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17"/>
  </p:notesMasterIdLst>
  <p:handoutMasterIdLst>
    <p:handoutMasterId r:id="rId18"/>
  </p:handoutMasterIdLst>
  <p:sldIdLst>
    <p:sldId id="267" r:id="rId2"/>
    <p:sldId id="268" r:id="rId3"/>
    <p:sldId id="269" r:id="rId4"/>
    <p:sldId id="270" r:id="rId5"/>
    <p:sldId id="271" r:id="rId6"/>
    <p:sldId id="272" r:id="rId7"/>
    <p:sldId id="258" r:id="rId8"/>
    <p:sldId id="259" r:id="rId9"/>
    <p:sldId id="260" r:id="rId10"/>
    <p:sldId id="261" r:id="rId11"/>
    <p:sldId id="262" r:id="rId12"/>
    <p:sldId id="263" r:id="rId13"/>
    <p:sldId id="264" r:id="rId14"/>
    <p:sldId id="265" r:id="rId15"/>
    <p:sldId id="257"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4F0D1E"/>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6" d="100"/>
          <a:sy n="86" d="100"/>
        </p:scale>
        <p:origin x="1362"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566DE57-8385-0247-BEC0-99249BF238FA}" type="datetimeFigureOut">
              <a:t>11/14/2019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84F779B-4BA3-1049-96DD-F0F05269DEAF}" type="slidenum">
              <a:t>‹#›</a:t>
            </a:fld>
            <a:endParaRPr lang="en-US"/>
          </a:p>
        </p:txBody>
      </p:sp>
    </p:spTree>
    <p:extLst>
      <p:ext uri="{BB962C8B-B14F-4D97-AF65-F5344CB8AC3E}">
        <p14:creationId xmlns:p14="http://schemas.microsoft.com/office/powerpoint/2010/main" val="57448378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3B11632-AF48-FC4B-A082-8C387D3BE013}" type="datetimeFigureOut">
              <a:t>11/14/2019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0378105-A7FD-9548-9FC6-12BDA270A623}" type="slidenum">
              <a:t>‹#›</a:t>
            </a:fld>
            <a:endParaRPr lang="en-US"/>
          </a:p>
        </p:txBody>
      </p:sp>
    </p:spTree>
    <p:extLst>
      <p:ext uri="{BB962C8B-B14F-4D97-AF65-F5344CB8AC3E}">
        <p14:creationId xmlns:p14="http://schemas.microsoft.com/office/powerpoint/2010/main" val="446747509"/>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8" name="Picture 7" descr="02-15-1540-PPT-PHAC-EN-Cover.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685800" y="2130425"/>
            <a:ext cx="7772400" cy="1470025"/>
          </a:xfrm>
        </p:spPr>
        <p:txBody>
          <a:bodyPr/>
          <a:lstStyle>
            <a:lvl1pPr>
              <a:defRPr sz="3000">
                <a:solidFill>
                  <a:srgbClr val="4F0D1E"/>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3886200"/>
            <a:ext cx="6400800" cy="1752600"/>
          </a:xfrm>
        </p:spPr>
        <p:txBody>
          <a:bodyPr>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1378994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284869" y="450201"/>
            <a:ext cx="8581679" cy="588328"/>
          </a:xfr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5E40D50F-0626-7A4B-A742-09CCAA5CF4F6}" type="slidenum">
              <a:t>‹#›</a:t>
            </a:fld>
            <a:endParaRPr lang="en-US"/>
          </a:p>
        </p:txBody>
      </p:sp>
      <p:sp>
        <p:nvSpPr>
          <p:cNvPr id="7" name="TextBox 6"/>
          <p:cNvSpPr txBox="1"/>
          <p:nvPr userDrawn="1"/>
        </p:nvSpPr>
        <p:spPr>
          <a:xfrm>
            <a:off x="0" y="0"/>
            <a:ext cx="9144000" cy="369332"/>
          </a:xfrm>
          <a:prstGeom prst="rect">
            <a:avLst/>
          </a:prstGeom>
          <a:solidFill>
            <a:srgbClr val="99001F"/>
          </a:solidFill>
        </p:spPr>
        <p:txBody>
          <a:bodyPr wrap="square" rtlCol="0">
            <a:spAutoFit/>
          </a:bodyPr>
          <a:lstStyle/>
          <a:p>
            <a:endParaRPr lang="en-US"/>
          </a:p>
        </p:txBody>
      </p:sp>
      <p:sp>
        <p:nvSpPr>
          <p:cNvPr id="8" name="Text Placeholder 12"/>
          <p:cNvSpPr>
            <a:spLocks noGrp="1"/>
          </p:cNvSpPr>
          <p:nvPr>
            <p:ph type="body" sz="quarter" idx="13" hasCustomPrompt="1"/>
          </p:nvPr>
        </p:nvSpPr>
        <p:spPr>
          <a:xfrm>
            <a:off x="284163" y="26460"/>
            <a:ext cx="8582025" cy="342872"/>
          </a:xfrm>
        </p:spPr>
        <p:txBody>
          <a:bodyPr/>
          <a:lstStyle>
            <a:lvl1pPr marL="0" indent="0">
              <a:buNone/>
              <a:defRPr sz="1500">
                <a:solidFill>
                  <a:srgbClr val="FFFFFF"/>
                </a:solidFill>
              </a:defRPr>
            </a:lvl1pPr>
          </a:lstStyle>
          <a:p>
            <a:pPr lvl="0"/>
            <a:r>
              <a:rPr lang="en-CA"/>
              <a:t>Click to edit text</a:t>
            </a:r>
            <a:endParaRPr lang="en-US"/>
          </a:p>
        </p:txBody>
      </p:sp>
    </p:spTree>
    <p:extLst>
      <p:ext uri="{BB962C8B-B14F-4D97-AF65-F5344CB8AC3E}">
        <p14:creationId xmlns:p14="http://schemas.microsoft.com/office/powerpoint/2010/main" val="15610930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63639"/>
            <a:ext cx="2057400" cy="566252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84163" y="463639"/>
            <a:ext cx="6192837" cy="56625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5E40D50F-0626-7A4B-A742-09CCAA5CF4F6}" type="slidenum">
              <a:t>‹#›</a:t>
            </a:fld>
            <a:endParaRPr lang="en-US"/>
          </a:p>
        </p:txBody>
      </p:sp>
      <p:sp>
        <p:nvSpPr>
          <p:cNvPr id="7" name="TextBox 6"/>
          <p:cNvSpPr txBox="1"/>
          <p:nvPr userDrawn="1"/>
        </p:nvSpPr>
        <p:spPr>
          <a:xfrm>
            <a:off x="0" y="0"/>
            <a:ext cx="9144000" cy="369332"/>
          </a:xfrm>
          <a:prstGeom prst="rect">
            <a:avLst/>
          </a:prstGeom>
          <a:solidFill>
            <a:srgbClr val="99001F"/>
          </a:solidFill>
        </p:spPr>
        <p:txBody>
          <a:bodyPr wrap="square" rtlCol="0">
            <a:spAutoFit/>
          </a:bodyPr>
          <a:lstStyle/>
          <a:p>
            <a:endParaRPr lang="en-US"/>
          </a:p>
        </p:txBody>
      </p:sp>
      <p:sp>
        <p:nvSpPr>
          <p:cNvPr id="8" name="Text Placeholder 12"/>
          <p:cNvSpPr>
            <a:spLocks noGrp="1"/>
          </p:cNvSpPr>
          <p:nvPr>
            <p:ph type="body" sz="quarter" idx="13" hasCustomPrompt="1"/>
          </p:nvPr>
        </p:nvSpPr>
        <p:spPr>
          <a:xfrm>
            <a:off x="284163" y="26460"/>
            <a:ext cx="8582025" cy="342872"/>
          </a:xfrm>
        </p:spPr>
        <p:txBody>
          <a:bodyPr/>
          <a:lstStyle>
            <a:lvl1pPr marL="0" indent="0">
              <a:buNone/>
              <a:defRPr sz="1500">
                <a:solidFill>
                  <a:srgbClr val="FFFFFF"/>
                </a:solidFill>
              </a:defRPr>
            </a:lvl1pPr>
          </a:lstStyle>
          <a:p>
            <a:pPr lvl="0"/>
            <a:r>
              <a:rPr lang="en-CA"/>
              <a:t>Click to edit text</a:t>
            </a:r>
            <a:endParaRPr lang="en-US"/>
          </a:p>
        </p:txBody>
      </p:sp>
    </p:spTree>
    <p:extLst>
      <p:ext uri="{BB962C8B-B14F-4D97-AF65-F5344CB8AC3E}">
        <p14:creationId xmlns:p14="http://schemas.microsoft.com/office/powerpoint/2010/main" val="34855515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cSld name="1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2B48EF-CDDC-4674-8228-A9C23A7AB7F0}" type="datetimeFigureOut">
              <a:rPr lang="en-CA" smtClean="0"/>
              <a:t>2019-11-14</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8616A4D4-BD4F-499F-8936-150EBEA3BAF5}" type="slidenum">
              <a:rPr lang="en-CA" smtClean="0"/>
              <a:t>‹#›</a:t>
            </a:fld>
            <a:endParaRPr lang="en-CA"/>
          </a:p>
        </p:txBody>
      </p:sp>
    </p:spTree>
    <p:extLst>
      <p:ext uri="{BB962C8B-B14F-4D97-AF65-F5344CB8AC3E}">
        <p14:creationId xmlns:p14="http://schemas.microsoft.com/office/powerpoint/2010/main" val="40220162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2C2B48EF-CDDC-4674-8228-A9C23A7AB7F0}" type="datetimeFigureOut">
              <a:rPr lang="en-CA" smtClean="0"/>
              <a:t>2019-11-14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8616A4D4-BD4F-499F-8936-150EBEA3BAF5}" type="slidenum">
              <a:rPr lang="en-CA" smtClean="0"/>
              <a:t>‹#›</a:t>
            </a:fld>
            <a:endParaRPr lang="en-CA"/>
          </a:p>
        </p:txBody>
      </p:sp>
    </p:spTree>
    <p:extLst>
      <p:ext uri="{BB962C8B-B14F-4D97-AF65-F5344CB8AC3E}">
        <p14:creationId xmlns:p14="http://schemas.microsoft.com/office/powerpoint/2010/main" val="24685038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84869" y="450201"/>
            <a:ext cx="8581679" cy="588328"/>
          </a:xfrm>
        </p:spPr>
        <p:txBody>
          <a:bodyPr/>
          <a:lstStyle/>
          <a:p>
            <a:r>
              <a:rPr lang="en-US" smtClean="0"/>
              <a:t>Click to edit Master title style</a:t>
            </a:r>
            <a:endParaRPr lang="en-US"/>
          </a:p>
        </p:txBody>
      </p:sp>
      <p:sp>
        <p:nvSpPr>
          <p:cNvPr id="3" name="Content Placeholder 2"/>
          <p:cNvSpPr>
            <a:spLocks noGrp="1"/>
          </p:cNvSpPr>
          <p:nvPr>
            <p:ph idx="1"/>
          </p:nvPr>
        </p:nvSpPr>
        <p:spPr/>
        <p:txBody>
          <a:bodyPr>
            <a:noAutofit/>
          </a:bodyPr>
          <a:lstStyle>
            <a:lvl1pPr>
              <a:defRPr sz="1900"/>
            </a:lvl1pPr>
            <a:lvl2pPr>
              <a:defRPr sz="1700"/>
            </a:lvl2pPr>
            <a:lvl3pPr>
              <a:defRPr sz="1500"/>
            </a:lvl3pPr>
            <a:lvl4pPr>
              <a:defRPr sz="1300"/>
            </a:lvl4pPr>
            <a:lvl5pPr>
              <a:defRPr sz="11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5E40D50F-0626-7A4B-A742-09CCAA5CF4F6}" type="slidenum">
              <a:t>‹#›</a:t>
            </a:fld>
            <a:endParaRPr lang="en-US"/>
          </a:p>
        </p:txBody>
      </p:sp>
      <p:sp>
        <p:nvSpPr>
          <p:cNvPr id="7" name="TextBox 6"/>
          <p:cNvSpPr txBox="1"/>
          <p:nvPr userDrawn="1"/>
        </p:nvSpPr>
        <p:spPr>
          <a:xfrm>
            <a:off x="0" y="0"/>
            <a:ext cx="9144000" cy="369332"/>
          </a:xfrm>
          <a:prstGeom prst="rect">
            <a:avLst/>
          </a:prstGeom>
          <a:solidFill>
            <a:srgbClr val="99001F"/>
          </a:solidFill>
        </p:spPr>
        <p:txBody>
          <a:bodyPr wrap="square" rtlCol="0">
            <a:spAutoFit/>
          </a:bodyPr>
          <a:lstStyle/>
          <a:p>
            <a:endParaRPr lang="en-US"/>
          </a:p>
        </p:txBody>
      </p:sp>
      <p:sp>
        <p:nvSpPr>
          <p:cNvPr id="8" name="Text Placeholder 12"/>
          <p:cNvSpPr>
            <a:spLocks noGrp="1"/>
          </p:cNvSpPr>
          <p:nvPr>
            <p:ph type="body" sz="quarter" idx="13" hasCustomPrompt="1"/>
          </p:nvPr>
        </p:nvSpPr>
        <p:spPr>
          <a:xfrm>
            <a:off x="284163" y="26460"/>
            <a:ext cx="8582025" cy="342872"/>
          </a:xfrm>
        </p:spPr>
        <p:txBody>
          <a:bodyPr/>
          <a:lstStyle>
            <a:lvl1pPr marL="0" indent="0">
              <a:buNone/>
              <a:defRPr sz="1500">
                <a:solidFill>
                  <a:srgbClr val="FFFFFF"/>
                </a:solidFill>
              </a:defRPr>
            </a:lvl1pPr>
          </a:lstStyle>
          <a:p>
            <a:pPr lvl="0"/>
            <a:r>
              <a:rPr lang="en-CA"/>
              <a:t>Click to edit text</a:t>
            </a:r>
            <a:endParaRPr lang="en-US"/>
          </a:p>
        </p:txBody>
      </p:sp>
    </p:spTree>
    <p:extLst>
      <p:ext uri="{BB962C8B-B14F-4D97-AF65-F5344CB8AC3E}">
        <p14:creationId xmlns:p14="http://schemas.microsoft.com/office/powerpoint/2010/main" val="28709008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5E40D50F-0626-7A4B-A742-09CCAA5CF4F6}" type="slidenum">
              <a:t>‹#›</a:t>
            </a:fld>
            <a:endParaRPr lang="en-US"/>
          </a:p>
        </p:txBody>
      </p:sp>
      <p:sp>
        <p:nvSpPr>
          <p:cNvPr id="7" name="TextBox 6"/>
          <p:cNvSpPr txBox="1"/>
          <p:nvPr userDrawn="1"/>
        </p:nvSpPr>
        <p:spPr>
          <a:xfrm>
            <a:off x="0" y="0"/>
            <a:ext cx="9144000" cy="369332"/>
          </a:xfrm>
          <a:prstGeom prst="rect">
            <a:avLst/>
          </a:prstGeom>
          <a:solidFill>
            <a:srgbClr val="99001F"/>
          </a:solidFill>
        </p:spPr>
        <p:txBody>
          <a:bodyPr wrap="square" rtlCol="0">
            <a:spAutoFit/>
          </a:bodyPr>
          <a:lstStyle/>
          <a:p>
            <a:endParaRPr lang="en-US"/>
          </a:p>
        </p:txBody>
      </p:sp>
      <p:sp>
        <p:nvSpPr>
          <p:cNvPr id="8" name="Text Placeholder 12"/>
          <p:cNvSpPr>
            <a:spLocks noGrp="1"/>
          </p:cNvSpPr>
          <p:nvPr>
            <p:ph type="body" sz="quarter" idx="13" hasCustomPrompt="1"/>
          </p:nvPr>
        </p:nvSpPr>
        <p:spPr>
          <a:xfrm>
            <a:off x="284163" y="26460"/>
            <a:ext cx="8582025" cy="342872"/>
          </a:xfrm>
        </p:spPr>
        <p:txBody>
          <a:bodyPr/>
          <a:lstStyle>
            <a:lvl1pPr marL="0" indent="0">
              <a:buNone/>
              <a:defRPr sz="1500">
                <a:solidFill>
                  <a:srgbClr val="FFFFFF"/>
                </a:solidFill>
              </a:defRPr>
            </a:lvl1pPr>
          </a:lstStyle>
          <a:p>
            <a:pPr lvl="0"/>
            <a:r>
              <a:rPr lang="en-CA"/>
              <a:t>Click to edit text</a:t>
            </a:r>
            <a:endParaRPr lang="en-US"/>
          </a:p>
        </p:txBody>
      </p:sp>
    </p:spTree>
    <p:extLst>
      <p:ext uri="{BB962C8B-B14F-4D97-AF65-F5344CB8AC3E}">
        <p14:creationId xmlns:p14="http://schemas.microsoft.com/office/powerpoint/2010/main" val="26597086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84869" y="436762"/>
            <a:ext cx="8581679" cy="60176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1800"/>
            </a:lvl1pPr>
            <a:lvl2pPr>
              <a:defRPr sz="1600"/>
            </a:lvl2pPr>
            <a:lvl3pPr>
              <a:defRPr sz="1400"/>
            </a:lvl3pPr>
            <a:lvl4pPr>
              <a:defRPr sz="1200"/>
            </a:lvl4pPr>
            <a:lvl5pPr>
              <a:defRPr sz="12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a:defRPr sz="1800"/>
            </a:lvl1pPr>
            <a:lvl2pPr>
              <a:defRPr sz="1600"/>
            </a:lvl2pPr>
            <a:lvl3pPr>
              <a:defRPr sz="1400"/>
            </a:lvl3pPr>
            <a:lvl4pPr>
              <a:defRPr sz="1200"/>
            </a:lvl4pPr>
            <a:lvl5pPr>
              <a:defRPr sz="12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5E40D50F-0626-7A4B-A742-09CCAA5CF4F6}" type="slidenum">
              <a:t>‹#›</a:t>
            </a:fld>
            <a:endParaRPr lang="en-US"/>
          </a:p>
        </p:txBody>
      </p:sp>
      <p:sp>
        <p:nvSpPr>
          <p:cNvPr id="8" name="TextBox 7"/>
          <p:cNvSpPr txBox="1"/>
          <p:nvPr userDrawn="1"/>
        </p:nvSpPr>
        <p:spPr>
          <a:xfrm>
            <a:off x="0" y="0"/>
            <a:ext cx="9144000" cy="369332"/>
          </a:xfrm>
          <a:prstGeom prst="rect">
            <a:avLst/>
          </a:prstGeom>
          <a:solidFill>
            <a:srgbClr val="99001F"/>
          </a:solidFill>
        </p:spPr>
        <p:txBody>
          <a:bodyPr wrap="square" rtlCol="0">
            <a:spAutoFit/>
          </a:bodyPr>
          <a:lstStyle/>
          <a:p>
            <a:endParaRPr lang="en-US"/>
          </a:p>
        </p:txBody>
      </p:sp>
      <p:sp>
        <p:nvSpPr>
          <p:cNvPr id="9" name="Text Placeholder 12"/>
          <p:cNvSpPr>
            <a:spLocks noGrp="1"/>
          </p:cNvSpPr>
          <p:nvPr>
            <p:ph type="body" sz="quarter" idx="13" hasCustomPrompt="1"/>
          </p:nvPr>
        </p:nvSpPr>
        <p:spPr>
          <a:xfrm>
            <a:off x="284163" y="26460"/>
            <a:ext cx="8582025" cy="342872"/>
          </a:xfrm>
        </p:spPr>
        <p:txBody>
          <a:bodyPr/>
          <a:lstStyle>
            <a:lvl1pPr marL="0" indent="0">
              <a:buNone/>
              <a:defRPr sz="1500">
                <a:solidFill>
                  <a:srgbClr val="FFFFFF"/>
                </a:solidFill>
              </a:defRPr>
            </a:lvl1pPr>
          </a:lstStyle>
          <a:p>
            <a:pPr lvl="0"/>
            <a:r>
              <a:rPr lang="en-CA"/>
              <a:t>Click to edit text</a:t>
            </a:r>
            <a:endParaRPr lang="en-US"/>
          </a:p>
        </p:txBody>
      </p:sp>
    </p:spTree>
    <p:extLst>
      <p:ext uri="{BB962C8B-B14F-4D97-AF65-F5344CB8AC3E}">
        <p14:creationId xmlns:p14="http://schemas.microsoft.com/office/powerpoint/2010/main" val="13795135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4869" y="436762"/>
            <a:ext cx="8581679" cy="601767"/>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800"/>
            </a:lvl1pPr>
            <a:lvl2pPr>
              <a:defRPr sz="1600"/>
            </a:lvl2pPr>
            <a:lvl3pPr>
              <a:defRPr sz="1400"/>
            </a:lvl3pPr>
            <a:lvl4pPr>
              <a:defRPr sz="1200"/>
            </a:lvl4pPr>
            <a:lvl5pPr>
              <a:defRPr sz="12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1800"/>
            </a:lvl1pPr>
            <a:lvl2pPr>
              <a:defRPr sz="1600"/>
            </a:lvl2pPr>
            <a:lvl3pPr>
              <a:defRPr sz="1400"/>
            </a:lvl3pPr>
            <a:lvl4pPr>
              <a:defRPr sz="1200"/>
            </a:lvl4pPr>
            <a:lvl5pPr>
              <a:defRPr sz="12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a:xfrm>
            <a:off x="457200" y="6356350"/>
            <a:ext cx="2133600" cy="365125"/>
          </a:xfrm>
          <a:prstGeom prst="rect">
            <a:avLst/>
          </a:prstGeom>
        </p:spPr>
        <p:txBody>
          <a:bodyPr/>
          <a:lstStyle/>
          <a:p>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p:txBody>
          <a:bodyPr/>
          <a:lstStyle/>
          <a:p>
            <a:fld id="{5E40D50F-0626-7A4B-A742-09CCAA5CF4F6}" type="slidenum">
              <a:t>‹#›</a:t>
            </a:fld>
            <a:endParaRPr lang="en-US"/>
          </a:p>
        </p:txBody>
      </p:sp>
      <p:sp>
        <p:nvSpPr>
          <p:cNvPr id="10" name="TextBox 9"/>
          <p:cNvSpPr txBox="1"/>
          <p:nvPr userDrawn="1"/>
        </p:nvSpPr>
        <p:spPr>
          <a:xfrm>
            <a:off x="0" y="0"/>
            <a:ext cx="9144000" cy="369332"/>
          </a:xfrm>
          <a:prstGeom prst="rect">
            <a:avLst/>
          </a:prstGeom>
          <a:solidFill>
            <a:srgbClr val="99001F"/>
          </a:solidFill>
        </p:spPr>
        <p:txBody>
          <a:bodyPr wrap="square" rtlCol="0">
            <a:spAutoFit/>
          </a:bodyPr>
          <a:lstStyle/>
          <a:p>
            <a:endParaRPr lang="en-US"/>
          </a:p>
        </p:txBody>
      </p:sp>
      <p:sp>
        <p:nvSpPr>
          <p:cNvPr id="11" name="Text Placeholder 12"/>
          <p:cNvSpPr>
            <a:spLocks noGrp="1"/>
          </p:cNvSpPr>
          <p:nvPr>
            <p:ph type="body" sz="quarter" idx="13" hasCustomPrompt="1"/>
          </p:nvPr>
        </p:nvSpPr>
        <p:spPr>
          <a:xfrm>
            <a:off x="284163" y="26460"/>
            <a:ext cx="8582025" cy="342872"/>
          </a:xfrm>
        </p:spPr>
        <p:txBody>
          <a:bodyPr/>
          <a:lstStyle>
            <a:lvl1pPr marL="0" indent="0">
              <a:buNone/>
              <a:defRPr sz="1500">
                <a:solidFill>
                  <a:srgbClr val="FFFFFF"/>
                </a:solidFill>
              </a:defRPr>
            </a:lvl1pPr>
          </a:lstStyle>
          <a:p>
            <a:pPr lvl="0"/>
            <a:r>
              <a:rPr lang="en-CA"/>
              <a:t>Click to edit text</a:t>
            </a:r>
            <a:endParaRPr lang="en-US"/>
          </a:p>
        </p:txBody>
      </p:sp>
    </p:spTree>
    <p:extLst>
      <p:ext uri="{BB962C8B-B14F-4D97-AF65-F5344CB8AC3E}">
        <p14:creationId xmlns:p14="http://schemas.microsoft.com/office/powerpoint/2010/main" val="26395858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284869" y="443481"/>
            <a:ext cx="8581679" cy="595048"/>
          </a:xfr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p:txBody>
          <a:bodyPr/>
          <a:lstStyle/>
          <a:p>
            <a:fld id="{5E40D50F-0626-7A4B-A742-09CCAA5CF4F6}" type="slidenum">
              <a:t>‹#›</a:t>
            </a:fld>
            <a:endParaRPr lang="en-US"/>
          </a:p>
        </p:txBody>
      </p:sp>
      <p:sp>
        <p:nvSpPr>
          <p:cNvPr id="6" name="TextBox 5"/>
          <p:cNvSpPr txBox="1"/>
          <p:nvPr userDrawn="1"/>
        </p:nvSpPr>
        <p:spPr>
          <a:xfrm>
            <a:off x="0" y="0"/>
            <a:ext cx="9144000" cy="369332"/>
          </a:xfrm>
          <a:prstGeom prst="rect">
            <a:avLst/>
          </a:prstGeom>
          <a:solidFill>
            <a:srgbClr val="99001F"/>
          </a:solidFill>
        </p:spPr>
        <p:txBody>
          <a:bodyPr wrap="square" rtlCol="0">
            <a:spAutoFit/>
          </a:bodyPr>
          <a:lstStyle/>
          <a:p>
            <a:endParaRPr lang="en-US"/>
          </a:p>
        </p:txBody>
      </p:sp>
      <p:sp>
        <p:nvSpPr>
          <p:cNvPr id="7" name="Text Placeholder 12"/>
          <p:cNvSpPr>
            <a:spLocks noGrp="1"/>
          </p:cNvSpPr>
          <p:nvPr>
            <p:ph type="body" sz="quarter" idx="13" hasCustomPrompt="1"/>
          </p:nvPr>
        </p:nvSpPr>
        <p:spPr>
          <a:xfrm>
            <a:off x="284163" y="26460"/>
            <a:ext cx="8582025" cy="342872"/>
          </a:xfrm>
        </p:spPr>
        <p:txBody>
          <a:bodyPr/>
          <a:lstStyle>
            <a:lvl1pPr marL="0" indent="0">
              <a:buNone/>
              <a:defRPr sz="1500">
                <a:solidFill>
                  <a:srgbClr val="FFFFFF"/>
                </a:solidFill>
              </a:defRPr>
            </a:lvl1pPr>
          </a:lstStyle>
          <a:p>
            <a:pPr lvl="0"/>
            <a:r>
              <a:rPr lang="en-CA"/>
              <a:t>Click to edit text</a:t>
            </a:r>
            <a:endParaRPr lang="en-US"/>
          </a:p>
        </p:txBody>
      </p:sp>
    </p:spTree>
    <p:extLst>
      <p:ext uri="{BB962C8B-B14F-4D97-AF65-F5344CB8AC3E}">
        <p14:creationId xmlns:p14="http://schemas.microsoft.com/office/powerpoint/2010/main" val="36278842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p:txBody>
          <a:bodyPr/>
          <a:lstStyle/>
          <a:p>
            <a:fld id="{5E40D50F-0626-7A4B-A742-09CCAA5CF4F6}" type="slidenum">
              <a:t>‹#›</a:t>
            </a:fld>
            <a:endParaRPr lang="en-US"/>
          </a:p>
        </p:txBody>
      </p:sp>
      <p:sp>
        <p:nvSpPr>
          <p:cNvPr id="5" name="TextBox 4"/>
          <p:cNvSpPr txBox="1"/>
          <p:nvPr userDrawn="1"/>
        </p:nvSpPr>
        <p:spPr>
          <a:xfrm>
            <a:off x="0" y="0"/>
            <a:ext cx="9144000" cy="369332"/>
          </a:xfrm>
          <a:prstGeom prst="rect">
            <a:avLst/>
          </a:prstGeom>
          <a:solidFill>
            <a:srgbClr val="99001F"/>
          </a:solidFill>
        </p:spPr>
        <p:txBody>
          <a:bodyPr wrap="square" rtlCol="0">
            <a:spAutoFit/>
          </a:bodyPr>
          <a:lstStyle/>
          <a:p>
            <a:endParaRPr lang="en-US"/>
          </a:p>
        </p:txBody>
      </p:sp>
      <p:sp>
        <p:nvSpPr>
          <p:cNvPr id="6" name="Text Placeholder 12"/>
          <p:cNvSpPr>
            <a:spLocks noGrp="1"/>
          </p:cNvSpPr>
          <p:nvPr>
            <p:ph type="body" sz="quarter" idx="13" hasCustomPrompt="1"/>
          </p:nvPr>
        </p:nvSpPr>
        <p:spPr>
          <a:xfrm>
            <a:off x="284163" y="26460"/>
            <a:ext cx="8582025" cy="342872"/>
          </a:xfrm>
        </p:spPr>
        <p:txBody>
          <a:bodyPr/>
          <a:lstStyle>
            <a:lvl1pPr marL="0" indent="0">
              <a:buNone/>
              <a:defRPr sz="1500">
                <a:solidFill>
                  <a:srgbClr val="FFFFFF"/>
                </a:solidFill>
              </a:defRPr>
            </a:lvl1pPr>
          </a:lstStyle>
          <a:p>
            <a:pPr lvl="0"/>
            <a:r>
              <a:rPr lang="en-CA"/>
              <a:t>Click to edit text</a:t>
            </a:r>
            <a:endParaRPr lang="en-US"/>
          </a:p>
        </p:txBody>
      </p:sp>
    </p:spTree>
    <p:extLst>
      <p:ext uri="{BB962C8B-B14F-4D97-AF65-F5344CB8AC3E}">
        <p14:creationId xmlns:p14="http://schemas.microsoft.com/office/powerpoint/2010/main" val="17161317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43480"/>
            <a:ext cx="3008313" cy="991619"/>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443480"/>
            <a:ext cx="5111750" cy="568268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5E40D50F-0626-7A4B-A742-09CCAA5CF4F6}" type="slidenum">
              <a:t>‹#›</a:t>
            </a:fld>
            <a:endParaRPr lang="en-US"/>
          </a:p>
        </p:txBody>
      </p:sp>
      <p:sp>
        <p:nvSpPr>
          <p:cNvPr id="8" name="TextBox 7"/>
          <p:cNvSpPr txBox="1"/>
          <p:nvPr userDrawn="1"/>
        </p:nvSpPr>
        <p:spPr>
          <a:xfrm>
            <a:off x="0" y="0"/>
            <a:ext cx="9144000" cy="369332"/>
          </a:xfrm>
          <a:prstGeom prst="rect">
            <a:avLst/>
          </a:prstGeom>
          <a:solidFill>
            <a:srgbClr val="99001F"/>
          </a:solidFill>
        </p:spPr>
        <p:txBody>
          <a:bodyPr wrap="square" rtlCol="0">
            <a:spAutoFit/>
          </a:bodyPr>
          <a:lstStyle/>
          <a:p>
            <a:endParaRPr lang="en-US"/>
          </a:p>
        </p:txBody>
      </p:sp>
      <p:sp>
        <p:nvSpPr>
          <p:cNvPr id="9" name="Text Placeholder 12"/>
          <p:cNvSpPr>
            <a:spLocks noGrp="1"/>
          </p:cNvSpPr>
          <p:nvPr>
            <p:ph type="body" sz="quarter" idx="13" hasCustomPrompt="1"/>
          </p:nvPr>
        </p:nvSpPr>
        <p:spPr>
          <a:xfrm>
            <a:off x="284163" y="26460"/>
            <a:ext cx="8582025" cy="342872"/>
          </a:xfrm>
        </p:spPr>
        <p:txBody>
          <a:bodyPr/>
          <a:lstStyle>
            <a:lvl1pPr marL="0" indent="0">
              <a:buNone/>
              <a:defRPr sz="1500">
                <a:solidFill>
                  <a:srgbClr val="FFFFFF"/>
                </a:solidFill>
              </a:defRPr>
            </a:lvl1pPr>
          </a:lstStyle>
          <a:p>
            <a:pPr lvl="0"/>
            <a:r>
              <a:rPr lang="en-CA"/>
              <a:t>Click to edit text</a:t>
            </a:r>
            <a:endParaRPr lang="en-US"/>
          </a:p>
        </p:txBody>
      </p:sp>
    </p:spTree>
    <p:extLst>
      <p:ext uri="{BB962C8B-B14F-4D97-AF65-F5344CB8AC3E}">
        <p14:creationId xmlns:p14="http://schemas.microsoft.com/office/powerpoint/2010/main" val="2173977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5E40D50F-0626-7A4B-A742-09CCAA5CF4F6}" type="slidenum">
              <a:t>‹#›</a:t>
            </a:fld>
            <a:endParaRPr lang="en-US"/>
          </a:p>
        </p:txBody>
      </p:sp>
      <p:sp>
        <p:nvSpPr>
          <p:cNvPr id="8" name="TextBox 7"/>
          <p:cNvSpPr txBox="1"/>
          <p:nvPr userDrawn="1"/>
        </p:nvSpPr>
        <p:spPr>
          <a:xfrm>
            <a:off x="0" y="0"/>
            <a:ext cx="9144000" cy="369332"/>
          </a:xfrm>
          <a:prstGeom prst="rect">
            <a:avLst/>
          </a:prstGeom>
          <a:solidFill>
            <a:srgbClr val="99001F"/>
          </a:solidFill>
        </p:spPr>
        <p:txBody>
          <a:bodyPr wrap="square" rtlCol="0">
            <a:spAutoFit/>
          </a:bodyPr>
          <a:lstStyle/>
          <a:p>
            <a:endParaRPr lang="en-US"/>
          </a:p>
        </p:txBody>
      </p:sp>
      <p:sp>
        <p:nvSpPr>
          <p:cNvPr id="9" name="Text Placeholder 12"/>
          <p:cNvSpPr>
            <a:spLocks noGrp="1"/>
          </p:cNvSpPr>
          <p:nvPr>
            <p:ph type="body" sz="quarter" idx="13" hasCustomPrompt="1"/>
          </p:nvPr>
        </p:nvSpPr>
        <p:spPr>
          <a:xfrm>
            <a:off x="284163" y="26460"/>
            <a:ext cx="8582025" cy="342872"/>
          </a:xfrm>
        </p:spPr>
        <p:txBody>
          <a:bodyPr/>
          <a:lstStyle>
            <a:lvl1pPr marL="0" indent="0">
              <a:buNone/>
              <a:defRPr sz="1500">
                <a:solidFill>
                  <a:srgbClr val="FFFFFF"/>
                </a:solidFill>
              </a:defRPr>
            </a:lvl1pPr>
          </a:lstStyle>
          <a:p>
            <a:pPr lvl="0"/>
            <a:r>
              <a:rPr lang="en-CA"/>
              <a:t>Click to edit text</a:t>
            </a:r>
            <a:endParaRPr lang="en-US"/>
          </a:p>
        </p:txBody>
      </p:sp>
    </p:spTree>
    <p:extLst>
      <p:ext uri="{BB962C8B-B14F-4D97-AF65-F5344CB8AC3E}">
        <p14:creationId xmlns:p14="http://schemas.microsoft.com/office/powerpoint/2010/main" val="27004787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02-15-1540-PPT-PHAC-EN-Inside.jpg"/>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Placeholder 1"/>
          <p:cNvSpPr>
            <a:spLocks noGrp="1"/>
          </p:cNvSpPr>
          <p:nvPr>
            <p:ph type="title"/>
          </p:nvPr>
        </p:nvSpPr>
        <p:spPr>
          <a:xfrm>
            <a:off x="284869" y="274638"/>
            <a:ext cx="8581679" cy="763891"/>
          </a:xfrm>
          <a:prstGeom prst="rect">
            <a:avLst/>
          </a:prstGeom>
        </p:spPr>
        <p:txBody>
          <a:bodyPr vert="horz" lIns="91440" tIns="45720" rIns="91440" bIns="45720" rtlCol="0" anchor="b" anchorCtr="0">
            <a:noAutofit/>
          </a:bodyPr>
          <a:lstStyle/>
          <a:p>
            <a:endParaRPr lang="en-US" dirty="0"/>
          </a:p>
        </p:txBody>
      </p:sp>
      <p:sp>
        <p:nvSpPr>
          <p:cNvPr id="3" name="Text Placeholder 2"/>
          <p:cNvSpPr>
            <a:spLocks noGrp="1"/>
          </p:cNvSpPr>
          <p:nvPr>
            <p:ph type="body" idx="1"/>
          </p:nvPr>
        </p:nvSpPr>
        <p:spPr>
          <a:xfrm>
            <a:off x="284869" y="1139416"/>
            <a:ext cx="8581679" cy="489592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4"/>
          </p:nvPr>
        </p:nvSpPr>
        <p:spPr>
          <a:xfrm>
            <a:off x="8424818" y="6449568"/>
            <a:ext cx="568529" cy="365125"/>
          </a:xfrm>
          <a:prstGeom prst="rect">
            <a:avLst/>
          </a:prstGeom>
        </p:spPr>
        <p:txBody>
          <a:bodyPr vert="horz" lIns="91440" tIns="45720" rIns="91440" bIns="45720" rtlCol="0" anchor="ctr"/>
          <a:lstStyle>
            <a:lvl1pPr algn="l">
              <a:defRPr sz="1100" b="0" i="0">
                <a:solidFill>
                  <a:schemeClr val="bg1"/>
                </a:solidFill>
              </a:defRPr>
            </a:lvl1pPr>
          </a:lstStyle>
          <a:p>
            <a:fld id="{5E40D50F-0626-7A4B-A742-09CCAA5CF4F6}" type="slidenum">
              <a:rPr lang="en-US"/>
              <a:pPr/>
              <a:t>‹#›</a:t>
            </a:fld>
            <a:endParaRPr lang="en-US"/>
          </a:p>
        </p:txBody>
      </p:sp>
    </p:spTree>
    <p:extLst>
      <p:ext uri="{BB962C8B-B14F-4D97-AF65-F5344CB8AC3E}">
        <p14:creationId xmlns:p14="http://schemas.microsoft.com/office/powerpoint/2010/main" val="17608331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iming>
    <p:tnLst>
      <p:par>
        <p:cTn id="1" dur="indefinite" restart="never" nodeType="tmRoot"/>
      </p:par>
    </p:tnLst>
  </p:timing>
  <p:hf hdr="0" ftr="0" dt="0"/>
  <p:txStyles>
    <p:titleStyle>
      <a:lvl1pPr algn="l" defTabSz="457200" rtl="0" eaLnBrk="1" latinLnBrk="0" hangingPunct="1">
        <a:spcBef>
          <a:spcPct val="0"/>
        </a:spcBef>
        <a:buNone/>
        <a:defRPr sz="2400" b="1" i="0" kern="1200" cap="none">
          <a:solidFill>
            <a:srgbClr val="4F0D1E"/>
          </a:solidFill>
          <a:latin typeface="+mj-lt"/>
          <a:ea typeface="+mj-ea"/>
          <a:cs typeface="+mj-cs"/>
        </a:defRPr>
      </a:lvl1pPr>
    </p:titleStyle>
    <p:bodyStyle>
      <a:lvl1pPr marL="342900" indent="-342900" algn="l" defTabSz="457200" rtl="0" eaLnBrk="1" latinLnBrk="0" hangingPunct="1">
        <a:spcBef>
          <a:spcPct val="20000"/>
        </a:spcBef>
        <a:buFont typeface="Arial"/>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ct val="20000"/>
        </a:spcBef>
        <a:buFont typeface="Arial"/>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ct val="20000"/>
        </a:spcBef>
        <a:buFont typeface="Arial"/>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ct val="20000"/>
        </a:spcBef>
        <a:buFont typeface="Arial"/>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ct val="20000"/>
        </a:spcBef>
        <a:buFont typeface="Arial"/>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microsoft.com/office/2007/relationships/hdphoto" Target="../media/hdphoto1.wdp"/><Relationship Id="rId7" Type="http://schemas.openxmlformats.org/officeDocument/2006/relationships/image" Target="../media/image8.jpg"/><Relationship Id="rId2" Type="http://schemas.openxmlformats.org/officeDocument/2006/relationships/image" Target="../media/image12.png"/><Relationship Id="rId1" Type="http://schemas.openxmlformats.org/officeDocument/2006/relationships/slideLayout" Target="../slideLayouts/slideLayout12.xml"/><Relationship Id="rId6" Type="http://schemas.openxmlformats.org/officeDocument/2006/relationships/image" Target="../media/image4.jpg"/><Relationship Id="rId5" Type="http://schemas.openxmlformats.org/officeDocument/2006/relationships/image" Target="../media/image7.png"/><Relationship Id="rId4" Type="http://schemas.openxmlformats.org/officeDocument/2006/relationships/image" Target="../media/image3.jpg"/></Relationships>
</file>

<file path=ppt/slides/_rels/slide1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3.png"/><Relationship Id="rId1" Type="http://schemas.openxmlformats.org/officeDocument/2006/relationships/slideLayout" Target="../slideLayouts/slideLayout12.xml"/><Relationship Id="rId5" Type="http://schemas.openxmlformats.org/officeDocument/2006/relationships/image" Target="../media/image7.png"/><Relationship Id="rId4" Type="http://schemas.openxmlformats.org/officeDocument/2006/relationships/image" Target="../media/image3.jpg"/></Relationships>
</file>

<file path=ppt/slides/_rels/slide12.xml.rels><?xml version="1.0" encoding="UTF-8" standalone="yes"?>
<Relationships xmlns="http://schemas.openxmlformats.org/package/2006/relationships"><Relationship Id="rId3" Type="http://schemas.openxmlformats.org/officeDocument/2006/relationships/image" Target="../media/image15.jpg"/><Relationship Id="rId2" Type="http://schemas.openxmlformats.org/officeDocument/2006/relationships/image" Target="../media/image14.pn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image" Target="../media/image15.jpg"/><Relationship Id="rId2" Type="http://schemas.openxmlformats.org/officeDocument/2006/relationships/image" Target="../media/image14.png"/><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hyperlink" Target="https://support.office.com/en-us/article/connect-to-import-external-data-9967afd8-85ee-4df3-aa06-753bcc1a2724" TargetMode="Externa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12.xml"/><Relationship Id="rId5" Type="http://schemas.openxmlformats.org/officeDocument/2006/relationships/image" Target="../media/image6.jpeg"/><Relationship Id="rId4" Type="http://schemas.openxmlformats.org/officeDocument/2006/relationships/image" Target="../media/image5.jpg"/></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jpg"/><Relationship Id="rId1" Type="http://schemas.openxmlformats.org/officeDocument/2006/relationships/slideLayout" Target="../slideLayouts/slideLayout12.xml"/><Relationship Id="rId4" Type="http://schemas.openxmlformats.org/officeDocument/2006/relationships/image" Target="../media/image4.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jpg"/><Relationship Id="rId1" Type="http://schemas.openxmlformats.org/officeDocument/2006/relationships/slideLayout" Target="../slideLayouts/slideLayout12.xml"/><Relationship Id="rId5" Type="http://schemas.openxmlformats.org/officeDocument/2006/relationships/image" Target="../media/image8.jpg"/><Relationship Id="rId4" Type="http://schemas.openxmlformats.org/officeDocument/2006/relationships/image" Target="../media/image4.jpg"/></Relationships>
</file>

<file path=ppt/slides/_rels/slide9.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12.xml"/><Relationship Id="rId6" Type="http://schemas.openxmlformats.org/officeDocument/2006/relationships/image" Target="../media/image11.png"/><Relationship Id="rId5" Type="http://schemas.openxmlformats.org/officeDocument/2006/relationships/image" Target="../media/image10.jpg"/><Relationship Id="rId4" Type="http://schemas.openxmlformats.org/officeDocument/2006/relationships/image" Target="../media/image9.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38225" y="299312"/>
            <a:ext cx="6858000" cy="1790700"/>
          </a:xfrm>
        </p:spPr>
        <p:txBody>
          <a:bodyPr>
            <a:normAutofit/>
          </a:bodyPr>
          <a:lstStyle/>
          <a:p>
            <a:pPr algn="ctr"/>
            <a:r>
              <a:rPr lang="en-CA" dirty="0" smtClean="0">
                <a:latin typeface="Arial" panose="020B0604020202020204" pitchFamily="34" charset="0"/>
                <a:cs typeface="Arial" panose="020B0604020202020204" pitchFamily="34" charset="0"/>
              </a:rPr>
              <a:t>A Data Input Methodology for PHAC reporting Systems</a:t>
            </a:r>
            <a:endParaRPr lang="en-CA"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1183190" y="2378870"/>
            <a:ext cx="6962775" cy="1539478"/>
          </a:xfrm>
        </p:spPr>
        <p:txBody>
          <a:bodyPr>
            <a:normAutofit/>
          </a:bodyPr>
          <a:lstStyle/>
          <a:p>
            <a:pPr algn="ctr">
              <a:lnSpc>
                <a:spcPct val="150000"/>
              </a:lnSpc>
            </a:pPr>
            <a:r>
              <a:rPr lang="en-CA" sz="1200" dirty="0">
                <a:latin typeface="Arial" panose="020B0604020202020204" pitchFamily="34" charset="0"/>
                <a:cs typeface="Arial" panose="020B0604020202020204" pitchFamily="34" charset="0"/>
              </a:rPr>
              <a:t>Decoupling a Data Owner’s processes from the Data Gathering process creates collateral benefits as well:</a:t>
            </a:r>
          </a:p>
          <a:p>
            <a:pPr marL="214313" indent="-214313" algn="ctr">
              <a:lnSpc>
                <a:spcPct val="150000"/>
              </a:lnSpc>
              <a:buFont typeface="Arial" panose="020B0604020202020204" pitchFamily="34" charset="0"/>
              <a:buChar char="•"/>
            </a:pPr>
            <a:r>
              <a:rPr lang="en-CA" sz="1200" dirty="0">
                <a:latin typeface="Arial" panose="020B0604020202020204" pitchFamily="34" charset="0"/>
                <a:cs typeface="Arial" panose="020B0604020202020204" pitchFamily="34" charset="0"/>
              </a:rPr>
              <a:t>Presents a sort of “CCIDC cloud” view to Reporting Authority, and,</a:t>
            </a:r>
          </a:p>
          <a:p>
            <a:pPr marL="214313" indent="-214313" algn="ctr">
              <a:lnSpc>
                <a:spcPct val="150000"/>
              </a:lnSpc>
              <a:buFont typeface="Arial" panose="020B0604020202020204" pitchFamily="34" charset="0"/>
              <a:buChar char="•"/>
            </a:pPr>
            <a:r>
              <a:rPr lang="en-CA" sz="1200" dirty="0">
                <a:latin typeface="Arial" panose="020B0604020202020204" pitchFamily="34" charset="0"/>
                <a:cs typeface="Arial" panose="020B0604020202020204" pitchFamily="34" charset="0"/>
              </a:rPr>
              <a:t>Enables the opportunity for RA to experiment with a Continuous Cycle</a:t>
            </a:r>
          </a:p>
        </p:txBody>
      </p:sp>
    </p:spTree>
    <p:extLst>
      <p:ext uri="{BB962C8B-B14F-4D97-AF65-F5344CB8AC3E}">
        <p14:creationId xmlns:p14="http://schemas.microsoft.com/office/powerpoint/2010/main" val="31605760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2">
            <a:extLst>
              <a:ext uri="{BEBA8EAE-BF5A-486C-A8C5-ECC9F3942E4B}">
                <a14:imgProps xmlns:a14="http://schemas.microsoft.com/office/drawing/2010/main">
                  <a14:imgLayer r:embed="rId3">
                    <a14:imgEffect>
                      <a14:colorTemperature colorTemp="5900"/>
                    </a14:imgEffect>
                  </a14:imgLayer>
                </a14:imgProps>
              </a:ext>
              <a:ext uri="{28A0092B-C50C-407E-A947-70E740481C1C}">
                <a14:useLocalDpi xmlns:a14="http://schemas.microsoft.com/office/drawing/2010/main" val="0"/>
              </a:ext>
            </a:extLst>
          </a:blip>
          <a:srcRect l="-2409" r="622"/>
          <a:stretch/>
        </p:blipFill>
        <p:spPr>
          <a:xfrm>
            <a:off x="3884850" y="1107272"/>
            <a:ext cx="1539000" cy="1389971"/>
          </a:xfrm>
          <a:prstGeom prst="rect">
            <a:avLst/>
          </a:prstGeom>
        </p:spPr>
      </p:pic>
      <p:sp>
        <p:nvSpPr>
          <p:cNvPr id="2" name="TextBox 1"/>
          <p:cNvSpPr txBox="1"/>
          <p:nvPr/>
        </p:nvSpPr>
        <p:spPr>
          <a:xfrm>
            <a:off x="0" y="877251"/>
            <a:ext cx="1168140" cy="415498"/>
          </a:xfrm>
          <a:prstGeom prst="rect">
            <a:avLst/>
          </a:prstGeom>
          <a:noFill/>
        </p:spPr>
        <p:txBody>
          <a:bodyPr wrap="none" rtlCol="0">
            <a:spAutoFit/>
          </a:bodyPr>
          <a:lstStyle/>
          <a:p>
            <a:r>
              <a:rPr lang="en-CA" sz="2100" b="1" dirty="0"/>
              <a:t>“To-be”</a:t>
            </a:r>
          </a:p>
        </p:txBody>
      </p:sp>
      <p:pic>
        <p:nvPicPr>
          <p:cNvPr id="14" name="Picture 1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25892" y="3971617"/>
            <a:ext cx="1507331" cy="1385888"/>
          </a:xfrm>
          <a:prstGeom prst="rect">
            <a:avLst/>
          </a:prstGeom>
        </p:spPr>
      </p:pic>
      <p:pic>
        <p:nvPicPr>
          <p:cNvPr id="17" name="Picture 1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21436936">
            <a:off x="1702752" y="4171450"/>
            <a:ext cx="806001" cy="452870"/>
          </a:xfrm>
          <a:prstGeom prst="rect">
            <a:avLst/>
          </a:prstGeom>
        </p:spPr>
      </p:pic>
      <p:pic>
        <p:nvPicPr>
          <p:cNvPr id="25" name="Picture 2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161240" y="3960351"/>
            <a:ext cx="1507331" cy="1385888"/>
          </a:xfrm>
          <a:prstGeom prst="rect">
            <a:avLst/>
          </a:prstGeom>
        </p:spPr>
      </p:pic>
      <p:pic>
        <p:nvPicPr>
          <p:cNvPr id="31" name="Picture 30"/>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21436936">
            <a:off x="4338100" y="4160183"/>
            <a:ext cx="806001" cy="452870"/>
          </a:xfrm>
          <a:prstGeom prst="rect">
            <a:avLst/>
          </a:prstGeom>
        </p:spPr>
      </p:pic>
      <p:pic>
        <p:nvPicPr>
          <p:cNvPr id="33" name="Picture 3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526123" y="3939421"/>
            <a:ext cx="1507331" cy="1385888"/>
          </a:xfrm>
          <a:prstGeom prst="rect">
            <a:avLst/>
          </a:prstGeom>
        </p:spPr>
      </p:pic>
      <p:sp>
        <p:nvSpPr>
          <p:cNvPr id="38" name="Rectangle 37"/>
          <p:cNvSpPr/>
          <p:nvPr/>
        </p:nvSpPr>
        <p:spPr>
          <a:xfrm>
            <a:off x="6410466" y="5165940"/>
            <a:ext cx="1738648" cy="30516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350"/>
          </a:p>
        </p:txBody>
      </p:sp>
      <p:pic>
        <p:nvPicPr>
          <p:cNvPr id="39" name="Picture 3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21436936">
            <a:off x="6702983" y="4139253"/>
            <a:ext cx="806001" cy="452870"/>
          </a:xfrm>
          <a:prstGeom prst="rect">
            <a:avLst/>
          </a:prstGeom>
        </p:spPr>
      </p:pic>
      <p:sp>
        <p:nvSpPr>
          <p:cNvPr id="43" name="Rectangle 42"/>
          <p:cNvSpPr/>
          <p:nvPr/>
        </p:nvSpPr>
        <p:spPr>
          <a:xfrm>
            <a:off x="3771903" y="5212625"/>
            <a:ext cx="1738648" cy="30516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350"/>
          </a:p>
        </p:txBody>
      </p:sp>
      <p:sp>
        <p:nvSpPr>
          <p:cNvPr id="44" name="Rectangle 43"/>
          <p:cNvSpPr/>
          <p:nvPr/>
        </p:nvSpPr>
        <p:spPr>
          <a:xfrm>
            <a:off x="709944" y="5251262"/>
            <a:ext cx="1738648" cy="30516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350"/>
          </a:p>
        </p:txBody>
      </p:sp>
      <p:sp>
        <p:nvSpPr>
          <p:cNvPr id="49" name="TextBox 48"/>
          <p:cNvSpPr txBox="1"/>
          <p:nvPr/>
        </p:nvSpPr>
        <p:spPr>
          <a:xfrm>
            <a:off x="48536" y="4259384"/>
            <a:ext cx="1540806" cy="300082"/>
          </a:xfrm>
          <a:prstGeom prst="rect">
            <a:avLst/>
          </a:prstGeom>
          <a:noFill/>
        </p:spPr>
        <p:txBody>
          <a:bodyPr wrap="none" rtlCol="0">
            <a:spAutoFit/>
          </a:bodyPr>
          <a:lstStyle/>
          <a:p>
            <a:r>
              <a:rPr lang="en-CA" sz="1350" dirty="0"/>
              <a:t>Strategic data PC</a:t>
            </a:r>
          </a:p>
        </p:txBody>
      </p:sp>
      <p:sp>
        <p:nvSpPr>
          <p:cNvPr id="50" name="TextBox 49"/>
          <p:cNvSpPr txBox="1"/>
          <p:nvPr/>
        </p:nvSpPr>
        <p:spPr>
          <a:xfrm>
            <a:off x="395005" y="2877522"/>
            <a:ext cx="1233030" cy="507831"/>
          </a:xfrm>
          <a:prstGeom prst="rect">
            <a:avLst/>
          </a:prstGeom>
          <a:noFill/>
        </p:spPr>
        <p:txBody>
          <a:bodyPr wrap="none" rtlCol="0">
            <a:spAutoFit/>
          </a:bodyPr>
          <a:lstStyle/>
          <a:p>
            <a:r>
              <a:rPr lang="en-CA" sz="1350" dirty="0"/>
              <a:t>CCIDC Cloud</a:t>
            </a:r>
          </a:p>
          <a:p>
            <a:endParaRPr lang="en-CA" sz="1350" dirty="0"/>
          </a:p>
        </p:txBody>
      </p:sp>
      <p:pic>
        <p:nvPicPr>
          <p:cNvPr id="53" name="Picture 5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21436936">
            <a:off x="4151352" y="1278529"/>
            <a:ext cx="806001" cy="452870"/>
          </a:xfrm>
          <a:prstGeom prst="rect">
            <a:avLst/>
          </a:prstGeom>
        </p:spPr>
      </p:pic>
      <p:sp>
        <p:nvSpPr>
          <p:cNvPr id="54" name="TextBox 53"/>
          <p:cNvSpPr txBox="1"/>
          <p:nvPr/>
        </p:nvSpPr>
        <p:spPr>
          <a:xfrm>
            <a:off x="71272" y="1633141"/>
            <a:ext cx="2262158" cy="300082"/>
          </a:xfrm>
          <a:prstGeom prst="rect">
            <a:avLst/>
          </a:prstGeom>
          <a:noFill/>
        </p:spPr>
        <p:txBody>
          <a:bodyPr wrap="none" rtlCol="0">
            <a:spAutoFit/>
          </a:bodyPr>
          <a:lstStyle/>
          <a:p>
            <a:r>
              <a:rPr lang="en-CA" sz="1350" dirty="0"/>
              <a:t>Performance Reporting PC</a:t>
            </a:r>
          </a:p>
        </p:txBody>
      </p:sp>
      <p:pic>
        <p:nvPicPr>
          <p:cNvPr id="56" name="Picture 55"/>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908219" y="1073458"/>
            <a:ext cx="725042" cy="810542"/>
          </a:xfrm>
          <a:prstGeom prst="rect">
            <a:avLst/>
          </a:prstGeom>
        </p:spPr>
      </p:pic>
      <p:cxnSp>
        <p:nvCxnSpPr>
          <p:cNvPr id="72" name="Straight Arrow Connector 71"/>
          <p:cNvCxnSpPr>
            <a:endCxn id="56" idx="1"/>
          </p:cNvCxnSpPr>
          <p:nvPr/>
        </p:nvCxnSpPr>
        <p:spPr>
          <a:xfrm>
            <a:off x="5510551" y="1478729"/>
            <a:ext cx="1397669"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3" name="TextBox 72"/>
          <p:cNvSpPr txBox="1"/>
          <p:nvPr/>
        </p:nvSpPr>
        <p:spPr>
          <a:xfrm>
            <a:off x="6965242" y="1875146"/>
            <a:ext cx="838691" cy="300082"/>
          </a:xfrm>
          <a:prstGeom prst="rect">
            <a:avLst/>
          </a:prstGeom>
          <a:noFill/>
        </p:spPr>
        <p:txBody>
          <a:bodyPr wrap="none" rtlCol="0">
            <a:spAutoFit/>
          </a:bodyPr>
          <a:lstStyle/>
          <a:p>
            <a:r>
              <a:rPr lang="en-CA" sz="1350" dirty="0"/>
              <a:t>Reports </a:t>
            </a:r>
          </a:p>
        </p:txBody>
      </p:sp>
      <p:pic>
        <p:nvPicPr>
          <p:cNvPr id="3" name="Picture 2"/>
          <p:cNvPicPr>
            <a:picLocks noChangeAspect="1"/>
          </p:cNvPicPr>
          <p:nvPr/>
        </p:nvPicPr>
        <p:blipFill rotWithShape="1">
          <a:blip r:embed="rId7" cstate="print">
            <a:extLst>
              <a:ext uri="{28A0092B-C50C-407E-A947-70E740481C1C}">
                <a14:useLocalDpi xmlns:a14="http://schemas.microsoft.com/office/drawing/2010/main" val="0"/>
              </a:ext>
            </a:extLst>
          </a:blip>
          <a:srcRect t="2697" b="8750"/>
          <a:stretch/>
        </p:blipFill>
        <p:spPr>
          <a:xfrm>
            <a:off x="4180948" y="2838528"/>
            <a:ext cx="1370540" cy="677228"/>
          </a:xfrm>
          <a:prstGeom prst="rect">
            <a:avLst/>
          </a:prstGeom>
        </p:spPr>
      </p:pic>
      <p:sp>
        <p:nvSpPr>
          <p:cNvPr id="9" name="Rectangle 8"/>
          <p:cNvSpPr/>
          <p:nvPr/>
        </p:nvSpPr>
        <p:spPr>
          <a:xfrm>
            <a:off x="4953210" y="2736695"/>
            <a:ext cx="857927" cy="230832"/>
          </a:xfrm>
          <a:prstGeom prst="rect">
            <a:avLst/>
          </a:prstGeom>
        </p:spPr>
        <p:txBody>
          <a:bodyPr wrap="none">
            <a:spAutoFit/>
          </a:bodyPr>
          <a:lstStyle/>
          <a:p>
            <a:r>
              <a:rPr lang="en-CA" sz="900" dirty="0">
                <a:latin typeface="Arial" panose="020B0604020202020204" pitchFamily="34" charset="0"/>
                <a:cs typeface="Arial" panose="020B0604020202020204" pitchFamily="34" charset="0"/>
              </a:rPr>
              <a:t>CCIDC cloud</a:t>
            </a:r>
          </a:p>
        </p:txBody>
      </p:sp>
      <p:sp>
        <p:nvSpPr>
          <p:cNvPr id="34" name="Rectangle 33"/>
          <p:cNvSpPr/>
          <p:nvPr/>
        </p:nvSpPr>
        <p:spPr>
          <a:xfrm>
            <a:off x="1051242" y="918263"/>
            <a:ext cx="1531188" cy="369332"/>
          </a:xfrm>
          <a:prstGeom prst="rect">
            <a:avLst/>
          </a:prstGeom>
        </p:spPr>
        <p:txBody>
          <a:bodyPr wrap="none">
            <a:spAutoFit/>
          </a:bodyPr>
          <a:lstStyle/>
          <a:p>
            <a:r>
              <a:rPr lang="en-CA" i="1" dirty="0"/>
              <a:t>CCIDC cloud</a:t>
            </a:r>
          </a:p>
        </p:txBody>
      </p:sp>
      <p:cxnSp>
        <p:nvCxnSpPr>
          <p:cNvPr id="5" name="Elbow Connector 4"/>
          <p:cNvCxnSpPr>
            <a:stCxn id="8" idx="2"/>
            <a:endCxn id="14" idx="0"/>
          </p:cNvCxnSpPr>
          <p:nvPr/>
        </p:nvCxnSpPr>
        <p:spPr>
          <a:xfrm rot="5400000">
            <a:off x="2729767" y="2047033"/>
            <a:ext cx="1474375" cy="2374793"/>
          </a:xfrm>
          <a:prstGeom prst="bentConnector3">
            <a:avLst>
              <a:gd name="adj1" fmla="val 50000"/>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2" name="Elbow Connector 11"/>
          <p:cNvCxnSpPr>
            <a:endCxn id="25" idx="0"/>
          </p:cNvCxnSpPr>
          <p:nvPr/>
        </p:nvCxnSpPr>
        <p:spPr>
          <a:xfrm rot="16200000" flipH="1">
            <a:off x="4125517" y="3170962"/>
            <a:ext cx="1457474" cy="121304"/>
          </a:xfrm>
          <a:prstGeom prst="bentConnector3">
            <a:avLst>
              <a:gd name="adj1" fmla="val 50000"/>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5" name="Elbow Connector 44"/>
          <p:cNvCxnSpPr/>
          <p:nvPr/>
        </p:nvCxnSpPr>
        <p:spPr>
          <a:xfrm rot="16200000" flipH="1">
            <a:off x="5547472" y="1917408"/>
            <a:ext cx="1442178" cy="2601848"/>
          </a:xfrm>
          <a:prstGeom prst="bentConnector3">
            <a:avLst>
              <a:gd name="adj1" fmla="val 50000"/>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57" name="TextBox 56"/>
          <p:cNvSpPr txBox="1"/>
          <p:nvPr/>
        </p:nvSpPr>
        <p:spPr>
          <a:xfrm>
            <a:off x="2774225" y="3039490"/>
            <a:ext cx="1056700" cy="230832"/>
          </a:xfrm>
          <a:prstGeom prst="rect">
            <a:avLst/>
          </a:prstGeom>
          <a:noFill/>
        </p:spPr>
        <p:txBody>
          <a:bodyPr wrap="none" rtlCol="0">
            <a:spAutoFit/>
          </a:bodyPr>
          <a:lstStyle/>
          <a:p>
            <a:r>
              <a:rPr lang="en-CA" sz="900" dirty="0"/>
              <a:t>ODC Connection</a:t>
            </a:r>
          </a:p>
        </p:txBody>
      </p:sp>
      <p:sp>
        <p:nvSpPr>
          <p:cNvPr id="58" name="TextBox 57"/>
          <p:cNvSpPr txBox="1"/>
          <p:nvPr/>
        </p:nvSpPr>
        <p:spPr>
          <a:xfrm>
            <a:off x="5952374" y="3023864"/>
            <a:ext cx="1056700" cy="230832"/>
          </a:xfrm>
          <a:prstGeom prst="rect">
            <a:avLst/>
          </a:prstGeom>
          <a:noFill/>
        </p:spPr>
        <p:txBody>
          <a:bodyPr wrap="none" rtlCol="0">
            <a:spAutoFit/>
          </a:bodyPr>
          <a:lstStyle/>
          <a:p>
            <a:r>
              <a:rPr lang="en-CA" sz="900" dirty="0"/>
              <a:t>ODC Connection</a:t>
            </a:r>
          </a:p>
        </p:txBody>
      </p:sp>
      <p:sp>
        <p:nvSpPr>
          <p:cNvPr id="59" name="TextBox 58"/>
          <p:cNvSpPr txBox="1"/>
          <p:nvPr/>
        </p:nvSpPr>
        <p:spPr>
          <a:xfrm>
            <a:off x="4459732" y="3535142"/>
            <a:ext cx="1056700" cy="230832"/>
          </a:xfrm>
          <a:prstGeom prst="rect">
            <a:avLst/>
          </a:prstGeom>
          <a:noFill/>
        </p:spPr>
        <p:txBody>
          <a:bodyPr wrap="none" rtlCol="0">
            <a:spAutoFit/>
          </a:bodyPr>
          <a:lstStyle/>
          <a:p>
            <a:r>
              <a:rPr lang="en-CA" sz="900" dirty="0"/>
              <a:t>ODC Connection</a:t>
            </a:r>
          </a:p>
        </p:txBody>
      </p:sp>
    </p:spTree>
    <p:extLst>
      <p:ext uri="{BB962C8B-B14F-4D97-AF65-F5344CB8AC3E}">
        <p14:creationId xmlns:p14="http://schemas.microsoft.com/office/powerpoint/2010/main" val="34034611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17"/>
          <p:cNvPicPr>
            <a:picLocks noChangeAspect="1"/>
          </p:cNvPicPr>
          <p:nvPr/>
        </p:nvPicPr>
        <p:blipFill>
          <a:blip r:embed="rId2">
            <a:extLst>
              <a:ext uri="{BEBA8EAE-BF5A-486C-A8C5-ECC9F3942E4B}">
                <a14:imgProps xmlns:a14="http://schemas.microsoft.com/office/drawing/2010/main">
                  <a14:imgLayer r:embed="rId3">
                    <a14:imgEffect>
                      <a14:saturation sat="99000"/>
                    </a14:imgEffect>
                  </a14:imgLayer>
                </a14:imgProps>
              </a:ext>
              <a:ext uri="{28A0092B-C50C-407E-A947-70E740481C1C}">
                <a14:useLocalDpi xmlns:a14="http://schemas.microsoft.com/office/drawing/2010/main" val="0"/>
              </a:ext>
            </a:extLst>
          </a:blip>
          <a:stretch>
            <a:fillRect/>
          </a:stretch>
        </p:blipFill>
        <p:spPr>
          <a:xfrm rot="172368">
            <a:off x="3075132" y="3924761"/>
            <a:ext cx="2109184" cy="1945258"/>
          </a:xfrm>
          <a:prstGeom prst="rect">
            <a:avLst/>
          </a:prstGeom>
        </p:spPr>
      </p:pic>
      <p:sp>
        <p:nvSpPr>
          <p:cNvPr id="2" name="TextBox 1"/>
          <p:cNvSpPr txBox="1"/>
          <p:nvPr/>
        </p:nvSpPr>
        <p:spPr>
          <a:xfrm>
            <a:off x="46090" y="905435"/>
            <a:ext cx="3931596" cy="415498"/>
          </a:xfrm>
          <a:prstGeom prst="rect">
            <a:avLst/>
          </a:prstGeom>
          <a:noFill/>
        </p:spPr>
        <p:txBody>
          <a:bodyPr wrap="square" rtlCol="0">
            <a:spAutoFit/>
          </a:bodyPr>
          <a:lstStyle/>
          <a:p>
            <a:pPr algn="ctr"/>
            <a:r>
              <a:rPr lang="en-CA" sz="2100" dirty="0">
                <a:latin typeface="Arial" panose="020B0604020202020204" pitchFamily="34" charset="0"/>
                <a:cs typeface="Arial" panose="020B0604020202020204" pitchFamily="34" charset="0"/>
              </a:rPr>
              <a:t>Office Data Connection (ODC)</a:t>
            </a:r>
          </a:p>
        </p:txBody>
      </p:sp>
      <p:pic>
        <p:nvPicPr>
          <p:cNvPr id="3" name="Picture 2"/>
          <p:cNvPicPr>
            <a:picLocks noChangeAspect="1"/>
          </p:cNvPicPr>
          <p:nvPr/>
        </p:nvPicPr>
        <p:blipFill rotWithShape="1">
          <a:blip r:embed="rId4">
            <a:extLst>
              <a:ext uri="{28A0092B-C50C-407E-A947-70E740481C1C}">
                <a14:useLocalDpi xmlns:a14="http://schemas.microsoft.com/office/drawing/2010/main" val="0"/>
              </a:ext>
            </a:extLst>
          </a:blip>
          <a:srcRect t="-1080" b="11463"/>
          <a:stretch/>
        </p:blipFill>
        <p:spPr>
          <a:xfrm>
            <a:off x="2512743" y="2204641"/>
            <a:ext cx="1288528" cy="1061713"/>
          </a:xfrm>
          <a:prstGeom prst="rect">
            <a:avLst/>
          </a:prstGeom>
        </p:spPr>
      </p:pic>
      <p:sp>
        <p:nvSpPr>
          <p:cNvPr id="4" name="TextBox 3"/>
          <p:cNvSpPr txBox="1"/>
          <p:nvPr/>
        </p:nvSpPr>
        <p:spPr>
          <a:xfrm>
            <a:off x="2615223" y="1677656"/>
            <a:ext cx="1293111" cy="507831"/>
          </a:xfrm>
          <a:prstGeom prst="rect">
            <a:avLst/>
          </a:prstGeom>
          <a:noFill/>
        </p:spPr>
        <p:txBody>
          <a:bodyPr wrap="none" rtlCol="0">
            <a:spAutoFit/>
          </a:bodyPr>
          <a:lstStyle/>
          <a:p>
            <a:r>
              <a:rPr lang="en-CA" sz="1350" dirty="0">
                <a:latin typeface="Arial" panose="020B0604020202020204" pitchFamily="34" charset="0"/>
                <a:cs typeface="Arial" panose="020B0604020202020204" pitchFamily="34" charset="0"/>
              </a:rPr>
              <a:t>Performance </a:t>
            </a:r>
          </a:p>
          <a:p>
            <a:pPr algn="ctr"/>
            <a:r>
              <a:rPr lang="en-CA" sz="1350" dirty="0">
                <a:latin typeface="Arial" panose="020B0604020202020204" pitchFamily="34" charset="0"/>
                <a:cs typeface="Arial" panose="020B0604020202020204" pitchFamily="34" charset="0"/>
              </a:rPr>
              <a:t>Reporting PC</a:t>
            </a:r>
          </a:p>
        </p:txBody>
      </p:sp>
      <p:pic>
        <p:nvPicPr>
          <p:cNvPr id="5" name="Picture 4"/>
          <p:cNvPicPr>
            <a:picLocks noChangeAspect="1"/>
          </p:cNvPicPr>
          <p:nvPr/>
        </p:nvPicPr>
        <p:blipFill rotWithShape="1">
          <a:blip r:embed="rId5" cstate="print">
            <a:extLst>
              <a:ext uri="{28A0092B-C50C-407E-A947-70E740481C1C}">
                <a14:useLocalDpi xmlns:a14="http://schemas.microsoft.com/office/drawing/2010/main" val="0"/>
              </a:ext>
            </a:extLst>
          </a:blip>
          <a:srcRect l="1854" r="30406"/>
          <a:stretch/>
        </p:blipFill>
        <p:spPr>
          <a:xfrm rot="21436936">
            <a:off x="2638322" y="2256784"/>
            <a:ext cx="681474" cy="544303"/>
          </a:xfrm>
          <a:prstGeom prst="rect">
            <a:avLst/>
          </a:prstGeom>
        </p:spPr>
      </p:pic>
      <p:sp>
        <p:nvSpPr>
          <p:cNvPr id="6" name="TextBox 5"/>
          <p:cNvSpPr txBox="1"/>
          <p:nvPr/>
        </p:nvSpPr>
        <p:spPr>
          <a:xfrm>
            <a:off x="2368119" y="4091671"/>
            <a:ext cx="947903" cy="715581"/>
          </a:xfrm>
          <a:prstGeom prst="rect">
            <a:avLst/>
          </a:prstGeom>
          <a:noFill/>
        </p:spPr>
        <p:txBody>
          <a:bodyPr wrap="square" rtlCol="0">
            <a:spAutoFit/>
          </a:bodyPr>
          <a:lstStyle/>
          <a:p>
            <a:pPr algn="ctr"/>
            <a:r>
              <a:rPr lang="en-CA" sz="1350" dirty="0">
                <a:latin typeface="Arial" panose="020B0604020202020204" pitchFamily="34" charset="0"/>
                <a:cs typeface="Arial" panose="020B0604020202020204" pitchFamily="34" charset="0"/>
              </a:rPr>
              <a:t>External Data Source</a:t>
            </a:r>
          </a:p>
        </p:txBody>
      </p:sp>
      <p:pic>
        <p:nvPicPr>
          <p:cNvPr id="7" name="Picture 6"/>
          <p:cNvPicPr>
            <a:picLocks noChangeAspect="1"/>
          </p:cNvPicPr>
          <p:nvPr/>
        </p:nvPicPr>
        <p:blipFill rotWithShape="1">
          <a:blip r:embed="rId5" cstate="print">
            <a:extLst>
              <a:ext uri="{28A0092B-C50C-407E-A947-70E740481C1C}">
                <a14:useLocalDpi xmlns:a14="http://schemas.microsoft.com/office/drawing/2010/main" val="0"/>
              </a:ext>
            </a:extLst>
          </a:blip>
          <a:srcRect l="1854" r="30406"/>
          <a:stretch/>
        </p:blipFill>
        <p:spPr>
          <a:xfrm>
            <a:off x="3386921" y="4173927"/>
            <a:ext cx="1207718" cy="754429"/>
          </a:xfrm>
          <a:prstGeom prst="rect">
            <a:avLst/>
          </a:prstGeom>
        </p:spPr>
      </p:pic>
      <p:sp>
        <p:nvSpPr>
          <p:cNvPr id="8" name="Rectangle 7"/>
          <p:cNvSpPr/>
          <p:nvPr/>
        </p:nvSpPr>
        <p:spPr>
          <a:xfrm>
            <a:off x="4103513" y="1224599"/>
            <a:ext cx="2216528" cy="738664"/>
          </a:xfrm>
          <a:prstGeom prst="rect">
            <a:avLst/>
          </a:prstGeom>
        </p:spPr>
        <p:txBody>
          <a:bodyPr wrap="square">
            <a:spAutoFit/>
          </a:bodyPr>
          <a:lstStyle/>
          <a:p>
            <a:r>
              <a:rPr lang="en-CA" sz="1050" b="1" dirty="0">
                <a:solidFill>
                  <a:srgbClr val="2F2F2F"/>
                </a:solidFill>
                <a:latin typeface="Arial" panose="020B0604020202020204" pitchFamily="34" charset="0"/>
                <a:cs typeface="Arial" panose="020B0604020202020204" pitchFamily="34" charset="0"/>
              </a:rPr>
              <a:t>Data Connection</a:t>
            </a:r>
            <a:r>
              <a:rPr lang="en-CA" sz="1050" dirty="0">
                <a:solidFill>
                  <a:srgbClr val="2F2F2F"/>
                </a:solidFill>
                <a:latin typeface="Arial" panose="020B0604020202020204" pitchFamily="34" charset="0"/>
                <a:cs typeface="Arial" panose="020B0604020202020204" pitchFamily="34" charset="0"/>
              </a:rPr>
              <a:t>: </a:t>
            </a:r>
          </a:p>
          <a:p>
            <a:r>
              <a:rPr lang="en-CA" sz="1050" dirty="0">
                <a:solidFill>
                  <a:srgbClr val="2F2F2F"/>
                </a:solidFill>
                <a:latin typeface="Arial" panose="020B0604020202020204" pitchFamily="34" charset="0"/>
                <a:cs typeface="Arial" panose="020B0604020202020204" pitchFamily="34" charset="0"/>
              </a:rPr>
              <a:t>a set of information describing how to locate, log in, query, and access the external data source.</a:t>
            </a:r>
            <a:endParaRPr lang="en-CA" sz="1050" dirty="0">
              <a:latin typeface="Arial" panose="020B0604020202020204" pitchFamily="34" charset="0"/>
              <a:cs typeface="Arial" panose="020B0604020202020204" pitchFamily="34" charset="0"/>
            </a:endParaRPr>
          </a:p>
        </p:txBody>
      </p:sp>
      <p:sp>
        <p:nvSpPr>
          <p:cNvPr id="9" name="Rectangle 8"/>
          <p:cNvSpPr/>
          <p:nvPr/>
        </p:nvSpPr>
        <p:spPr>
          <a:xfrm>
            <a:off x="79959" y="2954039"/>
            <a:ext cx="1824204" cy="507831"/>
          </a:xfrm>
          <a:prstGeom prst="rect">
            <a:avLst/>
          </a:prstGeom>
        </p:spPr>
        <p:txBody>
          <a:bodyPr wrap="square">
            <a:spAutoFit/>
          </a:bodyPr>
          <a:lstStyle/>
          <a:p>
            <a:pPr algn="ctr"/>
            <a:r>
              <a:rPr lang="en-CA" sz="900" dirty="0">
                <a:latin typeface="Arial" panose="020B0604020202020204" pitchFamily="34" charset="0"/>
                <a:cs typeface="Arial" panose="020B0604020202020204" pitchFamily="34" charset="0"/>
              </a:rPr>
              <a:t>The external data source is connected to the workbook through a Data Connection</a:t>
            </a:r>
          </a:p>
        </p:txBody>
      </p:sp>
      <p:sp>
        <p:nvSpPr>
          <p:cNvPr id="10" name="Rectangle 9"/>
          <p:cNvSpPr/>
          <p:nvPr/>
        </p:nvSpPr>
        <p:spPr>
          <a:xfrm>
            <a:off x="1770611" y="3092540"/>
            <a:ext cx="704039" cy="230832"/>
          </a:xfrm>
          <a:prstGeom prst="rect">
            <a:avLst/>
          </a:prstGeom>
        </p:spPr>
        <p:txBody>
          <a:bodyPr wrap="none">
            <a:spAutoFit/>
          </a:bodyPr>
          <a:lstStyle/>
          <a:p>
            <a:r>
              <a:rPr lang="en-CA" sz="900" dirty="0">
                <a:latin typeface="Arial" panose="020B0604020202020204" pitchFamily="34" charset="0"/>
                <a:cs typeface="Arial" panose="020B0604020202020204" pitchFamily="34" charset="0"/>
              </a:rPr>
              <a:t>Workbook</a:t>
            </a:r>
          </a:p>
        </p:txBody>
      </p:sp>
      <p:cxnSp>
        <p:nvCxnSpPr>
          <p:cNvPr id="12" name="Straight Arrow Connector 11"/>
          <p:cNvCxnSpPr/>
          <p:nvPr/>
        </p:nvCxnSpPr>
        <p:spPr>
          <a:xfrm flipV="1">
            <a:off x="2368118" y="2634806"/>
            <a:ext cx="452970" cy="561937"/>
          </a:xfrm>
          <a:prstGeom prst="straightConnector1">
            <a:avLst/>
          </a:prstGeom>
          <a:ln w="3810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
        <p:nvSpPr>
          <p:cNvPr id="15" name="Rectangle 14"/>
          <p:cNvSpPr/>
          <p:nvPr/>
        </p:nvSpPr>
        <p:spPr>
          <a:xfrm>
            <a:off x="6076950" y="2003796"/>
            <a:ext cx="2867025" cy="3416320"/>
          </a:xfrm>
          <a:prstGeom prst="rect">
            <a:avLst/>
          </a:prstGeom>
        </p:spPr>
        <p:txBody>
          <a:bodyPr wrap="square">
            <a:spAutoFit/>
          </a:bodyPr>
          <a:lstStyle/>
          <a:p>
            <a:r>
              <a:rPr lang="en-CA" sz="1350" dirty="0">
                <a:latin typeface="Arial" panose="020B0604020202020204" pitchFamily="34" charset="0"/>
                <a:cs typeface="Arial" panose="020B0604020202020204" pitchFamily="34" charset="0"/>
              </a:rPr>
              <a:t>     Connection information can either be stored in the workbook or in a connection file, such as;</a:t>
            </a:r>
          </a:p>
          <a:p>
            <a:endParaRPr lang="en-CA" sz="1350" dirty="0">
              <a:latin typeface="Arial" panose="020B0604020202020204" pitchFamily="34" charset="0"/>
              <a:cs typeface="Arial" panose="020B0604020202020204" pitchFamily="34" charset="0"/>
            </a:endParaRPr>
          </a:p>
          <a:p>
            <a:pPr marL="214313" indent="-214313">
              <a:lnSpc>
                <a:spcPct val="150000"/>
              </a:lnSpc>
              <a:buFont typeface="Arial" panose="020B0604020202020204" pitchFamily="34" charset="0"/>
              <a:buChar char="•"/>
            </a:pPr>
            <a:r>
              <a:rPr lang="en-CA" sz="1350" i="1" dirty="0">
                <a:latin typeface="Arial" panose="020B0604020202020204" pitchFamily="34" charset="0"/>
                <a:cs typeface="Arial" panose="020B0604020202020204" pitchFamily="34" charset="0"/>
              </a:rPr>
              <a:t>an Office Data Connection (ODC) file (.</a:t>
            </a:r>
            <a:r>
              <a:rPr lang="en-CA" sz="1350" i="1" dirty="0" err="1">
                <a:latin typeface="Arial" panose="020B0604020202020204" pitchFamily="34" charset="0"/>
                <a:cs typeface="Arial" panose="020B0604020202020204" pitchFamily="34" charset="0"/>
              </a:rPr>
              <a:t>odc</a:t>
            </a:r>
            <a:r>
              <a:rPr lang="en-CA" sz="1350" i="1" dirty="0">
                <a:latin typeface="Arial" panose="020B0604020202020204" pitchFamily="34" charset="0"/>
                <a:cs typeface="Arial" panose="020B0604020202020204" pitchFamily="34" charset="0"/>
              </a:rPr>
              <a:t>)</a:t>
            </a:r>
          </a:p>
          <a:p>
            <a:pPr marL="214313" indent="-214313">
              <a:lnSpc>
                <a:spcPct val="150000"/>
              </a:lnSpc>
              <a:buFont typeface="Arial" panose="020B0604020202020204" pitchFamily="34" charset="0"/>
              <a:buChar char="•"/>
            </a:pPr>
            <a:r>
              <a:rPr lang="en-CA" sz="1350" i="1" dirty="0">
                <a:latin typeface="Arial" panose="020B0604020202020204" pitchFamily="34" charset="0"/>
                <a:cs typeface="Arial" panose="020B0604020202020204" pitchFamily="34" charset="0"/>
              </a:rPr>
              <a:t>a Universal Data Connection (UDC) file (.</a:t>
            </a:r>
            <a:r>
              <a:rPr lang="en-CA" sz="1350" i="1" dirty="0" err="1">
                <a:latin typeface="Arial" panose="020B0604020202020204" pitchFamily="34" charset="0"/>
                <a:cs typeface="Arial" panose="020B0604020202020204" pitchFamily="34" charset="0"/>
              </a:rPr>
              <a:t>udcx</a:t>
            </a:r>
            <a:r>
              <a:rPr lang="en-CA" sz="1350" i="1" dirty="0">
                <a:latin typeface="Arial" panose="020B0604020202020204" pitchFamily="34" charset="0"/>
                <a:cs typeface="Arial" panose="020B0604020202020204" pitchFamily="34" charset="0"/>
              </a:rPr>
              <a:t>). </a:t>
            </a:r>
          </a:p>
          <a:p>
            <a:endParaRPr lang="en-CA" sz="1350" dirty="0">
              <a:latin typeface="Arial" panose="020B0604020202020204" pitchFamily="34" charset="0"/>
              <a:cs typeface="Arial" panose="020B0604020202020204" pitchFamily="34" charset="0"/>
            </a:endParaRPr>
          </a:p>
          <a:p>
            <a:r>
              <a:rPr lang="en-CA" sz="1350" dirty="0">
                <a:latin typeface="Arial" panose="020B0604020202020204" pitchFamily="34" charset="0"/>
                <a:cs typeface="Arial" panose="020B0604020202020204" pitchFamily="34" charset="0"/>
              </a:rPr>
              <a:t>      Connection files are particularly useful </a:t>
            </a:r>
            <a:r>
              <a:rPr lang="en-CA" sz="1350" i="1" dirty="0">
                <a:latin typeface="Arial" panose="020B0604020202020204" pitchFamily="34" charset="0"/>
                <a:cs typeface="Arial" panose="020B0604020202020204" pitchFamily="34" charset="0"/>
              </a:rPr>
              <a:t>for sharing connections on a consistent basis and for facilitating data source administration.</a:t>
            </a:r>
          </a:p>
          <a:p>
            <a:endParaRPr lang="en-CA" sz="1350" dirty="0">
              <a:latin typeface="Arial" panose="020B0604020202020204" pitchFamily="34" charset="0"/>
              <a:cs typeface="Arial" panose="020B0604020202020204" pitchFamily="34" charset="0"/>
            </a:endParaRPr>
          </a:p>
        </p:txBody>
      </p:sp>
      <p:cxnSp>
        <p:nvCxnSpPr>
          <p:cNvPr id="17" name="Elbow Connector 16"/>
          <p:cNvCxnSpPr>
            <a:stCxn id="3" idx="3"/>
            <a:endCxn id="18" idx="0"/>
          </p:cNvCxnSpPr>
          <p:nvPr/>
        </p:nvCxnSpPr>
        <p:spPr>
          <a:xfrm>
            <a:off x="3801270" y="2735497"/>
            <a:ext cx="377201" cy="1190486"/>
          </a:xfrm>
          <a:prstGeom prst="bentConnector2">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25" name="Rectangle 24"/>
          <p:cNvSpPr/>
          <p:nvPr/>
        </p:nvSpPr>
        <p:spPr>
          <a:xfrm>
            <a:off x="4071488" y="2938256"/>
            <a:ext cx="903822" cy="507831"/>
          </a:xfrm>
          <a:prstGeom prst="rect">
            <a:avLst/>
          </a:prstGeom>
        </p:spPr>
        <p:txBody>
          <a:bodyPr wrap="square">
            <a:spAutoFit/>
          </a:bodyPr>
          <a:lstStyle/>
          <a:p>
            <a:pPr algn="ctr"/>
            <a:r>
              <a:rPr lang="en-CA" sz="900" dirty="0">
                <a:solidFill>
                  <a:srgbClr val="2F2F2F"/>
                </a:solidFill>
                <a:latin typeface="Arial" panose="020B0604020202020204" pitchFamily="34" charset="0"/>
                <a:cs typeface="Arial" panose="020B0604020202020204" pitchFamily="34" charset="0"/>
              </a:rPr>
              <a:t>Data Connection (ODC)</a:t>
            </a:r>
            <a:endParaRPr lang="en-CA" sz="9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141813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42900" y="1095375"/>
            <a:ext cx="7896225" cy="415498"/>
          </a:xfrm>
          <a:prstGeom prst="rect">
            <a:avLst/>
          </a:prstGeom>
          <a:noFill/>
        </p:spPr>
        <p:txBody>
          <a:bodyPr wrap="square" rtlCol="0">
            <a:spAutoFit/>
          </a:bodyPr>
          <a:lstStyle/>
          <a:p>
            <a:r>
              <a:rPr lang="en-CA" sz="2100" dirty="0">
                <a:latin typeface="Arial" panose="020B0604020202020204" pitchFamily="34" charset="0"/>
                <a:cs typeface="Arial" panose="020B0604020202020204" pitchFamily="34" charset="0"/>
              </a:rPr>
              <a:t>New Workbook = New Connections</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84735" y="1981200"/>
            <a:ext cx="2135981" cy="1200150"/>
          </a:xfrm>
          <a:prstGeom prst="rect">
            <a:avLst/>
          </a:prstGeom>
        </p:spPr>
      </p:pic>
      <p:sp>
        <p:nvSpPr>
          <p:cNvPr id="5" name="Rectangle 4"/>
          <p:cNvSpPr/>
          <p:nvPr/>
        </p:nvSpPr>
        <p:spPr>
          <a:xfrm>
            <a:off x="1959438" y="1724932"/>
            <a:ext cx="1441485" cy="300082"/>
          </a:xfrm>
          <a:prstGeom prst="rect">
            <a:avLst/>
          </a:prstGeom>
        </p:spPr>
        <p:txBody>
          <a:bodyPr wrap="none">
            <a:spAutoFit/>
          </a:bodyPr>
          <a:lstStyle/>
          <a:p>
            <a:r>
              <a:rPr lang="en-CA" sz="1350" dirty="0">
                <a:latin typeface="Arial" panose="020B0604020202020204" pitchFamily="34" charset="0"/>
                <a:cs typeface="Arial" panose="020B0604020202020204" pitchFamily="34" charset="0"/>
              </a:rPr>
              <a:t>RBM Workbook </a:t>
            </a:r>
            <a:endParaRPr lang="en-CA" sz="1350"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56685" y="2000250"/>
            <a:ext cx="2135981" cy="1200150"/>
          </a:xfrm>
          <a:prstGeom prst="rect">
            <a:avLst/>
          </a:prstGeom>
        </p:spPr>
      </p:pic>
      <p:sp>
        <p:nvSpPr>
          <p:cNvPr id="7" name="Rectangle 6"/>
          <p:cNvSpPr/>
          <p:nvPr/>
        </p:nvSpPr>
        <p:spPr>
          <a:xfrm>
            <a:off x="6027169" y="1723251"/>
            <a:ext cx="1835824" cy="300082"/>
          </a:xfrm>
          <a:prstGeom prst="rect">
            <a:avLst/>
          </a:prstGeom>
        </p:spPr>
        <p:txBody>
          <a:bodyPr wrap="none">
            <a:spAutoFit/>
          </a:bodyPr>
          <a:lstStyle/>
          <a:p>
            <a:r>
              <a:rPr lang="en-CA" sz="1350" dirty="0">
                <a:latin typeface="Arial" panose="020B0604020202020204" pitchFamily="34" charset="0"/>
                <a:cs typeface="Arial" panose="020B0604020202020204" pitchFamily="34" charset="0"/>
              </a:rPr>
              <a:t>Financials Workbook </a:t>
            </a:r>
            <a:endParaRPr lang="en-CA" sz="1350" dirty="0"/>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56347" y="4054078"/>
            <a:ext cx="422672" cy="422672"/>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930863" y="4054078"/>
            <a:ext cx="422672" cy="422672"/>
          </a:xfrm>
          <a:prstGeom prst="rect">
            <a:avLst/>
          </a:prstGeom>
        </p:spPr>
      </p:pic>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35991" y="4054078"/>
            <a:ext cx="422672" cy="422672"/>
          </a:xfrm>
          <a:prstGeom prst="rect">
            <a:avLst/>
          </a:prstGeom>
        </p:spPr>
      </p:pic>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31766" y="4052292"/>
            <a:ext cx="422672" cy="422672"/>
          </a:xfrm>
          <a:prstGeom prst="rect">
            <a:avLst/>
          </a:prstGeom>
        </p:spPr>
      </p:pic>
      <p:pic>
        <p:nvPicPr>
          <p:cNvPr id="13" name="Picture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174354" y="4052292"/>
            <a:ext cx="422672" cy="422672"/>
          </a:xfrm>
          <a:prstGeom prst="rect">
            <a:avLst/>
          </a:prstGeom>
        </p:spPr>
      </p:pic>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65872" y="4549378"/>
            <a:ext cx="422672" cy="422672"/>
          </a:xfrm>
          <a:prstGeom prst="rect">
            <a:avLst/>
          </a:prstGeom>
        </p:spPr>
      </p:pic>
      <p:pic>
        <p:nvPicPr>
          <p:cNvPr id="15" name="Picture 1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940388" y="4549378"/>
            <a:ext cx="422672" cy="422672"/>
          </a:xfrm>
          <a:prstGeom prst="rect">
            <a:avLst/>
          </a:prstGeom>
        </p:spPr>
      </p:pic>
      <p:pic>
        <p:nvPicPr>
          <p:cNvPr id="16" name="Picture 1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45516" y="4549378"/>
            <a:ext cx="422672" cy="422672"/>
          </a:xfrm>
          <a:prstGeom prst="rect">
            <a:avLst/>
          </a:prstGeom>
        </p:spPr>
      </p:pic>
      <p:pic>
        <p:nvPicPr>
          <p:cNvPr id="17" name="Picture 1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41291" y="4547592"/>
            <a:ext cx="422672" cy="422672"/>
          </a:xfrm>
          <a:prstGeom prst="rect">
            <a:avLst/>
          </a:prstGeom>
        </p:spPr>
      </p:pic>
      <p:pic>
        <p:nvPicPr>
          <p:cNvPr id="18" name="Picture 1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183879" y="4547592"/>
            <a:ext cx="422672" cy="422672"/>
          </a:xfrm>
          <a:prstGeom prst="rect">
            <a:avLst/>
          </a:prstGeom>
        </p:spPr>
      </p:pic>
      <p:pic>
        <p:nvPicPr>
          <p:cNvPr id="19" name="Picture 1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84922" y="4978003"/>
            <a:ext cx="422672" cy="422672"/>
          </a:xfrm>
          <a:prstGeom prst="rect">
            <a:avLst/>
          </a:prstGeom>
        </p:spPr>
      </p:pic>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959438" y="4978003"/>
            <a:ext cx="422672" cy="422672"/>
          </a:xfrm>
          <a:prstGeom prst="rect">
            <a:avLst/>
          </a:prstGeom>
        </p:spPr>
      </p:pic>
      <p:pic>
        <p:nvPicPr>
          <p:cNvPr id="21" name="Picture 2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64566" y="4978003"/>
            <a:ext cx="422672" cy="422672"/>
          </a:xfrm>
          <a:prstGeom prst="rect">
            <a:avLst/>
          </a:prstGeom>
        </p:spPr>
      </p:pic>
      <p:pic>
        <p:nvPicPr>
          <p:cNvPr id="22" name="Picture 2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60341" y="4976217"/>
            <a:ext cx="422672" cy="422672"/>
          </a:xfrm>
          <a:prstGeom prst="rect">
            <a:avLst/>
          </a:prstGeom>
        </p:spPr>
      </p:pic>
      <p:pic>
        <p:nvPicPr>
          <p:cNvPr id="23" name="Picture 2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202929" y="4976217"/>
            <a:ext cx="422672" cy="422672"/>
          </a:xfrm>
          <a:prstGeom prst="rect">
            <a:avLst/>
          </a:prstGeom>
        </p:spPr>
      </p:pic>
      <p:pic>
        <p:nvPicPr>
          <p:cNvPr id="24" name="Picture 2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94447" y="5473303"/>
            <a:ext cx="422672" cy="422672"/>
          </a:xfrm>
          <a:prstGeom prst="rect">
            <a:avLst/>
          </a:prstGeom>
        </p:spPr>
      </p:pic>
      <p:pic>
        <p:nvPicPr>
          <p:cNvPr id="25" name="Picture 2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968963" y="5473303"/>
            <a:ext cx="422672" cy="422672"/>
          </a:xfrm>
          <a:prstGeom prst="rect">
            <a:avLst/>
          </a:prstGeom>
        </p:spPr>
      </p:pic>
      <p:pic>
        <p:nvPicPr>
          <p:cNvPr id="26" name="Picture 2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74091" y="5473303"/>
            <a:ext cx="422672" cy="422672"/>
          </a:xfrm>
          <a:prstGeom prst="rect">
            <a:avLst/>
          </a:prstGeom>
        </p:spPr>
      </p:pic>
      <p:pic>
        <p:nvPicPr>
          <p:cNvPr id="27" name="Picture 2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69866" y="5471517"/>
            <a:ext cx="422672" cy="422672"/>
          </a:xfrm>
          <a:prstGeom prst="rect">
            <a:avLst/>
          </a:prstGeom>
        </p:spPr>
      </p:pic>
      <p:pic>
        <p:nvPicPr>
          <p:cNvPr id="28" name="Picture 2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212454" y="5471517"/>
            <a:ext cx="422672" cy="422672"/>
          </a:xfrm>
          <a:prstGeom prst="rect">
            <a:avLst/>
          </a:prstGeom>
        </p:spPr>
      </p:pic>
      <p:pic>
        <p:nvPicPr>
          <p:cNvPr id="29" name="Picture 2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594972" y="4019551"/>
            <a:ext cx="422672" cy="422672"/>
          </a:xfrm>
          <a:prstGeom prst="rect">
            <a:avLst/>
          </a:prstGeom>
        </p:spPr>
      </p:pic>
      <p:pic>
        <p:nvPicPr>
          <p:cNvPr id="30" name="Picture 2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265274" y="3977514"/>
            <a:ext cx="422672" cy="422672"/>
          </a:xfrm>
          <a:prstGeom prst="rect">
            <a:avLst/>
          </a:prstGeom>
        </p:spPr>
      </p:pic>
      <p:pic>
        <p:nvPicPr>
          <p:cNvPr id="31" name="Picture 3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774616" y="4019551"/>
            <a:ext cx="422672" cy="422672"/>
          </a:xfrm>
          <a:prstGeom prst="rect">
            <a:avLst/>
          </a:prstGeom>
        </p:spPr>
      </p:pic>
      <p:pic>
        <p:nvPicPr>
          <p:cNvPr id="32" name="Picture 3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70391" y="4017764"/>
            <a:ext cx="422672" cy="422672"/>
          </a:xfrm>
          <a:prstGeom prst="rect">
            <a:avLst/>
          </a:prstGeom>
        </p:spPr>
      </p:pic>
      <p:pic>
        <p:nvPicPr>
          <p:cNvPr id="33" name="Picture 3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12979" y="4017764"/>
            <a:ext cx="422672" cy="422672"/>
          </a:xfrm>
          <a:prstGeom prst="rect">
            <a:avLst/>
          </a:prstGeom>
        </p:spPr>
      </p:pic>
      <p:pic>
        <p:nvPicPr>
          <p:cNvPr id="34" name="Picture 3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604497" y="4514851"/>
            <a:ext cx="422672" cy="422672"/>
          </a:xfrm>
          <a:prstGeom prst="rect">
            <a:avLst/>
          </a:prstGeom>
        </p:spPr>
      </p:pic>
      <p:pic>
        <p:nvPicPr>
          <p:cNvPr id="35" name="Picture 3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79013" y="4514851"/>
            <a:ext cx="422672" cy="422672"/>
          </a:xfrm>
          <a:prstGeom prst="rect">
            <a:avLst/>
          </a:prstGeom>
        </p:spPr>
      </p:pic>
      <p:pic>
        <p:nvPicPr>
          <p:cNvPr id="36" name="Picture 3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784141" y="4514851"/>
            <a:ext cx="422672" cy="422672"/>
          </a:xfrm>
          <a:prstGeom prst="rect">
            <a:avLst/>
          </a:prstGeom>
        </p:spPr>
      </p:pic>
      <p:pic>
        <p:nvPicPr>
          <p:cNvPr id="37" name="Picture 3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79916" y="4513064"/>
            <a:ext cx="422672" cy="422672"/>
          </a:xfrm>
          <a:prstGeom prst="rect">
            <a:avLst/>
          </a:prstGeom>
        </p:spPr>
      </p:pic>
      <p:pic>
        <p:nvPicPr>
          <p:cNvPr id="38" name="Picture 3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22504" y="4513064"/>
            <a:ext cx="422672" cy="422672"/>
          </a:xfrm>
          <a:prstGeom prst="rect">
            <a:avLst/>
          </a:prstGeom>
        </p:spPr>
      </p:pic>
      <p:pic>
        <p:nvPicPr>
          <p:cNvPr id="39" name="Picture 3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623547" y="4943476"/>
            <a:ext cx="422672" cy="422672"/>
          </a:xfrm>
          <a:prstGeom prst="rect">
            <a:avLst/>
          </a:prstGeom>
        </p:spPr>
      </p:pic>
      <p:pic>
        <p:nvPicPr>
          <p:cNvPr id="40" name="Picture 3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98063" y="4943476"/>
            <a:ext cx="422672" cy="422672"/>
          </a:xfrm>
          <a:prstGeom prst="rect">
            <a:avLst/>
          </a:prstGeom>
        </p:spPr>
      </p:pic>
      <p:pic>
        <p:nvPicPr>
          <p:cNvPr id="41" name="Picture 4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803191" y="4943476"/>
            <a:ext cx="422672" cy="422672"/>
          </a:xfrm>
          <a:prstGeom prst="rect">
            <a:avLst/>
          </a:prstGeom>
        </p:spPr>
      </p:pic>
      <p:pic>
        <p:nvPicPr>
          <p:cNvPr id="42" name="Picture 4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98966" y="4941689"/>
            <a:ext cx="422672" cy="422672"/>
          </a:xfrm>
          <a:prstGeom prst="rect">
            <a:avLst/>
          </a:prstGeom>
        </p:spPr>
      </p:pic>
      <p:pic>
        <p:nvPicPr>
          <p:cNvPr id="43" name="Picture 4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41554" y="4941689"/>
            <a:ext cx="422672" cy="422672"/>
          </a:xfrm>
          <a:prstGeom prst="rect">
            <a:avLst/>
          </a:prstGeom>
        </p:spPr>
      </p:pic>
      <p:pic>
        <p:nvPicPr>
          <p:cNvPr id="44" name="Picture 4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633072" y="5438776"/>
            <a:ext cx="422672" cy="422672"/>
          </a:xfrm>
          <a:prstGeom prst="rect">
            <a:avLst/>
          </a:prstGeom>
        </p:spPr>
      </p:pic>
      <p:pic>
        <p:nvPicPr>
          <p:cNvPr id="45" name="Picture 4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207588" y="5438776"/>
            <a:ext cx="422672" cy="422672"/>
          </a:xfrm>
          <a:prstGeom prst="rect">
            <a:avLst/>
          </a:prstGeom>
        </p:spPr>
      </p:pic>
      <p:pic>
        <p:nvPicPr>
          <p:cNvPr id="46" name="Picture 4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812716" y="5438776"/>
            <a:ext cx="422672" cy="422672"/>
          </a:xfrm>
          <a:prstGeom prst="rect">
            <a:avLst/>
          </a:prstGeom>
        </p:spPr>
      </p:pic>
      <p:pic>
        <p:nvPicPr>
          <p:cNvPr id="47" name="Picture 4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08491" y="5436989"/>
            <a:ext cx="422672" cy="422672"/>
          </a:xfrm>
          <a:prstGeom prst="rect">
            <a:avLst/>
          </a:prstGeom>
        </p:spPr>
      </p:pic>
      <p:pic>
        <p:nvPicPr>
          <p:cNvPr id="48" name="Picture 4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51079" y="5436989"/>
            <a:ext cx="422672" cy="422672"/>
          </a:xfrm>
          <a:prstGeom prst="rect">
            <a:avLst/>
          </a:prstGeom>
        </p:spPr>
      </p:pic>
      <p:cxnSp>
        <p:nvCxnSpPr>
          <p:cNvPr id="50" name="Elbow Connector 49"/>
          <p:cNvCxnSpPr/>
          <p:nvPr/>
        </p:nvCxnSpPr>
        <p:spPr>
          <a:xfrm rot="5400000">
            <a:off x="1246419" y="3439882"/>
            <a:ext cx="952500" cy="473537"/>
          </a:xfrm>
          <a:prstGeom prst="bentConnector3">
            <a:avLst>
              <a:gd name="adj1" fmla="val 78000"/>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52" name="Elbow Connector 51"/>
          <p:cNvCxnSpPr>
            <a:endCxn id="14" idx="1"/>
          </p:cNvCxnSpPr>
          <p:nvPr/>
        </p:nvCxnSpPr>
        <p:spPr>
          <a:xfrm rot="5400000">
            <a:off x="764114" y="3802158"/>
            <a:ext cx="1560314" cy="356798"/>
          </a:xfrm>
          <a:prstGeom prst="bentConnector4">
            <a:avLst>
              <a:gd name="adj1" fmla="val 43228"/>
              <a:gd name="adj2" fmla="val 148052"/>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58" name="Elbow Connector 57"/>
          <p:cNvCxnSpPr>
            <a:endCxn id="20" idx="3"/>
          </p:cNvCxnSpPr>
          <p:nvPr/>
        </p:nvCxnSpPr>
        <p:spPr>
          <a:xfrm rot="16200000" flipH="1">
            <a:off x="1290114" y="4097344"/>
            <a:ext cx="1935362" cy="248629"/>
          </a:xfrm>
          <a:prstGeom prst="bentConnector4">
            <a:avLst>
              <a:gd name="adj1" fmla="val 34697"/>
              <a:gd name="adj2" fmla="val 134478"/>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66" name="Elbow Connector 65"/>
          <p:cNvCxnSpPr>
            <a:stCxn id="26" idx="3"/>
          </p:cNvCxnSpPr>
          <p:nvPr/>
        </p:nvCxnSpPr>
        <p:spPr>
          <a:xfrm flipV="1">
            <a:off x="2996763" y="3181351"/>
            <a:ext cx="9525" cy="2503289"/>
          </a:xfrm>
          <a:prstGeom prst="bentConnector4">
            <a:avLst>
              <a:gd name="adj1" fmla="val 1300000"/>
              <a:gd name="adj2" fmla="val 5422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69" name="Elbow Connector 68"/>
          <p:cNvCxnSpPr>
            <a:endCxn id="10" idx="0"/>
          </p:cNvCxnSpPr>
          <p:nvPr/>
        </p:nvCxnSpPr>
        <p:spPr>
          <a:xfrm rot="16200000" flipH="1">
            <a:off x="2214820" y="3521570"/>
            <a:ext cx="853679" cy="211337"/>
          </a:xfrm>
          <a:prstGeom prst="bentConnector3">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71" name="Elbow Connector 70"/>
          <p:cNvCxnSpPr>
            <a:stCxn id="12" idx="3"/>
          </p:cNvCxnSpPr>
          <p:nvPr/>
        </p:nvCxnSpPr>
        <p:spPr>
          <a:xfrm flipH="1" flipV="1">
            <a:off x="3797458" y="3186113"/>
            <a:ext cx="456980" cy="1077515"/>
          </a:xfrm>
          <a:prstGeom prst="bentConnector4">
            <a:avLst>
              <a:gd name="adj1" fmla="val -37518"/>
              <a:gd name="adj2" fmla="val 59807"/>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74" name="Elbow Connector 73"/>
          <p:cNvCxnSpPr/>
          <p:nvPr/>
        </p:nvCxnSpPr>
        <p:spPr>
          <a:xfrm rot="16200000" flipH="1">
            <a:off x="3146222" y="3709849"/>
            <a:ext cx="1577579" cy="520583"/>
          </a:xfrm>
          <a:prstGeom prst="bentConnector2">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79" name="Elbow Connector 78"/>
          <p:cNvCxnSpPr>
            <a:stCxn id="6" idx="1"/>
            <a:endCxn id="44" idx="1"/>
          </p:cNvCxnSpPr>
          <p:nvPr/>
        </p:nvCxnSpPr>
        <p:spPr>
          <a:xfrm rot="10800000" flipV="1">
            <a:off x="5633071" y="2600325"/>
            <a:ext cx="223613" cy="3049787"/>
          </a:xfrm>
          <a:prstGeom prst="bentConnector3">
            <a:avLst>
              <a:gd name="adj1" fmla="val 176673"/>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81" name="Straight Arrow Connector 80"/>
          <p:cNvCxnSpPr>
            <a:endCxn id="39" idx="1"/>
          </p:cNvCxnSpPr>
          <p:nvPr/>
        </p:nvCxnSpPr>
        <p:spPr>
          <a:xfrm>
            <a:off x="5450616" y="5153025"/>
            <a:ext cx="172931" cy="178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4" name="Straight Arrow Connector 83"/>
          <p:cNvCxnSpPr/>
          <p:nvPr/>
        </p:nvCxnSpPr>
        <p:spPr>
          <a:xfrm>
            <a:off x="5460141" y="4219575"/>
            <a:ext cx="172931" cy="178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5" name="Straight Arrow Connector 84"/>
          <p:cNvCxnSpPr/>
          <p:nvPr/>
        </p:nvCxnSpPr>
        <p:spPr>
          <a:xfrm>
            <a:off x="5460141" y="4724400"/>
            <a:ext cx="172931" cy="178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6" name="Rectangle 85"/>
          <p:cNvSpPr/>
          <p:nvPr/>
        </p:nvSpPr>
        <p:spPr>
          <a:xfrm>
            <a:off x="5425250" y="3601091"/>
            <a:ext cx="592394" cy="553998"/>
          </a:xfrm>
          <a:prstGeom prst="rect">
            <a:avLst/>
          </a:prstGeom>
        </p:spPr>
        <p:txBody>
          <a:bodyPr wrap="square">
            <a:spAutoFit/>
          </a:bodyPr>
          <a:lstStyle/>
          <a:p>
            <a:pPr algn="ctr"/>
            <a:r>
              <a:rPr lang="en-CA" sz="750" dirty="0">
                <a:latin typeface="Arial" panose="020B0604020202020204" pitchFamily="34" charset="0"/>
                <a:cs typeface="Arial" panose="020B0604020202020204" pitchFamily="34" charset="0"/>
              </a:rPr>
              <a:t>Cost Centre Managers</a:t>
            </a:r>
            <a:endParaRPr lang="en-CA" sz="750" dirty="0"/>
          </a:p>
        </p:txBody>
      </p:sp>
    </p:spTree>
    <p:extLst>
      <p:ext uri="{BB962C8B-B14F-4D97-AF65-F5344CB8AC3E}">
        <p14:creationId xmlns:p14="http://schemas.microsoft.com/office/powerpoint/2010/main" val="21566118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9086" y="941085"/>
            <a:ext cx="2269215" cy="415498"/>
          </a:xfrm>
          <a:prstGeom prst="rect">
            <a:avLst/>
          </a:prstGeom>
          <a:noFill/>
        </p:spPr>
        <p:txBody>
          <a:bodyPr wrap="square" rtlCol="0">
            <a:spAutoFit/>
          </a:bodyPr>
          <a:lstStyle/>
          <a:p>
            <a:r>
              <a:rPr lang="en-CA" sz="2100" dirty="0">
                <a:latin typeface="Arial" panose="020B0604020202020204" pitchFamily="34" charset="0"/>
                <a:cs typeface="Arial" panose="020B0604020202020204" pitchFamily="34" charset="0"/>
              </a:rPr>
              <a:t>How do we start?</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99363" y="1579752"/>
            <a:ext cx="2948987" cy="1563498"/>
          </a:xfrm>
          <a:prstGeom prst="rect">
            <a:avLst/>
          </a:prstGeom>
        </p:spPr>
      </p:pic>
      <p:sp>
        <p:nvSpPr>
          <p:cNvPr id="5" name="Rectangle 4"/>
          <p:cNvSpPr/>
          <p:nvPr/>
        </p:nvSpPr>
        <p:spPr>
          <a:xfrm>
            <a:off x="3742022" y="1242467"/>
            <a:ext cx="1441485" cy="300082"/>
          </a:xfrm>
          <a:prstGeom prst="rect">
            <a:avLst/>
          </a:prstGeom>
        </p:spPr>
        <p:txBody>
          <a:bodyPr wrap="none">
            <a:spAutoFit/>
          </a:bodyPr>
          <a:lstStyle/>
          <a:p>
            <a:r>
              <a:rPr lang="en-CA" sz="1350" dirty="0" smtClean="0">
                <a:latin typeface="Arial" panose="020B0604020202020204" pitchFamily="34" charset="0"/>
                <a:cs typeface="Arial" panose="020B0604020202020204" pitchFamily="34" charset="0"/>
              </a:rPr>
              <a:t>PMR </a:t>
            </a:r>
            <a:r>
              <a:rPr lang="en-CA" sz="1350" dirty="0">
                <a:latin typeface="Arial" panose="020B0604020202020204" pitchFamily="34" charset="0"/>
                <a:cs typeface="Arial" panose="020B0604020202020204" pitchFamily="34" charset="0"/>
              </a:rPr>
              <a:t>Workbook </a:t>
            </a:r>
            <a:endParaRPr lang="en-CA" sz="1350" dirty="0"/>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4897" y="4054078"/>
            <a:ext cx="422672" cy="422672"/>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569413" y="4054078"/>
            <a:ext cx="422672" cy="422672"/>
          </a:xfrm>
          <a:prstGeom prst="rect">
            <a:avLst/>
          </a:prstGeom>
        </p:spPr>
      </p:pic>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40816" y="4054078"/>
            <a:ext cx="422672" cy="422672"/>
          </a:xfrm>
          <a:prstGeom prst="rect">
            <a:avLst/>
          </a:prstGeom>
        </p:spPr>
      </p:pic>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336591" y="4052292"/>
            <a:ext cx="422672" cy="422672"/>
          </a:xfrm>
          <a:prstGeom prst="rect">
            <a:avLst/>
          </a:prstGeom>
        </p:spPr>
      </p:pic>
      <p:pic>
        <p:nvPicPr>
          <p:cNvPr id="13" name="Picture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79179" y="4052292"/>
            <a:ext cx="422672" cy="422672"/>
          </a:xfrm>
          <a:prstGeom prst="rect">
            <a:avLst/>
          </a:prstGeom>
        </p:spPr>
      </p:pic>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004422" y="4549378"/>
            <a:ext cx="422672" cy="422672"/>
          </a:xfrm>
          <a:prstGeom prst="rect">
            <a:avLst/>
          </a:prstGeom>
        </p:spPr>
      </p:pic>
      <p:pic>
        <p:nvPicPr>
          <p:cNvPr id="15" name="Picture 1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578938" y="4549378"/>
            <a:ext cx="422672" cy="422672"/>
          </a:xfrm>
          <a:prstGeom prst="rect">
            <a:avLst/>
          </a:prstGeom>
        </p:spPr>
      </p:pic>
      <p:pic>
        <p:nvPicPr>
          <p:cNvPr id="16" name="Picture 1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50341" y="4549378"/>
            <a:ext cx="422672" cy="422672"/>
          </a:xfrm>
          <a:prstGeom prst="rect">
            <a:avLst/>
          </a:prstGeom>
        </p:spPr>
      </p:pic>
      <p:pic>
        <p:nvPicPr>
          <p:cNvPr id="17" name="Picture 1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346116" y="4547592"/>
            <a:ext cx="422672" cy="422672"/>
          </a:xfrm>
          <a:prstGeom prst="rect">
            <a:avLst/>
          </a:prstGeom>
        </p:spPr>
      </p:pic>
      <p:pic>
        <p:nvPicPr>
          <p:cNvPr id="18" name="Picture 1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88704" y="4547592"/>
            <a:ext cx="422672" cy="422672"/>
          </a:xfrm>
          <a:prstGeom prst="rect">
            <a:avLst/>
          </a:prstGeom>
        </p:spPr>
      </p:pic>
      <p:pic>
        <p:nvPicPr>
          <p:cNvPr id="19" name="Picture 1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023472" y="4978003"/>
            <a:ext cx="422672" cy="422672"/>
          </a:xfrm>
          <a:prstGeom prst="rect">
            <a:avLst/>
          </a:prstGeom>
        </p:spPr>
      </p:pic>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597988" y="4978003"/>
            <a:ext cx="422672" cy="422672"/>
          </a:xfrm>
          <a:prstGeom prst="rect">
            <a:avLst/>
          </a:prstGeom>
        </p:spPr>
      </p:pic>
      <p:pic>
        <p:nvPicPr>
          <p:cNvPr id="21" name="Picture 2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69391" y="4978003"/>
            <a:ext cx="422672" cy="422672"/>
          </a:xfrm>
          <a:prstGeom prst="rect">
            <a:avLst/>
          </a:prstGeom>
        </p:spPr>
      </p:pic>
      <p:pic>
        <p:nvPicPr>
          <p:cNvPr id="22" name="Picture 2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365166" y="4976217"/>
            <a:ext cx="422672" cy="422672"/>
          </a:xfrm>
          <a:prstGeom prst="rect">
            <a:avLst/>
          </a:prstGeom>
        </p:spPr>
      </p:pic>
      <p:pic>
        <p:nvPicPr>
          <p:cNvPr id="23" name="Picture 2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07754" y="4976217"/>
            <a:ext cx="422672" cy="422672"/>
          </a:xfrm>
          <a:prstGeom prst="rect">
            <a:avLst/>
          </a:prstGeom>
        </p:spPr>
      </p:pic>
      <p:cxnSp>
        <p:nvCxnSpPr>
          <p:cNvPr id="50" name="Elbow Connector 49"/>
          <p:cNvCxnSpPr/>
          <p:nvPr/>
        </p:nvCxnSpPr>
        <p:spPr>
          <a:xfrm rot="5400000">
            <a:off x="4884969" y="3439882"/>
            <a:ext cx="952500" cy="473537"/>
          </a:xfrm>
          <a:prstGeom prst="bentConnector3">
            <a:avLst>
              <a:gd name="adj1" fmla="val 78000"/>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52" name="Elbow Connector 51"/>
          <p:cNvCxnSpPr>
            <a:endCxn id="14" idx="1"/>
          </p:cNvCxnSpPr>
          <p:nvPr/>
        </p:nvCxnSpPr>
        <p:spPr>
          <a:xfrm rot="5400000">
            <a:off x="4402664" y="3802158"/>
            <a:ext cx="1560314" cy="356798"/>
          </a:xfrm>
          <a:prstGeom prst="bentConnector4">
            <a:avLst>
              <a:gd name="adj1" fmla="val 43228"/>
              <a:gd name="adj2" fmla="val 116017"/>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58" name="Elbow Connector 57"/>
          <p:cNvCxnSpPr>
            <a:endCxn id="20" idx="3"/>
          </p:cNvCxnSpPr>
          <p:nvPr/>
        </p:nvCxnSpPr>
        <p:spPr>
          <a:xfrm rot="16200000" flipH="1">
            <a:off x="4890777" y="4059457"/>
            <a:ext cx="1988939" cy="270827"/>
          </a:xfrm>
          <a:prstGeom prst="bentConnector4">
            <a:avLst>
              <a:gd name="adj1" fmla="val 44687"/>
              <a:gd name="adj2" fmla="val 163306"/>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66" name="Elbow Connector 65"/>
          <p:cNvCxnSpPr>
            <a:stCxn id="16" idx="3"/>
          </p:cNvCxnSpPr>
          <p:nvPr/>
        </p:nvCxnSpPr>
        <p:spPr>
          <a:xfrm flipV="1">
            <a:off x="3473013" y="3181351"/>
            <a:ext cx="38100" cy="1579364"/>
          </a:xfrm>
          <a:prstGeom prst="bentConnector2">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69" name="Elbow Connector 68"/>
          <p:cNvCxnSpPr>
            <a:endCxn id="10" idx="0"/>
          </p:cNvCxnSpPr>
          <p:nvPr/>
        </p:nvCxnSpPr>
        <p:spPr>
          <a:xfrm rot="16200000" flipH="1">
            <a:off x="2719645" y="3521570"/>
            <a:ext cx="853679" cy="211337"/>
          </a:xfrm>
          <a:prstGeom prst="bentConnector3">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71" name="Elbow Connector 70"/>
          <p:cNvCxnSpPr>
            <a:stCxn id="12" idx="3"/>
          </p:cNvCxnSpPr>
          <p:nvPr/>
        </p:nvCxnSpPr>
        <p:spPr>
          <a:xfrm flipH="1" flipV="1">
            <a:off x="4302283" y="3186113"/>
            <a:ext cx="456980" cy="1077515"/>
          </a:xfrm>
          <a:prstGeom prst="bentConnector4">
            <a:avLst>
              <a:gd name="adj1" fmla="val -22928"/>
              <a:gd name="adj2" fmla="val 59807"/>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74" name="Elbow Connector 73"/>
          <p:cNvCxnSpPr/>
          <p:nvPr/>
        </p:nvCxnSpPr>
        <p:spPr>
          <a:xfrm rot="16200000" flipH="1">
            <a:off x="3493091" y="3886854"/>
            <a:ext cx="1577577" cy="166571"/>
          </a:xfrm>
          <a:prstGeom prst="bentConnector2">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55" name="Elbow Connector 54"/>
          <p:cNvCxnSpPr>
            <a:endCxn id="21" idx="1"/>
          </p:cNvCxnSpPr>
          <p:nvPr/>
        </p:nvCxnSpPr>
        <p:spPr>
          <a:xfrm rot="16200000" flipH="1">
            <a:off x="1989907" y="4109855"/>
            <a:ext cx="1988940" cy="170028"/>
          </a:xfrm>
          <a:prstGeom prst="bentConnector2">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57" name="Elbow Connector 56"/>
          <p:cNvCxnSpPr>
            <a:endCxn id="23" idx="3"/>
          </p:cNvCxnSpPr>
          <p:nvPr/>
        </p:nvCxnSpPr>
        <p:spPr>
          <a:xfrm rot="16200000" flipH="1">
            <a:off x="3122563" y="4179688"/>
            <a:ext cx="1987154" cy="28574"/>
          </a:xfrm>
          <a:prstGeom prst="bentConnector4">
            <a:avLst>
              <a:gd name="adj1" fmla="val 44682"/>
              <a:gd name="adj2" fmla="val 133335"/>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28586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7298" y="963280"/>
            <a:ext cx="3937977" cy="300082"/>
          </a:xfrm>
          <a:prstGeom prst="rect">
            <a:avLst/>
          </a:prstGeom>
          <a:noFill/>
        </p:spPr>
        <p:txBody>
          <a:bodyPr wrap="square" rtlCol="0">
            <a:spAutoFit/>
          </a:bodyPr>
          <a:lstStyle/>
          <a:p>
            <a:r>
              <a:rPr lang="en-CA" sz="1350" dirty="0">
                <a:latin typeface="Arial" panose="020B0604020202020204" pitchFamily="34" charset="0"/>
                <a:cs typeface="Arial" panose="020B0604020202020204" pitchFamily="34" charset="0"/>
              </a:rPr>
              <a:t>Performance Reporting PC</a:t>
            </a:r>
          </a:p>
        </p:txBody>
      </p:sp>
      <p:sp>
        <p:nvSpPr>
          <p:cNvPr id="3" name="Rectangle 2"/>
          <p:cNvSpPr/>
          <p:nvPr/>
        </p:nvSpPr>
        <p:spPr>
          <a:xfrm>
            <a:off x="1476375" y="1876679"/>
            <a:ext cx="6781800" cy="1546577"/>
          </a:xfrm>
          <a:prstGeom prst="rect">
            <a:avLst/>
          </a:prstGeom>
        </p:spPr>
        <p:txBody>
          <a:bodyPr wrap="square">
            <a:spAutoFit/>
          </a:bodyPr>
          <a:lstStyle/>
          <a:p>
            <a:r>
              <a:rPr lang="en-CA" sz="1350" dirty="0"/>
              <a:t>The main benefit of connecting to external data is that you can periodically analyze this data in Microsoft Office Excel without repeatedly copying the data, which is an operation that can be time-consuming and error-prone. </a:t>
            </a:r>
          </a:p>
          <a:p>
            <a:endParaRPr lang="en-CA" sz="1350" dirty="0"/>
          </a:p>
          <a:p>
            <a:r>
              <a:rPr lang="en-CA" sz="1350" dirty="0"/>
              <a:t>After connecting to external data, you can also automatically refresh (or update) your Excel workbooks from the original data source whenever the data source is updated with new information.</a:t>
            </a:r>
          </a:p>
        </p:txBody>
      </p:sp>
      <p:sp>
        <p:nvSpPr>
          <p:cNvPr id="4" name="Rectangle 3"/>
          <p:cNvSpPr/>
          <p:nvPr/>
        </p:nvSpPr>
        <p:spPr>
          <a:xfrm>
            <a:off x="295275" y="1544077"/>
            <a:ext cx="4572000" cy="300082"/>
          </a:xfrm>
          <a:prstGeom prst="rect">
            <a:avLst/>
          </a:prstGeom>
        </p:spPr>
        <p:txBody>
          <a:bodyPr>
            <a:spAutoFit/>
          </a:bodyPr>
          <a:lstStyle/>
          <a:p>
            <a:r>
              <a:rPr lang="en-CA" sz="1350" i="1" dirty="0"/>
              <a:t>Analyze data without repeatedly copying the data</a:t>
            </a:r>
          </a:p>
        </p:txBody>
      </p:sp>
      <p:sp>
        <p:nvSpPr>
          <p:cNvPr id="5" name="Rectangle 4"/>
          <p:cNvSpPr/>
          <p:nvPr/>
        </p:nvSpPr>
        <p:spPr>
          <a:xfrm>
            <a:off x="2400300" y="5183134"/>
            <a:ext cx="4572000" cy="507831"/>
          </a:xfrm>
          <a:prstGeom prst="rect">
            <a:avLst/>
          </a:prstGeom>
        </p:spPr>
        <p:txBody>
          <a:bodyPr>
            <a:spAutoFit/>
          </a:bodyPr>
          <a:lstStyle/>
          <a:p>
            <a:r>
              <a:rPr lang="en-CA" sz="1350" dirty="0">
                <a:hlinkClick r:id="rId2"/>
              </a:rPr>
              <a:t>https://support.office.com/en-us/article/connect-to-import-external-data-9967afd8-85ee-4df3-aa06-753bcc1a2724</a:t>
            </a:r>
            <a:endParaRPr lang="en-CA" sz="1350" dirty="0"/>
          </a:p>
        </p:txBody>
      </p:sp>
      <p:sp>
        <p:nvSpPr>
          <p:cNvPr id="6" name="Rectangle 5"/>
          <p:cNvSpPr/>
          <p:nvPr/>
        </p:nvSpPr>
        <p:spPr>
          <a:xfrm>
            <a:off x="314564" y="4900352"/>
            <a:ext cx="4913589" cy="300082"/>
          </a:xfrm>
          <a:prstGeom prst="rect">
            <a:avLst/>
          </a:prstGeom>
        </p:spPr>
        <p:txBody>
          <a:bodyPr wrap="none">
            <a:spAutoFit/>
          </a:bodyPr>
          <a:lstStyle/>
          <a:p>
            <a:r>
              <a:rPr lang="en-CA" sz="1350" dirty="0"/>
              <a:t>Connect to and Import External Data process (Office Support)</a:t>
            </a:r>
          </a:p>
        </p:txBody>
      </p:sp>
      <p:sp>
        <p:nvSpPr>
          <p:cNvPr id="7" name="Rectangle 6"/>
          <p:cNvSpPr/>
          <p:nvPr/>
        </p:nvSpPr>
        <p:spPr>
          <a:xfrm>
            <a:off x="1476375" y="3984602"/>
            <a:ext cx="6972300" cy="507831"/>
          </a:xfrm>
          <a:prstGeom prst="rect">
            <a:avLst/>
          </a:prstGeom>
        </p:spPr>
        <p:txBody>
          <a:bodyPr wrap="square">
            <a:spAutoFit/>
          </a:bodyPr>
          <a:lstStyle/>
          <a:p>
            <a:r>
              <a:rPr lang="en-CA" sz="1350" i="1" dirty="0"/>
              <a:t>Reporting Authority can move from Quarterly data gathering and reporting to any frequency they wish without impacting the  data supply processes</a:t>
            </a:r>
          </a:p>
        </p:txBody>
      </p:sp>
      <p:sp>
        <p:nvSpPr>
          <p:cNvPr id="8" name="Rectangle 7"/>
          <p:cNvSpPr/>
          <p:nvPr/>
        </p:nvSpPr>
        <p:spPr>
          <a:xfrm>
            <a:off x="295275" y="3640963"/>
            <a:ext cx="1540806" cy="300082"/>
          </a:xfrm>
          <a:prstGeom prst="rect">
            <a:avLst/>
          </a:prstGeom>
        </p:spPr>
        <p:txBody>
          <a:bodyPr wrap="none">
            <a:spAutoFit/>
          </a:bodyPr>
          <a:lstStyle/>
          <a:p>
            <a:r>
              <a:rPr lang="en-CA" sz="1350" dirty="0"/>
              <a:t>Continuous Cycle</a:t>
            </a:r>
          </a:p>
        </p:txBody>
      </p:sp>
    </p:spTree>
    <p:extLst>
      <p:ext uri="{BB962C8B-B14F-4D97-AF65-F5344CB8AC3E}">
        <p14:creationId xmlns:p14="http://schemas.microsoft.com/office/powerpoint/2010/main" val="14209609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2"/>
          </p:nvPr>
        </p:nvSpPr>
        <p:spPr/>
        <p:txBody>
          <a:bodyPr/>
          <a:lstStyle/>
          <a:p>
            <a:fld id="{5E40D50F-0626-7A4B-A742-09CCAA5CF4F6}" type="slidenum">
              <a:rPr lang="en-US"/>
              <a:t>15</a:t>
            </a:fld>
            <a:endParaRPr lang="en-US"/>
          </a:p>
        </p:txBody>
      </p:sp>
      <p:sp>
        <p:nvSpPr>
          <p:cNvPr id="5" name="Text Placeholder 4"/>
          <p:cNvSpPr>
            <a:spLocks noGrp="1"/>
          </p:cNvSpPr>
          <p:nvPr>
            <p:ph type="body" sz="quarter" idx="13"/>
          </p:nvPr>
        </p:nvSpPr>
        <p:spPr/>
        <p:txBody>
          <a:bodyPr/>
          <a:lstStyle/>
          <a:p>
            <a:endParaRPr lang="en-US"/>
          </a:p>
        </p:txBody>
      </p:sp>
    </p:spTree>
    <p:extLst>
      <p:ext uri="{BB962C8B-B14F-4D97-AF65-F5344CB8AC3E}">
        <p14:creationId xmlns:p14="http://schemas.microsoft.com/office/powerpoint/2010/main" val="37320236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2100" dirty="0">
                <a:latin typeface="Arial" panose="020B0604020202020204" pitchFamily="34" charset="0"/>
                <a:cs typeface="Arial" panose="020B0604020202020204" pitchFamily="34" charset="0"/>
              </a:rPr>
              <a:t>The Problem</a:t>
            </a:r>
          </a:p>
        </p:txBody>
      </p:sp>
      <p:sp>
        <p:nvSpPr>
          <p:cNvPr id="3" name="Content Placeholder 2"/>
          <p:cNvSpPr>
            <a:spLocks noGrp="1"/>
          </p:cNvSpPr>
          <p:nvPr>
            <p:ph idx="1"/>
          </p:nvPr>
        </p:nvSpPr>
        <p:spPr/>
        <p:txBody>
          <a:bodyPr>
            <a:normAutofit/>
          </a:bodyPr>
          <a:lstStyle/>
          <a:p>
            <a:pPr>
              <a:lnSpc>
                <a:spcPct val="200000"/>
              </a:lnSpc>
            </a:pPr>
            <a:r>
              <a:rPr lang="en-CA" sz="1500" dirty="0">
                <a:latin typeface="Arial" panose="020B0604020202020204" pitchFamily="34" charset="0"/>
                <a:cs typeface="Arial" panose="020B0604020202020204" pitchFamily="34" charset="0"/>
              </a:rPr>
              <a:t>Requests for data updates have evolved into data gathering campaigns by the reporting authority</a:t>
            </a:r>
          </a:p>
          <a:p>
            <a:pPr>
              <a:lnSpc>
                <a:spcPct val="200000"/>
              </a:lnSpc>
            </a:pPr>
            <a:r>
              <a:rPr lang="en-CA" sz="1500" dirty="0">
                <a:latin typeface="Arial" panose="020B0604020202020204" pitchFamily="34" charset="0"/>
                <a:cs typeface="Arial" panose="020B0604020202020204" pitchFamily="34" charset="0"/>
              </a:rPr>
              <a:t>Campaigns put too much emphasis on the individuals responsible for data gathering to “enforce” adherence to time lines and validate inputs.</a:t>
            </a:r>
          </a:p>
          <a:p>
            <a:pPr>
              <a:lnSpc>
                <a:spcPct val="200000"/>
              </a:lnSpc>
            </a:pPr>
            <a:r>
              <a:rPr lang="en-CA" sz="1500" dirty="0">
                <a:latin typeface="Arial" panose="020B0604020202020204" pitchFamily="34" charset="0"/>
                <a:cs typeface="Arial" panose="020B0604020202020204" pitchFamily="34" charset="0"/>
              </a:rPr>
              <a:t>Soon the sustaining cycle became punctuated with toxic data gathering events</a:t>
            </a:r>
          </a:p>
          <a:p>
            <a:pPr>
              <a:lnSpc>
                <a:spcPct val="200000"/>
              </a:lnSpc>
            </a:pPr>
            <a:r>
              <a:rPr lang="en-CA" sz="1500" dirty="0">
                <a:latin typeface="Arial" panose="020B0604020202020204" pitchFamily="34" charset="0"/>
                <a:cs typeface="Arial" panose="020B0604020202020204" pitchFamily="34" charset="0"/>
              </a:rPr>
              <a:t>The events take on too large a profile in the minds of the data creators</a:t>
            </a:r>
          </a:p>
          <a:p>
            <a:pPr>
              <a:lnSpc>
                <a:spcPct val="200000"/>
              </a:lnSpc>
            </a:pPr>
            <a:r>
              <a:rPr lang="en-CA" sz="1500" dirty="0">
                <a:latin typeface="Arial" panose="020B0604020202020204" pitchFamily="34" charset="0"/>
                <a:cs typeface="Arial" panose="020B0604020202020204" pitchFamily="34" charset="0"/>
              </a:rPr>
              <a:t>The group providing inputs becomes sullen and reactive not confident and proactive.</a:t>
            </a:r>
          </a:p>
        </p:txBody>
      </p:sp>
    </p:spTree>
    <p:extLst>
      <p:ext uri="{BB962C8B-B14F-4D97-AF65-F5344CB8AC3E}">
        <p14:creationId xmlns:p14="http://schemas.microsoft.com/office/powerpoint/2010/main" val="24925884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7724" y="1023221"/>
            <a:ext cx="8840076" cy="923330"/>
          </a:xfrm>
          <a:prstGeom prst="rect">
            <a:avLst/>
          </a:prstGeom>
          <a:noFill/>
        </p:spPr>
        <p:txBody>
          <a:bodyPr wrap="square" rtlCol="0">
            <a:spAutoFit/>
          </a:bodyPr>
          <a:lstStyle/>
          <a:p>
            <a:pPr>
              <a:lnSpc>
                <a:spcPct val="150000"/>
              </a:lnSpc>
            </a:pPr>
            <a:r>
              <a:rPr lang="en-CA" sz="2100" dirty="0">
                <a:latin typeface="Arial" panose="020B0604020202020204" pitchFamily="34" charset="0"/>
                <a:cs typeface="Arial" panose="020B0604020202020204" pitchFamily="34" charset="0"/>
              </a:rPr>
              <a:t>The Solution: </a:t>
            </a:r>
          </a:p>
          <a:p>
            <a:pPr algn="ctr">
              <a:lnSpc>
                <a:spcPct val="150000"/>
              </a:lnSpc>
            </a:pPr>
            <a:r>
              <a:rPr lang="en-CA" sz="1500" i="1" dirty="0">
                <a:latin typeface="Arial" panose="020B0604020202020204" pitchFamily="34" charset="0"/>
                <a:cs typeface="Arial" panose="020B0604020202020204" pitchFamily="34" charset="0"/>
              </a:rPr>
              <a:t>Decouple The Data Owner’s processes from those of reporting system’s data gathering process</a:t>
            </a:r>
          </a:p>
        </p:txBody>
      </p:sp>
      <p:sp>
        <p:nvSpPr>
          <p:cNvPr id="3" name="TextBox 2"/>
          <p:cNvSpPr txBox="1"/>
          <p:nvPr/>
        </p:nvSpPr>
        <p:spPr>
          <a:xfrm>
            <a:off x="597118" y="2500802"/>
            <a:ext cx="7908707" cy="3000821"/>
          </a:xfrm>
          <a:prstGeom prst="rect">
            <a:avLst/>
          </a:prstGeom>
          <a:noFill/>
        </p:spPr>
        <p:txBody>
          <a:bodyPr wrap="square" rtlCol="0">
            <a:spAutoFit/>
          </a:bodyPr>
          <a:lstStyle/>
          <a:p>
            <a:pPr marL="257175" indent="-257175">
              <a:lnSpc>
                <a:spcPct val="200000"/>
              </a:lnSpc>
              <a:buAutoNum type="arabicParenR"/>
            </a:pPr>
            <a:r>
              <a:rPr lang="en-CA" sz="1350" dirty="0">
                <a:latin typeface="Arial" panose="020B0604020202020204" pitchFamily="34" charset="0"/>
                <a:cs typeface="Arial" panose="020B0604020202020204" pitchFamily="34" charset="0"/>
              </a:rPr>
              <a:t>Reporting Authority creates, provides Data Collection spreadsheets and instructions to Data Owners. (ensures Data Owner and Reporting  Authority data elements are aligned)</a:t>
            </a:r>
          </a:p>
          <a:p>
            <a:pPr marL="257175" indent="-257175">
              <a:lnSpc>
                <a:spcPct val="200000"/>
              </a:lnSpc>
              <a:buAutoNum type="arabicParenR"/>
            </a:pPr>
            <a:r>
              <a:rPr lang="en-CA" sz="1350" dirty="0">
                <a:latin typeface="Arial" panose="020B0604020202020204" pitchFamily="34" charset="0"/>
                <a:cs typeface="Arial" panose="020B0604020202020204" pitchFamily="34" charset="0"/>
              </a:rPr>
              <a:t>Automated macro sends a dump of data for reports to a folder on the Data Owner’s “C” drive.</a:t>
            </a:r>
          </a:p>
          <a:p>
            <a:pPr marL="257175" indent="-257175">
              <a:lnSpc>
                <a:spcPct val="200000"/>
              </a:lnSpc>
              <a:buAutoNum type="arabicParenR"/>
            </a:pPr>
            <a:r>
              <a:rPr lang="en-CA" sz="1350" dirty="0">
                <a:latin typeface="Arial" panose="020B0604020202020204" pitchFamily="34" charset="0"/>
                <a:cs typeface="Arial" panose="020B0604020202020204" pitchFamily="34" charset="0"/>
              </a:rPr>
              <a:t>RA uses an .</a:t>
            </a:r>
            <a:r>
              <a:rPr lang="en-CA" sz="1350" dirty="0" err="1">
                <a:latin typeface="Arial" panose="020B0604020202020204" pitchFamily="34" charset="0"/>
                <a:cs typeface="Arial" panose="020B0604020202020204" pitchFamily="34" charset="0"/>
              </a:rPr>
              <a:t>odc</a:t>
            </a:r>
            <a:r>
              <a:rPr lang="en-CA" sz="1350" dirty="0">
                <a:latin typeface="Arial" panose="020B0604020202020204" pitchFamily="34" charset="0"/>
                <a:cs typeface="Arial" panose="020B0604020202020204" pitchFamily="34" charset="0"/>
              </a:rPr>
              <a:t> connection to connect to the folder contents: Data Owner’s inputs to the system.</a:t>
            </a:r>
          </a:p>
          <a:p>
            <a:pPr marL="257175" indent="-257175">
              <a:lnSpc>
                <a:spcPct val="200000"/>
              </a:lnSpc>
              <a:buAutoNum type="arabicParenR"/>
            </a:pPr>
            <a:r>
              <a:rPr lang="en-CA" sz="1350" dirty="0">
                <a:latin typeface="Arial" panose="020B0604020202020204" pitchFamily="34" charset="0"/>
                <a:cs typeface="Arial" panose="020B0604020202020204" pitchFamily="34" charset="0"/>
              </a:rPr>
              <a:t>The choice of file type of the file located in the folder and it’s data contents is made by the RA which has included a daily export macro in the spreadsheet </a:t>
            </a:r>
            <a:r>
              <a:rPr lang="en-CA" sz="1350" dirty="0" err="1">
                <a:latin typeface="Arial" panose="020B0604020202020204" pitchFamily="34" charset="0"/>
                <a:cs typeface="Arial" panose="020B0604020202020204" pitchFamily="34" charset="0"/>
              </a:rPr>
              <a:t>inorder</a:t>
            </a:r>
            <a:r>
              <a:rPr lang="en-CA" sz="1350" dirty="0">
                <a:latin typeface="Arial" panose="020B0604020202020204" pitchFamily="34" charset="0"/>
                <a:cs typeface="Arial" panose="020B0604020202020204" pitchFamily="34" charset="0"/>
              </a:rPr>
              <a:t> to automate the file refresh process. </a:t>
            </a:r>
          </a:p>
        </p:txBody>
      </p:sp>
    </p:spTree>
    <p:extLst>
      <p:ext uri="{BB962C8B-B14F-4D97-AF65-F5344CB8AC3E}">
        <p14:creationId xmlns:p14="http://schemas.microsoft.com/office/powerpoint/2010/main" val="30183779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flipH="1">
            <a:off x="475724" y="1054319"/>
            <a:ext cx="2330538" cy="600164"/>
          </a:xfrm>
          <a:prstGeom prst="rect">
            <a:avLst/>
          </a:prstGeom>
          <a:noFill/>
        </p:spPr>
        <p:txBody>
          <a:bodyPr wrap="square" rtlCol="0">
            <a:spAutoFit/>
          </a:bodyPr>
          <a:lstStyle/>
          <a:p>
            <a:r>
              <a:rPr lang="en-CA" sz="3300" dirty="0">
                <a:latin typeface="Arial" panose="020B0604020202020204" pitchFamily="34" charset="0"/>
                <a:cs typeface="Arial" panose="020B0604020202020204" pitchFamily="34" charset="0"/>
              </a:rPr>
              <a:t>Values</a:t>
            </a:r>
          </a:p>
        </p:txBody>
      </p:sp>
      <p:sp>
        <p:nvSpPr>
          <p:cNvPr id="4" name="TextBox 3"/>
          <p:cNvSpPr txBox="1"/>
          <p:nvPr/>
        </p:nvSpPr>
        <p:spPr>
          <a:xfrm>
            <a:off x="1187669" y="1631400"/>
            <a:ext cx="6860956" cy="4870564"/>
          </a:xfrm>
          <a:prstGeom prst="rect">
            <a:avLst/>
          </a:prstGeom>
          <a:noFill/>
        </p:spPr>
        <p:txBody>
          <a:bodyPr wrap="square" rtlCol="0">
            <a:spAutoFit/>
          </a:bodyPr>
          <a:lstStyle/>
          <a:p>
            <a:pPr marL="257175" indent="-257175">
              <a:lnSpc>
                <a:spcPct val="150000"/>
              </a:lnSpc>
              <a:buAutoNum type="arabicParenR"/>
            </a:pPr>
            <a:r>
              <a:rPr lang="en-CA" sz="1350" dirty="0">
                <a:latin typeface="Arial" panose="020B0604020202020204" pitchFamily="34" charset="0"/>
                <a:cs typeface="Arial" panose="020B0604020202020204" pitchFamily="34" charset="0"/>
              </a:rPr>
              <a:t>Data Owner’s work is not interrupted by data gathering campaigns.</a:t>
            </a:r>
          </a:p>
          <a:p>
            <a:pPr marL="257175" indent="-257175">
              <a:lnSpc>
                <a:spcPct val="150000"/>
              </a:lnSpc>
              <a:buAutoNum type="arabicParenR"/>
            </a:pPr>
            <a:r>
              <a:rPr lang="en-CA" sz="1350" dirty="0">
                <a:latin typeface="Arial" panose="020B0604020202020204" pitchFamily="34" charset="0"/>
                <a:cs typeface="Arial" panose="020B0604020202020204" pitchFamily="34" charset="0"/>
              </a:rPr>
              <a:t>CRAC is reduced significantly because the spread sheet input cells validate the inputs using Excel’s respectable validate techniques</a:t>
            </a:r>
          </a:p>
          <a:p>
            <a:pPr marL="257175" indent="-257175">
              <a:lnSpc>
                <a:spcPct val="150000"/>
              </a:lnSpc>
              <a:buAutoNum type="arabicParenR"/>
            </a:pPr>
            <a:r>
              <a:rPr lang="en-CA" sz="1350" dirty="0">
                <a:latin typeface="Arial" panose="020B0604020202020204" pitchFamily="34" charset="0"/>
                <a:cs typeface="Arial" panose="020B0604020202020204" pitchFamily="34" charset="0"/>
              </a:rPr>
              <a:t>Reduces possible toxic responses to requests or multiple requests driven by CRAC issues.</a:t>
            </a:r>
          </a:p>
          <a:p>
            <a:pPr marL="257175" indent="-257175">
              <a:lnSpc>
                <a:spcPct val="150000"/>
              </a:lnSpc>
              <a:buAutoNum type="arabicParenR"/>
            </a:pPr>
            <a:r>
              <a:rPr lang="en-CA" sz="1350" dirty="0">
                <a:latin typeface="Arial" panose="020B0604020202020204" pitchFamily="34" charset="0"/>
                <a:cs typeface="Arial" panose="020B0604020202020204" pitchFamily="34" charset="0"/>
              </a:rPr>
              <a:t>Reporting authority does not need to publish a schedule of input requests nor manage the data owner’s efforts to input to the system.</a:t>
            </a:r>
          </a:p>
          <a:p>
            <a:pPr marL="257175" indent="-257175">
              <a:lnSpc>
                <a:spcPct val="150000"/>
              </a:lnSpc>
              <a:buAutoNum type="arabicParenR"/>
            </a:pPr>
            <a:r>
              <a:rPr lang="en-CA" sz="1350" dirty="0">
                <a:latin typeface="Arial" panose="020B0604020202020204" pitchFamily="34" charset="0"/>
                <a:cs typeface="Arial" panose="020B0604020202020204" pitchFamily="34" charset="0"/>
              </a:rPr>
              <a:t>Reporting Authority can experiment with continuous reporting.</a:t>
            </a:r>
          </a:p>
          <a:p>
            <a:pPr marL="257175" indent="-257175">
              <a:lnSpc>
                <a:spcPct val="150000"/>
              </a:lnSpc>
              <a:buAutoNum type="arabicParenR"/>
            </a:pPr>
            <a:r>
              <a:rPr lang="en-CA" sz="1350" dirty="0">
                <a:latin typeface="Arial" panose="020B0604020202020204" pitchFamily="34" charset="0"/>
                <a:cs typeface="Arial" panose="020B0604020202020204" pitchFamily="34" charset="0"/>
              </a:rPr>
              <a:t> Ad Hoc reports’ demand for data no longer impacts the Data Owner.</a:t>
            </a:r>
          </a:p>
          <a:p>
            <a:pPr marL="257175" indent="-257175">
              <a:lnSpc>
                <a:spcPct val="150000"/>
              </a:lnSpc>
              <a:buAutoNum type="arabicParenR"/>
            </a:pPr>
            <a:r>
              <a:rPr lang="en-CA" sz="1350" dirty="0">
                <a:latin typeface="Arial" panose="020B0604020202020204" pitchFamily="34" charset="0"/>
                <a:cs typeface="Arial" panose="020B0604020202020204" pitchFamily="34" charset="0"/>
              </a:rPr>
              <a:t>Both Email volumes in the Centre and usage of “V” drive resources will diminish as the requirement for keeping information diminishes.</a:t>
            </a:r>
          </a:p>
          <a:p>
            <a:pPr marL="257175" indent="-257175">
              <a:lnSpc>
                <a:spcPct val="150000"/>
              </a:lnSpc>
              <a:buAutoNum type="arabicParenR"/>
            </a:pPr>
            <a:r>
              <a:rPr lang="en-CA" sz="1350" dirty="0">
                <a:latin typeface="Arial" panose="020B0604020202020204" pitchFamily="34" charset="0"/>
                <a:cs typeface="Arial" panose="020B0604020202020204" pitchFamily="34" charset="0"/>
              </a:rPr>
              <a:t>Reporting authority’s span of authority is enforced by managing the spreadsheet functional attributes and the automated exporting function</a:t>
            </a:r>
          </a:p>
          <a:p>
            <a:pPr marL="257175" indent="-257175">
              <a:lnSpc>
                <a:spcPct val="150000"/>
              </a:lnSpc>
              <a:buAutoNum type="arabicParenR"/>
            </a:pPr>
            <a:endParaRPr lang="en-CA" sz="1350" dirty="0">
              <a:latin typeface="Arial" panose="020B0604020202020204" pitchFamily="34" charset="0"/>
              <a:cs typeface="Arial" panose="020B0604020202020204" pitchFamily="34" charset="0"/>
            </a:endParaRPr>
          </a:p>
          <a:p>
            <a:r>
              <a:rPr lang="en-CA" sz="1350" dirty="0">
                <a:latin typeface="Arial" panose="020B0604020202020204" pitchFamily="34" charset="0"/>
                <a:cs typeface="Arial" panose="020B0604020202020204" pitchFamily="34" charset="0"/>
              </a:rPr>
              <a:t> </a:t>
            </a:r>
            <a:br>
              <a:rPr lang="en-CA" sz="1350" dirty="0">
                <a:latin typeface="Arial" panose="020B0604020202020204" pitchFamily="34" charset="0"/>
                <a:cs typeface="Arial" panose="020B0604020202020204" pitchFamily="34" charset="0"/>
              </a:rPr>
            </a:br>
            <a:endParaRPr lang="en-CA" sz="1350" dirty="0">
              <a:latin typeface="Arial" panose="020B0604020202020204" pitchFamily="34" charset="0"/>
              <a:cs typeface="Arial" panose="020B0604020202020204" pitchFamily="34" charset="0"/>
            </a:endParaRPr>
          </a:p>
        </p:txBody>
      </p:sp>
      <p:sp>
        <p:nvSpPr>
          <p:cNvPr id="5" name="Rectangle 4"/>
          <p:cNvSpPr/>
          <p:nvPr/>
        </p:nvSpPr>
        <p:spPr>
          <a:xfrm>
            <a:off x="8171564" y="2632457"/>
            <a:ext cx="752129" cy="1131079"/>
          </a:xfrm>
          <a:prstGeom prst="rect">
            <a:avLst/>
          </a:prstGeom>
          <a:ln>
            <a:solidFill>
              <a:srgbClr val="FF0000"/>
            </a:solidFill>
          </a:ln>
        </p:spPr>
        <p:txBody>
          <a:bodyPr wrap="none">
            <a:spAutoFit/>
          </a:bodyPr>
          <a:lstStyle/>
          <a:p>
            <a:r>
              <a:rPr lang="en-CA" sz="1350" u="sng" dirty="0">
                <a:latin typeface="Arial" panose="020B0604020202020204" pitchFamily="34" charset="0"/>
                <a:cs typeface="Arial" panose="020B0604020202020204" pitchFamily="34" charset="0"/>
              </a:rPr>
              <a:t>CRAC</a:t>
            </a:r>
          </a:p>
          <a:p>
            <a:r>
              <a:rPr lang="en-CA" sz="1350" dirty="0">
                <a:latin typeface="Arial" panose="020B0604020202020204" pitchFamily="34" charset="0"/>
                <a:cs typeface="Arial" panose="020B0604020202020204" pitchFamily="34" charset="0"/>
              </a:rPr>
              <a:t>Correct</a:t>
            </a:r>
          </a:p>
          <a:p>
            <a:r>
              <a:rPr lang="en-CA" sz="1350" dirty="0">
                <a:latin typeface="Arial" panose="020B0604020202020204" pitchFamily="34" charset="0"/>
                <a:cs typeface="Arial" panose="020B0604020202020204" pitchFamily="34" charset="0"/>
              </a:rPr>
              <a:t>Return</a:t>
            </a:r>
          </a:p>
          <a:p>
            <a:r>
              <a:rPr lang="en-CA" sz="1350" dirty="0">
                <a:latin typeface="Arial" panose="020B0604020202020204" pitchFamily="34" charset="0"/>
                <a:cs typeface="Arial" panose="020B0604020202020204" pitchFamily="34" charset="0"/>
              </a:rPr>
              <a:t>Add</a:t>
            </a:r>
          </a:p>
          <a:p>
            <a:r>
              <a:rPr lang="en-CA" sz="1350" dirty="0">
                <a:latin typeface="Arial" panose="020B0604020202020204" pitchFamily="34" charset="0"/>
                <a:cs typeface="Arial" panose="020B0604020202020204" pitchFamily="34" charset="0"/>
              </a:rPr>
              <a:t>Clarify</a:t>
            </a:r>
          </a:p>
        </p:txBody>
      </p:sp>
    </p:spTree>
    <p:extLst>
      <p:ext uri="{BB962C8B-B14F-4D97-AF65-F5344CB8AC3E}">
        <p14:creationId xmlns:p14="http://schemas.microsoft.com/office/powerpoint/2010/main" val="20821585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5892" y="3971617"/>
            <a:ext cx="1507331" cy="1385888"/>
          </a:xfrm>
          <a:prstGeom prst="rect">
            <a:avLst/>
          </a:prstGeom>
        </p:spPr>
      </p:pic>
      <p:pic>
        <p:nvPicPr>
          <p:cNvPr id="25" name="Picture 2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61240" y="3960351"/>
            <a:ext cx="1507331" cy="1385888"/>
          </a:xfrm>
          <a:prstGeom prst="rect">
            <a:avLst/>
          </a:prstGeom>
        </p:spPr>
      </p:pic>
      <p:pic>
        <p:nvPicPr>
          <p:cNvPr id="33" name="Picture 3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26123" y="3939421"/>
            <a:ext cx="1507331" cy="1385888"/>
          </a:xfrm>
          <a:prstGeom prst="rect">
            <a:avLst/>
          </a:prstGeom>
        </p:spPr>
      </p:pic>
      <p:sp>
        <p:nvSpPr>
          <p:cNvPr id="38" name="Rectangle 37"/>
          <p:cNvSpPr/>
          <p:nvPr/>
        </p:nvSpPr>
        <p:spPr>
          <a:xfrm>
            <a:off x="6410466" y="5165940"/>
            <a:ext cx="1738648" cy="30516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350"/>
          </a:p>
        </p:txBody>
      </p:sp>
      <p:sp>
        <p:nvSpPr>
          <p:cNvPr id="43" name="Rectangle 42"/>
          <p:cNvSpPr/>
          <p:nvPr/>
        </p:nvSpPr>
        <p:spPr>
          <a:xfrm>
            <a:off x="3771903" y="5212625"/>
            <a:ext cx="1738648" cy="30516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350"/>
          </a:p>
        </p:txBody>
      </p:sp>
      <p:sp>
        <p:nvSpPr>
          <p:cNvPr id="44" name="Rectangle 43"/>
          <p:cNvSpPr/>
          <p:nvPr/>
        </p:nvSpPr>
        <p:spPr>
          <a:xfrm>
            <a:off x="709944" y="5251262"/>
            <a:ext cx="1738648" cy="30516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350"/>
          </a:p>
        </p:txBody>
      </p:sp>
      <p:sp>
        <p:nvSpPr>
          <p:cNvPr id="49" name="TextBox 48"/>
          <p:cNvSpPr txBox="1"/>
          <p:nvPr/>
        </p:nvSpPr>
        <p:spPr>
          <a:xfrm>
            <a:off x="1766189" y="5188457"/>
            <a:ext cx="1540806" cy="300082"/>
          </a:xfrm>
          <a:prstGeom prst="rect">
            <a:avLst/>
          </a:prstGeom>
          <a:solidFill>
            <a:schemeClr val="bg1"/>
          </a:solidFill>
        </p:spPr>
        <p:txBody>
          <a:bodyPr wrap="none" rtlCol="0">
            <a:spAutoFit/>
          </a:bodyPr>
          <a:lstStyle/>
          <a:p>
            <a:r>
              <a:rPr lang="en-CA" sz="1350" dirty="0"/>
              <a:t>Strategic data PC</a:t>
            </a:r>
          </a:p>
        </p:txBody>
      </p:sp>
      <p:sp>
        <p:nvSpPr>
          <p:cNvPr id="50" name="TextBox 49"/>
          <p:cNvSpPr txBox="1"/>
          <p:nvPr/>
        </p:nvSpPr>
        <p:spPr>
          <a:xfrm>
            <a:off x="395005" y="2877521"/>
            <a:ext cx="704039" cy="300082"/>
          </a:xfrm>
          <a:prstGeom prst="rect">
            <a:avLst/>
          </a:prstGeom>
          <a:noFill/>
        </p:spPr>
        <p:txBody>
          <a:bodyPr wrap="none" rtlCol="0">
            <a:spAutoFit/>
          </a:bodyPr>
          <a:lstStyle/>
          <a:p>
            <a:r>
              <a:rPr lang="en-CA" sz="1350" dirty="0"/>
              <a:t>Public </a:t>
            </a:r>
          </a:p>
        </p:txBody>
      </p:sp>
      <p:pic>
        <p:nvPicPr>
          <p:cNvPr id="51" name="Picture 5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74492" y="1078697"/>
            <a:ext cx="1507331" cy="1385888"/>
          </a:xfrm>
          <a:prstGeom prst="rect">
            <a:avLst/>
          </a:prstGeom>
        </p:spPr>
      </p:pic>
      <p:sp>
        <p:nvSpPr>
          <p:cNvPr id="52" name="Rectangle 51"/>
          <p:cNvSpPr/>
          <p:nvPr/>
        </p:nvSpPr>
        <p:spPr>
          <a:xfrm>
            <a:off x="3858834" y="2305217"/>
            <a:ext cx="1738648" cy="30516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350"/>
          </a:p>
        </p:txBody>
      </p:sp>
      <p:sp>
        <p:nvSpPr>
          <p:cNvPr id="54" name="TextBox 53"/>
          <p:cNvSpPr txBox="1"/>
          <p:nvPr/>
        </p:nvSpPr>
        <p:spPr>
          <a:xfrm>
            <a:off x="3346885" y="823810"/>
            <a:ext cx="2588030" cy="300082"/>
          </a:xfrm>
          <a:prstGeom prst="rect">
            <a:avLst/>
          </a:prstGeom>
          <a:noFill/>
        </p:spPr>
        <p:txBody>
          <a:bodyPr wrap="square" rtlCol="0">
            <a:spAutoFit/>
          </a:bodyPr>
          <a:lstStyle/>
          <a:p>
            <a:pPr algn="ctr"/>
            <a:r>
              <a:rPr lang="en-CA" sz="1350" dirty="0"/>
              <a:t>Performance Reporting PC</a:t>
            </a:r>
          </a:p>
        </p:txBody>
      </p:sp>
      <p:pic>
        <p:nvPicPr>
          <p:cNvPr id="56" name="Picture 5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08219" y="1073458"/>
            <a:ext cx="725042" cy="810542"/>
          </a:xfrm>
          <a:prstGeom prst="rect">
            <a:avLst/>
          </a:prstGeom>
        </p:spPr>
      </p:pic>
      <p:cxnSp>
        <p:nvCxnSpPr>
          <p:cNvPr id="60" name="Straight Arrow Connector 59"/>
          <p:cNvCxnSpPr>
            <a:endCxn id="33" idx="0"/>
          </p:cNvCxnSpPr>
          <p:nvPr/>
        </p:nvCxnSpPr>
        <p:spPr>
          <a:xfrm>
            <a:off x="5331854" y="2256920"/>
            <a:ext cx="1947935" cy="168250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2" name="Straight Arrow Connector 61"/>
          <p:cNvCxnSpPr>
            <a:endCxn id="51" idx="3"/>
          </p:cNvCxnSpPr>
          <p:nvPr/>
        </p:nvCxnSpPr>
        <p:spPr>
          <a:xfrm flipH="1" flipV="1">
            <a:off x="5481823" y="1771641"/>
            <a:ext cx="2149539" cy="209682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4" name="Straight Arrow Connector 63"/>
          <p:cNvCxnSpPr/>
          <p:nvPr/>
        </p:nvCxnSpPr>
        <p:spPr>
          <a:xfrm>
            <a:off x="4502555" y="2290107"/>
            <a:ext cx="36266" cy="169753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6" name="Straight Arrow Connector 65"/>
          <p:cNvCxnSpPr/>
          <p:nvPr/>
        </p:nvCxnSpPr>
        <p:spPr>
          <a:xfrm flipH="1" flipV="1">
            <a:off x="4981729" y="2325796"/>
            <a:ext cx="124475" cy="15732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0" name="Straight Arrow Connector 69"/>
          <p:cNvCxnSpPr/>
          <p:nvPr/>
        </p:nvCxnSpPr>
        <p:spPr>
          <a:xfrm flipV="1">
            <a:off x="2671806" y="1569274"/>
            <a:ext cx="1370398" cy="229919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2" name="Straight Arrow Connector 71"/>
          <p:cNvCxnSpPr>
            <a:endCxn id="56" idx="1"/>
          </p:cNvCxnSpPr>
          <p:nvPr/>
        </p:nvCxnSpPr>
        <p:spPr>
          <a:xfrm>
            <a:off x="5510551" y="1478729"/>
            <a:ext cx="1397669"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3" name="TextBox 72"/>
          <p:cNvSpPr txBox="1"/>
          <p:nvPr/>
        </p:nvSpPr>
        <p:spPr>
          <a:xfrm>
            <a:off x="6965242" y="1875146"/>
            <a:ext cx="838691" cy="300082"/>
          </a:xfrm>
          <a:prstGeom prst="rect">
            <a:avLst/>
          </a:prstGeom>
          <a:noFill/>
        </p:spPr>
        <p:txBody>
          <a:bodyPr wrap="none" rtlCol="0">
            <a:spAutoFit/>
          </a:bodyPr>
          <a:lstStyle/>
          <a:p>
            <a:r>
              <a:rPr lang="en-CA" sz="1350" dirty="0"/>
              <a:t>Reports </a:t>
            </a:r>
          </a:p>
        </p:txBody>
      </p:sp>
      <p:sp>
        <p:nvSpPr>
          <p:cNvPr id="34" name="TextBox 33"/>
          <p:cNvSpPr txBox="1"/>
          <p:nvPr/>
        </p:nvSpPr>
        <p:spPr>
          <a:xfrm>
            <a:off x="48536" y="891569"/>
            <a:ext cx="1111202" cy="415498"/>
          </a:xfrm>
          <a:prstGeom prst="rect">
            <a:avLst/>
          </a:prstGeom>
          <a:noFill/>
        </p:spPr>
        <p:txBody>
          <a:bodyPr wrap="none" rtlCol="0">
            <a:spAutoFit/>
          </a:bodyPr>
          <a:lstStyle/>
          <a:p>
            <a:r>
              <a:rPr lang="en-CA" sz="2100" b="1" dirty="0"/>
              <a:t>“As-Is”</a:t>
            </a:r>
          </a:p>
        </p:txBody>
      </p:sp>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988071" y="1404689"/>
            <a:ext cx="780155" cy="469712"/>
          </a:xfrm>
          <a:prstGeom prst="rect">
            <a:avLst/>
          </a:prstGeom>
        </p:spPr>
      </p:pic>
      <p:pic>
        <p:nvPicPr>
          <p:cNvPr id="45" name="Picture 4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21442854">
            <a:off x="1782862" y="4126731"/>
            <a:ext cx="680399" cy="490594"/>
          </a:xfrm>
          <a:prstGeom prst="rect">
            <a:avLst/>
          </a:prstGeom>
        </p:spPr>
      </p:pic>
      <p:pic>
        <p:nvPicPr>
          <p:cNvPr id="55" name="Picture 5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21442854">
            <a:off x="6783793" y="4087716"/>
            <a:ext cx="680399" cy="490594"/>
          </a:xfrm>
          <a:prstGeom prst="rect">
            <a:avLst/>
          </a:prstGeom>
        </p:spPr>
      </p:pic>
      <p:pic>
        <p:nvPicPr>
          <p:cNvPr id="57" name="Picture 5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21442854">
            <a:off x="4396349" y="4126731"/>
            <a:ext cx="680399" cy="490594"/>
          </a:xfrm>
          <a:prstGeom prst="rect">
            <a:avLst/>
          </a:prstGeom>
        </p:spPr>
      </p:pic>
      <p:pic>
        <p:nvPicPr>
          <p:cNvPr id="58" name="Picture 5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223556" y="2592985"/>
            <a:ext cx="569933" cy="343143"/>
          </a:xfrm>
          <a:prstGeom prst="rect">
            <a:avLst/>
          </a:prstGeom>
        </p:spPr>
      </p:pic>
      <p:pic>
        <p:nvPicPr>
          <p:cNvPr id="61" name="Picture 60"/>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21321425">
            <a:off x="4194144" y="1225465"/>
            <a:ext cx="382703" cy="230417"/>
          </a:xfrm>
          <a:prstGeom prst="rect">
            <a:avLst/>
          </a:prstGeom>
        </p:spPr>
      </p:pic>
      <p:pic>
        <p:nvPicPr>
          <p:cNvPr id="63" name="Picture 6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21321425">
            <a:off x="4308444" y="1339765"/>
            <a:ext cx="382703" cy="230417"/>
          </a:xfrm>
          <a:prstGeom prst="rect">
            <a:avLst/>
          </a:prstGeom>
        </p:spPr>
      </p:pic>
      <p:pic>
        <p:nvPicPr>
          <p:cNvPr id="65" name="Picture 6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21321425">
            <a:off x="4422744" y="1454065"/>
            <a:ext cx="382703" cy="230417"/>
          </a:xfrm>
          <a:prstGeom prst="rect">
            <a:avLst/>
          </a:prstGeom>
        </p:spPr>
      </p:pic>
      <p:sp>
        <p:nvSpPr>
          <p:cNvPr id="69" name="TextBox 68"/>
          <p:cNvSpPr txBox="1"/>
          <p:nvPr/>
        </p:nvSpPr>
        <p:spPr>
          <a:xfrm>
            <a:off x="1784863" y="905972"/>
            <a:ext cx="1153770" cy="507831"/>
          </a:xfrm>
          <a:prstGeom prst="rect">
            <a:avLst/>
          </a:prstGeom>
          <a:noFill/>
        </p:spPr>
        <p:txBody>
          <a:bodyPr wrap="square" rtlCol="0">
            <a:spAutoFit/>
          </a:bodyPr>
          <a:lstStyle/>
          <a:p>
            <a:pPr algn="ctr"/>
            <a:r>
              <a:rPr lang="en-CA" sz="900" dirty="0"/>
              <a:t>Email Call Out for Data: Spreadsheet to collect inputs </a:t>
            </a:r>
          </a:p>
        </p:txBody>
      </p:sp>
      <p:cxnSp>
        <p:nvCxnSpPr>
          <p:cNvPr id="15" name="Elbow Connector 14"/>
          <p:cNvCxnSpPr>
            <a:stCxn id="61" idx="1"/>
          </p:cNvCxnSpPr>
          <p:nvPr/>
        </p:nvCxnSpPr>
        <p:spPr>
          <a:xfrm rot="10800000" flipV="1">
            <a:off x="1923991" y="1356162"/>
            <a:ext cx="2270780" cy="2631475"/>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pic>
        <p:nvPicPr>
          <p:cNvPr id="71" name="Picture 7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315204" y="3182247"/>
            <a:ext cx="780155" cy="469712"/>
          </a:xfrm>
          <a:prstGeom prst="rect">
            <a:avLst/>
          </a:prstGeom>
        </p:spPr>
      </p:pic>
      <p:pic>
        <p:nvPicPr>
          <p:cNvPr id="75" name="Picture 7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874751" y="3409893"/>
            <a:ext cx="569933" cy="343143"/>
          </a:xfrm>
          <a:prstGeom prst="rect">
            <a:avLst/>
          </a:prstGeom>
        </p:spPr>
      </p:pic>
      <p:sp>
        <p:nvSpPr>
          <p:cNvPr id="76" name="TextBox 75"/>
          <p:cNvSpPr txBox="1"/>
          <p:nvPr/>
        </p:nvSpPr>
        <p:spPr>
          <a:xfrm>
            <a:off x="4012610" y="2403002"/>
            <a:ext cx="984461" cy="369332"/>
          </a:xfrm>
          <a:prstGeom prst="rect">
            <a:avLst/>
          </a:prstGeom>
          <a:noFill/>
        </p:spPr>
        <p:txBody>
          <a:bodyPr wrap="square" rtlCol="0">
            <a:spAutoFit/>
          </a:bodyPr>
          <a:lstStyle/>
          <a:p>
            <a:pPr algn="ctr"/>
            <a:r>
              <a:rPr lang="en-CA" sz="900" dirty="0"/>
              <a:t>Call Out for Data</a:t>
            </a:r>
          </a:p>
        </p:txBody>
      </p:sp>
      <p:pic>
        <p:nvPicPr>
          <p:cNvPr id="78" name="Picture 7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291676" y="2376215"/>
            <a:ext cx="569933" cy="343143"/>
          </a:xfrm>
          <a:prstGeom prst="rect">
            <a:avLst/>
          </a:prstGeom>
        </p:spPr>
      </p:pic>
      <p:sp>
        <p:nvSpPr>
          <p:cNvPr id="79" name="TextBox 78"/>
          <p:cNvSpPr txBox="1"/>
          <p:nvPr/>
        </p:nvSpPr>
        <p:spPr>
          <a:xfrm>
            <a:off x="5080730" y="2186233"/>
            <a:ext cx="984461" cy="369332"/>
          </a:xfrm>
          <a:prstGeom prst="rect">
            <a:avLst/>
          </a:prstGeom>
          <a:noFill/>
        </p:spPr>
        <p:txBody>
          <a:bodyPr wrap="square" rtlCol="0">
            <a:spAutoFit/>
          </a:bodyPr>
          <a:lstStyle/>
          <a:p>
            <a:pPr algn="ctr"/>
            <a:r>
              <a:rPr lang="en-CA" sz="900" dirty="0"/>
              <a:t>Call Out for Data</a:t>
            </a:r>
          </a:p>
        </p:txBody>
      </p:sp>
      <p:pic>
        <p:nvPicPr>
          <p:cNvPr id="80" name="Picture 7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061429" y="3195509"/>
            <a:ext cx="569933" cy="343143"/>
          </a:xfrm>
          <a:prstGeom prst="rect">
            <a:avLst/>
          </a:prstGeom>
        </p:spPr>
      </p:pic>
      <p:sp>
        <p:nvSpPr>
          <p:cNvPr id="82" name="TextBox 81"/>
          <p:cNvSpPr txBox="1"/>
          <p:nvPr/>
        </p:nvSpPr>
        <p:spPr>
          <a:xfrm>
            <a:off x="2187730" y="2834780"/>
            <a:ext cx="1052771" cy="507831"/>
          </a:xfrm>
          <a:prstGeom prst="rect">
            <a:avLst/>
          </a:prstGeom>
          <a:noFill/>
        </p:spPr>
        <p:txBody>
          <a:bodyPr wrap="square" rtlCol="0">
            <a:spAutoFit/>
          </a:bodyPr>
          <a:lstStyle/>
          <a:p>
            <a:pPr algn="ctr"/>
            <a:r>
              <a:rPr lang="en-CA" sz="900" dirty="0"/>
              <a:t>Data entered and returned by Email </a:t>
            </a:r>
          </a:p>
        </p:txBody>
      </p:sp>
      <p:sp>
        <p:nvSpPr>
          <p:cNvPr id="83" name="TextBox 82"/>
          <p:cNvSpPr txBox="1"/>
          <p:nvPr/>
        </p:nvSpPr>
        <p:spPr>
          <a:xfrm>
            <a:off x="4371431" y="5168749"/>
            <a:ext cx="1540806" cy="300082"/>
          </a:xfrm>
          <a:prstGeom prst="rect">
            <a:avLst/>
          </a:prstGeom>
          <a:solidFill>
            <a:schemeClr val="bg1"/>
          </a:solidFill>
        </p:spPr>
        <p:txBody>
          <a:bodyPr wrap="none" rtlCol="0">
            <a:spAutoFit/>
          </a:bodyPr>
          <a:lstStyle/>
          <a:p>
            <a:r>
              <a:rPr lang="en-CA" sz="1350" dirty="0"/>
              <a:t>Strategic data PC</a:t>
            </a:r>
          </a:p>
        </p:txBody>
      </p:sp>
      <p:sp>
        <p:nvSpPr>
          <p:cNvPr id="84" name="TextBox 83"/>
          <p:cNvSpPr txBox="1"/>
          <p:nvPr/>
        </p:nvSpPr>
        <p:spPr>
          <a:xfrm>
            <a:off x="6779603" y="5141159"/>
            <a:ext cx="1540806" cy="300082"/>
          </a:xfrm>
          <a:prstGeom prst="rect">
            <a:avLst/>
          </a:prstGeom>
          <a:solidFill>
            <a:schemeClr val="bg1"/>
          </a:solidFill>
        </p:spPr>
        <p:txBody>
          <a:bodyPr wrap="none" rtlCol="0">
            <a:spAutoFit/>
          </a:bodyPr>
          <a:lstStyle/>
          <a:p>
            <a:r>
              <a:rPr lang="en-CA" sz="1350" dirty="0"/>
              <a:t>Strategic data PC</a:t>
            </a:r>
          </a:p>
        </p:txBody>
      </p:sp>
      <p:sp>
        <p:nvSpPr>
          <p:cNvPr id="85" name="TextBox 84"/>
          <p:cNvSpPr txBox="1"/>
          <p:nvPr/>
        </p:nvSpPr>
        <p:spPr>
          <a:xfrm>
            <a:off x="4594803" y="3112055"/>
            <a:ext cx="1052771" cy="507831"/>
          </a:xfrm>
          <a:prstGeom prst="rect">
            <a:avLst/>
          </a:prstGeom>
          <a:noFill/>
        </p:spPr>
        <p:txBody>
          <a:bodyPr wrap="square" rtlCol="0">
            <a:spAutoFit/>
          </a:bodyPr>
          <a:lstStyle/>
          <a:p>
            <a:pPr algn="ctr"/>
            <a:r>
              <a:rPr lang="en-CA" sz="900" dirty="0"/>
              <a:t>Data entered and returned by Email </a:t>
            </a:r>
          </a:p>
        </p:txBody>
      </p:sp>
      <p:sp>
        <p:nvSpPr>
          <p:cNvPr id="86" name="TextBox 85"/>
          <p:cNvSpPr txBox="1"/>
          <p:nvPr/>
        </p:nvSpPr>
        <p:spPr>
          <a:xfrm>
            <a:off x="6756909" y="2862324"/>
            <a:ext cx="1052771" cy="507831"/>
          </a:xfrm>
          <a:prstGeom prst="rect">
            <a:avLst/>
          </a:prstGeom>
          <a:noFill/>
        </p:spPr>
        <p:txBody>
          <a:bodyPr wrap="square" rtlCol="0">
            <a:spAutoFit/>
          </a:bodyPr>
          <a:lstStyle/>
          <a:p>
            <a:pPr algn="ctr"/>
            <a:r>
              <a:rPr lang="en-CA" sz="900" dirty="0"/>
              <a:t>Data entered and returned by Email </a:t>
            </a:r>
          </a:p>
        </p:txBody>
      </p:sp>
    </p:spTree>
    <p:extLst>
      <p:ext uri="{BB962C8B-B14F-4D97-AF65-F5344CB8AC3E}">
        <p14:creationId xmlns:p14="http://schemas.microsoft.com/office/powerpoint/2010/main" val="15013459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877251"/>
            <a:ext cx="1168140" cy="415498"/>
          </a:xfrm>
          <a:prstGeom prst="rect">
            <a:avLst/>
          </a:prstGeom>
          <a:noFill/>
        </p:spPr>
        <p:txBody>
          <a:bodyPr wrap="none" rtlCol="0">
            <a:spAutoFit/>
          </a:bodyPr>
          <a:lstStyle/>
          <a:p>
            <a:r>
              <a:rPr lang="en-CA" sz="2100" b="1" dirty="0"/>
              <a:t>“To-be”</a:t>
            </a:r>
          </a:p>
        </p:txBody>
      </p:sp>
      <p:pic>
        <p:nvPicPr>
          <p:cNvPr id="14" name="Picture 1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5892" y="3971617"/>
            <a:ext cx="1507331" cy="1385888"/>
          </a:xfrm>
          <a:prstGeom prst="rect">
            <a:avLst/>
          </a:prstGeom>
        </p:spPr>
      </p:pic>
      <p:pic>
        <p:nvPicPr>
          <p:cNvPr id="17" name="Picture 1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21436936">
            <a:off x="1702752" y="4171450"/>
            <a:ext cx="806001" cy="452870"/>
          </a:xfrm>
          <a:prstGeom prst="rect">
            <a:avLst/>
          </a:prstGeom>
        </p:spPr>
      </p:pic>
      <p:pic>
        <p:nvPicPr>
          <p:cNvPr id="25" name="Picture 2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61240" y="3960351"/>
            <a:ext cx="1507331" cy="1385888"/>
          </a:xfrm>
          <a:prstGeom prst="rect">
            <a:avLst/>
          </a:prstGeom>
        </p:spPr>
      </p:pic>
      <p:pic>
        <p:nvPicPr>
          <p:cNvPr id="31" name="Picture 3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21436936">
            <a:off x="4338100" y="4160183"/>
            <a:ext cx="806001" cy="452870"/>
          </a:xfrm>
          <a:prstGeom prst="rect">
            <a:avLst/>
          </a:prstGeom>
        </p:spPr>
      </p:pic>
      <p:pic>
        <p:nvPicPr>
          <p:cNvPr id="33" name="Picture 3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26123" y="3939421"/>
            <a:ext cx="1507331" cy="1385888"/>
          </a:xfrm>
          <a:prstGeom prst="rect">
            <a:avLst/>
          </a:prstGeom>
        </p:spPr>
      </p:pic>
      <p:sp>
        <p:nvSpPr>
          <p:cNvPr id="38" name="Rectangle 37"/>
          <p:cNvSpPr/>
          <p:nvPr/>
        </p:nvSpPr>
        <p:spPr>
          <a:xfrm>
            <a:off x="6410466" y="5165940"/>
            <a:ext cx="1738648" cy="30516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350"/>
          </a:p>
        </p:txBody>
      </p:sp>
      <p:pic>
        <p:nvPicPr>
          <p:cNvPr id="39" name="Picture 3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21436936">
            <a:off x="6702983" y="4139253"/>
            <a:ext cx="806001" cy="452870"/>
          </a:xfrm>
          <a:prstGeom prst="rect">
            <a:avLst/>
          </a:prstGeom>
        </p:spPr>
      </p:pic>
      <p:sp>
        <p:nvSpPr>
          <p:cNvPr id="41" name="Flowchart: Magnetic Disk 40"/>
          <p:cNvSpPr/>
          <p:nvPr/>
        </p:nvSpPr>
        <p:spPr>
          <a:xfrm>
            <a:off x="4528540" y="2835769"/>
            <a:ext cx="480956" cy="299434"/>
          </a:xfrm>
          <a:prstGeom prst="flowChartMagneticDisk">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350"/>
          </a:p>
        </p:txBody>
      </p:sp>
      <p:sp>
        <p:nvSpPr>
          <p:cNvPr id="43" name="Rectangle 42"/>
          <p:cNvSpPr/>
          <p:nvPr/>
        </p:nvSpPr>
        <p:spPr>
          <a:xfrm>
            <a:off x="3771903" y="5212625"/>
            <a:ext cx="1738648" cy="30516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350"/>
          </a:p>
        </p:txBody>
      </p:sp>
      <p:sp>
        <p:nvSpPr>
          <p:cNvPr id="44" name="Rectangle 43"/>
          <p:cNvSpPr/>
          <p:nvPr/>
        </p:nvSpPr>
        <p:spPr>
          <a:xfrm>
            <a:off x="709944" y="5251262"/>
            <a:ext cx="1738648" cy="30516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350"/>
          </a:p>
        </p:txBody>
      </p:sp>
      <p:cxnSp>
        <p:nvCxnSpPr>
          <p:cNvPr id="46" name="Straight Arrow Connector 45"/>
          <p:cNvCxnSpPr>
            <a:stCxn id="14" idx="0"/>
            <a:endCxn id="41" idx="2"/>
          </p:cNvCxnSpPr>
          <p:nvPr/>
        </p:nvCxnSpPr>
        <p:spPr>
          <a:xfrm flipV="1">
            <a:off x="2279557" y="2985486"/>
            <a:ext cx="2248982" cy="98613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a:stCxn id="25" idx="0"/>
            <a:endCxn id="41" idx="3"/>
          </p:cNvCxnSpPr>
          <p:nvPr/>
        </p:nvCxnSpPr>
        <p:spPr>
          <a:xfrm flipH="1" flipV="1">
            <a:off x="4769018" y="3135202"/>
            <a:ext cx="145888" cy="82514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a:stCxn id="33" idx="0"/>
            <a:endCxn id="41" idx="4"/>
          </p:cNvCxnSpPr>
          <p:nvPr/>
        </p:nvCxnSpPr>
        <p:spPr>
          <a:xfrm flipH="1" flipV="1">
            <a:off x="5009495" y="2985486"/>
            <a:ext cx="2270294" cy="95393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9" name="TextBox 48"/>
          <p:cNvSpPr txBox="1"/>
          <p:nvPr/>
        </p:nvSpPr>
        <p:spPr>
          <a:xfrm>
            <a:off x="48536" y="4259384"/>
            <a:ext cx="1540806" cy="300082"/>
          </a:xfrm>
          <a:prstGeom prst="rect">
            <a:avLst/>
          </a:prstGeom>
          <a:noFill/>
        </p:spPr>
        <p:txBody>
          <a:bodyPr wrap="none" rtlCol="0">
            <a:spAutoFit/>
          </a:bodyPr>
          <a:lstStyle/>
          <a:p>
            <a:r>
              <a:rPr lang="en-CA" sz="1350" dirty="0"/>
              <a:t>Strategic data PC</a:t>
            </a:r>
          </a:p>
        </p:txBody>
      </p:sp>
      <p:sp>
        <p:nvSpPr>
          <p:cNvPr id="50" name="TextBox 49"/>
          <p:cNvSpPr txBox="1"/>
          <p:nvPr/>
        </p:nvSpPr>
        <p:spPr>
          <a:xfrm>
            <a:off x="395005" y="2877522"/>
            <a:ext cx="1531188" cy="507831"/>
          </a:xfrm>
          <a:prstGeom prst="rect">
            <a:avLst/>
          </a:prstGeom>
          <a:noFill/>
        </p:spPr>
        <p:txBody>
          <a:bodyPr wrap="none" rtlCol="0">
            <a:spAutoFit/>
          </a:bodyPr>
          <a:lstStyle/>
          <a:p>
            <a:r>
              <a:rPr lang="en-CA" sz="1350" dirty="0"/>
              <a:t>Shared Resource</a:t>
            </a:r>
          </a:p>
          <a:p>
            <a:endParaRPr lang="en-CA" sz="1350" dirty="0"/>
          </a:p>
        </p:txBody>
      </p:sp>
      <p:pic>
        <p:nvPicPr>
          <p:cNvPr id="51" name="Picture 5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74492" y="1078697"/>
            <a:ext cx="1507331" cy="1385888"/>
          </a:xfrm>
          <a:prstGeom prst="rect">
            <a:avLst/>
          </a:prstGeom>
        </p:spPr>
      </p:pic>
      <p:sp>
        <p:nvSpPr>
          <p:cNvPr id="52" name="Rectangle 51"/>
          <p:cNvSpPr/>
          <p:nvPr/>
        </p:nvSpPr>
        <p:spPr>
          <a:xfrm>
            <a:off x="3858834" y="2305217"/>
            <a:ext cx="1738648" cy="30516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350"/>
          </a:p>
        </p:txBody>
      </p:sp>
      <p:pic>
        <p:nvPicPr>
          <p:cNvPr id="53" name="Picture 5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21436936">
            <a:off x="4151352" y="1278529"/>
            <a:ext cx="806001" cy="452870"/>
          </a:xfrm>
          <a:prstGeom prst="rect">
            <a:avLst/>
          </a:prstGeom>
        </p:spPr>
      </p:pic>
      <p:sp>
        <p:nvSpPr>
          <p:cNvPr id="54" name="TextBox 53"/>
          <p:cNvSpPr txBox="1"/>
          <p:nvPr/>
        </p:nvSpPr>
        <p:spPr>
          <a:xfrm>
            <a:off x="71272" y="1633141"/>
            <a:ext cx="2262158" cy="300082"/>
          </a:xfrm>
          <a:prstGeom prst="rect">
            <a:avLst/>
          </a:prstGeom>
          <a:noFill/>
        </p:spPr>
        <p:txBody>
          <a:bodyPr wrap="none" rtlCol="0">
            <a:spAutoFit/>
          </a:bodyPr>
          <a:lstStyle/>
          <a:p>
            <a:r>
              <a:rPr lang="en-CA" sz="1350" dirty="0"/>
              <a:t>Performance Reporting PC</a:t>
            </a:r>
          </a:p>
        </p:txBody>
      </p:sp>
      <p:pic>
        <p:nvPicPr>
          <p:cNvPr id="56" name="Picture 5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908219" y="1073458"/>
            <a:ext cx="725042" cy="810542"/>
          </a:xfrm>
          <a:prstGeom prst="rect">
            <a:avLst/>
          </a:prstGeom>
        </p:spPr>
      </p:pic>
      <p:cxnSp>
        <p:nvCxnSpPr>
          <p:cNvPr id="64" name="Straight Arrow Connector 63"/>
          <p:cNvCxnSpPr/>
          <p:nvPr/>
        </p:nvCxnSpPr>
        <p:spPr>
          <a:xfrm>
            <a:off x="4711393" y="2276239"/>
            <a:ext cx="0" cy="53055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6" name="Straight Arrow Connector 65"/>
          <p:cNvCxnSpPr/>
          <p:nvPr/>
        </p:nvCxnSpPr>
        <p:spPr>
          <a:xfrm flipV="1">
            <a:off x="4800548" y="2256921"/>
            <a:ext cx="12874" cy="53055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2" name="Straight Arrow Connector 71"/>
          <p:cNvCxnSpPr>
            <a:endCxn id="56" idx="1"/>
          </p:cNvCxnSpPr>
          <p:nvPr/>
        </p:nvCxnSpPr>
        <p:spPr>
          <a:xfrm>
            <a:off x="5510551" y="1478729"/>
            <a:ext cx="1397669"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3" name="TextBox 72"/>
          <p:cNvSpPr txBox="1"/>
          <p:nvPr/>
        </p:nvSpPr>
        <p:spPr>
          <a:xfrm>
            <a:off x="6965242" y="1875146"/>
            <a:ext cx="838691" cy="300082"/>
          </a:xfrm>
          <a:prstGeom prst="rect">
            <a:avLst/>
          </a:prstGeom>
          <a:noFill/>
        </p:spPr>
        <p:txBody>
          <a:bodyPr wrap="none" rtlCol="0">
            <a:spAutoFit/>
          </a:bodyPr>
          <a:lstStyle/>
          <a:p>
            <a:r>
              <a:rPr lang="en-CA" sz="1350" dirty="0"/>
              <a:t>Reports </a:t>
            </a:r>
          </a:p>
        </p:txBody>
      </p:sp>
      <p:sp>
        <p:nvSpPr>
          <p:cNvPr id="11" name="Rectangle 10"/>
          <p:cNvSpPr/>
          <p:nvPr/>
        </p:nvSpPr>
        <p:spPr>
          <a:xfrm>
            <a:off x="1051242" y="918263"/>
            <a:ext cx="1531188" cy="369332"/>
          </a:xfrm>
          <a:prstGeom prst="rect">
            <a:avLst/>
          </a:prstGeom>
        </p:spPr>
        <p:txBody>
          <a:bodyPr wrap="none">
            <a:spAutoFit/>
          </a:bodyPr>
          <a:lstStyle/>
          <a:p>
            <a:r>
              <a:rPr lang="en-CA" i="1" dirty="0"/>
              <a:t>CCIDC cloud</a:t>
            </a:r>
          </a:p>
        </p:txBody>
      </p:sp>
    </p:spTree>
    <p:extLst>
      <p:ext uri="{BB962C8B-B14F-4D97-AF65-F5344CB8AC3E}">
        <p14:creationId xmlns:p14="http://schemas.microsoft.com/office/powerpoint/2010/main" val="39988401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99089" y="1369629"/>
            <a:ext cx="3722494" cy="1061829"/>
          </a:xfrm>
          <a:prstGeom prst="rect">
            <a:avLst/>
          </a:prstGeom>
          <a:noFill/>
        </p:spPr>
        <p:txBody>
          <a:bodyPr wrap="none" rtlCol="0">
            <a:spAutoFit/>
          </a:bodyPr>
          <a:lstStyle/>
          <a:p>
            <a:r>
              <a:rPr lang="en-CA" sz="2100" dirty="0"/>
              <a:t>The Decoupling also enables:</a:t>
            </a:r>
            <a:br>
              <a:rPr lang="en-CA" sz="2100" dirty="0"/>
            </a:br>
            <a:r>
              <a:rPr lang="en-CA" sz="2100" dirty="0"/>
              <a:t/>
            </a:r>
            <a:br>
              <a:rPr lang="en-CA" sz="2100" dirty="0"/>
            </a:br>
            <a:endParaRPr lang="en-CA" sz="2100" dirty="0"/>
          </a:p>
        </p:txBody>
      </p:sp>
      <p:sp>
        <p:nvSpPr>
          <p:cNvPr id="3" name="Rectangle 2"/>
          <p:cNvSpPr/>
          <p:nvPr/>
        </p:nvSpPr>
        <p:spPr>
          <a:xfrm>
            <a:off x="599089" y="2303600"/>
            <a:ext cx="7954361" cy="2377574"/>
          </a:xfrm>
          <a:prstGeom prst="rect">
            <a:avLst/>
          </a:prstGeom>
        </p:spPr>
        <p:txBody>
          <a:bodyPr wrap="square">
            <a:spAutoFit/>
          </a:bodyPr>
          <a:lstStyle/>
          <a:p>
            <a:r>
              <a:rPr lang="en-CA" sz="1350" dirty="0" err="1"/>
              <a:t>i</a:t>
            </a:r>
            <a:r>
              <a:rPr lang="en-CA" sz="1350" dirty="0"/>
              <a:t>.	CCIDC cloud</a:t>
            </a:r>
          </a:p>
          <a:p>
            <a:r>
              <a:rPr lang="en-CA" sz="1350" dirty="0"/>
              <a:t>	By setting up “ODC” connections from the Reporting Authority to each of the Data Owners, a “view” of participating, accessible machines (individuals) is created.</a:t>
            </a:r>
            <a:br>
              <a:rPr lang="en-CA" sz="1350" dirty="0"/>
            </a:br>
            <a:r>
              <a:rPr lang="en-CA" sz="1350" dirty="0"/>
              <a:t>Since the view is created by bringing together a small piece of the “C” drive from each of the participating machines, that virtual collection of all of the participating individual’s dedicated PMR storage areas can be loosely referred to as a “Cloud”.</a:t>
            </a:r>
          </a:p>
          <a:p>
            <a:pPr marL="300038" indent="-300038">
              <a:buFont typeface="+mj-lt"/>
              <a:buAutoNum type="romanLcPeriod"/>
            </a:pPr>
            <a:endParaRPr lang="en-CA" sz="1350" dirty="0"/>
          </a:p>
          <a:p>
            <a:r>
              <a:rPr lang="en-CA" sz="1350" dirty="0"/>
              <a:t>ii.	Continuous Cycle</a:t>
            </a:r>
            <a:br>
              <a:rPr lang="en-CA" sz="1350" dirty="0"/>
            </a:br>
            <a:r>
              <a:rPr lang="en-CA" sz="1350" dirty="0"/>
              <a:t>	Because the retrieval of data is transparent, the RA can pick up data at any time and/or produce reports at any time.  This means the RA can experiment with a continuous treatment of inputs and reports.</a:t>
            </a:r>
          </a:p>
        </p:txBody>
      </p:sp>
    </p:spTree>
    <p:extLst>
      <p:ext uri="{BB962C8B-B14F-4D97-AF65-F5344CB8AC3E}">
        <p14:creationId xmlns:p14="http://schemas.microsoft.com/office/powerpoint/2010/main" val="31148580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877251"/>
            <a:ext cx="1168140" cy="415498"/>
          </a:xfrm>
          <a:prstGeom prst="rect">
            <a:avLst/>
          </a:prstGeom>
          <a:noFill/>
        </p:spPr>
        <p:txBody>
          <a:bodyPr wrap="none" rtlCol="0">
            <a:spAutoFit/>
          </a:bodyPr>
          <a:lstStyle/>
          <a:p>
            <a:r>
              <a:rPr lang="en-CA" sz="2100" b="1" dirty="0"/>
              <a:t>“To-be”</a:t>
            </a:r>
          </a:p>
        </p:txBody>
      </p:sp>
      <p:pic>
        <p:nvPicPr>
          <p:cNvPr id="14" name="Picture 1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5892" y="3971617"/>
            <a:ext cx="1507331" cy="1385888"/>
          </a:xfrm>
          <a:prstGeom prst="rect">
            <a:avLst/>
          </a:prstGeom>
        </p:spPr>
      </p:pic>
      <p:pic>
        <p:nvPicPr>
          <p:cNvPr id="17" name="Picture 1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21436936">
            <a:off x="1702752" y="4171450"/>
            <a:ext cx="806001" cy="452870"/>
          </a:xfrm>
          <a:prstGeom prst="rect">
            <a:avLst/>
          </a:prstGeom>
        </p:spPr>
      </p:pic>
      <p:pic>
        <p:nvPicPr>
          <p:cNvPr id="25" name="Picture 2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61240" y="3960351"/>
            <a:ext cx="1507331" cy="1385888"/>
          </a:xfrm>
          <a:prstGeom prst="rect">
            <a:avLst/>
          </a:prstGeom>
        </p:spPr>
      </p:pic>
      <p:pic>
        <p:nvPicPr>
          <p:cNvPr id="31" name="Picture 3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21436936">
            <a:off x="4338100" y="4160183"/>
            <a:ext cx="806001" cy="452870"/>
          </a:xfrm>
          <a:prstGeom prst="rect">
            <a:avLst/>
          </a:prstGeom>
        </p:spPr>
      </p:pic>
      <p:pic>
        <p:nvPicPr>
          <p:cNvPr id="33" name="Picture 3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26123" y="3939421"/>
            <a:ext cx="1507331" cy="1385888"/>
          </a:xfrm>
          <a:prstGeom prst="rect">
            <a:avLst/>
          </a:prstGeom>
        </p:spPr>
      </p:pic>
      <p:sp>
        <p:nvSpPr>
          <p:cNvPr id="38" name="Rectangle 37"/>
          <p:cNvSpPr/>
          <p:nvPr/>
        </p:nvSpPr>
        <p:spPr>
          <a:xfrm>
            <a:off x="6410466" y="5165940"/>
            <a:ext cx="1738648" cy="30516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350"/>
          </a:p>
        </p:txBody>
      </p:sp>
      <p:pic>
        <p:nvPicPr>
          <p:cNvPr id="39" name="Picture 3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21436936">
            <a:off x="6702983" y="4139253"/>
            <a:ext cx="806001" cy="452870"/>
          </a:xfrm>
          <a:prstGeom prst="rect">
            <a:avLst/>
          </a:prstGeom>
        </p:spPr>
      </p:pic>
      <p:sp>
        <p:nvSpPr>
          <p:cNvPr id="43" name="Rectangle 42"/>
          <p:cNvSpPr/>
          <p:nvPr/>
        </p:nvSpPr>
        <p:spPr>
          <a:xfrm>
            <a:off x="3771903" y="5212625"/>
            <a:ext cx="1738648" cy="30516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350"/>
          </a:p>
        </p:txBody>
      </p:sp>
      <p:sp>
        <p:nvSpPr>
          <p:cNvPr id="44" name="Rectangle 43"/>
          <p:cNvSpPr/>
          <p:nvPr/>
        </p:nvSpPr>
        <p:spPr>
          <a:xfrm>
            <a:off x="709944" y="5251262"/>
            <a:ext cx="1738648" cy="30516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350"/>
          </a:p>
        </p:txBody>
      </p:sp>
      <p:cxnSp>
        <p:nvCxnSpPr>
          <p:cNvPr id="46" name="Straight Arrow Connector 45"/>
          <p:cNvCxnSpPr>
            <a:stCxn id="14" idx="0"/>
            <a:endCxn id="3" idx="1"/>
          </p:cNvCxnSpPr>
          <p:nvPr/>
        </p:nvCxnSpPr>
        <p:spPr>
          <a:xfrm flipV="1">
            <a:off x="2279557" y="2991648"/>
            <a:ext cx="1976273" cy="97997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a:stCxn id="25" idx="0"/>
            <a:endCxn id="3" idx="2"/>
          </p:cNvCxnSpPr>
          <p:nvPr/>
        </p:nvCxnSpPr>
        <p:spPr>
          <a:xfrm flipH="1" flipV="1">
            <a:off x="4703060" y="3232284"/>
            <a:ext cx="211845" cy="72806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a:stCxn id="33" idx="0"/>
            <a:endCxn id="3" idx="3"/>
          </p:cNvCxnSpPr>
          <p:nvPr/>
        </p:nvCxnSpPr>
        <p:spPr>
          <a:xfrm flipH="1" flipV="1">
            <a:off x="5150291" y="2991648"/>
            <a:ext cx="2129498" cy="94777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9" name="TextBox 48"/>
          <p:cNvSpPr txBox="1"/>
          <p:nvPr/>
        </p:nvSpPr>
        <p:spPr>
          <a:xfrm>
            <a:off x="48536" y="4259384"/>
            <a:ext cx="1540806" cy="300082"/>
          </a:xfrm>
          <a:prstGeom prst="rect">
            <a:avLst/>
          </a:prstGeom>
          <a:noFill/>
        </p:spPr>
        <p:txBody>
          <a:bodyPr wrap="none" rtlCol="0">
            <a:spAutoFit/>
          </a:bodyPr>
          <a:lstStyle/>
          <a:p>
            <a:r>
              <a:rPr lang="en-CA" sz="1350" dirty="0"/>
              <a:t>Strategic data PC</a:t>
            </a:r>
          </a:p>
        </p:txBody>
      </p:sp>
      <p:sp>
        <p:nvSpPr>
          <p:cNvPr id="50" name="TextBox 49"/>
          <p:cNvSpPr txBox="1"/>
          <p:nvPr/>
        </p:nvSpPr>
        <p:spPr>
          <a:xfrm>
            <a:off x="395005" y="2877522"/>
            <a:ext cx="1233030" cy="507831"/>
          </a:xfrm>
          <a:prstGeom prst="rect">
            <a:avLst/>
          </a:prstGeom>
          <a:noFill/>
        </p:spPr>
        <p:txBody>
          <a:bodyPr wrap="none" rtlCol="0">
            <a:spAutoFit/>
          </a:bodyPr>
          <a:lstStyle/>
          <a:p>
            <a:r>
              <a:rPr lang="en-CA" sz="1350" dirty="0"/>
              <a:t>CCIDC Cloud</a:t>
            </a:r>
          </a:p>
          <a:p>
            <a:endParaRPr lang="en-CA" sz="1350" dirty="0"/>
          </a:p>
        </p:txBody>
      </p:sp>
      <p:pic>
        <p:nvPicPr>
          <p:cNvPr id="51" name="Picture 5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74492" y="1078697"/>
            <a:ext cx="1507331" cy="1385888"/>
          </a:xfrm>
          <a:prstGeom prst="rect">
            <a:avLst/>
          </a:prstGeom>
        </p:spPr>
      </p:pic>
      <p:sp>
        <p:nvSpPr>
          <p:cNvPr id="52" name="Rectangle 51"/>
          <p:cNvSpPr/>
          <p:nvPr/>
        </p:nvSpPr>
        <p:spPr>
          <a:xfrm>
            <a:off x="3858834" y="2305217"/>
            <a:ext cx="1738648" cy="30516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350"/>
          </a:p>
        </p:txBody>
      </p:sp>
      <p:pic>
        <p:nvPicPr>
          <p:cNvPr id="53" name="Picture 5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21436936">
            <a:off x="4151352" y="1278529"/>
            <a:ext cx="806001" cy="452870"/>
          </a:xfrm>
          <a:prstGeom prst="rect">
            <a:avLst/>
          </a:prstGeom>
        </p:spPr>
      </p:pic>
      <p:sp>
        <p:nvSpPr>
          <p:cNvPr id="54" name="TextBox 53"/>
          <p:cNvSpPr txBox="1"/>
          <p:nvPr/>
        </p:nvSpPr>
        <p:spPr>
          <a:xfrm>
            <a:off x="71272" y="1633141"/>
            <a:ext cx="2262158" cy="300082"/>
          </a:xfrm>
          <a:prstGeom prst="rect">
            <a:avLst/>
          </a:prstGeom>
          <a:noFill/>
        </p:spPr>
        <p:txBody>
          <a:bodyPr wrap="none" rtlCol="0">
            <a:spAutoFit/>
          </a:bodyPr>
          <a:lstStyle/>
          <a:p>
            <a:r>
              <a:rPr lang="en-CA" sz="1350" dirty="0"/>
              <a:t>Performance Reporting PC</a:t>
            </a:r>
          </a:p>
        </p:txBody>
      </p:sp>
      <p:pic>
        <p:nvPicPr>
          <p:cNvPr id="56" name="Picture 5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908219" y="1073458"/>
            <a:ext cx="725042" cy="810542"/>
          </a:xfrm>
          <a:prstGeom prst="rect">
            <a:avLst/>
          </a:prstGeom>
        </p:spPr>
      </p:pic>
      <p:cxnSp>
        <p:nvCxnSpPr>
          <p:cNvPr id="64" name="Straight Arrow Connector 63"/>
          <p:cNvCxnSpPr>
            <a:endCxn id="3" idx="0"/>
          </p:cNvCxnSpPr>
          <p:nvPr/>
        </p:nvCxnSpPr>
        <p:spPr>
          <a:xfrm flipH="1">
            <a:off x="4703060" y="2276239"/>
            <a:ext cx="8333" cy="47477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6" name="Straight Arrow Connector 65"/>
          <p:cNvCxnSpPr/>
          <p:nvPr/>
        </p:nvCxnSpPr>
        <p:spPr>
          <a:xfrm flipV="1">
            <a:off x="4808983" y="2256921"/>
            <a:ext cx="4439" cy="49409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2" name="Straight Arrow Connector 71"/>
          <p:cNvCxnSpPr>
            <a:endCxn id="56" idx="1"/>
          </p:cNvCxnSpPr>
          <p:nvPr/>
        </p:nvCxnSpPr>
        <p:spPr>
          <a:xfrm>
            <a:off x="5510551" y="1478729"/>
            <a:ext cx="1397669"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3" name="TextBox 72"/>
          <p:cNvSpPr txBox="1"/>
          <p:nvPr/>
        </p:nvSpPr>
        <p:spPr>
          <a:xfrm>
            <a:off x="6965242" y="1875146"/>
            <a:ext cx="838691" cy="300082"/>
          </a:xfrm>
          <a:prstGeom prst="rect">
            <a:avLst/>
          </a:prstGeom>
          <a:noFill/>
        </p:spPr>
        <p:txBody>
          <a:bodyPr wrap="none" rtlCol="0">
            <a:spAutoFit/>
          </a:bodyPr>
          <a:lstStyle/>
          <a:p>
            <a:r>
              <a:rPr lang="en-CA" sz="1350" dirty="0"/>
              <a:t>Reports </a:t>
            </a:r>
          </a:p>
        </p:txBody>
      </p:sp>
      <p:pic>
        <p:nvPicPr>
          <p:cNvPr id="3" name="Picture 2"/>
          <p:cNvPicPr>
            <a:picLocks noChangeAspect="1"/>
          </p:cNvPicPr>
          <p:nvPr/>
        </p:nvPicPr>
        <p:blipFill rotWithShape="1">
          <a:blip r:embed="rId5" cstate="print">
            <a:extLst>
              <a:ext uri="{28A0092B-C50C-407E-A947-70E740481C1C}">
                <a14:useLocalDpi xmlns:a14="http://schemas.microsoft.com/office/drawing/2010/main" val="0"/>
              </a:ext>
            </a:extLst>
          </a:blip>
          <a:srcRect t="2697" b="8750"/>
          <a:stretch/>
        </p:blipFill>
        <p:spPr>
          <a:xfrm>
            <a:off x="4255830" y="2751013"/>
            <a:ext cx="894461" cy="481271"/>
          </a:xfrm>
          <a:prstGeom prst="rect">
            <a:avLst/>
          </a:prstGeom>
        </p:spPr>
      </p:pic>
      <p:sp>
        <p:nvSpPr>
          <p:cNvPr id="9" name="Rectangle 8"/>
          <p:cNvSpPr/>
          <p:nvPr/>
        </p:nvSpPr>
        <p:spPr>
          <a:xfrm>
            <a:off x="4451670" y="2896831"/>
            <a:ext cx="550151" cy="230832"/>
          </a:xfrm>
          <a:prstGeom prst="rect">
            <a:avLst/>
          </a:prstGeom>
        </p:spPr>
        <p:txBody>
          <a:bodyPr wrap="none">
            <a:spAutoFit/>
          </a:bodyPr>
          <a:lstStyle/>
          <a:p>
            <a:r>
              <a:rPr lang="en-CA" sz="900" dirty="0">
                <a:latin typeface="Arial" panose="020B0604020202020204" pitchFamily="34" charset="0"/>
                <a:cs typeface="Arial" panose="020B0604020202020204" pitchFamily="34" charset="0"/>
              </a:rPr>
              <a:t>CCIDC</a:t>
            </a:r>
          </a:p>
        </p:txBody>
      </p:sp>
      <p:sp>
        <p:nvSpPr>
          <p:cNvPr id="34" name="Rectangle 33"/>
          <p:cNvSpPr/>
          <p:nvPr/>
        </p:nvSpPr>
        <p:spPr>
          <a:xfrm>
            <a:off x="1051242" y="918263"/>
            <a:ext cx="1531188" cy="369332"/>
          </a:xfrm>
          <a:prstGeom prst="rect">
            <a:avLst/>
          </a:prstGeom>
        </p:spPr>
        <p:txBody>
          <a:bodyPr wrap="none">
            <a:spAutoFit/>
          </a:bodyPr>
          <a:lstStyle/>
          <a:p>
            <a:r>
              <a:rPr lang="en-CA" i="1" dirty="0"/>
              <a:t>CCIDC cloud</a:t>
            </a:r>
          </a:p>
        </p:txBody>
      </p:sp>
    </p:spTree>
    <p:extLst>
      <p:ext uri="{BB962C8B-B14F-4D97-AF65-F5344CB8AC3E}">
        <p14:creationId xmlns:p14="http://schemas.microsoft.com/office/powerpoint/2010/main" val="33438933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877251"/>
            <a:ext cx="1168140" cy="415498"/>
          </a:xfrm>
          <a:prstGeom prst="rect">
            <a:avLst/>
          </a:prstGeom>
          <a:noFill/>
        </p:spPr>
        <p:txBody>
          <a:bodyPr wrap="none" rtlCol="0">
            <a:spAutoFit/>
          </a:bodyPr>
          <a:lstStyle/>
          <a:p>
            <a:r>
              <a:rPr lang="en-CA" sz="2100" b="1" dirty="0"/>
              <a:t>“To-be”</a:t>
            </a:r>
          </a:p>
        </p:txBody>
      </p:sp>
      <p:sp>
        <p:nvSpPr>
          <p:cNvPr id="38" name="Rectangle 37"/>
          <p:cNvSpPr/>
          <p:nvPr/>
        </p:nvSpPr>
        <p:spPr>
          <a:xfrm>
            <a:off x="6410466" y="5165940"/>
            <a:ext cx="1738648" cy="30516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350"/>
          </a:p>
        </p:txBody>
      </p:sp>
      <p:sp>
        <p:nvSpPr>
          <p:cNvPr id="49" name="TextBox 48"/>
          <p:cNvSpPr txBox="1"/>
          <p:nvPr/>
        </p:nvSpPr>
        <p:spPr>
          <a:xfrm>
            <a:off x="1891373" y="4051142"/>
            <a:ext cx="915636" cy="507831"/>
          </a:xfrm>
          <a:prstGeom prst="rect">
            <a:avLst/>
          </a:prstGeom>
          <a:noFill/>
        </p:spPr>
        <p:txBody>
          <a:bodyPr wrap="none" rtlCol="0">
            <a:spAutoFit/>
          </a:bodyPr>
          <a:lstStyle/>
          <a:p>
            <a:pPr algn="ctr"/>
            <a:r>
              <a:rPr lang="en-CA" sz="1350" dirty="0"/>
              <a:t>Strategic </a:t>
            </a:r>
          </a:p>
          <a:p>
            <a:pPr algn="ctr"/>
            <a:r>
              <a:rPr lang="en-CA" sz="1350" dirty="0"/>
              <a:t>data PC</a:t>
            </a:r>
          </a:p>
        </p:txBody>
      </p:sp>
      <p:sp>
        <p:nvSpPr>
          <p:cNvPr id="50" name="TextBox 49"/>
          <p:cNvSpPr txBox="1"/>
          <p:nvPr/>
        </p:nvSpPr>
        <p:spPr>
          <a:xfrm>
            <a:off x="1878436" y="3015106"/>
            <a:ext cx="1146468" cy="300082"/>
          </a:xfrm>
          <a:prstGeom prst="rect">
            <a:avLst/>
          </a:prstGeom>
          <a:noFill/>
        </p:spPr>
        <p:txBody>
          <a:bodyPr wrap="none" rtlCol="0">
            <a:spAutoFit/>
          </a:bodyPr>
          <a:lstStyle/>
          <a:p>
            <a:r>
              <a:rPr lang="en-CA" sz="1350" dirty="0"/>
              <a:t>Connections</a:t>
            </a:r>
          </a:p>
        </p:txBody>
      </p:sp>
      <p:pic>
        <p:nvPicPr>
          <p:cNvPr id="51" name="Picture 50"/>
          <p:cNvPicPr>
            <a:picLocks noChangeAspect="1"/>
          </p:cNvPicPr>
          <p:nvPr/>
        </p:nvPicPr>
        <p:blipFill rotWithShape="1">
          <a:blip r:embed="rId2">
            <a:extLst>
              <a:ext uri="{28A0092B-C50C-407E-A947-70E740481C1C}">
                <a14:useLocalDpi xmlns:a14="http://schemas.microsoft.com/office/drawing/2010/main" val="0"/>
              </a:ext>
            </a:extLst>
          </a:blip>
          <a:srcRect t="-1080" b="11463"/>
          <a:stretch/>
        </p:blipFill>
        <p:spPr>
          <a:xfrm>
            <a:off x="3141393" y="1633141"/>
            <a:ext cx="708174" cy="583517"/>
          </a:xfrm>
          <a:prstGeom prst="rect">
            <a:avLst/>
          </a:prstGeom>
        </p:spPr>
      </p:pic>
      <p:sp>
        <p:nvSpPr>
          <p:cNvPr id="54" name="TextBox 53"/>
          <p:cNvSpPr txBox="1"/>
          <p:nvPr/>
        </p:nvSpPr>
        <p:spPr>
          <a:xfrm>
            <a:off x="1842922" y="1633142"/>
            <a:ext cx="1327608" cy="507831"/>
          </a:xfrm>
          <a:prstGeom prst="rect">
            <a:avLst/>
          </a:prstGeom>
          <a:noFill/>
        </p:spPr>
        <p:txBody>
          <a:bodyPr wrap="none" rtlCol="0">
            <a:spAutoFit/>
          </a:bodyPr>
          <a:lstStyle/>
          <a:p>
            <a:r>
              <a:rPr lang="en-CA" sz="1350" dirty="0"/>
              <a:t>Performance </a:t>
            </a:r>
          </a:p>
          <a:p>
            <a:pPr algn="ctr"/>
            <a:r>
              <a:rPr lang="en-CA" sz="1350" dirty="0"/>
              <a:t>Reporting PC</a:t>
            </a:r>
          </a:p>
        </p:txBody>
      </p:sp>
      <p:pic>
        <p:nvPicPr>
          <p:cNvPr id="56" name="Picture 55"/>
          <p:cNvPicPr>
            <a:picLocks noChangeAspect="1"/>
          </p:cNvPicPr>
          <p:nvPr/>
        </p:nvPicPr>
        <p:blipFill rotWithShape="1">
          <a:blip r:embed="rId3" cstate="print">
            <a:extLst>
              <a:ext uri="{28A0092B-C50C-407E-A947-70E740481C1C}">
                <a14:useLocalDpi xmlns:a14="http://schemas.microsoft.com/office/drawing/2010/main" val="0"/>
              </a:ext>
            </a:extLst>
          </a:blip>
          <a:srcRect t="2722" b="9163"/>
          <a:stretch/>
        </p:blipFill>
        <p:spPr>
          <a:xfrm>
            <a:off x="5081795" y="1324233"/>
            <a:ext cx="609781" cy="600667"/>
          </a:xfrm>
          <a:prstGeom prst="rect">
            <a:avLst/>
          </a:prstGeom>
        </p:spPr>
      </p:pic>
      <p:sp>
        <p:nvSpPr>
          <p:cNvPr id="73" name="TextBox 72"/>
          <p:cNvSpPr txBox="1"/>
          <p:nvPr/>
        </p:nvSpPr>
        <p:spPr>
          <a:xfrm>
            <a:off x="5841402" y="1486066"/>
            <a:ext cx="838691" cy="300082"/>
          </a:xfrm>
          <a:prstGeom prst="rect">
            <a:avLst/>
          </a:prstGeom>
          <a:noFill/>
        </p:spPr>
        <p:txBody>
          <a:bodyPr wrap="none" rtlCol="0">
            <a:spAutoFit/>
          </a:bodyPr>
          <a:lstStyle/>
          <a:p>
            <a:r>
              <a:rPr lang="en-CA" sz="1350" dirty="0"/>
              <a:t>Reports </a:t>
            </a:r>
          </a:p>
        </p:txBody>
      </p:sp>
      <p:pic>
        <p:nvPicPr>
          <p:cNvPr id="29" name="Picture 28"/>
          <p:cNvPicPr>
            <a:picLocks noChangeAspect="1"/>
          </p:cNvPicPr>
          <p:nvPr/>
        </p:nvPicPr>
        <p:blipFill rotWithShape="1">
          <a:blip r:embed="rId2">
            <a:extLst>
              <a:ext uri="{28A0092B-C50C-407E-A947-70E740481C1C}">
                <a14:useLocalDpi xmlns:a14="http://schemas.microsoft.com/office/drawing/2010/main" val="0"/>
              </a:ext>
            </a:extLst>
          </a:blip>
          <a:srcRect t="-1080" b="11463"/>
          <a:stretch/>
        </p:blipFill>
        <p:spPr>
          <a:xfrm>
            <a:off x="2978464" y="4150218"/>
            <a:ext cx="708174" cy="583517"/>
          </a:xfrm>
          <a:prstGeom prst="rect">
            <a:avLst/>
          </a:prstGeom>
        </p:spPr>
      </p:pic>
      <p:sp>
        <p:nvSpPr>
          <p:cNvPr id="32" name="Rectangle 31"/>
          <p:cNvSpPr/>
          <p:nvPr/>
        </p:nvSpPr>
        <p:spPr>
          <a:xfrm>
            <a:off x="4791706" y="4726536"/>
            <a:ext cx="569387" cy="230832"/>
          </a:xfrm>
          <a:prstGeom prst="rect">
            <a:avLst/>
          </a:prstGeom>
        </p:spPr>
        <p:txBody>
          <a:bodyPr wrap="none">
            <a:spAutoFit/>
          </a:bodyPr>
          <a:lstStyle/>
          <a:p>
            <a:r>
              <a:rPr lang="en-CA" sz="900" dirty="0">
                <a:latin typeface="Arial" panose="020B0604020202020204" pitchFamily="34" charset="0"/>
                <a:cs typeface="Arial" panose="020B0604020202020204" pitchFamily="34" charset="0"/>
              </a:rPr>
              <a:t>C Drive</a:t>
            </a:r>
          </a:p>
        </p:txBody>
      </p:sp>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718744" y="4051142"/>
            <a:ext cx="667941" cy="594973"/>
          </a:xfrm>
          <a:prstGeom prst="rect">
            <a:avLst/>
          </a:prstGeom>
        </p:spPr>
      </p:pic>
      <p:pic>
        <p:nvPicPr>
          <p:cNvPr id="6" name="Picture 5"/>
          <p:cNvPicPr>
            <a:picLocks noChangeAspect="1"/>
          </p:cNvPicPr>
          <p:nvPr/>
        </p:nvPicPr>
        <p:blipFill rotWithShape="1">
          <a:blip r:embed="rId5">
            <a:extLst>
              <a:ext uri="{28A0092B-C50C-407E-A947-70E740481C1C}">
                <a14:useLocalDpi xmlns:a14="http://schemas.microsoft.com/office/drawing/2010/main" val="0"/>
              </a:ext>
            </a:extLst>
          </a:blip>
          <a:srcRect l="423" t="23638" r="-423" b="11480"/>
          <a:stretch/>
        </p:blipFill>
        <p:spPr>
          <a:xfrm>
            <a:off x="6547569" y="4090554"/>
            <a:ext cx="964970" cy="675395"/>
          </a:xfrm>
          <a:prstGeom prst="rect">
            <a:avLst/>
          </a:prstGeom>
        </p:spPr>
      </p:pic>
      <p:sp>
        <p:nvSpPr>
          <p:cNvPr id="34" name="Rectangle 33"/>
          <p:cNvSpPr/>
          <p:nvPr/>
        </p:nvSpPr>
        <p:spPr>
          <a:xfrm>
            <a:off x="6587185" y="4802370"/>
            <a:ext cx="1011815" cy="230832"/>
          </a:xfrm>
          <a:prstGeom prst="rect">
            <a:avLst/>
          </a:prstGeom>
        </p:spPr>
        <p:txBody>
          <a:bodyPr wrap="none">
            <a:spAutoFit/>
          </a:bodyPr>
          <a:lstStyle/>
          <a:p>
            <a:r>
              <a:rPr lang="en-CA" sz="900" dirty="0">
                <a:latin typeface="Arial" panose="020B0604020202020204" pitchFamily="34" charset="0"/>
                <a:cs typeface="Arial" panose="020B0604020202020204" pitchFamily="34" charset="0"/>
              </a:rPr>
              <a:t>Folder for Cloud</a:t>
            </a:r>
          </a:p>
        </p:txBody>
      </p:sp>
      <p:sp>
        <p:nvSpPr>
          <p:cNvPr id="35" name="Rectangle 34"/>
          <p:cNvSpPr/>
          <p:nvPr/>
        </p:nvSpPr>
        <p:spPr>
          <a:xfrm>
            <a:off x="6460262" y="4982529"/>
            <a:ext cx="1168992" cy="369332"/>
          </a:xfrm>
          <a:prstGeom prst="rect">
            <a:avLst/>
          </a:prstGeom>
        </p:spPr>
        <p:txBody>
          <a:bodyPr wrap="square">
            <a:spAutoFit/>
          </a:bodyPr>
          <a:lstStyle/>
          <a:p>
            <a:pPr algn="ctr"/>
            <a:r>
              <a:rPr lang="en-CA" sz="900" dirty="0">
                <a:latin typeface="Arial" panose="020B0604020202020204" pitchFamily="34" charset="0"/>
                <a:cs typeface="Arial" panose="020B0604020202020204" pitchFamily="34" charset="0"/>
              </a:rPr>
              <a:t>100 Mb max requirement</a:t>
            </a:r>
          </a:p>
        </p:txBody>
      </p:sp>
      <p:sp>
        <p:nvSpPr>
          <p:cNvPr id="62" name="TextBox 61"/>
          <p:cNvSpPr txBox="1"/>
          <p:nvPr/>
        </p:nvSpPr>
        <p:spPr>
          <a:xfrm>
            <a:off x="4887846" y="2967481"/>
            <a:ext cx="1120820" cy="230832"/>
          </a:xfrm>
          <a:prstGeom prst="rect">
            <a:avLst/>
          </a:prstGeom>
          <a:noFill/>
        </p:spPr>
        <p:txBody>
          <a:bodyPr wrap="none" rtlCol="0">
            <a:spAutoFit/>
          </a:bodyPr>
          <a:lstStyle/>
          <a:p>
            <a:r>
              <a:rPr lang="en-CA" sz="900" dirty="0"/>
              <a:t>Novell Connection</a:t>
            </a:r>
          </a:p>
        </p:txBody>
      </p:sp>
      <p:sp>
        <p:nvSpPr>
          <p:cNvPr id="18" name="Notched Right Arrow 17"/>
          <p:cNvSpPr/>
          <p:nvPr/>
        </p:nvSpPr>
        <p:spPr>
          <a:xfrm>
            <a:off x="3957555" y="4250400"/>
            <a:ext cx="411940" cy="276878"/>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CA" sz="1350"/>
          </a:p>
        </p:txBody>
      </p:sp>
      <p:sp>
        <p:nvSpPr>
          <p:cNvPr id="63" name="Notched Right Arrow 62"/>
          <p:cNvSpPr/>
          <p:nvPr/>
        </p:nvSpPr>
        <p:spPr>
          <a:xfrm>
            <a:off x="5803633" y="4231167"/>
            <a:ext cx="411940" cy="276878"/>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CA" sz="1350"/>
          </a:p>
        </p:txBody>
      </p:sp>
      <p:cxnSp>
        <p:nvCxnSpPr>
          <p:cNvPr id="21" name="Elbow Connector 20"/>
          <p:cNvCxnSpPr>
            <a:stCxn id="51" idx="2"/>
            <a:endCxn id="6" idx="0"/>
          </p:cNvCxnSpPr>
          <p:nvPr/>
        </p:nvCxnSpPr>
        <p:spPr>
          <a:xfrm rot="16200000" flipH="1">
            <a:off x="4325819" y="1386319"/>
            <a:ext cx="1873896" cy="3534574"/>
          </a:xfrm>
          <a:prstGeom prst="bentConnector3">
            <a:avLst>
              <a:gd name="adj1" fmla="val 50000"/>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a:endCxn id="56" idx="1"/>
          </p:cNvCxnSpPr>
          <p:nvPr/>
        </p:nvCxnSpPr>
        <p:spPr>
          <a:xfrm flipV="1">
            <a:off x="3957555" y="1624567"/>
            <a:ext cx="1124240" cy="231906"/>
          </a:xfrm>
          <a:prstGeom prst="straightConnector1">
            <a:avLst/>
          </a:prstGeom>
          <a:ln>
            <a:prstDash val="dash"/>
            <a:tailEnd type="triangle"/>
          </a:ln>
        </p:spPr>
        <p:style>
          <a:lnRef idx="1">
            <a:schemeClr val="accent1"/>
          </a:lnRef>
          <a:fillRef idx="0">
            <a:schemeClr val="accent1"/>
          </a:fillRef>
          <a:effectRef idx="0">
            <a:schemeClr val="accent1"/>
          </a:effectRef>
          <a:fontRef idx="minor">
            <a:schemeClr val="tx1"/>
          </a:fontRef>
        </p:style>
      </p:cxnSp>
      <p:sp>
        <p:nvSpPr>
          <p:cNvPr id="67" name="TextBox 66"/>
          <p:cNvSpPr txBox="1"/>
          <p:nvPr/>
        </p:nvSpPr>
        <p:spPr>
          <a:xfrm>
            <a:off x="1211197" y="976784"/>
            <a:ext cx="2967479" cy="369332"/>
          </a:xfrm>
          <a:prstGeom prst="rect">
            <a:avLst/>
          </a:prstGeom>
          <a:noFill/>
        </p:spPr>
        <p:txBody>
          <a:bodyPr wrap="none" rtlCol="0">
            <a:spAutoFit/>
          </a:bodyPr>
          <a:lstStyle/>
          <a:p>
            <a:r>
              <a:rPr lang="en-CA" dirty="0"/>
              <a:t>Using a Novell Connection </a:t>
            </a:r>
          </a:p>
        </p:txBody>
      </p:sp>
      <p:pic>
        <p:nvPicPr>
          <p:cNvPr id="68" name="Picture 67"/>
          <p:cNvPicPr>
            <a:picLocks noChangeAspect="1"/>
          </p:cNvPicPr>
          <p:nvPr/>
        </p:nvPicPr>
        <p:blipFill rotWithShape="1">
          <a:blip r:embed="rId6" cstate="print">
            <a:extLst>
              <a:ext uri="{28A0092B-C50C-407E-A947-70E740481C1C}">
                <a14:useLocalDpi xmlns:a14="http://schemas.microsoft.com/office/drawing/2010/main" val="0"/>
              </a:ext>
            </a:extLst>
          </a:blip>
          <a:srcRect l="1854" r="30406"/>
          <a:stretch/>
        </p:blipFill>
        <p:spPr>
          <a:xfrm rot="21436936">
            <a:off x="3097611" y="4203518"/>
            <a:ext cx="313681" cy="250541"/>
          </a:xfrm>
          <a:prstGeom prst="rect">
            <a:avLst/>
          </a:prstGeom>
        </p:spPr>
      </p:pic>
      <p:pic>
        <p:nvPicPr>
          <p:cNvPr id="69" name="Picture 68"/>
          <p:cNvPicPr>
            <a:picLocks noChangeAspect="1"/>
          </p:cNvPicPr>
          <p:nvPr/>
        </p:nvPicPr>
        <p:blipFill rotWithShape="1">
          <a:blip r:embed="rId6" cstate="print">
            <a:extLst>
              <a:ext uri="{28A0092B-C50C-407E-A947-70E740481C1C}">
                <a14:useLocalDpi xmlns:a14="http://schemas.microsoft.com/office/drawing/2010/main" val="0"/>
              </a:ext>
            </a:extLst>
          </a:blip>
          <a:srcRect l="1854" r="30406"/>
          <a:stretch/>
        </p:blipFill>
        <p:spPr>
          <a:xfrm rot="21436936">
            <a:off x="3260214" y="1694170"/>
            <a:ext cx="313681" cy="250541"/>
          </a:xfrm>
          <a:prstGeom prst="rect">
            <a:avLst/>
          </a:prstGeom>
        </p:spPr>
      </p:pic>
      <p:sp>
        <p:nvSpPr>
          <p:cNvPr id="70" name="TextBox 69"/>
          <p:cNvSpPr txBox="1"/>
          <p:nvPr/>
        </p:nvSpPr>
        <p:spPr>
          <a:xfrm>
            <a:off x="2707330" y="4849591"/>
            <a:ext cx="1199415" cy="784830"/>
          </a:xfrm>
          <a:prstGeom prst="rect">
            <a:avLst/>
          </a:prstGeom>
          <a:noFill/>
        </p:spPr>
        <p:txBody>
          <a:bodyPr wrap="square" rtlCol="0">
            <a:spAutoFit/>
          </a:bodyPr>
          <a:lstStyle/>
          <a:p>
            <a:pPr algn="ctr"/>
            <a:r>
              <a:rPr lang="en-CA" sz="900" dirty="0"/>
              <a:t>Novell Connection definition is embedded in the active Spread Sheet</a:t>
            </a:r>
          </a:p>
        </p:txBody>
      </p:sp>
    </p:spTree>
    <p:extLst>
      <p:ext uri="{BB962C8B-B14F-4D97-AF65-F5344CB8AC3E}">
        <p14:creationId xmlns:p14="http://schemas.microsoft.com/office/powerpoint/2010/main" val="2012089162"/>
      </p:ext>
    </p:extLst>
  </p:cSld>
  <p:clrMapOvr>
    <a:masterClrMapping/>
  </p:clrMapOvr>
</p:sld>
</file>

<file path=ppt/theme/theme1.xml><?xml version="1.0" encoding="utf-8"?>
<a:theme xmlns:a="http://schemas.openxmlformats.org/drawingml/2006/main" name="PHAC - ASPC English">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PHAC - ASPC English</Template>
  <TotalTime>2</TotalTime>
  <Words>790</Words>
  <Application>Microsoft Office PowerPoint</Application>
  <PresentationFormat>On-screen Show (4:3)</PresentationFormat>
  <Paragraphs>117</Paragraphs>
  <Slides>15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Calibri</vt:lpstr>
      <vt:lpstr>PHAC - ASPC English</vt:lpstr>
      <vt:lpstr>A Data Input Methodology for PHAC reporting Systems</vt:lpstr>
      <vt:lpstr>The Problem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Health Canada - Santé Canada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Mireille  Charbonneau</dc:creator>
  <cp:lastModifiedBy>William Taylor</cp:lastModifiedBy>
  <cp:revision>4</cp:revision>
  <cp:lastPrinted>2015-10-30T16:33:26Z</cp:lastPrinted>
  <dcterms:created xsi:type="dcterms:W3CDTF">2015-12-17T17:17:21Z</dcterms:created>
  <dcterms:modified xsi:type="dcterms:W3CDTF">2019-11-14T14:21:58Z</dcterms:modified>
</cp:coreProperties>
</file>