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36A_C4355AF7.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376_9AC87982.xml" ContentType="application/vnd.ms-powerpoint.comments+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41B_24E2BB91.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handoutMasterIdLst>
    <p:handoutMasterId r:id="rId26"/>
  </p:handoutMasterIdLst>
  <p:sldIdLst>
    <p:sldId id="384" r:id="rId2"/>
    <p:sldId id="4970" r:id="rId3"/>
    <p:sldId id="5146" r:id="rId4"/>
    <p:sldId id="5117" r:id="rId5"/>
    <p:sldId id="5150" r:id="rId6"/>
    <p:sldId id="4982" r:id="rId7"/>
    <p:sldId id="5127" r:id="rId8"/>
    <p:sldId id="5152" r:id="rId9"/>
    <p:sldId id="5123" r:id="rId10"/>
    <p:sldId id="5147" r:id="rId11"/>
    <p:sldId id="5128" r:id="rId12"/>
    <p:sldId id="5138" r:id="rId13"/>
    <p:sldId id="5119" r:id="rId14"/>
    <p:sldId id="5139" r:id="rId15"/>
    <p:sldId id="5125" r:id="rId16"/>
    <p:sldId id="5140" r:id="rId17"/>
    <p:sldId id="5141" r:id="rId18"/>
    <p:sldId id="5145" r:id="rId19"/>
    <p:sldId id="5153" r:id="rId20"/>
    <p:sldId id="5133" r:id="rId21"/>
    <p:sldId id="5134" r:id="rId22"/>
    <p:sldId id="5137" r:id="rId23"/>
    <p:sldId id="5144"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elle-la / she-her)" initials="BC((l/sh" userId="S::Chantal.Bemeur@tpsgc-pwgsc.gc.ca::97d9d3ea-19b5-4147-b2f7-c6eb9c5930c3" providerId="AD"/>
  <p188:author id="{B82E8466-83BB-6317-73B9-A51F2FE0BC10}" name="Pare, Carine (SPAC/PSPC)" initials="PC(" userId="S::Carine.Pare@tpsgc-pwgsc.gc.ca::71f88b2f-db4c-4269-9577-1025f7fc6543" providerId="AD"/>
  <p188:author id="{685D0F8D-5798-DA56-B0ED-0D6E00F4CB73}" name="Dion3, Alain (SPAC/PSPC) (il-lui / he-him)" initials="DA((l/h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0F7"/>
    <a:srgbClr val="F8F682"/>
    <a:srgbClr val="7CB430"/>
    <a:srgbClr val="A8CE75"/>
    <a:srgbClr val="4CB6A0"/>
    <a:srgbClr val="D0FAC0"/>
    <a:srgbClr val="A2F682"/>
    <a:srgbClr val="BA84D7"/>
    <a:srgbClr val="FCEED2"/>
    <a:srgbClr val="0000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2CA9C4-6627-427D-A6FB-A6565FDE8076}" v="8" dt="2024-09-06T00:36:37.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p:scale>
        <a:sx n="100" d="100"/>
        <a:sy n="100" d="100"/>
      </p:scale>
      <p:origin x="0" y="-66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meur, Chantal (SPAC/PSPC) (elle-la / she-her)" userId="97d9d3ea-19b5-4147-b2f7-c6eb9c5930c3" providerId="ADAL" clId="{552CA9C4-6627-427D-A6FB-A6565FDE8076}"/>
    <pc:docChg chg="undo custSel addSld delSld modSld sldOrd">
      <pc:chgData name="Bemeur, Chantal (SPAC/PSPC) (elle-la / she-her)" userId="97d9d3ea-19b5-4147-b2f7-c6eb9c5930c3" providerId="ADAL" clId="{552CA9C4-6627-427D-A6FB-A6565FDE8076}" dt="2024-09-06T00:44:35.477" v="1811" actId="1076"/>
      <pc:docMkLst>
        <pc:docMk/>
      </pc:docMkLst>
      <pc:sldChg chg="modSp mod">
        <pc:chgData name="Bemeur, Chantal (SPAC/PSPC) (elle-la / she-her)" userId="97d9d3ea-19b5-4147-b2f7-c6eb9c5930c3" providerId="ADAL" clId="{552CA9C4-6627-427D-A6FB-A6565FDE8076}" dt="2024-09-06T00:43:36.396" v="1801" actId="20577"/>
        <pc:sldMkLst>
          <pc:docMk/>
          <pc:sldMk cId="1739606208" sldId="384"/>
        </pc:sldMkLst>
        <pc:spChg chg="mod">
          <ac:chgData name="Bemeur, Chantal (SPAC/PSPC) (elle-la / she-her)" userId="97d9d3ea-19b5-4147-b2f7-c6eb9c5930c3" providerId="ADAL" clId="{552CA9C4-6627-427D-A6FB-A6565FDE8076}" dt="2024-09-06T00:43:36.396" v="1801" actId="20577"/>
          <ac:spMkLst>
            <pc:docMk/>
            <pc:sldMk cId="1739606208" sldId="384"/>
            <ac:spMk id="3" creationId="{00000000-0000-0000-0000-000000000000}"/>
          </ac:spMkLst>
        </pc:spChg>
      </pc:sldChg>
      <pc:sldChg chg="modSp mod addCm modCm">
        <pc:chgData name="Bemeur, Chantal (SPAC/PSPC) (elle-la / she-her)" userId="97d9d3ea-19b5-4147-b2f7-c6eb9c5930c3" providerId="ADAL" clId="{552CA9C4-6627-427D-A6FB-A6565FDE8076}" dt="2024-09-05T20:20:47.024" v="1516" actId="2711"/>
        <pc:sldMkLst>
          <pc:docMk/>
          <pc:sldMk cId="3291831031" sldId="4970"/>
        </pc:sldMkLst>
        <pc:spChg chg="mod">
          <ac:chgData name="Bemeur, Chantal (SPAC/PSPC) (elle-la / she-her)" userId="97d9d3ea-19b5-4147-b2f7-c6eb9c5930c3" providerId="ADAL" clId="{552CA9C4-6627-427D-A6FB-A6565FDE8076}" dt="2024-09-05T20:20:47.024" v="1516" actId="2711"/>
          <ac:spMkLst>
            <pc:docMk/>
            <pc:sldMk cId="3291831031" sldId="4970"/>
            <ac:spMk id="5" creationId="{01D17C2E-1874-EFC6-7AB4-17907C26FC55}"/>
          </ac:spMkLst>
        </pc:spChg>
        <pc:extLst>
          <p:ext xmlns:p="http://schemas.openxmlformats.org/presentationml/2006/main" uri="{D6D511B9-2390-475A-947B-AFAB55BFBCF1}">
            <pc226:cmChg xmlns:pc226="http://schemas.microsoft.com/office/powerpoint/2022/06/main/command" chg="add mod">
              <pc226:chgData name="Bemeur, Chantal (SPAC/PSPC) (elle-la / she-her)" userId="97d9d3ea-19b5-4147-b2f7-c6eb9c5930c3" providerId="ADAL" clId="{552CA9C4-6627-427D-A6FB-A6565FDE8076}" dt="2024-09-05T20:10:54.614" v="1505" actId="20577"/>
              <pc2:cmMkLst xmlns:pc2="http://schemas.microsoft.com/office/powerpoint/2019/9/main/command">
                <pc:docMk/>
                <pc:sldMk cId="3291831031" sldId="4970"/>
                <pc2:cmMk id="{866B78B2-5757-4491-B199-29CDDCE393FC}"/>
              </pc2:cmMkLst>
            </pc226:cmChg>
          </p:ext>
        </pc:extLst>
      </pc:sldChg>
      <pc:sldChg chg="delSp modSp mod modCm">
        <pc:chgData name="Bemeur, Chantal (SPAC/PSPC) (elle-la / she-her)" userId="97d9d3ea-19b5-4147-b2f7-c6eb9c5930c3" providerId="ADAL" clId="{552CA9C4-6627-427D-A6FB-A6565FDE8076}" dt="2024-09-06T00:40:37.575" v="1774" actId="33524"/>
        <pc:sldMkLst>
          <pc:docMk/>
          <pc:sldMk cId="2596829570" sldId="4982"/>
        </pc:sldMkLst>
        <pc:spChg chg="mod">
          <ac:chgData name="Bemeur, Chantal (SPAC/PSPC) (elle-la / she-her)" userId="97d9d3ea-19b5-4147-b2f7-c6eb9c5930c3" providerId="ADAL" clId="{552CA9C4-6627-427D-A6FB-A6565FDE8076}" dt="2024-09-05T19:44:54.150" v="574" actId="20577"/>
          <ac:spMkLst>
            <pc:docMk/>
            <pc:sldMk cId="2596829570" sldId="4982"/>
            <ac:spMk id="2" creationId="{4E19599B-E171-4EA1-B1F2-58CE89F0BBFE}"/>
          </ac:spMkLst>
        </pc:spChg>
        <pc:spChg chg="del">
          <ac:chgData name="Bemeur, Chantal (SPAC/PSPC) (elle-la / she-her)" userId="97d9d3ea-19b5-4147-b2f7-c6eb9c5930c3" providerId="ADAL" clId="{552CA9C4-6627-427D-A6FB-A6565FDE8076}" dt="2024-09-05T19:46:23.820" v="575" actId="478"/>
          <ac:spMkLst>
            <pc:docMk/>
            <pc:sldMk cId="2596829570" sldId="4982"/>
            <ac:spMk id="6" creationId="{5BD88A59-F64E-C431-B456-F81739D69794}"/>
          </ac:spMkLst>
        </pc:spChg>
        <pc:spChg chg="del">
          <ac:chgData name="Bemeur, Chantal (SPAC/PSPC) (elle-la / she-her)" userId="97d9d3ea-19b5-4147-b2f7-c6eb9c5930c3" providerId="ADAL" clId="{552CA9C4-6627-427D-A6FB-A6565FDE8076}" dt="2024-09-05T19:46:23.820" v="575" actId="478"/>
          <ac:spMkLst>
            <pc:docMk/>
            <pc:sldMk cId="2596829570" sldId="4982"/>
            <ac:spMk id="7" creationId="{52345D6C-44F0-B3D6-21F2-69457D54FB3D}"/>
          </ac:spMkLst>
        </pc:spChg>
        <pc:spChg chg="mod">
          <ac:chgData name="Bemeur, Chantal (SPAC/PSPC) (elle-la / she-her)" userId="97d9d3ea-19b5-4147-b2f7-c6eb9c5930c3" providerId="ADAL" clId="{552CA9C4-6627-427D-A6FB-A6565FDE8076}" dt="2024-09-06T00:40:30.709" v="1773" actId="113"/>
          <ac:spMkLst>
            <pc:docMk/>
            <pc:sldMk cId="2596829570" sldId="4982"/>
            <ac:spMk id="8" creationId="{C0783F85-44B9-6B2E-9AC1-6C51D9F2A3C5}"/>
          </ac:spMkLst>
        </pc:spChg>
        <pc:spChg chg="mod">
          <ac:chgData name="Bemeur, Chantal (SPAC/PSPC) (elle-la / she-her)" userId="97d9d3ea-19b5-4147-b2f7-c6eb9c5930c3" providerId="ADAL" clId="{552CA9C4-6627-427D-A6FB-A6565FDE8076}" dt="2024-09-06T00:40:37.575" v="1774" actId="33524"/>
          <ac:spMkLst>
            <pc:docMk/>
            <pc:sldMk cId="2596829570" sldId="4982"/>
            <ac:spMk id="9" creationId="{55577FFA-8F61-3047-62C7-50FC15DCAAAF}"/>
          </ac:spMkLst>
        </pc:spChg>
        <pc:spChg chg="mod">
          <ac:chgData name="Bemeur, Chantal (SPAC/PSPC) (elle-la / she-her)" userId="97d9d3ea-19b5-4147-b2f7-c6eb9c5930c3" providerId="ADAL" clId="{552CA9C4-6627-427D-A6FB-A6565FDE8076}" dt="2024-09-05T19:46:47.348" v="578" actId="113"/>
          <ac:spMkLst>
            <pc:docMk/>
            <pc:sldMk cId="2596829570" sldId="4982"/>
            <ac:spMk id="10" creationId="{F5356244-E454-A381-49AA-F13D9D259741}"/>
          </ac:spMkLst>
        </pc:spChg>
        <pc:spChg chg="mod">
          <ac:chgData name="Bemeur, Chantal (SPAC/PSPC) (elle-la / she-her)" userId="97d9d3ea-19b5-4147-b2f7-c6eb9c5930c3" providerId="ADAL" clId="{552CA9C4-6627-427D-A6FB-A6565FDE8076}" dt="2024-09-05T19:46:54.957" v="579" actId="113"/>
          <ac:spMkLst>
            <pc:docMk/>
            <pc:sldMk cId="2596829570" sldId="4982"/>
            <ac:spMk id="11" creationId="{461F8034-D0FB-A08D-6BD7-548B9B8C5750}"/>
          </ac:spMkLst>
        </pc:spChg>
        <pc:spChg chg="mod">
          <ac:chgData name="Bemeur, Chantal (SPAC/PSPC) (elle-la / she-her)" userId="97d9d3ea-19b5-4147-b2f7-c6eb9c5930c3" providerId="ADAL" clId="{552CA9C4-6627-427D-A6FB-A6565FDE8076}" dt="2024-09-06T00:40:30.709" v="1773" actId="113"/>
          <ac:spMkLst>
            <pc:docMk/>
            <pc:sldMk cId="2596829570" sldId="4982"/>
            <ac:spMk id="15" creationId="{B569864E-ECEF-A689-7900-883DBA116132}"/>
          </ac:spMkLst>
        </pc:spChg>
        <pc:spChg chg="mod">
          <ac:chgData name="Bemeur, Chantal (SPAC/PSPC) (elle-la / she-her)" userId="97d9d3ea-19b5-4147-b2f7-c6eb9c5930c3" providerId="ADAL" clId="{552CA9C4-6627-427D-A6FB-A6565FDE8076}" dt="2024-09-06T00:40:30.709" v="1773" actId="113"/>
          <ac:spMkLst>
            <pc:docMk/>
            <pc:sldMk cId="2596829570" sldId="4982"/>
            <ac:spMk id="16" creationId="{B4568516-3C49-3DCF-FAFD-A60EA280E05C}"/>
          </ac:spMkLst>
        </pc:spChg>
        <pc:spChg chg="del">
          <ac:chgData name="Bemeur, Chantal (SPAC/PSPC) (elle-la / she-her)" userId="97d9d3ea-19b5-4147-b2f7-c6eb9c5930c3" providerId="ADAL" clId="{552CA9C4-6627-427D-A6FB-A6565FDE8076}" dt="2024-09-05T19:46:23.820" v="575" actId="478"/>
          <ac:spMkLst>
            <pc:docMk/>
            <pc:sldMk cId="2596829570" sldId="4982"/>
            <ac:spMk id="17" creationId="{F2D03FCC-EDBE-2B05-CEEE-1A6783D81B79}"/>
          </ac:spMkLst>
        </pc:spChg>
        <pc:cxnChg chg="del">
          <ac:chgData name="Bemeur, Chantal (SPAC/PSPC) (elle-la / she-her)" userId="97d9d3ea-19b5-4147-b2f7-c6eb9c5930c3" providerId="ADAL" clId="{552CA9C4-6627-427D-A6FB-A6565FDE8076}" dt="2024-09-05T19:46:23.820" v="575" actId="478"/>
          <ac:cxnSpMkLst>
            <pc:docMk/>
            <pc:sldMk cId="2596829570" sldId="4982"/>
            <ac:cxnSpMk id="21" creationId="{72337289-0AC5-5A2C-E310-E076F9274E07}"/>
          </ac:cxnSpMkLst>
        </pc:cxnChg>
        <pc:extLst>
          <p:ext xmlns:p="http://schemas.openxmlformats.org/presentationml/2006/main" uri="{D6D511B9-2390-475A-947B-AFAB55BFBCF1}">
            <pc226:cmChg xmlns:pc226="http://schemas.microsoft.com/office/powerpoint/2022/06/main/command" chg="mod">
              <pc226:chgData name="Bemeur, Chantal (SPAC/PSPC) (elle-la / she-her)" userId="97d9d3ea-19b5-4147-b2f7-c6eb9c5930c3" providerId="ADAL" clId="{552CA9C4-6627-427D-A6FB-A6565FDE8076}" dt="2024-09-05T19:46:23.825" v="576" actId="2056"/>
              <pc2:cmMkLst xmlns:pc2="http://schemas.microsoft.com/office/powerpoint/2019/9/main/command">
                <pc:docMk/>
                <pc:sldMk cId="2596829570" sldId="4982"/>
                <pc2:cmMk id="{14F4FB31-5394-4692-993B-CDD71681AA2F}"/>
              </pc2:cmMkLst>
            </pc226:cmChg>
          </p:ext>
        </pc:extLst>
      </pc:sldChg>
      <pc:sldChg chg="addSp delSp modSp mod">
        <pc:chgData name="Bemeur, Chantal (SPAC/PSPC) (elle-la / she-her)" userId="97d9d3ea-19b5-4147-b2f7-c6eb9c5930c3" providerId="ADAL" clId="{552CA9C4-6627-427D-A6FB-A6565FDE8076}" dt="2024-09-06T00:29:35.972" v="1524" actId="2711"/>
        <pc:sldMkLst>
          <pc:docMk/>
          <pc:sldMk cId="3906691127" sldId="5117"/>
        </pc:sldMkLst>
        <pc:spChg chg="mod">
          <ac:chgData name="Bemeur, Chantal (SPAC/PSPC) (elle-la / she-her)" userId="97d9d3ea-19b5-4147-b2f7-c6eb9c5930c3" providerId="ADAL" clId="{552CA9C4-6627-427D-A6FB-A6565FDE8076}" dt="2024-09-05T19:53:45.565" v="951" actId="20577"/>
          <ac:spMkLst>
            <pc:docMk/>
            <pc:sldMk cId="3906691127" sldId="5117"/>
            <ac:spMk id="2" creationId="{4E19599B-E171-4EA1-B1F2-58CE89F0BBFE}"/>
          </ac:spMkLst>
        </pc:spChg>
        <pc:spChg chg="mod">
          <ac:chgData name="Bemeur, Chantal (SPAC/PSPC) (elle-la / she-her)" userId="97d9d3ea-19b5-4147-b2f7-c6eb9c5930c3" providerId="ADAL" clId="{552CA9C4-6627-427D-A6FB-A6565FDE8076}" dt="2024-09-06T00:29:28.560" v="1523" actId="2711"/>
          <ac:spMkLst>
            <pc:docMk/>
            <pc:sldMk cId="3906691127" sldId="5117"/>
            <ac:spMk id="9" creationId="{9C13BEFD-4971-AFB7-A652-24976C312749}"/>
          </ac:spMkLst>
        </pc:spChg>
        <pc:spChg chg="add del mod">
          <ac:chgData name="Bemeur, Chantal (SPAC/PSPC) (elle-la / she-her)" userId="97d9d3ea-19b5-4147-b2f7-c6eb9c5930c3" providerId="ADAL" clId="{552CA9C4-6627-427D-A6FB-A6565FDE8076}" dt="2024-09-05T19:51:28.669" v="887" actId="478"/>
          <ac:spMkLst>
            <pc:docMk/>
            <pc:sldMk cId="3906691127" sldId="5117"/>
            <ac:spMk id="11" creationId="{CF472C06-D5E8-7B47-0976-1701E2AC38F8}"/>
          </ac:spMkLst>
        </pc:spChg>
        <pc:spChg chg="del mod">
          <ac:chgData name="Bemeur, Chantal (SPAC/PSPC) (elle-la / she-her)" userId="97d9d3ea-19b5-4147-b2f7-c6eb9c5930c3" providerId="ADAL" clId="{552CA9C4-6627-427D-A6FB-A6565FDE8076}" dt="2024-09-05T19:49:13.147" v="790" actId="478"/>
          <ac:spMkLst>
            <pc:docMk/>
            <pc:sldMk cId="3906691127" sldId="5117"/>
            <ac:spMk id="13" creationId="{C9ACC67B-F812-5C1A-DC0A-75DA46464D26}"/>
          </ac:spMkLst>
        </pc:spChg>
        <pc:spChg chg="mod">
          <ac:chgData name="Bemeur, Chantal (SPAC/PSPC) (elle-la / she-her)" userId="97d9d3ea-19b5-4147-b2f7-c6eb9c5930c3" providerId="ADAL" clId="{552CA9C4-6627-427D-A6FB-A6565FDE8076}" dt="2024-09-06T00:29:35.972" v="1524" actId="2711"/>
          <ac:spMkLst>
            <pc:docMk/>
            <pc:sldMk cId="3906691127" sldId="5117"/>
            <ac:spMk id="16" creationId="{97ED8F27-27B5-4479-AA87-F401F33027F7}"/>
          </ac:spMkLst>
        </pc:spChg>
        <pc:spChg chg="mod">
          <ac:chgData name="Bemeur, Chantal (SPAC/PSPC) (elle-la / she-her)" userId="97d9d3ea-19b5-4147-b2f7-c6eb9c5930c3" providerId="ADAL" clId="{552CA9C4-6627-427D-A6FB-A6565FDE8076}" dt="2024-09-06T00:29:35.972" v="1524" actId="2711"/>
          <ac:spMkLst>
            <pc:docMk/>
            <pc:sldMk cId="3906691127" sldId="5117"/>
            <ac:spMk id="20" creationId="{0E60DEAD-E096-2E29-2E9C-0AA1755E06AA}"/>
          </ac:spMkLst>
        </pc:spChg>
        <pc:spChg chg="mod">
          <ac:chgData name="Bemeur, Chantal (SPAC/PSPC) (elle-la / she-her)" userId="97d9d3ea-19b5-4147-b2f7-c6eb9c5930c3" providerId="ADAL" clId="{552CA9C4-6627-427D-A6FB-A6565FDE8076}" dt="2024-09-05T19:53:28.403" v="926" actId="1038"/>
          <ac:spMkLst>
            <pc:docMk/>
            <pc:sldMk cId="3906691127" sldId="5117"/>
            <ac:spMk id="21" creationId="{77DF79D3-05A8-B4D9-6F20-59AAA9199FCD}"/>
          </ac:spMkLst>
        </pc:spChg>
        <pc:spChg chg="mod">
          <ac:chgData name="Bemeur, Chantal (SPAC/PSPC) (elle-la / she-her)" userId="97d9d3ea-19b5-4147-b2f7-c6eb9c5930c3" providerId="ADAL" clId="{552CA9C4-6627-427D-A6FB-A6565FDE8076}" dt="2024-09-05T19:53:39.201" v="950" actId="1038"/>
          <ac:spMkLst>
            <pc:docMk/>
            <pc:sldMk cId="3906691127" sldId="5117"/>
            <ac:spMk id="22" creationId="{2DD5606F-E48C-4CC8-86BB-BA5810F30E4A}"/>
          </ac:spMkLst>
        </pc:spChg>
        <pc:spChg chg="mod">
          <ac:chgData name="Bemeur, Chantal (SPAC/PSPC) (elle-la / she-her)" userId="97d9d3ea-19b5-4147-b2f7-c6eb9c5930c3" providerId="ADAL" clId="{552CA9C4-6627-427D-A6FB-A6565FDE8076}" dt="2024-09-05T19:52:59.198" v="906" actId="1076"/>
          <ac:spMkLst>
            <pc:docMk/>
            <pc:sldMk cId="3906691127" sldId="5117"/>
            <ac:spMk id="23" creationId="{0ACAB80C-AB1E-AA1F-8904-0AB0232294E0}"/>
          </ac:spMkLst>
        </pc:spChg>
        <pc:spChg chg="mod">
          <ac:chgData name="Bemeur, Chantal (SPAC/PSPC) (elle-la / she-her)" userId="97d9d3ea-19b5-4147-b2f7-c6eb9c5930c3" providerId="ADAL" clId="{552CA9C4-6627-427D-A6FB-A6565FDE8076}" dt="2024-09-05T19:53:17.197" v="911" actId="1076"/>
          <ac:spMkLst>
            <pc:docMk/>
            <pc:sldMk cId="3906691127" sldId="5117"/>
            <ac:spMk id="24" creationId="{8532C72A-27D4-24E0-C0AF-496E308BCF43}"/>
          </ac:spMkLst>
        </pc:spChg>
        <pc:spChg chg="mod">
          <ac:chgData name="Bemeur, Chantal (SPAC/PSPC) (elle-la / she-her)" userId="97d9d3ea-19b5-4147-b2f7-c6eb9c5930c3" providerId="ADAL" clId="{552CA9C4-6627-427D-A6FB-A6565FDE8076}" dt="2024-09-06T00:29:35.972" v="1524" actId="2711"/>
          <ac:spMkLst>
            <pc:docMk/>
            <pc:sldMk cId="3906691127" sldId="5117"/>
            <ac:spMk id="25" creationId="{4C7E317A-946A-7F7C-D66F-82E48906C988}"/>
          </ac:spMkLst>
        </pc:spChg>
        <pc:picChg chg="mod">
          <ac:chgData name="Bemeur, Chantal (SPAC/PSPC) (elle-la / she-her)" userId="97d9d3ea-19b5-4147-b2f7-c6eb9c5930c3" providerId="ADAL" clId="{552CA9C4-6627-427D-A6FB-A6565FDE8076}" dt="2024-09-05T19:53:39.201" v="950" actId="1038"/>
          <ac:picMkLst>
            <pc:docMk/>
            <pc:sldMk cId="3906691127" sldId="5117"/>
            <ac:picMk id="26" creationId="{C67DC991-7B60-A85E-610C-F51864948B84}"/>
          </ac:picMkLst>
        </pc:picChg>
        <pc:picChg chg="mod">
          <ac:chgData name="Bemeur, Chantal (SPAC/PSPC) (elle-la / she-her)" userId="97d9d3ea-19b5-4147-b2f7-c6eb9c5930c3" providerId="ADAL" clId="{552CA9C4-6627-427D-A6FB-A6565FDE8076}" dt="2024-09-05T19:53:39.201" v="950" actId="1038"/>
          <ac:picMkLst>
            <pc:docMk/>
            <pc:sldMk cId="3906691127" sldId="5117"/>
            <ac:picMk id="28" creationId="{27011676-9DF1-84C3-CE52-034EB1AD9D8B}"/>
          </ac:picMkLst>
        </pc:picChg>
        <pc:picChg chg="mod">
          <ac:chgData name="Bemeur, Chantal (SPAC/PSPC) (elle-la / she-her)" userId="97d9d3ea-19b5-4147-b2f7-c6eb9c5930c3" providerId="ADAL" clId="{552CA9C4-6627-427D-A6FB-A6565FDE8076}" dt="2024-09-05T19:53:39.201" v="950" actId="1038"/>
          <ac:picMkLst>
            <pc:docMk/>
            <pc:sldMk cId="3906691127" sldId="5117"/>
            <ac:picMk id="1027" creationId="{205E85BC-F4A7-AD10-0DFA-3A2936F86512}"/>
          </ac:picMkLst>
        </pc:picChg>
        <pc:picChg chg="mod">
          <ac:chgData name="Bemeur, Chantal (SPAC/PSPC) (elle-la / she-her)" userId="97d9d3ea-19b5-4147-b2f7-c6eb9c5930c3" providerId="ADAL" clId="{552CA9C4-6627-427D-A6FB-A6565FDE8076}" dt="2024-09-05T19:53:39.201" v="950" actId="1038"/>
          <ac:picMkLst>
            <pc:docMk/>
            <pc:sldMk cId="3906691127" sldId="5117"/>
            <ac:picMk id="1029" creationId="{605596D4-F5D2-D65A-583C-0E58B02AC2AB}"/>
          </ac:picMkLst>
        </pc:picChg>
        <pc:picChg chg="mod">
          <ac:chgData name="Bemeur, Chantal (SPAC/PSPC) (elle-la / she-her)" userId="97d9d3ea-19b5-4147-b2f7-c6eb9c5930c3" providerId="ADAL" clId="{552CA9C4-6627-427D-A6FB-A6565FDE8076}" dt="2024-09-05T19:53:28.403" v="926" actId="1038"/>
          <ac:picMkLst>
            <pc:docMk/>
            <pc:sldMk cId="3906691127" sldId="5117"/>
            <ac:picMk id="1035" creationId="{C277FB2B-259B-75D9-728C-84976863773D}"/>
          </ac:picMkLst>
        </pc:picChg>
        <pc:picChg chg="mod">
          <ac:chgData name="Bemeur, Chantal (SPAC/PSPC) (elle-la / she-her)" userId="97d9d3ea-19b5-4147-b2f7-c6eb9c5930c3" providerId="ADAL" clId="{552CA9C4-6627-427D-A6FB-A6565FDE8076}" dt="2024-09-05T19:53:28.403" v="926" actId="1038"/>
          <ac:picMkLst>
            <pc:docMk/>
            <pc:sldMk cId="3906691127" sldId="5117"/>
            <ac:picMk id="1037" creationId="{BF262DFE-6639-4BF2-06EE-C82E7BFF5A2F}"/>
          </ac:picMkLst>
        </pc:picChg>
        <pc:picChg chg="mod">
          <ac:chgData name="Bemeur, Chantal (SPAC/PSPC) (elle-la / she-her)" userId="97d9d3ea-19b5-4147-b2f7-c6eb9c5930c3" providerId="ADAL" clId="{552CA9C4-6627-427D-A6FB-A6565FDE8076}" dt="2024-09-05T19:53:28.403" v="926" actId="1038"/>
          <ac:picMkLst>
            <pc:docMk/>
            <pc:sldMk cId="3906691127" sldId="5117"/>
            <ac:picMk id="1043" creationId="{A2D69802-814B-1CA6-457C-BF8359D6D297}"/>
          </ac:picMkLst>
        </pc:picChg>
        <pc:picChg chg="mod">
          <ac:chgData name="Bemeur, Chantal (SPAC/PSPC) (elle-la / she-her)" userId="97d9d3ea-19b5-4147-b2f7-c6eb9c5930c3" providerId="ADAL" clId="{552CA9C4-6627-427D-A6FB-A6565FDE8076}" dt="2024-09-05T19:53:28.403" v="926" actId="1038"/>
          <ac:picMkLst>
            <pc:docMk/>
            <pc:sldMk cId="3906691127" sldId="5117"/>
            <ac:picMk id="1045" creationId="{1B9CA938-13F3-3C5E-0508-D980D1FC7FC8}"/>
          </ac:picMkLst>
        </pc:picChg>
      </pc:sldChg>
      <pc:sldChg chg="delSp modSp mod ord">
        <pc:chgData name="Bemeur, Chantal (SPAC/PSPC) (elle-la / she-her)" userId="97d9d3ea-19b5-4147-b2f7-c6eb9c5930c3" providerId="ADAL" clId="{552CA9C4-6627-427D-A6FB-A6565FDE8076}" dt="2024-09-06T00:44:08.520" v="1804" actId="1076"/>
        <pc:sldMkLst>
          <pc:docMk/>
          <pc:sldMk cId="311838767" sldId="5119"/>
        </pc:sldMkLst>
        <pc:spChg chg="del">
          <ac:chgData name="Bemeur, Chantal (SPAC/PSPC) (elle-la / she-her)" userId="97d9d3ea-19b5-4147-b2f7-c6eb9c5930c3" providerId="ADAL" clId="{552CA9C4-6627-427D-A6FB-A6565FDE8076}" dt="2024-09-05T15:31:57.764" v="487" actId="478"/>
          <ac:spMkLst>
            <pc:docMk/>
            <pc:sldMk cId="311838767" sldId="5119"/>
            <ac:spMk id="10" creationId="{EC02B08C-DE40-7B0F-578B-44EB20D729E5}"/>
          </ac:spMkLst>
        </pc:spChg>
        <pc:spChg chg="mod">
          <ac:chgData name="Bemeur, Chantal (SPAC/PSPC) (elle-la / she-her)" userId="97d9d3ea-19b5-4147-b2f7-c6eb9c5930c3" providerId="ADAL" clId="{552CA9C4-6627-427D-A6FB-A6565FDE8076}" dt="2024-09-06T00:44:08.520" v="1804" actId="1076"/>
          <ac:spMkLst>
            <pc:docMk/>
            <pc:sldMk cId="311838767" sldId="5119"/>
            <ac:spMk id="11" creationId="{F1E3B614-4F38-1A3B-FDF9-E4129B1437D7}"/>
          </ac:spMkLst>
        </pc:spChg>
        <pc:picChg chg="del mod">
          <ac:chgData name="Bemeur, Chantal (SPAC/PSPC) (elle-la / she-her)" userId="97d9d3ea-19b5-4147-b2f7-c6eb9c5930c3" providerId="ADAL" clId="{552CA9C4-6627-427D-A6FB-A6565FDE8076}" dt="2024-09-05T15:31:55.544" v="486" actId="478"/>
          <ac:picMkLst>
            <pc:docMk/>
            <pc:sldMk cId="311838767" sldId="5119"/>
            <ac:picMk id="5" creationId="{BA312C30-8628-812F-88B7-CDC301D3609D}"/>
          </ac:picMkLst>
        </pc:picChg>
      </pc:sldChg>
      <pc:sldChg chg="modSp mod ord">
        <pc:chgData name="Bemeur, Chantal (SPAC/PSPC) (elle-la / she-her)" userId="97d9d3ea-19b5-4147-b2f7-c6eb9c5930c3" providerId="ADAL" clId="{552CA9C4-6627-427D-A6FB-A6565FDE8076}" dt="2024-09-05T19:56:15.922" v="978" actId="108"/>
        <pc:sldMkLst>
          <pc:docMk/>
          <pc:sldMk cId="1446334206" sldId="5123"/>
        </pc:sldMkLst>
        <pc:spChg chg="mod">
          <ac:chgData name="Bemeur, Chantal (SPAC/PSPC) (elle-la / she-her)" userId="97d9d3ea-19b5-4147-b2f7-c6eb9c5930c3" providerId="ADAL" clId="{552CA9C4-6627-427D-A6FB-A6565FDE8076}" dt="2024-09-05T19:56:15.922" v="978" actId="108"/>
          <ac:spMkLst>
            <pc:docMk/>
            <pc:sldMk cId="1446334206" sldId="5123"/>
            <ac:spMk id="2" creationId="{4E19599B-E171-4EA1-B1F2-58CE89F0BBFE}"/>
          </ac:spMkLst>
        </pc:spChg>
      </pc:sldChg>
      <pc:sldChg chg="delSp modSp mod ord">
        <pc:chgData name="Bemeur, Chantal (SPAC/PSPC) (elle-la / she-her)" userId="97d9d3ea-19b5-4147-b2f7-c6eb9c5930c3" providerId="ADAL" clId="{552CA9C4-6627-427D-A6FB-A6565FDE8076}" dt="2024-09-06T00:44:18.505" v="1807" actId="404"/>
        <pc:sldMkLst>
          <pc:docMk/>
          <pc:sldMk cId="3814123968" sldId="5125"/>
        </pc:sldMkLst>
        <pc:spChg chg="del">
          <ac:chgData name="Bemeur, Chantal (SPAC/PSPC) (elle-la / she-her)" userId="97d9d3ea-19b5-4147-b2f7-c6eb9c5930c3" providerId="ADAL" clId="{552CA9C4-6627-427D-A6FB-A6565FDE8076}" dt="2024-09-05T15:32:59.325" v="495" actId="478"/>
          <ac:spMkLst>
            <pc:docMk/>
            <pc:sldMk cId="3814123968" sldId="5125"/>
            <ac:spMk id="11" creationId="{1225BC42-4B2C-F38B-CAE2-DF0F6A683329}"/>
          </ac:spMkLst>
        </pc:spChg>
        <pc:spChg chg="mod">
          <ac:chgData name="Bemeur, Chantal (SPAC/PSPC) (elle-la / she-her)" userId="97d9d3ea-19b5-4147-b2f7-c6eb9c5930c3" providerId="ADAL" clId="{552CA9C4-6627-427D-A6FB-A6565FDE8076}" dt="2024-09-06T00:44:18.505" v="1807" actId="404"/>
          <ac:spMkLst>
            <pc:docMk/>
            <pc:sldMk cId="3814123968" sldId="5125"/>
            <ac:spMk id="17" creationId="{9156A4A9-EBAF-7131-5359-99AA38F4DEBD}"/>
          </ac:spMkLst>
        </pc:spChg>
        <pc:picChg chg="del">
          <ac:chgData name="Bemeur, Chantal (SPAC/PSPC) (elle-la / she-her)" userId="97d9d3ea-19b5-4147-b2f7-c6eb9c5930c3" providerId="ADAL" clId="{552CA9C4-6627-427D-A6FB-A6565FDE8076}" dt="2024-09-05T15:32:59.993" v="496" actId="478"/>
          <ac:picMkLst>
            <pc:docMk/>
            <pc:sldMk cId="3814123968" sldId="5125"/>
            <ac:picMk id="7" creationId="{91B7B472-32FD-92EC-F954-6BCE01B3175B}"/>
          </ac:picMkLst>
        </pc:picChg>
      </pc:sldChg>
      <pc:sldChg chg="modSp mod">
        <pc:chgData name="Bemeur, Chantal (SPAC/PSPC) (elle-la / she-her)" userId="97d9d3ea-19b5-4147-b2f7-c6eb9c5930c3" providerId="ADAL" clId="{552CA9C4-6627-427D-A6FB-A6565FDE8076}" dt="2024-09-06T00:29:14.877" v="1522" actId="12"/>
        <pc:sldMkLst>
          <pc:docMk/>
          <pc:sldMk cId="3497365219" sldId="5127"/>
        </pc:sldMkLst>
        <pc:spChg chg="mod">
          <ac:chgData name="Bemeur, Chantal (SPAC/PSPC) (elle-la / she-her)" userId="97d9d3ea-19b5-4147-b2f7-c6eb9c5930c3" providerId="ADAL" clId="{552CA9C4-6627-427D-A6FB-A6565FDE8076}" dt="2024-09-05T19:54:00.558" v="954" actId="20577"/>
          <ac:spMkLst>
            <pc:docMk/>
            <pc:sldMk cId="3497365219" sldId="5127"/>
            <ac:spMk id="2" creationId="{4E19599B-E171-4EA1-B1F2-58CE89F0BBFE}"/>
          </ac:spMkLst>
        </pc:spChg>
        <pc:spChg chg="mod">
          <ac:chgData name="Bemeur, Chantal (SPAC/PSPC) (elle-la / she-her)" userId="97d9d3ea-19b5-4147-b2f7-c6eb9c5930c3" providerId="ADAL" clId="{552CA9C4-6627-427D-A6FB-A6565FDE8076}" dt="2024-09-06T00:29:14.877" v="1522" actId="12"/>
          <ac:spMkLst>
            <pc:docMk/>
            <pc:sldMk cId="3497365219" sldId="5127"/>
            <ac:spMk id="4" creationId="{34CB0CD0-8671-EF87-10EC-CD2E6A017891}"/>
          </ac:spMkLst>
        </pc:spChg>
      </pc:sldChg>
      <pc:sldChg chg="delSp modSp mod ord">
        <pc:chgData name="Bemeur, Chantal (SPAC/PSPC) (elle-la / she-her)" userId="97d9d3ea-19b5-4147-b2f7-c6eb9c5930c3" providerId="ADAL" clId="{552CA9C4-6627-427D-A6FB-A6565FDE8076}" dt="2024-09-06T00:44:35.477" v="1811" actId="1076"/>
        <pc:sldMkLst>
          <pc:docMk/>
          <pc:sldMk cId="2042347679" sldId="5128"/>
        </pc:sldMkLst>
        <pc:spChg chg="del">
          <ac:chgData name="Bemeur, Chantal (SPAC/PSPC) (elle-la / she-her)" userId="97d9d3ea-19b5-4147-b2f7-c6eb9c5930c3" providerId="ADAL" clId="{552CA9C4-6627-427D-A6FB-A6565FDE8076}" dt="2024-09-05T15:31:37.073" v="483" actId="478"/>
          <ac:spMkLst>
            <pc:docMk/>
            <pc:sldMk cId="2042347679" sldId="5128"/>
            <ac:spMk id="6" creationId="{BD1484FC-6BAE-F6BB-D6FE-0CDB1958FD82}"/>
          </ac:spMkLst>
        </pc:spChg>
        <pc:spChg chg="mod">
          <ac:chgData name="Bemeur, Chantal (SPAC/PSPC) (elle-la / she-her)" userId="97d9d3ea-19b5-4147-b2f7-c6eb9c5930c3" providerId="ADAL" clId="{552CA9C4-6627-427D-A6FB-A6565FDE8076}" dt="2024-09-06T00:44:32.549" v="1810" actId="14100"/>
          <ac:spMkLst>
            <pc:docMk/>
            <pc:sldMk cId="2042347679" sldId="5128"/>
            <ac:spMk id="8" creationId="{E5F4A713-621F-EE21-71EF-CE5763A8770E}"/>
          </ac:spMkLst>
        </pc:spChg>
        <pc:spChg chg="mod">
          <ac:chgData name="Bemeur, Chantal (SPAC/PSPC) (elle-la / she-her)" userId="97d9d3ea-19b5-4147-b2f7-c6eb9c5930c3" providerId="ADAL" clId="{552CA9C4-6627-427D-A6FB-A6565FDE8076}" dt="2024-09-06T00:44:35.477" v="1811" actId="1076"/>
          <ac:spMkLst>
            <pc:docMk/>
            <pc:sldMk cId="2042347679" sldId="5128"/>
            <ac:spMk id="15" creationId="{53EA4CE1-4C17-15D6-4CB8-B5235112331B}"/>
          </ac:spMkLst>
        </pc:spChg>
        <pc:picChg chg="del mod">
          <ac:chgData name="Bemeur, Chantal (SPAC/PSPC) (elle-la / she-her)" userId="97d9d3ea-19b5-4147-b2f7-c6eb9c5930c3" providerId="ADAL" clId="{552CA9C4-6627-427D-A6FB-A6565FDE8076}" dt="2024-09-05T15:31:32.427" v="482" actId="478"/>
          <ac:picMkLst>
            <pc:docMk/>
            <pc:sldMk cId="2042347679" sldId="5128"/>
            <ac:picMk id="3" creationId="{45AAD728-025C-B0AC-8303-690129B6EFCC}"/>
          </ac:picMkLst>
        </pc:picChg>
      </pc:sldChg>
      <pc:sldChg chg="modSp mod">
        <pc:chgData name="Bemeur, Chantal (SPAC/PSPC) (elle-la / she-her)" userId="97d9d3ea-19b5-4147-b2f7-c6eb9c5930c3" providerId="ADAL" clId="{552CA9C4-6627-427D-A6FB-A6565FDE8076}" dt="2024-09-05T19:58:25.884" v="998" actId="6549"/>
        <pc:sldMkLst>
          <pc:docMk/>
          <pc:sldMk cId="2909271393" sldId="5133"/>
        </pc:sldMkLst>
        <pc:spChg chg="mod">
          <ac:chgData name="Bemeur, Chantal (SPAC/PSPC) (elle-la / she-her)" userId="97d9d3ea-19b5-4147-b2f7-c6eb9c5930c3" providerId="ADAL" clId="{552CA9C4-6627-427D-A6FB-A6565FDE8076}" dt="2024-09-05T19:58:25.884" v="998" actId="6549"/>
          <ac:spMkLst>
            <pc:docMk/>
            <pc:sldMk cId="2909271393" sldId="5133"/>
            <ac:spMk id="2" creationId="{4E19599B-E171-4EA1-B1F2-58CE89F0BBFE}"/>
          </ac:spMkLst>
        </pc:spChg>
      </pc:sldChg>
      <pc:sldChg chg="modSp mod">
        <pc:chgData name="Bemeur, Chantal (SPAC/PSPC) (elle-la / she-her)" userId="97d9d3ea-19b5-4147-b2f7-c6eb9c5930c3" providerId="ADAL" clId="{552CA9C4-6627-427D-A6FB-A6565FDE8076}" dt="2024-09-05T19:58:20.964" v="996" actId="6549"/>
        <pc:sldMkLst>
          <pc:docMk/>
          <pc:sldMk cId="3612462947" sldId="5134"/>
        </pc:sldMkLst>
        <pc:spChg chg="mod">
          <ac:chgData name="Bemeur, Chantal (SPAC/PSPC) (elle-la / she-her)" userId="97d9d3ea-19b5-4147-b2f7-c6eb9c5930c3" providerId="ADAL" clId="{552CA9C4-6627-427D-A6FB-A6565FDE8076}" dt="2024-09-05T19:58:20.964" v="996" actId="6549"/>
          <ac:spMkLst>
            <pc:docMk/>
            <pc:sldMk cId="3612462947" sldId="5134"/>
            <ac:spMk id="2" creationId="{4E19599B-E171-4EA1-B1F2-58CE89F0BBFE}"/>
          </ac:spMkLst>
        </pc:spChg>
      </pc:sldChg>
      <pc:sldChg chg="modSp mod">
        <pc:chgData name="Bemeur, Chantal (SPAC/PSPC) (elle-la / she-her)" userId="97d9d3ea-19b5-4147-b2f7-c6eb9c5930c3" providerId="ADAL" clId="{552CA9C4-6627-427D-A6FB-A6565FDE8076}" dt="2024-09-05T19:58:29.926" v="1000" actId="6549"/>
        <pc:sldMkLst>
          <pc:docMk/>
          <pc:sldMk cId="3080684754" sldId="5137"/>
        </pc:sldMkLst>
        <pc:spChg chg="mod">
          <ac:chgData name="Bemeur, Chantal (SPAC/PSPC) (elle-la / she-her)" userId="97d9d3ea-19b5-4147-b2f7-c6eb9c5930c3" providerId="ADAL" clId="{552CA9C4-6627-427D-A6FB-A6565FDE8076}" dt="2024-09-05T19:58:29.926" v="1000" actId="6549"/>
          <ac:spMkLst>
            <pc:docMk/>
            <pc:sldMk cId="3080684754" sldId="5137"/>
            <ac:spMk id="2" creationId="{4E19599B-E171-4EA1-B1F2-58CE89F0BBFE}"/>
          </ac:spMkLst>
        </pc:spChg>
      </pc:sldChg>
      <pc:sldChg chg="modSp mod ord">
        <pc:chgData name="Bemeur, Chantal (SPAC/PSPC) (elle-la / she-her)" userId="97d9d3ea-19b5-4147-b2f7-c6eb9c5930c3" providerId="ADAL" clId="{552CA9C4-6627-427D-A6FB-A6565FDE8076}" dt="2024-09-05T19:56:09.248" v="976" actId="108"/>
        <pc:sldMkLst>
          <pc:docMk/>
          <pc:sldMk cId="3759743441" sldId="5138"/>
        </pc:sldMkLst>
        <pc:spChg chg="mod">
          <ac:chgData name="Bemeur, Chantal (SPAC/PSPC) (elle-la / she-her)" userId="97d9d3ea-19b5-4147-b2f7-c6eb9c5930c3" providerId="ADAL" clId="{552CA9C4-6627-427D-A6FB-A6565FDE8076}" dt="2024-09-05T19:56:09.248" v="976" actId="108"/>
          <ac:spMkLst>
            <pc:docMk/>
            <pc:sldMk cId="3759743441" sldId="5138"/>
            <ac:spMk id="2" creationId="{4E19599B-E171-4EA1-B1F2-58CE89F0BBFE}"/>
          </ac:spMkLst>
        </pc:spChg>
      </pc:sldChg>
      <pc:sldChg chg="modSp mod ord">
        <pc:chgData name="Bemeur, Chantal (SPAC/PSPC) (elle-la / she-her)" userId="97d9d3ea-19b5-4147-b2f7-c6eb9c5930c3" providerId="ADAL" clId="{552CA9C4-6627-427D-A6FB-A6565FDE8076}" dt="2024-09-05T19:55:47.972" v="971" actId="108"/>
        <pc:sldMkLst>
          <pc:docMk/>
          <pc:sldMk cId="2073656236" sldId="5139"/>
        </pc:sldMkLst>
        <pc:spChg chg="mod">
          <ac:chgData name="Bemeur, Chantal (SPAC/PSPC) (elle-la / she-her)" userId="97d9d3ea-19b5-4147-b2f7-c6eb9c5930c3" providerId="ADAL" clId="{552CA9C4-6627-427D-A6FB-A6565FDE8076}" dt="2024-09-05T19:55:47.972" v="971" actId="108"/>
          <ac:spMkLst>
            <pc:docMk/>
            <pc:sldMk cId="2073656236" sldId="5139"/>
            <ac:spMk id="2" creationId="{4E19599B-E171-4EA1-B1F2-58CE89F0BBFE}"/>
          </ac:spMkLst>
        </pc:spChg>
      </pc:sldChg>
      <pc:sldChg chg="modSp mod ord">
        <pc:chgData name="Bemeur, Chantal (SPAC/PSPC) (elle-la / she-her)" userId="97d9d3ea-19b5-4147-b2f7-c6eb9c5930c3" providerId="ADAL" clId="{552CA9C4-6627-427D-A6FB-A6565FDE8076}" dt="2024-09-06T00:42:43.658" v="1775" actId="2711"/>
        <pc:sldMkLst>
          <pc:docMk/>
          <pc:sldMk cId="644470680" sldId="5140"/>
        </pc:sldMkLst>
        <pc:spChg chg="mod">
          <ac:chgData name="Bemeur, Chantal (SPAC/PSPC) (elle-la / she-her)" userId="97d9d3ea-19b5-4147-b2f7-c6eb9c5930c3" providerId="ADAL" clId="{552CA9C4-6627-427D-A6FB-A6565FDE8076}" dt="2024-09-05T19:55:55.654" v="973" actId="108"/>
          <ac:spMkLst>
            <pc:docMk/>
            <pc:sldMk cId="644470680" sldId="5140"/>
            <ac:spMk id="2" creationId="{4E19599B-E171-4EA1-B1F2-58CE89F0BBFE}"/>
          </ac:spMkLst>
        </pc:spChg>
        <pc:spChg chg="mod">
          <ac:chgData name="Bemeur, Chantal (SPAC/PSPC) (elle-la / she-her)" userId="97d9d3ea-19b5-4147-b2f7-c6eb9c5930c3" providerId="ADAL" clId="{552CA9C4-6627-427D-A6FB-A6565FDE8076}" dt="2024-09-06T00:42:43.658" v="1775" actId="2711"/>
          <ac:spMkLst>
            <pc:docMk/>
            <pc:sldMk cId="644470680" sldId="5140"/>
            <ac:spMk id="3" creationId="{E245D6EA-DAB3-DF75-63B9-AB4E5051DD2E}"/>
          </ac:spMkLst>
        </pc:spChg>
      </pc:sldChg>
      <pc:sldChg chg="modSp mod ord">
        <pc:chgData name="Bemeur, Chantal (SPAC/PSPC) (elle-la / she-her)" userId="97d9d3ea-19b5-4147-b2f7-c6eb9c5930c3" providerId="ADAL" clId="{552CA9C4-6627-427D-A6FB-A6565FDE8076}" dt="2024-09-05T19:55:59.769" v="974" actId="108"/>
        <pc:sldMkLst>
          <pc:docMk/>
          <pc:sldMk cId="3327265530" sldId="5141"/>
        </pc:sldMkLst>
        <pc:spChg chg="mod">
          <ac:chgData name="Bemeur, Chantal (SPAC/PSPC) (elle-la / she-her)" userId="97d9d3ea-19b5-4147-b2f7-c6eb9c5930c3" providerId="ADAL" clId="{552CA9C4-6627-427D-A6FB-A6565FDE8076}" dt="2024-09-05T19:55:59.769" v="974" actId="108"/>
          <ac:spMkLst>
            <pc:docMk/>
            <pc:sldMk cId="3327265530" sldId="5141"/>
            <ac:spMk id="2" creationId="{4E19599B-E171-4EA1-B1F2-58CE89F0BBFE}"/>
          </ac:spMkLst>
        </pc:spChg>
      </pc:sldChg>
      <pc:sldChg chg="modSp mod">
        <pc:chgData name="Bemeur, Chantal (SPAC/PSPC) (elle-la / she-her)" userId="97d9d3ea-19b5-4147-b2f7-c6eb9c5930c3" providerId="ADAL" clId="{552CA9C4-6627-427D-A6FB-A6565FDE8076}" dt="2024-09-05T19:58:37.573" v="1004" actId="6549"/>
        <pc:sldMkLst>
          <pc:docMk/>
          <pc:sldMk cId="3285742592" sldId="5144"/>
        </pc:sldMkLst>
        <pc:spChg chg="mod">
          <ac:chgData name="Bemeur, Chantal (SPAC/PSPC) (elle-la / she-her)" userId="97d9d3ea-19b5-4147-b2f7-c6eb9c5930c3" providerId="ADAL" clId="{552CA9C4-6627-427D-A6FB-A6565FDE8076}" dt="2024-09-05T19:58:37.573" v="1004" actId="6549"/>
          <ac:spMkLst>
            <pc:docMk/>
            <pc:sldMk cId="3285742592" sldId="5144"/>
            <ac:spMk id="2" creationId="{4E19599B-E171-4EA1-B1F2-58CE89F0BBFE}"/>
          </ac:spMkLst>
        </pc:spChg>
      </pc:sldChg>
      <pc:sldChg chg="addSp delSp modSp mod chgLayout">
        <pc:chgData name="Bemeur, Chantal (SPAC/PSPC) (elle-la / she-her)" userId="97d9d3ea-19b5-4147-b2f7-c6eb9c5930c3" providerId="ADAL" clId="{552CA9C4-6627-427D-A6FB-A6565FDE8076}" dt="2024-09-06T00:37:03.664" v="1766" actId="1036"/>
        <pc:sldMkLst>
          <pc:docMk/>
          <pc:sldMk cId="3242058979" sldId="5145"/>
        </pc:sldMkLst>
        <pc:spChg chg="del mod">
          <ac:chgData name="Bemeur, Chantal (SPAC/PSPC) (elle-la / she-her)" userId="97d9d3ea-19b5-4147-b2f7-c6eb9c5930c3" providerId="ADAL" clId="{552CA9C4-6627-427D-A6FB-A6565FDE8076}" dt="2024-09-06T00:36:33.603" v="1740" actId="21"/>
          <ac:spMkLst>
            <pc:docMk/>
            <pc:sldMk cId="3242058979" sldId="5145"/>
            <ac:spMk id="2" creationId="{E5EC3BA6-3839-A1C1-CD29-E065671F295A}"/>
          </ac:spMkLst>
        </pc:spChg>
        <pc:spChg chg="add mod">
          <ac:chgData name="Bemeur, Chantal (SPAC/PSPC) (elle-la / she-her)" userId="97d9d3ea-19b5-4147-b2f7-c6eb9c5930c3" providerId="ADAL" clId="{552CA9C4-6627-427D-A6FB-A6565FDE8076}" dt="2024-09-06T00:37:03.664" v="1766" actId="1036"/>
          <ac:spMkLst>
            <pc:docMk/>
            <pc:sldMk cId="3242058979" sldId="5145"/>
            <ac:spMk id="3" creationId="{5E346724-3FB6-0DCB-0F11-85FB034C55E2}"/>
          </ac:spMkLst>
        </pc:spChg>
        <pc:spChg chg="add mod">
          <ac:chgData name="Bemeur, Chantal (SPAC/PSPC) (elle-la / she-her)" userId="97d9d3ea-19b5-4147-b2f7-c6eb9c5930c3" providerId="ADAL" clId="{552CA9C4-6627-427D-A6FB-A6565FDE8076}" dt="2024-09-06T00:37:03.664" v="1766" actId="1036"/>
          <ac:spMkLst>
            <pc:docMk/>
            <pc:sldMk cId="3242058979" sldId="5145"/>
            <ac:spMk id="4" creationId="{0E2F9E35-016D-3C58-A2C4-355A840B2443}"/>
          </ac:spMkLst>
        </pc:spChg>
        <pc:spChg chg="del mod ord">
          <ac:chgData name="Bemeur, Chantal (SPAC/PSPC) (elle-la / she-her)" userId="97d9d3ea-19b5-4147-b2f7-c6eb9c5930c3" providerId="ADAL" clId="{552CA9C4-6627-427D-A6FB-A6565FDE8076}" dt="2024-09-05T19:57:24.122" v="988" actId="478"/>
          <ac:spMkLst>
            <pc:docMk/>
            <pc:sldMk cId="3242058979" sldId="5145"/>
            <ac:spMk id="5" creationId="{F3C87AA5-97D6-9804-0E91-A2938A68C6AA}"/>
          </ac:spMkLst>
        </pc:spChg>
        <pc:spChg chg="del mod">
          <ac:chgData name="Bemeur, Chantal (SPAC/PSPC) (elle-la / she-her)" userId="97d9d3ea-19b5-4147-b2f7-c6eb9c5930c3" providerId="ADAL" clId="{552CA9C4-6627-427D-A6FB-A6565FDE8076}" dt="2024-09-05T19:42:51.289" v="555" actId="478"/>
          <ac:spMkLst>
            <pc:docMk/>
            <pc:sldMk cId="3242058979" sldId="5145"/>
            <ac:spMk id="6" creationId="{9D990C97-4406-0489-E871-2CAB2BEAACE2}"/>
          </ac:spMkLst>
        </pc:spChg>
        <pc:spChg chg="add mod">
          <ac:chgData name="Bemeur, Chantal (SPAC/PSPC) (elle-la / she-her)" userId="97d9d3ea-19b5-4147-b2f7-c6eb9c5930c3" providerId="ADAL" clId="{552CA9C4-6627-427D-A6FB-A6565FDE8076}" dt="2024-09-06T00:37:03.664" v="1766" actId="1036"/>
          <ac:spMkLst>
            <pc:docMk/>
            <pc:sldMk cId="3242058979" sldId="5145"/>
            <ac:spMk id="7" creationId="{F3F74F2C-FC07-9467-1578-B820E9D6972E}"/>
          </ac:spMkLst>
        </pc:spChg>
        <pc:spChg chg="mod">
          <ac:chgData name="Bemeur, Chantal (SPAC/PSPC) (elle-la / she-her)" userId="97d9d3ea-19b5-4147-b2f7-c6eb9c5930c3" providerId="ADAL" clId="{552CA9C4-6627-427D-A6FB-A6565FDE8076}" dt="2024-09-06T00:37:03.664" v="1766" actId="1036"/>
          <ac:spMkLst>
            <pc:docMk/>
            <pc:sldMk cId="3242058979" sldId="5145"/>
            <ac:spMk id="8" creationId="{545B8636-E7D1-1C4C-ECEE-A3B0B465D3E0}"/>
          </ac:spMkLst>
        </pc:spChg>
        <pc:spChg chg="add mod">
          <ac:chgData name="Bemeur, Chantal (SPAC/PSPC) (elle-la / she-her)" userId="97d9d3ea-19b5-4147-b2f7-c6eb9c5930c3" providerId="ADAL" clId="{552CA9C4-6627-427D-A6FB-A6565FDE8076}" dt="2024-09-06T00:37:03.664" v="1766" actId="1036"/>
          <ac:spMkLst>
            <pc:docMk/>
            <pc:sldMk cId="3242058979" sldId="5145"/>
            <ac:spMk id="9" creationId="{AF11DE62-8F35-98C8-9017-85BE19DFDBAB}"/>
          </ac:spMkLst>
        </pc:spChg>
        <pc:spChg chg="add mod">
          <ac:chgData name="Bemeur, Chantal (SPAC/PSPC) (elle-la / she-her)" userId="97d9d3ea-19b5-4147-b2f7-c6eb9c5930c3" providerId="ADAL" clId="{552CA9C4-6627-427D-A6FB-A6565FDE8076}" dt="2024-09-06T00:37:03.664" v="1766" actId="1036"/>
          <ac:spMkLst>
            <pc:docMk/>
            <pc:sldMk cId="3242058979" sldId="5145"/>
            <ac:spMk id="10" creationId="{36A2C4D4-0431-F800-C5D7-4FA58FAFD718}"/>
          </ac:spMkLst>
        </pc:spChg>
        <pc:spChg chg="mod ord">
          <ac:chgData name="Bemeur, Chantal (SPAC/PSPC) (elle-la / she-her)" userId="97d9d3ea-19b5-4147-b2f7-c6eb9c5930c3" providerId="ADAL" clId="{552CA9C4-6627-427D-A6FB-A6565FDE8076}" dt="2024-09-05T19:57:02.733" v="985" actId="1076"/>
          <ac:spMkLst>
            <pc:docMk/>
            <pc:sldMk cId="3242058979" sldId="5145"/>
            <ac:spMk id="11" creationId="{7040A8C5-D155-4AE4-79FE-CA6E9D3CFD11}"/>
          </ac:spMkLst>
        </pc:spChg>
        <pc:spChg chg="add mod">
          <ac:chgData name="Bemeur, Chantal (SPAC/PSPC) (elle-la / she-her)" userId="97d9d3ea-19b5-4147-b2f7-c6eb9c5930c3" providerId="ADAL" clId="{552CA9C4-6627-427D-A6FB-A6565FDE8076}" dt="2024-09-06T00:37:03.664" v="1766" actId="1036"/>
          <ac:spMkLst>
            <pc:docMk/>
            <pc:sldMk cId="3242058979" sldId="5145"/>
            <ac:spMk id="12" creationId="{09E31086-C359-243E-C7BC-4036AB8FB82A}"/>
          </ac:spMkLst>
        </pc:spChg>
        <pc:picChg chg="add mod">
          <ac:chgData name="Bemeur, Chantal (SPAC/PSPC) (elle-la / she-her)" userId="97d9d3ea-19b5-4147-b2f7-c6eb9c5930c3" providerId="ADAL" clId="{552CA9C4-6627-427D-A6FB-A6565FDE8076}" dt="2024-09-06T00:37:03.664" v="1766" actId="1036"/>
          <ac:picMkLst>
            <pc:docMk/>
            <pc:sldMk cId="3242058979" sldId="5145"/>
            <ac:picMk id="13" creationId="{51A8CE83-33DC-E69D-6FA7-178C8C974D2C}"/>
          </ac:picMkLst>
        </pc:picChg>
        <pc:picChg chg="add mod">
          <ac:chgData name="Bemeur, Chantal (SPAC/PSPC) (elle-la / she-her)" userId="97d9d3ea-19b5-4147-b2f7-c6eb9c5930c3" providerId="ADAL" clId="{552CA9C4-6627-427D-A6FB-A6565FDE8076}" dt="2024-09-06T00:37:03.664" v="1766" actId="1036"/>
          <ac:picMkLst>
            <pc:docMk/>
            <pc:sldMk cId="3242058979" sldId="5145"/>
            <ac:picMk id="14" creationId="{3E753E25-D8BD-07FA-36CF-205993CDC85E}"/>
          </ac:picMkLst>
        </pc:picChg>
        <pc:picChg chg="add mod">
          <ac:chgData name="Bemeur, Chantal (SPAC/PSPC) (elle-la / she-her)" userId="97d9d3ea-19b5-4147-b2f7-c6eb9c5930c3" providerId="ADAL" clId="{552CA9C4-6627-427D-A6FB-A6565FDE8076}" dt="2024-09-06T00:37:03.664" v="1766" actId="1036"/>
          <ac:picMkLst>
            <pc:docMk/>
            <pc:sldMk cId="3242058979" sldId="5145"/>
            <ac:picMk id="15" creationId="{E4EF17A4-3476-4898-D24A-7F4FAE78FB22}"/>
          </ac:picMkLst>
        </pc:picChg>
        <pc:picChg chg="add mod">
          <ac:chgData name="Bemeur, Chantal (SPAC/PSPC) (elle-la / she-her)" userId="97d9d3ea-19b5-4147-b2f7-c6eb9c5930c3" providerId="ADAL" clId="{552CA9C4-6627-427D-A6FB-A6565FDE8076}" dt="2024-09-06T00:37:03.664" v="1766" actId="1036"/>
          <ac:picMkLst>
            <pc:docMk/>
            <pc:sldMk cId="3242058979" sldId="5145"/>
            <ac:picMk id="16" creationId="{C0BCB8A8-CD34-87B8-A2C8-58A6C387869D}"/>
          </ac:picMkLst>
        </pc:picChg>
        <pc:picChg chg="add mod">
          <ac:chgData name="Bemeur, Chantal (SPAC/PSPC) (elle-la / she-her)" userId="97d9d3ea-19b5-4147-b2f7-c6eb9c5930c3" providerId="ADAL" clId="{552CA9C4-6627-427D-A6FB-A6565FDE8076}" dt="2024-09-06T00:37:03.664" v="1766" actId="1036"/>
          <ac:picMkLst>
            <pc:docMk/>
            <pc:sldMk cId="3242058979" sldId="5145"/>
            <ac:picMk id="17" creationId="{9F01F253-C3CE-F509-25AE-93036D457105}"/>
          </ac:picMkLst>
        </pc:picChg>
        <pc:picChg chg="add mod">
          <ac:chgData name="Bemeur, Chantal (SPAC/PSPC) (elle-la / she-her)" userId="97d9d3ea-19b5-4147-b2f7-c6eb9c5930c3" providerId="ADAL" clId="{552CA9C4-6627-427D-A6FB-A6565FDE8076}" dt="2024-09-06T00:37:03.664" v="1766" actId="1036"/>
          <ac:picMkLst>
            <pc:docMk/>
            <pc:sldMk cId="3242058979" sldId="5145"/>
            <ac:picMk id="18" creationId="{33F6B7DE-47AB-E93D-86DE-B1BFDAEA926A}"/>
          </ac:picMkLst>
        </pc:picChg>
        <pc:picChg chg="add mod">
          <ac:chgData name="Bemeur, Chantal (SPAC/PSPC) (elle-la / she-her)" userId="97d9d3ea-19b5-4147-b2f7-c6eb9c5930c3" providerId="ADAL" clId="{552CA9C4-6627-427D-A6FB-A6565FDE8076}" dt="2024-09-06T00:37:03.664" v="1766" actId="1036"/>
          <ac:picMkLst>
            <pc:docMk/>
            <pc:sldMk cId="3242058979" sldId="5145"/>
            <ac:picMk id="19" creationId="{52F92A7B-871B-5EBD-A7B9-091728B5F6E9}"/>
          </ac:picMkLst>
        </pc:picChg>
        <pc:picChg chg="add mod">
          <ac:chgData name="Bemeur, Chantal (SPAC/PSPC) (elle-la / she-her)" userId="97d9d3ea-19b5-4147-b2f7-c6eb9c5930c3" providerId="ADAL" clId="{552CA9C4-6627-427D-A6FB-A6565FDE8076}" dt="2024-09-06T00:37:03.664" v="1766" actId="1036"/>
          <ac:picMkLst>
            <pc:docMk/>
            <pc:sldMk cId="3242058979" sldId="5145"/>
            <ac:picMk id="20" creationId="{09A2BFA0-EF3B-50BA-6776-04E1E736EB24}"/>
          </ac:picMkLst>
        </pc:picChg>
        <pc:picChg chg="add del mod">
          <ac:chgData name="Bemeur, Chantal (SPAC/PSPC) (elle-la / she-her)" userId="97d9d3ea-19b5-4147-b2f7-c6eb9c5930c3" providerId="ADAL" clId="{552CA9C4-6627-427D-A6FB-A6565FDE8076}" dt="2024-09-06T00:36:33.603" v="1740" actId="21"/>
          <ac:picMkLst>
            <pc:docMk/>
            <pc:sldMk cId="3242058979" sldId="5145"/>
            <ac:picMk id="22" creationId="{4DEB0560-9DC9-5F8B-5B44-D8D42A9C28ED}"/>
          </ac:picMkLst>
        </pc:picChg>
      </pc:sldChg>
      <pc:sldChg chg="modSp mod">
        <pc:chgData name="Bemeur, Chantal (SPAC/PSPC) (elle-la / she-her)" userId="97d9d3ea-19b5-4147-b2f7-c6eb9c5930c3" providerId="ADAL" clId="{552CA9C4-6627-427D-A6FB-A6565FDE8076}" dt="2024-09-05T20:00:22.349" v="1042" actId="207"/>
        <pc:sldMkLst>
          <pc:docMk/>
          <pc:sldMk cId="876398875" sldId="5146"/>
        </pc:sldMkLst>
        <pc:spChg chg="mod">
          <ac:chgData name="Bemeur, Chantal (SPAC/PSPC) (elle-la / she-her)" userId="97d9d3ea-19b5-4147-b2f7-c6eb9c5930c3" providerId="ADAL" clId="{552CA9C4-6627-427D-A6FB-A6565FDE8076}" dt="2024-09-05T20:00:22.349" v="1042" actId="207"/>
          <ac:spMkLst>
            <pc:docMk/>
            <pc:sldMk cId="876398875" sldId="5146"/>
            <ac:spMk id="5" creationId="{01D17C2E-1874-EFC6-7AB4-17907C26FC55}"/>
          </ac:spMkLst>
        </pc:spChg>
      </pc:sldChg>
      <pc:sldChg chg="delSp modSp mod ord">
        <pc:chgData name="Bemeur, Chantal (SPAC/PSPC) (elle-la / she-her)" userId="97d9d3ea-19b5-4147-b2f7-c6eb9c5930c3" providerId="ADAL" clId="{552CA9C4-6627-427D-A6FB-A6565FDE8076}" dt="2024-09-05T19:55:24.613" v="970"/>
        <pc:sldMkLst>
          <pc:docMk/>
          <pc:sldMk cId="618838929" sldId="5147"/>
        </pc:sldMkLst>
        <pc:spChg chg="del">
          <ac:chgData name="Bemeur, Chantal (SPAC/PSPC) (elle-la / she-her)" userId="97d9d3ea-19b5-4147-b2f7-c6eb9c5930c3" providerId="ADAL" clId="{552CA9C4-6627-427D-A6FB-A6565FDE8076}" dt="2024-09-05T15:33:23.621" v="502" actId="478"/>
          <ac:spMkLst>
            <pc:docMk/>
            <pc:sldMk cId="618838929" sldId="5147"/>
            <ac:spMk id="6" creationId="{BD1484FC-6BAE-F6BB-D6FE-0CDB1958FD82}"/>
          </ac:spMkLst>
        </pc:spChg>
        <pc:spChg chg="mod">
          <ac:chgData name="Bemeur, Chantal (SPAC/PSPC) (elle-la / she-her)" userId="97d9d3ea-19b5-4147-b2f7-c6eb9c5930c3" providerId="ADAL" clId="{552CA9C4-6627-427D-A6FB-A6565FDE8076}" dt="2024-09-05T15:33:29.745" v="506" actId="1076"/>
          <ac:spMkLst>
            <pc:docMk/>
            <pc:sldMk cId="618838929" sldId="5147"/>
            <ac:spMk id="8" creationId="{E5F4A713-621F-EE21-71EF-CE5763A8770E}"/>
          </ac:spMkLst>
        </pc:spChg>
        <pc:picChg chg="del">
          <ac:chgData name="Bemeur, Chantal (SPAC/PSPC) (elle-la / she-her)" userId="97d9d3ea-19b5-4147-b2f7-c6eb9c5930c3" providerId="ADAL" clId="{552CA9C4-6627-427D-A6FB-A6565FDE8076}" dt="2024-09-05T15:33:24.191" v="503" actId="478"/>
          <ac:picMkLst>
            <pc:docMk/>
            <pc:sldMk cId="618838929" sldId="5147"/>
            <ac:picMk id="9" creationId="{FD107A63-5C6D-B29B-5455-4091F7A54337}"/>
          </ac:picMkLst>
        </pc:picChg>
      </pc:sldChg>
      <pc:sldChg chg="del">
        <pc:chgData name="Bemeur, Chantal (SPAC/PSPC) (elle-la / she-her)" userId="97d9d3ea-19b5-4147-b2f7-c6eb9c5930c3" providerId="ADAL" clId="{552CA9C4-6627-427D-A6FB-A6565FDE8076}" dt="2024-09-05T15:34:11.996" v="509" actId="47"/>
        <pc:sldMkLst>
          <pc:docMk/>
          <pc:sldMk cId="3654726167" sldId="5149"/>
        </pc:sldMkLst>
      </pc:sldChg>
      <pc:sldChg chg="modSp mod">
        <pc:chgData name="Bemeur, Chantal (SPAC/PSPC) (elle-la / she-her)" userId="97d9d3ea-19b5-4147-b2f7-c6eb9c5930c3" providerId="ADAL" clId="{552CA9C4-6627-427D-A6FB-A6565FDE8076}" dt="2024-09-05T19:44:47.658" v="569" actId="20577"/>
        <pc:sldMkLst>
          <pc:docMk/>
          <pc:sldMk cId="3430914928" sldId="5150"/>
        </pc:sldMkLst>
        <pc:spChg chg="mod">
          <ac:chgData name="Bemeur, Chantal (SPAC/PSPC) (elle-la / she-her)" userId="97d9d3ea-19b5-4147-b2f7-c6eb9c5930c3" providerId="ADAL" clId="{552CA9C4-6627-427D-A6FB-A6565FDE8076}" dt="2024-09-05T19:44:47.658" v="569" actId="20577"/>
          <ac:spMkLst>
            <pc:docMk/>
            <pc:sldMk cId="3430914928" sldId="5150"/>
            <ac:spMk id="2" creationId="{4E19599B-E171-4EA1-B1F2-58CE89F0BBFE}"/>
          </ac:spMkLst>
        </pc:spChg>
      </pc:sldChg>
      <pc:sldChg chg="del">
        <pc:chgData name="Bemeur, Chantal (SPAC/PSPC) (elle-la / she-her)" userId="97d9d3ea-19b5-4147-b2f7-c6eb9c5930c3" providerId="ADAL" clId="{552CA9C4-6627-427D-A6FB-A6565FDE8076}" dt="2024-09-05T15:30:35.380" v="472" actId="47"/>
        <pc:sldMkLst>
          <pc:docMk/>
          <pc:sldMk cId="2261048650" sldId="5151"/>
        </pc:sldMkLst>
      </pc:sldChg>
      <pc:sldChg chg="addSp delSp modSp new mod">
        <pc:chgData name="Bemeur, Chantal (SPAC/PSPC) (elle-la / she-her)" userId="97d9d3ea-19b5-4147-b2f7-c6eb9c5930c3" providerId="ADAL" clId="{552CA9C4-6627-427D-A6FB-A6565FDE8076}" dt="2024-09-05T19:55:01.705" v="966" actId="1076"/>
        <pc:sldMkLst>
          <pc:docMk/>
          <pc:sldMk cId="756737746" sldId="5152"/>
        </pc:sldMkLst>
        <pc:spChg chg="mod">
          <ac:chgData name="Bemeur, Chantal (SPAC/PSPC) (elle-la / she-her)" userId="97d9d3ea-19b5-4147-b2f7-c6eb9c5930c3" providerId="ADAL" clId="{552CA9C4-6627-427D-A6FB-A6565FDE8076}" dt="2024-09-05T19:54:24.729" v="959" actId="1076"/>
          <ac:spMkLst>
            <pc:docMk/>
            <pc:sldMk cId="756737746" sldId="5152"/>
            <ac:spMk id="2" creationId="{98F6CF94-1C2F-6FD7-96BC-8F01EBCD4116}"/>
          </ac:spMkLst>
        </pc:spChg>
        <pc:spChg chg="del">
          <ac:chgData name="Bemeur, Chantal (SPAC/PSPC) (elle-la / she-her)" userId="97d9d3ea-19b5-4147-b2f7-c6eb9c5930c3" providerId="ADAL" clId="{552CA9C4-6627-427D-A6FB-A6565FDE8076}" dt="2024-09-05T15:28:24.660" v="413" actId="478"/>
          <ac:spMkLst>
            <pc:docMk/>
            <pc:sldMk cId="756737746" sldId="5152"/>
            <ac:spMk id="3" creationId="{419FA234-8F37-9DED-4563-7EFC00F9221B}"/>
          </ac:spMkLst>
        </pc:spChg>
        <pc:spChg chg="del">
          <ac:chgData name="Bemeur, Chantal (SPAC/PSPC) (elle-la / she-her)" userId="97d9d3ea-19b5-4147-b2f7-c6eb9c5930c3" providerId="ADAL" clId="{552CA9C4-6627-427D-A6FB-A6565FDE8076}" dt="2024-09-05T15:28:22.950" v="412" actId="478"/>
          <ac:spMkLst>
            <pc:docMk/>
            <pc:sldMk cId="756737746" sldId="5152"/>
            <ac:spMk id="4" creationId="{22A0A3EE-B708-F74B-5D12-53595285983A}"/>
          </ac:spMkLst>
        </pc:spChg>
        <pc:spChg chg="add mod">
          <ac:chgData name="Bemeur, Chantal (SPAC/PSPC) (elle-la / she-her)" userId="97d9d3ea-19b5-4147-b2f7-c6eb9c5930c3" providerId="ADAL" clId="{552CA9C4-6627-427D-A6FB-A6565FDE8076}" dt="2024-09-05T19:54:57.533" v="965" actId="1076"/>
          <ac:spMkLst>
            <pc:docMk/>
            <pc:sldMk cId="756737746" sldId="5152"/>
            <ac:spMk id="6" creationId="{9944AEA5-E168-E303-6A64-5AF3DE89F76C}"/>
          </ac:spMkLst>
        </pc:spChg>
        <pc:spChg chg="add del mod">
          <ac:chgData name="Bemeur, Chantal (SPAC/PSPC) (elle-la / she-her)" userId="97d9d3ea-19b5-4147-b2f7-c6eb9c5930c3" providerId="ADAL" clId="{552CA9C4-6627-427D-A6FB-A6565FDE8076}" dt="2024-09-05T19:54:45.016" v="963" actId="478"/>
          <ac:spMkLst>
            <pc:docMk/>
            <pc:sldMk cId="756737746" sldId="5152"/>
            <ac:spMk id="7" creationId="{9A1EC4C7-3EAA-3211-0E7A-B3CC7371C047}"/>
          </ac:spMkLst>
        </pc:spChg>
        <pc:spChg chg="add del mod">
          <ac:chgData name="Bemeur, Chantal (SPAC/PSPC) (elle-la / she-her)" userId="97d9d3ea-19b5-4147-b2f7-c6eb9c5930c3" providerId="ADAL" clId="{552CA9C4-6627-427D-A6FB-A6565FDE8076}" dt="2024-09-05T19:54:48.109" v="964" actId="478"/>
          <ac:spMkLst>
            <pc:docMk/>
            <pc:sldMk cId="756737746" sldId="5152"/>
            <ac:spMk id="8" creationId="{1E7E80FD-AB9A-35DC-6AD4-37F39499F921}"/>
          </ac:spMkLst>
        </pc:spChg>
        <pc:spChg chg="add mod">
          <ac:chgData name="Bemeur, Chantal (SPAC/PSPC) (elle-la / she-her)" userId="97d9d3ea-19b5-4147-b2f7-c6eb9c5930c3" providerId="ADAL" clId="{552CA9C4-6627-427D-A6FB-A6565FDE8076}" dt="2024-09-05T19:55:01.705" v="966" actId="1076"/>
          <ac:spMkLst>
            <pc:docMk/>
            <pc:sldMk cId="756737746" sldId="5152"/>
            <ac:spMk id="9" creationId="{3D9A37CB-1AC0-AD3D-2709-125B4D459308}"/>
          </ac:spMkLst>
        </pc:spChg>
        <pc:spChg chg="add mod">
          <ac:chgData name="Bemeur, Chantal (SPAC/PSPC) (elle-la / she-her)" userId="97d9d3ea-19b5-4147-b2f7-c6eb9c5930c3" providerId="ADAL" clId="{552CA9C4-6627-427D-A6FB-A6565FDE8076}" dt="2024-09-05T19:54:40.963" v="961"/>
          <ac:spMkLst>
            <pc:docMk/>
            <pc:sldMk cId="756737746" sldId="5152"/>
            <ac:spMk id="10" creationId="{C3859EAA-156B-EBF3-4F8D-1F06F86D7905}"/>
          </ac:spMkLst>
        </pc:spChg>
        <pc:spChg chg="add mod">
          <ac:chgData name="Bemeur, Chantal (SPAC/PSPC) (elle-la / she-her)" userId="97d9d3ea-19b5-4147-b2f7-c6eb9c5930c3" providerId="ADAL" clId="{552CA9C4-6627-427D-A6FB-A6565FDE8076}" dt="2024-09-05T19:54:40.963" v="961"/>
          <ac:spMkLst>
            <pc:docMk/>
            <pc:sldMk cId="756737746" sldId="5152"/>
            <ac:spMk id="11" creationId="{0DAA38BB-1EDA-307D-7F98-0B58D9F49975}"/>
          </ac:spMkLst>
        </pc:spChg>
        <pc:spChg chg="add mod">
          <ac:chgData name="Bemeur, Chantal (SPAC/PSPC) (elle-la / she-her)" userId="97d9d3ea-19b5-4147-b2f7-c6eb9c5930c3" providerId="ADAL" clId="{552CA9C4-6627-427D-A6FB-A6565FDE8076}" dt="2024-09-05T19:54:40.963" v="961"/>
          <ac:spMkLst>
            <pc:docMk/>
            <pc:sldMk cId="756737746" sldId="5152"/>
            <ac:spMk id="12" creationId="{F31AA59A-7512-24CD-3C6E-D8AA518690B7}"/>
          </ac:spMkLst>
        </pc:spChg>
        <pc:spChg chg="add mod">
          <ac:chgData name="Bemeur, Chantal (SPAC/PSPC) (elle-la / she-her)" userId="97d9d3ea-19b5-4147-b2f7-c6eb9c5930c3" providerId="ADAL" clId="{552CA9C4-6627-427D-A6FB-A6565FDE8076}" dt="2024-09-05T19:54:40.963" v="961"/>
          <ac:spMkLst>
            <pc:docMk/>
            <pc:sldMk cId="756737746" sldId="5152"/>
            <ac:spMk id="13" creationId="{6A6B1B83-C268-9D88-9EEE-457F03F5B62C}"/>
          </ac:spMkLst>
        </pc:spChg>
        <pc:picChg chg="add mod">
          <ac:chgData name="Bemeur, Chantal (SPAC/PSPC) (elle-la / she-her)" userId="97d9d3ea-19b5-4147-b2f7-c6eb9c5930c3" providerId="ADAL" clId="{552CA9C4-6627-427D-A6FB-A6565FDE8076}" dt="2024-09-05T19:54:40.963" v="961"/>
          <ac:picMkLst>
            <pc:docMk/>
            <pc:sldMk cId="756737746" sldId="5152"/>
            <ac:picMk id="14" creationId="{B001D4F4-24DF-486C-05AD-183B61368068}"/>
          </ac:picMkLst>
        </pc:picChg>
        <pc:picChg chg="add mod">
          <ac:chgData name="Bemeur, Chantal (SPAC/PSPC) (elle-la / she-her)" userId="97d9d3ea-19b5-4147-b2f7-c6eb9c5930c3" providerId="ADAL" clId="{552CA9C4-6627-427D-A6FB-A6565FDE8076}" dt="2024-09-05T19:54:40.963" v="961"/>
          <ac:picMkLst>
            <pc:docMk/>
            <pc:sldMk cId="756737746" sldId="5152"/>
            <ac:picMk id="15" creationId="{131EF809-42FA-4C0C-B186-7992A99C1901}"/>
          </ac:picMkLst>
        </pc:picChg>
        <pc:picChg chg="add mod">
          <ac:chgData name="Bemeur, Chantal (SPAC/PSPC) (elle-la / she-her)" userId="97d9d3ea-19b5-4147-b2f7-c6eb9c5930c3" providerId="ADAL" clId="{552CA9C4-6627-427D-A6FB-A6565FDE8076}" dt="2024-09-05T19:54:40.963" v="961"/>
          <ac:picMkLst>
            <pc:docMk/>
            <pc:sldMk cId="756737746" sldId="5152"/>
            <ac:picMk id="16" creationId="{C045DAEE-B518-4532-1B53-93CF6CBD8BE5}"/>
          </ac:picMkLst>
        </pc:picChg>
        <pc:picChg chg="add mod">
          <ac:chgData name="Bemeur, Chantal (SPAC/PSPC) (elle-la / she-her)" userId="97d9d3ea-19b5-4147-b2f7-c6eb9c5930c3" providerId="ADAL" clId="{552CA9C4-6627-427D-A6FB-A6565FDE8076}" dt="2024-09-05T19:54:40.963" v="961"/>
          <ac:picMkLst>
            <pc:docMk/>
            <pc:sldMk cId="756737746" sldId="5152"/>
            <ac:picMk id="17" creationId="{292DD30E-009D-10E1-5AED-A81A16070304}"/>
          </ac:picMkLst>
        </pc:picChg>
        <pc:picChg chg="add mod">
          <ac:chgData name="Bemeur, Chantal (SPAC/PSPC) (elle-la / she-her)" userId="97d9d3ea-19b5-4147-b2f7-c6eb9c5930c3" providerId="ADAL" clId="{552CA9C4-6627-427D-A6FB-A6565FDE8076}" dt="2024-09-05T19:54:40.963" v="961"/>
          <ac:picMkLst>
            <pc:docMk/>
            <pc:sldMk cId="756737746" sldId="5152"/>
            <ac:picMk id="18" creationId="{81E2B950-1B66-392A-B802-BE9B990E4846}"/>
          </ac:picMkLst>
        </pc:picChg>
        <pc:picChg chg="add mod">
          <ac:chgData name="Bemeur, Chantal (SPAC/PSPC) (elle-la / she-her)" userId="97d9d3ea-19b5-4147-b2f7-c6eb9c5930c3" providerId="ADAL" clId="{552CA9C4-6627-427D-A6FB-A6565FDE8076}" dt="2024-09-05T19:54:40.963" v="961"/>
          <ac:picMkLst>
            <pc:docMk/>
            <pc:sldMk cId="756737746" sldId="5152"/>
            <ac:picMk id="19" creationId="{ADED5199-DE99-3270-C035-E550577F5113}"/>
          </ac:picMkLst>
        </pc:picChg>
        <pc:picChg chg="add mod">
          <ac:chgData name="Bemeur, Chantal (SPAC/PSPC) (elle-la / she-her)" userId="97d9d3ea-19b5-4147-b2f7-c6eb9c5930c3" providerId="ADAL" clId="{552CA9C4-6627-427D-A6FB-A6565FDE8076}" dt="2024-09-05T19:54:40.963" v="961"/>
          <ac:picMkLst>
            <pc:docMk/>
            <pc:sldMk cId="756737746" sldId="5152"/>
            <ac:picMk id="20" creationId="{2B1FFC35-4F86-E9FB-4DE9-635D7365B3AC}"/>
          </ac:picMkLst>
        </pc:picChg>
        <pc:picChg chg="add mod">
          <ac:chgData name="Bemeur, Chantal (SPAC/PSPC) (elle-la / she-her)" userId="97d9d3ea-19b5-4147-b2f7-c6eb9c5930c3" providerId="ADAL" clId="{552CA9C4-6627-427D-A6FB-A6565FDE8076}" dt="2024-09-05T19:54:40.963" v="961"/>
          <ac:picMkLst>
            <pc:docMk/>
            <pc:sldMk cId="756737746" sldId="5152"/>
            <ac:picMk id="21" creationId="{A359ADBF-9F6A-C5E2-72F0-6C9E8AD198C5}"/>
          </ac:picMkLst>
        </pc:picChg>
      </pc:sldChg>
      <pc:sldChg chg="addSp modSp new mod">
        <pc:chgData name="Bemeur, Chantal (SPAC/PSPC) (elle-la / she-her)" userId="97d9d3ea-19b5-4147-b2f7-c6eb9c5930c3" providerId="ADAL" clId="{552CA9C4-6627-427D-A6FB-A6565FDE8076}" dt="2024-09-06T00:38:07.422" v="1772" actId="20577"/>
        <pc:sldMkLst>
          <pc:docMk/>
          <pc:sldMk cId="876800841" sldId="5153"/>
        </pc:sldMkLst>
        <pc:spChg chg="mod">
          <ac:chgData name="Bemeur, Chantal (SPAC/PSPC) (elle-la / she-her)" userId="97d9d3ea-19b5-4147-b2f7-c6eb9c5930c3" providerId="ADAL" clId="{552CA9C4-6627-427D-A6FB-A6565FDE8076}" dt="2024-09-06T00:37:22.086" v="1769" actId="1076"/>
          <ac:spMkLst>
            <pc:docMk/>
            <pc:sldMk cId="876800841" sldId="5153"/>
            <ac:spMk id="2" creationId="{8C8FA7CB-152B-E28A-3CF6-14AD7EBA81E2}"/>
          </ac:spMkLst>
        </pc:spChg>
        <pc:spChg chg="add mod">
          <ac:chgData name="Bemeur, Chantal (SPAC/PSPC) (elle-la / she-her)" userId="97d9d3ea-19b5-4147-b2f7-c6eb9c5930c3" providerId="ADAL" clId="{552CA9C4-6627-427D-A6FB-A6565FDE8076}" dt="2024-09-06T00:38:07.422" v="1772" actId="20577"/>
          <ac:spMkLst>
            <pc:docMk/>
            <pc:sldMk cId="876800841" sldId="5153"/>
            <ac:spMk id="4" creationId="{750E1E20-3965-2851-92F9-439B06D056F4}"/>
          </ac:spMkLst>
        </pc:spChg>
        <pc:spChg chg="add mod">
          <ac:chgData name="Bemeur, Chantal (SPAC/PSPC) (elle-la / she-her)" userId="97d9d3ea-19b5-4147-b2f7-c6eb9c5930c3" providerId="ADAL" clId="{552CA9C4-6627-427D-A6FB-A6565FDE8076}" dt="2024-09-06T00:36:37.622" v="1741"/>
          <ac:spMkLst>
            <pc:docMk/>
            <pc:sldMk cId="876800841" sldId="5153"/>
            <ac:spMk id="5" creationId="{E5EC3BA6-3839-A1C1-CD29-E065671F295A}"/>
          </ac:spMkLst>
        </pc:spChg>
        <pc:picChg chg="add mod">
          <ac:chgData name="Bemeur, Chantal (SPAC/PSPC) (elle-la / she-her)" userId="97d9d3ea-19b5-4147-b2f7-c6eb9c5930c3" providerId="ADAL" clId="{552CA9C4-6627-427D-A6FB-A6565FDE8076}" dt="2024-09-06T00:36:37.622" v="1741"/>
          <ac:picMkLst>
            <pc:docMk/>
            <pc:sldMk cId="876800841" sldId="5153"/>
            <ac:picMk id="22" creationId="{4DEB0560-9DC9-5F8B-5B44-D8D42A9C28ED}"/>
          </ac:picMkLst>
        </pc:picChg>
      </pc:sldChg>
    </pc:docChg>
  </pc:docChgLst>
  <pc:docChgLst>
    <pc:chgData name="Bemeur, Chantal (SPAC/PSPC) (elle-la / she-her)" userId="97d9d3ea-19b5-4147-b2f7-c6eb9c5930c3" providerId="ADAL" clId="{E3852A65-2B9B-425A-8246-D1F151C39BD5}"/>
    <pc:docChg chg="custSel modSld">
      <pc:chgData name="Bemeur, Chantal (SPAC/PSPC) (elle-la / she-her)" userId="97d9d3ea-19b5-4147-b2f7-c6eb9c5930c3" providerId="ADAL" clId="{E3852A65-2B9B-425A-8246-D1F151C39BD5}" dt="2024-06-04T12:52:15.692" v="43" actId="20577"/>
      <pc:docMkLst>
        <pc:docMk/>
      </pc:docMkLst>
      <pc:sldChg chg="modSp mod">
        <pc:chgData name="Bemeur, Chantal (SPAC/PSPC) (elle-la / she-her)" userId="97d9d3ea-19b5-4147-b2f7-c6eb9c5930c3" providerId="ADAL" clId="{E3852A65-2B9B-425A-8246-D1F151C39BD5}" dt="2024-06-04T12:52:15.692" v="43" actId="20577"/>
        <pc:sldMkLst>
          <pc:docMk/>
          <pc:sldMk cId="3291831031" sldId="4970"/>
        </pc:sldMkLst>
        <pc:spChg chg="mod">
          <ac:chgData name="Bemeur, Chantal (SPAC/PSPC) (elle-la / she-her)" userId="97d9d3ea-19b5-4147-b2f7-c6eb9c5930c3" providerId="ADAL" clId="{E3852A65-2B9B-425A-8246-D1F151C39BD5}" dt="2024-06-04T12:52:15.692" v="43" actId="20577"/>
          <ac:spMkLst>
            <pc:docMk/>
            <pc:sldMk cId="3291831031" sldId="4970"/>
            <ac:spMk id="5" creationId="{01D17C2E-1874-EFC6-7AB4-17907C26FC55}"/>
          </ac:spMkLst>
        </pc:spChg>
      </pc:sldChg>
    </pc:docChg>
  </pc:docChgLst>
</pc:chgInfo>
</file>

<file path=ppt/comments/modernComment_136A_C4355AF7.xml><?xml version="1.0" encoding="utf-8"?>
<p188:cmLst xmlns:a="http://schemas.openxmlformats.org/drawingml/2006/main" xmlns:r="http://schemas.openxmlformats.org/officeDocument/2006/relationships" xmlns:p188="http://schemas.microsoft.com/office/powerpoint/2018/8/main">
  <p188:cm id="{6CF76DA5-004D-4338-9914-B6FFCDA04421}" authorId="{685D0F8D-5798-DA56-B0ED-0D6E00F4CB73}" created="2024-09-12T15:02:01.082">
    <ac:txMkLst xmlns:ac="http://schemas.microsoft.com/office/drawing/2013/main/command">
      <pc:docMk xmlns:pc="http://schemas.microsoft.com/office/powerpoint/2013/main/command"/>
      <pc:sldMk xmlns:pc="http://schemas.microsoft.com/office/powerpoint/2013/main/command" cId="3291831031" sldId="4970"/>
      <ac:spMk id="5" creationId="{01D17C2E-1874-EFC6-7AB4-17907C26FC55}"/>
      <ac:txMk cp="605" len="29">
        <ac:context len="1003" hash="2243637259"/>
      </ac:txMk>
    </ac:txMkLst>
    <p188:pos x="6605550" y="2123944"/>
    <p188:txBody>
      <a:bodyPr/>
      <a:lstStyle/>
      <a:p>
        <a:r>
          <a:rPr lang="en-CA"/>
          <a:t>Plug Gccollab link when doc is uploaded</a:t>
        </a:r>
      </a:p>
    </p188:txBody>
  </p188:cm>
</p188:cmLst>
</file>

<file path=ppt/comments/modernComment_1376_9AC87982.xml><?xml version="1.0" encoding="utf-8"?>
<p188:cmLst xmlns:a="http://schemas.openxmlformats.org/drawingml/2006/main" xmlns:r="http://schemas.openxmlformats.org/officeDocument/2006/relationships" xmlns:p188="http://schemas.microsoft.com/office/powerpoint/2018/8/main">
  <p188:cm id="{14F4FB31-5394-4692-993B-CDD71681AA2F}" authorId="{685D0F8D-5798-DA56-B0ED-0D6E00F4CB73}" created="2024-04-30T15:25:15.693">
    <ac:deMkLst xmlns:ac="http://schemas.microsoft.com/office/drawing/2013/main/command">
      <pc:docMk xmlns:pc="http://schemas.microsoft.com/office/powerpoint/2013/main/command"/>
      <pc:sldMk xmlns:pc="http://schemas.microsoft.com/office/powerpoint/2013/main/command" cId="2596829570" sldId="4982"/>
      <ac:spMk id="17" creationId="{F2D03FCC-EDBE-2B05-CEEE-1A6783D81B79}"/>
    </ac:deMkLst>
    <p188:txBody>
      <a:bodyPr/>
      <a:lstStyle/>
      <a:p>
        <a:r>
          <a:rPr lang="en-CA"/>
          <a:t>Add link to document</a:t>
        </a:r>
      </a:p>
    </p188:txBody>
  </p188:cm>
</p188:cmLst>
</file>

<file path=ppt/comments/modernComment_141B_24E2BB91.xml><?xml version="1.0" encoding="utf-8"?>
<p188:cmLst xmlns:a="http://schemas.openxmlformats.org/drawingml/2006/main" xmlns:r="http://schemas.openxmlformats.org/officeDocument/2006/relationships" xmlns:p188="http://schemas.microsoft.com/office/powerpoint/2018/8/main">
  <p188:cm id="{39F47A4D-883B-499A-B820-1134A4F9C438}" authorId="{685D0F8D-5798-DA56-B0ED-0D6E00F4CB73}" created="2024-09-12T16:49:44.916">
    <ac:txMkLst xmlns:ac="http://schemas.microsoft.com/office/drawing/2013/main/command">
      <pc:docMk xmlns:pc="http://schemas.microsoft.com/office/powerpoint/2013/main/command"/>
      <pc:sldMk xmlns:pc="http://schemas.microsoft.com/office/powerpoint/2013/main/command" cId="618838929" sldId="5147"/>
      <ac:spMk id="8" creationId="{E5F4A713-621F-EE21-71EF-CE5763A8770E}"/>
      <ac:txMk cp="151" len="30">
        <ac:context len="725" hash="2994135239"/>
      </ac:txMk>
    </ac:txMkLst>
    <p188:pos x="6692141" y="1643062"/>
    <p188:txBody>
      <a:bodyPr/>
      <a:lstStyle/>
      <a:p>
        <a:r>
          <a:rPr lang="en-CA"/>
          <a:t>Add gccollab link to the document once it is uploaded</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10/10/2024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3795764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1068859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402080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4063537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a:p>
        </p:txBody>
      </p:sp>
    </p:spTree>
    <p:extLst>
      <p:ext uri="{BB962C8B-B14F-4D97-AF65-F5344CB8AC3E}">
        <p14:creationId xmlns:p14="http://schemas.microsoft.com/office/powerpoint/2010/main" val="420737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2295636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17</a:t>
            </a:fld>
            <a:endParaRPr lang="en-US"/>
          </a:p>
        </p:txBody>
      </p:sp>
    </p:spTree>
    <p:extLst>
      <p:ext uri="{BB962C8B-B14F-4D97-AF65-F5344CB8AC3E}">
        <p14:creationId xmlns:p14="http://schemas.microsoft.com/office/powerpoint/2010/main" val="2571047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20</a:t>
            </a:fld>
            <a:endParaRPr lang="en-US"/>
          </a:p>
        </p:txBody>
      </p:sp>
    </p:spTree>
    <p:extLst>
      <p:ext uri="{BB962C8B-B14F-4D97-AF65-F5344CB8AC3E}">
        <p14:creationId xmlns:p14="http://schemas.microsoft.com/office/powerpoint/2010/main" val="366125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21</a:t>
            </a:fld>
            <a:endParaRPr lang="en-US"/>
          </a:p>
        </p:txBody>
      </p:sp>
    </p:spTree>
    <p:extLst>
      <p:ext uri="{BB962C8B-B14F-4D97-AF65-F5344CB8AC3E}">
        <p14:creationId xmlns:p14="http://schemas.microsoft.com/office/powerpoint/2010/main" val="3169409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22</a:t>
            </a:fld>
            <a:endParaRPr lang="en-US"/>
          </a:p>
        </p:txBody>
      </p:sp>
    </p:spTree>
    <p:extLst>
      <p:ext uri="{BB962C8B-B14F-4D97-AF65-F5344CB8AC3E}">
        <p14:creationId xmlns:p14="http://schemas.microsoft.com/office/powerpoint/2010/main" val="186780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a:p>
        </p:txBody>
      </p:sp>
    </p:spTree>
    <p:extLst>
      <p:ext uri="{BB962C8B-B14F-4D97-AF65-F5344CB8AC3E}">
        <p14:creationId xmlns:p14="http://schemas.microsoft.com/office/powerpoint/2010/main" val="332986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23</a:t>
            </a:fld>
            <a:endParaRPr lang="en-US"/>
          </a:p>
        </p:txBody>
      </p:sp>
    </p:spTree>
    <p:extLst>
      <p:ext uri="{BB962C8B-B14F-4D97-AF65-F5344CB8AC3E}">
        <p14:creationId xmlns:p14="http://schemas.microsoft.com/office/powerpoint/2010/main" val="1833180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105457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4</a:t>
            </a:fld>
            <a:endParaRPr lang="en-US"/>
          </a:p>
        </p:txBody>
      </p:sp>
    </p:spTree>
    <p:extLst>
      <p:ext uri="{BB962C8B-B14F-4D97-AF65-F5344CB8AC3E}">
        <p14:creationId xmlns:p14="http://schemas.microsoft.com/office/powerpoint/2010/main" val="3643434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a:p>
        </p:txBody>
      </p:sp>
    </p:spTree>
    <p:extLst>
      <p:ext uri="{BB962C8B-B14F-4D97-AF65-F5344CB8AC3E}">
        <p14:creationId xmlns:p14="http://schemas.microsoft.com/office/powerpoint/2010/main" val="112356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4070093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175729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86249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19926050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screen">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3.jpeg"/><Relationship Id="rId4" Type="http://schemas.openxmlformats.org/officeDocument/2006/relationships/image" Target="../media/image5.jpe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41B_24E2BB91.xml" /><Relationship Id="rId2" Type="http://schemas.openxmlformats.org/officeDocument/2006/relationships/notesSlide" Target="../notesSlides/notesSlide9.xml" /><Relationship Id="rId1" Type="http://schemas.openxmlformats.org/officeDocument/2006/relationships/slideLayout" Target="../slideLayouts/slideLayout14.xml" /><Relationship Id="rId5" Type="http://schemas.openxmlformats.org/officeDocument/2006/relationships/slide" Target="slide7.xml" /><Relationship Id="rId4" Type="http://schemas.openxmlformats.org/officeDocument/2006/relationships/hyperlink" Target="https://gcdocs.gc.ca/tpsgc-pwgscdav/nodes/450130550/rr___" TargetMode="External" /></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36A_C4355AF7.xml" /><Relationship Id="rId7" Type="http://schemas.openxmlformats.org/officeDocument/2006/relationships/hyperlink" Target="https://gcdocs.gc.ca/tpsgc-pwgscdav/nodes/450130550/rr___" TargetMode="External" /><Relationship Id="rId2" Type="http://schemas.openxmlformats.org/officeDocument/2006/relationships/notesSlide" Target="../notesSlides/notesSlide2.xml" /><Relationship Id="rId1" Type="http://schemas.openxmlformats.org/officeDocument/2006/relationships/slideLayout" Target="../slideLayouts/slideLayout14.xml" /><Relationship Id="rId6" Type="http://schemas.openxmlformats.org/officeDocument/2006/relationships/hyperlink" Target="https://wiki.gccollab.ca/images/d/d0/Change_Management_Activity_Journal_EN.docx" TargetMode="External" /><Relationship Id="rId5" Type="http://schemas.openxmlformats.org/officeDocument/2006/relationships/hyperlink" Target="https://wiki.gccollab.ca/images/1/1a/WTP_-_CM_Monitoring_Questionnaire_EN.xlsx" TargetMode="External" /><Relationship Id="rId4" Type="http://schemas.openxmlformats.org/officeDocument/2006/relationships/hyperlink" Target="https://wiki.gccollab.ca/images/5/57/WTP_-_Guide_to_collecting_employee_experience_feedback_FR.pptx" TargetMode="External" /></Relationships>
</file>

<file path=ppt/slides/_rels/slide2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21.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6.svg"/></Relationships>
</file>

<file path=ppt/slides/_rels/slide22.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7.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48.svg"/></Relationships>
</file>

<file path=ppt/slides/_rels/slide2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9.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 Id="rId14" Type="http://schemas.openxmlformats.org/officeDocument/2006/relationships/image" Target="../media/image50.svg"/></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9.xml"/><Relationship Id="rId7" Type="http://schemas.openxmlformats.org/officeDocument/2006/relationships/slide" Target="slide15.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slide" Target="slide13.xml"/><Relationship Id="rId5" Type="http://schemas.openxmlformats.org/officeDocument/2006/relationships/slide" Target="slide11.xml"/><Relationship Id="rId4"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13.xml"/><Relationship Id="rId18" Type="http://schemas.openxmlformats.org/officeDocument/2006/relationships/image" Target="../media/image10.svg"/><Relationship Id="rId26" Type="http://schemas.openxmlformats.org/officeDocument/2006/relationships/image" Target="../media/image18.svg"/><Relationship Id="rId3" Type="http://schemas.openxmlformats.org/officeDocument/2006/relationships/slide" Target="slide18.xml"/><Relationship Id="rId21" Type="http://schemas.openxmlformats.org/officeDocument/2006/relationships/image" Target="../media/image13.png"/><Relationship Id="rId7" Type="http://schemas.openxmlformats.org/officeDocument/2006/relationships/image" Target="../media/image26.svg"/><Relationship Id="rId12" Type="http://schemas.openxmlformats.org/officeDocument/2006/relationships/slide" Target="slide11.xml"/><Relationship Id="rId17" Type="http://schemas.openxmlformats.org/officeDocument/2006/relationships/image" Target="../media/image9.png"/><Relationship Id="rId25"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8.svg"/><Relationship Id="rId20" Type="http://schemas.openxmlformats.org/officeDocument/2006/relationships/image" Target="../media/image12.svg"/><Relationship Id="rId29"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image" Target="../media/image16.svg"/><Relationship Id="rId5" Type="http://schemas.openxmlformats.org/officeDocument/2006/relationships/image" Target="../media/image24.svg"/><Relationship Id="rId15" Type="http://schemas.openxmlformats.org/officeDocument/2006/relationships/image" Target="../media/image7.png"/><Relationship Id="rId23" Type="http://schemas.openxmlformats.org/officeDocument/2006/relationships/image" Target="../media/image15.png"/><Relationship Id="rId28" Type="http://schemas.openxmlformats.org/officeDocument/2006/relationships/image" Target="../media/image20.svg"/><Relationship Id="rId10" Type="http://schemas.openxmlformats.org/officeDocument/2006/relationships/image" Target="../media/image29.png"/><Relationship Id="rId19" Type="http://schemas.openxmlformats.org/officeDocument/2006/relationships/image" Target="../media/image11.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slide" Target="slide15.xml"/><Relationship Id="rId22" Type="http://schemas.openxmlformats.org/officeDocument/2006/relationships/image" Target="../media/image14.svg"/><Relationship Id="rId27" Type="http://schemas.openxmlformats.org/officeDocument/2006/relationships/image" Target="../media/image19.png"/><Relationship Id="rId30" Type="http://schemas.openxmlformats.org/officeDocument/2006/relationships/image" Target="../media/image22.svg"/></Relationships>
</file>

<file path=ppt/slides/_rels/slide6.xml.rels><?xml version="1.0" encoding="UTF-8" standalone="yes"?>
<Relationships xmlns="http://schemas.openxmlformats.org/package/2006/relationships"><Relationship Id="rId8" Type="http://schemas.openxmlformats.org/officeDocument/2006/relationships/slide" Target="slide15.xml"/><Relationship Id="rId3" Type="http://schemas.microsoft.com/office/2018/10/relationships/comments" Target="../comments/modernComment_1376_9AC87982.xml"/><Relationship Id="rId7"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slide" Target="slide11.xml"/><Relationship Id="rId11" Type="http://schemas.openxmlformats.org/officeDocument/2006/relationships/hyperlink" Target="https://wiki.gccollab.ca/images/3/39/WTP_-_CM_Program_in-a-box_EN.pdf" TargetMode="External"/><Relationship Id="rId5" Type="http://schemas.openxmlformats.org/officeDocument/2006/relationships/slide" Target="slide9.xml"/><Relationship Id="rId10" Type="http://schemas.openxmlformats.org/officeDocument/2006/relationships/image" Target="../media/image32.svg"/><Relationship Id="rId4" Type="http://schemas.openxmlformats.org/officeDocument/2006/relationships/hyperlink" Target="https://wiki.gccollab.ca/images/8/82/WTP_-_Pre-opening_checklist_EN.docx" TargetMode="External"/><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slide" Target="slide9.xml"/><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slide" Target="slide8.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slide" Target="slide14.xml"/><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slide" Target="slide12.xml"/><Relationship Id="rId9" Type="http://schemas.openxmlformats.org/officeDocument/2006/relationships/image" Target="../media/image10.sv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gcdocs.gc.ca/tpsgc-pwgscdav/nodes/450130550/rr___" TargetMode="External" /><Relationship Id="rId2" Type="http://schemas.openxmlformats.org/officeDocument/2006/relationships/notesSlide" Target="../notesSlides/notesSlide8.xml" /><Relationship Id="rId1" Type="http://schemas.openxmlformats.org/officeDocument/2006/relationships/slideLayout" Target="../slideLayouts/slideLayout1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sp>
        <p:nvSpPr>
          <p:cNvPr id="2" name="Title 1"/>
          <p:cNvSpPr>
            <a:spLocks noGrp="1"/>
          </p:cNvSpPr>
          <p:nvPr>
            <p:ph type="ctrTitle"/>
          </p:nvPr>
        </p:nvSpPr>
        <p:spPr>
          <a:xfrm>
            <a:off x="511883" y="2087217"/>
            <a:ext cx="4704551" cy="1587701"/>
          </a:xfrm>
        </p:spPr>
        <p:txBody>
          <a:bodyPr>
            <a:noAutofit/>
          </a:bodyPr>
          <a:lstStyle/>
          <a:p>
            <a:r>
              <a:rPr lang="en-CA" sz="3200" b="0">
                <a:solidFill>
                  <a:schemeClr val="bg1"/>
                </a:solidFill>
                <a:latin typeface="Arial Rounded MT Bold" panose="020F0704030504030204" pitchFamily="34" charset="0"/>
              </a:rPr>
              <a:t>Guide to collecting employee experience feedback</a:t>
            </a:r>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To evaluate employee adoption and satisfaction </a:t>
            </a:r>
          </a:p>
          <a:p>
            <a:endParaRPr lang="en-US"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 Placeholder 6"/>
          <p:cNvSpPr>
            <a:spLocks noGrp="1"/>
          </p:cNvSpPr>
          <p:nvPr>
            <p:ph type="body" sz="quarter" idx="13"/>
          </p:nvPr>
        </p:nvSpPr>
        <p:spPr>
          <a:xfrm>
            <a:off x="545307" y="4188370"/>
            <a:ext cx="3494087" cy="526957"/>
          </a:xfrm>
        </p:spPr>
        <p:txBody>
          <a:bodyPr/>
          <a:lstStyle/>
          <a:p>
            <a:r>
              <a:rPr lang="fr-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May 2024</a:t>
            </a:r>
            <a:endPar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2">
                    <a:lumMod val="75000"/>
                  </a:schemeClr>
                </a:solidFill>
                <a:latin typeface="Arial Rounded MT Bold" panose="020F0704030504030204" pitchFamily="34" charset="0"/>
              </a:rPr>
              <a:t>Questionnaire</a:t>
            </a:r>
          </a:p>
        </p:txBody>
      </p:sp>
      <p:sp>
        <p:nvSpPr>
          <p:cNvPr id="8" name="Rectangle 7">
            <a:extLst>
              <a:ext uri="{FF2B5EF4-FFF2-40B4-BE49-F238E27FC236}">
                <a16:creationId xmlns:a16="http://schemas.microsoft.com/office/drawing/2014/main" id="{E5F4A713-621F-EE21-71EF-CE5763A8770E}"/>
              </a:ext>
            </a:extLst>
          </p:cNvPr>
          <p:cNvSpPr/>
          <p:nvPr/>
        </p:nvSpPr>
        <p:spPr>
          <a:xfrm>
            <a:off x="508759" y="1385888"/>
            <a:ext cx="10636262" cy="50863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dirty="0">
                <a:solidFill>
                  <a:schemeClr val="accent5"/>
                </a:solidFill>
                <a:latin typeface="Arial Rounded MT Bold" panose="020F0704030504030204" pitchFamily="34" charset="0"/>
              </a:rPr>
              <a:t>WHY</a:t>
            </a:r>
          </a:p>
          <a:p>
            <a:pPr marL="285750" indent="-285750">
              <a:buFont typeface="Wingdings" panose="05000000000000000000" pitchFamily="2" charset="2"/>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 quick anonymous way to get feedback from a large number of employees </a:t>
            </a:r>
          </a:p>
          <a:p>
            <a:r>
              <a:rPr lang="en-CA" dirty="0">
                <a:solidFill>
                  <a:schemeClr val="accent5"/>
                </a:solidFill>
                <a:latin typeface="Arial Rounded MT Bold" panose="020F0704030504030204" pitchFamily="34" charset="0"/>
              </a:rPr>
              <a:t>WHO</a:t>
            </a:r>
            <a:r>
              <a:rPr lang="en-CA" sz="1800" noProof="0" dirty="0">
                <a:solidFill>
                  <a:schemeClr val="accent5"/>
                </a:solidFill>
              </a:rPr>
              <a:t> </a:t>
            </a:r>
          </a:p>
          <a:p>
            <a:pPr marL="285750" indent="-285750">
              <a:buFont typeface="Wingdings" panose="05000000000000000000" pitchFamily="2" charset="2"/>
              <a:buChar char="§"/>
            </a:pPr>
            <a:r>
              <a:rPr lang="en-CA" sz="18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All impacted employees</a:t>
            </a:r>
            <a:endPar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en-CA" sz="1800" noProof="0" dirty="0">
                <a:solidFill>
                  <a:schemeClr val="accent5"/>
                </a:solidFill>
                <a:latin typeface="Arial Rounded MT Bold" panose="020F0704030504030204" pitchFamily="34" charset="0"/>
              </a:rPr>
              <a:t>HOW</a:t>
            </a:r>
            <a:r>
              <a:rPr lang="en-CA" sz="1800" noProof="0" dirty="0">
                <a:solidFill>
                  <a:schemeClr val="accent5"/>
                </a:solidFill>
              </a:rPr>
              <a:t> </a:t>
            </a:r>
          </a:p>
          <a:p>
            <a:pPr marL="285750" indent="-285750">
              <a:buFont typeface="Wingdings" panose="05000000000000000000" pitchFamily="2" charset="2"/>
              <a:buChar char="§"/>
            </a:pP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You can use the questions provided in the </a:t>
            </a: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4" action="ppaction://hlinkfile"/>
              </a:rPr>
              <a:t>Data collection question bank</a:t>
            </a: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document to develop and setup a questionnaire using your preferred survey platform</a:t>
            </a:r>
          </a:p>
          <a:p>
            <a:pPr marL="285750" indent="-285750">
              <a:buFont typeface="Wingdings" panose="05000000000000000000" pitchFamily="2" charset="2"/>
              <a:buChar char="§"/>
            </a:pP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Send a l</a:t>
            </a:r>
            <a:r>
              <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ink sent via email/newsletter and post on your intranet</a:t>
            </a:r>
          </a:p>
          <a:p>
            <a:pPr marL="285750" indent="-285750">
              <a:buFont typeface="Wingdings" panose="05000000000000000000" pitchFamily="2" charset="2"/>
              <a:buChar char="§"/>
            </a:pP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Display a </a:t>
            </a:r>
            <a:r>
              <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QR code in the workplace for easy access to the questionnaire</a:t>
            </a:r>
          </a:p>
          <a:p>
            <a:pPr marL="285750" indent="-285750">
              <a:buFont typeface="Wingdings" panose="05000000000000000000" pitchFamily="2" charset="2"/>
              <a:buChar char="§"/>
            </a:pP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Use your various networks to remind employees to respond (managers, change agents, etc.)</a:t>
            </a:r>
          </a:p>
          <a:p>
            <a:pPr marL="285750" indent="-285750">
              <a:buFont typeface="Wingdings" panose="05000000000000000000" pitchFamily="2" charset="2"/>
              <a:buChar char="§"/>
            </a:pPr>
            <a:r>
              <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Include </a:t>
            </a:r>
            <a:r>
              <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5" action="ppaction://hlinksldjump"/>
              </a:rPr>
              <a:t>WIIFM key messages </a:t>
            </a:r>
            <a:r>
              <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 your communications to incentivise employees to respond</a:t>
            </a:r>
          </a:p>
          <a:p>
            <a:pPr marL="285750" indent="-285750">
              <a:buFont typeface="Wingdings" panose="05000000000000000000" pitchFamily="2" charset="2"/>
              <a:buChar char="§"/>
            </a:pPr>
            <a:r>
              <a:rPr lang="en-CA" sz="17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When communicating with employees, ensure to set expectations on how their feedback will be used and if any changes to the workplace can be expected</a:t>
            </a:r>
            <a:endParaRPr lang="en-CA" sz="17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endParaRPr lang="en-CA" sz="1800" noProof="0" dirty="0">
              <a:solidFill>
                <a:schemeClr val="accent5"/>
              </a:solidFill>
            </a:endParaRPr>
          </a:p>
        </p:txBody>
      </p:sp>
      <p:sp>
        <p:nvSpPr>
          <p:cNvPr id="3" name="TextBox 2">
            <a:extLst>
              <a:ext uri="{FF2B5EF4-FFF2-40B4-BE49-F238E27FC236}">
                <a16:creationId xmlns:a16="http://schemas.microsoft.com/office/drawing/2014/main" id="{EF2039C7-1A7E-5DE6-8634-98F3FAC2CEE9}"/>
              </a:ext>
              <a:ext uri="{C183D7F6-B498-43B3-948B-1728B52AA6E4}">
                <adec:decorative xmlns:adec="http://schemas.microsoft.com/office/drawing/2017/decorative" val="0"/>
              </a:ext>
            </a:extLst>
          </p:cNvPr>
          <p:cNvSpPr txBox="1"/>
          <p:nvPr/>
        </p:nvSpPr>
        <p:spPr>
          <a:xfrm>
            <a:off x="4863676" y="0"/>
            <a:ext cx="2464647" cy="400110"/>
          </a:xfrm>
          <a:prstGeom prst="rect">
            <a:avLst/>
          </a:prstGeom>
          <a:noFill/>
        </p:spPr>
        <p:txBody>
          <a:bodyPr wrap="square">
            <a:spAutoFit/>
          </a:bodyPr>
          <a:lstStyle/>
          <a:p>
            <a:pPr algn="ctr"/>
            <a:r>
              <a:rPr lang="en-CA" sz="2000" dirty="0">
                <a:solidFill>
                  <a:schemeClr val="accent2">
                    <a:lumMod val="75000"/>
                  </a:schemeClr>
                </a:solidFill>
                <a:latin typeface="Arial Rounded MT Bold" panose="020F0704030504030204" pitchFamily="34" charset="0"/>
              </a:rPr>
              <a:t>Quantitative data</a:t>
            </a:r>
          </a:p>
        </p:txBody>
      </p:sp>
    </p:spTree>
    <p:extLst>
      <p:ext uri="{BB962C8B-B14F-4D97-AF65-F5344CB8AC3E}">
        <p14:creationId xmlns:p14="http://schemas.microsoft.com/office/powerpoint/2010/main" val="618838929"/>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9" y="550861"/>
            <a:ext cx="11321291" cy="835027"/>
          </a:xfrm>
        </p:spPr>
        <p:txBody>
          <a:bodyPr>
            <a:normAutofit/>
          </a:bodyPr>
          <a:lstStyle/>
          <a:p>
            <a:r>
              <a:rPr lang="en-CA" dirty="0">
                <a:solidFill>
                  <a:schemeClr val="accent2">
                    <a:lumMod val="75000"/>
                  </a:schemeClr>
                </a:solidFill>
                <a:latin typeface="Arial Rounded MT Bold" panose="020F0704030504030204" pitchFamily="34" charset="0"/>
              </a:rPr>
              <a:t>Informal Group Discussions (1 of 2)</a:t>
            </a:r>
          </a:p>
        </p:txBody>
      </p:sp>
      <p:sp>
        <p:nvSpPr>
          <p:cNvPr id="3" name="TextBox 2">
            <a:extLst>
              <a:ext uri="{FF2B5EF4-FFF2-40B4-BE49-F238E27FC236}">
                <a16:creationId xmlns:a16="http://schemas.microsoft.com/office/drawing/2014/main" id="{B178ED3C-126E-FAD6-F17C-F272D41D3985}"/>
              </a:ext>
              <a:ext uri="{C183D7F6-B498-43B3-948B-1728B52AA6E4}">
                <adec:decorative xmlns:adec="http://schemas.microsoft.com/office/drawing/2017/decorative" val="0"/>
              </a:ext>
            </a:extLst>
          </p:cNvPr>
          <p:cNvSpPr txBox="1"/>
          <p:nvPr/>
        </p:nvSpPr>
        <p:spPr>
          <a:xfrm>
            <a:off x="5043893" y="0"/>
            <a:ext cx="2239641" cy="400110"/>
          </a:xfrm>
          <a:prstGeom prst="rect">
            <a:avLst/>
          </a:prstGeom>
          <a:noFill/>
        </p:spPr>
        <p:txBody>
          <a:bodyPr wrap="square">
            <a:spAutoFit/>
          </a:bodyPr>
          <a:lstStyle/>
          <a:p>
            <a:pPr algn="ctr"/>
            <a:r>
              <a:rPr lang="en-CA" sz="2000" dirty="0">
                <a:solidFill>
                  <a:schemeClr val="accent2">
                    <a:lumMod val="75000"/>
                  </a:schemeClr>
                </a:solidFill>
                <a:latin typeface="Arial Rounded MT Bold" panose="020F0704030504030204" pitchFamily="34" charset="0"/>
              </a:rPr>
              <a:t>Qualitative data</a:t>
            </a:r>
          </a:p>
        </p:txBody>
      </p:sp>
      <p:sp>
        <p:nvSpPr>
          <p:cNvPr id="8" name="Rectangle 7">
            <a:extLst>
              <a:ext uri="{FF2B5EF4-FFF2-40B4-BE49-F238E27FC236}">
                <a16:creationId xmlns:a16="http://schemas.microsoft.com/office/drawing/2014/main" id="{E5F4A713-621F-EE21-71EF-CE5763A8770E}"/>
              </a:ext>
            </a:extLst>
          </p:cNvPr>
          <p:cNvSpPr/>
          <p:nvPr/>
        </p:nvSpPr>
        <p:spPr>
          <a:xfrm>
            <a:off x="644190" y="1409745"/>
            <a:ext cx="11039049" cy="29829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dirty="0">
                <a:solidFill>
                  <a:schemeClr val="accent5"/>
                </a:solidFill>
                <a:latin typeface="Arial Rounded MT Bold" panose="020F0704030504030204" pitchFamily="34" charset="0"/>
              </a:rPr>
              <a:t>WHY </a:t>
            </a:r>
          </a:p>
          <a:p>
            <a:pPr marL="285750" indent="-285750">
              <a:buFont typeface="Wingdings" panose="05000000000000000000" pitchFamily="2" charset="2"/>
              <a:buChar char="§"/>
            </a:pP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Informally gather insights in groups where participants react together and build off each other’s comments </a:t>
            </a:r>
          </a:p>
          <a:p>
            <a:r>
              <a:rPr lang="en-CA" sz="1600" dirty="0">
                <a:solidFill>
                  <a:schemeClr val="accent5"/>
                </a:solidFill>
                <a:latin typeface="Arial Rounded MT Bold" panose="020F0704030504030204" pitchFamily="34" charset="0"/>
              </a:rPr>
              <a:t>WHO</a:t>
            </a:r>
            <a:r>
              <a:rPr lang="en-CA" sz="1600" noProof="0" dirty="0">
                <a:solidFill>
                  <a:schemeClr val="accent5"/>
                </a:solidFill>
              </a:rPr>
              <a:t> </a:t>
            </a:r>
          </a:p>
          <a:p>
            <a:pPr marL="285750" indent="-285750">
              <a:buFont typeface="Wingdings" panose="05000000000000000000" pitchFamily="2" charset="2"/>
              <a:buChar char="§"/>
            </a:pPr>
            <a:r>
              <a:rPr lang="en-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Representative* groups of 5-12 impacted employees. You may curate the audience based on topics </a:t>
            </a:r>
            <a:endPar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en-CA" sz="1600" noProof="0" dirty="0">
                <a:solidFill>
                  <a:schemeClr val="accent5"/>
                </a:solidFill>
                <a:latin typeface="Arial Rounded MT Bold" panose="020F0704030504030204" pitchFamily="34" charset="0"/>
              </a:rPr>
              <a:t>HOW</a:t>
            </a:r>
            <a:r>
              <a:rPr lang="en-CA" sz="1600" noProof="0" dirty="0">
                <a:solidFill>
                  <a:schemeClr val="accent5"/>
                </a:solidFill>
              </a:rPr>
              <a:t> </a:t>
            </a:r>
            <a:endParaRPr lang="en-CA" sz="1600" dirty="0">
              <a:solidFill>
                <a:schemeClr val="accent5"/>
              </a:solidFill>
            </a:endParaRPr>
          </a:p>
          <a:p>
            <a:pPr marL="285750" indent="-285750">
              <a:buFont typeface="Wingdings" panose="05000000000000000000" pitchFamily="2" charset="2"/>
              <a:buChar char="§"/>
            </a:pPr>
            <a:r>
              <a:rPr lang="en-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Select a strong facilitator to lead the discussions</a:t>
            </a:r>
          </a:p>
          <a:p>
            <a:pPr marL="285750" indent="-285750">
              <a:buFont typeface="Wingdings" panose="05000000000000000000" pitchFamily="2" charset="2"/>
              <a:buChar char="§"/>
            </a:pPr>
            <a:r>
              <a:rPr lang="en-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Following review and analysis of the questionnaire results, identify areas where you would like to gather additional insights and let those guide your informal group discussions </a:t>
            </a:r>
          </a:p>
          <a:p>
            <a:pPr marL="285750" indent="-285750">
              <a:buFont typeface="Wingdings" panose="05000000000000000000" pitchFamily="2" charset="2"/>
              <a:buChar char="§"/>
            </a:pP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Use the </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Informal group discussion framework </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as a starting point to organize your sessions</a:t>
            </a:r>
          </a:p>
          <a:p>
            <a:pPr marL="285750" indent="-285750">
              <a:buFont typeface="Wingdings" panose="05000000000000000000" pitchFamily="2" charset="2"/>
              <a:buChar char="§"/>
            </a:pPr>
            <a:endParaRPr lang="en-CA" sz="1600" noProof="0" dirty="0">
              <a:solidFill>
                <a:schemeClr val="accent5"/>
              </a:solidFill>
            </a:endParaRPr>
          </a:p>
          <a:p>
            <a:pPr marL="285750" indent="-285750">
              <a:buFont typeface="Wingdings" panose="05000000000000000000" pitchFamily="2" charset="2"/>
              <a:buChar char="§"/>
            </a:pPr>
            <a:endParaRPr lang="en-CA" sz="1600" noProof="0" dirty="0">
              <a:solidFill>
                <a:schemeClr val="accent5"/>
              </a:solidFill>
            </a:endParaRPr>
          </a:p>
          <a:p>
            <a:pPr marL="285750" indent="-285750">
              <a:buFont typeface="Arial" panose="020B0604020202020204" pitchFamily="34" charset="0"/>
              <a:buChar char="•"/>
            </a:pPr>
            <a:endParaRPr lang="en-CA" sz="1600" noProof="0" dirty="0">
              <a:solidFill>
                <a:schemeClr val="accent5"/>
              </a:solidFill>
            </a:endParaRPr>
          </a:p>
          <a:p>
            <a:endParaRPr lang="en-CA" sz="1600" noProof="0" dirty="0">
              <a:solidFill>
                <a:schemeClr val="accent5"/>
              </a:solidFill>
            </a:endParaRPr>
          </a:p>
        </p:txBody>
      </p:sp>
      <p:sp>
        <p:nvSpPr>
          <p:cNvPr id="15" name="TextBox 14">
            <a:extLst>
              <a:ext uri="{FF2B5EF4-FFF2-40B4-BE49-F238E27FC236}">
                <a16:creationId xmlns:a16="http://schemas.microsoft.com/office/drawing/2014/main" id="{53EA4CE1-4C17-15D6-4CB8-B5235112331B}"/>
              </a:ext>
            </a:extLst>
          </p:cNvPr>
          <p:cNvSpPr txBox="1"/>
          <p:nvPr/>
        </p:nvSpPr>
        <p:spPr>
          <a:xfrm>
            <a:off x="5248274" y="4922553"/>
            <a:ext cx="6434965" cy="830997"/>
          </a:xfrm>
          <a:prstGeom prst="rect">
            <a:avLst/>
          </a:prstGeom>
          <a:solidFill>
            <a:srgbClr val="E1F0F7"/>
          </a:solidFill>
        </p:spPr>
        <p:txBody>
          <a:bodyPr wrap="square" anchor="ctr">
            <a:spAutoFit/>
          </a:bodyPr>
          <a:lstStyle/>
          <a:p>
            <a:r>
              <a:rPr lang="en-CA" sz="1200" noProof="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*To draw valid conclusions from your results, carefully decide how you will select individuals/groups that are representative of all impacted employees. Whether a random selection of impacted employees or individuals/groups based on specific criteria (ex. managers, Young Professionals, etc.), it will be important to explain how they were selected.</a:t>
            </a:r>
            <a:endParaRPr lang="en-CA" sz="1200" noProof="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42347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2">
                    <a:lumMod val="75000"/>
                  </a:schemeClr>
                </a:solidFill>
                <a:latin typeface="Arial Rounded MT Bold" panose="020F0704030504030204" pitchFamily="34" charset="0"/>
              </a:rPr>
              <a:t>Informal Group Discussions (2 of 2)</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2205315"/>
            <a:ext cx="5396742" cy="3385542"/>
          </a:xfrm>
          <a:prstGeom prst="rect">
            <a:avLst/>
          </a:prstGeom>
          <a:noFill/>
        </p:spPr>
        <p:txBody>
          <a:bodyPr wrap="square" rtlCol="0">
            <a:spAutoFit/>
          </a:bodyPr>
          <a:lstStyle/>
          <a:p>
            <a:pPr marL="342900" indent="-342900">
              <a:buFont typeface="+mj-lt"/>
              <a:buAutoNum type="arabicPeriod"/>
            </a:pPr>
            <a:r>
              <a:rPr lang="en-CA" sz="1600" b="1" dirty="0">
                <a:latin typeface="Calibri Light" panose="020F0302020204030204" pitchFamily="34" charset="0"/>
                <a:ea typeface="Calibri Light" panose="020F0302020204030204" pitchFamily="34" charset="0"/>
                <a:cs typeface="Calibri Light" panose="020F0302020204030204" pitchFamily="34" charset="0"/>
              </a:rPr>
              <a:t>Introduction and Ice-breaker</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Welcome and set the context for the group discussions</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Outline the objectives: assessing change management effectiveness, gauging employee experience, and identifying areas for improvement  </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Emphasize the importance of open and honest communication</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Ice-breaker: Encourage participants to share a positive aspect of their experience post-transformation </a:t>
            </a:r>
            <a:endParaRPr lang="en-CA" sz="1400" b="1" dirty="0">
              <a:latin typeface="Calibri Light" panose="020F0302020204030204" pitchFamily="34" charset="0"/>
              <a:ea typeface="Calibri Light" panose="020F0302020204030204" pitchFamily="34" charset="0"/>
              <a:cs typeface="Calibri Light" panose="020F0302020204030204" pitchFamily="34" charset="0"/>
            </a:endParaRPr>
          </a:p>
          <a:p>
            <a:pPr marL="742950" lvl="1" indent="-285750" fontAlgn="base">
              <a:buFont typeface="Arial" panose="020B0604020202020204" pitchFamily="34" charset="0"/>
              <a:buChar char="•"/>
            </a:pP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a:pPr>
            <a:r>
              <a:rPr lang="en-CA" sz="1600" b="1" dirty="0">
                <a:latin typeface="Calibri Light" panose="020F0302020204030204" pitchFamily="34" charset="0"/>
                <a:ea typeface="Calibri Light" panose="020F0302020204030204" pitchFamily="34" charset="0"/>
                <a:cs typeface="Calibri Light" panose="020F0302020204030204" pitchFamily="34" charset="0"/>
              </a:rPr>
              <a:t>Questions and Assessment </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Ask specific questions that require follow-up from the Workplace Employee Experience Questionnaire</a:t>
            </a:r>
          </a:p>
          <a:p>
            <a:pPr marL="800100" lvl="1" indent="-342900">
              <a:spcAft>
                <a:spcPts val="1000"/>
              </a:spcAft>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Encourage participants to provide specific examples and insights </a:t>
            </a:r>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366633" y="2205315"/>
            <a:ext cx="5396742" cy="3457357"/>
          </a:xfrm>
          <a:prstGeom prst="rect">
            <a:avLst/>
          </a:prstGeom>
          <a:noFill/>
        </p:spPr>
        <p:txBody>
          <a:bodyPr wrap="square" rtlCol="0">
            <a:spAutoFit/>
          </a:bodyPr>
          <a:lstStyle/>
          <a:p>
            <a:pPr marL="342900" indent="-342900">
              <a:buFont typeface="+mj-lt"/>
              <a:buAutoNum type="arabicPeriod" startAt="3"/>
            </a:pPr>
            <a:r>
              <a:rPr lang="en-CA" sz="1600" b="1" dirty="0">
                <a:latin typeface="Calibri Light" panose="020F0302020204030204" pitchFamily="34" charset="0"/>
                <a:ea typeface="Calibri Light" panose="020F0302020204030204" pitchFamily="34" charset="0"/>
                <a:cs typeface="Calibri Light" panose="020F0302020204030204" pitchFamily="34" charset="0"/>
              </a:rPr>
              <a:t>Sharing Experiences</a:t>
            </a:r>
          </a:p>
          <a:p>
            <a:pPr marL="742950" lvl="1" indent="-28575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Facilitate a discussion where participants can build on each other's comments </a:t>
            </a:r>
          </a:p>
          <a:p>
            <a:pPr marL="742950" lvl="1" indent="-285750">
              <a:spcAft>
                <a:spcPts val="1000"/>
              </a:spcAft>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Encourage sharing of both positive and difficult experiences</a:t>
            </a:r>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startAt="4"/>
            </a:pPr>
            <a:r>
              <a:rPr lang="en-CA" sz="1600" b="1" dirty="0">
                <a:latin typeface="Calibri Light" panose="020F0302020204030204" pitchFamily="34" charset="0"/>
                <a:ea typeface="Calibri Light" panose="020F0302020204030204" pitchFamily="34" charset="0"/>
                <a:cs typeface="Calibri Light" panose="020F0302020204030204" pitchFamily="34" charset="0"/>
              </a:rPr>
              <a:t>Identifying Areas for Improvement</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Facilitate a discussion on areas where participants believe improvements can be made </a:t>
            </a:r>
          </a:p>
          <a:p>
            <a:pPr marL="742950" lvl="1" indent="-285750" fontAlgn="base">
              <a:spcAft>
                <a:spcPts val="1000"/>
              </a:spcAft>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Ask for suggestions on enhancing the employee experience and addressing any lingering challenges  </a:t>
            </a:r>
          </a:p>
          <a:p>
            <a:pPr marL="342900" indent="-342900">
              <a:buFont typeface="+mj-lt"/>
              <a:buAutoNum type="arabicPeriod" startAt="4"/>
            </a:pPr>
            <a:r>
              <a:rPr lang="en-CA" sz="1600" b="1" dirty="0">
                <a:latin typeface="Calibri Light" panose="020F0302020204030204" pitchFamily="34" charset="0"/>
                <a:ea typeface="Calibri Light" panose="020F0302020204030204" pitchFamily="34" charset="0"/>
                <a:cs typeface="Calibri Light" panose="020F0302020204030204" pitchFamily="34" charset="0"/>
              </a:rPr>
              <a:t>Wrap-up</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Summarize key points discussed  </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Discuss next steps, such as how insights will be used and the timeline for implementing improvements </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Thank participants for their valuable input</a:t>
            </a:r>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830997"/>
          </a:xfrm>
          <a:prstGeom prst="rect">
            <a:avLst/>
          </a:prstGeom>
          <a:noFill/>
        </p:spPr>
        <p:txBody>
          <a:bodyPr wrap="square">
            <a:spAutoFit/>
          </a:bodyPr>
          <a:lstStyle/>
          <a:p>
            <a:r>
              <a:rPr lang="fr-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hen preparing your group sessions, consider the amount on content to cover and number of employees invited and ensure to reserve enough time. Group sessions should have a strong facilitator that can create a safe sharing space, guide discussions, encourage active participate and manage time effectively.</a:t>
            </a:r>
            <a:endParaRPr lang="en-CA" sz="1600" dirty="0">
              <a:solidFill>
                <a:schemeClr val="accent5"/>
              </a:solidFill>
            </a:endParaRPr>
          </a:p>
        </p:txBody>
      </p:sp>
      <p:sp>
        <p:nvSpPr>
          <p:cNvPr id="5" name="TextBox 4">
            <a:extLst>
              <a:ext uri="{FF2B5EF4-FFF2-40B4-BE49-F238E27FC236}">
                <a16:creationId xmlns:a16="http://schemas.microsoft.com/office/drawing/2014/main" id="{6155C877-BA80-DB3C-662F-C6B1BE0DC25E}"/>
              </a:ext>
              <a:ext uri="{C183D7F6-B498-43B3-948B-1728B52AA6E4}">
                <adec:decorative xmlns:adec="http://schemas.microsoft.com/office/drawing/2017/decorative" val="0"/>
              </a:ext>
            </a:extLst>
          </p:cNvPr>
          <p:cNvSpPr txBox="1"/>
          <p:nvPr/>
        </p:nvSpPr>
        <p:spPr>
          <a:xfrm>
            <a:off x="5246812" y="-7518"/>
            <a:ext cx="2239641" cy="400110"/>
          </a:xfrm>
          <a:prstGeom prst="rect">
            <a:avLst/>
          </a:prstGeom>
          <a:noFill/>
        </p:spPr>
        <p:txBody>
          <a:bodyPr wrap="square">
            <a:spAutoFit/>
          </a:bodyPr>
          <a:lstStyle/>
          <a:p>
            <a:pPr algn="ctr"/>
            <a:r>
              <a:rPr lang="en-CA" sz="2000" dirty="0">
                <a:solidFill>
                  <a:schemeClr val="accent2">
                    <a:lumMod val="75000"/>
                  </a:schemeClr>
                </a:solidFill>
                <a:latin typeface="Arial Rounded MT Bold" panose="020F0704030504030204" pitchFamily="34" charset="0"/>
              </a:rPr>
              <a:t>Qualitative data</a:t>
            </a:r>
          </a:p>
        </p:txBody>
      </p:sp>
    </p:spTree>
    <p:extLst>
      <p:ext uri="{BB962C8B-B14F-4D97-AF65-F5344CB8AC3E}">
        <p14:creationId xmlns:p14="http://schemas.microsoft.com/office/powerpoint/2010/main" val="3759743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en-CA" dirty="0">
                <a:solidFill>
                  <a:schemeClr val="accent2">
                    <a:lumMod val="75000"/>
                  </a:schemeClr>
                </a:solidFill>
                <a:latin typeface="Arial Rounded MT Bold" panose="020F0704030504030204" pitchFamily="34" charset="0"/>
              </a:rPr>
              <a:t>Informal 1:1 Dialogue (1 of 2)</a:t>
            </a:r>
          </a:p>
        </p:txBody>
      </p:sp>
      <p:sp>
        <p:nvSpPr>
          <p:cNvPr id="3" name="TextBox 2">
            <a:extLst>
              <a:ext uri="{FF2B5EF4-FFF2-40B4-BE49-F238E27FC236}">
                <a16:creationId xmlns:a16="http://schemas.microsoft.com/office/drawing/2014/main" id="{7558D609-B321-A2E9-E1C3-F1C09E283537}"/>
              </a:ext>
              <a:ext uri="{C183D7F6-B498-43B3-948B-1728B52AA6E4}">
                <adec:decorative xmlns:adec="http://schemas.microsoft.com/office/drawing/2017/decorative" val="0"/>
              </a:ext>
            </a:extLst>
          </p:cNvPr>
          <p:cNvSpPr txBox="1"/>
          <p:nvPr/>
        </p:nvSpPr>
        <p:spPr>
          <a:xfrm>
            <a:off x="4892110" y="0"/>
            <a:ext cx="2239641" cy="400110"/>
          </a:xfrm>
          <a:prstGeom prst="rect">
            <a:avLst/>
          </a:prstGeom>
          <a:noFill/>
        </p:spPr>
        <p:txBody>
          <a:bodyPr wrap="square">
            <a:spAutoFit/>
          </a:bodyPr>
          <a:lstStyle/>
          <a:p>
            <a:pPr algn="ctr"/>
            <a:r>
              <a:rPr lang="en-CA" sz="2000" dirty="0">
                <a:solidFill>
                  <a:schemeClr val="accent2">
                    <a:lumMod val="75000"/>
                  </a:schemeClr>
                </a:solidFill>
                <a:latin typeface="Arial Rounded MT Bold" panose="020F0704030504030204" pitchFamily="34" charset="0"/>
              </a:rPr>
              <a:t>Qualitative data</a:t>
            </a:r>
          </a:p>
        </p:txBody>
      </p:sp>
      <p:sp>
        <p:nvSpPr>
          <p:cNvPr id="11" name="Rectangle 10">
            <a:extLst>
              <a:ext uri="{FF2B5EF4-FFF2-40B4-BE49-F238E27FC236}">
                <a16:creationId xmlns:a16="http://schemas.microsoft.com/office/drawing/2014/main" id="{F1E3B614-4F38-1A3B-FDF9-E4129B1437D7}"/>
              </a:ext>
            </a:extLst>
          </p:cNvPr>
          <p:cNvSpPr/>
          <p:nvPr/>
        </p:nvSpPr>
        <p:spPr>
          <a:xfrm>
            <a:off x="648665" y="1543095"/>
            <a:ext cx="10894670" cy="37242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dirty="0">
                <a:solidFill>
                  <a:schemeClr val="accent5"/>
                </a:solidFill>
                <a:latin typeface="Arial Rounded MT Bold" panose="020F0704030504030204" pitchFamily="34" charset="0"/>
              </a:rPr>
              <a:t>WHY </a:t>
            </a:r>
          </a:p>
          <a:p>
            <a:pPr marL="285750" indent="-285750">
              <a:buFont typeface="Wingdings" panose="05000000000000000000" pitchFamily="2" charset="2"/>
              <a:buChar char="§"/>
            </a:pP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Gather individual, in-depth informal feedback in a private setting</a:t>
            </a:r>
          </a:p>
          <a:p>
            <a:r>
              <a:rPr lang="en-CA" sz="1600" dirty="0">
                <a:solidFill>
                  <a:schemeClr val="accent5"/>
                </a:solidFill>
                <a:latin typeface="Arial Rounded MT Bold" panose="020F0704030504030204" pitchFamily="34" charset="0"/>
              </a:rPr>
              <a:t>WHO</a:t>
            </a:r>
            <a:r>
              <a:rPr lang="en-CA" sz="1600" noProof="0" dirty="0">
                <a:solidFill>
                  <a:schemeClr val="accent5"/>
                </a:solidFill>
              </a:rPr>
              <a:t> </a:t>
            </a:r>
          </a:p>
          <a:p>
            <a:pPr marL="285750" indent="-285750">
              <a:buFont typeface="Wingdings" panose="05000000000000000000" pitchFamily="2" charset="2"/>
              <a:buChar char="§"/>
            </a:pPr>
            <a:r>
              <a:rPr lang="en-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 representative* selection of impacted employees</a:t>
            </a:r>
            <a:endPar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en-CA" sz="1600" noProof="0" dirty="0">
                <a:solidFill>
                  <a:schemeClr val="accent5"/>
                </a:solidFill>
                <a:latin typeface="Arial Rounded MT Bold" panose="020F0704030504030204" pitchFamily="34" charset="0"/>
              </a:rPr>
              <a:t>HOW</a:t>
            </a:r>
            <a:r>
              <a:rPr lang="en-CA" sz="1600" noProof="0" dirty="0">
                <a:solidFill>
                  <a:schemeClr val="accent5"/>
                </a:solidFill>
              </a:rPr>
              <a:t> </a:t>
            </a:r>
          </a:p>
          <a:p>
            <a:pPr marL="285750" indent="-285750">
              <a:buFont typeface="Wingdings" panose="05000000000000000000" pitchFamily="2" charset="2"/>
              <a:buChar char="§"/>
            </a:pPr>
            <a:r>
              <a:rPr lang="en-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Ensure a climate of safety, trust and transparency for employees to be comfortable in sharing</a:t>
            </a:r>
          </a:p>
          <a:p>
            <a:pPr marL="285750" indent="-285750">
              <a:buFont typeface="Wingdings" panose="05000000000000000000" pitchFamily="2" charset="2"/>
              <a:buChar char="§"/>
            </a:pPr>
            <a:r>
              <a:rPr lang="en-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Select a strong facilitator to lead the discussions</a:t>
            </a:r>
          </a:p>
          <a:p>
            <a:pPr marL="285750" indent="-285750">
              <a:buFont typeface="Wingdings" panose="05000000000000000000" pitchFamily="2" charset="2"/>
              <a:buChar char="§"/>
            </a:pPr>
            <a:r>
              <a:rPr lang="en-CA" sz="1600" noProof="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Following review and analysis of the questionnaire results, identify areas where you would like to gather additional insights and let those guide your informal 1:1 dialogue</a:t>
            </a:r>
          </a:p>
          <a:p>
            <a:pPr marL="285750" indent="-285750">
              <a:buFont typeface="Wingdings" panose="05000000000000000000" pitchFamily="2" charset="2"/>
              <a:buChar char="§"/>
            </a:pP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Use the </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Informal 1:1 Dialogue framework </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as a starting point to organize your interviews</a:t>
            </a:r>
          </a:p>
          <a:p>
            <a:pPr marL="285750" indent="-285750">
              <a:buFont typeface="Wingdings" panose="05000000000000000000" pitchFamily="2" charset="2"/>
              <a:buChar char="§"/>
            </a:pPr>
            <a:endParaRPr lang="en-CA" sz="1600" noProof="0" dirty="0">
              <a:solidFill>
                <a:schemeClr val="accent5"/>
              </a:solidFill>
            </a:endParaRPr>
          </a:p>
          <a:p>
            <a:pPr marL="285750" indent="-285750">
              <a:buFont typeface="Wingdings" panose="05000000000000000000" pitchFamily="2" charset="2"/>
              <a:buChar char="§"/>
            </a:pPr>
            <a:endParaRPr lang="en-CA" sz="1600" noProof="0" dirty="0">
              <a:solidFill>
                <a:schemeClr val="accent5"/>
              </a:solidFill>
            </a:endParaRPr>
          </a:p>
          <a:p>
            <a:pPr marL="285750" indent="-285750">
              <a:buFont typeface="Arial" panose="020B0604020202020204" pitchFamily="34" charset="0"/>
              <a:buChar char="•"/>
            </a:pPr>
            <a:endParaRPr lang="en-CA" sz="1600" noProof="0" dirty="0">
              <a:solidFill>
                <a:schemeClr val="accent5"/>
              </a:solidFill>
            </a:endParaRPr>
          </a:p>
          <a:p>
            <a:endParaRPr lang="en-CA" sz="1600" noProof="0" dirty="0">
              <a:solidFill>
                <a:schemeClr val="accent5"/>
              </a:solidFill>
            </a:endParaRPr>
          </a:p>
        </p:txBody>
      </p:sp>
      <p:sp>
        <p:nvSpPr>
          <p:cNvPr id="12" name="TextBox 11">
            <a:extLst>
              <a:ext uri="{FF2B5EF4-FFF2-40B4-BE49-F238E27FC236}">
                <a16:creationId xmlns:a16="http://schemas.microsoft.com/office/drawing/2014/main" id="{5FBEE35E-7AF9-380F-183A-4D3A2FC65712}"/>
              </a:ext>
            </a:extLst>
          </p:cNvPr>
          <p:cNvSpPr txBox="1"/>
          <p:nvPr/>
        </p:nvSpPr>
        <p:spPr>
          <a:xfrm>
            <a:off x="5248274" y="5424577"/>
            <a:ext cx="6434965" cy="830997"/>
          </a:xfrm>
          <a:prstGeom prst="rect">
            <a:avLst/>
          </a:prstGeom>
          <a:solidFill>
            <a:srgbClr val="E1F0F7"/>
          </a:solidFill>
        </p:spPr>
        <p:txBody>
          <a:bodyPr wrap="square" anchor="ctr">
            <a:spAutoFit/>
          </a:bodyPr>
          <a:lstStyle/>
          <a:p>
            <a:r>
              <a:rPr lang="en-CA" sz="1200" noProof="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*To draw valid conclusions from your results, carefully decide how you will select individuals/groups that are representative of all impacted employees. Whether a random selection of impacted employees or individuals/groups based on specific criteria (ex. managers, Young Professionals, etc.), it will be important to explain how they were selected.</a:t>
            </a:r>
            <a:endParaRPr lang="en-CA" sz="1200" noProof="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1838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vert="horz" lIns="91440" tIns="45720" rIns="91440" bIns="45720" rtlCol="0" anchor="ctr">
            <a:normAutofit/>
          </a:bodyPr>
          <a:lstStyle/>
          <a:p>
            <a:r>
              <a:rPr lang="en-CA" dirty="0">
                <a:solidFill>
                  <a:schemeClr val="accent2">
                    <a:lumMod val="75000"/>
                  </a:schemeClr>
                </a:solidFill>
                <a:latin typeface="Arial Rounded MT Bold" panose="020F0704030504030204" pitchFamily="34" charset="0"/>
              </a:rPr>
              <a:t>Informal 1:1 Dialogue (2 of 2)</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2205315"/>
            <a:ext cx="5396742" cy="3944670"/>
          </a:xfrm>
          <a:prstGeom prst="rect">
            <a:avLst/>
          </a:prstGeom>
          <a:noFill/>
        </p:spPr>
        <p:txBody>
          <a:bodyPr wrap="square" rtlCol="0">
            <a:spAutoFit/>
          </a:bodyPr>
          <a:lstStyle/>
          <a:p>
            <a:pPr marL="342900" indent="-342900">
              <a:buFont typeface="+mj-lt"/>
              <a:buAutoNum type="arabicPeriod"/>
            </a:pPr>
            <a:r>
              <a:rPr lang="en-CA" sz="1600" b="1" dirty="0">
                <a:latin typeface="Calibri Light" panose="020F0302020204030204" pitchFamily="34" charset="0"/>
                <a:ea typeface="Calibri Light" panose="020F0302020204030204" pitchFamily="34" charset="0"/>
                <a:cs typeface="Calibri Light" panose="020F0302020204030204" pitchFamily="34" charset="0"/>
              </a:rPr>
              <a:t>Introduction and Establishing Trust</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Welcome and express appreciation for the employee's time </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Emphasize the importance of their honest feedback </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Build rapport by asking about their well-being and ensuring they feel comfortable.  </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Clarify the confidential nature of the conversation and reassure them that their input is valuable</a:t>
            </a:r>
          </a:p>
          <a:p>
            <a:pPr marL="742950" lvl="1" indent="-285750" fontAlgn="base">
              <a:spcAft>
                <a:spcPts val="1000"/>
              </a:spcAft>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Share the purpose of the dialogue: to understand their unique perspective and experiences</a:t>
            </a:r>
          </a:p>
          <a:p>
            <a:pPr marL="342900" indent="-342900">
              <a:buFont typeface="+mj-lt"/>
              <a:buAutoNum type="arabicPeriod"/>
            </a:pPr>
            <a:r>
              <a:rPr lang="en-CA" sz="1600" b="1" dirty="0">
                <a:latin typeface="Calibri Light" panose="020F0302020204030204" pitchFamily="34" charset="0"/>
                <a:ea typeface="Calibri Light" panose="020F0302020204030204" pitchFamily="34" charset="0"/>
                <a:cs typeface="Calibri Light" panose="020F0302020204030204" pitchFamily="34" charset="0"/>
              </a:rPr>
              <a:t>Questions and Assessment </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Begin with general questions to ease into the conversation. For example: "How would you describe your overall experience with the recent workplace modernization?"  </a:t>
            </a:r>
          </a:p>
          <a:p>
            <a:pPr marL="800100" lvl="1" indent="-342900">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Ask specific questions that require follow-up from the Workplace Employee Experience Questionnaire</a:t>
            </a:r>
          </a:p>
          <a:p>
            <a:pPr marL="800100" lvl="1" indent="-342900">
              <a:spcAft>
                <a:spcPts val="1000"/>
              </a:spcAft>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Encourage participants to share personal anecdotes that highlight their journey</a:t>
            </a:r>
            <a:endParaRPr lang="en-CA" sz="16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366633" y="2205315"/>
            <a:ext cx="5396742" cy="2867452"/>
          </a:xfrm>
          <a:prstGeom prst="rect">
            <a:avLst/>
          </a:prstGeom>
          <a:noFill/>
        </p:spPr>
        <p:txBody>
          <a:bodyPr wrap="square" rtlCol="0">
            <a:spAutoFit/>
          </a:bodyPr>
          <a:lstStyle/>
          <a:p>
            <a:pPr marL="342900" indent="-342900">
              <a:buFont typeface="+mj-lt"/>
              <a:buAutoNum type="arabicPeriod" startAt="3"/>
            </a:pPr>
            <a:r>
              <a:rPr lang="en-CA" sz="1600" b="1" i="0">
                <a:solidFill>
                  <a:srgbClr val="000000"/>
                </a:solidFill>
                <a:effectLst/>
                <a:latin typeface="+mj-lt"/>
              </a:rPr>
              <a:t>Opportunities for Feedback </a:t>
            </a:r>
          </a:p>
          <a:p>
            <a:pPr marL="742950" lvl="1" indent="-285750" fontAlgn="base">
              <a:buFont typeface="Arial" panose="020B0604020202020204" pitchFamily="34" charset="0"/>
              <a:buChar char="•"/>
            </a:pPr>
            <a:r>
              <a:rPr lang="en-CA" sz="1400">
                <a:latin typeface="Calibri Light" panose="020F0302020204030204" pitchFamily="34" charset="0"/>
                <a:ea typeface="Calibri Light" panose="020F0302020204030204" pitchFamily="34" charset="0"/>
                <a:cs typeface="Calibri Light" panose="020F0302020204030204" pitchFamily="34" charset="0"/>
              </a:rPr>
              <a:t>Provide space for the employee to express any concerns or reservations openly</a:t>
            </a:r>
          </a:p>
          <a:p>
            <a:pPr marL="742950" lvl="1" indent="-285750" fontAlgn="base">
              <a:buFont typeface="Arial" panose="020B0604020202020204" pitchFamily="34" charset="0"/>
              <a:buChar char="•"/>
            </a:pPr>
            <a:r>
              <a:rPr lang="en-CA" sz="1400">
                <a:latin typeface="Calibri Light" panose="020F0302020204030204" pitchFamily="34" charset="0"/>
                <a:ea typeface="Calibri Light" panose="020F0302020204030204" pitchFamily="34" charset="0"/>
                <a:cs typeface="Calibri Light" panose="020F0302020204030204" pitchFamily="34" charset="0"/>
              </a:rPr>
              <a:t>Ask about specific areas where they might need additional support or resources</a:t>
            </a:r>
          </a:p>
          <a:p>
            <a:pPr marL="742950" lvl="1" indent="-285750" fontAlgn="base">
              <a:spcAft>
                <a:spcPts val="1000"/>
              </a:spcAft>
              <a:buFont typeface="Arial" panose="020B0604020202020204" pitchFamily="34" charset="0"/>
              <a:buChar char="•"/>
            </a:pPr>
            <a:r>
              <a:rPr lang="en-CA" sz="1400">
                <a:latin typeface="Calibri Light" panose="020F0302020204030204" pitchFamily="34" charset="0"/>
                <a:ea typeface="Calibri Light" panose="020F0302020204030204" pitchFamily="34" charset="0"/>
                <a:cs typeface="Calibri Light" panose="020F0302020204030204" pitchFamily="34" charset="0"/>
              </a:rPr>
              <a:t>Explore whether there are aspects of the transformation that were particularly challenging for them  </a:t>
            </a:r>
          </a:p>
          <a:p>
            <a:pPr marL="342900" indent="-342900">
              <a:buFont typeface="+mj-lt"/>
              <a:buAutoNum type="arabicPeriod" startAt="3"/>
            </a:pPr>
            <a:r>
              <a:rPr lang="en-CA" sz="1600" b="1">
                <a:latin typeface="Calibri Light" panose="020F0302020204030204" pitchFamily="34" charset="0"/>
                <a:ea typeface="Calibri Light" panose="020F0302020204030204" pitchFamily="34" charset="0"/>
                <a:cs typeface="Calibri Light" panose="020F0302020204030204" pitchFamily="34" charset="0"/>
              </a:rPr>
              <a:t>Wrap-up</a:t>
            </a:r>
          </a:p>
          <a:p>
            <a:pPr marL="800100" lvl="1" indent="-342900">
              <a:buFont typeface="Arial" panose="020B0604020202020204" pitchFamily="34" charset="0"/>
              <a:buChar char="•"/>
            </a:pPr>
            <a:r>
              <a:rPr lang="en-CA" sz="1400">
                <a:latin typeface="Calibri Light" panose="020F0302020204030204" pitchFamily="34" charset="0"/>
                <a:ea typeface="Calibri Light" panose="020F0302020204030204" pitchFamily="34" charset="0"/>
                <a:cs typeface="Calibri Light" panose="020F0302020204030204" pitchFamily="34" charset="0"/>
              </a:rPr>
              <a:t>Summarize key points discussed during the dialogue</a:t>
            </a:r>
          </a:p>
          <a:p>
            <a:pPr marL="800100" lvl="1" indent="-342900">
              <a:buFont typeface="Arial" panose="020B0604020202020204" pitchFamily="34" charset="0"/>
              <a:buChar char="•"/>
            </a:pPr>
            <a:r>
              <a:rPr lang="en-CA" sz="1400">
                <a:latin typeface="Calibri Light" panose="020F0302020204030204" pitchFamily="34" charset="0"/>
                <a:ea typeface="Calibri Light" panose="020F0302020204030204" pitchFamily="34" charset="0"/>
                <a:cs typeface="Calibri Light" panose="020F0302020204030204" pitchFamily="34" charset="0"/>
              </a:rPr>
              <a:t>Express gratitude for their openness and valuable insights </a:t>
            </a:r>
          </a:p>
          <a:p>
            <a:pPr marL="800100" lvl="1" indent="-342900">
              <a:buFont typeface="Arial" panose="020B0604020202020204" pitchFamily="34" charset="0"/>
              <a:buChar char="•"/>
            </a:pPr>
            <a:r>
              <a:rPr lang="en-CA" sz="1400">
                <a:latin typeface="Calibri Light" panose="020F0302020204030204" pitchFamily="34" charset="0"/>
                <a:ea typeface="Calibri Light" panose="020F0302020204030204" pitchFamily="34" charset="0"/>
                <a:cs typeface="Calibri Light" panose="020F0302020204030204" pitchFamily="34" charset="0"/>
              </a:rPr>
              <a:t>Assure them that their feedback will contribute to positive changes</a:t>
            </a:r>
            <a:endParaRPr lang="en-CA" sz="1600" b="1">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830997"/>
          </a:xfrm>
          <a:prstGeom prst="rect">
            <a:avLst/>
          </a:prstGeom>
          <a:noFill/>
        </p:spPr>
        <p:txBody>
          <a:bodyPr wrap="square">
            <a:spAutoFit/>
          </a:bodyPr>
          <a:lstStyle/>
          <a:p>
            <a:r>
              <a:rPr lang="fr-CA" sz="160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a:t>
            </a:r>
            <a:r>
              <a:rPr lang="en-CA" sz="160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hen preparing your 1:1 dialogues, consider the setting where you will host the interviews (whether in person or virtual) to ensure participants are at ease. 1:1 dialogues should have a strong facilitator that can create a safe sharing space, guide discussions, encourage active participate and manage time effectively.</a:t>
            </a:r>
          </a:p>
        </p:txBody>
      </p:sp>
      <p:sp>
        <p:nvSpPr>
          <p:cNvPr id="5" name="TextBox 4">
            <a:extLst>
              <a:ext uri="{FF2B5EF4-FFF2-40B4-BE49-F238E27FC236}">
                <a16:creationId xmlns:a16="http://schemas.microsoft.com/office/drawing/2014/main" id="{6AB30768-57FD-54FF-C52F-565637F8EDEE}"/>
              </a:ext>
              <a:ext uri="{C183D7F6-B498-43B3-948B-1728B52AA6E4}">
                <adec:decorative xmlns:adec="http://schemas.microsoft.com/office/drawing/2017/decorative" val="0"/>
              </a:ext>
            </a:extLst>
          </p:cNvPr>
          <p:cNvSpPr txBox="1"/>
          <p:nvPr/>
        </p:nvSpPr>
        <p:spPr>
          <a:xfrm>
            <a:off x="4785679" y="0"/>
            <a:ext cx="2239641" cy="400110"/>
          </a:xfrm>
          <a:prstGeom prst="rect">
            <a:avLst/>
          </a:prstGeom>
          <a:noFill/>
        </p:spPr>
        <p:txBody>
          <a:bodyPr wrap="square">
            <a:spAutoFit/>
          </a:bodyPr>
          <a:lstStyle/>
          <a:p>
            <a:pPr algn="ctr"/>
            <a:r>
              <a:rPr lang="en-CA" sz="2000" dirty="0">
                <a:solidFill>
                  <a:schemeClr val="accent2">
                    <a:lumMod val="75000"/>
                  </a:schemeClr>
                </a:solidFill>
                <a:latin typeface="Arial Rounded MT Bold" panose="020F0704030504030204" pitchFamily="34" charset="0"/>
              </a:rPr>
              <a:t>Qualitative data</a:t>
            </a:r>
          </a:p>
        </p:txBody>
      </p:sp>
    </p:spTree>
    <p:extLst>
      <p:ext uri="{BB962C8B-B14F-4D97-AF65-F5344CB8AC3E}">
        <p14:creationId xmlns:p14="http://schemas.microsoft.com/office/powerpoint/2010/main" val="207365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2">
                    <a:lumMod val="75000"/>
                  </a:schemeClr>
                </a:solidFill>
                <a:latin typeface="Arial Rounded MT Bold" panose="020F0704030504030204" pitchFamily="34" charset="0"/>
              </a:rPr>
              <a:t>Observation (1 of 3)</a:t>
            </a:r>
          </a:p>
        </p:txBody>
      </p:sp>
      <p:sp>
        <p:nvSpPr>
          <p:cNvPr id="17" name="Rectangle 16">
            <a:extLst>
              <a:ext uri="{FF2B5EF4-FFF2-40B4-BE49-F238E27FC236}">
                <a16:creationId xmlns:a16="http://schemas.microsoft.com/office/drawing/2014/main" id="{9156A4A9-EBAF-7131-5359-99AA38F4DEBD}"/>
              </a:ext>
            </a:extLst>
          </p:cNvPr>
          <p:cNvSpPr/>
          <p:nvPr/>
        </p:nvSpPr>
        <p:spPr>
          <a:xfrm>
            <a:off x="668559" y="1382247"/>
            <a:ext cx="10846545" cy="475456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600" dirty="0">
                <a:solidFill>
                  <a:schemeClr val="accent5"/>
                </a:solidFill>
                <a:latin typeface="Arial Rounded MT Bold" panose="020F0704030504030204" pitchFamily="34" charset="0"/>
              </a:rPr>
              <a:t>WHY</a:t>
            </a:r>
          </a:p>
          <a:p>
            <a:pPr marL="285750" indent="-285750">
              <a:buFont typeface="Wingdings" panose="05000000000000000000" pitchFamily="2" charset="2"/>
              <a:buChar char="§"/>
            </a:pP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Confirm and validate findings from the questionnaire, the informal group discussions and the informal 1:1 dialogue by capturing concrete behaviours that support the subjective feelings expressed by employees</a:t>
            </a:r>
          </a:p>
          <a:p>
            <a:r>
              <a:rPr lang="en-CA" sz="1600" dirty="0">
                <a:solidFill>
                  <a:schemeClr val="accent5"/>
                </a:solidFill>
                <a:latin typeface="Arial Rounded MT Bold" panose="020F0704030504030204" pitchFamily="34" charset="0"/>
              </a:rPr>
              <a:t>WHO</a:t>
            </a:r>
            <a:r>
              <a:rPr lang="en-CA" sz="1600" noProof="0" dirty="0">
                <a:solidFill>
                  <a:schemeClr val="accent5"/>
                </a:solidFill>
              </a:rPr>
              <a:t> </a:t>
            </a:r>
          </a:p>
          <a:p>
            <a:pPr marL="285750" indent="-285750">
              <a:buFont typeface="Wingdings" panose="05000000000000000000" pitchFamily="2" charset="2"/>
              <a:buChar char="§"/>
            </a:pP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Consider involving your Change Agent </a:t>
            </a:r>
            <a:r>
              <a:rPr lang="en-CA" sz="1600" dirty="0" err="1">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Nnetwork</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to foster engagement and trust with employees</a:t>
            </a:r>
          </a:p>
          <a:p>
            <a:r>
              <a:rPr lang="en-CA" sz="1600" noProof="0" dirty="0">
                <a:solidFill>
                  <a:schemeClr val="accent5"/>
                </a:solidFill>
                <a:latin typeface="Arial Rounded MT Bold" panose="020F0704030504030204" pitchFamily="34" charset="0"/>
              </a:rPr>
              <a:t>HOW</a:t>
            </a:r>
            <a:r>
              <a:rPr lang="en-CA" sz="1600" noProof="0" dirty="0">
                <a:solidFill>
                  <a:schemeClr val="accent5"/>
                </a:solidFill>
              </a:rPr>
              <a:t> </a:t>
            </a:r>
          </a:p>
          <a:p>
            <a:pPr marL="285750" indent="-285750">
              <a:buFont typeface="Wingdings" panose="05000000000000000000" pitchFamily="2" charset="2"/>
              <a:buChar char="§"/>
            </a:pP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Inform employees of this approach. By raising awareness and communicating, there is less opportunities for them to feel like they are being monitored. Make sure they know that you are observing behaviours to ensure their experience is the best it can be and you get the results you need.</a:t>
            </a:r>
          </a:p>
          <a:p>
            <a:pPr marL="285750" indent="-285750">
              <a:buFont typeface="Wingdings" panose="05000000000000000000" pitchFamily="2" charset="2"/>
              <a:buChar char="§"/>
            </a:pP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Determine which results and comments you would like to confirm and create an observation plan and schedule using the </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Observation framework and table template </a:t>
            </a:r>
            <a:endPar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0B2706FB-F40E-4471-46BE-44C1704EC946}"/>
              </a:ext>
              <a:ext uri="{C183D7F6-B498-43B3-948B-1728B52AA6E4}">
                <adec:decorative xmlns:adec="http://schemas.microsoft.com/office/drawing/2017/decorative" val="0"/>
              </a:ext>
            </a:extLst>
          </p:cNvPr>
          <p:cNvSpPr txBox="1"/>
          <p:nvPr/>
        </p:nvSpPr>
        <p:spPr>
          <a:xfrm>
            <a:off x="4892110" y="0"/>
            <a:ext cx="2239641" cy="400110"/>
          </a:xfrm>
          <a:prstGeom prst="rect">
            <a:avLst/>
          </a:prstGeom>
          <a:noFill/>
        </p:spPr>
        <p:txBody>
          <a:bodyPr wrap="square">
            <a:spAutoFit/>
          </a:bodyPr>
          <a:lstStyle/>
          <a:p>
            <a:pPr algn="ctr"/>
            <a:r>
              <a:rPr lang="en-CA" sz="2000" dirty="0">
                <a:solidFill>
                  <a:schemeClr val="accent2">
                    <a:lumMod val="75000"/>
                  </a:schemeClr>
                </a:solidFill>
                <a:latin typeface="Arial Rounded MT Bold" panose="020F0704030504030204" pitchFamily="34" charset="0"/>
              </a:rPr>
              <a:t>Qualitative data</a:t>
            </a:r>
          </a:p>
        </p:txBody>
      </p:sp>
    </p:spTree>
    <p:extLst>
      <p:ext uri="{BB962C8B-B14F-4D97-AF65-F5344CB8AC3E}">
        <p14:creationId xmlns:p14="http://schemas.microsoft.com/office/powerpoint/2010/main" val="3814123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2">
                    <a:lumMod val="75000"/>
                  </a:schemeClr>
                </a:solidFill>
                <a:latin typeface="Arial Rounded MT Bold" panose="020F0704030504030204" pitchFamily="34" charset="0"/>
              </a:rPr>
              <a:t>Observation (2 of 3)</a:t>
            </a:r>
          </a:p>
        </p:txBody>
      </p:sp>
      <p:sp>
        <p:nvSpPr>
          <p:cNvPr id="3" name="TextBox 2">
            <a:extLst>
              <a:ext uri="{FF2B5EF4-FFF2-40B4-BE49-F238E27FC236}">
                <a16:creationId xmlns:a16="http://schemas.microsoft.com/office/drawing/2014/main" id="{E245D6EA-DAB3-DF75-63B9-AB4E5051DD2E}"/>
              </a:ext>
            </a:extLst>
          </p:cNvPr>
          <p:cNvSpPr txBox="1"/>
          <p:nvPr/>
        </p:nvSpPr>
        <p:spPr>
          <a:xfrm>
            <a:off x="508758" y="2487420"/>
            <a:ext cx="5396742" cy="3847207"/>
          </a:xfrm>
          <a:prstGeom prst="rect">
            <a:avLst/>
          </a:prstGeom>
          <a:noFill/>
        </p:spPr>
        <p:txBody>
          <a:bodyPr wrap="square" rtlCol="0">
            <a:spAutoFit/>
          </a:bodyPr>
          <a:lstStyle/>
          <a:p>
            <a:pPr marL="342900" indent="-342900">
              <a:buFont typeface="+mj-lt"/>
              <a:buAutoNum type="arabicPeriod"/>
            </a:pPr>
            <a:r>
              <a:rPr lang="en-CA" sz="1600" b="1" dirty="0">
                <a:latin typeface="+mj-lt"/>
                <a:ea typeface="Calibri Light" panose="020F0302020204030204" pitchFamily="34" charset="0"/>
                <a:cs typeface="Calibri Light" panose="020F0302020204030204" pitchFamily="34" charset="0"/>
              </a:rPr>
              <a:t>Pre-observation and communications</a:t>
            </a:r>
          </a:p>
          <a:p>
            <a:pPr marL="742950" lvl="1" indent="-285750" fontAlgn="base">
              <a:buFont typeface="Arial" panose="020B0604020202020204" pitchFamily="34" charset="0"/>
              <a:buChar char="•"/>
            </a:pPr>
            <a:r>
              <a:rPr lang="en-CA" sz="1400" dirty="0">
                <a:latin typeface="+mj-lt"/>
                <a:ea typeface="Calibri Light" panose="020F0302020204030204" pitchFamily="34" charset="0"/>
                <a:cs typeface="Calibri Light" panose="020F0302020204030204" pitchFamily="34" charset="0"/>
              </a:rPr>
              <a:t>Brief observers on the objectives of the observation and the key focus areas.  Emphasize the importance of being unobtrusive to capturing natural behaviour</a:t>
            </a:r>
          </a:p>
          <a:p>
            <a:pPr marL="742950" lvl="1" indent="-285750" fontAlgn="base">
              <a:buFont typeface="Arial" panose="020B0604020202020204" pitchFamily="34" charset="0"/>
              <a:buChar char="•"/>
            </a:pPr>
            <a:r>
              <a:rPr lang="en-CA" sz="1400" dirty="0">
                <a:latin typeface="+mj-lt"/>
                <a:ea typeface="Calibri Light" panose="020F0302020204030204" pitchFamily="34" charset="0"/>
                <a:cs typeface="Calibri Light" panose="020F0302020204030204" pitchFamily="34" charset="0"/>
              </a:rPr>
              <a:t>Announce to employees that there will be observers present to gather insights on their experience in the workplace</a:t>
            </a:r>
          </a:p>
          <a:p>
            <a:pPr marL="742950" lvl="1" indent="-285750" fontAlgn="base">
              <a:buFont typeface="Arial" panose="020B0604020202020204" pitchFamily="34" charset="0"/>
              <a:buChar char="•"/>
            </a:pPr>
            <a:r>
              <a:rPr lang="en-CA" sz="1400" dirty="0">
                <a:latin typeface="+mj-lt"/>
                <a:ea typeface="Calibri Light" panose="020F0302020204030204" pitchFamily="34" charset="0"/>
                <a:cs typeface="Calibri Light" panose="020F0302020204030204" pitchFamily="34" charset="0"/>
              </a:rPr>
              <a:t>Ensure employees know that the observation is not evaluative but rather aimed at improving the overall workplace employee experience</a:t>
            </a:r>
          </a:p>
          <a:p>
            <a:pPr marL="742950" lvl="1" indent="-285750" fontAlgn="base">
              <a:buFont typeface="Arial" panose="020B0604020202020204" pitchFamily="34" charset="0"/>
              <a:buChar char="•"/>
            </a:pPr>
            <a:endParaRPr lang="en-CA" sz="1400" dirty="0">
              <a:latin typeface="+mj-lt"/>
              <a:ea typeface="Calibri Light" panose="020F0302020204030204" pitchFamily="34" charset="0"/>
              <a:cs typeface="Calibri Light" panose="020F0302020204030204" pitchFamily="34" charset="0"/>
            </a:endParaRPr>
          </a:p>
          <a:p>
            <a:pPr marL="342900" indent="-342900">
              <a:buFont typeface="+mj-lt"/>
              <a:buAutoNum type="arabicPeriod"/>
            </a:pPr>
            <a:r>
              <a:rPr lang="en-CA" sz="1600" b="1" dirty="0">
                <a:latin typeface="+mj-lt"/>
                <a:ea typeface="Calibri Light" panose="020F0302020204030204" pitchFamily="34" charset="0"/>
                <a:cs typeface="Calibri Light" panose="020F0302020204030204" pitchFamily="34" charset="0"/>
              </a:rPr>
              <a:t>Observation period</a:t>
            </a:r>
          </a:p>
          <a:p>
            <a:pPr marL="800100" lvl="1" indent="-342900">
              <a:buFont typeface="Arial" panose="020B0604020202020204" pitchFamily="34" charset="0"/>
              <a:buChar char="•"/>
            </a:pPr>
            <a:r>
              <a:rPr lang="en-CA" sz="1400" dirty="0">
                <a:latin typeface="+mj-lt"/>
                <a:ea typeface="Calibri Light" panose="020F0302020204030204" pitchFamily="34" charset="0"/>
                <a:cs typeface="Calibri Light" panose="020F0302020204030204" pitchFamily="34" charset="0"/>
              </a:rPr>
              <a:t>Discreetly observe employees in their natural work environment (ex: workpoints used, occupancy of rooms, respect of etiquette, most used workpoints, etc.)</a:t>
            </a:r>
          </a:p>
          <a:p>
            <a:pPr marL="800100" lvl="1" indent="-342900">
              <a:buFont typeface="Arial" panose="020B0604020202020204" pitchFamily="34" charset="0"/>
              <a:buChar char="•"/>
            </a:pPr>
            <a:r>
              <a:rPr lang="en-CA" sz="1400" dirty="0">
                <a:latin typeface="+mj-lt"/>
                <a:ea typeface="Calibri Light" panose="020F0302020204030204" pitchFamily="34" charset="0"/>
                <a:cs typeface="Calibri Light" panose="020F0302020204030204" pitchFamily="34" charset="0"/>
              </a:rPr>
              <a:t>Take notes on any noteworthy behaviors, interactions, or challenges observed</a:t>
            </a:r>
          </a:p>
          <a:p>
            <a:pPr marL="800100" lvl="1" indent="-342900">
              <a:buFont typeface="Arial" panose="020B0604020202020204" pitchFamily="34" charset="0"/>
              <a:buChar char="•"/>
            </a:pPr>
            <a:endParaRPr lang="en-CA" sz="1600" b="1" dirty="0">
              <a:latin typeface="+mj-lt"/>
              <a:ea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D5765DEB-024C-457D-2655-39A06BC1AFE6}"/>
              </a:ext>
            </a:extLst>
          </p:cNvPr>
          <p:cNvSpPr txBox="1"/>
          <p:nvPr/>
        </p:nvSpPr>
        <p:spPr>
          <a:xfrm>
            <a:off x="6366633" y="2487420"/>
            <a:ext cx="5396742" cy="3385542"/>
          </a:xfrm>
          <a:prstGeom prst="rect">
            <a:avLst/>
          </a:prstGeom>
          <a:noFill/>
        </p:spPr>
        <p:txBody>
          <a:bodyPr wrap="square" rtlCol="0">
            <a:spAutoFit/>
          </a:bodyPr>
          <a:lstStyle/>
          <a:p>
            <a:pPr marL="342900" indent="-342900">
              <a:buFont typeface="+mj-lt"/>
              <a:buAutoNum type="arabicPeriod" startAt="3"/>
            </a:pPr>
            <a:r>
              <a:rPr lang="en-CA" sz="1600" b="1" i="0" dirty="0">
                <a:solidFill>
                  <a:srgbClr val="000000"/>
                </a:solidFill>
                <a:effectLst/>
                <a:latin typeface="+mj-lt"/>
              </a:rPr>
              <a:t>Documenting</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Ask observers to compile detailed notes on their observations, highlighting both positive aspects and areas for improvement  </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Document any unexpected behaviors or patterns that may not have surfaced in surveys or interviews</a:t>
            </a:r>
          </a:p>
          <a:p>
            <a:pPr marL="742950" lvl="1" indent="-285750" fontAlgn="base">
              <a:buFont typeface="Arial" panose="020B0604020202020204" pitchFamily="34" charset="0"/>
              <a:buChar char="•"/>
            </a:pPr>
            <a:endParaRPr lang="en-CA" sz="14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buFont typeface="+mj-lt"/>
              <a:buAutoNum type="arabicPeriod" startAt="3"/>
            </a:pPr>
            <a:r>
              <a:rPr lang="en-CA" sz="1600" b="1" i="0" dirty="0">
                <a:solidFill>
                  <a:srgbClr val="000000"/>
                </a:solidFill>
                <a:effectLst/>
                <a:latin typeface="+mj-lt"/>
              </a:rPr>
              <a:t>Validation session</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Convene with your colleagues, and if required with employees from the informal group discussions and informal 1:1 dialogue, to discuss and validate your observations</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Cross-reference findings with questionnaire results, informal group discussions , and informal 1:1 dialogue to identify common themes</a:t>
            </a:r>
          </a:p>
          <a:p>
            <a:pPr marL="742950" lvl="1" indent="-285750" fontAlgn="base">
              <a:buFont typeface="Arial" panose="020B0604020202020204" pitchFamily="34" charset="0"/>
              <a:buChar char="•"/>
            </a:pPr>
            <a:r>
              <a:rPr lang="en-CA" sz="1400" dirty="0">
                <a:latin typeface="Calibri Light" panose="020F0302020204030204" pitchFamily="34" charset="0"/>
                <a:ea typeface="Calibri Light" panose="020F0302020204030204" pitchFamily="34" charset="0"/>
                <a:cs typeface="Calibri Light" panose="020F0302020204030204" pitchFamily="34" charset="0"/>
              </a:rPr>
              <a:t>Prioritize insights that align with the overall objectives of the workplace modernization</a:t>
            </a: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1077218"/>
          </a:xfrm>
          <a:prstGeom prst="rect">
            <a:avLst/>
          </a:prstGeom>
          <a:noFill/>
        </p:spPr>
        <p:txBody>
          <a:bodyPr wrap="square">
            <a:spAutoFit/>
          </a:bodyPr>
          <a:lstStyle/>
          <a:p>
            <a:r>
              <a:rPr lang="en-CA" sz="160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When conducting a workplace observation study, consider defining clear objectives, selecting relevant behaviors to observe, ensuring observer reliability (we recommend using your Change Agent Network), maintaining confidentiality, and analyzing data systematically to draw meaningful insights. Additionally, establish a standardized observation protocol using the </a:t>
            </a:r>
            <a:r>
              <a:rPr lang="en-CA" sz="160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Observation table template</a:t>
            </a:r>
            <a:r>
              <a:rPr lang="en-CA" sz="160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as a starting point and schedule observations at representative times. </a:t>
            </a:r>
          </a:p>
        </p:txBody>
      </p:sp>
      <p:sp>
        <p:nvSpPr>
          <p:cNvPr id="5" name="TextBox 4">
            <a:extLst>
              <a:ext uri="{FF2B5EF4-FFF2-40B4-BE49-F238E27FC236}">
                <a16:creationId xmlns:a16="http://schemas.microsoft.com/office/drawing/2014/main" id="{1D0605FD-35AB-62A3-8D2F-C8BCB71C4ED1}"/>
              </a:ext>
              <a:ext uri="{C183D7F6-B498-43B3-948B-1728B52AA6E4}">
                <adec:decorative xmlns:adec="http://schemas.microsoft.com/office/drawing/2017/decorative" val="0"/>
              </a:ext>
            </a:extLst>
          </p:cNvPr>
          <p:cNvSpPr txBox="1"/>
          <p:nvPr/>
        </p:nvSpPr>
        <p:spPr>
          <a:xfrm>
            <a:off x="4892110" y="0"/>
            <a:ext cx="2239641" cy="400110"/>
          </a:xfrm>
          <a:prstGeom prst="rect">
            <a:avLst/>
          </a:prstGeom>
          <a:noFill/>
        </p:spPr>
        <p:txBody>
          <a:bodyPr wrap="square">
            <a:spAutoFit/>
          </a:bodyPr>
          <a:lstStyle/>
          <a:p>
            <a:pPr algn="ctr"/>
            <a:r>
              <a:rPr lang="en-CA" sz="2000" dirty="0">
                <a:solidFill>
                  <a:schemeClr val="accent2">
                    <a:lumMod val="75000"/>
                  </a:schemeClr>
                </a:solidFill>
                <a:latin typeface="Arial Rounded MT Bold" panose="020F0704030504030204" pitchFamily="34" charset="0"/>
              </a:rPr>
              <a:t>Qualitative data</a:t>
            </a:r>
          </a:p>
        </p:txBody>
      </p:sp>
    </p:spTree>
    <p:extLst>
      <p:ext uri="{BB962C8B-B14F-4D97-AF65-F5344CB8AC3E}">
        <p14:creationId xmlns:p14="http://schemas.microsoft.com/office/powerpoint/2010/main" val="644470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vert="horz" lIns="91440" tIns="45720" rIns="91440" bIns="45720" rtlCol="0" anchor="ctr">
            <a:normAutofit/>
          </a:bodyPr>
          <a:lstStyle/>
          <a:p>
            <a:r>
              <a:rPr lang="en-CA" dirty="0">
                <a:solidFill>
                  <a:schemeClr val="accent2">
                    <a:lumMod val="75000"/>
                  </a:schemeClr>
                </a:solidFill>
                <a:latin typeface="Arial Rounded MT Bold" panose="020F0704030504030204" pitchFamily="34" charset="0"/>
              </a:rPr>
              <a:t>Observation (3 of 3)</a:t>
            </a:r>
          </a:p>
        </p:txBody>
      </p:sp>
      <p:sp>
        <p:nvSpPr>
          <p:cNvPr id="3" name="TextBox 2">
            <a:extLst>
              <a:ext uri="{FF2B5EF4-FFF2-40B4-BE49-F238E27FC236}">
                <a16:creationId xmlns:a16="http://schemas.microsoft.com/office/drawing/2014/main" id="{F7F1EE85-7806-139F-20F0-D2434B371AE1}"/>
              </a:ext>
              <a:ext uri="{C183D7F6-B498-43B3-948B-1728B52AA6E4}">
                <adec:decorative xmlns:adec="http://schemas.microsoft.com/office/drawing/2017/decorative" val="0"/>
              </a:ext>
            </a:extLst>
          </p:cNvPr>
          <p:cNvSpPr txBox="1"/>
          <p:nvPr/>
        </p:nvSpPr>
        <p:spPr>
          <a:xfrm>
            <a:off x="4892110" y="0"/>
            <a:ext cx="2239641" cy="400110"/>
          </a:xfrm>
          <a:prstGeom prst="rect">
            <a:avLst/>
          </a:prstGeom>
          <a:noFill/>
        </p:spPr>
        <p:txBody>
          <a:bodyPr wrap="square">
            <a:spAutoFit/>
          </a:bodyPr>
          <a:lstStyle/>
          <a:p>
            <a:pPr algn="ctr"/>
            <a:r>
              <a:rPr lang="en-CA" sz="2000" dirty="0">
                <a:solidFill>
                  <a:schemeClr val="accent2">
                    <a:lumMod val="75000"/>
                  </a:schemeClr>
                </a:solidFill>
                <a:latin typeface="Arial Rounded MT Bold" panose="020F0704030504030204" pitchFamily="34" charset="0"/>
              </a:rPr>
              <a:t>Qualitative data</a:t>
            </a:r>
          </a:p>
        </p:txBody>
      </p:sp>
      <p:sp>
        <p:nvSpPr>
          <p:cNvPr id="7" name="TextBox 6">
            <a:extLst>
              <a:ext uri="{FF2B5EF4-FFF2-40B4-BE49-F238E27FC236}">
                <a16:creationId xmlns:a16="http://schemas.microsoft.com/office/drawing/2014/main" id="{A8F80289-58B1-5177-1C0E-AB375C406B07}"/>
              </a:ext>
            </a:extLst>
          </p:cNvPr>
          <p:cNvSpPr txBox="1"/>
          <p:nvPr/>
        </p:nvSpPr>
        <p:spPr>
          <a:xfrm>
            <a:off x="508758" y="1267510"/>
            <a:ext cx="11006344" cy="830997"/>
          </a:xfrm>
          <a:prstGeom prst="rect">
            <a:avLst/>
          </a:prstGeom>
          <a:noFill/>
        </p:spPr>
        <p:txBody>
          <a:bodyPr wrap="square">
            <a:spAutoFit/>
          </a:bodyPr>
          <a:lstStyle/>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You can use this table as a starting point to gather your observation data. It can also be beneficial to use a floor plan to pinpoint the exact location of the observations. Remember to adapt the table to your specific needs, adding or modifying columns as required for your observation study.</a:t>
            </a:r>
          </a:p>
        </p:txBody>
      </p:sp>
      <p:sp>
        <p:nvSpPr>
          <p:cNvPr id="9" name="TextBox 8">
            <a:extLst>
              <a:ext uri="{FF2B5EF4-FFF2-40B4-BE49-F238E27FC236}">
                <a16:creationId xmlns:a16="http://schemas.microsoft.com/office/drawing/2014/main" id="{4471C17A-FEE1-DB45-8FE9-548268232404}"/>
              </a:ext>
            </a:extLst>
          </p:cNvPr>
          <p:cNvSpPr txBox="1"/>
          <p:nvPr/>
        </p:nvSpPr>
        <p:spPr>
          <a:xfrm>
            <a:off x="508759" y="2371495"/>
            <a:ext cx="11118520" cy="338554"/>
          </a:xfrm>
          <a:prstGeom prst="rect">
            <a:avLst/>
          </a:prstGeom>
          <a:noFill/>
        </p:spPr>
        <p:txBody>
          <a:bodyPr wrap="square">
            <a:spAutoFit/>
          </a:bodyPr>
          <a:lstStyle/>
          <a:p>
            <a:r>
              <a:rPr lang="fr-CA" sz="1600" b="1">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Observation table 							         Name of observer: </a:t>
            </a:r>
            <a:endParaRPr lang="en-CA" sz="1600" b="1">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graphicFrame>
        <p:nvGraphicFramePr>
          <p:cNvPr id="8" name="Table 8">
            <a:extLst>
              <a:ext uri="{FF2B5EF4-FFF2-40B4-BE49-F238E27FC236}">
                <a16:creationId xmlns:a16="http://schemas.microsoft.com/office/drawing/2014/main" id="{ED452F25-4126-FE60-5B05-C7BDCE47613C}"/>
              </a:ext>
            </a:extLst>
          </p:cNvPr>
          <p:cNvGraphicFramePr>
            <a:graphicFrameLocks noGrp="1"/>
          </p:cNvGraphicFramePr>
          <p:nvPr>
            <p:extLst>
              <p:ext uri="{D42A27DB-BD31-4B8C-83A1-F6EECF244321}">
                <p14:modId xmlns:p14="http://schemas.microsoft.com/office/powerpoint/2010/main" val="3991087161"/>
              </p:ext>
            </p:extLst>
          </p:nvPr>
        </p:nvGraphicFramePr>
        <p:xfrm>
          <a:off x="508754" y="2727753"/>
          <a:ext cx="11118520" cy="741680"/>
        </p:xfrm>
        <a:graphic>
          <a:graphicData uri="http://schemas.openxmlformats.org/drawingml/2006/table">
            <a:tbl>
              <a:tblPr firstRow="1" bandRow="1">
                <a:tableStyleId>{7DF18680-E054-41AD-8BC1-D1AEF772440D}</a:tableStyleId>
              </a:tblPr>
              <a:tblGrid>
                <a:gridCol w="1245058">
                  <a:extLst>
                    <a:ext uri="{9D8B030D-6E8A-4147-A177-3AD203B41FA5}">
                      <a16:colId xmlns:a16="http://schemas.microsoft.com/office/drawing/2014/main" val="2769942117"/>
                    </a:ext>
                  </a:extLst>
                </a:gridCol>
                <a:gridCol w="1169389">
                  <a:extLst>
                    <a:ext uri="{9D8B030D-6E8A-4147-A177-3AD203B41FA5}">
                      <a16:colId xmlns:a16="http://schemas.microsoft.com/office/drawing/2014/main" val="3571293734"/>
                    </a:ext>
                  </a:extLst>
                </a:gridCol>
                <a:gridCol w="5364846">
                  <a:extLst>
                    <a:ext uri="{9D8B030D-6E8A-4147-A177-3AD203B41FA5}">
                      <a16:colId xmlns:a16="http://schemas.microsoft.com/office/drawing/2014/main" val="794104579"/>
                    </a:ext>
                  </a:extLst>
                </a:gridCol>
                <a:gridCol w="1115523">
                  <a:extLst>
                    <a:ext uri="{9D8B030D-6E8A-4147-A177-3AD203B41FA5}">
                      <a16:colId xmlns:a16="http://schemas.microsoft.com/office/drawing/2014/main" val="2234744261"/>
                    </a:ext>
                  </a:extLst>
                </a:gridCol>
                <a:gridCol w="2223704">
                  <a:extLst>
                    <a:ext uri="{9D8B030D-6E8A-4147-A177-3AD203B41FA5}">
                      <a16:colId xmlns:a16="http://schemas.microsoft.com/office/drawing/2014/main" val="543301061"/>
                    </a:ext>
                  </a:extLst>
                </a:gridCol>
              </a:tblGrid>
              <a:tr h="370840">
                <a:tc>
                  <a:txBody>
                    <a:bodyPr/>
                    <a:lstStyle/>
                    <a:p>
                      <a:r>
                        <a:rPr lang="en-CA" sz="1400" noProof="0"/>
                        <a:t>Date and time</a:t>
                      </a:r>
                    </a:p>
                  </a:txBody>
                  <a:tcPr anchor="ctr"/>
                </a:tc>
                <a:tc>
                  <a:txBody>
                    <a:bodyPr/>
                    <a:lstStyle/>
                    <a:p>
                      <a:r>
                        <a:rPr lang="en-CA" sz="1400" noProof="0"/>
                        <a:t>Location</a:t>
                      </a:r>
                    </a:p>
                  </a:txBody>
                  <a:tcPr anchor="ctr"/>
                </a:tc>
                <a:tc>
                  <a:txBody>
                    <a:bodyPr/>
                    <a:lstStyle/>
                    <a:p>
                      <a:r>
                        <a:rPr lang="en-CA" sz="1400" noProof="0"/>
                        <a:t>Observed action/behaviour</a:t>
                      </a:r>
                    </a:p>
                  </a:txBody>
                  <a:tcPr anchor="ctr"/>
                </a:tc>
                <a:tc>
                  <a:txBody>
                    <a:bodyPr/>
                    <a:lstStyle/>
                    <a:p>
                      <a:r>
                        <a:rPr lang="en-CA" sz="1400" noProof="0"/>
                        <a:t>Duration</a:t>
                      </a:r>
                    </a:p>
                  </a:txBody>
                  <a:tcPr anchor="ctr"/>
                </a:tc>
                <a:tc>
                  <a:txBody>
                    <a:bodyPr/>
                    <a:lstStyle/>
                    <a:p>
                      <a:r>
                        <a:rPr lang="en-CA" sz="1400" noProof="0"/>
                        <a:t>Notes/comments</a:t>
                      </a:r>
                    </a:p>
                  </a:txBody>
                  <a:tcPr anchor="ctr"/>
                </a:tc>
                <a:extLst>
                  <a:ext uri="{0D108BD9-81ED-4DB2-BD59-A6C34878D82A}">
                    <a16:rowId xmlns:a16="http://schemas.microsoft.com/office/drawing/2014/main" val="471762786"/>
                  </a:ext>
                </a:extLst>
              </a:tr>
              <a:tr h="370840">
                <a:tc>
                  <a:txBody>
                    <a:bodyPr/>
                    <a:lstStyle/>
                    <a:p>
                      <a:endParaRPr lang="en-CA" sz="1400"/>
                    </a:p>
                  </a:txBody>
                  <a:tcPr/>
                </a:tc>
                <a:tc>
                  <a:txBody>
                    <a:bodyPr/>
                    <a:lstStyle/>
                    <a:p>
                      <a:endParaRPr lang="en-CA" sz="1400"/>
                    </a:p>
                  </a:txBody>
                  <a:tcPr/>
                </a:tc>
                <a:tc>
                  <a:txBody>
                    <a:bodyPr/>
                    <a:lstStyle/>
                    <a:p>
                      <a:endParaRPr lang="en-CA" sz="1400"/>
                    </a:p>
                  </a:txBody>
                  <a:tcPr/>
                </a:tc>
                <a:tc>
                  <a:txBody>
                    <a:bodyPr/>
                    <a:lstStyle/>
                    <a:p>
                      <a:endParaRPr lang="en-CA" sz="1400"/>
                    </a:p>
                  </a:txBody>
                  <a:tcPr/>
                </a:tc>
                <a:tc>
                  <a:txBody>
                    <a:bodyPr/>
                    <a:lstStyle/>
                    <a:p>
                      <a:endParaRPr lang="en-CA" sz="1400" dirty="0"/>
                    </a:p>
                  </a:txBody>
                  <a:tcPr/>
                </a:tc>
                <a:extLst>
                  <a:ext uri="{0D108BD9-81ED-4DB2-BD59-A6C34878D82A}">
                    <a16:rowId xmlns:a16="http://schemas.microsoft.com/office/drawing/2014/main" val="1605779751"/>
                  </a:ext>
                </a:extLst>
              </a:tr>
            </a:tbl>
          </a:graphicData>
        </a:graphic>
      </p:graphicFrame>
      <p:sp>
        <p:nvSpPr>
          <p:cNvPr id="6" name="TextBox 5">
            <a:extLst>
              <a:ext uri="{FF2B5EF4-FFF2-40B4-BE49-F238E27FC236}">
                <a16:creationId xmlns:a16="http://schemas.microsoft.com/office/drawing/2014/main" id="{BD811F38-8ADB-F0EA-95F9-34C37F344A06}"/>
              </a:ext>
            </a:extLst>
          </p:cNvPr>
          <p:cNvSpPr txBox="1"/>
          <p:nvPr/>
        </p:nvSpPr>
        <p:spPr>
          <a:xfrm>
            <a:off x="508754" y="3695656"/>
            <a:ext cx="11006346" cy="1569660"/>
          </a:xfrm>
          <a:prstGeom prst="rect">
            <a:avLst/>
          </a:prstGeom>
          <a:noFill/>
        </p:spPr>
        <p:txBody>
          <a:bodyPr wrap="square">
            <a:spAutoFit/>
          </a:bodyPr>
          <a:lstStyle/>
          <a:p>
            <a:pPr marL="342900" indent="-342900">
              <a:buAutoNum type="arabicPeriod"/>
            </a:pPr>
            <a:r>
              <a:rPr lang="en-CA" sz="1600" u="sng">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Date and time</a:t>
            </a:r>
            <a:r>
              <a:rPr lang="en-CA" sz="160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The date and time when the observation took place. </a:t>
            </a:r>
          </a:p>
          <a:p>
            <a:pPr marL="342900" indent="-342900">
              <a:buAutoNum type="arabicPeriod"/>
            </a:pPr>
            <a:r>
              <a:rPr lang="en-CA" sz="1600" u="sng">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Location</a:t>
            </a:r>
            <a:r>
              <a:rPr lang="en-CA" sz="160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The specific place or department where the observation occurred. </a:t>
            </a:r>
          </a:p>
          <a:p>
            <a:pPr marL="342900" indent="-342900">
              <a:buAutoNum type="arabicPeriod"/>
            </a:pPr>
            <a:r>
              <a:rPr lang="en-CA" sz="1600" u="sng">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Observed action/behavior</a:t>
            </a:r>
            <a:r>
              <a:rPr lang="en-CA" sz="160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A description of the action or behavior under observation. </a:t>
            </a:r>
          </a:p>
          <a:p>
            <a:pPr marL="342900" indent="-342900">
              <a:buAutoNum type="arabicPeriod"/>
            </a:pPr>
            <a:r>
              <a:rPr lang="en-CA" sz="1600" u="sng">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Duration</a:t>
            </a:r>
            <a:r>
              <a:rPr lang="en-CA" sz="160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The time taken for the observed action or behavior. </a:t>
            </a:r>
          </a:p>
          <a:p>
            <a:pPr marL="342900" indent="-342900">
              <a:buAutoNum type="arabicPeriod"/>
            </a:pPr>
            <a:r>
              <a:rPr lang="en-CA" sz="1600" u="sng">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Notes/comments</a:t>
            </a:r>
            <a:r>
              <a:rPr lang="en-CA" sz="1600">
                <a:solidFill>
                  <a:schemeClr val="accent5"/>
                </a:solidFill>
                <a:effectLst/>
                <a:latin typeface="Calibri Light" panose="020F0302020204030204" pitchFamily="34" charset="0"/>
                <a:ea typeface="Calibri Light" panose="020F0302020204030204" pitchFamily="34" charset="0"/>
                <a:cs typeface="Calibri Light" panose="020F0302020204030204" pitchFamily="34" charset="0"/>
              </a:rPr>
              <a:t>: Any additional comments or observations that provide context or insights. </a:t>
            </a:r>
          </a:p>
          <a:p>
            <a:pPr marL="342900" indent="-342900">
              <a:buAutoNum type="arabicPeriod"/>
            </a:pPr>
            <a:endParaRPr lang="en-CA" sz="160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2726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040A8C5-D155-4AE4-79FE-CA6E9D3CFD11}"/>
              </a:ext>
            </a:extLst>
          </p:cNvPr>
          <p:cNvSpPr>
            <a:spLocks noGrp="1"/>
          </p:cNvSpPr>
          <p:nvPr>
            <p:ph type="title"/>
          </p:nvPr>
        </p:nvSpPr>
        <p:spPr>
          <a:xfrm>
            <a:off x="318185" y="164577"/>
            <a:ext cx="11006345" cy="835027"/>
          </a:xfrm>
        </p:spPr>
        <p:txBody>
          <a:bodyPr>
            <a:normAutofit/>
          </a:bodyPr>
          <a:lstStyle/>
          <a:p>
            <a:r>
              <a:rPr lang="en-CA" dirty="0">
                <a:solidFill>
                  <a:schemeClr val="accent5"/>
                </a:solidFill>
                <a:latin typeface="Arial Rounded MT Bold" panose="020F0704030504030204" pitchFamily="34" charset="0"/>
              </a:rPr>
              <a:t>4. Data consolidation and analysis</a:t>
            </a:r>
          </a:p>
        </p:txBody>
      </p:sp>
      <p:sp>
        <p:nvSpPr>
          <p:cNvPr id="8" name="TextBox 7">
            <a:extLst>
              <a:ext uri="{FF2B5EF4-FFF2-40B4-BE49-F238E27FC236}">
                <a16:creationId xmlns:a16="http://schemas.microsoft.com/office/drawing/2014/main" id="{545B8636-E7D1-1C4C-ECEE-A3B0B465D3E0}"/>
              </a:ext>
            </a:extLst>
          </p:cNvPr>
          <p:cNvSpPr txBox="1"/>
          <p:nvPr/>
        </p:nvSpPr>
        <p:spPr>
          <a:xfrm>
            <a:off x="413471" y="1193136"/>
            <a:ext cx="11196917" cy="1200329"/>
          </a:xfrm>
          <a:prstGeom prst="rect">
            <a:avLst/>
          </a:prstGeom>
          <a:noFill/>
        </p:spPr>
        <p:txBody>
          <a:bodyPr wrap="square">
            <a:spAutoFit/>
          </a:bodyPr>
          <a:lstStyle/>
          <a:p>
            <a:r>
              <a:rPr lang="en-CA" dirty="0">
                <a:latin typeface="+mj-lt"/>
              </a:rPr>
              <a:t>Remember, the key to effective analysis is to integrate both quantitative and qualitative insights to form a holistic view of workplace satisfaction and adoption. This approach allows you to not only identify areas that need attention but also to understand the underlying reasons behind the data, enabling you to make more strategic and impactful improvements.</a:t>
            </a:r>
          </a:p>
        </p:txBody>
      </p:sp>
      <p:sp>
        <p:nvSpPr>
          <p:cNvPr id="7" name="TextBox 6">
            <a:extLst>
              <a:ext uri="{FF2B5EF4-FFF2-40B4-BE49-F238E27FC236}">
                <a16:creationId xmlns:a16="http://schemas.microsoft.com/office/drawing/2014/main" id="{F3F74F2C-FC07-9467-1578-B820E9D6972E}"/>
              </a:ext>
              <a:ext uri="{C183D7F6-B498-43B3-948B-1728B52AA6E4}">
                <adec:decorative xmlns:adec="http://schemas.microsoft.com/office/drawing/2017/decorative" val="0"/>
              </a:ext>
            </a:extLst>
          </p:cNvPr>
          <p:cNvSpPr txBox="1"/>
          <p:nvPr/>
        </p:nvSpPr>
        <p:spPr>
          <a:xfrm>
            <a:off x="1941348" y="2466099"/>
            <a:ext cx="2464647"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Quan</a:t>
            </a:r>
            <a:r>
              <a:rPr lang="en-CA" sz="2000" dirty="0">
                <a:solidFill>
                  <a:schemeClr val="accent2">
                    <a:lumMod val="75000"/>
                  </a:schemeClr>
                </a:solidFill>
                <a:latin typeface="Arial Rounded MT Bold" panose="020F0704030504030204" pitchFamily="34" charset="0"/>
              </a:rPr>
              <a:t>titative data</a:t>
            </a:r>
          </a:p>
        </p:txBody>
      </p:sp>
      <p:sp>
        <p:nvSpPr>
          <p:cNvPr id="3" name="TextBox 2">
            <a:extLst>
              <a:ext uri="{FF2B5EF4-FFF2-40B4-BE49-F238E27FC236}">
                <a16:creationId xmlns:a16="http://schemas.microsoft.com/office/drawing/2014/main" id="{5E346724-3FB6-0DCB-0F11-85FB034C55E2}"/>
              </a:ext>
            </a:extLst>
          </p:cNvPr>
          <p:cNvSpPr txBox="1"/>
          <p:nvPr/>
        </p:nvSpPr>
        <p:spPr>
          <a:xfrm>
            <a:off x="825285" y="3727038"/>
            <a:ext cx="4996073" cy="1569660"/>
          </a:xfrm>
          <a:prstGeom prst="rect">
            <a:avLst/>
          </a:prstGeom>
          <a:noFill/>
        </p:spPr>
        <p:txBody>
          <a:bodyPr wrap="square">
            <a:spAutoFit/>
          </a:bodyPr>
          <a:lstStyle/>
          <a:p>
            <a:r>
              <a:rPr lang="en-CA" sz="1600" dirty="0">
                <a:latin typeface="+mj-lt"/>
              </a:rPr>
              <a:t>Using your define objectives and metrics such as engagement levels, satisfaction rates, or specific aspects of the workplace environment, look for trends, averages, and correlations in the data. You can compare your results against industry standards or previous surveys to gauge progress and identify areas for improvement.</a:t>
            </a:r>
          </a:p>
        </p:txBody>
      </p:sp>
      <p:sp>
        <p:nvSpPr>
          <p:cNvPr id="9" name="TextBox 8">
            <a:extLst>
              <a:ext uri="{FF2B5EF4-FFF2-40B4-BE49-F238E27FC236}">
                <a16:creationId xmlns:a16="http://schemas.microsoft.com/office/drawing/2014/main" id="{AF11DE62-8F35-98C8-9017-85BE19DFDBAB}"/>
              </a:ext>
              <a:ext uri="{C183D7F6-B498-43B3-948B-1728B52AA6E4}">
                <adec:decorative xmlns:adec="http://schemas.microsoft.com/office/drawing/2017/decorative" val="0"/>
              </a:ext>
            </a:extLst>
          </p:cNvPr>
          <p:cNvSpPr txBox="1"/>
          <p:nvPr/>
        </p:nvSpPr>
        <p:spPr>
          <a:xfrm>
            <a:off x="7546680" y="2453200"/>
            <a:ext cx="2239641" cy="400110"/>
          </a:xfrm>
          <a:prstGeom prst="rect">
            <a:avLst/>
          </a:prstGeom>
          <a:noFill/>
        </p:spPr>
        <p:txBody>
          <a:bodyPr wrap="square">
            <a:spAutoFit/>
          </a:bodyPr>
          <a:lstStyle/>
          <a:p>
            <a:pPr algn="ctr"/>
            <a:r>
              <a:rPr lang="en-CA" sz="2000" u="sng">
                <a:solidFill>
                  <a:schemeClr val="accent2">
                    <a:lumMod val="75000"/>
                  </a:schemeClr>
                </a:solidFill>
                <a:latin typeface="Arial Rounded MT Bold" panose="020F0704030504030204" pitchFamily="34" charset="0"/>
              </a:rPr>
              <a:t>Qual</a:t>
            </a:r>
            <a:r>
              <a:rPr lang="en-CA" sz="2000">
                <a:solidFill>
                  <a:schemeClr val="accent2">
                    <a:lumMod val="75000"/>
                  </a:schemeClr>
                </a:solidFill>
                <a:latin typeface="Arial Rounded MT Bold" panose="020F0704030504030204" pitchFamily="34" charset="0"/>
              </a:rPr>
              <a:t>itative data</a:t>
            </a:r>
          </a:p>
        </p:txBody>
      </p:sp>
      <p:sp>
        <p:nvSpPr>
          <p:cNvPr id="4" name="TextBox 3">
            <a:extLst>
              <a:ext uri="{FF2B5EF4-FFF2-40B4-BE49-F238E27FC236}">
                <a16:creationId xmlns:a16="http://schemas.microsoft.com/office/drawing/2014/main" id="{0E2F9E35-016D-3C58-A2C4-355A840B2443}"/>
              </a:ext>
            </a:extLst>
          </p:cNvPr>
          <p:cNvSpPr txBox="1"/>
          <p:nvPr/>
        </p:nvSpPr>
        <p:spPr>
          <a:xfrm>
            <a:off x="6251595" y="3727038"/>
            <a:ext cx="5335758" cy="1323439"/>
          </a:xfrm>
          <a:prstGeom prst="rect">
            <a:avLst/>
          </a:prstGeom>
          <a:noFill/>
        </p:spPr>
        <p:txBody>
          <a:bodyPr wrap="square">
            <a:spAutoFit/>
          </a:bodyPr>
          <a:lstStyle/>
          <a:p>
            <a:r>
              <a:rPr lang="en-CA" sz="1600" dirty="0">
                <a:latin typeface="+mj-lt"/>
              </a:rPr>
              <a:t>Review the qualitative data to identify common themes or issues that emerge from the discussions. Cross-Reference with Quantitative Data: Look for patterns in the qualitative data that explain the quantitative results, providing a fuller picture of employee satisfaction, adoption and competency.</a:t>
            </a:r>
          </a:p>
        </p:txBody>
      </p:sp>
      <p:sp>
        <p:nvSpPr>
          <p:cNvPr id="10" name="Right Brace 9">
            <a:extLst>
              <a:ext uri="{FF2B5EF4-FFF2-40B4-BE49-F238E27FC236}">
                <a16:creationId xmlns:a16="http://schemas.microsoft.com/office/drawing/2014/main" id="{36A2C4D4-0431-F800-C5D7-4FA58FAFD718}"/>
              </a:ext>
              <a:ext uri="{C183D7F6-B498-43B3-948B-1728B52AA6E4}">
                <adec:decorative xmlns:adec="http://schemas.microsoft.com/office/drawing/2017/decorative" val="1"/>
              </a:ext>
            </a:extLst>
          </p:cNvPr>
          <p:cNvSpPr/>
          <p:nvPr/>
        </p:nvSpPr>
        <p:spPr>
          <a:xfrm rot="16200000">
            <a:off x="3046559" y="1161884"/>
            <a:ext cx="295618" cy="4835907"/>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12" name="Right Brace 11">
            <a:extLst>
              <a:ext uri="{FF2B5EF4-FFF2-40B4-BE49-F238E27FC236}">
                <a16:creationId xmlns:a16="http://schemas.microsoft.com/office/drawing/2014/main" id="{09E31086-C359-243E-C7BC-4036AB8FB82A}"/>
              </a:ext>
              <a:ext uri="{C183D7F6-B498-43B3-948B-1728B52AA6E4}">
                <adec:decorative xmlns:adec="http://schemas.microsoft.com/office/drawing/2017/decorative" val="1"/>
              </a:ext>
            </a:extLst>
          </p:cNvPr>
          <p:cNvSpPr/>
          <p:nvPr/>
        </p:nvSpPr>
        <p:spPr>
          <a:xfrm rot="16200000">
            <a:off x="8544989" y="971071"/>
            <a:ext cx="330237" cy="522884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pic>
        <p:nvPicPr>
          <p:cNvPr id="13" name="Graphic 12">
            <a:extLst>
              <a:ext uri="{FF2B5EF4-FFF2-40B4-BE49-F238E27FC236}">
                <a16:creationId xmlns:a16="http://schemas.microsoft.com/office/drawing/2014/main" id="{51A8CE83-33DC-E69D-6FA7-178C8C974D2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41086" y="2902909"/>
            <a:ext cx="464400" cy="464400"/>
          </a:xfrm>
          <a:prstGeom prst="rect">
            <a:avLst/>
          </a:prstGeom>
        </p:spPr>
      </p:pic>
      <p:pic>
        <p:nvPicPr>
          <p:cNvPr id="14" name="Graphic 13">
            <a:extLst>
              <a:ext uri="{FF2B5EF4-FFF2-40B4-BE49-F238E27FC236}">
                <a16:creationId xmlns:a16="http://schemas.microsoft.com/office/drawing/2014/main" id="{3E753E25-D8BD-07FA-36CF-205993CDC85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2854" y="2902909"/>
            <a:ext cx="464400" cy="464400"/>
          </a:xfrm>
          <a:prstGeom prst="rect">
            <a:avLst/>
          </a:prstGeom>
        </p:spPr>
      </p:pic>
      <p:pic>
        <p:nvPicPr>
          <p:cNvPr id="15" name="Graphic 14">
            <a:extLst>
              <a:ext uri="{FF2B5EF4-FFF2-40B4-BE49-F238E27FC236}">
                <a16:creationId xmlns:a16="http://schemas.microsoft.com/office/drawing/2014/main" id="{E4EF17A4-3476-4898-D24A-7F4FAE78FB2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29312" y="2902909"/>
            <a:ext cx="464400" cy="464400"/>
          </a:xfrm>
          <a:prstGeom prst="rect">
            <a:avLst/>
          </a:prstGeom>
        </p:spPr>
      </p:pic>
      <p:pic>
        <p:nvPicPr>
          <p:cNvPr id="16" name="Graphic 15">
            <a:extLst>
              <a:ext uri="{FF2B5EF4-FFF2-40B4-BE49-F238E27FC236}">
                <a16:creationId xmlns:a16="http://schemas.microsoft.com/office/drawing/2014/main" id="{C0BCB8A8-CD34-87B8-A2C8-58A6C387869D}"/>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07544" y="2902909"/>
            <a:ext cx="464400" cy="464400"/>
          </a:xfrm>
          <a:prstGeom prst="rect">
            <a:avLst/>
          </a:prstGeom>
        </p:spPr>
      </p:pic>
      <p:pic>
        <p:nvPicPr>
          <p:cNvPr id="17" name="Graphic 16">
            <a:extLst>
              <a:ext uri="{FF2B5EF4-FFF2-40B4-BE49-F238E27FC236}">
                <a16:creationId xmlns:a16="http://schemas.microsoft.com/office/drawing/2014/main" id="{9F01F253-C3CE-F509-25AE-93036D457105}"/>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28125" y="2852526"/>
            <a:ext cx="499305" cy="548644"/>
          </a:xfrm>
          <a:prstGeom prst="rect">
            <a:avLst/>
          </a:prstGeom>
        </p:spPr>
      </p:pic>
      <p:pic>
        <p:nvPicPr>
          <p:cNvPr id="18" name="Graphic 17">
            <a:extLst>
              <a:ext uri="{FF2B5EF4-FFF2-40B4-BE49-F238E27FC236}">
                <a16:creationId xmlns:a16="http://schemas.microsoft.com/office/drawing/2014/main" id="{33F6B7DE-47AB-E93D-86DE-B1BFDAEA926A}"/>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70492" y="2904477"/>
            <a:ext cx="457633" cy="457633"/>
          </a:xfrm>
          <a:prstGeom prst="rect">
            <a:avLst/>
          </a:prstGeom>
        </p:spPr>
      </p:pic>
      <p:pic>
        <p:nvPicPr>
          <p:cNvPr id="19" name="Graphic 18">
            <a:extLst>
              <a:ext uri="{FF2B5EF4-FFF2-40B4-BE49-F238E27FC236}">
                <a16:creationId xmlns:a16="http://schemas.microsoft.com/office/drawing/2014/main" id="{52F92A7B-871B-5EBD-A7B9-091728B5F6E9}"/>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781420" y="2876363"/>
            <a:ext cx="464400" cy="464400"/>
          </a:xfrm>
          <a:prstGeom prst="rect">
            <a:avLst/>
          </a:prstGeom>
        </p:spPr>
      </p:pic>
      <p:pic>
        <p:nvPicPr>
          <p:cNvPr id="20" name="Graphic 19">
            <a:extLst>
              <a:ext uri="{FF2B5EF4-FFF2-40B4-BE49-F238E27FC236}">
                <a16:creationId xmlns:a16="http://schemas.microsoft.com/office/drawing/2014/main" id="{09A2BFA0-EF3B-50BA-6776-04E1E736EB24}"/>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13266" y="2862805"/>
            <a:ext cx="499305" cy="499305"/>
          </a:xfrm>
          <a:prstGeom prst="rect">
            <a:avLst/>
          </a:prstGeom>
        </p:spPr>
      </p:pic>
    </p:spTree>
    <p:extLst>
      <p:ext uri="{BB962C8B-B14F-4D97-AF65-F5344CB8AC3E}">
        <p14:creationId xmlns:p14="http://schemas.microsoft.com/office/powerpoint/2010/main" val="3242058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FA7CB-152B-E28A-3CF6-14AD7EBA81E2}"/>
              </a:ext>
            </a:extLst>
          </p:cNvPr>
          <p:cNvSpPr>
            <a:spLocks noGrp="1"/>
          </p:cNvSpPr>
          <p:nvPr>
            <p:ph type="title"/>
          </p:nvPr>
        </p:nvSpPr>
        <p:spPr>
          <a:xfrm>
            <a:off x="424690" y="348892"/>
            <a:ext cx="11006345" cy="835027"/>
          </a:xfrm>
        </p:spPr>
        <p:txBody>
          <a:bodyPr/>
          <a:lstStyle/>
          <a:p>
            <a:r>
              <a:rPr lang="en-CA" dirty="0">
                <a:solidFill>
                  <a:schemeClr val="accent5"/>
                </a:solidFill>
                <a:latin typeface="Arial Rounded MT Bold" panose="020F0704030504030204" pitchFamily="34" charset="0"/>
              </a:rPr>
              <a:t>4. Data consolidation and analysis (2 of 2)</a:t>
            </a:r>
            <a:endParaRPr lang="en-CA" dirty="0"/>
          </a:p>
        </p:txBody>
      </p:sp>
      <p:sp>
        <p:nvSpPr>
          <p:cNvPr id="4" name="TextBox 3">
            <a:extLst>
              <a:ext uri="{FF2B5EF4-FFF2-40B4-BE49-F238E27FC236}">
                <a16:creationId xmlns:a16="http://schemas.microsoft.com/office/drawing/2014/main" id="{750E1E20-3965-2851-92F9-439B06D056F4}"/>
              </a:ext>
            </a:extLst>
          </p:cNvPr>
          <p:cNvSpPr txBox="1"/>
          <p:nvPr/>
        </p:nvSpPr>
        <p:spPr>
          <a:xfrm>
            <a:off x="508758" y="1158976"/>
            <a:ext cx="10838208" cy="4031873"/>
          </a:xfrm>
          <a:prstGeom prst="rect">
            <a:avLst/>
          </a:prstGeom>
          <a:noFill/>
        </p:spPr>
        <p:txBody>
          <a:bodyPr wrap="square">
            <a:spAutoFit/>
          </a:bodyPr>
          <a:lstStyle/>
          <a:p>
            <a:r>
              <a:rPr lang="en-CA" sz="1600" dirty="0">
                <a:latin typeface="+mj-lt"/>
                <a:ea typeface="Calibri Light" panose="020F0302020204030204" pitchFamily="34" charset="0"/>
                <a:cs typeface="Calibri Light" panose="020F0302020204030204" pitchFamily="34" charset="0"/>
              </a:rPr>
              <a:t>Your data team can help you process and interpret data, format it for analysis, and create meaningful insights. They also ensure data quality and accuracy before analysis. Following data management best practices ensures your data is accurate and complete.</a:t>
            </a:r>
          </a:p>
          <a:p>
            <a:endParaRPr lang="en-CA" sz="1600" dirty="0">
              <a:latin typeface="+mj-lt"/>
              <a:ea typeface="Calibri Light" panose="020F0302020204030204" pitchFamily="34" charset="0"/>
              <a:cs typeface="Calibri Light" panose="020F0302020204030204" pitchFamily="34" charset="0"/>
            </a:endParaRPr>
          </a:p>
          <a:p>
            <a:r>
              <a:rPr lang="en-CA" sz="1600" dirty="0">
                <a:latin typeface="+mj-lt"/>
                <a:ea typeface="Calibri Light" panose="020F0302020204030204" pitchFamily="34" charset="0"/>
                <a:cs typeface="Calibri Light" panose="020F0302020204030204" pitchFamily="34" charset="0"/>
              </a:rPr>
              <a:t>The nature of qualitative data makes it difficult, if not impossible, for the person doing the analysis to separate themself from the data. To avoid bias, there are ways to maintain objectivity with qualitative data analysis:</a:t>
            </a:r>
          </a:p>
          <a:p>
            <a:endParaRPr lang="en-CA" sz="1600" dirty="0">
              <a:latin typeface="+mj-lt"/>
              <a:ea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CA" sz="1600" dirty="0">
                <a:latin typeface="+mj-lt"/>
                <a:ea typeface="Calibri Light" panose="020F0302020204030204" pitchFamily="34" charset="0"/>
                <a:cs typeface="Calibri Light" panose="020F0302020204030204" pitchFamily="34" charset="0"/>
              </a:rPr>
              <a:t>Use multiple people to analyse the data: If there is some consistency between your interpretation and that of others, then it is more likely that there is some truth by agreement in your interpretations. </a:t>
            </a:r>
          </a:p>
          <a:p>
            <a:endParaRPr lang="en-CA" sz="1600" dirty="0">
              <a:latin typeface="+mj-lt"/>
              <a:ea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CA" sz="1600" dirty="0">
                <a:latin typeface="+mj-lt"/>
                <a:ea typeface="Calibri Light" panose="020F0302020204030204" pitchFamily="34" charset="0"/>
                <a:cs typeface="Calibri Light" panose="020F0302020204030204" pitchFamily="34" charset="0"/>
              </a:rPr>
              <a:t>Review findings with peers: Ask others to review your conclusions. Sometimes others will see things that you missed or can identify gaps in your argument that need to be addressed. They also can provide affirmation that your conclusions are sound and reasonable given your data.</a:t>
            </a:r>
          </a:p>
          <a:p>
            <a:endParaRPr lang="en-CA" sz="1600" dirty="0">
              <a:latin typeface="+mj-lt"/>
              <a:ea typeface="Calibri Light" panose="020F0302020204030204" pitchFamily="34" charset="0"/>
              <a:cs typeface="Calibri Light" panose="020F0302020204030204" pitchFamily="34" charset="0"/>
            </a:endParaRPr>
          </a:p>
          <a:p>
            <a:pPr marL="742950" lvl="1" indent="-285750">
              <a:buFont typeface="Arial" panose="020B0604020202020204" pitchFamily="34" charset="0"/>
              <a:buChar char="•"/>
            </a:pPr>
            <a:r>
              <a:rPr lang="en-CA" sz="1600" dirty="0">
                <a:latin typeface="+mj-lt"/>
                <a:ea typeface="Calibri Light" panose="020F0302020204030204" pitchFamily="34" charset="0"/>
                <a:cs typeface="Calibri Light" panose="020F0302020204030204" pitchFamily="34" charset="0"/>
              </a:rPr>
              <a:t>Have participants review your draft report: Ask the people who provided the data whether your interpretations seem to be representative of their beliefs. </a:t>
            </a:r>
          </a:p>
          <a:p>
            <a:endParaRPr lang="en-CA" sz="1600" dirty="0">
              <a:latin typeface="+mj-lt"/>
              <a:ea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E5EC3BA6-3839-A1C1-CD29-E065671F295A}"/>
              </a:ext>
            </a:extLst>
          </p:cNvPr>
          <p:cNvSpPr txBox="1"/>
          <p:nvPr/>
        </p:nvSpPr>
        <p:spPr>
          <a:xfrm>
            <a:off x="825285" y="5344738"/>
            <a:ext cx="11006344" cy="584775"/>
          </a:xfrm>
          <a:prstGeom prst="rect">
            <a:avLst/>
          </a:prstGeom>
          <a:noFill/>
        </p:spPr>
        <p:txBody>
          <a:bodyPr wrap="square">
            <a:spAutoFit/>
          </a:bodyPr>
          <a:lstStyle/>
          <a:p>
            <a:r>
              <a:rPr lang="en-CA" sz="1600" dirty="0">
                <a:latin typeface="+mj-lt"/>
              </a:rPr>
              <a:t>In the following pages, you will find </a:t>
            </a:r>
            <a:r>
              <a:rPr lang="en-CA" sz="1600" b="1" dirty="0">
                <a:latin typeface="+mj-lt"/>
              </a:rPr>
              <a:t>4 examples </a:t>
            </a:r>
            <a:r>
              <a:rPr lang="en-CA" sz="1600" dirty="0">
                <a:latin typeface="+mj-lt"/>
              </a:rPr>
              <a:t>that suggest how to consolidate qualitative and quantitative data and analyze the results to draw conclusions.</a:t>
            </a:r>
          </a:p>
        </p:txBody>
      </p:sp>
      <p:pic>
        <p:nvPicPr>
          <p:cNvPr id="22" name="Graphic 21" descr="Chevron arrows with solid fill">
            <a:extLst>
              <a:ext uri="{FF2B5EF4-FFF2-40B4-BE49-F238E27FC236}">
                <a16:creationId xmlns:a16="http://schemas.microsoft.com/office/drawing/2014/main" id="{4DEB0560-9DC9-5F8B-5B44-D8D42A9C28ED}"/>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5821357" y="5662475"/>
            <a:ext cx="575931" cy="575931"/>
          </a:xfrm>
          <a:prstGeom prst="rect">
            <a:avLst/>
          </a:prstGeom>
        </p:spPr>
      </p:pic>
    </p:spTree>
    <p:extLst>
      <p:ext uri="{BB962C8B-B14F-4D97-AF65-F5344CB8AC3E}">
        <p14:creationId xmlns:p14="http://schemas.microsoft.com/office/powerpoint/2010/main" val="876800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a:solidFill>
            <a:schemeClr val="accent5">
              <a:lumMod val="20000"/>
              <a:lumOff val="80000"/>
            </a:schemeClr>
          </a:solidFill>
        </p:spPr>
        <p:txBody>
          <a:bodyPr/>
          <a:lstStyle/>
          <a:p>
            <a:r>
              <a:rPr lang="en-US" dirty="0">
                <a:solidFill>
                  <a:schemeClr val="accent5"/>
                </a:solidFill>
                <a:latin typeface="Arial Rounded MT Bold" panose="020F0704030504030204" pitchFamily="34" charset="0"/>
              </a:rPr>
              <a:t>About this Guide</a:t>
            </a:r>
            <a:endParaRPr lang="en-CA" dirty="0">
              <a:solidFill>
                <a:schemeClr val="accent5"/>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590A75F6-EC1D-D760-3A6C-128E8CCDE0F9}"/>
              </a:ext>
            </a:extLst>
          </p:cNvPr>
          <p:cNvSpPr txBox="1"/>
          <p:nvPr/>
        </p:nvSpPr>
        <p:spPr>
          <a:xfrm>
            <a:off x="7770004" y="595191"/>
            <a:ext cx="4233998" cy="261610"/>
          </a:xfrm>
          <a:prstGeom prst="rect">
            <a:avLst/>
          </a:prstGeom>
          <a:noFill/>
        </p:spPr>
        <p:txBody>
          <a:bodyPr wrap="square">
            <a:spAutoFit/>
          </a:bodyPr>
          <a:lstStyle/>
          <a:p>
            <a:r>
              <a:rPr lang="en-CA" sz="110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 </a:t>
            </a:r>
            <a:r>
              <a:rPr lang="fr-CA" sz="110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10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hlinkClick r:id="rId4"/>
              </a:rPr>
              <a:t>FR version</a:t>
            </a:r>
            <a:endParaRPr lang="en-CA" sz="110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01D17C2E-1874-EFC6-7AB4-17907C26FC55}"/>
              </a:ext>
            </a:extLst>
          </p:cNvPr>
          <p:cNvSpPr txBox="1"/>
          <p:nvPr/>
        </p:nvSpPr>
        <p:spPr>
          <a:xfrm>
            <a:off x="508759" y="1374329"/>
            <a:ext cx="11133512" cy="3970318"/>
          </a:xfrm>
          <a:prstGeom prst="rect">
            <a:avLst/>
          </a:prstGeom>
          <a:noFill/>
        </p:spPr>
        <p:txBody>
          <a:bodyPr wrap="square">
            <a:spAutoFit/>
          </a:bodyPr>
          <a:lstStyle/>
          <a:p>
            <a:r>
              <a:rPr lang="en-CA" sz="1800" noProof="0" dirty="0">
                <a:latin typeface="Calibri Light" panose="020F0302020204030204" pitchFamily="34" charset="0"/>
                <a:ea typeface="Calibri Light" panose="020F0302020204030204" pitchFamily="34" charset="0"/>
                <a:cs typeface="Calibri Light" panose="020F0302020204030204" pitchFamily="34" charset="0"/>
              </a:rPr>
              <a:t>This Guide proposes a simple and effective </a:t>
            </a:r>
            <a:r>
              <a:rPr lang="en-CA" dirty="0">
                <a:latin typeface="Calibri Light" panose="020F0302020204030204" pitchFamily="34" charset="0"/>
                <a:ea typeface="Calibri Light" panose="020F0302020204030204" pitchFamily="34" charset="0"/>
                <a:cs typeface="Calibri Light" panose="020F0302020204030204" pitchFamily="34" charset="0"/>
              </a:rPr>
              <a:t>approach for </a:t>
            </a:r>
            <a:r>
              <a:rPr lang="en-CA" sz="1800" noProof="0" dirty="0">
                <a:latin typeface="Calibri Light" panose="020F0302020204030204" pitchFamily="34" charset="0"/>
                <a:ea typeface="Calibri Light" panose="020F0302020204030204" pitchFamily="34" charset="0"/>
                <a:cs typeface="Calibri Light" panose="020F0302020204030204" pitchFamily="34" charset="0"/>
              </a:rPr>
              <a:t>gathering employee experience feedback that will complement the data you gathered throughout your project via the </a:t>
            </a:r>
            <a:r>
              <a:rPr lang="en-CA" sz="1800" noProof="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5">
                  <a:extLst>
                    <a:ext uri="{A12FA001-AC4F-418D-AE19-62706E023703}">
                      <ahyp:hlinkClr xmlns:ahyp="http://schemas.microsoft.com/office/drawing/2018/hyperlinkcolor" val="tx"/>
                    </a:ext>
                  </a:extLst>
                </a:hlinkClick>
              </a:rPr>
              <a:t>CM Monitoring Questionnaire</a:t>
            </a:r>
            <a:r>
              <a:rPr lang="en-CA" sz="1800" noProof="0" dirty="0">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 </a:t>
            </a:r>
            <a:r>
              <a:rPr lang="en-CA" sz="1800" noProof="0" dirty="0">
                <a:latin typeface="Calibri Light" panose="020F0302020204030204" pitchFamily="34" charset="0"/>
                <a:ea typeface="Calibri Light" panose="020F0302020204030204" pitchFamily="34" charset="0"/>
                <a:cs typeface="Calibri Light" panose="020F0302020204030204" pitchFamily="34" charset="0"/>
              </a:rPr>
              <a:t>and the </a:t>
            </a:r>
            <a:r>
              <a:rPr lang="en-CA" sz="1800" noProof="0" dirty="0">
                <a:latin typeface="Calibri Light" panose="020F0302020204030204" pitchFamily="34" charset="0"/>
                <a:ea typeface="Calibri Light" panose="020F0302020204030204" pitchFamily="34" charset="0"/>
                <a:cs typeface="Calibri Light" panose="020F0302020204030204" pitchFamily="34" charset="0"/>
                <a:hlinkClick r:id="rId6"/>
              </a:rPr>
              <a:t>CM Activity Journal</a:t>
            </a:r>
            <a:r>
              <a:rPr lang="en-CA" sz="1800" noProof="0" dirty="0">
                <a:latin typeface="Calibri Light" panose="020F0302020204030204" pitchFamily="34" charset="0"/>
                <a:ea typeface="Calibri Light" panose="020F0302020204030204" pitchFamily="34" charset="0"/>
                <a:cs typeface="Calibri Light" panose="020F0302020204030204" pitchFamily="34" charset="0"/>
              </a:rPr>
              <a:t>. </a:t>
            </a:r>
          </a:p>
          <a:p>
            <a:endParaRPr lang="en-CA" sz="1800" dirty="0">
              <a:effectLst/>
              <a:latin typeface="Calibri Light" panose="020F0302020204030204" pitchFamily="34" charset="0"/>
              <a:ea typeface="Calibri Light" panose="020F0302020204030204" pitchFamily="34" charset="0"/>
              <a:cs typeface="Calibri Light" panose="020F0302020204030204" pitchFamily="34" charset="0"/>
            </a:endParaRPr>
          </a:p>
          <a:p>
            <a:r>
              <a:rPr lang="en-CA" sz="1800" dirty="0">
                <a:effectLst/>
                <a:latin typeface="Calibri Light" panose="020F0302020204030204" pitchFamily="34" charset="0"/>
                <a:ea typeface="Calibri Light" panose="020F0302020204030204" pitchFamily="34" charset="0"/>
                <a:cs typeface="Calibri Light" panose="020F0302020204030204" pitchFamily="34" charset="0"/>
              </a:rPr>
              <a:t>Gathering employee experience </a:t>
            </a:r>
            <a:r>
              <a:rPr lang="en-CA" dirty="0">
                <a:latin typeface="Calibri Light" panose="020F0302020204030204" pitchFamily="34" charset="0"/>
                <a:ea typeface="Calibri Light" panose="020F0302020204030204" pitchFamily="34" charset="0"/>
                <a:cs typeface="Calibri Light" panose="020F0302020204030204" pitchFamily="34" charset="0"/>
              </a:rPr>
              <a:t>feedback provides insights into how employees have adopted the change, and their levels of competence and satisfaction with the change. It also helps to </a:t>
            </a:r>
            <a:r>
              <a:rPr lang="en-CA" sz="1800" dirty="0">
                <a:effectLst/>
                <a:latin typeface="Calibri Light" panose="020F0302020204030204" pitchFamily="34" charset="0"/>
                <a:ea typeface="Calibri Light" panose="020F0302020204030204" pitchFamily="34" charset="0"/>
                <a:cs typeface="Calibri Light" panose="020F0302020204030204" pitchFamily="34" charset="0"/>
              </a:rPr>
              <a:t>understand employee </a:t>
            </a:r>
            <a:r>
              <a:rPr lang="en-CA" dirty="0">
                <a:latin typeface="Calibri Light" panose="020F0302020204030204" pitchFamily="34" charset="0"/>
                <a:ea typeface="Calibri Light" panose="020F0302020204030204" pitchFamily="34" charset="0"/>
                <a:cs typeface="Calibri Light" panose="020F0302020204030204" pitchFamily="34" charset="0"/>
              </a:rPr>
              <a:t>morale, </a:t>
            </a:r>
            <a:r>
              <a:rPr lang="en-CA" sz="1800" dirty="0">
                <a:effectLst/>
                <a:latin typeface="Calibri Light" panose="020F0302020204030204" pitchFamily="34" charset="0"/>
                <a:ea typeface="Calibri Light" panose="020F0302020204030204" pitchFamily="34" charset="0"/>
                <a:cs typeface="Calibri Light" panose="020F0302020204030204" pitchFamily="34" charset="0"/>
              </a:rPr>
              <a:t>preferences, and challenges. </a:t>
            </a:r>
            <a:r>
              <a:rPr lang="en-CA" dirty="0">
                <a:latin typeface="Calibri Light" panose="020F0302020204030204" pitchFamily="34" charset="0"/>
                <a:ea typeface="Calibri Light" panose="020F0302020204030204" pitchFamily="34" charset="0"/>
                <a:cs typeface="Calibri Light" panose="020F0302020204030204" pitchFamily="34" charset="0"/>
              </a:rPr>
              <a:t>Continuous feedback </a:t>
            </a:r>
            <a:r>
              <a:rPr lang="en-CA" dirty="0">
                <a:effectLst/>
                <a:latin typeface="Calibri Light" panose="020F0302020204030204" pitchFamily="34" charset="0"/>
                <a:ea typeface="Calibri Light" panose="020F0302020204030204" pitchFamily="34" charset="0"/>
                <a:cs typeface="Calibri Light" panose="020F0302020204030204" pitchFamily="34" charset="0"/>
              </a:rPr>
              <a:t>collection contributes to a supportive and employee-centric environment, fostering a positive workplace culture.  A </a:t>
            </a:r>
            <a:r>
              <a:rPr lang="en-CA" dirty="0">
                <a:latin typeface="Calibri Light" panose="020F0302020204030204" pitchFamily="34" charset="0"/>
                <a:ea typeface="Calibri Light" panose="020F0302020204030204" pitchFamily="34" charset="0"/>
                <a:cs typeface="Calibri Light" panose="020F0302020204030204" pitchFamily="34" charset="0"/>
                <a:hlinkClick r:id="rId7" action="ppaction://hlinkfile"/>
              </a:rPr>
              <a:t>D</a:t>
            </a:r>
            <a:r>
              <a:rPr lang="en-CA" dirty="0">
                <a:effectLst/>
                <a:latin typeface="Calibri Light" panose="020F0302020204030204" pitchFamily="34" charset="0"/>
                <a:ea typeface="Calibri Light" panose="020F0302020204030204" pitchFamily="34" charset="0"/>
                <a:cs typeface="Calibri Light" panose="020F0302020204030204" pitchFamily="34" charset="0"/>
                <a:hlinkClick r:id="rId7" action="ppaction://hlinkfile"/>
              </a:rPr>
              <a:t>ata collection question bank</a:t>
            </a:r>
            <a:r>
              <a:rPr lang="en-CA" dirty="0">
                <a:effectLst/>
                <a:latin typeface="Calibri Light" panose="020F0302020204030204" pitchFamily="34" charset="0"/>
                <a:ea typeface="Calibri Light" panose="020F0302020204030204" pitchFamily="34" charset="0"/>
                <a:cs typeface="Calibri Light" panose="020F0302020204030204" pitchFamily="34" charset="0"/>
              </a:rPr>
              <a:t>, proposing </a:t>
            </a:r>
            <a:r>
              <a:rPr lang="en-CA" dirty="0">
                <a:latin typeface="Calibri Light" panose="020F0302020204030204" pitchFamily="34" charset="0"/>
                <a:ea typeface="Calibri Light" panose="020F0302020204030204" pitchFamily="34" charset="0"/>
                <a:cs typeface="Calibri Light" panose="020F0302020204030204" pitchFamily="34" charset="0"/>
              </a:rPr>
              <a:t>question examples on workplace experience and change adoption,</a:t>
            </a:r>
            <a:r>
              <a:rPr lang="en-CA" dirty="0">
                <a:effectLst/>
                <a:latin typeface="Calibri Light" panose="020F0302020204030204" pitchFamily="34" charset="0"/>
                <a:ea typeface="Calibri Light" panose="020F0302020204030204" pitchFamily="34" charset="0"/>
                <a:cs typeface="Calibri Light" panose="020F0302020204030204" pitchFamily="34" charset="0"/>
              </a:rPr>
              <a:t> is </a:t>
            </a:r>
            <a:r>
              <a:rPr lang="en-CA" dirty="0">
                <a:latin typeface="Calibri Light" panose="020F0302020204030204" pitchFamily="34" charset="0"/>
                <a:ea typeface="Calibri Light" panose="020F0302020204030204" pitchFamily="34" charset="0"/>
                <a:cs typeface="Calibri Light" panose="020F0302020204030204" pitchFamily="34" charset="0"/>
              </a:rPr>
              <a:t>available for use as a starting point for any of the proposed feedback </a:t>
            </a:r>
            <a:r>
              <a:rPr lang="en-CA" dirty="0">
                <a:latin typeface="+mj-lt"/>
                <a:ea typeface="Calibri Light" panose="020F0302020204030204" pitchFamily="34" charset="0"/>
                <a:cs typeface="Calibri Light" panose="020F0302020204030204" pitchFamily="34" charset="0"/>
              </a:rPr>
              <a:t>methods. </a:t>
            </a:r>
            <a:r>
              <a:rPr lang="en-CA" b="1" dirty="0">
                <a:highlight>
                  <a:srgbClr val="FFFF00"/>
                </a:highlight>
                <a:latin typeface="+mj-lt"/>
                <a:ea typeface="Calibri Light" panose="020F0302020204030204" pitchFamily="34" charset="0"/>
                <a:cs typeface="Calibri Light" panose="020F0302020204030204" pitchFamily="34" charset="0"/>
              </a:rPr>
              <a:t>T</a:t>
            </a:r>
            <a:r>
              <a:rPr lang="en-CA" sz="1800" b="1" dirty="0">
                <a:highlight>
                  <a:srgbClr val="FFFF00"/>
                </a:highlight>
                <a:latin typeface="+mj-lt"/>
              </a:rPr>
              <a:t>ext highlighted in yellow </a:t>
            </a:r>
            <a:r>
              <a:rPr lang="en-CA" dirty="0">
                <a:latin typeface="+mj-lt"/>
              </a:rPr>
              <a:t>must  </a:t>
            </a:r>
            <a:r>
              <a:rPr lang="en-CA" sz="1800" dirty="0">
                <a:latin typeface="+mj-lt"/>
              </a:rPr>
              <a:t>be personalized.</a:t>
            </a:r>
            <a:endParaRPr lang="en-CA" sz="1800" dirty="0">
              <a:latin typeface="+mj-lt"/>
              <a:ea typeface="Calibri"/>
              <a:cs typeface="Calibri"/>
            </a:endParaRPr>
          </a:p>
          <a:p>
            <a:endParaRPr lang="en-CA" dirty="0">
              <a:effectLst/>
              <a:latin typeface="+mj-lt"/>
              <a:ea typeface="Calibri Light" panose="020F0302020204030204" pitchFamily="34" charset="0"/>
              <a:cs typeface="Calibri Light" panose="020F0302020204030204" pitchFamily="34" charset="0"/>
            </a:endParaRPr>
          </a:p>
          <a:p>
            <a:r>
              <a:rPr lang="en-CA" dirty="0">
                <a:latin typeface="+mj-lt"/>
                <a:ea typeface="Calibri Light" panose="020F0302020204030204" pitchFamily="34" charset="0"/>
                <a:cs typeface="Calibri Light" panose="020F0302020204030204" pitchFamily="34" charset="0"/>
              </a:rPr>
              <a:t>We recommend that you c</a:t>
            </a:r>
            <a:r>
              <a:rPr lang="en-CA" dirty="0">
                <a:latin typeface="+mj-lt"/>
              </a:rPr>
              <a:t>ollaborate with your organization</a:t>
            </a:r>
            <a:r>
              <a:rPr lang="fr-CA" dirty="0">
                <a:latin typeface="+mj-lt"/>
              </a:rPr>
              <a:t>’s</a:t>
            </a:r>
            <a:r>
              <a:rPr lang="en-CA" dirty="0">
                <a:latin typeface="+mj-lt"/>
              </a:rPr>
              <a:t> data experts to seek expertise and to ensure you are following proper protocol for data gathering. </a:t>
            </a:r>
            <a:endParaRPr lang="en-CA" dirty="0">
              <a:effectLst/>
              <a:latin typeface="+mj-lt"/>
              <a:ea typeface="Calibri Light" panose="020F0302020204030204" pitchFamily="34" charset="0"/>
              <a:cs typeface="Calibri Light" panose="020F0302020204030204" pitchFamily="34" charset="0"/>
            </a:endParaRP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91831031"/>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en-CA" sz="2400" dirty="0">
                <a:solidFill>
                  <a:schemeClr val="accent2">
                    <a:lumMod val="75000"/>
                  </a:schemeClr>
                </a:solidFill>
                <a:latin typeface="Arial Rounded MT Bold" panose="020F0704030504030204" pitchFamily="34" charset="0"/>
              </a:rPr>
              <a:t>Example 1 – Collaboration room availability</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0" i="1">
                <a:solidFill>
                  <a:schemeClr val="bg1"/>
                </a:solidFill>
                <a:effectLst/>
                <a:latin typeface="+mj-lt"/>
              </a:rPr>
              <a:t>Q: I have access to collaboration spaces that allow me to connect with colleagues i</a:t>
            </a:r>
            <a:r>
              <a:rPr lang="en-US" sz="1400" i="1">
                <a:solidFill>
                  <a:schemeClr val="bg1"/>
                </a:solidFill>
                <a:latin typeface="+mj-lt"/>
              </a:rPr>
              <a:t>n person and/or virtually.</a:t>
            </a: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Data breakdown reveals Branch X have the highest percentage of employees who answered Disagree. Host an informal group discussion or 1:1 dialogue with employees from this Branch to understand the reason(s) behind their answer.</a:t>
            </a:r>
            <a:endParaRPr lang="en-CA" sz="1400" b="1">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Look at the room reservation system to corroborate employee statements on room availability. Conduct onsite observations to confirm if booked rooms are actually being used.</a:t>
            </a:r>
            <a:endParaRPr lang="en-CA" sz="1400" b="1">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Lst>
          </p:cNvPr>
          <p:cNvSpPr txBox="1"/>
          <p:nvPr/>
        </p:nvSpPr>
        <p:spPr>
          <a:xfrm>
            <a:off x="1005739" y="4911168"/>
            <a:ext cx="2464647" cy="400110"/>
          </a:xfrm>
          <a:prstGeom prst="rect">
            <a:avLst/>
          </a:prstGeom>
          <a:noFill/>
        </p:spPr>
        <p:txBody>
          <a:bodyPr wrap="square">
            <a:spAutoFit/>
          </a:bodyPr>
          <a:lstStyle/>
          <a:p>
            <a:pPr algn="ctr"/>
            <a:r>
              <a:rPr lang="en-CA" sz="2000" u="sng">
                <a:solidFill>
                  <a:schemeClr val="accent2">
                    <a:lumMod val="75000"/>
                  </a:schemeClr>
                </a:solidFill>
                <a:latin typeface="Arial Rounded MT Bold" panose="020F0704030504030204" pitchFamily="34" charset="0"/>
              </a:rPr>
              <a:t>Quan</a:t>
            </a:r>
            <a:r>
              <a:rPr lang="en-CA" sz="2000">
                <a:solidFill>
                  <a:schemeClr val="accent2">
                    <a:lumMod val="75000"/>
                  </a:schemeClr>
                </a:solidFill>
                <a:latin typeface="Arial Rounded MT Bold" panose="020F0704030504030204" pitchFamily="34" charset="0"/>
              </a:rPr>
              <a:t>titative data</a:t>
            </a:r>
          </a:p>
        </p:txBody>
      </p:sp>
      <p:grpSp>
        <p:nvGrpSpPr>
          <p:cNvPr id="6" name="Group 5" descr="Pie chart with solid fill, depicting 3 responses: disagree, agree and unsure/neutral">
            <a:extLst>
              <a:ext uri="{FF2B5EF4-FFF2-40B4-BE49-F238E27FC236}">
                <a16:creationId xmlns:a16="http://schemas.microsoft.com/office/drawing/2014/main" id="{B9D1CA6C-0225-8FCE-2A76-6CF0ACBC9C82}"/>
              </a:ext>
            </a:extLst>
          </p:cNvPr>
          <p:cNvGrpSpPr/>
          <p:nvPr/>
        </p:nvGrpSpPr>
        <p:grpSpPr>
          <a:xfrm>
            <a:off x="903005" y="5194495"/>
            <a:ext cx="2945094" cy="1025698"/>
            <a:chOff x="903005" y="5194495"/>
            <a:chExt cx="2945094" cy="1025698"/>
          </a:xfrm>
        </p:grpSpPr>
        <p:pic>
          <p:nvPicPr>
            <p:cNvPr id="1027" name="Graphic 1026" descr="Pie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1777" y="5194495"/>
              <a:ext cx="1025698" cy="1025698"/>
            </a:xfrm>
            <a:prstGeom prst="rect">
              <a:avLst/>
            </a:prstGeom>
          </p:spPr>
        </p:pic>
        <p:sp>
          <p:nvSpPr>
            <p:cNvPr id="9" name="TextBox 8">
              <a:extLst>
                <a:ext uri="{FF2B5EF4-FFF2-40B4-BE49-F238E27FC236}">
                  <a16:creationId xmlns:a16="http://schemas.microsoft.com/office/drawing/2014/main" id="{92C9AC74-45C6-9C77-541C-87942EB32920}"/>
                </a:ext>
              </a:extLst>
            </p:cNvPr>
            <p:cNvSpPr txBox="1"/>
            <p:nvPr/>
          </p:nvSpPr>
          <p:spPr>
            <a:xfrm>
              <a:off x="903005" y="5563141"/>
              <a:ext cx="1025698" cy="307777"/>
            </a:xfrm>
            <a:prstGeom prst="rect">
              <a:avLst/>
            </a:prstGeom>
            <a:noFill/>
          </p:spPr>
          <p:txBody>
            <a:bodyPr wrap="square">
              <a:spAutoFit/>
            </a:bodyPr>
            <a:lstStyle/>
            <a:p>
              <a:r>
                <a:rPr lang="en-US" sz="1400" b="1" i="1">
                  <a:solidFill>
                    <a:schemeClr val="accent5"/>
                  </a:solidFill>
                  <a:latin typeface="+mj-lt"/>
                </a:rPr>
                <a:t>Disagree</a:t>
              </a:r>
              <a:endParaRPr lang="en-CA" sz="1400" b="1">
                <a:solidFill>
                  <a:schemeClr val="accent5"/>
                </a:solidFill>
              </a:endParaRPr>
            </a:p>
          </p:txBody>
        </p:sp>
        <p:sp>
          <p:nvSpPr>
            <p:cNvPr id="10" name="TextBox 9">
              <a:extLst>
                <a:ext uri="{FF2B5EF4-FFF2-40B4-BE49-F238E27FC236}">
                  <a16:creationId xmlns:a16="http://schemas.microsoft.com/office/drawing/2014/main" id="{94AFC9D9-8C77-068D-FC5F-8F21301AC1C5}"/>
                </a:ext>
              </a:extLst>
            </p:cNvPr>
            <p:cNvSpPr txBox="1"/>
            <p:nvPr/>
          </p:nvSpPr>
          <p:spPr>
            <a:xfrm>
              <a:off x="2530947" y="5315200"/>
              <a:ext cx="1025698" cy="307777"/>
            </a:xfrm>
            <a:prstGeom prst="rect">
              <a:avLst/>
            </a:prstGeom>
            <a:noFill/>
          </p:spPr>
          <p:txBody>
            <a:bodyPr wrap="square">
              <a:spAutoFit/>
            </a:bodyPr>
            <a:lstStyle/>
            <a:p>
              <a:r>
                <a:rPr lang="en-US" sz="1400" i="1">
                  <a:solidFill>
                    <a:schemeClr val="accent5"/>
                  </a:solidFill>
                  <a:latin typeface="+mj-lt"/>
                </a:rPr>
                <a:t>Agree</a:t>
              </a:r>
              <a:endParaRPr lang="en-CA" sz="1400">
                <a:solidFill>
                  <a:schemeClr val="accent5"/>
                </a:solidFill>
              </a:endParaRPr>
            </a:p>
          </p:txBody>
        </p:sp>
        <p:sp>
          <p:nvSpPr>
            <p:cNvPr id="11" name="TextBox 10">
              <a:extLst>
                <a:ext uri="{FF2B5EF4-FFF2-40B4-BE49-F238E27FC236}">
                  <a16:creationId xmlns:a16="http://schemas.microsoft.com/office/drawing/2014/main" id="{DFD074EA-8CBA-FC23-804A-049D26F319AA}"/>
                </a:ext>
              </a:extLst>
            </p:cNvPr>
            <p:cNvSpPr txBox="1"/>
            <p:nvPr/>
          </p:nvSpPr>
          <p:spPr>
            <a:xfrm>
              <a:off x="2527400" y="5681132"/>
              <a:ext cx="1320699" cy="307777"/>
            </a:xfrm>
            <a:prstGeom prst="rect">
              <a:avLst/>
            </a:prstGeom>
            <a:noFill/>
          </p:spPr>
          <p:txBody>
            <a:bodyPr wrap="square">
              <a:spAutoFit/>
            </a:bodyPr>
            <a:lstStyle/>
            <a:p>
              <a:r>
                <a:rPr lang="en-US" sz="1400" i="1">
                  <a:solidFill>
                    <a:schemeClr val="accent5"/>
                  </a:solidFill>
                  <a:latin typeface="+mj-lt"/>
                </a:rPr>
                <a:t>Unsure/neutral</a:t>
              </a:r>
              <a:endParaRPr lang="en-CA" sz="1400">
                <a:solidFill>
                  <a:schemeClr val="accent5"/>
                </a:solidFill>
              </a:endParaRPr>
            </a:p>
          </p:txBody>
        </p:sp>
      </p:gr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400110"/>
          </a:xfrm>
          <a:prstGeom prst="rect">
            <a:avLst/>
          </a:prstGeom>
          <a:noFill/>
        </p:spPr>
        <p:txBody>
          <a:bodyPr wrap="square">
            <a:spAutoFit/>
          </a:bodyPr>
          <a:lstStyle/>
          <a:p>
            <a:pPr algn="ctr"/>
            <a:r>
              <a:rPr lang="en-CA" sz="2000" u="sng">
                <a:solidFill>
                  <a:schemeClr val="accent2">
                    <a:lumMod val="75000"/>
                  </a:schemeClr>
                </a:solidFill>
                <a:latin typeface="Arial Rounded MT Bold" panose="020F0704030504030204" pitchFamily="34" charset="0"/>
              </a:rPr>
              <a:t>Qual</a:t>
            </a:r>
            <a:r>
              <a:rPr lang="en-CA" sz="2000">
                <a:solidFill>
                  <a:schemeClr val="accent2">
                    <a:lumMod val="75000"/>
                  </a:schemeClr>
                </a:solidFill>
                <a:latin typeface="Arial Rounded MT Bold" panose="020F0704030504030204" pitchFamily="34" charset="0"/>
              </a:rPr>
              <a:t>itative data</a:t>
            </a:r>
          </a:p>
        </p:txBody>
      </p:sp>
      <p:sp>
        <p:nvSpPr>
          <p:cNvPr id="12" name="TextBox 11">
            <a:extLst>
              <a:ext uri="{FF2B5EF4-FFF2-40B4-BE49-F238E27FC236}">
                <a16:creationId xmlns:a16="http://schemas.microsoft.com/office/drawing/2014/main" id="{838E28E2-E3FD-D538-450C-7FE95E1B04C5}"/>
              </a:ext>
            </a:extLst>
          </p:cNvPr>
          <p:cNvSpPr txBox="1"/>
          <p:nvPr/>
        </p:nvSpPr>
        <p:spPr>
          <a:xfrm>
            <a:off x="5029963" y="5419522"/>
            <a:ext cx="5133212" cy="523220"/>
          </a:xfrm>
          <a:prstGeom prst="rect">
            <a:avLst/>
          </a:prstGeom>
          <a:noFill/>
        </p:spPr>
        <p:txBody>
          <a:bodyPr wrap="square">
            <a:spAutoFit/>
          </a:bodyPr>
          <a:lstStyle/>
          <a:p>
            <a:pPr algn="ctr"/>
            <a:r>
              <a:rPr lang="en-US" sz="1400" i="1">
                <a:solidFill>
                  <a:schemeClr val="accent5"/>
                </a:solidFill>
                <a:latin typeface="+mj-lt"/>
              </a:rPr>
              <a:t>Employee statement: « Every time I need a meeting or project room, they are all busy and I cannot find one in the booking system. »</a:t>
            </a:r>
            <a:endParaRPr lang="en-CA" sz="140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2909271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en-CA" sz="2400" dirty="0">
                <a:solidFill>
                  <a:schemeClr val="accent2">
                    <a:lumMod val="75000"/>
                  </a:schemeClr>
                </a:solidFill>
                <a:latin typeface="Arial Rounded MT Bold" panose="020F0704030504030204" pitchFamily="34" charset="0"/>
              </a:rPr>
              <a:t>Example 2 – Workstation availability</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0" i="1">
                <a:solidFill>
                  <a:schemeClr val="bg1"/>
                </a:solidFill>
                <a:effectLst/>
                <a:latin typeface="+mj-lt"/>
              </a:rPr>
              <a:t>Q: </a:t>
            </a:r>
            <a:r>
              <a:rPr lang="en-CA" sz="1400" b="0" i="1">
                <a:solidFill>
                  <a:schemeClr val="bg1"/>
                </a:solidFill>
                <a:effectLst/>
                <a:latin typeface="+mj-lt"/>
              </a:rPr>
              <a:t>I have access to a variety of workpoints that suit my work activities and preferences</a:t>
            </a:r>
          </a:p>
          <a:p>
            <a:pPr fontAlgn="base"/>
            <a:endParaRPr lang="en-US" sz="1400" i="1">
              <a:solidFill>
                <a:srgbClr val="FF0000"/>
              </a:solidFill>
              <a:latin typeface="+mj-lt"/>
            </a:endParaRP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A high percentage of employees responded Disagree to this question. Host an informal group discussion or 1:1 dialogue with a diverse representation of employees to understand the reason(s) behind their answer.</a:t>
            </a:r>
            <a:endParaRPr lang="en-CA" sz="1400" b="1">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5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Look at the booking system to corroborate employee statements on workstation availability. Conduct onsite observations to confirm if workstations are actually being used.</a:t>
            </a:r>
            <a:endParaRPr lang="en-CA" sz="1350" b="1">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Lst>
          </p:cNvPr>
          <p:cNvSpPr txBox="1"/>
          <p:nvPr/>
        </p:nvSpPr>
        <p:spPr>
          <a:xfrm>
            <a:off x="1005739" y="4911168"/>
            <a:ext cx="2464647" cy="400110"/>
          </a:xfrm>
          <a:prstGeom prst="rect">
            <a:avLst/>
          </a:prstGeom>
          <a:noFill/>
        </p:spPr>
        <p:txBody>
          <a:bodyPr wrap="square">
            <a:spAutoFit/>
          </a:bodyPr>
          <a:lstStyle/>
          <a:p>
            <a:pPr algn="ctr"/>
            <a:r>
              <a:rPr lang="en-CA" sz="2000" u="sng">
                <a:solidFill>
                  <a:schemeClr val="accent2">
                    <a:lumMod val="75000"/>
                  </a:schemeClr>
                </a:solidFill>
                <a:latin typeface="Arial Rounded MT Bold" panose="020F0704030504030204" pitchFamily="34" charset="0"/>
              </a:rPr>
              <a:t>Quan</a:t>
            </a:r>
            <a:r>
              <a:rPr lang="en-CA" sz="2000">
                <a:solidFill>
                  <a:schemeClr val="accent2">
                    <a:lumMod val="75000"/>
                  </a:schemeClr>
                </a:solidFill>
                <a:latin typeface="Arial Rounded MT Bold" panose="020F0704030504030204" pitchFamily="34" charset="0"/>
              </a:rPr>
              <a:t>titative data</a:t>
            </a:r>
          </a:p>
        </p:txBody>
      </p:sp>
      <p:grpSp>
        <p:nvGrpSpPr>
          <p:cNvPr id="6" name="Group 5" descr="Pie chart with solid fill, depicting 3 responses: disagree, agree and unsure/neutral">
            <a:extLst>
              <a:ext uri="{FF2B5EF4-FFF2-40B4-BE49-F238E27FC236}">
                <a16:creationId xmlns:a16="http://schemas.microsoft.com/office/drawing/2014/main" id="{E61D60A9-983B-78E4-153C-E1472DAEDD57}"/>
              </a:ext>
            </a:extLst>
          </p:cNvPr>
          <p:cNvGrpSpPr/>
          <p:nvPr/>
        </p:nvGrpSpPr>
        <p:grpSpPr>
          <a:xfrm>
            <a:off x="903005" y="5194495"/>
            <a:ext cx="2945094" cy="1025698"/>
            <a:chOff x="903005" y="5194495"/>
            <a:chExt cx="2945094" cy="1025698"/>
          </a:xfrm>
        </p:grpSpPr>
        <p:pic>
          <p:nvPicPr>
            <p:cNvPr id="1027" name="Graphic 1026" descr="Pie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31777" y="5194495"/>
              <a:ext cx="1025698" cy="1025698"/>
            </a:xfrm>
            <a:prstGeom prst="rect">
              <a:avLst/>
            </a:prstGeom>
          </p:spPr>
        </p:pic>
        <p:sp>
          <p:nvSpPr>
            <p:cNvPr id="9" name="TextBox 8">
              <a:extLst>
                <a:ext uri="{FF2B5EF4-FFF2-40B4-BE49-F238E27FC236}">
                  <a16:creationId xmlns:a16="http://schemas.microsoft.com/office/drawing/2014/main" id="{92C9AC74-45C6-9C77-541C-87942EB32920}"/>
                </a:ext>
              </a:extLst>
            </p:cNvPr>
            <p:cNvSpPr txBox="1"/>
            <p:nvPr/>
          </p:nvSpPr>
          <p:spPr>
            <a:xfrm>
              <a:off x="903005" y="5563141"/>
              <a:ext cx="1025698" cy="307777"/>
            </a:xfrm>
            <a:prstGeom prst="rect">
              <a:avLst/>
            </a:prstGeom>
            <a:noFill/>
          </p:spPr>
          <p:txBody>
            <a:bodyPr wrap="square">
              <a:spAutoFit/>
            </a:bodyPr>
            <a:lstStyle/>
            <a:p>
              <a:r>
                <a:rPr lang="en-US" sz="1400" b="1" i="1">
                  <a:solidFill>
                    <a:schemeClr val="accent5"/>
                  </a:solidFill>
                  <a:latin typeface="+mj-lt"/>
                </a:rPr>
                <a:t>Disagree</a:t>
              </a:r>
              <a:endParaRPr lang="en-CA" sz="1400" b="1">
                <a:solidFill>
                  <a:schemeClr val="accent5"/>
                </a:solidFill>
              </a:endParaRPr>
            </a:p>
          </p:txBody>
        </p:sp>
        <p:sp>
          <p:nvSpPr>
            <p:cNvPr id="10" name="TextBox 9">
              <a:extLst>
                <a:ext uri="{FF2B5EF4-FFF2-40B4-BE49-F238E27FC236}">
                  <a16:creationId xmlns:a16="http://schemas.microsoft.com/office/drawing/2014/main" id="{94AFC9D9-8C77-068D-FC5F-8F21301AC1C5}"/>
                </a:ext>
              </a:extLst>
            </p:cNvPr>
            <p:cNvSpPr txBox="1"/>
            <p:nvPr/>
          </p:nvSpPr>
          <p:spPr>
            <a:xfrm>
              <a:off x="2530947" y="5315200"/>
              <a:ext cx="1025698" cy="307777"/>
            </a:xfrm>
            <a:prstGeom prst="rect">
              <a:avLst/>
            </a:prstGeom>
            <a:noFill/>
          </p:spPr>
          <p:txBody>
            <a:bodyPr wrap="square">
              <a:spAutoFit/>
            </a:bodyPr>
            <a:lstStyle/>
            <a:p>
              <a:r>
                <a:rPr lang="en-US" sz="1400" i="1">
                  <a:solidFill>
                    <a:schemeClr val="accent5"/>
                  </a:solidFill>
                  <a:latin typeface="+mj-lt"/>
                </a:rPr>
                <a:t>Agree</a:t>
              </a:r>
              <a:endParaRPr lang="en-CA" sz="1400">
                <a:solidFill>
                  <a:schemeClr val="accent5"/>
                </a:solidFill>
              </a:endParaRPr>
            </a:p>
          </p:txBody>
        </p:sp>
        <p:sp>
          <p:nvSpPr>
            <p:cNvPr id="11" name="TextBox 10">
              <a:extLst>
                <a:ext uri="{FF2B5EF4-FFF2-40B4-BE49-F238E27FC236}">
                  <a16:creationId xmlns:a16="http://schemas.microsoft.com/office/drawing/2014/main" id="{DFD074EA-8CBA-FC23-804A-049D26F319AA}"/>
                </a:ext>
              </a:extLst>
            </p:cNvPr>
            <p:cNvSpPr txBox="1"/>
            <p:nvPr/>
          </p:nvSpPr>
          <p:spPr>
            <a:xfrm>
              <a:off x="2527400" y="5681132"/>
              <a:ext cx="1320699" cy="307777"/>
            </a:xfrm>
            <a:prstGeom prst="rect">
              <a:avLst/>
            </a:prstGeom>
            <a:noFill/>
          </p:spPr>
          <p:txBody>
            <a:bodyPr wrap="square">
              <a:spAutoFit/>
            </a:bodyPr>
            <a:lstStyle/>
            <a:p>
              <a:r>
                <a:rPr lang="en-US" sz="1400" i="1">
                  <a:solidFill>
                    <a:schemeClr val="accent5"/>
                  </a:solidFill>
                  <a:latin typeface="+mj-lt"/>
                </a:rPr>
                <a:t>Unsure/neutral</a:t>
              </a:r>
              <a:endParaRPr lang="en-CA" sz="1400">
                <a:solidFill>
                  <a:schemeClr val="accent5"/>
                </a:solidFill>
              </a:endParaRPr>
            </a:p>
          </p:txBody>
        </p:sp>
      </p:gr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400110"/>
          </a:xfrm>
          <a:prstGeom prst="rect">
            <a:avLst/>
          </a:prstGeom>
          <a:noFill/>
        </p:spPr>
        <p:txBody>
          <a:bodyPr wrap="square">
            <a:spAutoFit/>
          </a:bodyPr>
          <a:lstStyle/>
          <a:p>
            <a:pPr algn="ctr"/>
            <a:r>
              <a:rPr lang="en-CA" sz="2000" u="sng">
                <a:solidFill>
                  <a:schemeClr val="accent2">
                    <a:lumMod val="75000"/>
                  </a:schemeClr>
                </a:solidFill>
                <a:latin typeface="Arial Rounded MT Bold" panose="020F0704030504030204" pitchFamily="34" charset="0"/>
              </a:rPr>
              <a:t>Qual</a:t>
            </a:r>
            <a:r>
              <a:rPr lang="en-CA" sz="2000">
                <a:solidFill>
                  <a:schemeClr val="accent2">
                    <a:lumMod val="75000"/>
                  </a:schemeClr>
                </a:solidFill>
                <a:latin typeface="Arial Rounded MT Bold" panose="020F0704030504030204" pitchFamily="34" charset="0"/>
              </a:rPr>
              <a:t>itative data</a:t>
            </a:r>
          </a:p>
        </p:txBody>
      </p:sp>
      <p:sp>
        <p:nvSpPr>
          <p:cNvPr id="12" name="TextBox 11">
            <a:extLst>
              <a:ext uri="{FF2B5EF4-FFF2-40B4-BE49-F238E27FC236}">
                <a16:creationId xmlns:a16="http://schemas.microsoft.com/office/drawing/2014/main" id="{838E28E2-E3FD-D538-450C-7FE95E1B04C5}"/>
              </a:ext>
            </a:extLst>
          </p:cNvPr>
          <p:cNvSpPr txBox="1"/>
          <p:nvPr/>
        </p:nvSpPr>
        <p:spPr>
          <a:xfrm>
            <a:off x="4562895" y="5419522"/>
            <a:ext cx="6161912" cy="738664"/>
          </a:xfrm>
          <a:prstGeom prst="rect">
            <a:avLst/>
          </a:prstGeom>
          <a:noFill/>
        </p:spPr>
        <p:txBody>
          <a:bodyPr wrap="square">
            <a:spAutoFit/>
          </a:bodyPr>
          <a:lstStyle/>
          <a:p>
            <a:pPr algn="ctr"/>
            <a:r>
              <a:rPr lang="en-US" sz="1400" i="1">
                <a:solidFill>
                  <a:schemeClr val="accent5"/>
                </a:solidFill>
                <a:latin typeface="+mj-lt"/>
              </a:rPr>
              <a:t>Employee statement: « I often have to work from a Touchdown since all the Workstations are reserved in the Booking system. This is not ideal as I require 2 monitors to be most productive. »</a:t>
            </a:r>
            <a:endParaRPr lang="en-CA" sz="140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612462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en-CA" sz="2400" dirty="0">
                <a:solidFill>
                  <a:schemeClr val="accent2">
                    <a:lumMod val="75000"/>
                  </a:schemeClr>
                </a:solidFill>
                <a:latin typeface="Arial Rounded MT Bold" panose="020F0704030504030204" pitchFamily="34" charset="0"/>
              </a:rPr>
              <a:t>Example 3 – Use of variety of workpoints</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400" b="0" i="1">
                <a:solidFill>
                  <a:schemeClr val="bg1"/>
                </a:solidFill>
                <a:effectLst/>
                <a:latin typeface="+mj-lt"/>
              </a:rPr>
              <a:t>Q: </a:t>
            </a:r>
            <a:r>
              <a:rPr lang="en-CA" sz="1400" b="0" i="1">
                <a:solidFill>
                  <a:schemeClr val="bg1"/>
                </a:solidFill>
                <a:effectLst/>
                <a:latin typeface="+mj-lt"/>
              </a:rPr>
              <a:t>Please rate how often you use the following workpoints.</a:t>
            </a:r>
          </a:p>
          <a:p>
            <a:pPr fontAlgn="base"/>
            <a:endParaRPr lang="en-US" sz="1400" i="1">
              <a:solidFill>
                <a:srgbClr val="FF0000"/>
              </a:solidFill>
              <a:latin typeface="+mj-lt"/>
            </a:endParaRP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Host an informal group discussion or 1:1 dialogue with a diverse representation of employees to understand the reason(s) why certain workpoints are not being used. Is it because of the furniture, location, noise, temperature? Do they understand the purpose and the use of the workpoints?</a:t>
            </a:r>
            <a:endParaRPr lang="en-CA" sz="1400" b="1">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Conduct daily floor walkthroughs to confirm if specific workpoints are being used or not at the frequency employees have indicated in their responses.</a:t>
            </a:r>
          </a:p>
        </p:txBody>
      </p:sp>
      <p:sp>
        <p:nvSpPr>
          <p:cNvPr id="22" name="TextBox 21">
            <a:extLst>
              <a:ext uri="{FF2B5EF4-FFF2-40B4-BE49-F238E27FC236}">
                <a16:creationId xmlns:a16="http://schemas.microsoft.com/office/drawing/2014/main" id="{2DD5606F-E48C-4CC8-86BB-BA5810F30E4A}"/>
              </a:ext>
            </a:extLst>
          </p:cNvPr>
          <p:cNvSpPr txBox="1"/>
          <p:nvPr/>
        </p:nvSpPr>
        <p:spPr>
          <a:xfrm>
            <a:off x="1005739" y="4911168"/>
            <a:ext cx="2464647" cy="400110"/>
          </a:xfrm>
          <a:prstGeom prst="rect">
            <a:avLst/>
          </a:prstGeom>
          <a:noFill/>
        </p:spPr>
        <p:txBody>
          <a:bodyPr wrap="square">
            <a:spAutoFit/>
          </a:bodyPr>
          <a:lstStyle/>
          <a:p>
            <a:pPr algn="ctr"/>
            <a:r>
              <a:rPr lang="en-CA" sz="2000" u="sng">
                <a:solidFill>
                  <a:schemeClr val="accent2">
                    <a:lumMod val="75000"/>
                  </a:schemeClr>
                </a:solidFill>
                <a:latin typeface="Arial Rounded MT Bold" panose="020F0704030504030204" pitchFamily="34" charset="0"/>
              </a:rPr>
              <a:t>Quan</a:t>
            </a:r>
            <a:r>
              <a:rPr lang="en-CA" sz="2000">
                <a:solidFill>
                  <a:schemeClr val="accent2">
                    <a:lumMod val="75000"/>
                  </a:schemeClr>
                </a:solidFill>
                <a:latin typeface="Arial Rounded MT Bold" panose="020F0704030504030204" pitchFamily="34" charset="0"/>
              </a:rPr>
              <a:t>titative data</a:t>
            </a:r>
          </a:p>
        </p:txBody>
      </p:sp>
      <p:pic>
        <p:nvPicPr>
          <p:cNvPr id="1027" name="Graphic 1026" descr="Gantt Chart with solid fill">
            <a:extLst>
              <a:ext uri="{FF2B5EF4-FFF2-40B4-BE49-F238E27FC236}">
                <a16:creationId xmlns:a16="http://schemas.microsoft.com/office/drawing/2014/main" id="{205E85BC-F4A7-AD10-0DFA-3A2936F865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158486" y="5271858"/>
            <a:ext cx="1025698" cy="1025698"/>
          </a:xfrm>
          <a:prstGeom prst="rect">
            <a:avLst/>
          </a:prstGeom>
        </p:spPr>
      </p:pic>
      <p:sp>
        <p:nvSpPr>
          <p:cNvPr id="16" name="TextBox 15">
            <a:extLst>
              <a:ext uri="{FF2B5EF4-FFF2-40B4-BE49-F238E27FC236}">
                <a16:creationId xmlns:a16="http://schemas.microsoft.com/office/drawing/2014/main" id="{E491EDA7-CD00-7966-3007-473C87F3C9A0}"/>
              </a:ext>
            </a:extLst>
          </p:cNvPr>
          <p:cNvSpPr txBox="1"/>
          <p:nvPr/>
        </p:nvSpPr>
        <p:spPr>
          <a:xfrm>
            <a:off x="2129755" y="5280610"/>
            <a:ext cx="1559488" cy="954107"/>
          </a:xfrm>
          <a:prstGeom prst="rect">
            <a:avLst/>
          </a:prstGeom>
          <a:noFill/>
        </p:spPr>
        <p:txBody>
          <a:bodyPr wrap="square">
            <a:spAutoFit/>
          </a:bodyPr>
          <a:lstStyle/>
          <a:p>
            <a:r>
              <a:rPr lang="en-US" sz="1400" i="1">
                <a:solidFill>
                  <a:schemeClr val="accent5"/>
                </a:solidFill>
                <a:latin typeface="+mj-lt"/>
              </a:rPr>
              <a:t>Focus room</a:t>
            </a:r>
          </a:p>
          <a:p>
            <a:r>
              <a:rPr lang="en-CA" sz="1400" i="1">
                <a:solidFill>
                  <a:schemeClr val="accent5"/>
                </a:solidFill>
                <a:latin typeface="+mj-lt"/>
              </a:rPr>
              <a:t>Workstation</a:t>
            </a:r>
          </a:p>
          <a:p>
            <a:r>
              <a:rPr lang="en-CA" sz="1400" i="1">
                <a:solidFill>
                  <a:schemeClr val="accent5"/>
                </a:solidFill>
                <a:latin typeface="+mj-lt"/>
              </a:rPr>
              <a:t>Teaming Area</a:t>
            </a:r>
          </a:p>
          <a:p>
            <a:r>
              <a:rPr lang="en-CA" sz="1400" i="1">
                <a:solidFill>
                  <a:schemeClr val="accent5"/>
                </a:solidFill>
                <a:latin typeface="+mj-lt"/>
              </a:rPr>
              <a:t>Huddle</a:t>
            </a:r>
          </a:p>
        </p:txBody>
      </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400110"/>
          </a:xfrm>
          <a:prstGeom prst="rect">
            <a:avLst/>
          </a:prstGeom>
          <a:noFill/>
        </p:spPr>
        <p:txBody>
          <a:bodyPr wrap="square">
            <a:spAutoFit/>
          </a:bodyPr>
          <a:lstStyle/>
          <a:p>
            <a:pPr algn="ctr"/>
            <a:r>
              <a:rPr lang="en-CA" sz="2000" u="sng">
                <a:solidFill>
                  <a:schemeClr val="accent2">
                    <a:lumMod val="75000"/>
                  </a:schemeClr>
                </a:solidFill>
                <a:latin typeface="Arial Rounded MT Bold" panose="020F0704030504030204" pitchFamily="34" charset="0"/>
              </a:rPr>
              <a:t>Qual</a:t>
            </a:r>
            <a:r>
              <a:rPr lang="en-CA" sz="2000">
                <a:solidFill>
                  <a:schemeClr val="accent2">
                    <a:lumMod val="75000"/>
                  </a:schemeClr>
                </a:solidFill>
                <a:latin typeface="Arial Rounded MT Bold" panose="020F0704030504030204" pitchFamily="34" charset="0"/>
              </a:rPr>
              <a:t>itative data</a:t>
            </a:r>
          </a:p>
        </p:txBody>
      </p:sp>
      <p:sp>
        <p:nvSpPr>
          <p:cNvPr id="12" name="TextBox 11">
            <a:extLst>
              <a:ext uri="{FF2B5EF4-FFF2-40B4-BE49-F238E27FC236}">
                <a16:creationId xmlns:a16="http://schemas.microsoft.com/office/drawing/2014/main" id="{838E28E2-E3FD-D538-450C-7FE95E1B04C5}"/>
              </a:ext>
            </a:extLst>
          </p:cNvPr>
          <p:cNvSpPr txBox="1"/>
          <p:nvPr/>
        </p:nvSpPr>
        <p:spPr>
          <a:xfrm>
            <a:off x="3286125" y="5260937"/>
            <a:ext cx="8486775" cy="1384995"/>
          </a:xfrm>
          <a:prstGeom prst="rect">
            <a:avLst/>
          </a:prstGeom>
          <a:noFill/>
        </p:spPr>
        <p:txBody>
          <a:bodyPr wrap="square">
            <a:spAutoFit/>
          </a:bodyPr>
          <a:lstStyle/>
          <a:p>
            <a:pPr algn="ctr"/>
            <a:r>
              <a:rPr lang="en-US" sz="1400" i="1">
                <a:solidFill>
                  <a:schemeClr val="accent5"/>
                </a:solidFill>
                <a:latin typeface="+mj-lt"/>
              </a:rPr>
              <a:t>Employee statements: </a:t>
            </a:r>
          </a:p>
          <a:p>
            <a:pPr algn="ctr"/>
            <a:r>
              <a:rPr lang="en-US" sz="1400" i="1">
                <a:solidFill>
                  <a:schemeClr val="accent5"/>
                </a:solidFill>
                <a:latin typeface="+mj-lt"/>
              </a:rPr>
              <a:t>« The Teaming Area in the North corner is always cold. »</a:t>
            </a:r>
          </a:p>
          <a:p>
            <a:pPr algn="ctr"/>
            <a:r>
              <a:rPr lang="en-US" sz="1400" i="1">
                <a:solidFill>
                  <a:schemeClr val="accent5"/>
                </a:solidFill>
                <a:latin typeface="+mj-lt"/>
              </a:rPr>
              <a:t>« Focus pod ### is too close to the interactive zone. »</a:t>
            </a:r>
          </a:p>
          <a:p>
            <a:pPr algn="ctr"/>
            <a:r>
              <a:rPr lang="en-US" sz="1400" i="1">
                <a:solidFill>
                  <a:schemeClr val="accent5"/>
                </a:solidFill>
                <a:latin typeface="+mj-lt"/>
              </a:rPr>
              <a:t>« The air systems in the Study is too loud and makes it impossible to concentrate! »</a:t>
            </a:r>
            <a:r>
              <a:rPr lang="en-CA" sz="1400" i="1">
                <a:solidFill>
                  <a:schemeClr val="accent5"/>
                </a:solidFill>
                <a:latin typeface="+mj-lt"/>
              </a:rPr>
              <a:t> </a:t>
            </a:r>
          </a:p>
          <a:p>
            <a:pPr algn="ctr"/>
            <a:r>
              <a:rPr lang="en-US" sz="1400" i="1">
                <a:solidFill>
                  <a:schemeClr val="accent5"/>
                </a:solidFill>
                <a:latin typeface="+mj-lt"/>
              </a:rPr>
              <a:t>« </a:t>
            </a:r>
            <a:r>
              <a:rPr lang="en-CA" sz="1400" i="1">
                <a:solidFill>
                  <a:schemeClr val="accent5"/>
                </a:solidFill>
                <a:latin typeface="+mj-lt"/>
              </a:rPr>
              <a:t>We always have a team member in telework; Meeting rooms are more suited for our teamwork.</a:t>
            </a:r>
            <a:r>
              <a:rPr lang="en-US" sz="1400" i="1">
                <a:solidFill>
                  <a:schemeClr val="accent5"/>
                </a:solidFill>
                <a:latin typeface="+mj-lt"/>
              </a:rPr>
              <a:t> »</a:t>
            </a:r>
          </a:p>
          <a:p>
            <a:pPr algn="ctr"/>
            <a:endParaRPr lang="en-CA" sz="140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080684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Autofit/>
          </a:bodyPr>
          <a:lstStyle/>
          <a:p>
            <a:r>
              <a:rPr lang="en-CA" sz="2400" dirty="0">
                <a:solidFill>
                  <a:schemeClr val="accent2">
                    <a:lumMod val="75000"/>
                  </a:schemeClr>
                </a:solidFill>
                <a:latin typeface="Arial Rounded MT Bold" panose="020F0704030504030204" pitchFamily="34" charset="0"/>
              </a:rPr>
              <a:t>Example 4 – Team productivity</a:t>
            </a: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268401">
            <a:off x="1537208" y="1510343"/>
            <a:ext cx="1336790" cy="1336790"/>
          </a:xfrm>
          <a:prstGeom prst="rect">
            <a:avLst/>
          </a:prstGeom>
        </p:spPr>
      </p:pic>
      <p:pic>
        <p:nvPicPr>
          <p:cNvPr id="13" name="Graphic 12" descr="Arrow Right outline">
            <a:extLst>
              <a:ext uri="{FF2B5EF4-FFF2-40B4-BE49-F238E27FC236}">
                <a16:creationId xmlns:a16="http://schemas.microsoft.com/office/drawing/2014/main" id="{382C5E7C-1935-7F7E-5DFF-0B87EE5CFD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43796" y="1591298"/>
            <a:ext cx="1201530" cy="120153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97917" y="1478792"/>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81367" y="1311179"/>
            <a:ext cx="1792594" cy="1792594"/>
          </a:xfrm>
          <a:prstGeom prst="rect">
            <a:avLst/>
          </a:prstGeom>
        </p:spPr>
      </p:pic>
      <p:pic>
        <p:nvPicPr>
          <p:cNvPr id="14" name="Graphic 13" descr="Arrow Right outline">
            <a:extLst>
              <a:ext uri="{FF2B5EF4-FFF2-40B4-BE49-F238E27FC236}">
                <a16:creationId xmlns:a16="http://schemas.microsoft.com/office/drawing/2014/main" id="{6B0764FD-8665-C10C-D8E1-EA912F8AF8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69153" y="1591298"/>
            <a:ext cx="1201530" cy="1201530"/>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365876" y="1478792"/>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CA" sz="1400" b="0" i="1">
                <a:solidFill>
                  <a:schemeClr val="bg1"/>
                </a:solidFill>
                <a:effectLst/>
                <a:latin typeface="+mj-lt"/>
              </a:rPr>
              <a:t>Q. What impact do you think the workplace design has on the following aspects: </a:t>
            </a:r>
          </a:p>
          <a:p>
            <a:pPr fontAlgn="base"/>
            <a:r>
              <a:rPr lang="en-CA" sz="1400" b="0" i="1">
                <a:solidFill>
                  <a:schemeClr val="bg1"/>
                </a:solidFill>
                <a:effectLst/>
                <a:latin typeface="+mj-lt"/>
              </a:rPr>
              <a:t>a) Your team's productivity </a:t>
            </a:r>
          </a:p>
          <a:p>
            <a:pPr fontAlgn="base"/>
            <a:r>
              <a:rPr lang="en-CA" sz="1400" b="0" i="1">
                <a:solidFill>
                  <a:schemeClr val="bg1"/>
                </a:solidFill>
                <a:effectLst/>
                <a:latin typeface="+mj-lt"/>
              </a:rPr>
              <a:t>b) Your personal productivity </a:t>
            </a:r>
          </a:p>
          <a:p>
            <a:pPr fontAlgn="base"/>
            <a:r>
              <a:rPr lang="en-CA" sz="1400" b="0" i="1">
                <a:solidFill>
                  <a:schemeClr val="bg1"/>
                </a:solidFill>
                <a:effectLst/>
                <a:latin typeface="+mj-lt"/>
              </a:rPr>
              <a:t>c) Your collaboration with others</a:t>
            </a:r>
          </a:p>
        </p:txBody>
      </p:sp>
      <p:sp>
        <p:nvSpPr>
          <p:cNvPr id="17" name="Rectangle 16">
            <a:extLst>
              <a:ext uri="{FF2B5EF4-FFF2-40B4-BE49-F238E27FC236}">
                <a16:creationId xmlns:a16="http://schemas.microsoft.com/office/drawing/2014/main" id="{B87B2D8A-2355-AA25-FF74-506CEC05FF7A}"/>
              </a:ext>
            </a:extLst>
          </p:cNvPr>
          <p:cNvSpPr/>
          <p:nvPr/>
        </p:nvSpPr>
        <p:spPr>
          <a:xfrm>
            <a:off x="3593553" y="3047999"/>
            <a:ext cx="508763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For the impact on Team productivity, managers responded with a higher percentage of positive, whereas employees responded with negative. Host an informal group discussion or 1:1 dialogue with managers and another with employees to understand the variance in response to this question. </a:t>
            </a:r>
            <a:endParaRPr lang="en-CA" sz="1400" b="1">
              <a:solidFill>
                <a:schemeClr val="bg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771809" y="3048000"/>
            <a:ext cx="2505075" cy="145736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In this case, observation may not be required. </a:t>
            </a:r>
          </a:p>
        </p:txBody>
      </p:sp>
      <p:sp>
        <p:nvSpPr>
          <p:cNvPr id="22" name="TextBox 21">
            <a:extLst>
              <a:ext uri="{FF2B5EF4-FFF2-40B4-BE49-F238E27FC236}">
                <a16:creationId xmlns:a16="http://schemas.microsoft.com/office/drawing/2014/main" id="{2DD5606F-E48C-4CC8-86BB-BA5810F30E4A}"/>
              </a:ext>
            </a:extLst>
          </p:cNvPr>
          <p:cNvSpPr txBox="1"/>
          <p:nvPr/>
        </p:nvSpPr>
        <p:spPr>
          <a:xfrm>
            <a:off x="1005739" y="4911168"/>
            <a:ext cx="2464647" cy="400110"/>
          </a:xfrm>
          <a:prstGeom prst="rect">
            <a:avLst/>
          </a:prstGeom>
          <a:noFill/>
        </p:spPr>
        <p:txBody>
          <a:bodyPr wrap="square">
            <a:spAutoFit/>
          </a:bodyPr>
          <a:lstStyle/>
          <a:p>
            <a:pPr algn="ctr"/>
            <a:r>
              <a:rPr lang="en-CA" sz="2000" u="sng">
                <a:solidFill>
                  <a:schemeClr val="accent2">
                    <a:lumMod val="75000"/>
                  </a:schemeClr>
                </a:solidFill>
                <a:latin typeface="Arial Rounded MT Bold" panose="020F0704030504030204" pitchFamily="34" charset="0"/>
              </a:rPr>
              <a:t>Quan</a:t>
            </a:r>
            <a:r>
              <a:rPr lang="en-CA" sz="2000">
                <a:solidFill>
                  <a:schemeClr val="accent2">
                    <a:lumMod val="75000"/>
                  </a:schemeClr>
                </a:solidFill>
                <a:latin typeface="Arial Rounded MT Bold" panose="020F0704030504030204" pitchFamily="34" charset="0"/>
              </a:rPr>
              <a:t>titative data</a:t>
            </a:r>
          </a:p>
        </p:txBody>
      </p:sp>
      <p:pic>
        <p:nvPicPr>
          <p:cNvPr id="1027" name="Graphic 13" descr="Bar chart">
            <a:extLst>
              <a:ext uri="{FF2B5EF4-FFF2-40B4-BE49-F238E27FC236}">
                <a16:creationId xmlns:a16="http://schemas.microsoft.com/office/drawing/2014/main" id="{205E85BC-F4A7-AD10-0DFA-3A2936F865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58486" y="5271858"/>
            <a:ext cx="1025698" cy="1025698"/>
          </a:xfrm>
          <a:prstGeom prst="rect">
            <a:avLst/>
          </a:prstGeom>
        </p:spPr>
      </p:pic>
      <p:sp>
        <p:nvSpPr>
          <p:cNvPr id="6" name="TextBox 5">
            <a:extLst>
              <a:ext uri="{FF2B5EF4-FFF2-40B4-BE49-F238E27FC236}">
                <a16:creationId xmlns:a16="http://schemas.microsoft.com/office/drawing/2014/main" id="{D2AD0124-81B6-E472-AFAE-8B40B78DD8A1}"/>
              </a:ext>
            </a:extLst>
          </p:cNvPr>
          <p:cNvSpPr txBox="1"/>
          <p:nvPr/>
        </p:nvSpPr>
        <p:spPr>
          <a:xfrm>
            <a:off x="2129754" y="5280610"/>
            <a:ext cx="1654305" cy="954107"/>
          </a:xfrm>
          <a:prstGeom prst="rect">
            <a:avLst/>
          </a:prstGeom>
          <a:noFill/>
        </p:spPr>
        <p:txBody>
          <a:bodyPr wrap="square">
            <a:spAutoFit/>
          </a:bodyPr>
          <a:lstStyle/>
          <a:p>
            <a:r>
              <a:rPr lang="fr-CA" sz="1400" i="1">
                <a:solidFill>
                  <a:schemeClr val="accent5"/>
                </a:solidFill>
                <a:latin typeface="+mj-lt"/>
              </a:rPr>
              <a:t>Negative</a:t>
            </a:r>
          </a:p>
          <a:p>
            <a:r>
              <a:rPr lang="fr-CA" sz="1400" i="1">
                <a:solidFill>
                  <a:schemeClr val="accent5"/>
                </a:solidFill>
                <a:latin typeface="+mj-lt"/>
              </a:rPr>
              <a:t>Neutral</a:t>
            </a:r>
          </a:p>
          <a:p>
            <a:r>
              <a:rPr lang="fr-CA" sz="1400" i="1">
                <a:solidFill>
                  <a:schemeClr val="accent5"/>
                </a:solidFill>
                <a:latin typeface="+mj-lt"/>
              </a:rPr>
              <a:t>Positive</a:t>
            </a:r>
          </a:p>
          <a:p>
            <a:r>
              <a:rPr lang="fr-CA" sz="1400" i="1">
                <a:solidFill>
                  <a:schemeClr val="accent5"/>
                </a:solidFill>
                <a:latin typeface="+mj-lt"/>
              </a:rPr>
              <a:t>Don’t know</a:t>
            </a:r>
            <a:endParaRPr lang="en-CA" sz="1400" i="1">
              <a:solidFill>
                <a:schemeClr val="accent5"/>
              </a:solidFill>
              <a:latin typeface="+mj-lt"/>
            </a:endParaRPr>
          </a:p>
        </p:txBody>
      </p:sp>
      <p:sp>
        <p:nvSpPr>
          <p:cNvPr id="21" name="TextBox 20">
            <a:extLst>
              <a:ext uri="{FF2B5EF4-FFF2-40B4-BE49-F238E27FC236}">
                <a16:creationId xmlns:a16="http://schemas.microsoft.com/office/drawing/2014/main" id="{77DF79D3-05A8-B4D9-6F20-59AAA9199FCD}"/>
              </a:ext>
            </a:extLst>
          </p:cNvPr>
          <p:cNvSpPr txBox="1"/>
          <p:nvPr/>
        </p:nvSpPr>
        <p:spPr>
          <a:xfrm>
            <a:off x="6314255" y="4907778"/>
            <a:ext cx="2239641" cy="400110"/>
          </a:xfrm>
          <a:prstGeom prst="rect">
            <a:avLst/>
          </a:prstGeom>
          <a:noFill/>
        </p:spPr>
        <p:txBody>
          <a:bodyPr wrap="square">
            <a:spAutoFit/>
          </a:bodyPr>
          <a:lstStyle/>
          <a:p>
            <a:pPr algn="ctr"/>
            <a:r>
              <a:rPr lang="en-CA" sz="2000" u="sng">
                <a:solidFill>
                  <a:schemeClr val="accent2">
                    <a:lumMod val="75000"/>
                  </a:schemeClr>
                </a:solidFill>
                <a:latin typeface="Arial Rounded MT Bold" panose="020F0704030504030204" pitchFamily="34" charset="0"/>
              </a:rPr>
              <a:t>Qual</a:t>
            </a:r>
            <a:r>
              <a:rPr lang="en-CA" sz="2000">
                <a:solidFill>
                  <a:schemeClr val="accent2">
                    <a:lumMod val="75000"/>
                  </a:schemeClr>
                </a:solidFill>
                <a:latin typeface="Arial Rounded MT Bold" panose="020F0704030504030204" pitchFamily="34" charset="0"/>
              </a:rPr>
              <a:t>itative data</a:t>
            </a:r>
          </a:p>
        </p:txBody>
      </p:sp>
      <p:sp>
        <p:nvSpPr>
          <p:cNvPr id="12" name="TextBox 11">
            <a:extLst>
              <a:ext uri="{FF2B5EF4-FFF2-40B4-BE49-F238E27FC236}">
                <a16:creationId xmlns:a16="http://schemas.microsoft.com/office/drawing/2014/main" id="{838E28E2-E3FD-D538-450C-7FE95E1B04C5}"/>
              </a:ext>
            </a:extLst>
          </p:cNvPr>
          <p:cNvSpPr txBox="1"/>
          <p:nvPr/>
        </p:nvSpPr>
        <p:spPr>
          <a:xfrm>
            <a:off x="3644561" y="5379208"/>
            <a:ext cx="7976680" cy="1169551"/>
          </a:xfrm>
          <a:prstGeom prst="rect">
            <a:avLst/>
          </a:prstGeom>
          <a:noFill/>
        </p:spPr>
        <p:txBody>
          <a:bodyPr wrap="square">
            <a:spAutoFit/>
          </a:bodyPr>
          <a:lstStyle/>
          <a:p>
            <a:pPr algn="ctr"/>
            <a:r>
              <a:rPr lang="en-US" sz="1400" i="1">
                <a:solidFill>
                  <a:schemeClr val="accent5"/>
                </a:solidFill>
                <a:latin typeface="+mj-lt"/>
              </a:rPr>
              <a:t>Employee statement: « I don’t like using workstations in the interactive zone like the rest of my team, so I am often sitting by myself in the quiet zone »</a:t>
            </a:r>
          </a:p>
          <a:p>
            <a:pPr algn="ctr"/>
            <a:r>
              <a:rPr lang="en-US" sz="1400" i="1">
                <a:solidFill>
                  <a:schemeClr val="accent5"/>
                </a:solidFill>
                <a:latin typeface="+mj-lt"/>
              </a:rPr>
              <a:t>Manager statement: « The variety or workpoints to which we have access on the floors is great. In our team in-office days, I can have impromptu conversations with my team members that choose to sit in the interactive zone. »</a:t>
            </a:r>
            <a:endParaRPr lang="en-CA" sz="1400">
              <a:solidFill>
                <a:schemeClr val="accent5"/>
              </a:solidFill>
            </a:endParaRP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110639" y="3489240"/>
            <a:ext cx="295618" cy="2504732"/>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286267" y="898798"/>
            <a:ext cx="295618" cy="7685616"/>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Tree>
    <p:extLst>
      <p:ext uri="{BB962C8B-B14F-4D97-AF65-F5344CB8AC3E}">
        <p14:creationId xmlns:p14="http://schemas.microsoft.com/office/powerpoint/2010/main" val="3285742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en-US">
                <a:solidFill>
                  <a:schemeClr val="accent5"/>
                </a:solidFill>
                <a:latin typeface="Arial Rounded MT Bold" panose="020F0704030504030204" pitchFamily="34" charset="0"/>
              </a:rPr>
              <a:t>Contents</a:t>
            </a:r>
            <a:endParaRPr lang="en-CA">
              <a:solidFill>
                <a:schemeClr val="accent5"/>
              </a:solidFill>
              <a:latin typeface="Arial Rounded MT Bold" panose="020F0704030504030204" pitchFamily="34" charset="0"/>
            </a:endParaRPr>
          </a:p>
        </p:txBody>
      </p:sp>
      <p:sp>
        <p:nvSpPr>
          <p:cNvPr id="5" name="TextBox 4">
            <a:extLst>
              <a:ext uri="{FF2B5EF4-FFF2-40B4-BE49-F238E27FC236}">
                <a16:creationId xmlns:a16="http://schemas.microsoft.com/office/drawing/2014/main" id="{01D17C2E-1874-EFC6-7AB4-17907C26FC55}"/>
              </a:ext>
            </a:extLst>
          </p:cNvPr>
          <p:cNvSpPr txBox="1"/>
          <p:nvPr/>
        </p:nvSpPr>
        <p:spPr>
          <a:xfrm>
            <a:off x="508758" y="1374329"/>
            <a:ext cx="11174483" cy="3180358"/>
          </a:xfrm>
          <a:prstGeom prst="rect">
            <a:avLst/>
          </a:prstGeom>
          <a:noFill/>
        </p:spPr>
        <p:txBody>
          <a:bodyPr wrap="square">
            <a:spAutoFit/>
          </a:bodyPr>
          <a:lstStyle/>
          <a:p>
            <a:pPr marL="342900" indent="-342900">
              <a:spcAft>
                <a:spcPts val="1000"/>
              </a:spcAft>
              <a:buFont typeface="+mj-lt"/>
              <a:buAutoNum type="arabicPeriod"/>
            </a:pPr>
            <a:r>
              <a:rPr lang="en-CA" sz="1600" dirty="0">
                <a:solidFill>
                  <a:schemeClr val="accent5"/>
                </a:solidFill>
                <a:latin typeface="Arial Rounded MT Bold" panose="020F0704030504030204" pitchFamily="34" charset="0"/>
                <a:hlinkClick r:id="rId3" action="ppaction://hlinksldjump">
                  <a:extLst>
                    <a:ext uri="{A12FA001-AC4F-418D-AE19-62706E023703}">
                      <ahyp:hlinkClr xmlns:ahyp="http://schemas.microsoft.com/office/drawing/2018/hyperlinkcolor" val="tx"/>
                    </a:ext>
                  </a:extLst>
                </a:hlinkClick>
              </a:rPr>
              <a:t>Recommended Approach</a:t>
            </a:r>
            <a:endParaRPr lang="en-CA" sz="1600" dirty="0">
              <a:solidFill>
                <a:schemeClr val="accent5"/>
              </a:solidFill>
              <a:latin typeface="Arial Rounded MT Bold" panose="020F0704030504030204" pitchFamily="34" charset="0"/>
            </a:endParaRPr>
          </a:p>
          <a:p>
            <a:pPr marL="342900" indent="-342900">
              <a:spcAft>
                <a:spcPts val="1000"/>
              </a:spcAft>
              <a:buFont typeface="+mj-lt"/>
              <a:buAutoNum type="arabicPeriod"/>
            </a:pPr>
            <a:r>
              <a:rPr lang="en-CA" sz="1600" dirty="0">
                <a:solidFill>
                  <a:schemeClr val="accent5"/>
                </a:solidFill>
                <a:latin typeface="Arial Rounded MT Bold" panose="020F0704030504030204" pitchFamily="34" charset="0"/>
                <a:hlinkClick r:id="rId3" action="ppaction://hlinksldjump">
                  <a:extLst>
                    <a:ext uri="{A12FA001-AC4F-418D-AE19-62706E023703}">
                      <ahyp:hlinkClr xmlns:ahyp="http://schemas.microsoft.com/office/drawing/2018/hyperlinkcolor" val="tx"/>
                    </a:ext>
                  </a:extLst>
                </a:hlinkClick>
              </a:rPr>
              <a:t>Communicating and engaging with employees</a:t>
            </a:r>
          </a:p>
          <a:p>
            <a:pPr marL="342900" indent="-342900">
              <a:spcAft>
                <a:spcPts val="1000"/>
              </a:spcAft>
              <a:buFont typeface="+mj-lt"/>
              <a:buAutoNum type="arabicPeriod"/>
            </a:pPr>
            <a:r>
              <a:rPr lang="en-CA" sz="1600" dirty="0">
                <a:solidFill>
                  <a:schemeClr val="accent5"/>
                </a:solidFill>
                <a:latin typeface="Arial Rounded MT Bold" panose="020F0704030504030204" pitchFamily="34" charset="0"/>
                <a:hlinkClick r:id="rId3" action="ppaction://hlinksldjump">
                  <a:extLst>
                    <a:ext uri="{A12FA001-AC4F-418D-AE19-62706E023703}">
                      <ahyp:hlinkClr xmlns:ahyp="http://schemas.microsoft.com/office/drawing/2018/hyperlinkcolor" val="tx"/>
                    </a:ext>
                  </a:extLst>
                </a:hlinkClick>
              </a:rPr>
              <a:t>Feedback methods</a:t>
            </a:r>
          </a:p>
          <a:p>
            <a:pPr marL="800100" lvl="1" indent="-342900">
              <a:spcAft>
                <a:spcPts val="1000"/>
              </a:spcAft>
              <a:buFont typeface="Arial" panose="020B0604020202020204" pitchFamily="34" charset="0"/>
              <a:buChar char="•"/>
            </a:pPr>
            <a:r>
              <a:rPr lang="en-CA" sz="1400" dirty="0">
                <a:solidFill>
                  <a:schemeClr val="accent2">
                    <a:lumMod val="75000"/>
                  </a:schemeClr>
                </a:solidFill>
                <a:latin typeface="Arial Rounded MT Bold" panose="020F0704030504030204" pitchFamily="34" charset="0"/>
                <a:hlinkClick r:id="rId3" action="ppaction://hlinksldjump">
                  <a:extLst>
                    <a:ext uri="{A12FA001-AC4F-418D-AE19-62706E023703}">
                      <ahyp:hlinkClr xmlns:ahyp="http://schemas.microsoft.com/office/drawing/2018/hyperlinkcolor" val="tx"/>
                    </a:ext>
                  </a:extLst>
                </a:hlinkClick>
              </a:rPr>
              <a:t>Quick Poll</a:t>
            </a:r>
            <a:endParaRPr lang="en-CA" sz="14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en-CA" sz="1400" dirty="0">
                <a:solidFill>
                  <a:schemeClr val="accent2">
                    <a:lumMod val="75000"/>
                  </a:schemeClr>
                </a:solidFill>
                <a:latin typeface="Arial Rounded MT Bold" panose="020F0704030504030204" pitchFamily="34" charset="0"/>
                <a:hlinkClick r:id="rId4" action="ppaction://hlinksldjump">
                  <a:extLst>
                    <a:ext uri="{A12FA001-AC4F-418D-AE19-62706E023703}">
                      <ahyp:hlinkClr xmlns:ahyp="http://schemas.microsoft.com/office/drawing/2018/hyperlinkcolor" val="tx"/>
                    </a:ext>
                  </a:extLst>
                </a:hlinkClick>
              </a:rPr>
              <a:t>Questionnaire</a:t>
            </a:r>
            <a:endParaRPr lang="en-CA" sz="14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en-CA" sz="1400" dirty="0">
                <a:solidFill>
                  <a:schemeClr val="accent2">
                    <a:lumMod val="75000"/>
                  </a:schemeClr>
                </a:solidFill>
                <a:latin typeface="Arial Rounded MT Bold" panose="020F0704030504030204" pitchFamily="34" charset="0"/>
                <a:hlinkClick r:id="rId5" action="ppaction://hlinksldjump">
                  <a:extLst>
                    <a:ext uri="{A12FA001-AC4F-418D-AE19-62706E023703}">
                      <ahyp:hlinkClr xmlns:ahyp="http://schemas.microsoft.com/office/drawing/2018/hyperlinkcolor" val="tx"/>
                    </a:ext>
                  </a:extLst>
                </a:hlinkClick>
              </a:rPr>
              <a:t>Informal group discussions</a:t>
            </a:r>
            <a:endParaRPr lang="en-CA" sz="14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en-CA" sz="1400" dirty="0">
                <a:solidFill>
                  <a:schemeClr val="accent2">
                    <a:lumMod val="75000"/>
                  </a:schemeClr>
                </a:solidFill>
                <a:latin typeface="Arial Rounded MT Bold" panose="020F0704030504030204" pitchFamily="34" charset="0"/>
                <a:hlinkClick r:id="rId6" action="ppaction://hlinksldjump">
                  <a:extLst>
                    <a:ext uri="{A12FA001-AC4F-418D-AE19-62706E023703}">
                      <ahyp:hlinkClr xmlns:ahyp="http://schemas.microsoft.com/office/drawing/2018/hyperlinkcolor" val="tx"/>
                    </a:ext>
                  </a:extLst>
                </a:hlinkClick>
              </a:rPr>
              <a:t>Informal 1:1 dialogue</a:t>
            </a:r>
            <a:endParaRPr lang="en-CA" sz="14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en-CA" sz="1400" dirty="0">
                <a:solidFill>
                  <a:schemeClr val="accent2">
                    <a:lumMod val="75000"/>
                  </a:schemeClr>
                </a:solidFill>
                <a:latin typeface="Arial Rounded MT Bold" panose="020F0704030504030204" pitchFamily="34" charset="0"/>
                <a:hlinkClick r:id="rId7" action="ppaction://hlinksldjump">
                  <a:extLst>
                    <a:ext uri="{A12FA001-AC4F-418D-AE19-62706E023703}">
                      <ahyp:hlinkClr xmlns:ahyp="http://schemas.microsoft.com/office/drawing/2018/hyperlinkcolor" val="tx"/>
                    </a:ext>
                  </a:extLst>
                </a:hlinkClick>
              </a:rPr>
              <a:t>Observation</a:t>
            </a:r>
            <a:endParaRPr lang="en-CA" sz="1600" dirty="0">
              <a:solidFill>
                <a:schemeClr val="accent2">
                  <a:lumMod val="75000"/>
                </a:schemeClr>
              </a:solidFill>
              <a:latin typeface="Arial Rounded MT Bold" panose="020F0704030504030204" pitchFamily="34" charset="0"/>
            </a:endParaRPr>
          </a:p>
          <a:p>
            <a:pPr marL="342900" indent="-342900">
              <a:spcAft>
                <a:spcPts val="1000"/>
              </a:spcAft>
              <a:buFont typeface="+mj-lt"/>
              <a:buAutoNum type="arabicPeriod" startAt="4"/>
            </a:pPr>
            <a:r>
              <a:rPr lang="en-CA" sz="1600" dirty="0">
                <a:solidFill>
                  <a:schemeClr val="accent5"/>
                </a:solidFill>
                <a:latin typeface="Arial Rounded MT Bold" panose="020F0704030504030204" pitchFamily="34" charset="0"/>
                <a:hlinkClick r:id="rId8" action="ppaction://hlinksldjump">
                  <a:extLst>
                    <a:ext uri="{A12FA001-AC4F-418D-AE19-62706E023703}">
                      <ahyp:hlinkClr xmlns:ahyp="http://schemas.microsoft.com/office/drawing/2018/hyperlinkcolor" val="tx"/>
                    </a:ext>
                  </a:extLst>
                </a:hlinkClick>
              </a:rPr>
              <a:t>Data consolidation and analysis</a:t>
            </a:r>
            <a:endParaRPr lang="en-CA" sz="1600" dirty="0">
              <a:solidFill>
                <a:schemeClr val="accent5"/>
              </a:solidFill>
              <a:latin typeface="Arial Rounded MT Bold" panose="020F0704030504030204" pitchFamily="34" charset="0"/>
            </a:endParaRPr>
          </a:p>
        </p:txBody>
      </p:sp>
    </p:spTree>
    <p:extLst>
      <p:ext uri="{BB962C8B-B14F-4D97-AF65-F5344CB8AC3E}">
        <p14:creationId xmlns:p14="http://schemas.microsoft.com/office/powerpoint/2010/main" val="876398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363714" y="166142"/>
            <a:ext cx="11006345" cy="835027"/>
          </a:xfrm>
        </p:spPr>
        <p:txBody>
          <a:bodyPr>
            <a:normAutofit/>
          </a:bodyPr>
          <a:lstStyle/>
          <a:p>
            <a:r>
              <a:rPr lang="en-CA" dirty="0">
                <a:solidFill>
                  <a:schemeClr val="accent5"/>
                </a:solidFill>
                <a:latin typeface="Arial Rounded MT Bold" panose="020F0704030504030204" pitchFamily="34" charset="0"/>
              </a:rPr>
              <a:t>1. Recommended approach (1 of 3)</a:t>
            </a:r>
          </a:p>
        </p:txBody>
      </p:sp>
      <p:sp>
        <p:nvSpPr>
          <p:cNvPr id="9" name="TextBox 8">
            <a:extLst>
              <a:ext uri="{FF2B5EF4-FFF2-40B4-BE49-F238E27FC236}">
                <a16:creationId xmlns:a16="http://schemas.microsoft.com/office/drawing/2014/main" id="{9C13BEFD-4971-AFB7-A652-24976C312749}"/>
              </a:ext>
            </a:extLst>
          </p:cNvPr>
          <p:cNvSpPr txBox="1"/>
          <p:nvPr/>
        </p:nvSpPr>
        <p:spPr>
          <a:xfrm>
            <a:off x="400859" y="812490"/>
            <a:ext cx="11256637" cy="1200329"/>
          </a:xfrm>
          <a:prstGeom prst="rect">
            <a:avLst/>
          </a:prstGeom>
          <a:noFill/>
        </p:spPr>
        <p:txBody>
          <a:bodyPr wrap="square">
            <a:spAutoFit/>
          </a:bodyPr>
          <a:lstStyle/>
          <a:p>
            <a:r>
              <a:rPr lang="en-CA" dirty="0">
                <a:latin typeface="+mj-lt"/>
              </a:rPr>
              <a:t>Analyzing workplace satisfaction and adoption data involves a </a:t>
            </a:r>
            <a:r>
              <a:rPr lang="en-CA" b="1" dirty="0">
                <a:latin typeface="+mj-lt"/>
              </a:rPr>
              <a:t>combination of quantitative and qualitative methods </a:t>
            </a:r>
            <a:r>
              <a:rPr lang="en-CA" dirty="0">
                <a:latin typeface="+mj-lt"/>
              </a:rPr>
              <a:t>to gain a comprehensive understanding of employee experiences and the effectiveness of the workplace. Gathering both quantitative and qualitative data is crucial because they present a holistic view of the situation, allow mutual validation of findings and improve decision-making.</a:t>
            </a:r>
          </a:p>
        </p:txBody>
      </p:sp>
      <p:sp>
        <p:nvSpPr>
          <p:cNvPr id="22" name="TextBox 21">
            <a:extLst>
              <a:ext uri="{FF2B5EF4-FFF2-40B4-BE49-F238E27FC236}">
                <a16:creationId xmlns:a16="http://schemas.microsoft.com/office/drawing/2014/main" id="{2DD5606F-E48C-4CC8-86BB-BA5810F30E4A}"/>
              </a:ext>
              <a:ext uri="{C183D7F6-B498-43B3-948B-1728B52AA6E4}">
                <adec:decorative xmlns:adec="http://schemas.microsoft.com/office/drawing/2017/decorative" val="0"/>
              </a:ext>
            </a:extLst>
          </p:cNvPr>
          <p:cNvSpPr txBox="1"/>
          <p:nvPr/>
        </p:nvSpPr>
        <p:spPr>
          <a:xfrm>
            <a:off x="2229598" y="2166169"/>
            <a:ext cx="2464647"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Quan</a:t>
            </a:r>
            <a:r>
              <a:rPr lang="en-CA" sz="2000" dirty="0">
                <a:solidFill>
                  <a:schemeClr val="accent2">
                    <a:lumMod val="75000"/>
                  </a:schemeClr>
                </a:solidFill>
                <a:latin typeface="Arial Rounded MT Bold" panose="020F0704030504030204" pitchFamily="34" charset="0"/>
              </a:rPr>
              <a:t>titative data</a:t>
            </a:r>
          </a:p>
        </p:txBody>
      </p:sp>
      <p:sp>
        <p:nvSpPr>
          <p:cNvPr id="16" name="TextBox 15">
            <a:extLst>
              <a:ext uri="{FF2B5EF4-FFF2-40B4-BE49-F238E27FC236}">
                <a16:creationId xmlns:a16="http://schemas.microsoft.com/office/drawing/2014/main" id="{97ED8F27-27B5-4479-AA87-F401F33027F7}"/>
              </a:ext>
            </a:extLst>
          </p:cNvPr>
          <p:cNvSpPr txBox="1"/>
          <p:nvPr/>
        </p:nvSpPr>
        <p:spPr>
          <a:xfrm>
            <a:off x="830810" y="3238664"/>
            <a:ext cx="5274060" cy="2308324"/>
          </a:xfrm>
          <a:prstGeom prst="rect">
            <a:avLst/>
          </a:prstGeom>
          <a:noFill/>
        </p:spPr>
        <p:txBody>
          <a:bodyPr wrap="square">
            <a:spAutoFit/>
          </a:bodyPr>
          <a:lstStyle/>
          <a:p>
            <a:r>
              <a:rPr lang="en-CA" dirty="0">
                <a:latin typeface="+mj-lt"/>
              </a:rPr>
              <a:t>Quantitative data is information that can be quantified, meaning it can be counted or measured and given a numerical value. This type of data is structured and suitable for statistical analysis. We recommend defining your objectives and metrics by setting clear goals for what you want to measure, such as engagement levels, satisfaction rates, or specific aspects of the workplace environment.</a:t>
            </a:r>
          </a:p>
        </p:txBody>
      </p:sp>
      <p:sp>
        <p:nvSpPr>
          <p:cNvPr id="21" name="TextBox 20">
            <a:extLst>
              <a:ext uri="{FF2B5EF4-FFF2-40B4-BE49-F238E27FC236}">
                <a16:creationId xmlns:a16="http://schemas.microsoft.com/office/drawing/2014/main" id="{77DF79D3-05A8-B4D9-6F20-59AAA9199FCD}"/>
              </a:ext>
              <a:ext uri="{C183D7F6-B498-43B3-948B-1728B52AA6E4}">
                <adec:decorative xmlns:adec="http://schemas.microsoft.com/office/drawing/2017/decorative" val="0"/>
              </a:ext>
            </a:extLst>
          </p:cNvPr>
          <p:cNvSpPr txBox="1"/>
          <p:nvPr/>
        </p:nvSpPr>
        <p:spPr>
          <a:xfrm>
            <a:off x="7866877" y="2140591"/>
            <a:ext cx="2239641"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Qual</a:t>
            </a:r>
            <a:r>
              <a:rPr lang="en-CA" sz="2000" dirty="0">
                <a:solidFill>
                  <a:schemeClr val="accent2">
                    <a:lumMod val="75000"/>
                  </a:schemeClr>
                </a:solidFill>
                <a:latin typeface="Arial Rounded MT Bold" panose="020F0704030504030204" pitchFamily="34" charset="0"/>
              </a:rPr>
              <a:t>itative data</a:t>
            </a:r>
          </a:p>
        </p:txBody>
      </p:sp>
      <p:sp>
        <p:nvSpPr>
          <p:cNvPr id="20" name="TextBox 19">
            <a:extLst>
              <a:ext uri="{FF2B5EF4-FFF2-40B4-BE49-F238E27FC236}">
                <a16:creationId xmlns:a16="http://schemas.microsoft.com/office/drawing/2014/main" id="{0E60DEAD-E096-2E29-2E9C-0AA1755E06AA}"/>
              </a:ext>
            </a:extLst>
          </p:cNvPr>
          <p:cNvSpPr txBox="1"/>
          <p:nvPr/>
        </p:nvSpPr>
        <p:spPr>
          <a:xfrm>
            <a:off x="6270068" y="3238664"/>
            <a:ext cx="5397736" cy="2308324"/>
          </a:xfrm>
          <a:prstGeom prst="rect">
            <a:avLst/>
          </a:prstGeom>
          <a:noFill/>
        </p:spPr>
        <p:txBody>
          <a:bodyPr wrap="square">
            <a:spAutoFit/>
          </a:bodyPr>
          <a:lstStyle/>
          <a:p>
            <a:r>
              <a:rPr lang="en-CA" i="0" dirty="0">
                <a:solidFill>
                  <a:srgbClr val="111111"/>
                </a:solidFill>
                <a:effectLst/>
                <a:latin typeface="+mj-lt"/>
              </a:rPr>
              <a:t>Qualitative data is non-numerical information that captures the qualities and essence of a subject. It is descriptive and often collected through interviews, focus groups, observations, and case studies. This data helps understand concepts, opinions, or experiences and can be presented as text, audio, or visuals. It is valuable for research requiring detailed examination and interpretation.</a:t>
            </a:r>
            <a:endParaRPr lang="en-CA" dirty="0">
              <a:latin typeface="+mj-lt"/>
            </a:endParaRPr>
          </a:p>
        </p:txBody>
      </p:sp>
      <p:sp>
        <p:nvSpPr>
          <p:cNvPr id="25" name="TextBox 24">
            <a:extLst>
              <a:ext uri="{FF2B5EF4-FFF2-40B4-BE49-F238E27FC236}">
                <a16:creationId xmlns:a16="http://schemas.microsoft.com/office/drawing/2014/main" id="{4C7E317A-946A-7F7C-D66F-82E48906C988}"/>
              </a:ext>
            </a:extLst>
          </p:cNvPr>
          <p:cNvSpPr txBox="1"/>
          <p:nvPr/>
        </p:nvSpPr>
        <p:spPr>
          <a:xfrm>
            <a:off x="821943" y="5478090"/>
            <a:ext cx="5037465" cy="830997"/>
          </a:xfrm>
          <a:prstGeom prst="rect">
            <a:avLst/>
          </a:prstGeom>
          <a:noFill/>
        </p:spPr>
        <p:txBody>
          <a:bodyPr wrap="square" rtlCol="0">
            <a:spAutoFit/>
          </a:bodyPr>
          <a:lstStyle/>
          <a:p>
            <a:r>
              <a:rPr lang="en-CA" sz="1600" i="1" dirty="0">
                <a:latin typeface="+mj-lt"/>
              </a:rPr>
              <a:t>If your organization is gathering occupancy data, it would be a good complement to your other quantitative methods to understand how the space is being used. </a:t>
            </a: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16200000">
            <a:off x="3244339" y="535807"/>
            <a:ext cx="295618" cy="5274059"/>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16200000">
            <a:off x="8821580" y="456659"/>
            <a:ext cx="330237" cy="5397737"/>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pic>
        <p:nvPicPr>
          <p:cNvPr id="26" name="Graphic 25">
            <a:extLst>
              <a:ext uri="{FF2B5EF4-FFF2-40B4-BE49-F238E27FC236}">
                <a16:creationId xmlns:a16="http://schemas.microsoft.com/office/drawing/2014/main" id="{C67DC991-7B60-A85E-610C-F51864948B8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94433" y="2585825"/>
            <a:ext cx="464400" cy="464400"/>
          </a:xfrm>
          <a:prstGeom prst="rect">
            <a:avLst/>
          </a:prstGeom>
        </p:spPr>
      </p:pic>
      <p:pic>
        <p:nvPicPr>
          <p:cNvPr id="28" name="Graphic 27">
            <a:extLst>
              <a:ext uri="{FF2B5EF4-FFF2-40B4-BE49-F238E27FC236}">
                <a16:creationId xmlns:a16="http://schemas.microsoft.com/office/drawing/2014/main" id="{27011676-9DF1-84C3-CE52-034EB1AD9D8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16201" y="2585825"/>
            <a:ext cx="464400" cy="464400"/>
          </a:xfrm>
          <a:prstGeom prst="rect">
            <a:avLst/>
          </a:prstGeom>
        </p:spPr>
      </p:pic>
      <p:pic>
        <p:nvPicPr>
          <p:cNvPr id="1027" name="Graphic 1026">
            <a:extLst>
              <a:ext uri="{FF2B5EF4-FFF2-40B4-BE49-F238E27FC236}">
                <a16:creationId xmlns:a16="http://schemas.microsoft.com/office/drawing/2014/main" id="{205E85BC-F4A7-AD10-0DFA-3A2936F86512}"/>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82659" y="2585825"/>
            <a:ext cx="464400" cy="464400"/>
          </a:xfrm>
          <a:prstGeom prst="rect">
            <a:avLst/>
          </a:prstGeom>
        </p:spPr>
      </p:pic>
      <p:pic>
        <p:nvPicPr>
          <p:cNvPr id="1029" name="Graphic 1028">
            <a:extLst>
              <a:ext uri="{FF2B5EF4-FFF2-40B4-BE49-F238E27FC236}">
                <a16:creationId xmlns:a16="http://schemas.microsoft.com/office/drawing/2014/main" id="{605596D4-F5D2-D65A-583C-0E58B02AC2AB}"/>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60891" y="2585825"/>
            <a:ext cx="464400" cy="464400"/>
          </a:xfrm>
          <a:prstGeom prst="rect">
            <a:avLst/>
          </a:prstGeom>
        </p:spPr>
      </p:pic>
      <p:pic>
        <p:nvPicPr>
          <p:cNvPr id="1035" name="Graphic 1034">
            <a:extLst>
              <a:ext uri="{FF2B5EF4-FFF2-40B4-BE49-F238E27FC236}">
                <a16:creationId xmlns:a16="http://schemas.microsoft.com/office/drawing/2014/main" id="{C277FB2B-259B-75D9-728C-84976863773D}"/>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51512" y="2480824"/>
            <a:ext cx="506688" cy="548644"/>
          </a:xfrm>
          <a:prstGeom prst="rect">
            <a:avLst/>
          </a:prstGeom>
        </p:spPr>
      </p:pic>
      <p:pic>
        <p:nvPicPr>
          <p:cNvPr id="1037" name="Graphic 1036">
            <a:extLst>
              <a:ext uri="{FF2B5EF4-FFF2-40B4-BE49-F238E27FC236}">
                <a16:creationId xmlns:a16="http://schemas.microsoft.com/office/drawing/2014/main" id="{BF262DFE-6639-4BF2-06EE-C82E7BFF5A2F}"/>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994495" y="2532775"/>
            <a:ext cx="464400" cy="457633"/>
          </a:xfrm>
          <a:prstGeom prst="rect">
            <a:avLst/>
          </a:prstGeom>
        </p:spPr>
      </p:pic>
      <p:pic>
        <p:nvPicPr>
          <p:cNvPr id="1043" name="Graphic 1042">
            <a:extLst>
              <a:ext uri="{FF2B5EF4-FFF2-40B4-BE49-F238E27FC236}">
                <a16:creationId xmlns:a16="http://schemas.microsoft.com/office/drawing/2014/main" id="{A2D69802-814B-1CA6-457C-BF8359D6D297}"/>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105322" y="2504661"/>
            <a:ext cx="471267" cy="464400"/>
          </a:xfrm>
          <a:prstGeom prst="rect">
            <a:avLst/>
          </a:prstGeom>
        </p:spPr>
      </p:pic>
      <p:pic>
        <p:nvPicPr>
          <p:cNvPr id="1045" name="Graphic 1044">
            <a:extLst>
              <a:ext uri="{FF2B5EF4-FFF2-40B4-BE49-F238E27FC236}">
                <a16:creationId xmlns:a16="http://schemas.microsoft.com/office/drawing/2014/main" id="{1B9CA938-13F3-3C5E-0508-D980D1FC7FC8}"/>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536653" y="2491103"/>
            <a:ext cx="506688" cy="499305"/>
          </a:xfrm>
          <a:prstGeom prst="rect">
            <a:avLst/>
          </a:prstGeom>
        </p:spPr>
      </p:pic>
    </p:spTree>
    <p:extLst>
      <p:ext uri="{BB962C8B-B14F-4D97-AF65-F5344CB8AC3E}">
        <p14:creationId xmlns:p14="http://schemas.microsoft.com/office/powerpoint/2010/main" val="3906691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en-CA" dirty="0">
                <a:solidFill>
                  <a:schemeClr val="accent5"/>
                </a:solidFill>
                <a:latin typeface="Arial Rounded MT Bold" panose="020F0704030504030204" pitchFamily="34" charset="0"/>
              </a:rPr>
              <a:t>1. Recommended Approach (2 of 3)</a:t>
            </a:r>
          </a:p>
        </p:txBody>
      </p:sp>
      <p:sp>
        <p:nvSpPr>
          <p:cNvPr id="6" name="TextBox 5">
            <a:extLst>
              <a:ext uri="{FF2B5EF4-FFF2-40B4-BE49-F238E27FC236}">
                <a16:creationId xmlns:a16="http://schemas.microsoft.com/office/drawing/2014/main" id="{0351F33B-1424-A98A-CC29-29B3EBC85414}"/>
              </a:ext>
            </a:extLst>
          </p:cNvPr>
          <p:cNvSpPr txBox="1"/>
          <p:nvPr/>
        </p:nvSpPr>
        <p:spPr>
          <a:xfrm>
            <a:off x="508759" y="1280396"/>
            <a:ext cx="11006345" cy="830997"/>
          </a:xfrm>
          <a:prstGeom prst="rect">
            <a:avLst/>
          </a:prstGeom>
          <a:noFill/>
        </p:spPr>
        <p:txBody>
          <a:bodyPr wrap="square">
            <a:spAutoFit/>
          </a:bodyPr>
          <a:lstStyle/>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Use this approach with its variety of feedback gathering methods to collect valuable insights on the employee experience. Refer to </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3" action="ppaction://hlinksldjump"/>
              </a:rPr>
              <a:t>Annex D</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for examples that demonstrate how to consolidate data and analyze the results to draw conclusions.</a:t>
            </a:r>
          </a:p>
          <a:p>
            <a:endParaRPr lang="en-CA" sz="1600" dirty="0">
              <a:solidFill>
                <a:schemeClr val="accent5"/>
              </a:solidFill>
            </a:endParaRPr>
          </a:p>
        </p:txBody>
      </p:sp>
      <p:pic>
        <p:nvPicPr>
          <p:cNvPr id="5" name="Graphic 4" descr="Checklist with solid fill">
            <a:extLst>
              <a:ext uri="{FF2B5EF4-FFF2-40B4-BE49-F238E27FC236}">
                <a16:creationId xmlns:a16="http://schemas.microsoft.com/office/drawing/2014/main" id="{3FE39716-434D-A289-4D4C-438D83261C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268401">
            <a:off x="1732199" y="1909915"/>
            <a:ext cx="1336790" cy="1336790"/>
          </a:xfrm>
          <a:prstGeom prst="rect">
            <a:avLst/>
          </a:prstGeom>
        </p:spPr>
      </p:pic>
      <p:pic>
        <p:nvPicPr>
          <p:cNvPr id="3" name="Graphic 2" descr="Online meeting with solid fill">
            <a:extLst>
              <a:ext uri="{FF2B5EF4-FFF2-40B4-BE49-F238E27FC236}">
                <a16:creationId xmlns:a16="http://schemas.microsoft.com/office/drawing/2014/main" id="{F16271BC-D2F0-A68E-323A-9662ECF62F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97917" y="1863508"/>
            <a:ext cx="1457368" cy="1457368"/>
          </a:xfrm>
          <a:prstGeom prst="rect">
            <a:avLst/>
          </a:prstGeom>
        </p:spPr>
      </p:pic>
      <p:pic>
        <p:nvPicPr>
          <p:cNvPr id="4" name="Graphic 3" descr="Boardroom with solid fill">
            <a:extLst>
              <a:ext uri="{FF2B5EF4-FFF2-40B4-BE49-F238E27FC236}">
                <a16:creationId xmlns:a16="http://schemas.microsoft.com/office/drawing/2014/main" id="{9461E56B-CFA5-7AB3-F69D-D23950A4ACF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81367" y="1695895"/>
            <a:ext cx="1792594" cy="1792594"/>
          </a:xfrm>
          <a:prstGeom prst="rect">
            <a:avLst/>
          </a:prstGeom>
        </p:spPr>
      </p:pic>
      <p:pic>
        <p:nvPicPr>
          <p:cNvPr id="8" name="Graphic 7" descr="Binoculars with solid fill">
            <a:extLst>
              <a:ext uri="{FF2B5EF4-FFF2-40B4-BE49-F238E27FC236}">
                <a16:creationId xmlns:a16="http://schemas.microsoft.com/office/drawing/2014/main" id="{E5EF95A3-C4CE-63DA-5CC5-A6C16A1BED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62136" y="1863508"/>
            <a:ext cx="1358931" cy="1429607"/>
          </a:xfrm>
          <a:prstGeom prst="rect">
            <a:avLst/>
          </a:prstGeom>
        </p:spPr>
      </p:pic>
      <p:sp>
        <p:nvSpPr>
          <p:cNvPr id="15" name="Rectangle 14">
            <a:extLst>
              <a:ext uri="{FF2B5EF4-FFF2-40B4-BE49-F238E27FC236}">
                <a16:creationId xmlns:a16="http://schemas.microsoft.com/office/drawing/2014/main" id="{FDF89670-0FA2-EF66-D1E1-EE4C6F1BEA10}"/>
              </a:ext>
            </a:extLst>
          </p:cNvPr>
          <p:cNvSpPr/>
          <p:nvPr/>
        </p:nvSpPr>
        <p:spPr>
          <a:xfrm>
            <a:off x="1005739" y="3432716"/>
            <a:ext cx="2891837" cy="14573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Administer a </a:t>
            </a:r>
            <a:r>
              <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poll or questionnaire </a:t>
            </a: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to all impacted employees </a:t>
            </a:r>
          </a:p>
          <a:p>
            <a:pPr algn="ct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Integrate occupancy data if available</a:t>
            </a:r>
          </a:p>
        </p:txBody>
      </p:sp>
      <p:sp>
        <p:nvSpPr>
          <p:cNvPr id="17" name="Rectangle 16">
            <a:extLst>
              <a:ext uri="{FF2B5EF4-FFF2-40B4-BE49-F238E27FC236}">
                <a16:creationId xmlns:a16="http://schemas.microsoft.com/office/drawing/2014/main" id="{B87B2D8A-2355-AA25-FF74-506CEC05FF7A}"/>
              </a:ext>
            </a:extLst>
          </p:cNvPr>
          <p:cNvSpPr/>
          <p:nvPr/>
        </p:nvSpPr>
        <p:spPr>
          <a:xfrm>
            <a:off x="3992279" y="3423191"/>
            <a:ext cx="4302147" cy="14573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Gather direct feedback and supplement questionnaire findings using a combination of </a:t>
            </a:r>
            <a:r>
              <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2" action="ppaction://hlinksldjump"/>
              </a:rPr>
              <a:t>Informal Group Discussions</a:t>
            </a:r>
            <a:r>
              <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and </a:t>
            </a:r>
          </a:p>
          <a:p>
            <a:pPr algn="ctr"/>
            <a:r>
              <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3" action="ppaction://hlinksldjump"/>
              </a:rPr>
              <a:t>Informal 1:1 Dialogue</a:t>
            </a:r>
            <a:endPar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4A3969D-1512-DAD8-C34D-505733EA663F}"/>
              </a:ext>
            </a:extLst>
          </p:cNvPr>
          <p:cNvSpPr/>
          <p:nvPr/>
        </p:nvSpPr>
        <p:spPr>
          <a:xfrm>
            <a:off x="8385047" y="3432716"/>
            <a:ext cx="2891837" cy="14573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Observe workplace utilisation behaviours and confirm questionnaire/</a:t>
            </a:r>
          </a:p>
          <a:p>
            <a:pPr algn="ct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discussion findings using </a:t>
            </a:r>
            <a:r>
              <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hlinkClick r:id="rId14" action="ppaction://hlinksldjump"/>
              </a:rPr>
              <a:t>Observation</a:t>
            </a:r>
            <a:endParaRPr lang="en-CA" b="1"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22" name="TextBox 21">
            <a:extLst>
              <a:ext uri="{FF2B5EF4-FFF2-40B4-BE49-F238E27FC236}">
                <a16:creationId xmlns:a16="http://schemas.microsoft.com/office/drawing/2014/main" id="{2DD5606F-E48C-4CC8-86BB-BA5810F30E4A}"/>
              </a:ext>
              <a:ext uri="{C183D7F6-B498-43B3-948B-1728B52AA6E4}">
                <adec:decorative xmlns:adec="http://schemas.microsoft.com/office/drawing/2017/decorative" val="0"/>
              </a:ext>
            </a:extLst>
          </p:cNvPr>
          <p:cNvSpPr txBox="1"/>
          <p:nvPr/>
        </p:nvSpPr>
        <p:spPr>
          <a:xfrm>
            <a:off x="1291489" y="5295884"/>
            <a:ext cx="2464647" cy="400110"/>
          </a:xfrm>
          <a:prstGeom prst="rect">
            <a:avLst/>
          </a:prstGeom>
          <a:noFill/>
        </p:spPr>
        <p:txBody>
          <a:bodyPr wrap="square">
            <a:spAutoFit/>
          </a:bodyPr>
          <a:lstStyle/>
          <a:p>
            <a:pPr algn="ctr"/>
            <a:r>
              <a:rPr lang="en-CA" sz="2000" u="sng">
                <a:solidFill>
                  <a:schemeClr val="accent2">
                    <a:lumMod val="75000"/>
                  </a:schemeClr>
                </a:solidFill>
                <a:latin typeface="Arial Rounded MT Bold" panose="020F0704030504030204" pitchFamily="34" charset="0"/>
              </a:rPr>
              <a:t>Quan</a:t>
            </a:r>
            <a:r>
              <a:rPr lang="en-CA" sz="2000">
                <a:solidFill>
                  <a:schemeClr val="accent2">
                    <a:lumMod val="75000"/>
                  </a:schemeClr>
                </a:solidFill>
                <a:latin typeface="Arial Rounded MT Bold" panose="020F0704030504030204" pitchFamily="34" charset="0"/>
              </a:rPr>
              <a:t>titative data</a:t>
            </a:r>
          </a:p>
        </p:txBody>
      </p:sp>
      <p:sp>
        <p:nvSpPr>
          <p:cNvPr id="21" name="TextBox 20">
            <a:extLst>
              <a:ext uri="{FF2B5EF4-FFF2-40B4-BE49-F238E27FC236}">
                <a16:creationId xmlns:a16="http://schemas.microsoft.com/office/drawing/2014/main" id="{77DF79D3-05A8-B4D9-6F20-59AAA9199FCD}"/>
              </a:ext>
              <a:ext uri="{C183D7F6-B498-43B3-948B-1728B52AA6E4}">
                <adec:decorative xmlns:adec="http://schemas.microsoft.com/office/drawing/2017/decorative" val="0"/>
              </a:ext>
            </a:extLst>
          </p:cNvPr>
          <p:cNvSpPr txBox="1"/>
          <p:nvPr/>
        </p:nvSpPr>
        <p:spPr>
          <a:xfrm>
            <a:off x="6548995" y="5292494"/>
            <a:ext cx="2239641" cy="400110"/>
          </a:xfrm>
          <a:prstGeom prst="rect">
            <a:avLst/>
          </a:prstGeom>
          <a:noFill/>
        </p:spPr>
        <p:txBody>
          <a:bodyPr wrap="square">
            <a:spAutoFit/>
          </a:bodyPr>
          <a:lstStyle/>
          <a:p>
            <a:pPr algn="ctr"/>
            <a:r>
              <a:rPr lang="en-CA" sz="2000" u="sng">
                <a:solidFill>
                  <a:schemeClr val="accent2">
                    <a:lumMod val="75000"/>
                  </a:schemeClr>
                </a:solidFill>
                <a:latin typeface="Arial Rounded MT Bold" panose="020F0704030504030204" pitchFamily="34" charset="0"/>
              </a:rPr>
              <a:t>Qual</a:t>
            </a:r>
            <a:r>
              <a:rPr lang="en-CA" sz="2000">
                <a:solidFill>
                  <a:schemeClr val="accent2">
                    <a:lumMod val="75000"/>
                  </a:schemeClr>
                </a:solidFill>
                <a:latin typeface="Arial Rounded MT Bold" panose="020F0704030504030204" pitchFamily="34" charset="0"/>
              </a:rPr>
              <a:t>itative data</a:t>
            </a:r>
          </a:p>
        </p:txBody>
      </p:sp>
      <p:sp>
        <p:nvSpPr>
          <p:cNvPr id="23" name="Right Brace 22">
            <a:extLst>
              <a:ext uri="{FF2B5EF4-FFF2-40B4-BE49-F238E27FC236}">
                <a16:creationId xmlns:a16="http://schemas.microsoft.com/office/drawing/2014/main" id="{0ACAB80C-AB1E-AA1F-8904-0AB0232294E0}"/>
              </a:ext>
              <a:ext uri="{C183D7F6-B498-43B3-948B-1728B52AA6E4}">
                <adec:decorative xmlns:adec="http://schemas.microsoft.com/office/drawing/2017/decorative" val="1"/>
              </a:ext>
            </a:extLst>
          </p:cNvPr>
          <p:cNvSpPr/>
          <p:nvPr/>
        </p:nvSpPr>
        <p:spPr>
          <a:xfrm rot="5400000">
            <a:off x="2304020" y="3680575"/>
            <a:ext cx="295618" cy="2891494"/>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24" name="Right Brace 23">
            <a:extLst>
              <a:ext uri="{FF2B5EF4-FFF2-40B4-BE49-F238E27FC236}">
                <a16:creationId xmlns:a16="http://schemas.microsoft.com/office/drawing/2014/main" id="{8532C72A-27D4-24E0-C0AF-496E308BCF43}"/>
              </a:ext>
              <a:ext uri="{C183D7F6-B498-43B3-948B-1728B52AA6E4}">
                <adec:decorative xmlns:adec="http://schemas.microsoft.com/office/drawing/2017/decorative" val="1"/>
              </a:ext>
            </a:extLst>
          </p:cNvPr>
          <p:cNvSpPr/>
          <p:nvPr/>
        </p:nvSpPr>
        <p:spPr>
          <a:xfrm rot="5400000">
            <a:off x="7486772" y="1484019"/>
            <a:ext cx="295618" cy="7284605"/>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pic>
        <p:nvPicPr>
          <p:cNvPr id="26" name="Graphic 25">
            <a:extLst>
              <a:ext uri="{FF2B5EF4-FFF2-40B4-BE49-F238E27FC236}">
                <a16:creationId xmlns:a16="http://schemas.microsoft.com/office/drawing/2014/main" id="{C67DC991-7B60-A85E-610C-F51864948B84}"/>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491227" y="5732694"/>
            <a:ext cx="464400" cy="464400"/>
          </a:xfrm>
          <a:prstGeom prst="rect">
            <a:avLst/>
          </a:prstGeom>
        </p:spPr>
      </p:pic>
      <p:pic>
        <p:nvPicPr>
          <p:cNvPr id="28" name="Graphic 27">
            <a:extLst>
              <a:ext uri="{FF2B5EF4-FFF2-40B4-BE49-F238E27FC236}">
                <a16:creationId xmlns:a16="http://schemas.microsoft.com/office/drawing/2014/main" id="{27011676-9DF1-84C3-CE52-034EB1AD9D8B}"/>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912995" y="5732694"/>
            <a:ext cx="464400" cy="464400"/>
          </a:xfrm>
          <a:prstGeom prst="rect">
            <a:avLst/>
          </a:prstGeom>
        </p:spPr>
      </p:pic>
      <p:pic>
        <p:nvPicPr>
          <p:cNvPr id="1027" name="Graphic 1026">
            <a:extLst>
              <a:ext uri="{FF2B5EF4-FFF2-40B4-BE49-F238E27FC236}">
                <a16:creationId xmlns:a16="http://schemas.microsoft.com/office/drawing/2014/main" id="{205E85BC-F4A7-AD10-0DFA-3A2936F86512}"/>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2079453" y="5732694"/>
            <a:ext cx="464400" cy="464400"/>
          </a:xfrm>
          <a:prstGeom prst="rect">
            <a:avLst/>
          </a:prstGeom>
        </p:spPr>
      </p:pic>
      <p:pic>
        <p:nvPicPr>
          <p:cNvPr id="1029" name="Graphic 1028">
            <a:extLst>
              <a:ext uri="{FF2B5EF4-FFF2-40B4-BE49-F238E27FC236}">
                <a16:creationId xmlns:a16="http://schemas.microsoft.com/office/drawing/2014/main" id="{605596D4-F5D2-D65A-583C-0E58B02AC2AB}"/>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657685" y="5732694"/>
            <a:ext cx="464400" cy="464400"/>
          </a:xfrm>
          <a:prstGeom prst="rect">
            <a:avLst/>
          </a:prstGeom>
        </p:spPr>
      </p:pic>
      <p:pic>
        <p:nvPicPr>
          <p:cNvPr id="1035" name="Graphic 1034">
            <a:extLst>
              <a:ext uri="{FF2B5EF4-FFF2-40B4-BE49-F238E27FC236}">
                <a16:creationId xmlns:a16="http://schemas.microsoft.com/office/drawing/2014/main" id="{C277FB2B-259B-75D9-728C-84976863773D}"/>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130440" y="5691820"/>
            <a:ext cx="499305" cy="548644"/>
          </a:xfrm>
          <a:prstGeom prst="rect">
            <a:avLst/>
          </a:prstGeom>
        </p:spPr>
      </p:pic>
      <p:pic>
        <p:nvPicPr>
          <p:cNvPr id="1037" name="Graphic 1036">
            <a:extLst>
              <a:ext uri="{FF2B5EF4-FFF2-40B4-BE49-F238E27FC236}">
                <a16:creationId xmlns:a16="http://schemas.microsoft.com/office/drawing/2014/main" id="{BF262DFE-6639-4BF2-06EE-C82E7BFF5A2F}"/>
              </a:ext>
              <a:ext uri="{C183D7F6-B498-43B3-948B-1728B52AA6E4}">
                <adec:decorative xmlns:adec="http://schemas.microsoft.com/office/drawing/2017/decorative" val="1"/>
              </a:ext>
            </a:extLst>
          </p:cNvPr>
          <p:cNvPicPr>
            <a:picLocks noChangeAspect="1"/>
          </p:cNvPicPr>
          <p:nvPr/>
        </p:nvPicPr>
        <p:blipFill>
          <a:blip r:embed="rId25" cstate="screen">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672807" y="5743771"/>
            <a:ext cx="457633" cy="457633"/>
          </a:xfrm>
          <a:prstGeom prst="rect">
            <a:avLst/>
          </a:prstGeom>
        </p:spPr>
      </p:pic>
      <p:pic>
        <p:nvPicPr>
          <p:cNvPr id="1043" name="Graphic 1042">
            <a:extLst>
              <a:ext uri="{FF2B5EF4-FFF2-40B4-BE49-F238E27FC236}">
                <a16:creationId xmlns:a16="http://schemas.microsoft.com/office/drawing/2014/main" id="{A2D69802-814B-1CA6-457C-BF8359D6D297}"/>
              </a:ext>
              <a:ext uri="{C183D7F6-B498-43B3-948B-1728B52AA6E4}">
                <adec:decorative xmlns:adec="http://schemas.microsoft.com/office/drawing/2017/decorative" val="1"/>
              </a:ext>
            </a:extLst>
          </p:cNvPr>
          <p:cNvPicPr>
            <a:picLocks noChangeAspect="1"/>
          </p:cNvPicPr>
          <p:nvPr/>
        </p:nvPicPr>
        <p:blipFill>
          <a:blip r:embed="rId27" cstate="screen">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783735" y="5715657"/>
            <a:ext cx="464400" cy="464400"/>
          </a:xfrm>
          <a:prstGeom prst="rect">
            <a:avLst/>
          </a:prstGeom>
        </p:spPr>
      </p:pic>
      <p:pic>
        <p:nvPicPr>
          <p:cNvPr id="1045" name="Graphic 1044">
            <a:extLst>
              <a:ext uri="{FF2B5EF4-FFF2-40B4-BE49-F238E27FC236}">
                <a16:creationId xmlns:a16="http://schemas.microsoft.com/office/drawing/2014/main" id="{1B9CA938-13F3-3C5E-0508-D980D1FC7FC8}"/>
              </a:ext>
              <a:ext uri="{C183D7F6-B498-43B3-948B-1728B52AA6E4}">
                <adec:decorative xmlns:adec="http://schemas.microsoft.com/office/drawing/2017/decorative" val="1"/>
              </a:ext>
            </a:extLst>
          </p:cNvPr>
          <p:cNvPicPr>
            <a:picLocks noChangeAspect="1"/>
          </p:cNvPicPr>
          <p:nvPr/>
        </p:nvPicPr>
        <p:blipFill>
          <a:blip r:embed="rId29" cstate="screen">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7215581" y="5702099"/>
            <a:ext cx="499305" cy="499305"/>
          </a:xfrm>
          <a:prstGeom prst="rect">
            <a:avLst/>
          </a:prstGeom>
        </p:spPr>
      </p:pic>
    </p:spTree>
    <p:extLst>
      <p:ext uri="{BB962C8B-B14F-4D97-AF65-F5344CB8AC3E}">
        <p14:creationId xmlns:p14="http://schemas.microsoft.com/office/powerpoint/2010/main" val="343091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3BD4BD-0BEA-A685-6D11-DEBE783C9674}"/>
              </a:ext>
              <a:ext uri="{C183D7F6-B498-43B3-948B-1728B52AA6E4}">
                <adec:decorative xmlns:adec="http://schemas.microsoft.com/office/drawing/2017/decorative" val="1"/>
              </a:ext>
            </a:extLst>
          </p:cNvPr>
          <p:cNvSpPr/>
          <p:nvPr/>
        </p:nvSpPr>
        <p:spPr>
          <a:xfrm>
            <a:off x="7194927" y="1734817"/>
            <a:ext cx="382534" cy="448113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ectangle 27">
            <a:extLst>
              <a:ext uri="{FF2B5EF4-FFF2-40B4-BE49-F238E27FC236}">
                <a16:creationId xmlns:a16="http://schemas.microsoft.com/office/drawing/2014/main" id="{2C2A2606-D5ED-BDA7-7BD5-1EAD8684DC35}"/>
              </a:ext>
              <a:ext uri="{C183D7F6-B498-43B3-948B-1728B52AA6E4}">
                <adec:decorative xmlns:adec="http://schemas.microsoft.com/office/drawing/2017/decorative" val="1"/>
              </a:ext>
            </a:extLst>
          </p:cNvPr>
          <p:cNvSpPr/>
          <p:nvPr/>
        </p:nvSpPr>
        <p:spPr>
          <a:xfrm>
            <a:off x="10455878" y="1734818"/>
            <a:ext cx="1335560" cy="4459609"/>
          </a:xfrm>
          <a:prstGeom prst="rect">
            <a:avLst/>
          </a:prstGeom>
          <a:solidFill>
            <a:srgbClr val="E1F0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C5E4DAD6-B632-39F4-B395-A2409D2B424B}"/>
              </a:ext>
              <a:ext uri="{C183D7F6-B498-43B3-948B-1728B52AA6E4}">
                <adec:decorative xmlns:adec="http://schemas.microsoft.com/office/drawing/2017/decorative" val="1"/>
              </a:ext>
            </a:extLst>
          </p:cNvPr>
          <p:cNvSpPr/>
          <p:nvPr/>
        </p:nvSpPr>
        <p:spPr>
          <a:xfrm>
            <a:off x="3850321" y="1734815"/>
            <a:ext cx="428524" cy="448114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BAA75EFC-115B-8BE1-1E2D-682B6C764680}"/>
              </a:ext>
              <a:ext uri="{C183D7F6-B498-43B3-948B-1728B52AA6E4}">
                <adec:decorative xmlns:adec="http://schemas.microsoft.com/office/drawing/2017/decorative" val="1"/>
              </a:ext>
            </a:extLst>
          </p:cNvPr>
          <p:cNvSpPr/>
          <p:nvPr/>
        </p:nvSpPr>
        <p:spPr>
          <a:xfrm>
            <a:off x="622568" y="1734817"/>
            <a:ext cx="426755" cy="448114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 name="Straight Connector 3">
            <a:extLst>
              <a:ext uri="{FF2B5EF4-FFF2-40B4-BE49-F238E27FC236}">
                <a16:creationId xmlns:a16="http://schemas.microsoft.com/office/drawing/2014/main" id="{34834901-701E-4999-7FA1-4C07137CC652}"/>
              </a:ext>
              <a:ext uri="{C183D7F6-B498-43B3-948B-1728B52AA6E4}">
                <adec:decorative xmlns:adec="http://schemas.microsoft.com/office/drawing/2017/decorative" val="1"/>
              </a:ext>
            </a:extLst>
          </p:cNvPr>
          <p:cNvCxnSpPr>
            <a:cxnSpLocks/>
          </p:cNvCxnSpPr>
          <p:nvPr/>
        </p:nvCxnSpPr>
        <p:spPr>
          <a:xfrm>
            <a:off x="622570" y="2943428"/>
            <a:ext cx="983330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a:bodyPr>
          <a:lstStyle/>
          <a:p>
            <a:r>
              <a:rPr lang="en-CA" dirty="0">
                <a:solidFill>
                  <a:schemeClr val="accent5"/>
                </a:solidFill>
                <a:latin typeface="Arial Rounded MT Bold" panose="020F0704030504030204" pitchFamily="34" charset="0"/>
              </a:rPr>
              <a:t>1. Recommended approach (3 of 3)</a:t>
            </a:r>
          </a:p>
        </p:txBody>
      </p:sp>
      <p:sp>
        <p:nvSpPr>
          <p:cNvPr id="3" name="TextBox 2">
            <a:extLst>
              <a:ext uri="{FF2B5EF4-FFF2-40B4-BE49-F238E27FC236}">
                <a16:creationId xmlns:a16="http://schemas.microsoft.com/office/drawing/2014/main" id="{A71F5852-9AB6-6BDD-2638-DBBA43929939}"/>
              </a:ext>
            </a:extLst>
          </p:cNvPr>
          <p:cNvSpPr txBox="1"/>
          <p:nvPr/>
        </p:nvSpPr>
        <p:spPr>
          <a:xfrm>
            <a:off x="508757" y="1267510"/>
            <a:ext cx="11057793" cy="338554"/>
          </a:xfrm>
          <a:prstGeom prst="rect">
            <a:avLst/>
          </a:prstGeom>
          <a:noFill/>
        </p:spPr>
        <p:txBody>
          <a:bodyPr wrap="square">
            <a:spAutoFit/>
          </a:bodyPr>
          <a:lstStyle/>
          <a:p>
            <a:r>
              <a:rPr lang="en-CA" sz="160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Below is a proposed schedule to help you plan to capture all employee feedback post-occupancy</a:t>
            </a:r>
            <a:endParaRPr lang="en-CA" sz="1600">
              <a:solidFill>
                <a:schemeClr val="accent5"/>
              </a:solidFill>
            </a:endParaRPr>
          </a:p>
        </p:txBody>
      </p:sp>
      <p:sp>
        <p:nvSpPr>
          <p:cNvPr id="5" name="Rectangle 4">
            <a:extLst>
              <a:ext uri="{FF2B5EF4-FFF2-40B4-BE49-F238E27FC236}">
                <a16:creationId xmlns:a16="http://schemas.microsoft.com/office/drawing/2014/main" id="{8A7C6AC9-D77C-1EA3-9D55-5A882B66A0C4}"/>
              </a:ext>
            </a:extLst>
          </p:cNvPr>
          <p:cNvSpPr/>
          <p:nvPr/>
        </p:nvSpPr>
        <p:spPr>
          <a:xfrm>
            <a:off x="625449" y="1715568"/>
            <a:ext cx="11177081" cy="7607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Prepare to gather all feedback 2-4 weeks </a:t>
            </a:r>
            <a:r>
              <a:rPr lang="en-CA" sz="1600" u="sng">
                <a:solidFill>
                  <a:schemeClr val="tx1"/>
                </a:solidFill>
                <a:latin typeface="Calibri Light" panose="020F0302020204030204" pitchFamily="34" charset="0"/>
                <a:ea typeface="Calibri Light" panose="020F0302020204030204" pitchFamily="34" charset="0"/>
                <a:cs typeface="Calibri Light" panose="020F0302020204030204" pitchFamily="34" charset="0"/>
              </a:rPr>
              <a:t>before</a:t>
            </a:r>
            <a:r>
              <a:rPr lang="en-CA" sz="16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opening day. </a:t>
            </a:r>
            <a:r>
              <a:rPr lang="en-CA" sz="14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Use the </a:t>
            </a:r>
            <a:r>
              <a:rPr lang="en-CA" sz="1400" b="1">
                <a:solidFill>
                  <a:srgbClr val="0070C0"/>
                </a:solidFill>
                <a:latin typeface="Calibri Light" panose="020F0302020204030204" pitchFamily="34" charset="0"/>
                <a:ea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Pre-opening checklist</a:t>
            </a:r>
            <a:r>
              <a:rPr lang="en-CA" sz="1400" b="1">
                <a:solidFill>
                  <a:srgbClr val="0070C0"/>
                </a:solidFill>
                <a:latin typeface="Calibri Light" panose="020F0302020204030204" pitchFamily="34" charset="0"/>
                <a:ea typeface="Calibri Light" panose="020F0302020204030204" pitchFamily="34" charset="0"/>
                <a:cs typeface="Calibri Light" panose="020F0302020204030204" pitchFamily="34" charset="0"/>
              </a:rPr>
              <a:t> </a:t>
            </a:r>
            <a:r>
              <a:rPr lang="en-CA" sz="140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to ensure you are ready to gather employee experience feedback from the first moments employee's start using the new workplace.</a:t>
            </a:r>
            <a:endParaRPr lang="en-CA" sz="1400" b="1">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9" name="Title 1">
            <a:extLst>
              <a:ext uri="{FF2B5EF4-FFF2-40B4-BE49-F238E27FC236}">
                <a16:creationId xmlns:a16="http://schemas.microsoft.com/office/drawing/2014/main" id="{55577FFA-8F61-3047-62C7-50FC15DCAAAF}"/>
              </a:ext>
            </a:extLst>
          </p:cNvPr>
          <p:cNvSpPr txBox="1">
            <a:spLocks/>
          </p:cNvSpPr>
          <p:nvPr/>
        </p:nvSpPr>
        <p:spPr>
          <a:xfrm>
            <a:off x="596311" y="2332842"/>
            <a:ext cx="3537948"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1800" b="0" dirty="0">
                <a:solidFill>
                  <a:schemeClr val="accent5"/>
                </a:solidFill>
                <a:latin typeface="Arial Rounded MT Bold" panose="020F0704030504030204" pitchFamily="34" charset="0"/>
              </a:rPr>
              <a:t>1–4-week post-occupancy</a:t>
            </a:r>
          </a:p>
        </p:txBody>
      </p:sp>
      <p:sp>
        <p:nvSpPr>
          <p:cNvPr id="8" name="TextBox 7">
            <a:extLst>
              <a:ext uri="{FF2B5EF4-FFF2-40B4-BE49-F238E27FC236}">
                <a16:creationId xmlns:a16="http://schemas.microsoft.com/office/drawing/2014/main" id="{C0783F85-44B9-6B2E-9AC1-6C51D9F2A3C5}"/>
              </a:ext>
            </a:extLst>
          </p:cNvPr>
          <p:cNvSpPr txBox="1"/>
          <p:nvPr/>
        </p:nvSpPr>
        <p:spPr>
          <a:xfrm>
            <a:off x="744654" y="3093574"/>
            <a:ext cx="3092182" cy="2287806"/>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Gather and consolidate all employee experience feedback</a:t>
            </a:r>
          </a:p>
          <a:p>
            <a:pPr marL="285750" indent="-285750">
              <a:spcAft>
                <a:spcPts val="1000"/>
              </a:spcAft>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Consider how you can ask </a:t>
            </a:r>
            <a:r>
              <a:rPr lang="en-US" dirty="0">
                <a:latin typeface="Calibri Light" panose="020F0302020204030204" pitchFamily="34" charset="0"/>
                <a:ea typeface="Calibri Light" panose="020F0302020204030204" pitchFamily="34" charset="0"/>
                <a:cs typeface="Calibri Light" panose="020F0302020204030204" pitchFamily="34" charset="0"/>
                <a:hlinkClick r:id="rId5" action="ppaction://hlinksldjump"/>
              </a:rPr>
              <a:t>Quick poll</a:t>
            </a:r>
            <a:r>
              <a:rPr lang="en-US" dirty="0">
                <a:latin typeface="Calibri Light" panose="020F0302020204030204" pitchFamily="34" charset="0"/>
                <a:ea typeface="Calibri Light" panose="020F0302020204030204" pitchFamily="34" charset="0"/>
                <a:cs typeface="Calibri Light" panose="020F0302020204030204" pitchFamily="34" charset="0"/>
              </a:rPr>
              <a:t> questions to gather initial feedback</a:t>
            </a:r>
          </a:p>
          <a:p>
            <a:pPr>
              <a:spcAft>
                <a:spcPts val="1000"/>
              </a:spcAft>
            </a:pP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0" name="Title 1">
            <a:extLst>
              <a:ext uri="{FF2B5EF4-FFF2-40B4-BE49-F238E27FC236}">
                <a16:creationId xmlns:a16="http://schemas.microsoft.com/office/drawing/2014/main" id="{F5356244-E454-A381-49AA-F13D9D259741}"/>
              </a:ext>
            </a:extLst>
          </p:cNvPr>
          <p:cNvSpPr txBox="1">
            <a:spLocks/>
          </p:cNvSpPr>
          <p:nvPr/>
        </p:nvSpPr>
        <p:spPr>
          <a:xfrm>
            <a:off x="3811027" y="2332842"/>
            <a:ext cx="3537948"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1800" b="0" dirty="0">
                <a:solidFill>
                  <a:schemeClr val="accent5"/>
                </a:solidFill>
                <a:latin typeface="Arial Rounded MT Bold" panose="020F0704030504030204" pitchFamily="34" charset="0"/>
              </a:rPr>
              <a:t>1-4 </a:t>
            </a:r>
            <a:r>
              <a:rPr lang="en-CA" sz="1800" dirty="0">
                <a:solidFill>
                  <a:schemeClr val="accent5"/>
                </a:solidFill>
                <a:latin typeface="Arial Rounded MT Bold" panose="020F0704030504030204" pitchFamily="34" charset="0"/>
              </a:rPr>
              <a:t>months</a:t>
            </a:r>
            <a:r>
              <a:rPr lang="en-CA" sz="1800" b="0" dirty="0">
                <a:solidFill>
                  <a:schemeClr val="accent5"/>
                </a:solidFill>
                <a:latin typeface="Arial Rounded MT Bold" panose="020F0704030504030204" pitchFamily="34" charset="0"/>
              </a:rPr>
              <a:t> post-occupancy</a:t>
            </a:r>
          </a:p>
        </p:txBody>
      </p:sp>
      <p:sp>
        <p:nvSpPr>
          <p:cNvPr id="15" name="TextBox 14">
            <a:extLst>
              <a:ext uri="{FF2B5EF4-FFF2-40B4-BE49-F238E27FC236}">
                <a16:creationId xmlns:a16="http://schemas.microsoft.com/office/drawing/2014/main" id="{B569864E-ECEF-A689-7900-883DBA116132}"/>
              </a:ext>
            </a:extLst>
          </p:cNvPr>
          <p:cNvSpPr txBox="1"/>
          <p:nvPr/>
        </p:nvSpPr>
        <p:spPr>
          <a:xfrm>
            <a:off x="3865227" y="3068026"/>
            <a:ext cx="3329699" cy="2159566"/>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Administer a survey to all impacted employees</a:t>
            </a:r>
          </a:p>
          <a:p>
            <a:pPr marL="342900" indent="-342900">
              <a:spcAft>
                <a:spcPts val="1000"/>
              </a:spcAft>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Analyze survey results and supplement findings with </a:t>
            </a:r>
            <a:r>
              <a:rPr lang="en-US" dirty="0">
                <a:latin typeface="Calibri Light" panose="020F0302020204030204" pitchFamily="34" charset="0"/>
                <a:ea typeface="Calibri Light" panose="020F0302020204030204" pitchFamily="34" charset="0"/>
                <a:cs typeface="Calibri Light" panose="020F0302020204030204" pitchFamily="34" charset="0"/>
                <a:hlinkClick r:id="rId6" action="ppaction://hlinksldjump"/>
              </a:rPr>
              <a:t>Informal group discussions</a:t>
            </a:r>
            <a:r>
              <a:rPr lang="en-US" dirty="0">
                <a:latin typeface="Calibri Light" panose="020F0302020204030204" pitchFamily="34" charset="0"/>
                <a:ea typeface="Calibri Light" panose="020F0302020204030204" pitchFamily="34" charset="0"/>
                <a:cs typeface="Calibri Light" panose="020F0302020204030204" pitchFamily="34" charset="0"/>
              </a:rPr>
              <a:t>, </a:t>
            </a:r>
            <a:r>
              <a:rPr lang="en-US" dirty="0">
                <a:latin typeface="Calibri Light" panose="020F0302020204030204" pitchFamily="34" charset="0"/>
                <a:ea typeface="Calibri Light" panose="020F0302020204030204" pitchFamily="34" charset="0"/>
                <a:cs typeface="Calibri Light" panose="020F0302020204030204" pitchFamily="34" charset="0"/>
                <a:hlinkClick r:id="rId7" action="ppaction://hlinksldjump"/>
              </a:rPr>
              <a:t>Informal 1:1 dialogue </a:t>
            </a:r>
            <a:r>
              <a:rPr lang="en-US" dirty="0">
                <a:latin typeface="Calibri Light" panose="020F0302020204030204" pitchFamily="34" charset="0"/>
                <a:ea typeface="Calibri Light" panose="020F0302020204030204" pitchFamily="34" charset="0"/>
                <a:cs typeface="Calibri Light" panose="020F0302020204030204" pitchFamily="34" charset="0"/>
              </a:rPr>
              <a:t>and </a:t>
            </a:r>
            <a:r>
              <a:rPr lang="en-US" dirty="0">
                <a:latin typeface="Calibri Light" panose="020F0302020204030204" pitchFamily="34" charset="0"/>
                <a:ea typeface="Calibri Light" panose="020F0302020204030204" pitchFamily="34" charset="0"/>
                <a:cs typeface="Calibri Light" panose="020F0302020204030204" pitchFamily="34" charset="0"/>
                <a:hlinkClick r:id="rId8" action="ppaction://hlinksldjump"/>
              </a:rPr>
              <a:t>Observation</a:t>
            </a:r>
            <a:endParaRPr lang="en-US"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Title 1">
            <a:extLst>
              <a:ext uri="{FF2B5EF4-FFF2-40B4-BE49-F238E27FC236}">
                <a16:creationId xmlns:a16="http://schemas.microsoft.com/office/drawing/2014/main" id="{461F8034-D0FB-A08D-6BD7-548B9B8C5750}"/>
              </a:ext>
            </a:extLst>
          </p:cNvPr>
          <p:cNvSpPr txBox="1">
            <a:spLocks/>
          </p:cNvSpPr>
          <p:nvPr/>
        </p:nvSpPr>
        <p:spPr>
          <a:xfrm>
            <a:off x="7157262" y="2332842"/>
            <a:ext cx="3537948"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1800" b="0" dirty="0">
                <a:solidFill>
                  <a:schemeClr val="accent5"/>
                </a:solidFill>
                <a:latin typeface="Arial Rounded MT Bold" panose="020F0704030504030204" pitchFamily="34" charset="0"/>
              </a:rPr>
              <a:t>6+ </a:t>
            </a:r>
            <a:r>
              <a:rPr lang="en-CA" sz="1800" dirty="0">
                <a:solidFill>
                  <a:schemeClr val="accent5"/>
                </a:solidFill>
                <a:latin typeface="Arial Rounded MT Bold" panose="020F0704030504030204" pitchFamily="34" charset="0"/>
              </a:rPr>
              <a:t>months</a:t>
            </a:r>
            <a:r>
              <a:rPr lang="en-CA" sz="1800" b="0" dirty="0">
                <a:solidFill>
                  <a:schemeClr val="accent5"/>
                </a:solidFill>
                <a:latin typeface="Arial Rounded MT Bold" panose="020F0704030504030204" pitchFamily="34" charset="0"/>
              </a:rPr>
              <a:t> post-occupancy</a:t>
            </a:r>
          </a:p>
        </p:txBody>
      </p:sp>
      <p:sp>
        <p:nvSpPr>
          <p:cNvPr id="16" name="TextBox 15">
            <a:extLst>
              <a:ext uri="{FF2B5EF4-FFF2-40B4-BE49-F238E27FC236}">
                <a16:creationId xmlns:a16="http://schemas.microsoft.com/office/drawing/2014/main" id="{B4568516-3C49-3DCF-FAFD-A60EA280E05C}"/>
              </a:ext>
            </a:extLst>
          </p:cNvPr>
          <p:cNvSpPr txBox="1"/>
          <p:nvPr/>
        </p:nvSpPr>
        <p:spPr>
          <a:xfrm>
            <a:off x="7221897" y="3072790"/>
            <a:ext cx="3043160" cy="2811026"/>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Create a data gathering report using all the feedback and data you have gathered</a:t>
            </a:r>
          </a:p>
          <a:p>
            <a:pPr marL="342900" indent="-342900">
              <a:spcAft>
                <a:spcPts val="1000"/>
              </a:spcAft>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Present the data gathered to your organization as part of your change management final report</a:t>
            </a:r>
            <a:endParaRPr lang="en-US" dirty="0">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spcAft>
                <a:spcPts val="1000"/>
              </a:spcAft>
              <a:buFont typeface="Arial" panose="020B0604020202020204" pitchFamily="34" charset="0"/>
              <a:buChar char="•"/>
            </a:pPr>
            <a:endParaRPr lang="en-US" sz="16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0" name="Graphic 19" descr="Arrow circle outline">
            <a:extLst>
              <a:ext uri="{FF2B5EF4-FFF2-40B4-BE49-F238E27FC236}">
                <a16:creationId xmlns:a16="http://schemas.microsoft.com/office/drawing/2014/main" id="{7619D10D-0802-BC78-08E4-DDAA33202DA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99097" y="3435875"/>
            <a:ext cx="1794122" cy="1732734"/>
          </a:xfrm>
          <a:prstGeom prst="rect">
            <a:avLst/>
          </a:prstGeom>
        </p:spPr>
      </p:pic>
      <p:sp>
        <p:nvSpPr>
          <p:cNvPr id="18" name="TextBox 17">
            <a:extLst>
              <a:ext uri="{FF2B5EF4-FFF2-40B4-BE49-F238E27FC236}">
                <a16:creationId xmlns:a16="http://schemas.microsoft.com/office/drawing/2014/main" id="{FE3142CD-FEC2-4D43-745E-9D831162FB5D}"/>
              </a:ext>
            </a:extLst>
          </p:cNvPr>
          <p:cNvSpPr txBox="1"/>
          <p:nvPr/>
        </p:nvSpPr>
        <p:spPr>
          <a:xfrm>
            <a:off x="10499688" y="4040087"/>
            <a:ext cx="1247940" cy="553999"/>
          </a:xfrm>
          <a:prstGeom prst="rect">
            <a:avLst/>
          </a:prstGeom>
          <a:noFill/>
        </p:spPr>
        <p:txBody>
          <a:bodyPr wrap="square">
            <a:spAutoFit/>
          </a:bodyPr>
          <a:lstStyle/>
          <a:p>
            <a:pPr algn="ctr"/>
            <a:r>
              <a:rPr lang="en-CA" sz="1000">
                <a:solidFill>
                  <a:schemeClr val="accent5"/>
                </a:solidFill>
                <a:latin typeface="Arial Rounded MT Bold" panose="020F0704030504030204" pitchFamily="34" charset="0"/>
                <a:hlinkClick r:id="rId11"/>
              </a:rPr>
              <a:t>Continuous improvement cycle</a:t>
            </a:r>
            <a:endParaRPr lang="en-CA" sz="1000">
              <a:solidFill>
                <a:schemeClr val="accent5"/>
              </a:solidFill>
              <a:latin typeface="Arial Rounded MT Bold" panose="020F0704030504030204" pitchFamily="34" charset="0"/>
            </a:endParaRPr>
          </a:p>
        </p:txBody>
      </p:sp>
    </p:spTree>
    <p:extLst>
      <p:ext uri="{BB962C8B-B14F-4D97-AF65-F5344CB8AC3E}">
        <p14:creationId xmlns:p14="http://schemas.microsoft.com/office/powerpoint/2010/main" val="2596829570"/>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58" y="326744"/>
            <a:ext cx="11006345" cy="835027"/>
          </a:xfrm>
        </p:spPr>
        <p:txBody>
          <a:bodyPr>
            <a:normAutofit/>
          </a:bodyPr>
          <a:lstStyle/>
          <a:p>
            <a:r>
              <a:rPr lang="en-CA" dirty="0">
                <a:solidFill>
                  <a:schemeClr val="accent5"/>
                </a:solidFill>
                <a:latin typeface="Arial Rounded MT Bold" panose="020F0704030504030204" pitchFamily="34" charset="0"/>
              </a:rPr>
              <a:t>2. Communicating and engaging with employees</a:t>
            </a:r>
          </a:p>
        </p:txBody>
      </p:sp>
      <p:sp>
        <p:nvSpPr>
          <p:cNvPr id="4" name="TextBox 3">
            <a:extLst>
              <a:ext uri="{FF2B5EF4-FFF2-40B4-BE49-F238E27FC236}">
                <a16:creationId xmlns:a16="http://schemas.microsoft.com/office/drawing/2014/main" id="{34CB0CD0-8671-EF87-10EC-CD2E6A017891}"/>
              </a:ext>
            </a:extLst>
          </p:cNvPr>
          <p:cNvSpPr txBox="1"/>
          <p:nvPr/>
        </p:nvSpPr>
        <p:spPr>
          <a:xfrm>
            <a:off x="508758" y="1136064"/>
            <a:ext cx="11174483" cy="4585871"/>
          </a:xfrm>
          <a:prstGeom prst="rect">
            <a:avLst/>
          </a:prstGeom>
          <a:noFill/>
        </p:spPr>
        <p:txBody>
          <a:bodyPr wrap="square">
            <a:spAutoFit/>
          </a:bodyPr>
          <a:lstStyle/>
          <a:p>
            <a:r>
              <a:rPr lang="en-CA" sz="1600" dirty="0">
                <a:effectLst/>
                <a:latin typeface="Calibri Light" panose="020F0302020204030204" pitchFamily="34" charset="0"/>
                <a:ea typeface="Calibri Light" panose="020F0302020204030204" pitchFamily="34" charset="0"/>
                <a:cs typeface="Calibri Light" panose="020F0302020204030204" pitchFamily="34" charset="0"/>
              </a:rPr>
              <a:t>To encourage employees to take part in data collection, it’s important to communicate the benefits clearly. Let them know how the data will help improve the workplace and their own work experience. Senior leaders should also participate and show their support. The process should be made as simple as possible and reassure employees that their privacy will be protected.</a:t>
            </a:r>
          </a:p>
          <a:p>
            <a:endParaRPr lang="en-CA" sz="1600" dirty="0">
              <a:effectLst/>
              <a:latin typeface="Calibri Light" panose="020F0302020204030204" pitchFamily="34" charset="0"/>
              <a:ea typeface="Calibri Light" panose="020F0302020204030204" pitchFamily="34" charset="0"/>
              <a:cs typeface="Calibri Light" panose="020F0302020204030204" pitchFamily="34" charset="0"/>
            </a:endParaRPr>
          </a:p>
          <a:p>
            <a:r>
              <a:rPr lang="en-CA" sz="1600" dirty="0">
                <a:effectLst/>
                <a:latin typeface="Calibri Light" panose="020F0302020204030204" pitchFamily="34" charset="0"/>
                <a:ea typeface="Calibri Light" panose="020F0302020204030204" pitchFamily="34" charset="0"/>
                <a:cs typeface="Calibri Light" panose="020F0302020204030204" pitchFamily="34" charset="0"/>
              </a:rPr>
              <a:t>Additionally, sharing the outcomes of the data collection can demonstrate the value of their input. Giving employees a say in how the data is used can also make them feel more involved and invested in the process. These steps can help build a workplace culture that appreciates the importance of data and encourages everyone to play a part in its collection.</a:t>
            </a:r>
          </a:p>
          <a:p>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r>
              <a:rPr lang="en-CA" sz="1600" dirty="0">
                <a:effectLst/>
                <a:latin typeface="Calibri Light" panose="020F0302020204030204" pitchFamily="34" charset="0"/>
                <a:ea typeface="Calibri Light" panose="020F0302020204030204" pitchFamily="34" charset="0"/>
                <a:cs typeface="Calibri Light" panose="020F0302020204030204" pitchFamily="34" charset="0"/>
              </a:rPr>
              <a:t>You can use the following </a:t>
            </a:r>
            <a:r>
              <a:rPr lang="en-CA" sz="1600" b="1" dirty="0">
                <a:effectLst/>
                <a:latin typeface="Calibri Light" panose="020F0302020204030204" pitchFamily="34" charset="0"/>
                <a:ea typeface="Calibri Light" panose="020F0302020204030204" pitchFamily="34" charset="0"/>
                <a:cs typeface="Calibri Light" panose="020F0302020204030204" pitchFamily="34" charset="0"/>
              </a:rPr>
              <a:t>key messages </a:t>
            </a:r>
            <a:r>
              <a:rPr lang="en-CA" sz="1600" dirty="0">
                <a:effectLst/>
                <a:latin typeface="Calibri Light" panose="020F0302020204030204" pitchFamily="34" charset="0"/>
                <a:ea typeface="Calibri Light" panose="020F0302020204030204" pitchFamily="34" charset="0"/>
                <a:cs typeface="Calibri Light" panose="020F0302020204030204" pitchFamily="34" charset="0"/>
              </a:rPr>
              <a:t>to motivate employees to participate to the </a:t>
            </a:r>
            <a:r>
              <a:rPr lang="en-CA" sz="1600" dirty="0">
                <a:latin typeface="Calibri Light" panose="020F0302020204030204" pitchFamily="34" charset="0"/>
                <a:ea typeface="Calibri Light" panose="020F0302020204030204" pitchFamily="34" charset="0"/>
                <a:cs typeface="Calibri Light" panose="020F0302020204030204" pitchFamily="34" charset="0"/>
              </a:rPr>
              <a:t>various data collection methods.</a:t>
            </a:r>
            <a:endParaRPr lang="en-CA" sz="1600" dirty="0">
              <a:effectLst/>
              <a:latin typeface="Calibri Light" panose="020F0302020204030204" pitchFamily="34" charset="0"/>
              <a:ea typeface="Calibri Light" panose="020F0302020204030204" pitchFamily="34" charset="0"/>
              <a:cs typeface="Calibri Light" panose="020F0302020204030204" pitchFamily="34" charset="0"/>
            </a:endParaRPr>
          </a:p>
          <a:p>
            <a:endParaRPr lang="en-CA" dirty="0">
              <a:effectLst/>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ü"/>
            </a:pPr>
            <a:r>
              <a:rPr lang="en-CA" sz="1600" dirty="0">
                <a:effectLst/>
                <a:latin typeface="Calibri Light" panose="020F0302020204030204" pitchFamily="34" charset="0"/>
                <a:ea typeface="Calibri Light" panose="020F0302020204030204" pitchFamily="34" charset="0"/>
                <a:cs typeface="Calibri Light" panose="020F0302020204030204" pitchFamily="34" charset="0"/>
              </a:rPr>
              <a:t>Participating in the questionnaire allows you to voice your opinions and contribute to the continuous improvement of the workplace employee experience. </a:t>
            </a:r>
          </a:p>
          <a:p>
            <a:pPr marL="285750" indent="-285750">
              <a:buFont typeface="Wingdings" panose="05000000000000000000" pitchFamily="2" charset="2"/>
              <a:buChar char="ü"/>
            </a:pPr>
            <a:r>
              <a:rPr lang="en-CA" sz="1600" dirty="0">
                <a:effectLst/>
                <a:latin typeface="Calibri Light" panose="020F0302020204030204" pitchFamily="34" charset="0"/>
                <a:ea typeface="Calibri Light" panose="020F0302020204030204" pitchFamily="34" charset="0"/>
                <a:cs typeface="Calibri Light" panose="020F0302020204030204" pitchFamily="34" charset="0"/>
              </a:rPr>
              <a:t>Your individual input, as collective feedback helps identify patterns and areas for enhancement that benefit everyone. </a:t>
            </a:r>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ü"/>
            </a:pPr>
            <a:r>
              <a:rPr lang="en-CA" sz="1600" dirty="0">
                <a:effectLst/>
                <a:latin typeface="Calibri Light" panose="020F0302020204030204" pitchFamily="34" charset="0"/>
                <a:ea typeface="Calibri Light" panose="020F0302020204030204" pitchFamily="34" charset="0"/>
                <a:cs typeface="Calibri Light" panose="020F0302020204030204" pitchFamily="34" charset="0"/>
              </a:rPr>
              <a:t>By completing the questionnaire, you will help our Accommodations and IT teams to find solutions to address specific issues.</a:t>
            </a:r>
            <a:endParaRPr lang="en-CA" sz="1600"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Wingdings" panose="05000000000000000000" pitchFamily="2" charset="2"/>
              <a:buChar char="ü"/>
            </a:pPr>
            <a:r>
              <a:rPr lang="en-CA" sz="1600" dirty="0">
                <a:latin typeface="Calibri Light" panose="020F0302020204030204" pitchFamily="34" charset="0"/>
                <a:ea typeface="Calibri Light" panose="020F0302020204030204" pitchFamily="34" charset="0"/>
                <a:cs typeface="Calibri Light" panose="020F0302020204030204" pitchFamily="34" charset="0"/>
              </a:rPr>
              <a:t>By providing feedback, you will contribute to reach the goal of creating a healthier and more positive workplace for you and your colleagues.</a:t>
            </a:r>
          </a:p>
          <a:p>
            <a:pPr marL="285750" indent="-285750">
              <a:buFont typeface="Wingdings" panose="05000000000000000000" pitchFamily="2" charset="2"/>
              <a:buChar char="ü"/>
            </a:pPr>
            <a:r>
              <a:rPr lang="en-CA" sz="1600" dirty="0">
                <a:effectLst/>
                <a:latin typeface="Calibri Light" panose="020F0302020204030204" pitchFamily="34" charset="0"/>
                <a:ea typeface="Calibri Light" panose="020F0302020204030204" pitchFamily="34" charset="0"/>
                <a:cs typeface="Calibri Light" panose="020F0302020204030204" pitchFamily="34" charset="0"/>
              </a:rPr>
              <a:t>The questionnaire is a proactive measure to understanding and enhancing your satisfaction with our new workplace.</a:t>
            </a:r>
          </a:p>
          <a:p>
            <a:endParaRPr lang="en-CA" dirty="0">
              <a:effectLst/>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9736521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CF94-1C2F-6FD7-96BC-8F01EBCD4116}"/>
              </a:ext>
            </a:extLst>
          </p:cNvPr>
          <p:cNvSpPr>
            <a:spLocks noGrp="1"/>
          </p:cNvSpPr>
          <p:nvPr>
            <p:ph type="title"/>
          </p:nvPr>
        </p:nvSpPr>
        <p:spPr>
          <a:xfrm>
            <a:off x="361699" y="310411"/>
            <a:ext cx="11115674" cy="939581"/>
          </a:xfrm>
        </p:spPr>
        <p:txBody>
          <a:bodyPr vert="horz" lIns="91440" tIns="45720" rIns="91440" bIns="45720" rtlCol="0" anchor="ctr">
            <a:normAutofit/>
          </a:bodyPr>
          <a:lstStyle/>
          <a:p>
            <a:r>
              <a:rPr lang="en-CA" sz="2800" dirty="0">
                <a:solidFill>
                  <a:schemeClr val="accent5"/>
                </a:solidFill>
                <a:latin typeface="Arial Rounded MT Bold" panose="020F0704030504030204" pitchFamily="34" charset="0"/>
              </a:rPr>
              <a:t>3. Feedback methods</a:t>
            </a:r>
          </a:p>
        </p:txBody>
      </p:sp>
      <p:sp>
        <p:nvSpPr>
          <p:cNvPr id="4" name="TextBox 3">
            <a:extLst>
              <a:ext uri="{FF2B5EF4-FFF2-40B4-BE49-F238E27FC236}">
                <a16:creationId xmlns:a16="http://schemas.microsoft.com/office/drawing/2014/main" id="{CCE188D5-8098-27D5-AF07-F291C6507EB3}"/>
              </a:ext>
            </a:extLst>
          </p:cNvPr>
          <p:cNvSpPr txBox="1"/>
          <p:nvPr/>
        </p:nvSpPr>
        <p:spPr>
          <a:xfrm>
            <a:off x="361699" y="1030936"/>
            <a:ext cx="11468602" cy="1477328"/>
          </a:xfrm>
          <a:prstGeom prst="rect">
            <a:avLst/>
          </a:prstGeom>
          <a:noFill/>
        </p:spPr>
        <p:txBody>
          <a:bodyPr wrap="square">
            <a:spAutoFit/>
          </a:bodyPr>
          <a:lstStyle/>
          <a:p>
            <a:r>
              <a:rPr lang="en-CA" dirty="0"/>
              <a:t>Gathering feedback is crucial for understanding user experiences, getting a full picture of the situation in the workplace, and making informed decisions when required. Effective feedback data gathering methods help organizations collect both quantitative and qualitative information, providing a well-rounded view of performance and satisfaction. These methods enable the identification of strengths and areas for improvement, ensuring that decisions are based on comprehensive and actionable insights.</a:t>
            </a:r>
          </a:p>
        </p:txBody>
      </p:sp>
      <p:sp>
        <p:nvSpPr>
          <p:cNvPr id="10" name="TextBox 9">
            <a:extLst>
              <a:ext uri="{FF2B5EF4-FFF2-40B4-BE49-F238E27FC236}">
                <a16:creationId xmlns:a16="http://schemas.microsoft.com/office/drawing/2014/main" id="{C3859EAA-156B-EBF3-4F8D-1F06F86D7905}"/>
              </a:ext>
              <a:ext uri="{C183D7F6-B498-43B3-948B-1728B52AA6E4}">
                <adec:decorative xmlns:adec="http://schemas.microsoft.com/office/drawing/2017/decorative" val="0"/>
              </a:ext>
            </a:extLst>
          </p:cNvPr>
          <p:cNvSpPr txBox="1"/>
          <p:nvPr/>
        </p:nvSpPr>
        <p:spPr>
          <a:xfrm>
            <a:off x="2003316" y="2601751"/>
            <a:ext cx="2464647"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Quan</a:t>
            </a:r>
            <a:r>
              <a:rPr lang="en-CA" sz="2000" dirty="0">
                <a:solidFill>
                  <a:schemeClr val="accent2">
                    <a:lumMod val="75000"/>
                  </a:schemeClr>
                </a:solidFill>
                <a:latin typeface="Arial Rounded MT Bold" panose="020F0704030504030204" pitchFamily="34" charset="0"/>
              </a:rPr>
              <a:t>titative data</a:t>
            </a:r>
          </a:p>
        </p:txBody>
      </p:sp>
      <p:sp>
        <p:nvSpPr>
          <p:cNvPr id="9" name="TextBox 8">
            <a:extLst>
              <a:ext uri="{FF2B5EF4-FFF2-40B4-BE49-F238E27FC236}">
                <a16:creationId xmlns:a16="http://schemas.microsoft.com/office/drawing/2014/main" id="{3D9A37CB-1AC0-AD3D-2709-125B4D459308}"/>
              </a:ext>
            </a:extLst>
          </p:cNvPr>
          <p:cNvSpPr txBox="1"/>
          <p:nvPr/>
        </p:nvSpPr>
        <p:spPr>
          <a:xfrm>
            <a:off x="198438" y="4037501"/>
            <a:ext cx="6096000" cy="774571"/>
          </a:xfrm>
          <a:prstGeom prst="rect">
            <a:avLst/>
          </a:prstGeom>
          <a:noFill/>
        </p:spPr>
        <p:txBody>
          <a:bodyPr wrap="square">
            <a:spAutoFit/>
          </a:bodyPr>
          <a:lstStyle/>
          <a:p>
            <a:pPr marL="800100" lvl="1" indent="-342900">
              <a:spcAft>
                <a:spcPts val="1000"/>
              </a:spcAft>
              <a:buFont typeface="Arial" panose="020B0604020202020204" pitchFamily="34" charset="0"/>
              <a:buChar char="•"/>
            </a:pPr>
            <a:r>
              <a:rPr lang="en-CA" dirty="0">
                <a:solidFill>
                  <a:srgbClr val="0070C0"/>
                </a:solidFill>
                <a:latin typeface="Arial Rounded MT Bold" panose="020F0704030504030204" pitchFamily="34" charset="0"/>
                <a:hlinkClick r:id="rId2" action="ppaction://hlinksldjump">
                  <a:extLst>
                    <a:ext uri="{A12FA001-AC4F-418D-AE19-62706E023703}">
                      <ahyp:hlinkClr xmlns:ahyp="http://schemas.microsoft.com/office/drawing/2018/hyperlinkcolor" val="tx"/>
                    </a:ext>
                  </a:extLst>
                </a:hlinkClick>
              </a:rPr>
              <a:t>Quick Poll</a:t>
            </a:r>
            <a:endParaRPr lang="en-CA" dirty="0">
              <a:solidFill>
                <a:srgbClr val="0070C0"/>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en-CA" sz="1800" dirty="0">
                <a:solidFill>
                  <a:schemeClr val="accent2">
                    <a:lumMod val="75000"/>
                  </a:schemeClr>
                </a:solidFill>
                <a:latin typeface="Arial Rounded MT Bold" panose="020F0704030504030204" pitchFamily="34" charset="0"/>
                <a:hlinkClick r:id="rId3" action="ppaction://hlinksldjump"/>
              </a:rPr>
              <a:t>Questionnaire</a:t>
            </a:r>
            <a:endParaRPr lang="en-CA" sz="1800" dirty="0">
              <a:solidFill>
                <a:schemeClr val="accent2">
                  <a:lumMod val="75000"/>
                </a:schemeClr>
              </a:solidFill>
              <a:latin typeface="Arial Rounded MT Bold" panose="020F0704030504030204" pitchFamily="34" charset="0"/>
            </a:endParaRPr>
          </a:p>
        </p:txBody>
      </p:sp>
      <p:sp>
        <p:nvSpPr>
          <p:cNvPr id="11" name="TextBox 10">
            <a:extLst>
              <a:ext uri="{FF2B5EF4-FFF2-40B4-BE49-F238E27FC236}">
                <a16:creationId xmlns:a16="http://schemas.microsoft.com/office/drawing/2014/main" id="{0DAA38BB-1EDA-307D-7F98-0B58D9F49975}"/>
              </a:ext>
              <a:ext uri="{C183D7F6-B498-43B3-948B-1728B52AA6E4}">
                <adec:decorative xmlns:adec="http://schemas.microsoft.com/office/drawing/2017/decorative" val="0"/>
              </a:ext>
            </a:extLst>
          </p:cNvPr>
          <p:cNvSpPr txBox="1"/>
          <p:nvPr/>
        </p:nvSpPr>
        <p:spPr>
          <a:xfrm>
            <a:off x="7847715" y="2601751"/>
            <a:ext cx="2239641" cy="400110"/>
          </a:xfrm>
          <a:prstGeom prst="rect">
            <a:avLst/>
          </a:prstGeom>
          <a:noFill/>
        </p:spPr>
        <p:txBody>
          <a:bodyPr wrap="square">
            <a:spAutoFit/>
          </a:bodyPr>
          <a:lstStyle/>
          <a:p>
            <a:pPr algn="ctr"/>
            <a:r>
              <a:rPr lang="en-CA" sz="2000" u="sng" dirty="0">
                <a:solidFill>
                  <a:schemeClr val="accent2">
                    <a:lumMod val="75000"/>
                  </a:schemeClr>
                </a:solidFill>
                <a:latin typeface="Arial Rounded MT Bold" panose="020F0704030504030204" pitchFamily="34" charset="0"/>
              </a:rPr>
              <a:t>Qual</a:t>
            </a:r>
            <a:r>
              <a:rPr lang="en-CA" sz="2000" dirty="0">
                <a:solidFill>
                  <a:schemeClr val="accent2">
                    <a:lumMod val="75000"/>
                  </a:schemeClr>
                </a:solidFill>
                <a:latin typeface="Arial Rounded MT Bold" panose="020F0704030504030204" pitchFamily="34" charset="0"/>
              </a:rPr>
              <a:t>itative data</a:t>
            </a:r>
          </a:p>
        </p:txBody>
      </p:sp>
      <p:sp>
        <p:nvSpPr>
          <p:cNvPr id="6" name="TextBox 5">
            <a:extLst>
              <a:ext uri="{FF2B5EF4-FFF2-40B4-BE49-F238E27FC236}">
                <a16:creationId xmlns:a16="http://schemas.microsoft.com/office/drawing/2014/main" id="{9944AEA5-E168-E303-6A64-5AF3DE89F76C}"/>
              </a:ext>
            </a:extLst>
          </p:cNvPr>
          <p:cNvSpPr txBox="1"/>
          <p:nvPr/>
        </p:nvSpPr>
        <p:spPr>
          <a:xfrm>
            <a:off x="5919536" y="4040899"/>
            <a:ext cx="6096000" cy="1179810"/>
          </a:xfrm>
          <a:prstGeom prst="rect">
            <a:avLst/>
          </a:prstGeom>
          <a:noFill/>
        </p:spPr>
        <p:txBody>
          <a:bodyPr wrap="square">
            <a:spAutoFit/>
          </a:bodyPr>
          <a:lstStyle/>
          <a:p>
            <a:pPr marL="800100" lvl="1" indent="-342900">
              <a:spcAft>
                <a:spcPts val="1000"/>
              </a:spcAft>
              <a:buFont typeface="Arial" panose="020B0604020202020204" pitchFamily="34" charset="0"/>
              <a:buChar char="•"/>
            </a:pPr>
            <a:r>
              <a:rPr lang="en-CA" sz="1800" dirty="0">
                <a:solidFill>
                  <a:schemeClr val="accent2">
                    <a:lumMod val="75000"/>
                  </a:schemeClr>
                </a:solidFill>
                <a:latin typeface="Arial Rounded MT Bold" panose="020F0704030504030204" pitchFamily="34" charset="0"/>
                <a:hlinkClick r:id="rId4" action="ppaction://hlinksldjump"/>
              </a:rPr>
              <a:t>Informal group discussions</a:t>
            </a:r>
            <a:endParaRPr lang="en-CA" sz="18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en-CA" sz="1800" dirty="0">
                <a:solidFill>
                  <a:schemeClr val="accent2">
                    <a:lumMod val="75000"/>
                  </a:schemeClr>
                </a:solidFill>
                <a:latin typeface="Arial Rounded MT Bold" panose="020F0704030504030204" pitchFamily="34" charset="0"/>
                <a:hlinkClick r:id="rId4" action="ppaction://hlinksldjump"/>
              </a:rPr>
              <a:t>Informal 1:1 dialogue</a:t>
            </a:r>
            <a:endParaRPr lang="en-CA" sz="1800" dirty="0">
              <a:solidFill>
                <a:schemeClr val="accent2">
                  <a:lumMod val="75000"/>
                </a:schemeClr>
              </a:solidFill>
              <a:latin typeface="Arial Rounded MT Bold" panose="020F0704030504030204" pitchFamily="34" charset="0"/>
            </a:endParaRPr>
          </a:p>
          <a:p>
            <a:pPr marL="800100" lvl="1" indent="-342900">
              <a:spcAft>
                <a:spcPts val="1000"/>
              </a:spcAft>
              <a:buFont typeface="Arial" panose="020B0604020202020204" pitchFamily="34" charset="0"/>
              <a:buChar char="•"/>
            </a:pPr>
            <a:r>
              <a:rPr lang="en-CA" sz="1800" dirty="0">
                <a:solidFill>
                  <a:schemeClr val="accent2">
                    <a:lumMod val="75000"/>
                  </a:schemeClr>
                </a:solidFill>
                <a:latin typeface="Arial Rounded MT Bold" panose="020F0704030504030204" pitchFamily="34" charset="0"/>
                <a:hlinkClick r:id="rId5" action="ppaction://hlinksldjump"/>
              </a:rPr>
              <a:t>Observation</a:t>
            </a:r>
            <a:endParaRPr lang="en-CA" sz="2000" dirty="0">
              <a:solidFill>
                <a:schemeClr val="accent2">
                  <a:lumMod val="75000"/>
                </a:schemeClr>
              </a:solidFill>
              <a:latin typeface="Arial Rounded MT Bold" panose="020F0704030504030204" pitchFamily="34" charset="0"/>
            </a:endParaRPr>
          </a:p>
        </p:txBody>
      </p:sp>
      <p:sp>
        <p:nvSpPr>
          <p:cNvPr id="12" name="Right Brace 11">
            <a:extLst>
              <a:ext uri="{FF2B5EF4-FFF2-40B4-BE49-F238E27FC236}">
                <a16:creationId xmlns:a16="http://schemas.microsoft.com/office/drawing/2014/main" id="{F31AA59A-7512-24CD-3C6E-D8AA518690B7}"/>
              </a:ext>
              <a:ext uri="{C183D7F6-B498-43B3-948B-1728B52AA6E4}">
                <adec:decorative xmlns:adec="http://schemas.microsoft.com/office/drawing/2017/decorative" val="1"/>
              </a:ext>
            </a:extLst>
          </p:cNvPr>
          <p:cNvSpPr/>
          <p:nvPr/>
        </p:nvSpPr>
        <p:spPr>
          <a:xfrm rot="16200000">
            <a:off x="3087831" y="1083881"/>
            <a:ext cx="295618" cy="5274059"/>
          </a:xfrm>
          <a:prstGeom prst="rightBrace">
            <a:avLst>
              <a:gd name="adj1" fmla="val 24443"/>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sp>
        <p:nvSpPr>
          <p:cNvPr id="13" name="Right Brace 12">
            <a:extLst>
              <a:ext uri="{FF2B5EF4-FFF2-40B4-BE49-F238E27FC236}">
                <a16:creationId xmlns:a16="http://schemas.microsoft.com/office/drawing/2014/main" id="{6A6B1B83-C268-9D88-9EEE-457F03F5B62C}"/>
              </a:ext>
              <a:ext uri="{C183D7F6-B498-43B3-948B-1728B52AA6E4}">
                <adec:decorative xmlns:adec="http://schemas.microsoft.com/office/drawing/2017/decorative" val="1"/>
              </a:ext>
            </a:extLst>
          </p:cNvPr>
          <p:cNvSpPr/>
          <p:nvPr/>
        </p:nvSpPr>
        <p:spPr>
          <a:xfrm rot="16200000">
            <a:off x="8828188" y="1004733"/>
            <a:ext cx="330237" cy="5397737"/>
          </a:xfrm>
          <a:prstGeom prst="rightBrace">
            <a:avLst>
              <a:gd name="adj1" fmla="val 27665"/>
              <a:gd name="adj2" fmla="val 50000"/>
            </a:avLst>
          </a:prstGeom>
          <a:ln w="19050">
            <a:solidFill>
              <a:schemeClr val="accent4">
                <a:lumMod val="75000"/>
              </a:schemeClr>
            </a:solidFill>
          </a:ln>
        </p:spPr>
        <p:style>
          <a:lnRef idx="1">
            <a:schemeClr val="accent5"/>
          </a:lnRef>
          <a:fillRef idx="0">
            <a:schemeClr val="accent5"/>
          </a:fillRef>
          <a:effectRef idx="0">
            <a:schemeClr val="accent5"/>
          </a:effectRef>
          <a:fontRef idx="minor">
            <a:schemeClr val="tx1"/>
          </a:fontRef>
        </p:style>
        <p:txBody>
          <a:bodyPr rtlCol="0" anchor="ctr"/>
          <a:lstStyle/>
          <a:p>
            <a:pPr algn="ctr"/>
            <a:endParaRPr lang="en-CA"/>
          </a:p>
        </p:txBody>
      </p:sp>
      <p:pic>
        <p:nvPicPr>
          <p:cNvPr id="14" name="Graphic 13">
            <a:extLst>
              <a:ext uri="{FF2B5EF4-FFF2-40B4-BE49-F238E27FC236}">
                <a16:creationId xmlns:a16="http://schemas.microsoft.com/office/drawing/2014/main" id="{B001D4F4-24DF-486C-05AD-183B6136806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285722" y="3151859"/>
            <a:ext cx="464400" cy="464400"/>
          </a:xfrm>
          <a:prstGeom prst="rect">
            <a:avLst/>
          </a:prstGeom>
        </p:spPr>
      </p:pic>
      <p:pic>
        <p:nvPicPr>
          <p:cNvPr id="15" name="Graphic 14">
            <a:extLst>
              <a:ext uri="{FF2B5EF4-FFF2-40B4-BE49-F238E27FC236}">
                <a16:creationId xmlns:a16="http://schemas.microsoft.com/office/drawing/2014/main" id="{131EF809-42FA-4C0C-B186-7992A99C1901}"/>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07490" y="3151859"/>
            <a:ext cx="464400" cy="464400"/>
          </a:xfrm>
          <a:prstGeom prst="rect">
            <a:avLst/>
          </a:prstGeom>
        </p:spPr>
      </p:pic>
      <p:pic>
        <p:nvPicPr>
          <p:cNvPr id="16" name="Graphic 15">
            <a:extLst>
              <a:ext uri="{FF2B5EF4-FFF2-40B4-BE49-F238E27FC236}">
                <a16:creationId xmlns:a16="http://schemas.microsoft.com/office/drawing/2014/main" id="{C045DAEE-B518-4532-1B53-93CF6CBD8BE5}"/>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73948" y="3151859"/>
            <a:ext cx="464400" cy="464400"/>
          </a:xfrm>
          <a:prstGeom prst="rect">
            <a:avLst/>
          </a:prstGeom>
        </p:spPr>
      </p:pic>
      <p:pic>
        <p:nvPicPr>
          <p:cNvPr id="17" name="Graphic 16">
            <a:extLst>
              <a:ext uri="{FF2B5EF4-FFF2-40B4-BE49-F238E27FC236}">
                <a16:creationId xmlns:a16="http://schemas.microsoft.com/office/drawing/2014/main" id="{292DD30E-009D-10E1-5AED-A81A16070304}"/>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52180" y="3151859"/>
            <a:ext cx="464400" cy="464400"/>
          </a:xfrm>
          <a:prstGeom prst="rect">
            <a:avLst/>
          </a:prstGeom>
        </p:spPr>
      </p:pic>
      <p:pic>
        <p:nvPicPr>
          <p:cNvPr id="18" name="Graphic 17">
            <a:extLst>
              <a:ext uri="{FF2B5EF4-FFF2-40B4-BE49-F238E27FC236}">
                <a16:creationId xmlns:a16="http://schemas.microsoft.com/office/drawing/2014/main" id="{81E2B950-1B66-392A-B802-BE9B990E4846}"/>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49878" y="3028898"/>
            <a:ext cx="499305" cy="548644"/>
          </a:xfrm>
          <a:prstGeom prst="rect">
            <a:avLst/>
          </a:prstGeom>
        </p:spPr>
      </p:pic>
      <p:pic>
        <p:nvPicPr>
          <p:cNvPr id="19" name="Graphic 18">
            <a:extLst>
              <a:ext uri="{FF2B5EF4-FFF2-40B4-BE49-F238E27FC236}">
                <a16:creationId xmlns:a16="http://schemas.microsoft.com/office/drawing/2014/main" id="{ADED5199-DE99-3270-C035-E550577F5113}"/>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92245" y="3080849"/>
            <a:ext cx="457633" cy="457633"/>
          </a:xfrm>
          <a:prstGeom prst="rect">
            <a:avLst/>
          </a:prstGeom>
        </p:spPr>
      </p:pic>
      <p:pic>
        <p:nvPicPr>
          <p:cNvPr id="20" name="Graphic 19">
            <a:extLst>
              <a:ext uri="{FF2B5EF4-FFF2-40B4-BE49-F238E27FC236}">
                <a16:creationId xmlns:a16="http://schemas.microsoft.com/office/drawing/2014/main" id="{2B1FFC35-4F86-E9FB-4DE9-635D7365B3AC}"/>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103173" y="3052735"/>
            <a:ext cx="464400" cy="464400"/>
          </a:xfrm>
          <a:prstGeom prst="rect">
            <a:avLst/>
          </a:prstGeom>
        </p:spPr>
      </p:pic>
      <p:pic>
        <p:nvPicPr>
          <p:cNvPr id="21" name="Graphic 20">
            <a:extLst>
              <a:ext uri="{FF2B5EF4-FFF2-40B4-BE49-F238E27FC236}">
                <a16:creationId xmlns:a16="http://schemas.microsoft.com/office/drawing/2014/main" id="{A359ADBF-9F6A-C5E2-72F0-6C9E8AD198C5}"/>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535019" y="3039177"/>
            <a:ext cx="499305" cy="499305"/>
          </a:xfrm>
          <a:prstGeom prst="rect">
            <a:avLst/>
          </a:prstGeom>
        </p:spPr>
      </p:pic>
    </p:spTree>
    <p:extLst>
      <p:ext uri="{BB962C8B-B14F-4D97-AF65-F5344CB8AC3E}">
        <p14:creationId xmlns:p14="http://schemas.microsoft.com/office/powerpoint/2010/main" val="756737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Autofit/>
          </a:bodyPr>
          <a:lstStyle/>
          <a:p>
            <a:r>
              <a:rPr lang="en-CA" dirty="0">
                <a:solidFill>
                  <a:schemeClr val="accent2">
                    <a:lumMod val="75000"/>
                  </a:schemeClr>
                </a:solidFill>
                <a:latin typeface="Arial Rounded MT Bold" panose="020F0704030504030204" pitchFamily="34" charset="0"/>
              </a:rPr>
              <a:t>Quick Poll </a:t>
            </a:r>
          </a:p>
        </p:txBody>
      </p:sp>
      <p:sp>
        <p:nvSpPr>
          <p:cNvPr id="8" name="Rectangle 7">
            <a:extLst>
              <a:ext uri="{FF2B5EF4-FFF2-40B4-BE49-F238E27FC236}">
                <a16:creationId xmlns:a16="http://schemas.microsoft.com/office/drawing/2014/main" id="{E5F4A713-621F-EE21-71EF-CE5763A8770E}"/>
              </a:ext>
            </a:extLst>
          </p:cNvPr>
          <p:cNvSpPr/>
          <p:nvPr/>
        </p:nvSpPr>
        <p:spPr>
          <a:xfrm>
            <a:off x="619125" y="2141738"/>
            <a:ext cx="10947425" cy="390663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1200"/>
              </a:spcAft>
            </a:pPr>
            <a:r>
              <a:rPr lang="en-CA" u="sng"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Examples of </a:t>
            </a:r>
            <a:r>
              <a:rPr lang="en-CA" u="sng"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Questions for quick polls:</a:t>
            </a:r>
          </a:p>
          <a:p>
            <a:pPr marL="285750" indent="-285750">
              <a:buFont typeface="Arial" panose="020B0604020202020204" pitchFamily="34" charset="0"/>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Which </a:t>
            </a: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[organization name]</a:t>
            </a: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workspace did you use today?*</a:t>
            </a: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[locations]</a:t>
            </a:r>
          </a:p>
          <a:p>
            <a:pPr marL="285750" indent="-285750">
              <a:buFont typeface="Arial" panose="020B0604020202020204" pitchFamily="34" charset="0"/>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How would you rate your overall experience in the workplace today?</a:t>
            </a: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from 1 (poor) to 5 (fantastic)</a:t>
            </a:r>
          </a:p>
          <a:p>
            <a:pPr marL="285750" indent="-285750">
              <a:buFont typeface="Arial" panose="020B0604020202020204" pitchFamily="34" charset="0"/>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What did you find most helpful during your time on site?</a:t>
            </a: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The Workplace coordinator(s)</a:t>
            </a: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The QR codes/digital posters for etiquette and how-</a:t>
            </a:r>
            <a:r>
              <a:rPr lang="en-CA" dirty="0" err="1">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tos</a:t>
            </a:r>
            <a:endPar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The way the workplace is set-up and its amenities</a:t>
            </a:r>
          </a:p>
          <a:p>
            <a:pPr marL="742950" lvl="1" indent="-285750">
              <a:buFontTx/>
              <a:buChar char="-"/>
            </a:pPr>
            <a:r>
              <a:rPr lang="en-CA" dirty="0">
                <a:solidFill>
                  <a:schemeClr val="accent5"/>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The technology available</a:t>
            </a:r>
          </a:p>
          <a:p>
            <a:pPr marL="285750" indent="-285750">
              <a:buFont typeface="Arial" panose="020B0604020202020204" pitchFamily="34" charset="0"/>
              <a:buChar char="•"/>
            </a:pPr>
            <a:r>
              <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What could have made your experience better? </a:t>
            </a:r>
          </a:p>
          <a:p>
            <a:pPr marL="285750" indent="-285750">
              <a:buFont typeface="Arial" panose="020B0604020202020204" pitchFamily="34" charset="0"/>
              <a:buChar char="•"/>
            </a:pPr>
            <a:endParaRPr lang="en-CA"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endParaRPr>
          </a:p>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*Optional question – use if you have more than one floor and/or if you’d like to identify areas separately.</a:t>
            </a:r>
          </a:p>
        </p:txBody>
      </p:sp>
      <p:sp>
        <p:nvSpPr>
          <p:cNvPr id="3" name="TextBox 2">
            <a:extLst>
              <a:ext uri="{FF2B5EF4-FFF2-40B4-BE49-F238E27FC236}">
                <a16:creationId xmlns:a16="http://schemas.microsoft.com/office/drawing/2014/main" id="{C5A5126D-170B-0B90-EDC7-45C7C4C1313C}"/>
              </a:ext>
            </a:extLst>
          </p:cNvPr>
          <p:cNvSpPr txBox="1"/>
          <p:nvPr/>
        </p:nvSpPr>
        <p:spPr>
          <a:xfrm>
            <a:off x="508757" y="1267510"/>
            <a:ext cx="11057793" cy="830997"/>
          </a:xfrm>
          <a:prstGeom prst="rect">
            <a:avLst/>
          </a:prstGeom>
          <a:noFill/>
        </p:spPr>
        <p:txBody>
          <a:bodyPr wrap="square">
            <a:spAutoFit/>
          </a:bodyPr>
          <a:lstStyle/>
          <a:p>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In the first weeks post-occupancy, it’s important to capture employees' feedback on their experience using the new workplace. Here are some questions you can ask via your Change Agent Network, Workplace Coordinators, a QR code posted on site, a suggestion box, etc. The </a:t>
            </a:r>
            <a:r>
              <a:rPr lang="en-CA" sz="1600" dirty="0">
                <a:latin typeface="Calibri Light" panose="020F0302020204030204" pitchFamily="34" charset="0"/>
                <a:ea typeface="Calibri Light" panose="020F0302020204030204" pitchFamily="34" charset="0"/>
                <a:cs typeface="Calibri Light" panose="020F0302020204030204" pitchFamily="34" charset="0"/>
                <a:hlinkClick r:id="rId3" action="ppaction://hlinkfile"/>
              </a:rPr>
              <a:t>D</a:t>
            </a:r>
            <a:r>
              <a:rPr lang="en-CA" sz="1600" dirty="0">
                <a:effectLst/>
                <a:latin typeface="Calibri Light" panose="020F0302020204030204" pitchFamily="34" charset="0"/>
                <a:ea typeface="Calibri Light" panose="020F0302020204030204" pitchFamily="34" charset="0"/>
                <a:cs typeface="Calibri Light" panose="020F0302020204030204" pitchFamily="34" charset="0"/>
                <a:hlinkClick r:id="rId3" action="ppaction://hlinkfile"/>
              </a:rPr>
              <a:t>ata collection question bank</a:t>
            </a:r>
            <a:r>
              <a:rPr lang="en-CA" sz="1600" dirty="0">
                <a:latin typeface="Calibri Light" panose="020F0302020204030204" pitchFamily="34" charset="0"/>
                <a:ea typeface="Calibri Light" panose="020F0302020204030204" pitchFamily="34" charset="0"/>
                <a:cs typeface="Calibri Light" panose="020F0302020204030204" pitchFamily="34" charset="0"/>
              </a:rPr>
              <a:t> also proposes question examples who can used or customized to gather the data.</a:t>
            </a:r>
            <a:r>
              <a:rPr lang="en-CA" sz="1600" dirty="0">
                <a:solidFill>
                  <a:schemeClr val="accent5"/>
                </a:solidFill>
                <a:latin typeface="Calibri Light" panose="020F0302020204030204" pitchFamily="34" charset="0"/>
                <a:ea typeface="Calibri Light" panose="020F0302020204030204" pitchFamily="34" charset="0"/>
                <a:cs typeface="Calibri Light" panose="020F0302020204030204" pitchFamily="34" charset="0"/>
              </a:rPr>
              <a:t> </a:t>
            </a:r>
            <a:endParaRPr lang="en-CA" sz="1600" dirty="0">
              <a:solidFill>
                <a:schemeClr val="accent5"/>
              </a:solidFill>
            </a:endParaRPr>
          </a:p>
        </p:txBody>
      </p:sp>
      <p:sp>
        <p:nvSpPr>
          <p:cNvPr id="4" name="TextBox 3">
            <a:extLst>
              <a:ext uri="{FF2B5EF4-FFF2-40B4-BE49-F238E27FC236}">
                <a16:creationId xmlns:a16="http://schemas.microsoft.com/office/drawing/2014/main" id="{39FAFA83-1BC9-13D4-429E-4DBC9A742FC7}"/>
              </a:ext>
              <a:ext uri="{C183D7F6-B498-43B3-948B-1728B52AA6E4}">
                <adec:decorative xmlns:adec="http://schemas.microsoft.com/office/drawing/2017/decorative" val="0"/>
              </a:ext>
            </a:extLst>
          </p:cNvPr>
          <p:cNvSpPr txBox="1"/>
          <p:nvPr/>
        </p:nvSpPr>
        <p:spPr>
          <a:xfrm>
            <a:off x="4860513" y="107520"/>
            <a:ext cx="2464647" cy="400110"/>
          </a:xfrm>
          <a:prstGeom prst="rect">
            <a:avLst/>
          </a:prstGeom>
          <a:noFill/>
        </p:spPr>
        <p:txBody>
          <a:bodyPr wrap="square">
            <a:spAutoFit/>
          </a:bodyPr>
          <a:lstStyle/>
          <a:p>
            <a:pPr algn="ctr"/>
            <a:r>
              <a:rPr lang="en-CA" sz="2000" dirty="0">
                <a:solidFill>
                  <a:schemeClr val="accent2">
                    <a:lumMod val="75000"/>
                  </a:schemeClr>
                </a:solidFill>
                <a:latin typeface="Arial Rounded MT Bold" panose="020F0704030504030204" pitchFamily="34" charset="0"/>
              </a:rPr>
              <a:t>Quantitative data</a:t>
            </a:r>
          </a:p>
        </p:txBody>
      </p:sp>
    </p:spTree>
    <p:extLst>
      <p:ext uri="{BB962C8B-B14F-4D97-AF65-F5344CB8AC3E}">
        <p14:creationId xmlns:p14="http://schemas.microsoft.com/office/powerpoint/2010/main" val="14463342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2044</TotalTime>
  <Words>3713</Words>
  <Application>Microsoft Office PowerPoint</Application>
  <PresentationFormat>Widescreen</PresentationFormat>
  <Paragraphs>299</Paragraphs>
  <Slides>23</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Arial Rounded MT Bold</vt:lpstr>
      <vt:lpstr>Calibri</vt:lpstr>
      <vt:lpstr>Calibri Light</vt:lpstr>
      <vt:lpstr>Georgia</vt:lpstr>
      <vt:lpstr>Wingdings</vt:lpstr>
      <vt:lpstr>1_Office Theme</vt:lpstr>
      <vt:lpstr>think-cell Slide</vt:lpstr>
      <vt:lpstr>Guide to collecting employee experience feedback</vt:lpstr>
      <vt:lpstr>About this Guide</vt:lpstr>
      <vt:lpstr>Contents</vt:lpstr>
      <vt:lpstr>1. Recommended approach (1 of 3)</vt:lpstr>
      <vt:lpstr>1. Recommended Approach (2 of 3)</vt:lpstr>
      <vt:lpstr>1. Recommended approach (3 of 3)</vt:lpstr>
      <vt:lpstr>2. Communicating and engaging with employees</vt:lpstr>
      <vt:lpstr>3. Feedback methods</vt:lpstr>
      <vt:lpstr>Quick Poll </vt:lpstr>
      <vt:lpstr>Questionnaire</vt:lpstr>
      <vt:lpstr>Informal Group Discussions (1 of 2)</vt:lpstr>
      <vt:lpstr>Informal Group Discussions (2 of 2)</vt:lpstr>
      <vt:lpstr>Informal 1:1 Dialogue (1 of 2)</vt:lpstr>
      <vt:lpstr>Informal 1:1 Dialogue (2 of 2)</vt:lpstr>
      <vt:lpstr>Observation (1 of 3)</vt:lpstr>
      <vt:lpstr>Observation (2 of 3)</vt:lpstr>
      <vt:lpstr>Observation (3 of 3)</vt:lpstr>
      <vt:lpstr>4. Data consolidation and analysis</vt:lpstr>
      <vt:lpstr>4. Data consolidation and analysis (2 of 2)</vt:lpstr>
      <vt:lpstr>Example 1 – Collaboration room availability</vt:lpstr>
      <vt:lpstr>Example 2 – Workstation availability</vt:lpstr>
      <vt:lpstr>Example 3 – Use of variety of workpoints</vt:lpstr>
      <vt:lpstr>Example 4 – Team productivity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Menard, Alexandrine (SPAC/PSPC)</cp:lastModifiedBy>
  <cp:revision>10</cp:revision>
  <dcterms:created xsi:type="dcterms:W3CDTF">2018-01-23T15:59:12Z</dcterms:created>
  <dcterms:modified xsi:type="dcterms:W3CDTF">2024-10-10T13:20:04Z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2023-10-13T18:46:19Z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3bb69578-f929-4476-bc36-58efd9a9a85f</vt:lpwstr>
  </property>
  <property fmtid="{D5CDD505-2E9C-101B-9397-08002B2CF9AE}" pid="8" name="MSIP_Label_834ed4f5-eae4-40c7-82be-b1cdf720a1b9_ContentBits">
    <vt:lpwstr>0</vt:lpwstr>
  </property>
  <property fmtid="{D5CDD505-2E9C-101B-9397-08002B2CF9AE}" pid="9" name="_AdHocReviewCycleID">
    <vt:i4>116727810</vt:i4>
  </property>
  <property fmtid="{D5CDD505-2E9C-101B-9397-08002B2CF9AE}" pid="10" name="_NewReviewCycle">
    <vt:lpwstr/>
  </property>
  <property fmtid="{D5CDD505-2E9C-101B-9397-08002B2CF9AE}" pid="11" name="_EmailSubject">
    <vt:lpwstr>Document 3.1 - Employee Feedback</vt:lpwstr>
  </property>
  <property fmtid="{D5CDD505-2E9C-101B-9397-08002B2CF9AE}" pid="12" name="_AuthorEmail">
    <vt:lpwstr>Alain.Dion3@tpsgc-pwgsc.gc.ca</vt:lpwstr>
  </property>
  <property fmtid="{D5CDD505-2E9C-101B-9397-08002B2CF9AE}" pid="13" name="_AuthorEmailDisplayName">
    <vt:lpwstr>Dion3, Alain (SPAC/PSPC) (il-lui / he-him)</vt:lpwstr>
  </property>
</Properties>
</file>