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29" r:id="rId2"/>
    <p:sldId id="441" r:id="rId3"/>
    <p:sldId id="454" r:id="rId4"/>
    <p:sldId id="444" r:id="rId5"/>
    <p:sldId id="460" r:id="rId6"/>
    <p:sldId id="461" r:id="rId7"/>
    <p:sldId id="455" r:id="rId8"/>
    <p:sldId id="456" r:id="rId9"/>
    <p:sldId id="457" r:id="rId10"/>
    <p:sldId id="458" r:id="rId11"/>
    <p:sldId id="449" r:id="rId12"/>
    <p:sldId id="459" r:id="rId13"/>
    <p:sldId id="425" r:id="rId14"/>
    <p:sldId id="442" r:id="rId15"/>
    <p:sldId id="443" r:id="rId16"/>
    <p:sldId id="450" r:id="rId17"/>
    <p:sldId id="451"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sabelle Dupel" initials="ID" lastIdx="62" clrIdx="6">
    <p:extLst>
      <p:ext uri="{19B8F6BF-5375-455C-9EA6-DF929625EA0E}">
        <p15:presenceInfo xmlns:p15="http://schemas.microsoft.com/office/powerpoint/2012/main" userId="S-1-5-21-1097746622-914383597-1481268402-191382" providerId="AD"/>
      </p:ext>
    </p:extLst>
  </p:cmAuthor>
  <p:cmAuthor id="1" name="Microsoft Office User" initials="MOU" lastIdx="4" clrIdx="0">
    <p:extLst/>
  </p:cmAuthor>
  <p:cmAuthor id="8" name="Carine Pare" initials="CP" lastIdx="79" clrIdx="7">
    <p:extLst>
      <p:ext uri="{19B8F6BF-5375-455C-9EA6-DF929625EA0E}">
        <p15:presenceInfo xmlns:p15="http://schemas.microsoft.com/office/powerpoint/2012/main" userId="S-1-5-21-1097746622-914383597-1481268402-287317" providerId="AD"/>
      </p:ext>
    </p:extLst>
  </p:cmAuthor>
  <p:cmAuthor id="2" name="Jeremy N Gooden" initials="JNG" lastIdx="1" clrIdx="1">
    <p:extLst/>
  </p:cmAuthor>
  <p:cmAuthor id="9" name="Chantal Bemeur" initials="CB" lastIdx="10" clrIdx="8">
    <p:extLst>
      <p:ext uri="{19B8F6BF-5375-455C-9EA6-DF929625EA0E}">
        <p15:presenceInfo xmlns:p15="http://schemas.microsoft.com/office/powerpoint/2012/main" userId="S-1-5-21-1097746622-914383597-1481268402-182385" providerId="AD"/>
      </p:ext>
    </p:extLst>
  </p:cmAuthor>
  <p:cmAuthor id="3" name="Microsoft Office User" initials="Office [5]" lastIdx="1" clrIdx="2"/>
  <p:cmAuthor id="10" name="Irma Tabakovic" initials="IT" lastIdx="1" clrIdx="9">
    <p:extLst>
      <p:ext uri="{19B8F6BF-5375-455C-9EA6-DF929625EA0E}">
        <p15:presenceInfo xmlns:p15="http://schemas.microsoft.com/office/powerpoint/2012/main" userId="S-1-5-21-1097746622-914383597-1481268402-208649" providerId="AD"/>
      </p:ext>
    </p:extLst>
  </p:cmAuthor>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F8E6"/>
    <a:srgbClr val="E9985C"/>
    <a:srgbClr val="5DCCDA"/>
    <a:srgbClr val="DAEDF6"/>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99" autoAdjust="0"/>
  </p:normalViewPr>
  <p:slideViewPr>
    <p:cSldViewPr snapToGrid="0" snapToObjects="1">
      <p:cViewPr varScale="1">
        <p:scale>
          <a:sx n="66" d="100"/>
          <a:sy n="66" d="100"/>
        </p:scale>
        <p:origin x="66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0EAD3-2A65-4AA3-98C9-B110E08A65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952659E9-9633-425A-9330-13069CDAE6E5}">
      <dgm:prSet phldrT="[Text]" custT="1"/>
      <dgm:spPr>
        <a:solidFill>
          <a:schemeClr val="accent5"/>
        </a:solidFill>
        <a:ln>
          <a:solidFill>
            <a:schemeClr val="accent5"/>
          </a:solidFill>
        </a:ln>
      </dgm:spPr>
      <dgm:t>
        <a:bodyPr/>
        <a:lstStyle/>
        <a:p>
          <a:r>
            <a:rPr lang="en-US" sz="2400" b="1" dirty="0" smtClean="0">
              <a:latin typeface="+mn-lt"/>
              <a:cs typeface="Arial" panose="020B0604020202020204" pitchFamily="34" charset="0"/>
            </a:rPr>
            <a:t>1. Evaluate</a:t>
          </a:r>
          <a:endParaRPr lang="en-CA" sz="2400" b="1" dirty="0">
            <a:latin typeface="+mn-lt"/>
            <a:cs typeface="Arial" panose="020B0604020202020204" pitchFamily="34" charset="0"/>
          </a:endParaRPr>
        </a:p>
      </dgm:t>
    </dgm:pt>
    <dgm:pt modelId="{1ED47F18-6D02-4DBA-A0E1-22CDA06D2C4A}" type="parTrans" cxnId="{FDCA284E-9252-44DE-B368-2D7E01CF37B2}">
      <dgm:prSet/>
      <dgm:spPr/>
      <dgm:t>
        <a:bodyPr/>
        <a:lstStyle/>
        <a:p>
          <a:endParaRPr lang="en-CA">
            <a:latin typeface="+mn-lt"/>
          </a:endParaRPr>
        </a:p>
      </dgm:t>
    </dgm:pt>
    <dgm:pt modelId="{FD3696FF-5957-440A-BA91-381FABD02DDD}" type="sibTrans" cxnId="{FDCA284E-9252-44DE-B368-2D7E01CF37B2}">
      <dgm:prSet/>
      <dgm:spPr/>
      <dgm:t>
        <a:bodyPr/>
        <a:lstStyle/>
        <a:p>
          <a:endParaRPr lang="en-CA">
            <a:latin typeface="+mn-lt"/>
          </a:endParaRPr>
        </a:p>
      </dgm:t>
    </dgm:pt>
    <dgm:pt modelId="{F910432E-5E0A-49B5-9C9B-A8C0DC6C51BE}">
      <dgm:prSet phldrT="[Text]" custT="1"/>
      <dgm:spPr>
        <a:solidFill>
          <a:srgbClr val="DAEDF6"/>
        </a:solidFill>
        <a:ln>
          <a:solidFill>
            <a:schemeClr val="accent5"/>
          </a:solidFill>
        </a:ln>
      </dgm:spPr>
      <dgm:t>
        <a:bodyPr/>
        <a:lstStyle/>
        <a:p>
          <a:r>
            <a:rPr lang="en-US" sz="1800" dirty="0" smtClean="0">
              <a:solidFill>
                <a:schemeClr val="tx1">
                  <a:lumMod val="75000"/>
                  <a:lumOff val="25000"/>
                </a:schemeClr>
              </a:solidFill>
              <a:cs typeface="Arial" panose="020B0604020202020204" pitchFamily="34" charset="0"/>
            </a:rPr>
            <a:t>Evaluate the current RTW plan</a:t>
          </a:r>
          <a:endParaRPr lang="en-CA" sz="1800" dirty="0">
            <a:latin typeface="+mn-lt"/>
            <a:cs typeface="Arial" panose="020B0604020202020204" pitchFamily="34" charset="0"/>
          </a:endParaRPr>
        </a:p>
      </dgm:t>
    </dgm:pt>
    <dgm:pt modelId="{1A853AC0-D1AE-4D0D-9600-0AE1AD962146}" type="parTrans" cxnId="{292945F0-43FC-4B37-93E8-B09DEC96CC65}">
      <dgm:prSet/>
      <dgm:spPr/>
      <dgm:t>
        <a:bodyPr/>
        <a:lstStyle/>
        <a:p>
          <a:endParaRPr lang="en-CA">
            <a:latin typeface="+mn-lt"/>
          </a:endParaRPr>
        </a:p>
      </dgm:t>
    </dgm:pt>
    <dgm:pt modelId="{03B7E69C-27FD-44DF-9303-1D95963CA8A2}" type="sibTrans" cxnId="{292945F0-43FC-4B37-93E8-B09DEC96CC65}">
      <dgm:prSet/>
      <dgm:spPr/>
      <dgm:t>
        <a:bodyPr/>
        <a:lstStyle/>
        <a:p>
          <a:endParaRPr lang="en-CA">
            <a:latin typeface="+mn-lt"/>
          </a:endParaRPr>
        </a:p>
      </dgm:t>
    </dgm:pt>
    <dgm:pt modelId="{8143A5A5-C2D4-4B41-B834-08188096BA8C}">
      <dgm:prSet phldrT="[Text]" custT="1"/>
      <dgm:spPr>
        <a:solidFill>
          <a:schemeClr val="accent5"/>
        </a:solidFill>
        <a:ln>
          <a:solidFill>
            <a:schemeClr val="accent5"/>
          </a:solidFill>
        </a:ln>
      </dgm:spPr>
      <dgm:t>
        <a:bodyPr/>
        <a:lstStyle/>
        <a:p>
          <a:r>
            <a:rPr lang="en-US" sz="2400" b="1" dirty="0" smtClean="0">
              <a:latin typeface="+mn-lt"/>
              <a:cs typeface="Arial" panose="020B0604020202020204" pitchFamily="34" charset="0"/>
            </a:rPr>
            <a:t>2. Identify</a:t>
          </a:r>
          <a:endParaRPr lang="en-CA" sz="2400" b="1" dirty="0">
            <a:latin typeface="+mn-lt"/>
            <a:cs typeface="Arial" panose="020B0604020202020204" pitchFamily="34" charset="0"/>
          </a:endParaRPr>
        </a:p>
      </dgm:t>
    </dgm:pt>
    <dgm:pt modelId="{19103F78-4CCB-4671-AE7C-4441B9882313}" type="parTrans" cxnId="{87A74308-9806-428C-B258-4836745EE61E}">
      <dgm:prSet/>
      <dgm:spPr/>
      <dgm:t>
        <a:bodyPr/>
        <a:lstStyle/>
        <a:p>
          <a:endParaRPr lang="en-CA">
            <a:latin typeface="+mn-lt"/>
          </a:endParaRPr>
        </a:p>
      </dgm:t>
    </dgm:pt>
    <dgm:pt modelId="{3C8ECC9D-F944-4923-BAF6-343EC960DD14}" type="sibTrans" cxnId="{87A74308-9806-428C-B258-4836745EE61E}">
      <dgm:prSet/>
      <dgm:spPr/>
      <dgm:t>
        <a:bodyPr/>
        <a:lstStyle/>
        <a:p>
          <a:endParaRPr lang="en-CA">
            <a:latin typeface="+mn-lt"/>
          </a:endParaRPr>
        </a:p>
      </dgm:t>
    </dgm:pt>
    <dgm:pt modelId="{6CDAB38D-3125-4CF4-B141-390D456FB25E}">
      <dgm:prSet phldrT="[Text]" custT="1"/>
      <dgm:spPr>
        <a:solidFill>
          <a:srgbClr val="DAEDF6"/>
        </a:solidFill>
        <a:ln>
          <a:solidFill>
            <a:schemeClr val="accent5"/>
          </a:solidFill>
        </a:ln>
      </dgm:spPr>
      <dgm:t>
        <a:bodyPr/>
        <a:lstStyle/>
        <a:p>
          <a:r>
            <a:rPr lang="en-US" sz="1800" dirty="0" smtClean="0">
              <a:solidFill>
                <a:schemeClr val="tx1">
                  <a:lumMod val="75000"/>
                  <a:lumOff val="25000"/>
                </a:schemeClr>
              </a:solidFill>
              <a:cs typeface="Arial" panose="020B0604020202020204" pitchFamily="34" charset="0"/>
            </a:rPr>
            <a:t>Identify what has changed or will change</a:t>
          </a:r>
          <a:endParaRPr lang="en-CA" sz="1800" dirty="0">
            <a:latin typeface="+mn-lt"/>
            <a:cs typeface="Arial" panose="020B0604020202020204" pitchFamily="34" charset="0"/>
          </a:endParaRPr>
        </a:p>
      </dgm:t>
    </dgm:pt>
    <dgm:pt modelId="{E8B0C0B2-38F3-4A13-9634-9DE9DE15144E}" type="parTrans" cxnId="{CCC9AC20-675F-4AF6-88A0-E241A20145D5}">
      <dgm:prSet/>
      <dgm:spPr/>
      <dgm:t>
        <a:bodyPr/>
        <a:lstStyle/>
        <a:p>
          <a:endParaRPr lang="en-CA">
            <a:latin typeface="+mn-lt"/>
          </a:endParaRPr>
        </a:p>
      </dgm:t>
    </dgm:pt>
    <dgm:pt modelId="{3A6F5A61-6354-468F-A54F-B1E463BACB99}" type="sibTrans" cxnId="{CCC9AC20-675F-4AF6-88A0-E241A20145D5}">
      <dgm:prSet/>
      <dgm:spPr/>
      <dgm:t>
        <a:bodyPr/>
        <a:lstStyle/>
        <a:p>
          <a:endParaRPr lang="en-CA">
            <a:latin typeface="+mn-lt"/>
          </a:endParaRPr>
        </a:p>
      </dgm:t>
    </dgm:pt>
    <dgm:pt modelId="{91B331CD-2D65-4DFE-95C3-F1897167A57D}">
      <dgm:prSet phldrT="[Text]" custT="1"/>
      <dgm:spPr>
        <a:solidFill>
          <a:srgbClr val="2B8F4F"/>
        </a:solidFill>
        <a:ln>
          <a:solidFill>
            <a:schemeClr val="accent3"/>
          </a:solidFill>
        </a:ln>
      </dgm:spPr>
      <dgm:t>
        <a:bodyPr/>
        <a:lstStyle/>
        <a:p>
          <a:r>
            <a:rPr lang="en-CA" sz="2400" b="1" noProof="0" dirty="0" smtClean="0">
              <a:latin typeface="+mn-lt"/>
              <a:cs typeface="Arial" panose="020B0604020202020204" pitchFamily="34" charset="0"/>
            </a:rPr>
            <a:t>3. Develop</a:t>
          </a:r>
          <a:endParaRPr lang="en-CA" sz="2400" b="1" noProof="0" dirty="0">
            <a:latin typeface="+mn-lt"/>
            <a:cs typeface="Arial" panose="020B0604020202020204" pitchFamily="34" charset="0"/>
          </a:endParaRPr>
        </a:p>
      </dgm:t>
    </dgm:pt>
    <dgm:pt modelId="{A14A766A-D31D-45CE-9654-117197C597B7}" type="parTrans" cxnId="{A9C89A04-E2F7-4205-95F0-7B2363D9B99B}">
      <dgm:prSet/>
      <dgm:spPr/>
      <dgm:t>
        <a:bodyPr/>
        <a:lstStyle/>
        <a:p>
          <a:endParaRPr lang="en-CA">
            <a:latin typeface="+mn-lt"/>
          </a:endParaRPr>
        </a:p>
      </dgm:t>
    </dgm:pt>
    <dgm:pt modelId="{29790146-0327-4A12-A487-8D88AAD64410}" type="sibTrans" cxnId="{A9C89A04-E2F7-4205-95F0-7B2363D9B99B}">
      <dgm:prSet/>
      <dgm:spPr/>
      <dgm:t>
        <a:bodyPr/>
        <a:lstStyle/>
        <a:p>
          <a:endParaRPr lang="en-CA">
            <a:latin typeface="+mn-lt"/>
          </a:endParaRPr>
        </a:p>
      </dgm:t>
    </dgm:pt>
    <dgm:pt modelId="{0D757C2F-5BB9-42A0-BAB2-CEFCEE8EFE1C}">
      <dgm:prSet phldrT="[Text]" custT="1"/>
      <dgm:spPr>
        <a:solidFill>
          <a:srgbClr val="DCF8E6">
            <a:alpha val="89804"/>
          </a:srgbClr>
        </a:solidFill>
        <a:ln>
          <a:solidFill>
            <a:schemeClr val="accent3"/>
          </a:solidFill>
        </a:ln>
      </dgm:spPr>
      <dgm:t>
        <a:bodyPr/>
        <a:lstStyle/>
        <a:p>
          <a:r>
            <a:rPr lang="en-US" sz="1800" dirty="0" smtClean="0">
              <a:solidFill>
                <a:schemeClr val="tx1">
                  <a:lumMod val="75000"/>
                  <a:lumOff val="25000"/>
                </a:schemeClr>
              </a:solidFill>
              <a:cs typeface="Arial" panose="020B0604020202020204" pitchFamily="34" charset="0"/>
            </a:rPr>
            <a:t>Develop and implement a CM plan to promote those changes</a:t>
          </a:r>
          <a:endParaRPr lang="en-CA" sz="1800" dirty="0">
            <a:latin typeface="+mn-lt"/>
            <a:cs typeface="Arial" panose="020B0604020202020204" pitchFamily="34" charset="0"/>
          </a:endParaRPr>
        </a:p>
      </dgm:t>
    </dgm:pt>
    <dgm:pt modelId="{46DE1E9B-C0C0-466D-9770-49833332B191}" type="parTrans" cxnId="{49591E2F-BEB7-4902-8F53-5B6DF9222C5C}">
      <dgm:prSet/>
      <dgm:spPr/>
      <dgm:t>
        <a:bodyPr/>
        <a:lstStyle/>
        <a:p>
          <a:endParaRPr lang="en-CA">
            <a:latin typeface="+mn-lt"/>
          </a:endParaRPr>
        </a:p>
      </dgm:t>
    </dgm:pt>
    <dgm:pt modelId="{77489034-005D-418A-8DEA-7676B59E7903}" type="sibTrans" cxnId="{49591E2F-BEB7-4902-8F53-5B6DF9222C5C}">
      <dgm:prSet/>
      <dgm:spPr/>
      <dgm:t>
        <a:bodyPr/>
        <a:lstStyle/>
        <a:p>
          <a:endParaRPr lang="en-CA">
            <a:latin typeface="+mn-lt"/>
          </a:endParaRPr>
        </a:p>
      </dgm:t>
    </dgm:pt>
    <dgm:pt modelId="{C4376937-A90B-4FF0-974A-67B225211861}">
      <dgm:prSet phldrT="[Text]" custT="1"/>
      <dgm:spPr>
        <a:solidFill>
          <a:schemeClr val="accent4">
            <a:alpha val="90000"/>
          </a:schemeClr>
        </a:solidFill>
        <a:ln>
          <a:solidFill>
            <a:schemeClr val="accent4"/>
          </a:solidFill>
        </a:ln>
      </dgm:spPr>
      <dgm:t>
        <a:bodyPr/>
        <a:lstStyle/>
        <a:p>
          <a:r>
            <a:rPr lang="en-US" sz="2400" b="1" dirty="0" smtClean="0">
              <a:latin typeface="+mn-lt"/>
              <a:cs typeface="Arial" panose="020B0604020202020204" pitchFamily="34" charset="0"/>
            </a:rPr>
            <a:t>4. Support</a:t>
          </a:r>
          <a:endParaRPr lang="en-CA" sz="2400" b="1" dirty="0">
            <a:latin typeface="+mn-lt"/>
            <a:cs typeface="Arial" panose="020B0604020202020204" pitchFamily="34" charset="0"/>
          </a:endParaRPr>
        </a:p>
      </dgm:t>
    </dgm:pt>
    <dgm:pt modelId="{4253E4D3-75D7-4A94-8BC7-1D01597F4E52}" type="parTrans" cxnId="{363B840B-8390-4881-B410-4EAAEC6587DE}">
      <dgm:prSet/>
      <dgm:spPr/>
      <dgm:t>
        <a:bodyPr/>
        <a:lstStyle/>
        <a:p>
          <a:endParaRPr lang="en-CA"/>
        </a:p>
      </dgm:t>
    </dgm:pt>
    <dgm:pt modelId="{B6ED456E-D6C2-496A-9A24-F2CFC0D0A96F}" type="sibTrans" cxnId="{363B840B-8390-4881-B410-4EAAEC6587DE}">
      <dgm:prSet/>
      <dgm:spPr/>
      <dgm:t>
        <a:bodyPr/>
        <a:lstStyle/>
        <a:p>
          <a:endParaRPr lang="en-CA"/>
        </a:p>
      </dgm:t>
    </dgm:pt>
    <dgm:pt modelId="{0F806DB8-1500-495B-A1A8-CC2C6F46CA0A}">
      <dgm:prSet custT="1"/>
      <dgm:spPr>
        <a:solidFill>
          <a:schemeClr val="accent4">
            <a:lumMod val="20000"/>
            <a:lumOff val="80000"/>
            <a:alpha val="90000"/>
          </a:schemeClr>
        </a:solidFill>
        <a:ln>
          <a:solidFill>
            <a:schemeClr val="accent4"/>
          </a:solidFill>
        </a:ln>
      </dgm:spPr>
      <dgm:t>
        <a:bodyPr/>
        <a:lstStyle/>
        <a:p>
          <a:r>
            <a:rPr lang="en-CA" sz="1800" dirty="0" smtClean="0">
              <a:solidFill>
                <a:srgbClr val="3E4248"/>
              </a:solidFill>
              <a:cs typeface="Arial" panose="020B0604020202020204" pitchFamily="34" charset="0"/>
            </a:rPr>
            <a:t>Support the organization in ensuring employees adopt new measures</a:t>
          </a:r>
          <a:endParaRPr lang="en-CA" sz="1800" b="1" dirty="0"/>
        </a:p>
      </dgm:t>
    </dgm:pt>
    <dgm:pt modelId="{EF695B02-E4C7-402C-82C8-8BB3FA63C36C}" type="parTrans" cxnId="{3C3FE20F-41A9-4D8E-BE08-5784ECC88710}">
      <dgm:prSet/>
      <dgm:spPr/>
      <dgm:t>
        <a:bodyPr/>
        <a:lstStyle/>
        <a:p>
          <a:endParaRPr lang="en-CA"/>
        </a:p>
      </dgm:t>
    </dgm:pt>
    <dgm:pt modelId="{02911982-5B8A-4FA4-B90F-0C98FD714EA4}" type="sibTrans" cxnId="{3C3FE20F-41A9-4D8E-BE08-5784ECC88710}">
      <dgm:prSet/>
      <dgm:spPr/>
      <dgm:t>
        <a:bodyPr/>
        <a:lstStyle/>
        <a:p>
          <a:endParaRPr lang="en-CA"/>
        </a:p>
      </dgm:t>
    </dgm:pt>
    <dgm:pt modelId="{E386882E-42FE-4502-8DD6-4934EDBA6D3F}" type="pres">
      <dgm:prSet presAssocID="{BC60EAD3-2A65-4AA3-98C9-B110E08A655D}" presName="Name0" presStyleCnt="0">
        <dgm:presLayoutVars>
          <dgm:dir/>
          <dgm:animLvl val="lvl"/>
          <dgm:resizeHandles val="exact"/>
        </dgm:presLayoutVars>
      </dgm:prSet>
      <dgm:spPr/>
      <dgm:t>
        <a:bodyPr/>
        <a:lstStyle/>
        <a:p>
          <a:endParaRPr lang="en-CA"/>
        </a:p>
      </dgm:t>
    </dgm:pt>
    <dgm:pt modelId="{0C241FC6-A092-4527-A4FE-5C49064B3730}" type="pres">
      <dgm:prSet presAssocID="{952659E9-9633-425A-9330-13069CDAE6E5}" presName="composite" presStyleCnt="0"/>
      <dgm:spPr/>
    </dgm:pt>
    <dgm:pt modelId="{DB0F9825-B4FB-462D-B714-1246F05377CF}" type="pres">
      <dgm:prSet presAssocID="{952659E9-9633-425A-9330-13069CDAE6E5}" presName="parTx" presStyleLbl="alignNode1" presStyleIdx="0" presStyleCnt="4">
        <dgm:presLayoutVars>
          <dgm:chMax val="0"/>
          <dgm:chPref val="0"/>
          <dgm:bulletEnabled val="1"/>
        </dgm:presLayoutVars>
      </dgm:prSet>
      <dgm:spPr/>
      <dgm:t>
        <a:bodyPr/>
        <a:lstStyle/>
        <a:p>
          <a:endParaRPr lang="en-CA"/>
        </a:p>
      </dgm:t>
    </dgm:pt>
    <dgm:pt modelId="{40162204-F32E-420E-8F1D-8A3216DE154F}" type="pres">
      <dgm:prSet presAssocID="{952659E9-9633-425A-9330-13069CDAE6E5}" presName="desTx" presStyleLbl="alignAccFollowNode1" presStyleIdx="0" presStyleCnt="4">
        <dgm:presLayoutVars>
          <dgm:bulletEnabled val="1"/>
        </dgm:presLayoutVars>
      </dgm:prSet>
      <dgm:spPr/>
      <dgm:t>
        <a:bodyPr/>
        <a:lstStyle/>
        <a:p>
          <a:endParaRPr lang="en-CA"/>
        </a:p>
      </dgm:t>
    </dgm:pt>
    <dgm:pt modelId="{5B5DF92A-EF7D-4AA0-A375-730393AB2A3A}" type="pres">
      <dgm:prSet presAssocID="{FD3696FF-5957-440A-BA91-381FABD02DDD}" presName="space" presStyleCnt="0"/>
      <dgm:spPr/>
    </dgm:pt>
    <dgm:pt modelId="{F91BAB5D-6403-4ECF-B6C8-1970290674DE}" type="pres">
      <dgm:prSet presAssocID="{8143A5A5-C2D4-4B41-B834-08188096BA8C}" presName="composite" presStyleCnt="0"/>
      <dgm:spPr/>
    </dgm:pt>
    <dgm:pt modelId="{E4AE51A8-1D4F-4554-83B1-7289E858B098}" type="pres">
      <dgm:prSet presAssocID="{8143A5A5-C2D4-4B41-B834-08188096BA8C}" presName="parTx" presStyleLbl="alignNode1" presStyleIdx="1" presStyleCnt="4">
        <dgm:presLayoutVars>
          <dgm:chMax val="0"/>
          <dgm:chPref val="0"/>
          <dgm:bulletEnabled val="1"/>
        </dgm:presLayoutVars>
      </dgm:prSet>
      <dgm:spPr/>
      <dgm:t>
        <a:bodyPr/>
        <a:lstStyle/>
        <a:p>
          <a:endParaRPr lang="en-CA"/>
        </a:p>
      </dgm:t>
    </dgm:pt>
    <dgm:pt modelId="{EFB01A62-3CF8-4B81-A5EA-49D4921D29D0}" type="pres">
      <dgm:prSet presAssocID="{8143A5A5-C2D4-4B41-B834-08188096BA8C}" presName="desTx" presStyleLbl="alignAccFollowNode1" presStyleIdx="1" presStyleCnt="4">
        <dgm:presLayoutVars>
          <dgm:bulletEnabled val="1"/>
        </dgm:presLayoutVars>
      </dgm:prSet>
      <dgm:spPr/>
      <dgm:t>
        <a:bodyPr/>
        <a:lstStyle/>
        <a:p>
          <a:endParaRPr lang="en-CA"/>
        </a:p>
      </dgm:t>
    </dgm:pt>
    <dgm:pt modelId="{AE75412C-27D2-4A93-9A7B-B7CD610E5502}" type="pres">
      <dgm:prSet presAssocID="{3C8ECC9D-F944-4923-BAF6-343EC960DD14}" presName="space" presStyleCnt="0"/>
      <dgm:spPr/>
    </dgm:pt>
    <dgm:pt modelId="{4C0A8866-F274-4F66-8908-D88ADBCC2965}" type="pres">
      <dgm:prSet presAssocID="{91B331CD-2D65-4DFE-95C3-F1897167A57D}" presName="composite" presStyleCnt="0"/>
      <dgm:spPr/>
    </dgm:pt>
    <dgm:pt modelId="{0217B3D7-C558-49A8-85B9-FAB9ED2BBE68}" type="pres">
      <dgm:prSet presAssocID="{91B331CD-2D65-4DFE-95C3-F1897167A57D}" presName="parTx" presStyleLbl="alignNode1" presStyleIdx="2" presStyleCnt="4">
        <dgm:presLayoutVars>
          <dgm:chMax val="0"/>
          <dgm:chPref val="0"/>
          <dgm:bulletEnabled val="1"/>
        </dgm:presLayoutVars>
      </dgm:prSet>
      <dgm:spPr/>
      <dgm:t>
        <a:bodyPr/>
        <a:lstStyle/>
        <a:p>
          <a:endParaRPr lang="en-CA"/>
        </a:p>
      </dgm:t>
    </dgm:pt>
    <dgm:pt modelId="{08CB27F7-5F55-4A9B-954F-59969C9B46F2}" type="pres">
      <dgm:prSet presAssocID="{91B331CD-2D65-4DFE-95C3-F1897167A57D}" presName="desTx" presStyleLbl="alignAccFollowNode1" presStyleIdx="2" presStyleCnt="4" custLinFactNeighborX="103" custLinFactNeighborY="176">
        <dgm:presLayoutVars>
          <dgm:bulletEnabled val="1"/>
        </dgm:presLayoutVars>
      </dgm:prSet>
      <dgm:spPr/>
      <dgm:t>
        <a:bodyPr/>
        <a:lstStyle/>
        <a:p>
          <a:endParaRPr lang="en-CA"/>
        </a:p>
      </dgm:t>
    </dgm:pt>
    <dgm:pt modelId="{9D37345C-9E67-4F3E-A263-C02E3CC08B40}" type="pres">
      <dgm:prSet presAssocID="{29790146-0327-4A12-A487-8D88AAD64410}" presName="space" presStyleCnt="0"/>
      <dgm:spPr/>
    </dgm:pt>
    <dgm:pt modelId="{457AD19F-CF63-4D93-80A3-C97A1B9030E8}" type="pres">
      <dgm:prSet presAssocID="{C4376937-A90B-4FF0-974A-67B225211861}" presName="composite" presStyleCnt="0"/>
      <dgm:spPr/>
    </dgm:pt>
    <dgm:pt modelId="{57516E38-E269-4D97-A7C3-28BFD99704C7}" type="pres">
      <dgm:prSet presAssocID="{C4376937-A90B-4FF0-974A-67B225211861}" presName="parTx" presStyleLbl="alignNode1" presStyleIdx="3" presStyleCnt="4">
        <dgm:presLayoutVars>
          <dgm:chMax val="0"/>
          <dgm:chPref val="0"/>
          <dgm:bulletEnabled val="1"/>
        </dgm:presLayoutVars>
      </dgm:prSet>
      <dgm:spPr/>
      <dgm:t>
        <a:bodyPr/>
        <a:lstStyle/>
        <a:p>
          <a:endParaRPr lang="en-CA"/>
        </a:p>
      </dgm:t>
    </dgm:pt>
    <dgm:pt modelId="{F76E8547-8119-4636-86D4-44316A7F870C}" type="pres">
      <dgm:prSet presAssocID="{C4376937-A90B-4FF0-974A-67B225211861}" presName="desTx" presStyleLbl="alignAccFollowNode1" presStyleIdx="3" presStyleCnt="4">
        <dgm:presLayoutVars>
          <dgm:bulletEnabled val="1"/>
        </dgm:presLayoutVars>
      </dgm:prSet>
      <dgm:spPr/>
      <dgm:t>
        <a:bodyPr/>
        <a:lstStyle/>
        <a:p>
          <a:endParaRPr lang="en-CA"/>
        </a:p>
      </dgm:t>
    </dgm:pt>
  </dgm:ptLst>
  <dgm:cxnLst>
    <dgm:cxn modelId="{E007D24E-2A90-41E5-9EC8-5A0C3F6129A2}" type="presOf" srcId="{F910432E-5E0A-49B5-9C9B-A8C0DC6C51BE}" destId="{40162204-F32E-420E-8F1D-8A3216DE154F}" srcOrd="0" destOrd="0" presId="urn:microsoft.com/office/officeart/2005/8/layout/hList1"/>
    <dgm:cxn modelId="{A9C89A04-E2F7-4205-95F0-7B2363D9B99B}" srcId="{BC60EAD3-2A65-4AA3-98C9-B110E08A655D}" destId="{91B331CD-2D65-4DFE-95C3-F1897167A57D}" srcOrd="2" destOrd="0" parTransId="{A14A766A-D31D-45CE-9654-117197C597B7}" sibTransId="{29790146-0327-4A12-A487-8D88AAD64410}"/>
    <dgm:cxn modelId="{3345B8A1-598A-4016-9DF3-FF0F5DD53542}" type="presOf" srcId="{0D757C2F-5BB9-42A0-BAB2-CEFCEE8EFE1C}" destId="{08CB27F7-5F55-4A9B-954F-59969C9B46F2}" srcOrd="0" destOrd="0" presId="urn:microsoft.com/office/officeart/2005/8/layout/hList1"/>
    <dgm:cxn modelId="{F4C888BB-184B-4984-960D-22B9C263C4D6}" type="presOf" srcId="{91B331CD-2D65-4DFE-95C3-F1897167A57D}" destId="{0217B3D7-C558-49A8-85B9-FAB9ED2BBE68}" srcOrd="0" destOrd="0" presId="urn:microsoft.com/office/officeart/2005/8/layout/hList1"/>
    <dgm:cxn modelId="{49591E2F-BEB7-4902-8F53-5B6DF9222C5C}" srcId="{91B331CD-2D65-4DFE-95C3-F1897167A57D}" destId="{0D757C2F-5BB9-42A0-BAB2-CEFCEE8EFE1C}" srcOrd="0" destOrd="0" parTransId="{46DE1E9B-C0C0-466D-9770-49833332B191}" sibTransId="{77489034-005D-418A-8DEA-7676B59E7903}"/>
    <dgm:cxn modelId="{11103440-B5B7-49A8-8A89-70B16DBAB5F7}" type="presOf" srcId="{952659E9-9633-425A-9330-13069CDAE6E5}" destId="{DB0F9825-B4FB-462D-B714-1246F05377CF}" srcOrd="0" destOrd="0" presId="urn:microsoft.com/office/officeart/2005/8/layout/hList1"/>
    <dgm:cxn modelId="{CCC9AC20-675F-4AF6-88A0-E241A20145D5}" srcId="{8143A5A5-C2D4-4B41-B834-08188096BA8C}" destId="{6CDAB38D-3125-4CF4-B141-390D456FB25E}" srcOrd="0" destOrd="0" parTransId="{E8B0C0B2-38F3-4A13-9634-9DE9DE15144E}" sibTransId="{3A6F5A61-6354-468F-A54F-B1E463BACB99}"/>
    <dgm:cxn modelId="{87A74308-9806-428C-B258-4836745EE61E}" srcId="{BC60EAD3-2A65-4AA3-98C9-B110E08A655D}" destId="{8143A5A5-C2D4-4B41-B834-08188096BA8C}" srcOrd="1" destOrd="0" parTransId="{19103F78-4CCB-4671-AE7C-4441B9882313}" sibTransId="{3C8ECC9D-F944-4923-BAF6-343EC960DD14}"/>
    <dgm:cxn modelId="{3C3FE20F-41A9-4D8E-BE08-5784ECC88710}" srcId="{C4376937-A90B-4FF0-974A-67B225211861}" destId="{0F806DB8-1500-495B-A1A8-CC2C6F46CA0A}" srcOrd="0" destOrd="0" parTransId="{EF695B02-E4C7-402C-82C8-8BB3FA63C36C}" sibTransId="{02911982-5B8A-4FA4-B90F-0C98FD714EA4}"/>
    <dgm:cxn modelId="{E14F0435-4609-48BC-889D-442A67E09822}" type="presOf" srcId="{6CDAB38D-3125-4CF4-B141-390D456FB25E}" destId="{EFB01A62-3CF8-4B81-A5EA-49D4921D29D0}" srcOrd="0" destOrd="0" presId="urn:microsoft.com/office/officeart/2005/8/layout/hList1"/>
    <dgm:cxn modelId="{292945F0-43FC-4B37-93E8-B09DEC96CC65}" srcId="{952659E9-9633-425A-9330-13069CDAE6E5}" destId="{F910432E-5E0A-49B5-9C9B-A8C0DC6C51BE}" srcOrd="0" destOrd="0" parTransId="{1A853AC0-D1AE-4D0D-9600-0AE1AD962146}" sibTransId="{03B7E69C-27FD-44DF-9303-1D95963CA8A2}"/>
    <dgm:cxn modelId="{363B840B-8390-4881-B410-4EAAEC6587DE}" srcId="{BC60EAD3-2A65-4AA3-98C9-B110E08A655D}" destId="{C4376937-A90B-4FF0-974A-67B225211861}" srcOrd="3" destOrd="0" parTransId="{4253E4D3-75D7-4A94-8BC7-1D01597F4E52}" sibTransId="{B6ED456E-D6C2-496A-9A24-F2CFC0D0A96F}"/>
    <dgm:cxn modelId="{E9E8AD3D-54F8-4B53-AEC6-A0C5F4EED2BA}" type="presOf" srcId="{C4376937-A90B-4FF0-974A-67B225211861}" destId="{57516E38-E269-4D97-A7C3-28BFD99704C7}" srcOrd="0" destOrd="0" presId="urn:microsoft.com/office/officeart/2005/8/layout/hList1"/>
    <dgm:cxn modelId="{9D39CC2C-9656-4575-A61C-2E799B4392E0}" type="presOf" srcId="{BC60EAD3-2A65-4AA3-98C9-B110E08A655D}" destId="{E386882E-42FE-4502-8DD6-4934EDBA6D3F}" srcOrd="0" destOrd="0" presId="urn:microsoft.com/office/officeart/2005/8/layout/hList1"/>
    <dgm:cxn modelId="{FDCA284E-9252-44DE-B368-2D7E01CF37B2}" srcId="{BC60EAD3-2A65-4AA3-98C9-B110E08A655D}" destId="{952659E9-9633-425A-9330-13069CDAE6E5}" srcOrd="0" destOrd="0" parTransId="{1ED47F18-6D02-4DBA-A0E1-22CDA06D2C4A}" sibTransId="{FD3696FF-5957-440A-BA91-381FABD02DDD}"/>
    <dgm:cxn modelId="{A39FFD57-0F1F-4ADD-BC6E-5D3396E35355}" type="presOf" srcId="{0F806DB8-1500-495B-A1A8-CC2C6F46CA0A}" destId="{F76E8547-8119-4636-86D4-44316A7F870C}" srcOrd="0" destOrd="0" presId="urn:microsoft.com/office/officeart/2005/8/layout/hList1"/>
    <dgm:cxn modelId="{F098502A-29A4-4411-B6FA-B95A8514F9C6}" type="presOf" srcId="{8143A5A5-C2D4-4B41-B834-08188096BA8C}" destId="{E4AE51A8-1D4F-4554-83B1-7289E858B098}" srcOrd="0" destOrd="0" presId="urn:microsoft.com/office/officeart/2005/8/layout/hList1"/>
    <dgm:cxn modelId="{C267F658-0CB9-40E2-A614-DDBC56A4090C}" type="presParOf" srcId="{E386882E-42FE-4502-8DD6-4934EDBA6D3F}" destId="{0C241FC6-A092-4527-A4FE-5C49064B3730}" srcOrd="0" destOrd="0" presId="urn:microsoft.com/office/officeart/2005/8/layout/hList1"/>
    <dgm:cxn modelId="{422284DC-B8E2-46A7-B9F1-E33F62D1F49B}" type="presParOf" srcId="{0C241FC6-A092-4527-A4FE-5C49064B3730}" destId="{DB0F9825-B4FB-462D-B714-1246F05377CF}" srcOrd="0" destOrd="0" presId="urn:microsoft.com/office/officeart/2005/8/layout/hList1"/>
    <dgm:cxn modelId="{19FC4172-1CAD-40B2-B8CB-4201F175DA5C}" type="presParOf" srcId="{0C241FC6-A092-4527-A4FE-5C49064B3730}" destId="{40162204-F32E-420E-8F1D-8A3216DE154F}" srcOrd="1" destOrd="0" presId="urn:microsoft.com/office/officeart/2005/8/layout/hList1"/>
    <dgm:cxn modelId="{9CE4872F-F9D4-4CD4-A2F8-AFDEC3558536}" type="presParOf" srcId="{E386882E-42FE-4502-8DD6-4934EDBA6D3F}" destId="{5B5DF92A-EF7D-4AA0-A375-730393AB2A3A}" srcOrd="1" destOrd="0" presId="urn:microsoft.com/office/officeart/2005/8/layout/hList1"/>
    <dgm:cxn modelId="{D07FC239-F8C7-4D5B-887C-D874719C0ABF}" type="presParOf" srcId="{E386882E-42FE-4502-8DD6-4934EDBA6D3F}" destId="{F91BAB5D-6403-4ECF-B6C8-1970290674DE}" srcOrd="2" destOrd="0" presId="urn:microsoft.com/office/officeart/2005/8/layout/hList1"/>
    <dgm:cxn modelId="{A9CE2995-494A-4490-B78B-3DD9AB1A801B}" type="presParOf" srcId="{F91BAB5D-6403-4ECF-B6C8-1970290674DE}" destId="{E4AE51A8-1D4F-4554-83B1-7289E858B098}" srcOrd="0" destOrd="0" presId="urn:microsoft.com/office/officeart/2005/8/layout/hList1"/>
    <dgm:cxn modelId="{2F262B60-F88A-4EDB-A785-6CC581F01941}" type="presParOf" srcId="{F91BAB5D-6403-4ECF-B6C8-1970290674DE}" destId="{EFB01A62-3CF8-4B81-A5EA-49D4921D29D0}" srcOrd="1" destOrd="0" presId="urn:microsoft.com/office/officeart/2005/8/layout/hList1"/>
    <dgm:cxn modelId="{66B30433-1C44-4DDD-868B-98EEED2E855A}" type="presParOf" srcId="{E386882E-42FE-4502-8DD6-4934EDBA6D3F}" destId="{AE75412C-27D2-4A93-9A7B-B7CD610E5502}" srcOrd="3" destOrd="0" presId="urn:microsoft.com/office/officeart/2005/8/layout/hList1"/>
    <dgm:cxn modelId="{D53EA030-C43D-42BD-A014-B83A610943B8}" type="presParOf" srcId="{E386882E-42FE-4502-8DD6-4934EDBA6D3F}" destId="{4C0A8866-F274-4F66-8908-D88ADBCC2965}" srcOrd="4" destOrd="0" presId="urn:microsoft.com/office/officeart/2005/8/layout/hList1"/>
    <dgm:cxn modelId="{64C7D9CB-A922-44A1-8B84-D4CC4879A251}" type="presParOf" srcId="{4C0A8866-F274-4F66-8908-D88ADBCC2965}" destId="{0217B3D7-C558-49A8-85B9-FAB9ED2BBE68}" srcOrd="0" destOrd="0" presId="urn:microsoft.com/office/officeart/2005/8/layout/hList1"/>
    <dgm:cxn modelId="{A037C1F7-244A-4A39-B532-082E440F0E80}" type="presParOf" srcId="{4C0A8866-F274-4F66-8908-D88ADBCC2965}" destId="{08CB27F7-5F55-4A9B-954F-59969C9B46F2}" srcOrd="1" destOrd="0" presId="urn:microsoft.com/office/officeart/2005/8/layout/hList1"/>
    <dgm:cxn modelId="{1679A08D-4A3D-4479-B7CA-F8281C8D96CE}" type="presParOf" srcId="{E386882E-42FE-4502-8DD6-4934EDBA6D3F}" destId="{9D37345C-9E67-4F3E-A263-C02E3CC08B40}" srcOrd="5" destOrd="0" presId="urn:microsoft.com/office/officeart/2005/8/layout/hList1"/>
    <dgm:cxn modelId="{CBE8948D-FEF0-4A32-8A8F-5BA102D6580E}" type="presParOf" srcId="{E386882E-42FE-4502-8DD6-4934EDBA6D3F}" destId="{457AD19F-CF63-4D93-80A3-C97A1B9030E8}" srcOrd="6" destOrd="0" presId="urn:microsoft.com/office/officeart/2005/8/layout/hList1"/>
    <dgm:cxn modelId="{C4212D94-EEA9-41A9-817F-04442A514234}" type="presParOf" srcId="{457AD19F-CF63-4D93-80A3-C97A1B9030E8}" destId="{57516E38-E269-4D97-A7C3-28BFD99704C7}" srcOrd="0" destOrd="0" presId="urn:microsoft.com/office/officeart/2005/8/layout/hList1"/>
    <dgm:cxn modelId="{2B236D45-41FB-44BF-8E04-8B3F0577925D}" type="presParOf" srcId="{457AD19F-CF63-4D93-80A3-C97A1B9030E8}" destId="{F76E8547-8119-4636-86D4-44316A7F87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8/25/2020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8/25/2020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21536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259106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22710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659403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180362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375408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3285" y="4400550"/>
            <a:ext cx="6693127" cy="3600450"/>
          </a:xfrm>
        </p:spPr>
        <p:txBody>
          <a:bodyPr/>
          <a:lstStyle/>
          <a:p>
            <a:endParaRPr lang="en-US" sz="1050" dirty="0" smtClean="0"/>
          </a:p>
        </p:txBody>
      </p:sp>
      <p:sp>
        <p:nvSpPr>
          <p:cNvPr id="4" name="Slide Number Placeholder 3"/>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114371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baseline="0" noProof="0" dirty="0" smtClean="0"/>
          </a:p>
          <a:p>
            <a:pPr marL="171450" indent="-171450">
              <a:buFontTx/>
              <a:buChar char="-"/>
            </a:pPr>
            <a:endParaRPr lang="fr-CA" baseline="0" noProof="0" dirty="0" smtClean="0"/>
          </a:p>
        </p:txBody>
      </p:sp>
      <p:sp>
        <p:nvSpPr>
          <p:cNvPr id="4" name="Slide Number Placeholder 3"/>
          <p:cNvSpPr>
            <a:spLocks noGrp="1"/>
          </p:cNvSpPr>
          <p:nvPr>
            <p:ph type="sldNum" sz="quarter" idx="10"/>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429255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37785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CA"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11F9BAFD-0AFE-FC47-B839-C833EEBF7E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040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341132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316094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218080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1235187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8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9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xmlns=""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xmlns=""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xmlns=""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xmlns=""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xmlns=""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6">
            <a:extLst>
              <a:ext uri="{FF2B5EF4-FFF2-40B4-BE49-F238E27FC236}">
                <a16:creationId xmlns:a16="http://schemas.microsoft.com/office/drawing/2014/main" xmlns=""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9"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8896825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6"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4"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715912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AEB428-7601-4B67-A6C6-26B1F9E949EF}" type="datetimeFigureOut">
              <a:rPr lang="en-CA" smtClean="0"/>
              <a:t>2020-08-25</a:t>
            </a:fld>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E379151-2C6D-4A9F-AE87-C18F57990DB9}" type="slidenum">
              <a:rPr lang="en-CA" smtClean="0"/>
              <a:t>‹#›</a:t>
            </a:fld>
            <a:endParaRPr lang="en-CA"/>
          </a:p>
        </p:txBody>
      </p:sp>
    </p:spTree>
    <p:extLst>
      <p:ext uri="{BB962C8B-B14F-4D97-AF65-F5344CB8AC3E}">
        <p14:creationId xmlns:p14="http://schemas.microsoft.com/office/powerpoint/2010/main" val="264270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2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7" name="think-cell Slide" r:id="rId30" imgW="473" imgH="473" progId="TCLayout.ActiveDocument.1">
                  <p:embed/>
                </p:oleObj>
              </mc:Choice>
              <mc:Fallback>
                <p:oleObj name="think-cell Slide" r:id="rId30" imgW="473" imgH="473"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2"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6" r:id="rId24"/>
    <p:sldLayoutId id="2147483677" r:id="rId25"/>
    <p:sldLayoutId id="2147483678" r:id="rId2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8" Type="http://schemas.openxmlformats.org/officeDocument/2006/relationships/hyperlink" Target="https://www.gcpedia.gc.ca/gcwiki/images/7/7e/Place_Bonaventure_Pilot_Project.docx" TargetMode="External"/><Relationship Id="rId3" Type="http://schemas.openxmlformats.org/officeDocument/2006/relationships/slideLayout" Target="../slideLayouts/slideLayout14.xml"/><Relationship Id="rId7" Type="http://schemas.openxmlformats.org/officeDocument/2006/relationships/hyperlink" Target="https://www.gcpedia.gc.ca/gcwiki/images/6/6c/1550_D_Estimauville_Avenue_Pilot_Project.docx"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hyperlink" Target="https://www.gcpedia.gc.ca/gcwiki/images/e/e2/Managers_toolkit_EN.docx" TargetMode="External"/><Relationship Id="rId5" Type="http://schemas.openxmlformats.org/officeDocument/2006/relationships/hyperlink" Target="https://www.canada.ca/en/government/publicservice/covid-19/easing-restrictions/departmental-guidebook/federal-worksites.html#toc6" TargetMode="Externa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1.pn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csps-efpc.gc.ca/tools/jobaids/pdfs/orientation-package-eng.pdf" TargetMode="External"/><Relationship Id="rId3" Type="http://schemas.openxmlformats.org/officeDocument/2006/relationships/hyperlink" Target="https://www.gcpedia.gc.ca/wiki/GCWorkplace_Change_Management_Playbook" TargetMode="External"/><Relationship Id="rId7" Type="http://schemas.openxmlformats.org/officeDocument/2006/relationships/hyperlink" Target="https://www.csps-efpc.gc.ca/tools/jobaids/orientation-package-eng.aspx"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www.canada.ca/en/government/publicservice/covid-19.html" TargetMode="External"/><Relationship Id="rId5" Type="http://schemas.openxmlformats.org/officeDocument/2006/relationships/hyperlink" Target="https://www.gcpedia.gc.ca/gcwiki/images/2/2e/New_-Property_Management_Practices_for_Coronavirus_Disease_(COVID-19)_-_English.pdf" TargetMode="External"/><Relationship Id="rId4" Type="http://schemas.openxmlformats.org/officeDocument/2006/relationships/hyperlink" Target="https://www.gcpedia.gc.ca/gcwiki/images/9/91/PSPC_RPS_Workplace_Resumption_Practices_and_Guidance-DRAFT_ENG_(v1).pdf" TargetMode="External"/><Relationship Id="rId9" Type="http://schemas.openxmlformats.org/officeDocument/2006/relationships/hyperlink" Target="https://gcconnex.gc.ca/file/view/67068254/en-adapting-to-change-summary-sheet-june-9-2020?language=e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nada.ca/en/government/publicservice/covid-19/easing-restrictions/departmental-guidebook/federal-worksites.htm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gcpedia.gc.ca/gcwiki/images/3/34/RTW_PM-CM_Integrated_plan_-_Change_inventory_and_impact_assessment.xlsx"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8.png"/><Relationship Id="rId5" Type="http://schemas.openxmlformats.org/officeDocument/2006/relationships/tags" Target="../tags/tag13.xml"/><Relationship Id="rId10" Type="http://schemas.openxmlformats.org/officeDocument/2006/relationships/image" Target="../media/image7.jpeg"/><Relationship Id="rId4" Type="http://schemas.openxmlformats.org/officeDocument/2006/relationships/tags" Target="../tags/tag1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s://www.gcpedia.gc.ca/gcwiki/images/6/68/Project_Readiness_Assessment_Tool_EN.xlsx"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hyperlink" Target="https://www.gcpedia.gc.ca/gcwiki/images/e/e8/CMPlaybook_at_a_glance_EN.pdf" TargetMode="External"/><Relationship Id="rId4" Type="http://schemas.openxmlformats.org/officeDocument/2006/relationships/diagramLayout" Target="../diagrams/layout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cpedia.gc.ca/gcwiki/images/6/68/Project_Readiness_Assessment_Tool_EN.xlsx" TargetMode="Externa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gcconnex.gc.ca/file/download/67068254" TargetMode="External"/><Relationship Id="rId5" Type="http://schemas.openxmlformats.org/officeDocument/2006/relationships/hyperlink" Target="https://www.gcpedia.gc.ca/gcwiki/images/3/34/RTW_PM-CM_Integrated_plan_-_Change_inventory_and_impact_assessment.xlsx"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4.xml"/><Relationship Id="rId7" Type="http://schemas.openxmlformats.org/officeDocument/2006/relationships/slide" Target="slide1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https://www.gcpedia.gc.ca/gcwiki/images/3/34/RTW_PM-CM_Integrated_plan_-_Change_inventory_and_impact_assessment.xlsx" TargetMode="External"/><Relationship Id="rId5" Type="http://schemas.openxmlformats.org/officeDocument/2006/relationships/image" Target="../media/image1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88"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28860" y="2489324"/>
            <a:ext cx="5567139" cy="1889199"/>
          </a:xfrm>
        </p:spPr>
        <p:txBody>
          <a:bodyPr>
            <a:normAutofit fontScale="90000"/>
          </a:bodyPr>
          <a:lstStyle/>
          <a:p>
            <a:r>
              <a:rPr lang="en-CA" sz="5300" dirty="0" smtClean="0">
                <a:solidFill>
                  <a:schemeClr val="bg1"/>
                </a:solidFill>
              </a:rPr>
              <a:t>Change </a:t>
            </a:r>
            <a:r>
              <a:rPr lang="en-CA" sz="5300" dirty="0">
                <a:solidFill>
                  <a:schemeClr val="bg1"/>
                </a:solidFill>
              </a:rPr>
              <a:t>m</a:t>
            </a:r>
            <a:r>
              <a:rPr lang="en-CA" sz="5300" dirty="0" smtClean="0">
                <a:solidFill>
                  <a:schemeClr val="bg1"/>
                </a:solidFill>
              </a:rPr>
              <a:t>anagement </a:t>
            </a:r>
            <a:r>
              <a:rPr lang="en-CA" sz="5300" dirty="0">
                <a:solidFill>
                  <a:schemeClr val="bg1"/>
                </a:solidFill>
              </a:rPr>
              <a:t>t</a:t>
            </a:r>
            <a:r>
              <a:rPr lang="en-CA" sz="5300" dirty="0" smtClean="0">
                <a:solidFill>
                  <a:schemeClr val="bg1"/>
                </a:solidFill>
              </a:rPr>
              <a:t>oolkit</a:t>
            </a:r>
            <a:r>
              <a:rPr lang="en-CA" sz="3600" dirty="0" smtClean="0">
                <a:solidFill>
                  <a:schemeClr val="bg1"/>
                </a:solidFill>
              </a:rPr>
              <a:t/>
            </a:r>
            <a:br>
              <a:rPr lang="en-CA" sz="3600" dirty="0" smtClean="0">
                <a:solidFill>
                  <a:schemeClr val="bg1"/>
                </a:solidFill>
              </a:rPr>
            </a:br>
            <a:r>
              <a:rPr lang="en-CA" sz="2200" dirty="0" smtClean="0">
                <a:solidFill>
                  <a:schemeClr val="accent2"/>
                </a:solidFill>
              </a:rPr>
              <a:t>to plan the return to the workplace</a:t>
            </a:r>
            <a:br>
              <a:rPr lang="en-CA" sz="2200" dirty="0" smtClean="0">
                <a:solidFill>
                  <a:schemeClr val="accent2"/>
                </a:solidFill>
              </a:rPr>
            </a:br>
            <a:r>
              <a:rPr lang="en-CA" sz="2200" dirty="0" smtClean="0">
                <a:solidFill>
                  <a:schemeClr val="accent2"/>
                </a:solidFill>
              </a:rPr>
              <a:t/>
            </a:r>
            <a:br>
              <a:rPr lang="en-CA" sz="2200" dirty="0" smtClean="0">
                <a:solidFill>
                  <a:schemeClr val="accent2"/>
                </a:solidFill>
              </a:rPr>
            </a:br>
            <a:r>
              <a:rPr lang="en-CA" sz="1600" dirty="0" smtClean="0">
                <a:solidFill>
                  <a:schemeClr val="bg1"/>
                </a:solidFill>
              </a:rPr>
              <a:t>August 2020</a:t>
            </a:r>
            <a:endParaRPr lang="en-US" sz="1600" dirty="0">
              <a:solidFill>
                <a:schemeClr val="bg1"/>
              </a:solidFill>
            </a:endParaRP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3056275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lc="http://schemas.openxmlformats.org/drawingml/2006/lockedCanvas" xmlns="" id="{2BB1F705-E2A2-43E1-BF62-47A2B162782C}"/>
              </a:ext>
            </a:extLst>
          </p:cNvPr>
          <p:cNvSpPr/>
          <p:nvPr>
            <p:custDataLst>
              <p:tags r:id="rId1"/>
            </p:custDataLst>
          </p:nvPr>
        </p:nvSpPr>
        <p:spPr>
          <a:xfrm>
            <a:off x="1328183" y="2408641"/>
            <a:ext cx="3154607" cy="2587103"/>
          </a:xfrm>
          <a:prstGeom prst="rect">
            <a:avLst/>
          </a:prstGeom>
          <a:solidFill>
            <a:schemeClr val="accent4">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a:xfrm>
            <a:off x="444751" y="550861"/>
            <a:ext cx="11415017" cy="835027"/>
          </a:xfrm>
        </p:spPr>
        <p:txBody>
          <a:bodyPr>
            <a:normAutofit fontScale="90000"/>
          </a:bodyPr>
          <a:lstStyle/>
          <a:p>
            <a:r>
              <a:rPr lang="en-CA" dirty="0" smtClean="0">
                <a:solidFill>
                  <a:srgbClr val="3E4248"/>
                </a:solidFill>
              </a:rPr>
              <a:t>4. </a:t>
            </a:r>
            <a:r>
              <a:rPr lang="en-CA" dirty="0">
                <a:solidFill>
                  <a:srgbClr val="3E4248"/>
                </a:solidFill>
              </a:rPr>
              <a:t>Support the organization in ensuring employees adopt new measures</a:t>
            </a:r>
            <a:endParaRPr lang="fr-CA" dirty="0"/>
          </a:p>
        </p:txBody>
      </p:sp>
      <p:sp>
        <p:nvSpPr>
          <p:cNvPr id="5" name="TextBox 4"/>
          <p:cNvSpPr txBox="1"/>
          <p:nvPr/>
        </p:nvSpPr>
        <p:spPr>
          <a:xfrm>
            <a:off x="5439518" y="2687420"/>
            <a:ext cx="5865542" cy="2031325"/>
          </a:xfrm>
          <a:prstGeom prst="rect">
            <a:avLst/>
          </a:prstGeom>
          <a:noFill/>
        </p:spPr>
        <p:txBody>
          <a:bodyPr wrap="square" rtlCol="0">
            <a:spAutoFit/>
          </a:bodyPr>
          <a:lstStyle/>
          <a:p>
            <a:pPr marL="342900" indent="-342900">
              <a:buFont typeface="Wingdings" panose="05000000000000000000" pitchFamily="2" charset="2"/>
              <a:buChar char="ü"/>
            </a:pPr>
            <a:r>
              <a:rPr lang="en-CA" dirty="0" smtClean="0">
                <a:solidFill>
                  <a:srgbClr val="3E4248"/>
                </a:solidFill>
                <a:cs typeface="Arial" panose="020B0604020202020204" pitchFamily="34" charset="0"/>
              </a:rPr>
              <a:t>Monitor the adoption of the new </a:t>
            </a:r>
            <a:r>
              <a:rPr lang="en-CA" dirty="0">
                <a:solidFill>
                  <a:srgbClr val="3E4248"/>
                </a:solidFill>
                <a:cs typeface="Arial" panose="020B0604020202020204" pitchFamily="34" charset="0"/>
              </a:rPr>
              <a:t>measures, </a:t>
            </a:r>
            <a:r>
              <a:rPr lang="en-CA" dirty="0" smtClean="0">
                <a:solidFill>
                  <a:srgbClr val="3E4248"/>
                </a:solidFill>
                <a:cs typeface="Arial" panose="020B0604020202020204" pitchFamily="34" charset="0"/>
              </a:rPr>
              <a:t>tools</a:t>
            </a:r>
            <a:r>
              <a:rPr lang="en-CA" dirty="0">
                <a:solidFill>
                  <a:srgbClr val="3E4248"/>
                </a:solidFill>
                <a:cs typeface="Arial" panose="020B0604020202020204" pitchFamily="34" charset="0"/>
              </a:rPr>
              <a:t>, protocols, </a:t>
            </a:r>
            <a:r>
              <a:rPr lang="en-CA" dirty="0" smtClean="0">
                <a:solidFill>
                  <a:srgbClr val="3E4248"/>
                </a:solidFill>
                <a:cs typeface="Arial" panose="020B0604020202020204" pitchFamily="34" charset="0"/>
              </a:rPr>
              <a:t>procedures and </a:t>
            </a:r>
            <a:r>
              <a:rPr lang="en-CA" dirty="0">
                <a:solidFill>
                  <a:srgbClr val="3E4248"/>
                </a:solidFill>
                <a:cs typeface="Arial" panose="020B0604020202020204" pitchFamily="34" charset="0"/>
              </a:rPr>
              <a:t>ways of </a:t>
            </a:r>
            <a:r>
              <a:rPr lang="en-CA" dirty="0" smtClean="0">
                <a:solidFill>
                  <a:srgbClr val="3E4248"/>
                </a:solidFill>
                <a:cs typeface="Arial" panose="020B0604020202020204" pitchFamily="34" charset="0"/>
              </a:rPr>
              <a:t>working.</a:t>
            </a:r>
            <a:endParaRPr lang="en-CA" dirty="0">
              <a:solidFill>
                <a:srgbClr val="3E4248"/>
              </a:solidFill>
              <a:cs typeface="Arial" panose="020B0604020202020204" pitchFamily="34" charset="0"/>
            </a:endParaRPr>
          </a:p>
          <a:p>
            <a:pPr marL="342900" indent="-342900">
              <a:buFont typeface="Wingdings" panose="05000000000000000000" pitchFamily="2" charset="2"/>
              <a:buChar char="ü"/>
            </a:pPr>
            <a:r>
              <a:rPr lang="en-CA" dirty="0">
                <a:solidFill>
                  <a:srgbClr val="3E4248"/>
                </a:solidFill>
                <a:cs typeface="Arial" panose="020B0604020202020204" pitchFamily="34" charset="0"/>
              </a:rPr>
              <a:t>Reinforce new </a:t>
            </a:r>
            <a:r>
              <a:rPr lang="en-CA" dirty="0" smtClean="0">
                <a:solidFill>
                  <a:srgbClr val="3E4248"/>
                </a:solidFill>
                <a:cs typeface="Arial" panose="020B0604020202020204" pitchFamily="34" charset="0"/>
              </a:rPr>
              <a:t>behaviours </a:t>
            </a:r>
            <a:r>
              <a:rPr lang="en-CA" dirty="0">
                <a:solidFill>
                  <a:srgbClr val="3E4248"/>
                </a:solidFill>
                <a:cs typeface="Arial" panose="020B0604020202020204" pitchFamily="34" charset="0"/>
              </a:rPr>
              <a:t>and </a:t>
            </a:r>
            <a:r>
              <a:rPr lang="en-CA" dirty="0" smtClean="0">
                <a:solidFill>
                  <a:srgbClr val="3E4248"/>
                </a:solidFill>
                <a:cs typeface="Arial" panose="020B0604020202020204" pitchFamily="34" charset="0"/>
              </a:rPr>
              <a:t>mindsets, </a:t>
            </a:r>
            <a:r>
              <a:rPr lang="en-CA" dirty="0">
                <a:solidFill>
                  <a:srgbClr val="3E4248"/>
                </a:solidFill>
                <a:cs typeface="Arial" panose="020B0604020202020204" pitchFamily="34" charset="0"/>
              </a:rPr>
              <a:t>if required. </a:t>
            </a:r>
            <a:r>
              <a:rPr lang="en-CA" dirty="0" smtClean="0">
                <a:solidFill>
                  <a:srgbClr val="3E4248"/>
                </a:solidFill>
                <a:cs typeface="Arial" panose="020B0604020202020204" pitchFamily="34" charset="0"/>
              </a:rPr>
              <a:t>There are various ways to reinforce behaviours and manage resistance, we’ve included some best practices  in the </a:t>
            </a:r>
            <a:r>
              <a:rPr lang="en-CA" dirty="0" smtClean="0">
                <a:solidFill>
                  <a:srgbClr val="3E4248"/>
                </a:solidFill>
                <a:cs typeface="Arial" panose="020B0604020202020204" pitchFamily="34" charset="0"/>
                <a:hlinkClick r:id="rId3" action="ppaction://hlinksldjump"/>
              </a:rPr>
              <a:t>Annex</a:t>
            </a:r>
            <a:r>
              <a:rPr lang="en-CA" dirty="0" smtClean="0">
                <a:solidFill>
                  <a:srgbClr val="3E4248"/>
                </a:solidFill>
                <a:cs typeface="Arial" panose="020B0604020202020204" pitchFamily="34" charset="0"/>
              </a:rPr>
              <a:t> section.</a:t>
            </a:r>
            <a:endParaRPr lang="en-CA" dirty="0">
              <a:solidFill>
                <a:srgbClr val="3E4248"/>
              </a:solidFill>
              <a:cs typeface="Arial" panose="020B0604020202020204" pitchFamily="34" charset="0"/>
            </a:endParaRPr>
          </a:p>
          <a:p>
            <a:pPr marL="342900" indent="-342900">
              <a:buFont typeface="+mj-lt"/>
              <a:buAutoNum type="arabicPeriod"/>
            </a:pPr>
            <a:endParaRPr lang="en-CA" dirty="0">
              <a:solidFill>
                <a:srgbClr val="3E4248"/>
              </a:solidFill>
              <a:cs typeface="Arial" panose="020B0604020202020204" pitchFamily="34" charset="0"/>
            </a:endParaRPr>
          </a:p>
        </p:txBody>
      </p:sp>
      <p:pic>
        <p:nvPicPr>
          <p:cNvPr id="6" name="E09C33FB-49D2-4298-8996-E0D67C3C7C6C" descr="75E80733-489E-4628-914D-AA488165A4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1243" y="2525574"/>
            <a:ext cx="2448485" cy="244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403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86"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28638" y="2942970"/>
            <a:ext cx="7800353" cy="1619506"/>
          </a:xfrm>
        </p:spPr>
        <p:txBody>
          <a:bodyPr>
            <a:normAutofit/>
          </a:bodyPr>
          <a:lstStyle/>
          <a:p>
            <a:r>
              <a:rPr lang="en-US" sz="2800" dirty="0" smtClean="0">
                <a:solidFill>
                  <a:schemeClr val="accent2"/>
                </a:solidFill>
              </a:rPr>
              <a:t>Best practices and activities</a:t>
            </a:r>
            <a:endParaRPr lang="en-US" sz="2800" dirty="0">
              <a:solidFill>
                <a:schemeClr val="accent2"/>
              </a:solidFill>
            </a:endParaRPr>
          </a:p>
        </p:txBody>
      </p:sp>
      <p:sp>
        <p:nvSpPr>
          <p:cNvPr id="6" name="Text Placeholder 5"/>
          <p:cNvSpPr>
            <a:spLocks noGrp="1"/>
          </p:cNvSpPr>
          <p:nvPr>
            <p:ph type="body" idx="1"/>
          </p:nvPr>
        </p:nvSpPr>
        <p:spPr>
          <a:xfrm>
            <a:off x="528638" y="2978061"/>
            <a:ext cx="11115674" cy="857689"/>
          </a:xfrm>
        </p:spPr>
        <p:txBody>
          <a:bodyPr>
            <a:noAutofit/>
          </a:bodyPr>
          <a:lstStyle/>
          <a:p>
            <a:r>
              <a:rPr lang="en-US" sz="6000" dirty="0" smtClean="0">
                <a:solidFill>
                  <a:schemeClr val="accent2"/>
                </a:solidFill>
              </a:rPr>
              <a:t>Annex</a:t>
            </a:r>
            <a:endParaRPr lang="en-US" sz="6000" dirty="0">
              <a:solidFill>
                <a:schemeClr val="accent2"/>
              </a:solidFill>
            </a:endParaRPr>
          </a:p>
        </p:txBody>
      </p:sp>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2320688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en-CA" dirty="0" smtClean="0"/>
              <a:t>Communication </a:t>
            </a:r>
            <a:r>
              <a:rPr lang="en-CA" dirty="0"/>
              <a:t>best practices and activities</a:t>
            </a:r>
          </a:p>
        </p:txBody>
      </p:sp>
      <p:pic>
        <p:nvPicPr>
          <p:cNvPr id="13314" name="Picture 2" descr="a visual representation of three examples of the different proportion of the three communication objectives as explained in the image description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631" y="1496095"/>
            <a:ext cx="8404842" cy="4727724"/>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a:spLocks noEditPoints="1"/>
          </p:cNvSpPr>
          <p:nvPr/>
        </p:nvSpPr>
        <p:spPr bwMode="auto">
          <a:xfrm rot="14026548" flipH="1">
            <a:off x="1601999" y="4951965"/>
            <a:ext cx="1306957" cy="139822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 name="Rectangle 1"/>
          <p:cNvSpPr/>
          <p:nvPr/>
        </p:nvSpPr>
        <p:spPr>
          <a:xfrm>
            <a:off x="508759" y="1385888"/>
            <a:ext cx="2696872" cy="3939540"/>
          </a:xfrm>
          <a:prstGeom prst="rect">
            <a:avLst/>
          </a:prstGeom>
        </p:spPr>
        <p:txBody>
          <a:bodyPr wrap="square">
            <a:spAutoFit/>
          </a:bodyPr>
          <a:lstStyle/>
          <a:p>
            <a:r>
              <a:rPr lang="en-CA" sz="1400" i="1" dirty="0" smtClean="0">
                <a:solidFill>
                  <a:srgbClr val="252525"/>
                </a:solidFill>
                <a:cs typeface="Arial" panose="020B0604020202020204" pitchFamily="34" charset="0"/>
              </a:rPr>
              <a:t>This model is from the Change Management Playbook in the context of a workplace modernization project. The same principles can be applied for a RTW communication plan:</a:t>
            </a:r>
            <a:r>
              <a:rPr lang="en-CA" dirty="0" smtClean="0">
                <a:solidFill>
                  <a:srgbClr val="252525"/>
                </a:solidFill>
                <a:cs typeface="Arial" panose="020B0604020202020204" pitchFamily="34" charset="0"/>
              </a:rPr>
              <a:t> </a:t>
            </a:r>
          </a:p>
          <a:p>
            <a:endParaRPr lang="fr-CA" dirty="0" smtClean="0">
              <a:solidFill>
                <a:srgbClr val="252525"/>
              </a:solidFill>
              <a:cs typeface="Arial" panose="020B0604020202020204" pitchFamily="34" charset="0"/>
            </a:endParaRPr>
          </a:p>
          <a:p>
            <a:endParaRPr lang="en-CA" dirty="0">
              <a:solidFill>
                <a:srgbClr val="252525"/>
              </a:solidFill>
              <a:cs typeface="Arial" panose="020B0604020202020204" pitchFamily="34" charset="0"/>
            </a:endParaRPr>
          </a:p>
          <a:p>
            <a:r>
              <a:rPr lang="en-CA" dirty="0" smtClean="0">
                <a:solidFill>
                  <a:srgbClr val="252525"/>
                </a:solidFill>
                <a:cs typeface="Arial" panose="020B0604020202020204" pitchFamily="34" charset="0"/>
              </a:rPr>
              <a:t>Depending on the objectives of the communication and the target audience, consider who is the best sender and which communication vehicle should be used</a:t>
            </a:r>
            <a:endParaRPr lang="en-CA" dirty="0">
              <a:cs typeface="Arial" panose="020B0604020202020204" pitchFamily="34" charset="0"/>
            </a:endParaRPr>
          </a:p>
        </p:txBody>
      </p:sp>
    </p:spTree>
    <p:extLst>
      <p:ext uri="{BB962C8B-B14F-4D97-AF65-F5344CB8AC3E}">
        <p14:creationId xmlns:p14="http://schemas.microsoft.com/office/powerpoint/2010/main" val="2563047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97969" y="1385888"/>
            <a:ext cx="10917135" cy="3363977"/>
          </a:xfrm>
          <a:prstGeom prst="roundRect">
            <a:avLst/>
          </a:prstGeom>
          <a:solidFill>
            <a:schemeClr val="bg1">
              <a:lumMod val="95000"/>
            </a:schemeClr>
          </a:solidFill>
          <a:ln w="19050">
            <a:solidFill>
              <a:srgbClr val="6A9FB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eaLnBrk="0" fontAlgn="base" hangingPunct="0">
              <a:spcBef>
                <a:spcPct val="0"/>
              </a:spcBef>
              <a:spcAft>
                <a:spcPct val="0"/>
              </a:spcAft>
              <a:buFont typeface="Arial" panose="020B0604020202020204" pitchFamily="34" charset="0"/>
              <a:buChar char="•"/>
            </a:pPr>
            <a:r>
              <a:rPr lang="en-US" altLang="en-US" sz="1400" dirty="0">
                <a:solidFill>
                  <a:schemeClr val="tx1"/>
                </a:solidFill>
                <a:ea typeface="Tw Cen MT" panose="020B0602020104020603" pitchFamily="34" charset="0"/>
                <a:cs typeface="Arial" panose="020B0604020202020204" pitchFamily="34" charset="0"/>
              </a:rPr>
              <a:t>Communication is key to </a:t>
            </a:r>
            <a:r>
              <a:rPr lang="en-US" altLang="en-US" sz="1400" dirty="0" smtClean="0">
                <a:solidFill>
                  <a:schemeClr val="tx1"/>
                </a:solidFill>
                <a:ea typeface="Tw Cen MT" panose="020B0602020104020603" pitchFamily="34" charset="0"/>
                <a:cs typeface="Arial" panose="020B0604020202020204" pitchFamily="34" charset="0"/>
              </a:rPr>
              <a:t>ensure employees </a:t>
            </a:r>
            <a:r>
              <a:rPr lang="en-US" altLang="en-US" sz="1400" dirty="0">
                <a:solidFill>
                  <a:schemeClr val="tx1"/>
                </a:solidFill>
                <a:ea typeface="Tw Cen MT" panose="020B0602020104020603" pitchFamily="34" charset="0"/>
                <a:cs typeface="Arial" panose="020B0604020202020204" pitchFamily="34" charset="0"/>
              </a:rPr>
              <a:t>understand what to expect in the workplace upon </a:t>
            </a:r>
            <a:r>
              <a:rPr lang="en-US" altLang="en-US" sz="1400" dirty="0" smtClean="0">
                <a:solidFill>
                  <a:schemeClr val="tx1"/>
                </a:solidFill>
                <a:ea typeface="Tw Cen MT" panose="020B0602020104020603" pitchFamily="34" charset="0"/>
                <a:cs typeface="Arial" panose="020B0604020202020204" pitchFamily="34" charset="0"/>
              </a:rPr>
              <a:t>re-occupancy. </a:t>
            </a:r>
            <a:r>
              <a:rPr lang="en-US" altLang="en-US" sz="1400" dirty="0">
                <a:solidFill>
                  <a:schemeClr val="tx1"/>
                </a:solidFill>
                <a:ea typeface="Tw Cen MT" panose="020B0602020104020603" pitchFamily="34" charset="0"/>
                <a:cs typeface="Arial" panose="020B0604020202020204" pitchFamily="34" charset="0"/>
              </a:rPr>
              <a:t>This should include verbal </a:t>
            </a:r>
            <a:r>
              <a:rPr lang="en-US" altLang="en-US" sz="1400" dirty="0" smtClean="0">
                <a:solidFill>
                  <a:schemeClr val="tx1"/>
                </a:solidFill>
                <a:ea typeface="Tw Cen MT" panose="020B0602020104020603" pitchFamily="34" charset="0"/>
                <a:cs typeface="Arial" panose="020B0604020202020204" pitchFamily="34" charset="0"/>
              </a:rPr>
              <a:t>and </a:t>
            </a:r>
            <a:r>
              <a:rPr lang="en-US" altLang="en-US" sz="1400" dirty="0">
                <a:solidFill>
                  <a:schemeClr val="tx1"/>
                </a:solidFill>
                <a:ea typeface="Tw Cen MT" panose="020B0602020104020603" pitchFamily="34" charset="0"/>
                <a:cs typeface="Arial" panose="020B0604020202020204" pitchFamily="34" charset="0"/>
              </a:rPr>
              <a:t>written </a:t>
            </a:r>
            <a:r>
              <a:rPr lang="en-US" altLang="en-US" sz="1400" dirty="0" smtClean="0">
                <a:solidFill>
                  <a:schemeClr val="tx1"/>
                </a:solidFill>
                <a:ea typeface="Tw Cen MT" panose="020B0602020104020603" pitchFamily="34" charset="0"/>
                <a:cs typeface="Arial" panose="020B0604020202020204" pitchFamily="34" charset="0"/>
              </a:rPr>
              <a:t>communications, and signage</a:t>
            </a:r>
            <a:r>
              <a:rPr lang="en-US" altLang="en-US" sz="1400" dirty="0">
                <a:solidFill>
                  <a:schemeClr val="tx1"/>
                </a:solidFill>
                <a:ea typeface="Tw Cen MT" panose="020B0602020104020603" pitchFamily="34" charset="0"/>
                <a:cs typeface="Arial" panose="020B0604020202020204" pitchFamily="34" charset="0"/>
              </a:rPr>
              <a:t>. </a:t>
            </a:r>
            <a:endParaRPr lang="en-US" altLang="en-US" sz="1400" dirty="0" smtClean="0">
              <a:solidFill>
                <a:schemeClr val="tx1"/>
              </a:solidFill>
              <a:ea typeface="Tw Cen MT" panose="020B0602020104020603"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sz="1400" dirty="0" smtClean="0">
                <a:solidFill>
                  <a:schemeClr val="tx1"/>
                </a:solidFill>
                <a:ea typeface="Tw Cen MT" panose="020B0602020104020603" pitchFamily="34" charset="0"/>
                <a:cs typeface="Arial" panose="020B0604020202020204" pitchFamily="34" charset="0"/>
              </a:rPr>
              <a:t>An email </a:t>
            </a:r>
            <a:r>
              <a:rPr lang="en-US" altLang="en-US" sz="1400" dirty="0">
                <a:solidFill>
                  <a:schemeClr val="tx1"/>
                </a:solidFill>
                <a:ea typeface="Tw Cen MT" panose="020B0602020104020603" pitchFamily="34" charset="0"/>
                <a:cs typeface="Arial" panose="020B0604020202020204" pitchFamily="34" charset="0"/>
              </a:rPr>
              <a:t>is not always the best method of communication </a:t>
            </a:r>
            <a:r>
              <a:rPr lang="en-US" altLang="en-US" sz="1400" dirty="0" smtClean="0">
                <a:solidFill>
                  <a:schemeClr val="tx1"/>
                </a:solidFill>
                <a:ea typeface="Tw Cen MT" panose="020B0602020104020603" pitchFamily="34" charset="0"/>
                <a:cs typeface="Arial" panose="020B0604020202020204" pitchFamily="34" charset="0"/>
              </a:rPr>
              <a:t>for information of </a:t>
            </a:r>
            <a:r>
              <a:rPr lang="en-US" altLang="en-US" sz="1400" dirty="0">
                <a:solidFill>
                  <a:schemeClr val="tx1"/>
                </a:solidFill>
                <a:ea typeface="Tw Cen MT" panose="020B0602020104020603" pitchFamily="34" charset="0"/>
                <a:cs typeface="Arial" panose="020B0604020202020204" pitchFamily="34" charset="0"/>
              </a:rPr>
              <a:t>high importance. </a:t>
            </a:r>
          </a:p>
          <a:p>
            <a:pPr marL="285750" lvl="0" indent="-285750" eaLnBrk="0" fontAlgn="base" hangingPunct="0">
              <a:spcBef>
                <a:spcPct val="0"/>
              </a:spcBef>
              <a:spcAft>
                <a:spcPct val="0"/>
              </a:spcAft>
              <a:buFont typeface="Arial" panose="020B0604020202020204" pitchFamily="34" charset="0"/>
              <a:buChar char="•"/>
            </a:pPr>
            <a:r>
              <a:rPr lang="en-US" altLang="en-US" sz="1400" dirty="0">
                <a:solidFill>
                  <a:schemeClr val="tx1"/>
                </a:solidFill>
                <a:ea typeface="Tw Cen MT" panose="020B0602020104020603" pitchFamily="34" charset="0"/>
                <a:cs typeface="Arial" panose="020B0604020202020204" pitchFamily="34" charset="0"/>
              </a:rPr>
              <a:t>Clear communication about what has changed (physical </a:t>
            </a:r>
            <a:r>
              <a:rPr lang="en-US" altLang="en-US" sz="1400" dirty="0" smtClean="0">
                <a:solidFill>
                  <a:schemeClr val="tx1"/>
                </a:solidFill>
                <a:ea typeface="Tw Cen MT" panose="020B0602020104020603" pitchFamily="34" charset="0"/>
                <a:cs typeface="Arial" panose="020B0604020202020204" pitchFamily="34" charset="0"/>
              </a:rPr>
              <a:t>and </a:t>
            </a:r>
            <a:r>
              <a:rPr lang="en-US" altLang="en-US" sz="1400" dirty="0">
                <a:solidFill>
                  <a:schemeClr val="tx1"/>
                </a:solidFill>
                <a:ea typeface="Tw Cen MT" panose="020B0602020104020603" pitchFamily="34" charset="0"/>
                <a:cs typeface="Arial" panose="020B0604020202020204" pitchFamily="34" charset="0"/>
              </a:rPr>
              <a:t>protocols) and what remains the same will help reduce anxiety. </a:t>
            </a:r>
          </a:p>
          <a:p>
            <a:pPr marL="285750" lvl="0" indent="-285750" eaLnBrk="0" fontAlgn="base" hangingPunct="0">
              <a:spcBef>
                <a:spcPct val="0"/>
              </a:spcBef>
              <a:spcAft>
                <a:spcPct val="0"/>
              </a:spcAft>
              <a:buFont typeface="Arial" panose="020B0604020202020204" pitchFamily="34" charset="0"/>
              <a:buChar char="•"/>
            </a:pPr>
            <a:r>
              <a:rPr lang="en-CA" sz="1400" dirty="0">
                <a:solidFill>
                  <a:schemeClr val="tx1"/>
                </a:solidFill>
                <a:ea typeface="Tw Cen MT" panose="020B0602020104020603" pitchFamily="34" charset="0"/>
                <a:cs typeface="Arial" panose="020B0604020202020204" pitchFamily="34" charset="0"/>
              </a:rPr>
              <a:t>Hold meetings using a platform which allows for the participation of all employees. </a:t>
            </a:r>
          </a:p>
          <a:p>
            <a:pPr marL="285750" indent="-285750" fontAlgn="base">
              <a:buFont typeface="Arial" panose="020B0604020202020204" pitchFamily="34" charset="0"/>
              <a:buChar char="•"/>
            </a:pPr>
            <a:r>
              <a:rPr lang="en-US" altLang="en-US" sz="1400" dirty="0">
                <a:solidFill>
                  <a:schemeClr val="tx1"/>
                </a:solidFill>
                <a:ea typeface="Tw Cen MT" panose="020B0602020104020603" pitchFamily="34" charset="0"/>
                <a:cs typeface="Arial" panose="020B0604020202020204" pitchFamily="34" charset="0"/>
              </a:rPr>
              <a:t>Communication channels: consider that people need to hear information in multiple ways. </a:t>
            </a:r>
          </a:p>
          <a:p>
            <a:pPr marL="285750" indent="-285750" fontAlgn="base">
              <a:buFont typeface="Arial" panose="020B0604020202020204" pitchFamily="34" charset="0"/>
              <a:buChar char="•"/>
            </a:pPr>
            <a:r>
              <a:rPr lang="en-US" altLang="en-US" sz="1400" dirty="0">
                <a:solidFill>
                  <a:schemeClr val="tx1"/>
                </a:solidFill>
                <a:ea typeface="Tw Cen MT" panose="020B0602020104020603" pitchFamily="34" charset="0"/>
                <a:cs typeface="Arial" panose="020B0604020202020204" pitchFamily="34" charset="0"/>
              </a:rPr>
              <a:t>Consider that messages will need to be communicated multiple </a:t>
            </a:r>
            <a:r>
              <a:rPr lang="en-US" altLang="en-US" sz="1400" dirty="0" smtClean="0">
                <a:solidFill>
                  <a:schemeClr val="tx1"/>
                </a:solidFill>
                <a:ea typeface="Tw Cen MT" panose="020B0602020104020603" pitchFamily="34" charset="0"/>
                <a:cs typeface="Arial" panose="020B0604020202020204" pitchFamily="34" charset="0"/>
              </a:rPr>
              <a:t>times: </a:t>
            </a:r>
            <a:r>
              <a:rPr lang="en-US" altLang="en-US" sz="1400" dirty="0">
                <a:solidFill>
                  <a:schemeClr val="tx1"/>
                </a:solidFill>
                <a:ea typeface="Tw Cen MT" panose="020B0602020104020603" pitchFamily="34" charset="0"/>
                <a:cs typeface="Arial" panose="020B0604020202020204" pitchFamily="34" charset="0"/>
              </a:rPr>
              <a:t>before, during </a:t>
            </a:r>
            <a:r>
              <a:rPr lang="en-US" altLang="en-US" sz="1400" dirty="0" smtClean="0">
                <a:solidFill>
                  <a:schemeClr val="tx1"/>
                </a:solidFill>
                <a:ea typeface="Tw Cen MT" panose="020B0602020104020603" pitchFamily="34" charset="0"/>
                <a:cs typeface="Arial" panose="020B0604020202020204" pitchFamily="34" charset="0"/>
              </a:rPr>
              <a:t>and </a:t>
            </a:r>
            <a:r>
              <a:rPr lang="en-US" altLang="en-US" sz="1400" dirty="0">
                <a:solidFill>
                  <a:schemeClr val="tx1"/>
                </a:solidFill>
                <a:ea typeface="Tw Cen MT" panose="020B0602020104020603" pitchFamily="34" charset="0"/>
                <a:cs typeface="Arial" panose="020B0604020202020204" pitchFamily="34" charset="0"/>
              </a:rPr>
              <a:t>after they return to the workplace</a:t>
            </a:r>
          </a:p>
          <a:p>
            <a:pPr marL="285750" indent="-285750" fontAlgn="base">
              <a:buFont typeface="Arial" panose="020B0604020202020204" pitchFamily="34" charset="0"/>
              <a:buChar char="•"/>
            </a:pPr>
            <a:r>
              <a:rPr lang="en-US" altLang="en-US" sz="1400" dirty="0">
                <a:solidFill>
                  <a:schemeClr val="tx1"/>
                </a:solidFill>
                <a:ea typeface="Tw Cen MT" panose="020B0602020104020603" pitchFamily="34" charset="0"/>
                <a:cs typeface="Arial" panose="020B0604020202020204" pitchFamily="34" charset="0"/>
              </a:rPr>
              <a:t>Work with all implicated stakeholders to ensure alignment on key messages </a:t>
            </a:r>
            <a:r>
              <a:rPr lang="en-US" altLang="en-US" sz="1400" dirty="0" smtClean="0">
                <a:solidFill>
                  <a:schemeClr val="tx1"/>
                </a:solidFill>
                <a:ea typeface="Tw Cen MT" panose="020B0602020104020603" pitchFamily="34" charset="0"/>
                <a:cs typeface="Arial" panose="020B0604020202020204" pitchFamily="34" charset="0"/>
              </a:rPr>
              <a:t>and </a:t>
            </a:r>
            <a:r>
              <a:rPr lang="en-US" altLang="en-US" sz="1400" dirty="0">
                <a:solidFill>
                  <a:schemeClr val="tx1"/>
                </a:solidFill>
                <a:ea typeface="Tw Cen MT" panose="020B0602020104020603" pitchFamily="34" charset="0"/>
                <a:cs typeface="Arial" panose="020B0604020202020204" pitchFamily="34" charset="0"/>
              </a:rPr>
              <a:t>protocols to avoid confusion</a:t>
            </a:r>
          </a:p>
          <a:p>
            <a:pPr marL="285750" indent="-285750" fontAlgn="base">
              <a:buFont typeface="Arial" panose="020B0604020202020204" pitchFamily="34" charset="0"/>
              <a:buChar char="•"/>
            </a:pPr>
            <a:r>
              <a:rPr lang="en-US" sz="1400" dirty="0">
                <a:solidFill>
                  <a:schemeClr val="tx1"/>
                </a:solidFill>
                <a:ea typeface="Tw Cen MT" panose="020B0602020104020603" pitchFamily="34" charset="0"/>
                <a:cs typeface="Arial" panose="020B0604020202020204" pitchFamily="34" charset="0"/>
              </a:rPr>
              <a:t>Develop messaging to be able to explain how and why the return to workplace will be phased</a:t>
            </a:r>
          </a:p>
          <a:p>
            <a:pPr marL="285750" lvl="0" indent="-285750" fontAlgn="base">
              <a:buFont typeface="Arial" panose="020B0604020202020204" pitchFamily="34" charset="0"/>
              <a:buChar char="•"/>
            </a:pPr>
            <a:r>
              <a:rPr lang="en-CA" sz="1400" dirty="0" smtClean="0">
                <a:solidFill>
                  <a:schemeClr val="tx1"/>
                </a:solidFill>
                <a:ea typeface="Tw Cen MT" panose="020B0602020104020603" pitchFamily="34" charset="0"/>
                <a:cs typeface="Arial" panose="020B0604020202020204" pitchFamily="34" charset="0"/>
              </a:rPr>
              <a:t>Develop </a:t>
            </a:r>
            <a:r>
              <a:rPr lang="en-CA" sz="1400" dirty="0">
                <a:solidFill>
                  <a:schemeClr val="tx1"/>
                </a:solidFill>
                <a:ea typeface="Tw Cen MT" panose="020B0602020104020603" pitchFamily="34" charset="0"/>
                <a:cs typeface="Arial" panose="020B0604020202020204" pitchFamily="34" charset="0"/>
              </a:rPr>
              <a:t>messages about what is changing, how it will change, when it will change and why</a:t>
            </a:r>
          </a:p>
          <a:p>
            <a:pPr marL="285750" lvl="0" indent="-285750" fontAlgn="base">
              <a:buFont typeface="Arial" panose="020B0604020202020204" pitchFamily="34" charset="0"/>
              <a:buChar char="•"/>
            </a:pPr>
            <a:r>
              <a:rPr lang="en-CA" sz="1400" dirty="0" smtClean="0">
                <a:solidFill>
                  <a:schemeClr val="tx1"/>
                </a:solidFill>
                <a:ea typeface="Tw Cen MT" panose="020B0602020104020603" pitchFamily="34" charset="0"/>
                <a:cs typeface="Arial" panose="020B0604020202020204" pitchFamily="34" charset="0"/>
              </a:rPr>
              <a:t>Develop </a:t>
            </a:r>
            <a:r>
              <a:rPr lang="en-CA" sz="1400" dirty="0">
                <a:solidFill>
                  <a:schemeClr val="tx1"/>
                </a:solidFill>
                <a:ea typeface="Tw Cen MT" panose="020B0602020104020603" pitchFamily="34" charset="0"/>
                <a:cs typeface="Arial" panose="020B0604020202020204" pitchFamily="34" charset="0"/>
              </a:rPr>
              <a:t>updates and progress report messages</a:t>
            </a:r>
          </a:p>
          <a:p>
            <a:pPr marL="285750" lvl="0" indent="-285750" fontAlgn="base">
              <a:buFont typeface="Arial" panose="020B0604020202020204" pitchFamily="34" charset="0"/>
              <a:buChar char="•"/>
            </a:pPr>
            <a:r>
              <a:rPr lang="en-CA" sz="1400" dirty="0" smtClean="0">
                <a:solidFill>
                  <a:schemeClr val="tx1"/>
                </a:solidFill>
                <a:ea typeface="Tw Cen MT" panose="020B0602020104020603" pitchFamily="34" charset="0"/>
                <a:cs typeface="Arial" panose="020B0604020202020204" pitchFamily="34" charset="0"/>
              </a:rPr>
              <a:t>Identify the best sender to communicate messages: leader of </a:t>
            </a:r>
            <a:r>
              <a:rPr lang="en-CA" sz="1400" dirty="0">
                <a:solidFill>
                  <a:schemeClr val="tx1"/>
                </a:solidFill>
                <a:ea typeface="Tw Cen MT" panose="020B0602020104020603" pitchFamily="34" charset="0"/>
                <a:cs typeface="Arial" panose="020B0604020202020204" pitchFamily="34" charset="0"/>
              </a:rPr>
              <a:t>the </a:t>
            </a:r>
            <a:r>
              <a:rPr lang="en-CA" sz="1400" dirty="0" smtClean="0">
                <a:solidFill>
                  <a:schemeClr val="tx1"/>
                </a:solidFill>
                <a:ea typeface="Tw Cen MT" panose="020B0602020104020603" pitchFamily="34" charset="0"/>
                <a:cs typeface="Arial" panose="020B0604020202020204" pitchFamily="34" charset="0"/>
              </a:rPr>
              <a:t>organization or manager</a:t>
            </a:r>
            <a:endParaRPr lang="en-CA" sz="1400" dirty="0">
              <a:solidFill>
                <a:schemeClr val="tx1"/>
              </a:solidFill>
              <a:ea typeface="Tw Cen MT" panose="020B0602020104020603"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sz="1400" dirty="0" smtClean="0">
                <a:solidFill>
                  <a:schemeClr val="tx1"/>
                </a:solidFill>
                <a:ea typeface="Tw Cen MT" panose="020B0602020104020603" pitchFamily="34" charset="0"/>
                <a:cs typeface="Arial" panose="020B0604020202020204" pitchFamily="34" charset="0"/>
              </a:rPr>
              <a:t>Transparency and accuracy in communications </a:t>
            </a:r>
            <a:r>
              <a:rPr lang="en-US" altLang="en-US" sz="1400" dirty="0">
                <a:solidFill>
                  <a:schemeClr val="tx1"/>
                </a:solidFill>
                <a:ea typeface="Tw Cen MT" panose="020B0602020104020603" pitchFamily="34" charset="0"/>
                <a:cs typeface="Arial" panose="020B0604020202020204" pitchFamily="34" charset="0"/>
              </a:rPr>
              <a:t>is critical to credibility </a:t>
            </a:r>
            <a:r>
              <a:rPr lang="en-US" altLang="en-US" sz="1400" dirty="0" smtClean="0">
                <a:solidFill>
                  <a:schemeClr val="tx1"/>
                </a:solidFill>
                <a:ea typeface="Tw Cen MT" panose="020B0602020104020603" pitchFamily="34" charset="0"/>
                <a:cs typeface="Arial" panose="020B0604020202020204" pitchFamily="34" charset="0"/>
              </a:rPr>
              <a:t>and </a:t>
            </a:r>
            <a:r>
              <a:rPr lang="en-US" altLang="en-US" sz="1400" dirty="0">
                <a:solidFill>
                  <a:schemeClr val="tx1"/>
                </a:solidFill>
                <a:ea typeface="Tw Cen MT" panose="020B0602020104020603" pitchFamily="34" charset="0"/>
                <a:cs typeface="Arial" panose="020B0604020202020204" pitchFamily="34" charset="0"/>
              </a:rPr>
              <a:t>trust</a:t>
            </a:r>
            <a:endParaRPr lang="en-CA" altLang="en-US" sz="1400" dirty="0">
              <a:solidFill>
                <a:schemeClr val="tx1"/>
              </a:solidFill>
              <a:ea typeface="Tw Cen MT" panose="020B0602020104020603"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sz="1400" dirty="0" smtClean="0">
                <a:solidFill>
                  <a:schemeClr val="tx1"/>
                </a:solidFill>
                <a:ea typeface="Tw Cen MT" panose="020B0602020104020603" pitchFamily="34" charset="0"/>
                <a:cs typeface="Arial" panose="020B0604020202020204" pitchFamily="34" charset="0"/>
              </a:rPr>
              <a:t>Use </a:t>
            </a:r>
            <a:r>
              <a:rPr lang="en-US" altLang="en-US" sz="1400" dirty="0">
                <a:solidFill>
                  <a:schemeClr val="tx1"/>
                </a:solidFill>
                <a:ea typeface="Tw Cen MT" panose="020B0602020104020603" pitchFamily="34" charset="0"/>
                <a:cs typeface="Arial" panose="020B0604020202020204" pitchFamily="34" charset="0"/>
              </a:rPr>
              <a:t>plain language and empathy to respect emotional </a:t>
            </a:r>
            <a:r>
              <a:rPr lang="en-US" altLang="en-US" sz="1400" dirty="0" smtClean="0">
                <a:solidFill>
                  <a:schemeClr val="tx1"/>
                </a:solidFill>
                <a:ea typeface="Tw Cen MT" panose="020B0602020104020603" pitchFamily="34" charset="0"/>
                <a:cs typeface="Arial" panose="020B0604020202020204" pitchFamily="34" charset="0"/>
              </a:rPr>
              <a:t>responses</a:t>
            </a:r>
            <a:endParaRPr lang="en-CA" sz="1000" dirty="0">
              <a:solidFill>
                <a:schemeClr val="accent2"/>
              </a:solidFill>
              <a:ea typeface="Tw Cen MT" panose="020B0602020104020603" pitchFamily="34" charset="0"/>
              <a:cs typeface="Arial" panose="020B0604020202020204" pitchFamily="34" charset="0"/>
            </a:endParaRPr>
          </a:p>
          <a:p>
            <a:endParaRPr lang="en-CA" sz="1000" dirty="0">
              <a:solidFill>
                <a:schemeClr val="tx2"/>
              </a:solidFill>
            </a:endParaRPr>
          </a:p>
          <a:p>
            <a:endParaRPr lang="en-CA" sz="1000" dirty="0">
              <a:solidFill>
                <a:schemeClr val="tx2"/>
              </a:solidFill>
            </a:endParaRPr>
          </a:p>
          <a:p>
            <a:pPr marL="171450" lvl="0" indent="-171450" eaLnBrk="0" fontAlgn="base" hangingPunct="0">
              <a:spcBef>
                <a:spcPct val="0"/>
              </a:spcBef>
              <a:spcAft>
                <a:spcPct val="0"/>
              </a:spcAft>
              <a:buFont typeface="Arial" panose="020B0604020202020204" pitchFamily="34" charset="0"/>
              <a:buChar char="•"/>
            </a:pPr>
            <a:endParaRPr lang="en-CA" altLang="en-US" sz="1000" dirty="0">
              <a:solidFill>
                <a:schemeClr val="tx2"/>
              </a:solidFill>
            </a:endParaRPr>
          </a:p>
        </p:txBody>
      </p:sp>
      <p:sp>
        <p:nvSpPr>
          <p:cNvPr id="19" name="Rounded Rectangle 18"/>
          <p:cNvSpPr/>
          <p:nvPr>
            <p:custDataLst>
              <p:tags r:id="rId2"/>
            </p:custDataLst>
          </p:nvPr>
        </p:nvSpPr>
        <p:spPr>
          <a:xfrm>
            <a:off x="597969" y="4869993"/>
            <a:ext cx="10917135" cy="1259264"/>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nchorCtr="0"/>
          <a:lstStyle/>
          <a:p>
            <a:pPr fontAlgn="base">
              <a:lnSpc>
                <a:spcPts val="1430"/>
              </a:lnSpc>
              <a:spcBef>
                <a:spcPts val="225"/>
              </a:spcBef>
              <a:spcAft>
                <a:spcPts val="0"/>
              </a:spcAft>
            </a:pPr>
            <a:r>
              <a:rPr lang="en-US" sz="1400" dirty="0">
                <a:solidFill>
                  <a:schemeClr val="tx1"/>
                </a:solidFill>
                <a:ea typeface="Tw Cen MT" panose="020B0602020104020603" pitchFamily="34" charset="0"/>
                <a:cs typeface="Arial" panose="020B0604020202020204" pitchFamily="34" charset="0"/>
              </a:rPr>
              <a:t>If applicable, </a:t>
            </a:r>
            <a:r>
              <a:rPr lang="en-US" sz="1400" dirty="0" smtClean="0">
                <a:solidFill>
                  <a:schemeClr val="tx1"/>
                </a:solidFill>
                <a:ea typeface="Tw Cen MT" panose="020B0602020104020603" pitchFamily="34" charset="0"/>
                <a:cs typeface="Arial" panose="020B0604020202020204" pitchFamily="34" charset="0"/>
              </a:rPr>
              <a:t>develop sequential communications </a:t>
            </a:r>
            <a:r>
              <a:rPr lang="en-US" sz="1400" dirty="0">
                <a:solidFill>
                  <a:schemeClr val="tx1"/>
                </a:solidFill>
                <a:ea typeface="Tw Cen MT" panose="020B0602020104020603" pitchFamily="34" charset="0"/>
                <a:cs typeface="Arial" panose="020B0604020202020204" pitchFamily="34" charset="0"/>
              </a:rPr>
              <a:t>on:</a:t>
            </a:r>
          </a:p>
          <a:p>
            <a:pPr marL="285750" indent="-285750" fontAlgn="base">
              <a:buFont typeface="Arial" panose="020B0604020202020204" pitchFamily="34" charset="0"/>
              <a:buChar char="•"/>
            </a:pPr>
            <a:r>
              <a:rPr lang="en-US" sz="1400" dirty="0" smtClean="0">
                <a:solidFill>
                  <a:schemeClr val="tx1"/>
                </a:solidFill>
                <a:ea typeface="Tw Cen MT" panose="020B0602020104020603" pitchFamily="34" charset="0"/>
                <a:cs typeface="Arial" panose="020B0604020202020204" pitchFamily="34" charset="0"/>
              </a:rPr>
              <a:t>new protocols in place for reintegration into the workplace, working from home, arrival processes, what </a:t>
            </a:r>
            <a:r>
              <a:rPr lang="en-US" sz="1400" dirty="0">
                <a:solidFill>
                  <a:schemeClr val="tx1"/>
                </a:solidFill>
                <a:ea typeface="Tw Cen MT" panose="020B0602020104020603" pitchFamily="34" charset="0"/>
                <a:cs typeface="Arial" panose="020B0604020202020204" pitchFamily="34" charset="0"/>
              </a:rPr>
              <a:t>to bring to the office, what is not </a:t>
            </a:r>
            <a:r>
              <a:rPr lang="en-US" sz="1400" dirty="0" smtClean="0">
                <a:solidFill>
                  <a:schemeClr val="tx1"/>
                </a:solidFill>
                <a:ea typeface="Tw Cen MT" panose="020B0602020104020603" pitchFamily="34" charset="0"/>
                <a:cs typeface="Arial" panose="020B0604020202020204" pitchFamily="34" charset="0"/>
              </a:rPr>
              <a:t>permitted, screening </a:t>
            </a:r>
            <a:r>
              <a:rPr lang="en-US" sz="1400" dirty="0">
                <a:solidFill>
                  <a:schemeClr val="tx1"/>
                </a:solidFill>
                <a:ea typeface="Tw Cen MT" panose="020B0602020104020603" pitchFamily="34" charset="0"/>
                <a:cs typeface="Arial" panose="020B0604020202020204" pitchFamily="34" charset="0"/>
              </a:rPr>
              <a:t>protocols if </a:t>
            </a:r>
            <a:r>
              <a:rPr lang="en-US" sz="1400" dirty="0" smtClean="0">
                <a:solidFill>
                  <a:schemeClr val="tx1"/>
                </a:solidFill>
                <a:ea typeface="Tw Cen MT" panose="020B0602020104020603" pitchFamily="34" charset="0"/>
                <a:cs typeface="Arial" panose="020B0604020202020204" pitchFamily="34" charset="0"/>
              </a:rPr>
              <a:t>required, emergency </a:t>
            </a:r>
            <a:r>
              <a:rPr lang="en-US" sz="1400" dirty="0">
                <a:solidFill>
                  <a:schemeClr val="tx1"/>
                </a:solidFill>
                <a:ea typeface="Tw Cen MT" panose="020B0602020104020603" pitchFamily="34" charset="0"/>
                <a:cs typeface="Arial" panose="020B0604020202020204" pitchFamily="34" charset="0"/>
              </a:rPr>
              <a:t>evacuation </a:t>
            </a:r>
            <a:r>
              <a:rPr lang="en-US" sz="1400" dirty="0" smtClean="0">
                <a:solidFill>
                  <a:schemeClr val="tx1"/>
                </a:solidFill>
                <a:ea typeface="Tw Cen MT" panose="020B0602020104020603" pitchFamily="34" charset="0"/>
                <a:cs typeface="Arial" panose="020B0604020202020204" pitchFamily="34" charset="0"/>
              </a:rPr>
              <a:t>processes, etc.;</a:t>
            </a:r>
            <a:endParaRPr lang="en-CA" sz="1400" dirty="0">
              <a:solidFill>
                <a:schemeClr val="tx1"/>
              </a:solidFill>
              <a:ea typeface="Tw Cen MT" panose="020B0602020104020603" pitchFamily="34" charset="0"/>
              <a:cs typeface="Arial" panose="020B0604020202020204" pitchFamily="34" charset="0"/>
            </a:endParaRPr>
          </a:p>
          <a:p>
            <a:pPr marL="285750" indent="-285750" fontAlgn="base">
              <a:buFont typeface="Arial" panose="020B0604020202020204" pitchFamily="34" charset="0"/>
              <a:buChar char="•"/>
            </a:pPr>
            <a:r>
              <a:rPr lang="en-US" sz="1400" dirty="0" smtClean="0">
                <a:solidFill>
                  <a:schemeClr val="tx1"/>
                </a:solidFill>
                <a:ea typeface="Tw Cen MT" panose="020B0602020104020603" pitchFamily="34" charset="0"/>
                <a:cs typeface="Arial" panose="020B0604020202020204" pitchFamily="34" charset="0"/>
              </a:rPr>
              <a:t>how to work virtually and from </a:t>
            </a:r>
            <a:r>
              <a:rPr lang="en-US" sz="1400" dirty="0">
                <a:solidFill>
                  <a:schemeClr val="tx1"/>
                </a:solidFill>
                <a:ea typeface="Tw Cen MT" panose="020B0602020104020603" pitchFamily="34" charset="0"/>
                <a:cs typeface="Arial" panose="020B0604020202020204" pitchFamily="34" charset="0"/>
              </a:rPr>
              <a:t>home—reference material is available on the TBS and CSPS </a:t>
            </a:r>
            <a:r>
              <a:rPr lang="en-US" sz="1400" dirty="0" smtClean="0">
                <a:solidFill>
                  <a:schemeClr val="tx1"/>
                </a:solidFill>
                <a:ea typeface="Tw Cen MT" panose="020B0602020104020603" pitchFamily="34" charset="0"/>
                <a:cs typeface="Arial" panose="020B0604020202020204" pitchFamily="34" charset="0"/>
              </a:rPr>
              <a:t>websites (see references). </a:t>
            </a:r>
          </a:p>
        </p:txBody>
      </p:sp>
      <p:sp>
        <p:nvSpPr>
          <p:cNvPr id="22" name="Title 21"/>
          <p:cNvSpPr>
            <a:spLocks noGrp="1"/>
          </p:cNvSpPr>
          <p:nvPr>
            <p:ph type="title"/>
          </p:nvPr>
        </p:nvSpPr>
        <p:spPr/>
        <p:txBody>
          <a:bodyPr>
            <a:normAutofit/>
          </a:bodyPr>
          <a:lstStyle/>
          <a:p>
            <a:r>
              <a:rPr lang="en-CA" dirty="0" smtClean="0"/>
              <a:t>Communication best practices and activities</a:t>
            </a:r>
            <a:endParaRPr lang="en-CA" dirty="0"/>
          </a:p>
        </p:txBody>
      </p:sp>
      <p:sp>
        <p:nvSpPr>
          <p:cNvPr id="6" name="Rectangle 5"/>
          <p:cNvSpPr/>
          <p:nvPr/>
        </p:nvSpPr>
        <p:spPr>
          <a:xfrm rot="16200000">
            <a:off x="-258758" y="5299570"/>
            <a:ext cx="1165704" cy="400110"/>
          </a:xfrm>
          <a:prstGeom prst="rect">
            <a:avLst/>
          </a:prstGeom>
        </p:spPr>
        <p:txBody>
          <a:bodyPr wrap="none">
            <a:spAutoFit/>
          </a:bodyPr>
          <a:lstStyle/>
          <a:p>
            <a:pPr eaLnBrk="0" fontAlgn="base" hangingPunct="0">
              <a:spcBef>
                <a:spcPct val="0"/>
              </a:spcBef>
              <a:spcAft>
                <a:spcPct val="0"/>
              </a:spcAft>
            </a:pPr>
            <a:r>
              <a:rPr lang="en-US" altLang="en-US" sz="2000" b="1" dirty="0" smtClean="0">
                <a:solidFill>
                  <a:schemeClr val="accent3"/>
                </a:solidFill>
                <a:ea typeface="Tw Cen MT" panose="020B0602020104020603" pitchFamily="34" charset="0"/>
                <a:cs typeface="Times New Roman" panose="02020603050405020304" pitchFamily="18" charset="0"/>
              </a:rPr>
              <a:t>Activities</a:t>
            </a:r>
            <a:endParaRPr lang="en-US" altLang="en-US" sz="2000" b="1" dirty="0">
              <a:solidFill>
                <a:schemeClr val="accent3"/>
              </a:solidFill>
              <a:ea typeface="Tw Cen MT" panose="020B0602020104020603" pitchFamily="34" charset="0"/>
              <a:cs typeface="Times New Roman" panose="02020603050405020304" pitchFamily="18" charset="0"/>
            </a:endParaRPr>
          </a:p>
        </p:txBody>
      </p:sp>
      <p:sp>
        <p:nvSpPr>
          <p:cNvPr id="7" name="Rectangle 6"/>
          <p:cNvSpPr/>
          <p:nvPr/>
        </p:nvSpPr>
        <p:spPr>
          <a:xfrm rot="16200000">
            <a:off x="-502157" y="2867821"/>
            <a:ext cx="1652504" cy="400110"/>
          </a:xfrm>
          <a:prstGeom prst="rect">
            <a:avLst/>
          </a:prstGeom>
        </p:spPr>
        <p:txBody>
          <a:bodyPr wrap="none">
            <a:spAutoFit/>
          </a:bodyPr>
          <a:lstStyle/>
          <a:p>
            <a:pPr eaLnBrk="0" fontAlgn="base" hangingPunct="0">
              <a:spcBef>
                <a:spcPct val="0"/>
              </a:spcBef>
              <a:spcAft>
                <a:spcPct val="0"/>
              </a:spcAft>
            </a:pPr>
            <a:r>
              <a:rPr lang="en-US" altLang="en-US" sz="2000" b="1" dirty="0">
                <a:solidFill>
                  <a:schemeClr val="accent3"/>
                </a:solidFill>
                <a:ea typeface="Tw Cen MT" panose="020B0602020104020603" pitchFamily="34" charset="0"/>
                <a:cs typeface="Times New Roman" panose="02020603050405020304" pitchFamily="18" charset="0"/>
              </a:rPr>
              <a:t>Best practices</a:t>
            </a:r>
          </a:p>
        </p:txBody>
      </p:sp>
    </p:spTree>
    <p:extLst>
      <p:ext uri="{BB962C8B-B14F-4D97-AF65-F5344CB8AC3E}">
        <p14:creationId xmlns:p14="http://schemas.microsoft.com/office/powerpoint/2010/main" val="253108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smtClean="0"/>
              <a:t>Engagement best practices and activities</a:t>
            </a:r>
            <a:endParaRPr lang="en-CA" dirty="0"/>
          </a:p>
        </p:txBody>
      </p:sp>
      <p:sp>
        <p:nvSpPr>
          <p:cNvPr id="4" name="Rounded Rectangle 3"/>
          <p:cNvSpPr/>
          <p:nvPr>
            <p:custDataLst>
              <p:tags r:id="rId1"/>
            </p:custDataLst>
          </p:nvPr>
        </p:nvSpPr>
        <p:spPr>
          <a:xfrm>
            <a:off x="549811" y="1424631"/>
            <a:ext cx="11006345" cy="2545203"/>
          </a:xfrm>
          <a:prstGeom prst="roundRect">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Consider engaging </a:t>
            </a:r>
            <a:r>
              <a:rPr lang="en-US" altLang="en-US" dirty="0">
                <a:solidFill>
                  <a:schemeClr val="tx1"/>
                </a:solidFill>
                <a:ea typeface="Tw Cen MT" panose="020B0602020104020603" pitchFamily="34" charset="0"/>
                <a:cs typeface="Arial" panose="020B0604020202020204" pitchFamily="34" charset="0"/>
              </a:rPr>
              <a:t>employees in giving feedback, sharing their concerns and their needs </a:t>
            </a:r>
            <a:endParaRPr lang="en-US" altLang="en-US" dirty="0" smtClean="0">
              <a:solidFill>
                <a:schemeClr val="tx1"/>
              </a:solidFill>
              <a:ea typeface="Tw Cen MT" panose="020B0602020104020603"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Consider putting in place a mechanism to gather employees feedback on processes, available tools, shared information and support they need to perform their work at home and at the office</a:t>
            </a:r>
            <a:endParaRPr lang="en-CA" altLang="en-US" dirty="0">
              <a:solidFill>
                <a:schemeClr val="tx1"/>
              </a:solidFill>
              <a:ea typeface="Tw Cen MT" panose="020B0602020104020603"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Be </a:t>
            </a:r>
            <a:r>
              <a:rPr lang="en-US" altLang="en-US" dirty="0">
                <a:solidFill>
                  <a:schemeClr val="tx1"/>
                </a:solidFill>
                <a:ea typeface="Tw Cen MT" panose="020B0602020104020603" pitchFamily="34" charset="0"/>
                <a:cs typeface="Arial" panose="020B0604020202020204" pitchFamily="34" charset="0"/>
              </a:rPr>
              <a:t>prepared to listen </a:t>
            </a:r>
            <a:r>
              <a:rPr lang="en-US" altLang="en-US" dirty="0" smtClean="0">
                <a:solidFill>
                  <a:schemeClr val="tx1"/>
                </a:solidFill>
                <a:ea typeface="Tw Cen MT" panose="020B0602020104020603" pitchFamily="34" charset="0"/>
                <a:cs typeface="Arial" panose="020B0604020202020204" pitchFamily="34" charset="0"/>
              </a:rPr>
              <a:t>and </a:t>
            </a:r>
            <a:r>
              <a:rPr lang="en-US" altLang="en-US" dirty="0">
                <a:solidFill>
                  <a:schemeClr val="tx1"/>
                </a:solidFill>
                <a:ea typeface="Tw Cen MT" panose="020B0602020104020603" pitchFamily="34" charset="0"/>
                <a:cs typeface="Arial" panose="020B0604020202020204" pitchFamily="34" charset="0"/>
              </a:rPr>
              <a:t>act on </a:t>
            </a:r>
            <a:r>
              <a:rPr lang="en-US" altLang="en-US" dirty="0" smtClean="0">
                <a:solidFill>
                  <a:schemeClr val="tx1"/>
                </a:solidFill>
                <a:ea typeface="Tw Cen MT" panose="020B0602020104020603" pitchFamily="34" charset="0"/>
                <a:cs typeface="Arial" panose="020B0604020202020204" pitchFamily="34" charset="0"/>
              </a:rPr>
              <a:t>employees’ concerns </a:t>
            </a:r>
            <a:endParaRPr lang="en-US" altLang="en-US" dirty="0">
              <a:solidFill>
                <a:schemeClr val="tx1"/>
              </a:solidFill>
              <a:ea typeface="Tw Cen MT" panose="020B0602020104020603"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CA" dirty="0" smtClean="0">
                <a:solidFill>
                  <a:schemeClr val="tx1"/>
                </a:solidFill>
                <a:cs typeface="Arial" panose="020B0604020202020204" pitchFamily="34" charset="0"/>
              </a:rPr>
              <a:t>Managers should engage often </a:t>
            </a:r>
            <a:r>
              <a:rPr lang="en-CA" dirty="0">
                <a:solidFill>
                  <a:schemeClr val="tx1"/>
                </a:solidFill>
                <a:cs typeface="Arial" panose="020B0604020202020204" pitchFamily="34" charset="0"/>
              </a:rPr>
              <a:t>with </a:t>
            </a:r>
            <a:r>
              <a:rPr lang="en-CA" dirty="0" smtClean="0">
                <a:solidFill>
                  <a:schemeClr val="tx1"/>
                </a:solidFill>
                <a:cs typeface="Arial" panose="020B0604020202020204" pitchFamily="34" charset="0"/>
              </a:rPr>
              <a:t>their team and employees</a:t>
            </a:r>
            <a:endParaRPr lang="en-CA" altLang="en-US" dirty="0">
              <a:solidFill>
                <a:schemeClr val="tx1"/>
              </a:solidFill>
              <a:ea typeface="Tw Cen MT" panose="020B0602020104020603" pitchFamily="34" charset="0"/>
              <a:cs typeface="Arial" panose="020B0604020202020204" pitchFamily="34" charset="0"/>
            </a:endParaRPr>
          </a:p>
        </p:txBody>
      </p:sp>
      <p:sp>
        <p:nvSpPr>
          <p:cNvPr id="7" name="Rounded Rectangle 6"/>
          <p:cNvSpPr/>
          <p:nvPr>
            <p:custDataLst>
              <p:tags r:id="rId2"/>
            </p:custDataLst>
          </p:nvPr>
        </p:nvSpPr>
        <p:spPr>
          <a:xfrm>
            <a:off x="549812" y="4301320"/>
            <a:ext cx="11006345" cy="1285026"/>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nchorCtr="0"/>
          <a:lstStyle/>
          <a:p>
            <a:pPr marL="171450" indent="-1714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Surveys (formal survey covering many elements)</a:t>
            </a:r>
          </a:p>
          <a:p>
            <a:pPr marL="171450" indent="-171450" eaLnBrk="0" fontAlgn="base" hangingPunct="0">
              <a:spcBef>
                <a:spcPct val="0"/>
              </a:spcBef>
              <a:spcAft>
                <a:spcPct val="0"/>
              </a:spcAft>
              <a:buFont typeface="Arial" panose="020B0604020202020204" pitchFamily="34" charset="0"/>
              <a:buChar char="•"/>
            </a:pPr>
            <a:r>
              <a:rPr lang="en-CA" altLang="en-US" dirty="0" smtClean="0">
                <a:solidFill>
                  <a:schemeClr val="tx1"/>
                </a:solidFill>
                <a:ea typeface="Tw Cen MT" panose="020B0602020104020603" pitchFamily="34" charset="0"/>
                <a:cs typeface="Arial" panose="020B0604020202020204" pitchFamily="34" charset="0"/>
              </a:rPr>
              <a:t>Pulse check (quick informal survey for a specific element)</a:t>
            </a:r>
          </a:p>
          <a:p>
            <a:pPr marL="171450" indent="-171450" eaLnBrk="0" fontAlgn="base" hangingPunct="0">
              <a:spcBef>
                <a:spcPct val="0"/>
              </a:spcBef>
              <a:spcAft>
                <a:spcPct val="0"/>
              </a:spcAft>
              <a:buFont typeface="Arial" panose="020B0604020202020204" pitchFamily="34" charset="0"/>
              <a:buChar char="•"/>
            </a:pPr>
            <a:r>
              <a:rPr lang="en-CA" altLang="en-US" dirty="0" smtClean="0">
                <a:solidFill>
                  <a:schemeClr val="tx1"/>
                </a:solidFill>
                <a:ea typeface="Tw Cen MT" panose="020B0602020104020603" pitchFamily="34" charset="0"/>
                <a:cs typeface="Arial" panose="020B0604020202020204" pitchFamily="34" charset="0"/>
              </a:rPr>
              <a:t>Virtual consultations</a:t>
            </a:r>
          </a:p>
          <a:p>
            <a:pPr marL="171450" indent="-171450" eaLnBrk="0" fontAlgn="base" hangingPunct="0">
              <a:spcBef>
                <a:spcPct val="0"/>
              </a:spcBef>
              <a:spcAft>
                <a:spcPct val="0"/>
              </a:spcAft>
              <a:buFont typeface="Arial" panose="020B0604020202020204" pitchFamily="34" charset="0"/>
              <a:buChar char="•"/>
            </a:pPr>
            <a:r>
              <a:rPr lang="en-CA" altLang="en-US" dirty="0" smtClean="0">
                <a:solidFill>
                  <a:schemeClr val="tx1"/>
                </a:solidFill>
                <a:ea typeface="Tw Cen MT" panose="020B0602020104020603" pitchFamily="34" charset="0"/>
                <a:cs typeface="Arial" panose="020B0604020202020204" pitchFamily="34" charset="0"/>
              </a:rPr>
              <a:t>Generic inbox</a:t>
            </a:r>
          </a:p>
          <a:p>
            <a:pPr marL="171450" indent="-171450" eaLnBrk="0" fontAlgn="base" hangingPunct="0">
              <a:spcBef>
                <a:spcPct val="0"/>
              </a:spcBef>
              <a:spcAft>
                <a:spcPct val="0"/>
              </a:spcAft>
              <a:buFont typeface="Arial" panose="020B0604020202020204" pitchFamily="34" charset="0"/>
              <a:buChar char="•"/>
            </a:pPr>
            <a:endParaRPr lang="en-CA" altLang="en-US" dirty="0" smtClean="0">
              <a:solidFill>
                <a:schemeClr val="tx1"/>
              </a:solidFill>
              <a:ea typeface="Tw Cen MT" panose="020B0602020104020603"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endParaRPr lang="en-CA" altLang="en-US" dirty="0" smtClean="0">
              <a:solidFill>
                <a:schemeClr val="tx1">
                  <a:lumMod val="75000"/>
                  <a:lumOff val="25000"/>
                </a:schemeClr>
              </a:solidFill>
              <a:ea typeface="Tw Cen MT" panose="020B0602020104020603" pitchFamily="34" charset="0"/>
              <a:cs typeface="Arial" panose="020B0604020202020204" pitchFamily="34" charset="0"/>
            </a:endParaRPr>
          </a:p>
        </p:txBody>
      </p:sp>
      <p:sp>
        <p:nvSpPr>
          <p:cNvPr id="6" name="Rectangle 5"/>
          <p:cNvSpPr/>
          <p:nvPr/>
        </p:nvSpPr>
        <p:spPr>
          <a:xfrm rot="16200000">
            <a:off x="-1054697" y="2158091"/>
            <a:ext cx="2728319" cy="400110"/>
          </a:xfrm>
          <a:prstGeom prst="rect">
            <a:avLst/>
          </a:prstGeom>
        </p:spPr>
        <p:txBody>
          <a:bodyPr wrap="square">
            <a:spAutoFit/>
          </a:bodyPr>
          <a:lstStyle/>
          <a:p>
            <a:pPr eaLnBrk="0" fontAlgn="base" hangingPunct="0">
              <a:spcBef>
                <a:spcPct val="0"/>
              </a:spcBef>
              <a:spcAft>
                <a:spcPct val="0"/>
              </a:spcAft>
            </a:pPr>
            <a:r>
              <a:rPr lang="en-US" altLang="en-US" sz="2000" b="1" dirty="0">
                <a:solidFill>
                  <a:schemeClr val="accent3"/>
                </a:solidFill>
                <a:ea typeface="Tw Cen MT" panose="020B0602020104020603" pitchFamily="34" charset="0"/>
                <a:cs typeface="Times New Roman" panose="02020603050405020304" pitchFamily="18" charset="0"/>
              </a:rPr>
              <a:t>Best practices</a:t>
            </a:r>
          </a:p>
        </p:txBody>
      </p:sp>
      <p:sp>
        <p:nvSpPr>
          <p:cNvPr id="8" name="Rectangle 7"/>
          <p:cNvSpPr/>
          <p:nvPr/>
        </p:nvSpPr>
        <p:spPr>
          <a:xfrm rot="16200000">
            <a:off x="-379655" y="4743778"/>
            <a:ext cx="1458824" cy="400110"/>
          </a:xfrm>
          <a:prstGeom prst="rect">
            <a:avLst/>
          </a:prstGeom>
        </p:spPr>
        <p:txBody>
          <a:bodyPr wrap="square">
            <a:spAutoFit/>
          </a:bodyPr>
          <a:lstStyle/>
          <a:p>
            <a:pPr eaLnBrk="0" fontAlgn="base" hangingPunct="0">
              <a:spcBef>
                <a:spcPct val="0"/>
              </a:spcBef>
              <a:spcAft>
                <a:spcPct val="0"/>
              </a:spcAft>
            </a:pPr>
            <a:r>
              <a:rPr lang="en-US" altLang="en-US" sz="2000" b="1" dirty="0" smtClean="0">
                <a:solidFill>
                  <a:schemeClr val="accent3"/>
                </a:solidFill>
                <a:ea typeface="Tw Cen MT" panose="020B0602020104020603" pitchFamily="34" charset="0"/>
                <a:cs typeface="Times New Roman" panose="02020603050405020304" pitchFamily="18" charset="0"/>
              </a:rPr>
              <a:t>Activities</a:t>
            </a:r>
            <a:endParaRPr lang="en-US" altLang="en-US" sz="2000" b="1" dirty="0">
              <a:solidFill>
                <a:schemeClr val="accent3"/>
              </a:solidFill>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89884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Training best practices and </a:t>
            </a:r>
            <a:r>
              <a:rPr lang="en-CA" dirty="0" smtClean="0"/>
              <a:t>activities</a:t>
            </a:r>
            <a:endParaRPr lang="en-CA" dirty="0"/>
          </a:p>
        </p:txBody>
      </p:sp>
      <p:sp>
        <p:nvSpPr>
          <p:cNvPr id="4" name="Rounded Rectangle 3"/>
          <p:cNvSpPr/>
          <p:nvPr>
            <p:custDataLst>
              <p:tags r:id="rId1"/>
            </p:custDataLst>
          </p:nvPr>
        </p:nvSpPr>
        <p:spPr>
          <a:xfrm>
            <a:off x="508758" y="1436630"/>
            <a:ext cx="11006345" cy="2268902"/>
          </a:xfrm>
          <a:prstGeom prst="roundRect">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Ensure </a:t>
            </a:r>
            <a:r>
              <a:rPr lang="en-US" altLang="en-US" dirty="0">
                <a:solidFill>
                  <a:schemeClr val="tx1"/>
                </a:solidFill>
                <a:ea typeface="Tw Cen MT" panose="020B0602020104020603" pitchFamily="34" charset="0"/>
                <a:cs typeface="Arial" panose="020B0604020202020204" pitchFamily="34" charset="0"/>
              </a:rPr>
              <a:t>that employees receive training on </a:t>
            </a:r>
            <a:r>
              <a:rPr lang="en-CA" dirty="0">
                <a:solidFill>
                  <a:schemeClr val="tx1"/>
                </a:solidFill>
                <a:cs typeface="Arial" panose="020B0604020202020204" pitchFamily="34" charset="0"/>
              </a:rPr>
              <a:t>new measures, new tools, protocols, procedures, ways of </a:t>
            </a:r>
            <a:r>
              <a:rPr lang="en-CA" dirty="0" smtClean="0">
                <a:solidFill>
                  <a:schemeClr val="tx1"/>
                </a:solidFill>
                <a:cs typeface="Arial" panose="020B0604020202020204" pitchFamily="34" charset="0"/>
              </a:rPr>
              <a:t>working, etc.</a:t>
            </a:r>
          </a:p>
          <a:p>
            <a:pPr marL="285750" indent="-285750" eaLnBrk="0" fontAlgn="base" hangingPunct="0">
              <a:spcBef>
                <a:spcPct val="0"/>
              </a:spcBef>
              <a:spcAft>
                <a:spcPct val="0"/>
              </a:spcAft>
              <a:buFont typeface="Arial" panose="020B0604020202020204" pitchFamily="34" charset="0"/>
              <a:buChar char="•"/>
            </a:pPr>
            <a:r>
              <a:rPr lang="en-CA" dirty="0" smtClean="0">
                <a:solidFill>
                  <a:schemeClr val="tx1"/>
                </a:solidFill>
                <a:cs typeface="Arial" panose="020B0604020202020204" pitchFamily="34" charset="0"/>
              </a:rPr>
              <a:t>Ensure managers are equipped to support employees through the transition. As outlined in the roles and responsibilities of </a:t>
            </a:r>
            <a:r>
              <a:rPr lang="en-CA" dirty="0">
                <a:solidFill>
                  <a:schemeClr val="tx1"/>
                </a:solidFill>
                <a:cs typeface="Arial" panose="020B0604020202020204" pitchFamily="34" charset="0"/>
              </a:rPr>
              <a:t>the </a:t>
            </a:r>
            <a:r>
              <a:rPr lang="en-CA" dirty="0">
                <a:solidFill>
                  <a:srgbClr val="FF0000"/>
                </a:solidFill>
                <a:cs typeface="Arial" panose="020B0604020202020204" pitchFamily="34" charset="0"/>
                <a:hlinkClick r:id="rId5"/>
              </a:rPr>
              <a:t>Guidebook for departments on easing of restrictions: Federal </a:t>
            </a:r>
            <a:r>
              <a:rPr lang="en-CA" dirty="0" smtClean="0">
                <a:solidFill>
                  <a:srgbClr val="FF0000"/>
                </a:solidFill>
                <a:cs typeface="Arial" panose="020B0604020202020204" pitchFamily="34" charset="0"/>
                <a:hlinkClick r:id="rId5"/>
              </a:rPr>
              <a:t>worksites</a:t>
            </a:r>
            <a:r>
              <a:rPr lang="en-CA" dirty="0" smtClean="0">
                <a:solidFill>
                  <a:schemeClr val="tx1"/>
                </a:solidFill>
                <a:cs typeface="Arial" panose="020B0604020202020204" pitchFamily="34" charset="0"/>
              </a:rPr>
              <a:t>,</a:t>
            </a:r>
            <a:r>
              <a:rPr lang="en-CA" dirty="0" smtClean="0">
                <a:solidFill>
                  <a:srgbClr val="FF0000"/>
                </a:solidFill>
                <a:cs typeface="Arial" panose="020B0604020202020204" pitchFamily="34" charset="0"/>
              </a:rPr>
              <a:t> </a:t>
            </a:r>
            <a:r>
              <a:rPr lang="en-CA" dirty="0" smtClean="0">
                <a:solidFill>
                  <a:schemeClr val="tx1"/>
                </a:solidFill>
                <a:cs typeface="Arial" panose="020B0604020202020204" pitchFamily="34" charset="0"/>
              </a:rPr>
              <a:t>managers play a key role in employees’ return to the workplace experience; therefore, is it critical they themselves be adequately equipped. Here is an example of a </a:t>
            </a:r>
            <a:r>
              <a:rPr lang="en-CA" dirty="0" smtClean="0">
                <a:solidFill>
                  <a:schemeClr val="tx1"/>
                </a:solidFill>
                <a:cs typeface="Arial" panose="020B0604020202020204" pitchFamily="34" charset="0"/>
                <a:hlinkClick r:id="rId6"/>
              </a:rPr>
              <a:t>manager toolkit</a:t>
            </a:r>
            <a:r>
              <a:rPr lang="en-CA" dirty="0" smtClean="0">
                <a:solidFill>
                  <a:schemeClr val="tx1"/>
                </a:solidFill>
                <a:cs typeface="Arial" panose="020B0604020202020204" pitchFamily="34" charset="0"/>
              </a:rPr>
              <a:t> that can be adapted</a:t>
            </a:r>
            <a:r>
              <a:rPr lang="en-CA" dirty="0">
                <a:solidFill>
                  <a:schemeClr val="tx1"/>
                </a:solidFill>
                <a:cs typeface="Arial" panose="020B0604020202020204" pitchFamily="34" charset="0"/>
              </a:rPr>
              <a:t>.</a:t>
            </a:r>
            <a:endParaRPr lang="en-US" altLang="en-US" dirty="0">
              <a:solidFill>
                <a:schemeClr val="tx1">
                  <a:lumMod val="75000"/>
                  <a:lumOff val="25000"/>
                </a:schemeClr>
              </a:solidFill>
              <a:ea typeface="Tw Cen MT" panose="020B0602020104020603"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endParaRPr lang="en-CA" dirty="0" smtClean="0">
              <a:solidFill>
                <a:srgbClr val="FF0000"/>
              </a:solidFill>
              <a:cs typeface="Arial" panose="020B0604020202020204" pitchFamily="34" charset="0"/>
            </a:endParaRPr>
          </a:p>
          <a:p>
            <a:pPr eaLnBrk="0" fontAlgn="base" hangingPunct="0">
              <a:spcBef>
                <a:spcPct val="0"/>
              </a:spcBef>
              <a:spcAft>
                <a:spcPct val="0"/>
              </a:spcAft>
            </a:pPr>
            <a:endParaRPr lang="en-US" altLang="en-US" sz="2000" dirty="0" smtClean="0">
              <a:solidFill>
                <a:srgbClr val="000000"/>
              </a:solidFill>
              <a:ea typeface="Tw Cen MT" panose="020B0602020104020603" pitchFamily="34" charset="0"/>
              <a:cs typeface="Times New Roman" panose="02020603050405020304" pitchFamily="18" charset="0"/>
            </a:endParaRPr>
          </a:p>
          <a:p>
            <a:pPr eaLnBrk="0" fontAlgn="base" hangingPunct="0">
              <a:spcBef>
                <a:spcPct val="0"/>
              </a:spcBef>
              <a:spcAft>
                <a:spcPct val="0"/>
              </a:spcAft>
            </a:pPr>
            <a:endParaRPr lang="en-US" altLang="en-US" sz="2000" dirty="0" smtClean="0">
              <a:solidFill>
                <a:srgbClr val="000000"/>
              </a:solidFill>
              <a:ea typeface="Tw Cen MT" panose="020B0602020104020603" pitchFamily="34" charset="0"/>
              <a:cs typeface="Times New Roman" panose="02020603050405020304" pitchFamily="18" charset="0"/>
            </a:endParaRPr>
          </a:p>
        </p:txBody>
      </p:sp>
      <p:sp>
        <p:nvSpPr>
          <p:cNvPr id="5" name="Rounded Rectangle 4"/>
          <p:cNvSpPr/>
          <p:nvPr>
            <p:custDataLst>
              <p:tags r:id="rId2"/>
            </p:custDataLst>
          </p:nvPr>
        </p:nvSpPr>
        <p:spPr>
          <a:xfrm>
            <a:off x="525581" y="3932862"/>
            <a:ext cx="11006345" cy="2150303"/>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Virtual site visit for employees returning to the workplace</a:t>
            </a:r>
            <a:endParaRPr lang="en-US" altLang="en-US" dirty="0">
              <a:solidFill>
                <a:schemeClr val="tx1"/>
              </a:solidFill>
              <a:ea typeface="Tw Cen MT" panose="020B0602020104020603"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Onsite </a:t>
            </a:r>
            <a:r>
              <a:rPr lang="en-US" altLang="en-US" dirty="0">
                <a:solidFill>
                  <a:schemeClr val="tx1"/>
                </a:solidFill>
                <a:ea typeface="Tw Cen MT" panose="020B0602020104020603" pitchFamily="34" charset="0"/>
                <a:cs typeface="Arial" panose="020B0604020202020204" pitchFamily="34" charset="0"/>
              </a:rPr>
              <a:t>welcome team </a:t>
            </a:r>
            <a:r>
              <a:rPr lang="en-US" altLang="en-US" dirty="0" smtClean="0">
                <a:solidFill>
                  <a:schemeClr val="tx1"/>
                </a:solidFill>
                <a:ea typeface="Tw Cen MT" panose="020B0602020104020603" pitchFamily="34" charset="0"/>
                <a:cs typeface="Arial" panose="020B0604020202020204" pitchFamily="34" charset="0"/>
              </a:rPr>
              <a:t>for employees returning to the workplace</a:t>
            </a: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Online training on </a:t>
            </a:r>
            <a:r>
              <a:rPr lang="en-CA" dirty="0">
                <a:solidFill>
                  <a:schemeClr val="tx1"/>
                </a:solidFill>
                <a:cs typeface="Arial" panose="020B0604020202020204" pitchFamily="34" charset="0"/>
              </a:rPr>
              <a:t>new measures, new tools, protocols, procedures, ways of working</a:t>
            </a: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chemeClr val="tx1"/>
                </a:solidFill>
                <a:ea typeface="Tw Cen MT" panose="020B0602020104020603" pitchFamily="34" charset="0"/>
                <a:cs typeface="Arial" panose="020B0604020202020204" pitchFamily="34" charset="0"/>
              </a:rPr>
              <a:t>Web-based guide/welcome kit for employees and managers returning to the workplace </a:t>
            </a:r>
            <a:r>
              <a:rPr lang="en-US" altLang="en-US" dirty="0">
                <a:solidFill>
                  <a:schemeClr val="tx1"/>
                </a:solidFill>
                <a:ea typeface="Tw Cen MT" panose="020B0602020104020603" pitchFamily="34" charset="0"/>
                <a:cs typeface="Arial" panose="020B0604020202020204" pitchFamily="34" charset="0"/>
              </a:rPr>
              <a:t>on </a:t>
            </a:r>
            <a:r>
              <a:rPr lang="en-CA" dirty="0">
                <a:solidFill>
                  <a:schemeClr val="tx1"/>
                </a:solidFill>
                <a:ea typeface="Tw Cen MT" panose="020B0602020104020603" pitchFamily="34" charset="0"/>
                <a:cs typeface="Arial" panose="020B0604020202020204" pitchFamily="34" charset="0"/>
              </a:rPr>
              <a:t>new measures, new tools, protocols, procedures, ways of </a:t>
            </a:r>
            <a:r>
              <a:rPr lang="en-CA" dirty="0" smtClean="0">
                <a:solidFill>
                  <a:schemeClr val="tx1"/>
                </a:solidFill>
                <a:ea typeface="Tw Cen MT" panose="020B0602020104020603" pitchFamily="34" charset="0"/>
                <a:cs typeface="Arial" panose="020B0604020202020204" pitchFamily="34" charset="0"/>
              </a:rPr>
              <a:t>working</a:t>
            </a:r>
          </a:p>
          <a:p>
            <a:pPr marL="742950" lvl="1" indent="-285750" eaLnBrk="0" fontAlgn="base" hangingPunct="0">
              <a:spcBef>
                <a:spcPct val="0"/>
              </a:spcBef>
              <a:spcAft>
                <a:spcPct val="0"/>
              </a:spcAft>
              <a:buFont typeface="Arial" panose="020B0604020202020204" pitchFamily="34" charset="0"/>
              <a:buChar char="•"/>
            </a:pPr>
            <a:r>
              <a:rPr lang="fr-FR" dirty="0">
                <a:solidFill>
                  <a:schemeClr val="tx1"/>
                </a:solidFill>
                <a:ea typeface="Tw Cen MT" panose="020B0602020104020603" pitchFamily="34" charset="0"/>
                <a:cs typeface="Arial" panose="020B0604020202020204" pitchFamily="34" charset="0"/>
                <a:hlinkClick r:id="rId7"/>
              </a:rPr>
              <a:t>1550 D'</a:t>
            </a:r>
            <a:r>
              <a:rPr lang="fr-FR" dirty="0" err="1">
                <a:solidFill>
                  <a:schemeClr val="tx1"/>
                </a:solidFill>
                <a:ea typeface="Tw Cen MT" panose="020B0602020104020603" pitchFamily="34" charset="0"/>
                <a:cs typeface="Arial" panose="020B0604020202020204" pitchFamily="34" charset="0"/>
                <a:hlinkClick r:id="rId7"/>
              </a:rPr>
              <a:t>Estimauville</a:t>
            </a:r>
            <a:r>
              <a:rPr lang="fr-FR" dirty="0">
                <a:solidFill>
                  <a:schemeClr val="tx1"/>
                </a:solidFill>
                <a:ea typeface="Tw Cen MT" panose="020B0602020104020603" pitchFamily="34" charset="0"/>
                <a:cs typeface="Arial" panose="020B0604020202020204" pitchFamily="34" charset="0"/>
                <a:hlinkClick r:id="rId7"/>
              </a:rPr>
              <a:t> Avenue Pilot </a:t>
            </a:r>
            <a:r>
              <a:rPr lang="fr-FR" dirty="0" smtClean="0">
                <a:solidFill>
                  <a:schemeClr val="tx1"/>
                </a:solidFill>
                <a:ea typeface="Tw Cen MT" panose="020B0602020104020603" pitchFamily="34" charset="0"/>
                <a:cs typeface="Arial" panose="020B0604020202020204" pitchFamily="34" charset="0"/>
                <a:hlinkClick r:id="rId7"/>
              </a:rPr>
              <a:t>Project</a:t>
            </a:r>
            <a:endParaRPr lang="fr-FR" dirty="0" smtClean="0">
              <a:solidFill>
                <a:schemeClr val="tx1"/>
              </a:solidFill>
              <a:ea typeface="Tw Cen MT" panose="020B0602020104020603" pitchFamily="34" charset="0"/>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fr-FR" dirty="0" smtClean="0">
                <a:solidFill>
                  <a:schemeClr val="tx1"/>
                </a:solidFill>
                <a:ea typeface="Tw Cen MT" panose="020B0602020104020603" pitchFamily="34" charset="0"/>
                <a:cs typeface="Arial" panose="020B0604020202020204" pitchFamily="34" charset="0"/>
                <a:hlinkClick r:id="rId8"/>
              </a:rPr>
              <a:t>Place </a:t>
            </a:r>
            <a:r>
              <a:rPr lang="fr-FR" dirty="0">
                <a:solidFill>
                  <a:schemeClr val="tx1"/>
                </a:solidFill>
                <a:ea typeface="Tw Cen MT" panose="020B0602020104020603" pitchFamily="34" charset="0"/>
                <a:cs typeface="Arial" panose="020B0604020202020204" pitchFamily="34" charset="0"/>
                <a:hlinkClick r:id="rId8"/>
              </a:rPr>
              <a:t>Bonaventure Pilot Project</a:t>
            </a:r>
            <a:endParaRPr lang="fr-FR" dirty="0" smtClean="0">
              <a:solidFill>
                <a:schemeClr val="tx1"/>
              </a:solidFill>
              <a:ea typeface="Tw Cen MT" panose="020B0602020104020603" pitchFamily="34" charset="0"/>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endParaRPr lang="en-CA" dirty="0" smtClean="0">
              <a:solidFill>
                <a:schemeClr val="tx1"/>
              </a:solidFill>
              <a:ea typeface="Tw Cen MT" panose="020B0602020104020603" pitchFamily="34" charset="0"/>
              <a:cs typeface="Arial" panose="020B0604020202020204" pitchFamily="34" charset="0"/>
            </a:endParaRPr>
          </a:p>
        </p:txBody>
      </p:sp>
      <p:sp>
        <p:nvSpPr>
          <p:cNvPr id="7" name="Rectangle 6"/>
          <p:cNvSpPr/>
          <p:nvPr/>
        </p:nvSpPr>
        <p:spPr>
          <a:xfrm rot="16200000">
            <a:off x="-560911" y="2267910"/>
            <a:ext cx="1652504" cy="400110"/>
          </a:xfrm>
          <a:prstGeom prst="rect">
            <a:avLst/>
          </a:prstGeom>
        </p:spPr>
        <p:txBody>
          <a:bodyPr wrap="none">
            <a:spAutoFit/>
          </a:bodyPr>
          <a:lstStyle/>
          <a:p>
            <a:pPr eaLnBrk="0" fontAlgn="base" hangingPunct="0">
              <a:spcBef>
                <a:spcPct val="0"/>
              </a:spcBef>
              <a:spcAft>
                <a:spcPct val="0"/>
              </a:spcAft>
            </a:pPr>
            <a:r>
              <a:rPr lang="en-US" altLang="en-US" sz="2000" b="1" dirty="0">
                <a:solidFill>
                  <a:schemeClr val="accent3"/>
                </a:solidFill>
                <a:ea typeface="Tw Cen MT" panose="020B0602020104020603" pitchFamily="34" charset="0"/>
                <a:cs typeface="Times New Roman" panose="02020603050405020304" pitchFamily="18" charset="0"/>
              </a:rPr>
              <a:t>Best practices</a:t>
            </a:r>
          </a:p>
        </p:txBody>
      </p:sp>
      <p:sp>
        <p:nvSpPr>
          <p:cNvPr id="8" name="Rectangle 7"/>
          <p:cNvSpPr/>
          <p:nvPr/>
        </p:nvSpPr>
        <p:spPr>
          <a:xfrm rot="16200000">
            <a:off x="-257326" y="4602222"/>
            <a:ext cx="1165704" cy="400110"/>
          </a:xfrm>
          <a:prstGeom prst="rect">
            <a:avLst/>
          </a:prstGeom>
        </p:spPr>
        <p:txBody>
          <a:bodyPr wrap="none">
            <a:spAutoFit/>
          </a:bodyPr>
          <a:lstStyle/>
          <a:p>
            <a:pPr eaLnBrk="0" fontAlgn="base" hangingPunct="0">
              <a:spcBef>
                <a:spcPct val="0"/>
              </a:spcBef>
              <a:spcAft>
                <a:spcPct val="0"/>
              </a:spcAft>
            </a:pPr>
            <a:r>
              <a:rPr lang="en-US" altLang="en-US" sz="2000" b="1" dirty="0" smtClean="0">
                <a:solidFill>
                  <a:schemeClr val="accent3"/>
                </a:solidFill>
                <a:ea typeface="Tw Cen MT" panose="020B0602020104020603" pitchFamily="34" charset="0"/>
                <a:cs typeface="Times New Roman" panose="02020603050405020304" pitchFamily="18" charset="0"/>
              </a:rPr>
              <a:t>Activities</a:t>
            </a:r>
            <a:endParaRPr lang="en-US" altLang="en-US" sz="2000" b="1" dirty="0">
              <a:solidFill>
                <a:schemeClr val="accent3"/>
              </a:solidFill>
              <a:ea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4074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Best practices in reinforcing behaviors</a:t>
            </a:r>
            <a:endParaRPr lang="en-CA" dirty="0"/>
          </a:p>
        </p:txBody>
      </p:sp>
      <p:sp>
        <p:nvSpPr>
          <p:cNvPr id="6" name="Rounded Rectangle 5"/>
          <p:cNvSpPr/>
          <p:nvPr>
            <p:custDataLst>
              <p:tags r:id="rId1"/>
            </p:custDataLst>
          </p:nvPr>
        </p:nvSpPr>
        <p:spPr>
          <a:xfrm>
            <a:off x="9026013" y="1800259"/>
            <a:ext cx="2489092" cy="1810687"/>
          </a:xfrm>
          <a:prstGeom prst="roundRect">
            <a:avLst/>
          </a:prstGeom>
          <a:ln>
            <a:noFill/>
          </a:ln>
        </p:spPr>
        <p:style>
          <a:lnRef idx="3">
            <a:schemeClr val="lt1"/>
          </a:lnRef>
          <a:fillRef idx="1">
            <a:schemeClr val="accent4"/>
          </a:fillRef>
          <a:effectRef idx="1">
            <a:schemeClr val="accent4"/>
          </a:effectRef>
          <a:fontRef idx="minor">
            <a:schemeClr val="lt1"/>
          </a:fontRef>
        </p:style>
        <p:txBody>
          <a:bodyPr rtlCol="0" anchor="t" anchorCtr="0"/>
          <a:lstStyle/>
          <a:p>
            <a:pPr algn="ctr" fontAlgn="base"/>
            <a:r>
              <a:rPr lang="en-CA" sz="2800" b="1" dirty="0" smtClean="0">
                <a:solidFill>
                  <a:schemeClr val="tx1">
                    <a:lumMod val="75000"/>
                    <a:lumOff val="25000"/>
                  </a:schemeClr>
                </a:solidFill>
                <a:cs typeface="Arial" panose="020B0604020202020204" pitchFamily="34" charset="0"/>
              </a:rPr>
              <a:t>ATTENTION</a:t>
            </a:r>
          </a:p>
          <a:p>
            <a:pPr marL="285750" indent="-285750" fontAlgn="base">
              <a:buFont typeface="Wingdings" panose="05000000000000000000" pitchFamily="2" charset="2"/>
              <a:buChar char="ð"/>
            </a:pPr>
            <a:r>
              <a:rPr lang="en-CA" dirty="0" smtClean="0">
                <a:solidFill>
                  <a:schemeClr val="tx1">
                    <a:lumMod val="75000"/>
                    <a:lumOff val="25000"/>
                  </a:schemeClr>
                </a:solidFill>
                <a:cs typeface="Arial" panose="020B0604020202020204" pitchFamily="34" charset="0"/>
              </a:rPr>
              <a:t>Watch for signs of distress</a:t>
            </a:r>
          </a:p>
          <a:p>
            <a:pPr marL="285750" indent="-285750" fontAlgn="base">
              <a:spcBef>
                <a:spcPts val="600"/>
              </a:spcBef>
              <a:buFont typeface="Wingdings" panose="05000000000000000000" pitchFamily="2" charset="2"/>
              <a:buChar char="ð"/>
            </a:pPr>
            <a:r>
              <a:rPr lang="en-CA" dirty="0" smtClean="0">
                <a:solidFill>
                  <a:schemeClr val="tx1">
                    <a:lumMod val="75000"/>
                    <a:lumOff val="25000"/>
                  </a:schemeClr>
                </a:solidFill>
                <a:cs typeface="Arial" panose="020B0604020202020204" pitchFamily="34" charset="0"/>
              </a:rPr>
              <a:t>Manage conflict appropriately</a:t>
            </a:r>
          </a:p>
        </p:txBody>
      </p:sp>
      <p:sp>
        <p:nvSpPr>
          <p:cNvPr id="5" name="Rounded Rectangle 4"/>
          <p:cNvSpPr/>
          <p:nvPr>
            <p:custDataLst>
              <p:tags r:id="rId2"/>
            </p:custDataLst>
          </p:nvPr>
        </p:nvSpPr>
        <p:spPr>
          <a:xfrm>
            <a:off x="508759" y="1513282"/>
            <a:ext cx="8192790" cy="2480219"/>
          </a:xfrm>
          <a:prstGeom prst="roundRect">
            <a:avLst/>
          </a:prstGeom>
          <a:solidFill>
            <a:schemeClr val="bg1">
              <a:lumMod val="9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eaLnBrk="0" fontAlgn="base" hangingPunct="0">
              <a:spcBef>
                <a:spcPct val="0"/>
              </a:spcBef>
              <a:spcAft>
                <a:spcPct val="0"/>
              </a:spcAft>
              <a:buFont typeface="Arial" panose="020B0604020202020204" pitchFamily="34" charset="0"/>
              <a:buChar char="•"/>
            </a:pPr>
            <a:r>
              <a:rPr lang="en-US" dirty="0" smtClean="0">
                <a:solidFill>
                  <a:schemeClr val="tx1"/>
                </a:solidFill>
                <a:ea typeface="Tw Cen MT" panose="020B0602020104020603" pitchFamily="34" charset="0"/>
                <a:cs typeface="Arial" panose="020B0604020202020204" pitchFamily="34" charset="0"/>
              </a:rPr>
              <a:t>Ensure constant </a:t>
            </a:r>
            <a:r>
              <a:rPr lang="en-US" dirty="0">
                <a:solidFill>
                  <a:schemeClr val="tx1"/>
                </a:solidFill>
                <a:ea typeface="Tw Cen MT" panose="020B0602020104020603" pitchFamily="34" charset="0"/>
                <a:cs typeface="Arial" panose="020B0604020202020204" pitchFamily="34" charset="0"/>
              </a:rPr>
              <a:t>reinforcement messages about WHY the protocols are </a:t>
            </a:r>
            <a:r>
              <a:rPr lang="en-US" dirty="0" smtClean="0">
                <a:solidFill>
                  <a:schemeClr val="tx1"/>
                </a:solidFill>
                <a:ea typeface="Tw Cen MT" panose="020B0602020104020603" pitchFamily="34" charset="0"/>
                <a:cs typeface="Arial" panose="020B0604020202020204" pitchFamily="34" charset="0"/>
              </a:rPr>
              <a:t>important</a:t>
            </a:r>
            <a:endParaRPr lang="en-US" dirty="0">
              <a:solidFill>
                <a:schemeClr val="tx1"/>
              </a:solidFill>
              <a:ea typeface="Tw Cen MT" panose="020B0602020104020603"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dirty="0" smtClean="0">
                <a:solidFill>
                  <a:schemeClr val="tx1"/>
                </a:solidFill>
                <a:ea typeface="Tw Cen MT" panose="020B0602020104020603" pitchFamily="34" charset="0"/>
                <a:cs typeface="Arial" panose="020B0604020202020204" pitchFamily="34" charset="0"/>
              </a:rPr>
              <a:t>Provide </a:t>
            </a:r>
            <a:r>
              <a:rPr lang="en-US" dirty="0">
                <a:solidFill>
                  <a:schemeClr val="tx1"/>
                </a:solidFill>
                <a:ea typeface="Tw Cen MT" panose="020B0602020104020603" pitchFamily="34" charset="0"/>
                <a:cs typeface="Arial" panose="020B0604020202020204" pitchFamily="34" charset="0"/>
              </a:rPr>
              <a:t>c</a:t>
            </a:r>
            <a:r>
              <a:rPr lang="en-US" dirty="0" smtClean="0">
                <a:solidFill>
                  <a:schemeClr val="tx1"/>
                </a:solidFill>
                <a:ea typeface="Tw Cen MT" panose="020B0602020104020603" pitchFamily="34" charset="0"/>
                <a:cs typeface="Arial" panose="020B0604020202020204" pitchFamily="34" charset="0"/>
              </a:rPr>
              <a:t>oaching and supporting session to </a:t>
            </a:r>
            <a:r>
              <a:rPr lang="en-US" dirty="0">
                <a:solidFill>
                  <a:schemeClr val="tx1"/>
                </a:solidFill>
                <a:ea typeface="Tw Cen MT" panose="020B0602020104020603" pitchFamily="34" charset="0"/>
                <a:cs typeface="Arial" panose="020B0604020202020204" pitchFamily="34" charset="0"/>
              </a:rPr>
              <a:t>reinforce new </a:t>
            </a:r>
            <a:r>
              <a:rPr lang="en-US" dirty="0" smtClean="0">
                <a:solidFill>
                  <a:schemeClr val="tx1"/>
                </a:solidFill>
                <a:ea typeface="Tw Cen MT" panose="020B0602020104020603" pitchFamily="34" charset="0"/>
                <a:cs typeface="Arial" panose="020B0604020202020204" pitchFamily="34" charset="0"/>
              </a:rPr>
              <a:t>behaviors </a:t>
            </a:r>
            <a:r>
              <a:rPr lang="en-US" dirty="0">
                <a:solidFill>
                  <a:schemeClr val="tx1"/>
                </a:solidFill>
                <a:ea typeface="Tw Cen MT" panose="020B0602020104020603" pitchFamily="34" charset="0"/>
                <a:cs typeface="Arial" panose="020B0604020202020204" pitchFamily="34" charset="0"/>
              </a:rPr>
              <a:t>and </a:t>
            </a:r>
            <a:r>
              <a:rPr lang="en-US" dirty="0" smtClean="0">
                <a:solidFill>
                  <a:schemeClr val="tx1"/>
                </a:solidFill>
                <a:ea typeface="Tw Cen MT" panose="020B0602020104020603" pitchFamily="34" charset="0"/>
                <a:cs typeface="Arial" panose="020B0604020202020204" pitchFamily="34" charset="0"/>
              </a:rPr>
              <a:t>etiquette</a:t>
            </a:r>
            <a:endParaRPr lang="en-US" dirty="0">
              <a:solidFill>
                <a:schemeClr val="tx1"/>
              </a:solidFill>
              <a:ea typeface="Tw Cen MT" panose="020B0602020104020603"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dirty="0" smtClean="0">
                <a:solidFill>
                  <a:schemeClr val="tx1"/>
                </a:solidFill>
                <a:ea typeface="Tw Cen MT" panose="020B0602020104020603" pitchFamily="34" charset="0"/>
                <a:cs typeface="Arial" panose="020B0604020202020204" pitchFamily="34" charset="0"/>
              </a:rPr>
              <a:t>Hold targeted </a:t>
            </a:r>
            <a:r>
              <a:rPr lang="en-US" dirty="0">
                <a:solidFill>
                  <a:schemeClr val="tx1"/>
                </a:solidFill>
                <a:ea typeface="Tw Cen MT" panose="020B0602020104020603" pitchFamily="34" charset="0"/>
                <a:cs typeface="Arial" panose="020B0604020202020204" pitchFamily="34" charset="0"/>
              </a:rPr>
              <a:t>training </a:t>
            </a:r>
            <a:r>
              <a:rPr lang="en-US" dirty="0" smtClean="0">
                <a:solidFill>
                  <a:schemeClr val="tx1"/>
                </a:solidFill>
                <a:ea typeface="Tw Cen MT" panose="020B0602020104020603" pitchFamily="34" charset="0"/>
                <a:cs typeface="Arial" panose="020B0604020202020204" pitchFamily="34" charset="0"/>
              </a:rPr>
              <a:t>sessions</a:t>
            </a:r>
            <a:endParaRPr lang="en-US" dirty="0">
              <a:solidFill>
                <a:schemeClr val="tx1"/>
              </a:solidFill>
              <a:ea typeface="Tw Cen MT" panose="020B0602020104020603"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dirty="0" smtClean="0">
                <a:solidFill>
                  <a:schemeClr val="tx1"/>
                </a:solidFill>
                <a:ea typeface="Tw Cen MT" panose="020B0602020104020603" pitchFamily="34" charset="0"/>
                <a:cs typeface="Arial" panose="020B0604020202020204" pitchFamily="34" charset="0"/>
              </a:rPr>
              <a:t>Administer surveys to gather feedback and needs</a:t>
            </a:r>
            <a:endParaRPr lang="en-US" dirty="0">
              <a:solidFill>
                <a:schemeClr val="tx1"/>
              </a:solidFill>
              <a:ea typeface="Tw Cen MT" panose="020B0602020104020603"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dirty="0">
                <a:solidFill>
                  <a:schemeClr val="tx1"/>
                </a:solidFill>
                <a:ea typeface="Tw Cen MT" panose="020B0602020104020603" pitchFamily="34" charset="0"/>
                <a:cs typeface="Arial" panose="020B0604020202020204" pitchFamily="34" charset="0"/>
              </a:rPr>
              <a:t>Signage to encourage and prompt </a:t>
            </a:r>
            <a:r>
              <a:rPr lang="en-US" dirty="0" smtClean="0">
                <a:solidFill>
                  <a:schemeClr val="tx1"/>
                </a:solidFill>
                <a:ea typeface="Tw Cen MT" panose="020B0602020104020603" pitchFamily="34" charset="0"/>
                <a:cs typeface="Arial" panose="020B0604020202020204" pitchFamily="34" charset="0"/>
              </a:rPr>
              <a:t>behavior</a:t>
            </a:r>
            <a:endParaRPr lang="en-CA" dirty="0">
              <a:solidFill>
                <a:schemeClr val="tx1"/>
              </a:solidFill>
              <a:ea typeface="Tw Cen MT" panose="020B0602020104020603"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altLang="en-US" dirty="0">
                <a:solidFill>
                  <a:schemeClr val="tx1"/>
                </a:solidFill>
                <a:ea typeface="Tw Cen MT" panose="020B0602020104020603" pitchFamily="34" charset="0"/>
                <a:cs typeface="Arial" panose="020B0604020202020204" pitchFamily="34" charset="0"/>
              </a:rPr>
              <a:t>Ensure that undesired behaviors are addressed </a:t>
            </a:r>
            <a:r>
              <a:rPr lang="en-US" altLang="en-US" dirty="0" smtClean="0">
                <a:solidFill>
                  <a:schemeClr val="tx1"/>
                </a:solidFill>
                <a:ea typeface="Tw Cen MT" panose="020B0602020104020603" pitchFamily="34" charset="0"/>
                <a:cs typeface="Arial" panose="020B0604020202020204" pitchFamily="34" charset="0"/>
              </a:rPr>
              <a:t>quickly</a:t>
            </a:r>
            <a:endParaRPr lang="en-US" altLang="en-US" dirty="0">
              <a:solidFill>
                <a:schemeClr val="tx1"/>
              </a:solidFill>
              <a:ea typeface="Tw Cen MT" panose="020B0602020104020603" pitchFamily="34" charset="0"/>
              <a:cs typeface="Arial" panose="020B0604020202020204" pitchFamily="34" charset="0"/>
            </a:endParaRPr>
          </a:p>
          <a:p>
            <a:pPr eaLnBrk="0" fontAlgn="base" hangingPunct="0">
              <a:spcBef>
                <a:spcPct val="0"/>
              </a:spcBef>
              <a:spcAft>
                <a:spcPct val="0"/>
              </a:spcAft>
            </a:pPr>
            <a:endParaRPr lang="en-US" altLang="en-US" sz="2000" dirty="0" smtClean="0">
              <a:solidFill>
                <a:srgbClr val="000000"/>
              </a:solidFill>
              <a:ea typeface="Tw Cen MT" panose="020B0602020104020603" pitchFamily="34" charset="0"/>
              <a:cs typeface="Times New Roman" panose="02020603050405020304" pitchFamily="18" charset="0"/>
            </a:endParaRPr>
          </a:p>
          <a:p>
            <a:pPr eaLnBrk="0" fontAlgn="base" hangingPunct="0">
              <a:spcBef>
                <a:spcPct val="0"/>
              </a:spcBef>
              <a:spcAft>
                <a:spcPct val="0"/>
              </a:spcAft>
            </a:pPr>
            <a:endParaRPr lang="en-US" altLang="en-US" sz="2000" dirty="0" smtClean="0">
              <a:solidFill>
                <a:srgbClr val="000000"/>
              </a:solidFill>
              <a:ea typeface="Tw Cen MT" panose="020B0602020104020603" pitchFamily="34" charset="0"/>
              <a:cs typeface="Times New Roman" panose="02020603050405020304" pitchFamily="18" charset="0"/>
            </a:endParaRPr>
          </a:p>
        </p:txBody>
      </p:sp>
      <p:pic>
        <p:nvPicPr>
          <p:cNvPr id="14338" name="Picture 2" descr="managing resistance 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482" y="4081088"/>
            <a:ext cx="6078077" cy="2146051"/>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a:spLocks noEditPoints="1"/>
          </p:cNvSpPr>
          <p:nvPr/>
        </p:nvSpPr>
        <p:spPr bwMode="auto">
          <a:xfrm rot="14026548" flipH="1">
            <a:off x="2509442" y="4587720"/>
            <a:ext cx="1306957" cy="139822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Rectangle 7"/>
          <p:cNvSpPr/>
          <p:nvPr/>
        </p:nvSpPr>
        <p:spPr>
          <a:xfrm>
            <a:off x="802121" y="4640502"/>
            <a:ext cx="2024898" cy="646331"/>
          </a:xfrm>
          <a:prstGeom prst="rect">
            <a:avLst/>
          </a:prstGeom>
        </p:spPr>
        <p:txBody>
          <a:bodyPr wrap="square">
            <a:spAutoFit/>
          </a:bodyPr>
          <a:lstStyle/>
          <a:p>
            <a:r>
              <a:rPr lang="en-CA" dirty="0" smtClean="0">
                <a:solidFill>
                  <a:srgbClr val="252525"/>
                </a:solidFill>
                <a:cs typeface="Arial" panose="020B0604020202020204" pitchFamily="34" charset="0"/>
              </a:rPr>
              <a:t>Tips in managing resistance</a:t>
            </a:r>
            <a:endParaRPr lang="en-CA" dirty="0">
              <a:cs typeface="Arial" panose="020B0604020202020204" pitchFamily="34" charset="0"/>
            </a:endParaRPr>
          </a:p>
        </p:txBody>
      </p:sp>
    </p:spTree>
    <p:extLst>
      <p:ext uri="{BB962C8B-B14F-4D97-AF65-F5344CB8AC3E}">
        <p14:creationId xmlns:p14="http://schemas.microsoft.com/office/powerpoint/2010/main" val="1752526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Rectangle 2"/>
          <p:cNvSpPr/>
          <p:nvPr/>
        </p:nvSpPr>
        <p:spPr>
          <a:xfrm>
            <a:off x="647700" y="1698782"/>
            <a:ext cx="9789202" cy="4745402"/>
          </a:xfrm>
          <a:prstGeom prst="rect">
            <a:avLst/>
          </a:prstGeom>
        </p:spPr>
        <p:txBody>
          <a:bodyPr wrap="square">
            <a:spAutoFit/>
          </a:bodyPr>
          <a:lstStyle/>
          <a:p>
            <a:pPr marL="342900" indent="-342900">
              <a:buFont typeface="+mj-lt"/>
              <a:buAutoNum type="arabicPeriod"/>
            </a:pPr>
            <a:r>
              <a:rPr lang="en-CA" dirty="0" smtClean="0">
                <a:cs typeface="Arial" panose="020B0604020202020204" pitchFamily="34" charset="0"/>
                <a:hlinkClick r:id="rId3"/>
              </a:rPr>
              <a:t>Workplace Change Management Playbook</a:t>
            </a:r>
            <a:endParaRPr lang="en-CA" dirty="0">
              <a:cs typeface="Arial" panose="020B0604020202020204" pitchFamily="34" charset="0"/>
            </a:endParaRPr>
          </a:p>
          <a:p>
            <a:pPr marL="342900" indent="-342900">
              <a:buFont typeface="+mj-lt"/>
              <a:buAutoNum type="arabicPeriod"/>
            </a:pPr>
            <a:endParaRPr lang="fr-CA" dirty="0" smtClean="0">
              <a:cs typeface="Arial" panose="020B0604020202020204" pitchFamily="34" charset="0"/>
            </a:endParaRPr>
          </a:p>
          <a:p>
            <a:pPr marL="342900" indent="-342900">
              <a:lnSpc>
                <a:spcPct val="107000"/>
              </a:lnSpc>
              <a:spcAft>
                <a:spcPts val="0"/>
              </a:spcAft>
              <a:buFont typeface="+mj-lt"/>
              <a:buAutoNum type="arabicPeriod"/>
            </a:pPr>
            <a:r>
              <a:rPr lang="en-CA" dirty="0">
                <a:ea typeface="Calibri" panose="020F0502020204030204" pitchFamily="34" charset="0"/>
                <a:cs typeface="Times New Roman" panose="02020603050405020304" pitchFamily="18" charset="0"/>
                <a:hlinkClick r:id="rId4"/>
              </a:rPr>
              <a:t>PSPC Guidance and Practices for the Safe Return to Workplaces in Light of the Easing of Restrictions</a:t>
            </a:r>
            <a:endParaRPr lang="en-CA"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mj-lt"/>
              <a:buAutoNum type="arabicPeriod"/>
            </a:pPr>
            <a:endParaRPr lang="en-CA"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CA" dirty="0">
                <a:ea typeface="Calibri" panose="020F0502020204030204" pitchFamily="34" charset="0"/>
                <a:cs typeface="Times New Roman" panose="02020603050405020304" pitchFamily="18" charset="0"/>
                <a:hlinkClick r:id="rId5"/>
              </a:rPr>
              <a:t>PSPC Building Management Direction for Coronavirus Disease 2019 (COVID-19</a:t>
            </a:r>
            <a:r>
              <a:rPr lang="en-CA" dirty="0" smtClean="0">
                <a:ea typeface="Calibri" panose="020F0502020204030204" pitchFamily="34" charset="0"/>
                <a:cs typeface="Times New Roman" panose="02020603050405020304" pitchFamily="18" charset="0"/>
                <a:hlinkClick r:id="rId5"/>
              </a:rPr>
              <a:t>)</a:t>
            </a:r>
            <a:endParaRPr lang="en-CA" dirty="0" smtClean="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CA" dirty="0" smtClean="0">
                <a:hlinkClick r:id="rId6"/>
              </a:rPr>
              <a:t>Information for Government of Canada employees: Coronavirus disease (COVID-19)</a:t>
            </a:r>
            <a:endParaRPr lang="en-CA" dirty="0"/>
          </a:p>
          <a:p>
            <a:pPr marL="342900" indent="-342900">
              <a:buFont typeface="+mj-lt"/>
              <a:buAutoNum type="arabicPeriod"/>
            </a:pPr>
            <a:endParaRPr lang="en-CA" dirty="0" smtClean="0"/>
          </a:p>
          <a:p>
            <a:pPr marL="342900" indent="-342900">
              <a:buFont typeface="+mj-lt"/>
              <a:buAutoNum type="arabicPeriod"/>
            </a:pPr>
            <a:r>
              <a:rPr lang="en-CA" dirty="0" smtClean="0"/>
              <a:t>Orientation </a:t>
            </a:r>
            <a:r>
              <a:rPr lang="en-CA" dirty="0"/>
              <a:t>Package to Support the Easing Of Restrictions at Federal Worksites</a:t>
            </a:r>
          </a:p>
          <a:p>
            <a:pPr marL="800100" lvl="1" indent="-342900">
              <a:buFont typeface="Arial" panose="020B0604020202020204" pitchFamily="34" charset="0"/>
              <a:buChar char="•"/>
            </a:pPr>
            <a:r>
              <a:rPr lang="en-CA" dirty="0" smtClean="0">
                <a:hlinkClick r:id="rId7"/>
              </a:rPr>
              <a:t>https</a:t>
            </a:r>
            <a:r>
              <a:rPr lang="en-CA" dirty="0">
                <a:hlinkClick r:id="rId7"/>
              </a:rPr>
              <a:t>://</a:t>
            </a:r>
            <a:r>
              <a:rPr lang="en-CA" dirty="0" smtClean="0">
                <a:hlinkClick r:id="rId7"/>
              </a:rPr>
              <a:t>www.csps-efpc.gc.ca/tools/jobaids/orientation-package-eng.aspx</a:t>
            </a:r>
            <a:endParaRPr lang="en-CA" dirty="0"/>
          </a:p>
          <a:p>
            <a:pPr marL="800100" lvl="1" indent="-342900">
              <a:buFont typeface="Arial" panose="020B0604020202020204" pitchFamily="34" charset="0"/>
              <a:buChar char="•"/>
            </a:pPr>
            <a:r>
              <a:rPr lang="fr-CA" dirty="0" smtClean="0">
                <a:hlinkClick r:id="rId8"/>
              </a:rPr>
              <a:t>https</a:t>
            </a:r>
            <a:r>
              <a:rPr lang="fr-CA" dirty="0">
                <a:hlinkClick r:id="rId8"/>
              </a:rPr>
              <a:t>://</a:t>
            </a:r>
            <a:r>
              <a:rPr lang="fr-CA" dirty="0" smtClean="0">
                <a:hlinkClick r:id="rId8"/>
              </a:rPr>
              <a:t>www.csps-efpc.gc.ca/tools/jobaids/pdfs/orientation-package-eng.pdf</a:t>
            </a:r>
            <a:endParaRPr lang="fr-CA" dirty="0" smtClean="0"/>
          </a:p>
          <a:p>
            <a:pPr marL="342900" indent="-342900">
              <a:buFont typeface="+mj-lt"/>
              <a:buAutoNum type="arabicPeriod"/>
            </a:pPr>
            <a:endParaRPr lang="fr-CA" dirty="0" smtClean="0"/>
          </a:p>
          <a:p>
            <a:pPr marL="342900" indent="-342900">
              <a:buFont typeface="+mj-lt"/>
              <a:buAutoNum type="arabicPeriod"/>
            </a:pPr>
            <a:r>
              <a:rPr lang="en-CA" dirty="0"/>
              <a:t>Summary of the </a:t>
            </a:r>
            <a:r>
              <a:rPr lang="en-CA" dirty="0" smtClean="0">
                <a:hlinkClick r:id="rId9"/>
              </a:rPr>
              <a:t>Workplace Change Management Community of Practice session Adapting to change </a:t>
            </a:r>
            <a:r>
              <a:rPr lang="en-CA" dirty="0" smtClean="0"/>
              <a:t>held</a:t>
            </a:r>
            <a:r>
              <a:rPr lang="en-CA" i="1" dirty="0" smtClean="0"/>
              <a:t> </a:t>
            </a:r>
            <a:r>
              <a:rPr lang="en-CA" dirty="0"/>
              <a:t>on June 9</a:t>
            </a:r>
            <a:r>
              <a:rPr lang="en-CA" sz="1100" baseline="30000" dirty="0"/>
              <a:t>th</a:t>
            </a:r>
            <a:r>
              <a:rPr lang="en-CA" dirty="0"/>
              <a:t>, 2020. The objective of the session was to create a collection of workplace changes and lessons learned from the current pandemic situation</a:t>
            </a:r>
            <a:r>
              <a:rPr lang="fr-CA" dirty="0"/>
              <a:t>. </a:t>
            </a:r>
          </a:p>
          <a:p>
            <a:endParaRPr lang="fr-CA" dirty="0" smtClean="0"/>
          </a:p>
          <a:p>
            <a:endParaRPr lang="en-C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581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9909" y="1098396"/>
            <a:ext cx="10163908" cy="3785652"/>
          </a:xfrm>
          <a:prstGeom prst="rect">
            <a:avLst/>
          </a:prstGeom>
        </p:spPr>
        <p:txBody>
          <a:bodyPr wrap="square">
            <a:spAutoFit/>
          </a:bodyPr>
          <a:lstStyle/>
          <a:p>
            <a:pPr algn="ctr"/>
            <a:r>
              <a:rPr lang="fr-CA" sz="2400" dirty="0" smtClean="0">
                <a:solidFill>
                  <a:schemeClr val="accent5"/>
                </a:solidFill>
                <a:cs typeface="Arial" panose="020B0604020202020204" pitchFamily="34" charset="0"/>
              </a:rPr>
              <a:t>“</a:t>
            </a:r>
            <a:r>
              <a:rPr lang="en-CA" sz="2400" b="1" dirty="0" smtClean="0">
                <a:solidFill>
                  <a:schemeClr val="accent5"/>
                </a:solidFill>
              </a:rPr>
              <a:t>Clear</a:t>
            </a:r>
            <a:r>
              <a:rPr lang="en-CA" sz="2400" b="1" dirty="0">
                <a:solidFill>
                  <a:schemeClr val="accent5"/>
                </a:solidFill>
              </a:rPr>
              <a:t>, direct and timely communications to employees will be critical </a:t>
            </a:r>
            <a:r>
              <a:rPr lang="en-CA" sz="2400" dirty="0">
                <a:solidFill>
                  <a:schemeClr val="accent5"/>
                </a:solidFill>
              </a:rPr>
              <a:t>to an organization’s ability to establish trust and to successfully manage the complex and challenging process with which we are confronted in the return to the worksite. Messaging will need to be frequent, </a:t>
            </a:r>
            <a:r>
              <a:rPr lang="en-CA" sz="2400" b="1" dirty="0">
                <a:solidFill>
                  <a:schemeClr val="accent5"/>
                </a:solidFill>
              </a:rPr>
              <a:t>employee-centric</a:t>
            </a:r>
            <a:r>
              <a:rPr lang="en-CA" sz="2400" dirty="0">
                <a:solidFill>
                  <a:schemeClr val="accent5"/>
                </a:solidFill>
              </a:rPr>
              <a:t>, empathetic and empowering, while reflecting the seriousness of the current landscape. Where employees may be asked to return to the worksite, the communications timeline will need to be mindful that employees will require appropriate notice and adequate lead time in order to prepare. Internal communications teams may need to be ramped up in the short to medium-term </a:t>
            </a:r>
            <a:r>
              <a:rPr lang="en-CA" sz="2400" b="1" dirty="0">
                <a:solidFill>
                  <a:schemeClr val="accent5"/>
                </a:solidFill>
              </a:rPr>
              <a:t>to support this significant </a:t>
            </a:r>
            <a:r>
              <a:rPr lang="en-CA" sz="2400" b="1" dirty="0" smtClean="0">
                <a:solidFill>
                  <a:schemeClr val="accent5"/>
                </a:solidFill>
              </a:rPr>
              <a:t>change management initiative.”</a:t>
            </a:r>
            <a:endParaRPr lang="en-CA" sz="2400" dirty="0">
              <a:solidFill>
                <a:schemeClr val="accent5"/>
              </a:solidFill>
              <a:cs typeface="Arial" panose="020B0604020202020204" pitchFamily="34" charset="0"/>
            </a:endParaRPr>
          </a:p>
        </p:txBody>
      </p:sp>
      <p:sp>
        <p:nvSpPr>
          <p:cNvPr id="2" name="Rectangle 1"/>
          <p:cNvSpPr/>
          <p:nvPr/>
        </p:nvSpPr>
        <p:spPr>
          <a:xfrm>
            <a:off x="1449659" y="5473262"/>
            <a:ext cx="9501553" cy="600164"/>
          </a:xfrm>
          <a:prstGeom prst="rect">
            <a:avLst/>
          </a:prstGeom>
        </p:spPr>
        <p:txBody>
          <a:bodyPr wrap="square">
            <a:spAutoFit/>
          </a:bodyPr>
          <a:lstStyle/>
          <a:p>
            <a:endParaRPr lang="en-CA" sz="1100" b="1" dirty="0">
              <a:solidFill>
                <a:schemeClr val="bg1">
                  <a:lumMod val="50000"/>
                </a:schemeClr>
              </a:solidFill>
              <a:cs typeface="Arial" panose="020B0604020202020204" pitchFamily="34" charset="0"/>
            </a:endParaRPr>
          </a:p>
          <a:p>
            <a:r>
              <a:rPr lang="en-CA" sz="1100" dirty="0" smtClean="0">
                <a:solidFill>
                  <a:schemeClr val="bg1">
                    <a:lumMod val="50000"/>
                  </a:schemeClr>
                </a:solidFill>
                <a:cs typeface="Arial" panose="020B0604020202020204" pitchFamily="34" charset="0"/>
              </a:rPr>
              <a:t>Source: </a:t>
            </a:r>
            <a:r>
              <a:rPr lang="en-CA" sz="1100" b="1" dirty="0">
                <a:solidFill>
                  <a:schemeClr val="bg1">
                    <a:lumMod val="50000"/>
                  </a:schemeClr>
                </a:solidFill>
                <a:cs typeface="Arial" panose="020B0604020202020204" pitchFamily="34" charset="0"/>
                <a:hlinkClick r:id="rId3"/>
              </a:rPr>
              <a:t>https://</a:t>
            </a:r>
            <a:r>
              <a:rPr lang="en-CA" sz="1100" b="1" dirty="0" smtClean="0">
                <a:solidFill>
                  <a:schemeClr val="bg1">
                    <a:lumMod val="50000"/>
                  </a:schemeClr>
                </a:solidFill>
                <a:cs typeface="Arial" panose="020B0604020202020204" pitchFamily="34" charset="0"/>
                <a:hlinkClick r:id="rId3"/>
              </a:rPr>
              <a:t>www.canada.ca/en/government/publicservice/covid-19/easing-restrictions/departmental-guidebook/federal-worksites.html</a:t>
            </a:r>
            <a:endParaRPr lang="en-CA" sz="1100" b="1" dirty="0" smtClean="0">
              <a:solidFill>
                <a:schemeClr val="bg1">
                  <a:lumMod val="50000"/>
                </a:schemeClr>
              </a:solidFill>
              <a:cs typeface="Arial" panose="020B0604020202020204" pitchFamily="34" charset="0"/>
            </a:endParaRPr>
          </a:p>
          <a:p>
            <a:endParaRPr lang="en-CA" sz="1100" b="1" dirty="0">
              <a:solidFill>
                <a:schemeClr val="bg1">
                  <a:lumMod val="50000"/>
                </a:schemeClr>
              </a:solidFill>
              <a:cs typeface="Arial" panose="020B0604020202020204" pitchFamily="34" charset="0"/>
            </a:endParaRPr>
          </a:p>
        </p:txBody>
      </p:sp>
      <p:sp>
        <p:nvSpPr>
          <p:cNvPr id="4" name="Rectangle 3"/>
          <p:cNvSpPr/>
          <p:nvPr/>
        </p:nvSpPr>
        <p:spPr>
          <a:xfrm>
            <a:off x="8031700" y="5959562"/>
            <a:ext cx="3811255" cy="276999"/>
          </a:xfrm>
          <a:prstGeom prst="rect">
            <a:avLst/>
          </a:prstGeom>
        </p:spPr>
        <p:txBody>
          <a:bodyPr wrap="square">
            <a:spAutoFit/>
          </a:bodyPr>
          <a:lstStyle/>
          <a:p>
            <a:r>
              <a:rPr lang="en-CA" sz="1200" i="1" dirty="0" smtClean="0"/>
              <a:t>Hyperlinks </a:t>
            </a:r>
            <a:r>
              <a:rPr lang="en-CA" sz="1200" i="1" dirty="0"/>
              <a:t>are only accessible when in </a:t>
            </a:r>
            <a:r>
              <a:rPr lang="en-CA" sz="1200" i="1" dirty="0" smtClean="0"/>
              <a:t>presentation mode</a:t>
            </a:r>
            <a:endParaRPr lang="fr-CA" sz="1200" i="1" dirty="0"/>
          </a:p>
        </p:txBody>
      </p:sp>
    </p:spTree>
    <p:extLst>
      <p:ext uri="{BB962C8B-B14F-4D97-AF65-F5344CB8AC3E}">
        <p14:creationId xmlns:p14="http://schemas.microsoft.com/office/powerpoint/2010/main" val="2102797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About this toolkit</a:t>
            </a:r>
            <a:endParaRPr lang="en-CA" dirty="0"/>
          </a:p>
        </p:txBody>
      </p:sp>
      <p:sp>
        <p:nvSpPr>
          <p:cNvPr id="5" name="TextBox 4"/>
          <p:cNvSpPr txBox="1"/>
          <p:nvPr/>
        </p:nvSpPr>
        <p:spPr>
          <a:xfrm>
            <a:off x="508758" y="1444035"/>
            <a:ext cx="11006345" cy="4524315"/>
          </a:xfrm>
          <a:prstGeom prst="rect">
            <a:avLst/>
          </a:prstGeom>
          <a:noFill/>
        </p:spPr>
        <p:txBody>
          <a:bodyPr wrap="square" rtlCol="0">
            <a:spAutoFit/>
          </a:bodyPr>
          <a:lstStyle/>
          <a:p>
            <a:r>
              <a:rPr lang="en-CA" dirty="0" smtClean="0">
                <a:cs typeface="Arial" panose="020B0604020202020204" pitchFamily="34" charset="0"/>
              </a:rPr>
              <a:t>This toolkit includes 2 documents: this PowerPoint document as well as an Excel document titled </a:t>
            </a:r>
            <a:r>
              <a:rPr lang="en-CA" b="1" dirty="0">
                <a:cs typeface="Arial" panose="020B0604020202020204" pitchFamily="34" charset="0"/>
                <a:hlinkClick r:id="rId3"/>
              </a:rPr>
              <a:t>RTW PM-CM Integrated </a:t>
            </a:r>
            <a:r>
              <a:rPr lang="en-CA" b="1" dirty="0" smtClean="0">
                <a:cs typeface="Arial" panose="020B0604020202020204" pitchFamily="34" charset="0"/>
                <a:hlinkClick r:id="rId3"/>
              </a:rPr>
              <a:t>plan‒Change </a:t>
            </a:r>
            <a:r>
              <a:rPr lang="en-CA" b="1" dirty="0">
                <a:cs typeface="Arial" panose="020B0604020202020204" pitchFamily="34" charset="0"/>
                <a:hlinkClick r:id="rId3"/>
              </a:rPr>
              <a:t>inventory and impact </a:t>
            </a:r>
            <a:r>
              <a:rPr lang="en-CA" b="1" dirty="0" smtClean="0">
                <a:cs typeface="Arial" panose="020B0604020202020204" pitchFamily="34" charset="0"/>
                <a:hlinkClick r:id="rId3"/>
              </a:rPr>
              <a:t>assessment</a:t>
            </a:r>
            <a:r>
              <a:rPr lang="en-CA" dirty="0" smtClean="0">
                <a:cs typeface="Arial" panose="020B0604020202020204" pitchFamily="34" charset="0"/>
              </a:rPr>
              <a:t>. This toolkit was designed to help the change manager or project team create the best possible employee experience, when planning the return to the workplace (RTW). It offers a change management approach to follow based on the RTW plan being developed or implemented by your organization. </a:t>
            </a:r>
          </a:p>
          <a:p>
            <a:endParaRPr lang="en-CA" dirty="0" smtClean="0">
              <a:cs typeface="Arial" panose="020B0604020202020204" pitchFamily="34" charset="0"/>
            </a:endParaRPr>
          </a:p>
          <a:p>
            <a:r>
              <a:rPr lang="en-CA" dirty="0" smtClean="0">
                <a:cs typeface="Arial" panose="020B0604020202020204" pitchFamily="34" charset="0"/>
              </a:rPr>
              <a:t>It is a good starting point to identify how the current pandemic situation is impacting the workplace and the employees who will be working in it. </a:t>
            </a:r>
          </a:p>
          <a:p>
            <a:endParaRPr lang="en-CA" dirty="0" smtClean="0">
              <a:cs typeface="Arial" panose="020B0604020202020204" pitchFamily="34" charset="0"/>
            </a:endParaRPr>
          </a:p>
          <a:p>
            <a:r>
              <a:rPr lang="en-CA" b="1" dirty="0" smtClean="0">
                <a:cs typeface="Arial" panose="020B0604020202020204" pitchFamily="34" charset="0"/>
              </a:rPr>
              <a:t>What is included:</a:t>
            </a:r>
            <a:endParaRPr lang="en-CA" dirty="0" smtClean="0">
              <a:cs typeface="Arial" panose="020B0604020202020204" pitchFamily="34" charset="0"/>
            </a:endParaRPr>
          </a:p>
          <a:p>
            <a:pPr marL="171450" indent="-171450">
              <a:buFontTx/>
              <a:buChar char="-"/>
            </a:pPr>
            <a:r>
              <a:rPr lang="en-CA" dirty="0" smtClean="0">
                <a:cs typeface="Arial" panose="020B0604020202020204" pitchFamily="34" charset="0"/>
              </a:rPr>
              <a:t>Process to create an employee-centric approach for the RTW</a:t>
            </a:r>
          </a:p>
          <a:p>
            <a:pPr marL="171450" indent="-171450">
              <a:buFontTx/>
              <a:buChar char="-"/>
            </a:pPr>
            <a:r>
              <a:rPr lang="en-CA" dirty="0" smtClean="0">
                <a:cs typeface="Arial" panose="020B0604020202020204" pitchFamily="34" charset="0"/>
              </a:rPr>
              <a:t>Examples of communication, engagement and training activities</a:t>
            </a:r>
          </a:p>
          <a:p>
            <a:pPr marL="171450" indent="-171450">
              <a:buFontTx/>
              <a:buChar char="-"/>
            </a:pPr>
            <a:r>
              <a:rPr lang="en-CA" dirty="0" smtClean="0">
                <a:cs typeface="Arial" panose="020B0604020202020204" pitchFamily="34" charset="0"/>
              </a:rPr>
              <a:t>Tools in the document </a:t>
            </a:r>
            <a:r>
              <a:rPr lang="en-CA" b="1" dirty="0">
                <a:cs typeface="Arial" panose="020B0604020202020204" pitchFamily="34" charset="0"/>
                <a:hlinkClick r:id="rId3"/>
              </a:rPr>
              <a:t>RTW PM-CM Integrated plan‒Change inventory and impact </a:t>
            </a:r>
            <a:r>
              <a:rPr lang="en-CA" b="1" dirty="0" smtClean="0">
                <a:cs typeface="Arial" panose="020B0604020202020204" pitchFamily="34" charset="0"/>
                <a:hlinkClick r:id="rId3"/>
              </a:rPr>
              <a:t>assessment</a:t>
            </a:r>
            <a:r>
              <a:rPr lang="en-CA" dirty="0" smtClean="0">
                <a:cs typeface="Arial" panose="020B0604020202020204" pitchFamily="34" charset="0"/>
              </a:rPr>
              <a:t>:</a:t>
            </a:r>
          </a:p>
          <a:p>
            <a:pPr lvl="1"/>
            <a:r>
              <a:rPr lang="fr-CA" dirty="0" smtClean="0">
                <a:cs typeface="Arial" panose="020B0604020202020204" pitchFamily="34" charset="0"/>
              </a:rPr>
              <a:t>1- Change </a:t>
            </a:r>
            <a:r>
              <a:rPr lang="en-CA" dirty="0" smtClean="0">
                <a:cs typeface="Arial" panose="020B0604020202020204" pitchFamily="34" charset="0"/>
              </a:rPr>
              <a:t>inventory</a:t>
            </a:r>
            <a:r>
              <a:rPr lang="fr-CA" dirty="0" smtClean="0">
                <a:cs typeface="Arial" panose="020B0604020202020204" pitchFamily="34" charset="0"/>
              </a:rPr>
              <a:t> and impact </a:t>
            </a:r>
            <a:r>
              <a:rPr lang="en-CA" dirty="0" smtClean="0">
                <a:cs typeface="Arial" panose="020B0604020202020204" pitchFamily="34" charset="0"/>
              </a:rPr>
              <a:t>assessment</a:t>
            </a:r>
          </a:p>
          <a:p>
            <a:pPr lvl="1"/>
            <a:r>
              <a:rPr lang="fr-CA" dirty="0" smtClean="0">
                <a:cs typeface="Arial" panose="020B0604020202020204" pitchFamily="34" charset="0"/>
              </a:rPr>
              <a:t>2- Return to the </a:t>
            </a:r>
            <a:r>
              <a:rPr lang="en-CA" dirty="0" smtClean="0">
                <a:cs typeface="Arial" panose="020B0604020202020204" pitchFamily="34" charset="0"/>
              </a:rPr>
              <a:t>workplace</a:t>
            </a:r>
            <a:r>
              <a:rPr lang="fr-CA" dirty="0" smtClean="0">
                <a:cs typeface="Arial" panose="020B0604020202020204" pitchFamily="34" charset="0"/>
              </a:rPr>
              <a:t> (RTW) </a:t>
            </a:r>
            <a:r>
              <a:rPr lang="en-CA" dirty="0" smtClean="0">
                <a:cs typeface="Arial" panose="020B0604020202020204" pitchFamily="34" charset="0"/>
              </a:rPr>
              <a:t>integrated</a:t>
            </a:r>
            <a:r>
              <a:rPr lang="fr-CA" dirty="0" smtClean="0">
                <a:cs typeface="Arial" panose="020B0604020202020204" pitchFamily="34" charset="0"/>
              </a:rPr>
              <a:t> plan</a:t>
            </a:r>
            <a:endParaRPr lang="en-CA" dirty="0" smtClean="0">
              <a:cs typeface="Arial" panose="020B0604020202020204" pitchFamily="34" charset="0"/>
            </a:endParaRPr>
          </a:p>
          <a:p>
            <a:pPr marL="171450" indent="-171450">
              <a:buFontTx/>
              <a:buChar char="-"/>
            </a:pPr>
            <a:r>
              <a:rPr lang="en-CA" dirty="0" smtClean="0">
                <a:cs typeface="Arial" panose="020B0604020202020204" pitchFamily="34" charset="0"/>
              </a:rPr>
              <a:t>Links to reference material</a:t>
            </a:r>
            <a:endParaRPr lang="en-CA" dirty="0">
              <a:cs typeface="Arial" panose="020B0604020202020204" pitchFamily="34" charset="0"/>
            </a:endParaRPr>
          </a:p>
        </p:txBody>
      </p:sp>
      <p:sp>
        <p:nvSpPr>
          <p:cNvPr id="6" name="Rectangle 5"/>
          <p:cNvSpPr/>
          <p:nvPr/>
        </p:nvSpPr>
        <p:spPr>
          <a:xfrm>
            <a:off x="8031700" y="5959562"/>
            <a:ext cx="3811255" cy="276999"/>
          </a:xfrm>
          <a:prstGeom prst="rect">
            <a:avLst/>
          </a:prstGeom>
        </p:spPr>
        <p:txBody>
          <a:bodyPr wrap="square">
            <a:spAutoFit/>
          </a:bodyPr>
          <a:lstStyle/>
          <a:p>
            <a:r>
              <a:rPr lang="en-CA" sz="1200" i="1" dirty="0" smtClean="0"/>
              <a:t>Hyperlinks </a:t>
            </a:r>
            <a:r>
              <a:rPr lang="en-CA" sz="1200" i="1" dirty="0"/>
              <a:t>are only accessible when in </a:t>
            </a:r>
            <a:r>
              <a:rPr lang="en-CA" sz="1200" i="1" dirty="0" smtClean="0"/>
              <a:t>presentation mode</a:t>
            </a:r>
            <a:endParaRPr lang="fr-CA" sz="1200" i="1" dirty="0"/>
          </a:p>
        </p:txBody>
      </p:sp>
    </p:spTree>
    <p:extLst>
      <p:ext uri="{BB962C8B-B14F-4D97-AF65-F5344CB8AC3E}">
        <p14:creationId xmlns:p14="http://schemas.microsoft.com/office/powerpoint/2010/main" val="96832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 xmlns:lc="http://schemas.openxmlformats.org/drawingml/2006/lockedCanvas" xmlns:a16="http://schemas.microsoft.com/office/drawing/2014/main" id="{BFF54501-ADF8-4054-87DD-ACF097C71BFD}"/>
              </a:ext>
            </a:extLst>
          </p:cNvPr>
          <p:cNvSpPr/>
          <p:nvPr>
            <p:custDataLst>
              <p:tags r:id="rId1"/>
            </p:custDataLst>
          </p:nvPr>
        </p:nvSpPr>
        <p:spPr>
          <a:xfrm>
            <a:off x="10133933" y="3933827"/>
            <a:ext cx="1196265" cy="1207899"/>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dirty="0" smtClean="0">
                <a:solidFill>
                  <a:schemeClr val="tx1">
                    <a:lumMod val="75000"/>
                    <a:lumOff val="25000"/>
                  </a:schemeClr>
                </a:solidFill>
                <a:cs typeface="Arial" panose="020B0604020202020204" pitchFamily="34" charset="0"/>
              </a:rPr>
              <a:t>focuses on changing </a:t>
            </a:r>
            <a:r>
              <a:rPr lang="en-US" sz="1200" dirty="0">
                <a:solidFill>
                  <a:schemeClr val="tx1">
                    <a:lumMod val="75000"/>
                    <a:lumOff val="25000"/>
                  </a:schemeClr>
                </a:solidFill>
                <a:cs typeface="Arial" panose="020B0604020202020204" pitchFamily="34" charset="0"/>
              </a:rPr>
              <a:t>mindsets and behaviors</a:t>
            </a:r>
          </a:p>
        </p:txBody>
      </p:sp>
      <p:sp>
        <p:nvSpPr>
          <p:cNvPr id="13" name="Oval 12">
            <a:extLst>
              <a:ext uri="{FF2B5EF4-FFF2-40B4-BE49-F238E27FC236}">
                <a16:creationId xmlns="" xmlns:lc="http://schemas.openxmlformats.org/drawingml/2006/lockedCanvas" xmlns:a16="http://schemas.microsoft.com/office/drawing/2014/main" id="{D413E9E7-2875-4D1F-843E-FC1AAE291513}"/>
              </a:ext>
            </a:extLst>
          </p:cNvPr>
          <p:cNvSpPr/>
          <p:nvPr>
            <p:custDataLst>
              <p:tags r:id="rId2"/>
            </p:custDataLst>
          </p:nvPr>
        </p:nvSpPr>
        <p:spPr>
          <a:xfrm>
            <a:off x="8965314" y="1929473"/>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dirty="0" smtClean="0">
                <a:solidFill>
                  <a:schemeClr val="tx1">
                    <a:lumMod val="75000"/>
                    <a:lumOff val="25000"/>
                  </a:schemeClr>
                </a:solidFill>
                <a:cs typeface="Arial" panose="020B0604020202020204" pitchFamily="34" charset="0"/>
              </a:rPr>
              <a:t>prioritizes </a:t>
            </a:r>
            <a:r>
              <a:rPr lang="en-US" sz="1200" dirty="0">
                <a:solidFill>
                  <a:schemeClr val="tx1">
                    <a:lumMod val="75000"/>
                    <a:lumOff val="25000"/>
                  </a:schemeClr>
                </a:solidFill>
                <a:cs typeface="Arial" panose="020B0604020202020204" pitchFamily="34" charset="0"/>
              </a:rPr>
              <a:t>mental and physical wellbeing</a:t>
            </a:r>
          </a:p>
        </p:txBody>
      </p:sp>
      <p:sp>
        <p:nvSpPr>
          <p:cNvPr id="14" name="Oval 13">
            <a:extLst>
              <a:ext uri="{FF2B5EF4-FFF2-40B4-BE49-F238E27FC236}">
                <a16:creationId xmlns="" xmlns:lc="http://schemas.openxmlformats.org/drawingml/2006/lockedCanvas" xmlns:a16="http://schemas.microsoft.com/office/drawing/2014/main" id="{F6BE88D0-66A1-4C94-90F5-1CED014E0803}"/>
              </a:ext>
            </a:extLst>
          </p:cNvPr>
          <p:cNvSpPr/>
          <p:nvPr>
            <p:custDataLst>
              <p:tags r:id="rId3"/>
            </p:custDataLst>
          </p:nvPr>
        </p:nvSpPr>
        <p:spPr>
          <a:xfrm>
            <a:off x="10133933" y="2588366"/>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dirty="0" smtClean="0">
                <a:solidFill>
                  <a:schemeClr val="tx1">
                    <a:lumMod val="75000"/>
                    <a:lumOff val="25000"/>
                  </a:schemeClr>
                </a:solidFill>
                <a:cs typeface="Arial" panose="020B0604020202020204" pitchFamily="34" charset="0"/>
              </a:rPr>
              <a:t>is progressive</a:t>
            </a:r>
            <a:endParaRPr lang="en-US" sz="1200" dirty="0">
              <a:solidFill>
                <a:schemeClr val="tx1">
                  <a:lumMod val="75000"/>
                  <a:lumOff val="25000"/>
                </a:schemeClr>
              </a:solidFill>
              <a:cs typeface="Arial" panose="020B0604020202020204" pitchFamily="34" charset="0"/>
            </a:endParaRPr>
          </a:p>
        </p:txBody>
      </p:sp>
      <p:sp>
        <p:nvSpPr>
          <p:cNvPr id="15" name="Oval 14">
            <a:extLst>
              <a:ext uri="{FF2B5EF4-FFF2-40B4-BE49-F238E27FC236}">
                <a16:creationId xmlns="" xmlns:lc="http://schemas.openxmlformats.org/drawingml/2006/lockedCanvas" xmlns:a16="http://schemas.microsoft.com/office/drawing/2014/main" id="{26C9D068-77E2-476C-87B0-45BF0ACFC6DE}"/>
              </a:ext>
            </a:extLst>
          </p:cNvPr>
          <p:cNvSpPr/>
          <p:nvPr>
            <p:custDataLst>
              <p:tags r:id="rId4"/>
            </p:custDataLst>
          </p:nvPr>
        </p:nvSpPr>
        <p:spPr>
          <a:xfrm>
            <a:off x="7815979" y="2612380"/>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dirty="0" smtClean="0">
                <a:solidFill>
                  <a:schemeClr val="tx1">
                    <a:lumMod val="75000"/>
                    <a:lumOff val="25000"/>
                  </a:schemeClr>
                </a:solidFill>
                <a:cs typeface="Arial" panose="020B0604020202020204" pitchFamily="34" charset="0"/>
              </a:rPr>
              <a:t>considers </a:t>
            </a:r>
            <a:r>
              <a:rPr lang="en-US" sz="1200" dirty="0">
                <a:solidFill>
                  <a:schemeClr val="tx1">
                    <a:lumMod val="75000"/>
                    <a:lumOff val="25000"/>
                  </a:schemeClr>
                </a:solidFill>
                <a:cs typeface="Arial" panose="020B0604020202020204" pitchFamily="34" charset="0"/>
              </a:rPr>
              <a:t>safety first </a:t>
            </a:r>
          </a:p>
        </p:txBody>
      </p:sp>
      <p:sp>
        <p:nvSpPr>
          <p:cNvPr id="16" name="Oval 15">
            <a:extLst>
              <a:ext uri="{FF2B5EF4-FFF2-40B4-BE49-F238E27FC236}">
                <a16:creationId xmlns="" xmlns:lc="http://schemas.openxmlformats.org/drawingml/2006/lockedCanvas" xmlns:a16="http://schemas.microsoft.com/office/drawing/2014/main" id="{402F62A0-63F9-482E-8B90-32E11CD04565}"/>
              </a:ext>
            </a:extLst>
          </p:cNvPr>
          <p:cNvSpPr/>
          <p:nvPr>
            <p:custDataLst>
              <p:tags r:id="rId5"/>
            </p:custDataLst>
          </p:nvPr>
        </p:nvSpPr>
        <p:spPr>
          <a:xfrm>
            <a:off x="8970893" y="4589956"/>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dirty="0" smtClean="0">
                <a:solidFill>
                  <a:schemeClr val="tx1">
                    <a:lumMod val="75000"/>
                    <a:lumOff val="25000"/>
                  </a:schemeClr>
                </a:solidFill>
                <a:cs typeface="Arial" panose="020B0604020202020204" pitchFamily="34" charset="0"/>
              </a:rPr>
              <a:t>ensures</a:t>
            </a:r>
            <a:endParaRPr lang="en-US" sz="1200" dirty="0">
              <a:solidFill>
                <a:schemeClr val="tx1">
                  <a:lumMod val="75000"/>
                  <a:lumOff val="25000"/>
                </a:schemeClr>
              </a:solidFill>
              <a:cs typeface="Arial" panose="020B0604020202020204" pitchFamily="34" charset="0"/>
            </a:endParaRPr>
          </a:p>
          <a:p>
            <a:pPr algn="ctr"/>
            <a:r>
              <a:rPr lang="en-US" sz="1200" dirty="0" smtClean="0">
                <a:solidFill>
                  <a:schemeClr val="tx1">
                    <a:lumMod val="75000"/>
                    <a:lumOff val="25000"/>
                  </a:schemeClr>
                </a:solidFill>
                <a:cs typeface="Arial" panose="020B0604020202020204" pitchFamily="34" charset="0"/>
              </a:rPr>
              <a:t>access </a:t>
            </a:r>
            <a:r>
              <a:rPr lang="en-US" sz="1200" dirty="0">
                <a:solidFill>
                  <a:schemeClr val="tx1">
                    <a:lumMod val="75000"/>
                    <a:lumOff val="25000"/>
                  </a:schemeClr>
                </a:solidFill>
                <a:cs typeface="Arial" panose="020B0604020202020204" pitchFamily="34" charset="0"/>
              </a:rPr>
              <a:t>to proper tools and training</a:t>
            </a:r>
          </a:p>
        </p:txBody>
      </p:sp>
      <p:sp>
        <p:nvSpPr>
          <p:cNvPr id="17" name="Oval 16">
            <a:extLst>
              <a:ext uri="{FF2B5EF4-FFF2-40B4-BE49-F238E27FC236}">
                <a16:creationId xmlns="" xmlns:lc="http://schemas.openxmlformats.org/drawingml/2006/lockedCanvas" xmlns:a16="http://schemas.microsoft.com/office/drawing/2014/main" id="{21C78731-3191-4295-986B-3404E824E2DE}"/>
              </a:ext>
            </a:extLst>
          </p:cNvPr>
          <p:cNvSpPr/>
          <p:nvPr>
            <p:custDataLst>
              <p:tags r:id="rId6"/>
            </p:custDataLst>
          </p:nvPr>
        </p:nvSpPr>
        <p:spPr>
          <a:xfrm>
            <a:off x="7815979" y="3956751"/>
            <a:ext cx="1154914" cy="1166146"/>
          </a:xfrm>
          <a:prstGeom prst="ellipse">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200" dirty="0" smtClean="0">
                <a:solidFill>
                  <a:schemeClr val="tx1">
                    <a:lumMod val="75000"/>
                    <a:lumOff val="25000"/>
                  </a:schemeClr>
                </a:solidFill>
                <a:cs typeface="Arial" panose="020B0604020202020204" pitchFamily="34" charset="0"/>
              </a:rPr>
              <a:t>offers flexibility</a:t>
            </a:r>
            <a:endParaRPr lang="en-US" sz="1200" dirty="0">
              <a:solidFill>
                <a:schemeClr val="tx1">
                  <a:lumMod val="75000"/>
                  <a:lumOff val="25000"/>
                </a:schemeClr>
              </a:solidFill>
              <a:cs typeface="Arial" panose="020B0604020202020204" pitchFamily="34" charset="0"/>
            </a:endParaRPr>
          </a:p>
        </p:txBody>
      </p:sp>
      <p:sp>
        <p:nvSpPr>
          <p:cNvPr id="18" name="Oval 17">
            <a:extLst>
              <a:ext uri="{FF2B5EF4-FFF2-40B4-BE49-F238E27FC236}">
                <a16:creationId xmlns="" xmlns:lc="http://schemas.openxmlformats.org/drawingml/2006/lockedCanvas" xmlns:a16="http://schemas.microsoft.com/office/drawing/2014/main" id="{FB371230-672C-4A8D-864E-59DAE6B6BCD6}"/>
              </a:ext>
            </a:extLst>
          </p:cNvPr>
          <p:cNvSpPr/>
          <p:nvPr>
            <p:custDataLst>
              <p:tags r:id="rId7"/>
            </p:custDataLst>
          </p:nvPr>
        </p:nvSpPr>
        <p:spPr>
          <a:xfrm>
            <a:off x="8676387" y="2976454"/>
            <a:ext cx="1732769" cy="1749621"/>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dirty="0">
              <a:cs typeface="Arial" panose="020B0604020202020204" pitchFamily="34" charset="0"/>
            </a:endParaRPr>
          </a:p>
        </p:txBody>
      </p:sp>
      <p:sp>
        <p:nvSpPr>
          <p:cNvPr id="7" name="Title 6"/>
          <p:cNvSpPr>
            <a:spLocks noGrp="1"/>
          </p:cNvSpPr>
          <p:nvPr>
            <p:ph type="title"/>
          </p:nvPr>
        </p:nvSpPr>
        <p:spPr/>
        <p:txBody>
          <a:bodyPr/>
          <a:lstStyle/>
          <a:p>
            <a:r>
              <a:rPr lang="en-CA" dirty="0" smtClean="0"/>
              <a:t>An employee-centric approach at home or at the office</a:t>
            </a:r>
            <a:endParaRPr lang="en-CA" dirty="0"/>
          </a:p>
        </p:txBody>
      </p:sp>
      <p:pic>
        <p:nvPicPr>
          <p:cNvPr id="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4520" y="2165425"/>
            <a:ext cx="4896785" cy="2689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8759" y="1421211"/>
            <a:ext cx="11088509" cy="646331"/>
          </a:xfrm>
          <a:prstGeom prst="rect">
            <a:avLst/>
          </a:prstGeom>
          <a:noFill/>
        </p:spPr>
        <p:txBody>
          <a:bodyPr wrap="square" rtlCol="0">
            <a:spAutoFit/>
          </a:bodyPr>
          <a:lstStyle/>
          <a:p>
            <a:r>
              <a:rPr lang="en-CA" dirty="0" smtClean="0">
                <a:cs typeface="Arial" panose="020B0604020202020204" pitchFamily="34" charset="0"/>
              </a:rPr>
              <a:t>Creating the best possible employee experience whether they are working from home or returning to the workplace by using a change management methodology:</a:t>
            </a:r>
            <a:endParaRPr lang="en-CA" dirty="0">
              <a:cs typeface="Arial" panose="020B0604020202020204" pitchFamily="34" charset="0"/>
            </a:endParaRPr>
          </a:p>
        </p:txBody>
      </p:sp>
      <p:sp>
        <p:nvSpPr>
          <p:cNvPr id="3" name="Left Brace 2"/>
          <p:cNvSpPr/>
          <p:nvPr/>
        </p:nvSpPr>
        <p:spPr>
          <a:xfrm rot="16200000">
            <a:off x="4872051" y="4059885"/>
            <a:ext cx="288509" cy="2073416"/>
          </a:xfrm>
          <a:prstGeom prst="leftBrace">
            <a:avLst>
              <a:gd name="adj1" fmla="val 8333"/>
              <a:gd name="adj2" fmla="val 56992"/>
            </a:avLst>
          </a:prstGeom>
          <a:noFill/>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 name="TextBox 5"/>
          <p:cNvSpPr txBox="1"/>
          <p:nvPr/>
        </p:nvSpPr>
        <p:spPr>
          <a:xfrm>
            <a:off x="4131151" y="5356417"/>
            <a:ext cx="2073417" cy="646331"/>
          </a:xfrm>
          <a:prstGeom prst="rect">
            <a:avLst/>
          </a:prstGeom>
          <a:noFill/>
        </p:spPr>
        <p:txBody>
          <a:bodyPr wrap="square" rtlCol="0">
            <a:spAutoFit/>
          </a:bodyPr>
          <a:lstStyle/>
          <a:p>
            <a:pPr algn="ctr"/>
            <a:r>
              <a:rPr lang="en-CA" dirty="0" smtClean="0">
                <a:solidFill>
                  <a:schemeClr val="accent5"/>
                </a:solidFill>
                <a:cs typeface="Arial" panose="020B0604020202020204" pitchFamily="34" charset="0"/>
              </a:rPr>
              <a:t>An employee-centric approach…</a:t>
            </a:r>
            <a:endParaRPr lang="fr-CA" dirty="0">
              <a:cs typeface="Arial" panose="020B0604020202020204" pitchFamily="34" charset="0"/>
            </a:endParaRPr>
          </a:p>
        </p:txBody>
      </p:sp>
      <p:sp>
        <p:nvSpPr>
          <p:cNvPr id="19" name="Freeform 18"/>
          <p:cNvSpPr>
            <a:spLocks noEditPoints="1"/>
          </p:cNvSpPr>
          <p:nvPr/>
        </p:nvSpPr>
        <p:spPr bwMode="auto">
          <a:xfrm rot="12866484" flipH="1">
            <a:off x="6520473" y="4823041"/>
            <a:ext cx="2168791" cy="185937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22" name="Picture 21" descr="solo-purpleman.png"/>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10569" y="3210682"/>
            <a:ext cx="1274944" cy="1281163"/>
          </a:xfrm>
          <a:prstGeom prst="rect">
            <a:avLst/>
          </a:prstGeom>
        </p:spPr>
      </p:pic>
    </p:spTree>
    <p:extLst>
      <p:ext uri="{BB962C8B-B14F-4D97-AF65-F5344CB8AC3E}">
        <p14:creationId xmlns:p14="http://schemas.microsoft.com/office/powerpoint/2010/main" val="1315746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502989" y="635288"/>
            <a:ext cx="11006345" cy="835027"/>
          </a:xfrm>
          <a:prstGeom prst="rect">
            <a:avLst/>
          </a:prstGeom>
        </p:spPr>
        <p:txBody>
          <a:bodyPr>
            <a:normAutofit fontScale="975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smtClean="0">
                <a:solidFill>
                  <a:srgbClr val="000000"/>
                </a:solidFill>
              </a:rPr>
              <a:t/>
            </a:r>
            <a:br>
              <a:rPr lang="en-CA" dirty="0" smtClean="0">
                <a:solidFill>
                  <a:srgbClr val="000000"/>
                </a:solidFill>
              </a:rPr>
            </a:br>
            <a:endParaRPr lang="en-CA" sz="2500" dirty="0">
              <a:solidFill>
                <a:srgbClr val="000000"/>
              </a:solidFill>
            </a:endParaRPr>
          </a:p>
        </p:txBody>
      </p:sp>
      <p:sp>
        <p:nvSpPr>
          <p:cNvPr id="26" name="TextBox 25"/>
          <p:cNvSpPr txBox="1"/>
          <p:nvPr/>
        </p:nvSpPr>
        <p:spPr>
          <a:xfrm>
            <a:off x="10124574" y="3934326"/>
            <a:ext cx="184731" cy="369332"/>
          </a:xfrm>
          <a:prstGeom prst="rect">
            <a:avLst/>
          </a:prstGeom>
          <a:noFill/>
        </p:spPr>
        <p:txBody>
          <a:bodyPr wrap="none" rtlCol="0">
            <a:spAutoFit/>
          </a:bodyPr>
          <a:lstStyle/>
          <a:p>
            <a:endParaRPr lang="en-CA" dirty="0">
              <a:solidFill>
                <a:srgbClr val="000000"/>
              </a:solidFill>
            </a:endParaRPr>
          </a:p>
        </p:txBody>
      </p:sp>
      <p:sp>
        <p:nvSpPr>
          <p:cNvPr id="15" name="Slide Number Placeholder 2"/>
          <p:cNvSpPr txBox="1">
            <a:spLocks/>
          </p:cNvSpPr>
          <p:nvPr/>
        </p:nvSpPr>
        <p:spPr>
          <a:xfrm>
            <a:off x="4831131" y="6003624"/>
            <a:ext cx="2456991" cy="22171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800" dirty="0">
              <a:solidFill>
                <a:srgbClr val="000000"/>
              </a:solidFill>
              <a:latin typeface="Arial" panose="020B0604020202020204" pitchFamily="34" charset="0"/>
              <a:cs typeface="Arial" panose="020B0604020202020204" pitchFamily="34" charset="0"/>
            </a:endParaRPr>
          </a:p>
        </p:txBody>
      </p:sp>
      <p:sp>
        <p:nvSpPr>
          <p:cNvPr id="5" name="Oval 4"/>
          <p:cNvSpPr/>
          <p:nvPr/>
        </p:nvSpPr>
        <p:spPr>
          <a:xfrm>
            <a:off x="3970487" y="1978480"/>
            <a:ext cx="4071348" cy="4071348"/>
          </a:xfrm>
          <a:prstGeom prst="ellipse">
            <a:avLst/>
          </a:prstGeom>
          <a:solidFill>
            <a:schemeClr val="accent5">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9" name="Picture 18" descr="pie-digi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877" y="2437697"/>
            <a:ext cx="1503473" cy="1576457"/>
          </a:xfrm>
          <a:prstGeom prst="rect">
            <a:avLst/>
          </a:prstGeom>
        </p:spPr>
      </p:pic>
      <p:pic>
        <p:nvPicPr>
          <p:cNvPr id="20" name="Picture 19" descr="pie-faciliti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647" y="3559776"/>
            <a:ext cx="1576457" cy="1761349"/>
          </a:xfrm>
          <a:prstGeom prst="rect">
            <a:avLst/>
          </a:prstGeom>
        </p:spPr>
      </p:pic>
      <p:pic>
        <p:nvPicPr>
          <p:cNvPr id="21" name="Picture 20" descr="pie-humanresourc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263" y="4081011"/>
            <a:ext cx="1853798" cy="1576457"/>
          </a:xfrm>
          <a:prstGeom prst="rect">
            <a:avLst/>
          </a:prstGeom>
        </p:spPr>
      </p:pic>
      <p:pic>
        <p:nvPicPr>
          <p:cNvPr id="22" name="Picture 21" descr="pie-securit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037" y="3559776"/>
            <a:ext cx="1576457" cy="1761349"/>
          </a:xfrm>
          <a:prstGeom prst="rect">
            <a:avLst/>
          </a:prstGeom>
        </p:spPr>
      </p:pic>
      <p:pic>
        <p:nvPicPr>
          <p:cNvPr id="23" name="Picture 22" descr="pie-inf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0429" y="2435587"/>
            <a:ext cx="1498606" cy="1576457"/>
          </a:xfrm>
          <a:prstGeom prst="rect">
            <a:avLst/>
          </a:prstGeom>
        </p:spPr>
      </p:pic>
      <p:pic>
        <p:nvPicPr>
          <p:cNvPr id="24" name="Picture 23" descr="solo-purpleman.png"/>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8351" y="3306019"/>
            <a:ext cx="1397010" cy="1403824"/>
          </a:xfrm>
          <a:prstGeom prst="rect">
            <a:avLst/>
          </a:prstGeom>
        </p:spPr>
      </p:pic>
      <p:sp>
        <p:nvSpPr>
          <p:cNvPr id="17" name="Title 1"/>
          <p:cNvSpPr>
            <a:spLocks noGrp="1"/>
          </p:cNvSpPr>
          <p:nvPr>
            <p:ph type="title"/>
          </p:nvPr>
        </p:nvSpPr>
        <p:spPr>
          <a:xfrm>
            <a:off x="508759" y="550861"/>
            <a:ext cx="11006345" cy="835027"/>
          </a:xfrm>
        </p:spPr>
        <p:txBody>
          <a:bodyPr/>
          <a:lstStyle/>
          <a:p>
            <a:r>
              <a:rPr lang="en-CA" dirty="0">
                <a:solidFill>
                  <a:srgbClr val="000000"/>
                </a:solidFill>
              </a:rPr>
              <a:t>A unified approach to implement </a:t>
            </a:r>
            <a:r>
              <a:rPr lang="en-CA" dirty="0" smtClean="0">
                <a:solidFill>
                  <a:srgbClr val="000000"/>
                </a:solidFill>
              </a:rPr>
              <a:t>the RTW plan</a:t>
            </a:r>
            <a:endParaRPr lang="en-CA" dirty="0">
              <a:solidFill>
                <a:srgbClr val="000000"/>
              </a:solidFill>
            </a:endParaRPr>
          </a:p>
        </p:txBody>
      </p:sp>
      <p:sp>
        <p:nvSpPr>
          <p:cNvPr id="18" name="Flowchart: Process 17"/>
          <p:cNvSpPr/>
          <p:nvPr/>
        </p:nvSpPr>
        <p:spPr>
          <a:xfrm>
            <a:off x="857799" y="2946968"/>
            <a:ext cx="2901631" cy="1974715"/>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bg1"/>
                </a:solidFill>
              </a:rPr>
              <a:t>A </a:t>
            </a:r>
            <a:r>
              <a:rPr lang="en-CA" b="1" dirty="0">
                <a:solidFill>
                  <a:schemeClr val="bg1"/>
                </a:solidFill>
              </a:rPr>
              <a:t>RTW project plan </a:t>
            </a:r>
            <a:r>
              <a:rPr lang="en-CA" dirty="0">
                <a:solidFill>
                  <a:schemeClr val="bg1"/>
                </a:solidFill>
              </a:rPr>
              <a:t>focuses on the delivery and implementation </a:t>
            </a:r>
            <a:r>
              <a:rPr lang="en-CA" dirty="0" smtClean="0">
                <a:solidFill>
                  <a:schemeClr val="bg1"/>
                </a:solidFill>
              </a:rPr>
              <a:t>of </a:t>
            </a:r>
            <a:r>
              <a:rPr lang="en-CA" dirty="0">
                <a:solidFill>
                  <a:schemeClr val="bg1"/>
                </a:solidFill>
              </a:rPr>
              <a:t>new or temporary measures, new tools and new </a:t>
            </a:r>
            <a:r>
              <a:rPr lang="en-CA" dirty="0" smtClean="0">
                <a:solidFill>
                  <a:schemeClr val="bg1"/>
                </a:solidFill>
              </a:rPr>
              <a:t>processes</a:t>
            </a:r>
            <a:endParaRPr lang="en-CA" dirty="0">
              <a:solidFill>
                <a:schemeClr val="bg1"/>
              </a:solidFill>
            </a:endParaRPr>
          </a:p>
        </p:txBody>
      </p:sp>
      <p:sp>
        <p:nvSpPr>
          <p:cNvPr id="25" name="Flowchart: Process 24"/>
          <p:cNvSpPr/>
          <p:nvPr/>
        </p:nvSpPr>
        <p:spPr>
          <a:xfrm>
            <a:off x="8280125" y="2970385"/>
            <a:ext cx="2901631" cy="194071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b="1" dirty="0" smtClean="0">
                <a:solidFill>
                  <a:schemeClr val="bg1"/>
                </a:solidFill>
              </a:rPr>
              <a:t>Change management </a:t>
            </a:r>
            <a:r>
              <a:rPr lang="en-CA" dirty="0" smtClean="0">
                <a:solidFill>
                  <a:schemeClr val="bg1"/>
                </a:solidFill>
              </a:rPr>
              <a:t>ensures that the changes such as new tools, protocols, procedures </a:t>
            </a:r>
            <a:r>
              <a:rPr lang="en-CA" dirty="0">
                <a:solidFill>
                  <a:schemeClr val="bg1"/>
                </a:solidFill>
              </a:rPr>
              <a:t>and ways of working are being embraced and </a:t>
            </a:r>
            <a:r>
              <a:rPr lang="en-CA" dirty="0" smtClean="0">
                <a:solidFill>
                  <a:schemeClr val="bg1"/>
                </a:solidFill>
              </a:rPr>
              <a:t>adopted</a:t>
            </a:r>
            <a:endParaRPr lang="en-CA" dirty="0">
              <a:solidFill>
                <a:schemeClr val="bg1"/>
              </a:solidFill>
            </a:endParaRPr>
          </a:p>
        </p:txBody>
      </p:sp>
      <p:sp>
        <p:nvSpPr>
          <p:cNvPr id="32" name="Curved Down Arrow 31"/>
          <p:cNvSpPr/>
          <p:nvPr/>
        </p:nvSpPr>
        <p:spPr>
          <a:xfrm flipH="1">
            <a:off x="2044757" y="1607036"/>
            <a:ext cx="7865474" cy="1316120"/>
          </a:xfrm>
          <a:prstGeom prst="curvedDownArrow">
            <a:avLst>
              <a:gd name="adj1" fmla="val 10938"/>
              <a:gd name="adj2" fmla="val 39460"/>
              <a:gd name="adj3" fmla="val 21836"/>
            </a:avLst>
          </a:prstGeom>
          <a:gradFill flip="none" rotWithShape="1">
            <a:gsLst>
              <a:gs pos="0">
                <a:srgbClr val="A8CE75"/>
              </a:gs>
              <a:gs pos="58000">
                <a:srgbClr val="6A926E">
                  <a:lumMod val="100000"/>
                </a:srgbClr>
              </a:gs>
              <a:gs pos="37000">
                <a:schemeClr val="accent1">
                  <a:lumMod val="95000"/>
                  <a:lumOff val="5000"/>
                </a:schemeClr>
              </a:gs>
              <a:gs pos="100000">
                <a:srgbClr val="17455C"/>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Curved Down Arrow 32"/>
          <p:cNvSpPr/>
          <p:nvPr/>
        </p:nvSpPr>
        <p:spPr>
          <a:xfrm flipV="1">
            <a:off x="2126889" y="4982298"/>
            <a:ext cx="7865474" cy="1316120"/>
          </a:xfrm>
          <a:prstGeom prst="curvedDownArrow">
            <a:avLst>
              <a:gd name="adj1" fmla="val 10938"/>
              <a:gd name="adj2" fmla="val 39460"/>
              <a:gd name="adj3" fmla="val 21836"/>
            </a:avLst>
          </a:prstGeom>
          <a:gradFill flip="none" rotWithShape="1">
            <a:gsLst>
              <a:gs pos="0">
                <a:srgbClr val="A8CE75"/>
              </a:gs>
              <a:gs pos="58000">
                <a:srgbClr val="6A926E">
                  <a:lumMod val="100000"/>
                </a:srgbClr>
              </a:gs>
              <a:gs pos="37000">
                <a:schemeClr val="accent1">
                  <a:lumMod val="95000"/>
                  <a:lumOff val="5000"/>
                </a:schemeClr>
              </a:gs>
              <a:gs pos="100000">
                <a:srgbClr val="17455C"/>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Freeform 27"/>
          <p:cNvSpPr>
            <a:spLocks noEditPoints="1"/>
          </p:cNvSpPr>
          <p:nvPr/>
        </p:nvSpPr>
        <p:spPr bwMode="auto">
          <a:xfrm rot="15751361">
            <a:off x="7085130" y="507217"/>
            <a:ext cx="1468082" cy="3963416"/>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 name="Rectangle 1"/>
          <p:cNvSpPr/>
          <p:nvPr/>
        </p:nvSpPr>
        <p:spPr>
          <a:xfrm>
            <a:off x="9401610" y="1319412"/>
            <a:ext cx="2468820" cy="1200329"/>
          </a:xfrm>
          <a:prstGeom prst="rect">
            <a:avLst/>
          </a:prstGeom>
        </p:spPr>
        <p:txBody>
          <a:bodyPr wrap="square">
            <a:spAutoFit/>
          </a:bodyPr>
          <a:lstStyle/>
          <a:p>
            <a:pPr algn="ctr"/>
            <a:r>
              <a:rPr lang="en-CA" sz="2400" b="1" dirty="0" smtClean="0">
                <a:solidFill>
                  <a:schemeClr val="accent4">
                    <a:lumMod val="75000"/>
                  </a:schemeClr>
                </a:solidFill>
              </a:rPr>
              <a:t>Best possible </a:t>
            </a:r>
          </a:p>
          <a:p>
            <a:pPr algn="ctr"/>
            <a:r>
              <a:rPr lang="en-CA" sz="2400" b="1" dirty="0" smtClean="0">
                <a:solidFill>
                  <a:schemeClr val="accent4">
                    <a:lumMod val="75000"/>
                  </a:schemeClr>
                </a:solidFill>
              </a:rPr>
              <a:t>employee </a:t>
            </a:r>
          </a:p>
          <a:p>
            <a:pPr algn="ctr"/>
            <a:r>
              <a:rPr lang="en-CA" sz="2400" b="1" dirty="0" smtClean="0">
                <a:solidFill>
                  <a:schemeClr val="accent4">
                    <a:lumMod val="75000"/>
                  </a:schemeClr>
                </a:solidFill>
              </a:rPr>
              <a:t>experience</a:t>
            </a:r>
            <a:endParaRPr lang="en-CA" sz="2400" b="1" dirty="0">
              <a:solidFill>
                <a:schemeClr val="accent4">
                  <a:lumMod val="75000"/>
                </a:schemeClr>
              </a:solidFill>
            </a:endParaRPr>
          </a:p>
        </p:txBody>
      </p:sp>
    </p:spTree>
    <p:extLst>
      <p:ext uri="{BB962C8B-B14F-4D97-AF65-F5344CB8AC3E}">
        <p14:creationId xmlns:p14="http://schemas.microsoft.com/office/powerpoint/2010/main" val="420881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the employee-centric approach</a:t>
            </a:r>
            <a:endParaRPr lang="en-CA" dirty="0"/>
          </a:p>
        </p:txBody>
      </p:sp>
      <p:graphicFrame>
        <p:nvGraphicFramePr>
          <p:cNvPr id="3" name="Diagram 2" descr="Step 1: Identify the sponsor, the impacted groups and the champions. Step 2: Determine the position of the sponsor and champions relative to the change. Step 3: Assess the change management (CM) competentices of the sponsor and champions. Step 4: Analyze the results and create the sponsorship diagram." title="Steps to assessing the sponsor and champions diagram"/>
          <p:cNvGraphicFramePr/>
          <p:nvPr>
            <p:extLst>
              <p:ext uri="{D42A27DB-BD31-4B8C-83A1-F6EECF244321}">
                <p14:modId xmlns:p14="http://schemas.microsoft.com/office/powerpoint/2010/main" val="768813310"/>
              </p:ext>
            </p:extLst>
          </p:nvPr>
        </p:nvGraphicFramePr>
        <p:xfrm>
          <a:off x="3314700" y="925150"/>
          <a:ext cx="820040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descr="AngleDoubleRight Icon"/>
          <p:cNvSpPr>
            <a:spLocks noEditPoints="1"/>
          </p:cNvSpPr>
          <p:nvPr/>
        </p:nvSpPr>
        <p:spPr bwMode="auto">
          <a:xfrm>
            <a:off x="5087788" y="1940618"/>
            <a:ext cx="493163" cy="539091"/>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6" name="Freeform 15" descr="AngleDoubleRight Icon"/>
          <p:cNvSpPr>
            <a:spLocks noEditPoints="1"/>
          </p:cNvSpPr>
          <p:nvPr/>
        </p:nvSpPr>
        <p:spPr bwMode="auto">
          <a:xfrm>
            <a:off x="7213053" y="1941835"/>
            <a:ext cx="493163" cy="539091"/>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3" name="Freeform 12" descr="AngleDoubleRight Icon"/>
          <p:cNvSpPr>
            <a:spLocks noEditPoints="1"/>
          </p:cNvSpPr>
          <p:nvPr/>
        </p:nvSpPr>
        <p:spPr bwMode="auto">
          <a:xfrm>
            <a:off x="9315054" y="1940616"/>
            <a:ext cx="493163" cy="539091"/>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4" name="Rectangle 23"/>
          <p:cNvSpPr/>
          <p:nvPr/>
        </p:nvSpPr>
        <p:spPr>
          <a:xfrm>
            <a:off x="3544584" y="5748726"/>
            <a:ext cx="6002774" cy="461665"/>
          </a:xfrm>
          <a:prstGeom prst="rect">
            <a:avLst/>
          </a:prstGeom>
        </p:spPr>
        <p:txBody>
          <a:bodyPr wrap="square">
            <a:spAutoFit/>
          </a:bodyPr>
          <a:lstStyle/>
          <a:p>
            <a:pPr algn="r"/>
            <a:r>
              <a:rPr lang="en-US" sz="2400" b="1" dirty="0" smtClean="0"/>
              <a:t>Let’s explore these 4 steps in detail</a:t>
            </a:r>
            <a:endParaRPr lang="en-CA" sz="2400" dirty="0"/>
          </a:p>
        </p:txBody>
      </p:sp>
      <p:sp>
        <p:nvSpPr>
          <p:cNvPr id="23" name="Freeform 22" descr="green arrow pointing to the right." title="Green arrow"/>
          <p:cNvSpPr>
            <a:spLocks/>
          </p:cNvSpPr>
          <p:nvPr/>
        </p:nvSpPr>
        <p:spPr bwMode="auto">
          <a:xfrm rot="14507603">
            <a:off x="9959477" y="5217547"/>
            <a:ext cx="983795" cy="1524018"/>
          </a:xfrm>
          <a:custGeom>
            <a:avLst/>
            <a:gdLst>
              <a:gd name="T0" fmla="*/ 492 w 600"/>
              <a:gd name="T1" fmla="*/ 0 h 1115"/>
              <a:gd name="T2" fmla="*/ 489 w 600"/>
              <a:gd name="T3" fmla="*/ 169 h 1115"/>
              <a:gd name="T4" fmla="*/ 452 w 600"/>
              <a:gd name="T5" fmla="*/ 254 h 1115"/>
              <a:gd name="T6" fmla="*/ 446 w 600"/>
              <a:gd name="T7" fmla="*/ 265 h 1115"/>
              <a:gd name="T8" fmla="*/ 143 w 600"/>
              <a:gd name="T9" fmla="*/ 930 h 1115"/>
              <a:gd name="T10" fmla="*/ 210 w 600"/>
              <a:gd name="T11" fmla="*/ 874 h 1115"/>
              <a:gd name="T12" fmla="*/ 364 w 600"/>
              <a:gd name="T13" fmla="*/ 769 h 1115"/>
              <a:gd name="T14" fmla="*/ 390 w 600"/>
              <a:gd name="T15" fmla="*/ 807 h 1115"/>
              <a:gd name="T16" fmla="*/ 387 w 600"/>
              <a:gd name="T17" fmla="*/ 813 h 1115"/>
              <a:gd name="T18" fmla="*/ 256 w 600"/>
              <a:gd name="T19" fmla="*/ 915 h 1115"/>
              <a:gd name="T20" fmla="*/ 259 w 600"/>
              <a:gd name="T21" fmla="*/ 924 h 1115"/>
              <a:gd name="T22" fmla="*/ 247 w 600"/>
              <a:gd name="T23" fmla="*/ 941 h 1115"/>
              <a:gd name="T24" fmla="*/ 207 w 600"/>
              <a:gd name="T25" fmla="*/ 979 h 1115"/>
              <a:gd name="T26" fmla="*/ 58 w 600"/>
              <a:gd name="T27" fmla="*/ 1108 h 1115"/>
              <a:gd name="T28" fmla="*/ 0 w 600"/>
              <a:gd name="T29" fmla="*/ 1081 h 1115"/>
              <a:gd name="T30" fmla="*/ 41 w 600"/>
              <a:gd name="T31" fmla="*/ 1038 h 1115"/>
              <a:gd name="T32" fmla="*/ 23 w 600"/>
              <a:gd name="T33" fmla="*/ 927 h 1115"/>
              <a:gd name="T34" fmla="*/ 35 w 600"/>
              <a:gd name="T35" fmla="*/ 909 h 1115"/>
              <a:gd name="T36" fmla="*/ 26 w 600"/>
              <a:gd name="T37" fmla="*/ 667 h 1115"/>
              <a:gd name="T38" fmla="*/ 90 w 600"/>
              <a:gd name="T39" fmla="*/ 909 h 1115"/>
              <a:gd name="T40" fmla="*/ 145 w 600"/>
              <a:gd name="T41" fmla="*/ 799 h 1115"/>
              <a:gd name="T42" fmla="*/ 169 w 600"/>
              <a:gd name="T43" fmla="*/ 772 h 1115"/>
              <a:gd name="T44" fmla="*/ 180 w 600"/>
              <a:gd name="T45" fmla="*/ 737 h 1115"/>
              <a:gd name="T46" fmla="*/ 204 w 600"/>
              <a:gd name="T47" fmla="*/ 702 h 1115"/>
              <a:gd name="T48" fmla="*/ 210 w 600"/>
              <a:gd name="T49" fmla="*/ 670 h 1115"/>
              <a:gd name="T50" fmla="*/ 224 w 600"/>
              <a:gd name="T51" fmla="*/ 665 h 1115"/>
              <a:gd name="T52" fmla="*/ 215 w 600"/>
              <a:gd name="T53" fmla="*/ 665 h 1115"/>
              <a:gd name="T54" fmla="*/ 230 w 600"/>
              <a:gd name="T55" fmla="*/ 647 h 1115"/>
              <a:gd name="T56" fmla="*/ 230 w 600"/>
              <a:gd name="T57" fmla="*/ 627 h 1115"/>
              <a:gd name="T58" fmla="*/ 239 w 600"/>
              <a:gd name="T59" fmla="*/ 627 h 1115"/>
              <a:gd name="T60" fmla="*/ 236 w 600"/>
              <a:gd name="T61" fmla="*/ 615 h 1115"/>
              <a:gd name="T62" fmla="*/ 239 w 600"/>
              <a:gd name="T63" fmla="*/ 621 h 1115"/>
              <a:gd name="T64" fmla="*/ 242 w 600"/>
              <a:gd name="T65" fmla="*/ 597 h 1115"/>
              <a:gd name="T66" fmla="*/ 259 w 600"/>
              <a:gd name="T67" fmla="*/ 577 h 1115"/>
              <a:gd name="T68" fmla="*/ 262 w 600"/>
              <a:gd name="T69" fmla="*/ 554 h 1115"/>
              <a:gd name="T70" fmla="*/ 277 w 600"/>
              <a:gd name="T71" fmla="*/ 536 h 1115"/>
              <a:gd name="T72" fmla="*/ 282 w 600"/>
              <a:gd name="T73" fmla="*/ 525 h 1115"/>
              <a:gd name="T74" fmla="*/ 303 w 600"/>
              <a:gd name="T75" fmla="*/ 472 h 1115"/>
              <a:gd name="T76" fmla="*/ 320 w 600"/>
              <a:gd name="T77" fmla="*/ 449 h 1115"/>
              <a:gd name="T78" fmla="*/ 352 w 600"/>
              <a:gd name="T79" fmla="*/ 350 h 1115"/>
              <a:gd name="T80" fmla="*/ 370 w 600"/>
              <a:gd name="T81" fmla="*/ 332 h 1115"/>
              <a:gd name="T82" fmla="*/ 385 w 600"/>
              <a:gd name="T83" fmla="*/ 283 h 1115"/>
              <a:gd name="T84" fmla="*/ 472 w 600"/>
              <a:gd name="T85" fmla="*/ 67 h 1115"/>
              <a:gd name="T86" fmla="*/ 492 w 600"/>
              <a:gd name="T87"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0" h="1115">
                <a:moveTo>
                  <a:pt x="492" y="0"/>
                </a:moveTo>
                <a:cubicBezTo>
                  <a:pt x="600" y="3"/>
                  <a:pt x="508" y="123"/>
                  <a:pt x="489" y="169"/>
                </a:cubicBezTo>
                <a:cubicBezTo>
                  <a:pt x="478" y="199"/>
                  <a:pt x="468" y="228"/>
                  <a:pt x="452" y="254"/>
                </a:cubicBezTo>
                <a:cubicBezTo>
                  <a:pt x="451" y="255"/>
                  <a:pt x="446" y="264"/>
                  <a:pt x="446" y="265"/>
                </a:cubicBezTo>
                <a:cubicBezTo>
                  <a:pt x="360" y="478"/>
                  <a:pt x="239" y="724"/>
                  <a:pt x="143" y="930"/>
                </a:cubicBezTo>
                <a:cubicBezTo>
                  <a:pt x="171" y="911"/>
                  <a:pt x="177" y="886"/>
                  <a:pt x="210" y="874"/>
                </a:cubicBezTo>
                <a:cubicBezTo>
                  <a:pt x="251" y="829"/>
                  <a:pt x="291" y="783"/>
                  <a:pt x="364" y="769"/>
                </a:cubicBezTo>
                <a:cubicBezTo>
                  <a:pt x="376" y="779"/>
                  <a:pt x="394" y="782"/>
                  <a:pt x="390" y="807"/>
                </a:cubicBezTo>
                <a:cubicBezTo>
                  <a:pt x="388" y="808"/>
                  <a:pt x="388" y="811"/>
                  <a:pt x="387" y="813"/>
                </a:cubicBezTo>
                <a:cubicBezTo>
                  <a:pt x="335" y="837"/>
                  <a:pt x="285" y="878"/>
                  <a:pt x="256" y="915"/>
                </a:cubicBezTo>
                <a:cubicBezTo>
                  <a:pt x="250" y="914"/>
                  <a:pt x="257" y="924"/>
                  <a:pt x="259" y="924"/>
                </a:cubicBezTo>
                <a:cubicBezTo>
                  <a:pt x="258" y="931"/>
                  <a:pt x="241" y="937"/>
                  <a:pt x="247" y="941"/>
                </a:cubicBezTo>
                <a:cubicBezTo>
                  <a:pt x="238" y="947"/>
                  <a:pt x="207" y="949"/>
                  <a:pt x="207" y="979"/>
                </a:cubicBezTo>
                <a:cubicBezTo>
                  <a:pt x="162" y="991"/>
                  <a:pt x="106" y="1089"/>
                  <a:pt x="58" y="1108"/>
                </a:cubicBezTo>
                <a:cubicBezTo>
                  <a:pt x="39" y="1115"/>
                  <a:pt x="5" y="1104"/>
                  <a:pt x="0" y="1081"/>
                </a:cubicBezTo>
                <a:cubicBezTo>
                  <a:pt x="3" y="1070"/>
                  <a:pt x="43" y="1048"/>
                  <a:pt x="41" y="1038"/>
                </a:cubicBezTo>
                <a:cubicBezTo>
                  <a:pt x="32" y="1008"/>
                  <a:pt x="42" y="944"/>
                  <a:pt x="23" y="927"/>
                </a:cubicBezTo>
                <a:cubicBezTo>
                  <a:pt x="25" y="919"/>
                  <a:pt x="31" y="916"/>
                  <a:pt x="35" y="909"/>
                </a:cubicBezTo>
                <a:cubicBezTo>
                  <a:pt x="34" y="840"/>
                  <a:pt x="38" y="733"/>
                  <a:pt x="26" y="667"/>
                </a:cubicBezTo>
                <a:cubicBezTo>
                  <a:pt x="139" y="635"/>
                  <a:pt x="82" y="842"/>
                  <a:pt x="90" y="909"/>
                </a:cubicBezTo>
                <a:cubicBezTo>
                  <a:pt x="114" y="885"/>
                  <a:pt x="134" y="835"/>
                  <a:pt x="145" y="799"/>
                </a:cubicBezTo>
                <a:cubicBezTo>
                  <a:pt x="157" y="810"/>
                  <a:pt x="148" y="773"/>
                  <a:pt x="169" y="772"/>
                </a:cubicBezTo>
                <a:cubicBezTo>
                  <a:pt x="158" y="762"/>
                  <a:pt x="177" y="744"/>
                  <a:pt x="180" y="737"/>
                </a:cubicBezTo>
                <a:cubicBezTo>
                  <a:pt x="187" y="725"/>
                  <a:pt x="189" y="701"/>
                  <a:pt x="204" y="702"/>
                </a:cubicBezTo>
                <a:cubicBezTo>
                  <a:pt x="200" y="686"/>
                  <a:pt x="218" y="673"/>
                  <a:pt x="210" y="670"/>
                </a:cubicBezTo>
                <a:cubicBezTo>
                  <a:pt x="213" y="656"/>
                  <a:pt x="221" y="679"/>
                  <a:pt x="224" y="665"/>
                </a:cubicBezTo>
                <a:cubicBezTo>
                  <a:pt x="221" y="656"/>
                  <a:pt x="221" y="674"/>
                  <a:pt x="215" y="665"/>
                </a:cubicBezTo>
                <a:cubicBezTo>
                  <a:pt x="220" y="647"/>
                  <a:pt x="218" y="652"/>
                  <a:pt x="230" y="647"/>
                </a:cubicBezTo>
                <a:cubicBezTo>
                  <a:pt x="227" y="647"/>
                  <a:pt x="222" y="633"/>
                  <a:pt x="230" y="627"/>
                </a:cubicBezTo>
                <a:cubicBezTo>
                  <a:pt x="231" y="626"/>
                  <a:pt x="238" y="628"/>
                  <a:pt x="239" y="627"/>
                </a:cubicBezTo>
                <a:cubicBezTo>
                  <a:pt x="241" y="622"/>
                  <a:pt x="233" y="620"/>
                  <a:pt x="236" y="615"/>
                </a:cubicBezTo>
                <a:cubicBezTo>
                  <a:pt x="237" y="613"/>
                  <a:pt x="240" y="620"/>
                  <a:pt x="239" y="621"/>
                </a:cubicBezTo>
                <a:cubicBezTo>
                  <a:pt x="246" y="618"/>
                  <a:pt x="238" y="608"/>
                  <a:pt x="242" y="597"/>
                </a:cubicBezTo>
                <a:cubicBezTo>
                  <a:pt x="244" y="591"/>
                  <a:pt x="254" y="586"/>
                  <a:pt x="259" y="577"/>
                </a:cubicBezTo>
                <a:cubicBezTo>
                  <a:pt x="262" y="571"/>
                  <a:pt x="260" y="559"/>
                  <a:pt x="262" y="554"/>
                </a:cubicBezTo>
                <a:cubicBezTo>
                  <a:pt x="266" y="543"/>
                  <a:pt x="277" y="538"/>
                  <a:pt x="277" y="536"/>
                </a:cubicBezTo>
                <a:cubicBezTo>
                  <a:pt x="277" y="534"/>
                  <a:pt x="271" y="521"/>
                  <a:pt x="282" y="525"/>
                </a:cubicBezTo>
                <a:cubicBezTo>
                  <a:pt x="282" y="508"/>
                  <a:pt x="306" y="493"/>
                  <a:pt x="303" y="472"/>
                </a:cubicBezTo>
                <a:cubicBezTo>
                  <a:pt x="306" y="462"/>
                  <a:pt x="314" y="456"/>
                  <a:pt x="320" y="449"/>
                </a:cubicBezTo>
                <a:cubicBezTo>
                  <a:pt x="332" y="418"/>
                  <a:pt x="335" y="385"/>
                  <a:pt x="352" y="350"/>
                </a:cubicBezTo>
                <a:cubicBezTo>
                  <a:pt x="350" y="354"/>
                  <a:pt x="368" y="337"/>
                  <a:pt x="370" y="332"/>
                </a:cubicBezTo>
                <a:cubicBezTo>
                  <a:pt x="377" y="318"/>
                  <a:pt x="378" y="298"/>
                  <a:pt x="385" y="283"/>
                </a:cubicBezTo>
                <a:cubicBezTo>
                  <a:pt x="414" y="212"/>
                  <a:pt x="449" y="139"/>
                  <a:pt x="472" y="67"/>
                </a:cubicBezTo>
                <a:cubicBezTo>
                  <a:pt x="479" y="46"/>
                  <a:pt x="488" y="24"/>
                  <a:pt x="492"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29" name="Picture 28">
            <a:hlinkClick r:id="rId8"/>
          </p:cNvPr>
          <p:cNvPicPr>
            <a:picLocks noChangeAspect="1"/>
          </p:cNvPicPr>
          <p:nvPr/>
        </p:nvPicPr>
        <p:blipFill rotWithShape="1">
          <a:blip r:embed="rId9">
            <a:extLst>
              <a:ext uri="{28A0092B-C50C-407E-A947-70E740481C1C}">
                <a14:useLocalDpi xmlns:a14="http://schemas.microsoft.com/office/drawing/2010/main" val="0"/>
              </a:ext>
            </a:extLst>
          </a:blip>
          <a:srcRect l="5647" t="37387" r="76074" b="22753"/>
          <a:stretch/>
        </p:blipFill>
        <p:spPr>
          <a:xfrm>
            <a:off x="3600860" y="4074931"/>
            <a:ext cx="1392988" cy="1368833"/>
          </a:xfrm>
          <a:prstGeom prst="rect">
            <a:avLst/>
          </a:prstGeom>
        </p:spPr>
      </p:pic>
      <p:pic>
        <p:nvPicPr>
          <p:cNvPr id="30" name="Picture 29"/>
          <p:cNvPicPr>
            <a:picLocks noChangeAspect="1"/>
          </p:cNvPicPr>
          <p:nvPr/>
        </p:nvPicPr>
        <p:blipFill rotWithShape="1">
          <a:blip r:embed="rId9">
            <a:extLst>
              <a:ext uri="{28A0092B-C50C-407E-A947-70E740481C1C}">
                <a14:useLocalDpi xmlns:a14="http://schemas.microsoft.com/office/drawing/2010/main" val="0"/>
              </a:ext>
            </a:extLst>
          </a:blip>
          <a:srcRect l="37873" t="37387" r="42580" b="24394"/>
          <a:stretch/>
        </p:blipFill>
        <p:spPr>
          <a:xfrm>
            <a:off x="5577917" y="4045833"/>
            <a:ext cx="1580357" cy="1392424"/>
          </a:xfrm>
          <a:prstGeom prst="rect">
            <a:avLst/>
          </a:prstGeom>
        </p:spPr>
      </p:pic>
      <p:pic>
        <p:nvPicPr>
          <p:cNvPr id="47" name="Picture 46"/>
          <p:cNvPicPr>
            <a:picLocks noChangeAspect="1"/>
          </p:cNvPicPr>
          <p:nvPr/>
        </p:nvPicPr>
        <p:blipFill rotWithShape="1">
          <a:blip r:embed="rId9">
            <a:extLst>
              <a:ext uri="{28A0092B-C50C-407E-A947-70E740481C1C}">
                <a14:useLocalDpi xmlns:a14="http://schemas.microsoft.com/office/drawing/2010/main" val="0"/>
              </a:ext>
            </a:extLst>
          </a:blip>
          <a:srcRect l="74114" t="39263" r="5811" b="22518"/>
          <a:stretch/>
        </p:blipFill>
        <p:spPr>
          <a:xfrm>
            <a:off x="7804308" y="4230712"/>
            <a:ext cx="1361584" cy="1168096"/>
          </a:xfrm>
          <a:prstGeom prst="rect">
            <a:avLst/>
          </a:prstGeom>
        </p:spPr>
      </p:pic>
      <p:sp>
        <p:nvSpPr>
          <p:cNvPr id="50" name="Freeform 49" descr="AngleDoubleRight Icon"/>
          <p:cNvSpPr>
            <a:spLocks noEditPoints="1"/>
          </p:cNvSpPr>
          <p:nvPr/>
        </p:nvSpPr>
        <p:spPr bwMode="auto">
          <a:xfrm>
            <a:off x="2290650" y="4074932"/>
            <a:ext cx="571500" cy="591603"/>
          </a:xfrm>
          <a:custGeom>
            <a:avLst/>
            <a:gdLst>
              <a:gd name="T0" fmla="*/ 137 w 232"/>
              <a:gd name="T1" fmla="*/ 126 h 240"/>
              <a:gd name="T2" fmla="*/ 25 w 232"/>
              <a:gd name="T3" fmla="*/ 238 h 240"/>
              <a:gd name="T4" fmla="*/ 20 w 232"/>
              <a:gd name="T5" fmla="*/ 240 h 240"/>
              <a:gd name="T6" fmla="*/ 14 w 232"/>
              <a:gd name="T7" fmla="*/ 238 h 240"/>
              <a:gd name="T8" fmla="*/ 2 w 232"/>
              <a:gd name="T9" fmla="*/ 226 h 240"/>
              <a:gd name="T10" fmla="*/ 0 w 232"/>
              <a:gd name="T11" fmla="*/ 220 h 240"/>
              <a:gd name="T12" fmla="*/ 2 w 232"/>
              <a:gd name="T13" fmla="*/ 215 h 240"/>
              <a:gd name="T14" fmla="*/ 97 w 232"/>
              <a:gd name="T15" fmla="*/ 120 h 240"/>
              <a:gd name="T16" fmla="*/ 2 w 232"/>
              <a:gd name="T17" fmla="*/ 26 h 240"/>
              <a:gd name="T18" fmla="*/ 0 w 232"/>
              <a:gd name="T19" fmla="*/ 20 h 240"/>
              <a:gd name="T20" fmla="*/ 2 w 232"/>
              <a:gd name="T21" fmla="*/ 15 h 240"/>
              <a:gd name="T22" fmla="*/ 14 w 232"/>
              <a:gd name="T23" fmla="*/ 3 h 240"/>
              <a:gd name="T24" fmla="*/ 20 w 232"/>
              <a:gd name="T25" fmla="*/ 0 h 240"/>
              <a:gd name="T26" fmla="*/ 25 w 232"/>
              <a:gd name="T27" fmla="*/ 3 h 240"/>
              <a:gd name="T28" fmla="*/ 137 w 232"/>
              <a:gd name="T29" fmla="*/ 115 h 240"/>
              <a:gd name="T30" fmla="*/ 140 w 232"/>
              <a:gd name="T31" fmla="*/ 120 h 240"/>
              <a:gd name="T32" fmla="*/ 137 w 232"/>
              <a:gd name="T33" fmla="*/ 126 h 240"/>
              <a:gd name="T34" fmla="*/ 230 w 232"/>
              <a:gd name="T35" fmla="*/ 126 h 240"/>
              <a:gd name="T36" fmla="*/ 118 w 232"/>
              <a:gd name="T37" fmla="*/ 238 h 240"/>
              <a:gd name="T38" fmla="*/ 112 w 232"/>
              <a:gd name="T39" fmla="*/ 240 h 240"/>
              <a:gd name="T40" fmla="*/ 107 w 232"/>
              <a:gd name="T41" fmla="*/ 238 h 240"/>
              <a:gd name="T42" fmla="*/ 95 w 232"/>
              <a:gd name="T43" fmla="*/ 226 h 240"/>
              <a:gd name="T44" fmla="*/ 92 w 232"/>
              <a:gd name="T45" fmla="*/ 220 h 240"/>
              <a:gd name="T46" fmla="*/ 95 w 232"/>
              <a:gd name="T47" fmla="*/ 215 h 240"/>
              <a:gd name="T48" fmla="*/ 189 w 232"/>
              <a:gd name="T49" fmla="*/ 120 h 240"/>
              <a:gd name="T50" fmla="*/ 95 w 232"/>
              <a:gd name="T51" fmla="*/ 26 h 240"/>
              <a:gd name="T52" fmla="*/ 92 w 232"/>
              <a:gd name="T53" fmla="*/ 20 h 240"/>
              <a:gd name="T54" fmla="*/ 95 w 232"/>
              <a:gd name="T55" fmla="*/ 15 h 240"/>
              <a:gd name="T56" fmla="*/ 107 w 232"/>
              <a:gd name="T57" fmla="*/ 3 h 240"/>
              <a:gd name="T58" fmla="*/ 112 w 232"/>
              <a:gd name="T59" fmla="*/ 0 h 240"/>
              <a:gd name="T60" fmla="*/ 118 w 232"/>
              <a:gd name="T61" fmla="*/ 3 h 240"/>
              <a:gd name="T62" fmla="*/ 230 w 232"/>
              <a:gd name="T63" fmla="*/ 115 h 240"/>
              <a:gd name="T64" fmla="*/ 232 w 232"/>
              <a:gd name="T65" fmla="*/ 120 h 240"/>
              <a:gd name="T66" fmla="*/ 230 w 232"/>
              <a:gd name="T67" fmla="*/ 1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0">
                <a:moveTo>
                  <a:pt x="137" y="126"/>
                </a:moveTo>
                <a:cubicBezTo>
                  <a:pt x="25" y="238"/>
                  <a:pt x="25" y="238"/>
                  <a:pt x="25" y="238"/>
                </a:cubicBezTo>
                <a:cubicBezTo>
                  <a:pt x="24" y="239"/>
                  <a:pt x="22" y="240"/>
                  <a:pt x="20" y="240"/>
                </a:cubicBezTo>
                <a:cubicBezTo>
                  <a:pt x="18" y="240"/>
                  <a:pt x="16" y="239"/>
                  <a:pt x="14" y="238"/>
                </a:cubicBezTo>
                <a:cubicBezTo>
                  <a:pt x="2" y="226"/>
                  <a:pt x="2" y="226"/>
                  <a:pt x="2" y="226"/>
                </a:cubicBezTo>
                <a:cubicBezTo>
                  <a:pt x="1" y="224"/>
                  <a:pt x="0" y="222"/>
                  <a:pt x="0" y="220"/>
                </a:cubicBezTo>
                <a:cubicBezTo>
                  <a:pt x="0" y="218"/>
                  <a:pt x="1" y="216"/>
                  <a:pt x="2" y="215"/>
                </a:cubicBezTo>
                <a:cubicBezTo>
                  <a:pt x="97" y="120"/>
                  <a:pt x="97" y="120"/>
                  <a:pt x="97" y="120"/>
                </a:cubicBezTo>
                <a:cubicBezTo>
                  <a:pt x="2" y="26"/>
                  <a:pt x="2" y="26"/>
                  <a:pt x="2" y="26"/>
                </a:cubicBezTo>
                <a:cubicBezTo>
                  <a:pt x="1" y="24"/>
                  <a:pt x="0" y="22"/>
                  <a:pt x="0" y="20"/>
                </a:cubicBezTo>
                <a:cubicBezTo>
                  <a:pt x="0" y="18"/>
                  <a:pt x="1" y="16"/>
                  <a:pt x="2" y="15"/>
                </a:cubicBezTo>
                <a:cubicBezTo>
                  <a:pt x="14" y="3"/>
                  <a:pt x="14" y="3"/>
                  <a:pt x="14" y="3"/>
                </a:cubicBezTo>
                <a:cubicBezTo>
                  <a:pt x="16" y="1"/>
                  <a:pt x="18" y="0"/>
                  <a:pt x="20" y="0"/>
                </a:cubicBezTo>
                <a:cubicBezTo>
                  <a:pt x="22" y="0"/>
                  <a:pt x="24" y="1"/>
                  <a:pt x="25" y="3"/>
                </a:cubicBezTo>
                <a:cubicBezTo>
                  <a:pt x="137" y="115"/>
                  <a:pt x="137" y="115"/>
                  <a:pt x="137" y="115"/>
                </a:cubicBezTo>
                <a:cubicBezTo>
                  <a:pt x="139" y="116"/>
                  <a:pt x="140" y="118"/>
                  <a:pt x="140" y="120"/>
                </a:cubicBezTo>
                <a:cubicBezTo>
                  <a:pt x="140" y="122"/>
                  <a:pt x="139" y="124"/>
                  <a:pt x="137" y="126"/>
                </a:cubicBezTo>
                <a:close/>
                <a:moveTo>
                  <a:pt x="230" y="126"/>
                </a:moveTo>
                <a:cubicBezTo>
                  <a:pt x="118" y="238"/>
                  <a:pt x="118" y="238"/>
                  <a:pt x="118" y="238"/>
                </a:cubicBezTo>
                <a:cubicBezTo>
                  <a:pt x="116" y="239"/>
                  <a:pt x="114" y="240"/>
                  <a:pt x="112" y="240"/>
                </a:cubicBezTo>
                <a:cubicBezTo>
                  <a:pt x="110" y="240"/>
                  <a:pt x="108" y="239"/>
                  <a:pt x="107" y="238"/>
                </a:cubicBezTo>
                <a:cubicBezTo>
                  <a:pt x="95" y="226"/>
                  <a:pt x="95" y="226"/>
                  <a:pt x="95" y="226"/>
                </a:cubicBezTo>
                <a:cubicBezTo>
                  <a:pt x="93" y="224"/>
                  <a:pt x="92" y="222"/>
                  <a:pt x="92" y="220"/>
                </a:cubicBezTo>
                <a:cubicBezTo>
                  <a:pt x="92" y="218"/>
                  <a:pt x="93" y="216"/>
                  <a:pt x="95" y="215"/>
                </a:cubicBezTo>
                <a:cubicBezTo>
                  <a:pt x="189" y="120"/>
                  <a:pt x="189" y="120"/>
                  <a:pt x="189" y="120"/>
                </a:cubicBezTo>
                <a:cubicBezTo>
                  <a:pt x="95" y="26"/>
                  <a:pt x="95" y="26"/>
                  <a:pt x="95" y="26"/>
                </a:cubicBezTo>
                <a:cubicBezTo>
                  <a:pt x="93" y="24"/>
                  <a:pt x="92" y="22"/>
                  <a:pt x="92" y="20"/>
                </a:cubicBezTo>
                <a:cubicBezTo>
                  <a:pt x="92" y="18"/>
                  <a:pt x="93" y="16"/>
                  <a:pt x="95" y="15"/>
                </a:cubicBezTo>
                <a:cubicBezTo>
                  <a:pt x="107" y="3"/>
                  <a:pt x="107" y="3"/>
                  <a:pt x="107" y="3"/>
                </a:cubicBezTo>
                <a:cubicBezTo>
                  <a:pt x="108" y="1"/>
                  <a:pt x="110" y="0"/>
                  <a:pt x="112" y="0"/>
                </a:cubicBezTo>
                <a:cubicBezTo>
                  <a:pt x="114" y="0"/>
                  <a:pt x="116" y="1"/>
                  <a:pt x="118" y="3"/>
                </a:cubicBezTo>
                <a:cubicBezTo>
                  <a:pt x="230" y="115"/>
                  <a:pt x="230" y="115"/>
                  <a:pt x="230" y="115"/>
                </a:cubicBezTo>
                <a:cubicBezTo>
                  <a:pt x="231" y="116"/>
                  <a:pt x="232" y="118"/>
                  <a:pt x="232" y="120"/>
                </a:cubicBezTo>
                <a:cubicBezTo>
                  <a:pt x="232" y="122"/>
                  <a:pt x="231" y="124"/>
                  <a:pt x="230" y="126"/>
                </a:cubicBez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1" name="Freeform 50" descr="User2 Icon"/>
          <p:cNvSpPr>
            <a:spLocks noEditPoints="1"/>
          </p:cNvSpPr>
          <p:nvPr/>
        </p:nvSpPr>
        <p:spPr bwMode="auto">
          <a:xfrm>
            <a:off x="486281" y="4666535"/>
            <a:ext cx="804129" cy="732273"/>
          </a:xfrm>
          <a:custGeom>
            <a:avLst/>
            <a:gdLst>
              <a:gd name="T0" fmla="*/ 52 w 1272"/>
              <a:gd name="T1" fmla="*/ 1198 h 1198"/>
              <a:gd name="T2" fmla="*/ 1219 w 1272"/>
              <a:gd name="T3" fmla="*/ 1198 h 1198"/>
              <a:gd name="T4" fmla="*/ 1259 w 1272"/>
              <a:gd name="T5" fmla="*/ 1180 h 1198"/>
              <a:gd name="T6" fmla="*/ 1270 w 1272"/>
              <a:gd name="T7" fmla="*/ 1146 h 1198"/>
              <a:gd name="T8" fmla="*/ 932 w 1272"/>
              <a:gd name="T9" fmla="*/ 660 h 1198"/>
              <a:gd name="T10" fmla="*/ 636 w 1272"/>
              <a:gd name="T11" fmla="*/ 783 h 1198"/>
              <a:gd name="T12" fmla="*/ 339 w 1272"/>
              <a:gd name="T13" fmla="*/ 660 h 1198"/>
              <a:gd name="T14" fmla="*/ 1 w 1272"/>
              <a:gd name="T15" fmla="*/ 1146 h 1198"/>
              <a:gd name="T16" fmla="*/ 12 w 1272"/>
              <a:gd name="T17" fmla="*/ 1180 h 1198"/>
              <a:gd name="T18" fmla="*/ 52 w 1272"/>
              <a:gd name="T19" fmla="*/ 1198 h 1198"/>
              <a:gd name="T20" fmla="*/ 52 w 1272"/>
              <a:gd name="T21" fmla="*/ 1198 h 1198"/>
              <a:gd name="T22" fmla="*/ 52 w 1272"/>
              <a:gd name="T23" fmla="*/ 1198 h 1198"/>
              <a:gd name="T24" fmla="*/ 373 w 1272"/>
              <a:gd name="T25" fmla="*/ 614 h 1198"/>
              <a:gd name="T26" fmla="*/ 394 w 1272"/>
              <a:gd name="T27" fmla="*/ 634 h 1198"/>
              <a:gd name="T28" fmla="*/ 636 w 1272"/>
              <a:gd name="T29" fmla="*/ 727 h 1198"/>
              <a:gd name="T30" fmla="*/ 878 w 1272"/>
              <a:gd name="T31" fmla="*/ 634 h 1198"/>
              <a:gd name="T32" fmla="*/ 899 w 1272"/>
              <a:gd name="T33" fmla="*/ 614 h 1198"/>
              <a:gd name="T34" fmla="*/ 918 w 1272"/>
              <a:gd name="T35" fmla="*/ 592 h 1198"/>
              <a:gd name="T36" fmla="*/ 999 w 1272"/>
              <a:gd name="T37" fmla="*/ 364 h 1198"/>
              <a:gd name="T38" fmla="*/ 636 w 1272"/>
              <a:gd name="T39" fmla="*/ 0 h 1198"/>
              <a:gd name="T40" fmla="*/ 272 w 1272"/>
              <a:gd name="T41" fmla="*/ 364 h 1198"/>
              <a:gd name="T42" fmla="*/ 353 w 1272"/>
              <a:gd name="T43" fmla="*/ 592 h 1198"/>
              <a:gd name="T44" fmla="*/ 373 w 1272"/>
              <a:gd name="T45" fmla="*/ 614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2" h="1198">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2" name="Cloud Callout 51"/>
          <p:cNvSpPr/>
          <p:nvPr/>
        </p:nvSpPr>
        <p:spPr>
          <a:xfrm>
            <a:off x="177031" y="1793806"/>
            <a:ext cx="2971279" cy="2321502"/>
          </a:xfrm>
          <a:prstGeom prst="cloudCallout">
            <a:avLst>
              <a:gd name="adj1" fmla="val -17588"/>
              <a:gd name="adj2" fmla="val 714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lumMod val="75000"/>
                  <a:lumOff val="25000"/>
                </a:schemeClr>
              </a:solidFill>
            </a:endParaRPr>
          </a:p>
          <a:p>
            <a:pPr algn="ctr"/>
            <a:r>
              <a:rPr lang="en-US" sz="1400" b="1" dirty="0" smtClean="0">
                <a:solidFill>
                  <a:schemeClr val="tx1">
                    <a:lumMod val="75000"/>
                    <a:lumOff val="25000"/>
                  </a:schemeClr>
                </a:solidFill>
              </a:rPr>
              <a:t>How will temporary changes to the workplace impact employees?</a:t>
            </a:r>
          </a:p>
          <a:p>
            <a:pPr algn="ctr"/>
            <a:endParaRPr lang="en-US" sz="1400" b="1" dirty="0">
              <a:solidFill>
                <a:schemeClr val="tx1">
                  <a:lumMod val="75000"/>
                  <a:lumOff val="25000"/>
                </a:schemeClr>
              </a:solidFill>
            </a:endParaRPr>
          </a:p>
          <a:p>
            <a:pPr algn="ctr"/>
            <a:r>
              <a:rPr lang="en-US" sz="1400" b="1" dirty="0" smtClean="0">
                <a:solidFill>
                  <a:schemeClr val="tx1">
                    <a:lumMod val="75000"/>
                    <a:lumOff val="25000"/>
                  </a:schemeClr>
                </a:solidFill>
              </a:rPr>
              <a:t>How will the organization support employees?</a:t>
            </a:r>
            <a:endParaRPr lang="en-CA" sz="1400" b="1" dirty="0">
              <a:solidFill>
                <a:schemeClr val="tx1">
                  <a:lumMod val="75000"/>
                  <a:lumOff val="25000"/>
                </a:schemeClr>
              </a:solidFill>
            </a:endParaRPr>
          </a:p>
        </p:txBody>
      </p:sp>
      <p:sp>
        <p:nvSpPr>
          <p:cNvPr id="17" name="Freeform 16"/>
          <p:cNvSpPr>
            <a:spLocks noEditPoints="1"/>
          </p:cNvSpPr>
          <p:nvPr/>
        </p:nvSpPr>
        <p:spPr bwMode="auto">
          <a:xfrm rot="15429529">
            <a:off x="7648072" y="744804"/>
            <a:ext cx="879481" cy="846477"/>
          </a:xfrm>
          <a:custGeom>
            <a:avLst/>
            <a:gdLst>
              <a:gd name="T0" fmla="*/ 863 w 1110"/>
              <a:gd name="T1" fmla="*/ 1194 h 1194"/>
              <a:gd name="T2" fmla="*/ 855 w 1110"/>
              <a:gd name="T3" fmla="*/ 1186 h 1194"/>
              <a:gd name="T4" fmla="*/ 832 w 1110"/>
              <a:gd name="T5" fmla="*/ 1161 h 1194"/>
              <a:gd name="T6" fmla="*/ 783 w 1110"/>
              <a:gd name="T7" fmla="*/ 1109 h 1194"/>
              <a:gd name="T8" fmla="*/ 486 w 1110"/>
              <a:gd name="T9" fmla="*/ 921 h 1194"/>
              <a:gd name="T10" fmla="*/ 480 w 1110"/>
              <a:gd name="T11" fmla="*/ 918 h 1194"/>
              <a:gd name="T12" fmla="*/ 472 w 1110"/>
              <a:gd name="T13" fmla="*/ 916 h 1194"/>
              <a:gd name="T14" fmla="*/ 438 w 1110"/>
              <a:gd name="T15" fmla="*/ 894 h 1194"/>
              <a:gd name="T16" fmla="*/ 436 w 1110"/>
              <a:gd name="T17" fmla="*/ 863 h 1194"/>
              <a:gd name="T18" fmla="*/ 472 w 1110"/>
              <a:gd name="T19" fmla="*/ 835 h 1194"/>
              <a:gd name="T20" fmla="*/ 500 w 1110"/>
              <a:gd name="T21" fmla="*/ 842 h 1194"/>
              <a:gd name="T22" fmla="*/ 507 w 1110"/>
              <a:gd name="T23" fmla="*/ 845 h 1194"/>
              <a:gd name="T24" fmla="*/ 824 w 1110"/>
              <a:gd name="T25" fmla="*/ 1060 h 1194"/>
              <a:gd name="T26" fmla="*/ 672 w 1110"/>
              <a:gd name="T27" fmla="*/ 564 h 1194"/>
              <a:gd name="T28" fmla="*/ 447 w 1110"/>
              <a:gd name="T29" fmla="*/ 225 h 1194"/>
              <a:gd name="T30" fmla="*/ 128 w 1110"/>
              <a:gd name="T31" fmla="*/ 68 h 1194"/>
              <a:gd name="T32" fmla="*/ 64 w 1110"/>
              <a:gd name="T33" fmla="*/ 61 h 1194"/>
              <a:gd name="T34" fmla="*/ 0 w 1110"/>
              <a:gd name="T35" fmla="*/ 54 h 1194"/>
              <a:gd name="T36" fmla="*/ 2 w 1110"/>
              <a:gd name="T37" fmla="*/ 7 h 1194"/>
              <a:gd name="T38" fmla="*/ 31 w 1110"/>
              <a:gd name="T39" fmla="*/ 4 h 1194"/>
              <a:gd name="T40" fmla="*/ 85 w 1110"/>
              <a:gd name="T41" fmla="*/ 0 h 1194"/>
              <a:gd name="T42" fmla="*/ 100 w 1110"/>
              <a:gd name="T43" fmla="*/ 0 h 1194"/>
              <a:gd name="T44" fmla="*/ 632 w 1110"/>
              <a:gd name="T45" fmla="*/ 311 h 1194"/>
              <a:gd name="T46" fmla="*/ 844 w 1110"/>
              <a:gd name="T47" fmla="*/ 748 h 1194"/>
              <a:gd name="T48" fmla="*/ 891 w 1110"/>
              <a:gd name="T49" fmla="*/ 937 h 1194"/>
              <a:gd name="T50" fmla="*/ 901 w 1110"/>
              <a:gd name="T51" fmla="*/ 982 h 1194"/>
              <a:gd name="T52" fmla="*/ 924 w 1110"/>
              <a:gd name="T53" fmla="*/ 947 h 1194"/>
              <a:gd name="T54" fmla="*/ 1027 w 1110"/>
              <a:gd name="T55" fmla="*/ 827 h 1194"/>
              <a:gd name="T56" fmla="*/ 1061 w 1110"/>
              <a:gd name="T57" fmla="*/ 814 h 1194"/>
              <a:gd name="T58" fmla="*/ 1068 w 1110"/>
              <a:gd name="T59" fmla="*/ 813 h 1194"/>
              <a:gd name="T60" fmla="*/ 1110 w 1110"/>
              <a:gd name="T61" fmla="*/ 804 h 1194"/>
              <a:gd name="T62" fmla="*/ 1095 w 1110"/>
              <a:gd name="T63" fmla="*/ 845 h 1194"/>
              <a:gd name="T64" fmla="*/ 1093 w 1110"/>
              <a:gd name="T65" fmla="*/ 852 h 1194"/>
              <a:gd name="T66" fmla="*/ 1076 w 1110"/>
              <a:gd name="T67" fmla="*/ 882 h 1194"/>
              <a:gd name="T68" fmla="*/ 920 w 1110"/>
              <a:gd name="T69" fmla="*/ 1085 h 1194"/>
              <a:gd name="T70" fmla="*/ 918 w 1110"/>
              <a:gd name="T71" fmla="*/ 1102 h 1194"/>
              <a:gd name="T72" fmla="*/ 917 w 1110"/>
              <a:gd name="T73" fmla="*/ 1120 h 1194"/>
              <a:gd name="T74" fmla="*/ 910 w 1110"/>
              <a:gd name="T75" fmla="*/ 1158 h 1194"/>
              <a:gd name="T76" fmla="*/ 907 w 1110"/>
              <a:gd name="T77" fmla="*/ 1173 h 1194"/>
              <a:gd name="T78" fmla="*/ 904 w 1110"/>
              <a:gd name="T79" fmla="*/ 1191 h 1194"/>
              <a:gd name="T80" fmla="*/ 885 w 1110"/>
              <a:gd name="T81" fmla="*/ 1192 h 1194"/>
              <a:gd name="T82" fmla="*/ 876 w 1110"/>
              <a:gd name="T83" fmla="*/ 1193 h 1194"/>
              <a:gd name="T84" fmla="*/ 863 w 1110"/>
              <a:gd name="T85" fmla="*/ 1194 h 1194"/>
              <a:gd name="T86" fmla="*/ 721 w 1110"/>
              <a:gd name="T87" fmla="*/ 556 h 1194"/>
              <a:gd name="T88" fmla="*/ 838 w 1110"/>
              <a:gd name="T89" fmla="*/ 919 h 1194"/>
              <a:gd name="T90" fmla="*/ 798 w 1110"/>
              <a:gd name="T91" fmla="*/ 762 h 1194"/>
              <a:gd name="T92" fmla="*/ 721 w 1110"/>
              <a:gd name="T93" fmla="*/ 55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0" h="1194">
                <a:moveTo>
                  <a:pt x="863" y="1194"/>
                </a:moveTo>
                <a:cubicBezTo>
                  <a:pt x="855" y="1186"/>
                  <a:pt x="855" y="1186"/>
                  <a:pt x="855" y="1186"/>
                </a:cubicBezTo>
                <a:cubicBezTo>
                  <a:pt x="848" y="1177"/>
                  <a:pt x="840" y="1169"/>
                  <a:pt x="832" y="1161"/>
                </a:cubicBezTo>
                <a:cubicBezTo>
                  <a:pt x="816" y="1143"/>
                  <a:pt x="800" y="1126"/>
                  <a:pt x="783" y="1109"/>
                </a:cubicBezTo>
                <a:cubicBezTo>
                  <a:pt x="684" y="1010"/>
                  <a:pt x="590" y="950"/>
                  <a:pt x="486" y="921"/>
                </a:cubicBezTo>
                <a:cubicBezTo>
                  <a:pt x="483" y="920"/>
                  <a:pt x="481" y="919"/>
                  <a:pt x="480" y="918"/>
                </a:cubicBezTo>
                <a:cubicBezTo>
                  <a:pt x="478" y="918"/>
                  <a:pt x="475" y="917"/>
                  <a:pt x="472" y="916"/>
                </a:cubicBezTo>
                <a:cubicBezTo>
                  <a:pt x="462" y="913"/>
                  <a:pt x="446" y="909"/>
                  <a:pt x="438" y="894"/>
                </a:cubicBezTo>
                <a:cubicBezTo>
                  <a:pt x="435" y="888"/>
                  <a:pt x="432" y="877"/>
                  <a:pt x="436" y="863"/>
                </a:cubicBezTo>
                <a:cubicBezTo>
                  <a:pt x="442" y="845"/>
                  <a:pt x="455" y="835"/>
                  <a:pt x="472" y="835"/>
                </a:cubicBezTo>
                <a:cubicBezTo>
                  <a:pt x="483" y="835"/>
                  <a:pt x="493" y="839"/>
                  <a:pt x="500" y="842"/>
                </a:cubicBezTo>
                <a:cubicBezTo>
                  <a:pt x="503" y="844"/>
                  <a:pt x="505" y="845"/>
                  <a:pt x="507" y="845"/>
                </a:cubicBezTo>
                <a:cubicBezTo>
                  <a:pt x="623" y="883"/>
                  <a:pt x="725" y="952"/>
                  <a:pt x="824" y="1060"/>
                </a:cubicBezTo>
                <a:cubicBezTo>
                  <a:pt x="780" y="881"/>
                  <a:pt x="737" y="719"/>
                  <a:pt x="672" y="564"/>
                </a:cubicBezTo>
                <a:cubicBezTo>
                  <a:pt x="619" y="436"/>
                  <a:pt x="543" y="322"/>
                  <a:pt x="447" y="225"/>
                </a:cubicBezTo>
                <a:cubicBezTo>
                  <a:pt x="365" y="142"/>
                  <a:pt x="261" y="91"/>
                  <a:pt x="128" y="68"/>
                </a:cubicBezTo>
                <a:cubicBezTo>
                  <a:pt x="107" y="64"/>
                  <a:pt x="86" y="63"/>
                  <a:pt x="64" y="61"/>
                </a:cubicBezTo>
                <a:cubicBezTo>
                  <a:pt x="43" y="59"/>
                  <a:pt x="22" y="58"/>
                  <a:pt x="0" y="54"/>
                </a:cubicBezTo>
                <a:cubicBezTo>
                  <a:pt x="2" y="7"/>
                  <a:pt x="2" y="7"/>
                  <a:pt x="2" y="7"/>
                </a:cubicBezTo>
                <a:cubicBezTo>
                  <a:pt x="12" y="6"/>
                  <a:pt x="21" y="5"/>
                  <a:pt x="31" y="4"/>
                </a:cubicBezTo>
                <a:cubicBezTo>
                  <a:pt x="49" y="2"/>
                  <a:pt x="67" y="0"/>
                  <a:pt x="85" y="0"/>
                </a:cubicBezTo>
                <a:cubicBezTo>
                  <a:pt x="90" y="0"/>
                  <a:pt x="95" y="0"/>
                  <a:pt x="100" y="0"/>
                </a:cubicBezTo>
                <a:cubicBezTo>
                  <a:pt x="314" y="15"/>
                  <a:pt x="488" y="117"/>
                  <a:pt x="632" y="311"/>
                </a:cubicBezTo>
                <a:cubicBezTo>
                  <a:pt x="724" y="435"/>
                  <a:pt x="793" y="578"/>
                  <a:pt x="844" y="748"/>
                </a:cubicBezTo>
                <a:cubicBezTo>
                  <a:pt x="863" y="810"/>
                  <a:pt x="877" y="875"/>
                  <a:pt x="891" y="937"/>
                </a:cubicBezTo>
                <a:cubicBezTo>
                  <a:pt x="894" y="952"/>
                  <a:pt x="898" y="967"/>
                  <a:pt x="901" y="982"/>
                </a:cubicBezTo>
                <a:cubicBezTo>
                  <a:pt x="908" y="970"/>
                  <a:pt x="915" y="958"/>
                  <a:pt x="924" y="947"/>
                </a:cubicBezTo>
                <a:cubicBezTo>
                  <a:pt x="956" y="905"/>
                  <a:pt x="992" y="865"/>
                  <a:pt x="1027" y="827"/>
                </a:cubicBezTo>
                <a:cubicBezTo>
                  <a:pt x="1037" y="816"/>
                  <a:pt x="1051" y="815"/>
                  <a:pt x="1061" y="814"/>
                </a:cubicBezTo>
                <a:cubicBezTo>
                  <a:pt x="1063" y="814"/>
                  <a:pt x="1066" y="814"/>
                  <a:pt x="1068" y="813"/>
                </a:cubicBezTo>
                <a:cubicBezTo>
                  <a:pt x="1110" y="804"/>
                  <a:pt x="1110" y="804"/>
                  <a:pt x="1110" y="804"/>
                </a:cubicBezTo>
                <a:cubicBezTo>
                  <a:pt x="1095" y="845"/>
                  <a:pt x="1095" y="845"/>
                  <a:pt x="1095" y="845"/>
                </a:cubicBezTo>
                <a:cubicBezTo>
                  <a:pt x="1095" y="847"/>
                  <a:pt x="1094" y="849"/>
                  <a:pt x="1093" y="852"/>
                </a:cubicBezTo>
                <a:cubicBezTo>
                  <a:pt x="1091" y="861"/>
                  <a:pt x="1088" y="874"/>
                  <a:pt x="1076" y="882"/>
                </a:cubicBezTo>
                <a:cubicBezTo>
                  <a:pt x="1006" y="931"/>
                  <a:pt x="964" y="1003"/>
                  <a:pt x="920" y="1085"/>
                </a:cubicBezTo>
                <a:cubicBezTo>
                  <a:pt x="918" y="1088"/>
                  <a:pt x="918" y="1096"/>
                  <a:pt x="918" y="1102"/>
                </a:cubicBezTo>
                <a:cubicBezTo>
                  <a:pt x="918" y="1107"/>
                  <a:pt x="918" y="1114"/>
                  <a:pt x="917" y="1120"/>
                </a:cubicBezTo>
                <a:cubicBezTo>
                  <a:pt x="915" y="1133"/>
                  <a:pt x="912" y="1146"/>
                  <a:pt x="910" y="1158"/>
                </a:cubicBezTo>
                <a:cubicBezTo>
                  <a:pt x="909" y="1163"/>
                  <a:pt x="908" y="1168"/>
                  <a:pt x="907" y="1173"/>
                </a:cubicBezTo>
                <a:cubicBezTo>
                  <a:pt x="904" y="1191"/>
                  <a:pt x="904" y="1191"/>
                  <a:pt x="904" y="1191"/>
                </a:cubicBezTo>
                <a:cubicBezTo>
                  <a:pt x="885" y="1192"/>
                  <a:pt x="885" y="1192"/>
                  <a:pt x="885" y="1192"/>
                </a:cubicBezTo>
                <a:cubicBezTo>
                  <a:pt x="882" y="1192"/>
                  <a:pt x="879" y="1193"/>
                  <a:pt x="876" y="1193"/>
                </a:cubicBezTo>
                <a:lnTo>
                  <a:pt x="863" y="1194"/>
                </a:lnTo>
                <a:close/>
                <a:moveTo>
                  <a:pt x="721" y="556"/>
                </a:moveTo>
                <a:cubicBezTo>
                  <a:pt x="769" y="672"/>
                  <a:pt x="805" y="792"/>
                  <a:pt x="838" y="919"/>
                </a:cubicBezTo>
                <a:cubicBezTo>
                  <a:pt x="826" y="867"/>
                  <a:pt x="814" y="813"/>
                  <a:pt x="798" y="762"/>
                </a:cubicBezTo>
                <a:cubicBezTo>
                  <a:pt x="776" y="688"/>
                  <a:pt x="750" y="620"/>
                  <a:pt x="721" y="55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4" name="Picture 3">
            <a:hlinkClick r:id="rId10"/>
          </p:cNvPr>
          <p:cNvPicPr>
            <a:picLocks noChangeAspect="1"/>
          </p:cNvPicPr>
          <p:nvPr/>
        </p:nvPicPr>
        <p:blipFill>
          <a:blip r:embed="rId11"/>
          <a:stretch>
            <a:fillRect/>
          </a:stretch>
        </p:blipFill>
        <p:spPr>
          <a:xfrm>
            <a:off x="8526738" y="274474"/>
            <a:ext cx="1573701" cy="945810"/>
          </a:xfrm>
          <a:prstGeom prst="rect">
            <a:avLst/>
          </a:prstGeom>
        </p:spPr>
      </p:pic>
      <p:sp>
        <p:nvSpPr>
          <p:cNvPr id="18" name="Rectangle 17"/>
          <p:cNvSpPr/>
          <p:nvPr/>
        </p:nvSpPr>
        <p:spPr>
          <a:xfrm>
            <a:off x="10073323" y="631086"/>
            <a:ext cx="1608171" cy="707886"/>
          </a:xfrm>
          <a:prstGeom prst="rect">
            <a:avLst/>
          </a:prstGeom>
        </p:spPr>
        <p:txBody>
          <a:bodyPr wrap="square">
            <a:spAutoFit/>
          </a:bodyPr>
          <a:lstStyle/>
          <a:p>
            <a:r>
              <a:rPr lang="en-CA" sz="1000" dirty="0" smtClean="0"/>
              <a:t>*step colours match our At-a-glance document for easy reference (click for link)</a:t>
            </a:r>
          </a:p>
        </p:txBody>
      </p:sp>
      <p:pic>
        <p:nvPicPr>
          <p:cNvPr id="19" name="E09C33FB-49D2-4298-8996-E0D67C3C7C6C" descr="75E80733-489E-4628-914D-AA488165A4E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26290" y="4279872"/>
            <a:ext cx="1163892" cy="116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48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1. Evaluate the current RTW </a:t>
            </a:r>
            <a:r>
              <a:rPr lang="en-US" dirty="0" smtClean="0">
                <a:solidFill>
                  <a:schemeClr val="tx1">
                    <a:lumMod val="75000"/>
                    <a:lumOff val="25000"/>
                  </a:schemeClr>
                </a:solidFill>
              </a:rPr>
              <a:t>plan</a:t>
            </a:r>
            <a:endParaRPr lang="fr-CA" dirty="0"/>
          </a:p>
        </p:txBody>
      </p:sp>
      <p:sp>
        <p:nvSpPr>
          <p:cNvPr id="3" name="Rectangle 2">
            <a:extLst>
              <a:ext uri="{FF2B5EF4-FFF2-40B4-BE49-F238E27FC236}">
                <a16:creationId xmlns:a16="http://schemas.microsoft.com/office/drawing/2014/main" xmlns:lc="http://schemas.openxmlformats.org/drawingml/2006/lockedCanvas" xmlns="" id="{2BB1F705-E2A2-43E1-BF62-47A2B162782C}"/>
              </a:ext>
            </a:extLst>
          </p:cNvPr>
          <p:cNvSpPr/>
          <p:nvPr>
            <p:custDataLst>
              <p:tags r:id="rId1"/>
            </p:custDataLst>
          </p:nvPr>
        </p:nvSpPr>
        <p:spPr>
          <a:xfrm>
            <a:off x="1315307" y="2396556"/>
            <a:ext cx="3167483" cy="2599189"/>
          </a:xfrm>
          <a:prstGeom prst="rect">
            <a:avLst/>
          </a:prstGeom>
          <a:solidFill>
            <a:srgbClr val="DAEDF6"/>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5647" t="37387" r="76074" b="22753"/>
          <a:stretch/>
        </p:blipFill>
        <p:spPr>
          <a:xfrm>
            <a:off x="1625727" y="2444909"/>
            <a:ext cx="2546641" cy="2502481"/>
          </a:xfrm>
          <a:prstGeom prst="rect">
            <a:avLst/>
          </a:prstGeom>
        </p:spPr>
      </p:pic>
      <p:sp>
        <p:nvSpPr>
          <p:cNvPr id="6" name="TextBox 5"/>
          <p:cNvSpPr txBox="1"/>
          <p:nvPr/>
        </p:nvSpPr>
        <p:spPr>
          <a:xfrm>
            <a:off x="5439518" y="2420748"/>
            <a:ext cx="5642517" cy="2585323"/>
          </a:xfrm>
          <a:prstGeom prst="rect">
            <a:avLst/>
          </a:prstGeom>
          <a:noFill/>
        </p:spPr>
        <p:txBody>
          <a:bodyPr wrap="square" rtlCol="0">
            <a:spAutoFit/>
          </a:bodyPr>
          <a:lstStyle/>
          <a:p>
            <a:pPr marL="342900" indent="-342900">
              <a:buFont typeface="Wingdings" panose="05000000000000000000" pitchFamily="2" charset="2"/>
              <a:buChar char="ü"/>
            </a:pPr>
            <a:r>
              <a:rPr lang="en-CA" dirty="0" smtClean="0">
                <a:solidFill>
                  <a:srgbClr val="3E4248"/>
                </a:solidFill>
                <a:cs typeface="Arial" panose="020B0604020202020204" pitchFamily="34" charset="0"/>
              </a:rPr>
              <a:t>Read the RTW plan that has been developed by your organization.</a:t>
            </a:r>
          </a:p>
          <a:p>
            <a:pPr marL="342900" indent="-342900">
              <a:buFont typeface="Wingdings" panose="05000000000000000000" pitchFamily="2" charset="2"/>
              <a:buChar char="ü"/>
            </a:pPr>
            <a:r>
              <a:rPr lang="en-CA" dirty="0" smtClean="0">
                <a:solidFill>
                  <a:srgbClr val="3E4248"/>
                </a:solidFill>
                <a:cs typeface="Arial" panose="020B0604020202020204" pitchFamily="34" charset="0"/>
              </a:rPr>
              <a:t>By collaborating with the RTW project team, try to imagine the employees’ experience from the time they enter the building to the time they are sitting at a </a:t>
            </a:r>
            <a:r>
              <a:rPr lang="en-CA" dirty="0" err="1" smtClean="0">
                <a:solidFill>
                  <a:srgbClr val="3E4248"/>
                </a:solidFill>
                <a:cs typeface="Arial" panose="020B0604020202020204" pitchFamily="34" charset="0"/>
              </a:rPr>
              <a:t>workpoint</a:t>
            </a:r>
            <a:r>
              <a:rPr lang="en-CA" dirty="0" smtClean="0">
                <a:solidFill>
                  <a:srgbClr val="3E4248"/>
                </a:solidFill>
                <a:cs typeface="Arial" panose="020B0604020202020204" pitchFamily="34" charset="0"/>
              </a:rPr>
              <a:t>.</a:t>
            </a:r>
          </a:p>
          <a:p>
            <a:pPr marL="342900" indent="-342900">
              <a:buFont typeface="Wingdings" panose="05000000000000000000" pitchFamily="2" charset="2"/>
              <a:buChar char="ü"/>
            </a:pPr>
            <a:r>
              <a:rPr lang="en-CA" dirty="0" smtClean="0">
                <a:solidFill>
                  <a:srgbClr val="3E4248"/>
                </a:solidFill>
                <a:cs typeface="Arial" panose="020B0604020202020204" pitchFamily="34" charset="0"/>
              </a:rPr>
              <a:t>Highlight what will be different for employees during this scenario and potential changes that might have an impact on them.</a:t>
            </a:r>
            <a:endParaRPr lang="en-CA" dirty="0">
              <a:cs typeface="Arial" panose="020B0604020202020204" pitchFamily="34" charset="0"/>
            </a:endParaRPr>
          </a:p>
        </p:txBody>
      </p:sp>
    </p:spTree>
    <p:extLst>
      <p:ext uri="{BB962C8B-B14F-4D97-AF65-F5344CB8AC3E}">
        <p14:creationId xmlns:p14="http://schemas.microsoft.com/office/powerpoint/2010/main" val="3115770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lc="http://schemas.openxmlformats.org/drawingml/2006/lockedCanvas" xmlns="" id="{2BB1F705-E2A2-43E1-BF62-47A2B162782C}"/>
              </a:ext>
            </a:extLst>
          </p:cNvPr>
          <p:cNvSpPr/>
          <p:nvPr>
            <p:custDataLst>
              <p:tags r:id="rId1"/>
            </p:custDataLst>
          </p:nvPr>
        </p:nvSpPr>
        <p:spPr>
          <a:xfrm>
            <a:off x="5753100" y="4506462"/>
            <a:ext cx="5476875" cy="1275213"/>
          </a:xfrm>
          <a:prstGeom prst="rect">
            <a:avLst/>
          </a:prstGeom>
          <a:solidFill>
            <a:srgbClr val="DAEDF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a16="http://schemas.microsoft.com/office/drawing/2014/main" xmlns:lc="http://schemas.openxmlformats.org/drawingml/2006/lockedCanvas" xmlns="" id="{2BB1F705-E2A2-43E1-BF62-47A2B162782C}"/>
              </a:ext>
            </a:extLst>
          </p:cNvPr>
          <p:cNvSpPr/>
          <p:nvPr>
            <p:custDataLst>
              <p:tags r:id="rId2"/>
            </p:custDataLst>
          </p:nvPr>
        </p:nvSpPr>
        <p:spPr>
          <a:xfrm>
            <a:off x="1315307" y="2396556"/>
            <a:ext cx="3167483" cy="2599189"/>
          </a:xfrm>
          <a:prstGeom prst="rect">
            <a:avLst/>
          </a:prstGeom>
          <a:solidFill>
            <a:srgbClr val="DAEDF6"/>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normAutofit/>
          </a:bodyPr>
          <a:lstStyle/>
          <a:p>
            <a:r>
              <a:rPr lang="en-US" dirty="0">
                <a:solidFill>
                  <a:schemeClr val="tx1">
                    <a:lumMod val="75000"/>
                    <a:lumOff val="25000"/>
                  </a:schemeClr>
                </a:solidFill>
              </a:rPr>
              <a:t>2. Identify what has changed or </a:t>
            </a:r>
            <a:r>
              <a:rPr lang="en-US" dirty="0" smtClean="0">
                <a:solidFill>
                  <a:schemeClr val="tx1">
                    <a:lumMod val="75000"/>
                    <a:lumOff val="25000"/>
                  </a:schemeClr>
                </a:solidFill>
              </a:rPr>
              <a:t>will change</a:t>
            </a:r>
            <a:endParaRPr lang="fr-CA"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873" t="37387" r="42580" b="24394"/>
          <a:stretch/>
        </p:blipFill>
        <p:spPr>
          <a:xfrm>
            <a:off x="1482192" y="2447784"/>
            <a:ext cx="2833711" cy="2496732"/>
          </a:xfrm>
          <a:prstGeom prst="rect">
            <a:avLst/>
          </a:prstGeom>
        </p:spPr>
      </p:pic>
      <p:sp>
        <p:nvSpPr>
          <p:cNvPr id="6" name="TextBox 5"/>
          <p:cNvSpPr txBox="1"/>
          <p:nvPr/>
        </p:nvSpPr>
        <p:spPr>
          <a:xfrm>
            <a:off x="4860796" y="1795317"/>
            <a:ext cx="6654307" cy="2585323"/>
          </a:xfrm>
          <a:prstGeom prst="rect">
            <a:avLst/>
          </a:prstGeom>
          <a:noFill/>
        </p:spPr>
        <p:txBody>
          <a:bodyPr wrap="square" rtlCol="0">
            <a:spAutoFit/>
          </a:bodyPr>
          <a:lstStyle/>
          <a:p>
            <a:pPr marL="285750" indent="-285750">
              <a:buFont typeface="Wingdings" panose="05000000000000000000" pitchFamily="2" charset="2"/>
              <a:buChar char="ü"/>
            </a:pPr>
            <a:r>
              <a:rPr lang="en-CA" dirty="0" smtClean="0">
                <a:solidFill>
                  <a:srgbClr val="3E4248"/>
                </a:solidFill>
                <a:cs typeface="Arial" panose="020B0604020202020204" pitchFamily="34" charset="0"/>
              </a:rPr>
              <a:t>After reviewing the RTW plan, use Tab 1 of the </a:t>
            </a:r>
            <a:r>
              <a:rPr lang="en-CA" b="1" dirty="0">
                <a:cs typeface="Arial" panose="020B0604020202020204" pitchFamily="34" charset="0"/>
                <a:hlinkClick r:id="rId5"/>
              </a:rPr>
              <a:t>RTW PM-CM Integrated plan‒Change inventory and impact </a:t>
            </a:r>
            <a:r>
              <a:rPr lang="en-CA" b="1" dirty="0" smtClean="0">
                <a:cs typeface="Arial" panose="020B0604020202020204" pitchFamily="34" charset="0"/>
                <a:hlinkClick r:id="rId5"/>
              </a:rPr>
              <a:t>assessment</a:t>
            </a:r>
            <a:r>
              <a:rPr lang="en-CA" dirty="0" smtClean="0">
                <a:solidFill>
                  <a:srgbClr val="3E4248"/>
                </a:solidFill>
                <a:cs typeface="Arial" panose="020B0604020202020204" pitchFamily="34" charset="0"/>
                <a:hlinkClick r:id="rId5"/>
              </a:rPr>
              <a:t> </a:t>
            </a:r>
            <a:r>
              <a:rPr lang="en-CA" dirty="0" smtClean="0">
                <a:solidFill>
                  <a:srgbClr val="3E4248"/>
                </a:solidFill>
                <a:cs typeface="Arial" panose="020B0604020202020204" pitchFamily="34" charset="0"/>
              </a:rPr>
              <a:t>document to: </a:t>
            </a:r>
          </a:p>
          <a:p>
            <a:endParaRPr lang="en-CA" dirty="0">
              <a:solidFill>
                <a:srgbClr val="3E4248"/>
              </a:solidFill>
              <a:cs typeface="Arial" panose="020B0604020202020204" pitchFamily="34" charset="0"/>
            </a:endParaRPr>
          </a:p>
          <a:p>
            <a:pPr marL="800100" lvl="1" indent="-342900">
              <a:buFont typeface="+mj-lt"/>
              <a:buAutoNum type="arabicPeriod"/>
            </a:pPr>
            <a:r>
              <a:rPr lang="en-CA" dirty="0" smtClean="0">
                <a:solidFill>
                  <a:srgbClr val="3E4248"/>
                </a:solidFill>
                <a:cs typeface="Arial" panose="020B0604020202020204" pitchFamily="34" charset="0"/>
              </a:rPr>
              <a:t>Create </a:t>
            </a:r>
            <a:r>
              <a:rPr lang="en-CA" dirty="0">
                <a:solidFill>
                  <a:srgbClr val="3E4248"/>
                </a:solidFill>
                <a:cs typeface="Arial" panose="020B0604020202020204" pitchFamily="34" charset="0"/>
              </a:rPr>
              <a:t>an inventory of </a:t>
            </a:r>
            <a:r>
              <a:rPr lang="en-CA" dirty="0" smtClean="0">
                <a:solidFill>
                  <a:srgbClr val="3E4248"/>
                </a:solidFill>
                <a:cs typeface="Arial" panose="020B0604020202020204" pitchFamily="34" charset="0"/>
              </a:rPr>
              <a:t>changes that employees will have to be prepared for when they return to the workplace. Please </a:t>
            </a:r>
            <a:r>
              <a:rPr lang="en-CA" dirty="0">
                <a:solidFill>
                  <a:srgbClr val="3E4248"/>
                </a:solidFill>
                <a:cs typeface="Arial" panose="020B0604020202020204" pitchFamily="34" charset="0"/>
              </a:rPr>
              <a:t>refer to the </a:t>
            </a:r>
            <a:r>
              <a:rPr lang="en-CA" dirty="0" smtClean="0">
                <a:solidFill>
                  <a:srgbClr val="3E4248"/>
                </a:solidFill>
                <a:cs typeface="Arial" panose="020B0604020202020204" pitchFamily="34" charset="0"/>
                <a:hlinkClick r:id="rId6"/>
              </a:rPr>
              <a:t>Collection of changes and lessons learned</a:t>
            </a:r>
            <a:r>
              <a:rPr lang="en-CA" dirty="0" smtClean="0">
                <a:solidFill>
                  <a:srgbClr val="3E4248"/>
                </a:solidFill>
                <a:cs typeface="Arial" panose="020B0604020202020204" pitchFamily="34" charset="0"/>
              </a:rPr>
              <a:t>;</a:t>
            </a:r>
          </a:p>
          <a:p>
            <a:pPr marL="800100" lvl="1" indent="-342900">
              <a:buFont typeface="+mj-lt"/>
              <a:buAutoNum type="arabicPeriod"/>
            </a:pPr>
            <a:r>
              <a:rPr lang="en-CA" dirty="0" smtClean="0">
                <a:solidFill>
                  <a:srgbClr val="3E4248"/>
                </a:solidFill>
                <a:cs typeface="Arial" panose="020B0604020202020204" pitchFamily="34" charset="0"/>
              </a:rPr>
              <a:t>Assess the scope and impact of those changes for employees.</a:t>
            </a:r>
          </a:p>
        </p:txBody>
      </p:sp>
      <p:pic>
        <p:nvPicPr>
          <p:cNvPr id="8" name="Picture 7"/>
          <p:cNvPicPr>
            <a:picLocks noChangeAspect="1"/>
          </p:cNvPicPr>
          <p:nvPr/>
        </p:nvPicPr>
        <p:blipFill>
          <a:blip r:embed="rId7"/>
          <a:stretch>
            <a:fillRect/>
          </a:stretch>
        </p:blipFill>
        <p:spPr>
          <a:xfrm>
            <a:off x="8393217" y="4617203"/>
            <a:ext cx="2628670" cy="1047916"/>
          </a:xfrm>
          <a:prstGeom prst="rect">
            <a:avLst/>
          </a:prstGeom>
        </p:spPr>
      </p:pic>
      <p:sp>
        <p:nvSpPr>
          <p:cNvPr id="7" name="Freeform 6" descr="Wrench Icon"/>
          <p:cNvSpPr>
            <a:spLocks noEditPoints="1"/>
          </p:cNvSpPr>
          <p:nvPr/>
        </p:nvSpPr>
        <p:spPr bwMode="auto">
          <a:xfrm>
            <a:off x="5875143" y="4933627"/>
            <a:ext cx="392780" cy="379430"/>
          </a:xfrm>
          <a:custGeom>
            <a:avLst/>
            <a:gdLst>
              <a:gd name="T0" fmla="*/ 908 w 913"/>
              <a:gd name="T1" fmla="*/ 258 h 914"/>
              <a:gd name="T2" fmla="*/ 895 w 913"/>
              <a:gd name="T3" fmla="*/ 252 h 914"/>
              <a:gd name="T4" fmla="*/ 856 w 913"/>
              <a:gd name="T5" fmla="*/ 272 h 914"/>
              <a:gd name="T6" fmla="*/ 781 w 913"/>
              <a:gd name="T7" fmla="*/ 317 h 914"/>
              <a:gd name="T8" fmla="*/ 737 w 913"/>
              <a:gd name="T9" fmla="*/ 344 h 914"/>
              <a:gd name="T10" fmla="*/ 629 w 913"/>
              <a:gd name="T11" fmla="*/ 285 h 914"/>
              <a:gd name="T12" fmla="*/ 629 w 913"/>
              <a:gd name="T13" fmla="*/ 160 h 914"/>
              <a:gd name="T14" fmla="*/ 792 w 913"/>
              <a:gd name="T15" fmla="*/ 66 h 914"/>
              <a:gd name="T16" fmla="*/ 801 w 913"/>
              <a:gd name="T17" fmla="*/ 51 h 914"/>
              <a:gd name="T18" fmla="*/ 792 w 913"/>
              <a:gd name="T19" fmla="*/ 35 h 914"/>
              <a:gd name="T20" fmla="*/ 733 w 913"/>
              <a:gd name="T21" fmla="*/ 9 h 914"/>
              <a:gd name="T22" fmla="*/ 665 w 913"/>
              <a:gd name="T23" fmla="*/ 0 h 914"/>
              <a:gd name="T24" fmla="*/ 489 w 913"/>
              <a:gd name="T25" fmla="*/ 73 h 914"/>
              <a:gd name="T26" fmla="*/ 416 w 913"/>
              <a:gd name="T27" fmla="*/ 249 h 914"/>
              <a:gd name="T28" fmla="*/ 489 w 913"/>
              <a:gd name="T29" fmla="*/ 425 h 914"/>
              <a:gd name="T30" fmla="*/ 665 w 913"/>
              <a:gd name="T31" fmla="*/ 498 h 914"/>
              <a:gd name="T32" fmla="*/ 809 w 913"/>
              <a:gd name="T33" fmla="*/ 452 h 914"/>
              <a:gd name="T34" fmla="*/ 900 w 913"/>
              <a:gd name="T35" fmla="*/ 331 h 914"/>
              <a:gd name="T36" fmla="*/ 913 w 913"/>
              <a:gd name="T37" fmla="*/ 272 h 914"/>
              <a:gd name="T38" fmla="*/ 908 w 913"/>
              <a:gd name="T39" fmla="*/ 258 h 914"/>
              <a:gd name="T40" fmla="*/ 464 w 913"/>
              <a:gd name="T41" fmla="*/ 450 h 914"/>
              <a:gd name="T42" fmla="*/ 400 w 913"/>
              <a:gd name="T43" fmla="*/ 354 h 914"/>
              <a:gd name="T44" fmla="*/ 22 w 913"/>
              <a:gd name="T45" fmla="*/ 732 h 914"/>
              <a:gd name="T46" fmla="*/ 0 w 913"/>
              <a:gd name="T47" fmla="*/ 783 h 914"/>
              <a:gd name="T48" fmla="*/ 22 w 913"/>
              <a:gd name="T49" fmla="*/ 833 h 914"/>
              <a:gd name="T50" fmla="*/ 81 w 913"/>
              <a:gd name="T51" fmla="*/ 893 h 914"/>
              <a:gd name="T52" fmla="*/ 131 w 913"/>
              <a:gd name="T53" fmla="*/ 914 h 914"/>
              <a:gd name="T54" fmla="*/ 181 w 913"/>
              <a:gd name="T55" fmla="*/ 893 h 914"/>
              <a:gd name="T56" fmla="*/ 560 w 913"/>
              <a:gd name="T57" fmla="*/ 514 h 914"/>
              <a:gd name="T58" fmla="*/ 464 w 913"/>
              <a:gd name="T59" fmla="*/ 450 h 914"/>
              <a:gd name="T60" fmla="*/ 167 w 913"/>
              <a:gd name="T61" fmla="*/ 783 h 914"/>
              <a:gd name="T62" fmla="*/ 142 w 913"/>
              <a:gd name="T63" fmla="*/ 772 h 914"/>
              <a:gd name="T64" fmla="*/ 131 w 913"/>
              <a:gd name="T65" fmla="*/ 747 h 914"/>
              <a:gd name="T66" fmla="*/ 142 w 913"/>
              <a:gd name="T67" fmla="*/ 722 h 914"/>
              <a:gd name="T68" fmla="*/ 167 w 913"/>
              <a:gd name="T69" fmla="*/ 712 h 914"/>
              <a:gd name="T70" fmla="*/ 192 w 913"/>
              <a:gd name="T71" fmla="*/ 722 h 914"/>
              <a:gd name="T72" fmla="*/ 202 w 913"/>
              <a:gd name="T73" fmla="*/ 747 h 914"/>
              <a:gd name="T74" fmla="*/ 192 w 913"/>
              <a:gd name="T75" fmla="*/ 772 h 914"/>
              <a:gd name="T76" fmla="*/ 167 w 913"/>
              <a:gd name="T77" fmla="*/ 78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3" h="914">
                <a:moveTo>
                  <a:pt x="908" y="258"/>
                </a:moveTo>
                <a:cubicBezTo>
                  <a:pt x="895" y="252"/>
                  <a:pt x="895" y="252"/>
                  <a:pt x="895" y="252"/>
                </a:cubicBezTo>
                <a:cubicBezTo>
                  <a:pt x="892" y="252"/>
                  <a:pt x="879" y="259"/>
                  <a:pt x="856" y="272"/>
                </a:cubicBezTo>
                <a:cubicBezTo>
                  <a:pt x="833" y="285"/>
                  <a:pt x="808" y="300"/>
                  <a:pt x="781" y="317"/>
                </a:cubicBezTo>
                <a:cubicBezTo>
                  <a:pt x="753" y="334"/>
                  <a:pt x="739" y="343"/>
                  <a:pt x="737" y="344"/>
                </a:cubicBezTo>
                <a:cubicBezTo>
                  <a:pt x="629" y="285"/>
                  <a:pt x="629" y="285"/>
                  <a:pt x="629" y="285"/>
                </a:cubicBezTo>
                <a:cubicBezTo>
                  <a:pt x="629" y="160"/>
                  <a:pt x="629" y="160"/>
                  <a:pt x="629" y="160"/>
                </a:cubicBezTo>
                <a:cubicBezTo>
                  <a:pt x="792" y="66"/>
                  <a:pt x="792" y="66"/>
                  <a:pt x="792" y="66"/>
                </a:cubicBezTo>
                <a:cubicBezTo>
                  <a:pt x="801" y="51"/>
                  <a:pt x="801" y="51"/>
                  <a:pt x="801" y="51"/>
                </a:cubicBezTo>
                <a:cubicBezTo>
                  <a:pt x="792" y="35"/>
                  <a:pt x="792" y="35"/>
                  <a:pt x="792" y="35"/>
                </a:cubicBezTo>
                <a:cubicBezTo>
                  <a:pt x="776" y="24"/>
                  <a:pt x="756" y="15"/>
                  <a:pt x="733" y="9"/>
                </a:cubicBezTo>
                <a:cubicBezTo>
                  <a:pt x="709" y="3"/>
                  <a:pt x="686" y="0"/>
                  <a:pt x="665" y="0"/>
                </a:cubicBezTo>
                <a:cubicBezTo>
                  <a:pt x="596" y="0"/>
                  <a:pt x="538" y="24"/>
                  <a:pt x="489" y="73"/>
                </a:cubicBezTo>
                <a:cubicBezTo>
                  <a:pt x="440" y="122"/>
                  <a:pt x="416" y="181"/>
                  <a:pt x="416" y="249"/>
                </a:cubicBezTo>
                <a:cubicBezTo>
                  <a:pt x="416" y="318"/>
                  <a:pt x="440" y="376"/>
                  <a:pt x="489" y="425"/>
                </a:cubicBezTo>
                <a:cubicBezTo>
                  <a:pt x="538" y="474"/>
                  <a:pt x="596" y="498"/>
                  <a:pt x="665" y="498"/>
                </a:cubicBezTo>
                <a:cubicBezTo>
                  <a:pt x="717" y="498"/>
                  <a:pt x="765" y="483"/>
                  <a:pt x="809" y="452"/>
                </a:cubicBezTo>
                <a:cubicBezTo>
                  <a:pt x="852" y="421"/>
                  <a:pt x="883" y="381"/>
                  <a:pt x="900" y="331"/>
                </a:cubicBezTo>
                <a:cubicBezTo>
                  <a:pt x="909" y="306"/>
                  <a:pt x="913" y="286"/>
                  <a:pt x="913" y="272"/>
                </a:cubicBezTo>
                <a:lnTo>
                  <a:pt x="908" y="258"/>
                </a:lnTo>
                <a:close/>
                <a:moveTo>
                  <a:pt x="464" y="450"/>
                </a:moveTo>
                <a:cubicBezTo>
                  <a:pt x="436" y="422"/>
                  <a:pt x="415" y="390"/>
                  <a:pt x="400" y="354"/>
                </a:cubicBezTo>
                <a:cubicBezTo>
                  <a:pt x="22" y="732"/>
                  <a:pt x="22" y="732"/>
                  <a:pt x="22" y="732"/>
                </a:cubicBezTo>
                <a:cubicBezTo>
                  <a:pt x="7" y="746"/>
                  <a:pt x="0" y="763"/>
                  <a:pt x="0" y="783"/>
                </a:cubicBezTo>
                <a:cubicBezTo>
                  <a:pt x="0" y="803"/>
                  <a:pt x="7" y="820"/>
                  <a:pt x="22" y="833"/>
                </a:cubicBezTo>
                <a:cubicBezTo>
                  <a:pt x="81" y="893"/>
                  <a:pt x="81" y="893"/>
                  <a:pt x="81" y="893"/>
                </a:cubicBezTo>
                <a:cubicBezTo>
                  <a:pt x="95" y="907"/>
                  <a:pt x="112" y="914"/>
                  <a:pt x="131" y="914"/>
                </a:cubicBezTo>
                <a:cubicBezTo>
                  <a:pt x="151" y="914"/>
                  <a:pt x="167" y="907"/>
                  <a:pt x="181" y="893"/>
                </a:cubicBezTo>
                <a:cubicBezTo>
                  <a:pt x="560" y="514"/>
                  <a:pt x="560" y="514"/>
                  <a:pt x="560" y="514"/>
                </a:cubicBezTo>
                <a:cubicBezTo>
                  <a:pt x="524" y="499"/>
                  <a:pt x="492" y="478"/>
                  <a:pt x="464" y="450"/>
                </a:cubicBezTo>
                <a:close/>
                <a:moveTo>
                  <a:pt x="167" y="783"/>
                </a:moveTo>
                <a:cubicBezTo>
                  <a:pt x="157" y="783"/>
                  <a:pt x="149" y="779"/>
                  <a:pt x="142" y="772"/>
                </a:cubicBezTo>
                <a:cubicBezTo>
                  <a:pt x="135" y="765"/>
                  <a:pt x="131" y="757"/>
                  <a:pt x="131" y="747"/>
                </a:cubicBezTo>
                <a:cubicBezTo>
                  <a:pt x="131" y="738"/>
                  <a:pt x="135" y="729"/>
                  <a:pt x="142" y="722"/>
                </a:cubicBezTo>
                <a:cubicBezTo>
                  <a:pt x="149" y="715"/>
                  <a:pt x="157" y="712"/>
                  <a:pt x="167" y="712"/>
                </a:cubicBezTo>
                <a:cubicBezTo>
                  <a:pt x="176" y="712"/>
                  <a:pt x="185" y="715"/>
                  <a:pt x="192" y="722"/>
                </a:cubicBezTo>
                <a:cubicBezTo>
                  <a:pt x="199" y="729"/>
                  <a:pt x="202" y="738"/>
                  <a:pt x="202" y="747"/>
                </a:cubicBezTo>
                <a:cubicBezTo>
                  <a:pt x="202" y="757"/>
                  <a:pt x="199" y="765"/>
                  <a:pt x="192" y="772"/>
                </a:cubicBezTo>
                <a:cubicBezTo>
                  <a:pt x="185" y="779"/>
                  <a:pt x="176" y="783"/>
                  <a:pt x="167" y="78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 name="Rectangle 4"/>
          <p:cNvSpPr/>
          <p:nvPr/>
        </p:nvSpPr>
        <p:spPr>
          <a:xfrm>
            <a:off x="8031700" y="5959562"/>
            <a:ext cx="3811255" cy="276999"/>
          </a:xfrm>
          <a:prstGeom prst="rect">
            <a:avLst/>
          </a:prstGeom>
        </p:spPr>
        <p:txBody>
          <a:bodyPr wrap="square">
            <a:spAutoFit/>
          </a:bodyPr>
          <a:lstStyle/>
          <a:p>
            <a:r>
              <a:rPr lang="en-CA" sz="1200" i="1" dirty="0" smtClean="0"/>
              <a:t>Hyperlinks </a:t>
            </a:r>
            <a:r>
              <a:rPr lang="en-CA" sz="1200" i="1" dirty="0"/>
              <a:t>are only accessible when in </a:t>
            </a:r>
            <a:r>
              <a:rPr lang="en-CA" sz="1200" i="1" dirty="0" smtClean="0"/>
              <a:t>presentation mode</a:t>
            </a:r>
            <a:endParaRPr lang="fr-CA" sz="1200" i="1" dirty="0"/>
          </a:p>
        </p:txBody>
      </p:sp>
      <p:sp>
        <p:nvSpPr>
          <p:cNvPr id="3" name="Rectangle 2"/>
          <p:cNvSpPr/>
          <p:nvPr/>
        </p:nvSpPr>
        <p:spPr>
          <a:xfrm>
            <a:off x="6263782" y="4821271"/>
            <a:ext cx="2129435" cy="738664"/>
          </a:xfrm>
          <a:prstGeom prst="rect">
            <a:avLst/>
          </a:prstGeom>
        </p:spPr>
        <p:txBody>
          <a:bodyPr wrap="square">
            <a:spAutoFit/>
          </a:bodyPr>
          <a:lstStyle/>
          <a:p>
            <a:r>
              <a:rPr lang="en-CA" sz="1400" dirty="0" smtClean="0">
                <a:solidFill>
                  <a:srgbClr val="3E4248"/>
                </a:solidFill>
                <a:cs typeface="Arial" panose="020B0604020202020204" pitchFamily="34" charset="0"/>
              </a:rPr>
              <a:t>Tab 1 - Change </a:t>
            </a:r>
            <a:r>
              <a:rPr lang="en-CA" sz="1400" dirty="0">
                <a:solidFill>
                  <a:srgbClr val="3E4248"/>
                </a:solidFill>
                <a:cs typeface="Arial" panose="020B0604020202020204" pitchFamily="34" charset="0"/>
              </a:rPr>
              <a:t>inventory and impact assessment tool</a:t>
            </a:r>
            <a:endParaRPr lang="fr-CA" sz="1400" dirty="0">
              <a:cs typeface="Arial" panose="020B0604020202020204" pitchFamily="34" charset="0"/>
            </a:endParaRPr>
          </a:p>
        </p:txBody>
      </p:sp>
    </p:spTree>
    <p:extLst>
      <p:ext uri="{BB962C8B-B14F-4D97-AF65-F5344CB8AC3E}">
        <p14:creationId xmlns:p14="http://schemas.microsoft.com/office/powerpoint/2010/main" val="275049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lc="http://schemas.openxmlformats.org/drawingml/2006/lockedCanvas" xmlns="" id="{2BB1F705-E2A2-43E1-BF62-47A2B162782C}"/>
              </a:ext>
            </a:extLst>
          </p:cNvPr>
          <p:cNvSpPr/>
          <p:nvPr>
            <p:custDataLst>
              <p:tags r:id="rId1"/>
            </p:custDataLst>
          </p:nvPr>
        </p:nvSpPr>
        <p:spPr>
          <a:xfrm>
            <a:off x="5753100" y="5046398"/>
            <a:ext cx="5762004" cy="1182952"/>
          </a:xfrm>
          <a:prstGeom prst="rect">
            <a:avLst/>
          </a:prstGeom>
          <a:solidFill>
            <a:srgbClr val="DCF8E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normAutofit/>
          </a:bodyPr>
          <a:lstStyle/>
          <a:p>
            <a:r>
              <a:rPr lang="en-US" dirty="0">
                <a:solidFill>
                  <a:schemeClr val="tx1">
                    <a:lumMod val="75000"/>
                    <a:lumOff val="25000"/>
                  </a:schemeClr>
                </a:solidFill>
              </a:rPr>
              <a:t>3. Develop and implement a change management </a:t>
            </a:r>
            <a:r>
              <a:rPr lang="en-US" dirty="0" smtClean="0">
                <a:solidFill>
                  <a:schemeClr val="tx1">
                    <a:lumMod val="75000"/>
                    <a:lumOff val="25000"/>
                  </a:schemeClr>
                </a:solidFill>
              </a:rPr>
              <a:t>plan</a:t>
            </a:r>
            <a:endParaRPr lang="fr-CA" dirty="0"/>
          </a:p>
        </p:txBody>
      </p:sp>
      <p:sp>
        <p:nvSpPr>
          <p:cNvPr id="3" name="Rectangle 2">
            <a:extLst>
              <a:ext uri="{FF2B5EF4-FFF2-40B4-BE49-F238E27FC236}">
                <a16:creationId xmlns:a16="http://schemas.microsoft.com/office/drawing/2014/main" xmlns:lc="http://schemas.openxmlformats.org/drawingml/2006/lockedCanvas" xmlns="" id="{DF1ED4BE-35E4-483E-886A-1661AF824500}"/>
              </a:ext>
            </a:extLst>
          </p:cNvPr>
          <p:cNvSpPr/>
          <p:nvPr>
            <p:custDataLst>
              <p:tags r:id="rId2"/>
            </p:custDataLst>
          </p:nvPr>
        </p:nvSpPr>
        <p:spPr>
          <a:xfrm>
            <a:off x="1313533" y="2378081"/>
            <a:ext cx="3167483" cy="2630324"/>
          </a:xfrm>
          <a:prstGeom prst="rect">
            <a:avLst/>
          </a:prstGeom>
          <a:solidFill>
            <a:srgbClr val="DCF8E6"/>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4114" t="39263" r="5811" b="22518"/>
          <a:stretch/>
        </p:blipFill>
        <p:spPr>
          <a:xfrm>
            <a:off x="1488784" y="2612082"/>
            <a:ext cx="2793259" cy="2396323"/>
          </a:xfrm>
          <a:prstGeom prst="rect">
            <a:avLst/>
          </a:prstGeom>
        </p:spPr>
      </p:pic>
      <p:sp>
        <p:nvSpPr>
          <p:cNvPr id="5" name="TextBox 4"/>
          <p:cNvSpPr txBox="1"/>
          <p:nvPr/>
        </p:nvSpPr>
        <p:spPr>
          <a:xfrm>
            <a:off x="4783871" y="1630078"/>
            <a:ext cx="6828026" cy="3416320"/>
          </a:xfrm>
          <a:prstGeom prst="rect">
            <a:avLst/>
          </a:prstGeom>
          <a:noFill/>
        </p:spPr>
        <p:txBody>
          <a:bodyPr wrap="square" rtlCol="0">
            <a:spAutoFit/>
          </a:bodyPr>
          <a:lstStyle/>
          <a:p>
            <a:pPr marL="285750" indent="-285750">
              <a:buFont typeface="Wingdings" panose="05000000000000000000" pitchFamily="2" charset="2"/>
              <a:buChar char="ü"/>
            </a:pPr>
            <a:r>
              <a:rPr lang="en-CA" dirty="0" smtClean="0">
                <a:solidFill>
                  <a:srgbClr val="3E4248"/>
                </a:solidFill>
                <a:cs typeface="Arial" panose="020B0604020202020204" pitchFamily="34" charset="0"/>
              </a:rPr>
              <a:t>With your changes identified, use </a:t>
            </a:r>
            <a:r>
              <a:rPr lang="en-CA" dirty="0">
                <a:solidFill>
                  <a:srgbClr val="3E4248"/>
                </a:solidFill>
                <a:cs typeface="Arial" panose="020B0604020202020204" pitchFamily="34" charset="0"/>
              </a:rPr>
              <a:t>Tab </a:t>
            </a:r>
            <a:r>
              <a:rPr lang="en-CA" dirty="0" smtClean="0">
                <a:solidFill>
                  <a:srgbClr val="3E4248"/>
                </a:solidFill>
                <a:cs typeface="Arial" panose="020B0604020202020204" pitchFamily="34" charset="0"/>
              </a:rPr>
              <a:t>2 </a:t>
            </a:r>
            <a:r>
              <a:rPr lang="en-CA" dirty="0">
                <a:solidFill>
                  <a:srgbClr val="3E4248"/>
                </a:solidFill>
                <a:cs typeface="Arial" panose="020B0604020202020204" pitchFamily="34" charset="0"/>
              </a:rPr>
              <a:t>of the </a:t>
            </a:r>
            <a:r>
              <a:rPr lang="en-CA" b="1" dirty="0">
                <a:cs typeface="Arial" panose="020B0604020202020204" pitchFamily="34" charset="0"/>
                <a:hlinkClick r:id="rId6"/>
              </a:rPr>
              <a:t>RTW PM-CM Integrated plan‒Change inventory and impact assessment</a:t>
            </a:r>
            <a:r>
              <a:rPr lang="en-CA" dirty="0">
                <a:solidFill>
                  <a:srgbClr val="3E4248"/>
                </a:solidFill>
                <a:cs typeface="Arial" panose="020B0604020202020204" pitchFamily="34" charset="0"/>
                <a:hlinkClick r:id="rId6"/>
              </a:rPr>
              <a:t> </a:t>
            </a:r>
            <a:r>
              <a:rPr lang="en-CA" dirty="0" smtClean="0">
                <a:solidFill>
                  <a:srgbClr val="3E4248"/>
                </a:solidFill>
                <a:cs typeface="Arial" panose="020B0604020202020204" pitchFamily="34" charset="0"/>
              </a:rPr>
              <a:t>document to create a change management plan:</a:t>
            </a:r>
          </a:p>
          <a:p>
            <a:endParaRPr lang="en-CA" dirty="0" smtClean="0">
              <a:solidFill>
                <a:srgbClr val="3E4248"/>
              </a:solidFill>
              <a:cs typeface="Arial" panose="020B0604020202020204" pitchFamily="34" charset="0"/>
            </a:endParaRPr>
          </a:p>
          <a:p>
            <a:pPr marL="800100" lvl="1" indent="-342900">
              <a:buFont typeface="+mj-lt"/>
              <a:buAutoNum type="arabicPeriod"/>
            </a:pPr>
            <a:r>
              <a:rPr lang="en-CA" dirty="0" smtClean="0">
                <a:solidFill>
                  <a:srgbClr val="3E4248"/>
                </a:solidFill>
                <a:cs typeface="Arial" panose="020B0604020202020204" pitchFamily="34" charset="0"/>
              </a:rPr>
              <a:t>For each change and based on its level of impact, define an activity/action that will help users understand the change and get ready to adopt it. For ideas and best practices on communication, engagement and training activities, please refer to the </a:t>
            </a:r>
            <a:r>
              <a:rPr lang="en-CA" dirty="0" smtClean="0">
                <a:solidFill>
                  <a:srgbClr val="3E4248"/>
                </a:solidFill>
                <a:cs typeface="Arial" panose="020B0604020202020204" pitchFamily="34" charset="0"/>
                <a:hlinkClick r:id="rId7" action="ppaction://hlinksldjump"/>
              </a:rPr>
              <a:t>Annex</a:t>
            </a:r>
            <a:r>
              <a:rPr lang="en-CA" dirty="0" smtClean="0">
                <a:solidFill>
                  <a:srgbClr val="3E4248"/>
                </a:solidFill>
                <a:cs typeface="Arial" panose="020B0604020202020204" pitchFamily="34" charset="0"/>
              </a:rPr>
              <a:t> section.</a:t>
            </a:r>
          </a:p>
          <a:p>
            <a:pPr marL="800100" lvl="1" indent="-342900">
              <a:buFont typeface="+mj-lt"/>
              <a:buAutoNum type="arabicPeriod"/>
            </a:pPr>
            <a:r>
              <a:rPr lang="en-CA" dirty="0" smtClean="0">
                <a:solidFill>
                  <a:srgbClr val="3E4248"/>
                </a:solidFill>
                <a:cs typeface="Arial" panose="020B0604020202020204" pitchFamily="34" charset="0"/>
              </a:rPr>
              <a:t>Implement communication, engagement and training activities.</a:t>
            </a:r>
          </a:p>
          <a:p>
            <a:pPr marL="800100" lvl="1" indent="-342900">
              <a:buFont typeface="+mj-lt"/>
              <a:buAutoNum type="arabicPeriod"/>
            </a:pPr>
            <a:r>
              <a:rPr lang="en-CA" dirty="0" smtClean="0">
                <a:solidFill>
                  <a:srgbClr val="3E4248"/>
                </a:solidFill>
                <a:cs typeface="Arial" panose="020B0604020202020204" pitchFamily="34" charset="0"/>
              </a:rPr>
              <a:t>Provide support and coaching to managers and senior leaders.</a:t>
            </a:r>
          </a:p>
        </p:txBody>
      </p:sp>
      <p:pic>
        <p:nvPicPr>
          <p:cNvPr id="6" name="Picture 5"/>
          <p:cNvPicPr>
            <a:picLocks noChangeAspect="1"/>
          </p:cNvPicPr>
          <p:nvPr/>
        </p:nvPicPr>
        <p:blipFill>
          <a:blip r:embed="rId8"/>
          <a:stretch>
            <a:fillRect/>
          </a:stretch>
        </p:blipFill>
        <p:spPr>
          <a:xfrm>
            <a:off x="8701469" y="5164969"/>
            <a:ext cx="1814131" cy="939277"/>
          </a:xfrm>
          <a:prstGeom prst="rect">
            <a:avLst/>
          </a:prstGeom>
        </p:spPr>
      </p:pic>
      <p:sp>
        <p:nvSpPr>
          <p:cNvPr id="8" name="Cloud Callout 7"/>
          <p:cNvSpPr/>
          <p:nvPr/>
        </p:nvSpPr>
        <p:spPr>
          <a:xfrm>
            <a:off x="637517" y="1314166"/>
            <a:ext cx="2247897" cy="1398912"/>
          </a:xfrm>
          <a:prstGeom prst="cloudCallout">
            <a:avLst>
              <a:gd name="adj1" fmla="val 46902"/>
              <a:gd name="adj2" fmla="val 1073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tx1">
                  <a:lumMod val="75000"/>
                  <a:lumOff val="25000"/>
                </a:schemeClr>
              </a:solidFill>
            </a:endParaRPr>
          </a:p>
          <a:p>
            <a:pPr algn="ctr"/>
            <a:r>
              <a:rPr lang="en-US" sz="1100" b="1" dirty="0" smtClean="0">
                <a:solidFill>
                  <a:schemeClr val="tx1">
                    <a:lumMod val="75000"/>
                    <a:lumOff val="25000"/>
                  </a:schemeClr>
                </a:solidFill>
              </a:rPr>
              <a:t>To avoid duplicating efforts, don’t forget to check if your organization has already created tools and activities.</a:t>
            </a:r>
            <a:endParaRPr lang="en-CA" sz="1100" b="1" dirty="0">
              <a:solidFill>
                <a:schemeClr val="tx1">
                  <a:lumMod val="75000"/>
                  <a:lumOff val="25000"/>
                </a:schemeClr>
              </a:solidFill>
            </a:endParaRPr>
          </a:p>
        </p:txBody>
      </p:sp>
      <p:sp>
        <p:nvSpPr>
          <p:cNvPr id="12" name="Rectangle 11"/>
          <p:cNvSpPr/>
          <p:nvPr/>
        </p:nvSpPr>
        <p:spPr>
          <a:xfrm>
            <a:off x="6704345" y="6372517"/>
            <a:ext cx="3811255" cy="276999"/>
          </a:xfrm>
          <a:prstGeom prst="rect">
            <a:avLst/>
          </a:prstGeom>
        </p:spPr>
        <p:txBody>
          <a:bodyPr wrap="square">
            <a:spAutoFit/>
          </a:bodyPr>
          <a:lstStyle/>
          <a:p>
            <a:r>
              <a:rPr lang="en-CA" sz="1200" i="1" dirty="0" smtClean="0"/>
              <a:t>Hyperlinks </a:t>
            </a:r>
            <a:r>
              <a:rPr lang="en-CA" sz="1200" i="1" dirty="0"/>
              <a:t>are only accessible when in </a:t>
            </a:r>
            <a:r>
              <a:rPr lang="en-CA" sz="1200" i="1" dirty="0" smtClean="0"/>
              <a:t>presentation mode</a:t>
            </a:r>
            <a:endParaRPr lang="fr-CA" sz="1200" i="1" dirty="0"/>
          </a:p>
        </p:txBody>
      </p:sp>
      <p:sp>
        <p:nvSpPr>
          <p:cNvPr id="17" name="Freeform 16" descr="Wrench Icon"/>
          <p:cNvSpPr>
            <a:spLocks noEditPoints="1"/>
          </p:cNvSpPr>
          <p:nvPr/>
        </p:nvSpPr>
        <p:spPr bwMode="auto">
          <a:xfrm>
            <a:off x="5875143" y="5384069"/>
            <a:ext cx="392780" cy="379430"/>
          </a:xfrm>
          <a:custGeom>
            <a:avLst/>
            <a:gdLst>
              <a:gd name="T0" fmla="*/ 908 w 913"/>
              <a:gd name="T1" fmla="*/ 258 h 914"/>
              <a:gd name="T2" fmla="*/ 895 w 913"/>
              <a:gd name="T3" fmla="*/ 252 h 914"/>
              <a:gd name="T4" fmla="*/ 856 w 913"/>
              <a:gd name="T5" fmla="*/ 272 h 914"/>
              <a:gd name="T6" fmla="*/ 781 w 913"/>
              <a:gd name="T7" fmla="*/ 317 h 914"/>
              <a:gd name="T8" fmla="*/ 737 w 913"/>
              <a:gd name="T9" fmla="*/ 344 h 914"/>
              <a:gd name="T10" fmla="*/ 629 w 913"/>
              <a:gd name="T11" fmla="*/ 285 h 914"/>
              <a:gd name="T12" fmla="*/ 629 w 913"/>
              <a:gd name="T13" fmla="*/ 160 h 914"/>
              <a:gd name="T14" fmla="*/ 792 w 913"/>
              <a:gd name="T15" fmla="*/ 66 h 914"/>
              <a:gd name="T16" fmla="*/ 801 w 913"/>
              <a:gd name="T17" fmla="*/ 51 h 914"/>
              <a:gd name="T18" fmla="*/ 792 w 913"/>
              <a:gd name="T19" fmla="*/ 35 h 914"/>
              <a:gd name="T20" fmla="*/ 733 w 913"/>
              <a:gd name="T21" fmla="*/ 9 h 914"/>
              <a:gd name="T22" fmla="*/ 665 w 913"/>
              <a:gd name="T23" fmla="*/ 0 h 914"/>
              <a:gd name="T24" fmla="*/ 489 w 913"/>
              <a:gd name="T25" fmla="*/ 73 h 914"/>
              <a:gd name="T26" fmla="*/ 416 w 913"/>
              <a:gd name="T27" fmla="*/ 249 h 914"/>
              <a:gd name="T28" fmla="*/ 489 w 913"/>
              <a:gd name="T29" fmla="*/ 425 h 914"/>
              <a:gd name="T30" fmla="*/ 665 w 913"/>
              <a:gd name="T31" fmla="*/ 498 h 914"/>
              <a:gd name="T32" fmla="*/ 809 w 913"/>
              <a:gd name="T33" fmla="*/ 452 h 914"/>
              <a:gd name="T34" fmla="*/ 900 w 913"/>
              <a:gd name="T35" fmla="*/ 331 h 914"/>
              <a:gd name="T36" fmla="*/ 913 w 913"/>
              <a:gd name="T37" fmla="*/ 272 h 914"/>
              <a:gd name="T38" fmla="*/ 908 w 913"/>
              <a:gd name="T39" fmla="*/ 258 h 914"/>
              <a:gd name="T40" fmla="*/ 464 w 913"/>
              <a:gd name="T41" fmla="*/ 450 h 914"/>
              <a:gd name="T42" fmla="*/ 400 w 913"/>
              <a:gd name="T43" fmla="*/ 354 h 914"/>
              <a:gd name="T44" fmla="*/ 22 w 913"/>
              <a:gd name="T45" fmla="*/ 732 h 914"/>
              <a:gd name="T46" fmla="*/ 0 w 913"/>
              <a:gd name="T47" fmla="*/ 783 h 914"/>
              <a:gd name="T48" fmla="*/ 22 w 913"/>
              <a:gd name="T49" fmla="*/ 833 h 914"/>
              <a:gd name="T50" fmla="*/ 81 w 913"/>
              <a:gd name="T51" fmla="*/ 893 h 914"/>
              <a:gd name="T52" fmla="*/ 131 w 913"/>
              <a:gd name="T53" fmla="*/ 914 h 914"/>
              <a:gd name="T54" fmla="*/ 181 w 913"/>
              <a:gd name="T55" fmla="*/ 893 h 914"/>
              <a:gd name="T56" fmla="*/ 560 w 913"/>
              <a:gd name="T57" fmla="*/ 514 h 914"/>
              <a:gd name="T58" fmla="*/ 464 w 913"/>
              <a:gd name="T59" fmla="*/ 450 h 914"/>
              <a:gd name="T60" fmla="*/ 167 w 913"/>
              <a:gd name="T61" fmla="*/ 783 h 914"/>
              <a:gd name="T62" fmla="*/ 142 w 913"/>
              <a:gd name="T63" fmla="*/ 772 h 914"/>
              <a:gd name="T64" fmla="*/ 131 w 913"/>
              <a:gd name="T65" fmla="*/ 747 h 914"/>
              <a:gd name="T66" fmla="*/ 142 w 913"/>
              <a:gd name="T67" fmla="*/ 722 h 914"/>
              <a:gd name="T68" fmla="*/ 167 w 913"/>
              <a:gd name="T69" fmla="*/ 712 h 914"/>
              <a:gd name="T70" fmla="*/ 192 w 913"/>
              <a:gd name="T71" fmla="*/ 722 h 914"/>
              <a:gd name="T72" fmla="*/ 202 w 913"/>
              <a:gd name="T73" fmla="*/ 747 h 914"/>
              <a:gd name="T74" fmla="*/ 192 w 913"/>
              <a:gd name="T75" fmla="*/ 772 h 914"/>
              <a:gd name="T76" fmla="*/ 167 w 913"/>
              <a:gd name="T77" fmla="*/ 78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3" h="914">
                <a:moveTo>
                  <a:pt x="908" y="258"/>
                </a:moveTo>
                <a:cubicBezTo>
                  <a:pt x="895" y="252"/>
                  <a:pt x="895" y="252"/>
                  <a:pt x="895" y="252"/>
                </a:cubicBezTo>
                <a:cubicBezTo>
                  <a:pt x="892" y="252"/>
                  <a:pt x="879" y="259"/>
                  <a:pt x="856" y="272"/>
                </a:cubicBezTo>
                <a:cubicBezTo>
                  <a:pt x="833" y="285"/>
                  <a:pt x="808" y="300"/>
                  <a:pt x="781" y="317"/>
                </a:cubicBezTo>
                <a:cubicBezTo>
                  <a:pt x="753" y="334"/>
                  <a:pt x="739" y="343"/>
                  <a:pt x="737" y="344"/>
                </a:cubicBezTo>
                <a:cubicBezTo>
                  <a:pt x="629" y="285"/>
                  <a:pt x="629" y="285"/>
                  <a:pt x="629" y="285"/>
                </a:cubicBezTo>
                <a:cubicBezTo>
                  <a:pt x="629" y="160"/>
                  <a:pt x="629" y="160"/>
                  <a:pt x="629" y="160"/>
                </a:cubicBezTo>
                <a:cubicBezTo>
                  <a:pt x="792" y="66"/>
                  <a:pt x="792" y="66"/>
                  <a:pt x="792" y="66"/>
                </a:cubicBezTo>
                <a:cubicBezTo>
                  <a:pt x="801" y="51"/>
                  <a:pt x="801" y="51"/>
                  <a:pt x="801" y="51"/>
                </a:cubicBezTo>
                <a:cubicBezTo>
                  <a:pt x="792" y="35"/>
                  <a:pt x="792" y="35"/>
                  <a:pt x="792" y="35"/>
                </a:cubicBezTo>
                <a:cubicBezTo>
                  <a:pt x="776" y="24"/>
                  <a:pt x="756" y="15"/>
                  <a:pt x="733" y="9"/>
                </a:cubicBezTo>
                <a:cubicBezTo>
                  <a:pt x="709" y="3"/>
                  <a:pt x="686" y="0"/>
                  <a:pt x="665" y="0"/>
                </a:cubicBezTo>
                <a:cubicBezTo>
                  <a:pt x="596" y="0"/>
                  <a:pt x="538" y="24"/>
                  <a:pt x="489" y="73"/>
                </a:cubicBezTo>
                <a:cubicBezTo>
                  <a:pt x="440" y="122"/>
                  <a:pt x="416" y="181"/>
                  <a:pt x="416" y="249"/>
                </a:cubicBezTo>
                <a:cubicBezTo>
                  <a:pt x="416" y="318"/>
                  <a:pt x="440" y="376"/>
                  <a:pt x="489" y="425"/>
                </a:cubicBezTo>
                <a:cubicBezTo>
                  <a:pt x="538" y="474"/>
                  <a:pt x="596" y="498"/>
                  <a:pt x="665" y="498"/>
                </a:cubicBezTo>
                <a:cubicBezTo>
                  <a:pt x="717" y="498"/>
                  <a:pt x="765" y="483"/>
                  <a:pt x="809" y="452"/>
                </a:cubicBezTo>
                <a:cubicBezTo>
                  <a:pt x="852" y="421"/>
                  <a:pt x="883" y="381"/>
                  <a:pt x="900" y="331"/>
                </a:cubicBezTo>
                <a:cubicBezTo>
                  <a:pt x="909" y="306"/>
                  <a:pt x="913" y="286"/>
                  <a:pt x="913" y="272"/>
                </a:cubicBezTo>
                <a:lnTo>
                  <a:pt x="908" y="258"/>
                </a:lnTo>
                <a:close/>
                <a:moveTo>
                  <a:pt x="464" y="450"/>
                </a:moveTo>
                <a:cubicBezTo>
                  <a:pt x="436" y="422"/>
                  <a:pt x="415" y="390"/>
                  <a:pt x="400" y="354"/>
                </a:cubicBezTo>
                <a:cubicBezTo>
                  <a:pt x="22" y="732"/>
                  <a:pt x="22" y="732"/>
                  <a:pt x="22" y="732"/>
                </a:cubicBezTo>
                <a:cubicBezTo>
                  <a:pt x="7" y="746"/>
                  <a:pt x="0" y="763"/>
                  <a:pt x="0" y="783"/>
                </a:cubicBezTo>
                <a:cubicBezTo>
                  <a:pt x="0" y="803"/>
                  <a:pt x="7" y="820"/>
                  <a:pt x="22" y="833"/>
                </a:cubicBezTo>
                <a:cubicBezTo>
                  <a:pt x="81" y="893"/>
                  <a:pt x="81" y="893"/>
                  <a:pt x="81" y="893"/>
                </a:cubicBezTo>
                <a:cubicBezTo>
                  <a:pt x="95" y="907"/>
                  <a:pt x="112" y="914"/>
                  <a:pt x="131" y="914"/>
                </a:cubicBezTo>
                <a:cubicBezTo>
                  <a:pt x="151" y="914"/>
                  <a:pt x="167" y="907"/>
                  <a:pt x="181" y="893"/>
                </a:cubicBezTo>
                <a:cubicBezTo>
                  <a:pt x="560" y="514"/>
                  <a:pt x="560" y="514"/>
                  <a:pt x="560" y="514"/>
                </a:cubicBezTo>
                <a:cubicBezTo>
                  <a:pt x="524" y="499"/>
                  <a:pt x="492" y="478"/>
                  <a:pt x="464" y="450"/>
                </a:cubicBezTo>
                <a:close/>
                <a:moveTo>
                  <a:pt x="167" y="783"/>
                </a:moveTo>
                <a:cubicBezTo>
                  <a:pt x="157" y="783"/>
                  <a:pt x="149" y="779"/>
                  <a:pt x="142" y="772"/>
                </a:cubicBezTo>
                <a:cubicBezTo>
                  <a:pt x="135" y="765"/>
                  <a:pt x="131" y="757"/>
                  <a:pt x="131" y="747"/>
                </a:cubicBezTo>
                <a:cubicBezTo>
                  <a:pt x="131" y="738"/>
                  <a:pt x="135" y="729"/>
                  <a:pt x="142" y="722"/>
                </a:cubicBezTo>
                <a:cubicBezTo>
                  <a:pt x="149" y="715"/>
                  <a:pt x="157" y="712"/>
                  <a:pt x="167" y="712"/>
                </a:cubicBezTo>
                <a:cubicBezTo>
                  <a:pt x="176" y="712"/>
                  <a:pt x="185" y="715"/>
                  <a:pt x="192" y="722"/>
                </a:cubicBezTo>
                <a:cubicBezTo>
                  <a:pt x="199" y="729"/>
                  <a:pt x="202" y="738"/>
                  <a:pt x="202" y="747"/>
                </a:cubicBezTo>
                <a:cubicBezTo>
                  <a:pt x="202" y="757"/>
                  <a:pt x="199" y="765"/>
                  <a:pt x="192" y="772"/>
                </a:cubicBezTo>
                <a:cubicBezTo>
                  <a:pt x="185" y="779"/>
                  <a:pt x="176" y="783"/>
                  <a:pt x="167" y="78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Rectangle 17"/>
          <p:cNvSpPr/>
          <p:nvPr/>
        </p:nvSpPr>
        <p:spPr>
          <a:xfrm>
            <a:off x="6263782" y="5271713"/>
            <a:ext cx="2308718" cy="523220"/>
          </a:xfrm>
          <a:prstGeom prst="rect">
            <a:avLst/>
          </a:prstGeom>
        </p:spPr>
        <p:txBody>
          <a:bodyPr wrap="square">
            <a:spAutoFit/>
          </a:bodyPr>
          <a:lstStyle/>
          <a:p>
            <a:r>
              <a:rPr lang="en-CA" sz="1400" dirty="0">
                <a:solidFill>
                  <a:srgbClr val="3E4248"/>
                </a:solidFill>
                <a:cs typeface="Arial" panose="020B0604020202020204" pitchFamily="34" charset="0"/>
              </a:rPr>
              <a:t>Tab 2 - </a:t>
            </a:r>
            <a:r>
              <a:rPr lang="fr-CA" sz="1400" dirty="0" smtClean="0">
                <a:solidFill>
                  <a:srgbClr val="3E4248"/>
                </a:solidFill>
                <a:cs typeface="Arial" panose="020B0604020202020204" pitchFamily="34" charset="0"/>
              </a:rPr>
              <a:t>RTW </a:t>
            </a:r>
            <a:r>
              <a:rPr lang="en-CA" sz="1400" dirty="0">
                <a:solidFill>
                  <a:srgbClr val="3E4248"/>
                </a:solidFill>
                <a:cs typeface="Arial" panose="020B0604020202020204" pitchFamily="34" charset="0"/>
              </a:rPr>
              <a:t>integrated</a:t>
            </a:r>
            <a:r>
              <a:rPr lang="fr-CA" sz="1400" dirty="0">
                <a:solidFill>
                  <a:srgbClr val="3E4248"/>
                </a:solidFill>
                <a:cs typeface="Arial" panose="020B0604020202020204" pitchFamily="34" charset="0"/>
              </a:rPr>
              <a:t> plan </a:t>
            </a:r>
            <a:r>
              <a:rPr lang="en-CA" sz="1400" dirty="0">
                <a:solidFill>
                  <a:srgbClr val="3E4248"/>
                </a:solidFill>
                <a:cs typeface="Arial" panose="020B0604020202020204" pitchFamily="34" charset="0"/>
              </a:rPr>
              <a:t>tool</a:t>
            </a:r>
            <a:endParaRPr lang="fr-CA" sz="1400" dirty="0">
              <a:solidFill>
                <a:srgbClr val="3E4248"/>
              </a:solidFill>
              <a:cs typeface="Arial" panose="020B0604020202020204" pitchFamily="34" charset="0"/>
            </a:endParaRPr>
          </a:p>
        </p:txBody>
      </p:sp>
    </p:spTree>
    <p:extLst>
      <p:ext uri="{BB962C8B-B14F-4D97-AF65-F5344CB8AC3E}">
        <p14:creationId xmlns:p14="http://schemas.microsoft.com/office/powerpoint/2010/main" val="25240473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f451faf354644e54c19828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35178</TotalTime>
  <Words>1649</Words>
  <Application>Microsoft Office PowerPoint</Application>
  <PresentationFormat>Widescreen</PresentationFormat>
  <Paragraphs>162</Paragraphs>
  <Slides>17</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Georgia</vt:lpstr>
      <vt:lpstr>Times New Roman</vt:lpstr>
      <vt:lpstr>Tw Cen MT</vt:lpstr>
      <vt:lpstr>Wingdings</vt:lpstr>
      <vt:lpstr>Office Theme</vt:lpstr>
      <vt:lpstr>think-cell Slide</vt:lpstr>
      <vt:lpstr>Change management toolkit to plan the return to the workplace  August 2020</vt:lpstr>
      <vt:lpstr>PowerPoint Presentation</vt:lpstr>
      <vt:lpstr>About this toolkit</vt:lpstr>
      <vt:lpstr>An employee-centric approach at home or at the office</vt:lpstr>
      <vt:lpstr>A unified approach to implement the RTW plan</vt:lpstr>
      <vt:lpstr>Steps to the employee-centric approach</vt:lpstr>
      <vt:lpstr>1. Evaluate the current RTW plan</vt:lpstr>
      <vt:lpstr>2. Identify what has changed or will change</vt:lpstr>
      <vt:lpstr>3. Develop and implement a change management plan</vt:lpstr>
      <vt:lpstr>4. Support the organization in ensuring employees adopt new measures</vt:lpstr>
      <vt:lpstr>Best practices and activities</vt:lpstr>
      <vt:lpstr>Communication best practices and activities</vt:lpstr>
      <vt:lpstr>Communication best practices and activities</vt:lpstr>
      <vt:lpstr>Engagement best practices and activities</vt:lpstr>
      <vt:lpstr>Training best practices and activities</vt:lpstr>
      <vt:lpstr>Best practices in reinforcing behaviors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Irma Tabakovic</cp:lastModifiedBy>
  <cp:revision>548</cp:revision>
  <dcterms:created xsi:type="dcterms:W3CDTF">2018-01-23T15:59:12Z</dcterms:created>
  <dcterms:modified xsi:type="dcterms:W3CDTF">2020-08-25T14:26:56Z</dcterms:modified>
</cp:coreProperties>
</file>