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6" r:id="rId3"/>
  </p:sldMasterIdLst>
  <p:notesMasterIdLst>
    <p:notesMasterId r:id="rId18"/>
  </p:notesMasterIdLst>
  <p:sldIdLst>
    <p:sldId id="261" r:id="rId4"/>
    <p:sldId id="273" r:id="rId5"/>
    <p:sldId id="272" r:id="rId6"/>
    <p:sldId id="268" r:id="rId7"/>
    <p:sldId id="266" r:id="rId8"/>
    <p:sldId id="267" r:id="rId9"/>
    <p:sldId id="269" r:id="rId10"/>
    <p:sldId id="270" r:id="rId11"/>
    <p:sldId id="265" r:id="rId12"/>
    <p:sldId id="263" r:id="rId13"/>
    <p:sldId id="271" r:id="rId14"/>
    <p:sldId id="259" r:id="rId15"/>
    <p:sldId id="260" r:id="rId16"/>
    <p:sldId id="274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90" y="1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9ABF9-CA88-453F-BBB4-25FB2F5000DF}" type="datetimeFigureOut">
              <a:rPr lang="fr-CA" smtClean="0"/>
              <a:t>2019-11-19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C3FD4-376D-4D23-BF72-D5500F29FEE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245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46ECC-77B3-5044-BE0A-4E718B2AEB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97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46ECC-77B3-5044-BE0A-4E718B2AEB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36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3141F-A19E-4263-BB7A-08255C3B893C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3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3141F-A19E-4263-BB7A-08255C3B893C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10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23" y="0"/>
            <a:ext cx="823618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510" y="0"/>
            <a:ext cx="1175246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25">
            <a:off x="4263664" y="451945"/>
            <a:ext cx="3711319" cy="2385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72517" y="2745416"/>
            <a:ext cx="3069436" cy="1557892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5595" y="4496754"/>
            <a:ext cx="3076357" cy="165576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976" y="595410"/>
            <a:ext cx="3004976" cy="1275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382" y="6330801"/>
            <a:ext cx="1333512" cy="406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7" y="220157"/>
            <a:ext cx="724512" cy="7245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1" y="6415946"/>
            <a:ext cx="2578124" cy="31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14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p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0"/>
            <a:ext cx="121863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61" y="429768"/>
            <a:ext cx="7016826" cy="703510"/>
          </a:xfr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660" y="1508760"/>
            <a:ext cx="7016827" cy="4960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973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654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3988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3609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7654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153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1986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9745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8486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049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4" y="0"/>
            <a:ext cx="12190765" cy="6824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757" y="2368631"/>
            <a:ext cx="3807245" cy="875440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C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7678757" y="3450703"/>
            <a:ext cx="3807245" cy="922994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Name</a:t>
            </a:r>
          </a:p>
          <a:p>
            <a:r>
              <a:rPr lang="en-US" dirty="0" smtClean="0"/>
              <a:t>Title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382" y="6330801"/>
            <a:ext cx="1333512" cy="406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7" y="220157"/>
            <a:ext cx="724512" cy="7245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1" y="6415946"/>
            <a:ext cx="2578124" cy="31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60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570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00" y="6577584"/>
            <a:ext cx="9652000" cy="265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61843" y="6577583"/>
            <a:ext cx="609600" cy="265176"/>
          </a:xfrm>
          <a:prstGeom prst="rect">
            <a:avLst/>
          </a:prstGeom>
        </p:spPr>
        <p:txBody>
          <a:bodyPr/>
          <a:lstStyle/>
          <a:p>
            <a:fld id="{13CD4A07-CC8C-4E7F-B9D6-817B15790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02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23" y="0"/>
            <a:ext cx="823618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510" y="0"/>
            <a:ext cx="1175246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25">
            <a:off x="4263664" y="451945"/>
            <a:ext cx="3711319" cy="2385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72517" y="2745416"/>
            <a:ext cx="3069436" cy="1557892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5595" y="4496754"/>
            <a:ext cx="3076357" cy="165576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976" y="595410"/>
            <a:ext cx="3004976" cy="1275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382" y="6330801"/>
            <a:ext cx="1333512" cy="406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7" y="220157"/>
            <a:ext cx="724512" cy="7245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1" y="6415946"/>
            <a:ext cx="2578124" cy="31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4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4" y="0"/>
            <a:ext cx="12190765" cy="6824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757" y="2368631"/>
            <a:ext cx="3807245" cy="875440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C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7678757" y="3450703"/>
            <a:ext cx="3807245" cy="922994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Name</a:t>
            </a:r>
          </a:p>
          <a:p>
            <a:r>
              <a:rPr lang="en-US" dirty="0" smtClean="0"/>
              <a:t>Title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382" y="6330801"/>
            <a:ext cx="1333512" cy="406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7" y="220157"/>
            <a:ext cx="724512" cy="7245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1" y="6415946"/>
            <a:ext cx="2578124" cy="31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57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 App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70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0"/>
            <a:ext cx="121863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439" y="1114272"/>
            <a:ext cx="3316077" cy="1325563"/>
          </a:xfrm>
        </p:spPr>
        <p:txBody>
          <a:bodyPr anchor="t"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0042" y="1142629"/>
            <a:ext cx="7578686" cy="496071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286439" y="2652990"/>
            <a:ext cx="3316077" cy="1330618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5914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893"/>
            <a:ext cx="1218635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09" y="512898"/>
            <a:ext cx="11269337" cy="897261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609" y="1922164"/>
            <a:ext cx="11269337" cy="418118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2807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with R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893"/>
            <a:ext cx="1218635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09" y="512898"/>
            <a:ext cx="11269337" cy="897261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609" y="1922164"/>
            <a:ext cx="11269337" cy="418118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10762">
            <a:off x="9724028" y="5451978"/>
            <a:ext cx="2494209" cy="1014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103692">
            <a:off x="9813598" y="5272932"/>
            <a:ext cx="2268596" cy="158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6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0"/>
            <a:ext cx="12186358" cy="6857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321" y="352540"/>
            <a:ext cx="3448278" cy="57508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21349" y="352540"/>
            <a:ext cx="3349300" cy="57508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8545416" y="352540"/>
            <a:ext cx="3448278" cy="57508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6529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teg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90765" cy="6858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660" y="431229"/>
            <a:ext cx="7512585" cy="703510"/>
          </a:xfr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660" y="1508760"/>
            <a:ext cx="7512585" cy="4960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1236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 App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41" y="2636874"/>
            <a:ext cx="5575058" cy="313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7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CM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9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2" y="429768"/>
            <a:ext cx="6554119" cy="897261"/>
          </a:xfr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632" y="1508760"/>
            <a:ext cx="6554119" cy="511182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598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p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0"/>
            <a:ext cx="121863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61" y="429768"/>
            <a:ext cx="7016826" cy="703510"/>
          </a:xfr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660" y="1508760"/>
            <a:ext cx="7016827" cy="4960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1995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0183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1985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2249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8611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4270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8230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70701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969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" y="0"/>
            <a:ext cx="121863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439" y="1114272"/>
            <a:ext cx="3316077" cy="1325563"/>
          </a:xfrm>
        </p:spPr>
        <p:txBody>
          <a:bodyPr anchor="t"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0042" y="1142629"/>
            <a:ext cx="7578686" cy="496071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286439" y="2652990"/>
            <a:ext cx="3316077" cy="1330618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640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6978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6747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6525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4164"/>
            <a:ext cx="10515600" cy="986280"/>
          </a:xfrm>
        </p:spPr>
        <p:txBody>
          <a:bodyPr anchor="b">
            <a:normAutofit/>
          </a:bodyPr>
          <a:lstStyle>
            <a:lvl1pPr>
              <a:defRPr sz="3733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3421"/>
            <a:ext cx="10515600" cy="435133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13505" y="6356351"/>
            <a:ext cx="2743200" cy="365125"/>
          </a:xfrm>
        </p:spPr>
        <p:txBody>
          <a:bodyPr/>
          <a:lstStyle>
            <a:lvl1pPr>
              <a:defRPr sz="10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B10CD-02C9-4DE9-AF92-58549932B0AC}" type="slidenum">
              <a:rPr kumimoji="0" lang="en-CA" sz="106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0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35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- Top title No Ea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65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4164"/>
            <a:ext cx="10515600" cy="986280"/>
          </a:xfrm>
        </p:spPr>
        <p:txBody>
          <a:bodyPr anchor="b">
            <a:normAutofit/>
          </a:bodyPr>
          <a:lstStyle>
            <a:lvl1pPr>
              <a:defRPr sz="3733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3421"/>
            <a:ext cx="10515600" cy="435133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16000" y="6356351"/>
            <a:ext cx="2743200" cy="365125"/>
          </a:xfrm>
        </p:spPr>
        <p:txBody>
          <a:bodyPr/>
          <a:lstStyle>
            <a:lvl1pPr>
              <a:defRPr sz="10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B10CD-02C9-4DE9-AF92-58549932B0AC}" type="slidenum">
              <a:rPr kumimoji="0" lang="en-CA" sz="106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0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15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3 /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04800" y="1490472"/>
            <a:ext cx="11582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spcBef>
                <a:spcPts val="0"/>
              </a:spcBef>
              <a:spcAft>
                <a:spcPts val="600"/>
              </a:spcAft>
              <a:defRPr>
                <a:latin typeface="+mj-lt"/>
              </a:defRPr>
            </a:lvl1pPr>
            <a:lvl2pPr marL="571500" indent="-228600">
              <a:spcBef>
                <a:spcPts val="0"/>
              </a:spcBef>
              <a:spcAft>
                <a:spcPts val="600"/>
              </a:spcAft>
              <a:defRPr>
                <a:latin typeface="+mj-lt"/>
              </a:defRPr>
            </a:lvl2pPr>
            <a:lvl3pPr marL="857250" indent="-228600">
              <a:spcBef>
                <a:spcPts val="0"/>
              </a:spcBef>
              <a:spcAft>
                <a:spcPts val="600"/>
              </a:spcAft>
              <a:defRPr>
                <a:latin typeface="+mj-lt"/>
              </a:defRPr>
            </a:lvl3pPr>
            <a:lvl4pPr marL="1200150" indent="-228600">
              <a:spcBef>
                <a:spcPts val="0"/>
              </a:spcBef>
              <a:spcAft>
                <a:spcPts val="600"/>
              </a:spcAft>
              <a:defRPr>
                <a:latin typeface="+mj-lt"/>
              </a:defRPr>
            </a:lvl4pPr>
            <a:lvl5pPr marL="1485900" indent="-228600">
              <a:spcBef>
                <a:spcPts val="0"/>
              </a:spcBef>
              <a:spcAft>
                <a:spcPts val="600"/>
              </a:spcAft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79" y="235271"/>
            <a:ext cx="1652900" cy="5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00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D8F4-955C-4FF8-B4D9-A757704F1CD0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1722-6961-46A9-A867-3E0C698540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924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D8F4-955C-4FF8-B4D9-A757704F1CD0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1722-6961-46A9-A867-3E0C698540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5289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D8F4-955C-4FF8-B4D9-A757704F1CD0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1722-6961-46A9-A867-3E0C698540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01103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D8F4-955C-4FF8-B4D9-A757704F1CD0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1722-6961-46A9-A867-3E0C698540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0073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D8F4-955C-4FF8-B4D9-A757704F1CD0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1722-6961-46A9-A867-3E0C698540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28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893"/>
            <a:ext cx="1218635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09" y="512898"/>
            <a:ext cx="11269337" cy="897261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609" y="1922164"/>
            <a:ext cx="11269337" cy="418118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00652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D8F4-955C-4FF8-B4D9-A757704F1CD0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1722-6961-46A9-A867-3E0C698540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8093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D8F4-955C-4FF8-B4D9-A757704F1CD0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1722-6961-46A9-A867-3E0C698540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00262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D8F4-955C-4FF8-B4D9-A757704F1CD0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1722-6961-46A9-A867-3E0C698540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0294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D8F4-955C-4FF8-B4D9-A757704F1CD0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1722-6961-46A9-A867-3E0C698540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97718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D8F4-955C-4FF8-B4D9-A757704F1CD0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1722-6961-46A9-A867-3E0C698540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1612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D8F4-955C-4FF8-B4D9-A757704F1CD0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1722-6961-46A9-A867-3E0C698540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09923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categ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90765" cy="6858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660" y="431229"/>
            <a:ext cx="7512585" cy="703510"/>
          </a:xfr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660" y="1508760"/>
            <a:ext cx="7512585" cy="4960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769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RCM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9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2" y="429768"/>
            <a:ext cx="6554119" cy="897261"/>
          </a:xfr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632" y="1508760"/>
            <a:ext cx="6554119" cy="511182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2560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 with R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893"/>
            <a:ext cx="1218635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09" y="512898"/>
            <a:ext cx="11269337" cy="897261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609" y="1922164"/>
            <a:ext cx="11269337" cy="418118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10762">
            <a:off x="9724028" y="5451978"/>
            <a:ext cx="2494209" cy="1014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103692">
            <a:off x="9813598" y="5272932"/>
            <a:ext cx="2268596" cy="158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4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893"/>
            <a:ext cx="1218635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09" y="512898"/>
            <a:ext cx="11269337" cy="897261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609" y="1922164"/>
            <a:ext cx="11269337" cy="418118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75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with R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893"/>
            <a:ext cx="1218635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09" y="512898"/>
            <a:ext cx="11269337" cy="897261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609" y="1922164"/>
            <a:ext cx="11269337" cy="418118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10762">
            <a:off x="9724028" y="5451978"/>
            <a:ext cx="2494209" cy="1014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103692">
            <a:off x="9813598" y="5272932"/>
            <a:ext cx="2268596" cy="158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3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3 /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04800" y="1490472"/>
            <a:ext cx="11582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spcBef>
                <a:spcPts val="0"/>
              </a:spcBef>
              <a:spcAft>
                <a:spcPts val="600"/>
              </a:spcAft>
              <a:defRPr>
                <a:latin typeface="+mj-lt"/>
              </a:defRPr>
            </a:lvl1pPr>
            <a:lvl2pPr marL="571500" indent="-228600">
              <a:spcBef>
                <a:spcPts val="0"/>
              </a:spcBef>
              <a:spcAft>
                <a:spcPts val="600"/>
              </a:spcAft>
              <a:defRPr>
                <a:latin typeface="+mj-lt"/>
              </a:defRPr>
            </a:lvl2pPr>
            <a:lvl3pPr marL="857250" indent="-228600">
              <a:spcBef>
                <a:spcPts val="0"/>
              </a:spcBef>
              <a:spcAft>
                <a:spcPts val="600"/>
              </a:spcAft>
              <a:defRPr>
                <a:latin typeface="+mj-lt"/>
              </a:defRPr>
            </a:lvl3pPr>
            <a:lvl4pPr marL="1200150" indent="-228600">
              <a:spcBef>
                <a:spcPts val="0"/>
              </a:spcBef>
              <a:spcAft>
                <a:spcPts val="600"/>
              </a:spcAft>
              <a:defRPr>
                <a:latin typeface="+mj-lt"/>
              </a:defRPr>
            </a:lvl4pPr>
            <a:lvl5pPr marL="1485900" indent="-228600">
              <a:spcBef>
                <a:spcPts val="0"/>
              </a:spcBef>
              <a:spcAft>
                <a:spcPts val="600"/>
              </a:spcAft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5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0"/>
            <a:ext cx="12186358" cy="6857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321" y="352540"/>
            <a:ext cx="3448278" cy="57508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21349" y="352540"/>
            <a:ext cx="3349300" cy="57508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8545416" y="352540"/>
            <a:ext cx="3448278" cy="57508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748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teg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90765" cy="6858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660" y="431229"/>
            <a:ext cx="7512585" cy="703510"/>
          </a:xfr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660" y="1508760"/>
            <a:ext cx="7512585" cy="4960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80304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CM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9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2" y="429768"/>
            <a:ext cx="6554119" cy="897261"/>
          </a:xfrm>
        </p:spPr>
        <p:txBody>
          <a:bodyPr anchor="t">
            <a:no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632" y="1508760"/>
            <a:ext cx="6554119" cy="511182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7714" y="6389401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7F5CECF-3190-45E4-BF24-AECAA4F5E80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219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4">
              <a:lumMod val="50000"/>
            </a:schemeClr>
          </a:fgClr>
          <a:bgClr>
            <a:srgbClr val="B3DFF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378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33F65-2A55-43FF-AC85-D628A842EF4B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5CECF-3190-45E4-BF24-AECAA4F5E8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906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8D8F4-955C-4FF8-B4D9-A757704F1CD0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21722-6961-46A9-A867-3E0C698540CB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234" y="6176963"/>
            <a:ext cx="1385201" cy="588057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11810999" y="6577583"/>
            <a:ext cx="360443" cy="2651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53CB71-703C-495B-86EC-238C102AF19B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980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VGQp4iiKMJY" TargetMode="External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szJYTNtzLo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2920" y="2225040"/>
            <a:ext cx="4069080" cy="1813560"/>
          </a:xfrm>
        </p:spPr>
        <p:txBody>
          <a:bodyPr/>
          <a:lstStyle/>
          <a:p>
            <a:r>
              <a:rPr lang="en-CA" sz="2000" dirty="0" smtClean="0"/>
              <a:t>Bringing </a:t>
            </a:r>
            <a:r>
              <a:rPr lang="en-CA" sz="2000" dirty="0"/>
              <a:t>solutions to key challenges for Canadians</a:t>
            </a:r>
            <a:r>
              <a:rPr lang="fr-CA" sz="2000" dirty="0"/>
              <a:t/>
            </a:r>
            <a:br>
              <a:rPr lang="fr-CA" sz="2000" dirty="0"/>
            </a:br>
            <a:r>
              <a:rPr lang="fr-CA" sz="2000" dirty="0" smtClean="0"/>
              <a:t/>
            </a:r>
            <a:br>
              <a:rPr lang="fr-CA" sz="2000" dirty="0" smtClean="0"/>
            </a:br>
            <a:r>
              <a:rPr lang="fr-CA" sz="2000" i="1" dirty="0" smtClean="0"/>
              <a:t>Fournir </a:t>
            </a:r>
            <a:r>
              <a:rPr lang="fr-CA" sz="2000" i="1" dirty="0"/>
              <a:t>des solutions aux Canadiens sur des défis majeurs</a:t>
            </a:r>
            <a:endParaRPr lang="en-CA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6275" y="5659915"/>
            <a:ext cx="2862766" cy="561902"/>
          </a:xfrm>
        </p:spPr>
        <p:txBody>
          <a:bodyPr/>
          <a:lstStyle/>
          <a:p>
            <a:r>
              <a:rPr lang="fr-CA" b="1" dirty="0" smtClean="0"/>
              <a:t>Daniel De Lisle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6442075" y="5623482"/>
            <a:ext cx="190500" cy="18081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8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62253"/>
            <a:ext cx="8750694" cy="4757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47" y="272045"/>
            <a:ext cx="11269337" cy="1167872"/>
          </a:xfrm>
        </p:spPr>
        <p:txBody>
          <a:bodyPr/>
          <a:lstStyle/>
          <a:p>
            <a:r>
              <a:rPr lang="en-CA" sz="3200" dirty="0">
                <a:latin typeface="Calibri" panose="020F0502020204030204" pitchFamily="34" charset="0"/>
              </a:rPr>
              <a:t>Evolution of RADARSAT </a:t>
            </a:r>
            <a:r>
              <a:rPr lang="en-CA" sz="3200" dirty="0" smtClean="0">
                <a:latin typeface="Calibri" panose="020F0502020204030204" pitchFamily="34" charset="0"/>
              </a:rPr>
              <a:t>Data </a:t>
            </a:r>
            <a:r>
              <a:rPr lang="en-CA" sz="3200" dirty="0">
                <a:latin typeface="Calibri" panose="020F0502020204030204" pitchFamily="34" charset="0"/>
              </a:rPr>
              <a:t/>
            </a:r>
            <a:br>
              <a:rPr lang="en-CA" sz="3200" dirty="0">
                <a:latin typeface="Calibri" panose="020F0502020204030204" pitchFamily="34" charset="0"/>
              </a:rPr>
            </a:br>
            <a:r>
              <a:rPr lang="en-CA" sz="3200" dirty="0">
                <a:latin typeface="Calibri" panose="020F0502020204030204" pitchFamily="34" charset="0"/>
              </a:rPr>
              <a:t>usage by Government of Canada</a:t>
            </a:r>
          </a:p>
        </p:txBody>
      </p:sp>
      <p:sp>
        <p:nvSpPr>
          <p:cNvPr id="9" name="Rectangle 8"/>
          <p:cNvSpPr/>
          <p:nvPr/>
        </p:nvSpPr>
        <p:spPr>
          <a:xfrm>
            <a:off x="2219710" y="6426779"/>
            <a:ext cx="7727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GoC</a:t>
            </a:r>
            <a:r>
              <a:rPr kumimoji="0" lang="en-CA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user departments currently forecast that they will use approximately </a:t>
            </a:r>
            <a:r>
              <a:rPr kumimoji="0" lang="en-CA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250,000</a:t>
            </a:r>
            <a:r>
              <a:rPr kumimoji="0" lang="en-CA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RCM images per year.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415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ZoneTexte 1"/>
          <p:cNvSpPr txBox="1"/>
          <p:nvPr/>
        </p:nvSpPr>
        <p:spPr>
          <a:xfrm>
            <a:off x="6457951" y="4057650"/>
            <a:ext cx="140178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</a:t>
            </a:r>
            <a:r>
              <a:rPr kumimoji="0" lang="fr-CA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R1 to R2</a:t>
            </a:r>
            <a:endParaRPr kumimoji="0" lang="fr-CA" sz="1100" b="1" i="0" u="none" strike="noStrike" kern="1200" cap="none" spc="0" normalizeH="0" baseline="0" noProof="0" dirty="0">
              <a:ln>
                <a:noFill/>
              </a:ln>
              <a:solidFill>
                <a:srgbClr val="00415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ZoneTexte 7"/>
          <p:cNvSpPr txBox="1"/>
          <p:nvPr/>
        </p:nvSpPr>
        <p:spPr>
          <a:xfrm>
            <a:off x="8556231" y="1433189"/>
            <a:ext cx="167361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50x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</a:t>
            </a:r>
            <a:r>
              <a:rPr kumimoji="0" lang="fr-CA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rom</a:t>
            </a:r>
            <a:r>
              <a:rPr kumimoji="0" lang="fr-CA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R1 to RCM</a:t>
            </a:r>
            <a:endParaRPr kumimoji="0" lang="fr-CA" sz="1100" b="1" i="0" u="none" strike="noStrike" kern="1200" cap="none" spc="0" normalizeH="0" baseline="0" noProof="0" dirty="0">
              <a:ln>
                <a:noFill/>
              </a:ln>
              <a:solidFill>
                <a:srgbClr val="00415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3566" y="3364284"/>
            <a:ext cx="235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Images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415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52775" y="1705795"/>
            <a:ext cx="5448300" cy="284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74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3917" y="1049270"/>
            <a:ext cx="1841347" cy="2497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03" y="5621337"/>
            <a:ext cx="1505160" cy="48584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2179" y="1030139"/>
            <a:ext cx="1801300" cy="249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2633" y="1048249"/>
            <a:ext cx="1728192" cy="2497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1691" y="1039558"/>
            <a:ext cx="1512168" cy="2497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1872" y="1049270"/>
            <a:ext cx="1728191" cy="2497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Rectangle à coins arrondis 16"/>
          <p:cNvSpPr/>
          <p:nvPr/>
        </p:nvSpPr>
        <p:spPr>
          <a:xfrm>
            <a:off x="3045287" y="1394696"/>
            <a:ext cx="1649288" cy="503440"/>
          </a:xfrm>
          <a:prstGeom prst="roundRect">
            <a:avLst/>
          </a:prstGeom>
          <a:solidFill>
            <a:schemeClr val="accent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Ice &amp; Icebergs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3045287" y="2035083"/>
            <a:ext cx="1649288" cy="551029"/>
          </a:xfrm>
          <a:prstGeom prst="roundRect">
            <a:avLst/>
          </a:prstGeom>
          <a:solidFill>
            <a:schemeClr val="accent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Ice data Assimilation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3045287" y="2693752"/>
            <a:ext cx="1649288" cy="487338"/>
          </a:xfrm>
          <a:prstGeom prst="roundRect">
            <a:avLst/>
          </a:prstGeom>
          <a:solidFill>
            <a:schemeClr val="accent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Ice Dynamics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4918372" y="1378670"/>
            <a:ext cx="1621692" cy="1799442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Satellite Tracking of Pollution (ISTOP)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6746903" y="1410674"/>
            <a:ext cx="1404156" cy="750491"/>
          </a:xfrm>
          <a:prstGeom prst="roundRect">
            <a:avLst/>
          </a:prstGeom>
          <a:solidFill>
            <a:schemeClr val="accent6">
              <a:lumMod val="75000"/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National SAR Winds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6715091" y="2362704"/>
            <a:ext cx="1404156" cy="822969"/>
          </a:xfrm>
          <a:prstGeom prst="roundRect">
            <a:avLst/>
          </a:prstGeom>
          <a:solidFill>
            <a:schemeClr val="accent6">
              <a:lumMod val="75000"/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 Data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Assimilation</a:t>
            </a:r>
            <a:endParaRPr kumimoji="0" lang="fr-C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8347476" y="1394696"/>
            <a:ext cx="1658837" cy="766468"/>
          </a:xfrm>
          <a:prstGeom prst="roundRect">
            <a:avLst/>
          </a:prstGeom>
          <a:solidFill>
            <a:schemeClr val="accent1">
              <a:lumMod val="75000"/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Arctic Coastline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8347476" y="2380286"/>
            <a:ext cx="1658837" cy="797826"/>
          </a:xfrm>
          <a:prstGeom prst="roundRect">
            <a:avLst/>
          </a:prstGeom>
          <a:solidFill>
            <a:schemeClr val="accent1">
              <a:lumMod val="75000"/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Wetland monitoring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10128534" y="1394696"/>
            <a:ext cx="1672683" cy="1764600"/>
          </a:xfrm>
          <a:prstGeom prst="roundRect">
            <a:avLst/>
          </a:prstGeom>
          <a:solidFill>
            <a:srgbClr val="F1E21B">
              <a:alpha val="7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575968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Land Surface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575968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&amp; Water Extent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srgbClr val="575968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625416" y="768791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Ice</a:t>
            </a:r>
            <a:endParaRPr kumimoji="0" lang="fr-C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474986" y="768791"/>
            <a:ext cx="541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Oil</a:t>
            </a:r>
            <a:endParaRPr kumimoji="0" lang="fr-C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770653" y="768791"/>
            <a:ext cx="1284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Winds</a:t>
            </a:r>
            <a:endParaRPr kumimoji="0" lang="fr-C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8538046" y="768791"/>
            <a:ext cx="13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Ecosystem</a:t>
            </a:r>
            <a:endParaRPr kumimoji="0" lang="fr-C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0613682" y="768791"/>
            <a:ext cx="76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</a:t>
            </a:r>
            <a:endParaRPr kumimoji="0" lang="fr-C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2880" y="192647"/>
            <a:ext cx="11094720" cy="523176"/>
          </a:xfrm>
          <a:prstGeom prst="rect">
            <a:avLst/>
          </a:prstGeom>
        </p:spPr>
        <p:txBody>
          <a:bodyPr wrap="square" lIns="91395" tIns="45698" rIns="91395" bIns="45698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RCM Data Fully Integrated </a:t>
            </a:r>
            <a:r>
              <a:rPr kumimoji="0" lang="en-CA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in Government 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of Canada Service Delivery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32" name="Picture 3" descr="file54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0294" y="3845834"/>
            <a:ext cx="1444978" cy="2294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5900" y="3870170"/>
            <a:ext cx="1518585" cy="2284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5" name="Image 2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302" y="3845834"/>
            <a:ext cx="1501628" cy="2294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6" name="Image 10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3641" y="3847516"/>
            <a:ext cx="1474364" cy="229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7" name="Image 13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7993" y="3858489"/>
            <a:ext cx="1436510" cy="2292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8" name="Image 14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6593" y="3858488"/>
            <a:ext cx="1530303" cy="2286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9" name="ZoneTexte 15"/>
          <p:cNvSpPr txBox="1"/>
          <p:nvPr/>
        </p:nvSpPr>
        <p:spPr>
          <a:xfrm>
            <a:off x="2901303" y="3563971"/>
            <a:ext cx="1442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endParaRPr kumimoji="0" lang="fr-C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ZoneTexte 16"/>
          <p:cNvSpPr txBox="1"/>
          <p:nvPr/>
        </p:nvSpPr>
        <p:spPr>
          <a:xfrm>
            <a:off x="4134696" y="3567406"/>
            <a:ext cx="2089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Security &amp; </a:t>
            </a:r>
            <a:r>
              <a:rPr kumimoji="0" lang="fr-CA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Defence</a:t>
            </a:r>
            <a:endParaRPr kumimoji="0" lang="fr-C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ZoneTexte 17"/>
          <p:cNvSpPr txBox="1"/>
          <p:nvPr/>
        </p:nvSpPr>
        <p:spPr>
          <a:xfrm>
            <a:off x="5950295" y="3563971"/>
            <a:ext cx="144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Monitoring</a:t>
            </a:r>
            <a:endParaRPr kumimoji="0" lang="fr-C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ZoneTexte 18"/>
          <p:cNvSpPr txBox="1"/>
          <p:nvPr/>
        </p:nvSpPr>
        <p:spPr>
          <a:xfrm>
            <a:off x="7455899" y="3563971"/>
            <a:ext cx="1518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Emergency</a:t>
            </a:r>
            <a:endParaRPr kumimoji="0" lang="fr-C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ZoneTexte 19"/>
          <p:cNvSpPr txBox="1"/>
          <p:nvPr/>
        </p:nvSpPr>
        <p:spPr>
          <a:xfrm>
            <a:off x="9007993" y="3563971"/>
            <a:ext cx="1436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Products</a:t>
            </a:r>
            <a:endParaRPr kumimoji="0" lang="fr-C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ZoneTexte 20"/>
          <p:cNvSpPr txBox="1"/>
          <p:nvPr/>
        </p:nvSpPr>
        <p:spPr>
          <a:xfrm>
            <a:off x="10476593" y="3563971"/>
            <a:ext cx="1530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R&amp;D</a:t>
            </a:r>
            <a:endParaRPr kumimoji="0" lang="fr-C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à coins arrondis 21"/>
          <p:cNvSpPr/>
          <p:nvPr/>
        </p:nvSpPr>
        <p:spPr>
          <a:xfrm>
            <a:off x="2925567" y="3919320"/>
            <a:ext cx="1428081" cy="1008112"/>
          </a:xfrm>
          <a:prstGeom prst="roundRect">
            <a:avLst/>
          </a:prstGeom>
          <a:solidFill>
            <a:schemeClr val="accent3">
              <a:lumMod val="75000"/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Crop Inventory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Rectangle à coins arrondis 22"/>
          <p:cNvSpPr/>
          <p:nvPr/>
        </p:nvSpPr>
        <p:spPr>
          <a:xfrm>
            <a:off x="2915471" y="5071448"/>
            <a:ext cx="1428081" cy="1008112"/>
          </a:xfrm>
          <a:prstGeom prst="roundRect">
            <a:avLst/>
          </a:prstGeom>
          <a:solidFill>
            <a:schemeClr val="accent3">
              <a:lumMod val="75000"/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Soil Moisture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Rectangle à coins arrondis 23"/>
          <p:cNvSpPr/>
          <p:nvPr/>
        </p:nvSpPr>
        <p:spPr>
          <a:xfrm>
            <a:off x="4433641" y="3919320"/>
            <a:ext cx="1474364" cy="670396"/>
          </a:xfrm>
          <a:prstGeom prst="roundRect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Ocean Features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Rectangle à coins arrondis 24"/>
          <p:cNvSpPr/>
          <p:nvPr/>
        </p:nvSpPr>
        <p:spPr>
          <a:xfrm>
            <a:off x="5950295" y="3919320"/>
            <a:ext cx="1444977" cy="2160240"/>
          </a:xfrm>
          <a:prstGeom prst="roundRect">
            <a:avLst/>
          </a:prstGeom>
          <a:solidFill>
            <a:schemeClr val="bg1">
              <a:lumMod val="50000"/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Hazards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Deformation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Infrastructure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Glacier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9" name="Rectangle à coins arrondis 25"/>
          <p:cNvSpPr/>
          <p:nvPr/>
        </p:nvSpPr>
        <p:spPr>
          <a:xfrm>
            <a:off x="7463867" y="3919320"/>
            <a:ext cx="1450983" cy="2160240"/>
          </a:xfrm>
          <a:prstGeom prst="roundRect">
            <a:avLst/>
          </a:prstGeom>
          <a:solidFill>
            <a:srgbClr val="FF0000">
              <a:alpha val="5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Emergency Geomatics Service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Rectangle à coins arrondis 26"/>
          <p:cNvSpPr/>
          <p:nvPr/>
        </p:nvSpPr>
        <p:spPr>
          <a:xfrm>
            <a:off x="9046258" y="3919320"/>
            <a:ext cx="1368428" cy="2160240"/>
          </a:xfrm>
          <a:prstGeom prst="roundRect">
            <a:avLst/>
          </a:prstGeom>
          <a:solidFill>
            <a:schemeClr val="bg2">
              <a:lumMod val="50000"/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Value Added Products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Filtered Orthorectified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Pol. Decomp.</a:t>
            </a:r>
          </a:p>
        </p:txBody>
      </p:sp>
      <p:sp>
        <p:nvSpPr>
          <p:cNvPr id="51" name="Rectangle à coins arrondis 27"/>
          <p:cNvSpPr/>
          <p:nvPr/>
        </p:nvSpPr>
        <p:spPr>
          <a:xfrm>
            <a:off x="10511867" y="3919320"/>
            <a:ext cx="1435395" cy="2160240"/>
          </a:xfrm>
          <a:prstGeom prst="roundRect">
            <a:avLst/>
          </a:prstGeom>
          <a:solidFill>
            <a:srgbClr val="3A7F0B">
              <a:alpha val="6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Compact Pol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Geohazards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Wetlands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Security &amp; Defence</a:t>
            </a:r>
            <a:endParaRPr kumimoji="0" lang="fr-C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à coins arrondis 23"/>
          <p:cNvSpPr/>
          <p:nvPr/>
        </p:nvSpPr>
        <p:spPr>
          <a:xfrm>
            <a:off x="4431666" y="4653595"/>
            <a:ext cx="1474364" cy="670396"/>
          </a:xfrm>
          <a:prstGeom prst="roundRect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Maritime Surveillance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Rectangle à coins arrondis 23"/>
          <p:cNvSpPr/>
          <p:nvPr/>
        </p:nvSpPr>
        <p:spPr>
          <a:xfrm>
            <a:off x="4441566" y="5375995"/>
            <a:ext cx="1474364" cy="670396"/>
          </a:xfrm>
          <a:prstGeom prst="roundRect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Land Surveillance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494" y="6333030"/>
            <a:ext cx="1033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RCM acquisitions will be planned to supply data </a:t>
            </a:r>
            <a:r>
              <a:rPr kumimoji="0" lang="en-C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required for Government of Canada (GoC) </a:t>
            </a:r>
            <a:r>
              <a:rPr kumimoji="0" lang="en-CA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delivery</a:t>
            </a:r>
            <a:endParaRPr kumimoji="0" lang="en-CA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46722" y="1889510"/>
            <a:ext cx="2581860" cy="554106"/>
            <a:chOff x="3913518" y="5229200"/>
            <a:chExt cx="1325217" cy="321691"/>
          </a:xfrm>
        </p:grpSpPr>
        <p:pic>
          <p:nvPicPr>
            <p:cNvPr id="76" name="Picture 75" descr="Flag309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913518" y="5229200"/>
              <a:ext cx="298440" cy="321691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4211960" y="5251546"/>
              <a:ext cx="1026775" cy="268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Agriculture and 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Agri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-Foods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Canada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46722" y="4094490"/>
            <a:ext cx="1662187" cy="554106"/>
            <a:chOff x="3913518" y="5229200"/>
            <a:chExt cx="853167" cy="321691"/>
          </a:xfrm>
        </p:grpSpPr>
        <p:pic>
          <p:nvPicPr>
            <p:cNvPr id="79" name="Picture 78" descr="Flag309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913518" y="5229200"/>
              <a:ext cx="298440" cy="321691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4211960" y="5251546"/>
              <a:ext cx="554725" cy="268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Public Safety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Canada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46722" y="2440755"/>
            <a:ext cx="2035684" cy="554106"/>
            <a:chOff x="3913518" y="5229200"/>
            <a:chExt cx="1044876" cy="321691"/>
          </a:xfrm>
        </p:grpSpPr>
        <p:pic>
          <p:nvPicPr>
            <p:cNvPr id="82" name="Picture 81" descr="Flag309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913518" y="5229200"/>
              <a:ext cx="298440" cy="321691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211960" y="5251546"/>
              <a:ext cx="746434" cy="268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Natural Resources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Canada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46722" y="2992000"/>
            <a:ext cx="2258503" cy="554106"/>
            <a:chOff x="3913518" y="5229200"/>
            <a:chExt cx="1159244" cy="321691"/>
          </a:xfrm>
        </p:grpSpPr>
        <p:pic>
          <p:nvPicPr>
            <p:cNvPr id="85" name="Picture 84" descr="Flag309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913518" y="5229200"/>
              <a:ext cx="298440" cy="321691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4211960" y="5251546"/>
              <a:ext cx="860802" cy="268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Fisheries and Oceans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Canada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6722" y="5196980"/>
            <a:ext cx="2027671" cy="554106"/>
            <a:chOff x="3913518" y="5229200"/>
            <a:chExt cx="1040763" cy="321691"/>
          </a:xfrm>
        </p:grpSpPr>
        <p:pic>
          <p:nvPicPr>
            <p:cNvPr id="88" name="Picture 87" descr="Flag309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913518" y="5229200"/>
              <a:ext cx="298440" cy="321691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4211960" y="5251546"/>
              <a:ext cx="742321" cy="268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Public Health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Agency of Canada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46722" y="787020"/>
            <a:ext cx="2442844" cy="554106"/>
            <a:chOff x="3913518" y="5229200"/>
            <a:chExt cx="1253869" cy="321691"/>
          </a:xfrm>
        </p:grpSpPr>
        <p:pic>
          <p:nvPicPr>
            <p:cNvPr id="91" name="Picture 90" descr="Flag309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913518" y="5229200"/>
              <a:ext cx="298440" cy="321691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4211960" y="5251546"/>
              <a:ext cx="955427" cy="268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Environment and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Climate Change Canada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46722" y="1338265"/>
            <a:ext cx="1380054" cy="554106"/>
            <a:chOff x="3913518" y="5229200"/>
            <a:chExt cx="708358" cy="321691"/>
          </a:xfrm>
        </p:grpSpPr>
        <p:pic>
          <p:nvPicPr>
            <p:cNvPr id="94" name="Picture 93" descr="Flag309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913518" y="5229200"/>
              <a:ext cx="298440" cy="321691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4211960" y="5251546"/>
              <a:ext cx="409916" cy="268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National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Defence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46722" y="4645735"/>
            <a:ext cx="2023565" cy="554106"/>
            <a:chOff x="3773626" y="5904292"/>
            <a:chExt cx="1038661" cy="321691"/>
          </a:xfrm>
        </p:grpSpPr>
        <p:pic>
          <p:nvPicPr>
            <p:cNvPr id="97" name="Picture 96" descr="Flag309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773626" y="5904292"/>
              <a:ext cx="298440" cy="321691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4086056" y="5972565"/>
              <a:ext cx="726231" cy="160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Transport Canada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46722" y="3543245"/>
            <a:ext cx="1728006" cy="554106"/>
            <a:chOff x="3913518" y="5229200"/>
            <a:chExt cx="886949" cy="321691"/>
          </a:xfrm>
        </p:grpSpPr>
        <p:pic>
          <p:nvPicPr>
            <p:cNvPr id="100" name="Picture 99" descr="Flag309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913518" y="5229200"/>
              <a:ext cx="298440" cy="321691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4207072" y="5280817"/>
              <a:ext cx="593395" cy="160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Parks Canada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246722" y="5748226"/>
            <a:ext cx="2687900" cy="554106"/>
            <a:chOff x="3913518" y="5229200"/>
            <a:chExt cx="1379645" cy="321691"/>
          </a:xfrm>
        </p:grpSpPr>
        <p:pic>
          <p:nvPicPr>
            <p:cNvPr id="103" name="Picture 102" descr="Flag309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913518" y="5229200"/>
              <a:ext cx="298440" cy="321691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>
              <a:off x="4211960" y="5251546"/>
              <a:ext cx="1081203" cy="268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Crown-Indigenous Relations and Northern Affairs Canada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1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783" y="1112167"/>
            <a:ext cx="7658100" cy="51625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4440497" y="6338734"/>
            <a:ext cx="76934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Coverage</a:t>
            </a:r>
            <a:r>
              <a:rPr kumimoji="0" lang="en-CA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may be changed without notice to meet requirements of the Government of </a:t>
            </a:r>
            <a:r>
              <a:rPr kumimoji="0" lang="en-CA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Canada.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srgbClr val="00415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801100" y="4395387"/>
            <a:ext cx="2898503" cy="1840463"/>
          </a:xfrm>
          <a:prstGeom prst="rect">
            <a:avLst/>
          </a:prstGeom>
          <a:solidFill>
            <a:srgbClr val="155494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944475" y="5802692"/>
            <a:ext cx="343865" cy="196770"/>
          </a:xfrm>
          <a:prstGeom prst="rect">
            <a:avLst/>
          </a:prstGeom>
          <a:pattFill prst="openDmnd">
            <a:fgClr>
              <a:srgbClr val="7027B4"/>
            </a:fgClr>
            <a:bgClr>
              <a:srgbClr val="B3DFF4"/>
            </a:bgClr>
          </a:patt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944475" y="4917406"/>
            <a:ext cx="343865" cy="196770"/>
          </a:xfrm>
          <a:prstGeom prst="rect">
            <a:avLst/>
          </a:prstGeom>
          <a:solidFill>
            <a:srgbClr val="92C99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944475" y="4519532"/>
            <a:ext cx="343865" cy="194820"/>
          </a:xfrm>
          <a:prstGeom prst="rect">
            <a:avLst/>
          </a:prstGeom>
          <a:pattFill prst="openDmnd">
            <a:fgClr>
              <a:schemeClr val="accent4">
                <a:lumMod val="50000"/>
              </a:schemeClr>
            </a:fgClr>
            <a:bgClr>
              <a:srgbClr val="B3DFF4"/>
            </a:bgClr>
          </a:pattFill>
          <a:ln w="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944475" y="5344626"/>
            <a:ext cx="343865" cy="196770"/>
          </a:xfrm>
          <a:prstGeom prst="rect">
            <a:avLst/>
          </a:prstGeom>
          <a:solidFill>
            <a:srgbClr val="D79A9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304683" y="4395388"/>
            <a:ext cx="2178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Med. Res. 50m - GRD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Pol. -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Avg. Daily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304681" y="4861595"/>
            <a:ext cx="1896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Med. Res. 50m - GRD </a:t>
            </a:r>
            <a:r>
              <a:rPr kumimoji="0" lang="en-CA" sz="1100" b="0" i="0" u="none" strike="noStrike" kern="0" cap="none" spc="0" normalizeH="0" baseline="0" noProof="0" dirty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Pol. -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Every 3 day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304681" y="5289995"/>
            <a:ext cx="26692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Med. Res. 30m</a:t>
            </a:r>
            <a:r>
              <a:rPr kumimoji="0" lang="en-CA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CA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SLC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Compact Pol.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Weekly to Monthly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304683" y="5707667"/>
            <a:ext cx="2292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Ship Detection Mode - GRD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Pol. -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Weekly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050657" y="171177"/>
            <a:ext cx="743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Year-round coverage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3001" y="6544501"/>
            <a:ext cx="80810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Domestic and global coverages that are exclusively for defence and security are not shown.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8454" y="6012521"/>
            <a:ext cx="2471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Generalized representation</a:t>
            </a:r>
            <a:endParaRPr kumimoji="0" lang="en-CA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50471" y="337659"/>
            <a:ext cx="345204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RCM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Standard Coverages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endParaRPr kumimoji="0" lang="en-CA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40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695" y="2865207"/>
            <a:ext cx="4538385" cy="337064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0471" y="337659"/>
            <a:ext cx="3452045" cy="1325563"/>
          </a:xfrm>
        </p:spPr>
        <p:txBody>
          <a:bodyPr/>
          <a:lstStyle/>
          <a:p>
            <a:r>
              <a:rPr lang="en-US" sz="4000" dirty="0" smtClean="0">
                <a:latin typeface="Calibri" panose="020F0502020204030204" pitchFamily="34" charset="0"/>
              </a:rPr>
              <a:t> RCM</a:t>
            </a:r>
            <a:br>
              <a:rPr lang="en-US" sz="4000" dirty="0" smtClean="0">
                <a:latin typeface="Calibri" panose="020F0502020204030204" pitchFamily="34" charset="0"/>
              </a:rPr>
            </a:br>
            <a:r>
              <a:rPr lang="en-US" sz="4000" dirty="0" smtClean="0">
                <a:latin typeface="Calibri" panose="020F0502020204030204" pitchFamily="34" charset="0"/>
              </a:rPr>
              <a:t> </a:t>
            </a:r>
            <a:r>
              <a:rPr lang="en-US" sz="4000" dirty="0">
                <a:latin typeface="Calibri" panose="020F0502020204030204" pitchFamily="34" charset="0"/>
              </a:rPr>
              <a:t>Standard Coverages</a:t>
            </a:r>
            <a:r>
              <a:rPr lang="en-US" dirty="0" smtClean="0">
                <a:latin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</a:rPr>
            </a:br>
            <a:endParaRPr lang="en-CA" sz="4800" dirty="0">
              <a:latin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18310" y="6338734"/>
            <a:ext cx="82156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Coverage </a:t>
            </a: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may be changed without notice to meet requirements of the Government of </a:t>
            </a:r>
            <a:r>
              <a:rPr kumimoji="0" lang="en-CA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Canada.</a:t>
            </a:r>
            <a:endParaRPr kumimoji="0" lang="en-CA" sz="1000" b="0" i="0" u="none" strike="noStrike" kern="1200" cap="none" spc="0" normalizeH="0" baseline="0" noProof="0" dirty="0">
              <a:ln>
                <a:noFill/>
              </a:ln>
              <a:solidFill>
                <a:srgbClr val="00415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18310" y="5512914"/>
            <a:ext cx="343865" cy="196770"/>
          </a:xfrm>
          <a:prstGeom prst="rect">
            <a:avLst/>
          </a:prstGeom>
          <a:pattFill prst="openDmnd">
            <a:fgClr>
              <a:srgbClr val="002060"/>
            </a:fgClr>
            <a:bgClr>
              <a:schemeClr val="bg1"/>
            </a:bgClr>
          </a:patt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501193" y="2012641"/>
            <a:ext cx="343865" cy="196770"/>
          </a:xfrm>
          <a:prstGeom prst="rect">
            <a:avLst/>
          </a:prstGeom>
          <a:solidFill>
            <a:srgbClr val="D0C18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918310" y="4636615"/>
            <a:ext cx="343865" cy="1948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918310" y="5042835"/>
            <a:ext cx="343865" cy="196770"/>
          </a:xfrm>
          <a:prstGeom prst="rect">
            <a:avLst/>
          </a:prstGeom>
          <a:solidFill>
            <a:srgbClr val="C57F8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86688" y="4532980"/>
            <a:ext cx="2396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Med. Res. 30m – SLC – 16 bit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Compact Pol. </a:t>
            </a:r>
            <a:r>
              <a:rPr kumimoji="0" lang="en-CA" sz="1100" b="0" i="0" u="none" strike="noStrike" kern="0" cap="none" spc="0" normalizeH="0" baseline="0" noProof="0" dirty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Weekly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861398" y="1956830"/>
            <a:ext cx="2563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Med. Res. 16m – SLC-32 bit  Dual </a:t>
            </a:r>
            <a:r>
              <a:rPr kumimoji="0" lang="en-CA" sz="1100" b="0" i="0" u="none" strike="noStrike" kern="0" cap="none" spc="0" normalizeH="0" baseline="0" noProof="0" dirty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Pol.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Every 2 weeks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262174" y="4963867"/>
            <a:ext cx="33268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Med. Res. 30m</a:t>
            </a:r>
            <a:r>
              <a:rPr kumimoji="0" lang="en-CA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CA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SLC – 32 bit -&gt;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Monthly</a:t>
            </a:r>
            <a:endParaRPr kumimoji="0" lang="en-CA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Compact Pol.    </a:t>
            </a:r>
            <a:r>
              <a:rPr kumimoji="0" lang="en-CA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CA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SLC –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 </a:t>
            </a:r>
            <a:r>
              <a:rPr kumimoji="0" lang="en-CA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bit -&gt;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Weekly</a:t>
            </a:r>
            <a:endParaRPr kumimoji="0" lang="en-CA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286688" y="5415263"/>
            <a:ext cx="41405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Med. Res. 30m</a:t>
            </a:r>
            <a:r>
              <a:rPr kumimoji="0" lang="en-CA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CA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SLC (16 bit) -&gt; </a:t>
            </a:r>
            <a:r>
              <a:rPr kumimoji="0" lang="en-CA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Asc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.+Des.</a:t>
            </a:r>
            <a:endParaRPr kumimoji="0" lang="en-CA" sz="1100" b="0" i="0" u="none" strike="noStrike" kern="0" cap="none" spc="0" normalizeH="0" baseline="0" noProof="0" dirty="0">
              <a:ln>
                <a:noFill/>
              </a:ln>
              <a:solidFill>
                <a:srgbClr val="071C3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Compact </a:t>
            </a:r>
            <a:r>
              <a:rPr kumimoji="0" lang="en-CA" sz="1100" b="0" i="0" u="none" strike="noStrike" kern="0" cap="none" spc="0" normalizeH="0" baseline="0" noProof="0" dirty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Pol.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Weekly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050657" y="171177"/>
            <a:ext cx="743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Seasonal coverage </a:t>
            </a:r>
            <a:r>
              <a:rPr kumimoji="0" lang="en-C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(growing season)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3001" y="6544501"/>
            <a:ext cx="80810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srgbClr val="00415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Domestic and global coverages that are exclusively for defence and security are not shown.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8454" y="6012521"/>
            <a:ext cx="2471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Generalized representation</a:t>
            </a:r>
            <a:endParaRPr kumimoji="0" lang="en-CA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05" y="852353"/>
            <a:ext cx="4653394" cy="336484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9495486" y="2433851"/>
            <a:ext cx="343865" cy="196770"/>
          </a:xfrm>
          <a:prstGeom prst="rect">
            <a:avLst/>
          </a:prstGeom>
          <a:solidFill>
            <a:srgbClr val="D2F3A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55691" y="2378040"/>
            <a:ext cx="2563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Med. Res. 16m – SLC-32 bit  Dual </a:t>
            </a:r>
            <a:r>
              <a:rPr kumimoji="0" lang="en-CA" sz="1100" b="0" i="0" u="none" strike="noStrike" kern="0" cap="none" spc="0" normalizeH="0" baseline="0" noProof="0" dirty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Pol.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71C3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 </a:t>
            </a:r>
            <a:r>
              <a:rPr kumimoji="0" lang="en-CA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Once a year</a:t>
            </a:r>
          </a:p>
        </p:txBody>
      </p:sp>
    </p:spTree>
    <p:extLst>
      <p:ext uri="{BB962C8B-B14F-4D97-AF65-F5344CB8AC3E}">
        <p14:creationId xmlns:p14="http://schemas.microsoft.com/office/powerpoint/2010/main" val="122698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uton d’action : Suivant 7">
            <a:hlinkClick r:id="rId2" highlightClick="1"/>
          </p:cNvPr>
          <p:cNvSpPr/>
          <p:nvPr/>
        </p:nvSpPr>
        <p:spPr>
          <a:xfrm>
            <a:off x="2662177" y="1828798"/>
            <a:ext cx="1157468" cy="9028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ZoneTexte 8"/>
          <p:cNvSpPr txBox="1"/>
          <p:nvPr/>
        </p:nvSpPr>
        <p:spPr>
          <a:xfrm>
            <a:off x="727357" y="3738623"/>
            <a:ext cx="54500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4000" dirty="0" smtClean="0"/>
              <a:t>Merci / </a:t>
            </a:r>
            <a:r>
              <a:rPr lang="fr-CA" sz="4000" dirty="0" err="1" smtClean="0"/>
              <a:t>Thank</a:t>
            </a:r>
            <a:r>
              <a:rPr lang="fr-CA" sz="4000" dirty="0" smtClean="0"/>
              <a:t> </a:t>
            </a:r>
            <a:r>
              <a:rPr lang="fr-CA" sz="4000" dirty="0" err="1" smtClean="0"/>
              <a:t>you</a:t>
            </a:r>
            <a:endParaRPr lang="fr-CA" sz="4000" dirty="0" smtClean="0"/>
          </a:p>
          <a:p>
            <a:pPr algn="ctr"/>
            <a:endParaRPr lang="fr-CA" sz="4000" dirty="0"/>
          </a:p>
          <a:p>
            <a:pPr algn="ctr"/>
            <a:endParaRPr lang="fr-CA" sz="4000" dirty="0" smtClean="0"/>
          </a:p>
          <a:p>
            <a:pPr algn="ctr"/>
            <a:r>
              <a:rPr lang="fr-CA" sz="4000" dirty="0"/>
              <a:t>d</a:t>
            </a:r>
            <a:r>
              <a:rPr lang="fr-CA" sz="4000" dirty="0" smtClean="0"/>
              <a:t>aniel.delisle@canada.ca</a:t>
            </a:r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257772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6" name="Bouton d’action : Suivant 5">
            <a:hlinkClick r:id="rId3" highlightClick="1"/>
          </p:cNvPr>
          <p:cNvSpPr/>
          <p:nvPr/>
        </p:nvSpPr>
        <p:spPr>
          <a:xfrm>
            <a:off x="10718157" y="2650603"/>
            <a:ext cx="1157468" cy="9028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847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80863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972812"/>
              </p:ext>
            </p:extLst>
          </p:nvPr>
        </p:nvGraphicFramePr>
        <p:xfrm>
          <a:off x="-119742" y="4058230"/>
          <a:ext cx="12191999" cy="350520"/>
        </p:xfrm>
        <a:graphic>
          <a:graphicData uri="http://schemas.openxmlformats.org/drawingml/2006/table">
            <a:tbl>
              <a:tblPr/>
              <a:tblGrid>
                <a:gridCol w="124944">
                  <a:extLst>
                    <a:ext uri="{9D8B030D-6E8A-4147-A177-3AD203B41FA5}">
                      <a16:colId xmlns:a16="http://schemas.microsoft.com/office/drawing/2014/main" val="181800261"/>
                    </a:ext>
                  </a:extLst>
                </a:gridCol>
                <a:gridCol w="3695941">
                  <a:extLst>
                    <a:ext uri="{9D8B030D-6E8A-4147-A177-3AD203B41FA5}">
                      <a16:colId xmlns:a16="http://schemas.microsoft.com/office/drawing/2014/main" val="3686260195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16187293"/>
                    </a:ext>
                  </a:extLst>
                </a:gridCol>
                <a:gridCol w="4103914">
                  <a:extLst>
                    <a:ext uri="{9D8B030D-6E8A-4147-A177-3AD203B41FA5}">
                      <a16:colId xmlns:a16="http://schemas.microsoft.com/office/drawing/2014/main" val="1245969115"/>
                    </a:ext>
                  </a:extLst>
                </a:gridCol>
              </a:tblGrid>
              <a:tr h="3279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CA" sz="2000" b="1" dirty="0" smtClean="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a:txBody>
                  <a:tcPr marL="49772" marR="4977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CA" sz="2000" b="1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RADARSAT-1 (1995-2013)</a:t>
                      </a:r>
                    </a:p>
                  </a:txBody>
                  <a:tcPr marL="49772" marR="4977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CA" sz="2000" b="1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RADARSAT-2 (2007 - )</a:t>
                      </a:r>
                    </a:p>
                  </a:txBody>
                  <a:tcPr marL="49792" marR="497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CA" sz="2000" b="1" dirty="0" smtClean="0">
                          <a:solidFill>
                            <a:srgbClr val="000000"/>
                          </a:solidFill>
                          <a:latin typeface="Arial" pitchFamily="34" charset="0"/>
                        </a:rPr>
                        <a:t>RCM (2019)</a:t>
                      </a:r>
                    </a:p>
                  </a:txBody>
                  <a:tcPr marL="49793" marR="497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13087"/>
                  </a:ext>
                </a:extLst>
              </a:tr>
            </a:tbl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14" y="4666522"/>
            <a:ext cx="3810000" cy="24098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6522"/>
            <a:ext cx="3897445" cy="21914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4" y="4666522"/>
            <a:ext cx="3135086" cy="23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3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0"/>
            <a:ext cx="4307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" y="0"/>
            <a:ext cx="4989285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417" y="0"/>
            <a:ext cx="1447800" cy="23717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86" y="624840"/>
            <a:ext cx="2941321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" y="0"/>
            <a:ext cx="4867383" cy="68653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08" y="1507114"/>
            <a:ext cx="6320148" cy="44822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51857" y="211714"/>
            <a:ext cx="1687287" cy="12034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0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537566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96" y="1432559"/>
            <a:ext cx="5522193" cy="46786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6481" y="1324234"/>
            <a:ext cx="3221086" cy="347636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727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223090"/>
          </a:xfrm>
          <a:prstGeom prst="rect">
            <a:avLst/>
          </a:prstGeom>
        </p:spPr>
      </p:pic>
      <p:sp>
        <p:nvSpPr>
          <p:cNvPr id="2" name="Étoile à 5 branches 1"/>
          <p:cNvSpPr/>
          <p:nvPr/>
        </p:nvSpPr>
        <p:spPr>
          <a:xfrm>
            <a:off x="2939142" y="5725885"/>
            <a:ext cx="653143" cy="60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86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19818" y="140095"/>
            <a:ext cx="11094720" cy="584731"/>
          </a:xfrm>
          <a:prstGeom prst="rect">
            <a:avLst/>
          </a:prstGeom>
        </p:spPr>
        <p:txBody>
          <a:bodyPr wrap="square" lIns="91395" tIns="45698" rIns="91395" bIns="45698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itchFamily="34" charset="0"/>
              </a:rPr>
              <a:t>RCM 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itchFamily="34" charset="0"/>
              </a:rPr>
              <a:t>SAR Imaging Modes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902270" y="825421"/>
            <a:ext cx="10105365" cy="5475336"/>
            <a:chOff x="398068" y="1143000"/>
            <a:chExt cx="8288732" cy="4724400"/>
          </a:xfrm>
        </p:grpSpPr>
        <p:pic>
          <p:nvPicPr>
            <p:cNvPr id="55" name="Picture 54" descr="RCM Modes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68" y="1143000"/>
              <a:ext cx="8288732" cy="472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6" name="Rectangle 55"/>
            <p:cNvSpPr/>
            <p:nvPr/>
          </p:nvSpPr>
          <p:spPr bwMode="auto">
            <a:xfrm>
              <a:off x="414321" y="1170993"/>
              <a:ext cx="3733800" cy="4572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8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RCM 03">
      <a:dk1>
        <a:srgbClr val="004158"/>
      </a:dk1>
      <a:lt1>
        <a:sysClr val="window" lastClr="FFFFFF"/>
      </a:lt1>
      <a:dk2>
        <a:srgbClr val="005F65"/>
      </a:dk2>
      <a:lt2>
        <a:srgbClr val="E7E6E6"/>
      </a:lt2>
      <a:accent1>
        <a:srgbClr val="4691CA"/>
      </a:accent1>
      <a:accent2>
        <a:srgbClr val="299F5C"/>
      </a:accent2>
      <a:accent3>
        <a:srgbClr val="0C2F1B"/>
      </a:accent3>
      <a:accent4>
        <a:srgbClr val="37B34A"/>
      </a:accent4>
      <a:accent5>
        <a:srgbClr val="68311D"/>
      </a:accent5>
      <a:accent6>
        <a:srgbClr val="15334A"/>
      </a:accent6>
      <a:hlink>
        <a:srgbClr val="124F7C"/>
      </a:hlink>
      <a:folHlink>
        <a:srgbClr val="954F72"/>
      </a:folHlink>
    </a:clrScheme>
    <a:fontScheme name="RCM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RCM 03">
      <a:dk1>
        <a:srgbClr val="004158"/>
      </a:dk1>
      <a:lt1>
        <a:sysClr val="window" lastClr="FFFFFF"/>
      </a:lt1>
      <a:dk2>
        <a:srgbClr val="005F65"/>
      </a:dk2>
      <a:lt2>
        <a:srgbClr val="E7E6E6"/>
      </a:lt2>
      <a:accent1>
        <a:srgbClr val="4691CA"/>
      </a:accent1>
      <a:accent2>
        <a:srgbClr val="299F5C"/>
      </a:accent2>
      <a:accent3>
        <a:srgbClr val="0C2F1B"/>
      </a:accent3>
      <a:accent4>
        <a:srgbClr val="37B34A"/>
      </a:accent4>
      <a:accent5>
        <a:srgbClr val="68311D"/>
      </a:accent5>
      <a:accent6>
        <a:srgbClr val="15334A"/>
      </a:accent6>
      <a:hlink>
        <a:srgbClr val="124F7C"/>
      </a:hlink>
      <a:folHlink>
        <a:srgbClr val="954F72"/>
      </a:folHlink>
    </a:clrScheme>
    <a:fontScheme name="RCM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425</Words>
  <Application>Microsoft Office PowerPoint</Application>
  <PresentationFormat>Widescreen</PresentationFormat>
  <Paragraphs>107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Verdana</vt:lpstr>
      <vt:lpstr>1_Office Theme</vt:lpstr>
      <vt:lpstr>2_Office Theme</vt:lpstr>
      <vt:lpstr>Office Theme</vt:lpstr>
      <vt:lpstr>Bringing solutions to key challenges for Canadians  Fournir des solutions aux Canadiens sur des défis majeurs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Evolution of RADARSAT Data  usage by Government of Canada</vt:lpstr>
      <vt:lpstr>PowerPoint Presentation</vt:lpstr>
      <vt:lpstr>PowerPoint Presentation</vt:lpstr>
      <vt:lpstr> RCM  Standard Coverages  </vt:lpstr>
      <vt:lpstr>PowerPoint Presentation</vt:lpstr>
    </vt:vector>
  </TitlesOfParts>
  <Company>ASC-CSA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Ready for Launch!</dc:title>
  <dc:creator>De Lisle, Daniel (ASC/CSA)</dc:creator>
  <cp:lastModifiedBy>Vester, Corinna</cp:lastModifiedBy>
  <cp:revision>11</cp:revision>
  <dcterms:created xsi:type="dcterms:W3CDTF">2019-11-07T17:54:43Z</dcterms:created>
  <dcterms:modified xsi:type="dcterms:W3CDTF">2019-11-19T22:37:01Z</dcterms:modified>
</cp:coreProperties>
</file>