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57" r:id="rId6"/>
    <p:sldId id="261" r:id="rId7"/>
    <p:sldId id="262" r:id="rId8"/>
    <p:sldId id="266" r:id="rId9"/>
    <p:sldId id="270" r:id="rId10"/>
    <p:sldId id="269" r:id="rId11"/>
    <p:sldId id="260" r:id="rId12"/>
    <p:sldId id="274" r:id="rId13"/>
    <p:sldId id="25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082" autoAdjust="0"/>
  </p:normalViewPr>
  <p:slideViewPr>
    <p:cSldViewPr snapToGrid="0">
      <p:cViewPr varScale="1">
        <p:scale>
          <a:sx n="52" d="100"/>
          <a:sy n="52" d="100"/>
        </p:scale>
        <p:origin x="11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3B636-CB54-4546-BBED-069305D6B62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95A3D-9B72-4030-867A-42F011C861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74C7-93E2-4E5E-B469-970851DC6FA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3363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6B9CB-33EE-0678-A80D-1799252C6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8EDB3508-048E-2B3A-748E-CC00D3CAC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EAC004-8194-ECD2-ABF5-BE9E75EEE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FC4830-7470-FF4B-C0BE-8625F748D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74C7-93E2-4E5E-B469-970851DC6FA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84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113BB-3795-D4DB-32C6-96A391405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E545B0C3-63EA-0C60-F8B5-9D3EFE195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4E2FFA9-90BF-C7B8-28A9-BFFB180F4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A14A57-50D0-8409-4E0E-D59DCE4F1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74C7-93E2-4E5E-B469-970851DC6FA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8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74C7-93E2-4E5E-B469-970851DC6FA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5ECE-0BF1-4AB6-6C73-C6AB0159F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654A15D7-8C8F-C4EA-87CE-FC3A7FA1C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BE1B9CB-B44D-EFB2-FB3C-D7BF081E1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2251E5-AFDF-800A-A281-D4B3EDD97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74C7-93E2-4E5E-B469-970851DC6FA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80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D8A5C-7F6B-628C-0307-99373BD8E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15D7F02E-696E-3FAE-9B4B-4FB27A224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C0162B-E98F-B7BE-F8DC-E4D16ED19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FC4F47-F5B2-1674-E0C4-067055091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74C7-93E2-4E5E-B469-970851DC6FA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025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D1ABF-C368-121F-B9C8-AEF9C085C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80708C55-BB5F-EF01-38A6-5B4EAC0DD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65D90F0-4C53-5EE9-F5CE-29176D9C4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  <a:p>
            <a:endParaRPr lang="fr-CA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95AE9C-DC92-48E7-7B89-0D4D2A890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74C7-93E2-4E5E-B469-970851DC6FA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71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F2D99-B16F-2755-C951-97EE7D3B1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00852AF7-F81E-033C-4087-C09991F50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3E6C605-F0D5-2A2C-89AD-B77B5B189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35EE0D-3DDB-7E0D-53C0-48F2655D7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74C7-93E2-4E5E-B469-970851DC6FA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53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1A987-D986-AE1C-3657-FD80F3E41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339812AC-CC5B-4158-03B4-C28188BEC1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00CD04B-01A0-5133-8163-067A51DA4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8C676A-73F0-3BE3-9260-BD0739DBC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74C7-93E2-4E5E-B469-970851DC6FA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303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BC399-5FC4-11DC-6352-32A4CAA47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6001F304-A480-4557-07CA-593917533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1AF850-D3D1-35A5-D0DF-7BD62054B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4F613C-B4F8-FFE2-0CEB-22754D6A3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74C7-93E2-4E5E-B469-970851DC6FA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373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C931-9D8B-CC1F-C120-76F1900F7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59D3E-7DDF-5483-8C9C-04FF2C6CD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1EDF1-F803-8F32-9CB2-7CAADCC8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146F9-FA35-7416-D600-B4A99185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75D77-C038-4D67-BB39-9BE651C7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5A80-2288-75C3-3CD5-D4F626E7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D0241-D720-839B-B5DE-372DEB2AA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6CB7-38B0-9A97-D87D-A452F875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064D7-58CF-D9B0-DE1E-5FA283DB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45EF-13B1-3C4A-3755-4C565B34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09313-5650-9A1E-0B84-A85B8426B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28718-9A0D-3ED1-9D35-3942C0009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D9A95-A510-A755-EBF0-3C22483B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9832D-CF8C-F049-CB17-26DB3E5D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F2EC9-7240-A2EE-E60C-5E0242CD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4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E3E3A-413D-3346-AC33-9A1934AA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6BED-4B70-EDB8-F463-D1EDAEBF1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DA9C0-703B-C8C5-3CA5-78D0DE24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AEDFC-8E68-E922-3499-2918F315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18C00-7022-6401-720E-A1C52175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3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CFED-8D69-76B5-9928-364BDE5C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312-2894-40D0-35CC-62E80A46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E3FC7-4A65-95E8-39C8-39FCF2C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A79F4-C6AA-4221-23AB-A864927E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DB1AE-B546-41C7-D120-4F37EDD3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C3B6-C768-E43A-7313-05222EA8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87AC8-2086-016E-74AC-0EEBDD7F9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31A72-F63A-1658-F398-FBC05556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9FF76-9585-AB87-85A9-9370A3A79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77886-5587-F998-AF32-60F1A66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BC50E-1C5A-7E77-92CD-458CEC16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3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5241-F0A2-A0F3-7191-0C9109D5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7CA8A-CFB0-4550-1FDE-0A86B851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17142-CF7D-FDC9-BCDC-5D9764012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57312-C87F-FA28-56CA-5659A74F8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87F2F-3B62-7663-D358-B1497ABD3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B67FB2-0E5B-20B7-A605-A22F363A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8E378-BF46-52F8-4CE1-7BE6498D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4EE0C0-5D2A-C8A0-9C0A-69E3C538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74F9-0932-AF7B-7010-D43D660B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8FCC3-37F4-A346-49AB-E6375230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E55BF-6D01-C03B-0825-8333FD0D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ED7F9-C0EB-7569-A72E-1547B460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9FDD5-08D1-A772-B741-13FEDD53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4B00E-08AD-FF0B-374D-66444DE2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FAD48-A88E-3B7D-5CDD-8CE6BE39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6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3C81-01AD-297E-D469-F6D4BE19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5BE3-5CBC-7C69-1A45-BB5EB7A3D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F4129-5F6C-73DC-A340-BC3F468A6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7F0D1-4636-4D6F-2EE7-4C7CEE99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B85C3-565C-FFEB-5121-E625379A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2DC9C-A95E-4F86-5E18-AAC65776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1B5A-D4DB-4DB3-8368-51B477C7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B7D4B-6185-788F-6666-F4491F487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3C001-6039-4B49-B3E0-DCEA10FFE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0E21E-7891-0C41-07E7-97BF3E13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60F5D-ADD7-C40C-2B5A-6FA267DE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688B-3EC7-5620-C11F-76DCAEA5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3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6C375-FEF8-FF79-D6DC-E7BA74A6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DBD12-60C9-89CE-B2CC-C9E961400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0832-AB01-9299-BDE7-5C017D08E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85A9CB-6C6A-4BB7-8DF0-DEF14389686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1B088-85F8-68FD-8D99-E05667DE1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FAE29-A382-61BB-1242-67F18B545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D997DB-B485-403B-BA32-5A2218F4918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EF6CC-FC13-E20B-987F-0687318D496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2049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blue and white background&#10;&#10;Description automatically generated">
            <a:extLst>
              <a:ext uri="{FF2B5EF4-FFF2-40B4-BE49-F238E27FC236}">
                <a16:creationId xmlns:a16="http://schemas.microsoft.com/office/drawing/2014/main" id="{CB75BAC2-8E72-7EB2-5E96-E69A48A94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83" y="-175846"/>
            <a:ext cx="12192000" cy="7033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BCC13-AD8A-EBE0-3A90-03BCC23F6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619" y="854005"/>
            <a:ext cx="10032762" cy="1672885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Official Languages: How Justice Canada Innovates  / Langues officielles: Comment Justice Canada </a:t>
            </a:r>
            <a:r>
              <a:rPr lang="en-CA" sz="3600" dirty="0" err="1">
                <a:solidFill>
                  <a:schemeClr val="bg1"/>
                </a:solidFill>
              </a:rPr>
              <a:t>innove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E510E-A15B-1388-608B-BC075AE5E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33449"/>
          </a:xfrm>
        </p:spPr>
        <p:txBody>
          <a:bodyPr>
            <a:normAutofit lnSpcReduction="10000"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Karen Peddle – Senior Policy Analyst / </a:t>
            </a:r>
            <a:r>
              <a:rPr lang="en-CA" sz="1800" dirty="0" err="1">
                <a:solidFill>
                  <a:schemeClr val="bg1"/>
                </a:solidFill>
              </a:rPr>
              <a:t>Analyste</a:t>
            </a:r>
            <a:r>
              <a:rPr lang="en-CA" sz="1800" dirty="0">
                <a:solidFill>
                  <a:schemeClr val="bg1"/>
                </a:solidFill>
              </a:rPr>
              <a:t> </a:t>
            </a:r>
            <a:r>
              <a:rPr lang="en-CA" sz="1800" dirty="0" err="1">
                <a:solidFill>
                  <a:schemeClr val="bg1"/>
                </a:solidFill>
              </a:rPr>
              <a:t>principale</a:t>
            </a:r>
            <a:r>
              <a:rPr lang="en-CA" sz="1800" dirty="0">
                <a:solidFill>
                  <a:schemeClr val="bg1"/>
                </a:solidFill>
              </a:rPr>
              <a:t> des politiques </a:t>
            </a:r>
          </a:p>
          <a:p>
            <a:r>
              <a:rPr lang="en-CA" sz="1800" dirty="0">
                <a:solidFill>
                  <a:schemeClr val="bg1"/>
                </a:solidFill>
              </a:rPr>
              <a:t>Karina D. Yelle – Deputy Director and Senior Counsel / </a:t>
            </a:r>
            <a:r>
              <a:rPr lang="en-CA" sz="1800" dirty="0" err="1">
                <a:solidFill>
                  <a:schemeClr val="bg1"/>
                </a:solidFill>
              </a:rPr>
              <a:t>Directrice</a:t>
            </a:r>
            <a:r>
              <a:rPr lang="en-CA" sz="1800" dirty="0">
                <a:solidFill>
                  <a:schemeClr val="bg1"/>
                </a:solidFill>
              </a:rPr>
              <a:t> </a:t>
            </a:r>
            <a:r>
              <a:rPr lang="en-CA" sz="1800" dirty="0" err="1">
                <a:solidFill>
                  <a:schemeClr val="bg1"/>
                </a:solidFill>
              </a:rPr>
              <a:t>adjointe</a:t>
            </a:r>
            <a:r>
              <a:rPr lang="en-CA" sz="1800" dirty="0">
                <a:solidFill>
                  <a:schemeClr val="bg1"/>
                </a:solidFill>
              </a:rPr>
              <a:t> et </a:t>
            </a:r>
          </a:p>
          <a:p>
            <a:r>
              <a:rPr lang="en-CA" sz="1800" dirty="0" err="1">
                <a:solidFill>
                  <a:schemeClr val="bg1"/>
                </a:solidFill>
              </a:rPr>
              <a:t>avocate</a:t>
            </a:r>
            <a:r>
              <a:rPr lang="en-CA" sz="1800" dirty="0">
                <a:solidFill>
                  <a:schemeClr val="bg1"/>
                </a:solidFill>
              </a:rPr>
              <a:t>-conseil</a:t>
            </a:r>
          </a:p>
          <a:p>
            <a:endParaRPr lang="en-CA" sz="1600" dirty="0">
              <a:solidFill>
                <a:schemeClr val="bg1"/>
              </a:solidFill>
            </a:endParaRPr>
          </a:p>
          <a:p>
            <a:r>
              <a:rPr lang="en-CA" sz="1600" dirty="0">
                <a:solidFill>
                  <a:schemeClr val="bg1"/>
                </a:solidFill>
              </a:rPr>
              <a:t>Official Languages Directorate / Direction des langues officielles</a:t>
            </a:r>
          </a:p>
          <a:p>
            <a:r>
              <a:rPr lang="en-CA" sz="1600" dirty="0">
                <a:solidFill>
                  <a:schemeClr val="bg1"/>
                </a:solidFill>
              </a:rPr>
              <a:t>Novembre 18 2025 / 18 </a:t>
            </a:r>
            <a:r>
              <a:rPr lang="en-CA" sz="1600" dirty="0" err="1">
                <a:solidFill>
                  <a:schemeClr val="bg1"/>
                </a:solidFill>
              </a:rPr>
              <a:t>novembre</a:t>
            </a:r>
            <a:r>
              <a:rPr lang="en-CA" sz="1600">
                <a:solidFill>
                  <a:schemeClr val="bg1"/>
                </a:solidFill>
              </a:rPr>
              <a:t> 2025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F45BD-BD8F-F1FE-1DAA-B76AAF54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1AD8-80D0-4154-A7C0-BA63B2C63BB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20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ED281-FFD4-48BD-882F-729E2780B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B00015-6C18-502F-D720-18BD3D7D7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52"/>
            <a:ext cx="12192000" cy="12349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F1370-AE0D-B706-B9E4-8CBD0AD0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452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52FDF-7118-79E1-8D3A-3C29C1FB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1AD8-80D0-4154-A7C0-BA63B2C63BB0}" type="slidenum">
              <a:rPr lang="en-CA" smtClean="0"/>
              <a:t>10</a:t>
            </a:fld>
            <a:endParaRPr lang="en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EE479D-D44E-06E8-527E-FEDF67FB6314}"/>
              </a:ext>
            </a:extLst>
          </p:cNvPr>
          <p:cNvSpPr txBox="1"/>
          <p:nvPr/>
        </p:nvSpPr>
        <p:spPr>
          <a:xfrm>
            <a:off x="728990" y="2006427"/>
            <a:ext cx="109642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ctr"/>
            <a:r>
              <a:rPr lang="en-US" sz="4000" dirty="0"/>
              <a:t>Justice in official languages / </a:t>
            </a:r>
          </a:p>
          <a:p>
            <a:pPr algn="ctr"/>
            <a:r>
              <a:rPr lang="en-US" sz="4000" dirty="0"/>
              <a:t>Justice en langues officielles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jelo.jol@justice.gc.ca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2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64695-8A76-CF77-1A82-FC74040AA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1E1DD0-92DC-D826-E068-CC9DD719F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80"/>
            <a:ext cx="12192000" cy="12349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2E6F0-9B58-01CD-3ACF-E9A825E3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5780"/>
            <a:ext cx="10439400" cy="1234908"/>
          </a:xfrm>
        </p:spPr>
        <p:txBody>
          <a:bodyPr>
            <a:normAutofit/>
          </a:bodyPr>
          <a:lstStyle/>
          <a:p>
            <a:pPr algn="ctr"/>
            <a:r>
              <a:rPr lang="en-CA" sz="3600" dirty="0" err="1">
                <a:solidFill>
                  <a:schemeClr val="bg1"/>
                </a:solidFill>
              </a:rPr>
              <a:t>Accomplissements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depuis</a:t>
            </a:r>
            <a:r>
              <a:rPr lang="en-CA" sz="3600" dirty="0">
                <a:solidFill>
                  <a:schemeClr val="bg1"/>
                </a:solidFill>
              </a:rPr>
              <a:t> la modernisation de la </a:t>
            </a:r>
            <a:r>
              <a:rPr lang="en-CA" sz="3600" i="1" dirty="0">
                <a:solidFill>
                  <a:schemeClr val="bg1"/>
                </a:solidFill>
              </a:rPr>
              <a:t>Loi sur les langues officielles</a:t>
            </a:r>
            <a:r>
              <a:rPr lang="en-CA" sz="3600" dirty="0">
                <a:solidFill>
                  <a:schemeClr val="bg1"/>
                </a:solidFill>
              </a:rPr>
              <a:t> (LLO)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C4FA3-DF2F-A388-4EC3-2FF36306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1AD8-80D0-4154-A7C0-BA63B2C63BB0}" type="slidenum">
              <a:rPr lang="en-CA" smtClean="0"/>
              <a:t>2</a:t>
            </a:fld>
            <a:endParaRPr lang="en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027F38-EDC6-5DAE-AB0F-8BE1247265A7}"/>
              </a:ext>
            </a:extLst>
          </p:cNvPr>
          <p:cNvSpPr txBox="1"/>
          <p:nvPr/>
        </p:nvSpPr>
        <p:spPr>
          <a:xfrm>
            <a:off x="329610" y="1846939"/>
            <a:ext cx="11589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200" strike="sngStrik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200" dirty="0"/>
              <a:t>Infographies / formations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200" dirty="0"/>
              <a:t>Nouvelles initiatives pour le Réseau ministériel des coordonnateurs responsables de la mise en œuvre de l’article 41 de la </a:t>
            </a:r>
            <a:r>
              <a:rPr lang="fr-CA" sz="2200" i="1" dirty="0"/>
              <a:t>Loi sur les langues officielles </a:t>
            </a:r>
            <a:r>
              <a:rPr lang="fr-CA" sz="2200" dirty="0"/>
              <a:t>(Réseau 41)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200" dirty="0"/>
              <a:t>Nouvelles initiatives pour le Groupe de travail FPT sur l’accès à la justice dans les deux langues officielles (Groupe de travail FPT) et le Comité consultatif sur l’accès à la justice dans les deux langues officielles (Comité consultatif)</a:t>
            </a:r>
            <a:endParaRPr lang="fr-CA" sz="2000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0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F1E529-DE6E-57DF-2785-1D36539A8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80"/>
            <a:ext cx="12192000" cy="12349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075BEB-5636-0EAB-40EE-28F1D9D0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bg1"/>
                </a:solidFill>
              </a:rPr>
              <a:t>Infographics / training: Part VII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2508D-50A3-6281-FC21-4828A4D1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1AD8-80D0-4154-A7C0-BA63B2C63BB0}" type="slidenum">
              <a:rPr lang="en-CA" smtClean="0"/>
              <a:t>3</a:t>
            </a:fld>
            <a:endParaRPr lang="en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71B88F-6BC0-C9FF-C556-1742B6A9DD4F}"/>
              </a:ext>
            </a:extLst>
          </p:cNvPr>
          <p:cNvSpPr txBox="1"/>
          <p:nvPr/>
        </p:nvSpPr>
        <p:spPr>
          <a:xfrm>
            <a:off x="728990" y="1946722"/>
            <a:ext cx="10964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" sz="2000" dirty="0"/>
              <a:t>List of Network 41 Coordinators – for external government stakeholders</a:t>
            </a:r>
          </a:p>
          <a:p>
            <a:pPr marL="342900" indent="-342900">
              <a:buAutoNum type="arabicPeriod"/>
            </a:pPr>
            <a:r>
              <a:rPr lang="en" sz="2000" dirty="0"/>
              <a:t>Summary of the new section 41 under Part VII since the modernization of the OLA in June 2023</a:t>
            </a:r>
          </a:p>
          <a:p>
            <a:pPr marL="342900" indent="-342900">
              <a:buAutoNum type="arabicPeriod"/>
            </a:pPr>
            <a:r>
              <a:rPr lang="en" sz="2000" dirty="0"/>
              <a:t>Infographic on structuring decisions – subsection 41(7) of the OLA</a:t>
            </a:r>
            <a:endParaRPr lang="en-US" sz="2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DF4799-2189-503D-6336-C43B88F2AA0C}"/>
              </a:ext>
            </a:extLst>
          </p:cNvPr>
          <p:cNvSpPr txBox="1"/>
          <p:nvPr/>
        </p:nvSpPr>
        <p:spPr>
          <a:xfrm>
            <a:off x="8610600" y="3429000"/>
            <a:ext cx="3267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dirty="0"/>
              <a:t>Upcoming infographics: </a:t>
            </a:r>
          </a:p>
          <a:p>
            <a:endParaRPr lang="fr-CA" sz="2000" dirty="0"/>
          </a:p>
          <a:p>
            <a:r>
              <a:rPr lang="en" sz="2000" dirty="0"/>
              <a:t>4. Analyses – Subsections 41(7) and (8)</a:t>
            </a:r>
          </a:p>
          <a:p>
            <a:endParaRPr lang="fr-CA" sz="2000" dirty="0"/>
          </a:p>
          <a:p>
            <a:r>
              <a:rPr lang="en" sz="2000" dirty="0"/>
              <a:t>5. Language clauses in FPT agreements – </a:t>
            </a:r>
            <a:r>
              <a:rPr lang="en" sz="2000"/>
              <a:t>Paragraph </a:t>
            </a:r>
            <a:r>
              <a:rPr lang="en" sz="2000" dirty="0"/>
              <a:t>41(7) a.1).</a:t>
            </a:r>
            <a:endParaRPr lang="en-US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9011EC0-5B89-2CEB-24E4-175633068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490" y="3274689"/>
            <a:ext cx="3376510" cy="32181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25F4A9-C801-821F-578E-E2E162EF4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65" y="3139897"/>
            <a:ext cx="2553234" cy="33083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9F633D-F080-76F8-8A9E-E1E497C2A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183" y="3628343"/>
            <a:ext cx="2370233" cy="30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5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F565F-B500-CF04-FCFF-6519BFBB5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26E5E-ABA6-07EB-5ABF-4B1B99E9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1AD8-80D0-4154-A7C0-BA63B2C63BB0}" type="slidenum">
              <a:rPr lang="en-CA" smtClean="0"/>
              <a:t>4</a:t>
            </a:fld>
            <a:endParaRPr lang="en-CA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8E1F248-18CD-1737-5397-96D0DE1A3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97" y="185323"/>
            <a:ext cx="5050663" cy="65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0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3F7AB-0F67-4177-4919-C70F4DEB7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A64EA-B60E-FC7E-88D4-233872B5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1AD8-80D0-4154-A7C0-BA63B2C63BB0}" type="slidenum">
              <a:rPr lang="en-CA" smtClean="0"/>
              <a:t>5</a:t>
            </a:fld>
            <a:endParaRPr lang="en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6A1266-D70F-749C-D672-8AB2D31AC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161" y="167406"/>
            <a:ext cx="5052239" cy="659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924DA-AB56-5404-A7DE-35E1B1E03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D7B98-7F19-0DBF-2132-AC6E94E6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1AD8-80D0-4154-A7C0-BA63B2C63BB0}" type="slidenum">
              <a:rPr lang="en-CA" smtClean="0"/>
              <a:t>6</a:t>
            </a:fld>
            <a:endParaRPr lang="en-C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3DBD88A-723F-7171-8F3C-674BDB77A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13" y="72841"/>
            <a:ext cx="7163108" cy="66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46D43-2BE3-2958-5C80-39CCDBE3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D1FB-444F-5895-253E-D12FA652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Réseau 41 age 1 de 2)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3F2EA-5A6A-1647-6DED-A349898D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1AD8-80D0-4154-A7C0-BA63B2C63BB0}" type="slidenum">
              <a:rPr lang="en-CA" smtClean="0"/>
              <a:t>7</a:t>
            </a:fld>
            <a:endParaRPr lang="en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60590E-DBF1-47FF-B5E1-B85477CDE7E2}"/>
              </a:ext>
            </a:extLst>
          </p:cNvPr>
          <p:cNvSpPr txBox="1"/>
          <p:nvPr/>
        </p:nvSpPr>
        <p:spPr>
          <a:xfrm>
            <a:off x="751292" y="1872095"/>
            <a:ext cx="111582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/>
              <a:t>Introduction</a:t>
            </a:r>
            <a:r>
              <a:rPr lang="fr-CA" sz="2200" dirty="0"/>
              <a:t>: fonctionnement de notre Réseau</a:t>
            </a:r>
          </a:p>
          <a:p>
            <a:endParaRPr lang="fr-CA" sz="2200" dirty="0"/>
          </a:p>
          <a:p>
            <a:r>
              <a:rPr lang="fr-CA" sz="2200" b="1" dirty="0"/>
              <a:t>Initiatives</a:t>
            </a:r>
            <a:r>
              <a:rPr lang="fr-CA" sz="2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/>
              <a:t>3 nouvelles initiatives pour favoriser la collaboration entre les différents coordonnateurs de programmes/politiques du Réseau 41 et les coordonnateurs régionaux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CA" dirty="0"/>
              <a:t>Informer les coordonnateurs régionaux d’éléments dont le ministère est mis au fait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CA" dirty="0"/>
              <a:t>Visites de courtoisie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CA" dirty="0"/>
              <a:t>Suivi avec les coordonnateurs régionaux quant aux projets financés ayant une lentille langues officielles</a:t>
            </a:r>
            <a:endParaRPr lang="fr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/>
              <a:t>Partage de listes d’organisations de communautés de langue officielle en situation minoritaire par région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/>
              <a:t>Création d’une identité visuelle pour le Réseau 41 pour des fins de documentation, de sensibilisation et de reconnaissance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Content Placeholder 8" descr="A close up of a white background">
            <a:extLst>
              <a:ext uri="{FF2B5EF4-FFF2-40B4-BE49-F238E27FC236}">
                <a16:creationId xmlns:a16="http://schemas.microsoft.com/office/drawing/2014/main" id="{97004C21-774E-2D7E-7D8C-73178D17A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091"/>
            <a:ext cx="10515600" cy="1653629"/>
          </a:xfrm>
        </p:spPr>
      </p:pic>
    </p:spTree>
    <p:extLst>
      <p:ext uri="{BB962C8B-B14F-4D97-AF65-F5344CB8AC3E}">
        <p14:creationId xmlns:p14="http://schemas.microsoft.com/office/powerpoint/2010/main" val="52990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D871D-9A1B-C057-454A-9D4A32216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AA81BF-6FD8-A11F-7657-C72AB76C1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80"/>
            <a:ext cx="12192000" cy="12349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91618-EB6A-C5D7-CBC0-3C2B5851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bg1"/>
                </a:solidFill>
              </a:rPr>
              <a:t>Network 41 (page 2 / 2)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AC427-51A4-8106-D8D5-97857794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1AD8-80D0-4154-A7C0-BA63B2C63BB0}" type="slidenum">
              <a:rPr lang="en-CA" smtClean="0"/>
              <a:t>8</a:t>
            </a:fld>
            <a:endParaRPr lang="en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CAEC7F-C1C3-C93F-AF5C-64D81A2FD798}"/>
              </a:ext>
            </a:extLst>
          </p:cNvPr>
          <p:cNvSpPr txBox="1"/>
          <p:nvPr/>
        </p:nvSpPr>
        <p:spPr>
          <a:xfrm>
            <a:off x="728990" y="2017061"/>
            <a:ext cx="1092961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200" dirty="0"/>
              <a:t>Update of our Network 41 Guide following the modernized 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200" dirty="0"/>
              <a:t>Updating our list of coordinators to add new programs that may have an official languages lens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200" dirty="0"/>
              <a:t>Regular bilateral meetings with coordinators who wish to 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Publication on our external website: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Departmental Action Plans on Official Languages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Review on Official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On Official Languages ​​Day, publication on our external website of our Official Languages Newsletter</a:t>
            </a:r>
            <a:endParaRPr lang="en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1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EAC48-88D7-126C-4E56-E5FFF5DF6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9805E2-3155-2473-7881-1E62B55A1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80"/>
            <a:ext cx="12192000" cy="12349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23A41-887D-32AD-DEB8-BA69B107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87" y="365125"/>
            <a:ext cx="11467701" cy="1325563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chemeClr val="bg1"/>
                </a:solidFill>
              </a:rPr>
              <a:t>Nouvelles </a:t>
            </a:r>
            <a:r>
              <a:rPr lang="en-CA" sz="4000" dirty="0">
                <a:solidFill>
                  <a:schemeClr val="bg1"/>
                </a:solidFill>
              </a:rPr>
              <a:t>initiatives avec </a:t>
            </a:r>
            <a:r>
              <a:rPr lang="en-CA" sz="4000" dirty="0" err="1">
                <a:solidFill>
                  <a:schemeClr val="bg1"/>
                </a:solidFill>
              </a:rPr>
              <a:t>nos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intervenants</a:t>
            </a:r>
            <a:r>
              <a:rPr lang="en-CA" sz="4000" dirty="0">
                <a:solidFill>
                  <a:schemeClr val="bg1"/>
                </a:solidFill>
              </a:rPr>
              <a:t> externes – Comité </a:t>
            </a:r>
            <a:r>
              <a:rPr lang="en-CA" sz="4000" dirty="0" err="1">
                <a:solidFill>
                  <a:schemeClr val="bg1"/>
                </a:solidFill>
              </a:rPr>
              <a:t>consultatif</a:t>
            </a:r>
            <a:r>
              <a:rPr lang="en-CA" sz="4000" dirty="0">
                <a:solidFill>
                  <a:schemeClr val="bg1"/>
                </a:solidFill>
              </a:rPr>
              <a:t> et Groupe de travail FPT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0D151-CD47-D39B-E897-1B036AD3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1AD8-80D0-4154-A7C0-BA63B2C63BB0}" type="slidenum">
              <a:rPr lang="en-CA" smtClean="0"/>
              <a:t>9</a:t>
            </a:fld>
            <a:endParaRPr lang="en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1FA547-71F3-1B11-48C9-BD5738610058}"/>
              </a:ext>
            </a:extLst>
          </p:cNvPr>
          <p:cNvSpPr txBox="1"/>
          <p:nvPr/>
        </p:nvSpPr>
        <p:spPr>
          <a:xfrm>
            <a:off x="362149" y="1930430"/>
            <a:ext cx="1168453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Rencontres bilatérales avec les intervenants qui le demandent (membres du Groupe de travail FPT et du Comité consultatif)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Présentation au Groupe de travail FPT et au Comité consultatif sur des données relatives au rendement et aux résultats du Fonds d’appui sur l’accès à la justice dans les deux langues officielles (2024 et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En 2024, sondage des membres du Groupe de travail FPT et du Comité consultatif pour connaître leurs enjeux prioritaires portant sur l’accès à la justice dans les deux langues officielles; Analyse comparative des résultats et présentation de ces résultats à l’externe.  Pour 2025, le sondage se fera en direct et des discussions suivront.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IA: (1) Présentation de l’outil IA Otto de Justice Canada au Groupe de travail FPT, and (2) d</a:t>
            </a:r>
            <a:r>
              <a:rPr lang="en-US" dirty="0" err="1"/>
              <a:t>epuis</a:t>
            </a:r>
            <a:r>
              <a:rPr lang="en-US" dirty="0"/>
              <a:t> 2024, </a:t>
            </a:r>
            <a:r>
              <a:rPr lang="en-US" dirty="0" err="1"/>
              <a:t>utilisation</a:t>
            </a:r>
            <a:r>
              <a:rPr lang="en-US" dirty="0"/>
              <a:t> </a:t>
            </a:r>
            <a:r>
              <a:rPr lang="fr-CA" dirty="0"/>
              <a:t>de nouvelles technologies de traduction (p.ex. </a:t>
            </a:r>
            <a:r>
              <a:rPr lang="fr-CA" dirty="0" err="1"/>
              <a:t>Wordly</a:t>
            </a:r>
            <a:r>
              <a:rPr lang="fr-CA" dirty="0"/>
              <a:t>) dans le cadre des rencontres du Comité consultatif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En 2025, pour les membres du Comité consultatif</a:t>
            </a:r>
            <a:r>
              <a:rPr lang="fr-CA"/>
              <a:t>: (1) présentation des coordonnateurs de programmes/politiques et (2) présentation du Bilan sur les langues officielles du ministère.</a:t>
            </a: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90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60878-658a-4717-bbd4-0fd9c09fbb13">
      <Value>2</Value>
      <Value>11</Value>
      <Value>191</Value>
      <Value>8</Value>
      <Value>1</Value>
    </TaxCatchAll>
    <_dlc_DocId xmlns="f4760878-658a-4717-bbd4-0fd9c09fbb13">RN4WT4KUCRMT-543564755-24978</_dlc_DocId>
    <_dlc_DocIdUrl xmlns="f4760878-658a-4717-bbd4-0fd9c09fbb13">
      <Url>https://056gc.sharepoint.com/sites/OCHRO-PC-OLCE_BDPRH-PC-CELO/_layouts/15/DocIdRedir.aspx?ID=RN4WT4KUCRMT-543564755-24978</Url>
      <Description>RN4WT4KUCRMT-543564755-24978</Description>
    </_dlc_DocIdUrl>
    <Sujets xmlns="0406129d-7949-4012-aa34-bff85346a4cf" xsi:nil="true"/>
    <Status xmlns="0406129d-7949-4012-aa34-bff85346a4cf" xsi:nil="true"/>
    <ReviewCompleted xmlns="0406129d-7949-4012-aa34-bff85346a4cf" xsi:nil="true"/>
    <lcf76f155ced4ddcb4097134ff3c332f xmlns="0406129d-7949-4012-aa34-bff85346a4cf">
      <Terms xmlns="http://schemas.microsoft.com/office/infopath/2007/PartnerControls"/>
    </lcf76f155ced4ddcb4097134ff3c332f>
    <InstitutionalCode xmlns="0406129d-7949-4012-aa34-bff85346a4cf" xsi:nil="true"/>
    <Provisionamended xmlns="0406129d-7949-4012-aa34-bff85346a4cf" xsi:nil="true"/>
    <Plannercardnumber_x002d_num_x00e9_rodefiche xmlns="0406129d-7949-4012-aa34-bff85346a4cf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26" ma:contentTypeDescription="Create a new document." ma:contentTypeScope="" ma:versionID="7d1c259e8254f6489401590de8bdd3ff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ffe963170e12c2b932b327c6c0e0dbbb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Sujets" minOccurs="0"/>
                <xsd:element ref="ns3:Status" minOccurs="0"/>
                <xsd:element ref="ns3:InstitutionalCode" minOccurs="0"/>
                <xsd:element ref="ns3:ReviewCompleted" minOccurs="0"/>
                <xsd:element ref="ns3:Plannercardnumber_x002d_num_x00e9_rodefich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d2e2e-3050-48af-9cbe-e64569e098d5}" ma:internalName="TaxCatchAll" ma:showField="CatchAllData" ma:web="f4760878-658a-4717-bbd4-0fd9c09fb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ujets" ma:index="26" nillable="true" ma:displayName="Sujets" ma:format="Dropdown" ma:internalName="Sujets">
      <xsd:simpleType>
        <xsd:restriction base="dms:Text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restriction base="dms:Choice">
          <xsd:enumeration value="Draft"/>
          <xsd:enumeration value="Final"/>
          <xsd:enumeration value="To be approved"/>
          <xsd:enumeration value="Archived"/>
        </xsd:restriction>
      </xsd:simpleType>
    </xsd:element>
    <xsd:element name="InstitutionalCode" ma:index="28" nillable="true" ma:displayName="Institutional Code" ma:format="Dropdown" ma:internalName="InstitutionalCode">
      <xsd:simpleType>
        <xsd:restriction base="dms:Text">
          <xsd:maxLength value="255"/>
        </xsd:restriction>
      </xsd:simpleType>
    </xsd:element>
    <xsd:element name="ReviewCompleted" ma:index="29" nillable="true" ma:displayName="Review Completed" ma:format="Dropdown" ma:internalName="ReviewCompleted">
      <xsd:simpleType>
        <xsd:restriction base="dms:Text">
          <xsd:maxLength value="255"/>
        </xsd:restriction>
      </xsd:simpleType>
    </xsd:element>
    <xsd:element name="Plannercardnumber_x002d_num_x00e9_rodefiche" ma:index="30" nillable="true" ma:displayName="Planner card number -numéro de fiche" ma:format="Dropdown" ma:internalName="Plannercardnumber_x002d_num_x00e9_rodefiche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8995ED-AD12-408B-A78A-D5FFD26A32C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C3589F-0182-44DF-9B5F-C60F56C558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7A685B-C4CD-445F-9D4C-A68C505359E3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f4760878-658a-4717-bbd4-0fd9c09fbb13"/>
    <ds:schemaRef ds:uri="http://schemas.openxmlformats.org/package/2006/metadata/core-properties"/>
    <ds:schemaRef ds:uri="0406129d-7949-4012-aa34-bff85346a4cf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CF29D22-76D1-4160-9C30-A6369AA61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642</Words>
  <Application>Microsoft Office PowerPoint</Application>
  <PresentationFormat>Grand écran</PresentationFormat>
  <Paragraphs>94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Office Theme</vt:lpstr>
      <vt:lpstr>Official Languages: How Justice Canada Innovates  / Langues officielles: Comment Justice Canada innove</vt:lpstr>
      <vt:lpstr>Accomplissements depuis la modernisation de la Loi sur les langues officielles (LLO)</vt:lpstr>
      <vt:lpstr>Infographics / training: Part VII</vt:lpstr>
      <vt:lpstr>Présentation PowerPoint</vt:lpstr>
      <vt:lpstr>Présentation PowerPoint</vt:lpstr>
      <vt:lpstr>Présentation PowerPoint</vt:lpstr>
      <vt:lpstr>Réseau 41 age 1 de 2) </vt:lpstr>
      <vt:lpstr>Network 41 (page 2 / 2) </vt:lpstr>
      <vt:lpstr>Nouvelles initiatives avec nos intervenants externes – Comité consultatif et Groupe de travail FPT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FINAL_Symposium_Bilingual_innovation</dc:title>
  <dc:creator>Peddle, Karen (she her hers elle la lui)</dc:creator>
  <cp:lastModifiedBy>Gauthier, Jean-Guy</cp:lastModifiedBy>
  <cp:revision>4</cp:revision>
  <dcterms:created xsi:type="dcterms:W3CDTF">2025-10-24T19:38:54Z</dcterms:created>
  <dcterms:modified xsi:type="dcterms:W3CDTF">2025-11-10T13:07:53Z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0x010100ADE860D1223E984692003B2F8D34E609</vt:lpwstr>
  </property>
  <property fmtid="{D5CDD505-2E9C-101B-9397-08002B2CF9AE}" pid="3" name="TaxKeyword">
    <vt:lpwstr/>
  </property>
  <property fmtid="{D5CDD505-2E9C-101B-9397-08002B2CF9AE}" pid="4" name="Security">
    <vt:lpwstr>2;#Unclassified|46e30526-9ff0-4654-a636-aa8b02ed351c</vt:lpwstr>
  </property>
  <property fmtid="{D5CDD505-2E9C-101B-9397-08002B2CF9AE}" pid="5" name="Organisation">
    <vt:lpwstr>191;#Official Languages Directorate|e5db8f36-a325-4282-a13d-ab4928960037</vt:lpwstr>
  </property>
  <property fmtid="{D5CDD505-2E9C-101B-9397-08002B2CF9AE}" pid="6" name="Language1">
    <vt:lpwstr>1;#English|a4bed915-78d8-458e-a073-85b2d5287cd2</vt:lpwstr>
  </property>
  <property fmtid="{D5CDD505-2E9C-101B-9397-08002B2CF9AE}" pid="7" name="Subject1">
    <vt:lpwstr>8;#JUS Working Groups and Committees|53e1bb1c-fc48-42e3-9521-c303835b7eed</vt:lpwstr>
  </property>
  <property fmtid="{D5CDD505-2E9C-101B-9397-08002B2CF9AE}" pid="8" name="Fiscal Year">
    <vt:lpwstr/>
  </property>
  <property fmtid="{D5CDD505-2E9C-101B-9397-08002B2CF9AE}" pid="9" name="Document type">
    <vt:lpwstr>11;#Reference Material|659dca7e-a8d7-40c1-8cf8-dda595ddb68a</vt:lpwstr>
  </property>
  <property fmtid="{D5CDD505-2E9C-101B-9397-08002B2CF9AE}" pid="10" name="_dlc_DocIdItemGuid">
    <vt:lpwstr>3c4f39f7-424e-441a-a8d8-8ccf262311fb</vt:lpwstr>
  </property>
  <property fmtid="{D5CDD505-2E9C-101B-9397-08002B2CF9AE}" pid="11" name="Order">
    <vt:r8>12000</vt:r8>
  </property>
  <property fmtid="{D5CDD505-2E9C-101B-9397-08002B2CF9AE}" pid="12" name="Areas of Practice">
    <vt:lpwstr/>
  </property>
  <property fmtid="{D5CDD505-2E9C-101B-9397-08002B2CF9AE}" pid="13" name="d9e43cfa77064552b7f2c08afa85b05f">
    <vt:lpwstr/>
  </property>
  <property fmtid="{D5CDD505-2E9C-101B-9397-08002B2CF9AE}" pid="14" name="Category1">
    <vt:lpwstr/>
  </property>
  <property fmtid="{D5CDD505-2E9C-101B-9397-08002B2CF9AE}" pid="15" name="ocb9e50a2dbb4c02884e7fc13588e9d7">
    <vt:lpwstr/>
  </property>
  <property fmtid="{D5CDD505-2E9C-101B-9397-08002B2CF9AE}" pid="16" name="MSIP_Label_3d0ca00b-3f0e-465a-aac7-1a6a22fcea40_Enabled">
    <vt:lpwstr>true</vt:lpwstr>
  </property>
  <property fmtid="{D5CDD505-2E9C-101B-9397-08002B2CF9AE}" pid="17" name="MSIP_Label_3d0ca00b-3f0e-465a-aac7-1a6a22fcea40_SetDate">
    <vt:lpwstr>2025-11-09T19:27:12Z</vt:lpwstr>
  </property>
  <property fmtid="{D5CDD505-2E9C-101B-9397-08002B2CF9AE}" pid="18" name="MSIP_Label_3d0ca00b-3f0e-465a-aac7-1a6a22fcea40_Method">
    <vt:lpwstr>Privileged</vt:lpwstr>
  </property>
  <property fmtid="{D5CDD505-2E9C-101B-9397-08002B2CF9AE}" pid="19" name="MSIP_Label_3d0ca00b-3f0e-465a-aac7-1a6a22fcea40_Name">
    <vt:lpwstr>3d0ca00b-3f0e-465a-aac7-1a6a22fcea40</vt:lpwstr>
  </property>
  <property fmtid="{D5CDD505-2E9C-101B-9397-08002B2CF9AE}" pid="20" name="MSIP_Label_3d0ca00b-3f0e-465a-aac7-1a6a22fcea40_SiteId">
    <vt:lpwstr>6397df10-4595-4047-9c4f-03311282152b</vt:lpwstr>
  </property>
  <property fmtid="{D5CDD505-2E9C-101B-9397-08002B2CF9AE}" pid="21" name="MSIP_Label_3d0ca00b-3f0e-465a-aac7-1a6a22fcea40_ActionId">
    <vt:lpwstr>0699c8d6-448f-488c-b761-c4702d0b9654</vt:lpwstr>
  </property>
  <property fmtid="{D5CDD505-2E9C-101B-9397-08002B2CF9AE}" pid="22" name="MSIP_Label_3d0ca00b-3f0e-465a-aac7-1a6a22fcea40_ContentBits">
    <vt:lpwstr>1</vt:lpwstr>
  </property>
  <property fmtid="{D5CDD505-2E9C-101B-9397-08002B2CF9AE}" pid="23" name="MSIP_Label_3d0ca00b-3f0e-465a-aac7-1a6a22fcea40_Tag">
    <vt:lpwstr>10, 0, 1, 1</vt:lpwstr>
  </property>
  <property fmtid="{D5CDD505-2E9C-101B-9397-08002B2CF9AE}" pid="24" name="ClassificationContentMarkingHeaderLocations">
    <vt:lpwstr>Office Theme:8</vt:lpwstr>
  </property>
  <property fmtid="{D5CDD505-2E9C-101B-9397-08002B2CF9AE}" pid="25" name="ClassificationContentMarkingHeaderText">
    <vt:lpwstr>UNCLASSIFIED / NON CLASSIFIÉ</vt:lpwstr>
  </property>
</Properties>
</file>