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7.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9.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10.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11.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1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1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14.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63" r:id="rId2"/>
    <p:sldId id="267" r:id="rId3"/>
    <p:sldId id="264" r:id="rId4"/>
    <p:sldId id="269" r:id="rId5"/>
    <p:sldId id="275" r:id="rId6"/>
    <p:sldId id="282" r:id="rId7"/>
    <p:sldId id="316" r:id="rId8"/>
    <p:sldId id="293" r:id="rId9"/>
    <p:sldId id="521" r:id="rId10"/>
    <p:sldId id="522" r:id="rId11"/>
    <p:sldId id="523" r:id="rId12"/>
    <p:sldId id="525" r:id="rId13"/>
    <p:sldId id="526" r:id="rId14"/>
    <p:sldId id="258" r:id="rId15"/>
    <p:sldId id="530" r:id="rId16"/>
    <p:sldId id="529" r:id="rId17"/>
    <p:sldId id="531" r:id="rId18"/>
    <p:sldId id="532" r:id="rId19"/>
    <p:sldId id="533" r:id="rId20"/>
    <p:sldId id="534" r:id="rId21"/>
    <p:sldId id="535" r:id="rId22"/>
    <p:sldId id="266" r:id="rId23"/>
  </p:sldIdLst>
  <p:sldSz cx="12192000" cy="6858000"/>
  <p:notesSz cx="7010400" cy="92964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orient="horz" pos="482" userDrawn="1">
          <p15:clr>
            <a:srgbClr val="A4A3A4"/>
          </p15:clr>
        </p15:guide>
        <p15:guide id="3" orient="horz" pos="300" userDrawn="1">
          <p15:clr>
            <a:srgbClr val="A4A3A4"/>
          </p15:clr>
        </p15:guide>
        <p15:guide id="4" orient="horz" pos="572" userDrawn="1">
          <p15:clr>
            <a:srgbClr val="A4A3A4"/>
          </p15:clr>
        </p15:guide>
        <p15:guide id="5" pos="3840" userDrawn="1">
          <p15:clr>
            <a:srgbClr val="A4A3A4"/>
          </p15:clr>
        </p15:guide>
        <p15:guide id="6" pos="66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y, Vivienne" initials="MV" lastIdx="31" clrIdx="0">
    <p:extLst>
      <p:ext uri="{19B8F6BF-5375-455C-9EA6-DF929625EA0E}">
        <p15:presenceInfo xmlns:p15="http://schemas.microsoft.com/office/powerpoint/2012/main" userId="S::VMACY@tbs-sct.gc.ca::fded5481-77d7-4d17-aa7e-00182c9e1941" providerId="AD"/>
      </p:ext>
    </p:extLst>
  </p:cmAuthor>
  <p:cmAuthor id="2" name="Iyer, Narayanan" initials="IN" lastIdx="1" clrIdx="1">
    <p:extLst>
      <p:ext uri="{19B8F6BF-5375-455C-9EA6-DF929625EA0E}">
        <p15:presenceInfo xmlns:p15="http://schemas.microsoft.com/office/powerpoint/2012/main" userId="S::NIYER@tbs-sct.gc.ca::d90c1b25-28fd-4e4b-aaca-f31ce60f694e" providerId="AD"/>
      </p:ext>
    </p:extLst>
  </p:cmAuthor>
  <p:cmAuthor id="3" name="Macdonald, Jonathan" initials="MJ" lastIdx="2" clrIdx="2">
    <p:extLst>
      <p:ext uri="{19B8F6BF-5375-455C-9EA6-DF929625EA0E}">
        <p15:presenceInfo xmlns:p15="http://schemas.microsoft.com/office/powerpoint/2012/main" userId="S::JOMACDON@tbs-sct.gc.ca::cf93fe00-bedf-4e77-a85b-5ca47071da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7E9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8" autoAdjust="0"/>
    <p:restoredTop sz="86486" autoAdjust="0"/>
  </p:normalViewPr>
  <p:slideViewPr>
    <p:cSldViewPr showGuides="1">
      <p:cViewPr varScale="1">
        <p:scale>
          <a:sx n="98" d="100"/>
          <a:sy n="98" d="100"/>
        </p:scale>
        <p:origin x="1086" y="96"/>
      </p:cViewPr>
      <p:guideLst>
        <p:guide orient="horz" pos="2160"/>
        <p:guide orient="horz" pos="482"/>
        <p:guide orient="horz" pos="300"/>
        <p:guide orient="horz" pos="572"/>
        <p:guide pos="3840"/>
        <p:guide pos="66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2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C125156-8CB5-4F94-B1DD-9DEF660CA43A}" type="datetimeFigureOut">
              <a:rPr lang="en-CA" smtClean="0"/>
              <a:t>2022-07-08</a:t>
            </a:fld>
            <a:endParaRPr lang="en-CA"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CA"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C297B32-12A3-46AB-84D3-B62C0D6D9FAB}" type="slidenum">
              <a:rPr lang="en-CA" smtClean="0"/>
              <a:t>‹#›</a:t>
            </a:fld>
            <a:endParaRPr lang="en-CA" dirty="0"/>
          </a:p>
        </p:txBody>
      </p:sp>
    </p:spTree>
    <p:extLst>
      <p:ext uri="{BB962C8B-B14F-4D97-AF65-F5344CB8AC3E}">
        <p14:creationId xmlns:p14="http://schemas.microsoft.com/office/powerpoint/2010/main" val="11937173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5BE00D6-E049-4381-83C8-29CB14B5448F}" type="datetimeFigureOut">
              <a:rPr lang="en-CA" smtClean="0"/>
              <a:t>2022-07-08</a:t>
            </a:fld>
            <a:endParaRPr lang="en-CA"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CA"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3A5D88-BC26-4EFA-A680-927F6A4ACCF4}" type="slidenum">
              <a:rPr lang="en-CA" smtClean="0"/>
              <a:t>‹#›</a:t>
            </a:fld>
            <a:endParaRPr lang="en-CA" dirty="0"/>
          </a:p>
        </p:txBody>
      </p:sp>
    </p:spTree>
    <p:extLst>
      <p:ext uri="{BB962C8B-B14F-4D97-AF65-F5344CB8AC3E}">
        <p14:creationId xmlns:p14="http://schemas.microsoft.com/office/powerpoint/2010/main" val="2744622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1</a:t>
            </a:fld>
            <a:endParaRPr lang="en-CA" dirty="0"/>
          </a:p>
        </p:txBody>
      </p:sp>
    </p:spTree>
    <p:extLst>
      <p:ext uri="{BB962C8B-B14F-4D97-AF65-F5344CB8AC3E}">
        <p14:creationId xmlns:p14="http://schemas.microsoft.com/office/powerpoint/2010/main" val="3227486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11</a:t>
            </a:fld>
            <a:endParaRPr lang="en-CA" dirty="0"/>
          </a:p>
        </p:txBody>
      </p:sp>
    </p:spTree>
    <p:extLst>
      <p:ext uri="{BB962C8B-B14F-4D97-AF65-F5344CB8AC3E}">
        <p14:creationId xmlns:p14="http://schemas.microsoft.com/office/powerpoint/2010/main" val="2032042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*Depending on the sensitivity of the request – institutions may wish to request two instances of evidence of identity</a:t>
            </a:r>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12</a:t>
            </a:fld>
            <a:endParaRPr lang="en-CA" dirty="0"/>
          </a:p>
        </p:txBody>
      </p:sp>
    </p:spTree>
    <p:extLst>
      <p:ext uri="{BB962C8B-B14F-4D97-AF65-F5344CB8AC3E}">
        <p14:creationId xmlns:p14="http://schemas.microsoft.com/office/powerpoint/2010/main" val="3834259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13</a:t>
            </a:fld>
            <a:endParaRPr lang="en-CA" dirty="0"/>
          </a:p>
        </p:txBody>
      </p:sp>
    </p:spTree>
    <p:extLst>
      <p:ext uri="{BB962C8B-B14F-4D97-AF65-F5344CB8AC3E}">
        <p14:creationId xmlns:p14="http://schemas.microsoft.com/office/powerpoint/2010/main" val="332775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14</a:t>
            </a:fld>
            <a:endParaRPr lang="en-CA"/>
          </a:p>
        </p:txBody>
      </p:sp>
    </p:spTree>
    <p:extLst>
      <p:ext uri="{BB962C8B-B14F-4D97-AF65-F5344CB8AC3E}">
        <p14:creationId xmlns:p14="http://schemas.microsoft.com/office/powerpoint/2010/main" val="6938689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15</a:t>
            </a:fld>
            <a:endParaRPr lang="en-CA" dirty="0"/>
          </a:p>
        </p:txBody>
      </p:sp>
    </p:spTree>
    <p:extLst>
      <p:ext uri="{BB962C8B-B14F-4D97-AF65-F5344CB8AC3E}">
        <p14:creationId xmlns:p14="http://schemas.microsoft.com/office/powerpoint/2010/main" val="2570299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22</a:t>
            </a:fld>
            <a:endParaRPr lang="en-CA" dirty="0"/>
          </a:p>
        </p:txBody>
      </p:sp>
    </p:spTree>
    <p:extLst>
      <p:ext uri="{BB962C8B-B14F-4D97-AF65-F5344CB8AC3E}">
        <p14:creationId xmlns:p14="http://schemas.microsoft.com/office/powerpoint/2010/main" val="557931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2</a:t>
            </a:fld>
            <a:endParaRPr lang="en-CA" dirty="0"/>
          </a:p>
        </p:txBody>
      </p:sp>
    </p:spTree>
    <p:extLst>
      <p:ext uri="{BB962C8B-B14F-4D97-AF65-F5344CB8AC3E}">
        <p14:creationId xmlns:p14="http://schemas.microsoft.com/office/powerpoint/2010/main" val="3869122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3</a:t>
            </a:fld>
            <a:endParaRPr lang="en-CA" dirty="0"/>
          </a:p>
        </p:txBody>
      </p:sp>
    </p:spTree>
    <p:extLst>
      <p:ext uri="{BB962C8B-B14F-4D97-AF65-F5344CB8AC3E}">
        <p14:creationId xmlns:p14="http://schemas.microsoft.com/office/powerpoint/2010/main" val="102478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sz="1200" b="0" i="0" dirty="0">
                <a:solidFill>
                  <a:schemeClr val="tx2"/>
                </a:solidFill>
                <a:effectLst/>
                <a:latin typeface="Noto Sans" panose="020B0502040504020204" pitchFamily="34" charset="0"/>
              </a:rPr>
              <a:t>Where the sensitivity of the requested information is relatively low and the identity is reasonably assured, as per the </a:t>
            </a:r>
            <a:r>
              <a:rPr lang="en-US" sz="1200" b="0" i="1" dirty="0">
                <a:solidFill>
                  <a:schemeClr val="tx2"/>
                </a:solidFill>
                <a:effectLst/>
                <a:latin typeface="Noto Sans" panose="020B0502040504020204" pitchFamily="34" charset="0"/>
              </a:rPr>
              <a:t>Directive on Identity Management</a:t>
            </a:r>
            <a:r>
              <a:rPr lang="en-US" sz="1200" b="0" i="0" dirty="0">
                <a:solidFill>
                  <a:schemeClr val="tx2"/>
                </a:solidFill>
                <a:effectLst/>
                <a:latin typeface="Noto Sans" panose="020B0502040504020204" pitchFamily="34" charset="0"/>
              </a:rPr>
              <a:t>, institutions should facilitate the right of access.</a:t>
            </a:r>
          </a:p>
          <a:p>
            <a:pPr marL="342900" indent="-342900">
              <a:buFont typeface="Arial" panose="020B0604020202020204" pitchFamily="34" charset="0"/>
              <a:buChar char="•"/>
            </a:pPr>
            <a:r>
              <a:rPr lang="en-US" sz="1200" b="0" i="0" dirty="0">
                <a:solidFill>
                  <a:schemeClr val="tx2"/>
                </a:solidFill>
                <a:effectLst/>
                <a:latin typeface="Noto Sans" panose="020B0502040504020204" pitchFamily="34" charset="0"/>
              </a:rPr>
              <a:t>As the sensitivity of the information and the potential injury to the individual increases, the standard for adequate identity verification rises and preventing breaches should be </a:t>
            </a:r>
            <a:r>
              <a:rPr lang="en-US" sz="1200" b="1" i="0" dirty="0">
                <a:solidFill>
                  <a:schemeClr val="tx2"/>
                </a:solidFill>
                <a:effectLst/>
                <a:latin typeface="Noto Sans" panose="020B0502040504020204" pitchFamily="34" charset="0"/>
              </a:rPr>
              <a:t>prioritized</a:t>
            </a:r>
            <a:r>
              <a:rPr lang="en-US" sz="1200" b="0" i="0" dirty="0">
                <a:solidFill>
                  <a:schemeClr val="tx2"/>
                </a:solidFill>
                <a:effectLst/>
                <a:latin typeface="Noto Sans" panose="020B0502040504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3A5D88-BC26-4EFA-A680-927F6A4ACCF4}" type="slidenum">
              <a:rPr lang="en-CA" smtClean="0"/>
              <a:t>4</a:t>
            </a:fld>
            <a:endParaRPr lang="en-CA" dirty="0"/>
          </a:p>
        </p:txBody>
      </p:sp>
    </p:spTree>
    <p:extLst>
      <p:ext uri="{BB962C8B-B14F-4D97-AF65-F5344CB8AC3E}">
        <p14:creationId xmlns:p14="http://schemas.microsoft.com/office/powerpoint/2010/main" val="3437284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5</a:t>
            </a:fld>
            <a:endParaRPr lang="en-CA" dirty="0"/>
          </a:p>
        </p:txBody>
      </p:sp>
    </p:spTree>
    <p:extLst>
      <p:ext uri="{BB962C8B-B14F-4D97-AF65-F5344CB8AC3E}">
        <p14:creationId xmlns:p14="http://schemas.microsoft.com/office/powerpoint/2010/main" val="1461672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Segoe UI" panose="020B0502040204020203" pitchFamily="34" charset="0"/>
              </a:rPr>
              <a:t>- note that distress speaks to mental health which could also be captured as personal health.</a:t>
            </a:r>
            <a:endParaRPr lang="en-US" sz="1200" dirty="0">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3A5D88-BC26-4EFA-A680-927F6A4ACCF4}" type="slidenum">
              <a:rPr lang="en-CA" smtClean="0"/>
              <a:t>6</a:t>
            </a:fld>
            <a:endParaRPr lang="en-CA" dirty="0"/>
          </a:p>
        </p:txBody>
      </p:sp>
    </p:spTree>
    <p:extLst>
      <p:ext uri="{BB962C8B-B14F-4D97-AF65-F5344CB8AC3E}">
        <p14:creationId xmlns:p14="http://schemas.microsoft.com/office/powerpoint/2010/main" val="519180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 note that distress speaks to mental health which could also be captured as personal health.</a:t>
            </a:r>
            <a:endParaRPr lang="en-US" sz="1800" dirty="0">
              <a:effectLst/>
              <a:latin typeface="Arial" panose="020B0604020202020204" pitchFamily="34" charset="0"/>
            </a:endParaRPr>
          </a:p>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8</a:t>
            </a:fld>
            <a:endParaRPr lang="en-CA" dirty="0"/>
          </a:p>
        </p:txBody>
      </p:sp>
    </p:spTree>
    <p:extLst>
      <p:ext uri="{BB962C8B-B14F-4D97-AF65-F5344CB8AC3E}">
        <p14:creationId xmlns:p14="http://schemas.microsoft.com/office/powerpoint/2010/main" val="2101307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9</a:t>
            </a:fld>
            <a:endParaRPr lang="en-CA" dirty="0"/>
          </a:p>
        </p:txBody>
      </p:sp>
    </p:spTree>
    <p:extLst>
      <p:ext uri="{BB962C8B-B14F-4D97-AF65-F5344CB8AC3E}">
        <p14:creationId xmlns:p14="http://schemas.microsoft.com/office/powerpoint/2010/main" val="32151611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10</a:t>
            </a:fld>
            <a:endParaRPr lang="en-CA" dirty="0"/>
          </a:p>
        </p:txBody>
      </p:sp>
    </p:spTree>
    <p:extLst>
      <p:ext uri="{BB962C8B-B14F-4D97-AF65-F5344CB8AC3E}">
        <p14:creationId xmlns:p14="http://schemas.microsoft.com/office/powerpoint/2010/main" val="9693973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1295467" y="2127978"/>
            <a:ext cx="9585011" cy="987095"/>
          </a:xfrm>
          <a:prstGeom prst="rect">
            <a:avLst/>
          </a:prstGeom>
        </p:spPr>
        <p:txBody>
          <a:bodyPr anchor="t"/>
          <a:lstStyle>
            <a:lvl1pPr algn="ctr">
              <a:defRPr sz="6600" b="0" cap="none" baseline="0">
                <a:solidFill>
                  <a:schemeClr val="tx2"/>
                </a:solidFill>
              </a:defRPr>
            </a:lvl1pPr>
          </a:lstStyle>
          <a:p>
            <a:r>
              <a:rPr lang="en-US" dirty="0"/>
              <a:t>Section title</a:t>
            </a:r>
            <a:endParaRPr lang="en-CA" dirty="0"/>
          </a:p>
        </p:txBody>
      </p:sp>
      <p:pic>
        <p:nvPicPr>
          <p:cNvPr id="10" name="Picture 9"/>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flipH="1" flipV="1">
            <a:off x="-240704" y="2889262"/>
            <a:ext cx="5528733" cy="4248150"/>
          </a:xfrm>
          <a:prstGeom prst="rect">
            <a:avLst/>
          </a:prstGeom>
        </p:spPr>
      </p:pic>
      <p:pic>
        <p:nvPicPr>
          <p:cNvPr id="11" name="Picture 10"/>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flipH="1" flipV="1">
            <a:off x="-336714" y="3104964"/>
            <a:ext cx="5512513" cy="4235688"/>
          </a:xfrm>
          <a:prstGeom prst="rect">
            <a:avLst/>
          </a:prstGeom>
        </p:spPr>
      </p:pic>
      <p:pic>
        <p:nvPicPr>
          <p:cNvPr id="12" name="Picture 11"/>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flipH="1" flipV="1">
            <a:off x="-336715" y="4155922"/>
            <a:ext cx="4148667" cy="2931033"/>
          </a:xfrm>
          <a:prstGeom prst="rect">
            <a:avLst/>
          </a:prstGeom>
        </p:spPr>
      </p:pic>
      <p:sp>
        <p:nvSpPr>
          <p:cNvPr id="13" name="Slide Number Placeholder 5"/>
          <p:cNvSpPr>
            <a:spLocks noGrp="1"/>
          </p:cNvSpPr>
          <p:nvPr>
            <p:ph type="sldNum" sz="quarter" idx="12"/>
          </p:nvPr>
        </p:nvSpPr>
        <p:spPr>
          <a:xfrm>
            <a:off x="8737600" y="6356351"/>
            <a:ext cx="2844800" cy="365125"/>
          </a:xfrm>
        </p:spPr>
        <p:txBody>
          <a:bodyPr/>
          <a:lstStyle/>
          <a:p>
            <a:fld id="{32D4B517-E49B-41B6-9DBC-23634E0F1CDC}" type="slidenum">
              <a:rPr lang="en-CA" smtClean="0"/>
              <a:t>‹#›</a:t>
            </a:fld>
            <a:endParaRPr lang="en-CA" dirty="0"/>
          </a:p>
        </p:txBody>
      </p:sp>
    </p:spTree>
    <p:extLst>
      <p:ext uri="{BB962C8B-B14F-4D97-AF65-F5344CB8AC3E}">
        <p14:creationId xmlns:p14="http://schemas.microsoft.com/office/powerpoint/2010/main" val="3745035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100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par>
                                <p:cTn id="9" presetID="2" presetClass="entr" presetSubtype="2" accel="50000" decel="50000" fill="hold" nodeType="withEffect">
                                  <p:stCondLst>
                                    <p:cond delay="50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1+#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par>
                                <p:cTn id="13" presetID="2" presetClass="entr" presetSubtype="2" accel="50000" decel="50000" fill="hold" nodeType="withEffect">
                                  <p:stCondLst>
                                    <p:cond delay="75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1+#ppt_w/2"/>
                                          </p:val>
                                        </p:tav>
                                        <p:tav tm="100000">
                                          <p:val>
                                            <p:strVal val="#ppt_x"/>
                                          </p:val>
                                        </p:tav>
                                      </p:tavLst>
                                    </p:anim>
                                    <p:anim calcmode="lin" valueType="num">
                                      <p:cBhvr additive="base">
                                        <p:cTn id="16"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Only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dirty="0"/>
          </a:p>
        </p:txBody>
      </p:sp>
      <p:sp>
        <p:nvSpPr>
          <p:cNvPr id="2" name="Title 1"/>
          <p:cNvSpPr>
            <a:spLocks noGrp="1"/>
          </p:cNvSpPr>
          <p:nvPr>
            <p:ph type="title"/>
          </p:nvPr>
        </p:nvSpPr>
        <p:spPr>
          <a:xfrm>
            <a:off x="1012265" y="138062"/>
            <a:ext cx="7243976" cy="878670"/>
          </a:xfrm>
        </p:spPr>
        <p:txBody>
          <a:bodyPr lIns="0" tIns="0" rIns="0" bIns="0" anchor="ctr"/>
          <a:lstStyle>
            <a:lvl1pPr algn="l">
              <a:defRPr lang="en-CA" sz="2800" baseline="0">
                <a:solidFill>
                  <a:schemeClr val="accent1"/>
                </a:solidFill>
                <a:latin typeface="Calibri" panose="020F0502020204030204" pitchFamily="34" charset="0"/>
                <a:ea typeface="+mn-ea"/>
                <a:cs typeface="+mn-cs"/>
              </a:defRPr>
            </a:lvl1pPr>
          </a:lstStyle>
          <a:p>
            <a:pPr marL="0" marR="0" lvl="0" indent="0" fontAlgn="auto">
              <a:lnSpc>
                <a:spcPct val="100000"/>
              </a:lnSpc>
              <a:spcBef>
                <a:spcPct val="20000"/>
              </a:spcBef>
              <a:spcAft>
                <a:spcPts val="0"/>
              </a:spcAft>
              <a:buClrTx/>
              <a:buSzTx/>
              <a:buFont typeface="Arial" panose="020B0604020202020204" pitchFamily="34" charset="0"/>
              <a:tabLst/>
            </a:pPr>
            <a:r>
              <a:rPr lang="en-US"/>
              <a:t>Click to edit Master title style</a:t>
            </a:r>
            <a:endParaRPr lang="en-CA"/>
          </a:p>
        </p:txBody>
      </p:sp>
    </p:spTree>
    <p:extLst>
      <p:ext uri="{BB962C8B-B14F-4D97-AF65-F5344CB8AC3E}">
        <p14:creationId xmlns:p14="http://schemas.microsoft.com/office/powerpoint/2010/main" val="2441701796"/>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4" name="Freeform 15"/>
          <p:cNvSpPr>
            <a:spLocks/>
          </p:cNvSpPr>
          <p:nvPr userDrawn="1"/>
        </p:nvSpPr>
        <p:spPr bwMode="auto">
          <a:xfrm>
            <a:off x="9283025" y="563605"/>
            <a:ext cx="2908300"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5" name="Freeform 14"/>
          <p:cNvSpPr>
            <a:spLocks/>
          </p:cNvSpPr>
          <p:nvPr userDrawn="1"/>
        </p:nvSpPr>
        <p:spPr bwMode="auto">
          <a:xfrm>
            <a:off x="9105225" y="563605"/>
            <a:ext cx="368300"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6" name="Freeform 13"/>
          <p:cNvSpPr>
            <a:spLocks/>
          </p:cNvSpPr>
          <p:nvPr userDrawn="1"/>
        </p:nvSpPr>
        <p:spPr bwMode="auto">
          <a:xfrm>
            <a:off x="-677" y="563605"/>
            <a:ext cx="9309101"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7" name="Title 1"/>
          <p:cNvSpPr>
            <a:spLocks noGrp="1"/>
          </p:cNvSpPr>
          <p:nvPr>
            <p:ph type="ctrTitle" hasCustomPrompt="1"/>
          </p:nvPr>
        </p:nvSpPr>
        <p:spPr>
          <a:xfrm>
            <a:off x="1103445" y="2060849"/>
            <a:ext cx="10270067" cy="613891"/>
          </a:xfrm>
          <a:prstGeom prst="rect">
            <a:avLst/>
          </a:prstGeom>
        </p:spPr>
        <p:txBody>
          <a:bodyPr/>
          <a:lstStyle>
            <a:lvl1pPr algn="l">
              <a:defRPr sz="3600">
                <a:solidFill>
                  <a:schemeClr val="tx2"/>
                </a:solidFill>
              </a:defRPr>
            </a:lvl1pPr>
          </a:lstStyle>
          <a:p>
            <a:r>
              <a:rPr lang="en-US" dirty="0"/>
              <a:t>Title</a:t>
            </a:r>
            <a:endParaRPr lang="en-CA" dirty="0"/>
          </a:p>
        </p:txBody>
      </p:sp>
      <p:sp>
        <p:nvSpPr>
          <p:cNvPr id="18" name="Text Placeholder 14"/>
          <p:cNvSpPr>
            <a:spLocks noGrp="1"/>
          </p:cNvSpPr>
          <p:nvPr>
            <p:ph type="body" sz="quarter" idx="13" hasCustomPrompt="1"/>
          </p:nvPr>
        </p:nvSpPr>
        <p:spPr>
          <a:xfrm>
            <a:off x="1103446" y="2708920"/>
            <a:ext cx="10273141" cy="720080"/>
          </a:xfrm>
          <a:prstGeom prst="rect">
            <a:avLst/>
          </a:prstGeom>
        </p:spPr>
        <p:txBody>
          <a:bodyPr/>
          <a:lstStyle>
            <a:lvl1pPr marL="0" indent="0">
              <a:buNone/>
              <a:defRPr sz="2400">
                <a:solidFill>
                  <a:schemeClr val="accent3"/>
                </a:solidFill>
              </a:defRPr>
            </a:lvl1pPr>
          </a:lstStyle>
          <a:p>
            <a:pPr lvl="0"/>
            <a:r>
              <a:rPr lang="en-US" dirty="0"/>
              <a:t>Sub-title</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2034" y="911006"/>
            <a:ext cx="5687644" cy="393759"/>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16493" y="806229"/>
            <a:ext cx="2094235" cy="484291"/>
          </a:xfrm>
          <a:prstGeom prst="rect">
            <a:avLst/>
          </a:prstGeom>
        </p:spPr>
      </p:pic>
      <p:sp>
        <p:nvSpPr>
          <p:cNvPr id="21" name="Slide Number Placeholder 5"/>
          <p:cNvSpPr>
            <a:spLocks noGrp="1"/>
          </p:cNvSpPr>
          <p:nvPr>
            <p:ph type="sldNum" sz="quarter" idx="12"/>
          </p:nvPr>
        </p:nvSpPr>
        <p:spPr>
          <a:xfrm>
            <a:off x="8737600" y="6356351"/>
            <a:ext cx="2844800" cy="365125"/>
          </a:xfrm>
        </p:spPr>
        <p:txBody>
          <a:bodyPr/>
          <a:lstStyle/>
          <a:p>
            <a:fld id="{32D4B517-E49B-41B6-9DBC-23634E0F1CDC}" type="slidenum">
              <a:rPr lang="en-CA" smtClean="0"/>
              <a:t>‹#›</a:t>
            </a:fld>
            <a:endParaRPr lang="en-CA" dirty="0"/>
          </a:p>
        </p:txBody>
      </p:sp>
    </p:spTree>
    <p:extLst>
      <p:ext uri="{BB962C8B-B14F-4D97-AF65-F5344CB8AC3E}">
        <p14:creationId xmlns:p14="http://schemas.microsoft.com/office/powerpoint/2010/main" val="35166169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50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0-#ppt_w/2"/>
                                          </p:val>
                                        </p:tav>
                                        <p:tav tm="100000">
                                          <p:val>
                                            <p:strVal val="#ppt_x"/>
                                          </p:val>
                                        </p:tav>
                                      </p:tavLst>
                                    </p:anim>
                                    <p:anim calcmode="lin" valueType="num">
                                      <p:cBhvr additive="base">
                                        <p:cTn id="12" dur="500" fill="hold"/>
                                        <p:tgtEl>
                                          <p:spTgt spid="15"/>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100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0-#ppt_w/2"/>
                                          </p:val>
                                        </p:tav>
                                        <p:tav tm="100000">
                                          <p:val>
                                            <p:strVal val="#ppt_x"/>
                                          </p:val>
                                        </p:tav>
                                      </p:tavLst>
                                    </p:anim>
                                    <p:anim calcmode="lin" valueType="num">
                                      <p:cBhvr additive="base">
                                        <p:cTn id="16" dur="500" fill="hold"/>
                                        <p:tgtEl>
                                          <p:spTgt spid="14"/>
                                        </p:tgtEl>
                                        <p:attrNameLst>
                                          <p:attrName>ppt_y</p:attrName>
                                        </p:attrNameLst>
                                      </p:cBhvr>
                                      <p:tavLst>
                                        <p:tav tm="0">
                                          <p:val>
                                            <p:strVal val="#ppt_y"/>
                                          </p:val>
                                        </p:tav>
                                        <p:tav tm="100000">
                                          <p:val>
                                            <p:strVal val="#ppt_y"/>
                                          </p:val>
                                        </p:tav>
                                      </p:tavLst>
                                    </p:anim>
                                  </p:childTnLst>
                                </p:cTn>
                              </p:par>
                              <p:par>
                                <p:cTn id="17" presetID="10" presetClass="entr" presetSubtype="0" fill="hold" nodeType="withEffect">
                                  <p:stCondLst>
                                    <p:cond delay="125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par>
                                <p:cTn id="20" presetID="10" presetClass="entr" presetSubtype="0" fill="hold" nodeType="withEffect">
                                  <p:stCondLst>
                                    <p:cond delay="125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dirty="0"/>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200" indent="0">
              <a:buNone/>
              <a:defRPr/>
            </a:lvl2pPr>
          </a:lstStyle>
          <a:p>
            <a:pPr lvl="0"/>
            <a:r>
              <a:rPr lang="en-US" dirty="0"/>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dirty="0"/>
              <a:t>Click to add text</a:t>
            </a:r>
          </a:p>
        </p:txBody>
      </p:sp>
    </p:spTree>
    <p:extLst>
      <p:ext uri="{BB962C8B-B14F-4D97-AF65-F5344CB8AC3E}">
        <p14:creationId xmlns:p14="http://schemas.microsoft.com/office/powerpoint/2010/main" val="2077113458"/>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Page With Picture and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dirty="0"/>
          </a:p>
        </p:txBody>
      </p:sp>
      <p:sp>
        <p:nvSpPr>
          <p:cNvPr id="16" name="Title 1"/>
          <p:cNvSpPr>
            <a:spLocks noGrp="1"/>
          </p:cNvSpPr>
          <p:nvPr>
            <p:ph type="title" hasCustomPrompt="1"/>
          </p:nvPr>
        </p:nvSpPr>
        <p:spPr>
          <a:xfrm>
            <a:off x="2434641" y="4617626"/>
            <a:ext cx="7309764" cy="467559"/>
          </a:xfrm>
          <a:prstGeom prst="rect">
            <a:avLst/>
          </a:prstGeom>
        </p:spPr>
        <p:txBody>
          <a:bodyPr anchor="t"/>
          <a:lstStyle>
            <a:lvl1pPr algn="l">
              <a:defRPr sz="1800" b="1" baseline="0">
                <a:solidFill>
                  <a:schemeClr val="tx2"/>
                </a:solidFill>
              </a:defRPr>
            </a:lvl1pPr>
          </a:lstStyle>
          <a:p>
            <a:r>
              <a:rPr lang="en-US" dirty="0"/>
              <a:t>Photo Caption</a:t>
            </a:r>
            <a:endParaRPr lang="en-CA" dirty="0"/>
          </a:p>
        </p:txBody>
      </p:sp>
      <p:sp>
        <p:nvSpPr>
          <p:cNvPr id="17" name="Picture Placeholder 2"/>
          <p:cNvSpPr>
            <a:spLocks noGrp="1"/>
          </p:cNvSpPr>
          <p:nvPr>
            <p:ph type="pic" idx="1" hasCustomPrompt="1"/>
          </p:nvPr>
        </p:nvSpPr>
        <p:spPr>
          <a:xfrm>
            <a:off x="2429205" y="1196752"/>
            <a:ext cx="7315200" cy="339471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a:t>Click to insert a picture</a:t>
            </a:r>
          </a:p>
        </p:txBody>
      </p:sp>
      <p:sp>
        <p:nvSpPr>
          <p:cNvPr id="19" name="Rectangle 18"/>
          <p:cNvSpPr/>
          <p:nvPr userDrawn="1"/>
        </p:nvSpPr>
        <p:spPr>
          <a:xfrm>
            <a:off x="2429206" y="4617133"/>
            <a:ext cx="60959" cy="46756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dirty="0"/>
          </a:p>
        </p:txBody>
      </p:sp>
    </p:spTree>
    <p:extLst>
      <p:ext uri="{BB962C8B-B14F-4D97-AF65-F5344CB8AC3E}">
        <p14:creationId xmlns:p14="http://schemas.microsoft.com/office/powerpoint/2010/main" val="841984464"/>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Page Image">
    <p:bg>
      <p:bgPr>
        <a:solidFill>
          <a:schemeClr val="bg2"/>
        </a:solidFill>
        <a:effectLst/>
      </p:bgPr>
    </p:bg>
    <p:spTree>
      <p:nvGrpSpPr>
        <p:cNvPr id="1" name=""/>
        <p:cNvGrpSpPr/>
        <p:nvPr/>
      </p:nvGrpSpPr>
      <p:grpSpPr>
        <a:xfrm>
          <a:off x="0" y="0"/>
          <a:ext cx="0" cy="0"/>
          <a:chOff x="0" y="0"/>
          <a:chExt cx="0" cy="0"/>
        </a:xfrm>
      </p:grpSpPr>
      <p:sp>
        <p:nvSpPr>
          <p:cNvPr id="12" name="Picture Placeholder 2"/>
          <p:cNvSpPr>
            <a:spLocks noGrp="1"/>
          </p:cNvSpPr>
          <p:nvPr>
            <p:ph type="pic" idx="1" hasCustomPrompt="1"/>
          </p:nvPr>
        </p:nvSpPr>
        <p:spPr>
          <a:xfrm>
            <a:off x="0" y="548680"/>
            <a:ext cx="12192000" cy="6309320"/>
          </a:xfrm>
          <a:prstGeom prst="rect">
            <a:avLst/>
          </a:prstGeom>
        </p:spPr>
        <p:txBody>
          <a:bodyPr/>
          <a:lstStyle>
            <a:lvl1pPr marL="0" indent="0">
              <a:buNone/>
              <a:defRPr sz="14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a:t>Click to insert a picture</a:t>
            </a:r>
          </a:p>
        </p:txBody>
      </p:sp>
    </p:spTree>
    <p:extLst>
      <p:ext uri="{BB962C8B-B14F-4D97-AF65-F5344CB8AC3E}">
        <p14:creationId xmlns:p14="http://schemas.microsoft.com/office/powerpoint/2010/main" val="1313740679"/>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With Photo Collage">
    <p:bg>
      <p:bgPr>
        <a:solidFill>
          <a:schemeClr val="bg2"/>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idx="10" hasCustomPrompt="1"/>
          </p:nvPr>
        </p:nvSpPr>
        <p:spPr>
          <a:xfrm>
            <a:off x="6223590" y="841785"/>
            <a:ext cx="5968409" cy="3795823"/>
          </a:xfrm>
          <a:prstGeom prst="rect">
            <a:avLst/>
          </a:prstGeom>
        </p:spPr>
        <p:txBody>
          <a:bodyPr/>
          <a:lstStyle>
            <a:lvl1pPr marL="0" indent="0">
              <a:buNone/>
              <a:defRPr sz="1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a:t>Click to insert a picture</a:t>
            </a:r>
          </a:p>
        </p:txBody>
      </p:sp>
      <p:sp>
        <p:nvSpPr>
          <p:cNvPr id="4" name="Text Placeholder 5"/>
          <p:cNvSpPr>
            <a:spLocks noGrp="1"/>
          </p:cNvSpPr>
          <p:nvPr>
            <p:ph type="body" sz="quarter" idx="11" hasCustomPrompt="1"/>
          </p:nvPr>
        </p:nvSpPr>
        <p:spPr>
          <a:xfrm>
            <a:off x="0" y="841784"/>
            <a:ext cx="5982587" cy="2571750"/>
          </a:xfrm>
          <a:prstGeom prst="rect">
            <a:avLst/>
          </a:prstGeom>
        </p:spPr>
        <p:txBody>
          <a:bodyPr lIns="180000" tIns="108000" rIns="180000" bIns="108000"/>
          <a:lstStyle>
            <a:lvl1pPr marL="0" indent="0">
              <a:buNone/>
              <a:defRPr sz="1800" baseline="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add text</a:t>
            </a:r>
            <a:endParaRPr lang="en-CA" dirty="0"/>
          </a:p>
        </p:txBody>
      </p:sp>
      <p:sp>
        <p:nvSpPr>
          <p:cNvPr id="5" name="Picture Placeholder 3"/>
          <p:cNvSpPr>
            <a:spLocks noGrp="1"/>
          </p:cNvSpPr>
          <p:nvPr>
            <p:ph type="pic" sz="quarter" idx="12" hasCustomPrompt="1"/>
          </p:nvPr>
        </p:nvSpPr>
        <p:spPr>
          <a:xfrm>
            <a:off x="245731" y="3413534"/>
            <a:ext cx="5736856" cy="2571750"/>
          </a:xfrm>
          <a:prstGeom prst="rect">
            <a:avLst/>
          </a:prstGeom>
        </p:spPr>
        <p:txBody>
          <a:bodyPr/>
          <a:lstStyle>
            <a:lvl1pPr marL="0" indent="0">
              <a:buNone/>
              <a:defRPr sz="1800">
                <a:solidFill>
                  <a:schemeClr val="tx2"/>
                </a:solidFill>
              </a:defRPr>
            </a:lvl1pPr>
          </a:lstStyle>
          <a:p>
            <a:r>
              <a:rPr lang="en-CA" dirty="0"/>
              <a:t>Click to insert a picture</a:t>
            </a:r>
          </a:p>
        </p:txBody>
      </p:sp>
      <p:sp>
        <p:nvSpPr>
          <p:cNvPr id="6" name="Picture Placeholder 7"/>
          <p:cNvSpPr>
            <a:spLocks noGrp="1"/>
          </p:cNvSpPr>
          <p:nvPr>
            <p:ph type="pic" sz="quarter" idx="13" hasCustomPrompt="1"/>
          </p:nvPr>
        </p:nvSpPr>
        <p:spPr>
          <a:xfrm>
            <a:off x="6223592" y="4637498"/>
            <a:ext cx="2895445" cy="1347787"/>
          </a:xfrm>
          <a:prstGeom prst="rect">
            <a:avLst/>
          </a:prstGeom>
        </p:spPr>
        <p:txBody>
          <a:bodyPr/>
          <a:lstStyle>
            <a:lvl1pPr marL="0" indent="0">
              <a:buNone/>
              <a:defRPr sz="1800">
                <a:solidFill>
                  <a:schemeClr val="tx2"/>
                </a:solidFill>
              </a:defRPr>
            </a:lvl1pPr>
          </a:lstStyle>
          <a:p>
            <a:r>
              <a:rPr lang="en-CA" dirty="0"/>
              <a:t>Click to insert a picture</a:t>
            </a:r>
          </a:p>
        </p:txBody>
      </p:sp>
      <p:sp>
        <p:nvSpPr>
          <p:cNvPr id="7" name="Picture Placeholder 7"/>
          <p:cNvSpPr>
            <a:spLocks noGrp="1"/>
          </p:cNvSpPr>
          <p:nvPr>
            <p:ph type="pic" sz="quarter" idx="14" hasCustomPrompt="1"/>
          </p:nvPr>
        </p:nvSpPr>
        <p:spPr>
          <a:xfrm>
            <a:off x="9360040" y="4637498"/>
            <a:ext cx="2831961" cy="1347787"/>
          </a:xfrm>
          <a:prstGeom prst="rect">
            <a:avLst/>
          </a:prstGeom>
        </p:spPr>
        <p:txBody>
          <a:bodyPr/>
          <a:lstStyle>
            <a:lvl1pPr marL="0" indent="0">
              <a:buNone/>
              <a:defRPr sz="1800">
                <a:solidFill>
                  <a:schemeClr val="tx2"/>
                </a:solidFill>
              </a:defRPr>
            </a:lvl1pPr>
          </a:lstStyle>
          <a:p>
            <a:r>
              <a:rPr lang="en-CA" dirty="0"/>
              <a:t>Click to insert a picture</a:t>
            </a:r>
          </a:p>
        </p:txBody>
      </p:sp>
      <p:sp>
        <p:nvSpPr>
          <p:cNvPr id="9" name="Rectangle 8"/>
          <p:cNvSpPr/>
          <p:nvPr userDrawn="1"/>
        </p:nvSpPr>
        <p:spPr>
          <a:xfrm>
            <a:off x="5982587" y="4637498"/>
            <a:ext cx="241004" cy="13477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dirty="0"/>
          </a:p>
        </p:txBody>
      </p:sp>
      <p:sp>
        <p:nvSpPr>
          <p:cNvPr id="10" name="Rectangle 9"/>
          <p:cNvSpPr/>
          <p:nvPr userDrawn="1"/>
        </p:nvSpPr>
        <p:spPr>
          <a:xfrm>
            <a:off x="5982587" y="841785"/>
            <a:ext cx="241004" cy="37958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dirty="0"/>
          </a:p>
        </p:txBody>
      </p:sp>
      <p:sp>
        <p:nvSpPr>
          <p:cNvPr id="11" name="Rectangle 10"/>
          <p:cNvSpPr/>
          <p:nvPr userDrawn="1"/>
        </p:nvSpPr>
        <p:spPr>
          <a:xfrm>
            <a:off x="4727" y="3413534"/>
            <a:ext cx="241004" cy="2571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dirty="0"/>
          </a:p>
        </p:txBody>
      </p:sp>
      <p:sp>
        <p:nvSpPr>
          <p:cNvPr id="13" name="Slide Number Placeholder 5"/>
          <p:cNvSpPr>
            <a:spLocks noGrp="1"/>
          </p:cNvSpPr>
          <p:nvPr>
            <p:ph type="sldNum" sz="quarter" idx="15"/>
          </p:nvPr>
        </p:nvSpPr>
        <p:spPr>
          <a:xfrm>
            <a:off x="8737600" y="6356351"/>
            <a:ext cx="2844800" cy="365125"/>
          </a:xfrm>
        </p:spPr>
        <p:txBody>
          <a:bodyPr/>
          <a:lstStyle/>
          <a:p>
            <a:fld id="{32D4B517-E49B-41B6-9DBC-23634E0F1CDC}" type="slidenum">
              <a:rPr lang="en-CA" smtClean="0"/>
              <a:t>‹#›</a:t>
            </a:fld>
            <a:endParaRPr lang="en-CA" dirty="0"/>
          </a:p>
        </p:txBody>
      </p:sp>
      <p:sp>
        <p:nvSpPr>
          <p:cNvPr id="8" name="Rectangle 7"/>
          <p:cNvSpPr/>
          <p:nvPr userDrawn="1"/>
        </p:nvSpPr>
        <p:spPr>
          <a:xfrm>
            <a:off x="9119037" y="4637496"/>
            <a:ext cx="241004" cy="1347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dirty="0"/>
          </a:p>
        </p:txBody>
      </p:sp>
    </p:spTree>
    <p:extLst>
      <p:ext uri="{BB962C8B-B14F-4D97-AF65-F5344CB8AC3E}">
        <p14:creationId xmlns:p14="http://schemas.microsoft.com/office/powerpoint/2010/main" val="739582759"/>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dirty="0"/>
          </a:p>
        </p:txBody>
      </p:sp>
    </p:spTree>
    <p:extLst>
      <p:ext uri="{BB962C8B-B14F-4D97-AF65-F5344CB8AC3E}">
        <p14:creationId xmlns:p14="http://schemas.microsoft.com/office/powerpoint/2010/main" val="1983473791"/>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cons">
    <p:bg>
      <p:bgPr>
        <a:solidFill>
          <a:schemeClr val="bg2"/>
        </a:solidFill>
        <a:effectLst/>
      </p:bgPr>
    </p:bg>
    <p:spTree>
      <p:nvGrpSpPr>
        <p:cNvPr id="1" name=""/>
        <p:cNvGrpSpPr/>
        <p:nvPr/>
      </p:nvGrpSpPr>
      <p:grpSpPr>
        <a:xfrm>
          <a:off x="0" y="0"/>
          <a:ext cx="0" cy="0"/>
          <a:chOff x="0" y="0"/>
          <a:chExt cx="0" cy="0"/>
        </a:xfrm>
      </p:grpSpPr>
      <p:sp>
        <p:nvSpPr>
          <p:cNvPr id="336" name="TextBox 335"/>
          <p:cNvSpPr txBox="1"/>
          <p:nvPr userDrawn="1"/>
        </p:nvSpPr>
        <p:spPr>
          <a:xfrm>
            <a:off x="288568" y="728700"/>
            <a:ext cx="2304256" cy="3046988"/>
          </a:xfrm>
          <a:prstGeom prst="rect">
            <a:avLst/>
          </a:prstGeom>
          <a:noFill/>
        </p:spPr>
        <p:txBody>
          <a:bodyPr wrap="square" rtlCol="0">
            <a:spAutoFit/>
          </a:bodyPr>
          <a:lstStyle/>
          <a:p>
            <a:r>
              <a:rPr lang="en-CA" sz="1200" dirty="0"/>
              <a:t>This is</a:t>
            </a:r>
            <a:r>
              <a:rPr lang="en-CA" sz="1200" baseline="0" dirty="0"/>
              <a:t> the sample</a:t>
            </a:r>
            <a:br>
              <a:rPr lang="en-CA" sz="1200" baseline="0" dirty="0"/>
            </a:br>
            <a:r>
              <a:rPr lang="en-CA" sz="1200" baseline="0" dirty="0"/>
              <a:t>icon page.</a:t>
            </a:r>
          </a:p>
          <a:p>
            <a:endParaRPr lang="en-CA" sz="1200" dirty="0"/>
          </a:p>
          <a:p>
            <a:r>
              <a:rPr lang="en-CA" sz="1200" dirty="0"/>
              <a:t>It features a </a:t>
            </a:r>
            <a:br>
              <a:rPr lang="en-CA" sz="1200" baseline="0" dirty="0"/>
            </a:br>
            <a:r>
              <a:rPr lang="en-CA" sz="1200" baseline="0" dirty="0"/>
              <a:t>selection of symbols</a:t>
            </a:r>
            <a:br>
              <a:rPr lang="en-CA" sz="1200" baseline="0" dirty="0"/>
            </a:br>
            <a:r>
              <a:rPr lang="en-CA" sz="1200" baseline="0" dirty="0"/>
              <a:t>for use in your presentation.</a:t>
            </a:r>
          </a:p>
          <a:p>
            <a:endParaRPr lang="en-CA" sz="1200" baseline="0" dirty="0"/>
          </a:p>
          <a:p>
            <a:r>
              <a:rPr lang="en-CA" sz="1200" baseline="0" dirty="0"/>
              <a:t>To use a particular symbol, simply go to the </a:t>
            </a:r>
            <a:r>
              <a:rPr lang="en-CA" sz="1200" b="1" baseline="0" dirty="0"/>
              <a:t>(1) View </a:t>
            </a:r>
            <a:r>
              <a:rPr lang="en-CA" sz="1200" baseline="0" dirty="0"/>
              <a:t>Tab and select </a:t>
            </a:r>
            <a:r>
              <a:rPr lang="en-CA" sz="1200" b="1" baseline="0" dirty="0"/>
              <a:t>Slide Master (2)</a:t>
            </a:r>
            <a:r>
              <a:rPr lang="en-CA" sz="1200" baseline="0" dirty="0"/>
              <a:t>. Navigate to the last layout and select the icon(s) you would like to use. Copy them, return to </a:t>
            </a:r>
            <a:r>
              <a:rPr lang="en-CA" sz="1200" b="1" baseline="0" dirty="0"/>
              <a:t>(3) Normal</a:t>
            </a:r>
            <a:r>
              <a:rPr lang="en-CA" sz="1200" baseline="0" dirty="0"/>
              <a:t> view and paste them on the correct slide. Change the colour by choosing a new shape fill if you wish.</a:t>
            </a:r>
            <a:endParaRPr lang="en-CA" sz="1200" dirty="0"/>
          </a:p>
        </p:txBody>
      </p:sp>
      <p:pic>
        <p:nvPicPr>
          <p:cNvPr id="337" name="Picture 33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5414" y="5090395"/>
            <a:ext cx="9940377" cy="1124008"/>
          </a:xfrm>
          <a:prstGeom prst="rect">
            <a:avLst/>
          </a:prstGeom>
        </p:spPr>
      </p:pic>
      <p:grpSp>
        <p:nvGrpSpPr>
          <p:cNvPr id="338" name="Group 337"/>
          <p:cNvGrpSpPr/>
          <p:nvPr userDrawn="1"/>
        </p:nvGrpSpPr>
        <p:grpSpPr>
          <a:xfrm>
            <a:off x="7135575" y="5109415"/>
            <a:ext cx="543951" cy="407963"/>
            <a:chOff x="5159011" y="3985346"/>
            <a:chExt cx="407963" cy="407963"/>
          </a:xfrm>
        </p:grpSpPr>
        <p:sp>
          <p:nvSpPr>
            <p:cNvPr id="339" name="Oval 338"/>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dirty="0"/>
            </a:p>
          </p:txBody>
        </p:sp>
        <p:sp>
          <p:nvSpPr>
            <p:cNvPr id="340" name="TextBox 339"/>
            <p:cNvSpPr txBox="1"/>
            <p:nvPr userDrawn="1"/>
          </p:nvSpPr>
          <p:spPr>
            <a:xfrm>
              <a:off x="5209534" y="4012788"/>
              <a:ext cx="243441" cy="369332"/>
            </a:xfrm>
            <a:prstGeom prst="rect">
              <a:avLst/>
            </a:prstGeom>
            <a:noFill/>
          </p:spPr>
          <p:txBody>
            <a:bodyPr wrap="square" rtlCol="0">
              <a:spAutoFit/>
            </a:bodyPr>
            <a:lstStyle/>
            <a:p>
              <a:r>
                <a:rPr lang="en-CA" sz="1800" b="1" dirty="0">
                  <a:solidFill>
                    <a:schemeClr val="bg2"/>
                  </a:solidFill>
                </a:rPr>
                <a:t>1</a:t>
              </a:r>
            </a:p>
          </p:txBody>
        </p:sp>
      </p:grpSp>
      <p:grpSp>
        <p:nvGrpSpPr>
          <p:cNvPr id="341" name="Group 340"/>
          <p:cNvGrpSpPr/>
          <p:nvPr userDrawn="1"/>
        </p:nvGrpSpPr>
        <p:grpSpPr>
          <a:xfrm>
            <a:off x="3266170" y="5437287"/>
            <a:ext cx="543951" cy="407963"/>
            <a:chOff x="5159011" y="3985346"/>
            <a:chExt cx="407963" cy="407963"/>
          </a:xfrm>
        </p:grpSpPr>
        <p:sp>
          <p:nvSpPr>
            <p:cNvPr id="342" name="Oval 341"/>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dirty="0"/>
            </a:p>
          </p:txBody>
        </p:sp>
        <p:sp>
          <p:nvSpPr>
            <p:cNvPr id="343" name="TextBox 342"/>
            <p:cNvSpPr txBox="1"/>
            <p:nvPr userDrawn="1"/>
          </p:nvSpPr>
          <p:spPr>
            <a:xfrm>
              <a:off x="5209534" y="4012788"/>
              <a:ext cx="243441" cy="369332"/>
            </a:xfrm>
            <a:prstGeom prst="rect">
              <a:avLst/>
            </a:prstGeom>
            <a:noFill/>
          </p:spPr>
          <p:txBody>
            <a:bodyPr wrap="square" rtlCol="0">
              <a:spAutoFit/>
            </a:bodyPr>
            <a:lstStyle/>
            <a:p>
              <a:r>
                <a:rPr lang="en-CA" sz="1800" b="1" dirty="0">
                  <a:solidFill>
                    <a:schemeClr val="bg2"/>
                  </a:solidFill>
                </a:rPr>
                <a:t>2</a:t>
              </a:r>
            </a:p>
          </p:txBody>
        </p:sp>
      </p:grpSp>
      <p:grpSp>
        <p:nvGrpSpPr>
          <p:cNvPr id="344" name="Group 343"/>
          <p:cNvGrpSpPr/>
          <p:nvPr userDrawn="1"/>
        </p:nvGrpSpPr>
        <p:grpSpPr>
          <a:xfrm>
            <a:off x="497563" y="5821806"/>
            <a:ext cx="543951" cy="407963"/>
            <a:chOff x="5159011" y="3985346"/>
            <a:chExt cx="407963" cy="407963"/>
          </a:xfrm>
        </p:grpSpPr>
        <p:sp>
          <p:nvSpPr>
            <p:cNvPr id="345" name="Oval 344"/>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dirty="0"/>
            </a:p>
          </p:txBody>
        </p:sp>
        <p:sp>
          <p:nvSpPr>
            <p:cNvPr id="346" name="TextBox 345"/>
            <p:cNvSpPr txBox="1"/>
            <p:nvPr userDrawn="1"/>
          </p:nvSpPr>
          <p:spPr>
            <a:xfrm>
              <a:off x="5209534" y="4012788"/>
              <a:ext cx="243441" cy="369332"/>
            </a:xfrm>
            <a:prstGeom prst="rect">
              <a:avLst/>
            </a:prstGeom>
            <a:noFill/>
          </p:spPr>
          <p:txBody>
            <a:bodyPr wrap="square" rtlCol="0">
              <a:spAutoFit/>
            </a:bodyPr>
            <a:lstStyle/>
            <a:p>
              <a:r>
                <a:rPr lang="en-CA" sz="1800" b="1" dirty="0">
                  <a:solidFill>
                    <a:schemeClr val="bg2"/>
                  </a:solidFill>
                </a:rPr>
                <a:t>3</a:t>
              </a:r>
            </a:p>
          </p:txBody>
        </p:sp>
      </p:grpSp>
      <p:sp>
        <p:nvSpPr>
          <p:cNvPr id="14" name="Freeform 5"/>
          <p:cNvSpPr>
            <a:spLocks/>
          </p:cNvSpPr>
          <p:nvPr userDrawn="1"/>
        </p:nvSpPr>
        <p:spPr bwMode="auto">
          <a:xfrm>
            <a:off x="6432551" y="654051"/>
            <a:ext cx="442384" cy="296863"/>
          </a:xfrm>
          <a:custGeom>
            <a:avLst/>
            <a:gdLst>
              <a:gd name="T0" fmla="*/ 43 w 86"/>
              <a:gd name="T1" fmla="*/ 77 h 77"/>
              <a:gd name="T2" fmla="*/ 0 w 86"/>
              <a:gd name="T3" fmla="*/ 24 h 77"/>
              <a:gd name="T4" fmla="*/ 24 w 86"/>
              <a:gd name="T5" fmla="*/ 0 h 77"/>
              <a:gd name="T6" fmla="*/ 43 w 86"/>
              <a:gd name="T7" fmla="*/ 11 h 77"/>
              <a:gd name="T8" fmla="*/ 62 w 86"/>
              <a:gd name="T9" fmla="*/ 0 h 77"/>
              <a:gd name="T10" fmla="*/ 86 w 86"/>
              <a:gd name="T11" fmla="*/ 24 h 77"/>
              <a:gd name="T12" fmla="*/ 43 w 86"/>
              <a:gd name="T13" fmla="*/ 77 h 77"/>
            </a:gdLst>
            <a:ahLst/>
            <a:cxnLst>
              <a:cxn ang="0">
                <a:pos x="T0" y="T1"/>
              </a:cxn>
              <a:cxn ang="0">
                <a:pos x="T2" y="T3"/>
              </a:cxn>
              <a:cxn ang="0">
                <a:pos x="T4" y="T5"/>
              </a:cxn>
              <a:cxn ang="0">
                <a:pos x="T6" y="T7"/>
              </a:cxn>
              <a:cxn ang="0">
                <a:pos x="T8" y="T9"/>
              </a:cxn>
              <a:cxn ang="0">
                <a:pos x="T10" y="T11"/>
              </a:cxn>
              <a:cxn ang="0">
                <a:pos x="T12" y="T13"/>
              </a:cxn>
            </a:cxnLst>
            <a:rect l="0" t="0" r="r" b="b"/>
            <a:pathLst>
              <a:path w="86" h="77">
                <a:moveTo>
                  <a:pt x="43" y="77"/>
                </a:moveTo>
                <a:cubicBezTo>
                  <a:pt x="33" y="57"/>
                  <a:pt x="0" y="50"/>
                  <a:pt x="0" y="24"/>
                </a:cubicBezTo>
                <a:cubicBezTo>
                  <a:pt x="0" y="11"/>
                  <a:pt x="11" y="0"/>
                  <a:pt x="24" y="0"/>
                </a:cubicBezTo>
                <a:cubicBezTo>
                  <a:pt x="32" y="0"/>
                  <a:pt x="39" y="5"/>
                  <a:pt x="43" y="11"/>
                </a:cubicBezTo>
                <a:cubicBezTo>
                  <a:pt x="47" y="5"/>
                  <a:pt x="54" y="0"/>
                  <a:pt x="62" y="0"/>
                </a:cubicBezTo>
                <a:cubicBezTo>
                  <a:pt x="75" y="0"/>
                  <a:pt x="86" y="11"/>
                  <a:pt x="86" y="24"/>
                </a:cubicBezTo>
                <a:cubicBezTo>
                  <a:pt x="86" y="50"/>
                  <a:pt x="53" y="57"/>
                  <a:pt x="4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15" name="Group 14"/>
          <p:cNvGrpSpPr/>
          <p:nvPr userDrawn="1"/>
        </p:nvGrpSpPr>
        <p:grpSpPr>
          <a:xfrm>
            <a:off x="8405285" y="2513013"/>
            <a:ext cx="370417" cy="361950"/>
            <a:chOff x="6303963" y="2513013"/>
            <a:chExt cx="277813" cy="361950"/>
          </a:xfrm>
        </p:grpSpPr>
        <p:sp>
          <p:nvSpPr>
            <p:cNvPr id="16" name="Freeform 6"/>
            <p:cNvSpPr>
              <a:spLocks noEditPoints="1"/>
            </p:cNvSpPr>
            <p:nvPr userDrawn="1"/>
          </p:nvSpPr>
          <p:spPr bwMode="auto">
            <a:xfrm>
              <a:off x="6303963" y="2620963"/>
              <a:ext cx="277813" cy="254000"/>
            </a:xfrm>
            <a:custGeom>
              <a:avLst/>
              <a:gdLst>
                <a:gd name="T0" fmla="*/ 71 w 72"/>
                <a:gd name="T1" fmla="*/ 43 h 66"/>
                <a:gd name="T2" fmla="*/ 57 w 72"/>
                <a:gd name="T3" fmla="*/ 15 h 66"/>
                <a:gd name="T4" fmla="*/ 44 w 72"/>
                <a:gd name="T5" fmla="*/ 3 h 66"/>
                <a:gd name="T6" fmla="*/ 40 w 72"/>
                <a:gd name="T7" fmla="*/ 1 h 66"/>
                <a:gd name="T8" fmla="*/ 36 w 72"/>
                <a:gd name="T9" fmla="*/ 1 h 66"/>
                <a:gd name="T10" fmla="*/ 32 w 72"/>
                <a:gd name="T11" fmla="*/ 1 h 66"/>
                <a:gd name="T12" fmla="*/ 27 w 72"/>
                <a:gd name="T13" fmla="*/ 4 h 66"/>
                <a:gd name="T14" fmla="*/ 4 w 72"/>
                <a:gd name="T15" fmla="*/ 33 h 66"/>
                <a:gd name="T16" fmla="*/ 1 w 72"/>
                <a:gd name="T17" fmla="*/ 50 h 66"/>
                <a:gd name="T18" fmla="*/ 13 w 72"/>
                <a:gd name="T19" fmla="*/ 63 h 66"/>
                <a:gd name="T20" fmla="*/ 59 w 72"/>
                <a:gd name="T21" fmla="*/ 63 h 66"/>
                <a:gd name="T22" fmla="*/ 71 w 72"/>
                <a:gd name="T23" fmla="*/ 51 h 66"/>
                <a:gd name="T24" fmla="*/ 71 w 72"/>
                <a:gd name="T25" fmla="*/ 43 h 66"/>
                <a:gd name="T26" fmla="*/ 38 w 72"/>
                <a:gd name="T27" fmla="*/ 48 h 66"/>
                <a:gd name="T28" fmla="*/ 38 w 72"/>
                <a:gd name="T29" fmla="*/ 53 h 66"/>
                <a:gd name="T30" fmla="*/ 34 w 72"/>
                <a:gd name="T31" fmla="*/ 53 h 66"/>
                <a:gd name="T32" fmla="*/ 34 w 72"/>
                <a:gd name="T33" fmla="*/ 48 h 66"/>
                <a:gd name="T34" fmla="*/ 25 w 72"/>
                <a:gd name="T35" fmla="*/ 46 h 66"/>
                <a:gd name="T36" fmla="*/ 27 w 72"/>
                <a:gd name="T37" fmla="*/ 41 h 66"/>
                <a:gd name="T38" fmla="*/ 35 w 72"/>
                <a:gd name="T39" fmla="*/ 43 h 66"/>
                <a:gd name="T40" fmla="*/ 40 w 72"/>
                <a:gd name="T41" fmla="*/ 40 h 66"/>
                <a:gd name="T42" fmla="*/ 34 w 72"/>
                <a:gd name="T43" fmla="*/ 35 h 66"/>
                <a:gd name="T44" fmla="*/ 26 w 72"/>
                <a:gd name="T45" fmla="*/ 27 h 66"/>
                <a:gd name="T46" fmla="*/ 34 w 72"/>
                <a:gd name="T47" fmla="*/ 18 h 66"/>
                <a:gd name="T48" fmla="*/ 34 w 72"/>
                <a:gd name="T49" fmla="*/ 13 h 66"/>
                <a:gd name="T50" fmla="*/ 39 w 72"/>
                <a:gd name="T51" fmla="*/ 13 h 66"/>
                <a:gd name="T52" fmla="*/ 39 w 72"/>
                <a:gd name="T53" fmla="*/ 18 h 66"/>
                <a:gd name="T54" fmla="*/ 46 w 72"/>
                <a:gd name="T55" fmla="*/ 19 h 66"/>
                <a:gd name="T56" fmla="*/ 44 w 72"/>
                <a:gd name="T57" fmla="*/ 25 h 66"/>
                <a:gd name="T58" fmla="*/ 37 w 72"/>
                <a:gd name="T59" fmla="*/ 23 h 66"/>
                <a:gd name="T60" fmla="*/ 33 w 72"/>
                <a:gd name="T61" fmla="*/ 26 h 66"/>
                <a:gd name="T62" fmla="*/ 39 w 72"/>
                <a:gd name="T63" fmla="*/ 30 h 66"/>
                <a:gd name="T64" fmla="*/ 47 w 72"/>
                <a:gd name="T65" fmla="*/ 39 h 66"/>
                <a:gd name="T66" fmla="*/ 38 w 72"/>
                <a:gd name="T67" fmla="*/ 4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2" h="66">
                  <a:moveTo>
                    <a:pt x="71" y="43"/>
                  </a:moveTo>
                  <a:cubicBezTo>
                    <a:pt x="70" y="32"/>
                    <a:pt x="64" y="23"/>
                    <a:pt x="57" y="15"/>
                  </a:cubicBezTo>
                  <a:cubicBezTo>
                    <a:pt x="53" y="11"/>
                    <a:pt x="49" y="7"/>
                    <a:pt x="44" y="3"/>
                  </a:cubicBezTo>
                  <a:cubicBezTo>
                    <a:pt x="43" y="2"/>
                    <a:pt x="42" y="2"/>
                    <a:pt x="40" y="1"/>
                  </a:cubicBezTo>
                  <a:cubicBezTo>
                    <a:pt x="36" y="1"/>
                    <a:pt x="36" y="1"/>
                    <a:pt x="36" y="1"/>
                  </a:cubicBezTo>
                  <a:cubicBezTo>
                    <a:pt x="36" y="0"/>
                    <a:pt x="32" y="1"/>
                    <a:pt x="32" y="1"/>
                  </a:cubicBezTo>
                  <a:cubicBezTo>
                    <a:pt x="30" y="2"/>
                    <a:pt x="28" y="3"/>
                    <a:pt x="27" y="4"/>
                  </a:cubicBezTo>
                  <a:cubicBezTo>
                    <a:pt x="17" y="12"/>
                    <a:pt x="9" y="22"/>
                    <a:pt x="4" y="33"/>
                  </a:cubicBezTo>
                  <a:cubicBezTo>
                    <a:pt x="1" y="39"/>
                    <a:pt x="0" y="44"/>
                    <a:pt x="1" y="50"/>
                  </a:cubicBezTo>
                  <a:cubicBezTo>
                    <a:pt x="2" y="56"/>
                    <a:pt x="6" y="62"/>
                    <a:pt x="13" y="63"/>
                  </a:cubicBezTo>
                  <a:cubicBezTo>
                    <a:pt x="28" y="66"/>
                    <a:pt x="44" y="66"/>
                    <a:pt x="59" y="63"/>
                  </a:cubicBezTo>
                  <a:cubicBezTo>
                    <a:pt x="66" y="62"/>
                    <a:pt x="70" y="58"/>
                    <a:pt x="71" y="51"/>
                  </a:cubicBezTo>
                  <a:cubicBezTo>
                    <a:pt x="72" y="48"/>
                    <a:pt x="72" y="46"/>
                    <a:pt x="71" y="43"/>
                  </a:cubicBezTo>
                  <a:close/>
                  <a:moveTo>
                    <a:pt x="38" y="48"/>
                  </a:moveTo>
                  <a:cubicBezTo>
                    <a:pt x="38" y="53"/>
                    <a:pt x="38" y="53"/>
                    <a:pt x="38" y="53"/>
                  </a:cubicBezTo>
                  <a:cubicBezTo>
                    <a:pt x="34" y="53"/>
                    <a:pt x="34" y="53"/>
                    <a:pt x="34" y="53"/>
                  </a:cubicBezTo>
                  <a:cubicBezTo>
                    <a:pt x="34" y="48"/>
                    <a:pt x="34" y="48"/>
                    <a:pt x="34" y="48"/>
                  </a:cubicBezTo>
                  <a:cubicBezTo>
                    <a:pt x="30" y="48"/>
                    <a:pt x="27" y="47"/>
                    <a:pt x="25" y="46"/>
                  </a:cubicBezTo>
                  <a:cubicBezTo>
                    <a:pt x="27" y="41"/>
                    <a:pt x="27" y="41"/>
                    <a:pt x="27" y="41"/>
                  </a:cubicBezTo>
                  <a:cubicBezTo>
                    <a:pt x="29" y="42"/>
                    <a:pt x="32" y="43"/>
                    <a:pt x="35" y="43"/>
                  </a:cubicBezTo>
                  <a:cubicBezTo>
                    <a:pt x="38" y="43"/>
                    <a:pt x="40" y="42"/>
                    <a:pt x="40" y="40"/>
                  </a:cubicBezTo>
                  <a:cubicBezTo>
                    <a:pt x="40" y="38"/>
                    <a:pt x="38" y="37"/>
                    <a:pt x="34" y="35"/>
                  </a:cubicBezTo>
                  <a:cubicBezTo>
                    <a:pt x="29" y="34"/>
                    <a:pt x="26" y="31"/>
                    <a:pt x="26" y="27"/>
                  </a:cubicBezTo>
                  <a:cubicBezTo>
                    <a:pt x="26" y="22"/>
                    <a:pt x="29" y="19"/>
                    <a:pt x="34" y="18"/>
                  </a:cubicBezTo>
                  <a:cubicBezTo>
                    <a:pt x="34" y="13"/>
                    <a:pt x="34" y="13"/>
                    <a:pt x="34" y="13"/>
                  </a:cubicBezTo>
                  <a:cubicBezTo>
                    <a:pt x="39" y="13"/>
                    <a:pt x="39" y="13"/>
                    <a:pt x="39" y="13"/>
                  </a:cubicBezTo>
                  <a:cubicBezTo>
                    <a:pt x="39" y="18"/>
                    <a:pt x="39" y="18"/>
                    <a:pt x="39" y="18"/>
                  </a:cubicBezTo>
                  <a:cubicBezTo>
                    <a:pt x="42" y="18"/>
                    <a:pt x="44" y="18"/>
                    <a:pt x="46" y="19"/>
                  </a:cubicBezTo>
                  <a:cubicBezTo>
                    <a:pt x="44" y="25"/>
                    <a:pt x="44" y="25"/>
                    <a:pt x="44" y="25"/>
                  </a:cubicBezTo>
                  <a:cubicBezTo>
                    <a:pt x="43" y="24"/>
                    <a:pt x="41" y="23"/>
                    <a:pt x="37" y="23"/>
                  </a:cubicBezTo>
                  <a:cubicBezTo>
                    <a:pt x="34" y="23"/>
                    <a:pt x="33" y="24"/>
                    <a:pt x="33" y="26"/>
                  </a:cubicBezTo>
                  <a:cubicBezTo>
                    <a:pt x="33" y="27"/>
                    <a:pt x="35" y="28"/>
                    <a:pt x="39" y="30"/>
                  </a:cubicBezTo>
                  <a:cubicBezTo>
                    <a:pt x="45" y="32"/>
                    <a:pt x="47" y="35"/>
                    <a:pt x="47" y="39"/>
                  </a:cubicBezTo>
                  <a:cubicBezTo>
                    <a:pt x="47" y="43"/>
                    <a:pt x="44" y="47"/>
                    <a:pt x="38" y="4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7" name="Freeform 7"/>
            <p:cNvSpPr>
              <a:spLocks/>
            </p:cNvSpPr>
            <p:nvPr userDrawn="1"/>
          </p:nvSpPr>
          <p:spPr bwMode="auto">
            <a:xfrm>
              <a:off x="6372225" y="2513013"/>
              <a:ext cx="142875" cy="107950"/>
            </a:xfrm>
            <a:custGeom>
              <a:avLst/>
              <a:gdLst>
                <a:gd name="T0" fmla="*/ 11 w 37"/>
                <a:gd name="T1" fmla="*/ 27 h 28"/>
                <a:gd name="T2" fmla="*/ 15 w 37"/>
                <a:gd name="T3" fmla="*/ 26 h 28"/>
                <a:gd name="T4" fmla="*/ 23 w 37"/>
                <a:gd name="T5" fmla="*/ 22 h 28"/>
                <a:gd name="T6" fmla="*/ 22 w 37"/>
                <a:gd name="T7" fmla="*/ 26 h 28"/>
                <a:gd name="T8" fmla="*/ 27 w 37"/>
                <a:gd name="T9" fmla="*/ 25 h 28"/>
                <a:gd name="T10" fmla="*/ 34 w 37"/>
                <a:gd name="T11" fmla="*/ 18 h 28"/>
                <a:gd name="T12" fmla="*/ 32 w 37"/>
                <a:gd name="T13" fmla="*/ 8 h 28"/>
                <a:gd name="T14" fmla="*/ 29 w 37"/>
                <a:gd name="T15" fmla="*/ 12 h 28"/>
                <a:gd name="T16" fmla="*/ 31 w 37"/>
                <a:gd name="T17" fmla="*/ 5 h 28"/>
                <a:gd name="T18" fmla="*/ 30 w 37"/>
                <a:gd name="T19" fmla="*/ 3 h 28"/>
                <a:gd name="T20" fmla="*/ 9 w 37"/>
                <a:gd name="T21" fmla="*/ 3 h 28"/>
                <a:gd name="T22" fmla="*/ 8 w 37"/>
                <a:gd name="T23" fmla="*/ 6 h 28"/>
                <a:gd name="T24" fmla="*/ 11 w 37"/>
                <a:gd name="T25" fmla="*/ 14 h 28"/>
                <a:gd name="T26" fmla="*/ 10 w 37"/>
                <a:gd name="T27" fmla="*/ 14 h 28"/>
                <a:gd name="T28" fmla="*/ 7 w 37"/>
                <a:gd name="T29" fmla="*/ 7 h 28"/>
                <a:gd name="T30" fmla="*/ 1 w 37"/>
                <a:gd name="T31" fmla="*/ 12 h 28"/>
                <a:gd name="T32" fmla="*/ 1 w 37"/>
                <a:gd name="T33" fmla="*/ 16 h 28"/>
                <a:gd name="T34" fmla="*/ 11 w 37"/>
                <a:gd name="T35"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7" h="28">
                  <a:moveTo>
                    <a:pt x="11" y="27"/>
                  </a:moveTo>
                  <a:cubicBezTo>
                    <a:pt x="12" y="27"/>
                    <a:pt x="14" y="26"/>
                    <a:pt x="15" y="26"/>
                  </a:cubicBezTo>
                  <a:cubicBezTo>
                    <a:pt x="18" y="26"/>
                    <a:pt x="22" y="26"/>
                    <a:pt x="23" y="22"/>
                  </a:cubicBezTo>
                  <a:cubicBezTo>
                    <a:pt x="23" y="24"/>
                    <a:pt x="23" y="25"/>
                    <a:pt x="22" y="26"/>
                  </a:cubicBezTo>
                  <a:cubicBezTo>
                    <a:pt x="24" y="28"/>
                    <a:pt x="26" y="27"/>
                    <a:pt x="27" y="25"/>
                  </a:cubicBezTo>
                  <a:cubicBezTo>
                    <a:pt x="29" y="23"/>
                    <a:pt x="32" y="20"/>
                    <a:pt x="34" y="18"/>
                  </a:cubicBezTo>
                  <a:cubicBezTo>
                    <a:pt x="37" y="14"/>
                    <a:pt x="36" y="11"/>
                    <a:pt x="32" y="8"/>
                  </a:cubicBezTo>
                  <a:cubicBezTo>
                    <a:pt x="31" y="9"/>
                    <a:pt x="30" y="11"/>
                    <a:pt x="29" y="12"/>
                  </a:cubicBezTo>
                  <a:cubicBezTo>
                    <a:pt x="29" y="9"/>
                    <a:pt x="30" y="7"/>
                    <a:pt x="31" y="5"/>
                  </a:cubicBezTo>
                  <a:cubicBezTo>
                    <a:pt x="31" y="5"/>
                    <a:pt x="31" y="3"/>
                    <a:pt x="30" y="3"/>
                  </a:cubicBezTo>
                  <a:cubicBezTo>
                    <a:pt x="23" y="0"/>
                    <a:pt x="16" y="0"/>
                    <a:pt x="9" y="3"/>
                  </a:cubicBezTo>
                  <a:cubicBezTo>
                    <a:pt x="9" y="3"/>
                    <a:pt x="8" y="5"/>
                    <a:pt x="8" y="6"/>
                  </a:cubicBezTo>
                  <a:cubicBezTo>
                    <a:pt x="9" y="9"/>
                    <a:pt x="10" y="11"/>
                    <a:pt x="11" y="14"/>
                  </a:cubicBezTo>
                  <a:cubicBezTo>
                    <a:pt x="10" y="14"/>
                    <a:pt x="10" y="14"/>
                    <a:pt x="10" y="14"/>
                  </a:cubicBezTo>
                  <a:cubicBezTo>
                    <a:pt x="9" y="12"/>
                    <a:pt x="8" y="10"/>
                    <a:pt x="7" y="7"/>
                  </a:cubicBezTo>
                  <a:cubicBezTo>
                    <a:pt x="5" y="9"/>
                    <a:pt x="3" y="10"/>
                    <a:pt x="1" y="12"/>
                  </a:cubicBezTo>
                  <a:cubicBezTo>
                    <a:pt x="0" y="13"/>
                    <a:pt x="0" y="15"/>
                    <a:pt x="1" y="16"/>
                  </a:cubicBezTo>
                  <a:cubicBezTo>
                    <a:pt x="4" y="20"/>
                    <a:pt x="8" y="24"/>
                    <a:pt x="11"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18" name="Freeform 8"/>
          <p:cNvSpPr>
            <a:spLocks/>
          </p:cNvSpPr>
          <p:nvPr userDrawn="1"/>
        </p:nvSpPr>
        <p:spPr bwMode="auto">
          <a:xfrm>
            <a:off x="7143751" y="2949576"/>
            <a:ext cx="194733" cy="41275"/>
          </a:xfrm>
          <a:custGeom>
            <a:avLst/>
            <a:gdLst>
              <a:gd name="T0" fmla="*/ 2 w 38"/>
              <a:gd name="T1" fmla="*/ 6 h 11"/>
              <a:gd name="T2" fmla="*/ 18 w 38"/>
              <a:gd name="T3" fmla="*/ 0 h 11"/>
              <a:gd name="T4" fmla="*/ 35 w 38"/>
              <a:gd name="T5" fmla="*/ 5 h 11"/>
              <a:gd name="T6" fmla="*/ 38 w 38"/>
              <a:gd name="T7" fmla="*/ 8 h 11"/>
              <a:gd name="T8" fmla="*/ 36 w 38"/>
              <a:gd name="T9" fmla="*/ 11 h 11"/>
              <a:gd name="T10" fmla="*/ 31 w 38"/>
              <a:gd name="T11" fmla="*/ 11 h 11"/>
              <a:gd name="T12" fmla="*/ 18 w 38"/>
              <a:gd name="T13" fmla="*/ 7 h 11"/>
              <a:gd name="T14" fmla="*/ 8 w 38"/>
              <a:gd name="T15" fmla="*/ 11 h 11"/>
              <a:gd name="T16" fmla="*/ 3 w 38"/>
              <a:gd name="T17" fmla="*/ 11 h 11"/>
              <a:gd name="T18" fmla="*/ 0 w 38"/>
              <a:gd name="T19" fmla="*/ 9 h 11"/>
              <a:gd name="T20" fmla="*/ 2 w 38"/>
              <a:gd name="T21"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 h="11">
                <a:moveTo>
                  <a:pt x="2" y="6"/>
                </a:moveTo>
                <a:cubicBezTo>
                  <a:pt x="6" y="3"/>
                  <a:pt x="12" y="0"/>
                  <a:pt x="18" y="0"/>
                </a:cubicBezTo>
                <a:cubicBezTo>
                  <a:pt x="24" y="0"/>
                  <a:pt x="30" y="1"/>
                  <a:pt x="35" y="5"/>
                </a:cubicBezTo>
                <a:cubicBezTo>
                  <a:pt x="36" y="6"/>
                  <a:pt x="37" y="7"/>
                  <a:pt x="38" y="8"/>
                </a:cubicBezTo>
                <a:cubicBezTo>
                  <a:pt x="36" y="11"/>
                  <a:pt x="36" y="11"/>
                  <a:pt x="36" y="11"/>
                </a:cubicBezTo>
                <a:cubicBezTo>
                  <a:pt x="31" y="11"/>
                  <a:pt x="31" y="11"/>
                  <a:pt x="31" y="11"/>
                </a:cubicBezTo>
                <a:cubicBezTo>
                  <a:pt x="27" y="8"/>
                  <a:pt x="23" y="7"/>
                  <a:pt x="18" y="7"/>
                </a:cubicBezTo>
                <a:cubicBezTo>
                  <a:pt x="14" y="7"/>
                  <a:pt x="10" y="9"/>
                  <a:pt x="8" y="11"/>
                </a:cubicBezTo>
                <a:cubicBezTo>
                  <a:pt x="3" y="11"/>
                  <a:pt x="3" y="11"/>
                  <a:pt x="3" y="11"/>
                </a:cubicBezTo>
                <a:cubicBezTo>
                  <a:pt x="0" y="9"/>
                  <a:pt x="0" y="9"/>
                  <a:pt x="0" y="9"/>
                </a:cubicBezTo>
                <a:cubicBezTo>
                  <a:pt x="1" y="8"/>
                  <a:pt x="2" y="7"/>
                  <a:pt x="2"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9" name="Freeform 9"/>
          <p:cNvSpPr>
            <a:spLocks/>
          </p:cNvSpPr>
          <p:nvPr userDrawn="1"/>
        </p:nvSpPr>
        <p:spPr bwMode="auto">
          <a:xfrm>
            <a:off x="7065433" y="3125788"/>
            <a:ext cx="355600" cy="115888"/>
          </a:xfrm>
          <a:custGeom>
            <a:avLst/>
            <a:gdLst>
              <a:gd name="T0" fmla="*/ 69 w 69"/>
              <a:gd name="T1" fmla="*/ 24 h 30"/>
              <a:gd name="T2" fmla="*/ 64 w 69"/>
              <a:gd name="T3" fmla="*/ 30 h 30"/>
              <a:gd name="T4" fmla="*/ 5 w 69"/>
              <a:gd name="T5" fmla="*/ 30 h 30"/>
              <a:gd name="T6" fmla="*/ 0 w 69"/>
              <a:gd name="T7" fmla="*/ 24 h 30"/>
              <a:gd name="T8" fmla="*/ 0 w 69"/>
              <a:gd name="T9" fmla="*/ 0 h 30"/>
              <a:gd name="T10" fmla="*/ 26 w 69"/>
              <a:gd name="T11" fmla="*/ 0 h 30"/>
              <a:gd name="T12" fmla="*/ 26 w 69"/>
              <a:gd name="T13" fmla="*/ 3 h 30"/>
              <a:gd name="T14" fmla="*/ 31 w 69"/>
              <a:gd name="T15" fmla="*/ 3 h 30"/>
              <a:gd name="T16" fmla="*/ 31 w 69"/>
              <a:gd name="T17" fmla="*/ 10 h 30"/>
              <a:gd name="T18" fmla="*/ 38 w 69"/>
              <a:gd name="T19" fmla="*/ 10 h 30"/>
              <a:gd name="T20" fmla="*/ 38 w 69"/>
              <a:gd name="T21" fmla="*/ 3 h 30"/>
              <a:gd name="T22" fmla="*/ 43 w 69"/>
              <a:gd name="T23" fmla="*/ 3 h 30"/>
              <a:gd name="T24" fmla="*/ 43 w 69"/>
              <a:gd name="T25" fmla="*/ 0 h 30"/>
              <a:gd name="T26" fmla="*/ 69 w 69"/>
              <a:gd name="T27" fmla="*/ 0 h 30"/>
              <a:gd name="T28" fmla="*/ 69 w 69"/>
              <a:gd name="T29" fmla="*/ 0 h 30"/>
              <a:gd name="T30" fmla="*/ 69 w 69"/>
              <a:gd name="T31"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9" h="30">
                <a:moveTo>
                  <a:pt x="69" y="24"/>
                </a:moveTo>
                <a:cubicBezTo>
                  <a:pt x="69" y="27"/>
                  <a:pt x="67" y="30"/>
                  <a:pt x="64" y="30"/>
                </a:cubicBezTo>
                <a:cubicBezTo>
                  <a:pt x="5" y="30"/>
                  <a:pt x="5" y="30"/>
                  <a:pt x="5" y="30"/>
                </a:cubicBezTo>
                <a:cubicBezTo>
                  <a:pt x="2" y="30"/>
                  <a:pt x="0" y="27"/>
                  <a:pt x="0" y="24"/>
                </a:cubicBezTo>
                <a:cubicBezTo>
                  <a:pt x="0" y="0"/>
                  <a:pt x="0" y="0"/>
                  <a:pt x="0" y="0"/>
                </a:cubicBezTo>
                <a:cubicBezTo>
                  <a:pt x="26" y="0"/>
                  <a:pt x="26" y="0"/>
                  <a:pt x="26" y="0"/>
                </a:cubicBezTo>
                <a:cubicBezTo>
                  <a:pt x="26" y="3"/>
                  <a:pt x="26" y="3"/>
                  <a:pt x="26" y="3"/>
                </a:cubicBezTo>
                <a:cubicBezTo>
                  <a:pt x="31" y="3"/>
                  <a:pt x="31" y="3"/>
                  <a:pt x="31" y="3"/>
                </a:cubicBezTo>
                <a:cubicBezTo>
                  <a:pt x="31" y="10"/>
                  <a:pt x="31" y="10"/>
                  <a:pt x="31" y="10"/>
                </a:cubicBezTo>
                <a:cubicBezTo>
                  <a:pt x="38" y="10"/>
                  <a:pt x="38" y="10"/>
                  <a:pt x="38" y="10"/>
                </a:cubicBezTo>
                <a:cubicBezTo>
                  <a:pt x="38" y="3"/>
                  <a:pt x="38" y="3"/>
                  <a:pt x="38" y="3"/>
                </a:cubicBezTo>
                <a:cubicBezTo>
                  <a:pt x="43" y="3"/>
                  <a:pt x="43" y="3"/>
                  <a:pt x="43" y="3"/>
                </a:cubicBezTo>
                <a:cubicBezTo>
                  <a:pt x="43" y="0"/>
                  <a:pt x="43" y="0"/>
                  <a:pt x="43" y="0"/>
                </a:cubicBezTo>
                <a:cubicBezTo>
                  <a:pt x="69" y="0"/>
                  <a:pt x="69" y="0"/>
                  <a:pt x="69" y="0"/>
                </a:cubicBezTo>
                <a:cubicBezTo>
                  <a:pt x="69" y="0"/>
                  <a:pt x="69" y="0"/>
                  <a:pt x="69" y="0"/>
                </a:cubicBezTo>
                <a:lnTo>
                  <a:pt x="69" y="2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0" name="Freeform 10"/>
          <p:cNvSpPr>
            <a:spLocks/>
          </p:cNvSpPr>
          <p:nvPr userDrawn="1"/>
        </p:nvSpPr>
        <p:spPr bwMode="auto">
          <a:xfrm>
            <a:off x="7029451" y="2998789"/>
            <a:ext cx="423333" cy="104775"/>
          </a:xfrm>
          <a:custGeom>
            <a:avLst/>
            <a:gdLst>
              <a:gd name="T0" fmla="*/ 76 w 82"/>
              <a:gd name="T1" fmla="*/ 27 h 27"/>
              <a:gd name="T2" fmla="*/ 6 w 82"/>
              <a:gd name="T3" fmla="*/ 27 h 27"/>
              <a:gd name="T4" fmla="*/ 0 w 82"/>
              <a:gd name="T5" fmla="*/ 21 h 27"/>
              <a:gd name="T6" fmla="*/ 0 w 82"/>
              <a:gd name="T7" fmla="*/ 6 h 27"/>
              <a:gd name="T8" fmla="*/ 6 w 82"/>
              <a:gd name="T9" fmla="*/ 0 h 27"/>
              <a:gd name="T10" fmla="*/ 76 w 82"/>
              <a:gd name="T11" fmla="*/ 0 h 27"/>
              <a:gd name="T12" fmla="*/ 82 w 82"/>
              <a:gd name="T13" fmla="*/ 6 h 27"/>
              <a:gd name="T14" fmla="*/ 82 w 82"/>
              <a:gd name="T15" fmla="*/ 21 h 27"/>
              <a:gd name="T16" fmla="*/ 76 w 82"/>
              <a:gd name="T1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27">
                <a:moveTo>
                  <a:pt x="76" y="27"/>
                </a:moveTo>
                <a:cubicBezTo>
                  <a:pt x="6" y="27"/>
                  <a:pt x="6" y="27"/>
                  <a:pt x="6" y="27"/>
                </a:cubicBezTo>
                <a:cubicBezTo>
                  <a:pt x="3" y="27"/>
                  <a:pt x="0" y="24"/>
                  <a:pt x="0" y="21"/>
                </a:cubicBezTo>
                <a:cubicBezTo>
                  <a:pt x="0" y="6"/>
                  <a:pt x="0" y="6"/>
                  <a:pt x="0" y="6"/>
                </a:cubicBezTo>
                <a:cubicBezTo>
                  <a:pt x="0" y="3"/>
                  <a:pt x="3" y="0"/>
                  <a:pt x="6" y="0"/>
                </a:cubicBezTo>
                <a:cubicBezTo>
                  <a:pt x="76" y="0"/>
                  <a:pt x="76" y="0"/>
                  <a:pt x="76" y="0"/>
                </a:cubicBezTo>
                <a:cubicBezTo>
                  <a:pt x="79" y="0"/>
                  <a:pt x="82" y="3"/>
                  <a:pt x="82" y="6"/>
                </a:cubicBezTo>
                <a:cubicBezTo>
                  <a:pt x="82" y="21"/>
                  <a:pt x="82" y="21"/>
                  <a:pt x="82" y="21"/>
                </a:cubicBezTo>
                <a:cubicBezTo>
                  <a:pt x="82" y="24"/>
                  <a:pt x="79" y="27"/>
                  <a:pt x="76"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1" name="Freeform 11"/>
          <p:cNvSpPr>
            <a:spLocks noEditPoints="1"/>
          </p:cNvSpPr>
          <p:nvPr userDrawn="1"/>
        </p:nvSpPr>
        <p:spPr bwMode="auto">
          <a:xfrm>
            <a:off x="6989233" y="739775"/>
            <a:ext cx="431800" cy="323850"/>
          </a:xfrm>
          <a:custGeom>
            <a:avLst/>
            <a:gdLst>
              <a:gd name="T0" fmla="*/ 84 w 84"/>
              <a:gd name="T1" fmla="*/ 43 h 84"/>
              <a:gd name="T2" fmla="*/ 82 w 84"/>
              <a:gd name="T3" fmla="*/ 38 h 84"/>
              <a:gd name="T4" fmla="*/ 82 w 84"/>
              <a:gd name="T5" fmla="*/ 34 h 84"/>
              <a:gd name="T6" fmla="*/ 81 w 84"/>
              <a:gd name="T7" fmla="*/ 29 h 84"/>
              <a:gd name="T8" fmla="*/ 74 w 84"/>
              <a:gd name="T9" fmla="*/ 28 h 84"/>
              <a:gd name="T10" fmla="*/ 78 w 84"/>
              <a:gd name="T11" fmla="*/ 20 h 84"/>
              <a:gd name="T12" fmla="*/ 69 w 84"/>
              <a:gd name="T13" fmla="*/ 19 h 84"/>
              <a:gd name="T14" fmla="*/ 71 w 84"/>
              <a:gd name="T15" fmla="*/ 12 h 84"/>
              <a:gd name="T16" fmla="*/ 66 w 84"/>
              <a:gd name="T17" fmla="*/ 9 h 84"/>
              <a:gd name="T18" fmla="*/ 63 w 84"/>
              <a:gd name="T19" fmla="*/ 7 h 84"/>
              <a:gd name="T20" fmla="*/ 59 w 84"/>
              <a:gd name="T21" fmla="*/ 4 h 84"/>
              <a:gd name="T22" fmla="*/ 53 w 84"/>
              <a:gd name="T23" fmla="*/ 9 h 84"/>
              <a:gd name="T24" fmla="*/ 50 w 84"/>
              <a:gd name="T25" fmla="*/ 1 h 84"/>
              <a:gd name="T26" fmla="*/ 46 w 84"/>
              <a:gd name="T27" fmla="*/ 7 h 84"/>
              <a:gd name="T28" fmla="*/ 40 w 84"/>
              <a:gd name="T29" fmla="*/ 0 h 84"/>
              <a:gd name="T30" fmla="*/ 36 w 84"/>
              <a:gd name="T31" fmla="*/ 8 h 84"/>
              <a:gd name="T32" fmla="*/ 31 w 84"/>
              <a:gd name="T33" fmla="*/ 2 h 84"/>
              <a:gd name="T34" fmla="*/ 26 w 84"/>
              <a:gd name="T35" fmla="*/ 5 h 84"/>
              <a:gd name="T36" fmla="*/ 23 w 84"/>
              <a:gd name="T37" fmla="*/ 7 h 84"/>
              <a:gd name="T38" fmla="*/ 17 w 84"/>
              <a:gd name="T39" fmla="*/ 9 h 84"/>
              <a:gd name="T40" fmla="*/ 19 w 84"/>
              <a:gd name="T41" fmla="*/ 16 h 84"/>
              <a:gd name="T42" fmla="*/ 10 w 84"/>
              <a:gd name="T43" fmla="*/ 15 h 84"/>
              <a:gd name="T44" fmla="*/ 12 w 84"/>
              <a:gd name="T45" fmla="*/ 24 h 84"/>
              <a:gd name="T46" fmla="*/ 5 w 84"/>
              <a:gd name="T47" fmla="*/ 24 h 84"/>
              <a:gd name="T48" fmla="*/ 4 w 84"/>
              <a:gd name="T49" fmla="*/ 29 h 84"/>
              <a:gd name="T50" fmla="*/ 3 w 84"/>
              <a:gd name="T51" fmla="*/ 33 h 84"/>
              <a:gd name="T52" fmla="*/ 1 w 84"/>
              <a:gd name="T53" fmla="*/ 38 h 84"/>
              <a:gd name="T54" fmla="*/ 7 w 84"/>
              <a:gd name="T55" fmla="*/ 42 h 84"/>
              <a:gd name="T56" fmla="*/ 1 w 84"/>
              <a:gd name="T57" fmla="*/ 48 h 84"/>
              <a:gd name="T58" fmla="*/ 9 w 84"/>
              <a:gd name="T59" fmla="*/ 52 h 84"/>
              <a:gd name="T60" fmla="*/ 4 w 84"/>
              <a:gd name="T61" fmla="*/ 58 h 84"/>
              <a:gd name="T62" fmla="*/ 7 w 84"/>
              <a:gd name="T63" fmla="*/ 62 h 84"/>
              <a:gd name="T64" fmla="*/ 9 w 84"/>
              <a:gd name="T65" fmla="*/ 65 h 84"/>
              <a:gd name="T66" fmla="*/ 11 w 84"/>
              <a:gd name="T67" fmla="*/ 70 h 84"/>
              <a:gd name="T68" fmla="*/ 19 w 84"/>
              <a:gd name="T69" fmla="*/ 68 h 84"/>
              <a:gd name="T70" fmla="*/ 19 w 84"/>
              <a:gd name="T71" fmla="*/ 77 h 84"/>
              <a:gd name="T72" fmla="*/ 27 w 84"/>
              <a:gd name="T73" fmla="*/ 73 h 84"/>
              <a:gd name="T74" fmla="*/ 28 w 84"/>
              <a:gd name="T75" fmla="*/ 81 h 84"/>
              <a:gd name="T76" fmla="*/ 34 w 84"/>
              <a:gd name="T77" fmla="*/ 76 h 84"/>
              <a:gd name="T78" fmla="*/ 36 w 84"/>
              <a:gd name="T79" fmla="*/ 83 h 84"/>
              <a:gd name="T80" fmla="*/ 42 w 84"/>
              <a:gd name="T81" fmla="*/ 82 h 84"/>
              <a:gd name="T82" fmla="*/ 46 w 84"/>
              <a:gd name="T83" fmla="*/ 82 h 84"/>
              <a:gd name="T84" fmla="*/ 51 w 84"/>
              <a:gd name="T85" fmla="*/ 83 h 84"/>
              <a:gd name="T86" fmla="*/ 53 w 84"/>
              <a:gd name="T87" fmla="*/ 75 h 84"/>
              <a:gd name="T88" fmla="*/ 61 w 84"/>
              <a:gd name="T89" fmla="*/ 80 h 84"/>
              <a:gd name="T90" fmla="*/ 62 w 84"/>
              <a:gd name="T91" fmla="*/ 71 h 84"/>
              <a:gd name="T92" fmla="*/ 69 w 84"/>
              <a:gd name="T93" fmla="*/ 74 h 84"/>
              <a:gd name="T94" fmla="*/ 72 w 84"/>
              <a:gd name="T95" fmla="*/ 69 h 84"/>
              <a:gd name="T96" fmla="*/ 74 w 84"/>
              <a:gd name="T97" fmla="*/ 66 h 84"/>
              <a:gd name="T98" fmla="*/ 78 w 84"/>
              <a:gd name="T99" fmla="*/ 62 h 84"/>
              <a:gd name="T100" fmla="*/ 74 w 84"/>
              <a:gd name="T101" fmla="*/ 56 h 84"/>
              <a:gd name="T102" fmla="*/ 82 w 84"/>
              <a:gd name="T103" fmla="*/ 53 h 84"/>
              <a:gd name="T104" fmla="*/ 77 w 84"/>
              <a:gd name="T105" fmla="*/ 47 h 84"/>
              <a:gd name="T106" fmla="*/ 35 w 84"/>
              <a:gd name="T107" fmla="*/ 40 h 84"/>
              <a:gd name="T108" fmla="*/ 15 w 84"/>
              <a:gd name="T109" fmla="*/ 34 h 84"/>
              <a:gd name="T110" fmla="*/ 19 w 84"/>
              <a:gd name="T111" fmla="*/ 44 h 84"/>
              <a:gd name="T112" fmla="*/ 21 w 84"/>
              <a:gd name="T113" fmla="*/ 51 h 84"/>
              <a:gd name="T114" fmla="*/ 35 w 84"/>
              <a:gd name="T115" fmla="*/ 69 h 84"/>
              <a:gd name="T116" fmla="*/ 64 w 84"/>
              <a:gd name="T117" fmla="*/ 4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4" h="84">
                <a:moveTo>
                  <a:pt x="82" y="46"/>
                </a:moveTo>
                <a:cubicBezTo>
                  <a:pt x="83" y="46"/>
                  <a:pt x="83" y="46"/>
                  <a:pt x="83" y="46"/>
                </a:cubicBezTo>
                <a:cubicBezTo>
                  <a:pt x="84" y="46"/>
                  <a:pt x="84" y="45"/>
                  <a:pt x="84" y="45"/>
                </a:cubicBezTo>
                <a:cubicBezTo>
                  <a:pt x="84" y="44"/>
                  <a:pt x="84" y="44"/>
                  <a:pt x="84" y="43"/>
                </a:cubicBezTo>
                <a:cubicBezTo>
                  <a:pt x="83" y="43"/>
                  <a:pt x="83" y="43"/>
                  <a:pt x="82" y="43"/>
                </a:cubicBezTo>
                <a:cubicBezTo>
                  <a:pt x="82" y="43"/>
                  <a:pt x="79" y="42"/>
                  <a:pt x="77" y="42"/>
                </a:cubicBezTo>
                <a:cubicBezTo>
                  <a:pt x="77" y="41"/>
                  <a:pt x="77" y="40"/>
                  <a:pt x="77" y="39"/>
                </a:cubicBezTo>
                <a:cubicBezTo>
                  <a:pt x="79" y="39"/>
                  <a:pt x="82" y="38"/>
                  <a:pt x="82" y="38"/>
                </a:cubicBezTo>
                <a:cubicBezTo>
                  <a:pt x="83" y="38"/>
                  <a:pt x="83" y="38"/>
                  <a:pt x="83" y="37"/>
                </a:cubicBezTo>
                <a:cubicBezTo>
                  <a:pt x="84" y="37"/>
                  <a:pt x="84" y="36"/>
                  <a:pt x="84" y="36"/>
                </a:cubicBezTo>
                <a:cubicBezTo>
                  <a:pt x="84" y="35"/>
                  <a:pt x="83" y="35"/>
                  <a:pt x="83" y="35"/>
                </a:cubicBezTo>
                <a:cubicBezTo>
                  <a:pt x="83" y="34"/>
                  <a:pt x="82" y="34"/>
                  <a:pt x="82" y="34"/>
                </a:cubicBezTo>
                <a:cubicBezTo>
                  <a:pt x="81" y="34"/>
                  <a:pt x="78" y="34"/>
                  <a:pt x="76" y="35"/>
                </a:cubicBezTo>
                <a:cubicBezTo>
                  <a:pt x="76" y="34"/>
                  <a:pt x="76" y="33"/>
                  <a:pt x="75" y="32"/>
                </a:cubicBezTo>
                <a:cubicBezTo>
                  <a:pt x="78" y="31"/>
                  <a:pt x="80" y="30"/>
                  <a:pt x="81" y="30"/>
                </a:cubicBezTo>
                <a:cubicBezTo>
                  <a:pt x="81" y="30"/>
                  <a:pt x="81" y="29"/>
                  <a:pt x="81" y="29"/>
                </a:cubicBezTo>
                <a:cubicBezTo>
                  <a:pt x="82" y="28"/>
                  <a:pt x="82" y="28"/>
                  <a:pt x="81" y="27"/>
                </a:cubicBezTo>
                <a:cubicBezTo>
                  <a:pt x="81" y="27"/>
                  <a:pt x="81" y="27"/>
                  <a:pt x="81" y="26"/>
                </a:cubicBezTo>
                <a:cubicBezTo>
                  <a:pt x="80" y="26"/>
                  <a:pt x="80" y="26"/>
                  <a:pt x="79" y="26"/>
                </a:cubicBezTo>
                <a:cubicBezTo>
                  <a:pt x="79" y="26"/>
                  <a:pt x="76" y="27"/>
                  <a:pt x="74" y="28"/>
                </a:cubicBezTo>
                <a:cubicBezTo>
                  <a:pt x="73" y="27"/>
                  <a:pt x="73" y="26"/>
                  <a:pt x="73" y="25"/>
                </a:cubicBezTo>
                <a:cubicBezTo>
                  <a:pt x="75" y="24"/>
                  <a:pt x="77" y="22"/>
                  <a:pt x="77" y="22"/>
                </a:cubicBezTo>
                <a:cubicBezTo>
                  <a:pt x="78" y="22"/>
                  <a:pt x="78" y="21"/>
                  <a:pt x="78" y="21"/>
                </a:cubicBezTo>
                <a:cubicBezTo>
                  <a:pt x="78" y="20"/>
                  <a:pt x="78" y="20"/>
                  <a:pt x="78" y="20"/>
                </a:cubicBezTo>
                <a:cubicBezTo>
                  <a:pt x="77" y="19"/>
                  <a:pt x="77" y="19"/>
                  <a:pt x="76" y="19"/>
                </a:cubicBezTo>
                <a:cubicBezTo>
                  <a:pt x="76" y="19"/>
                  <a:pt x="76" y="19"/>
                  <a:pt x="75" y="19"/>
                </a:cubicBezTo>
                <a:cubicBezTo>
                  <a:pt x="75" y="19"/>
                  <a:pt x="72" y="20"/>
                  <a:pt x="70" y="21"/>
                </a:cubicBezTo>
                <a:cubicBezTo>
                  <a:pt x="70" y="21"/>
                  <a:pt x="69" y="20"/>
                  <a:pt x="69" y="19"/>
                </a:cubicBezTo>
                <a:cubicBezTo>
                  <a:pt x="70" y="18"/>
                  <a:pt x="72" y="16"/>
                  <a:pt x="72" y="15"/>
                </a:cubicBezTo>
                <a:cubicBezTo>
                  <a:pt x="73" y="15"/>
                  <a:pt x="73" y="14"/>
                  <a:pt x="73" y="14"/>
                </a:cubicBezTo>
                <a:cubicBezTo>
                  <a:pt x="73" y="13"/>
                  <a:pt x="72" y="13"/>
                  <a:pt x="72" y="13"/>
                </a:cubicBezTo>
                <a:cubicBezTo>
                  <a:pt x="72" y="12"/>
                  <a:pt x="71" y="12"/>
                  <a:pt x="71" y="12"/>
                </a:cubicBezTo>
                <a:cubicBezTo>
                  <a:pt x="70" y="12"/>
                  <a:pt x="70" y="12"/>
                  <a:pt x="70" y="12"/>
                </a:cubicBezTo>
                <a:cubicBezTo>
                  <a:pt x="69" y="13"/>
                  <a:pt x="67" y="14"/>
                  <a:pt x="65" y="16"/>
                </a:cubicBezTo>
                <a:cubicBezTo>
                  <a:pt x="65" y="15"/>
                  <a:pt x="64" y="15"/>
                  <a:pt x="63" y="14"/>
                </a:cubicBezTo>
                <a:cubicBezTo>
                  <a:pt x="65" y="12"/>
                  <a:pt x="66" y="10"/>
                  <a:pt x="66" y="9"/>
                </a:cubicBezTo>
                <a:cubicBezTo>
                  <a:pt x="66" y="9"/>
                  <a:pt x="66" y="9"/>
                  <a:pt x="66" y="8"/>
                </a:cubicBezTo>
                <a:cubicBezTo>
                  <a:pt x="66" y="8"/>
                  <a:pt x="66" y="7"/>
                  <a:pt x="65" y="7"/>
                </a:cubicBezTo>
                <a:cubicBezTo>
                  <a:pt x="65" y="7"/>
                  <a:pt x="65" y="7"/>
                  <a:pt x="64" y="7"/>
                </a:cubicBezTo>
                <a:cubicBezTo>
                  <a:pt x="64" y="7"/>
                  <a:pt x="63" y="7"/>
                  <a:pt x="63" y="7"/>
                </a:cubicBezTo>
                <a:cubicBezTo>
                  <a:pt x="63" y="8"/>
                  <a:pt x="61" y="10"/>
                  <a:pt x="59" y="12"/>
                </a:cubicBezTo>
                <a:cubicBezTo>
                  <a:pt x="59" y="11"/>
                  <a:pt x="58" y="11"/>
                  <a:pt x="57" y="11"/>
                </a:cubicBezTo>
                <a:cubicBezTo>
                  <a:pt x="58" y="8"/>
                  <a:pt x="59" y="6"/>
                  <a:pt x="59" y="5"/>
                </a:cubicBezTo>
                <a:cubicBezTo>
                  <a:pt x="59" y="5"/>
                  <a:pt x="59" y="4"/>
                  <a:pt x="59" y="4"/>
                </a:cubicBezTo>
                <a:cubicBezTo>
                  <a:pt x="58" y="3"/>
                  <a:pt x="58" y="3"/>
                  <a:pt x="58" y="3"/>
                </a:cubicBezTo>
                <a:cubicBezTo>
                  <a:pt x="57" y="3"/>
                  <a:pt x="57" y="3"/>
                  <a:pt x="56" y="3"/>
                </a:cubicBezTo>
                <a:cubicBezTo>
                  <a:pt x="56" y="3"/>
                  <a:pt x="55" y="3"/>
                  <a:pt x="55" y="4"/>
                </a:cubicBezTo>
                <a:cubicBezTo>
                  <a:pt x="55" y="4"/>
                  <a:pt x="54" y="7"/>
                  <a:pt x="53" y="9"/>
                </a:cubicBezTo>
                <a:cubicBezTo>
                  <a:pt x="52" y="9"/>
                  <a:pt x="52" y="9"/>
                  <a:pt x="52" y="8"/>
                </a:cubicBezTo>
                <a:cubicBezTo>
                  <a:pt x="51" y="8"/>
                  <a:pt x="51" y="8"/>
                  <a:pt x="50" y="8"/>
                </a:cubicBezTo>
                <a:cubicBezTo>
                  <a:pt x="51" y="6"/>
                  <a:pt x="51" y="3"/>
                  <a:pt x="51" y="2"/>
                </a:cubicBezTo>
                <a:cubicBezTo>
                  <a:pt x="51" y="2"/>
                  <a:pt x="51" y="2"/>
                  <a:pt x="50" y="1"/>
                </a:cubicBezTo>
                <a:cubicBezTo>
                  <a:pt x="50" y="1"/>
                  <a:pt x="50" y="1"/>
                  <a:pt x="49" y="1"/>
                </a:cubicBezTo>
                <a:cubicBezTo>
                  <a:pt x="49" y="0"/>
                  <a:pt x="48" y="1"/>
                  <a:pt x="48" y="1"/>
                </a:cubicBezTo>
                <a:cubicBezTo>
                  <a:pt x="47" y="1"/>
                  <a:pt x="47" y="1"/>
                  <a:pt x="47" y="2"/>
                </a:cubicBezTo>
                <a:cubicBezTo>
                  <a:pt x="47" y="2"/>
                  <a:pt x="46" y="5"/>
                  <a:pt x="46" y="7"/>
                </a:cubicBezTo>
                <a:cubicBezTo>
                  <a:pt x="45" y="7"/>
                  <a:pt x="44" y="7"/>
                  <a:pt x="43" y="7"/>
                </a:cubicBezTo>
                <a:cubicBezTo>
                  <a:pt x="43" y="5"/>
                  <a:pt x="42" y="2"/>
                  <a:pt x="42" y="2"/>
                </a:cubicBezTo>
                <a:cubicBezTo>
                  <a:pt x="42" y="1"/>
                  <a:pt x="42" y="1"/>
                  <a:pt x="42" y="0"/>
                </a:cubicBezTo>
                <a:cubicBezTo>
                  <a:pt x="41" y="0"/>
                  <a:pt x="41" y="0"/>
                  <a:pt x="40" y="0"/>
                </a:cubicBezTo>
                <a:cubicBezTo>
                  <a:pt x="40" y="0"/>
                  <a:pt x="40" y="0"/>
                  <a:pt x="39" y="0"/>
                </a:cubicBezTo>
                <a:cubicBezTo>
                  <a:pt x="39" y="1"/>
                  <a:pt x="39" y="1"/>
                  <a:pt x="39" y="2"/>
                </a:cubicBezTo>
                <a:cubicBezTo>
                  <a:pt x="39" y="2"/>
                  <a:pt x="38" y="5"/>
                  <a:pt x="38" y="7"/>
                </a:cubicBezTo>
                <a:cubicBezTo>
                  <a:pt x="37" y="7"/>
                  <a:pt x="37" y="7"/>
                  <a:pt x="36" y="8"/>
                </a:cubicBezTo>
                <a:cubicBezTo>
                  <a:pt x="35" y="5"/>
                  <a:pt x="34" y="3"/>
                  <a:pt x="34" y="2"/>
                </a:cubicBezTo>
                <a:cubicBezTo>
                  <a:pt x="34" y="2"/>
                  <a:pt x="34" y="2"/>
                  <a:pt x="33" y="1"/>
                </a:cubicBezTo>
                <a:cubicBezTo>
                  <a:pt x="33" y="1"/>
                  <a:pt x="32" y="1"/>
                  <a:pt x="32" y="1"/>
                </a:cubicBezTo>
                <a:cubicBezTo>
                  <a:pt x="31" y="1"/>
                  <a:pt x="31" y="2"/>
                  <a:pt x="31" y="2"/>
                </a:cubicBezTo>
                <a:cubicBezTo>
                  <a:pt x="30" y="2"/>
                  <a:pt x="30" y="3"/>
                  <a:pt x="30" y="3"/>
                </a:cubicBezTo>
                <a:cubicBezTo>
                  <a:pt x="30" y="4"/>
                  <a:pt x="31" y="6"/>
                  <a:pt x="31" y="9"/>
                </a:cubicBezTo>
                <a:cubicBezTo>
                  <a:pt x="30" y="9"/>
                  <a:pt x="30" y="9"/>
                  <a:pt x="29" y="10"/>
                </a:cubicBezTo>
                <a:cubicBezTo>
                  <a:pt x="28" y="8"/>
                  <a:pt x="26" y="5"/>
                  <a:pt x="26" y="5"/>
                </a:cubicBezTo>
                <a:cubicBezTo>
                  <a:pt x="26" y="4"/>
                  <a:pt x="25" y="4"/>
                  <a:pt x="25" y="4"/>
                </a:cubicBezTo>
                <a:cubicBezTo>
                  <a:pt x="24" y="4"/>
                  <a:pt x="24" y="4"/>
                  <a:pt x="24" y="4"/>
                </a:cubicBezTo>
                <a:cubicBezTo>
                  <a:pt x="23" y="4"/>
                  <a:pt x="23" y="5"/>
                  <a:pt x="23" y="5"/>
                </a:cubicBezTo>
                <a:cubicBezTo>
                  <a:pt x="22" y="6"/>
                  <a:pt x="22" y="6"/>
                  <a:pt x="23" y="7"/>
                </a:cubicBezTo>
                <a:cubicBezTo>
                  <a:pt x="23" y="7"/>
                  <a:pt x="24" y="10"/>
                  <a:pt x="25" y="12"/>
                </a:cubicBezTo>
                <a:cubicBezTo>
                  <a:pt x="24" y="12"/>
                  <a:pt x="23" y="13"/>
                  <a:pt x="23" y="13"/>
                </a:cubicBezTo>
                <a:cubicBezTo>
                  <a:pt x="21" y="11"/>
                  <a:pt x="19" y="9"/>
                  <a:pt x="19" y="9"/>
                </a:cubicBezTo>
                <a:cubicBezTo>
                  <a:pt x="18" y="9"/>
                  <a:pt x="18" y="9"/>
                  <a:pt x="17" y="9"/>
                </a:cubicBezTo>
                <a:cubicBezTo>
                  <a:pt x="17" y="9"/>
                  <a:pt x="16" y="9"/>
                  <a:pt x="16" y="9"/>
                </a:cubicBezTo>
                <a:cubicBezTo>
                  <a:pt x="16" y="9"/>
                  <a:pt x="15" y="10"/>
                  <a:pt x="15" y="10"/>
                </a:cubicBezTo>
                <a:cubicBezTo>
                  <a:pt x="15" y="11"/>
                  <a:pt x="15" y="11"/>
                  <a:pt x="16" y="11"/>
                </a:cubicBezTo>
                <a:cubicBezTo>
                  <a:pt x="16" y="12"/>
                  <a:pt x="17" y="14"/>
                  <a:pt x="19" y="16"/>
                </a:cubicBezTo>
                <a:cubicBezTo>
                  <a:pt x="18" y="17"/>
                  <a:pt x="18" y="17"/>
                  <a:pt x="17" y="18"/>
                </a:cubicBezTo>
                <a:cubicBezTo>
                  <a:pt x="15" y="16"/>
                  <a:pt x="13" y="15"/>
                  <a:pt x="12" y="15"/>
                </a:cubicBezTo>
                <a:cubicBezTo>
                  <a:pt x="12" y="14"/>
                  <a:pt x="11" y="14"/>
                  <a:pt x="11" y="14"/>
                </a:cubicBezTo>
                <a:cubicBezTo>
                  <a:pt x="11" y="14"/>
                  <a:pt x="10" y="15"/>
                  <a:pt x="10" y="15"/>
                </a:cubicBezTo>
                <a:cubicBezTo>
                  <a:pt x="10" y="15"/>
                  <a:pt x="9" y="16"/>
                  <a:pt x="9" y="16"/>
                </a:cubicBezTo>
                <a:cubicBezTo>
                  <a:pt x="9" y="17"/>
                  <a:pt x="10" y="17"/>
                  <a:pt x="10" y="18"/>
                </a:cubicBezTo>
                <a:cubicBezTo>
                  <a:pt x="10" y="18"/>
                  <a:pt x="12" y="20"/>
                  <a:pt x="14" y="22"/>
                </a:cubicBezTo>
                <a:cubicBezTo>
                  <a:pt x="13" y="22"/>
                  <a:pt x="13" y="23"/>
                  <a:pt x="12" y="24"/>
                </a:cubicBezTo>
                <a:cubicBezTo>
                  <a:pt x="10" y="23"/>
                  <a:pt x="8" y="22"/>
                  <a:pt x="7" y="21"/>
                </a:cubicBezTo>
                <a:cubicBezTo>
                  <a:pt x="7" y="21"/>
                  <a:pt x="6" y="21"/>
                  <a:pt x="6" y="21"/>
                </a:cubicBezTo>
                <a:cubicBezTo>
                  <a:pt x="6" y="22"/>
                  <a:pt x="5" y="22"/>
                  <a:pt x="5" y="22"/>
                </a:cubicBezTo>
                <a:cubicBezTo>
                  <a:pt x="5" y="23"/>
                  <a:pt x="5" y="23"/>
                  <a:pt x="5" y="24"/>
                </a:cubicBezTo>
                <a:cubicBezTo>
                  <a:pt x="5" y="24"/>
                  <a:pt x="5" y="25"/>
                  <a:pt x="6" y="25"/>
                </a:cubicBezTo>
                <a:cubicBezTo>
                  <a:pt x="6" y="25"/>
                  <a:pt x="8" y="27"/>
                  <a:pt x="10" y="28"/>
                </a:cubicBezTo>
                <a:cubicBezTo>
                  <a:pt x="10" y="29"/>
                  <a:pt x="10" y="29"/>
                  <a:pt x="9" y="30"/>
                </a:cubicBezTo>
                <a:cubicBezTo>
                  <a:pt x="7" y="30"/>
                  <a:pt x="4" y="29"/>
                  <a:pt x="4" y="29"/>
                </a:cubicBezTo>
                <a:cubicBezTo>
                  <a:pt x="3" y="29"/>
                  <a:pt x="3" y="29"/>
                  <a:pt x="2" y="29"/>
                </a:cubicBezTo>
                <a:cubicBezTo>
                  <a:pt x="2" y="30"/>
                  <a:pt x="2" y="30"/>
                  <a:pt x="2" y="31"/>
                </a:cubicBezTo>
                <a:cubicBezTo>
                  <a:pt x="2" y="31"/>
                  <a:pt x="2" y="31"/>
                  <a:pt x="2" y="32"/>
                </a:cubicBezTo>
                <a:cubicBezTo>
                  <a:pt x="2" y="32"/>
                  <a:pt x="2" y="33"/>
                  <a:pt x="3" y="33"/>
                </a:cubicBezTo>
                <a:cubicBezTo>
                  <a:pt x="3" y="33"/>
                  <a:pt x="6" y="34"/>
                  <a:pt x="8" y="35"/>
                </a:cubicBezTo>
                <a:cubicBezTo>
                  <a:pt x="8" y="36"/>
                  <a:pt x="8" y="36"/>
                  <a:pt x="8" y="37"/>
                </a:cubicBezTo>
                <a:cubicBezTo>
                  <a:pt x="5" y="37"/>
                  <a:pt x="3" y="37"/>
                  <a:pt x="2" y="37"/>
                </a:cubicBezTo>
                <a:cubicBezTo>
                  <a:pt x="1" y="37"/>
                  <a:pt x="1" y="38"/>
                  <a:pt x="1" y="38"/>
                </a:cubicBezTo>
                <a:cubicBezTo>
                  <a:pt x="0" y="38"/>
                  <a:pt x="0" y="39"/>
                  <a:pt x="0" y="39"/>
                </a:cubicBezTo>
                <a:cubicBezTo>
                  <a:pt x="0" y="40"/>
                  <a:pt x="0" y="40"/>
                  <a:pt x="1" y="40"/>
                </a:cubicBezTo>
                <a:cubicBezTo>
                  <a:pt x="1" y="41"/>
                  <a:pt x="1" y="41"/>
                  <a:pt x="2" y="41"/>
                </a:cubicBezTo>
                <a:cubicBezTo>
                  <a:pt x="2" y="41"/>
                  <a:pt x="5" y="42"/>
                  <a:pt x="7" y="42"/>
                </a:cubicBezTo>
                <a:cubicBezTo>
                  <a:pt x="7" y="43"/>
                  <a:pt x="7" y="44"/>
                  <a:pt x="7" y="45"/>
                </a:cubicBezTo>
                <a:cubicBezTo>
                  <a:pt x="5" y="45"/>
                  <a:pt x="2" y="46"/>
                  <a:pt x="2" y="46"/>
                </a:cubicBezTo>
                <a:cubicBezTo>
                  <a:pt x="1" y="46"/>
                  <a:pt x="1" y="46"/>
                  <a:pt x="1" y="47"/>
                </a:cubicBezTo>
                <a:cubicBezTo>
                  <a:pt x="1" y="47"/>
                  <a:pt x="0" y="48"/>
                  <a:pt x="1" y="48"/>
                </a:cubicBezTo>
                <a:cubicBezTo>
                  <a:pt x="1" y="48"/>
                  <a:pt x="1" y="49"/>
                  <a:pt x="1" y="49"/>
                </a:cubicBezTo>
                <a:cubicBezTo>
                  <a:pt x="2" y="49"/>
                  <a:pt x="2" y="50"/>
                  <a:pt x="2" y="50"/>
                </a:cubicBezTo>
                <a:cubicBezTo>
                  <a:pt x="3" y="50"/>
                  <a:pt x="6" y="49"/>
                  <a:pt x="8" y="49"/>
                </a:cubicBezTo>
                <a:cubicBezTo>
                  <a:pt x="8" y="50"/>
                  <a:pt x="8" y="51"/>
                  <a:pt x="9" y="52"/>
                </a:cubicBezTo>
                <a:cubicBezTo>
                  <a:pt x="6" y="53"/>
                  <a:pt x="4" y="54"/>
                  <a:pt x="4" y="54"/>
                </a:cubicBezTo>
                <a:cubicBezTo>
                  <a:pt x="3" y="54"/>
                  <a:pt x="3" y="55"/>
                  <a:pt x="3" y="55"/>
                </a:cubicBezTo>
                <a:cubicBezTo>
                  <a:pt x="3" y="56"/>
                  <a:pt x="3" y="56"/>
                  <a:pt x="3" y="56"/>
                </a:cubicBezTo>
                <a:cubicBezTo>
                  <a:pt x="3" y="57"/>
                  <a:pt x="3" y="57"/>
                  <a:pt x="4" y="58"/>
                </a:cubicBezTo>
                <a:cubicBezTo>
                  <a:pt x="4" y="58"/>
                  <a:pt x="4" y="58"/>
                  <a:pt x="5" y="58"/>
                </a:cubicBezTo>
                <a:cubicBezTo>
                  <a:pt x="5" y="58"/>
                  <a:pt x="8" y="57"/>
                  <a:pt x="10" y="56"/>
                </a:cubicBezTo>
                <a:cubicBezTo>
                  <a:pt x="11" y="57"/>
                  <a:pt x="11" y="58"/>
                  <a:pt x="11" y="58"/>
                </a:cubicBezTo>
                <a:cubicBezTo>
                  <a:pt x="9" y="60"/>
                  <a:pt x="7" y="62"/>
                  <a:pt x="7" y="62"/>
                </a:cubicBezTo>
                <a:cubicBezTo>
                  <a:pt x="7" y="62"/>
                  <a:pt x="6" y="63"/>
                  <a:pt x="6" y="63"/>
                </a:cubicBezTo>
                <a:cubicBezTo>
                  <a:pt x="6" y="63"/>
                  <a:pt x="6" y="64"/>
                  <a:pt x="7" y="64"/>
                </a:cubicBezTo>
                <a:cubicBezTo>
                  <a:pt x="7" y="65"/>
                  <a:pt x="7" y="65"/>
                  <a:pt x="8" y="65"/>
                </a:cubicBezTo>
                <a:cubicBezTo>
                  <a:pt x="8" y="65"/>
                  <a:pt x="9" y="65"/>
                  <a:pt x="9" y="65"/>
                </a:cubicBezTo>
                <a:cubicBezTo>
                  <a:pt x="9" y="65"/>
                  <a:pt x="12" y="64"/>
                  <a:pt x="14" y="63"/>
                </a:cubicBezTo>
                <a:cubicBezTo>
                  <a:pt x="14" y="63"/>
                  <a:pt x="15" y="64"/>
                  <a:pt x="15" y="64"/>
                </a:cubicBezTo>
                <a:cubicBezTo>
                  <a:pt x="14" y="66"/>
                  <a:pt x="12" y="68"/>
                  <a:pt x="12" y="69"/>
                </a:cubicBezTo>
                <a:cubicBezTo>
                  <a:pt x="12" y="69"/>
                  <a:pt x="11" y="70"/>
                  <a:pt x="11" y="70"/>
                </a:cubicBezTo>
                <a:cubicBezTo>
                  <a:pt x="11" y="70"/>
                  <a:pt x="12" y="71"/>
                  <a:pt x="12" y="71"/>
                </a:cubicBezTo>
                <a:cubicBezTo>
                  <a:pt x="12" y="72"/>
                  <a:pt x="13" y="72"/>
                  <a:pt x="13" y="72"/>
                </a:cubicBezTo>
                <a:cubicBezTo>
                  <a:pt x="14" y="72"/>
                  <a:pt x="14" y="72"/>
                  <a:pt x="14" y="71"/>
                </a:cubicBezTo>
                <a:cubicBezTo>
                  <a:pt x="15" y="71"/>
                  <a:pt x="17" y="69"/>
                  <a:pt x="19" y="68"/>
                </a:cubicBezTo>
                <a:cubicBezTo>
                  <a:pt x="19" y="68"/>
                  <a:pt x="20" y="69"/>
                  <a:pt x="21" y="70"/>
                </a:cubicBezTo>
                <a:cubicBezTo>
                  <a:pt x="20" y="72"/>
                  <a:pt x="18" y="74"/>
                  <a:pt x="18" y="74"/>
                </a:cubicBezTo>
                <a:cubicBezTo>
                  <a:pt x="18" y="75"/>
                  <a:pt x="18" y="75"/>
                  <a:pt x="18" y="76"/>
                </a:cubicBezTo>
                <a:cubicBezTo>
                  <a:pt x="18" y="76"/>
                  <a:pt x="18" y="77"/>
                  <a:pt x="19" y="77"/>
                </a:cubicBezTo>
                <a:cubicBezTo>
                  <a:pt x="19" y="77"/>
                  <a:pt x="20" y="77"/>
                  <a:pt x="20" y="77"/>
                </a:cubicBezTo>
                <a:cubicBezTo>
                  <a:pt x="20" y="77"/>
                  <a:pt x="21" y="77"/>
                  <a:pt x="21" y="77"/>
                </a:cubicBezTo>
                <a:cubicBezTo>
                  <a:pt x="22" y="76"/>
                  <a:pt x="23" y="74"/>
                  <a:pt x="25" y="72"/>
                </a:cubicBezTo>
                <a:cubicBezTo>
                  <a:pt x="25" y="73"/>
                  <a:pt x="26" y="73"/>
                  <a:pt x="27" y="73"/>
                </a:cubicBezTo>
                <a:cubicBezTo>
                  <a:pt x="26" y="76"/>
                  <a:pt x="25" y="78"/>
                  <a:pt x="25" y="79"/>
                </a:cubicBezTo>
                <a:cubicBezTo>
                  <a:pt x="25" y="79"/>
                  <a:pt x="25" y="80"/>
                  <a:pt x="25" y="80"/>
                </a:cubicBezTo>
                <a:cubicBezTo>
                  <a:pt x="26" y="80"/>
                  <a:pt x="26" y="81"/>
                  <a:pt x="26" y="81"/>
                </a:cubicBezTo>
                <a:cubicBezTo>
                  <a:pt x="27" y="81"/>
                  <a:pt x="27" y="81"/>
                  <a:pt x="28" y="81"/>
                </a:cubicBezTo>
                <a:cubicBezTo>
                  <a:pt x="28" y="81"/>
                  <a:pt x="29" y="81"/>
                  <a:pt x="29" y="80"/>
                </a:cubicBezTo>
                <a:cubicBezTo>
                  <a:pt x="29" y="80"/>
                  <a:pt x="30" y="77"/>
                  <a:pt x="31" y="75"/>
                </a:cubicBezTo>
                <a:cubicBezTo>
                  <a:pt x="32" y="75"/>
                  <a:pt x="32" y="75"/>
                  <a:pt x="33" y="75"/>
                </a:cubicBezTo>
                <a:cubicBezTo>
                  <a:pt x="33" y="76"/>
                  <a:pt x="33" y="76"/>
                  <a:pt x="34" y="76"/>
                </a:cubicBezTo>
                <a:cubicBezTo>
                  <a:pt x="34" y="78"/>
                  <a:pt x="33" y="81"/>
                  <a:pt x="33" y="81"/>
                </a:cubicBezTo>
                <a:cubicBezTo>
                  <a:pt x="33" y="82"/>
                  <a:pt x="33" y="82"/>
                  <a:pt x="34" y="83"/>
                </a:cubicBezTo>
                <a:cubicBezTo>
                  <a:pt x="34" y="83"/>
                  <a:pt x="34" y="83"/>
                  <a:pt x="35" y="83"/>
                </a:cubicBezTo>
                <a:cubicBezTo>
                  <a:pt x="35" y="83"/>
                  <a:pt x="36" y="83"/>
                  <a:pt x="36" y="83"/>
                </a:cubicBezTo>
                <a:cubicBezTo>
                  <a:pt x="37" y="83"/>
                  <a:pt x="37" y="83"/>
                  <a:pt x="37" y="82"/>
                </a:cubicBezTo>
                <a:cubicBezTo>
                  <a:pt x="37" y="82"/>
                  <a:pt x="38" y="79"/>
                  <a:pt x="39" y="77"/>
                </a:cubicBezTo>
                <a:cubicBezTo>
                  <a:pt x="39" y="77"/>
                  <a:pt x="40" y="77"/>
                  <a:pt x="41" y="77"/>
                </a:cubicBezTo>
                <a:cubicBezTo>
                  <a:pt x="41" y="79"/>
                  <a:pt x="42" y="82"/>
                  <a:pt x="42" y="82"/>
                </a:cubicBezTo>
                <a:cubicBezTo>
                  <a:pt x="42" y="83"/>
                  <a:pt x="42" y="83"/>
                  <a:pt x="42" y="84"/>
                </a:cubicBezTo>
                <a:cubicBezTo>
                  <a:pt x="43" y="84"/>
                  <a:pt x="43" y="84"/>
                  <a:pt x="44" y="84"/>
                </a:cubicBezTo>
                <a:cubicBezTo>
                  <a:pt x="44" y="84"/>
                  <a:pt x="45" y="84"/>
                  <a:pt x="45" y="83"/>
                </a:cubicBezTo>
                <a:cubicBezTo>
                  <a:pt x="45" y="83"/>
                  <a:pt x="45" y="83"/>
                  <a:pt x="46" y="82"/>
                </a:cubicBezTo>
                <a:cubicBezTo>
                  <a:pt x="46" y="82"/>
                  <a:pt x="46" y="79"/>
                  <a:pt x="46" y="77"/>
                </a:cubicBezTo>
                <a:cubicBezTo>
                  <a:pt x="47" y="76"/>
                  <a:pt x="47" y="76"/>
                  <a:pt x="48" y="76"/>
                </a:cubicBezTo>
                <a:cubicBezTo>
                  <a:pt x="49" y="79"/>
                  <a:pt x="50" y="81"/>
                  <a:pt x="50" y="82"/>
                </a:cubicBezTo>
                <a:cubicBezTo>
                  <a:pt x="50" y="82"/>
                  <a:pt x="51" y="82"/>
                  <a:pt x="51" y="83"/>
                </a:cubicBezTo>
                <a:cubicBezTo>
                  <a:pt x="51" y="83"/>
                  <a:pt x="52" y="83"/>
                  <a:pt x="52" y="83"/>
                </a:cubicBezTo>
                <a:cubicBezTo>
                  <a:pt x="53" y="83"/>
                  <a:pt x="53" y="82"/>
                  <a:pt x="53" y="82"/>
                </a:cubicBezTo>
                <a:cubicBezTo>
                  <a:pt x="54" y="82"/>
                  <a:pt x="54" y="81"/>
                  <a:pt x="54" y="81"/>
                </a:cubicBezTo>
                <a:cubicBezTo>
                  <a:pt x="54" y="80"/>
                  <a:pt x="53" y="77"/>
                  <a:pt x="53" y="75"/>
                </a:cubicBezTo>
                <a:cubicBezTo>
                  <a:pt x="54" y="75"/>
                  <a:pt x="54" y="74"/>
                  <a:pt x="55" y="74"/>
                </a:cubicBezTo>
                <a:cubicBezTo>
                  <a:pt x="56" y="76"/>
                  <a:pt x="58" y="79"/>
                  <a:pt x="58" y="79"/>
                </a:cubicBezTo>
                <a:cubicBezTo>
                  <a:pt x="58" y="79"/>
                  <a:pt x="59" y="80"/>
                  <a:pt x="59" y="80"/>
                </a:cubicBezTo>
                <a:cubicBezTo>
                  <a:pt x="60" y="80"/>
                  <a:pt x="60" y="80"/>
                  <a:pt x="61" y="80"/>
                </a:cubicBezTo>
                <a:cubicBezTo>
                  <a:pt x="61" y="79"/>
                  <a:pt x="61" y="79"/>
                  <a:pt x="62" y="79"/>
                </a:cubicBezTo>
                <a:cubicBezTo>
                  <a:pt x="62" y="78"/>
                  <a:pt x="62" y="78"/>
                  <a:pt x="62" y="77"/>
                </a:cubicBezTo>
                <a:cubicBezTo>
                  <a:pt x="61" y="77"/>
                  <a:pt x="60" y="74"/>
                  <a:pt x="60" y="72"/>
                </a:cubicBezTo>
                <a:cubicBezTo>
                  <a:pt x="60" y="72"/>
                  <a:pt x="61" y="71"/>
                  <a:pt x="62" y="71"/>
                </a:cubicBezTo>
                <a:cubicBezTo>
                  <a:pt x="63" y="72"/>
                  <a:pt x="65" y="74"/>
                  <a:pt x="66" y="75"/>
                </a:cubicBezTo>
                <a:cubicBezTo>
                  <a:pt x="66" y="75"/>
                  <a:pt x="66" y="75"/>
                  <a:pt x="67" y="75"/>
                </a:cubicBezTo>
                <a:cubicBezTo>
                  <a:pt x="67" y="75"/>
                  <a:pt x="68" y="75"/>
                  <a:pt x="68" y="75"/>
                </a:cubicBezTo>
                <a:cubicBezTo>
                  <a:pt x="68" y="75"/>
                  <a:pt x="69" y="74"/>
                  <a:pt x="69" y="74"/>
                </a:cubicBezTo>
                <a:cubicBezTo>
                  <a:pt x="69" y="73"/>
                  <a:pt x="69" y="73"/>
                  <a:pt x="68" y="72"/>
                </a:cubicBezTo>
                <a:cubicBezTo>
                  <a:pt x="68" y="72"/>
                  <a:pt x="67" y="70"/>
                  <a:pt x="65" y="68"/>
                </a:cubicBezTo>
                <a:cubicBezTo>
                  <a:pt x="66" y="67"/>
                  <a:pt x="67" y="67"/>
                  <a:pt x="67" y="66"/>
                </a:cubicBezTo>
                <a:cubicBezTo>
                  <a:pt x="69" y="67"/>
                  <a:pt x="71" y="69"/>
                  <a:pt x="72" y="69"/>
                </a:cubicBezTo>
                <a:cubicBezTo>
                  <a:pt x="72" y="69"/>
                  <a:pt x="73" y="70"/>
                  <a:pt x="73" y="69"/>
                </a:cubicBezTo>
                <a:cubicBezTo>
                  <a:pt x="74" y="69"/>
                  <a:pt x="74" y="69"/>
                  <a:pt x="74" y="69"/>
                </a:cubicBezTo>
                <a:cubicBezTo>
                  <a:pt x="75" y="68"/>
                  <a:pt x="75" y="68"/>
                  <a:pt x="75" y="68"/>
                </a:cubicBezTo>
                <a:cubicBezTo>
                  <a:pt x="75" y="67"/>
                  <a:pt x="75" y="67"/>
                  <a:pt x="74" y="66"/>
                </a:cubicBezTo>
                <a:cubicBezTo>
                  <a:pt x="74" y="66"/>
                  <a:pt x="72" y="64"/>
                  <a:pt x="70" y="62"/>
                </a:cubicBezTo>
                <a:cubicBezTo>
                  <a:pt x="71" y="62"/>
                  <a:pt x="71" y="61"/>
                  <a:pt x="72" y="60"/>
                </a:cubicBezTo>
                <a:cubicBezTo>
                  <a:pt x="74" y="61"/>
                  <a:pt x="76" y="62"/>
                  <a:pt x="77" y="62"/>
                </a:cubicBezTo>
                <a:cubicBezTo>
                  <a:pt x="77" y="63"/>
                  <a:pt x="78" y="63"/>
                  <a:pt x="78" y="62"/>
                </a:cubicBezTo>
                <a:cubicBezTo>
                  <a:pt x="79" y="62"/>
                  <a:pt x="79" y="62"/>
                  <a:pt x="79" y="61"/>
                </a:cubicBezTo>
                <a:cubicBezTo>
                  <a:pt x="79" y="61"/>
                  <a:pt x="79" y="61"/>
                  <a:pt x="79" y="60"/>
                </a:cubicBezTo>
                <a:cubicBezTo>
                  <a:pt x="79" y="60"/>
                  <a:pt x="79" y="59"/>
                  <a:pt x="79" y="59"/>
                </a:cubicBezTo>
                <a:cubicBezTo>
                  <a:pt x="78" y="59"/>
                  <a:pt x="76" y="57"/>
                  <a:pt x="74" y="56"/>
                </a:cubicBezTo>
                <a:cubicBezTo>
                  <a:pt x="74" y="55"/>
                  <a:pt x="75" y="54"/>
                  <a:pt x="75" y="54"/>
                </a:cubicBezTo>
                <a:cubicBezTo>
                  <a:pt x="77" y="54"/>
                  <a:pt x="80" y="55"/>
                  <a:pt x="80" y="55"/>
                </a:cubicBezTo>
                <a:cubicBezTo>
                  <a:pt x="81" y="55"/>
                  <a:pt x="81" y="55"/>
                  <a:pt x="82" y="54"/>
                </a:cubicBezTo>
                <a:cubicBezTo>
                  <a:pt x="82" y="54"/>
                  <a:pt x="82" y="54"/>
                  <a:pt x="82" y="53"/>
                </a:cubicBezTo>
                <a:cubicBezTo>
                  <a:pt x="83" y="53"/>
                  <a:pt x="83" y="52"/>
                  <a:pt x="82" y="52"/>
                </a:cubicBezTo>
                <a:cubicBezTo>
                  <a:pt x="82" y="52"/>
                  <a:pt x="82" y="51"/>
                  <a:pt x="81" y="51"/>
                </a:cubicBezTo>
                <a:cubicBezTo>
                  <a:pt x="81" y="51"/>
                  <a:pt x="78" y="50"/>
                  <a:pt x="76" y="49"/>
                </a:cubicBezTo>
                <a:cubicBezTo>
                  <a:pt x="76" y="48"/>
                  <a:pt x="76" y="47"/>
                  <a:pt x="77" y="47"/>
                </a:cubicBezTo>
                <a:cubicBezTo>
                  <a:pt x="79" y="47"/>
                  <a:pt x="82" y="46"/>
                  <a:pt x="82" y="46"/>
                </a:cubicBezTo>
                <a:close/>
                <a:moveTo>
                  <a:pt x="49" y="44"/>
                </a:moveTo>
                <a:cubicBezTo>
                  <a:pt x="48" y="47"/>
                  <a:pt x="44" y="50"/>
                  <a:pt x="40" y="49"/>
                </a:cubicBezTo>
                <a:cubicBezTo>
                  <a:pt x="37" y="47"/>
                  <a:pt x="34" y="44"/>
                  <a:pt x="35" y="40"/>
                </a:cubicBezTo>
                <a:cubicBezTo>
                  <a:pt x="37" y="36"/>
                  <a:pt x="40" y="34"/>
                  <a:pt x="44" y="35"/>
                </a:cubicBezTo>
                <a:cubicBezTo>
                  <a:pt x="48" y="36"/>
                  <a:pt x="50" y="40"/>
                  <a:pt x="49" y="44"/>
                </a:cubicBezTo>
                <a:close/>
                <a:moveTo>
                  <a:pt x="15" y="45"/>
                </a:moveTo>
                <a:cubicBezTo>
                  <a:pt x="14" y="42"/>
                  <a:pt x="14" y="38"/>
                  <a:pt x="15" y="34"/>
                </a:cubicBezTo>
                <a:cubicBezTo>
                  <a:pt x="19" y="21"/>
                  <a:pt x="33" y="12"/>
                  <a:pt x="46" y="15"/>
                </a:cubicBezTo>
                <a:cubicBezTo>
                  <a:pt x="45" y="19"/>
                  <a:pt x="45" y="19"/>
                  <a:pt x="45" y="19"/>
                </a:cubicBezTo>
                <a:cubicBezTo>
                  <a:pt x="34" y="17"/>
                  <a:pt x="23" y="24"/>
                  <a:pt x="20" y="36"/>
                </a:cubicBezTo>
                <a:cubicBezTo>
                  <a:pt x="19" y="39"/>
                  <a:pt x="19" y="42"/>
                  <a:pt x="19" y="44"/>
                </a:cubicBezTo>
                <a:lnTo>
                  <a:pt x="15" y="45"/>
                </a:lnTo>
                <a:close/>
                <a:moveTo>
                  <a:pt x="35" y="69"/>
                </a:moveTo>
                <a:cubicBezTo>
                  <a:pt x="26" y="66"/>
                  <a:pt x="19" y="60"/>
                  <a:pt x="16" y="52"/>
                </a:cubicBezTo>
                <a:cubicBezTo>
                  <a:pt x="21" y="51"/>
                  <a:pt x="21" y="51"/>
                  <a:pt x="21" y="51"/>
                </a:cubicBezTo>
                <a:cubicBezTo>
                  <a:pt x="23" y="57"/>
                  <a:pt x="29" y="62"/>
                  <a:pt x="36" y="64"/>
                </a:cubicBezTo>
                <a:cubicBezTo>
                  <a:pt x="43" y="66"/>
                  <a:pt x="50" y="65"/>
                  <a:pt x="56" y="61"/>
                </a:cubicBezTo>
                <a:cubicBezTo>
                  <a:pt x="59" y="64"/>
                  <a:pt x="59" y="64"/>
                  <a:pt x="59" y="64"/>
                </a:cubicBezTo>
                <a:cubicBezTo>
                  <a:pt x="52" y="69"/>
                  <a:pt x="43" y="71"/>
                  <a:pt x="35" y="69"/>
                </a:cubicBezTo>
                <a:close/>
                <a:moveTo>
                  <a:pt x="69" y="49"/>
                </a:moveTo>
                <a:cubicBezTo>
                  <a:pt x="68" y="53"/>
                  <a:pt x="66" y="57"/>
                  <a:pt x="64" y="59"/>
                </a:cubicBezTo>
                <a:cubicBezTo>
                  <a:pt x="60" y="56"/>
                  <a:pt x="60" y="56"/>
                  <a:pt x="60" y="56"/>
                </a:cubicBezTo>
                <a:cubicBezTo>
                  <a:pt x="62" y="54"/>
                  <a:pt x="64" y="51"/>
                  <a:pt x="64" y="48"/>
                </a:cubicBezTo>
                <a:cubicBezTo>
                  <a:pt x="68" y="37"/>
                  <a:pt x="62" y="25"/>
                  <a:pt x="51" y="21"/>
                </a:cubicBezTo>
                <a:cubicBezTo>
                  <a:pt x="53" y="16"/>
                  <a:pt x="53" y="16"/>
                  <a:pt x="53" y="16"/>
                </a:cubicBezTo>
                <a:cubicBezTo>
                  <a:pt x="66" y="22"/>
                  <a:pt x="73" y="36"/>
                  <a:pt x="69"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2" name="Freeform 12"/>
          <p:cNvSpPr>
            <a:spLocks/>
          </p:cNvSpPr>
          <p:nvPr userDrawn="1"/>
        </p:nvSpPr>
        <p:spPr bwMode="auto">
          <a:xfrm>
            <a:off x="5659967" y="758825"/>
            <a:ext cx="575733" cy="385763"/>
          </a:xfrm>
          <a:custGeom>
            <a:avLst/>
            <a:gdLst>
              <a:gd name="T0" fmla="*/ 112 w 112"/>
              <a:gd name="T1" fmla="*/ 3 h 100"/>
              <a:gd name="T2" fmla="*/ 5 w 112"/>
              <a:gd name="T3" fmla="*/ 8 h 100"/>
              <a:gd name="T4" fmla="*/ 5 w 112"/>
              <a:gd name="T5" fmla="*/ 6 h 100"/>
              <a:gd name="T6" fmla="*/ 5 w 112"/>
              <a:gd name="T7" fmla="*/ 3 h 100"/>
              <a:gd name="T8" fmla="*/ 2 w 112"/>
              <a:gd name="T9" fmla="*/ 1 h 100"/>
              <a:gd name="T10" fmla="*/ 0 w 112"/>
              <a:gd name="T11" fmla="*/ 4 h 100"/>
              <a:gd name="T12" fmla="*/ 3 w 112"/>
              <a:gd name="T13" fmla="*/ 6 h 100"/>
              <a:gd name="T14" fmla="*/ 31 w 112"/>
              <a:gd name="T15" fmla="*/ 100 h 100"/>
              <a:gd name="T16" fmla="*/ 33 w 112"/>
              <a:gd name="T17" fmla="*/ 99 h 100"/>
              <a:gd name="T18" fmla="*/ 21 w 112"/>
              <a:gd name="T19" fmla="*/ 58 h 100"/>
              <a:gd name="T20" fmla="*/ 112 w 112"/>
              <a:gd name="T21" fmla="*/ 3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2" h="100">
                <a:moveTo>
                  <a:pt x="112" y="3"/>
                </a:moveTo>
                <a:cubicBezTo>
                  <a:pt x="5" y="8"/>
                  <a:pt x="5" y="8"/>
                  <a:pt x="5" y="8"/>
                </a:cubicBezTo>
                <a:cubicBezTo>
                  <a:pt x="5" y="6"/>
                  <a:pt x="5" y="6"/>
                  <a:pt x="5" y="6"/>
                </a:cubicBezTo>
                <a:cubicBezTo>
                  <a:pt x="5" y="5"/>
                  <a:pt x="6" y="4"/>
                  <a:pt x="5" y="3"/>
                </a:cubicBezTo>
                <a:cubicBezTo>
                  <a:pt x="5" y="1"/>
                  <a:pt x="3" y="0"/>
                  <a:pt x="2" y="1"/>
                </a:cubicBezTo>
                <a:cubicBezTo>
                  <a:pt x="0" y="1"/>
                  <a:pt x="0" y="3"/>
                  <a:pt x="0" y="4"/>
                </a:cubicBezTo>
                <a:cubicBezTo>
                  <a:pt x="0" y="5"/>
                  <a:pt x="1" y="6"/>
                  <a:pt x="3" y="6"/>
                </a:cubicBezTo>
                <a:cubicBezTo>
                  <a:pt x="31" y="100"/>
                  <a:pt x="31" y="100"/>
                  <a:pt x="31" y="100"/>
                </a:cubicBezTo>
                <a:cubicBezTo>
                  <a:pt x="33" y="99"/>
                  <a:pt x="33" y="99"/>
                  <a:pt x="33" y="99"/>
                </a:cubicBezTo>
                <a:cubicBezTo>
                  <a:pt x="21" y="58"/>
                  <a:pt x="21" y="58"/>
                  <a:pt x="21" y="58"/>
                </a:cubicBezTo>
                <a:lnTo>
                  <a:pt x="112" y="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3" name="Freeform 13"/>
          <p:cNvSpPr>
            <a:spLocks noEditPoints="1"/>
          </p:cNvSpPr>
          <p:nvPr userDrawn="1"/>
        </p:nvSpPr>
        <p:spPr bwMode="auto">
          <a:xfrm>
            <a:off x="3898900" y="1303338"/>
            <a:ext cx="391584" cy="247650"/>
          </a:xfrm>
          <a:custGeom>
            <a:avLst/>
            <a:gdLst>
              <a:gd name="T0" fmla="*/ 73 w 76"/>
              <a:gd name="T1" fmla="*/ 0 h 64"/>
              <a:gd name="T2" fmla="*/ 65 w 76"/>
              <a:gd name="T3" fmla="*/ 0 h 64"/>
              <a:gd name="T4" fmla="*/ 62 w 76"/>
              <a:gd name="T5" fmla="*/ 3 h 64"/>
              <a:gd name="T6" fmla="*/ 62 w 76"/>
              <a:gd name="T7" fmla="*/ 5 h 64"/>
              <a:gd name="T8" fmla="*/ 10 w 76"/>
              <a:gd name="T9" fmla="*/ 23 h 64"/>
              <a:gd name="T10" fmla="*/ 8 w 76"/>
              <a:gd name="T11" fmla="*/ 21 h 64"/>
              <a:gd name="T12" fmla="*/ 2 w 76"/>
              <a:gd name="T13" fmla="*/ 21 h 64"/>
              <a:gd name="T14" fmla="*/ 0 w 76"/>
              <a:gd name="T15" fmla="*/ 23 h 64"/>
              <a:gd name="T16" fmla="*/ 0 w 76"/>
              <a:gd name="T17" fmla="*/ 41 h 64"/>
              <a:gd name="T18" fmla="*/ 2 w 76"/>
              <a:gd name="T19" fmla="*/ 43 h 64"/>
              <a:gd name="T20" fmla="*/ 8 w 76"/>
              <a:gd name="T21" fmla="*/ 43 h 64"/>
              <a:gd name="T22" fmla="*/ 10 w 76"/>
              <a:gd name="T23" fmla="*/ 41 h 64"/>
              <a:gd name="T24" fmla="*/ 24 w 76"/>
              <a:gd name="T25" fmla="*/ 46 h 64"/>
              <a:gd name="T26" fmla="*/ 23 w 76"/>
              <a:gd name="T27" fmla="*/ 49 h 64"/>
              <a:gd name="T28" fmla="*/ 23 w 76"/>
              <a:gd name="T29" fmla="*/ 51 h 64"/>
              <a:gd name="T30" fmla="*/ 24 w 76"/>
              <a:gd name="T31" fmla="*/ 52 h 64"/>
              <a:gd name="T32" fmla="*/ 38 w 76"/>
              <a:gd name="T33" fmla="*/ 57 h 64"/>
              <a:gd name="T34" fmla="*/ 39 w 76"/>
              <a:gd name="T35" fmla="*/ 57 h 64"/>
              <a:gd name="T36" fmla="*/ 42 w 76"/>
              <a:gd name="T37" fmla="*/ 55 h 64"/>
              <a:gd name="T38" fmla="*/ 43 w 76"/>
              <a:gd name="T39" fmla="*/ 52 h 64"/>
              <a:gd name="T40" fmla="*/ 62 w 76"/>
              <a:gd name="T41" fmla="*/ 59 h 64"/>
              <a:gd name="T42" fmla="*/ 62 w 76"/>
              <a:gd name="T43" fmla="*/ 61 h 64"/>
              <a:gd name="T44" fmla="*/ 65 w 76"/>
              <a:gd name="T45" fmla="*/ 64 h 64"/>
              <a:gd name="T46" fmla="*/ 73 w 76"/>
              <a:gd name="T47" fmla="*/ 64 h 64"/>
              <a:gd name="T48" fmla="*/ 76 w 76"/>
              <a:gd name="T49" fmla="*/ 61 h 64"/>
              <a:gd name="T50" fmla="*/ 76 w 76"/>
              <a:gd name="T51" fmla="*/ 3 h 64"/>
              <a:gd name="T52" fmla="*/ 73 w 76"/>
              <a:gd name="T53" fmla="*/ 0 h 64"/>
              <a:gd name="T54" fmla="*/ 40 w 76"/>
              <a:gd name="T55" fmla="*/ 54 h 64"/>
              <a:gd name="T56" fmla="*/ 38 w 76"/>
              <a:gd name="T57" fmla="*/ 55 h 64"/>
              <a:gd name="T58" fmla="*/ 25 w 76"/>
              <a:gd name="T59" fmla="*/ 50 h 64"/>
              <a:gd name="T60" fmla="*/ 25 w 76"/>
              <a:gd name="T61" fmla="*/ 50 h 64"/>
              <a:gd name="T62" fmla="*/ 25 w 76"/>
              <a:gd name="T63" fmla="*/ 49 h 64"/>
              <a:gd name="T64" fmla="*/ 26 w 76"/>
              <a:gd name="T65" fmla="*/ 46 h 64"/>
              <a:gd name="T66" fmla="*/ 41 w 76"/>
              <a:gd name="T67" fmla="*/ 51 h 64"/>
              <a:gd name="T68" fmla="*/ 40 w 76"/>
              <a:gd name="T6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 h="64">
                <a:moveTo>
                  <a:pt x="73" y="0"/>
                </a:moveTo>
                <a:cubicBezTo>
                  <a:pt x="65" y="0"/>
                  <a:pt x="65" y="0"/>
                  <a:pt x="65" y="0"/>
                </a:cubicBezTo>
                <a:cubicBezTo>
                  <a:pt x="64" y="0"/>
                  <a:pt x="62" y="1"/>
                  <a:pt x="62" y="3"/>
                </a:cubicBezTo>
                <a:cubicBezTo>
                  <a:pt x="62" y="5"/>
                  <a:pt x="62" y="5"/>
                  <a:pt x="62" y="5"/>
                </a:cubicBezTo>
                <a:cubicBezTo>
                  <a:pt x="10" y="23"/>
                  <a:pt x="10" y="23"/>
                  <a:pt x="10" y="23"/>
                </a:cubicBezTo>
                <a:cubicBezTo>
                  <a:pt x="10" y="22"/>
                  <a:pt x="9" y="21"/>
                  <a:pt x="8" y="21"/>
                </a:cubicBezTo>
                <a:cubicBezTo>
                  <a:pt x="2" y="21"/>
                  <a:pt x="2" y="21"/>
                  <a:pt x="2" y="21"/>
                </a:cubicBezTo>
                <a:cubicBezTo>
                  <a:pt x="1" y="21"/>
                  <a:pt x="0" y="22"/>
                  <a:pt x="0" y="23"/>
                </a:cubicBezTo>
                <a:cubicBezTo>
                  <a:pt x="0" y="41"/>
                  <a:pt x="0" y="41"/>
                  <a:pt x="0" y="41"/>
                </a:cubicBezTo>
                <a:cubicBezTo>
                  <a:pt x="0" y="42"/>
                  <a:pt x="1" y="43"/>
                  <a:pt x="2" y="43"/>
                </a:cubicBezTo>
                <a:cubicBezTo>
                  <a:pt x="8" y="43"/>
                  <a:pt x="8" y="43"/>
                  <a:pt x="8" y="43"/>
                </a:cubicBezTo>
                <a:cubicBezTo>
                  <a:pt x="9" y="43"/>
                  <a:pt x="10" y="42"/>
                  <a:pt x="10" y="41"/>
                </a:cubicBezTo>
                <a:cubicBezTo>
                  <a:pt x="24" y="46"/>
                  <a:pt x="24" y="46"/>
                  <a:pt x="24" y="46"/>
                </a:cubicBezTo>
                <a:cubicBezTo>
                  <a:pt x="23" y="49"/>
                  <a:pt x="23" y="49"/>
                  <a:pt x="23" y="49"/>
                </a:cubicBezTo>
                <a:cubicBezTo>
                  <a:pt x="22" y="49"/>
                  <a:pt x="22" y="50"/>
                  <a:pt x="23" y="51"/>
                </a:cubicBezTo>
                <a:cubicBezTo>
                  <a:pt x="23" y="52"/>
                  <a:pt x="24" y="52"/>
                  <a:pt x="24" y="52"/>
                </a:cubicBezTo>
                <a:cubicBezTo>
                  <a:pt x="38" y="57"/>
                  <a:pt x="38" y="57"/>
                  <a:pt x="38" y="57"/>
                </a:cubicBezTo>
                <a:cubicBezTo>
                  <a:pt x="38" y="57"/>
                  <a:pt x="38" y="57"/>
                  <a:pt x="39" y="57"/>
                </a:cubicBezTo>
                <a:cubicBezTo>
                  <a:pt x="40" y="57"/>
                  <a:pt x="41" y="56"/>
                  <a:pt x="42" y="55"/>
                </a:cubicBezTo>
                <a:cubicBezTo>
                  <a:pt x="43" y="52"/>
                  <a:pt x="43" y="52"/>
                  <a:pt x="43" y="52"/>
                </a:cubicBezTo>
                <a:cubicBezTo>
                  <a:pt x="62" y="59"/>
                  <a:pt x="62" y="59"/>
                  <a:pt x="62" y="59"/>
                </a:cubicBezTo>
                <a:cubicBezTo>
                  <a:pt x="62" y="61"/>
                  <a:pt x="62" y="61"/>
                  <a:pt x="62" y="61"/>
                </a:cubicBezTo>
                <a:cubicBezTo>
                  <a:pt x="62" y="63"/>
                  <a:pt x="64" y="64"/>
                  <a:pt x="65" y="64"/>
                </a:cubicBezTo>
                <a:cubicBezTo>
                  <a:pt x="73" y="64"/>
                  <a:pt x="73" y="64"/>
                  <a:pt x="73" y="64"/>
                </a:cubicBezTo>
                <a:cubicBezTo>
                  <a:pt x="75" y="64"/>
                  <a:pt x="76" y="63"/>
                  <a:pt x="76" y="61"/>
                </a:cubicBezTo>
                <a:cubicBezTo>
                  <a:pt x="76" y="3"/>
                  <a:pt x="76" y="3"/>
                  <a:pt x="76" y="3"/>
                </a:cubicBezTo>
                <a:cubicBezTo>
                  <a:pt x="76" y="1"/>
                  <a:pt x="75" y="0"/>
                  <a:pt x="73" y="0"/>
                </a:cubicBezTo>
                <a:close/>
                <a:moveTo>
                  <a:pt x="40" y="54"/>
                </a:moveTo>
                <a:cubicBezTo>
                  <a:pt x="39" y="55"/>
                  <a:pt x="39" y="55"/>
                  <a:pt x="38" y="55"/>
                </a:cubicBezTo>
                <a:cubicBezTo>
                  <a:pt x="25" y="50"/>
                  <a:pt x="25" y="50"/>
                  <a:pt x="25" y="50"/>
                </a:cubicBezTo>
                <a:cubicBezTo>
                  <a:pt x="25" y="50"/>
                  <a:pt x="25" y="50"/>
                  <a:pt x="25" y="50"/>
                </a:cubicBezTo>
                <a:cubicBezTo>
                  <a:pt x="24" y="50"/>
                  <a:pt x="24" y="50"/>
                  <a:pt x="25" y="49"/>
                </a:cubicBezTo>
                <a:cubicBezTo>
                  <a:pt x="26" y="46"/>
                  <a:pt x="26" y="46"/>
                  <a:pt x="26" y="46"/>
                </a:cubicBezTo>
                <a:cubicBezTo>
                  <a:pt x="41" y="51"/>
                  <a:pt x="41" y="51"/>
                  <a:pt x="41" y="51"/>
                </a:cubicBezTo>
                <a:lnTo>
                  <a:pt x="4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24" name="Group 23"/>
          <p:cNvGrpSpPr/>
          <p:nvPr userDrawn="1"/>
        </p:nvGrpSpPr>
        <p:grpSpPr>
          <a:xfrm>
            <a:off x="4599518" y="692150"/>
            <a:ext cx="884767" cy="371476"/>
            <a:chOff x="3449638" y="692150"/>
            <a:chExt cx="663575" cy="371476"/>
          </a:xfrm>
        </p:grpSpPr>
        <p:sp>
          <p:nvSpPr>
            <p:cNvPr id="25" name="Oval 14"/>
            <p:cNvSpPr>
              <a:spLocks noChangeArrowheads="1"/>
            </p:cNvSpPr>
            <p:nvPr userDrawn="1"/>
          </p:nvSpPr>
          <p:spPr bwMode="auto">
            <a:xfrm>
              <a:off x="3554413"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6" name="Freeform 15"/>
            <p:cNvSpPr>
              <a:spLocks/>
            </p:cNvSpPr>
            <p:nvPr userDrawn="1"/>
          </p:nvSpPr>
          <p:spPr bwMode="auto">
            <a:xfrm>
              <a:off x="3514725" y="777875"/>
              <a:ext cx="158750" cy="50800"/>
            </a:xfrm>
            <a:custGeom>
              <a:avLst/>
              <a:gdLst>
                <a:gd name="T0" fmla="*/ 27 w 41"/>
                <a:gd name="T1" fmla="*/ 0 h 13"/>
                <a:gd name="T2" fmla="*/ 20 w 41"/>
                <a:gd name="T3" fmla="*/ 0 h 13"/>
                <a:gd name="T4" fmla="*/ 13 w 41"/>
                <a:gd name="T5" fmla="*/ 0 h 13"/>
                <a:gd name="T6" fmla="*/ 1 w 41"/>
                <a:gd name="T7" fmla="*/ 9 h 13"/>
                <a:gd name="T8" fmla="*/ 0 w 41"/>
                <a:gd name="T9" fmla="*/ 13 h 13"/>
                <a:gd name="T10" fmla="*/ 41 w 41"/>
                <a:gd name="T11" fmla="*/ 13 h 13"/>
                <a:gd name="T12" fmla="*/ 40 w 41"/>
                <a:gd name="T13" fmla="*/ 9 h 13"/>
                <a:gd name="T14" fmla="*/ 27 w 41"/>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3">
                  <a:moveTo>
                    <a:pt x="27" y="0"/>
                  </a:moveTo>
                  <a:cubicBezTo>
                    <a:pt x="20" y="0"/>
                    <a:pt x="20" y="0"/>
                    <a:pt x="20" y="0"/>
                  </a:cubicBezTo>
                  <a:cubicBezTo>
                    <a:pt x="13" y="0"/>
                    <a:pt x="13" y="0"/>
                    <a:pt x="13" y="0"/>
                  </a:cubicBezTo>
                  <a:cubicBezTo>
                    <a:pt x="6" y="0"/>
                    <a:pt x="2" y="6"/>
                    <a:pt x="1" y="9"/>
                  </a:cubicBezTo>
                  <a:cubicBezTo>
                    <a:pt x="0" y="13"/>
                    <a:pt x="0" y="13"/>
                    <a:pt x="0" y="13"/>
                  </a:cubicBezTo>
                  <a:cubicBezTo>
                    <a:pt x="41" y="13"/>
                    <a:pt x="41" y="13"/>
                    <a:pt x="41" y="13"/>
                  </a:cubicBezTo>
                  <a:cubicBezTo>
                    <a:pt x="40" y="9"/>
                    <a:pt x="40" y="9"/>
                    <a:pt x="40" y="9"/>
                  </a:cubicBezTo>
                  <a:cubicBezTo>
                    <a:pt x="38" y="6"/>
                    <a:pt x="34" y="0"/>
                    <a:pt x="2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7" name="Freeform 16"/>
            <p:cNvSpPr>
              <a:spLocks/>
            </p:cNvSpPr>
            <p:nvPr userDrawn="1"/>
          </p:nvSpPr>
          <p:spPr bwMode="auto">
            <a:xfrm>
              <a:off x="3681413" y="777875"/>
              <a:ext cx="180975" cy="50800"/>
            </a:xfrm>
            <a:custGeom>
              <a:avLst/>
              <a:gdLst>
                <a:gd name="T0" fmla="*/ 34 w 47"/>
                <a:gd name="T1" fmla="*/ 0 h 13"/>
                <a:gd name="T2" fmla="*/ 13 w 47"/>
                <a:gd name="T3" fmla="*/ 0 h 13"/>
                <a:gd name="T4" fmla="*/ 0 w 47"/>
                <a:gd name="T5" fmla="*/ 13 h 13"/>
                <a:gd name="T6" fmla="*/ 47 w 47"/>
                <a:gd name="T7" fmla="*/ 13 h 13"/>
                <a:gd name="T8" fmla="*/ 34 w 47"/>
                <a:gd name="T9" fmla="*/ 0 h 13"/>
              </a:gdLst>
              <a:ahLst/>
              <a:cxnLst>
                <a:cxn ang="0">
                  <a:pos x="T0" y="T1"/>
                </a:cxn>
                <a:cxn ang="0">
                  <a:pos x="T2" y="T3"/>
                </a:cxn>
                <a:cxn ang="0">
                  <a:pos x="T4" y="T5"/>
                </a:cxn>
                <a:cxn ang="0">
                  <a:pos x="T6" y="T7"/>
                </a:cxn>
                <a:cxn ang="0">
                  <a:pos x="T8" y="T9"/>
                </a:cxn>
              </a:cxnLst>
              <a:rect l="0" t="0" r="r" b="b"/>
              <a:pathLst>
                <a:path w="47" h="13">
                  <a:moveTo>
                    <a:pt x="34" y="0"/>
                  </a:moveTo>
                  <a:cubicBezTo>
                    <a:pt x="13" y="0"/>
                    <a:pt x="13" y="0"/>
                    <a:pt x="13" y="0"/>
                  </a:cubicBezTo>
                  <a:cubicBezTo>
                    <a:pt x="6" y="0"/>
                    <a:pt x="0" y="6"/>
                    <a:pt x="0" y="13"/>
                  </a:cubicBezTo>
                  <a:cubicBezTo>
                    <a:pt x="47" y="13"/>
                    <a:pt x="47" y="13"/>
                    <a:pt x="47" y="13"/>
                  </a:cubicBezTo>
                  <a:cubicBezTo>
                    <a:pt x="46" y="7"/>
                    <a:pt x="41" y="0"/>
                    <a:pt x="34"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 name="Oval 17"/>
            <p:cNvSpPr>
              <a:spLocks noChangeArrowheads="1"/>
            </p:cNvSpPr>
            <p:nvPr userDrawn="1"/>
          </p:nvSpPr>
          <p:spPr bwMode="auto">
            <a:xfrm>
              <a:off x="3730625" y="692150"/>
              <a:ext cx="77788"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 name="Freeform 18"/>
            <p:cNvSpPr>
              <a:spLocks/>
            </p:cNvSpPr>
            <p:nvPr userDrawn="1"/>
          </p:nvSpPr>
          <p:spPr bwMode="auto">
            <a:xfrm>
              <a:off x="3870325" y="777875"/>
              <a:ext cx="177800" cy="50800"/>
            </a:xfrm>
            <a:custGeom>
              <a:avLst/>
              <a:gdLst>
                <a:gd name="T0" fmla="*/ 33 w 46"/>
                <a:gd name="T1" fmla="*/ 0 h 13"/>
                <a:gd name="T2" fmla="*/ 12 w 46"/>
                <a:gd name="T3" fmla="*/ 0 h 13"/>
                <a:gd name="T4" fmla="*/ 0 w 46"/>
                <a:gd name="T5" fmla="*/ 13 h 13"/>
                <a:gd name="T6" fmla="*/ 46 w 46"/>
                <a:gd name="T7" fmla="*/ 13 h 13"/>
                <a:gd name="T8" fmla="*/ 33 w 46"/>
                <a:gd name="T9" fmla="*/ 0 h 13"/>
              </a:gdLst>
              <a:ahLst/>
              <a:cxnLst>
                <a:cxn ang="0">
                  <a:pos x="T0" y="T1"/>
                </a:cxn>
                <a:cxn ang="0">
                  <a:pos x="T2" y="T3"/>
                </a:cxn>
                <a:cxn ang="0">
                  <a:pos x="T4" y="T5"/>
                </a:cxn>
                <a:cxn ang="0">
                  <a:pos x="T6" y="T7"/>
                </a:cxn>
                <a:cxn ang="0">
                  <a:pos x="T8" y="T9"/>
                </a:cxn>
              </a:cxnLst>
              <a:rect l="0" t="0" r="r" b="b"/>
              <a:pathLst>
                <a:path w="46" h="13">
                  <a:moveTo>
                    <a:pt x="33" y="0"/>
                  </a:moveTo>
                  <a:cubicBezTo>
                    <a:pt x="12" y="0"/>
                    <a:pt x="12" y="0"/>
                    <a:pt x="12" y="0"/>
                  </a:cubicBezTo>
                  <a:cubicBezTo>
                    <a:pt x="5" y="0"/>
                    <a:pt x="0" y="6"/>
                    <a:pt x="0" y="13"/>
                  </a:cubicBezTo>
                  <a:cubicBezTo>
                    <a:pt x="46" y="13"/>
                    <a:pt x="46" y="13"/>
                    <a:pt x="46" y="13"/>
                  </a:cubicBezTo>
                  <a:cubicBezTo>
                    <a:pt x="46" y="7"/>
                    <a:pt x="41"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30" name="Oval 19"/>
            <p:cNvSpPr>
              <a:spLocks noChangeArrowheads="1"/>
            </p:cNvSpPr>
            <p:nvPr userDrawn="1"/>
          </p:nvSpPr>
          <p:spPr bwMode="auto">
            <a:xfrm>
              <a:off x="3921125"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31" name="Freeform 20"/>
            <p:cNvSpPr>
              <a:spLocks noEditPoints="1"/>
            </p:cNvSpPr>
            <p:nvPr userDrawn="1"/>
          </p:nvSpPr>
          <p:spPr bwMode="auto">
            <a:xfrm>
              <a:off x="3449638" y="839788"/>
              <a:ext cx="663575" cy="223838"/>
            </a:xfrm>
            <a:custGeom>
              <a:avLst/>
              <a:gdLst>
                <a:gd name="T0" fmla="*/ 167 w 172"/>
                <a:gd name="T1" fmla="*/ 14 h 58"/>
                <a:gd name="T2" fmla="*/ 153 w 172"/>
                <a:gd name="T3" fmla="*/ 0 h 58"/>
                <a:gd name="T4" fmla="*/ 19 w 172"/>
                <a:gd name="T5" fmla="*/ 0 h 58"/>
                <a:gd name="T6" fmla="*/ 5 w 172"/>
                <a:gd name="T7" fmla="*/ 14 h 58"/>
                <a:gd name="T8" fmla="*/ 5 w 172"/>
                <a:gd name="T9" fmla="*/ 14 h 58"/>
                <a:gd name="T10" fmla="*/ 0 w 172"/>
                <a:gd name="T11" fmla="*/ 45 h 58"/>
                <a:gd name="T12" fmla="*/ 14 w 172"/>
                <a:gd name="T13" fmla="*/ 58 h 58"/>
                <a:gd name="T14" fmla="*/ 17 w 172"/>
                <a:gd name="T15" fmla="*/ 58 h 58"/>
                <a:gd name="T16" fmla="*/ 18 w 172"/>
                <a:gd name="T17" fmla="*/ 55 h 58"/>
                <a:gd name="T18" fmla="*/ 30 w 172"/>
                <a:gd name="T19" fmla="*/ 46 h 58"/>
                <a:gd name="T20" fmla="*/ 37 w 172"/>
                <a:gd name="T21" fmla="*/ 46 h 58"/>
                <a:gd name="T22" fmla="*/ 44 w 172"/>
                <a:gd name="T23" fmla="*/ 46 h 58"/>
                <a:gd name="T24" fmla="*/ 57 w 172"/>
                <a:gd name="T25" fmla="*/ 55 h 58"/>
                <a:gd name="T26" fmla="*/ 57 w 172"/>
                <a:gd name="T27" fmla="*/ 58 h 58"/>
                <a:gd name="T28" fmla="*/ 60 w 172"/>
                <a:gd name="T29" fmla="*/ 58 h 58"/>
                <a:gd name="T30" fmla="*/ 73 w 172"/>
                <a:gd name="T31" fmla="*/ 46 h 58"/>
                <a:gd name="T32" fmla="*/ 94 w 172"/>
                <a:gd name="T33" fmla="*/ 46 h 58"/>
                <a:gd name="T34" fmla="*/ 106 w 172"/>
                <a:gd name="T35" fmla="*/ 58 h 58"/>
                <a:gd name="T36" fmla="*/ 109 w 172"/>
                <a:gd name="T37" fmla="*/ 58 h 58"/>
                <a:gd name="T38" fmla="*/ 121 w 172"/>
                <a:gd name="T39" fmla="*/ 46 h 58"/>
                <a:gd name="T40" fmla="*/ 142 w 172"/>
                <a:gd name="T41" fmla="*/ 46 h 58"/>
                <a:gd name="T42" fmla="*/ 155 w 172"/>
                <a:gd name="T43" fmla="*/ 58 h 58"/>
                <a:gd name="T44" fmla="*/ 159 w 172"/>
                <a:gd name="T45" fmla="*/ 58 h 58"/>
                <a:gd name="T46" fmla="*/ 172 w 172"/>
                <a:gd name="T47" fmla="*/ 45 h 58"/>
                <a:gd name="T48" fmla="*/ 167 w 172"/>
                <a:gd name="T49" fmla="*/ 14 h 58"/>
                <a:gd name="T50" fmla="*/ 37 w 172"/>
                <a:gd name="T51" fmla="*/ 43 h 58"/>
                <a:gd name="T52" fmla="*/ 27 w 172"/>
                <a:gd name="T53" fmla="*/ 33 h 58"/>
                <a:gd name="T54" fmla="*/ 37 w 172"/>
                <a:gd name="T55" fmla="*/ 23 h 58"/>
                <a:gd name="T56" fmla="*/ 47 w 172"/>
                <a:gd name="T57" fmla="*/ 33 h 58"/>
                <a:gd name="T58" fmla="*/ 37 w 172"/>
                <a:gd name="T59" fmla="*/ 43 h 58"/>
                <a:gd name="T60" fmla="*/ 83 w 172"/>
                <a:gd name="T61" fmla="*/ 43 h 58"/>
                <a:gd name="T62" fmla="*/ 73 w 172"/>
                <a:gd name="T63" fmla="*/ 33 h 58"/>
                <a:gd name="T64" fmla="*/ 83 w 172"/>
                <a:gd name="T65" fmla="*/ 23 h 58"/>
                <a:gd name="T66" fmla="*/ 93 w 172"/>
                <a:gd name="T67" fmla="*/ 33 h 58"/>
                <a:gd name="T68" fmla="*/ 83 w 172"/>
                <a:gd name="T69" fmla="*/ 43 h 58"/>
                <a:gd name="T70" fmla="*/ 132 w 172"/>
                <a:gd name="T71" fmla="*/ 43 h 58"/>
                <a:gd name="T72" fmla="*/ 122 w 172"/>
                <a:gd name="T73" fmla="*/ 33 h 58"/>
                <a:gd name="T74" fmla="*/ 132 w 172"/>
                <a:gd name="T75" fmla="*/ 23 h 58"/>
                <a:gd name="T76" fmla="*/ 142 w 172"/>
                <a:gd name="T77" fmla="*/ 33 h 58"/>
                <a:gd name="T78" fmla="*/ 132 w 172"/>
                <a:gd name="T79" fmla="*/ 4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2" h="58">
                  <a:moveTo>
                    <a:pt x="167" y="14"/>
                  </a:moveTo>
                  <a:cubicBezTo>
                    <a:pt x="167" y="6"/>
                    <a:pt x="161" y="0"/>
                    <a:pt x="153" y="0"/>
                  </a:cubicBezTo>
                  <a:cubicBezTo>
                    <a:pt x="19" y="0"/>
                    <a:pt x="19" y="0"/>
                    <a:pt x="19" y="0"/>
                  </a:cubicBezTo>
                  <a:cubicBezTo>
                    <a:pt x="12" y="0"/>
                    <a:pt x="5" y="6"/>
                    <a:pt x="5" y="14"/>
                  </a:cubicBezTo>
                  <a:cubicBezTo>
                    <a:pt x="5" y="14"/>
                    <a:pt x="5" y="14"/>
                    <a:pt x="5" y="14"/>
                  </a:cubicBezTo>
                  <a:cubicBezTo>
                    <a:pt x="0" y="45"/>
                    <a:pt x="0" y="45"/>
                    <a:pt x="0" y="45"/>
                  </a:cubicBezTo>
                  <a:cubicBezTo>
                    <a:pt x="0" y="52"/>
                    <a:pt x="6" y="58"/>
                    <a:pt x="14" y="58"/>
                  </a:cubicBezTo>
                  <a:cubicBezTo>
                    <a:pt x="17" y="58"/>
                    <a:pt x="17" y="58"/>
                    <a:pt x="17" y="58"/>
                  </a:cubicBezTo>
                  <a:cubicBezTo>
                    <a:pt x="18" y="55"/>
                    <a:pt x="18" y="55"/>
                    <a:pt x="18" y="55"/>
                  </a:cubicBezTo>
                  <a:cubicBezTo>
                    <a:pt x="19" y="52"/>
                    <a:pt x="23" y="46"/>
                    <a:pt x="30" y="46"/>
                  </a:cubicBezTo>
                  <a:cubicBezTo>
                    <a:pt x="37" y="46"/>
                    <a:pt x="37" y="46"/>
                    <a:pt x="37" y="46"/>
                  </a:cubicBezTo>
                  <a:cubicBezTo>
                    <a:pt x="44" y="46"/>
                    <a:pt x="44" y="46"/>
                    <a:pt x="44" y="46"/>
                  </a:cubicBezTo>
                  <a:cubicBezTo>
                    <a:pt x="51" y="46"/>
                    <a:pt x="55" y="52"/>
                    <a:pt x="57" y="55"/>
                  </a:cubicBezTo>
                  <a:cubicBezTo>
                    <a:pt x="57" y="58"/>
                    <a:pt x="57" y="58"/>
                    <a:pt x="57" y="58"/>
                  </a:cubicBezTo>
                  <a:cubicBezTo>
                    <a:pt x="60" y="58"/>
                    <a:pt x="60" y="58"/>
                    <a:pt x="60" y="58"/>
                  </a:cubicBezTo>
                  <a:cubicBezTo>
                    <a:pt x="61" y="52"/>
                    <a:pt x="66" y="46"/>
                    <a:pt x="73" y="46"/>
                  </a:cubicBezTo>
                  <a:cubicBezTo>
                    <a:pt x="94" y="46"/>
                    <a:pt x="94" y="46"/>
                    <a:pt x="94" y="46"/>
                  </a:cubicBezTo>
                  <a:cubicBezTo>
                    <a:pt x="101" y="46"/>
                    <a:pt x="106" y="52"/>
                    <a:pt x="106" y="58"/>
                  </a:cubicBezTo>
                  <a:cubicBezTo>
                    <a:pt x="109" y="58"/>
                    <a:pt x="109" y="58"/>
                    <a:pt x="109" y="58"/>
                  </a:cubicBezTo>
                  <a:cubicBezTo>
                    <a:pt x="109" y="52"/>
                    <a:pt x="115" y="46"/>
                    <a:pt x="121" y="46"/>
                  </a:cubicBezTo>
                  <a:cubicBezTo>
                    <a:pt x="142" y="46"/>
                    <a:pt x="142" y="46"/>
                    <a:pt x="142" y="46"/>
                  </a:cubicBezTo>
                  <a:cubicBezTo>
                    <a:pt x="150" y="46"/>
                    <a:pt x="155" y="52"/>
                    <a:pt x="155" y="58"/>
                  </a:cubicBezTo>
                  <a:cubicBezTo>
                    <a:pt x="159" y="58"/>
                    <a:pt x="159" y="58"/>
                    <a:pt x="159" y="58"/>
                  </a:cubicBezTo>
                  <a:cubicBezTo>
                    <a:pt x="166" y="58"/>
                    <a:pt x="172" y="52"/>
                    <a:pt x="172" y="45"/>
                  </a:cubicBezTo>
                  <a:lnTo>
                    <a:pt x="167" y="14"/>
                  </a:lnTo>
                  <a:close/>
                  <a:moveTo>
                    <a:pt x="37" y="43"/>
                  </a:moveTo>
                  <a:cubicBezTo>
                    <a:pt x="32" y="43"/>
                    <a:pt x="27" y="39"/>
                    <a:pt x="27" y="33"/>
                  </a:cubicBezTo>
                  <a:cubicBezTo>
                    <a:pt x="27" y="28"/>
                    <a:pt x="32" y="23"/>
                    <a:pt x="37" y="23"/>
                  </a:cubicBezTo>
                  <a:cubicBezTo>
                    <a:pt x="43" y="23"/>
                    <a:pt x="47" y="28"/>
                    <a:pt x="47" y="33"/>
                  </a:cubicBezTo>
                  <a:cubicBezTo>
                    <a:pt x="47" y="39"/>
                    <a:pt x="43" y="43"/>
                    <a:pt x="37" y="43"/>
                  </a:cubicBezTo>
                  <a:close/>
                  <a:moveTo>
                    <a:pt x="83" y="43"/>
                  </a:moveTo>
                  <a:cubicBezTo>
                    <a:pt x="78" y="43"/>
                    <a:pt x="73" y="39"/>
                    <a:pt x="73" y="33"/>
                  </a:cubicBezTo>
                  <a:cubicBezTo>
                    <a:pt x="73" y="28"/>
                    <a:pt x="78" y="23"/>
                    <a:pt x="83" y="23"/>
                  </a:cubicBezTo>
                  <a:cubicBezTo>
                    <a:pt x="89" y="23"/>
                    <a:pt x="93" y="28"/>
                    <a:pt x="93" y="33"/>
                  </a:cubicBezTo>
                  <a:cubicBezTo>
                    <a:pt x="93" y="39"/>
                    <a:pt x="89" y="43"/>
                    <a:pt x="83" y="43"/>
                  </a:cubicBezTo>
                  <a:close/>
                  <a:moveTo>
                    <a:pt x="132" y="43"/>
                  </a:moveTo>
                  <a:cubicBezTo>
                    <a:pt x="126" y="43"/>
                    <a:pt x="122" y="39"/>
                    <a:pt x="122" y="33"/>
                  </a:cubicBezTo>
                  <a:cubicBezTo>
                    <a:pt x="122" y="28"/>
                    <a:pt x="126" y="23"/>
                    <a:pt x="132" y="23"/>
                  </a:cubicBezTo>
                  <a:cubicBezTo>
                    <a:pt x="137" y="23"/>
                    <a:pt x="142" y="28"/>
                    <a:pt x="142" y="33"/>
                  </a:cubicBezTo>
                  <a:cubicBezTo>
                    <a:pt x="142" y="39"/>
                    <a:pt x="137" y="43"/>
                    <a:pt x="132"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32" name="Freeform 21"/>
          <p:cNvSpPr>
            <a:spLocks noEditPoints="1"/>
          </p:cNvSpPr>
          <p:nvPr userDrawn="1"/>
        </p:nvSpPr>
        <p:spPr bwMode="auto">
          <a:xfrm>
            <a:off x="7543801" y="2987675"/>
            <a:ext cx="469900" cy="312738"/>
          </a:xfrm>
          <a:custGeom>
            <a:avLst/>
            <a:gdLst>
              <a:gd name="T0" fmla="*/ 91 w 91"/>
              <a:gd name="T1" fmla="*/ 76 h 81"/>
              <a:gd name="T2" fmla="*/ 82 w 91"/>
              <a:gd name="T3" fmla="*/ 57 h 81"/>
              <a:gd name="T4" fmla="*/ 77 w 91"/>
              <a:gd name="T5" fmla="*/ 53 h 81"/>
              <a:gd name="T6" fmla="*/ 67 w 91"/>
              <a:gd name="T7" fmla="*/ 53 h 81"/>
              <a:gd name="T8" fmla="*/ 67 w 91"/>
              <a:gd name="T9" fmla="*/ 51 h 81"/>
              <a:gd name="T10" fmla="*/ 75 w 91"/>
              <a:gd name="T11" fmla="*/ 51 h 81"/>
              <a:gd name="T12" fmla="*/ 81 w 91"/>
              <a:gd name="T13" fmla="*/ 44 h 81"/>
              <a:gd name="T14" fmla="*/ 81 w 91"/>
              <a:gd name="T15" fmla="*/ 6 h 81"/>
              <a:gd name="T16" fmla="*/ 75 w 91"/>
              <a:gd name="T17" fmla="*/ 0 h 81"/>
              <a:gd name="T18" fmla="*/ 16 w 91"/>
              <a:gd name="T19" fmla="*/ 0 h 81"/>
              <a:gd name="T20" fmla="*/ 10 w 91"/>
              <a:gd name="T21" fmla="*/ 6 h 81"/>
              <a:gd name="T22" fmla="*/ 10 w 91"/>
              <a:gd name="T23" fmla="*/ 44 h 81"/>
              <a:gd name="T24" fmla="*/ 16 w 91"/>
              <a:gd name="T25" fmla="*/ 51 h 81"/>
              <a:gd name="T26" fmla="*/ 24 w 91"/>
              <a:gd name="T27" fmla="*/ 51 h 81"/>
              <a:gd name="T28" fmla="*/ 24 w 91"/>
              <a:gd name="T29" fmla="*/ 53 h 81"/>
              <a:gd name="T30" fmla="*/ 14 w 91"/>
              <a:gd name="T31" fmla="*/ 53 h 81"/>
              <a:gd name="T32" fmla="*/ 9 w 91"/>
              <a:gd name="T33" fmla="*/ 57 h 81"/>
              <a:gd name="T34" fmla="*/ 1 w 91"/>
              <a:gd name="T35" fmla="*/ 76 h 81"/>
              <a:gd name="T36" fmla="*/ 1 w 91"/>
              <a:gd name="T37" fmla="*/ 80 h 81"/>
              <a:gd name="T38" fmla="*/ 4 w 91"/>
              <a:gd name="T39" fmla="*/ 81 h 81"/>
              <a:gd name="T40" fmla="*/ 27 w 91"/>
              <a:gd name="T41" fmla="*/ 81 h 81"/>
              <a:gd name="T42" fmla="*/ 28 w 91"/>
              <a:gd name="T43" fmla="*/ 81 h 81"/>
              <a:gd name="T44" fmla="*/ 46 w 91"/>
              <a:gd name="T45" fmla="*/ 81 h 81"/>
              <a:gd name="T46" fmla="*/ 64 w 91"/>
              <a:gd name="T47" fmla="*/ 81 h 81"/>
              <a:gd name="T48" fmla="*/ 64 w 91"/>
              <a:gd name="T49" fmla="*/ 81 h 81"/>
              <a:gd name="T50" fmla="*/ 87 w 91"/>
              <a:gd name="T51" fmla="*/ 81 h 81"/>
              <a:gd name="T52" fmla="*/ 91 w 91"/>
              <a:gd name="T53" fmla="*/ 80 h 81"/>
              <a:gd name="T54" fmla="*/ 91 w 91"/>
              <a:gd name="T55" fmla="*/ 76 h 81"/>
              <a:gd name="T56" fmla="*/ 15 w 91"/>
              <a:gd name="T57" fmla="*/ 44 h 81"/>
              <a:gd name="T58" fmla="*/ 15 w 91"/>
              <a:gd name="T59" fmla="*/ 6 h 81"/>
              <a:gd name="T60" fmla="*/ 16 w 91"/>
              <a:gd name="T61" fmla="*/ 5 h 81"/>
              <a:gd name="T62" fmla="*/ 75 w 91"/>
              <a:gd name="T63" fmla="*/ 5 h 81"/>
              <a:gd name="T64" fmla="*/ 76 w 91"/>
              <a:gd name="T65" fmla="*/ 6 h 81"/>
              <a:gd name="T66" fmla="*/ 76 w 91"/>
              <a:gd name="T67" fmla="*/ 44 h 81"/>
              <a:gd name="T68" fmla="*/ 75 w 91"/>
              <a:gd name="T69" fmla="*/ 45 h 81"/>
              <a:gd name="T70" fmla="*/ 16 w 91"/>
              <a:gd name="T71" fmla="*/ 45 h 81"/>
              <a:gd name="T72" fmla="*/ 15 w 91"/>
              <a:gd name="T73" fmla="*/ 44 h 81"/>
              <a:gd name="T74" fmla="*/ 61 w 91"/>
              <a:gd name="T75" fmla="*/ 75 h 81"/>
              <a:gd name="T76" fmla="*/ 60 w 91"/>
              <a:gd name="T77" fmla="*/ 75 h 81"/>
              <a:gd name="T78" fmla="*/ 53 w 91"/>
              <a:gd name="T79" fmla="*/ 75 h 81"/>
              <a:gd name="T80" fmla="*/ 50 w 91"/>
              <a:gd name="T81" fmla="*/ 75 h 81"/>
              <a:gd name="T82" fmla="*/ 42 w 91"/>
              <a:gd name="T83" fmla="*/ 75 h 81"/>
              <a:gd name="T84" fmla="*/ 39 w 91"/>
              <a:gd name="T85" fmla="*/ 75 h 81"/>
              <a:gd name="T86" fmla="*/ 32 w 91"/>
              <a:gd name="T87" fmla="*/ 75 h 81"/>
              <a:gd name="T88" fmla="*/ 31 w 91"/>
              <a:gd name="T89" fmla="*/ 75 h 81"/>
              <a:gd name="T90" fmla="*/ 31 w 91"/>
              <a:gd name="T91" fmla="*/ 73 h 81"/>
              <a:gd name="T92" fmla="*/ 32 w 91"/>
              <a:gd name="T93" fmla="*/ 68 h 81"/>
              <a:gd name="T94" fmla="*/ 33 w 91"/>
              <a:gd name="T95" fmla="*/ 67 h 81"/>
              <a:gd name="T96" fmla="*/ 40 w 91"/>
              <a:gd name="T97" fmla="*/ 67 h 81"/>
              <a:gd name="T98" fmla="*/ 52 w 91"/>
              <a:gd name="T99" fmla="*/ 67 h 81"/>
              <a:gd name="T100" fmla="*/ 58 w 91"/>
              <a:gd name="T101" fmla="*/ 67 h 81"/>
              <a:gd name="T102" fmla="*/ 60 w 91"/>
              <a:gd name="T103" fmla="*/ 68 h 81"/>
              <a:gd name="T104" fmla="*/ 61 w 91"/>
              <a:gd name="T105" fmla="*/ 73 h 81"/>
              <a:gd name="T106" fmla="*/ 61 w 91"/>
              <a:gd name="T107"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 h="81">
                <a:moveTo>
                  <a:pt x="91" y="76"/>
                </a:moveTo>
                <a:cubicBezTo>
                  <a:pt x="82" y="57"/>
                  <a:pt x="82" y="57"/>
                  <a:pt x="82" y="57"/>
                </a:cubicBezTo>
                <a:cubicBezTo>
                  <a:pt x="81" y="55"/>
                  <a:pt x="79" y="53"/>
                  <a:pt x="77" y="53"/>
                </a:cubicBezTo>
                <a:cubicBezTo>
                  <a:pt x="67" y="53"/>
                  <a:pt x="67" y="53"/>
                  <a:pt x="67" y="53"/>
                </a:cubicBezTo>
                <a:cubicBezTo>
                  <a:pt x="67" y="51"/>
                  <a:pt x="67" y="51"/>
                  <a:pt x="67" y="51"/>
                </a:cubicBezTo>
                <a:cubicBezTo>
                  <a:pt x="75" y="51"/>
                  <a:pt x="75" y="51"/>
                  <a:pt x="75" y="51"/>
                </a:cubicBezTo>
                <a:cubicBezTo>
                  <a:pt x="79" y="51"/>
                  <a:pt x="81" y="48"/>
                  <a:pt x="81" y="44"/>
                </a:cubicBezTo>
                <a:cubicBezTo>
                  <a:pt x="81" y="6"/>
                  <a:pt x="81" y="6"/>
                  <a:pt x="81" y="6"/>
                </a:cubicBezTo>
                <a:cubicBezTo>
                  <a:pt x="81" y="3"/>
                  <a:pt x="79" y="0"/>
                  <a:pt x="75" y="0"/>
                </a:cubicBezTo>
                <a:cubicBezTo>
                  <a:pt x="16" y="0"/>
                  <a:pt x="16" y="0"/>
                  <a:pt x="16" y="0"/>
                </a:cubicBezTo>
                <a:cubicBezTo>
                  <a:pt x="13" y="0"/>
                  <a:pt x="10" y="3"/>
                  <a:pt x="10" y="6"/>
                </a:cubicBezTo>
                <a:cubicBezTo>
                  <a:pt x="10" y="44"/>
                  <a:pt x="10" y="44"/>
                  <a:pt x="10" y="44"/>
                </a:cubicBezTo>
                <a:cubicBezTo>
                  <a:pt x="10" y="48"/>
                  <a:pt x="13" y="51"/>
                  <a:pt x="16" y="51"/>
                </a:cubicBezTo>
                <a:cubicBezTo>
                  <a:pt x="24" y="51"/>
                  <a:pt x="24" y="51"/>
                  <a:pt x="24" y="51"/>
                </a:cubicBezTo>
                <a:cubicBezTo>
                  <a:pt x="24" y="53"/>
                  <a:pt x="24" y="53"/>
                  <a:pt x="24" y="53"/>
                </a:cubicBezTo>
                <a:cubicBezTo>
                  <a:pt x="14" y="53"/>
                  <a:pt x="14" y="53"/>
                  <a:pt x="14" y="53"/>
                </a:cubicBezTo>
                <a:cubicBezTo>
                  <a:pt x="12" y="53"/>
                  <a:pt x="10" y="55"/>
                  <a:pt x="9" y="57"/>
                </a:cubicBezTo>
                <a:cubicBezTo>
                  <a:pt x="1" y="76"/>
                  <a:pt x="1" y="76"/>
                  <a:pt x="1" y="76"/>
                </a:cubicBezTo>
                <a:cubicBezTo>
                  <a:pt x="0" y="77"/>
                  <a:pt x="0" y="78"/>
                  <a:pt x="1" y="80"/>
                </a:cubicBezTo>
                <a:cubicBezTo>
                  <a:pt x="1" y="81"/>
                  <a:pt x="3" y="81"/>
                  <a:pt x="4" y="81"/>
                </a:cubicBezTo>
                <a:cubicBezTo>
                  <a:pt x="27" y="81"/>
                  <a:pt x="27" y="81"/>
                  <a:pt x="27" y="81"/>
                </a:cubicBezTo>
                <a:cubicBezTo>
                  <a:pt x="27" y="81"/>
                  <a:pt x="28" y="81"/>
                  <a:pt x="28" y="81"/>
                </a:cubicBezTo>
                <a:cubicBezTo>
                  <a:pt x="46" y="81"/>
                  <a:pt x="46" y="81"/>
                  <a:pt x="46" y="81"/>
                </a:cubicBezTo>
                <a:cubicBezTo>
                  <a:pt x="64" y="81"/>
                  <a:pt x="64" y="81"/>
                  <a:pt x="64" y="81"/>
                </a:cubicBezTo>
                <a:cubicBezTo>
                  <a:pt x="64" y="81"/>
                  <a:pt x="64" y="81"/>
                  <a:pt x="64" y="81"/>
                </a:cubicBezTo>
                <a:cubicBezTo>
                  <a:pt x="87" y="81"/>
                  <a:pt x="87" y="81"/>
                  <a:pt x="87" y="81"/>
                </a:cubicBezTo>
                <a:cubicBezTo>
                  <a:pt x="89" y="81"/>
                  <a:pt x="90" y="81"/>
                  <a:pt x="91" y="80"/>
                </a:cubicBezTo>
                <a:cubicBezTo>
                  <a:pt x="91" y="78"/>
                  <a:pt x="91" y="77"/>
                  <a:pt x="91" y="76"/>
                </a:cubicBezTo>
                <a:close/>
                <a:moveTo>
                  <a:pt x="15" y="44"/>
                </a:moveTo>
                <a:cubicBezTo>
                  <a:pt x="15" y="6"/>
                  <a:pt x="15" y="6"/>
                  <a:pt x="15" y="6"/>
                </a:cubicBezTo>
                <a:cubicBezTo>
                  <a:pt x="15" y="6"/>
                  <a:pt x="16" y="5"/>
                  <a:pt x="16" y="5"/>
                </a:cubicBezTo>
                <a:cubicBezTo>
                  <a:pt x="75" y="5"/>
                  <a:pt x="75" y="5"/>
                  <a:pt x="75" y="5"/>
                </a:cubicBezTo>
                <a:cubicBezTo>
                  <a:pt x="76" y="5"/>
                  <a:pt x="76" y="6"/>
                  <a:pt x="76" y="6"/>
                </a:cubicBezTo>
                <a:cubicBezTo>
                  <a:pt x="76" y="44"/>
                  <a:pt x="76" y="44"/>
                  <a:pt x="76" y="44"/>
                </a:cubicBezTo>
                <a:cubicBezTo>
                  <a:pt x="76" y="45"/>
                  <a:pt x="76" y="45"/>
                  <a:pt x="75" y="45"/>
                </a:cubicBezTo>
                <a:cubicBezTo>
                  <a:pt x="16" y="45"/>
                  <a:pt x="16" y="45"/>
                  <a:pt x="16" y="45"/>
                </a:cubicBezTo>
                <a:cubicBezTo>
                  <a:pt x="16" y="45"/>
                  <a:pt x="15" y="45"/>
                  <a:pt x="15" y="44"/>
                </a:cubicBezTo>
                <a:close/>
                <a:moveTo>
                  <a:pt x="61" y="75"/>
                </a:moveTo>
                <a:cubicBezTo>
                  <a:pt x="60" y="75"/>
                  <a:pt x="60" y="75"/>
                  <a:pt x="60" y="75"/>
                </a:cubicBezTo>
                <a:cubicBezTo>
                  <a:pt x="53" y="75"/>
                  <a:pt x="53" y="75"/>
                  <a:pt x="53" y="75"/>
                </a:cubicBezTo>
                <a:cubicBezTo>
                  <a:pt x="50" y="75"/>
                  <a:pt x="50" y="75"/>
                  <a:pt x="50" y="75"/>
                </a:cubicBezTo>
                <a:cubicBezTo>
                  <a:pt x="42" y="75"/>
                  <a:pt x="42" y="75"/>
                  <a:pt x="42" y="75"/>
                </a:cubicBezTo>
                <a:cubicBezTo>
                  <a:pt x="39" y="75"/>
                  <a:pt x="39" y="75"/>
                  <a:pt x="39" y="75"/>
                </a:cubicBezTo>
                <a:cubicBezTo>
                  <a:pt x="32" y="75"/>
                  <a:pt x="32" y="75"/>
                  <a:pt x="32" y="75"/>
                </a:cubicBezTo>
                <a:cubicBezTo>
                  <a:pt x="32" y="75"/>
                  <a:pt x="31" y="75"/>
                  <a:pt x="31" y="75"/>
                </a:cubicBezTo>
                <a:cubicBezTo>
                  <a:pt x="31" y="74"/>
                  <a:pt x="30" y="74"/>
                  <a:pt x="31" y="73"/>
                </a:cubicBezTo>
                <a:cubicBezTo>
                  <a:pt x="32" y="68"/>
                  <a:pt x="32" y="68"/>
                  <a:pt x="32" y="68"/>
                </a:cubicBezTo>
                <a:cubicBezTo>
                  <a:pt x="32" y="67"/>
                  <a:pt x="33" y="67"/>
                  <a:pt x="33" y="67"/>
                </a:cubicBezTo>
                <a:cubicBezTo>
                  <a:pt x="40" y="67"/>
                  <a:pt x="40" y="67"/>
                  <a:pt x="40" y="67"/>
                </a:cubicBezTo>
                <a:cubicBezTo>
                  <a:pt x="52" y="67"/>
                  <a:pt x="52" y="67"/>
                  <a:pt x="52" y="67"/>
                </a:cubicBezTo>
                <a:cubicBezTo>
                  <a:pt x="58" y="67"/>
                  <a:pt x="58" y="67"/>
                  <a:pt x="58" y="67"/>
                </a:cubicBezTo>
                <a:cubicBezTo>
                  <a:pt x="59" y="67"/>
                  <a:pt x="59" y="67"/>
                  <a:pt x="60" y="68"/>
                </a:cubicBezTo>
                <a:cubicBezTo>
                  <a:pt x="61" y="73"/>
                  <a:pt x="61" y="73"/>
                  <a:pt x="61" y="73"/>
                </a:cubicBezTo>
                <a:cubicBezTo>
                  <a:pt x="61" y="74"/>
                  <a:pt x="61" y="74"/>
                  <a:pt x="61" y="7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33" name="Freeform 22"/>
          <p:cNvSpPr>
            <a:spLocks noEditPoints="1"/>
          </p:cNvSpPr>
          <p:nvPr userDrawn="1"/>
        </p:nvSpPr>
        <p:spPr bwMode="auto">
          <a:xfrm>
            <a:off x="5731934" y="2392364"/>
            <a:ext cx="596900" cy="347663"/>
          </a:xfrm>
          <a:custGeom>
            <a:avLst/>
            <a:gdLst>
              <a:gd name="T0" fmla="*/ 0 w 116"/>
              <a:gd name="T1" fmla="*/ 82 h 90"/>
              <a:gd name="T2" fmla="*/ 1 w 116"/>
              <a:gd name="T3" fmla="*/ 86 h 90"/>
              <a:gd name="T4" fmla="*/ 7 w 116"/>
              <a:gd name="T5" fmla="*/ 90 h 90"/>
              <a:gd name="T6" fmla="*/ 58 w 116"/>
              <a:gd name="T7" fmla="*/ 90 h 90"/>
              <a:gd name="T8" fmla="*/ 110 w 116"/>
              <a:gd name="T9" fmla="*/ 90 h 90"/>
              <a:gd name="T10" fmla="*/ 116 w 116"/>
              <a:gd name="T11" fmla="*/ 86 h 90"/>
              <a:gd name="T12" fmla="*/ 116 w 116"/>
              <a:gd name="T13" fmla="*/ 82 h 90"/>
              <a:gd name="T14" fmla="*/ 116 w 116"/>
              <a:gd name="T15" fmla="*/ 6 h 90"/>
              <a:gd name="T16" fmla="*/ 116 w 116"/>
              <a:gd name="T17" fmla="*/ 6 h 90"/>
              <a:gd name="T18" fmla="*/ 116 w 116"/>
              <a:gd name="T19" fmla="*/ 4 h 90"/>
              <a:gd name="T20" fmla="*/ 109 w 116"/>
              <a:gd name="T21" fmla="*/ 0 h 90"/>
              <a:gd name="T22" fmla="*/ 58 w 116"/>
              <a:gd name="T23" fmla="*/ 0 h 90"/>
              <a:gd name="T24" fmla="*/ 7 w 116"/>
              <a:gd name="T25" fmla="*/ 0 h 90"/>
              <a:gd name="T26" fmla="*/ 1 w 116"/>
              <a:gd name="T27" fmla="*/ 4 h 90"/>
              <a:gd name="T28" fmla="*/ 1 w 116"/>
              <a:gd name="T29" fmla="*/ 4 h 90"/>
              <a:gd name="T30" fmla="*/ 0 w 116"/>
              <a:gd name="T31" fmla="*/ 6 h 90"/>
              <a:gd name="T32" fmla="*/ 0 w 116"/>
              <a:gd name="T33" fmla="*/ 82 h 90"/>
              <a:gd name="T34" fmla="*/ 7 w 116"/>
              <a:gd name="T35" fmla="*/ 15 h 90"/>
              <a:gd name="T36" fmla="*/ 28 w 116"/>
              <a:gd name="T37" fmla="*/ 33 h 90"/>
              <a:gd name="T38" fmla="*/ 43 w 116"/>
              <a:gd name="T39" fmla="*/ 45 h 90"/>
              <a:gd name="T40" fmla="*/ 28 w 116"/>
              <a:gd name="T41" fmla="*/ 57 h 90"/>
              <a:gd name="T42" fmla="*/ 7 w 116"/>
              <a:gd name="T43" fmla="*/ 75 h 90"/>
              <a:gd name="T44" fmla="*/ 7 w 116"/>
              <a:gd name="T45" fmla="*/ 15 h 90"/>
              <a:gd name="T46" fmla="*/ 7 w 116"/>
              <a:gd name="T47" fmla="*/ 84 h 90"/>
              <a:gd name="T48" fmla="*/ 7 w 116"/>
              <a:gd name="T49" fmla="*/ 84 h 90"/>
              <a:gd name="T50" fmla="*/ 7 w 116"/>
              <a:gd name="T51" fmla="*/ 84 h 90"/>
              <a:gd name="T52" fmla="*/ 32 w 116"/>
              <a:gd name="T53" fmla="*/ 62 h 90"/>
              <a:gd name="T54" fmla="*/ 49 w 116"/>
              <a:gd name="T55" fmla="*/ 49 h 90"/>
              <a:gd name="T56" fmla="*/ 58 w 116"/>
              <a:gd name="T57" fmla="*/ 52 h 90"/>
              <a:gd name="T58" fmla="*/ 68 w 116"/>
              <a:gd name="T59" fmla="*/ 49 h 90"/>
              <a:gd name="T60" fmla="*/ 84 w 116"/>
              <a:gd name="T61" fmla="*/ 62 h 90"/>
              <a:gd name="T62" fmla="*/ 109 w 116"/>
              <a:gd name="T63" fmla="*/ 84 h 90"/>
              <a:gd name="T64" fmla="*/ 109 w 116"/>
              <a:gd name="T65" fmla="*/ 84 h 90"/>
              <a:gd name="T66" fmla="*/ 109 w 116"/>
              <a:gd name="T67" fmla="*/ 84 h 90"/>
              <a:gd name="T68" fmla="*/ 58 w 116"/>
              <a:gd name="T69" fmla="*/ 84 h 90"/>
              <a:gd name="T70" fmla="*/ 7 w 116"/>
              <a:gd name="T71" fmla="*/ 84 h 90"/>
              <a:gd name="T72" fmla="*/ 109 w 116"/>
              <a:gd name="T73" fmla="*/ 75 h 90"/>
              <a:gd name="T74" fmla="*/ 88 w 116"/>
              <a:gd name="T75" fmla="*/ 57 h 90"/>
              <a:gd name="T76" fmla="*/ 73 w 116"/>
              <a:gd name="T77" fmla="*/ 45 h 90"/>
              <a:gd name="T78" fmla="*/ 88 w 116"/>
              <a:gd name="T79" fmla="*/ 33 h 90"/>
              <a:gd name="T80" fmla="*/ 109 w 116"/>
              <a:gd name="T81" fmla="*/ 15 h 90"/>
              <a:gd name="T82" fmla="*/ 109 w 116"/>
              <a:gd name="T83" fmla="*/ 75 h 90"/>
              <a:gd name="T84" fmla="*/ 58 w 116"/>
              <a:gd name="T85" fmla="*/ 6 h 90"/>
              <a:gd name="T86" fmla="*/ 109 w 116"/>
              <a:gd name="T87" fmla="*/ 6 h 90"/>
              <a:gd name="T88" fmla="*/ 109 w 116"/>
              <a:gd name="T89" fmla="*/ 6 h 90"/>
              <a:gd name="T90" fmla="*/ 84 w 116"/>
              <a:gd name="T91" fmla="*/ 28 h 90"/>
              <a:gd name="T92" fmla="*/ 67 w 116"/>
              <a:gd name="T93" fmla="*/ 41 h 90"/>
              <a:gd name="T94" fmla="*/ 58 w 116"/>
              <a:gd name="T95" fmla="*/ 45 h 90"/>
              <a:gd name="T96" fmla="*/ 49 w 116"/>
              <a:gd name="T97" fmla="*/ 41 h 90"/>
              <a:gd name="T98" fmla="*/ 33 w 116"/>
              <a:gd name="T99" fmla="*/ 28 h 90"/>
              <a:gd name="T100" fmla="*/ 7 w 116"/>
              <a:gd name="T101" fmla="*/ 6 h 90"/>
              <a:gd name="T102" fmla="*/ 58 w 116"/>
              <a:gd name="T103" fmla="*/ 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6" h="90">
                <a:moveTo>
                  <a:pt x="0" y="82"/>
                </a:moveTo>
                <a:cubicBezTo>
                  <a:pt x="0" y="84"/>
                  <a:pt x="0" y="85"/>
                  <a:pt x="1" y="86"/>
                </a:cubicBezTo>
                <a:cubicBezTo>
                  <a:pt x="2" y="89"/>
                  <a:pt x="4" y="90"/>
                  <a:pt x="7" y="90"/>
                </a:cubicBezTo>
                <a:cubicBezTo>
                  <a:pt x="58" y="90"/>
                  <a:pt x="58" y="90"/>
                  <a:pt x="58" y="90"/>
                </a:cubicBezTo>
                <a:cubicBezTo>
                  <a:pt x="110" y="90"/>
                  <a:pt x="110" y="90"/>
                  <a:pt x="110" y="90"/>
                </a:cubicBezTo>
                <a:cubicBezTo>
                  <a:pt x="112" y="90"/>
                  <a:pt x="115" y="89"/>
                  <a:pt x="116" y="86"/>
                </a:cubicBezTo>
                <a:cubicBezTo>
                  <a:pt x="116" y="85"/>
                  <a:pt x="116" y="83"/>
                  <a:pt x="116" y="82"/>
                </a:cubicBezTo>
                <a:cubicBezTo>
                  <a:pt x="116" y="6"/>
                  <a:pt x="116" y="6"/>
                  <a:pt x="116" y="6"/>
                </a:cubicBezTo>
                <a:cubicBezTo>
                  <a:pt x="116" y="6"/>
                  <a:pt x="116" y="6"/>
                  <a:pt x="116" y="6"/>
                </a:cubicBezTo>
                <a:cubicBezTo>
                  <a:pt x="116" y="5"/>
                  <a:pt x="116" y="5"/>
                  <a:pt x="116" y="4"/>
                </a:cubicBezTo>
                <a:cubicBezTo>
                  <a:pt x="115" y="2"/>
                  <a:pt x="112" y="0"/>
                  <a:pt x="109" y="0"/>
                </a:cubicBezTo>
                <a:cubicBezTo>
                  <a:pt x="58" y="0"/>
                  <a:pt x="58" y="0"/>
                  <a:pt x="58" y="0"/>
                </a:cubicBezTo>
                <a:cubicBezTo>
                  <a:pt x="7" y="0"/>
                  <a:pt x="7" y="0"/>
                  <a:pt x="7" y="0"/>
                </a:cubicBezTo>
                <a:cubicBezTo>
                  <a:pt x="4" y="0"/>
                  <a:pt x="2" y="2"/>
                  <a:pt x="1" y="4"/>
                </a:cubicBezTo>
                <a:cubicBezTo>
                  <a:pt x="1" y="4"/>
                  <a:pt x="1" y="4"/>
                  <a:pt x="1" y="4"/>
                </a:cubicBezTo>
                <a:cubicBezTo>
                  <a:pt x="1" y="5"/>
                  <a:pt x="0" y="6"/>
                  <a:pt x="0" y="6"/>
                </a:cubicBezTo>
                <a:lnTo>
                  <a:pt x="0" y="82"/>
                </a:lnTo>
                <a:close/>
                <a:moveTo>
                  <a:pt x="7" y="15"/>
                </a:moveTo>
                <a:cubicBezTo>
                  <a:pt x="28" y="33"/>
                  <a:pt x="28" y="33"/>
                  <a:pt x="28" y="33"/>
                </a:cubicBezTo>
                <a:cubicBezTo>
                  <a:pt x="43" y="45"/>
                  <a:pt x="43" y="45"/>
                  <a:pt x="43" y="45"/>
                </a:cubicBezTo>
                <a:cubicBezTo>
                  <a:pt x="28" y="57"/>
                  <a:pt x="28" y="57"/>
                  <a:pt x="28" y="57"/>
                </a:cubicBezTo>
                <a:cubicBezTo>
                  <a:pt x="7" y="75"/>
                  <a:pt x="7" y="75"/>
                  <a:pt x="7" y="75"/>
                </a:cubicBezTo>
                <a:lnTo>
                  <a:pt x="7" y="15"/>
                </a:lnTo>
                <a:close/>
                <a:moveTo>
                  <a:pt x="7" y="84"/>
                </a:moveTo>
                <a:cubicBezTo>
                  <a:pt x="7" y="84"/>
                  <a:pt x="7" y="84"/>
                  <a:pt x="7" y="84"/>
                </a:cubicBezTo>
                <a:cubicBezTo>
                  <a:pt x="7" y="84"/>
                  <a:pt x="7" y="84"/>
                  <a:pt x="7" y="84"/>
                </a:cubicBezTo>
                <a:cubicBezTo>
                  <a:pt x="32" y="62"/>
                  <a:pt x="32" y="62"/>
                  <a:pt x="32" y="62"/>
                </a:cubicBezTo>
                <a:cubicBezTo>
                  <a:pt x="49" y="49"/>
                  <a:pt x="49" y="49"/>
                  <a:pt x="49" y="49"/>
                </a:cubicBezTo>
                <a:cubicBezTo>
                  <a:pt x="52" y="51"/>
                  <a:pt x="55" y="52"/>
                  <a:pt x="58" y="52"/>
                </a:cubicBezTo>
                <a:cubicBezTo>
                  <a:pt x="62" y="52"/>
                  <a:pt x="65" y="51"/>
                  <a:pt x="68" y="49"/>
                </a:cubicBezTo>
                <a:cubicBezTo>
                  <a:pt x="84" y="62"/>
                  <a:pt x="84" y="62"/>
                  <a:pt x="84" y="62"/>
                </a:cubicBezTo>
                <a:cubicBezTo>
                  <a:pt x="109" y="84"/>
                  <a:pt x="109" y="84"/>
                  <a:pt x="109" y="84"/>
                </a:cubicBezTo>
                <a:cubicBezTo>
                  <a:pt x="109" y="84"/>
                  <a:pt x="109" y="84"/>
                  <a:pt x="109" y="84"/>
                </a:cubicBezTo>
                <a:cubicBezTo>
                  <a:pt x="109" y="84"/>
                  <a:pt x="109" y="84"/>
                  <a:pt x="109" y="84"/>
                </a:cubicBezTo>
                <a:cubicBezTo>
                  <a:pt x="58" y="84"/>
                  <a:pt x="58" y="84"/>
                  <a:pt x="58" y="84"/>
                </a:cubicBezTo>
                <a:lnTo>
                  <a:pt x="7" y="84"/>
                </a:lnTo>
                <a:close/>
                <a:moveTo>
                  <a:pt x="109" y="75"/>
                </a:moveTo>
                <a:cubicBezTo>
                  <a:pt x="88" y="57"/>
                  <a:pt x="88" y="57"/>
                  <a:pt x="88" y="57"/>
                </a:cubicBezTo>
                <a:cubicBezTo>
                  <a:pt x="73" y="45"/>
                  <a:pt x="73" y="45"/>
                  <a:pt x="73" y="45"/>
                </a:cubicBezTo>
                <a:cubicBezTo>
                  <a:pt x="88" y="33"/>
                  <a:pt x="88" y="33"/>
                  <a:pt x="88" y="33"/>
                </a:cubicBezTo>
                <a:cubicBezTo>
                  <a:pt x="109" y="15"/>
                  <a:pt x="109" y="15"/>
                  <a:pt x="109" y="15"/>
                </a:cubicBezTo>
                <a:lnTo>
                  <a:pt x="109" y="75"/>
                </a:lnTo>
                <a:close/>
                <a:moveTo>
                  <a:pt x="58" y="6"/>
                </a:moveTo>
                <a:cubicBezTo>
                  <a:pt x="109" y="6"/>
                  <a:pt x="109" y="6"/>
                  <a:pt x="109" y="6"/>
                </a:cubicBezTo>
                <a:cubicBezTo>
                  <a:pt x="109" y="6"/>
                  <a:pt x="109" y="6"/>
                  <a:pt x="109" y="6"/>
                </a:cubicBezTo>
                <a:cubicBezTo>
                  <a:pt x="84" y="28"/>
                  <a:pt x="84" y="28"/>
                  <a:pt x="84" y="28"/>
                </a:cubicBezTo>
                <a:cubicBezTo>
                  <a:pt x="67" y="41"/>
                  <a:pt x="67" y="41"/>
                  <a:pt x="67" y="41"/>
                </a:cubicBezTo>
                <a:cubicBezTo>
                  <a:pt x="65" y="44"/>
                  <a:pt x="62" y="45"/>
                  <a:pt x="58" y="45"/>
                </a:cubicBezTo>
                <a:cubicBezTo>
                  <a:pt x="55" y="45"/>
                  <a:pt x="51" y="44"/>
                  <a:pt x="49" y="41"/>
                </a:cubicBezTo>
                <a:cubicBezTo>
                  <a:pt x="33" y="28"/>
                  <a:pt x="33" y="28"/>
                  <a:pt x="33" y="28"/>
                </a:cubicBezTo>
                <a:cubicBezTo>
                  <a:pt x="7" y="6"/>
                  <a:pt x="7" y="6"/>
                  <a:pt x="7" y="6"/>
                </a:cubicBezTo>
                <a:lnTo>
                  <a:pt x="5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34" name="Group 33"/>
          <p:cNvGrpSpPr/>
          <p:nvPr userDrawn="1"/>
        </p:nvGrpSpPr>
        <p:grpSpPr>
          <a:xfrm>
            <a:off x="8085667" y="1249364"/>
            <a:ext cx="514351" cy="382587"/>
            <a:chOff x="6064250" y="1249363"/>
            <a:chExt cx="385763" cy="382587"/>
          </a:xfrm>
        </p:grpSpPr>
        <p:sp>
          <p:nvSpPr>
            <p:cNvPr id="35" name="Freeform 23"/>
            <p:cNvSpPr>
              <a:spLocks/>
            </p:cNvSpPr>
            <p:nvPr userDrawn="1"/>
          </p:nvSpPr>
          <p:spPr bwMode="auto">
            <a:xfrm>
              <a:off x="6188075" y="1249363"/>
              <a:ext cx="261938" cy="258763"/>
            </a:xfrm>
            <a:custGeom>
              <a:avLst/>
              <a:gdLst>
                <a:gd name="T0" fmla="*/ 5 w 68"/>
                <a:gd name="T1" fmla="*/ 0 h 67"/>
                <a:gd name="T2" fmla="*/ 0 w 68"/>
                <a:gd name="T3" fmla="*/ 5 h 67"/>
                <a:gd name="T4" fmla="*/ 5 w 68"/>
                <a:gd name="T5" fmla="*/ 11 h 67"/>
                <a:gd name="T6" fmla="*/ 56 w 68"/>
                <a:gd name="T7" fmla="*/ 62 h 67"/>
                <a:gd name="T8" fmla="*/ 62 w 68"/>
                <a:gd name="T9" fmla="*/ 67 h 67"/>
                <a:gd name="T10" fmla="*/ 68 w 68"/>
                <a:gd name="T11" fmla="*/ 62 h 67"/>
                <a:gd name="T12" fmla="*/ 5 w 68"/>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68" h="67">
                  <a:moveTo>
                    <a:pt x="5" y="0"/>
                  </a:moveTo>
                  <a:cubicBezTo>
                    <a:pt x="2" y="0"/>
                    <a:pt x="0" y="2"/>
                    <a:pt x="0" y="5"/>
                  </a:cubicBezTo>
                  <a:cubicBezTo>
                    <a:pt x="0" y="8"/>
                    <a:pt x="2" y="11"/>
                    <a:pt x="5" y="11"/>
                  </a:cubicBezTo>
                  <a:cubicBezTo>
                    <a:pt x="33" y="11"/>
                    <a:pt x="56" y="34"/>
                    <a:pt x="56" y="62"/>
                  </a:cubicBezTo>
                  <a:cubicBezTo>
                    <a:pt x="56" y="65"/>
                    <a:pt x="59" y="67"/>
                    <a:pt x="62" y="67"/>
                  </a:cubicBezTo>
                  <a:cubicBezTo>
                    <a:pt x="65" y="67"/>
                    <a:pt x="68" y="65"/>
                    <a:pt x="68" y="62"/>
                  </a:cubicBezTo>
                  <a:cubicBezTo>
                    <a:pt x="68" y="28"/>
                    <a:pt x="40"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36" name="Freeform 24"/>
            <p:cNvSpPr>
              <a:spLocks/>
            </p:cNvSpPr>
            <p:nvPr userDrawn="1"/>
          </p:nvSpPr>
          <p:spPr bwMode="auto">
            <a:xfrm>
              <a:off x="6188075" y="1330325"/>
              <a:ext cx="176213" cy="177800"/>
            </a:xfrm>
            <a:custGeom>
              <a:avLst/>
              <a:gdLst>
                <a:gd name="T0" fmla="*/ 5 w 46"/>
                <a:gd name="T1" fmla="*/ 0 h 46"/>
                <a:gd name="T2" fmla="*/ 0 w 46"/>
                <a:gd name="T3" fmla="*/ 5 h 46"/>
                <a:gd name="T4" fmla="*/ 5 w 46"/>
                <a:gd name="T5" fmla="*/ 10 h 46"/>
                <a:gd name="T6" fmla="*/ 35 w 46"/>
                <a:gd name="T7" fmla="*/ 41 h 46"/>
                <a:gd name="T8" fmla="*/ 40 w 46"/>
                <a:gd name="T9" fmla="*/ 46 h 46"/>
                <a:gd name="T10" fmla="*/ 46 w 46"/>
                <a:gd name="T11" fmla="*/ 41 h 46"/>
                <a:gd name="T12" fmla="*/ 5 w 46"/>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46" h="46">
                  <a:moveTo>
                    <a:pt x="5" y="0"/>
                  </a:moveTo>
                  <a:cubicBezTo>
                    <a:pt x="2" y="0"/>
                    <a:pt x="0" y="2"/>
                    <a:pt x="0" y="5"/>
                  </a:cubicBezTo>
                  <a:cubicBezTo>
                    <a:pt x="0" y="8"/>
                    <a:pt x="2" y="10"/>
                    <a:pt x="5" y="10"/>
                  </a:cubicBezTo>
                  <a:cubicBezTo>
                    <a:pt x="21" y="10"/>
                    <a:pt x="35" y="24"/>
                    <a:pt x="35" y="41"/>
                  </a:cubicBezTo>
                  <a:cubicBezTo>
                    <a:pt x="35" y="44"/>
                    <a:pt x="37" y="46"/>
                    <a:pt x="40" y="46"/>
                  </a:cubicBezTo>
                  <a:cubicBezTo>
                    <a:pt x="43" y="46"/>
                    <a:pt x="46" y="44"/>
                    <a:pt x="46" y="41"/>
                  </a:cubicBezTo>
                  <a:cubicBezTo>
                    <a:pt x="46" y="18"/>
                    <a:pt x="28"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37" name="Freeform 25"/>
            <p:cNvSpPr>
              <a:spLocks/>
            </p:cNvSpPr>
            <p:nvPr userDrawn="1"/>
          </p:nvSpPr>
          <p:spPr bwMode="auto">
            <a:xfrm>
              <a:off x="6064250" y="1381125"/>
              <a:ext cx="250825" cy="250825"/>
            </a:xfrm>
            <a:custGeom>
              <a:avLst/>
              <a:gdLst>
                <a:gd name="T0" fmla="*/ 24 w 65"/>
                <a:gd name="T1" fmla="*/ 1 h 65"/>
                <a:gd name="T2" fmla="*/ 20 w 65"/>
                <a:gd name="T3" fmla="*/ 0 h 65"/>
                <a:gd name="T4" fmla="*/ 18 w 65"/>
                <a:gd name="T5" fmla="*/ 1 h 65"/>
                <a:gd name="T6" fmla="*/ 17 w 65"/>
                <a:gd name="T7" fmla="*/ 3 h 65"/>
                <a:gd name="T8" fmla="*/ 13 w 65"/>
                <a:gd name="T9" fmla="*/ 29 h 65"/>
                <a:gd name="T10" fmla="*/ 1 w 65"/>
                <a:gd name="T11" fmla="*/ 42 h 65"/>
                <a:gd name="T12" fmla="*/ 1 w 65"/>
                <a:gd name="T13" fmla="*/ 46 h 65"/>
                <a:gd name="T14" fmla="*/ 20 w 65"/>
                <a:gd name="T15" fmla="*/ 64 h 65"/>
                <a:gd name="T16" fmla="*/ 23 w 65"/>
                <a:gd name="T17" fmla="*/ 64 h 65"/>
                <a:gd name="T18" fmla="*/ 36 w 65"/>
                <a:gd name="T19" fmla="*/ 52 h 65"/>
                <a:gd name="T20" fmla="*/ 62 w 65"/>
                <a:gd name="T21" fmla="*/ 48 h 65"/>
                <a:gd name="T22" fmla="*/ 65 w 65"/>
                <a:gd name="T23" fmla="*/ 45 h 65"/>
                <a:gd name="T24" fmla="*/ 64 w 65"/>
                <a:gd name="T25" fmla="*/ 41 h 65"/>
                <a:gd name="T26" fmla="*/ 24 w 65"/>
                <a:gd name="T27" fmla="*/ 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65">
                  <a:moveTo>
                    <a:pt x="24" y="1"/>
                  </a:moveTo>
                  <a:cubicBezTo>
                    <a:pt x="23" y="0"/>
                    <a:pt x="22" y="0"/>
                    <a:pt x="20" y="0"/>
                  </a:cubicBezTo>
                  <a:cubicBezTo>
                    <a:pt x="20" y="0"/>
                    <a:pt x="19" y="0"/>
                    <a:pt x="18" y="1"/>
                  </a:cubicBezTo>
                  <a:cubicBezTo>
                    <a:pt x="18" y="2"/>
                    <a:pt x="17" y="2"/>
                    <a:pt x="17" y="3"/>
                  </a:cubicBezTo>
                  <a:cubicBezTo>
                    <a:pt x="13" y="29"/>
                    <a:pt x="13" y="29"/>
                    <a:pt x="13" y="29"/>
                  </a:cubicBezTo>
                  <a:cubicBezTo>
                    <a:pt x="1" y="42"/>
                    <a:pt x="1" y="42"/>
                    <a:pt x="1" y="42"/>
                  </a:cubicBezTo>
                  <a:cubicBezTo>
                    <a:pt x="0" y="43"/>
                    <a:pt x="0" y="45"/>
                    <a:pt x="1" y="46"/>
                  </a:cubicBezTo>
                  <a:cubicBezTo>
                    <a:pt x="20" y="64"/>
                    <a:pt x="20" y="64"/>
                    <a:pt x="20" y="64"/>
                  </a:cubicBezTo>
                  <a:cubicBezTo>
                    <a:pt x="21" y="65"/>
                    <a:pt x="22" y="65"/>
                    <a:pt x="23" y="64"/>
                  </a:cubicBezTo>
                  <a:cubicBezTo>
                    <a:pt x="36" y="52"/>
                    <a:pt x="36" y="52"/>
                    <a:pt x="36" y="52"/>
                  </a:cubicBezTo>
                  <a:cubicBezTo>
                    <a:pt x="62" y="48"/>
                    <a:pt x="62" y="48"/>
                    <a:pt x="62" y="48"/>
                  </a:cubicBezTo>
                  <a:cubicBezTo>
                    <a:pt x="64" y="48"/>
                    <a:pt x="65" y="46"/>
                    <a:pt x="65" y="45"/>
                  </a:cubicBezTo>
                  <a:cubicBezTo>
                    <a:pt x="65" y="43"/>
                    <a:pt x="65" y="42"/>
                    <a:pt x="64" y="41"/>
                  </a:cubicBezTo>
                  <a:lnTo>
                    <a:pt x="24"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38" name="Freeform 26"/>
          <p:cNvSpPr>
            <a:spLocks/>
          </p:cNvSpPr>
          <p:nvPr userDrawn="1"/>
        </p:nvSpPr>
        <p:spPr bwMode="auto">
          <a:xfrm>
            <a:off x="5710767" y="1782763"/>
            <a:ext cx="474133" cy="409575"/>
          </a:xfrm>
          <a:custGeom>
            <a:avLst/>
            <a:gdLst>
              <a:gd name="T0" fmla="*/ 90 w 92"/>
              <a:gd name="T1" fmla="*/ 49 h 106"/>
              <a:gd name="T2" fmla="*/ 6 w 92"/>
              <a:gd name="T3" fmla="*/ 1 h 106"/>
              <a:gd name="T4" fmla="*/ 2 w 92"/>
              <a:gd name="T5" fmla="*/ 1 h 106"/>
              <a:gd name="T6" fmla="*/ 0 w 92"/>
              <a:gd name="T7" fmla="*/ 4 h 106"/>
              <a:gd name="T8" fmla="*/ 0 w 92"/>
              <a:gd name="T9" fmla="*/ 102 h 106"/>
              <a:gd name="T10" fmla="*/ 2 w 92"/>
              <a:gd name="T11" fmla="*/ 105 h 106"/>
              <a:gd name="T12" fmla="*/ 4 w 92"/>
              <a:gd name="T13" fmla="*/ 106 h 106"/>
              <a:gd name="T14" fmla="*/ 6 w 92"/>
              <a:gd name="T15" fmla="*/ 105 h 106"/>
              <a:gd name="T16" fmla="*/ 90 w 92"/>
              <a:gd name="T17" fmla="*/ 56 h 106"/>
              <a:gd name="T18" fmla="*/ 92 w 92"/>
              <a:gd name="T19" fmla="*/ 53 h 106"/>
              <a:gd name="T20" fmla="*/ 90 w 92"/>
              <a:gd name="T21" fmla="*/ 4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 h="106">
                <a:moveTo>
                  <a:pt x="90" y="49"/>
                </a:moveTo>
                <a:cubicBezTo>
                  <a:pt x="6" y="1"/>
                  <a:pt x="6" y="1"/>
                  <a:pt x="6" y="1"/>
                </a:cubicBezTo>
                <a:cubicBezTo>
                  <a:pt x="4" y="0"/>
                  <a:pt x="3" y="0"/>
                  <a:pt x="2" y="1"/>
                </a:cubicBezTo>
                <a:cubicBezTo>
                  <a:pt x="0" y="1"/>
                  <a:pt x="0" y="3"/>
                  <a:pt x="0" y="4"/>
                </a:cubicBezTo>
                <a:cubicBezTo>
                  <a:pt x="0" y="102"/>
                  <a:pt x="0" y="102"/>
                  <a:pt x="0" y="102"/>
                </a:cubicBezTo>
                <a:cubicBezTo>
                  <a:pt x="0" y="103"/>
                  <a:pt x="0" y="105"/>
                  <a:pt x="2" y="105"/>
                </a:cubicBezTo>
                <a:cubicBezTo>
                  <a:pt x="2" y="106"/>
                  <a:pt x="3" y="106"/>
                  <a:pt x="4" y="106"/>
                </a:cubicBezTo>
                <a:cubicBezTo>
                  <a:pt x="4" y="106"/>
                  <a:pt x="5" y="106"/>
                  <a:pt x="6" y="105"/>
                </a:cubicBezTo>
                <a:cubicBezTo>
                  <a:pt x="90" y="56"/>
                  <a:pt x="90" y="56"/>
                  <a:pt x="90" y="56"/>
                </a:cubicBezTo>
                <a:cubicBezTo>
                  <a:pt x="92" y="56"/>
                  <a:pt x="92" y="54"/>
                  <a:pt x="92" y="53"/>
                </a:cubicBezTo>
                <a:cubicBezTo>
                  <a:pt x="92" y="51"/>
                  <a:pt x="92" y="50"/>
                  <a:pt x="90"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39" name="Group 38"/>
          <p:cNvGrpSpPr/>
          <p:nvPr userDrawn="1"/>
        </p:nvGrpSpPr>
        <p:grpSpPr>
          <a:xfrm>
            <a:off x="8151285" y="3044825"/>
            <a:ext cx="613833" cy="158750"/>
            <a:chOff x="6113463" y="3044825"/>
            <a:chExt cx="460375" cy="158750"/>
          </a:xfrm>
        </p:grpSpPr>
        <p:sp>
          <p:nvSpPr>
            <p:cNvPr id="40" name="Freeform 27"/>
            <p:cNvSpPr>
              <a:spLocks/>
            </p:cNvSpPr>
            <p:nvPr userDrawn="1"/>
          </p:nvSpPr>
          <p:spPr bwMode="auto">
            <a:xfrm>
              <a:off x="6242050" y="3103563"/>
              <a:ext cx="204788" cy="42863"/>
            </a:xfrm>
            <a:custGeom>
              <a:avLst/>
              <a:gdLst>
                <a:gd name="T0" fmla="*/ 6 w 53"/>
                <a:gd name="T1" fmla="*/ 11 h 11"/>
                <a:gd name="T2" fmla="*/ 47 w 53"/>
                <a:gd name="T3" fmla="*/ 11 h 11"/>
                <a:gd name="T4" fmla="*/ 53 w 53"/>
                <a:gd name="T5" fmla="*/ 6 h 11"/>
                <a:gd name="T6" fmla="*/ 47 w 53"/>
                <a:gd name="T7" fmla="*/ 0 h 11"/>
                <a:gd name="T8" fmla="*/ 6 w 53"/>
                <a:gd name="T9" fmla="*/ 0 h 11"/>
                <a:gd name="T10" fmla="*/ 0 w 53"/>
                <a:gd name="T11" fmla="*/ 6 h 11"/>
                <a:gd name="T12" fmla="*/ 6 w 53"/>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53" h="11">
                  <a:moveTo>
                    <a:pt x="6" y="11"/>
                  </a:moveTo>
                  <a:cubicBezTo>
                    <a:pt x="47" y="11"/>
                    <a:pt x="47" y="11"/>
                    <a:pt x="47" y="11"/>
                  </a:cubicBezTo>
                  <a:cubicBezTo>
                    <a:pt x="50" y="11"/>
                    <a:pt x="53" y="8"/>
                    <a:pt x="53" y="6"/>
                  </a:cubicBezTo>
                  <a:cubicBezTo>
                    <a:pt x="53" y="3"/>
                    <a:pt x="50" y="0"/>
                    <a:pt x="47" y="0"/>
                  </a:cubicBezTo>
                  <a:cubicBezTo>
                    <a:pt x="6" y="0"/>
                    <a:pt x="6" y="0"/>
                    <a:pt x="6" y="0"/>
                  </a:cubicBezTo>
                  <a:cubicBezTo>
                    <a:pt x="3" y="0"/>
                    <a:pt x="0" y="3"/>
                    <a:pt x="0" y="6"/>
                  </a:cubicBezTo>
                  <a:cubicBezTo>
                    <a:pt x="0" y="8"/>
                    <a:pt x="3" y="11"/>
                    <a:pt x="6"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41" name="Freeform 28"/>
            <p:cNvSpPr>
              <a:spLocks/>
            </p:cNvSpPr>
            <p:nvPr userDrawn="1"/>
          </p:nvSpPr>
          <p:spPr bwMode="auto">
            <a:xfrm>
              <a:off x="6113463" y="3044825"/>
              <a:ext cx="209550" cy="158750"/>
            </a:xfrm>
            <a:custGeom>
              <a:avLst/>
              <a:gdLst>
                <a:gd name="T0" fmla="*/ 54 w 54"/>
                <a:gd name="T1" fmla="*/ 29 h 41"/>
                <a:gd name="T2" fmla="*/ 44 w 54"/>
                <a:gd name="T3" fmla="*/ 29 h 41"/>
                <a:gd name="T4" fmla="*/ 40 w 54"/>
                <a:gd name="T5" fmla="*/ 31 h 41"/>
                <a:gd name="T6" fmla="*/ 13 w 54"/>
                <a:gd name="T7" fmla="*/ 31 h 41"/>
                <a:gd name="T8" fmla="*/ 9 w 54"/>
                <a:gd name="T9" fmla="*/ 27 h 41"/>
                <a:gd name="T10" fmla="*/ 9 w 54"/>
                <a:gd name="T11" fmla="*/ 14 h 41"/>
                <a:gd name="T12" fmla="*/ 13 w 54"/>
                <a:gd name="T13" fmla="*/ 10 h 41"/>
                <a:gd name="T14" fmla="*/ 40 w 54"/>
                <a:gd name="T15" fmla="*/ 10 h 41"/>
                <a:gd name="T16" fmla="*/ 44 w 54"/>
                <a:gd name="T17" fmla="*/ 12 h 41"/>
                <a:gd name="T18" fmla="*/ 54 w 54"/>
                <a:gd name="T19" fmla="*/ 12 h 41"/>
                <a:gd name="T20" fmla="*/ 40 w 54"/>
                <a:gd name="T21" fmla="*/ 0 h 41"/>
                <a:gd name="T22" fmla="*/ 13 w 54"/>
                <a:gd name="T23" fmla="*/ 0 h 41"/>
                <a:gd name="T24" fmla="*/ 0 w 54"/>
                <a:gd name="T25" fmla="*/ 14 h 41"/>
                <a:gd name="T26" fmla="*/ 0 w 54"/>
                <a:gd name="T27" fmla="*/ 27 h 41"/>
                <a:gd name="T28" fmla="*/ 13 w 54"/>
                <a:gd name="T29" fmla="*/ 41 h 41"/>
                <a:gd name="T30" fmla="*/ 40 w 54"/>
                <a:gd name="T31" fmla="*/ 41 h 41"/>
                <a:gd name="T32" fmla="*/ 54 w 54"/>
                <a:gd name="T33" fmla="*/ 2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9"/>
                  </a:moveTo>
                  <a:cubicBezTo>
                    <a:pt x="44" y="29"/>
                    <a:pt x="44" y="29"/>
                    <a:pt x="44" y="29"/>
                  </a:cubicBezTo>
                  <a:cubicBezTo>
                    <a:pt x="43" y="30"/>
                    <a:pt x="42" y="31"/>
                    <a:pt x="40" y="31"/>
                  </a:cubicBezTo>
                  <a:cubicBezTo>
                    <a:pt x="13" y="31"/>
                    <a:pt x="13" y="31"/>
                    <a:pt x="13" y="31"/>
                  </a:cubicBezTo>
                  <a:cubicBezTo>
                    <a:pt x="11" y="31"/>
                    <a:pt x="9" y="29"/>
                    <a:pt x="9" y="27"/>
                  </a:cubicBezTo>
                  <a:cubicBezTo>
                    <a:pt x="9" y="14"/>
                    <a:pt x="9" y="14"/>
                    <a:pt x="9" y="14"/>
                  </a:cubicBezTo>
                  <a:cubicBezTo>
                    <a:pt x="9" y="12"/>
                    <a:pt x="11" y="10"/>
                    <a:pt x="13" y="10"/>
                  </a:cubicBezTo>
                  <a:cubicBezTo>
                    <a:pt x="40" y="10"/>
                    <a:pt x="40" y="10"/>
                    <a:pt x="40" y="10"/>
                  </a:cubicBezTo>
                  <a:cubicBezTo>
                    <a:pt x="42" y="10"/>
                    <a:pt x="43" y="11"/>
                    <a:pt x="44" y="12"/>
                  </a:cubicBezTo>
                  <a:cubicBezTo>
                    <a:pt x="54" y="12"/>
                    <a:pt x="54" y="12"/>
                    <a:pt x="54" y="12"/>
                  </a:cubicBezTo>
                  <a:cubicBezTo>
                    <a:pt x="53" y="6"/>
                    <a:pt x="47" y="0"/>
                    <a:pt x="40" y="0"/>
                  </a:cubicBezTo>
                  <a:cubicBezTo>
                    <a:pt x="13" y="0"/>
                    <a:pt x="13" y="0"/>
                    <a:pt x="13" y="0"/>
                  </a:cubicBezTo>
                  <a:cubicBezTo>
                    <a:pt x="6" y="0"/>
                    <a:pt x="0" y="7"/>
                    <a:pt x="0" y="14"/>
                  </a:cubicBezTo>
                  <a:cubicBezTo>
                    <a:pt x="0" y="27"/>
                    <a:pt x="0" y="27"/>
                    <a:pt x="0" y="27"/>
                  </a:cubicBezTo>
                  <a:cubicBezTo>
                    <a:pt x="0" y="34"/>
                    <a:pt x="6" y="41"/>
                    <a:pt x="13" y="41"/>
                  </a:cubicBezTo>
                  <a:cubicBezTo>
                    <a:pt x="40" y="41"/>
                    <a:pt x="40" y="41"/>
                    <a:pt x="40" y="41"/>
                  </a:cubicBezTo>
                  <a:cubicBezTo>
                    <a:pt x="47" y="41"/>
                    <a:pt x="53" y="35"/>
                    <a:pt x="54"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42" name="Freeform 29"/>
            <p:cNvSpPr>
              <a:spLocks/>
            </p:cNvSpPr>
            <p:nvPr userDrawn="1"/>
          </p:nvSpPr>
          <p:spPr bwMode="auto">
            <a:xfrm>
              <a:off x="6364288" y="3044825"/>
              <a:ext cx="209550" cy="158750"/>
            </a:xfrm>
            <a:custGeom>
              <a:avLst/>
              <a:gdLst>
                <a:gd name="T0" fmla="*/ 54 w 54"/>
                <a:gd name="T1" fmla="*/ 27 h 41"/>
                <a:gd name="T2" fmla="*/ 54 w 54"/>
                <a:gd name="T3" fmla="*/ 14 h 41"/>
                <a:gd name="T4" fmla="*/ 41 w 54"/>
                <a:gd name="T5" fmla="*/ 0 h 41"/>
                <a:gd name="T6" fmla="*/ 14 w 54"/>
                <a:gd name="T7" fmla="*/ 0 h 41"/>
                <a:gd name="T8" fmla="*/ 0 w 54"/>
                <a:gd name="T9" fmla="*/ 12 h 41"/>
                <a:gd name="T10" fmla="*/ 10 w 54"/>
                <a:gd name="T11" fmla="*/ 12 h 41"/>
                <a:gd name="T12" fmla="*/ 14 w 54"/>
                <a:gd name="T13" fmla="*/ 10 h 41"/>
                <a:gd name="T14" fmla="*/ 41 w 54"/>
                <a:gd name="T15" fmla="*/ 10 h 41"/>
                <a:gd name="T16" fmla="*/ 45 w 54"/>
                <a:gd name="T17" fmla="*/ 14 h 41"/>
                <a:gd name="T18" fmla="*/ 45 w 54"/>
                <a:gd name="T19" fmla="*/ 27 h 41"/>
                <a:gd name="T20" fmla="*/ 41 w 54"/>
                <a:gd name="T21" fmla="*/ 31 h 41"/>
                <a:gd name="T22" fmla="*/ 14 w 54"/>
                <a:gd name="T23" fmla="*/ 31 h 41"/>
                <a:gd name="T24" fmla="*/ 10 w 54"/>
                <a:gd name="T25" fmla="*/ 29 h 41"/>
                <a:gd name="T26" fmla="*/ 0 w 54"/>
                <a:gd name="T27" fmla="*/ 29 h 41"/>
                <a:gd name="T28" fmla="*/ 14 w 54"/>
                <a:gd name="T29" fmla="*/ 41 h 41"/>
                <a:gd name="T30" fmla="*/ 41 w 54"/>
                <a:gd name="T31" fmla="*/ 41 h 41"/>
                <a:gd name="T32" fmla="*/ 54 w 54"/>
                <a:gd name="T33" fmla="*/ 2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7"/>
                  </a:moveTo>
                  <a:cubicBezTo>
                    <a:pt x="54" y="14"/>
                    <a:pt x="54" y="14"/>
                    <a:pt x="54" y="14"/>
                  </a:cubicBezTo>
                  <a:cubicBezTo>
                    <a:pt x="54" y="7"/>
                    <a:pt x="48" y="0"/>
                    <a:pt x="41" y="0"/>
                  </a:cubicBezTo>
                  <a:cubicBezTo>
                    <a:pt x="14" y="0"/>
                    <a:pt x="14" y="0"/>
                    <a:pt x="14" y="0"/>
                  </a:cubicBezTo>
                  <a:cubicBezTo>
                    <a:pt x="7" y="0"/>
                    <a:pt x="1" y="6"/>
                    <a:pt x="0" y="12"/>
                  </a:cubicBezTo>
                  <a:cubicBezTo>
                    <a:pt x="10" y="12"/>
                    <a:pt x="10" y="12"/>
                    <a:pt x="10" y="12"/>
                  </a:cubicBezTo>
                  <a:cubicBezTo>
                    <a:pt x="11" y="11"/>
                    <a:pt x="12" y="10"/>
                    <a:pt x="14" y="10"/>
                  </a:cubicBezTo>
                  <a:cubicBezTo>
                    <a:pt x="41" y="10"/>
                    <a:pt x="41" y="10"/>
                    <a:pt x="41" y="10"/>
                  </a:cubicBezTo>
                  <a:cubicBezTo>
                    <a:pt x="43" y="10"/>
                    <a:pt x="45" y="12"/>
                    <a:pt x="45" y="14"/>
                  </a:cubicBezTo>
                  <a:cubicBezTo>
                    <a:pt x="45" y="27"/>
                    <a:pt x="45" y="27"/>
                    <a:pt x="45" y="27"/>
                  </a:cubicBezTo>
                  <a:cubicBezTo>
                    <a:pt x="45" y="29"/>
                    <a:pt x="43" y="31"/>
                    <a:pt x="41" y="31"/>
                  </a:cubicBezTo>
                  <a:cubicBezTo>
                    <a:pt x="14" y="31"/>
                    <a:pt x="14" y="31"/>
                    <a:pt x="14" y="31"/>
                  </a:cubicBezTo>
                  <a:cubicBezTo>
                    <a:pt x="12" y="31"/>
                    <a:pt x="11" y="30"/>
                    <a:pt x="10" y="29"/>
                  </a:cubicBezTo>
                  <a:cubicBezTo>
                    <a:pt x="0" y="29"/>
                    <a:pt x="0" y="29"/>
                    <a:pt x="0" y="29"/>
                  </a:cubicBezTo>
                  <a:cubicBezTo>
                    <a:pt x="1" y="35"/>
                    <a:pt x="7" y="41"/>
                    <a:pt x="14" y="41"/>
                  </a:cubicBezTo>
                  <a:cubicBezTo>
                    <a:pt x="41" y="41"/>
                    <a:pt x="41" y="41"/>
                    <a:pt x="41" y="41"/>
                  </a:cubicBezTo>
                  <a:cubicBezTo>
                    <a:pt x="48" y="41"/>
                    <a:pt x="54" y="34"/>
                    <a:pt x="54"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43" name="Group 42"/>
          <p:cNvGrpSpPr/>
          <p:nvPr userDrawn="1"/>
        </p:nvGrpSpPr>
        <p:grpSpPr>
          <a:xfrm>
            <a:off x="6426201" y="1831976"/>
            <a:ext cx="582084" cy="441325"/>
            <a:chOff x="4819650" y="1831975"/>
            <a:chExt cx="436563" cy="441325"/>
          </a:xfrm>
        </p:grpSpPr>
        <p:sp>
          <p:nvSpPr>
            <p:cNvPr id="44" name="Freeform 30"/>
            <p:cNvSpPr>
              <a:spLocks noEditPoints="1"/>
            </p:cNvSpPr>
            <p:nvPr userDrawn="1"/>
          </p:nvSpPr>
          <p:spPr bwMode="auto">
            <a:xfrm>
              <a:off x="4819650" y="1831975"/>
              <a:ext cx="436563" cy="441325"/>
            </a:xfrm>
            <a:custGeom>
              <a:avLst/>
              <a:gdLst>
                <a:gd name="T0" fmla="*/ 57 w 113"/>
                <a:gd name="T1" fmla="*/ 114 h 114"/>
                <a:gd name="T2" fmla="*/ 16 w 113"/>
                <a:gd name="T3" fmla="*/ 97 h 114"/>
                <a:gd name="T4" fmla="*/ 0 w 113"/>
                <a:gd name="T5" fmla="*/ 57 h 114"/>
                <a:gd name="T6" fmla="*/ 16 w 113"/>
                <a:gd name="T7" fmla="*/ 17 h 114"/>
                <a:gd name="T8" fmla="*/ 57 w 113"/>
                <a:gd name="T9" fmla="*/ 0 h 114"/>
                <a:gd name="T10" fmla="*/ 97 w 113"/>
                <a:gd name="T11" fmla="*/ 17 h 114"/>
                <a:gd name="T12" fmla="*/ 113 w 113"/>
                <a:gd name="T13" fmla="*/ 57 h 114"/>
                <a:gd name="T14" fmla="*/ 97 w 113"/>
                <a:gd name="T15" fmla="*/ 97 h 114"/>
                <a:gd name="T16" fmla="*/ 57 w 113"/>
                <a:gd name="T17" fmla="*/ 114 h 114"/>
                <a:gd name="T18" fmla="*/ 57 w 113"/>
                <a:gd name="T19" fmla="*/ 4 h 114"/>
                <a:gd name="T20" fmla="*/ 20 w 113"/>
                <a:gd name="T21" fmla="*/ 20 h 114"/>
                <a:gd name="T22" fmla="*/ 4 w 113"/>
                <a:gd name="T23" fmla="*/ 57 h 114"/>
                <a:gd name="T24" fmla="*/ 20 w 113"/>
                <a:gd name="T25" fmla="*/ 94 h 114"/>
                <a:gd name="T26" fmla="*/ 57 w 113"/>
                <a:gd name="T27" fmla="*/ 109 h 114"/>
                <a:gd name="T28" fmla="*/ 94 w 113"/>
                <a:gd name="T29" fmla="*/ 94 h 114"/>
                <a:gd name="T30" fmla="*/ 109 w 113"/>
                <a:gd name="T31" fmla="*/ 57 h 114"/>
                <a:gd name="T32" fmla="*/ 94 w 113"/>
                <a:gd name="T33" fmla="*/ 20 h 114"/>
                <a:gd name="T34" fmla="*/ 57 w 113"/>
                <a:gd name="T35" fmla="*/ 4 h 114"/>
                <a:gd name="T36" fmla="*/ 57 w 113"/>
                <a:gd name="T37" fmla="*/ 107 h 114"/>
                <a:gd name="T38" fmla="*/ 6 w 113"/>
                <a:gd name="T39" fmla="*/ 57 h 114"/>
                <a:gd name="T40" fmla="*/ 57 w 113"/>
                <a:gd name="T41" fmla="*/ 6 h 114"/>
                <a:gd name="T42" fmla="*/ 107 w 113"/>
                <a:gd name="T43" fmla="*/ 57 h 114"/>
                <a:gd name="T44" fmla="*/ 57 w 113"/>
                <a:gd name="T45" fmla="*/ 107 h 114"/>
                <a:gd name="T46" fmla="*/ 57 w 113"/>
                <a:gd name="T47" fmla="*/ 11 h 114"/>
                <a:gd name="T48" fmla="*/ 10 w 113"/>
                <a:gd name="T49" fmla="*/ 57 h 114"/>
                <a:gd name="T50" fmla="*/ 57 w 113"/>
                <a:gd name="T51" fmla="*/ 103 h 114"/>
                <a:gd name="T52" fmla="*/ 103 w 113"/>
                <a:gd name="T53" fmla="*/ 57 h 114"/>
                <a:gd name="T54" fmla="*/ 57 w 113"/>
                <a:gd name="T55" fmla="*/ 1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3" h="114">
                  <a:moveTo>
                    <a:pt x="57" y="114"/>
                  </a:moveTo>
                  <a:cubicBezTo>
                    <a:pt x="41" y="114"/>
                    <a:pt x="27" y="108"/>
                    <a:pt x="16" y="97"/>
                  </a:cubicBezTo>
                  <a:cubicBezTo>
                    <a:pt x="6" y="86"/>
                    <a:pt x="0" y="72"/>
                    <a:pt x="0" y="57"/>
                  </a:cubicBezTo>
                  <a:cubicBezTo>
                    <a:pt x="0" y="42"/>
                    <a:pt x="6" y="27"/>
                    <a:pt x="16" y="17"/>
                  </a:cubicBezTo>
                  <a:cubicBezTo>
                    <a:pt x="27" y="6"/>
                    <a:pt x="41" y="0"/>
                    <a:pt x="57" y="0"/>
                  </a:cubicBezTo>
                  <a:cubicBezTo>
                    <a:pt x="72" y="0"/>
                    <a:pt x="86" y="6"/>
                    <a:pt x="97" y="17"/>
                  </a:cubicBezTo>
                  <a:cubicBezTo>
                    <a:pt x="108" y="27"/>
                    <a:pt x="113" y="42"/>
                    <a:pt x="113" y="57"/>
                  </a:cubicBezTo>
                  <a:cubicBezTo>
                    <a:pt x="113" y="72"/>
                    <a:pt x="108" y="86"/>
                    <a:pt x="97" y="97"/>
                  </a:cubicBezTo>
                  <a:cubicBezTo>
                    <a:pt x="86" y="108"/>
                    <a:pt x="72" y="114"/>
                    <a:pt x="57" y="114"/>
                  </a:cubicBezTo>
                  <a:close/>
                  <a:moveTo>
                    <a:pt x="57" y="4"/>
                  </a:moveTo>
                  <a:cubicBezTo>
                    <a:pt x="43" y="4"/>
                    <a:pt x="30" y="10"/>
                    <a:pt x="20" y="20"/>
                  </a:cubicBezTo>
                  <a:cubicBezTo>
                    <a:pt x="10" y="30"/>
                    <a:pt x="4" y="43"/>
                    <a:pt x="4" y="57"/>
                  </a:cubicBezTo>
                  <a:cubicBezTo>
                    <a:pt x="4" y="71"/>
                    <a:pt x="10" y="84"/>
                    <a:pt x="20" y="94"/>
                  </a:cubicBezTo>
                  <a:cubicBezTo>
                    <a:pt x="30" y="104"/>
                    <a:pt x="43" y="109"/>
                    <a:pt x="57" y="109"/>
                  </a:cubicBezTo>
                  <a:cubicBezTo>
                    <a:pt x="71" y="109"/>
                    <a:pt x="84" y="104"/>
                    <a:pt x="94" y="94"/>
                  </a:cubicBezTo>
                  <a:cubicBezTo>
                    <a:pt x="104" y="84"/>
                    <a:pt x="109" y="71"/>
                    <a:pt x="109" y="57"/>
                  </a:cubicBezTo>
                  <a:cubicBezTo>
                    <a:pt x="109" y="43"/>
                    <a:pt x="104" y="30"/>
                    <a:pt x="94" y="20"/>
                  </a:cubicBezTo>
                  <a:cubicBezTo>
                    <a:pt x="84" y="10"/>
                    <a:pt x="71" y="4"/>
                    <a:pt x="57" y="4"/>
                  </a:cubicBezTo>
                  <a:close/>
                  <a:moveTo>
                    <a:pt x="57" y="107"/>
                  </a:moveTo>
                  <a:cubicBezTo>
                    <a:pt x="29" y="107"/>
                    <a:pt x="6" y="85"/>
                    <a:pt x="6" y="57"/>
                  </a:cubicBezTo>
                  <a:cubicBezTo>
                    <a:pt x="6" y="29"/>
                    <a:pt x="29" y="6"/>
                    <a:pt x="57" y="6"/>
                  </a:cubicBezTo>
                  <a:cubicBezTo>
                    <a:pt x="85" y="6"/>
                    <a:pt x="107" y="29"/>
                    <a:pt x="107" y="57"/>
                  </a:cubicBezTo>
                  <a:cubicBezTo>
                    <a:pt x="107" y="85"/>
                    <a:pt x="85" y="107"/>
                    <a:pt x="57" y="107"/>
                  </a:cubicBezTo>
                  <a:close/>
                  <a:moveTo>
                    <a:pt x="57" y="11"/>
                  </a:moveTo>
                  <a:cubicBezTo>
                    <a:pt x="31" y="11"/>
                    <a:pt x="10" y="31"/>
                    <a:pt x="10" y="57"/>
                  </a:cubicBezTo>
                  <a:cubicBezTo>
                    <a:pt x="10" y="82"/>
                    <a:pt x="31" y="103"/>
                    <a:pt x="57" y="103"/>
                  </a:cubicBezTo>
                  <a:cubicBezTo>
                    <a:pt x="82" y="103"/>
                    <a:pt x="103" y="82"/>
                    <a:pt x="103" y="57"/>
                  </a:cubicBezTo>
                  <a:cubicBezTo>
                    <a:pt x="103" y="31"/>
                    <a:pt x="82" y="11"/>
                    <a:pt x="57"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45" name="Freeform 31"/>
            <p:cNvSpPr>
              <a:spLocks/>
            </p:cNvSpPr>
            <p:nvPr userDrawn="1"/>
          </p:nvSpPr>
          <p:spPr bwMode="auto">
            <a:xfrm>
              <a:off x="5013325" y="1898650"/>
              <a:ext cx="50800" cy="53975"/>
            </a:xfrm>
            <a:custGeom>
              <a:avLst/>
              <a:gdLst>
                <a:gd name="T0" fmla="*/ 0 w 13"/>
                <a:gd name="T1" fmla="*/ 2 h 14"/>
                <a:gd name="T2" fmla="*/ 3 w 13"/>
                <a:gd name="T3" fmla="*/ 0 h 14"/>
                <a:gd name="T4" fmla="*/ 4 w 13"/>
                <a:gd name="T5" fmla="*/ 1 h 14"/>
                <a:gd name="T6" fmla="*/ 10 w 13"/>
                <a:gd name="T7" fmla="*/ 10 h 14"/>
                <a:gd name="T8" fmla="*/ 10 w 13"/>
                <a:gd name="T9" fmla="*/ 10 h 14"/>
                <a:gd name="T10" fmla="*/ 10 w 13"/>
                <a:gd name="T11" fmla="*/ 1 h 14"/>
                <a:gd name="T12" fmla="*/ 11 w 13"/>
                <a:gd name="T13" fmla="*/ 0 h 14"/>
                <a:gd name="T14" fmla="*/ 13 w 13"/>
                <a:gd name="T15" fmla="*/ 1 h 14"/>
                <a:gd name="T16" fmla="*/ 13 w 13"/>
                <a:gd name="T17" fmla="*/ 12 h 14"/>
                <a:gd name="T18" fmla="*/ 11 w 13"/>
                <a:gd name="T19" fmla="*/ 14 h 14"/>
                <a:gd name="T20" fmla="*/ 9 w 13"/>
                <a:gd name="T21" fmla="*/ 14 h 14"/>
                <a:gd name="T22" fmla="*/ 4 w 13"/>
                <a:gd name="T23" fmla="*/ 5 h 14"/>
                <a:gd name="T24" fmla="*/ 4 w 13"/>
                <a:gd name="T25" fmla="*/ 5 h 14"/>
                <a:gd name="T26" fmla="*/ 4 w 13"/>
                <a:gd name="T27" fmla="*/ 13 h 14"/>
                <a:gd name="T28" fmla="*/ 2 w 13"/>
                <a:gd name="T29" fmla="*/ 14 h 14"/>
                <a:gd name="T30" fmla="*/ 0 w 13"/>
                <a:gd name="T31" fmla="*/ 13 h 14"/>
                <a:gd name="T32" fmla="*/ 0 w 13"/>
                <a:gd name="T33"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4">
                  <a:moveTo>
                    <a:pt x="0" y="2"/>
                  </a:moveTo>
                  <a:cubicBezTo>
                    <a:pt x="0" y="0"/>
                    <a:pt x="1" y="0"/>
                    <a:pt x="3" y="0"/>
                  </a:cubicBezTo>
                  <a:cubicBezTo>
                    <a:pt x="3" y="0"/>
                    <a:pt x="4" y="0"/>
                    <a:pt x="4" y="1"/>
                  </a:cubicBezTo>
                  <a:cubicBezTo>
                    <a:pt x="10" y="10"/>
                    <a:pt x="10" y="10"/>
                    <a:pt x="10" y="10"/>
                  </a:cubicBezTo>
                  <a:cubicBezTo>
                    <a:pt x="10" y="10"/>
                    <a:pt x="10" y="10"/>
                    <a:pt x="10" y="10"/>
                  </a:cubicBezTo>
                  <a:cubicBezTo>
                    <a:pt x="10" y="1"/>
                    <a:pt x="10" y="1"/>
                    <a:pt x="10" y="1"/>
                  </a:cubicBezTo>
                  <a:cubicBezTo>
                    <a:pt x="10" y="0"/>
                    <a:pt x="10" y="0"/>
                    <a:pt x="11" y="0"/>
                  </a:cubicBezTo>
                  <a:cubicBezTo>
                    <a:pt x="12" y="0"/>
                    <a:pt x="13" y="0"/>
                    <a:pt x="13" y="1"/>
                  </a:cubicBezTo>
                  <a:cubicBezTo>
                    <a:pt x="13" y="12"/>
                    <a:pt x="13" y="12"/>
                    <a:pt x="13" y="12"/>
                  </a:cubicBezTo>
                  <a:cubicBezTo>
                    <a:pt x="13" y="14"/>
                    <a:pt x="12" y="14"/>
                    <a:pt x="11" y="14"/>
                  </a:cubicBezTo>
                  <a:cubicBezTo>
                    <a:pt x="10" y="14"/>
                    <a:pt x="10" y="14"/>
                    <a:pt x="9" y="14"/>
                  </a:cubicBezTo>
                  <a:cubicBezTo>
                    <a:pt x="4" y="5"/>
                    <a:pt x="4" y="5"/>
                    <a:pt x="4" y="5"/>
                  </a:cubicBezTo>
                  <a:cubicBezTo>
                    <a:pt x="4" y="5"/>
                    <a:pt x="4" y="5"/>
                    <a:pt x="4" y="5"/>
                  </a:cubicBezTo>
                  <a:cubicBezTo>
                    <a:pt x="4" y="13"/>
                    <a:pt x="4" y="13"/>
                    <a:pt x="4" y="13"/>
                  </a:cubicBezTo>
                  <a:cubicBezTo>
                    <a:pt x="4" y="14"/>
                    <a:pt x="3" y="14"/>
                    <a:pt x="2" y="14"/>
                  </a:cubicBezTo>
                  <a:cubicBezTo>
                    <a:pt x="1" y="14"/>
                    <a:pt x="0" y="14"/>
                    <a:pt x="0" y="13"/>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46" name="Freeform 32"/>
            <p:cNvSpPr>
              <a:spLocks/>
            </p:cNvSpPr>
            <p:nvPr userDrawn="1"/>
          </p:nvSpPr>
          <p:spPr bwMode="auto">
            <a:xfrm>
              <a:off x="5153025" y="2020888"/>
              <a:ext cx="41275" cy="55563"/>
            </a:xfrm>
            <a:custGeom>
              <a:avLst/>
              <a:gdLst>
                <a:gd name="T0" fmla="*/ 0 w 11"/>
                <a:gd name="T1" fmla="*/ 1 h 14"/>
                <a:gd name="T2" fmla="*/ 2 w 11"/>
                <a:gd name="T3" fmla="*/ 0 h 14"/>
                <a:gd name="T4" fmla="*/ 9 w 11"/>
                <a:gd name="T5" fmla="*/ 0 h 14"/>
                <a:gd name="T6" fmla="*/ 11 w 11"/>
                <a:gd name="T7" fmla="*/ 1 h 14"/>
                <a:gd name="T8" fmla="*/ 9 w 11"/>
                <a:gd name="T9" fmla="*/ 2 h 14"/>
                <a:gd name="T10" fmla="*/ 3 w 11"/>
                <a:gd name="T11" fmla="*/ 2 h 14"/>
                <a:gd name="T12" fmla="*/ 3 w 11"/>
                <a:gd name="T13" fmla="*/ 5 h 14"/>
                <a:gd name="T14" fmla="*/ 9 w 11"/>
                <a:gd name="T15" fmla="*/ 5 h 14"/>
                <a:gd name="T16" fmla="*/ 10 w 11"/>
                <a:gd name="T17" fmla="*/ 6 h 14"/>
                <a:gd name="T18" fmla="*/ 9 w 11"/>
                <a:gd name="T19" fmla="*/ 8 h 14"/>
                <a:gd name="T20" fmla="*/ 3 w 11"/>
                <a:gd name="T21" fmla="*/ 8 h 14"/>
                <a:gd name="T22" fmla="*/ 3 w 11"/>
                <a:gd name="T23" fmla="*/ 11 h 14"/>
                <a:gd name="T24" fmla="*/ 10 w 11"/>
                <a:gd name="T25" fmla="*/ 11 h 14"/>
                <a:gd name="T26" fmla="*/ 11 w 11"/>
                <a:gd name="T27" fmla="*/ 12 h 14"/>
                <a:gd name="T28" fmla="*/ 10 w 11"/>
                <a:gd name="T29" fmla="*/ 14 h 14"/>
                <a:gd name="T30" fmla="*/ 2 w 11"/>
                <a:gd name="T31" fmla="*/ 14 h 14"/>
                <a:gd name="T32" fmla="*/ 0 w 11"/>
                <a:gd name="T33" fmla="*/ 12 h 14"/>
                <a:gd name="T34" fmla="*/ 0 w 11"/>
                <a:gd name="T35"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1"/>
                  </a:moveTo>
                  <a:cubicBezTo>
                    <a:pt x="0" y="0"/>
                    <a:pt x="1" y="0"/>
                    <a:pt x="2" y="0"/>
                  </a:cubicBezTo>
                  <a:cubicBezTo>
                    <a:pt x="9" y="0"/>
                    <a:pt x="9" y="0"/>
                    <a:pt x="9" y="0"/>
                  </a:cubicBezTo>
                  <a:cubicBezTo>
                    <a:pt x="10" y="0"/>
                    <a:pt x="11" y="0"/>
                    <a:pt x="11" y="1"/>
                  </a:cubicBezTo>
                  <a:cubicBezTo>
                    <a:pt x="11" y="2"/>
                    <a:pt x="10" y="2"/>
                    <a:pt x="9" y="2"/>
                  </a:cubicBezTo>
                  <a:cubicBezTo>
                    <a:pt x="3" y="2"/>
                    <a:pt x="3" y="2"/>
                    <a:pt x="3" y="2"/>
                  </a:cubicBezTo>
                  <a:cubicBezTo>
                    <a:pt x="3" y="5"/>
                    <a:pt x="3" y="5"/>
                    <a:pt x="3" y="5"/>
                  </a:cubicBezTo>
                  <a:cubicBezTo>
                    <a:pt x="9" y="5"/>
                    <a:pt x="9" y="5"/>
                    <a:pt x="9" y="5"/>
                  </a:cubicBezTo>
                  <a:cubicBezTo>
                    <a:pt x="10" y="5"/>
                    <a:pt x="10" y="5"/>
                    <a:pt x="10" y="6"/>
                  </a:cubicBezTo>
                  <a:cubicBezTo>
                    <a:pt x="10" y="7"/>
                    <a:pt x="10" y="8"/>
                    <a:pt x="9" y="8"/>
                  </a:cubicBezTo>
                  <a:cubicBezTo>
                    <a:pt x="3" y="8"/>
                    <a:pt x="3" y="8"/>
                    <a:pt x="3" y="8"/>
                  </a:cubicBezTo>
                  <a:cubicBezTo>
                    <a:pt x="3" y="11"/>
                    <a:pt x="3" y="11"/>
                    <a:pt x="3" y="11"/>
                  </a:cubicBezTo>
                  <a:cubicBezTo>
                    <a:pt x="10" y="11"/>
                    <a:pt x="10" y="11"/>
                    <a:pt x="10" y="11"/>
                  </a:cubicBezTo>
                  <a:cubicBezTo>
                    <a:pt x="11" y="11"/>
                    <a:pt x="11" y="11"/>
                    <a:pt x="11" y="12"/>
                  </a:cubicBezTo>
                  <a:cubicBezTo>
                    <a:pt x="11" y="13"/>
                    <a:pt x="11" y="14"/>
                    <a:pt x="10" y="14"/>
                  </a:cubicBezTo>
                  <a:cubicBezTo>
                    <a:pt x="2" y="14"/>
                    <a:pt x="2" y="14"/>
                    <a:pt x="2" y="14"/>
                  </a:cubicBezTo>
                  <a:cubicBezTo>
                    <a:pt x="1" y="14"/>
                    <a:pt x="0" y="13"/>
                    <a:pt x="0" y="12"/>
                  </a:cubicBezTo>
                  <a:lnTo>
                    <a:pt x="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47" name="Freeform 33"/>
            <p:cNvSpPr>
              <a:spLocks/>
            </p:cNvSpPr>
            <p:nvPr userDrawn="1"/>
          </p:nvSpPr>
          <p:spPr bwMode="auto">
            <a:xfrm>
              <a:off x="5016500" y="2149475"/>
              <a:ext cx="42863" cy="53975"/>
            </a:xfrm>
            <a:custGeom>
              <a:avLst/>
              <a:gdLst>
                <a:gd name="T0" fmla="*/ 8 w 11"/>
                <a:gd name="T1" fmla="*/ 6 h 14"/>
                <a:gd name="T2" fmla="*/ 11 w 11"/>
                <a:gd name="T3" fmla="*/ 10 h 14"/>
                <a:gd name="T4" fmla="*/ 6 w 11"/>
                <a:gd name="T5" fmla="*/ 14 h 14"/>
                <a:gd name="T6" fmla="*/ 0 w 11"/>
                <a:gd name="T7" fmla="*/ 11 h 14"/>
                <a:gd name="T8" fmla="*/ 1 w 11"/>
                <a:gd name="T9" fmla="*/ 9 h 14"/>
                <a:gd name="T10" fmla="*/ 6 w 11"/>
                <a:gd name="T11" fmla="*/ 12 h 14"/>
                <a:gd name="T12" fmla="*/ 8 w 11"/>
                <a:gd name="T13" fmla="*/ 10 h 14"/>
                <a:gd name="T14" fmla="*/ 7 w 11"/>
                <a:gd name="T15" fmla="*/ 9 h 14"/>
                <a:gd name="T16" fmla="*/ 3 w 11"/>
                <a:gd name="T17" fmla="*/ 8 h 14"/>
                <a:gd name="T18" fmla="*/ 0 w 11"/>
                <a:gd name="T19" fmla="*/ 4 h 14"/>
                <a:gd name="T20" fmla="*/ 5 w 11"/>
                <a:gd name="T21" fmla="*/ 0 h 14"/>
                <a:gd name="T22" fmla="*/ 11 w 11"/>
                <a:gd name="T23" fmla="*/ 3 h 14"/>
                <a:gd name="T24" fmla="*/ 9 w 11"/>
                <a:gd name="T25" fmla="*/ 4 h 14"/>
                <a:gd name="T26" fmla="*/ 5 w 11"/>
                <a:gd name="T27" fmla="*/ 2 h 14"/>
                <a:gd name="T28" fmla="*/ 3 w 11"/>
                <a:gd name="T29" fmla="*/ 4 h 14"/>
                <a:gd name="T30" fmla="*/ 5 w 11"/>
                <a:gd name="T31" fmla="*/ 5 h 14"/>
                <a:gd name="T32" fmla="*/ 8 w 11"/>
                <a:gd name="T33"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4">
                  <a:moveTo>
                    <a:pt x="8" y="6"/>
                  </a:moveTo>
                  <a:cubicBezTo>
                    <a:pt x="11" y="6"/>
                    <a:pt x="11" y="8"/>
                    <a:pt x="11" y="10"/>
                  </a:cubicBezTo>
                  <a:cubicBezTo>
                    <a:pt x="11" y="12"/>
                    <a:pt x="10" y="14"/>
                    <a:pt x="6" y="14"/>
                  </a:cubicBezTo>
                  <a:cubicBezTo>
                    <a:pt x="2" y="14"/>
                    <a:pt x="0" y="12"/>
                    <a:pt x="0" y="11"/>
                  </a:cubicBezTo>
                  <a:cubicBezTo>
                    <a:pt x="0" y="10"/>
                    <a:pt x="0" y="9"/>
                    <a:pt x="1" y="9"/>
                  </a:cubicBezTo>
                  <a:cubicBezTo>
                    <a:pt x="3" y="9"/>
                    <a:pt x="2" y="12"/>
                    <a:pt x="6" y="12"/>
                  </a:cubicBezTo>
                  <a:cubicBezTo>
                    <a:pt x="7" y="12"/>
                    <a:pt x="8" y="11"/>
                    <a:pt x="8" y="10"/>
                  </a:cubicBezTo>
                  <a:cubicBezTo>
                    <a:pt x="8" y="10"/>
                    <a:pt x="8" y="9"/>
                    <a:pt x="7" y="9"/>
                  </a:cubicBezTo>
                  <a:cubicBezTo>
                    <a:pt x="3" y="8"/>
                    <a:pt x="3" y="8"/>
                    <a:pt x="3" y="8"/>
                  </a:cubicBezTo>
                  <a:cubicBezTo>
                    <a:pt x="0" y="7"/>
                    <a:pt x="0" y="5"/>
                    <a:pt x="0" y="4"/>
                  </a:cubicBezTo>
                  <a:cubicBezTo>
                    <a:pt x="0" y="1"/>
                    <a:pt x="3" y="0"/>
                    <a:pt x="5" y="0"/>
                  </a:cubicBezTo>
                  <a:cubicBezTo>
                    <a:pt x="8" y="0"/>
                    <a:pt x="11" y="1"/>
                    <a:pt x="11" y="3"/>
                  </a:cubicBezTo>
                  <a:cubicBezTo>
                    <a:pt x="11" y="4"/>
                    <a:pt x="10" y="4"/>
                    <a:pt x="9" y="4"/>
                  </a:cubicBezTo>
                  <a:cubicBezTo>
                    <a:pt x="8" y="4"/>
                    <a:pt x="8" y="2"/>
                    <a:pt x="5" y="2"/>
                  </a:cubicBezTo>
                  <a:cubicBezTo>
                    <a:pt x="4" y="2"/>
                    <a:pt x="3" y="3"/>
                    <a:pt x="3" y="4"/>
                  </a:cubicBezTo>
                  <a:cubicBezTo>
                    <a:pt x="3" y="5"/>
                    <a:pt x="4" y="5"/>
                    <a:pt x="5" y="5"/>
                  </a:cubicBezTo>
                  <a:lnTo>
                    <a:pt x="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48" name="Freeform 34"/>
            <p:cNvSpPr>
              <a:spLocks/>
            </p:cNvSpPr>
            <p:nvPr userDrawn="1"/>
          </p:nvSpPr>
          <p:spPr bwMode="auto">
            <a:xfrm>
              <a:off x="4881563" y="2017713"/>
              <a:ext cx="66675" cy="58738"/>
            </a:xfrm>
            <a:custGeom>
              <a:avLst/>
              <a:gdLst>
                <a:gd name="T0" fmla="*/ 15 w 17"/>
                <a:gd name="T1" fmla="*/ 13 h 15"/>
                <a:gd name="T2" fmla="*/ 13 w 17"/>
                <a:gd name="T3" fmla="*/ 15 h 15"/>
                <a:gd name="T4" fmla="*/ 11 w 17"/>
                <a:gd name="T5" fmla="*/ 13 h 15"/>
                <a:gd name="T6" fmla="*/ 9 w 17"/>
                <a:gd name="T7" fmla="*/ 5 h 15"/>
                <a:gd name="T8" fmla="*/ 9 w 17"/>
                <a:gd name="T9" fmla="*/ 5 h 15"/>
                <a:gd name="T10" fmla="*/ 7 w 17"/>
                <a:gd name="T11" fmla="*/ 13 h 15"/>
                <a:gd name="T12" fmla="*/ 5 w 17"/>
                <a:gd name="T13" fmla="*/ 15 h 15"/>
                <a:gd name="T14" fmla="*/ 3 w 17"/>
                <a:gd name="T15" fmla="*/ 13 h 15"/>
                <a:gd name="T16" fmla="*/ 0 w 17"/>
                <a:gd name="T17" fmla="*/ 3 h 15"/>
                <a:gd name="T18" fmla="*/ 0 w 17"/>
                <a:gd name="T19" fmla="*/ 2 h 15"/>
                <a:gd name="T20" fmla="*/ 1 w 17"/>
                <a:gd name="T21" fmla="*/ 0 h 15"/>
                <a:gd name="T22" fmla="*/ 3 w 17"/>
                <a:gd name="T23" fmla="*/ 2 h 15"/>
                <a:gd name="T24" fmla="*/ 5 w 17"/>
                <a:gd name="T25" fmla="*/ 11 h 15"/>
                <a:gd name="T26" fmla="*/ 5 w 17"/>
                <a:gd name="T27" fmla="*/ 11 h 15"/>
                <a:gd name="T28" fmla="*/ 7 w 17"/>
                <a:gd name="T29" fmla="*/ 2 h 15"/>
                <a:gd name="T30" fmla="*/ 9 w 17"/>
                <a:gd name="T31" fmla="*/ 0 h 15"/>
                <a:gd name="T32" fmla="*/ 10 w 17"/>
                <a:gd name="T33" fmla="*/ 2 h 15"/>
                <a:gd name="T34" fmla="*/ 13 w 17"/>
                <a:gd name="T35" fmla="*/ 11 h 15"/>
                <a:gd name="T36" fmla="*/ 13 w 17"/>
                <a:gd name="T37" fmla="*/ 11 h 15"/>
                <a:gd name="T38" fmla="*/ 15 w 17"/>
                <a:gd name="T39" fmla="*/ 2 h 15"/>
                <a:gd name="T40" fmla="*/ 16 w 17"/>
                <a:gd name="T41" fmla="*/ 0 h 15"/>
                <a:gd name="T42" fmla="*/ 17 w 17"/>
                <a:gd name="T43" fmla="*/ 2 h 15"/>
                <a:gd name="T44" fmla="*/ 17 w 17"/>
                <a:gd name="T45" fmla="*/ 3 h 15"/>
                <a:gd name="T46" fmla="*/ 15 w 17"/>
                <a:gd name="T47"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 h="15">
                  <a:moveTo>
                    <a:pt x="15" y="13"/>
                  </a:moveTo>
                  <a:cubicBezTo>
                    <a:pt x="14" y="14"/>
                    <a:pt x="14" y="15"/>
                    <a:pt x="13" y="15"/>
                  </a:cubicBezTo>
                  <a:cubicBezTo>
                    <a:pt x="11" y="15"/>
                    <a:pt x="11" y="14"/>
                    <a:pt x="11" y="13"/>
                  </a:cubicBezTo>
                  <a:cubicBezTo>
                    <a:pt x="9" y="5"/>
                    <a:pt x="9" y="5"/>
                    <a:pt x="9" y="5"/>
                  </a:cubicBezTo>
                  <a:cubicBezTo>
                    <a:pt x="9" y="5"/>
                    <a:pt x="9" y="5"/>
                    <a:pt x="9" y="5"/>
                  </a:cubicBezTo>
                  <a:cubicBezTo>
                    <a:pt x="7" y="13"/>
                    <a:pt x="7" y="13"/>
                    <a:pt x="7" y="13"/>
                  </a:cubicBezTo>
                  <a:cubicBezTo>
                    <a:pt x="6" y="14"/>
                    <a:pt x="6" y="15"/>
                    <a:pt x="5" y="15"/>
                  </a:cubicBezTo>
                  <a:cubicBezTo>
                    <a:pt x="3" y="15"/>
                    <a:pt x="3" y="14"/>
                    <a:pt x="3" y="13"/>
                  </a:cubicBezTo>
                  <a:cubicBezTo>
                    <a:pt x="0" y="3"/>
                    <a:pt x="0" y="3"/>
                    <a:pt x="0" y="3"/>
                  </a:cubicBezTo>
                  <a:cubicBezTo>
                    <a:pt x="0" y="2"/>
                    <a:pt x="0" y="2"/>
                    <a:pt x="0" y="2"/>
                  </a:cubicBezTo>
                  <a:cubicBezTo>
                    <a:pt x="0" y="1"/>
                    <a:pt x="1" y="0"/>
                    <a:pt x="1" y="0"/>
                  </a:cubicBezTo>
                  <a:cubicBezTo>
                    <a:pt x="2" y="0"/>
                    <a:pt x="3" y="1"/>
                    <a:pt x="3" y="2"/>
                  </a:cubicBezTo>
                  <a:cubicBezTo>
                    <a:pt x="5" y="11"/>
                    <a:pt x="5" y="11"/>
                    <a:pt x="5" y="11"/>
                  </a:cubicBezTo>
                  <a:cubicBezTo>
                    <a:pt x="5" y="11"/>
                    <a:pt x="5" y="11"/>
                    <a:pt x="5" y="11"/>
                  </a:cubicBezTo>
                  <a:cubicBezTo>
                    <a:pt x="7" y="2"/>
                    <a:pt x="7" y="2"/>
                    <a:pt x="7" y="2"/>
                  </a:cubicBezTo>
                  <a:cubicBezTo>
                    <a:pt x="7" y="1"/>
                    <a:pt x="7" y="0"/>
                    <a:pt x="9" y="0"/>
                  </a:cubicBezTo>
                  <a:cubicBezTo>
                    <a:pt x="10" y="0"/>
                    <a:pt x="10" y="1"/>
                    <a:pt x="10" y="2"/>
                  </a:cubicBezTo>
                  <a:cubicBezTo>
                    <a:pt x="13" y="11"/>
                    <a:pt x="13" y="11"/>
                    <a:pt x="13" y="11"/>
                  </a:cubicBezTo>
                  <a:cubicBezTo>
                    <a:pt x="13" y="11"/>
                    <a:pt x="13" y="11"/>
                    <a:pt x="13" y="11"/>
                  </a:cubicBezTo>
                  <a:cubicBezTo>
                    <a:pt x="15" y="2"/>
                    <a:pt x="15" y="2"/>
                    <a:pt x="15" y="2"/>
                  </a:cubicBezTo>
                  <a:cubicBezTo>
                    <a:pt x="15" y="1"/>
                    <a:pt x="15" y="0"/>
                    <a:pt x="16" y="0"/>
                  </a:cubicBezTo>
                  <a:cubicBezTo>
                    <a:pt x="17" y="0"/>
                    <a:pt x="17" y="1"/>
                    <a:pt x="17" y="2"/>
                  </a:cubicBezTo>
                  <a:cubicBezTo>
                    <a:pt x="17" y="2"/>
                    <a:pt x="17" y="2"/>
                    <a:pt x="17" y="3"/>
                  </a:cubicBezTo>
                  <a:lnTo>
                    <a:pt x="15"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49" name="Freeform 35"/>
            <p:cNvSpPr>
              <a:spLocks noEditPoints="1"/>
            </p:cNvSpPr>
            <p:nvPr userDrawn="1"/>
          </p:nvSpPr>
          <p:spPr bwMode="auto">
            <a:xfrm>
              <a:off x="5021263" y="2036763"/>
              <a:ext cx="34925" cy="31750"/>
            </a:xfrm>
            <a:custGeom>
              <a:avLst/>
              <a:gdLst>
                <a:gd name="T0" fmla="*/ 5 w 9"/>
                <a:gd name="T1" fmla="*/ 0 h 8"/>
                <a:gd name="T2" fmla="*/ 2 w 9"/>
                <a:gd name="T3" fmla="*/ 1 h 8"/>
                <a:gd name="T4" fmla="*/ 2 w 9"/>
                <a:gd name="T5" fmla="*/ 7 h 8"/>
                <a:gd name="T6" fmla="*/ 5 w 9"/>
                <a:gd name="T7" fmla="*/ 8 h 8"/>
                <a:gd name="T8" fmla="*/ 7 w 9"/>
                <a:gd name="T9" fmla="*/ 7 h 8"/>
                <a:gd name="T10" fmla="*/ 7 w 9"/>
                <a:gd name="T11" fmla="*/ 1 h 8"/>
                <a:gd name="T12" fmla="*/ 5 w 9"/>
                <a:gd name="T13" fmla="*/ 0 h 8"/>
                <a:gd name="T14" fmla="*/ 6 w 9"/>
                <a:gd name="T15" fmla="*/ 6 h 8"/>
                <a:gd name="T16" fmla="*/ 3 w 9"/>
                <a:gd name="T17" fmla="*/ 6 h 8"/>
                <a:gd name="T18" fmla="*/ 3 w 9"/>
                <a:gd name="T19" fmla="*/ 2 h 8"/>
                <a:gd name="T20" fmla="*/ 6 w 9"/>
                <a:gd name="T21" fmla="*/ 2 h 8"/>
                <a:gd name="T22" fmla="*/ 6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7"/>
                    <a:pt x="4" y="8"/>
                    <a:pt x="5" y="8"/>
                  </a:cubicBezTo>
                  <a:cubicBezTo>
                    <a:pt x="6" y="8"/>
                    <a:pt x="7" y="7"/>
                    <a:pt x="7" y="7"/>
                  </a:cubicBezTo>
                  <a:cubicBezTo>
                    <a:pt x="9" y="5"/>
                    <a:pt x="9" y="3"/>
                    <a:pt x="7" y="1"/>
                  </a:cubicBezTo>
                  <a:cubicBezTo>
                    <a:pt x="7" y="0"/>
                    <a:pt x="6" y="0"/>
                    <a:pt x="5" y="0"/>
                  </a:cubicBezTo>
                  <a:close/>
                  <a:moveTo>
                    <a:pt x="6" y="6"/>
                  </a:moveTo>
                  <a:cubicBezTo>
                    <a:pt x="5" y="7"/>
                    <a:pt x="4" y="7"/>
                    <a:pt x="3" y="6"/>
                  </a:cubicBezTo>
                  <a:cubicBezTo>
                    <a:pt x="2" y="5"/>
                    <a:pt x="2" y="3"/>
                    <a:pt x="3" y="2"/>
                  </a:cubicBezTo>
                  <a:cubicBezTo>
                    <a:pt x="4" y="1"/>
                    <a:pt x="5" y="1"/>
                    <a:pt x="6" y="2"/>
                  </a:cubicBezTo>
                  <a:cubicBezTo>
                    <a:pt x="7" y="3"/>
                    <a:pt x="7" y="5"/>
                    <a:pt x="6"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50" name="Freeform 36"/>
            <p:cNvSpPr>
              <a:spLocks noEditPoints="1"/>
            </p:cNvSpPr>
            <p:nvPr userDrawn="1"/>
          </p:nvSpPr>
          <p:spPr bwMode="auto">
            <a:xfrm>
              <a:off x="4948238" y="1960563"/>
              <a:ext cx="180975" cy="184150"/>
            </a:xfrm>
            <a:custGeom>
              <a:avLst/>
              <a:gdLst>
                <a:gd name="T0" fmla="*/ 16 w 47"/>
                <a:gd name="T1" fmla="*/ 17 h 48"/>
                <a:gd name="T2" fmla="*/ 0 w 47"/>
                <a:gd name="T3" fmla="*/ 48 h 48"/>
                <a:gd name="T4" fmla="*/ 31 w 47"/>
                <a:gd name="T5" fmla="*/ 31 h 48"/>
                <a:gd name="T6" fmla="*/ 47 w 47"/>
                <a:gd name="T7" fmla="*/ 0 h 48"/>
                <a:gd name="T8" fmla="*/ 16 w 47"/>
                <a:gd name="T9" fmla="*/ 17 h 48"/>
                <a:gd name="T10" fmla="*/ 27 w 47"/>
                <a:gd name="T11" fmla="*/ 27 h 48"/>
                <a:gd name="T12" fmla="*/ 24 w 47"/>
                <a:gd name="T13" fmla="*/ 29 h 48"/>
                <a:gd name="T14" fmla="*/ 20 w 47"/>
                <a:gd name="T15" fmla="*/ 27 h 48"/>
                <a:gd name="T16" fmla="*/ 20 w 47"/>
                <a:gd name="T17" fmla="*/ 20 h 48"/>
                <a:gd name="T18" fmla="*/ 24 w 47"/>
                <a:gd name="T19" fmla="*/ 19 h 48"/>
                <a:gd name="T20" fmla="*/ 27 w 47"/>
                <a:gd name="T21" fmla="*/ 20 h 48"/>
                <a:gd name="T22" fmla="*/ 27 w 47"/>
                <a:gd name="T23" fmla="*/ 2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16" y="17"/>
                  </a:moveTo>
                  <a:cubicBezTo>
                    <a:pt x="0" y="48"/>
                    <a:pt x="0" y="48"/>
                    <a:pt x="0" y="48"/>
                  </a:cubicBezTo>
                  <a:cubicBezTo>
                    <a:pt x="31" y="31"/>
                    <a:pt x="31" y="31"/>
                    <a:pt x="31" y="31"/>
                  </a:cubicBezTo>
                  <a:cubicBezTo>
                    <a:pt x="47" y="0"/>
                    <a:pt x="47" y="0"/>
                    <a:pt x="47" y="0"/>
                  </a:cubicBezTo>
                  <a:lnTo>
                    <a:pt x="16" y="17"/>
                  </a:lnTo>
                  <a:close/>
                  <a:moveTo>
                    <a:pt x="27" y="27"/>
                  </a:moveTo>
                  <a:cubicBezTo>
                    <a:pt x="26" y="28"/>
                    <a:pt x="25" y="29"/>
                    <a:pt x="24" y="29"/>
                  </a:cubicBezTo>
                  <a:cubicBezTo>
                    <a:pt x="22" y="29"/>
                    <a:pt x="21" y="28"/>
                    <a:pt x="20" y="27"/>
                  </a:cubicBezTo>
                  <a:cubicBezTo>
                    <a:pt x="18" y="25"/>
                    <a:pt x="18" y="22"/>
                    <a:pt x="20" y="20"/>
                  </a:cubicBezTo>
                  <a:cubicBezTo>
                    <a:pt x="21" y="19"/>
                    <a:pt x="22" y="19"/>
                    <a:pt x="24" y="19"/>
                  </a:cubicBezTo>
                  <a:cubicBezTo>
                    <a:pt x="25" y="19"/>
                    <a:pt x="26" y="19"/>
                    <a:pt x="27" y="20"/>
                  </a:cubicBezTo>
                  <a:cubicBezTo>
                    <a:pt x="29" y="22"/>
                    <a:pt x="29" y="25"/>
                    <a:pt x="27"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51" name="Rectangle 37"/>
            <p:cNvSpPr>
              <a:spLocks noChangeArrowheads="1"/>
            </p:cNvSpPr>
            <p:nvPr userDrawn="1"/>
          </p:nvSpPr>
          <p:spPr bwMode="auto">
            <a:xfrm>
              <a:off x="4867275" y="2049463"/>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52" name="Freeform 38"/>
            <p:cNvSpPr>
              <a:spLocks/>
            </p:cNvSpPr>
            <p:nvPr userDrawn="1"/>
          </p:nvSpPr>
          <p:spPr bwMode="auto">
            <a:xfrm>
              <a:off x="4916488" y="2160588"/>
              <a:ext cx="12700" cy="15875"/>
            </a:xfrm>
            <a:custGeom>
              <a:avLst/>
              <a:gdLst>
                <a:gd name="T0" fmla="*/ 0 w 8"/>
                <a:gd name="T1" fmla="*/ 10 h 10"/>
                <a:gd name="T2" fmla="*/ 0 w 8"/>
                <a:gd name="T3" fmla="*/ 7 h 10"/>
                <a:gd name="T4" fmla="*/ 5 w 8"/>
                <a:gd name="T5" fmla="*/ 0 h 10"/>
                <a:gd name="T6" fmla="*/ 8 w 8"/>
                <a:gd name="T7" fmla="*/ 3 h 10"/>
                <a:gd name="T8" fmla="*/ 0 w 8"/>
                <a:gd name="T9" fmla="*/ 10 h 10"/>
              </a:gdLst>
              <a:ahLst/>
              <a:cxnLst>
                <a:cxn ang="0">
                  <a:pos x="T0" y="T1"/>
                </a:cxn>
                <a:cxn ang="0">
                  <a:pos x="T2" y="T3"/>
                </a:cxn>
                <a:cxn ang="0">
                  <a:pos x="T4" y="T5"/>
                </a:cxn>
                <a:cxn ang="0">
                  <a:pos x="T6" y="T7"/>
                </a:cxn>
                <a:cxn ang="0">
                  <a:pos x="T8" y="T9"/>
                </a:cxn>
              </a:cxnLst>
              <a:rect l="0" t="0" r="r" b="b"/>
              <a:pathLst>
                <a:path w="8" h="10">
                  <a:moveTo>
                    <a:pt x="0" y="10"/>
                  </a:moveTo>
                  <a:lnTo>
                    <a:pt x="0" y="7"/>
                  </a:lnTo>
                  <a:lnTo>
                    <a:pt x="5" y="0"/>
                  </a:lnTo>
                  <a:lnTo>
                    <a:pt x="8" y="3"/>
                  </a:lnTo>
                  <a:lnTo>
                    <a:pt x="0"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53" name="Rectangle 39"/>
            <p:cNvSpPr>
              <a:spLocks noChangeArrowheads="1"/>
            </p:cNvSpPr>
            <p:nvPr userDrawn="1"/>
          </p:nvSpPr>
          <p:spPr bwMode="auto">
            <a:xfrm>
              <a:off x="5037138" y="2211388"/>
              <a:ext cx="3175"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54" name="Freeform 40"/>
            <p:cNvSpPr>
              <a:spLocks/>
            </p:cNvSpPr>
            <p:nvPr userDrawn="1"/>
          </p:nvSpPr>
          <p:spPr bwMode="auto">
            <a:xfrm>
              <a:off x="5148263" y="2160588"/>
              <a:ext cx="15875" cy="15875"/>
            </a:xfrm>
            <a:custGeom>
              <a:avLst/>
              <a:gdLst>
                <a:gd name="T0" fmla="*/ 8 w 10"/>
                <a:gd name="T1" fmla="*/ 10 h 10"/>
                <a:gd name="T2" fmla="*/ 0 w 10"/>
                <a:gd name="T3" fmla="*/ 3 h 10"/>
                <a:gd name="T4" fmla="*/ 3 w 10"/>
                <a:gd name="T5" fmla="*/ 0 h 10"/>
                <a:gd name="T6" fmla="*/ 10 w 10"/>
                <a:gd name="T7" fmla="*/ 7 h 10"/>
                <a:gd name="T8" fmla="*/ 8 w 10"/>
                <a:gd name="T9" fmla="*/ 10 h 10"/>
              </a:gdLst>
              <a:ahLst/>
              <a:cxnLst>
                <a:cxn ang="0">
                  <a:pos x="T0" y="T1"/>
                </a:cxn>
                <a:cxn ang="0">
                  <a:pos x="T2" y="T3"/>
                </a:cxn>
                <a:cxn ang="0">
                  <a:pos x="T4" y="T5"/>
                </a:cxn>
                <a:cxn ang="0">
                  <a:pos x="T6" y="T7"/>
                </a:cxn>
                <a:cxn ang="0">
                  <a:pos x="T8" y="T9"/>
                </a:cxn>
              </a:cxnLst>
              <a:rect l="0" t="0" r="r" b="b"/>
              <a:pathLst>
                <a:path w="10" h="10">
                  <a:moveTo>
                    <a:pt x="8" y="10"/>
                  </a:moveTo>
                  <a:lnTo>
                    <a:pt x="0" y="3"/>
                  </a:lnTo>
                  <a:lnTo>
                    <a:pt x="3" y="0"/>
                  </a:lnTo>
                  <a:lnTo>
                    <a:pt x="10" y="7"/>
                  </a:lnTo>
                  <a:lnTo>
                    <a:pt x="8"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55" name="Rectangle 41"/>
            <p:cNvSpPr>
              <a:spLocks noChangeArrowheads="1"/>
            </p:cNvSpPr>
            <p:nvPr userDrawn="1"/>
          </p:nvSpPr>
          <p:spPr bwMode="auto">
            <a:xfrm>
              <a:off x="5199063" y="2049463"/>
              <a:ext cx="1111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56" name="Freeform 42"/>
            <p:cNvSpPr>
              <a:spLocks/>
            </p:cNvSpPr>
            <p:nvPr userDrawn="1"/>
          </p:nvSpPr>
          <p:spPr bwMode="auto">
            <a:xfrm>
              <a:off x="5148263" y="1925638"/>
              <a:ext cx="15875" cy="14288"/>
            </a:xfrm>
            <a:custGeom>
              <a:avLst/>
              <a:gdLst>
                <a:gd name="T0" fmla="*/ 3 w 10"/>
                <a:gd name="T1" fmla="*/ 9 h 9"/>
                <a:gd name="T2" fmla="*/ 0 w 10"/>
                <a:gd name="T3" fmla="*/ 7 h 9"/>
                <a:gd name="T4" fmla="*/ 8 w 10"/>
                <a:gd name="T5" fmla="*/ 0 h 9"/>
                <a:gd name="T6" fmla="*/ 10 w 10"/>
                <a:gd name="T7" fmla="*/ 2 h 9"/>
                <a:gd name="T8" fmla="*/ 3 w 10"/>
                <a:gd name="T9" fmla="*/ 9 h 9"/>
              </a:gdLst>
              <a:ahLst/>
              <a:cxnLst>
                <a:cxn ang="0">
                  <a:pos x="T0" y="T1"/>
                </a:cxn>
                <a:cxn ang="0">
                  <a:pos x="T2" y="T3"/>
                </a:cxn>
                <a:cxn ang="0">
                  <a:pos x="T4" y="T5"/>
                </a:cxn>
                <a:cxn ang="0">
                  <a:pos x="T6" y="T7"/>
                </a:cxn>
                <a:cxn ang="0">
                  <a:pos x="T8" y="T9"/>
                </a:cxn>
              </a:cxnLst>
              <a:rect l="0" t="0" r="r" b="b"/>
              <a:pathLst>
                <a:path w="10" h="9">
                  <a:moveTo>
                    <a:pt x="3" y="9"/>
                  </a:moveTo>
                  <a:lnTo>
                    <a:pt x="0" y="7"/>
                  </a:lnTo>
                  <a:lnTo>
                    <a:pt x="8" y="0"/>
                  </a:lnTo>
                  <a:lnTo>
                    <a:pt x="10" y="2"/>
                  </a:lnTo>
                  <a:lnTo>
                    <a:pt x="3"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57" name="Rectangle 43"/>
            <p:cNvSpPr>
              <a:spLocks noChangeArrowheads="1"/>
            </p:cNvSpPr>
            <p:nvPr userDrawn="1"/>
          </p:nvSpPr>
          <p:spPr bwMode="auto">
            <a:xfrm>
              <a:off x="5037138" y="1878013"/>
              <a:ext cx="3175" cy="127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58" name="Freeform 44"/>
            <p:cNvSpPr>
              <a:spLocks/>
            </p:cNvSpPr>
            <p:nvPr userDrawn="1"/>
          </p:nvSpPr>
          <p:spPr bwMode="auto">
            <a:xfrm>
              <a:off x="4916488" y="1925638"/>
              <a:ext cx="12700" cy="14288"/>
            </a:xfrm>
            <a:custGeom>
              <a:avLst/>
              <a:gdLst>
                <a:gd name="T0" fmla="*/ 5 w 8"/>
                <a:gd name="T1" fmla="*/ 9 h 9"/>
                <a:gd name="T2" fmla="*/ 0 w 8"/>
                <a:gd name="T3" fmla="*/ 2 h 9"/>
                <a:gd name="T4" fmla="*/ 0 w 8"/>
                <a:gd name="T5" fmla="*/ 0 h 9"/>
                <a:gd name="T6" fmla="*/ 8 w 8"/>
                <a:gd name="T7" fmla="*/ 7 h 9"/>
                <a:gd name="T8" fmla="*/ 5 w 8"/>
                <a:gd name="T9" fmla="*/ 9 h 9"/>
              </a:gdLst>
              <a:ahLst/>
              <a:cxnLst>
                <a:cxn ang="0">
                  <a:pos x="T0" y="T1"/>
                </a:cxn>
                <a:cxn ang="0">
                  <a:pos x="T2" y="T3"/>
                </a:cxn>
                <a:cxn ang="0">
                  <a:pos x="T4" y="T5"/>
                </a:cxn>
                <a:cxn ang="0">
                  <a:pos x="T6" y="T7"/>
                </a:cxn>
                <a:cxn ang="0">
                  <a:pos x="T8" y="T9"/>
                </a:cxn>
              </a:cxnLst>
              <a:rect l="0" t="0" r="r" b="b"/>
              <a:pathLst>
                <a:path w="8" h="9">
                  <a:moveTo>
                    <a:pt x="5" y="9"/>
                  </a:moveTo>
                  <a:lnTo>
                    <a:pt x="0" y="2"/>
                  </a:lnTo>
                  <a:lnTo>
                    <a:pt x="0" y="0"/>
                  </a:lnTo>
                  <a:lnTo>
                    <a:pt x="8" y="7"/>
                  </a:lnTo>
                  <a:lnTo>
                    <a:pt x="5"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59" name="Group 58"/>
          <p:cNvGrpSpPr/>
          <p:nvPr userDrawn="1"/>
        </p:nvGrpSpPr>
        <p:grpSpPr>
          <a:xfrm>
            <a:off x="7116234" y="1831976"/>
            <a:ext cx="599017" cy="449263"/>
            <a:chOff x="5337175" y="1831975"/>
            <a:chExt cx="449263" cy="449263"/>
          </a:xfrm>
        </p:grpSpPr>
        <p:sp>
          <p:nvSpPr>
            <p:cNvPr id="60" name="Freeform 45"/>
            <p:cNvSpPr>
              <a:spLocks noEditPoints="1"/>
            </p:cNvSpPr>
            <p:nvPr userDrawn="1"/>
          </p:nvSpPr>
          <p:spPr bwMode="auto">
            <a:xfrm>
              <a:off x="5337175" y="1831975"/>
              <a:ext cx="449263" cy="449263"/>
            </a:xfrm>
            <a:custGeom>
              <a:avLst/>
              <a:gdLst>
                <a:gd name="T0" fmla="*/ 58 w 116"/>
                <a:gd name="T1" fmla="*/ 116 h 116"/>
                <a:gd name="T2" fmla="*/ 17 w 116"/>
                <a:gd name="T3" fmla="*/ 99 h 116"/>
                <a:gd name="T4" fmla="*/ 0 w 116"/>
                <a:gd name="T5" fmla="*/ 58 h 116"/>
                <a:gd name="T6" fmla="*/ 17 w 116"/>
                <a:gd name="T7" fmla="*/ 17 h 116"/>
                <a:gd name="T8" fmla="*/ 58 w 116"/>
                <a:gd name="T9" fmla="*/ 0 h 116"/>
                <a:gd name="T10" fmla="*/ 99 w 116"/>
                <a:gd name="T11" fmla="*/ 17 h 116"/>
                <a:gd name="T12" fmla="*/ 116 w 116"/>
                <a:gd name="T13" fmla="*/ 58 h 116"/>
                <a:gd name="T14" fmla="*/ 99 w 116"/>
                <a:gd name="T15" fmla="*/ 99 h 116"/>
                <a:gd name="T16" fmla="*/ 58 w 116"/>
                <a:gd name="T17" fmla="*/ 116 h 116"/>
                <a:gd name="T18" fmla="*/ 58 w 116"/>
                <a:gd name="T19" fmla="*/ 4 h 116"/>
                <a:gd name="T20" fmla="*/ 20 w 116"/>
                <a:gd name="T21" fmla="*/ 20 h 116"/>
                <a:gd name="T22" fmla="*/ 4 w 116"/>
                <a:gd name="T23" fmla="*/ 58 h 116"/>
                <a:gd name="T24" fmla="*/ 20 w 116"/>
                <a:gd name="T25" fmla="*/ 96 h 116"/>
                <a:gd name="T26" fmla="*/ 58 w 116"/>
                <a:gd name="T27" fmla="*/ 112 h 116"/>
                <a:gd name="T28" fmla="*/ 96 w 116"/>
                <a:gd name="T29" fmla="*/ 96 h 116"/>
                <a:gd name="T30" fmla="*/ 112 w 116"/>
                <a:gd name="T31" fmla="*/ 58 h 116"/>
                <a:gd name="T32" fmla="*/ 96 w 116"/>
                <a:gd name="T33" fmla="*/ 20 h 116"/>
                <a:gd name="T34" fmla="*/ 58 w 116"/>
                <a:gd name="T35" fmla="*/ 4 h 116"/>
                <a:gd name="T36" fmla="*/ 58 w 116"/>
                <a:gd name="T37" fmla="*/ 110 h 116"/>
                <a:gd name="T38" fmla="*/ 6 w 116"/>
                <a:gd name="T39" fmla="*/ 58 h 116"/>
                <a:gd name="T40" fmla="*/ 58 w 116"/>
                <a:gd name="T41" fmla="*/ 6 h 116"/>
                <a:gd name="T42" fmla="*/ 110 w 116"/>
                <a:gd name="T43" fmla="*/ 58 h 116"/>
                <a:gd name="T44" fmla="*/ 58 w 116"/>
                <a:gd name="T45" fmla="*/ 110 h 116"/>
                <a:gd name="T46" fmla="*/ 58 w 116"/>
                <a:gd name="T47" fmla="*/ 11 h 116"/>
                <a:gd name="T48" fmla="*/ 11 w 116"/>
                <a:gd name="T49" fmla="*/ 58 h 116"/>
                <a:gd name="T50" fmla="*/ 58 w 116"/>
                <a:gd name="T51" fmla="*/ 105 h 116"/>
                <a:gd name="T52" fmla="*/ 105 w 116"/>
                <a:gd name="T53" fmla="*/ 58 h 116"/>
                <a:gd name="T54" fmla="*/ 58 w 116"/>
                <a:gd name="T55" fmla="*/ 1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6" h="116">
                  <a:moveTo>
                    <a:pt x="58" y="116"/>
                  </a:moveTo>
                  <a:cubicBezTo>
                    <a:pt x="42" y="116"/>
                    <a:pt x="28" y="110"/>
                    <a:pt x="17" y="99"/>
                  </a:cubicBezTo>
                  <a:cubicBezTo>
                    <a:pt x="6" y="88"/>
                    <a:pt x="0" y="74"/>
                    <a:pt x="0" y="58"/>
                  </a:cubicBezTo>
                  <a:cubicBezTo>
                    <a:pt x="0" y="43"/>
                    <a:pt x="6" y="28"/>
                    <a:pt x="17" y="17"/>
                  </a:cubicBezTo>
                  <a:cubicBezTo>
                    <a:pt x="28" y="6"/>
                    <a:pt x="42" y="0"/>
                    <a:pt x="58" y="0"/>
                  </a:cubicBezTo>
                  <a:cubicBezTo>
                    <a:pt x="73" y="0"/>
                    <a:pt x="88" y="6"/>
                    <a:pt x="99" y="17"/>
                  </a:cubicBezTo>
                  <a:cubicBezTo>
                    <a:pt x="110" y="28"/>
                    <a:pt x="116" y="43"/>
                    <a:pt x="116" y="58"/>
                  </a:cubicBezTo>
                  <a:cubicBezTo>
                    <a:pt x="116" y="74"/>
                    <a:pt x="110" y="88"/>
                    <a:pt x="99" y="99"/>
                  </a:cubicBezTo>
                  <a:cubicBezTo>
                    <a:pt x="88" y="110"/>
                    <a:pt x="73" y="116"/>
                    <a:pt x="58" y="116"/>
                  </a:cubicBezTo>
                  <a:close/>
                  <a:moveTo>
                    <a:pt x="58" y="4"/>
                  </a:moveTo>
                  <a:cubicBezTo>
                    <a:pt x="44" y="4"/>
                    <a:pt x="30" y="10"/>
                    <a:pt x="20" y="20"/>
                  </a:cubicBezTo>
                  <a:cubicBezTo>
                    <a:pt x="10" y="30"/>
                    <a:pt x="4" y="44"/>
                    <a:pt x="4" y="58"/>
                  </a:cubicBezTo>
                  <a:cubicBezTo>
                    <a:pt x="4" y="72"/>
                    <a:pt x="10" y="86"/>
                    <a:pt x="20" y="96"/>
                  </a:cubicBezTo>
                  <a:cubicBezTo>
                    <a:pt x="30" y="106"/>
                    <a:pt x="44" y="112"/>
                    <a:pt x="58" y="112"/>
                  </a:cubicBezTo>
                  <a:cubicBezTo>
                    <a:pt x="72" y="112"/>
                    <a:pt x="86" y="106"/>
                    <a:pt x="96" y="96"/>
                  </a:cubicBezTo>
                  <a:cubicBezTo>
                    <a:pt x="106" y="86"/>
                    <a:pt x="112" y="72"/>
                    <a:pt x="112" y="58"/>
                  </a:cubicBezTo>
                  <a:cubicBezTo>
                    <a:pt x="112" y="44"/>
                    <a:pt x="106" y="30"/>
                    <a:pt x="96" y="20"/>
                  </a:cubicBezTo>
                  <a:cubicBezTo>
                    <a:pt x="86" y="10"/>
                    <a:pt x="72" y="4"/>
                    <a:pt x="58" y="4"/>
                  </a:cubicBezTo>
                  <a:close/>
                  <a:moveTo>
                    <a:pt x="58" y="110"/>
                  </a:moveTo>
                  <a:cubicBezTo>
                    <a:pt x="29" y="110"/>
                    <a:pt x="6" y="87"/>
                    <a:pt x="6" y="58"/>
                  </a:cubicBezTo>
                  <a:cubicBezTo>
                    <a:pt x="6" y="30"/>
                    <a:pt x="29" y="6"/>
                    <a:pt x="58" y="6"/>
                  </a:cubicBezTo>
                  <a:cubicBezTo>
                    <a:pt x="86" y="6"/>
                    <a:pt x="110" y="30"/>
                    <a:pt x="110" y="58"/>
                  </a:cubicBezTo>
                  <a:cubicBezTo>
                    <a:pt x="110" y="87"/>
                    <a:pt x="86" y="110"/>
                    <a:pt x="58" y="110"/>
                  </a:cubicBezTo>
                  <a:close/>
                  <a:moveTo>
                    <a:pt x="58" y="11"/>
                  </a:moveTo>
                  <a:cubicBezTo>
                    <a:pt x="32" y="11"/>
                    <a:pt x="11" y="32"/>
                    <a:pt x="11" y="58"/>
                  </a:cubicBezTo>
                  <a:cubicBezTo>
                    <a:pt x="11" y="84"/>
                    <a:pt x="32" y="105"/>
                    <a:pt x="58" y="105"/>
                  </a:cubicBezTo>
                  <a:cubicBezTo>
                    <a:pt x="84" y="105"/>
                    <a:pt x="105" y="84"/>
                    <a:pt x="105" y="58"/>
                  </a:cubicBezTo>
                  <a:cubicBezTo>
                    <a:pt x="105" y="32"/>
                    <a:pt x="84" y="11"/>
                    <a:pt x="58"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61" name="Freeform 46"/>
            <p:cNvSpPr>
              <a:spLocks/>
            </p:cNvSpPr>
            <p:nvPr userDrawn="1"/>
          </p:nvSpPr>
          <p:spPr bwMode="auto">
            <a:xfrm>
              <a:off x="5538788" y="1898650"/>
              <a:ext cx="46038" cy="57150"/>
            </a:xfrm>
            <a:custGeom>
              <a:avLst/>
              <a:gdLst>
                <a:gd name="T0" fmla="*/ 0 w 12"/>
                <a:gd name="T1" fmla="*/ 2 h 15"/>
                <a:gd name="T2" fmla="*/ 2 w 12"/>
                <a:gd name="T3" fmla="*/ 0 h 15"/>
                <a:gd name="T4" fmla="*/ 3 w 12"/>
                <a:gd name="T5" fmla="*/ 1 h 15"/>
                <a:gd name="T6" fmla="*/ 9 w 12"/>
                <a:gd name="T7" fmla="*/ 10 h 15"/>
                <a:gd name="T8" fmla="*/ 9 w 12"/>
                <a:gd name="T9" fmla="*/ 10 h 15"/>
                <a:gd name="T10" fmla="*/ 9 w 12"/>
                <a:gd name="T11" fmla="*/ 2 h 15"/>
                <a:gd name="T12" fmla="*/ 11 w 12"/>
                <a:gd name="T13" fmla="*/ 0 h 15"/>
                <a:gd name="T14" fmla="*/ 12 w 12"/>
                <a:gd name="T15" fmla="*/ 2 h 15"/>
                <a:gd name="T16" fmla="*/ 12 w 12"/>
                <a:gd name="T17" fmla="*/ 13 h 15"/>
                <a:gd name="T18" fmla="*/ 10 w 12"/>
                <a:gd name="T19" fmla="*/ 15 h 15"/>
                <a:gd name="T20" fmla="*/ 9 w 12"/>
                <a:gd name="T21" fmla="*/ 14 h 15"/>
                <a:gd name="T22" fmla="*/ 3 w 12"/>
                <a:gd name="T23" fmla="*/ 5 h 15"/>
                <a:gd name="T24" fmla="*/ 3 w 12"/>
                <a:gd name="T25" fmla="*/ 5 h 15"/>
                <a:gd name="T26" fmla="*/ 3 w 12"/>
                <a:gd name="T27" fmla="*/ 14 h 15"/>
                <a:gd name="T28" fmla="*/ 1 w 12"/>
                <a:gd name="T29" fmla="*/ 15 h 15"/>
                <a:gd name="T30" fmla="*/ 0 w 12"/>
                <a:gd name="T31" fmla="*/ 14 h 15"/>
                <a:gd name="T32" fmla="*/ 0 w 12"/>
                <a:gd name="T33"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0" y="2"/>
                  </a:moveTo>
                  <a:cubicBezTo>
                    <a:pt x="0" y="1"/>
                    <a:pt x="0" y="0"/>
                    <a:pt x="2" y="0"/>
                  </a:cubicBezTo>
                  <a:cubicBezTo>
                    <a:pt x="2" y="0"/>
                    <a:pt x="3" y="0"/>
                    <a:pt x="3" y="1"/>
                  </a:cubicBezTo>
                  <a:cubicBezTo>
                    <a:pt x="9" y="10"/>
                    <a:pt x="9" y="10"/>
                    <a:pt x="9" y="10"/>
                  </a:cubicBezTo>
                  <a:cubicBezTo>
                    <a:pt x="9" y="10"/>
                    <a:pt x="9" y="10"/>
                    <a:pt x="9" y="10"/>
                  </a:cubicBezTo>
                  <a:cubicBezTo>
                    <a:pt x="9" y="2"/>
                    <a:pt x="9" y="2"/>
                    <a:pt x="9" y="2"/>
                  </a:cubicBezTo>
                  <a:cubicBezTo>
                    <a:pt x="9" y="1"/>
                    <a:pt x="10" y="0"/>
                    <a:pt x="11" y="0"/>
                  </a:cubicBezTo>
                  <a:cubicBezTo>
                    <a:pt x="12" y="0"/>
                    <a:pt x="12" y="1"/>
                    <a:pt x="12" y="2"/>
                  </a:cubicBezTo>
                  <a:cubicBezTo>
                    <a:pt x="12" y="13"/>
                    <a:pt x="12" y="13"/>
                    <a:pt x="12" y="13"/>
                  </a:cubicBezTo>
                  <a:cubicBezTo>
                    <a:pt x="12" y="14"/>
                    <a:pt x="12" y="15"/>
                    <a:pt x="10" y="15"/>
                  </a:cubicBezTo>
                  <a:cubicBezTo>
                    <a:pt x="9" y="15"/>
                    <a:pt x="9" y="15"/>
                    <a:pt x="9" y="14"/>
                  </a:cubicBezTo>
                  <a:cubicBezTo>
                    <a:pt x="3" y="5"/>
                    <a:pt x="3" y="5"/>
                    <a:pt x="3" y="5"/>
                  </a:cubicBezTo>
                  <a:cubicBezTo>
                    <a:pt x="3" y="5"/>
                    <a:pt x="3" y="5"/>
                    <a:pt x="3" y="5"/>
                  </a:cubicBezTo>
                  <a:cubicBezTo>
                    <a:pt x="3" y="14"/>
                    <a:pt x="3" y="14"/>
                    <a:pt x="3" y="14"/>
                  </a:cubicBezTo>
                  <a:cubicBezTo>
                    <a:pt x="3" y="15"/>
                    <a:pt x="2" y="15"/>
                    <a:pt x="1" y="15"/>
                  </a:cubicBezTo>
                  <a:cubicBezTo>
                    <a:pt x="0" y="15"/>
                    <a:pt x="0" y="15"/>
                    <a:pt x="0" y="14"/>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62" name="Freeform 47"/>
            <p:cNvSpPr>
              <a:spLocks/>
            </p:cNvSpPr>
            <p:nvPr userDrawn="1"/>
          </p:nvSpPr>
          <p:spPr bwMode="auto">
            <a:xfrm>
              <a:off x="5676900" y="2025650"/>
              <a:ext cx="42863" cy="53975"/>
            </a:xfrm>
            <a:custGeom>
              <a:avLst/>
              <a:gdLst>
                <a:gd name="T0" fmla="*/ 0 w 11"/>
                <a:gd name="T1" fmla="*/ 2 h 14"/>
                <a:gd name="T2" fmla="*/ 2 w 11"/>
                <a:gd name="T3" fmla="*/ 0 h 14"/>
                <a:gd name="T4" fmla="*/ 10 w 11"/>
                <a:gd name="T5" fmla="*/ 0 h 14"/>
                <a:gd name="T6" fmla="*/ 11 w 11"/>
                <a:gd name="T7" fmla="*/ 1 h 14"/>
                <a:gd name="T8" fmla="*/ 10 w 11"/>
                <a:gd name="T9" fmla="*/ 2 h 14"/>
                <a:gd name="T10" fmla="*/ 3 w 11"/>
                <a:gd name="T11" fmla="*/ 2 h 14"/>
                <a:gd name="T12" fmla="*/ 3 w 11"/>
                <a:gd name="T13" fmla="*/ 5 h 14"/>
                <a:gd name="T14" fmla="*/ 9 w 11"/>
                <a:gd name="T15" fmla="*/ 5 h 14"/>
                <a:gd name="T16" fmla="*/ 10 w 11"/>
                <a:gd name="T17" fmla="*/ 7 h 14"/>
                <a:gd name="T18" fmla="*/ 9 w 11"/>
                <a:gd name="T19" fmla="*/ 8 h 14"/>
                <a:gd name="T20" fmla="*/ 3 w 11"/>
                <a:gd name="T21" fmla="*/ 8 h 14"/>
                <a:gd name="T22" fmla="*/ 3 w 11"/>
                <a:gd name="T23" fmla="*/ 11 h 14"/>
                <a:gd name="T24" fmla="*/ 10 w 11"/>
                <a:gd name="T25" fmla="*/ 11 h 14"/>
                <a:gd name="T26" fmla="*/ 11 w 11"/>
                <a:gd name="T27" fmla="*/ 13 h 14"/>
                <a:gd name="T28" fmla="*/ 10 w 11"/>
                <a:gd name="T29" fmla="*/ 14 h 14"/>
                <a:gd name="T30" fmla="*/ 2 w 11"/>
                <a:gd name="T31" fmla="*/ 14 h 14"/>
                <a:gd name="T32" fmla="*/ 0 w 11"/>
                <a:gd name="T33" fmla="*/ 12 h 14"/>
                <a:gd name="T34" fmla="*/ 0 w 11"/>
                <a:gd name="T35"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2"/>
                  </a:moveTo>
                  <a:cubicBezTo>
                    <a:pt x="0" y="0"/>
                    <a:pt x="1" y="0"/>
                    <a:pt x="2" y="0"/>
                  </a:cubicBezTo>
                  <a:cubicBezTo>
                    <a:pt x="10" y="0"/>
                    <a:pt x="10" y="0"/>
                    <a:pt x="10" y="0"/>
                  </a:cubicBezTo>
                  <a:cubicBezTo>
                    <a:pt x="11" y="0"/>
                    <a:pt x="11" y="0"/>
                    <a:pt x="11" y="1"/>
                  </a:cubicBezTo>
                  <a:cubicBezTo>
                    <a:pt x="11" y="2"/>
                    <a:pt x="11" y="2"/>
                    <a:pt x="10" y="2"/>
                  </a:cubicBezTo>
                  <a:cubicBezTo>
                    <a:pt x="3" y="2"/>
                    <a:pt x="3" y="2"/>
                    <a:pt x="3" y="2"/>
                  </a:cubicBezTo>
                  <a:cubicBezTo>
                    <a:pt x="3" y="5"/>
                    <a:pt x="3" y="5"/>
                    <a:pt x="3" y="5"/>
                  </a:cubicBezTo>
                  <a:cubicBezTo>
                    <a:pt x="9" y="5"/>
                    <a:pt x="9" y="5"/>
                    <a:pt x="9" y="5"/>
                  </a:cubicBezTo>
                  <a:cubicBezTo>
                    <a:pt x="10" y="5"/>
                    <a:pt x="10" y="6"/>
                    <a:pt x="10" y="7"/>
                  </a:cubicBezTo>
                  <a:cubicBezTo>
                    <a:pt x="10" y="8"/>
                    <a:pt x="10" y="8"/>
                    <a:pt x="9" y="8"/>
                  </a:cubicBezTo>
                  <a:cubicBezTo>
                    <a:pt x="3" y="8"/>
                    <a:pt x="3" y="8"/>
                    <a:pt x="3" y="8"/>
                  </a:cubicBezTo>
                  <a:cubicBezTo>
                    <a:pt x="3" y="11"/>
                    <a:pt x="3" y="11"/>
                    <a:pt x="3" y="11"/>
                  </a:cubicBezTo>
                  <a:cubicBezTo>
                    <a:pt x="10" y="11"/>
                    <a:pt x="10" y="11"/>
                    <a:pt x="10" y="11"/>
                  </a:cubicBezTo>
                  <a:cubicBezTo>
                    <a:pt x="11" y="11"/>
                    <a:pt x="11" y="12"/>
                    <a:pt x="11" y="13"/>
                  </a:cubicBezTo>
                  <a:cubicBezTo>
                    <a:pt x="11" y="14"/>
                    <a:pt x="11" y="14"/>
                    <a:pt x="10" y="14"/>
                  </a:cubicBezTo>
                  <a:cubicBezTo>
                    <a:pt x="2" y="14"/>
                    <a:pt x="2" y="14"/>
                    <a:pt x="2" y="14"/>
                  </a:cubicBezTo>
                  <a:cubicBezTo>
                    <a:pt x="1" y="14"/>
                    <a:pt x="0" y="14"/>
                    <a:pt x="0" y="12"/>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63" name="Freeform 48"/>
            <p:cNvSpPr>
              <a:spLocks/>
            </p:cNvSpPr>
            <p:nvPr userDrawn="1"/>
          </p:nvSpPr>
          <p:spPr bwMode="auto">
            <a:xfrm>
              <a:off x="5538788" y="2152650"/>
              <a:ext cx="46038" cy="58738"/>
            </a:xfrm>
            <a:custGeom>
              <a:avLst/>
              <a:gdLst>
                <a:gd name="T0" fmla="*/ 8 w 12"/>
                <a:gd name="T1" fmla="*/ 7 h 15"/>
                <a:gd name="T2" fmla="*/ 12 w 12"/>
                <a:gd name="T3" fmla="*/ 11 h 15"/>
                <a:gd name="T4" fmla="*/ 6 w 12"/>
                <a:gd name="T5" fmla="*/ 15 h 15"/>
                <a:gd name="T6" fmla="*/ 0 w 12"/>
                <a:gd name="T7" fmla="*/ 12 h 15"/>
                <a:gd name="T8" fmla="*/ 1 w 12"/>
                <a:gd name="T9" fmla="*/ 10 h 15"/>
                <a:gd name="T10" fmla="*/ 6 w 12"/>
                <a:gd name="T11" fmla="*/ 13 h 15"/>
                <a:gd name="T12" fmla="*/ 9 w 12"/>
                <a:gd name="T13" fmla="*/ 11 h 15"/>
                <a:gd name="T14" fmla="*/ 7 w 12"/>
                <a:gd name="T15" fmla="*/ 10 h 15"/>
                <a:gd name="T16" fmla="*/ 4 w 12"/>
                <a:gd name="T17" fmla="*/ 9 h 15"/>
                <a:gd name="T18" fmla="*/ 0 w 12"/>
                <a:gd name="T19" fmla="*/ 5 h 15"/>
                <a:gd name="T20" fmla="*/ 6 w 12"/>
                <a:gd name="T21" fmla="*/ 0 h 15"/>
                <a:gd name="T22" fmla="*/ 11 w 12"/>
                <a:gd name="T23" fmla="*/ 4 h 15"/>
                <a:gd name="T24" fmla="*/ 10 w 12"/>
                <a:gd name="T25" fmla="*/ 5 h 15"/>
                <a:gd name="T26" fmla="*/ 6 w 12"/>
                <a:gd name="T27" fmla="*/ 3 h 15"/>
                <a:gd name="T28" fmla="*/ 3 w 12"/>
                <a:gd name="T29" fmla="*/ 5 h 15"/>
                <a:gd name="T30" fmla="*/ 5 w 12"/>
                <a:gd name="T31" fmla="*/ 6 h 15"/>
                <a:gd name="T32" fmla="*/ 8 w 12"/>
                <a:gd name="T33"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8" y="7"/>
                  </a:moveTo>
                  <a:cubicBezTo>
                    <a:pt x="11" y="7"/>
                    <a:pt x="12" y="9"/>
                    <a:pt x="12" y="11"/>
                  </a:cubicBezTo>
                  <a:cubicBezTo>
                    <a:pt x="12" y="13"/>
                    <a:pt x="10" y="15"/>
                    <a:pt x="6" y="15"/>
                  </a:cubicBezTo>
                  <a:cubicBezTo>
                    <a:pt x="2" y="15"/>
                    <a:pt x="0" y="13"/>
                    <a:pt x="0" y="12"/>
                  </a:cubicBezTo>
                  <a:cubicBezTo>
                    <a:pt x="0" y="11"/>
                    <a:pt x="1" y="10"/>
                    <a:pt x="1" y="10"/>
                  </a:cubicBezTo>
                  <a:cubicBezTo>
                    <a:pt x="3" y="10"/>
                    <a:pt x="3" y="13"/>
                    <a:pt x="6" y="13"/>
                  </a:cubicBezTo>
                  <a:cubicBezTo>
                    <a:pt x="8" y="13"/>
                    <a:pt x="9" y="12"/>
                    <a:pt x="9" y="11"/>
                  </a:cubicBezTo>
                  <a:cubicBezTo>
                    <a:pt x="9" y="11"/>
                    <a:pt x="8" y="10"/>
                    <a:pt x="7" y="10"/>
                  </a:cubicBezTo>
                  <a:cubicBezTo>
                    <a:pt x="4" y="9"/>
                    <a:pt x="4" y="9"/>
                    <a:pt x="4" y="9"/>
                  </a:cubicBezTo>
                  <a:cubicBezTo>
                    <a:pt x="1" y="8"/>
                    <a:pt x="0" y="6"/>
                    <a:pt x="0" y="5"/>
                  </a:cubicBezTo>
                  <a:cubicBezTo>
                    <a:pt x="0" y="2"/>
                    <a:pt x="3" y="0"/>
                    <a:pt x="6" y="0"/>
                  </a:cubicBezTo>
                  <a:cubicBezTo>
                    <a:pt x="8" y="0"/>
                    <a:pt x="11" y="2"/>
                    <a:pt x="11" y="4"/>
                  </a:cubicBezTo>
                  <a:cubicBezTo>
                    <a:pt x="11" y="5"/>
                    <a:pt x="11" y="5"/>
                    <a:pt x="10" y="5"/>
                  </a:cubicBezTo>
                  <a:cubicBezTo>
                    <a:pt x="8" y="5"/>
                    <a:pt x="9" y="3"/>
                    <a:pt x="6" y="3"/>
                  </a:cubicBezTo>
                  <a:cubicBezTo>
                    <a:pt x="4" y="3"/>
                    <a:pt x="3" y="4"/>
                    <a:pt x="3" y="5"/>
                  </a:cubicBezTo>
                  <a:cubicBezTo>
                    <a:pt x="3" y="6"/>
                    <a:pt x="4" y="6"/>
                    <a:pt x="5" y="6"/>
                  </a:cubicBez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64" name="Freeform 49"/>
            <p:cNvSpPr>
              <a:spLocks noEditPoints="1"/>
            </p:cNvSpPr>
            <p:nvPr userDrawn="1"/>
          </p:nvSpPr>
          <p:spPr bwMode="auto">
            <a:xfrm>
              <a:off x="5407025" y="2020888"/>
              <a:ext cx="53975" cy="58738"/>
            </a:xfrm>
            <a:custGeom>
              <a:avLst/>
              <a:gdLst>
                <a:gd name="T0" fmla="*/ 7 w 14"/>
                <a:gd name="T1" fmla="*/ 0 h 15"/>
                <a:gd name="T2" fmla="*/ 14 w 14"/>
                <a:gd name="T3" fmla="*/ 8 h 15"/>
                <a:gd name="T4" fmla="*/ 7 w 14"/>
                <a:gd name="T5" fmla="*/ 15 h 15"/>
                <a:gd name="T6" fmla="*/ 0 w 14"/>
                <a:gd name="T7" fmla="*/ 8 h 15"/>
                <a:gd name="T8" fmla="*/ 7 w 14"/>
                <a:gd name="T9" fmla="*/ 0 h 15"/>
                <a:gd name="T10" fmla="*/ 7 w 14"/>
                <a:gd name="T11" fmla="*/ 13 h 15"/>
                <a:gd name="T12" fmla="*/ 11 w 14"/>
                <a:gd name="T13" fmla="*/ 8 h 15"/>
                <a:gd name="T14" fmla="*/ 7 w 14"/>
                <a:gd name="T15" fmla="*/ 3 h 15"/>
                <a:gd name="T16" fmla="*/ 3 w 14"/>
                <a:gd name="T17" fmla="*/ 8 h 15"/>
                <a:gd name="T18" fmla="*/ 7 w 14"/>
                <a:gd name="T19"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0"/>
                  </a:moveTo>
                  <a:cubicBezTo>
                    <a:pt x="12" y="0"/>
                    <a:pt x="14" y="3"/>
                    <a:pt x="14" y="8"/>
                  </a:cubicBezTo>
                  <a:cubicBezTo>
                    <a:pt x="14" y="12"/>
                    <a:pt x="12" y="15"/>
                    <a:pt x="7" y="15"/>
                  </a:cubicBezTo>
                  <a:cubicBezTo>
                    <a:pt x="2" y="15"/>
                    <a:pt x="0" y="12"/>
                    <a:pt x="0" y="8"/>
                  </a:cubicBezTo>
                  <a:cubicBezTo>
                    <a:pt x="0" y="3"/>
                    <a:pt x="3" y="0"/>
                    <a:pt x="7" y="0"/>
                  </a:cubicBezTo>
                  <a:close/>
                  <a:moveTo>
                    <a:pt x="7" y="13"/>
                  </a:moveTo>
                  <a:cubicBezTo>
                    <a:pt x="10" y="13"/>
                    <a:pt x="11" y="10"/>
                    <a:pt x="11" y="8"/>
                  </a:cubicBezTo>
                  <a:cubicBezTo>
                    <a:pt x="11" y="5"/>
                    <a:pt x="10" y="3"/>
                    <a:pt x="7" y="3"/>
                  </a:cubicBezTo>
                  <a:cubicBezTo>
                    <a:pt x="5" y="3"/>
                    <a:pt x="3" y="5"/>
                    <a:pt x="3" y="8"/>
                  </a:cubicBezTo>
                  <a:cubicBezTo>
                    <a:pt x="3" y="10"/>
                    <a:pt x="4" y="13"/>
                    <a:pt x="7" y="1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65" name="Rectangle 50"/>
            <p:cNvSpPr>
              <a:spLocks noChangeArrowheads="1"/>
            </p:cNvSpPr>
            <p:nvPr userDrawn="1"/>
          </p:nvSpPr>
          <p:spPr bwMode="auto">
            <a:xfrm>
              <a:off x="5384800"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66" name="Freeform 51"/>
            <p:cNvSpPr>
              <a:spLocks/>
            </p:cNvSpPr>
            <p:nvPr userDrawn="1"/>
          </p:nvSpPr>
          <p:spPr bwMode="auto">
            <a:xfrm>
              <a:off x="5434013" y="2168525"/>
              <a:ext cx="15875" cy="15875"/>
            </a:xfrm>
            <a:custGeom>
              <a:avLst/>
              <a:gdLst>
                <a:gd name="T0" fmla="*/ 3 w 10"/>
                <a:gd name="T1" fmla="*/ 10 h 10"/>
                <a:gd name="T2" fmla="*/ 0 w 10"/>
                <a:gd name="T3" fmla="*/ 7 h 10"/>
                <a:gd name="T4" fmla="*/ 8 w 10"/>
                <a:gd name="T5" fmla="*/ 0 h 10"/>
                <a:gd name="T6" fmla="*/ 10 w 10"/>
                <a:gd name="T7" fmla="*/ 2 h 10"/>
                <a:gd name="T8" fmla="*/ 3 w 10"/>
                <a:gd name="T9" fmla="*/ 10 h 10"/>
              </a:gdLst>
              <a:ahLst/>
              <a:cxnLst>
                <a:cxn ang="0">
                  <a:pos x="T0" y="T1"/>
                </a:cxn>
                <a:cxn ang="0">
                  <a:pos x="T2" y="T3"/>
                </a:cxn>
                <a:cxn ang="0">
                  <a:pos x="T4" y="T5"/>
                </a:cxn>
                <a:cxn ang="0">
                  <a:pos x="T6" y="T7"/>
                </a:cxn>
                <a:cxn ang="0">
                  <a:pos x="T8" y="T9"/>
                </a:cxn>
              </a:cxnLst>
              <a:rect l="0" t="0" r="r" b="b"/>
              <a:pathLst>
                <a:path w="10" h="10">
                  <a:moveTo>
                    <a:pt x="3" y="10"/>
                  </a:moveTo>
                  <a:lnTo>
                    <a:pt x="0" y="7"/>
                  </a:lnTo>
                  <a:lnTo>
                    <a:pt x="8" y="0"/>
                  </a:lnTo>
                  <a:lnTo>
                    <a:pt x="10" y="2"/>
                  </a:lnTo>
                  <a:lnTo>
                    <a:pt x="3"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67" name="Rectangle 52"/>
            <p:cNvSpPr>
              <a:spLocks noChangeArrowheads="1"/>
            </p:cNvSpPr>
            <p:nvPr userDrawn="1"/>
          </p:nvSpPr>
          <p:spPr bwMode="auto">
            <a:xfrm>
              <a:off x="5557838" y="2219325"/>
              <a:ext cx="3175" cy="142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68" name="Freeform 53"/>
            <p:cNvSpPr>
              <a:spLocks/>
            </p:cNvSpPr>
            <p:nvPr userDrawn="1"/>
          </p:nvSpPr>
          <p:spPr bwMode="auto">
            <a:xfrm>
              <a:off x="5673725" y="2168525"/>
              <a:ext cx="15875" cy="15875"/>
            </a:xfrm>
            <a:custGeom>
              <a:avLst/>
              <a:gdLst>
                <a:gd name="T0" fmla="*/ 7 w 10"/>
                <a:gd name="T1" fmla="*/ 10 h 10"/>
                <a:gd name="T2" fmla="*/ 0 w 10"/>
                <a:gd name="T3" fmla="*/ 2 h 10"/>
                <a:gd name="T4" fmla="*/ 2 w 10"/>
                <a:gd name="T5" fmla="*/ 0 h 10"/>
                <a:gd name="T6" fmla="*/ 10 w 10"/>
                <a:gd name="T7" fmla="*/ 7 h 10"/>
                <a:gd name="T8" fmla="*/ 7 w 10"/>
                <a:gd name="T9" fmla="*/ 10 h 10"/>
              </a:gdLst>
              <a:ahLst/>
              <a:cxnLst>
                <a:cxn ang="0">
                  <a:pos x="T0" y="T1"/>
                </a:cxn>
                <a:cxn ang="0">
                  <a:pos x="T2" y="T3"/>
                </a:cxn>
                <a:cxn ang="0">
                  <a:pos x="T4" y="T5"/>
                </a:cxn>
                <a:cxn ang="0">
                  <a:pos x="T6" y="T7"/>
                </a:cxn>
                <a:cxn ang="0">
                  <a:pos x="T8" y="T9"/>
                </a:cxn>
              </a:cxnLst>
              <a:rect l="0" t="0" r="r" b="b"/>
              <a:pathLst>
                <a:path w="10" h="10">
                  <a:moveTo>
                    <a:pt x="7" y="10"/>
                  </a:moveTo>
                  <a:lnTo>
                    <a:pt x="0" y="2"/>
                  </a:lnTo>
                  <a:lnTo>
                    <a:pt x="2" y="0"/>
                  </a:lnTo>
                  <a:lnTo>
                    <a:pt x="10" y="7"/>
                  </a:lnTo>
                  <a:lnTo>
                    <a:pt x="7"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69" name="Rectangle 54"/>
            <p:cNvSpPr>
              <a:spLocks noChangeArrowheads="1"/>
            </p:cNvSpPr>
            <p:nvPr userDrawn="1"/>
          </p:nvSpPr>
          <p:spPr bwMode="auto">
            <a:xfrm>
              <a:off x="5724525"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70" name="Freeform 55"/>
            <p:cNvSpPr>
              <a:spLocks/>
            </p:cNvSpPr>
            <p:nvPr userDrawn="1"/>
          </p:nvSpPr>
          <p:spPr bwMode="auto">
            <a:xfrm>
              <a:off x="5673725" y="1928813"/>
              <a:ext cx="15875" cy="11113"/>
            </a:xfrm>
            <a:custGeom>
              <a:avLst/>
              <a:gdLst>
                <a:gd name="T0" fmla="*/ 2 w 10"/>
                <a:gd name="T1" fmla="*/ 7 h 7"/>
                <a:gd name="T2" fmla="*/ 0 w 10"/>
                <a:gd name="T3" fmla="*/ 7 h 7"/>
                <a:gd name="T4" fmla="*/ 7 w 10"/>
                <a:gd name="T5" fmla="*/ 0 h 7"/>
                <a:gd name="T6" fmla="*/ 10 w 10"/>
                <a:gd name="T7" fmla="*/ 3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lnTo>
                    <a:pt x="0" y="7"/>
                  </a:lnTo>
                  <a:lnTo>
                    <a:pt x="7" y="0"/>
                  </a:lnTo>
                  <a:lnTo>
                    <a:pt x="10" y="3"/>
                  </a:lnTo>
                  <a:lnTo>
                    <a:pt x="2"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71" name="Rectangle 56"/>
            <p:cNvSpPr>
              <a:spLocks noChangeArrowheads="1"/>
            </p:cNvSpPr>
            <p:nvPr userDrawn="1"/>
          </p:nvSpPr>
          <p:spPr bwMode="auto">
            <a:xfrm>
              <a:off x="5557838" y="1878013"/>
              <a:ext cx="3175" cy="158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72" name="Freeform 57"/>
            <p:cNvSpPr>
              <a:spLocks/>
            </p:cNvSpPr>
            <p:nvPr userDrawn="1"/>
          </p:nvSpPr>
          <p:spPr bwMode="auto">
            <a:xfrm>
              <a:off x="5434013" y="1928813"/>
              <a:ext cx="15875" cy="11113"/>
            </a:xfrm>
            <a:custGeom>
              <a:avLst/>
              <a:gdLst>
                <a:gd name="T0" fmla="*/ 8 w 10"/>
                <a:gd name="T1" fmla="*/ 7 h 7"/>
                <a:gd name="T2" fmla="*/ 0 w 10"/>
                <a:gd name="T3" fmla="*/ 3 h 7"/>
                <a:gd name="T4" fmla="*/ 3 w 10"/>
                <a:gd name="T5" fmla="*/ 0 h 7"/>
                <a:gd name="T6" fmla="*/ 10 w 10"/>
                <a:gd name="T7" fmla="*/ 7 h 7"/>
                <a:gd name="T8" fmla="*/ 8 w 10"/>
                <a:gd name="T9" fmla="*/ 7 h 7"/>
              </a:gdLst>
              <a:ahLst/>
              <a:cxnLst>
                <a:cxn ang="0">
                  <a:pos x="T0" y="T1"/>
                </a:cxn>
                <a:cxn ang="0">
                  <a:pos x="T2" y="T3"/>
                </a:cxn>
                <a:cxn ang="0">
                  <a:pos x="T4" y="T5"/>
                </a:cxn>
                <a:cxn ang="0">
                  <a:pos x="T6" y="T7"/>
                </a:cxn>
                <a:cxn ang="0">
                  <a:pos x="T8" y="T9"/>
                </a:cxn>
              </a:cxnLst>
              <a:rect l="0" t="0" r="r" b="b"/>
              <a:pathLst>
                <a:path w="10" h="7">
                  <a:moveTo>
                    <a:pt x="8" y="7"/>
                  </a:moveTo>
                  <a:lnTo>
                    <a:pt x="0" y="3"/>
                  </a:lnTo>
                  <a:lnTo>
                    <a:pt x="3" y="0"/>
                  </a:lnTo>
                  <a:lnTo>
                    <a:pt x="10" y="7"/>
                  </a:ln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73" name="Freeform 58"/>
            <p:cNvSpPr>
              <a:spLocks noEditPoints="1"/>
            </p:cNvSpPr>
            <p:nvPr userDrawn="1"/>
          </p:nvSpPr>
          <p:spPr bwMode="auto">
            <a:xfrm>
              <a:off x="5541963" y="2041525"/>
              <a:ext cx="34925" cy="30163"/>
            </a:xfrm>
            <a:custGeom>
              <a:avLst/>
              <a:gdLst>
                <a:gd name="T0" fmla="*/ 5 w 9"/>
                <a:gd name="T1" fmla="*/ 0 h 8"/>
                <a:gd name="T2" fmla="*/ 2 w 9"/>
                <a:gd name="T3" fmla="*/ 1 h 8"/>
                <a:gd name="T4" fmla="*/ 2 w 9"/>
                <a:gd name="T5" fmla="*/ 7 h 8"/>
                <a:gd name="T6" fmla="*/ 5 w 9"/>
                <a:gd name="T7" fmla="*/ 8 h 8"/>
                <a:gd name="T8" fmla="*/ 8 w 9"/>
                <a:gd name="T9" fmla="*/ 7 h 8"/>
                <a:gd name="T10" fmla="*/ 8 w 9"/>
                <a:gd name="T11" fmla="*/ 1 h 8"/>
                <a:gd name="T12" fmla="*/ 5 w 9"/>
                <a:gd name="T13" fmla="*/ 0 h 8"/>
                <a:gd name="T14" fmla="*/ 7 w 9"/>
                <a:gd name="T15" fmla="*/ 6 h 8"/>
                <a:gd name="T16" fmla="*/ 3 w 9"/>
                <a:gd name="T17" fmla="*/ 6 h 8"/>
                <a:gd name="T18" fmla="*/ 3 w 9"/>
                <a:gd name="T19" fmla="*/ 2 h 8"/>
                <a:gd name="T20" fmla="*/ 7 w 9"/>
                <a:gd name="T21" fmla="*/ 2 h 8"/>
                <a:gd name="T22" fmla="*/ 7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8"/>
                    <a:pt x="4" y="8"/>
                    <a:pt x="5" y="8"/>
                  </a:cubicBezTo>
                  <a:cubicBezTo>
                    <a:pt x="6" y="8"/>
                    <a:pt x="7" y="8"/>
                    <a:pt x="8" y="7"/>
                  </a:cubicBezTo>
                  <a:cubicBezTo>
                    <a:pt x="9" y="5"/>
                    <a:pt x="9" y="3"/>
                    <a:pt x="8" y="1"/>
                  </a:cubicBezTo>
                  <a:cubicBezTo>
                    <a:pt x="7" y="0"/>
                    <a:pt x="6" y="0"/>
                    <a:pt x="5" y="0"/>
                  </a:cubicBezTo>
                  <a:close/>
                  <a:moveTo>
                    <a:pt x="7" y="6"/>
                  </a:moveTo>
                  <a:cubicBezTo>
                    <a:pt x="6" y="7"/>
                    <a:pt x="4" y="7"/>
                    <a:pt x="3" y="6"/>
                  </a:cubicBezTo>
                  <a:cubicBezTo>
                    <a:pt x="2" y="5"/>
                    <a:pt x="2" y="3"/>
                    <a:pt x="3" y="2"/>
                  </a:cubicBezTo>
                  <a:cubicBezTo>
                    <a:pt x="4" y="1"/>
                    <a:pt x="6" y="1"/>
                    <a:pt x="7" y="2"/>
                  </a:cubicBezTo>
                  <a:cubicBezTo>
                    <a:pt x="8" y="3"/>
                    <a:pt x="8" y="5"/>
                    <a:pt x="7"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74" name="Freeform 59"/>
            <p:cNvSpPr>
              <a:spLocks noEditPoints="1"/>
            </p:cNvSpPr>
            <p:nvPr userDrawn="1"/>
          </p:nvSpPr>
          <p:spPr bwMode="auto">
            <a:xfrm>
              <a:off x="5468938" y="1963738"/>
              <a:ext cx="185738" cy="185738"/>
            </a:xfrm>
            <a:custGeom>
              <a:avLst/>
              <a:gdLst>
                <a:gd name="T0" fmla="*/ 17 w 48"/>
                <a:gd name="T1" fmla="*/ 17 h 48"/>
                <a:gd name="T2" fmla="*/ 17 w 48"/>
                <a:gd name="T3" fmla="*/ 17 h 48"/>
                <a:gd name="T4" fmla="*/ 0 w 48"/>
                <a:gd name="T5" fmla="*/ 48 h 48"/>
                <a:gd name="T6" fmla="*/ 31 w 48"/>
                <a:gd name="T7" fmla="*/ 31 h 48"/>
                <a:gd name="T8" fmla="*/ 31 w 48"/>
                <a:gd name="T9" fmla="*/ 31 h 48"/>
                <a:gd name="T10" fmla="*/ 48 w 48"/>
                <a:gd name="T11" fmla="*/ 0 h 48"/>
                <a:gd name="T12" fmla="*/ 17 w 48"/>
                <a:gd name="T13" fmla="*/ 17 h 48"/>
                <a:gd name="T14" fmla="*/ 28 w 48"/>
                <a:gd name="T15" fmla="*/ 28 h 48"/>
                <a:gd name="T16" fmla="*/ 24 w 48"/>
                <a:gd name="T17" fmla="*/ 29 h 48"/>
                <a:gd name="T18" fmla="*/ 20 w 48"/>
                <a:gd name="T19" fmla="*/ 28 h 48"/>
                <a:gd name="T20" fmla="*/ 20 w 48"/>
                <a:gd name="T21" fmla="*/ 20 h 48"/>
                <a:gd name="T22" fmla="*/ 24 w 48"/>
                <a:gd name="T23" fmla="*/ 19 h 48"/>
                <a:gd name="T24" fmla="*/ 28 w 48"/>
                <a:gd name="T25" fmla="*/ 20 h 48"/>
                <a:gd name="T26" fmla="*/ 28 w 48"/>
                <a:gd name="T27" fmla="*/ 2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17" y="17"/>
                  </a:moveTo>
                  <a:cubicBezTo>
                    <a:pt x="17" y="17"/>
                    <a:pt x="17" y="17"/>
                    <a:pt x="17" y="17"/>
                  </a:cubicBezTo>
                  <a:cubicBezTo>
                    <a:pt x="0" y="48"/>
                    <a:pt x="0" y="48"/>
                    <a:pt x="0" y="48"/>
                  </a:cubicBezTo>
                  <a:cubicBezTo>
                    <a:pt x="31" y="31"/>
                    <a:pt x="31" y="31"/>
                    <a:pt x="31" y="31"/>
                  </a:cubicBezTo>
                  <a:cubicBezTo>
                    <a:pt x="31" y="31"/>
                    <a:pt x="31" y="31"/>
                    <a:pt x="31" y="31"/>
                  </a:cubicBezTo>
                  <a:cubicBezTo>
                    <a:pt x="48" y="0"/>
                    <a:pt x="48" y="0"/>
                    <a:pt x="48" y="0"/>
                  </a:cubicBezTo>
                  <a:lnTo>
                    <a:pt x="17" y="17"/>
                  </a:lnTo>
                  <a:close/>
                  <a:moveTo>
                    <a:pt x="28" y="28"/>
                  </a:moveTo>
                  <a:cubicBezTo>
                    <a:pt x="27" y="29"/>
                    <a:pt x="25" y="29"/>
                    <a:pt x="24" y="29"/>
                  </a:cubicBezTo>
                  <a:cubicBezTo>
                    <a:pt x="23" y="29"/>
                    <a:pt x="21" y="29"/>
                    <a:pt x="20" y="28"/>
                  </a:cubicBezTo>
                  <a:cubicBezTo>
                    <a:pt x="18" y="26"/>
                    <a:pt x="18" y="22"/>
                    <a:pt x="20" y="20"/>
                  </a:cubicBezTo>
                  <a:cubicBezTo>
                    <a:pt x="21" y="19"/>
                    <a:pt x="23" y="19"/>
                    <a:pt x="24" y="19"/>
                  </a:cubicBezTo>
                  <a:cubicBezTo>
                    <a:pt x="25" y="19"/>
                    <a:pt x="27" y="19"/>
                    <a:pt x="28" y="20"/>
                  </a:cubicBezTo>
                  <a:cubicBezTo>
                    <a:pt x="30" y="22"/>
                    <a:pt x="30" y="26"/>
                    <a:pt x="28" y="2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75" name="Freeform 60"/>
          <p:cNvSpPr>
            <a:spLocks noEditPoints="1"/>
          </p:cNvSpPr>
          <p:nvPr userDrawn="1"/>
        </p:nvSpPr>
        <p:spPr bwMode="auto">
          <a:xfrm>
            <a:off x="7493000" y="966788"/>
            <a:ext cx="287867" cy="215900"/>
          </a:xfrm>
          <a:custGeom>
            <a:avLst/>
            <a:gdLst>
              <a:gd name="T0" fmla="*/ 47 w 56"/>
              <a:gd name="T1" fmla="*/ 16 h 56"/>
              <a:gd name="T2" fmla="*/ 33 w 56"/>
              <a:gd name="T3" fmla="*/ 6 h 56"/>
              <a:gd name="T4" fmla="*/ 15 w 56"/>
              <a:gd name="T5" fmla="*/ 9 h 56"/>
              <a:gd name="T6" fmla="*/ 5 w 56"/>
              <a:gd name="T7" fmla="*/ 23 h 56"/>
              <a:gd name="T8" fmla="*/ 8 w 56"/>
              <a:gd name="T9" fmla="*/ 40 h 56"/>
              <a:gd name="T10" fmla="*/ 23 w 56"/>
              <a:gd name="T11" fmla="*/ 50 h 56"/>
              <a:gd name="T12" fmla="*/ 40 w 56"/>
              <a:gd name="T13" fmla="*/ 47 h 56"/>
              <a:gd name="T14" fmla="*/ 50 w 56"/>
              <a:gd name="T15" fmla="*/ 33 h 56"/>
              <a:gd name="T16" fmla="*/ 42 w 56"/>
              <a:gd name="T17" fmla="*/ 36 h 56"/>
              <a:gd name="T18" fmla="*/ 41 w 56"/>
              <a:gd name="T19" fmla="*/ 38 h 56"/>
              <a:gd name="T20" fmla="*/ 38 w 56"/>
              <a:gd name="T21" fmla="*/ 40 h 56"/>
              <a:gd name="T22" fmla="*/ 36 w 56"/>
              <a:gd name="T23" fmla="*/ 42 h 56"/>
              <a:gd name="T24" fmla="*/ 35 w 56"/>
              <a:gd name="T25" fmla="*/ 42 h 56"/>
              <a:gd name="T26" fmla="*/ 32 w 56"/>
              <a:gd name="T27" fmla="*/ 44 h 56"/>
              <a:gd name="T28" fmla="*/ 30 w 56"/>
              <a:gd name="T29" fmla="*/ 44 h 56"/>
              <a:gd name="T30" fmla="*/ 29 w 56"/>
              <a:gd name="T31" fmla="*/ 44 h 56"/>
              <a:gd name="T32" fmla="*/ 27 w 56"/>
              <a:gd name="T33" fmla="*/ 44 h 56"/>
              <a:gd name="T34" fmla="*/ 25 w 56"/>
              <a:gd name="T35" fmla="*/ 44 h 56"/>
              <a:gd name="T36" fmla="*/ 23 w 56"/>
              <a:gd name="T37" fmla="*/ 44 h 56"/>
              <a:gd name="T38" fmla="*/ 20 w 56"/>
              <a:gd name="T39" fmla="*/ 42 h 56"/>
              <a:gd name="T40" fmla="*/ 19 w 56"/>
              <a:gd name="T41" fmla="*/ 42 h 56"/>
              <a:gd name="T42" fmla="*/ 17 w 56"/>
              <a:gd name="T43" fmla="*/ 40 h 56"/>
              <a:gd name="T44" fmla="*/ 15 w 56"/>
              <a:gd name="T45" fmla="*/ 38 h 56"/>
              <a:gd name="T46" fmla="*/ 13 w 56"/>
              <a:gd name="T47" fmla="*/ 36 h 56"/>
              <a:gd name="T48" fmla="*/ 12 w 56"/>
              <a:gd name="T49" fmla="*/ 31 h 56"/>
              <a:gd name="T50" fmla="*/ 11 w 56"/>
              <a:gd name="T51" fmla="*/ 30 h 56"/>
              <a:gd name="T52" fmla="*/ 11 w 56"/>
              <a:gd name="T53" fmla="*/ 28 h 56"/>
              <a:gd name="T54" fmla="*/ 11 w 56"/>
              <a:gd name="T55" fmla="*/ 26 h 56"/>
              <a:gd name="T56" fmla="*/ 12 w 56"/>
              <a:gd name="T57" fmla="*/ 24 h 56"/>
              <a:gd name="T58" fmla="*/ 12 w 56"/>
              <a:gd name="T59" fmla="*/ 23 h 56"/>
              <a:gd name="T60" fmla="*/ 13 w 56"/>
              <a:gd name="T61" fmla="*/ 20 h 56"/>
              <a:gd name="T62" fmla="*/ 15 w 56"/>
              <a:gd name="T63" fmla="*/ 18 h 56"/>
              <a:gd name="T64" fmla="*/ 17 w 56"/>
              <a:gd name="T65" fmla="*/ 15 h 56"/>
              <a:gd name="T66" fmla="*/ 19 w 56"/>
              <a:gd name="T67" fmla="*/ 14 h 56"/>
              <a:gd name="T68" fmla="*/ 20 w 56"/>
              <a:gd name="T69" fmla="*/ 13 h 56"/>
              <a:gd name="T70" fmla="*/ 23 w 56"/>
              <a:gd name="T71" fmla="*/ 12 h 56"/>
              <a:gd name="T72" fmla="*/ 24 w 56"/>
              <a:gd name="T73" fmla="*/ 12 h 56"/>
              <a:gd name="T74" fmla="*/ 26 w 56"/>
              <a:gd name="T75" fmla="*/ 12 h 56"/>
              <a:gd name="T76" fmla="*/ 28 w 56"/>
              <a:gd name="T77" fmla="*/ 11 h 56"/>
              <a:gd name="T78" fmla="*/ 30 w 56"/>
              <a:gd name="T79" fmla="*/ 12 h 56"/>
              <a:gd name="T80" fmla="*/ 32 w 56"/>
              <a:gd name="T81" fmla="*/ 12 h 56"/>
              <a:gd name="T82" fmla="*/ 33 w 56"/>
              <a:gd name="T83" fmla="*/ 12 h 56"/>
              <a:gd name="T84" fmla="*/ 36 w 56"/>
              <a:gd name="T85" fmla="*/ 14 h 56"/>
              <a:gd name="T86" fmla="*/ 38 w 56"/>
              <a:gd name="T87" fmla="*/ 15 h 56"/>
              <a:gd name="T88" fmla="*/ 40 w 56"/>
              <a:gd name="T89" fmla="*/ 17 h 56"/>
              <a:gd name="T90" fmla="*/ 42 w 56"/>
              <a:gd name="T91" fmla="*/ 19 h 56"/>
              <a:gd name="T92" fmla="*/ 43 w 56"/>
              <a:gd name="T93" fmla="*/ 23 h 56"/>
              <a:gd name="T94" fmla="*/ 44 w 56"/>
              <a:gd name="T95" fmla="*/ 24 h 56"/>
              <a:gd name="T96" fmla="*/ 44 w 56"/>
              <a:gd name="T97" fmla="*/ 25 h 56"/>
              <a:gd name="T98" fmla="*/ 44 w 56"/>
              <a:gd name="T99" fmla="*/ 27 h 56"/>
              <a:gd name="T100" fmla="*/ 44 w 56"/>
              <a:gd name="T101" fmla="*/ 29 h 56"/>
              <a:gd name="T102" fmla="*/ 44 w 56"/>
              <a:gd name="T103" fmla="*/ 31 h 56"/>
              <a:gd name="T104" fmla="*/ 42 w 56"/>
              <a:gd name="T105" fmla="*/ 3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6" h="56">
                <a:moveTo>
                  <a:pt x="56" y="33"/>
                </a:moveTo>
                <a:cubicBezTo>
                  <a:pt x="56" y="23"/>
                  <a:pt x="56" y="23"/>
                  <a:pt x="56" y="23"/>
                </a:cubicBezTo>
                <a:cubicBezTo>
                  <a:pt x="50" y="23"/>
                  <a:pt x="50" y="23"/>
                  <a:pt x="50" y="23"/>
                </a:cubicBezTo>
                <a:cubicBezTo>
                  <a:pt x="49" y="20"/>
                  <a:pt x="48" y="18"/>
                  <a:pt x="47" y="16"/>
                </a:cubicBezTo>
                <a:cubicBezTo>
                  <a:pt x="51" y="12"/>
                  <a:pt x="51" y="12"/>
                  <a:pt x="51" y="12"/>
                </a:cubicBezTo>
                <a:cubicBezTo>
                  <a:pt x="44" y="5"/>
                  <a:pt x="44" y="5"/>
                  <a:pt x="44" y="5"/>
                </a:cubicBezTo>
                <a:cubicBezTo>
                  <a:pt x="40" y="9"/>
                  <a:pt x="40" y="9"/>
                  <a:pt x="40" y="9"/>
                </a:cubicBezTo>
                <a:cubicBezTo>
                  <a:pt x="38" y="7"/>
                  <a:pt x="35" y="6"/>
                  <a:pt x="33" y="6"/>
                </a:cubicBezTo>
                <a:cubicBezTo>
                  <a:pt x="33" y="0"/>
                  <a:pt x="33" y="0"/>
                  <a:pt x="33" y="0"/>
                </a:cubicBezTo>
                <a:cubicBezTo>
                  <a:pt x="23" y="0"/>
                  <a:pt x="23" y="0"/>
                  <a:pt x="23" y="0"/>
                </a:cubicBezTo>
                <a:cubicBezTo>
                  <a:pt x="23" y="6"/>
                  <a:pt x="23" y="6"/>
                  <a:pt x="23" y="6"/>
                </a:cubicBezTo>
                <a:cubicBezTo>
                  <a:pt x="20" y="6"/>
                  <a:pt x="18" y="7"/>
                  <a:pt x="15" y="9"/>
                </a:cubicBezTo>
                <a:cubicBezTo>
                  <a:pt x="11" y="5"/>
                  <a:pt x="11" y="5"/>
                  <a:pt x="11" y="5"/>
                </a:cubicBezTo>
                <a:cubicBezTo>
                  <a:pt x="4" y="12"/>
                  <a:pt x="4" y="12"/>
                  <a:pt x="4" y="12"/>
                </a:cubicBezTo>
                <a:cubicBezTo>
                  <a:pt x="8" y="16"/>
                  <a:pt x="8" y="16"/>
                  <a:pt x="8" y="16"/>
                </a:cubicBezTo>
                <a:cubicBezTo>
                  <a:pt x="7" y="18"/>
                  <a:pt x="6" y="20"/>
                  <a:pt x="5" y="23"/>
                </a:cubicBezTo>
                <a:cubicBezTo>
                  <a:pt x="0" y="23"/>
                  <a:pt x="0" y="23"/>
                  <a:pt x="0" y="23"/>
                </a:cubicBezTo>
                <a:cubicBezTo>
                  <a:pt x="0" y="33"/>
                  <a:pt x="0" y="33"/>
                  <a:pt x="0" y="33"/>
                </a:cubicBezTo>
                <a:cubicBezTo>
                  <a:pt x="5" y="33"/>
                  <a:pt x="5" y="33"/>
                  <a:pt x="5" y="33"/>
                </a:cubicBezTo>
                <a:cubicBezTo>
                  <a:pt x="6" y="36"/>
                  <a:pt x="7" y="38"/>
                  <a:pt x="8" y="40"/>
                </a:cubicBezTo>
                <a:cubicBezTo>
                  <a:pt x="4" y="44"/>
                  <a:pt x="4" y="44"/>
                  <a:pt x="4" y="44"/>
                </a:cubicBezTo>
                <a:cubicBezTo>
                  <a:pt x="11" y="51"/>
                  <a:pt x="11" y="51"/>
                  <a:pt x="11" y="51"/>
                </a:cubicBezTo>
                <a:cubicBezTo>
                  <a:pt x="15" y="47"/>
                  <a:pt x="15" y="47"/>
                  <a:pt x="15" y="47"/>
                </a:cubicBezTo>
                <a:cubicBezTo>
                  <a:pt x="18" y="49"/>
                  <a:pt x="20" y="50"/>
                  <a:pt x="23" y="50"/>
                </a:cubicBezTo>
                <a:cubicBezTo>
                  <a:pt x="23" y="56"/>
                  <a:pt x="23" y="56"/>
                  <a:pt x="23" y="56"/>
                </a:cubicBezTo>
                <a:cubicBezTo>
                  <a:pt x="33" y="56"/>
                  <a:pt x="33" y="56"/>
                  <a:pt x="33" y="56"/>
                </a:cubicBezTo>
                <a:cubicBezTo>
                  <a:pt x="33" y="50"/>
                  <a:pt x="33" y="50"/>
                  <a:pt x="33" y="50"/>
                </a:cubicBezTo>
                <a:cubicBezTo>
                  <a:pt x="35" y="50"/>
                  <a:pt x="38" y="49"/>
                  <a:pt x="40" y="47"/>
                </a:cubicBezTo>
                <a:cubicBezTo>
                  <a:pt x="44" y="51"/>
                  <a:pt x="44" y="51"/>
                  <a:pt x="44" y="51"/>
                </a:cubicBezTo>
                <a:cubicBezTo>
                  <a:pt x="51" y="44"/>
                  <a:pt x="51" y="44"/>
                  <a:pt x="51" y="44"/>
                </a:cubicBezTo>
                <a:cubicBezTo>
                  <a:pt x="47" y="40"/>
                  <a:pt x="47" y="40"/>
                  <a:pt x="47" y="40"/>
                </a:cubicBezTo>
                <a:cubicBezTo>
                  <a:pt x="48" y="38"/>
                  <a:pt x="49" y="36"/>
                  <a:pt x="50" y="33"/>
                </a:cubicBezTo>
                <a:lnTo>
                  <a:pt x="56" y="33"/>
                </a:lnTo>
                <a:close/>
                <a:moveTo>
                  <a:pt x="42" y="36"/>
                </a:moveTo>
                <a:cubicBezTo>
                  <a:pt x="42" y="36"/>
                  <a:pt x="42" y="36"/>
                  <a:pt x="42" y="36"/>
                </a:cubicBezTo>
                <a:cubicBezTo>
                  <a:pt x="42" y="36"/>
                  <a:pt x="42" y="36"/>
                  <a:pt x="42" y="36"/>
                </a:cubicBezTo>
                <a:cubicBezTo>
                  <a:pt x="42" y="36"/>
                  <a:pt x="42" y="36"/>
                  <a:pt x="42" y="37"/>
                </a:cubicBezTo>
                <a:cubicBezTo>
                  <a:pt x="42" y="37"/>
                  <a:pt x="42" y="37"/>
                  <a:pt x="42" y="37"/>
                </a:cubicBezTo>
                <a:cubicBezTo>
                  <a:pt x="41" y="37"/>
                  <a:pt x="41" y="38"/>
                  <a:pt x="41" y="38"/>
                </a:cubicBezTo>
                <a:cubicBezTo>
                  <a:pt x="41" y="38"/>
                  <a:pt x="41" y="38"/>
                  <a:pt x="41" y="38"/>
                </a:cubicBezTo>
                <a:cubicBezTo>
                  <a:pt x="40" y="38"/>
                  <a:pt x="40" y="38"/>
                  <a:pt x="40" y="39"/>
                </a:cubicBezTo>
                <a:cubicBezTo>
                  <a:pt x="40" y="39"/>
                  <a:pt x="40" y="39"/>
                  <a:pt x="40" y="39"/>
                </a:cubicBezTo>
                <a:cubicBezTo>
                  <a:pt x="40" y="39"/>
                  <a:pt x="39" y="40"/>
                  <a:pt x="38" y="40"/>
                </a:cubicBezTo>
                <a:cubicBezTo>
                  <a:pt x="38" y="40"/>
                  <a:pt x="38" y="40"/>
                  <a:pt x="38" y="40"/>
                </a:cubicBezTo>
                <a:cubicBezTo>
                  <a:pt x="38" y="41"/>
                  <a:pt x="38" y="41"/>
                  <a:pt x="38" y="41"/>
                </a:cubicBezTo>
                <a:cubicBezTo>
                  <a:pt x="38" y="41"/>
                  <a:pt x="38" y="41"/>
                  <a:pt x="38" y="41"/>
                </a:cubicBezTo>
                <a:cubicBezTo>
                  <a:pt x="37" y="41"/>
                  <a:pt x="37" y="42"/>
                  <a:pt x="36" y="42"/>
                </a:cubicBezTo>
                <a:cubicBezTo>
                  <a:pt x="36" y="42"/>
                  <a:pt x="36" y="42"/>
                  <a:pt x="36" y="42"/>
                </a:cubicBezTo>
                <a:cubicBezTo>
                  <a:pt x="36" y="42"/>
                  <a:pt x="36" y="42"/>
                  <a:pt x="36" y="42"/>
                </a:cubicBezTo>
                <a:cubicBezTo>
                  <a:pt x="36" y="42"/>
                  <a:pt x="36" y="42"/>
                  <a:pt x="36" y="42"/>
                </a:cubicBezTo>
                <a:cubicBezTo>
                  <a:pt x="36" y="42"/>
                  <a:pt x="36" y="42"/>
                  <a:pt x="35" y="42"/>
                </a:cubicBezTo>
                <a:cubicBezTo>
                  <a:pt x="35" y="42"/>
                  <a:pt x="35" y="42"/>
                  <a:pt x="35" y="42"/>
                </a:cubicBezTo>
                <a:cubicBezTo>
                  <a:pt x="34" y="43"/>
                  <a:pt x="34" y="43"/>
                  <a:pt x="33" y="44"/>
                </a:cubicBezTo>
                <a:cubicBezTo>
                  <a:pt x="33" y="44"/>
                  <a:pt x="33" y="44"/>
                  <a:pt x="33" y="44"/>
                </a:cubicBezTo>
                <a:cubicBezTo>
                  <a:pt x="33" y="44"/>
                  <a:pt x="33" y="44"/>
                  <a:pt x="33" y="44"/>
                </a:cubicBezTo>
                <a:cubicBezTo>
                  <a:pt x="32" y="44"/>
                  <a:pt x="32" y="44"/>
                  <a:pt x="32" y="44"/>
                </a:cubicBezTo>
                <a:cubicBezTo>
                  <a:pt x="32" y="44"/>
                  <a:pt x="32" y="44"/>
                  <a:pt x="32" y="44"/>
                </a:cubicBezTo>
                <a:cubicBezTo>
                  <a:pt x="31" y="44"/>
                  <a:pt x="31" y="44"/>
                  <a:pt x="31" y="44"/>
                </a:cubicBezTo>
                <a:cubicBezTo>
                  <a:pt x="31" y="44"/>
                  <a:pt x="31" y="44"/>
                  <a:pt x="31" y="44"/>
                </a:cubicBezTo>
                <a:cubicBezTo>
                  <a:pt x="31" y="44"/>
                  <a:pt x="30" y="44"/>
                  <a:pt x="30" y="44"/>
                </a:cubicBezTo>
                <a:cubicBezTo>
                  <a:pt x="30" y="44"/>
                  <a:pt x="30" y="44"/>
                  <a:pt x="30" y="44"/>
                </a:cubicBezTo>
                <a:cubicBezTo>
                  <a:pt x="30" y="44"/>
                  <a:pt x="30" y="44"/>
                  <a:pt x="29" y="44"/>
                </a:cubicBezTo>
                <a:cubicBezTo>
                  <a:pt x="29" y="44"/>
                  <a:pt x="29" y="44"/>
                  <a:pt x="29" y="44"/>
                </a:cubicBezTo>
                <a:cubicBezTo>
                  <a:pt x="29" y="44"/>
                  <a:pt x="29" y="44"/>
                  <a:pt x="29" y="44"/>
                </a:cubicBezTo>
                <a:cubicBezTo>
                  <a:pt x="29" y="44"/>
                  <a:pt x="29" y="44"/>
                  <a:pt x="28" y="44"/>
                </a:cubicBezTo>
                <a:cubicBezTo>
                  <a:pt x="28" y="44"/>
                  <a:pt x="28" y="44"/>
                  <a:pt x="28" y="44"/>
                </a:cubicBezTo>
                <a:cubicBezTo>
                  <a:pt x="27" y="44"/>
                  <a:pt x="27" y="44"/>
                  <a:pt x="27" y="44"/>
                </a:cubicBezTo>
                <a:cubicBezTo>
                  <a:pt x="27" y="44"/>
                  <a:pt x="27" y="44"/>
                  <a:pt x="27" y="44"/>
                </a:cubicBezTo>
                <a:cubicBezTo>
                  <a:pt x="26" y="44"/>
                  <a:pt x="26" y="44"/>
                  <a:pt x="26" y="44"/>
                </a:cubicBezTo>
                <a:cubicBezTo>
                  <a:pt x="26" y="44"/>
                  <a:pt x="26" y="44"/>
                  <a:pt x="26" y="44"/>
                </a:cubicBezTo>
                <a:cubicBezTo>
                  <a:pt x="26" y="44"/>
                  <a:pt x="25" y="44"/>
                  <a:pt x="25" y="44"/>
                </a:cubicBezTo>
                <a:cubicBezTo>
                  <a:pt x="25" y="44"/>
                  <a:pt x="25" y="44"/>
                  <a:pt x="25" y="44"/>
                </a:cubicBezTo>
                <a:cubicBezTo>
                  <a:pt x="25" y="44"/>
                  <a:pt x="25" y="44"/>
                  <a:pt x="24" y="44"/>
                </a:cubicBezTo>
                <a:cubicBezTo>
                  <a:pt x="24" y="44"/>
                  <a:pt x="24" y="44"/>
                  <a:pt x="24" y="44"/>
                </a:cubicBezTo>
                <a:cubicBezTo>
                  <a:pt x="24" y="44"/>
                  <a:pt x="24" y="44"/>
                  <a:pt x="24" y="44"/>
                </a:cubicBezTo>
                <a:cubicBezTo>
                  <a:pt x="24" y="44"/>
                  <a:pt x="24" y="44"/>
                  <a:pt x="23" y="44"/>
                </a:cubicBezTo>
                <a:cubicBezTo>
                  <a:pt x="23" y="44"/>
                  <a:pt x="23" y="44"/>
                  <a:pt x="23" y="44"/>
                </a:cubicBezTo>
                <a:cubicBezTo>
                  <a:pt x="23" y="44"/>
                  <a:pt x="23" y="44"/>
                  <a:pt x="23" y="44"/>
                </a:cubicBezTo>
                <a:cubicBezTo>
                  <a:pt x="23" y="44"/>
                  <a:pt x="23" y="44"/>
                  <a:pt x="23" y="44"/>
                </a:cubicBezTo>
                <a:cubicBezTo>
                  <a:pt x="22" y="43"/>
                  <a:pt x="21" y="43"/>
                  <a:pt x="20" y="42"/>
                </a:cubicBezTo>
                <a:cubicBezTo>
                  <a:pt x="20" y="42"/>
                  <a:pt x="20" y="42"/>
                  <a:pt x="20" y="42"/>
                </a:cubicBezTo>
                <a:cubicBezTo>
                  <a:pt x="19" y="42"/>
                  <a:pt x="19" y="42"/>
                  <a:pt x="19" y="42"/>
                </a:cubicBezTo>
                <a:cubicBezTo>
                  <a:pt x="19" y="42"/>
                  <a:pt x="19" y="42"/>
                  <a:pt x="19" y="42"/>
                </a:cubicBezTo>
                <a:cubicBezTo>
                  <a:pt x="19" y="42"/>
                  <a:pt x="19" y="42"/>
                  <a:pt x="19" y="42"/>
                </a:cubicBezTo>
                <a:cubicBezTo>
                  <a:pt x="18" y="42"/>
                  <a:pt x="18" y="41"/>
                  <a:pt x="17" y="41"/>
                </a:cubicBezTo>
                <a:cubicBezTo>
                  <a:pt x="17" y="41"/>
                  <a:pt x="17" y="41"/>
                  <a:pt x="17" y="41"/>
                </a:cubicBezTo>
                <a:cubicBezTo>
                  <a:pt x="17" y="41"/>
                  <a:pt x="17" y="41"/>
                  <a:pt x="17" y="40"/>
                </a:cubicBezTo>
                <a:cubicBezTo>
                  <a:pt x="17" y="40"/>
                  <a:pt x="17" y="40"/>
                  <a:pt x="17" y="40"/>
                </a:cubicBezTo>
                <a:cubicBezTo>
                  <a:pt x="16" y="40"/>
                  <a:pt x="16" y="39"/>
                  <a:pt x="15" y="39"/>
                </a:cubicBezTo>
                <a:cubicBezTo>
                  <a:pt x="15" y="39"/>
                  <a:pt x="15" y="39"/>
                  <a:pt x="15" y="39"/>
                </a:cubicBezTo>
                <a:cubicBezTo>
                  <a:pt x="15" y="38"/>
                  <a:pt x="15" y="38"/>
                  <a:pt x="15" y="38"/>
                </a:cubicBezTo>
                <a:cubicBezTo>
                  <a:pt x="15" y="38"/>
                  <a:pt x="15" y="38"/>
                  <a:pt x="15" y="38"/>
                </a:cubicBezTo>
                <a:cubicBezTo>
                  <a:pt x="14" y="38"/>
                  <a:pt x="14" y="37"/>
                  <a:pt x="14" y="37"/>
                </a:cubicBezTo>
                <a:cubicBezTo>
                  <a:pt x="14" y="37"/>
                  <a:pt x="14" y="37"/>
                  <a:pt x="14" y="37"/>
                </a:cubicBezTo>
                <a:cubicBezTo>
                  <a:pt x="14" y="36"/>
                  <a:pt x="14" y="36"/>
                  <a:pt x="13" y="36"/>
                </a:cubicBezTo>
                <a:cubicBezTo>
                  <a:pt x="13" y="36"/>
                  <a:pt x="13" y="36"/>
                  <a:pt x="13" y="36"/>
                </a:cubicBezTo>
                <a:cubicBezTo>
                  <a:pt x="13" y="36"/>
                  <a:pt x="13" y="36"/>
                  <a:pt x="13" y="36"/>
                </a:cubicBezTo>
                <a:cubicBezTo>
                  <a:pt x="13" y="34"/>
                  <a:pt x="12" y="33"/>
                  <a:pt x="12" y="32"/>
                </a:cubicBezTo>
                <a:cubicBezTo>
                  <a:pt x="12" y="32"/>
                  <a:pt x="12" y="32"/>
                  <a:pt x="12" y="32"/>
                </a:cubicBezTo>
                <a:cubicBezTo>
                  <a:pt x="12" y="32"/>
                  <a:pt x="12" y="32"/>
                  <a:pt x="12" y="31"/>
                </a:cubicBezTo>
                <a:cubicBezTo>
                  <a:pt x="12" y="31"/>
                  <a:pt x="12" y="31"/>
                  <a:pt x="12" y="31"/>
                </a:cubicBezTo>
                <a:cubicBezTo>
                  <a:pt x="11" y="31"/>
                  <a:pt x="11" y="31"/>
                  <a:pt x="11" y="30"/>
                </a:cubicBezTo>
                <a:cubicBezTo>
                  <a:pt x="11" y="30"/>
                  <a:pt x="11" y="30"/>
                  <a:pt x="11" y="30"/>
                </a:cubicBezTo>
                <a:cubicBezTo>
                  <a:pt x="11" y="30"/>
                  <a:pt x="11" y="30"/>
                  <a:pt x="11" y="30"/>
                </a:cubicBezTo>
                <a:cubicBezTo>
                  <a:pt x="11" y="30"/>
                  <a:pt x="11" y="30"/>
                  <a:pt x="11" y="29"/>
                </a:cubicBezTo>
                <a:cubicBezTo>
                  <a:pt x="11" y="29"/>
                  <a:pt x="11" y="29"/>
                  <a:pt x="11" y="29"/>
                </a:cubicBezTo>
                <a:cubicBezTo>
                  <a:pt x="11" y="29"/>
                  <a:pt x="11" y="29"/>
                  <a:pt x="11" y="29"/>
                </a:cubicBezTo>
                <a:cubicBezTo>
                  <a:pt x="11" y="28"/>
                  <a:pt x="11" y="28"/>
                  <a:pt x="11" y="28"/>
                </a:cubicBezTo>
                <a:cubicBezTo>
                  <a:pt x="11" y="28"/>
                  <a:pt x="11" y="27"/>
                  <a:pt x="11" y="27"/>
                </a:cubicBezTo>
                <a:cubicBezTo>
                  <a:pt x="11" y="27"/>
                  <a:pt x="11" y="27"/>
                  <a:pt x="11" y="27"/>
                </a:cubicBezTo>
                <a:cubicBezTo>
                  <a:pt x="11" y="27"/>
                  <a:pt x="11" y="27"/>
                  <a:pt x="11" y="26"/>
                </a:cubicBezTo>
                <a:cubicBezTo>
                  <a:pt x="11" y="26"/>
                  <a:pt x="11" y="26"/>
                  <a:pt x="11" y="26"/>
                </a:cubicBezTo>
                <a:cubicBezTo>
                  <a:pt x="11" y="26"/>
                  <a:pt x="11" y="26"/>
                  <a:pt x="11" y="25"/>
                </a:cubicBezTo>
                <a:cubicBezTo>
                  <a:pt x="11" y="25"/>
                  <a:pt x="11" y="25"/>
                  <a:pt x="11" y="25"/>
                </a:cubicBezTo>
                <a:cubicBezTo>
                  <a:pt x="11" y="25"/>
                  <a:pt x="11" y="25"/>
                  <a:pt x="12" y="25"/>
                </a:cubicBezTo>
                <a:cubicBezTo>
                  <a:pt x="12" y="25"/>
                  <a:pt x="12" y="25"/>
                  <a:pt x="12" y="24"/>
                </a:cubicBezTo>
                <a:cubicBezTo>
                  <a:pt x="12" y="24"/>
                  <a:pt x="12" y="24"/>
                  <a:pt x="12" y="24"/>
                </a:cubicBezTo>
                <a:cubicBezTo>
                  <a:pt x="12" y="24"/>
                  <a:pt x="12" y="24"/>
                  <a:pt x="12" y="24"/>
                </a:cubicBezTo>
                <a:cubicBezTo>
                  <a:pt x="12" y="23"/>
                  <a:pt x="12" y="23"/>
                  <a:pt x="12" y="23"/>
                </a:cubicBezTo>
                <a:cubicBezTo>
                  <a:pt x="12" y="23"/>
                  <a:pt x="12" y="23"/>
                  <a:pt x="12" y="23"/>
                </a:cubicBezTo>
                <a:cubicBezTo>
                  <a:pt x="12" y="23"/>
                  <a:pt x="12" y="23"/>
                  <a:pt x="12" y="23"/>
                </a:cubicBezTo>
                <a:cubicBezTo>
                  <a:pt x="12" y="22"/>
                  <a:pt x="13" y="21"/>
                  <a:pt x="13" y="20"/>
                </a:cubicBezTo>
                <a:cubicBezTo>
                  <a:pt x="13" y="20"/>
                  <a:pt x="13" y="20"/>
                  <a:pt x="13" y="20"/>
                </a:cubicBezTo>
                <a:cubicBezTo>
                  <a:pt x="13" y="20"/>
                  <a:pt x="13" y="20"/>
                  <a:pt x="13" y="20"/>
                </a:cubicBezTo>
                <a:cubicBezTo>
                  <a:pt x="13" y="20"/>
                  <a:pt x="13" y="20"/>
                  <a:pt x="13" y="20"/>
                </a:cubicBezTo>
                <a:cubicBezTo>
                  <a:pt x="14" y="19"/>
                  <a:pt x="14" y="19"/>
                  <a:pt x="14" y="19"/>
                </a:cubicBezTo>
                <a:cubicBezTo>
                  <a:pt x="14" y="19"/>
                  <a:pt x="14" y="19"/>
                  <a:pt x="14" y="19"/>
                </a:cubicBezTo>
                <a:cubicBezTo>
                  <a:pt x="14" y="19"/>
                  <a:pt x="14" y="18"/>
                  <a:pt x="15" y="18"/>
                </a:cubicBezTo>
                <a:cubicBezTo>
                  <a:pt x="15" y="18"/>
                  <a:pt x="15" y="18"/>
                  <a:pt x="15" y="18"/>
                </a:cubicBezTo>
                <a:cubicBezTo>
                  <a:pt x="15" y="17"/>
                  <a:pt x="15" y="17"/>
                  <a:pt x="15" y="17"/>
                </a:cubicBezTo>
                <a:cubicBezTo>
                  <a:pt x="15" y="17"/>
                  <a:pt x="15" y="17"/>
                  <a:pt x="15" y="17"/>
                </a:cubicBezTo>
                <a:cubicBezTo>
                  <a:pt x="16" y="17"/>
                  <a:pt x="16" y="16"/>
                  <a:pt x="17" y="15"/>
                </a:cubicBezTo>
                <a:cubicBezTo>
                  <a:pt x="17" y="15"/>
                  <a:pt x="17" y="15"/>
                  <a:pt x="17" y="15"/>
                </a:cubicBezTo>
                <a:cubicBezTo>
                  <a:pt x="17" y="15"/>
                  <a:pt x="17" y="15"/>
                  <a:pt x="17" y="15"/>
                </a:cubicBezTo>
                <a:cubicBezTo>
                  <a:pt x="17" y="15"/>
                  <a:pt x="17" y="15"/>
                  <a:pt x="17" y="15"/>
                </a:cubicBezTo>
                <a:cubicBezTo>
                  <a:pt x="18" y="15"/>
                  <a:pt x="18" y="14"/>
                  <a:pt x="19" y="14"/>
                </a:cubicBezTo>
                <a:cubicBezTo>
                  <a:pt x="19" y="14"/>
                  <a:pt x="19" y="14"/>
                  <a:pt x="19" y="14"/>
                </a:cubicBezTo>
                <a:cubicBezTo>
                  <a:pt x="19" y="14"/>
                  <a:pt x="19" y="14"/>
                  <a:pt x="19" y="14"/>
                </a:cubicBezTo>
                <a:cubicBezTo>
                  <a:pt x="19" y="14"/>
                  <a:pt x="19" y="14"/>
                  <a:pt x="19" y="14"/>
                </a:cubicBezTo>
                <a:cubicBezTo>
                  <a:pt x="20" y="14"/>
                  <a:pt x="20" y="13"/>
                  <a:pt x="20" y="13"/>
                </a:cubicBezTo>
                <a:cubicBezTo>
                  <a:pt x="20" y="13"/>
                  <a:pt x="20" y="13"/>
                  <a:pt x="20" y="13"/>
                </a:cubicBezTo>
                <a:cubicBezTo>
                  <a:pt x="21" y="13"/>
                  <a:pt x="22" y="12"/>
                  <a:pt x="23" y="12"/>
                </a:cubicBezTo>
                <a:cubicBezTo>
                  <a:pt x="23" y="12"/>
                  <a:pt x="23" y="12"/>
                  <a:pt x="23" y="12"/>
                </a:cubicBezTo>
                <a:cubicBezTo>
                  <a:pt x="23" y="12"/>
                  <a:pt x="23" y="12"/>
                  <a:pt x="23" y="12"/>
                </a:cubicBezTo>
                <a:cubicBezTo>
                  <a:pt x="23" y="12"/>
                  <a:pt x="23" y="12"/>
                  <a:pt x="23" y="12"/>
                </a:cubicBezTo>
                <a:cubicBezTo>
                  <a:pt x="24" y="12"/>
                  <a:pt x="24" y="12"/>
                  <a:pt x="24" y="12"/>
                </a:cubicBezTo>
                <a:cubicBezTo>
                  <a:pt x="24" y="12"/>
                  <a:pt x="24" y="12"/>
                  <a:pt x="24" y="12"/>
                </a:cubicBezTo>
                <a:cubicBezTo>
                  <a:pt x="24" y="12"/>
                  <a:pt x="24" y="12"/>
                  <a:pt x="24" y="12"/>
                </a:cubicBezTo>
                <a:cubicBezTo>
                  <a:pt x="25" y="12"/>
                  <a:pt x="25" y="12"/>
                  <a:pt x="25" y="12"/>
                </a:cubicBezTo>
                <a:cubicBezTo>
                  <a:pt x="25" y="12"/>
                  <a:pt x="25" y="12"/>
                  <a:pt x="25" y="12"/>
                </a:cubicBezTo>
                <a:cubicBezTo>
                  <a:pt x="25" y="12"/>
                  <a:pt x="26" y="12"/>
                  <a:pt x="26" y="12"/>
                </a:cubicBezTo>
                <a:cubicBezTo>
                  <a:pt x="26" y="12"/>
                  <a:pt x="26" y="12"/>
                  <a:pt x="26" y="12"/>
                </a:cubicBezTo>
                <a:cubicBezTo>
                  <a:pt x="26" y="11"/>
                  <a:pt x="26" y="11"/>
                  <a:pt x="27" y="11"/>
                </a:cubicBezTo>
                <a:cubicBezTo>
                  <a:pt x="27" y="11"/>
                  <a:pt x="27" y="11"/>
                  <a:pt x="27" y="11"/>
                </a:cubicBezTo>
                <a:cubicBezTo>
                  <a:pt x="27" y="11"/>
                  <a:pt x="27" y="11"/>
                  <a:pt x="28" y="11"/>
                </a:cubicBezTo>
                <a:cubicBezTo>
                  <a:pt x="28" y="11"/>
                  <a:pt x="28" y="11"/>
                  <a:pt x="28" y="11"/>
                </a:cubicBezTo>
                <a:cubicBezTo>
                  <a:pt x="29" y="11"/>
                  <a:pt x="29" y="11"/>
                  <a:pt x="29" y="11"/>
                </a:cubicBezTo>
                <a:cubicBezTo>
                  <a:pt x="29" y="11"/>
                  <a:pt x="29" y="11"/>
                  <a:pt x="29" y="12"/>
                </a:cubicBezTo>
                <a:cubicBezTo>
                  <a:pt x="29" y="12"/>
                  <a:pt x="29" y="12"/>
                  <a:pt x="29" y="12"/>
                </a:cubicBezTo>
                <a:cubicBezTo>
                  <a:pt x="30" y="12"/>
                  <a:pt x="30" y="12"/>
                  <a:pt x="30" y="12"/>
                </a:cubicBezTo>
                <a:cubicBezTo>
                  <a:pt x="30" y="12"/>
                  <a:pt x="30" y="12"/>
                  <a:pt x="30" y="12"/>
                </a:cubicBezTo>
                <a:cubicBezTo>
                  <a:pt x="30" y="12"/>
                  <a:pt x="31" y="12"/>
                  <a:pt x="31" y="12"/>
                </a:cubicBezTo>
                <a:cubicBezTo>
                  <a:pt x="31" y="12"/>
                  <a:pt x="31" y="12"/>
                  <a:pt x="31" y="12"/>
                </a:cubicBezTo>
                <a:cubicBezTo>
                  <a:pt x="31" y="12"/>
                  <a:pt x="31" y="12"/>
                  <a:pt x="32" y="12"/>
                </a:cubicBezTo>
                <a:cubicBezTo>
                  <a:pt x="32" y="12"/>
                  <a:pt x="32" y="12"/>
                  <a:pt x="32" y="12"/>
                </a:cubicBezTo>
                <a:cubicBezTo>
                  <a:pt x="32" y="12"/>
                  <a:pt x="32" y="12"/>
                  <a:pt x="33" y="12"/>
                </a:cubicBezTo>
                <a:cubicBezTo>
                  <a:pt x="33" y="12"/>
                  <a:pt x="33" y="12"/>
                  <a:pt x="33" y="12"/>
                </a:cubicBezTo>
                <a:cubicBezTo>
                  <a:pt x="33" y="12"/>
                  <a:pt x="33" y="12"/>
                  <a:pt x="33" y="12"/>
                </a:cubicBezTo>
                <a:cubicBezTo>
                  <a:pt x="34" y="12"/>
                  <a:pt x="34" y="13"/>
                  <a:pt x="35" y="13"/>
                </a:cubicBezTo>
                <a:cubicBezTo>
                  <a:pt x="35" y="13"/>
                  <a:pt x="35" y="13"/>
                  <a:pt x="35" y="13"/>
                </a:cubicBezTo>
                <a:cubicBezTo>
                  <a:pt x="36" y="13"/>
                  <a:pt x="36" y="14"/>
                  <a:pt x="36" y="14"/>
                </a:cubicBezTo>
                <a:cubicBezTo>
                  <a:pt x="36" y="14"/>
                  <a:pt x="36" y="14"/>
                  <a:pt x="36" y="14"/>
                </a:cubicBezTo>
                <a:cubicBezTo>
                  <a:pt x="36" y="14"/>
                  <a:pt x="36" y="14"/>
                  <a:pt x="36" y="14"/>
                </a:cubicBezTo>
                <a:cubicBezTo>
                  <a:pt x="36" y="14"/>
                  <a:pt x="36" y="14"/>
                  <a:pt x="36" y="14"/>
                </a:cubicBezTo>
                <a:cubicBezTo>
                  <a:pt x="37" y="14"/>
                  <a:pt x="37" y="15"/>
                  <a:pt x="38" y="15"/>
                </a:cubicBezTo>
                <a:cubicBezTo>
                  <a:pt x="38" y="15"/>
                  <a:pt x="38" y="15"/>
                  <a:pt x="38" y="15"/>
                </a:cubicBezTo>
                <a:cubicBezTo>
                  <a:pt x="38" y="15"/>
                  <a:pt x="38" y="15"/>
                  <a:pt x="38" y="15"/>
                </a:cubicBezTo>
                <a:cubicBezTo>
                  <a:pt x="38" y="15"/>
                  <a:pt x="38" y="15"/>
                  <a:pt x="38" y="15"/>
                </a:cubicBezTo>
                <a:cubicBezTo>
                  <a:pt x="39" y="16"/>
                  <a:pt x="40" y="17"/>
                  <a:pt x="40" y="17"/>
                </a:cubicBezTo>
                <a:cubicBezTo>
                  <a:pt x="40" y="17"/>
                  <a:pt x="40" y="17"/>
                  <a:pt x="40" y="17"/>
                </a:cubicBezTo>
                <a:cubicBezTo>
                  <a:pt x="40" y="17"/>
                  <a:pt x="40" y="17"/>
                  <a:pt x="41" y="18"/>
                </a:cubicBezTo>
                <a:cubicBezTo>
                  <a:pt x="41" y="18"/>
                  <a:pt x="41" y="18"/>
                  <a:pt x="41" y="18"/>
                </a:cubicBezTo>
                <a:cubicBezTo>
                  <a:pt x="41" y="18"/>
                  <a:pt x="41" y="19"/>
                  <a:pt x="42" y="19"/>
                </a:cubicBezTo>
                <a:cubicBezTo>
                  <a:pt x="42" y="19"/>
                  <a:pt x="42" y="19"/>
                  <a:pt x="42" y="19"/>
                </a:cubicBezTo>
                <a:cubicBezTo>
                  <a:pt x="42" y="19"/>
                  <a:pt x="42" y="19"/>
                  <a:pt x="42" y="20"/>
                </a:cubicBezTo>
                <a:cubicBezTo>
                  <a:pt x="42" y="20"/>
                  <a:pt x="42" y="20"/>
                  <a:pt x="42" y="20"/>
                </a:cubicBezTo>
                <a:cubicBezTo>
                  <a:pt x="42" y="20"/>
                  <a:pt x="42" y="20"/>
                  <a:pt x="42" y="20"/>
                </a:cubicBezTo>
                <a:cubicBezTo>
                  <a:pt x="43" y="21"/>
                  <a:pt x="43" y="22"/>
                  <a:pt x="43" y="23"/>
                </a:cubicBezTo>
                <a:cubicBezTo>
                  <a:pt x="43" y="23"/>
                  <a:pt x="43" y="23"/>
                  <a:pt x="43" y="23"/>
                </a:cubicBezTo>
                <a:cubicBezTo>
                  <a:pt x="43" y="23"/>
                  <a:pt x="43" y="23"/>
                  <a:pt x="43" y="23"/>
                </a:cubicBezTo>
                <a:cubicBezTo>
                  <a:pt x="43" y="23"/>
                  <a:pt x="44" y="23"/>
                  <a:pt x="44" y="24"/>
                </a:cubicBezTo>
                <a:cubicBezTo>
                  <a:pt x="44" y="24"/>
                  <a:pt x="44" y="24"/>
                  <a:pt x="44" y="24"/>
                </a:cubicBezTo>
                <a:cubicBezTo>
                  <a:pt x="44" y="24"/>
                  <a:pt x="44" y="24"/>
                  <a:pt x="44" y="24"/>
                </a:cubicBezTo>
                <a:cubicBezTo>
                  <a:pt x="44" y="25"/>
                  <a:pt x="44" y="25"/>
                  <a:pt x="44" y="25"/>
                </a:cubicBezTo>
                <a:cubicBezTo>
                  <a:pt x="44" y="25"/>
                  <a:pt x="44" y="25"/>
                  <a:pt x="44" y="25"/>
                </a:cubicBezTo>
                <a:cubicBezTo>
                  <a:pt x="44" y="25"/>
                  <a:pt x="44" y="25"/>
                  <a:pt x="44" y="25"/>
                </a:cubicBezTo>
                <a:cubicBezTo>
                  <a:pt x="44" y="26"/>
                  <a:pt x="44" y="26"/>
                  <a:pt x="44" y="26"/>
                </a:cubicBezTo>
                <a:cubicBezTo>
                  <a:pt x="44" y="26"/>
                  <a:pt x="44" y="26"/>
                  <a:pt x="44" y="26"/>
                </a:cubicBezTo>
                <a:cubicBezTo>
                  <a:pt x="44" y="27"/>
                  <a:pt x="44" y="27"/>
                  <a:pt x="44" y="27"/>
                </a:cubicBezTo>
                <a:cubicBezTo>
                  <a:pt x="44" y="27"/>
                  <a:pt x="44" y="27"/>
                  <a:pt x="44" y="27"/>
                </a:cubicBezTo>
                <a:cubicBezTo>
                  <a:pt x="44" y="27"/>
                  <a:pt x="44" y="28"/>
                  <a:pt x="44" y="28"/>
                </a:cubicBezTo>
                <a:cubicBezTo>
                  <a:pt x="44" y="28"/>
                  <a:pt x="44" y="28"/>
                  <a:pt x="44" y="29"/>
                </a:cubicBezTo>
                <a:cubicBezTo>
                  <a:pt x="44" y="29"/>
                  <a:pt x="44" y="29"/>
                  <a:pt x="44" y="29"/>
                </a:cubicBezTo>
                <a:cubicBezTo>
                  <a:pt x="44" y="29"/>
                  <a:pt x="44" y="29"/>
                  <a:pt x="44" y="29"/>
                </a:cubicBezTo>
                <a:cubicBezTo>
                  <a:pt x="44" y="30"/>
                  <a:pt x="44" y="30"/>
                  <a:pt x="44" y="30"/>
                </a:cubicBezTo>
                <a:cubicBezTo>
                  <a:pt x="44" y="30"/>
                  <a:pt x="44" y="30"/>
                  <a:pt x="44" y="30"/>
                </a:cubicBezTo>
                <a:cubicBezTo>
                  <a:pt x="44" y="30"/>
                  <a:pt x="44" y="30"/>
                  <a:pt x="44" y="30"/>
                </a:cubicBezTo>
                <a:cubicBezTo>
                  <a:pt x="44" y="31"/>
                  <a:pt x="44" y="31"/>
                  <a:pt x="44" y="31"/>
                </a:cubicBezTo>
                <a:cubicBezTo>
                  <a:pt x="44" y="31"/>
                  <a:pt x="44" y="31"/>
                  <a:pt x="44" y="31"/>
                </a:cubicBezTo>
                <a:cubicBezTo>
                  <a:pt x="44" y="32"/>
                  <a:pt x="44" y="32"/>
                  <a:pt x="44" y="32"/>
                </a:cubicBezTo>
                <a:cubicBezTo>
                  <a:pt x="44" y="32"/>
                  <a:pt x="44" y="32"/>
                  <a:pt x="44" y="32"/>
                </a:cubicBezTo>
                <a:cubicBezTo>
                  <a:pt x="43" y="33"/>
                  <a:pt x="43" y="34"/>
                  <a:pt x="42" y="3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76" name="Freeform 61"/>
          <p:cNvSpPr>
            <a:spLocks noEditPoints="1"/>
          </p:cNvSpPr>
          <p:nvPr userDrawn="1"/>
        </p:nvSpPr>
        <p:spPr bwMode="auto">
          <a:xfrm>
            <a:off x="7353301" y="1319213"/>
            <a:ext cx="402167" cy="382588"/>
          </a:xfrm>
          <a:custGeom>
            <a:avLst/>
            <a:gdLst>
              <a:gd name="T0" fmla="*/ 5 w 78"/>
              <a:gd name="T1" fmla="*/ 58 h 99"/>
              <a:gd name="T2" fmla="*/ 5 w 78"/>
              <a:gd name="T3" fmla="*/ 40 h 99"/>
              <a:gd name="T4" fmla="*/ 23 w 78"/>
              <a:gd name="T5" fmla="*/ 40 h 99"/>
              <a:gd name="T6" fmla="*/ 23 w 78"/>
              <a:gd name="T7" fmla="*/ 58 h 99"/>
              <a:gd name="T8" fmla="*/ 5 w 78"/>
              <a:gd name="T9" fmla="*/ 58 h 99"/>
              <a:gd name="T10" fmla="*/ 27 w 78"/>
              <a:gd name="T11" fmla="*/ 80 h 99"/>
              <a:gd name="T12" fmla="*/ 27 w 78"/>
              <a:gd name="T13" fmla="*/ 71 h 99"/>
              <a:gd name="T14" fmla="*/ 27 w 78"/>
              <a:gd name="T15" fmla="*/ 26 h 99"/>
              <a:gd name="T16" fmla="*/ 27 w 78"/>
              <a:gd name="T17" fmla="*/ 18 h 99"/>
              <a:gd name="T18" fmla="*/ 36 w 78"/>
              <a:gd name="T19" fmla="*/ 18 h 99"/>
              <a:gd name="T20" fmla="*/ 35 w 78"/>
              <a:gd name="T21" fmla="*/ 80 h 99"/>
              <a:gd name="T22" fmla="*/ 27 w 78"/>
              <a:gd name="T23" fmla="*/ 80 h 99"/>
              <a:gd name="T24" fmla="*/ 43 w 78"/>
              <a:gd name="T25" fmla="*/ 96 h 99"/>
              <a:gd name="T26" fmla="*/ 43 w 78"/>
              <a:gd name="T27" fmla="*/ 88 h 99"/>
              <a:gd name="T28" fmla="*/ 43 w 78"/>
              <a:gd name="T29" fmla="*/ 10 h 99"/>
              <a:gd name="T30" fmla="*/ 43 w 78"/>
              <a:gd name="T31" fmla="*/ 2 h 99"/>
              <a:gd name="T32" fmla="*/ 51 w 78"/>
              <a:gd name="T33" fmla="*/ 2 h 99"/>
              <a:gd name="T34" fmla="*/ 52 w 78"/>
              <a:gd name="T35" fmla="*/ 96 h 99"/>
              <a:gd name="T36" fmla="*/ 43 w 78"/>
              <a:gd name="T37" fmla="*/ 96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 h="99">
                <a:moveTo>
                  <a:pt x="5" y="58"/>
                </a:moveTo>
                <a:cubicBezTo>
                  <a:pt x="0" y="53"/>
                  <a:pt x="0" y="45"/>
                  <a:pt x="5" y="40"/>
                </a:cubicBezTo>
                <a:cubicBezTo>
                  <a:pt x="10" y="35"/>
                  <a:pt x="18" y="36"/>
                  <a:pt x="23" y="40"/>
                </a:cubicBezTo>
                <a:cubicBezTo>
                  <a:pt x="28" y="45"/>
                  <a:pt x="28" y="53"/>
                  <a:pt x="23" y="58"/>
                </a:cubicBezTo>
                <a:cubicBezTo>
                  <a:pt x="18" y="63"/>
                  <a:pt x="10" y="63"/>
                  <a:pt x="5" y="58"/>
                </a:cubicBezTo>
                <a:close/>
                <a:moveTo>
                  <a:pt x="27" y="80"/>
                </a:moveTo>
                <a:cubicBezTo>
                  <a:pt x="24" y="77"/>
                  <a:pt x="24" y="74"/>
                  <a:pt x="27" y="71"/>
                </a:cubicBezTo>
                <a:cubicBezTo>
                  <a:pt x="39" y="59"/>
                  <a:pt x="40" y="38"/>
                  <a:pt x="27" y="26"/>
                </a:cubicBezTo>
                <a:cubicBezTo>
                  <a:pt x="25" y="24"/>
                  <a:pt x="25" y="20"/>
                  <a:pt x="27" y="18"/>
                </a:cubicBezTo>
                <a:cubicBezTo>
                  <a:pt x="30" y="15"/>
                  <a:pt x="33" y="15"/>
                  <a:pt x="36" y="18"/>
                </a:cubicBezTo>
                <a:cubicBezTo>
                  <a:pt x="53" y="35"/>
                  <a:pt x="52" y="63"/>
                  <a:pt x="35" y="80"/>
                </a:cubicBezTo>
                <a:cubicBezTo>
                  <a:pt x="33" y="82"/>
                  <a:pt x="29" y="82"/>
                  <a:pt x="27" y="80"/>
                </a:cubicBezTo>
                <a:close/>
                <a:moveTo>
                  <a:pt x="43" y="96"/>
                </a:moveTo>
                <a:cubicBezTo>
                  <a:pt x="41" y="94"/>
                  <a:pt x="41" y="90"/>
                  <a:pt x="43" y="88"/>
                </a:cubicBezTo>
                <a:cubicBezTo>
                  <a:pt x="65" y="67"/>
                  <a:pt x="65" y="32"/>
                  <a:pt x="43" y="10"/>
                </a:cubicBezTo>
                <a:cubicBezTo>
                  <a:pt x="41" y="8"/>
                  <a:pt x="41" y="4"/>
                  <a:pt x="43" y="2"/>
                </a:cubicBezTo>
                <a:cubicBezTo>
                  <a:pt x="45" y="0"/>
                  <a:pt x="49" y="0"/>
                  <a:pt x="51" y="2"/>
                </a:cubicBezTo>
                <a:cubicBezTo>
                  <a:pt x="78" y="28"/>
                  <a:pt x="78" y="70"/>
                  <a:pt x="52" y="96"/>
                </a:cubicBezTo>
                <a:cubicBezTo>
                  <a:pt x="49" y="99"/>
                  <a:pt x="46" y="99"/>
                  <a:pt x="43" y="9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77" name="Freeform 62"/>
          <p:cNvSpPr>
            <a:spLocks/>
          </p:cNvSpPr>
          <p:nvPr userDrawn="1"/>
        </p:nvSpPr>
        <p:spPr bwMode="auto">
          <a:xfrm>
            <a:off x="5437717" y="1295400"/>
            <a:ext cx="355600" cy="274638"/>
          </a:xfrm>
          <a:custGeom>
            <a:avLst/>
            <a:gdLst>
              <a:gd name="T0" fmla="*/ 33 w 69"/>
              <a:gd name="T1" fmla="*/ 0 h 71"/>
              <a:gd name="T2" fmla="*/ 69 w 69"/>
              <a:gd name="T3" fmla="*/ 28 h 71"/>
              <a:gd name="T4" fmla="*/ 43 w 69"/>
              <a:gd name="T5" fmla="*/ 60 h 71"/>
              <a:gd name="T6" fmla="*/ 32 w 69"/>
              <a:gd name="T7" fmla="*/ 71 h 71"/>
              <a:gd name="T8" fmla="*/ 23 w 69"/>
              <a:gd name="T9" fmla="*/ 62 h 71"/>
              <a:gd name="T10" fmla="*/ 47 w 69"/>
              <a:gd name="T11" fmla="*/ 28 h 71"/>
              <a:gd name="T12" fmla="*/ 34 w 69"/>
              <a:gd name="T13" fmla="*/ 16 h 71"/>
              <a:gd name="T14" fmla="*/ 9 w 69"/>
              <a:gd name="T15" fmla="*/ 34 h 71"/>
              <a:gd name="T16" fmla="*/ 0 w 69"/>
              <a:gd name="T17" fmla="*/ 26 h 71"/>
              <a:gd name="T18" fmla="*/ 33 w 69"/>
              <a:gd name="T19"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71">
                <a:moveTo>
                  <a:pt x="33" y="0"/>
                </a:moveTo>
                <a:cubicBezTo>
                  <a:pt x="51" y="0"/>
                  <a:pt x="69" y="8"/>
                  <a:pt x="69" y="28"/>
                </a:cubicBezTo>
                <a:cubicBezTo>
                  <a:pt x="69" y="46"/>
                  <a:pt x="48" y="53"/>
                  <a:pt x="43" y="60"/>
                </a:cubicBezTo>
                <a:cubicBezTo>
                  <a:pt x="40" y="65"/>
                  <a:pt x="41" y="71"/>
                  <a:pt x="32" y="71"/>
                </a:cubicBezTo>
                <a:cubicBezTo>
                  <a:pt x="26" y="71"/>
                  <a:pt x="23" y="67"/>
                  <a:pt x="23" y="62"/>
                </a:cubicBezTo>
                <a:cubicBezTo>
                  <a:pt x="23" y="45"/>
                  <a:pt x="47" y="42"/>
                  <a:pt x="47" y="28"/>
                </a:cubicBezTo>
                <a:cubicBezTo>
                  <a:pt x="47" y="20"/>
                  <a:pt x="42" y="16"/>
                  <a:pt x="34" y="16"/>
                </a:cubicBezTo>
                <a:cubicBezTo>
                  <a:pt x="16" y="16"/>
                  <a:pt x="23" y="34"/>
                  <a:pt x="9" y="34"/>
                </a:cubicBezTo>
                <a:cubicBezTo>
                  <a:pt x="5" y="34"/>
                  <a:pt x="0" y="31"/>
                  <a:pt x="0" y="26"/>
                </a:cubicBezTo>
                <a:cubicBezTo>
                  <a:pt x="0" y="12"/>
                  <a:pt x="16"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78" name="Oval 63"/>
          <p:cNvSpPr>
            <a:spLocks noChangeArrowheads="1"/>
          </p:cNvSpPr>
          <p:nvPr userDrawn="1"/>
        </p:nvSpPr>
        <p:spPr bwMode="auto">
          <a:xfrm>
            <a:off x="5545667" y="1589089"/>
            <a:ext cx="118533" cy="920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79" name="Group 78"/>
          <p:cNvGrpSpPr/>
          <p:nvPr userDrawn="1"/>
        </p:nvGrpSpPr>
        <p:grpSpPr>
          <a:xfrm>
            <a:off x="3712634" y="1724025"/>
            <a:ext cx="433917" cy="679450"/>
            <a:chOff x="2784475" y="1724025"/>
            <a:chExt cx="325438" cy="679450"/>
          </a:xfrm>
        </p:grpSpPr>
        <p:sp>
          <p:nvSpPr>
            <p:cNvPr id="80" name="Oval 64"/>
            <p:cNvSpPr>
              <a:spLocks noChangeArrowheads="1"/>
            </p:cNvSpPr>
            <p:nvPr userDrawn="1"/>
          </p:nvSpPr>
          <p:spPr bwMode="auto">
            <a:xfrm>
              <a:off x="2894013" y="1724025"/>
              <a:ext cx="107950" cy="1079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81" name="Line 65"/>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82" name="Line 66"/>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83" name="Freeform 67"/>
            <p:cNvSpPr>
              <a:spLocks/>
            </p:cNvSpPr>
            <p:nvPr userDrawn="1"/>
          </p:nvSpPr>
          <p:spPr bwMode="auto">
            <a:xfrm>
              <a:off x="2784475" y="1847850"/>
              <a:ext cx="325438" cy="555625"/>
            </a:xfrm>
            <a:custGeom>
              <a:avLst/>
              <a:gdLst>
                <a:gd name="T0" fmla="*/ 40 w 84"/>
                <a:gd name="T1" fmla="*/ 86 h 144"/>
                <a:gd name="T2" fmla="*/ 40 w 84"/>
                <a:gd name="T3" fmla="*/ 135 h 144"/>
                <a:gd name="T4" fmla="*/ 27 w 84"/>
                <a:gd name="T5" fmla="*/ 135 h 144"/>
                <a:gd name="T6" fmla="*/ 26 w 84"/>
                <a:gd name="T7" fmla="*/ 86 h 144"/>
                <a:gd name="T8" fmla="*/ 9 w 84"/>
                <a:gd name="T9" fmla="*/ 86 h 144"/>
                <a:gd name="T10" fmla="*/ 28 w 84"/>
                <a:gd name="T11" fmla="*/ 20 h 144"/>
                <a:gd name="T12" fmla="*/ 25 w 84"/>
                <a:gd name="T13" fmla="*/ 20 h 144"/>
                <a:gd name="T14" fmla="*/ 14 w 84"/>
                <a:gd name="T15" fmla="*/ 58 h 144"/>
                <a:gd name="T16" fmla="*/ 2 w 84"/>
                <a:gd name="T17" fmla="*/ 54 h 144"/>
                <a:gd name="T18" fmla="*/ 15 w 84"/>
                <a:gd name="T19" fmla="*/ 13 h 144"/>
                <a:gd name="T20" fmla="*/ 32 w 84"/>
                <a:gd name="T21" fmla="*/ 0 h 144"/>
                <a:gd name="T22" fmla="*/ 41 w 84"/>
                <a:gd name="T23" fmla="*/ 0 h 144"/>
                <a:gd name="T24" fmla="*/ 41 w 84"/>
                <a:gd name="T25" fmla="*/ 0 h 144"/>
                <a:gd name="T26" fmla="*/ 51 w 84"/>
                <a:gd name="T27" fmla="*/ 0 h 144"/>
                <a:gd name="T28" fmla="*/ 69 w 84"/>
                <a:gd name="T29" fmla="*/ 13 h 144"/>
                <a:gd name="T30" fmla="*/ 81 w 84"/>
                <a:gd name="T31" fmla="*/ 54 h 144"/>
                <a:gd name="T32" fmla="*/ 70 w 84"/>
                <a:gd name="T33" fmla="*/ 58 h 144"/>
                <a:gd name="T34" fmla="*/ 59 w 84"/>
                <a:gd name="T35" fmla="*/ 20 h 144"/>
                <a:gd name="T36" fmla="*/ 56 w 84"/>
                <a:gd name="T37" fmla="*/ 20 h 144"/>
                <a:gd name="T38" fmla="*/ 75 w 84"/>
                <a:gd name="T39" fmla="*/ 86 h 144"/>
                <a:gd name="T40" fmla="*/ 57 w 84"/>
                <a:gd name="T41" fmla="*/ 86 h 144"/>
                <a:gd name="T42" fmla="*/ 57 w 84"/>
                <a:gd name="T43" fmla="*/ 135 h 144"/>
                <a:gd name="T44" fmla="*/ 44 w 84"/>
                <a:gd name="T45" fmla="*/ 135 h 144"/>
                <a:gd name="T46" fmla="*/ 44 w 84"/>
                <a:gd name="T47" fmla="*/ 86 h 144"/>
                <a:gd name="T48" fmla="*/ 40 w 84"/>
                <a:gd name="T49" fmla="*/ 8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4" h="144">
                  <a:moveTo>
                    <a:pt x="40" y="86"/>
                  </a:moveTo>
                  <a:cubicBezTo>
                    <a:pt x="40" y="135"/>
                    <a:pt x="40" y="135"/>
                    <a:pt x="40" y="135"/>
                  </a:cubicBezTo>
                  <a:cubicBezTo>
                    <a:pt x="40" y="144"/>
                    <a:pt x="27" y="144"/>
                    <a:pt x="27" y="135"/>
                  </a:cubicBezTo>
                  <a:cubicBezTo>
                    <a:pt x="26" y="86"/>
                    <a:pt x="26" y="86"/>
                    <a:pt x="26" y="86"/>
                  </a:cubicBezTo>
                  <a:cubicBezTo>
                    <a:pt x="9" y="86"/>
                    <a:pt x="9" y="86"/>
                    <a:pt x="9" y="86"/>
                  </a:cubicBezTo>
                  <a:cubicBezTo>
                    <a:pt x="28" y="20"/>
                    <a:pt x="28" y="20"/>
                    <a:pt x="28" y="20"/>
                  </a:cubicBezTo>
                  <a:cubicBezTo>
                    <a:pt x="25" y="20"/>
                    <a:pt x="25" y="20"/>
                    <a:pt x="25" y="20"/>
                  </a:cubicBezTo>
                  <a:cubicBezTo>
                    <a:pt x="14" y="58"/>
                    <a:pt x="14" y="58"/>
                    <a:pt x="14" y="58"/>
                  </a:cubicBezTo>
                  <a:cubicBezTo>
                    <a:pt x="11" y="66"/>
                    <a:pt x="0" y="63"/>
                    <a:pt x="2" y="54"/>
                  </a:cubicBezTo>
                  <a:cubicBezTo>
                    <a:pt x="15" y="13"/>
                    <a:pt x="15" y="13"/>
                    <a:pt x="15" y="13"/>
                  </a:cubicBezTo>
                  <a:cubicBezTo>
                    <a:pt x="16" y="9"/>
                    <a:pt x="22" y="0"/>
                    <a:pt x="32" y="0"/>
                  </a:cubicBezTo>
                  <a:cubicBezTo>
                    <a:pt x="41" y="0"/>
                    <a:pt x="41" y="0"/>
                    <a:pt x="41" y="0"/>
                  </a:cubicBezTo>
                  <a:cubicBezTo>
                    <a:pt x="41" y="0"/>
                    <a:pt x="41" y="0"/>
                    <a:pt x="41" y="0"/>
                  </a:cubicBezTo>
                  <a:cubicBezTo>
                    <a:pt x="51" y="0"/>
                    <a:pt x="51" y="0"/>
                    <a:pt x="51" y="0"/>
                  </a:cubicBezTo>
                  <a:cubicBezTo>
                    <a:pt x="61" y="0"/>
                    <a:pt x="67" y="9"/>
                    <a:pt x="69" y="13"/>
                  </a:cubicBezTo>
                  <a:cubicBezTo>
                    <a:pt x="81" y="54"/>
                    <a:pt x="81" y="54"/>
                    <a:pt x="81" y="54"/>
                  </a:cubicBezTo>
                  <a:cubicBezTo>
                    <a:pt x="84" y="62"/>
                    <a:pt x="73" y="66"/>
                    <a:pt x="70" y="58"/>
                  </a:cubicBezTo>
                  <a:cubicBezTo>
                    <a:pt x="59" y="20"/>
                    <a:pt x="59" y="20"/>
                    <a:pt x="59" y="20"/>
                  </a:cubicBezTo>
                  <a:cubicBezTo>
                    <a:pt x="56" y="20"/>
                    <a:pt x="56" y="20"/>
                    <a:pt x="56" y="20"/>
                  </a:cubicBezTo>
                  <a:cubicBezTo>
                    <a:pt x="75" y="86"/>
                    <a:pt x="75" y="86"/>
                    <a:pt x="75" y="86"/>
                  </a:cubicBezTo>
                  <a:cubicBezTo>
                    <a:pt x="57" y="86"/>
                    <a:pt x="57" y="86"/>
                    <a:pt x="57" y="86"/>
                  </a:cubicBezTo>
                  <a:cubicBezTo>
                    <a:pt x="57" y="135"/>
                    <a:pt x="57" y="135"/>
                    <a:pt x="57" y="135"/>
                  </a:cubicBezTo>
                  <a:cubicBezTo>
                    <a:pt x="57" y="144"/>
                    <a:pt x="44" y="144"/>
                    <a:pt x="44" y="135"/>
                  </a:cubicBezTo>
                  <a:cubicBezTo>
                    <a:pt x="44" y="86"/>
                    <a:pt x="44" y="86"/>
                    <a:pt x="44" y="86"/>
                  </a:cubicBezTo>
                  <a:lnTo>
                    <a:pt x="40" y="8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84" name="Group 83"/>
          <p:cNvGrpSpPr/>
          <p:nvPr userDrawn="1"/>
        </p:nvGrpSpPr>
        <p:grpSpPr>
          <a:xfrm>
            <a:off x="4258733" y="1724026"/>
            <a:ext cx="340784" cy="684213"/>
            <a:chOff x="3194050" y="1724025"/>
            <a:chExt cx="255588" cy="684213"/>
          </a:xfrm>
        </p:grpSpPr>
        <p:sp>
          <p:nvSpPr>
            <p:cNvPr id="85" name="Freeform 68"/>
            <p:cNvSpPr>
              <a:spLocks/>
            </p:cNvSpPr>
            <p:nvPr userDrawn="1"/>
          </p:nvSpPr>
          <p:spPr bwMode="auto">
            <a:xfrm>
              <a:off x="3194050" y="1847850"/>
              <a:ext cx="255588" cy="560388"/>
            </a:xfrm>
            <a:custGeom>
              <a:avLst/>
              <a:gdLst>
                <a:gd name="T0" fmla="*/ 18 w 66"/>
                <a:gd name="T1" fmla="*/ 0 h 145"/>
                <a:gd name="T2" fmla="*/ 0 w 66"/>
                <a:gd name="T3" fmla="*/ 19 h 145"/>
                <a:gd name="T4" fmla="*/ 0 w 66"/>
                <a:gd name="T5" fmla="*/ 63 h 145"/>
                <a:gd name="T6" fmla="*/ 12 w 66"/>
                <a:gd name="T7" fmla="*/ 63 h 145"/>
                <a:gd name="T8" fmla="*/ 12 w 66"/>
                <a:gd name="T9" fmla="*/ 23 h 145"/>
                <a:gd name="T10" fmla="*/ 15 w 66"/>
                <a:gd name="T11" fmla="*/ 23 h 145"/>
                <a:gd name="T12" fmla="*/ 15 w 66"/>
                <a:gd name="T13" fmla="*/ 133 h 145"/>
                <a:gd name="T14" fmla="*/ 31 w 66"/>
                <a:gd name="T15" fmla="*/ 133 h 145"/>
                <a:gd name="T16" fmla="*/ 31 w 66"/>
                <a:gd name="T17" fmla="*/ 69 h 145"/>
                <a:gd name="T18" fmla="*/ 34 w 66"/>
                <a:gd name="T19" fmla="*/ 69 h 145"/>
                <a:gd name="T20" fmla="*/ 34 w 66"/>
                <a:gd name="T21" fmla="*/ 133 h 145"/>
                <a:gd name="T22" fmla="*/ 51 w 66"/>
                <a:gd name="T23" fmla="*/ 133 h 145"/>
                <a:gd name="T24" fmla="*/ 51 w 66"/>
                <a:gd name="T25" fmla="*/ 23 h 145"/>
                <a:gd name="T26" fmla="*/ 54 w 66"/>
                <a:gd name="T27" fmla="*/ 23 h 145"/>
                <a:gd name="T28" fmla="*/ 54 w 66"/>
                <a:gd name="T29" fmla="*/ 63 h 145"/>
                <a:gd name="T30" fmla="*/ 66 w 66"/>
                <a:gd name="T31" fmla="*/ 63 h 145"/>
                <a:gd name="T32" fmla="*/ 66 w 66"/>
                <a:gd name="T33" fmla="*/ 19 h 145"/>
                <a:gd name="T34" fmla="*/ 48 w 66"/>
                <a:gd name="T35" fmla="*/ 0 h 145"/>
                <a:gd name="T36" fmla="*/ 18 w 66"/>
                <a:gd name="T37"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5">
                  <a:moveTo>
                    <a:pt x="18" y="0"/>
                  </a:moveTo>
                  <a:cubicBezTo>
                    <a:pt x="8" y="0"/>
                    <a:pt x="0" y="9"/>
                    <a:pt x="0" y="19"/>
                  </a:cubicBezTo>
                  <a:cubicBezTo>
                    <a:pt x="0" y="63"/>
                    <a:pt x="0" y="63"/>
                    <a:pt x="0" y="63"/>
                  </a:cubicBezTo>
                  <a:cubicBezTo>
                    <a:pt x="0" y="71"/>
                    <a:pt x="12" y="71"/>
                    <a:pt x="12" y="63"/>
                  </a:cubicBezTo>
                  <a:cubicBezTo>
                    <a:pt x="12" y="23"/>
                    <a:pt x="12" y="23"/>
                    <a:pt x="12" y="23"/>
                  </a:cubicBezTo>
                  <a:cubicBezTo>
                    <a:pt x="15" y="23"/>
                    <a:pt x="15" y="23"/>
                    <a:pt x="15" y="23"/>
                  </a:cubicBezTo>
                  <a:cubicBezTo>
                    <a:pt x="15" y="133"/>
                    <a:pt x="15" y="133"/>
                    <a:pt x="15" y="133"/>
                  </a:cubicBezTo>
                  <a:cubicBezTo>
                    <a:pt x="15" y="145"/>
                    <a:pt x="31" y="144"/>
                    <a:pt x="31" y="133"/>
                  </a:cubicBezTo>
                  <a:cubicBezTo>
                    <a:pt x="31" y="69"/>
                    <a:pt x="31" y="69"/>
                    <a:pt x="31" y="69"/>
                  </a:cubicBezTo>
                  <a:cubicBezTo>
                    <a:pt x="34" y="69"/>
                    <a:pt x="34" y="69"/>
                    <a:pt x="34" y="69"/>
                  </a:cubicBezTo>
                  <a:cubicBezTo>
                    <a:pt x="34" y="133"/>
                    <a:pt x="34" y="133"/>
                    <a:pt x="34" y="133"/>
                  </a:cubicBezTo>
                  <a:cubicBezTo>
                    <a:pt x="34" y="144"/>
                    <a:pt x="51" y="145"/>
                    <a:pt x="51" y="133"/>
                  </a:cubicBezTo>
                  <a:cubicBezTo>
                    <a:pt x="51" y="23"/>
                    <a:pt x="51" y="23"/>
                    <a:pt x="51" y="23"/>
                  </a:cubicBezTo>
                  <a:cubicBezTo>
                    <a:pt x="54" y="23"/>
                    <a:pt x="54" y="23"/>
                    <a:pt x="54" y="23"/>
                  </a:cubicBezTo>
                  <a:cubicBezTo>
                    <a:pt x="54" y="63"/>
                    <a:pt x="54" y="63"/>
                    <a:pt x="54" y="63"/>
                  </a:cubicBezTo>
                  <a:cubicBezTo>
                    <a:pt x="54" y="71"/>
                    <a:pt x="66" y="71"/>
                    <a:pt x="66" y="63"/>
                  </a:cubicBezTo>
                  <a:cubicBezTo>
                    <a:pt x="66" y="19"/>
                    <a:pt x="66" y="19"/>
                    <a:pt x="66" y="19"/>
                  </a:cubicBezTo>
                  <a:cubicBezTo>
                    <a:pt x="66" y="10"/>
                    <a:pt x="58" y="0"/>
                    <a:pt x="48" y="0"/>
                  </a:cubicBezTo>
                  <a:lnTo>
                    <a:pt x="1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86" name="Oval 69"/>
            <p:cNvSpPr>
              <a:spLocks noChangeArrowheads="1"/>
            </p:cNvSpPr>
            <p:nvPr userDrawn="1"/>
          </p:nvSpPr>
          <p:spPr bwMode="auto">
            <a:xfrm>
              <a:off x="3268663" y="1724025"/>
              <a:ext cx="107950" cy="1127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87" name="Line 70"/>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88" name="Line 71"/>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89" name="Group 88"/>
          <p:cNvGrpSpPr/>
          <p:nvPr userDrawn="1"/>
        </p:nvGrpSpPr>
        <p:grpSpPr>
          <a:xfrm>
            <a:off x="8240184" y="1743075"/>
            <a:ext cx="626533" cy="649288"/>
            <a:chOff x="6180138" y="1743075"/>
            <a:chExt cx="469900" cy="649288"/>
          </a:xfrm>
        </p:grpSpPr>
        <p:sp>
          <p:nvSpPr>
            <p:cNvPr id="90" name="Freeform 72"/>
            <p:cNvSpPr>
              <a:spLocks/>
            </p:cNvSpPr>
            <p:nvPr userDrawn="1"/>
          </p:nvSpPr>
          <p:spPr bwMode="auto">
            <a:xfrm>
              <a:off x="6330950" y="1966913"/>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91" name="Freeform 73"/>
            <p:cNvSpPr>
              <a:spLocks/>
            </p:cNvSpPr>
            <p:nvPr userDrawn="1"/>
          </p:nvSpPr>
          <p:spPr bwMode="auto">
            <a:xfrm>
              <a:off x="6330950" y="2098675"/>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92" name="Freeform 74"/>
            <p:cNvSpPr>
              <a:spLocks/>
            </p:cNvSpPr>
            <p:nvPr userDrawn="1"/>
          </p:nvSpPr>
          <p:spPr bwMode="auto">
            <a:xfrm>
              <a:off x="6330950" y="2230438"/>
              <a:ext cx="242888" cy="38100"/>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93" name="Freeform 75"/>
            <p:cNvSpPr>
              <a:spLocks/>
            </p:cNvSpPr>
            <p:nvPr userDrawn="1"/>
          </p:nvSpPr>
          <p:spPr bwMode="auto">
            <a:xfrm>
              <a:off x="6342063" y="1743075"/>
              <a:ext cx="146050" cy="120650"/>
            </a:xfrm>
            <a:custGeom>
              <a:avLst/>
              <a:gdLst>
                <a:gd name="T0" fmla="*/ 4 w 38"/>
                <a:gd name="T1" fmla="*/ 31 h 31"/>
                <a:gd name="T2" fmla="*/ 34 w 38"/>
                <a:gd name="T3" fmla="*/ 31 h 31"/>
                <a:gd name="T4" fmla="*/ 38 w 38"/>
                <a:gd name="T5" fmla="*/ 28 h 31"/>
                <a:gd name="T6" fmla="*/ 38 w 38"/>
                <a:gd name="T7" fmla="*/ 13 h 31"/>
                <a:gd name="T8" fmla="*/ 34 w 38"/>
                <a:gd name="T9" fmla="*/ 9 h 31"/>
                <a:gd name="T10" fmla="*/ 29 w 38"/>
                <a:gd name="T11" fmla="*/ 9 h 31"/>
                <a:gd name="T12" fmla="*/ 29 w 38"/>
                <a:gd name="T13" fmla="*/ 9 h 31"/>
                <a:gd name="T14" fmla="*/ 29 w 38"/>
                <a:gd name="T15" fmla="*/ 1 h 31"/>
                <a:gd name="T16" fmla="*/ 27 w 38"/>
                <a:gd name="T17" fmla="*/ 0 h 31"/>
                <a:gd name="T18" fmla="*/ 11 w 38"/>
                <a:gd name="T19" fmla="*/ 0 h 31"/>
                <a:gd name="T20" fmla="*/ 9 w 38"/>
                <a:gd name="T21" fmla="*/ 1 h 31"/>
                <a:gd name="T22" fmla="*/ 9 w 38"/>
                <a:gd name="T23" fmla="*/ 9 h 31"/>
                <a:gd name="T24" fmla="*/ 9 w 38"/>
                <a:gd name="T25" fmla="*/ 9 h 31"/>
                <a:gd name="T26" fmla="*/ 4 w 38"/>
                <a:gd name="T27" fmla="*/ 9 h 31"/>
                <a:gd name="T28" fmla="*/ 0 w 38"/>
                <a:gd name="T29" fmla="*/ 13 h 31"/>
                <a:gd name="T30" fmla="*/ 0 w 38"/>
                <a:gd name="T31" fmla="*/ 28 h 31"/>
                <a:gd name="T32" fmla="*/ 4 w 38"/>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8" h="31">
                  <a:moveTo>
                    <a:pt x="4" y="31"/>
                  </a:moveTo>
                  <a:cubicBezTo>
                    <a:pt x="34" y="31"/>
                    <a:pt x="34" y="31"/>
                    <a:pt x="34" y="31"/>
                  </a:cubicBezTo>
                  <a:cubicBezTo>
                    <a:pt x="36" y="31"/>
                    <a:pt x="38" y="30"/>
                    <a:pt x="38" y="28"/>
                  </a:cubicBezTo>
                  <a:cubicBezTo>
                    <a:pt x="38" y="13"/>
                    <a:pt x="38" y="13"/>
                    <a:pt x="38" y="13"/>
                  </a:cubicBezTo>
                  <a:cubicBezTo>
                    <a:pt x="38" y="11"/>
                    <a:pt x="36" y="9"/>
                    <a:pt x="34" y="9"/>
                  </a:cubicBezTo>
                  <a:cubicBezTo>
                    <a:pt x="29" y="9"/>
                    <a:pt x="29" y="9"/>
                    <a:pt x="29" y="9"/>
                  </a:cubicBezTo>
                  <a:cubicBezTo>
                    <a:pt x="29" y="9"/>
                    <a:pt x="29" y="9"/>
                    <a:pt x="29" y="9"/>
                  </a:cubicBezTo>
                  <a:cubicBezTo>
                    <a:pt x="29" y="1"/>
                    <a:pt x="29" y="1"/>
                    <a:pt x="29" y="1"/>
                  </a:cubicBezTo>
                  <a:cubicBezTo>
                    <a:pt x="29" y="1"/>
                    <a:pt x="28" y="0"/>
                    <a:pt x="27" y="0"/>
                  </a:cubicBezTo>
                  <a:cubicBezTo>
                    <a:pt x="11" y="0"/>
                    <a:pt x="11" y="0"/>
                    <a:pt x="11" y="0"/>
                  </a:cubicBezTo>
                  <a:cubicBezTo>
                    <a:pt x="10" y="0"/>
                    <a:pt x="9" y="1"/>
                    <a:pt x="9" y="1"/>
                  </a:cubicBezTo>
                  <a:cubicBezTo>
                    <a:pt x="9" y="9"/>
                    <a:pt x="9" y="9"/>
                    <a:pt x="9" y="9"/>
                  </a:cubicBezTo>
                  <a:cubicBezTo>
                    <a:pt x="9" y="9"/>
                    <a:pt x="9" y="9"/>
                    <a:pt x="9" y="9"/>
                  </a:cubicBezTo>
                  <a:cubicBezTo>
                    <a:pt x="4" y="9"/>
                    <a:pt x="4" y="9"/>
                    <a:pt x="4" y="9"/>
                  </a:cubicBezTo>
                  <a:cubicBezTo>
                    <a:pt x="2" y="9"/>
                    <a:pt x="0" y="11"/>
                    <a:pt x="0" y="13"/>
                  </a:cubicBezTo>
                  <a:cubicBezTo>
                    <a:pt x="0" y="28"/>
                    <a:pt x="0" y="28"/>
                    <a:pt x="0" y="28"/>
                  </a:cubicBezTo>
                  <a:cubicBezTo>
                    <a:pt x="0" y="30"/>
                    <a:pt x="2" y="31"/>
                    <a:pt x="4" y="31"/>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94" name="Freeform 76"/>
            <p:cNvSpPr>
              <a:spLocks/>
            </p:cNvSpPr>
            <p:nvPr userDrawn="1"/>
          </p:nvSpPr>
          <p:spPr bwMode="auto">
            <a:xfrm>
              <a:off x="6180138" y="1804988"/>
              <a:ext cx="469900" cy="587375"/>
            </a:xfrm>
            <a:custGeom>
              <a:avLst/>
              <a:gdLst>
                <a:gd name="T0" fmla="*/ 108 w 122"/>
                <a:gd name="T1" fmla="*/ 0 h 152"/>
                <a:gd name="T2" fmla="*/ 85 w 122"/>
                <a:gd name="T3" fmla="*/ 0 h 152"/>
                <a:gd name="T4" fmla="*/ 85 w 122"/>
                <a:gd name="T5" fmla="*/ 10 h 152"/>
                <a:gd name="T6" fmla="*/ 108 w 122"/>
                <a:gd name="T7" fmla="*/ 10 h 152"/>
                <a:gd name="T8" fmla="*/ 112 w 122"/>
                <a:gd name="T9" fmla="*/ 12 h 152"/>
                <a:gd name="T10" fmla="*/ 112 w 122"/>
                <a:gd name="T11" fmla="*/ 140 h 152"/>
                <a:gd name="T12" fmla="*/ 108 w 122"/>
                <a:gd name="T13" fmla="*/ 142 h 152"/>
                <a:gd name="T14" fmla="*/ 14 w 122"/>
                <a:gd name="T15" fmla="*/ 142 h 152"/>
                <a:gd name="T16" fmla="*/ 10 w 122"/>
                <a:gd name="T17" fmla="*/ 140 h 152"/>
                <a:gd name="T18" fmla="*/ 10 w 122"/>
                <a:gd name="T19" fmla="*/ 12 h 152"/>
                <a:gd name="T20" fmla="*/ 14 w 122"/>
                <a:gd name="T21" fmla="*/ 10 h 152"/>
                <a:gd name="T22" fmla="*/ 37 w 122"/>
                <a:gd name="T23" fmla="*/ 10 h 152"/>
                <a:gd name="T24" fmla="*/ 37 w 122"/>
                <a:gd name="T25" fmla="*/ 0 h 152"/>
                <a:gd name="T26" fmla="*/ 14 w 122"/>
                <a:gd name="T27" fmla="*/ 0 h 152"/>
                <a:gd name="T28" fmla="*/ 0 w 122"/>
                <a:gd name="T29" fmla="*/ 12 h 152"/>
                <a:gd name="T30" fmla="*/ 0 w 122"/>
                <a:gd name="T31" fmla="*/ 140 h 152"/>
                <a:gd name="T32" fmla="*/ 14 w 122"/>
                <a:gd name="T33" fmla="*/ 152 h 152"/>
                <a:gd name="T34" fmla="*/ 108 w 122"/>
                <a:gd name="T35" fmla="*/ 152 h 152"/>
                <a:gd name="T36" fmla="*/ 122 w 122"/>
                <a:gd name="T37" fmla="*/ 140 h 152"/>
                <a:gd name="T38" fmla="*/ 122 w 122"/>
                <a:gd name="T39" fmla="*/ 12 h 152"/>
                <a:gd name="T40" fmla="*/ 108 w 122"/>
                <a:gd name="T41"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2" h="152">
                  <a:moveTo>
                    <a:pt x="108" y="0"/>
                  </a:moveTo>
                  <a:cubicBezTo>
                    <a:pt x="85" y="0"/>
                    <a:pt x="85" y="0"/>
                    <a:pt x="85" y="0"/>
                  </a:cubicBezTo>
                  <a:cubicBezTo>
                    <a:pt x="85" y="10"/>
                    <a:pt x="85" y="10"/>
                    <a:pt x="85" y="10"/>
                  </a:cubicBezTo>
                  <a:cubicBezTo>
                    <a:pt x="108" y="10"/>
                    <a:pt x="108" y="10"/>
                    <a:pt x="108" y="10"/>
                  </a:cubicBezTo>
                  <a:cubicBezTo>
                    <a:pt x="110" y="10"/>
                    <a:pt x="112" y="11"/>
                    <a:pt x="112" y="12"/>
                  </a:cubicBezTo>
                  <a:cubicBezTo>
                    <a:pt x="112" y="140"/>
                    <a:pt x="112" y="140"/>
                    <a:pt x="112" y="140"/>
                  </a:cubicBezTo>
                  <a:cubicBezTo>
                    <a:pt x="112" y="141"/>
                    <a:pt x="110" y="142"/>
                    <a:pt x="108" y="142"/>
                  </a:cubicBezTo>
                  <a:cubicBezTo>
                    <a:pt x="14" y="142"/>
                    <a:pt x="14" y="142"/>
                    <a:pt x="14" y="142"/>
                  </a:cubicBezTo>
                  <a:cubicBezTo>
                    <a:pt x="12" y="142"/>
                    <a:pt x="10" y="141"/>
                    <a:pt x="10" y="140"/>
                  </a:cubicBezTo>
                  <a:cubicBezTo>
                    <a:pt x="10" y="12"/>
                    <a:pt x="10" y="12"/>
                    <a:pt x="10" y="12"/>
                  </a:cubicBezTo>
                  <a:cubicBezTo>
                    <a:pt x="10" y="11"/>
                    <a:pt x="12" y="10"/>
                    <a:pt x="14" y="10"/>
                  </a:cubicBezTo>
                  <a:cubicBezTo>
                    <a:pt x="37" y="10"/>
                    <a:pt x="37" y="10"/>
                    <a:pt x="37" y="10"/>
                  </a:cubicBezTo>
                  <a:cubicBezTo>
                    <a:pt x="37" y="0"/>
                    <a:pt x="37" y="0"/>
                    <a:pt x="37" y="0"/>
                  </a:cubicBezTo>
                  <a:cubicBezTo>
                    <a:pt x="14" y="0"/>
                    <a:pt x="14" y="0"/>
                    <a:pt x="14" y="0"/>
                  </a:cubicBezTo>
                  <a:cubicBezTo>
                    <a:pt x="6" y="0"/>
                    <a:pt x="0" y="5"/>
                    <a:pt x="0" y="12"/>
                  </a:cubicBezTo>
                  <a:cubicBezTo>
                    <a:pt x="0" y="140"/>
                    <a:pt x="0" y="140"/>
                    <a:pt x="0" y="140"/>
                  </a:cubicBezTo>
                  <a:cubicBezTo>
                    <a:pt x="0" y="147"/>
                    <a:pt x="6" y="152"/>
                    <a:pt x="14" y="152"/>
                  </a:cubicBezTo>
                  <a:cubicBezTo>
                    <a:pt x="108" y="152"/>
                    <a:pt x="108" y="152"/>
                    <a:pt x="108" y="152"/>
                  </a:cubicBezTo>
                  <a:cubicBezTo>
                    <a:pt x="115" y="152"/>
                    <a:pt x="122" y="147"/>
                    <a:pt x="122" y="140"/>
                  </a:cubicBezTo>
                  <a:cubicBezTo>
                    <a:pt x="122" y="12"/>
                    <a:pt x="122" y="12"/>
                    <a:pt x="122" y="12"/>
                  </a:cubicBezTo>
                  <a:cubicBezTo>
                    <a:pt x="122" y="5"/>
                    <a:pt x="115" y="0"/>
                    <a:pt x="108" y="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95" name="Freeform 77"/>
            <p:cNvSpPr>
              <a:spLocks/>
            </p:cNvSpPr>
            <p:nvPr userDrawn="1"/>
          </p:nvSpPr>
          <p:spPr bwMode="auto">
            <a:xfrm>
              <a:off x="6242050" y="1909763"/>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8 h 30"/>
                <a:gd name="T14" fmla="*/ 2 w 30"/>
                <a:gd name="T15" fmla="*/ 26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5 h 30"/>
                <a:gd name="T28" fmla="*/ 6 w 30"/>
                <a:gd name="T29" fmla="*/ 17 h 30"/>
                <a:gd name="T30" fmla="*/ 7 w 30"/>
                <a:gd name="T31" fmla="*/ 18 h 30"/>
                <a:gd name="T32" fmla="*/ 8 w 30"/>
                <a:gd name="T33" fmla="*/ 21 h 30"/>
                <a:gd name="T34" fmla="*/ 12 w 30"/>
                <a:gd name="T35" fmla="*/ 15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0"/>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29"/>
                    <a:pt x="3" y="29"/>
                    <a:pt x="3" y="28"/>
                  </a:cubicBezTo>
                  <a:cubicBezTo>
                    <a:pt x="3" y="28"/>
                    <a:pt x="2" y="27"/>
                    <a:pt x="2" y="26"/>
                  </a:cubicBezTo>
                  <a:cubicBezTo>
                    <a:pt x="2" y="26"/>
                    <a:pt x="1" y="24"/>
                    <a:pt x="1" y="23"/>
                  </a:cubicBezTo>
                  <a:cubicBezTo>
                    <a:pt x="1" y="23"/>
                    <a:pt x="1" y="22"/>
                    <a:pt x="1" y="22"/>
                  </a:cubicBezTo>
                  <a:cubicBezTo>
                    <a:pt x="0" y="20"/>
                    <a:pt x="0" y="19"/>
                    <a:pt x="0" y="19"/>
                  </a:cubicBezTo>
                  <a:cubicBezTo>
                    <a:pt x="0" y="18"/>
                    <a:pt x="0" y="17"/>
                    <a:pt x="1" y="16"/>
                  </a:cubicBezTo>
                  <a:cubicBezTo>
                    <a:pt x="3" y="15"/>
                    <a:pt x="4" y="15"/>
                    <a:pt x="5" y="15"/>
                  </a:cubicBezTo>
                  <a:cubicBezTo>
                    <a:pt x="5" y="15"/>
                    <a:pt x="5" y="15"/>
                    <a:pt x="6" y="15"/>
                  </a:cubicBezTo>
                  <a:cubicBezTo>
                    <a:pt x="6" y="16"/>
                    <a:pt x="6" y="16"/>
                    <a:pt x="6" y="17"/>
                  </a:cubicBezTo>
                  <a:cubicBezTo>
                    <a:pt x="6" y="17"/>
                    <a:pt x="7" y="18"/>
                    <a:pt x="7" y="18"/>
                  </a:cubicBezTo>
                  <a:cubicBezTo>
                    <a:pt x="7" y="20"/>
                    <a:pt x="8" y="21"/>
                    <a:pt x="8" y="21"/>
                  </a:cubicBezTo>
                  <a:cubicBezTo>
                    <a:pt x="9" y="21"/>
                    <a:pt x="10" y="19"/>
                    <a:pt x="12" y="15"/>
                  </a:cubicBezTo>
                  <a:cubicBezTo>
                    <a:pt x="14" y="12"/>
                    <a:pt x="12" y="15"/>
                    <a:pt x="14" y="13"/>
                  </a:cubicBezTo>
                  <a:cubicBezTo>
                    <a:pt x="16" y="9"/>
                    <a:pt x="18" y="7"/>
                    <a:pt x="19" y="6"/>
                  </a:cubicBezTo>
                  <a:cubicBezTo>
                    <a:pt x="20" y="4"/>
                    <a:pt x="21" y="3"/>
                    <a:pt x="22" y="2"/>
                  </a:cubicBezTo>
                  <a:cubicBezTo>
                    <a:pt x="23" y="2"/>
                    <a:pt x="24" y="1"/>
                    <a:pt x="25" y="1"/>
                  </a:cubicBezTo>
                  <a:cubicBezTo>
                    <a:pt x="26" y="0"/>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96" name="Freeform 78"/>
            <p:cNvSpPr>
              <a:spLocks/>
            </p:cNvSpPr>
            <p:nvPr userDrawn="1"/>
          </p:nvSpPr>
          <p:spPr bwMode="auto">
            <a:xfrm>
              <a:off x="6242050" y="2041525"/>
              <a:ext cx="115888" cy="115888"/>
            </a:xfrm>
            <a:custGeom>
              <a:avLst/>
              <a:gdLst>
                <a:gd name="T0" fmla="*/ 30 w 30"/>
                <a:gd name="T1" fmla="*/ 0 h 30"/>
                <a:gd name="T2" fmla="*/ 18 w 30"/>
                <a:gd name="T3" fmla="*/ 15 h 30"/>
                <a:gd name="T4" fmla="*/ 12 w 30"/>
                <a:gd name="T5" fmla="*/ 25 h 30"/>
                <a:gd name="T6" fmla="*/ 11 w 30"/>
                <a:gd name="T7" fmla="*/ 26 h 30"/>
                <a:gd name="T8" fmla="*/ 6 w 30"/>
                <a:gd name="T9" fmla="*/ 30 h 30"/>
                <a:gd name="T10" fmla="*/ 4 w 30"/>
                <a:gd name="T11" fmla="*/ 29 h 30"/>
                <a:gd name="T12" fmla="*/ 3 w 30"/>
                <a:gd name="T13" fmla="*/ 28 h 30"/>
                <a:gd name="T14" fmla="*/ 2 w 30"/>
                <a:gd name="T15" fmla="*/ 26 h 30"/>
                <a:gd name="T16" fmla="*/ 1 w 30"/>
                <a:gd name="T17" fmla="*/ 22 h 30"/>
                <a:gd name="T18" fmla="*/ 1 w 30"/>
                <a:gd name="T19" fmla="*/ 22 h 30"/>
                <a:gd name="T20" fmla="*/ 0 w 30"/>
                <a:gd name="T21" fmla="*/ 18 h 30"/>
                <a:gd name="T22" fmla="*/ 1 w 30"/>
                <a:gd name="T23" fmla="*/ 16 h 30"/>
                <a:gd name="T24" fmla="*/ 5 w 30"/>
                <a:gd name="T25" fmla="*/ 15 h 30"/>
                <a:gd name="T26" fmla="*/ 6 w 30"/>
                <a:gd name="T27" fmla="*/ 15 h 30"/>
                <a:gd name="T28" fmla="*/ 6 w 30"/>
                <a:gd name="T29" fmla="*/ 16 h 30"/>
                <a:gd name="T30" fmla="*/ 7 w 30"/>
                <a:gd name="T31" fmla="*/ 18 h 30"/>
                <a:gd name="T32" fmla="*/ 8 w 30"/>
                <a:gd name="T33" fmla="*/ 20 h 30"/>
                <a:gd name="T34" fmla="*/ 12 w 30"/>
                <a:gd name="T35" fmla="*/ 15 h 30"/>
                <a:gd name="T36" fmla="*/ 14 w 30"/>
                <a:gd name="T37" fmla="*/ 12 h 30"/>
                <a:gd name="T38" fmla="*/ 19 w 30"/>
                <a:gd name="T39" fmla="*/ 5 h 30"/>
                <a:gd name="T40" fmla="*/ 22 w 30"/>
                <a:gd name="T41" fmla="*/ 2 h 30"/>
                <a:gd name="T42" fmla="*/ 25 w 30"/>
                <a:gd name="T43" fmla="*/ 0 h 30"/>
                <a:gd name="T44" fmla="*/ 30 w 30"/>
                <a:gd name="T45"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 h="30">
                  <a:moveTo>
                    <a:pt x="30" y="0"/>
                  </a:moveTo>
                  <a:cubicBezTo>
                    <a:pt x="26" y="5"/>
                    <a:pt x="22" y="10"/>
                    <a:pt x="18" y="15"/>
                  </a:cubicBezTo>
                  <a:cubicBezTo>
                    <a:pt x="14" y="20"/>
                    <a:pt x="15" y="19"/>
                    <a:pt x="12" y="25"/>
                  </a:cubicBezTo>
                  <a:cubicBezTo>
                    <a:pt x="12" y="25"/>
                    <a:pt x="11" y="26"/>
                    <a:pt x="11" y="26"/>
                  </a:cubicBezTo>
                  <a:cubicBezTo>
                    <a:pt x="10" y="29"/>
                    <a:pt x="8" y="30"/>
                    <a:pt x="6" y="30"/>
                  </a:cubicBezTo>
                  <a:cubicBezTo>
                    <a:pt x="6" y="30"/>
                    <a:pt x="5" y="29"/>
                    <a:pt x="4" y="29"/>
                  </a:cubicBezTo>
                  <a:cubicBezTo>
                    <a:pt x="4" y="29"/>
                    <a:pt x="3" y="29"/>
                    <a:pt x="3" y="28"/>
                  </a:cubicBezTo>
                  <a:cubicBezTo>
                    <a:pt x="3" y="27"/>
                    <a:pt x="2" y="27"/>
                    <a:pt x="2" y="26"/>
                  </a:cubicBezTo>
                  <a:cubicBezTo>
                    <a:pt x="2" y="25"/>
                    <a:pt x="1" y="24"/>
                    <a:pt x="1" y="22"/>
                  </a:cubicBezTo>
                  <a:cubicBezTo>
                    <a:pt x="1" y="22"/>
                    <a:pt x="1" y="22"/>
                    <a:pt x="1" y="22"/>
                  </a:cubicBezTo>
                  <a:cubicBezTo>
                    <a:pt x="0" y="20"/>
                    <a:pt x="0" y="19"/>
                    <a:pt x="0" y="18"/>
                  </a:cubicBezTo>
                  <a:cubicBezTo>
                    <a:pt x="0" y="17"/>
                    <a:pt x="0" y="17"/>
                    <a:pt x="1" y="16"/>
                  </a:cubicBezTo>
                  <a:cubicBezTo>
                    <a:pt x="3" y="15"/>
                    <a:pt x="4" y="15"/>
                    <a:pt x="5" y="15"/>
                  </a:cubicBezTo>
                  <a:cubicBezTo>
                    <a:pt x="5" y="15"/>
                    <a:pt x="5" y="15"/>
                    <a:pt x="6" y="15"/>
                  </a:cubicBezTo>
                  <a:cubicBezTo>
                    <a:pt x="6" y="15"/>
                    <a:pt x="6" y="16"/>
                    <a:pt x="6" y="16"/>
                  </a:cubicBezTo>
                  <a:cubicBezTo>
                    <a:pt x="6" y="17"/>
                    <a:pt x="7" y="17"/>
                    <a:pt x="7" y="18"/>
                  </a:cubicBezTo>
                  <a:cubicBezTo>
                    <a:pt x="7" y="20"/>
                    <a:pt x="8" y="20"/>
                    <a:pt x="8" y="20"/>
                  </a:cubicBezTo>
                  <a:cubicBezTo>
                    <a:pt x="9" y="20"/>
                    <a:pt x="10" y="19"/>
                    <a:pt x="12" y="15"/>
                  </a:cubicBezTo>
                  <a:cubicBezTo>
                    <a:pt x="14" y="12"/>
                    <a:pt x="12" y="15"/>
                    <a:pt x="14" y="12"/>
                  </a:cubicBezTo>
                  <a:cubicBezTo>
                    <a:pt x="16" y="9"/>
                    <a:pt x="18" y="7"/>
                    <a:pt x="19" y="5"/>
                  </a:cubicBezTo>
                  <a:cubicBezTo>
                    <a:pt x="20" y="4"/>
                    <a:pt x="21" y="3"/>
                    <a:pt x="22" y="2"/>
                  </a:cubicBezTo>
                  <a:cubicBezTo>
                    <a:pt x="23" y="1"/>
                    <a:pt x="24" y="1"/>
                    <a:pt x="25" y="0"/>
                  </a:cubicBezTo>
                  <a:cubicBezTo>
                    <a:pt x="26" y="0"/>
                    <a:pt x="28" y="0"/>
                    <a:pt x="3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97" name="Freeform 79"/>
            <p:cNvSpPr>
              <a:spLocks/>
            </p:cNvSpPr>
            <p:nvPr userDrawn="1"/>
          </p:nvSpPr>
          <p:spPr bwMode="auto">
            <a:xfrm>
              <a:off x="6242050" y="2171700"/>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9 h 30"/>
                <a:gd name="T14" fmla="*/ 2 w 30"/>
                <a:gd name="T15" fmla="*/ 27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6 h 30"/>
                <a:gd name="T28" fmla="*/ 6 w 30"/>
                <a:gd name="T29" fmla="*/ 17 h 30"/>
                <a:gd name="T30" fmla="*/ 7 w 30"/>
                <a:gd name="T31" fmla="*/ 19 h 30"/>
                <a:gd name="T32" fmla="*/ 8 w 30"/>
                <a:gd name="T33" fmla="*/ 21 h 30"/>
                <a:gd name="T34" fmla="*/ 12 w 30"/>
                <a:gd name="T35" fmla="*/ 16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1"/>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30"/>
                    <a:pt x="3" y="29"/>
                    <a:pt x="3" y="29"/>
                  </a:cubicBezTo>
                  <a:cubicBezTo>
                    <a:pt x="3" y="28"/>
                    <a:pt x="2" y="27"/>
                    <a:pt x="2" y="27"/>
                  </a:cubicBezTo>
                  <a:cubicBezTo>
                    <a:pt x="2" y="26"/>
                    <a:pt x="1" y="24"/>
                    <a:pt x="1" y="23"/>
                  </a:cubicBezTo>
                  <a:cubicBezTo>
                    <a:pt x="1" y="23"/>
                    <a:pt x="1" y="23"/>
                    <a:pt x="1" y="22"/>
                  </a:cubicBezTo>
                  <a:cubicBezTo>
                    <a:pt x="0" y="21"/>
                    <a:pt x="0" y="19"/>
                    <a:pt x="0" y="19"/>
                  </a:cubicBezTo>
                  <a:cubicBezTo>
                    <a:pt x="0" y="18"/>
                    <a:pt x="0" y="17"/>
                    <a:pt x="1" y="16"/>
                  </a:cubicBezTo>
                  <a:cubicBezTo>
                    <a:pt x="3" y="16"/>
                    <a:pt x="4" y="15"/>
                    <a:pt x="5" y="15"/>
                  </a:cubicBezTo>
                  <a:cubicBezTo>
                    <a:pt x="5" y="15"/>
                    <a:pt x="5" y="15"/>
                    <a:pt x="6" y="16"/>
                  </a:cubicBezTo>
                  <a:cubicBezTo>
                    <a:pt x="6" y="16"/>
                    <a:pt x="6" y="16"/>
                    <a:pt x="6" y="17"/>
                  </a:cubicBezTo>
                  <a:cubicBezTo>
                    <a:pt x="6" y="17"/>
                    <a:pt x="7" y="18"/>
                    <a:pt x="7" y="19"/>
                  </a:cubicBezTo>
                  <a:cubicBezTo>
                    <a:pt x="7" y="20"/>
                    <a:pt x="8" y="21"/>
                    <a:pt x="8" y="21"/>
                  </a:cubicBezTo>
                  <a:cubicBezTo>
                    <a:pt x="9" y="21"/>
                    <a:pt x="10" y="19"/>
                    <a:pt x="12" y="16"/>
                  </a:cubicBezTo>
                  <a:cubicBezTo>
                    <a:pt x="14" y="12"/>
                    <a:pt x="12" y="15"/>
                    <a:pt x="14" y="13"/>
                  </a:cubicBezTo>
                  <a:cubicBezTo>
                    <a:pt x="16" y="10"/>
                    <a:pt x="18" y="7"/>
                    <a:pt x="19" y="6"/>
                  </a:cubicBezTo>
                  <a:cubicBezTo>
                    <a:pt x="20" y="4"/>
                    <a:pt x="21" y="3"/>
                    <a:pt x="22" y="2"/>
                  </a:cubicBezTo>
                  <a:cubicBezTo>
                    <a:pt x="23" y="2"/>
                    <a:pt x="24" y="1"/>
                    <a:pt x="25" y="1"/>
                  </a:cubicBezTo>
                  <a:cubicBezTo>
                    <a:pt x="26" y="1"/>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98" name="Freeform 80"/>
          <p:cNvSpPr>
            <a:spLocks/>
          </p:cNvSpPr>
          <p:nvPr userDrawn="1"/>
        </p:nvSpPr>
        <p:spPr bwMode="auto">
          <a:xfrm>
            <a:off x="8528051" y="754063"/>
            <a:ext cx="366184" cy="271463"/>
          </a:xfrm>
          <a:custGeom>
            <a:avLst/>
            <a:gdLst>
              <a:gd name="T0" fmla="*/ 71 w 71"/>
              <a:gd name="T1" fmla="*/ 2 h 70"/>
              <a:gd name="T2" fmla="*/ 43 w 71"/>
              <a:gd name="T3" fmla="*/ 36 h 70"/>
              <a:gd name="T4" fmla="*/ 29 w 71"/>
              <a:gd name="T5" fmla="*/ 59 h 70"/>
              <a:gd name="T6" fmla="*/ 27 w 71"/>
              <a:gd name="T7" fmla="*/ 63 h 70"/>
              <a:gd name="T8" fmla="*/ 16 w 71"/>
              <a:gd name="T9" fmla="*/ 70 h 70"/>
              <a:gd name="T10" fmla="*/ 11 w 71"/>
              <a:gd name="T11" fmla="*/ 69 h 70"/>
              <a:gd name="T12" fmla="*/ 8 w 71"/>
              <a:gd name="T13" fmla="*/ 66 h 70"/>
              <a:gd name="T14" fmla="*/ 5 w 71"/>
              <a:gd name="T15" fmla="*/ 62 h 70"/>
              <a:gd name="T16" fmla="*/ 2 w 71"/>
              <a:gd name="T17" fmla="*/ 53 h 70"/>
              <a:gd name="T18" fmla="*/ 2 w 71"/>
              <a:gd name="T19" fmla="*/ 52 h 70"/>
              <a:gd name="T20" fmla="*/ 0 w 71"/>
              <a:gd name="T21" fmla="*/ 44 h 70"/>
              <a:gd name="T22" fmla="*/ 4 w 71"/>
              <a:gd name="T23" fmla="*/ 38 h 70"/>
              <a:gd name="T24" fmla="*/ 12 w 71"/>
              <a:gd name="T25" fmla="*/ 35 h 70"/>
              <a:gd name="T26" fmla="*/ 14 w 71"/>
              <a:gd name="T27" fmla="*/ 36 h 70"/>
              <a:gd name="T28" fmla="*/ 15 w 71"/>
              <a:gd name="T29" fmla="*/ 39 h 70"/>
              <a:gd name="T30" fmla="*/ 17 w 71"/>
              <a:gd name="T31" fmla="*/ 43 h 70"/>
              <a:gd name="T32" fmla="*/ 20 w 71"/>
              <a:gd name="T33" fmla="*/ 49 h 70"/>
              <a:gd name="T34" fmla="*/ 29 w 71"/>
              <a:gd name="T35" fmla="*/ 36 h 70"/>
              <a:gd name="T36" fmla="*/ 33 w 71"/>
              <a:gd name="T37" fmla="*/ 29 h 70"/>
              <a:gd name="T38" fmla="*/ 45 w 71"/>
              <a:gd name="T39" fmla="*/ 13 h 70"/>
              <a:gd name="T40" fmla="*/ 52 w 71"/>
              <a:gd name="T41" fmla="*/ 5 h 70"/>
              <a:gd name="T42" fmla="*/ 59 w 71"/>
              <a:gd name="T43" fmla="*/ 2 h 70"/>
              <a:gd name="T44" fmla="*/ 70 w 71"/>
              <a:gd name="T45" fmla="*/ 0 h 70"/>
              <a:gd name="T46" fmla="*/ 71 w 71"/>
              <a:gd name="T47"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 h="70">
                <a:moveTo>
                  <a:pt x="71" y="2"/>
                </a:moveTo>
                <a:cubicBezTo>
                  <a:pt x="61" y="13"/>
                  <a:pt x="52" y="24"/>
                  <a:pt x="43" y="36"/>
                </a:cubicBezTo>
                <a:cubicBezTo>
                  <a:pt x="35" y="48"/>
                  <a:pt x="36" y="46"/>
                  <a:pt x="29" y="59"/>
                </a:cubicBezTo>
                <a:cubicBezTo>
                  <a:pt x="28" y="60"/>
                  <a:pt x="27" y="61"/>
                  <a:pt x="27" y="63"/>
                </a:cubicBezTo>
                <a:cubicBezTo>
                  <a:pt x="24" y="68"/>
                  <a:pt x="20" y="70"/>
                  <a:pt x="16" y="70"/>
                </a:cubicBezTo>
                <a:cubicBezTo>
                  <a:pt x="14" y="70"/>
                  <a:pt x="12" y="70"/>
                  <a:pt x="11" y="69"/>
                </a:cubicBezTo>
                <a:cubicBezTo>
                  <a:pt x="10" y="69"/>
                  <a:pt x="9" y="68"/>
                  <a:pt x="8" y="66"/>
                </a:cubicBezTo>
                <a:cubicBezTo>
                  <a:pt x="7" y="65"/>
                  <a:pt x="6" y="64"/>
                  <a:pt x="5" y="62"/>
                </a:cubicBezTo>
                <a:cubicBezTo>
                  <a:pt x="4" y="60"/>
                  <a:pt x="3" y="57"/>
                  <a:pt x="2" y="53"/>
                </a:cubicBezTo>
                <a:cubicBezTo>
                  <a:pt x="2" y="53"/>
                  <a:pt x="2" y="52"/>
                  <a:pt x="2" y="52"/>
                </a:cubicBezTo>
                <a:cubicBezTo>
                  <a:pt x="1" y="48"/>
                  <a:pt x="0" y="45"/>
                  <a:pt x="0" y="44"/>
                </a:cubicBezTo>
                <a:cubicBezTo>
                  <a:pt x="0" y="42"/>
                  <a:pt x="2" y="40"/>
                  <a:pt x="4" y="38"/>
                </a:cubicBezTo>
                <a:cubicBezTo>
                  <a:pt x="7" y="36"/>
                  <a:pt x="9" y="35"/>
                  <a:pt x="12" y="35"/>
                </a:cubicBezTo>
                <a:cubicBezTo>
                  <a:pt x="13" y="35"/>
                  <a:pt x="13" y="35"/>
                  <a:pt x="14" y="36"/>
                </a:cubicBezTo>
                <a:cubicBezTo>
                  <a:pt x="14" y="36"/>
                  <a:pt x="15" y="37"/>
                  <a:pt x="15" y="39"/>
                </a:cubicBezTo>
                <a:cubicBezTo>
                  <a:pt x="16" y="40"/>
                  <a:pt x="16" y="41"/>
                  <a:pt x="17" y="43"/>
                </a:cubicBezTo>
                <a:cubicBezTo>
                  <a:pt x="18" y="47"/>
                  <a:pt x="19" y="49"/>
                  <a:pt x="20" y="49"/>
                </a:cubicBezTo>
                <a:cubicBezTo>
                  <a:pt x="21" y="49"/>
                  <a:pt x="24" y="44"/>
                  <a:pt x="29" y="36"/>
                </a:cubicBezTo>
                <a:cubicBezTo>
                  <a:pt x="34" y="28"/>
                  <a:pt x="29" y="35"/>
                  <a:pt x="33" y="29"/>
                </a:cubicBezTo>
                <a:cubicBezTo>
                  <a:pt x="38" y="22"/>
                  <a:pt x="42" y="16"/>
                  <a:pt x="45" y="13"/>
                </a:cubicBezTo>
                <a:cubicBezTo>
                  <a:pt x="47" y="10"/>
                  <a:pt x="50" y="7"/>
                  <a:pt x="52" y="5"/>
                </a:cubicBezTo>
                <a:cubicBezTo>
                  <a:pt x="54" y="4"/>
                  <a:pt x="56" y="2"/>
                  <a:pt x="59" y="2"/>
                </a:cubicBezTo>
                <a:cubicBezTo>
                  <a:pt x="62" y="1"/>
                  <a:pt x="66" y="0"/>
                  <a:pt x="70" y="0"/>
                </a:cubicBezTo>
                <a:lnTo>
                  <a:pt x="71"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99" name="Group 98"/>
          <p:cNvGrpSpPr/>
          <p:nvPr userDrawn="1"/>
        </p:nvGrpSpPr>
        <p:grpSpPr>
          <a:xfrm>
            <a:off x="6608234" y="2465389"/>
            <a:ext cx="607484" cy="352425"/>
            <a:chOff x="4956175" y="2465388"/>
            <a:chExt cx="455613" cy="352425"/>
          </a:xfrm>
        </p:grpSpPr>
        <p:sp>
          <p:nvSpPr>
            <p:cNvPr id="100" name="Line 81"/>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01" name="Line 82"/>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02" name="Freeform 83"/>
            <p:cNvSpPr>
              <a:spLocks/>
            </p:cNvSpPr>
            <p:nvPr userDrawn="1"/>
          </p:nvSpPr>
          <p:spPr bwMode="auto">
            <a:xfrm>
              <a:off x="5183188" y="2465388"/>
              <a:ext cx="207963" cy="101600"/>
            </a:xfrm>
            <a:custGeom>
              <a:avLst/>
              <a:gdLst>
                <a:gd name="T0" fmla="*/ 0 w 131"/>
                <a:gd name="T1" fmla="*/ 42 h 64"/>
                <a:gd name="T2" fmla="*/ 34 w 131"/>
                <a:gd name="T3" fmla="*/ 0 h 64"/>
                <a:gd name="T4" fmla="*/ 131 w 131"/>
                <a:gd name="T5" fmla="*/ 17 h 64"/>
                <a:gd name="T6" fmla="*/ 93 w 131"/>
                <a:gd name="T7" fmla="*/ 64 h 64"/>
                <a:gd name="T8" fmla="*/ 0 w 131"/>
                <a:gd name="T9" fmla="*/ 42 h 64"/>
              </a:gdLst>
              <a:ahLst/>
              <a:cxnLst>
                <a:cxn ang="0">
                  <a:pos x="T0" y="T1"/>
                </a:cxn>
                <a:cxn ang="0">
                  <a:pos x="T2" y="T3"/>
                </a:cxn>
                <a:cxn ang="0">
                  <a:pos x="T4" y="T5"/>
                </a:cxn>
                <a:cxn ang="0">
                  <a:pos x="T6" y="T7"/>
                </a:cxn>
                <a:cxn ang="0">
                  <a:pos x="T8" y="T9"/>
                </a:cxn>
              </a:cxnLst>
              <a:rect l="0" t="0" r="r" b="b"/>
              <a:pathLst>
                <a:path w="131" h="64">
                  <a:moveTo>
                    <a:pt x="0" y="42"/>
                  </a:moveTo>
                  <a:lnTo>
                    <a:pt x="34" y="0"/>
                  </a:lnTo>
                  <a:lnTo>
                    <a:pt x="131" y="17"/>
                  </a:lnTo>
                  <a:lnTo>
                    <a:pt x="93" y="64"/>
                  </a:lnTo>
                  <a:lnTo>
                    <a:pt x="0" y="4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03" name="Freeform 84"/>
            <p:cNvSpPr>
              <a:spLocks/>
            </p:cNvSpPr>
            <p:nvPr userDrawn="1"/>
          </p:nvSpPr>
          <p:spPr bwMode="auto">
            <a:xfrm>
              <a:off x="4959350" y="2481263"/>
              <a:ext cx="220663" cy="85725"/>
            </a:xfrm>
            <a:custGeom>
              <a:avLst/>
              <a:gdLst>
                <a:gd name="T0" fmla="*/ 0 w 139"/>
                <a:gd name="T1" fmla="*/ 20 h 54"/>
                <a:gd name="T2" fmla="*/ 41 w 139"/>
                <a:gd name="T3" fmla="*/ 54 h 54"/>
                <a:gd name="T4" fmla="*/ 139 w 139"/>
                <a:gd name="T5" fmla="*/ 32 h 54"/>
                <a:gd name="T6" fmla="*/ 97 w 139"/>
                <a:gd name="T7" fmla="*/ 0 h 54"/>
                <a:gd name="T8" fmla="*/ 0 w 139"/>
                <a:gd name="T9" fmla="*/ 20 h 54"/>
              </a:gdLst>
              <a:ahLst/>
              <a:cxnLst>
                <a:cxn ang="0">
                  <a:pos x="T0" y="T1"/>
                </a:cxn>
                <a:cxn ang="0">
                  <a:pos x="T2" y="T3"/>
                </a:cxn>
                <a:cxn ang="0">
                  <a:pos x="T4" y="T5"/>
                </a:cxn>
                <a:cxn ang="0">
                  <a:pos x="T6" y="T7"/>
                </a:cxn>
                <a:cxn ang="0">
                  <a:pos x="T8" y="T9"/>
                </a:cxn>
              </a:cxnLst>
              <a:rect l="0" t="0" r="r" b="b"/>
              <a:pathLst>
                <a:path w="139" h="54">
                  <a:moveTo>
                    <a:pt x="0" y="20"/>
                  </a:moveTo>
                  <a:lnTo>
                    <a:pt x="41" y="54"/>
                  </a:lnTo>
                  <a:lnTo>
                    <a:pt x="139" y="32"/>
                  </a:lnTo>
                  <a:lnTo>
                    <a:pt x="97" y="0"/>
                  </a:lnTo>
                  <a:lnTo>
                    <a:pt x="0" y="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04" name="Freeform 85"/>
            <p:cNvSpPr>
              <a:spLocks/>
            </p:cNvSpPr>
            <p:nvPr userDrawn="1"/>
          </p:nvSpPr>
          <p:spPr bwMode="auto">
            <a:xfrm>
              <a:off x="5024438" y="2613025"/>
              <a:ext cx="150813" cy="204788"/>
            </a:xfrm>
            <a:custGeom>
              <a:avLst/>
              <a:gdLst>
                <a:gd name="T0" fmla="*/ 47 w 95"/>
                <a:gd name="T1" fmla="*/ 58 h 129"/>
                <a:gd name="T2" fmla="*/ 44 w 95"/>
                <a:gd name="T3" fmla="*/ 58 h 129"/>
                <a:gd name="T4" fmla="*/ 0 w 95"/>
                <a:gd name="T5" fmla="*/ 41 h 129"/>
                <a:gd name="T6" fmla="*/ 0 w 95"/>
                <a:gd name="T7" fmla="*/ 90 h 129"/>
                <a:gd name="T8" fmla="*/ 95 w 95"/>
                <a:gd name="T9" fmla="*/ 129 h 129"/>
                <a:gd name="T10" fmla="*/ 95 w 95"/>
                <a:gd name="T11" fmla="*/ 0 h 129"/>
                <a:gd name="T12" fmla="*/ 47 w 95"/>
                <a:gd name="T13" fmla="*/ 58 h 129"/>
              </a:gdLst>
              <a:ahLst/>
              <a:cxnLst>
                <a:cxn ang="0">
                  <a:pos x="T0" y="T1"/>
                </a:cxn>
                <a:cxn ang="0">
                  <a:pos x="T2" y="T3"/>
                </a:cxn>
                <a:cxn ang="0">
                  <a:pos x="T4" y="T5"/>
                </a:cxn>
                <a:cxn ang="0">
                  <a:pos x="T6" y="T7"/>
                </a:cxn>
                <a:cxn ang="0">
                  <a:pos x="T8" y="T9"/>
                </a:cxn>
                <a:cxn ang="0">
                  <a:pos x="T10" y="T11"/>
                </a:cxn>
                <a:cxn ang="0">
                  <a:pos x="T12" y="T13"/>
                </a:cxn>
              </a:cxnLst>
              <a:rect l="0" t="0" r="r" b="b"/>
              <a:pathLst>
                <a:path w="95" h="129">
                  <a:moveTo>
                    <a:pt x="47" y="58"/>
                  </a:moveTo>
                  <a:lnTo>
                    <a:pt x="44" y="58"/>
                  </a:lnTo>
                  <a:lnTo>
                    <a:pt x="0" y="41"/>
                  </a:lnTo>
                  <a:lnTo>
                    <a:pt x="0" y="90"/>
                  </a:lnTo>
                  <a:lnTo>
                    <a:pt x="95" y="129"/>
                  </a:lnTo>
                  <a:lnTo>
                    <a:pt x="95" y="0"/>
                  </a:lnTo>
                  <a:lnTo>
                    <a:pt x="47"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05" name="Freeform 86"/>
            <p:cNvSpPr>
              <a:spLocks/>
            </p:cNvSpPr>
            <p:nvPr userDrawn="1"/>
          </p:nvSpPr>
          <p:spPr bwMode="auto">
            <a:xfrm>
              <a:off x="4956175" y="2570163"/>
              <a:ext cx="211138" cy="127000"/>
            </a:xfrm>
            <a:custGeom>
              <a:avLst/>
              <a:gdLst>
                <a:gd name="T0" fmla="*/ 43 w 133"/>
                <a:gd name="T1" fmla="*/ 0 h 80"/>
                <a:gd name="T2" fmla="*/ 43 w 133"/>
                <a:gd name="T3" fmla="*/ 0 h 80"/>
                <a:gd name="T4" fmla="*/ 0 w 133"/>
                <a:gd name="T5" fmla="*/ 46 h 80"/>
                <a:gd name="T6" fmla="*/ 43 w 133"/>
                <a:gd name="T7" fmla="*/ 63 h 80"/>
                <a:gd name="T8" fmla="*/ 87 w 133"/>
                <a:gd name="T9" fmla="*/ 80 h 80"/>
                <a:gd name="T10" fmla="*/ 133 w 133"/>
                <a:gd name="T11" fmla="*/ 24 h 80"/>
                <a:gd name="T12" fmla="*/ 43 w 133"/>
                <a:gd name="T13" fmla="*/ 0 h 80"/>
              </a:gdLst>
              <a:ahLst/>
              <a:cxnLst>
                <a:cxn ang="0">
                  <a:pos x="T0" y="T1"/>
                </a:cxn>
                <a:cxn ang="0">
                  <a:pos x="T2" y="T3"/>
                </a:cxn>
                <a:cxn ang="0">
                  <a:pos x="T4" y="T5"/>
                </a:cxn>
                <a:cxn ang="0">
                  <a:pos x="T6" y="T7"/>
                </a:cxn>
                <a:cxn ang="0">
                  <a:pos x="T8" y="T9"/>
                </a:cxn>
                <a:cxn ang="0">
                  <a:pos x="T10" y="T11"/>
                </a:cxn>
                <a:cxn ang="0">
                  <a:pos x="T12" y="T13"/>
                </a:cxn>
              </a:cxnLst>
              <a:rect l="0" t="0" r="r" b="b"/>
              <a:pathLst>
                <a:path w="133" h="80">
                  <a:moveTo>
                    <a:pt x="43" y="0"/>
                  </a:moveTo>
                  <a:lnTo>
                    <a:pt x="43" y="0"/>
                  </a:lnTo>
                  <a:lnTo>
                    <a:pt x="0" y="46"/>
                  </a:lnTo>
                  <a:lnTo>
                    <a:pt x="43" y="63"/>
                  </a:lnTo>
                  <a:lnTo>
                    <a:pt x="87" y="80"/>
                  </a:lnTo>
                  <a:lnTo>
                    <a:pt x="133" y="24"/>
                  </a:lnTo>
                  <a:lnTo>
                    <a:pt x="43"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06" name="Freeform 87"/>
            <p:cNvSpPr>
              <a:spLocks/>
            </p:cNvSpPr>
            <p:nvPr userDrawn="1"/>
          </p:nvSpPr>
          <p:spPr bwMode="auto">
            <a:xfrm>
              <a:off x="5183188" y="2613025"/>
              <a:ext cx="150813" cy="204788"/>
            </a:xfrm>
            <a:custGeom>
              <a:avLst/>
              <a:gdLst>
                <a:gd name="T0" fmla="*/ 0 w 95"/>
                <a:gd name="T1" fmla="*/ 0 h 129"/>
                <a:gd name="T2" fmla="*/ 0 w 95"/>
                <a:gd name="T3" fmla="*/ 129 h 129"/>
                <a:gd name="T4" fmla="*/ 95 w 95"/>
                <a:gd name="T5" fmla="*/ 90 h 129"/>
                <a:gd name="T6" fmla="*/ 95 w 95"/>
                <a:gd name="T7" fmla="*/ 29 h 129"/>
                <a:gd name="T8" fmla="*/ 54 w 95"/>
                <a:gd name="T9" fmla="*/ 44 h 129"/>
                <a:gd name="T10" fmla="*/ 0 w 95"/>
                <a:gd name="T11" fmla="*/ 0 h 129"/>
              </a:gdLst>
              <a:ahLst/>
              <a:cxnLst>
                <a:cxn ang="0">
                  <a:pos x="T0" y="T1"/>
                </a:cxn>
                <a:cxn ang="0">
                  <a:pos x="T2" y="T3"/>
                </a:cxn>
                <a:cxn ang="0">
                  <a:pos x="T4" y="T5"/>
                </a:cxn>
                <a:cxn ang="0">
                  <a:pos x="T6" y="T7"/>
                </a:cxn>
                <a:cxn ang="0">
                  <a:pos x="T8" y="T9"/>
                </a:cxn>
                <a:cxn ang="0">
                  <a:pos x="T10" y="T11"/>
                </a:cxn>
              </a:cxnLst>
              <a:rect l="0" t="0" r="r" b="b"/>
              <a:pathLst>
                <a:path w="95" h="129">
                  <a:moveTo>
                    <a:pt x="0" y="0"/>
                  </a:moveTo>
                  <a:lnTo>
                    <a:pt x="0" y="129"/>
                  </a:lnTo>
                  <a:lnTo>
                    <a:pt x="95" y="90"/>
                  </a:lnTo>
                  <a:lnTo>
                    <a:pt x="95" y="29"/>
                  </a:lnTo>
                  <a:lnTo>
                    <a:pt x="54" y="44"/>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07" name="Freeform 88"/>
            <p:cNvSpPr>
              <a:spLocks/>
            </p:cNvSpPr>
            <p:nvPr userDrawn="1"/>
          </p:nvSpPr>
          <p:spPr bwMode="auto">
            <a:xfrm>
              <a:off x="5191125" y="2570163"/>
              <a:ext cx="220663" cy="104775"/>
            </a:xfrm>
            <a:custGeom>
              <a:avLst/>
              <a:gdLst>
                <a:gd name="T0" fmla="*/ 92 w 139"/>
                <a:gd name="T1" fmla="*/ 0 h 66"/>
                <a:gd name="T2" fmla="*/ 90 w 139"/>
                <a:gd name="T3" fmla="*/ 0 h 66"/>
                <a:gd name="T4" fmla="*/ 0 w 139"/>
                <a:gd name="T5" fmla="*/ 27 h 66"/>
                <a:gd name="T6" fmla="*/ 51 w 139"/>
                <a:gd name="T7" fmla="*/ 66 h 66"/>
                <a:gd name="T8" fmla="*/ 90 w 139"/>
                <a:gd name="T9" fmla="*/ 51 h 66"/>
                <a:gd name="T10" fmla="*/ 139 w 139"/>
                <a:gd name="T11" fmla="*/ 34 h 66"/>
                <a:gd name="T12" fmla="*/ 92 w 139"/>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139" h="66">
                  <a:moveTo>
                    <a:pt x="92" y="0"/>
                  </a:moveTo>
                  <a:lnTo>
                    <a:pt x="90" y="0"/>
                  </a:lnTo>
                  <a:lnTo>
                    <a:pt x="0" y="27"/>
                  </a:lnTo>
                  <a:lnTo>
                    <a:pt x="51" y="66"/>
                  </a:lnTo>
                  <a:lnTo>
                    <a:pt x="90" y="51"/>
                  </a:lnTo>
                  <a:lnTo>
                    <a:pt x="139" y="34"/>
                  </a:lnTo>
                  <a:lnTo>
                    <a:pt x="9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108" name="Freeform 89"/>
          <p:cNvSpPr>
            <a:spLocks noEditPoints="1"/>
          </p:cNvSpPr>
          <p:nvPr userDrawn="1"/>
        </p:nvSpPr>
        <p:spPr bwMode="auto">
          <a:xfrm>
            <a:off x="6813551" y="1287464"/>
            <a:ext cx="355600" cy="398463"/>
          </a:xfrm>
          <a:custGeom>
            <a:avLst/>
            <a:gdLst>
              <a:gd name="T0" fmla="*/ 34 w 69"/>
              <a:gd name="T1" fmla="*/ 0 h 103"/>
              <a:gd name="T2" fmla="*/ 0 w 69"/>
              <a:gd name="T3" fmla="*/ 34 h 103"/>
              <a:gd name="T4" fmla="*/ 34 w 69"/>
              <a:gd name="T5" fmla="*/ 103 h 103"/>
              <a:gd name="T6" fmla="*/ 69 w 69"/>
              <a:gd name="T7" fmla="*/ 34 h 103"/>
              <a:gd name="T8" fmla="*/ 34 w 69"/>
              <a:gd name="T9" fmla="*/ 0 h 103"/>
              <a:gd name="T10" fmla="*/ 34 w 69"/>
              <a:gd name="T11" fmla="*/ 61 h 103"/>
              <a:gd name="T12" fmla="*/ 10 w 69"/>
              <a:gd name="T13" fmla="*/ 37 h 103"/>
              <a:gd name="T14" fmla="*/ 34 w 69"/>
              <a:gd name="T15" fmla="*/ 13 h 103"/>
              <a:gd name="T16" fmla="*/ 58 w 69"/>
              <a:gd name="T17" fmla="*/ 37 h 103"/>
              <a:gd name="T18" fmla="*/ 34 w 69"/>
              <a:gd name="T19" fmla="*/ 6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03">
                <a:moveTo>
                  <a:pt x="34" y="0"/>
                </a:moveTo>
                <a:cubicBezTo>
                  <a:pt x="15" y="0"/>
                  <a:pt x="0" y="15"/>
                  <a:pt x="0" y="34"/>
                </a:cubicBezTo>
                <a:cubicBezTo>
                  <a:pt x="0" y="53"/>
                  <a:pt x="34" y="103"/>
                  <a:pt x="34" y="103"/>
                </a:cubicBezTo>
                <a:cubicBezTo>
                  <a:pt x="34" y="103"/>
                  <a:pt x="69" y="53"/>
                  <a:pt x="69" y="34"/>
                </a:cubicBezTo>
                <a:cubicBezTo>
                  <a:pt x="69" y="15"/>
                  <a:pt x="53" y="0"/>
                  <a:pt x="34" y="0"/>
                </a:cubicBezTo>
                <a:close/>
                <a:moveTo>
                  <a:pt x="34" y="61"/>
                </a:moveTo>
                <a:cubicBezTo>
                  <a:pt x="21" y="61"/>
                  <a:pt x="10" y="50"/>
                  <a:pt x="10" y="37"/>
                </a:cubicBezTo>
                <a:cubicBezTo>
                  <a:pt x="10" y="24"/>
                  <a:pt x="21" y="13"/>
                  <a:pt x="34" y="13"/>
                </a:cubicBezTo>
                <a:cubicBezTo>
                  <a:pt x="47" y="13"/>
                  <a:pt x="58" y="24"/>
                  <a:pt x="58" y="37"/>
                </a:cubicBezTo>
                <a:cubicBezTo>
                  <a:pt x="58" y="50"/>
                  <a:pt x="47" y="61"/>
                  <a:pt x="34" y="6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09" name="Freeform 92"/>
          <p:cNvSpPr>
            <a:spLocks/>
          </p:cNvSpPr>
          <p:nvPr userDrawn="1"/>
        </p:nvSpPr>
        <p:spPr bwMode="auto">
          <a:xfrm>
            <a:off x="6015567" y="977901"/>
            <a:ext cx="520700" cy="328613"/>
          </a:xfrm>
          <a:custGeom>
            <a:avLst/>
            <a:gdLst>
              <a:gd name="T0" fmla="*/ 101 w 101"/>
              <a:gd name="T1" fmla="*/ 35 h 85"/>
              <a:gd name="T2" fmla="*/ 50 w 101"/>
              <a:gd name="T3" fmla="*/ 0 h 85"/>
              <a:gd name="T4" fmla="*/ 0 w 101"/>
              <a:gd name="T5" fmla="*/ 35 h 85"/>
              <a:gd name="T6" fmla="*/ 50 w 101"/>
              <a:gd name="T7" fmla="*/ 71 h 85"/>
              <a:gd name="T8" fmla="*/ 58 w 101"/>
              <a:gd name="T9" fmla="*/ 70 h 85"/>
              <a:gd name="T10" fmla="*/ 59 w 101"/>
              <a:gd name="T11" fmla="*/ 71 h 85"/>
              <a:gd name="T12" fmla="*/ 60 w 101"/>
              <a:gd name="T13" fmla="*/ 73 h 85"/>
              <a:gd name="T14" fmla="*/ 55 w 101"/>
              <a:gd name="T15" fmla="*/ 83 h 85"/>
              <a:gd name="T16" fmla="*/ 54 w 101"/>
              <a:gd name="T17" fmla="*/ 84 h 85"/>
              <a:gd name="T18" fmla="*/ 56 w 101"/>
              <a:gd name="T19" fmla="*/ 85 h 85"/>
              <a:gd name="T20" fmla="*/ 78 w 101"/>
              <a:gd name="T21" fmla="*/ 68 h 85"/>
              <a:gd name="T22" fmla="*/ 82 w 101"/>
              <a:gd name="T23" fmla="*/ 63 h 85"/>
              <a:gd name="T24" fmla="*/ 101 w 101"/>
              <a:gd name="T25" fmla="*/ 3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85">
                <a:moveTo>
                  <a:pt x="101" y="35"/>
                </a:moveTo>
                <a:cubicBezTo>
                  <a:pt x="101" y="16"/>
                  <a:pt x="78" y="0"/>
                  <a:pt x="50" y="0"/>
                </a:cubicBezTo>
                <a:cubicBezTo>
                  <a:pt x="23" y="0"/>
                  <a:pt x="0" y="16"/>
                  <a:pt x="0" y="35"/>
                </a:cubicBezTo>
                <a:cubicBezTo>
                  <a:pt x="0" y="55"/>
                  <a:pt x="23" y="71"/>
                  <a:pt x="50" y="71"/>
                </a:cubicBezTo>
                <a:cubicBezTo>
                  <a:pt x="53" y="71"/>
                  <a:pt x="55" y="71"/>
                  <a:pt x="58" y="70"/>
                </a:cubicBezTo>
                <a:cubicBezTo>
                  <a:pt x="58" y="70"/>
                  <a:pt x="59" y="71"/>
                  <a:pt x="59" y="71"/>
                </a:cubicBezTo>
                <a:cubicBezTo>
                  <a:pt x="60" y="72"/>
                  <a:pt x="60" y="72"/>
                  <a:pt x="60" y="73"/>
                </a:cubicBezTo>
                <a:cubicBezTo>
                  <a:pt x="59" y="77"/>
                  <a:pt x="57" y="80"/>
                  <a:pt x="55" y="83"/>
                </a:cubicBezTo>
                <a:cubicBezTo>
                  <a:pt x="54" y="83"/>
                  <a:pt x="54" y="84"/>
                  <a:pt x="54" y="84"/>
                </a:cubicBezTo>
                <a:cubicBezTo>
                  <a:pt x="55" y="85"/>
                  <a:pt x="55" y="85"/>
                  <a:pt x="56" y="85"/>
                </a:cubicBezTo>
                <a:cubicBezTo>
                  <a:pt x="66" y="83"/>
                  <a:pt x="74" y="76"/>
                  <a:pt x="78" y="68"/>
                </a:cubicBezTo>
                <a:cubicBezTo>
                  <a:pt x="78" y="66"/>
                  <a:pt x="80" y="64"/>
                  <a:pt x="82" y="63"/>
                </a:cubicBezTo>
                <a:cubicBezTo>
                  <a:pt x="93" y="57"/>
                  <a:pt x="101" y="47"/>
                  <a:pt x="101" y="3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10" name="Freeform 93"/>
          <p:cNvSpPr>
            <a:spLocks/>
          </p:cNvSpPr>
          <p:nvPr userDrawn="1"/>
        </p:nvSpPr>
        <p:spPr bwMode="auto">
          <a:xfrm>
            <a:off x="3852334" y="2655888"/>
            <a:ext cx="524933" cy="458788"/>
          </a:xfrm>
          <a:custGeom>
            <a:avLst/>
            <a:gdLst>
              <a:gd name="T0" fmla="*/ 83 w 102"/>
              <a:gd name="T1" fmla="*/ 80 h 119"/>
              <a:gd name="T2" fmla="*/ 70 w 102"/>
              <a:gd name="T3" fmla="*/ 85 h 119"/>
              <a:gd name="T4" fmla="*/ 38 w 102"/>
              <a:gd name="T5" fmla="*/ 65 h 119"/>
              <a:gd name="T6" fmla="*/ 38 w 102"/>
              <a:gd name="T7" fmla="*/ 59 h 119"/>
              <a:gd name="T8" fmla="*/ 38 w 102"/>
              <a:gd name="T9" fmla="*/ 54 h 119"/>
              <a:gd name="T10" fmla="*/ 70 w 102"/>
              <a:gd name="T11" fmla="*/ 34 h 119"/>
              <a:gd name="T12" fmla="*/ 83 w 102"/>
              <a:gd name="T13" fmla="*/ 39 h 119"/>
              <a:gd name="T14" fmla="*/ 102 w 102"/>
              <a:gd name="T15" fmla="*/ 19 h 119"/>
              <a:gd name="T16" fmla="*/ 83 w 102"/>
              <a:gd name="T17" fmla="*/ 0 h 119"/>
              <a:gd name="T18" fmla="*/ 63 w 102"/>
              <a:gd name="T19" fmla="*/ 19 h 119"/>
              <a:gd name="T20" fmla="*/ 64 w 102"/>
              <a:gd name="T21" fmla="*/ 25 h 119"/>
              <a:gd name="T22" fmla="*/ 32 w 102"/>
              <a:gd name="T23" fmla="*/ 45 h 119"/>
              <a:gd name="T24" fmla="*/ 19 w 102"/>
              <a:gd name="T25" fmla="*/ 40 h 119"/>
              <a:gd name="T26" fmla="*/ 0 w 102"/>
              <a:gd name="T27" fmla="*/ 59 h 119"/>
              <a:gd name="T28" fmla="*/ 19 w 102"/>
              <a:gd name="T29" fmla="*/ 79 h 119"/>
              <a:gd name="T30" fmla="*/ 32 w 102"/>
              <a:gd name="T31" fmla="*/ 74 h 119"/>
              <a:gd name="T32" fmla="*/ 64 w 102"/>
              <a:gd name="T33" fmla="*/ 94 h 119"/>
              <a:gd name="T34" fmla="*/ 63 w 102"/>
              <a:gd name="T35" fmla="*/ 99 h 119"/>
              <a:gd name="T36" fmla="*/ 83 w 102"/>
              <a:gd name="T37" fmla="*/ 119 h 119"/>
              <a:gd name="T38" fmla="*/ 102 w 102"/>
              <a:gd name="T39" fmla="*/ 99 h 119"/>
              <a:gd name="T40" fmla="*/ 83 w 102"/>
              <a:gd name="T41" fmla="*/ 8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2" h="119">
                <a:moveTo>
                  <a:pt x="83" y="80"/>
                </a:moveTo>
                <a:cubicBezTo>
                  <a:pt x="78" y="80"/>
                  <a:pt x="73" y="82"/>
                  <a:pt x="70" y="85"/>
                </a:cubicBezTo>
                <a:cubicBezTo>
                  <a:pt x="38" y="65"/>
                  <a:pt x="38" y="65"/>
                  <a:pt x="38" y="65"/>
                </a:cubicBezTo>
                <a:cubicBezTo>
                  <a:pt x="38" y="63"/>
                  <a:pt x="38" y="61"/>
                  <a:pt x="38" y="59"/>
                </a:cubicBezTo>
                <a:cubicBezTo>
                  <a:pt x="38" y="57"/>
                  <a:pt x="38" y="56"/>
                  <a:pt x="38" y="54"/>
                </a:cubicBezTo>
                <a:cubicBezTo>
                  <a:pt x="70" y="34"/>
                  <a:pt x="70" y="34"/>
                  <a:pt x="70" y="34"/>
                </a:cubicBezTo>
                <a:cubicBezTo>
                  <a:pt x="73" y="37"/>
                  <a:pt x="78" y="39"/>
                  <a:pt x="83" y="39"/>
                </a:cubicBezTo>
                <a:cubicBezTo>
                  <a:pt x="94" y="39"/>
                  <a:pt x="102" y="30"/>
                  <a:pt x="102" y="19"/>
                </a:cubicBezTo>
                <a:cubicBezTo>
                  <a:pt x="102" y="9"/>
                  <a:pt x="94" y="0"/>
                  <a:pt x="83" y="0"/>
                </a:cubicBezTo>
                <a:cubicBezTo>
                  <a:pt x="72" y="0"/>
                  <a:pt x="63" y="9"/>
                  <a:pt x="63" y="19"/>
                </a:cubicBezTo>
                <a:cubicBezTo>
                  <a:pt x="63" y="21"/>
                  <a:pt x="64" y="23"/>
                  <a:pt x="64" y="25"/>
                </a:cubicBezTo>
                <a:cubicBezTo>
                  <a:pt x="32" y="45"/>
                  <a:pt x="32" y="45"/>
                  <a:pt x="32" y="45"/>
                </a:cubicBezTo>
                <a:cubicBezTo>
                  <a:pt x="28" y="42"/>
                  <a:pt x="24" y="40"/>
                  <a:pt x="19" y="40"/>
                </a:cubicBezTo>
                <a:cubicBezTo>
                  <a:pt x="8" y="40"/>
                  <a:pt x="0" y="49"/>
                  <a:pt x="0" y="59"/>
                </a:cubicBezTo>
                <a:cubicBezTo>
                  <a:pt x="0" y="70"/>
                  <a:pt x="8" y="79"/>
                  <a:pt x="19" y="79"/>
                </a:cubicBezTo>
                <a:cubicBezTo>
                  <a:pt x="24" y="79"/>
                  <a:pt x="29" y="77"/>
                  <a:pt x="32" y="74"/>
                </a:cubicBezTo>
                <a:cubicBezTo>
                  <a:pt x="64" y="94"/>
                  <a:pt x="64" y="94"/>
                  <a:pt x="64" y="94"/>
                </a:cubicBezTo>
                <a:cubicBezTo>
                  <a:pt x="64" y="96"/>
                  <a:pt x="63" y="97"/>
                  <a:pt x="63" y="99"/>
                </a:cubicBezTo>
                <a:cubicBezTo>
                  <a:pt x="63" y="110"/>
                  <a:pt x="72" y="119"/>
                  <a:pt x="83" y="119"/>
                </a:cubicBezTo>
                <a:cubicBezTo>
                  <a:pt x="94" y="119"/>
                  <a:pt x="102" y="110"/>
                  <a:pt x="102" y="99"/>
                </a:cubicBezTo>
                <a:cubicBezTo>
                  <a:pt x="102" y="88"/>
                  <a:pt x="94" y="80"/>
                  <a:pt x="83"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11" name="Freeform 94"/>
          <p:cNvSpPr>
            <a:spLocks noEditPoints="1"/>
          </p:cNvSpPr>
          <p:nvPr userDrawn="1"/>
        </p:nvSpPr>
        <p:spPr bwMode="auto">
          <a:xfrm>
            <a:off x="2611968" y="1349376"/>
            <a:ext cx="309033" cy="277813"/>
          </a:xfrm>
          <a:custGeom>
            <a:avLst/>
            <a:gdLst>
              <a:gd name="T0" fmla="*/ 36 w 146"/>
              <a:gd name="T1" fmla="*/ 44 h 175"/>
              <a:gd name="T2" fmla="*/ 44 w 146"/>
              <a:gd name="T3" fmla="*/ 0 h 175"/>
              <a:gd name="T4" fmla="*/ 73 w 146"/>
              <a:gd name="T5" fmla="*/ 0 h 175"/>
              <a:gd name="T6" fmla="*/ 63 w 146"/>
              <a:gd name="T7" fmla="*/ 44 h 175"/>
              <a:gd name="T8" fmla="*/ 102 w 146"/>
              <a:gd name="T9" fmla="*/ 44 h 175"/>
              <a:gd name="T10" fmla="*/ 109 w 146"/>
              <a:gd name="T11" fmla="*/ 0 h 175"/>
              <a:gd name="T12" fmla="*/ 139 w 146"/>
              <a:gd name="T13" fmla="*/ 0 h 175"/>
              <a:gd name="T14" fmla="*/ 129 w 146"/>
              <a:gd name="T15" fmla="*/ 44 h 175"/>
              <a:gd name="T16" fmla="*/ 146 w 146"/>
              <a:gd name="T17" fmla="*/ 44 h 175"/>
              <a:gd name="T18" fmla="*/ 146 w 146"/>
              <a:gd name="T19" fmla="*/ 71 h 175"/>
              <a:gd name="T20" fmla="*/ 124 w 146"/>
              <a:gd name="T21" fmla="*/ 71 h 175"/>
              <a:gd name="T22" fmla="*/ 117 w 146"/>
              <a:gd name="T23" fmla="*/ 102 h 175"/>
              <a:gd name="T24" fmla="*/ 146 w 146"/>
              <a:gd name="T25" fmla="*/ 102 h 175"/>
              <a:gd name="T26" fmla="*/ 146 w 146"/>
              <a:gd name="T27" fmla="*/ 129 h 175"/>
              <a:gd name="T28" fmla="*/ 109 w 146"/>
              <a:gd name="T29" fmla="*/ 129 h 175"/>
              <a:gd name="T30" fmla="*/ 102 w 146"/>
              <a:gd name="T31" fmla="*/ 175 h 175"/>
              <a:gd name="T32" fmla="*/ 73 w 146"/>
              <a:gd name="T33" fmla="*/ 175 h 175"/>
              <a:gd name="T34" fmla="*/ 83 w 146"/>
              <a:gd name="T35" fmla="*/ 129 h 175"/>
              <a:gd name="T36" fmla="*/ 46 w 146"/>
              <a:gd name="T37" fmla="*/ 129 h 175"/>
              <a:gd name="T38" fmla="*/ 36 w 146"/>
              <a:gd name="T39" fmla="*/ 175 h 175"/>
              <a:gd name="T40" fmla="*/ 7 w 146"/>
              <a:gd name="T41" fmla="*/ 175 h 175"/>
              <a:gd name="T42" fmla="*/ 17 w 146"/>
              <a:gd name="T43" fmla="*/ 129 h 175"/>
              <a:gd name="T44" fmla="*/ 0 w 146"/>
              <a:gd name="T45" fmla="*/ 129 h 175"/>
              <a:gd name="T46" fmla="*/ 0 w 146"/>
              <a:gd name="T47" fmla="*/ 102 h 175"/>
              <a:gd name="T48" fmla="*/ 22 w 146"/>
              <a:gd name="T49" fmla="*/ 102 h 175"/>
              <a:gd name="T50" fmla="*/ 29 w 146"/>
              <a:gd name="T51" fmla="*/ 71 h 175"/>
              <a:gd name="T52" fmla="*/ 0 w 146"/>
              <a:gd name="T53" fmla="*/ 71 h 175"/>
              <a:gd name="T54" fmla="*/ 0 w 146"/>
              <a:gd name="T55" fmla="*/ 44 h 175"/>
              <a:gd name="T56" fmla="*/ 36 w 146"/>
              <a:gd name="T57" fmla="*/ 44 h 175"/>
              <a:gd name="T58" fmla="*/ 51 w 146"/>
              <a:gd name="T59" fmla="*/ 102 h 175"/>
              <a:gd name="T60" fmla="*/ 87 w 146"/>
              <a:gd name="T61" fmla="*/ 102 h 175"/>
              <a:gd name="T62" fmla="*/ 95 w 146"/>
              <a:gd name="T63" fmla="*/ 71 h 175"/>
              <a:gd name="T64" fmla="*/ 58 w 146"/>
              <a:gd name="T65" fmla="*/ 71 h 175"/>
              <a:gd name="T66" fmla="*/ 51 w 146"/>
              <a:gd name="T67" fmla="*/ 102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6" h="175">
                <a:moveTo>
                  <a:pt x="36" y="44"/>
                </a:moveTo>
                <a:lnTo>
                  <a:pt x="44" y="0"/>
                </a:lnTo>
                <a:lnTo>
                  <a:pt x="73" y="0"/>
                </a:lnTo>
                <a:lnTo>
                  <a:pt x="63" y="44"/>
                </a:lnTo>
                <a:lnTo>
                  <a:pt x="102" y="44"/>
                </a:lnTo>
                <a:lnTo>
                  <a:pt x="109" y="0"/>
                </a:lnTo>
                <a:lnTo>
                  <a:pt x="139" y="0"/>
                </a:lnTo>
                <a:lnTo>
                  <a:pt x="129" y="44"/>
                </a:lnTo>
                <a:lnTo>
                  <a:pt x="146" y="44"/>
                </a:lnTo>
                <a:lnTo>
                  <a:pt x="146" y="71"/>
                </a:lnTo>
                <a:lnTo>
                  <a:pt x="124" y="71"/>
                </a:lnTo>
                <a:lnTo>
                  <a:pt x="117" y="102"/>
                </a:lnTo>
                <a:lnTo>
                  <a:pt x="146" y="102"/>
                </a:lnTo>
                <a:lnTo>
                  <a:pt x="146" y="129"/>
                </a:lnTo>
                <a:lnTo>
                  <a:pt x="109" y="129"/>
                </a:lnTo>
                <a:lnTo>
                  <a:pt x="102" y="175"/>
                </a:lnTo>
                <a:lnTo>
                  <a:pt x="73" y="175"/>
                </a:lnTo>
                <a:lnTo>
                  <a:pt x="83" y="129"/>
                </a:lnTo>
                <a:lnTo>
                  <a:pt x="46" y="129"/>
                </a:lnTo>
                <a:lnTo>
                  <a:pt x="36" y="175"/>
                </a:lnTo>
                <a:lnTo>
                  <a:pt x="7" y="175"/>
                </a:lnTo>
                <a:lnTo>
                  <a:pt x="17" y="129"/>
                </a:lnTo>
                <a:lnTo>
                  <a:pt x="0" y="129"/>
                </a:lnTo>
                <a:lnTo>
                  <a:pt x="0" y="102"/>
                </a:lnTo>
                <a:lnTo>
                  <a:pt x="22" y="102"/>
                </a:lnTo>
                <a:lnTo>
                  <a:pt x="29" y="71"/>
                </a:lnTo>
                <a:lnTo>
                  <a:pt x="0" y="71"/>
                </a:lnTo>
                <a:lnTo>
                  <a:pt x="0" y="44"/>
                </a:lnTo>
                <a:lnTo>
                  <a:pt x="36" y="44"/>
                </a:lnTo>
                <a:close/>
                <a:moveTo>
                  <a:pt x="51" y="102"/>
                </a:moveTo>
                <a:lnTo>
                  <a:pt x="87" y="102"/>
                </a:lnTo>
                <a:lnTo>
                  <a:pt x="95" y="71"/>
                </a:lnTo>
                <a:lnTo>
                  <a:pt x="58" y="71"/>
                </a:lnTo>
                <a:lnTo>
                  <a:pt x="51"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112" name="Group 111"/>
          <p:cNvGrpSpPr/>
          <p:nvPr userDrawn="1"/>
        </p:nvGrpSpPr>
        <p:grpSpPr>
          <a:xfrm>
            <a:off x="7909984" y="708026"/>
            <a:ext cx="484717" cy="366713"/>
            <a:chOff x="5932488" y="708025"/>
            <a:chExt cx="363538" cy="366713"/>
          </a:xfrm>
        </p:grpSpPr>
        <p:sp>
          <p:nvSpPr>
            <p:cNvPr id="113" name="Freeform 95"/>
            <p:cNvSpPr>
              <a:spLocks/>
            </p:cNvSpPr>
            <p:nvPr userDrawn="1"/>
          </p:nvSpPr>
          <p:spPr bwMode="auto">
            <a:xfrm>
              <a:off x="5932488" y="769938"/>
              <a:ext cx="161925" cy="131763"/>
            </a:xfrm>
            <a:custGeom>
              <a:avLst/>
              <a:gdLst>
                <a:gd name="T0" fmla="*/ 0 w 42"/>
                <a:gd name="T1" fmla="*/ 34 h 34"/>
                <a:gd name="T2" fmla="*/ 2 w 42"/>
                <a:gd name="T3" fmla="*/ 16 h 34"/>
                <a:gd name="T4" fmla="*/ 12 w 42"/>
                <a:gd name="T5" fmla="*/ 0 h 34"/>
                <a:gd name="T6" fmla="*/ 42 w 42"/>
                <a:gd name="T7" fmla="*/ 30 h 34"/>
                <a:gd name="T8" fmla="*/ 0 w 42"/>
                <a:gd name="T9" fmla="*/ 34 h 34"/>
              </a:gdLst>
              <a:ahLst/>
              <a:cxnLst>
                <a:cxn ang="0">
                  <a:pos x="T0" y="T1"/>
                </a:cxn>
                <a:cxn ang="0">
                  <a:pos x="T2" y="T3"/>
                </a:cxn>
                <a:cxn ang="0">
                  <a:pos x="T4" y="T5"/>
                </a:cxn>
                <a:cxn ang="0">
                  <a:pos x="T6" y="T7"/>
                </a:cxn>
                <a:cxn ang="0">
                  <a:pos x="T8" y="T9"/>
                </a:cxn>
              </a:cxnLst>
              <a:rect l="0" t="0" r="r" b="b"/>
              <a:pathLst>
                <a:path w="42" h="34">
                  <a:moveTo>
                    <a:pt x="0" y="34"/>
                  </a:moveTo>
                  <a:cubicBezTo>
                    <a:pt x="0" y="28"/>
                    <a:pt x="0" y="21"/>
                    <a:pt x="2" y="16"/>
                  </a:cubicBezTo>
                  <a:cubicBezTo>
                    <a:pt x="4" y="10"/>
                    <a:pt x="8" y="5"/>
                    <a:pt x="12" y="0"/>
                  </a:cubicBezTo>
                  <a:cubicBezTo>
                    <a:pt x="42" y="30"/>
                    <a:pt x="42" y="30"/>
                    <a:pt x="42" y="30"/>
                  </a:cubicBezTo>
                  <a:lnTo>
                    <a:pt x="0" y="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14" name="Freeform 96"/>
            <p:cNvSpPr>
              <a:spLocks/>
            </p:cNvSpPr>
            <p:nvPr userDrawn="1"/>
          </p:nvSpPr>
          <p:spPr bwMode="auto">
            <a:xfrm>
              <a:off x="5932488" y="750888"/>
              <a:ext cx="363538" cy="323850"/>
            </a:xfrm>
            <a:custGeom>
              <a:avLst/>
              <a:gdLst>
                <a:gd name="T0" fmla="*/ 83 w 94"/>
                <a:gd name="T1" fmla="*/ 64 h 84"/>
                <a:gd name="T2" fmla="*/ 53 w 94"/>
                <a:gd name="T3" fmla="*/ 82 h 84"/>
                <a:gd name="T4" fmla="*/ 18 w 94"/>
                <a:gd name="T5" fmla="*/ 73 h 84"/>
                <a:gd name="T6" fmla="*/ 13 w 94"/>
                <a:gd name="T7" fmla="*/ 69 h 84"/>
                <a:gd name="T8" fmla="*/ 13 w 94"/>
                <a:gd name="T9" fmla="*/ 69 h 84"/>
                <a:gd name="T10" fmla="*/ 0 w 94"/>
                <a:gd name="T11" fmla="*/ 43 h 84"/>
                <a:gd name="T12" fmla="*/ 47 w 94"/>
                <a:gd name="T13" fmla="*/ 38 h 84"/>
                <a:gd name="T14" fmla="*/ 47 w 94"/>
                <a:gd name="T15" fmla="*/ 38 h 84"/>
                <a:gd name="T16" fmla="*/ 48 w 94"/>
                <a:gd name="T17" fmla="*/ 37 h 84"/>
                <a:gd name="T18" fmla="*/ 76 w 94"/>
                <a:gd name="T19" fmla="*/ 0 h 84"/>
                <a:gd name="T20" fmla="*/ 79 w 94"/>
                <a:gd name="T21" fmla="*/ 3 h 84"/>
                <a:gd name="T22" fmla="*/ 93 w 94"/>
                <a:gd name="T23" fmla="*/ 33 h 84"/>
                <a:gd name="T24" fmla="*/ 83 w 94"/>
                <a:gd name="T25" fmla="*/ 6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 h="84">
                  <a:moveTo>
                    <a:pt x="83" y="64"/>
                  </a:moveTo>
                  <a:cubicBezTo>
                    <a:pt x="76" y="74"/>
                    <a:pt x="65" y="81"/>
                    <a:pt x="53" y="82"/>
                  </a:cubicBezTo>
                  <a:cubicBezTo>
                    <a:pt x="41" y="84"/>
                    <a:pt x="28" y="81"/>
                    <a:pt x="18" y="73"/>
                  </a:cubicBezTo>
                  <a:cubicBezTo>
                    <a:pt x="16" y="72"/>
                    <a:pt x="15" y="70"/>
                    <a:pt x="13" y="69"/>
                  </a:cubicBezTo>
                  <a:cubicBezTo>
                    <a:pt x="13" y="69"/>
                    <a:pt x="13" y="69"/>
                    <a:pt x="13" y="69"/>
                  </a:cubicBezTo>
                  <a:cubicBezTo>
                    <a:pt x="6" y="62"/>
                    <a:pt x="2" y="53"/>
                    <a:pt x="0" y="43"/>
                  </a:cubicBezTo>
                  <a:cubicBezTo>
                    <a:pt x="47" y="38"/>
                    <a:pt x="47" y="38"/>
                    <a:pt x="47" y="38"/>
                  </a:cubicBezTo>
                  <a:cubicBezTo>
                    <a:pt x="47" y="38"/>
                    <a:pt x="47" y="38"/>
                    <a:pt x="47" y="38"/>
                  </a:cubicBezTo>
                  <a:cubicBezTo>
                    <a:pt x="48" y="37"/>
                    <a:pt x="48" y="37"/>
                    <a:pt x="48" y="37"/>
                  </a:cubicBezTo>
                  <a:cubicBezTo>
                    <a:pt x="76" y="0"/>
                    <a:pt x="76" y="0"/>
                    <a:pt x="76" y="0"/>
                  </a:cubicBezTo>
                  <a:cubicBezTo>
                    <a:pt x="77" y="1"/>
                    <a:pt x="78" y="2"/>
                    <a:pt x="79" y="3"/>
                  </a:cubicBezTo>
                  <a:cubicBezTo>
                    <a:pt x="87" y="11"/>
                    <a:pt x="92" y="22"/>
                    <a:pt x="93" y="33"/>
                  </a:cubicBezTo>
                  <a:cubicBezTo>
                    <a:pt x="94" y="44"/>
                    <a:pt x="90" y="55"/>
                    <a:pt x="83" y="6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15" name="Freeform 97"/>
            <p:cNvSpPr>
              <a:spLocks/>
            </p:cNvSpPr>
            <p:nvPr userDrawn="1"/>
          </p:nvSpPr>
          <p:spPr bwMode="auto">
            <a:xfrm>
              <a:off x="5991225" y="708025"/>
              <a:ext cx="223838" cy="169863"/>
            </a:xfrm>
            <a:custGeom>
              <a:avLst/>
              <a:gdLst>
                <a:gd name="T0" fmla="*/ 58 w 58"/>
                <a:gd name="T1" fmla="*/ 9 h 44"/>
                <a:gd name="T2" fmla="*/ 31 w 58"/>
                <a:gd name="T3" fmla="*/ 44 h 44"/>
                <a:gd name="T4" fmla="*/ 0 w 58"/>
                <a:gd name="T5" fmla="*/ 13 h 44"/>
                <a:gd name="T6" fmla="*/ 28 w 58"/>
                <a:gd name="T7" fmla="*/ 1 h 44"/>
                <a:gd name="T8" fmla="*/ 58 w 58"/>
                <a:gd name="T9" fmla="*/ 9 h 44"/>
              </a:gdLst>
              <a:ahLst/>
              <a:cxnLst>
                <a:cxn ang="0">
                  <a:pos x="T0" y="T1"/>
                </a:cxn>
                <a:cxn ang="0">
                  <a:pos x="T2" y="T3"/>
                </a:cxn>
                <a:cxn ang="0">
                  <a:pos x="T4" y="T5"/>
                </a:cxn>
                <a:cxn ang="0">
                  <a:pos x="T6" y="T7"/>
                </a:cxn>
                <a:cxn ang="0">
                  <a:pos x="T8" y="T9"/>
                </a:cxn>
              </a:cxnLst>
              <a:rect l="0" t="0" r="r" b="b"/>
              <a:pathLst>
                <a:path w="58" h="44">
                  <a:moveTo>
                    <a:pt x="58" y="9"/>
                  </a:moveTo>
                  <a:cubicBezTo>
                    <a:pt x="31" y="44"/>
                    <a:pt x="31" y="44"/>
                    <a:pt x="31" y="44"/>
                  </a:cubicBezTo>
                  <a:cubicBezTo>
                    <a:pt x="0" y="13"/>
                    <a:pt x="0" y="13"/>
                    <a:pt x="0" y="13"/>
                  </a:cubicBezTo>
                  <a:cubicBezTo>
                    <a:pt x="8" y="6"/>
                    <a:pt x="18" y="1"/>
                    <a:pt x="28" y="1"/>
                  </a:cubicBezTo>
                  <a:cubicBezTo>
                    <a:pt x="38" y="0"/>
                    <a:pt x="49" y="3"/>
                    <a:pt x="58" y="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116" name="Group 115"/>
          <p:cNvGrpSpPr/>
          <p:nvPr userDrawn="1"/>
        </p:nvGrpSpPr>
        <p:grpSpPr>
          <a:xfrm>
            <a:off x="4542367" y="1298575"/>
            <a:ext cx="704851" cy="374650"/>
            <a:chOff x="3406775" y="1298575"/>
            <a:chExt cx="528638" cy="374650"/>
          </a:xfrm>
        </p:grpSpPr>
        <p:sp>
          <p:nvSpPr>
            <p:cNvPr id="117" name="Freeform 98"/>
            <p:cNvSpPr>
              <a:spLocks/>
            </p:cNvSpPr>
            <p:nvPr userDrawn="1"/>
          </p:nvSpPr>
          <p:spPr bwMode="auto">
            <a:xfrm>
              <a:off x="3684588"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18" name="Freeform 99"/>
            <p:cNvSpPr>
              <a:spLocks/>
            </p:cNvSpPr>
            <p:nvPr userDrawn="1"/>
          </p:nvSpPr>
          <p:spPr bwMode="auto">
            <a:xfrm>
              <a:off x="3546475" y="1298575"/>
              <a:ext cx="250825" cy="374650"/>
            </a:xfrm>
            <a:custGeom>
              <a:avLst/>
              <a:gdLst>
                <a:gd name="T0" fmla="*/ 99 w 158"/>
                <a:gd name="T1" fmla="*/ 120 h 236"/>
                <a:gd name="T2" fmla="*/ 0 w 158"/>
                <a:gd name="T3" fmla="*/ 236 h 236"/>
                <a:gd name="T4" fmla="*/ 31 w 158"/>
                <a:gd name="T5" fmla="*/ 236 h 236"/>
                <a:gd name="T6" fmla="*/ 58 w 158"/>
                <a:gd name="T7" fmla="*/ 236 h 236"/>
                <a:gd name="T8" fmla="*/ 158 w 158"/>
                <a:gd name="T9" fmla="*/ 120 h 236"/>
                <a:gd name="T10" fmla="*/ 58 w 158"/>
                <a:gd name="T11" fmla="*/ 0 h 236"/>
                <a:gd name="T12" fmla="*/ 31 w 158"/>
                <a:gd name="T13" fmla="*/ 0 h 236"/>
                <a:gd name="T14" fmla="*/ 0 w 158"/>
                <a:gd name="T15" fmla="*/ 0 h 236"/>
                <a:gd name="T16" fmla="*/ 99 w 158"/>
                <a:gd name="T17" fmla="*/ 12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99" y="120"/>
                  </a:moveTo>
                  <a:lnTo>
                    <a:pt x="0" y="236"/>
                  </a:lnTo>
                  <a:lnTo>
                    <a:pt x="31" y="236"/>
                  </a:lnTo>
                  <a:lnTo>
                    <a:pt x="58" y="236"/>
                  </a:lnTo>
                  <a:lnTo>
                    <a:pt x="158" y="120"/>
                  </a:lnTo>
                  <a:lnTo>
                    <a:pt x="58" y="0"/>
                  </a:lnTo>
                  <a:lnTo>
                    <a:pt x="31" y="0"/>
                  </a:lnTo>
                  <a:lnTo>
                    <a:pt x="0" y="0"/>
                  </a:lnTo>
                  <a:lnTo>
                    <a:pt x="99" y="1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19" name="Freeform 100"/>
            <p:cNvSpPr>
              <a:spLocks/>
            </p:cNvSpPr>
            <p:nvPr userDrawn="1"/>
          </p:nvSpPr>
          <p:spPr bwMode="auto">
            <a:xfrm>
              <a:off x="3406775"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120" name="Group 119"/>
          <p:cNvGrpSpPr/>
          <p:nvPr userDrawn="1"/>
        </p:nvGrpSpPr>
        <p:grpSpPr>
          <a:xfrm>
            <a:off x="2849034" y="796926"/>
            <a:ext cx="683684" cy="447675"/>
            <a:chOff x="2136775" y="796925"/>
            <a:chExt cx="512763" cy="447675"/>
          </a:xfrm>
        </p:grpSpPr>
        <p:sp>
          <p:nvSpPr>
            <p:cNvPr id="121" name="Freeform 101"/>
            <p:cNvSpPr>
              <a:spLocks/>
            </p:cNvSpPr>
            <p:nvPr userDrawn="1"/>
          </p:nvSpPr>
          <p:spPr bwMode="auto">
            <a:xfrm>
              <a:off x="2368550" y="796925"/>
              <a:ext cx="280988" cy="250825"/>
            </a:xfrm>
            <a:custGeom>
              <a:avLst/>
              <a:gdLst>
                <a:gd name="T0" fmla="*/ 7 w 73"/>
                <a:gd name="T1" fmla="*/ 0 h 65"/>
                <a:gd name="T2" fmla="*/ 66 w 73"/>
                <a:gd name="T3" fmla="*/ 0 h 65"/>
                <a:gd name="T4" fmla="*/ 73 w 73"/>
                <a:gd name="T5" fmla="*/ 7 h 65"/>
                <a:gd name="T6" fmla="*/ 73 w 73"/>
                <a:gd name="T7" fmla="*/ 36 h 65"/>
                <a:gd name="T8" fmla="*/ 66 w 73"/>
                <a:gd name="T9" fmla="*/ 43 h 65"/>
                <a:gd name="T10" fmla="*/ 24 w 73"/>
                <a:gd name="T11" fmla="*/ 43 h 65"/>
                <a:gd name="T12" fmla="*/ 8 w 73"/>
                <a:gd name="T13" fmla="*/ 65 h 65"/>
                <a:gd name="T14" fmla="*/ 8 w 73"/>
                <a:gd name="T15" fmla="*/ 43 h 65"/>
                <a:gd name="T16" fmla="*/ 7 w 73"/>
                <a:gd name="T17" fmla="*/ 43 h 65"/>
                <a:gd name="T18" fmla="*/ 0 w 73"/>
                <a:gd name="T19" fmla="*/ 36 h 65"/>
                <a:gd name="T20" fmla="*/ 0 w 73"/>
                <a:gd name="T21" fmla="*/ 7 h 65"/>
                <a:gd name="T22" fmla="*/ 7 w 73"/>
                <a:gd name="T23"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65">
                  <a:moveTo>
                    <a:pt x="7" y="0"/>
                  </a:moveTo>
                  <a:cubicBezTo>
                    <a:pt x="66" y="0"/>
                    <a:pt x="66" y="0"/>
                    <a:pt x="66" y="0"/>
                  </a:cubicBezTo>
                  <a:cubicBezTo>
                    <a:pt x="70" y="0"/>
                    <a:pt x="73" y="4"/>
                    <a:pt x="73" y="7"/>
                  </a:cubicBezTo>
                  <a:cubicBezTo>
                    <a:pt x="73" y="36"/>
                    <a:pt x="73" y="36"/>
                    <a:pt x="73" y="36"/>
                  </a:cubicBezTo>
                  <a:cubicBezTo>
                    <a:pt x="73" y="40"/>
                    <a:pt x="70" y="43"/>
                    <a:pt x="66" y="43"/>
                  </a:cubicBezTo>
                  <a:cubicBezTo>
                    <a:pt x="24" y="43"/>
                    <a:pt x="24" y="43"/>
                    <a:pt x="24" y="43"/>
                  </a:cubicBezTo>
                  <a:cubicBezTo>
                    <a:pt x="8" y="65"/>
                    <a:pt x="8" y="65"/>
                    <a:pt x="8" y="65"/>
                  </a:cubicBezTo>
                  <a:cubicBezTo>
                    <a:pt x="8" y="43"/>
                    <a:pt x="8" y="43"/>
                    <a:pt x="8" y="43"/>
                  </a:cubicBezTo>
                  <a:cubicBezTo>
                    <a:pt x="7" y="43"/>
                    <a:pt x="7" y="43"/>
                    <a:pt x="7" y="43"/>
                  </a:cubicBezTo>
                  <a:cubicBezTo>
                    <a:pt x="4" y="43"/>
                    <a:pt x="0" y="40"/>
                    <a:pt x="0" y="36"/>
                  </a:cubicBezTo>
                  <a:cubicBezTo>
                    <a:pt x="0" y="7"/>
                    <a:pt x="0" y="7"/>
                    <a:pt x="0" y="7"/>
                  </a:cubicBezTo>
                  <a:cubicBezTo>
                    <a:pt x="0" y="4"/>
                    <a:pt x="4" y="0"/>
                    <a:pt x="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22" name="Oval 102"/>
            <p:cNvSpPr>
              <a:spLocks noChangeArrowheads="1"/>
            </p:cNvSpPr>
            <p:nvPr userDrawn="1"/>
          </p:nvSpPr>
          <p:spPr bwMode="auto">
            <a:xfrm>
              <a:off x="2198688" y="947738"/>
              <a:ext cx="180975" cy="1809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23" name="Freeform 103"/>
            <p:cNvSpPr>
              <a:spLocks/>
            </p:cNvSpPr>
            <p:nvPr userDrawn="1"/>
          </p:nvSpPr>
          <p:spPr bwMode="auto">
            <a:xfrm>
              <a:off x="2136775" y="1136650"/>
              <a:ext cx="304800" cy="107950"/>
            </a:xfrm>
            <a:custGeom>
              <a:avLst/>
              <a:gdLst>
                <a:gd name="T0" fmla="*/ 59 w 79"/>
                <a:gd name="T1" fmla="*/ 5 h 28"/>
                <a:gd name="T2" fmla="*/ 39 w 79"/>
                <a:gd name="T3" fmla="*/ 0 h 28"/>
                <a:gd name="T4" fmla="*/ 20 w 79"/>
                <a:gd name="T5" fmla="*/ 5 h 28"/>
                <a:gd name="T6" fmla="*/ 0 w 79"/>
                <a:gd name="T7" fmla="*/ 28 h 28"/>
                <a:gd name="T8" fmla="*/ 79 w 79"/>
                <a:gd name="T9" fmla="*/ 28 h 28"/>
                <a:gd name="T10" fmla="*/ 59 w 79"/>
                <a:gd name="T11" fmla="*/ 5 h 28"/>
              </a:gdLst>
              <a:ahLst/>
              <a:cxnLst>
                <a:cxn ang="0">
                  <a:pos x="T0" y="T1"/>
                </a:cxn>
                <a:cxn ang="0">
                  <a:pos x="T2" y="T3"/>
                </a:cxn>
                <a:cxn ang="0">
                  <a:pos x="T4" y="T5"/>
                </a:cxn>
                <a:cxn ang="0">
                  <a:pos x="T6" y="T7"/>
                </a:cxn>
                <a:cxn ang="0">
                  <a:pos x="T8" y="T9"/>
                </a:cxn>
                <a:cxn ang="0">
                  <a:pos x="T10" y="T11"/>
                </a:cxn>
              </a:cxnLst>
              <a:rect l="0" t="0" r="r" b="b"/>
              <a:pathLst>
                <a:path w="79" h="28">
                  <a:moveTo>
                    <a:pt x="59" y="5"/>
                  </a:moveTo>
                  <a:cubicBezTo>
                    <a:pt x="53" y="2"/>
                    <a:pt x="46" y="0"/>
                    <a:pt x="39" y="0"/>
                  </a:cubicBezTo>
                  <a:cubicBezTo>
                    <a:pt x="32" y="0"/>
                    <a:pt x="26" y="2"/>
                    <a:pt x="20" y="5"/>
                  </a:cubicBezTo>
                  <a:cubicBezTo>
                    <a:pt x="10" y="10"/>
                    <a:pt x="3" y="18"/>
                    <a:pt x="0" y="28"/>
                  </a:cubicBezTo>
                  <a:cubicBezTo>
                    <a:pt x="79" y="28"/>
                    <a:pt x="79" y="28"/>
                    <a:pt x="79" y="28"/>
                  </a:cubicBezTo>
                  <a:cubicBezTo>
                    <a:pt x="76" y="18"/>
                    <a:pt x="69" y="10"/>
                    <a:pt x="59"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124" name="Freeform 104"/>
          <p:cNvSpPr>
            <a:spLocks/>
          </p:cNvSpPr>
          <p:nvPr userDrawn="1"/>
        </p:nvSpPr>
        <p:spPr bwMode="auto">
          <a:xfrm>
            <a:off x="5789084" y="2867026"/>
            <a:ext cx="482600" cy="328613"/>
          </a:xfrm>
          <a:custGeom>
            <a:avLst/>
            <a:gdLst>
              <a:gd name="T0" fmla="*/ 85 w 94"/>
              <a:gd name="T1" fmla="*/ 0 h 85"/>
              <a:gd name="T2" fmla="*/ 9 w 94"/>
              <a:gd name="T3" fmla="*/ 0 h 85"/>
              <a:gd name="T4" fmla="*/ 0 w 94"/>
              <a:gd name="T5" fmla="*/ 9 h 85"/>
              <a:gd name="T6" fmla="*/ 0 w 94"/>
              <a:gd name="T7" fmla="*/ 46 h 85"/>
              <a:gd name="T8" fmla="*/ 9 w 94"/>
              <a:gd name="T9" fmla="*/ 55 h 85"/>
              <a:gd name="T10" fmla="*/ 64 w 94"/>
              <a:gd name="T11" fmla="*/ 55 h 85"/>
              <a:gd name="T12" fmla="*/ 84 w 94"/>
              <a:gd name="T13" fmla="*/ 85 h 85"/>
              <a:gd name="T14" fmla="*/ 84 w 94"/>
              <a:gd name="T15" fmla="*/ 55 h 85"/>
              <a:gd name="T16" fmla="*/ 85 w 94"/>
              <a:gd name="T17" fmla="*/ 55 h 85"/>
              <a:gd name="T18" fmla="*/ 94 w 94"/>
              <a:gd name="T19" fmla="*/ 46 h 85"/>
              <a:gd name="T20" fmla="*/ 94 w 94"/>
              <a:gd name="T21" fmla="*/ 9 h 85"/>
              <a:gd name="T22" fmla="*/ 85 w 94"/>
              <a:gd name="T23"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85">
                <a:moveTo>
                  <a:pt x="85" y="0"/>
                </a:moveTo>
                <a:cubicBezTo>
                  <a:pt x="9" y="0"/>
                  <a:pt x="9" y="0"/>
                  <a:pt x="9" y="0"/>
                </a:cubicBezTo>
                <a:cubicBezTo>
                  <a:pt x="4" y="0"/>
                  <a:pt x="0" y="4"/>
                  <a:pt x="0" y="9"/>
                </a:cubicBezTo>
                <a:cubicBezTo>
                  <a:pt x="0" y="46"/>
                  <a:pt x="0" y="46"/>
                  <a:pt x="0" y="46"/>
                </a:cubicBezTo>
                <a:cubicBezTo>
                  <a:pt x="0" y="51"/>
                  <a:pt x="4" y="55"/>
                  <a:pt x="9" y="55"/>
                </a:cubicBezTo>
                <a:cubicBezTo>
                  <a:pt x="64" y="55"/>
                  <a:pt x="64" y="55"/>
                  <a:pt x="64" y="55"/>
                </a:cubicBezTo>
                <a:cubicBezTo>
                  <a:pt x="84" y="85"/>
                  <a:pt x="84" y="85"/>
                  <a:pt x="84" y="85"/>
                </a:cubicBezTo>
                <a:cubicBezTo>
                  <a:pt x="84" y="55"/>
                  <a:pt x="84" y="55"/>
                  <a:pt x="84" y="55"/>
                </a:cubicBezTo>
                <a:cubicBezTo>
                  <a:pt x="85" y="55"/>
                  <a:pt x="85" y="55"/>
                  <a:pt x="85" y="55"/>
                </a:cubicBezTo>
                <a:cubicBezTo>
                  <a:pt x="90" y="55"/>
                  <a:pt x="94" y="51"/>
                  <a:pt x="94" y="46"/>
                </a:cubicBezTo>
                <a:cubicBezTo>
                  <a:pt x="94" y="9"/>
                  <a:pt x="94" y="9"/>
                  <a:pt x="94" y="9"/>
                </a:cubicBezTo>
                <a:cubicBezTo>
                  <a:pt x="94" y="4"/>
                  <a:pt x="90" y="0"/>
                  <a:pt x="8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25" name="Freeform 105"/>
          <p:cNvSpPr>
            <a:spLocks/>
          </p:cNvSpPr>
          <p:nvPr userDrawn="1"/>
        </p:nvSpPr>
        <p:spPr bwMode="auto">
          <a:xfrm>
            <a:off x="5124451" y="2578101"/>
            <a:ext cx="503767" cy="385763"/>
          </a:xfrm>
          <a:custGeom>
            <a:avLst/>
            <a:gdLst>
              <a:gd name="T0" fmla="*/ 93 w 98"/>
              <a:gd name="T1" fmla="*/ 19 h 100"/>
              <a:gd name="T2" fmla="*/ 79 w 98"/>
              <a:gd name="T3" fmla="*/ 14 h 100"/>
              <a:gd name="T4" fmla="*/ 79 w 98"/>
              <a:gd name="T5" fmla="*/ 14 h 100"/>
              <a:gd name="T6" fmla="*/ 23 w 98"/>
              <a:gd name="T7" fmla="*/ 14 h 100"/>
              <a:gd name="T8" fmla="*/ 22 w 98"/>
              <a:gd name="T9" fmla="*/ 14 h 100"/>
              <a:gd name="T10" fmla="*/ 0 w 98"/>
              <a:gd name="T11" fmla="*/ 0 h 100"/>
              <a:gd name="T12" fmla="*/ 3 w 98"/>
              <a:gd name="T13" fmla="*/ 4 h 100"/>
              <a:gd name="T14" fmla="*/ 9 w 98"/>
              <a:gd name="T15" fmla="*/ 19 h 100"/>
              <a:gd name="T16" fmla="*/ 4 w 98"/>
              <a:gd name="T17" fmla="*/ 33 h 100"/>
              <a:gd name="T18" fmla="*/ 4 w 98"/>
              <a:gd name="T19" fmla="*/ 80 h 100"/>
              <a:gd name="T20" fmla="*/ 9 w 98"/>
              <a:gd name="T21" fmla="*/ 94 h 100"/>
              <a:gd name="T22" fmla="*/ 23 w 98"/>
              <a:gd name="T23" fmla="*/ 100 h 100"/>
              <a:gd name="T24" fmla="*/ 79 w 98"/>
              <a:gd name="T25" fmla="*/ 100 h 100"/>
              <a:gd name="T26" fmla="*/ 93 w 98"/>
              <a:gd name="T27" fmla="*/ 94 h 100"/>
              <a:gd name="T28" fmla="*/ 98 w 98"/>
              <a:gd name="T29" fmla="*/ 80 h 100"/>
              <a:gd name="T30" fmla="*/ 98 w 98"/>
              <a:gd name="T31" fmla="*/ 33 h 100"/>
              <a:gd name="T32" fmla="*/ 93 w 98"/>
              <a:gd name="T33" fmla="*/ 1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8" h="100">
                <a:moveTo>
                  <a:pt x="93" y="19"/>
                </a:moveTo>
                <a:cubicBezTo>
                  <a:pt x="89" y="16"/>
                  <a:pt x="84" y="14"/>
                  <a:pt x="79" y="14"/>
                </a:cubicBezTo>
                <a:cubicBezTo>
                  <a:pt x="79" y="14"/>
                  <a:pt x="79" y="14"/>
                  <a:pt x="79" y="14"/>
                </a:cubicBezTo>
                <a:cubicBezTo>
                  <a:pt x="23" y="14"/>
                  <a:pt x="23" y="14"/>
                  <a:pt x="23" y="14"/>
                </a:cubicBezTo>
                <a:cubicBezTo>
                  <a:pt x="23" y="14"/>
                  <a:pt x="23" y="14"/>
                  <a:pt x="22" y="14"/>
                </a:cubicBezTo>
                <a:cubicBezTo>
                  <a:pt x="17" y="6"/>
                  <a:pt x="9" y="2"/>
                  <a:pt x="0" y="0"/>
                </a:cubicBezTo>
                <a:cubicBezTo>
                  <a:pt x="1" y="2"/>
                  <a:pt x="2" y="3"/>
                  <a:pt x="3" y="4"/>
                </a:cubicBezTo>
                <a:cubicBezTo>
                  <a:pt x="7" y="9"/>
                  <a:pt x="9" y="14"/>
                  <a:pt x="9" y="19"/>
                </a:cubicBezTo>
                <a:cubicBezTo>
                  <a:pt x="6" y="23"/>
                  <a:pt x="4" y="28"/>
                  <a:pt x="4" y="33"/>
                </a:cubicBezTo>
                <a:cubicBezTo>
                  <a:pt x="4" y="80"/>
                  <a:pt x="4" y="80"/>
                  <a:pt x="4" y="80"/>
                </a:cubicBezTo>
                <a:cubicBezTo>
                  <a:pt x="4" y="85"/>
                  <a:pt x="6" y="90"/>
                  <a:pt x="9" y="94"/>
                </a:cubicBezTo>
                <a:cubicBezTo>
                  <a:pt x="13" y="98"/>
                  <a:pt x="18" y="100"/>
                  <a:pt x="23" y="100"/>
                </a:cubicBezTo>
                <a:cubicBezTo>
                  <a:pt x="79" y="100"/>
                  <a:pt x="79" y="100"/>
                  <a:pt x="79" y="100"/>
                </a:cubicBezTo>
                <a:cubicBezTo>
                  <a:pt x="84" y="100"/>
                  <a:pt x="89" y="98"/>
                  <a:pt x="93" y="94"/>
                </a:cubicBezTo>
                <a:cubicBezTo>
                  <a:pt x="96" y="90"/>
                  <a:pt x="98" y="85"/>
                  <a:pt x="98" y="80"/>
                </a:cubicBezTo>
                <a:cubicBezTo>
                  <a:pt x="98" y="33"/>
                  <a:pt x="98" y="33"/>
                  <a:pt x="98" y="33"/>
                </a:cubicBezTo>
                <a:cubicBezTo>
                  <a:pt x="98" y="28"/>
                  <a:pt x="96" y="23"/>
                  <a:pt x="93"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26" name="Freeform 106"/>
          <p:cNvSpPr>
            <a:spLocks noEditPoints="1"/>
          </p:cNvSpPr>
          <p:nvPr userDrawn="1"/>
        </p:nvSpPr>
        <p:spPr bwMode="auto">
          <a:xfrm>
            <a:off x="2561167" y="2184400"/>
            <a:ext cx="503767" cy="331788"/>
          </a:xfrm>
          <a:custGeom>
            <a:avLst/>
            <a:gdLst>
              <a:gd name="T0" fmla="*/ 97 w 98"/>
              <a:gd name="T1" fmla="*/ 80 h 86"/>
              <a:gd name="T2" fmla="*/ 52 w 98"/>
              <a:gd name="T3" fmla="*/ 2 h 86"/>
              <a:gd name="T4" fmla="*/ 49 w 98"/>
              <a:gd name="T5" fmla="*/ 0 h 86"/>
              <a:gd name="T6" fmla="*/ 46 w 98"/>
              <a:gd name="T7" fmla="*/ 2 h 86"/>
              <a:gd name="T8" fmla="*/ 1 w 98"/>
              <a:gd name="T9" fmla="*/ 80 h 86"/>
              <a:gd name="T10" fmla="*/ 1 w 98"/>
              <a:gd name="T11" fmla="*/ 84 h 86"/>
              <a:gd name="T12" fmla="*/ 4 w 98"/>
              <a:gd name="T13" fmla="*/ 86 h 86"/>
              <a:gd name="T14" fmla="*/ 94 w 98"/>
              <a:gd name="T15" fmla="*/ 86 h 86"/>
              <a:gd name="T16" fmla="*/ 97 w 98"/>
              <a:gd name="T17" fmla="*/ 84 h 86"/>
              <a:gd name="T18" fmla="*/ 98 w 98"/>
              <a:gd name="T19" fmla="*/ 82 h 86"/>
              <a:gd name="T20" fmla="*/ 97 w 98"/>
              <a:gd name="T21" fmla="*/ 80 h 86"/>
              <a:gd name="T22" fmla="*/ 55 w 98"/>
              <a:gd name="T23" fmla="*/ 22 h 86"/>
              <a:gd name="T24" fmla="*/ 54 w 98"/>
              <a:gd name="T25" fmla="*/ 58 h 86"/>
              <a:gd name="T26" fmla="*/ 44 w 98"/>
              <a:gd name="T27" fmla="*/ 58 h 86"/>
              <a:gd name="T28" fmla="*/ 43 w 98"/>
              <a:gd name="T29" fmla="*/ 22 h 86"/>
              <a:gd name="T30" fmla="*/ 55 w 98"/>
              <a:gd name="T31" fmla="*/ 22 h 86"/>
              <a:gd name="T32" fmla="*/ 49 w 98"/>
              <a:gd name="T33" fmla="*/ 77 h 86"/>
              <a:gd name="T34" fmla="*/ 42 w 98"/>
              <a:gd name="T35" fmla="*/ 69 h 86"/>
              <a:gd name="T36" fmla="*/ 49 w 98"/>
              <a:gd name="T37" fmla="*/ 62 h 86"/>
              <a:gd name="T38" fmla="*/ 56 w 98"/>
              <a:gd name="T39" fmla="*/ 69 h 86"/>
              <a:gd name="T40" fmla="*/ 49 w 98"/>
              <a:gd name="T41" fmla="*/ 7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8" h="86">
                <a:moveTo>
                  <a:pt x="97" y="80"/>
                </a:moveTo>
                <a:cubicBezTo>
                  <a:pt x="52" y="2"/>
                  <a:pt x="52" y="2"/>
                  <a:pt x="52" y="2"/>
                </a:cubicBezTo>
                <a:cubicBezTo>
                  <a:pt x="52" y="1"/>
                  <a:pt x="50" y="0"/>
                  <a:pt x="49" y="0"/>
                </a:cubicBezTo>
                <a:cubicBezTo>
                  <a:pt x="48" y="0"/>
                  <a:pt x="46" y="1"/>
                  <a:pt x="46" y="2"/>
                </a:cubicBezTo>
                <a:cubicBezTo>
                  <a:pt x="1" y="80"/>
                  <a:pt x="1" y="80"/>
                  <a:pt x="1" y="80"/>
                </a:cubicBezTo>
                <a:cubicBezTo>
                  <a:pt x="0" y="81"/>
                  <a:pt x="0" y="83"/>
                  <a:pt x="1" y="84"/>
                </a:cubicBezTo>
                <a:cubicBezTo>
                  <a:pt x="1" y="85"/>
                  <a:pt x="3" y="86"/>
                  <a:pt x="4" y="86"/>
                </a:cubicBezTo>
                <a:cubicBezTo>
                  <a:pt x="94" y="86"/>
                  <a:pt x="94" y="86"/>
                  <a:pt x="94" y="86"/>
                </a:cubicBezTo>
                <a:cubicBezTo>
                  <a:pt x="95" y="86"/>
                  <a:pt x="96" y="85"/>
                  <a:pt x="97" y="84"/>
                </a:cubicBezTo>
                <a:cubicBezTo>
                  <a:pt x="97" y="83"/>
                  <a:pt x="98" y="83"/>
                  <a:pt x="98" y="82"/>
                </a:cubicBezTo>
                <a:cubicBezTo>
                  <a:pt x="98" y="81"/>
                  <a:pt x="97" y="81"/>
                  <a:pt x="97" y="80"/>
                </a:cubicBezTo>
                <a:close/>
                <a:moveTo>
                  <a:pt x="55" y="22"/>
                </a:moveTo>
                <a:cubicBezTo>
                  <a:pt x="54" y="58"/>
                  <a:pt x="54" y="58"/>
                  <a:pt x="54" y="58"/>
                </a:cubicBezTo>
                <a:cubicBezTo>
                  <a:pt x="44" y="58"/>
                  <a:pt x="44" y="58"/>
                  <a:pt x="44" y="58"/>
                </a:cubicBezTo>
                <a:cubicBezTo>
                  <a:pt x="43" y="22"/>
                  <a:pt x="43" y="22"/>
                  <a:pt x="43" y="22"/>
                </a:cubicBezTo>
                <a:lnTo>
                  <a:pt x="55" y="22"/>
                </a:lnTo>
                <a:close/>
                <a:moveTo>
                  <a:pt x="49" y="77"/>
                </a:moveTo>
                <a:cubicBezTo>
                  <a:pt x="45" y="77"/>
                  <a:pt x="42" y="73"/>
                  <a:pt x="42" y="69"/>
                </a:cubicBezTo>
                <a:cubicBezTo>
                  <a:pt x="42" y="65"/>
                  <a:pt x="45" y="62"/>
                  <a:pt x="49" y="62"/>
                </a:cubicBezTo>
                <a:cubicBezTo>
                  <a:pt x="53" y="62"/>
                  <a:pt x="56" y="65"/>
                  <a:pt x="56" y="69"/>
                </a:cubicBezTo>
                <a:cubicBezTo>
                  <a:pt x="56" y="73"/>
                  <a:pt x="53" y="77"/>
                  <a:pt x="49"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27" name="Freeform 107"/>
          <p:cNvSpPr>
            <a:spLocks noEditPoints="1"/>
          </p:cNvSpPr>
          <p:nvPr userDrawn="1"/>
        </p:nvSpPr>
        <p:spPr bwMode="auto">
          <a:xfrm>
            <a:off x="4883151" y="1847850"/>
            <a:ext cx="704851" cy="528638"/>
          </a:xfrm>
          <a:custGeom>
            <a:avLst/>
            <a:gdLst>
              <a:gd name="T0" fmla="*/ 0 w 137"/>
              <a:gd name="T1" fmla="*/ 51 h 137"/>
              <a:gd name="T2" fmla="*/ 0 w 137"/>
              <a:gd name="T3" fmla="*/ 51 h 137"/>
              <a:gd name="T4" fmla="*/ 15 w 137"/>
              <a:gd name="T5" fmla="*/ 86 h 137"/>
              <a:gd name="T6" fmla="*/ 51 w 137"/>
              <a:gd name="T7" fmla="*/ 101 h 137"/>
              <a:gd name="T8" fmla="*/ 80 w 137"/>
              <a:gd name="T9" fmla="*/ 92 h 137"/>
              <a:gd name="T10" fmla="*/ 122 w 137"/>
              <a:gd name="T11" fmla="*/ 134 h 137"/>
              <a:gd name="T12" fmla="*/ 132 w 137"/>
              <a:gd name="T13" fmla="*/ 134 h 137"/>
              <a:gd name="T14" fmla="*/ 134 w 137"/>
              <a:gd name="T15" fmla="*/ 133 h 137"/>
              <a:gd name="T16" fmla="*/ 134 w 137"/>
              <a:gd name="T17" fmla="*/ 122 h 137"/>
              <a:gd name="T18" fmla="*/ 92 w 137"/>
              <a:gd name="T19" fmla="*/ 80 h 137"/>
              <a:gd name="T20" fmla="*/ 101 w 137"/>
              <a:gd name="T21" fmla="*/ 51 h 137"/>
              <a:gd name="T22" fmla="*/ 86 w 137"/>
              <a:gd name="T23" fmla="*/ 15 h 137"/>
              <a:gd name="T24" fmla="*/ 51 w 137"/>
              <a:gd name="T25" fmla="*/ 1 h 137"/>
              <a:gd name="T26" fmla="*/ 15 w 137"/>
              <a:gd name="T27" fmla="*/ 15 h 137"/>
              <a:gd name="T28" fmla="*/ 0 w 137"/>
              <a:gd name="T29" fmla="*/ 51 h 137"/>
              <a:gd name="T30" fmla="*/ 8 w 137"/>
              <a:gd name="T31" fmla="*/ 51 h 137"/>
              <a:gd name="T32" fmla="*/ 20 w 137"/>
              <a:gd name="T33" fmla="*/ 21 h 137"/>
              <a:gd name="T34" fmla="*/ 80 w 137"/>
              <a:gd name="T35" fmla="*/ 21 h 137"/>
              <a:gd name="T36" fmla="*/ 93 w 137"/>
              <a:gd name="T37" fmla="*/ 51 h 137"/>
              <a:gd name="T38" fmla="*/ 81 w 137"/>
              <a:gd name="T39" fmla="*/ 81 h 137"/>
              <a:gd name="T40" fmla="*/ 21 w 137"/>
              <a:gd name="T41" fmla="*/ 81 h 137"/>
              <a:gd name="T42" fmla="*/ 8 w 137"/>
              <a:gd name="T43" fmla="*/ 51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7" h="137">
                <a:moveTo>
                  <a:pt x="0" y="51"/>
                </a:moveTo>
                <a:cubicBezTo>
                  <a:pt x="0" y="51"/>
                  <a:pt x="0" y="51"/>
                  <a:pt x="0" y="51"/>
                </a:cubicBezTo>
                <a:cubicBezTo>
                  <a:pt x="0" y="64"/>
                  <a:pt x="6" y="77"/>
                  <a:pt x="15" y="86"/>
                </a:cubicBezTo>
                <a:cubicBezTo>
                  <a:pt x="25" y="96"/>
                  <a:pt x="37" y="101"/>
                  <a:pt x="51" y="101"/>
                </a:cubicBezTo>
                <a:cubicBezTo>
                  <a:pt x="62" y="101"/>
                  <a:pt x="72" y="98"/>
                  <a:pt x="80" y="92"/>
                </a:cubicBezTo>
                <a:cubicBezTo>
                  <a:pt x="122" y="134"/>
                  <a:pt x="122" y="134"/>
                  <a:pt x="122" y="134"/>
                </a:cubicBezTo>
                <a:cubicBezTo>
                  <a:pt x="125" y="137"/>
                  <a:pt x="130" y="137"/>
                  <a:pt x="132" y="134"/>
                </a:cubicBezTo>
                <a:cubicBezTo>
                  <a:pt x="134" y="133"/>
                  <a:pt x="134" y="133"/>
                  <a:pt x="134" y="133"/>
                </a:cubicBezTo>
                <a:cubicBezTo>
                  <a:pt x="137" y="130"/>
                  <a:pt x="137" y="125"/>
                  <a:pt x="134" y="122"/>
                </a:cubicBezTo>
                <a:cubicBezTo>
                  <a:pt x="92" y="80"/>
                  <a:pt x="92" y="80"/>
                  <a:pt x="92" y="80"/>
                </a:cubicBezTo>
                <a:cubicBezTo>
                  <a:pt x="98" y="72"/>
                  <a:pt x="101" y="62"/>
                  <a:pt x="101" y="51"/>
                </a:cubicBezTo>
                <a:cubicBezTo>
                  <a:pt x="101" y="38"/>
                  <a:pt x="96" y="25"/>
                  <a:pt x="86" y="15"/>
                </a:cubicBezTo>
                <a:cubicBezTo>
                  <a:pt x="77" y="6"/>
                  <a:pt x="64" y="1"/>
                  <a:pt x="51" y="1"/>
                </a:cubicBezTo>
                <a:cubicBezTo>
                  <a:pt x="37" y="0"/>
                  <a:pt x="24" y="6"/>
                  <a:pt x="15" y="15"/>
                </a:cubicBezTo>
                <a:cubicBezTo>
                  <a:pt x="6" y="25"/>
                  <a:pt x="0" y="37"/>
                  <a:pt x="0" y="51"/>
                </a:cubicBezTo>
                <a:close/>
                <a:moveTo>
                  <a:pt x="8" y="51"/>
                </a:moveTo>
                <a:cubicBezTo>
                  <a:pt x="8" y="40"/>
                  <a:pt x="12" y="29"/>
                  <a:pt x="20" y="21"/>
                </a:cubicBezTo>
                <a:cubicBezTo>
                  <a:pt x="37" y="4"/>
                  <a:pt x="64" y="4"/>
                  <a:pt x="80" y="21"/>
                </a:cubicBezTo>
                <a:cubicBezTo>
                  <a:pt x="89" y="29"/>
                  <a:pt x="93" y="40"/>
                  <a:pt x="93" y="51"/>
                </a:cubicBezTo>
                <a:cubicBezTo>
                  <a:pt x="93" y="62"/>
                  <a:pt x="89" y="73"/>
                  <a:pt x="81" y="81"/>
                </a:cubicBezTo>
                <a:cubicBezTo>
                  <a:pt x="64" y="98"/>
                  <a:pt x="37" y="97"/>
                  <a:pt x="21" y="81"/>
                </a:cubicBezTo>
                <a:cubicBezTo>
                  <a:pt x="12" y="72"/>
                  <a:pt x="8" y="61"/>
                  <a:pt x="8" y="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28" name="Freeform 108"/>
          <p:cNvSpPr>
            <a:spLocks/>
          </p:cNvSpPr>
          <p:nvPr userDrawn="1"/>
        </p:nvSpPr>
        <p:spPr bwMode="auto">
          <a:xfrm>
            <a:off x="2504017" y="1712913"/>
            <a:ext cx="711200" cy="339725"/>
          </a:xfrm>
          <a:custGeom>
            <a:avLst/>
            <a:gdLst>
              <a:gd name="T0" fmla="*/ 92 w 138"/>
              <a:gd name="T1" fmla="*/ 80 h 88"/>
              <a:gd name="T2" fmla="*/ 88 w 138"/>
              <a:gd name="T3" fmla="*/ 73 h 88"/>
              <a:gd name="T4" fmla="*/ 88 w 138"/>
              <a:gd name="T5" fmla="*/ 73 h 88"/>
              <a:gd name="T6" fmla="*/ 89 w 138"/>
              <a:gd name="T7" fmla="*/ 73 h 88"/>
              <a:gd name="T8" fmla="*/ 97 w 138"/>
              <a:gd name="T9" fmla="*/ 65 h 88"/>
              <a:gd name="T10" fmla="*/ 92 w 138"/>
              <a:gd name="T11" fmla="*/ 57 h 88"/>
              <a:gd name="T12" fmla="*/ 93 w 138"/>
              <a:gd name="T13" fmla="*/ 57 h 88"/>
              <a:gd name="T14" fmla="*/ 101 w 138"/>
              <a:gd name="T15" fmla="*/ 50 h 88"/>
              <a:gd name="T16" fmla="*/ 96 w 138"/>
              <a:gd name="T17" fmla="*/ 42 h 88"/>
              <a:gd name="T18" fmla="*/ 130 w 138"/>
              <a:gd name="T19" fmla="*/ 42 h 88"/>
              <a:gd name="T20" fmla="*/ 138 w 138"/>
              <a:gd name="T21" fmla="*/ 34 h 88"/>
              <a:gd name="T22" fmla="*/ 130 w 138"/>
              <a:gd name="T23" fmla="*/ 27 h 88"/>
              <a:gd name="T24" fmla="*/ 87 w 138"/>
              <a:gd name="T25" fmla="*/ 27 h 88"/>
              <a:gd name="T26" fmla="*/ 87 w 138"/>
              <a:gd name="T27" fmla="*/ 27 h 88"/>
              <a:gd name="T28" fmla="*/ 77 w 138"/>
              <a:gd name="T29" fmla="*/ 27 h 88"/>
              <a:gd name="T30" fmla="*/ 93 w 138"/>
              <a:gd name="T31" fmla="*/ 17 h 88"/>
              <a:gd name="T32" fmla="*/ 99 w 138"/>
              <a:gd name="T33" fmla="*/ 5 h 88"/>
              <a:gd name="T34" fmla="*/ 86 w 138"/>
              <a:gd name="T35" fmla="*/ 3 h 88"/>
              <a:gd name="T36" fmla="*/ 46 w 138"/>
              <a:gd name="T37" fmla="*/ 27 h 88"/>
              <a:gd name="T38" fmla="*/ 40 w 138"/>
              <a:gd name="T39" fmla="*/ 32 h 88"/>
              <a:gd name="T40" fmla="*/ 0 w 138"/>
              <a:gd name="T41" fmla="*/ 38 h 88"/>
              <a:gd name="T42" fmla="*/ 0 w 138"/>
              <a:gd name="T43" fmla="*/ 75 h 88"/>
              <a:gd name="T44" fmla="*/ 39 w 138"/>
              <a:gd name="T45" fmla="*/ 78 h 88"/>
              <a:gd name="T46" fmla="*/ 56 w 138"/>
              <a:gd name="T47" fmla="*/ 88 h 88"/>
              <a:gd name="T48" fmla="*/ 62 w 138"/>
              <a:gd name="T49" fmla="*/ 88 h 88"/>
              <a:gd name="T50" fmla="*/ 63 w 138"/>
              <a:gd name="T51" fmla="*/ 88 h 88"/>
              <a:gd name="T52" fmla="*/ 84 w 138"/>
              <a:gd name="T53" fmla="*/ 88 h 88"/>
              <a:gd name="T54" fmla="*/ 92 w 138"/>
              <a:gd name="T55" fmla="*/ 8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8" h="88">
                <a:moveTo>
                  <a:pt x="92" y="80"/>
                </a:moveTo>
                <a:cubicBezTo>
                  <a:pt x="92" y="77"/>
                  <a:pt x="91" y="74"/>
                  <a:pt x="88" y="73"/>
                </a:cubicBezTo>
                <a:cubicBezTo>
                  <a:pt x="88" y="73"/>
                  <a:pt x="88" y="73"/>
                  <a:pt x="88" y="73"/>
                </a:cubicBezTo>
                <a:cubicBezTo>
                  <a:pt x="89" y="73"/>
                  <a:pt x="89" y="73"/>
                  <a:pt x="89" y="73"/>
                </a:cubicBezTo>
                <a:cubicBezTo>
                  <a:pt x="94" y="73"/>
                  <a:pt x="97" y="69"/>
                  <a:pt x="97" y="65"/>
                </a:cubicBezTo>
                <a:cubicBezTo>
                  <a:pt x="97" y="61"/>
                  <a:pt x="95" y="59"/>
                  <a:pt x="92" y="57"/>
                </a:cubicBezTo>
                <a:cubicBezTo>
                  <a:pt x="93" y="57"/>
                  <a:pt x="93" y="57"/>
                  <a:pt x="93" y="57"/>
                </a:cubicBezTo>
                <a:cubicBezTo>
                  <a:pt x="97" y="57"/>
                  <a:pt x="101" y="54"/>
                  <a:pt x="101" y="50"/>
                </a:cubicBezTo>
                <a:cubicBezTo>
                  <a:pt x="101" y="46"/>
                  <a:pt x="99" y="44"/>
                  <a:pt x="96" y="42"/>
                </a:cubicBezTo>
                <a:cubicBezTo>
                  <a:pt x="130" y="42"/>
                  <a:pt x="130" y="42"/>
                  <a:pt x="130" y="42"/>
                </a:cubicBezTo>
                <a:cubicBezTo>
                  <a:pt x="134" y="42"/>
                  <a:pt x="138" y="39"/>
                  <a:pt x="138" y="34"/>
                </a:cubicBezTo>
                <a:cubicBezTo>
                  <a:pt x="138" y="30"/>
                  <a:pt x="134" y="27"/>
                  <a:pt x="130" y="27"/>
                </a:cubicBezTo>
                <a:cubicBezTo>
                  <a:pt x="87" y="27"/>
                  <a:pt x="87" y="27"/>
                  <a:pt x="87" y="27"/>
                </a:cubicBezTo>
                <a:cubicBezTo>
                  <a:pt x="87" y="27"/>
                  <a:pt x="87" y="27"/>
                  <a:pt x="87" y="27"/>
                </a:cubicBezTo>
                <a:cubicBezTo>
                  <a:pt x="77" y="27"/>
                  <a:pt x="77" y="27"/>
                  <a:pt x="77" y="27"/>
                </a:cubicBezTo>
                <a:cubicBezTo>
                  <a:pt x="93" y="17"/>
                  <a:pt x="93" y="17"/>
                  <a:pt x="93" y="17"/>
                </a:cubicBezTo>
                <a:cubicBezTo>
                  <a:pt x="99" y="14"/>
                  <a:pt x="101" y="8"/>
                  <a:pt x="99" y="5"/>
                </a:cubicBezTo>
                <a:cubicBezTo>
                  <a:pt x="97" y="1"/>
                  <a:pt x="91" y="0"/>
                  <a:pt x="86" y="3"/>
                </a:cubicBezTo>
                <a:cubicBezTo>
                  <a:pt x="46" y="27"/>
                  <a:pt x="46" y="27"/>
                  <a:pt x="46" y="27"/>
                </a:cubicBezTo>
                <a:cubicBezTo>
                  <a:pt x="43" y="28"/>
                  <a:pt x="42" y="30"/>
                  <a:pt x="40" y="32"/>
                </a:cubicBezTo>
                <a:cubicBezTo>
                  <a:pt x="0" y="38"/>
                  <a:pt x="0" y="38"/>
                  <a:pt x="0" y="38"/>
                </a:cubicBezTo>
                <a:cubicBezTo>
                  <a:pt x="0" y="75"/>
                  <a:pt x="0" y="75"/>
                  <a:pt x="0" y="75"/>
                </a:cubicBezTo>
                <a:cubicBezTo>
                  <a:pt x="39" y="78"/>
                  <a:pt x="39" y="78"/>
                  <a:pt x="39" y="78"/>
                </a:cubicBezTo>
                <a:cubicBezTo>
                  <a:pt x="42" y="84"/>
                  <a:pt x="48" y="88"/>
                  <a:pt x="56" y="88"/>
                </a:cubicBezTo>
                <a:cubicBezTo>
                  <a:pt x="62" y="88"/>
                  <a:pt x="62" y="88"/>
                  <a:pt x="62" y="88"/>
                </a:cubicBezTo>
                <a:cubicBezTo>
                  <a:pt x="62" y="88"/>
                  <a:pt x="63" y="88"/>
                  <a:pt x="63" y="88"/>
                </a:cubicBezTo>
                <a:cubicBezTo>
                  <a:pt x="84" y="88"/>
                  <a:pt x="84" y="88"/>
                  <a:pt x="84" y="88"/>
                </a:cubicBezTo>
                <a:cubicBezTo>
                  <a:pt x="89" y="88"/>
                  <a:pt x="92" y="84"/>
                  <a:pt x="92"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29" name="Freeform 109"/>
          <p:cNvSpPr>
            <a:spLocks noEditPoints="1"/>
          </p:cNvSpPr>
          <p:nvPr userDrawn="1"/>
        </p:nvSpPr>
        <p:spPr bwMode="auto">
          <a:xfrm>
            <a:off x="3708401" y="735014"/>
            <a:ext cx="664633" cy="441325"/>
          </a:xfrm>
          <a:custGeom>
            <a:avLst/>
            <a:gdLst>
              <a:gd name="T0" fmla="*/ 114 w 129"/>
              <a:gd name="T1" fmla="*/ 63 h 114"/>
              <a:gd name="T2" fmla="*/ 114 w 129"/>
              <a:gd name="T3" fmla="*/ 68 h 114"/>
              <a:gd name="T4" fmla="*/ 107 w 129"/>
              <a:gd name="T5" fmla="*/ 68 h 114"/>
              <a:gd name="T6" fmla="*/ 107 w 129"/>
              <a:gd name="T7" fmla="*/ 75 h 114"/>
              <a:gd name="T8" fmla="*/ 74 w 129"/>
              <a:gd name="T9" fmla="*/ 75 h 114"/>
              <a:gd name="T10" fmla="*/ 74 w 129"/>
              <a:gd name="T11" fmla="*/ 45 h 114"/>
              <a:gd name="T12" fmla="*/ 77 w 129"/>
              <a:gd name="T13" fmla="*/ 45 h 114"/>
              <a:gd name="T14" fmla="*/ 77 w 129"/>
              <a:gd name="T15" fmla="*/ 37 h 114"/>
              <a:gd name="T16" fmla="*/ 72 w 129"/>
              <a:gd name="T17" fmla="*/ 37 h 114"/>
              <a:gd name="T18" fmla="*/ 69 w 129"/>
              <a:gd name="T19" fmla="*/ 15 h 114"/>
              <a:gd name="T20" fmla="*/ 66 w 129"/>
              <a:gd name="T21" fmla="*/ 15 h 114"/>
              <a:gd name="T22" fmla="*/ 66 w 129"/>
              <a:gd name="T23" fmla="*/ 0 h 114"/>
              <a:gd name="T24" fmla="*/ 64 w 129"/>
              <a:gd name="T25" fmla="*/ 0 h 114"/>
              <a:gd name="T26" fmla="*/ 63 w 129"/>
              <a:gd name="T27" fmla="*/ 0 h 114"/>
              <a:gd name="T28" fmla="*/ 56 w 129"/>
              <a:gd name="T29" fmla="*/ 0 h 114"/>
              <a:gd name="T30" fmla="*/ 56 w 129"/>
              <a:gd name="T31" fmla="*/ 6 h 114"/>
              <a:gd name="T32" fmla="*/ 63 w 129"/>
              <a:gd name="T33" fmla="*/ 6 h 114"/>
              <a:gd name="T34" fmla="*/ 63 w 129"/>
              <a:gd name="T35" fmla="*/ 15 h 114"/>
              <a:gd name="T36" fmla="*/ 60 w 129"/>
              <a:gd name="T37" fmla="*/ 15 h 114"/>
              <a:gd name="T38" fmla="*/ 57 w 129"/>
              <a:gd name="T39" fmla="*/ 37 h 114"/>
              <a:gd name="T40" fmla="*/ 52 w 129"/>
              <a:gd name="T41" fmla="*/ 37 h 114"/>
              <a:gd name="T42" fmla="*/ 52 w 129"/>
              <a:gd name="T43" fmla="*/ 45 h 114"/>
              <a:gd name="T44" fmla="*/ 55 w 129"/>
              <a:gd name="T45" fmla="*/ 45 h 114"/>
              <a:gd name="T46" fmla="*/ 55 w 129"/>
              <a:gd name="T47" fmla="*/ 75 h 114"/>
              <a:gd name="T48" fmla="*/ 22 w 129"/>
              <a:gd name="T49" fmla="*/ 75 h 114"/>
              <a:gd name="T50" fmla="*/ 22 w 129"/>
              <a:gd name="T51" fmla="*/ 68 h 114"/>
              <a:gd name="T52" fmla="*/ 15 w 129"/>
              <a:gd name="T53" fmla="*/ 68 h 114"/>
              <a:gd name="T54" fmla="*/ 15 w 129"/>
              <a:gd name="T55" fmla="*/ 63 h 114"/>
              <a:gd name="T56" fmla="*/ 0 w 129"/>
              <a:gd name="T57" fmla="*/ 63 h 114"/>
              <a:gd name="T58" fmla="*/ 0 w 129"/>
              <a:gd name="T59" fmla="*/ 75 h 114"/>
              <a:gd name="T60" fmla="*/ 0 w 129"/>
              <a:gd name="T61" fmla="*/ 114 h 114"/>
              <a:gd name="T62" fmla="*/ 6 w 129"/>
              <a:gd name="T63" fmla="*/ 114 h 114"/>
              <a:gd name="T64" fmla="*/ 15 w 129"/>
              <a:gd name="T65" fmla="*/ 114 h 114"/>
              <a:gd name="T66" fmla="*/ 22 w 129"/>
              <a:gd name="T67" fmla="*/ 114 h 114"/>
              <a:gd name="T68" fmla="*/ 107 w 129"/>
              <a:gd name="T69" fmla="*/ 114 h 114"/>
              <a:gd name="T70" fmla="*/ 114 w 129"/>
              <a:gd name="T71" fmla="*/ 114 h 114"/>
              <a:gd name="T72" fmla="*/ 123 w 129"/>
              <a:gd name="T73" fmla="*/ 114 h 114"/>
              <a:gd name="T74" fmla="*/ 129 w 129"/>
              <a:gd name="T75" fmla="*/ 114 h 114"/>
              <a:gd name="T76" fmla="*/ 129 w 129"/>
              <a:gd name="T77" fmla="*/ 75 h 114"/>
              <a:gd name="T78" fmla="*/ 129 w 129"/>
              <a:gd name="T79" fmla="*/ 63 h 114"/>
              <a:gd name="T80" fmla="*/ 114 w 129"/>
              <a:gd name="T81" fmla="*/ 63 h 114"/>
              <a:gd name="T82" fmla="*/ 65 w 129"/>
              <a:gd name="T83" fmla="*/ 53 h 114"/>
              <a:gd name="T84" fmla="*/ 60 w 129"/>
              <a:gd name="T85" fmla="*/ 48 h 114"/>
              <a:gd name="T86" fmla="*/ 65 w 129"/>
              <a:gd name="T87" fmla="*/ 44 h 114"/>
              <a:gd name="T88" fmla="*/ 69 w 129"/>
              <a:gd name="T89" fmla="*/ 48 h 114"/>
              <a:gd name="T90" fmla="*/ 65 w 129"/>
              <a:gd name="T91" fmla="*/ 5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14">
                <a:moveTo>
                  <a:pt x="114" y="63"/>
                </a:moveTo>
                <a:cubicBezTo>
                  <a:pt x="114" y="68"/>
                  <a:pt x="114" y="68"/>
                  <a:pt x="114" y="68"/>
                </a:cubicBezTo>
                <a:cubicBezTo>
                  <a:pt x="107" y="68"/>
                  <a:pt x="107" y="68"/>
                  <a:pt x="107" y="68"/>
                </a:cubicBezTo>
                <a:cubicBezTo>
                  <a:pt x="107" y="75"/>
                  <a:pt x="107" y="75"/>
                  <a:pt x="107" y="75"/>
                </a:cubicBezTo>
                <a:cubicBezTo>
                  <a:pt x="74" y="75"/>
                  <a:pt x="74" y="75"/>
                  <a:pt x="74" y="75"/>
                </a:cubicBezTo>
                <a:cubicBezTo>
                  <a:pt x="74" y="45"/>
                  <a:pt x="74" y="45"/>
                  <a:pt x="74" y="45"/>
                </a:cubicBezTo>
                <a:cubicBezTo>
                  <a:pt x="77" y="45"/>
                  <a:pt x="77" y="45"/>
                  <a:pt x="77" y="45"/>
                </a:cubicBezTo>
                <a:cubicBezTo>
                  <a:pt x="77" y="37"/>
                  <a:pt x="77" y="37"/>
                  <a:pt x="77" y="37"/>
                </a:cubicBezTo>
                <a:cubicBezTo>
                  <a:pt x="72" y="37"/>
                  <a:pt x="72" y="37"/>
                  <a:pt x="72" y="37"/>
                </a:cubicBezTo>
                <a:cubicBezTo>
                  <a:pt x="69" y="15"/>
                  <a:pt x="69" y="15"/>
                  <a:pt x="69" y="15"/>
                </a:cubicBezTo>
                <a:cubicBezTo>
                  <a:pt x="66" y="15"/>
                  <a:pt x="66" y="15"/>
                  <a:pt x="66" y="15"/>
                </a:cubicBezTo>
                <a:cubicBezTo>
                  <a:pt x="66" y="0"/>
                  <a:pt x="66" y="0"/>
                  <a:pt x="66" y="0"/>
                </a:cubicBezTo>
                <a:cubicBezTo>
                  <a:pt x="64" y="0"/>
                  <a:pt x="64" y="0"/>
                  <a:pt x="64" y="0"/>
                </a:cubicBezTo>
                <a:cubicBezTo>
                  <a:pt x="63" y="0"/>
                  <a:pt x="63" y="0"/>
                  <a:pt x="63" y="0"/>
                </a:cubicBezTo>
                <a:cubicBezTo>
                  <a:pt x="56" y="0"/>
                  <a:pt x="56" y="0"/>
                  <a:pt x="56" y="0"/>
                </a:cubicBezTo>
                <a:cubicBezTo>
                  <a:pt x="56" y="6"/>
                  <a:pt x="56" y="6"/>
                  <a:pt x="56" y="6"/>
                </a:cubicBezTo>
                <a:cubicBezTo>
                  <a:pt x="63" y="6"/>
                  <a:pt x="63" y="6"/>
                  <a:pt x="63" y="6"/>
                </a:cubicBezTo>
                <a:cubicBezTo>
                  <a:pt x="63" y="15"/>
                  <a:pt x="63" y="15"/>
                  <a:pt x="63" y="15"/>
                </a:cubicBezTo>
                <a:cubicBezTo>
                  <a:pt x="60" y="15"/>
                  <a:pt x="60" y="15"/>
                  <a:pt x="60" y="15"/>
                </a:cubicBezTo>
                <a:cubicBezTo>
                  <a:pt x="57" y="37"/>
                  <a:pt x="57" y="37"/>
                  <a:pt x="57" y="37"/>
                </a:cubicBezTo>
                <a:cubicBezTo>
                  <a:pt x="52" y="37"/>
                  <a:pt x="52" y="37"/>
                  <a:pt x="52" y="37"/>
                </a:cubicBezTo>
                <a:cubicBezTo>
                  <a:pt x="52" y="45"/>
                  <a:pt x="52" y="45"/>
                  <a:pt x="52" y="45"/>
                </a:cubicBezTo>
                <a:cubicBezTo>
                  <a:pt x="55" y="45"/>
                  <a:pt x="55" y="45"/>
                  <a:pt x="55" y="45"/>
                </a:cubicBezTo>
                <a:cubicBezTo>
                  <a:pt x="55" y="75"/>
                  <a:pt x="55" y="75"/>
                  <a:pt x="55" y="75"/>
                </a:cubicBezTo>
                <a:cubicBezTo>
                  <a:pt x="22" y="75"/>
                  <a:pt x="22" y="75"/>
                  <a:pt x="22" y="75"/>
                </a:cubicBezTo>
                <a:cubicBezTo>
                  <a:pt x="22" y="68"/>
                  <a:pt x="22" y="68"/>
                  <a:pt x="22" y="68"/>
                </a:cubicBezTo>
                <a:cubicBezTo>
                  <a:pt x="15" y="68"/>
                  <a:pt x="15" y="68"/>
                  <a:pt x="15" y="68"/>
                </a:cubicBezTo>
                <a:cubicBezTo>
                  <a:pt x="15" y="63"/>
                  <a:pt x="15" y="63"/>
                  <a:pt x="15" y="63"/>
                </a:cubicBezTo>
                <a:cubicBezTo>
                  <a:pt x="0" y="63"/>
                  <a:pt x="0" y="63"/>
                  <a:pt x="0" y="63"/>
                </a:cubicBezTo>
                <a:cubicBezTo>
                  <a:pt x="0" y="75"/>
                  <a:pt x="0" y="75"/>
                  <a:pt x="0" y="75"/>
                </a:cubicBezTo>
                <a:cubicBezTo>
                  <a:pt x="0" y="114"/>
                  <a:pt x="0" y="114"/>
                  <a:pt x="0" y="114"/>
                </a:cubicBezTo>
                <a:cubicBezTo>
                  <a:pt x="6" y="114"/>
                  <a:pt x="6" y="114"/>
                  <a:pt x="6" y="114"/>
                </a:cubicBezTo>
                <a:cubicBezTo>
                  <a:pt x="15" y="114"/>
                  <a:pt x="15" y="114"/>
                  <a:pt x="15" y="114"/>
                </a:cubicBezTo>
                <a:cubicBezTo>
                  <a:pt x="22" y="114"/>
                  <a:pt x="22" y="114"/>
                  <a:pt x="22" y="114"/>
                </a:cubicBezTo>
                <a:cubicBezTo>
                  <a:pt x="107" y="114"/>
                  <a:pt x="107" y="114"/>
                  <a:pt x="107" y="114"/>
                </a:cubicBezTo>
                <a:cubicBezTo>
                  <a:pt x="114" y="114"/>
                  <a:pt x="114" y="114"/>
                  <a:pt x="114" y="114"/>
                </a:cubicBezTo>
                <a:cubicBezTo>
                  <a:pt x="123" y="114"/>
                  <a:pt x="123" y="114"/>
                  <a:pt x="123" y="114"/>
                </a:cubicBezTo>
                <a:cubicBezTo>
                  <a:pt x="129" y="114"/>
                  <a:pt x="129" y="114"/>
                  <a:pt x="129" y="114"/>
                </a:cubicBezTo>
                <a:cubicBezTo>
                  <a:pt x="129" y="75"/>
                  <a:pt x="129" y="75"/>
                  <a:pt x="129" y="75"/>
                </a:cubicBezTo>
                <a:cubicBezTo>
                  <a:pt x="129" y="63"/>
                  <a:pt x="129" y="63"/>
                  <a:pt x="129" y="63"/>
                </a:cubicBezTo>
                <a:lnTo>
                  <a:pt x="114" y="63"/>
                </a:lnTo>
                <a:close/>
                <a:moveTo>
                  <a:pt x="65" y="53"/>
                </a:moveTo>
                <a:cubicBezTo>
                  <a:pt x="62" y="53"/>
                  <a:pt x="60" y="51"/>
                  <a:pt x="60" y="48"/>
                </a:cubicBezTo>
                <a:cubicBezTo>
                  <a:pt x="60" y="46"/>
                  <a:pt x="62" y="44"/>
                  <a:pt x="65" y="44"/>
                </a:cubicBezTo>
                <a:cubicBezTo>
                  <a:pt x="67" y="44"/>
                  <a:pt x="69" y="46"/>
                  <a:pt x="69" y="48"/>
                </a:cubicBezTo>
                <a:cubicBezTo>
                  <a:pt x="69" y="51"/>
                  <a:pt x="67" y="53"/>
                  <a:pt x="65" y="5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130" name="Group 129"/>
          <p:cNvGrpSpPr/>
          <p:nvPr userDrawn="1"/>
        </p:nvGrpSpPr>
        <p:grpSpPr>
          <a:xfrm>
            <a:off x="4491567" y="2287589"/>
            <a:ext cx="493184" cy="557213"/>
            <a:chOff x="3368675" y="2287588"/>
            <a:chExt cx="369888" cy="557213"/>
          </a:xfrm>
        </p:grpSpPr>
        <p:sp>
          <p:nvSpPr>
            <p:cNvPr id="131" name="Freeform 110"/>
            <p:cNvSpPr>
              <a:spLocks/>
            </p:cNvSpPr>
            <p:nvPr userDrawn="1"/>
          </p:nvSpPr>
          <p:spPr bwMode="auto">
            <a:xfrm>
              <a:off x="3514725" y="2287588"/>
              <a:ext cx="77788" cy="101600"/>
            </a:xfrm>
            <a:custGeom>
              <a:avLst/>
              <a:gdLst>
                <a:gd name="T0" fmla="*/ 20 w 49"/>
                <a:gd name="T1" fmla="*/ 54 h 64"/>
                <a:gd name="T2" fmla="*/ 32 w 49"/>
                <a:gd name="T3" fmla="*/ 61 h 64"/>
                <a:gd name="T4" fmla="*/ 44 w 49"/>
                <a:gd name="T5" fmla="*/ 54 h 64"/>
                <a:gd name="T6" fmla="*/ 49 w 49"/>
                <a:gd name="T7" fmla="*/ 59 h 64"/>
                <a:gd name="T8" fmla="*/ 49 w 49"/>
                <a:gd name="T9" fmla="*/ 0 h 64"/>
                <a:gd name="T10" fmla="*/ 25 w 49"/>
                <a:gd name="T11" fmla="*/ 27 h 64"/>
                <a:gd name="T12" fmla="*/ 0 w 49"/>
                <a:gd name="T13" fmla="*/ 0 h 64"/>
                <a:gd name="T14" fmla="*/ 0 w 49"/>
                <a:gd name="T15" fmla="*/ 61 h 64"/>
                <a:gd name="T16" fmla="*/ 8 w 49"/>
                <a:gd name="T17" fmla="*/ 64 h 64"/>
                <a:gd name="T18" fmla="*/ 20 w 49"/>
                <a:gd name="T1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4">
                  <a:moveTo>
                    <a:pt x="20" y="54"/>
                  </a:moveTo>
                  <a:lnTo>
                    <a:pt x="32" y="61"/>
                  </a:lnTo>
                  <a:lnTo>
                    <a:pt x="44" y="54"/>
                  </a:lnTo>
                  <a:lnTo>
                    <a:pt x="49" y="59"/>
                  </a:lnTo>
                  <a:lnTo>
                    <a:pt x="49" y="0"/>
                  </a:lnTo>
                  <a:lnTo>
                    <a:pt x="25" y="27"/>
                  </a:lnTo>
                  <a:lnTo>
                    <a:pt x="0" y="0"/>
                  </a:lnTo>
                  <a:lnTo>
                    <a:pt x="0" y="61"/>
                  </a:lnTo>
                  <a:lnTo>
                    <a:pt x="8" y="64"/>
                  </a:lnTo>
                  <a:lnTo>
                    <a:pt x="2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32" name="Freeform 111"/>
            <p:cNvSpPr>
              <a:spLocks/>
            </p:cNvSpPr>
            <p:nvPr userDrawn="1"/>
          </p:nvSpPr>
          <p:spPr bwMode="auto">
            <a:xfrm>
              <a:off x="3514725" y="2744788"/>
              <a:ext cx="77788" cy="100013"/>
            </a:xfrm>
            <a:custGeom>
              <a:avLst/>
              <a:gdLst>
                <a:gd name="T0" fmla="*/ 32 w 49"/>
                <a:gd name="T1" fmla="*/ 9 h 63"/>
                <a:gd name="T2" fmla="*/ 20 w 49"/>
                <a:gd name="T3" fmla="*/ 2 h 63"/>
                <a:gd name="T4" fmla="*/ 8 w 49"/>
                <a:gd name="T5" fmla="*/ 9 h 63"/>
                <a:gd name="T6" fmla="*/ 0 w 49"/>
                <a:gd name="T7" fmla="*/ 4 h 63"/>
                <a:gd name="T8" fmla="*/ 0 w 49"/>
                <a:gd name="T9" fmla="*/ 63 h 63"/>
                <a:gd name="T10" fmla="*/ 25 w 49"/>
                <a:gd name="T11" fmla="*/ 36 h 63"/>
                <a:gd name="T12" fmla="*/ 49 w 49"/>
                <a:gd name="T13" fmla="*/ 63 h 63"/>
                <a:gd name="T14" fmla="*/ 49 w 49"/>
                <a:gd name="T15" fmla="*/ 2 h 63"/>
                <a:gd name="T16" fmla="*/ 44 w 49"/>
                <a:gd name="T17" fmla="*/ 0 h 63"/>
                <a:gd name="T18" fmla="*/ 32 w 49"/>
                <a:gd name="T19" fmla="*/ 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3">
                  <a:moveTo>
                    <a:pt x="32" y="9"/>
                  </a:moveTo>
                  <a:lnTo>
                    <a:pt x="20" y="2"/>
                  </a:lnTo>
                  <a:lnTo>
                    <a:pt x="8" y="9"/>
                  </a:lnTo>
                  <a:lnTo>
                    <a:pt x="0" y="4"/>
                  </a:lnTo>
                  <a:lnTo>
                    <a:pt x="0" y="63"/>
                  </a:lnTo>
                  <a:lnTo>
                    <a:pt x="25" y="36"/>
                  </a:lnTo>
                  <a:lnTo>
                    <a:pt x="49" y="63"/>
                  </a:lnTo>
                  <a:lnTo>
                    <a:pt x="49" y="2"/>
                  </a:lnTo>
                  <a:lnTo>
                    <a:pt x="44" y="0"/>
                  </a:lnTo>
                  <a:lnTo>
                    <a:pt x="32"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33" name="Freeform 112"/>
            <p:cNvSpPr>
              <a:spLocks noEditPoints="1"/>
            </p:cNvSpPr>
            <p:nvPr userDrawn="1"/>
          </p:nvSpPr>
          <p:spPr bwMode="auto">
            <a:xfrm>
              <a:off x="3368675" y="2381250"/>
              <a:ext cx="369888" cy="369888"/>
            </a:xfrm>
            <a:custGeom>
              <a:avLst/>
              <a:gdLst>
                <a:gd name="T0" fmla="*/ 82 w 96"/>
                <a:gd name="T1" fmla="*/ 14 h 96"/>
                <a:gd name="T2" fmla="*/ 75 w 96"/>
                <a:gd name="T3" fmla="*/ 8 h 96"/>
                <a:gd name="T4" fmla="*/ 66 w 96"/>
                <a:gd name="T5" fmla="*/ 3 h 96"/>
                <a:gd name="T6" fmla="*/ 56 w 96"/>
                <a:gd name="T7" fmla="*/ 1 h 96"/>
                <a:gd name="T8" fmla="*/ 46 w 96"/>
                <a:gd name="T9" fmla="*/ 0 h 96"/>
                <a:gd name="T10" fmla="*/ 36 w 96"/>
                <a:gd name="T11" fmla="*/ 2 h 96"/>
                <a:gd name="T12" fmla="*/ 27 w 96"/>
                <a:gd name="T13" fmla="*/ 5 h 96"/>
                <a:gd name="T14" fmla="*/ 18 w 96"/>
                <a:gd name="T15" fmla="*/ 11 h 96"/>
                <a:gd name="T16" fmla="*/ 11 w 96"/>
                <a:gd name="T17" fmla="*/ 18 h 96"/>
                <a:gd name="T18" fmla="*/ 6 w 96"/>
                <a:gd name="T19" fmla="*/ 26 h 96"/>
                <a:gd name="T20" fmla="*/ 2 w 96"/>
                <a:gd name="T21" fmla="*/ 36 h 96"/>
                <a:gd name="T22" fmla="*/ 0 w 96"/>
                <a:gd name="T23" fmla="*/ 45 h 96"/>
                <a:gd name="T24" fmla="*/ 1 w 96"/>
                <a:gd name="T25" fmla="*/ 56 h 96"/>
                <a:gd name="T26" fmla="*/ 4 w 96"/>
                <a:gd name="T27" fmla="*/ 65 h 96"/>
                <a:gd name="T28" fmla="*/ 8 w 96"/>
                <a:gd name="T29" fmla="*/ 74 h 96"/>
                <a:gd name="T30" fmla="*/ 14 w 96"/>
                <a:gd name="T31" fmla="*/ 82 h 96"/>
                <a:gd name="T32" fmla="*/ 22 w 96"/>
                <a:gd name="T33" fmla="*/ 88 h 96"/>
                <a:gd name="T34" fmla="*/ 31 w 96"/>
                <a:gd name="T35" fmla="*/ 93 h 96"/>
                <a:gd name="T36" fmla="*/ 41 w 96"/>
                <a:gd name="T37" fmla="*/ 96 h 96"/>
                <a:gd name="T38" fmla="*/ 51 w 96"/>
                <a:gd name="T39" fmla="*/ 96 h 96"/>
                <a:gd name="T40" fmla="*/ 61 w 96"/>
                <a:gd name="T41" fmla="*/ 94 h 96"/>
                <a:gd name="T42" fmla="*/ 70 w 96"/>
                <a:gd name="T43" fmla="*/ 91 h 96"/>
                <a:gd name="T44" fmla="*/ 79 w 96"/>
                <a:gd name="T45" fmla="*/ 85 h 96"/>
                <a:gd name="T46" fmla="*/ 86 w 96"/>
                <a:gd name="T47" fmla="*/ 78 h 96"/>
                <a:gd name="T48" fmla="*/ 91 w 96"/>
                <a:gd name="T49" fmla="*/ 70 h 96"/>
                <a:gd name="T50" fmla="*/ 95 w 96"/>
                <a:gd name="T51" fmla="*/ 60 h 96"/>
                <a:gd name="T52" fmla="*/ 96 w 96"/>
                <a:gd name="T53" fmla="*/ 51 h 96"/>
                <a:gd name="T54" fmla="*/ 96 w 96"/>
                <a:gd name="T55" fmla="*/ 41 h 96"/>
                <a:gd name="T56" fmla="*/ 93 w 96"/>
                <a:gd name="T57" fmla="*/ 31 h 96"/>
                <a:gd name="T58" fmla="*/ 89 w 96"/>
                <a:gd name="T59" fmla="*/ 22 h 96"/>
                <a:gd name="T60" fmla="*/ 71 w 96"/>
                <a:gd name="T61" fmla="*/ 71 h 96"/>
                <a:gd name="T62" fmla="*/ 26 w 96"/>
                <a:gd name="T63" fmla="*/ 25 h 96"/>
                <a:gd name="T64" fmla="*/ 71 w 96"/>
                <a:gd name="T65"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6" h="96">
                  <a:moveTo>
                    <a:pt x="83" y="20"/>
                  </a:moveTo>
                  <a:cubicBezTo>
                    <a:pt x="82" y="14"/>
                    <a:pt x="82" y="14"/>
                    <a:pt x="82" y="14"/>
                  </a:cubicBezTo>
                  <a:cubicBezTo>
                    <a:pt x="77" y="13"/>
                    <a:pt x="77" y="13"/>
                    <a:pt x="77" y="13"/>
                  </a:cubicBezTo>
                  <a:cubicBezTo>
                    <a:pt x="75" y="8"/>
                    <a:pt x="75" y="8"/>
                    <a:pt x="75" y="8"/>
                  </a:cubicBezTo>
                  <a:cubicBezTo>
                    <a:pt x="69" y="8"/>
                    <a:pt x="69" y="8"/>
                    <a:pt x="69" y="8"/>
                  </a:cubicBezTo>
                  <a:cubicBezTo>
                    <a:pt x="66" y="3"/>
                    <a:pt x="66" y="3"/>
                    <a:pt x="66" y="3"/>
                  </a:cubicBezTo>
                  <a:cubicBezTo>
                    <a:pt x="60" y="5"/>
                    <a:pt x="60" y="5"/>
                    <a:pt x="60" y="5"/>
                  </a:cubicBezTo>
                  <a:cubicBezTo>
                    <a:pt x="56" y="1"/>
                    <a:pt x="56" y="1"/>
                    <a:pt x="56" y="1"/>
                  </a:cubicBezTo>
                  <a:cubicBezTo>
                    <a:pt x="51" y="3"/>
                    <a:pt x="51" y="3"/>
                    <a:pt x="51" y="3"/>
                  </a:cubicBezTo>
                  <a:cubicBezTo>
                    <a:pt x="46" y="0"/>
                    <a:pt x="46" y="0"/>
                    <a:pt x="46" y="0"/>
                  </a:cubicBezTo>
                  <a:cubicBezTo>
                    <a:pt x="41" y="4"/>
                    <a:pt x="41" y="4"/>
                    <a:pt x="41" y="4"/>
                  </a:cubicBezTo>
                  <a:cubicBezTo>
                    <a:pt x="36" y="2"/>
                    <a:pt x="36" y="2"/>
                    <a:pt x="36" y="2"/>
                  </a:cubicBezTo>
                  <a:cubicBezTo>
                    <a:pt x="32" y="6"/>
                    <a:pt x="32" y="6"/>
                    <a:pt x="32" y="6"/>
                  </a:cubicBezTo>
                  <a:cubicBezTo>
                    <a:pt x="27" y="5"/>
                    <a:pt x="27" y="5"/>
                    <a:pt x="27" y="5"/>
                  </a:cubicBezTo>
                  <a:cubicBezTo>
                    <a:pt x="24" y="10"/>
                    <a:pt x="24" y="10"/>
                    <a:pt x="24" y="10"/>
                  </a:cubicBezTo>
                  <a:cubicBezTo>
                    <a:pt x="18" y="11"/>
                    <a:pt x="18" y="11"/>
                    <a:pt x="18" y="11"/>
                  </a:cubicBezTo>
                  <a:cubicBezTo>
                    <a:pt x="17" y="16"/>
                    <a:pt x="17" y="16"/>
                    <a:pt x="17" y="16"/>
                  </a:cubicBezTo>
                  <a:cubicBezTo>
                    <a:pt x="11" y="18"/>
                    <a:pt x="11" y="18"/>
                    <a:pt x="11" y="18"/>
                  </a:cubicBezTo>
                  <a:cubicBezTo>
                    <a:pt x="11" y="24"/>
                    <a:pt x="11" y="24"/>
                    <a:pt x="11" y="24"/>
                  </a:cubicBezTo>
                  <a:cubicBezTo>
                    <a:pt x="6" y="26"/>
                    <a:pt x="6" y="26"/>
                    <a:pt x="6" y="26"/>
                  </a:cubicBezTo>
                  <a:cubicBezTo>
                    <a:pt x="6" y="32"/>
                    <a:pt x="6" y="32"/>
                    <a:pt x="6" y="32"/>
                  </a:cubicBezTo>
                  <a:cubicBezTo>
                    <a:pt x="2" y="36"/>
                    <a:pt x="2" y="36"/>
                    <a:pt x="2" y="36"/>
                  </a:cubicBezTo>
                  <a:cubicBezTo>
                    <a:pt x="4" y="41"/>
                    <a:pt x="4" y="41"/>
                    <a:pt x="4" y="41"/>
                  </a:cubicBezTo>
                  <a:cubicBezTo>
                    <a:pt x="0" y="45"/>
                    <a:pt x="0" y="45"/>
                    <a:pt x="0" y="45"/>
                  </a:cubicBezTo>
                  <a:cubicBezTo>
                    <a:pt x="3" y="50"/>
                    <a:pt x="3" y="50"/>
                    <a:pt x="3" y="50"/>
                  </a:cubicBezTo>
                  <a:cubicBezTo>
                    <a:pt x="1" y="56"/>
                    <a:pt x="1" y="56"/>
                    <a:pt x="1" y="56"/>
                  </a:cubicBezTo>
                  <a:cubicBezTo>
                    <a:pt x="5" y="60"/>
                    <a:pt x="5" y="60"/>
                    <a:pt x="5" y="60"/>
                  </a:cubicBezTo>
                  <a:cubicBezTo>
                    <a:pt x="4" y="65"/>
                    <a:pt x="4" y="65"/>
                    <a:pt x="4" y="65"/>
                  </a:cubicBezTo>
                  <a:cubicBezTo>
                    <a:pt x="8" y="68"/>
                    <a:pt x="8" y="68"/>
                    <a:pt x="8" y="68"/>
                  </a:cubicBezTo>
                  <a:cubicBezTo>
                    <a:pt x="8" y="74"/>
                    <a:pt x="8" y="74"/>
                    <a:pt x="8" y="74"/>
                  </a:cubicBezTo>
                  <a:cubicBezTo>
                    <a:pt x="13" y="76"/>
                    <a:pt x="13" y="76"/>
                    <a:pt x="13" y="76"/>
                  </a:cubicBezTo>
                  <a:cubicBezTo>
                    <a:pt x="14" y="82"/>
                    <a:pt x="14" y="82"/>
                    <a:pt x="14" y="82"/>
                  </a:cubicBezTo>
                  <a:cubicBezTo>
                    <a:pt x="20" y="83"/>
                    <a:pt x="20" y="83"/>
                    <a:pt x="20" y="83"/>
                  </a:cubicBezTo>
                  <a:cubicBezTo>
                    <a:pt x="22" y="88"/>
                    <a:pt x="22" y="88"/>
                    <a:pt x="22" y="88"/>
                  </a:cubicBezTo>
                  <a:cubicBezTo>
                    <a:pt x="28" y="88"/>
                    <a:pt x="28" y="88"/>
                    <a:pt x="28" y="88"/>
                  </a:cubicBezTo>
                  <a:cubicBezTo>
                    <a:pt x="31" y="93"/>
                    <a:pt x="31" y="93"/>
                    <a:pt x="31" y="93"/>
                  </a:cubicBezTo>
                  <a:cubicBezTo>
                    <a:pt x="37" y="91"/>
                    <a:pt x="37" y="91"/>
                    <a:pt x="37" y="91"/>
                  </a:cubicBezTo>
                  <a:cubicBezTo>
                    <a:pt x="41" y="96"/>
                    <a:pt x="41" y="96"/>
                    <a:pt x="41" y="96"/>
                  </a:cubicBezTo>
                  <a:cubicBezTo>
                    <a:pt x="46" y="93"/>
                    <a:pt x="46" y="93"/>
                    <a:pt x="46" y="93"/>
                  </a:cubicBezTo>
                  <a:cubicBezTo>
                    <a:pt x="51" y="96"/>
                    <a:pt x="51" y="96"/>
                    <a:pt x="51" y="96"/>
                  </a:cubicBezTo>
                  <a:cubicBezTo>
                    <a:pt x="55" y="92"/>
                    <a:pt x="55" y="92"/>
                    <a:pt x="55" y="92"/>
                  </a:cubicBezTo>
                  <a:cubicBezTo>
                    <a:pt x="61" y="94"/>
                    <a:pt x="61" y="94"/>
                    <a:pt x="61" y="94"/>
                  </a:cubicBezTo>
                  <a:cubicBezTo>
                    <a:pt x="65" y="90"/>
                    <a:pt x="65" y="90"/>
                    <a:pt x="65" y="90"/>
                  </a:cubicBezTo>
                  <a:cubicBezTo>
                    <a:pt x="70" y="91"/>
                    <a:pt x="70" y="91"/>
                    <a:pt x="70" y="91"/>
                  </a:cubicBezTo>
                  <a:cubicBezTo>
                    <a:pt x="73" y="86"/>
                    <a:pt x="73" y="86"/>
                    <a:pt x="73" y="86"/>
                  </a:cubicBezTo>
                  <a:cubicBezTo>
                    <a:pt x="79" y="85"/>
                    <a:pt x="79" y="85"/>
                    <a:pt x="79" y="85"/>
                  </a:cubicBezTo>
                  <a:cubicBezTo>
                    <a:pt x="80" y="80"/>
                    <a:pt x="80" y="80"/>
                    <a:pt x="80" y="80"/>
                  </a:cubicBezTo>
                  <a:cubicBezTo>
                    <a:pt x="86" y="78"/>
                    <a:pt x="86" y="78"/>
                    <a:pt x="86" y="78"/>
                  </a:cubicBezTo>
                  <a:cubicBezTo>
                    <a:pt x="86" y="73"/>
                    <a:pt x="86" y="73"/>
                    <a:pt x="86" y="73"/>
                  </a:cubicBezTo>
                  <a:cubicBezTo>
                    <a:pt x="91" y="70"/>
                    <a:pt x="91" y="70"/>
                    <a:pt x="91" y="70"/>
                  </a:cubicBezTo>
                  <a:cubicBezTo>
                    <a:pt x="90" y="64"/>
                    <a:pt x="90" y="64"/>
                    <a:pt x="90" y="64"/>
                  </a:cubicBezTo>
                  <a:cubicBezTo>
                    <a:pt x="95" y="60"/>
                    <a:pt x="95" y="60"/>
                    <a:pt x="95" y="60"/>
                  </a:cubicBezTo>
                  <a:cubicBezTo>
                    <a:pt x="93" y="55"/>
                    <a:pt x="93" y="55"/>
                    <a:pt x="93" y="55"/>
                  </a:cubicBezTo>
                  <a:cubicBezTo>
                    <a:pt x="96" y="51"/>
                    <a:pt x="96" y="51"/>
                    <a:pt x="96" y="51"/>
                  </a:cubicBezTo>
                  <a:cubicBezTo>
                    <a:pt x="93" y="46"/>
                    <a:pt x="93" y="46"/>
                    <a:pt x="93" y="46"/>
                  </a:cubicBezTo>
                  <a:cubicBezTo>
                    <a:pt x="96" y="41"/>
                    <a:pt x="96" y="41"/>
                    <a:pt x="96" y="41"/>
                  </a:cubicBezTo>
                  <a:cubicBezTo>
                    <a:pt x="92" y="36"/>
                    <a:pt x="92" y="36"/>
                    <a:pt x="92" y="36"/>
                  </a:cubicBezTo>
                  <a:cubicBezTo>
                    <a:pt x="93" y="31"/>
                    <a:pt x="93" y="31"/>
                    <a:pt x="93" y="31"/>
                  </a:cubicBezTo>
                  <a:cubicBezTo>
                    <a:pt x="88" y="28"/>
                    <a:pt x="88" y="28"/>
                    <a:pt x="88" y="28"/>
                  </a:cubicBezTo>
                  <a:cubicBezTo>
                    <a:pt x="89" y="22"/>
                    <a:pt x="89" y="22"/>
                    <a:pt x="89" y="22"/>
                  </a:cubicBezTo>
                  <a:lnTo>
                    <a:pt x="83" y="20"/>
                  </a:lnTo>
                  <a:close/>
                  <a:moveTo>
                    <a:pt x="71" y="71"/>
                  </a:moveTo>
                  <a:cubicBezTo>
                    <a:pt x="59" y="83"/>
                    <a:pt x="38" y="83"/>
                    <a:pt x="26" y="71"/>
                  </a:cubicBezTo>
                  <a:cubicBezTo>
                    <a:pt x="13" y="58"/>
                    <a:pt x="13" y="38"/>
                    <a:pt x="26" y="25"/>
                  </a:cubicBezTo>
                  <a:cubicBezTo>
                    <a:pt x="38" y="13"/>
                    <a:pt x="59" y="13"/>
                    <a:pt x="71" y="25"/>
                  </a:cubicBezTo>
                  <a:cubicBezTo>
                    <a:pt x="84" y="38"/>
                    <a:pt x="84" y="58"/>
                    <a:pt x="71" y="7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134" name="Freeform 113"/>
          <p:cNvSpPr>
            <a:spLocks/>
          </p:cNvSpPr>
          <p:nvPr userDrawn="1"/>
        </p:nvSpPr>
        <p:spPr bwMode="auto">
          <a:xfrm>
            <a:off x="3234267" y="1492250"/>
            <a:ext cx="427567" cy="304800"/>
          </a:xfrm>
          <a:custGeom>
            <a:avLst/>
            <a:gdLst>
              <a:gd name="T0" fmla="*/ 48 w 83"/>
              <a:gd name="T1" fmla="*/ 6 h 79"/>
              <a:gd name="T2" fmla="*/ 54 w 83"/>
              <a:gd name="T3" fmla="*/ 18 h 79"/>
              <a:gd name="T4" fmla="*/ 60 w 83"/>
              <a:gd name="T5" fmla="*/ 22 h 79"/>
              <a:gd name="T6" fmla="*/ 74 w 83"/>
              <a:gd name="T7" fmla="*/ 24 h 79"/>
              <a:gd name="T8" fmla="*/ 78 w 83"/>
              <a:gd name="T9" fmla="*/ 38 h 79"/>
              <a:gd name="T10" fmla="*/ 68 w 83"/>
              <a:gd name="T11" fmla="*/ 47 h 79"/>
              <a:gd name="T12" fmla="*/ 66 w 83"/>
              <a:gd name="T13" fmla="*/ 54 h 79"/>
              <a:gd name="T14" fmla="*/ 68 w 83"/>
              <a:gd name="T15" fmla="*/ 68 h 79"/>
              <a:gd name="T16" fmla="*/ 57 w 83"/>
              <a:gd name="T17" fmla="*/ 76 h 79"/>
              <a:gd name="T18" fmla="*/ 45 w 83"/>
              <a:gd name="T19" fmla="*/ 70 h 79"/>
              <a:gd name="T20" fmla="*/ 37 w 83"/>
              <a:gd name="T21" fmla="*/ 70 h 79"/>
              <a:gd name="T22" fmla="*/ 25 w 83"/>
              <a:gd name="T23" fmla="*/ 76 h 79"/>
              <a:gd name="T24" fmla="*/ 14 w 83"/>
              <a:gd name="T25" fmla="*/ 68 h 79"/>
              <a:gd name="T26" fmla="*/ 16 w 83"/>
              <a:gd name="T27" fmla="*/ 54 h 79"/>
              <a:gd name="T28" fmla="*/ 14 w 83"/>
              <a:gd name="T29" fmla="*/ 47 h 79"/>
              <a:gd name="T30" fmla="*/ 4 w 83"/>
              <a:gd name="T31" fmla="*/ 38 h 79"/>
              <a:gd name="T32" fmla="*/ 9 w 83"/>
              <a:gd name="T33" fmla="*/ 24 h 79"/>
              <a:gd name="T34" fmla="*/ 22 w 83"/>
              <a:gd name="T35" fmla="*/ 22 h 79"/>
              <a:gd name="T36" fmla="*/ 28 w 83"/>
              <a:gd name="T37" fmla="*/ 18 h 79"/>
              <a:gd name="T38" fmla="*/ 34 w 83"/>
              <a:gd name="T39" fmla="*/ 6 h 79"/>
              <a:gd name="T40" fmla="*/ 48 w 83"/>
              <a:gd name="T41" fmla="*/ 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3" h="79">
                <a:moveTo>
                  <a:pt x="48" y="6"/>
                </a:moveTo>
                <a:cubicBezTo>
                  <a:pt x="54" y="18"/>
                  <a:pt x="54" y="18"/>
                  <a:pt x="54" y="18"/>
                </a:cubicBezTo>
                <a:cubicBezTo>
                  <a:pt x="55" y="20"/>
                  <a:pt x="58" y="22"/>
                  <a:pt x="60" y="22"/>
                </a:cubicBezTo>
                <a:cubicBezTo>
                  <a:pt x="74" y="24"/>
                  <a:pt x="74" y="24"/>
                  <a:pt x="74" y="24"/>
                </a:cubicBezTo>
                <a:cubicBezTo>
                  <a:pt x="80" y="25"/>
                  <a:pt x="83" y="33"/>
                  <a:pt x="78" y="38"/>
                </a:cubicBezTo>
                <a:cubicBezTo>
                  <a:pt x="68" y="47"/>
                  <a:pt x="68" y="47"/>
                  <a:pt x="68" y="47"/>
                </a:cubicBezTo>
                <a:cubicBezTo>
                  <a:pt x="67" y="49"/>
                  <a:pt x="66" y="52"/>
                  <a:pt x="66" y="54"/>
                </a:cubicBezTo>
                <a:cubicBezTo>
                  <a:pt x="68" y="68"/>
                  <a:pt x="68" y="68"/>
                  <a:pt x="68" y="68"/>
                </a:cubicBezTo>
                <a:cubicBezTo>
                  <a:pt x="70" y="74"/>
                  <a:pt x="63" y="79"/>
                  <a:pt x="57" y="76"/>
                </a:cubicBezTo>
                <a:cubicBezTo>
                  <a:pt x="45" y="70"/>
                  <a:pt x="45" y="70"/>
                  <a:pt x="45" y="70"/>
                </a:cubicBezTo>
                <a:cubicBezTo>
                  <a:pt x="43" y="69"/>
                  <a:pt x="40" y="69"/>
                  <a:pt x="37" y="70"/>
                </a:cubicBezTo>
                <a:cubicBezTo>
                  <a:pt x="25" y="76"/>
                  <a:pt x="25" y="76"/>
                  <a:pt x="25" y="76"/>
                </a:cubicBezTo>
                <a:cubicBezTo>
                  <a:pt x="20" y="79"/>
                  <a:pt x="13" y="74"/>
                  <a:pt x="14" y="68"/>
                </a:cubicBezTo>
                <a:cubicBezTo>
                  <a:pt x="16" y="54"/>
                  <a:pt x="16" y="54"/>
                  <a:pt x="16" y="54"/>
                </a:cubicBezTo>
                <a:cubicBezTo>
                  <a:pt x="17" y="52"/>
                  <a:pt x="16" y="49"/>
                  <a:pt x="14" y="47"/>
                </a:cubicBezTo>
                <a:cubicBezTo>
                  <a:pt x="4" y="38"/>
                  <a:pt x="4" y="38"/>
                  <a:pt x="4" y="38"/>
                </a:cubicBezTo>
                <a:cubicBezTo>
                  <a:pt x="0" y="33"/>
                  <a:pt x="2" y="25"/>
                  <a:pt x="9" y="24"/>
                </a:cubicBezTo>
                <a:cubicBezTo>
                  <a:pt x="22" y="22"/>
                  <a:pt x="22" y="22"/>
                  <a:pt x="22" y="22"/>
                </a:cubicBezTo>
                <a:cubicBezTo>
                  <a:pt x="25" y="22"/>
                  <a:pt x="27" y="20"/>
                  <a:pt x="28" y="18"/>
                </a:cubicBezTo>
                <a:cubicBezTo>
                  <a:pt x="34" y="6"/>
                  <a:pt x="34" y="6"/>
                  <a:pt x="34" y="6"/>
                </a:cubicBezTo>
                <a:cubicBezTo>
                  <a:pt x="37" y="0"/>
                  <a:pt x="45" y="0"/>
                  <a:pt x="48"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35" name="Freeform 114"/>
          <p:cNvSpPr>
            <a:spLocks/>
          </p:cNvSpPr>
          <p:nvPr userDrawn="1"/>
        </p:nvSpPr>
        <p:spPr bwMode="auto">
          <a:xfrm>
            <a:off x="7442201" y="2287588"/>
            <a:ext cx="776817" cy="325438"/>
          </a:xfrm>
          <a:custGeom>
            <a:avLst/>
            <a:gdLst>
              <a:gd name="T0" fmla="*/ 367 w 367"/>
              <a:gd name="T1" fmla="*/ 103 h 205"/>
              <a:gd name="T2" fmla="*/ 189 w 367"/>
              <a:gd name="T3" fmla="*/ 0 h 205"/>
              <a:gd name="T4" fmla="*/ 189 w 367"/>
              <a:gd name="T5" fmla="*/ 69 h 205"/>
              <a:gd name="T6" fmla="*/ 0 w 367"/>
              <a:gd name="T7" fmla="*/ 69 h 205"/>
              <a:gd name="T8" fmla="*/ 0 w 367"/>
              <a:gd name="T9" fmla="*/ 137 h 205"/>
              <a:gd name="T10" fmla="*/ 189 w 367"/>
              <a:gd name="T11" fmla="*/ 137 h 205"/>
              <a:gd name="T12" fmla="*/ 189 w 367"/>
              <a:gd name="T13" fmla="*/ 205 h 205"/>
              <a:gd name="T14" fmla="*/ 367 w 367"/>
              <a:gd name="T15" fmla="*/ 103 h 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 h="205">
                <a:moveTo>
                  <a:pt x="367" y="103"/>
                </a:moveTo>
                <a:lnTo>
                  <a:pt x="189" y="0"/>
                </a:lnTo>
                <a:lnTo>
                  <a:pt x="189" y="69"/>
                </a:lnTo>
                <a:lnTo>
                  <a:pt x="0" y="69"/>
                </a:lnTo>
                <a:lnTo>
                  <a:pt x="0" y="137"/>
                </a:lnTo>
                <a:lnTo>
                  <a:pt x="189" y="137"/>
                </a:lnTo>
                <a:lnTo>
                  <a:pt x="189" y="205"/>
                </a:lnTo>
                <a:lnTo>
                  <a:pt x="367" y="10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36" name="Freeform 115"/>
          <p:cNvSpPr>
            <a:spLocks/>
          </p:cNvSpPr>
          <p:nvPr userDrawn="1"/>
        </p:nvSpPr>
        <p:spPr bwMode="auto">
          <a:xfrm>
            <a:off x="7281333" y="2613025"/>
            <a:ext cx="772584" cy="323850"/>
          </a:xfrm>
          <a:custGeom>
            <a:avLst/>
            <a:gdLst>
              <a:gd name="T0" fmla="*/ 0 w 365"/>
              <a:gd name="T1" fmla="*/ 102 h 204"/>
              <a:gd name="T2" fmla="*/ 175 w 365"/>
              <a:gd name="T3" fmla="*/ 204 h 204"/>
              <a:gd name="T4" fmla="*/ 175 w 365"/>
              <a:gd name="T5" fmla="*/ 136 h 204"/>
              <a:gd name="T6" fmla="*/ 365 w 365"/>
              <a:gd name="T7" fmla="*/ 136 h 204"/>
              <a:gd name="T8" fmla="*/ 365 w 365"/>
              <a:gd name="T9" fmla="*/ 68 h 204"/>
              <a:gd name="T10" fmla="*/ 175 w 365"/>
              <a:gd name="T11" fmla="*/ 68 h 204"/>
              <a:gd name="T12" fmla="*/ 175 w 365"/>
              <a:gd name="T13" fmla="*/ 0 h 204"/>
              <a:gd name="T14" fmla="*/ 0 w 365"/>
              <a:gd name="T15" fmla="*/ 102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5" h="204">
                <a:moveTo>
                  <a:pt x="0" y="102"/>
                </a:moveTo>
                <a:lnTo>
                  <a:pt x="175" y="204"/>
                </a:lnTo>
                <a:lnTo>
                  <a:pt x="175" y="136"/>
                </a:lnTo>
                <a:lnTo>
                  <a:pt x="365" y="136"/>
                </a:lnTo>
                <a:lnTo>
                  <a:pt x="365" y="68"/>
                </a:lnTo>
                <a:lnTo>
                  <a:pt x="175" y="68"/>
                </a:lnTo>
                <a:lnTo>
                  <a:pt x="175" y="0"/>
                </a:lnTo>
                <a:lnTo>
                  <a:pt x="0"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37" name="Freeform 116"/>
          <p:cNvSpPr>
            <a:spLocks/>
          </p:cNvSpPr>
          <p:nvPr userDrawn="1"/>
        </p:nvSpPr>
        <p:spPr bwMode="auto">
          <a:xfrm>
            <a:off x="6381752" y="2971801"/>
            <a:ext cx="461433" cy="347663"/>
          </a:xfrm>
          <a:custGeom>
            <a:avLst/>
            <a:gdLst>
              <a:gd name="T0" fmla="*/ 109 w 218"/>
              <a:gd name="T1" fmla="*/ 0 h 219"/>
              <a:gd name="T2" fmla="*/ 121 w 218"/>
              <a:gd name="T3" fmla="*/ 37 h 219"/>
              <a:gd name="T4" fmla="*/ 143 w 218"/>
              <a:gd name="T5" fmla="*/ 5 h 219"/>
              <a:gd name="T6" fmla="*/ 143 w 218"/>
              <a:gd name="T7" fmla="*/ 44 h 219"/>
              <a:gd name="T8" fmla="*/ 175 w 218"/>
              <a:gd name="T9" fmla="*/ 20 h 219"/>
              <a:gd name="T10" fmla="*/ 163 w 218"/>
              <a:gd name="T11" fmla="*/ 56 h 219"/>
              <a:gd name="T12" fmla="*/ 199 w 218"/>
              <a:gd name="T13" fmla="*/ 44 h 219"/>
              <a:gd name="T14" fmla="*/ 177 w 218"/>
              <a:gd name="T15" fmla="*/ 76 h 219"/>
              <a:gd name="T16" fmla="*/ 214 w 218"/>
              <a:gd name="T17" fmla="*/ 76 h 219"/>
              <a:gd name="T18" fmla="*/ 184 w 218"/>
              <a:gd name="T19" fmla="*/ 97 h 219"/>
              <a:gd name="T20" fmla="*/ 218 w 218"/>
              <a:gd name="T21" fmla="*/ 110 h 219"/>
              <a:gd name="T22" fmla="*/ 184 w 218"/>
              <a:gd name="T23" fmla="*/ 122 h 219"/>
              <a:gd name="T24" fmla="*/ 214 w 218"/>
              <a:gd name="T25" fmla="*/ 144 h 219"/>
              <a:gd name="T26" fmla="*/ 177 w 218"/>
              <a:gd name="T27" fmla="*/ 144 h 219"/>
              <a:gd name="T28" fmla="*/ 199 w 218"/>
              <a:gd name="T29" fmla="*/ 173 h 219"/>
              <a:gd name="T30" fmla="*/ 163 w 218"/>
              <a:gd name="T31" fmla="*/ 161 h 219"/>
              <a:gd name="T32" fmla="*/ 175 w 218"/>
              <a:gd name="T33" fmla="*/ 197 h 219"/>
              <a:gd name="T34" fmla="*/ 143 w 218"/>
              <a:gd name="T35" fmla="*/ 175 h 219"/>
              <a:gd name="T36" fmla="*/ 143 w 218"/>
              <a:gd name="T37" fmla="*/ 214 h 219"/>
              <a:gd name="T38" fmla="*/ 121 w 218"/>
              <a:gd name="T39" fmla="*/ 183 h 219"/>
              <a:gd name="T40" fmla="*/ 109 w 218"/>
              <a:gd name="T41" fmla="*/ 219 h 219"/>
              <a:gd name="T42" fmla="*/ 99 w 218"/>
              <a:gd name="T43" fmla="*/ 183 h 219"/>
              <a:gd name="T44" fmla="*/ 75 w 218"/>
              <a:gd name="T45" fmla="*/ 214 h 219"/>
              <a:gd name="T46" fmla="*/ 77 w 218"/>
              <a:gd name="T47" fmla="*/ 175 h 219"/>
              <a:gd name="T48" fmla="*/ 46 w 218"/>
              <a:gd name="T49" fmla="*/ 197 h 219"/>
              <a:gd name="T50" fmla="*/ 58 w 218"/>
              <a:gd name="T51" fmla="*/ 161 h 219"/>
              <a:gd name="T52" fmla="*/ 21 w 218"/>
              <a:gd name="T53" fmla="*/ 173 h 219"/>
              <a:gd name="T54" fmla="*/ 43 w 218"/>
              <a:gd name="T55" fmla="*/ 144 h 219"/>
              <a:gd name="T56" fmla="*/ 7 w 218"/>
              <a:gd name="T57" fmla="*/ 144 h 219"/>
              <a:gd name="T58" fmla="*/ 36 w 218"/>
              <a:gd name="T59" fmla="*/ 122 h 219"/>
              <a:gd name="T60" fmla="*/ 0 w 218"/>
              <a:gd name="T61" fmla="*/ 110 h 219"/>
              <a:gd name="T62" fmla="*/ 36 w 218"/>
              <a:gd name="T63" fmla="*/ 97 h 219"/>
              <a:gd name="T64" fmla="*/ 7 w 218"/>
              <a:gd name="T65" fmla="*/ 76 h 219"/>
              <a:gd name="T66" fmla="*/ 43 w 218"/>
              <a:gd name="T67" fmla="*/ 76 h 219"/>
              <a:gd name="T68" fmla="*/ 21 w 218"/>
              <a:gd name="T69" fmla="*/ 44 h 219"/>
              <a:gd name="T70" fmla="*/ 58 w 218"/>
              <a:gd name="T71" fmla="*/ 56 h 219"/>
              <a:gd name="T72" fmla="*/ 46 w 218"/>
              <a:gd name="T73" fmla="*/ 20 h 219"/>
              <a:gd name="T74" fmla="*/ 77 w 218"/>
              <a:gd name="T75" fmla="*/ 44 h 219"/>
              <a:gd name="T76" fmla="*/ 75 w 218"/>
              <a:gd name="T77" fmla="*/ 5 h 219"/>
              <a:gd name="T78" fmla="*/ 99 w 218"/>
              <a:gd name="T79" fmla="*/ 37 h 219"/>
              <a:gd name="T80" fmla="*/ 109 w 218"/>
              <a:gd name="T81"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8" h="219">
                <a:moveTo>
                  <a:pt x="109" y="0"/>
                </a:moveTo>
                <a:lnTo>
                  <a:pt x="121" y="37"/>
                </a:lnTo>
                <a:lnTo>
                  <a:pt x="143" y="5"/>
                </a:lnTo>
                <a:lnTo>
                  <a:pt x="143" y="44"/>
                </a:lnTo>
                <a:lnTo>
                  <a:pt x="175" y="20"/>
                </a:lnTo>
                <a:lnTo>
                  <a:pt x="163" y="56"/>
                </a:lnTo>
                <a:lnTo>
                  <a:pt x="199" y="44"/>
                </a:lnTo>
                <a:lnTo>
                  <a:pt x="177" y="76"/>
                </a:lnTo>
                <a:lnTo>
                  <a:pt x="214" y="76"/>
                </a:lnTo>
                <a:lnTo>
                  <a:pt x="184" y="97"/>
                </a:lnTo>
                <a:lnTo>
                  <a:pt x="218" y="110"/>
                </a:lnTo>
                <a:lnTo>
                  <a:pt x="184" y="122"/>
                </a:lnTo>
                <a:lnTo>
                  <a:pt x="214" y="144"/>
                </a:lnTo>
                <a:lnTo>
                  <a:pt x="177" y="144"/>
                </a:lnTo>
                <a:lnTo>
                  <a:pt x="199" y="173"/>
                </a:lnTo>
                <a:lnTo>
                  <a:pt x="163" y="161"/>
                </a:lnTo>
                <a:lnTo>
                  <a:pt x="175" y="197"/>
                </a:lnTo>
                <a:lnTo>
                  <a:pt x="143" y="175"/>
                </a:lnTo>
                <a:lnTo>
                  <a:pt x="143" y="214"/>
                </a:lnTo>
                <a:lnTo>
                  <a:pt x="121" y="183"/>
                </a:lnTo>
                <a:lnTo>
                  <a:pt x="109" y="219"/>
                </a:lnTo>
                <a:lnTo>
                  <a:pt x="99" y="183"/>
                </a:lnTo>
                <a:lnTo>
                  <a:pt x="75" y="214"/>
                </a:lnTo>
                <a:lnTo>
                  <a:pt x="77" y="175"/>
                </a:lnTo>
                <a:lnTo>
                  <a:pt x="46" y="197"/>
                </a:lnTo>
                <a:lnTo>
                  <a:pt x="58" y="161"/>
                </a:lnTo>
                <a:lnTo>
                  <a:pt x="21" y="173"/>
                </a:lnTo>
                <a:lnTo>
                  <a:pt x="43" y="144"/>
                </a:lnTo>
                <a:lnTo>
                  <a:pt x="7" y="144"/>
                </a:lnTo>
                <a:lnTo>
                  <a:pt x="36" y="122"/>
                </a:lnTo>
                <a:lnTo>
                  <a:pt x="0" y="110"/>
                </a:lnTo>
                <a:lnTo>
                  <a:pt x="36" y="97"/>
                </a:lnTo>
                <a:lnTo>
                  <a:pt x="7" y="76"/>
                </a:lnTo>
                <a:lnTo>
                  <a:pt x="43" y="76"/>
                </a:lnTo>
                <a:lnTo>
                  <a:pt x="21" y="44"/>
                </a:lnTo>
                <a:lnTo>
                  <a:pt x="58" y="56"/>
                </a:lnTo>
                <a:lnTo>
                  <a:pt x="46" y="20"/>
                </a:lnTo>
                <a:lnTo>
                  <a:pt x="77" y="44"/>
                </a:lnTo>
                <a:lnTo>
                  <a:pt x="75" y="5"/>
                </a:lnTo>
                <a:lnTo>
                  <a:pt x="99" y="37"/>
                </a:lnTo>
                <a:lnTo>
                  <a:pt x="10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38" name="Freeform 117"/>
          <p:cNvSpPr>
            <a:spLocks noEditPoints="1"/>
          </p:cNvSpPr>
          <p:nvPr userDrawn="1"/>
        </p:nvSpPr>
        <p:spPr bwMode="auto">
          <a:xfrm>
            <a:off x="3086101" y="2006601"/>
            <a:ext cx="436033" cy="358775"/>
          </a:xfrm>
          <a:custGeom>
            <a:avLst/>
            <a:gdLst>
              <a:gd name="T0" fmla="*/ 41 w 85"/>
              <a:gd name="T1" fmla="*/ 15 h 93"/>
              <a:gd name="T2" fmla="*/ 43 w 85"/>
              <a:gd name="T3" fmla="*/ 0 h 93"/>
              <a:gd name="T4" fmla="*/ 45 w 85"/>
              <a:gd name="T5" fmla="*/ 15 h 93"/>
              <a:gd name="T6" fmla="*/ 85 w 85"/>
              <a:gd name="T7" fmla="*/ 41 h 93"/>
              <a:gd name="T8" fmla="*/ 70 w 85"/>
              <a:gd name="T9" fmla="*/ 39 h 93"/>
              <a:gd name="T10" fmla="*/ 70 w 85"/>
              <a:gd name="T11" fmla="*/ 44 h 93"/>
              <a:gd name="T12" fmla="*/ 85 w 85"/>
              <a:gd name="T13" fmla="*/ 41 h 93"/>
              <a:gd name="T14" fmla="*/ 15 w 85"/>
              <a:gd name="T15" fmla="*/ 39 h 93"/>
              <a:gd name="T16" fmla="*/ 0 w 85"/>
              <a:gd name="T17" fmla="*/ 41 h 93"/>
              <a:gd name="T18" fmla="*/ 15 w 85"/>
              <a:gd name="T19" fmla="*/ 44 h 93"/>
              <a:gd name="T20" fmla="*/ 64 w 85"/>
              <a:gd name="T21" fmla="*/ 23 h 93"/>
              <a:gd name="T22" fmla="*/ 72 w 85"/>
              <a:gd name="T23" fmla="*/ 12 h 93"/>
              <a:gd name="T24" fmla="*/ 61 w 85"/>
              <a:gd name="T25" fmla="*/ 20 h 93"/>
              <a:gd name="T26" fmla="*/ 62 w 85"/>
              <a:gd name="T27" fmla="*/ 24 h 93"/>
              <a:gd name="T28" fmla="*/ 17 w 85"/>
              <a:gd name="T29" fmla="*/ 70 h 93"/>
              <a:gd name="T30" fmla="*/ 25 w 85"/>
              <a:gd name="T31" fmla="*/ 59 h 93"/>
              <a:gd name="T32" fmla="*/ 14 w 85"/>
              <a:gd name="T33" fmla="*/ 67 h 93"/>
              <a:gd name="T34" fmla="*/ 15 w 85"/>
              <a:gd name="T35" fmla="*/ 71 h 93"/>
              <a:gd name="T36" fmla="*/ 25 w 85"/>
              <a:gd name="T37" fmla="*/ 23 h 93"/>
              <a:gd name="T38" fmla="*/ 17 w 85"/>
              <a:gd name="T39" fmla="*/ 12 h 93"/>
              <a:gd name="T40" fmla="*/ 14 w 85"/>
              <a:gd name="T41" fmla="*/ 16 h 93"/>
              <a:gd name="T42" fmla="*/ 23 w 85"/>
              <a:gd name="T43" fmla="*/ 24 h 93"/>
              <a:gd name="T44" fmla="*/ 72 w 85"/>
              <a:gd name="T45" fmla="*/ 70 h 93"/>
              <a:gd name="T46" fmla="*/ 64 w 85"/>
              <a:gd name="T47" fmla="*/ 59 h 93"/>
              <a:gd name="T48" fmla="*/ 61 w 85"/>
              <a:gd name="T49" fmla="*/ 62 h 93"/>
              <a:gd name="T50" fmla="*/ 70 w 85"/>
              <a:gd name="T51" fmla="*/ 71 h 93"/>
              <a:gd name="T52" fmla="*/ 65 w 85"/>
              <a:gd name="T53" fmla="*/ 42 h 93"/>
              <a:gd name="T54" fmla="*/ 59 w 85"/>
              <a:gd name="T55" fmla="*/ 56 h 93"/>
              <a:gd name="T56" fmla="*/ 54 w 85"/>
              <a:gd name="T57" fmla="*/ 69 h 93"/>
              <a:gd name="T58" fmla="*/ 54 w 85"/>
              <a:gd name="T59" fmla="*/ 71 h 93"/>
              <a:gd name="T60" fmla="*/ 52 w 85"/>
              <a:gd name="T61" fmla="*/ 73 h 93"/>
              <a:gd name="T62" fmla="*/ 32 w 85"/>
              <a:gd name="T63" fmla="*/ 71 h 93"/>
              <a:gd name="T64" fmla="*/ 31 w 85"/>
              <a:gd name="T65" fmla="*/ 71 h 93"/>
              <a:gd name="T66" fmla="*/ 26 w 85"/>
              <a:gd name="T67" fmla="*/ 56 h 93"/>
              <a:gd name="T68" fmla="*/ 26 w 85"/>
              <a:gd name="T69" fmla="*/ 56 h 93"/>
              <a:gd name="T70" fmla="*/ 43 w 85"/>
              <a:gd name="T71" fmla="*/ 20 h 93"/>
              <a:gd name="T72" fmla="*/ 61 w 85"/>
              <a:gd name="T73" fmla="*/ 42 h 93"/>
              <a:gd name="T74" fmla="*/ 25 w 85"/>
              <a:gd name="T75" fmla="*/ 42 h 93"/>
              <a:gd name="T76" fmla="*/ 30 w 85"/>
              <a:gd name="T77" fmla="*/ 55 h 93"/>
              <a:gd name="T78" fmla="*/ 35 w 85"/>
              <a:gd name="T79" fmla="*/ 69 h 93"/>
              <a:gd name="T80" fmla="*/ 35 w 85"/>
              <a:gd name="T81" fmla="*/ 70 h 93"/>
              <a:gd name="T82" fmla="*/ 51 w 85"/>
              <a:gd name="T83" fmla="*/ 69 h 93"/>
              <a:gd name="T84" fmla="*/ 55 w 85"/>
              <a:gd name="T85" fmla="*/ 55 h 93"/>
              <a:gd name="T86" fmla="*/ 61 w 85"/>
              <a:gd name="T87" fmla="*/ 42 h 93"/>
              <a:gd name="T88" fmla="*/ 54 w 85"/>
              <a:gd name="T89" fmla="*/ 76 h 93"/>
              <a:gd name="T90" fmla="*/ 33 w 85"/>
              <a:gd name="T91" fmla="*/ 74 h 93"/>
              <a:gd name="T92" fmla="*/ 32 w 85"/>
              <a:gd name="T93" fmla="*/ 76 h 93"/>
              <a:gd name="T94" fmla="*/ 52 w 85"/>
              <a:gd name="T95" fmla="*/ 78 h 93"/>
              <a:gd name="T96" fmla="*/ 54 w 85"/>
              <a:gd name="T97" fmla="*/ 81 h 93"/>
              <a:gd name="T98" fmla="*/ 52 w 85"/>
              <a:gd name="T99" fmla="*/ 79 h 93"/>
              <a:gd name="T100" fmla="*/ 32 w 85"/>
              <a:gd name="T101" fmla="*/ 81 h 93"/>
              <a:gd name="T102" fmla="*/ 33 w 85"/>
              <a:gd name="T103" fmla="*/ 82 h 93"/>
              <a:gd name="T104" fmla="*/ 54 w 85"/>
              <a:gd name="T105" fmla="*/ 81 h 93"/>
              <a:gd name="T106" fmla="*/ 54 w 85"/>
              <a:gd name="T107" fmla="*/ 85 h 93"/>
              <a:gd name="T108" fmla="*/ 33 w 85"/>
              <a:gd name="T109" fmla="*/ 84 h 93"/>
              <a:gd name="T110" fmla="*/ 32 w 85"/>
              <a:gd name="T111" fmla="*/ 85 h 93"/>
              <a:gd name="T112" fmla="*/ 52 w 85"/>
              <a:gd name="T113" fmla="*/ 87 h 93"/>
              <a:gd name="T114" fmla="*/ 47 w 85"/>
              <a:gd name="T115" fmla="*/ 88 h 93"/>
              <a:gd name="T116" fmla="*/ 38 w 85"/>
              <a:gd name="T117" fmla="*/ 90 h 93"/>
              <a:gd name="T118" fmla="*/ 45 w 85"/>
              <a:gd name="T119" fmla="*/ 92 h 93"/>
              <a:gd name="T120" fmla="*/ 47 w 85"/>
              <a:gd name="T121" fmla="*/ 88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5" h="93">
                <a:moveTo>
                  <a:pt x="43" y="17"/>
                </a:moveTo>
                <a:cubicBezTo>
                  <a:pt x="42" y="17"/>
                  <a:pt x="41" y="16"/>
                  <a:pt x="41" y="15"/>
                </a:cubicBezTo>
                <a:cubicBezTo>
                  <a:pt x="41" y="2"/>
                  <a:pt x="41" y="2"/>
                  <a:pt x="41" y="2"/>
                </a:cubicBezTo>
                <a:cubicBezTo>
                  <a:pt x="41" y="1"/>
                  <a:pt x="42" y="0"/>
                  <a:pt x="43" y="0"/>
                </a:cubicBezTo>
                <a:cubicBezTo>
                  <a:pt x="44" y="0"/>
                  <a:pt x="45" y="1"/>
                  <a:pt x="45" y="2"/>
                </a:cubicBezTo>
                <a:cubicBezTo>
                  <a:pt x="45" y="15"/>
                  <a:pt x="45" y="15"/>
                  <a:pt x="45" y="15"/>
                </a:cubicBezTo>
                <a:cubicBezTo>
                  <a:pt x="45" y="16"/>
                  <a:pt x="44" y="17"/>
                  <a:pt x="43" y="17"/>
                </a:cubicBezTo>
                <a:close/>
                <a:moveTo>
                  <a:pt x="85" y="41"/>
                </a:moveTo>
                <a:cubicBezTo>
                  <a:pt x="85" y="40"/>
                  <a:pt x="84" y="39"/>
                  <a:pt x="83" y="39"/>
                </a:cubicBezTo>
                <a:cubicBezTo>
                  <a:pt x="70" y="39"/>
                  <a:pt x="70" y="39"/>
                  <a:pt x="70" y="39"/>
                </a:cubicBezTo>
                <a:cubicBezTo>
                  <a:pt x="69" y="39"/>
                  <a:pt x="68" y="40"/>
                  <a:pt x="68" y="41"/>
                </a:cubicBezTo>
                <a:cubicBezTo>
                  <a:pt x="68" y="43"/>
                  <a:pt x="69" y="44"/>
                  <a:pt x="70" y="44"/>
                </a:cubicBezTo>
                <a:cubicBezTo>
                  <a:pt x="83" y="44"/>
                  <a:pt x="83" y="44"/>
                  <a:pt x="83" y="44"/>
                </a:cubicBezTo>
                <a:cubicBezTo>
                  <a:pt x="84" y="44"/>
                  <a:pt x="85" y="43"/>
                  <a:pt x="85" y="41"/>
                </a:cubicBezTo>
                <a:close/>
                <a:moveTo>
                  <a:pt x="17" y="41"/>
                </a:moveTo>
                <a:cubicBezTo>
                  <a:pt x="17" y="40"/>
                  <a:pt x="16" y="39"/>
                  <a:pt x="15" y="39"/>
                </a:cubicBezTo>
                <a:cubicBezTo>
                  <a:pt x="2" y="39"/>
                  <a:pt x="2" y="39"/>
                  <a:pt x="2" y="39"/>
                </a:cubicBezTo>
                <a:cubicBezTo>
                  <a:pt x="1" y="39"/>
                  <a:pt x="0" y="40"/>
                  <a:pt x="0" y="41"/>
                </a:cubicBezTo>
                <a:cubicBezTo>
                  <a:pt x="0" y="43"/>
                  <a:pt x="1" y="44"/>
                  <a:pt x="2" y="44"/>
                </a:cubicBezTo>
                <a:cubicBezTo>
                  <a:pt x="15" y="44"/>
                  <a:pt x="15" y="44"/>
                  <a:pt x="15" y="44"/>
                </a:cubicBezTo>
                <a:cubicBezTo>
                  <a:pt x="16" y="44"/>
                  <a:pt x="17" y="43"/>
                  <a:pt x="17" y="41"/>
                </a:cubicBezTo>
                <a:close/>
                <a:moveTo>
                  <a:pt x="64" y="23"/>
                </a:moveTo>
                <a:cubicBezTo>
                  <a:pt x="72" y="16"/>
                  <a:pt x="72" y="16"/>
                  <a:pt x="72" y="16"/>
                </a:cubicBezTo>
                <a:cubicBezTo>
                  <a:pt x="73" y="15"/>
                  <a:pt x="73" y="13"/>
                  <a:pt x="72" y="12"/>
                </a:cubicBezTo>
                <a:cubicBezTo>
                  <a:pt x="71" y="11"/>
                  <a:pt x="70" y="11"/>
                  <a:pt x="69" y="12"/>
                </a:cubicBezTo>
                <a:cubicBezTo>
                  <a:pt x="61" y="20"/>
                  <a:pt x="61" y="20"/>
                  <a:pt x="61" y="20"/>
                </a:cubicBezTo>
                <a:cubicBezTo>
                  <a:pt x="60" y="21"/>
                  <a:pt x="60" y="23"/>
                  <a:pt x="61" y="23"/>
                </a:cubicBezTo>
                <a:cubicBezTo>
                  <a:pt x="61" y="24"/>
                  <a:pt x="62" y="24"/>
                  <a:pt x="62" y="24"/>
                </a:cubicBezTo>
                <a:cubicBezTo>
                  <a:pt x="63" y="24"/>
                  <a:pt x="64" y="24"/>
                  <a:pt x="64" y="23"/>
                </a:cubicBezTo>
                <a:close/>
                <a:moveTo>
                  <a:pt x="17" y="70"/>
                </a:moveTo>
                <a:cubicBezTo>
                  <a:pt x="25" y="62"/>
                  <a:pt x="25" y="62"/>
                  <a:pt x="25" y="62"/>
                </a:cubicBezTo>
                <a:cubicBezTo>
                  <a:pt x="26" y="62"/>
                  <a:pt x="26" y="60"/>
                  <a:pt x="25" y="59"/>
                </a:cubicBezTo>
                <a:cubicBezTo>
                  <a:pt x="24" y="58"/>
                  <a:pt x="23" y="58"/>
                  <a:pt x="22" y="59"/>
                </a:cubicBezTo>
                <a:cubicBezTo>
                  <a:pt x="14" y="67"/>
                  <a:pt x="14" y="67"/>
                  <a:pt x="14" y="67"/>
                </a:cubicBezTo>
                <a:cubicBezTo>
                  <a:pt x="13" y="68"/>
                  <a:pt x="13" y="70"/>
                  <a:pt x="14" y="70"/>
                </a:cubicBezTo>
                <a:cubicBezTo>
                  <a:pt x="14" y="71"/>
                  <a:pt x="15" y="71"/>
                  <a:pt x="15" y="71"/>
                </a:cubicBezTo>
                <a:cubicBezTo>
                  <a:pt x="16" y="71"/>
                  <a:pt x="17" y="71"/>
                  <a:pt x="17" y="70"/>
                </a:cubicBezTo>
                <a:close/>
                <a:moveTo>
                  <a:pt x="25" y="23"/>
                </a:moveTo>
                <a:cubicBezTo>
                  <a:pt x="26" y="23"/>
                  <a:pt x="26" y="21"/>
                  <a:pt x="25" y="20"/>
                </a:cubicBezTo>
                <a:cubicBezTo>
                  <a:pt x="17" y="12"/>
                  <a:pt x="17" y="12"/>
                  <a:pt x="17" y="12"/>
                </a:cubicBezTo>
                <a:cubicBezTo>
                  <a:pt x="16" y="11"/>
                  <a:pt x="15" y="11"/>
                  <a:pt x="14" y="12"/>
                </a:cubicBezTo>
                <a:cubicBezTo>
                  <a:pt x="13" y="13"/>
                  <a:pt x="13" y="15"/>
                  <a:pt x="14" y="16"/>
                </a:cubicBezTo>
                <a:cubicBezTo>
                  <a:pt x="22" y="23"/>
                  <a:pt x="22" y="23"/>
                  <a:pt x="22" y="23"/>
                </a:cubicBezTo>
                <a:cubicBezTo>
                  <a:pt x="22" y="24"/>
                  <a:pt x="23" y="24"/>
                  <a:pt x="23" y="24"/>
                </a:cubicBezTo>
                <a:cubicBezTo>
                  <a:pt x="24" y="24"/>
                  <a:pt x="24" y="24"/>
                  <a:pt x="25" y="23"/>
                </a:cubicBezTo>
                <a:close/>
                <a:moveTo>
                  <a:pt x="72" y="70"/>
                </a:moveTo>
                <a:cubicBezTo>
                  <a:pt x="73" y="70"/>
                  <a:pt x="73" y="68"/>
                  <a:pt x="72" y="67"/>
                </a:cubicBezTo>
                <a:cubicBezTo>
                  <a:pt x="64" y="59"/>
                  <a:pt x="64" y="59"/>
                  <a:pt x="64" y="59"/>
                </a:cubicBezTo>
                <a:cubicBezTo>
                  <a:pt x="63" y="58"/>
                  <a:pt x="62" y="58"/>
                  <a:pt x="61" y="59"/>
                </a:cubicBezTo>
                <a:cubicBezTo>
                  <a:pt x="60" y="60"/>
                  <a:pt x="60" y="62"/>
                  <a:pt x="61" y="62"/>
                </a:cubicBezTo>
                <a:cubicBezTo>
                  <a:pt x="69" y="70"/>
                  <a:pt x="69" y="70"/>
                  <a:pt x="69" y="70"/>
                </a:cubicBezTo>
                <a:cubicBezTo>
                  <a:pt x="69" y="71"/>
                  <a:pt x="70" y="71"/>
                  <a:pt x="70" y="71"/>
                </a:cubicBezTo>
                <a:cubicBezTo>
                  <a:pt x="71" y="71"/>
                  <a:pt x="71" y="71"/>
                  <a:pt x="72" y="70"/>
                </a:cubicBezTo>
                <a:close/>
                <a:moveTo>
                  <a:pt x="65" y="42"/>
                </a:moveTo>
                <a:cubicBezTo>
                  <a:pt x="65" y="47"/>
                  <a:pt x="63" y="52"/>
                  <a:pt x="59" y="56"/>
                </a:cubicBezTo>
                <a:cubicBezTo>
                  <a:pt x="59" y="56"/>
                  <a:pt x="59" y="56"/>
                  <a:pt x="59" y="56"/>
                </a:cubicBezTo>
                <a:cubicBezTo>
                  <a:pt x="59" y="56"/>
                  <a:pt x="54" y="62"/>
                  <a:pt x="54" y="69"/>
                </a:cubicBezTo>
                <a:cubicBezTo>
                  <a:pt x="54" y="69"/>
                  <a:pt x="54" y="69"/>
                  <a:pt x="54" y="69"/>
                </a:cubicBezTo>
                <a:cubicBezTo>
                  <a:pt x="54" y="71"/>
                  <a:pt x="54" y="71"/>
                  <a:pt x="54" y="71"/>
                </a:cubicBezTo>
                <a:cubicBezTo>
                  <a:pt x="54" y="71"/>
                  <a:pt x="54" y="71"/>
                  <a:pt x="54" y="71"/>
                </a:cubicBezTo>
                <a:cubicBezTo>
                  <a:pt x="54" y="71"/>
                  <a:pt x="54" y="71"/>
                  <a:pt x="54" y="71"/>
                </a:cubicBezTo>
                <a:cubicBezTo>
                  <a:pt x="54" y="72"/>
                  <a:pt x="53" y="73"/>
                  <a:pt x="52" y="73"/>
                </a:cubicBezTo>
                <a:cubicBezTo>
                  <a:pt x="33" y="73"/>
                  <a:pt x="33" y="73"/>
                  <a:pt x="33" y="73"/>
                </a:cubicBezTo>
                <a:cubicBezTo>
                  <a:pt x="32" y="73"/>
                  <a:pt x="32" y="72"/>
                  <a:pt x="32" y="71"/>
                </a:cubicBezTo>
                <a:cubicBezTo>
                  <a:pt x="32" y="71"/>
                  <a:pt x="32" y="71"/>
                  <a:pt x="32" y="71"/>
                </a:cubicBezTo>
                <a:cubicBezTo>
                  <a:pt x="31" y="71"/>
                  <a:pt x="31" y="71"/>
                  <a:pt x="31" y="71"/>
                </a:cubicBezTo>
                <a:cubicBezTo>
                  <a:pt x="31" y="69"/>
                  <a:pt x="31" y="69"/>
                  <a:pt x="31" y="69"/>
                </a:cubicBezTo>
                <a:cubicBezTo>
                  <a:pt x="31" y="62"/>
                  <a:pt x="26" y="56"/>
                  <a:pt x="26" y="56"/>
                </a:cubicBezTo>
                <a:cubicBezTo>
                  <a:pt x="26" y="56"/>
                  <a:pt x="26" y="56"/>
                  <a:pt x="26" y="56"/>
                </a:cubicBezTo>
                <a:cubicBezTo>
                  <a:pt x="26" y="56"/>
                  <a:pt x="26" y="56"/>
                  <a:pt x="26" y="56"/>
                </a:cubicBezTo>
                <a:cubicBezTo>
                  <a:pt x="23" y="52"/>
                  <a:pt x="21" y="47"/>
                  <a:pt x="21" y="42"/>
                </a:cubicBezTo>
                <a:cubicBezTo>
                  <a:pt x="21" y="30"/>
                  <a:pt x="31" y="20"/>
                  <a:pt x="43" y="20"/>
                </a:cubicBezTo>
                <a:cubicBezTo>
                  <a:pt x="55" y="20"/>
                  <a:pt x="65" y="30"/>
                  <a:pt x="65" y="42"/>
                </a:cubicBezTo>
                <a:close/>
                <a:moveTo>
                  <a:pt x="61" y="42"/>
                </a:moveTo>
                <a:cubicBezTo>
                  <a:pt x="61" y="32"/>
                  <a:pt x="53" y="24"/>
                  <a:pt x="43" y="24"/>
                </a:cubicBezTo>
                <a:cubicBezTo>
                  <a:pt x="33" y="24"/>
                  <a:pt x="25" y="32"/>
                  <a:pt x="25" y="42"/>
                </a:cubicBezTo>
                <a:cubicBezTo>
                  <a:pt x="25" y="46"/>
                  <a:pt x="26" y="50"/>
                  <a:pt x="29" y="54"/>
                </a:cubicBezTo>
                <a:cubicBezTo>
                  <a:pt x="30" y="55"/>
                  <a:pt x="30" y="55"/>
                  <a:pt x="30" y="55"/>
                </a:cubicBezTo>
                <a:cubicBezTo>
                  <a:pt x="30" y="55"/>
                  <a:pt x="30" y="55"/>
                  <a:pt x="30" y="55"/>
                </a:cubicBezTo>
                <a:cubicBezTo>
                  <a:pt x="32" y="58"/>
                  <a:pt x="35" y="63"/>
                  <a:pt x="35" y="69"/>
                </a:cubicBezTo>
                <a:cubicBezTo>
                  <a:pt x="35" y="69"/>
                  <a:pt x="35" y="69"/>
                  <a:pt x="35" y="69"/>
                </a:cubicBezTo>
                <a:cubicBezTo>
                  <a:pt x="35" y="70"/>
                  <a:pt x="35" y="70"/>
                  <a:pt x="35" y="70"/>
                </a:cubicBezTo>
                <a:cubicBezTo>
                  <a:pt x="51" y="70"/>
                  <a:pt x="51" y="70"/>
                  <a:pt x="51" y="70"/>
                </a:cubicBezTo>
                <a:cubicBezTo>
                  <a:pt x="51" y="69"/>
                  <a:pt x="51" y="69"/>
                  <a:pt x="51" y="69"/>
                </a:cubicBezTo>
                <a:cubicBezTo>
                  <a:pt x="51" y="63"/>
                  <a:pt x="53" y="58"/>
                  <a:pt x="55" y="56"/>
                </a:cubicBezTo>
                <a:cubicBezTo>
                  <a:pt x="55" y="55"/>
                  <a:pt x="55" y="55"/>
                  <a:pt x="55" y="55"/>
                </a:cubicBezTo>
                <a:cubicBezTo>
                  <a:pt x="56" y="54"/>
                  <a:pt x="56" y="54"/>
                  <a:pt x="56" y="54"/>
                </a:cubicBezTo>
                <a:cubicBezTo>
                  <a:pt x="59" y="50"/>
                  <a:pt x="61" y="46"/>
                  <a:pt x="61" y="42"/>
                </a:cubicBezTo>
                <a:close/>
                <a:moveTo>
                  <a:pt x="54" y="76"/>
                </a:moveTo>
                <a:cubicBezTo>
                  <a:pt x="54" y="76"/>
                  <a:pt x="54" y="76"/>
                  <a:pt x="54" y="76"/>
                </a:cubicBezTo>
                <a:cubicBezTo>
                  <a:pt x="54" y="75"/>
                  <a:pt x="53" y="74"/>
                  <a:pt x="52" y="74"/>
                </a:cubicBezTo>
                <a:cubicBezTo>
                  <a:pt x="33" y="74"/>
                  <a:pt x="33" y="74"/>
                  <a:pt x="33" y="74"/>
                </a:cubicBezTo>
                <a:cubicBezTo>
                  <a:pt x="32" y="74"/>
                  <a:pt x="32" y="75"/>
                  <a:pt x="32" y="76"/>
                </a:cubicBezTo>
                <a:cubicBezTo>
                  <a:pt x="32" y="76"/>
                  <a:pt x="32" y="76"/>
                  <a:pt x="32" y="76"/>
                </a:cubicBezTo>
                <a:cubicBezTo>
                  <a:pt x="32" y="77"/>
                  <a:pt x="32" y="78"/>
                  <a:pt x="33" y="78"/>
                </a:cubicBezTo>
                <a:cubicBezTo>
                  <a:pt x="52" y="78"/>
                  <a:pt x="52" y="78"/>
                  <a:pt x="52" y="78"/>
                </a:cubicBezTo>
                <a:cubicBezTo>
                  <a:pt x="53" y="78"/>
                  <a:pt x="54" y="77"/>
                  <a:pt x="54" y="76"/>
                </a:cubicBezTo>
                <a:close/>
                <a:moveTo>
                  <a:pt x="54" y="81"/>
                </a:moveTo>
                <a:cubicBezTo>
                  <a:pt x="54" y="81"/>
                  <a:pt x="54" y="81"/>
                  <a:pt x="54" y="81"/>
                </a:cubicBezTo>
                <a:cubicBezTo>
                  <a:pt x="54" y="80"/>
                  <a:pt x="53" y="79"/>
                  <a:pt x="52" y="79"/>
                </a:cubicBezTo>
                <a:cubicBezTo>
                  <a:pt x="33" y="79"/>
                  <a:pt x="33" y="79"/>
                  <a:pt x="33" y="79"/>
                </a:cubicBezTo>
                <a:cubicBezTo>
                  <a:pt x="32" y="79"/>
                  <a:pt x="32" y="80"/>
                  <a:pt x="32" y="81"/>
                </a:cubicBezTo>
                <a:cubicBezTo>
                  <a:pt x="32" y="81"/>
                  <a:pt x="32" y="81"/>
                  <a:pt x="32" y="81"/>
                </a:cubicBezTo>
                <a:cubicBezTo>
                  <a:pt x="32" y="82"/>
                  <a:pt x="32" y="82"/>
                  <a:pt x="33" y="82"/>
                </a:cubicBezTo>
                <a:cubicBezTo>
                  <a:pt x="52" y="82"/>
                  <a:pt x="52" y="82"/>
                  <a:pt x="52" y="82"/>
                </a:cubicBezTo>
                <a:cubicBezTo>
                  <a:pt x="53" y="82"/>
                  <a:pt x="54" y="82"/>
                  <a:pt x="54" y="81"/>
                </a:cubicBezTo>
                <a:close/>
                <a:moveTo>
                  <a:pt x="54" y="85"/>
                </a:moveTo>
                <a:cubicBezTo>
                  <a:pt x="54" y="85"/>
                  <a:pt x="54" y="85"/>
                  <a:pt x="54" y="85"/>
                </a:cubicBezTo>
                <a:cubicBezTo>
                  <a:pt x="54" y="84"/>
                  <a:pt x="53" y="84"/>
                  <a:pt x="52" y="84"/>
                </a:cubicBezTo>
                <a:cubicBezTo>
                  <a:pt x="33" y="84"/>
                  <a:pt x="33" y="84"/>
                  <a:pt x="33" y="84"/>
                </a:cubicBezTo>
                <a:cubicBezTo>
                  <a:pt x="32" y="84"/>
                  <a:pt x="32" y="84"/>
                  <a:pt x="32" y="85"/>
                </a:cubicBezTo>
                <a:cubicBezTo>
                  <a:pt x="32" y="85"/>
                  <a:pt x="32" y="85"/>
                  <a:pt x="32" y="85"/>
                </a:cubicBezTo>
                <a:cubicBezTo>
                  <a:pt x="32" y="86"/>
                  <a:pt x="32" y="87"/>
                  <a:pt x="33" y="87"/>
                </a:cubicBezTo>
                <a:cubicBezTo>
                  <a:pt x="52" y="87"/>
                  <a:pt x="52" y="87"/>
                  <a:pt x="52" y="87"/>
                </a:cubicBezTo>
                <a:cubicBezTo>
                  <a:pt x="53" y="87"/>
                  <a:pt x="54" y="86"/>
                  <a:pt x="54" y="85"/>
                </a:cubicBezTo>
                <a:close/>
                <a:moveTo>
                  <a:pt x="47" y="88"/>
                </a:moveTo>
                <a:cubicBezTo>
                  <a:pt x="39" y="88"/>
                  <a:pt x="39" y="88"/>
                  <a:pt x="39" y="88"/>
                </a:cubicBezTo>
                <a:cubicBezTo>
                  <a:pt x="37" y="88"/>
                  <a:pt x="37" y="90"/>
                  <a:pt x="38" y="90"/>
                </a:cubicBezTo>
                <a:cubicBezTo>
                  <a:pt x="40" y="92"/>
                  <a:pt x="40" y="92"/>
                  <a:pt x="40" y="92"/>
                </a:cubicBezTo>
                <a:cubicBezTo>
                  <a:pt x="42" y="93"/>
                  <a:pt x="44" y="93"/>
                  <a:pt x="45" y="92"/>
                </a:cubicBezTo>
                <a:cubicBezTo>
                  <a:pt x="48" y="90"/>
                  <a:pt x="48" y="90"/>
                  <a:pt x="48" y="90"/>
                </a:cubicBezTo>
                <a:cubicBezTo>
                  <a:pt x="49" y="90"/>
                  <a:pt x="48" y="88"/>
                  <a:pt x="47" y="8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39" name="Freeform 118"/>
          <p:cNvSpPr>
            <a:spLocks noEditPoints="1"/>
          </p:cNvSpPr>
          <p:nvPr userDrawn="1"/>
        </p:nvSpPr>
        <p:spPr bwMode="auto">
          <a:xfrm>
            <a:off x="3405718" y="2373314"/>
            <a:ext cx="226484" cy="282575"/>
          </a:xfrm>
          <a:custGeom>
            <a:avLst/>
            <a:gdLst>
              <a:gd name="T0" fmla="*/ 38 w 44"/>
              <a:gd name="T1" fmla="*/ 36 h 73"/>
              <a:gd name="T2" fmla="*/ 33 w 44"/>
              <a:gd name="T3" fmla="*/ 49 h 73"/>
              <a:gd name="T4" fmla="*/ 33 w 44"/>
              <a:gd name="T5" fmla="*/ 51 h 73"/>
              <a:gd name="T6" fmla="*/ 33 w 44"/>
              <a:gd name="T7" fmla="*/ 51 h 73"/>
              <a:gd name="T8" fmla="*/ 12 w 44"/>
              <a:gd name="T9" fmla="*/ 53 h 73"/>
              <a:gd name="T10" fmla="*/ 10 w 44"/>
              <a:gd name="T11" fmla="*/ 51 h 73"/>
              <a:gd name="T12" fmla="*/ 10 w 44"/>
              <a:gd name="T13" fmla="*/ 49 h 73"/>
              <a:gd name="T14" fmla="*/ 5 w 44"/>
              <a:gd name="T15" fmla="*/ 36 h 73"/>
              <a:gd name="T16" fmla="*/ 0 w 44"/>
              <a:gd name="T17" fmla="*/ 22 h 73"/>
              <a:gd name="T18" fmla="*/ 44 w 44"/>
              <a:gd name="T19" fmla="*/ 22 h 73"/>
              <a:gd name="T20" fmla="*/ 22 w 44"/>
              <a:gd name="T21" fmla="*/ 4 h 73"/>
              <a:gd name="T22" fmla="*/ 8 w 44"/>
              <a:gd name="T23" fmla="*/ 34 h 73"/>
              <a:gd name="T24" fmla="*/ 9 w 44"/>
              <a:gd name="T25" fmla="*/ 35 h 73"/>
              <a:gd name="T26" fmla="*/ 14 w 44"/>
              <a:gd name="T27" fmla="*/ 49 h 73"/>
              <a:gd name="T28" fmla="*/ 29 w 44"/>
              <a:gd name="T29" fmla="*/ 50 h 73"/>
              <a:gd name="T30" fmla="*/ 34 w 44"/>
              <a:gd name="T31" fmla="*/ 36 h 73"/>
              <a:gd name="T32" fmla="*/ 35 w 44"/>
              <a:gd name="T33" fmla="*/ 34 h 73"/>
              <a:gd name="T34" fmla="*/ 33 w 44"/>
              <a:gd name="T35" fmla="*/ 56 h 73"/>
              <a:gd name="T36" fmla="*/ 31 w 44"/>
              <a:gd name="T37" fmla="*/ 54 h 73"/>
              <a:gd name="T38" fmla="*/ 10 w 44"/>
              <a:gd name="T39" fmla="*/ 56 h 73"/>
              <a:gd name="T40" fmla="*/ 12 w 44"/>
              <a:gd name="T41" fmla="*/ 58 h 73"/>
              <a:gd name="T42" fmla="*/ 33 w 44"/>
              <a:gd name="T43" fmla="*/ 56 h 73"/>
              <a:gd name="T44" fmla="*/ 33 w 44"/>
              <a:gd name="T45" fmla="*/ 61 h 73"/>
              <a:gd name="T46" fmla="*/ 12 w 44"/>
              <a:gd name="T47" fmla="*/ 59 h 73"/>
              <a:gd name="T48" fmla="*/ 10 w 44"/>
              <a:gd name="T49" fmla="*/ 61 h 73"/>
              <a:gd name="T50" fmla="*/ 31 w 44"/>
              <a:gd name="T51" fmla="*/ 62 h 73"/>
              <a:gd name="T52" fmla="*/ 33 w 44"/>
              <a:gd name="T53" fmla="*/ 65 h 73"/>
              <a:gd name="T54" fmla="*/ 31 w 44"/>
              <a:gd name="T55" fmla="*/ 64 h 73"/>
              <a:gd name="T56" fmla="*/ 10 w 44"/>
              <a:gd name="T57" fmla="*/ 65 h 73"/>
              <a:gd name="T58" fmla="*/ 12 w 44"/>
              <a:gd name="T59" fmla="*/ 67 h 73"/>
              <a:gd name="T60" fmla="*/ 33 w 44"/>
              <a:gd name="T61" fmla="*/ 65 h 73"/>
              <a:gd name="T62" fmla="*/ 17 w 44"/>
              <a:gd name="T63" fmla="*/ 68 h 73"/>
              <a:gd name="T64" fmla="*/ 19 w 44"/>
              <a:gd name="T65" fmla="*/ 72 h 73"/>
              <a:gd name="T66" fmla="*/ 27 w 44"/>
              <a:gd name="T67" fmla="*/ 7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4" h="73">
                <a:moveTo>
                  <a:pt x="44" y="22"/>
                </a:moveTo>
                <a:cubicBezTo>
                  <a:pt x="44" y="27"/>
                  <a:pt x="42" y="32"/>
                  <a:pt x="38" y="36"/>
                </a:cubicBezTo>
                <a:cubicBezTo>
                  <a:pt x="38" y="36"/>
                  <a:pt x="38" y="36"/>
                  <a:pt x="38" y="36"/>
                </a:cubicBezTo>
                <a:cubicBezTo>
                  <a:pt x="38" y="36"/>
                  <a:pt x="33" y="42"/>
                  <a:pt x="33" y="49"/>
                </a:cubicBezTo>
                <a:cubicBezTo>
                  <a:pt x="33" y="49"/>
                  <a:pt x="33" y="49"/>
                  <a:pt x="33" y="49"/>
                </a:cubicBezTo>
                <a:cubicBezTo>
                  <a:pt x="33" y="51"/>
                  <a:pt x="33" y="51"/>
                  <a:pt x="33" y="51"/>
                </a:cubicBezTo>
                <a:cubicBezTo>
                  <a:pt x="33" y="51"/>
                  <a:pt x="33" y="51"/>
                  <a:pt x="33" y="51"/>
                </a:cubicBezTo>
                <a:cubicBezTo>
                  <a:pt x="33" y="51"/>
                  <a:pt x="33" y="51"/>
                  <a:pt x="33" y="51"/>
                </a:cubicBezTo>
                <a:cubicBezTo>
                  <a:pt x="33" y="52"/>
                  <a:pt x="32" y="53"/>
                  <a:pt x="31" y="53"/>
                </a:cubicBezTo>
                <a:cubicBezTo>
                  <a:pt x="12" y="53"/>
                  <a:pt x="12" y="53"/>
                  <a:pt x="12" y="53"/>
                </a:cubicBezTo>
                <a:cubicBezTo>
                  <a:pt x="11" y="53"/>
                  <a:pt x="10" y="52"/>
                  <a:pt x="10" y="51"/>
                </a:cubicBezTo>
                <a:cubicBezTo>
                  <a:pt x="10" y="51"/>
                  <a:pt x="10" y="51"/>
                  <a:pt x="10" y="51"/>
                </a:cubicBezTo>
                <a:cubicBezTo>
                  <a:pt x="10" y="51"/>
                  <a:pt x="10" y="51"/>
                  <a:pt x="10" y="51"/>
                </a:cubicBezTo>
                <a:cubicBezTo>
                  <a:pt x="10" y="49"/>
                  <a:pt x="10" y="49"/>
                  <a:pt x="10" y="49"/>
                </a:cubicBezTo>
                <a:cubicBezTo>
                  <a:pt x="10" y="42"/>
                  <a:pt x="5" y="36"/>
                  <a:pt x="5" y="36"/>
                </a:cubicBezTo>
                <a:cubicBezTo>
                  <a:pt x="5" y="36"/>
                  <a:pt x="5" y="36"/>
                  <a:pt x="5" y="36"/>
                </a:cubicBezTo>
                <a:cubicBezTo>
                  <a:pt x="5" y="36"/>
                  <a:pt x="5" y="36"/>
                  <a:pt x="5" y="36"/>
                </a:cubicBezTo>
                <a:cubicBezTo>
                  <a:pt x="2" y="32"/>
                  <a:pt x="0" y="27"/>
                  <a:pt x="0" y="22"/>
                </a:cubicBezTo>
                <a:cubicBezTo>
                  <a:pt x="0" y="10"/>
                  <a:pt x="10" y="0"/>
                  <a:pt x="22" y="0"/>
                </a:cubicBezTo>
                <a:cubicBezTo>
                  <a:pt x="34" y="0"/>
                  <a:pt x="44" y="10"/>
                  <a:pt x="44" y="22"/>
                </a:cubicBezTo>
                <a:close/>
                <a:moveTo>
                  <a:pt x="40" y="22"/>
                </a:moveTo>
                <a:cubicBezTo>
                  <a:pt x="40" y="12"/>
                  <a:pt x="32" y="4"/>
                  <a:pt x="22" y="4"/>
                </a:cubicBezTo>
                <a:cubicBezTo>
                  <a:pt x="12" y="4"/>
                  <a:pt x="4" y="12"/>
                  <a:pt x="4" y="22"/>
                </a:cubicBezTo>
                <a:cubicBezTo>
                  <a:pt x="4" y="26"/>
                  <a:pt x="5" y="30"/>
                  <a:pt x="8" y="34"/>
                </a:cubicBezTo>
                <a:cubicBezTo>
                  <a:pt x="9" y="35"/>
                  <a:pt x="9" y="35"/>
                  <a:pt x="9" y="35"/>
                </a:cubicBezTo>
                <a:cubicBezTo>
                  <a:pt x="9" y="35"/>
                  <a:pt x="9" y="35"/>
                  <a:pt x="9" y="35"/>
                </a:cubicBezTo>
                <a:cubicBezTo>
                  <a:pt x="11" y="38"/>
                  <a:pt x="14" y="43"/>
                  <a:pt x="14" y="49"/>
                </a:cubicBezTo>
                <a:cubicBezTo>
                  <a:pt x="14" y="49"/>
                  <a:pt x="14" y="49"/>
                  <a:pt x="14" y="49"/>
                </a:cubicBezTo>
                <a:cubicBezTo>
                  <a:pt x="14" y="50"/>
                  <a:pt x="14" y="50"/>
                  <a:pt x="14" y="50"/>
                </a:cubicBezTo>
                <a:cubicBezTo>
                  <a:pt x="29" y="50"/>
                  <a:pt x="29" y="50"/>
                  <a:pt x="29" y="50"/>
                </a:cubicBezTo>
                <a:cubicBezTo>
                  <a:pt x="29" y="49"/>
                  <a:pt x="29" y="49"/>
                  <a:pt x="29" y="49"/>
                </a:cubicBezTo>
                <a:cubicBezTo>
                  <a:pt x="30" y="43"/>
                  <a:pt x="32" y="38"/>
                  <a:pt x="34" y="36"/>
                </a:cubicBezTo>
                <a:cubicBezTo>
                  <a:pt x="34" y="35"/>
                  <a:pt x="34" y="35"/>
                  <a:pt x="34" y="35"/>
                </a:cubicBezTo>
                <a:cubicBezTo>
                  <a:pt x="35" y="34"/>
                  <a:pt x="35" y="34"/>
                  <a:pt x="35" y="34"/>
                </a:cubicBezTo>
                <a:cubicBezTo>
                  <a:pt x="38" y="30"/>
                  <a:pt x="40" y="26"/>
                  <a:pt x="40" y="22"/>
                </a:cubicBezTo>
                <a:close/>
                <a:moveTo>
                  <a:pt x="33" y="56"/>
                </a:moveTo>
                <a:cubicBezTo>
                  <a:pt x="33" y="56"/>
                  <a:pt x="33" y="56"/>
                  <a:pt x="33" y="56"/>
                </a:cubicBezTo>
                <a:cubicBezTo>
                  <a:pt x="33" y="55"/>
                  <a:pt x="32" y="54"/>
                  <a:pt x="31" y="54"/>
                </a:cubicBezTo>
                <a:cubicBezTo>
                  <a:pt x="12" y="54"/>
                  <a:pt x="12" y="54"/>
                  <a:pt x="12" y="54"/>
                </a:cubicBezTo>
                <a:cubicBezTo>
                  <a:pt x="11" y="54"/>
                  <a:pt x="10" y="55"/>
                  <a:pt x="10" y="56"/>
                </a:cubicBezTo>
                <a:cubicBezTo>
                  <a:pt x="10" y="56"/>
                  <a:pt x="10" y="56"/>
                  <a:pt x="10" y="56"/>
                </a:cubicBezTo>
                <a:cubicBezTo>
                  <a:pt x="10" y="57"/>
                  <a:pt x="11" y="58"/>
                  <a:pt x="12" y="58"/>
                </a:cubicBezTo>
                <a:cubicBezTo>
                  <a:pt x="31" y="58"/>
                  <a:pt x="31" y="58"/>
                  <a:pt x="31" y="58"/>
                </a:cubicBezTo>
                <a:cubicBezTo>
                  <a:pt x="32" y="58"/>
                  <a:pt x="33" y="57"/>
                  <a:pt x="33" y="56"/>
                </a:cubicBezTo>
                <a:close/>
                <a:moveTo>
                  <a:pt x="33" y="61"/>
                </a:moveTo>
                <a:cubicBezTo>
                  <a:pt x="33" y="61"/>
                  <a:pt x="33" y="61"/>
                  <a:pt x="33" y="61"/>
                </a:cubicBezTo>
                <a:cubicBezTo>
                  <a:pt x="33" y="60"/>
                  <a:pt x="32" y="59"/>
                  <a:pt x="31" y="59"/>
                </a:cubicBezTo>
                <a:cubicBezTo>
                  <a:pt x="12" y="59"/>
                  <a:pt x="12" y="59"/>
                  <a:pt x="12" y="59"/>
                </a:cubicBezTo>
                <a:cubicBezTo>
                  <a:pt x="11" y="59"/>
                  <a:pt x="10" y="60"/>
                  <a:pt x="10" y="61"/>
                </a:cubicBezTo>
                <a:cubicBezTo>
                  <a:pt x="10" y="61"/>
                  <a:pt x="10" y="61"/>
                  <a:pt x="10" y="61"/>
                </a:cubicBezTo>
                <a:cubicBezTo>
                  <a:pt x="10" y="62"/>
                  <a:pt x="11" y="62"/>
                  <a:pt x="12" y="62"/>
                </a:cubicBezTo>
                <a:cubicBezTo>
                  <a:pt x="31" y="62"/>
                  <a:pt x="31" y="62"/>
                  <a:pt x="31" y="62"/>
                </a:cubicBezTo>
                <a:cubicBezTo>
                  <a:pt x="32" y="62"/>
                  <a:pt x="33" y="62"/>
                  <a:pt x="33" y="61"/>
                </a:cubicBezTo>
                <a:close/>
                <a:moveTo>
                  <a:pt x="33" y="65"/>
                </a:moveTo>
                <a:cubicBezTo>
                  <a:pt x="33" y="65"/>
                  <a:pt x="33" y="65"/>
                  <a:pt x="33" y="65"/>
                </a:cubicBezTo>
                <a:cubicBezTo>
                  <a:pt x="33" y="64"/>
                  <a:pt x="32" y="64"/>
                  <a:pt x="31" y="64"/>
                </a:cubicBezTo>
                <a:cubicBezTo>
                  <a:pt x="12" y="64"/>
                  <a:pt x="12" y="64"/>
                  <a:pt x="12" y="64"/>
                </a:cubicBezTo>
                <a:cubicBezTo>
                  <a:pt x="11" y="64"/>
                  <a:pt x="10" y="64"/>
                  <a:pt x="10" y="65"/>
                </a:cubicBezTo>
                <a:cubicBezTo>
                  <a:pt x="10" y="65"/>
                  <a:pt x="10" y="65"/>
                  <a:pt x="10" y="65"/>
                </a:cubicBezTo>
                <a:cubicBezTo>
                  <a:pt x="10" y="66"/>
                  <a:pt x="11" y="67"/>
                  <a:pt x="12" y="67"/>
                </a:cubicBezTo>
                <a:cubicBezTo>
                  <a:pt x="31" y="67"/>
                  <a:pt x="31" y="67"/>
                  <a:pt x="31" y="67"/>
                </a:cubicBezTo>
                <a:cubicBezTo>
                  <a:pt x="32" y="67"/>
                  <a:pt x="33" y="66"/>
                  <a:pt x="33" y="65"/>
                </a:cubicBezTo>
                <a:close/>
                <a:moveTo>
                  <a:pt x="26" y="68"/>
                </a:moveTo>
                <a:cubicBezTo>
                  <a:pt x="17" y="68"/>
                  <a:pt x="17" y="68"/>
                  <a:pt x="17" y="68"/>
                </a:cubicBezTo>
                <a:cubicBezTo>
                  <a:pt x="16" y="68"/>
                  <a:pt x="16" y="70"/>
                  <a:pt x="17" y="70"/>
                </a:cubicBezTo>
                <a:cubicBezTo>
                  <a:pt x="19" y="72"/>
                  <a:pt x="19" y="72"/>
                  <a:pt x="19" y="72"/>
                </a:cubicBezTo>
                <a:cubicBezTo>
                  <a:pt x="21" y="73"/>
                  <a:pt x="23" y="73"/>
                  <a:pt x="24" y="72"/>
                </a:cubicBezTo>
                <a:cubicBezTo>
                  <a:pt x="27" y="70"/>
                  <a:pt x="27" y="70"/>
                  <a:pt x="27" y="70"/>
                </a:cubicBezTo>
                <a:cubicBezTo>
                  <a:pt x="28" y="70"/>
                  <a:pt x="27" y="68"/>
                  <a:pt x="26" y="6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40" name="Freeform 119"/>
          <p:cNvSpPr>
            <a:spLocks noEditPoints="1"/>
          </p:cNvSpPr>
          <p:nvPr userDrawn="1"/>
        </p:nvSpPr>
        <p:spPr bwMode="auto">
          <a:xfrm>
            <a:off x="2446867" y="3125789"/>
            <a:ext cx="859367" cy="468313"/>
          </a:xfrm>
          <a:custGeom>
            <a:avLst/>
            <a:gdLst>
              <a:gd name="T0" fmla="*/ 57 w 167"/>
              <a:gd name="T1" fmla="*/ 50 h 121"/>
              <a:gd name="T2" fmla="*/ 38 w 167"/>
              <a:gd name="T3" fmla="*/ 0 h 121"/>
              <a:gd name="T4" fmla="*/ 87 w 167"/>
              <a:gd name="T5" fmla="*/ 30 h 121"/>
              <a:gd name="T6" fmla="*/ 108 w 167"/>
              <a:gd name="T7" fmla="*/ 29 h 121"/>
              <a:gd name="T8" fmla="*/ 113 w 167"/>
              <a:gd name="T9" fmla="*/ 37 h 121"/>
              <a:gd name="T10" fmla="*/ 108 w 167"/>
              <a:gd name="T11" fmla="*/ 46 h 121"/>
              <a:gd name="T12" fmla="*/ 94 w 167"/>
              <a:gd name="T13" fmla="*/ 47 h 121"/>
              <a:gd name="T14" fmla="*/ 142 w 167"/>
              <a:gd name="T15" fmla="*/ 50 h 121"/>
              <a:gd name="T16" fmla="*/ 138 w 167"/>
              <a:gd name="T17" fmla="*/ 52 h 121"/>
              <a:gd name="T18" fmla="*/ 155 w 167"/>
              <a:gd name="T19" fmla="*/ 56 h 121"/>
              <a:gd name="T20" fmla="*/ 142 w 167"/>
              <a:gd name="T21" fmla="*/ 79 h 121"/>
              <a:gd name="T22" fmla="*/ 10 w 167"/>
              <a:gd name="T23" fmla="*/ 61 h 121"/>
              <a:gd name="T24" fmla="*/ 0 w 167"/>
              <a:gd name="T25" fmla="*/ 34 h 121"/>
              <a:gd name="T26" fmla="*/ 18 w 167"/>
              <a:gd name="T27" fmla="*/ 46 h 121"/>
              <a:gd name="T28" fmla="*/ 14 w 167"/>
              <a:gd name="T29" fmla="*/ 34 h 121"/>
              <a:gd name="T30" fmla="*/ 30 w 167"/>
              <a:gd name="T31" fmla="*/ 23 h 121"/>
              <a:gd name="T32" fmla="*/ 101 w 167"/>
              <a:gd name="T33" fmla="*/ 88 h 121"/>
              <a:gd name="T34" fmla="*/ 112 w 167"/>
              <a:gd name="T35" fmla="*/ 88 h 121"/>
              <a:gd name="T36" fmla="*/ 116 w 167"/>
              <a:gd name="T37" fmla="*/ 95 h 121"/>
              <a:gd name="T38" fmla="*/ 112 w 167"/>
              <a:gd name="T39" fmla="*/ 102 h 121"/>
              <a:gd name="T40" fmla="*/ 96 w 167"/>
              <a:gd name="T41" fmla="*/ 102 h 121"/>
              <a:gd name="T42" fmla="*/ 74 w 167"/>
              <a:gd name="T43" fmla="*/ 121 h 121"/>
              <a:gd name="T44" fmla="*/ 66 w 167"/>
              <a:gd name="T45" fmla="*/ 85 h 121"/>
              <a:gd name="T46" fmla="*/ 101 w 167"/>
              <a:gd name="T47" fmla="*/ 88 h 121"/>
              <a:gd name="T48" fmla="*/ 112 w 167"/>
              <a:gd name="T49" fmla="*/ 91 h 121"/>
              <a:gd name="T50" fmla="*/ 112 w 167"/>
              <a:gd name="T51" fmla="*/ 95 h 121"/>
              <a:gd name="T52" fmla="*/ 112 w 167"/>
              <a:gd name="T53" fmla="*/ 98 h 121"/>
              <a:gd name="T54" fmla="*/ 113 w 167"/>
              <a:gd name="T55" fmla="*/ 95 h 121"/>
              <a:gd name="T56" fmla="*/ 108 w 167"/>
              <a:gd name="T57" fmla="*/ 32 h 121"/>
              <a:gd name="T58" fmla="*/ 108 w 167"/>
              <a:gd name="T59" fmla="*/ 32 h 121"/>
              <a:gd name="T60" fmla="*/ 106 w 167"/>
              <a:gd name="T61" fmla="*/ 37 h 121"/>
              <a:gd name="T62" fmla="*/ 108 w 167"/>
              <a:gd name="T63" fmla="*/ 43 h 121"/>
              <a:gd name="T64" fmla="*/ 110 w 167"/>
              <a:gd name="T65" fmla="*/ 37 h 121"/>
              <a:gd name="T66" fmla="*/ 108 w 167"/>
              <a:gd name="T67" fmla="*/ 3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7" h="121">
                <a:moveTo>
                  <a:pt x="40" y="50"/>
                </a:moveTo>
                <a:cubicBezTo>
                  <a:pt x="57" y="50"/>
                  <a:pt x="57" y="50"/>
                  <a:pt x="57" y="50"/>
                </a:cubicBezTo>
                <a:cubicBezTo>
                  <a:pt x="30" y="0"/>
                  <a:pt x="30" y="0"/>
                  <a:pt x="30" y="0"/>
                </a:cubicBezTo>
                <a:cubicBezTo>
                  <a:pt x="38" y="0"/>
                  <a:pt x="38" y="0"/>
                  <a:pt x="38" y="0"/>
                </a:cubicBezTo>
                <a:cubicBezTo>
                  <a:pt x="76" y="31"/>
                  <a:pt x="76" y="31"/>
                  <a:pt x="76" y="31"/>
                </a:cubicBezTo>
                <a:cubicBezTo>
                  <a:pt x="79" y="31"/>
                  <a:pt x="83" y="30"/>
                  <a:pt x="87" y="30"/>
                </a:cubicBezTo>
                <a:cubicBezTo>
                  <a:pt x="93" y="29"/>
                  <a:pt x="100" y="29"/>
                  <a:pt x="106" y="29"/>
                </a:cubicBezTo>
                <a:cubicBezTo>
                  <a:pt x="107" y="29"/>
                  <a:pt x="107" y="29"/>
                  <a:pt x="108" y="29"/>
                </a:cubicBezTo>
                <a:cubicBezTo>
                  <a:pt x="110" y="29"/>
                  <a:pt x="111" y="30"/>
                  <a:pt x="112" y="32"/>
                </a:cubicBezTo>
                <a:cubicBezTo>
                  <a:pt x="112" y="33"/>
                  <a:pt x="113" y="35"/>
                  <a:pt x="113" y="37"/>
                </a:cubicBezTo>
                <a:cubicBezTo>
                  <a:pt x="113" y="40"/>
                  <a:pt x="112" y="42"/>
                  <a:pt x="112" y="43"/>
                </a:cubicBezTo>
                <a:cubicBezTo>
                  <a:pt x="111" y="45"/>
                  <a:pt x="110" y="46"/>
                  <a:pt x="108" y="46"/>
                </a:cubicBezTo>
                <a:cubicBezTo>
                  <a:pt x="108" y="46"/>
                  <a:pt x="108" y="46"/>
                  <a:pt x="107" y="46"/>
                </a:cubicBezTo>
                <a:cubicBezTo>
                  <a:pt x="103" y="47"/>
                  <a:pt x="99" y="47"/>
                  <a:pt x="94" y="47"/>
                </a:cubicBezTo>
                <a:cubicBezTo>
                  <a:pt x="98" y="50"/>
                  <a:pt x="98" y="50"/>
                  <a:pt x="98" y="50"/>
                </a:cubicBezTo>
                <a:cubicBezTo>
                  <a:pt x="142" y="50"/>
                  <a:pt x="142" y="50"/>
                  <a:pt x="142" y="50"/>
                </a:cubicBezTo>
                <a:cubicBezTo>
                  <a:pt x="144" y="51"/>
                  <a:pt x="146" y="51"/>
                  <a:pt x="147" y="52"/>
                </a:cubicBezTo>
                <a:cubicBezTo>
                  <a:pt x="138" y="52"/>
                  <a:pt x="138" y="52"/>
                  <a:pt x="138" y="52"/>
                </a:cubicBezTo>
                <a:cubicBezTo>
                  <a:pt x="141" y="56"/>
                  <a:pt x="141" y="56"/>
                  <a:pt x="141" y="56"/>
                </a:cubicBezTo>
                <a:cubicBezTo>
                  <a:pt x="155" y="56"/>
                  <a:pt x="155" y="56"/>
                  <a:pt x="155" y="56"/>
                </a:cubicBezTo>
                <a:cubicBezTo>
                  <a:pt x="160" y="59"/>
                  <a:pt x="164" y="64"/>
                  <a:pt x="167" y="69"/>
                </a:cubicBezTo>
                <a:cubicBezTo>
                  <a:pt x="167" y="76"/>
                  <a:pt x="156" y="78"/>
                  <a:pt x="142" y="79"/>
                </a:cubicBezTo>
                <a:cubicBezTo>
                  <a:pt x="65" y="79"/>
                  <a:pt x="65" y="79"/>
                  <a:pt x="65" y="79"/>
                </a:cubicBezTo>
                <a:cubicBezTo>
                  <a:pt x="10" y="61"/>
                  <a:pt x="10" y="61"/>
                  <a:pt x="10" y="61"/>
                </a:cubicBezTo>
                <a:cubicBezTo>
                  <a:pt x="10" y="51"/>
                  <a:pt x="10" y="51"/>
                  <a:pt x="10" y="51"/>
                </a:cubicBezTo>
                <a:cubicBezTo>
                  <a:pt x="0" y="34"/>
                  <a:pt x="0" y="34"/>
                  <a:pt x="0" y="34"/>
                </a:cubicBezTo>
                <a:cubicBezTo>
                  <a:pt x="7" y="34"/>
                  <a:pt x="7" y="34"/>
                  <a:pt x="7" y="34"/>
                </a:cubicBezTo>
                <a:cubicBezTo>
                  <a:pt x="18" y="46"/>
                  <a:pt x="18" y="46"/>
                  <a:pt x="18" y="46"/>
                </a:cubicBezTo>
                <a:cubicBezTo>
                  <a:pt x="19" y="45"/>
                  <a:pt x="19" y="45"/>
                  <a:pt x="19" y="45"/>
                </a:cubicBezTo>
                <a:cubicBezTo>
                  <a:pt x="14" y="34"/>
                  <a:pt x="14" y="34"/>
                  <a:pt x="14" y="34"/>
                </a:cubicBezTo>
                <a:cubicBezTo>
                  <a:pt x="16" y="23"/>
                  <a:pt x="16" y="23"/>
                  <a:pt x="16" y="23"/>
                </a:cubicBezTo>
                <a:cubicBezTo>
                  <a:pt x="30" y="23"/>
                  <a:pt x="30" y="23"/>
                  <a:pt x="30" y="23"/>
                </a:cubicBezTo>
                <a:cubicBezTo>
                  <a:pt x="40" y="50"/>
                  <a:pt x="40" y="50"/>
                  <a:pt x="40" y="50"/>
                </a:cubicBezTo>
                <a:close/>
                <a:moveTo>
                  <a:pt x="101" y="88"/>
                </a:moveTo>
                <a:cubicBezTo>
                  <a:pt x="105" y="88"/>
                  <a:pt x="108" y="88"/>
                  <a:pt x="112" y="88"/>
                </a:cubicBezTo>
                <a:cubicBezTo>
                  <a:pt x="112" y="88"/>
                  <a:pt x="112" y="88"/>
                  <a:pt x="112" y="88"/>
                </a:cubicBezTo>
                <a:cubicBezTo>
                  <a:pt x="114" y="88"/>
                  <a:pt x="115" y="89"/>
                  <a:pt x="116" y="90"/>
                </a:cubicBezTo>
                <a:cubicBezTo>
                  <a:pt x="116" y="92"/>
                  <a:pt x="116" y="93"/>
                  <a:pt x="116" y="95"/>
                </a:cubicBezTo>
                <a:cubicBezTo>
                  <a:pt x="116" y="96"/>
                  <a:pt x="116" y="98"/>
                  <a:pt x="116" y="99"/>
                </a:cubicBezTo>
                <a:cubicBezTo>
                  <a:pt x="115" y="101"/>
                  <a:pt x="114" y="102"/>
                  <a:pt x="112" y="102"/>
                </a:cubicBezTo>
                <a:cubicBezTo>
                  <a:pt x="112" y="102"/>
                  <a:pt x="112" y="102"/>
                  <a:pt x="112" y="102"/>
                </a:cubicBezTo>
                <a:cubicBezTo>
                  <a:pt x="107" y="102"/>
                  <a:pt x="101" y="102"/>
                  <a:pt x="96" y="102"/>
                </a:cubicBezTo>
                <a:cubicBezTo>
                  <a:pt x="94" y="102"/>
                  <a:pt x="92" y="102"/>
                  <a:pt x="90" y="101"/>
                </a:cubicBezTo>
                <a:cubicBezTo>
                  <a:pt x="74" y="121"/>
                  <a:pt x="74" y="121"/>
                  <a:pt x="74" y="121"/>
                </a:cubicBezTo>
                <a:cubicBezTo>
                  <a:pt x="64" y="119"/>
                  <a:pt x="64" y="119"/>
                  <a:pt x="64" y="119"/>
                </a:cubicBezTo>
                <a:cubicBezTo>
                  <a:pt x="66" y="85"/>
                  <a:pt x="66" y="85"/>
                  <a:pt x="66" y="85"/>
                </a:cubicBezTo>
                <a:cubicBezTo>
                  <a:pt x="103" y="85"/>
                  <a:pt x="103" y="85"/>
                  <a:pt x="103" y="85"/>
                </a:cubicBezTo>
                <a:cubicBezTo>
                  <a:pt x="101" y="88"/>
                  <a:pt x="101" y="88"/>
                  <a:pt x="101" y="88"/>
                </a:cubicBezTo>
                <a:close/>
                <a:moveTo>
                  <a:pt x="113" y="92"/>
                </a:moveTo>
                <a:cubicBezTo>
                  <a:pt x="113" y="91"/>
                  <a:pt x="112" y="91"/>
                  <a:pt x="112" y="91"/>
                </a:cubicBezTo>
                <a:cubicBezTo>
                  <a:pt x="112" y="91"/>
                  <a:pt x="112" y="91"/>
                  <a:pt x="112" y="92"/>
                </a:cubicBezTo>
                <a:cubicBezTo>
                  <a:pt x="112" y="92"/>
                  <a:pt x="112" y="94"/>
                  <a:pt x="112" y="95"/>
                </a:cubicBezTo>
                <a:cubicBezTo>
                  <a:pt x="112" y="96"/>
                  <a:pt x="112" y="97"/>
                  <a:pt x="112" y="98"/>
                </a:cubicBezTo>
                <a:cubicBezTo>
                  <a:pt x="112" y="98"/>
                  <a:pt x="112" y="98"/>
                  <a:pt x="112" y="98"/>
                </a:cubicBezTo>
                <a:cubicBezTo>
                  <a:pt x="112" y="98"/>
                  <a:pt x="113" y="98"/>
                  <a:pt x="113" y="98"/>
                </a:cubicBezTo>
                <a:cubicBezTo>
                  <a:pt x="113" y="97"/>
                  <a:pt x="113" y="96"/>
                  <a:pt x="113" y="95"/>
                </a:cubicBezTo>
                <a:cubicBezTo>
                  <a:pt x="113" y="94"/>
                  <a:pt x="113" y="92"/>
                  <a:pt x="113" y="92"/>
                </a:cubicBezTo>
                <a:close/>
                <a:moveTo>
                  <a:pt x="108" y="32"/>
                </a:moveTo>
                <a:cubicBezTo>
                  <a:pt x="108" y="32"/>
                  <a:pt x="108" y="32"/>
                  <a:pt x="108" y="32"/>
                </a:cubicBezTo>
                <a:cubicBezTo>
                  <a:pt x="108" y="32"/>
                  <a:pt x="108" y="32"/>
                  <a:pt x="108" y="32"/>
                </a:cubicBezTo>
                <a:cubicBezTo>
                  <a:pt x="108" y="33"/>
                  <a:pt x="107" y="33"/>
                  <a:pt x="107" y="33"/>
                </a:cubicBezTo>
                <a:cubicBezTo>
                  <a:pt x="107" y="34"/>
                  <a:pt x="106" y="36"/>
                  <a:pt x="106" y="37"/>
                </a:cubicBezTo>
                <a:cubicBezTo>
                  <a:pt x="106" y="39"/>
                  <a:pt x="107" y="41"/>
                  <a:pt x="107" y="42"/>
                </a:cubicBezTo>
                <a:cubicBezTo>
                  <a:pt x="108" y="42"/>
                  <a:pt x="108" y="43"/>
                  <a:pt x="108" y="43"/>
                </a:cubicBezTo>
                <a:cubicBezTo>
                  <a:pt x="108" y="43"/>
                  <a:pt x="108" y="42"/>
                  <a:pt x="109" y="42"/>
                </a:cubicBezTo>
                <a:cubicBezTo>
                  <a:pt x="109" y="41"/>
                  <a:pt x="110" y="39"/>
                  <a:pt x="110" y="37"/>
                </a:cubicBezTo>
                <a:cubicBezTo>
                  <a:pt x="110" y="36"/>
                  <a:pt x="109" y="34"/>
                  <a:pt x="109" y="33"/>
                </a:cubicBezTo>
                <a:cubicBezTo>
                  <a:pt x="108" y="33"/>
                  <a:pt x="108" y="32"/>
                  <a:pt x="108" y="32"/>
                </a:cubicBezTo>
                <a:cubicBezTo>
                  <a:pt x="108" y="32"/>
                  <a:pt x="108" y="32"/>
                  <a:pt x="108"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41" name="Freeform 120"/>
          <p:cNvSpPr>
            <a:spLocks noEditPoints="1"/>
          </p:cNvSpPr>
          <p:nvPr userDrawn="1"/>
        </p:nvSpPr>
        <p:spPr bwMode="auto">
          <a:xfrm>
            <a:off x="4521201" y="3049588"/>
            <a:ext cx="783167" cy="382588"/>
          </a:xfrm>
          <a:custGeom>
            <a:avLst/>
            <a:gdLst>
              <a:gd name="T0" fmla="*/ 137 w 152"/>
              <a:gd name="T1" fmla="*/ 26 h 99"/>
              <a:gd name="T2" fmla="*/ 137 w 152"/>
              <a:gd name="T3" fmla="*/ 26 h 99"/>
              <a:gd name="T4" fmla="*/ 121 w 152"/>
              <a:gd name="T5" fmla="*/ 0 h 99"/>
              <a:gd name="T6" fmla="*/ 31 w 152"/>
              <a:gd name="T7" fmla="*/ 0 h 99"/>
              <a:gd name="T8" fmla="*/ 14 w 152"/>
              <a:gd name="T9" fmla="*/ 26 h 99"/>
              <a:gd name="T10" fmla="*/ 14 w 152"/>
              <a:gd name="T11" fmla="*/ 26 h 99"/>
              <a:gd name="T12" fmla="*/ 0 w 152"/>
              <a:gd name="T13" fmla="*/ 26 h 99"/>
              <a:gd name="T14" fmla="*/ 2 w 152"/>
              <a:gd name="T15" fmla="*/ 47 h 99"/>
              <a:gd name="T16" fmla="*/ 6 w 152"/>
              <a:gd name="T17" fmla="*/ 47 h 99"/>
              <a:gd name="T18" fmla="*/ 6 w 152"/>
              <a:gd name="T19" fmla="*/ 85 h 99"/>
              <a:gd name="T20" fmla="*/ 6 w 152"/>
              <a:gd name="T21" fmla="*/ 88 h 99"/>
              <a:gd name="T22" fmla="*/ 6 w 152"/>
              <a:gd name="T23" fmla="*/ 99 h 99"/>
              <a:gd name="T24" fmla="*/ 30 w 152"/>
              <a:gd name="T25" fmla="*/ 99 h 99"/>
              <a:gd name="T26" fmla="*/ 30 w 152"/>
              <a:gd name="T27" fmla="*/ 88 h 99"/>
              <a:gd name="T28" fmla="*/ 122 w 152"/>
              <a:gd name="T29" fmla="*/ 88 h 99"/>
              <a:gd name="T30" fmla="*/ 122 w 152"/>
              <a:gd name="T31" fmla="*/ 99 h 99"/>
              <a:gd name="T32" fmla="*/ 146 w 152"/>
              <a:gd name="T33" fmla="*/ 99 h 99"/>
              <a:gd name="T34" fmla="*/ 146 w 152"/>
              <a:gd name="T35" fmla="*/ 88 h 99"/>
              <a:gd name="T36" fmla="*/ 146 w 152"/>
              <a:gd name="T37" fmla="*/ 85 h 99"/>
              <a:gd name="T38" fmla="*/ 146 w 152"/>
              <a:gd name="T39" fmla="*/ 47 h 99"/>
              <a:gd name="T40" fmla="*/ 150 w 152"/>
              <a:gd name="T41" fmla="*/ 47 h 99"/>
              <a:gd name="T42" fmla="*/ 152 w 152"/>
              <a:gd name="T43" fmla="*/ 26 h 99"/>
              <a:gd name="T44" fmla="*/ 137 w 152"/>
              <a:gd name="T45" fmla="*/ 26 h 99"/>
              <a:gd name="T46" fmla="*/ 36 w 152"/>
              <a:gd name="T47" fmla="*/ 10 h 99"/>
              <a:gd name="T48" fmla="*/ 116 w 152"/>
              <a:gd name="T49" fmla="*/ 10 h 99"/>
              <a:gd name="T50" fmla="*/ 131 w 152"/>
              <a:gd name="T51" fmla="*/ 33 h 99"/>
              <a:gd name="T52" fmla="*/ 21 w 152"/>
              <a:gd name="T53" fmla="*/ 33 h 99"/>
              <a:gd name="T54" fmla="*/ 36 w 152"/>
              <a:gd name="T55" fmla="*/ 10 h 99"/>
              <a:gd name="T56" fmla="*/ 28 w 152"/>
              <a:gd name="T57" fmla="*/ 67 h 99"/>
              <a:gd name="T58" fmla="*/ 21 w 152"/>
              <a:gd name="T59" fmla="*/ 60 h 99"/>
              <a:gd name="T60" fmla="*/ 28 w 152"/>
              <a:gd name="T61" fmla="*/ 53 h 99"/>
              <a:gd name="T62" fmla="*/ 35 w 152"/>
              <a:gd name="T63" fmla="*/ 60 h 99"/>
              <a:gd name="T64" fmla="*/ 28 w 152"/>
              <a:gd name="T65" fmla="*/ 67 h 99"/>
              <a:gd name="T66" fmla="*/ 40 w 152"/>
              <a:gd name="T67" fmla="*/ 74 h 99"/>
              <a:gd name="T68" fmla="*/ 35 w 152"/>
              <a:gd name="T69" fmla="*/ 69 h 99"/>
              <a:gd name="T70" fmla="*/ 40 w 152"/>
              <a:gd name="T71" fmla="*/ 65 h 99"/>
              <a:gd name="T72" fmla="*/ 45 w 152"/>
              <a:gd name="T73" fmla="*/ 69 h 99"/>
              <a:gd name="T74" fmla="*/ 40 w 152"/>
              <a:gd name="T75" fmla="*/ 74 h 99"/>
              <a:gd name="T76" fmla="*/ 98 w 152"/>
              <a:gd name="T77" fmla="*/ 73 h 99"/>
              <a:gd name="T78" fmla="*/ 54 w 152"/>
              <a:gd name="T79" fmla="*/ 73 h 99"/>
              <a:gd name="T80" fmla="*/ 54 w 152"/>
              <a:gd name="T81" fmla="*/ 66 h 99"/>
              <a:gd name="T82" fmla="*/ 98 w 152"/>
              <a:gd name="T83" fmla="*/ 66 h 99"/>
              <a:gd name="T84" fmla="*/ 98 w 152"/>
              <a:gd name="T85" fmla="*/ 73 h 99"/>
              <a:gd name="T86" fmla="*/ 98 w 152"/>
              <a:gd name="T87" fmla="*/ 64 h 99"/>
              <a:gd name="T88" fmla="*/ 54 w 152"/>
              <a:gd name="T89" fmla="*/ 64 h 99"/>
              <a:gd name="T90" fmla="*/ 54 w 152"/>
              <a:gd name="T91" fmla="*/ 56 h 99"/>
              <a:gd name="T92" fmla="*/ 98 w 152"/>
              <a:gd name="T93" fmla="*/ 56 h 99"/>
              <a:gd name="T94" fmla="*/ 98 w 152"/>
              <a:gd name="T95" fmla="*/ 64 h 99"/>
              <a:gd name="T96" fmla="*/ 112 w 152"/>
              <a:gd name="T97" fmla="*/ 74 h 99"/>
              <a:gd name="T98" fmla="*/ 107 w 152"/>
              <a:gd name="T99" fmla="*/ 69 h 99"/>
              <a:gd name="T100" fmla="*/ 112 w 152"/>
              <a:gd name="T101" fmla="*/ 65 h 99"/>
              <a:gd name="T102" fmla="*/ 117 w 152"/>
              <a:gd name="T103" fmla="*/ 69 h 99"/>
              <a:gd name="T104" fmla="*/ 112 w 152"/>
              <a:gd name="T105" fmla="*/ 74 h 99"/>
              <a:gd name="T106" fmla="*/ 124 w 152"/>
              <a:gd name="T107" fmla="*/ 67 h 99"/>
              <a:gd name="T108" fmla="*/ 117 w 152"/>
              <a:gd name="T109" fmla="*/ 60 h 99"/>
              <a:gd name="T110" fmla="*/ 124 w 152"/>
              <a:gd name="T111" fmla="*/ 53 h 99"/>
              <a:gd name="T112" fmla="*/ 131 w 152"/>
              <a:gd name="T113" fmla="*/ 60 h 99"/>
              <a:gd name="T114" fmla="*/ 124 w 152"/>
              <a:gd name="T115" fmla="*/ 6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2" h="99">
                <a:moveTo>
                  <a:pt x="137" y="26"/>
                </a:moveTo>
                <a:cubicBezTo>
                  <a:pt x="137" y="26"/>
                  <a:pt x="137" y="26"/>
                  <a:pt x="137" y="26"/>
                </a:cubicBezTo>
                <a:cubicBezTo>
                  <a:pt x="121" y="0"/>
                  <a:pt x="121" y="0"/>
                  <a:pt x="121" y="0"/>
                </a:cubicBezTo>
                <a:cubicBezTo>
                  <a:pt x="31" y="0"/>
                  <a:pt x="31" y="0"/>
                  <a:pt x="31" y="0"/>
                </a:cubicBezTo>
                <a:cubicBezTo>
                  <a:pt x="14" y="26"/>
                  <a:pt x="14" y="26"/>
                  <a:pt x="14" y="26"/>
                </a:cubicBezTo>
                <a:cubicBezTo>
                  <a:pt x="14" y="26"/>
                  <a:pt x="14" y="26"/>
                  <a:pt x="14" y="26"/>
                </a:cubicBezTo>
                <a:cubicBezTo>
                  <a:pt x="0" y="26"/>
                  <a:pt x="0" y="26"/>
                  <a:pt x="0" y="26"/>
                </a:cubicBezTo>
                <a:cubicBezTo>
                  <a:pt x="2" y="47"/>
                  <a:pt x="2" y="47"/>
                  <a:pt x="2" y="47"/>
                </a:cubicBezTo>
                <a:cubicBezTo>
                  <a:pt x="6" y="47"/>
                  <a:pt x="6" y="47"/>
                  <a:pt x="6" y="47"/>
                </a:cubicBezTo>
                <a:cubicBezTo>
                  <a:pt x="6" y="85"/>
                  <a:pt x="6" y="85"/>
                  <a:pt x="6" y="85"/>
                </a:cubicBezTo>
                <a:cubicBezTo>
                  <a:pt x="6" y="88"/>
                  <a:pt x="6" y="88"/>
                  <a:pt x="6" y="88"/>
                </a:cubicBezTo>
                <a:cubicBezTo>
                  <a:pt x="6" y="99"/>
                  <a:pt x="6" y="99"/>
                  <a:pt x="6" y="99"/>
                </a:cubicBezTo>
                <a:cubicBezTo>
                  <a:pt x="30" y="99"/>
                  <a:pt x="30" y="99"/>
                  <a:pt x="30" y="99"/>
                </a:cubicBezTo>
                <a:cubicBezTo>
                  <a:pt x="30" y="88"/>
                  <a:pt x="30" y="88"/>
                  <a:pt x="30" y="88"/>
                </a:cubicBezTo>
                <a:cubicBezTo>
                  <a:pt x="122" y="88"/>
                  <a:pt x="122" y="88"/>
                  <a:pt x="122" y="88"/>
                </a:cubicBezTo>
                <a:cubicBezTo>
                  <a:pt x="122" y="99"/>
                  <a:pt x="122" y="99"/>
                  <a:pt x="122" y="99"/>
                </a:cubicBezTo>
                <a:cubicBezTo>
                  <a:pt x="146" y="99"/>
                  <a:pt x="146" y="99"/>
                  <a:pt x="146" y="99"/>
                </a:cubicBezTo>
                <a:cubicBezTo>
                  <a:pt x="146" y="88"/>
                  <a:pt x="146" y="88"/>
                  <a:pt x="146" y="88"/>
                </a:cubicBezTo>
                <a:cubicBezTo>
                  <a:pt x="146" y="85"/>
                  <a:pt x="146" y="85"/>
                  <a:pt x="146" y="85"/>
                </a:cubicBezTo>
                <a:cubicBezTo>
                  <a:pt x="146" y="47"/>
                  <a:pt x="146" y="47"/>
                  <a:pt x="146" y="47"/>
                </a:cubicBezTo>
                <a:cubicBezTo>
                  <a:pt x="150" y="47"/>
                  <a:pt x="150" y="47"/>
                  <a:pt x="150" y="47"/>
                </a:cubicBezTo>
                <a:cubicBezTo>
                  <a:pt x="152" y="26"/>
                  <a:pt x="152" y="26"/>
                  <a:pt x="152" y="26"/>
                </a:cubicBezTo>
                <a:lnTo>
                  <a:pt x="137" y="26"/>
                </a:lnTo>
                <a:close/>
                <a:moveTo>
                  <a:pt x="36" y="10"/>
                </a:moveTo>
                <a:cubicBezTo>
                  <a:pt x="116" y="10"/>
                  <a:pt x="116" y="10"/>
                  <a:pt x="116" y="10"/>
                </a:cubicBezTo>
                <a:cubicBezTo>
                  <a:pt x="131" y="33"/>
                  <a:pt x="131" y="33"/>
                  <a:pt x="131" y="33"/>
                </a:cubicBezTo>
                <a:cubicBezTo>
                  <a:pt x="21" y="33"/>
                  <a:pt x="21" y="33"/>
                  <a:pt x="21" y="33"/>
                </a:cubicBezTo>
                <a:lnTo>
                  <a:pt x="36" y="10"/>
                </a:lnTo>
                <a:close/>
                <a:moveTo>
                  <a:pt x="28" y="67"/>
                </a:moveTo>
                <a:cubicBezTo>
                  <a:pt x="24" y="67"/>
                  <a:pt x="21" y="64"/>
                  <a:pt x="21" y="60"/>
                </a:cubicBezTo>
                <a:cubicBezTo>
                  <a:pt x="21" y="56"/>
                  <a:pt x="24" y="53"/>
                  <a:pt x="28" y="53"/>
                </a:cubicBezTo>
                <a:cubicBezTo>
                  <a:pt x="32" y="53"/>
                  <a:pt x="35" y="56"/>
                  <a:pt x="35" y="60"/>
                </a:cubicBezTo>
                <a:cubicBezTo>
                  <a:pt x="35" y="64"/>
                  <a:pt x="32" y="67"/>
                  <a:pt x="28" y="67"/>
                </a:cubicBezTo>
                <a:close/>
                <a:moveTo>
                  <a:pt x="40" y="74"/>
                </a:moveTo>
                <a:cubicBezTo>
                  <a:pt x="37" y="74"/>
                  <a:pt x="35" y="72"/>
                  <a:pt x="35" y="69"/>
                </a:cubicBezTo>
                <a:cubicBezTo>
                  <a:pt x="35" y="67"/>
                  <a:pt x="37" y="65"/>
                  <a:pt x="40" y="65"/>
                </a:cubicBezTo>
                <a:cubicBezTo>
                  <a:pt x="42" y="65"/>
                  <a:pt x="45" y="67"/>
                  <a:pt x="45" y="69"/>
                </a:cubicBezTo>
                <a:cubicBezTo>
                  <a:pt x="45" y="72"/>
                  <a:pt x="42" y="74"/>
                  <a:pt x="40" y="74"/>
                </a:cubicBezTo>
                <a:close/>
                <a:moveTo>
                  <a:pt x="98" y="73"/>
                </a:moveTo>
                <a:cubicBezTo>
                  <a:pt x="54" y="73"/>
                  <a:pt x="54" y="73"/>
                  <a:pt x="54" y="73"/>
                </a:cubicBezTo>
                <a:cubicBezTo>
                  <a:pt x="54" y="66"/>
                  <a:pt x="54" y="66"/>
                  <a:pt x="54" y="66"/>
                </a:cubicBezTo>
                <a:cubicBezTo>
                  <a:pt x="98" y="66"/>
                  <a:pt x="98" y="66"/>
                  <a:pt x="98" y="66"/>
                </a:cubicBezTo>
                <a:lnTo>
                  <a:pt x="98" y="73"/>
                </a:lnTo>
                <a:close/>
                <a:moveTo>
                  <a:pt x="98" y="64"/>
                </a:moveTo>
                <a:cubicBezTo>
                  <a:pt x="54" y="64"/>
                  <a:pt x="54" y="64"/>
                  <a:pt x="54" y="64"/>
                </a:cubicBezTo>
                <a:cubicBezTo>
                  <a:pt x="54" y="56"/>
                  <a:pt x="54" y="56"/>
                  <a:pt x="54" y="56"/>
                </a:cubicBezTo>
                <a:cubicBezTo>
                  <a:pt x="98" y="56"/>
                  <a:pt x="98" y="56"/>
                  <a:pt x="98" y="56"/>
                </a:cubicBezTo>
                <a:lnTo>
                  <a:pt x="98" y="64"/>
                </a:lnTo>
                <a:close/>
                <a:moveTo>
                  <a:pt x="112" y="74"/>
                </a:moveTo>
                <a:cubicBezTo>
                  <a:pt x="109" y="74"/>
                  <a:pt x="107" y="72"/>
                  <a:pt x="107" y="69"/>
                </a:cubicBezTo>
                <a:cubicBezTo>
                  <a:pt x="107" y="67"/>
                  <a:pt x="109" y="65"/>
                  <a:pt x="112" y="65"/>
                </a:cubicBezTo>
                <a:cubicBezTo>
                  <a:pt x="115" y="65"/>
                  <a:pt x="117" y="67"/>
                  <a:pt x="117" y="69"/>
                </a:cubicBezTo>
                <a:cubicBezTo>
                  <a:pt x="117" y="72"/>
                  <a:pt x="115" y="74"/>
                  <a:pt x="112" y="74"/>
                </a:cubicBezTo>
                <a:close/>
                <a:moveTo>
                  <a:pt x="124" y="67"/>
                </a:moveTo>
                <a:cubicBezTo>
                  <a:pt x="120" y="67"/>
                  <a:pt x="117" y="64"/>
                  <a:pt x="117" y="60"/>
                </a:cubicBezTo>
                <a:cubicBezTo>
                  <a:pt x="117" y="56"/>
                  <a:pt x="120" y="53"/>
                  <a:pt x="124" y="53"/>
                </a:cubicBezTo>
                <a:cubicBezTo>
                  <a:pt x="128" y="53"/>
                  <a:pt x="131" y="56"/>
                  <a:pt x="131" y="60"/>
                </a:cubicBezTo>
                <a:cubicBezTo>
                  <a:pt x="131" y="64"/>
                  <a:pt x="128" y="67"/>
                  <a:pt x="124" y="6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42" name="Freeform 121"/>
          <p:cNvSpPr>
            <a:spLocks noEditPoints="1"/>
          </p:cNvSpPr>
          <p:nvPr userDrawn="1"/>
        </p:nvSpPr>
        <p:spPr bwMode="auto">
          <a:xfrm>
            <a:off x="7090834" y="3405189"/>
            <a:ext cx="499533" cy="377825"/>
          </a:xfrm>
          <a:custGeom>
            <a:avLst/>
            <a:gdLst>
              <a:gd name="T0" fmla="*/ 0 w 97"/>
              <a:gd name="T1" fmla="*/ 49 h 98"/>
              <a:gd name="T2" fmla="*/ 48 w 97"/>
              <a:gd name="T3" fmla="*/ 98 h 98"/>
              <a:gd name="T4" fmla="*/ 97 w 97"/>
              <a:gd name="T5" fmla="*/ 49 h 98"/>
              <a:gd name="T6" fmla="*/ 48 w 97"/>
              <a:gd name="T7" fmla="*/ 0 h 98"/>
              <a:gd name="T8" fmla="*/ 0 w 97"/>
              <a:gd name="T9" fmla="*/ 49 h 98"/>
              <a:gd name="T10" fmla="*/ 10 w 97"/>
              <a:gd name="T11" fmla="*/ 49 h 98"/>
              <a:gd name="T12" fmla="*/ 11 w 97"/>
              <a:gd name="T13" fmla="*/ 40 h 98"/>
              <a:gd name="T14" fmla="*/ 20 w 97"/>
              <a:gd name="T15" fmla="*/ 49 h 98"/>
              <a:gd name="T16" fmla="*/ 18 w 97"/>
              <a:gd name="T17" fmla="*/ 61 h 98"/>
              <a:gd name="T18" fmla="*/ 26 w 97"/>
              <a:gd name="T19" fmla="*/ 70 h 98"/>
              <a:gd name="T20" fmla="*/ 26 w 97"/>
              <a:gd name="T21" fmla="*/ 81 h 98"/>
              <a:gd name="T22" fmla="*/ 10 w 97"/>
              <a:gd name="T23" fmla="*/ 49 h 98"/>
              <a:gd name="T24" fmla="*/ 40 w 97"/>
              <a:gd name="T25" fmla="*/ 12 h 98"/>
              <a:gd name="T26" fmla="*/ 48 w 97"/>
              <a:gd name="T27" fmla="*/ 11 h 98"/>
              <a:gd name="T28" fmla="*/ 58 w 97"/>
              <a:gd name="T29" fmla="*/ 12 h 98"/>
              <a:gd name="T30" fmla="*/ 57 w 97"/>
              <a:gd name="T31" fmla="*/ 15 h 98"/>
              <a:gd name="T32" fmla="*/ 59 w 97"/>
              <a:gd name="T33" fmla="*/ 17 h 98"/>
              <a:gd name="T34" fmla="*/ 65 w 97"/>
              <a:gd name="T35" fmla="*/ 17 h 98"/>
              <a:gd name="T36" fmla="*/ 66 w 97"/>
              <a:gd name="T37" fmla="*/ 15 h 98"/>
              <a:gd name="T38" fmla="*/ 70 w 97"/>
              <a:gd name="T39" fmla="*/ 17 h 98"/>
              <a:gd name="T40" fmla="*/ 67 w 97"/>
              <a:gd name="T41" fmla="*/ 19 h 98"/>
              <a:gd name="T42" fmla="*/ 63 w 97"/>
              <a:gd name="T43" fmla="*/ 23 h 98"/>
              <a:gd name="T44" fmla="*/ 67 w 97"/>
              <a:gd name="T45" fmla="*/ 25 h 98"/>
              <a:gd name="T46" fmla="*/ 67 w 97"/>
              <a:gd name="T47" fmla="*/ 27 h 98"/>
              <a:gd name="T48" fmla="*/ 63 w 97"/>
              <a:gd name="T49" fmla="*/ 27 h 98"/>
              <a:gd name="T50" fmla="*/ 63 w 97"/>
              <a:gd name="T51" fmla="*/ 31 h 98"/>
              <a:gd name="T52" fmla="*/ 69 w 97"/>
              <a:gd name="T53" fmla="*/ 33 h 98"/>
              <a:gd name="T54" fmla="*/ 73 w 97"/>
              <a:gd name="T55" fmla="*/ 27 h 98"/>
              <a:gd name="T56" fmla="*/ 78 w 97"/>
              <a:gd name="T57" fmla="*/ 26 h 98"/>
              <a:gd name="T58" fmla="*/ 79 w 97"/>
              <a:gd name="T59" fmla="*/ 26 h 98"/>
              <a:gd name="T60" fmla="*/ 85 w 97"/>
              <a:gd name="T61" fmla="*/ 37 h 98"/>
              <a:gd name="T62" fmla="*/ 85 w 97"/>
              <a:gd name="T63" fmla="*/ 37 h 98"/>
              <a:gd name="T64" fmla="*/ 77 w 97"/>
              <a:gd name="T65" fmla="*/ 35 h 98"/>
              <a:gd name="T66" fmla="*/ 67 w 97"/>
              <a:gd name="T67" fmla="*/ 37 h 98"/>
              <a:gd name="T68" fmla="*/ 61 w 97"/>
              <a:gd name="T69" fmla="*/ 43 h 98"/>
              <a:gd name="T70" fmla="*/ 63 w 97"/>
              <a:gd name="T71" fmla="*/ 53 h 98"/>
              <a:gd name="T72" fmla="*/ 73 w 97"/>
              <a:gd name="T73" fmla="*/ 59 h 98"/>
              <a:gd name="T74" fmla="*/ 73 w 97"/>
              <a:gd name="T75" fmla="*/ 79 h 98"/>
              <a:gd name="T76" fmla="*/ 48 w 97"/>
              <a:gd name="T77" fmla="*/ 88 h 98"/>
              <a:gd name="T78" fmla="*/ 36 w 97"/>
              <a:gd name="T79" fmla="*/ 86 h 98"/>
              <a:gd name="T80" fmla="*/ 46 w 97"/>
              <a:gd name="T81" fmla="*/ 61 h 98"/>
              <a:gd name="T82" fmla="*/ 44 w 97"/>
              <a:gd name="T83" fmla="*/ 51 h 98"/>
              <a:gd name="T84" fmla="*/ 32 w 97"/>
              <a:gd name="T85" fmla="*/ 41 h 98"/>
              <a:gd name="T86" fmla="*/ 26 w 97"/>
              <a:gd name="T87" fmla="*/ 47 h 98"/>
              <a:gd name="T88" fmla="*/ 22 w 97"/>
              <a:gd name="T89" fmla="*/ 39 h 98"/>
              <a:gd name="T90" fmla="*/ 34 w 97"/>
              <a:gd name="T91" fmla="*/ 31 h 98"/>
              <a:gd name="T92" fmla="*/ 40 w 97"/>
              <a:gd name="T93" fmla="*/ 15 h 98"/>
              <a:gd name="T94" fmla="*/ 40 w 97"/>
              <a:gd name="T95" fmla="*/ 1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 h="98">
                <a:moveTo>
                  <a:pt x="0" y="49"/>
                </a:moveTo>
                <a:cubicBezTo>
                  <a:pt x="0" y="76"/>
                  <a:pt x="21" y="98"/>
                  <a:pt x="48" y="98"/>
                </a:cubicBezTo>
                <a:cubicBezTo>
                  <a:pt x="75" y="98"/>
                  <a:pt x="97" y="76"/>
                  <a:pt x="97" y="49"/>
                </a:cubicBezTo>
                <a:cubicBezTo>
                  <a:pt x="97" y="22"/>
                  <a:pt x="75" y="0"/>
                  <a:pt x="48" y="0"/>
                </a:cubicBezTo>
                <a:cubicBezTo>
                  <a:pt x="21" y="0"/>
                  <a:pt x="0" y="22"/>
                  <a:pt x="0" y="49"/>
                </a:cubicBezTo>
                <a:close/>
                <a:moveTo>
                  <a:pt x="10" y="49"/>
                </a:moveTo>
                <a:cubicBezTo>
                  <a:pt x="10" y="46"/>
                  <a:pt x="10" y="43"/>
                  <a:pt x="11" y="40"/>
                </a:cubicBezTo>
                <a:cubicBezTo>
                  <a:pt x="20" y="49"/>
                  <a:pt x="20" y="49"/>
                  <a:pt x="20" y="49"/>
                </a:cubicBezTo>
                <a:cubicBezTo>
                  <a:pt x="18" y="61"/>
                  <a:pt x="18" y="61"/>
                  <a:pt x="18" y="61"/>
                </a:cubicBezTo>
                <a:cubicBezTo>
                  <a:pt x="26" y="70"/>
                  <a:pt x="26" y="70"/>
                  <a:pt x="26" y="70"/>
                </a:cubicBezTo>
                <a:cubicBezTo>
                  <a:pt x="26" y="81"/>
                  <a:pt x="26" y="81"/>
                  <a:pt x="26" y="81"/>
                </a:cubicBezTo>
                <a:cubicBezTo>
                  <a:pt x="16" y="74"/>
                  <a:pt x="10" y="62"/>
                  <a:pt x="10" y="49"/>
                </a:cubicBezTo>
                <a:close/>
                <a:moveTo>
                  <a:pt x="40" y="12"/>
                </a:moveTo>
                <a:cubicBezTo>
                  <a:pt x="42" y="11"/>
                  <a:pt x="45" y="11"/>
                  <a:pt x="48" y="11"/>
                </a:cubicBezTo>
                <a:cubicBezTo>
                  <a:pt x="52" y="11"/>
                  <a:pt x="55" y="11"/>
                  <a:pt x="58" y="12"/>
                </a:cubicBezTo>
                <a:cubicBezTo>
                  <a:pt x="57" y="15"/>
                  <a:pt x="57" y="15"/>
                  <a:pt x="57" y="15"/>
                </a:cubicBezTo>
                <a:cubicBezTo>
                  <a:pt x="59" y="17"/>
                  <a:pt x="59" y="17"/>
                  <a:pt x="59" y="17"/>
                </a:cubicBezTo>
                <a:cubicBezTo>
                  <a:pt x="65" y="17"/>
                  <a:pt x="65" y="17"/>
                  <a:pt x="65" y="17"/>
                </a:cubicBezTo>
                <a:cubicBezTo>
                  <a:pt x="66" y="15"/>
                  <a:pt x="66" y="15"/>
                  <a:pt x="66" y="15"/>
                </a:cubicBezTo>
                <a:cubicBezTo>
                  <a:pt x="68" y="16"/>
                  <a:pt x="69" y="17"/>
                  <a:pt x="70" y="17"/>
                </a:cubicBezTo>
                <a:cubicBezTo>
                  <a:pt x="67" y="19"/>
                  <a:pt x="67" y="19"/>
                  <a:pt x="67" y="19"/>
                </a:cubicBezTo>
                <a:cubicBezTo>
                  <a:pt x="63" y="23"/>
                  <a:pt x="63" y="23"/>
                  <a:pt x="63" y="23"/>
                </a:cubicBezTo>
                <a:cubicBezTo>
                  <a:pt x="67" y="25"/>
                  <a:pt x="67" y="25"/>
                  <a:pt x="67" y="25"/>
                </a:cubicBezTo>
                <a:cubicBezTo>
                  <a:pt x="67" y="27"/>
                  <a:pt x="67" y="27"/>
                  <a:pt x="67" y="27"/>
                </a:cubicBezTo>
                <a:cubicBezTo>
                  <a:pt x="63" y="27"/>
                  <a:pt x="63" y="27"/>
                  <a:pt x="63" y="27"/>
                </a:cubicBezTo>
                <a:cubicBezTo>
                  <a:pt x="63" y="31"/>
                  <a:pt x="63" y="31"/>
                  <a:pt x="63" y="31"/>
                </a:cubicBezTo>
                <a:cubicBezTo>
                  <a:pt x="63" y="31"/>
                  <a:pt x="65" y="33"/>
                  <a:pt x="69" y="33"/>
                </a:cubicBezTo>
                <a:cubicBezTo>
                  <a:pt x="72" y="33"/>
                  <a:pt x="71" y="29"/>
                  <a:pt x="73" y="27"/>
                </a:cubicBezTo>
                <a:cubicBezTo>
                  <a:pt x="75" y="25"/>
                  <a:pt x="78" y="26"/>
                  <a:pt x="78" y="26"/>
                </a:cubicBezTo>
                <a:cubicBezTo>
                  <a:pt x="79" y="26"/>
                  <a:pt x="79" y="26"/>
                  <a:pt x="79" y="26"/>
                </a:cubicBezTo>
                <a:cubicBezTo>
                  <a:pt x="82" y="29"/>
                  <a:pt x="84" y="33"/>
                  <a:pt x="85" y="37"/>
                </a:cubicBezTo>
                <a:cubicBezTo>
                  <a:pt x="85" y="37"/>
                  <a:pt x="85" y="37"/>
                  <a:pt x="85" y="37"/>
                </a:cubicBezTo>
                <a:cubicBezTo>
                  <a:pt x="85" y="37"/>
                  <a:pt x="82" y="35"/>
                  <a:pt x="77" y="35"/>
                </a:cubicBezTo>
                <a:cubicBezTo>
                  <a:pt x="72" y="35"/>
                  <a:pt x="67" y="37"/>
                  <a:pt x="67" y="37"/>
                </a:cubicBezTo>
                <a:cubicBezTo>
                  <a:pt x="67" y="37"/>
                  <a:pt x="61" y="39"/>
                  <a:pt x="61" y="43"/>
                </a:cubicBezTo>
                <a:cubicBezTo>
                  <a:pt x="60" y="51"/>
                  <a:pt x="63" y="53"/>
                  <a:pt x="63" y="53"/>
                </a:cubicBezTo>
                <a:cubicBezTo>
                  <a:pt x="73" y="59"/>
                  <a:pt x="73" y="59"/>
                  <a:pt x="73" y="59"/>
                </a:cubicBezTo>
                <a:cubicBezTo>
                  <a:pt x="73" y="79"/>
                  <a:pt x="73" y="79"/>
                  <a:pt x="73" y="79"/>
                </a:cubicBezTo>
                <a:cubicBezTo>
                  <a:pt x="66" y="85"/>
                  <a:pt x="58" y="88"/>
                  <a:pt x="48" y="88"/>
                </a:cubicBezTo>
                <a:cubicBezTo>
                  <a:pt x="44" y="88"/>
                  <a:pt x="40" y="87"/>
                  <a:pt x="36" y="86"/>
                </a:cubicBezTo>
                <a:cubicBezTo>
                  <a:pt x="46" y="61"/>
                  <a:pt x="46" y="61"/>
                  <a:pt x="46" y="61"/>
                </a:cubicBezTo>
                <a:cubicBezTo>
                  <a:pt x="44" y="51"/>
                  <a:pt x="44" y="51"/>
                  <a:pt x="44" y="51"/>
                </a:cubicBezTo>
                <a:cubicBezTo>
                  <a:pt x="44" y="51"/>
                  <a:pt x="36" y="41"/>
                  <a:pt x="32" y="41"/>
                </a:cubicBezTo>
                <a:cubicBezTo>
                  <a:pt x="28" y="41"/>
                  <a:pt x="26" y="47"/>
                  <a:pt x="26" y="47"/>
                </a:cubicBezTo>
                <a:cubicBezTo>
                  <a:pt x="22" y="39"/>
                  <a:pt x="22" y="39"/>
                  <a:pt x="22" y="39"/>
                </a:cubicBezTo>
                <a:cubicBezTo>
                  <a:pt x="34" y="31"/>
                  <a:pt x="34" y="31"/>
                  <a:pt x="34" y="31"/>
                </a:cubicBezTo>
                <a:cubicBezTo>
                  <a:pt x="40" y="15"/>
                  <a:pt x="40" y="15"/>
                  <a:pt x="40" y="15"/>
                </a:cubicBezTo>
                <a:lnTo>
                  <a:pt x="40" y="1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43" name="Freeform 122"/>
          <p:cNvSpPr>
            <a:spLocks noEditPoints="1"/>
          </p:cNvSpPr>
          <p:nvPr userDrawn="1"/>
        </p:nvSpPr>
        <p:spPr bwMode="auto">
          <a:xfrm>
            <a:off x="7806267" y="3400425"/>
            <a:ext cx="499533" cy="374650"/>
          </a:xfrm>
          <a:custGeom>
            <a:avLst/>
            <a:gdLst>
              <a:gd name="T0" fmla="*/ 0 w 97"/>
              <a:gd name="T1" fmla="*/ 82 h 97"/>
              <a:gd name="T2" fmla="*/ 14 w 97"/>
              <a:gd name="T3" fmla="*/ 96 h 97"/>
              <a:gd name="T4" fmla="*/ 24 w 97"/>
              <a:gd name="T5" fmla="*/ 92 h 97"/>
              <a:gd name="T6" fmla="*/ 50 w 97"/>
              <a:gd name="T7" fmla="*/ 67 h 97"/>
              <a:gd name="T8" fmla="*/ 57 w 97"/>
              <a:gd name="T9" fmla="*/ 73 h 97"/>
              <a:gd name="T10" fmla="*/ 59 w 97"/>
              <a:gd name="T11" fmla="*/ 83 h 97"/>
              <a:gd name="T12" fmla="*/ 69 w 97"/>
              <a:gd name="T13" fmla="*/ 93 h 97"/>
              <a:gd name="T14" fmla="*/ 84 w 97"/>
              <a:gd name="T15" fmla="*/ 93 h 97"/>
              <a:gd name="T16" fmla="*/ 84 w 97"/>
              <a:gd name="T17" fmla="*/ 79 h 97"/>
              <a:gd name="T18" fmla="*/ 74 w 97"/>
              <a:gd name="T19" fmla="*/ 69 h 97"/>
              <a:gd name="T20" fmla="*/ 64 w 97"/>
              <a:gd name="T21" fmla="*/ 66 h 97"/>
              <a:gd name="T22" fmla="*/ 57 w 97"/>
              <a:gd name="T23" fmla="*/ 60 h 97"/>
              <a:gd name="T24" fmla="*/ 61 w 97"/>
              <a:gd name="T25" fmla="*/ 55 h 97"/>
              <a:gd name="T26" fmla="*/ 88 w 97"/>
              <a:gd name="T27" fmla="*/ 48 h 97"/>
              <a:gd name="T28" fmla="*/ 97 w 97"/>
              <a:gd name="T29" fmla="*/ 30 h 97"/>
              <a:gd name="T30" fmla="*/ 97 w 97"/>
              <a:gd name="T31" fmla="*/ 30 h 97"/>
              <a:gd name="T32" fmla="*/ 93 w 97"/>
              <a:gd name="T33" fmla="*/ 26 h 97"/>
              <a:gd name="T34" fmla="*/ 90 w 97"/>
              <a:gd name="T35" fmla="*/ 27 h 97"/>
              <a:gd name="T36" fmla="*/ 89 w 97"/>
              <a:gd name="T37" fmla="*/ 28 h 97"/>
              <a:gd name="T38" fmla="*/ 85 w 97"/>
              <a:gd name="T39" fmla="*/ 32 h 97"/>
              <a:gd name="T40" fmla="*/ 74 w 97"/>
              <a:gd name="T41" fmla="*/ 36 h 97"/>
              <a:gd name="T42" fmla="*/ 64 w 97"/>
              <a:gd name="T43" fmla="*/ 32 h 97"/>
              <a:gd name="T44" fmla="*/ 60 w 97"/>
              <a:gd name="T45" fmla="*/ 22 h 97"/>
              <a:gd name="T46" fmla="*/ 64 w 97"/>
              <a:gd name="T47" fmla="*/ 12 h 97"/>
              <a:gd name="T48" fmla="*/ 68 w 97"/>
              <a:gd name="T49" fmla="*/ 8 h 97"/>
              <a:gd name="T50" fmla="*/ 69 w 97"/>
              <a:gd name="T51" fmla="*/ 7 h 97"/>
              <a:gd name="T52" fmla="*/ 71 w 97"/>
              <a:gd name="T53" fmla="*/ 4 h 97"/>
              <a:gd name="T54" fmla="*/ 67 w 97"/>
              <a:gd name="T55" fmla="*/ 0 h 97"/>
              <a:gd name="T56" fmla="*/ 66 w 97"/>
              <a:gd name="T57" fmla="*/ 0 h 97"/>
              <a:gd name="T58" fmla="*/ 48 w 97"/>
              <a:gd name="T59" fmla="*/ 8 h 97"/>
              <a:gd name="T60" fmla="*/ 41 w 97"/>
              <a:gd name="T61" fmla="*/ 35 h 97"/>
              <a:gd name="T62" fmla="*/ 37 w 97"/>
              <a:gd name="T63" fmla="*/ 39 h 97"/>
              <a:gd name="T64" fmla="*/ 18 w 97"/>
              <a:gd name="T65" fmla="*/ 21 h 97"/>
              <a:gd name="T66" fmla="*/ 18 w 97"/>
              <a:gd name="T67" fmla="*/ 16 h 97"/>
              <a:gd name="T68" fmla="*/ 6 w 97"/>
              <a:gd name="T69" fmla="*/ 10 h 97"/>
              <a:gd name="T70" fmla="*/ 0 w 97"/>
              <a:gd name="T71" fmla="*/ 16 h 97"/>
              <a:gd name="T72" fmla="*/ 6 w 97"/>
              <a:gd name="T73" fmla="*/ 28 h 97"/>
              <a:gd name="T74" fmla="*/ 11 w 97"/>
              <a:gd name="T75" fmla="*/ 28 h 97"/>
              <a:gd name="T76" fmla="*/ 30 w 97"/>
              <a:gd name="T77" fmla="*/ 46 h 97"/>
              <a:gd name="T78" fmla="*/ 4 w 97"/>
              <a:gd name="T79" fmla="*/ 72 h 97"/>
              <a:gd name="T80" fmla="*/ 0 w 97"/>
              <a:gd name="T81" fmla="*/ 82 h 97"/>
              <a:gd name="T82" fmla="*/ 10 w 97"/>
              <a:gd name="T83" fmla="*/ 81 h 97"/>
              <a:gd name="T84" fmla="*/ 15 w 97"/>
              <a:gd name="T85" fmla="*/ 76 h 97"/>
              <a:gd name="T86" fmla="*/ 20 w 97"/>
              <a:gd name="T87" fmla="*/ 81 h 97"/>
              <a:gd name="T88" fmla="*/ 15 w 97"/>
              <a:gd name="T89" fmla="*/ 86 h 97"/>
              <a:gd name="T90" fmla="*/ 10 w 97"/>
              <a:gd name="T91" fmla="*/ 8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7">
                <a:moveTo>
                  <a:pt x="0" y="82"/>
                </a:moveTo>
                <a:cubicBezTo>
                  <a:pt x="0" y="90"/>
                  <a:pt x="6" y="96"/>
                  <a:pt x="14" y="96"/>
                </a:cubicBezTo>
                <a:cubicBezTo>
                  <a:pt x="18" y="96"/>
                  <a:pt x="22" y="95"/>
                  <a:pt x="24" y="92"/>
                </a:cubicBezTo>
                <a:cubicBezTo>
                  <a:pt x="50" y="67"/>
                  <a:pt x="50" y="67"/>
                  <a:pt x="50" y="67"/>
                </a:cubicBezTo>
                <a:cubicBezTo>
                  <a:pt x="57" y="73"/>
                  <a:pt x="57" y="73"/>
                  <a:pt x="57" y="73"/>
                </a:cubicBezTo>
                <a:cubicBezTo>
                  <a:pt x="56" y="77"/>
                  <a:pt x="57" y="81"/>
                  <a:pt x="59" y="83"/>
                </a:cubicBezTo>
                <a:cubicBezTo>
                  <a:pt x="69" y="93"/>
                  <a:pt x="69" y="93"/>
                  <a:pt x="69" y="93"/>
                </a:cubicBezTo>
                <a:cubicBezTo>
                  <a:pt x="73" y="97"/>
                  <a:pt x="80" y="97"/>
                  <a:pt x="84" y="93"/>
                </a:cubicBezTo>
                <a:cubicBezTo>
                  <a:pt x="88" y="90"/>
                  <a:pt x="88" y="83"/>
                  <a:pt x="84" y="79"/>
                </a:cubicBezTo>
                <a:cubicBezTo>
                  <a:pt x="74" y="69"/>
                  <a:pt x="74" y="69"/>
                  <a:pt x="74" y="69"/>
                </a:cubicBezTo>
                <a:cubicBezTo>
                  <a:pt x="71" y="66"/>
                  <a:pt x="67" y="66"/>
                  <a:pt x="64" y="66"/>
                </a:cubicBezTo>
                <a:cubicBezTo>
                  <a:pt x="57" y="60"/>
                  <a:pt x="57" y="60"/>
                  <a:pt x="57" y="60"/>
                </a:cubicBezTo>
                <a:cubicBezTo>
                  <a:pt x="61" y="55"/>
                  <a:pt x="61" y="55"/>
                  <a:pt x="61" y="55"/>
                </a:cubicBezTo>
                <a:cubicBezTo>
                  <a:pt x="71" y="58"/>
                  <a:pt x="81" y="55"/>
                  <a:pt x="88" y="48"/>
                </a:cubicBezTo>
                <a:cubicBezTo>
                  <a:pt x="94" y="43"/>
                  <a:pt x="96" y="37"/>
                  <a:pt x="97" y="30"/>
                </a:cubicBezTo>
                <a:cubicBezTo>
                  <a:pt x="97" y="30"/>
                  <a:pt x="97" y="30"/>
                  <a:pt x="97" y="30"/>
                </a:cubicBezTo>
                <a:cubicBezTo>
                  <a:pt x="97" y="28"/>
                  <a:pt x="95" y="26"/>
                  <a:pt x="93" y="26"/>
                </a:cubicBezTo>
                <a:cubicBezTo>
                  <a:pt x="92" y="26"/>
                  <a:pt x="91" y="26"/>
                  <a:pt x="90" y="27"/>
                </a:cubicBezTo>
                <a:cubicBezTo>
                  <a:pt x="89" y="28"/>
                  <a:pt x="89" y="28"/>
                  <a:pt x="89" y="28"/>
                </a:cubicBezTo>
                <a:cubicBezTo>
                  <a:pt x="85" y="32"/>
                  <a:pt x="85" y="32"/>
                  <a:pt x="85" y="32"/>
                </a:cubicBezTo>
                <a:cubicBezTo>
                  <a:pt x="82" y="35"/>
                  <a:pt x="78" y="36"/>
                  <a:pt x="74" y="36"/>
                </a:cubicBezTo>
                <a:cubicBezTo>
                  <a:pt x="70" y="36"/>
                  <a:pt x="67" y="34"/>
                  <a:pt x="64" y="32"/>
                </a:cubicBezTo>
                <a:cubicBezTo>
                  <a:pt x="62" y="29"/>
                  <a:pt x="60" y="26"/>
                  <a:pt x="60" y="22"/>
                </a:cubicBezTo>
                <a:cubicBezTo>
                  <a:pt x="60" y="18"/>
                  <a:pt x="62" y="14"/>
                  <a:pt x="64" y="12"/>
                </a:cubicBezTo>
                <a:cubicBezTo>
                  <a:pt x="68" y="8"/>
                  <a:pt x="68" y="8"/>
                  <a:pt x="68" y="8"/>
                </a:cubicBezTo>
                <a:cubicBezTo>
                  <a:pt x="69" y="7"/>
                  <a:pt x="69" y="7"/>
                  <a:pt x="69" y="7"/>
                </a:cubicBezTo>
                <a:cubicBezTo>
                  <a:pt x="70" y="6"/>
                  <a:pt x="71" y="5"/>
                  <a:pt x="71" y="4"/>
                </a:cubicBezTo>
                <a:cubicBezTo>
                  <a:pt x="71" y="1"/>
                  <a:pt x="69" y="0"/>
                  <a:pt x="67" y="0"/>
                </a:cubicBezTo>
                <a:cubicBezTo>
                  <a:pt x="66" y="0"/>
                  <a:pt x="66" y="0"/>
                  <a:pt x="66" y="0"/>
                </a:cubicBezTo>
                <a:cubicBezTo>
                  <a:pt x="60" y="0"/>
                  <a:pt x="53" y="3"/>
                  <a:pt x="48" y="8"/>
                </a:cubicBezTo>
                <a:cubicBezTo>
                  <a:pt x="41" y="15"/>
                  <a:pt x="39" y="26"/>
                  <a:pt x="41" y="35"/>
                </a:cubicBezTo>
                <a:cubicBezTo>
                  <a:pt x="37" y="39"/>
                  <a:pt x="37" y="39"/>
                  <a:pt x="37" y="39"/>
                </a:cubicBezTo>
                <a:cubicBezTo>
                  <a:pt x="18" y="21"/>
                  <a:pt x="18" y="21"/>
                  <a:pt x="18" y="21"/>
                </a:cubicBezTo>
                <a:cubicBezTo>
                  <a:pt x="18" y="16"/>
                  <a:pt x="18" y="16"/>
                  <a:pt x="18" y="16"/>
                </a:cubicBezTo>
                <a:cubicBezTo>
                  <a:pt x="6" y="10"/>
                  <a:pt x="6" y="10"/>
                  <a:pt x="6" y="10"/>
                </a:cubicBezTo>
                <a:cubicBezTo>
                  <a:pt x="0" y="16"/>
                  <a:pt x="0" y="16"/>
                  <a:pt x="0" y="16"/>
                </a:cubicBezTo>
                <a:cubicBezTo>
                  <a:pt x="6" y="28"/>
                  <a:pt x="6" y="28"/>
                  <a:pt x="6" y="28"/>
                </a:cubicBezTo>
                <a:cubicBezTo>
                  <a:pt x="11" y="28"/>
                  <a:pt x="11" y="28"/>
                  <a:pt x="11" y="28"/>
                </a:cubicBezTo>
                <a:cubicBezTo>
                  <a:pt x="30" y="46"/>
                  <a:pt x="30" y="46"/>
                  <a:pt x="30" y="46"/>
                </a:cubicBezTo>
                <a:cubicBezTo>
                  <a:pt x="4" y="72"/>
                  <a:pt x="4" y="72"/>
                  <a:pt x="4" y="72"/>
                </a:cubicBezTo>
                <a:cubicBezTo>
                  <a:pt x="1" y="75"/>
                  <a:pt x="0" y="78"/>
                  <a:pt x="0" y="82"/>
                </a:cubicBezTo>
                <a:close/>
                <a:moveTo>
                  <a:pt x="10" y="81"/>
                </a:moveTo>
                <a:cubicBezTo>
                  <a:pt x="10" y="78"/>
                  <a:pt x="12" y="76"/>
                  <a:pt x="15" y="76"/>
                </a:cubicBezTo>
                <a:cubicBezTo>
                  <a:pt x="18" y="76"/>
                  <a:pt x="20" y="78"/>
                  <a:pt x="20" y="81"/>
                </a:cubicBezTo>
                <a:cubicBezTo>
                  <a:pt x="20" y="84"/>
                  <a:pt x="18" y="86"/>
                  <a:pt x="15" y="86"/>
                </a:cubicBezTo>
                <a:cubicBezTo>
                  <a:pt x="12" y="86"/>
                  <a:pt x="10" y="84"/>
                  <a:pt x="10"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144" name="Group 143"/>
          <p:cNvGrpSpPr/>
          <p:nvPr userDrawn="1"/>
        </p:nvGrpSpPr>
        <p:grpSpPr>
          <a:xfrm>
            <a:off x="9829801" y="2392363"/>
            <a:ext cx="207433" cy="355600"/>
            <a:chOff x="7372350" y="2392363"/>
            <a:chExt cx="155575" cy="355600"/>
          </a:xfrm>
        </p:grpSpPr>
        <p:sp>
          <p:nvSpPr>
            <p:cNvPr id="145" name="Freeform 123"/>
            <p:cNvSpPr>
              <a:spLocks/>
            </p:cNvSpPr>
            <p:nvPr userDrawn="1"/>
          </p:nvSpPr>
          <p:spPr bwMode="auto">
            <a:xfrm>
              <a:off x="7372350" y="2505075"/>
              <a:ext cx="155575" cy="242888"/>
            </a:xfrm>
            <a:custGeom>
              <a:avLst/>
              <a:gdLst>
                <a:gd name="T0" fmla="*/ 76 w 98"/>
                <a:gd name="T1" fmla="*/ 134 h 153"/>
                <a:gd name="T2" fmla="*/ 76 w 98"/>
                <a:gd name="T3" fmla="*/ 0 h 153"/>
                <a:gd name="T4" fmla="*/ 0 w 98"/>
                <a:gd name="T5" fmla="*/ 0 h 153"/>
                <a:gd name="T6" fmla="*/ 0 w 98"/>
                <a:gd name="T7" fmla="*/ 19 h 153"/>
                <a:gd name="T8" fmla="*/ 22 w 98"/>
                <a:gd name="T9" fmla="*/ 19 h 153"/>
                <a:gd name="T10" fmla="*/ 22 w 98"/>
                <a:gd name="T11" fmla="*/ 134 h 153"/>
                <a:gd name="T12" fmla="*/ 0 w 98"/>
                <a:gd name="T13" fmla="*/ 134 h 153"/>
                <a:gd name="T14" fmla="*/ 0 w 98"/>
                <a:gd name="T15" fmla="*/ 153 h 153"/>
                <a:gd name="T16" fmla="*/ 98 w 98"/>
                <a:gd name="T17" fmla="*/ 153 h 153"/>
                <a:gd name="T18" fmla="*/ 98 w 98"/>
                <a:gd name="T19" fmla="*/ 134 h 153"/>
                <a:gd name="T20" fmla="*/ 76 w 98"/>
                <a:gd name="T21" fmla="*/ 13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53">
                  <a:moveTo>
                    <a:pt x="76" y="134"/>
                  </a:moveTo>
                  <a:lnTo>
                    <a:pt x="76" y="0"/>
                  </a:lnTo>
                  <a:lnTo>
                    <a:pt x="0" y="0"/>
                  </a:lnTo>
                  <a:lnTo>
                    <a:pt x="0" y="19"/>
                  </a:lnTo>
                  <a:lnTo>
                    <a:pt x="22" y="19"/>
                  </a:lnTo>
                  <a:lnTo>
                    <a:pt x="22" y="134"/>
                  </a:lnTo>
                  <a:lnTo>
                    <a:pt x="0" y="134"/>
                  </a:lnTo>
                  <a:lnTo>
                    <a:pt x="0" y="153"/>
                  </a:lnTo>
                  <a:lnTo>
                    <a:pt x="98" y="153"/>
                  </a:lnTo>
                  <a:lnTo>
                    <a:pt x="98" y="134"/>
                  </a:lnTo>
                  <a:lnTo>
                    <a:pt x="76" y="1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46" name="Freeform 124"/>
            <p:cNvSpPr>
              <a:spLocks/>
            </p:cNvSpPr>
            <p:nvPr userDrawn="1"/>
          </p:nvSpPr>
          <p:spPr bwMode="auto">
            <a:xfrm>
              <a:off x="7399338" y="2392363"/>
              <a:ext cx="101600" cy="85725"/>
            </a:xfrm>
            <a:custGeom>
              <a:avLst/>
              <a:gdLst>
                <a:gd name="T0" fmla="*/ 4 w 26"/>
                <a:gd name="T1" fmla="*/ 19 h 22"/>
                <a:gd name="T2" fmla="*/ 13 w 26"/>
                <a:gd name="T3" fmla="*/ 22 h 22"/>
                <a:gd name="T4" fmla="*/ 23 w 26"/>
                <a:gd name="T5" fmla="*/ 19 h 22"/>
                <a:gd name="T6" fmla="*/ 26 w 26"/>
                <a:gd name="T7" fmla="*/ 11 h 22"/>
                <a:gd name="T8" fmla="*/ 23 w 26"/>
                <a:gd name="T9" fmla="*/ 3 h 22"/>
                <a:gd name="T10" fmla="*/ 13 w 26"/>
                <a:gd name="T11" fmla="*/ 0 h 22"/>
                <a:gd name="T12" fmla="*/ 4 w 26"/>
                <a:gd name="T13" fmla="*/ 3 h 22"/>
                <a:gd name="T14" fmla="*/ 0 w 26"/>
                <a:gd name="T15" fmla="*/ 11 h 22"/>
                <a:gd name="T16" fmla="*/ 4 w 26"/>
                <a:gd name="T17"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22">
                  <a:moveTo>
                    <a:pt x="4" y="19"/>
                  </a:moveTo>
                  <a:cubicBezTo>
                    <a:pt x="6" y="21"/>
                    <a:pt x="9" y="22"/>
                    <a:pt x="13" y="22"/>
                  </a:cubicBezTo>
                  <a:cubicBezTo>
                    <a:pt x="17" y="22"/>
                    <a:pt x="20" y="21"/>
                    <a:pt x="23" y="19"/>
                  </a:cubicBezTo>
                  <a:cubicBezTo>
                    <a:pt x="25" y="17"/>
                    <a:pt x="26" y="15"/>
                    <a:pt x="26" y="11"/>
                  </a:cubicBezTo>
                  <a:cubicBezTo>
                    <a:pt x="26" y="8"/>
                    <a:pt x="25" y="5"/>
                    <a:pt x="23" y="3"/>
                  </a:cubicBezTo>
                  <a:cubicBezTo>
                    <a:pt x="20" y="1"/>
                    <a:pt x="17" y="0"/>
                    <a:pt x="13" y="0"/>
                  </a:cubicBezTo>
                  <a:cubicBezTo>
                    <a:pt x="9" y="0"/>
                    <a:pt x="6" y="1"/>
                    <a:pt x="4" y="3"/>
                  </a:cubicBezTo>
                  <a:cubicBezTo>
                    <a:pt x="1" y="5"/>
                    <a:pt x="0" y="8"/>
                    <a:pt x="0" y="11"/>
                  </a:cubicBezTo>
                  <a:cubicBezTo>
                    <a:pt x="0" y="15"/>
                    <a:pt x="1" y="17"/>
                    <a:pt x="4"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147" name="Freeform 125"/>
          <p:cNvSpPr>
            <a:spLocks noEditPoints="1"/>
          </p:cNvSpPr>
          <p:nvPr userDrawn="1"/>
        </p:nvSpPr>
        <p:spPr bwMode="auto">
          <a:xfrm>
            <a:off x="3492500" y="3184526"/>
            <a:ext cx="586317" cy="385763"/>
          </a:xfrm>
          <a:custGeom>
            <a:avLst/>
            <a:gdLst>
              <a:gd name="T0" fmla="*/ 97 w 114"/>
              <a:gd name="T1" fmla="*/ 67 h 100"/>
              <a:gd name="T2" fmla="*/ 92 w 114"/>
              <a:gd name="T3" fmla="*/ 59 h 100"/>
              <a:gd name="T4" fmla="*/ 56 w 114"/>
              <a:gd name="T5" fmla="*/ 87 h 100"/>
              <a:gd name="T6" fmla="*/ 23 w 114"/>
              <a:gd name="T7" fmla="*/ 66 h 100"/>
              <a:gd name="T8" fmla="*/ 34 w 114"/>
              <a:gd name="T9" fmla="*/ 66 h 100"/>
              <a:gd name="T10" fmla="*/ 17 w 114"/>
              <a:gd name="T11" fmla="*/ 37 h 100"/>
              <a:gd name="T12" fmla="*/ 0 w 114"/>
              <a:gd name="T13" fmla="*/ 66 h 100"/>
              <a:gd name="T14" fmla="*/ 9 w 114"/>
              <a:gd name="T15" fmla="*/ 66 h 100"/>
              <a:gd name="T16" fmla="*/ 56 w 114"/>
              <a:gd name="T17" fmla="*/ 100 h 100"/>
              <a:gd name="T18" fmla="*/ 107 w 114"/>
              <a:gd name="T19" fmla="*/ 50 h 100"/>
              <a:gd name="T20" fmla="*/ 107 w 114"/>
              <a:gd name="T21" fmla="*/ 50 h 100"/>
              <a:gd name="T22" fmla="*/ 97 w 114"/>
              <a:gd name="T23" fmla="*/ 67 h 100"/>
              <a:gd name="T24" fmla="*/ 17 w 114"/>
              <a:gd name="T25" fmla="*/ 31 h 100"/>
              <a:gd name="T26" fmla="*/ 21 w 114"/>
              <a:gd name="T27" fmla="*/ 38 h 100"/>
              <a:gd name="T28" fmla="*/ 56 w 114"/>
              <a:gd name="T29" fmla="*/ 13 h 100"/>
              <a:gd name="T30" fmla="*/ 88 w 114"/>
              <a:gd name="T31" fmla="*/ 31 h 100"/>
              <a:gd name="T32" fmla="*/ 80 w 114"/>
              <a:gd name="T33" fmla="*/ 31 h 100"/>
              <a:gd name="T34" fmla="*/ 97 w 114"/>
              <a:gd name="T35" fmla="*/ 60 h 100"/>
              <a:gd name="T36" fmla="*/ 114 w 114"/>
              <a:gd name="T37" fmla="*/ 31 h 100"/>
              <a:gd name="T38" fmla="*/ 103 w 114"/>
              <a:gd name="T39" fmla="*/ 31 h 100"/>
              <a:gd name="T40" fmla="*/ 56 w 114"/>
              <a:gd name="T41" fmla="*/ 0 h 100"/>
              <a:gd name="T42" fmla="*/ 6 w 114"/>
              <a:gd name="T43" fmla="*/ 50 h 100"/>
              <a:gd name="T44" fmla="*/ 6 w 114"/>
              <a:gd name="T45" fmla="*/ 50 h 100"/>
              <a:gd name="T46" fmla="*/ 17 w 114"/>
              <a:gd name="T47" fmla="*/ 3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4" h="100">
                <a:moveTo>
                  <a:pt x="97" y="67"/>
                </a:moveTo>
                <a:cubicBezTo>
                  <a:pt x="92" y="59"/>
                  <a:pt x="92" y="59"/>
                  <a:pt x="92" y="59"/>
                </a:cubicBezTo>
                <a:cubicBezTo>
                  <a:pt x="88" y="75"/>
                  <a:pt x="74" y="87"/>
                  <a:pt x="56" y="87"/>
                </a:cubicBezTo>
                <a:cubicBezTo>
                  <a:pt x="42" y="87"/>
                  <a:pt x="29" y="79"/>
                  <a:pt x="23" y="66"/>
                </a:cubicBezTo>
                <a:cubicBezTo>
                  <a:pt x="34" y="66"/>
                  <a:pt x="34" y="66"/>
                  <a:pt x="34" y="66"/>
                </a:cubicBezTo>
                <a:cubicBezTo>
                  <a:pt x="17" y="37"/>
                  <a:pt x="17" y="37"/>
                  <a:pt x="17" y="37"/>
                </a:cubicBezTo>
                <a:cubicBezTo>
                  <a:pt x="0" y="66"/>
                  <a:pt x="0" y="66"/>
                  <a:pt x="0" y="66"/>
                </a:cubicBezTo>
                <a:cubicBezTo>
                  <a:pt x="9" y="66"/>
                  <a:pt x="9" y="66"/>
                  <a:pt x="9" y="66"/>
                </a:cubicBezTo>
                <a:cubicBezTo>
                  <a:pt x="16" y="86"/>
                  <a:pt x="35" y="100"/>
                  <a:pt x="56" y="100"/>
                </a:cubicBezTo>
                <a:cubicBezTo>
                  <a:pt x="84" y="100"/>
                  <a:pt x="107" y="77"/>
                  <a:pt x="107" y="50"/>
                </a:cubicBezTo>
                <a:cubicBezTo>
                  <a:pt x="107" y="50"/>
                  <a:pt x="107" y="50"/>
                  <a:pt x="107" y="50"/>
                </a:cubicBezTo>
                <a:lnTo>
                  <a:pt x="97" y="67"/>
                </a:lnTo>
                <a:close/>
                <a:moveTo>
                  <a:pt x="17" y="31"/>
                </a:moveTo>
                <a:cubicBezTo>
                  <a:pt x="21" y="38"/>
                  <a:pt x="21" y="38"/>
                  <a:pt x="21" y="38"/>
                </a:cubicBezTo>
                <a:cubicBezTo>
                  <a:pt x="26" y="23"/>
                  <a:pt x="40" y="13"/>
                  <a:pt x="56" y="13"/>
                </a:cubicBezTo>
                <a:cubicBezTo>
                  <a:pt x="70" y="13"/>
                  <a:pt x="82" y="20"/>
                  <a:pt x="88" y="31"/>
                </a:cubicBezTo>
                <a:cubicBezTo>
                  <a:pt x="80" y="31"/>
                  <a:pt x="80" y="31"/>
                  <a:pt x="80" y="31"/>
                </a:cubicBezTo>
                <a:cubicBezTo>
                  <a:pt x="97" y="60"/>
                  <a:pt x="97" y="60"/>
                  <a:pt x="97" y="60"/>
                </a:cubicBezTo>
                <a:cubicBezTo>
                  <a:pt x="114" y="31"/>
                  <a:pt x="114" y="31"/>
                  <a:pt x="114" y="31"/>
                </a:cubicBezTo>
                <a:cubicBezTo>
                  <a:pt x="103" y="31"/>
                  <a:pt x="103" y="31"/>
                  <a:pt x="103" y="31"/>
                </a:cubicBezTo>
                <a:cubicBezTo>
                  <a:pt x="95" y="13"/>
                  <a:pt x="77" y="0"/>
                  <a:pt x="56" y="0"/>
                </a:cubicBezTo>
                <a:cubicBezTo>
                  <a:pt x="29" y="0"/>
                  <a:pt x="6" y="22"/>
                  <a:pt x="6" y="50"/>
                </a:cubicBezTo>
                <a:cubicBezTo>
                  <a:pt x="6" y="50"/>
                  <a:pt x="6" y="50"/>
                  <a:pt x="6" y="50"/>
                </a:cubicBezTo>
                <a:lnTo>
                  <a:pt x="17"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48" name="Freeform 126"/>
          <p:cNvSpPr>
            <a:spLocks noEditPoints="1"/>
          </p:cNvSpPr>
          <p:nvPr userDrawn="1"/>
        </p:nvSpPr>
        <p:spPr bwMode="auto">
          <a:xfrm>
            <a:off x="9937752" y="1839914"/>
            <a:ext cx="258233" cy="390525"/>
          </a:xfrm>
          <a:custGeom>
            <a:avLst/>
            <a:gdLst>
              <a:gd name="T0" fmla="*/ 25 w 50"/>
              <a:gd name="T1" fmla="*/ 11 h 101"/>
              <a:gd name="T2" fmla="*/ 13 w 50"/>
              <a:gd name="T3" fmla="*/ 23 h 101"/>
              <a:gd name="T4" fmla="*/ 25 w 50"/>
              <a:gd name="T5" fmla="*/ 35 h 101"/>
              <a:gd name="T6" fmla="*/ 37 w 50"/>
              <a:gd name="T7" fmla="*/ 23 h 101"/>
              <a:gd name="T8" fmla="*/ 25 w 50"/>
              <a:gd name="T9" fmla="*/ 11 h 101"/>
              <a:gd name="T10" fmla="*/ 50 w 50"/>
              <a:gd name="T11" fmla="*/ 81 h 101"/>
              <a:gd name="T12" fmla="*/ 48 w 50"/>
              <a:gd name="T13" fmla="*/ 78 h 101"/>
              <a:gd name="T14" fmla="*/ 26 w 50"/>
              <a:gd name="T15" fmla="*/ 87 h 101"/>
              <a:gd name="T16" fmla="*/ 38 w 50"/>
              <a:gd name="T17" fmla="*/ 42 h 101"/>
              <a:gd name="T18" fmla="*/ 48 w 50"/>
              <a:gd name="T19" fmla="*/ 23 h 101"/>
              <a:gd name="T20" fmla="*/ 25 w 50"/>
              <a:gd name="T21" fmla="*/ 0 h 101"/>
              <a:gd name="T22" fmla="*/ 2 w 50"/>
              <a:gd name="T23" fmla="*/ 23 h 101"/>
              <a:gd name="T24" fmla="*/ 12 w 50"/>
              <a:gd name="T25" fmla="*/ 42 h 101"/>
              <a:gd name="T26" fmla="*/ 24 w 50"/>
              <a:gd name="T27" fmla="*/ 87 h 101"/>
              <a:gd name="T28" fmla="*/ 2 w 50"/>
              <a:gd name="T29" fmla="*/ 78 h 101"/>
              <a:gd name="T30" fmla="*/ 0 w 50"/>
              <a:gd name="T31" fmla="*/ 81 h 101"/>
              <a:gd name="T32" fmla="*/ 20 w 50"/>
              <a:gd name="T33" fmla="*/ 89 h 101"/>
              <a:gd name="T34" fmla="*/ 0 w 50"/>
              <a:gd name="T35" fmla="*/ 97 h 101"/>
              <a:gd name="T36" fmla="*/ 2 w 50"/>
              <a:gd name="T37" fmla="*/ 101 h 101"/>
              <a:gd name="T38" fmla="*/ 25 w 50"/>
              <a:gd name="T39" fmla="*/ 91 h 101"/>
              <a:gd name="T40" fmla="*/ 25 w 50"/>
              <a:gd name="T41" fmla="*/ 91 h 101"/>
              <a:gd name="T42" fmla="*/ 25 w 50"/>
              <a:gd name="T43" fmla="*/ 91 h 101"/>
              <a:gd name="T44" fmla="*/ 48 w 50"/>
              <a:gd name="T45" fmla="*/ 101 h 101"/>
              <a:gd name="T46" fmla="*/ 50 w 50"/>
              <a:gd name="T47" fmla="*/ 97 h 101"/>
              <a:gd name="T48" fmla="*/ 30 w 50"/>
              <a:gd name="T49" fmla="*/ 89 h 101"/>
              <a:gd name="T50" fmla="*/ 50 w 50"/>
              <a:gd name="T51" fmla="*/ 81 h 101"/>
              <a:gd name="T52" fmla="*/ 25 w 50"/>
              <a:gd name="T53" fmla="*/ 41 h 101"/>
              <a:gd name="T54" fmla="*/ 15 w 50"/>
              <a:gd name="T55" fmla="*/ 38 h 101"/>
              <a:gd name="T56" fmla="*/ 7 w 50"/>
              <a:gd name="T57" fmla="*/ 23 h 101"/>
              <a:gd name="T58" fmla="*/ 25 w 50"/>
              <a:gd name="T59" fmla="*/ 4 h 101"/>
              <a:gd name="T60" fmla="*/ 44 w 50"/>
              <a:gd name="T61" fmla="*/ 23 h 101"/>
              <a:gd name="T62" fmla="*/ 35 w 50"/>
              <a:gd name="T63" fmla="*/ 38 h 101"/>
              <a:gd name="T64" fmla="*/ 25 w 50"/>
              <a:gd name="T65" fmla="*/ 4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0" h="101">
                <a:moveTo>
                  <a:pt x="25" y="11"/>
                </a:moveTo>
                <a:cubicBezTo>
                  <a:pt x="19" y="11"/>
                  <a:pt x="13" y="17"/>
                  <a:pt x="13" y="23"/>
                </a:cubicBezTo>
                <a:cubicBezTo>
                  <a:pt x="13" y="29"/>
                  <a:pt x="19" y="35"/>
                  <a:pt x="25" y="35"/>
                </a:cubicBezTo>
                <a:cubicBezTo>
                  <a:pt x="31" y="35"/>
                  <a:pt x="37" y="29"/>
                  <a:pt x="37" y="23"/>
                </a:cubicBezTo>
                <a:cubicBezTo>
                  <a:pt x="37" y="17"/>
                  <a:pt x="31" y="11"/>
                  <a:pt x="25" y="11"/>
                </a:cubicBezTo>
                <a:close/>
                <a:moveTo>
                  <a:pt x="50" y="81"/>
                </a:moveTo>
                <a:cubicBezTo>
                  <a:pt x="48" y="78"/>
                  <a:pt x="48" y="78"/>
                  <a:pt x="48" y="78"/>
                </a:cubicBezTo>
                <a:cubicBezTo>
                  <a:pt x="26" y="87"/>
                  <a:pt x="26" y="87"/>
                  <a:pt x="26" y="87"/>
                </a:cubicBezTo>
                <a:cubicBezTo>
                  <a:pt x="38" y="42"/>
                  <a:pt x="38" y="42"/>
                  <a:pt x="38" y="42"/>
                </a:cubicBezTo>
                <a:cubicBezTo>
                  <a:pt x="44" y="38"/>
                  <a:pt x="48" y="31"/>
                  <a:pt x="48" y="23"/>
                </a:cubicBezTo>
                <a:cubicBezTo>
                  <a:pt x="48" y="10"/>
                  <a:pt x="38" y="0"/>
                  <a:pt x="25" y="0"/>
                </a:cubicBezTo>
                <a:cubicBezTo>
                  <a:pt x="12" y="0"/>
                  <a:pt x="2" y="10"/>
                  <a:pt x="2" y="23"/>
                </a:cubicBezTo>
                <a:cubicBezTo>
                  <a:pt x="2" y="31"/>
                  <a:pt x="6" y="38"/>
                  <a:pt x="12" y="42"/>
                </a:cubicBezTo>
                <a:cubicBezTo>
                  <a:pt x="24" y="87"/>
                  <a:pt x="24" y="87"/>
                  <a:pt x="24" y="87"/>
                </a:cubicBezTo>
                <a:cubicBezTo>
                  <a:pt x="2" y="78"/>
                  <a:pt x="2" y="78"/>
                  <a:pt x="2" y="78"/>
                </a:cubicBezTo>
                <a:cubicBezTo>
                  <a:pt x="0" y="81"/>
                  <a:pt x="0" y="81"/>
                  <a:pt x="0" y="81"/>
                </a:cubicBezTo>
                <a:cubicBezTo>
                  <a:pt x="20" y="89"/>
                  <a:pt x="20" y="89"/>
                  <a:pt x="20" y="89"/>
                </a:cubicBezTo>
                <a:cubicBezTo>
                  <a:pt x="0" y="97"/>
                  <a:pt x="0" y="97"/>
                  <a:pt x="0" y="97"/>
                </a:cubicBezTo>
                <a:cubicBezTo>
                  <a:pt x="2" y="101"/>
                  <a:pt x="2" y="101"/>
                  <a:pt x="2" y="101"/>
                </a:cubicBezTo>
                <a:cubicBezTo>
                  <a:pt x="25" y="91"/>
                  <a:pt x="25" y="91"/>
                  <a:pt x="25" y="91"/>
                </a:cubicBezTo>
                <a:cubicBezTo>
                  <a:pt x="25" y="91"/>
                  <a:pt x="25" y="91"/>
                  <a:pt x="25" y="91"/>
                </a:cubicBezTo>
                <a:cubicBezTo>
                  <a:pt x="25" y="91"/>
                  <a:pt x="25" y="91"/>
                  <a:pt x="25" y="91"/>
                </a:cubicBezTo>
                <a:cubicBezTo>
                  <a:pt x="48" y="101"/>
                  <a:pt x="48" y="101"/>
                  <a:pt x="48" y="101"/>
                </a:cubicBezTo>
                <a:cubicBezTo>
                  <a:pt x="50" y="97"/>
                  <a:pt x="50" y="97"/>
                  <a:pt x="50" y="97"/>
                </a:cubicBezTo>
                <a:cubicBezTo>
                  <a:pt x="30" y="89"/>
                  <a:pt x="30" y="89"/>
                  <a:pt x="30" y="89"/>
                </a:cubicBezTo>
                <a:lnTo>
                  <a:pt x="50" y="81"/>
                </a:lnTo>
                <a:close/>
                <a:moveTo>
                  <a:pt x="25" y="41"/>
                </a:moveTo>
                <a:cubicBezTo>
                  <a:pt x="21" y="41"/>
                  <a:pt x="18" y="40"/>
                  <a:pt x="15" y="38"/>
                </a:cubicBezTo>
                <a:cubicBezTo>
                  <a:pt x="10" y="35"/>
                  <a:pt x="7" y="29"/>
                  <a:pt x="7" y="23"/>
                </a:cubicBezTo>
                <a:cubicBezTo>
                  <a:pt x="7" y="13"/>
                  <a:pt x="15" y="4"/>
                  <a:pt x="25" y="4"/>
                </a:cubicBezTo>
                <a:cubicBezTo>
                  <a:pt x="35" y="4"/>
                  <a:pt x="44" y="13"/>
                  <a:pt x="44" y="23"/>
                </a:cubicBezTo>
                <a:cubicBezTo>
                  <a:pt x="44" y="29"/>
                  <a:pt x="40" y="35"/>
                  <a:pt x="35" y="38"/>
                </a:cubicBezTo>
                <a:cubicBezTo>
                  <a:pt x="32" y="40"/>
                  <a:pt x="29" y="41"/>
                  <a:pt x="25" y="4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49" name="Freeform 127"/>
          <p:cNvSpPr>
            <a:spLocks noEditPoints="1"/>
          </p:cNvSpPr>
          <p:nvPr userDrawn="1"/>
        </p:nvSpPr>
        <p:spPr bwMode="auto">
          <a:xfrm>
            <a:off x="2914651" y="3602038"/>
            <a:ext cx="541867" cy="363538"/>
          </a:xfrm>
          <a:custGeom>
            <a:avLst/>
            <a:gdLst>
              <a:gd name="T0" fmla="*/ 52 w 105"/>
              <a:gd name="T1" fmla="*/ 0 h 94"/>
              <a:gd name="T2" fmla="*/ 0 w 105"/>
              <a:gd name="T3" fmla="*/ 50 h 94"/>
              <a:gd name="T4" fmla="*/ 8 w 105"/>
              <a:gd name="T5" fmla="*/ 57 h 94"/>
              <a:gd name="T6" fmla="*/ 14 w 105"/>
              <a:gd name="T7" fmla="*/ 51 h 94"/>
              <a:gd name="T8" fmla="*/ 14 w 105"/>
              <a:gd name="T9" fmla="*/ 94 h 94"/>
              <a:gd name="T10" fmla="*/ 91 w 105"/>
              <a:gd name="T11" fmla="*/ 94 h 94"/>
              <a:gd name="T12" fmla="*/ 91 w 105"/>
              <a:gd name="T13" fmla="*/ 52 h 94"/>
              <a:gd name="T14" fmla="*/ 97 w 105"/>
              <a:gd name="T15" fmla="*/ 57 h 94"/>
              <a:gd name="T16" fmla="*/ 105 w 105"/>
              <a:gd name="T17" fmla="*/ 50 h 94"/>
              <a:gd name="T18" fmla="*/ 52 w 105"/>
              <a:gd name="T19" fmla="*/ 0 h 94"/>
              <a:gd name="T20" fmla="*/ 51 w 105"/>
              <a:gd name="T21" fmla="*/ 79 h 94"/>
              <a:gd name="T22" fmla="*/ 40 w 105"/>
              <a:gd name="T23" fmla="*/ 79 h 94"/>
              <a:gd name="T24" fmla="*/ 40 w 105"/>
              <a:gd name="T25" fmla="*/ 66 h 94"/>
              <a:gd name="T26" fmla="*/ 51 w 105"/>
              <a:gd name="T27" fmla="*/ 66 h 94"/>
              <a:gd name="T28" fmla="*/ 51 w 105"/>
              <a:gd name="T29" fmla="*/ 79 h 94"/>
              <a:gd name="T30" fmla="*/ 51 w 105"/>
              <a:gd name="T31" fmla="*/ 63 h 94"/>
              <a:gd name="T32" fmla="*/ 40 w 105"/>
              <a:gd name="T33" fmla="*/ 63 h 94"/>
              <a:gd name="T34" fmla="*/ 40 w 105"/>
              <a:gd name="T35" fmla="*/ 51 h 94"/>
              <a:gd name="T36" fmla="*/ 51 w 105"/>
              <a:gd name="T37" fmla="*/ 51 h 94"/>
              <a:gd name="T38" fmla="*/ 51 w 105"/>
              <a:gd name="T39" fmla="*/ 63 h 94"/>
              <a:gd name="T40" fmla="*/ 65 w 105"/>
              <a:gd name="T41" fmla="*/ 79 h 94"/>
              <a:gd name="T42" fmla="*/ 54 w 105"/>
              <a:gd name="T43" fmla="*/ 79 h 94"/>
              <a:gd name="T44" fmla="*/ 54 w 105"/>
              <a:gd name="T45" fmla="*/ 66 h 94"/>
              <a:gd name="T46" fmla="*/ 65 w 105"/>
              <a:gd name="T47" fmla="*/ 66 h 94"/>
              <a:gd name="T48" fmla="*/ 65 w 105"/>
              <a:gd name="T49" fmla="*/ 79 h 94"/>
              <a:gd name="T50" fmla="*/ 65 w 105"/>
              <a:gd name="T51" fmla="*/ 63 h 94"/>
              <a:gd name="T52" fmla="*/ 54 w 105"/>
              <a:gd name="T53" fmla="*/ 63 h 94"/>
              <a:gd name="T54" fmla="*/ 54 w 105"/>
              <a:gd name="T55" fmla="*/ 51 h 94"/>
              <a:gd name="T56" fmla="*/ 65 w 105"/>
              <a:gd name="T57" fmla="*/ 51 h 94"/>
              <a:gd name="T58" fmla="*/ 65 w 105"/>
              <a:gd name="T59" fmla="*/ 6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5" h="94">
                <a:moveTo>
                  <a:pt x="52" y="0"/>
                </a:moveTo>
                <a:cubicBezTo>
                  <a:pt x="35" y="17"/>
                  <a:pt x="18" y="33"/>
                  <a:pt x="0" y="50"/>
                </a:cubicBezTo>
                <a:cubicBezTo>
                  <a:pt x="8" y="57"/>
                  <a:pt x="8" y="57"/>
                  <a:pt x="8" y="57"/>
                </a:cubicBezTo>
                <a:cubicBezTo>
                  <a:pt x="14" y="51"/>
                  <a:pt x="14" y="51"/>
                  <a:pt x="14" y="51"/>
                </a:cubicBezTo>
                <a:cubicBezTo>
                  <a:pt x="14" y="94"/>
                  <a:pt x="14" y="94"/>
                  <a:pt x="14" y="94"/>
                </a:cubicBezTo>
                <a:cubicBezTo>
                  <a:pt x="91" y="94"/>
                  <a:pt x="91" y="94"/>
                  <a:pt x="91" y="94"/>
                </a:cubicBezTo>
                <a:cubicBezTo>
                  <a:pt x="91" y="52"/>
                  <a:pt x="91" y="52"/>
                  <a:pt x="91" y="52"/>
                </a:cubicBezTo>
                <a:cubicBezTo>
                  <a:pt x="97" y="57"/>
                  <a:pt x="97" y="57"/>
                  <a:pt x="97" y="57"/>
                </a:cubicBezTo>
                <a:cubicBezTo>
                  <a:pt x="105" y="50"/>
                  <a:pt x="105" y="50"/>
                  <a:pt x="105" y="50"/>
                </a:cubicBezTo>
                <a:lnTo>
                  <a:pt x="52" y="0"/>
                </a:lnTo>
                <a:close/>
                <a:moveTo>
                  <a:pt x="51" y="79"/>
                </a:moveTo>
                <a:cubicBezTo>
                  <a:pt x="40" y="79"/>
                  <a:pt x="40" y="79"/>
                  <a:pt x="40" y="79"/>
                </a:cubicBezTo>
                <a:cubicBezTo>
                  <a:pt x="40" y="66"/>
                  <a:pt x="40" y="66"/>
                  <a:pt x="40" y="66"/>
                </a:cubicBezTo>
                <a:cubicBezTo>
                  <a:pt x="51" y="66"/>
                  <a:pt x="51" y="66"/>
                  <a:pt x="51" y="66"/>
                </a:cubicBezTo>
                <a:lnTo>
                  <a:pt x="51" y="79"/>
                </a:lnTo>
                <a:close/>
                <a:moveTo>
                  <a:pt x="51" y="63"/>
                </a:moveTo>
                <a:cubicBezTo>
                  <a:pt x="40" y="63"/>
                  <a:pt x="40" y="63"/>
                  <a:pt x="40" y="63"/>
                </a:cubicBezTo>
                <a:cubicBezTo>
                  <a:pt x="40" y="51"/>
                  <a:pt x="40" y="51"/>
                  <a:pt x="40" y="51"/>
                </a:cubicBezTo>
                <a:cubicBezTo>
                  <a:pt x="51" y="51"/>
                  <a:pt x="51" y="51"/>
                  <a:pt x="51" y="51"/>
                </a:cubicBezTo>
                <a:lnTo>
                  <a:pt x="51" y="63"/>
                </a:lnTo>
                <a:close/>
                <a:moveTo>
                  <a:pt x="65" y="79"/>
                </a:moveTo>
                <a:cubicBezTo>
                  <a:pt x="54" y="79"/>
                  <a:pt x="54" y="79"/>
                  <a:pt x="54" y="79"/>
                </a:cubicBezTo>
                <a:cubicBezTo>
                  <a:pt x="54" y="66"/>
                  <a:pt x="54" y="66"/>
                  <a:pt x="54" y="66"/>
                </a:cubicBezTo>
                <a:cubicBezTo>
                  <a:pt x="65" y="66"/>
                  <a:pt x="65" y="66"/>
                  <a:pt x="65" y="66"/>
                </a:cubicBezTo>
                <a:lnTo>
                  <a:pt x="65" y="79"/>
                </a:lnTo>
                <a:close/>
                <a:moveTo>
                  <a:pt x="65" y="63"/>
                </a:moveTo>
                <a:cubicBezTo>
                  <a:pt x="54" y="63"/>
                  <a:pt x="54" y="63"/>
                  <a:pt x="54" y="63"/>
                </a:cubicBezTo>
                <a:cubicBezTo>
                  <a:pt x="54" y="51"/>
                  <a:pt x="54" y="51"/>
                  <a:pt x="54" y="51"/>
                </a:cubicBezTo>
                <a:cubicBezTo>
                  <a:pt x="65" y="51"/>
                  <a:pt x="65" y="51"/>
                  <a:pt x="65" y="51"/>
                </a:cubicBezTo>
                <a:lnTo>
                  <a:pt x="65" y="6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150" name="Group 149"/>
          <p:cNvGrpSpPr/>
          <p:nvPr userDrawn="1"/>
        </p:nvGrpSpPr>
        <p:grpSpPr>
          <a:xfrm>
            <a:off x="9628718" y="2921000"/>
            <a:ext cx="474133" cy="279400"/>
            <a:chOff x="7221538" y="2921000"/>
            <a:chExt cx="355600" cy="279400"/>
          </a:xfrm>
        </p:grpSpPr>
        <p:sp>
          <p:nvSpPr>
            <p:cNvPr id="151" name="Freeform 128"/>
            <p:cNvSpPr>
              <a:spLocks/>
            </p:cNvSpPr>
            <p:nvPr userDrawn="1"/>
          </p:nvSpPr>
          <p:spPr bwMode="auto">
            <a:xfrm>
              <a:off x="7221538" y="2921000"/>
              <a:ext cx="355600" cy="279400"/>
            </a:xfrm>
            <a:custGeom>
              <a:avLst/>
              <a:gdLst>
                <a:gd name="T0" fmla="*/ 15 w 224"/>
                <a:gd name="T1" fmla="*/ 166 h 176"/>
                <a:gd name="T2" fmla="*/ 15 w 224"/>
                <a:gd name="T3" fmla="*/ 0 h 176"/>
                <a:gd name="T4" fmla="*/ 0 w 224"/>
                <a:gd name="T5" fmla="*/ 0 h 176"/>
                <a:gd name="T6" fmla="*/ 0 w 224"/>
                <a:gd name="T7" fmla="*/ 176 h 176"/>
                <a:gd name="T8" fmla="*/ 224 w 224"/>
                <a:gd name="T9" fmla="*/ 176 h 176"/>
                <a:gd name="T10" fmla="*/ 224 w 224"/>
                <a:gd name="T11" fmla="*/ 166 h 176"/>
                <a:gd name="T12" fmla="*/ 15 w 224"/>
                <a:gd name="T13" fmla="*/ 166 h 176"/>
              </a:gdLst>
              <a:ahLst/>
              <a:cxnLst>
                <a:cxn ang="0">
                  <a:pos x="T0" y="T1"/>
                </a:cxn>
                <a:cxn ang="0">
                  <a:pos x="T2" y="T3"/>
                </a:cxn>
                <a:cxn ang="0">
                  <a:pos x="T4" y="T5"/>
                </a:cxn>
                <a:cxn ang="0">
                  <a:pos x="T6" y="T7"/>
                </a:cxn>
                <a:cxn ang="0">
                  <a:pos x="T8" y="T9"/>
                </a:cxn>
                <a:cxn ang="0">
                  <a:pos x="T10" y="T11"/>
                </a:cxn>
                <a:cxn ang="0">
                  <a:pos x="T12" y="T13"/>
                </a:cxn>
              </a:cxnLst>
              <a:rect l="0" t="0" r="r" b="b"/>
              <a:pathLst>
                <a:path w="224" h="176">
                  <a:moveTo>
                    <a:pt x="15" y="166"/>
                  </a:moveTo>
                  <a:lnTo>
                    <a:pt x="15" y="0"/>
                  </a:lnTo>
                  <a:lnTo>
                    <a:pt x="0" y="0"/>
                  </a:lnTo>
                  <a:lnTo>
                    <a:pt x="0" y="176"/>
                  </a:lnTo>
                  <a:lnTo>
                    <a:pt x="224" y="176"/>
                  </a:lnTo>
                  <a:lnTo>
                    <a:pt x="224" y="166"/>
                  </a:lnTo>
                  <a:lnTo>
                    <a:pt x="15" y="16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52" name="Rectangle 129"/>
            <p:cNvSpPr>
              <a:spLocks noChangeArrowheads="1"/>
            </p:cNvSpPr>
            <p:nvPr userDrawn="1"/>
          </p:nvSpPr>
          <p:spPr bwMode="auto">
            <a:xfrm>
              <a:off x="7256463" y="3084513"/>
              <a:ext cx="66675" cy="920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53" name="Rectangle 130"/>
            <p:cNvSpPr>
              <a:spLocks noChangeArrowheads="1"/>
            </p:cNvSpPr>
            <p:nvPr userDrawn="1"/>
          </p:nvSpPr>
          <p:spPr bwMode="auto">
            <a:xfrm>
              <a:off x="7337425" y="3076575"/>
              <a:ext cx="66675" cy="1000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54" name="Rectangle 131"/>
            <p:cNvSpPr>
              <a:spLocks noChangeArrowheads="1"/>
            </p:cNvSpPr>
            <p:nvPr userDrawn="1"/>
          </p:nvSpPr>
          <p:spPr bwMode="auto">
            <a:xfrm>
              <a:off x="7423150" y="3025775"/>
              <a:ext cx="65088" cy="150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55" name="Rectangle 132"/>
            <p:cNvSpPr>
              <a:spLocks noChangeArrowheads="1"/>
            </p:cNvSpPr>
            <p:nvPr userDrawn="1"/>
          </p:nvSpPr>
          <p:spPr bwMode="auto">
            <a:xfrm>
              <a:off x="7504113" y="2960688"/>
              <a:ext cx="65088" cy="2159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56" name="Freeform 133"/>
            <p:cNvSpPr>
              <a:spLocks/>
            </p:cNvSpPr>
            <p:nvPr userDrawn="1"/>
          </p:nvSpPr>
          <p:spPr bwMode="auto">
            <a:xfrm>
              <a:off x="7280275" y="2925763"/>
              <a:ext cx="169863" cy="119063"/>
            </a:xfrm>
            <a:custGeom>
              <a:avLst/>
              <a:gdLst>
                <a:gd name="T0" fmla="*/ 10 w 107"/>
                <a:gd name="T1" fmla="*/ 75 h 75"/>
                <a:gd name="T2" fmla="*/ 71 w 107"/>
                <a:gd name="T3" fmla="*/ 36 h 75"/>
                <a:gd name="T4" fmla="*/ 78 w 107"/>
                <a:gd name="T5" fmla="*/ 49 h 75"/>
                <a:gd name="T6" fmla="*/ 107 w 107"/>
                <a:gd name="T7" fmla="*/ 0 h 75"/>
                <a:gd name="T8" fmla="*/ 53 w 107"/>
                <a:gd name="T9" fmla="*/ 10 h 75"/>
                <a:gd name="T10" fmla="*/ 61 w 107"/>
                <a:gd name="T11" fmla="*/ 19 h 75"/>
                <a:gd name="T12" fmla="*/ 0 w 107"/>
                <a:gd name="T13" fmla="*/ 61 h 75"/>
                <a:gd name="T14" fmla="*/ 10 w 107"/>
                <a:gd name="T15" fmla="*/ 75 h 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75">
                  <a:moveTo>
                    <a:pt x="10" y="75"/>
                  </a:moveTo>
                  <a:lnTo>
                    <a:pt x="71" y="36"/>
                  </a:lnTo>
                  <a:lnTo>
                    <a:pt x="78" y="49"/>
                  </a:lnTo>
                  <a:lnTo>
                    <a:pt x="107" y="0"/>
                  </a:lnTo>
                  <a:lnTo>
                    <a:pt x="53" y="10"/>
                  </a:lnTo>
                  <a:lnTo>
                    <a:pt x="61" y="19"/>
                  </a:lnTo>
                  <a:lnTo>
                    <a:pt x="0" y="61"/>
                  </a:lnTo>
                  <a:lnTo>
                    <a:pt x="10" y="7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157" name="Group 156"/>
          <p:cNvGrpSpPr/>
          <p:nvPr userDrawn="1"/>
        </p:nvGrpSpPr>
        <p:grpSpPr>
          <a:xfrm>
            <a:off x="2482852" y="2570163"/>
            <a:ext cx="704849" cy="495300"/>
            <a:chOff x="1862138" y="2570163"/>
            <a:chExt cx="528637" cy="495300"/>
          </a:xfrm>
        </p:grpSpPr>
        <p:sp>
          <p:nvSpPr>
            <p:cNvPr id="158" name="Freeform 90"/>
            <p:cNvSpPr>
              <a:spLocks/>
            </p:cNvSpPr>
            <p:nvPr userDrawn="1"/>
          </p:nvSpPr>
          <p:spPr bwMode="auto">
            <a:xfrm>
              <a:off x="2155825" y="2717800"/>
              <a:ext cx="200025" cy="107950"/>
            </a:xfrm>
            <a:custGeom>
              <a:avLst/>
              <a:gdLst>
                <a:gd name="T0" fmla="*/ 42 w 52"/>
                <a:gd name="T1" fmla="*/ 1 h 28"/>
                <a:gd name="T2" fmla="*/ 5 w 52"/>
                <a:gd name="T3" fmla="*/ 11 h 28"/>
                <a:gd name="T4" fmla="*/ 0 w 52"/>
                <a:gd name="T5" fmla="*/ 28 h 28"/>
                <a:gd name="T6" fmla="*/ 46 w 52"/>
                <a:gd name="T7" fmla="*/ 16 h 28"/>
                <a:gd name="T8" fmla="*/ 51 w 52"/>
                <a:gd name="T9" fmla="*/ 7 h 28"/>
                <a:gd name="T10" fmla="*/ 42 w 52"/>
                <a:gd name="T11" fmla="*/ 1 h 28"/>
              </a:gdLst>
              <a:ahLst/>
              <a:cxnLst>
                <a:cxn ang="0">
                  <a:pos x="T0" y="T1"/>
                </a:cxn>
                <a:cxn ang="0">
                  <a:pos x="T2" y="T3"/>
                </a:cxn>
                <a:cxn ang="0">
                  <a:pos x="T4" y="T5"/>
                </a:cxn>
                <a:cxn ang="0">
                  <a:pos x="T6" y="T7"/>
                </a:cxn>
                <a:cxn ang="0">
                  <a:pos x="T8" y="T9"/>
                </a:cxn>
                <a:cxn ang="0">
                  <a:pos x="T10" y="T11"/>
                </a:cxn>
              </a:cxnLst>
              <a:rect l="0" t="0" r="r" b="b"/>
              <a:pathLst>
                <a:path w="52" h="28">
                  <a:moveTo>
                    <a:pt x="42" y="1"/>
                  </a:moveTo>
                  <a:cubicBezTo>
                    <a:pt x="5" y="11"/>
                    <a:pt x="5" y="11"/>
                    <a:pt x="5" y="11"/>
                  </a:cubicBezTo>
                  <a:cubicBezTo>
                    <a:pt x="0" y="28"/>
                    <a:pt x="0" y="28"/>
                    <a:pt x="0" y="28"/>
                  </a:cubicBezTo>
                  <a:cubicBezTo>
                    <a:pt x="46" y="16"/>
                    <a:pt x="46" y="16"/>
                    <a:pt x="46" y="16"/>
                  </a:cubicBezTo>
                  <a:cubicBezTo>
                    <a:pt x="50" y="15"/>
                    <a:pt x="52" y="11"/>
                    <a:pt x="51" y="7"/>
                  </a:cubicBezTo>
                  <a:cubicBezTo>
                    <a:pt x="50" y="2"/>
                    <a:pt x="46" y="0"/>
                    <a:pt x="42"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59" name="Freeform 91"/>
            <p:cNvSpPr>
              <a:spLocks noEditPoints="1"/>
            </p:cNvSpPr>
            <p:nvPr userDrawn="1"/>
          </p:nvSpPr>
          <p:spPr bwMode="auto">
            <a:xfrm>
              <a:off x="1862138" y="2570163"/>
              <a:ext cx="347663" cy="495300"/>
            </a:xfrm>
            <a:custGeom>
              <a:avLst/>
              <a:gdLst>
                <a:gd name="T0" fmla="*/ 88 w 90"/>
                <a:gd name="T1" fmla="*/ 11 h 128"/>
                <a:gd name="T2" fmla="*/ 88 w 90"/>
                <a:gd name="T3" fmla="*/ 11 h 128"/>
                <a:gd name="T4" fmla="*/ 89 w 90"/>
                <a:gd name="T5" fmla="*/ 10 h 128"/>
                <a:gd name="T6" fmla="*/ 83 w 90"/>
                <a:gd name="T7" fmla="*/ 1 h 128"/>
                <a:gd name="T8" fmla="*/ 74 w 90"/>
                <a:gd name="T9" fmla="*/ 6 h 128"/>
                <a:gd name="T10" fmla="*/ 61 w 90"/>
                <a:gd name="T11" fmla="*/ 54 h 128"/>
                <a:gd name="T12" fmla="*/ 42 w 90"/>
                <a:gd name="T13" fmla="*/ 59 h 128"/>
                <a:gd name="T14" fmla="*/ 17 w 90"/>
                <a:gd name="T15" fmla="*/ 49 h 128"/>
                <a:gd name="T16" fmla="*/ 7 w 90"/>
                <a:gd name="T17" fmla="*/ 54 h 128"/>
                <a:gd name="T18" fmla="*/ 2 w 90"/>
                <a:gd name="T19" fmla="*/ 75 h 128"/>
                <a:gd name="T20" fmla="*/ 28 w 90"/>
                <a:gd name="T21" fmla="*/ 91 h 128"/>
                <a:gd name="T22" fmla="*/ 38 w 90"/>
                <a:gd name="T23" fmla="*/ 85 h 128"/>
                <a:gd name="T24" fmla="*/ 38 w 90"/>
                <a:gd name="T25" fmla="*/ 85 h 128"/>
                <a:gd name="T26" fmla="*/ 44 w 90"/>
                <a:gd name="T27" fmla="*/ 69 h 128"/>
                <a:gd name="T28" fmla="*/ 64 w 90"/>
                <a:gd name="T29" fmla="*/ 64 h 128"/>
                <a:gd name="T30" fmla="*/ 59 w 90"/>
                <a:gd name="T31" fmla="*/ 84 h 128"/>
                <a:gd name="T32" fmla="*/ 43 w 90"/>
                <a:gd name="T33" fmla="*/ 90 h 128"/>
                <a:gd name="T34" fmla="*/ 37 w 90"/>
                <a:gd name="T35" fmla="*/ 100 h 128"/>
                <a:gd name="T36" fmla="*/ 39 w 90"/>
                <a:gd name="T37" fmla="*/ 116 h 128"/>
                <a:gd name="T38" fmla="*/ 53 w 90"/>
                <a:gd name="T39" fmla="*/ 126 h 128"/>
                <a:gd name="T40" fmla="*/ 74 w 90"/>
                <a:gd name="T41" fmla="*/ 121 h 128"/>
                <a:gd name="T42" fmla="*/ 79 w 90"/>
                <a:gd name="T43" fmla="*/ 111 h 128"/>
                <a:gd name="T44" fmla="*/ 77 w 90"/>
                <a:gd name="T45" fmla="*/ 94 h 128"/>
                <a:gd name="T46" fmla="*/ 68 w 90"/>
                <a:gd name="T47" fmla="*/ 86 h 128"/>
                <a:gd name="T48" fmla="*/ 88 w 90"/>
                <a:gd name="T49" fmla="*/ 11 h 128"/>
                <a:gd name="T50" fmla="*/ 71 w 90"/>
                <a:gd name="T51" fmla="*/ 54 h 128"/>
                <a:gd name="T52" fmla="*/ 71 w 90"/>
                <a:gd name="T53" fmla="*/ 59 h 128"/>
                <a:gd name="T54" fmla="*/ 66 w 90"/>
                <a:gd name="T55" fmla="*/ 59 h 128"/>
                <a:gd name="T56" fmla="*/ 66 w 90"/>
                <a:gd name="T57" fmla="*/ 54 h 128"/>
                <a:gd name="T58" fmla="*/ 71 w 90"/>
                <a:gd name="T59" fmla="*/ 54 h 128"/>
                <a:gd name="T60" fmla="*/ 33 w 90"/>
                <a:gd name="T61" fmla="*/ 80 h 128"/>
                <a:gd name="T62" fmla="*/ 26 w 90"/>
                <a:gd name="T63" fmla="*/ 84 h 128"/>
                <a:gd name="T64" fmla="*/ 8 w 90"/>
                <a:gd name="T65" fmla="*/ 73 h 128"/>
                <a:gd name="T66" fmla="*/ 12 w 90"/>
                <a:gd name="T67" fmla="*/ 59 h 128"/>
                <a:gd name="T68" fmla="*/ 19 w 90"/>
                <a:gd name="T69" fmla="*/ 55 h 128"/>
                <a:gd name="T70" fmla="*/ 37 w 90"/>
                <a:gd name="T71" fmla="*/ 66 h 128"/>
                <a:gd name="T72" fmla="*/ 33 w 90"/>
                <a:gd name="T73" fmla="*/ 80 h 128"/>
                <a:gd name="T74" fmla="*/ 71 w 90"/>
                <a:gd name="T75" fmla="*/ 98 h 128"/>
                <a:gd name="T76" fmla="*/ 72 w 90"/>
                <a:gd name="T77" fmla="*/ 109 h 128"/>
                <a:gd name="T78" fmla="*/ 69 w 90"/>
                <a:gd name="T79" fmla="*/ 116 h 128"/>
                <a:gd name="T80" fmla="*/ 54 w 90"/>
                <a:gd name="T81" fmla="*/ 120 h 128"/>
                <a:gd name="T82" fmla="*/ 45 w 90"/>
                <a:gd name="T83" fmla="*/ 113 h 128"/>
                <a:gd name="T84" fmla="*/ 44 w 90"/>
                <a:gd name="T85" fmla="*/ 102 h 128"/>
                <a:gd name="T86" fmla="*/ 48 w 90"/>
                <a:gd name="T87" fmla="*/ 95 h 128"/>
                <a:gd name="T88" fmla="*/ 62 w 90"/>
                <a:gd name="T89" fmla="*/ 91 h 128"/>
                <a:gd name="T90" fmla="*/ 71 w 90"/>
                <a:gd name="T91" fmla="*/ 9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 h="128">
                  <a:moveTo>
                    <a:pt x="88" y="11"/>
                  </a:moveTo>
                  <a:cubicBezTo>
                    <a:pt x="88" y="11"/>
                    <a:pt x="88" y="11"/>
                    <a:pt x="88" y="11"/>
                  </a:cubicBezTo>
                  <a:cubicBezTo>
                    <a:pt x="89" y="10"/>
                    <a:pt x="89" y="10"/>
                    <a:pt x="89" y="10"/>
                  </a:cubicBezTo>
                  <a:cubicBezTo>
                    <a:pt x="90" y="6"/>
                    <a:pt x="87" y="2"/>
                    <a:pt x="83" y="1"/>
                  </a:cubicBezTo>
                  <a:cubicBezTo>
                    <a:pt x="79" y="0"/>
                    <a:pt x="75" y="2"/>
                    <a:pt x="74" y="6"/>
                  </a:cubicBezTo>
                  <a:cubicBezTo>
                    <a:pt x="61" y="54"/>
                    <a:pt x="61" y="54"/>
                    <a:pt x="61" y="54"/>
                  </a:cubicBezTo>
                  <a:cubicBezTo>
                    <a:pt x="42" y="59"/>
                    <a:pt x="42" y="59"/>
                    <a:pt x="42" y="59"/>
                  </a:cubicBezTo>
                  <a:cubicBezTo>
                    <a:pt x="37" y="51"/>
                    <a:pt x="27" y="46"/>
                    <a:pt x="17" y="49"/>
                  </a:cubicBezTo>
                  <a:cubicBezTo>
                    <a:pt x="13" y="50"/>
                    <a:pt x="10" y="52"/>
                    <a:pt x="7" y="54"/>
                  </a:cubicBezTo>
                  <a:cubicBezTo>
                    <a:pt x="2" y="60"/>
                    <a:pt x="0" y="68"/>
                    <a:pt x="2" y="75"/>
                  </a:cubicBezTo>
                  <a:cubicBezTo>
                    <a:pt x="5" y="87"/>
                    <a:pt x="17" y="94"/>
                    <a:pt x="28" y="91"/>
                  </a:cubicBezTo>
                  <a:cubicBezTo>
                    <a:pt x="32" y="90"/>
                    <a:pt x="35" y="88"/>
                    <a:pt x="38" y="85"/>
                  </a:cubicBezTo>
                  <a:cubicBezTo>
                    <a:pt x="38" y="85"/>
                    <a:pt x="38" y="85"/>
                    <a:pt x="38" y="85"/>
                  </a:cubicBezTo>
                  <a:cubicBezTo>
                    <a:pt x="42" y="81"/>
                    <a:pt x="44" y="75"/>
                    <a:pt x="44" y="69"/>
                  </a:cubicBezTo>
                  <a:cubicBezTo>
                    <a:pt x="64" y="64"/>
                    <a:pt x="64" y="64"/>
                    <a:pt x="64" y="64"/>
                  </a:cubicBezTo>
                  <a:cubicBezTo>
                    <a:pt x="59" y="84"/>
                    <a:pt x="59" y="84"/>
                    <a:pt x="59" y="84"/>
                  </a:cubicBezTo>
                  <a:cubicBezTo>
                    <a:pt x="53" y="83"/>
                    <a:pt x="47" y="86"/>
                    <a:pt x="43" y="90"/>
                  </a:cubicBezTo>
                  <a:cubicBezTo>
                    <a:pt x="40" y="93"/>
                    <a:pt x="38" y="96"/>
                    <a:pt x="37" y="100"/>
                  </a:cubicBezTo>
                  <a:cubicBezTo>
                    <a:pt x="36" y="105"/>
                    <a:pt x="36" y="111"/>
                    <a:pt x="39" y="116"/>
                  </a:cubicBezTo>
                  <a:cubicBezTo>
                    <a:pt x="42" y="121"/>
                    <a:pt x="47" y="125"/>
                    <a:pt x="53" y="126"/>
                  </a:cubicBezTo>
                  <a:cubicBezTo>
                    <a:pt x="60" y="128"/>
                    <a:pt x="68" y="126"/>
                    <a:pt x="74" y="121"/>
                  </a:cubicBezTo>
                  <a:cubicBezTo>
                    <a:pt x="76" y="118"/>
                    <a:pt x="78" y="115"/>
                    <a:pt x="79" y="111"/>
                  </a:cubicBezTo>
                  <a:cubicBezTo>
                    <a:pt x="81" y="105"/>
                    <a:pt x="80" y="100"/>
                    <a:pt x="77" y="94"/>
                  </a:cubicBezTo>
                  <a:cubicBezTo>
                    <a:pt x="75" y="91"/>
                    <a:pt x="72" y="88"/>
                    <a:pt x="68" y="86"/>
                  </a:cubicBezTo>
                  <a:lnTo>
                    <a:pt x="88" y="11"/>
                  </a:lnTo>
                  <a:close/>
                  <a:moveTo>
                    <a:pt x="71" y="54"/>
                  </a:moveTo>
                  <a:cubicBezTo>
                    <a:pt x="72" y="55"/>
                    <a:pt x="72" y="58"/>
                    <a:pt x="71" y="59"/>
                  </a:cubicBezTo>
                  <a:cubicBezTo>
                    <a:pt x="70" y="60"/>
                    <a:pt x="67" y="60"/>
                    <a:pt x="66" y="59"/>
                  </a:cubicBezTo>
                  <a:cubicBezTo>
                    <a:pt x="65" y="58"/>
                    <a:pt x="65" y="55"/>
                    <a:pt x="66" y="54"/>
                  </a:cubicBezTo>
                  <a:cubicBezTo>
                    <a:pt x="67" y="53"/>
                    <a:pt x="70" y="53"/>
                    <a:pt x="71" y="54"/>
                  </a:cubicBezTo>
                  <a:close/>
                  <a:moveTo>
                    <a:pt x="33" y="80"/>
                  </a:moveTo>
                  <a:cubicBezTo>
                    <a:pt x="31" y="82"/>
                    <a:pt x="29" y="83"/>
                    <a:pt x="26" y="84"/>
                  </a:cubicBezTo>
                  <a:cubicBezTo>
                    <a:pt x="19" y="86"/>
                    <a:pt x="10" y="81"/>
                    <a:pt x="8" y="73"/>
                  </a:cubicBezTo>
                  <a:cubicBezTo>
                    <a:pt x="7" y="68"/>
                    <a:pt x="8" y="63"/>
                    <a:pt x="12" y="59"/>
                  </a:cubicBezTo>
                  <a:cubicBezTo>
                    <a:pt x="14" y="57"/>
                    <a:pt x="16" y="56"/>
                    <a:pt x="19" y="55"/>
                  </a:cubicBezTo>
                  <a:cubicBezTo>
                    <a:pt x="27" y="53"/>
                    <a:pt x="35" y="58"/>
                    <a:pt x="37" y="66"/>
                  </a:cubicBezTo>
                  <a:cubicBezTo>
                    <a:pt x="38" y="71"/>
                    <a:pt x="37" y="76"/>
                    <a:pt x="33" y="80"/>
                  </a:cubicBezTo>
                  <a:close/>
                  <a:moveTo>
                    <a:pt x="71" y="98"/>
                  </a:moveTo>
                  <a:cubicBezTo>
                    <a:pt x="73" y="101"/>
                    <a:pt x="73" y="105"/>
                    <a:pt x="72" y="109"/>
                  </a:cubicBezTo>
                  <a:cubicBezTo>
                    <a:pt x="72" y="112"/>
                    <a:pt x="70" y="114"/>
                    <a:pt x="69" y="116"/>
                  </a:cubicBezTo>
                  <a:cubicBezTo>
                    <a:pt x="65" y="119"/>
                    <a:pt x="59" y="121"/>
                    <a:pt x="54" y="120"/>
                  </a:cubicBezTo>
                  <a:cubicBezTo>
                    <a:pt x="51" y="119"/>
                    <a:pt x="47" y="116"/>
                    <a:pt x="45" y="113"/>
                  </a:cubicBezTo>
                  <a:cubicBezTo>
                    <a:pt x="44" y="109"/>
                    <a:pt x="43" y="105"/>
                    <a:pt x="44" y="102"/>
                  </a:cubicBezTo>
                  <a:cubicBezTo>
                    <a:pt x="45" y="99"/>
                    <a:pt x="46" y="97"/>
                    <a:pt x="48" y="95"/>
                  </a:cubicBezTo>
                  <a:cubicBezTo>
                    <a:pt x="52" y="91"/>
                    <a:pt x="57" y="90"/>
                    <a:pt x="62" y="91"/>
                  </a:cubicBezTo>
                  <a:cubicBezTo>
                    <a:pt x="66" y="92"/>
                    <a:pt x="69" y="95"/>
                    <a:pt x="71" y="9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60" name="Freeform 134"/>
            <p:cNvSpPr>
              <a:spLocks/>
            </p:cNvSpPr>
            <p:nvPr userDrawn="1"/>
          </p:nvSpPr>
          <p:spPr bwMode="auto">
            <a:xfrm>
              <a:off x="2390775" y="295275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161" name="Freeform 135"/>
          <p:cNvSpPr>
            <a:spLocks noEditPoints="1"/>
          </p:cNvSpPr>
          <p:nvPr userDrawn="1"/>
        </p:nvSpPr>
        <p:spPr bwMode="auto">
          <a:xfrm>
            <a:off x="3187700" y="2709863"/>
            <a:ext cx="516467" cy="388938"/>
          </a:xfrm>
          <a:custGeom>
            <a:avLst/>
            <a:gdLst>
              <a:gd name="T0" fmla="*/ 53 w 100"/>
              <a:gd name="T1" fmla="*/ 85 h 101"/>
              <a:gd name="T2" fmla="*/ 53 w 100"/>
              <a:gd name="T3" fmla="*/ 20 h 101"/>
              <a:gd name="T4" fmla="*/ 58 w 100"/>
              <a:gd name="T5" fmla="*/ 13 h 101"/>
              <a:gd name="T6" fmla="*/ 58 w 100"/>
              <a:gd name="T7" fmla="*/ 11 h 101"/>
              <a:gd name="T8" fmla="*/ 84 w 100"/>
              <a:gd name="T9" fmla="*/ 4 h 101"/>
              <a:gd name="T10" fmla="*/ 69 w 100"/>
              <a:gd name="T11" fmla="*/ 43 h 101"/>
              <a:gd name="T12" fmla="*/ 69 w 100"/>
              <a:gd name="T13" fmla="*/ 43 h 101"/>
              <a:gd name="T14" fmla="*/ 84 w 100"/>
              <a:gd name="T15" fmla="*/ 56 h 101"/>
              <a:gd name="T16" fmla="*/ 100 w 100"/>
              <a:gd name="T17" fmla="*/ 43 h 101"/>
              <a:gd name="T18" fmla="*/ 100 w 100"/>
              <a:gd name="T19" fmla="*/ 43 h 101"/>
              <a:gd name="T20" fmla="*/ 85 w 100"/>
              <a:gd name="T21" fmla="*/ 4 h 101"/>
              <a:gd name="T22" fmla="*/ 86 w 100"/>
              <a:gd name="T23" fmla="*/ 3 h 101"/>
              <a:gd name="T24" fmla="*/ 85 w 100"/>
              <a:gd name="T25" fmla="*/ 0 h 101"/>
              <a:gd name="T26" fmla="*/ 57 w 100"/>
              <a:gd name="T27" fmla="*/ 9 h 101"/>
              <a:gd name="T28" fmla="*/ 50 w 100"/>
              <a:gd name="T29" fmla="*/ 5 h 101"/>
              <a:gd name="T30" fmla="*/ 42 w 100"/>
              <a:gd name="T31" fmla="*/ 13 h 101"/>
              <a:gd name="T32" fmla="*/ 42 w 100"/>
              <a:gd name="T33" fmla="*/ 14 h 101"/>
              <a:gd name="T34" fmla="*/ 13 w 100"/>
              <a:gd name="T35" fmla="*/ 22 h 101"/>
              <a:gd name="T36" fmla="*/ 14 w 100"/>
              <a:gd name="T37" fmla="*/ 25 h 101"/>
              <a:gd name="T38" fmla="*/ 15 w 100"/>
              <a:gd name="T39" fmla="*/ 25 h 101"/>
              <a:gd name="T40" fmla="*/ 0 w 100"/>
              <a:gd name="T41" fmla="*/ 63 h 101"/>
              <a:gd name="T42" fmla="*/ 0 w 100"/>
              <a:gd name="T43" fmla="*/ 63 h 101"/>
              <a:gd name="T44" fmla="*/ 16 w 100"/>
              <a:gd name="T45" fmla="*/ 77 h 101"/>
              <a:gd name="T46" fmla="*/ 31 w 100"/>
              <a:gd name="T47" fmla="*/ 63 h 101"/>
              <a:gd name="T48" fmla="*/ 31 w 100"/>
              <a:gd name="T49" fmla="*/ 63 h 101"/>
              <a:gd name="T50" fmla="*/ 16 w 100"/>
              <a:gd name="T51" fmla="*/ 24 h 101"/>
              <a:gd name="T52" fmla="*/ 43 w 100"/>
              <a:gd name="T53" fmla="*/ 17 h 101"/>
              <a:gd name="T54" fmla="*/ 48 w 100"/>
              <a:gd name="T55" fmla="*/ 20 h 101"/>
              <a:gd name="T56" fmla="*/ 48 w 100"/>
              <a:gd name="T57" fmla="*/ 85 h 101"/>
              <a:gd name="T58" fmla="*/ 0 w 100"/>
              <a:gd name="T59" fmla="*/ 101 h 101"/>
              <a:gd name="T60" fmla="*/ 100 w 100"/>
              <a:gd name="T61" fmla="*/ 101 h 101"/>
              <a:gd name="T62" fmla="*/ 53 w 100"/>
              <a:gd name="T63" fmla="*/ 85 h 101"/>
              <a:gd name="T64" fmla="*/ 96 w 100"/>
              <a:gd name="T65" fmla="*/ 40 h 101"/>
              <a:gd name="T66" fmla="*/ 73 w 100"/>
              <a:gd name="T67" fmla="*/ 40 h 101"/>
              <a:gd name="T68" fmla="*/ 85 w 100"/>
              <a:gd name="T69" fmla="*/ 9 h 101"/>
              <a:gd name="T70" fmla="*/ 96 w 100"/>
              <a:gd name="T71" fmla="*/ 40 h 101"/>
              <a:gd name="T72" fmla="*/ 27 w 100"/>
              <a:gd name="T73" fmla="*/ 61 h 101"/>
              <a:gd name="T74" fmla="*/ 4 w 100"/>
              <a:gd name="T75" fmla="*/ 61 h 101"/>
              <a:gd name="T76" fmla="*/ 16 w 100"/>
              <a:gd name="T77" fmla="*/ 30 h 101"/>
              <a:gd name="T78" fmla="*/ 27 w 100"/>
              <a:gd name="T79" fmla="*/ 6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0" h="101">
                <a:moveTo>
                  <a:pt x="53" y="85"/>
                </a:moveTo>
                <a:cubicBezTo>
                  <a:pt x="53" y="20"/>
                  <a:pt x="53" y="20"/>
                  <a:pt x="53" y="20"/>
                </a:cubicBezTo>
                <a:cubicBezTo>
                  <a:pt x="56" y="19"/>
                  <a:pt x="58" y="16"/>
                  <a:pt x="58" y="13"/>
                </a:cubicBezTo>
                <a:cubicBezTo>
                  <a:pt x="58" y="12"/>
                  <a:pt x="58" y="12"/>
                  <a:pt x="58" y="11"/>
                </a:cubicBezTo>
                <a:cubicBezTo>
                  <a:pt x="84" y="4"/>
                  <a:pt x="84" y="4"/>
                  <a:pt x="84" y="4"/>
                </a:cubicBezTo>
                <a:cubicBezTo>
                  <a:pt x="69" y="43"/>
                  <a:pt x="69" y="43"/>
                  <a:pt x="69" y="43"/>
                </a:cubicBezTo>
                <a:cubicBezTo>
                  <a:pt x="69" y="43"/>
                  <a:pt x="69" y="43"/>
                  <a:pt x="69" y="43"/>
                </a:cubicBezTo>
                <a:cubicBezTo>
                  <a:pt x="69" y="50"/>
                  <a:pt x="76" y="56"/>
                  <a:pt x="84" y="56"/>
                </a:cubicBezTo>
                <a:cubicBezTo>
                  <a:pt x="93" y="56"/>
                  <a:pt x="100" y="50"/>
                  <a:pt x="100" y="43"/>
                </a:cubicBezTo>
                <a:cubicBezTo>
                  <a:pt x="100" y="43"/>
                  <a:pt x="100" y="43"/>
                  <a:pt x="100" y="43"/>
                </a:cubicBezTo>
                <a:cubicBezTo>
                  <a:pt x="85" y="4"/>
                  <a:pt x="85" y="4"/>
                  <a:pt x="85" y="4"/>
                </a:cubicBezTo>
                <a:cubicBezTo>
                  <a:pt x="86" y="3"/>
                  <a:pt x="86" y="3"/>
                  <a:pt x="86" y="3"/>
                </a:cubicBezTo>
                <a:cubicBezTo>
                  <a:pt x="85" y="0"/>
                  <a:pt x="85" y="0"/>
                  <a:pt x="85" y="0"/>
                </a:cubicBezTo>
                <a:cubicBezTo>
                  <a:pt x="57" y="9"/>
                  <a:pt x="57" y="9"/>
                  <a:pt x="57" y="9"/>
                </a:cubicBezTo>
                <a:cubicBezTo>
                  <a:pt x="55" y="6"/>
                  <a:pt x="53" y="5"/>
                  <a:pt x="50" y="5"/>
                </a:cubicBezTo>
                <a:cubicBezTo>
                  <a:pt x="46" y="5"/>
                  <a:pt x="42" y="9"/>
                  <a:pt x="42" y="13"/>
                </a:cubicBezTo>
                <a:cubicBezTo>
                  <a:pt x="42" y="13"/>
                  <a:pt x="42" y="13"/>
                  <a:pt x="42" y="14"/>
                </a:cubicBezTo>
                <a:cubicBezTo>
                  <a:pt x="13" y="22"/>
                  <a:pt x="13" y="22"/>
                  <a:pt x="13" y="22"/>
                </a:cubicBezTo>
                <a:cubicBezTo>
                  <a:pt x="14" y="25"/>
                  <a:pt x="14" y="25"/>
                  <a:pt x="14" y="25"/>
                </a:cubicBezTo>
                <a:cubicBezTo>
                  <a:pt x="15" y="25"/>
                  <a:pt x="15" y="25"/>
                  <a:pt x="15" y="25"/>
                </a:cubicBezTo>
                <a:cubicBezTo>
                  <a:pt x="0" y="63"/>
                  <a:pt x="0" y="63"/>
                  <a:pt x="0" y="63"/>
                </a:cubicBezTo>
                <a:cubicBezTo>
                  <a:pt x="0" y="63"/>
                  <a:pt x="0" y="63"/>
                  <a:pt x="0" y="63"/>
                </a:cubicBezTo>
                <a:cubicBezTo>
                  <a:pt x="0" y="71"/>
                  <a:pt x="7" y="77"/>
                  <a:pt x="16" y="77"/>
                </a:cubicBezTo>
                <a:cubicBezTo>
                  <a:pt x="24" y="77"/>
                  <a:pt x="31" y="71"/>
                  <a:pt x="31" y="63"/>
                </a:cubicBezTo>
                <a:cubicBezTo>
                  <a:pt x="31" y="63"/>
                  <a:pt x="31" y="63"/>
                  <a:pt x="31" y="63"/>
                </a:cubicBezTo>
                <a:cubicBezTo>
                  <a:pt x="16" y="24"/>
                  <a:pt x="16" y="24"/>
                  <a:pt x="16" y="24"/>
                </a:cubicBezTo>
                <a:cubicBezTo>
                  <a:pt x="43" y="17"/>
                  <a:pt x="43" y="17"/>
                  <a:pt x="43" y="17"/>
                </a:cubicBezTo>
                <a:cubicBezTo>
                  <a:pt x="44" y="18"/>
                  <a:pt x="46" y="20"/>
                  <a:pt x="48" y="20"/>
                </a:cubicBezTo>
                <a:cubicBezTo>
                  <a:pt x="48" y="85"/>
                  <a:pt x="48" y="85"/>
                  <a:pt x="48" y="85"/>
                </a:cubicBezTo>
                <a:cubicBezTo>
                  <a:pt x="21" y="86"/>
                  <a:pt x="0" y="93"/>
                  <a:pt x="0" y="101"/>
                </a:cubicBezTo>
                <a:cubicBezTo>
                  <a:pt x="100" y="101"/>
                  <a:pt x="100" y="101"/>
                  <a:pt x="100" y="101"/>
                </a:cubicBezTo>
                <a:cubicBezTo>
                  <a:pt x="100" y="93"/>
                  <a:pt x="79" y="86"/>
                  <a:pt x="53" y="85"/>
                </a:cubicBezTo>
                <a:close/>
                <a:moveTo>
                  <a:pt x="96" y="40"/>
                </a:moveTo>
                <a:cubicBezTo>
                  <a:pt x="73" y="40"/>
                  <a:pt x="73" y="40"/>
                  <a:pt x="73" y="40"/>
                </a:cubicBezTo>
                <a:cubicBezTo>
                  <a:pt x="85" y="9"/>
                  <a:pt x="85" y="9"/>
                  <a:pt x="85" y="9"/>
                </a:cubicBezTo>
                <a:lnTo>
                  <a:pt x="96" y="40"/>
                </a:lnTo>
                <a:close/>
                <a:moveTo>
                  <a:pt x="27" y="61"/>
                </a:moveTo>
                <a:cubicBezTo>
                  <a:pt x="4" y="61"/>
                  <a:pt x="4" y="61"/>
                  <a:pt x="4" y="61"/>
                </a:cubicBezTo>
                <a:cubicBezTo>
                  <a:pt x="16" y="30"/>
                  <a:pt x="16" y="30"/>
                  <a:pt x="16" y="30"/>
                </a:cubicBezTo>
                <a:lnTo>
                  <a:pt x="27"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62" name="Freeform 136"/>
          <p:cNvSpPr>
            <a:spLocks/>
          </p:cNvSpPr>
          <p:nvPr userDrawn="1"/>
        </p:nvSpPr>
        <p:spPr bwMode="auto">
          <a:xfrm>
            <a:off x="3543300" y="287496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63" name="Freeform 137"/>
          <p:cNvSpPr>
            <a:spLocks/>
          </p:cNvSpPr>
          <p:nvPr userDrawn="1"/>
        </p:nvSpPr>
        <p:spPr bwMode="auto">
          <a:xfrm>
            <a:off x="9685867" y="715964"/>
            <a:ext cx="516467" cy="390525"/>
          </a:xfrm>
          <a:custGeom>
            <a:avLst/>
            <a:gdLst>
              <a:gd name="T0" fmla="*/ 97 w 100"/>
              <a:gd name="T1" fmla="*/ 36 h 101"/>
              <a:gd name="T2" fmla="*/ 99 w 100"/>
              <a:gd name="T3" fmla="*/ 52 h 101"/>
              <a:gd name="T4" fmla="*/ 95 w 100"/>
              <a:gd name="T5" fmla="*/ 55 h 101"/>
              <a:gd name="T6" fmla="*/ 100 w 100"/>
              <a:gd name="T7" fmla="*/ 60 h 101"/>
              <a:gd name="T8" fmla="*/ 98 w 100"/>
              <a:gd name="T9" fmla="*/ 68 h 101"/>
              <a:gd name="T10" fmla="*/ 94 w 100"/>
              <a:gd name="T11" fmla="*/ 70 h 101"/>
              <a:gd name="T12" fmla="*/ 97 w 100"/>
              <a:gd name="T13" fmla="*/ 73 h 101"/>
              <a:gd name="T14" fmla="*/ 96 w 100"/>
              <a:gd name="T15" fmla="*/ 82 h 101"/>
              <a:gd name="T16" fmla="*/ 92 w 100"/>
              <a:gd name="T17" fmla="*/ 84 h 101"/>
              <a:gd name="T18" fmla="*/ 95 w 100"/>
              <a:gd name="T19" fmla="*/ 88 h 101"/>
              <a:gd name="T20" fmla="*/ 93 w 100"/>
              <a:gd name="T21" fmla="*/ 98 h 101"/>
              <a:gd name="T22" fmla="*/ 86 w 100"/>
              <a:gd name="T23" fmla="*/ 101 h 101"/>
              <a:gd name="T24" fmla="*/ 36 w 100"/>
              <a:gd name="T25" fmla="*/ 88 h 101"/>
              <a:gd name="T26" fmla="*/ 24 w 100"/>
              <a:gd name="T27" fmla="*/ 88 h 101"/>
              <a:gd name="T28" fmla="*/ 24 w 100"/>
              <a:gd name="T29" fmla="*/ 94 h 101"/>
              <a:gd name="T30" fmla="*/ 0 w 100"/>
              <a:gd name="T31" fmla="*/ 94 h 101"/>
              <a:gd name="T32" fmla="*/ 0 w 100"/>
              <a:gd name="T33" fmla="*/ 32 h 101"/>
              <a:gd name="T34" fmla="*/ 24 w 100"/>
              <a:gd name="T35" fmla="*/ 32 h 101"/>
              <a:gd name="T36" fmla="*/ 24 w 100"/>
              <a:gd name="T37" fmla="*/ 41 h 101"/>
              <a:gd name="T38" fmla="*/ 34 w 100"/>
              <a:gd name="T39" fmla="*/ 41 h 101"/>
              <a:gd name="T40" fmla="*/ 73 w 100"/>
              <a:gd name="T41" fmla="*/ 0 h 101"/>
              <a:gd name="T42" fmla="*/ 62 w 100"/>
              <a:gd name="T43" fmla="*/ 38 h 101"/>
              <a:gd name="T44" fmla="*/ 97 w 100"/>
              <a:gd name="T45"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0" h="101">
                <a:moveTo>
                  <a:pt x="97" y="36"/>
                </a:moveTo>
                <a:cubicBezTo>
                  <a:pt x="99" y="52"/>
                  <a:pt x="99" y="52"/>
                  <a:pt x="99" y="52"/>
                </a:cubicBezTo>
                <a:cubicBezTo>
                  <a:pt x="95" y="55"/>
                  <a:pt x="95" y="55"/>
                  <a:pt x="95" y="55"/>
                </a:cubicBezTo>
                <a:cubicBezTo>
                  <a:pt x="100" y="60"/>
                  <a:pt x="100" y="60"/>
                  <a:pt x="100" y="60"/>
                </a:cubicBezTo>
                <a:cubicBezTo>
                  <a:pt x="98" y="68"/>
                  <a:pt x="98" y="68"/>
                  <a:pt x="98" y="68"/>
                </a:cubicBezTo>
                <a:cubicBezTo>
                  <a:pt x="94" y="70"/>
                  <a:pt x="94" y="70"/>
                  <a:pt x="94" y="70"/>
                </a:cubicBezTo>
                <a:cubicBezTo>
                  <a:pt x="97" y="73"/>
                  <a:pt x="97" y="73"/>
                  <a:pt x="97" y="73"/>
                </a:cubicBezTo>
                <a:cubicBezTo>
                  <a:pt x="96" y="82"/>
                  <a:pt x="96" y="82"/>
                  <a:pt x="96" y="82"/>
                </a:cubicBezTo>
                <a:cubicBezTo>
                  <a:pt x="92" y="84"/>
                  <a:pt x="92" y="84"/>
                  <a:pt x="92" y="84"/>
                </a:cubicBezTo>
                <a:cubicBezTo>
                  <a:pt x="95" y="88"/>
                  <a:pt x="95" y="88"/>
                  <a:pt x="95" y="88"/>
                </a:cubicBezTo>
                <a:cubicBezTo>
                  <a:pt x="93" y="98"/>
                  <a:pt x="93" y="98"/>
                  <a:pt x="93" y="98"/>
                </a:cubicBezTo>
                <a:cubicBezTo>
                  <a:pt x="86" y="101"/>
                  <a:pt x="86" y="101"/>
                  <a:pt x="86" y="101"/>
                </a:cubicBezTo>
                <a:cubicBezTo>
                  <a:pt x="36" y="88"/>
                  <a:pt x="36" y="88"/>
                  <a:pt x="36" y="88"/>
                </a:cubicBezTo>
                <a:cubicBezTo>
                  <a:pt x="24" y="88"/>
                  <a:pt x="24" y="88"/>
                  <a:pt x="24" y="88"/>
                </a:cubicBezTo>
                <a:cubicBezTo>
                  <a:pt x="24" y="94"/>
                  <a:pt x="24" y="94"/>
                  <a:pt x="24" y="94"/>
                </a:cubicBezTo>
                <a:cubicBezTo>
                  <a:pt x="0" y="94"/>
                  <a:pt x="0" y="94"/>
                  <a:pt x="0" y="94"/>
                </a:cubicBezTo>
                <a:cubicBezTo>
                  <a:pt x="0" y="32"/>
                  <a:pt x="0" y="32"/>
                  <a:pt x="0" y="32"/>
                </a:cubicBezTo>
                <a:cubicBezTo>
                  <a:pt x="24" y="32"/>
                  <a:pt x="24" y="32"/>
                  <a:pt x="24" y="32"/>
                </a:cubicBezTo>
                <a:cubicBezTo>
                  <a:pt x="24" y="41"/>
                  <a:pt x="24" y="41"/>
                  <a:pt x="24" y="41"/>
                </a:cubicBezTo>
                <a:cubicBezTo>
                  <a:pt x="34" y="41"/>
                  <a:pt x="34" y="41"/>
                  <a:pt x="34" y="41"/>
                </a:cubicBezTo>
                <a:cubicBezTo>
                  <a:pt x="73" y="0"/>
                  <a:pt x="73" y="0"/>
                  <a:pt x="73" y="0"/>
                </a:cubicBezTo>
                <a:cubicBezTo>
                  <a:pt x="92" y="14"/>
                  <a:pt x="75" y="28"/>
                  <a:pt x="62" y="38"/>
                </a:cubicBezTo>
                <a:lnTo>
                  <a:pt x="97" y="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64" name="Freeform 138"/>
          <p:cNvSpPr>
            <a:spLocks noEditPoints="1"/>
          </p:cNvSpPr>
          <p:nvPr userDrawn="1"/>
        </p:nvSpPr>
        <p:spPr bwMode="auto">
          <a:xfrm>
            <a:off x="5969000" y="1414464"/>
            <a:ext cx="628651" cy="398463"/>
          </a:xfrm>
          <a:custGeom>
            <a:avLst/>
            <a:gdLst>
              <a:gd name="T0" fmla="*/ 105 w 122"/>
              <a:gd name="T1" fmla="*/ 75 h 103"/>
              <a:gd name="T2" fmla="*/ 113 w 122"/>
              <a:gd name="T3" fmla="*/ 78 h 103"/>
              <a:gd name="T4" fmla="*/ 120 w 122"/>
              <a:gd name="T5" fmla="*/ 91 h 103"/>
              <a:gd name="T6" fmla="*/ 105 w 122"/>
              <a:gd name="T7" fmla="*/ 92 h 103"/>
              <a:gd name="T8" fmla="*/ 99 w 122"/>
              <a:gd name="T9" fmla="*/ 86 h 103"/>
              <a:gd name="T10" fmla="*/ 72 w 122"/>
              <a:gd name="T11" fmla="*/ 93 h 103"/>
              <a:gd name="T12" fmla="*/ 78 w 122"/>
              <a:gd name="T13" fmla="*/ 87 h 103"/>
              <a:gd name="T14" fmla="*/ 77 w 122"/>
              <a:gd name="T15" fmla="*/ 74 h 103"/>
              <a:gd name="T16" fmla="*/ 65 w 122"/>
              <a:gd name="T17" fmla="*/ 80 h 103"/>
              <a:gd name="T18" fmla="*/ 63 w 122"/>
              <a:gd name="T19" fmla="*/ 88 h 103"/>
              <a:gd name="T20" fmla="*/ 55 w 122"/>
              <a:gd name="T21" fmla="*/ 59 h 103"/>
              <a:gd name="T22" fmla="*/ 61 w 122"/>
              <a:gd name="T23" fmla="*/ 64 h 103"/>
              <a:gd name="T24" fmla="*/ 74 w 122"/>
              <a:gd name="T25" fmla="*/ 64 h 103"/>
              <a:gd name="T26" fmla="*/ 68 w 122"/>
              <a:gd name="T27" fmla="*/ 52 h 103"/>
              <a:gd name="T28" fmla="*/ 60 w 122"/>
              <a:gd name="T29" fmla="*/ 50 h 103"/>
              <a:gd name="T30" fmla="*/ 88 w 122"/>
              <a:gd name="T31" fmla="*/ 43 h 103"/>
              <a:gd name="T32" fmla="*/ 90 w 122"/>
              <a:gd name="T33" fmla="*/ 35 h 103"/>
              <a:gd name="T34" fmla="*/ 103 w 122"/>
              <a:gd name="T35" fmla="*/ 29 h 103"/>
              <a:gd name="T36" fmla="*/ 103 w 122"/>
              <a:gd name="T37" fmla="*/ 43 h 103"/>
              <a:gd name="T38" fmla="*/ 97 w 122"/>
              <a:gd name="T39" fmla="*/ 49 h 103"/>
              <a:gd name="T40" fmla="*/ 53 w 122"/>
              <a:gd name="T41" fmla="*/ 23 h 103"/>
              <a:gd name="T42" fmla="*/ 59 w 122"/>
              <a:gd name="T43" fmla="*/ 17 h 103"/>
              <a:gd name="T44" fmla="*/ 58 w 122"/>
              <a:gd name="T45" fmla="*/ 2 h 103"/>
              <a:gd name="T46" fmla="*/ 45 w 122"/>
              <a:gd name="T47" fmla="*/ 9 h 103"/>
              <a:gd name="T48" fmla="*/ 43 w 122"/>
              <a:gd name="T49" fmla="*/ 17 h 103"/>
              <a:gd name="T50" fmla="*/ 16 w 122"/>
              <a:gd name="T51" fmla="*/ 24 h 103"/>
              <a:gd name="T52" fmla="*/ 23 w 122"/>
              <a:gd name="T53" fmla="*/ 25 h 103"/>
              <a:gd name="T54" fmla="*/ 30 w 122"/>
              <a:gd name="T55" fmla="*/ 38 h 103"/>
              <a:gd name="T56" fmla="*/ 16 w 122"/>
              <a:gd name="T57" fmla="*/ 38 h 103"/>
              <a:gd name="T58" fmla="*/ 11 w 122"/>
              <a:gd name="T59" fmla="*/ 33 h 103"/>
              <a:gd name="T60" fmla="*/ 19 w 122"/>
              <a:gd name="T61" fmla="*/ 61 h 103"/>
              <a:gd name="T62" fmla="*/ 20 w 122"/>
              <a:gd name="T63" fmla="*/ 54 h 103"/>
              <a:gd name="T64" fmla="*/ 32 w 122"/>
              <a:gd name="T65" fmla="*/ 48 h 103"/>
              <a:gd name="T66" fmla="*/ 33 w 122"/>
              <a:gd name="T67" fmla="*/ 61 h 103"/>
              <a:gd name="T68" fmla="*/ 27 w 122"/>
              <a:gd name="T69" fmla="*/ 66 h 103"/>
              <a:gd name="T70" fmla="*/ 54 w 122"/>
              <a:gd name="T71" fmla="*/ 56 h 103"/>
              <a:gd name="T72" fmla="*/ 62 w 122"/>
              <a:gd name="T73" fmla="*/ 62 h 103"/>
              <a:gd name="T74" fmla="*/ 61 w 122"/>
              <a:gd name="T75" fmla="*/ 54 h 103"/>
              <a:gd name="T76" fmla="*/ 68 w 122"/>
              <a:gd name="T77" fmla="*/ 3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2" h="103">
                <a:moveTo>
                  <a:pt x="115" y="59"/>
                </a:moveTo>
                <a:cubicBezTo>
                  <a:pt x="105" y="75"/>
                  <a:pt x="105" y="75"/>
                  <a:pt x="105" y="75"/>
                </a:cubicBezTo>
                <a:cubicBezTo>
                  <a:pt x="105" y="77"/>
                  <a:pt x="105" y="78"/>
                  <a:pt x="107" y="78"/>
                </a:cubicBezTo>
                <a:cubicBezTo>
                  <a:pt x="109" y="79"/>
                  <a:pt x="111" y="78"/>
                  <a:pt x="113" y="78"/>
                </a:cubicBezTo>
                <a:cubicBezTo>
                  <a:pt x="117" y="78"/>
                  <a:pt x="120" y="80"/>
                  <a:pt x="121" y="83"/>
                </a:cubicBezTo>
                <a:cubicBezTo>
                  <a:pt x="122" y="87"/>
                  <a:pt x="120" y="91"/>
                  <a:pt x="120" y="91"/>
                </a:cubicBezTo>
                <a:cubicBezTo>
                  <a:pt x="120" y="91"/>
                  <a:pt x="118" y="95"/>
                  <a:pt x="114" y="96"/>
                </a:cubicBezTo>
                <a:cubicBezTo>
                  <a:pt x="111" y="97"/>
                  <a:pt x="107" y="95"/>
                  <a:pt x="105" y="92"/>
                </a:cubicBezTo>
                <a:cubicBezTo>
                  <a:pt x="104" y="90"/>
                  <a:pt x="104" y="88"/>
                  <a:pt x="103" y="86"/>
                </a:cubicBezTo>
                <a:cubicBezTo>
                  <a:pt x="102" y="85"/>
                  <a:pt x="100" y="85"/>
                  <a:pt x="99" y="86"/>
                </a:cubicBezTo>
                <a:cubicBezTo>
                  <a:pt x="89" y="103"/>
                  <a:pt x="89" y="103"/>
                  <a:pt x="89" y="103"/>
                </a:cubicBezTo>
                <a:cubicBezTo>
                  <a:pt x="72" y="93"/>
                  <a:pt x="72" y="93"/>
                  <a:pt x="72" y="93"/>
                </a:cubicBezTo>
                <a:cubicBezTo>
                  <a:pt x="72" y="92"/>
                  <a:pt x="72" y="91"/>
                  <a:pt x="73" y="90"/>
                </a:cubicBezTo>
                <a:cubicBezTo>
                  <a:pt x="74" y="89"/>
                  <a:pt x="76" y="88"/>
                  <a:pt x="78" y="87"/>
                </a:cubicBezTo>
                <a:cubicBezTo>
                  <a:pt x="80" y="86"/>
                  <a:pt x="82" y="82"/>
                  <a:pt x="81" y="79"/>
                </a:cubicBezTo>
                <a:cubicBezTo>
                  <a:pt x="80" y="76"/>
                  <a:pt x="77" y="74"/>
                  <a:pt x="77" y="74"/>
                </a:cubicBezTo>
                <a:cubicBezTo>
                  <a:pt x="77" y="74"/>
                  <a:pt x="74" y="72"/>
                  <a:pt x="70" y="73"/>
                </a:cubicBezTo>
                <a:cubicBezTo>
                  <a:pt x="67" y="74"/>
                  <a:pt x="65" y="77"/>
                  <a:pt x="65" y="80"/>
                </a:cubicBezTo>
                <a:cubicBezTo>
                  <a:pt x="65" y="82"/>
                  <a:pt x="66" y="84"/>
                  <a:pt x="66" y="86"/>
                </a:cubicBezTo>
                <a:cubicBezTo>
                  <a:pt x="65" y="87"/>
                  <a:pt x="64" y="88"/>
                  <a:pt x="63" y="88"/>
                </a:cubicBezTo>
                <a:cubicBezTo>
                  <a:pt x="45" y="77"/>
                  <a:pt x="45" y="77"/>
                  <a:pt x="45" y="77"/>
                </a:cubicBezTo>
                <a:cubicBezTo>
                  <a:pt x="55" y="59"/>
                  <a:pt x="55" y="59"/>
                  <a:pt x="55" y="59"/>
                </a:cubicBezTo>
                <a:cubicBezTo>
                  <a:pt x="56" y="58"/>
                  <a:pt x="57" y="58"/>
                  <a:pt x="58" y="59"/>
                </a:cubicBezTo>
                <a:cubicBezTo>
                  <a:pt x="59" y="61"/>
                  <a:pt x="60" y="63"/>
                  <a:pt x="61" y="64"/>
                </a:cubicBezTo>
                <a:cubicBezTo>
                  <a:pt x="62" y="67"/>
                  <a:pt x="66" y="69"/>
                  <a:pt x="69" y="68"/>
                </a:cubicBezTo>
                <a:cubicBezTo>
                  <a:pt x="72" y="67"/>
                  <a:pt x="74" y="64"/>
                  <a:pt x="74" y="64"/>
                </a:cubicBezTo>
                <a:cubicBezTo>
                  <a:pt x="74" y="64"/>
                  <a:pt x="76" y="60"/>
                  <a:pt x="75" y="57"/>
                </a:cubicBezTo>
                <a:cubicBezTo>
                  <a:pt x="74" y="54"/>
                  <a:pt x="71" y="51"/>
                  <a:pt x="68" y="52"/>
                </a:cubicBezTo>
                <a:cubicBezTo>
                  <a:pt x="66" y="52"/>
                  <a:pt x="64" y="52"/>
                  <a:pt x="62" y="52"/>
                </a:cubicBezTo>
                <a:cubicBezTo>
                  <a:pt x="61" y="52"/>
                  <a:pt x="60" y="51"/>
                  <a:pt x="60" y="50"/>
                </a:cubicBezTo>
                <a:cubicBezTo>
                  <a:pt x="70" y="33"/>
                  <a:pt x="70" y="33"/>
                  <a:pt x="70" y="33"/>
                </a:cubicBezTo>
                <a:cubicBezTo>
                  <a:pt x="88" y="43"/>
                  <a:pt x="88" y="43"/>
                  <a:pt x="88" y="43"/>
                </a:cubicBezTo>
                <a:cubicBezTo>
                  <a:pt x="89" y="43"/>
                  <a:pt x="90" y="43"/>
                  <a:pt x="90" y="41"/>
                </a:cubicBezTo>
                <a:cubicBezTo>
                  <a:pt x="91" y="39"/>
                  <a:pt x="90" y="37"/>
                  <a:pt x="90" y="35"/>
                </a:cubicBezTo>
                <a:cubicBezTo>
                  <a:pt x="90" y="32"/>
                  <a:pt x="92" y="28"/>
                  <a:pt x="95" y="27"/>
                </a:cubicBezTo>
                <a:cubicBezTo>
                  <a:pt x="99" y="26"/>
                  <a:pt x="103" y="29"/>
                  <a:pt x="103" y="29"/>
                </a:cubicBezTo>
                <a:cubicBezTo>
                  <a:pt x="103" y="29"/>
                  <a:pt x="106" y="31"/>
                  <a:pt x="107" y="34"/>
                </a:cubicBezTo>
                <a:cubicBezTo>
                  <a:pt x="108" y="37"/>
                  <a:pt x="106" y="41"/>
                  <a:pt x="103" y="43"/>
                </a:cubicBezTo>
                <a:cubicBezTo>
                  <a:pt x="102" y="44"/>
                  <a:pt x="100" y="44"/>
                  <a:pt x="98" y="45"/>
                </a:cubicBezTo>
                <a:cubicBezTo>
                  <a:pt x="97" y="46"/>
                  <a:pt x="97" y="48"/>
                  <a:pt x="97" y="49"/>
                </a:cubicBezTo>
                <a:cubicBezTo>
                  <a:pt x="115" y="59"/>
                  <a:pt x="115" y="59"/>
                  <a:pt x="115" y="59"/>
                </a:cubicBezTo>
                <a:close/>
                <a:moveTo>
                  <a:pt x="53" y="23"/>
                </a:moveTo>
                <a:cubicBezTo>
                  <a:pt x="52" y="22"/>
                  <a:pt x="52" y="20"/>
                  <a:pt x="53" y="19"/>
                </a:cubicBezTo>
                <a:cubicBezTo>
                  <a:pt x="55" y="18"/>
                  <a:pt x="57" y="18"/>
                  <a:pt x="59" y="17"/>
                </a:cubicBezTo>
                <a:cubicBezTo>
                  <a:pt x="62" y="15"/>
                  <a:pt x="64" y="11"/>
                  <a:pt x="63" y="8"/>
                </a:cubicBezTo>
                <a:cubicBezTo>
                  <a:pt x="62" y="4"/>
                  <a:pt x="58" y="2"/>
                  <a:pt x="58" y="2"/>
                </a:cubicBezTo>
                <a:cubicBezTo>
                  <a:pt x="58" y="2"/>
                  <a:pt x="54" y="0"/>
                  <a:pt x="51" y="1"/>
                </a:cubicBezTo>
                <a:cubicBezTo>
                  <a:pt x="48" y="2"/>
                  <a:pt x="45" y="6"/>
                  <a:pt x="45" y="9"/>
                </a:cubicBezTo>
                <a:cubicBezTo>
                  <a:pt x="45" y="11"/>
                  <a:pt x="46" y="13"/>
                  <a:pt x="46" y="15"/>
                </a:cubicBezTo>
                <a:cubicBezTo>
                  <a:pt x="46" y="16"/>
                  <a:pt x="44" y="17"/>
                  <a:pt x="43" y="17"/>
                </a:cubicBezTo>
                <a:cubicBezTo>
                  <a:pt x="25" y="7"/>
                  <a:pt x="25" y="7"/>
                  <a:pt x="25" y="7"/>
                </a:cubicBezTo>
                <a:cubicBezTo>
                  <a:pt x="16" y="24"/>
                  <a:pt x="16" y="24"/>
                  <a:pt x="16" y="24"/>
                </a:cubicBezTo>
                <a:cubicBezTo>
                  <a:pt x="16" y="25"/>
                  <a:pt x="16" y="26"/>
                  <a:pt x="18" y="26"/>
                </a:cubicBezTo>
                <a:cubicBezTo>
                  <a:pt x="20" y="26"/>
                  <a:pt x="21" y="26"/>
                  <a:pt x="23" y="25"/>
                </a:cubicBezTo>
                <a:cubicBezTo>
                  <a:pt x="27" y="25"/>
                  <a:pt x="30" y="28"/>
                  <a:pt x="31" y="31"/>
                </a:cubicBezTo>
                <a:cubicBezTo>
                  <a:pt x="32" y="34"/>
                  <a:pt x="30" y="38"/>
                  <a:pt x="30" y="38"/>
                </a:cubicBezTo>
                <a:cubicBezTo>
                  <a:pt x="30" y="38"/>
                  <a:pt x="28" y="41"/>
                  <a:pt x="24" y="42"/>
                </a:cubicBezTo>
                <a:cubicBezTo>
                  <a:pt x="21" y="43"/>
                  <a:pt x="17" y="41"/>
                  <a:pt x="16" y="38"/>
                </a:cubicBezTo>
                <a:cubicBezTo>
                  <a:pt x="15" y="37"/>
                  <a:pt x="15" y="35"/>
                  <a:pt x="14" y="33"/>
                </a:cubicBezTo>
                <a:cubicBezTo>
                  <a:pt x="13" y="32"/>
                  <a:pt x="12" y="32"/>
                  <a:pt x="11" y="33"/>
                </a:cubicBezTo>
                <a:cubicBezTo>
                  <a:pt x="0" y="51"/>
                  <a:pt x="0" y="51"/>
                  <a:pt x="0" y="51"/>
                </a:cubicBezTo>
                <a:cubicBezTo>
                  <a:pt x="19" y="61"/>
                  <a:pt x="19" y="61"/>
                  <a:pt x="19" y="61"/>
                </a:cubicBezTo>
                <a:cubicBezTo>
                  <a:pt x="20" y="61"/>
                  <a:pt x="21" y="61"/>
                  <a:pt x="21" y="59"/>
                </a:cubicBezTo>
                <a:cubicBezTo>
                  <a:pt x="21" y="58"/>
                  <a:pt x="21" y="56"/>
                  <a:pt x="20" y="54"/>
                </a:cubicBezTo>
                <a:cubicBezTo>
                  <a:pt x="20" y="51"/>
                  <a:pt x="23" y="48"/>
                  <a:pt x="26" y="47"/>
                </a:cubicBezTo>
                <a:cubicBezTo>
                  <a:pt x="29" y="46"/>
                  <a:pt x="32" y="48"/>
                  <a:pt x="32" y="48"/>
                </a:cubicBezTo>
                <a:cubicBezTo>
                  <a:pt x="32" y="48"/>
                  <a:pt x="36" y="50"/>
                  <a:pt x="37" y="53"/>
                </a:cubicBezTo>
                <a:cubicBezTo>
                  <a:pt x="37" y="56"/>
                  <a:pt x="36" y="60"/>
                  <a:pt x="33" y="61"/>
                </a:cubicBezTo>
                <a:cubicBezTo>
                  <a:pt x="31" y="62"/>
                  <a:pt x="29" y="62"/>
                  <a:pt x="28" y="64"/>
                </a:cubicBezTo>
                <a:cubicBezTo>
                  <a:pt x="27" y="64"/>
                  <a:pt x="27" y="65"/>
                  <a:pt x="27" y="66"/>
                </a:cubicBezTo>
                <a:cubicBezTo>
                  <a:pt x="43" y="75"/>
                  <a:pt x="43" y="75"/>
                  <a:pt x="43" y="75"/>
                </a:cubicBezTo>
                <a:cubicBezTo>
                  <a:pt x="54" y="56"/>
                  <a:pt x="54" y="56"/>
                  <a:pt x="54" y="56"/>
                </a:cubicBezTo>
                <a:cubicBezTo>
                  <a:pt x="55" y="55"/>
                  <a:pt x="58" y="55"/>
                  <a:pt x="59" y="57"/>
                </a:cubicBezTo>
                <a:cubicBezTo>
                  <a:pt x="60" y="58"/>
                  <a:pt x="61" y="60"/>
                  <a:pt x="62" y="62"/>
                </a:cubicBezTo>
                <a:cubicBezTo>
                  <a:pt x="68" y="74"/>
                  <a:pt x="80" y="55"/>
                  <a:pt x="67" y="54"/>
                </a:cubicBezTo>
                <a:cubicBezTo>
                  <a:pt x="65" y="54"/>
                  <a:pt x="63" y="55"/>
                  <a:pt x="61" y="54"/>
                </a:cubicBezTo>
                <a:cubicBezTo>
                  <a:pt x="59" y="54"/>
                  <a:pt x="57" y="51"/>
                  <a:pt x="57" y="49"/>
                </a:cubicBezTo>
                <a:cubicBezTo>
                  <a:pt x="68" y="31"/>
                  <a:pt x="68" y="31"/>
                  <a:pt x="68" y="31"/>
                </a:cubicBezTo>
                <a:lnTo>
                  <a:pt x="53" y="2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165" name="Group 164"/>
          <p:cNvGrpSpPr/>
          <p:nvPr userDrawn="1"/>
        </p:nvGrpSpPr>
        <p:grpSpPr>
          <a:xfrm>
            <a:off x="3441700" y="4216400"/>
            <a:ext cx="719667" cy="285750"/>
            <a:chOff x="2581275" y="4216400"/>
            <a:chExt cx="539750" cy="285750"/>
          </a:xfrm>
        </p:grpSpPr>
        <p:sp>
          <p:nvSpPr>
            <p:cNvPr id="166" name="Freeform 139"/>
            <p:cNvSpPr>
              <a:spLocks/>
            </p:cNvSpPr>
            <p:nvPr userDrawn="1"/>
          </p:nvSpPr>
          <p:spPr bwMode="auto">
            <a:xfrm>
              <a:off x="2581275"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7 w 140"/>
                <a:gd name="T31" fmla="*/ 9 h 69"/>
                <a:gd name="T32" fmla="*/ 35 w 140"/>
                <a:gd name="T33" fmla="*/ 10 h 69"/>
                <a:gd name="T34" fmla="*/ 32 w 140"/>
                <a:gd name="T35" fmla="*/ 12 h 69"/>
                <a:gd name="T36" fmla="*/ 18 w 140"/>
                <a:gd name="T37" fmla="*/ 24 h 69"/>
                <a:gd name="T38" fmla="*/ 14 w 140"/>
                <a:gd name="T39" fmla="*/ 28 h 69"/>
                <a:gd name="T40" fmla="*/ 5 w 140"/>
                <a:gd name="T41" fmla="*/ 44 h 69"/>
                <a:gd name="T42" fmla="*/ 4 w 140"/>
                <a:gd name="T43" fmla="*/ 47 h 69"/>
                <a:gd name="T44" fmla="*/ 3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0 w 140"/>
                <a:gd name="T59" fmla="*/ 14 h 69"/>
                <a:gd name="T60" fmla="*/ 58 w 140"/>
                <a:gd name="T61" fmla="*/ 19 h 69"/>
                <a:gd name="T62" fmla="*/ 62 w 140"/>
                <a:gd name="T63" fmla="*/ 7 h 69"/>
                <a:gd name="T64" fmla="*/ 76 w 140"/>
                <a:gd name="T65" fmla="*/ 17 h 69"/>
                <a:gd name="T66" fmla="*/ 84 w 140"/>
                <a:gd name="T67" fmla="*/ 8 h 69"/>
                <a:gd name="T68" fmla="*/ 94 w 140"/>
                <a:gd name="T69" fmla="*/ 23 h 69"/>
                <a:gd name="T70" fmla="*/ 105 w 140"/>
                <a:gd name="T71" fmla="*/ 17 h 69"/>
                <a:gd name="T72" fmla="*/ 109 w 140"/>
                <a:gd name="T73" fmla="*/ 34 h 69"/>
                <a:gd name="T74" fmla="*/ 121 w 140"/>
                <a:gd name="T75" fmla="*/ 32 h 69"/>
                <a:gd name="T76" fmla="*/ 119 w 140"/>
                <a:gd name="T77" fmla="*/ 50 h 69"/>
                <a:gd name="T78" fmla="*/ 131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7" y="9"/>
                  </a:cubicBezTo>
                  <a:cubicBezTo>
                    <a:pt x="37" y="9"/>
                    <a:pt x="37" y="9"/>
                    <a:pt x="37"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2" y="19"/>
                    <a:pt x="18" y="24"/>
                  </a:cubicBezTo>
                  <a:cubicBezTo>
                    <a:pt x="18" y="24"/>
                    <a:pt x="18" y="24"/>
                    <a:pt x="18" y="24"/>
                  </a:cubicBezTo>
                  <a:cubicBezTo>
                    <a:pt x="16" y="26"/>
                    <a:pt x="16" y="26"/>
                    <a:pt x="16" y="26"/>
                  </a:cubicBezTo>
                  <a:cubicBezTo>
                    <a:pt x="14" y="28"/>
                    <a:pt x="14" y="28"/>
                    <a:pt x="14" y="28"/>
                  </a:cubicBezTo>
                  <a:cubicBezTo>
                    <a:pt x="14" y="28"/>
                    <a:pt x="14" y="28"/>
                    <a:pt x="14" y="28"/>
                  </a:cubicBezTo>
                  <a:cubicBezTo>
                    <a:pt x="11" y="33"/>
                    <a:pt x="8" y="39"/>
                    <a:pt x="5" y="44"/>
                  </a:cubicBezTo>
                  <a:cubicBezTo>
                    <a:pt x="5" y="44"/>
                    <a:pt x="5" y="44"/>
                    <a:pt x="5" y="44"/>
                  </a:cubicBezTo>
                  <a:cubicBezTo>
                    <a:pt x="4" y="47"/>
                    <a:pt x="4" y="47"/>
                    <a:pt x="4" y="47"/>
                  </a:cubicBezTo>
                  <a:cubicBezTo>
                    <a:pt x="3" y="50"/>
                    <a:pt x="3" y="50"/>
                    <a:pt x="3" y="50"/>
                  </a:cubicBezTo>
                  <a:cubicBezTo>
                    <a:pt x="3" y="50"/>
                    <a:pt x="3" y="50"/>
                    <a:pt x="3" y="50"/>
                  </a:cubicBezTo>
                  <a:cubicBezTo>
                    <a:pt x="1" y="56"/>
                    <a:pt x="0" y="63"/>
                    <a:pt x="0" y="69"/>
                  </a:cubicBezTo>
                  <a:cubicBezTo>
                    <a:pt x="6" y="69"/>
                    <a:pt x="6" y="69"/>
                    <a:pt x="6" y="69"/>
                  </a:cubicBezTo>
                  <a:cubicBezTo>
                    <a:pt x="6"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6" y="23"/>
                    <a:pt x="31" y="20"/>
                    <a:pt x="35" y="17"/>
                  </a:cubicBezTo>
                  <a:cubicBezTo>
                    <a:pt x="41" y="26"/>
                    <a:pt x="41" y="26"/>
                    <a:pt x="41" y="26"/>
                  </a:cubicBezTo>
                  <a:cubicBezTo>
                    <a:pt x="46" y="23"/>
                    <a:pt x="46" y="23"/>
                    <a:pt x="46" y="23"/>
                  </a:cubicBezTo>
                  <a:cubicBezTo>
                    <a:pt x="40" y="14"/>
                    <a:pt x="40" y="14"/>
                    <a:pt x="40" y="14"/>
                  </a:cubicBezTo>
                  <a:cubicBezTo>
                    <a:pt x="45" y="11"/>
                    <a:pt x="50" y="9"/>
                    <a:pt x="56" y="8"/>
                  </a:cubicBezTo>
                  <a:cubicBezTo>
                    <a:pt x="58" y="19"/>
                    <a:pt x="58" y="19"/>
                    <a:pt x="58" y="19"/>
                  </a:cubicBezTo>
                  <a:cubicBezTo>
                    <a:pt x="64" y="17"/>
                    <a:pt x="64" y="17"/>
                    <a:pt x="64" y="17"/>
                  </a:cubicBezTo>
                  <a:cubicBezTo>
                    <a:pt x="62" y="7"/>
                    <a:pt x="62" y="7"/>
                    <a:pt x="62" y="7"/>
                  </a:cubicBezTo>
                  <a:cubicBezTo>
                    <a:pt x="67" y="6"/>
                    <a:pt x="73" y="6"/>
                    <a:pt x="78" y="7"/>
                  </a:cubicBezTo>
                  <a:cubicBezTo>
                    <a:pt x="76" y="17"/>
                    <a:pt x="76" y="17"/>
                    <a:pt x="76" y="17"/>
                  </a:cubicBezTo>
                  <a:cubicBezTo>
                    <a:pt x="82" y="18"/>
                    <a:pt x="82" y="18"/>
                    <a:pt x="82" y="18"/>
                  </a:cubicBezTo>
                  <a:cubicBezTo>
                    <a:pt x="84" y="8"/>
                    <a:pt x="84" y="8"/>
                    <a:pt x="84" y="8"/>
                  </a:cubicBezTo>
                  <a:cubicBezTo>
                    <a:pt x="90" y="9"/>
                    <a:pt x="95" y="11"/>
                    <a:pt x="100" y="14"/>
                  </a:cubicBezTo>
                  <a:cubicBezTo>
                    <a:pt x="94" y="23"/>
                    <a:pt x="94" y="23"/>
                    <a:pt x="94" y="23"/>
                  </a:cubicBezTo>
                  <a:cubicBezTo>
                    <a:pt x="99" y="26"/>
                    <a:pt x="99" y="26"/>
                    <a:pt x="99" y="26"/>
                  </a:cubicBezTo>
                  <a:cubicBezTo>
                    <a:pt x="105" y="17"/>
                    <a:pt x="105" y="17"/>
                    <a:pt x="105" y="17"/>
                  </a:cubicBezTo>
                  <a:cubicBezTo>
                    <a:pt x="109" y="20"/>
                    <a:pt x="114" y="23"/>
                    <a:pt x="117" y="27"/>
                  </a:cubicBezTo>
                  <a:cubicBezTo>
                    <a:pt x="109" y="34"/>
                    <a:pt x="109" y="34"/>
                    <a:pt x="109" y="34"/>
                  </a:cubicBezTo>
                  <a:cubicBezTo>
                    <a:pt x="113" y="39"/>
                    <a:pt x="113" y="39"/>
                    <a:pt x="113" y="39"/>
                  </a:cubicBezTo>
                  <a:cubicBezTo>
                    <a:pt x="121" y="32"/>
                    <a:pt x="121" y="32"/>
                    <a:pt x="121" y="32"/>
                  </a:cubicBezTo>
                  <a:cubicBezTo>
                    <a:pt x="125" y="36"/>
                    <a:pt x="127" y="41"/>
                    <a:pt x="129" y="46"/>
                  </a:cubicBezTo>
                  <a:cubicBezTo>
                    <a:pt x="119" y="50"/>
                    <a:pt x="119" y="50"/>
                    <a:pt x="119" y="50"/>
                  </a:cubicBezTo>
                  <a:cubicBezTo>
                    <a:pt x="121" y="55"/>
                    <a:pt x="121" y="55"/>
                    <a:pt x="121" y="55"/>
                  </a:cubicBezTo>
                  <a:cubicBezTo>
                    <a:pt x="131" y="52"/>
                    <a:pt x="131" y="52"/>
                    <a:pt x="131"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67" name="Freeform 140"/>
            <p:cNvSpPr>
              <a:spLocks/>
            </p:cNvSpPr>
            <p:nvPr userDrawn="1"/>
          </p:nvSpPr>
          <p:spPr bwMode="auto">
            <a:xfrm>
              <a:off x="2619375" y="4448175"/>
              <a:ext cx="34925" cy="41275"/>
            </a:xfrm>
            <a:custGeom>
              <a:avLst/>
              <a:gdLst>
                <a:gd name="T0" fmla="*/ 7 w 22"/>
                <a:gd name="T1" fmla="*/ 17 h 26"/>
                <a:gd name="T2" fmla="*/ 17 w 22"/>
                <a:gd name="T3" fmla="*/ 17 h 26"/>
                <a:gd name="T4" fmla="*/ 17 w 22"/>
                <a:gd name="T5" fmla="*/ 9 h 26"/>
                <a:gd name="T6" fmla="*/ 7 w 22"/>
                <a:gd name="T7" fmla="*/ 9 h 26"/>
                <a:gd name="T8" fmla="*/ 7 w 22"/>
                <a:gd name="T9" fmla="*/ 7 h 26"/>
                <a:gd name="T10" fmla="*/ 22 w 22"/>
                <a:gd name="T11" fmla="*/ 7 h 26"/>
                <a:gd name="T12" fmla="*/ 22 w 22"/>
                <a:gd name="T13" fmla="*/ 0 h 26"/>
                <a:gd name="T14" fmla="*/ 0 w 22"/>
                <a:gd name="T15" fmla="*/ 0 h 26"/>
                <a:gd name="T16" fmla="*/ 0 w 22"/>
                <a:gd name="T17" fmla="*/ 26 h 26"/>
                <a:gd name="T18" fmla="*/ 22 w 22"/>
                <a:gd name="T19" fmla="*/ 26 h 26"/>
                <a:gd name="T20" fmla="*/ 22 w 22"/>
                <a:gd name="T21" fmla="*/ 22 h 26"/>
                <a:gd name="T22" fmla="*/ 7 w 22"/>
                <a:gd name="T23" fmla="*/ 22 h 26"/>
                <a:gd name="T24" fmla="*/ 7 w 22"/>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6">
                  <a:moveTo>
                    <a:pt x="7" y="17"/>
                  </a:moveTo>
                  <a:lnTo>
                    <a:pt x="17" y="17"/>
                  </a:lnTo>
                  <a:lnTo>
                    <a:pt x="17" y="9"/>
                  </a:lnTo>
                  <a:lnTo>
                    <a:pt x="7" y="9"/>
                  </a:lnTo>
                  <a:lnTo>
                    <a:pt x="7" y="7"/>
                  </a:lnTo>
                  <a:lnTo>
                    <a:pt x="22" y="7"/>
                  </a:lnTo>
                  <a:lnTo>
                    <a:pt x="22" y="0"/>
                  </a:lnTo>
                  <a:lnTo>
                    <a:pt x="0" y="0"/>
                  </a:lnTo>
                  <a:lnTo>
                    <a:pt x="0" y="26"/>
                  </a:lnTo>
                  <a:lnTo>
                    <a:pt x="22" y="26"/>
                  </a:lnTo>
                  <a:lnTo>
                    <a:pt x="22" y="22"/>
                  </a:lnTo>
                  <a:lnTo>
                    <a:pt x="7" y="22"/>
                  </a:lnTo>
                  <a:lnTo>
                    <a:pt x="7"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68" name="Freeform 141"/>
            <p:cNvSpPr>
              <a:spLocks/>
            </p:cNvSpPr>
            <p:nvPr userDrawn="1"/>
          </p:nvSpPr>
          <p:spPr bwMode="auto">
            <a:xfrm>
              <a:off x="2638425" y="4362450"/>
              <a:ext cx="261938" cy="139700"/>
            </a:xfrm>
            <a:custGeom>
              <a:avLst/>
              <a:gdLst>
                <a:gd name="T0" fmla="*/ 58 w 68"/>
                <a:gd name="T1" fmla="*/ 20 h 36"/>
                <a:gd name="T2" fmla="*/ 49 w 68"/>
                <a:gd name="T3" fmla="*/ 21 h 36"/>
                <a:gd name="T4" fmla="*/ 0 w 68"/>
                <a:gd name="T5" fmla="*/ 0 h 36"/>
                <a:gd name="T6" fmla="*/ 47 w 68"/>
                <a:gd name="T7" fmla="*/ 26 h 36"/>
                <a:gd name="T8" fmla="*/ 51 w 68"/>
                <a:gd name="T9" fmla="*/ 33 h 36"/>
                <a:gd name="T10" fmla="*/ 59 w 68"/>
                <a:gd name="T11" fmla="*/ 32 h 36"/>
                <a:gd name="T12" fmla="*/ 65 w 68"/>
                <a:gd name="T13" fmla="*/ 36 h 36"/>
                <a:gd name="T14" fmla="*/ 68 w 68"/>
                <a:gd name="T15" fmla="*/ 29 h 36"/>
                <a:gd name="T16" fmla="*/ 62 w 68"/>
                <a:gd name="T17" fmla="*/ 27 h 36"/>
                <a:gd name="T18" fmla="*/ 58 w 68"/>
                <a:gd name="T19"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58" y="20"/>
                  </a:moveTo>
                  <a:cubicBezTo>
                    <a:pt x="55" y="18"/>
                    <a:pt x="52" y="19"/>
                    <a:pt x="49" y="21"/>
                  </a:cubicBezTo>
                  <a:cubicBezTo>
                    <a:pt x="0" y="0"/>
                    <a:pt x="0" y="0"/>
                    <a:pt x="0" y="0"/>
                  </a:cubicBezTo>
                  <a:cubicBezTo>
                    <a:pt x="47" y="26"/>
                    <a:pt x="47" y="26"/>
                    <a:pt x="47" y="26"/>
                  </a:cubicBezTo>
                  <a:cubicBezTo>
                    <a:pt x="47" y="29"/>
                    <a:pt x="49" y="31"/>
                    <a:pt x="51" y="33"/>
                  </a:cubicBezTo>
                  <a:cubicBezTo>
                    <a:pt x="54" y="34"/>
                    <a:pt x="56" y="34"/>
                    <a:pt x="59" y="32"/>
                  </a:cubicBezTo>
                  <a:cubicBezTo>
                    <a:pt x="65" y="36"/>
                    <a:pt x="65" y="36"/>
                    <a:pt x="65" y="36"/>
                  </a:cubicBezTo>
                  <a:cubicBezTo>
                    <a:pt x="68" y="29"/>
                    <a:pt x="68" y="29"/>
                    <a:pt x="68" y="29"/>
                  </a:cubicBezTo>
                  <a:cubicBezTo>
                    <a:pt x="62" y="27"/>
                    <a:pt x="62" y="27"/>
                    <a:pt x="62" y="27"/>
                  </a:cubicBezTo>
                  <a:cubicBezTo>
                    <a:pt x="62" y="24"/>
                    <a:pt x="60" y="21"/>
                    <a:pt x="58" y="2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69" name="Freeform 142"/>
            <p:cNvSpPr>
              <a:spLocks/>
            </p:cNvSpPr>
            <p:nvPr userDrawn="1"/>
          </p:nvSpPr>
          <p:spPr bwMode="auto">
            <a:xfrm>
              <a:off x="3055938"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170" name="Group 169"/>
          <p:cNvGrpSpPr/>
          <p:nvPr userDrawn="1"/>
        </p:nvGrpSpPr>
        <p:grpSpPr>
          <a:xfrm>
            <a:off x="4430184" y="4216400"/>
            <a:ext cx="719667" cy="285750"/>
            <a:chOff x="3322638" y="4216400"/>
            <a:chExt cx="539750" cy="285750"/>
          </a:xfrm>
        </p:grpSpPr>
        <p:sp>
          <p:nvSpPr>
            <p:cNvPr id="171" name="Freeform 143"/>
            <p:cNvSpPr>
              <a:spLocks/>
            </p:cNvSpPr>
            <p:nvPr userDrawn="1"/>
          </p:nvSpPr>
          <p:spPr bwMode="auto">
            <a:xfrm>
              <a:off x="3322638"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8 w 140"/>
                <a:gd name="T31" fmla="*/ 9 h 69"/>
                <a:gd name="T32" fmla="*/ 35 w 140"/>
                <a:gd name="T33" fmla="*/ 10 h 69"/>
                <a:gd name="T34" fmla="*/ 32 w 140"/>
                <a:gd name="T35" fmla="*/ 12 h 69"/>
                <a:gd name="T36" fmla="*/ 18 w 140"/>
                <a:gd name="T37" fmla="*/ 24 h 69"/>
                <a:gd name="T38" fmla="*/ 15 w 140"/>
                <a:gd name="T39" fmla="*/ 28 h 69"/>
                <a:gd name="T40" fmla="*/ 6 w 140"/>
                <a:gd name="T41" fmla="*/ 44 h 69"/>
                <a:gd name="T42" fmla="*/ 4 w 140"/>
                <a:gd name="T43" fmla="*/ 47 h 69"/>
                <a:gd name="T44" fmla="*/ 4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1 w 140"/>
                <a:gd name="T59" fmla="*/ 14 h 69"/>
                <a:gd name="T60" fmla="*/ 58 w 140"/>
                <a:gd name="T61" fmla="*/ 19 h 69"/>
                <a:gd name="T62" fmla="*/ 62 w 140"/>
                <a:gd name="T63" fmla="*/ 7 h 69"/>
                <a:gd name="T64" fmla="*/ 77 w 140"/>
                <a:gd name="T65" fmla="*/ 17 h 69"/>
                <a:gd name="T66" fmla="*/ 84 w 140"/>
                <a:gd name="T67" fmla="*/ 8 h 69"/>
                <a:gd name="T68" fmla="*/ 95 w 140"/>
                <a:gd name="T69" fmla="*/ 23 h 69"/>
                <a:gd name="T70" fmla="*/ 105 w 140"/>
                <a:gd name="T71" fmla="*/ 17 h 69"/>
                <a:gd name="T72" fmla="*/ 109 w 140"/>
                <a:gd name="T73" fmla="*/ 34 h 69"/>
                <a:gd name="T74" fmla="*/ 121 w 140"/>
                <a:gd name="T75" fmla="*/ 32 h 69"/>
                <a:gd name="T76" fmla="*/ 119 w 140"/>
                <a:gd name="T77" fmla="*/ 50 h 69"/>
                <a:gd name="T78" fmla="*/ 132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8" y="9"/>
                  </a:cubicBezTo>
                  <a:cubicBezTo>
                    <a:pt x="38" y="9"/>
                    <a:pt x="38" y="9"/>
                    <a:pt x="38"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3" y="19"/>
                    <a:pt x="18" y="24"/>
                  </a:cubicBezTo>
                  <a:cubicBezTo>
                    <a:pt x="18" y="24"/>
                    <a:pt x="18" y="24"/>
                    <a:pt x="18" y="24"/>
                  </a:cubicBezTo>
                  <a:cubicBezTo>
                    <a:pt x="16" y="26"/>
                    <a:pt x="16" y="26"/>
                    <a:pt x="16" y="26"/>
                  </a:cubicBezTo>
                  <a:cubicBezTo>
                    <a:pt x="15" y="28"/>
                    <a:pt x="15" y="28"/>
                    <a:pt x="15" y="28"/>
                  </a:cubicBezTo>
                  <a:cubicBezTo>
                    <a:pt x="15" y="28"/>
                    <a:pt x="15" y="28"/>
                    <a:pt x="15" y="28"/>
                  </a:cubicBezTo>
                  <a:cubicBezTo>
                    <a:pt x="11" y="33"/>
                    <a:pt x="8" y="39"/>
                    <a:pt x="6" y="44"/>
                  </a:cubicBezTo>
                  <a:cubicBezTo>
                    <a:pt x="5" y="44"/>
                    <a:pt x="5" y="44"/>
                    <a:pt x="5" y="44"/>
                  </a:cubicBezTo>
                  <a:cubicBezTo>
                    <a:pt x="4" y="47"/>
                    <a:pt x="4" y="47"/>
                    <a:pt x="4" y="47"/>
                  </a:cubicBezTo>
                  <a:cubicBezTo>
                    <a:pt x="3" y="50"/>
                    <a:pt x="3" y="50"/>
                    <a:pt x="3" y="50"/>
                  </a:cubicBezTo>
                  <a:cubicBezTo>
                    <a:pt x="4" y="50"/>
                    <a:pt x="4" y="50"/>
                    <a:pt x="4" y="50"/>
                  </a:cubicBezTo>
                  <a:cubicBezTo>
                    <a:pt x="2" y="56"/>
                    <a:pt x="1" y="63"/>
                    <a:pt x="0" y="69"/>
                  </a:cubicBezTo>
                  <a:cubicBezTo>
                    <a:pt x="6" y="69"/>
                    <a:pt x="6" y="69"/>
                    <a:pt x="6" y="69"/>
                  </a:cubicBezTo>
                  <a:cubicBezTo>
                    <a:pt x="7"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7" y="23"/>
                    <a:pt x="31" y="20"/>
                    <a:pt x="35" y="17"/>
                  </a:cubicBezTo>
                  <a:cubicBezTo>
                    <a:pt x="41" y="26"/>
                    <a:pt x="41" y="26"/>
                    <a:pt x="41" y="26"/>
                  </a:cubicBezTo>
                  <a:cubicBezTo>
                    <a:pt x="46" y="23"/>
                    <a:pt x="46" y="23"/>
                    <a:pt x="46" y="23"/>
                  </a:cubicBezTo>
                  <a:cubicBezTo>
                    <a:pt x="41" y="14"/>
                    <a:pt x="41" y="14"/>
                    <a:pt x="41" y="14"/>
                  </a:cubicBezTo>
                  <a:cubicBezTo>
                    <a:pt x="45" y="11"/>
                    <a:pt x="51" y="9"/>
                    <a:pt x="56" y="8"/>
                  </a:cubicBezTo>
                  <a:cubicBezTo>
                    <a:pt x="58" y="19"/>
                    <a:pt x="58" y="19"/>
                    <a:pt x="58" y="19"/>
                  </a:cubicBezTo>
                  <a:cubicBezTo>
                    <a:pt x="64" y="17"/>
                    <a:pt x="64" y="17"/>
                    <a:pt x="64" y="17"/>
                  </a:cubicBezTo>
                  <a:cubicBezTo>
                    <a:pt x="62" y="7"/>
                    <a:pt x="62" y="7"/>
                    <a:pt x="62" y="7"/>
                  </a:cubicBezTo>
                  <a:cubicBezTo>
                    <a:pt x="67" y="6"/>
                    <a:pt x="73" y="6"/>
                    <a:pt x="78" y="7"/>
                  </a:cubicBezTo>
                  <a:cubicBezTo>
                    <a:pt x="77" y="17"/>
                    <a:pt x="77" y="17"/>
                    <a:pt x="77" y="17"/>
                  </a:cubicBezTo>
                  <a:cubicBezTo>
                    <a:pt x="82" y="18"/>
                    <a:pt x="82" y="18"/>
                    <a:pt x="82" y="18"/>
                  </a:cubicBezTo>
                  <a:cubicBezTo>
                    <a:pt x="84" y="8"/>
                    <a:pt x="84" y="8"/>
                    <a:pt x="84" y="8"/>
                  </a:cubicBezTo>
                  <a:cubicBezTo>
                    <a:pt x="90" y="9"/>
                    <a:pt x="95" y="11"/>
                    <a:pt x="100" y="14"/>
                  </a:cubicBezTo>
                  <a:cubicBezTo>
                    <a:pt x="95" y="23"/>
                    <a:pt x="95" y="23"/>
                    <a:pt x="95" y="23"/>
                  </a:cubicBezTo>
                  <a:cubicBezTo>
                    <a:pt x="100" y="26"/>
                    <a:pt x="100" y="26"/>
                    <a:pt x="100" y="26"/>
                  </a:cubicBezTo>
                  <a:cubicBezTo>
                    <a:pt x="105" y="17"/>
                    <a:pt x="105" y="17"/>
                    <a:pt x="105" y="17"/>
                  </a:cubicBezTo>
                  <a:cubicBezTo>
                    <a:pt x="110" y="20"/>
                    <a:pt x="114" y="23"/>
                    <a:pt x="118" y="27"/>
                  </a:cubicBezTo>
                  <a:cubicBezTo>
                    <a:pt x="109" y="34"/>
                    <a:pt x="109" y="34"/>
                    <a:pt x="109" y="34"/>
                  </a:cubicBezTo>
                  <a:cubicBezTo>
                    <a:pt x="113" y="39"/>
                    <a:pt x="113" y="39"/>
                    <a:pt x="113" y="39"/>
                  </a:cubicBezTo>
                  <a:cubicBezTo>
                    <a:pt x="121" y="32"/>
                    <a:pt x="121" y="32"/>
                    <a:pt x="121" y="32"/>
                  </a:cubicBezTo>
                  <a:cubicBezTo>
                    <a:pt x="125" y="36"/>
                    <a:pt x="127" y="41"/>
                    <a:pt x="130" y="46"/>
                  </a:cubicBezTo>
                  <a:cubicBezTo>
                    <a:pt x="119" y="50"/>
                    <a:pt x="119" y="50"/>
                    <a:pt x="119" y="50"/>
                  </a:cubicBezTo>
                  <a:cubicBezTo>
                    <a:pt x="121" y="55"/>
                    <a:pt x="121" y="55"/>
                    <a:pt x="121" y="55"/>
                  </a:cubicBezTo>
                  <a:cubicBezTo>
                    <a:pt x="132" y="52"/>
                    <a:pt x="132" y="52"/>
                    <a:pt x="132"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72" name="Freeform 144"/>
            <p:cNvSpPr>
              <a:spLocks/>
            </p:cNvSpPr>
            <p:nvPr userDrawn="1"/>
          </p:nvSpPr>
          <p:spPr bwMode="auto">
            <a:xfrm>
              <a:off x="3363913" y="4448175"/>
              <a:ext cx="31750" cy="41275"/>
            </a:xfrm>
            <a:custGeom>
              <a:avLst/>
              <a:gdLst>
                <a:gd name="T0" fmla="*/ 8 w 20"/>
                <a:gd name="T1" fmla="*/ 17 h 26"/>
                <a:gd name="T2" fmla="*/ 15 w 20"/>
                <a:gd name="T3" fmla="*/ 17 h 26"/>
                <a:gd name="T4" fmla="*/ 15 w 20"/>
                <a:gd name="T5" fmla="*/ 9 h 26"/>
                <a:gd name="T6" fmla="*/ 8 w 20"/>
                <a:gd name="T7" fmla="*/ 9 h 26"/>
                <a:gd name="T8" fmla="*/ 8 w 20"/>
                <a:gd name="T9" fmla="*/ 7 h 26"/>
                <a:gd name="T10" fmla="*/ 20 w 20"/>
                <a:gd name="T11" fmla="*/ 7 h 26"/>
                <a:gd name="T12" fmla="*/ 20 w 20"/>
                <a:gd name="T13" fmla="*/ 0 h 26"/>
                <a:gd name="T14" fmla="*/ 0 w 20"/>
                <a:gd name="T15" fmla="*/ 0 h 26"/>
                <a:gd name="T16" fmla="*/ 0 w 20"/>
                <a:gd name="T17" fmla="*/ 26 h 26"/>
                <a:gd name="T18" fmla="*/ 20 w 20"/>
                <a:gd name="T19" fmla="*/ 26 h 26"/>
                <a:gd name="T20" fmla="*/ 20 w 20"/>
                <a:gd name="T21" fmla="*/ 22 h 26"/>
                <a:gd name="T22" fmla="*/ 8 w 20"/>
                <a:gd name="T23" fmla="*/ 22 h 26"/>
                <a:gd name="T24" fmla="*/ 8 w 20"/>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6">
                  <a:moveTo>
                    <a:pt x="8" y="17"/>
                  </a:moveTo>
                  <a:lnTo>
                    <a:pt x="15" y="17"/>
                  </a:lnTo>
                  <a:lnTo>
                    <a:pt x="15" y="9"/>
                  </a:lnTo>
                  <a:lnTo>
                    <a:pt x="8" y="9"/>
                  </a:lnTo>
                  <a:lnTo>
                    <a:pt x="8" y="7"/>
                  </a:lnTo>
                  <a:lnTo>
                    <a:pt x="20" y="7"/>
                  </a:lnTo>
                  <a:lnTo>
                    <a:pt x="20" y="0"/>
                  </a:lnTo>
                  <a:lnTo>
                    <a:pt x="0" y="0"/>
                  </a:lnTo>
                  <a:lnTo>
                    <a:pt x="0" y="26"/>
                  </a:lnTo>
                  <a:lnTo>
                    <a:pt x="20" y="26"/>
                  </a:lnTo>
                  <a:lnTo>
                    <a:pt x="20" y="22"/>
                  </a:lnTo>
                  <a:lnTo>
                    <a:pt x="8" y="22"/>
                  </a:lnTo>
                  <a:lnTo>
                    <a:pt x="8"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73" name="Freeform 145"/>
            <p:cNvSpPr>
              <a:spLocks/>
            </p:cNvSpPr>
            <p:nvPr userDrawn="1"/>
          </p:nvSpPr>
          <p:spPr bwMode="auto">
            <a:xfrm>
              <a:off x="3541713" y="4362450"/>
              <a:ext cx="263525" cy="139700"/>
            </a:xfrm>
            <a:custGeom>
              <a:avLst/>
              <a:gdLst>
                <a:gd name="T0" fmla="*/ 19 w 68"/>
                <a:gd name="T1" fmla="*/ 21 h 36"/>
                <a:gd name="T2" fmla="*/ 11 w 68"/>
                <a:gd name="T3" fmla="*/ 20 h 36"/>
                <a:gd name="T4" fmla="*/ 6 w 68"/>
                <a:gd name="T5" fmla="*/ 27 h 36"/>
                <a:gd name="T6" fmla="*/ 0 w 68"/>
                <a:gd name="T7" fmla="*/ 29 h 36"/>
                <a:gd name="T8" fmla="*/ 4 w 68"/>
                <a:gd name="T9" fmla="*/ 36 h 36"/>
                <a:gd name="T10" fmla="*/ 10 w 68"/>
                <a:gd name="T11" fmla="*/ 32 h 36"/>
                <a:gd name="T12" fmla="*/ 17 w 68"/>
                <a:gd name="T13" fmla="*/ 33 h 36"/>
                <a:gd name="T14" fmla="*/ 21 w 68"/>
                <a:gd name="T15" fmla="*/ 26 h 36"/>
                <a:gd name="T16" fmla="*/ 68 w 68"/>
                <a:gd name="T17" fmla="*/ 0 h 36"/>
                <a:gd name="T18" fmla="*/ 19 w 68"/>
                <a:gd name="T19"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19" y="21"/>
                  </a:moveTo>
                  <a:cubicBezTo>
                    <a:pt x="17" y="19"/>
                    <a:pt x="13" y="18"/>
                    <a:pt x="11" y="20"/>
                  </a:cubicBezTo>
                  <a:cubicBezTo>
                    <a:pt x="8" y="21"/>
                    <a:pt x="6" y="24"/>
                    <a:pt x="6" y="27"/>
                  </a:cubicBezTo>
                  <a:cubicBezTo>
                    <a:pt x="0" y="29"/>
                    <a:pt x="0" y="29"/>
                    <a:pt x="0" y="29"/>
                  </a:cubicBezTo>
                  <a:cubicBezTo>
                    <a:pt x="4" y="36"/>
                    <a:pt x="4" y="36"/>
                    <a:pt x="4" y="36"/>
                  </a:cubicBezTo>
                  <a:cubicBezTo>
                    <a:pt x="10" y="32"/>
                    <a:pt x="10" y="32"/>
                    <a:pt x="10" y="32"/>
                  </a:cubicBezTo>
                  <a:cubicBezTo>
                    <a:pt x="12" y="34"/>
                    <a:pt x="15" y="34"/>
                    <a:pt x="17" y="33"/>
                  </a:cubicBezTo>
                  <a:cubicBezTo>
                    <a:pt x="19" y="31"/>
                    <a:pt x="21" y="29"/>
                    <a:pt x="21" y="26"/>
                  </a:cubicBezTo>
                  <a:cubicBezTo>
                    <a:pt x="68" y="0"/>
                    <a:pt x="68" y="0"/>
                    <a:pt x="68" y="0"/>
                  </a:cubicBezTo>
                  <a:lnTo>
                    <a:pt x="19" y="2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74" name="Freeform 146"/>
            <p:cNvSpPr>
              <a:spLocks/>
            </p:cNvSpPr>
            <p:nvPr userDrawn="1"/>
          </p:nvSpPr>
          <p:spPr bwMode="auto">
            <a:xfrm>
              <a:off x="3797300"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175" name="Group 174"/>
          <p:cNvGrpSpPr/>
          <p:nvPr userDrawn="1"/>
        </p:nvGrpSpPr>
        <p:grpSpPr>
          <a:xfrm>
            <a:off x="9222317" y="4011614"/>
            <a:ext cx="582083" cy="563563"/>
            <a:chOff x="6916738" y="4011613"/>
            <a:chExt cx="436562" cy="563563"/>
          </a:xfrm>
        </p:grpSpPr>
        <p:sp>
          <p:nvSpPr>
            <p:cNvPr id="176" name="Rectangle 147"/>
            <p:cNvSpPr>
              <a:spLocks noChangeArrowheads="1"/>
            </p:cNvSpPr>
            <p:nvPr userDrawn="1"/>
          </p:nvSpPr>
          <p:spPr bwMode="auto">
            <a:xfrm>
              <a:off x="6916738" y="4529138"/>
              <a:ext cx="355600" cy="460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77" name="Freeform 148"/>
            <p:cNvSpPr>
              <a:spLocks noEditPoints="1"/>
            </p:cNvSpPr>
            <p:nvPr userDrawn="1"/>
          </p:nvSpPr>
          <p:spPr bwMode="auto">
            <a:xfrm>
              <a:off x="6924675" y="4011613"/>
              <a:ext cx="428625" cy="490538"/>
            </a:xfrm>
            <a:custGeom>
              <a:avLst/>
              <a:gdLst>
                <a:gd name="T0" fmla="*/ 106 w 111"/>
                <a:gd name="T1" fmla="*/ 22 h 127"/>
                <a:gd name="T2" fmla="*/ 106 w 111"/>
                <a:gd name="T3" fmla="*/ 22 h 127"/>
                <a:gd name="T4" fmla="*/ 85 w 111"/>
                <a:gd name="T5" fmla="*/ 0 h 127"/>
                <a:gd name="T6" fmla="*/ 80 w 111"/>
                <a:gd name="T7" fmla="*/ 4 h 127"/>
                <a:gd name="T8" fmla="*/ 90 w 111"/>
                <a:gd name="T9" fmla="*/ 15 h 127"/>
                <a:gd name="T10" fmla="*/ 90 w 111"/>
                <a:gd name="T11" fmla="*/ 33 h 127"/>
                <a:gd name="T12" fmla="*/ 104 w 111"/>
                <a:gd name="T13" fmla="*/ 48 h 127"/>
                <a:gd name="T14" fmla="*/ 104 w 111"/>
                <a:gd name="T15" fmla="*/ 105 h 127"/>
                <a:gd name="T16" fmla="*/ 99 w 111"/>
                <a:gd name="T17" fmla="*/ 108 h 127"/>
                <a:gd name="T18" fmla="*/ 92 w 111"/>
                <a:gd name="T19" fmla="*/ 105 h 127"/>
                <a:gd name="T20" fmla="*/ 92 w 111"/>
                <a:gd name="T21" fmla="*/ 62 h 127"/>
                <a:gd name="T22" fmla="*/ 80 w 111"/>
                <a:gd name="T23" fmla="*/ 51 h 127"/>
                <a:gd name="T24" fmla="*/ 80 w 111"/>
                <a:gd name="T25" fmla="*/ 15 h 127"/>
                <a:gd name="T26" fmla="*/ 69 w 111"/>
                <a:gd name="T27" fmla="*/ 3 h 127"/>
                <a:gd name="T28" fmla="*/ 12 w 111"/>
                <a:gd name="T29" fmla="*/ 3 h 127"/>
                <a:gd name="T30" fmla="*/ 0 w 111"/>
                <a:gd name="T31" fmla="*/ 15 h 127"/>
                <a:gd name="T32" fmla="*/ 0 w 111"/>
                <a:gd name="T33" fmla="*/ 115 h 127"/>
                <a:gd name="T34" fmla="*/ 12 w 111"/>
                <a:gd name="T35" fmla="*/ 127 h 127"/>
                <a:gd name="T36" fmla="*/ 69 w 111"/>
                <a:gd name="T37" fmla="*/ 127 h 127"/>
                <a:gd name="T38" fmla="*/ 80 w 111"/>
                <a:gd name="T39" fmla="*/ 115 h 127"/>
                <a:gd name="T40" fmla="*/ 80 w 111"/>
                <a:gd name="T41" fmla="*/ 60 h 127"/>
                <a:gd name="T42" fmla="*/ 85 w 111"/>
                <a:gd name="T43" fmla="*/ 65 h 127"/>
                <a:gd name="T44" fmla="*/ 85 w 111"/>
                <a:gd name="T45" fmla="*/ 108 h 127"/>
                <a:gd name="T46" fmla="*/ 86 w 111"/>
                <a:gd name="T47" fmla="*/ 109 h 127"/>
                <a:gd name="T48" fmla="*/ 98 w 111"/>
                <a:gd name="T49" fmla="*/ 115 h 127"/>
                <a:gd name="T50" fmla="*/ 99 w 111"/>
                <a:gd name="T51" fmla="*/ 115 h 127"/>
                <a:gd name="T52" fmla="*/ 110 w 111"/>
                <a:gd name="T53" fmla="*/ 109 h 127"/>
                <a:gd name="T54" fmla="*/ 111 w 111"/>
                <a:gd name="T55" fmla="*/ 108 h 127"/>
                <a:gd name="T56" fmla="*/ 111 w 111"/>
                <a:gd name="T57" fmla="*/ 56 h 127"/>
                <a:gd name="T58" fmla="*/ 111 w 111"/>
                <a:gd name="T59" fmla="*/ 38 h 127"/>
                <a:gd name="T60" fmla="*/ 111 w 111"/>
                <a:gd name="T61" fmla="*/ 28 h 127"/>
                <a:gd name="T62" fmla="*/ 106 w 111"/>
                <a:gd name="T63" fmla="*/ 22 h 127"/>
                <a:gd name="T64" fmla="*/ 73 w 111"/>
                <a:gd name="T65" fmla="*/ 46 h 127"/>
                <a:gd name="T66" fmla="*/ 61 w 111"/>
                <a:gd name="T67" fmla="*/ 57 h 127"/>
                <a:gd name="T68" fmla="*/ 20 w 111"/>
                <a:gd name="T69" fmla="*/ 57 h 127"/>
                <a:gd name="T70" fmla="*/ 9 w 111"/>
                <a:gd name="T71" fmla="*/ 46 h 127"/>
                <a:gd name="T72" fmla="*/ 9 w 111"/>
                <a:gd name="T73" fmla="*/ 26 h 127"/>
                <a:gd name="T74" fmla="*/ 20 w 111"/>
                <a:gd name="T75" fmla="*/ 15 h 127"/>
                <a:gd name="T76" fmla="*/ 61 w 111"/>
                <a:gd name="T77" fmla="*/ 15 h 127"/>
                <a:gd name="T78" fmla="*/ 73 w 111"/>
                <a:gd name="T79" fmla="*/ 26 h 127"/>
                <a:gd name="T80" fmla="*/ 73 w 111"/>
                <a:gd name="T81" fmla="*/ 46 h 127"/>
                <a:gd name="T82" fmla="*/ 104 w 111"/>
                <a:gd name="T83" fmla="*/ 38 h 127"/>
                <a:gd name="T84" fmla="*/ 104 w 111"/>
                <a:gd name="T85" fmla="*/ 38 h 127"/>
                <a:gd name="T86" fmla="*/ 97 w 111"/>
                <a:gd name="T87" fmla="*/ 30 h 127"/>
                <a:gd name="T88" fmla="*/ 97 w 111"/>
                <a:gd name="T89" fmla="*/ 23 h 127"/>
                <a:gd name="T90" fmla="*/ 104 w 111"/>
                <a:gd name="T91" fmla="*/ 31 h 127"/>
                <a:gd name="T92" fmla="*/ 104 w 111"/>
                <a:gd name="T93" fmla="*/ 3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1" h="127">
                  <a:moveTo>
                    <a:pt x="106" y="22"/>
                  </a:moveTo>
                  <a:cubicBezTo>
                    <a:pt x="106" y="22"/>
                    <a:pt x="106" y="22"/>
                    <a:pt x="106" y="22"/>
                  </a:cubicBezTo>
                  <a:cubicBezTo>
                    <a:pt x="85" y="0"/>
                    <a:pt x="85" y="0"/>
                    <a:pt x="85" y="0"/>
                  </a:cubicBezTo>
                  <a:cubicBezTo>
                    <a:pt x="80" y="4"/>
                    <a:pt x="80" y="4"/>
                    <a:pt x="80" y="4"/>
                  </a:cubicBezTo>
                  <a:cubicBezTo>
                    <a:pt x="90" y="15"/>
                    <a:pt x="90" y="15"/>
                    <a:pt x="90" y="15"/>
                  </a:cubicBezTo>
                  <a:cubicBezTo>
                    <a:pt x="90" y="33"/>
                    <a:pt x="90" y="33"/>
                    <a:pt x="90" y="33"/>
                  </a:cubicBezTo>
                  <a:cubicBezTo>
                    <a:pt x="104" y="48"/>
                    <a:pt x="104" y="48"/>
                    <a:pt x="104" y="48"/>
                  </a:cubicBezTo>
                  <a:cubicBezTo>
                    <a:pt x="104" y="105"/>
                    <a:pt x="104" y="105"/>
                    <a:pt x="104" y="105"/>
                  </a:cubicBezTo>
                  <a:cubicBezTo>
                    <a:pt x="103" y="106"/>
                    <a:pt x="101" y="108"/>
                    <a:pt x="99" y="108"/>
                  </a:cubicBezTo>
                  <a:cubicBezTo>
                    <a:pt x="96" y="108"/>
                    <a:pt x="94" y="107"/>
                    <a:pt x="92" y="105"/>
                  </a:cubicBezTo>
                  <a:cubicBezTo>
                    <a:pt x="92" y="62"/>
                    <a:pt x="92" y="62"/>
                    <a:pt x="92" y="62"/>
                  </a:cubicBezTo>
                  <a:cubicBezTo>
                    <a:pt x="80" y="51"/>
                    <a:pt x="80" y="51"/>
                    <a:pt x="80" y="51"/>
                  </a:cubicBezTo>
                  <a:cubicBezTo>
                    <a:pt x="80" y="15"/>
                    <a:pt x="80" y="15"/>
                    <a:pt x="80" y="15"/>
                  </a:cubicBezTo>
                  <a:cubicBezTo>
                    <a:pt x="80" y="9"/>
                    <a:pt x="75" y="3"/>
                    <a:pt x="69" y="3"/>
                  </a:cubicBezTo>
                  <a:cubicBezTo>
                    <a:pt x="12" y="3"/>
                    <a:pt x="12" y="3"/>
                    <a:pt x="12" y="3"/>
                  </a:cubicBezTo>
                  <a:cubicBezTo>
                    <a:pt x="5" y="3"/>
                    <a:pt x="0" y="9"/>
                    <a:pt x="0" y="15"/>
                  </a:cubicBezTo>
                  <a:cubicBezTo>
                    <a:pt x="0" y="115"/>
                    <a:pt x="0" y="115"/>
                    <a:pt x="0" y="115"/>
                  </a:cubicBezTo>
                  <a:cubicBezTo>
                    <a:pt x="0" y="122"/>
                    <a:pt x="5" y="127"/>
                    <a:pt x="12" y="127"/>
                  </a:cubicBezTo>
                  <a:cubicBezTo>
                    <a:pt x="69" y="127"/>
                    <a:pt x="69" y="127"/>
                    <a:pt x="69" y="127"/>
                  </a:cubicBezTo>
                  <a:cubicBezTo>
                    <a:pt x="75" y="127"/>
                    <a:pt x="80" y="122"/>
                    <a:pt x="80" y="115"/>
                  </a:cubicBezTo>
                  <a:cubicBezTo>
                    <a:pt x="80" y="60"/>
                    <a:pt x="80" y="60"/>
                    <a:pt x="80" y="60"/>
                  </a:cubicBezTo>
                  <a:cubicBezTo>
                    <a:pt x="85" y="65"/>
                    <a:pt x="85" y="65"/>
                    <a:pt x="85" y="65"/>
                  </a:cubicBezTo>
                  <a:cubicBezTo>
                    <a:pt x="85" y="108"/>
                    <a:pt x="85" y="108"/>
                    <a:pt x="85" y="108"/>
                  </a:cubicBezTo>
                  <a:cubicBezTo>
                    <a:pt x="86" y="109"/>
                    <a:pt x="86" y="109"/>
                    <a:pt x="86" y="109"/>
                  </a:cubicBezTo>
                  <a:cubicBezTo>
                    <a:pt x="90" y="113"/>
                    <a:pt x="94" y="115"/>
                    <a:pt x="98" y="115"/>
                  </a:cubicBezTo>
                  <a:cubicBezTo>
                    <a:pt x="98" y="115"/>
                    <a:pt x="99" y="115"/>
                    <a:pt x="99" y="115"/>
                  </a:cubicBezTo>
                  <a:cubicBezTo>
                    <a:pt x="106" y="115"/>
                    <a:pt x="110" y="109"/>
                    <a:pt x="110" y="109"/>
                  </a:cubicBezTo>
                  <a:cubicBezTo>
                    <a:pt x="111" y="108"/>
                    <a:pt x="111" y="108"/>
                    <a:pt x="111" y="108"/>
                  </a:cubicBezTo>
                  <a:cubicBezTo>
                    <a:pt x="111" y="56"/>
                    <a:pt x="111" y="56"/>
                    <a:pt x="111" y="56"/>
                  </a:cubicBezTo>
                  <a:cubicBezTo>
                    <a:pt x="111" y="38"/>
                    <a:pt x="111" y="38"/>
                    <a:pt x="111" y="38"/>
                  </a:cubicBezTo>
                  <a:cubicBezTo>
                    <a:pt x="111" y="28"/>
                    <a:pt x="111" y="28"/>
                    <a:pt x="111" y="28"/>
                  </a:cubicBezTo>
                  <a:lnTo>
                    <a:pt x="106" y="22"/>
                  </a:lnTo>
                  <a:close/>
                  <a:moveTo>
                    <a:pt x="73" y="46"/>
                  </a:moveTo>
                  <a:cubicBezTo>
                    <a:pt x="73" y="52"/>
                    <a:pt x="68" y="57"/>
                    <a:pt x="61" y="57"/>
                  </a:cubicBezTo>
                  <a:cubicBezTo>
                    <a:pt x="20" y="57"/>
                    <a:pt x="20" y="57"/>
                    <a:pt x="20" y="57"/>
                  </a:cubicBezTo>
                  <a:cubicBezTo>
                    <a:pt x="14" y="57"/>
                    <a:pt x="9" y="52"/>
                    <a:pt x="9" y="46"/>
                  </a:cubicBezTo>
                  <a:cubicBezTo>
                    <a:pt x="9" y="26"/>
                    <a:pt x="9" y="26"/>
                    <a:pt x="9" y="26"/>
                  </a:cubicBezTo>
                  <a:cubicBezTo>
                    <a:pt x="9" y="20"/>
                    <a:pt x="14" y="15"/>
                    <a:pt x="20" y="15"/>
                  </a:cubicBezTo>
                  <a:cubicBezTo>
                    <a:pt x="61" y="15"/>
                    <a:pt x="61" y="15"/>
                    <a:pt x="61" y="15"/>
                  </a:cubicBezTo>
                  <a:cubicBezTo>
                    <a:pt x="68" y="15"/>
                    <a:pt x="73" y="20"/>
                    <a:pt x="73" y="26"/>
                  </a:cubicBezTo>
                  <a:lnTo>
                    <a:pt x="73" y="46"/>
                  </a:lnTo>
                  <a:close/>
                  <a:moveTo>
                    <a:pt x="104" y="38"/>
                  </a:moveTo>
                  <a:cubicBezTo>
                    <a:pt x="104" y="38"/>
                    <a:pt x="104" y="38"/>
                    <a:pt x="104" y="38"/>
                  </a:cubicBezTo>
                  <a:cubicBezTo>
                    <a:pt x="97" y="30"/>
                    <a:pt x="97" y="30"/>
                    <a:pt x="97" y="30"/>
                  </a:cubicBezTo>
                  <a:cubicBezTo>
                    <a:pt x="97" y="23"/>
                    <a:pt x="97" y="23"/>
                    <a:pt x="97" y="23"/>
                  </a:cubicBezTo>
                  <a:cubicBezTo>
                    <a:pt x="104" y="31"/>
                    <a:pt x="104" y="31"/>
                    <a:pt x="104" y="31"/>
                  </a:cubicBezTo>
                  <a:lnTo>
                    <a:pt x="104" y="3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178" name="Freeform 149"/>
          <p:cNvSpPr>
            <a:spLocks noEditPoints="1"/>
          </p:cNvSpPr>
          <p:nvPr userDrawn="1"/>
        </p:nvSpPr>
        <p:spPr bwMode="auto">
          <a:xfrm>
            <a:off x="10113434" y="4003676"/>
            <a:ext cx="395817" cy="404813"/>
          </a:xfrm>
          <a:custGeom>
            <a:avLst/>
            <a:gdLst>
              <a:gd name="T0" fmla="*/ 66 w 77"/>
              <a:gd name="T1" fmla="*/ 57 h 105"/>
              <a:gd name="T2" fmla="*/ 66 w 77"/>
              <a:gd name="T3" fmla="*/ 6 h 105"/>
              <a:gd name="T4" fmla="*/ 60 w 77"/>
              <a:gd name="T5" fmla="*/ 0 h 105"/>
              <a:gd name="T6" fmla="*/ 22 w 77"/>
              <a:gd name="T7" fmla="*/ 0 h 105"/>
              <a:gd name="T8" fmla="*/ 0 w 77"/>
              <a:gd name="T9" fmla="*/ 22 h 105"/>
              <a:gd name="T10" fmla="*/ 0 w 77"/>
              <a:gd name="T11" fmla="*/ 86 h 105"/>
              <a:gd name="T12" fmla="*/ 6 w 77"/>
              <a:gd name="T13" fmla="*/ 92 h 105"/>
              <a:gd name="T14" fmla="*/ 26 w 77"/>
              <a:gd name="T15" fmla="*/ 92 h 105"/>
              <a:gd name="T16" fmla="*/ 50 w 77"/>
              <a:gd name="T17" fmla="*/ 105 h 105"/>
              <a:gd name="T18" fmla="*/ 77 w 77"/>
              <a:gd name="T19" fmla="*/ 78 h 105"/>
              <a:gd name="T20" fmla="*/ 66 w 77"/>
              <a:gd name="T21" fmla="*/ 57 h 105"/>
              <a:gd name="T22" fmla="*/ 20 w 77"/>
              <a:gd name="T23" fmla="*/ 9 h 105"/>
              <a:gd name="T24" fmla="*/ 20 w 77"/>
              <a:gd name="T25" fmla="*/ 19 h 105"/>
              <a:gd name="T26" fmla="*/ 20 w 77"/>
              <a:gd name="T27" fmla="*/ 20 h 105"/>
              <a:gd name="T28" fmla="*/ 9 w 77"/>
              <a:gd name="T29" fmla="*/ 20 h 105"/>
              <a:gd name="T30" fmla="*/ 20 w 77"/>
              <a:gd name="T31" fmla="*/ 9 h 105"/>
              <a:gd name="T32" fmla="*/ 23 w 77"/>
              <a:gd name="T33" fmla="*/ 72 h 105"/>
              <a:gd name="T34" fmla="*/ 10 w 77"/>
              <a:gd name="T35" fmla="*/ 72 h 105"/>
              <a:gd name="T36" fmla="*/ 10 w 77"/>
              <a:gd name="T37" fmla="*/ 78 h 105"/>
              <a:gd name="T38" fmla="*/ 23 w 77"/>
              <a:gd name="T39" fmla="*/ 78 h 105"/>
              <a:gd name="T40" fmla="*/ 23 w 77"/>
              <a:gd name="T41" fmla="*/ 78 h 105"/>
              <a:gd name="T42" fmla="*/ 24 w 77"/>
              <a:gd name="T43" fmla="*/ 86 h 105"/>
              <a:gd name="T44" fmla="*/ 6 w 77"/>
              <a:gd name="T45" fmla="*/ 86 h 105"/>
              <a:gd name="T46" fmla="*/ 5 w 77"/>
              <a:gd name="T47" fmla="*/ 86 h 105"/>
              <a:gd name="T48" fmla="*/ 5 w 77"/>
              <a:gd name="T49" fmla="*/ 26 h 105"/>
              <a:gd name="T50" fmla="*/ 20 w 77"/>
              <a:gd name="T51" fmla="*/ 26 h 105"/>
              <a:gd name="T52" fmla="*/ 26 w 77"/>
              <a:gd name="T53" fmla="*/ 19 h 105"/>
              <a:gd name="T54" fmla="*/ 26 w 77"/>
              <a:gd name="T55" fmla="*/ 5 h 105"/>
              <a:gd name="T56" fmla="*/ 60 w 77"/>
              <a:gd name="T57" fmla="*/ 5 h 105"/>
              <a:gd name="T58" fmla="*/ 61 w 77"/>
              <a:gd name="T59" fmla="*/ 6 h 105"/>
              <a:gd name="T60" fmla="*/ 61 w 77"/>
              <a:gd name="T61" fmla="*/ 53 h 105"/>
              <a:gd name="T62" fmla="*/ 50 w 77"/>
              <a:gd name="T63" fmla="*/ 51 h 105"/>
              <a:gd name="T64" fmla="*/ 32 w 77"/>
              <a:gd name="T65" fmla="*/ 58 h 105"/>
              <a:gd name="T66" fmla="*/ 10 w 77"/>
              <a:gd name="T67" fmla="*/ 58 h 105"/>
              <a:gd name="T68" fmla="*/ 10 w 77"/>
              <a:gd name="T69" fmla="*/ 63 h 105"/>
              <a:gd name="T70" fmla="*/ 27 w 77"/>
              <a:gd name="T71" fmla="*/ 63 h 105"/>
              <a:gd name="T72" fmla="*/ 23 w 77"/>
              <a:gd name="T73" fmla="*/ 72 h 105"/>
              <a:gd name="T74" fmla="*/ 50 w 77"/>
              <a:gd name="T75" fmla="*/ 100 h 105"/>
              <a:gd name="T76" fmla="*/ 28 w 77"/>
              <a:gd name="T77" fmla="*/ 78 h 105"/>
              <a:gd name="T78" fmla="*/ 50 w 77"/>
              <a:gd name="T79" fmla="*/ 56 h 105"/>
              <a:gd name="T80" fmla="*/ 71 w 77"/>
              <a:gd name="T81" fmla="*/ 78 h 105"/>
              <a:gd name="T82" fmla="*/ 50 w 77"/>
              <a:gd name="T83" fmla="*/ 10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7" h="105">
                <a:moveTo>
                  <a:pt x="66" y="57"/>
                </a:moveTo>
                <a:cubicBezTo>
                  <a:pt x="66" y="6"/>
                  <a:pt x="66" y="6"/>
                  <a:pt x="66" y="6"/>
                </a:cubicBezTo>
                <a:cubicBezTo>
                  <a:pt x="66" y="2"/>
                  <a:pt x="63" y="0"/>
                  <a:pt x="60" y="0"/>
                </a:cubicBezTo>
                <a:cubicBezTo>
                  <a:pt x="22" y="0"/>
                  <a:pt x="22" y="0"/>
                  <a:pt x="22" y="0"/>
                </a:cubicBezTo>
                <a:cubicBezTo>
                  <a:pt x="0" y="22"/>
                  <a:pt x="0" y="22"/>
                  <a:pt x="0" y="22"/>
                </a:cubicBezTo>
                <a:cubicBezTo>
                  <a:pt x="0" y="86"/>
                  <a:pt x="0" y="86"/>
                  <a:pt x="0" y="86"/>
                </a:cubicBezTo>
                <a:cubicBezTo>
                  <a:pt x="0" y="89"/>
                  <a:pt x="3" y="92"/>
                  <a:pt x="6" y="92"/>
                </a:cubicBezTo>
                <a:cubicBezTo>
                  <a:pt x="26" y="92"/>
                  <a:pt x="26" y="92"/>
                  <a:pt x="26" y="92"/>
                </a:cubicBezTo>
                <a:cubicBezTo>
                  <a:pt x="31" y="100"/>
                  <a:pt x="40" y="105"/>
                  <a:pt x="50" y="105"/>
                </a:cubicBezTo>
                <a:cubicBezTo>
                  <a:pt x="65" y="105"/>
                  <a:pt x="77" y="93"/>
                  <a:pt x="77" y="78"/>
                </a:cubicBezTo>
                <a:cubicBezTo>
                  <a:pt x="77" y="69"/>
                  <a:pt x="73" y="62"/>
                  <a:pt x="66" y="57"/>
                </a:cubicBezTo>
                <a:close/>
                <a:moveTo>
                  <a:pt x="20" y="9"/>
                </a:moveTo>
                <a:cubicBezTo>
                  <a:pt x="20" y="19"/>
                  <a:pt x="20" y="19"/>
                  <a:pt x="20" y="19"/>
                </a:cubicBezTo>
                <a:cubicBezTo>
                  <a:pt x="20" y="20"/>
                  <a:pt x="20" y="20"/>
                  <a:pt x="20" y="20"/>
                </a:cubicBezTo>
                <a:cubicBezTo>
                  <a:pt x="9" y="20"/>
                  <a:pt x="9" y="20"/>
                  <a:pt x="9" y="20"/>
                </a:cubicBezTo>
                <a:lnTo>
                  <a:pt x="20" y="9"/>
                </a:lnTo>
                <a:close/>
                <a:moveTo>
                  <a:pt x="23" y="72"/>
                </a:moveTo>
                <a:cubicBezTo>
                  <a:pt x="10" y="72"/>
                  <a:pt x="10" y="72"/>
                  <a:pt x="10" y="72"/>
                </a:cubicBezTo>
                <a:cubicBezTo>
                  <a:pt x="10" y="78"/>
                  <a:pt x="10" y="78"/>
                  <a:pt x="10" y="78"/>
                </a:cubicBezTo>
                <a:cubicBezTo>
                  <a:pt x="23" y="78"/>
                  <a:pt x="23" y="78"/>
                  <a:pt x="23" y="78"/>
                </a:cubicBezTo>
                <a:cubicBezTo>
                  <a:pt x="23" y="78"/>
                  <a:pt x="23" y="78"/>
                  <a:pt x="23" y="78"/>
                </a:cubicBezTo>
                <a:cubicBezTo>
                  <a:pt x="23" y="81"/>
                  <a:pt x="23" y="84"/>
                  <a:pt x="24" y="86"/>
                </a:cubicBezTo>
                <a:cubicBezTo>
                  <a:pt x="6" y="86"/>
                  <a:pt x="6" y="86"/>
                  <a:pt x="6" y="86"/>
                </a:cubicBezTo>
                <a:cubicBezTo>
                  <a:pt x="6" y="86"/>
                  <a:pt x="5" y="86"/>
                  <a:pt x="5" y="86"/>
                </a:cubicBezTo>
                <a:cubicBezTo>
                  <a:pt x="5" y="26"/>
                  <a:pt x="5" y="26"/>
                  <a:pt x="5" y="26"/>
                </a:cubicBezTo>
                <a:cubicBezTo>
                  <a:pt x="20" y="26"/>
                  <a:pt x="20" y="26"/>
                  <a:pt x="20" y="26"/>
                </a:cubicBezTo>
                <a:cubicBezTo>
                  <a:pt x="23" y="26"/>
                  <a:pt x="26" y="23"/>
                  <a:pt x="26" y="19"/>
                </a:cubicBezTo>
                <a:cubicBezTo>
                  <a:pt x="26" y="5"/>
                  <a:pt x="26" y="5"/>
                  <a:pt x="26" y="5"/>
                </a:cubicBezTo>
                <a:cubicBezTo>
                  <a:pt x="60" y="5"/>
                  <a:pt x="60" y="5"/>
                  <a:pt x="60" y="5"/>
                </a:cubicBezTo>
                <a:cubicBezTo>
                  <a:pt x="60" y="5"/>
                  <a:pt x="61" y="5"/>
                  <a:pt x="61" y="6"/>
                </a:cubicBezTo>
                <a:cubicBezTo>
                  <a:pt x="61" y="53"/>
                  <a:pt x="61" y="53"/>
                  <a:pt x="61" y="53"/>
                </a:cubicBezTo>
                <a:cubicBezTo>
                  <a:pt x="57" y="52"/>
                  <a:pt x="54" y="51"/>
                  <a:pt x="50" y="51"/>
                </a:cubicBezTo>
                <a:cubicBezTo>
                  <a:pt x="43" y="51"/>
                  <a:pt x="36" y="54"/>
                  <a:pt x="32" y="58"/>
                </a:cubicBezTo>
                <a:cubicBezTo>
                  <a:pt x="10" y="58"/>
                  <a:pt x="10" y="58"/>
                  <a:pt x="10" y="58"/>
                </a:cubicBezTo>
                <a:cubicBezTo>
                  <a:pt x="10" y="63"/>
                  <a:pt x="10" y="63"/>
                  <a:pt x="10" y="63"/>
                </a:cubicBezTo>
                <a:cubicBezTo>
                  <a:pt x="27" y="63"/>
                  <a:pt x="27" y="63"/>
                  <a:pt x="27" y="63"/>
                </a:cubicBezTo>
                <a:cubicBezTo>
                  <a:pt x="25" y="66"/>
                  <a:pt x="24" y="69"/>
                  <a:pt x="23" y="72"/>
                </a:cubicBezTo>
                <a:close/>
                <a:moveTo>
                  <a:pt x="50" y="100"/>
                </a:moveTo>
                <a:cubicBezTo>
                  <a:pt x="38" y="100"/>
                  <a:pt x="28" y="90"/>
                  <a:pt x="28" y="78"/>
                </a:cubicBezTo>
                <a:cubicBezTo>
                  <a:pt x="28" y="66"/>
                  <a:pt x="38" y="56"/>
                  <a:pt x="50" y="56"/>
                </a:cubicBezTo>
                <a:cubicBezTo>
                  <a:pt x="62" y="56"/>
                  <a:pt x="71" y="66"/>
                  <a:pt x="71" y="78"/>
                </a:cubicBezTo>
                <a:cubicBezTo>
                  <a:pt x="71" y="90"/>
                  <a:pt x="62" y="100"/>
                  <a:pt x="50" y="10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79" name="Rectangle 150"/>
          <p:cNvSpPr>
            <a:spLocks noChangeArrowheads="1"/>
          </p:cNvSpPr>
          <p:nvPr userDrawn="1"/>
        </p:nvSpPr>
        <p:spPr bwMode="auto">
          <a:xfrm>
            <a:off x="10274300" y="4057651"/>
            <a:ext cx="127000" cy="23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80" name="Rectangle 151"/>
          <p:cNvSpPr>
            <a:spLocks noChangeArrowheads="1"/>
          </p:cNvSpPr>
          <p:nvPr userDrawn="1"/>
        </p:nvSpPr>
        <p:spPr bwMode="auto">
          <a:xfrm>
            <a:off x="10164233" y="4114800"/>
            <a:ext cx="237067" cy="206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81" name="Rectangle 152"/>
          <p:cNvSpPr>
            <a:spLocks noChangeArrowheads="1"/>
          </p:cNvSpPr>
          <p:nvPr userDrawn="1"/>
        </p:nvSpPr>
        <p:spPr bwMode="auto">
          <a:xfrm>
            <a:off x="10164233" y="4170364"/>
            <a:ext cx="237067" cy="222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82" name="Freeform 153"/>
          <p:cNvSpPr>
            <a:spLocks/>
          </p:cNvSpPr>
          <p:nvPr userDrawn="1"/>
        </p:nvSpPr>
        <p:spPr bwMode="auto">
          <a:xfrm>
            <a:off x="10299701" y="4254500"/>
            <a:ext cx="165100" cy="65088"/>
          </a:xfrm>
          <a:custGeom>
            <a:avLst/>
            <a:gdLst>
              <a:gd name="T0" fmla="*/ 16 w 32"/>
              <a:gd name="T1" fmla="*/ 10 h 17"/>
              <a:gd name="T2" fmla="*/ 14 w 32"/>
              <a:gd name="T3" fmla="*/ 9 h 17"/>
              <a:gd name="T4" fmla="*/ 4 w 32"/>
              <a:gd name="T5" fmla="*/ 0 h 17"/>
              <a:gd name="T6" fmla="*/ 0 w 32"/>
              <a:gd name="T7" fmla="*/ 4 h 17"/>
              <a:gd name="T8" fmla="*/ 10 w 32"/>
              <a:gd name="T9" fmla="*/ 13 h 17"/>
              <a:gd name="T10" fmla="*/ 14 w 32"/>
              <a:gd name="T11" fmla="*/ 17 h 17"/>
              <a:gd name="T12" fmla="*/ 16 w 32"/>
              <a:gd name="T13" fmla="*/ 16 h 17"/>
              <a:gd name="T14" fmla="*/ 32 w 32"/>
              <a:gd name="T15" fmla="*/ 16 h 17"/>
              <a:gd name="T16" fmla="*/ 32 w 32"/>
              <a:gd name="T17" fmla="*/ 10 h 17"/>
              <a:gd name="T18" fmla="*/ 16 w 32"/>
              <a:gd name="T19"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17">
                <a:moveTo>
                  <a:pt x="16" y="10"/>
                </a:moveTo>
                <a:cubicBezTo>
                  <a:pt x="16" y="10"/>
                  <a:pt x="15" y="9"/>
                  <a:pt x="14" y="9"/>
                </a:cubicBezTo>
                <a:cubicBezTo>
                  <a:pt x="4" y="0"/>
                  <a:pt x="4" y="0"/>
                  <a:pt x="4" y="0"/>
                </a:cubicBezTo>
                <a:cubicBezTo>
                  <a:pt x="0" y="4"/>
                  <a:pt x="0" y="4"/>
                  <a:pt x="0" y="4"/>
                </a:cubicBezTo>
                <a:cubicBezTo>
                  <a:pt x="10" y="13"/>
                  <a:pt x="10" y="13"/>
                  <a:pt x="10" y="13"/>
                </a:cubicBezTo>
                <a:cubicBezTo>
                  <a:pt x="10" y="15"/>
                  <a:pt x="12" y="17"/>
                  <a:pt x="14" y="17"/>
                </a:cubicBezTo>
                <a:cubicBezTo>
                  <a:pt x="15" y="17"/>
                  <a:pt x="16" y="16"/>
                  <a:pt x="16" y="16"/>
                </a:cubicBezTo>
                <a:cubicBezTo>
                  <a:pt x="32" y="16"/>
                  <a:pt x="32" y="16"/>
                  <a:pt x="32" y="16"/>
                </a:cubicBezTo>
                <a:cubicBezTo>
                  <a:pt x="32" y="10"/>
                  <a:pt x="32" y="10"/>
                  <a:pt x="32" y="10"/>
                </a:cubicBezTo>
                <a:lnTo>
                  <a:pt x="16"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83" name="Freeform 154"/>
          <p:cNvSpPr>
            <a:spLocks noEditPoints="1"/>
          </p:cNvSpPr>
          <p:nvPr userDrawn="1"/>
        </p:nvSpPr>
        <p:spPr bwMode="auto">
          <a:xfrm>
            <a:off x="11080751" y="3467101"/>
            <a:ext cx="747184" cy="296863"/>
          </a:xfrm>
          <a:custGeom>
            <a:avLst/>
            <a:gdLst>
              <a:gd name="T0" fmla="*/ 73 w 145"/>
              <a:gd name="T1" fmla="*/ 0 h 77"/>
              <a:gd name="T2" fmla="*/ 0 w 145"/>
              <a:gd name="T3" fmla="*/ 38 h 77"/>
              <a:gd name="T4" fmla="*/ 0 w 145"/>
              <a:gd name="T5" fmla="*/ 38 h 77"/>
              <a:gd name="T6" fmla="*/ 73 w 145"/>
              <a:gd name="T7" fmla="*/ 77 h 77"/>
              <a:gd name="T8" fmla="*/ 145 w 145"/>
              <a:gd name="T9" fmla="*/ 38 h 77"/>
              <a:gd name="T10" fmla="*/ 145 w 145"/>
              <a:gd name="T11" fmla="*/ 38 h 77"/>
              <a:gd name="T12" fmla="*/ 73 w 145"/>
              <a:gd name="T13" fmla="*/ 0 h 77"/>
              <a:gd name="T14" fmla="*/ 54 w 145"/>
              <a:gd name="T15" fmla="*/ 25 h 77"/>
              <a:gd name="T16" fmla="*/ 63 w 145"/>
              <a:gd name="T17" fmla="*/ 16 h 77"/>
              <a:gd name="T18" fmla="*/ 71 w 145"/>
              <a:gd name="T19" fmla="*/ 25 h 77"/>
              <a:gd name="T20" fmla="*/ 63 w 145"/>
              <a:gd name="T21" fmla="*/ 33 h 77"/>
              <a:gd name="T22" fmla="*/ 54 w 145"/>
              <a:gd name="T23" fmla="*/ 25 h 77"/>
              <a:gd name="T24" fmla="*/ 10 w 145"/>
              <a:gd name="T25" fmla="*/ 38 h 77"/>
              <a:gd name="T26" fmla="*/ 57 w 145"/>
              <a:gd name="T27" fmla="*/ 10 h 77"/>
              <a:gd name="T28" fmla="*/ 40 w 145"/>
              <a:gd name="T29" fmla="*/ 38 h 77"/>
              <a:gd name="T30" fmla="*/ 56 w 145"/>
              <a:gd name="T31" fmla="*/ 66 h 77"/>
              <a:gd name="T32" fmla="*/ 31 w 145"/>
              <a:gd name="T33" fmla="*/ 58 h 77"/>
              <a:gd name="T34" fmla="*/ 10 w 145"/>
              <a:gd name="T35" fmla="*/ 38 h 77"/>
              <a:gd name="T36" fmla="*/ 89 w 145"/>
              <a:gd name="T37" fmla="*/ 66 h 77"/>
              <a:gd name="T38" fmla="*/ 105 w 145"/>
              <a:gd name="T39" fmla="*/ 38 h 77"/>
              <a:gd name="T40" fmla="*/ 88 w 145"/>
              <a:gd name="T41" fmla="*/ 10 h 77"/>
              <a:gd name="T42" fmla="*/ 135 w 145"/>
              <a:gd name="T43" fmla="*/ 38 h 77"/>
              <a:gd name="T44" fmla="*/ 89 w 145"/>
              <a:gd name="T45"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5" h="77">
                <a:moveTo>
                  <a:pt x="73" y="0"/>
                </a:moveTo>
                <a:cubicBezTo>
                  <a:pt x="38" y="0"/>
                  <a:pt x="9" y="16"/>
                  <a:pt x="0" y="38"/>
                </a:cubicBezTo>
                <a:cubicBezTo>
                  <a:pt x="0" y="38"/>
                  <a:pt x="0" y="38"/>
                  <a:pt x="0" y="38"/>
                </a:cubicBezTo>
                <a:cubicBezTo>
                  <a:pt x="9" y="60"/>
                  <a:pt x="38" y="77"/>
                  <a:pt x="73" y="77"/>
                </a:cubicBezTo>
                <a:cubicBezTo>
                  <a:pt x="107" y="77"/>
                  <a:pt x="137" y="60"/>
                  <a:pt x="145" y="38"/>
                </a:cubicBezTo>
                <a:cubicBezTo>
                  <a:pt x="145" y="38"/>
                  <a:pt x="145" y="38"/>
                  <a:pt x="145" y="38"/>
                </a:cubicBezTo>
                <a:cubicBezTo>
                  <a:pt x="137" y="16"/>
                  <a:pt x="107" y="0"/>
                  <a:pt x="73" y="0"/>
                </a:cubicBezTo>
                <a:close/>
                <a:moveTo>
                  <a:pt x="54" y="25"/>
                </a:moveTo>
                <a:cubicBezTo>
                  <a:pt x="54" y="20"/>
                  <a:pt x="58" y="16"/>
                  <a:pt x="63" y="16"/>
                </a:cubicBezTo>
                <a:cubicBezTo>
                  <a:pt x="67" y="16"/>
                  <a:pt x="71" y="20"/>
                  <a:pt x="71" y="25"/>
                </a:cubicBezTo>
                <a:cubicBezTo>
                  <a:pt x="71" y="29"/>
                  <a:pt x="67" y="33"/>
                  <a:pt x="63" y="33"/>
                </a:cubicBezTo>
                <a:cubicBezTo>
                  <a:pt x="58" y="33"/>
                  <a:pt x="54" y="29"/>
                  <a:pt x="54" y="25"/>
                </a:cubicBezTo>
                <a:close/>
                <a:moveTo>
                  <a:pt x="10" y="38"/>
                </a:moveTo>
                <a:cubicBezTo>
                  <a:pt x="18" y="24"/>
                  <a:pt x="36" y="14"/>
                  <a:pt x="57" y="10"/>
                </a:cubicBezTo>
                <a:cubicBezTo>
                  <a:pt x="47" y="16"/>
                  <a:pt x="40" y="26"/>
                  <a:pt x="40" y="38"/>
                </a:cubicBezTo>
                <a:cubicBezTo>
                  <a:pt x="40" y="50"/>
                  <a:pt x="47" y="61"/>
                  <a:pt x="56" y="66"/>
                </a:cubicBezTo>
                <a:cubicBezTo>
                  <a:pt x="47" y="65"/>
                  <a:pt x="39" y="62"/>
                  <a:pt x="31" y="58"/>
                </a:cubicBezTo>
                <a:cubicBezTo>
                  <a:pt x="21" y="53"/>
                  <a:pt x="14" y="46"/>
                  <a:pt x="10" y="38"/>
                </a:cubicBezTo>
                <a:close/>
                <a:moveTo>
                  <a:pt x="89" y="66"/>
                </a:moveTo>
                <a:cubicBezTo>
                  <a:pt x="99" y="61"/>
                  <a:pt x="105" y="50"/>
                  <a:pt x="105" y="38"/>
                </a:cubicBezTo>
                <a:cubicBezTo>
                  <a:pt x="105" y="26"/>
                  <a:pt x="98" y="16"/>
                  <a:pt x="88" y="10"/>
                </a:cubicBezTo>
                <a:cubicBezTo>
                  <a:pt x="110" y="14"/>
                  <a:pt x="128" y="24"/>
                  <a:pt x="135" y="38"/>
                </a:cubicBezTo>
                <a:cubicBezTo>
                  <a:pt x="128" y="52"/>
                  <a:pt x="110" y="62"/>
                  <a:pt x="89" y="6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84" name="Freeform 155"/>
          <p:cNvSpPr>
            <a:spLocks noEditPoints="1"/>
          </p:cNvSpPr>
          <p:nvPr userDrawn="1"/>
        </p:nvSpPr>
        <p:spPr bwMode="auto">
          <a:xfrm>
            <a:off x="11231034" y="2354263"/>
            <a:ext cx="726017" cy="838200"/>
          </a:xfrm>
          <a:custGeom>
            <a:avLst/>
            <a:gdLst>
              <a:gd name="T0" fmla="*/ 0 w 141"/>
              <a:gd name="T1" fmla="*/ 200 h 217"/>
              <a:gd name="T2" fmla="*/ 141 w 141"/>
              <a:gd name="T3" fmla="*/ 17 h 217"/>
              <a:gd name="T4" fmla="*/ 126 w 141"/>
              <a:gd name="T5" fmla="*/ 67 h 217"/>
              <a:gd name="T6" fmla="*/ 40 w 141"/>
              <a:gd name="T7" fmla="*/ 200 h 217"/>
              <a:gd name="T8" fmla="*/ 20 w 141"/>
              <a:gd name="T9" fmla="*/ 183 h 217"/>
              <a:gd name="T10" fmla="*/ 46 w 141"/>
              <a:gd name="T11" fmla="*/ 168 h 217"/>
              <a:gd name="T12" fmla="*/ 14 w 141"/>
              <a:gd name="T13" fmla="*/ 163 h 217"/>
              <a:gd name="T14" fmla="*/ 46 w 141"/>
              <a:gd name="T15" fmla="*/ 168 h 217"/>
              <a:gd name="T16" fmla="*/ 14 w 141"/>
              <a:gd name="T17" fmla="*/ 143 h 217"/>
              <a:gd name="T18" fmla="*/ 46 w 141"/>
              <a:gd name="T19" fmla="*/ 137 h 217"/>
              <a:gd name="T20" fmla="*/ 20 w 141"/>
              <a:gd name="T21" fmla="*/ 123 h 217"/>
              <a:gd name="T22" fmla="*/ 40 w 141"/>
              <a:gd name="T23" fmla="*/ 106 h 217"/>
              <a:gd name="T24" fmla="*/ 80 w 141"/>
              <a:gd name="T25" fmla="*/ 200 h 217"/>
              <a:gd name="T26" fmla="*/ 61 w 141"/>
              <a:gd name="T27" fmla="*/ 183 h 217"/>
              <a:gd name="T28" fmla="*/ 86 w 141"/>
              <a:gd name="T29" fmla="*/ 168 h 217"/>
              <a:gd name="T30" fmla="*/ 55 w 141"/>
              <a:gd name="T31" fmla="*/ 163 h 217"/>
              <a:gd name="T32" fmla="*/ 86 w 141"/>
              <a:gd name="T33" fmla="*/ 168 h 217"/>
              <a:gd name="T34" fmla="*/ 55 w 141"/>
              <a:gd name="T35" fmla="*/ 143 h 217"/>
              <a:gd name="T36" fmla="*/ 86 w 141"/>
              <a:gd name="T37" fmla="*/ 137 h 217"/>
              <a:gd name="T38" fmla="*/ 61 w 141"/>
              <a:gd name="T39" fmla="*/ 123 h 217"/>
              <a:gd name="T40" fmla="*/ 80 w 141"/>
              <a:gd name="T41" fmla="*/ 106 h 217"/>
              <a:gd name="T42" fmla="*/ 121 w 141"/>
              <a:gd name="T43" fmla="*/ 200 h 217"/>
              <a:gd name="T44" fmla="*/ 102 w 141"/>
              <a:gd name="T45" fmla="*/ 183 h 217"/>
              <a:gd name="T46" fmla="*/ 127 w 141"/>
              <a:gd name="T47" fmla="*/ 168 h 217"/>
              <a:gd name="T48" fmla="*/ 95 w 141"/>
              <a:gd name="T49" fmla="*/ 163 h 217"/>
              <a:gd name="T50" fmla="*/ 127 w 141"/>
              <a:gd name="T51" fmla="*/ 168 h 217"/>
              <a:gd name="T52" fmla="*/ 95 w 141"/>
              <a:gd name="T53" fmla="*/ 143 h 217"/>
              <a:gd name="T54" fmla="*/ 127 w 141"/>
              <a:gd name="T55" fmla="*/ 137 h 217"/>
              <a:gd name="T56" fmla="*/ 102 w 141"/>
              <a:gd name="T57" fmla="*/ 123 h 217"/>
              <a:gd name="T58" fmla="*/ 121 w 141"/>
              <a:gd name="T59" fmla="*/ 106 h 217"/>
              <a:gd name="T60" fmla="*/ 29 w 141"/>
              <a:gd name="T61" fmla="*/ 84 h 217"/>
              <a:gd name="T62" fmla="*/ 18 w 141"/>
              <a:gd name="T63" fmla="*/ 75 h 217"/>
              <a:gd name="T64" fmla="*/ 56 w 141"/>
              <a:gd name="T65" fmla="*/ 81 h 217"/>
              <a:gd name="T66" fmla="*/ 38 w 141"/>
              <a:gd name="T67" fmla="*/ 78 h 217"/>
              <a:gd name="T68" fmla="*/ 56 w 141"/>
              <a:gd name="T69" fmla="*/ 81 h 217"/>
              <a:gd name="T70" fmla="*/ 61 w 141"/>
              <a:gd name="T71" fmla="*/ 81 h 217"/>
              <a:gd name="T72" fmla="*/ 80 w 141"/>
              <a:gd name="T73" fmla="*/ 78 h 217"/>
              <a:gd name="T74" fmla="*/ 88 w 141"/>
              <a:gd name="T75" fmla="*/ 84 h 217"/>
              <a:gd name="T76" fmla="*/ 99 w 141"/>
              <a:gd name="T77" fmla="*/ 75 h 217"/>
              <a:gd name="T78" fmla="*/ 123 w 141"/>
              <a:gd name="T79" fmla="*/ 84 h 217"/>
              <a:gd name="T80" fmla="*/ 111 w 141"/>
              <a:gd name="T81" fmla="*/ 75 h 217"/>
              <a:gd name="T82" fmla="*/ 33 w 141"/>
              <a:gd name="T83" fmla="*/ 96 h 217"/>
              <a:gd name="T84" fmla="*/ 14 w 141"/>
              <a:gd name="T85" fmla="*/ 93 h 217"/>
              <a:gd name="T86" fmla="*/ 33 w 141"/>
              <a:gd name="T87" fmla="*/ 96 h 217"/>
              <a:gd name="T88" fmla="*/ 38 w 141"/>
              <a:gd name="T89" fmla="*/ 96 h 217"/>
              <a:gd name="T90" fmla="*/ 56 w 141"/>
              <a:gd name="T91" fmla="*/ 93 h 217"/>
              <a:gd name="T92" fmla="*/ 65 w 141"/>
              <a:gd name="T93" fmla="*/ 99 h 217"/>
              <a:gd name="T94" fmla="*/ 76 w 141"/>
              <a:gd name="T95" fmla="*/ 90 h 217"/>
              <a:gd name="T96" fmla="*/ 99 w 141"/>
              <a:gd name="T97" fmla="*/ 99 h 217"/>
              <a:gd name="T98" fmla="*/ 88 w 141"/>
              <a:gd name="T99" fmla="*/ 90 h 217"/>
              <a:gd name="T100" fmla="*/ 126 w 141"/>
              <a:gd name="T101" fmla="*/ 96 h 217"/>
              <a:gd name="T102" fmla="*/ 108 w 141"/>
              <a:gd name="T103" fmla="*/ 93 h 217"/>
              <a:gd name="T104" fmla="*/ 126 w 141"/>
              <a:gd name="T105" fmla="*/ 9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1" h="217">
                <a:moveTo>
                  <a:pt x="126" y="0"/>
                </a:moveTo>
                <a:cubicBezTo>
                  <a:pt x="15" y="0"/>
                  <a:pt x="15" y="0"/>
                  <a:pt x="15" y="0"/>
                </a:cubicBezTo>
                <a:cubicBezTo>
                  <a:pt x="6" y="0"/>
                  <a:pt x="0" y="8"/>
                  <a:pt x="0" y="17"/>
                </a:cubicBezTo>
                <a:cubicBezTo>
                  <a:pt x="0" y="200"/>
                  <a:pt x="0" y="200"/>
                  <a:pt x="0" y="200"/>
                </a:cubicBezTo>
                <a:cubicBezTo>
                  <a:pt x="0" y="210"/>
                  <a:pt x="6" y="217"/>
                  <a:pt x="15" y="217"/>
                </a:cubicBezTo>
                <a:cubicBezTo>
                  <a:pt x="126" y="217"/>
                  <a:pt x="126" y="217"/>
                  <a:pt x="126" y="217"/>
                </a:cubicBezTo>
                <a:cubicBezTo>
                  <a:pt x="135" y="217"/>
                  <a:pt x="141" y="210"/>
                  <a:pt x="141" y="200"/>
                </a:cubicBezTo>
                <a:cubicBezTo>
                  <a:pt x="141" y="17"/>
                  <a:pt x="141" y="17"/>
                  <a:pt x="141" y="17"/>
                </a:cubicBezTo>
                <a:cubicBezTo>
                  <a:pt x="141" y="8"/>
                  <a:pt x="135" y="0"/>
                  <a:pt x="126" y="0"/>
                </a:cubicBezTo>
                <a:close/>
                <a:moveTo>
                  <a:pt x="15" y="16"/>
                </a:moveTo>
                <a:cubicBezTo>
                  <a:pt x="126" y="16"/>
                  <a:pt x="126" y="16"/>
                  <a:pt x="126" y="16"/>
                </a:cubicBezTo>
                <a:cubicBezTo>
                  <a:pt x="126" y="67"/>
                  <a:pt x="126" y="67"/>
                  <a:pt x="126" y="67"/>
                </a:cubicBezTo>
                <a:cubicBezTo>
                  <a:pt x="15" y="67"/>
                  <a:pt x="15" y="67"/>
                  <a:pt x="15" y="67"/>
                </a:cubicBezTo>
                <a:lnTo>
                  <a:pt x="15" y="16"/>
                </a:lnTo>
                <a:close/>
                <a:moveTo>
                  <a:pt x="46" y="194"/>
                </a:moveTo>
                <a:cubicBezTo>
                  <a:pt x="46" y="197"/>
                  <a:pt x="43" y="200"/>
                  <a:pt x="40" y="200"/>
                </a:cubicBezTo>
                <a:cubicBezTo>
                  <a:pt x="20" y="200"/>
                  <a:pt x="20" y="200"/>
                  <a:pt x="20" y="200"/>
                </a:cubicBezTo>
                <a:cubicBezTo>
                  <a:pt x="17" y="200"/>
                  <a:pt x="14" y="197"/>
                  <a:pt x="14" y="194"/>
                </a:cubicBezTo>
                <a:cubicBezTo>
                  <a:pt x="14" y="189"/>
                  <a:pt x="14" y="189"/>
                  <a:pt x="14" y="189"/>
                </a:cubicBezTo>
                <a:cubicBezTo>
                  <a:pt x="14" y="186"/>
                  <a:pt x="17" y="183"/>
                  <a:pt x="20" y="183"/>
                </a:cubicBezTo>
                <a:cubicBezTo>
                  <a:pt x="40" y="183"/>
                  <a:pt x="40" y="183"/>
                  <a:pt x="40" y="183"/>
                </a:cubicBezTo>
                <a:cubicBezTo>
                  <a:pt x="43" y="183"/>
                  <a:pt x="46" y="186"/>
                  <a:pt x="46" y="189"/>
                </a:cubicBezTo>
                <a:lnTo>
                  <a:pt x="46" y="194"/>
                </a:lnTo>
                <a:close/>
                <a:moveTo>
                  <a:pt x="46" y="168"/>
                </a:moveTo>
                <a:cubicBezTo>
                  <a:pt x="46" y="171"/>
                  <a:pt x="43" y="174"/>
                  <a:pt x="40" y="174"/>
                </a:cubicBezTo>
                <a:cubicBezTo>
                  <a:pt x="20" y="174"/>
                  <a:pt x="20" y="174"/>
                  <a:pt x="20" y="174"/>
                </a:cubicBezTo>
                <a:cubicBezTo>
                  <a:pt x="17" y="174"/>
                  <a:pt x="14" y="171"/>
                  <a:pt x="14" y="168"/>
                </a:cubicBezTo>
                <a:cubicBezTo>
                  <a:pt x="14" y="163"/>
                  <a:pt x="14" y="163"/>
                  <a:pt x="14" y="163"/>
                </a:cubicBezTo>
                <a:cubicBezTo>
                  <a:pt x="14" y="160"/>
                  <a:pt x="17" y="157"/>
                  <a:pt x="20" y="157"/>
                </a:cubicBezTo>
                <a:cubicBezTo>
                  <a:pt x="40" y="157"/>
                  <a:pt x="40" y="157"/>
                  <a:pt x="40" y="157"/>
                </a:cubicBezTo>
                <a:cubicBezTo>
                  <a:pt x="43" y="157"/>
                  <a:pt x="46" y="160"/>
                  <a:pt x="46" y="163"/>
                </a:cubicBezTo>
                <a:lnTo>
                  <a:pt x="46" y="168"/>
                </a:lnTo>
                <a:close/>
                <a:moveTo>
                  <a:pt x="46" y="143"/>
                </a:moveTo>
                <a:cubicBezTo>
                  <a:pt x="46" y="146"/>
                  <a:pt x="43" y="148"/>
                  <a:pt x="40" y="148"/>
                </a:cubicBezTo>
                <a:cubicBezTo>
                  <a:pt x="20" y="148"/>
                  <a:pt x="20" y="148"/>
                  <a:pt x="20" y="148"/>
                </a:cubicBezTo>
                <a:cubicBezTo>
                  <a:pt x="17" y="148"/>
                  <a:pt x="14" y="146"/>
                  <a:pt x="14" y="143"/>
                </a:cubicBezTo>
                <a:cubicBezTo>
                  <a:pt x="14" y="137"/>
                  <a:pt x="14" y="137"/>
                  <a:pt x="14" y="137"/>
                </a:cubicBezTo>
                <a:cubicBezTo>
                  <a:pt x="14" y="134"/>
                  <a:pt x="17" y="132"/>
                  <a:pt x="20" y="132"/>
                </a:cubicBezTo>
                <a:cubicBezTo>
                  <a:pt x="40" y="132"/>
                  <a:pt x="40" y="132"/>
                  <a:pt x="40" y="132"/>
                </a:cubicBezTo>
                <a:cubicBezTo>
                  <a:pt x="43" y="132"/>
                  <a:pt x="46" y="134"/>
                  <a:pt x="46" y="137"/>
                </a:cubicBezTo>
                <a:lnTo>
                  <a:pt x="46" y="143"/>
                </a:lnTo>
                <a:close/>
                <a:moveTo>
                  <a:pt x="46" y="117"/>
                </a:moveTo>
                <a:cubicBezTo>
                  <a:pt x="46" y="120"/>
                  <a:pt x="43" y="123"/>
                  <a:pt x="40" y="123"/>
                </a:cubicBezTo>
                <a:cubicBezTo>
                  <a:pt x="20" y="123"/>
                  <a:pt x="20" y="123"/>
                  <a:pt x="20" y="123"/>
                </a:cubicBezTo>
                <a:cubicBezTo>
                  <a:pt x="17" y="123"/>
                  <a:pt x="14" y="120"/>
                  <a:pt x="14" y="117"/>
                </a:cubicBezTo>
                <a:cubicBezTo>
                  <a:pt x="14" y="111"/>
                  <a:pt x="14" y="111"/>
                  <a:pt x="14" y="111"/>
                </a:cubicBezTo>
                <a:cubicBezTo>
                  <a:pt x="14" y="108"/>
                  <a:pt x="17" y="106"/>
                  <a:pt x="20" y="106"/>
                </a:cubicBezTo>
                <a:cubicBezTo>
                  <a:pt x="40" y="106"/>
                  <a:pt x="40" y="106"/>
                  <a:pt x="40" y="106"/>
                </a:cubicBezTo>
                <a:cubicBezTo>
                  <a:pt x="43" y="106"/>
                  <a:pt x="46" y="108"/>
                  <a:pt x="46" y="111"/>
                </a:cubicBezTo>
                <a:lnTo>
                  <a:pt x="46" y="117"/>
                </a:lnTo>
                <a:close/>
                <a:moveTo>
                  <a:pt x="86" y="194"/>
                </a:moveTo>
                <a:cubicBezTo>
                  <a:pt x="86" y="197"/>
                  <a:pt x="84" y="200"/>
                  <a:pt x="80" y="200"/>
                </a:cubicBezTo>
                <a:cubicBezTo>
                  <a:pt x="61" y="200"/>
                  <a:pt x="61" y="200"/>
                  <a:pt x="61" y="200"/>
                </a:cubicBezTo>
                <a:cubicBezTo>
                  <a:pt x="58" y="200"/>
                  <a:pt x="55" y="197"/>
                  <a:pt x="55" y="194"/>
                </a:cubicBezTo>
                <a:cubicBezTo>
                  <a:pt x="55" y="189"/>
                  <a:pt x="55" y="189"/>
                  <a:pt x="55" y="189"/>
                </a:cubicBezTo>
                <a:cubicBezTo>
                  <a:pt x="55" y="186"/>
                  <a:pt x="58" y="183"/>
                  <a:pt x="61" y="183"/>
                </a:cubicBezTo>
                <a:cubicBezTo>
                  <a:pt x="80" y="183"/>
                  <a:pt x="80" y="183"/>
                  <a:pt x="80" y="183"/>
                </a:cubicBezTo>
                <a:cubicBezTo>
                  <a:pt x="84" y="183"/>
                  <a:pt x="86" y="186"/>
                  <a:pt x="86" y="189"/>
                </a:cubicBezTo>
                <a:lnTo>
                  <a:pt x="86" y="194"/>
                </a:lnTo>
                <a:close/>
                <a:moveTo>
                  <a:pt x="86" y="168"/>
                </a:moveTo>
                <a:cubicBezTo>
                  <a:pt x="86" y="171"/>
                  <a:pt x="84" y="174"/>
                  <a:pt x="80" y="174"/>
                </a:cubicBezTo>
                <a:cubicBezTo>
                  <a:pt x="61" y="174"/>
                  <a:pt x="61" y="174"/>
                  <a:pt x="61" y="174"/>
                </a:cubicBezTo>
                <a:cubicBezTo>
                  <a:pt x="58" y="174"/>
                  <a:pt x="55" y="171"/>
                  <a:pt x="55" y="168"/>
                </a:cubicBezTo>
                <a:cubicBezTo>
                  <a:pt x="55" y="163"/>
                  <a:pt x="55" y="163"/>
                  <a:pt x="55" y="163"/>
                </a:cubicBezTo>
                <a:cubicBezTo>
                  <a:pt x="55" y="160"/>
                  <a:pt x="58" y="157"/>
                  <a:pt x="61" y="157"/>
                </a:cubicBezTo>
                <a:cubicBezTo>
                  <a:pt x="80" y="157"/>
                  <a:pt x="80" y="157"/>
                  <a:pt x="80" y="157"/>
                </a:cubicBezTo>
                <a:cubicBezTo>
                  <a:pt x="84" y="157"/>
                  <a:pt x="86" y="160"/>
                  <a:pt x="86" y="163"/>
                </a:cubicBezTo>
                <a:lnTo>
                  <a:pt x="86" y="168"/>
                </a:lnTo>
                <a:close/>
                <a:moveTo>
                  <a:pt x="86" y="143"/>
                </a:moveTo>
                <a:cubicBezTo>
                  <a:pt x="86" y="146"/>
                  <a:pt x="84" y="148"/>
                  <a:pt x="80" y="148"/>
                </a:cubicBezTo>
                <a:cubicBezTo>
                  <a:pt x="61" y="148"/>
                  <a:pt x="61" y="148"/>
                  <a:pt x="61" y="148"/>
                </a:cubicBezTo>
                <a:cubicBezTo>
                  <a:pt x="58" y="148"/>
                  <a:pt x="55" y="146"/>
                  <a:pt x="55" y="143"/>
                </a:cubicBezTo>
                <a:cubicBezTo>
                  <a:pt x="55" y="137"/>
                  <a:pt x="55" y="137"/>
                  <a:pt x="55" y="137"/>
                </a:cubicBezTo>
                <a:cubicBezTo>
                  <a:pt x="55" y="134"/>
                  <a:pt x="58" y="132"/>
                  <a:pt x="61" y="132"/>
                </a:cubicBezTo>
                <a:cubicBezTo>
                  <a:pt x="80" y="132"/>
                  <a:pt x="80" y="132"/>
                  <a:pt x="80" y="132"/>
                </a:cubicBezTo>
                <a:cubicBezTo>
                  <a:pt x="84" y="132"/>
                  <a:pt x="86" y="134"/>
                  <a:pt x="86" y="137"/>
                </a:cubicBezTo>
                <a:lnTo>
                  <a:pt x="86" y="143"/>
                </a:lnTo>
                <a:close/>
                <a:moveTo>
                  <a:pt x="86" y="117"/>
                </a:moveTo>
                <a:cubicBezTo>
                  <a:pt x="86" y="120"/>
                  <a:pt x="84" y="123"/>
                  <a:pt x="80" y="123"/>
                </a:cubicBezTo>
                <a:cubicBezTo>
                  <a:pt x="61" y="123"/>
                  <a:pt x="61" y="123"/>
                  <a:pt x="61" y="123"/>
                </a:cubicBezTo>
                <a:cubicBezTo>
                  <a:pt x="58" y="123"/>
                  <a:pt x="55" y="120"/>
                  <a:pt x="55" y="117"/>
                </a:cubicBezTo>
                <a:cubicBezTo>
                  <a:pt x="55" y="111"/>
                  <a:pt x="55" y="111"/>
                  <a:pt x="55" y="111"/>
                </a:cubicBezTo>
                <a:cubicBezTo>
                  <a:pt x="55" y="108"/>
                  <a:pt x="58" y="106"/>
                  <a:pt x="61" y="106"/>
                </a:cubicBezTo>
                <a:cubicBezTo>
                  <a:pt x="80" y="106"/>
                  <a:pt x="80" y="106"/>
                  <a:pt x="80" y="106"/>
                </a:cubicBezTo>
                <a:cubicBezTo>
                  <a:pt x="84" y="106"/>
                  <a:pt x="86" y="108"/>
                  <a:pt x="86" y="111"/>
                </a:cubicBezTo>
                <a:lnTo>
                  <a:pt x="86" y="117"/>
                </a:lnTo>
                <a:close/>
                <a:moveTo>
                  <a:pt x="127" y="194"/>
                </a:moveTo>
                <a:cubicBezTo>
                  <a:pt x="127" y="197"/>
                  <a:pt x="124" y="200"/>
                  <a:pt x="121" y="200"/>
                </a:cubicBezTo>
                <a:cubicBezTo>
                  <a:pt x="102" y="200"/>
                  <a:pt x="102" y="200"/>
                  <a:pt x="102" y="200"/>
                </a:cubicBezTo>
                <a:cubicBezTo>
                  <a:pt x="98" y="200"/>
                  <a:pt x="95" y="197"/>
                  <a:pt x="95" y="194"/>
                </a:cubicBezTo>
                <a:cubicBezTo>
                  <a:pt x="95" y="189"/>
                  <a:pt x="95" y="189"/>
                  <a:pt x="95" y="189"/>
                </a:cubicBezTo>
                <a:cubicBezTo>
                  <a:pt x="95" y="186"/>
                  <a:pt x="98" y="183"/>
                  <a:pt x="102" y="183"/>
                </a:cubicBezTo>
                <a:cubicBezTo>
                  <a:pt x="121" y="183"/>
                  <a:pt x="121" y="183"/>
                  <a:pt x="121" y="183"/>
                </a:cubicBezTo>
                <a:cubicBezTo>
                  <a:pt x="124" y="183"/>
                  <a:pt x="127" y="186"/>
                  <a:pt x="127" y="189"/>
                </a:cubicBezTo>
                <a:lnTo>
                  <a:pt x="127" y="194"/>
                </a:lnTo>
                <a:close/>
                <a:moveTo>
                  <a:pt x="127" y="168"/>
                </a:moveTo>
                <a:cubicBezTo>
                  <a:pt x="127" y="171"/>
                  <a:pt x="124" y="174"/>
                  <a:pt x="121" y="174"/>
                </a:cubicBezTo>
                <a:cubicBezTo>
                  <a:pt x="102" y="174"/>
                  <a:pt x="102" y="174"/>
                  <a:pt x="102" y="174"/>
                </a:cubicBezTo>
                <a:cubicBezTo>
                  <a:pt x="98" y="174"/>
                  <a:pt x="95" y="171"/>
                  <a:pt x="95" y="168"/>
                </a:cubicBezTo>
                <a:cubicBezTo>
                  <a:pt x="95" y="163"/>
                  <a:pt x="95" y="163"/>
                  <a:pt x="95" y="163"/>
                </a:cubicBezTo>
                <a:cubicBezTo>
                  <a:pt x="95" y="160"/>
                  <a:pt x="98" y="157"/>
                  <a:pt x="102" y="157"/>
                </a:cubicBezTo>
                <a:cubicBezTo>
                  <a:pt x="121" y="157"/>
                  <a:pt x="121" y="157"/>
                  <a:pt x="121" y="157"/>
                </a:cubicBezTo>
                <a:cubicBezTo>
                  <a:pt x="124" y="157"/>
                  <a:pt x="127" y="160"/>
                  <a:pt x="127" y="163"/>
                </a:cubicBezTo>
                <a:lnTo>
                  <a:pt x="127" y="168"/>
                </a:lnTo>
                <a:close/>
                <a:moveTo>
                  <a:pt x="127" y="143"/>
                </a:moveTo>
                <a:cubicBezTo>
                  <a:pt x="127" y="146"/>
                  <a:pt x="124" y="148"/>
                  <a:pt x="121" y="148"/>
                </a:cubicBezTo>
                <a:cubicBezTo>
                  <a:pt x="102" y="148"/>
                  <a:pt x="102" y="148"/>
                  <a:pt x="102" y="148"/>
                </a:cubicBezTo>
                <a:cubicBezTo>
                  <a:pt x="98" y="148"/>
                  <a:pt x="95" y="146"/>
                  <a:pt x="95" y="143"/>
                </a:cubicBezTo>
                <a:cubicBezTo>
                  <a:pt x="95" y="137"/>
                  <a:pt x="95" y="137"/>
                  <a:pt x="95" y="137"/>
                </a:cubicBezTo>
                <a:cubicBezTo>
                  <a:pt x="95" y="134"/>
                  <a:pt x="98" y="132"/>
                  <a:pt x="102" y="132"/>
                </a:cubicBezTo>
                <a:cubicBezTo>
                  <a:pt x="121" y="132"/>
                  <a:pt x="121" y="132"/>
                  <a:pt x="121" y="132"/>
                </a:cubicBezTo>
                <a:cubicBezTo>
                  <a:pt x="124" y="132"/>
                  <a:pt x="127" y="134"/>
                  <a:pt x="127" y="137"/>
                </a:cubicBezTo>
                <a:lnTo>
                  <a:pt x="127" y="143"/>
                </a:lnTo>
                <a:close/>
                <a:moveTo>
                  <a:pt x="127" y="117"/>
                </a:moveTo>
                <a:cubicBezTo>
                  <a:pt x="127" y="120"/>
                  <a:pt x="124" y="123"/>
                  <a:pt x="121" y="123"/>
                </a:cubicBezTo>
                <a:cubicBezTo>
                  <a:pt x="102" y="123"/>
                  <a:pt x="102" y="123"/>
                  <a:pt x="102" y="123"/>
                </a:cubicBezTo>
                <a:cubicBezTo>
                  <a:pt x="98" y="123"/>
                  <a:pt x="95" y="120"/>
                  <a:pt x="95" y="117"/>
                </a:cubicBezTo>
                <a:cubicBezTo>
                  <a:pt x="95" y="111"/>
                  <a:pt x="95" y="111"/>
                  <a:pt x="95" y="111"/>
                </a:cubicBezTo>
                <a:cubicBezTo>
                  <a:pt x="95" y="108"/>
                  <a:pt x="98" y="106"/>
                  <a:pt x="102" y="106"/>
                </a:cubicBezTo>
                <a:cubicBezTo>
                  <a:pt x="121" y="106"/>
                  <a:pt x="121" y="106"/>
                  <a:pt x="121" y="106"/>
                </a:cubicBezTo>
                <a:cubicBezTo>
                  <a:pt x="124" y="106"/>
                  <a:pt x="127" y="108"/>
                  <a:pt x="127" y="111"/>
                </a:cubicBezTo>
                <a:lnTo>
                  <a:pt x="127" y="117"/>
                </a:lnTo>
                <a:close/>
                <a:moveTo>
                  <a:pt x="33" y="81"/>
                </a:moveTo>
                <a:cubicBezTo>
                  <a:pt x="33" y="83"/>
                  <a:pt x="31" y="84"/>
                  <a:pt x="29" y="84"/>
                </a:cubicBezTo>
                <a:cubicBezTo>
                  <a:pt x="18" y="84"/>
                  <a:pt x="18" y="84"/>
                  <a:pt x="18" y="84"/>
                </a:cubicBezTo>
                <a:cubicBezTo>
                  <a:pt x="16" y="84"/>
                  <a:pt x="14" y="83"/>
                  <a:pt x="14" y="81"/>
                </a:cubicBezTo>
                <a:cubicBezTo>
                  <a:pt x="14" y="78"/>
                  <a:pt x="14" y="78"/>
                  <a:pt x="14" y="78"/>
                </a:cubicBezTo>
                <a:cubicBezTo>
                  <a:pt x="14" y="76"/>
                  <a:pt x="16" y="75"/>
                  <a:pt x="18" y="75"/>
                </a:cubicBezTo>
                <a:cubicBezTo>
                  <a:pt x="29" y="75"/>
                  <a:pt x="29" y="75"/>
                  <a:pt x="29" y="75"/>
                </a:cubicBezTo>
                <a:cubicBezTo>
                  <a:pt x="31" y="75"/>
                  <a:pt x="33" y="76"/>
                  <a:pt x="33" y="78"/>
                </a:cubicBezTo>
                <a:lnTo>
                  <a:pt x="33" y="81"/>
                </a:lnTo>
                <a:close/>
                <a:moveTo>
                  <a:pt x="56" y="81"/>
                </a:moveTo>
                <a:cubicBezTo>
                  <a:pt x="56" y="83"/>
                  <a:pt x="54" y="84"/>
                  <a:pt x="52" y="84"/>
                </a:cubicBezTo>
                <a:cubicBezTo>
                  <a:pt x="41" y="84"/>
                  <a:pt x="41" y="84"/>
                  <a:pt x="41" y="84"/>
                </a:cubicBezTo>
                <a:cubicBezTo>
                  <a:pt x="39" y="84"/>
                  <a:pt x="38" y="83"/>
                  <a:pt x="38" y="81"/>
                </a:cubicBezTo>
                <a:cubicBezTo>
                  <a:pt x="38" y="78"/>
                  <a:pt x="38" y="78"/>
                  <a:pt x="38" y="78"/>
                </a:cubicBezTo>
                <a:cubicBezTo>
                  <a:pt x="38" y="76"/>
                  <a:pt x="39" y="75"/>
                  <a:pt x="41" y="75"/>
                </a:cubicBezTo>
                <a:cubicBezTo>
                  <a:pt x="52" y="75"/>
                  <a:pt x="52" y="75"/>
                  <a:pt x="52" y="75"/>
                </a:cubicBezTo>
                <a:cubicBezTo>
                  <a:pt x="54" y="75"/>
                  <a:pt x="56" y="76"/>
                  <a:pt x="56" y="78"/>
                </a:cubicBezTo>
                <a:lnTo>
                  <a:pt x="56" y="81"/>
                </a:lnTo>
                <a:close/>
                <a:moveTo>
                  <a:pt x="80" y="81"/>
                </a:moveTo>
                <a:cubicBezTo>
                  <a:pt x="80" y="83"/>
                  <a:pt x="78" y="84"/>
                  <a:pt x="76" y="84"/>
                </a:cubicBezTo>
                <a:cubicBezTo>
                  <a:pt x="65" y="84"/>
                  <a:pt x="65" y="84"/>
                  <a:pt x="65" y="84"/>
                </a:cubicBezTo>
                <a:cubicBezTo>
                  <a:pt x="63" y="84"/>
                  <a:pt x="61" y="83"/>
                  <a:pt x="61" y="81"/>
                </a:cubicBezTo>
                <a:cubicBezTo>
                  <a:pt x="61" y="78"/>
                  <a:pt x="61" y="78"/>
                  <a:pt x="61" y="78"/>
                </a:cubicBezTo>
                <a:cubicBezTo>
                  <a:pt x="61" y="76"/>
                  <a:pt x="63" y="75"/>
                  <a:pt x="65" y="75"/>
                </a:cubicBezTo>
                <a:cubicBezTo>
                  <a:pt x="76" y="75"/>
                  <a:pt x="76" y="75"/>
                  <a:pt x="76" y="75"/>
                </a:cubicBezTo>
                <a:cubicBezTo>
                  <a:pt x="78" y="75"/>
                  <a:pt x="80" y="76"/>
                  <a:pt x="80" y="78"/>
                </a:cubicBezTo>
                <a:lnTo>
                  <a:pt x="80" y="81"/>
                </a:lnTo>
                <a:close/>
                <a:moveTo>
                  <a:pt x="103" y="81"/>
                </a:moveTo>
                <a:cubicBezTo>
                  <a:pt x="103" y="83"/>
                  <a:pt x="101" y="84"/>
                  <a:pt x="99" y="84"/>
                </a:cubicBezTo>
                <a:cubicBezTo>
                  <a:pt x="88" y="84"/>
                  <a:pt x="88" y="84"/>
                  <a:pt x="88" y="84"/>
                </a:cubicBezTo>
                <a:cubicBezTo>
                  <a:pt x="86" y="84"/>
                  <a:pt x="84" y="83"/>
                  <a:pt x="84" y="81"/>
                </a:cubicBezTo>
                <a:cubicBezTo>
                  <a:pt x="84" y="78"/>
                  <a:pt x="84" y="78"/>
                  <a:pt x="84" y="78"/>
                </a:cubicBezTo>
                <a:cubicBezTo>
                  <a:pt x="84" y="76"/>
                  <a:pt x="86" y="75"/>
                  <a:pt x="88" y="75"/>
                </a:cubicBezTo>
                <a:cubicBezTo>
                  <a:pt x="99" y="75"/>
                  <a:pt x="99" y="75"/>
                  <a:pt x="99" y="75"/>
                </a:cubicBezTo>
                <a:cubicBezTo>
                  <a:pt x="101" y="75"/>
                  <a:pt x="103" y="76"/>
                  <a:pt x="103" y="78"/>
                </a:cubicBezTo>
                <a:lnTo>
                  <a:pt x="103" y="81"/>
                </a:lnTo>
                <a:close/>
                <a:moveTo>
                  <a:pt x="126" y="81"/>
                </a:moveTo>
                <a:cubicBezTo>
                  <a:pt x="126" y="83"/>
                  <a:pt x="125" y="84"/>
                  <a:pt x="123" y="84"/>
                </a:cubicBezTo>
                <a:cubicBezTo>
                  <a:pt x="111" y="84"/>
                  <a:pt x="111" y="84"/>
                  <a:pt x="111" y="84"/>
                </a:cubicBezTo>
                <a:cubicBezTo>
                  <a:pt x="109" y="84"/>
                  <a:pt x="108" y="83"/>
                  <a:pt x="108" y="81"/>
                </a:cubicBezTo>
                <a:cubicBezTo>
                  <a:pt x="108" y="78"/>
                  <a:pt x="108" y="78"/>
                  <a:pt x="108" y="78"/>
                </a:cubicBezTo>
                <a:cubicBezTo>
                  <a:pt x="108" y="76"/>
                  <a:pt x="109" y="75"/>
                  <a:pt x="111" y="75"/>
                </a:cubicBezTo>
                <a:cubicBezTo>
                  <a:pt x="123" y="75"/>
                  <a:pt x="123" y="75"/>
                  <a:pt x="123" y="75"/>
                </a:cubicBezTo>
                <a:cubicBezTo>
                  <a:pt x="125" y="75"/>
                  <a:pt x="126" y="76"/>
                  <a:pt x="126" y="78"/>
                </a:cubicBezTo>
                <a:lnTo>
                  <a:pt x="126" y="81"/>
                </a:lnTo>
                <a:close/>
                <a:moveTo>
                  <a:pt x="33" y="96"/>
                </a:moveTo>
                <a:cubicBezTo>
                  <a:pt x="33" y="98"/>
                  <a:pt x="31" y="99"/>
                  <a:pt x="29" y="99"/>
                </a:cubicBezTo>
                <a:cubicBezTo>
                  <a:pt x="18" y="99"/>
                  <a:pt x="18" y="99"/>
                  <a:pt x="18" y="99"/>
                </a:cubicBezTo>
                <a:cubicBezTo>
                  <a:pt x="16" y="99"/>
                  <a:pt x="14" y="98"/>
                  <a:pt x="14" y="96"/>
                </a:cubicBezTo>
                <a:cubicBezTo>
                  <a:pt x="14" y="93"/>
                  <a:pt x="14" y="93"/>
                  <a:pt x="14" y="93"/>
                </a:cubicBezTo>
                <a:cubicBezTo>
                  <a:pt x="14" y="91"/>
                  <a:pt x="16" y="90"/>
                  <a:pt x="18" y="90"/>
                </a:cubicBezTo>
                <a:cubicBezTo>
                  <a:pt x="29" y="90"/>
                  <a:pt x="29" y="90"/>
                  <a:pt x="29" y="90"/>
                </a:cubicBezTo>
                <a:cubicBezTo>
                  <a:pt x="31" y="90"/>
                  <a:pt x="33" y="91"/>
                  <a:pt x="33" y="93"/>
                </a:cubicBezTo>
                <a:lnTo>
                  <a:pt x="33" y="96"/>
                </a:lnTo>
                <a:close/>
                <a:moveTo>
                  <a:pt x="56" y="96"/>
                </a:moveTo>
                <a:cubicBezTo>
                  <a:pt x="56" y="98"/>
                  <a:pt x="54" y="99"/>
                  <a:pt x="52" y="99"/>
                </a:cubicBezTo>
                <a:cubicBezTo>
                  <a:pt x="41" y="99"/>
                  <a:pt x="41" y="99"/>
                  <a:pt x="41" y="99"/>
                </a:cubicBezTo>
                <a:cubicBezTo>
                  <a:pt x="39" y="99"/>
                  <a:pt x="38" y="98"/>
                  <a:pt x="38" y="96"/>
                </a:cubicBezTo>
                <a:cubicBezTo>
                  <a:pt x="38" y="93"/>
                  <a:pt x="38" y="93"/>
                  <a:pt x="38" y="93"/>
                </a:cubicBezTo>
                <a:cubicBezTo>
                  <a:pt x="38" y="91"/>
                  <a:pt x="39" y="90"/>
                  <a:pt x="41" y="90"/>
                </a:cubicBezTo>
                <a:cubicBezTo>
                  <a:pt x="52" y="90"/>
                  <a:pt x="52" y="90"/>
                  <a:pt x="52" y="90"/>
                </a:cubicBezTo>
                <a:cubicBezTo>
                  <a:pt x="54" y="90"/>
                  <a:pt x="56" y="91"/>
                  <a:pt x="56" y="93"/>
                </a:cubicBezTo>
                <a:lnTo>
                  <a:pt x="56" y="96"/>
                </a:lnTo>
                <a:close/>
                <a:moveTo>
                  <a:pt x="80" y="96"/>
                </a:moveTo>
                <a:cubicBezTo>
                  <a:pt x="80" y="98"/>
                  <a:pt x="78" y="99"/>
                  <a:pt x="76" y="99"/>
                </a:cubicBezTo>
                <a:cubicBezTo>
                  <a:pt x="65" y="99"/>
                  <a:pt x="65" y="99"/>
                  <a:pt x="65" y="99"/>
                </a:cubicBezTo>
                <a:cubicBezTo>
                  <a:pt x="63" y="99"/>
                  <a:pt x="61" y="98"/>
                  <a:pt x="61" y="96"/>
                </a:cubicBezTo>
                <a:cubicBezTo>
                  <a:pt x="61" y="93"/>
                  <a:pt x="61" y="93"/>
                  <a:pt x="61" y="93"/>
                </a:cubicBezTo>
                <a:cubicBezTo>
                  <a:pt x="61" y="91"/>
                  <a:pt x="63" y="90"/>
                  <a:pt x="65" y="90"/>
                </a:cubicBezTo>
                <a:cubicBezTo>
                  <a:pt x="76" y="90"/>
                  <a:pt x="76" y="90"/>
                  <a:pt x="76" y="90"/>
                </a:cubicBezTo>
                <a:cubicBezTo>
                  <a:pt x="78" y="90"/>
                  <a:pt x="80" y="91"/>
                  <a:pt x="80" y="93"/>
                </a:cubicBezTo>
                <a:lnTo>
                  <a:pt x="80" y="96"/>
                </a:lnTo>
                <a:close/>
                <a:moveTo>
                  <a:pt x="103" y="96"/>
                </a:moveTo>
                <a:cubicBezTo>
                  <a:pt x="103" y="98"/>
                  <a:pt x="101" y="99"/>
                  <a:pt x="99" y="99"/>
                </a:cubicBezTo>
                <a:cubicBezTo>
                  <a:pt x="88" y="99"/>
                  <a:pt x="88" y="99"/>
                  <a:pt x="88" y="99"/>
                </a:cubicBezTo>
                <a:cubicBezTo>
                  <a:pt x="86" y="99"/>
                  <a:pt x="84" y="98"/>
                  <a:pt x="84" y="96"/>
                </a:cubicBezTo>
                <a:cubicBezTo>
                  <a:pt x="84" y="93"/>
                  <a:pt x="84" y="93"/>
                  <a:pt x="84" y="93"/>
                </a:cubicBezTo>
                <a:cubicBezTo>
                  <a:pt x="84" y="91"/>
                  <a:pt x="86" y="90"/>
                  <a:pt x="88" y="90"/>
                </a:cubicBezTo>
                <a:cubicBezTo>
                  <a:pt x="99" y="90"/>
                  <a:pt x="99" y="90"/>
                  <a:pt x="99" y="90"/>
                </a:cubicBezTo>
                <a:cubicBezTo>
                  <a:pt x="101" y="90"/>
                  <a:pt x="103" y="91"/>
                  <a:pt x="103" y="93"/>
                </a:cubicBezTo>
                <a:lnTo>
                  <a:pt x="103" y="96"/>
                </a:lnTo>
                <a:close/>
                <a:moveTo>
                  <a:pt x="126" y="96"/>
                </a:moveTo>
                <a:cubicBezTo>
                  <a:pt x="126" y="98"/>
                  <a:pt x="125" y="99"/>
                  <a:pt x="123" y="99"/>
                </a:cubicBezTo>
                <a:cubicBezTo>
                  <a:pt x="111" y="99"/>
                  <a:pt x="111" y="99"/>
                  <a:pt x="111" y="99"/>
                </a:cubicBezTo>
                <a:cubicBezTo>
                  <a:pt x="109" y="99"/>
                  <a:pt x="108" y="98"/>
                  <a:pt x="108" y="96"/>
                </a:cubicBezTo>
                <a:cubicBezTo>
                  <a:pt x="108" y="93"/>
                  <a:pt x="108" y="93"/>
                  <a:pt x="108" y="93"/>
                </a:cubicBezTo>
                <a:cubicBezTo>
                  <a:pt x="108" y="91"/>
                  <a:pt x="109" y="90"/>
                  <a:pt x="111" y="90"/>
                </a:cubicBezTo>
                <a:cubicBezTo>
                  <a:pt x="123" y="90"/>
                  <a:pt x="123" y="90"/>
                  <a:pt x="123" y="90"/>
                </a:cubicBezTo>
                <a:cubicBezTo>
                  <a:pt x="125" y="90"/>
                  <a:pt x="126" y="91"/>
                  <a:pt x="126" y="93"/>
                </a:cubicBezTo>
                <a:lnTo>
                  <a:pt x="126" y="9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85" name="Freeform 156"/>
          <p:cNvSpPr>
            <a:spLocks noEditPoints="1"/>
          </p:cNvSpPr>
          <p:nvPr userDrawn="1"/>
        </p:nvSpPr>
        <p:spPr bwMode="auto">
          <a:xfrm>
            <a:off x="2493434" y="4054476"/>
            <a:ext cx="690033" cy="366713"/>
          </a:xfrm>
          <a:custGeom>
            <a:avLst/>
            <a:gdLst>
              <a:gd name="T0" fmla="*/ 132 w 134"/>
              <a:gd name="T1" fmla="*/ 10 h 95"/>
              <a:gd name="T2" fmla="*/ 129 w 134"/>
              <a:gd name="T3" fmla="*/ 10 h 95"/>
              <a:gd name="T4" fmla="*/ 129 w 134"/>
              <a:gd name="T5" fmla="*/ 6 h 95"/>
              <a:gd name="T6" fmla="*/ 127 w 134"/>
              <a:gd name="T7" fmla="*/ 4 h 95"/>
              <a:gd name="T8" fmla="*/ 95 w 134"/>
              <a:gd name="T9" fmla="*/ 0 h 95"/>
              <a:gd name="T10" fmla="*/ 67 w 134"/>
              <a:gd name="T11" fmla="*/ 7 h 95"/>
              <a:gd name="T12" fmla="*/ 40 w 134"/>
              <a:gd name="T13" fmla="*/ 0 h 95"/>
              <a:gd name="T14" fmla="*/ 8 w 134"/>
              <a:gd name="T15" fmla="*/ 4 h 95"/>
              <a:gd name="T16" fmla="*/ 6 w 134"/>
              <a:gd name="T17" fmla="*/ 6 h 95"/>
              <a:gd name="T18" fmla="*/ 6 w 134"/>
              <a:gd name="T19" fmla="*/ 10 h 95"/>
              <a:gd name="T20" fmla="*/ 3 w 134"/>
              <a:gd name="T21" fmla="*/ 10 h 95"/>
              <a:gd name="T22" fmla="*/ 0 w 134"/>
              <a:gd name="T23" fmla="*/ 12 h 95"/>
              <a:gd name="T24" fmla="*/ 0 w 134"/>
              <a:gd name="T25" fmla="*/ 88 h 95"/>
              <a:gd name="T26" fmla="*/ 3 w 134"/>
              <a:gd name="T27" fmla="*/ 90 h 95"/>
              <a:gd name="T28" fmla="*/ 57 w 134"/>
              <a:gd name="T29" fmla="*/ 90 h 95"/>
              <a:gd name="T30" fmla="*/ 67 w 134"/>
              <a:gd name="T31" fmla="*/ 95 h 95"/>
              <a:gd name="T32" fmla="*/ 78 w 134"/>
              <a:gd name="T33" fmla="*/ 90 h 95"/>
              <a:gd name="T34" fmla="*/ 132 w 134"/>
              <a:gd name="T35" fmla="*/ 90 h 95"/>
              <a:gd name="T36" fmla="*/ 134 w 134"/>
              <a:gd name="T37" fmla="*/ 88 h 95"/>
              <a:gd name="T38" fmla="*/ 134 w 134"/>
              <a:gd name="T39" fmla="*/ 12 h 95"/>
              <a:gd name="T40" fmla="*/ 132 w 134"/>
              <a:gd name="T41" fmla="*/ 10 h 95"/>
              <a:gd name="T42" fmla="*/ 124 w 134"/>
              <a:gd name="T43" fmla="*/ 8 h 95"/>
              <a:gd name="T44" fmla="*/ 124 w 134"/>
              <a:gd name="T45" fmla="*/ 79 h 95"/>
              <a:gd name="T46" fmla="*/ 95 w 134"/>
              <a:gd name="T47" fmla="*/ 76 h 95"/>
              <a:gd name="T48" fmla="*/ 70 w 134"/>
              <a:gd name="T49" fmla="*/ 81 h 95"/>
              <a:gd name="T50" fmla="*/ 70 w 134"/>
              <a:gd name="T51" fmla="*/ 11 h 95"/>
              <a:gd name="T52" fmla="*/ 95 w 134"/>
              <a:gd name="T53" fmla="*/ 5 h 95"/>
              <a:gd name="T54" fmla="*/ 124 w 134"/>
              <a:gd name="T55" fmla="*/ 8 h 95"/>
              <a:gd name="T56" fmla="*/ 11 w 134"/>
              <a:gd name="T57" fmla="*/ 8 h 95"/>
              <a:gd name="T58" fmla="*/ 40 w 134"/>
              <a:gd name="T59" fmla="*/ 5 h 95"/>
              <a:gd name="T60" fmla="*/ 65 w 134"/>
              <a:gd name="T61" fmla="*/ 11 h 95"/>
              <a:gd name="T62" fmla="*/ 65 w 134"/>
              <a:gd name="T63" fmla="*/ 81 h 95"/>
              <a:gd name="T64" fmla="*/ 40 w 134"/>
              <a:gd name="T65" fmla="*/ 76 h 95"/>
              <a:gd name="T66" fmla="*/ 11 w 134"/>
              <a:gd name="T67" fmla="*/ 79 h 95"/>
              <a:gd name="T68" fmla="*/ 11 w 134"/>
              <a:gd name="T69" fmla="*/ 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4" h="95">
                <a:moveTo>
                  <a:pt x="132" y="10"/>
                </a:moveTo>
                <a:cubicBezTo>
                  <a:pt x="129" y="10"/>
                  <a:pt x="129" y="10"/>
                  <a:pt x="129" y="10"/>
                </a:cubicBezTo>
                <a:cubicBezTo>
                  <a:pt x="129" y="6"/>
                  <a:pt x="129" y="6"/>
                  <a:pt x="129" y="6"/>
                </a:cubicBezTo>
                <a:cubicBezTo>
                  <a:pt x="129" y="5"/>
                  <a:pt x="128" y="4"/>
                  <a:pt x="127" y="4"/>
                </a:cubicBezTo>
                <a:cubicBezTo>
                  <a:pt x="127" y="4"/>
                  <a:pt x="111" y="0"/>
                  <a:pt x="95" y="0"/>
                </a:cubicBezTo>
                <a:cubicBezTo>
                  <a:pt x="82" y="0"/>
                  <a:pt x="73" y="3"/>
                  <a:pt x="67" y="7"/>
                </a:cubicBezTo>
                <a:cubicBezTo>
                  <a:pt x="62" y="3"/>
                  <a:pt x="53" y="0"/>
                  <a:pt x="40" y="0"/>
                </a:cubicBezTo>
                <a:cubicBezTo>
                  <a:pt x="24" y="0"/>
                  <a:pt x="8" y="4"/>
                  <a:pt x="8" y="4"/>
                </a:cubicBezTo>
                <a:cubicBezTo>
                  <a:pt x="7" y="4"/>
                  <a:pt x="6" y="5"/>
                  <a:pt x="6" y="6"/>
                </a:cubicBezTo>
                <a:cubicBezTo>
                  <a:pt x="6" y="10"/>
                  <a:pt x="6" y="10"/>
                  <a:pt x="6" y="10"/>
                </a:cubicBezTo>
                <a:cubicBezTo>
                  <a:pt x="3" y="10"/>
                  <a:pt x="3" y="10"/>
                  <a:pt x="3" y="10"/>
                </a:cubicBezTo>
                <a:cubicBezTo>
                  <a:pt x="1" y="10"/>
                  <a:pt x="0" y="11"/>
                  <a:pt x="0" y="12"/>
                </a:cubicBezTo>
                <a:cubicBezTo>
                  <a:pt x="0" y="88"/>
                  <a:pt x="0" y="88"/>
                  <a:pt x="0" y="88"/>
                </a:cubicBezTo>
                <a:cubicBezTo>
                  <a:pt x="0" y="89"/>
                  <a:pt x="1" y="90"/>
                  <a:pt x="3" y="90"/>
                </a:cubicBezTo>
                <a:cubicBezTo>
                  <a:pt x="57" y="90"/>
                  <a:pt x="57" y="90"/>
                  <a:pt x="57" y="90"/>
                </a:cubicBezTo>
                <a:cubicBezTo>
                  <a:pt x="58" y="95"/>
                  <a:pt x="62" y="95"/>
                  <a:pt x="67" y="95"/>
                </a:cubicBezTo>
                <a:cubicBezTo>
                  <a:pt x="72" y="95"/>
                  <a:pt x="77" y="95"/>
                  <a:pt x="78" y="90"/>
                </a:cubicBezTo>
                <a:cubicBezTo>
                  <a:pt x="132" y="90"/>
                  <a:pt x="132" y="90"/>
                  <a:pt x="132" y="90"/>
                </a:cubicBezTo>
                <a:cubicBezTo>
                  <a:pt x="133" y="90"/>
                  <a:pt x="134" y="89"/>
                  <a:pt x="134" y="88"/>
                </a:cubicBezTo>
                <a:cubicBezTo>
                  <a:pt x="134" y="12"/>
                  <a:pt x="134" y="12"/>
                  <a:pt x="134" y="12"/>
                </a:cubicBezTo>
                <a:cubicBezTo>
                  <a:pt x="134" y="11"/>
                  <a:pt x="133" y="10"/>
                  <a:pt x="132" y="10"/>
                </a:cubicBezTo>
                <a:close/>
                <a:moveTo>
                  <a:pt x="124" y="8"/>
                </a:moveTo>
                <a:cubicBezTo>
                  <a:pt x="124" y="79"/>
                  <a:pt x="124" y="79"/>
                  <a:pt x="124" y="79"/>
                </a:cubicBezTo>
                <a:cubicBezTo>
                  <a:pt x="119" y="78"/>
                  <a:pt x="107" y="76"/>
                  <a:pt x="95" y="76"/>
                </a:cubicBezTo>
                <a:cubicBezTo>
                  <a:pt x="84" y="76"/>
                  <a:pt x="75" y="78"/>
                  <a:pt x="70" y="81"/>
                </a:cubicBezTo>
                <a:cubicBezTo>
                  <a:pt x="70" y="11"/>
                  <a:pt x="70" y="11"/>
                  <a:pt x="70" y="11"/>
                </a:cubicBezTo>
                <a:cubicBezTo>
                  <a:pt x="74" y="7"/>
                  <a:pt x="83" y="5"/>
                  <a:pt x="95" y="5"/>
                </a:cubicBezTo>
                <a:cubicBezTo>
                  <a:pt x="107" y="5"/>
                  <a:pt x="120" y="7"/>
                  <a:pt x="124" y="8"/>
                </a:cubicBezTo>
                <a:close/>
                <a:moveTo>
                  <a:pt x="11" y="8"/>
                </a:moveTo>
                <a:cubicBezTo>
                  <a:pt x="15" y="7"/>
                  <a:pt x="28" y="5"/>
                  <a:pt x="40" y="5"/>
                </a:cubicBezTo>
                <a:cubicBezTo>
                  <a:pt x="52" y="5"/>
                  <a:pt x="60" y="7"/>
                  <a:pt x="65" y="11"/>
                </a:cubicBezTo>
                <a:cubicBezTo>
                  <a:pt x="65" y="81"/>
                  <a:pt x="65" y="81"/>
                  <a:pt x="65" y="81"/>
                </a:cubicBezTo>
                <a:cubicBezTo>
                  <a:pt x="59" y="78"/>
                  <a:pt x="51" y="76"/>
                  <a:pt x="40" y="76"/>
                </a:cubicBezTo>
                <a:cubicBezTo>
                  <a:pt x="28" y="76"/>
                  <a:pt x="16" y="78"/>
                  <a:pt x="11" y="79"/>
                </a:cubicBezTo>
                <a:lnTo>
                  <a:pt x="11"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86" name="Freeform 157"/>
          <p:cNvSpPr>
            <a:spLocks noEditPoints="1"/>
          </p:cNvSpPr>
          <p:nvPr userDrawn="1"/>
        </p:nvSpPr>
        <p:spPr bwMode="auto">
          <a:xfrm>
            <a:off x="6072718" y="3852863"/>
            <a:ext cx="658284" cy="223838"/>
          </a:xfrm>
          <a:custGeom>
            <a:avLst/>
            <a:gdLst>
              <a:gd name="T0" fmla="*/ 125 w 128"/>
              <a:gd name="T1" fmla="*/ 0 h 58"/>
              <a:gd name="T2" fmla="*/ 3 w 128"/>
              <a:gd name="T3" fmla="*/ 0 h 58"/>
              <a:gd name="T4" fmla="*/ 0 w 128"/>
              <a:gd name="T5" fmla="*/ 4 h 58"/>
              <a:gd name="T6" fmla="*/ 0 w 128"/>
              <a:gd name="T7" fmla="*/ 54 h 58"/>
              <a:gd name="T8" fmla="*/ 3 w 128"/>
              <a:gd name="T9" fmla="*/ 58 h 58"/>
              <a:gd name="T10" fmla="*/ 125 w 128"/>
              <a:gd name="T11" fmla="*/ 58 h 58"/>
              <a:gd name="T12" fmla="*/ 128 w 128"/>
              <a:gd name="T13" fmla="*/ 54 h 58"/>
              <a:gd name="T14" fmla="*/ 128 w 128"/>
              <a:gd name="T15" fmla="*/ 4 h 58"/>
              <a:gd name="T16" fmla="*/ 125 w 128"/>
              <a:gd name="T17" fmla="*/ 0 h 58"/>
              <a:gd name="T18" fmla="*/ 122 w 128"/>
              <a:gd name="T19" fmla="*/ 51 h 58"/>
              <a:gd name="T20" fmla="*/ 112 w 128"/>
              <a:gd name="T21" fmla="*/ 51 h 58"/>
              <a:gd name="T22" fmla="*/ 112 w 128"/>
              <a:gd name="T23" fmla="*/ 39 h 58"/>
              <a:gd name="T24" fmla="*/ 109 w 128"/>
              <a:gd name="T25" fmla="*/ 35 h 58"/>
              <a:gd name="T26" fmla="*/ 106 w 128"/>
              <a:gd name="T27" fmla="*/ 39 h 58"/>
              <a:gd name="T28" fmla="*/ 106 w 128"/>
              <a:gd name="T29" fmla="*/ 51 h 58"/>
              <a:gd name="T30" fmla="*/ 97 w 128"/>
              <a:gd name="T31" fmla="*/ 51 h 58"/>
              <a:gd name="T32" fmla="*/ 97 w 128"/>
              <a:gd name="T33" fmla="*/ 25 h 58"/>
              <a:gd name="T34" fmla="*/ 94 w 128"/>
              <a:gd name="T35" fmla="*/ 22 h 58"/>
              <a:gd name="T36" fmla="*/ 91 w 128"/>
              <a:gd name="T37" fmla="*/ 25 h 58"/>
              <a:gd name="T38" fmla="*/ 91 w 128"/>
              <a:gd name="T39" fmla="*/ 51 h 58"/>
              <a:gd name="T40" fmla="*/ 82 w 128"/>
              <a:gd name="T41" fmla="*/ 51 h 58"/>
              <a:gd name="T42" fmla="*/ 82 w 128"/>
              <a:gd name="T43" fmla="*/ 39 h 58"/>
              <a:gd name="T44" fmla="*/ 79 w 128"/>
              <a:gd name="T45" fmla="*/ 35 h 58"/>
              <a:gd name="T46" fmla="*/ 76 w 128"/>
              <a:gd name="T47" fmla="*/ 39 h 58"/>
              <a:gd name="T48" fmla="*/ 76 w 128"/>
              <a:gd name="T49" fmla="*/ 51 h 58"/>
              <a:gd name="T50" fmla="*/ 66 w 128"/>
              <a:gd name="T51" fmla="*/ 51 h 58"/>
              <a:gd name="T52" fmla="*/ 66 w 128"/>
              <a:gd name="T53" fmla="*/ 25 h 58"/>
              <a:gd name="T54" fmla="*/ 64 w 128"/>
              <a:gd name="T55" fmla="*/ 22 h 58"/>
              <a:gd name="T56" fmla="*/ 61 w 128"/>
              <a:gd name="T57" fmla="*/ 25 h 58"/>
              <a:gd name="T58" fmla="*/ 61 w 128"/>
              <a:gd name="T59" fmla="*/ 51 h 58"/>
              <a:gd name="T60" fmla="*/ 52 w 128"/>
              <a:gd name="T61" fmla="*/ 51 h 58"/>
              <a:gd name="T62" fmla="*/ 52 w 128"/>
              <a:gd name="T63" fmla="*/ 39 h 58"/>
              <a:gd name="T64" fmla="*/ 49 w 128"/>
              <a:gd name="T65" fmla="*/ 35 h 58"/>
              <a:gd name="T66" fmla="*/ 46 w 128"/>
              <a:gd name="T67" fmla="*/ 39 h 58"/>
              <a:gd name="T68" fmla="*/ 46 w 128"/>
              <a:gd name="T69" fmla="*/ 51 h 58"/>
              <a:gd name="T70" fmla="*/ 36 w 128"/>
              <a:gd name="T71" fmla="*/ 51 h 58"/>
              <a:gd name="T72" fmla="*/ 36 w 128"/>
              <a:gd name="T73" fmla="*/ 25 h 58"/>
              <a:gd name="T74" fmla="*/ 33 w 128"/>
              <a:gd name="T75" fmla="*/ 22 h 58"/>
              <a:gd name="T76" fmla="*/ 30 w 128"/>
              <a:gd name="T77" fmla="*/ 25 h 58"/>
              <a:gd name="T78" fmla="*/ 30 w 128"/>
              <a:gd name="T79" fmla="*/ 51 h 58"/>
              <a:gd name="T80" fmla="*/ 22 w 128"/>
              <a:gd name="T81" fmla="*/ 51 h 58"/>
              <a:gd name="T82" fmla="*/ 22 w 128"/>
              <a:gd name="T83" fmla="*/ 39 h 58"/>
              <a:gd name="T84" fmla="*/ 19 w 128"/>
              <a:gd name="T85" fmla="*/ 35 h 58"/>
              <a:gd name="T86" fmla="*/ 16 w 128"/>
              <a:gd name="T87" fmla="*/ 39 h 58"/>
              <a:gd name="T88" fmla="*/ 16 w 128"/>
              <a:gd name="T89" fmla="*/ 51 h 58"/>
              <a:gd name="T90" fmla="*/ 6 w 128"/>
              <a:gd name="T91" fmla="*/ 51 h 58"/>
              <a:gd name="T92" fmla="*/ 6 w 128"/>
              <a:gd name="T93" fmla="*/ 7 h 58"/>
              <a:gd name="T94" fmla="*/ 122 w 128"/>
              <a:gd name="T95" fmla="*/ 7 h 58"/>
              <a:gd name="T96" fmla="*/ 122 w 128"/>
              <a:gd name="T97" fmla="*/ 5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58">
                <a:moveTo>
                  <a:pt x="125" y="0"/>
                </a:moveTo>
                <a:cubicBezTo>
                  <a:pt x="3" y="0"/>
                  <a:pt x="3" y="0"/>
                  <a:pt x="3" y="0"/>
                </a:cubicBezTo>
                <a:cubicBezTo>
                  <a:pt x="2" y="0"/>
                  <a:pt x="0" y="2"/>
                  <a:pt x="0" y="4"/>
                </a:cubicBezTo>
                <a:cubicBezTo>
                  <a:pt x="0" y="54"/>
                  <a:pt x="0" y="54"/>
                  <a:pt x="0" y="54"/>
                </a:cubicBezTo>
                <a:cubicBezTo>
                  <a:pt x="0" y="56"/>
                  <a:pt x="2" y="58"/>
                  <a:pt x="3" y="58"/>
                </a:cubicBezTo>
                <a:cubicBezTo>
                  <a:pt x="125" y="58"/>
                  <a:pt x="125" y="58"/>
                  <a:pt x="125" y="58"/>
                </a:cubicBezTo>
                <a:cubicBezTo>
                  <a:pt x="127" y="58"/>
                  <a:pt x="128" y="56"/>
                  <a:pt x="128" y="54"/>
                </a:cubicBezTo>
                <a:cubicBezTo>
                  <a:pt x="128" y="4"/>
                  <a:pt x="128" y="4"/>
                  <a:pt x="128" y="4"/>
                </a:cubicBezTo>
                <a:cubicBezTo>
                  <a:pt x="128" y="2"/>
                  <a:pt x="127" y="0"/>
                  <a:pt x="125" y="0"/>
                </a:cubicBezTo>
                <a:close/>
                <a:moveTo>
                  <a:pt x="122" y="51"/>
                </a:moveTo>
                <a:cubicBezTo>
                  <a:pt x="112" y="51"/>
                  <a:pt x="112" y="51"/>
                  <a:pt x="112" y="51"/>
                </a:cubicBezTo>
                <a:cubicBezTo>
                  <a:pt x="112" y="39"/>
                  <a:pt x="112" y="39"/>
                  <a:pt x="112" y="39"/>
                </a:cubicBezTo>
                <a:cubicBezTo>
                  <a:pt x="112" y="37"/>
                  <a:pt x="111" y="35"/>
                  <a:pt x="109" y="35"/>
                </a:cubicBezTo>
                <a:cubicBezTo>
                  <a:pt x="108" y="35"/>
                  <a:pt x="106" y="37"/>
                  <a:pt x="106" y="39"/>
                </a:cubicBezTo>
                <a:cubicBezTo>
                  <a:pt x="106" y="51"/>
                  <a:pt x="106" y="51"/>
                  <a:pt x="106" y="51"/>
                </a:cubicBezTo>
                <a:cubicBezTo>
                  <a:pt x="97" y="51"/>
                  <a:pt x="97" y="51"/>
                  <a:pt x="97" y="51"/>
                </a:cubicBezTo>
                <a:cubicBezTo>
                  <a:pt x="97" y="25"/>
                  <a:pt x="97" y="25"/>
                  <a:pt x="97" y="25"/>
                </a:cubicBezTo>
                <a:cubicBezTo>
                  <a:pt x="97" y="23"/>
                  <a:pt x="95" y="22"/>
                  <a:pt x="94" y="22"/>
                </a:cubicBezTo>
                <a:cubicBezTo>
                  <a:pt x="92" y="22"/>
                  <a:pt x="91" y="23"/>
                  <a:pt x="91" y="25"/>
                </a:cubicBezTo>
                <a:cubicBezTo>
                  <a:pt x="91" y="51"/>
                  <a:pt x="91" y="51"/>
                  <a:pt x="91" y="51"/>
                </a:cubicBezTo>
                <a:cubicBezTo>
                  <a:pt x="82" y="51"/>
                  <a:pt x="82" y="51"/>
                  <a:pt x="82" y="51"/>
                </a:cubicBezTo>
                <a:cubicBezTo>
                  <a:pt x="82" y="39"/>
                  <a:pt x="82" y="39"/>
                  <a:pt x="82" y="39"/>
                </a:cubicBezTo>
                <a:cubicBezTo>
                  <a:pt x="82" y="37"/>
                  <a:pt x="81" y="35"/>
                  <a:pt x="79" y="35"/>
                </a:cubicBezTo>
                <a:cubicBezTo>
                  <a:pt x="77" y="35"/>
                  <a:pt x="76" y="37"/>
                  <a:pt x="76" y="39"/>
                </a:cubicBezTo>
                <a:cubicBezTo>
                  <a:pt x="76" y="51"/>
                  <a:pt x="76" y="51"/>
                  <a:pt x="76" y="51"/>
                </a:cubicBezTo>
                <a:cubicBezTo>
                  <a:pt x="66" y="51"/>
                  <a:pt x="66" y="51"/>
                  <a:pt x="66" y="51"/>
                </a:cubicBezTo>
                <a:cubicBezTo>
                  <a:pt x="66" y="25"/>
                  <a:pt x="66" y="25"/>
                  <a:pt x="66" y="25"/>
                </a:cubicBezTo>
                <a:cubicBezTo>
                  <a:pt x="66" y="23"/>
                  <a:pt x="65" y="22"/>
                  <a:pt x="64" y="22"/>
                </a:cubicBezTo>
                <a:cubicBezTo>
                  <a:pt x="62" y="22"/>
                  <a:pt x="61" y="23"/>
                  <a:pt x="61" y="25"/>
                </a:cubicBezTo>
                <a:cubicBezTo>
                  <a:pt x="61" y="51"/>
                  <a:pt x="61" y="51"/>
                  <a:pt x="61" y="51"/>
                </a:cubicBezTo>
                <a:cubicBezTo>
                  <a:pt x="52" y="51"/>
                  <a:pt x="52" y="51"/>
                  <a:pt x="52" y="51"/>
                </a:cubicBezTo>
                <a:cubicBezTo>
                  <a:pt x="52" y="39"/>
                  <a:pt x="52" y="39"/>
                  <a:pt x="52" y="39"/>
                </a:cubicBezTo>
                <a:cubicBezTo>
                  <a:pt x="52" y="37"/>
                  <a:pt x="51" y="35"/>
                  <a:pt x="49" y="35"/>
                </a:cubicBezTo>
                <a:cubicBezTo>
                  <a:pt x="47" y="35"/>
                  <a:pt x="46" y="37"/>
                  <a:pt x="46" y="39"/>
                </a:cubicBezTo>
                <a:cubicBezTo>
                  <a:pt x="46" y="51"/>
                  <a:pt x="46" y="51"/>
                  <a:pt x="46" y="51"/>
                </a:cubicBezTo>
                <a:cubicBezTo>
                  <a:pt x="36" y="51"/>
                  <a:pt x="36" y="51"/>
                  <a:pt x="36" y="51"/>
                </a:cubicBezTo>
                <a:cubicBezTo>
                  <a:pt x="36" y="25"/>
                  <a:pt x="36" y="25"/>
                  <a:pt x="36" y="25"/>
                </a:cubicBezTo>
                <a:cubicBezTo>
                  <a:pt x="36" y="23"/>
                  <a:pt x="35" y="22"/>
                  <a:pt x="33" y="22"/>
                </a:cubicBezTo>
                <a:cubicBezTo>
                  <a:pt x="32" y="22"/>
                  <a:pt x="30" y="23"/>
                  <a:pt x="30" y="25"/>
                </a:cubicBezTo>
                <a:cubicBezTo>
                  <a:pt x="30" y="51"/>
                  <a:pt x="30" y="51"/>
                  <a:pt x="30" y="51"/>
                </a:cubicBezTo>
                <a:cubicBezTo>
                  <a:pt x="22" y="51"/>
                  <a:pt x="22" y="51"/>
                  <a:pt x="22" y="51"/>
                </a:cubicBezTo>
                <a:cubicBezTo>
                  <a:pt x="22" y="39"/>
                  <a:pt x="22" y="39"/>
                  <a:pt x="22" y="39"/>
                </a:cubicBezTo>
                <a:cubicBezTo>
                  <a:pt x="22" y="37"/>
                  <a:pt x="21" y="35"/>
                  <a:pt x="19" y="35"/>
                </a:cubicBezTo>
                <a:cubicBezTo>
                  <a:pt x="17" y="35"/>
                  <a:pt x="16" y="37"/>
                  <a:pt x="16" y="39"/>
                </a:cubicBezTo>
                <a:cubicBezTo>
                  <a:pt x="16" y="51"/>
                  <a:pt x="16" y="51"/>
                  <a:pt x="16" y="51"/>
                </a:cubicBezTo>
                <a:cubicBezTo>
                  <a:pt x="6" y="51"/>
                  <a:pt x="6" y="51"/>
                  <a:pt x="6" y="51"/>
                </a:cubicBezTo>
                <a:cubicBezTo>
                  <a:pt x="6" y="7"/>
                  <a:pt x="6" y="7"/>
                  <a:pt x="6" y="7"/>
                </a:cubicBezTo>
                <a:cubicBezTo>
                  <a:pt x="122" y="7"/>
                  <a:pt x="122" y="7"/>
                  <a:pt x="122" y="7"/>
                </a:cubicBezTo>
                <a:lnTo>
                  <a:pt x="122" y="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87" name="Freeform 160"/>
          <p:cNvSpPr>
            <a:spLocks noEditPoints="1"/>
          </p:cNvSpPr>
          <p:nvPr userDrawn="1"/>
        </p:nvSpPr>
        <p:spPr bwMode="auto">
          <a:xfrm>
            <a:off x="5120217" y="3917951"/>
            <a:ext cx="730251" cy="549275"/>
          </a:xfrm>
          <a:custGeom>
            <a:avLst/>
            <a:gdLst>
              <a:gd name="T0" fmla="*/ 131 w 142"/>
              <a:gd name="T1" fmla="*/ 74 h 142"/>
              <a:gd name="T2" fmla="*/ 142 w 142"/>
              <a:gd name="T3" fmla="*/ 71 h 142"/>
              <a:gd name="T4" fmla="*/ 131 w 142"/>
              <a:gd name="T5" fmla="*/ 68 h 142"/>
              <a:gd name="T6" fmla="*/ 113 w 142"/>
              <a:gd name="T7" fmla="*/ 29 h 142"/>
              <a:gd name="T8" fmla="*/ 75 w 142"/>
              <a:gd name="T9" fmla="*/ 11 h 142"/>
              <a:gd name="T10" fmla="*/ 71 w 142"/>
              <a:gd name="T11" fmla="*/ 0 h 142"/>
              <a:gd name="T12" fmla="*/ 68 w 142"/>
              <a:gd name="T13" fmla="*/ 11 h 142"/>
              <a:gd name="T14" fmla="*/ 12 w 142"/>
              <a:gd name="T15" fmla="*/ 67 h 142"/>
              <a:gd name="T16" fmla="*/ 0 w 142"/>
              <a:gd name="T17" fmla="*/ 71 h 142"/>
              <a:gd name="T18" fmla="*/ 12 w 142"/>
              <a:gd name="T19" fmla="*/ 74 h 142"/>
              <a:gd name="T20" fmla="*/ 29 w 142"/>
              <a:gd name="T21" fmla="*/ 113 h 142"/>
              <a:gd name="T22" fmla="*/ 68 w 142"/>
              <a:gd name="T23" fmla="*/ 131 h 142"/>
              <a:gd name="T24" fmla="*/ 71 w 142"/>
              <a:gd name="T25" fmla="*/ 142 h 142"/>
              <a:gd name="T26" fmla="*/ 74 w 142"/>
              <a:gd name="T27" fmla="*/ 131 h 142"/>
              <a:gd name="T28" fmla="*/ 131 w 142"/>
              <a:gd name="T29" fmla="*/ 74 h 142"/>
              <a:gd name="T30" fmla="*/ 111 w 142"/>
              <a:gd name="T31" fmla="*/ 109 h 142"/>
              <a:gd name="T32" fmla="*/ 98 w 142"/>
              <a:gd name="T33" fmla="*/ 88 h 142"/>
              <a:gd name="T34" fmla="*/ 101 w 142"/>
              <a:gd name="T35" fmla="*/ 82 h 142"/>
              <a:gd name="T36" fmla="*/ 127 w 142"/>
              <a:gd name="T37" fmla="*/ 75 h 142"/>
              <a:gd name="T38" fmla="*/ 111 w 142"/>
              <a:gd name="T39" fmla="*/ 109 h 142"/>
              <a:gd name="T40" fmla="*/ 127 w 142"/>
              <a:gd name="T41" fmla="*/ 66 h 142"/>
              <a:gd name="T42" fmla="*/ 102 w 142"/>
              <a:gd name="T43" fmla="*/ 60 h 142"/>
              <a:gd name="T44" fmla="*/ 98 w 142"/>
              <a:gd name="T45" fmla="*/ 53 h 142"/>
              <a:gd name="T46" fmla="*/ 111 w 142"/>
              <a:gd name="T47" fmla="*/ 32 h 142"/>
              <a:gd name="T48" fmla="*/ 127 w 142"/>
              <a:gd name="T49" fmla="*/ 66 h 142"/>
              <a:gd name="T50" fmla="*/ 110 w 142"/>
              <a:gd name="T51" fmla="*/ 31 h 142"/>
              <a:gd name="T52" fmla="*/ 90 w 142"/>
              <a:gd name="T53" fmla="*/ 44 h 142"/>
              <a:gd name="T54" fmla="*/ 83 w 142"/>
              <a:gd name="T55" fmla="*/ 41 h 142"/>
              <a:gd name="T56" fmla="*/ 76 w 142"/>
              <a:gd name="T57" fmla="*/ 15 h 142"/>
              <a:gd name="T58" fmla="*/ 110 w 142"/>
              <a:gd name="T59" fmla="*/ 31 h 142"/>
              <a:gd name="T60" fmla="*/ 46 w 142"/>
              <a:gd name="T61" fmla="*/ 71 h 142"/>
              <a:gd name="T62" fmla="*/ 71 w 142"/>
              <a:gd name="T63" fmla="*/ 46 h 142"/>
              <a:gd name="T64" fmla="*/ 96 w 142"/>
              <a:gd name="T65" fmla="*/ 71 h 142"/>
              <a:gd name="T66" fmla="*/ 71 w 142"/>
              <a:gd name="T67" fmla="*/ 96 h 142"/>
              <a:gd name="T68" fmla="*/ 46 w 142"/>
              <a:gd name="T69" fmla="*/ 71 h 142"/>
              <a:gd name="T70" fmla="*/ 60 w 142"/>
              <a:gd name="T71" fmla="*/ 40 h 142"/>
              <a:gd name="T72" fmla="*/ 53 w 142"/>
              <a:gd name="T73" fmla="*/ 44 h 142"/>
              <a:gd name="T74" fmla="*/ 32 w 142"/>
              <a:gd name="T75" fmla="*/ 31 h 142"/>
              <a:gd name="T76" fmla="*/ 67 w 142"/>
              <a:gd name="T77" fmla="*/ 15 h 142"/>
              <a:gd name="T78" fmla="*/ 60 w 142"/>
              <a:gd name="T79" fmla="*/ 40 h 142"/>
              <a:gd name="T80" fmla="*/ 31 w 142"/>
              <a:gd name="T81" fmla="*/ 32 h 142"/>
              <a:gd name="T82" fmla="*/ 44 w 142"/>
              <a:gd name="T83" fmla="*/ 53 h 142"/>
              <a:gd name="T84" fmla="*/ 41 w 142"/>
              <a:gd name="T85" fmla="*/ 59 h 142"/>
              <a:gd name="T86" fmla="*/ 16 w 142"/>
              <a:gd name="T87" fmla="*/ 66 h 142"/>
              <a:gd name="T88" fmla="*/ 31 w 142"/>
              <a:gd name="T89" fmla="*/ 32 h 142"/>
              <a:gd name="T90" fmla="*/ 16 w 142"/>
              <a:gd name="T91" fmla="*/ 75 h 142"/>
              <a:gd name="T92" fmla="*/ 41 w 142"/>
              <a:gd name="T93" fmla="*/ 82 h 142"/>
              <a:gd name="T94" fmla="*/ 44 w 142"/>
              <a:gd name="T95" fmla="*/ 89 h 142"/>
              <a:gd name="T96" fmla="*/ 31 w 142"/>
              <a:gd name="T97" fmla="*/ 110 h 142"/>
              <a:gd name="T98" fmla="*/ 16 w 142"/>
              <a:gd name="T99" fmla="*/ 75 h 142"/>
              <a:gd name="T100" fmla="*/ 32 w 142"/>
              <a:gd name="T101" fmla="*/ 110 h 142"/>
              <a:gd name="T102" fmla="*/ 53 w 142"/>
              <a:gd name="T103" fmla="*/ 97 h 142"/>
              <a:gd name="T104" fmla="*/ 60 w 142"/>
              <a:gd name="T105" fmla="*/ 101 h 142"/>
              <a:gd name="T106" fmla="*/ 67 w 142"/>
              <a:gd name="T107" fmla="*/ 126 h 142"/>
              <a:gd name="T108" fmla="*/ 32 w 142"/>
              <a:gd name="T109" fmla="*/ 110 h 142"/>
              <a:gd name="T110" fmla="*/ 82 w 142"/>
              <a:gd name="T111" fmla="*/ 101 h 142"/>
              <a:gd name="T112" fmla="*/ 90 w 142"/>
              <a:gd name="T113" fmla="*/ 97 h 142"/>
              <a:gd name="T114" fmla="*/ 110 w 142"/>
              <a:gd name="T115" fmla="*/ 110 h 142"/>
              <a:gd name="T116" fmla="*/ 75 w 142"/>
              <a:gd name="T117" fmla="*/ 126 h 142"/>
              <a:gd name="T118" fmla="*/ 82 w 142"/>
              <a:gd name="T119" fmla="*/ 101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2" h="142">
                <a:moveTo>
                  <a:pt x="131" y="74"/>
                </a:moveTo>
                <a:cubicBezTo>
                  <a:pt x="142" y="71"/>
                  <a:pt x="142" y="71"/>
                  <a:pt x="142" y="71"/>
                </a:cubicBezTo>
                <a:cubicBezTo>
                  <a:pt x="131" y="68"/>
                  <a:pt x="131" y="68"/>
                  <a:pt x="131" y="68"/>
                </a:cubicBezTo>
                <a:cubicBezTo>
                  <a:pt x="130" y="53"/>
                  <a:pt x="124" y="39"/>
                  <a:pt x="113" y="29"/>
                </a:cubicBezTo>
                <a:cubicBezTo>
                  <a:pt x="103" y="18"/>
                  <a:pt x="89" y="12"/>
                  <a:pt x="75" y="11"/>
                </a:cubicBezTo>
                <a:cubicBezTo>
                  <a:pt x="71" y="0"/>
                  <a:pt x="71" y="0"/>
                  <a:pt x="71" y="0"/>
                </a:cubicBezTo>
                <a:cubicBezTo>
                  <a:pt x="68" y="11"/>
                  <a:pt x="68" y="11"/>
                  <a:pt x="68" y="11"/>
                </a:cubicBezTo>
                <a:cubicBezTo>
                  <a:pt x="38" y="13"/>
                  <a:pt x="13" y="37"/>
                  <a:pt x="12" y="67"/>
                </a:cubicBezTo>
                <a:cubicBezTo>
                  <a:pt x="0" y="71"/>
                  <a:pt x="0" y="71"/>
                  <a:pt x="0" y="71"/>
                </a:cubicBezTo>
                <a:cubicBezTo>
                  <a:pt x="12" y="74"/>
                  <a:pt x="12" y="74"/>
                  <a:pt x="12" y="74"/>
                </a:cubicBezTo>
                <a:cubicBezTo>
                  <a:pt x="12" y="89"/>
                  <a:pt x="18" y="102"/>
                  <a:pt x="29" y="113"/>
                </a:cubicBezTo>
                <a:cubicBezTo>
                  <a:pt x="39" y="124"/>
                  <a:pt x="53" y="130"/>
                  <a:pt x="68" y="131"/>
                </a:cubicBezTo>
                <a:cubicBezTo>
                  <a:pt x="71" y="142"/>
                  <a:pt x="71" y="142"/>
                  <a:pt x="71" y="142"/>
                </a:cubicBezTo>
                <a:cubicBezTo>
                  <a:pt x="74" y="131"/>
                  <a:pt x="74" y="131"/>
                  <a:pt x="74" y="131"/>
                </a:cubicBezTo>
                <a:cubicBezTo>
                  <a:pt x="105" y="129"/>
                  <a:pt x="129" y="104"/>
                  <a:pt x="131" y="74"/>
                </a:cubicBezTo>
                <a:close/>
                <a:moveTo>
                  <a:pt x="111" y="109"/>
                </a:moveTo>
                <a:cubicBezTo>
                  <a:pt x="98" y="88"/>
                  <a:pt x="98" y="88"/>
                  <a:pt x="98" y="88"/>
                </a:cubicBezTo>
                <a:cubicBezTo>
                  <a:pt x="100" y="86"/>
                  <a:pt x="101" y="84"/>
                  <a:pt x="101" y="82"/>
                </a:cubicBezTo>
                <a:cubicBezTo>
                  <a:pt x="127" y="75"/>
                  <a:pt x="127" y="75"/>
                  <a:pt x="127" y="75"/>
                </a:cubicBezTo>
                <a:cubicBezTo>
                  <a:pt x="126" y="88"/>
                  <a:pt x="120" y="100"/>
                  <a:pt x="111" y="109"/>
                </a:cubicBezTo>
                <a:close/>
                <a:moveTo>
                  <a:pt x="127" y="66"/>
                </a:moveTo>
                <a:cubicBezTo>
                  <a:pt x="102" y="60"/>
                  <a:pt x="102" y="60"/>
                  <a:pt x="102" y="60"/>
                </a:cubicBezTo>
                <a:cubicBezTo>
                  <a:pt x="101" y="57"/>
                  <a:pt x="100" y="55"/>
                  <a:pt x="98" y="53"/>
                </a:cubicBezTo>
                <a:cubicBezTo>
                  <a:pt x="111" y="32"/>
                  <a:pt x="111" y="32"/>
                  <a:pt x="111" y="32"/>
                </a:cubicBezTo>
                <a:cubicBezTo>
                  <a:pt x="120" y="42"/>
                  <a:pt x="126" y="54"/>
                  <a:pt x="127" y="66"/>
                </a:cubicBezTo>
                <a:close/>
                <a:moveTo>
                  <a:pt x="110" y="31"/>
                </a:moveTo>
                <a:cubicBezTo>
                  <a:pt x="90" y="44"/>
                  <a:pt x="90" y="44"/>
                  <a:pt x="90" y="44"/>
                </a:cubicBezTo>
                <a:cubicBezTo>
                  <a:pt x="88" y="43"/>
                  <a:pt x="85" y="42"/>
                  <a:pt x="83" y="41"/>
                </a:cubicBezTo>
                <a:cubicBezTo>
                  <a:pt x="76" y="15"/>
                  <a:pt x="76" y="15"/>
                  <a:pt x="76" y="15"/>
                </a:cubicBezTo>
                <a:cubicBezTo>
                  <a:pt x="89" y="16"/>
                  <a:pt x="101" y="22"/>
                  <a:pt x="110" y="31"/>
                </a:cubicBezTo>
                <a:close/>
                <a:moveTo>
                  <a:pt x="46" y="71"/>
                </a:moveTo>
                <a:cubicBezTo>
                  <a:pt x="46" y="57"/>
                  <a:pt x="57" y="46"/>
                  <a:pt x="71" y="46"/>
                </a:cubicBezTo>
                <a:cubicBezTo>
                  <a:pt x="85" y="46"/>
                  <a:pt x="96" y="57"/>
                  <a:pt x="96" y="71"/>
                </a:cubicBezTo>
                <a:cubicBezTo>
                  <a:pt x="96" y="85"/>
                  <a:pt x="85" y="96"/>
                  <a:pt x="71" y="96"/>
                </a:cubicBezTo>
                <a:cubicBezTo>
                  <a:pt x="57" y="96"/>
                  <a:pt x="46" y="85"/>
                  <a:pt x="46" y="71"/>
                </a:cubicBezTo>
                <a:close/>
                <a:moveTo>
                  <a:pt x="60" y="40"/>
                </a:moveTo>
                <a:cubicBezTo>
                  <a:pt x="58" y="41"/>
                  <a:pt x="55" y="43"/>
                  <a:pt x="53" y="44"/>
                </a:cubicBezTo>
                <a:cubicBezTo>
                  <a:pt x="32" y="31"/>
                  <a:pt x="32" y="31"/>
                  <a:pt x="32" y="31"/>
                </a:cubicBezTo>
                <a:cubicBezTo>
                  <a:pt x="41" y="22"/>
                  <a:pt x="54" y="16"/>
                  <a:pt x="67" y="15"/>
                </a:cubicBezTo>
                <a:lnTo>
                  <a:pt x="60" y="40"/>
                </a:lnTo>
                <a:close/>
                <a:moveTo>
                  <a:pt x="31" y="32"/>
                </a:moveTo>
                <a:cubicBezTo>
                  <a:pt x="44" y="53"/>
                  <a:pt x="44" y="53"/>
                  <a:pt x="44" y="53"/>
                </a:cubicBezTo>
                <a:cubicBezTo>
                  <a:pt x="43" y="55"/>
                  <a:pt x="42" y="57"/>
                  <a:pt x="41" y="59"/>
                </a:cubicBezTo>
                <a:cubicBezTo>
                  <a:pt x="16" y="66"/>
                  <a:pt x="16" y="66"/>
                  <a:pt x="16" y="66"/>
                </a:cubicBezTo>
                <a:cubicBezTo>
                  <a:pt x="17" y="53"/>
                  <a:pt x="22" y="41"/>
                  <a:pt x="31" y="32"/>
                </a:cubicBezTo>
                <a:close/>
                <a:moveTo>
                  <a:pt x="16" y="75"/>
                </a:moveTo>
                <a:cubicBezTo>
                  <a:pt x="41" y="82"/>
                  <a:pt x="41" y="82"/>
                  <a:pt x="41" y="82"/>
                </a:cubicBezTo>
                <a:cubicBezTo>
                  <a:pt x="42" y="84"/>
                  <a:pt x="43" y="86"/>
                  <a:pt x="44" y="89"/>
                </a:cubicBezTo>
                <a:cubicBezTo>
                  <a:pt x="31" y="110"/>
                  <a:pt x="31" y="110"/>
                  <a:pt x="31" y="110"/>
                </a:cubicBezTo>
                <a:cubicBezTo>
                  <a:pt x="22" y="100"/>
                  <a:pt x="17" y="88"/>
                  <a:pt x="16" y="75"/>
                </a:cubicBezTo>
                <a:close/>
                <a:moveTo>
                  <a:pt x="32" y="110"/>
                </a:moveTo>
                <a:cubicBezTo>
                  <a:pt x="53" y="97"/>
                  <a:pt x="53" y="97"/>
                  <a:pt x="53" y="97"/>
                </a:cubicBezTo>
                <a:cubicBezTo>
                  <a:pt x="55" y="99"/>
                  <a:pt x="57" y="100"/>
                  <a:pt x="60" y="101"/>
                </a:cubicBezTo>
                <a:cubicBezTo>
                  <a:pt x="67" y="126"/>
                  <a:pt x="67" y="126"/>
                  <a:pt x="67" y="126"/>
                </a:cubicBezTo>
                <a:cubicBezTo>
                  <a:pt x="54" y="125"/>
                  <a:pt x="41" y="120"/>
                  <a:pt x="32" y="110"/>
                </a:cubicBezTo>
                <a:close/>
                <a:moveTo>
                  <a:pt x="82" y="101"/>
                </a:moveTo>
                <a:cubicBezTo>
                  <a:pt x="85" y="100"/>
                  <a:pt x="87" y="99"/>
                  <a:pt x="90" y="97"/>
                </a:cubicBezTo>
                <a:cubicBezTo>
                  <a:pt x="110" y="110"/>
                  <a:pt x="110" y="110"/>
                  <a:pt x="110" y="110"/>
                </a:cubicBezTo>
                <a:cubicBezTo>
                  <a:pt x="101" y="119"/>
                  <a:pt x="89" y="125"/>
                  <a:pt x="75" y="126"/>
                </a:cubicBezTo>
                <a:lnTo>
                  <a:pt x="82" y="10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188" name="Group 187"/>
          <p:cNvGrpSpPr/>
          <p:nvPr userDrawn="1"/>
        </p:nvGrpSpPr>
        <p:grpSpPr>
          <a:xfrm>
            <a:off x="10490200" y="673101"/>
            <a:ext cx="891117" cy="781051"/>
            <a:chOff x="7867650" y="673100"/>
            <a:chExt cx="668338" cy="781051"/>
          </a:xfrm>
        </p:grpSpPr>
        <p:sp>
          <p:nvSpPr>
            <p:cNvPr id="189" name="Freeform 161"/>
            <p:cNvSpPr>
              <a:spLocks/>
            </p:cNvSpPr>
            <p:nvPr userDrawn="1"/>
          </p:nvSpPr>
          <p:spPr bwMode="auto">
            <a:xfrm>
              <a:off x="8172450" y="673100"/>
              <a:ext cx="57150" cy="80963"/>
            </a:xfrm>
            <a:custGeom>
              <a:avLst/>
              <a:gdLst>
                <a:gd name="T0" fmla="*/ 14 w 15"/>
                <a:gd name="T1" fmla="*/ 8 h 21"/>
                <a:gd name="T2" fmla="*/ 15 w 15"/>
                <a:gd name="T3" fmla="*/ 8 h 21"/>
                <a:gd name="T4" fmla="*/ 10 w 15"/>
                <a:gd name="T5" fmla="*/ 5 h 21"/>
                <a:gd name="T6" fmla="*/ 11 w 15"/>
                <a:gd name="T7" fmla="*/ 3 h 21"/>
                <a:gd name="T8" fmla="*/ 8 w 15"/>
                <a:gd name="T9" fmla="*/ 0 h 21"/>
                <a:gd name="T10" fmla="*/ 4 w 15"/>
                <a:gd name="T11" fmla="*/ 3 h 21"/>
                <a:gd name="T12" fmla="*/ 5 w 15"/>
                <a:gd name="T13" fmla="*/ 5 h 21"/>
                <a:gd name="T14" fmla="*/ 0 w 15"/>
                <a:gd name="T15" fmla="*/ 8 h 21"/>
                <a:gd name="T16" fmla="*/ 1 w 15"/>
                <a:gd name="T17" fmla="*/ 8 h 21"/>
                <a:gd name="T18" fmla="*/ 1 w 15"/>
                <a:gd name="T19" fmla="*/ 19 h 21"/>
                <a:gd name="T20" fmla="*/ 2 w 15"/>
                <a:gd name="T21" fmla="*/ 19 h 21"/>
                <a:gd name="T22" fmla="*/ 2 w 15"/>
                <a:gd name="T23" fmla="*/ 21 h 21"/>
                <a:gd name="T24" fmla="*/ 13 w 15"/>
                <a:gd name="T25" fmla="*/ 21 h 21"/>
                <a:gd name="T26" fmla="*/ 13 w 15"/>
                <a:gd name="T27" fmla="*/ 19 h 21"/>
                <a:gd name="T28" fmla="*/ 14 w 15"/>
                <a:gd name="T29" fmla="*/ 19 h 21"/>
                <a:gd name="T30" fmla="*/ 14 w 15"/>
                <a:gd name="T31" fmla="*/ 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 h="21">
                  <a:moveTo>
                    <a:pt x="14" y="8"/>
                  </a:moveTo>
                  <a:cubicBezTo>
                    <a:pt x="15" y="8"/>
                    <a:pt x="15" y="8"/>
                    <a:pt x="15" y="8"/>
                  </a:cubicBezTo>
                  <a:cubicBezTo>
                    <a:pt x="15" y="8"/>
                    <a:pt x="15" y="5"/>
                    <a:pt x="10" y="5"/>
                  </a:cubicBezTo>
                  <a:cubicBezTo>
                    <a:pt x="11" y="4"/>
                    <a:pt x="11" y="4"/>
                    <a:pt x="11" y="3"/>
                  </a:cubicBezTo>
                  <a:cubicBezTo>
                    <a:pt x="11" y="1"/>
                    <a:pt x="9" y="0"/>
                    <a:pt x="8" y="0"/>
                  </a:cubicBezTo>
                  <a:cubicBezTo>
                    <a:pt x="6" y="0"/>
                    <a:pt x="4" y="1"/>
                    <a:pt x="4" y="3"/>
                  </a:cubicBezTo>
                  <a:cubicBezTo>
                    <a:pt x="4" y="4"/>
                    <a:pt x="4" y="4"/>
                    <a:pt x="5" y="5"/>
                  </a:cubicBezTo>
                  <a:cubicBezTo>
                    <a:pt x="0" y="5"/>
                    <a:pt x="0" y="8"/>
                    <a:pt x="0" y="8"/>
                  </a:cubicBezTo>
                  <a:cubicBezTo>
                    <a:pt x="1" y="8"/>
                    <a:pt x="1" y="8"/>
                    <a:pt x="1" y="8"/>
                  </a:cubicBezTo>
                  <a:cubicBezTo>
                    <a:pt x="1" y="19"/>
                    <a:pt x="1" y="19"/>
                    <a:pt x="1" y="19"/>
                  </a:cubicBezTo>
                  <a:cubicBezTo>
                    <a:pt x="2" y="19"/>
                    <a:pt x="2" y="19"/>
                    <a:pt x="2" y="19"/>
                  </a:cubicBezTo>
                  <a:cubicBezTo>
                    <a:pt x="2" y="21"/>
                    <a:pt x="2" y="21"/>
                    <a:pt x="2" y="21"/>
                  </a:cubicBezTo>
                  <a:cubicBezTo>
                    <a:pt x="13" y="21"/>
                    <a:pt x="13" y="21"/>
                    <a:pt x="13" y="21"/>
                  </a:cubicBezTo>
                  <a:cubicBezTo>
                    <a:pt x="13" y="19"/>
                    <a:pt x="13" y="19"/>
                    <a:pt x="13" y="19"/>
                  </a:cubicBezTo>
                  <a:cubicBezTo>
                    <a:pt x="14" y="19"/>
                    <a:pt x="14" y="19"/>
                    <a:pt x="14" y="19"/>
                  </a:cubicBezTo>
                  <a:lnTo>
                    <a:pt x="14"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90" name="Freeform 162"/>
            <p:cNvSpPr>
              <a:spLocks/>
            </p:cNvSpPr>
            <p:nvPr userDrawn="1"/>
          </p:nvSpPr>
          <p:spPr bwMode="auto">
            <a:xfrm>
              <a:off x="8080375" y="1427163"/>
              <a:ext cx="242888" cy="26988"/>
            </a:xfrm>
            <a:custGeom>
              <a:avLst/>
              <a:gdLst>
                <a:gd name="T0" fmla="*/ 0 w 153"/>
                <a:gd name="T1" fmla="*/ 0 h 17"/>
                <a:gd name="T2" fmla="*/ 0 w 153"/>
                <a:gd name="T3" fmla="*/ 5 h 17"/>
                <a:gd name="T4" fmla="*/ 0 w 153"/>
                <a:gd name="T5" fmla="*/ 7 h 17"/>
                <a:gd name="T6" fmla="*/ 0 w 153"/>
                <a:gd name="T7" fmla="*/ 17 h 17"/>
                <a:gd name="T8" fmla="*/ 153 w 153"/>
                <a:gd name="T9" fmla="*/ 17 h 17"/>
                <a:gd name="T10" fmla="*/ 153 w 153"/>
                <a:gd name="T11" fmla="*/ 7 h 17"/>
                <a:gd name="T12" fmla="*/ 153 w 153"/>
                <a:gd name="T13" fmla="*/ 5 h 17"/>
                <a:gd name="T14" fmla="*/ 153 w 153"/>
                <a:gd name="T15" fmla="*/ 0 h 17"/>
                <a:gd name="T16" fmla="*/ 0 w 15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 h="17">
                  <a:moveTo>
                    <a:pt x="0" y="0"/>
                  </a:moveTo>
                  <a:lnTo>
                    <a:pt x="0" y="5"/>
                  </a:lnTo>
                  <a:lnTo>
                    <a:pt x="0" y="7"/>
                  </a:lnTo>
                  <a:lnTo>
                    <a:pt x="0" y="17"/>
                  </a:lnTo>
                  <a:lnTo>
                    <a:pt x="153" y="17"/>
                  </a:lnTo>
                  <a:lnTo>
                    <a:pt x="153" y="7"/>
                  </a:lnTo>
                  <a:lnTo>
                    <a:pt x="153" y="5"/>
                  </a:lnTo>
                  <a:lnTo>
                    <a:pt x="153" y="0"/>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91" name="Freeform 163"/>
            <p:cNvSpPr>
              <a:spLocks noEditPoints="1"/>
            </p:cNvSpPr>
            <p:nvPr userDrawn="1"/>
          </p:nvSpPr>
          <p:spPr bwMode="auto">
            <a:xfrm>
              <a:off x="7867650" y="739775"/>
              <a:ext cx="668338" cy="674688"/>
            </a:xfrm>
            <a:custGeom>
              <a:avLst/>
              <a:gdLst>
                <a:gd name="T0" fmla="*/ 146 w 173"/>
                <a:gd name="T1" fmla="*/ 1 h 175"/>
                <a:gd name="T2" fmla="*/ 132 w 173"/>
                <a:gd name="T3" fmla="*/ 26 h 175"/>
                <a:gd name="T4" fmla="*/ 130 w 173"/>
                <a:gd name="T5" fmla="*/ 24 h 175"/>
                <a:gd name="T6" fmla="*/ 118 w 173"/>
                <a:gd name="T7" fmla="*/ 20 h 175"/>
                <a:gd name="T8" fmla="*/ 55 w 173"/>
                <a:gd name="T9" fmla="*/ 18 h 175"/>
                <a:gd name="T10" fmla="*/ 55 w 173"/>
                <a:gd name="T11" fmla="*/ 24 h 175"/>
                <a:gd name="T12" fmla="*/ 43 w 173"/>
                <a:gd name="T13" fmla="*/ 26 h 175"/>
                <a:gd name="T14" fmla="*/ 42 w 173"/>
                <a:gd name="T15" fmla="*/ 13 h 175"/>
                <a:gd name="T16" fmla="*/ 7 w 173"/>
                <a:gd name="T17" fmla="*/ 7 h 175"/>
                <a:gd name="T18" fmla="*/ 40 w 173"/>
                <a:gd name="T19" fmla="*/ 87 h 175"/>
                <a:gd name="T20" fmla="*/ 79 w 173"/>
                <a:gd name="T21" fmla="*/ 133 h 175"/>
                <a:gd name="T22" fmla="*/ 83 w 173"/>
                <a:gd name="T23" fmla="*/ 144 h 175"/>
                <a:gd name="T24" fmla="*/ 80 w 173"/>
                <a:gd name="T25" fmla="*/ 147 h 175"/>
                <a:gd name="T26" fmla="*/ 77 w 173"/>
                <a:gd name="T27" fmla="*/ 150 h 175"/>
                <a:gd name="T28" fmla="*/ 76 w 173"/>
                <a:gd name="T29" fmla="*/ 163 h 175"/>
                <a:gd name="T30" fmla="*/ 57 w 173"/>
                <a:gd name="T31" fmla="*/ 175 h 175"/>
                <a:gd name="T32" fmla="*/ 116 w 173"/>
                <a:gd name="T33" fmla="*/ 175 h 175"/>
                <a:gd name="T34" fmla="*/ 97 w 173"/>
                <a:gd name="T35" fmla="*/ 163 h 175"/>
                <a:gd name="T36" fmla="*/ 96 w 173"/>
                <a:gd name="T37" fmla="*/ 150 h 175"/>
                <a:gd name="T38" fmla="*/ 93 w 173"/>
                <a:gd name="T39" fmla="*/ 147 h 175"/>
                <a:gd name="T40" fmla="*/ 91 w 173"/>
                <a:gd name="T41" fmla="*/ 144 h 175"/>
                <a:gd name="T42" fmla="*/ 94 w 173"/>
                <a:gd name="T43" fmla="*/ 133 h 175"/>
                <a:gd name="T44" fmla="*/ 133 w 173"/>
                <a:gd name="T45" fmla="*/ 87 h 175"/>
                <a:gd name="T46" fmla="*/ 166 w 173"/>
                <a:gd name="T47" fmla="*/ 7 h 175"/>
                <a:gd name="T48" fmla="*/ 14 w 173"/>
                <a:gd name="T49" fmla="*/ 14 h 175"/>
                <a:gd name="T50" fmla="*/ 34 w 173"/>
                <a:gd name="T51" fmla="*/ 16 h 175"/>
                <a:gd name="T52" fmla="*/ 30 w 173"/>
                <a:gd name="T53" fmla="*/ 33 h 175"/>
                <a:gd name="T54" fmla="*/ 46 w 173"/>
                <a:gd name="T55" fmla="*/ 35 h 175"/>
                <a:gd name="T56" fmla="*/ 46 w 173"/>
                <a:gd name="T57" fmla="*/ 81 h 175"/>
                <a:gd name="T58" fmla="*/ 127 w 173"/>
                <a:gd name="T59" fmla="*/ 81 h 175"/>
                <a:gd name="T60" fmla="*/ 128 w 173"/>
                <a:gd name="T61" fmla="*/ 35 h 175"/>
                <a:gd name="T62" fmla="*/ 143 w 173"/>
                <a:gd name="T63" fmla="*/ 33 h 175"/>
                <a:gd name="T64" fmla="*/ 139 w 173"/>
                <a:gd name="T65" fmla="*/ 16 h 175"/>
                <a:gd name="T66" fmla="*/ 159 w 173"/>
                <a:gd name="T67" fmla="*/ 14 h 175"/>
                <a:gd name="T68" fmla="*/ 127 w 173"/>
                <a:gd name="T69" fmla="*/ 81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3" h="175">
                  <a:moveTo>
                    <a:pt x="166" y="7"/>
                  </a:moveTo>
                  <a:cubicBezTo>
                    <a:pt x="160" y="2"/>
                    <a:pt x="153" y="0"/>
                    <a:pt x="146" y="1"/>
                  </a:cubicBezTo>
                  <a:cubicBezTo>
                    <a:pt x="138" y="3"/>
                    <a:pt x="133" y="9"/>
                    <a:pt x="131" y="13"/>
                  </a:cubicBezTo>
                  <a:cubicBezTo>
                    <a:pt x="129" y="17"/>
                    <a:pt x="130" y="22"/>
                    <a:pt x="132" y="26"/>
                  </a:cubicBezTo>
                  <a:cubicBezTo>
                    <a:pt x="130" y="26"/>
                    <a:pt x="130" y="26"/>
                    <a:pt x="130" y="26"/>
                  </a:cubicBezTo>
                  <a:cubicBezTo>
                    <a:pt x="130" y="24"/>
                    <a:pt x="130" y="24"/>
                    <a:pt x="130" y="24"/>
                  </a:cubicBezTo>
                  <a:cubicBezTo>
                    <a:pt x="118" y="24"/>
                    <a:pt x="118" y="24"/>
                    <a:pt x="118" y="24"/>
                  </a:cubicBezTo>
                  <a:cubicBezTo>
                    <a:pt x="118" y="20"/>
                    <a:pt x="118" y="20"/>
                    <a:pt x="118" y="20"/>
                  </a:cubicBezTo>
                  <a:cubicBezTo>
                    <a:pt x="118" y="18"/>
                    <a:pt x="118" y="18"/>
                    <a:pt x="118" y="18"/>
                  </a:cubicBezTo>
                  <a:cubicBezTo>
                    <a:pt x="104" y="2"/>
                    <a:pt x="69" y="2"/>
                    <a:pt x="55" y="18"/>
                  </a:cubicBezTo>
                  <a:cubicBezTo>
                    <a:pt x="55" y="20"/>
                    <a:pt x="55" y="20"/>
                    <a:pt x="55" y="20"/>
                  </a:cubicBezTo>
                  <a:cubicBezTo>
                    <a:pt x="55" y="24"/>
                    <a:pt x="55" y="24"/>
                    <a:pt x="55" y="24"/>
                  </a:cubicBezTo>
                  <a:cubicBezTo>
                    <a:pt x="43" y="24"/>
                    <a:pt x="43" y="24"/>
                    <a:pt x="43" y="24"/>
                  </a:cubicBezTo>
                  <a:cubicBezTo>
                    <a:pt x="43" y="26"/>
                    <a:pt x="43" y="26"/>
                    <a:pt x="43" y="26"/>
                  </a:cubicBezTo>
                  <a:cubicBezTo>
                    <a:pt x="41" y="26"/>
                    <a:pt x="41" y="26"/>
                    <a:pt x="41" y="26"/>
                  </a:cubicBezTo>
                  <a:cubicBezTo>
                    <a:pt x="43" y="22"/>
                    <a:pt x="44" y="17"/>
                    <a:pt x="42" y="13"/>
                  </a:cubicBezTo>
                  <a:cubicBezTo>
                    <a:pt x="41" y="9"/>
                    <a:pt x="35" y="3"/>
                    <a:pt x="27" y="1"/>
                  </a:cubicBezTo>
                  <a:cubicBezTo>
                    <a:pt x="20" y="0"/>
                    <a:pt x="13" y="2"/>
                    <a:pt x="7" y="7"/>
                  </a:cubicBezTo>
                  <a:cubicBezTo>
                    <a:pt x="3" y="12"/>
                    <a:pt x="0" y="18"/>
                    <a:pt x="1" y="26"/>
                  </a:cubicBezTo>
                  <a:cubicBezTo>
                    <a:pt x="1" y="43"/>
                    <a:pt x="15" y="65"/>
                    <a:pt x="40" y="87"/>
                  </a:cubicBezTo>
                  <a:cubicBezTo>
                    <a:pt x="45" y="92"/>
                    <a:pt x="50" y="96"/>
                    <a:pt x="53" y="99"/>
                  </a:cubicBezTo>
                  <a:cubicBezTo>
                    <a:pt x="79" y="133"/>
                    <a:pt x="79" y="133"/>
                    <a:pt x="79" y="133"/>
                  </a:cubicBezTo>
                  <a:cubicBezTo>
                    <a:pt x="78" y="134"/>
                    <a:pt x="78" y="135"/>
                    <a:pt x="78" y="137"/>
                  </a:cubicBezTo>
                  <a:cubicBezTo>
                    <a:pt x="78" y="140"/>
                    <a:pt x="80" y="143"/>
                    <a:pt x="83" y="144"/>
                  </a:cubicBezTo>
                  <a:cubicBezTo>
                    <a:pt x="80" y="144"/>
                    <a:pt x="80" y="144"/>
                    <a:pt x="80" y="144"/>
                  </a:cubicBezTo>
                  <a:cubicBezTo>
                    <a:pt x="80" y="147"/>
                    <a:pt x="80" y="147"/>
                    <a:pt x="80" y="147"/>
                  </a:cubicBezTo>
                  <a:cubicBezTo>
                    <a:pt x="81" y="147"/>
                    <a:pt x="81" y="147"/>
                    <a:pt x="81" y="147"/>
                  </a:cubicBezTo>
                  <a:cubicBezTo>
                    <a:pt x="79" y="148"/>
                    <a:pt x="77" y="150"/>
                    <a:pt x="77" y="150"/>
                  </a:cubicBezTo>
                  <a:cubicBezTo>
                    <a:pt x="77" y="163"/>
                    <a:pt x="77" y="163"/>
                    <a:pt x="77" y="163"/>
                  </a:cubicBezTo>
                  <a:cubicBezTo>
                    <a:pt x="76" y="163"/>
                    <a:pt x="76" y="163"/>
                    <a:pt x="76" y="163"/>
                  </a:cubicBezTo>
                  <a:cubicBezTo>
                    <a:pt x="76" y="165"/>
                    <a:pt x="76" y="165"/>
                    <a:pt x="76" y="165"/>
                  </a:cubicBezTo>
                  <a:cubicBezTo>
                    <a:pt x="68" y="166"/>
                    <a:pt x="61" y="170"/>
                    <a:pt x="57" y="175"/>
                  </a:cubicBezTo>
                  <a:cubicBezTo>
                    <a:pt x="87" y="175"/>
                    <a:pt x="87" y="175"/>
                    <a:pt x="87" y="175"/>
                  </a:cubicBezTo>
                  <a:cubicBezTo>
                    <a:pt x="116" y="175"/>
                    <a:pt x="116" y="175"/>
                    <a:pt x="116" y="175"/>
                  </a:cubicBezTo>
                  <a:cubicBezTo>
                    <a:pt x="112" y="170"/>
                    <a:pt x="105" y="166"/>
                    <a:pt x="97" y="165"/>
                  </a:cubicBezTo>
                  <a:cubicBezTo>
                    <a:pt x="97" y="163"/>
                    <a:pt x="97" y="163"/>
                    <a:pt x="97" y="163"/>
                  </a:cubicBezTo>
                  <a:cubicBezTo>
                    <a:pt x="96" y="163"/>
                    <a:pt x="96" y="163"/>
                    <a:pt x="96" y="163"/>
                  </a:cubicBezTo>
                  <a:cubicBezTo>
                    <a:pt x="96" y="150"/>
                    <a:pt x="96" y="150"/>
                    <a:pt x="96" y="150"/>
                  </a:cubicBezTo>
                  <a:cubicBezTo>
                    <a:pt x="96" y="150"/>
                    <a:pt x="94" y="148"/>
                    <a:pt x="92" y="147"/>
                  </a:cubicBezTo>
                  <a:cubicBezTo>
                    <a:pt x="93" y="147"/>
                    <a:pt x="93" y="147"/>
                    <a:pt x="93" y="147"/>
                  </a:cubicBezTo>
                  <a:cubicBezTo>
                    <a:pt x="93" y="144"/>
                    <a:pt x="93" y="144"/>
                    <a:pt x="93" y="144"/>
                  </a:cubicBezTo>
                  <a:cubicBezTo>
                    <a:pt x="91" y="144"/>
                    <a:pt x="91" y="144"/>
                    <a:pt x="91" y="144"/>
                  </a:cubicBezTo>
                  <a:cubicBezTo>
                    <a:pt x="93" y="143"/>
                    <a:pt x="95" y="140"/>
                    <a:pt x="95" y="137"/>
                  </a:cubicBezTo>
                  <a:cubicBezTo>
                    <a:pt x="95" y="135"/>
                    <a:pt x="95" y="134"/>
                    <a:pt x="94" y="133"/>
                  </a:cubicBezTo>
                  <a:cubicBezTo>
                    <a:pt x="120" y="99"/>
                    <a:pt x="120" y="99"/>
                    <a:pt x="120" y="99"/>
                  </a:cubicBezTo>
                  <a:cubicBezTo>
                    <a:pt x="123" y="96"/>
                    <a:pt x="128" y="92"/>
                    <a:pt x="133" y="87"/>
                  </a:cubicBezTo>
                  <a:cubicBezTo>
                    <a:pt x="158" y="65"/>
                    <a:pt x="172" y="43"/>
                    <a:pt x="173" y="26"/>
                  </a:cubicBezTo>
                  <a:cubicBezTo>
                    <a:pt x="173" y="18"/>
                    <a:pt x="170" y="12"/>
                    <a:pt x="166" y="7"/>
                  </a:cubicBezTo>
                  <a:close/>
                  <a:moveTo>
                    <a:pt x="9" y="25"/>
                  </a:moveTo>
                  <a:cubicBezTo>
                    <a:pt x="9" y="20"/>
                    <a:pt x="11" y="16"/>
                    <a:pt x="14" y="14"/>
                  </a:cubicBezTo>
                  <a:cubicBezTo>
                    <a:pt x="17" y="10"/>
                    <a:pt x="21" y="9"/>
                    <a:pt x="25" y="10"/>
                  </a:cubicBezTo>
                  <a:cubicBezTo>
                    <a:pt x="30" y="11"/>
                    <a:pt x="33" y="14"/>
                    <a:pt x="34" y="16"/>
                  </a:cubicBezTo>
                  <a:cubicBezTo>
                    <a:pt x="35" y="19"/>
                    <a:pt x="32" y="25"/>
                    <a:pt x="30" y="28"/>
                  </a:cubicBezTo>
                  <a:cubicBezTo>
                    <a:pt x="29" y="30"/>
                    <a:pt x="29" y="31"/>
                    <a:pt x="30" y="33"/>
                  </a:cubicBezTo>
                  <a:cubicBezTo>
                    <a:pt x="31" y="34"/>
                    <a:pt x="32" y="35"/>
                    <a:pt x="34" y="35"/>
                  </a:cubicBezTo>
                  <a:cubicBezTo>
                    <a:pt x="46" y="35"/>
                    <a:pt x="46" y="35"/>
                    <a:pt x="46" y="35"/>
                  </a:cubicBezTo>
                  <a:cubicBezTo>
                    <a:pt x="46" y="46"/>
                    <a:pt x="49" y="76"/>
                    <a:pt x="50" y="84"/>
                  </a:cubicBezTo>
                  <a:cubicBezTo>
                    <a:pt x="49" y="83"/>
                    <a:pt x="48" y="82"/>
                    <a:pt x="46" y="81"/>
                  </a:cubicBezTo>
                  <a:cubicBezTo>
                    <a:pt x="23" y="60"/>
                    <a:pt x="10" y="40"/>
                    <a:pt x="9" y="25"/>
                  </a:cubicBezTo>
                  <a:close/>
                  <a:moveTo>
                    <a:pt x="127" y="81"/>
                  </a:moveTo>
                  <a:cubicBezTo>
                    <a:pt x="125" y="82"/>
                    <a:pt x="124" y="83"/>
                    <a:pt x="123" y="84"/>
                  </a:cubicBezTo>
                  <a:cubicBezTo>
                    <a:pt x="124" y="77"/>
                    <a:pt x="127" y="46"/>
                    <a:pt x="128" y="35"/>
                  </a:cubicBezTo>
                  <a:cubicBezTo>
                    <a:pt x="139" y="35"/>
                    <a:pt x="139" y="35"/>
                    <a:pt x="139" y="35"/>
                  </a:cubicBezTo>
                  <a:cubicBezTo>
                    <a:pt x="141" y="35"/>
                    <a:pt x="142" y="34"/>
                    <a:pt x="143" y="33"/>
                  </a:cubicBezTo>
                  <a:cubicBezTo>
                    <a:pt x="144" y="31"/>
                    <a:pt x="144" y="30"/>
                    <a:pt x="143" y="28"/>
                  </a:cubicBezTo>
                  <a:cubicBezTo>
                    <a:pt x="141" y="25"/>
                    <a:pt x="138" y="19"/>
                    <a:pt x="139" y="16"/>
                  </a:cubicBezTo>
                  <a:cubicBezTo>
                    <a:pt x="140" y="14"/>
                    <a:pt x="143" y="11"/>
                    <a:pt x="148" y="10"/>
                  </a:cubicBezTo>
                  <a:cubicBezTo>
                    <a:pt x="152" y="9"/>
                    <a:pt x="156" y="10"/>
                    <a:pt x="159" y="14"/>
                  </a:cubicBezTo>
                  <a:cubicBezTo>
                    <a:pt x="162" y="16"/>
                    <a:pt x="164" y="20"/>
                    <a:pt x="164" y="25"/>
                  </a:cubicBezTo>
                  <a:cubicBezTo>
                    <a:pt x="163" y="40"/>
                    <a:pt x="150" y="60"/>
                    <a:pt x="127"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192" name="Freeform 164"/>
          <p:cNvSpPr>
            <a:spLocks noEditPoints="1"/>
          </p:cNvSpPr>
          <p:nvPr userDrawn="1"/>
        </p:nvSpPr>
        <p:spPr bwMode="auto">
          <a:xfrm>
            <a:off x="8640234" y="3473450"/>
            <a:ext cx="455084" cy="336550"/>
          </a:xfrm>
          <a:custGeom>
            <a:avLst/>
            <a:gdLst>
              <a:gd name="T0" fmla="*/ 75 w 88"/>
              <a:gd name="T1" fmla="*/ 13 h 87"/>
              <a:gd name="T2" fmla="*/ 88 w 88"/>
              <a:gd name="T3" fmla="*/ 44 h 87"/>
              <a:gd name="T4" fmla="*/ 75 w 88"/>
              <a:gd name="T5" fmla="*/ 75 h 87"/>
              <a:gd name="T6" fmla="*/ 44 w 88"/>
              <a:gd name="T7" fmla="*/ 87 h 87"/>
              <a:gd name="T8" fmla="*/ 13 w 88"/>
              <a:gd name="T9" fmla="*/ 75 h 87"/>
              <a:gd name="T10" fmla="*/ 0 w 88"/>
              <a:gd name="T11" fmla="*/ 44 h 87"/>
              <a:gd name="T12" fmla="*/ 13 w 88"/>
              <a:gd name="T13" fmla="*/ 13 h 87"/>
              <a:gd name="T14" fmla="*/ 44 w 88"/>
              <a:gd name="T15" fmla="*/ 0 h 87"/>
              <a:gd name="T16" fmla="*/ 75 w 88"/>
              <a:gd name="T17" fmla="*/ 13 h 87"/>
              <a:gd name="T18" fmla="*/ 61 w 88"/>
              <a:gd name="T19" fmla="*/ 43 h 87"/>
              <a:gd name="T20" fmla="*/ 31 w 88"/>
              <a:gd name="T21" fmla="*/ 25 h 87"/>
              <a:gd name="T22" fmla="*/ 31 w 88"/>
              <a:gd name="T23" fmla="*/ 60 h 87"/>
              <a:gd name="T24" fmla="*/ 61 w 88"/>
              <a:gd name="T25" fmla="*/ 4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 h="87">
                <a:moveTo>
                  <a:pt x="75" y="13"/>
                </a:moveTo>
                <a:cubicBezTo>
                  <a:pt x="83" y="21"/>
                  <a:pt x="88" y="32"/>
                  <a:pt x="88" y="44"/>
                </a:cubicBezTo>
                <a:cubicBezTo>
                  <a:pt x="88" y="56"/>
                  <a:pt x="83" y="66"/>
                  <a:pt x="75" y="75"/>
                </a:cubicBezTo>
                <a:cubicBezTo>
                  <a:pt x="66" y="83"/>
                  <a:pt x="56" y="87"/>
                  <a:pt x="44" y="87"/>
                </a:cubicBezTo>
                <a:cubicBezTo>
                  <a:pt x="32" y="87"/>
                  <a:pt x="21" y="83"/>
                  <a:pt x="13" y="75"/>
                </a:cubicBezTo>
                <a:cubicBezTo>
                  <a:pt x="4" y="66"/>
                  <a:pt x="0" y="56"/>
                  <a:pt x="0" y="44"/>
                </a:cubicBezTo>
                <a:cubicBezTo>
                  <a:pt x="0" y="32"/>
                  <a:pt x="4" y="21"/>
                  <a:pt x="13" y="13"/>
                </a:cubicBezTo>
                <a:cubicBezTo>
                  <a:pt x="21" y="4"/>
                  <a:pt x="32" y="0"/>
                  <a:pt x="44" y="0"/>
                </a:cubicBezTo>
                <a:cubicBezTo>
                  <a:pt x="56" y="0"/>
                  <a:pt x="66" y="4"/>
                  <a:pt x="75" y="13"/>
                </a:cubicBezTo>
                <a:close/>
                <a:moveTo>
                  <a:pt x="61" y="43"/>
                </a:moveTo>
                <a:cubicBezTo>
                  <a:pt x="31" y="25"/>
                  <a:pt x="31" y="25"/>
                  <a:pt x="31" y="25"/>
                </a:cubicBezTo>
                <a:cubicBezTo>
                  <a:pt x="31" y="60"/>
                  <a:pt x="31" y="60"/>
                  <a:pt x="31" y="60"/>
                </a:cubicBezTo>
                <a:lnTo>
                  <a:pt x="61" y="4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193" name="Group 192"/>
          <p:cNvGrpSpPr/>
          <p:nvPr userDrawn="1"/>
        </p:nvGrpSpPr>
        <p:grpSpPr>
          <a:xfrm>
            <a:off x="11374967" y="4313238"/>
            <a:ext cx="550333" cy="215900"/>
            <a:chOff x="8531225" y="4313238"/>
            <a:chExt cx="412750" cy="215900"/>
          </a:xfrm>
        </p:grpSpPr>
        <p:sp>
          <p:nvSpPr>
            <p:cNvPr id="194" name="Freeform 165"/>
            <p:cNvSpPr>
              <a:spLocks/>
            </p:cNvSpPr>
            <p:nvPr userDrawn="1"/>
          </p:nvSpPr>
          <p:spPr bwMode="auto">
            <a:xfrm>
              <a:off x="8531225" y="4359275"/>
              <a:ext cx="147638" cy="158750"/>
            </a:xfrm>
            <a:custGeom>
              <a:avLst/>
              <a:gdLst>
                <a:gd name="T0" fmla="*/ 0 w 93"/>
                <a:gd name="T1" fmla="*/ 41 h 100"/>
                <a:gd name="T2" fmla="*/ 93 w 93"/>
                <a:gd name="T3" fmla="*/ 0 h 100"/>
                <a:gd name="T4" fmla="*/ 93 w 93"/>
                <a:gd name="T5" fmla="*/ 19 h 100"/>
                <a:gd name="T6" fmla="*/ 24 w 93"/>
                <a:gd name="T7" fmla="*/ 51 h 100"/>
                <a:gd name="T8" fmla="*/ 24 w 93"/>
                <a:gd name="T9" fmla="*/ 51 h 100"/>
                <a:gd name="T10" fmla="*/ 93 w 93"/>
                <a:gd name="T11" fmla="*/ 80 h 100"/>
                <a:gd name="T12" fmla="*/ 93 w 93"/>
                <a:gd name="T13" fmla="*/ 100 h 100"/>
                <a:gd name="T14" fmla="*/ 0 w 93"/>
                <a:gd name="T15" fmla="*/ 58 h 100"/>
                <a:gd name="T16" fmla="*/ 0 w 93"/>
                <a:gd name="T17" fmla="*/ 4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100">
                  <a:moveTo>
                    <a:pt x="0" y="41"/>
                  </a:moveTo>
                  <a:lnTo>
                    <a:pt x="93" y="0"/>
                  </a:lnTo>
                  <a:lnTo>
                    <a:pt x="93" y="19"/>
                  </a:lnTo>
                  <a:lnTo>
                    <a:pt x="24" y="51"/>
                  </a:lnTo>
                  <a:lnTo>
                    <a:pt x="24" y="51"/>
                  </a:lnTo>
                  <a:lnTo>
                    <a:pt x="93" y="80"/>
                  </a:lnTo>
                  <a:lnTo>
                    <a:pt x="93" y="100"/>
                  </a:lnTo>
                  <a:lnTo>
                    <a:pt x="0" y="58"/>
                  </a:lnTo>
                  <a:lnTo>
                    <a:pt x="0" y="4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95" name="Freeform 166"/>
            <p:cNvSpPr>
              <a:spLocks/>
            </p:cNvSpPr>
            <p:nvPr userDrawn="1"/>
          </p:nvSpPr>
          <p:spPr bwMode="auto">
            <a:xfrm>
              <a:off x="8697913" y="4313238"/>
              <a:ext cx="92075" cy="215900"/>
            </a:xfrm>
            <a:custGeom>
              <a:avLst/>
              <a:gdLst>
                <a:gd name="T0" fmla="*/ 0 w 58"/>
                <a:gd name="T1" fmla="*/ 136 h 136"/>
                <a:gd name="T2" fmla="*/ 39 w 58"/>
                <a:gd name="T3" fmla="*/ 0 h 136"/>
                <a:gd name="T4" fmla="*/ 58 w 58"/>
                <a:gd name="T5" fmla="*/ 0 h 136"/>
                <a:gd name="T6" fmla="*/ 17 w 58"/>
                <a:gd name="T7" fmla="*/ 136 h 136"/>
                <a:gd name="T8" fmla="*/ 0 w 58"/>
                <a:gd name="T9" fmla="*/ 136 h 136"/>
              </a:gdLst>
              <a:ahLst/>
              <a:cxnLst>
                <a:cxn ang="0">
                  <a:pos x="T0" y="T1"/>
                </a:cxn>
                <a:cxn ang="0">
                  <a:pos x="T2" y="T3"/>
                </a:cxn>
                <a:cxn ang="0">
                  <a:pos x="T4" y="T5"/>
                </a:cxn>
                <a:cxn ang="0">
                  <a:pos x="T6" y="T7"/>
                </a:cxn>
                <a:cxn ang="0">
                  <a:pos x="T8" y="T9"/>
                </a:cxn>
              </a:cxnLst>
              <a:rect l="0" t="0" r="r" b="b"/>
              <a:pathLst>
                <a:path w="58" h="136">
                  <a:moveTo>
                    <a:pt x="0" y="136"/>
                  </a:moveTo>
                  <a:lnTo>
                    <a:pt x="39" y="0"/>
                  </a:lnTo>
                  <a:lnTo>
                    <a:pt x="58" y="0"/>
                  </a:lnTo>
                  <a:lnTo>
                    <a:pt x="17" y="136"/>
                  </a:lnTo>
                  <a:lnTo>
                    <a:pt x="0" y="1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96" name="Freeform 167"/>
            <p:cNvSpPr>
              <a:spLocks/>
            </p:cNvSpPr>
            <p:nvPr userDrawn="1"/>
          </p:nvSpPr>
          <p:spPr bwMode="auto">
            <a:xfrm>
              <a:off x="8801100" y="4359275"/>
              <a:ext cx="142875" cy="158750"/>
            </a:xfrm>
            <a:custGeom>
              <a:avLst/>
              <a:gdLst>
                <a:gd name="T0" fmla="*/ 90 w 90"/>
                <a:gd name="T1" fmla="*/ 58 h 100"/>
                <a:gd name="T2" fmla="*/ 0 w 90"/>
                <a:gd name="T3" fmla="*/ 100 h 100"/>
                <a:gd name="T4" fmla="*/ 0 w 90"/>
                <a:gd name="T5" fmla="*/ 80 h 100"/>
                <a:gd name="T6" fmla="*/ 71 w 90"/>
                <a:gd name="T7" fmla="*/ 51 h 100"/>
                <a:gd name="T8" fmla="*/ 71 w 90"/>
                <a:gd name="T9" fmla="*/ 51 h 100"/>
                <a:gd name="T10" fmla="*/ 0 w 90"/>
                <a:gd name="T11" fmla="*/ 19 h 100"/>
                <a:gd name="T12" fmla="*/ 0 w 90"/>
                <a:gd name="T13" fmla="*/ 0 h 100"/>
                <a:gd name="T14" fmla="*/ 90 w 90"/>
                <a:gd name="T15" fmla="*/ 41 h 100"/>
                <a:gd name="T16" fmla="*/ 90 w 90"/>
                <a:gd name="T17" fmla="*/ 5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 h="100">
                  <a:moveTo>
                    <a:pt x="90" y="58"/>
                  </a:moveTo>
                  <a:lnTo>
                    <a:pt x="0" y="100"/>
                  </a:lnTo>
                  <a:lnTo>
                    <a:pt x="0" y="80"/>
                  </a:lnTo>
                  <a:lnTo>
                    <a:pt x="71" y="51"/>
                  </a:lnTo>
                  <a:lnTo>
                    <a:pt x="71" y="51"/>
                  </a:lnTo>
                  <a:lnTo>
                    <a:pt x="0" y="19"/>
                  </a:lnTo>
                  <a:lnTo>
                    <a:pt x="0" y="0"/>
                  </a:lnTo>
                  <a:lnTo>
                    <a:pt x="90" y="41"/>
                  </a:lnTo>
                  <a:lnTo>
                    <a:pt x="90"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197" name="Group 196"/>
          <p:cNvGrpSpPr/>
          <p:nvPr userDrawn="1"/>
        </p:nvGrpSpPr>
        <p:grpSpPr>
          <a:xfrm>
            <a:off x="8276167" y="3949700"/>
            <a:ext cx="704851" cy="536576"/>
            <a:chOff x="6207125" y="3949700"/>
            <a:chExt cx="528638" cy="536576"/>
          </a:xfrm>
        </p:grpSpPr>
        <p:sp>
          <p:nvSpPr>
            <p:cNvPr id="198" name="Freeform 168"/>
            <p:cNvSpPr>
              <a:spLocks/>
            </p:cNvSpPr>
            <p:nvPr userDrawn="1"/>
          </p:nvSpPr>
          <p:spPr bwMode="auto">
            <a:xfrm>
              <a:off x="6507163" y="3949700"/>
              <a:ext cx="228600" cy="227013"/>
            </a:xfrm>
            <a:custGeom>
              <a:avLst/>
              <a:gdLst>
                <a:gd name="T0" fmla="*/ 53 w 59"/>
                <a:gd name="T1" fmla="*/ 13 h 59"/>
                <a:gd name="T2" fmla="*/ 58 w 59"/>
                <a:gd name="T3" fmla="*/ 8 h 59"/>
                <a:gd name="T4" fmla="*/ 58 w 59"/>
                <a:gd name="T5" fmla="*/ 5 h 59"/>
                <a:gd name="T6" fmla="*/ 56 w 59"/>
                <a:gd name="T7" fmla="*/ 4 h 59"/>
                <a:gd name="T8" fmla="*/ 53 w 59"/>
                <a:gd name="T9" fmla="*/ 4 h 59"/>
                <a:gd name="T10" fmla="*/ 48 w 59"/>
                <a:gd name="T11" fmla="*/ 9 h 59"/>
                <a:gd name="T12" fmla="*/ 42 w 59"/>
                <a:gd name="T13" fmla="*/ 2 h 59"/>
                <a:gd name="T14" fmla="*/ 39 w 59"/>
                <a:gd name="T15" fmla="*/ 5 h 59"/>
                <a:gd name="T16" fmla="*/ 34 w 59"/>
                <a:gd name="T17" fmla="*/ 1 h 59"/>
                <a:gd name="T18" fmla="*/ 33 w 59"/>
                <a:gd name="T19" fmla="*/ 1 h 59"/>
                <a:gd name="T20" fmla="*/ 1 w 59"/>
                <a:gd name="T21" fmla="*/ 32 h 59"/>
                <a:gd name="T22" fmla="*/ 0 w 59"/>
                <a:gd name="T23" fmla="*/ 34 h 59"/>
                <a:gd name="T24" fmla="*/ 2 w 59"/>
                <a:gd name="T25" fmla="*/ 34 h 59"/>
                <a:gd name="T26" fmla="*/ 33 w 59"/>
                <a:gd name="T27" fmla="*/ 3 h 59"/>
                <a:gd name="T28" fmla="*/ 37 w 59"/>
                <a:gd name="T29" fmla="*/ 7 h 59"/>
                <a:gd name="T30" fmla="*/ 2 w 59"/>
                <a:gd name="T31" fmla="*/ 41 h 59"/>
                <a:gd name="T32" fmla="*/ 20 w 59"/>
                <a:gd name="T33" fmla="*/ 59 h 59"/>
                <a:gd name="T34" fmla="*/ 59 w 59"/>
                <a:gd name="T35" fmla="*/ 20 h 59"/>
                <a:gd name="T36" fmla="*/ 53 w 59"/>
                <a:gd name="T37" fmla="*/ 1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 h="59">
                  <a:moveTo>
                    <a:pt x="53" y="13"/>
                  </a:moveTo>
                  <a:cubicBezTo>
                    <a:pt x="58" y="8"/>
                    <a:pt x="58" y="8"/>
                    <a:pt x="58" y="8"/>
                  </a:cubicBezTo>
                  <a:cubicBezTo>
                    <a:pt x="59" y="7"/>
                    <a:pt x="59" y="6"/>
                    <a:pt x="58" y="5"/>
                  </a:cubicBezTo>
                  <a:cubicBezTo>
                    <a:pt x="56" y="4"/>
                    <a:pt x="56" y="4"/>
                    <a:pt x="56" y="4"/>
                  </a:cubicBezTo>
                  <a:cubicBezTo>
                    <a:pt x="55" y="3"/>
                    <a:pt x="54" y="3"/>
                    <a:pt x="53" y="4"/>
                  </a:cubicBezTo>
                  <a:cubicBezTo>
                    <a:pt x="48" y="9"/>
                    <a:pt x="48" y="9"/>
                    <a:pt x="48" y="9"/>
                  </a:cubicBezTo>
                  <a:cubicBezTo>
                    <a:pt x="42" y="2"/>
                    <a:pt x="42" y="2"/>
                    <a:pt x="42" y="2"/>
                  </a:cubicBezTo>
                  <a:cubicBezTo>
                    <a:pt x="39" y="5"/>
                    <a:pt x="39" y="5"/>
                    <a:pt x="39" y="5"/>
                  </a:cubicBezTo>
                  <a:cubicBezTo>
                    <a:pt x="34" y="1"/>
                    <a:pt x="34" y="1"/>
                    <a:pt x="34" y="1"/>
                  </a:cubicBezTo>
                  <a:cubicBezTo>
                    <a:pt x="34" y="0"/>
                    <a:pt x="33" y="0"/>
                    <a:pt x="33" y="1"/>
                  </a:cubicBezTo>
                  <a:cubicBezTo>
                    <a:pt x="1" y="32"/>
                    <a:pt x="1" y="32"/>
                    <a:pt x="1" y="32"/>
                  </a:cubicBezTo>
                  <a:cubicBezTo>
                    <a:pt x="0" y="33"/>
                    <a:pt x="0" y="34"/>
                    <a:pt x="0" y="34"/>
                  </a:cubicBezTo>
                  <a:cubicBezTo>
                    <a:pt x="1" y="35"/>
                    <a:pt x="2" y="35"/>
                    <a:pt x="2" y="34"/>
                  </a:cubicBezTo>
                  <a:cubicBezTo>
                    <a:pt x="33" y="3"/>
                    <a:pt x="33" y="3"/>
                    <a:pt x="33" y="3"/>
                  </a:cubicBezTo>
                  <a:cubicBezTo>
                    <a:pt x="37" y="7"/>
                    <a:pt x="37" y="7"/>
                    <a:pt x="37" y="7"/>
                  </a:cubicBezTo>
                  <a:cubicBezTo>
                    <a:pt x="2" y="41"/>
                    <a:pt x="2" y="41"/>
                    <a:pt x="2" y="41"/>
                  </a:cubicBezTo>
                  <a:cubicBezTo>
                    <a:pt x="20" y="59"/>
                    <a:pt x="20" y="59"/>
                    <a:pt x="20" y="59"/>
                  </a:cubicBezTo>
                  <a:cubicBezTo>
                    <a:pt x="59" y="20"/>
                    <a:pt x="59" y="20"/>
                    <a:pt x="59" y="20"/>
                  </a:cubicBezTo>
                  <a:lnTo>
                    <a:pt x="53"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199" name="Freeform 169"/>
            <p:cNvSpPr>
              <a:spLocks/>
            </p:cNvSpPr>
            <p:nvPr userDrawn="1"/>
          </p:nvSpPr>
          <p:spPr bwMode="auto">
            <a:xfrm>
              <a:off x="6207125" y="4122738"/>
              <a:ext cx="358775" cy="363538"/>
            </a:xfrm>
            <a:custGeom>
              <a:avLst/>
              <a:gdLst>
                <a:gd name="T0" fmla="*/ 55 w 93"/>
                <a:gd name="T1" fmla="*/ 22 h 94"/>
                <a:gd name="T2" fmla="*/ 1 w 93"/>
                <a:gd name="T3" fmla="*/ 74 h 94"/>
                <a:gd name="T4" fmla="*/ 0 w 93"/>
                <a:gd name="T5" fmla="*/ 92 h 94"/>
                <a:gd name="T6" fmla="*/ 1 w 93"/>
                <a:gd name="T7" fmla="*/ 94 h 94"/>
                <a:gd name="T8" fmla="*/ 19 w 93"/>
                <a:gd name="T9" fmla="*/ 92 h 94"/>
                <a:gd name="T10" fmla="*/ 35 w 93"/>
                <a:gd name="T11" fmla="*/ 76 h 94"/>
                <a:gd name="T12" fmla="*/ 55 w 93"/>
                <a:gd name="T13" fmla="*/ 57 h 94"/>
                <a:gd name="T14" fmla="*/ 93 w 93"/>
                <a:gd name="T15" fmla="*/ 18 h 94"/>
                <a:gd name="T16" fmla="*/ 76 w 93"/>
                <a:gd name="T17" fmla="*/ 0 h 94"/>
                <a:gd name="T18" fmla="*/ 55 w 93"/>
                <a:gd name="T19" fmla="*/ 22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94">
                  <a:moveTo>
                    <a:pt x="55" y="22"/>
                  </a:moveTo>
                  <a:cubicBezTo>
                    <a:pt x="1" y="74"/>
                    <a:pt x="1" y="74"/>
                    <a:pt x="1" y="74"/>
                  </a:cubicBezTo>
                  <a:cubicBezTo>
                    <a:pt x="0" y="92"/>
                    <a:pt x="0" y="92"/>
                    <a:pt x="0" y="92"/>
                  </a:cubicBezTo>
                  <a:cubicBezTo>
                    <a:pt x="0" y="93"/>
                    <a:pt x="0" y="94"/>
                    <a:pt x="1" y="94"/>
                  </a:cubicBezTo>
                  <a:cubicBezTo>
                    <a:pt x="19" y="92"/>
                    <a:pt x="19" y="92"/>
                    <a:pt x="19" y="92"/>
                  </a:cubicBezTo>
                  <a:cubicBezTo>
                    <a:pt x="35" y="76"/>
                    <a:pt x="35" y="76"/>
                    <a:pt x="35" y="76"/>
                  </a:cubicBezTo>
                  <a:cubicBezTo>
                    <a:pt x="55" y="57"/>
                    <a:pt x="55" y="57"/>
                    <a:pt x="55" y="57"/>
                  </a:cubicBezTo>
                  <a:cubicBezTo>
                    <a:pt x="93" y="18"/>
                    <a:pt x="93" y="18"/>
                    <a:pt x="93" y="18"/>
                  </a:cubicBezTo>
                  <a:cubicBezTo>
                    <a:pt x="76" y="0"/>
                    <a:pt x="76" y="0"/>
                    <a:pt x="76" y="0"/>
                  </a:cubicBezTo>
                  <a:lnTo>
                    <a:pt x="55" y="2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200" name="Freeform 170"/>
          <p:cNvSpPr>
            <a:spLocks noEditPoints="1"/>
          </p:cNvSpPr>
          <p:nvPr userDrawn="1"/>
        </p:nvSpPr>
        <p:spPr bwMode="auto">
          <a:xfrm>
            <a:off x="5882218" y="4157663"/>
            <a:ext cx="611717" cy="382588"/>
          </a:xfrm>
          <a:custGeom>
            <a:avLst/>
            <a:gdLst>
              <a:gd name="T0" fmla="*/ 253 w 289"/>
              <a:gd name="T1" fmla="*/ 78 h 241"/>
              <a:gd name="T2" fmla="*/ 253 w 289"/>
              <a:gd name="T3" fmla="*/ 212 h 241"/>
              <a:gd name="T4" fmla="*/ 253 w 289"/>
              <a:gd name="T5" fmla="*/ 236 h 241"/>
              <a:gd name="T6" fmla="*/ 253 w 289"/>
              <a:gd name="T7" fmla="*/ 241 h 241"/>
              <a:gd name="T8" fmla="*/ 39 w 289"/>
              <a:gd name="T9" fmla="*/ 241 h 241"/>
              <a:gd name="T10" fmla="*/ 39 w 289"/>
              <a:gd name="T11" fmla="*/ 236 h 241"/>
              <a:gd name="T12" fmla="*/ 39 w 289"/>
              <a:gd name="T13" fmla="*/ 212 h 241"/>
              <a:gd name="T14" fmla="*/ 39 w 289"/>
              <a:gd name="T15" fmla="*/ 78 h 241"/>
              <a:gd name="T16" fmla="*/ 68 w 289"/>
              <a:gd name="T17" fmla="*/ 78 h 241"/>
              <a:gd name="T18" fmla="*/ 68 w 289"/>
              <a:gd name="T19" fmla="*/ 212 h 241"/>
              <a:gd name="T20" fmla="*/ 99 w 289"/>
              <a:gd name="T21" fmla="*/ 212 h 241"/>
              <a:gd name="T22" fmla="*/ 99 w 289"/>
              <a:gd name="T23" fmla="*/ 78 h 241"/>
              <a:gd name="T24" fmla="*/ 129 w 289"/>
              <a:gd name="T25" fmla="*/ 78 h 241"/>
              <a:gd name="T26" fmla="*/ 129 w 289"/>
              <a:gd name="T27" fmla="*/ 212 h 241"/>
              <a:gd name="T28" fmla="*/ 160 w 289"/>
              <a:gd name="T29" fmla="*/ 212 h 241"/>
              <a:gd name="T30" fmla="*/ 160 w 289"/>
              <a:gd name="T31" fmla="*/ 78 h 241"/>
              <a:gd name="T32" fmla="*/ 197 w 289"/>
              <a:gd name="T33" fmla="*/ 78 h 241"/>
              <a:gd name="T34" fmla="*/ 197 w 289"/>
              <a:gd name="T35" fmla="*/ 212 h 241"/>
              <a:gd name="T36" fmla="*/ 221 w 289"/>
              <a:gd name="T37" fmla="*/ 212 h 241"/>
              <a:gd name="T38" fmla="*/ 221 w 289"/>
              <a:gd name="T39" fmla="*/ 78 h 241"/>
              <a:gd name="T40" fmla="*/ 253 w 289"/>
              <a:gd name="T41" fmla="*/ 78 h 241"/>
              <a:gd name="T42" fmla="*/ 289 w 289"/>
              <a:gd name="T43" fmla="*/ 68 h 241"/>
              <a:gd name="T44" fmla="*/ 143 w 289"/>
              <a:gd name="T45" fmla="*/ 0 h 241"/>
              <a:gd name="T46" fmla="*/ 0 w 289"/>
              <a:gd name="T47" fmla="*/ 68 h 241"/>
              <a:gd name="T48" fmla="*/ 289 w 289"/>
              <a:gd name="T49" fmla="*/ 6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9" h="241">
                <a:moveTo>
                  <a:pt x="253" y="78"/>
                </a:moveTo>
                <a:lnTo>
                  <a:pt x="253" y="212"/>
                </a:lnTo>
                <a:lnTo>
                  <a:pt x="253" y="236"/>
                </a:lnTo>
                <a:lnTo>
                  <a:pt x="253" y="241"/>
                </a:lnTo>
                <a:lnTo>
                  <a:pt x="39" y="241"/>
                </a:lnTo>
                <a:lnTo>
                  <a:pt x="39" y="236"/>
                </a:lnTo>
                <a:lnTo>
                  <a:pt x="39" y="212"/>
                </a:lnTo>
                <a:lnTo>
                  <a:pt x="39" y="78"/>
                </a:lnTo>
                <a:lnTo>
                  <a:pt x="68" y="78"/>
                </a:lnTo>
                <a:lnTo>
                  <a:pt x="68" y="212"/>
                </a:lnTo>
                <a:lnTo>
                  <a:pt x="99" y="212"/>
                </a:lnTo>
                <a:lnTo>
                  <a:pt x="99" y="78"/>
                </a:lnTo>
                <a:lnTo>
                  <a:pt x="129" y="78"/>
                </a:lnTo>
                <a:lnTo>
                  <a:pt x="129" y="212"/>
                </a:lnTo>
                <a:lnTo>
                  <a:pt x="160" y="212"/>
                </a:lnTo>
                <a:lnTo>
                  <a:pt x="160" y="78"/>
                </a:lnTo>
                <a:lnTo>
                  <a:pt x="197" y="78"/>
                </a:lnTo>
                <a:lnTo>
                  <a:pt x="197" y="212"/>
                </a:lnTo>
                <a:lnTo>
                  <a:pt x="221" y="212"/>
                </a:lnTo>
                <a:lnTo>
                  <a:pt x="221" y="78"/>
                </a:lnTo>
                <a:lnTo>
                  <a:pt x="253" y="78"/>
                </a:lnTo>
                <a:close/>
                <a:moveTo>
                  <a:pt x="289" y="68"/>
                </a:moveTo>
                <a:lnTo>
                  <a:pt x="143" y="0"/>
                </a:lnTo>
                <a:lnTo>
                  <a:pt x="0" y="68"/>
                </a:lnTo>
                <a:lnTo>
                  <a:pt x="289"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201" name="Group 200"/>
          <p:cNvGrpSpPr/>
          <p:nvPr userDrawn="1"/>
        </p:nvGrpSpPr>
        <p:grpSpPr>
          <a:xfrm>
            <a:off x="10947400" y="3883026"/>
            <a:ext cx="433917" cy="239713"/>
            <a:chOff x="8210550" y="3883025"/>
            <a:chExt cx="325438" cy="239713"/>
          </a:xfrm>
        </p:grpSpPr>
        <p:sp>
          <p:nvSpPr>
            <p:cNvPr id="202" name="Freeform 171"/>
            <p:cNvSpPr>
              <a:spLocks/>
            </p:cNvSpPr>
            <p:nvPr userDrawn="1"/>
          </p:nvSpPr>
          <p:spPr bwMode="auto">
            <a:xfrm>
              <a:off x="8434388" y="3883025"/>
              <a:ext cx="101600" cy="239713"/>
            </a:xfrm>
            <a:custGeom>
              <a:avLst/>
              <a:gdLst>
                <a:gd name="T0" fmla="*/ 64 w 64"/>
                <a:gd name="T1" fmla="*/ 151 h 151"/>
                <a:gd name="T2" fmla="*/ 64 w 64"/>
                <a:gd name="T3" fmla="*/ 25 h 151"/>
                <a:gd name="T4" fmla="*/ 0 w 64"/>
                <a:gd name="T5" fmla="*/ 0 h 151"/>
                <a:gd name="T6" fmla="*/ 0 w 64"/>
                <a:gd name="T7" fmla="*/ 0 h 151"/>
                <a:gd name="T8" fmla="*/ 0 w 64"/>
                <a:gd name="T9" fmla="*/ 125 h 151"/>
                <a:gd name="T10" fmla="*/ 64 w 64"/>
                <a:gd name="T11" fmla="*/ 151 h 151"/>
              </a:gdLst>
              <a:ahLst/>
              <a:cxnLst>
                <a:cxn ang="0">
                  <a:pos x="T0" y="T1"/>
                </a:cxn>
                <a:cxn ang="0">
                  <a:pos x="T2" y="T3"/>
                </a:cxn>
                <a:cxn ang="0">
                  <a:pos x="T4" y="T5"/>
                </a:cxn>
                <a:cxn ang="0">
                  <a:pos x="T6" y="T7"/>
                </a:cxn>
                <a:cxn ang="0">
                  <a:pos x="T8" y="T9"/>
                </a:cxn>
                <a:cxn ang="0">
                  <a:pos x="T10" y="T11"/>
                </a:cxn>
              </a:cxnLst>
              <a:rect l="0" t="0" r="r" b="b"/>
              <a:pathLst>
                <a:path w="64" h="151">
                  <a:moveTo>
                    <a:pt x="64" y="151"/>
                  </a:moveTo>
                  <a:lnTo>
                    <a:pt x="64" y="25"/>
                  </a:lnTo>
                  <a:lnTo>
                    <a:pt x="0" y="0"/>
                  </a:lnTo>
                  <a:lnTo>
                    <a:pt x="0" y="0"/>
                  </a:lnTo>
                  <a:lnTo>
                    <a:pt x="0" y="125"/>
                  </a:lnTo>
                  <a:lnTo>
                    <a:pt x="64"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03" name="Freeform 172"/>
            <p:cNvSpPr>
              <a:spLocks/>
            </p:cNvSpPr>
            <p:nvPr userDrawn="1"/>
          </p:nvSpPr>
          <p:spPr bwMode="auto">
            <a:xfrm>
              <a:off x="8210550" y="3883025"/>
              <a:ext cx="104775" cy="239713"/>
            </a:xfrm>
            <a:custGeom>
              <a:avLst/>
              <a:gdLst>
                <a:gd name="T0" fmla="*/ 66 w 66"/>
                <a:gd name="T1" fmla="*/ 151 h 151"/>
                <a:gd name="T2" fmla="*/ 66 w 66"/>
                <a:gd name="T3" fmla="*/ 25 h 151"/>
                <a:gd name="T4" fmla="*/ 0 w 66"/>
                <a:gd name="T5" fmla="*/ 0 h 151"/>
                <a:gd name="T6" fmla="*/ 0 w 66"/>
                <a:gd name="T7" fmla="*/ 125 h 151"/>
                <a:gd name="T8" fmla="*/ 66 w 66"/>
                <a:gd name="T9" fmla="*/ 151 h 151"/>
              </a:gdLst>
              <a:ahLst/>
              <a:cxnLst>
                <a:cxn ang="0">
                  <a:pos x="T0" y="T1"/>
                </a:cxn>
                <a:cxn ang="0">
                  <a:pos x="T2" y="T3"/>
                </a:cxn>
                <a:cxn ang="0">
                  <a:pos x="T4" y="T5"/>
                </a:cxn>
                <a:cxn ang="0">
                  <a:pos x="T6" y="T7"/>
                </a:cxn>
                <a:cxn ang="0">
                  <a:pos x="T8" y="T9"/>
                </a:cxn>
              </a:cxnLst>
              <a:rect l="0" t="0" r="r" b="b"/>
              <a:pathLst>
                <a:path w="66" h="151">
                  <a:moveTo>
                    <a:pt x="66" y="151"/>
                  </a:moveTo>
                  <a:lnTo>
                    <a:pt x="66" y="25"/>
                  </a:lnTo>
                  <a:lnTo>
                    <a:pt x="0" y="0"/>
                  </a:lnTo>
                  <a:lnTo>
                    <a:pt x="0" y="125"/>
                  </a:lnTo>
                  <a:lnTo>
                    <a:pt x="66"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04" name="Freeform 173"/>
            <p:cNvSpPr>
              <a:spLocks/>
            </p:cNvSpPr>
            <p:nvPr userDrawn="1"/>
          </p:nvSpPr>
          <p:spPr bwMode="auto">
            <a:xfrm>
              <a:off x="8323263" y="3883025"/>
              <a:ext cx="100013" cy="239713"/>
            </a:xfrm>
            <a:custGeom>
              <a:avLst/>
              <a:gdLst>
                <a:gd name="T0" fmla="*/ 63 w 63"/>
                <a:gd name="T1" fmla="*/ 125 h 151"/>
                <a:gd name="T2" fmla="*/ 63 w 63"/>
                <a:gd name="T3" fmla="*/ 108 h 151"/>
                <a:gd name="T4" fmla="*/ 63 w 63"/>
                <a:gd name="T5" fmla="*/ 0 h 151"/>
                <a:gd name="T6" fmla="*/ 0 w 63"/>
                <a:gd name="T7" fmla="*/ 25 h 151"/>
                <a:gd name="T8" fmla="*/ 0 w 63"/>
                <a:gd name="T9" fmla="*/ 151 h 151"/>
                <a:gd name="T10" fmla="*/ 63 w 63"/>
                <a:gd name="T11" fmla="*/ 125 h 151"/>
              </a:gdLst>
              <a:ahLst/>
              <a:cxnLst>
                <a:cxn ang="0">
                  <a:pos x="T0" y="T1"/>
                </a:cxn>
                <a:cxn ang="0">
                  <a:pos x="T2" y="T3"/>
                </a:cxn>
                <a:cxn ang="0">
                  <a:pos x="T4" y="T5"/>
                </a:cxn>
                <a:cxn ang="0">
                  <a:pos x="T6" y="T7"/>
                </a:cxn>
                <a:cxn ang="0">
                  <a:pos x="T8" y="T9"/>
                </a:cxn>
                <a:cxn ang="0">
                  <a:pos x="T10" y="T11"/>
                </a:cxn>
              </a:cxnLst>
              <a:rect l="0" t="0" r="r" b="b"/>
              <a:pathLst>
                <a:path w="63" h="151">
                  <a:moveTo>
                    <a:pt x="63" y="125"/>
                  </a:moveTo>
                  <a:lnTo>
                    <a:pt x="63" y="108"/>
                  </a:lnTo>
                  <a:lnTo>
                    <a:pt x="63" y="0"/>
                  </a:lnTo>
                  <a:lnTo>
                    <a:pt x="0" y="25"/>
                  </a:lnTo>
                  <a:lnTo>
                    <a:pt x="0" y="151"/>
                  </a:lnTo>
                  <a:lnTo>
                    <a:pt x="63" y="12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205" name="Group 204"/>
          <p:cNvGrpSpPr/>
          <p:nvPr userDrawn="1"/>
        </p:nvGrpSpPr>
        <p:grpSpPr>
          <a:xfrm>
            <a:off x="10073218" y="1314451"/>
            <a:ext cx="560916" cy="277813"/>
            <a:chOff x="7554913" y="1314450"/>
            <a:chExt cx="420687" cy="277813"/>
          </a:xfrm>
        </p:grpSpPr>
        <p:sp>
          <p:nvSpPr>
            <p:cNvPr id="206" name="Freeform 174"/>
            <p:cNvSpPr>
              <a:spLocks/>
            </p:cNvSpPr>
            <p:nvPr userDrawn="1"/>
          </p:nvSpPr>
          <p:spPr bwMode="auto">
            <a:xfrm>
              <a:off x="7832725" y="1314450"/>
              <a:ext cx="142875" cy="263525"/>
            </a:xfrm>
            <a:custGeom>
              <a:avLst/>
              <a:gdLst>
                <a:gd name="T0" fmla="*/ 37 w 37"/>
                <a:gd name="T1" fmla="*/ 68 h 68"/>
                <a:gd name="T2" fmla="*/ 37 w 37"/>
                <a:gd name="T3" fmla="*/ 65 h 68"/>
                <a:gd name="T4" fmla="*/ 37 w 37"/>
                <a:gd name="T5" fmla="*/ 7 h 68"/>
                <a:gd name="T6" fmla="*/ 32 w 37"/>
                <a:gd name="T7" fmla="*/ 0 h 68"/>
                <a:gd name="T8" fmla="*/ 0 w 37"/>
                <a:gd name="T9" fmla="*/ 32 h 68"/>
                <a:gd name="T10" fmla="*/ 37 w 37"/>
                <a:gd name="T11" fmla="*/ 68 h 68"/>
              </a:gdLst>
              <a:ahLst/>
              <a:cxnLst>
                <a:cxn ang="0">
                  <a:pos x="T0" y="T1"/>
                </a:cxn>
                <a:cxn ang="0">
                  <a:pos x="T2" y="T3"/>
                </a:cxn>
                <a:cxn ang="0">
                  <a:pos x="T4" y="T5"/>
                </a:cxn>
                <a:cxn ang="0">
                  <a:pos x="T6" y="T7"/>
                </a:cxn>
                <a:cxn ang="0">
                  <a:pos x="T8" y="T9"/>
                </a:cxn>
                <a:cxn ang="0">
                  <a:pos x="T10" y="T11"/>
                </a:cxn>
              </a:cxnLst>
              <a:rect l="0" t="0" r="r" b="b"/>
              <a:pathLst>
                <a:path w="37" h="68">
                  <a:moveTo>
                    <a:pt x="37" y="68"/>
                  </a:moveTo>
                  <a:cubicBezTo>
                    <a:pt x="37" y="68"/>
                    <a:pt x="37" y="66"/>
                    <a:pt x="37" y="65"/>
                  </a:cubicBezTo>
                  <a:cubicBezTo>
                    <a:pt x="37" y="7"/>
                    <a:pt x="37" y="7"/>
                    <a:pt x="37" y="7"/>
                  </a:cubicBezTo>
                  <a:cubicBezTo>
                    <a:pt x="37" y="4"/>
                    <a:pt x="35" y="1"/>
                    <a:pt x="32" y="0"/>
                  </a:cubicBezTo>
                  <a:cubicBezTo>
                    <a:pt x="0" y="32"/>
                    <a:pt x="0" y="32"/>
                    <a:pt x="0" y="32"/>
                  </a:cubicBezTo>
                  <a:lnTo>
                    <a:pt x="37"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07" name="Freeform 175"/>
            <p:cNvSpPr>
              <a:spLocks/>
            </p:cNvSpPr>
            <p:nvPr userDrawn="1"/>
          </p:nvSpPr>
          <p:spPr bwMode="auto">
            <a:xfrm>
              <a:off x="7554913" y="1314450"/>
              <a:ext cx="142875" cy="266700"/>
            </a:xfrm>
            <a:custGeom>
              <a:avLst/>
              <a:gdLst>
                <a:gd name="T0" fmla="*/ 5 w 37"/>
                <a:gd name="T1" fmla="*/ 0 h 69"/>
                <a:gd name="T2" fmla="*/ 0 w 37"/>
                <a:gd name="T3" fmla="*/ 7 h 69"/>
                <a:gd name="T4" fmla="*/ 0 w 37"/>
                <a:gd name="T5" fmla="*/ 65 h 69"/>
                <a:gd name="T6" fmla="*/ 1 w 37"/>
                <a:gd name="T7" fmla="*/ 69 h 69"/>
                <a:gd name="T8" fmla="*/ 37 w 37"/>
                <a:gd name="T9" fmla="*/ 32 h 69"/>
                <a:gd name="T10" fmla="*/ 5 w 37"/>
                <a:gd name="T11" fmla="*/ 0 h 69"/>
              </a:gdLst>
              <a:ahLst/>
              <a:cxnLst>
                <a:cxn ang="0">
                  <a:pos x="T0" y="T1"/>
                </a:cxn>
                <a:cxn ang="0">
                  <a:pos x="T2" y="T3"/>
                </a:cxn>
                <a:cxn ang="0">
                  <a:pos x="T4" y="T5"/>
                </a:cxn>
                <a:cxn ang="0">
                  <a:pos x="T6" y="T7"/>
                </a:cxn>
                <a:cxn ang="0">
                  <a:pos x="T8" y="T9"/>
                </a:cxn>
                <a:cxn ang="0">
                  <a:pos x="T10" y="T11"/>
                </a:cxn>
              </a:cxnLst>
              <a:rect l="0" t="0" r="r" b="b"/>
              <a:pathLst>
                <a:path w="37" h="69">
                  <a:moveTo>
                    <a:pt x="5" y="0"/>
                  </a:moveTo>
                  <a:cubicBezTo>
                    <a:pt x="2" y="1"/>
                    <a:pt x="0" y="4"/>
                    <a:pt x="0" y="7"/>
                  </a:cubicBezTo>
                  <a:cubicBezTo>
                    <a:pt x="0" y="65"/>
                    <a:pt x="0" y="65"/>
                    <a:pt x="0" y="65"/>
                  </a:cubicBezTo>
                  <a:cubicBezTo>
                    <a:pt x="0" y="66"/>
                    <a:pt x="0" y="68"/>
                    <a:pt x="1" y="69"/>
                  </a:cubicBezTo>
                  <a:cubicBezTo>
                    <a:pt x="37" y="32"/>
                    <a:pt x="37" y="32"/>
                    <a:pt x="37" y="32"/>
                  </a:cubicBezTo>
                  <a:lnTo>
                    <a:pt x="5"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08" name="Freeform 176"/>
            <p:cNvSpPr>
              <a:spLocks/>
            </p:cNvSpPr>
            <p:nvPr userDrawn="1"/>
          </p:nvSpPr>
          <p:spPr bwMode="auto">
            <a:xfrm>
              <a:off x="7573963" y="1454150"/>
              <a:ext cx="382588" cy="138113"/>
            </a:xfrm>
            <a:custGeom>
              <a:avLst/>
              <a:gdLst>
                <a:gd name="T0" fmla="*/ 57 w 99"/>
                <a:gd name="T1" fmla="*/ 6 h 36"/>
                <a:gd name="T2" fmla="*/ 50 w 99"/>
                <a:gd name="T3" fmla="*/ 9 h 36"/>
                <a:gd name="T4" fmla="*/ 43 w 99"/>
                <a:gd name="T5" fmla="*/ 6 h 36"/>
                <a:gd name="T6" fmla="*/ 36 w 99"/>
                <a:gd name="T7" fmla="*/ 0 h 36"/>
                <a:gd name="T8" fmla="*/ 0 w 99"/>
                <a:gd name="T9" fmla="*/ 36 h 36"/>
                <a:gd name="T10" fmla="*/ 2 w 99"/>
                <a:gd name="T11" fmla="*/ 36 h 36"/>
                <a:gd name="T12" fmla="*/ 97 w 99"/>
                <a:gd name="T13" fmla="*/ 36 h 36"/>
                <a:gd name="T14" fmla="*/ 99 w 99"/>
                <a:gd name="T15" fmla="*/ 36 h 36"/>
                <a:gd name="T16" fmla="*/ 63 w 99"/>
                <a:gd name="T17" fmla="*/ 0 h 36"/>
                <a:gd name="T18" fmla="*/ 57 w 99"/>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36">
                  <a:moveTo>
                    <a:pt x="57" y="6"/>
                  </a:moveTo>
                  <a:cubicBezTo>
                    <a:pt x="55" y="8"/>
                    <a:pt x="52" y="9"/>
                    <a:pt x="50" y="9"/>
                  </a:cubicBezTo>
                  <a:cubicBezTo>
                    <a:pt x="47" y="9"/>
                    <a:pt x="45" y="8"/>
                    <a:pt x="43" y="6"/>
                  </a:cubicBezTo>
                  <a:cubicBezTo>
                    <a:pt x="36" y="0"/>
                    <a:pt x="36" y="0"/>
                    <a:pt x="36" y="0"/>
                  </a:cubicBezTo>
                  <a:cubicBezTo>
                    <a:pt x="0" y="36"/>
                    <a:pt x="0" y="36"/>
                    <a:pt x="0" y="36"/>
                  </a:cubicBezTo>
                  <a:cubicBezTo>
                    <a:pt x="1" y="36"/>
                    <a:pt x="1" y="36"/>
                    <a:pt x="2" y="36"/>
                  </a:cubicBezTo>
                  <a:cubicBezTo>
                    <a:pt x="97" y="36"/>
                    <a:pt x="97" y="36"/>
                    <a:pt x="97" y="36"/>
                  </a:cubicBezTo>
                  <a:cubicBezTo>
                    <a:pt x="98" y="36"/>
                    <a:pt x="98" y="36"/>
                    <a:pt x="99" y="36"/>
                  </a:cubicBezTo>
                  <a:cubicBezTo>
                    <a:pt x="63" y="0"/>
                    <a:pt x="63" y="0"/>
                    <a:pt x="63" y="0"/>
                  </a:cubicBezTo>
                  <a:lnTo>
                    <a:pt x="57"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09" name="Freeform 177"/>
            <p:cNvSpPr>
              <a:spLocks/>
            </p:cNvSpPr>
            <p:nvPr userDrawn="1"/>
          </p:nvSpPr>
          <p:spPr bwMode="auto">
            <a:xfrm>
              <a:off x="7604125" y="1314450"/>
              <a:ext cx="320675" cy="155575"/>
            </a:xfrm>
            <a:custGeom>
              <a:avLst/>
              <a:gdLst>
                <a:gd name="T0" fmla="*/ 0 w 83"/>
                <a:gd name="T1" fmla="*/ 0 h 40"/>
                <a:gd name="T2" fmla="*/ 28 w 83"/>
                <a:gd name="T3" fmla="*/ 28 h 40"/>
                <a:gd name="T4" fmla="*/ 32 w 83"/>
                <a:gd name="T5" fmla="*/ 32 h 40"/>
                <a:gd name="T6" fmla="*/ 39 w 83"/>
                <a:gd name="T7" fmla="*/ 38 h 40"/>
                <a:gd name="T8" fmla="*/ 45 w 83"/>
                <a:gd name="T9" fmla="*/ 38 h 40"/>
                <a:gd name="T10" fmla="*/ 51 w 83"/>
                <a:gd name="T11" fmla="*/ 32 h 40"/>
                <a:gd name="T12" fmla="*/ 55 w 83"/>
                <a:gd name="T13" fmla="*/ 28 h 40"/>
                <a:gd name="T14" fmla="*/ 83 w 83"/>
                <a:gd name="T15" fmla="*/ 0 h 40"/>
                <a:gd name="T16" fmla="*/ 0 w 83"/>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40">
                  <a:moveTo>
                    <a:pt x="0" y="0"/>
                  </a:moveTo>
                  <a:cubicBezTo>
                    <a:pt x="28" y="28"/>
                    <a:pt x="28" y="28"/>
                    <a:pt x="28" y="28"/>
                  </a:cubicBezTo>
                  <a:cubicBezTo>
                    <a:pt x="32" y="32"/>
                    <a:pt x="32" y="32"/>
                    <a:pt x="32" y="32"/>
                  </a:cubicBezTo>
                  <a:cubicBezTo>
                    <a:pt x="39" y="38"/>
                    <a:pt x="39" y="38"/>
                    <a:pt x="39" y="38"/>
                  </a:cubicBezTo>
                  <a:cubicBezTo>
                    <a:pt x="40" y="40"/>
                    <a:pt x="43" y="40"/>
                    <a:pt x="45" y="38"/>
                  </a:cubicBezTo>
                  <a:cubicBezTo>
                    <a:pt x="51" y="32"/>
                    <a:pt x="51" y="32"/>
                    <a:pt x="51" y="32"/>
                  </a:cubicBezTo>
                  <a:cubicBezTo>
                    <a:pt x="55" y="28"/>
                    <a:pt x="55" y="28"/>
                    <a:pt x="55" y="28"/>
                  </a:cubicBezTo>
                  <a:cubicBezTo>
                    <a:pt x="83" y="0"/>
                    <a:pt x="83" y="0"/>
                    <a:pt x="83"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210" name="Freeform 178"/>
          <p:cNvSpPr>
            <a:spLocks noEditPoints="1"/>
          </p:cNvSpPr>
          <p:nvPr userDrawn="1"/>
        </p:nvSpPr>
        <p:spPr bwMode="auto">
          <a:xfrm>
            <a:off x="7626350" y="4003676"/>
            <a:ext cx="603251" cy="428625"/>
          </a:xfrm>
          <a:custGeom>
            <a:avLst/>
            <a:gdLst>
              <a:gd name="T0" fmla="*/ 103 w 117"/>
              <a:gd name="T1" fmla="*/ 55 h 111"/>
              <a:gd name="T2" fmla="*/ 89 w 117"/>
              <a:gd name="T3" fmla="*/ 69 h 111"/>
              <a:gd name="T4" fmla="*/ 95 w 117"/>
              <a:gd name="T5" fmla="*/ 80 h 111"/>
              <a:gd name="T6" fmla="*/ 66 w 117"/>
              <a:gd name="T7" fmla="*/ 102 h 111"/>
              <a:gd name="T8" fmla="*/ 50 w 117"/>
              <a:gd name="T9" fmla="*/ 92 h 111"/>
              <a:gd name="T10" fmla="*/ 49 w 117"/>
              <a:gd name="T11" fmla="*/ 81 h 111"/>
              <a:gd name="T12" fmla="*/ 88 w 117"/>
              <a:gd name="T13" fmla="*/ 25 h 111"/>
              <a:gd name="T14" fmla="*/ 81 w 117"/>
              <a:gd name="T15" fmla="*/ 10 h 111"/>
              <a:gd name="T16" fmla="*/ 81 w 117"/>
              <a:gd name="T17" fmla="*/ 9 h 111"/>
              <a:gd name="T18" fmla="*/ 73 w 117"/>
              <a:gd name="T19" fmla="*/ 0 h 111"/>
              <a:gd name="T20" fmla="*/ 65 w 117"/>
              <a:gd name="T21" fmla="*/ 9 h 111"/>
              <a:gd name="T22" fmla="*/ 73 w 117"/>
              <a:gd name="T23" fmla="*/ 17 h 111"/>
              <a:gd name="T24" fmla="*/ 76 w 117"/>
              <a:gd name="T25" fmla="*/ 16 h 111"/>
              <a:gd name="T26" fmla="*/ 80 w 117"/>
              <a:gd name="T27" fmla="*/ 24 h 111"/>
              <a:gd name="T28" fmla="*/ 44 w 117"/>
              <a:gd name="T29" fmla="*/ 73 h 111"/>
              <a:gd name="T30" fmla="*/ 20 w 117"/>
              <a:gd name="T31" fmla="*/ 51 h 111"/>
              <a:gd name="T32" fmla="*/ 9 w 117"/>
              <a:gd name="T33" fmla="*/ 24 h 111"/>
              <a:gd name="T34" fmla="*/ 13 w 117"/>
              <a:gd name="T35" fmla="*/ 16 h 111"/>
              <a:gd name="T36" fmla="*/ 15 w 117"/>
              <a:gd name="T37" fmla="*/ 17 h 111"/>
              <a:gd name="T38" fmla="*/ 24 w 117"/>
              <a:gd name="T39" fmla="*/ 9 h 111"/>
              <a:gd name="T40" fmla="*/ 15 w 117"/>
              <a:gd name="T41" fmla="*/ 0 h 111"/>
              <a:gd name="T42" fmla="*/ 7 w 117"/>
              <a:gd name="T43" fmla="*/ 9 h 111"/>
              <a:gd name="T44" fmla="*/ 7 w 117"/>
              <a:gd name="T45" fmla="*/ 10 h 111"/>
              <a:gd name="T46" fmla="*/ 0 w 117"/>
              <a:gd name="T47" fmla="*/ 25 h 111"/>
              <a:gd name="T48" fmla="*/ 40 w 117"/>
              <a:gd name="T49" fmla="*/ 81 h 111"/>
              <a:gd name="T50" fmla="*/ 42 w 117"/>
              <a:gd name="T51" fmla="*/ 94 h 111"/>
              <a:gd name="T52" fmla="*/ 66 w 117"/>
              <a:gd name="T53" fmla="*/ 110 h 111"/>
              <a:gd name="T54" fmla="*/ 67 w 117"/>
              <a:gd name="T55" fmla="*/ 111 h 111"/>
              <a:gd name="T56" fmla="*/ 103 w 117"/>
              <a:gd name="T57" fmla="*/ 83 h 111"/>
              <a:gd name="T58" fmla="*/ 103 w 117"/>
              <a:gd name="T59" fmla="*/ 83 h 111"/>
              <a:gd name="T60" fmla="*/ 117 w 117"/>
              <a:gd name="T61" fmla="*/ 69 h 111"/>
              <a:gd name="T62" fmla="*/ 103 w 117"/>
              <a:gd name="T63" fmla="*/ 55 h 111"/>
              <a:gd name="T64" fmla="*/ 103 w 117"/>
              <a:gd name="T65" fmla="*/ 77 h 111"/>
              <a:gd name="T66" fmla="*/ 95 w 117"/>
              <a:gd name="T67" fmla="*/ 69 h 111"/>
              <a:gd name="T68" fmla="*/ 103 w 117"/>
              <a:gd name="T69" fmla="*/ 62 h 111"/>
              <a:gd name="T70" fmla="*/ 110 w 117"/>
              <a:gd name="T71" fmla="*/ 69 h 111"/>
              <a:gd name="T72" fmla="*/ 103 w 117"/>
              <a:gd name="T73" fmla="*/ 7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7" h="111">
                <a:moveTo>
                  <a:pt x="103" y="55"/>
                </a:moveTo>
                <a:cubicBezTo>
                  <a:pt x="95" y="55"/>
                  <a:pt x="89" y="61"/>
                  <a:pt x="89" y="69"/>
                </a:cubicBezTo>
                <a:cubicBezTo>
                  <a:pt x="89" y="74"/>
                  <a:pt x="91" y="78"/>
                  <a:pt x="95" y="80"/>
                </a:cubicBezTo>
                <a:cubicBezTo>
                  <a:pt x="87" y="95"/>
                  <a:pt x="77" y="102"/>
                  <a:pt x="66" y="102"/>
                </a:cubicBezTo>
                <a:cubicBezTo>
                  <a:pt x="58" y="102"/>
                  <a:pt x="51" y="96"/>
                  <a:pt x="50" y="92"/>
                </a:cubicBezTo>
                <a:cubicBezTo>
                  <a:pt x="49" y="90"/>
                  <a:pt x="49" y="85"/>
                  <a:pt x="49" y="81"/>
                </a:cubicBezTo>
                <a:cubicBezTo>
                  <a:pt x="72" y="76"/>
                  <a:pt x="88" y="32"/>
                  <a:pt x="88" y="25"/>
                </a:cubicBezTo>
                <a:cubicBezTo>
                  <a:pt x="89" y="20"/>
                  <a:pt x="85" y="14"/>
                  <a:pt x="81" y="10"/>
                </a:cubicBezTo>
                <a:cubicBezTo>
                  <a:pt x="81" y="9"/>
                  <a:pt x="81" y="9"/>
                  <a:pt x="81" y="9"/>
                </a:cubicBezTo>
                <a:cubicBezTo>
                  <a:pt x="81" y="4"/>
                  <a:pt x="78" y="0"/>
                  <a:pt x="73" y="0"/>
                </a:cubicBezTo>
                <a:cubicBezTo>
                  <a:pt x="69" y="0"/>
                  <a:pt x="65" y="4"/>
                  <a:pt x="65" y="9"/>
                </a:cubicBezTo>
                <a:cubicBezTo>
                  <a:pt x="65" y="13"/>
                  <a:pt x="69" y="17"/>
                  <a:pt x="73" y="17"/>
                </a:cubicBezTo>
                <a:cubicBezTo>
                  <a:pt x="74" y="17"/>
                  <a:pt x="75" y="17"/>
                  <a:pt x="76" y="16"/>
                </a:cubicBezTo>
                <a:cubicBezTo>
                  <a:pt x="78" y="19"/>
                  <a:pt x="80" y="22"/>
                  <a:pt x="80" y="24"/>
                </a:cubicBezTo>
                <a:cubicBezTo>
                  <a:pt x="79" y="30"/>
                  <a:pt x="62" y="73"/>
                  <a:pt x="44" y="73"/>
                </a:cubicBezTo>
                <a:cubicBezTo>
                  <a:pt x="37" y="73"/>
                  <a:pt x="29" y="65"/>
                  <a:pt x="20" y="51"/>
                </a:cubicBezTo>
                <a:cubicBezTo>
                  <a:pt x="14" y="40"/>
                  <a:pt x="9" y="27"/>
                  <a:pt x="9" y="24"/>
                </a:cubicBezTo>
                <a:cubicBezTo>
                  <a:pt x="9" y="22"/>
                  <a:pt x="10" y="19"/>
                  <a:pt x="13" y="16"/>
                </a:cubicBezTo>
                <a:cubicBezTo>
                  <a:pt x="14" y="17"/>
                  <a:pt x="15" y="17"/>
                  <a:pt x="15" y="17"/>
                </a:cubicBezTo>
                <a:cubicBezTo>
                  <a:pt x="20" y="17"/>
                  <a:pt x="24" y="13"/>
                  <a:pt x="24" y="9"/>
                </a:cubicBezTo>
                <a:cubicBezTo>
                  <a:pt x="24" y="4"/>
                  <a:pt x="20" y="0"/>
                  <a:pt x="15" y="0"/>
                </a:cubicBezTo>
                <a:cubicBezTo>
                  <a:pt x="11" y="0"/>
                  <a:pt x="7" y="4"/>
                  <a:pt x="7" y="9"/>
                </a:cubicBezTo>
                <a:cubicBezTo>
                  <a:pt x="7" y="9"/>
                  <a:pt x="7" y="9"/>
                  <a:pt x="7" y="10"/>
                </a:cubicBezTo>
                <a:cubicBezTo>
                  <a:pt x="4" y="14"/>
                  <a:pt x="0" y="20"/>
                  <a:pt x="0" y="25"/>
                </a:cubicBezTo>
                <a:cubicBezTo>
                  <a:pt x="1" y="32"/>
                  <a:pt x="17" y="76"/>
                  <a:pt x="40" y="81"/>
                </a:cubicBezTo>
                <a:cubicBezTo>
                  <a:pt x="40" y="85"/>
                  <a:pt x="41" y="91"/>
                  <a:pt x="42" y="94"/>
                </a:cubicBezTo>
                <a:cubicBezTo>
                  <a:pt x="44" y="102"/>
                  <a:pt x="54" y="110"/>
                  <a:pt x="66" y="110"/>
                </a:cubicBezTo>
                <a:cubicBezTo>
                  <a:pt x="66" y="111"/>
                  <a:pt x="67" y="111"/>
                  <a:pt x="67" y="111"/>
                </a:cubicBezTo>
                <a:cubicBezTo>
                  <a:pt x="76" y="111"/>
                  <a:pt x="91" y="107"/>
                  <a:pt x="103" y="83"/>
                </a:cubicBezTo>
                <a:cubicBezTo>
                  <a:pt x="103" y="83"/>
                  <a:pt x="103" y="83"/>
                  <a:pt x="103" y="83"/>
                </a:cubicBezTo>
                <a:cubicBezTo>
                  <a:pt x="110" y="83"/>
                  <a:pt x="117" y="77"/>
                  <a:pt x="117" y="69"/>
                </a:cubicBezTo>
                <a:cubicBezTo>
                  <a:pt x="117" y="61"/>
                  <a:pt x="110" y="55"/>
                  <a:pt x="103" y="55"/>
                </a:cubicBezTo>
                <a:close/>
                <a:moveTo>
                  <a:pt x="103" y="77"/>
                </a:moveTo>
                <a:cubicBezTo>
                  <a:pt x="99" y="77"/>
                  <a:pt x="95" y="73"/>
                  <a:pt x="95" y="69"/>
                </a:cubicBezTo>
                <a:cubicBezTo>
                  <a:pt x="95" y="65"/>
                  <a:pt x="99" y="62"/>
                  <a:pt x="103" y="62"/>
                </a:cubicBezTo>
                <a:cubicBezTo>
                  <a:pt x="107" y="62"/>
                  <a:pt x="110" y="65"/>
                  <a:pt x="110" y="69"/>
                </a:cubicBezTo>
                <a:cubicBezTo>
                  <a:pt x="110" y="73"/>
                  <a:pt x="107" y="77"/>
                  <a:pt x="10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11" name="Oval 179"/>
          <p:cNvSpPr>
            <a:spLocks noChangeArrowheads="1"/>
          </p:cNvSpPr>
          <p:nvPr userDrawn="1"/>
        </p:nvSpPr>
        <p:spPr bwMode="auto">
          <a:xfrm>
            <a:off x="8136467" y="4254500"/>
            <a:ext cx="42333" cy="317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12" name="Freeform 180"/>
          <p:cNvSpPr>
            <a:spLocks noEditPoints="1"/>
          </p:cNvSpPr>
          <p:nvPr userDrawn="1"/>
        </p:nvSpPr>
        <p:spPr bwMode="auto">
          <a:xfrm>
            <a:off x="10149418" y="2349500"/>
            <a:ext cx="499533" cy="363538"/>
          </a:xfrm>
          <a:custGeom>
            <a:avLst/>
            <a:gdLst>
              <a:gd name="T0" fmla="*/ 29 w 97"/>
              <a:gd name="T1" fmla="*/ 6 h 94"/>
              <a:gd name="T2" fmla="*/ 68 w 97"/>
              <a:gd name="T3" fmla="*/ 6 h 94"/>
              <a:gd name="T4" fmla="*/ 68 w 97"/>
              <a:gd name="T5" fmla="*/ 17 h 94"/>
              <a:gd name="T6" fmla="*/ 74 w 97"/>
              <a:gd name="T7" fmla="*/ 17 h 94"/>
              <a:gd name="T8" fmla="*/ 74 w 97"/>
              <a:gd name="T9" fmla="*/ 6 h 94"/>
              <a:gd name="T10" fmla="*/ 68 w 97"/>
              <a:gd name="T11" fmla="*/ 0 h 94"/>
              <a:gd name="T12" fmla="*/ 29 w 97"/>
              <a:gd name="T13" fmla="*/ 0 h 94"/>
              <a:gd name="T14" fmla="*/ 23 w 97"/>
              <a:gd name="T15" fmla="*/ 6 h 94"/>
              <a:gd name="T16" fmla="*/ 23 w 97"/>
              <a:gd name="T17" fmla="*/ 17 h 94"/>
              <a:gd name="T18" fmla="*/ 29 w 97"/>
              <a:gd name="T19" fmla="*/ 17 h 94"/>
              <a:gd name="T20" fmla="*/ 29 w 97"/>
              <a:gd name="T21" fmla="*/ 6 h 94"/>
              <a:gd name="T22" fmla="*/ 57 w 97"/>
              <a:gd name="T23" fmla="*/ 59 h 94"/>
              <a:gd name="T24" fmla="*/ 51 w 97"/>
              <a:gd name="T25" fmla="*/ 65 h 94"/>
              <a:gd name="T26" fmla="*/ 45 w 97"/>
              <a:gd name="T27" fmla="*/ 65 h 94"/>
              <a:gd name="T28" fmla="*/ 39 w 97"/>
              <a:gd name="T29" fmla="*/ 59 h 94"/>
              <a:gd name="T30" fmla="*/ 39 w 97"/>
              <a:gd name="T31" fmla="*/ 57 h 94"/>
              <a:gd name="T32" fmla="*/ 0 w 97"/>
              <a:gd name="T33" fmla="*/ 44 h 94"/>
              <a:gd name="T34" fmla="*/ 0 w 97"/>
              <a:gd name="T35" fmla="*/ 91 h 94"/>
              <a:gd name="T36" fmla="*/ 3 w 97"/>
              <a:gd name="T37" fmla="*/ 94 h 94"/>
              <a:gd name="T38" fmla="*/ 94 w 97"/>
              <a:gd name="T39" fmla="*/ 94 h 94"/>
              <a:gd name="T40" fmla="*/ 97 w 97"/>
              <a:gd name="T41" fmla="*/ 91 h 94"/>
              <a:gd name="T42" fmla="*/ 97 w 97"/>
              <a:gd name="T43" fmla="*/ 44 h 94"/>
              <a:gd name="T44" fmla="*/ 57 w 97"/>
              <a:gd name="T45" fmla="*/ 57 h 94"/>
              <a:gd name="T46" fmla="*/ 57 w 97"/>
              <a:gd name="T47" fmla="*/ 59 h 94"/>
              <a:gd name="T48" fmla="*/ 94 w 97"/>
              <a:gd name="T49" fmla="*/ 19 h 94"/>
              <a:gd name="T50" fmla="*/ 3 w 97"/>
              <a:gd name="T51" fmla="*/ 19 h 94"/>
              <a:gd name="T52" fmla="*/ 0 w 97"/>
              <a:gd name="T53" fmla="*/ 22 h 94"/>
              <a:gd name="T54" fmla="*/ 0 w 97"/>
              <a:gd name="T55" fmla="*/ 39 h 94"/>
              <a:gd name="T56" fmla="*/ 39 w 97"/>
              <a:gd name="T57" fmla="*/ 53 h 94"/>
              <a:gd name="T58" fmla="*/ 39 w 97"/>
              <a:gd name="T59" fmla="*/ 48 h 94"/>
              <a:gd name="T60" fmla="*/ 45 w 97"/>
              <a:gd name="T61" fmla="*/ 42 h 94"/>
              <a:gd name="T62" fmla="*/ 51 w 97"/>
              <a:gd name="T63" fmla="*/ 42 h 94"/>
              <a:gd name="T64" fmla="*/ 57 w 97"/>
              <a:gd name="T65" fmla="*/ 48 h 94"/>
              <a:gd name="T66" fmla="*/ 57 w 97"/>
              <a:gd name="T67" fmla="*/ 53 h 94"/>
              <a:gd name="T68" fmla="*/ 97 w 97"/>
              <a:gd name="T69" fmla="*/ 39 h 94"/>
              <a:gd name="T70" fmla="*/ 97 w 97"/>
              <a:gd name="T71" fmla="*/ 22 h 94"/>
              <a:gd name="T72" fmla="*/ 94 w 97"/>
              <a:gd name="T73" fmla="*/ 19 h 94"/>
              <a:gd name="T74" fmla="*/ 51 w 97"/>
              <a:gd name="T75" fmla="*/ 61 h 94"/>
              <a:gd name="T76" fmla="*/ 53 w 97"/>
              <a:gd name="T77" fmla="*/ 59 h 94"/>
              <a:gd name="T78" fmla="*/ 53 w 97"/>
              <a:gd name="T79" fmla="*/ 48 h 94"/>
              <a:gd name="T80" fmla="*/ 51 w 97"/>
              <a:gd name="T81" fmla="*/ 46 h 94"/>
              <a:gd name="T82" fmla="*/ 45 w 97"/>
              <a:gd name="T83" fmla="*/ 46 h 94"/>
              <a:gd name="T84" fmla="*/ 43 w 97"/>
              <a:gd name="T85" fmla="*/ 48 h 94"/>
              <a:gd name="T86" fmla="*/ 43 w 97"/>
              <a:gd name="T87" fmla="*/ 59 h 94"/>
              <a:gd name="T88" fmla="*/ 45 w 97"/>
              <a:gd name="T89" fmla="*/ 61 h 94"/>
              <a:gd name="T90" fmla="*/ 51 w 97"/>
              <a:gd name="T91" fmla="*/ 6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4">
                <a:moveTo>
                  <a:pt x="29" y="6"/>
                </a:moveTo>
                <a:cubicBezTo>
                  <a:pt x="68" y="6"/>
                  <a:pt x="68" y="6"/>
                  <a:pt x="68" y="6"/>
                </a:cubicBezTo>
                <a:cubicBezTo>
                  <a:pt x="68" y="17"/>
                  <a:pt x="68" y="17"/>
                  <a:pt x="68" y="17"/>
                </a:cubicBezTo>
                <a:cubicBezTo>
                  <a:pt x="74" y="17"/>
                  <a:pt x="74" y="17"/>
                  <a:pt x="74" y="17"/>
                </a:cubicBezTo>
                <a:cubicBezTo>
                  <a:pt x="74" y="6"/>
                  <a:pt x="74" y="6"/>
                  <a:pt x="74" y="6"/>
                </a:cubicBezTo>
                <a:cubicBezTo>
                  <a:pt x="74" y="3"/>
                  <a:pt x="71" y="0"/>
                  <a:pt x="68" y="0"/>
                </a:cubicBezTo>
                <a:cubicBezTo>
                  <a:pt x="29" y="0"/>
                  <a:pt x="29" y="0"/>
                  <a:pt x="29" y="0"/>
                </a:cubicBezTo>
                <a:cubicBezTo>
                  <a:pt x="25" y="0"/>
                  <a:pt x="23" y="3"/>
                  <a:pt x="23" y="6"/>
                </a:cubicBezTo>
                <a:cubicBezTo>
                  <a:pt x="23" y="17"/>
                  <a:pt x="23" y="17"/>
                  <a:pt x="23" y="17"/>
                </a:cubicBezTo>
                <a:cubicBezTo>
                  <a:pt x="29" y="17"/>
                  <a:pt x="29" y="17"/>
                  <a:pt x="29" y="17"/>
                </a:cubicBezTo>
                <a:lnTo>
                  <a:pt x="29" y="6"/>
                </a:lnTo>
                <a:close/>
                <a:moveTo>
                  <a:pt x="57" y="59"/>
                </a:moveTo>
                <a:cubicBezTo>
                  <a:pt x="57" y="62"/>
                  <a:pt x="55" y="65"/>
                  <a:pt x="51" y="65"/>
                </a:cubicBezTo>
                <a:cubicBezTo>
                  <a:pt x="45" y="65"/>
                  <a:pt x="45" y="65"/>
                  <a:pt x="45" y="65"/>
                </a:cubicBezTo>
                <a:cubicBezTo>
                  <a:pt x="42" y="65"/>
                  <a:pt x="39" y="62"/>
                  <a:pt x="39" y="59"/>
                </a:cubicBezTo>
                <a:cubicBezTo>
                  <a:pt x="39" y="57"/>
                  <a:pt x="39" y="57"/>
                  <a:pt x="39" y="57"/>
                </a:cubicBezTo>
                <a:cubicBezTo>
                  <a:pt x="23" y="56"/>
                  <a:pt x="9" y="50"/>
                  <a:pt x="0" y="44"/>
                </a:cubicBezTo>
                <a:cubicBezTo>
                  <a:pt x="0" y="91"/>
                  <a:pt x="0" y="91"/>
                  <a:pt x="0" y="91"/>
                </a:cubicBezTo>
                <a:cubicBezTo>
                  <a:pt x="0" y="93"/>
                  <a:pt x="1" y="94"/>
                  <a:pt x="3" y="94"/>
                </a:cubicBezTo>
                <a:cubicBezTo>
                  <a:pt x="94" y="94"/>
                  <a:pt x="94" y="94"/>
                  <a:pt x="94" y="94"/>
                </a:cubicBezTo>
                <a:cubicBezTo>
                  <a:pt x="95" y="94"/>
                  <a:pt x="97" y="93"/>
                  <a:pt x="97" y="91"/>
                </a:cubicBezTo>
                <a:cubicBezTo>
                  <a:pt x="97" y="44"/>
                  <a:pt x="97" y="44"/>
                  <a:pt x="97" y="44"/>
                </a:cubicBezTo>
                <a:cubicBezTo>
                  <a:pt x="87" y="50"/>
                  <a:pt x="74" y="56"/>
                  <a:pt x="57" y="57"/>
                </a:cubicBezTo>
                <a:lnTo>
                  <a:pt x="57" y="59"/>
                </a:lnTo>
                <a:close/>
                <a:moveTo>
                  <a:pt x="94" y="19"/>
                </a:moveTo>
                <a:cubicBezTo>
                  <a:pt x="3" y="19"/>
                  <a:pt x="3" y="19"/>
                  <a:pt x="3" y="19"/>
                </a:cubicBezTo>
                <a:cubicBezTo>
                  <a:pt x="1" y="19"/>
                  <a:pt x="0" y="20"/>
                  <a:pt x="0" y="22"/>
                </a:cubicBezTo>
                <a:cubicBezTo>
                  <a:pt x="0" y="39"/>
                  <a:pt x="0" y="39"/>
                  <a:pt x="0" y="39"/>
                </a:cubicBezTo>
                <a:cubicBezTo>
                  <a:pt x="8" y="45"/>
                  <a:pt x="22" y="52"/>
                  <a:pt x="39" y="53"/>
                </a:cubicBezTo>
                <a:cubicBezTo>
                  <a:pt x="39" y="48"/>
                  <a:pt x="39" y="48"/>
                  <a:pt x="39" y="48"/>
                </a:cubicBezTo>
                <a:cubicBezTo>
                  <a:pt x="39" y="45"/>
                  <a:pt x="42" y="42"/>
                  <a:pt x="45" y="42"/>
                </a:cubicBezTo>
                <a:cubicBezTo>
                  <a:pt x="51" y="42"/>
                  <a:pt x="51" y="42"/>
                  <a:pt x="51" y="42"/>
                </a:cubicBezTo>
                <a:cubicBezTo>
                  <a:pt x="55" y="42"/>
                  <a:pt x="57" y="45"/>
                  <a:pt x="57" y="48"/>
                </a:cubicBezTo>
                <a:cubicBezTo>
                  <a:pt x="57" y="53"/>
                  <a:pt x="57" y="53"/>
                  <a:pt x="57" y="53"/>
                </a:cubicBezTo>
                <a:cubicBezTo>
                  <a:pt x="74" y="52"/>
                  <a:pt x="88" y="45"/>
                  <a:pt x="97" y="39"/>
                </a:cubicBezTo>
                <a:cubicBezTo>
                  <a:pt x="97" y="22"/>
                  <a:pt x="97" y="22"/>
                  <a:pt x="97" y="22"/>
                </a:cubicBezTo>
                <a:cubicBezTo>
                  <a:pt x="97" y="20"/>
                  <a:pt x="95" y="19"/>
                  <a:pt x="94" y="19"/>
                </a:cubicBezTo>
                <a:close/>
                <a:moveTo>
                  <a:pt x="51" y="61"/>
                </a:moveTo>
                <a:cubicBezTo>
                  <a:pt x="52" y="61"/>
                  <a:pt x="53" y="60"/>
                  <a:pt x="53" y="59"/>
                </a:cubicBezTo>
                <a:cubicBezTo>
                  <a:pt x="53" y="48"/>
                  <a:pt x="53" y="48"/>
                  <a:pt x="53" y="48"/>
                </a:cubicBezTo>
                <a:cubicBezTo>
                  <a:pt x="53" y="47"/>
                  <a:pt x="52" y="46"/>
                  <a:pt x="51" y="46"/>
                </a:cubicBezTo>
                <a:cubicBezTo>
                  <a:pt x="45" y="46"/>
                  <a:pt x="45" y="46"/>
                  <a:pt x="45" y="46"/>
                </a:cubicBezTo>
                <a:cubicBezTo>
                  <a:pt x="44" y="46"/>
                  <a:pt x="43" y="47"/>
                  <a:pt x="43" y="48"/>
                </a:cubicBezTo>
                <a:cubicBezTo>
                  <a:pt x="43" y="59"/>
                  <a:pt x="43" y="59"/>
                  <a:pt x="43" y="59"/>
                </a:cubicBezTo>
                <a:cubicBezTo>
                  <a:pt x="43" y="60"/>
                  <a:pt x="44" y="61"/>
                  <a:pt x="45" y="61"/>
                </a:cubicBezTo>
                <a:lnTo>
                  <a:pt x="51"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213" name="Group 212"/>
          <p:cNvGrpSpPr/>
          <p:nvPr userDrawn="1"/>
        </p:nvGrpSpPr>
        <p:grpSpPr>
          <a:xfrm>
            <a:off x="11309351" y="1017589"/>
            <a:ext cx="694267" cy="498475"/>
            <a:chOff x="8482013" y="1017588"/>
            <a:chExt cx="520700" cy="498475"/>
          </a:xfrm>
        </p:grpSpPr>
        <p:sp>
          <p:nvSpPr>
            <p:cNvPr id="214" name="Oval 181"/>
            <p:cNvSpPr>
              <a:spLocks noChangeArrowheads="1"/>
            </p:cNvSpPr>
            <p:nvPr userDrawn="1"/>
          </p:nvSpPr>
          <p:spPr bwMode="auto">
            <a:xfrm>
              <a:off x="8870950" y="1106488"/>
              <a:ext cx="66675"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15" name="Freeform 182"/>
            <p:cNvSpPr>
              <a:spLocks/>
            </p:cNvSpPr>
            <p:nvPr userDrawn="1"/>
          </p:nvSpPr>
          <p:spPr bwMode="auto">
            <a:xfrm>
              <a:off x="8482013" y="1071563"/>
              <a:ext cx="520700" cy="444500"/>
            </a:xfrm>
            <a:custGeom>
              <a:avLst/>
              <a:gdLst>
                <a:gd name="T0" fmla="*/ 126 w 135"/>
                <a:gd name="T1" fmla="*/ 36 h 115"/>
                <a:gd name="T2" fmla="*/ 109 w 135"/>
                <a:gd name="T3" fmla="*/ 28 h 115"/>
                <a:gd name="T4" fmla="*/ 100 w 135"/>
                <a:gd name="T5" fmla="*/ 29 h 115"/>
                <a:gd name="T6" fmla="*/ 93 w 135"/>
                <a:gd name="T7" fmla="*/ 6 h 115"/>
                <a:gd name="T8" fmla="*/ 86 w 135"/>
                <a:gd name="T9" fmla="*/ 5 h 115"/>
                <a:gd name="T10" fmla="*/ 79 w 135"/>
                <a:gd name="T11" fmla="*/ 29 h 115"/>
                <a:gd name="T12" fmla="*/ 78 w 135"/>
                <a:gd name="T13" fmla="*/ 29 h 115"/>
                <a:gd name="T14" fmla="*/ 58 w 135"/>
                <a:gd name="T15" fmla="*/ 29 h 115"/>
                <a:gd name="T16" fmla="*/ 56 w 135"/>
                <a:gd name="T17" fmla="*/ 29 h 115"/>
                <a:gd name="T18" fmla="*/ 54 w 135"/>
                <a:gd name="T19" fmla="*/ 5 h 115"/>
                <a:gd name="T20" fmla="*/ 41 w 135"/>
                <a:gd name="T21" fmla="*/ 5 h 115"/>
                <a:gd name="T22" fmla="*/ 37 w 135"/>
                <a:gd name="T23" fmla="*/ 29 h 115"/>
                <a:gd name="T24" fmla="*/ 35 w 135"/>
                <a:gd name="T25" fmla="*/ 29 h 115"/>
                <a:gd name="T26" fmla="*/ 6 w 135"/>
                <a:gd name="T27" fmla="*/ 40 h 115"/>
                <a:gd name="T28" fmla="*/ 8 w 135"/>
                <a:gd name="T29" fmla="*/ 66 h 115"/>
                <a:gd name="T30" fmla="*/ 15 w 135"/>
                <a:gd name="T31" fmla="*/ 42 h 115"/>
                <a:gd name="T32" fmla="*/ 25 w 135"/>
                <a:gd name="T33" fmla="*/ 108 h 115"/>
                <a:gd name="T34" fmla="*/ 27 w 135"/>
                <a:gd name="T35" fmla="*/ 69 h 115"/>
                <a:gd name="T36" fmla="*/ 36 w 135"/>
                <a:gd name="T37" fmla="*/ 108 h 115"/>
                <a:gd name="T38" fmla="*/ 37 w 135"/>
                <a:gd name="T39" fmla="*/ 42 h 115"/>
                <a:gd name="T40" fmla="*/ 45 w 135"/>
                <a:gd name="T41" fmla="*/ 31 h 115"/>
                <a:gd name="T42" fmla="*/ 47 w 135"/>
                <a:gd name="T43" fmla="*/ 31 h 115"/>
                <a:gd name="T44" fmla="*/ 56 w 135"/>
                <a:gd name="T45" fmla="*/ 42 h 115"/>
                <a:gd name="T46" fmla="*/ 56 w 135"/>
                <a:gd name="T47" fmla="*/ 108 h 115"/>
                <a:gd name="T48" fmla="*/ 66 w 135"/>
                <a:gd name="T49" fmla="*/ 69 h 115"/>
                <a:gd name="T50" fmla="*/ 68 w 135"/>
                <a:gd name="T51" fmla="*/ 108 h 115"/>
                <a:gd name="T52" fmla="*/ 77 w 135"/>
                <a:gd name="T53" fmla="*/ 42 h 115"/>
                <a:gd name="T54" fmla="*/ 86 w 135"/>
                <a:gd name="T55" fmla="*/ 31 h 115"/>
                <a:gd name="T56" fmla="*/ 93 w 135"/>
                <a:gd name="T57" fmla="*/ 33 h 115"/>
                <a:gd name="T58" fmla="*/ 100 w 135"/>
                <a:gd name="T59" fmla="*/ 40 h 115"/>
                <a:gd name="T60" fmla="*/ 90 w 135"/>
                <a:gd name="T61" fmla="*/ 79 h 115"/>
                <a:gd name="T62" fmla="*/ 100 w 135"/>
                <a:gd name="T63" fmla="*/ 109 h 115"/>
                <a:gd name="T64" fmla="*/ 108 w 135"/>
                <a:gd name="T65" fmla="*/ 79 h 115"/>
                <a:gd name="T66" fmla="*/ 111 w 135"/>
                <a:gd name="T67" fmla="*/ 109 h 115"/>
                <a:gd name="T68" fmla="*/ 119 w 135"/>
                <a:gd name="T69" fmla="*/ 79 h 115"/>
                <a:gd name="T70" fmla="*/ 118 w 135"/>
                <a:gd name="T71" fmla="*/ 40 h 115"/>
                <a:gd name="T72" fmla="*/ 126 w 135"/>
                <a:gd name="T73" fmla="*/ 6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5" h="115">
                  <a:moveTo>
                    <a:pt x="133" y="60"/>
                  </a:moveTo>
                  <a:cubicBezTo>
                    <a:pt x="126" y="36"/>
                    <a:pt x="126" y="36"/>
                    <a:pt x="126" y="36"/>
                  </a:cubicBezTo>
                  <a:cubicBezTo>
                    <a:pt x="125" y="33"/>
                    <a:pt x="121" y="28"/>
                    <a:pt x="115" y="28"/>
                  </a:cubicBezTo>
                  <a:cubicBezTo>
                    <a:pt x="109" y="28"/>
                    <a:pt x="109" y="28"/>
                    <a:pt x="109" y="28"/>
                  </a:cubicBezTo>
                  <a:cubicBezTo>
                    <a:pt x="104" y="28"/>
                    <a:pt x="104" y="28"/>
                    <a:pt x="104" y="28"/>
                  </a:cubicBezTo>
                  <a:cubicBezTo>
                    <a:pt x="102" y="28"/>
                    <a:pt x="101" y="28"/>
                    <a:pt x="100" y="29"/>
                  </a:cubicBezTo>
                  <a:cubicBezTo>
                    <a:pt x="99" y="29"/>
                    <a:pt x="99" y="29"/>
                    <a:pt x="99" y="29"/>
                  </a:cubicBezTo>
                  <a:cubicBezTo>
                    <a:pt x="93" y="6"/>
                    <a:pt x="93" y="6"/>
                    <a:pt x="93" y="6"/>
                  </a:cubicBezTo>
                  <a:cubicBezTo>
                    <a:pt x="91" y="3"/>
                    <a:pt x="88" y="3"/>
                    <a:pt x="86" y="5"/>
                  </a:cubicBezTo>
                  <a:cubicBezTo>
                    <a:pt x="86" y="5"/>
                    <a:pt x="86" y="5"/>
                    <a:pt x="86" y="5"/>
                  </a:cubicBezTo>
                  <a:cubicBezTo>
                    <a:pt x="86" y="0"/>
                    <a:pt x="79" y="0"/>
                    <a:pt x="79" y="5"/>
                  </a:cubicBezTo>
                  <a:cubicBezTo>
                    <a:pt x="79" y="29"/>
                    <a:pt x="79" y="29"/>
                    <a:pt x="79" y="29"/>
                  </a:cubicBezTo>
                  <a:cubicBezTo>
                    <a:pt x="78" y="29"/>
                    <a:pt x="78" y="29"/>
                    <a:pt x="78" y="29"/>
                  </a:cubicBezTo>
                  <a:cubicBezTo>
                    <a:pt x="78" y="29"/>
                    <a:pt x="78" y="29"/>
                    <a:pt x="78" y="29"/>
                  </a:cubicBezTo>
                  <a:cubicBezTo>
                    <a:pt x="77" y="29"/>
                    <a:pt x="76" y="29"/>
                    <a:pt x="76" y="29"/>
                  </a:cubicBezTo>
                  <a:cubicBezTo>
                    <a:pt x="58" y="29"/>
                    <a:pt x="58" y="29"/>
                    <a:pt x="58" y="29"/>
                  </a:cubicBezTo>
                  <a:cubicBezTo>
                    <a:pt x="57" y="29"/>
                    <a:pt x="56" y="29"/>
                    <a:pt x="56" y="29"/>
                  </a:cubicBezTo>
                  <a:cubicBezTo>
                    <a:pt x="56" y="29"/>
                    <a:pt x="56" y="29"/>
                    <a:pt x="56" y="29"/>
                  </a:cubicBezTo>
                  <a:cubicBezTo>
                    <a:pt x="54" y="29"/>
                    <a:pt x="54" y="29"/>
                    <a:pt x="54" y="29"/>
                  </a:cubicBezTo>
                  <a:cubicBezTo>
                    <a:pt x="54" y="5"/>
                    <a:pt x="54" y="5"/>
                    <a:pt x="54" y="5"/>
                  </a:cubicBezTo>
                  <a:cubicBezTo>
                    <a:pt x="54" y="1"/>
                    <a:pt x="49" y="0"/>
                    <a:pt x="47" y="3"/>
                  </a:cubicBezTo>
                  <a:cubicBezTo>
                    <a:pt x="46" y="0"/>
                    <a:pt x="41" y="1"/>
                    <a:pt x="41" y="5"/>
                  </a:cubicBezTo>
                  <a:cubicBezTo>
                    <a:pt x="38" y="29"/>
                    <a:pt x="38" y="29"/>
                    <a:pt x="38" y="29"/>
                  </a:cubicBezTo>
                  <a:cubicBezTo>
                    <a:pt x="37" y="29"/>
                    <a:pt x="37" y="29"/>
                    <a:pt x="37" y="29"/>
                  </a:cubicBezTo>
                  <a:cubicBezTo>
                    <a:pt x="37" y="29"/>
                    <a:pt x="37" y="29"/>
                    <a:pt x="37" y="29"/>
                  </a:cubicBezTo>
                  <a:cubicBezTo>
                    <a:pt x="36" y="29"/>
                    <a:pt x="36" y="29"/>
                    <a:pt x="35" y="29"/>
                  </a:cubicBezTo>
                  <a:cubicBezTo>
                    <a:pt x="17" y="29"/>
                    <a:pt x="17" y="29"/>
                    <a:pt x="17" y="29"/>
                  </a:cubicBezTo>
                  <a:cubicBezTo>
                    <a:pt x="13" y="29"/>
                    <a:pt x="7" y="33"/>
                    <a:pt x="6" y="40"/>
                  </a:cubicBezTo>
                  <a:cubicBezTo>
                    <a:pt x="1" y="66"/>
                    <a:pt x="1" y="66"/>
                    <a:pt x="1" y="66"/>
                  </a:cubicBezTo>
                  <a:cubicBezTo>
                    <a:pt x="0" y="70"/>
                    <a:pt x="8" y="71"/>
                    <a:pt x="8" y="66"/>
                  </a:cubicBezTo>
                  <a:cubicBezTo>
                    <a:pt x="13" y="42"/>
                    <a:pt x="13" y="42"/>
                    <a:pt x="13" y="42"/>
                  </a:cubicBezTo>
                  <a:cubicBezTo>
                    <a:pt x="15" y="42"/>
                    <a:pt x="15" y="42"/>
                    <a:pt x="15" y="42"/>
                  </a:cubicBezTo>
                  <a:cubicBezTo>
                    <a:pt x="15" y="108"/>
                    <a:pt x="15" y="108"/>
                    <a:pt x="15" y="108"/>
                  </a:cubicBezTo>
                  <a:cubicBezTo>
                    <a:pt x="15" y="115"/>
                    <a:pt x="25" y="115"/>
                    <a:pt x="25" y="108"/>
                  </a:cubicBezTo>
                  <a:cubicBezTo>
                    <a:pt x="25" y="69"/>
                    <a:pt x="25" y="69"/>
                    <a:pt x="25" y="69"/>
                  </a:cubicBezTo>
                  <a:cubicBezTo>
                    <a:pt x="27" y="69"/>
                    <a:pt x="27" y="69"/>
                    <a:pt x="27" y="69"/>
                  </a:cubicBezTo>
                  <a:cubicBezTo>
                    <a:pt x="27" y="108"/>
                    <a:pt x="27" y="108"/>
                    <a:pt x="27" y="108"/>
                  </a:cubicBezTo>
                  <a:cubicBezTo>
                    <a:pt x="27" y="115"/>
                    <a:pt x="36" y="115"/>
                    <a:pt x="36" y="108"/>
                  </a:cubicBezTo>
                  <a:cubicBezTo>
                    <a:pt x="36" y="42"/>
                    <a:pt x="36" y="42"/>
                    <a:pt x="36" y="42"/>
                  </a:cubicBezTo>
                  <a:cubicBezTo>
                    <a:pt x="37" y="42"/>
                    <a:pt x="37" y="42"/>
                    <a:pt x="37" y="42"/>
                  </a:cubicBezTo>
                  <a:cubicBezTo>
                    <a:pt x="37" y="42"/>
                    <a:pt x="37" y="42"/>
                    <a:pt x="37" y="42"/>
                  </a:cubicBezTo>
                  <a:cubicBezTo>
                    <a:pt x="42" y="41"/>
                    <a:pt x="45" y="36"/>
                    <a:pt x="45" y="31"/>
                  </a:cubicBezTo>
                  <a:cubicBezTo>
                    <a:pt x="47" y="13"/>
                    <a:pt x="47" y="13"/>
                    <a:pt x="47" y="13"/>
                  </a:cubicBezTo>
                  <a:cubicBezTo>
                    <a:pt x="47" y="31"/>
                    <a:pt x="47" y="31"/>
                    <a:pt x="47" y="31"/>
                  </a:cubicBezTo>
                  <a:cubicBezTo>
                    <a:pt x="47" y="36"/>
                    <a:pt x="50" y="41"/>
                    <a:pt x="56" y="42"/>
                  </a:cubicBezTo>
                  <a:cubicBezTo>
                    <a:pt x="56" y="42"/>
                    <a:pt x="56" y="42"/>
                    <a:pt x="56" y="42"/>
                  </a:cubicBezTo>
                  <a:cubicBezTo>
                    <a:pt x="56" y="42"/>
                    <a:pt x="56" y="42"/>
                    <a:pt x="56" y="42"/>
                  </a:cubicBezTo>
                  <a:cubicBezTo>
                    <a:pt x="56" y="108"/>
                    <a:pt x="56" y="108"/>
                    <a:pt x="56" y="108"/>
                  </a:cubicBezTo>
                  <a:cubicBezTo>
                    <a:pt x="56" y="115"/>
                    <a:pt x="66" y="115"/>
                    <a:pt x="66" y="108"/>
                  </a:cubicBezTo>
                  <a:cubicBezTo>
                    <a:pt x="66" y="69"/>
                    <a:pt x="66" y="69"/>
                    <a:pt x="66" y="69"/>
                  </a:cubicBezTo>
                  <a:cubicBezTo>
                    <a:pt x="68" y="69"/>
                    <a:pt x="68" y="69"/>
                    <a:pt x="68" y="69"/>
                  </a:cubicBezTo>
                  <a:cubicBezTo>
                    <a:pt x="68" y="108"/>
                    <a:pt x="68" y="108"/>
                    <a:pt x="68" y="108"/>
                  </a:cubicBezTo>
                  <a:cubicBezTo>
                    <a:pt x="68" y="115"/>
                    <a:pt x="77" y="115"/>
                    <a:pt x="77" y="108"/>
                  </a:cubicBezTo>
                  <a:cubicBezTo>
                    <a:pt x="77" y="42"/>
                    <a:pt x="77" y="42"/>
                    <a:pt x="77" y="42"/>
                  </a:cubicBezTo>
                  <a:cubicBezTo>
                    <a:pt x="78" y="42"/>
                    <a:pt x="78" y="42"/>
                    <a:pt x="78" y="42"/>
                  </a:cubicBezTo>
                  <a:cubicBezTo>
                    <a:pt x="83" y="41"/>
                    <a:pt x="86" y="36"/>
                    <a:pt x="86" y="31"/>
                  </a:cubicBezTo>
                  <a:cubicBezTo>
                    <a:pt x="86" y="10"/>
                    <a:pt x="86" y="10"/>
                    <a:pt x="86" y="10"/>
                  </a:cubicBezTo>
                  <a:cubicBezTo>
                    <a:pt x="93" y="33"/>
                    <a:pt x="93" y="33"/>
                    <a:pt x="93" y="33"/>
                  </a:cubicBezTo>
                  <a:cubicBezTo>
                    <a:pt x="94" y="35"/>
                    <a:pt x="96" y="39"/>
                    <a:pt x="100" y="40"/>
                  </a:cubicBezTo>
                  <a:cubicBezTo>
                    <a:pt x="100" y="40"/>
                    <a:pt x="100" y="40"/>
                    <a:pt x="100" y="40"/>
                  </a:cubicBezTo>
                  <a:cubicBezTo>
                    <a:pt x="101" y="40"/>
                    <a:pt x="101" y="40"/>
                    <a:pt x="101" y="40"/>
                  </a:cubicBezTo>
                  <a:cubicBezTo>
                    <a:pt x="90" y="79"/>
                    <a:pt x="90" y="79"/>
                    <a:pt x="90" y="79"/>
                  </a:cubicBezTo>
                  <a:cubicBezTo>
                    <a:pt x="100" y="79"/>
                    <a:pt x="100" y="79"/>
                    <a:pt x="100" y="79"/>
                  </a:cubicBezTo>
                  <a:cubicBezTo>
                    <a:pt x="100" y="109"/>
                    <a:pt x="100" y="109"/>
                    <a:pt x="100" y="109"/>
                  </a:cubicBezTo>
                  <a:cubicBezTo>
                    <a:pt x="100" y="114"/>
                    <a:pt x="108" y="114"/>
                    <a:pt x="108" y="109"/>
                  </a:cubicBezTo>
                  <a:cubicBezTo>
                    <a:pt x="108" y="79"/>
                    <a:pt x="108" y="79"/>
                    <a:pt x="108" y="79"/>
                  </a:cubicBezTo>
                  <a:cubicBezTo>
                    <a:pt x="111" y="79"/>
                    <a:pt x="111" y="79"/>
                    <a:pt x="111" y="79"/>
                  </a:cubicBezTo>
                  <a:cubicBezTo>
                    <a:pt x="111" y="109"/>
                    <a:pt x="111" y="109"/>
                    <a:pt x="111" y="109"/>
                  </a:cubicBezTo>
                  <a:cubicBezTo>
                    <a:pt x="111" y="114"/>
                    <a:pt x="119" y="114"/>
                    <a:pt x="119" y="109"/>
                  </a:cubicBezTo>
                  <a:cubicBezTo>
                    <a:pt x="119" y="79"/>
                    <a:pt x="119" y="79"/>
                    <a:pt x="119" y="79"/>
                  </a:cubicBezTo>
                  <a:cubicBezTo>
                    <a:pt x="129" y="79"/>
                    <a:pt x="129" y="79"/>
                    <a:pt x="129" y="79"/>
                  </a:cubicBezTo>
                  <a:cubicBezTo>
                    <a:pt x="118" y="40"/>
                    <a:pt x="118" y="40"/>
                    <a:pt x="118" y="40"/>
                  </a:cubicBezTo>
                  <a:cubicBezTo>
                    <a:pt x="120" y="40"/>
                    <a:pt x="120" y="40"/>
                    <a:pt x="120" y="40"/>
                  </a:cubicBezTo>
                  <a:cubicBezTo>
                    <a:pt x="126" y="63"/>
                    <a:pt x="126" y="63"/>
                    <a:pt x="126" y="63"/>
                  </a:cubicBezTo>
                  <a:cubicBezTo>
                    <a:pt x="128" y="68"/>
                    <a:pt x="135" y="65"/>
                    <a:pt x="133" y="6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16" name="Oval 183"/>
            <p:cNvSpPr>
              <a:spLocks noChangeArrowheads="1"/>
            </p:cNvSpPr>
            <p:nvPr userDrawn="1"/>
          </p:nvSpPr>
          <p:spPr bwMode="auto">
            <a:xfrm>
              <a:off x="8705850" y="1109663"/>
              <a:ext cx="65088" cy="619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17" name="Oval 184"/>
            <p:cNvSpPr>
              <a:spLocks noChangeArrowheads="1"/>
            </p:cNvSpPr>
            <p:nvPr userDrawn="1"/>
          </p:nvSpPr>
          <p:spPr bwMode="auto">
            <a:xfrm>
              <a:off x="8547100" y="1106488"/>
              <a:ext cx="65088"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18" name="Rectangle 185"/>
            <p:cNvSpPr>
              <a:spLocks noChangeArrowheads="1"/>
            </p:cNvSpPr>
            <p:nvPr userDrawn="1"/>
          </p:nvSpPr>
          <p:spPr bwMode="auto">
            <a:xfrm>
              <a:off x="8662988" y="1017588"/>
              <a:ext cx="7938"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19" name="Rectangle 186"/>
            <p:cNvSpPr>
              <a:spLocks noChangeArrowheads="1"/>
            </p:cNvSpPr>
            <p:nvPr userDrawn="1"/>
          </p:nvSpPr>
          <p:spPr bwMode="auto">
            <a:xfrm>
              <a:off x="8674100"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20" name="Rectangle 187"/>
            <p:cNvSpPr>
              <a:spLocks noChangeArrowheads="1"/>
            </p:cNvSpPr>
            <p:nvPr userDrawn="1"/>
          </p:nvSpPr>
          <p:spPr bwMode="auto">
            <a:xfrm>
              <a:off x="862806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21" name="Rectangle 188"/>
            <p:cNvSpPr>
              <a:spLocks noChangeArrowheads="1"/>
            </p:cNvSpPr>
            <p:nvPr userDrawn="1"/>
          </p:nvSpPr>
          <p:spPr bwMode="auto">
            <a:xfrm>
              <a:off x="8809038" y="1017588"/>
              <a:ext cx="12700"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22" name="Rectangle 189"/>
            <p:cNvSpPr>
              <a:spLocks noChangeArrowheads="1"/>
            </p:cNvSpPr>
            <p:nvPr userDrawn="1"/>
          </p:nvSpPr>
          <p:spPr bwMode="auto">
            <a:xfrm>
              <a:off x="882491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23" name="Rectangle 190"/>
            <p:cNvSpPr>
              <a:spLocks noChangeArrowheads="1"/>
            </p:cNvSpPr>
            <p:nvPr userDrawn="1"/>
          </p:nvSpPr>
          <p:spPr bwMode="auto">
            <a:xfrm>
              <a:off x="8778875"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224" name="Freeform 191"/>
          <p:cNvSpPr>
            <a:spLocks/>
          </p:cNvSpPr>
          <p:nvPr userDrawn="1"/>
        </p:nvSpPr>
        <p:spPr bwMode="auto">
          <a:xfrm>
            <a:off x="4686301" y="3575051"/>
            <a:ext cx="556684" cy="334963"/>
          </a:xfrm>
          <a:custGeom>
            <a:avLst/>
            <a:gdLst>
              <a:gd name="T0" fmla="*/ 33 w 108"/>
              <a:gd name="T1" fmla="*/ 87 h 87"/>
              <a:gd name="T2" fmla="*/ 52 w 108"/>
              <a:gd name="T3" fmla="*/ 86 h 87"/>
              <a:gd name="T4" fmla="*/ 74 w 108"/>
              <a:gd name="T5" fmla="*/ 68 h 87"/>
              <a:gd name="T6" fmla="*/ 83 w 108"/>
              <a:gd name="T7" fmla="*/ 46 h 87"/>
              <a:gd name="T8" fmla="*/ 91 w 108"/>
              <a:gd name="T9" fmla="*/ 39 h 87"/>
              <a:gd name="T10" fmla="*/ 95 w 108"/>
              <a:gd name="T11" fmla="*/ 49 h 87"/>
              <a:gd name="T12" fmla="*/ 96 w 108"/>
              <a:gd name="T13" fmla="*/ 84 h 87"/>
              <a:gd name="T14" fmla="*/ 99 w 108"/>
              <a:gd name="T15" fmla="*/ 86 h 87"/>
              <a:gd name="T16" fmla="*/ 102 w 108"/>
              <a:gd name="T17" fmla="*/ 83 h 87"/>
              <a:gd name="T18" fmla="*/ 108 w 108"/>
              <a:gd name="T19" fmla="*/ 25 h 87"/>
              <a:gd name="T20" fmla="*/ 106 w 108"/>
              <a:gd name="T21" fmla="*/ 12 h 87"/>
              <a:gd name="T22" fmla="*/ 91 w 108"/>
              <a:gd name="T23" fmla="*/ 1 h 87"/>
              <a:gd name="T24" fmla="*/ 79 w 108"/>
              <a:gd name="T25" fmla="*/ 8 h 87"/>
              <a:gd name="T26" fmla="*/ 60 w 108"/>
              <a:gd name="T27" fmla="*/ 46 h 87"/>
              <a:gd name="T28" fmla="*/ 32 w 108"/>
              <a:gd name="T29" fmla="*/ 66 h 87"/>
              <a:gd name="T30" fmla="*/ 2 w 108"/>
              <a:gd name="T31" fmla="*/ 78 h 87"/>
              <a:gd name="T32" fmla="*/ 0 w 108"/>
              <a:gd name="T33" fmla="*/ 82 h 87"/>
              <a:gd name="T34" fmla="*/ 4 w 108"/>
              <a:gd name="T35" fmla="*/ 86 h 87"/>
              <a:gd name="T36" fmla="*/ 33 w 108"/>
              <a:gd name="T3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8" h="87">
                <a:moveTo>
                  <a:pt x="33" y="87"/>
                </a:moveTo>
                <a:cubicBezTo>
                  <a:pt x="39" y="87"/>
                  <a:pt x="46" y="87"/>
                  <a:pt x="52" y="86"/>
                </a:cubicBezTo>
                <a:cubicBezTo>
                  <a:pt x="64" y="86"/>
                  <a:pt x="71" y="79"/>
                  <a:pt x="74" y="68"/>
                </a:cubicBezTo>
                <a:cubicBezTo>
                  <a:pt x="77" y="61"/>
                  <a:pt x="79" y="53"/>
                  <a:pt x="83" y="46"/>
                </a:cubicBezTo>
                <a:cubicBezTo>
                  <a:pt x="84" y="43"/>
                  <a:pt x="86" y="38"/>
                  <a:pt x="91" y="39"/>
                </a:cubicBezTo>
                <a:cubicBezTo>
                  <a:pt x="95" y="40"/>
                  <a:pt x="95" y="45"/>
                  <a:pt x="95" y="49"/>
                </a:cubicBezTo>
                <a:cubicBezTo>
                  <a:pt x="96" y="59"/>
                  <a:pt x="95" y="74"/>
                  <a:pt x="96" y="84"/>
                </a:cubicBezTo>
                <a:cubicBezTo>
                  <a:pt x="96" y="86"/>
                  <a:pt x="99" y="86"/>
                  <a:pt x="99" y="86"/>
                </a:cubicBezTo>
                <a:cubicBezTo>
                  <a:pt x="99" y="86"/>
                  <a:pt x="102" y="86"/>
                  <a:pt x="102" y="83"/>
                </a:cubicBezTo>
                <a:cubicBezTo>
                  <a:pt x="104" y="66"/>
                  <a:pt x="106" y="43"/>
                  <a:pt x="108" y="25"/>
                </a:cubicBezTo>
                <a:cubicBezTo>
                  <a:pt x="108" y="21"/>
                  <a:pt x="108" y="16"/>
                  <a:pt x="106" y="12"/>
                </a:cubicBezTo>
                <a:cubicBezTo>
                  <a:pt x="105" y="8"/>
                  <a:pt x="100" y="1"/>
                  <a:pt x="91" y="1"/>
                </a:cubicBezTo>
                <a:cubicBezTo>
                  <a:pt x="83" y="0"/>
                  <a:pt x="82" y="3"/>
                  <a:pt x="79" y="8"/>
                </a:cubicBezTo>
                <a:cubicBezTo>
                  <a:pt x="72" y="20"/>
                  <a:pt x="65" y="33"/>
                  <a:pt x="60" y="46"/>
                </a:cubicBezTo>
                <a:cubicBezTo>
                  <a:pt x="54" y="58"/>
                  <a:pt x="47" y="65"/>
                  <a:pt x="32" y="66"/>
                </a:cubicBezTo>
                <a:cubicBezTo>
                  <a:pt x="22" y="66"/>
                  <a:pt x="12" y="73"/>
                  <a:pt x="2" y="78"/>
                </a:cubicBezTo>
                <a:cubicBezTo>
                  <a:pt x="0" y="79"/>
                  <a:pt x="0" y="82"/>
                  <a:pt x="0" y="82"/>
                </a:cubicBezTo>
                <a:cubicBezTo>
                  <a:pt x="1" y="84"/>
                  <a:pt x="2" y="85"/>
                  <a:pt x="4" y="86"/>
                </a:cubicBezTo>
                <a:cubicBezTo>
                  <a:pt x="14" y="87"/>
                  <a:pt x="22" y="86"/>
                  <a:pt x="33" y="8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25" name="Freeform 192"/>
          <p:cNvSpPr>
            <a:spLocks/>
          </p:cNvSpPr>
          <p:nvPr userDrawn="1"/>
        </p:nvSpPr>
        <p:spPr bwMode="auto">
          <a:xfrm>
            <a:off x="5325534" y="3257550"/>
            <a:ext cx="230717" cy="509588"/>
          </a:xfrm>
          <a:custGeom>
            <a:avLst/>
            <a:gdLst>
              <a:gd name="T0" fmla="*/ 61 w 109"/>
              <a:gd name="T1" fmla="*/ 37 h 321"/>
              <a:gd name="T2" fmla="*/ 70 w 109"/>
              <a:gd name="T3" fmla="*/ 37 h 321"/>
              <a:gd name="T4" fmla="*/ 80 w 109"/>
              <a:gd name="T5" fmla="*/ 0 h 321"/>
              <a:gd name="T6" fmla="*/ 29 w 109"/>
              <a:gd name="T7" fmla="*/ 0 h 321"/>
              <a:gd name="T8" fmla="*/ 36 w 109"/>
              <a:gd name="T9" fmla="*/ 37 h 321"/>
              <a:gd name="T10" fmla="*/ 49 w 109"/>
              <a:gd name="T11" fmla="*/ 37 h 321"/>
              <a:gd name="T12" fmla="*/ 0 w 109"/>
              <a:gd name="T13" fmla="*/ 261 h 321"/>
              <a:gd name="T14" fmla="*/ 53 w 109"/>
              <a:gd name="T15" fmla="*/ 321 h 321"/>
              <a:gd name="T16" fmla="*/ 109 w 109"/>
              <a:gd name="T17" fmla="*/ 261 h 321"/>
              <a:gd name="T18" fmla="*/ 61 w 109"/>
              <a:gd name="T19" fmla="*/ 37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321">
                <a:moveTo>
                  <a:pt x="61" y="37"/>
                </a:moveTo>
                <a:lnTo>
                  <a:pt x="70" y="37"/>
                </a:lnTo>
                <a:lnTo>
                  <a:pt x="80" y="0"/>
                </a:lnTo>
                <a:lnTo>
                  <a:pt x="29" y="0"/>
                </a:lnTo>
                <a:lnTo>
                  <a:pt x="36" y="37"/>
                </a:lnTo>
                <a:lnTo>
                  <a:pt x="49" y="37"/>
                </a:lnTo>
                <a:lnTo>
                  <a:pt x="0" y="261"/>
                </a:lnTo>
                <a:lnTo>
                  <a:pt x="53" y="321"/>
                </a:lnTo>
                <a:lnTo>
                  <a:pt x="109" y="261"/>
                </a:lnTo>
                <a:lnTo>
                  <a:pt x="61" y="3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226" name="Group 225"/>
          <p:cNvGrpSpPr/>
          <p:nvPr userDrawn="1"/>
        </p:nvGrpSpPr>
        <p:grpSpPr>
          <a:xfrm>
            <a:off x="10310284" y="3551239"/>
            <a:ext cx="457200" cy="301625"/>
            <a:chOff x="7732713" y="3551238"/>
            <a:chExt cx="342900" cy="301625"/>
          </a:xfrm>
        </p:grpSpPr>
        <p:sp>
          <p:nvSpPr>
            <p:cNvPr id="227" name="Freeform 193"/>
            <p:cNvSpPr>
              <a:spLocks/>
            </p:cNvSpPr>
            <p:nvPr userDrawn="1"/>
          </p:nvSpPr>
          <p:spPr bwMode="auto">
            <a:xfrm>
              <a:off x="7732713" y="3705225"/>
              <a:ext cx="342900" cy="147638"/>
            </a:xfrm>
            <a:custGeom>
              <a:avLst/>
              <a:gdLst>
                <a:gd name="T0" fmla="*/ 0 w 89"/>
                <a:gd name="T1" fmla="*/ 0 h 38"/>
                <a:gd name="T2" fmla="*/ 45 w 89"/>
                <a:gd name="T3" fmla="*/ 38 h 38"/>
                <a:gd name="T4" fmla="*/ 89 w 89"/>
                <a:gd name="T5" fmla="*/ 0 h 38"/>
                <a:gd name="T6" fmla="*/ 0 w 89"/>
                <a:gd name="T7" fmla="*/ 0 h 38"/>
              </a:gdLst>
              <a:ahLst/>
              <a:cxnLst>
                <a:cxn ang="0">
                  <a:pos x="T0" y="T1"/>
                </a:cxn>
                <a:cxn ang="0">
                  <a:pos x="T2" y="T3"/>
                </a:cxn>
                <a:cxn ang="0">
                  <a:pos x="T4" y="T5"/>
                </a:cxn>
                <a:cxn ang="0">
                  <a:pos x="T6" y="T7"/>
                </a:cxn>
              </a:cxnLst>
              <a:rect l="0" t="0" r="r" b="b"/>
              <a:pathLst>
                <a:path w="89" h="38">
                  <a:moveTo>
                    <a:pt x="0" y="0"/>
                  </a:moveTo>
                  <a:cubicBezTo>
                    <a:pt x="4" y="21"/>
                    <a:pt x="22" y="38"/>
                    <a:pt x="45" y="38"/>
                  </a:cubicBezTo>
                  <a:cubicBezTo>
                    <a:pt x="67" y="38"/>
                    <a:pt x="86" y="21"/>
                    <a:pt x="89"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28" name="Oval 194"/>
            <p:cNvSpPr>
              <a:spLocks noChangeArrowheads="1"/>
            </p:cNvSpPr>
            <p:nvPr userDrawn="1"/>
          </p:nvSpPr>
          <p:spPr bwMode="auto">
            <a:xfrm>
              <a:off x="7762875" y="3551238"/>
              <a:ext cx="92075"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29" name="Oval 195"/>
            <p:cNvSpPr>
              <a:spLocks noChangeArrowheads="1"/>
            </p:cNvSpPr>
            <p:nvPr userDrawn="1"/>
          </p:nvSpPr>
          <p:spPr bwMode="auto">
            <a:xfrm>
              <a:off x="7951788" y="3551238"/>
              <a:ext cx="93663"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230" name="Freeform 196"/>
          <p:cNvSpPr>
            <a:spLocks noEditPoints="1"/>
          </p:cNvSpPr>
          <p:nvPr userDrawn="1"/>
        </p:nvSpPr>
        <p:spPr bwMode="auto">
          <a:xfrm>
            <a:off x="11267018" y="1758950"/>
            <a:ext cx="690033" cy="433388"/>
          </a:xfrm>
          <a:custGeom>
            <a:avLst/>
            <a:gdLst>
              <a:gd name="T0" fmla="*/ 10 w 134"/>
              <a:gd name="T1" fmla="*/ 0 h 112"/>
              <a:gd name="T2" fmla="*/ 59 w 134"/>
              <a:gd name="T3" fmla="*/ 0 h 112"/>
              <a:gd name="T4" fmla="*/ 69 w 134"/>
              <a:gd name="T5" fmla="*/ 11 h 112"/>
              <a:gd name="T6" fmla="*/ 100 w 134"/>
              <a:gd name="T7" fmla="*/ 11 h 112"/>
              <a:gd name="T8" fmla="*/ 110 w 134"/>
              <a:gd name="T9" fmla="*/ 19 h 112"/>
              <a:gd name="T10" fmla="*/ 24 w 134"/>
              <a:gd name="T11" fmla="*/ 19 h 112"/>
              <a:gd name="T12" fmla="*/ 8 w 134"/>
              <a:gd name="T13" fmla="*/ 33 h 112"/>
              <a:gd name="T14" fmla="*/ 0 w 134"/>
              <a:gd name="T15" fmla="*/ 83 h 112"/>
              <a:gd name="T16" fmla="*/ 0 w 134"/>
              <a:gd name="T17" fmla="*/ 11 h 112"/>
              <a:gd name="T18" fmla="*/ 10 w 134"/>
              <a:gd name="T19" fmla="*/ 0 h 112"/>
              <a:gd name="T20" fmla="*/ 33 w 134"/>
              <a:gd name="T21" fmla="*/ 31 h 112"/>
              <a:gd name="T22" fmla="*/ 16 w 134"/>
              <a:gd name="T23" fmla="*/ 45 h 112"/>
              <a:gd name="T24" fmla="*/ 6 w 134"/>
              <a:gd name="T25" fmla="*/ 112 h 112"/>
              <a:gd name="T26" fmla="*/ 122 w 134"/>
              <a:gd name="T27" fmla="*/ 112 h 112"/>
              <a:gd name="T28" fmla="*/ 133 w 134"/>
              <a:gd name="T29" fmla="*/ 45 h 112"/>
              <a:gd name="T30" fmla="*/ 121 w 134"/>
              <a:gd name="T31" fmla="*/ 31 h 112"/>
              <a:gd name="T32" fmla="*/ 33 w 134"/>
              <a:gd name="T33" fmla="*/ 31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12">
                <a:moveTo>
                  <a:pt x="10" y="0"/>
                </a:moveTo>
                <a:cubicBezTo>
                  <a:pt x="59" y="0"/>
                  <a:pt x="59" y="0"/>
                  <a:pt x="59" y="0"/>
                </a:cubicBezTo>
                <a:cubicBezTo>
                  <a:pt x="67" y="0"/>
                  <a:pt x="69" y="5"/>
                  <a:pt x="69" y="11"/>
                </a:cubicBezTo>
                <a:cubicBezTo>
                  <a:pt x="100" y="11"/>
                  <a:pt x="100" y="11"/>
                  <a:pt x="100" y="11"/>
                </a:cubicBezTo>
                <a:cubicBezTo>
                  <a:pt x="105" y="11"/>
                  <a:pt x="109" y="14"/>
                  <a:pt x="110" y="19"/>
                </a:cubicBezTo>
                <a:cubicBezTo>
                  <a:pt x="24" y="19"/>
                  <a:pt x="24" y="19"/>
                  <a:pt x="24" y="19"/>
                </a:cubicBezTo>
                <a:cubicBezTo>
                  <a:pt x="16" y="19"/>
                  <a:pt x="9" y="25"/>
                  <a:pt x="8" y="33"/>
                </a:cubicBezTo>
                <a:cubicBezTo>
                  <a:pt x="0" y="83"/>
                  <a:pt x="0" y="83"/>
                  <a:pt x="0" y="83"/>
                </a:cubicBezTo>
                <a:cubicBezTo>
                  <a:pt x="0" y="11"/>
                  <a:pt x="0" y="11"/>
                  <a:pt x="0" y="11"/>
                </a:cubicBezTo>
                <a:cubicBezTo>
                  <a:pt x="0" y="5"/>
                  <a:pt x="4" y="0"/>
                  <a:pt x="10" y="0"/>
                </a:cubicBezTo>
                <a:close/>
                <a:moveTo>
                  <a:pt x="33" y="31"/>
                </a:moveTo>
                <a:cubicBezTo>
                  <a:pt x="25" y="31"/>
                  <a:pt x="18" y="37"/>
                  <a:pt x="16" y="45"/>
                </a:cubicBezTo>
                <a:cubicBezTo>
                  <a:pt x="6" y="112"/>
                  <a:pt x="6" y="112"/>
                  <a:pt x="6" y="112"/>
                </a:cubicBezTo>
                <a:cubicBezTo>
                  <a:pt x="122" y="112"/>
                  <a:pt x="122" y="112"/>
                  <a:pt x="122" y="112"/>
                </a:cubicBezTo>
                <a:cubicBezTo>
                  <a:pt x="133" y="45"/>
                  <a:pt x="133" y="45"/>
                  <a:pt x="133" y="45"/>
                </a:cubicBezTo>
                <a:cubicBezTo>
                  <a:pt x="134" y="37"/>
                  <a:pt x="129" y="31"/>
                  <a:pt x="121" y="31"/>
                </a:cubicBezTo>
                <a:lnTo>
                  <a:pt x="33"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31" name="Freeform 197"/>
          <p:cNvSpPr>
            <a:spLocks/>
          </p:cNvSpPr>
          <p:nvPr userDrawn="1"/>
        </p:nvSpPr>
        <p:spPr bwMode="auto">
          <a:xfrm>
            <a:off x="3704168" y="3644900"/>
            <a:ext cx="853017" cy="350838"/>
          </a:xfrm>
          <a:custGeom>
            <a:avLst/>
            <a:gdLst>
              <a:gd name="T0" fmla="*/ 20 w 166"/>
              <a:gd name="T1" fmla="*/ 91 h 91"/>
              <a:gd name="T2" fmla="*/ 0 w 166"/>
              <a:gd name="T3" fmla="*/ 58 h 91"/>
              <a:gd name="T4" fmla="*/ 38 w 166"/>
              <a:gd name="T5" fmla="*/ 22 h 91"/>
              <a:gd name="T6" fmla="*/ 72 w 166"/>
              <a:gd name="T7" fmla="*/ 0 h 91"/>
              <a:gd name="T8" fmla="*/ 105 w 166"/>
              <a:gd name="T9" fmla="*/ 22 h 91"/>
              <a:gd name="T10" fmla="*/ 130 w 166"/>
              <a:gd name="T11" fmla="*/ 22 h 91"/>
              <a:gd name="T12" fmla="*/ 166 w 166"/>
              <a:gd name="T13" fmla="*/ 58 h 91"/>
              <a:gd name="T14" fmla="*/ 145 w 166"/>
              <a:gd name="T15" fmla="*/ 91 h 91"/>
              <a:gd name="T16" fmla="*/ 106 w 166"/>
              <a:gd name="T17" fmla="*/ 91 h 91"/>
              <a:gd name="T18" fmla="*/ 106 w 166"/>
              <a:gd name="T19" fmla="*/ 49 h 91"/>
              <a:gd name="T20" fmla="*/ 57 w 166"/>
              <a:gd name="T21" fmla="*/ 49 h 91"/>
              <a:gd name="T22" fmla="*/ 57 w 166"/>
              <a:gd name="T23" fmla="*/ 91 h 91"/>
              <a:gd name="T24" fmla="*/ 33 w 166"/>
              <a:gd name="T25" fmla="*/ 91 h 91"/>
              <a:gd name="T26" fmla="*/ 20 w 166"/>
              <a:gd name="T27"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6" h="91">
                <a:moveTo>
                  <a:pt x="20" y="91"/>
                </a:moveTo>
                <a:cubicBezTo>
                  <a:pt x="8" y="85"/>
                  <a:pt x="0" y="72"/>
                  <a:pt x="0" y="58"/>
                </a:cubicBezTo>
                <a:cubicBezTo>
                  <a:pt x="0" y="39"/>
                  <a:pt x="20" y="24"/>
                  <a:pt x="38" y="22"/>
                </a:cubicBezTo>
                <a:cubicBezTo>
                  <a:pt x="44" y="9"/>
                  <a:pt x="57" y="0"/>
                  <a:pt x="72" y="0"/>
                </a:cubicBezTo>
                <a:cubicBezTo>
                  <a:pt x="87" y="0"/>
                  <a:pt x="100" y="9"/>
                  <a:pt x="105" y="22"/>
                </a:cubicBezTo>
                <a:cubicBezTo>
                  <a:pt x="106" y="22"/>
                  <a:pt x="129" y="22"/>
                  <a:pt x="130" y="22"/>
                </a:cubicBezTo>
                <a:cubicBezTo>
                  <a:pt x="150" y="22"/>
                  <a:pt x="166" y="38"/>
                  <a:pt x="166" y="58"/>
                </a:cubicBezTo>
                <a:cubicBezTo>
                  <a:pt x="166" y="72"/>
                  <a:pt x="158" y="85"/>
                  <a:pt x="145" y="91"/>
                </a:cubicBezTo>
                <a:cubicBezTo>
                  <a:pt x="106" y="91"/>
                  <a:pt x="106" y="91"/>
                  <a:pt x="106" y="91"/>
                </a:cubicBezTo>
                <a:cubicBezTo>
                  <a:pt x="106" y="49"/>
                  <a:pt x="106" y="49"/>
                  <a:pt x="106" y="49"/>
                </a:cubicBezTo>
                <a:cubicBezTo>
                  <a:pt x="57" y="49"/>
                  <a:pt x="57" y="49"/>
                  <a:pt x="57" y="49"/>
                </a:cubicBezTo>
                <a:cubicBezTo>
                  <a:pt x="57" y="91"/>
                  <a:pt x="57" y="91"/>
                  <a:pt x="57" y="91"/>
                </a:cubicBezTo>
                <a:cubicBezTo>
                  <a:pt x="33" y="91"/>
                  <a:pt x="33" y="91"/>
                  <a:pt x="33" y="91"/>
                </a:cubicBezTo>
                <a:lnTo>
                  <a:pt x="20" y="9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32" name="Freeform 198"/>
          <p:cNvSpPr>
            <a:spLocks/>
          </p:cNvSpPr>
          <p:nvPr userDrawn="1"/>
        </p:nvSpPr>
        <p:spPr bwMode="auto">
          <a:xfrm>
            <a:off x="3960285" y="3860800"/>
            <a:ext cx="319617" cy="323850"/>
          </a:xfrm>
          <a:custGeom>
            <a:avLst/>
            <a:gdLst>
              <a:gd name="T0" fmla="*/ 39 w 151"/>
              <a:gd name="T1" fmla="*/ 0 h 204"/>
              <a:gd name="T2" fmla="*/ 39 w 151"/>
              <a:gd name="T3" fmla="*/ 107 h 204"/>
              <a:gd name="T4" fmla="*/ 0 w 151"/>
              <a:gd name="T5" fmla="*/ 107 h 204"/>
              <a:gd name="T6" fmla="*/ 76 w 151"/>
              <a:gd name="T7" fmla="*/ 204 h 204"/>
              <a:gd name="T8" fmla="*/ 151 w 151"/>
              <a:gd name="T9" fmla="*/ 107 h 204"/>
              <a:gd name="T10" fmla="*/ 115 w 151"/>
              <a:gd name="T11" fmla="*/ 107 h 204"/>
              <a:gd name="T12" fmla="*/ 115 w 151"/>
              <a:gd name="T13" fmla="*/ 0 h 204"/>
              <a:gd name="T14" fmla="*/ 39 w 151"/>
              <a:gd name="T15" fmla="*/ 0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04">
                <a:moveTo>
                  <a:pt x="39" y="0"/>
                </a:moveTo>
                <a:lnTo>
                  <a:pt x="39" y="107"/>
                </a:lnTo>
                <a:lnTo>
                  <a:pt x="0" y="107"/>
                </a:lnTo>
                <a:lnTo>
                  <a:pt x="76" y="204"/>
                </a:lnTo>
                <a:lnTo>
                  <a:pt x="151" y="107"/>
                </a:lnTo>
                <a:lnTo>
                  <a:pt x="115" y="107"/>
                </a:lnTo>
                <a:lnTo>
                  <a:pt x="115" y="0"/>
                </a:lnTo>
                <a:lnTo>
                  <a:pt x="3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233" name="Group 232"/>
          <p:cNvGrpSpPr/>
          <p:nvPr userDrawn="1"/>
        </p:nvGrpSpPr>
        <p:grpSpPr>
          <a:xfrm>
            <a:off x="5782734" y="3381376"/>
            <a:ext cx="649817" cy="339725"/>
            <a:chOff x="4337050" y="3381375"/>
            <a:chExt cx="487363" cy="339725"/>
          </a:xfrm>
        </p:grpSpPr>
        <p:sp>
          <p:nvSpPr>
            <p:cNvPr id="234" name="Freeform 199"/>
            <p:cNvSpPr>
              <a:spLocks/>
            </p:cNvSpPr>
            <p:nvPr userDrawn="1"/>
          </p:nvSpPr>
          <p:spPr bwMode="auto">
            <a:xfrm>
              <a:off x="4527550" y="3459163"/>
              <a:ext cx="219075" cy="219075"/>
            </a:xfrm>
            <a:custGeom>
              <a:avLst/>
              <a:gdLst>
                <a:gd name="T0" fmla="*/ 29 w 57"/>
                <a:gd name="T1" fmla="*/ 0 h 57"/>
                <a:gd name="T2" fmla="*/ 15 w 57"/>
                <a:gd name="T3" fmla="*/ 3 h 57"/>
                <a:gd name="T4" fmla="*/ 22 w 57"/>
                <a:gd name="T5" fmla="*/ 10 h 57"/>
                <a:gd name="T6" fmla="*/ 15 w 57"/>
                <a:gd name="T7" fmla="*/ 17 h 57"/>
                <a:gd name="T8" fmla="*/ 8 w 57"/>
                <a:gd name="T9" fmla="*/ 10 h 57"/>
                <a:gd name="T10" fmla="*/ 8 w 57"/>
                <a:gd name="T11" fmla="*/ 8 h 57"/>
                <a:gd name="T12" fmla="*/ 0 w 57"/>
                <a:gd name="T13" fmla="*/ 28 h 57"/>
                <a:gd name="T14" fmla="*/ 29 w 57"/>
                <a:gd name="T15" fmla="*/ 57 h 57"/>
                <a:gd name="T16" fmla="*/ 57 w 57"/>
                <a:gd name="T17" fmla="*/ 28 h 57"/>
                <a:gd name="T18" fmla="*/ 29 w 57"/>
                <a:gd name="T19"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0"/>
                  </a:moveTo>
                  <a:cubicBezTo>
                    <a:pt x="24" y="0"/>
                    <a:pt x="19" y="1"/>
                    <a:pt x="15" y="3"/>
                  </a:cubicBezTo>
                  <a:cubicBezTo>
                    <a:pt x="19" y="3"/>
                    <a:pt x="22" y="6"/>
                    <a:pt x="22" y="10"/>
                  </a:cubicBezTo>
                  <a:cubicBezTo>
                    <a:pt x="22" y="14"/>
                    <a:pt x="19" y="17"/>
                    <a:pt x="15" y="17"/>
                  </a:cubicBezTo>
                  <a:cubicBezTo>
                    <a:pt x="11" y="17"/>
                    <a:pt x="8" y="14"/>
                    <a:pt x="8" y="10"/>
                  </a:cubicBezTo>
                  <a:cubicBezTo>
                    <a:pt x="8" y="9"/>
                    <a:pt x="8" y="9"/>
                    <a:pt x="8" y="8"/>
                  </a:cubicBezTo>
                  <a:cubicBezTo>
                    <a:pt x="3" y="13"/>
                    <a:pt x="0" y="20"/>
                    <a:pt x="0" y="28"/>
                  </a:cubicBezTo>
                  <a:cubicBezTo>
                    <a:pt x="0" y="44"/>
                    <a:pt x="13" y="57"/>
                    <a:pt x="29" y="57"/>
                  </a:cubicBezTo>
                  <a:cubicBezTo>
                    <a:pt x="44" y="57"/>
                    <a:pt x="57" y="44"/>
                    <a:pt x="57" y="28"/>
                  </a:cubicBezTo>
                  <a:cubicBezTo>
                    <a:pt x="57" y="13"/>
                    <a:pt x="44" y="0"/>
                    <a:pt x="29"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35" name="Freeform 200"/>
            <p:cNvSpPr>
              <a:spLocks noEditPoints="1"/>
            </p:cNvSpPr>
            <p:nvPr userDrawn="1"/>
          </p:nvSpPr>
          <p:spPr bwMode="auto">
            <a:xfrm>
              <a:off x="4337050" y="3381375"/>
              <a:ext cx="487363" cy="339725"/>
            </a:xfrm>
            <a:custGeom>
              <a:avLst/>
              <a:gdLst>
                <a:gd name="T0" fmla="*/ 121 w 126"/>
                <a:gd name="T1" fmla="*/ 12 h 88"/>
                <a:gd name="T2" fmla="*/ 101 w 126"/>
                <a:gd name="T3" fmla="*/ 12 h 88"/>
                <a:gd name="T4" fmla="*/ 99 w 126"/>
                <a:gd name="T5" fmla="*/ 6 h 88"/>
                <a:gd name="T6" fmla="*/ 92 w 126"/>
                <a:gd name="T7" fmla="*/ 0 h 88"/>
                <a:gd name="T8" fmla="*/ 63 w 126"/>
                <a:gd name="T9" fmla="*/ 0 h 88"/>
                <a:gd name="T10" fmla="*/ 56 w 126"/>
                <a:gd name="T11" fmla="*/ 6 h 88"/>
                <a:gd name="T12" fmla="*/ 54 w 126"/>
                <a:gd name="T13" fmla="*/ 12 h 88"/>
                <a:gd name="T14" fmla="*/ 30 w 126"/>
                <a:gd name="T15" fmla="*/ 12 h 88"/>
                <a:gd name="T16" fmla="*/ 30 w 126"/>
                <a:gd name="T17" fmla="*/ 11 h 88"/>
                <a:gd name="T18" fmla="*/ 26 w 126"/>
                <a:gd name="T19" fmla="*/ 6 h 88"/>
                <a:gd name="T20" fmla="*/ 15 w 126"/>
                <a:gd name="T21" fmla="*/ 6 h 88"/>
                <a:gd name="T22" fmla="*/ 11 w 126"/>
                <a:gd name="T23" fmla="*/ 11 h 88"/>
                <a:gd name="T24" fmla="*/ 11 w 126"/>
                <a:gd name="T25" fmla="*/ 12 h 88"/>
                <a:gd name="T26" fmla="*/ 5 w 126"/>
                <a:gd name="T27" fmla="*/ 12 h 88"/>
                <a:gd name="T28" fmla="*/ 0 w 126"/>
                <a:gd name="T29" fmla="*/ 17 h 88"/>
                <a:gd name="T30" fmla="*/ 0 w 126"/>
                <a:gd name="T31" fmla="*/ 82 h 88"/>
                <a:gd name="T32" fmla="*/ 5 w 126"/>
                <a:gd name="T33" fmla="*/ 88 h 88"/>
                <a:gd name="T34" fmla="*/ 121 w 126"/>
                <a:gd name="T35" fmla="*/ 88 h 88"/>
                <a:gd name="T36" fmla="*/ 126 w 126"/>
                <a:gd name="T37" fmla="*/ 82 h 88"/>
                <a:gd name="T38" fmla="*/ 126 w 126"/>
                <a:gd name="T39" fmla="*/ 17 h 88"/>
                <a:gd name="T40" fmla="*/ 121 w 126"/>
                <a:gd name="T41" fmla="*/ 12 h 88"/>
                <a:gd name="T42" fmla="*/ 31 w 126"/>
                <a:gd name="T43" fmla="*/ 28 h 88"/>
                <a:gd name="T44" fmla="*/ 14 w 126"/>
                <a:gd name="T45" fmla="*/ 28 h 88"/>
                <a:gd name="T46" fmla="*/ 10 w 126"/>
                <a:gd name="T47" fmla="*/ 24 h 88"/>
                <a:gd name="T48" fmla="*/ 14 w 126"/>
                <a:gd name="T49" fmla="*/ 20 h 88"/>
                <a:gd name="T50" fmla="*/ 31 w 126"/>
                <a:gd name="T51" fmla="*/ 20 h 88"/>
                <a:gd name="T52" fmla="*/ 35 w 126"/>
                <a:gd name="T53" fmla="*/ 24 h 88"/>
                <a:gd name="T54" fmla="*/ 31 w 126"/>
                <a:gd name="T55" fmla="*/ 28 h 88"/>
                <a:gd name="T56" fmla="*/ 78 w 126"/>
                <a:gd name="T57" fmla="*/ 81 h 88"/>
                <a:gd name="T58" fmla="*/ 45 w 126"/>
                <a:gd name="T59" fmla="*/ 48 h 88"/>
                <a:gd name="T60" fmla="*/ 78 w 126"/>
                <a:gd name="T61" fmla="*/ 15 h 88"/>
                <a:gd name="T62" fmla="*/ 110 w 126"/>
                <a:gd name="T63" fmla="*/ 48 h 88"/>
                <a:gd name="T64" fmla="*/ 78 w 126"/>
                <a:gd name="T65" fmla="*/ 81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6" h="88">
                  <a:moveTo>
                    <a:pt x="121" y="12"/>
                  </a:moveTo>
                  <a:cubicBezTo>
                    <a:pt x="101" y="12"/>
                    <a:pt x="101" y="12"/>
                    <a:pt x="101" y="12"/>
                  </a:cubicBezTo>
                  <a:cubicBezTo>
                    <a:pt x="99" y="6"/>
                    <a:pt x="99" y="6"/>
                    <a:pt x="99" y="6"/>
                  </a:cubicBezTo>
                  <a:cubicBezTo>
                    <a:pt x="98" y="3"/>
                    <a:pt x="96" y="0"/>
                    <a:pt x="92" y="0"/>
                  </a:cubicBezTo>
                  <a:cubicBezTo>
                    <a:pt x="63" y="0"/>
                    <a:pt x="63" y="0"/>
                    <a:pt x="63" y="0"/>
                  </a:cubicBezTo>
                  <a:cubicBezTo>
                    <a:pt x="60" y="0"/>
                    <a:pt x="57" y="3"/>
                    <a:pt x="56" y="6"/>
                  </a:cubicBezTo>
                  <a:cubicBezTo>
                    <a:pt x="54" y="12"/>
                    <a:pt x="54" y="12"/>
                    <a:pt x="54" y="12"/>
                  </a:cubicBezTo>
                  <a:cubicBezTo>
                    <a:pt x="30" y="12"/>
                    <a:pt x="30" y="12"/>
                    <a:pt x="30" y="12"/>
                  </a:cubicBezTo>
                  <a:cubicBezTo>
                    <a:pt x="30" y="11"/>
                    <a:pt x="30" y="11"/>
                    <a:pt x="30" y="11"/>
                  </a:cubicBezTo>
                  <a:cubicBezTo>
                    <a:pt x="30" y="8"/>
                    <a:pt x="28" y="6"/>
                    <a:pt x="26" y="6"/>
                  </a:cubicBezTo>
                  <a:cubicBezTo>
                    <a:pt x="15" y="6"/>
                    <a:pt x="15" y="6"/>
                    <a:pt x="15" y="6"/>
                  </a:cubicBezTo>
                  <a:cubicBezTo>
                    <a:pt x="13" y="6"/>
                    <a:pt x="11" y="8"/>
                    <a:pt x="11" y="11"/>
                  </a:cubicBezTo>
                  <a:cubicBezTo>
                    <a:pt x="11" y="12"/>
                    <a:pt x="11" y="12"/>
                    <a:pt x="11" y="12"/>
                  </a:cubicBezTo>
                  <a:cubicBezTo>
                    <a:pt x="5" y="12"/>
                    <a:pt x="5" y="12"/>
                    <a:pt x="5" y="12"/>
                  </a:cubicBezTo>
                  <a:cubicBezTo>
                    <a:pt x="2" y="12"/>
                    <a:pt x="0" y="14"/>
                    <a:pt x="0" y="17"/>
                  </a:cubicBezTo>
                  <a:cubicBezTo>
                    <a:pt x="0" y="82"/>
                    <a:pt x="0" y="82"/>
                    <a:pt x="0" y="82"/>
                  </a:cubicBezTo>
                  <a:cubicBezTo>
                    <a:pt x="0" y="85"/>
                    <a:pt x="2" y="88"/>
                    <a:pt x="5" y="88"/>
                  </a:cubicBezTo>
                  <a:cubicBezTo>
                    <a:pt x="121" y="88"/>
                    <a:pt x="121" y="88"/>
                    <a:pt x="121" y="88"/>
                  </a:cubicBezTo>
                  <a:cubicBezTo>
                    <a:pt x="124" y="88"/>
                    <a:pt x="126" y="85"/>
                    <a:pt x="126" y="82"/>
                  </a:cubicBezTo>
                  <a:cubicBezTo>
                    <a:pt x="126" y="17"/>
                    <a:pt x="126" y="17"/>
                    <a:pt x="126" y="17"/>
                  </a:cubicBezTo>
                  <a:cubicBezTo>
                    <a:pt x="126" y="14"/>
                    <a:pt x="124" y="12"/>
                    <a:pt x="121" y="12"/>
                  </a:cubicBezTo>
                  <a:close/>
                  <a:moveTo>
                    <a:pt x="31" y="28"/>
                  </a:moveTo>
                  <a:cubicBezTo>
                    <a:pt x="14" y="28"/>
                    <a:pt x="14" y="28"/>
                    <a:pt x="14" y="28"/>
                  </a:cubicBezTo>
                  <a:cubicBezTo>
                    <a:pt x="12" y="28"/>
                    <a:pt x="10" y="26"/>
                    <a:pt x="10" y="24"/>
                  </a:cubicBezTo>
                  <a:cubicBezTo>
                    <a:pt x="10" y="22"/>
                    <a:pt x="12" y="20"/>
                    <a:pt x="14" y="20"/>
                  </a:cubicBezTo>
                  <a:cubicBezTo>
                    <a:pt x="31" y="20"/>
                    <a:pt x="31" y="20"/>
                    <a:pt x="31" y="20"/>
                  </a:cubicBezTo>
                  <a:cubicBezTo>
                    <a:pt x="33" y="20"/>
                    <a:pt x="35" y="22"/>
                    <a:pt x="35" y="24"/>
                  </a:cubicBezTo>
                  <a:cubicBezTo>
                    <a:pt x="35" y="26"/>
                    <a:pt x="33" y="28"/>
                    <a:pt x="31" y="28"/>
                  </a:cubicBezTo>
                  <a:close/>
                  <a:moveTo>
                    <a:pt x="78" y="81"/>
                  </a:moveTo>
                  <a:cubicBezTo>
                    <a:pt x="59" y="81"/>
                    <a:pt x="45" y="66"/>
                    <a:pt x="45" y="48"/>
                  </a:cubicBezTo>
                  <a:cubicBezTo>
                    <a:pt x="45" y="30"/>
                    <a:pt x="59" y="15"/>
                    <a:pt x="78" y="15"/>
                  </a:cubicBezTo>
                  <a:cubicBezTo>
                    <a:pt x="96" y="15"/>
                    <a:pt x="110" y="30"/>
                    <a:pt x="110" y="48"/>
                  </a:cubicBezTo>
                  <a:cubicBezTo>
                    <a:pt x="110" y="66"/>
                    <a:pt x="96" y="81"/>
                    <a:pt x="78"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236" name="Group 235"/>
          <p:cNvGrpSpPr/>
          <p:nvPr userDrawn="1"/>
        </p:nvGrpSpPr>
        <p:grpSpPr>
          <a:xfrm>
            <a:off x="10231967" y="2925764"/>
            <a:ext cx="808567" cy="506413"/>
            <a:chOff x="7673975" y="2925763"/>
            <a:chExt cx="606425" cy="506413"/>
          </a:xfrm>
        </p:grpSpPr>
        <p:sp>
          <p:nvSpPr>
            <p:cNvPr id="237" name="Rectangle 201"/>
            <p:cNvSpPr>
              <a:spLocks noChangeArrowheads="1"/>
            </p:cNvSpPr>
            <p:nvPr userDrawn="1"/>
          </p:nvSpPr>
          <p:spPr bwMode="auto">
            <a:xfrm>
              <a:off x="7894638" y="3006725"/>
              <a:ext cx="73025" cy="4286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38" name="Rectangle 202"/>
            <p:cNvSpPr>
              <a:spLocks noChangeArrowheads="1"/>
            </p:cNvSpPr>
            <p:nvPr userDrawn="1"/>
          </p:nvSpPr>
          <p:spPr bwMode="auto">
            <a:xfrm>
              <a:off x="7805738" y="3238500"/>
              <a:ext cx="42863" cy="6985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39" name="Rectangle 203"/>
            <p:cNvSpPr>
              <a:spLocks noChangeArrowheads="1"/>
            </p:cNvSpPr>
            <p:nvPr userDrawn="1"/>
          </p:nvSpPr>
          <p:spPr bwMode="auto">
            <a:xfrm>
              <a:off x="8167688" y="3103563"/>
              <a:ext cx="42863" cy="730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40" name="Freeform 204"/>
            <p:cNvSpPr>
              <a:spLocks noEditPoints="1"/>
            </p:cNvSpPr>
            <p:nvPr userDrawn="1"/>
          </p:nvSpPr>
          <p:spPr bwMode="auto">
            <a:xfrm>
              <a:off x="7673975" y="2925763"/>
              <a:ext cx="606425" cy="506413"/>
            </a:xfrm>
            <a:custGeom>
              <a:avLst/>
              <a:gdLst>
                <a:gd name="T0" fmla="*/ 38 w 157"/>
                <a:gd name="T1" fmla="*/ 0 h 131"/>
                <a:gd name="T2" fmla="*/ 38 w 157"/>
                <a:gd name="T3" fmla="*/ 35 h 131"/>
                <a:gd name="T4" fmla="*/ 35 w 157"/>
                <a:gd name="T5" fmla="*/ 38 h 131"/>
                <a:gd name="T6" fmla="*/ 0 w 157"/>
                <a:gd name="T7" fmla="*/ 38 h 131"/>
                <a:gd name="T8" fmla="*/ 0 w 157"/>
                <a:gd name="T9" fmla="*/ 131 h 131"/>
                <a:gd name="T10" fmla="*/ 157 w 157"/>
                <a:gd name="T11" fmla="*/ 131 h 131"/>
                <a:gd name="T12" fmla="*/ 157 w 157"/>
                <a:gd name="T13" fmla="*/ 0 h 131"/>
                <a:gd name="T14" fmla="*/ 38 w 157"/>
                <a:gd name="T15" fmla="*/ 0 h 131"/>
                <a:gd name="T16" fmla="*/ 146 w 157"/>
                <a:gd name="T17" fmla="*/ 72 h 131"/>
                <a:gd name="T18" fmla="*/ 128 w 157"/>
                <a:gd name="T19" fmla="*/ 72 h 131"/>
                <a:gd name="T20" fmla="*/ 128 w 157"/>
                <a:gd name="T21" fmla="*/ 86 h 131"/>
                <a:gd name="T22" fmla="*/ 121 w 157"/>
                <a:gd name="T23" fmla="*/ 86 h 131"/>
                <a:gd name="T24" fmla="*/ 121 w 157"/>
                <a:gd name="T25" fmla="*/ 38 h 131"/>
                <a:gd name="T26" fmla="*/ 98 w 157"/>
                <a:gd name="T27" fmla="*/ 38 h 131"/>
                <a:gd name="T28" fmla="*/ 98 w 157"/>
                <a:gd name="T29" fmla="*/ 46 h 131"/>
                <a:gd name="T30" fmla="*/ 91 w 157"/>
                <a:gd name="T31" fmla="*/ 46 h 131"/>
                <a:gd name="T32" fmla="*/ 91 w 157"/>
                <a:gd name="T33" fmla="*/ 38 h 131"/>
                <a:gd name="T34" fmla="*/ 83 w 157"/>
                <a:gd name="T35" fmla="*/ 38 h 131"/>
                <a:gd name="T36" fmla="*/ 52 w 157"/>
                <a:gd name="T37" fmla="*/ 38 h 131"/>
                <a:gd name="T38" fmla="*/ 52 w 157"/>
                <a:gd name="T39" fmla="*/ 70 h 131"/>
                <a:gd name="T40" fmla="*/ 87 w 157"/>
                <a:gd name="T41" fmla="*/ 70 h 131"/>
                <a:gd name="T42" fmla="*/ 88 w 157"/>
                <a:gd name="T43" fmla="*/ 70 h 131"/>
                <a:gd name="T44" fmla="*/ 91 w 157"/>
                <a:gd name="T45" fmla="*/ 70 h 131"/>
                <a:gd name="T46" fmla="*/ 91 w 157"/>
                <a:gd name="T47" fmla="*/ 54 h 131"/>
                <a:gd name="T48" fmla="*/ 98 w 157"/>
                <a:gd name="T49" fmla="*/ 54 h 131"/>
                <a:gd name="T50" fmla="*/ 98 w 157"/>
                <a:gd name="T51" fmla="*/ 70 h 131"/>
                <a:gd name="T52" fmla="*/ 108 w 157"/>
                <a:gd name="T53" fmla="*/ 70 h 131"/>
                <a:gd name="T54" fmla="*/ 108 w 157"/>
                <a:gd name="T55" fmla="*/ 76 h 131"/>
                <a:gd name="T56" fmla="*/ 88 w 157"/>
                <a:gd name="T57" fmla="*/ 76 h 131"/>
                <a:gd name="T58" fmla="*/ 87 w 157"/>
                <a:gd name="T59" fmla="*/ 76 h 131"/>
                <a:gd name="T60" fmla="*/ 52 w 157"/>
                <a:gd name="T61" fmla="*/ 76 h 131"/>
                <a:gd name="T62" fmla="*/ 52 w 157"/>
                <a:gd name="T63" fmla="*/ 106 h 131"/>
                <a:gd name="T64" fmla="*/ 52 w 157"/>
                <a:gd name="T65" fmla="*/ 106 h 131"/>
                <a:gd name="T66" fmla="*/ 52 w 157"/>
                <a:gd name="T67" fmla="*/ 107 h 131"/>
                <a:gd name="T68" fmla="*/ 76 w 157"/>
                <a:gd name="T69" fmla="*/ 107 h 131"/>
                <a:gd name="T70" fmla="*/ 76 w 157"/>
                <a:gd name="T71" fmla="*/ 95 h 131"/>
                <a:gd name="T72" fmla="*/ 83 w 157"/>
                <a:gd name="T73" fmla="*/ 95 h 131"/>
                <a:gd name="T74" fmla="*/ 83 w 157"/>
                <a:gd name="T75" fmla="*/ 107 h 131"/>
                <a:gd name="T76" fmla="*/ 121 w 157"/>
                <a:gd name="T77" fmla="*/ 107 h 131"/>
                <a:gd name="T78" fmla="*/ 121 w 157"/>
                <a:gd name="T79" fmla="*/ 97 h 131"/>
                <a:gd name="T80" fmla="*/ 128 w 157"/>
                <a:gd name="T81" fmla="*/ 97 h 131"/>
                <a:gd name="T82" fmla="*/ 128 w 157"/>
                <a:gd name="T83" fmla="*/ 114 h 131"/>
                <a:gd name="T84" fmla="*/ 45 w 157"/>
                <a:gd name="T85" fmla="*/ 114 h 131"/>
                <a:gd name="T86" fmla="*/ 45 w 157"/>
                <a:gd name="T87" fmla="*/ 106 h 131"/>
                <a:gd name="T88" fmla="*/ 28 w 157"/>
                <a:gd name="T89" fmla="*/ 106 h 131"/>
                <a:gd name="T90" fmla="*/ 28 w 157"/>
                <a:gd name="T91" fmla="*/ 74 h 131"/>
                <a:gd name="T92" fmla="*/ 45 w 157"/>
                <a:gd name="T93" fmla="*/ 74 h 131"/>
                <a:gd name="T94" fmla="*/ 45 w 157"/>
                <a:gd name="T95" fmla="*/ 32 h 131"/>
                <a:gd name="T96" fmla="*/ 51 w 157"/>
                <a:gd name="T97" fmla="*/ 32 h 131"/>
                <a:gd name="T98" fmla="*/ 51 w 157"/>
                <a:gd name="T99" fmla="*/ 14 h 131"/>
                <a:gd name="T100" fmla="*/ 83 w 157"/>
                <a:gd name="T101" fmla="*/ 14 h 131"/>
                <a:gd name="T102" fmla="*/ 83 w 157"/>
                <a:gd name="T103" fmla="*/ 32 h 131"/>
                <a:gd name="T104" fmla="*/ 128 w 157"/>
                <a:gd name="T105" fmla="*/ 32 h 131"/>
                <a:gd name="T106" fmla="*/ 128 w 157"/>
                <a:gd name="T107" fmla="*/ 39 h 131"/>
                <a:gd name="T108" fmla="*/ 146 w 157"/>
                <a:gd name="T109" fmla="*/ 39 h 131"/>
                <a:gd name="T110" fmla="*/ 146 w 157"/>
                <a:gd name="T111" fmla="*/ 7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7" h="131">
                  <a:moveTo>
                    <a:pt x="38" y="0"/>
                  </a:moveTo>
                  <a:cubicBezTo>
                    <a:pt x="38" y="35"/>
                    <a:pt x="38" y="35"/>
                    <a:pt x="38" y="35"/>
                  </a:cubicBezTo>
                  <a:cubicBezTo>
                    <a:pt x="38" y="37"/>
                    <a:pt x="37" y="38"/>
                    <a:pt x="35" y="38"/>
                  </a:cubicBezTo>
                  <a:cubicBezTo>
                    <a:pt x="0" y="38"/>
                    <a:pt x="0" y="38"/>
                    <a:pt x="0" y="38"/>
                  </a:cubicBezTo>
                  <a:cubicBezTo>
                    <a:pt x="0" y="131"/>
                    <a:pt x="0" y="131"/>
                    <a:pt x="0" y="131"/>
                  </a:cubicBezTo>
                  <a:cubicBezTo>
                    <a:pt x="157" y="131"/>
                    <a:pt x="157" y="131"/>
                    <a:pt x="157" y="131"/>
                  </a:cubicBezTo>
                  <a:cubicBezTo>
                    <a:pt x="157" y="0"/>
                    <a:pt x="157" y="0"/>
                    <a:pt x="157" y="0"/>
                  </a:cubicBezTo>
                  <a:lnTo>
                    <a:pt x="38" y="0"/>
                  </a:lnTo>
                  <a:close/>
                  <a:moveTo>
                    <a:pt x="146" y="72"/>
                  </a:moveTo>
                  <a:cubicBezTo>
                    <a:pt x="128" y="72"/>
                    <a:pt x="128" y="72"/>
                    <a:pt x="128" y="72"/>
                  </a:cubicBezTo>
                  <a:cubicBezTo>
                    <a:pt x="128" y="86"/>
                    <a:pt x="128" y="86"/>
                    <a:pt x="128" y="86"/>
                  </a:cubicBezTo>
                  <a:cubicBezTo>
                    <a:pt x="121" y="86"/>
                    <a:pt x="121" y="86"/>
                    <a:pt x="121" y="86"/>
                  </a:cubicBezTo>
                  <a:cubicBezTo>
                    <a:pt x="121" y="38"/>
                    <a:pt x="121" y="38"/>
                    <a:pt x="121" y="38"/>
                  </a:cubicBezTo>
                  <a:cubicBezTo>
                    <a:pt x="98" y="38"/>
                    <a:pt x="98" y="38"/>
                    <a:pt x="98" y="38"/>
                  </a:cubicBezTo>
                  <a:cubicBezTo>
                    <a:pt x="98" y="46"/>
                    <a:pt x="98" y="46"/>
                    <a:pt x="98" y="46"/>
                  </a:cubicBezTo>
                  <a:cubicBezTo>
                    <a:pt x="91" y="46"/>
                    <a:pt x="91" y="46"/>
                    <a:pt x="91" y="46"/>
                  </a:cubicBezTo>
                  <a:cubicBezTo>
                    <a:pt x="91" y="38"/>
                    <a:pt x="91" y="38"/>
                    <a:pt x="91" y="38"/>
                  </a:cubicBezTo>
                  <a:cubicBezTo>
                    <a:pt x="83" y="38"/>
                    <a:pt x="83" y="38"/>
                    <a:pt x="83" y="38"/>
                  </a:cubicBezTo>
                  <a:cubicBezTo>
                    <a:pt x="52" y="38"/>
                    <a:pt x="52" y="38"/>
                    <a:pt x="52" y="38"/>
                  </a:cubicBezTo>
                  <a:cubicBezTo>
                    <a:pt x="52" y="70"/>
                    <a:pt x="52" y="70"/>
                    <a:pt x="52" y="70"/>
                  </a:cubicBezTo>
                  <a:cubicBezTo>
                    <a:pt x="87" y="70"/>
                    <a:pt x="87" y="70"/>
                    <a:pt x="87" y="70"/>
                  </a:cubicBezTo>
                  <a:cubicBezTo>
                    <a:pt x="88" y="70"/>
                    <a:pt x="88" y="70"/>
                    <a:pt x="88" y="70"/>
                  </a:cubicBezTo>
                  <a:cubicBezTo>
                    <a:pt x="91" y="70"/>
                    <a:pt x="91" y="70"/>
                    <a:pt x="91" y="70"/>
                  </a:cubicBezTo>
                  <a:cubicBezTo>
                    <a:pt x="91" y="54"/>
                    <a:pt x="91" y="54"/>
                    <a:pt x="91" y="54"/>
                  </a:cubicBezTo>
                  <a:cubicBezTo>
                    <a:pt x="98" y="54"/>
                    <a:pt x="98" y="54"/>
                    <a:pt x="98" y="54"/>
                  </a:cubicBezTo>
                  <a:cubicBezTo>
                    <a:pt x="98" y="70"/>
                    <a:pt x="98" y="70"/>
                    <a:pt x="98" y="70"/>
                  </a:cubicBezTo>
                  <a:cubicBezTo>
                    <a:pt x="108" y="70"/>
                    <a:pt x="108" y="70"/>
                    <a:pt x="108" y="70"/>
                  </a:cubicBezTo>
                  <a:cubicBezTo>
                    <a:pt x="108" y="76"/>
                    <a:pt x="108" y="76"/>
                    <a:pt x="108" y="76"/>
                  </a:cubicBezTo>
                  <a:cubicBezTo>
                    <a:pt x="88" y="76"/>
                    <a:pt x="88" y="76"/>
                    <a:pt x="88" y="76"/>
                  </a:cubicBezTo>
                  <a:cubicBezTo>
                    <a:pt x="87" y="76"/>
                    <a:pt x="87" y="76"/>
                    <a:pt x="87" y="76"/>
                  </a:cubicBezTo>
                  <a:cubicBezTo>
                    <a:pt x="52" y="76"/>
                    <a:pt x="52" y="76"/>
                    <a:pt x="52" y="76"/>
                  </a:cubicBezTo>
                  <a:cubicBezTo>
                    <a:pt x="52" y="106"/>
                    <a:pt x="52" y="106"/>
                    <a:pt x="52" y="106"/>
                  </a:cubicBezTo>
                  <a:cubicBezTo>
                    <a:pt x="52" y="106"/>
                    <a:pt x="52" y="106"/>
                    <a:pt x="52" y="106"/>
                  </a:cubicBezTo>
                  <a:cubicBezTo>
                    <a:pt x="52" y="107"/>
                    <a:pt x="52" y="107"/>
                    <a:pt x="52" y="107"/>
                  </a:cubicBezTo>
                  <a:cubicBezTo>
                    <a:pt x="76" y="107"/>
                    <a:pt x="76" y="107"/>
                    <a:pt x="76" y="107"/>
                  </a:cubicBezTo>
                  <a:cubicBezTo>
                    <a:pt x="76" y="95"/>
                    <a:pt x="76" y="95"/>
                    <a:pt x="76" y="95"/>
                  </a:cubicBezTo>
                  <a:cubicBezTo>
                    <a:pt x="83" y="95"/>
                    <a:pt x="83" y="95"/>
                    <a:pt x="83" y="95"/>
                  </a:cubicBezTo>
                  <a:cubicBezTo>
                    <a:pt x="83" y="107"/>
                    <a:pt x="83" y="107"/>
                    <a:pt x="83" y="107"/>
                  </a:cubicBezTo>
                  <a:cubicBezTo>
                    <a:pt x="121" y="107"/>
                    <a:pt x="121" y="107"/>
                    <a:pt x="121" y="107"/>
                  </a:cubicBezTo>
                  <a:cubicBezTo>
                    <a:pt x="121" y="97"/>
                    <a:pt x="121" y="97"/>
                    <a:pt x="121" y="97"/>
                  </a:cubicBezTo>
                  <a:cubicBezTo>
                    <a:pt x="128" y="97"/>
                    <a:pt x="128" y="97"/>
                    <a:pt x="128" y="97"/>
                  </a:cubicBezTo>
                  <a:cubicBezTo>
                    <a:pt x="128" y="114"/>
                    <a:pt x="128" y="114"/>
                    <a:pt x="128" y="114"/>
                  </a:cubicBezTo>
                  <a:cubicBezTo>
                    <a:pt x="45" y="114"/>
                    <a:pt x="45" y="114"/>
                    <a:pt x="45" y="114"/>
                  </a:cubicBezTo>
                  <a:cubicBezTo>
                    <a:pt x="45" y="106"/>
                    <a:pt x="45" y="106"/>
                    <a:pt x="45" y="106"/>
                  </a:cubicBezTo>
                  <a:cubicBezTo>
                    <a:pt x="28" y="106"/>
                    <a:pt x="28" y="106"/>
                    <a:pt x="28" y="106"/>
                  </a:cubicBezTo>
                  <a:cubicBezTo>
                    <a:pt x="28" y="74"/>
                    <a:pt x="28" y="74"/>
                    <a:pt x="28" y="74"/>
                  </a:cubicBezTo>
                  <a:cubicBezTo>
                    <a:pt x="45" y="74"/>
                    <a:pt x="45" y="74"/>
                    <a:pt x="45" y="74"/>
                  </a:cubicBezTo>
                  <a:cubicBezTo>
                    <a:pt x="45" y="32"/>
                    <a:pt x="45" y="32"/>
                    <a:pt x="45" y="32"/>
                  </a:cubicBezTo>
                  <a:cubicBezTo>
                    <a:pt x="51" y="32"/>
                    <a:pt x="51" y="32"/>
                    <a:pt x="51" y="32"/>
                  </a:cubicBezTo>
                  <a:cubicBezTo>
                    <a:pt x="51" y="14"/>
                    <a:pt x="51" y="14"/>
                    <a:pt x="51" y="14"/>
                  </a:cubicBezTo>
                  <a:cubicBezTo>
                    <a:pt x="83" y="14"/>
                    <a:pt x="83" y="14"/>
                    <a:pt x="83" y="14"/>
                  </a:cubicBezTo>
                  <a:cubicBezTo>
                    <a:pt x="83" y="32"/>
                    <a:pt x="83" y="32"/>
                    <a:pt x="83" y="32"/>
                  </a:cubicBezTo>
                  <a:cubicBezTo>
                    <a:pt x="128" y="32"/>
                    <a:pt x="128" y="32"/>
                    <a:pt x="128" y="32"/>
                  </a:cubicBezTo>
                  <a:cubicBezTo>
                    <a:pt x="128" y="39"/>
                    <a:pt x="128" y="39"/>
                    <a:pt x="128" y="39"/>
                  </a:cubicBezTo>
                  <a:cubicBezTo>
                    <a:pt x="146" y="39"/>
                    <a:pt x="146" y="39"/>
                    <a:pt x="146" y="39"/>
                  </a:cubicBezTo>
                  <a:lnTo>
                    <a:pt x="146" y="7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41" name="Freeform 206"/>
            <p:cNvSpPr>
              <a:spLocks/>
            </p:cNvSpPr>
            <p:nvPr userDrawn="1"/>
          </p:nvSpPr>
          <p:spPr bwMode="auto">
            <a:xfrm>
              <a:off x="7678738" y="2941638"/>
              <a:ext cx="107950" cy="107950"/>
            </a:xfrm>
            <a:custGeom>
              <a:avLst/>
              <a:gdLst>
                <a:gd name="T0" fmla="*/ 68 w 68"/>
                <a:gd name="T1" fmla="*/ 0 h 68"/>
                <a:gd name="T2" fmla="*/ 0 w 68"/>
                <a:gd name="T3" fmla="*/ 68 h 68"/>
                <a:gd name="T4" fmla="*/ 68 w 68"/>
                <a:gd name="T5" fmla="*/ 68 h 68"/>
                <a:gd name="T6" fmla="*/ 68 w 68"/>
                <a:gd name="T7" fmla="*/ 0 h 68"/>
              </a:gdLst>
              <a:ahLst/>
              <a:cxnLst>
                <a:cxn ang="0">
                  <a:pos x="T0" y="T1"/>
                </a:cxn>
                <a:cxn ang="0">
                  <a:pos x="T2" y="T3"/>
                </a:cxn>
                <a:cxn ang="0">
                  <a:pos x="T4" y="T5"/>
                </a:cxn>
                <a:cxn ang="0">
                  <a:pos x="T6" y="T7"/>
                </a:cxn>
              </a:cxnLst>
              <a:rect l="0" t="0" r="r" b="b"/>
              <a:pathLst>
                <a:path w="68" h="68">
                  <a:moveTo>
                    <a:pt x="68" y="0"/>
                  </a:moveTo>
                  <a:lnTo>
                    <a:pt x="0" y="68"/>
                  </a:lnTo>
                  <a:lnTo>
                    <a:pt x="68" y="68"/>
                  </a:lnTo>
                  <a:lnTo>
                    <a:pt x="6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242" name="Group 241"/>
          <p:cNvGrpSpPr/>
          <p:nvPr userDrawn="1"/>
        </p:nvGrpSpPr>
        <p:grpSpPr>
          <a:xfrm>
            <a:off x="10447867" y="1778000"/>
            <a:ext cx="632884" cy="490538"/>
            <a:chOff x="7835900" y="1778000"/>
            <a:chExt cx="474663" cy="490538"/>
          </a:xfrm>
        </p:grpSpPr>
        <p:sp>
          <p:nvSpPr>
            <p:cNvPr id="243" name="Freeform 207"/>
            <p:cNvSpPr>
              <a:spLocks/>
            </p:cNvSpPr>
            <p:nvPr userDrawn="1"/>
          </p:nvSpPr>
          <p:spPr bwMode="auto">
            <a:xfrm>
              <a:off x="7835900" y="1974850"/>
              <a:ext cx="309563" cy="293688"/>
            </a:xfrm>
            <a:custGeom>
              <a:avLst/>
              <a:gdLst>
                <a:gd name="T0" fmla="*/ 22 w 80"/>
                <a:gd name="T1" fmla="*/ 0 h 76"/>
                <a:gd name="T2" fmla="*/ 10 w 80"/>
                <a:gd name="T3" fmla="*/ 19 h 76"/>
                <a:gd name="T4" fmla="*/ 21 w 80"/>
                <a:gd name="T5" fmla="*/ 66 h 76"/>
                <a:gd name="T6" fmla="*/ 68 w 80"/>
                <a:gd name="T7" fmla="*/ 55 h 76"/>
                <a:gd name="T8" fmla="*/ 80 w 80"/>
                <a:gd name="T9" fmla="*/ 36 h 76"/>
                <a:gd name="T10" fmla="*/ 22 w 80"/>
                <a:gd name="T11" fmla="*/ 0 h 76"/>
              </a:gdLst>
              <a:ahLst/>
              <a:cxnLst>
                <a:cxn ang="0">
                  <a:pos x="T0" y="T1"/>
                </a:cxn>
                <a:cxn ang="0">
                  <a:pos x="T2" y="T3"/>
                </a:cxn>
                <a:cxn ang="0">
                  <a:pos x="T4" y="T5"/>
                </a:cxn>
                <a:cxn ang="0">
                  <a:pos x="T6" y="T7"/>
                </a:cxn>
                <a:cxn ang="0">
                  <a:pos x="T8" y="T9"/>
                </a:cxn>
                <a:cxn ang="0">
                  <a:pos x="T10" y="T11"/>
                </a:cxn>
              </a:cxnLst>
              <a:rect l="0" t="0" r="r" b="b"/>
              <a:pathLst>
                <a:path w="80" h="76">
                  <a:moveTo>
                    <a:pt x="22" y="0"/>
                  </a:moveTo>
                  <a:cubicBezTo>
                    <a:pt x="10" y="19"/>
                    <a:pt x="10" y="19"/>
                    <a:pt x="10" y="19"/>
                  </a:cubicBezTo>
                  <a:cubicBezTo>
                    <a:pt x="0" y="35"/>
                    <a:pt x="5" y="56"/>
                    <a:pt x="21" y="66"/>
                  </a:cubicBezTo>
                  <a:cubicBezTo>
                    <a:pt x="37" y="76"/>
                    <a:pt x="58" y="71"/>
                    <a:pt x="68" y="55"/>
                  </a:cubicBezTo>
                  <a:cubicBezTo>
                    <a:pt x="80" y="36"/>
                    <a:pt x="80" y="36"/>
                    <a:pt x="80" y="36"/>
                  </a:cubicBezTo>
                  <a:cubicBezTo>
                    <a:pt x="70" y="36"/>
                    <a:pt x="45" y="30"/>
                    <a:pt x="2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44" name="Freeform 208"/>
            <p:cNvSpPr>
              <a:spLocks noEditPoints="1"/>
            </p:cNvSpPr>
            <p:nvPr userDrawn="1"/>
          </p:nvSpPr>
          <p:spPr bwMode="auto">
            <a:xfrm>
              <a:off x="7929563" y="1778000"/>
              <a:ext cx="381000" cy="320675"/>
            </a:xfrm>
            <a:custGeom>
              <a:avLst/>
              <a:gdLst>
                <a:gd name="T0" fmla="*/ 94 w 99"/>
                <a:gd name="T1" fmla="*/ 0 h 83"/>
                <a:gd name="T2" fmla="*/ 88 w 99"/>
                <a:gd name="T3" fmla="*/ 19 h 83"/>
                <a:gd name="T4" fmla="*/ 67 w 99"/>
                <a:gd name="T5" fmla="*/ 24 h 83"/>
                <a:gd name="T6" fmla="*/ 48 w 99"/>
                <a:gd name="T7" fmla="*/ 26 h 83"/>
                <a:gd name="T8" fmla="*/ 5 w 99"/>
                <a:gd name="T9" fmla="*/ 39 h 83"/>
                <a:gd name="T10" fmla="*/ 0 w 99"/>
                <a:gd name="T11" fmla="*/ 47 h 83"/>
                <a:gd name="T12" fmla="*/ 59 w 99"/>
                <a:gd name="T13" fmla="*/ 83 h 83"/>
                <a:gd name="T14" fmla="*/ 64 w 99"/>
                <a:gd name="T15" fmla="*/ 75 h 83"/>
                <a:gd name="T16" fmla="*/ 56 w 99"/>
                <a:gd name="T17" fmla="*/ 31 h 83"/>
                <a:gd name="T18" fmla="*/ 66 w 99"/>
                <a:gd name="T19" fmla="*/ 29 h 83"/>
                <a:gd name="T20" fmla="*/ 94 w 99"/>
                <a:gd name="T21" fmla="*/ 21 h 83"/>
                <a:gd name="T22" fmla="*/ 98 w 99"/>
                <a:gd name="T23" fmla="*/ 3 h 83"/>
                <a:gd name="T24" fmla="*/ 40 w 99"/>
                <a:gd name="T25" fmla="*/ 59 h 83"/>
                <a:gd name="T26" fmla="*/ 32 w 99"/>
                <a:gd name="T27" fmla="*/ 61 h 83"/>
                <a:gd name="T28" fmla="*/ 30 w 99"/>
                <a:gd name="T29" fmla="*/ 53 h 83"/>
                <a:gd name="T30" fmla="*/ 38 w 99"/>
                <a:gd name="T31" fmla="*/ 39 h 83"/>
                <a:gd name="T32" fmla="*/ 47 w 99"/>
                <a:gd name="T33" fmla="*/ 37 h 83"/>
                <a:gd name="T34" fmla="*/ 49 w 99"/>
                <a:gd name="T35" fmla="*/ 45 h 83"/>
                <a:gd name="T36" fmla="*/ 40 w 99"/>
                <a:gd name="T37" fmla="*/ 5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3">
                  <a:moveTo>
                    <a:pt x="94" y="0"/>
                  </a:moveTo>
                  <a:cubicBezTo>
                    <a:pt x="93" y="8"/>
                    <a:pt x="88" y="19"/>
                    <a:pt x="88" y="19"/>
                  </a:cubicBezTo>
                  <a:cubicBezTo>
                    <a:pt x="79" y="33"/>
                    <a:pt x="67" y="24"/>
                    <a:pt x="67" y="24"/>
                  </a:cubicBezTo>
                  <a:cubicBezTo>
                    <a:pt x="56" y="17"/>
                    <a:pt x="50" y="22"/>
                    <a:pt x="48" y="26"/>
                  </a:cubicBezTo>
                  <a:cubicBezTo>
                    <a:pt x="32" y="19"/>
                    <a:pt x="14" y="25"/>
                    <a:pt x="5" y="39"/>
                  </a:cubicBezTo>
                  <a:cubicBezTo>
                    <a:pt x="0" y="47"/>
                    <a:pt x="0" y="47"/>
                    <a:pt x="0" y="47"/>
                  </a:cubicBezTo>
                  <a:cubicBezTo>
                    <a:pt x="7" y="57"/>
                    <a:pt x="28" y="81"/>
                    <a:pt x="59" y="83"/>
                  </a:cubicBezTo>
                  <a:cubicBezTo>
                    <a:pt x="64" y="75"/>
                    <a:pt x="64" y="75"/>
                    <a:pt x="64" y="75"/>
                  </a:cubicBezTo>
                  <a:cubicBezTo>
                    <a:pt x="73" y="60"/>
                    <a:pt x="69" y="41"/>
                    <a:pt x="56" y="31"/>
                  </a:cubicBezTo>
                  <a:cubicBezTo>
                    <a:pt x="59" y="26"/>
                    <a:pt x="66" y="29"/>
                    <a:pt x="66" y="29"/>
                  </a:cubicBezTo>
                  <a:cubicBezTo>
                    <a:pt x="86" y="42"/>
                    <a:pt x="94" y="21"/>
                    <a:pt x="94" y="21"/>
                  </a:cubicBezTo>
                  <a:cubicBezTo>
                    <a:pt x="94" y="21"/>
                    <a:pt x="99" y="12"/>
                    <a:pt x="98" y="3"/>
                  </a:cubicBezTo>
                  <a:moveTo>
                    <a:pt x="40" y="59"/>
                  </a:moveTo>
                  <a:cubicBezTo>
                    <a:pt x="38" y="62"/>
                    <a:pt x="35" y="63"/>
                    <a:pt x="32" y="61"/>
                  </a:cubicBezTo>
                  <a:cubicBezTo>
                    <a:pt x="29" y="59"/>
                    <a:pt x="28" y="56"/>
                    <a:pt x="30" y="53"/>
                  </a:cubicBezTo>
                  <a:cubicBezTo>
                    <a:pt x="38" y="39"/>
                    <a:pt x="38" y="39"/>
                    <a:pt x="38" y="39"/>
                  </a:cubicBezTo>
                  <a:cubicBezTo>
                    <a:pt x="40" y="36"/>
                    <a:pt x="44" y="35"/>
                    <a:pt x="47" y="37"/>
                  </a:cubicBezTo>
                  <a:cubicBezTo>
                    <a:pt x="49" y="39"/>
                    <a:pt x="50" y="43"/>
                    <a:pt x="49" y="45"/>
                  </a:cubicBezTo>
                  <a:lnTo>
                    <a:pt x="40" y="5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245" name="Group 244"/>
          <p:cNvGrpSpPr/>
          <p:nvPr userDrawn="1"/>
        </p:nvGrpSpPr>
        <p:grpSpPr>
          <a:xfrm>
            <a:off x="8970434" y="1284289"/>
            <a:ext cx="783167" cy="382587"/>
            <a:chOff x="6727825" y="1284288"/>
            <a:chExt cx="587375" cy="382587"/>
          </a:xfrm>
        </p:grpSpPr>
        <p:sp>
          <p:nvSpPr>
            <p:cNvPr id="246" name="Oval 209"/>
            <p:cNvSpPr>
              <a:spLocks noChangeArrowheads="1"/>
            </p:cNvSpPr>
            <p:nvPr userDrawn="1"/>
          </p:nvSpPr>
          <p:spPr bwMode="auto">
            <a:xfrm>
              <a:off x="68087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47" name="Oval 210"/>
            <p:cNvSpPr>
              <a:spLocks noChangeArrowheads="1"/>
            </p:cNvSpPr>
            <p:nvPr userDrawn="1"/>
          </p:nvSpPr>
          <p:spPr bwMode="auto">
            <a:xfrm>
              <a:off x="71135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48" name="Oval 211"/>
            <p:cNvSpPr>
              <a:spLocks noChangeArrowheads="1"/>
            </p:cNvSpPr>
            <p:nvPr userDrawn="1"/>
          </p:nvSpPr>
          <p:spPr bwMode="auto">
            <a:xfrm>
              <a:off x="6959600" y="1284288"/>
              <a:ext cx="123825" cy="12382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49" name="Freeform 212"/>
            <p:cNvSpPr>
              <a:spLocks/>
            </p:cNvSpPr>
            <p:nvPr userDrawn="1"/>
          </p:nvSpPr>
          <p:spPr bwMode="auto">
            <a:xfrm>
              <a:off x="6727825" y="1419225"/>
              <a:ext cx="587375" cy="247650"/>
            </a:xfrm>
            <a:custGeom>
              <a:avLst/>
              <a:gdLst>
                <a:gd name="T0" fmla="*/ 149 w 152"/>
                <a:gd name="T1" fmla="*/ 57 h 64"/>
                <a:gd name="T2" fmla="*/ 131 w 152"/>
                <a:gd name="T3" fmla="*/ 57 h 64"/>
                <a:gd name="T4" fmla="*/ 131 w 152"/>
                <a:gd name="T5" fmla="*/ 50 h 64"/>
                <a:gd name="T6" fmla="*/ 138 w 152"/>
                <a:gd name="T7" fmla="*/ 38 h 64"/>
                <a:gd name="T8" fmla="*/ 138 w 152"/>
                <a:gd name="T9" fmla="*/ 16 h 64"/>
                <a:gd name="T10" fmla="*/ 124 w 152"/>
                <a:gd name="T11" fmla="*/ 2 h 64"/>
                <a:gd name="T12" fmla="*/ 107 w 152"/>
                <a:gd name="T13" fmla="*/ 2 h 64"/>
                <a:gd name="T14" fmla="*/ 104 w 152"/>
                <a:gd name="T15" fmla="*/ 3 h 64"/>
                <a:gd name="T16" fmla="*/ 107 w 152"/>
                <a:gd name="T17" fmla="*/ 15 h 64"/>
                <a:gd name="T18" fmla="*/ 107 w 152"/>
                <a:gd name="T19" fmla="*/ 39 h 64"/>
                <a:gd name="T20" fmla="*/ 101 w 152"/>
                <a:gd name="T21" fmla="*/ 55 h 64"/>
                <a:gd name="T22" fmla="*/ 101 w 152"/>
                <a:gd name="T23" fmla="*/ 57 h 64"/>
                <a:gd name="T24" fmla="*/ 92 w 152"/>
                <a:gd name="T25" fmla="*/ 57 h 64"/>
                <a:gd name="T26" fmla="*/ 92 w 152"/>
                <a:gd name="T27" fmla="*/ 52 h 64"/>
                <a:gd name="T28" fmla="*/ 100 w 152"/>
                <a:gd name="T29" fmla="*/ 39 h 64"/>
                <a:gd name="T30" fmla="*/ 100 w 152"/>
                <a:gd name="T31" fmla="*/ 15 h 64"/>
                <a:gd name="T32" fmla="*/ 85 w 152"/>
                <a:gd name="T33" fmla="*/ 0 h 64"/>
                <a:gd name="T34" fmla="*/ 66 w 152"/>
                <a:gd name="T35" fmla="*/ 0 h 64"/>
                <a:gd name="T36" fmla="*/ 51 w 152"/>
                <a:gd name="T37" fmla="*/ 15 h 64"/>
                <a:gd name="T38" fmla="*/ 51 w 152"/>
                <a:gd name="T39" fmla="*/ 39 h 64"/>
                <a:gd name="T40" fmla="*/ 59 w 152"/>
                <a:gd name="T41" fmla="*/ 52 h 64"/>
                <a:gd name="T42" fmla="*/ 59 w 152"/>
                <a:gd name="T43" fmla="*/ 57 h 64"/>
                <a:gd name="T44" fmla="*/ 51 w 152"/>
                <a:gd name="T45" fmla="*/ 57 h 64"/>
                <a:gd name="T46" fmla="*/ 51 w 152"/>
                <a:gd name="T47" fmla="*/ 55 h 64"/>
                <a:gd name="T48" fmla="*/ 44 w 152"/>
                <a:gd name="T49" fmla="*/ 39 h 64"/>
                <a:gd name="T50" fmla="*/ 44 w 152"/>
                <a:gd name="T51" fmla="*/ 15 h 64"/>
                <a:gd name="T52" fmla="*/ 47 w 152"/>
                <a:gd name="T53" fmla="*/ 3 h 64"/>
                <a:gd name="T54" fmla="*/ 44 w 152"/>
                <a:gd name="T55" fmla="*/ 2 h 64"/>
                <a:gd name="T56" fmla="*/ 27 w 152"/>
                <a:gd name="T57" fmla="*/ 2 h 64"/>
                <a:gd name="T58" fmla="*/ 13 w 152"/>
                <a:gd name="T59" fmla="*/ 16 h 64"/>
                <a:gd name="T60" fmla="*/ 13 w 152"/>
                <a:gd name="T61" fmla="*/ 38 h 64"/>
                <a:gd name="T62" fmla="*/ 21 w 152"/>
                <a:gd name="T63" fmla="*/ 50 h 64"/>
                <a:gd name="T64" fmla="*/ 21 w 152"/>
                <a:gd name="T65" fmla="*/ 57 h 64"/>
                <a:gd name="T66" fmla="*/ 3 w 152"/>
                <a:gd name="T67" fmla="*/ 57 h 64"/>
                <a:gd name="T68" fmla="*/ 0 w 152"/>
                <a:gd name="T69" fmla="*/ 60 h 64"/>
                <a:gd name="T70" fmla="*/ 3 w 152"/>
                <a:gd name="T71" fmla="*/ 64 h 64"/>
                <a:gd name="T72" fmla="*/ 149 w 152"/>
                <a:gd name="T73" fmla="*/ 64 h 64"/>
                <a:gd name="T74" fmla="*/ 152 w 152"/>
                <a:gd name="T75" fmla="*/ 60 h 64"/>
                <a:gd name="T76" fmla="*/ 149 w 152"/>
                <a:gd name="T77" fmla="*/ 57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2" h="64">
                  <a:moveTo>
                    <a:pt x="149" y="57"/>
                  </a:moveTo>
                  <a:cubicBezTo>
                    <a:pt x="131" y="57"/>
                    <a:pt x="131" y="57"/>
                    <a:pt x="131" y="57"/>
                  </a:cubicBezTo>
                  <a:cubicBezTo>
                    <a:pt x="131" y="50"/>
                    <a:pt x="131" y="50"/>
                    <a:pt x="131" y="50"/>
                  </a:cubicBezTo>
                  <a:cubicBezTo>
                    <a:pt x="135" y="48"/>
                    <a:pt x="138" y="43"/>
                    <a:pt x="138" y="38"/>
                  </a:cubicBezTo>
                  <a:cubicBezTo>
                    <a:pt x="138" y="16"/>
                    <a:pt x="138" y="16"/>
                    <a:pt x="138" y="16"/>
                  </a:cubicBezTo>
                  <a:cubicBezTo>
                    <a:pt x="138" y="9"/>
                    <a:pt x="132" y="2"/>
                    <a:pt x="124" y="2"/>
                  </a:cubicBezTo>
                  <a:cubicBezTo>
                    <a:pt x="107" y="2"/>
                    <a:pt x="107" y="2"/>
                    <a:pt x="107" y="2"/>
                  </a:cubicBezTo>
                  <a:cubicBezTo>
                    <a:pt x="106" y="2"/>
                    <a:pt x="105" y="2"/>
                    <a:pt x="104" y="3"/>
                  </a:cubicBezTo>
                  <a:cubicBezTo>
                    <a:pt x="106" y="6"/>
                    <a:pt x="107" y="10"/>
                    <a:pt x="107" y="15"/>
                  </a:cubicBezTo>
                  <a:cubicBezTo>
                    <a:pt x="107" y="39"/>
                    <a:pt x="107" y="39"/>
                    <a:pt x="107" y="39"/>
                  </a:cubicBezTo>
                  <a:cubicBezTo>
                    <a:pt x="107" y="45"/>
                    <a:pt x="105" y="51"/>
                    <a:pt x="101" y="55"/>
                  </a:cubicBezTo>
                  <a:cubicBezTo>
                    <a:pt x="101" y="57"/>
                    <a:pt x="101" y="57"/>
                    <a:pt x="101" y="57"/>
                  </a:cubicBezTo>
                  <a:cubicBezTo>
                    <a:pt x="92" y="57"/>
                    <a:pt x="92" y="57"/>
                    <a:pt x="92" y="57"/>
                  </a:cubicBezTo>
                  <a:cubicBezTo>
                    <a:pt x="92" y="52"/>
                    <a:pt x="92" y="52"/>
                    <a:pt x="92" y="52"/>
                  </a:cubicBezTo>
                  <a:cubicBezTo>
                    <a:pt x="97" y="50"/>
                    <a:pt x="100" y="45"/>
                    <a:pt x="100" y="39"/>
                  </a:cubicBezTo>
                  <a:cubicBezTo>
                    <a:pt x="100" y="15"/>
                    <a:pt x="100" y="15"/>
                    <a:pt x="100" y="15"/>
                  </a:cubicBezTo>
                  <a:cubicBezTo>
                    <a:pt x="100" y="7"/>
                    <a:pt x="93" y="0"/>
                    <a:pt x="85" y="0"/>
                  </a:cubicBezTo>
                  <a:cubicBezTo>
                    <a:pt x="66" y="0"/>
                    <a:pt x="66" y="0"/>
                    <a:pt x="66" y="0"/>
                  </a:cubicBezTo>
                  <a:cubicBezTo>
                    <a:pt x="58" y="0"/>
                    <a:pt x="51" y="7"/>
                    <a:pt x="51" y="15"/>
                  </a:cubicBezTo>
                  <a:cubicBezTo>
                    <a:pt x="51" y="39"/>
                    <a:pt x="51" y="39"/>
                    <a:pt x="51" y="39"/>
                  </a:cubicBezTo>
                  <a:cubicBezTo>
                    <a:pt x="51" y="45"/>
                    <a:pt x="54" y="50"/>
                    <a:pt x="59" y="52"/>
                  </a:cubicBezTo>
                  <a:cubicBezTo>
                    <a:pt x="59" y="57"/>
                    <a:pt x="59" y="57"/>
                    <a:pt x="59" y="57"/>
                  </a:cubicBezTo>
                  <a:cubicBezTo>
                    <a:pt x="51" y="57"/>
                    <a:pt x="51" y="57"/>
                    <a:pt x="51" y="57"/>
                  </a:cubicBezTo>
                  <a:cubicBezTo>
                    <a:pt x="51" y="55"/>
                    <a:pt x="51" y="55"/>
                    <a:pt x="51" y="55"/>
                  </a:cubicBezTo>
                  <a:cubicBezTo>
                    <a:pt x="46" y="51"/>
                    <a:pt x="44" y="45"/>
                    <a:pt x="44" y="39"/>
                  </a:cubicBezTo>
                  <a:cubicBezTo>
                    <a:pt x="44" y="15"/>
                    <a:pt x="44" y="15"/>
                    <a:pt x="44" y="15"/>
                  </a:cubicBezTo>
                  <a:cubicBezTo>
                    <a:pt x="44" y="10"/>
                    <a:pt x="45" y="6"/>
                    <a:pt x="47" y="3"/>
                  </a:cubicBezTo>
                  <a:cubicBezTo>
                    <a:pt x="46" y="2"/>
                    <a:pt x="45" y="2"/>
                    <a:pt x="44" y="2"/>
                  </a:cubicBezTo>
                  <a:cubicBezTo>
                    <a:pt x="27" y="2"/>
                    <a:pt x="27" y="2"/>
                    <a:pt x="27" y="2"/>
                  </a:cubicBezTo>
                  <a:cubicBezTo>
                    <a:pt x="19" y="2"/>
                    <a:pt x="13" y="9"/>
                    <a:pt x="13" y="16"/>
                  </a:cubicBezTo>
                  <a:cubicBezTo>
                    <a:pt x="13" y="38"/>
                    <a:pt x="13" y="38"/>
                    <a:pt x="13" y="38"/>
                  </a:cubicBezTo>
                  <a:cubicBezTo>
                    <a:pt x="13" y="43"/>
                    <a:pt x="16" y="48"/>
                    <a:pt x="21" y="50"/>
                  </a:cubicBezTo>
                  <a:cubicBezTo>
                    <a:pt x="21" y="57"/>
                    <a:pt x="21" y="57"/>
                    <a:pt x="21" y="57"/>
                  </a:cubicBezTo>
                  <a:cubicBezTo>
                    <a:pt x="3" y="57"/>
                    <a:pt x="3" y="57"/>
                    <a:pt x="3" y="57"/>
                  </a:cubicBezTo>
                  <a:cubicBezTo>
                    <a:pt x="1" y="57"/>
                    <a:pt x="0" y="59"/>
                    <a:pt x="0" y="60"/>
                  </a:cubicBezTo>
                  <a:cubicBezTo>
                    <a:pt x="0" y="62"/>
                    <a:pt x="1" y="64"/>
                    <a:pt x="3" y="64"/>
                  </a:cubicBezTo>
                  <a:cubicBezTo>
                    <a:pt x="149" y="64"/>
                    <a:pt x="149" y="64"/>
                    <a:pt x="149" y="64"/>
                  </a:cubicBezTo>
                  <a:cubicBezTo>
                    <a:pt x="151" y="64"/>
                    <a:pt x="152" y="62"/>
                    <a:pt x="152" y="60"/>
                  </a:cubicBezTo>
                  <a:cubicBezTo>
                    <a:pt x="152" y="59"/>
                    <a:pt x="151" y="57"/>
                    <a:pt x="149" y="5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250" name="Group 249"/>
          <p:cNvGrpSpPr/>
          <p:nvPr userDrawn="1"/>
        </p:nvGrpSpPr>
        <p:grpSpPr>
          <a:xfrm>
            <a:off x="6997701" y="3883026"/>
            <a:ext cx="412751" cy="309563"/>
            <a:chOff x="5248275" y="3883025"/>
            <a:chExt cx="309563" cy="309563"/>
          </a:xfrm>
        </p:grpSpPr>
        <p:sp>
          <p:nvSpPr>
            <p:cNvPr id="251" name="Freeform 213"/>
            <p:cNvSpPr>
              <a:spLocks/>
            </p:cNvSpPr>
            <p:nvPr userDrawn="1"/>
          </p:nvSpPr>
          <p:spPr bwMode="auto">
            <a:xfrm>
              <a:off x="5264150" y="3887788"/>
              <a:ext cx="153988" cy="166688"/>
            </a:xfrm>
            <a:custGeom>
              <a:avLst/>
              <a:gdLst>
                <a:gd name="T0" fmla="*/ 19 w 40"/>
                <a:gd name="T1" fmla="*/ 43 h 43"/>
                <a:gd name="T2" fmla="*/ 35 w 40"/>
                <a:gd name="T3" fmla="*/ 38 h 43"/>
                <a:gd name="T4" fmla="*/ 35 w 40"/>
                <a:gd name="T5" fmla="*/ 36 h 43"/>
                <a:gd name="T6" fmla="*/ 40 w 40"/>
                <a:gd name="T7" fmla="*/ 29 h 43"/>
                <a:gd name="T8" fmla="*/ 27 w 40"/>
                <a:gd name="T9" fmla="*/ 0 h 43"/>
                <a:gd name="T10" fmla="*/ 0 w 40"/>
                <a:gd name="T11" fmla="*/ 21 h 43"/>
                <a:gd name="T12" fmla="*/ 8 w 40"/>
                <a:gd name="T13" fmla="*/ 38 h 43"/>
                <a:gd name="T14" fmla="*/ 11 w 40"/>
                <a:gd name="T15" fmla="*/ 37 h 43"/>
                <a:gd name="T16" fmla="*/ 19 w 40"/>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3">
                  <a:moveTo>
                    <a:pt x="19" y="43"/>
                  </a:moveTo>
                  <a:cubicBezTo>
                    <a:pt x="25" y="42"/>
                    <a:pt x="30" y="40"/>
                    <a:pt x="35" y="38"/>
                  </a:cubicBezTo>
                  <a:cubicBezTo>
                    <a:pt x="35" y="37"/>
                    <a:pt x="35" y="37"/>
                    <a:pt x="35" y="36"/>
                  </a:cubicBezTo>
                  <a:cubicBezTo>
                    <a:pt x="35" y="33"/>
                    <a:pt x="37" y="30"/>
                    <a:pt x="40" y="29"/>
                  </a:cubicBezTo>
                  <a:cubicBezTo>
                    <a:pt x="39" y="18"/>
                    <a:pt x="34" y="8"/>
                    <a:pt x="27" y="0"/>
                  </a:cubicBezTo>
                  <a:cubicBezTo>
                    <a:pt x="15" y="3"/>
                    <a:pt x="5" y="11"/>
                    <a:pt x="0" y="21"/>
                  </a:cubicBezTo>
                  <a:cubicBezTo>
                    <a:pt x="2" y="27"/>
                    <a:pt x="5" y="33"/>
                    <a:pt x="8" y="38"/>
                  </a:cubicBezTo>
                  <a:cubicBezTo>
                    <a:pt x="9" y="37"/>
                    <a:pt x="10" y="37"/>
                    <a:pt x="11" y="37"/>
                  </a:cubicBezTo>
                  <a:cubicBezTo>
                    <a:pt x="15" y="37"/>
                    <a:pt x="18" y="39"/>
                    <a:pt x="19"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52" name="Freeform 214"/>
            <p:cNvSpPr>
              <a:spLocks/>
            </p:cNvSpPr>
            <p:nvPr userDrawn="1"/>
          </p:nvSpPr>
          <p:spPr bwMode="auto">
            <a:xfrm>
              <a:off x="5253038" y="4060825"/>
              <a:ext cx="134938" cy="120650"/>
            </a:xfrm>
            <a:custGeom>
              <a:avLst/>
              <a:gdLst>
                <a:gd name="T0" fmla="*/ 18 w 35"/>
                <a:gd name="T1" fmla="*/ 8 h 31"/>
                <a:gd name="T2" fmla="*/ 14 w 35"/>
                <a:gd name="T3" fmla="*/ 9 h 31"/>
                <a:gd name="T4" fmla="*/ 6 w 35"/>
                <a:gd name="T5" fmla="*/ 2 h 31"/>
                <a:gd name="T6" fmla="*/ 0 w 35"/>
                <a:gd name="T7" fmla="*/ 0 h 31"/>
                <a:gd name="T8" fmla="*/ 25 w 35"/>
                <a:gd name="T9" fmla="*/ 31 h 31"/>
                <a:gd name="T10" fmla="*/ 35 w 35"/>
                <a:gd name="T11" fmla="*/ 21 h 31"/>
                <a:gd name="T12" fmla="*/ 33 w 35"/>
                <a:gd name="T13" fmla="*/ 17 h 31"/>
                <a:gd name="T14" fmla="*/ 18 w 35"/>
                <a:gd name="T15" fmla="*/ 8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1">
                  <a:moveTo>
                    <a:pt x="18" y="8"/>
                  </a:moveTo>
                  <a:cubicBezTo>
                    <a:pt x="17" y="8"/>
                    <a:pt x="16" y="9"/>
                    <a:pt x="14" y="9"/>
                  </a:cubicBezTo>
                  <a:cubicBezTo>
                    <a:pt x="10" y="9"/>
                    <a:pt x="7" y="6"/>
                    <a:pt x="6" y="2"/>
                  </a:cubicBezTo>
                  <a:cubicBezTo>
                    <a:pt x="4" y="1"/>
                    <a:pt x="2" y="1"/>
                    <a:pt x="0" y="0"/>
                  </a:cubicBezTo>
                  <a:cubicBezTo>
                    <a:pt x="2" y="15"/>
                    <a:pt x="12" y="26"/>
                    <a:pt x="25" y="31"/>
                  </a:cubicBezTo>
                  <a:cubicBezTo>
                    <a:pt x="29" y="28"/>
                    <a:pt x="32" y="25"/>
                    <a:pt x="35" y="21"/>
                  </a:cubicBezTo>
                  <a:cubicBezTo>
                    <a:pt x="34" y="20"/>
                    <a:pt x="33" y="18"/>
                    <a:pt x="33" y="17"/>
                  </a:cubicBezTo>
                  <a:cubicBezTo>
                    <a:pt x="27" y="14"/>
                    <a:pt x="22" y="11"/>
                    <a:pt x="18" y="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53" name="Freeform 215"/>
            <p:cNvSpPr>
              <a:spLocks/>
            </p:cNvSpPr>
            <p:nvPr userDrawn="1"/>
          </p:nvSpPr>
          <p:spPr bwMode="auto">
            <a:xfrm>
              <a:off x="5334000" y="4049713"/>
              <a:ext cx="84138" cy="58738"/>
            </a:xfrm>
            <a:custGeom>
              <a:avLst/>
              <a:gdLst>
                <a:gd name="T0" fmla="*/ 1 w 22"/>
                <a:gd name="T1" fmla="*/ 5 h 15"/>
                <a:gd name="T2" fmla="*/ 0 w 22"/>
                <a:gd name="T3" fmla="*/ 7 h 15"/>
                <a:gd name="T4" fmla="*/ 13 w 22"/>
                <a:gd name="T5" fmla="*/ 15 h 15"/>
                <a:gd name="T6" fmla="*/ 20 w 22"/>
                <a:gd name="T7" fmla="*/ 11 h 15"/>
                <a:gd name="T8" fmla="*/ 22 w 22"/>
                <a:gd name="T9" fmla="*/ 2 h 15"/>
                <a:gd name="T10" fmla="*/ 20 w 22"/>
                <a:gd name="T11" fmla="*/ 0 h 15"/>
                <a:gd name="T12" fmla="*/ 1 w 22"/>
                <a:gd name="T13" fmla="*/ 5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 y="5"/>
                  </a:moveTo>
                  <a:cubicBezTo>
                    <a:pt x="1" y="6"/>
                    <a:pt x="1" y="7"/>
                    <a:pt x="0" y="7"/>
                  </a:cubicBezTo>
                  <a:cubicBezTo>
                    <a:pt x="4" y="10"/>
                    <a:pt x="9" y="13"/>
                    <a:pt x="13" y="15"/>
                  </a:cubicBezTo>
                  <a:cubicBezTo>
                    <a:pt x="15" y="13"/>
                    <a:pt x="17" y="11"/>
                    <a:pt x="20" y="11"/>
                  </a:cubicBezTo>
                  <a:cubicBezTo>
                    <a:pt x="21" y="8"/>
                    <a:pt x="22" y="5"/>
                    <a:pt x="22" y="2"/>
                  </a:cubicBezTo>
                  <a:cubicBezTo>
                    <a:pt x="21" y="1"/>
                    <a:pt x="21" y="1"/>
                    <a:pt x="20" y="0"/>
                  </a:cubicBezTo>
                  <a:cubicBezTo>
                    <a:pt x="14" y="3"/>
                    <a:pt x="8" y="5"/>
                    <a:pt x="1"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54" name="Freeform 216"/>
            <p:cNvSpPr>
              <a:spLocks/>
            </p:cNvSpPr>
            <p:nvPr userDrawn="1"/>
          </p:nvSpPr>
          <p:spPr bwMode="auto">
            <a:xfrm>
              <a:off x="5430838" y="3938588"/>
              <a:ext cx="127000" cy="184150"/>
            </a:xfrm>
            <a:custGeom>
              <a:avLst/>
              <a:gdLst>
                <a:gd name="T0" fmla="*/ 29 w 33"/>
                <a:gd name="T1" fmla="*/ 44 h 48"/>
                <a:gd name="T2" fmla="*/ 33 w 33"/>
                <a:gd name="T3" fmla="*/ 26 h 48"/>
                <a:gd name="T4" fmla="*/ 23 w 33"/>
                <a:gd name="T5" fmla="*/ 0 h 48"/>
                <a:gd name="T6" fmla="*/ 8 w 33"/>
                <a:gd name="T7" fmla="*/ 21 h 48"/>
                <a:gd name="T8" fmla="*/ 8 w 33"/>
                <a:gd name="T9" fmla="*/ 23 h 48"/>
                <a:gd name="T10" fmla="*/ 2 w 33"/>
                <a:gd name="T11" fmla="*/ 31 h 48"/>
                <a:gd name="T12" fmla="*/ 0 w 33"/>
                <a:gd name="T13" fmla="*/ 42 h 48"/>
                <a:gd name="T14" fmla="*/ 3 w 33"/>
                <a:gd name="T15" fmla="*/ 48 h 48"/>
                <a:gd name="T16" fmla="*/ 8 w 33"/>
                <a:gd name="T17" fmla="*/ 48 h 48"/>
                <a:gd name="T18" fmla="*/ 29 w 33"/>
                <a:gd name="T19"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48">
                  <a:moveTo>
                    <a:pt x="29" y="44"/>
                  </a:moveTo>
                  <a:cubicBezTo>
                    <a:pt x="31" y="38"/>
                    <a:pt x="33" y="32"/>
                    <a:pt x="33" y="26"/>
                  </a:cubicBezTo>
                  <a:cubicBezTo>
                    <a:pt x="33" y="16"/>
                    <a:pt x="29" y="7"/>
                    <a:pt x="23" y="0"/>
                  </a:cubicBezTo>
                  <a:cubicBezTo>
                    <a:pt x="20" y="8"/>
                    <a:pt x="15" y="15"/>
                    <a:pt x="8" y="21"/>
                  </a:cubicBezTo>
                  <a:cubicBezTo>
                    <a:pt x="8" y="22"/>
                    <a:pt x="8" y="22"/>
                    <a:pt x="8" y="23"/>
                  </a:cubicBezTo>
                  <a:cubicBezTo>
                    <a:pt x="8" y="27"/>
                    <a:pt x="6" y="30"/>
                    <a:pt x="2" y="31"/>
                  </a:cubicBezTo>
                  <a:cubicBezTo>
                    <a:pt x="2" y="35"/>
                    <a:pt x="1" y="38"/>
                    <a:pt x="0" y="42"/>
                  </a:cubicBezTo>
                  <a:cubicBezTo>
                    <a:pt x="2" y="43"/>
                    <a:pt x="3" y="45"/>
                    <a:pt x="3" y="48"/>
                  </a:cubicBezTo>
                  <a:cubicBezTo>
                    <a:pt x="5" y="48"/>
                    <a:pt x="7" y="48"/>
                    <a:pt x="8" y="48"/>
                  </a:cubicBezTo>
                  <a:cubicBezTo>
                    <a:pt x="16" y="48"/>
                    <a:pt x="22" y="46"/>
                    <a:pt x="29" y="4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55" name="Freeform 217"/>
            <p:cNvSpPr>
              <a:spLocks/>
            </p:cNvSpPr>
            <p:nvPr userDrawn="1"/>
          </p:nvSpPr>
          <p:spPr bwMode="auto">
            <a:xfrm>
              <a:off x="5248275" y="3998913"/>
              <a:ext cx="31750" cy="50800"/>
            </a:xfrm>
            <a:custGeom>
              <a:avLst/>
              <a:gdLst>
                <a:gd name="T0" fmla="*/ 2 w 8"/>
                <a:gd name="T1" fmla="*/ 0 h 13"/>
                <a:gd name="T2" fmla="*/ 0 w 8"/>
                <a:gd name="T3" fmla="*/ 10 h 13"/>
                <a:gd name="T4" fmla="*/ 0 w 8"/>
                <a:gd name="T5" fmla="*/ 11 h 13"/>
                <a:gd name="T6" fmla="*/ 8 w 8"/>
                <a:gd name="T7" fmla="*/ 13 h 13"/>
                <a:gd name="T8" fmla="*/ 8 w 8"/>
                <a:gd name="T9" fmla="*/ 12 h 13"/>
                <a:gd name="T10" fmla="*/ 2 w 8"/>
                <a:gd name="T11" fmla="*/ 0 h 13"/>
              </a:gdLst>
              <a:ahLst/>
              <a:cxnLst>
                <a:cxn ang="0">
                  <a:pos x="T0" y="T1"/>
                </a:cxn>
                <a:cxn ang="0">
                  <a:pos x="T2" y="T3"/>
                </a:cxn>
                <a:cxn ang="0">
                  <a:pos x="T4" y="T5"/>
                </a:cxn>
                <a:cxn ang="0">
                  <a:pos x="T6" y="T7"/>
                </a:cxn>
                <a:cxn ang="0">
                  <a:pos x="T8" y="T9"/>
                </a:cxn>
                <a:cxn ang="0">
                  <a:pos x="T10" y="T11"/>
                </a:cxn>
              </a:cxnLst>
              <a:rect l="0" t="0" r="r" b="b"/>
              <a:pathLst>
                <a:path w="8" h="13">
                  <a:moveTo>
                    <a:pt x="2" y="0"/>
                  </a:moveTo>
                  <a:cubicBezTo>
                    <a:pt x="1" y="3"/>
                    <a:pt x="0" y="6"/>
                    <a:pt x="0" y="10"/>
                  </a:cubicBezTo>
                  <a:cubicBezTo>
                    <a:pt x="0" y="10"/>
                    <a:pt x="0" y="11"/>
                    <a:pt x="0" y="11"/>
                  </a:cubicBezTo>
                  <a:cubicBezTo>
                    <a:pt x="3" y="12"/>
                    <a:pt x="5" y="13"/>
                    <a:pt x="8" y="13"/>
                  </a:cubicBezTo>
                  <a:cubicBezTo>
                    <a:pt x="8" y="13"/>
                    <a:pt x="8" y="12"/>
                    <a:pt x="8" y="12"/>
                  </a:cubicBezTo>
                  <a:cubicBezTo>
                    <a:pt x="6" y="8"/>
                    <a:pt x="3" y="4"/>
                    <a:pt x="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56" name="Freeform 218"/>
            <p:cNvSpPr>
              <a:spLocks/>
            </p:cNvSpPr>
            <p:nvPr userDrawn="1"/>
          </p:nvSpPr>
          <p:spPr bwMode="auto">
            <a:xfrm>
              <a:off x="5372100" y="4130675"/>
              <a:ext cx="150813" cy="61913"/>
            </a:xfrm>
            <a:custGeom>
              <a:avLst/>
              <a:gdLst>
                <a:gd name="T0" fmla="*/ 10 w 39"/>
                <a:gd name="T1" fmla="*/ 7 h 16"/>
                <a:gd name="T2" fmla="*/ 7 w 39"/>
                <a:gd name="T3" fmla="*/ 6 h 16"/>
                <a:gd name="T4" fmla="*/ 0 w 39"/>
                <a:gd name="T5" fmla="*/ 15 h 16"/>
                <a:gd name="T6" fmla="*/ 8 w 39"/>
                <a:gd name="T7" fmla="*/ 16 h 16"/>
                <a:gd name="T8" fmla="*/ 39 w 39"/>
                <a:gd name="T9" fmla="*/ 0 h 16"/>
                <a:gd name="T10" fmla="*/ 23 w 39"/>
                <a:gd name="T11" fmla="*/ 3 h 16"/>
                <a:gd name="T12" fmla="*/ 17 w 39"/>
                <a:gd name="T13" fmla="*/ 2 h 16"/>
                <a:gd name="T14" fmla="*/ 10 w 39"/>
                <a:gd name="T15" fmla="*/ 7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16">
                  <a:moveTo>
                    <a:pt x="10" y="7"/>
                  </a:moveTo>
                  <a:cubicBezTo>
                    <a:pt x="9" y="7"/>
                    <a:pt x="8" y="6"/>
                    <a:pt x="7" y="6"/>
                  </a:cubicBezTo>
                  <a:cubicBezTo>
                    <a:pt x="5" y="9"/>
                    <a:pt x="3" y="12"/>
                    <a:pt x="0" y="15"/>
                  </a:cubicBezTo>
                  <a:cubicBezTo>
                    <a:pt x="3" y="15"/>
                    <a:pt x="5" y="16"/>
                    <a:pt x="8" y="16"/>
                  </a:cubicBezTo>
                  <a:cubicBezTo>
                    <a:pt x="21" y="16"/>
                    <a:pt x="32" y="10"/>
                    <a:pt x="39" y="0"/>
                  </a:cubicBezTo>
                  <a:cubicBezTo>
                    <a:pt x="34" y="2"/>
                    <a:pt x="29" y="3"/>
                    <a:pt x="23" y="3"/>
                  </a:cubicBezTo>
                  <a:cubicBezTo>
                    <a:pt x="21" y="3"/>
                    <a:pt x="19" y="3"/>
                    <a:pt x="17" y="2"/>
                  </a:cubicBezTo>
                  <a:cubicBezTo>
                    <a:pt x="16" y="5"/>
                    <a:pt x="13" y="7"/>
                    <a:pt x="10" y="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57" name="Freeform 219"/>
            <p:cNvSpPr>
              <a:spLocks/>
            </p:cNvSpPr>
            <p:nvPr userDrawn="1"/>
          </p:nvSpPr>
          <p:spPr bwMode="auto">
            <a:xfrm>
              <a:off x="5387975" y="3883025"/>
              <a:ext cx="119063" cy="120650"/>
            </a:xfrm>
            <a:custGeom>
              <a:avLst/>
              <a:gdLst>
                <a:gd name="T0" fmla="*/ 31 w 31"/>
                <a:gd name="T1" fmla="*/ 10 h 31"/>
                <a:gd name="T2" fmla="*/ 4 w 31"/>
                <a:gd name="T3" fmla="*/ 0 h 31"/>
                <a:gd name="T4" fmla="*/ 0 w 31"/>
                <a:gd name="T5" fmla="*/ 0 h 31"/>
                <a:gd name="T6" fmla="*/ 13 w 31"/>
                <a:gd name="T7" fmla="*/ 29 h 31"/>
                <a:gd name="T8" fmla="*/ 16 w 31"/>
                <a:gd name="T9" fmla="*/ 31 h 31"/>
                <a:gd name="T10" fmla="*/ 31 w 31"/>
                <a:gd name="T11" fmla="*/ 10 h 31"/>
              </a:gdLst>
              <a:ahLst/>
              <a:cxnLst>
                <a:cxn ang="0">
                  <a:pos x="T0" y="T1"/>
                </a:cxn>
                <a:cxn ang="0">
                  <a:pos x="T2" y="T3"/>
                </a:cxn>
                <a:cxn ang="0">
                  <a:pos x="T4" y="T5"/>
                </a:cxn>
                <a:cxn ang="0">
                  <a:pos x="T6" y="T7"/>
                </a:cxn>
                <a:cxn ang="0">
                  <a:pos x="T8" y="T9"/>
                </a:cxn>
                <a:cxn ang="0">
                  <a:pos x="T10" y="T11"/>
                </a:cxn>
              </a:cxnLst>
              <a:rect l="0" t="0" r="r" b="b"/>
              <a:pathLst>
                <a:path w="31" h="31">
                  <a:moveTo>
                    <a:pt x="31" y="10"/>
                  </a:moveTo>
                  <a:cubicBezTo>
                    <a:pt x="24" y="4"/>
                    <a:pt x="14" y="0"/>
                    <a:pt x="4" y="0"/>
                  </a:cubicBezTo>
                  <a:cubicBezTo>
                    <a:pt x="3" y="0"/>
                    <a:pt x="2" y="0"/>
                    <a:pt x="0" y="0"/>
                  </a:cubicBezTo>
                  <a:cubicBezTo>
                    <a:pt x="7" y="8"/>
                    <a:pt x="12" y="18"/>
                    <a:pt x="13" y="29"/>
                  </a:cubicBezTo>
                  <a:cubicBezTo>
                    <a:pt x="14" y="30"/>
                    <a:pt x="15" y="30"/>
                    <a:pt x="16" y="31"/>
                  </a:cubicBezTo>
                  <a:cubicBezTo>
                    <a:pt x="23" y="25"/>
                    <a:pt x="27" y="18"/>
                    <a:pt x="31" y="1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258" name="Group 257"/>
          <p:cNvGrpSpPr/>
          <p:nvPr userDrawn="1"/>
        </p:nvGrpSpPr>
        <p:grpSpPr>
          <a:xfrm>
            <a:off x="6720418" y="4292601"/>
            <a:ext cx="294217" cy="258763"/>
            <a:chOff x="5040313" y="4292600"/>
            <a:chExt cx="220663" cy="258763"/>
          </a:xfrm>
        </p:grpSpPr>
        <p:sp>
          <p:nvSpPr>
            <p:cNvPr id="259" name="Freeform 220"/>
            <p:cNvSpPr>
              <a:spLocks noEditPoints="1"/>
            </p:cNvSpPr>
            <p:nvPr userDrawn="1"/>
          </p:nvSpPr>
          <p:spPr bwMode="auto">
            <a:xfrm>
              <a:off x="5040313" y="4292600"/>
              <a:ext cx="220663" cy="258763"/>
            </a:xfrm>
            <a:custGeom>
              <a:avLst/>
              <a:gdLst>
                <a:gd name="T0" fmla="*/ 25 w 57"/>
                <a:gd name="T1" fmla="*/ 13 h 67"/>
                <a:gd name="T2" fmla="*/ 9 w 57"/>
                <a:gd name="T3" fmla="*/ 13 h 67"/>
                <a:gd name="T4" fmla="*/ 7 w 57"/>
                <a:gd name="T5" fmla="*/ 13 h 67"/>
                <a:gd name="T6" fmla="*/ 5 w 57"/>
                <a:gd name="T7" fmla="*/ 11 h 67"/>
                <a:gd name="T8" fmla="*/ 4 w 57"/>
                <a:gd name="T9" fmla="*/ 9 h 67"/>
                <a:gd name="T10" fmla="*/ 5 w 57"/>
                <a:gd name="T11" fmla="*/ 7 h 67"/>
                <a:gd name="T12" fmla="*/ 7 w 57"/>
                <a:gd name="T13" fmla="*/ 5 h 67"/>
                <a:gd name="T14" fmla="*/ 57 w 57"/>
                <a:gd name="T15" fmla="*/ 5 h 67"/>
                <a:gd name="T16" fmla="*/ 57 w 57"/>
                <a:gd name="T17" fmla="*/ 0 h 67"/>
                <a:gd name="T18" fmla="*/ 6 w 57"/>
                <a:gd name="T19" fmla="*/ 0 h 67"/>
                <a:gd name="T20" fmla="*/ 6 w 57"/>
                <a:gd name="T21" fmla="*/ 0 h 67"/>
                <a:gd name="T22" fmla="*/ 5 w 57"/>
                <a:gd name="T23" fmla="*/ 0 h 67"/>
                <a:gd name="T24" fmla="*/ 1 w 57"/>
                <a:gd name="T25" fmla="*/ 4 h 67"/>
                <a:gd name="T26" fmla="*/ 0 w 57"/>
                <a:gd name="T27" fmla="*/ 9 h 67"/>
                <a:gd name="T28" fmla="*/ 0 w 57"/>
                <a:gd name="T29" fmla="*/ 10 h 67"/>
                <a:gd name="T30" fmla="*/ 0 w 57"/>
                <a:gd name="T31" fmla="*/ 62 h 67"/>
                <a:gd name="T32" fmla="*/ 9 w 57"/>
                <a:gd name="T33" fmla="*/ 67 h 67"/>
                <a:gd name="T34" fmla="*/ 57 w 57"/>
                <a:gd name="T35" fmla="*/ 67 h 67"/>
                <a:gd name="T36" fmla="*/ 57 w 57"/>
                <a:gd name="T37" fmla="*/ 18 h 67"/>
                <a:gd name="T38" fmla="*/ 57 w 57"/>
                <a:gd name="T39" fmla="*/ 16 h 67"/>
                <a:gd name="T40" fmla="*/ 57 w 57"/>
                <a:gd name="T41" fmla="*/ 13 h 67"/>
                <a:gd name="T42" fmla="*/ 25 w 57"/>
                <a:gd name="T43" fmla="*/ 13 h 67"/>
                <a:gd name="T44" fmla="*/ 43 w 57"/>
                <a:gd name="T45" fmla="*/ 38 h 67"/>
                <a:gd name="T46" fmla="*/ 17 w 57"/>
                <a:gd name="T47" fmla="*/ 38 h 67"/>
                <a:gd name="T48" fmla="*/ 14 w 57"/>
                <a:gd name="T49" fmla="*/ 36 h 67"/>
                <a:gd name="T50" fmla="*/ 17 w 57"/>
                <a:gd name="T51" fmla="*/ 33 h 67"/>
                <a:gd name="T52" fmla="*/ 43 w 57"/>
                <a:gd name="T53" fmla="*/ 33 h 67"/>
                <a:gd name="T54" fmla="*/ 46 w 57"/>
                <a:gd name="T55" fmla="*/ 36 h 67"/>
                <a:gd name="T56" fmla="*/ 43 w 57"/>
                <a:gd name="T57" fmla="*/ 38 h 67"/>
                <a:gd name="T58" fmla="*/ 43 w 57"/>
                <a:gd name="T59" fmla="*/ 29 h 67"/>
                <a:gd name="T60" fmla="*/ 17 w 57"/>
                <a:gd name="T61" fmla="*/ 29 h 67"/>
                <a:gd name="T62" fmla="*/ 14 w 57"/>
                <a:gd name="T63" fmla="*/ 26 h 67"/>
                <a:gd name="T64" fmla="*/ 17 w 57"/>
                <a:gd name="T65" fmla="*/ 24 h 67"/>
                <a:gd name="T66" fmla="*/ 43 w 57"/>
                <a:gd name="T67" fmla="*/ 24 h 67"/>
                <a:gd name="T68" fmla="*/ 46 w 57"/>
                <a:gd name="T69" fmla="*/ 26 h 67"/>
                <a:gd name="T70" fmla="*/ 43 w 57"/>
                <a:gd name="T71" fmla="*/ 2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 h="67">
                  <a:moveTo>
                    <a:pt x="25" y="13"/>
                  </a:moveTo>
                  <a:cubicBezTo>
                    <a:pt x="9" y="13"/>
                    <a:pt x="9" y="13"/>
                    <a:pt x="9" y="13"/>
                  </a:cubicBezTo>
                  <a:cubicBezTo>
                    <a:pt x="7" y="13"/>
                    <a:pt x="7" y="13"/>
                    <a:pt x="7" y="13"/>
                  </a:cubicBezTo>
                  <a:cubicBezTo>
                    <a:pt x="6" y="13"/>
                    <a:pt x="5" y="12"/>
                    <a:pt x="5" y="11"/>
                  </a:cubicBezTo>
                  <a:cubicBezTo>
                    <a:pt x="5" y="10"/>
                    <a:pt x="4" y="10"/>
                    <a:pt x="4" y="9"/>
                  </a:cubicBezTo>
                  <a:cubicBezTo>
                    <a:pt x="4" y="8"/>
                    <a:pt x="5" y="7"/>
                    <a:pt x="5" y="7"/>
                  </a:cubicBezTo>
                  <a:cubicBezTo>
                    <a:pt x="5" y="6"/>
                    <a:pt x="6" y="5"/>
                    <a:pt x="7" y="5"/>
                  </a:cubicBezTo>
                  <a:cubicBezTo>
                    <a:pt x="57" y="5"/>
                    <a:pt x="57" y="5"/>
                    <a:pt x="57" y="5"/>
                  </a:cubicBezTo>
                  <a:cubicBezTo>
                    <a:pt x="57" y="0"/>
                    <a:pt x="57" y="0"/>
                    <a:pt x="57" y="0"/>
                  </a:cubicBezTo>
                  <a:cubicBezTo>
                    <a:pt x="6" y="0"/>
                    <a:pt x="6" y="0"/>
                    <a:pt x="6" y="0"/>
                  </a:cubicBezTo>
                  <a:cubicBezTo>
                    <a:pt x="6" y="0"/>
                    <a:pt x="6" y="0"/>
                    <a:pt x="6" y="0"/>
                  </a:cubicBezTo>
                  <a:cubicBezTo>
                    <a:pt x="5" y="0"/>
                    <a:pt x="5" y="0"/>
                    <a:pt x="5" y="0"/>
                  </a:cubicBezTo>
                  <a:cubicBezTo>
                    <a:pt x="3" y="1"/>
                    <a:pt x="2" y="3"/>
                    <a:pt x="1" y="4"/>
                  </a:cubicBezTo>
                  <a:cubicBezTo>
                    <a:pt x="0" y="6"/>
                    <a:pt x="0" y="7"/>
                    <a:pt x="0" y="9"/>
                  </a:cubicBezTo>
                  <a:cubicBezTo>
                    <a:pt x="0" y="9"/>
                    <a:pt x="0" y="9"/>
                    <a:pt x="0" y="10"/>
                  </a:cubicBezTo>
                  <a:cubicBezTo>
                    <a:pt x="0" y="62"/>
                    <a:pt x="0" y="62"/>
                    <a:pt x="0" y="62"/>
                  </a:cubicBezTo>
                  <a:cubicBezTo>
                    <a:pt x="1" y="65"/>
                    <a:pt x="4" y="66"/>
                    <a:pt x="9" y="67"/>
                  </a:cubicBezTo>
                  <a:cubicBezTo>
                    <a:pt x="57" y="67"/>
                    <a:pt x="57" y="67"/>
                    <a:pt x="57" y="67"/>
                  </a:cubicBezTo>
                  <a:cubicBezTo>
                    <a:pt x="57" y="18"/>
                    <a:pt x="57" y="18"/>
                    <a:pt x="57" y="18"/>
                  </a:cubicBezTo>
                  <a:cubicBezTo>
                    <a:pt x="57" y="16"/>
                    <a:pt x="57" y="16"/>
                    <a:pt x="57" y="16"/>
                  </a:cubicBezTo>
                  <a:cubicBezTo>
                    <a:pt x="57" y="13"/>
                    <a:pt x="57" y="13"/>
                    <a:pt x="57" y="13"/>
                  </a:cubicBezTo>
                  <a:lnTo>
                    <a:pt x="25" y="13"/>
                  </a:lnTo>
                  <a:close/>
                  <a:moveTo>
                    <a:pt x="43" y="38"/>
                  </a:moveTo>
                  <a:cubicBezTo>
                    <a:pt x="17" y="38"/>
                    <a:pt x="17" y="38"/>
                    <a:pt x="17" y="38"/>
                  </a:cubicBezTo>
                  <a:cubicBezTo>
                    <a:pt x="15" y="38"/>
                    <a:pt x="14" y="37"/>
                    <a:pt x="14" y="36"/>
                  </a:cubicBezTo>
                  <a:cubicBezTo>
                    <a:pt x="14" y="34"/>
                    <a:pt x="15" y="33"/>
                    <a:pt x="17" y="33"/>
                  </a:cubicBezTo>
                  <a:cubicBezTo>
                    <a:pt x="43" y="33"/>
                    <a:pt x="43" y="33"/>
                    <a:pt x="43" y="33"/>
                  </a:cubicBezTo>
                  <a:cubicBezTo>
                    <a:pt x="45" y="33"/>
                    <a:pt x="46" y="34"/>
                    <a:pt x="46" y="36"/>
                  </a:cubicBezTo>
                  <a:cubicBezTo>
                    <a:pt x="46" y="37"/>
                    <a:pt x="45" y="38"/>
                    <a:pt x="43" y="38"/>
                  </a:cubicBezTo>
                  <a:close/>
                  <a:moveTo>
                    <a:pt x="43" y="29"/>
                  </a:moveTo>
                  <a:cubicBezTo>
                    <a:pt x="17" y="29"/>
                    <a:pt x="17" y="29"/>
                    <a:pt x="17" y="29"/>
                  </a:cubicBezTo>
                  <a:cubicBezTo>
                    <a:pt x="15" y="29"/>
                    <a:pt x="14" y="28"/>
                    <a:pt x="14" y="26"/>
                  </a:cubicBezTo>
                  <a:cubicBezTo>
                    <a:pt x="14" y="25"/>
                    <a:pt x="15" y="24"/>
                    <a:pt x="17" y="24"/>
                  </a:cubicBezTo>
                  <a:cubicBezTo>
                    <a:pt x="43" y="24"/>
                    <a:pt x="43" y="24"/>
                    <a:pt x="43" y="24"/>
                  </a:cubicBezTo>
                  <a:cubicBezTo>
                    <a:pt x="45" y="24"/>
                    <a:pt x="46" y="25"/>
                    <a:pt x="46" y="26"/>
                  </a:cubicBezTo>
                  <a:cubicBezTo>
                    <a:pt x="46" y="28"/>
                    <a:pt x="45" y="29"/>
                    <a:pt x="43"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60" name="Freeform 221"/>
            <p:cNvSpPr>
              <a:spLocks/>
            </p:cNvSpPr>
            <p:nvPr userDrawn="1"/>
          </p:nvSpPr>
          <p:spPr bwMode="auto">
            <a:xfrm>
              <a:off x="5072063" y="4319588"/>
              <a:ext cx="184150" cy="15875"/>
            </a:xfrm>
            <a:custGeom>
              <a:avLst/>
              <a:gdLst>
                <a:gd name="T0" fmla="*/ 2 w 48"/>
                <a:gd name="T1" fmla="*/ 0 h 4"/>
                <a:gd name="T2" fmla="*/ 0 w 48"/>
                <a:gd name="T3" fmla="*/ 2 h 4"/>
                <a:gd name="T4" fmla="*/ 2 w 48"/>
                <a:gd name="T5" fmla="*/ 4 h 4"/>
                <a:gd name="T6" fmla="*/ 46 w 48"/>
                <a:gd name="T7" fmla="*/ 4 h 4"/>
                <a:gd name="T8" fmla="*/ 48 w 48"/>
                <a:gd name="T9" fmla="*/ 2 h 4"/>
                <a:gd name="T10" fmla="*/ 46 w 48"/>
                <a:gd name="T11" fmla="*/ 0 h 4"/>
                <a:gd name="T12" fmla="*/ 2 w 4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8" h="4">
                  <a:moveTo>
                    <a:pt x="2" y="0"/>
                  </a:moveTo>
                  <a:cubicBezTo>
                    <a:pt x="1" y="0"/>
                    <a:pt x="0" y="1"/>
                    <a:pt x="0" y="2"/>
                  </a:cubicBezTo>
                  <a:cubicBezTo>
                    <a:pt x="0" y="3"/>
                    <a:pt x="1" y="4"/>
                    <a:pt x="2" y="4"/>
                  </a:cubicBezTo>
                  <a:cubicBezTo>
                    <a:pt x="46" y="4"/>
                    <a:pt x="46" y="4"/>
                    <a:pt x="46" y="4"/>
                  </a:cubicBezTo>
                  <a:cubicBezTo>
                    <a:pt x="48" y="4"/>
                    <a:pt x="48" y="3"/>
                    <a:pt x="48" y="2"/>
                  </a:cubicBezTo>
                  <a:cubicBezTo>
                    <a:pt x="48" y="1"/>
                    <a:pt x="48" y="0"/>
                    <a:pt x="46" y="0"/>
                  </a:cubicBezTo>
                  <a:lnTo>
                    <a:pt x="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261" name="Group 260"/>
          <p:cNvGrpSpPr/>
          <p:nvPr userDrawn="1"/>
        </p:nvGrpSpPr>
        <p:grpSpPr>
          <a:xfrm>
            <a:off x="9017000" y="1933576"/>
            <a:ext cx="546101" cy="593725"/>
            <a:chOff x="6762750" y="1933575"/>
            <a:chExt cx="409576" cy="593725"/>
          </a:xfrm>
        </p:grpSpPr>
        <p:sp>
          <p:nvSpPr>
            <p:cNvPr id="262" name="Rectangle 222"/>
            <p:cNvSpPr>
              <a:spLocks noChangeArrowheads="1"/>
            </p:cNvSpPr>
            <p:nvPr userDrawn="1"/>
          </p:nvSpPr>
          <p:spPr bwMode="auto">
            <a:xfrm>
              <a:off x="6964363" y="2144713"/>
              <a:ext cx="119063" cy="79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63" name="Freeform 223"/>
            <p:cNvSpPr>
              <a:spLocks/>
            </p:cNvSpPr>
            <p:nvPr userDrawn="1"/>
          </p:nvSpPr>
          <p:spPr bwMode="auto">
            <a:xfrm>
              <a:off x="6875463" y="2144713"/>
              <a:ext cx="100013" cy="150813"/>
            </a:xfrm>
            <a:custGeom>
              <a:avLst/>
              <a:gdLst>
                <a:gd name="T0" fmla="*/ 0 w 26"/>
                <a:gd name="T1" fmla="*/ 1 h 39"/>
                <a:gd name="T2" fmla="*/ 1 w 26"/>
                <a:gd name="T3" fmla="*/ 39 h 39"/>
                <a:gd name="T4" fmla="*/ 26 w 26"/>
                <a:gd name="T5" fmla="*/ 20 h 39"/>
                <a:gd name="T6" fmla="*/ 0 w 26"/>
                <a:gd name="T7" fmla="*/ 0 h 39"/>
                <a:gd name="T8" fmla="*/ 0 w 26"/>
                <a:gd name="T9" fmla="*/ 1 h 39"/>
              </a:gdLst>
              <a:ahLst/>
              <a:cxnLst>
                <a:cxn ang="0">
                  <a:pos x="T0" y="T1"/>
                </a:cxn>
                <a:cxn ang="0">
                  <a:pos x="T2" y="T3"/>
                </a:cxn>
                <a:cxn ang="0">
                  <a:pos x="T4" y="T5"/>
                </a:cxn>
                <a:cxn ang="0">
                  <a:pos x="T6" y="T7"/>
                </a:cxn>
                <a:cxn ang="0">
                  <a:pos x="T8" y="T9"/>
                </a:cxn>
              </a:cxnLst>
              <a:rect l="0" t="0" r="r" b="b"/>
              <a:pathLst>
                <a:path w="26" h="39">
                  <a:moveTo>
                    <a:pt x="0" y="1"/>
                  </a:moveTo>
                  <a:cubicBezTo>
                    <a:pt x="1" y="39"/>
                    <a:pt x="1" y="39"/>
                    <a:pt x="1" y="39"/>
                  </a:cubicBezTo>
                  <a:cubicBezTo>
                    <a:pt x="26" y="20"/>
                    <a:pt x="26" y="20"/>
                    <a:pt x="26" y="20"/>
                  </a:cubicBezTo>
                  <a:cubicBezTo>
                    <a:pt x="0" y="0"/>
                    <a:pt x="0" y="0"/>
                    <a:pt x="0" y="0"/>
                  </a:cubicBezTo>
                  <a:cubicBezTo>
                    <a:pt x="0" y="0"/>
                    <a:pt x="0" y="1"/>
                    <a:pt x="0"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64" name="Freeform 224"/>
            <p:cNvSpPr>
              <a:spLocks/>
            </p:cNvSpPr>
            <p:nvPr userDrawn="1"/>
          </p:nvSpPr>
          <p:spPr bwMode="auto">
            <a:xfrm>
              <a:off x="6889750" y="2028825"/>
              <a:ext cx="266700" cy="142875"/>
            </a:xfrm>
            <a:custGeom>
              <a:avLst/>
              <a:gdLst>
                <a:gd name="T0" fmla="*/ 168 w 168"/>
                <a:gd name="T1" fmla="*/ 64 h 90"/>
                <a:gd name="T2" fmla="*/ 83 w 168"/>
                <a:gd name="T3" fmla="*/ 0 h 90"/>
                <a:gd name="T4" fmla="*/ 0 w 168"/>
                <a:gd name="T5" fmla="*/ 64 h 90"/>
                <a:gd name="T6" fmla="*/ 34 w 168"/>
                <a:gd name="T7" fmla="*/ 90 h 90"/>
                <a:gd name="T8" fmla="*/ 34 w 168"/>
                <a:gd name="T9" fmla="*/ 56 h 90"/>
                <a:gd name="T10" fmla="*/ 134 w 168"/>
                <a:gd name="T11" fmla="*/ 56 h 90"/>
                <a:gd name="T12" fmla="*/ 134 w 168"/>
                <a:gd name="T13" fmla="*/ 90 h 90"/>
                <a:gd name="T14" fmla="*/ 168 w 168"/>
                <a:gd name="T15" fmla="*/ 64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90">
                  <a:moveTo>
                    <a:pt x="168" y="64"/>
                  </a:moveTo>
                  <a:lnTo>
                    <a:pt x="83" y="0"/>
                  </a:lnTo>
                  <a:lnTo>
                    <a:pt x="0" y="64"/>
                  </a:lnTo>
                  <a:lnTo>
                    <a:pt x="34" y="90"/>
                  </a:lnTo>
                  <a:lnTo>
                    <a:pt x="34" y="56"/>
                  </a:lnTo>
                  <a:lnTo>
                    <a:pt x="134" y="56"/>
                  </a:lnTo>
                  <a:lnTo>
                    <a:pt x="134" y="90"/>
                  </a:lnTo>
                  <a:lnTo>
                    <a:pt x="168" y="6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65" name="Rectangle 225"/>
            <p:cNvSpPr>
              <a:spLocks noChangeArrowheads="1"/>
            </p:cNvSpPr>
            <p:nvPr userDrawn="1"/>
          </p:nvSpPr>
          <p:spPr bwMode="auto">
            <a:xfrm>
              <a:off x="6964363" y="2168525"/>
              <a:ext cx="11906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66" name="Freeform 226"/>
            <p:cNvSpPr>
              <a:spLocks/>
            </p:cNvSpPr>
            <p:nvPr userDrawn="1"/>
          </p:nvSpPr>
          <p:spPr bwMode="auto">
            <a:xfrm>
              <a:off x="7072313" y="2144713"/>
              <a:ext cx="100013" cy="147638"/>
            </a:xfrm>
            <a:custGeom>
              <a:avLst/>
              <a:gdLst>
                <a:gd name="T0" fmla="*/ 26 w 26"/>
                <a:gd name="T1" fmla="*/ 0 h 38"/>
                <a:gd name="T2" fmla="*/ 0 w 26"/>
                <a:gd name="T3" fmla="*/ 19 h 38"/>
                <a:gd name="T4" fmla="*/ 25 w 26"/>
                <a:gd name="T5" fmla="*/ 38 h 38"/>
                <a:gd name="T6" fmla="*/ 26 w 26"/>
                <a:gd name="T7" fmla="*/ 36 h 38"/>
                <a:gd name="T8" fmla="*/ 26 w 26"/>
                <a:gd name="T9" fmla="*/ 1 h 38"/>
                <a:gd name="T10" fmla="*/ 26 w 26"/>
                <a:gd name="T11" fmla="*/ 0 h 38"/>
              </a:gdLst>
              <a:ahLst/>
              <a:cxnLst>
                <a:cxn ang="0">
                  <a:pos x="T0" y="T1"/>
                </a:cxn>
                <a:cxn ang="0">
                  <a:pos x="T2" y="T3"/>
                </a:cxn>
                <a:cxn ang="0">
                  <a:pos x="T4" y="T5"/>
                </a:cxn>
                <a:cxn ang="0">
                  <a:pos x="T6" y="T7"/>
                </a:cxn>
                <a:cxn ang="0">
                  <a:pos x="T8" y="T9"/>
                </a:cxn>
                <a:cxn ang="0">
                  <a:pos x="T10" y="T11"/>
                </a:cxn>
              </a:cxnLst>
              <a:rect l="0" t="0" r="r" b="b"/>
              <a:pathLst>
                <a:path w="26" h="38">
                  <a:moveTo>
                    <a:pt x="26" y="0"/>
                  </a:moveTo>
                  <a:cubicBezTo>
                    <a:pt x="0" y="19"/>
                    <a:pt x="0" y="19"/>
                    <a:pt x="0" y="19"/>
                  </a:cubicBezTo>
                  <a:cubicBezTo>
                    <a:pt x="25" y="38"/>
                    <a:pt x="25" y="38"/>
                    <a:pt x="25" y="38"/>
                  </a:cubicBezTo>
                  <a:cubicBezTo>
                    <a:pt x="26" y="38"/>
                    <a:pt x="26" y="37"/>
                    <a:pt x="26" y="36"/>
                  </a:cubicBezTo>
                  <a:cubicBezTo>
                    <a:pt x="26" y="1"/>
                    <a:pt x="26" y="1"/>
                    <a:pt x="26" y="1"/>
                  </a:cubicBezTo>
                  <a:cubicBezTo>
                    <a:pt x="26" y="0"/>
                    <a:pt x="26" y="0"/>
                    <a:pt x="26"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67" name="Freeform 227"/>
            <p:cNvSpPr>
              <a:spLocks/>
            </p:cNvSpPr>
            <p:nvPr userDrawn="1"/>
          </p:nvSpPr>
          <p:spPr bwMode="auto">
            <a:xfrm>
              <a:off x="6894513" y="2233613"/>
              <a:ext cx="258763" cy="77788"/>
            </a:xfrm>
            <a:custGeom>
              <a:avLst/>
              <a:gdLst>
                <a:gd name="T0" fmla="*/ 35 w 67"/>
                <a:gd name="T1" fmla="*/ 4 h 20"/>
                <a:gd name="T2" fmla="*/ 33 w 67"/>
                <a:gd name="T3" fmla="*/ 6 h 20"/>
                <a:gd name="T4" fmla="*/ 32 w 67"/>
                <a:gd name="T5" fmla="*/ 4 h 20"/>
                <a:gd name="T6" fmla="*/ 26 w 67"/>
                <a:gd name="T7" fmla="*/ 1 h 20"/>
                <a:gd name="T8" fmla="*/ 0 w 67"/>
                <a:gd name="T9" fmla="*/ 20 h 20"/>
                <a:gd name="T10" fmla="*/ 2 w 67"/>
                <a:gd name="T11" fmla="*/ 20 h 20"/>
                <a:gd name="T12" fmla="*/ 65 w 67"/>
                <a:gd name="T13" fmla="*/ 20 h 20"/>
                <a:gd name="T14" fmla="*/ 67 w 67"/>
                <a:gd name="T15" fmla="*/ 20 h 20"/>
                <a:gd name="T16" fmla="*/ 41 w 67"/>
                <a:gd name="T17" fmla="*/ 0 h 20"/>
                <a:gd name="T18" fmla="*/ 35 w 67"/>
                <a:gd name="T19" fmla="*/ 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20">
                  <a:moveTo>
                    <a:pt x="35" y="4"/>
                  </a:moveTo>
                  <a:cubicBezTo>
                    <a:pt x="33" y="6"/>
                    <a:pt x="33" y="6"/>
                    <a:pt x="33" y="6"/>
                  </a:cubicBezTo>
                  <a:cubicBezTo>
                    <a:pt x="32" y="4"/>
                    <a:pt x="32" y="4"/>
                    <a:pt x="32" y="4"/>
                  </a:cubicBezTo>
                  <a:cubicBezTo>
                    <a:pt x="26" y="1"/>
                    <a:pt x="26" y="1"/>
                    <a:pt x="26" y="1"/>
                  </a:cubicBezTo>
                  <a:cubicBezTo>
                    <a:pt x="0" y="20"/>
                    <a:pt x="0" y="20"/>
                    <a:pt x="0" y="20"/>
                  </a:cubicBezTo>
                  <a:cubicBezTo>
                    <a:pt x="1" y="20"/>
                    <a:pt x="1" y="20"/>
                    <a:pt x="2" y="20"/>
                  </a:cubicBezTo>
                  <a:cubicBezTo>
                    <a:pt x="65" y="20"/>
                    <a:pt x="65" y="20"/>
                    <a:pt x="65" y="20"/>
                  </a:cubicBezTo>
                  <a:cubicBezTo>
                    <a:pt x="66" y="20"/>
                    <a:pt x="66" y="20"/>
                    <a:pt x="67" y="20"/>
                  </a:cubicBezTo>
                  <a:cubicBezTo>
                    <a:pt x="41" y="0"/>
                    <a:pt x="41" y="0"/>
                    <a:pt x="41" y="0"/>
                  </a:cubicBezTo>
                  <a:lnTo>
                    <a:pt x="35" y="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68" name="Freeform 228"/>
            <p:cNvSpPr>
              <a:spLocks noEditPoints="1"/>
            </p:cNvSpPr>
            <p:nvPr userDrawn="1"/>
          </p:nvSpPr>
          <p:spPr bwMode="auto">
            <a:xfrm>
              <a:off x="6762750" y="1933575"/>
              <a:ext cx="350838" cy="593725"/>
            </a:xfrm>
            <a:custGeom>
              <a:avLst/>
              <a:gdLst>
                <a:gd name="T0" fmla="*/ 80 w 91"/>
                <a:gd name="T1" fmla="*/ 133 h 154"/>
                <a:gd name="T2" fmla="*/ 13 w 91"/>
                <a:gd name="T3" fmla="*/ 133 h 154"/>
                <a:gd name="T4" fmla="*/ 13 w 91"/>
                <a:gd name="T5" fmla="*/ 11 h 154"/>
                <a:gd name="T6" fmla="*/ 80 w 91"/>
                <a:gd name="T7" fmla="*/ 11 h 154"/>
                <a:gd name="T8" fmla="*/ 80 w 91"/>
                <a:gd name="T9" fmla="*/ 25 h 154"/>
                <a:gd name="T10" fmla="*/ 91 w 91"/>
                <a:gd name="T11" fmla="*/ 34 h 154"/>
                <a:gd name="T12" fmla="*/ 91 w 91"/>
                <a:gd name="T13" fmla="*/ 5 h 154"/>
                <a:gd name="T14" fmla="*/ 86 w 91"/>
                <a:gd name="T15" fmla="*/ 0 h 154"/>
                <a:gd name="T16" fmla="*/ 6 w 91"/>
                <a:gd name="T17" fmla="*/ 0 h 154"/>
                <a:gd name="T18" fmla="*/ 0 w 91"/>
                <a:gd name="T19" fmla="*/ 5 h 154"/>
                <a:gd name="T20" fmla="*/ 0 w 91"/>
                <a:gd name="T21" fmla="*/ 149 h 154"/>
                <a:gd name="T22" fmla="*/ 6 w 91"/>
                <a:gd name="T23" fmla="*/ 154 h 154"/>
                <a:gd name="T24" fmla="*/ 86 w 91"/>
                <a:gd name="T25" fmla="*/ 154 h 154"/>
                <a:gd name="T26" fmla="*/ 91 w 91"/>
                <a:gd name="T27" fmla="*/ 149 h 154"/>
                <a:gd name="T28" fmla="*/ 91 w 91"/>
                <a:gd name="T29" fmla="*/ 106 h 154"/>
                <a:gd name="T30" fmla="*/ 80 w 91"/>
                <a:gd name="T31" fmla="*/ 106 h 154"/>
                <a:gd name="T32" fmla="*/ 80 w 91"/>
                <a:gd name="T33" fmla="*/ 133 h 154"/>
                <a:gd name="T34" fmla="*/ 47 w 91"/>
                <a:gd name="T35" fmla="*/ 151 h 154"/>
                <a:gd name="T36" fmla="*/ 40 w 91"/>
                <a:gd name="T37" fmla="*/ 144 h 154"/>
                <a:gd name="T38" fmla="*/ 47 w 91"/>
                <a:gd name="T39" fmla="*/ 137 h 154"/>
                <a:gd name="T40" fmla="*/ 53 w 91"/>
                <a:gd name="T41" fmla="*/ 144 h 154"/>
                <a:gd name="T42" fmla="*/ 47 w 91"/>
                <a:gd name="T43" fmla="*/ 15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154">
                  <a:moveTo>
                    <a:pt x="80" y="133"/>
                  </a:moveTo>
                  <a:cubicBezTo>
                    <a:pt x="13" y="133"/>
                    <a:pt x="13" y="133"/>
                    <a:pt x="13" y="133"/>
                  </a:cubicBezTo>
                  <a:cubicBezTo>
                    <a:pt x="13" y="11"/>
                    <a:pt x="13" y="11"/>
                    <a:pt x="13" y="11"/>
                  </a:cubicBezTo>
                  <a:cubicBezTo>
                    <a:pt x="80" y="11"/>
                    <a:pt x="80" y="11"/>
                    <a:pt x="80" y="11"/>
                  </a:cubicBezTo>
                  <a:cubicBezTo>
                    <a:pt x="80" y="25"/>
                    <a:pt x="80" y="25"/>
                    <a:pt x="80" y="25"/>
                  </a:cubicBezTo>
                  <a:cubicBezTo>
                    <a:pt x="91" y="34"/>
                    <a:pt x="91" y="34"/>
                    <a:pt x="91" y="34"/>
                  </a:cubicBezTo>
                  <a:cubicBezTo>
                    <a:pt x="91" y="5"/>
                    <a:pt x="91" y="5"/>
                    <a:pt x="91" y="5"/>
                  </a:cubicBezTo>
                  <a:cubicBezTo>
                    <a:pt x="91" y="2"/>
                    <a:pt x="89" y="0"/>
                    <a:pt x="86" y="0"/>
                  </a:cubicBezTo>
                  <a:cubicBezTo>
                    <a:pt x="6" y="0"/>
                    <a:pt x="6" y="0"/>
                    <a:pt x="6" y="0"/>
                  </a:cubicBezTo>
                  <a:cubicBezTo>
                    <a:pt x="3" y="0"/>
                    <a:pt x="0" y="2"/>
                    <a:pt x="0" y="5"/>
                  </a:cubicBezTo>
                  <a:cubicBezTo>
                    <a:pt x="0" y="149"/>
                    <a:pt x="0" y="149"/>
                    <a:pt x="0" y="149"/>
                  </a:cubicBezTo>
                  <a:cubicBezTo>
                    <a:pt x="0" y="152"/>
                    <a:pt x="3" y="154"/>
                    <a:pt x="6" y="154"/>
                  </a:cubicBezTo>
                  <a:cubicBezTo>
                    <a:pt x="86" y="154"/>
                    <a:pt x="86" y="154"/>
                    <a:pt x="86" y="154"/>
                  </a:cubicBezTo>
                  <a:cubicBezTo>
                    <a:pt x="89" y="154"/>
                    <a:pt x="91" y="152"/>
                    <a:pt x="91" y="149"/>
                  </a:cubicBezTo>
                  <a:cubicBezTo>
                    <a:pt x="91" y="106"/>
                    <a:pt x="91" y="106"/>
                    <a:pt x="91" y="106"/>
                  </a:cubicBezTo>
                  <a:cubicBezTo>
                    <a:pt x="80" y="106"/>
                    <a:pt x="80" y="106"/>
                    <a:pt x="80" y="106"/>
                  </a:cubicBezTo>
                  <a:lnTo>
                    <a:pt x="80" y="133"/>
                  </a:lnTo>
                  <a:close/>
                  <a:moveTo>
                    <a:pt x="47" y="151"/>
                  </a:moveTo>
                  <a:cubicBezTo>
                    <a:pt x="43" y="151"/>
                    <a:pt x="40" y="148"/>
                    <a:pt x="40" y="144"/>
                  </a:cubicBezTo>
                  <a:cubicBezTo>
                    <a:pt x="40" y="140"/>
                    <a:pt x="43" y="137"/>
                    <a:pt x="47" y="137"/>
                  </a:cubicBezTo>
                  <a:cubicBezTo>
                    <a:pt x="51" y="137"/>
                    <a:pt x="53" y="140"/>
                    <a:pt x="53" y="144"/>
                  </a:cubicBezTo>
                  <a:cubicBezTo>
                    <a:pt x="53" y="148"/>
                    <a:pt x="51" y="151"/>
                    <a:pt x="47" y="1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
        <p:nvSpPr>
          <p:cNvPr id="269" name="Freeform 229"/>
          <p:cNvSpPr>
            <a:spLocks noEditPoints="1"/>
          </p:cNvSpPr>
          <p:nvPr userDrawn="1"/>
        </p:nvSpPr>
        <p:spPr bwMode="auto">
          <a:xfrm>
            <a:off x="9207500" y="3378201"/>
            <a:ext cx="603251" cy="512763"/>
          </a:xfrm>
          <a:custGeom>
            <a:avLst/>
            <a:gdLst>
              <a:gd name="T0" fmla="*/ 61 w 117"/>
              <a:gd name="T1" fmla="*/ 118 h 133"/>
              <a:gd name="T2" fmla="*/ 96 w 117"/>
              <a:gd name="T3" fmla="*/ 96 h 133"/>
              <a:gd name="T4" fmla="*/ 97 w 117"/>
              <a:gd name="T5" fmla="*/ 95 h 133"/>
              <a:gd name="T6" fmla="*/ 96 w 117"/>
              <a:gd name="T7" fmla="*/ 20 h 133"/>
              <a:gd name="T8" fmla="*/ 95 w 117"/>
              <a:gd name="T9" fmla="*/ 19 h 133"/>
              <a:gd name="T10" fmla="*/ 23 w 117"/>
              <a:gd name="T11" fmla="*/ 18 h 133"/>
              <a:gd name="T12" fmla="*/ 21 w 117"/>
              <a:gd name="T13" fmla="*/ 20 h 133"/>
              <a:gd name="T14" fmla="*/ 19 w 117"/>
              <a:gd name="T15" fmla="*/ 94 h 133"/>
              <a:gd name="T16" fmla="*/ 20 w 117"/>
              <a:gd name="T17" fmla="*/ 95 h 133"/>
              <a:gd name="T18" fmla="*/ 55 w 117"/>
              <a:gd name="T19" fmla="*/ 111 h 133"/>
              <a:gd name="T20" fmla="*/ 41 w 117"/>
              <a:gd name="T21" fmla="*/ 118 h 133"/>
              <a:gd name="T22" fmla="*/ 5 w 117"/>
              <a:gd name="T23" fmla="*/ 121 h 133"/>
              <a:gd name="T24" fmla="*/ 41 w 117"/>
              <a:gd name="T25" fmla="*/ 130 h 133"/>
              <a:gd name="T26" fmla="*/ 75 w 117"/>
              <a:gd name="T27" fmla="*/ 133 h 133"/>
              <a:gd name="T28" fmla="*/ 111 w 117"/>
              <a:gd name="T29" fmla="*/ 130 h 133"/>
              <a:gd name="T30" fmla="*/ 75 w 117"/>
              <a:gd name="T31" fmla="*/ 121 h 133"/>
              <a:gd name="T32" fmla="*/ 101 w 117"/>
              <a:gd name="T33" fmla="*/ 42 h 133"/>
              <a:gd name="T34" fmla="*/ 99 w 117"/>
              <a:gd name="T35" fmla="*/ 50 h 133"/>
              <a:gd name="T36" fmla="*/ 15 w 117"/>
              <a:gd name="T37" fmla="*/ 70 h 133"/>
              <a:gd name="T38" fmla="*/ 18 w 117"/>
              <a:gd name="T39" fmla="*/ 61 h 133"/>
              <a:gd name="T40" fmla="*/ 63 w 117"/>
              <a:gd name="T41" fmla="*/ 92 h 133"/>
              <a:gd name="T42" fmla="*/ 87 w 117"/>
              <a:gd name="T43" fmla="*/ 92 h 133"/>
              <a:gd name="T44" fmla="*/ 58 w 117"/>
              <a:gd name="T45" fmla="*/ 52 h 133"/>
              <a:gd name="T46" fmla="*/ 64 w 117"/>
              <a:gd name="T47" fmla="*/ 25 h 133"/>
              <a:gd name="T48" fmla="*/ 58 w 117"/>
              <a:gd name="T49" fmla="*/ 52 h 133"/>
              <a:gd name="T50" fmla="*/ 90 w 117"/>
              <a:gd name="T51" fmla="*/ 51 h 133"/>
              <a:gd name="T52" fmla="*/ 64 w 117"/>
              <a:gd name="T53" fmla="*/ 58 h 133"/>
              <a:gd name="T54" fmla="*/ 52 w 117"/>
              <a:gd name="T55" fmla="*/ 58 h 133"/>
              <a:gd name="T56" fmla="*/ 27 w 117"/>
              <a:gd name="T57" fmla="*/ 61 h 133"/>
              <a:gd name="T58" fmla="*/ 52 w 117"/>
              <a:gd name="T59" fmla="*/ 58 h 133"/>
              <a:gd name="T60" fmla="*/ 71 w 117"/>
              <a:gd name="T61" fmla="*/ 76 h 133"/>
              <a:gd name="T62" fmla="*/ 42 w 117"/>
              <a:gd name="T63" fmla="*/ 80 h 133"/>
              <a:gd name="T64" fmla="*/ 93 w 117"/>
              <a:gd name="T65" fmla="*/ 87 h 133"/>
              <a:gd name="T66" fmla="*/ 94 w 117"/>
              <a:gd name="T67" fmla="*/ 60 h 133"/>
              <a:gd name="T68" fmla="*/ 92 w 117"/>
              <a:gd name="T69" fmla="*/ 29 h 133"/>
              <a:gd name="T70" fmla="*/ 88 w 117"/>
              <a:gd name="T71" fmla="*/ 34 h 133"/>
              <a:gd name="T72" fmla="*/ 87 w 117"/>
              <a:gd name="T73" fmla="*/ 23 h 133"/>
              <a:gd name="T74" fmla="*/ 74 w 117"/>
              <a:gd name="T75" fmla="*/ 22 h 133"/>
              <a:gd name="T76" fmla="*/ 71 w 117"/>
              <a:gd name="T77" fmla="*/ 14 h 133"/>
              <a:gd name="T78" fmla="*/ 53 w 117"/>
              <a:gd name="T79" fmla="*/ 13 h 133"/>
              <a:gd name="T80" fmla="*/ 54 w 117"/>
              <a:gd name="T81" fmla="*/ 21 h 133"/>
              <a:gd name="T82" fmla="*/ 29 w 117"/>
              <a:gd name="T83" fmla="*/ 23 h 133"/>
              <a:gd name="T84" fmla="*/ 24 w 117"/>
              <a:gd name="T85" fmla="*/ 29 h 133"/>
              <a:gd name="T86" fmla="*/ 23 w 117"/>
              <a:gd name="T87" fmla="*/ 51 h 133"/>
              <a:gd name="T88" fmla="*/ 23 w 117"/>
              <a:gd name="T89" fmla="*/ 70 h 133"/>
              <a:gd name="T90" fmla="*/ 24 w 117"/>
              <a:gd name="T91" fmla="*/ 87 h 133"/>
              <a:gd name="T92" fmla="*/ 30 w 117"/>
              <a:gd name="T93" fmla="*/ 92 h 133"/>
              <a:gd name="T94" fmla="*/ 44 w 117"/>
              <a:gd name="T95" fmla="*/ 92 h 133"/>
              <a:gd name="T96" fmla="*/ 53 w 117"/>
              <a:gd name="T97" fmla="*/ 97 h 133"/>
              <a:gd name="T98" fmla="*/ 43 w 117"/>
              <a:gd name="T99" fmla="*/ 10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7" h="133">
                <a:moveTo>
                  <a:pt x="75" y="118"/>
                </a:moveTo>
                <a:cubicBezTo>
                  <a:pt x="61" y="118"/>
                  <a:pt x="61" y="118"/>
                  <a:pt x="61" y="118"/>
                </a:cubicBezTo>
                <a:cubicBezTo>
                  <a:pt x="61" y="111"/>
                  <a:pt x="61" y="111"/>
                  <a:pt x="61" y="111"/>
                </a:cubicBezTo>
                <a:cubicBezTo>
                  <a:pt x="74" y="110"/>
                  <a:pt x="86" y="105"/>
                  <a:pt x="96" y="96"/>
                </a:cubicBezTo>
                <a:cubicBezTo>
                  <a:pt x="96" y="95"/>
                  <a:pt x="96" y="95"/>
                  <a:pt x="96" y="95"/>
                </a:cubicBezTo>
                <a:cubicBezTo>
                  <a:pt x="97" y="95"/>
                  <a:pt x="97" y="95"/>
                  <a:pt x="97" y="95"/>
                </a:cubicBezTo>
                <a:cubicBezTo>
                  <a:pt x="97" y="94"/>
                  <a:pt x="98" y="94"/>
                  <a:pt x="98" y="93"/>
                </a:cubicBezTo>
                <a:cubicBezTo>
                  <a:pt x="117" y="72"/>
                  <a:pt x="116" y="40"/>
                  <a:pt x="96" y="20"/>
                </a:cubicBezTo>
                <a:cubicBezTo>
                  <a:pt x="96" y="20"/>
                  <a:pt x="96" y="20"/>
                  <a:pt x="96" y="20"/>
                </a:cubicBezTo>
                <a:cubicBezTo>
                  <a:pt x="95" y="20"/>
                  <a:pt x="95" y="19"/>
                  <a:pt x="95" y="19"/>
                </a:cubicBezTo>
                <a:cubicBezTo>
                  <a:pt x="95" y="19"/>
                  <a:pt x="95" y="19"/>
                  <a:pt x="94" y="19"/>
                </a:cubicBezTo>
                <a:cubicBezTo>
                  <a:pt x="74" y="0"/>
                  <a:pt x="43" y="0"/>
                  <a:pt x="23" y="18"/>
                </a:cubicBezTo>
                <a:cubicBezTo>
                  <a:pt x="22" y="18"/>
                  <a:pt x="22" y="19"/>
                  <a:pt x="21" y="19"/>
                </a:cubicBezTo>
                <a:cubicBezTo>
                  <a:pt x="21" y="19"/>
                  <a:pt x="21" y="19"/>
                  <a:pt x="21" y="20"/>
                </a:cubicBezTo>
                <a:cubicBezTo>
                  <a:pt x="21" y="20"/>
                  <a:pt x="21" y="20"/>
                  <a:pt x="20" y="20"/>
                </a:cubicBezTo>
                <a:cubicBezTo>
                  <a:pt x="0" y="40"/>
                  <a:pt x="0" y="73"/>
                  <a:pt x="19" y="94"/>
                </a:cubicBezTo>
                <a:cubicBezTo>
                  <a:pt x="19" y="94"/>
                  <a:pt x="20" y="95"/>
                  <a:pt x="20" y="95"/>
                </a:cubicBezTo>
                <a:cubicBezTo>
                  <a:pt x="20" y="95"/>
                  <a:pt x="20" y="95"/>
                  <a:pt x="20" y="95"/>
                </a:cubicBezTo>
                <a:cubicBezTo>
                  <a:pt x="20" y="95"/>
                  <a:pt x="20" y="95"/>
                  <a:pt x="20" y="96"/>
                </a:cubicBezTo>
                <a:cubicBezTo>
                  <a:pt x="30" y="105"/>
                  <a:pt x="42" y="110"/>
                  <a:pt x="55" y="111"/>
                </a:cubicBezTo>
                <a:cubicBezTo>
                  <a:pt x="55" y="118"/>
                  <a:pt x="55" y="118"/>
                  <a:pt x="55" y="118"/>
                </a:cubicBezTo>
                <a:cubicBezTo>
                  <a:pt x="41" y="118"/>
                  <a:pt x="41" y="118"/>
                  <a:pt x="41" y="118"/>
                </a:cubicBezTo>
                <a:cubicBezTo>
                  <a:pt x="41" y="121"/>
                  <a:pt x="41" y="121"/>
                  <a:pt x="41" y="121"/>
                </a:cubicBezTo>
                <a:cubicBezTo>
                  <a:pt x="5" y="121"/>
                  <a:pt x="5" y="121"/>
                  <a:pt x="5" y="121"/>
                </a:cubicBezTo>
                <a:cubicBezTo>
                  <a:pt x="5" y="130"/>
                  <a:pt x="5" y="130"/>
                  <a:pt x="5" y="130"/>
                </a:cubicBezTo>
                <a:cubicBezTo>
                  <a:pt x="41" y="130"/>
                  <a:pt x="41" y="130"/>
                  <a:pt x="41" y="130"/>
                </a:cubicBezTo>
                <a:cubicBezTo>
                  <a:pt x="41" y="133"/>
                  <a:pt x="41" y="133"/>
                  <a:pt x="41" y="133"/>
                </a:cubicBezTo>
                <a:cubicBezTo>
                  <a:pt x="75" y="133"/>
                  <a:pt x="75" y="133"/>
                  <a:pt x="75" y="133"/>
                </a:cubicBezTo>
                <a:cubicBezTo>
                  <a:pt x="75" y="130"/>
                  <a:pt x="75" y="130"/>
                  <a:pt x="75" y="130"/>
                </a:cubicBezTo>
                <a:cubicBezTo>
                  <a:pt x="111" y="130"/>
                  <a:pt x="111" y="130"/>
                  <a:pt x="111" y="130"/>
                </a:cubicBezTo>
                <a:cubicBezTo>
                  <a:pt x="111" y="121"/>
                  <a:pt x="111" y="121"/>
                  <a:pt x="111" y="121"/>
                </a:cubicBezTo>
                <a:cubicBezTo>
                  <a:pt x="75" y="121"/>
                  <a:pt x="75" y="121"/>
                  <a:pt x="75" y="121"/>
                </a:cubicBezTo>
                <a:lnTo>
                  <a:pt x="75" y="118"/>
                </a:lnTo>
                <a:close/>
                <a:moveTo>
                  <a:pt x="101" y="42"/>
                </a:moveTo>
                <a:cubicBezTo>
                  <a:pt x="103" y="49"/>
                  <a:pt x="104" y="56"/>
                  <a:pt x="103" y="62"/>
                </a:cubicBezTo>
                <a:cubicBezTo>
                  <a:pt x="102" y="58"/>
                  <a:pt x="101" y="54"/>
                  <a:pt x="99" y="50"/>
                </a:cubicBezTo>
                <a:cubicBezTo>
                  <a:pt x="100" y="48"/>
                  <a:pt x="100" y="45"/>
                  <a:pt x="101" y="42"/>
                </a:cubicBezTo>
                <a:close/>
                <a:moveTo>
                  <a:pt x="15" y="70"/>
                </a:moveTo>
                <a:cubicBezTo>
                  <a:pt x="13" y="63"/>
                  <a:pt x="12" y="55"/>
                  <a:pt x="14" y="48"/>
                </a:cubicBezTo>
                <a:cubicBezTo>
                  <a:pt x="15" y="52"/>
                  <a:pt x="16" y="56"/>
                  <a:pt x="18" y="61"/>
                </a:cubicBezTo>
                <a:cubicBezTo>
                  <a:pt x="17" y="64"/>
                  <a:pt x="15" y="67"/>
                  <a:pt x="15" y="70"/>
                </a:cubicBezTo>
                <a:close/>
                <a:moveTo>
                  <a:pt x="63" y="92"/>
                </a:moveTo>
                <a:cubicBezTo>
                  <a:pt x="67" y="89"/>
                  <a:pt x="72" y="86"/>
                  <a:pt x="77" y="82"/>
                </a:cubicBezTo>
                <a:cubicBezTo>
                  <a:pt x="87" y="92"/>
                  <a:pt x="87" y="92"/>
                  <a:pt x="87" y="92"/>
                </a:cubicBezTo>
                <a:cubicBezTo>
                  <a:pt x="80" y="96"/>
                  <a:pt x="72" y="95"/>
                  <a:pt x="63" y="92"/>
                </a:cubicBezTo>
                <a:close/>
                <a:moveTo>
                  <a:pt x="58" y="52"/>
                </a:moveTo>
                <a:cubicBezTo>
                  <a:pt x="44" y="38"/>
                  <a:pt x="44" y="38"/>
                  <a:pt x="44" y="38"/>
                </a:cubicBezTo>
                <a:cubicBezTo>
                  <a:pt x="51" y="33"/>
                  <a:pt x="57" y="28"/>
                  <a:pt x="64" y="25"/>
                </a:cubicBezTo>
                <a:cubicBezTo>
                  <a:pt x="68" y="28"/>
                  <a:pt x="72" y="31"/>
                  <a:pt x="76" y="34"/>
                </a:cubicBezTo>
                <a:lnTo>
                  <a:pt x="58" y="52"/>
                </a:lnTo>
                <a:close/>
                <a:moveTo>
                  <a:pt x="82" y="40"/>
                </a:moveTo>
                <a:cubicBezTo>
                  <a:pt x="85" y="43"/>
                  <a:pt x="87" y="47"/>
                  <a:pt x="90" y="51"/>
                </a:cubicBezTo>
                <a:cubicBezTo>
                  <a:pt x="87" y="57"/>
                  <a:pt x="82" y="64"/>
                  <a:pt x="76" y="70"/>
                </a:cubicBezTo>
                <a:cubicBezTo>
                  <a:pt x="64" y="58"/>
                  <a:pt x="64" y="58"/>
                  <a:pt x="64" y="58"/>
                </a:cubicBezTo>
                <a:lnTo>
                  <a:pt x="82" y="40"/>
                </a:lnTo>
                <a:close/>
                <a:moveTo>
                  <a:pt x="52" y="58"/>
                </a:moveTo>
                <a:cubicBezTo>
                  <a:pt x="36" y="74"/>
                  <a:pt x="36" y="74"/>
                  <a:pt x="36" y="74"/>
                </a:cubicBezTo>
                <a:cubicBezTo>
                  <a:pt x="32" y="70"/>
                  <a:pt x="29" y="65"/>
                  <a:pt x="27" y="61"/>
                </a:cubicBezTo>
                <a:cubicBezTo>
                  <a:pt x="30" y="55"/>
                  <a:pt x="34" y="49"/>
                  <a:pt x="39" y="44"/>
                </a:cubicBezTo>
                <a:lnTo>
                  <a:pt x="52" y="58"/>
                </a:lnTo>
                <a:close/>
                <a:moveTo>
                  <a:pt x="58" y="64"/>
                </a:moveTo>
                <a:cubicBezTo>
                  <a:pt x="71" y="76"/>
                  <a:pt x="71" y="76"/>
                  <a:pt x="71" y="76"/>
                </a:cubicBezTo>
                <a:cubicBezTo>
                  <a:pt x="65" y="81"/>
                  <a:pt x="59" y="85"/>
                  <a:pt x="53" y="88"/>
                </a:cubicBezTo>
                <a:cubicBezTo>
                  <a:pt x="50" y="86"/>
                  <a:pt x="46" y="83"/>
                  <a:pt x="42" y="80"/>
                </a:cubicBezTo>
                <a:lnTo>
                  <a:pt x="58" y="64"/>
                </a:lnTo>
                <a:close/>
                <a:moveTo>
                  <a:pt x="93" y="87"/>
                </a:moveTo>
                <a:cubicBezTo>
                  <a:pt x="82" y="76"/>
                  <a:pt x="82" y="76"/>
                  <a:pt x="82" y="76"/>
                </a:cubicBezTo>
                <a:cubicBezTo>
                  <a:pt x="87" y="71"/>
                  <a:pt x="91" y="65"/>
                  <a:pt x="94" y="60"/>
                </a:cubicBezTo>
                <a:cubicBezTo>
                  <a:pt x="98" y="70"/>
                  <a:pt x="98" y="80"/>
                  <a:pt x="93" y="87"/>
                </a:cubicBezTo>
                <a:close/>
                <a:moveTo>
                  <a:pt x="92" y="29"/>
                </a:moveTo>
                <a:cubicBezTo>
                  <a:pt x="93" y="33"/>
                  <a:pt x="94" y="36"/>
                  <a:pt x="93" y="41"/>
                </a:cubicBezTo>
                <a:cubicBezTo>
                  <a:pt x="91" y="39"/>
                  <a:pt x="89" y="36"/>
                  <a:pt x="88" y="34"/>
                </a:cubicBezTo>
                <a:lnTo>
                  <a:pt x="92" y="29"/>
                </a:lnTo>
                <a:close/>
                <a:moveTo>
                  <a:pt x="87" y="23"/>
                </a:moveTo>
                <a:cubicBezTo>
                  <a:pt x="82" y="28"/>
                  <a:pt x="82" y="28"/>
                  <a:pt x="82" y="28"/>
                </a:cubicBezTo>
                <a:cubicBezTo>
                  <a:pt x="79" y="26"/>
                  <a:pt x="76" y="24"/>
                  <a:pt x="74" y="22"/>
                </a:cubicBezTo>
                <a:cubicBezTo>
                  <a:pt x="79" y="21"/>
                  <a:pt x="84" y="21"/>
                  <a:pt x="87" y="23"/>
                </a:cubicBezTo>
                <a:close/>
                <a:moveTo>
                  <a:pt x="71" y="14"/>
                </a:moveTo>
                <a:cubicBezTo>
                  <a:pt x="69" y="15"/>
                  <a:pt x="66" y="16"/>
                  <a:pt x="64" y="16"/>
                </a:cubicBezTo>
                <a:cubicBezTo>
                  <a:pt x="60" y="15"/>
                  <a:pt x="57" y="14"/>
                  <a:pt x="53" y="13"/>
                </a:cubicBezTo>
                <a:cubicBezTo>
                  <a:pt x="59" y="12"/>
                  <a:pt x="65" y="13"/>
                  <a:pt x="71" y="14"/>
                </a:cubicBezTo>
                <a:close/>
                <a:moveTo>
                  <a:pt x="54" y="21"/>
                </a:moveTo>
                <a:cubicBezTo>
                  <a:pt x="49" y="24"/>
                  <a:pt x="44" y="28"/>
                  <a:pt x="39" y="32"/>
                </a:cubicBezTo>
                <a:cubicBezTo>
                  <a:pt x="29" y="23"/>
                  <a:pt x="29" y="23"/>
                  <a:pt x="29" y="23"/>
                </a:cubicBezTo>
                <a:cubicBezTo>
                  <a:pt x="35" y="19"/>
                  <a:pt x="44" y="18"/>
                  <a:pt x="54" y="21"/>
                </a:cubicBezTo>
                <a:close/>
                <a:moveTo>
                  <a:pt x="24" y="29"/>
                </a:moveTo>
                <a:cubicBezTo>
                  <a:pt x="33" y="38"/>
                  <a:pt x="33" y="38"/>
                  <a:pt x="33" y="38"/>
                </a:cubicBezTo>
                <a:cubicBezTo>
                  <a:pt x="29" y="42"/>
                  <a:pt x="26" y="47"/>
                  <a:pt x="23" y="51"/>
                </a:cubicBezTo>
                <a:cubicBezTo>
                  <a:pt x="21" y="43"/>
                  <a:pt x="21" y="35"/>
                  <a:pt x="24" y="29"/>
                </a:cubicBezTo>
                <a:close/>
                <a:moveTo>
                  <a:pt x="23" y="70"/>
                </a:moveTo>
                <a:cubicBezTo>
                  <a:pt x="25" y="73"/>
                  <a:pt x="28" y="77"/>
                  <a:pt x="31" y="80"/>
                </a:cubicBezTo>
                <a:cubicBezTo>
                  <a:pt x="24" y="87"/>
                  <a:pt x="24" y="87"/>
                  <a:pt x="24" y="87"/>
                </a:cubicBezTo>
                <a:cubicBezTo>
                  <a:pt x="21" y="82"/>
                  <a:pt x="21" y="77"/>
                  <a:pt x="23" y="70"/>
                </a:cubicBezTo>
                <a:close/>
                <a:moveTo>
                  <a:pt x="30" y="92"/>
                </a:moveTo>
                <a:cubicBezTo>
                  <a:pt x="36" y="85"/>
                  <a:pt x="36" y="85"/>
                  <a:pt x="36" y="85"/>
                </a:cubicBezTo>
                <a:cubicBezTo>
                  <a:pt x="39" y="88"/>
                  <a:pt x="41" y="90"/>
                  <a:pt x="44" y="92"/>
                </a:cubicBezTo>
                <a:cubicBezTo>
                  <a:pt x="39" y="93"/>
                  <a:pt x="34" y="93"/>
                  <a:pt x="30" y="92"/>
                </a:cubicBezTo>
                <a:close/>
                <a:moveTo>
                  <a:pt x="53" y="97"/>
                </a:moveTo>
                <a:cubicBezTo>
                  <a:pt x="58" y="99"/>
                  <a:pt x="63" y="101"/>
                  <a:pt x="68" y="102"/>
                </a:cubicBezTo>
                <a:cubicBezTo>
                  <a:pt x="60" y="104"/>
                  <a:pt x="51" y="103"/>
                  <a:pt x="43" y="100"/>
                </a:cubicBezTo>
                <a:cubicBezTo>
                  <a:pt x="46" y="100"/>
                  <a:pt x="50" y="99"/>
                  <a:pt x="53" y="9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nvGrpSpPr>
          <p:cNvPr id="270" name="Group 269"/>
          <p:cNvGrpSpPr/>
          <p:nvPr userDrawn="1"/>
        </p:nvGrpSpPr>
        <p:grpSpPr>
          <a:xfrm>
            <a:off x="8955617" y="2667001"/>
            <a:ext cx="556683" cy="587375"/>
            <a:chOff x="6716713" y="2667000"/>
            <a:chExt cx="417512" cy="587375"/>
          </a:xfrm>
        </p:grpSpPr>
        <p:sp>
          <p:nvSpPr>
            <p:cNvPr id="271" name="Freeform 158"/>
            <p:cNvSpPr>
              <a:spLocks noEditPoints="1"/>
            </p:cNvSpPr>
            <p:nvPr userDrawn="1"/>
          </p:nvSpPr>
          <p:spPr bwMode="auto">
            <a:xfrm>
              <a:off x="6716713" y="2667000"/>
              <a:ext cx="315913" cy="587375"/>
            </a:xfrm>
            <a:custGeom>
              <a:avLst/>
              <a:gdLst>
                <a:gd name="T0" fmla="*/ 72 w 82"/>
                <a:gd name="T1" fmla="*/ 0 h 152"/>
                <a:gd name="T2" fmla="*/ 10 w 82"/>
                <a:gd name="T3" fmla="*/ 0 h 152"/>
                <a:gd name="T4" fmla="*/ 0 w 82"/>
                <a:gd name="T5" fmla="*/ 10 h 152"/>
                <a:gd name="T6" fmla="*/ 0 w 82"/>
                <a:gd name="T7" fmla="*/ 141 h 152"/>
                <a:gd name="T8" fmla="*/ 10 w 82"/>
                <a:gd name="T9" fmla="*/ 152 h 152"/>
                <a:gd name="T10" fmla="*/ 72 w 82"/>
                <a:gd name="T11" fmla="*/ 152 h 152"/>
                <a:gd name="T12" fmla="*/ 82 w 82"/>
                <a:gd name="T13" fmla="*/ 141 h 152"/>
                <a:gd name="T14" fmla="*/ 82 w 82"/>
                <a:gd name="T15" fmla="*/ 10 h 152"/>
                <a:gd name="T16" fmla="*/ 72 w 82"/>
                <a:gd name="T17" fmla="*/ 0 h 152"/>
                <a:gd name="T18" fmla="*/ 41 w 82"/>
                <a:gd name="T19" fmla="*/ 145 h 152"/>
                <a:gd name="T20" fmla="*/ 36 w 82"/>
                <a:gd name="T21" fmla="*/ 140 h 152"/>
                <a:gd name="T22" fmla="*/ 41 w 82"/>
                <a:gd name="T23" fmla="*/ 134 h 152"/>
                <a:gd name="T24" fmla="*/ 47 w 82"/>
                <a:gd name="T25" fmla="*/ 140 h 152"/>
                <a:gd name="T26" fmla="*/ 41 w 82"/>
                <a:gd name="T27" fmla="*/ 145 h 152"/>
                <a:gd name="T28" fmla="*/ 77 w 82"/>
                <a:gd name="T29" fmla="*/ 130 h 152"/>
                <a:gd name="T30" fmla="*/ 6 w 82"/>
                <a:gd name="T31" fmla="*/ 130 h 152"/>
                <a:gd name="T32" fmla="*/ 6 w 82"/>
                <a:gd name="T33" fmla="*/ 9 h 152"/>
                <a:gd name="T34" fmla="*/ 77 w 82"/>
                <a:gd name="T35" fmla="*/ 9 h 152"/>
                <a:gd name="T36" fmla="*/ 77 w 82"/>
                <a:gd name="T37" fmla="*/ 13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2" h="152">
                  <a:moveTo>
                    <a:pt x="72" y="0"/>
                  </a:moveTo>
                  <a:cubicBezTo>
                    <a:pt x="10" y="0"/>
                    <a:pt x="10" y="0"/>
                    <a:pt x="10" y="0"/>
                  </a:cubicBezTo>
                  <a:cubicBezTo>
                    <a:pt x="5" y="0"/>
                    <a:pt x="0" y="4"/>
                    <a:pt x="0" y="10"/>
                  </a:cubicBezTo>
                  <a:cubicBezTo>
                    <a:pt x="0" y="141"/>
                    <a:pt x="0" y="141"/>
                    <a:pt x="0" y="141"/>
                  </a:cubicBezTo>
                  <a:cubicBezTo>
                    <a:pt x="0" y="147"/>
                    <a:pt x="5" y="152"/>
                    <a:pt x="10" y="152"/>
                  </a:cubicBezTo>
                  <a:cubicBezTo>
                    <a:pt x="72" y="152"/>
                    <a:pt x="72" y="152"/>
                    <a:pt x="72" y="152"/>
                  </a:cubicBezTo>
                  <a:cubicBezTo>
                    <a:pt x="78" y="152"/>
                    <a:pt x="82" y="147"/>
                    <a:pt x="82" y="141"/>
                  </a:cubicBezTo>
                  <a:cubicBezTo>
                    <a:pt x="82" y="10"/>
                    <a:pt x="82" y="10"/>
                    <a:pt x="82" y="10"/>
                  </a:cubicBezTo>
                  <a:cubicBezTo>
                    <a:pt x="82" y="4"/>
                    <a:pt x="78" y="0"/>
                    <a:pt x="72" y="0"/>
                  </a:cubicBezTo>
                  <a:close/>
                  <a:moveTo>
                    <a:pt x="41" y="145"/>
                  </a:moveTo>
                  <a:cubicBezTo>
                    <a:pt x="38" y="145"/>
                    <a:pt x="36" y="143"/>
                    <a:pt x="36" y="140"/>
                  </a:cubicBezTo>
                  <a:cubicBezTo>
                    <a:pt x="36" y="137"/>
                    <a:pt x="38" y="134"/>
                    <a:pt x="41" y="134"/>
                  </a:cubicBezTo>
                  <a:cubicBezTo>
                    <a:pt x="44" y="134"/>
                    <a:pt x="47" y="137"/>
                    <a:pt x="47" y="140"/>
                  </a:cubicBezTo>
                  <a:cubicBezTo>
                    <a:pt x="47" y="143"/>
                    <a:pt x="44" y="145"/>
                    <a:pt x="41" y="145"/>
                  </a:cubicBezTo>
                  <a:close/>
                  <a:moveTo>
                    <a:pt x="77" y="130"/>
                  </a:moveTo>
                  <a:cubicBezTo>
                    <a:pt x="6" y="130"/>
                    <a:pt x="6" y="130"/>
                    <a:pt x="6" y="130"/>
                  </a:cubicBezTo>
                  <a:cubicBezTo>
                    <a:pt x="6" y="9"/>
                    <a:pt x="6" y="9"/>
                    <a:pt x="6" y="9"/>
                  </a:cubicBezTo>
                  <a:cubicBezTo>
                    <a:pt x="77" y="9"/>
                    <a:pt x="77" y="9"/>
                    <a:pt x="77" y="9"/>
                  </a:cubicBezTo>
                  <a:lnTo>
                    <a:pt x="77" y="13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72" name="Oval 159"/>
            <p:cNvSpPr>
              <a:spLocks noChangeArrowheads="1"/>
            </p:cNvSpPr>
            <p:nvPr userDrawn="1"/>
          </p:nvSpPr>
          <p:spPr bwMode="auto">
            <a:xfrm>
              <a:off x="6854825" y="3184525"/>
              <a:ext cx="42863" cy="428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73" name="Freeform 230"/>
            <p:cNvSpPr>
              <a:spLocks noEditPoints="1"/>
            </p:cNvSpPr>
            <p:nvPr userDrawn="1"/>
          </p:nvSpPr>
          <p:spPr bwMode="auto">
            <a:xfrm>
              <a:off x="6832600" y="2782888"/>
              <a:ext cx="301625" cy="242888"/>
            </a:xfrm>
            <a:custGeom>
              <a:avLst/>
              <a:gdLst>
                <a:gd name="T0" fmla="*/ 65 w 78"/>
                <a:gd name="T1" fmla="*/ 0 h 63"/>
                <a:gd name="T2" fmla="*/ 13 w 78"/>
                <a:gd name="T3" fmla="*/ 0 h 63"/>
                <a:gd name="T4" fmla="*/ 0 w 78"/>
                <a:gd name="T5" fmla="*/ 14 h 63"/>
                <a:gd name="T6" fmla="*/ 0 w 78"/>
                <a:gd name="T7" fmla="*/ 39 h 63"/>
                <a:gd name="T8" fmla="*/ 13 w 78"/>
                <a:gd name="T9" fmla="*/ 52 h 63"/>
                <a:gd name="T10" fmla="*/ 15 w 78"/>
                <a:gd name="T11" fmla="*/ 52 h 63"/>
                <a:gd name="T12" fmla="*/ 15 w 78"/>
                <a:gd name="T13" fmla="*/ 63 h 63"/>
                <a:gd name="T14" fmla="*/ 26 w 78"/>
                <a:gd name="T15" fmla="*/ 52 h 63"/>
                <a:gd name="T16" fmla="*/ 65 w 78"/>
                <a:gd name="T17" fmla="*/ 52 h 63"/>
                <a:gd name="T18" fmla="*/ 78 w 78"/>
                <a:gd name="T19" fmla="*/ 39 h 63"/>
                <a:gd name="T20" fmla="*/ 78 w 78"/>
                <a:gd name="T21" fmla="*/ 14 h 63"/>
                <a:gd name="T22" fmla="*/ 65 w 78"/>
                <a:gd name="T23" fmla="*/ 0 h 63"/>
                <a:gd name="T24" fmla="*/ 20 w 78"/>
                <a:gd name="T25" fmla="*/ 30 h 63"/>
                <a:gd name="T26" fmla="*/ 15 w 78"/>
                <a:gd name="T27" fmla="*/ 25 h 63"/>
                <a:gd name="T28" fmla="*/ 20 w 78"/>
                <a:gd name="T29" fmla="*/ 20 h 63"/>
                <a:gd name="T30" fmla="*/ 25 w 78"/>
                <a:gd name="T31" fmla="*/ 25 h 63"/>
                <a:gd name="T32" fmla="*/ 20 w 78"/>
                <a:gd name="T33" fmla="*/ 30 h 63"/>
                <a:gd name="T34" fmla="*/ 40 w 78"/>
                <a:gd name="T35" fmla="*/ 30 h 63"/>
                <a:gd name="T36" fmla="*/ 35 w 78"/>
                <a:gd name="T37" fmla="*/ 25 h 63"/>
                <a:gd name="T38" fmla="*/ 40 w 78"/>
                <a:gd name="T39" fmla="*/ 20 h 63"/>
                <a:gd name="T40" fmla="*/ 45 w 78"/>
                <a:gd name="T41" fmla="*/ 25 h 63"/>
                <a:gd name="T42" fmla="*/ 40 w 78"/>
                <a:gd name="T43" fmla="*/ 30 h 63"/>
                <a:gd name="T44" fmla="*/ 61 w 78"/>
                <a:gd name="T45" fmla="*/ 30 h 63"/>
                <a:gd name="T46" fmla="*/ 56 w 78"/>
                <a:gd name="T47" fmla="*/ 25 h 63"/>
                <a:gd name="T48" fmla="*/ 61 w 78"/>
                <a:gd name="T49" fmla="*/ 20 h 63"/>
                <a:gd name="T50" fmla="*/ 65 w 78"/>
                <a:gd name="T51" fmla="*/ 25 h 63"/>
                <a:gd name="T52" fmla="*/ 61 w 78"/>
                <a:gd name="T53" fmla="*/ 3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8" h="63">
                  <a:moveTo>
                    <a:pt x="65" y="0"/>
                  </a:moveTo>
                  <a:cubicBezTo>
                    <a:pt x="13" y="0"/>
                    <a:pt x="13" y="0"/>
                    <a:pt x="13" y="0"/>
                  </a:cubicBezTo>
                  <a:cubicBezTo>
                    <a:pt x="6" y="0"/>
                    <a:pt x="0" y="6"/>
                    <a:pt x="0" y="14"/>
                  </a:cubicBezTo>
                  <a:cubicBezTo>
                    <a:pt x="0" y="39"/>
                    <a:pt x="0" y="39"/>
                    <a:pt x="0" y="39"/>
                  </a:cubicBezTo>
                  <a:cubicBezTo>
                    <a:pt x="0" y="46"/>
                    <a:pt x="6" y="52"/>
                    <a:pt x="13" y="52"/>
                  </a:cubicBezTo>
                  <a:cubicBezTo>
                    <a:pt x="15" y="52"/>
                    <a:pt x="15" y="52"/>
                    <a:pt x="15" y="52"/>
                  </a:cubicBezTo>
                  <a:cubicBezTo>
                    <a:pt x="15" y="63"/>
                    <a:pt x="15" y="63"/>
                    <a:pt x="15" y="63"/>
                  </a:cubicBezTo>
                  <a:cubicBezTo>
                    <a:pt x="26" y="52"/>
                    <a:pt x="26" y="52"/>
                    <a:pt x="26" y="52"/>
                  </a:cubicBezTo>
                  <a:cubicBezTo>
                    <a:pt x="65" y="52"/>
                    <a:pt x="65" y="52"/>
                    <a:pt x="65" y="52"/>
                  </a:cubicBezTo>
                  <a:cubicBezTo>
                    <a:pt x="72" y="52"/>
                    <a:pt x="78" y="46"/>
                    <a:pt x="78" y="39"/>
                  </a:cubicBezTo>
                  <a:cubicBezTo>
                    <a:pt x="78" y="14"/>
                    <a:pt x="78" y="14"/>
                    <a:pt x="78" y="14"/>
                  </a:cubicBezTo>
                  <a:cubicBezTo>
                    <a:pt x="78" y="6"/>
                    <a:pt x="72" y="0"/>
                    <a:pt x="65" y="0"/>
                  </a:cubicBezTo>
                  <a:close/>
                  <a:moveTo>
                    <a:pt x="20" y="30"/>
                  </a:moveTo>
                  <a:cubicBezTo>
                    <a:pt x="17" y="30"/>
                    <a:pt x="15" y="27"/>
                    <a:pt x="15" y="25"/>
                  </a:cubicBezTo>
                  <a:cubicBezTo>
                    <a:pt x="15" y="22"/>
                    <a:pt x="17" y="20"/>
                    <a:pt x="20" y="20"/>
                  </a:cubicBezTo>
                  <a:cubicBezTo>
                    <a:pt x="23" y="20"/>
                    <a:pt x="25" y="22"/>
                    <a:pt x="25" y="25"/>
                  </a:cubicBezTo>
                  <a:cubicBezTo>
                    <a:pt x="25" y="27"/>
                    <a:pt x="23" y="30"/>
                    <a:pt x="20" y="30"/>
                  </a:cubicBezTo>
                  <a:close/>
                  <a:moveTo>
                    <a:pt x="40" y="30"/>
                  </a:moveTo>
                  <a:cubicBezTo>
                    <a:pt x="37" y="30"/>
                    <a:pt x="35" y="27"/>
                    <a:pt x="35" y="25"/>
                  </a:cubicBezTo>
                  <a:cubicBezTo>
                    <a:pt x="35" y="22"/>
                    <a:pt x="37" y="20"/>
                    <a:pt x="40" y="20"/>
                  </a:cubicBezTo>
                  <a:cubicBezTo>
                    <a:pt x="43" y="20"/>
                    <a:pt x="45" y="22"/>
                    <a:pt x="45" y="25"/>
                  </a:cubicBezTo>
                  <a:cubicBezTo>
                    <a:pt x="45" y="27"/>
                    <a:pt x="43" y="30"/>
                    <a:pt x="40" y="30"/>
                  </a:cubicBezTo>
                  <a:close/>
                  <a:moveTo>
                    <a:pt x="61" y="30"/>
                  </a:moveTo>
                  <a:cubicBezTo>
                    <a:pt x="58" y="30"/>
                    <a:pt x="56" y="27"/>
                    <a:pt x="56" y="25"/>
                  </a:cubicBezTo>
                  <a:cubicBezTo>
                    <a:pt x="56" y="22"/>
                    <a:pt x="58" y="20"/>
                    <a:pt x="61" y="20"/>
                  </a:cubicBezTo>
                  <a:cubicBezTo>
                    <a:pt x="63" y="20"/>
                    <a:pt x="65" y="22"/>
                    <a:pt x="65" y="25"/>
                  </a:cubicBezTo>
                  <a:cubicBezTo>
                    <a:pt x="65" y="27"/>
                    <a:pt x="63" y="30"/>
                    <a:pt x="61" y="3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grpSp>
        <p:nvGrpSpPr>
          <p:cNvPr id="274" name="Group 273"/>
          <p:cNvGrpSpPr/>
          <p:nvPr userDrawn="1"/>
        </p:nvGrpSpPr>
        <p:grpSpPr>
          <a:xfrm>
            <a:off x="8940801" y="781050"/>
            <a:ext cx="626535" cy="339726"/>
            <a:chOff x="6705600" y="781050"/>
            <a:chExt cx="469901" cy="339726"/>
          </a:xfrm>
        </p:grpSpPr>
        <p:sp>
          <p:nvSpPr>
            <p:cNvPr id="275" name="Freeform 231"/>
            <p:cNvSpPr>
              <a:spLocks/>
            </p:cNvSpPr>
            <p:nvPr userDrawn="1"/>
          </p:nvSpPr>
          <p:spPr bwMode="auto">
            <a:xfrm>
              <a:off x="6816725" y="850900"/>
              <a:ext cx="317500" cy="61913"/>
            </a:xfrm>
            <a:custGeom>
              <a:avLst/>
              <a:gdLst>
                <a:gd name="T0" fmla="*/ 63 w 82"/>
                <a:gd name="T1" fmla="*/ 3 h 16"/>
                <a:gd name="T2" fmla="*/ 82 w 82"/>
                <a:gd name="T3" fmla="*/ 9 h 16"/>
                <a:gd name="T4" fmla="*/ 82 w 82"/>
                <a:gd name="T5" fmla="*/ 8 h 16"/>
                <a:gd name="T6" fmla="*/ 74 w 82"/>
                <a:gd name="T7" fmla="*/ 0 h 16"/>
                <a:gd name="T8" fmla="*/ 9 w 82"/>
                <a:gd name="T9" fmla="*/ 0 h 16"/>
                <a:gd name="T10" fmla="*/ 0 w 82"/>
                <a:gd name="T11" fmla="*/ 8 h 16"/>
                <a:gd name="T12" fmla="*/ 9 w 82"/>
                <a:gd name="T13" fmla="*/ 16 h 16"/>
                <a:gd name="T14" fmla="*/ 36 w 82"/>
                <a:gd name="T15" fmla="*/ 16 h 16"/>
                <a:gd name="T16" fmla="*/ 63 w 82"/>
                <a:gd name="T17" fmla="*/ 3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16">
                  <a:moveTo>
                    <a:pt x="63" y="3"/>
                  </a:moveTo>
                  <a:cubicBezTo>
                    <a:pt x="70" y="3"/>
                    <a:pt x="77" y="5"/>
                    <a:pt x="82" y="9"/>
                  </a:cubicBezTo>
                  <a:cubicBezTo>
                    <a:pt x="82" y="9"/>
                    <a:pt x="82" y="8"/>
                    <a:pt x="82" y="8"/>
                  </a:cubicBezTo>
                  <a:cubicBezTo>
                    <a:pt x="82" y="4"/>
                    <a:pt x="79" y="0"/>
                    <a:pt x="74" y="0"/>
                  </a:cubicBezTo>
                  <a:cubicBezTo>
                    <a:pt x="9" y="0"/>
                    <a:pt x="9" y="0"/>
                    <a:pt x="9" y="0"/>
                  </a:cubicBezTo>
                  <a:cubicBezTo>
                    <a:pt x="4" y="0"/>
                    <a:pt x="0" y="4"/>
                    <a:pt x="0" y="8"/>
                  </a:cubicBezTo>
                  <a:cubicBezTo>
                    <a:pt x="0" y="13"/>
                    <a:pt x="4" y="16"/>
                    <a:pt x="9" y="16"/>
                  </a:cubicBezTo>
                  <a:cubicBezTo>
                    <a:pt x="36" y="16"/>
                    <a:pt x="36" y="16"/>
                    <a:pt x="36" y="16"/>
                  </a:cubicBezTo>
                  <a:cubicBezTo>
                    <a:pt x="43" y="8"/>
                    <a:pt x="53" y="3"/>
                    <a:pt x="63" y="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76" name="Freeform 232"/>
            <p:cNvSpPr>
              <a:spLocks/>
            </p:cNvSpPr>
            <p:nvPr userDrawn="1"/>
          </p:nvSpPr>
          <p:spPr bwMode="auto">
            <a:xfrm>
              <a:off x="6762750" y="781050"/>
              <a:ext cx="312738" cy="61913"/>
            </a:xfrm>
            <a:custGeom>
              <a:avLst/>
              <a:gdLst>
                <a:gd name="T0" fmla="*/ 8 w 81"/>
                <a:gd name="T1" fmla="*/ 16 h 16"/>
                <a:gd name="T2" fmla="*/ 73 w 81"/>
                <a:gd name="T3" fmla="*/ 16 h 16"/>
                <a:gd name="T4" fmla="*/ 81 w 81"/>
                <a:gd name="T5" fmla="*/ 8 h 16"/>
                <a:gd name="T6" fmla="*/ 73 w 81"/>
                <a:gd name="T7" fmla="*/ 0 h 16"/>
                <a:gd name="T8" fmla="*/ 8 w 81"/>
                <a:gd name="T9" fmla="*/ 0 h 16"/>
                <a:gd name="T10" fmla="*/ 0 w 81"/>
                <a:gd name="T11" fmla="*/ 8 h 16"/>
                <a:gd name="T12" fmla="*/ 8 w 8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81" h="16">
                  <a:moveTo>
                    <a:pt x="8" y="16"/>
                  </a:moveTo>
                  <a:cubicBezTo>
                    <a:pt x="73" y="16"/>
                    <a:pt x="73" y="16"/>
                    <a:pt x="73" y="16"/>
                  </a:cubicBezTo>
                  <a:cubicBezTo>
                    <a:pt x="78" y="16"/>
                    <a:pt x="81" y="13"/>
                    <a:pt x="81" y="8"/>
                  </a:cubicBezTo>
                  <a:cubicBezTo>
                    <a:pt x="81" y="4"/>
                    <a:pt x="78" y="0"/>
                    <a:pt x="73" y="0"/>
                  </a:cubicBezTo>
                  <a:cubicBezTo>
                    <a:pt x="8" y="0"/>
                    <a:pt x="8" y="0"/>
                    <a:pt x="8" y="0"/>
                  </a:cubicBezTo>
                  <a:cubicBezTo>
                    <a:pt x="3" y="0"/>
                    <a:pt x="0" y="4"/>
                    <a:pt x="0" y="8"/>
                  </a:cubicBezTo>
                  <a:cubicBezTo>
                    <a:pt x="0" y="13"/>
                    <a:pt x="3" y="16"/>
                    <a:pt x="8" y="1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77" name="Freeform 233"/>
            <p:cNvSpPr>
              <a:spLocks/>
            </p:cNvSpPr>
            <p:nvPr userDrawn="1"/>
          </p:nvSpPr>
          <p:spPr bwMode="auto">
            <a:xfrm>
              <a:off x="6705600" y="920750"/>
              <a:ext cx="246063" cy="61913"/>
            </a:xfrm>
            <a:custGeom>
              <a:avLst/>
              <a:gdLst>
                <a:gd name="T0" fmla="*/ 8 w 64"/>
                <a:gd name="T1" fmla="*/ 0 h 16"/>
                <a:gd name="T2" fmla="*/ 0 w 64"/>
                <a:gd name="T3" fmla="*/ 8 h 16"/>
                <a:gd name="T4" fmla="*/ 8 w 64"/>
                <a:gd name="T5" fmla="*/ 16 h 16"/>
                <a:gd name="T6" fmla="*/ 58 w 64"/>
                <a:gd name="T7" fmla="*/ 16 h 16"/>
                <a:gd name="T8" fmla="*/ 64 w 64"/>
                <a:gd name="T9" fmla="*/ 0 h 16"/>
                <a:gd name="T10" fmla="*/ 8 w 64"/>
                <a:gd name="T11" fmla="*/ 0 h 16"/>
              </a:gdLst>
              <a:ahLst/>
              <a:cxnLst>
                <a:cxn ang="0">
                  <a:pos x="T0" y="T1"/>
                </a:cxn>
                <a:cxn ang="0">
                  <a:pos x="T2" y="T3"/>
                </a:cxn>
                <a:cxn ang="0">
                  <a:pos x="T4" y="T5"/>
                </a:cxn>
                <a:cxn ang="0">
                  <a:pos x="T6" y="T7"/>
                </a:cxn>
                <a:cxn ang="0">
                  <a:pos x="T8" y="T9"/>
                </a:cxn>
                <a:cxn ang="0">
                  <a:pos x="T10" y="T11"/>
                </a:cxn>
              </a:cxnLst>
              <a:rect l="0" t="0" r="r" b="b"/>
              <a:pathLst>
                <a:path w="64" h="16">
                  <a:moveTo>
                    <a:pt x="8" y="0"/>
                  </a:moveTo>
                  <a:cubicBezTo>
                    <a:pt x="4" y="0"/>
                    <a:pt x="0" y="3"/>
                    <a:pt x="0" y="8"/>
                  </a:cubicBezTo>
                  <a:cubicBezTo>
                    <a:pt x="0" y="12"/>
                    <a:pt x="4" y="16"/>
                    <a:pt x="8" y="16"/>
                  </a:cubicBezTo>
                  <a:cubicBezTo>
                    <a:pt x="58" y="16"/>
                    <a:pt x="58" y="16"/>
                    <a:pt x="58" y="16"/>
                  </a:cubicBezTo>
                  <a:cubicBezTo>
                    <a:pt x="59" y="10"/>
                    <a:pt x="61" y="5"/>
                    <a:pt x="64" y="0"/>
                  </a:cubicBezTo>
                  <a:lnTo>
                    <a:pt x="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78" name="Freeform 234"/>
            <p:cNvSpPr>
              <a:spLocks/>
            </p:cNvSpPr>
            <p:nvPr userDrawn="1"/>
          </p:nvSpPr>
          <p:spPr bwMode="auto">
            <a:xfrm>
              <a:off x="6781800" y="990600"/>
              <a:ext cx="158750" cy="61913"/>
            </a:xfrm>
            <a:custGeom>
              <a:avLst/>
              <a:gdLst>
                <a:gd name="T0" fmla="*/ 38 w 41"/>
                <a:gd name="T1" fmla="*/ 0 h 16"/>
                <a:gd name="T2" fmla="*/ 8 w 41"/>
                <a:gd name="T3" fmla="*/ 0 h 16"/>
                <a:gd name="T4" fmla="*/ 0 w 41"/>
                <a:gd name="T5" fmla="*/ 8 h 16"/>
                <a:gd name="T6" fmla="*/ 8 w 41"/>
                <a:gd name="T7" fmla="*/ 16 h 16"/>
                <a:gd name="T8" fmla="*/ 41 w 41"/>
                <a:gd name="T9" fmla="*/ 16 h 16"/>
                <a:gd name="T10" fmla="*/ 38 w 41"/>
                <a:gd name="T11" fmla="*/ 2 h 16"/>
                <a:gd name="T12" fmla="*/ 38 w 4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41" h="16">
                  <a:moveTo>
                    <a:pt x="38" y="0"/>
                  </a:moveTo>
                  <a:cubicBezTo>
                    <a:pt x="8" y="0"/>
                    <a:pt x="8" y="0"/>
                    <a:pt x="8" y="0"/>
                  </a:cubicBezTo>
                  <a:cubicBezTo>
                    <a:pt x="4" y="0"/>
                    <a:pt x="0" y="3"/>
                    <a:pt x="0" y="8"/>
                  </a:cubicBezTo>
                  <a:cubicBezTo>
                    <a:pt x="0" y="12"/>
                    <a:pt x="4" y="16"/>
                    <a:pt x="8" y="16"/>
                  </a:cubicBezTo>
                  <a:cubicBezTo>
                    <a:pt x="41" y="16"/>
                    <a:pt x="41" y="16"/>
                    <a:pt x="41" y="16"/>
                  </a:cubicBezTo>
                  <a:cubicBezTo>
                    <a:pt x="39" y="12"/>
                    <a:pt x="38" y="7"/>
                    <a:pt x="38" y="2"/>
                  </a:cubicBezTo>
                  <a:cubicBezTo>
                    <a:pt x="38" y="1"/>
                    <a:pt x="38" y="0"/>
                    <a:pt x="38"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79" name="Freeform 235"/>
            <p:cNvSpPr>
              <a:spLocks/>
            </p:cNvSpPr>
            <p:nvPr userDrawn="1"/>
          </p:nvSpPr>
          <p:spPr bwMode="auto">
            <a:xfrm>
              <a:off x="6770688" y="1055688"/>
              <a:ext cx="239713" cy="65088"/>
            </a:xfrm>
            <a:custGeom>
              <a:avLst/>
              <a:gdLst>
                <a:gd name="T0" fmla="*/ 45 w 62"/>
                <a:gd name="T1" fmla="*/ 0 h 17"/>
                <a:gd name="T2" fmla="*/ 8 w 62"/>
                <a:gd name="T3" fmla="*/ 0 h 17"/>
                <a:gd name="T4" fmla="*/ 0 w 62"/>
                <a:gd name="T5" fmla="*/ 8 h 17"/>
                <a:gd name="T6" fmla="*/ 8 w 62"/>
                <a:gd name="T7" fmla="*/ 17 h 17"/>
                <a:gd name="T8" fmla="*/ 62 w 62"/>
                <a:gd name="T9" fmla="*/ 17 h 17"/>
                <a:gd name="T10" fmla="*/ 45 w 62"/>
                <a:gd name="T11" fmla="*/ 0 h 17"/>
              </a:gdLst>
              <a:ahLst/>
              <a:cxnLst>
                <a:cxn ang="0">
                  <a:pos x="T0" y="T1"/>
                </a:cxn>
                <a:cxn ang="0">
                  <a:pos x="T2" y="T3"/>
                </a:cxn>
                <a:cxn ang="0">
                  <a:pos x="T4" y="T5"/>
                </a:cxn>
                <a:cxn ang="0">
                  <a:pos x="T6" y="T7"/>
                </a:cxn>
                <a:cxn ang="0">
                  <a:pos x="T8" y="T9"/>
                </a:cxn>
                <a:cxn ang="0">
                  <a:pos x="T10" y="T11"/>
                </a:cxn>
              </a:cxnLst>
              <a:rect l="0" t="0" r="r" b="b"/>
              <a:pathLst>
                <a:path w="62" h="17">
                  <a:moveTo>
                    <a:pt x="45" y="0"/>
                  </a:moveTo>
                  <a:cubicBezTo>
                    <a:pt x="8" y="0"/>
                    <a:pt x="8" y="0"/>
                    <a:pt x="8" y="0"/>
                  </a:cubicBezTo>
                  <a:cubicBezTo>
                    <a:pt x="3" y="0"/>
                    <a:pt x="0" y="4"/>
                    <a:pt x="0" y="8"/>
                  </a:cubicBezTo>
                  <a:cubicBezTo>
                    <a:pt x="0" y="13"/>
                    <a:pt x="3" y="17"/>
                    <a:pt x="8" y="17"/>
                  </a:cubicBezTo>
                  <a:cubicBezTo>
                    <a:pt x="62" y="17"/>
                    <a:pt x="62" y="17"/>
                    <a:pt x="62" y="17"/>
                  </a:cubicBezTo>
                  <a:cubicBezTo>
                    <a:pt x="54" y="13"/>
                    <a:pt x="48" y="8"/>
                    <a:pt x="4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0" name="Freeform 236"/>
            <p:cNvSpPr>
              <a:spLocks noEditPoints="1"/>
            </p:cNvSpPr>
            <p:nvPr userDrawn="1"/>
          </p:nvSpPr>
          <p:spPr bwMode="auto">
            <a:xfrm>
              <a:off x="6948488" y="882650"/>
              <a:ext cx="227013" cy="227013"/>
            </a:xfrm>
            <a:custGeom>
              <a:avLst/>
              <a:gdLst>
                <a:gd name="T0" fmla="*/ 52 w 59"/>
                <a:gd name="T1" fmla="*/ 11 h 59"/>
                <a:gd name="T2" fmla="*/ 9 w 59"/>
                <a:gd name="T3" fmla="*/ 8 h 59"/>
                <a:gd name="T4" fmla="*/ 1 w 59"/>
                <a:gd name="T5" fmla="*/ 24 h 59"/>
                <a:gd name="T6" fmla="*/ 0 w 59"/>
                <a:gd name="T7" fmla="*/ 34 h 59"/>
                <a:gd name="T8" fmla="*/ 10 w 59"/>
                <a:gd name="T9" fmla="*/ 52 h 59"/>
                <a:gd name="T10" fmla="*/ 22 w 59"/>
                <a:gd name="T11" fmla="*/ 58 h 59"/>
                <a:gd name="T12" fmla="*/ 50 w 59"/>
                <a:gd name="T13" fmla="*/ 51 h 59"/>
                <a:gd name="T14" fmla="*/ 55 w 59"/>
                <a:gd name="T15" fmla="*/ 24 h 59"/>
                <a:gd name="T16" fmla="*/ 52 w 59"/>
                <a:gd name="T17" fmla="*/ 23 h 59"/>
                <a:gd name="T18" fmla="*/ 52 w 59"/>
                <a:gd name="T19" fmla="*/ 15 h 59"/>
                <a:gd name="T20" fmla="*/ 50 w 59"/>
                <a:gd name="T21" fmla="*/ 18 h 59"/>
                <a:gd name="T22" fmla="*/ 35 w 59"/>
                <a:gd name="T23" fmla="*/ 4 h 59"/>
                <a:gd name="T24" fmla="*/ 33 w 59"/>
                <a:gd name="T25" fmla="*/ 6 h 59"/>
                <a:gd name="T26" fmla="*/ 27 w 59"/>
                <a:gd name="T27" fmla="*/ 3 h 59"/>
                <a:gd name="T28" fmla="*/ 26 w 59"/>
                <a:gd name="T29" fmla="*/ 6 h 59"/>
                <a:gd name="T30" fmla="*/ 4 w 59"/>
                <a:gd name="T31" fmla="*/ 21 h 59"/>
                <a:gd name="T32" fmla="*/ 5 w 59"/>
                <a:gd name="T33" fmla="*/ 24 h 59"/>
                <a:gd name="T34" fmla="*/ 3 w 59"/>
                <a:gd name="T35" fmla="*/ 30 h 59"/>
                <a:gd name="T36" fmla="*/ 6 w 59"/>
                <a:gd name="T37" fmla="*/ 30 h 59"/>
                <a:gd name="T38" fmla="*/ 4 w 59"/>
                <a:gd name="T39" fmla="*/ 37 h 59"/>
                <a:gd name="T40" fmla="*/ 7 w 59"/>
                <a:gd name="T41" fmla="*/ 37 h 59"/>
                <a:gd name="T42" fmla="*/ 8 w 59"/>
                <a:gd name="T43" fmla="*/ 45 h 59"/>
                <a:gd name="T44" fmla="*/ 8 w 59"/>
                <a:gd name="T45" fmla="*/ 41 h 59"/>
                <a:gd name="T46" fmla="*/ 8 w 59"/>
                <a:gd name="T47" fmla="*/ 18 h 59"/>
                <a:gd name="T48" fmla="*/ 10 w 59"/>
                <a:gd name="T49" fmla="*/ 14 h 59"/>
                <a:gd name="T50" fmla="*/ 13 w 59"/>
                <a:gd name="T51" fmla="*/ 50 h 59"/>
                <a:gd name="T52" fmla="*/ 13 w 59"/>
                <a:gd name="T53" fmla="*/ 47 h 59"/>
                <a:gd name="T54" fmla="*/ 14 w 59"/>
                <a:gd name="T55" fmla="*/ 12 h 59"/>
                <a:gd name="T56" fmla="*/ 13 w 59"/>
                <a:gd name="T57" fmla="*/ 9 h 59"/>
                <a:gd name="T58" fmla="*/ 19 w 59"/>
                <a:gd name="T59" fmla="*/ 54 h 59"/>
                <a:gd name="T60" fmla="*/ 18 w 59"/>
                <a:gd name="T61" fmla="*/ 51 h 59"/>
                <a:gd name="T62" fmla="*/ 19 w 59"/>
                <a:gd name="T63" fmla="*/ 8 h 59"/>
                <a:gd name="T64" fmla="*/ 22 w 59"/>
                <a:gd name="T65" fmla="*/ 6 h 59"/>
                <a:gd name="T66" fmla="*/ 26 w 59"/>
                <a:gd name="T67" fmla="*/ 56 h 59"/>
                <a:gd name="T68" fmla="*/ 26 w 59"/>
                <a:gd name="T69" fmla="*/ 54 h 59"/>
                <a:gd name="T70" fmla="*/ 31 w 59"/>
                <a:gd name="T71" fmla="*/ 56 h 59"/>
                <a:gd name="T72" fmla="*/ 33 w 59"/>
                <a:gd name="T73" fmla="*/ 54 h 59"/>
                <a:gd name="T74" fmla="*/ 32 w 59"/>
                <a:gd name="T75" fmla="*/ 45 h 59"/>
                <a:gd name="T76" fmla="*/ 21 w 59"/>
                <a:gd name="T77" fmla="*/ 39 h 59"/>
                <a:gd name="T78" fmla="*/ 27 w 59"/>
                <a:gd name="T79" fmla="*/ 32 h 59"/>
                <a:gd name="T80" fmla="*/ 32 w 59"/>
                <a:gd name="T81" fmla="*/ 15 h 59"/>
                <a:gd name="T82" fmla="*/ 31 w 59"/>
                <a:gd name="T83" fmla="*/ 23 h 59"/>
                <a:gd name="T84" fmla="*/ 32 w 59"/>
                <a:gd name="T85" fmla="*/ 41 h 59"/>
                <a:gd name="T86" fmla="*/ 37 w 59"/>
                <a:gd name="T87" fmla="*/ 54 h 59"/>
                <a:gd name="T88" fmla="*/ 41 w 59"/>
                <a:gd name="T89" fmla="*/ 54 h 59"/>
                <a:gd name="T90" fmla="*/ 39 w 59"/>
                <a:gd name="T91" fmla="*/ 8 h 59"/>
                <a:gd name="T92" fmla="*/ 43 w 59"/>
                <a:gd name="T93" fmla="*/ 8 h 59"/>
                <a:gd name="T94" fmla="*/ 44 w 59"/>
                <a:gd name="T95" fmla="*/ 51 h 59"/>
                <a:gd name="T96" fmla="*/ 47 w 59"/>
                <a:gd name="T97" fmla="*/ 50 h 59"/>
                <a:gd name="T98" fmla="*/ 45 w 59"/>
                <a:gd name="T99" fmla="*/ 10 h 59"/>
                <a:gd name="T100" fmla="*/ 47 w 59"/>
                <a:gd name="T101" fmla="*/ 13 h 59"/>
                <a:gd name="T102" fmla="*/ 49 w 59"/>
                <a:gd name="T103" fmla="*/ 46 h 59"/>
                <a:gd name="T104" fmla="*/ 52 w 59"/>
                <a:gd name="T105" fmla="*/ 44 h 59"/>
                <a:gd name="T106" fmla="*/ 53 w 59"/>
                <a:gd name="T107" fmla="*/ 40 h 59"/>
                <a:gd name="T108" fmla="*/ 55 w 59"/>
                <a:gd name="T109" fmla="*/ 37 h 59"/>
                <a:gd name="T110" fmla="*/ 53 w 59"/>
                <a:gd name="T111" fmla="*/ 32 h 59"/>
                <a:gd name="T112" fmla="*/ 56 w 59"/>
                <a:gd name="T113" fmla="*/ 3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59">
                  <a:moveTo>
                    <a:pt x="57" y="18"/>
                  </a:moveTo>
                  <a:cubicBezTo>
                    <a:pt x="56" y="18"/>
                    <a:pt x="56" y="17"/>
                    <a:pt x="56" y="16"/>
                  </a:cubicBezTo>
                  <a:cubicBezTo>
                    <a:pt x="55" y="15"/>
                    <a:pt x="54" y="14"/>
                    <a:pt x="54" y="13"/>
                  </a:cubicBezTo>
                  <a:cubicBezTo>
                    <a:pt x="53" y="12"/>
                    <a:pt x="53" y="12"/>
                    <a:pt x="52" y="11"/>
                  </a:cubicBezTo>
                  <a:cubicBezTo>
                    <a:pt x="51" y="9"/>
                    <a:pt x="48" y="7"/>
                    <a:pt x="46" y="6"/>
                  </a:cubicBezTo>
                  <a:cubicBezTo>
                    <a:pt x="41" y="2"/>
                    <a:pt x="36" y="0"/>
                    <a:pt x="29" y="0"/>
                  </a:cubicBezTo>
                  <a:cubicBezTo>
                    <a:pt x="24" y="0"/>
                    <a:pt x="18" y="2"/>
                    <a:pt x="14" y="5"/>
                  </a:cubicBezTo>
                  <a:cubicBezTo>
                    <a:pt x="12" y="6"/>
                    <a:pt x="11" y="7"/>
                    <a:pt x="9" y="8"/>
                  </a:cubicBezTo>
                  <a:cubicBezTo>
                    <a:pt x="9" y="9"/>
                    <a:pt x="8" y="9"/>
                    <a:pt x="8" y="10"/>
                  </a:cubicBezTo>
                  <a:cubicBezTo>
                    <a:pt x="6" y="12"/>
                    <a:pt x="4" y="15"/>
                    <a:pt x="2" y="18"/>
                  </a:cubicBezTo>
                  <a:cubicBezTo>
                    <a:pt x="2" y="19"/>
                    <a:pt x="2" y="20"/>
                    <a:pt x="2" y="20"/>
                  </a:cubicBezTo>
                  <a:cubicBezTo>
                    <a:pt x="1" y="21"/>
                    <a:pt x="1" y="23"/>
                    <a:pt x="1" y="24"/>
                  </a:cubicBezTo>
                  <a:cubicBezTo>
                    <a:pt x="0" y="25"/>
                    <a:pt x="0" y="25"/>
                    <a:pt x="0" y="26"/>
                  </a:cubicBezTo>
                  <a:cubicBezTo>
                    <a:pt x="0" y="27"/>
                    <a:pt x="0" y="27"/>
                    <a:pt x="0" y="28"/>
                  </a:cubicBezTo>
                  <a:cubicBezTo>
                    <a:pt x="0" y="28"/>
                    <a:pt x="0" y="29"/>
                    <a:pt x="0" y="30"/>
                  </a:cubicBezTo>
                  <a:cubicBezTo>
                    <a:pt x="0" y="31"/>
                    <a:pt x="0" y="32"/>
                    <a:pt x="0" y="34"/>
                  </a:cubicBezTo>
                  <a:cubicBezTo>
                    <a:pt x="1" y="36"/>
                    <a:pt x="1" y="38"/>
                    <a:pt x="2" y="41"/>
                  </a:cubicBezTo>
                  <a:cubicBezTo>
                    <a:pt x="2" y="42"/>
                    <a:pt x="3" y="43"/>
                    <a:pt x="4" y="44"/>
                  </a:cubicBezTo>
                  <a:cubicBezTo>
                    <a:pt x="4" y="44"/>
                    <a:pt x="4" y="45"/>
                    <a:pt x="4" y="45"/>
                  </a:cubicBezTo>
                  <a:cubicBezTo>
                    <a:pt x="6" y="48"/>
                    <a:pt x="8" y="50"/>
                    <a:pt x="10" y="52"/>
                  </a:cubicBezTo>
                  <a:cubicBezTo>
                    <a:pt x="11" y="53"/>
                    <a:pt x="12" y="54"/>
                    <a:pt x="13" y="55"/>
                  </a:cubicBezTo>
                  <a:cubicBezTo>
                    <a:pt x="14" y="55"/>
                    <a:pt x="15" y="56"/>
                    <a:pt x="17" y="56"/>
                  </a:cubicBezTo>
                  <a:cubicBezTo>
                    <a:pt x="18" y="57"/>
                    <a:pt x="19" y="57"/>
                    <a:pt x="20" y="58"/>
                  </a:cubicBezTo>
                  <a:cubicBezTo>
                    <a:pt x="21" y="58"/>
                    <a:pt x="21" y="58"/>
                    <a:pt x="22" y="58"/>
                  </a:cubicBezTo>
                  <a:cubicBezTo>
                    <a:pt x="24" y="59"/>
                    <a:pt x="27" y="59"/>
                    <a:pt x="29" y="59"/>
                  </a:cubicBezTo>
                  <a:cubicBezTo>
                    <a:pt x="31" y="59"/>
                    <a:pt x="32" y="59"/>
                    <a:pt x="33" y="59"/>
                  </a:cubicBezTo>
                  <a:cubicBezTo>
                    <a:pt x="39" y="58"/>
                    <a:pt x="45" y="55"/>
                    <a:pt x="50" y="51"/>
                  </a:cubicBezTo>
                  <a:cubicBezTo>
                    <a:pt x="50" y="51"/>
                    <a:pt x="50" y="51"/>
                    <a:pt x="50" y="51"/>
                  </a:cubicBezTo>
                  <a:cubicBezTo>
                    <a:pt x="55" y="46"/>
                    <a:pt x="59" y="38"/>
                    <a:pt x="59" y="30"/>
                  </a:cubicBezTo>
                  <a:cubicBezTo>
                    <a:pt x="59" y="26"/>
                    <a:pt x="58" y="22"/>
                    <a:pt x="57" y="18"/>
                  </a:cubicBezTo>
                  <a:close/>
                  <a:moveTo>
                    <a:pt x="55" y="22"/>
                  </a:moveTo>
                  <a:cubicBezTo>
                    <a:pt x="55" y="23"/>
                    <a:pt x="55" y="23"/>
                    <a:pt x="55" y="24"/>
                  </a:cubicBezTo>
                  <a:cubicBezTo>
                    <a:pt x="56" y="25"/>
                    <a:pt x="55" y="26"/>
                    <a:pt x="54" y="26"/>
                  </a:cubicBezTo>
                  <a:cubicBezTo>
                    <a:pt x="54" y="26"/>
                    <a:pt x="54" y="26"/>
                    <a:pt x="54" y="26"/>
                  </a:cubicBezTo>
                  <a:cubicBezTo>
                    <a:pt x="54" y="26"/>
                    <a:pt x="53" y="25"/>
                    <a:pt x="53" y="25"/>
                  </a:cubicBezTo>
                  <a:cubicBezTo>
                    <a:pt x="53" y="24"/>
                    <a:pt x="53" y="24"/>
                    <a:pt x="52" y="23"/>
                  </a:cubicBezTo>
                  <a:cubicBezTo>
                    <a:pt x="52" y="22"/>
                    <a:pt x="53" y="22"/>
                    <a:pt x="53" y="21"/>
                  </a:cubicBezTo>
                  <a:cubicBezTo>
                    <a:pt x="54" y="21"/>
                    <a:pt x="55" y="22"/>
                    <a:pt x="55" y="22"/>
                  </a:cubicBezTo>
                  <a:close/>
                  <a:moveTo>
                    <a:pt x="50" y="15"/>
                  </a:moveTo>
                  <a:cubicBezTo>
                    <a:pt x="51" y="15"/>
                    <a:pt x="51" y="15"/>
                    <a:pt x="52" y="15"/>
                  </a:cubicBezTo>
                  <a:cubicBezTo>
                    <a:pt x="52" y="16"/>
                    <a:pt x="53" y="16"/>
                    <a:pt x="53" y="17"/>
                  </a:cubicBezTo>
                  <a:cubicBezTo>
                    <a:pt x="53" y="18"/>
                    <a:pt x="53" y="18"/>
                    <a:pt x="52" y="19"/>
                  </a:cubicBezTo>
                  <a:cubicBezTo>
                    <a:pt x="52" y="19"/>
                    <a:pt x="52" y="19"/>
                    <a:pt x="52" y="19"/>
                  </a:cubicBezTo>
                  <a:cubicBezTo>
                    <a:pt x="51" y="19"/>
                    <a:pt x="51" y="19"/>
                    <a:pt x="50" y="18"/>
                  </a:cubicBezTo>
                  <a:cubicBezTo>
                    <a:pt x="50" y="18"/>
                    <a:pt x="50" y="17"/>
                    <a:pt x="50" y="17"/>
                  </a:cubicBezTo>
                  <a:cubicBezTo>
                    <a:pt x="49" y="16"/>
                    <a:pt x="49" y="15"/>
                    <a:pt x="50" y="15"/>
                  </a:cubicBezTo>
                  <a:close/>
                  <a:moveTo>
                    <a:pt x="33" y="3"/>
                  </a:moveTo>
                  <a:cubicBezTo>
                    <a:pt x="34" y="4"/>
                    <a:pt x="34" y="4"/>
                    <a:pt x="35" y="4"/>
                  </a:cubicBezTo>
                  <a:cubicBezTo>
                    <a:pt x="36" y="4"/>
                    <a:pt x="36" y="5"/>
                    <a:pt x="36" y="5"/>
                  </a:cubicBezTo>
                  <a:cubicBezTo>
                    <a:pt x="36" y="6"/>
                    <a:pt x="35" y="6"/>
                    <a:pt x="35" y="6"/>
                  </a:cubicBezTo>
                  <a:cubicBezTo>
                    <a:pt x="35" y="6"/>
                    <a:pt x="35" y="6"/>
                    <a:pt x="34" y="6"/>
                  </a:cubicBezTo>
                  <a:cubicBezTo>
                    <a:pt x="34" y="6"/>
                    <a:pt x="33" y="6"/>
                    <a:pt x="33" y="6"/>
                  </a:cubicBezTo>
                  <a:cubicBezTo>
                    <a:pt x="32" y="6"/>
                    <a:pt x="32" y="5"/>
                    <a:pt x="32" y="5"/>
                  </a:cubicBezTo>
                  <a:cubicBezTo>
                    <a:pt x="32" y="4"/>
                    <a:pt x="32" y="3"/>
                    <a:pt x="33" y="3"/>
                  </a:cubicBezTo>
                  <a:close/>
                  <a:moveTo>
                    <a:pt x="26" y="3"/>
                  </a:moveTo>
                  <a:cubicBezTo>
                    <a:pt x="26" y="3"/>
                    <a:pt x="27" y="3"/>
                    <a:pt x="27" y="3"/>
                  </a:cubicBezTo>
                  <a:cubicBezTo>
                    <a:pt x="28" y="3"/>
                    <a:pt x="29" y="4"/>
                    <a:pt x="29" y="5"/>
                  </a:cubicBezTo>
                  <a:cubicBezTo>
                    <a:pt x="29" y="5"/>
                    <a:pt x="28" y="6"/>
                    <a:pt x="28" y="6"/>
                  </a:cubicBezTo>
                  <a:cubicBezTo>
                    <a:pt x="27" y="6"/>
                    <a:pt x="27" y="6"/>
                    <a:pt x="26" y="6"/>
                  </a:cubicBezTo>
                  <a:cubicBezTo>
                    <a:pt x="26" y="6"/>
                    <a:pt x="26" y="6"/>
                    <a:pt x="26" y="6"/>
                  </a:cubicBezTo>
                  <a:cubicBezTo>
                    <a:pt x="25" y="6"/>
                    <a:pt x="25" y="6"/>
                    <a:pt x="24" y="5"/>
                  </a:cubicBezTo>
                  <a:cubicBezTo>
                    <a:pt x="24" y="4"/>
                    <a:pt x="25" y="4"/>
                    <a:pt x="26" y="3"/>
                  </a:cubicBezTo>
                  <a:close/>
                  <a:moveTo>
                    <a:pt x="4" y="22"/>
                  </a:moveTo>
                  <a:cubicBezTo>
                    <a:pt x="4" y="22"/>
                    <a:pt x="4" y="21"/>
                    <a:pt x="4" y="21"/>
                  </a:cubicBezTo>
                  <a:cubicBezTo>
                    <a:pt x="5" y="20"/>
                    <a:pt x="6" y="20"/>
                    <a:pt x="6" y="20"/>
                  </a:cubicBezTo>
                  <a:cubicBezTo>
                    <a:pt x="7" y="20"/>
                    <a:pt x="7" y="21"/>
                    <a:pt x="7" y="22"/>
                  </a:cubicBezTo>
                  <a:cubicBezTo>
                    <a:pt x="7" y="22"/>
                    <a:pt x="7" y="23"/>
                    <a:pt x="6" y="23"/>
                  </a:cubicBezTo>
                  <a:cubicBezTo>
                    <a:pt x="6" y="24"/>
                    <a:pt x="6" y="24"/>
                    <a:pt x="5" y="24"/>
                  </a:cubicBezTo>
                  <a:cubicBezTo>
                    <a:pt x="5" y="24"/>
                    <a:pt x="5" y="24"/>
                    <a:pt x="5" y="24"/>
                  </a:cubicBezTo>
                  <a:cubicBezTo>
                    <a:pt x="4" y="24"/>
                    <a:pt x="4" y="23"/>
                    <a:pt x="4" y="22"/>
                  </a:cubicBezTo>
                  <a:close/>
                  <a:moveTo>
                    <a:pt x="3" y="30"/>
                  </a:moveTo>
                  <a:cubicBezTo>
                    <a:pt x="3" y="30"/>
                    <a:pt x="3" y="30"/>
                    <a:pt x="3" y="30"/>
                  </a:cubicBezTo>
                  <a:cubicBezTo>
                    <a:pt x="3" y="29"/>
                    <a:pt x="3" y="29"/>
                    <a:pt x="3" y="28"/>
                  </a:cubicBezTo>
                  <a:cubicBezTo>
                    <a:pt x="3" y="27"/>
                    <a:pt x="4" y="27"/>
                    <a:pt x="4" y="27"/>
                  </a:cubicBezTo>
                  <a:cubicBezTo>
                    <a:pt x="5" y="27"/>
                    <a:pt x="6" y="27"/>
                    <a:pt x="6" y="28"/>
                  </a:cubicBezTo>
                  <a:cubicBezTo>
                    <a:pt x="6" y="29"/>
                    <a:pt x="6" y="29"/>
                    <a:pt x="6" y="30"/>
                  </a:cubicBezTo>
                  <a:cubicBezTo>
                    <a:pt x="6" y="31"/>
                    <a:pt x="5" y="31"/>
                    <a:pt x="4" y="31"/>
                  </a:cubicBezTo>
                  <a:cubicBezTo>
                    <a:pt x="3" y="31"/>
                    <a:pt x="3" y="31"/>
                    <a:pt x="3" y="30"/>
                  </a:cubicBezTo>
                  <a:close/>
                  <a:moveTo>
                    <a:pt x="5" y="38"/>
                  </a:moveTo>
                  <a:cubicBezTo>
                    <a:pt x="5" y="38"/>
                    <a:pt x="4" y="38"/>
                    <a:pt x="4" y="37"/>
                  </a:cubicBezTo>
                  <a:cubicBezTo>
                    <a:pt x="4" y="37"/>
                    <a:pt x="4" y="36"/>
                    <a:pt x="3" y="36"/>
                  </a:cubicBezTo>
                  <a:cubicBezTo>
                    <a:pt x="3" y="35"/>
                    <a:pt x="4" y="34"/>
                    <a:pt x="4" y="34"/>
                  </a:cubicBezTo>
                  <a:cubicBezTo>
                    <a:pt x="5" y="34"/>
                    <a:pt x="6" y="34"/>
                    <a:pt x="6" y="35"/>
                  </a:cubicBezTo>
                  <a:cubicBezTo>
                    <a:pt x="6" y="36"/>
                    <a:pt x="6" y="36"/>
                    <a:pt x="7" y="37"/>
                  </a:cubicBezTo>
                  <a:cubicBezTo>
                    <a:pt x="7" y="37"/>
                    <a:pt x="6" y="38"/>
                    <a:pt x="6" y="38"/>
                  </a:cubicBezTo>
                  <a:cubicBezTo>
                    <a:pt x="5" y="38"/>
                    <a:pt x="5" y="38"/>
                    <a:pt x="5" y="38"/>
                  </a:cubicBezTo>
                  <a:close/>
                  <a:moveTo>
                    <a:pt x="9" y="45"/>
                  </a:moveTo>
                  <a:cubicBezTo>
                    <a:pt x="9" y="45"/>
                    <a:pt x="8" y="45"/>
                    <a:pt x="8" y="45"/>
                  </a:cubicBezTo>
                  <a:cubicBezTo>
                    <a:pt x="8" y="45"/>
                    <a:pt x="7" y="45"/>
                    <a:pt x="7" y="44"/>
                  </a:cubicBezTo>
                  <a:cubicBezTo>
                    <a:pt x="7" y="44"/>
                    <a:pt x="6" y="43"/>
                    <a:pt x="6" y="43"/>
                  </a:cubicBezTo>
                  <a:cubicBezTo>
                    <a:pt x="6" y="42"/>
                    <a:pt x="6" y="41"/>
                    <a:pt x="7" y="41"/>
                  </a:cubicBezTo>
                  <a:cubicBezTo>
                    <a:pt x="7" y="40"/>
                    <a:pt x="8" y="41"/>
                    <a:pt x="8" y="41"/>
                  </a:cubicBezTo>
                  <a:cubicBezTo>
                    <a:pt x="9" y="42"/>
                    <a:pt x="9" y="42"/>
                    <a:pt x="9" y="43"/>
                  </a:cubicBezTo>
                  <a:cubicBezTo>
                    <a:pt x="10" y="43"/>
                    <a:pt x="10" y="44"/>
                    <a:pt x="9" y="45"/>
                  </a:cubicBezTo>
                  <a:close/>
                  <a:moveTo>
                    <a:pt x="9" y="17"/>
                  </a:moveTo>
                  <a:cubicBezTo>
                    <a:pt x="9" y="17"/>
                    <a:pt x="9" y="18"/>
                    <a:pt x="8" y="18"/>
                  </a:cubicBezTo>
                  <a:cubicBezTo>
                    <a:pt x="8" y="18"/>
                    <a:pt x="8" y="17"/>
                    <a:pt x="7" y="17"/>
                  </a:cubicBezTo>
                  <a:cubicBezTo>
                    <a:pt x="7" y="17"/>
                    <a:pt x="7" y="16"/>
                    <a:pt x="7" y="15"/>
                  </a:cubicBezTo>
                  <a:cubicBezTo>
                    <a:pt x="7" y="15"/>
                    <a:pt x="8" y="14"/>
                    <a:pt x="8" y="14"/>
                  </a:cubicBezTo>
                  <a:cubicBezTo>
                    <a:pt x="9" y="13"/>
                    <a:pt x="9" y="13"/>
                    <a:pt x="10" y="14"/>
                  </a:cubicBezTo>
                  <a:cubicBezTo>
                    <a:pt x="11" y="14"/>
                    <a:pt x="11" y="15"/>
                    <a:pt x="10" y="16"/>
                  </a:cubicBezTo>
                  <a:cubicBezTo>
                    <a:pt x="10" y="16"/>
                    <a:pt x="10" y="16"/>
                    <a:pt x="9" y="17"/>
                  </a:cubicBezTo>
                  <a:close/>
                  <a:moveTo>
                    <a:pt x="14" y="50"/>
                  </a:moveTo>
                  <a:cubicBezTo>
                    <a:pt x="14" y="50"/>
                    <a:pt x="13" y="50"/>
                    <a:pt x="13" y="50"/>
                  </a:cubicBezTo>
                  <a:cubicBezTo>
                    <a:pt x="13" y="50"/>
                    <a:pt x="12" y="50"/>
                    <a:pt x="12" y="50"/>
                  </a:cubicBezTo>
                  <a:cubicBezTo>
                    <a:pt x="12" y="50"/>
                    <a:pt x="11" y="49"/>
                    <a:pt x="11" y="49"/>
                  </a:cubicBezTo>
                  <a:cubicBezTo>
                    <a:pt x="10" y="48"/>
                    <a:pt x="10" y="47"/>
                    <a:pt x="11" y="47"/>
                  </a:cubicBezTo>
                  <a:cubicBezTo>
                    <a:pt x="11" y="46"/>
                    <a:pt x="12" y="46"/>
                    <a:pt x="13" y="47"/>
                  </a:cubicBezTo>
                  <a:cubicBezTo>
                    <a:pt x="13" y="47"/>
                    <a:pt x="13" y="48"/>
                    <a:pt x="14" y="48"/>
                  </a:cubicBezTo>
                  <a:cubicBezTo>
                    <a:pt x="14" y="48"/>
                    <a:pt x="14" y="49"/>
                    <a:pt x="14" y="50"/>
                  </a:cubicBezTo>
                  <a:close/>
                  <a:moveTo>
                    <a:pt x="15" y="11"/>
                  </a:moveTo>
                  <a:cubicBezTo>
                    <a:pt x="15" y="11"/>
                    <a:pt x="14" y="11"/>
                    <a:pt x="14" y="12"/>
                  </a:cubicBezTo>
                  <a:cubicBezTo>
                    <a:pt x="13" y="12"/>
                    <a:pt x="13" y="12"/>
                    <a:pt x="13" y="12"/>
                  </a:cubicBezTo>
                  <a:cubicBezTo>
                    <a:pt x="12" y="12"/>
                    <a:pt x="12" y="12"/>
                    <a:pt x="12" y="12"/>
                  </a:cubicBezTo>
                  <a:cubicBezTo>
                    <a:pt x="11" y="11"/>
                    <a:pt x="11" y="10"/>
                    <a:pt x="12" y="10"/>
                  </a:cubicBezTo>
                  <a:cubicBezTo>
                    <a:pt x="12" y="9"/>
                    <a:pt x="13" y="9"/>
                    <a:pt x="13" y="9"/>
                  </a:cubicBezTo>
                  <a:cubicBezTo>
                    <a:pt x="14" y="8"/>
                    <a:pt x="15" y="8"/>
                    <a:pt x="15" y="9"/>
                  </a:cubicBezTo>
                  <a:cubicBezTo>
                    <a:pt x="16" y="9"/>
                    <a:pt x="16" y="10"/>
                    <a:pt x="15" y="11"/>
                  </a:cubicBezTo>
                  <a:close/>
                  <a:moveTo>
                    <a:pt x="20" y="53"/>
                  </a:moveTo>
                  <a:cubicBezTo>
                    <a:pt x="20" y="54"/>
                    <a:pt x="20" y="54"/>
                    <a:pt x="19" y="54"/>
                  </a:cubicBezTo>
                  <a:cubicBezTo>
                    <a:pt x="19" y="54"/>
                    <a:pt x="19" y="54"/>
                    <a:pt x="18" y="54"/>
                  </a:cubicBezTo>
                  <a:cubicBezTo>
                    <a:pt x="18" y="54"/>
                    <a:pt x="17" y="54"/>
                    <a:pt x="17" y="53"/>
                  </a:cubicBezTo>
                  <a:cubicBezTo>
                    <a:pt x="16" y="53"/>
                    <a:pt x="16" y="52"/>
                    <a:pt x="16" y="51"/>
                  </a:cubicBezTo>
                  <a:cubicBezTo>
                    <a:pt x="17" y="51"/>
                    <a:pt x="17" y="51"/>
                    <a:pt x="18" y="51"/>
                  </a:cubicBezTo>
                  <a:cubicBezTo>
                    <a:pt x="19" y="51"/>
                    <a:pt x="19" y="51"/>
                    <a:pt x="20" y="52"/>
                  </a:cubicBezTo>
                  <a:cubicBezTo>
                    <a:pt x="20" y="52"/>
                    <a:pt x="21" y="53"/>
                    <a:pt x="20" y="53"/>
                  </a:cubicBezTo>
                  <a:close/>
                  <a:moveTo>
                    <a:pt x="19" y="8"/>
                  </a:moveTo>
                  <a:cubicBezTo>
                    <a:pt x="19" y="8"/>
                    <a:pt x="19" y="8"/>
                    <a:pt x="19" y="8"/>
                  </a:cubicBezTo>
                  <a:cubicBezTo>
                    <a:pt x="18" y="8"/>
                    <a:pt x="18" y="8"/>
                    <a:pt x="18" y="7"/>
                  </a:cubicBezTo>
                  <a:cubicBezTo>
                    <a:pt x="17" y="7"/>
                    <a:pt x="18" y="6"/>
                    <a:pt x="18" y="6"/>
                  </a:cubicBezTo>
                  <a:cubicBezTo>
                    <a:pt x="19" y="5"/>
                    <a:pt x="19" y="5"/>
                    <a:pt x="20" y="5"/>
                  </a:cubicBezTo>
                  <a:cubicBezTo>
                    <a:pt x="21" y="5"/>
                    <a:pt x="22" y="5"/>
                    <a:pt x="22" y="6"/>
                  </a:cubicBezTo>
                  <a:cubicBezTo>
                    <a:pt x="22" y="6"/>
                    <a:pt x="22" y="7"/>
                    <a:pt x="21" y="7"/>
                  </a:cubicBezTo>
                  <a:cubicBezTo>
                    <a:pt x="21" y="8"/>
                    <a:pt x="20" y="8"/>
                    <a:pt x="19" y="8"/>
                  </a:cubicBezTo>
                  <a:close/>
                  <a:moveTo>
                    <a:pt x="26" y="56"/>
                  </a:moveTo>
                  <a:cubicBezTo>
                    <a:pt x="26" y="56"/>
                    <a:pt x="26" y="56"/>
                    <a:pt x="26" y="56"/>
                  </a:cubicBezTo>
                  <a:cubicBezTo>
                    <a:pt x="25" y="56"/>
                    <a:pt x="24" y="56"/>
                    <a:pt x="24" y="56"/>
                  </a:cubicBezTo>
                  <a:cubicBezTo>
                    <a:pt x="23" y="56"/>
                    <a:pt x="23" y="55"/>
                    <a:pt x="23" y="54"/>
                  </a:cubicBezTo>
                  <a:cubicBezTo>
                    <a:pt x="23" y="54"/>
                    <a:pt x="24" y="53"/>
                    <a:pt x="24" y="53"/>
                  </a:cubicBezTo>
                  <a:cubicBezTo>
                    <a:pt x="25" y="53"/>
                    <a:pt x="26" y="53"/>
                    <a:pt x="26" y="54"/>
                  </a:cubicBezTo>
                  <a:cubicBezTo>
                    <a:pt x="27" y="54"/>
                    <a:pt x="27" y="54"/>
                    <a:pt x="27" y="55"/>
                  </a:cubicBezTo>
                  <a:cubicBezTo>
                    <a:pt x="27" y="56"/>
                    <a:pt x="27" y="56"/>
                    <a:pt x="26" y="56"/>
                  </a:cubicBezTo>
                  <a:close/>
                  <a:moveTo>
                    <a:pt x="33" y="56"/>
                  </a:moveTo>
                  <a:cubicBezTo>
                    <a:pt x="33" y="56"/>
                    <a:pt x="32" y="56"/>
                    <a:pt x="31" y="56"/>
                  </a:cubicBezTo>
                  <a:cubicBezTo>
                    <a:pt x="31" y="56"/>
                    <a:pt x="31" y="56"/>
                    <a:pt x="31" y="56"/>
                  </a:cubicBezTo>
                  <a:cubicBezTo>
                    <a:pt x="31" y="56"/>
                    <a:pt x="30" y="56"/>
                    <a:pt x="30" y="55"/>
                  </a:cubicBezTo>
                  <a:cubicBezTo>
                    <a:pt x="30" y="54"/>
                    <a:pt x="30" y="54"/>
                    <a:pt x="31" y="54"/>
                  </a:cubicBezTo>
                  <a:cubicBezTo>
                    <a:pt x="32" y="54"/>
                    <a:pt x="32" y="54"/>
                    <a:pt x="33" y="54"/>
                  </a:cubicBezTo>
                  <a:cubicBezTo>
                    <a:pt x="34" y="53"/>
                    <a:pt x="34" y="54"/>
                    <a:pt x="34" y="55"/>
                  </a:cubicBezTo>
                  <a:cubicBezTo>
                    <a:pt x="35" y="55"/>
                    <a:pt x="34" y="56"/>
                    <a:pt x="33" y="56"/>
                  </a:cubicBezTo>
                  <a:close/>
                  <a:moveTo>
                    <a:pt x="32" y="41"/>
                  </a:moveTo>
                  <a:cubicBezTo>
                    <a:pt x="32" y="45"/>
                    <a:pt x="32" y="45"/>
                    <a:pt x="32" y="45"/>
                  </a:cubicBezTo>
                  <a:cubicBezTo>
                    <a:pt x="29" y="45"/>
                    <a:pt x="29" y="45"/>
                    <a:pt x="29" y="45"/>
                  </a:cubicBezTo>
                  <a:cubicBezTo>
                    <a:pt x="29" y="42"/>
                    <a:pt x="29" y="42"/>
                    <a:pt x="29" y="42"/>
                  </a:cubicBezTo>
                  <a:cubicBezTo>
                    <a:pt x="28" y="42"/>
                    <a:pt x="26" y="41"/>
                    <a:pt x="25" y="41"/>
                  </a:cubicBezTo>
                  <a:cubicBezTo>
                    <a:pt x="24" y="40"/>
                    <a:pt x="22" y="40"/>
                    <a:pt x="21" y="39"/>
                  </a:cubicBezTo>
                  <a:cubicBezTo>
                    <a:pt x="24" y="34"/>
                    <a:pt x="24" y="34"/>
                    <a:pt x="24" y="34"/>
                  </a:cubicBezTo>
                  <a:cubicBezTo>
                    <a:pt x="25" y="35"/>
                    <a:pt x="27" y="37"/>
                    <a:pt x="29" y="37"/>
                  </a:cubicBezTo>
                  <a:cubicBezTo>
                    <a:pt x="31" y="37"/>
                    <a:pt x="32" y="36"/>
                    <a:pt x="32" y="35"/>
                  </a:cubicBezTo>
                  <a:cubicBezTo>
                    <a:pt x="32" y="33"/>
                    <a:pt x="30" y="33"/>
                    <a:pt x="27" y="32"/>
                  </a:cubicBezTo>
                  <a:cubicBezTo>
                    <a:pt x="25" y="31"/>
                    <a:pt x="23" y="29"/>
                    <a:pt x="23" y="26"/>
                  </a:cubicBezTo>
                  <a:cubicBezTo>
                    <a:pt x="23" y="22"/>
                    <a:pt x="25" y="19"/>
                    <a:pt x="29" y="19"/>
                  </a:cubicBezTo>
                  <a:cubicBezTo>
                    <a:pt x="29" y="15"/>
                    <a:pt x="29" y="15"/>
                    <a:pt x="29" y="15"/>
                  </a:cubicBezTo>
                  <a:cubicBezTo>
                    <a:pt x="32" y="15"/>
                    <a:pt x="32" y="15"/>
                    <a:pt x="32" y="15"/>
                  </a:cubicBezTo>
                  <a:cubicBezTo>
                    <a:pt x="32" y="19"/>
                    <a:pt x="32" y="19"/>
                    <a:pt x="32" y="19"/>
                  </a:cubicBezTo>
                  <a:cubicBezTo>
                    <a:pt x="34" y="19"/>
                    <a:pt x="36" y="19"/>
                    <a:pt x="37" y="20"/>
                  </a:cubicBezTo>
                  <a:cubicBezTo>
                    <a:pt x="35" y="25"/>
                    <a:pt x="35" y="25"/>
                    <a:pt x="35" y="25"/>
                  </a:cubicBezTo>
                  <a:cubicBezTo>
                    <a:pt x="34" y="24"/>
                    <a:pt x="32" y="23"/>
                    <a:pt x="31" y="23"/>
                  </a:cubicBezTo>
                  <a:cubicBezTo>
                    <a:pt x="30" y="23"/>
                    <a:pt x="28" y="24"/>
                    <a:pt x="28" y="25"/>
                  </a:cubicBezTo>
                  <a:cubicBezTo>
                    <a:pt x="28" y="26"/>
                    <a:pt x="30" y="27"/>
                    <a:pt x="31" y="27"/>
                  </a:cubicBezTo>
                  <a:cubicBezTo>
                    <a:pt x="35" y="28"/>
                    <a:pt x="38" y="30"/>
                    <a:pt x="38" y="34"/>
                  </a:cubicBezTo>
                  <a:cubicBezTo>
                    <a:pt x="38" y="38"/>
                    <a:pt x="36" y="40"/>
                    <a:pt x="32" y="41"/>
                  </a:cubicBezTo>
                  <a:close/>
                  <a:moveTo>
                    <a:pt x="41" y="54"/>
                  </a:moveTo>
                  <a:cubicBezTo>
                    <a:pt x="40" y="54"/>
                    <a:pt x="39" y="55"/>
                    <a:pt x="39" y="55"/>
                  </a:cubicBezTo>
                  <a:cubicBezTo>
                    <a:pt x="39" y="55"/>
                    <a:pt x="39" y="55"/>
                    <a:pt x="38" y="55"/>
                  </a:cubicBezTo>
                  <a:cubicBezTo>
                    <a:pt x="38" y="55"/>
                    <a:pt x="37" y="55"/>
                    <a:pt x="37" y="54"/>
                  </a:cubicBezTo>
                  <a:cubicBezTo>
                    <a:pt x="37" y="53"/>
                    <a:pt x="37" y="53"/>
                    <a:pt x="38" y="52"/>
                  </a:cubicBezTo>
                  <a:cubicBezTo>
                    <a:pt x="38" y="52"/>
                    <a:pt x="39" y="52"/>
                    <a:pt x="39" y="52"/>
                  </a:cubicBezTo>
                  <a:cubicBezTo>
                    <a:pt x="40" y="51"/>
                    <a:pt x="41" y="52"/>
                    <a:pt x="41" y="52"/>
                  </a:cubicBezTo>
                  <a:cubicBezTo>
                    <a:pt x="42" y="53"/>
                    <a:pt x="41" y="54"/>
                    <a:pt x="41" y="54"/>
                  </a:cubicBezTo>
                  <a:close/>
                  <a:moveTo>
                    <a:pt x="43" y="8"/>
                  </a:moveTo>
                  <a:cubicBezTo>
                    <a:pt x="42" y="9"/>
                    <a:pt x="42" y="9"/>
                    <a:pt x="42" y="9"/>
                  </a:cubicBezTo>
                  <a:cubicBezTo>
                    <a:pt x="41" y="9"/>
                    <a:pt x="41" y="9"/>
                    <a:pt x="41" y="9"/>
                  </a:cubicBezTo>
                  <a:cubicBezTo>
                    <a:pt x="40" y="9"/>
                    <a:pt x="40" y="8"/>
                    <a:pt x="39" y="8"/>
                  </a:cubicBezTo>
                  <a:cubicBezTo>
                    <a:pt x="39" y="8"/>
                    <a:pt x="38" y="7"/>
                    <a:pt x="39" y="6"/>
                  </a:cubicBezTo>
                  <a:cubicBezTo>
                    <a:pt x="39" y="6"/>
                    <a:pt x="40" y="5"/>
                    <a:pt x="40" y="6"/>
                  </a:cubicBezTo>
                  <a:cubicBezTo>
                    <a:pt x="41" y="6"/>
                    <a:pt x="42" y="6"/>
                    <a:pt x="42" y="6"/>
                  </a:cubicBezTo>
                  <a:cubicBezTo>
                    <a:pt x="43" y="7"/>
                    <a:pt x="43" y="8"/>
                    <a:pt x="43" y="8"/>
                  </a:cubicBezTo>
                  <a:close/>
                  <a:moveTo>
                    <a:pt x="47" y="50"/>
                  </a:moveTo>
                  <a:cubicBezTo>
                    <a:pt x="46" y="50"/>
                    <a:pt x="46" y="51"/>
                    <a:pt x="45" y="51"/>
                  </a:cubicBezTo>
                  <a:cubicBezTo>
                    <a:pt x="45" y="51"/>
                    <a:pt x="45" y="51"/>
                    <a:pt x="45" y="51"/>
                  </a:cubicBezTo>
                  <a:cubicBezTo>
                    <a:pt x="44" y="51"/>
                    <a:pt x="44" y="51"/>
                    <a:pt x="44" y="51"/>
                  </a:cubicBezTo>
                  <a:cubicBezTo>
                    <a:pt x="43" y="50"/>
                    <a:pt x="43" y="49"/>
                    <a:pt x="44" y="49"/>
                  </a:cubicBezTo>
                  <a:cubicBezTo>
                    <a:pt x="44" y="49"/>
                    <a:pt x="45" y="48"/>
                    <a:pt x="45" y="48"/>
                  </a:cubicBezTo>
                  <a:cubicBezTo>
                    <a:pt x="46" y="47"/>
                    <a:pt x="47" y="48"/>
                    <a:pt x="47" y="48"/>
                  </a:cubicBezTo>
                  <a:cubicBezTo>
                    <a:pt x="48" y="49"/>
                    <a:pt x="48" y="49"/>
                    <a:pt x="47" y="50"/>
                  </a:cubicBezTo>
                  <a:close/>
                  <a:moveTo>
                    <a:pt x="47" y="13"/>
                  </a:moveTo>
                  <a:cubicBezTo>
                    <a:pt x="47" y="13"/>
                    <a:pt x="47" y="13"/>
                    <a:pt x="46" y="13"/>
                  </a:cubicBezTo>
                  <a:cubicBezTo>
                    <a:pt x="46" y="12"/>
                    <a:pt x="46" y="12"/>
                    <a:pt x="45" y="12"/>
                  </a:cubicBezTo>
                  <a:cubicBezTo>
                    <a:pt x="45" y="11"/>
                    <a:pt x="44" y="10"/>
                    <a:pt x="45" y="10"/>
                  </a:cubicBezTo>
                  <a:cubicBezTo>
                    <a:pt x="45" y="9"/>
                    <a:pt x="46" y="9"/>
                    <a:pt x="47" y="10"/>
                  </a:cubicBezTo>
                  <a:cubicBezTo>
                    <a:pt x="47" y="10"/>
                    <a:pt x="48" y="10"/>
                    <a:pt x="48" y="11"/>
                  </a:cubicBezTo>
                  <a:cubicBezTo>
                    <a:pt x="49" y="11"/>
                    <a:pt x="49" y="12"/>
                    <a:pt x="48" y="13"/>
                  </a:cubicBezTo>
                  <a:cubicBezTo>
                    <a:pt x="48" y="13"/>
                    <a:pt x="48" y="13"/>
                    <a:pt x="47" y="13"/>
                  </a:cubicBezTo>
                  <a:close/>
                  <a:moveTo>
                    <a:pt x="52" y="44"/>
                  </a:moveTo>
                  <a:cubicBezTo>
                    <a:pt x="52" y="45"/>
                    <a:pt x="51" y="45"/>
                    <a:pt x="51" y="46"/>
                  </a:cubicBezTo>
                  <a:cubicBezTo>
                    <a:pt x="51" y="46"/>
                    <a:pt x="50" y="46"/>
                    <a:pt x="50" y="46"/>
                  </a:cubicBezTo>
                  <a:cubicBezTo>
                    <a:pt x="49" y="46"/>
                    <a:pt x="49" y="46"/>
                    <a:pt x="49" y="46"/>
                  </a:cubicBezTo>
                  <a:cubicBezTo>
                    <a:pt x="48" y="46"/>
                    <a:pt x="48" y="45"/>
                    <a:pt x="49" y="44"/>
                  </a:cubicBezTo>
                  <a:cubicBezTo>
                    <a:pt x="49" y="44"/>
                    <a:pt x="49" y="43"/>
                    <a:pt x="50" y="43"/>
                  </a:cubicBezTo>
                  <a:cubicBezTo>
                    <a:pt x="50" y="42"/>
                    <a:pt x="51" y="42"/>
                    <a:pt x="52" y="42"/>
                  </a:cubicBezTo>
                  <a:cubicBezTo>
                    <a:pt x="52" y="43"/>
                    <a:pt x="52" y="44"/>
                    <a:pt x="52" y="44"/>
                  </a:cubicBezTo>
                  <a:close/>
                  <a:moveTo>
                    <a:pt x="55" y="37"/>
                  </a:moveTo>
                  <a:cubicBezTo>
                    <a:pt x="55" y="38"/>
                    <a:pt x="55" y="39"/>
                    <a:pt x="54" y="39"/>
                  </a:cubicBezTo>
                  <a:cubicBezTo>
                    <a:pt x="54" y="40"/>
                    <a:pt x="54" y="40"/>
                    <a:pt x="53" y="40"/>
                  </a:cubicBezTo>
                  <a:cubicBezTo>
                    <a:pt x="53" y="40"/>
                    <a:pt x="53" y="40"/>
                    <a:pt x="53" y="40"/>
                  </a:cubicBezTo>
                  <a:cubicBezTo>
                    <a:pt x="52" y="40"/>
                    <a:pt x="52" y="39"/>
                    <a:pt x="52" y="38"/>
                  </a:cubicBezTo>
                  <a:cubicBezTo>
                    <a:pt x="52" y="38"/>
                    <a:pt x="52" y="37"/>
                    <a:pt x="52" y="37"/>
                  </a:cubicBezTo>
                  <a:cubicBezTo>
                    <a:pt x="53" y="36"/>
                    <a:pt x="53" y="35"/>
                    <a:pt x="54" y="36"/>
                  </a:cubicBezTo>
                  <a:cubicBezTo>
                    <a:pt x="55" y="36"/>
                    <a:pt x="55" y="37"/>
                    <a:pt x="55" y="37"/>
                  </a:cubicBezTo>
                  <a:close/>
                  <a:moveTo>
                    <a:pt x="56" y="32"/>
                  </a:moveTo>
                  <a:cubicBezTo>
                    <a:pt x="56" y="32"/>
                    <a:pt x="55" y="33"/>
                    <a:pt x="55" y="33"/>
                  </a:cubicBezTo>
                  <a:cubicBezTo>
                    <a:pt x="55" y="33"/>
                    <a:pt x="55" y="33"/>
                    <a:pt x="55" y="33"/>
                  </a:cubicBezTo>
                  <a:cubicBezTo>
                    <a:pt x="54" y="33"/>
                    <a:pt x="53" y="32"/>
                    <a:pt x="53" y="32"/>
                  </a:cubicBezTo>
                  <a:cubicBezTo>
                    <a:pt x="53" y="31"/>
                    <a:pt x="53" y="30"/>
                    <a:pt x="53" y="30"/>
                  </a:cubicBezTo>
                  <a:cubicBezTo>
                    <a:pt x="53" y="29"/>
                    <a:pt x="54" y="28"/>
                    <a:pt x="55" y="28"/>
                  </a:cubicBezTo>
                  <a:cubicBezTo>
                    <a:pt x="56" y="28"/>
                    <a:pt x="56" y="29"/>
                    <a:pt x="56" y="30"/>
                  </a:cubicBezTo>
                  <a:cubicBezTo>
                    <a:pt x="56" y="30"/>
                    <a:pt x="56" y="30"/>
                    <a:pt x="56" y="30"/>
                  </a:cubicBezTo>
                  <a:cubicBezTo>
                    <a:pt x="56" y="30"/>
                    <a:pt x="56" y="31"/>
                    <a:pt x="56"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1" name="Freeform 237"/>
            <p:cNvSpPr>
              <a:spLocks/>
            </p:cNvSpPr>
            <p:nvPr userDrawn="1"/>
          </p:nvSpPr>
          <p:spPr bwMode="auto">
            <a:xfrm>
              <a:off x="6959600" y="1012825"/>
              <a:ext cx="15875" cy="15875"/>
            </a:xfrm>
            <a:custGeom>
              <a:avLst/>
              <a:gdLst>
                <a:gd name="T0" fmla="*/ 4 w 4"/>
                <a:gd name="T1" fmla="*/ 3 h 4"/>
                <a:gd name="T2" fmla="*/ 3 w 4"/>
                <a:gd name="T3" fmla="*/ 1 h 4"/>
                <a:gd name="T4" fmla="*/ 1 w 4"/>
                <a:gd name="T5" fmla="*/ 0 h 4"/>
                <a:gd name="T6" fmla="*/ 0 w 4"/>
                <a:gd name="T7" fmla="*/ 2 h 4"/>
                <a:gd name="T8" fmla="*/ 1 w 4"/>
                <a:gd name="T9" fmla="*/ 3 h 4"/>
                <a:gd name="T10" fmla="*/ 2 w 4"/>
                <a:gd name="T11" fmla="*/ 4 h 4"/>
                <a:gd name="T12" fmla="*/ 3 w 4"/>
                <a:gd name="T13" fmla="*/ 4 h 4"/>
                <a:gd name="T14" fmla="*/ 4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3"/>
                  </a:moveTo>
                  <a:cubicBezTo>
                    <a:pt x="3" y="2"/>
                    <a:pt x="3" y="2"/>
                    <a:pt x="3" y="1"/>
                  </a:cubicBezTo>
                  <a:cubicBezTo>
                    <a:pt x="3" y="0"/>
                    <a:pt x="2" y="0"/>
                    <a:pt x="1" y="0"/>
                  </a:cubicBezTo>
                  <a:cubicBezTo>
                    <a:pt x="1" y="0"/>
                    <a:pt x="0" y="1"/>
                    <a:pt x="0" y="2"/>
                  </a:cubicBezTo>
                  <a:cubicBezTo>
                    <a:pt x="1" y="2"/>
                    <a:pt x="1" y="3"/>
                    <a:pt x="1" y="3"/>
                  </a:cubicBezTo>
                  <a:cubicBezTo>
                    <a:pt x="1" y="4"/>
                    <a:pt x="2" y="4"/>
                    <a:pt x="2" y="4"/>
                  </a:cubicBezTo>
                  <a:cubicBezTo>
                    <a:pt x="2" y="4"/>
                    <a:pt x="2" y="4"/>
                    <a:pt x="3" y="4"/>
                  </a:cubicBezTo>
                  <a:cubicBezTo>
                    <a:pt x="3" y="4"/>
                    <a:pt x="4" y="3"/>
                    <a:pt x="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2" name="Freeform 238"/>
            <p:cNvSpPr>
              <a:spLocks/>
            </p:cNvSpPr>
            <p:nvPr userDrawn="1"/>
          </p:nvSpPr>
          <p:spPr bwMode="auto">
            <a:xfrm>
              <a:off x="6970713" y="1036638"/>
              <a:ext cx="15875" cy="19050"/>
            </a:xfrm>
            <a:custGeom>
              <a:avLst/>
              <a:gdLst>
                <a:gd name="T0" fmla="*/ 2 w 4"/>
                <a:gd name="T1" fmla="*/ 1 h 5"/>
                <a:gd name="T2" fmla="*/ 1 w 4"/>
                <a:gd name="T3" fmla="*/ 1 h 5"/>
                <a:gd name="T4" fmla="*/ 0 w 4"/>
                <a:gd name="T5" fmla="*/ 3 h 5"/>
                <a:gd name="T6" fmla="*/ 1 w 4"/>
                <a:gd name="T7" fmla="*/ 4 h 5"/>
                <a:gd name="T8" fmla="*/ 2 w 4"/>
                <a:gd name="T9" fmla="*/ 5 h 5"/>
                <a:gd name="T10" fmla="*/ 3 w 4"/>
                <a:gd name="T11" fmla="*/ 5 h 5"/>
                <a:gd name="T12" fmla="*/ 3 w 4"/>
                <a:gd name="T13" fmla="*/ 3 h 5"/>
                <a:gd name="T14" fmla="*/ 2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2" y="1"/>
                  </a:moveTo>
                  <a:cubicBezTo>
                    <a:pt x="2" y="1"/>
                    <a:pt x="1" y="0"/>
                    <a:pt x="1" y="1"/>
                  </a:cubicBezTo>
                  <a:cubicBezTo>
                    <a:pt x="0" y="1"/>
                    <a:pt x="0" y="2"/>
                    <a:pt x="0" y="3"/>
                  </a:cubicBezTo>
                  <a:cubicBezTo>
                    <a:pt x="0" y="3"/>
                    <a:pt x="1" y="4"/>
                    <a:pt x="1" y="4"/>
                  </a:cubicBezTo>
                  <a:cubicBezTo>
                    <a:pt x="1" y="5"/>
                    <a:pt x="2" y="5"/>
                    <a:pt x="2" y="5"/>
                  </a:cubicBezTo>
                  <a:cubicBezTo>
                    <a:pt x="2" y="5"/>
                    <a:pt x="3" y="5"/>
                    <a:pt x="3" y="5"/>
                  </a:cubicBezTo>
                  <a:cubicBezTo>
                    <a:pt x="4" y="4"/>
                    <a:pt x="4" y="3"/>
                    <a:pt x="3" y="3"/>
                  </a:cubicBezTo>
                  <a:cubicBezTo>
                    <a:pt x="3" y="2"/>
                    <a:pt x="3" y="2"/>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3" name="Freeform 239"/>
            <p:cNvSpPr>
              <a:spLocks/>
            </p:cNvSpPr>
            <p:nvPr userDrawn="1"/>
          </p:nvSpPr>
          <p:spPr bwMode="auto">
            <a:xfrm>
              <a:off x="6986588" y="1060450"/>
              <a:ext cx="15875" cy="14288"/>
            </a:xfrm>
            <a:custGeom>
              <a:avLst/>
              <a:gdLst>
                <a:gd name="T0" fmla="*/ 3 w 4"/>
                <a:gd name="T1" fmla="*/ 1 h 4"/>
                <a:gd name="T2" fmla="*/ 1 w 4"/>
                <a:gd name="T3" fmla="*/ 1 h 4"/>
                <a:gd name="T4" fmla="*/ 1 w 4"/>
                <a:gd name="T5" fmla="*/ 3 h 4"/>
                <a:gd name="T6" fmla="*/ 2 w 4"/>
                <a:gd name="T7" fmla="*/ 4 h 4"/>
                <a:gd name="T8" fmla="*/ 3 w 4"/>
                <a:gd name="T9" fmla="*/ 4 h 4"/>
                <a:gd name="T10" fmla="*/ 4 w 4"/>
                <a:gd name="T11" fmla="*/ 4 h 4"/>
                <a:gd name="T12" fmla="*/ 4 w 4"/>
                <a:gd name="T13" fmla="*/ 2 h 4"/>
                <a:gd name="T14" fmla="*/ 3 w 4"/>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3" y="1"/>
                  </a:moveTo>
                  <a:cubicBezTo>
                    <a:pt x="2" y="0"/>
                    <a:pt x="1" y="0"/>
                    <a:pt x="1" y="1"/>
                  </a:cubicBezTo>
                  <a:cubicBezTo>
                    <a:pt x="0" y="1"/>
                    <a:pt x="0" y="2"/>
                    <a:pt x="1" y="3"/>
                  </a:cubicBezTo>
                  <a:cubicBezTo>
                    <a:pt x="1" y="3"/>
                    <a:pt x="2" y="4"/>
                    <a:pt x="2" y="4"/>
                  </a:cubicBezTo>
                  <a:cubicBezTo>
                    <a:pt x="2" y="4"/>
                    <a:pt x="3" y="4"/>
                    <a:pt x="3" y="4"/>
                  </a:cubicBezTo>
                  <a:cubicBezTo>
                    <a:pt x="3" y="4"/>
                    <a:pt x="4" y="4"/>
                    <a:pt x="4" y="4"/>
                  </a:cubicBezTo>
                  <a:cubicBezTo>
                    <a:pt x="4" y="3"/>
                    <a:pt x="4" y="2"/>
                    <a:pt x="4" y="2"/>
                  </a:cubicBezTo>
                  <a:cubicBezTo>
                    <a:pt x="3" y="2"/>
                    <a:pt x="3"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4" name="Freeform 240"/>
            <p:cNvSpPr>
              <a:spLocks/>
            </p:cNvSpPr>
            <p:nvPr userDrawn="1"/>
          </p:nvSpPr>
          <p:spPr bwMode="auto">
            <a:xfrm>
              <a:off x="6975475" y="931863"/>
              <a:ext cx="15875" cy="19050"/>
            </a:xfrm>
            <a:custGeom>
              <a:avLst/>
              <a:gdLst>
                <a:gd name="T0" fmla="*/ 3 w 4"/>
                <a:gd name="T1" fmla="*/ 1 h 5"/>
                <a:gd name="T2" fmla="*/ 1 w 4"/>
                <a:gd name="T3" fmla="*/ 1 h 5"/>
                <a:gd name="T4" fmla="*/ 0 w 4"/>
                <a:gd name="T5" fmla="*/ 2 h 5"/>
                <a:gd name="T6" fmla="*/ 0 w 4"/>
                <a:gd name="T7" fmla="*/ 4 h 5"/>
                <a:gd name="T8" fmla="*/ 1 w 4"/>
                <a:gd name="T9" fmla="*/ 5 h 5"/>
                <a:gd name="T10" fmla="*/ 2 w 4"/>
                <a:gd name="T11" fmla="*/ 4 h 5"/>
                <a:gd name="T12" fmla="*/ 3 w 4"/>
                <a:gd name="T13" fmla="*/ 3 h 5"/>
                <a:gd name="T14" fmla="*/ 3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3" y="1"/>
                  </a:moveTo>
                  <a:cubicBezTo>
                    <a:pt x="2" y="0"/>
                    <a:pt x="2" y="0"/>
                    <a:pt x="1" y="1"/>
                  </a:cubicBezTo>
                  <a:cubicBezTo>
                    <a:pt x="1" y="1"/>
                    <a:pt x="0" y="2"/>
                    <a:pt x="0" y="2"/>
                  </a:cubicBezTo>
                  <a:cubicBezTo>
                    <a:pt x="0" y="3"/>
                    <a:pt x="0" y="4"/>
                    <a:pt x="0" y="4"/>
                  </a:cubicBezTo>
                  <a:cubicBezTo>
                    <a:pt x="1" y="4"/>
                    <a:pt x="1" y="5"/>
                    <a:pt x="1" y="5"/>
                  </a:cubicBezTo>
                  <a:cubicBezTo>
                    <a:pt x="2" y="5"/>
                    <a:pt x="2" y="4"/>
                    <a:pt x="2" y="4"/>
                  </a:cubicBezTo>
                  <a:cubicBezTo>
                    <a:pt x="3" y="3"/>
                    <a:pt x="3" y="3"/>
                    <a:pt x="3" y="3"/>
                  </a:cubicBezTo>
                  <a:cubicBezTo>
                    <a:pt x="4" y="2"/>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5" name="Freeform 241"/>
            <p:cNvSpPr>
              <a:spLocks/>
            </p:cNvSpPr>
            <p:nvPr userDrawn="1"/>
          </p:nvSpPr>
          <p:spPr bwMode="auto">
            <a:xfrm>
              <a:off x="7040563" y="893763"/>
              <a:ext cx="19050" cy="11113"/>
            </a:xfrm>
            <a:custGeom>
              <a:avLst/>
              <a:gdLst>
                <a:gd name="T0" fmla="*/ 2 w 5"/>
                <a:gd name="T1" fmla="*/ 3 h 3"/>
                <a:gd name="T2" fmla="*/ 2 w 5"/>
                <a:gd name="T3" fmla="*/ 3 h 3"/>
                <a:gd name="T4" fmla="*/ 4 w 5"/>
                <a:gd name="T5" fmla="*/ 3 h 3"/>
                <a:gd name="T6" fmla="*/ 5 w 5"/>
                <a:gd name="T7" fmla="*/ 2 h 3"/>
                <a:gd name="T8" fmla="*/ 3 w 5"/>
                <a:gd name="T9" fmla="*/ 0 h 3"/>
                <a:gd name="T10" fmla="*/ 2 w 5"/>
                <a:gd name="T11" fmla="*/ 0 h 3"/>
                <a:gd name="T12" fmla="*/ 0 w 5"/>
                <a:gd name="T13" fmla="*/ 2 h 3"/>
                <a:gd name="T14" fmla="*/ 2 w 5"/>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2" y="3"/>
                  </a:moveTo>
                  <a:cubicBezTo>
                    <a:pt x="2" y="3"/>
                    <a:pt x="2" y="3"/>
                    <a:pt x="2" y="3"/>
                  </a:cubicBezTo>
                  <a:cubicBezTo>
                    <a:pt x="3" y="3"/>
                    <a:pt x="3" y="3"/>
                    <a:pt x="4" y="3"/>
                  </a:cubicBezTo>
                  <a:cubicBezTo>
                    <a:pt x="4" y="3"/>
                    <a:pt x="5" y="2"/>
                    <a:pt x="5" y="2"/>
                  </a:cubicBezTo>
                  <a:cubicBezTo>
                    <a:pt x="5" y="1"/>
                    <a:pt x="4" y="0"/>
                    <a:pt x="3" y="0"/>
                  </a:cubicBezTo>
                  <a:cubicBezTo>
                    <a:pt x="3" y="0"/>
                    <a:pt x="2" y="0"/>
                    <a:pt x="2" y="0"/>
                  </a:cubicBezTo>
                  <a:cubicBezTo>
                    <a:pt x="1" y="1"/>
                    <a:pt x="0" y="1"/>
                    <a:pt x="0" y="2"/>
                  </a:cubicBezTo>
                  <a:cubicBezTo>
                    <a:pt x="1" y="3"/>
                    <a:pt x="1" y="3"/>
                    <a:pt x="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6" name="Freeform 242"/>
            <p:cNvSpPr>
              <a:spLocks/>
            </p:cNvSpPr>
            <p:nvPr userDrawn="1"/>
          </p:nvSpPr>
          <p:spPr bwMode="auto">
            <a:xfrm>
              <a:off x="7072313" y="893763"/>
              <a:ext cx="14288" cy="11113"/>
            </a:xfrm>
            <a:custGeom>
              <a:avLst/>
              <a:gdLst>
                <a:gd name="T0" fmla="*/ 1 w 4"/>
                <a:gd name="T1" fmla="*/ 3 h 3"/>
                <a:gd name="T2" fmla="*/ 2 w 4"/>
                <a:gd name="T3" fmla="*/ 3 h 3"/>
                <a:gd name="T4" fmla="*/ 3 w 4"/>
                <a:gd name="T5" fmla="*/ 3 h 3"/>
                <a:gd name="T6" fmla="*/ 4 w 4"/>
                <a:gd name="T7" fmla="*/ 2 h 3"/>
                <a:gd name="T8" fmla="*/ 3 w 4"/>
                <a:gd name="T9" fmla="*/ 1 h 3"/>
                <a:gd name="T10" fmla="*/ 1 w 4"/>
                <a:gd name="T11" fmla="*/ 0 h 3"/>
                <a:gd name="T12" fmla="*/ 0 w 4"/>
                <a:gd name="T13" fmla="*/ 2 h 3"/>
                <a:gd name="T14" fmla="*/ 1 w 4"/>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1" y="3"/>
                  </a:moveTo>
                  <a:cubicBezTo>
                    <a:pt x="1" y="3"/>
                    <a:pt x="2" y="3"/>
                    <a:pt x="2" y="3"/>
                  </a:cubicBezTo>
                  <a:cubicBezTo>
                    <a:pt x="3" y="3"/>
                    <a:pt x="3" y="3"/>
                    <a:pt x="3" y="3"/>
                  </a:cubicBezTo>
                  <a:cubicBezTo>
                    <a:pt x="3" y="3"/>
                    <a:pt x="4" y="3"/>
                    <a:pt x="4" y="2"/>
                  </a:cubicBezTo>
                  <a:cubicBezTo>
                    <a:pt x="4" y="2"/>
                    <a:pt x="4" y="1"/>
                    <a:pt x="3" y="1"/>
                  </a:cubicBezTo>
                  <a:cubicBezTo>
                    <a:pt x="2" y="1"/>
                    <a:pt x="2" y="1"/>
                    <a:pt x="1" y="0"/>
                  </a:cubicBezTo>
                  <a:cubicBezTo>
                    <a:pt x="0" y="0"/>
                    <a:pt x="0" y="1"/>
                    <a:pt x="0" y="2"/>
                  </a:cubicBezTo>
                  <a:cubicBezTo>
                    <a:pt x="0" y="2"/>
                    <a:pt x="0"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7" name="Freeform 243"/>
            <p:cNvSpPr>
              <a:spLocks/>
            </p:cNvSpPr>
            <p:nvPr userDrawn="1"/>
          </p:nvSpPr>
          <p:spPr bwMode="auto">
            <a:xfrm>
              <a:off x="7137400" y="939800"/>
              <a:ext cx="15875" cy="15875"/>
            </a:xfrm>
            <a:custGeom>
              <a:avLst/>
              <a:gdLst>
                <a:gd name="T0" fmla="*/ 1 w 4"/>
                <a:gd name="T1" fmla="*/ 3 h 4"/>
                <a:gd name="T2" fmla="*/ 3 w 4"/>
                <a:gd name="T3" fmla="*/ 4 h 4"/>
                <a:gd name="T4" fmla="*/ 3 w 4"/>
                <a:gd name="T5" fmla="*/ 4 h 4"/>
                <a:gd name="T6" fmla="*/ 4 w 4"/>
                <a:gd name="T7" fmla="*/ 2 h 4"/>
                <a:gd name="T8" fmla="*/ 3 w 4"/>
                <a:gd name="T9" fmla="*/ 0 h 4"/>
                <a:gd name="T10" fmla="*/ 1 w 4"/>
                <a:gd name="T11" fmla="*/ 0 h 4"/>
                <a:gd name="T12" fmla="*/ 1 w 4"/>
                <a:gd name="T13" fmla="*/ 2 h 4"/>
                <a:gd name="T14" fmla="*/ 1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1" y="3"/>
                  </a:moveTo>
                  <a:cubicBezTo>
                    <a:pt x="2" y="4"/>
                    <a:pt x="2" y="4"/>
                    <a:pt x="3" y="4"/>
                  </a:cubicBezTo>
                  <a:cubicBezTo>
                    <a:pt x="3" y="4"/>
                    <a:pt x="3" y="4"/>
                    <a:pt x="3" y="4"/>
                  </a:cubicBezTo>
                  <a:cubicBezTo>
                    <a:pt x="4" y="3"/>
                    <a:pt x="4" y="3"/>
                    <a:pt x="4" y="2"/>
                  </a:cubicBezTo>
                  <a:cubicBezTo>
                    <a:pt x="4" y="1"/>
                    <a:pt x="3" y="1"/>
                    <a:pt x="3" y="0"/>
                  </a:cubicBezTo>
                  <a:cubicBezTo>
                    <a:pt x="2" y="0"/>
                    <a:pt x="2" y="0"/>
                    <a:pt x="1" y="0"/>
                  </a:cubicBezTo>
                  <a:cubicBezTo>
                    <a:pt x="0" y="0"/>
                    <a:pt x="0" y="1"/>
                    <a:pt x="1" y="2"/>
                  </a:cubicBezTo>
                  <a:cubicBezTo>
                    <a:pt x="1" y="2"/>
                    <a:pt x="1"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8" name="Freeform 244"/>
            <p:cNvSpPr>
              <a:spLocks/>
            </p:cNvSpPr>
            <p:nvPr userDrawn="1"/>
          </p:nvSpPr>
          <p:spPr bwMode="auto">
            <a:xfrm>
              <a:off x="7148513" y="963613"/>
              <a:ext cx="15875" cy="19050"/>
            </a:xfrm>
            <a:custGeom>
              <a:avLst/>
              <a:gdLst>
                <a:gd name="T0" fmla="*/ 0 w 4"/>
                <a:gd name="T1" fmla="*/ 2 h 5"/>
                <a:gd name="T2" fmla="*/ 1 w 4"/>
                <a:gd name="T3" fmla="*/ 4 h 5"/>
                <a:gd name="T4" fmla="*/ 2 w 4"/>
                <a:gd name="T5" fmla="*/ 5 h 5"/>
                <a:gd name="T6" fmla="*/ 2 w 4"/>
                <a:gd name="T7" fmla="*/ 5 h 5"/>
                <a:gd name="T8" fmla="*/ 3 w 4"/>
                <a:gd name="T9" fmla="*/ 3 h 5"/>
                <a:gd name="T10" fmla="*/ 3 w 4"/>
                <a:gd name="T11" fmla="*/ 1 h 5"/>
                <a:gd name="T12" fmla="*/ 1 w 4"/>
                <a:gd name="T13" fmla="*/ 0 h 5"/>
                <a:gd name="T14" fmla="*/ 0 w 4"/>
                <a:gd name="T15" fmla="*/ 2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0" y="2"/>
                  </a:moveTo>
                  <a:cubicBezTo>
                    <a:pt x="1" y="3"/>
                    <a:pt x="1" y="3"/>
                    <a:pt x="1" y="4"/>
                  </a:cubicBezTo>
                  <a:cubicBezTo>
                    <a:pt x="1" y="4"/>
                    <a:pt x="2" y="5"/>
                    <a:pt x="2" y="5"/>
                  </a:cubicBezTo>
                  <a:cubicBezTo>
                    <a:pt x="2" y="5"/>
                    <a:pt x="2" y="5"/>
                    <a:pt x="2" y="5"/>
                  </a:cubicBezTo>
                  <a:cubicBezTo>
                    <a:pt x="3" y="5"/>
                    <a:pt x="4" y="4"/>
                    <a:pt x="3" y="3"/>
                  </a:cubicBezTo>
                  <a:cubicBezTo>
                    <a:pt x="3" y="2"/>
                    <a:pt x="3" y="2"/>
                    <a:pt x="3" y="1"/>
                  </a:cubicBezTo>
                  <a:cubicBezTo>
                    <a:pt x="3" y="1"/>
                    <a:pt x="2" y="0"/>
                    <a:pt x="1" y="0"/>
                  </a:cubicBezTo>
                  <a:cubicBezTo>
                    <a:pt x="1" y="1"/>
                    <a:pt x="0" y="1"/>
                    <a:pt x="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89" name="Freeform 245"/>
            <p:cNvSpPr>
              <a:spLocks/>
            </p:cNvSpPr>
            <p:nvPr userDrawn="1"/>
          </p:nvSpPr>
          <p:spPr bwMode="auto">
            <a:xfrm>
              <a:off x="6991350" y="912813"/>
              <a:ext cx="19050" cy="15875"/>
            </a:xfrm>
            <a:custGeom>
              <a:avLst/>
              <a:gdLst>
                <a:gd name="T0" fmla="*/ 2 w 5"/>
                <a:gd name="T1" fmla="*/ 1 h 4"/>
                <a:gd name="T2" fmla="*/ 1 w 5"/>
                <a:gd name="T3" fmla="*/ 2 h 4"/>
                <a:gd name="T4" fmla="*/ 1 w 5"/>
                <a:gd name="T5" fmla="*/ 4 h 4"/>
                <a:gd name="T6" fmla="*/ 2 w 5"/>
                <a:gd name="T7" fmla="*/ 4 h 4"/>
                <a:gd name="T8" fmla="*/ 3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2"/>
                  </a:cubicBezTo>
                  <a:cubicBezTo>
                    <a:pt x="0" y="2"/>
                    <a:pt x="0" y="3"/>
                    <a:pt x="1" y="4"/>
                  </a:cubicBezTo>
                  <a:cubicBezTo>
                    <a:pt x="1" y="4"/>
                    <a:pt x="1" y="4"/>
                    <a:pt x="2" y="4"/>
                  </a:cubicBezTo>
                  <a:cubicBezTo>
                    <a:pt x="2" y="4"/>
                    <a:pt x="2" y="4"/>
                    <a:pt x="3" y="4"/>
                  </a:cubicBezTo>
                  <a:cubicBezTo>
                    <a:pt x="3" y="3"/>
                    <a:pt x="4" y="3"/>
                    <a:pt x="4" y="3"/>
                  </a:cubicBezTo>
                  <a:cubicBezTo>
                    <a:pt x="5" y="2"/>
                    <a:pt x="5" y="1"/>
                    <a:pt x="4" y="1"/>
                  </a:cubicBezTo>
                  <a:cubicBezTo>
                    <a:pt x="4" y="0"/>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0" name="Freeform 246"/>
            <p:cNvSpPr>
              <a:spLocks/>
            </p:cNvSpPr>
            <p:nvPr userDrawn="1"/>
          </p:nvSpPr>
          <p:spPr bwMode="auto">
            <a:xfrm>
              <a:off x="6959600" y="985838"/>
              <a:ext cx="11113" cy="15875"/>
            </a:xfrm>
            <a:custGeom>
              <a:avLst/>
              <a:gdLst>
                <a:gd name="T0" fmla="*/ 3 w 3"/>
                <a:gd name="T1" fmla="*/ 3 h 4"/>
                <a:gd name="T2" fmla="*/ 3 w 3"/>
                <a:gd name="T3" fmla="*/ 1 h 4"/>
                <a:gd name="T4" fmla="*/ 1 w 3"/>
                <a:gd name="T5" fmla="*/ 0 h 4"/>
                <a:gd name="T6" fmla="*/ 0 w 3"/>
                <a:gd name="T7" fmla="*/ 1 h 4"/>
                <a:gd name="T8" fmla="*/ 0 w 3"/>
                <a:gd name="T9" fmla="*/ 3 h 4"/>
                <a:gd name="T10" fmla="*/ 0 w 3"/>
                <a:gd name="T11" fmla="*/ 3 h 4"/>
                <a:gd name="T12" fmla="*/ 1 w 3"/>
                <a:gd name="T13" fmla="*/ 4 h 4"/>
                <a:gd name="T14" fmla="*/ 3 w 3"/>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3" y="3"/>
                  </a:moveTo>
                  <a:cubicBezTo>
                    <a:pt x="3" y="2"/>
                    <a:pt x="3" y="2"/>
                    <a:pt x="3" y="1"/>
                  </a:cubicBezTo>
                  <a:cubicBezTo>
                    <a:pt x="3" y="0"/>
                    <a:pt x="2" y="0"/>
                    <a:pt x="1" y="0"/>
                  </a:cubicBezTo>
                  <a:cubicBezTo>
                    <a:pt x="1" y="0"/>
                    <a:pt x="0" y="0"/>
                    <a:pt x="0" y="1"/>
                  </a:cubicBezTo>
                  <a:cubicBezTo>
                    <a:pt x="0" y="2"/>
                    <a:pt x="0" y="2"/>
                    <a:pt x="0" y="3"/>
                  </a:cubicBezTo>
                  <a:cubicBezTo>
                    <a:pt x="0" y="3"/>
                    <a:pt x="0" y="3"/>
                    <a:pt x="0" y="3"/>
                  </a:cubicBezTo>
                  <a:cubicBezTo>
                    <a:pt x="0" y="4"/>
                    <a:pt x="0" y="4"/>
                    <a:pt x="1" y="4"/>
                  </a:cubicBezTo>
                  <a:cubicBezTo>
                    <a:pt x="2" y="4"/>
                    <a:pt x="3" y="4"/>
                    <a:pt x="3"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1" name="Freeform 247"/>
            <p:cNvSpPr>
              <a:spLocks/>
            </p:cNvSpPr>
            <p:nvPr userDrawn="1"/>
          </p:nvSpPr>
          <p:spPr bwMode="auto">
            <a:xfrm>
              <a:off x="6964363" y="958850"/>
              <a:ext cx="11113" cy="15875"/>
            </a:xfrm>
            <a:custGeom>
              <a:avLst/>
              <a:gdLst>
                <a:gd name="T0" fmla="*/ 1 w 3"/>
                <a:gd name="T1" fmla="*/ 4 h 4"/>
                <a:gd name="T2" fmla="*/ 1 w 3"/>
                <a:gd name="T3" fmla="*/ 4 h 4"/>
                <a:gd name="T4" fmla="*/ 2 w 3"/>
                <a:gd name="T5" fmla="*/ 3 h 4"/>
                <a:gd name="T6" fmla="*/ 3 w 3"/>
                <a:gd name="T7" fmla="*/ 2 h 4"/>
                <a:gd name="T8" fmla="*/ 2 w 3"/>
                <a:gd name="T9" fmla="*/ 0 h 4"/>
                <a:gd name="T10" fmla="*/ 0 w 3"/>
                <a:gd name="T11" fmla="*/ 1 h 4"/>
                <a:gd name="T12" fmla="*/ 0 w 3"/>
                <a:gd name="T13" fmla="*/ 2 h 4"/>
                <a:gd name="T14" fmla="*/ 1 w 3"/>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1" y="4"/>
                  </a:moveTo>
                  <a:cubicBezTo>
                    <a:pt x="1" y="4"/>
                    <a:pt x="1" y="4"/>
                    <a:pt x="1" y="4"/>
                  </a:cubicBezTo>
                  <a:cubicBezTo>
                    <a:pt x="2" y="4"/>
                    <a:pt x="2" y="4"/>
                    <a:pt x="2" y="3"/>
                  </a:cubicBezTo>
                  <a:cubicBezTo>
                    <a:pt x="3" y="3"/>
                    <a:pt x="3" y="2"/>
                    <a:pt x="3" y="2"/>
                  </a:cubicBezTo>
                  <a:cubicBezTo>
                    <a:pt x="3" y="1"/>
                    <a:pt x="3" y="0"/>
                    <a:pt x="2" y="0"/>
                  </a:cubicBezTo>
                  <a:cubicBezTo>
                    <a:pt x="2" y="0"/>
                    <a:pt x="1" y="0"/>
                    <a:pt x="0" y="1"/>
                  </a:cubicBezTo>
                  <a:cubicBezTo>
                    <a:pt x="0" y="1"/>
                    <a:pt x="0" y="2"/>
                    <a:pt x="0" y="2"/>
                  </a:cubicBezTo>
                  <a:cubicBezTo>
                    <a:pt x="0" y="3"/>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2" name="Freeform 248"/>
            <p:cNvSpPr>
              <a:spLocks/>
            </p:cNvSpPr>
            <p:nvPr userDrawn="1"/>
          </p:nvSpPr>
          <p:spPr bwMode="auto">
            <a:xfrm>
              <a:off x="7010400" y="1079500"/>
              <a:ext cx="19050" cy="11113"/>
            </a:xfrm>
            <a:custGeom>
              <a:avLst/>
              <a:gdLst>
                <a:gd name="T0" fmla="*/ 4 w 5"/>
                <a:gd name="T1" fmla="*/ 1 h 3"/>
                <a:gd name="T2" fmla="*/ 2 w 5"/>
                <a:gd name="T3" fmla="*/ 0 h 3"/>
                <a:gd name="T4" fmla="*/ 0 w 5"/>
                <a:gd name="T5" fmla="*/ 0 h 3"/>
                <a:gd name="T6" fmla="*/ 1 w 5"/>
                <a:gd name="T7" fmla="*/ 2 h 3"/>
                <a:gd name="T8" fmla="*/ 2 w 5"/>
                <a:gd name="T9" fmla="*/ 3 h 3"/>
                <a:gd name="T10" fmla="*/ 3 w 5"/>
                <a:gd name="T11" fmla="*/ 3 h 3"/>
                <a:gd name="T12" fmla="*/ 4 w 5"/>
                <a:gd name="T13" fmla="*/ 2 h 3"/>
                <a:gd name="T14" fmla="*/ 4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4" y="1"/>
                  </a:moveTo>
                  <a:cubicBezTo>
                    <a:pt x="3" y="0"/>
                    <a:pt x="3" y="0"/>
                    <a:pt x="2" y="0"/>
                  </a:cubicBezTo>
                  <a:cubicBezTo>
                    <a:pt x="1" y="0"/>
                    <a:pt x="1" y="0"/>
                    <a:pt x="0" y="0"/>
                  </a:cubicBezTo>
                  <a:cubicBezTo>
                    <a:pt x="0" y="1"/>
                    <a:pt x="0" y="2"/>
                    <a:pt x="1" y="2"/>
                  </a:cubicBezTo>
                  <a:cubicBezTo>
                    <a:pt x="1" y="3"/>
                    <a:pt x="2" y="3"/>
                    <a:pt x="2" y="3"/>
                  </a:cubicBezTo>
                  <a:cubicBezTo>
                    <a:pt x="3" y="3"/>
                    <a:pt x="3" y="3"/>
                    <a:pt x="3" y="3"/>
                  </a:cubicBezTo>
                  <a:cubicBezTo>
                    <a:pt x="4" y="3"/>
                    <a:pt x="4" y="3"/>
                    <a:pt x="4" y="2"/>
                  </a:cubicBezTo>
                  <a:cubicBezTo>
                    <a:pt x="5" y="2"/>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3" name="Freeform 249"/>
            <p:cNvSpPr>
              <a:spLocks/>
            </p:cNvSpPr>
            <p:nvPr userDrawn="1"/>
          </p:nvSpPr>
          <p:spPr bwMode="auto">
            <a:xfrm>
              <a:off x="7134225" y="1044575"/>
              <a:ext cx="14288" cy="15875"/>
            </a:xfrm>
            <a:custGeom>
              <a:avLst/>
              <a:gdLst>
                <a:gd name="T0" fmla="*/ 4 w 4"/>
                <a:gd name="T1" fmla="*/ 0 h 4"/>
                <a:gd name="T2" fmla="*/ 2 w 4"/>
                <a:gd name="T3" fmla="*/ 1 h 4"/>
                <a:gd name="T4" fmla="*/ 1 w 4"/>
                <a:gd name="T5" fmla="*/ 2 h 4"/>
                <a:gd name="T6" fmla="*/ 1 w 4"/>
                <a:gd name="T7" fmla="*/ 4 h 4"/>
                <a:gd name="T8" fmla="*/ 2 w 4"/>
                <a:gd name="T9" fmla="*/ 4 h 4"/>
                <a:gd name="T10" fmla="*/ 3 w 4"/>
                <a:gd name="T11" fmla="*/ 4 h 4"/>
                <a:gd name="T12" fmla="*/ 4 w 4"/>
                <a:gd name="T13" fmla="*/ 2 h 4"/>
                <a:gd name="T14" fmla="*/ 4 w 4"/>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0"/>
                  </a:moveTo>
                  <a:cubicBezTo>
                    <a:pt x="3" y="0"/>
                    <a:pt x="2" y="0"/>
                    <a:pt x="2" y="1"/>
                  </a:cubicBezTo>
                  <a:cubicBezTo>
                    <a:pt x="1" y="1"/>
                    <a:pt x="1" y="2"/>
                    <a:pt x="1" y="2"/>
                  </a:cubicBezTo>
                  <a:cubicBezTo>
                    <a:pt x="0" y="3"/>
                    <a:pt x="0" y="4"/>
                    <a:pt x="1" y="4"/>
                  </a:cubicBezTo>
                  <a:cubicBezTo>
                    <a:pt x="1" y="4"/>
                    <a:pt x="1" y="4"/>
                    <a:pt x="2" y="4"/>
                  </a:cubicBezTo>
                  <a:cubicBezTo>
                    <a:pt x="2" y="4"/>
                    <a:pt x="3" y="4"/>
                    <a:pt x="3" y="4"/>
                  </a:cubicBezTo>
                  <a:cubicBezTo>
                    <a:pt x="3" y="3"/>
                    <a:pt x="4" y="3"/>
                    <a:pt x="4" y="2"/>
                  </a:cubicBezTo>
                  <a:cubicBezTo>
                    <a:pt x="4" y="2"/>
                    <a:pt x="4"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4" name="Freeform 250"/>
            <p:cNvSpPr>
              <a:spLocks/>
            </p:cNvSpPr>
            <p:nvPr userDrawn="1"/>
          </p:nvSpPr>
          <p:spPr bwMode="auto">
            <a:xfrm>
              <a:off x="7118350" y="917575"/>
              <a:ext cx="19050" cy="14288"/>
            </a:xfrm>
            <a:custGeom>
              <a:avLst/>
              <a:gdLst>
                <a:gd name="T0" fmla="*/ 4 w 5"/>
                <a:gd name="T1" fmla="*/ 2 h 4"/>
                <a:gd name="T2" fmla="*/ 3 w 5"/>
                <a:gd name="T3" fmla="*/ 1 h 4"/>
                <a:gd name="T4" fmla="*/ 1 w 5"/>
                <a:gd name="T5" fmla="*/ 1 h 4"/>
                <a:gd name="T6" fmla="*/ 1 w 5"/>
                <a:gd name="T7" fmla="*/ 3 h 4"/>
                <a:gd name="T8" fmla="*/ 2 w 5"/>
                <a:gd name="T9" fmla="*/ 4 h 4"/>
                <a:gd name="T10" fmla="*/ 3 w 5"/>
                <a:gd name="T11" fmla="*/ 4 h 4"/>
                <a:gd name="T12" fmla="*/ 4 w 5"/>
                <a:gd name="T13" fmla="*/ 4 h 4"/>
                <a:gd name="T14" fmla="*/ 4 w 5"/>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2"/>
                  </a:moveTo>
                  <a:cubicBezTo>
                    <a:pt x="4" y="1"/>
                    <a:pt x="3" y="1"/>
                    <a:pt x="3" y="1"/>
                  </a:cubicBezTo>
                  <a:cubicBezTo>
                    <a:pt x="2" y="0"/>
                    <a:pt x="1" y="0"/>
                    <a:pt x="1" y="1"/>
                  </a:cubicBezTo>
                  <a:cubicBezTo>
                    <a:pt x="0" y="1"/>
                    <a:pt x="1" y="2"/>
                    <a:pt x="1" y="3"/>
                  </a:cubicBezTo>
                  <a:cubicBezTo>
                    <a:pt x="2" y="3"/>
                    <a:pt x="2" y="3"/>
                    <a:pt x="2" y="4"/>
                  </a:cubicBezTo>
                  <a:cubicBezTo>
                    <a:pt x="3" y="4"/>
                    <a:pt x="3" y="4"/>
                    <a:pt x="3" y="4"/>
                  </a:cubicBezTo>
                  <a:cubicBezTo>
                    <a:pt x="4" y="4"/>
                    <a:pt x="4" y="4"/>
                    <a:pt x="4" y="4"/>
                  </a:cubicBezTo>
                  <a:cubicBezTo>
                    <a:pt x="5" y="3"/>
                    <a:pt x="5" y="2"/>
                    <a:pt x="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5" name="Freeform 251"/>
            <p:cNvSpPr>
              <a:spLocks/>
            </p:cNvSpPr>
            <p:nvPr userDrawn="1"/>
          </p:nvSpPr>
          <p:spPr bwMode="auto">
            <a:xfrm>
              <a:off x="7148513" y="1017588"/>
              <a:ext cx="12700" cy="19050"/>
            </a:xfrm>
            <a:custGeom>
              <a:avLst/>
              <a:gdLst>
                <a:gd name="T0" fmla="*/ 2 w 3"/>
                <a:gd name="T1" fmla="*/ 1 h 5"/>
                <a:gd name="T2" fmla="*/ 0 w 3"/>
                <a:gd name="T3" fmla="*/ 2 h 5"/>
                <a:gd name="T4" fmla="*/ 0 w 3"/>
                <a:gd name="T5" fmla="*/ 3 h 5"/>
                <a:gd name="T6" fmla="*/ 1 w 3"/>
                <a:gd name="T7" fmla="*/ 5 h 5"/>
                <a:gd name="T8" fmla="*/ 1 w 3"/>
                <a:gd name="T9" fmla="*/ 5 h 5"/>
                <a:gd name="T10" fmla="*/ 2 w 3"/>
                <a:gd name="T11" fmla="*/ 4 h 5"/>
                <a:gd name="T12" fmla="*/ 3 w 3"/>
                <a:gd name="T13" fmla="*/ 2 h 5"/>
                <a:gd name="T14" fmla="*/ 2 w 3"/>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1"/>
                  </a:moveTo>
                  <a:cubicBezTo>
                    <a:pt x="1" y="0"/>
                    <a:pt x="1" y="1"/>
                    <a:pt x="0" y="2"/>
                  </a:cubicBezTo>
                  <a:cubicBezTo>
                    <a:pt x="0" y="2"/>
                    <a:pt x="0" y="3"/>
                    <a:pt x="0" y="3"/>
                  </a:cubicBezTo>
                  <a:cubicBezTo>
                    <a:pt x="0" y="4"/>
                    <a:pt x="0" y="5"/>
                    <a:pt x="1" y="5"/>
                  </a:cubicBezTo>
                  <a:cubicBezTo>
                    <a:pt x="1" y="5"/>
                    <a:pt x="1" y="5"/>
                    <a:pt x="1" y="5"/>
                  </a:cubicBezTo>
                  <a:cubicBezTo>
                    <a:pt x="2" y="5"/>
                    <a:pt x="2" y="5"/>
                    <a:pt x="2" y="4"/>
                  </a:cubicBezTo>
                  <a:cubicBezTo>
                    <a:pt x="3" y="4"/>
                    <a:pt x="3" y="3"/>
                    <a:pt x="3" y="2"/>
                  </a:cubicBezTo>
                  <a:cubicBezTo>
                    <a:pt x="3" y="2"/>
                    <a:pt x="3" y="1"/>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6" name="Freeform 252"/>
            <p:cNvSpPr>
              <a:spLocks/>
            </p:cNvSpPr>
            <p:nvPr userDrawn="1"/>
          </p:nvSpPr>
          <p:spPr bwMode="auto">
            <a:xfrm>
              <a:off x="7153275" y="990600"/>
              <a:ext cx="11113" cy="19050"/>
            </a:xfrm>
            <a:custGeom>
              <a:avLst/>
              <a:gdLst>
                <a:gd name="T0" fmla="*/ 2 w 3"/>
                <a:gd name="T1" fmla="*/ 0 h 5"/>
                <a:gd name="T2" fmla="*/ 0 w 3"/>
                <a:gd name="T3" fmla="*/ 2 h 5"/>
                <a:gd name="T4" fmla="*/ 0 w 3"/>
                <a:gd name="T5" fmla="*/ 4 h 5"/>
                <a:gd name="T6" fmla="*/ 2 w 3"/>
                <a:gd name="T7" fmla="*/ 5 h 5"/>
                <a:gd name="T8" fmla="*/ 2 w 3"/>
                <a:gd name="T9" fmla="*/ 5 h 5"/>
                <a:gd name="T10" fmla="*/ 3 w 3"/>
                <a:gd name="T11" fmla="*/ 4 h 5"/>
                <a:gd name="T12" fmla="*/ 3 w 3"/>
                <a:gd name="T13" fmla="*/ 2 h 5"/>
                <a:gd name="T14" fmla="*/ 3 w 3"/>
                <a:gd name="T15" fmla="*/ 2 h 5"/>
                <a:gd name="T16" fmla="*/ 2 w 3"/>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5">
                  <a:moveTo>
                    <a:pt x="2" y="0"/>
                  </a:moveTo>
                  <a:cubicBezTo>
                    <a:pt x="1" y="0"/>
                    <a:pt x="0" y="1"/>
                    <a:pt x="0" y="2"/>
                  </a:cubicBezTo>
                  <a:cubicBezTo>
                    <a:pt x="0" y="2"/>
                    <a:pt x="0" y="3"/>
                    <a:pt x="0" y="4"/>
                  </a:cubicBezTo>
                  <a:cubicBezTo>
                    <a:pt x="0" y="4"/>
                    <a:pt x="1" y="5"/>
                    <a:pt x="2" y="5"/>
                  </a:cubicBezTo>
                  <a:cubicBezTo>
                    <a:pt x="2" y="5"/>
                    <a:pt x="2" y="5"/>
                    <a:pt x="2" y="5"/>
                  </a:cubicBezTo>
                  <a:cubicBezTo>
                    <a:pt x="2" y="5"/>
                    <a:pt x="3" y="4"/>
                    <a:pt x="3" y="4"/>
                  </a:cubicBezTo>
                  <a:cubicBezTo>
                    <a:pt x="3" y="3"/>
                    <a:pt x="3" y="2"/>
                    <a:pt x="3" y="2"/>
                  </a:cubicBezTo>
                  <a:cubicBezTo>
                    <a:pt x="3" y="2"/>
                    <a:pt x="3" y="2"/>
                    <a:pt x="3" y="2"/>
                  </a:cubicBezTo>
                  <a:cubicBezTo>
                    <a:pt x="3" y="1"/>
                    <a:pt x="3"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7" name="Freeform 253"/>
            <p:cNvSpPr>
              <a:spLocks/>
            </p:cNvSpPr>
            <p:nvPr userDrawn="1"/>
          </p:nvSpPr>
          <p:spPr bwMode="auto">
            <a:xfrm>
              <a:off x="7113588" y="1063625"/>
              <a:ext cx="20638" cy="15875"/>
            </a:xfrm>
            <a:custGeom>
              <a:avLst/>
              <a:gdLst>
                <a:gd name="T0" fmla="*/ 2 w 5"/>
                <a:gd name="T1" fmla="*/ 1 h 4"/>
                <a:gd name="T2" fmla="*/ 1 w 5"/>
                <a:gd name="T3" fmla="*/ 2 h 4"/>
                <a:gd name="T4" fmla="*/ 1 w 5"/>
                <a:gd name="T5" fmla="*/ 4 h 4"/>
                <a:gd name="T6" fmla="*/ 2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2"/>
                    <a:pt x="1" y="2"/>
                  </a:cubicBezTo>
                  <a:cubicBezTo>
                    <a:pt x="0" y="2"/>
                    <a:pt x="0" y="3"/>
                    <a:pt x="1" y="4"/>
                  </a:cubicBezTo>
                  <a:cubicBezTo>
                    <a:pt x="1" y="4"/>
                    <a:pt x="1" y="4"/>
                    <a:pt x="2" y="4"/>
                  </a:cubicBezTo>
                  <a:cubicBezTo>
                    <a:pt x="2" y="4"/>
                    <a:pt x="2" y="4"/>
                    <a:pt x="2" y="4"/>
                  </a:cubicBezTo>
                  <a:cubicBezTo>
                    <a:pt x="3" y="4"/>
                    <a:pt x="3" y="3"/>
                    <a:pt x="4" y="3"/>
                  </a:cubicBezTo>
                  <a:cubicBezTo>
                    <a:pt x="5" y="2"/>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8" name="Freeform 254"/>
            <p:cNvSpPr>
              <a:spLocks/>
            </p:cNvSpPr>
            <p:nvPr userDrawn="1"/>
          </p:nvSpPr>
          <p:spPr bwMode="auto">
            <a:xfrm>
              <a:off x="7091363" y="1079500"/>
              <a:ext cx="19050" cy="14288"/>
            </a:xfrm>
            <a:custGeom>
              <a:avLst/>
              <a:gdLst>
                <a:gd name="T0" fmla="*/ 2 w 5"/>
                <a:gd name="T1" fmla="*/ 1 h 4"/>
                <a:gd name="T2" fmla="*/ 1 w 5"/>
                <a:gd name="T3" fmla="*/ 1 h 4"/>
                <a:gd name="T4" fmla="*/ 0 w 5"/>
                <a:gd name="T5" fmla="*/ 3 h 4"/>
                <a:gd name="T6" fmla="*/ 1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1"/>
                  </a:cubicBezTo>
                  <a:cubicBezTo>
                    <a:pt x="0" y="2"/>
                    <a:pt x="0" y="2"/>
                    <a:pt x="0" y="3"/>
                  </a:cubicBezTo>
                  <a:cubicBezTo>
                    <a:pt x="0" y="4"/>
                    <a:pt x="1" y="4"/>
                    <a:pt x="1" y="4"/>
                  </a:cubicBezTo>
                  <a:cubicBezTo>
                    <a:pt x="2" y="4"/>
                    <a:pt x="2" y="4"/>
                    <a:pt x="2" y="4"/>
                  </a:cubicBezTo>
                  <a:cubicBezTo>
                    <a:pt x="2" y="4"/>
                    <a:pt x="3" y="3"/>
                    <a:pt x="4" y="3"/>
                  </a:cubicBezTo>
                  <a:cubicBezTo>
                    <a:pt x="4" y="3"/>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299" name="Freeform 255"/>
            <p:cNvSpPr>
              <a:spLocks/>
            </p:cNvSpPr>
            <p:nvPr userDrawn="1"/>
          </p:nvSpPr>
          <p:spPr bwMode="auto">
            <a:xfrm>
              <a:off x="7037388" y="1087438"/>
              <a:ext cx="14288" cy="11113"/>
            </a:xfrm>
            <a:custGeom>
              <a:avLst/>
              <a:gdLst>
                <a:gd name="T0" fmla="*/ 3 w 4"/>
                <a:gd name="T1" fmla="*/ 1 h 3"/>
                <a:gd name="T2" fmla="*/ 1 w 4"/>
                <a:gd name="T3" fmla="*/ 0 h 3"/>
                <a:gd name="T4" fmla="*/ 0 w 4"/>
                <a:gd name="T5" fmla="*/ 1 h 3"/>
                <a:gd name="T6" fmla="*/ 1 w 4"/>
                <a:gd name="T7" fmla="*/ 3 h 3"/>
                <a:gd name="T8" fmla="*/ 3 w 4"/>
                <a:gd name="T9" fmla="*/ 3 h 3"/>
                <a:gd name="T10" fmla="*/ 3 w 4"/>
                <a:gd name="T11" fmla="*/ 3 h 3"/>
                <a:gd name="T12" fmla="*/ 4 w 4"/>
                <a:gd name="T13" fmla="*/ 2 h 3"/>
                <a:gd name="T14" fmla="*/ 3 w 4"/>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3" y="1"/>
                  </a:moveTo>
                  <a:cubicBezTo>
                    <a:pt x="3" y="0"/>
                    <a:pt x="2" y="0"/>
                    <a:pt x="1" y="0"/>
                  </a:cubicBezTo>
                  <a:cubicBezTo>
                    <a:pt x="1" y="0"/>
                    <a:pt x="0" y="1"/>
                    <a:pt x="0" y="1"/>
                  </a:cubicBezTo>
                  <a:cubicBezTo>
                    <a:pt x="0" y="2"/>
                    <a:pt x="0" y="3"/>
                    <a:pt x="1" y="3"/>
                  </a:cubicBezTo>
                  <a:cubicBezTo>
                    <a:pt x="1" y="3"/>
                    <a:pt x="2" y="3"/>
                    <a:pt x="3" y="3"/>
                  </a:cubicBezTo>
                  <a:cubicBezTo>
                    <a:pt x="3" y="3"/>
                    <a:pt x="3" y="3"/>
                    <a:pt x="3" y="3"/>
                  </a:cubicBezTo>
                  <a:cubicBezTo>
                    <a:pt x="4" y="3"/>
                    <a:pt x="4" y="3"/>
                    <a:pt x="4" y="2"/>
                  </a:cubicBezTo>
                  <a:cubicBezTo>
                    <a:pt x="4" y="1"/>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300" name="Freeform 256"/>
            <p:cNvSpPr>
              <a:spLocks/>
            </p:cNvSpPr>
            <p:nvPr userDrawn="1"/>
          </p:nvSpPr>
          <p:spPr bwMode="auto">
            <a:xfrm>
              <a:off x="7064375" y="1087438"/>
              <a:ext cx="19050" cy="11113"/>
            </a:xfrm>
            <a:custGeom>
              <a:avLst/>
              <a:gdLst>
                <a:gd name="T0" fmla="*/ 3 w 5"/>
                <a:gd name="T1" fmla="*/ 1 h 3"/>
                <a:gd name="T2" fmla="*/ 1 w 5"/>
                <a:gd name="T3" fmla="*/ 1 h 3"/>
                <a:gd name="T4" fmla="*/ 0 w 5"/>
                <a:gd name="T5" fmla="*/ 2 h 3"/>
                <a:gd name="T6" fmla="*/ 1 w 5"/>
                <a:gd name="T7" fmla="*/ 3 h 3"/>
                <a:gd name="T8" fmla="*/ 1 w 5"/>
                <a:gd name="T9" fmla="*/ 3 h 3"/>
                <a:gd name="T10" fmla="*/ 3 w 5"/>
                <a:gd name="T11" fmla="*/ 3 h 3"/>
                <a:gd name="T12" fmla="*/ 4 w 5"/>
                <a:gd name="T13" fmla="*/ 2 h 3"/>
                <a:gd name="T14" fmla="*/ 3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3" y="1"/>
                  </a:moveTo>
                  <a:cubicBezTo>
                    <a:pt x="2" y="1"/>
                    <a:pt x="2" y="1"/>
                    <a:pt x="1" y="1"/>
                  </a:cubicBezTo>
                  <a:cubicBezTo>
                    <a:pt x="0" y="1"/>
                    <a:pt x="0" y="1"/>
                    <a:pt x="0" y="2"/>
                  </a:cubicBezTo>
                  <a:cubicBezTo>
                    <a:pt x="0" y="3"/>
                    <a:pt x="1" y="3"/>
                    <a:pt x="1" y="3"/>
                  </a:cubicBezTo>
                  <a:cubicBezTo>
                    <a:pt x="1" y="3"/>
                    <a:pt x="1" y="3"/>
                    <a:pt x="1" y="3"/>
                  </a:cubicBezTo>
                  <a:cubicBezTo>
                    <a:pt x="2" y="3"/>
                    <a:pt x="3" y="3"/>
                    <a:pt x="3" y="3"/>
                  </a:cubicBezTo>
                  <a:cubicBezTo>
                    <a:pt x="4" y="3"/>
                    <a:pt x="5" y="2"/>
                    <a:pt x="4" y="2"/>
                  </a:cubicBezTo>
                  <a:cubicBezTo>
                    <a:pt x="4" y="1"/>
                    <a:pt x="4" y="0"/>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301" name="Freeform 257"/>
            <p:cNvSpPr>
              <a:spLocks/>
            </p:cNvSpPr>
            <p:nvPr userDrawn="1"/>
          </p:nvSpPr>
          <p:spPr bwMode="auto">
            <a:xfrm>
              <a:off x="7013575" y="901700"/>
              <a:ext cx="19050" cy="11113"/>
            </a:xfrm>
            <a:custGeom>
              <a:avLst/>
              <a:gdLst>
                <a:gd name="T0" fmla="*/ 5 w 5"/>
                <a:gd name="T1" fmla="*/ 1 h 3"/>
                <a:gd name="T2" fmla="*/ 3 w 5"/>
                <a:gd name="T3" fmla="*/ 0 h 3"/>
                <a:gd name="T4" fmla="*/ 1 w 5"/>
                <a:gd name="T5" fmla="*/ 1 h 3"/>
                <a:gd name="T6" fmla="*/ 1 w 5"/>
                <a:gd name="T7" fmla="*/ 2 h 3"/>
                <a:gd name="T8" fmla="*/ 2 w 5"/>
                <a:gd name="T9" fmla="*/ 3 h 3"/>
                <a:gd name="T10" fmla="*/ 2 w 5"/>
                <a:gd name="T11" fmla="*/ 3 h 3"/>
                <a:gd name="T12" fmla="*/ 4 w 5"/>
                <a:gd name="T13" fmla="*/ 2 h 3"/>
                <a:gd name="T14" fmla="*/ 5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5" y="1"/>
                  </a:moveTo>
                  <a:cubicBezTo>
                    <a:pt x="5" y="0"/>
                    <a:pt x="4" y="0"/>
                    <a:pt x="3" y="0"/>
                  </a:cubicBezTo>
                  <a:cubicBezTo>
                    <a:pt x="2" y="0"/>
                    <a:pt x="2" y="0"/>
                    <a:pt x="1" y="1"/>
                  </a:cubicBezTo>
                  <a:cubicBezTo>
                    <a:pt x="1" y="1"/>
                    <a:pt x="0" y="2"/>
                    <a:pt x="1" y="2"/>
                  </a:cubicBezTo>
                  <a:cubicBezTo>
                    <a:pt x="1" y="3"/>
                    <a:pt x="1" y="3"/>
                    <a:pt x="2" y="3"/>
                  </a:cubicBezTo>
                  <a:cubicBezTo>
                    <a:pt x="2" y="3"/>
                    <a:pt x="2" y="3"/>
                    <a:pt x="2" y="3"/>
                  </a:cubicBezTo>
                  <a:cubicBezTo>
                    <a:pt x="3" y="3"/>
                    <a:pt x="4" y="3"/>
                    <a:pt x="4" y="2"/>
                  </a:cubicBezTo>
                  <a:cubicBezTo>
                    <a:pt x="5" y="2"/>
                    <a:pt x="5" y="1"/>
                    <a:pt x="5"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sp>
          <p:nvSpPr>
            <p:cNvPr id="302" name="Freeform 258"/>
            <p:cNvSpPr>
              <a:spLocks/>
            </p:cNvSpPr>
            <p:nvPr userDrawn="1"/>
          </p:nvSpPr>
          <p:spPr bwMode="auto">
            <a:xfrm>
              <a:off x="7094538" y="901700"/>
              <a:ext cx="19050" cy="15875"/>
            </a:xfrm>
            <a:custGeom>
              <a:avLst/>
              <a:gdLst>
                <a:gd name="T0" fmla="*/ 4 w 5"/>
                <a:gd name="T1" fmla="*/ 1 h 4"/>
                <a:gd name="T2" fmla="*/ 2 w 5"/>
                <a:gd name="T3" fmla="*/ 1 h 4"/>
                <a:gd name="T4" fmla="*/ 1 w 5"/>
                <a:gd name="T5" fmla="*/ 1 h 4"/>
                <a:gd name="T6" fmla="*/ 1 w 5"/>
                <a:gd name="T7" fmla="*/ 3 h 4"/>
                <a:gd name="T8" fmla="*/ 3 w 5"/>
                <a:gd name="T9" fmla="*/ 4 h 4"/>
                <a:gd name="T10" fmla="*/ 4 w 5"/>
                <a:gd name="T11" fmla="*/ 4 h 4"/>
                <a:gd name="T12" fmla="*/ 5 w 5"/>
                <a:gd name="T13" fmla="*/ 3 h 4"/>
                <a:gd name="T14" fmla="*/ 4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1"/>
                  </a:moveTo>
                  <a:cubicBezTo>
                    <a:pt x="4" y="1"/>
                    <a:pt x="3" y="1"/>
                    <a:pt x="2" y="1"/>
                  </a:cubicBezTo>
                  <a:cubicBezTo>
                    <a:pt x="2" y="0"/>
                    <a:pt x="1" y="1"/>
                    <a:pt x="1" y="1"/>
                  </a:cubicBezTo>
                  <a:cubicBezTo>
                    <a:pt x="0" y="2"/>
                    <a:pt x="1" y="3"/>
                    <a:pt x="1" y="3"/>
                  </a:cubicBezTo>
                  <a:cubicBezTo>
                    <a:pt x="2" y="3"/>
                    <a:pt x="2" y="4"/>
                    <a:pt x="3" y="4"/>
                  </a:cubicBezTo>
                  <a:cubicBezTo>
                    <a:pt x="3" y="4"/>
                    <a:pt x="3" y="4"/>
                    <a:pt x="4" y="4"/>
                  </a:cubicBezTo>
                  <a:cubicBezTo>
                    <a:pt x="4" y="4"/>
                    <a:pt x="4" y="4"/>
                    <a:pt x="5" y="3"/>
                  </a:cubicBezTo>
                  <a:cubicBezTo>
                    <a:pt x="5" y="3"/>
                    <a:pt x="5" y="2"/>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dirty="0"/>
            </a:p>
          </p:txBody>
        </p:sp>
      </p:grpSp>
    </p:spTree>
    <p:extLst>
      <p:ext uri="{BB962C8B-B14F-4D97-AF65-F5344CB8AC3E}">
        <p14:creationId xmlns:p14="http://schemas.microsoft.com/office/powerpoint/2010/main" val="2496780939"/>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25500" y="731838"/>
            <a:ext cx="8763000" cy="792162"/>
          </a:xfrm>
        </p:spPr>
        <p:txBody>
          <a:bodyPr/>
          <a:lstStyle>
            <a:lvl1pPr>
              <a:defRPr>
                <a:solidFill>
                  <a:schemeClr val="tx1">
                    <a:lumMod val="85000"/>
                    <a:lumOff val="15000"/>
                  </a:schemeClr>
                </a:solidFill>
                <a:latin typeface="+mj-lt"/>
              </a:defRPr>
            </a:lvl1pPr>
          </a:lstStyle>
          <a:p>
            <a:r>
              <a:rPr lang="en-US" dirty="0"/>
              <a:t>Click to edit Master title style</a:t>
            </a:r>
            <a:endParaRPr lang="en-CA" dirty="0"/>
          </a:p>
        </p:txBody>
      </p:sp>
    </p:spTree>
    <p:extLst>
      <p:ext uri="{BB962C8B-B14F-4D97-AF65-F5344CB8AC3E}">
        <p14:creationId xmlns:p14="http://schemas.microsoft.com/office/powerpoint/2010/main" val="2535774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4B517-E49B-41B6-9DBC-23634E0F1CDC}" type="slidenum">
              <a:rPr lang="en-CA" smtClean="0"/>
              <a:t>‹#›</a:t>
            </a:fld>
            <a:endParaRPr lang="en-CA" dirty="0"/>
          </a:p>
        </p:txBody>
      </p:sp>
      <p:sp>
        <p:nvSpPr>
          <p:cNvPr id="3" name="hl"/>
          <p:cNvSpPr txBox="1"/>
          <p:nvPr userDrawn="1"/>
        </p:nvSpPr>
        <p:spPr>
          <a:xfrm>
            <a:off x="0" y="0"/>
            <a:ext cx="12192000" cy="369332"/>
          </a:xfrm>
          <a:prstGeom prst="rect">
            <a:avLst/>
          </a:prstGeom>
          <a:noFill/>
        </p:spPr>
        <p:txBody>
          <a:bodyPr vert="horz" rtlCol="0">
            <a:spAutoFit/>
          </a:bodyPr>
          <a:lstStyle/>
          <a:p>
            <a:endParaRPr lang="en-CA" sz="1800" dirty="0">
              <a:solidFill>
                <a:schemeClr val="tx1"/>
              </a:solidFill>
            </a:endParaRPr>
          </a:p>
        </p:txBody>
      </p:sp>
      <p:sp>
        <p:nvSpPr>
          <p:cNvPr id="4" name="MSIPCMContentMarking" descr="{&quot;HashCode&quot;:-1880398799,&quot;Placement&quot;:&quot;Header&quot;,&quot;Top&quot;:0.0,&quot;Left&quot;:742.444458,&quot;SlideWidth&quot;:960,&quot;SlideHeight&quot;:540}">
            <a:extLst>
              <a:ext uri="{FF2B5EF4-FFF2-40B4-BE49-F238E27FC236}">
                <a16:creationId xmlns:a16="http://schemas.microsoft.com/office/drawing/2014/main" id="{C2040DA4-88CD-4F51-A2D7-0FF5DCAE474F}"/>
              </a:ext>
            </a:extLst>
          </p:cNvPr>
          <p:cNvSpPr txBox="1"/>
          <p:nvPr userDrawn="1"/>
        </p:nvSpPr>
        <p:spPr>
          <a:xfrm>
            <a:off x="9429045" y="0"/>
            <a:ext cx="2762954" cy="280749"/>
          </a:xfrm>
          <a:prstGeom prst="rect">
            <a:avLst/>
          </a:prstGeom>
          <a:noFill/>
        </p:spPr>
        <p:txBody>
          <a:bodyPr vert="horz" wrap="square" lIns="0" tIns="0" rIns="0" bIns="0" rtlCol="0" anchor="ctr" anchorCtr="1">
            <a:spAutoFit/>
          </a:bodyPr>
          <a:lstStyle/>
          <a:p>
            <a:pPr algn="r">
              <a:spcBef>
                <a:spcPts val="0"/>
              </a:spcBef>
              <a:spcAft>
                <a:spcPts val="0"/>
              </a:spcAft>
            </a:pPr>
            <a:r>
              <a:rPr lang="en-CA" sz="1200" dirty="0">
                <a:solidFill>
                  <a:srgbClr val="000000"/>
                </a:solidFill>
                <a:latin typeface="Arial" panose="020B0604020202020204" pitchFamily="34" charset="0"/>
              </a:rPr>
              <a:t>UNCLASSIFIED / NON CLASSIFIÉ</a:t>
            </a:r>
          </a:p>
        </p:txBody>
      </p:sp>
    </p:spTree>
    <p:extLst>
      <p:ext uri="{BB962C8B-B14F-4D97-AF65-F5344CB8AC3E}">
        <p14:creationId xmlns:p14="http://schemas.microsoft.com/office/powerpoint/2010/main" val="3236022259"/>
      </p:ext>
    </p:extLst>
  </p:cSld>
  <p:clrMap bg1="lt1" tx1="dk1" bg2="lt2" tx2="dk2" accent1="accent1" accent2="accent2" accent3="accent3" accent4="accent4" accent5="accent5" accent6="accent6" hlink="hlink" folHlink="folHlink"/>
  <p:sldLayoutIdLst>
    <p:sldLayoutId id="2147483667" r:id="rId1"/>
    <p:sldLayoutId id="2147483649" r:id="rId2"/>
    <p:sldLayoutId id="2147483651" r:id="rId3"/>
    <p:sldLayoutId id="2147483663" r:id="rId4"/>
    <p:sldLayoutId id="2147483664" r:id="rId5"/>
    <p:sldLayoutId id="2147483666" r:id="rId6"/>
    <p:sldLayoutId id="2147483662" r:id="rId7"/>
    <p:sldLayoutId id="2147483661" r:id="rId8"/>
    <p:sldLayoutId id="2147483668" r:id="rId9"/>
    <p:sldLayoutId id="2147483669" r:id="rId10"/>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notesSlide" Target="../notesSlides/notesSlide9.xml"/><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notesSlide" Target="../notesSlides/notesSlide10.xml"/><Relationship Id="rId4"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notesSlide" Target="../notesSlides/notesSlide11.xml"/><Relationship Id="rId4"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12.xml"/><Relationship Id="rId4"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notesSlide" Target="../notesSlides/notesSlide13.xml"/><Relationship Id="rId4"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notesSlide" Target="../notesSlides/notesSlide14.xml"/><Relationship Id="rId3" Type="http://schemas.openxmlformats.org/officeDocument/2006/relationships/tags" Target="../tags/tag32.xml"/><Relationship Id="rId7" Type="http://schemas.openxmlformats.org/officeDocument/2006/relationships/slideLayout" Target="../slideLayouts/slideLayout3.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tags" Target="../tags/tag44.xml"/><Relationship Id="rId7" Type="http://schemas.openxmlformats.org/officeDocument/2006/relationships/hyperlink" Target="https://can01.safelinks.protection.outlook.com/?url=https%3A%2F%2Fwiki.gccollab.ca%2FE-Signatures_in_the_GC&amp;data=05%7C01%7CVivienne.Macy%40tbs-sct.gc.ca%7C1535d63a1a4d49c67bf508da4fbc478b%7C6397df10459540479c4f03311282152b%7C0%7C0%7C637909967310750267%7CUnknown%7CTWFpbGZsb3d8eyJWIjoiMC4wLjAwMDAiLCJQIjoiV2luMzIiLCJBTiI6Ik1haWwiLCJXVCI6Mn0%3D%7C3000%7C%7C%7C&amp;sdata=uB3F%2BV68B%2FhuyogTZRZJIIVvn77%2BxZnPus2zlfN%2BLzk%3D&amp;reserved=0" TargetMode="Externa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hyperlink" Target="https://can01.safelinks.protection.outlook.com/?url=https%3A%2F%2Fwiki.gccollab.ca%2FE-Signatures_in_the_GC%2FE-Signature_Options_Blog_2020-04&amp;data=05%7C01%7CVivienne.Macy%40tbs-sct.gc.ca%7C1535d63a1a4d49c67bf508da4fbc478b%7C6397df10459540479c4f03311282152b%7C0%7C0%7C637909967310750267%7CUnknown%7CTWFpbGZsb3d8eyJWIjoiMC4wLjAwMDAiLCJQIjoiV2luMzIiLCJBTiI6Ik1haWwiLCJXVCI6Mn0%3D%7C3000%7C%7C%7C&amp;sdata=EVEJUJv8diFx4DCYZ%2FAYY78DjzG4yA7OcouuSd7ZUFo%3D&amp;reserved=0" TargetMode="External"/><Relationship Id="rId5" Type="http://schemas.openxmlformats.org/officeDocument/2006/relationships/hyperlink" Target="https://can01.safelinks.protection.outlook.com/?url=https%3A%2F%2Fwww.canada.ca%2Fen%2Fgovernment%2Fsystem%2Fdigital-government%2Fonline-security-privacy%2Fgovernment-canada-guidance-using-electronic-signatures.html&amp;data=05%7C01%7CVivienne.Macy%40tbs-sct.gc.ca%7C1535d63a1a4d49c67bf508da4fbc478b%7C6397df10459540479c4f03311282152b%7C0%7C0%7C637909967310750267%7CUnknown%7CTWFpbGZsb3d8eyJWIjoiMC4wLjAwMDAiLCJQIjoiV2luMzIiLCJBTiI6Ik1haWwiLCJXVCI6Mn0%3D%7C3000%7C%7C%7C&amp;sdata=1oV5rWH6%2FBE0d7tgIq%2FGGRn3b5sHPcEmxcmGCUMksSg%3D&amp;reserved=0" TargetMode="External"/><Relationship Id="rId4"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hyperlink" Target="https://www.canada.ca/fr/treasury-board-secretariat/services/access-information-privacy/access-information/information-about-programs-information-holdings/standard-personal-information-banks.html#psu901" TargetMode="External"/><Relationship Id="rId4"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4"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mailto:ippd-DPVPD@tbs-sct.gc.ca"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2.xml"/><Relationship Id="rId4" Type="http://schemas.openxmlformats.org/officeDocument/2006/relationships/hyperlink" Target="https://www.canada.ca/fr/secretariat-conseil-tresor/services/acces-information-protection-reseignements-personnels/avis-mise-acces-information-protection-renseignements-personnels/2022-02-verification-identite.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canada-ca.github.io/digital-playbook-guide-numerique/views-vues/assurance-level-requirement/fr/niveau-d'assurance.html"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tags" Target="../tags/tag8.xml"/><Relationship Id="rId5" Type="http://schemas.openxmlformats.org/officeDocument/2006/relationships/tags" Target="../tags/tag7.xml"/><Relationship Id="rId4"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notesSlide" Target="../notesSlides/notesSlide7.xml"/><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8.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9396" y="2744924"/>
            <a:ext cx="7702550" cy="1368152"/>
          </a:xfrm>
        </p:spPr>
        <p:txBody>
          <a:bodyPr/>
          <a:lstStyle/>
          <a:p>
            <a:r>
              <a:rPr lang="fr-CA" dirty="0"/>
              <a:t>Atelier sur la vérification de l’identité</a:t>
            </a:r>
            <a:endParaRPr lang="fr-CA" i="1" dirty="0"/>
          </a:p>
        </p:txBody>
      </p:sp>
      <p:sp>
        <p:nvSpPr>
          <p:cNvPr id="3" name="Text Placeholder 2"/>
          <p:cNvSpPr>
            <a:spLocks noGrp="1"/>
          </p:cNvSpPr>
          <p:nvPr>
            <p:ph type="body" sz="quarter" idx="13"/>
          </p:nvPr>
        </p:nvSpPr>
        <p:spPr>
          <a:xfrm>
            <a:off x="658243" y="3969060"/>
            <a:ext cx="7704856" cy="720080"/>
          </a:xfrm>
        </p:spPr>
        <p:txBody>
          <a:bodyPr/>
          <a:lstStyle/>
          <a:p>
            <a:r>
              <a:rPr lang="fr-CA" dirty="0">
                <a:solidFill>
                  <a:schemeClr val="tx2"/>
                </a:solidFill>
              </a:rPr>
              <a:t>Le 2 juin 2022</a:t>
            </a:r>
          </a:p>
          <a:p>
            <a:endParaRPr lang="fr-CA" sz="1600" dirty="0">
              <a:solidFill>
                <a:schemeClr val="tx2"/>
              </a:solidFill>
            </a:endParaRPr>
          </a:p>
        </p:txBody>
      </p:sp>
      <p:sp>
        <p:nvSpPr>
          <p:cNvPr id="4" name="Slide Number Placeholder 3"/>
          <p:cNvSpPr>
            <a:spLocks noGrp="1"/>
          </p:cNvSpPr>
          <p:nvPr>
            <p:ph type="sldNum" sz="quarter" idx="12"/>
          </p:nvPr>
        </p:nvSpPr>
        <p:spPr/>
        <p:txBody>
          <a:bodyPr/>
          <a:lstStyle/>
          <a:p>
            <a:fld id="{32D4B517-E49B-41B6-9DBC-23634E0F1CDC}" type="slidenum">
              <a:rPr lang="fr-CA" smtClean="0"/>
              <a:t>1</a:t>
            </a:fld>
            <a:endParaRPr lang="fr-CA" dirty="0"/>
          </a:p>
        </p:txBody>
      </p:sp>
    </p:spTree>
    <p:extLst>
      <p:ext uri="{BB962C8B-B14F-4D97-AF65-F5344CB8AC3E}">
        <p14:creationId xmlns:p14="http://schemas.microsoft.com/office/powerpoint/2010/main" val="1130587199"/>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B14EEB0-42D0-4DA6-96FA-F7FB8371CD80}"/>
              </a:ext>
            </a:extLst>
          </p:cNvPr>
          <p:cNvSpPr>
            <a:spLocks noGrp="1"/>
          </p:cNvSpPr>
          <p:nvPr>
            <p:ph type="sldNum" sz="quarter" idx="12"/>
          </p:nvPr>
        </p:nvSpPr>
        <p:spPr/>
        <p:txBody>
          <a:bodyPr/>
          <a:lstStyle/>
          <a:p>
            <a:fld id="{32D4B517-E49B-41B6-9DBC-23634E0F1CDC}" type="slidenum">
              <a:rPr lang="fr-CA" smtClean="0"/>
              <a:t>10</a:t>
            </a:fld>
            <a:endParaRPr lang="fr-CA" dirty="0"/>
          </a:p>
        </p:txBody>
      </p:sp>
      <p:sp>
        <p:nvSpPr>
          <p:cNvPr id="14" name="Text Placeholder 2">
            <a:extLst>
              <a:ext uri="{FF2B5EF4-FFF2-40B4-BE49-F238E27FC236}">
                <a16:creationId xmlns:a16="http://schemas.microsoft.com/office/drawing/2014/main" id="{4002FE5C-CB9E-4B2D-90A2-397EF31FAA48}"/>
              </a:ext>
            </a:extLst>
          </p:cNvPr>
          <p:cNvSpPr>
            <a:spLocks noGrp="1"/>
          </p:cNvSpPr>
          <p:nvPr>
            <p:ph type="body" sz="quarter" idx="11"/>
          </p:nvPr>
        </p:nvSpPr>
        <p:spPr>
          <a:xfrm>
            <a:off x="371364" y="260648"/>
            <a:ext cx="6009045" cy="878670"/>
          </a:xfrm>
        </p:spPr>
        <p:txBody>
          <a:bodyPr/>
          <a:lstStyle/>
          <a:p>
            <a:pPr>
              <a:lnSpc>
                <a:spcPct val="105000"/>
              </a:lnSpc>
              <a:spcBef>
                <a:spcPts val="0"/>
              </a:spcBef>
            </a:pPr>
            <a:r>
              <a:rPr lang="fr-CA" sz="3200" dirty="0">
                <a:ea typeface="Times New Roman" panose="02020603050405020304" pitchFamily="18" charset="0"/>
              </a:rPr>
              <a:t>Santé et sécurité au travail</a:t>
            </a:r>
            <a:endParaRPr lang="fr-CA" sz="3200" dirty="0">
              <a:ea typeface="Calibri" panose="020F0502020204030204" pitchFamily="34" charset="0"/>
            </a:endParaRPr>
          </a:p>
        </p:txBody>
      </p:sp>
      <p:graphicFrame>
        <p:nvGraphicFramePr>
          <p:cNvPr id="28" name="Table 27">
            <a:extLst>
              <a:ext uri="{FF2B5EF4-FFF2-40B4-BE49-F238E27FC236}">
                <a16:creationId xmlns:a16="http://schemas.microsoft.com/office/drawing/2014/main" id="{AFBF83F4-198E-4D4C-80A4-887B6DC211B2}"/>
              </a:ext>
            </a:extLst>
          </p:cNvPr>
          <p:cNvGraphicFramePr>
            <a:graphicFrameLocks noGrp="1"/>
          </p:cNvGraphicFramePr>
          <p:nvPr>
            <p:custDataLst>
              <p:tags r:id="rId1"/>
            </p:custDataLst>
            <p:extLst>
              <p:ext uri="{D42A27DB-BD31-4B8C-83A1-F6EECF244321}">
                <p14:modId xmlns:p14="http://schemas.microsoft.com/office/powerpoint/2010/main" val="2388708569"/>
              </p:ext>
            </p:extLst>
          </p:nvPr>
        </p:nvGraphicFramePr>
        <p:xfrm>
          <a:off x="380794" y="2232943"/>
          <a:ext cx="4930736" cy="2534857"/>
        </p:xfrm>
        <a:graphic>
          <a:graphicData uri="http://schemas.openxmlformats.org/drawingml/2006/table">
            <a:tbl>
              <a:tblPr firstRow="1" bandRow="1">
                <a:tableStyleId>{5C22544A-7EE6-4342-B048-85BDC9FD1C3A}</a:tableStyleId>
              </a:tblPr>
              <a:tblGrid>
                <a:gridCol w="4930736">
                  <a:extLst>
                    <a:ext uri="{9D8B030D-6E8A-4147-A177-3AD203B41FA5}">
                      <a16:colId xmlns:a16="http://schemas.microsoft.com/office/drawing/2014/main" val="20000"/>
                    </a:ext>
                  </a:extLst>
                </a:gridCol>
              </a:tblGrid>
              <a:tr h="373744">
                <a:tc>
                  <a:txBody>
                    <a:bodyPr/>
                    <a:lstStyle/>
                    <a:p>
                      <a:pPr algn="ctr"/>
                      <a:r>
                        <a:rPr lang="fr-CA" sz="1800" b="0" i="0" kern="1200" noProof="0" dirty="0">
                          <a:solidFill>
                            <a:schemeClr val="lt1"/>
                          </a:solidFill>
                          <a:effectLst/>
                          <a:latin typeface="+mn-lt"/>
                          <a:ea typeface="+mn-ea"/>
                          <a:cs typeface="+mn-cs"/>
                        </a:rPr>
                        <a:t>Données personnelles dans les documents pertinents</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894777">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Nom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CIDP</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Information sur un accident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Dossier de santé et l’évaluation d’un médecin</a:t>
                      </a:r>
                    </a:p>
                  </a:txBody>
                  <a:tcPr anchor="ctr"/>
                </a:tc>
                <a:extLst>
                  <a:ext uri="{0D108BD9-81ED-4DB2-BD59-A6C34878D82A}">
                    <a16:rowId xmlns:a16="http://schemas.microsoft.com/office/drawing/2014/main" val="10001"/>
                  </a:ext>
                </a:extLst>
              </a:tr>
            </a:tbl>
          </a:graphicData>
        </a:graphic>
      </p:graphicFrame>
      <p:graphicFrame>
        <p:nvGraphicFramePr>
          <p:cNvPr id="30" name="Table 29">
            <a:extLst>
              <a:ext uri="{FF2B5EF4-FFF2-40B4-BE49-F238E27FC236}">
                <a16:creationId xmlns:a16="http://schemas.microsoft.com/office/drawing/2014/main" id="{3BEA4FE6-4797-4960-9013-B21ADF7A7524}"/>
              </a:ext>
            </a:extLst>
          </p:cNvPr>
          <p:cNvGraphicFramePr>
            <a:graphicFrameLocks noGrp="1"/>
          </p:cNvGraphicFramePr>
          <p:nvPr>
            <p:custDataLst>
              <p:tags r:id="rId2"/>
            </p:custDataLst>
            <p:extLst>
              <p:ext uri="{D42A27DB-BD31-4B8C-83A1-F6EECF244321}">
                <p14:modId xmlns:p14="http://schemas.microsoft.com/office/powerpoint/2010/main" val="2982367089"/>
              </p:ext>
            </p:extLst>
          </p:nvPr>
        </p:nvGraphicFramePr>
        <p:xfrm>
          <a:off x="384792" y="4829866"/>
          <a:ext cx="4926737" cy="1411938"/>
        </p:xfrm>
        <a:graphic>
          <a:graphicData uri="http://schemas.openxmlformats.org/drawingml/2006/table">
            <a:tbl>
              <a:tblPr firstRow="1" bandRow="1">
                <a:tableStyleId>{72833802-FEF1-4C79-8D5D-14CF1EAF98D9}</a:tableStyleId>
              </a:tblPr>
              <a:tblGrid>
                <a:gridCol w="4926737">
                  <a:extLst>
                    <a:ext uri="{9D8B030D-6E8A-4147-A177-3AD203B41FA5}">
                      <a16:colId xmlns:a16="http://schemas.microsoft.com/office/drawing/2014/main" val="20000"/>
                    </a:ext>
                  </a:extLst>
                </a:gridCol>
              </a:tblGrid>
              <a:tr h="288034">
                <a:tc>
                  <a:txBody>
                    <a:bodyPr/>
                    <a:lstStyle/>
                    <a:p>
                      <a:pPr algn="ctr"/>
                      <a:r>
                        <a:rPr lang="fr-CA" sz="1800" b="0" noProof="0" dirty="0"/>
                        <a:t>Identification recommandée </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046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Troisième niveau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Deux preuves d’identité</a:t>
                      </a:r>
                    </a:p>
                  </a:txBody>
                  <a:tcPr anchor="ctr"/>
                </a:tc>
                <a:extLst>
                  <a:ext uri="{0D108BD9-81ED-4DB2-BD59-A6C34878D82A}">
                    <a16:rowId xmlns:a16="http://schemas.microsoft.com/office/drawing/2014/main" val="10001"/>
                  </a:ext>
                </a:extLst>
              </a:tr>
            </a:tbl>
          </a:graphicData>
        </a:graphic>
      </p:graphicFrame>
      <p:sp>
        <p:nvSpPr>
          <p:cNvPr id="31" name="Text Placeholder 2">
            <a:extLst>
              <a:ext uri="{FF2B5EF4-FFF2-40B4-BE49-F238E27FC236}">
                <a16:creationId xmlns:a16="http://schemas.microsoft.com/office/drawing/2014/main" id="{D4AACB77-A698-4AD7-895A-0003DA3B41E2}"/>
              </a:ext>
            </a:extLst>
          </p:cNvPr>
          <p:cNvSpPr txBox="1">
            <a:spLocks/>
          </p:cNvSpPr>
          <p:nvPr/>
        </p:nvSpPr>
        <p:spPr>
          <a:xfrm>
            <a:off x="371363" y="1139318"/>
            <a:ext cx="11211037"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A" sz="2600" dirty="0"/>
              <a:t>Un individu formule une demande de renseignements personnels relative à leur rapport portant sur les situations comportant des risques.</a:t>
            </a:r>
          </a:p>
        </p:txBody>
      </p:sp>
      <p:graphicFrame>
        <p:nvGraphicFramePr>
          <p:cNvPr id="4" name="Table 3"/>
          <p:cNvGraphicFramePr>
            <a:graphicFrameLocks noGrp="1"/>
          </p:cNvGraphicFramePr>
          <p:nvPr>
            <p:custDataLst>
              <p:tags r:id="rId3"/>
            </p:custDataLst>
            <p:extLst>
              <p:ext uri="{D42A27DB-BD31-4B8C-83A1-F6EECF244321}">
                <p14:modId xmlns:p14="http://schemas.microsoft.com/office/powerpoint/2010/main" val="3103723577"/>
              </p:ext>
            </p:extLst>
          </p:nvPr>
        </p:nvGraphicFramePr>
        <p:xfrm>
          <a:off x="5843972" y="1844824"/>
          <a:ext cx="5904656" cy="4600908"/>
        </p:xfrm>
        <a:graphic>
          <a:graphicData uri="http://schemas.openxmlformats.org/drawingml/2006/table">
            <a:tbl>
              <a:tblPr firstRow="1" bandRow="1">
                <a:tableStyleId>{5C22544A-7EE6-4342-B048-85BDC9FD1C3A}</a:tableStyleId>
              </a:tblPr>
              <a:tblGrid>
                <a:gridCol w="4737321">
                  <a:extLst>
                    <a:ext uri="{9D8B030D-6E8A-4147-A177-3AD203B41FA5}">
                      <a16:colId xmlns:a16="http://schemas.microsoft.com/office/drawing/2014/main" val="20000"/>
                    </a:ext>
                  </a:extLst>
                </a:gridCol>
                <a:gridCol w="1167335">
                  <a:extLst>
                    <a:ext uri="{9D8B030D-6E8A-4147-A177-3AD203B41FA5}">
                      <a16:colId xmlns:a16="http://schemas.microsoft.com/office/drawing/2014/main" val="20003"/>
                    </a:ext>
                  </a:extLst>
                </a:gridCol>
              </a:tblGrid>
              <a:tr h="334965">
                <a:tc gridSpan="2">
                  <a:txBody>
                    <a:bodyPr/>
                    <a:lstStyle/>
                    <a:p>
                      <a:pPr algn="ctr"/>
                      <a:r>
                        <a:rPr lang="fr-CA" sz="1800" b="0" noProof="0" dirty="0"/>
                        <a:t>Outil sur l’exigence relative au niveau d’assurance</a:t>
                      </a:r>
                      <a:endParaRPr lang="fr-CA" sz="1800" b="0" noProof="0" dirty="0">
                        <a:latin typeface="+mn-lt"/>
                        <a:cs typeface="Arial" pitchFamily="34" charset="0"/>
                      </a:endParaRPr>
                    </a:p>
                  </a:txBody>
                  <a:tcPr anchor="ctr"/>
                </a:tc>
                <a:tc hMerge="1">
                  <a:txBody>
                    <a:bodyPr/>
                    <a:lstStyle/>
                    <a:p>
                      <a:pPr algn="ctr"/>
                      <a:endParaRPr lang="en-US" sz="1400" dirty="0">
                        <a:latin typeface="+mn-lt"/>
                        <a:cs typeface="Arial" pitchFamily="34" charset="0"/>
                      </a:endParaRPr>
                    </a:p>
                  </a:txBody>
                  <a:tcPr anchor="ctr"/>
                </a:tc>
                <a:extLst>
                  <a:ext uri="{0D108BD9-81ED-4DB2-BD59-A6C34878D82A}">
                    <a16:rowId xmlns:a16="http://schemas.microsoft.com/office/drawing/2014/main" val="10000"/>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Inconvénients, détresse, perte de situation sociale ou de réputation.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1"/>
                  </a:ext>
                </a:extLst>
              </a:tr>
              <a:tr h="418707">
                <a:tc>
                  <a:txBody>
                    <a:bodyPr/>
                    <a:lstStyle/>
                    <a:p>
                      <a:r>
                        <a:rPr lang="fr-CA" sz="1800" b="0" noProof="0" dirty="0">
                          <a:solidFill>
                            <a:schemeClr val="tx2"/>
                          </a:solidFill>
                          <a:effectLst/>
                        </a:rPr>
                        <a:t>Perte financière</a:t>
                      </a:r>
                      <a:endParaRPr lang="fr-CA" sz="1800" noProof="0" dirty="0">
                        <a:latin typeface="+mn-lt"/>
                        <a:cs typeface="Arial"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2"/>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Préjudice cause au programme ou à l’intérêt public</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100274691"/>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personnels ou commerciaux de nature délicate</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334836707"/>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gouvernementaux de nature délicate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3814757651"/>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Infractions civiles ou criminelles</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625248047"/>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Santé ou sécurité personnelle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622972950"/>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Intérêt national</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48288282"/>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B14EEB0-42D0-4DA6-96FA-F7FB8371CD80}"/>
              </a:ext>
            </a:extLst>
          </p:cNvPr>
          <p:cNvSpPr>
            <a:spLocks noGrp="1"/>
          </p:cNvSpPr>
          <p:nvPr>
            <p:ph type="sldNum" sz="quarter" idx="12"/>
          </p:nvPr>
        </p:nvSpPr>
        <p:spPr/>
        <p:txBody>
          <a:bodyPr/>
          <a:lstStyle/>
          <a:p>
            <a:fld id="{32D4B517-E49B-41B6-9DBC-23634E0F1CDC}" type="slidenum">
              <a:rPr lang="en-CA" smtClean="0"/>
              <a:t>11</a:t>
            </a:fld>
            <a:endParaRPr lang="en-CA" dirty="0"/>
          </a:p>
        </p:txBody>
      </p:sp>
      <p:sp>
        <p:nvSpPr>
          <p:cNvPr id="14" name="Text Placeholder 2">
            <a:extLst>
              <a:ext uri="{FF2B5EF4-FFF2-40B4-BE49-F238E27FC236}">
                <a16:creationId xmlns:a16="http://schemas.microsoft.com/office/drawing/2014/main" id="{4002FE5C-CB9E-4B2D-90A2-397EF31FAA48}"/>
              </a:ext>
            </a:extLst>
          </p:cNvPr>
          <p:cNvSpPr>
            <a:spLocks noGrp="1"/>
          </p:cNvSpPr>
          <p:nvPr>
            <p:ph type="body" sz="quarter" idx="11"/>
          </p:nvPr>
        </p:nvSpPr>
        <p:spPr>
          <a:xfrm>
            <a:off x="371364" y="260648"/>
            <a:ext cx="6009045" cy="878670"/>
          </a:xfrm>
        </p:spPr>
        <p:txBody>
          <a:bodyPr/>
          <a:lstStyle/>
          <a:p>
            <a:pPr>
              <a:lnSpc>
                <a:spcPct val="105000"/>
              </a:lnSpc>
              <a:spcBef>
                <a:spcPts val="0"/>
              </a:spcBef>
            </a:pPr>
            <a:r>
              <a:rPr lang="fr-CA" sz="3200" dirty="0">
                <a:ea typeface="Times New Roman" panose="02020603050405020304" pitchFamily="18" charset="0"/>
              </a:rPr>
              <a:t>Relations de travail</a:t>
            </a:r>
            <a:endParaRPr lang="en-CA" sz="3200" dirty="0">
              <a:ea typeface="Calibri" panose="020F0502020204030204" pitchFamily="34" charset="0"/>
            </a:endParaRPr>
          </a:p>
        </p:txBody>
      </p:sp>
      <p:graphicFrame>
        <p:nvGraphicFramePr>
          <p:cNvPr id="28" name="Table 27">
            <a:extLst>
              <a:ext uri="{FF2B5EF4-FFF2-40B4-BE49-F238E27FC236}">
                <a16:creationId xmlns:a16="http://schemas.microsoft.com/office/drawing/2014/main" id="{AFBF83F4-198E-4D4C-80A4-887B6DC211B2}"/>
              </a:ext>
            </a:extLst>
          </p:cNvPr>
          <p:cNvGraphicFramePr>
            <a:graphicFrameLocks noGrp="1"/>
          </p:cNvGraphicFramePr>
          <p:nvPr>
            <p:custDataLst>
              <p:tags r:id="rId1"/>
            </p:custDataLst>
            <p:extLst>
              <p:ext uri="{D42A27DB-BD31-4B8C-83A1-F6EECF244321}">
                <p14:modId xmlns:p14="http://schemas.microsoft.com/office/powerpoint/2010/main" val="3177364731"/>
              </p:ext>
            </p:extLst>
          </p:nvPr>
        </p:nvGraphicFramePr>
        <p:xfrm>
          <a:off x="380794" y="2232943"/>
          <a:ext cx="4930736" cy="2926080"/>
        </p:xfrm>
        <a:graphic>
          <a:graphicData uri="http://schemas.openxmlformats.org/drawingml/2006/table">
            <a:tbl>
              <a:tblPr firstRow="1" bandRow="1">
                <a:tableStyleId>{5C22544A-7EE6-4342-B048-85BDC9FD1C3A}</a:tableStyleId>
              </a:tblPr>
              <a:tblGrid>
                <a:gridCol w="4930736">
                  <a:extLst>
                    <a:ext uri="{9D8B030D-6E8A-4147-A177-3AD203B41FA5}">
                      <a16:colId xmlns:a16="http://schemas.microsoft.com/office/drawing/2014/main" val="20000"/>
                    </a:ext>
                  </a:extLst>
                </a:gridCol>
              </a:tblGrid>
              <a:tr h="373744">
                <a:tc>
                  <a:txBody>
                    <a:bodyPr/>
                    <a:lstStyle/>
                    <a:p>
                      <a:pPr algn="ctr"/>
                      <a:r>
                        <a:rPr lang="fr-CA" sz="1800" b="0" i="0" kern="1200" noProof="0" dirty="0">
                          <a:solidFill>
                            <a:schemeClr val="lt1"/>
                          </a:solidFill>
                          <a:effectLst/>
                          <a:latin typeface="+mn-lt"/>
                          <a:ea typeface="+mn-ea"/>
                          <a:cs typeface="+mn-cs"/>
                        </a:rPr>
                        <a:t>Données personnelles dans les documents pertinents</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894777">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Nom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Coordonnées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L’information sur l’enquête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Descriptions des témoins, plaignants, répondants.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Toute pénalité administrative qui en découlent de l’enquête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sz="1800" noProof="0" dirty="0">
                        <a:solidFill>
                          <a:schemeClr val="tx2"/>
                        </a:solidFill>
                      </a:endParaRPr>
                    </a:p>
                  </a:txBody>
                  <a:tcPr anchor="ctr"/>
                </a:tc>
                <a:extLst>
                  <a:ext uri="{0D108BD9-81ED-4DB2-BD59-A6C34878D82A}">
                    <a16:rowId xmlns:a16="http://schemas.microsoft.com/office/drawing/2014/main" val="10001"/>
                  </a:ext>
                </a:extLst>
              </a:tr>
            </a:tbl>
          </a:graphicData>
        </a:graphic>
      </p:graphicFrame>
      <p:graphicFrame>
        <p:nvGraphicFramePr>
          <p:cNvPr id="30" name="Table 29">
            <a:extLst>
              <a:ext uri="{FF2B5EF4-FFF2-40B4-BE49-F238E27FC236}">
                <a16:creationId xmlns:a16="http://schemas.microsoft.com/office/drawing/2014/main" id="{3BEA4FE6-4797-4960-9013-B21ADF7A7524}"/>
              </a:ext>
            </a:extLst>
          </p:cNvPr>
          <p:cNvGraphicFramePr>
            <a:graphicFrameLocks noGrp="1"/>
          </p:cNvGraphicFramePr>
          <p:nvPr>
            <p:custDataLst>
              <p:tags r:id="rId2"/>
            </p:custDataLst>
            <p:extLst>
              <p:ext uri="{D42A27DB-BD31-4B8C-83A1-F6EECF244321}">
                <p14:modId xmlns:p14="http://schemas.microsoft.com/office/powerpoint/2010/main" val="273457336"/>
              </p:ext>
            </p:extLst>
          </p:nvPr>
        </p:nvGraphicFramePr>
        <p:xfrm>
          <a:off x="384792" y="4829866"/>
          <a:ext cx="4926737" cy="1411938"/>
        </p:xfrm>
        <a:graphic>
          <a:graphicData uri="http://schemas.openxmlformats.org/drawingml/2006/table">
            <a:tbl>
              <a:tblPr firstRow="1" bandRow="1">
                <a:tableStyleId>{72833802-FEF1-4C79-8D5D-14CF1EAF98D9}</a:tableStyleId>
              </a:tblPr>
              <a:tblGrid>
                <a:gridCol w="4926737">
                  <a:extLst>
                    <a:ext uri="{9D8B030D-6E8A-4147-A177-3AD203B41FA5}">
                      <a16:colId xmlns:a16="http://schemas.microsoft.com/office/drawing/2014/main" val="20000"/>
                    </a:ext>
                  </a:extLst>
                </a:gridCol>
              </a:tblGrid>
              <a:tr h="288034">
                <a:tc>
                  <a:txBody>
                    <a:bodyPr/>
                    <a:lstStyle/>
                    <a:p>
                      <a:pPr algn="ctr"/>
                      <a:r>
                        <a:rPr lang="fr-CA" sz="1800" b="0" noProof="0" dirty="0"/>
                        <a:t>Identification recommandée </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046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Troisième niveau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Deux preuves d’identité.</a:t>
                      </a:r>
                    </a:p>
                  </a:txBody>
                  <a:tcPr anchor="ctr"/>
                </a:tc>
                <a:extLst>
                  <a:ext uri="{0D108BD9-81ED-4DB2-BD59-A6C34878D82A}">
                    <a16:rowId xmlns:a16="http://schemas.microsoft.com/office/drawing/2014/main" val="10001"/>
                  </a:ext>
                </a:extLst>
              </a:tr>
            </a:tbl>
          </a:graphicData>
        </a:graphic>
      </p:graphicFrame>
      <p:sp>
        <p:nvSpPr>
          <p:cNvPr id="31" name="Text Placeholder 2">
            <a:extLst>
              <a:ext uri="{FF2B5EF4-FFF2-40B4-BE49-F238E27FC236}">
                <a16:creationId xmlns:a16="http://schemas.microsoft.com/office/drawing/2014/main" id="{D4AACB77-A698-4AD7-895A-0003DA3B41E2}"/>
              </a:ext>
            </a:extLst>
          </p:cNvPr>
          <p:cNvSpPr txBox="1">
            <a:spLocks/>
          </p:cNvSpPr>
          <p:nvPr/>
        </p:nvSpPr>
        <p:spPr>
          <a:xfrm>
            <a:off x="371363" y="1139318"/>
            <a:ext cx="11211037"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A" sz="2600" dirty="0"/>
              <a:t>Un individu formule une demande de renseignements personnels pour les résultats de leur rapport d’enquêtes de harcèlement. </a:t>
            </a:r>
          </a:p>
        </p:txBody>
      </p:sp>
      <p:graphicFrame>
        <p:nvGraphicFramePr>
          <p:cNvPr id="4" name="Table 3"/>
          <p:cNvGraphicFramePr>
            <a:graphicFrameLocks noGrp="1"/>
          </p:cNvGraphicFramePr>
          <p:nvPr>
            <p:custDataLst>
              <p:tags r:id="rId3"/>
            </p:custDataLst>
            <p:extLst>
              <p:ext uri="{D42A27DB-BD31-4B8C-83A1-F6EECF244321}">
                <p14:modId xmlns:p14="http://schemas.microsoft.com/office/powerpoint/2010/main" val="1742813381"/>
              </p:ext>
            </p:extLst>
          </p:nvPr>
        </p:nvGraphicFramePr>
        <p:xfrm>
          <a:off x="5843972" y="1844824"/>
          <a:ext cx="5904656" cy="4600908"/>
        </p:xfrm>
        <a:graphic>
          <a:graphicData uri="http://schemas.openxmlformats.org/drawingml/2006/table">
            <a:tbl>
              <a:tblPr firstRow="1" bandRow="1">
                <a:tableStyleId>{5C22544A-7EE6-4342-B048-85BDC9FD1C3A}</a:tableStyleId>
              </a:tblPr>
              <a:tblGrid>
                <a:gridCol w="4737321">
                  <a:extLst>
                    <a:ext uri="{9D8B030D-6E8A-4147-A177-3AD203B41FA5}">
                      <a16:colId xmlns:a16="http://schemas.microsoft.com/office/drawing/2014/main" val="20000"/>
                    </a:ext>
                  </a:extLst>
                </a:gridCol>
                <a:gridCol w="1167335">
                  <a:extLst>
                    <a:ext uri="{9D8B030D-6E8A-4147-A177-3AD203B41FA5}">
                      <a16:colId xmlns:a16="http://schemas.microsoft.com/office/drawing/2014/main" val="20003"/>
                    </a:ext>
                  </a:extLst>
                </a:gridCol>
              </a:tblGrid>
              <a:tr h="334965">
                <a:tc gridSpan="2">
                  <a:txBody>
                    <a:bodyPr/>
                    <a:lstStyle/>
                    <a:p>
                      <a:pPr algn="ctr"/>
                      <a:r>
                        <a:rPr lang="fr-CA" sz="1800" b="0" noProof="0" dirty="0"/>
                        <a:t>Outil sur l’exigence relative au niveau d’assurance</a:t>
                      </a:r>
                      <a:endParaRPr lang="fr-CA" sz="1800" b="0" noProof="0" dirty="0">
                        <a:latin typeface="+mn-lt"/>
                        <a:cs typeface="Arial" pitchFamily="34" charset="0"/>
                      </a:endParaRPr>
                    </a:p>
                  </a:txBody>
                  <a:tcPr anchor="ctr"/>
                </a:tc>
                <a:tc hMerge="1">
                  <a:txBody>
                    <a:bodyPr/>
                    <a:lstStyle/>
                    <a:p>
                      <a:pPr algn="ctr"/>
                      <a:endParaRPr lang="en-US" sz="1400" dirty="0">
                        <a:latin typeface="+mn-lt"/>
                        <a:cs typeface="Arial" pitchFamily="34" charset="0"/>
                      </a:endParaRPr>
                    </a:p>
                  </a:txBody>
                  <a:tcPr anchor="ctr"/>
                </a:tc>
                <a:extLst>
                  <a:ext uri="{0D108BD9-81ED-4DB2-BD59-A6C34878D82A}">
                    <a16:rowId xmlns:a16="http://schemas.microsoft.com/office/drawing/2014/main" val="10000"/>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Inconvénients, détresse, perte de situation sociale ou de réputation.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1"/>
                  </a:ext>
                </a:extLst>
              </a:tr>
              <a:tr h="418707">
                <a:tc>
                  <a:txBody>
                    <a:bodyPr/>
                    <a:lstStyle/>
                    <a:p>
                      <a:r>
                        <a:rPr lang="fr-CA" sz="1800" b="0" noProof="0" dirty="0">
                          <a:solidFill>
                            <a:schemeClr val="tx2"/>
                          </a:solidFill>
                          <a:effectLst/>
                        </a:rPr>
                        <a:t>Perte financière</a:t>
                      </a:r>
                      <a:endParaRPr lang="fr-CA" sz="1800" noProof="0" dirty="0">
                        <a:latin typeface="+mn-lt"/>
                        <a:cs typeface="Arial"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2"/>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Préjudice cause au programme ou à l’intérêt public</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100274691"/>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personnels ou commerciaux de nature délicate</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334836707"/>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gouvernementaux de nature délicate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814757651"/>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Infractions civiles ou criminelles</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625248047"/>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Santé ou sécurité personnelle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3622972950"/>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Intérêt national</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50231401"/>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B14EEB0-42D0-4DA6-96FA-F7FB8371CD80}"/>
              </a:ext>
            </a:extLst>
          </p:cNvPr>
          <p:cNvSpPr>
            <a:spLocks noGrp="1"/>
          </p:cNvSpPr>
          <p:nvPr>
            <p:ph type="sldNum" sz="quarter" idx="12"/>
          </p:nvPr>
        </p:nvSpPr>
        <p:spPr/>
        <p:txBody>
          <a:bodyPr/>
          <a:lstStyle/>
          <a:p>
            <a:fld id="{32D4B517-E49B-41B6-9DBC-23634E0F1CDC}" type="slidenum">
              <a:rPr lang="fr-CA" smtClean="0"/>
              <a:t>12</a:t>
            </a:fld>
            <a:endParaRPr lang="fr-CA" dirty="0"/>
          </a:p>
        </p:txBody>
      </p:sp>
      <p:sp>
        <p:nvSpPr>
          <p:cNvPr id="14" name="Text Placeholder 2">
            <a:extLst>
              <a:ext uri="{FF2B5EF4-FFF2-40B4-BE49-F238E27FC236}">
                <a16:creationId xmlns:a16="http://schemas.microsoft.com/office/drawing/2014/main" id="{4002FE5C-CB9E-4B2D-90A2-397EF31FAA48}"/>
              </a:ext>
            </a:extLst>
          </p:cNvPr>
          <p:cNvSpPr>
            <a:spLocks noGrp="1"/>
          </p:cNvSpPr>
          <p:nvPr>
            <p:ph type="body" sz="quarter" idx="11"/>
          </p:nvPr>
        </p:nvSpPr>
        <p:spPr>
          <a:xfrm>
            <a:off x="371364" y="260648"/>
            <a:ext cx="9181020" cy="878670"/>
          </a:xfrm>
        </p:spPr>
        <p:txBody>
          <a:bodyPr/>
          <a:lstStyle/>
          <a:p>
            <a:pPr>
              <a:lnSpc>
                <a:spcPct val="105000"/>
              </a:lnSpc>
              <a:spcBef>
                <a:spcPts val="0"/>
              </a:spcBef>
            </a:pPr>
            <a:r>
              <a:rPr lang="fr-CA" sz="3200" dirty="0">
                <a:ea typeface="Times New Roman" panose="02020603050405020304" pitchFamily="18" charset="0"/>
              </a:rPr>
              <a:t>Courriels et entrées de calendrier. </a:t>
            </a:r>
            <a:endParaRPr lang="fr-CA" sz="3200" dirty="0">
              <a:ea typeface="Calibri" panose="020F0502020204030204" pitchFamily="34" charset="0"/>
            </a:endParaRPr>
          </a:p>
        </p:txBody>
      </p:sp>
      <p:graphicFrame>
        <p:nvGraphicFramePr>
          <p:cNvPr id="28" name="Table 27">
            <a:extLst>
              <a:ext uri="{FF2B5EF4-FFF2-40B4-BE49-F238E27FC236}">
                <a16:creationId xmlns:a16="http://schemas.microsoft.com/office/drawing/2014/main" id="{AFBF83F4-198E-4D4C-80A4-887B6DC211B2}"/>
              </a:ext>
            </a:extLst>
          </p:cNvPr>
          <p:cNvGraphicFramePr>
            <a:graphicFrameLocks noGrp="1"/>
          </p:cNvGraphicFramePr>
          <p:nvPr>
            <p:custDataLst>
              <p:tags r:id="rId1"/>
            </p:custDataLst>
            <p:extLst>
              <p:ext uri="{D42A27DB-BD31-4B8C-83A1-F6EECF244321}">
                <p14:modId xmlns:p14="http://schemas.microsoft.com/office/powerpoint/2010/main" val="2462936535"/>
              </p:ext>
            </p:extLst>
          </p:nvPr>
        </p:nvGraphicFramePr>
        <p:xfrm>
          <a:off x="380794" y="2232943"/>
          <a:ext cx="4930736" cy="2804160"/>
        </p:xfrm>
        <a:graphic>
          <a:graphicData uri="http://schemas.openxmlformats.org/drawingml/2006/table">
            <a:tbl>
              <a:tblPr firstRow="1" bandRow="1">
                <a:tableStyleId>{5C22544A-7EE6-4342-B048-85BDC9FD1C3A}</a:tableStyleId>
              </a:tblPr>
              <a:tblGrid>
                <a:gridCol w="4930736">
                  <a:extLst>
                    <a:ext uri="{9D8B030D-6E8A-4147-A177-3AD203B41FA5}">
                      <a16:colId xmlns:a16="http://schemas.microsoft.com/office/drawing/2014/main" val="20000"/>
                    </a:ext>
                  </a:extLst>
                </a:gridCol>
              </a:tblGrid>
              <a:tr h="338481">
                <a:tc>
                  <a:txBody>
                    <a:bodyPr/>
                    <a:lstStyle/>
                    <a:p>
                      <a:pPr algn="ctr"/>
                      <a:r>
                        <a:rPr lang="fr-CA" sz="1800" b="0" i="0" kern="1200" noProof="0" dirty="0">
                          <a:solidFill>
                            <a:schemeClr val="lt1"/>
                          </a:solidFill>
                          <a:effectLst/>
                          <a:latin typeface="+mn-lt"/>
                          <a:ea typeface="+mn-ea"/>
                          <a:cs typeface="+mn-cs"/>
                        </a:rPr>
                        <a:t>Données personnelles dans les documents pertinents</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973700">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700" noProof="0" dirty="0">
                          <a:solidFill>
                            <a:schemeClr val="tx2"/>
                          </a:solidFill>
                        </a:rPr>
                        <a:t>Renseignements portant sur les activités de travail quotidiennes d’un individu (qui peuvent être des renseignements personnels ou non)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700" noProof="0" dirty="0">
                          <a:solidFill>
                            <a:schemeClr val="tx2"/>
                          </a:solidFill>
                        </a:rPr>
                        <a:t>Correspondance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700" noProof="0" dirty="0">
                          <a:solidFill>
                            <a:schemeClr val="tx2"/>
                          </a:solidFill>
                        </a:rPr>
                        <a:t>Information sur d’autre employés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700" noProof="0" dirty="0">
                          <a:solidFill>
                            <a:schemeClr val="tx2"/>
                          </a:solidFill>
                        </a:rPr>
                        <a:t>*Les renseignements pourraient varier considérablement selon le poste que l’individu occupe.</a:t>
                      </a:r>
                    </a:p>
                  </a:txBody>
                  <a:tcPr anchor="ctr"/>
                </a:tc>
                <a:extLst>
                  <a:ext uri="{0D108BD9-81ED-4DB2-BD59-A6C34878D82A}">
                    <a16:rowId xmlns:a16="http://schemas.microsoft.com/office/drawing/2014/main" val="10001"/>
                  </a:ext>
                </a:extLst>
              </a:tr>
            </a:tbl>
          </a:graphicData>
        </a:graphic>
      </p:graphicFrame>
      <p:graphicFrame>
        <p:nvGraphicFramePr>
          <p:cNvPr id="30" name="Table 29">
            <a:extLst>
              <a:ext uri="{FF2B5EF4-FFF2-40B4-BE49-F238E27FC236}">
                <a16:creationId xmlns:a16="http://schemas.microsoft.com/office/drawing/2014/main" id="{3BEA4FE6-4797-4960-9013-B21ADF7A7524}"/>
              </a:ext>
            </a:extLst>
          </p:cNvPr>
          <p:cNvGraphicFramePr>
            <a:graphicFrameLocks noGrp="1"/>
          </p:cNvGraphicFramePr>
          <p:nvPr>
            <p:custDataLst>
              <p:tags r:id="rId2"/>
            </p:custDataLst>
            <p:extLst>
              <p:ext uri="{D42A27DB-BD31-4B8C-83A1-F6EECF244321}">
                <p14:modId xmlns:p14="http://schemas.microsoft.com/office/powerpoint/2010/main" val="298089990"/>
              </p:ext>
            </p:extLst>
          </p:nvPr>
        </p:nvGraphicFramePr>
        <p:xfrm>
          <a:off x="384792" y="4829866"/>
          <a:ext cx="4926737" cy="1411938"/>
        </p:xfrm>
        <a:graphic>
          <a:graphicData uri="http://schemas.openxmlformats.org/drawingml/2006/table">
            <a:tbl>
              <a:tblPr firstRow="1" bandRow="1">
                <a:tableStyleId>{72833802-FEF1-4C79-8D5D-14CF1EAF98D9}</a:tableStyleId>
              </a:tblPr>
              <a:tblGrid>
                <a:gridCol w="4926737">
                  <a:extLst>
                    <a:ext uri="{9D8B030D-6E8A-4147-A177-3AD203B41FA5}">
                      <a16:colId xmlns:a16="http://schemas.microsoft.com/office/drawing/2014/main" val="20000"/>
                    </a:ext>
                  </a:extLst>
                </a:gridCol>
              </a:tblGrid>
              <a:tr h="288034">
                <a:tc>
                  <a:txBody>
                    <a:bodyPr/>
                    <a:lstStyle/>
                    <a:p>
                      <a:pPr algn="ctr"/>
                      <a:r>
                        <a:rPr lang="fr-CA" sz="1800" b="0" noProof="0" dirty="0"/>
                        <a:t>Identification recommandée </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046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Deuxième niveau*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Une preuve d'identité.</a:t>
                      </a:r>
                    </a:p>
                  </a:txBody>
                  <a:tcPr anchor="ctr"/>
                </a:tc>
                <a:extLst>
                  <a:ext uri="{0D108BD9-81ED-4DB2-BD59-A6C34878D82A}">
                    <a16:rowId xmlns:a16="http://schemas.microsoft.com/office/drawing/2014/main" val="10001"/>
                  </a:ext>
                </a:extLst>
              </a:tr>
            </a:tbl>
          </a:graphicData>
        </a:graphic>
      </p:graphicFrame>
      <p:sp>
        <p:nvSpPr>
          <p:cNvPr id="31" name="Text Placeholder 2">
            <a:extLst>
              <a:ext uri="{FF2B5EF4-FFF2-40B4-BE49-F238E27FC236}">
                <a16:creationId xmlns:a16="http://schemas.microsoft.com/office/drawing/2014/main" id="{D4AACB77-A698-4AD7-895A-0003DA3B41E2}"/>
              </a:ext>
            </a:extLst>
          </p:cNvPr>
          <p:cNvSpPr txBox="1">
            <a:spLocks/>
          </p:cNvSpPr>
          <p:nvPr/>
        </p:nvSpPr>
        <p:spPr>
          <a:xfrm>
            <a:off x="371363" y="1139318"/>
            <a:ext cx="11211037"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A" sz="2600" dirty="0"/>
              <a:t>Un individu formule une demande de renseignements personnels pour tous les courriels et tous les entrées de calendrier dans lesquels ils sont nommés.</a:t>
            </a:r>
          </a:p>
        </p:txBody>
      </p:sp>
      <p:graphicFrame>
        <p:nvGraphicFramePr>
          <p:cNvPr id="4" name="Table 3"/>
          <p:cNvGraphicFramePr>
            <a:graphicFrameLocks noGrp="1"/>
          </p:cNvGraphicFramePr>
          <p:nvPr>
            <p:custDataLst>
              <p:tags r:id="rId3"/>
            </p:custDataLst>
            <p:extLst>
              <p:ext uri="{D42A27DB-BD31-4B8C-83A1-F6EECF244321}">
                <p14:modId xmlns:p14="http://schemas.microsoft.com/office/powerpoint/2010/main" val="3230203232"/>
              </p:ext>
            </p:extLst>
          </p:nvPr>
        </p:nvGraphicFramePr>
        <p:xfrm>
          <a:off x="5843972" y="1844824"/>
          <a:ext cx="5904656" cy="4600908"/>
        </p:xfrm>
        <a:graphic>
          <a:graphicData uri="http://schemas.openxmlformats.org/drawingml/2006/table">
            <a:tbl>
              <a:tblPr firstRow="1" bandRow="1">
                <a:tableStyleId>{5C22544A-7EE6-4342-B048-85BDC9FD1C3A}</a:tableStyleId>
              </a:tblPr>
              <a:tblGrid>
                <a:gridCol w="4737321">
                  <a:extLst>
                    <a:ext uri="{9D8B030D-6E8A-4147-A177-3AD203B41FA5}">
                      <a16:colId xmlns:a16="http://schemas.microsoft.com/office/drawing/2014/main" val="20000"/>
                    </a:ext>
                  </a:extLst>
                </a:gridCol>
                <a:gridCol w="1167335">
                  <a:extLst>
                    <a:ext uri="{9D8B030D-6E8A-4147-A177-3AD203B41FA5}">
                      <a16:colId xmlns:a16="http://schemas.microsoft.com/office/drawing/2014/main" val="20003"/>
                    </a:ext>
                  </a:extLst>
                </a:gridCol>
              </a:tblGrid>
              <a:tr h="334965">
                <a:tc gridSpan="2">
                  <a:txBody>
                    <a:bodyPr/>
                    <a:lstStyle/>
                    <a:p>
                      <a:pPr algn="ctr"/>
                      <a:r>
                        <a:rPr lang="fr-CA" sz="1800" b="0" noProof="0" dirty="0"/>
                        <a:t>Outil sur l’exigence relative au niveau d’assurance</a:t>
                      </a:r>
                      <a:endParaRPr lang="fr-CA" sz="1800" b="0" noProof="0" dirty="0">
                        <a:latin typeface="+mn-lt"/>
                        <a:cs typeface="Arial" pitchFamily="34" charset="0"/>
                      </a:endParaRPr>
                    </a:p>
                  </a:txBody>
                  <a:tcPr anchor="ctr"/>
                </a:tc>
                <a:tc hMerge="1">
                  <a:txBody>
                    <a:bodyPr/>
                    <a:lstStyle/>
                    <a:p>
                      <a:pPr algn="ctr"/>
                      <a:endParaRPr lang="en-US" sz="1400" dirty="0">
                        <a:latin typeface="+mn-lt"/>
                        <a:cs typeface="Arial" pitchFamily="34" charset="0"/>
                      </a:endParaRPr>
                    </a:p>
                  </a:txBody>
                  <a:tcPr anchor="ctr"/>
                </a:tc>
                <a:extLst>
                  <a:ext uri="{0D108BD9-81ED-4DB2-BD59-A6C34878D82A}">
                    <a16:rowId xmlns:a16="http://schemas.microsoft.com/office/drawing/2014/main" val="10000"/>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Inconvénients, détresse, perte de situation sociale ou de réputation.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1"/>
                  </a:ext>
                </a:extLst>
              </a:tr>
              <a:tr h="418707">
                <a:tc>
                  <a:txBody>
                    <a:bodyPr/>
                    <a:lstStyle/>
                    <a:p>
                      <a:r>
                        <a:rPr lang="fr-CA" sz="1800" b="0" noProof="0" dirty="0">
                          <a:solidFill>
                            <a:schemeClr val="tx2"/>
                          </a:solidFill>
                          <a:effectLst/>
                        </a:rPr>
                        <a:t>Perte financière</a:t>
                      </a:r>
                      <a:endParaRPr lang="fr-CA" sz="1800" noProof="0" dirty="0">
                        <a:latin typeface="+mn-lt"/>
                        <a:cs typeface="Arial"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2"/>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Préjudice cause au programme ou à l’intérêt public</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100274691"/>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personnels ou commerciaux de nature délicate</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334836707"/>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gouvernementaux de nature délicate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814757651"/>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Infractions civiles ou criminelles</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625248047"/>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Santé ou sécurité personnelle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3622972950"/>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Intérêt national</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76532977"/>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B14EEB0-42D0-4DA6-96FA-F7FB8371CD80}"/>
              </a:ext>
            </a:extLst>
          </p:cNvPr>
          <p:cNvSpPr>
            <a:spLocks noGrp="1"/>
          </p:cNvSpPr>
          <p:nvPr>
            <p:ph type="sldNum" sz="quarter" idx="12"/>
          </p:nvPr>
        </p:nvSpPr>
        <p:spPr/>
        <p:txBody>
          <a:bodyPr/>
          <a:lstStyle/>
          <a:p>
            <a:fld id="{32D4B517-E49B-41B6-9DBC-23634E0F1CDC}" type="slidenum">
              <a:rPr lang="fr-CA" smtClean="0"/>
              <a:t>13</a:t>
            </a:fld>
            <a:endParaRPr lang="fr-CA" dirty="0"/>
          </a:p>
        </p:txBody>
      </p:sp>
      <p:sp>
        <p:nvSpPr>
          <p:cNvPr id="14" name="Text Placeholder 2">
            <a:extLst>
              <a:ext uri="{FF2B5EF4-FFF2-40B4-BE49-F238E27FC236}">
                <a16:creationId xmlns:a16="http://schemas.microsoft.com/office/drawing/2014/main" id="{4002FE5C-CB9E-4B2D-90A2-397EF31FAA48}"/>
              </a:ext>
            </a:extLst>
          </p:cNvPr>
          <p:cNvSpPr>
            <a:spLocks noGrp="1"/>
          </p:cNvSpPr>
          <p:nvPr>
            <p:ph type="body" sz="quarter" idx="11"/>
          </p:nvPr>
        </p:nvSpPr>
        <p:spPr>
          <a:xfrm>
            <a:off x="371364" y="260648"/>
            <a:ext cx="7236804" cy="878670"/>
          </a:xfrm>
        </p:spPr>
        <p:txBody>
          <a:bodyPr/>
          <a:lstStyle/>
          <a:p>
            <a:pPr>
              <a:lnSpc>
                <a:spcPct val="105000"/>
              </a:lnSpc>
              <a:spcBef>
                <a:spcPts val="0"/>
              </a:spcBef>
            </a:pPr>
            <a:r>
              <a:rPr lang="fr-CA" sz="3200" dirty="0">
                <a:ea typeface="Times New Roman" panose="02020603050405020304" pitchFamily="18" charset="0"/>
              </a:rPr>
              <a:t>Dossiers de demande – Prestations sociales</a:t>
            </a:r>
            <a:endParaRPr lang="fr-CA" sz="3200" dirty="0">
              <a:ea typeface="Calibri" panose="020F0502020204030204" pitchFamily="34" charset="0"/>
            </a:endParaRPr>
          </a:p>
        </p:txBody>
      </p:sp>
      <p:graphicFrame>
        <p:nvGraphicFramePr>
          <p:cNvPr id="28" name="Table 27">
            <a:extLst>
              <a:ext uri="{FF2B5EF4-FFF2-40B4-BE49-F238E27FC236}">
                <a16:creationId xmlns:a16="http://schemas.microsoft.com/office/drawing/2014/main" id="{AFBF83F4-198E-4D4C-80A4-887B6DC211B2}"/>
              </a:ext>
            </a:extLst>
          </p:cNvPr>
          <p:cNvGraphicFramePr>
            <a:graphicFrameLocks noGrp="1"/>
          </p:cNvGraphicFramePr>
          <p:nvPr>
            <p:custDataLst>
              <p:tags r:id="rId1"/>
            </p:custDataLst>
            <p:extLst>
              <p:ext uri="{D42A27DB-BD31-4B8C-83A1-F6EECF244321}">
                <p14:modId xmlns:p14="http://schemas.microsoft.com/office/powerpoint/2010/main" val="1734804293"/>
              </p:ext>
            </p:extLst>
          </p:nvPr>
        </p:nvGraphicFramePr>
        <p:xfrm>
          <a:off x="380794" y="2232943"/>
          <a:ext cx="4930736" cy="2534857"/>
        </p:xfrm>
        <a:graphic>
          <a:graphicData uri="http://schemas.openxmlformats.org/drawingml/2006/table">
            <a:tbl>
              <a:tblPr firstRow="1" bandRow="1">
                <a:tableStyleId>{5C22544A-7EE6-4342-B048-85BDC9FD1C3A}</a:tableStyleId>
              </a:tblPr>
              <a:tblGrid>
                <a:gridCol w="4930736">
                  <a:extLst>
                    <a:ext uri="{9D8B030D-6E8A-4147-A177-3AD203B41FA5}">
                      <a16:colId xmlns:a16="http://schemas.microsoft.com/office/drawing/2014/main" val="20000"/>
                    </a:ext>
                  </a:extLst>
                </a:gridCol>
              </a:tblGrid>
              <a:tr h="373744">
                <a:tc>
                  <a:txBody>
                    <a:bodyPr/>
                    <a:lstStyle/>
                    <a:p>
                      <a:pPr algn="ctr"/>
                      <a:r>
                        <a:rPr lang="fr-CA" sz="1800" b="0" i="0" kern="1200" noProof="0" dirty="0">
                          <a:solidFill>
                            <a:schemeClr val="lt1"/>
                          </a:solidFill>
                          <a:effectLst/>
                          <a:latin typeface="+mn-lt"/>
                          <a:ea typeface="+mn-ea"/>
                          <a:cs typeface="+mn-cs"/>
                        </a:rPr>
                        <a:t>Données personnelles dans les documents pertinents</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894777">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Coordonnées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NAS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Revenu</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Historique de travail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Dossier de santé (diagnostique de COVID-19)</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sz="1800" noProof="0" dirty="0">
                        <a:solidFill>
                          <a:schemeClr val="tx2"/>
                        </a:solidFill>
                      </a:endParaRPr>
                    </a:p>
                  </a:txBody>
                  <a:tcPr anchor="ctr"/>
                </a:tc>
                <a:extLst>
                  <a:ext uri="{0D108BD9-81ED-4DB2-BD59-A6C34878D82A}">
                    <a16:rowId xmlns:a16="http://schemas.microsoft.com/office/drawing/2014/main" val="10001"/>
                  </a:ext>
                </a:extLst>
              </a:tr>
            </a:tbl>
          </a:graphicData>
        </a:graphic>
      </p:graphicFrame>
      <p:graphicFrame>
        <p:nvGraphicFramePr>
          <p:cNvPr id="30" name="Table 29">
            <a:extLst>
              <a:ext uri="{FF2B5EF4-FFF2-40B4-BE49-F238E27FC236}">
                <a16:creationId xmlns:a16="http://schemas.microsoft.com/office/drawing/2014/main" id="{3BEA4FE6-4797-4960-9013-B21ADF7A7524}"/>
              </a:ext>
            </a:extLst>
          </p:cNvPr>
          <p:cNvGraphicFramePr>
            <a:graphicFrameLocks noGrp="1"/>
          </p:cNvGraphicFramePr>
          <p:nvPr>
            <p:custDataLst>
              <p:tags r:id="rId2"/>
            </p:custDataLst>
            <p:extLst>
              <p:ext uri="{D42A27DB-BD31-4B8C-83A1-F6EECF244321}">
                <p14:modId xmlns:p14="http://schemas.microsoft.com/office/powerpoint/2010/main" val="3681524090"/>
              </p:ext>
            </p:extLst>
          </p:nvPr>
        </p:nvGraphicFramePr>
        <p:xfrm>
          <a:off x="384792" y="4829866"/>
          <a:ext cx="4926737" cy="1411938"/>
        </p:xfrm>
        <a:graphic>
          <a:graphicData uri="http://schemas.openxmlformats.org/drawingml/2006/table">
            <a:tbl>
              <a:tblPr firstRow="1" bandRow="1">
                <a:tableStyleId>{72833802-FEF1-4C79-8D5D-14CF1EAF98D9}</a:tableStyleId>
              </a:tblPr>
              <a:tblGrid>
                <a:gridCol w="4926737">
                  <a:extLst>
                    <a:ext uri="{9D8B030D-6E8A-4147-A177-3AD203B41FA5}">
                      <a16:colId xmlns:a16="http://schemas.microsoft.com/office/drawing/2014/main" val="20000"/>
                    </a:ext>
                  </a:extLst>
                </a:gridCol>
              </a:tblGrid>
              <a:tr h="288034">
                <a:tc>
                  <a:txBody>
                    <a:bodyPr/>
                    <a:lstStyle/>
                    <a:p>
                      <a:pPr algn="ctr"/>
                      <a:r>
                        <a:rPr lang="fr-CA" sz="1800" b="0" noProof="0" dirty="0"/>
                        <a:t>Identification recommandée </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046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Troisième niveau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Deux preuves d’identité.</a:t>
                      </a:r>
                    </a:p>
                  </a:txBody>
                  <a:tcPr anchor="ctr"/>
                </a:tc>
                <a:extLst>
                  <a:ext uri="{0D108BD9-81ED-4DB2-BD59-A6C34878D82A}">
                    <a16:rowId xmlns:a16="http://schemas.microsoft.com/office/drawing/2014/main" val="10001"/>
                  </a:ext>
                </a:extLst>
              </a:tr>
            </a:tbl>
          </a:graphicData>
        </a:graphic>
      </p:graphicFrame>
      <p:sp>
        <p:nvSpPr>
          <p:cNvPr id="31" name="Text Placeholder 2">
            <a:extLst>
              <a:ext uri="{FF2B5EF4-FFF2-40B4-BE49-F238E27FC236}">
                <a16:creationId xmlns:a16="http://schemas.microsoft.com/office/drawing/2014/main" id="{D4AACB77-A698-4AD7-895A-0003DA3B41E2}"/>
              </a:ext>
            </a:extLst>
          </p:cNvPr>
          <p:cNvSpPr txBox="1">
            <a:spLocks/>
          </p:cNvSpPr>
          <p:nvPr/>
        </p:nvSpPr>
        <p:spPr>
          <a:xfrm>
            <a:off x="371363" y="1139318"/>
            <a:ext cx="11211037"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A" sz="2600" dirty="0"/>
              <a:t>Un individu formule une demande de renseignements personnels pour les renseignement portant sur leur demande de PCU.</a:t>
            </a:r>
          </a:p>
        </p:txBody>
      </p:sp>
      <p:graphicFrame>
        <p:nvGraphicFramePr>
          <p:cNvPr id="4" name="Table 3"/>
          <p:cNvGraphicFramePr>
            <a:graphicFrameLocks noGrp="1"/>
          </p:cNvGraphicFramePr>
          <p:nvPr>
            <p:custDataLst>
              <p:tags r:id="rId3"/>
            </p:custDataLst>
            <p:extLst>
              <p:ext uri="{D42A27DB-BD31-4B8C-83A1-F6EECF244321}">
                <p14:modId xmlns:p14="http://schemas.microsoft.com/office/powerpoint/2010/main" val="1379133753"/>
              </p:ext>
            </p:extLst>
          </p:nvPr>
        </p:nvGraphicFramePr>
        <p:xfrm>
          <a:off x="5843972" y="1844824"/>
          <a:ext cx="5904656" cy="4600908"/>
        </p:xfrm>
        <a:graphic>
          <a:graphicData uri="http://schemas.openxmlformats.org/drawingml/2006/table">
            <a:tbl>
              <a:tblPr firstRow="1" bandRow="1">
                <a:tableStyleId>{5C22544A-7EE6-4342-B048-85BDC9FD1C3A}</a:tableStyleId>
              </a:tblPr>
              <a:tblGrid>
                <a:gridCol w="4737321">
                  <a:extLst>
                    <a:ext uri="{9D8B030D-6E8A-4147-A177-3AD203B41FA5}">
                      <a16:colId xmlns:a16="http://schemas.microsoft.com/office/drawing/2014/main" val="20000"/>
                    </a:ext>
                  </a:extLst>
                </a:gridCol>
                <a:gridCol w="1167335">
                  <a:extLst>
                    <a:ext uri="{9D8B030D-6E8A-4147-A177-3AD203B41FA5}">
                      <a16:colId xmlns:a16="http://schemas.microsoft.com/office/drawing/2014/main" val="20003"/>
                    </a:ext>
                  </a:extLst>
                </a:gridCol>
              </a:tblGrid>
              <a:tr h="334965">
                <a:tc gridSpan="2">
                  <a:txBody>
                    <a:bodyPr/>
                    <a:lstStyle/>
                    <a:p>
                      <a:pPr algn="ctr"/>
                      <a:r>
                        <a:rPr lang="fr-CA" sz="1800" b="0" noProof="0" dirty="0"/>
                        <a:t>Outil sur l’exigence relative au niveau d’assurance</a:t>
                      </a:r>
                      <a:endParaRPr lang="fr-CA" sz="1800" b="0" noProof="0" dirty="0">
                        <a:latin typeface="+mn-lt"/>
                        <a:cs typeface="Arial" pitchFamily="34" charset="0"/>
                      </a:endParaRPr>
                    </a:p>
                  </a:txBody>
                  <a:tcPr anchor="ctr"/>
                </a:tc>
                <a:tc hMerge="1">
                  <a:txBody>
                    <a:bodyPr/>
                    <a:lstStyle/>
                    <a:p>
                      <a:pPr algn="ctr"/>
                      <a:endParaRPr lang="en-US" sz="1400" dirty="0">
                        <a:latin typeface="+mn-lt"/>
                        <a:cs typeface="Arial" pitchFamily="34" charset="0"/>
                      </a:endParaRPr>
                    </a:p>
                  </a:txBody>
                  <a:tcPr anchor="ctr"/>
                </a:tc>
                <a:extLst>
                  <a:ext uri="{0D108BD9-81ED-4DB2-BD59-A6C34878D82A}">
                    <a16:rowId xmlns:a16="http://schemas.microsoft.com/office/drawing/2014/main" val="10000"/>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Inconvénients, détresse, perte de situation sociale ou de réputation.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1"/>
                  </a:ext>
                </a:extLst>
              </a:tr>
              <a:tr h="418707">
                <a:tc>
                  <a:txBody>
                    <a:bodyPr/>
                    <a:lstStyle/>
                    <a:p>
                      <a:r>
                        <a:rPr lang="fr-CA" sz="1800" b="0" noProof="0" dirty="0">
                          <a:solidFill>
                            <a:schemeClr val="tx2"/>
                          </a:solidFill>
                          <a:effectLst/>
                        </a:rPr>
                        <a:t>Perte financière</a:t>
                      </a:r>
                      <a:endParaRPr lang="fr-CA" sz="1800" noProof="0" dirty="0">
                        <a:latin typeface="+mn-lt"/>
                        <a:cs typeface="Arial"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2"/>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Préjudice cause au programme ou à l’intérêt public</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100274691"/>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personnels ou commerciaux de nature délicate</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334836707"/>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gouvernementaux de nature délicate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814757651"/>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Infractions civiles ou criminelles</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625248047"/>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Santé ou sécurité personnelle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3622972950"/>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Intérêt national</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87920695"/>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custDataLst>
              <p:tags r:id="rId1"/>
            </p:custDataLst>
            <p:extLst>
              <p:ext uri="{D42A27DB-BD31-4B8C-83A1-F6EECF244321}">
                <p14:modId xmlns:p14="http://schemas.microsoft.com/office/powerpoint/2010/main" val="693449719"/>
              </p:ext>
            </p:extLst>
          </p:nvPr>
        </p:nvGraphicFramePr>
        <p:xfrm>
          <a:off x="5959813" y="1944309"/>
          <a:ext cx="5847395" cy="4764659"/>
        </p:xfrm>
        <a:graphic>
          <a:graphicData uri="http://schemas.openxmlformats.org/drawingml/2006/table">
            <a:tbl>
              <a:tblPr firstRow="1" bandRow="1">
                <a:tableStyleId>{5C22544A-7EE6-4342-B048-85BDC9FD1C3A}</a:tableStyleId>
              </a:tblPr>
              <a:tblGrid>
                <a:gridCol w="4621603">
                  <a:extLst>
                    <a:ext uri="{9D8B030D-6E8A-4147-A177-3AD203B41FA5}">
                      <a16:colId xmlns:a16="http://schemas.microsoft.com/office/drawing/2014/main" val="20000"/>
                    </a:ext>
                  </a:extLst>
                </a:gridCol>
                <a:gridCol w="1225792">
                  <a:extLst>
                    <a:ext uri="{9D8B030D-6E8A-4147-A177-3AD203B41FA5}">
                      <a16:colId xmlns:a16="http://schemas.microsoft.com/office/drawing/2014/main" val="20003"/>
                    </a:ext>
                  </a:extLst>
                </a:gridCol>
              </a:tblGrid>
              <a:tr h="362959">
                <a:tc gridSpan="2">
                  <a:txBody>
                    <a:bodyPr/>
                    <a:lstStyle/>
                    <a:p>
                      <a:pPr algn="ctr"/>
                      <a:r>
                        <a:rPr lang="fr-CA" sz="1800" b="0" noProof="0" dirty="0"/>
                        <a:t>Outil sur l’exigence relative au niveau d’assurance</a:t>
                      </a:r>
                      <a:endParaRPr lang="fr-CA" sz="1800" b="0" noProof="0" dirty="0">
                        <a:latin typeface="+mn-lt"/>
                        <a:cs typeface="Arial" pitchFamily="34" charset="0"/>
                      </a:endParaRPr>
                    </a:p>
                  </a:txBody>
                  <a:tcPr anchor="ctr"/>
                </a:tc>
                <a:tc hMerge="1">
                  <a:txBody>
                    <a:bodyPr/>
                    <a:lstStyle/>
                    <a:p>
                      <a:pPr algn="ctr"/>
                      <a:endParaRPr lang="en-US" sz="1400" dirty="0">
                        <a:latin typeface="+mn-lt"/>
                        <a:cs typeface="Arial" pitchFamily="34" charset="0"/>
                      </a:endParaRPr>
                    </a:p>
                  </a:txBody>
                  <a:tcPr anchor="ctr"/>
                </a:tc>
                <a:extLst>
                  <a:ext uri="{0D108BD9-81ED-4DB2-BD59-A6C34878D82A}">
                    <a16:rowId xmlns:a16="http://schemas.microsoft.com/office/drawing/2014/main" val="10000"/>
                  </a:ext>
                </a:extLst>
              </a:tr>
              <a:tr h="5817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Inconvénients, détresse, perte de situation sociale ou de réputation.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rgbClr val="00B050"/>
                          </a:solidFill>
                          <a:sym typeface="Wingdings 2"/>
                        </a:rPr>
                        <a:t> </a:t>
                      </a:r>
                      <a:endParaRPr lang="en-US" sz="1600" b="1" dirty="0">
                        <a:solidFill>
                          <a:srgbClr val="FF0000"/>
                        </a:solidFill>
                        <a:latin typeface="+mn-lt"/>
                        <a:cs typeface="Arial" pitchFamily="34" charset="0"/>
                      </a:endParaRPr>
                    </a:p>
                  </a:txBody>
                  <a:tcPr anchor="ctr"/>
                </a:tc>
                <a:extLst>
                  <a:ext uri="{0D108BD9-81ED-4DB2-BD59-A6C34878D82A}">
                    <a16:rowId xmlns:a16="http://schemas.microsoft.com/office/drawing/2014/main" val="10001"/>
                  </a:ext>
                </a:extLst>
              </a:tr>
              <a:tr h="415500">
                <a:tc>
                  <a:txBody>
                    <a:bodyPr/>
                    <a:lstStyle/>
                    <a:p>
                      <a:r>
                        <a:rPr lang="fr-CA" sz="1800" b="0" noProof="0" dirty="0">
                          <a:solidFill>
                            <a:schemeClr val="tx2"/>
                          </a:solidFill>
                          <a:effectLst/>
                        </a:rPr>
                        <a:t>Perte financière</a:t>
                      </a:r>
                      <a:endParaRPr lang="fr-CA" sz="1800" noProof="0" dirty="0">
                        <a:latin typeface="+mn-lt"/>
                        <a:cs typeface="Arial"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rgbClr val="00B050"/>
                          </a:solidFill>
                          <a:sym typeface="Wingdings 2"/>
                        </a:rPr>
                        <a:t> </a:t>
                      </a:r>
                      <a:endParaRPr lang="en-US" sz="1600" b="1" dirty="0">
                        <a:solidFill>
                          <a:srgbClr val="FF0000"/>
                        </a:solidFill>
                        <a:latin typeface="+mn-lt"/>
                        <a:cs typeface="Arial" pitchFamily="34" charset="0"/>
                      </a:endParaRPr>
                    </a:p>
                  </a:txBody>
                  <a:tcPr anchor="ctr"/>
                </a:tc>
                <a:extLst>
                  <a:ext uri="{0D108BD9-81ED-4DB2-BD59-A6C34878D82A}">
                    <a16:rowId xmlns:a16="http://schemas.microsoft.com/office/drawing/2014/main" val="10002"/>
                  </a:ext>
                </a:extLst>
              </a:tr>
              <a:tr h="5746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Préjudice cause au programme ou à l’intérêt public</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rgbClr val="00B050"/>
                          </a:solidFill>
                          <a:sym typeface="Wingdings 2"/>
                        </a:rPr>
                        <a:t> </a:t>
                      </a:r>
                      <a:endParaRPr lang="en-US" sz="1600" b="1" dirty="0">
                        <a:solidFill>
                          <a:srgbClr val="FF0000"/>
                        </a:solidFill>
                        <a:latin typeface="+mn-lt"/>
                        <a:cs typeface="Arial" pitchFamily="34" charset="0"/>
                      </a:endParaRPr>
                    </a:p>
                  </a:txBody>
                  <a:tcPr anchor="ctr"/>
                </a:tc>
                <a:extLst>
                  <a:ext uri="{0D108BD9-81ED-4DB2-BD59-A6C34878D82A}">
                    <a16:rowId xmlns:a16="http://schemas.microsoft.com/office/drawing/2014/main" val="3100274691"/>
                  </a:ext>
                </a:extLst>
              </a:tr>
              <a:tr h="5817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personnels ou commerciaux de nature délicate</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rgbClr val="00B050"/>
                          </a:solidFill>
                          <a:sym typeface="Wingdings 2"/>
                        </a:rPr>
                        <a:t></a:t>
                      </a:r>
                      <a:endParaRPr lang="en-US" sz="1600" b="1" dirty="0">
                        <a:solidFill>
                          <a:srgbClr val="FF0000"/>
                        </a:solidFill>
                        <a:sym typeface="Wingdings 2"/>
                      </a:endParaRPr>
                    </a:p>
                  </a:txBody>
                  <a:tcPr anchor="ctr"/>
                </a:tc>
                <a:extLst>
                  <a:ext uri="{0D108BD9-81ED-4DB2-BD59-A6C34878D82A}">
                    <a16:rowId xmlns:a16="http://schemas.microsoft.com/office/drawing/2014/main" val="3334836707"/>
                  </a:ext>
                </a:extLst>
              </a:tr>
              <a:tr h="8166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gouvernementaux de nature délicate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rgbClr val="00B050"/>
                          </a:solidFill>
                          <a:sym typeface="Wingdings 2"/>
                        </a:rPr>
                        <a:t></a:t>
                      </a:r>
                      <a:endParaRPr lang="en-US" sz="1600" b="1" dirty="0">
                        <a:solidFill>
                          <a:srgbClr val="FF0000"/>
                        </a:solidFill>
                        <a:latin typeface="+mn-lt"/>
                        <a:cs typeface="Arial" pitchFamily="34" charset="0"/>
                      </a:endParaRPr>
                    </a:p>
                  </a:txBody>
                  <a:tcPr anchor="ctr"/>
                </a:tc>
                <a:extLst>
                  <a:ext uri="{0D108BD9-81ED-4DB2-BD59-A6C34878D82A}">
                    <a16:rowId xmlns:a16="http://schemas.microsoft.com/office/drawing/2014/main" val="3814757651"/>
                  </a:ext>
                </a:extLst>
              </a:tr>
              <a:tr h="4155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Infractions civiles ou criminelles</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rgbClr val="FF0000"/>
                          </a:solidFill>
                          <a:sym typeface="Wingdings 2"/>
                        </a:rPr>
                        <a:t></a:t>
                      </a:r>
                      <a:endParaRPr lang="en-US" sz="1600" b="1" dirty="0">
                        <a:solidFill>
                          <a:srgbClr val="FF0000"/>
                        </a:solidFill>
                        <a:latin typeface="+mn-lt"/>
                        <a:cs typeface="Arial" pitchFamily="34" charset="0"/>
                      </a:endParaRPr>
                    </a:p>
                  </a:txBody>
                  <a:tcPr anchor="ctr"/>
                </a:tc>
                <a:extLst>
                  <a:ext uri="{0D108BD9-81ED-4DB2-BD59-A6C34878D82A}">
                    <a16:rowId xmlns:a16="http://schemas.microsoft.com/office/drawing/2014/main" val="625248047"/>
                  </a:ext>
                </a:extLst>
              </a:tr>
              <a:tr h="4155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Santé ou sécurité personnelle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rgbClr val="FF0000"/>
                          </a:solidFill>
                          <a:sym typeface="Wingdings 2"/>
                        </a:rPr>
                        <a:t></a:t>
                      </a:r>
                      <a:endParaRPr lang="en-US" sz="1600" b="1" dirty="0">
                        <a:solidFill>
                          <a:srgbClr val="FF0000"/>
                        </a:solidFill>
                        <a:latin typeface="+mn-lt"/>
                        <a:cs typeface="Arial" pitchFamily="34" charset="0"/>
                      </a:endParaRPr>
                    </a:p>
                  </a:txBody>
                  <a:tcPr anchor="ctr"/>
                </a:tc>
                <a:extLst>
                  <a:ext uri="{0D108BD9-81ED-4DB2-BD59-A6C34878D82A}">
                    <a16:rowId xmlns:a16="http://schemas.microsoft.com/office/drawing/2014/main" val="3622972950"/>
                  </a:ext>
                </a:extLst>
              </a:tr>
              <a:tr h="4155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Intérêt national</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rgbClr val="FF0000"/>
                          </a:solidFill>
                          <a:sym typeface="Wingdings 2"/>
                        </a:rPr>
                        <a:t></a:t>
                      </a:r>
                      <a:endParaRPr lang="en-US" sz="1600" b="1" dirty="0">
                        <a:solidFill>
                          <a:srgbClr val="FF0000"/>
                        </a:solidFill>
                        <a:latin typeface="+mn-lt"/>
                        <a:cs typeface="Arial" pitchFamily="34" charset="0"/>
                      </a:endParaRPr>
                    </a:p>
                  </a:txBody>
                  <a:tcPr anchor="ctr"/>
                </a:tc>
                <a:extLst>
                  <a:ext uri="{0D108BD9-81ED-4DB2-BD59-A6C34878D82A}">
                    <a16:rowId xmlns:a16="http://schemas.microsoft.com/office/drawing/2014/main" val="10003"/>
                  </a:ext>
                </a:extLst>
              </a:tr>
            </a:tbl>
          </a:graphicData>
        </a:graphic>
      </p:graphicFrame>
      <p:sp>
        <p:nvSpPr>
          <p:cNvPr id="7" name="Slide Number Placeholder 6">
            <a:extLst>
              <a:ext uri="{FF2B5EF4-FFF2-40B4-BE49-F238E27FC236}">
                <a16:creationId xmlns:a16="http://schemas.microsoft.com/office/drawing/2014/main" id="{CB14EEB0-42D0-4DA6-96FA-F7FB8371CD80}"/>
              </a:ext>
            </a:extLst>
          </p:cNvPr>
          <p:cNvSpPr>
            <a:spLocks noGrp="1"/>
          </p:cNvSpPr>
          <p:nvPr>
            <p:ph type="sldNum" sz="quarter" idx="12"/>
          </p:nvPr>
        </p:nvSpPr>
        <p:spPr/>
        <p:txBody>
          <a:bodyPr/>
          <a:lstStyle/>
          <a:p>
            <a:fld id="{32D4B517-E49B-41B6-9DBC-23634E0F1CDC}" type="slidenum">
              <a:rPr lang="en-CA" smtClean="0"/>
              <a:t>14</a:t>
            </a:fld>
            <a:endParaRPr lang="en-CA"/>
          </a:p>
        </p:txBody>
      </p:sp>
      <p:sp>
        <p:nvSpPr>
          <p:cNvPr id="14" name="Text Placeholder 2">
            <a:extLst>
              <a:ext uri="{FF2B5EF4-FFF2-40B4-BE49-F238E27FC236}">
                <a16:creationId xmlns:a16="http://schemas.microsoft.com/office/drawing/2014/main" id="{4002FE5C-CB9E-4B2D-90A2-397EF31FAA48}"/>
              </a:ext>
            </a:extLst>
          </p:cNvPr>
          <p:cNvSpPr>
            <a:spLocks noGrp="1"/>
          </p:cNvSpPr>
          <p:nvPr>
            <p:ph type="body" sz="quarter" idx="11"/>
          </p:nvPr>
        </p:nvSpPr>
        <p:spPr>
          <a:xfrm>
            <a:off x="371364" y="260648"/>
            <a:ext cx="8208912" cy="878670"/>
          </a:xfrm>
        </p:spPr>
        <p:txBody>
          <a:bodyPr>
            <a:normAutofit/>
          </a:bodyPr>
          <a:lstStyle/>
          <a:p>
            <a:pPr>
              <a:lnSpc>
                <a:spcPct val="105000"/>
              </a:lnSpc>
              <a:spcBef>
                <a:spcPts val="0"/>
              </a:spcBef>
            </a:pPr>
            <a:r>
              <a:rPr lang="fr-CA" sz="3200" dirty="0">
                <a:ea typeface="Calibri" panose="020F0502020204030204" pitchFamily="34" charset="0"/>
              </a:rPr>
              <a:t>Example 1 de l’ARC: Dossier d’un contribuable</a:t>
            </a:r>
            <a:endParaRPr lang="en-CA" sz="3200" dirty="0">
              <a:ea typeface="Calibri" panose="020F0502020204030204" pitchFamily="34" charset="0"/>
            </a:endParaRPr>
          </a:p>
        </p:txBody>
      </p:sp>
      <p:graphicFrame>
        <p:nvGraphicFramePr>
          <p:cNvPr id="28" name="Table 27">
            <a:extLst>
              <a:ext uri="{FF2B5EF4-FFF2-40B4-BE49-F238E27FC236}">
                <a16:creationId xmlns:a16="http://schemas.microsoft.com/office/drawing/2014/main" id="{AFBF83F4-198E-4D4C-80A4-887B6DC211B2}"/>
              </a:ext>
            </a:extLst>
          </p:cNvPr>
          <p:cNvGraphicFramePr>
            <a:graphicFrameLocks noGrp="1"/>
          </p:cNvGraphicFramePr>
          <p:nvPr>
            <p:custDataLst>
              <p:tags r:id="rId2"/>
            </p:custDataLst>
            <p:extLst>
              <p:ext uri="{D42A27DB-BD31-4B8C-83A1-F6EECF244321}">
                <p14:modId xmlns:p14="http://schemas.microsoft.com/office/powerpoint/2010/main" val="289783236"/>
              </p:ext>
            </p:extLst>
          </p:nvPr>
        </p:nvGraphicFramePr>
        <p:xfrm>
          <a:off x="380794" y="2232943"/>
          <a:ext cx="4930736" cy="2268521"/>
        </p:xfrm>
        <a:graphic>
          <a:graphicData uri="http://schemas.openxmlformats.org/drawingml/2006/table">
            <a:tbl>
              <a:tblPr firstRow="1" bandRow="1">
                <a:tableStyleId>{5C22544A-7EE6-4342-B048-85BDC9FD1C3A}</a:tableStyleId>
              </a:tblPr>
              <a:tblGrid>
                <a:gridCol w="4930736">
                  <a:extLst>
                    <a:ext uri="{9D8B030D-6E8A-4147-A177-3AD203B41FA5}">
                      <a16:colId xmlns:a16="http://schemas.microsoft.com/office/drawing/2014/main" val="20000"/>
                    </a:ext>
                  </a:extLst>
                </a:gridCol>
              </a:tblGrid>
              <a:tr h="373744">
                <a:tc>
                  <a:txBody>
                    <a:bodyPr/>
                    <a:lstStyle/>
                    <a:p>
                      <a:pPr algn="ctr"/>
                      <a:r>
                        <a:rPr lang="en-CA" sz="1800" b="0" i="0" kern="1200" dirty="0" err="1">
                          <a:solidFill>
                            <a:schemeClr val="lt1"/>
                          </a:solidFill>
                          <a:effectLst/>
                          <a:latin typeface="+mn-lt"/>
                          <a:ea typeface="+mn-ea"/>
                          <a:cs typeface="+mn-cs"/>
                        </a:rPr>
                        <a:t>Données</a:t>
                      </a:r>
                      <a:r>
                        <a:rPr lang="en-CA" sz="1800" b="0" i="0" kern="1200" dirty="0">
                          <a:solidFill>
                            <a:schemeClr val="lt1"/>
                          </a:solidFill>
                          <a:effectLst/>
                          <a:latin typeface="+mn-lt"/>
                          <a:ea typeface="+mn-ea"/>
                          <a:cs typeface="+mn-cs"/>
                        </a:rPr>
                        <a:t> </a:t>
                      </a:r>
                      <a:r>
                        <a:rPr lang="en-CA" sz="1800" b="0" i="0" kern="1200" dirty="0" err="1">
                          <a:solidFill>
                            <a:schemeClr val="lt1"/>
                          </a:solidFill>
                          <a:effectLst/>
                          <a:latin typeface="+mn-lt"/>
                          <a:ea typeface="+mn-ea"/>
                          <a:cs typeface="+mn-cs"/>
                        </a:rPr>
                        <a:t>personnelles</a:t>
                      </a:r>
                      <a:endParaRPr lang="en-US" sz="1800" b="0" dirty="0">
                        <a:latin typeface="+mn-lt"/>
                        <a:cs typeface="Arial" pitchFamily="34" charset="0"/>
                      </a:endParaRPr>
                    </a:p>
                  </a:txBody>
                  <a:tcPr anchor="ctr"/>
                </a:tc>
                <a:extLst>
                  <a:ext uri="{0D108BD9-81ED-4DB2-BD59-A6C34878D82A}">
                    <a16:rowId xmlns:a16="http://schemas.microsoft.com/office/drawing/2014/main" val="10000"/>
                  </a:ext>
                </a:extLst>
              </a:tr>
              <a:tr h="1894777">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chemeClr val="tx2"/>
                          </a:solidFill>
                        </a:rPr>
                        <a:t>Nom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err="1">
                          <a:solidFill>
                            <a:schemeClr val="tx2"/>
                          </a:solidFill>
                        </a:rPr>
                        <a:t>Coordonnées</a:t>
                      </a:r>
                      <a:r>
                        <a:rPr lang="en-US" sz="1800" dirty="0">
                          <a:solidFill>
                            <a:schemeClr val="tx2"/>
                          </a:solidFill>
                        </a:rPr>
                        <a:t> et </a:t>
                      </a:r>
                      <a:r>
                        <a:rPr lang="en-US" sz="1800" dirty="0" err="1">
                          <a:solidFill>
                            <a:schemeClr val="tx2"/>
                          </a:solidFill>
                        </a:rPr>
                        <a:t>adresse</a:t>
                      </a:r>
                      <a:r>
                        <a:rPr lang="en-US" sz="1800" dirty="0">
                          <a:solidFill>
                            <a:schemeClr val="tx2"/>
                          </a:solidFill>
                        </a:rPr>
                        <a:t> </a:t>
                      </a:r>
                      <a:r>
                        <a:rPr lang="en-US" sz="1800" dirty="0" err="1">
                          <a:solidFill>
                            <a:schemeClr val="tx2"/>
                          </a:solidFill>
                        </a:rPr>
                        <a:t>postale</a:t>
                      </a:r>
                      <a:endParaRPr lang="en-US" sz="1800" dirty="0">
                        <a:solidFill>
                          <a:schemeClr val="tx2"/>
                        </a:solidFill>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err="1">
                          <a:solidFill>
                            <a:schemeClr val="tx2"/>
                          </a:solidFill>
                        </a:rPr>
                        <a:t>Numéro</a:t>
                      </a:r>
                      <a:r>
                        <a:rPr lang="en-US" sz="1800" dirty="0">
                          <a:solidFill>
                            <a:schemeClr val="tx2"/>
                          </a:solidFill>
                        </a:rPr>
                        <a:t> </a:t>
                      </a:r>
                      <a:r>
                        <a:rPr lang="en-US" sz="1800" dirty="0" err="1">
                          <a:solidFill>
                            <a:schemeClr val="tx2"/>
                          </a:solidFill>
                        </a:rPr>
                        <a:t>d’assurance</a:t>
                      </a:r>
                      <a:r>
                        <a:rPr lang="en-US" sz="1800" dirty="0">
                          <a:solidFill>
                            <a:schemeClr val="tx2"/>
                          </a:solidFill>
                        </a:rPr>
                        <a:t> </a:t>
                      </a:r>
                      <a:r>
                        <a:rPr lang="en-US" sz="1800" dirty="0" err="1">
                          <a:solidFill>
                            <a:schemeClr val="tx2"/>
                          </a:solidFill>
                        </a:rPr>
                        <a:t>sociale</a:t>
                      </a:r>
                      <a:endParaRPr lang="en-US" sz="1800" dirty="0">
                        <a:solidFill>
                          <a:schemeClr val="tx2"/>
                        </a:solidFill>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err="1">
                          <a:solidFill>
                            <a:schemeClr val="tx2"/>
                          </a:solidFill>
                        </a:rPr>
                        <a:t>Renseignements</a:t>
                      </a:r>
                      <a:r>
                        <a:rPr lang="en-US" sz="1800" dirty="0">
                          <a:solidFill>
                            <a:schemeClr val="tx2"/>
                          </a:solidFill>
                        </a:rPr>
                        <a:t> financier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err="1">
                          <a:solidFill>
                            <a:schemeClr val="tx2"/>
                          </a:solidFill>
                        </a:rPr>
                        <a:t>Renseignements</a:t>
                      </a:r>
                      <a:r>
                        <a:rPr lang="en-US" sz="1800" dirty="0">
                          <a:solidFill>
                            <a:schemeClr val="tx2"/>
                          </a:solidFill>
                        </a:rPr>
                        <a:t> </a:t>
                      </a:r>
                      <a:r>
                        <a:rPr lang="en-US" sz="1800" dirty="0" err="1">
                          <a:solidFill>
                            <a:schemeClr val="tx2"/>
                          </a:solidFill>
                        </a:rPr>
                        <a:t>obtenus</a:t>
                      </a:r>
                      <a:r>
                        <a:rPr lang="en-US" sz="1800" dirty="0">
                          <a:solidFill>
                            <a:schemeClr val="tx2"/>
                          </a:solidFill>
                        </a:rPr>
                        <a:t> à </a:t>
                      </a:r>
                      <a:r>
                        <a:rPr lang="en-US" sz="1800" dirty="0" err="1">
                          <a:solidFill>
                            <a:schemeClr val="tx2"/>
                          </a:solidFill>
                        </a:rPr>
                        <a:t>titre</a:t>
                      </a:r>
                      <a:r>
                        <a:rPr lang="en-US" sz="1800" dirty="0">
                          <a:solidFill>
                            <a:schemeClr val="tx2"/>
                          </a:solidFill>
                        </a:rPr>
                        <a:t> </a:t>
                      </a:r>
                      <a:r>
                        <a:rPr lang="en-US" sz="1800" dirty="0" err="1">
                          <a:solidFill>
                            <a:schemeClr val="tx2"/>
                          </a:solidFill>
                        </a:rPr>
                        <a:t>confidentiels</a:t>
                      </a:r>
                      <a:endParaRPr lang="en-US" sz="1800" dirty="0">
                        <a:solidFill>
                          <a:schemeClr val="tx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800" dirty="0">
                        <a:solidFill>
                          <a:schemeClr val="tx2"/>
                        </a:solidFill>
                      </a:endParaRPr>
                    </a:p>
                  </a:txBody>
                  <a:tcPr anchor="ctr"/>
                </a:tc>
                <a:extLst>
                  <a:ext uri="{0D108BD9-81ED-4DB2-BD59-A6C34878D82A}">
                    <a16:rowId xmlns:a16="http://schemas.microsoft.com/office/drawing/2014/main" val="10001"/>
                  </a:ext>
                </a:extLst>
              </a:tr>
            </a:tbl>
          </a:graphicData>
        </a:graphic>
      </p:graphicFrame>
      <p:graphicFrame>
        <p:nvGraphicFramePr>
          <p:cNvPr id="30" name="Table 29">
            <a:extLst>
              <a:ext uri="{FF2B5EF4-FFF2-40B4-BE49-F238E27FC236}">
                <a16:creationId xmlns:a16="http://schemas.microsoft.com/office/drawing/2014/main" id="{3BEA4FE6-4797-4960-9013-B21ADF7A7524}"/>
              </a:ext>
            </a:extLst>
          </p:cNvPr>
          <p:cNvGraphicFramePr>
            <a:graphicFrameLocks noGrp="1"/>
          </p:cNvGraphicFramePr>
          <p:nvPr>
            <p:custDataLst>
              <p:tags r:id="rId3"/>
            </p:custDataLst>
            <p:extLst>
              <p:ext uri="{D42A27DB-BD31-4B8C-83A1-F6EECF244321}">
                <p14:modId xmlns:p14="http://schemas.microsoft.com/office/powerpoint/2010/main" val="3844578925"/>
              </p:ext>
            </p:extLst>
          </p:nvPr>
        </p:nvGraphicFramePr>
        <p:xfrm>
          <a:off x="384792" y="4829866"/>
          <a:ext cx="4926737" cy="1554480"/>
        </p:xfrm>
        <a:graphic>
          <a:graphicData uri="http://schemas.openxmlformats.org/drawingml/2006/table">
            <a:tbl>
              <a:tblPr firstRow="1" bandRow="1">
                <a:tableStyleId>{72833802-FEF1-4C79-8D5D-14CF1EAF98D9}</a:tableStyleId>
              </a:tblPr>
              <a:tblGrid>
                <a:gridCol w="4926737">
                  <a:extLst>
                    <a:ext uri="{9D8B030D-6E8A-4147-A177-3AD203B41FA5}">
                      <a16:colId xmlns:a16="http://schemas.microsoft.com/office/drawing/2014/main" val="20000"/>
                    </a:ext>
                  </a:extLst>
                </a:gridCol>
              </a:tblGrid>
              <a:tr h="288034">
                <a:tc>
                  <a:txBody>
                    <a:bodyPr/>
                    <a:lstStyle/>
                    <a:p>
                      <a:pPr algn="ctr"/>
                      <a:r>
                        <a:rPr lang="en-US" sz="1800" b="0" dirty="0" err="1">
                          <a:latin typeface="+mn-lt"/>
                          <a:cs typeface="Arial" pitchFamily="34" charset="0"/>
                        </a:rPr>
                        <a:t>Résultats</a:t>
                      </a:r>
                      <a:r>
                        <a:rPr lang="en-US" sz="1800" b="0" dirty="0">
                          <a:latin typeface="+mn-lt"/>
                          <a:cs typeface="Arial" pitchFamily="34" charset="0"/>
                        </a:rPr>
                        <a:t> du </a:t>
                      </a:r>
                      <a:r>
                        <a:rPr lang="en-US" sz="1800" b="0" dirty="0" err="1">
                          <a:latin typeface="+mn-lt"/>
                          <a:cs typeface="Arial" pitchFamily="34" charset="0"/>
                        </a:rPr>
                        <a:t>niveau</a:t>
                      </a:r>
                      <a:r>
                        <a:rPr lang="en-US" sz="1800" b="0" dirty="0">
                          <a:latin typeface="+mn-lt"/>
                          <a:cs typeface="Arial" pitchFamily="34" charset="0"/>
                        </a:rPr>
                        <a:t> </a:t>
                      </a:r>
                      <a:r>
                        <a:rPr lang="en-US" sz="1800" b="0" dirty="0" err="1">
                          <a:latin typeface="+mn-lt"/>
                          <a:cs typeface="Arial" pitchFamily="34" charset="0"/>
                        </a:rPr>
                        <a:t>d’assurance</a:t>
                      </a:r>
                      <a:endParaRPr lang="en-US" sz="1800" b="0" dirty="0">
                        <a:latin typeface="+mn-lt"/>
                        <a:cs typeface="Arial" pitchFamily="34" charset="0"/>
                      </a:endParaRPr>
                    </a:p>
                  </a:txBody>
                  <a:tcPr anchor="ctr"/>
                </a:tc>
                <a:extLst>
                  <a:ext uri="{0D108BD9-81ED-4DB2-BD59-A6C34878D82A}">
                    <a16:rowId xmlns:a16="http://schemas.microsoft.com/office/drawing/2014/main" val="10000"/>
                  </a:ext>
                </a:extLst>
              </a:tr>
              <a:tr h="1046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err="1">
                          <a:solidFill>
                            <a:schemeClr val="tx2"/>
                          </a:solidFill>
                        </a:rPr>
                        <a:t>Niveau</a:t>
                      </a:r>
                      <a:r>
                        <a:rPr lang="en-US" sz="1800" dirty="0">
                          <a:solidFill>
                            <a:schemeClr val="tx2"/>
                          </a:solidFill>
                        </a:rPr>
                        <a:t> 4:</a:t>
                      </a:r>
                    </a:p>
                    <a:p>
                      <a:pPr marL="0" marR="0" lvl="0" indent="0" algn="l" defTabSz="914400" rtl="0" eaLnBrk="1" fontAlgn="auto" latinLnBrk="0" hangingPunct="1">
                        <a:lnSpc>
                          <a:spcPct val="100000"/>
                        </a:lnSpc>
                        <a:spcBef>
                          <a:spcPct val="0"/>
                        </a:spcBef>
                        <a:spcAft>
                          <a:spcPct val="0"/>
                        </a:spcAft>
                        <a:buClrTx/>
                        <a:buSzTx/>
                        <a:buFontTx/>
                        <a:buNone/>
                        <a:defRPr/>
                      </a:pPr>
                      <a:r>
                        <a:rPr lang="fr-CA" sz="1800" noProof="0" dirty="0">
                          <a:solidFill>
                            <a:schemeClr val="tx2"/>
                          </a:solidFill>
                        </a:rPr>
                        <a:t>Attentes raisonnables de préjudices graves, sinon catastrophiques.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chemeClr val="tx2"/>
                        </a:solidFill>
                      </a:endParaRPr>
                    </a:p>
                  </a:txBody>
                  <a:tcPr anchor="ctr"/>
                </a:tc>
                <a:extLst>
                  <a:ext uri="{0D108BD9-81ED-4DB2-BD59-A6C34878D82A}">
                    <a16:rowId xmlns:a16="http://schemas.microsoft.com/office/drawing/2014/main" val="10001"/>
                  </a:ext>
                </a:extLst>
              </a:tr>
            </a:tbl>
          </a:graphicData>
        </a:graphic>
      </p:graphicFrame>
      <p:sp>
        <p:nvSpPr>
          <p:cNvPr id="31" name="Text Placeholder 2">
            <a:extLst>
              <a:ext uri="{FF2B5EF4-FFF2-40B4-BE49-F238E27FC236}">
                <a16:creationId xmlns:a16="http://schemas.microsoft.com/office/drawing/2014/main" id="{D4AACB77-A698-4AD7-895A-0003DA3B41E2}"/>
              </a:ext>
            </a:extLst>
          </p:cNvPr>
          <p:cNvSpPr txBox="1">
            <a:spLocks/>
          </p:cNvSpPr>
          <p:nvPr/>
        </p:nvSpPr>
        <p:spPr>
          <a:xfrm>
            <a:off x="490481" y="1065639"/>
            <a:ext cx="11211037"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A" sz="2000" dirty="0">
                <a:solidFill>
                  <a:schemeClr val="tx2"/>
                </a:solidFill>
                <a:latin typeface="+mn-lt"/>
              </a:rPr>
              <a:t>Une personne présente une demande de renseignements personnels pour une copie de son dossier de vérification et toutes correspondances et communications entre l’ARC et les autorités fiscales britannique concernant les années d’impositions 2011 à 2018.</a:t>
            </a:r>
          </a:p>
          <a:p>
            <a:endParaRPr lang="en-CA" sz="2400" dirty="0"/>
          </a:p>
        </p:txBody>
      </p:sp>
    </p:spTree>
    <p:extLst>
      <p:ext uri="{BB962C8B-B14F-4D97-AF65-F5344CB8AC3E}">
        <p14:creationId xmlns:p14="http://schemas.microsoft.com/office/powerpoint/2010/main" val="3461435462"/>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custDataLst>
              <p:tags r:id="rId1"/>
            </p:custDataLst>
          </p:nvPr>
        </p:nvGraphicFramePr>
        <p:xfrm>
          <a:off x="5843972" y="1844824"/>
          <a:ext cx="5904656" cy="4600908"/>
        </p:xfrm>
        <a:graphic>
          <a:graphicData uri="http://schemas.openxmlformats.org/drawingml/2006/table">
            <a:tbl>
              <a:tblPr firstRow="1" bandRow="1">
                <a:tableStyleId>{5C22544A-7EE6-4342-B048-85BDC9FD1C3A}</a:tableStyleId>
              </a:tblPr>
              <a:tblGrid>
                <a:gridCol w="4737321">
                  <a:extLst>
                    <a:ext uri="{9D8B030D-6E8A-4147-A177-3AD203B41FA5}">
                      <a16:colId xmlns:a16="http://schemas.microsoft.com/office/drawing/2014/main" val="20000"/>
                    </a:ext>
                  </a:extLst>
                </a:gridCol>
                <a:gridCol w="1167335">
                  <a:extLst>
                    <a:ext uri="{9D8B030D-6E8A-4147-A177-3AD203B41FA5}">
                      <a16:colId xmlns:a16="http://schemas.microsoft.com/office/drawing/2014/main" val="20003"/>
                    </a:ext>
                  </a:extLst>
                </a:gridCol>
              </a:tblGrid>
              <a:tr h="334965">
                <a:tc gridSpan="2">
                  <a:txBody>
                    <a:bodyPr/>
                    <a:lstStyle/>
                    <a:p>
                      <a:pPr algn="ctr"/>
                      <a:r>
                        <a:rPr lang="fr-CA" sz="1800" b="0" noProof="0" dirty="0"/>
                        <a:t>Outil de détermination du niveau d’assurance du justificatif </a:t>
                      </a:r>
                      <a:endParaRPr lang="fr-CA" sz="1800" b="0" noProof="0" dirty="0">
                        <a:latin typeface="+mn-lt"/>
                        <a:cs typeface="Arial" panose="020B0604020202020204" pitchFamily="34" charset="0"/>
                      </a:endParaRPr>
                    </a:p>
                  </a:txBody>
                  <a:tcPr anchor="ctr"/>
                </a:tc>
                <a:tc hMerge="1">
                  <a:txBody>
                    <a:bodyPr/>
                    <a:lstStyle/>
                    <a:p>
                      <a:pPr algn="ctr"/>
                      <a:endParaRPr lang="en-US" sz="1400">
                        <a:latin typeface="+mn-lt"/>
                        <a:cs typeface="Arial" panose="020B0604020202020204" pitchFamily="34" charset="0"/>
                      </a:endParaRPr>
                    </a:p>
                  </a:txBody>
                  <a:tcPr anchor="ctr"/>
                </a:tc>
                <a:extLst>
                  <a:ext uri="{0D108BD9-81ED-4DB2-BD59-A6C34878D82A}">
                    <a16:rowId xmlns:a16="http://schemas.microsoft.com/office/drawing/2014/main" val="10000"/>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Inconvénients, détresse, perte de situation sociale ou de réputation. </a:t>
                      </a:r>
                    </a:p>
                  </a:txBody>
                  <a:tcPr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800" b="1" noProof="0" dirty="0">
                          <a:solidFill>
                            <a:srgbClr val="00B050"/>
                          </a:solidFill>
                          <a:sym typeface="Wingdings 2"/>
                        </a:rPr>
                        <a:t> </a:t>
                      </a:r>
                      <a:endParaRPr lang="fr-CA" sz="1800" b="1" noProof="0" dirty="0">
                        <a:solidFill>
                          <a:srgbClr val="FF0000"/>
                        </a:solidFill>
                        <a:latin typeface="+mn-lt"/>
                        <a:cs typeface="Arial" panose="020B0604020202020204" pitchFamily="34" charset="0"/>
                      </a:endParaRPr>
                    </a:p>
                  </a:txBody>
                  <a:tcPr anchor="ctr"/>
                </a:tc>
                <a:extLst>
                  <a:ext uri="{0D108BD9-81ED-4DB2-BD59-A6C34878D82A}">
                    <a16:rowId xmlns:a16="http://schemas.microsoft.com/office/drawing/2014/main" val="10001"/>
                  </a:ext>
                </a:extLst>
              </a:tr>
              <a:tr h="418707">
                <a:tc>
                  <a:txBody>
                    <a:bodyPr/>
                    <a:lstStyle/>
                    <a:p>
                      <a:r>
                        <a:rPr lang="fr-CA" sz="1800" b="0" noProof="0" dirty="0">
                          <a:solidFill>
                            <a:schemeClr val="tx2"/>
                          </a:solidFill>
                          <a:effectLst/>
                        </a:rPr>
                        <a:t>Perte financière</a:t>
                      </a:r>
                      <a:endParaRPr lang="fr-CA" sz="1800" noProof="0" dirty="0">
                        <a:latin typeface="+mn-lt"/>
                        <a:cs typeface="Arial" pitchFamily="34" charset="0"/>
                      </a:endParaRPr>
                    </a:p>
                  </a:txBody>
                  <a:tcPr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800" b="1" noProof="0" dirty="0">
                          <a:solidFill>
                            <a:srgbClr val="00B050"/>
                          </a:solidFill>
                          <a:sym typeface="Wingdings 2"/>
                        </a:rPr>
                        <a:t> </a:t>
                      </a:r>
                      <a:endParaRPr lang="fr-CA" sz="1800" b="1" noProof="0" dirty="0">
                        <a:solidFill>
                          <a:srgbClr val="FF0000"/>
                        </a:solidFill>
                        <a:latin typeface="+mn-lt"/>
                        <a:cs typeface="Arial" panose="020B0604020202020204" pitchFamily="34" charset="0"/>
                      </a:endParaRPr>
                    </a:p>
                  </a:txBody>
                  <a:tcPr anchor="ctr"/>
                </a:tc>
                <a:extLst>
                  <a:ext uri="{0D108BD9-81ED-4DB2-BD59-A6C34878D82A}">
                    <a16:rowId xmlns:a16="http://schemas.microsoft.com/office/drawing/2014/main" val="10002"/>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Préjudice cause au programme ou à l’intérêt public</a:t>
                      </a:r>
                    </a:p>
                  </a:txBody>
                  <a:tcPr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800" b="1" noProof="0" dirty="0">
                          <a:solidFill>
                            <a:srgbClr val="00B050"/>
                          </a:solidFill>
                          <a:sym typeface="Wingdings 2"/>
                        </a:rPr>
                        <a:t> </a:t>
                      </a:r>
                      <a:endParaRPr lang="fr-CA" sz="1800" b="1" noProof="0" dirty="0">
                        <a:solidFill>
                          <a:srgbClr val="FF0000"/>
                        </a:solidFill>
                        <a:latin typeface="+mn-lt"/>
                        <a:cs typeface="Arial" panose="020B0604020202020204" pitchFamily="34" charset="0"/>
                      </a:endParaRPr>
                    </a:p>
                  </a:txBody>
                  <a:tcPr anchor="ctr"/>
                </a:tc>
                <a:extLst>
                  <a:ext uri="{0D108BD9-81ED-4DB2-BD59-A6C34878D82A}">
                    <a16:rowId xmlns:a16="http://schemas.microsoft.com/office/drawing/2014/main" val="3100274691"/>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personnels ou commerciaux de nature délicate</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800" b="1" noProof="0" dirty="0">
                          <a:solidFill>
                            <a:srgbClr val="00B050"/>
                          </a:solidFill>
                          <a:sym typeface="Wingdings 2"/>
                        </a:rPr>
                        <a:t></a:t>
                      </a:r>
                      <a:endParaRPr lang="fr-CA" sz="1800" b="1" noProof="0" dirty="0">
                        <a:solidFill>
                          <a:srgbClr val="FF0000"/>
                        </a:solidFill>
                        <a:sym typeface="Wingdings 2"/>
                      </a:endParaRPr>
                    </a:p>
                  </a:txBody>
                  <a:tcPr anchor="ctr"/>
                </a:tc>
                <a:extLst>
                  <a:ext uri="{0D108BD9-81ED-4DB2-BD59-A6C34878D82A}">
                    <a16:rowId xmlns:a16="http://schemas.microsoft.com/office/drawing/2014/main" val="3334836707"/>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gouvernementaux de nature délicate	</a:t>
                      </a:r>
                    </a:p>
                  </a:txBody>
                  <a:tcPr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800" b="1" noProof="0" dirty="0">
                          <a:solidFill>
                            <a:srgbClr val="00B050"/>
                          </a:solidFill>
                          <a:sym typeface="Wingdings 2"/>
                        </a:rPr>
                        <a:t></a:t>
                      </a:r>
                      <a:endParaRPr lang="fr-CA" sz="1800" b="1" noProof="0" dirty="0">
                        <a:solidFill>
                          <a:srgbClr val="FF0000"/>
                        </a:solidFill>
                        <a:latin typeface="+mn-lt"/>
                        <a:cs typeface="Arial" panose="020B0604020202020204" pitchFamily="34" charset="0"/>
                      </a:endParaRPr>
                    </a:p>
                  </a:txBody>
                  <a:tcPr anchor="ctr"/>
                </a:tc>
                <a:extLst>
                  <a:ext uri="{0D108BD9-81ED-4DB2-BD59-A6C34878D82A}">
                    <a16:rowId xmlns:a16="http://schemas.microsoft.com/office/drawing/2014/main" val="3814757651"/>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Infractions civiles ou criminelles</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800" b="1" noProof="0" dirty="0">
                          <a:solidFill>
                            <a:srgbClr val="00B050"/>
                          </a:solidFill>
                          <a:sym typeface="Wingdings 2"/>
                        </a:rPr>
                        <a:t></a:t>
                      </a:r>
                      <a:endParaRPr lang="fr-CA" sz="1800" b="1" noProof="0" dirty="0">
                        <a:solidFill>
                          <a:srgbClr val="FF0000"/>
                        </a:solidFill>
                        <a:latin typeface="+mn-lt"/>
                        <a:cs typeface="Arial" panose="020B0604020202020204" pitchFamily="34" charset="0"/>
                      </a:endParaRPr>
                    </a:p>
                  </a:txBody>
                  <a:tcPr anchor="ctr"/>
                </a:tc>
                <a:extLst>
                  <a:ext uri="{0D108BD9-81ED-4DB2-BD59-A6C34878D82A}">
                    <a16:rowId xmlns:a16="http://schemas.microsoft.com/office/drawing/2014/main" val="625248047"/>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Santé ou sécurité personnelle	</a:t>
                      </a:r>
                    </a:p>
                  </a:txBody>
                  <a:tcPr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800" b="1" noProof="0" dirty="0">
                          <a:solidFill>
                            <a:srgbClr val="00B050"/>
                          </a:solidFill>
                          <a:sym typeface="Wingdings 2"/>
                        </a:rPr>
                        <a:t></a:t>
                      </a:r>
                      <a:endParaRPr lang="fr-CA" sz="1800" b="1" noProof="0" dirty="0">
                        <a:solidFill>
                          <a:srgbClr val="FF0000"/>
                        </a:solidFill>
                        <a:latin typeface="+mn-lt"/>
                        <a:cs typeface="Arial" panose="020B0604020202020204" pitchFamily="34" charset="0"/>
                      </a:endParaRPr>
                    </a:p>
                  </a:txBody>
                  <a:tcPr anchor="ctr"/>
                </a:tc>
                <a:extLst>
                  <a:ext uri="{0D108BD9-81ED-4DB2-BD59-A6C34878D82A}">
                    <a16:rowId xmlns:a16="http://schemas.microsoft.com/office/drawing/2014/main" val="3622972950"/>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Intérêt national</a:t>
                      </a:r>
                    </a:p>
                  </a:txBody>
                  <a:tcPr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800" b="1" noProof="0" dirty="0">
                          <a:solidFill>
                            <a:srgbClr val="FF0000"/>
                          </a:solidFill>
                          <a:sym typeface="Wingdings 2"/>
                        </a:rPr>
                        <a:t></a:t>
                      </a:r>
                      <a:endParaRPr lang="fr-CA" sz="1800" b="1" noProof="0" dirty="0">
                        <a:solidFill>
                          <a:srgbClr val="FF0000"/>
                        </a:solidFill>
                        <a:latin typeface="+mn-lt"/>
                        <a:cs typeface="Arial" panose="020B0604020202020204" pitchFamily="34" charset="0"/>
                      </a:endParaRPr>
                    </a:p>
                  </a:txBody>
                  <a:tcPr anchor="ctr"/>
                </a:tc>
                <a:extLst>
                  <a:ext uri="{0D108BD9-81ED-4DB2-BD59-A6C34878D82A}">
                    <a16:rowId xmlns:a16="http://schemas.microsoft.com/office/drawing/2014/main" val="10003"/>
                  </a:ext>
                </a:extLst>
              </a:tr>
            </a:tbl>
          </a:graphicData>
        </a:graphic>
      </p:graphicFrame>
      <p:sp>
        <p:nvSpPr>
          <p:cNvPr id="7" name="Slide Number Placeholder 6">
            <a:extLst>
              <a:ext uri="{FF2B5EF4-FFF2-40B4-BE49-F238E27FC236}">
                <a16:creationId xmlns:a16="http://schemas.microsoft.com/office/drawing/2014/main" id="{CB14EEB0-42D0-4DA6-96FA-F7FB8371CD80}"/>
              </a:ext>
            </a:extLst>
          </p:cNvPr>
          <p:cNvSpPr>
            <a:spLocks noGrp="1"/>
          </p:cNvSpPr>
          <p:nvPr>
            <p:ph type="sldNum" sz="quarter" idx="12"/>
            <p:custDataLst>
              <p:tags r:id="rId2"/>
            </p:custDataLst>
          </p:nvPr>
        </p:nvSpPr>
        <p:spPr/>
        <p:txBody>
          <a:bodyPr/>
          <a:lstStyle/>
          <a:p>
            <a:fld id="{32D4B517-E49B-41B6-9DBC-23634E0F1CDC}" type="slidenum">
              <a:rPr lang="fr-CA" smtClean="0"/>
              <a:t>15</a:t>
            </a:fld>
            <a:endParaRPr lang="fr-CA" dirty="0"/>
          </a:p>
        </p:txBody>
      </p:sp>
      <p:sp>
        <p:nvSpPr>
          <p:cNvPr id="14" name="Text Placeholder 2">
            <a:extLst>
              <a:ext uri="{FF2B5EF4-FFF2-40B4-BE49-F238E27FC236}">
                <a16:creationId xmlns:a16="http://schemas.microsoft.com/office/drawing/2014/main" id="{4002FE5C-CB9E-4B2D-90A2-397EF31FAA48}"/>
              </a:ext>
            </a:extLst>
          </p:cNvPr>
          <p:cNvSpPr>
            <a:spLocks noGrp="1"/>
          </p:cNvSpPr>
          <p:nvPr>
            <p:ph type="body" sz="quarter" idx="11"/>
            <p:custDataLst>
              <p:tags r:id="rId3"/>
            </p:custDataLst>
          </p:nvPr>
        </p:nvSpPr>
        <p:spPr>
          <a:xfrm>
            <a:off x="364398" y="242375"/>
            <a:ext cx="8373202" cy="878670"/>
          </a:xfrm>
        </p:spPr>
        <p:txBody>
          <a:bodyPr>
            <a:noAutofit/>
          </a:bodyPr>
          <a:lstStyle/>
          <a:p>
            <a:pPr>
              <a:lnSpc>
                <a:spcPct val="105000"/>
              </a:lnSpc>
              <a:spcBef>
                <a:spcPct val="0"/>
              </a:spcBef>
            </a:pPr>
            <a:r>
              <a:rPr lang="fr-CA" sz="3200" dirty="0">
                <a:ea typeface="Calibri" panose="020F0502020204030204" pitchFamily="34" charset="0"/>
              </a:rPr>
              <a:t>Exemple 2 de l’ARC : Dossier d’un contribuable </a:t>
            </a:r>
          </a:p>
        </p:txBody>
      </p:sp>
      <p:graphicFrame>
        <p:nvGraphicFramePr>
          <p:cNvPr id="28" name="Table 27">
            <a:extLst>
              <a:ext uri="{FF2B5EF4-FFF2-40B4-BE49-F238E27FC236}">
                <a16:creationId xmlns:a16="http://schemas.microsoft.com/office/drawing/2014/main" id="{AFBF83F4-198E-4D4C-80A4-887B6DC211B2}"/>
              </a:ext>
            </a:extLst>
          </p:cNvPr>
          <p:cNvGraphicFramePr>
            <a:graphicFrameLocks noGrp="1"/>
          </p:cNvGraphicFramePr>
          <p:nvPr>
            <p:custDataLst>
              <p:tags r:id="rId4"/>
            </p:custDataLst>
          </p:nvPr>
        </p:nvGraphicFramePr>
        <p:xfrm>
          <a:off x="384792" y="1965938"/>
          <a:ext cx="4930736" cy="2268521"/>
        </p:xfrm>
        <a:graphic>
          <a:graphicData uri="http://schemas.openxmlformats.org/drawingml/2006/table">
            <a:tbl>
              <a:tblPr firstRow="1" bandRow="1">
                <a:tableStyleId>{5C22544A-7EE6-4342-B048-85BDC9FD1C3A}</a:tableStyleId>
              </a:tblPr>
              <a:tblGrid>
                <a:gridCol w="4930736">
                  <a:extLst>
                    <a:ext uri="{9D8B030D-6E8A-4147-A177-3AD203B41FA5}">
                      <a16:colId xmlns:a16="http://schemas.microsoft.com/office/drawing/2014/main" val="20000"/>
                    </a:ext>
                  </a:extLst>
                </a:gridCol>
              </a:tblGrid>
              <a:tr h="373744">
                <a:tc>
                  <a:txBody>
                    <a:bodyPr/>
                    <a:lstStyle/>
                    <a:p>
                      <a:pPr algn="ctr"/>
                      <a:r>
                        <a:rPr lang="fr-CA" sz="1600" b="0" i="0" kern="1200" noProof="0" dirty="0">
                          <a:solidFill>
                            <a:schemeClr val="lt1"/>
                          </a:solidFill>
                          <a:effectLst/>
                          <a:latin typeface="+mn-lt"/>
                          <a:ea typeface="+mn-ea"/>
                          <a:cs typeface="+mn-cs"/>
                        </a:rPr>
                        <a:t>Données personnelles dans les documents de réponse</a:t>
                      </a:r>
                      <a:endParaRPr lang="fr-CA" sz="1600" b="0" noProof="0" dirty="0">
                        <a:latin typeface="+mn-lt"/>
                        <a:cs typeface="Arial" panose="020B0604020202020204" pitchFamily="34" charset="0"/>
                      </a:endParaRPr>
                    </a:p>
                  </a:txBody>
                  <a:tcPr anchor="ctr"/>
                </a:tc>
                <a:extLst>
                  <a:ext uri="{0D108BD9-81ED-4DB2-BD59-A6C34878D82A}">
                    <a16:rowId xmlns:a16="http://schemas.microsoft.com/office/drawing/2014/main" val="10000"/>
                  </a:ext>
                </a:extLst>
              </a:tr>
              <a:tr h="1894777">
                <a:tc>
                  <a:txBody>
                    <a:bodyPr/>
                    <a:lstStyle/>
                    <a:p>
                      <a:pPr marL="342900" marR="0" lvl="0" indent="-34290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800" noProof="0" dirty="0">
                          <a:solidFill>
                            <a:schemeClr val="tx2"/>
                          </a:solidFill>
                        </a:rPr>
                        <a:t>Nom</a:t>
                      </a:r>
                    </a:p>
                    <a:p>
                      <a:pPr marL="342900" marR="0" lvl="0" indent="-34290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800" noProof="0" dirty="0">
                          <a:solidFill>
                            <a:schemeClr val="tx2"/>
                          </a:solidFill>
                        </a:rPr>
                        <a:t>Coordonnées et adresse postale</a:t>
                      </a:r>
                    </a:p>
                    <a:p>
                      <a:pPr marL="342900" marR="0" lvl="0" indent="-34290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800" noProof="0" dirty="0">
                          <a:solidFill>
                            <a:schemeClr val="tx2"/>
                          </a:solidFill>
                        </a:rPr>
                        <a:t>CIDP/NAS</a:t>
                      </a:r>
                    </a:p>
                    <a:p>
                      <a:pPr marL="342900" marR="0" lvl="0" indent="-34290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800" noProof="0" dirty="0">
                          <a:solidFill>
                            <a:schemeClr val="tx2"/>
                          </a:solidFill>
                        </a:rPr>
                        <a:t>Renseignements de tiers</a:t>
                      </a:r>
                    </a:p>
                    <a:p>
                      <a:pPr marL="342900" marR="0" lvl="0" indent="-34290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800" noProof="0" dirty="0">
                          <a:solidFill>
                            <a:schemeClr val="tx2"/>
                          </a:solidFill>
                        </a:rPr>
                        <a:t>Détails de l’informateur </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800" noProof="0" dirty="0">
                        <a:solidFill>
                          <a:schemeClr val="tx2"/>
                        </a:solidFill>
                      </a:endParaRPr>
                    </a:p>
                  </a:txBody>
                  <a:tcPr anchor="ctr"/>
                </a:tc>
                <a:extLst>
                  <a:ext uri="{0D108BD9-81ED-4DB2-BD59-A6C34878D82A}">
                    <a16:rowId xmlns:a16="http://schemas.microsoft.com/office/drawing/2014/main" val="10001"/>
                  </a:ext>
                </a:extLst>
              </a:tr>
            </a:tbl>
          </a:graphicData>
        </a:graphic>
      </p:graphicFrame>
      <p:graphicFrame>
        <p:nvGraphicFramePr>
          <p:cNvPr id="30" name="Table 29">
            <a:extLst>
              <a:ext uri="{FF2B5EF4-FFF2-40B4-BE49-F238E27FC236}">
                <a16:creationId xmlns:a16="http://schemas.microsoft.com/office/drawing/2014/main" id="{3BEA4FE6-4797-4960-9013-B21ADF7A7524}"/>
              </a:ext>
            </a:extLst>
          </p:cNvPr>
          <p:cNvGraphicFramePr>
            <a:graphicFrameLocks noGrp="1"/>
          </p:cNvGraphicFramePr>
          <p:nvPr>
            <p:custDataLst>
              <p:tags r:id="rId5"/>
            </p:custDataLst>
          </p:nvPr>
        </p:nvGraphicFramePr>
        <p:xfrm>
          <a:off x="427337" y="4655754"/>
          <a:ext cx="4926737" cy="1554480"/>
        </p:xfrm>
        <a:graphic>
          <a:graphicData uri="http://schemas.openxmlformats.org/drawingml/2006/table">
            <a:tbl>
              <a:tblPr firstRow="1" bandRow="1">
                <a:tableStyleId>{72833802-FEF1-4C79-8D5D-14CF1EAF98D9}</a:tableStyleId>
              </a:tblPr>
              <a:tblGrid>
                <a:gridCol w="4926737">
                  <a:extLst>
                    <a:ext uri="{9D8B030D-6E8A-4147-A177-3AD203B41FA5}">
                      <a16:colId xmlns:a16="http://schemas.microsoft.com/office/drawing/2014/main" val="20000"/>
                    </a:ext>
                  </a:extLst>
                </a:gridCol>
              </a:tblGrid>
              <a:tr h="284744">
                <a:tc>
                  <a:txBody>
                    <a:bodyPr/>
                    <a:lstStyle/>
                    <a:p>
                      <a:pPr algn="ctr"/>
                      <a:r>
                        <a:rPr lang="fr-CA" sz="1800" b="0" noProof="0" dirty="0"/>
                        <a:t>Identification recommandée</a:t>
                      </a:r>
                      <a:endParaRPr lang="fr-CA" sz="1800" b="0" noProof="0" dirty="0">
                        <a:latin typeface="+mn-lt"/>
                        <a:cs typeface="Arial" panose="020B0604020202020204" pitchFamily="34" charset="0"/>
                      </a:endParaRPr>
                    </a:p>
                  </a:txBody>
                  <a:tcPr anchor="ctr"/>
                </a:tc>
                <a:extLst>
                  <a:ext uri="{0D108BD9-81ED-4DB2-BD59-A6C34878D82A}">
                    <a16:rowId xmlns:a16="http://schemas.microsoft.com/office/drawing/2014/main" val="10000"/>
                  </a:ext>
                </a:extLst>
              </a:tr>
              <a:tr h="1046178">
                <a:tc>
                  <a: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800" noProof="0" dirty="0">
                          <a:solidFill>
                            <a:schemeClr val="tx2"/>
                          </a:solidFill>
                        </a:rPr>
                        <a:t>Niveau quatre :</a:t>
                      </a:r>
                    </a:p>
                    <a:p>
                      <a:pPr marL="0" marR="0" lvl="0" indent="0" algn="l" defTabSz="914400" rtl="0" eaLnBrk="1" fontAlgn="auto" latinLnBrk="0" hangingPunct="1">
                        <a:lnSpc>
                          <a:spcPct val="100000"/>
                        </a:lnSpc>
                        <a:spcBef>
                          <a:spcPct val="0"/>
                        </a:spcBef>
                        <a:spcAft>
                          <a:spcPct val="0"/>
                        </a:spcAft>
                        <a:buClrTx/>
                        <a:buSzTx/>
                        <a:buFontTx/>
                        <a:buNone/>
                        <a:defRPr/>
                      </a:pPr>
                      <a:r>
                        <a:rPr lang="fr-CA" sz="1800" noProof="0" dirty="0">
                          <a:solidFill>
                            <a:schemeClr val="tx2"/>
                          </a:solidFill>
                        </a:rPr>
                        <a:t>Attentes raisonnables de préjudices graves, sinon catastrophiques.</a:t>
                      </a:r>
                    </a:p>
                    <a:p>
                      <a:pPr marL="0" marR="0" lvl="0" indent="0" algn="l" defTabSz="914400" rtl="0" eaLnBrk="1" fontAlgn="auto" latinLnBrk="0" hangingPunct="1">
                        <a:lnSpc>
                          <a:spcPct val="100000"/>
                        </a:lnSpc>
                        <a:spcBef>
                          <a:spcPct val="0"/>
                        </a:spcBef>
                        <a:spcAft>
                          <a:spcPct val="0"/>
                        </a:spcAft>
                        <a:buClrTx/>
                        <a:buSzTx/>
                        <a:buFontTx/>
                        <a:buNone/>
                        <a:defRPr/>
                      </a:pPr>
                      <a:endParaRPr lang="fr-CA" sz="1800" noProof="0" dirty="0">
                        <a:solidFill>
                          <a:schemeClr val="tx2"/>
                        </a:solidFill>
                      </a:endParaRPr>
                    </a:p>
                  </a:txBody>
                  <a:tcPr anchor="ctr"/>
                </a:tc>
                <a:extLst>
                  <a:ext uri="{0D108BD9-81ED-4DB2-BD59-A6C34878D82A}">
                    <a16:rowId xmlns:a16="http://schemas.microsoft.com/office/drawing/2014/main" val="10001"/>
                  </a:ext>
                </a:extLst>
              </a:tr>
            </a:tbl>
          </a:graphicData>
        </a:graphic>
      </p:graphicFrame>
      <p:sp>
        <p:nvSpPr>
          <p:cNvPr id="31" name="Text Placeholder 2">
            <a:extLst>
              <a:ext uri="{FF2B5EF4-FFF2-40B4-BE49-F238E27FC236}">
                <a16:creationId xmlns:a16="http://schemas.microsoft.com/office/drawing/2014/main" id="{D4AACB77-A698-4AD7-895A-0003DA3B41E2}"/>
              </a:ext>
            </a:extLst>
          </p:cNvPr>
          <p:cNvSpPr txBox="1"/>
          <p:nvPr>
            <p:custDataLst>
              <p:tags r:id="rId6"/>
            </p:custDataLst>
          </p:nvPr>
        </p:nvSpPr>
        <p:spPr>
          <a:xfrm>
            <a:off x="364399" y="1121045"/>
            <a:ext cx="11557285"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ct val="0"/>
              </a:spcAft>
              <a:buClrTx/>
              <a:buSzTx/>
              <a:buFont typeface="Arial" panose="020B0604020202020204" pitchFamily="34" charset="0"/>
              <a:buNone/>
              <a:defRPr sz="2800" kern="1200" baseline="0">
                <a:solidFill>
                  <a:schemeClr val="accent1"/>
                </a:solidFill>
                <a:latin typeface="Calibri" panose="020F05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ct val="0"/>
              </a:spcBef>
              <a:defRPr/>
            </a:pPr>
            <a:r>
              <a:rPr lang="fr-CA" sz="1800" dirty="0">
                <a:solidFill>
                  <a:schemeClr val="tx2"/>
                </a:solidFill>
                <a:latin typeface="+mn-lt"/>
              </a:rPr>
              <a:t>Une personne présente une demande de renseignements personnels pour tous les renseignements reçus, consultés et envoyés par John Doe (employé de l’ARC) concernant les renseignements sur les contribuables de janvier à décembre 2021.</a:t>
            </a:r>
          </a:p>
        </p:txBody>
      </p:sp>
    </p:spTree>
    <p:extLst>
      <p:ext uri="{BB962C8B-B14F-4D97-AF65-F5344CB8AC3E}">
        <p14:creationId xmlns:p14="http://schemas.microsoft.com/office/powerpoint/2010/main" val="268378006"/>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55C1363-8C9F-4F51-ABE7-6986E42E2AE0}"/>
              </a:ext>
            </a:extLst>
          </p:cNvPr>
          <p:cNvSpPr>
            <a:spLocks noGrp="1"/>
          </p:cNvSpPr>
          <p:nvPr>
            <p:ph type="sldNum" sz="quarter" idx="12"/>
          </p:nvPr>
        </p:nvSpPr>
        <p:spPr/>
        <p:txBody>
          <a:bodyPr/>
          <a:lstStyle/>
          <a:p>
            <a:fld id="{32D4B517-E49B-41B6-9DBC-23634E0F1CDC}" type="slidenum">
              <a:rPr lang="en-CA" smtClean="0"/>
              <a:t>16</a:t>
            </a:fld>
            <a:endParaRPr lang="en-CA" dirty="0"/>
          </a:p>
        </p:txBody>
      </p:sp>
      <p:sp>
        <p:nvSpPr>
          <p:cNvPr id="3" name="Text Placeholder 2">
            <a:extLst>
              <a:ext uri="{FF2B5EF4-FFF2-40B4-BE49-F238E27FC236}">
                <a16:creationId xmlns:a16="http://schemas.microsoft.com/office/drawing/2014/main" id="{06A5C1EC-D964-4CA2-86EA-F47D38053172}"/>
              </a:ext>
            </a:extLst>
          </p:cNvPr>
          <p:cNvSpPr>
            <a:spLocks noGrp="1"/>
          </p:cNvSpPr>
          <p:nvPr>
            <p:ph type="body" sz="quarter" idx="11"/>
          </p:nvPr>
        </p:nvSpPr>
        <p:spPr>
          <a:xfrm>
            <a:off x="443372" y="33073"/>
            <a:ext cx="10405156" cy="518630"/>
          </a:xfrm>
        </p:spPr>
        <p:txBody>
          <a:bodyPr/>
          <a:lstStyle/>
          <a:p>
            <a:r>
              <a:rPr lang="fr-FR" dirty="0">
                <a:effectLst/>
                <a:latin typeface="Calibri" panose="020F0502020204030204" pitchFamily="34" charset="0"/>
                <a:ea typeface="Calibri" panose="020F0502020204030204" pitchFamily="34" charset="0"/>
              </a:rPr>
              <a:t>Lignes directrices sur la détermination des preuves à fournir selon le niveau d’assurance de l’identité</a:t>
            </a:r>
            <a:endParaRPr lang="en-CA" dirty="0"/>
          </a:p>
        </p:txBody>
      </p:sp>
      <p:graphicFrame>
        <p:nvGraphicFramePr>
          <p:cNvPr id="5" name="Content Placeholder 4">
            <a:extLst>
              <a:ext uri="{FF2B5EF4-FFF2-40B4-BE49-F238E27FC236}">
                <a16:creationId xmlns:a16="http://schemas.microsoft.com/office/drawing/2014/main" id="{E566E042-051B-457F-AFD0-C7E73CC35B7F}"/>
              </a:ext>
            </a:extLst>
          </p:cNvPr>
          <p:cNvGraphicFramePr>
            <a:graphicFrameLocks noGrp="1"/>
          </p:cNvGraphicFramePr>
          <p:nvPr>
            <p:ph idx="10"/>
            <p:extLst>
              <p:ext uri="{D42A27DB-BD31-4B8C-83A1-F6EECF244321}">
                <p14:modId xmlns:p14="http://schemas.microsoft.com/office/powerpoint/2010/main" val="2971526430"/>
              </p:ext>
            </p:extLst>
          </p:nvPr>
        </p:nvGraphicFramePr>
        <p:xfrm>
          <a:off x="443372" y="1056006"/>
          <a:ext cx="11377264" cy="5337810"/>
        </p:xfrm>
        <a:graphic>
          <a:graphicData uri="http://schemas.openxmlformats.org/drawingml/2006/table">
            <a:tbl>
              <a:tblPr firstRow="1" firstCol="1" bandRow="1">
                <a:tableStyleId>{5C22544A-7EE6-4342-B048-85BDC9FD1C3A}</a:tableStyleId>
              </a:tblPr>
              <a:tblGrid>
                <a:gridCol w="1997520">
                  <a:extLst>
                    <a:ext uri="{9D8B030D-6E8A-4147-A177-3AD203B41FA5}">
                      <a16:colId xmlns:a16="http://schemas.microsoft.com/office/drawing/2014/main" val="2564582829"/>
                    </a:ext>
                  </a:extLst>
                </a:gridCol>
                <a:gridCol w="2297460">
                  <a:extLst>
                    <a:ext uri="{9D8B030D-6E8A-4147-A177-3AD203B41FA5}">
                      <a16:colId xmlns:a16="http://schemas.microsoft.com/office/drawing/2014/main" val="1653466098"/>
                    </a:ext>
                  </a:extLst>
                </a:gridCol>
                <a:gridCol w="2297460">
                  <a:extLst>
                    <a:ext uri="{9D8B030D-6E8A-4147-A177-3AD203B41FA5}">
                      <a16:colId xmlns:a16="http://schemas.microsoft.com/office/drawing/2014/main" val="2551930026"/>
                    </a:ext>
                  </a:extLst>
                </a:gridCol>
                <a:gridCol w="2332070">
                  <a:extLst>
                    <a:ext uri="{9D8B030D-6E8A-4147-A177-3AD203B41FA5}">
                      <a16:colId xmlns:a16="http://schemas.microsoft.com/office/drawing/2014/main" val="1841475842"/>
                    </a:ext>
                  </a:extLst>
                </a:gridCol>
                <a:gridCol w="2452754">
                  <a:extLst>
                    <a:ext uri="{9D8B030D-6E8A-4147-A177-3AD203B41FA5}">
                      <a16:colId xmlns:a16="http://schemas.microsoft.com/office/drawing/2014/main" val="2438983097"/>
                    </a:ext>
                  </a:extLst>
                </a:gridCol>
              </a:tblGrid>
              <a:tr h="211444">
                <a:tc>
                  <a:txBody>
                    <a:bodyPr/>
                    <a:lstStyle/>
                    <a:p>
                      <a:pPr algn="l" fontAlgn="t"/>
                      <a:r>
                        <a:rPr lang="fr-CA" sz="1100" noProof="0" dirty="0">
                          <a:effectLst/>
                        </a:rPr>
                        <a:t>Exigence</a:t>
                      </a:r>
                    </a:p>
                  </a:txBody>
                  <a:tcPr marL="47625" marR="47625" marT="47625" marB="47625"/>
                </a:tc>
                <a:tc>
                  <a:txBody>
                    <a:bodyPr/>
                    <a:lstStyle/>
                    <a:p>
                      <a:pPr algn="l" fontAlgn="t"/>
                      <a:r>
                        <a:rPr lang="fr-CA" sz="1100" noProof="0" dirty="0">
                          <a:effectLst/>
                        </a:rPr>
                        <a:t>Niveau 1</a:t>
                      </a:r>
                    </a:p>
                  </a:txBody>
                  <a:tcPr marL="47625" marR="47625" marT="47625" marB="47625"/>
                </a:tc>
                <a:tc>
                  <a:txBody>
                    <a:bodyPr/>
                    <a:lstStyle/>
                    <a:p>
                      <a:pPr algn="l" fontAlgn="t"/>
                      <a:r>
                        <a:rPr lang="fr-CA" sz="1100" noProof="0" dirty="0">
                          <a:effectLst/>
                        </a:rPr>
                        <a:t>Niveau 2</a:t>
                      </a:r>
                    </a:p>
                  </a:txBody>
                  <a:tcPr marL="47625" marR="47625" marT="47625" marB="47625"/>
                </a:tc>
                <a:tc>
                  <a:txBody>
                    <a:bodyPr/>
                    <a:lstStyle/>
                    <a:p>
                      <a:pPr algn="l" fontAlgn="t"/>
                      <a:r>
                        <a:rPr lang="fr-CA" sz="1100" noProof="0" dirty="0">
                          <a:effectLst/>
                        </a:rPr>
                        <a:t>Niveau 3</a:t>
                      </a:r>
                    </a:p>
                  </a:txBody>
                  <a:tcPr marL="47625" marR="47625" marT="47625" marB="47625"/>
                </a:tc>
                <a:tc>
                  <a:txBody>
                    <a:bodyPr/>
                    <a:lstStyle/>
                    <a:p>
                      <a:pPr algn="l" fontAlgn="t"/>
                      <a:r>
                        <a:rPr lang="fr-CA" sz="1100" noProof="0" dirty="0">
                          <a:effectLst/>
                        </a:rPr>
                        <a:t>Niveau 4</a:t>
                      </a:r>
                    </a:p>
                  </a:txBody>
                  <a:tcPr marL="47625" marR="47625" marT="47625" marB="47625"/>
                </a:tc>
                <a:extLst>
                  <a:ext uri="{0D108BD9-81ED-4DB2-BD59-A6C34878D82A}">
                    <a16:rowId xmlns:a16="http://schemas.microsoft.com/office/drawing/2014/main" val="3109077294"/>
                  </a:ext>
                </a:extLst>
              </a:tr>
              <a:tr h="373913">
                <a:tc>
                  <a:txBody>
                    <a:bodyPr/>
                    <a:lstStyle/>
                    <a:p>
                      <a:pPr algn="l" fontAlgn="t"/>
                      <a:r>
                        <a:rPr lang="fr-CA" sz="1100" noProof="0" dirty="0">
                          <a:effectLst/>
                        </a:rPr>
                        <a:t>Unicité</a:t>
                      </a:r>
                    </a:p>
                  </a:txBody>
                  <a:tcPr marL="47625" marR="47625" marT="47625" marB="47625"/>
                </a:tc>
                <a:tc>
                  <a:txBody>
                    <a:bodyPr/>
                    <a:lstStyle/>
                    <a:p>
                      <a:pPr fontAlgn="t"/>
                      <a:r>
                        <a:rPr lang="fr-CA" sz="1100" noProof="0" dirty="0">
                          <a:effectLst/>
                        </a:rPr>
                        <a:t>Définir les renseignements sur l’identité.</a:t>
                      </a:r>
                    </a:p>
                    <a:p>
                      <a:pPr fontAlgn="t"/>
                      <a:r>
                        <a:rPr lang="fr-CA" sz="1100" noProof="0" dirty="0">
                          <a:effectLst/>
                        </a:rPr>
                        <a:t>Définir le contexte.</a:t>
                      </a:r>
                    </a:p>
                  </a:txBody>
                  <a:tcPr marL="47625" marR="47625" marT="47625" marB="47625"/>
                </a:tc>
                <a:tc>
                  <a:txBody>
                    <a:bodyPr/>
                    <a:lstStyle/>
                    <a:p>
                      <a:pPr fontAlgn="t"/>
                      <a:r>
                        <a:rPr lang="fr-CA" sz="1100" noProof="0" dirty="0">
                          <a:effectLst/>
                        </a:rPr>
                        <a:t>Définir les renseignements sur l’identité.</a:t>
                      </a:r>
                    </a:p>
                    <a:p>
                      <a:pPr fontAlgn="t"/>
                      <a:r>
                        <a:rPr lang="fr-CA" sz="1100" noProof="0" dirty="0">
                          <a:effectLst/>
                        </a:rPr>
                        <a:t>Définir le contexte.</a:t>
                      </a:r>
                    </a:p>
                  </a:txBody>
                  <a:tcPr marL="47625" marR="47625" marT="47625" marB="47625"/>
                </a:tc>
                <a:tc>
                  <a:txBody>
                    <a:bodyPr/>
                    <a:lstStyle/>
                    <a:p>
                      <a:pPr fontAlgn="t"/>
                      <a:r>
                        <a:rPr lang="fr-CA" sz="1100" noProof="0" dirty="0">
                          <a:effectLst/>
                        </a:rPr>
                        <a:t>Définir les renseignements sur l’identité.</a:t>
                      </a:r>
                    </a:p>
                    <a:p>
                      <a:pPr fontAlgn="t"/>
                      <a:r>
                        <a:rPr lang="fr-CA" sz="1100" noProof="0" dirty="0">
                          <a:effectLst/>
                        </a:rPr>
                        <a:t>Définir le contexte.</a:t>
                      </a:r>
                    </a:p>
                  </a:txBody>
                  <a:tcPr marL="47625" marR="47625" marT="47625" marB="47625"/>
                </a:tc>
                <a:tc>
                  <a:txBody>
                    <a:bodyPr/>
                    <a:lstStyle/>
                    <a:p>
                      <a:pPr fontAlgn="t"/>
                      <a:r>
                        <a:rPr lang="fr-CA" sz="1100" noProof="0" dirty="0">
                          <a:effectLst/>
                        </a:rPr>
                        <a:t>Définir les renseignements sur l’identité.</a:t>
                      </a:r>
                    </a:p>
                    <a:p>
                      <a:pPr fontAlgn="t"/>
                      <a:r>
                        <a:rPr lang="fr-CA" sz="1100" noProof="0" dirty="0">
                          <a:effectLst/>
                        </a:rPr>
                        <a:t>Définir le contexte.</a:t>
                      </a:r>
                    </a:p>
                  </a:txBody>
                  <a:tcPr marL="47625" marR="47625" marT="47625" marB="47625"/>
                </a:tc>
                <a:extLst>
                  <a:ext uri="{0D108BD9-81ED-4DB2-BD59-A6C34878D82A}">
                    <a16:rowId xmlns:a16="http://schemas.microsoft.com/office/drawing/2014/main" val="4175423172"/>
                  </a:ext>
                </a:extLst>
              </a:tr>
              <a:tr h="580357">
                <a:tc>
                  <a:txBody>
                    <a:bodyPr/>
                    <a:lstStyle/>
                    <a:p>
                      <a:pPr algn="l" fontAlgn="t"/>
                      <a:r>
                        <a:rPr lang="fr-CA" sz="1100" noProof="0" dirty="0">
                          <a:effectLst/>
                        </a:rPr>
                        <a:t>Preuve d’identité</a:t>
                      </a:r>
                    </a:p>
                  </a:txBody>
                  <a:tcPr marL="47625" marR="47625" marT="47625" marB="47625"/>
                </a:tc>
                <a:tc>
                  <a:txBody>
                    <a:bodyPr/>
                    <a:lstStyle/>
                    <a:p>
                      <a:pPr fontAlgn="t"/>
                      <a:r>
                        <a:rPr lang="fr-CA" sz="1100" noProof="0" dirty="0">
                          <a:effectLst/>
                        </a:rPr>
                        <a:t>Aucune restriction quant à ce qui peut être fourni à titre de preuve d'identité.</a:t>
                      </a:r>
                    </a:p>
                  </a:txBody>
                  <a:tcPr marL="47625" marR="47625" marT="47625" marB="47625"/>
                </a:tc>
                <a:tc>
                  <a:txBody>
                    <a:bodyPr/>
                    <a:lstStyle/>
                    <a:p>
                      <a:pPr fontAlgn="t"/>
                      <a:r>
                        <a:rPr lang="fr-CA" sz="1100" b="1" noProof="0" dirty="0">
                          <a:solidFill>
                            <a:schemeClr val="accent1"/>
                          </a:solidFill>
                          <a:effectLst/>
                        </a:rPr>
                        <a:t>Une</a:t>
                      </a:r>
                      <a:r>
                        <a:rPr lang="fr-CA" sz="1100" b="1" noProof="0" dirty="0">
                          <a:effectLst/>
                        </a:rPr>
                        <a:t> </a:t>
                      </a:r>
                      <a:r>
                        <a:rPr lang="fr-CA" sz="1100" noProof="0" dirty="0">
                          <a:effectLst/>
                        </a:rPr>
                        <a:t>preuve d'identité.</a:t>
                      </a:r>
                    </a:p>
                  </a:txBody>
                  <a:tcPr marL="47625" marR="47625" marT="47625" marB="47625"/>
                </a:tc>
                <a:tc>
                  <a:txBody>
                    <a:bodyPr/>
                    <a:lstStyle/>
                    <a:p>
                      <a:pPr fontAlgn="t"/>
                      <a:r>
                        <a:rPr lang="fr-CA" sz="1100" b="1" noProof="0" dirty="0">
                          <a:solidFill>
                            <a:schemeClr val="accent1"/>
                          </a:solidFill>
                          <a:effectLst/>
                        </a:rPr>
                        <a:t>Deux </a:t>
                      </a:r>
                      <a:r>
                        <a:rPr lang="fr-CA" sz="1100" noProof="0" dirty="0">
                          <a:effectLst/>
                        </a:rPr>
                        <a:t>preuves d’identité.</a:t>
                      </a:r>
                    </a:p>
                    <a:p>
                      <a:pPr fontAlgn="t"/>
                      <a:r>
                        <a:rPr lang="fr-CA" sz="1100" noProof="0" dirty="0">
                          <a:effectLst/>
                        </a:rPr>
                        <a:t>(Dont au moins une est une preuve essentielle).</a:t>
                      </a:r>
                    </a:p>
                  </a:txBody>
                  <a:tcPr marL="47625" marR="47625" marT="47625" marB="47625"/>
                </a:tc>
                <a:tc>
                  <a:txBody>
                    <a:bodyPr/>
                    <a:lstStyle/>
                    <a:p>
                      <a:pPr fontAlgn="t"/>
                      <a:r>
                        <a:rPr lang="fr-CA" sz="1100" b="1" noProof="0" dirty="0">
                          <a:solidFill>
                            <a:schemeClr val="accent1"/>
                          </a:solidFill>
                          <a:effectLst/>
                        </a:rPr>
                        <a:t>Trois </a:t>
                      </a:r>
                      <a:r>
                        <a:rPr lang="fr-CA" sz="1100" noProof="0" dirty="0">
                          <a:effectLst/>
                        </a:rPr>
                        <a:t>preuves d’identité.</a:t>
                      </a:r>
                    </a:p>
                    <a:p>
                      <a:pPr fontAlgn="t"/>
                      <a:r>
                        <a:rPr lang="fr-CA" sz="1100" noProof="0" dirty="0">
                          <a:effectLst/>
                        </a:rPr>
                        <a:t>(Dont au moins une est une preuve essentielle).</a:t>
                      </a:r>
                    </a:p>
                  </a:txBody>
                  <a:tcPr marL="47625" marR="47625" marT="47625" marB="47625"/>
                </a:tc>
                <a:extLst>
                  <a:ext uri="{0D108BD9-81ED-4DB2-BD59-A6C34878D82A}">
                    <a16:rowId xmlns:a16="http://schemas.microsoft.com/office/drawing/2014/main" val="2213775915"/>
                  </a:ext>
                </a:extLst>
              </a:tr>
              <a:tr h="2225013">
                <a:tc>
                  <a:txBody>
                    <a:bodyPr/>
                    <a:lstStyle/>
                    <a:p>
                      <a:pPr algn="l" fontAlgn="t"/>
                      <a:r>
                        <a:rPr lang="fr-CA" sz="1100" noProof="0" dirty="0">
                          <a:effectLst/>
                        </a:rPr>
                        <a:t>Exactitude de l’information confirmant l’identité</a:t>
                      </a:r>
                    </a:p>
                  </a:txBody>
                  <a:tcPr marL="47625" marR="47625" marT="47625" marB="47625"/>
                </a:tc>
                <a:tc>
                  <a:txBody>
                    <a:bodyPr/>
                    <a:lstStyle/>
                    <a:p>
                      <a:pPr fontAlgn="t"/>
                      <a:r>
                        <a:rPr lang="fr-CA" sz="1100" noProof="0" dirty="0">
                          <a:effectLst/>
                        </a:rPr>
                        <a:t>Acceptation de l’affirmation de soi à titre de confirmation des renseignements sur l’identité.</a:t>
                      </a:r>
                    </a:p>
                  </a:txBody>
                  <a:tcPr marL="47625" marR="47625" marT="47625" marB="47625"/>
                </a:tc>
                <a:tc>
                  <a:txBody>
                    <a:bodyPr/>
                    <a:lstStyle/>
                    <a:p>
                      <a:pPr fontAlgn="t"/>
                      <a:r>
                        <a:rPr lang="fr-CA" sz="1100" noProof="0" dirty="0">
                          <a:effectLst/>
                        </a:rPr>
                        <a:t>Les renseignements sur l’identité correspondent de façon acceptable à l’affirmation par une personne et à la preuve d'identité.</a:t>
                      </a:r>
                    </a:p>
                    <a:p>
                      <a:pPr fontAlgn="t"/>
                      <a:r>
                        <a:rPr lang="fr-CA" sz="1100" b="1" noProof="0" dirty="0">
                          <a:solidFill>
                            <a:schemeClr val="accent1"/>
                          </a:solidFill>
                          <a:effectLst/>
                        </a:rPr>
                        <a:t>ET</a:t>
                      </a:r>
                      <a:endParaRPr lang="fr-CA" sz="1100" noProof="0" dirty="0">
                        <a:solidFill>
                          <a:schemeClr val="accent1"/>
                        </a:solidFill>
                        <a:effectLst/>
                      </a:endParaRPr>
                    </a:p>
                    <a:p>
                      <a:pPr fontAlgn="t"/>
                      <a:r>
                        <a:rPr lang="fr-CA" sz="1100" noProof="0" dirty="0">
                          <a:effectLst/>
                        </a:rPr>
                        <a:t>Confirmation que la preuve d'identité provient d’une autorité compétente.</a:t>
                      </a:r>
                    </a:p>
                  </a:txBody>
                  <a:tcPr marL="47625" marR="47625" marT="47625" marB="47625"/>
                </a:tc>
                <a:tc>
                  <a:txBody>
                    <a:bodyPr/>
                    <a:lstStyle/>
                    <a:p>
                      <a:pPr fontAlgn="t"/>
                      <a:r>
                        <a:rPr lang="fr-CA" sz="1100" noProof="0" dirty="0">
                          <a:effectLst/>
                        </a:rPr>
                        <a:t>Les renseignements sur l’identité correspondent de façon acceptable à l’affirmation par une personne et à toutes les preuves d’identité.</a:t>
                      </a:r>
                    </a:p>
                    <a:p>
                      <a:pPr fontAlgn="t"/>
                      <a:r>
                        <a:rPr lang="fr-CA" sz="1100" b="1" noProof="0" dirty="0">
                          <a:solidFill>
                            <a:schemeClr val="accent1"/>
                          </a:solidFill>
                          <a:effectLst/>
                        </a:rPr>
                        <a:t>ET</a:t>
                      </a:r>
                      <a:endParaRPr lang="fr-CA" sz="1100" noProof="0" dirty="0">
                        <a:solidFill>
                          <a:schemeClr val="accent1"/>
                        </a:solidFill>
                        <a:effectLst/>
                      </a:endParaRPr>
                    </a:p>
                    <a:p>
                      <a:pPr fontAlgn="t"/>
                      <a:r>
                        <a:rPr lang="fr-CA" sz="1100" noProof="0" dirty="0">
                          <a:effectLst/>
                        </a:rPr>
                        <a:t>Confirmation de la preuve d'identité à l’aide d’une source faisant autorité.</a:t>
                      </a:r>
                    </a:p>
                    <a:p>
                      <a:pPr fontAlgn="t"/>
                      <a:r>
                        <a:rPr lang="fr-CA" sz="1100" b="1" noProof="0" dirty="0">
                          <a:solidFill>
                            <a:schemeClr val="accent1"/>
                          </a:solidFill>
                          <a:effectLst/>
                        </a:rPr>
                        <a:t>ET</a:t>
                      </a:r>
                      <a:endParaRPr lang="fr-CA" sz="1100" noProof="0" dirty="0">
                        <a:solidFill>
                          <a:schemeClr val="accent1"/>
                        </a:solidFill>
                        <a:effectLst/>
                      </a:endParaRPr>
                    </a:p>
                    <a:p>
                      <a:pPr fontAlgn="t"/>
                      <a:r>
                        <a:rPr lang="fr-CA" sz="1100" noProof="0" dirty="0">
                          <a:effectLst/>
                        </a:rPr>
                        <a:t>Confirmation que la preuve d'identité provient d’une autorité compétente, à l’aide d’une source faisant autorité.</a:t>
                      </a:r>
                    </a:p>
                    <a:p>
                      <a:pPr fontAlgn="t"/>
                      <a:r>
                        <a:rPr lang="fr-CA" sz="1100" b="1" noProof="0" dirty="0">
                          <a:effectLst/>
                        </a:rPr>
                        <a:t>OU </a:t>
                      </a:r>
                      <a:r>
                        <a:rPr lang="fr-CA" sz="1100" noProof="0" dirty="0">
                          <a:effectLst/>
                        </a:rPr>
                        <a:t>Inspection par un examinateur d’expérience.</a:t>
                      </a:r>
                    </a:p>
                  </a:txBody>
                  <a:tcPr marL="47625" marR="47625" marT="47625" marB="47625"/>
                </a:tc>
                <a:tc>
                  <a:txBody>
                    <a:bodyPr/>
                    <a:lstStyle/>
                    <a:p>
                      <a:pPr fontAlgn="t"/>
                      <a:r>
                        <a:rPr lang="fr-CA" sz="1100" noProof="0" dirty="0">
                          <a:effectLst/>
                        </a:rPr>
                        <a:t>Les renseignements sur l’identité correspondent de façon acceptable à l’affirmation par une personne et à toutes les preuves d’identité.</a:t>
                      </a:r>
                    </a:p>
                    <a:p>
                      <a:pPr fontAlgn="t"/>
                      <a:r>
                        <a:rPr lang="fr-CA" sz="1100" b="1" noProof="0" dirty="0">
                          <a:solidFill>
                            <a:schemeClr val="accent1"/>
                          </a:solidFill>
                          <a:effectLst/>
                        </a:rPr>
                        <a:t>ET</a:t>
                      </a:r>
                      <a:endParaRPr lang="fr-CA" sz="1100" noProof="0" dirty="0">
                        <a:solidFill>
                          <a:schemeClr val="accent1"/>
                        </a:solidFill>
                        <a:effectLst/>
                      </a:endParaRPr>
                    </a:p>
                    <a:p>
                      <a:pPr fontAlgn="t"/>
                      <a:r>
                        <a:rPr lang="fr-CA" sz="1100" noProof="0" dirty="0">
                          <a:effectLst/>
                        </a:rPr>
                        <a:t>Confirmation de la preuve d'identité à l’aide d’une source faisant autorité.</a:t>
                      </a:r>
                    </a:p>
                    <a:p>
                      <a:pPr fontAlgn="t"/>
                      <a:r>
                        <a:rPr lang="fr-CA" sz="1100" b="1" noProof="0" dirty="0">
                          <a:solidFill>
                            <a:schemeClr val="accent1"/>
                          </a:solidFill>
                          <a:effectLst/>
                        </a:rPr>
                        <a:t>ET</a:t>
                      </a:r>
                      <a:endParaRPr lang="fr-CA" sz="1100" noProof="0" dirty="0">
                        <a:solidFill>
                          <a:schemeClr val="accent1"/>
                        </a:solidFill>
                        <a:effectLst/>
                      </a:endParaRPr>
                    </a:p>
                    <a:p>
                      <a:pPr fontAlgn="t"/>
                      <a:r>
                        <a:rPr lang="fr-CA" sz="1100" noProof="0" dirty="0">
                          <a:effectLst/>
                        </a:rPr>
                        <a:t>Confirmation que la preuve d'identité provient d’une autorité compétente, à l’aide d’une source faisant autorité.</a:t>
                      </a:r>
                    </a:p>
                    <a:p>
                      <a:pPr fontAlgn="t"/>
                      <a:r>
                        <a:rPr lang="fr-CA" sz="1100" b="1" noProof="0" dirty="0">
                          <a:effectLst/>
                        </a:rPr>
                        <a:t>OU </a:t>
                      </a:r>
                      <a:r>
                        <a:rPr lang="fr-CA" sz="1100" noProof="0" dirty="0">
                          <a:effectLst/>
                        </a:rPr>
                        <a:t>Inspection par un examinateur d’expérience.</a:t>
                      </a:r>
                    </a:p>
                  </a:txBody>
                  <a:tcPr marL="47625" marR="47625" marT="47625" marB="47625"/>
                </a:tc>
                <a:extLst>
                  <a:ext uri="{0D108BD9-81ED-4DB2-BD59-A6C34878D82A}">
                    <a16:rowId xmlns:a16="http://schemas.microsoft.com/office/drawing/2014/main" val="3234678977"/>
                  </a:ext>
                </a:extLst>
              </a:tr>
              <a:tr h="1567900">
                <a:tc>
                  <a:txBody>
                    <a:bodyPr/>
                    <a:lstStyle/>
                    <a:p>
                      <a:pPr algn="l" fontAlgn="t"/>
                      <a:r>
                        <a:rPr lang="fr-CA" sz="1100" noProof="0" dirty="0">
                          <a:effectLst/>
                        </a:rPr>
                        <a:t>Lien entre l’information confirmant l’identité et la personne</a:t>
                      </a:r>
                    </a:p>
                  </a:txBody>
                  <a:tcPr marL="47625" marR="47625" marT="47625" marB="47625"/>
                </a:tc>
                <a:tc>
                  <a:txBody>
                    <a:bodyPr/>
                    <a:lstStyle/>
                    <a:p>
                      <a:pPr fontAlgn="t"/>
                      <a:r>
                        <a:rPr lang="fr-CA" sz="1100" noProof="0" dirty="0">
                          <a:effectLst/>
                        </a:rPr>
                        <a:t>Aucune exigence</a:t>
                      </a:r>
                    </a:p>
                  </a:txBody>
                  <a:tcPr marL="47625" marR="47625" marT="47625" marB="47625"/>
                </a:tc>
                <a:tc>
                  <a:txBody>
                    <a:bodyPr/>
                    <a:lstStyle/>
                    <a:p>
                      <a:pPr fontAlgn="t"/>
                      <a:r>
                        <a:rPr lang="fr-CA" sz="1100" noProof="0" dirty="0">
                          <a:effectLst/>
                        </a:rPr>
                        <a:t>Aucune exigence</a:t>
                      </a:r>
                    </a:p>
                  </a:txBody>
                  <a:tcPr marL="47625" marR="47625" marT="47625" marB="47625"/>
                </a:tc>
                <a:tc>
                  <a:txBody>
                    <a:bodyPr/>
                    <a:lstStyle/>
                    <a:p>
                      <a:pPr fontAlgn="t"/>
                      <a:r>
                        <a:rPr lang="fr-CA" sz="1100" noProof="0" dirty="0">
                          <a:effectLst/>
                        </a:rPr>
                        <a:t>Au moins </a:t>
                      </a:r>
                      <a:r>
                        <a:rPr lang="fr-CA" sz="1100" b="1" noProof="0" dirty="0">
                          <a:solidFill>
                            <a:schemeClr val="accent1"/>
                          </a:solidFill>
                          <a:effectLst/>
                        </a:rPr>
                        <a:t>un</a:t>
                      </a:r>
                      <a:r>
                        <a:rPr lang="fr-CA" sz="1100" noProof="0" dirty="0">
                          <a:effectLst/>
                        </a:rPr>
                        <a:t> des éléments suivants :</a:t>
                      </a:r>
                    </a:p>
                    <a:p>
                      <a:pPr fontAlgn="t">
                        <a:buFont typeface="+mj-lt"/>
                        <a:buAutoNum type="romanLcPeriod"/>
                      </a:pPr>
                      <a:r>
                        <a:rPr lang="fr-CA" sz="1100" noProof="0" dirty="0">
                          <a:effectLst/>
                        </a:rPr>
                        <a:t>Confirmation basée sur les connaissances.</a:t>
                      </a:r>
                    </a:p>
                    <a:p>
                      <a:pPr fontAlgn="t">
                        <a:buFont typeface="+mj-lt"/>
                        <a:buAutoNum type="romanLcPeriod"/>
                      </a:pPr>
                      <a:r>
                        <a:rPr lang="fr-CA" sz="1100" noProof="0" dirty="0">
                          <a:effectLst/>
                        </a:rPr>
                        <a:t>Confirmation des caractéristiques biologiques ou comportementales.</a:t>
                      </a:r>
                    </a:p>
                    <a:p>
                      <a:pPr fontAlgn="t">
                        <a:buFont typeface="+mj-lt"/>
                        <a:buAutoNum type="romanLcPeriod"/>
                      </a:pPr>
                      <a:r>
                        <a:rPr lang="fr-CA" sz="1100" noProof="0" dirty="0">
                          <a:effectLst/>
                        </a:rPr>
                        <a:t>Confirmation par un arbitre de confiance.</a:t>
                      </a:r>
                    </a:p>
                    <a:p>
                      <a:pPr fontAlgn="t">
                        <a:buFont typeface="+mj-lt"/>
                        <a:buAutoNum type="romanLcPeriod"/>
                      </a:pPr>
                      <a:r>
                        <a:rPr lang="fr-CA" sz="1100" noProof="0" dirty="0">
                          <a:effectLst/>
                        </a:rPr>
                        <a:t>Confirmation de possession matérielle.</a:t>
                      </a:r>
                    </a:p>
                  </a:txBody>
                  <a:tcPr marL="47625" marR="47625" marT="47625" marB="47625"/>
                </a:tc>
                <a:tc>
                  <a:txBody>
                    <a:bodyPr/>
                    <a:lstStyle/>
                    <a:p>
                      <a:pPr fontAlgn="t"/>
                      <a:r>
                        <a:rPr lang="fr-CA" sz="1100" noProof="0" dirty="0">
                          <a:effectLst/>
                        </a:rPr>
                        <a:t>Au moins </a:t>
                      </a:r>
                      <a:r>
                        <a:rPr lang="fr-CA" sz="1100" b="1" noProof="0" dirty="0">
                          <a:solidFill>
                            <a:schemeClr val="accent1"/>
                          </a:solidFill>
                          <a:effectLst/>
                        </a:rPr>
                        <a:t>trois</a:t>
                      </a:r>
                      <a:r>
                        <a:rPr lang="fr-CA" sz="1100" noProof="0" dirty="0">
                          <a:solidFill>
                            <a:schemeClr val="accent1"/>
                          </a:solidFill>
                          <a:effectLst/>
                        </a:rPr>
                        <a:t> </a:t>
                      </a:r>
                      <a:r>
                        <a:rPr lang="fr-CA" sz="1100" noProof="0" dirty="0">
                          <a:effectLst/>
                        </a:rPr>
                        <a:t>des éléments suivants :</a:t>
                      </a:r>
                    </a:p>
                    <a:p>
                      <a:pPr fontAlgn="t">
                        <a:buFont typeface="+mj-lt"/>
                        <a:buAutoNum type="romanLcPeriod"/>
                      </a:pPr>
                      <a:r>
                        <a:rPr lang="fr-CA" sz="1100" noProof="0" dirty="0">
                          <a:effectLst/>
                        </a:rPr>
                        <a:t>Confirmation basée sur les connaissances.</a:t>
                      </a:r>
                    </a:p>
                    <a:p>
                      <a:pPr fontAlgn="t">
                        <a:buFont typeface="+mj-lt"/>
                        <a:buAutoNum type="romanLcPeriod"/>
                      </a:pPr>
                      <a:r>
                        <a:rPr lang="fr-CA" sz="1100" noProof="0" dirty="0">
                          <a:effectLst/>
                        </a:rPr>
                        <a:t>Confirmation des caractéristiques biologiques ou comportementales.</a:t>
                      </a:r>
                    </a:p>
                    <a:p>
                      <a:pPr fontAlgn="t">
                        <a:buFont typeface="+mj-lt"/>
                        <a:buAutoNum type="romanLcPeriod"/>
                      </a:pPr>
                      <a:r>
                        <a:rPr lang="fr-CA" sz="1100" noProof="0" dirty="0">
                          <a:effectLst/>
                        </a:rPr>
                        <a:t>Confirmation par un arbitre de confiance.</a:t>
                      </a:r>
                    </a:p>
                    <a:p>
                      <a:pPr fontAlgn="t">
                        <a:buFont typeface="+mj-lt"/>
                        <a:buAutoNum type="romanLcPeriod"/>
                      </a:pPr>
                      <a:r>
                        <a:rPr lang="fr-CA" sz="1100" noProof="0" dirty="0">
                          <a:effectLst/>
                        </a:rPr>
                        <a:t>Confirmation de possession matérielle.</a:t>
                      </a:r>
                    </a:p>
                  </a:txBody>
                  <a:tcPr marL="47625" marR="47625" marT="47625" marB="47625"/>
                </a:tc>
                <a:extLst>
                  <a:ext uri="{0D108BD9-81ED-4DB2-BD59-A6C34878D82A}">
                    <a16:rowId xmlns:a16="http://schemas.microsoft.com/office/drawing/2014/main" val="1095468143"/>
                  </a:ext>
                </a:extLst>
              </a:tr>
            </a:tbl>
          </a:graphicData>
        </a:graphic>
      </p:graphicFrame>
    </p:spTree>
    <p:extLst>
      <p:ext uri="{BB962C8B-B14F-4D97-AF65-F5344CB8AC3E}">
        <p14:creationId xmlns:p14="http://schemas.microsoft.com/office/powerpoint/2010/main" val="3803483820"/>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C6DC2AB-7E35-4F75-B9F4-0858ABD50DA7}"/>
              </a:ext>
            </a:extLst>
          </p:cNvPr>
          <p:cNvSpPr>
            <a:spLocks noGrp="1"/>
          </p:cNvSpPr>
          <p:nvPr>
            <p:ph type="sldNum" sz="quarter" idx="12"/>
            <p:custDataLst>
              <p:tags r:id="rId1"/>
            </p:custDataLst>
          </p:nvPr>
        </p:nvSpPr>
        <p:spPr/>
        <p:txBody>
          <a:bodyPr/>
          <a:lstStyle/>
          <a:p>
            <a:fld id="{32D4B517-E49B-41B6-9DBC-23634E0F1CDC}" type="slidenum">
              <a:rPr lang="en-CA" smtClean="0"/>
              <a:t>17</a:t>
            </a:fld>
            <a:endParaRPr lang="en-CA" dirty="0"/>
          </a:p>
        </p:txBody>
      </p:sp>
      <p:sp>
        <p:nvSpPr>
          <p:cNvPr id="3" name="Text Placeholder 2">
            <a:extLst>
              <a:ext uri="{FF2B5EF4-FFF2-40B4-BE49-F238E27FC236}">
                <a16:creationId xmlns:a16="http://schemas.microsoft.com/office/drawing/2014/main" id="{34CB8804-BA0D-43B7-9ED1-0E515879ACD7}"/>
              </a:ext>
            </a:extLst>
          </p:cNvPr>
          <p:cNvSpPr>
            <a:spLocks noGrp="1"/>
          </p:cNvSpPr>
          <p:nvPr>
            <p:ph type="body" sz="quarter" idx="11"/>
            <p:custDataLst>
              <p:tags r:id="rId2"/>
            </p:custDataLst>
          </p:nvPr>
        </p:nvSpPr>
        <p:spPr>
          <a:xfrm>
            <a:off x="1048280" y="246074"/>
            <a:ext cx="7689320" cy="878670"/>
          </a:xfrm>
        </p:spPr>
        <p:txBody>
          <a:bodyPr/>
          <a:lstStyle/>
          <a:p>
            <a:r>
              <a:rPr lang="fr-CA" sz="2600" dirty="0"/>
              <a:t>Questions et réponses – Établissement des procédures</a:t>
            </a:r>
          </a:p>
        </p:txBody>
      </p:sp>
      <p:sp>
        <p:nvSpPr>
          <p:cNvPr id="4" name="Content Placeholder 3">
            <a:extLst>
              <a:ext uri="{FF2B5EF4-FFF2-40B4-BE49-F238E27FC236}">
                <a16:creationId xmlns:a16="http://schemas.microsoft.com/office/drawing/2014/main" id="{C5643D34-94BC-4A9D-9921-9C83D3CE4D7C}"/>
              </a:ext>
            </a:extLst>
          </p:cNvPr>
          <p:cNvSpPr>
            <a:spLocks noGrp="1"/>
          </p:cNvSpPr>
          <p:nvPr>
            <p:ph idx="10"/>
            <p:custDataLst>
              <p:tags r:id="rId3"/>
            </p:custDataLst>
          </p:nvPr>
        </p:nvSpPr>
        <p:spPr>
          <a:xfrm>
            <a:off x="1048280" y="1124744"/>
            <a:ext cx="10700348" cy="5293146"/>
          </a:xfrm>
        </p:spPr>
        <p:txBody>
          <a:bodyPr/>
          <a:lstStyle/>
          <a:p>
            <a:pPr lvl="0">
              <a:lnSpc>
                <a:spcPct val="107000"/>
              </a:lnSpc>
            </a:pPr>
            <a:r>
              <a:rPr lang="fr-CA" sz="1600" dirty="0">
                <a:effectLst/>
                <a:latin typeface="Calibri" panose="020F0502020204030204" pitchFamily="34" charset="0"/>
                <a:ea typeface="Calibri" panose="020F0502020204030204" pitchFamily="34" charset="0"/>
                <a:cs typeface="Times New Roman" panose="02020603050405020304" pitchFamily="18" charset="0"/>
              </a:rPr>
              <a:t>Q : Quand la procédure doit-elle être en place dans chaque </a:t>
            </a:r>
            <a:r>
              <a:rPr lang="fr-CA" sz="1600" dirty="0">
                <a:ea typeface="Calibri" panose="020F0502020204030204" pitchFamily="34" charset="0"/>
                <a:cs typeface="Times New Roman" panose="02020603050405020304" pitchFamily="18" charset="0"/>
              </a:rPr>
              <a:t>institutions</a:t>
            </a:r>
            <a:r>
              <a:rPr lang="fr-CA" sz="1600" dirty="0">
                <a:effectLst/>
                <a:latin typeface="Calibri" panose="020F0502020204030204" pitchFamily="34" charset="0"/>
                <a:ea typeface="Calibri" panose="020F0502020204030204" pitchFamily="34" charset="0"/>
                <a:cs typeface="Times New Roman" panose="02020603050405020304" pitchFamily="18" charset="0"/>
              </a:rPr>
              <a:t>?</a:t>
            </a:r>
          </a:p>
          <a:p>
            <a:pPr marL="342900" indent="-342900">
              <a:lnSpc>
                <a:spcPct val="107000"/>
              </a:lnSpc>
              <a:spcAft>
                <a:spcPts val="800"/>
              </a:spcAft>
              <a:buFont typeface="Wingdings" panose="05000000000000000000" pitchFamily="2" charset="2"/>
              <a:buChar char=""/>
            </a:pPr>
            <a:r>
              <a:rPr lang="fr-CA" sz="1600" dirty="0">
                <a:cs typeface="Times New Roman" panose="02020603050405020304" pitchFamily="18" charset="0"/>
              </a:rPr>
              <a:t>R : Les institutions doivent être prêtes à vérifier les documents d’identité des ressortissants étrangers à compter du 13 juillet 2022, date à laquelle le Décret d’extension entrera en vigueur. Toutefois, l’exigence d’avoir une procédure en place pour vérifier l’identité des demandeurs est une exigence des directives du SCT depuis au moins 2010.</a:t>
            </a:r>
          </a:p>
          <a:p>
            <a:pPr lvl="0">
              <a:lnSpc>
                <a:spcPct val="107000"/>
              </a:lnSpc>
            </a:pPr>
            <a:r>
              <a:rPr lang="fr-CA" sz="1600" dirty="0">
                <a:effectLst/>
                <a:latin typeface="Calibri" panose="020F0502020204030204" pitchFamily="34" charset="0"/>
                <a:ea typeface="Calibri" panose="020F0502020204030204" pitchFamily="34" charset="0"/>
                <a:cs typeface="Times New Roman" panose="02020603050405020304" pitchFamily="18" charset="0"/>
              </a:rPr>
              <a:t>Q : En ce qui concerne l’assurance, est-ce que cela signifie que plus les renseignements sont sensibles, plus il est nécessaire de vérifier l’identité?</a:t>
            </a:r>
          </a:p>
          <a:p>
            <a:pPr marL="342900" lvl="0" indent="-342900">
              <a:lnSpc>
                <a:spcPct val="107000"/>
              </a:lnSpc>
              <a:spcAft>
                <a:spcPts val="800"/>
              </a:spcAft>
              <a:buFont typeface="Wingdings" panose="05000000000000000000" pitchFamily="2" charset="2"/>
              <a:buChar char=""/>
            </a:pPr>
            <a:r>
              <a:rPr lang="fr-CA" sz="1600" dirty="0">
                <a:effectLst/>
                <a:latin typeface="Calibri" panose="020F0502020204030204" pitchFamily="34" charset="0"/>
                <a:ea typeface="Calibri" panose="020F0502020204030204" pitchFamily="34" charset="0"/>
                <a:cs typeface="Times New Roman" panose="02020603050405020304" pitchFamily="18" charset="0"/>
              </a:rPr>
              <a:t>R : Oui, exactement. L’Outil sur l’exigence relative au niveau d’assurance peut aider à cette détermination.</a:t>
            </a:r>
          </a:p>
          <a:p>
            <a:pPr lvl="0">
              <a:lnSpc>
                <a:spcPct val="107000"/>
              </a:lnSpc>
            </a:pPr>
            <a:r>
              <a:rPr lang="fr-CA" sz="1600" dirty="0">
                <a:effectLst/>
                <a:latin typeface="Calibri" panose="020F0502020204030204" pitchFamily="34" charset="0"/>
                <a:ea typeface="Calibri" panose="020F0502020204030204" pitchFamily="34" charset="0"/>
                <a:cs typeface="Times New Roman" panose="02020603050405020304" pitchFamily="18" charset="0"/>
              </a:rPr>
              <a:t>Q : Est-ce que l’on s’attend à ce que les coordonnateurs de l’AIPRP vérifient l’identité?</a:t>
            </a:r>
          </a:p>
          <a:p>
            <a:pPr marL="342900" lvl="0" indent="-342900">
              <a:lnSpc>
                <a:spcPct val="107000"/>
              </a:lnSpc>
              <a:spcAft>
                <a:spcPts val="800"/>
              </a:spcAft>
              <a:buFont typeface="Wingdings" panose="05000000000000000000" pitchFamily="2" charset="2"/>
              <a:buChar char=""/>
            </a:pPr>
            <a:r>
              <a:rPr lang="fr-CA" sz="1600" dirty="0">
                <a:effectLst/>
                <a:latin typeface="Calibri" panose="020F0502020204030204" pitchFamily="34" charset="0"/>
                <a:ea typeface="Calibri" panose="020F0502020204030204" pitchFamily="34" charset="0"/>
                <a:cs typeface="Times New Roman" panose="02020603050405020304" pitchFamily="18" charset="0"/>
              </a:rPr>
              <a:t>R : Les coordonnateurs de l’AIPRP doivent avoir une procédure en place pour vérifier l’identité qui est proportionnelle aux risques associés à la diffusion de l’information. L’objectif est d’établir un équilibre entre le droit d’accès et le risque d’atteinte à la vie privée. </a:t>
            </a:r>
          </a:p>
          <a:p>
            <a:pPr lvl="0">
              <a:lnSpc>
                <a:spcPct val="107000"/>
              </a:lnSpc>
              <a:spcAft>
                <a:spcPts val="800"/>
              </a:spcAft>
            </a:pPr>
            <a:r>
              <a:rPr lang="fr-CA" sz="1600" dirty="0">
                <a:effectLst/>
                <a:latin typeface="Calibri" panose="020F0502020204030204" pitchFamily="34" charset="0"/>
                <a:ea typeface="Calibri" panose="020F0502020204030204" pitchFamily="34" charset="0"/>
                <a:cs typeface="Times New Roman" panose="02020603050405020304" pitchFamily="18" charset="0"/>
              </a:rPr>
              <a:t>Q : Historiquement, l’assurance initiale a été faite par l’équipe de la sécurité, qui a ensuite consulté l’équipe de la protection des renseignements personnels. Devons-nous encore consulter l’équipe de sécurité?</a:t>
            </a:r>
          </a:p>
          <a:p>
            <a:pPr marL="342900" lvl="0" indent="-342900">
              <a:lnSpc>
                <a:spcPct val="107000"/>
              </a:lnSpc>
              <a:buFont typeface="Wingdings" panose="05000000000000000000" pitchFamily="2" charset="2"/>
              <a:buChar char=""/>
            </a:pPr>
            <a:r>
              <a:rPr lang="fr-CA" sz="1600" dirty="0">
                <a:effectLst/>
                <a:latin typeface="Calibri" panose="020F0502020204030204" pitchFamily="34" charset="0"/>
                <a:ea typeface="Calibri" panose="020F0502020204030204" pitchFamily="34" charset="0"/>
                <a:cs typeface="Times New Roman" panose="02020603050405020304" pitchFamily="18" charset="0"/>
              </a:rPr>
              <a:t>R : Les outils décrits dans l’Avis ont été élaborés par l’équipe de la Politique sur la sécurité du SCT afin d’assurer l’harmonisation avec la Directive sur la gestion de la sécurité. Si les risques sont suffisamment </a:t>
            </a:r>
            <a:r>
              <a:rPr lang="fr-CA" sz="1600" dirty="0">
                <a:ea typeface="Calibri" panose="020F0502020204030204" pitchFamily="34" charset="0"/>
                <a:cs typeface="Times New Roman" panose="02020603050405020304" pitchFamily="18" charset="0"/>
              </a:rPr>
              <a:t>important</a:t>
            </a:r>
            <a:r>
              <a:rPr lang="fr-CA" sz="1600" dirty="0">
                <a:effectLst/>
                <a:latin typeface="Calibri" panose="020F0502020204030204" pitchFamily="34" charset="0"/>
                <a:ea typeface="Calibri" panose="020F0502020204030204" pitchFamily="34" charset="0"/>
                <a:cs typeface="Times New Roman" panose="02020603050405020304" pitchFamily="18" charset="0"/>
              </a:rPr>
              <a:t>s, les institutions devraient envisager d’impliquer leur équipe de sécurité dans leurs procédures de vérification d’identité.</a:t>
            </a:r>
          </a:p>
          <a:p>
            <a:endParaRPr lang="fr-CA" sz="1600" dirty="0"/>
          </a:p>
        </p:txBody>
      </p:sp>
    </p:spTree>
    <p:extLst>
      <p:ext uri="{BB962C8B-B14F-4D97-AF65-F5344CB8AC3E}">
        <p14:creationId xmlns:p14="http://schemas.microsoft.com/office/powerpoint/2010/main" val="919767854"/>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C6DC2AB-7E35-4F75-B9F4-0858ABD50DA7}"/>
              </a:ext>
            </a:extLst>
          </p:cNvPr>
          <p:cNvSpPr>
            <a:spLocks noGrp="1"/>
          </p:cNvSpPr>
          <p:nvPr>
            <p:ph type="sldNum" sz="quarter" idx="12"/>
            <p:custDataLst>
              <p:tags r:id="rId1"/>
            </p:custDataLst>
          </p:nvPr>
        </p:nvSpPr>
        <p:spPr/>
        <p:txBody>
          <a:bodyPr/>
          <a:lstStyle/>
          <a:p>
            <a:fld id="{32D4B517-E49B-41B6-9DBC-23634E0F1CDC}" type="slidenum">
              <a:rPr lang="en-CA" smtClean="0"/>
              <a:t>18</a:t>
            </a:fld>
            <a:endParaRPr lang="en-CA" dirty="0"/>
          </a:p>
        </p:txBody>
      </p:sp>
      <p:sp>
        <p:nvSpPr>
          <p:cNvPr id="3" name="Text Placeholder 2">
            <a:extLst>
              <a:ext uri="{FF2B5EF4-FFF2-40B4-BE49-F238E27FC236}">
                <a16:creationId xmlns:a16="http://schemas.microsoft.com/office/drawing/2014/main" id="{34CB8804-BA0D-43B7-9ED1-0E515879ACD7}"/>
              </a:ext>
            </a:extLst>
          </p:cNvPr>
          <p:cNvSpPr>
            <a:spLocks noGrp="1"/>
          </p:cNvSpPr>
          <p:nvPr>
            <p:ph type="body" sz="quarter" idx="11"/>
            <p:custDataLst>
              <p:tags r:id="rId2"/>
            </p:custDataLst>
          </p:nvPr>
        </p:nvSpPr>
        <p:spPr>
          <a:xfrm>
            <a:off x="828940" y="225940"/>
            <a:ext cx="8612128" cy="878670"/>
          </a:xfrm>
        </p:spPr>
        <p:txBody>
          <a:bodyPr/>
          <a:lstStyle/>
          <a:p>
            <a:r>
              <a:rPr lang="fr-CA" sz="2600" dirty="0"/>
              <a:t>Questions et réponses – Vérification des documents d’identité</a:t>
            </a:r>
          </a:p>
        </p:txBody>
      </p:sp>
      <p:sp>
        <p:nvSpPr>
          <p:cNvPr id="4" name="Content Placeholder 3">
            <a:extLst>
              <a:ext uri="{FF2B5EF4-FFF2-40B4-BE49-F238E27FC236}">
                <a16:creationId xmlns:a16="http://schemas.microsoft.com/office/drawing/2014/main" id="{C5643D34-94BC-4A9D-9921-9C83D3CE4D7C}"/>
              </a:ext>
            </a:extLst>
          </p:cNvPr>
          <p:cNvSpPr>
            <a:spLocks noGrp="1"/>
          </p:cNvSpPr>
          <p:nvPr>
            <p:ph idx="10"/>
            <p:custDataLst>
              <p:tags r:id="rId3"/>
            </p:custDataLst>
          </p:nvPr>
        </p:nvSpPr>
        <p:spPr>
          <a:xfrm>
            <a:off x="828940" y="1093975"/>
            <a:ext cx="10534120" cy="5293146"/>
          </a:xfrm>
        </p:spPr>
        <p:txBody>
          <a:bodyPr/>
          <a:lstStyle/>
          <a:p>
            <a:pPr lvl="0">
              <a:lnSpc>
                <a:spcPct val="107000"/>
              </a:lnSpc>
            </a:pPr>
            <a:r>
              <a:rPr lang="fr-CA" sz="1700" dirty="0">
                <a:effectLst/>
                <a:latin typeface="Calibri" panose="020F0502020204030204" pitchFamily="34" charset="0"/>
                <a:ea typeface="Calibri" panose="020F0502020204030204" pitchFamily="34" charset="0"/>
                <a:cs typeface="Times New Roman" panose="02020603050405020304" pitchFamily="18" charset="0"/>
              </a:rPr>
              <a:t>Q : Le Canada a-t-il des pratiques internes </a:t>
            </a:r>
            <a:r>
              <a:rPr lang="fr-CA" sz="1700" dirty="0">
                <a:ea typeface="Calibri" panose="020F0502020204030204" pitchFamily="34" charset="0"/>
                <a:cs typeface="Times New Roman" panose="02020603050405020304" pitchFamily="18" charset="0"/>
              </a:rPr>
              <a:t>et des </a:t>
            </a:r>
            <a:r>
              <a:rPr lang="fr-CA" sz="1700" dirty="0">
                <a:effectLst/>
                <a:latin typeface="Calibri" panose="020F0502020204030204" pitchFamily="34" charset="0"/>
                <a:ea typeface="Calibri" panose="020F0502020204030204" pitchFamily="34" charset="0"/>
                <a:cs typeface="Times New Roman" panose="02020603050405020304" pitchFamily="18" charset="0"/>
              </a:rPr>
              <a:t>pratiques externes pour la vérification de la pièce d’identité?</a:t>
            </a:r>
          </a:p>
          <a:p>
            <a:pPr marL="342900" lvl="0" indent="-342900">
              <a:lnSpc>
                <a:spcPct val="107000"/>
              </a:lnSpc>
              <a:spcAft>
                <a:spcPts val="800"/>
              </a:spcAft>
              <a:buFont typeface="Wingdings" panose="05000000000000000000" pitchFamily="2" charset="2"/>
              <a:buChar char=""/>
            </a:pPr>
            <a:r>
              <a:rPr lang="fr-CA" sz="1700" dirty="0">
                <a:effectLst/>
                <a:latin typeface="Calibri" panose="020F0502020204030204" pitchFamily="34" charset="0"/>
                <a:ea typeface="Calibri" panose="020F0502020204030204" pitchFamily="34" charset="0"/>
                <a:cs typeface="Times New Roman" panose="02020603050405020304" pitchFamily="18" charset="0"/>
              </a:rPr>
              <a:t>R : Les prochaines mises à jour de l’AIPRP en ligne et du formulaire de demande comprennent de nouvelles cases où les demandeurs sont priés de s’identifier comme : un citoyen canadien ou résident permanent; un étranger présent au Canada; ou un étranger qui n’est pa</a:t>
            </a:r>
            <a:r>
              <a:rPr lang="fr-CA" sz="1700" dirty="0">
                <a:ea typeface="Calibri" panose="020F0502020204030204" pitchFamily="34" charset="0"/>
                <a:cs typeface="Times New Roman" panose="02020603050405020304" pitchFamily="18" charset="0"/>
              </a:rPr>
              <a:t>s présent au Canada.</a:t>
            </a:r>
            <a:r>
              <a:rPr lang="fr-CA" sz="1700" dirty="0">
                <a:effectLst/>
                <a:latin typeface="Calibri" panose="020F0502020204030204" pitchFamily="34" charset="0"/>
                <a:ea typeface="Calibri" panose="020F0502020204030204" pitchFamily="34" charset="0"/>
                <a:cs typeface="Times New Roman" panose="02020603050405020304" pitchFamily="18" charset="0"/>
              </a:rPr>
              <a:t> Cela devrait faciliter le triage des demandes entrantes. </a:t>
            </a:r>
          </a:p>
          <a:p>
            <a:pPr lvl="0">
              <a:lnSpc>
                <a:spcPct val="107000"/>
              </a:lnSpc>
            </a:pPr>
            <a:r>
              <a:rPr lang="fr-CA" sz="1700" dirty="0">
                <a:effectLst/>
                <a:latin typeface="Calibri" panose="020F0502020204030204" pitchFamily="34" charset="0"/>
                <a:ea typeface="Calibri" panose="020F0502020204030204" pitchFamily="34" charset="0"/>
                <a:cs typeface="Times New Roman" panose="02020603050405020304" pitchFamily="18" charset="0"/>
              </a:rPr>
              <a:t>Q : En ce qui a trait à l’utilisation d’une pièce d’identité avec photo émise par un gouvernement pour vérifier l’identité d’un demandeur, le SCT ou toute autre institution présente-t-il une orientation sur la façon de vérifier ou de valider que la personne qui fournit une preuve d’identité est bien la personne à laquelle les renseignements se rapportent ou qui est autorisée à présenter une demande?</a:t>
            </a:r>
          </a:p>
          <a:p>
            <a:pPr marL="342900" lvl="0" indent="-342900">
              <a:lnSpc>
                <a:spcPct val="107000"/>
              </a:lnSpc>
              <a:spcAft>
                <a:spcPts val="800"/>
              </a:spcAft>
              <a:buFont typeface="Wingdings" panose="05000000000000000000" pitchFamily="2" charset="2"/>
              <a:buChar char=""/>
            </a:pPr>
            <a:r>
              <a:rPr lang="fr-CA" sz="1700" dirty="0">
                <a:effectLst/>
                <a:latin typeface="Calibri" panose="020F0502020204030204" pitchFamily="34" charset="0"/>
                <a:ea typeface="Calibri" panose="020F0502020204030204" pitchFamily="34" charset="0"/>
                <a:cs typeface="Times New Roman" panose="02020603050405020304" pitchFamily="18" charset="0"/>
              </a:rPr>
              <a:t>R : L’Avis comprend des liens vers les pratiques exemplaires du gouvernement du Canada sur la confirmation d’une pièce d’identité valide. De plus, les administrations émettrices ont intérêt à s’assurer que leurs documents ne sont pas contrefaits. Il y a souvent de l’information disponible en ligne qui définit les caractéristiques de sécurité des documents d’identité. Toutefois, il existe des options </a:t>
            </a:r>
            <a:r>
              <a:rPr lang="fr-CA" sz="1700" dirty="0">
                <a:ea typeface="Calibri" panose="020F0502020204030204" pitchFamily="34" charset="0"/>
                <a:cs typeface="Times New Roman" panose="02020603050405020304" pitchFamily="18" charset="0"/>
              </a:rPr>
              <a:t>permettant d’</a:t>
            </a:r>
            <a:r>
              <a:rPr lang="fr-CA" sz="1700" dirty="0">
                <a:effectLst/>
                <a:latin typeface="Calibri" panose="020F0502020204030204" pitchFamily="34" charset="0"/>
                <a:ea typeface="Calibri" panose="020F0502020204030204" pitchFamily="34" charset="0"/>
                <a:cs typeface="Times New Roman" panose="02020603050405020304" pitchFamily="18" charset="0"/>
              </a:rPr>
              <a:t>envisager l’embauche d’un entrepreneur pour valider et vérifier l’identité.   </a:t>
            </a:r>
          </a:p>
          <a:p>
            <a:pPr marL="342900" lvl="0" indent="-342900">
              <a:lnSpc>
                <a:spcPct val="107000"/>
              </a:lnSpc>
              <a:spcAft>
                <a:spcPts val="800"/>
              </a:spcAft>
              <a:buFont typeface="Wingdings" panose="05000000000000000000" pitchFamily="2" charset="2"/>
              <a:buChar char=""/>
            </a:pPr>
            <a:r>
              <a:rPr lang="fr-CA" sz="1700" dirty="0">
                <a:effectLst/>
                <a:latin typeface="Calibri" panose="020F0502020204030204" pitchFamily="34" charset="0"/>
                <a:ea typeface="Calibri" panose="020F0502020204030204" pitchFamily="34" charset="0"/>
                <a:cs typeface="Times New Roman" panose="02020603050405020304" pitchFamily="18" charset="0"/>
              </a:rPr>
              <a:t>Veuillez prendre note que les documents d’identité ne sont pas le seul moyen de vérifier l’identité de la personne. Les institutions peuvent demander le numéro de dossier de la personne, les détails contenus dans son dossier et </a:t>
            </a:r>
            <a:r>
              <a:rPr lang="fr-CA" sz="1700" dirty="0">
                <a:ea typeface="Calibri" panose="020F0502020204030204" pitchFamily="34" charset="0"/>
                <a:cs typeface="Times New Roman" panose="02020603050405020304" pitchFamily="18" charset="0"/>
              </a:rPr>
              <a:t>une</a:t>
            </a:r>
            <a:r>
              <a:rPr lang="fr-CA" sz="1700" dirty="0">
                <a:effectLst/>
                <a:latin typeface="Calibri" panose="020F0502020204030204" pitchFamily="34" charset="0"/>
                <a:ea typeface="Calibri" panose="020F0502020204030204" pitchFamily="34" charset="0"/>
                <a:cs typeface="Times New Roman" panose="02020603050405020304" pitchFamily="18" charset="0"/>
              </a:rPr>
              <a:t> vidéo ou téléconférence pour s’assurer que la personne est bien celle qu’elle prétend être.</a:t>
            </a:r>
          </a:p>
          <a:p>
            <a:endParaRPr lang="fr-CA" sz="1700" dirty="0"/>
          </a:p>
        </p:txBody>
      </p:sp>
    </p:spTree>
    <p:extLst>
      <p:ext uri="{BB962C8B-B14F-4D97-AF65-F5344CB8AC3E}">
        <p14:creationId xmlns:p14="http://schemas.microsoft.com/office/powerpoint/2010/main" val="2774001073"/>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C6DC2AB-7E35-4F75-B9F4-0858ABD50DA7}"/>
              </a:ext>
            </a:extLst>
          </p:cNvPr>
          <p:cNvSpPr>
            <a:spLocks noGrp="1"/>
          </p:cNvSpPr>
          <p:nvPr>
            <p:ph type="sldNum" sz="quarter" idx="12"/>
            <p:custDataLst>
              <p:tags r:id="rId1"/>
            </p:custDataLst>
          </p:nvPr>
        </p:nvSpPr>
        <p:spPr/>
        <p:txBody>
          <a:bodyPr/>
          <a:lstStyle/>
          <a:p>
            <a:fld id="{32D4B517-E49B-41B6-9DBC-23634E0F1CDC}" type="slidenum">
              <a:rPr lang="en-CA" smtClean="0"/>
              <a:t>19</a:t>
            </a:fld>
            <a:endParaRPr lang="en-CA" dirty="0"/>
          </a:p>
        </p:txBody>
      </p:sp>
      <p:sp>
        <p:nvSpPr>
          <p:cNvPr id="3" name="Text Placeholder 2">
            <a:extLst>
              <a:ext uri="{FF2B5EF4-FFF2-40B4-BE49-F238E27FC236}">
                <a16:creationId xmlns:a16="http://schemas.microsoft.com/office/drawing/2014/main" id="{34CB8804-BA0D-43B7-9ED1-0E515879ACD7}"/>
              </a:ext>
            </a:extLst>
          </p:cNvPr>
          <p:cNvSpPr>
            <a:spLocks noGrp="1"/>
          </p:cNvSpPr>
          <p:nvPr>
            <p:ph type="body" sz="quarter" idx="11"/>
            <p:custDataLst>
              <p:tags r:id="rId2"/>
            </p:custDataLst>
          </p:nvPr>
        </p:nvSpPr>
        <p:spPr>
          <a:xfrm>
            <a:off x="1044454" y="246074"/>
            <a:ext cx="7243976" cy="878670"/>
          </a:xfrm>
        </p:spPr>
        <p:txBody>
          <a:bodyPr/>
          <a:lstStyle/>
          <a:p>
            <a:r>
              <a:rPr lang="fr-CA" dirty="0"/>
              <a:t>Questions et réponses – Transmission</a:t>
            </a:r>
          </a:p>
        </p:txBody>
      </p:sp>
      <p:sp>
        <p:nvSpPr>
          <p:cNvPr id="4" name="Content Placeholder 3">
            <a:extLst>
              <a:ext uri="{FF2B5EF4-FFF2-40B4-BE49-F238E27FC236}">
                <a16:creationId xmlns:a16="http://schemas.microsoft.com/office/drawing/2014/main" id="{C5643D34-94BC-4A9D-9921-9C83D3CE4D7C}"/>
              </a:ext>
            </a:extLst>
          </p:cNvPr>
          <p:cNvSpPr>
            <a:spLocks noGrp="1"/>
          </p:cNvSpPr>
          <p:nvPr>
            <p:ph idx="10"/>
            <p:custDataLst>
              <p:tags r:id="rId3"/>
            </p:custDataLst>
          </p:nvPr>
        </p:nvSpPr>
        <p:spPr/>
        <p:txBody>
          <a:bodyPr/>
          <a:lstStyle/>
          <a:p>
            <a:pPr lvl="0">
              <a:lnSpc>
                <a:spcPct val="107000"/>
              </a:lnSpc>
            </a:pPr>
            <a:r>
              <a:rPr lang="fr-CA" sz="1800" dirty="0">
                <a:effectLst/>
                <a:latin typeface="Calibri" panose="020F0502020204030204" pitchFamily="34" charset="0"/>
                <a:ea typeface="Calibri" panose="020F0502020204030204" pitchFamily="34" charset="0"/>
                <a:cs typeface="Times New Roman" panose="02020603050405020304" pitchFamily="18" charset="0"/>
              </a:rPr>
              <a:t>Q : Pouvons-nous vérifier l’identité en demandant des renseignements par courriel?</a:t>
            </a:r>
          </a:p>
          <a:p>
            <a:pPr marL="342900" lvl="0" indent="-342900">
              <a:lnSpc>
                <a:spcPct val="107000"/>
              </a:lnSpc>
              <a:buFont typeface="Wingdings" panose="05000000000000000000" pitchFamily="2" charset="2"/>
              <a:buChar char=""/>
            </a:pPr>
            <a:r>
              <a:rPr lang="fr-CA" sz="1800" dirty="0">
                <a:effectLst/>
                <a:latin typeface="Calibri" panose="020F0502020204030204" pitchFamily="34" charset="0"/>
                <a:ea typeface="Calibri" panose="020F0502020204030204" pitchFamily="34" charset="0"/>
                <a:cs typeface="Times New Roman" panose="02020603050405020304" pitchFamily="18" charset="0"/>
              </a:rPr>
              <a:t>R : Les courriels ne sont pas la forme de communication la plus sécuritaire. Par conséquent, l’envoi de courrier physique ou l’utilisation de l’AIPRP en ligne serait plus sécuritaire.</a:t>
            </a:r>
            <a:endParaRPr lang="fr-CA" sz="1800" dirty="0">
              <a:ea typeface="Calibri" panose="020F0502020204030204" pitchFamily="34" charset="0"/>
              <a:cs typeface="Times New Roman" panose="02020603050405020304" pitchFamily="18" charset="0"/>
            </a:endParaRPr>
          </a:p>
          <a:p>
            <a:pPr>
              <a:lnSpc>
                <a:spcPct val="107000"/>
              </a:lnSpc>
            </a:pPr>
            <a:r>
              <a:rPr lang="fr-CA" sz="1800" dirty="0">
                <a:effectLst/>
                <a:latin typeface="Calibri" panose="020F0502020204030204" pitchFamily="34" charset="0"/>
                <a:ea typeface="Calibri" panose="020F0502020204030204" pitchFamily="34" charset="0"/>
                <a:cs typeface="Times New Roman" panose="02020603050405020304" pitchFamily="18" charset="0"/>
              </a:rPr>
              <a:t>Q : Suggérez-vous que nous obtenions des signatures électroniques authentifiées, par exemple Docusign? Quelles sont les signatures numériques électroniques acceptables?</a:t>
            </a:r>
          </a:p>
          <a:p>
            <a:pPr marL="342900" indent="-342900">
              <a:lnSpc>
                <a:spcPct val="107000"/>
              </a:lnSpc>
              <a:buFont typeface="Wingdings" panose="05000000000000000000" pitchFamily="2" charset="2"/>
              <a:buChar char=""/>
            </a:pPr>
            <a:r>
              <a:rPr lang="fr-CA" sz="1800" dirty="0">
                <a:cs typeface="Times New Roman" panose="02020603050405020304" pitchFamily="18" charset="0"/>
              </a:rPr>
              <a:t>R : Selon le niveau d’assurance requis, il peut être approprié de demander des signatures électroniques authentifiées. La signature numérique que vous utilisez dépendra de ce niveau d’assurance. Voici quelques ressources qui fournissent plus d’information sur les signatures électroniques :</a:t>
            </a:r>
          </a:p>
          <a:p>
            <a:pPr marL="342900" lvl="0" indent="-342900">
              <a:buFont typeface="Calibri" panose="020F0502020204030204" pitchFamily="34" charset="0"/>
              <a:buChar char="-"/>
            </a:pPr>
            <a:r>
              <a:rPr lang="fr-CA" sz="1800" u="sng" dirty="0">
                <a:solidFill>
                  <a:srgbClr val="0000FF"/>
                </a:solidFill>
                <a:effectLst/>
                <a:latin typeface="Calibri" panose="020F0502020204030204" pitchFamily="34" charset="0"/>
                <a:ea typeface="Times New Roman" panose="02020603050405020304" pitchFamily="18" charset="0"/>
                <a:hlinkClick r:id="rId5"/>
              </a:rPr>
              <a:t>Lignes directrices du gouvernement du Canada sur l’utilisation des signatures électroniques - Canada.ca</a:t>
            </a:r>
            <a:endParaRPr lang="fr-CA" sz="1800" dirty="0">
              <a:solidFill>
                <a:srgbClr val="0000FF"/>
              </a:solidFill>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fr-CA" sz="1800" u="sng" dirty="0">
                <a:solidFill>
                  <a:srgbClr val="0000FF"/>
                </a:solidFill>
                <a:effectLst/>
                <a:latin typeface="Calibri" panose="020F0502020204030204" pitchFamily="34" charset="0"/>
                <a:ea typeface="Times New Roman" panose="02020603050405020304" pitchFamily="18" charset="0"/>
                <a:hlinkClick r:id="rId6"/>
              </a:rPr>
              <a:t>https://wiki.gccollab.ca/E-Signatures_in_the_GC /E-Signature_Options_Blog_2020-04</a:t>
            </a:r>
            <a:endParaRPr lang="fr-CA" sz="1800" dirty="0">
              <a:solidFill>
                <a:srgbClr val="0000FF"/>
              </a:solidFill>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fr-CA" sz="1800" u="sng" dirty="0">
                <a:solidFill>
                  <a:srgbClr val="0000FF"/>
                </a:solidFill>
                <a:effectLst/>
                <a:latin typeface="Calibri" panose="020F0502020204030204" pitchFamily="34" charset="0"/>
                <a:ea typeface="Times New Roman" panose="02020603050405020304" pitchFamily="18" charset="0"/>
                <a:hlinkClick r:id="rId7"/>
              </a:rPr>
              <a:t>https://wiki.gccollab.ca/E-Signatures_in_the_GC</a:t>
            </a:r>
            <a:endParaRPr lang="fr-CA" sz="1800" dirty="0">
              <a:solidFill>
                <a:srgbClr val="0000FF"/>
              </a:solidFill>
              <a:effectLst/>
              <a:latin typeface="Calibri" panose="020F0502020204030204" pitchFamily="34" charset="0"/>
              <a:ea typeface="Calibri" panose="020F0502020204030204" pitchFamily="34" charset="0"/>
            </a:endParaRPr>
          </a:p>
          <a:p>
            <a:pPr marL="342900" lvl="0" indent="-342900">
              <a:lnSpc>
                <a:spcPct val="107000"/>
              </a:lnSpc>
              <a:buFont typeface="Wingdings" panose="05000000000000000000" pitchFamily="2" charset="2"/>
              <a:buChar char=""/>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CA" dirty="0"/>
          </a:p>
        </p:txBody>
      </p:sp>
    </p:spTree>
    <p:extLst>
      <p:ext uri="{BB962C8B-B14F-4D97-AF65-F5344CB8AC3E}">
        <p14:creationId xmlns:p14="http://schemas.microsoft.com/office/powerpoint/2010/main" val="101724898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fr-CA" smtClean="0"/>
              <a:t>2</a:t>
            </a:fld>
            <a:endParaRPr lang="fr-CA" dirty="0"/>
          </a:p>
        </p:txBody>
      </p:sp>
      <p:sp>
        <p:nvSpPr>
          <p:cNvPr id="3" name="Text Placeholder 2"/>
          <p:cNvSpPr>
            <a:spLocks noGrp="1"/>
          </p:cNvSpPr>
          <p:nvPr>
            <p:ph type="body" sz="quarter" idx="11"/>
          </p:nvPr>
        </p:nvSpPr>
        <p:spPr>
          <a:xfrm>
            <a:off x="515380" y="260648"/>
            <a:ext cx="5432982" cy="576064"/>
          </a:xfrm>
        </p:spPr>
        <p:txBody>
          <a:bodyPr/>
          <a:lstStyle/>
          <a:p>
            <a:r>
              <a:rPr lang="fr-CA" sz="3200" dirty="0"/>
              <a:t>Objectifs</a:t>
            </a:r>
            <a:endParaRPr lang="fr-CA" dirty="0"/>
          </a:p>
        </p:txBody>
      </p:sp>
      <p:sp>
        <p:nvSpPr>
          <p:cNvPr id="4" name="Content Placeholder 3"/>
          <p:cNvSpPr>
            <a:spLocks noGrp="1"/>
          </p:cNvSpPr>
          <p:nvPr>
            <p:ph idx="10"/>
          </p:nvPr>
        </p:nvSpPr>
        <p:spPr>
          <a:xfrm>
            <a:off x="587388" y="1376772"/>
            <a:ext cx="10297144" cy="2916324"/>
          </a:xfrm>
        </p:spPr>
        <p:txBody>
          <a:bodyPr/>
          <a:lstStyle/>
          <a:p>
            <a:pPr marL="342900" indent="-342900">
              <a:buFont typeface="Arial" panose="020B0604020202020204" pitchFamily="34" charset="0"/>
              <a:buChar char="•"/>
            </a:pPr>
            <a:r>
              <a:rPr lang="fr-CA" sz="2800" dirty="0"/>
              <a:t>Discuter des exigences relatives à la vérification de l’identité.</a:t>
            </a:r>
          </a:p>
          <a:p>
            <a:pPr marL="342900" indent="-342900">
              <a:buFont typeface="Arial" panose="020B0604020202020204" pitchFamily="34" charset="0"/>
              <a:buChar char="•"/>
            </a:pPr>
            <a:r>
              <a:rPr lang="fr-CA" sz="2800" dirty="0"/>
              <a:t>Fournir un aperçu de l’Outil sur l’exigence relative au niveau d’assurance.</a:t>
            </a:r>
          </a:p>
          <a:p>
            <a:pPr marL="342900" indent="-342900">
              <a:buFont typeface="Arial" panose="020B0604020202020204" pitchFamily="34" charset="0"/>
              <a:buChar char="•"/>
            </a:pPr>
            <a:r>
              <a:rPr lang="fr-CA" sz="2800" dirty="0"/>
              <a:t>Compléter six études de cas portant sur des types courants de demandes de renseignements personnels et des exigences recommandées en matière d’i</a:t>
            </a:r>
            <a:r>
              <a:rPr lang="fr-CA" sz="2800" b="0" dirty="0"/>
              <a:t>dentification </a:t>
            </a:r>
            <a:r>
              <a:rPr lang="fr-CA" sz="2800" dirty="0"/>
              <a:t>pour chacun.</a:t>
            </a:r>
          </a:p>
          <a:p>
            <a:pPr marL="342900" indent="-342900">
              <a:buFont typeface="Arial" panose="020B0604020202020204" pitchFamily="34" charset="0"/>
              <a:buChar char="•"/>
            </a:pPr>
            <a:endParaRPr lang="fr-CA" sz="2400" dirty="0"/>
          </a:p>
          <a:p>
            <a:pPr marL="342900" indent="-342900">
              <a:buFont typeface="Arial" panose="020B0604020202020204" pitchFamily="34" charset="0"/>
              <a:buChar char="•"/>
            </a:pPr>
            <a:endParaRPr lang="fr-CA" sz="2400" dirty="0"/>
          </a:p>
          <a:p>
            <a:endParaRPr lang="fr-CA" sz="2400" dirty="0"/>
          </a:p>
        </p:txBody>
      </p:sp>
    </p:spTree>
    <p:extLst>
      <p:ext uri="{BB962C8B-B14F-4D97-AF65-F5344CB8AC3E}">
        <p14:creationId xmlns:p14="http://schemas.microsoft.com/office/powerpoint/2010/main" val="4251936692"/>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3F0A4C-0E3B-4FB2-AC94-F5072BB0E85E}"/>
              </a:ext>
            </a:extLst>
          </p:cNvPr>
          <p:cNvSpPr>
            <a:spLocks noGrp="1"/>
          </p:cNvSpPr>
          <p:nvPr>
            <p:ph type="sldNum" sz="quarter" idx="12"/>
            <p:custDataLst>
              <p:tags r:id="rId1"/>
            </p:custDataLst>
          </p:nvPr>
        </p:nvSpPr>
        <p:spPr/>
        <p:txBody>
          <a:bodyPr/>
          <a:lstStyle/>
          <a:p>
            <a:fld id="{32D4B517-E49B-41B6-9DBC-23634E0F1CDC}" type="slidenum">
              <a:rPr lang="en-CA" smtClean="0"/>
              <a:t>20</a:t>
            </a:fld>
            <a:endParaRPr lang="en-CA" dirty="0"/>
          </a:p>
        </p:txBody>
      </p:sp>
      <p:sp>
        <p:nvSpPr>
          <p:cNvPr id="3" name="Text Placeholder 2">
            <a:extLst>
              <a:ext uri="{FF2B5EF4-FFF2-40B4-BE49-F238E27FC236}">
                <a16:creationId xmlns:a16="http://schemas.microsoft.com/office/drawing/2014/main" id="{DF287182-79DB-45AE-A4DA-CB176C860BBE}"/>
              </a:ext>
            </a:extLst>
          </p:cNvPr>
          <p:cNvSpPr>
            <a:spLocks noGrp="1"/>
          </p:cNvSpPr>
          <p:nvPr>
            <p:ph type="body" sz="quarter" idx="11"/>
            <p:custDataLst>
              <p:tags r:id="rId2"/>
            </p:custDataLst>
          </p:nvPr>
        </p:nvSpPr>
        <p:spPr>
          <a:xfrm>
            <a:off x="1048280" y="246074"/>
            <a:ext cx="7243976" cy="878670"/>
          </a:xfrm>
        </p:spPr>
        <p:txBody>
          <a:bodyPr/>
          <a:lstStyle/>
          <a:p>
            <a:r>
              <a:rPr lang="fr-CA" dirty="0"/>
              <a:t>Questions et réponses – Conservation</a:t>
            </a:r>
          </a:p>
        </p:txBody>
      </p:sp>
      <p:sp>
        <p:nvSpPr>
          <p:cNvPr id="4" name="Content Placeholder 3">
            <a:extLst>
              <a:ext uri="{FF2B5EF4-FFF2-40B4-BE49-F238E27FC236}">
                <a16:creationId xmlns:a16="http://schemas.microsoft.com/office/drawing/2014/main" id="{CB75EDC8-16E3-4823-8B48-97FB30DB7EA3}"/>
              </a:ext>
            </a:extLst>
          </p:cNvPr>
          <p:cNvSpPr>
            <a:spLocks noGrp="1"/>
          </p:cNvSpPr>
          <p:nvPr>
            <p:ph idx="10"/>
            <p:custDataLst>
              <p:tags r:id="rId3"/>
            </p:custDataLst>
          </p:nvPr>
        </p:nvSpPr>
        <p:spPr/>
        <p:txBody>
          <a:bodyPr/>
          <a:lstStyle/>
          <a:p>
            <a:pPr lvl="0">
              <a:lnSpc>
                <a:spcPct val="107000"/>
              </a:lnSpc>
            </a:pPr>
            <a:r>
              <a:rPr lang="fr-CA" sz="1800" dirty="0">
                <a:effectLst/>
                <a:latin typeface="Calibri" panose="020F0502020204030204" pitchFamily="34" charset="0"/>
                <a:ea typeface="Calibri" panose="020F0502020204030204" pitchFamily="34" charset="0"/>
                <a:cs typeface="Times New Roman" panose="02020603050405020304" pitchFamily="18" charset="0"/>
              </a:rPr>
              <a:t>Q : Le SCT exige-t-il que les institutions conservent la pièce d’identité véritable pendant une certaine période?</a:t>
            </a:r>
          </a:p>
          <a:p>
            <a:pPr marL="342900" lvl="0" indent="-342900">
              <a:lnSpc>
                <a:spcPct val="107000"/>
              </a:lnSpc>
              <a:spcAft>
                <a:spcPts val="800"/>
              </a:spcAft>
              <a:buFont typeface="Wingdings" panose="05000000000000000000" pitchFamily="2" charset="2"/>
              <a:buChar char=""/>
            </a:pPr>
            <a:r>
              <a:rPr lang="fr-CA" sz="1800" dirty="0">
                <a:effectLst/>
                <a:latin typeface="Calibri" panose="020F0502020204030204" pitchFamily="34" charset="0"/>
                <a:ea typeface="Calibri" panose="020F0502020204030204" pitchFamily="34" charset="0"/>
                <a:cs typeface="Times New Roman" panose="02020603050405020304" pitchFamily="18" charset="0"/>
              </a:rPr>
              <a:t>R : Le </a:t>
            </a:r>
            <a:r>
              <a:rPr lang="fr-CA" sz="1800" i="1" dirty="0">
                <a:effectLst/>
                <a:latin typeface="Calibri" panose="020F0502020204030204" pitchFamily="34" charset="0"/>
                <a:ea typeface="Calibri" panose="020F0502020204030204" pitchFamily="34" charset="0"/>
                <a:cs typeface="Times New Roman" panose="02020603050405020304" pitchFamily="18" charset="0"/>
              </a:rPr>
              <a:t>Règlement sur la protection des renseignements personnels </a:t>
            </a:r>
            <a:r>
              <a:rPr lang="fr-CA" sz="1800" dirty="0">
                <a:effectLst/>
                <a:latin typeface="Calibri" panose="020F0502020204030204" pitchFamily="34" charset="0"/>
                <a:ea typeface="Calibri" panose="020F0502020204030204" pitchFamily="34" charset="0"/>
                <a:cs typeface="Times New Roman" panose="02020603050405020304" pitchFamily="18" charset="0"/>
              </a:rPr>
              <a:t>exige une période de conservation de 2 ans, à moins que vous n’ayez obtenu le consentement de la personne pour </a:t>
            </a:r>
            <a:r>
              <a:rPr lang="fr-CA" sz="1800" dirty="0">
                <a:ea typeface="Calibri" panose="020F0502020204030204" pitchFamily="34" charset="0"/>
                <a:cs typeface="Times New Roman" panose="02020603050405020304" pitchFamily="18" charset="0"/>
              </a:rPr>
              <a:t>détruire</a:t>
            </a:r>
            <a:r>
              <a:rPr lang="fr-CA" sz="1800" dirty="0">
                <a:effectLst/>
                <a:latin typeface="Calibri" panose="020F0502020204030204" pitchFamily="34" charset="0"/>
                <a:ea typeface="Calibri" panose="020F0502020204030204" pitchFamily="34" charset="0"/>
                <a:cs typeface="Times New Roman" panose="02020603050405020304" pitchFamily="18" charset="0"/>
              </a:rPr>
              <a:t> le dossier avant la période de 2 ans.</a:t>
            </a:r>
          </a:p>
          <a:p>
            <a:pPr lvl="0">
              <a:lnSpc>
                <a:spcPct val="107000"/>
              </a:lnSpc>
            </a:pPr>
            <a:r>
              <a:rPr lang="fr-CA" sz="1800" dirty="0">
                <a:effectLst/>
                <a:latin typeface="Calibri" panose="020F0502020204030204" pitchFamily="34" charset="0"/>
                <a:ea typeface="Calibri" panose="020F0502020204030204" pitchFamily="34" charset="0"/>
                <a:cs typeface="Times New Roman" panose="02020603050405020304" pitchFamily="18" charset="0"/>
              </a:rPr>
              <a:t>Q : Les bureaux de l’AIPRP sont-ils tenus de conserver un dossier des pièces d’identité recueillies dans leur système interne une fois qu’ils les ont reçues?</a:t>
            </a:r>
          </a:p>
          <a:p>
            <a:pPr marL="342900" lvl="0" indent="-342900">
              <a:lnSpc>
                <a:spcPct val="107000"/>
              </a:lnSpc>
              <a:spcAft>
                <a:spcPts val="800"/>
              </a:spcAft>
              <a:buFont typeface="Wingdings" panose="05000000000000000000" pitchFamily="2" charset="2"/>
              <a:buChar char=""/>
            </a:pPr>
            <a:r>
              <a:rPr lang="fr-CA" sz="1800" dirty="0">
                <a:effectLst/>
                <a:latin typeface="Calibri" panose="020F0502020204030204" pitchFamily="34" charset="0"/>
                <a:ea typeface="Calibri" panose="020F0502020204030204" pitchFamily="34" charset="0"/>
                <a:cs typeface="Times New Roman" panose="02020603050405020304" pitchFamily="18" charset="0"/>
              </a:rPr>
              <a:t>R : Oui, il est recommandé que les institutions tiennent un dossier </a:t>
            </a:r>
            <a:r>
              <a:rPr lang="fr-CA" sz="1800" dirty="0">
                <a:ea typeface="Calibri" panose="020F0502020204030204" pitchFamily="34" charset="0"/>
                <a:cs typeface="Times New Roman" panose="02020603050405020304" pitchFamily="18" charset="0"/>
              </a:rPr>
              <a:t>afin de</a:t>
            </a:r>
            <a:r>
              <a:rPr lang="fr-CA" sz="1800" dirty="0">
                <a:effectLst/>
                <a:latin typeface="Calibri" panose="020F0502020204030204" pitchFamily="34" charset="0"/>
                <a:ea typeface="Calibri" panose="020F0502020204030204" pitchFamily="34" charset="0"/>
                <a:cs typeface="Times New Roman" panose="02020603050405020304" pitchFamily="18" charset="0"/>
              </a:rPr>
              <a:t> prouver qu’il y a eu un effort pour vérifier l’identité en cas de plainte.</a:t>
            </a:r>
          </a:p>
          <a:p>
            <a:pPr lvl="0">
              <a:lnSpc>
                <a:spcPct val="107000"/>
              </a:lnSpc>
            </a:pPr>
            <a:r>
              <a:rPr lang="fr-CA" sz="1800" dirty="0">
                <a:effectLst/>
                <a:latin typeface="Calibri" panose="020F0502020204030204" pitchFamily="34" charset="0"/>
                <a:ea typeface="Calibri" panose="020F0502020204030204" pitchFamily="34" charset="0"/>
                <a:cs typeface="Times New Roman" panose="02020603050405020304" pitchFamily="18" charset="0"/>
              </a:rPr>
              <a:t>Q : Le SCT élaborera-t-il un nouveau FRP puisqu’il est nécessaire de stocker l’information? </a:t>
            </a:r>
          </a:p>
          <a:p>
            <a:pPr marL="342900" lvl="0" indent="-342900">
              <a:lnSpc>
                <a:spcPct val="107000"/>
              </a:lnSpc>
              <a:spcAft>
                <a:spcPts val="800"/>
              </a:spcAft>
              <a:buFont typeface="Wingdings" panose="05000000000000000000" pitchFamily="2" charset="2"/>
              <a:buChar char=""/>
            </a:pPr>
            <a:r>
              <a:rPr lang="fr-CA" sz="1800" dirty="0">
                <a:effectLst/>
                <a:latin typeface="Calibri" panose="020F0502020204030204" pitchFamily="34" charset="0"/>
                <a:ea typeface="Calibri" panose="020F0502020204030204" pitchFamily="34" charset="0"/>
                <a:cs typeface="Times New Roman" panose="02020603050405020304" pitchFamily="18" charset="0"/>
              </a:rPr>
              <a:t>R : Le FRP de l’AIPRP </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hlinkClick r:id="rId5"/>
              </a:rPr>
              <a:t>PSU901</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fr-CA" sz="1800" dirty="0">
                <a:effectLst/>
                <a:latin typeface="Calibri" panose="020F0502020204030204" pitchFamily="34" charset="0"/>
                <a:ea typeface="Calibri" panose="020F0502020204030204" pitchFamily="34" charset="0"/>
                <a:cs typeface="Times New Roman" panose="02020603050405020304" pitchFamily="18" charset="0"/>
              </a:rPr>
              <a:t> tient déjà compte de cette exigence de longue date.</a:t>
            </a:r>
          </a:p>
          <a:p>
            <a:endParaRPr lang="fr-CA" dirty="0"/>
          </a:p>
        </p:txBody>
      </p:sp>
    </p:spTree>
    <p:extLst>
      <p:ext uri="{BB962C8B-B14F-4D97-AF65-F5344CB8AC3E}">
        <p14:creationId xmlns:p14="http://schemas.microsoft.com/office/powerpoint/2010/main" val="4136868646"/>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C6DC2AB-7E35-4F75-B9F4-0858ABD50DA7}"/>
              </a:ext>
            </a:extLst>
          </p:cNvPr>
          <p:cNvSpPr>
            <a:spLocks noGrp="1"/>
          </p:cNvSpPr>
          <p:nvPr>
            <p:ph type="sldNum" sz="quarter" idx="12"/>
            <p:custDataLst>
              <p:tags r:id="rId1"/>
            </p:custDataLst>
          </p:nvPr>
        </p:nvSpPr>
        <p:spPr/>
        <p:txBody>
          <a:bodyPr/>
          <a:lstStyle/>
          <a:p>
            <a:fld id="{32D4B517-E49B-41B6-9DBC-23634E0F1CDC}" type="slidenum">
              <a:rPr lang="en-CA" smtClean="0"/>
              <a:t>21</a:t>
            </a:fld>
            <a:endParaRPr lang="en-CA" dirty="0"/>
          </a:p>
        </p:txBody>
      </p:sp>
      <p:sp>
        <p:nvSpPr>
          <p:cNvPr id="3" name="Text Placeholder 2">
            <a:extLst>
              <a:ext uri="{FF2B5EF4-FFF2-40B4-BE49-F238E27FC236}">
                <a16:creationId xmlns:a16="http://schemas.microsoft.com/office/drawing/2014/main" id="{34CB8804-BA0D-43B7-9ED1-0E515879ACD7}"/>
              </a:ext>
            </a:extLst>
          </p:cNvPr>
          <p:cNvSpPr>
            <a:spLocks noGrp="1"/>
          </p:cNvSpPr>
          <p:nvPr>
            <p:ph type="body" sz="quarter" idx="11"/>
            <p:custDataLst>
              <p:tags r:id="rId2"/>
            </p:custDataLst>
          </p:nvPr>
        </p:nvSpPr>
        <p:spPr>
          <a:xfrm>
            <a:off x="791058" y="184535"/>
            <a:ext cx="7243976" cy="878670"/>
          </a:xfrm>
        </p:spPr>
        <p:txBody>
          <a:bodyPr/>
          <a:lstStyle/>
          <a:p>
            <a:r>
              <a:rPr lang="fr-CA" dirty="0"/>
              <a:t>Questions et réponses – Autres</a:t>
            </a:r>
          </a:p>
        </p:txBody>
      </p:sp>
      <p:sp>
        <p:nvSpPr>
          <p:cNvPr id="4" name="Content Placeholder 3">
            <a:extLst>
              <a:ext uri="{FF2B5EF4-FFF2-40B4-BE49-F238E27FC236}">
                <a16:creationId xmlns:a16="http://schemas.microsoft.com/office/drawing/2014/main" id="{C5643D34-94BC-4A9D-9921-9C83D3CE4D7C}"/>
              </a:ext>
            </a:extLst>
          </p:cNvPr>
          <p:cNvSpPr>
            <a:spLocks noGrp="1"/>
          </p:cNvSpPr>
          <p:nvPr>
            <p:ph idx="10"/>
            <p:custDataLst>
              <p:tags r:id="rId3"/>
            </p:custDataLst>
          </p:nvPr>
        </p:nvSpPr>
        <p:spPr>
          <a:xfrm>
            <a:off x="803412" y="1063205"/>
            <a:ext cx="10597530" cy="5293146"/>
          </a:xfrm>
        </p:spPr>
        <p:txBody>
          <a:bodyPr/>
          <a:lstStyle/>
          <a:p>
            <a:pPr lvl="0">
              <a:lnSpc>
                <a:spcPct val="107000"/>
              </a:lnSpc>
            </a:pPr>
            <a:r>
              <a:rPr lang="fr-CA" sz="1700" dirty="0">
                <a:effectLst/>
                <a:latin typeface="Calibri" panose="020F0502020204030204" pitchFamily="34" charset="0"/>
                <a:ea typeface="Calibri" panose="020F0502020204030204" pitchFamily="34" charset="0"/>
                <a:cs typeface="Times New Roman" panose="02020603050405020304" pitchFamily="18" charset="0"/>
              </a:rPr>
              <a:t>Q : Y a-t-il eu une analyse basée sur le genre Plus (ACS+) à ce sujet? Surtout en ce qui concerne les multiples formes possibles d’identification?</a:t>
            </a:r>
          </a:p>
          <a:p>
            <a:pPr marL="342900" indent="-342900">
              <a:lnSpc>
                <a:spcPct val="107000"/>
              </a:lnSpc>
              <a:buFont typeface="Wingdings" panose="05000000000000000000" pitchFamily="2" charset="2"/>
              <a:buChar char=""/>
            </a:pPr>
            <a:r>
              <a:rPr lang="fr-CA" sz="1700" dirty="0">
                <a:effectLst/>
                <a:latin typeface="Calibri" panose="020F0502020204030204" pitchFamily="34" charset="0"/>
                <a:ea typeface="Calibri" panose="020F0502020204030204" pitchFamily="34" charset="0"/>
                <a:cs typeface="Times New Roman" panose="02020603050405020304" pitchFamily="18" charset="0"/>
              </a:rPr>
              <a:t>R : Il est reconnu que certaines populations, comme les réfugiés, ont moins de documents d’identité à leur disposition. Dans cette optique, les institutions devraient élaborer des procédures qui tiennent compte des réalités des populations qu’elles desservent. Cela pourrait comprendre la demande de détails contenus dans le dossier, le numéro de dossier de la personne, ou </a:t>
            </a:r>
            <a:r>
              <a:rPr lang="fr-CA" sz="1700" dirty="0">
                <a:ea typeface="Calibri" panose="020F0502020204030204" pitchFamily="34" charset="0"/>
                <a:cs typeface="Times New Roman" panose="02020603050405020304" pitchFamily="18" charset="0"/>
              </a:rPr>
              <a:t>une</a:t>
            </a:r>
            <a:r>
              <a:rPr lang="fr-CA" sz="1700" dirty="0">
                <a:effectLst/>
                <a:latin typeface="Calibri" panose="020F0502020204030204" pitchFamily="34" charset="0"/>
                <a:ea typeface="Calibri" panose="020F0502020204030204" pitchFamily="34" charset="0"/>
                <a:cs typeface="Times New Roman" panose="02020603050405020304" pitchFamily="18" charset="0"/>
              </a:rPr>
              <a:t> vidéo ou téléconférence pour s’assurer que la personne est bien celle qu’elle prétend être.</a:t>
            </a:r>
          </a:p>
          <a:p>
            <a:pPr lvl="0">
              <a:lnSpc>
                <a:spcPct val="107000"/>
              </a:lnSpc>
            </a:pPr>
            <a:r>
              <a:rPr lang="fr-CA" sz="1700" dirty="0">
                <a:effectLst/>
                <a:latin typeface="Calibri" panose="020F0502020204030204" pitchFamily="34" charset="0"/>
                <a:ea typeface="Calibri" panose="020F0502020204030204" pitchFamily="34" charset="0"/>
                <a:cs typeface="Times New Roman" panose="02020603050405020304" pitchFamily="18" charset="0"/>
              </a:rPr>
              <a:t>Q : Y a-t-il une procédure à suivre si l’identification n’est pas acceptée et que, par conséquent, la demande est refusée?</a:t>
            </a:r>
          </a:p>
          <a:p>
            <a:pPr marL="342900" lvl="0" indent="-342900">
              <a:lnSpc>
                <a:spcPct val="107000"/>
              </a:lnSpc>
              <a:buFont typeface="Wingdings" panose="05000000000000000000" pitchFamily="2" charset="2"/>
              <a:buChar char=""/>
            </a:pPr>
            <a:r>
              <a:rPr lang="fr-CA" sz="1700" dirty="0">
                <a:effectLst/>
                <a:latin typeface="Calibri" panose="020F0502020204030204" pitchFamily="34" charset="0"/>
                <a:ea typeface="Calibri" panose="020F0502020204030204" pitchFamily="34" charset="0"/>
                <a:cs typeface="Times New Roman" panose="02020603050405020304" pitchFamily="18" charset="0"/>
              </a:rPr>
              <a:t>R : Conformément au paragraphe 8(2) du </a:t>
            </a:r>
            <a:r>
              <a:rPr lang="fr-CA" sz="1700" i="1" dirty="0">
                <a:effectLst/>
                <a:latin typeface="Calibri" panose="020F0502020204030204" pitchFamily="34" charset="0"/>
                <a:ea typeface="Calibri" panose="020F0502020204030204" pitchFamily="34" charset="0"/>
                <a:cs typeface="Times New Roman" panose="02020603050405020304" pitchFamily="18" charset="0"/>
              </a:rPr>
              <a:t>Règlement sur la protection des renseignements personnels</a:t>
            </a:r>
            <a:r>
              <a:rPr lang="fr-CA" sz="1700" dirty="0">
                <a:effectLst/>
                <a:latin typeface="Calibri" panose="020F0502020204030204" pitchFamily="34" charset="0"/>
                <a:ea typeface="Calibri" panose="020F0502020204030204" pitchFamily="34" charset="0"/>
                <a:cs typeface="Times New Roman" panose="02020603050405020304" pitchFamily="18" charset="0"/>
              </a:rPr>
              <a:t>, les demandeurs doivent fournir une preuve d’identité adéquate. Si les institutions ne sont pas satisfaites de l’identification, refusez la demande. Un exemple de lettre de refus est en train d’être affiché sur GCpédia et GCcollab. </a:t>
            </a:r>
          </a:p>
          <a:p>
            <a:pPr marL="342900" lvl="0" indent="-342900">
              <a:lnSpc>
                <a:spcPct val="107000"/>
              </a:lnSpc>
              <a:buFont typeface="Wingdings" panose="05000000000000000000" pitchFamily="2" charset="2"/>
              <a:buChar char=""/>
            </a:pPr>
            <a:r>
              <a:rPr lang="fr-CA" sz="1700" dirty="0">
                <a:effectLst/>
                <a:latin typeface="Calibri" panose="020F0502020204030204" pitchFamily="34" charset="0"/>
                <a:ea typeface="Calibri" panose="020F0502020204030204" pitchFamily="34" charset="0"/>
                <a:cs typeface="Times New Roman" panose="02020603050405020304" pitchFamily="18" charset="0"/>
              </a:rPr>
              <a:t>Avant d’envoyer une lettre de refus, envisagez d’envoyer un avis au demandeur pour lui donner la possibilité de présenter d’autres preuves d’identité. </a:t>
            </a:r>
          </a:p>
          <a:p>
            <a:pPr lvl="0">
              <a:lnSpc>
                <a:spcPct val="107000"/>
              </a:lnSpc>
              <a:spcAft>
                <a:spcPts val="800"/>
              </a:spcAft>
            </a:pPr>
            <a:r>
              <a:rPr lang="fr-CA" sz="1700" dirty="0">
                <a:effectLst/>
                <a:latin typeface="Calibri" panose="020F0502020204030204" pitchFamily="34" charset="0"/>
                <a:ea typeface="Calibri" panose="020F0502020204030204" pitchFamily="34" charset="0"/>
                <a:cs typeface="Times New Roman" panose="02020603050405020304" pitchFamily="18" charset="0"/>
              </a:rPr>
              <a:t>Q : J’utilise le modèle d’exigence de niveau d’assurance et je ne peux pas enregistrer mes modifications entrées dans le même mode. Est-ce normal ou est-ce que je fais quelque chose de mal?</a:t>
            </a:r>
          </a:p>
          <a:p>
            <a:pPr marL="342900" indent="-342900">
              <a:lnSpc>
                <a:spcPct val="107000"/>
              </a:lnSpc>
              <a:buFont typeface="Wingdings" panose="05000000000000000000" pitchFamily="2" charset="2"/>
              <a:buChar char=""/>
            </a:pPr>
            <a:r>
              <a:rPr lang="fr-CA" sz="1700" dirty="0">
                <a:cs typeface="Times New Roman" panose="02020603050405020304" pitchFamily="18" charset="0"/>
              </a:rPr>
              <a:t>R :  Vous pouvez enregistrer votre entrée à mi-chemin en cliquant sur « Télécharger en format CSV ». Le formulaire devrait ensuite être rempli à nouveau en copiant et en collant chaque champ du CSV. </a:t>
            </a:r>
          </a:p>
          <a:p>
            <a:pPr marL="342900" lvl="0" indent="-342900">
              <a:lnSpc>
                <a:spcPct val="107000"/>
              </a:lnSpc>
              <a:spcAft>
                <a:spcPts val="800"/>
              </a:spcAft>
              <a:buFont typeface="Calibri" panose="020F0502020204030204" pitchFamily="34" charset="0"/>
              <a:buChar char="-"/>
            </a:pPr>
            <a:endParaRPr lang="fr-CA" sz="1700" dirty="0">
              <a:effectLst/>
              <a:latin typeface="Calibri" panose="020F0502020204030204" pitchFamily="34" charset="0"/>
              <a:ea typeface="Calibri" panose="020F0502020204030204" pitchFamily="34" charset="0"/>
              <a:cs typeface="Times New Roman" panose="02020603050405020304" pitchFamily="18" charset="0"/>
            </a:endParaRPr>
          </a:p>
          <a:p>
            <a:endParaRPr lang="fr-CA" sz="1700" dirty="0"/>
          </a:p>
        </p:txBody>
      </p:sp>
    </p:spTree>
    <p:extLst>
      <p:ext uri="{BB962C8B-B14F-4D97-AF65-F5344CB8AC3E}">
        <p14:creationId xmlns:p14="http://schemas.microsoft.com/office/powerpoint/2010/main" val="2494730067"/>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mtClean="0"/>
              <a:t>22</a:t>
            </a:fld>
            <a:endParaRPr lang="en-CA" dirty="0"/>
          </a:p>
        </p:txBody>
      </p:sp>
      <p:sp>
        <p:nvSpPr>
          <p:cNvPr id="3" name="Text Placeholder 2"/>
          <p:cNvSpPr>
            <a:spLocks noGrp="1"/>
          </p:cNvSpPr>
          <p:nvPr>
            <p:ph type="body" sz="quarter" idx="11"/>
          </p:nvPr>
        </p:nvSpPr>
        <p:spPr>
          <a:xfrm>
            <a:off x="335360" y="260648"/>
            <a:ext cx="7243976" cy="878670"/>
          </a:xfrm>
        </p:spPr>
        <p:txBody>
          <a:bodyPr/>
          <a:lstStyle/>
          <a:p>
            <a:r>
              <a:rPr lang="en-CA" dirty="0"/>
              <a:t>Des questions? </a:t>
            </a:r>
          </a:p>
        </p:txBody>
      </p:sp>
      <p:sp>
        <p:nvSpPr>
          <p:cNvPr id="4" name="Content Placeholder 3"/>
          <p:cNvSpPr>
            <a:spLocks noGrp="1"/>
          </p:cNvSpPr>
          <p:nvPr>
            <p:ph idx="10"/>
          </p:nvPr>
        </p:nvSpPr>
        <p:spPr>
          <a:xfrm>
            <a:off x="2310210" y="2456892"/>
            <a:ext cx="7571580" cy="1944216"/>
          </a:xfrm>
        </p:spPr>
        <p:txBody>
          <a:bodyPr/>
          <a:lstStyle/>
          <a:p>
            <a:pPr algn="ctr"/>
            <a:r>
              <a:rPr lang="fr-CA" dirty="0"/>
              <a:t>N’hésitez pas à communiquer avec </a:t>
            </a:r>
          </a:p>
          <a:p>
            <a:pPr algn="ctr"/>
            <a:r>
              <a:rPr lang="fr-CA" dirty="0"/>
              <a:t>le Division de la protection de la vie privée et des données à</a:t>
            </a:r>
          </a:p>
          <a:p>
            <a:pPr algn="ctr"/>
            <a:r>
              <a:rPr lang="fr-CA" dirty="0"/>
              <a:t> </a:t>
            </a:r>
            <a:r>
              <a:rPr lang="fr-CA" dirty="0">
                <a:hlinkClick r:id="rId3"/>
              </a:rPr>
              <a:t>ippd-dpiprp@tbs-sct.gc.ca</a:t>
            </a:r>
            <a:r>
              <a:rPr lang="fr-CA" dirty="0"/>
              <a:t>  </a:t>
            </a:r>
          </a:p>
          <a:p>
            <a:pPr algn="ctr"/>
            <a:r>
              <a:rPr lang="fr-CA" dirty="0"/>
              <a:t>si vous avez des questions ou des commentaires. </a:t>
            </a:r>
          </a:p>
          <a:p>
            <a:endParaRPr lang="en-CA" dirty="0"/>
          </a:p>
        </p:txBody>
      </p:sp>
    </p:spTree>
    <p:extLst>
      <p:ext uri="{BB962C8B-B14F-4D97-AF65-F5344CB8AC3E}">
        <p14:creationId xmlns:p14="http://schemas.microsoft.com/office/powerpoint/2010/main" val="3495238855"/>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fr-CA" smtClean="0"/>
              <a:t>3</a:t>
            </a:fld>
            <a:endParaRPr lang="fr-CA" dirty="0"/>
          </a:p>
        </p:txBody>
      </p:sp>
      <p:sp>
        <p:nvSpPr>
          <p:cNvPr id="3" name="Text Placeholder 2"/>
          <p:cNvSpPr>
            <a:spLocks noGrp="1"/>
          </p:cNvSpPr>
          <p:nvPr>
            <p:ph type="body" sz="quarter" idx="11"/>
          </p:nvPr>
        </p:nvSpPr>
        <p:spPr>
          <a:xfrm>
            <a:off x="663018" y="274727"/>
            <a:ext cx="5432982" cy="618797"/>
          </a:xfrm>
        </p:spPr>
        <p:txBody>
          <a:bodyPr/>
          <a:lstStyle/>
          <a:p>
            <a:r>
              <a:rPr lang="fr-CA" sz="3200" dirty="0"/>
              <a:t>Contexte</a:t>
            </a:r>
            <a:endParaRPr lang="fr-CA" dirty="0"/>
          </a:p>
        </p:txBody>
      </p:sp>
      <p:sp>
        <p:nvSpPr>
          <p:cNvPr id="4" name="Content Placeholder 3"/>
          <p:cNvSpPr>
            <a:spLocks noGrp="1"/>
          </p:cNvSpPr>
          <p:nvPr>
            <p:ph idx="10"/>
          </p:nvPr>
        </p:nvSpPr>
        <p:spPr>
          <a:xfrm>
            <a:off x="663018" y="1196752"/>
            <a:ext cx="10919382" cy="3528392"/>
          </a:xfrm>
        </p:spPr>
        <p:txBody>
          <a:bodyPr/>
          <a:lstStyle/>
          <a:p>
            <a:pPr marL="342900" indent="-342900">
              <a:lnSpc>
                <a:spcPct val="105000"/>
              </a:lnSpc>
              <a:buFont typeface="Arial" panose="020B0604020202020204" pitchFamily="34" charset="0"/>
              <a:buChar char="•"/>
            </a:pPr>
            <a:r>
              <a:rPr lang="fr-CA" sz="2400" dirty="0">
                <a:solidFill>
                  <a:schemeClr val="tx2"/>
                </a:solidFill>
              </a:rPr>
              <a:t>La </a:t>
            </a:r>
            <a:r>
              <a:rPr lang="fr-CA" sz="2400" i="1" dirty="0">
                <a:solidFill>
                  <a:schemeClr val="tx2"/>
                </a:solidFill>
              </a:rPr>
              <a:t>Directive sur les demandes de renseignements personnels et de correction des renseignements personnels </a:t>
            </a:r>
            <a:r>
              <a:rPr lang="fr-CA" sz="2400" dirty="0">
                <a:solidFill>
                  <a:schemeClr val="tx2"/>
                </a:solidFill>
              </a:rPr>
              <a:t>exige</a:t>
            </a:r>
            <a:r>
              <a:rPr lang="fr-CA" sz="2400" i="1" dirty="0">
                <a:solidFill>
                  <a:schemeClr val="tx2"/>
                </a:solidFill>
              </a:rPr>
              <a:t> </a:t>
            </a:r>
            <a:r>
              <a:rPr lang="fr-CA" sz="2400" dirty="0">
                <a:solidFill>
                  <a:schemeClr val="tx2"/>
                </a:solidFill>
              </a:rPr>
              <a:t>que les institutions établissent des procédures pour valider l’identité des demandeurs.</a:t>
            </a:r>
          </a:p>
          <a:p>
            <a:pPr marL="342900" indent="-342900">
              <a:lnSpc>
                <a:spcPct val="105000"/>
              </a:lnSpc>
              <a:buFont typeface="Arial" panose="020B0604020202020204" pitchFamily="34" charset="0"/>
              <a:buChar char="•"/>
            </a:pPr>
            <a:r>
              <a:rPr lang="fr-CA" sz="2400" dirty="0">
                <a:solidFill>
                  <a:schemeClr val="tx2"/>
                </a:solidFill>
              </a:rPr>
              <a:t>La vérification de l’identité varie selon l’institution. </a:t>
            </a:r>
          </a:p>
          <a:p>
            <a:pPr marL="342900" indent="-342900">
              <a:lnSpc>
                <a:spcPct val="105000"/>
              </a:lnSpc>
              <a:buFont typeface="Arial" panose="020B0604020202020204" pitchFamily="34" charset="0"/>
              <a:buChar char="•"/>
            </a:pPr>
            <a:r>
              <a:rPr lang="fr-CA" sz="2400" dirty="0">
                <a:solidFill>
                  <a:schemeClr val="tx2"/>
                </a:solidFill>
              </a:rPr>
              <a:t>La prorogation de l’ordonnance nº 3 entre en vigueur le 13 juillet 2022.  </a:t>
            </a:r>
          </a:p>
          <a:p>
            <a:pPr marL="342900" indent="-342900">
              <a:lnSpc>
                <a:spcPct val="105000"/>
              </a:lnSpc>
              <a:buFont typeface="Arial" panose="020B0604020202020204" pitchFamily="34" charset="0"/>
              <a:buChar char="•"/>
            </a:pPr>
            <a:r>
              <a:rPr lang="fr-CA" sz="2400" dirty="0">
                <a:solidFill>
                  <a:schemeClr val="tx2"/>
                </a:solidFill>
              </a:rPr>
              <a:t>L’authentification des documents provenant de l’étranger ajoute une certaine complexité à la vérification de l’identité.</a:t>
            </a:r>
            <a:br>
              <a:rPr lang="fr-CA" sz="2400" dirty="0">
                <a:solidFill>
                  <a:schemeClr val="tx2"/>
                </a:solidFill>
              </a:rPr>
            </a:br>
            <a:endParaRPr lang="fr-CA" sz="2400" dirty="0">
              <a:solidFill>
                <a:schemeClr val="accent2">
                  <a:lumMod val="50000"/>
                </a:schemeClr>
              </a:solidFill>
              <a:ea typeface="Calibri" panose="020F0502020204030204" pitchFamily="34" charset="0"/>
            </a:endParaRPr>
          </a:p>
          <a:p>
            <a:pPr>
              <a:lnSpc>
                <a:spcPct val="105000"/>
              </a:lnSpc>
            </a:pPr>
            <a:endParaRPr lang="fr-CA" sz="2400" dirty="0">
              <a:solidFill>
                <a:schemeClr val="accent2">
                  <a:lumMod val="50000"/>
                </a:schemeClr>
              </a:solidFill>
              <a:ea typeface="Calibri" panose="020F0502020204030204" pitchFamily="34" charset="0"/>
            </a:endParaRPr>
          </a:p>
          <a:p>
            <a:endParaRPr lang="fr-CA" sz="2400" dirty="0"/>
          </a:p>
        </p:txBody>
      </p:sp>
      <p:grpSp>
        <p:nvGrpSpPr>
          <p:cNvPr id="7" name="Group 6">
            <a:extLst>
              <a:ext uri="{FF2B5EF4-FFF2-40B4-BE49-F238E27FC236}">
                <a16:creationId xmlns:a16="http://schemas.microsoft.com/office/drawing/2014/main" id="{FF5A8292-CBE7-45CE-8EFC-D64635433612}"/>
              </a:ext>
            </a:extLst>
          </p:cNvPr>
          <p:cNvGrpSpPr/>
          <p:nvPr/>
        </p:nvGrpSpPr>
        <p:grpSpPr>
          <a:xfrm>
            <a:off x="1307468" y="4149080"/>
            <a:ext cx="9317496" cy="2192533"/>
            <a:chOff x="4003087" y="1356702"/>
            <a:chExt cx="1238250" cy="1464324"/>
          </a:xfrm>
        </p:grpSpPr>
        <p:sp>
          <p:nvSpPr>
            <p:cNvPr id="8" name="Rectangle 7">
              <a:extLst>
                <a:ext uri="{FF2B5EF4-FFF2-40B4-BE49-F238E27FC236}">
                  <a16:creationId xmlns:a16="http://schemas.microsoft.com/office/drawing/2014/main" id="{AE255DE4-0CE4-4B24-9CEC-FBE1B6357CDE}"/>
                </a:ext>
              </a:extLst>
            </p:cNvPr>
            <p:cNvSpPr/>
            <p:nvPr>
              <p:custDataLst>
                <p:tags r:id="rId1"/>
              </p:custDataLst>
            </p:nvPr>
          </p:nvSpPr>
          <p:spPr>
            <a:xfrm>
              <a:off x="4003087" y="1356702"/>
              <a:ext cx="1238250" cy="1464324"/>
            </a:xfrm>
            <a:prstGeom prst="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bIns="126000" rtlCol="0" anchor="b"/>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CA" sz="1400" dirty="0"/>
            </a:p>
          </p:txBody>
        </p:sp>
        <p:sp>
          <p:nvSpPr>
            <p:cNvPr id="10" name="TextBox 30">
              <a:extLst>
                <a:ext uri="{FF2B5EF4-FFF2-40B4-BE49-F238E27FC236}">
                  <a16:creationId xmlns:a16="http://schemas.microsoft.com/office/drawing/2014/main" id="{8AD6943A-B426-4A74-BE53-F67292B3654C}"/>
                </a:ext>
              </a:extLst>
            </p:cNvPr>
            <p:cNvSpPr txBox="1"/>
            <p:nvPr/>
          </p:nvSpPr>
          <p:spPr>
            <a:xfrm>
              <a:off x="4280603" y="1356702"/>
              <a:ext cx="920459" cy="1464324"/>
            </a:xfrm>
            <a:prstGeom prst="rect">
              <a:avLst/>
            </a:prstGeom>
            <a:noFill/>
          </p:spPr>
          <p:txBody>
            <a:bodyPr wrap="square" lIns="0" rIns="0" rtlCol="0" anchor="ctr"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5000"/>
                </a:lnSpc>
              </a:pPr>
              <a:r>
                <a:rPr lang="fr-CA" sz="2400" dirty="0">
                  <a:solidFill>
                    <a:schemeClr val="bg1"/>
                  </a:solidFill>
                </a:rPr>
                <a:t>Afin de faciliter la conformité à cette exigence, le SCT a élaboré un nouvel Avis:</a:t>
              </a:r>
            </a:p>
            <a:p>
              <a:pPr>
                <a:lnSpc>
                  <a:spcPct val="105000"/>
                </a:lnSpc>
              </a:pPr>
              <a:r>
                <a:rPr lang="fr-CA" sz="2400" dirty="0">
                  <a:solidFill>
                    <a:schemeClr val="bg2"/>
                  </a:solidFill>
                  <a:hlinkClick r:id="rId4">
                    <a:extLst>
                      <a:ext uri="{A12FA001-AC4F-418D-AE19-62706E023703}">
                        <ahyp:hlinkClr xmlns:ahyp="http://schemas.microsoft.com/office/drawing/2018/hyperlinkcolor" val="tx"/>
                      </a:ext>
                    </a:extLst>
                  </a:hlinkClick>
                </a:rPr>
                <a:t>Avis de mise en œuvre de la protection des renseignements personnels 2022-02 : Vérification de l’identité pour les demandes de renseignements personnels</a:t>
              </a:r>
              <a:endParaRPr lang="fr-CA" sz="2400" dirty="0">
                <a:solidFill>
                  <a:schemeClr val="bg2"/>
                </a:solidFill>
              </a:endParaRPr>
            </a:p>
          </p:txBody>
        </p:sp>
      </p:grpSp>
      <p:sp>
        <p:nvSpPr>
          <p:cNvPr id="12" name="Freeform 18" descr="ThumbsUpOutline Icon">
            <a:extLst>
              <a:ext uri="{FF2B5EF4-FFF2-40B4-BE49-F238E27FC236}">
                <a16:creationId xmlns:a16="http://schemas.microsoft.com/office/drawing/2014/main" id="{38AB7DF6-98DB-4193-9A03-BAFCBCBA8F56}"/>
              </a:ext>
            </a:extLst>
          </p:cNvPr>
          <p:cNvSpPr>
            <a:spLocks noEditPoints="1"/>
          </p:cNvSpPr>
          <p:nvPr/>
        </p:nvSpPr>
        <p:spPr bwMode="auto">
          <a:xfrm>
            <a:off x="2018049" y="5004270"/>
            <a:ext cx="840432" cy="839262"/>
          </a:xfrm>
          <a:custGeom>
            <a:avLst/>
            <a:gdLst>
              <a:gd name="T0" fmla="*/ 289 w 347"/>
              <a:gd name="T1" fmla="*/ 116 h 376"/>
              <a:gd name="T2" fmla="*/ 260 w 347"/>
              <a:gd name="T3" fmla="*/ 72 h 376"/>
              <a:gd name="T4" fmla="*/ 229 w 347"/>
              <a:gd name="T5" fmla="*/ 8 h 376"/>
              <a:gd name="T6" fmla="*/ 175 w 347"/>
              <a:gd name="T7" fmla="*/ 9 h 376"/>
              <a:gd name="T8" fmla="*/ 154 w 347"/>
              <a:gd name="T9" fmla="*/ 62 h 376"/>
              <a:gd name="T10" fmla="*/ 122 w 347"/>
              <a:gd name="T11" fmla="*/ 110 h 376"/>
              <a:gd name="T12" fmla="*/ 29 w 347"/>
              <a:gd name="T13" fmla="*/ 145 h 376"/>
              <a:gd name="T14" fmla="*/ 0 w 347"/>
              <a:gd name="T15" fmla="*/ 174 h 376"/>
              <a:gd name="T16" fmla="*/ 9 w 347"/>
              <a:gd name="T17" fmla="*/ 338 h 376"/>
              <a:gd name="T18" fmla="*/ 94 w 347"/>
              <a:gd name="T19" fmla="*/ 347 h 376"/>
              <a:gd name="T20" fmla="*/ 174 w 347"/>
              <a:gd name="T21" fmla="*/ 371 h 376"/>
              <a:gd name="T22" fmla="*/ 238 w 347"/>
              <a:gd name="T23" fmla="*/ 376 h 376"/>
              <a:gd name="T24" fmla="*/ 297 w 347"/>
              <a:gd name="T25" fmla="*/ 357 h 376"/>
              <a:gd name="T26" fmla="*/ 330 w 347"/>
              <a:gd name="T27" fmla="*/ 268 h 376"/>
              <a:gd name="T28" fmla="*/ 338 w 347"/>
              <a:gd name="T29" fmla="*/ 226 h 376"/>
              <a:gd name="T30" fmla="*/ 347 w 347"/>
              <a:gd name="T31" fmla="*/ 173 h 376"/>
              <a:gd name="T32" fmla="*/ 313 w 347"/>
              <a:gd name="T33" fmla="*/ 192 h 376"/>
              <a:gd name="T34" fmla="*/ 307 w 347"/>
              <a:gd name="T35" fmla="*/ 213 h 376"/>
              <a:gd name="T36" fmla="*/ 297 w 347"/>
              <a:gd name="T37" fmla="*/ 252 h 376"/>
              <a:gd name="T38" fmla="*/ 297 w 347"/>
              <a:gd name="T39" fmla="*/ 285 h 376"/>
              <a:gd name="T40" fmla="*/ 287 w 347"/>
              <a:gd name="T41" fmla="*/ 309 h 376"/>
              <a:gd name="T42" fmla="*/ 217 w 347"/>
              <a:gd name="T43" fmla="*/ 347 h 376"/>
              <a:gd name="T44" fmla="*/ 133 w 347"/>
              <a:gd name="T45" fmla="*/ 328 h 376"/>
              <a:gd name="T46" fmla="*/ 117 w 347"/>
              <a:gd name="T47" fmla="*/ 323 h 376"/>
              <a:gd name="T48" fmla="*/ 101 w 347"/>
              <a:gd name="T49" fmla="*/ 319 h 376"/>
              <a:gd name="T50" fmla="*/ 87 w 347"/>
              <a:gd name="T51" fmla="*/ 318 h 376"/>
              <a:gd name="T52" fmla="*/ 94 w 347"/>
              <a:gd name="T53" fmla="*/ 174 h 376"/>
              <a:gd name="T54" fmla="*/ 111 w 347"/>
              <a:gd name="T55" fmla="*/ 165 h 376"/>
              <a:gd name="T56" fmla="*/ 129 w 347"/>
              <a:gd name="T57" fmla="*/ 147 h 376"/>
              <a:gd name="T58" fmla="*/ 144 w 347"/>
              <a:gd name="T59" fmla="*/ 129 h 376"/>
              <a:gd name="T60" fmla="*/ 166 w 347"/>
              <a:gd name="T61" fmla="*/ 101 h 376"/>
              <a:gd name="T62" fmla="*/ 187 w 347"/>
              <a:gd name="T63" fmla="*/ 48 h 376"/>
              <a:gd name="T64" fmla="*/ 224 w 347"/>
              <a:gd name="T65" fmla="*/ 40 h 376"/>
              <a:gd name="T66" fmla="*/ 221 w 347"/>
              <a:gd name="T67" fmla="*/ 109 h 376"/>
              <a:gd name="T68" fmla="*/ 289 w 347"/>
              <a:gd name="T69" fmla="*/ 145 h 376"/>
              <a:gd name="T70" fmla="*/ 318 w 347"/>
              <a:gd name="T71" fmla="*/ 174 h 376"/>
              <a:gd name="T72" fmla="*/ 44 w 347"/>
              <a:gd name="T73" fmla="*/ 318 h 376"/>
              <a:gd name="T74" fmla="*/ 29 w 347"/>
              <a:gd name="T75" fmla="*/ 303 h 376"/>
              <a:gd name="T76" fmla="*/ 44 w 347"/>
              <a:gd name="T77" fmla="*/ 289 h 376"/>
              <a:gd name="T78" fmla="*/ 58 w 347"/>
              <a:gd name="T79" fmla="*/ 303 h 376"/>
              <a:gd name="T80" fmla="*/ 44 w 347"/>
              <a:gd name="T81" fmla="*/ 318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7" h="376">
                <a:moveTo>
                  <a:pt x="330" y="133"/>
                </a:moveTo>
                <a:cubicBezTo>
                  <a:pt x="318" y="122"/>
                  <a:pt x="305" y="116"/>
                  <a:pt x="289" y="116"/>
                </a:cubicBezTo>
                <a:cubicBezTo>
                  <a:pt x="249" y="116"/>
                  <a:pt x="249" y="116"/>
                  <a:pt x="249" y="116"/>
                </a:cubicBezTo>
                <a:cubicBezTo>
                  <a:pt x="257" y="101"/>
                  <a:pt x="260" y="86"/>
                  <a:pt x="260" y="72"/>
                </a:cubicBezTo>
                <a:cubicBezTo>
                  <a:pt x="260" y="55"/>
                  <a:pt x="258" y="41"/>
                  <a:pt x="252" y="31"/>
                </a:cubicBezTo>
                <a:cubicBezTo>
                  <a:pt x="247" y="20"/>
                  <a:pt x="239" y="13"/>
                  <a:pt x="229" y="8"/>
                </a:cubicBezTo>
                <a:cubicBezTo>
                  <a:pt x="219" y="3"/>
                  <a:pt x="208" y="0"/>
                  <a:pt x="195" y="0"/>
                </a:cubicBezTo>
                <a:cubicBezTo>
                  <a:pt x="188" y="0"/>
                  <a:pt x="181" y="3"/>
                  <a:pt x="175" y="9"/>
                </a:cubicBezTo>
                <a:cubicBezTo>
                  <a:pt x="169" y="15"/>
                  <a:pt x="164" y="23"/>
                  <a:pt x="161" y="33"/>
                </a:cubicBezTo>
                <a:cubicBezTo>
                  <a:pt x="158" y="43"/>
                  <a:pt x="156" y="52"/>
                  <a:pt x="154" y="62"/>
                </a:cubicBezTo>
                <a:cubicBezTo>
                  <a:pt x="152" y="71"/>
                  <a:pt x="150" y="77"/>
                  <a:pt x="146" y="81"/>
                </a:cubicBezTo>
                <a:cubicBezTo>
                  <a:pt x="139" y="89"/>
                  <a:pt x="131" y="98"/>
                  <a:pt x="122" y="110"/>
                </a:cubicBezTo>
                <a:cubicBezTo>
                  <a:pt x="107" y="129"/>
                  <a:pt x="96" y="141"/>
                  <a:pt x="91" y="145"/>
                </a:cubicBezTo>
                <a:cubicBezTo>
                  <a:pt x="29" y="145"/>
                  <a:pt x="29" y="145"/>
                  <a:pt x="29" y="145"/>
                </a:cubicBezTo>
                <a:cubicBezTo>
                  <a:pt x="21" y="145"/>
                  <a:pt x="14" y="147"/>
                  <a:pt x="9" y="153"/>
                </a:cubicBezTo>
                <a:cubicBezTo>
                  <a:pt x="3" y="159"/>
                  <a:pt x="0" y="166"/>
                  <a:pt x="0" y="174"/>
                </a:cubicBezTo>
                <a:cubicBezTo>
                  <a:pt x="0" y="318"/>
                  <a:pt x="0" y="318"/>
                  <a:pt x="0" y="318"/>
                </a:cubicBezTo>
                <a:cubicBezTo>
                  <a:pt x="0" y="326"/>
                  <a:pt x="3" y="333"/>
                  <a:pt x="9" y="338"/>
                </a:cubicBezTo>
                <a:cubicBezTo>
                  <a:pt x="14" y="344"/>
                  <a:pt x="21" y="347"/>
                  <a:pt x="29" y="347"/>
                </a:cubicBezTo>
                <a:cubicBezTo>
                  <a:pt x="94" y="347"/>
                  <a:pt x="94" y="347"/>
                  <a:pt x="94" y="347"/>
                </a:cubicBezTo>
                <a:cubicBezTo>
                  <a:pt x="98" y="347"/>
                  <a:pt x="108" y="350"/>
                  <a:pt x="125" y="356"/>
                </a:cubicBezTo>
                <a:cubicBezTo>
                  <a:pt x="144" y="362"/>
                  <a:pt x="160" y="367"/>
                  <a:pt x="174" y="371"/>
                </a:cubicBezTo>
                <a:cubicBezTo>
                  <a:pt x="188" y="374"/>
                  <a:pt x="202" y="376"/>
                  <a:pt x="217" y="376"/>
                </a:cubicBezTo>
                <a:cubicBezTo>
                  <a:pt x="238" y="376"/>
                  <a:pt x="238" y="376"/>
                  <a:pt x="238" y="376"/>
                </a:cubicBezTo>
                <a:cubicBezTo>
                  <a:pt x="246" y="376"/>
                  <a:pt x="246" y="376"/>
                  <a:pt x="246" y="376"/>
                </a:cubicBezTo>
                <a:cubicBezTo>
                  <a:pt x="267" y="376"/>
                  <a:pt x="284" y="370"/>
                  <a:pt x="297" y="357"/>
                </a:cubicBezTo>
                <a:cubicBezTo>
                  <a:pt x="310" y="345"/>
                  <a:pt x="317" y="329"/>
                  <a:pt x="316" y="308"/>
                </a:cubicBezTo>
                <a:cubicBezTo>
                  <a:pt x="325" y="296"/>
                  <a:pt x="330" y="283"/>
                  <a:pt x="330" y="268"/>
                </a:cubicBezTo>
                <a:cubicBezTo>
                  <a:pt x="330" y="265"/>
                  <a:pt x="330" y="261"/>
                  <a:pt x="329" y="258"/>
                </a:cubicBezTo>
                <a:cubicBezTo>
                  <a:pt x="335" y="248"/>
                  <a:pt x="338" y="237"/>
                  <a:pt x="338" y="226"/>
                </a:cubicBezTo>
                <a:cubicBezTo>
                  <a:pt x="338" y="220"/>
                  <a:pt x="337" y="215"/>
                  <a:pt x="336" y="210"/>
                </a:cubicBezTo>
                <a:cubicBezTo>
                  <a:pt x="343" y="199"/>
                  <a:pt x="347" y="187"/>
                  <a:pt x="347" y="173"/>
                </a:cubicBezTo>
                <a:cubicBezTo>
                  <a:pt x="347" y="158"/>
                  <a:pt x="341" y="144"/>
                  <a:pt x="330" y="133"/>
                </a:cubicBezTo>
                <a:close/>
                <a:moveTo>
                  <a:pt x="313" y="192"/>
                </a:moveTo>
                <a:cubicBezTo>
                  <a:pt x="310" y="199"/>
                  <a:pt x="306" y="202"/>
                  <a:pt x="301" y="202"/>
                </a:cubicBezTo>
                <a:cubicBezTo>
                  <a:pt x="303" y="205"/>
                  <a:pt x="305" y="209"/>
                  <a:pt x="307" y="213"/>
                </a:cubicBezTo>
                <a:cubicBezTo>
                  <a:pt x="308" y="218"/>
                  <a:pt x="309" y="222"/>
                  <a:pt x="309" y="226"/>
                </a:cubicBezTo>
                <a:cubicBezTo>
                  <a:pt x="309" y="236"/>
                  <a:pt x="305" y="245"/>
                  <a:pt x="297" y="252"/>
                </a:cubicBezTo>
                <a:cubicBezTo>
                  <a:pt x="300" y="257"/>
                  <a:pt x="301" y="263"/>
                  <a:pt x="301" y="268"/>
                </a:cubicBezTo>
                <a:cubicBezTo>
                  <a:pt x="301" y="274"/>
                  <a:pt x="300" y="279"/>
                  <a:pt x="297" y="285"/>
                </a:cubicBezTo>
                <a:cubicBezTo>
                  <a:pt x="294" y="290"/>
                  <a:pt x="291" y="294"/>
                  <a:pt x="286" y="296"/>
                </a:cubicBezTo>
                <a:cubicBezTo>
                  <a:pt x="287" y="301"/>
                  <a:pt x="287" y="305"/>
                  <a:pt x="287" y="309"/>
                </a:cubicBezTo>
                <a:cubicBezTo>
                  <a:pt x="287" y="334"/>
                  <a:pt x="273" y="347"/>
                  <a:pt x="244" y="347"/>
                </a:cubicBezTo>
                <a:cubicBezTo>
                  <a:pt x="217" y="347"/>
                  <a:pt x="217" y="347"/>
                  <a:pt x="217" y="347"/>
                </a:cubicBezTo>
                <a:cubicBezTo>
                  <a:pt x="197" y="347"/>
                  <a:pt x="171" y="341"/>
                  <a:pt x="140" y="330"/>
                </a:cubicBezTo>
                <a:cubicBezTo>
                  <a:pt x="139" y="330"/>
                  <a:pt x="137" y="329"/>
                  <a:pt x="133" y="328"/>
                </a:cubicBezTo>
                <a:cubicBezTo>
                  <a:pt x="130" y="327"/>
                  <a:pt x="127" y="326"/>
                  <a:pt x="125" y="325"/>
                </a:cubicBezTo>
                <a:cubicBezTo>
                  <a:pt x="124" y="325"/>
                  <a:pt x="121" y="324"/>
                  <a:pt x="117" y="323"/>
                </a:cubicBezTo>
                <a:cubicBezTo>
                  <a:pt x="114" y="321"/>
                  <a:pt x="111" y="321"/>
                  <a:pt x="109" y="320"/>
                </a:cubicBezTo>
                <a:cubicBezTo>
                  <a:pt x="101" y="319"/>
                  <a:pt x="101" y="319"/>
                  <a:pt x="101" y="319"/>
                </a:cubicBezTo>
                <a:cubicBezTo>
                  <a:pt x="94" y="318"/>
                  <a:pt x="94" y="318"/>
                  <a:pt x="94" y="318"/>
                </a:cubicBezTo>
                <a:cubicBezTo>
                  <a:pt x="87" y="318"/>
                  <a:pt x="87" y="318"/>
                  <a:pt x="87" y="318"/>
                </a:cubicBezTo>
                <a:cubicBezTo>
                  <a:pt x="87" y="174"/>
                  <a:pt x="87" y="174"/>
                  <a:pt x="87" y="174"/>
                </a:cubicBezTo>
                <a:cubicBezTo>
                  <a:pt x="94" y="174"/>
                  <a:pt x="94" y="174"/>
                  <a:pt x="94" y="174"/>
                </a:cubicBezTo>
                <a:cubicBezTo>
                  <a:pt x="102" y="171"/>
                  <a:pt x="102" y="171"/>
                  <a:pt x="102" y="171"/>
                </a:cubicBezTo>
                <a:cubicBezTo>
                  <a:pt x="111" y="165"/>
                  <a:pt x="111" y="165"/>
                  <a:pt x="111" y="165"/>
                </a:cubicBezTo>
                <a:cubicBezTo>
                  <a:pt x="120" y="157"/>
                  <a:pt x="120" y="157"/>
                  <a:pt x="120" y="157"/>
                </a:cubicBezTo>
                <a:cubicBezTo>
                  <a:pt x="123" y="155"/>
                  <a:pt x="126" y="151"/>
                  <a:pt x="129" y="147"/>
                </a:cubicBezTo>
                <a:cubicBezTo>
                  <a:pt x="132" y="144"/>
                  <a:pt x="135" y="140"/>
                  <a:pt x="137" y="138"/>
                </a:cubicBezTo>
                <a:cubicBezTo>
                  <a:pt x="139" y="136"/>
                  <a:pt x="141" y="132"/>
                  <a:pt x="144" y="129"/>
                </a:cubicBezTo>
                <a:cubicBezTo>
                  <a:pt x="147" y="125"/>
                  <a:pt x="148" y="123"/>
                  <a:pt x="149" y="122"/>
                </a:cubicBezTo>
                <a:cubicBezTo>
                  <a:pt x="157" y="112"/>
                  <a:pt x="163" y="105"/>
                  <a:pt x="166" y="101"/>
                </a:cubicBezTo>
                <a:cubicBezTo>
                  <a:pt x="173" y="95"/>
                  <a:pt x="177" y="87"/>
                  <a:pt x="180" y="77"/>
                </a:cubicBezTo>
                <a:cubicBezTo>
                  <a:pt x="183" y="67"/>
                  <a:pt x="185" y="57"/>
                  <a:pt x="187" y="48"/>
                </a:cubicBezTo>
                <a:cubicBezTo>
                  <a:pt x="188" y="39"/>
                  <a:pt x="191" y="33"/>
                  <a:pt x="195" y="29"/>
                </a:cubicBezTo>
                <a:cubicBezTo>
                  <a:pt x="210" y="29"/>
                  <a:pt x="219" y="33"/>
                  <a:pt x="224" y="40"/>
                </a:cubicBezTo>
                <a:cubicBezTo>
                  <a:pt x="229" y="47"/>
                  <a:pt x="231" y="58"/>
                  <a:pt x="231" y="72"/>
                </a:cubicBezTo>
                <a:cubicBezTo>
                  <a:pt x="231" y="81"/>
                  <a:pt x="228" y="93"/>
                  <a:pt x="221" y="109"/>
                </a:cubicBezTo>
                <a:cubicBezTo>
                  <a:pt x="213" y="124"/>
                  <a:pt x="210" y="136"/>
                  <a:pt x="210" y="145"/>
                </a:cubicBezTo>
                <a:cubicBezTo>
                  <a:pt x="289" y="145"/>
                  <a:pt x="289" y="145"/>
                  <a:pt x="289" y="145"/>
                </a:cubicBezTo>
                <a:cubicBezTo>
                  <a:pt x="297" y="145"/>
                  <a:pt x="303" y="148"/>
                  <a:pt x="309" y="153"/>
                </a:cubicBezTo>
                <a:cubicBezTo>
                  <a:pt x="315" y="159"/>
                  <a:pt x="318" y="166"/>
                  <a:pt x="318" y="174"/>
                </a:cubicBezTo>
                <a:cubicBezTo>
                  <a:pt x="318" y="179"/>
                  <a:pt x="316" y="185"/>
                  <a:pt x="313" y="192"/>
                </a:cubicBezTo>
                <a:close/>
                <a:moveTo>
                  <a:pt x="44" y="318"/>
                </a:moveTo>
                <a:cubicBezTo>
                  <a:pt x="40" y="318"/>
                  <a:pt x="36" y="316"/>
                  <a:pt x="34" y="314"/>
                </a:cubicBezTo>
                <a:cubicBezTo>
                  <a:pt x="31" y="311"/>
                  <a:pt x="29" y="307"/>
                  <a:pt x="29" y="303"/>
                </a:cubicBezTo>
                <a:cubicBezTo>
                  <a:pt x="29" y="300"/>
                  <a:pt x="31" y="296"/>
                  <a:pt x="34" y="293"/>
                </a:cubicBezTo>
                <a:cubicBezTo>
                  <a:pt x="36" y="290"/>
                  <a:pt x="40" y="289"/>
                  <a:pt x="44" y="289"/>
                </a:cubicBezTo>
                <a:cubicBezTo>
                  <a:pt x="48" y="289"/>
                  <a:pt x="51" y="290"/>
                  <a:pt x="54" y="293"/>
                </a:cubicBezTo>
                <a:cubicBezTo>
                  <a:pt x="57" y="296"/>
                  <a:pt x="58" y="300"/>
                  <a:pt x="58" y="303"/>
                </a:cubicBezTo>
                <a:cubicBezTo>
                  <a:pt x="58" y="307"/>
                  <a:pt x="57" y="311"/>
                  <a:pt x="54" y="314"/>
                </a:cubicBezTo>
                <a:cubicBezTo>
                  <a:pt x="51" y="316"/>
                  <a:pt x="48" y="318"/>
                  <a:pt x="44" y="31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CA" dirty="0"/>
          </a:p>
        </p:txBody>
      </p:sp>
    </p:spTree>
    <p:extLst>
      <p:ext uri="{BB962C8B-B14F-4D97-AF65-F5344CB8AC3E}">
        <p14:creationId xmlns:p14="http://schemas.microsoft.com/office/powerpoint/2010/main" val="251012831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9940400-6ABC-4CA2-8E2A-0BBBEF3FFC63}"/>
              </a:ext>
            </a:extLst>
          </p:cNvPr>
          <p:cNvSpPr>
            <a:spLocks noGrp="1"/>
          </p:cNvSpPr>
          <p:nvPr>
            <p:ph type="sldNum" sz="quarter" idx="12"/>
          </p:nvPr>
        </p:nvSpPr>
        <p:spPr/>
        <p:txBody>
          <a:bodyPr/>
          <a:lstStyle/>
          <a:p>
            <a:fld id="{32D4B517-E49B-41B6-9DBC-23634E0F1CDC}" type="slidenum">
              <a:rPr lang="fr-CA" smtClean="0"/>
              <a:t>4</a:t>
            </a:fld>
            <a:endParaRPr lang="fr-CA" dirty="0"/>
          </a:p>
        </p:txBody>
      </p:sp>
      <p:sp>
        <p:nvSpPr>
          <p:cNvPr id="3" name="Text Placeholder 2">
            <a:extLst>
              <a:ext uri="{FF2B5EF4-FFF2-40B4-BE49-F238E27FC236}">
                <a16:creationId xmlns:a16="http://schemas.microsoft.com/office/drawing/2014/main" id="{4B0D2658-74E1-4634-896E-09EA2448C547}"/>
              </a:ext>
            </a:extLst>
          </p:cNvPr>
          <p:cNvSpPr>
            <a:spLocks noGrp="1"/>
          </p:cNvSpPr>
          <p:nvPr>
            <p:ph type="body" sz="quarter" idx="11"/>
          </p:nvPr>
        </p:nvSpPr>
        <p:spPr>
          <a:xfrm>
            <a:off x="515380" y="260648"/>
            <a:ext cx="5432982" cy="720080"/>
          </a:xfrm>
        </p:spPr>
        <p:txBody>
          <a:bodyPr/>
          <a:lstStyle/>
          <a:p>
            <a:r>
              <a:rPr lang="fr-CA" sz="3200" dirty="0"/>
              <a:t>Vérification de l’identité – Défis </a:t>
            </a:r>
          </a:p>
        </p:txBody>
      </p:sp>
      <p:sp>
        <p:nvSpPr>
          <p:cNvPr id="4" name="Content Placeholder 3">
            <a:extLst>
              <a:ext uri="{FF2B5EF4-FFF2-40B4-BE49-F238E27FC236}">
                <a16:creationId xmlns:a16="http://schemas.microsoft.com/office/drawing/2014/main" id="{073482CF-C100-42B7-BDFF-7BFDDB6CF969}"/>
              </a:ext>
            </a:extLst>
          </p:cNvPr>
          <p:cNvSpPr>
            <a:spLocks noGrp="1"/>
          </p:cNvSpPr>
          <p:nvPr>
            <p:ph idx="10"/>
          </p:nvPr>
        </p:nvSpPr>
        <p:spPr>
          <a:xfrm>
            <a:off x="515380" y="1340768"/>
            <a:ext cx="10909212" cy="3528392"/>
          </a:xfrm>
        </p:spPr>
        <p:txBody>
          <a:bodyPr/>
          <a:lstStyle/>
          <a:p>
            <a:pPr marL="342900" indent="-342900">
              <a:buFont typeface="Arial" panose="020B0604020202020204" pitchFamily="34" charset="0"/>
              <a:buChar char="•"/>
            </a:pPr>
            <a:r>
              <a:rPr lang="fr-CA" sz="2400" dirty="0">
                <a:solidFill>
                  <a:schemeClr val="tx2"/>
                </a:solidFill>
                <a:latin typeface="Noto Sans" panose="020B0502040504020204" pitchFamily="34" charset="0"/>
              </a:rPr>
              <a:t>Les i</a:t>
            </a:r>
            <a:r>
              <a:rPr lang="fr-CA" sz="2400" b="0" i="0" dirty="0">
                <a:solidFill>
                  <a:schemeClr val="tx2"/>
                </a:solidFill>
                <a:effectLst/>
                <a:latin typeface="Noto Sans" panose="020B0502040504020204" pitchFamily="34" charset="0"/>
              </a:rPr>
              <a:t>nstitutions doivent veiller à ce qu’une identification acceptable soit fournie.  </a:t>
            </a:r>
          </a:p>
          <a:p>
            <a:pPr marL="342900" indent="-342900">
              <a:buFont typeface="Arial" panose="020B0604020202020204" pitchFamily="34" charset="0"/>
              <a:buChar char="•"/>
            </a:pPr>
            <a:endParaRPr lang="fr-CA" sz="2400" b="0" i="0" dirty="0">
              <a:solidFill>
                <a:schemeClr val="tx2"/>
              </a:solidFill>
              <a:effectLst/>
              <a:latin typeface="Noto Sans" panose="020B0502040504020204" pitchFamily="34" charset="0"/>
            </a:endParaRPr>
          </a:p>
          <a:p>
            <a:pPr marL="342900" indent="-342900">
              <a:buFont typeface="Arial" panose="020B0604020202020204" pitchFamily="34" charset="0"/>
              <a:buChar char="•"/>
            </a:pPr>
            <a:r>
              <a:rPr lang="fr-CA" sz="2400" dirty="0">
                <a:solidFill>
                  <a:schemeClr val="tx2"/>
                </a:solidFill>
                <a:latin typeface="Noto Sans" panose="020B0502040504020204" pitchFamily="34" charset="0"/>
              </a:rPr>
              <a:t>Les institutions doivent protéger les renseignements personnels lorsqu’ils accordent le droit d’accès</a:t>
            </a:r>
            <a:r>
              <a:rPr lang="fr-CA" sz="2400" b="0" i="0" dirty="0">
                <a:solidFill>
                  <a:schemeClr val="tx2"/>
                </a:solidFill>
                <a:effectLst/>
                <a:latin typeface="Noto Sans" panose="020B0502040504020204" pitchFamily="34" charset="0"/>
              </a:rPr>
              <a:t>.</a:t>
            </a:r>
          </a:p>
          <a:p>
            <a:pPr marL="342900" indent="-342900">
              <a:buFont typeface="Arial" panose="020B0604020202020204" pitchFamily="34" charset="0"/>
              <a:buChar char="•"/>
            </a:pPr>
            <a:endParaRPr lang="fr-CA" sz="2400" b="0" i="0" dirty="0">
              <a:solidFill>
                <a:schemeClr val="tx2"/>
              </a:solidFill>
              <a:effectLst/>
              <a:latin typeface="Noto Sans" panose="020B0502040504020204" pitchFamily="34" charset="0"/>
            </a:endParaRPr>
          </a:p>
          <a:p>
            <a:pPr marL="342900" indent="-342900">
              <a:buFont typeface="Arial" panose="020B0604020202020204" pitchFamily="34" charset="0"/>
              <a:buChar char="•"/>
            </a:pPr>
            <a:r>
              <a:rPr lang="fr-CA" sz="2400" dirty="0">
                <a:solidFill>
                  <a:schemeClr val="tx2"/>
                </a:solidFill>
                <a:latin typeface="Noto Sans" panose="020B0502040504020204" pitchFamily="34" charset="0"/>
              </a:rPr>
              <a:t>Les institutions doivent trouver le bon équilibre entre la vérification de l’identité, en tenant compte de la collecte de renseignements personnels connexes, et le droit d’accès</a:t>
            </a:r>
            <a:r>
              <a:rPr lang="fr-CA" sz="2400" b="0" i="0" dirty="0">
                <a:solidFill>
                  <a:schemeClr val="tx2"/>
                </a:solidFill>
                <a:effectLst/>
                <a:latin typeface="Noto Sans" panose="020B0502040504020204" pitchFamily="34" charset="0"/>
              </a:rPr>
              <a:t>.</a:t>
            </a:r>
          </a:p>
          <a:p>
            <a:endParaRPr lang="fr-CA" sz="2400" dirty="0">
              <a:solidFill>
                <a:schemeClr val="tx2"/>
              </a:solidFill>
              <a:latin typeface="Noto Sans" panose="020B0502040504020204" pitchFamily="34" charset="0"/>
            </a:endParaRPr>
          </a:p>
        </p:txBody>
      </p:sp>
    </p:spTree>
    <p:extLst>
      <p:ext uri="{BB962C8B-B14F-4D97-AF65-F5344CB8AC3E}">
        <p14:creationId xmlns:p14="http://schemas.microsoft.com/office/powerpoint/2010/main" val="50791833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fr-CA" smtClean="0"/>
              <a:t>5</a:t>
            </a:fld>
            <a:endParaRPr lang="fr-CA" dirty="0"/>
          </a:p>
        </p:txBody>
      </p:sp>
      <p:sp>
        <p:nvSpPr>
          <p:cNvPr id="3" name="Text Placeholder 2"/>
          <p:cNvSpPr>
            <a:spLocks noGrp="1"/>
          </p:cNvSpPr>
          <p:nvPr>
            <p:ph type="body" sz="quarter" idx="11"/>
          </p:nvPr>
        </p:nvSpPr>
        <p:spPr>
          <a:xfrm>
            <a:off x="479376" y="296652"/>
            <a:ext cx="11233248" cy="684076"/>
          </a:xfrm>
        </p:spPr>
        <p:txBody>
          <a:bodyPr/>
          <a:lstStyle/>
          <a:p>
            <a:r>
              <a:rPr lang="fr-CA" sz="3200" dirty="0"/>
              <a:t>Outil sur l’exigence relative au niveau d’assurance</a:t>
            </a:r>
          </a:p>
        </p:txBody>
      </p:sp>
      <p:sp>
        <p:nvSpPr>
          <p:cNvPr id="4" name="Content Placeholder 3"/>
          <p:cNvSpPr>
            <a:spLocks noGrp="1"/>
          </p:cNvSpPr>
          <p:nvPr>
            <p:ph idx="10"/>
          </p:nvPr>
        </p:nvSpPr>
        <p:spPr>
          <a:xfrm>
            <a:off x="479376" y="1376772"/>
            <a:ext cx="10873208" cy="4500500"/>
          </a:xfrm>
        </p:spPr>
        <p:txBody>
          <a:bodyPr/>
          <a:lstStyle/>
          <a:p>
            <a:pPr marL="342900" indent="-342900" algn="l">
              <a:buFont typeface="Arial" panose="020B0604020202020204" pitchFamily="34" charset="0"/>
              <a:buChar char="•"/>
            </a:pPr>
            <a:r>
              <a:rPr lang="fr-CA" dirty="0">
                <a:solidFill>
                  <a:schemeClr val="tx2"/>
                </a:solidFill>
                <a:latin typeface="Noto Sans" panose="020B0502040504020204" pitchFamily="34" charset="0"/>
              </a:rPr>
              <a:t>Sert à déterminer quels sont les documents d’identité qui sont requis, à effectuer une analyse des risques du niveau de sensibilité des types de renseignements qui seront communiqués. </a:t>
            </a:r>
          </a:p>
          <a:p>
            <a:pPr marL="342900" indent="-342900" algn="l">
              <a:buFont typeface="Arial" panose="020B0604020202020204" pitchFamily="34" charset="0"/>
              <a:buChar char="•"/>
            </a:pPr>
            <a:endParaRPr lang="fr-CA" dirty="0">
              <a:solidFill>
                <a:schemeClr val="tx2"/>
              </a:solidFill>
              <a:latin typeface="Noto Sans" panose="020B0502040504020204" pitchFamily="34" charset="0"/>
            </a:endParaRPr>
          </a:p>
          <a:p>
            <a:pPr marL="342900" indent="-342900" algn="l">
              <a:buFont typeface="Arial" panose="020B0604020202020204" pitchFamily="34" charset="0"/>
              <a:buChar char="•"/>
            </a:pPr>
            <a:r>
              <a:rPr lang="fr-CA" dirty="0">
                <a:solidFill>
                  <a:schemeClr val="tx2"/>
                </a:solidFill>
                <a:latin typeface="Noto Sans" panose="020B0502040504020204" pitchFamily="34" charset="0"/>
              </a:rPr>
              <a:t>L’</a:t>
            </a:r>
            <a:r>
              <a:rPr lang="fr-CA" u="sng" dirty="0">
                <a:solidFill>
                  <a:srgbClr val="0070C0"/>
                </a:solidFill>
                <a:latin typeface="Noto Sans" panose="020B0502040504020204" pitchFamily="34" charset="0"/>
                <a:hlinkClick r:id="rId3"/>
              </a:rPr>
              <a:t>Outil sur l’exigence relative au niveau d’assurance</a:t>
            </a:r>
            <a:r>
              <a:rPr lang="fr-CA" dirty="0">
                <a:solidFill>
                  <a:schemeClr val="tx2"/>
                </a:solidFill>
                <a:latin typeface="Noto Sans" panose="020B0502040504020204" pitchFamily="34" charset="0"/>
              </a:rPr>
              <a:t> du SCT assiste dans cette analyse.</a:t>
            </a:r>
          </a:p>
          <a:p>
            <a:pPr marL="342900" indent="-342900" algn="l">
              <a:buFont typeface="Arial" panose="020B0604020202020204" pitchFamily="34" charset="0"/>
              <a:buChar char="•"/>
            </a:pPr>
            <a:endParaRPr lang="fr-CA" dirty="0">
              <a:solidFill>
                <a:schemeClr val="tx2"/>
              </a:solidFill>
              <a:latin typeface="Noto Sans" panose="020B0502040504020204" pitchFamily="34" charset="0"/>
            </a:endParaRPr>
          </a:p>
          <a:p>
            <a:pPr marL="342900" indent="-342900" algn="l">
              <a:buFont typeface="Arial" panose="020B0604020202020204" pitchFamily="34" charset="0"/>
              <a:buChar char="•"/>
            </a:pPr>
            <a:r>
              <a:rPr lang="fr-CA" dirty="0">
                <a:solidFill>
                  <a:schemeClr val="tx2"/>
                </a:solidFill>
                <a:latin typeface="Noto Sans" panose="020B0502040504020204" pitchFamily="34" charset="0"/>
              </a:rPr>
              <a:t>L’outil fournis un pointage ayant trait à la sensibilité des renseignements que l’on cherche à obtenir, de même que le niveau d’assurance nécessaire pour que l’on puisse assurer l’identité de façon adéquate.</a:t>
            </a:r>
          </a:p>
          <a:p>
            <a:pPr marL="342900" indent="-342900" algn="l">
              <a:buFont typeface="Arial" panose="020B0604020202020204" pitchFamily="34" charset="0"/>
              <a:buChar char="•"/>
            </a:pPr>
            <a:endParaRPr lang="fr-CA" dirty="0">
              <a:solidFill>
                <a:schemeClr val="tx2"/>
              </a:solidFill>
              <a:latin typeface="Noto Sans" panose="020B0502040504020204" pitchFamily="34" charset="0"/>
            </a:endParaRPr>
          </a:p>
          <a:p>
            <a:pPr marL="342900" indent="-342900" algn="l">
              <a:buFont typeface="Arial" panose="020B0604020202020204" pitchFamily="34" charset="0"/>
              <a:buChar char="•"/>
            </a:pPr>
            <a:r>
              <a:rPr lang="fr-CA" dirty="0">
                <a:solidFill>
                  <a:schemeClr val="tx2"/>
                </a:solidFill>
                <a:latin typeface="Noto Sans" panose="020B0502040504020204" pitchFamily="34" charset="0"/>
              </a:rPr>
              <a:t>Afin d’assurer l’uniformité à l’échelle du gouvernement fédéral en ce qui concerne des demandes du même genre, </a:t>
            </a:r>
            <a:r>
              <a:rPr lang="fr-CA" b="1" dirty="0">
                <a:solidFill>
                  <a:schemeClr val="tx2"/>
                </a:solidFill>
                <a:latin typeface="Noto Sans" panose="020B0502040504020204" pitchFamily="34" charset="0"/>
              </a:rPr>
              <a:t>partager</a:t>
            </a:r>
            <a:r>
              <a:rPr lang="fr-CA" dirty="0">
                <a:solidFill>
                  <a:schemeClr val="tx2"/>
                </a:solidFill>
                <a:latin typeface="Noto Sans" panose="020B0502040504020204" pitchFamily="34" charset="0"/>
              </a:rPr>
              <a:t> l’analyse et les procédures qui en découlent pour les demandes du même genre.</a:t>
            </a:r>
          </a:p>
        </p:txBody>
      </p:sp>
    </p:spTree>
    <p:extLst>
      <p:ext uri="{BB962C8B-B14F-4D97-AF65-F5344CB8AC3E}">
        <p14:creationId xmlns:p14="http://schemas.microsoft.com/office/powerpoint/2010/main" val="3707388580"/>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9940400-6ABC-4CA2-8E2A-0BBBEF3FFC63}"/>
              </a:ext>
            </a:extLst>
          </p:cNvPr>
          <p:cNvSpPr>
            <a:spLocks noGrp="1"/>
          </p:cNvSpPr>
          <p:nvPr>
            <p:ph type="sldNum" sz="quarter" idx="12"/>
          </p:nvPr>
        </p:nvSpPr>
        <p:spPr/>
        <p:txBody>
          <a:bodyPr/>
          <a:lstStyle/>
          <a:p>
            <a:fld id="{32D4B517-E49B-41B6-9DBC-23634E0F1CDC}" type="slidenum">
              <a:rPr lang="fr-CA" smtClean="0"/>
              <a:t>6</a:t>
            </a:fld>
            <a:endParaRPr lang="fr-CA" dirty="0"/>
          </a:p>
        </p:txBody>
      </p:sp>
      <p:sp>
        <p:nvSpPr>
          <p:cNvPr id="3" name="Text Placeholder 2">
            <a:extLst>
              <a:ext uri="{FF2B5EF4-FFF2-40B4-BE49-F238E27FC236}">
                <a16:creationId xmlns:a16="http://schemas.microsoft.com/office/drawing/2014/main" id="{4B0D2658-74E1-4634-896E-09EA2448C547}"/>
              </a:ext>
            </a:extLst>
          </p:cNvPr>
          <p:cNvSpPr>
            <a:spLocks noGrp="1"/>
          </p:cNvSpPr>
          <p:nvPr>
            <p:ph type="body" sz="quarter" idx="11"/>
          </p:nvPr>
        </p:nvSpPr>
        <p:spPr>
          <a:xfrm>
            <a:off x="299356" y="243336"/>
            <a:ext cx="11892644" cy="720080"/>
          </a:xfrm>
        </p:spPr>
        <p:txBody>
          <a:bodyPr/>
          <a:lstStyle/>
          <a:p>
            <a:r>
              <a:rPr lang="fr-CA" sz="3200" dirty="0"/>
              <a:t>Outil sur l’exigence relative au niveau d’assurance – Considérations </a:t>
            </a:r>
          </a:p>
        </p:txBody>
      </p:sp>
      <p:sp>
        <p:nvSpPr>
          <p:cNvPr id="4" name="Content Placeholder 3">
            <a:extLst>
              <a:ext uri="{FF2B5EF4-FFF2-40B4-BE49-F238E27FC236}">
                <a16:creationId xmlns:a16="http://schemas.microsoft.com/office/drawing/2014/main" id="{073482CF-C100-42B7-BDFF-7BFDDB6CF969}"/>
              </a:ext>
            </a:extLst>
          </p:cNvPr>
          <p:cNvSpPr>
            <a:spLocks noGrp="1"/>
          </p:cNvSpPr>
          <p:nvPr>
            <p:ph idx="10"/>
          </p:nvPr>
        </p:nvSpPr>
        <p:spPr>
          <a:xfrm>
            <a:off x="1055440" y="2190825"/>
            <a:ext cx="10045116" cy="4165526"/>
          </a:xfrm>
        </p:spPr>
        <p:txBody>
          <a:bodyPr/>
          <a:lstStyle/>
          <a:p>
            <a:pPr marL="457200" indent="-457200">
              <a:buFont typeface="+mj-lt"/>
              <a:buAutoNum type="arabicPeriod"/>
            </a:pPr>
            <a:r>
              <a:rPr lang="fr-CA" sz="2300" dirty="0">
                <a:solidFill>
                  <a:schemeClr val="tx2"/>
                </a:solidFill>
                <a:latin typeface="Noto Sans" panose="020B0502040504020204" pitchFamily="34" charset="0"/>
              </a:rPr>
              <a:t>Inconvénients, détresse, perte de situation sociale ou de réputation.</a:t>
            </a:r>
          </a:p>
          <a:p>
            <a:pPr marL="457200" indent="-457200">
              <a:buFont typeface="+mj-lt"/>
              <a:buAutoNum type="arabicPeriod"/>
            </a:pPr>
            <a:r>
              <a:rPr lang="fr-CA" sz="2300" dirty="0">
                <a:solidFill>
                  <a:schemeClr val="tx2"/>
                </a:solidFill>
                <a:latin typeface="Noto Sans" panose="020B0502040504020204" pitchFamily="34" charset="0"/>
              </a:rPr>
              <a:t>Perte financière	</a:t>
            </a:r>
          </a:p>
          <a:p>
            <a:pPr marL="457200" indent="-457200">
              <a:buFont typeface="+mj-lt"/>
              <a:buAutoNum type="arabicPeriod"/>
            </a:pPr>
            <a:r>
              <a:rPr lang="fr-CA" sz="2300" dirty="0">
                <a:solidFill>
                  <a:schemeClr val="tx2"/>
                </a:solidFill>
                <a:latin typeface="Noto Sans" panose="020B0502040504020204" pitchFamily="34" charset="0"/>
              </a:rPr>
              <a:t>Préjudice cause au programme ou à l’intérêt public</a:t>
            </a:r>
          </a:p>
          <a:p>
            <a:pPr marL="457200" indent="-457200">
              <a:buFont typeface="+mj-lt"/>
              <a:buAutoNum type="arabicPeriod"/>
            </a:pPr>
            <a:r>
              <a:rPr lang="fr-CA" sz="2300" dirty="0">
                <a:solidFill>
                  <a:schemeClr val="tx2"/>
                </a:solidFill>
                <a:latin typeface="Noto Sans" panose="020B0502040504020204" pitchFamily="34" charset="0"/>
              </a:rPr>
              <a:t>Divulgation non autorisée de renseignements personnels ou commerciaux de nature délicate	</a:t>
            </a:r>
          </a:p>
          <a:p>
            <a:pPr marL="457200" indent="-457200">
              <a:buFont typeface="+mj-lt"/>
              <a:buAutoNum type="arabicPeriod"/>
            </a:pPr>
            <a:r>
              <a:rPr lang="fr-CA" sz="2300" dirty="0">
                <a:solidFill>
                  <a:schemeClr val="tx2"/>
                </a:solidFill>
                <a:latin typeface="Noto Sans" panose="020B0502040504020204" pitchFamily="34" charset="0"/>
              </a:rPr>
              <a:t>Divulgation non autorisée de renseignements gouvernementaux de nature délicate	</a:t>
            </a:r>
          </a:p>
          <a:p>
            <a:pPr marL="457200" indent="-457200">
              <a:buFont typeface="+mj-lt"/>
              <a:buAutoNum type="arabicPeriod"/>
            </a:pPr>
            <a:r>
              <a:rPr lang="fr-CA" sz="2300" dirty="0">
                <a:solidFill>
                  <a:schemeClr val="tx2"/>
                </a:solidFill>
                <a:latin typeface="Noto Sans" panose="020B0502040504020204" pitchFamily="34" charset="0"/>
              </a:rPr>
              <a:t>Infractions civiles ou criminelles	</a:t>
            </a:r>
          </a:p>
          <a:p>
            <a:pPr marL="457200" indent="-457200">
              <a:buFont typeface="+mj-lt"/>
              <a:buAutoNum type="arabicPeriod"/>
            </a:pPr>
            <a:r>
              <a:rPr lang="fr-CA" sz="2300" dirty="0">
                <a:solidFill>
                  <a:schemeClr val="tx2"/>
                </a:solidFill>
                <a:latin typeface="Noto Sans" panose="020B0502040504020204" pitchFamily="34" charset="0"/>
              </a:rPr>
              <a:t>Santé ou sécurité personnelle	</a:t>
            </a:r>
          </a:p>
          <a:p>
            <a:pPr marL="457200" indent="-457200">
              <a:buFont typeface="+mj-lt"/>
              <a:buAutoNum type="arabicPeriod"/>
            </a:pPr>
            <a:r>
              <a:rPr lang="fr-CA" sz="2300" dirty="0">
                <a:solidFill>
                  <a:schemeClr val="tx2"/>
                </a:solidFill>
                <a:latin typeface="Noto Sans" panose="020B0502040504020204" pitchFamily="34" charset="0"/>
              </a:rPr>
              <a:t>Intérêt national</a:t>
            </a:r>
            <a:endParaRPr lang="fr-CA" sz="2300" dirty="0">
              <a:solidFill>
                <a:schemeClr val="tx2"/>
              </a:solidFill>
            </a:endParaRPr>
          </a:p>
        </p:txBody>
      </p:sp>
      <p:sp>
        <p:nvSpPr>
          <p:cNvPr id="10" name="TextBox 9">
            <a:extLst>
              <a:ext uri="{FF2B5EF4-FFF2-40B4-BE49-F238E27FC236}">
                <a16:creationId xmlns:a16="http://schemas.microsoft.com/office/drawing/2014/main" id="{C3C2F5AD-D849-46CE-94FA-5999C5431DA5}"/>
              </a:ext>
            </a:extLst>
          </p:cNvPr>
          <p:cNvSpPr txBox="1"/>
          <p:nvPr/>
        </p:nvSpPr>
        <p:spPr>
          <a:xfrm>
            <a:off x="311965" y="1193681"/>
            <a:ext cx="11652687" cy="830997"/>
          </a:xfrm>
          <a:prstGeom prst="rect">
            <a:avLst/>
          </a:prstGeom>
          <a:noFill/>
        </p:spPr>
        <p:txBody>
          <a:bodyPr wrap="square">
            <a:spAutoFit/>
          </a:bodyPr>
          <a:lstStyle/>
          <a:p>
            <a:r>
              <a:rPr lang="fr-CA" sz="2400" dirty="0">
                <a:solidFill>
                  <a:schemeClr val="tx2"/>
                </a:solidFill>
                <a:latin typeface="Noto Sans" panose="020B0502040504020204" pitchFamily="34" charset="0"/>
              </a:rPr>
              <a:t>Afin de déterminer le niveau d’assurance qui s’impose, on doit tenir compte des éléments suivants :</a:t>
            </a:r>
          </a:p>
        </p:txBody>
      </p:sp>
    </p:spTree>
    <p:extLst>
      <p:ext uri="{BB962C8B-B14F-4D97-AF65-F5344CB8AC3E}">
        <p14:creationId xmlns:p14="http://schemas.microsoft.com/office/powerpoint/2010/main" val="15467534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C0F41B2-A53F-4BA8-A23B-A02A21678AFD}"/>
              </a:ext>
            </a:extLst>
          </p:cNvPr>
          <p:cNvSpPr>
            <a:spLocks noGrp="1"/>
          </p:cNvSpPr>
          <p:nvPr>
            <p:ph type="body" sz="quarter" idx="11"/>
          </p:nvPr>
        </p:nvSpPr>
        <p:spPr>
          <a:xfrm>
            <a:off x="299356" y="285372"/>
            <a:ext cx="9217024" cy="878670"/>
          </a:xfrm>
        </p:spPr>
        <p:txBody>
          <a:bodyPr/>
          <a:lstStyle/>
          <a:p>
            <a:r>
              <a:rPr lang="fr-CA" sz="3200" dirty="0"/>
              <a:t>Études de cas sur les thèmes de demande courants </a:t>
            </a:r>
          </a:p>
        </p:txBody>
      </p:sp>
      <p:sp>
        <p:nvSpPr>
          <p:cNvPr id="18" name="TextBox 17"/>
          <p:cNvSpPr txBox="1"/>
          <p:nvPr/>
        </p:nvSpPr>
        <p:spPr>
          <a:xfrm>
            <a:off x="1873749" y="1985962"/>
            <a:ext cx="3850995" cy="461665"/>
          </a:xfrm>
          <a:prstGeom prst="rect">
            <a:avLst/>
          </a:prstGeom>
          <a:noFill/>
        </p:spPr>
        <p:txBody>
          <a:bodyPr wrap="square" rtlCol="0">
            <a:spAutoFit/>
          </a:bodyPr>
          <a:lstStyle/>
          <a:p>
            <a:r>
              <a:rPr lang="fr-CA" sz="2400" dirty="0">
                <a:solidFill>
                  <a:schemeClr val="tx2"/>
                </a:solidFill>
                <a:cs typeface="Arial" pitchFamily="34" charset="0"/>
              </a:rPr>
              <a:t>Dotation, externe</a:t>
            </a:r>
          </a:p>
        </p:txBody>
      </p:sp>
      <p:sp>
        <p:nvSpPr>
          <p:cNvPr id="27" name="Slide Number Placeholder 26">
            <a:extLst>
              <a:ext uri="{FF2B5EF4-FFF2-40B4-BE49-F238E27FC236}">
                <a16:creationId xmlns:a16="http://schemas.microsoft.com/office/drawing/2014/main" id="{EA907E07-DF30-4AD1-9849-55B798C76776}"/>
              </a:ext>
            </a:extLst>
          </p:cNvPr>
          <p:cNvSpPr>
            <a:spLocks noGrp="1"/>
          </p:cNvSpPr>
          <p:nvPr>
            <p:ph type="sldNum" sz="quarter" idx="12"/>
          </p:nvPr>
        </p:nvSpPr>
        <p:spPr/>
        <p:txBody>
          <a:bodyPr/>
          <a:lstStyle/>
          <a:p>
            <a:fld id="{32D4B517-E49B-41B6-9DBC-23634E0F1CDC}" type="slidenum">
              <a:rPr lang="fr-CA" smtClean="0"/>
              <a:t>7</a:t>
            </a:fld>
            <a:endParaRPr lang="fr-CA" dirty="0"/>
          </a:p>
        </p:txBody>
      </p:sp>
      <p:grpSp>
        <p:nvGrpSpPr>
          <p:cNvPr id="28" name="Group 27">
            <a:extLst>
              <a:ext uri="{FF2B5EF4-FFF2-40B4-BE49-F238E27FC236}">
                <a16:creationId xmlns:a16="http://schemas.microsoft.com/office/drawing/2014/main" id="{ECEACDDE-7622-48BA-9778-21B34C75A90D}"/>
              </a:ext>
            </a:extLst>
          </p:cNvPr>
          <p:cNvGrpSpPr/>
          <p:nvPr/>
        </p:nvGrpSpPr>
        <p:grpSpPr>
          <a:xfrm>
            <a:off x="785813" y="1724025"/>
            <a:ext cx="914400" cy="914400"/>
            <a:chOff x="785813" y="1724025"/>
            <a:chExt cx="914400" cy="914400"/>
          </a:xfrm>
        </p:grpSpPr>
        <p:sp>
          <p:nvSpPr>
            <p:cNvPr id="7" name="Rounded Rectangle 6"/>
            <p:cNvSpPr/>
            <p:nvPr>
              <p:custDataLst>
                <p:tags r:id="rId6"/>
              </p:custDataLst>
            </p:nvPr>
          </p:nvSpPr>
          <p:spPr>
            <a:xfrm>
              <a:off x="785813" y="1724025"/>
              <a:ext cx="914400" cy="914400"/>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1" name="Freeform 21" descr="Users Icon">
              <a:extLst>
                <a:ext uri="{FF2B5EF4-FFF2-40B4-BE49-F238E27FC236}">
                  <a16:creationId xmlns:a16="http://schemas.microsoft.com/office/drawing/2014/main" id="{F3AF5643-4DB5-4794-88C9-776F7D9C558A}"/>
                </a:ext>
              </a:extLst>
            </p:cNvPr>
            <p:cNvSpPr>
              <a:spLocks noEditPoints="1"/>
            </p:cNvSpPr>
            <p:nvPr/>
          </p:nvSpPr>
          <p:spPr bwMode="auto">
            <a:xfrm>
              <a:off x="956194" y="1914819"/>
              <a:ext cx="571500" cy="532808"/>
            </a:xfrm>
            <a:custGeom>
              <a:avLst/>
              <a:gdLst>
                <a:gd name="T0" fmla="*/ 318 w 450"/>
                <a:gd name="T1" fmla="*/ 17 h 420"/>
                <a:gd name="T2" fmla="*/ 318 w 450"/>
                <a:gd name="T3" fmla="*/ 102 h 420"/>
                <a:gd name="T4" fmla="*/ 403 w 450"/>
                <a:gd name="T5" fmla="*/ 102 h 420"/>
                <a:gd name="T6" fmla="*/ 403 w 450"/>
                <a:gd name="T7" fmla="*/ 17 h 420"/>
                <a:gd name="T8" fmla="*/ 421 w 450"/>
                <a:gd name="T9" fmla="*/ 120 h 420"/>
                <a:gd name="T10" fmla="*/ 388 w 450"/>
                <a:gd name="T11" fmla="*/ 135 h 420"/>
                <a:gd name="T12" fmla="*/ 329 w 450"/>
                <a:gd name="T13" fmla="*/ 135 h 420"/>
                <a:gd name="T14" fmla="*/ 311 w 450"/>
                <a:gd name="T15" fmla="*/ 210 h 420"/>
                <a:gd name="T16" fmla="*/ 405 w 450"/>
                <a:gd name="T17" fmla="*/ 240 h 420"/>
                <a:gd name="T18" fmla="*/ 450 w 450"/>
                <a:gd name="T19" fmla="*/ 203 h 420"/>
                <a:gd name="T20" fmla="*/ 225 w 450"/>
                <a:gd name="T21" fmla="*/ 60 h 420"/>
                <a:gd name="T22" fmla="*/ 135 w 450"/>
                <a:gd name="T23" fmla="*/ 150 h 420"/>
                <a:gd name="T24" fmla="*/ 225 w 450"/>
                <a:gd name="T25" fmla="*/ 240 h 420"/>
                <a:gd name="T26" fmla="*/ 315 w 450"/>
                <a:gd name="T27" fmla="*/ 150 h 420"/>
                <a:gd name="T28" fmla="*/ 225 w 450"/>
                <a:gd name="T29" fmla="*/ 60 h 420"/>
                <a:gd name="T30" fmla="*/ 47 w 450"/>
                <a:gd name="T31" fmla="*/ 17 h 420"/>
                <a:gd name="T32" fmla="*/ 47 w 450"/>
                <a:gd name="T33" fmla="*/ 102 h 420"/>
                <a:gd name="T34" fmla="*/ 132 w 450"/>
                <a:gd name="T35" fmla="*/ 102 h 420"/>
                <a:gd name="T36" fmla="*/ 132 w 450"/>
                <a:gd name="T37" fmla="*/ 17 h 420"/>
                <a:gd name="T38" fmla="*/ 389 w 450"/>
                <a:gd name="T39" fmla="*/ 335 h 420"/>
                <a:gd name="T40" fmla="*/ 380 w 450"/>
                <a:gd name="T41" fmla="*/ 284 h 420"/>
                <a:gd name="T42" fmla="*/ 355 w 450"/>
                <a:gd name="T43" fmla="*/ 242 h 420"/>
                <a:gd name="T44" fmla="*/ 309 w 450"/>
                <a:gd name="T45" fmla="*/ 225 h 420"/>
                <a:gd name="T46" fmla="*/ 282 w 450"/>
                <a:gd name="T47" fmla="*/ 241 h 420"/>
                <a:gd name="T48" fmla="*/ 225 w 450"/>
                <a:gd name="T49" fmla="*/ 258 h 420"/>
                <a:gd name="T50" fmla="*/ 168 w 450"/>
                <a:gd name="T51" fmla="*/ 241 h 420"/>
                <a:gd name="T52" fmla="*/ 141 w 450"/>
                <a:gd name="T53" fmla="*/ 225 h 420"/>
                <a:gd name="T54" fmla="*/ 95 w 450"/>
                <a:gd name="T55" fmla="*/ 242 h 420"/>
                <a:gd name="T56" fmla="*/ 70 w 450"/>
                <a:gd name="T57" fmla="*/ 284 h 420"/>
                <a:gd name="T58" fmla="*/ 61 w 450"/>
                <a:gd name="T59" fmla="*/ 335 h 420"/>
                <a:gd name="T60" fmla="*/ 77 w 450"/>
                <a:gd name="T61" fmla="*/ 404 h 420"/>
                <a:gd name="T62" fmla="*/ 327 w 450"/>
                <a:gd name="T63" fmla="*/ 420 h 420"/>
                <a:gd name="T64" fmla="*/ 390 w 450"/>
                <a:gd name="T65" fmla="*/ 360 h 420"/>
                <a:gd name="T66" fmla="*/ 120 w 450"/>
                <a:gd name="T67" fmla="*/ 150 h 420"/>
                <a:gd name="T68" fmla="*/ 90 w 450"/>
                <a:gd name="T69" fmla="*/ 140 h 420"/>
                <a:gd name="T70" fmla="*/ 39 w 450"/>
                <a:gd name="T71" fmla="*/ 125 h 420"/>
                <a:gd name="T72" fmla="*/ 0 w 450"/>
                <a:gd name="T73" fmla="*/ 203 h 420"/>
                <a:gd name="T74" fmla="*/ 45 w 450"/>
                <a:gd name="T75" fmla="*/ 240 h 420"/>
                <a:gd name="T76" fmla="*/ 139 w 450"/>
                <a:gd name="T77" fmla="*/ 21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0" h="420">
                  <a:moveTo>
                    <a:pt x="360" y="0"/>
                  </a:moveTo>
                  <a:cubicBezTo>
                    <a:pt x="343" y="0"/>
                    <a:pt x="329" y="6"/>
                    <a:pt x="318" y="17"/>
                  </a:cubicBezTo>
                  <a:cubicBezTo>
                    <a:pt x="306" y="29"/>
                    <a:pt x="300" y="43"/>
                    <a:pt x="300" y="60"/>
                  </a:cubicBezTo>
                  <a:cubicBezTo>
                    <a:pt x="300" y="77"/>
                    <a:pt x="306" y="91"/>
                    <a:pt x="318" y="102"/>
                  </a:cubicBezTo>
                  <a:cubicBezTo>
                    <a:pt x="329" y="114"/>
                    <a:pt x="343" y="120"/>
                    <a:pt x="360" y="120"/>
                  </a:cubicBezTo>
                  <a:cubicBezTo>
                    <a:pt x="377" y="120"/>
                    <a:pt x="391" y="114"/>
                    <a:pt x="403" y="102"/>
                  </a:cubicBezTo>
                  <a:cubicBezTo>
                    <a:pt x="414" y="91"/>
                    <a:pt x="420" y="77"/>
                    <a:pt x="420" y="60"/>
                  </a:cubicBezTo>
                  <a:cubicBezTo>
                    <a:pt x="420" y="43"/>
                    <a:pt x="414" y="29"/>
                    <a:pt x="403" y="17"/>
                  </a:cubicBezTo>
                  <a:cubicBezTo>
                    <a:pt x="391" y="6"/>
                    <a:pt x="377" y="0"/>
                    <a:pt x="360" y="0"/>
                  </a:cubicBezTo>
                  <a:close/>
                  <a:moveTo>
                    <a:pt x="421" y="120"/>
                  </a:moveTo>
                  <a:cubicBezTo>
                    <a:pt x="420" y="120"/>
                    <a:pt x="417" y="122"/>
                    <a:pt x="411" y="125"/>
                  </a:cubicBezTo>
                  <a:cubicBezTo>
                    <a:pt x="405" y="128"/>
                    <a:pt x="397" y="132"/>
                    <a:pt x="388" y="135"/>
                  </a:cubicBezTo>
                  <a:cubicBezTo>
                    <a:pt x="379" y="138"/>
                    <a:pt x="369" y="140"/>
                    <a:pt x="360" y="140"/>
                  </a:cubicBezTo>
                  <a:cubicBezTo>
                    <a:pt x="350" y="140"/>
                    <a:pt x="339" y="138"/>
                    <a:pt x="329" y="135"/>
                  </a:cubicBezTo>
                  <a:cubicBezTo>
                    <a:pt x="330" y="140"/>
                    <a:pt x="330" y="146"/>
                    <a:pt x="330" y="150"/>
                  </a:cubicBezTo>
                  <a:cubicBezTo>
                    <a:pt x="330" y="172"/>
                    <a:pt x="324" y="192"/>
                    <a:pt x="311" y="210"/>
                  </a:cubicBezTo>
                  <a:cubicBezTo>
                    <a:pt x="336" y="211"/>
                    <a:pt x="357" y="221"/>
                    <a:pt x="373" y="240"/>
                  </a:cubicBezTo>
                  <a:cubicBezTo>
                    <a:pt x="405" y="240"/>
                    <a:pt x="405" y="240"/>
                    <a:pt x="405" y="240"/>
                  </a:cubicBezTo>
                  <a:cubicBezTo>
                    <a:pt x="417" y="240"/>
                    <a:pt x="428" y="237"/>
                    <a:pt x="437" y="231"/>
                  </a:cubicBezTo>
                  <a:cubicBezTo>
                    <a:pt x="446" y="224"/>
                    <a:pt x="450" y="215"/>
                    <a:pt x="450" y="203"/>
                  </a:cubicBezTo>
                  <a:cubicBezTo>
                    <a:pt x="450" y="148"/>
                    <a:pt x="440" y="120"/>
                    <a:pt x="421" y="120"/>
                  </a:cubicBezTo>
                  <a:close/>
                  <a:moveTo>
                    <a:pt x="225" y="60"/>
                  </a:moveTo>
                  <a:cubicBezTo>
                    <a:pt x="200" y="60"/>
                    <a:pt x="179" y="69"/>
                    <a:pt x="161" y="86"/>
                  </a:cubicBezTo>
                  <a:cubicBezTo>
                    <a:pt x="144" y="104"/>
                    <a:pt x="135" y="125"/>
                    <a:pt x="135" y="150"/>
                  </a:cubicBezTo>
                  <a:cubicBezTo>
                    <a:pt x="135" y="175"/>
                    <a:pt x="144" y="196"/>
                    <a:pt x="161" y="214"/>
                  </a:cubicBezTo>
                  <a:cubicBezTo>
                    <a:pt x="179" y="231"/>
                    <a:pt x="200" y="240"/>
                    <a:pt x="225" y="240"/>
                  </a:cubicBezTo>
                  <a:cubicBezTo>
                    <a:pt x="250" y="240"/>
                    <a:pt x="271" y="231"/>
                    <a:pt x="289" y="214"/>
                  </a:cubicBezTo>
                  <a:cubicBezTo>
                    <a:pt x="306" y="196"/>
                    <a:pt x="315" y="175"/>
                    <a:pt x="315" y="150"/>
                  </a:cubicBezTo>
                  <a:cubicBezTo>
                    <a:pt x="315" y="125"/>
                    <a:pt x="306" y="104"/>
                    <a:pt x="289" y="86"/>
                  </a:cubicBezTo>
                  <a:cubicBezTo>
                    <a:pt x="271" y="69"/>
                    <a:pt x="250" y="60"/>
                    <a:pt x="225" y="60"/>
                  </a:cubicBezTo>
                  <a:close/>
                  <a:moveTo>
                    <a:pt x="90" y="0"/>
                  </a:moveTo>
                  <a:cubicBezTo>
                    <a:pt x="73" y="0"/>
                    <a:pt x="59" y="6"/>
                    <a:pt x="47" y="17"/>
                  </a:cubicBezTo>
                  <a:cubicBezTo>
                    <a:pt x="36" y="29"/>
                    <a:pt x="30" y="43"/>
                    <a:pt x="30" y="60"/>
                  </a:cubicBezTo>
                  <a:cubicBezTo>
                    <a:pt x="30" y="77"/>
                    <a:pt x="36" y="91"/>
                    <a:pt x="47" y="102"/>
                  </a:cubicBezTo>
                  <a:cubicBezTo>
                    <a:pt x="59" y="114"/>
                    <a:pt x="73" y="120"/>
                    <a:pt x="90" y="120"/>
                  </a:cubicBezTo>
                  <a:cubicBezTo>
                    <a:pt x="106" y="120"/>
                    <a:pt x="120" y="114"/>
                    <a:pt x="132" y="102"/>
                  </a:cubicBezTo>
                  <a:cubicBezTo>
                    <a:pt x="144" y="91"/>
                    <a:pt x="150" y="77"/>
                    <a:pt x="150" y="60"/>
                  </a:cubicBezTo>
                  <a:cubicBezTo>
                    <a:pt x="150" y="43"/>
                    <a:pt x="144" y="29"/>
                    <a:pt x="132" y="17"/>
                  </a:cubicBezTo>
                  <a:cubicBezTo>
                    <a:pt x="120" y="6"/>
                    <a:pt x="106" y="0"/>
                    <a:pt x="90" y="0"/>
                  </a:cubicBezTo>
                  <a:close/>
                  <a:moveTo>
                    <a:pt x="389" y="335"/>
                  </a:moveTo>
                  <a:cubicBezTo>
                    <a:pt x="389" y="327"/>
                    <a:pt x="388" y="319"/>
                    <a:pt x="386" y="310"/>
                  </a:cubicBezTo>
                  <a:cubicBezTo>
                    <a:pt x="384" y="301"/>
                    <a:pt x="382" y="292"/>
                    <a:pt x="380" y="284"/>
                  </a:cubicBezTo>
                  <a:cubicBezTo>
                    <a:pt x="377" y="276"/>
                    <a:pt x="374" y="269"/>
                    <a:pt x="370" y="261"/>
                  </a:cubicBezTo>
                  <a:cubicBezTo>
                    <a:pt x="365" y="254"/>
                    <a:pt x="361" y="248"/>
                    <a:pt x="355" y="242"/>
                  </a:cubicBezTo>
                  <a:cubicBezTo>
                    <a:pt x="350" y="237"/>
                    <a:pt x="343" y="233"/>
                    <a:pt x="335" y="230"/>
                  </a:cubicBezTo>
                  <a:cubicBezTo>
                    <a:pt x="327" y="227"/>
                    <a:pt x="318" y="225"/>
                    <a:pt x="309" y="225"/>
                  </a:cubicBezTo>
                  <a:cubicBezTo>
                    <a:pt x="307" y="225"/>
                    <a:pt x="304" y="227"/>
                    <a:pt x="299" y="230"/>
                  </a:cubicBezTo>
                  <a:cubicBezTo>
                    <a:pt x="294" y="234"/>
                    <a:pt x="288" y="237"/>
                    <a:pt x="282" y="241"/>
                  </a:cubicBezTo>
                  <a:cubicBezTo>
                    <a:pt x="275" y="246"/>
                    <a:pt x="267" y="249"/>
                    <a:pt x="257" y="253"/>
                  </a:cubicBezTo>
                  <a:cubicBezTo>
                    <a:pt x="246" y="256"/>
                    <a:pt x="236" y="258"/>
                    <a:pt x="225" y="258"/>
                  </a:cubicBezTo>
                  <a:cubicBezTo>
                    <a:pt x="214" y="258"/>
                    <a:pt x="204" y="256"/>
                    <a:pt x="193" y="253"/>
                  </a:cubicBezTo>
                  <a:cubicBezTo>
                    <a:pt x="183" y="249"/>
                    <a:pt x="174" y="246"/>
                    <a:pt x="168" y="241"/>
                  </a:cubicBezTo>
                  <a:cubicBezTo>
                    <a:pt x="162" y="237"/>
                    <a:pt x="156" y="234"/>
                    <a:pt x="151" y="230"/>
                  </a:cubicBezTo>
                  <a:cubicBezTo>
                    <a:pt x="146" y="227"/>
                    <a:pt x="142" y="225"/>
                    <a:pt x="141" y="225"/>
                  </a:cubicBezTo>
                  <a:cubicBezTo>
                    <a:pt x="131" y="225"/>
                    <a:pt x="123" y="227"/>
                    <a:pt x="115" y="230"/>
                  </a:cubicBezTo>
                  <a:cubicBezTo>
                    <a:pt x="107" y="233"/>
                    <a:pt x="100" y="237"/>
                    <a:pt x="95" y="242"/>
                  </a:cubicBezTo>
                  <a:cubicBezTo>
                    <a:pt x="89" y="248"/>
                    <a:pt x="84" y="254"/>
                    <a:pt x="80" y="261"/>
                  </a:cubicBezTo>
                  <a:cubicBezTo>
                    <a:pt x="76" y="269"/>
                    <a:pt x="73" y="276"/>
                    <a:pt x="70" y="284"/>
                  </a:cubicBezTo>
                  <a:cubicBezTo>
                    <a:pt x="68" y="292"/>
                    <a:pt x="65" y="301"/>
                    <a:pt x="64" y="310"/>
                  </a:cubicBezTo>
                  <a:cubicBezTo>
                    <a:pt x="62" y="319"/>
                    <a:pt x="61" y="327"/>
                    <a:pt x="61" y="335"/>
                  </a:cubicBezTo>
                  <a:cubicBezTo>
                    <a:pt x="60" y="343"/>
                    <a:pt x="60" y="351"/>
                    <a:pt x="60" y="360"/>
                  </a:cubicBezTo>
                  <a:cubicBezTo>
                    <a:pt x="60" y="378"/>
                    <a:pt x="65" y="393"/>
                    <a:pt x="77" y="404"/>
                  </a:cubicBezTo>
                  <a:cubicBezTo>
                    <a:pt x="88" y="415"/>
                    <a:pt x="103" y="420"/>
                    <a:pt x="122" y="420"/>
                  </a:cubicBezTo>
                  <a:cubicBezTo>
                    <a:pt x="327" y="420"/>
                    <a:pt x="327" y="420"/>
                    <a:pt x="327" y="420"/>
                  </a:cubicBezTo>
                  <a:cubicBezTo>
                    <a:pt x="346" y="420"/>
                    <a:pt x="362" y="415"/>
                    <a:pt x="373" y="404"/>
                  </a:cubicBezTo>
                  <a:cubicBezTo>
                    <a:pt x="384" y="393"/>
                    <a:pt x="390" y="378"/>
                    <a:pt x="390" y="360"/>
                  </a:cubicBezTo>
                  <a:cubicBezTo>
                    <a:pt x="390" y="351"/>
                    <a:pt x="390" y="343"/>
                    <a:pt x="389" y="335"/>
                  </a:cubicBezTo>
                  <a:close/>
                  <a:moveTo>
                    <a:pt x="120" y="150"/>
                  </a:moveTo>
                  <a:cubicBezTo>
                    <a:pt x="120" y="146"/>
                    <a:pt x="120" y="140"/>
                    <a:pt x="121" y="135"/>
                  </a:cubicBezTo>
                  <a:cubicBezTo>
                    <a:pt x="111" y="138"/>
                    <a:pt x="100" y="140"/>
                    <a:pt x="90" y="140"/>
                  </a:cubicBezTo>
                  <a:cubicBezTo>
                    <a:pt x="80" y="140"/>
                    <a:pt x="71" y="138"/>
                    <a:pt x="62" y="135"/>
                  </a:cubicBezTo>
                  <a:cubicBezTo>
                    <a:pt x="52" y="132"/>
                    <a:pt x="45" y="128"/>
                    <a:pt x="39" y="125"/>
                  </a:cubicBezTo>
                  <a:cubicBezTo>
                    <a:pt x="33" y="122"/>
                    <a:pt x="30" y="120"/>
                    <a:pt x="29" y="120"/>
                  </a:cubicBezTo>
                  <a:cubicBezTo>
                    <a:pt x="9" y="120"/>
                    <a:pt x="0" y="148"/>
                    <a:pt x="0" y="203"/>
                  </a:cubicBezTo>
                  <a:cubicBezTo>
                    <a:pt x="0" y="215"/>
                    <a:pt x="4" y="224"/>
                    <a:pt x="13" y="231"/>
                  </a:cubicBezTo>
                  <a:cubicBezTo>
                    <a:pt x="22" y="237"/>
                    <a:pt x="32" y="240"/>
                    <a:pt x="45" y="240"/>
                  </a:cubicBezTo>
                  <a:cubicBezTo>
                    <a:pt x="77" y="240"/>
                    <a:pt x="77" y="240"/>
                    <a:pt x="77" y="240"/>
                  </a:cubicBezTo>
                  <a:cubicBezTo>
                    <a:pt x="93" y="221"/>
                    <a:pt x="113" y="211"/>
                    <a:pt x="139" y="210"/>
                  </a:cubicBezTo>
                  <a:cubicBezTo>
                    <a:pt x="126" y="192"/>
                    <a:pt x="120" y="172"/>
                    <a:pt x="120" y="15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CA" dirty="0"/>
            </a:p>
          </p:txBody>
        </p:sp>
      </p:grpSp>
      <p:grpSp>
        <p:nvGrpSpPr>
          <p:cNvPr id="55" name="Group 54">
            <a:extLst>
              <a:ext uri="{FF2B5EF4-FFF2-40B4-BE49-F238E27FC236}">
                <a16:creationId xmlns:a16="http://schemas.microsoft.com/office/drawing/2014/main" id="{142B5838-835E-4EDC-89DF-6CF2AC4BF735}"/>
              </a:ext>
            </a:extLst>
          </p:cNvPr>
          <p:cNvGrpSpPr/>
          <p:nvPr/>
        </p:nvGrpSpPr>
        <p:grpSpPr>
          <a:xfrm>
            <a:off x="785813" y="2955925"/>
            <a:ext cx="914400" cy="914400"/>
            <a:chOff x="785813" y="2955925"/>
            <a:chExt cx="914400" cy="914400"/>
          </a:xfrm>
        </p:grpSpPr>
        <p:sp>
          <p:nvSpPr>
            <p:cNvPr id="9" name="Rounded Rectangle 8"/>
            <p:cNvSpPr/>
            <p:nvPr>
              <p:custDataLst>
                <p:tags r:id="rId5"/>
              </p:custDataLst>
            </p:nvPr>
          </p:nvSpPr>
          <p:spPr>
            <a:xfrm>
              <a:off x="785813" y="2955925"/>
              <a:ext cx="914400" cy="914400"/>
            </a:xfrm>
            <a:prstGeom prst="roundRect">
              <a:avLst/>
            </a:prstGeom>
            <a:solidFill>
              <a:srgbClr val="3742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2" name="Freeform 5" descr="Dollar Icon">
              <a:extLst>
                <a:ext uri="{FF2B5EF4-FFF2-40B4-BE49-F238E27FC236}">
                  <a16:creationId xmlns:a16="http://schemas.microsoft.com/office/drawing/2014/main" id="{52255EC5-BE16-409E-980D-266D48464AF7}"/>
                </a:ext>
              </a:extLst>
            </p:cNvPr>
            <p:cNvSpPr>
              <a:spLocks noChangeAspect="1"/>
            </p:cNvSpPr>
            <p:nvPr/>
          </p:nvSpPr>
          <p:spPr bwMode="auto">
            <a:xfrm>
              <a:off x="1091444" y="3135028"/>
              <a:ext cx="304227" cy="587944"/>
            </a:xfrm>
            <a:custGeom>
              <a:avLst/>
              <a:gdLst>
                <a:gd name="T0" fmla="*/ 93 w 150"/>
                <a:gd name="T1" fmla="*/ 254 h 288"/>
                <a:gd name="T2" fmla="*/ 93 w 150"/>
                <a:gd name="T3" fmla="*/ 282 h 288"/>
                <a:gd name="T4" fmla="*/ 87 w 150"/>
                <a:gd name="T5" fmla="*/ 288 h 288"/>
                <a:gd name="T6" fmla="*/ 66 w 150"/>
                <a:gd name="T7" fmla="*/ 288 h 288"/>
                <a:gd name="T8" fmla="*/ 61 w 150"/>
                <a:gd name="T9" fmla="*/ 282 h 288"/>
                <a:gd name="T10" fmla="*/ 61 w 150"/>
                <a:gd name="T11" fmla="*/ 254 h 288"/>
                <a:gd name="T12" fmla="*/ 2 w 150"/>
                <a:gd name="T13" fmla="*/ 226 h 288"/>
                <a:gd name="T14" fmla="*/ 1 w 150"/>
                <a:gd name="T15" fmla="*/ 219 h 288"/>
                <a:gd name="T16" fmla="*/ 18 w 150"/>
                <a:gd name="T17" fmla="*/ 197 h 288"/>
                <a:gd name="T18" fmla="*/ 22 w 150"/>
                <a:gd name="T19" fmla="*/ 195 h 288"/>
                <a:gd name="T20" fmla="*/ 25 w 150"/>
                <a:gd name="T21" fmla="*/ 197 h 288"/>
                <a:gd name="T22" fmla="*/ 77 w 150"/>
                <a:gd name="T23" fmla="*/ 218 h 288"/>
                <a:gd name="T24" fmla="*/ 110 w 150"/>
                <a:gd name="T25" fmla="*/ 192 h 288"/>
                <a:gd name="T26" fmla="*/ 69 w 150"/>
                <a:gd name="T27" fmla="*/ 160 h 288"/>
                <a:gd name="T28" fmla="*/ 4 w 150"/>
                <a:gd name="T29" fmla="*/ 94 h 288"/>
                <a:gd name="T30" fmla="*/ 61 w 150"/>
                <a:gd name="T31" fmla="*/ 34 h 288"/>
                <a:gd name="T32" fmla="*/ 61 w 150"/>
                <a:gd name="T33" fmla="*/ 5 h 288"/>
                <a:gd name="T34" fmla="*/ 66 w 150"/>
                <a:gd name="T35" fmla="*/ 0 h 288"/>
                <a:gd name="T36" fmla="*/ 87 w 150"/>
                <a:gd name="T37" fmla="*/ 0 h 288"/>
                <a:gd name="T38" fmla="*/ 93 w 150"/>
                <a:gd name="T39" fmla="*/ 5 h 288"/>
                <a:gd name="T40" fmla="*/ 93 w 150"/>
                <a:gd name="T41" fmla="*/ 33 h 288"/>
                <a:gd name="T42" fmla="*/ 143 w 150"/>
                <a:gd name="T43" fmla="*/ 55 h 288"/>
                <a:gd name="T44" fmla="*/ 144 w 150"/>
                <a:gd name="T45" fmla="*/ 61 h 288"/>
                <a:gd name="T46" fmla="*/ 131 w 150"/>
                <a:gd name="T47" fmla="*/ 85 h 288"/>
                <a:gd name="T48" fmla="*/ 127 w 150"/>
                <a:gd name="T49" fmla="*/ 87 h 288"/>
                <a:gd name="T50" fmla="*/ 123 w 150"/>
                <a:gd name="T51" fmla="*/ 86 h 288"/>
                <a:gd name="T52" fmla="*/ 79 w 150"/>
                <a:gd name="T53" fmla="*/ 69 h 288"/>
                <a:gd name="T54" fmla="*/ 45 w 150"/>
                <a:gd name="T55" fmla="*/ 93 h 288"/>
                <a:gd name="T56" fmla="*/ 87 w 150"/>
                <a:gd name="T57" fmla="*/ 127 h 288"/>
                <a:gd name="T58" fmla="*/ 150 w 150"/>
                <a:gd name="T59" fmla="*/ 190 h 288"/>
                <a:gd name="T60" fmla="*/ 93 w 150"/>
                <a:gd name="T61" fmla="*/ 25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88">
                  <a:moveTo>
                    <a:pt x="93" y="254"/>
                  </a:moveTo>
                  <a:cubicBezTo>
                    <a:pt x="93" y="282"/>
                    <a:pt x="93" y="282"/>
                    <a:pt x="93" y="282"/>
                  </a:cubicBezTo>
                  <a:cubicBezTo>
                    <a:pt x="93" y="285"/>
                    <a:pt x="90" y="288"/>
                    <a:pt x="87" y="288"/>
                  </a:cubicBezTo>
                  <a:cubicBezTo>
                    <a:pt x="66" y="288"/>
                    <a:pt x="66" y="288"/>
                    <a:pt x="66" y="288"/>
                  </a:cubicBezTo>
                  <a:cubicBezTo>
                    <a:pt x="63" y="288"/>
                    <a:pt x="61" y="285"/>
                    <a:pt x="61" y="282"/>
                  </a:cubicBezTo>
                  <a:cubicBezTo>
                    <a:pt x="61" y="254"/>
                    <a:pt x="61" y="254"/>
                    <a:pt x="61" y="254"/>
                  </a:cubicBezTo>
                  <a:cubicBezTo>
                    <a:pt x="23" y="249"/>
                    <a:pt x="2" y="227"/>
                    <a:pt x="2" y="226"/>
                  </a:cubicBezTo>
                  <a:cubicBezTo>
                    <a:pt x="0" y="224"/>
                    <a:pt x="0" y="221"/>
                    <a:pt x="1" y="219"/>
                  </a:cubicBezTo>
                  <a:cubicBezTo>
                    <a:pt x="18" y="197"/>
                    <a:pt x="18" y="197"/>
                    <a:pt x="18" y="197"/>
                  </a:cubicBezTo>
                  <a:cubicBezTo>
                    <a:pt x="19" y="196"/>
                    <a:pt x="20" y="195"/>
                    <a:pt x="22" y="195"/>
                  </a:cubicBezTo>
                  <a:cubicBezTo>
                    <a:pt x="23" y="195"/>
                    <a:pt x="24" y="196"/>
                    <a:pt x="25" y="197"/>
                  </a:cubicBezTo>
                  <a:cubicBezTo>
                    <a:pt x="26" y="197"/>
                    <a:pt x="48" y="218"/>
                    <a:pt x="77" y="218"/>
                  </a:cubicBezTo>
                  <a:cubicBezTo>
                    <a:pt x="92" y="218"/>
                    <a:pt x="110" y="210"/>
                    <a:pt x="110" y="192"/>
                  </a:cubicBezTo>
                  <a:cubicBezTo>
                    <a:pt x="110" y="177"/>
                    <a:pt x="91" y="169"/>
                    <a:pt x="69" y="160"/>
                  </a:cubicBezTo>
                  <a:cubicBezTo>
                    <a:pt x="40" y="149"/>
                    <a:pt x="4" y="134"/>
                    <a:pt x="4" y="94"/>
                  </a:cubicBezTo>
                  <a:cubicBezTo>
                    <a:pt x="4" y="65"/>
                    <a:pt x="27" y="40"/>
                    <a:pt x="61" y="34"/>
                  </a:cubicBezTo>
                  <a:cubicBezTo>
                    <a:pt x="61" y="5"/>
                    <a:pt x="61" y="5"/>
                    <a:pt x="61" y="5"/>
                  </a:cubicBezTo>
                  <a:cubicBezTo>
                    <a:pt x="61" y="2"/>
                    <a:pt x="63" y="0"/>
                    <a:pt x="66" y="0"/>
                  </a:cubicBezTo>
                  <a:cubicBezTo>
                    <a:pt x="87" y="0"/>
                    <a:pt x="87" y="0"/>
                    <a:pt x="87" y="0"/>
                  </a:cubicBezTo>
                  <a:cubicBezTo>
                    <a:pt x="90" y="0"/>
                    <a:pt x="93" y="2"/>
                    <a:pt x="93" y="5"/>
                  </a:cubicBezTo>
                  <a:cubicBezTo>
                    <a:pt x="93" y="33"/>
                    <a:pt x="93" y="33"/>
                    <a:pt x="93" y="33"/>
                  </a:cubicBezTo>
                  <a:cubicBezTo>
                    <a:pt x="125" y="37"/>
                    <a:pt x="143" y="54"/>
                    <a:pt x="143" y="55"/>
                  </a:cubicBezTo>
                  <a:cubicBezTo>
                    <a:pt x="145" y="57"/>
                    <a:pt x="145" y="59"/>
                    <a:pt x="144" y="61"/>
                  </a:cubicBezTo>
                  <a:cubicBezTo>
                    <a:pt x="131" y="85"/>
                    <a:pt x="131" y="85"/>
                    <a:pt x="131" y="85"/>
                  </a:cubicBezTo>
                  <a:cubicBezTo>
                    <a:pt x="130" y="86"/>
                    <a:pt x="129" y="87"/>
                    <a:pt x="127" y="87"/>
                  </a:cubicBezTo>
                  <a:cubicBezTo>
                    <a:pt x="126" y="88"/>
                    <a:pt x="124" y="87"/>
                    <a:pt x="123" y="86"/>
                  </a:cubicBezTo>
                  <a:cubicBezTo>
                    <a:pt x="123" y="86"/>
                    <a:pt x="103" y="69"/>
                    <a:pt x="79" y="69"/>
                  </a:cubicBezTo>
                  <a:cubicBezTo>
                    <a:pt x="59" y="69"/>
                    <a:pt x="45" y="79"/>
                    <a:pt x="45" y="93"/>
                  </a:cubicBezTo>
                  <a:cubicBezTo>
                    <a:pt x="45" y="110"/>
                    <a:pt x="64" y="118"/>
                    <a:pt x="87" y="127"/>
                  </a:cubicBezTo>
                  <a:cubicBezTo>
                    <a:pt x="117" y="138"/>
                    <a:pt x="150" y="151"/>
                    <a:pt x="150" y="190"/>
                  </a:cubicBezTo>
                  <a:cubicBezTo>
                    <a:pt x="150" y="223"/>
                    <a:pt x="127" y="249"/>
                    <a:pt x="93" y="25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CA" dirty="0"/>
            </a:p>
          </p:txBody>
        </p:sp>
      </p:grpSp>
      <p:grpSp>
        <p:nvGrpSpPr>
          <p:cNvPr id="54" name="Group 53">
            <a:extLst>
              <a:ext uri="{FF2B5EF4-FFF2-40B4-BE49-F238E27FC236}">
                <a16:creationId xmlns:a16="http://schemas.microsoft.com/office/drawing/2014/main" id="{F3341069-9CBD-418C-988D-56747C7173CD}"/>
              </a:ext>
            </a:extLst>
          </p:cNvPr>
          <p:cNvGrpSpPr/>
          <p:nvPr/>
        </p:nvGrpSpPr>
        <p:grpSpPr>
          <a:xfrm>
            <a:off x="785813" y="4181475"/>
            <a:ext cx="914400" cy="914400"/>
            <a:chOff x="785813" y="4181475"/>
            <a:chExt cx="914400" cy="914400"/>
          </a:xfrm>
        </p:grpSpPr>
        <p:sp>
          <p:nvSpPr>
            <p:cNvPr id="32" name="Rounded Rectangle 31"/>
            <p:cNvSpPr/>
            <p:nvPr>
              <p:custDataLst>
                <p:tags r:id="rId4"/>
              </p:custDataLst>
            </p:nvPr>
          </p:nvSpPr>
          <p:spPr>
            <a:xfrm>
              <a:off x="785813" y="4181475"/>
              <a:ext cx="914400" cy="914400"/>
            </a:xfrm>
            <a:prstGeom prst="roundRect">
              <a:avLst/>
            </a:prstGeom>
            <a:solidFill>
              <a:srgbClr val="CCD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3" name="Freeform 8" descr="MedKit Icon">
              <a:extLst>
                <a:ext uri="{FF2B5EF4-FFF2-40B4-BE49-F238E27FC236}">
                  <a16:creationId xmlns:a16="http://schemas.microsoft.com/office/drawing/2014/main" id="{28FBFD90-0429-4AC3-B83F-61696245C101}"/>
                </a:ext>
              </a:extLst>
            </p:cNvPr>
            <p:cNvSpPr>
              <a:spLocks noEditPoints="1"/>
            </p:cNvSpPr>
            <p:nvPr/>
          </p:nvSpPr>
          <p:spPr bwMode="auto">
            <a:xfrm>
              <a:off x="956194" y="4392827"/>
              <a:ext cx="571500" cy="491696"/>
            </a:xfrm>
            <a:custGeom>
              <a:avLst/>
              <a:gdLst>
                <a:gd name="T0" fmla="*/ 165 w 188"/>
                <a:gd name="T1" fmla="*/ 27 h 162"/>
                <a:gd name="T2" fmla="*/ 161 w 188"/>
                <a:gd name="T3" fmla="*/ 162 h 162"/>
                <a:gd name="T4" fmla="*/ 181 w 188"/>
                <a:gd name="T5" fmla="*/ 155 h 162"/>
                <a:gd name="T6" fmla="*/ 188 w 188"/>
                <a:gd name="T7" fmla="*/ 51 h 162"/>
                <a:gd name="T8" fmla="*/ 134 w 188"/>
                <a:gd name="T9" fmla="*/ 27 h 162"/>
                <a:gd name="T10" fmla="*/ 131 w 188"/>
                <a:gd name="T11" fmla="*/ 3 h 162"/>
                <a:gd name="T12" fmla="*/ 64 w 188"/>
                <a:gd name="T13" fmla="*/ 0 h 162"/>
                <a:gd name="T14" fmla="*/ 54 w 188"/>
                <a:gd name="T15" fmla="*/ 10 h 162"/>
                <a:gd name="T16" fmla="*/ 37 w 188"/>
                <a:gd name="T17" fmla="*/ 27 h 162"/>
                <a:gd name="T18" fmla="*/ 151 w 188"/>
                <a:gd name="T19" fmla="*/ 162 h 162"/>
                <a:gd name="T20" fmla="*/ 134 w 188"/>
                <a:gd name="T21" fmla="*/ 27 h 162"/>
                <a:gd name="T22" fmla="*/ 7 w 188"/>
                <a:gd name="T23" fmla="*/ 34 h 162"/>
                <a:gd name="T24" fmla="*/ 0 w 188"/>
                <a:gd name="T25" fmla="*/ 138 h 162"/>
                <a:gd name="T26" fmla="*/ 23 w 188"/>
                <a:gd name="T27" fmla="*/ 162 h 162"/>
                <a:gd name="T28" fmla="*/ 27 w 188"/>
                <a:gd name="T29" fmla="*/ 27 h 162"/>
                <a:gd name="T30" fmla="*/ 67 w 188"/>
                <a:gd name="T31" fmla="*/ 14 h 162"/>
                <a:gd name="T32" fmla="*/ 121 w 188"/>
                <a:gd name="T33" fmla="*/ 27 h 162"/>
                <a:gd name="T34" fmla="*/ 67 w 188"/>
                <a:gd name="T35" fmla="*/ 14 h 162"/>
                <a:gd name="T36" fmla="*/ 131 w 188"/>
                <a:gd name="T37" fmla="*/ 108 h 162"/>
                <a:gd name="T38" fmla="*/ 107 w 188"/>
                <a:gd name="T39" fmla="*/ 131 h 162"/>
                <a:gd name="T40" fmla="*/ 104 w 188"/>
                <a:gd name="T41" fmla="*/ 135 h 162"/>
                <a:gd name="T42" fmla="*/ 82 w 188"/>
                <a:gd name="T43" fmla="*/ 134 h 162"/>
                <a:gd name="T44" fmla="*/ 81 w 188"/>
                <a:gd name="T45" fmla="*/ 108 h 162"/>
                <a:gd name="T46" fmla="*/ 55 w 188"/>
                <a:gd name="T47" fmla="*/ 107 h 162"/>
                <a:gd name="T48" fmla="*/ 54 w 188"/>
                <a:gd name="T49" fmla="*/ 84 h 162"/>
                <a:gd name="T50" fmla="*/ 57 w 188"/>
                <a:gd name="T51" fmla="*/ 81 h 162"/>
                <a:gd name="T52" fmla="*/ 81 w 188"/>
                <a:gd name="T53" fmla="*/ 57 h 162"/>
                <a:gd name="T54" fmla="*/ 84 w 188"/>
                <a:gd name="T55" fmla="*/ 54 h 162"/>
                <a:gd name="T56" fmla="*/ 107 w 188"/>
                <a:gd name="T57" fmla="*/ 55 h 162"/>
                <a:gd name="T58" fmla="*/ 107 w 188"/>
                <a:gd name="T59" fmla="*/ 81 h 162"/>
                <a:gd name="T60" fmla="*/ 133 w 188"/>
                <a:gd name="T61" fmla="*/ 82 h 162"/>
                <a:gd name="T62" fmla="*/ 134 w 188"/>
                <a:gd name="T63" fmla="*/ 105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88" h="162">
                  <a:moveTo>
                    <a:pt x="181" y="34"/>
                  </a:moveTo>
                  <a:cubicBezTo>
                    <a:pt x="177" y="30"/>
                    <a:pt x="171" y="27"/>
                    <a:pt x="165" y="27"/>
                  </a:cubicBezTo>
                  <a:cubicBezTo>
                    <a:pt x="161" y="27"/>
                    <a:pt x="161" y="27"/>
                    <a:pt x="161" y="27"/>
                  </a:cubicBezTo>
                  <a:cubicBezTo>
                    <a:pt x="161" y="162"/>
                    <a:pt x="161" y="162"/>
                    <a:pt x="161" y="162"/>
                  </a:cubicBezTo>
                  <a:cubicBezTo>
                    <a:pt x="165" y="162"/>
                    <a:pt x="165" y="162"/>
                    <a:pt x="165" y="162"/>
                  </a:cubicBezTo>
                  <a:cubicBezTo>
                    <a:pt x="171" y="162"/>
                    <a:pt x="177" y="159"/>
                    <a:pt x="181" y="155"/>
                  </a:cubicBezTo>
                  <a:cubicBezTo>
                    <a:pt x="186" y="150"/>
                    <a:pt x="188" y="145"/>
                    <a:pt x="188" y="138"/>
                  </a:cubicBezTo>
                  <a:cubicBezTo>
                    <a:pt x="188" y="51"/>
                    <a:pt x="188" y="51"/>
                    <a:pt x="188" y="51"/>
                  </a:cubicBezTo>
                  <a:cubicBezTo>
                    <a:pt x="188" y="44"/>
                    <a:pt x="186" y="39"/>
                    <a:pt x="181" y="34"/>
                  </a:cubicBezTo>
                  <a:close/>
                  <a:moveTo>
                    <a:pt x="134" y="27"/>
                  </a:moveTo>
                  <a:cubicBezTo>
                    <a:pt x="134" y="10"/>
                    <a:pt x="134" y="10"/>
                    <a:pt x="134" y="10"/>
                  </a:cubicBezTo>
                  <a:cubicBezTo>
                    <a:pt x="134" y="8"/>
                    <a:pt x="133" y="5"/>
                    <a:pt x="131" y="3"/>
                  </a:cubicBezTo>
                  <a:cubicBezTo>
                    <a:pt x="129" y="1"/>
                    <a:pt x="127" y="0"/>
                    <a:pt x="124" y="0"/>
                  </a:cubicBezTo>
                  <a:cubicBezTo>
                    <a:pt x="64" y="0"/>
                    <a:pt x="64" y="0"/>
                    <a:pt x="64" y="0"/>
                  </a:cubicBezTo>
                  <a:cubicBezTo>
                    <a:pt x="61" y="0"/>
                    <a:pt x="59" y="1"/>
                    <a:pt x="57" y="3"/>
                  </a:cubicBezTo>
                  <a:cubicBezTo>
                    <a:pt x="55" y="5"/>
                    <a:pt x="54" y="8"/>
                    <a:pt x="54" y="10"/>
                  </a:cubicBezTo>
                  <a:cubicBezTo>
                    <a:pt x="54" y="27"/>
                    <a:pt x="54" y="27"/>
                    <a:pt x="54" y="27"/>
                  </a:cubicBezTo>
                  <a:cubicBezTo>
                    <a:pt x="37" y="27"/>
                    <a:pt x="37" y="27"/>
                    <a:pt x="37" y="27"/>
                  </a:cubicBezTo>
                  <a:cubicBezTo>
                    <a:pt x="37" y="162"/>
                    <a:pt x="37" y="162"/>
                    <a:pt x="37" y="162"/>
                  </a:cubicBezTo>
                  <a:cubicBezTo>
                    <a:pt x="151" y="162"/>
                    <a:pt x="151" y="162"/>
                    <a:pt x="151" y="162"/>
                  </a:cubicBezTo>
                  <a:cubicBezTo>
                    <a:pt x="151" y="27"/>
                    <a:pt x="151" y="27"/>
                    <a:pt x="151" y="27"/>
                  </a:cubicBezTo>
                  <a:lnTo>
                    <a:pt x="134" y="27"/>
                  </a:lnTo>
                  <a:close/>
                  <a:moveTo>
                    <a:pt x="23" y="27"/>
                  </a:moveTo>
                  <a:cubicBezTo>
                    <a:pt x="17" y="27"/>
                    <a:pt x="11" y="30"/>
                    <a:pt x="7" y="34"/>
                  </a:cubicBezTo>
                  <a:cubicBezTo>
                    <a:pt x="2" y="39"/>
                    <a:pt x="0" y="44"/>
                    <a:pt x="0" y="51"/>
                  </a:cubicBezTo>
                  <a:cubicBezTo>
                    <a:pt x="0" y="138"/>
                    <a:pt x="0" y="138"/>
                    <a:pt x="0" y="138"/>
                  </a:cubicBezTo>
                  <a:cubicBezTo>
                    <a:pt x="0" y="145"/>
                    <a:pt x="2" y="150"/>
                    <a:pt x="7" y="155"/>
                  </a:cubicBezTo>
                  <a:cubicBezTo>
                    <a:pt x="11" y="159"/>
                    <a:pt x="17" y="162"/>
                    <a:pt x="23" y="162"/>
                  </a:cubicBezTo>
                  <a:cubicBezTo>
                    <a:pt x="27" y="162"/>
                    <a:pt x="27" y="162"/>
                    <a:pt x="27" y="162"/>
                  </a:cubicBezTo>
                  <a:cubicBezTo>
                    <a:pt x="27" y="27"/>
                    <a:pt x="27" y="27"/>
                    <a:pt x="27" y="27"/>
                  </a:cubicBezTo>
                  <a:lnTo>
                    <a:pt x="23" y="27"/>
                  </a:lnTo>
                  <a:close/>
                  <a:moveTo>
                    <a:pt x="67" y="14"/>
                  </a:moveTo>
                  <a:cubicBezTo>
                    <a:pt x="121" y="14"/>
                    <a:pt x="121" y="14"/>
                    <a:pt x="121" y="14"/>
                  </a:cubicBezTo>
                  <a:cubicBezTo>
                    <a:pt x="121" y="27"/>
                    <a:pt x="121" y="27"/>
                    <a:pt x="121" y="27"/>
                  </a:cubicBezTo>
                  <a:cubicBezTo>
                    <a:pt x="67" y="27"/>
                    <a:pt x="67" y="27"/>
                    <a:pt x="67" y="27"/>
                  </a:cubicBezTo>
                  <a:lnTo>
                    <a:pt x="67" y="14"/>
                  </a:lnTo>
                  <a:close/>
                  <a:moveTo>
                    <a:pt x="133" y="107"/>
                  </a:moveTo>
                  <a:cubicBezTo>
                    <a:pt x="131" y="108"/>
                    <a:pt x="131" y="108"/>
                    <a:pt x="131" y="108"/>
                  </a:cubicBezTo>
                  <a:cubicBezTo>
                    <a:pt x="107" y="108"/>
                    <a:pt x="107" y="108"/>
                    <a:pt x="107" y="108"/>
                  </a:cubicBezTo>
                  <a:cubicBezTo>
                    <a:pt x="107" y="131"/>
                    <a:pt x="107" y="131"/>
                    <a:pt x="107" y="131"/>
                  </a:cubicBezTo>
                  <a:cubicBezTo>
                    <a:pt x="107" y="134"/>
                    <a:pt x="107" y="134"/>
                    <a:pt x="107" y="134"/>
                  </a:cubicBezTo>
                  <a:cubicBezTo>
                    <a:pt x="104" y="135"/>
                    <a:pt x="104" y="135"/>
                    <a:pt x="104" y="135"/>
                  </a:cubicBezTo>
                  <a:cubicBezTo>
                    <a:pt x="84" y="135"/>
                    <a:pt x="84" y="135"/>
                    <a:pt x="84" y="135"/>
                  </a:cubicBezTo>
                  <a:cubicBezTo>
                    <a:pt x="82" y="134"/>
                    <a:pt x="82" y="134"/>
                    <a:pt x="82" y="134"/>
                  </a:cubicBezTo>
                  <a:cubicBezTo>
                    <a:pt x="81" y="131"/>
                    <a:pt x="81" y="131"/>
                    <a:pt x="81" y="131"/>
                  </a:cubicBezTo>
                  <a:cubicBezTo>
                    <a:pt x="81" y="108"/>
                    <a:pt x="81" y="108"/>
                    <a:pt x="81" y="108"/>
                  </a:cubicBezTo>
                  <a:cubicBezTo>
                    <a:pt x="57" y="108"/>
                    <a:pt x="57" y="108"/>
                    <a:pt x="57" y="108"/>
                  </a:cubicBezTo>
                  <a:cubicBezTo>
                    <a:pt x="55" y="107"/>
                    <a:pt x="55" y="107"/>
                    <a:pt x="55" y="107"/>
                  </a:cubicBezTo>
                  <a:cubicBezTo>
                    <a:pt x="54" y="105"/>
                    <a:pt x="54" y="105"/>
                    <a:pt x="54" y="105"/>
                  </a:cubicBezTo>
                  <a:cubicBezTo>
                    <a:pt x="54" y="84"/>
                    <a:pt x="54" y="84"/>
                    <a:pt x="54" y="84"/>
                  </a:cubicBezTo>
                  <a:cubicBezTo>
                    <a:pt x="55" y="82"/>
                    <a:pt x="55" y="82"/>
                    <a:pt x="55" y="82"/>
                  </a:cubicBezTo>
                  <a:cubicBezTo>
                    <a:pt x="57" y="81"/>
                    <a:pt x="57" y="81"/>
                    <a:pt x="57" y="81"/>
                  </a:cubicBezTo>
                  <a:cubicBezTo>
                    <a:pt x="81" y="81"/>
                    <a:pt x="81" y="81"/>
                    <a:pt x="81" y="81"/>
                  </a:cubicBezTo>
                  <a:cubicBezTo>
                    <a:pt x="81" y="57"/>
                    <a:pt x="81" y="57"/>
                    <a:pt x="81" y="57"/>
                  </a:cubicBezTo>
                  <a:cubicBezTo>
                    <a:pt x="82" y="55"/>
                    <a:pt x="82" y="55"/>
                    <a:pt x="82" y="55"/>
                  </a:cubicBezTo>
                  <a:cubicBezTo>
                    <a:pt x="84" y="54"/>
                    <a:pt x="84" y="54"/>
                    <a:pt x="84" y="54"/>
                  </a:cubicBezTo>
                  <a:cubicBezTo>
                    <a:pt x="104" y="54"/>
                    <a:pt x="104" y="54"/>
                    <a:pt x="104" y="54"/>
                  </a:cubicBezTo>
                  <a:cubicBezTo>
                    <a:pt x="107" y="55"/>
                    <a:pt x="107" y="55"/>
                    <a:pt x="107" y="55"/>
                  </a:cubicBezTo>
                  <a:cubicBezTo>
                    <a:pt x="107" y="57"/>
                    <a:pt x="107" y="57"/>
                    <a:pt x="107" y="57"/>
                  </a:cubicBezTo>
                  <a:cubicBezTo>
                    <a:pt x="107" y="81"/>
                    <a:pt x="107" y="81"/>
                    <a:pt x="107" y="81"/>
                  </a:cubicBezTo>
                  <a:cubicBezTo>
                    <a:pt x="131" y="81"/>
                    <a:pt x="131" y="81"/>
                    <a:pt x="131" y="81"/>
                  </a:cubicBezTo>
                  <a:cubicBezTo>
                    <a:pt x="133" y="82"/>
                    <a:pt x="133" y="82"/>
                    <a:pt x="133" y="82"/>
                  </a:cubicBezTo>
                  <a:cubicBezTo>
                    <a:pt x="134" y="84"/>
                    <a:pt x="134" y="84"/>
                    <a:pt x="134" y="84"/>
                  </a:cubicBezTo>
                  <a:cubicBezTo>
                    <a:pt x="134" y="105"/>
                    <a:pt x="134" y="105"/>
                    <a:pt x="134" y="105"/>
                  </a:cubicBezTo>
                  <a:lnTo>
                    <a:pt x="133" y="10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CA" dirty="0"/>
            </a:p>
          </p:txBody>
        </p:sp>
      </p:grpSp>
      <p:sp>
        <p:nvSpPr>
          <p:cNvPr id="44" name="TextBox 43">
            <a:extLst>
              <a:ext uri="{FF2B5EF4-FFF2-40B4-BE49-F238E27FC236}">
                <a16:creationId xmlns:a16="http://schemas.microsoft.com/office/drawing/2014/main" id="{A948A4FE-FBF9-4C5D-99BA-1E096E32610B}"/>
              </a:ext>
            </a:extLst>
          </p:cNvPr>
          <p:cNvSpPr txBox="1"/>
          <p:nvPr/>
        </p:nvSpPr>
        <p:spPr>
          <a:xfrm>
            <a:off x="1873749" y="4437789"/>
            <a:ext cx="3850995" cy="461665"/>
          </a:xfrm>
          <a:prstGeom prst="rect">
            <a:avLst/>
          </a:prstGeom>
          <a:noFill/>
        </p:spPr>
        <p:txBody>
          <a:bodyPr wrap="square" rtlCol="0">
            <a:spAutoFit/>
          </a:bodyPr>
          <a:lstStyle/>
          <a:p>
            <a:r>
              <a:rPr lang="fr-CA" sz="2400" dirty="0">
                <a:solidFill>
                  <a:schemeClr val="tx2"/>
                </a:solidFill>
                <a:cs typeface="Arial" pitchFamily="34" charset="0"/>
              </a:rPr>
              <a:t>Santé et sécurité au travail</a:t>
            </a:r>
          </a:p>
        </p:txBody>
      </p:sp>
      <p:sp>
        <p:nvSpPr>
          <p:cNvPr id="45" name="TextBox 44">
            <a:extLst>
              <a:ext uri="{FF2B5EF4-FFF2-40B4-BE49-F238E27FC236}">
                <a16:creationId xmlns:a16="http://schemas.microsoft.com/office/drawing/2014/main" id="{90389BB5-F869-42AE-9A22-B3294AD7BE2D}"/>
              </a:ext>
            </a:extLst>
          </p:cNvPr>
          <p:cNvSpPr txBox="1"/>
          <p:nvPr/>
        </p:nvSpPr>
        <p:spPr>
          <a:xfrm>
            <a:off x="1873749" y="3211875"/>
            <a:ext cx="3850995" cy="461665"/>
          </a:xfrm>
          <a:prstGeom prst="rect">
            <a:avLst/>
          </a:prstGeom>
          <a:noFill/>
        </p:spPr>
        <p:txBody>
          <a:bodyPr wrap="square" rtlCol="0">
            <a:spAutoFit/>
          </a:bodyPr>
          <a:lstStyle/>
          <a:p>
            <a:r>
              <a:rPr lang="fr-CA" sz="2400" dirty="0">
                <a:solidFill>
                  <a:schemeClr val="tx2"/>
                </a:solidFill>
                <a:cs typeface="Arial" pitchFamily="34" charset="0"/>
              </a:rPr>
              <a:t>Renseignements sur la paye </a:t>
            </a:r>
          </a:p>
        </p:txBody>
      </p:sp>
      <p:sp>
        <p:nvSpPr>
          <p:cNvPr id="46" name="TextBox 45">
            <a:extLst>
              <a:ext uri="{FF2B5EF4-FFF2-40B4-BE49-F238E27FC236}">
                <a16:creationId xmlns:a16="http://schemas.microsoft.com/office/drawing/2014/main" id="{E3EF2DDC-209D-4111-879C-BD3365EDDE31}"/>
              </a:ext>
            </a:extLst>
          </p:cNvPr>
          <p:cNvSpPr txBox="1"/>
          <p:nvPr/>
        </p:nvSpPr>
        <p:spPr>
          <a:xfrm>
            <a:off x="7300492" y="1971075"/>
            <a:ext cx="3850995" cy="461665"/>
          </a:xfrm>
          <a:prstGeom prst="rect">
            <a:avLst/>
          </a:prstGeom>
          <a:noFill/>
        </p:spPr>
        <p:txBody>
          <a:bodyPr wrap="square" rtlCol="0">
            <a:spAutoFit/>
          </a:bodyPr>
          <a:lstStyle/>
          <a:p>
            <a:r>
              <a:rPr lang="fr-CA" sz="2400" dirty="0">
                <a:solidFill>
                  <a:schemeClr val="tx2"/>
                </a:solidFill>
                <a:cs typeface="Arial" pitchFamily="34" charset="0"/>
              </a:rPr>
              <a:t>Relations de travail</a:t>
            </a:r>
          </a:p>
        </p:txBody>
      </p:sp>
      <p:sp>
        <p:nvSpPr>
          <p:cNvPr id="47" name="TextBox 46">
            <a:extLst>
              <a:ext uri="{FF2B5EF4-FFF2-40B4-BE49-F238E27FC236}">
                <a16:creationId xmlns:a16="http://schemas.microsoft.com/office/drawing/2014/main" id="{E162234C-142A-48E5-9A86-5FFAA26C131E}"/>
              </a:ext>
            </a:extLst>
          </p:cNvPr>
          <p:cNvSpPr txBox="1"/>
          <p:nvPr/>
        </p:nvSpPr>
        <p:spPr>
          <a:xfrm>
            <a:off x="7300492" y="4422902"/>
            <a:ext cx="4448136" cy="830997"/>
          </a:xfrm>
          <a:prstGeom prst="rect">
            <a:avLst/>
          </a:prstGeom>
          <a:noFill/>
        </p:spPr>
        <p:txBody>
          <a:bodyPr wrap="square" rtlCol="0">
            <a:spAutoFit/>
          </a:bodyPr>
          <a:lstStyle/>
          <a:p>
            <a:r>
              <a:rPr lang="fr-CA" sz="2400" dirty="0">
                <a:solidFill>
                  <a:schemeClr val="tx2"/>
                </a:solidFill>
                <a:cs typeface="Arial" pitchFamily="34" charset="0"/>
              </a:rPr>
              <a:t>Dossiers de demande – Prestations sociales</a:t>
            </a:r>
          </a:p>
        </p:txBody>
      </p:sp>
      <p:sp>
        <p:nvSpPr>
          <p:cNvPr id="48" name="TextBox 47">
            <a:extLst>
              <a:ext uri="{FF2B5EF4-FFF2-40B4-BE49-F238E27FC236}">
                <a16:creationId xmlns:a16="http://schemas.microsoft.com/office/drawing/2014/main" id="{B20B69B8-974A-4F40-8487-F7A23FE296BC}"/>
              </a:ext>
            </a:extLst>
          </p:cNvPr>
          <p:cNvSpPr txBox="1"/>
          <p:nvPr/>
        </p:nvSpPr>
        <p:spPr>
          <a:xfrm>
            <a:off x="7300492" y="3196988"/>
            <a:ext cx="4016088" cy="830997"/>
          </a:xfrm>
          <a:prstGeom prst="rect">
            <a:avLst/>
          </a:prstGeom>
          <a:noFill/>
        </p:spPr>
        <p:txBody>
          <a:bodyPr wrap="square" rtlCol="0">
            <a:spAutoFit/>
          </a:bodyPr>
          <a:lstStyle/>
          <a:p>
            <a:r>
              <a:rPr lang="fr-CA" sz="2400" dirty="0">
                <a:solidFill>
                  <a:schemeClr val="tx2"/>
                </a:solidFill>
                <a:cs typeface="Arial" pitchFamily="34" charset="0"/>
              </a:rPr>
              <a:t>Courriels et entrées de calendrier. </a:t>
            </a:r>
          </a:p>
        </p:txBody>
      </p:sp>
      <p:grpSp>
        <p:nvGrpSpPr>
          <p:cNvPr id="53" name="Group 52">
            <a:extLst>
              <a:ext uri="{FF2B5EF4-FFF2-40B4-BE49-F238E27FC236}">
                <a16:creationId xmlns:a16="http://schemas.microsoft.com/office/drawing/2014/main" id="{81B57773-6154-4FC5-B769-D2D308B386D7}"/>
              </a:ext>
            </a:extLst>
          </p:cNvPr>
          <p:cNvGrpSpPr/>
          <p:nvPr/>
        </p:nvGrpSpPr>
        <p:grpSpPr>
          <a:xfrm>
            <a:off x="6143625" y="1724025"/>
            <a:ext cx="914400" cy="914400"/>
            <a:chOff x="6143625" y="1724025"/>
            <a:chExt cx="914400" cy="914400"/>
          </a:xfrm>
        </p:grpSpPr>
        <p:sp>
          <p:nvSpPr>
            <p:cNvPr id="3" name="Rounded Rectangle 2"/>
            <p:cNvSpPr/>
            <p:nvPr>
              <p:custDataLst>
                <p:tags r:id="rId3"/>
              </p:custDataLst>
            </p:nvPr>
          </p:nvSpPr>
          <p:spPr>
            <a:xfrm>
              <a:off x="6143625" y="1724025"/>
              <a:ext cx="914400" cy="914400"/>
            </a:xfrm>
            <a:prstGeom prst="roundRect">
              <a:avLst/>
            </a:prstGeom>
            <a:solidFill>
              <a:srgbClr val="3095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9" name="Freeform 9" descr="Comments Icon">
              <a:extLst>
                <a:ext uri="{FF2B5EF4-FFF2-40B4-BE49-F238E27FC236}">
                  <a16:creationId xmlns:a16="http://schemas.microsoft.com/office/drawing/2014/main" id="{3D07AB1A-7726-4AFC-848C-2750CEE272C4}"/>
                </a:ext>
              </a:extLst>
            </p:cNvPr>
            <p:cNvSpPr>
              <a:spLocks noEditPoints="1"/>
            </p:cNvSpPr>
            <p:nvPr/>
          </p:nvSpPr>
          <p:spPr bwMode="auto">
            <a:xfrm>
              <a:off x="6339208" y="1956141"/>
              <a:ext cx="571500" cy="450163"/>
            </a:xfrm>
            <a:custGeom>
              <a:avLst/>
              <a:gdLst>
                <a:gd name="T0" fmla="*/ 331 w 331"/>
                <a:gd name="T1" fmla="*/ 142 h 260"/>
                <a:gd name="T2" fmla="*/ 279 w 331"/>
                <a:gd name="T3" fmla="*/ 66 h 260"/>
                <a:gd name="T4" fmla="*/ 271 w 331"/>
                <a:gd name="T5" fmla="*/ 141 h 260"/>
                <a:gd name="T6" fmla="*/ 187 w 331"/>
                <a:gd name="T7" fmla="*/ 204 h 260"/>
                <a:gd name="T8" fmla="*/ 114 w 331"/>
                <a:gd name="T9" fmla="*/ 212 h 260"/>
                <a:gd name="T10" fmla="*/ 233 w 331"/>
                <a:gd name="T11" fmla="*/ 233 h 260"/>
                <a:gd name="T12" fmla="*/ 301 w 331"/>
                <a:gd name="T13" fmla="*/ 260 h 260"/>
                <a:gd name="T14" fmla="*/ 307 w 331"/>
                <a:gd name="T15" fmla="*/ 254 h 260"/>
                <a:gd name="T16" fmla="*/ 307 w 331"/>
                <a:gd name="T17" fmla="*/ 252 h 260"/>
                <a:gd name="T18" fmla="*/ 306 w 331"/>
                <a:gd name="T19" fmla="*/ 250 h 260"/>
                <a:gd name="T20" fmla="*/ 305 w 331"/>
                <a:gd name="T21" fmla="*/ 248 h 260"/>
                <a:gd name="T22" fmla="*/ 303 w 331"/>
                <a:gd name="T23" fmla="*/ 246 h 260"/>
                <a:gd name="T24" fmla="*/ 294 w 331"/>
                <a:gd name="T25" fmla="*/ 236 h 260"/>
                <a:gd name="T26" fmla="*/ 285 w 331"/>
                <a:gd name="T27" fmla="*/ 224 h 260"/>
                <a:gd name="T28" fmla="*/ 318 w 331"/>
                <a:gd name="T29" fmla="*/ 183 h 260"/>
                <a:gd name="T30" fmla="*/ 0 w 331"/>
                <a:gd name="T31" fmla="*/ 94 h 260"/>
                <a:gd name="T32" fmla="*/ 49 w 331"/>
                <a:gd name="T33" fmla="*/ 168 h 260"/>
                <a:gd name="T34" fmla="*/ 41 w 331"/>
                <a:gd name="T35" fmla="*/ 184 h 260"/>
                <a:gd name="T36" fmla="*/ 32 w 331"/>
                <a:gd name="T37" fmla="*/ 194 h 260"/>
                <a:gd name="T38" fmla="*/ 27 w 331"/>
                <a:gd name="T39" fmla="*/ 200 h 260"/>
                <a:gd name="T40" fmla="*/ 25 w 331"/>
                <a:gd name="T41" fmla="*/ 202 h 260"/>
                <a:gd name="T42" fmla="*/ 24 w 331"/>
                <a:gd name="T43" fmla="*/ 204 h 260"/>
                <a:gd name="T44" fmla="*/ 24 w 331"/>
                <a:gd name="T45" fmla="*/ 206 h 260"/>
                <a:gd name="T46" fmla="*/ 26 w 331"/>
                <a:gd name="T47" fmla="*/ 211 h 260"/>
                <a:gd name="T48" fmla="*/ 30 w 331"/>
                <a:gd name="T49" fmla="*/ 213 h 260"/>
                <a:gd name="T50" fmla="*/ 98 w 331"/>
                <a:gd name="T51" fmla="*/ 186 h 260"/>
                <a:gd name="T52" fmla="*/ 195 w 331"/>
                <a:gd name="T53" fmla="*/ 176 h 260"/>
                <a:gd name="T54" fmla="*/ 260 w 331"/>
                <a:gd name="T55" fmla="*/ 94 h 260"/>
                <a:gd name="T56" fmla="*/ 195 w 331"/>
                <a:gd name="T57" fmla="*/ 13 h 260"/>
                <a:gd name="T58" fmla="*/ 65 w 331"/>
                <a:gd name="T59" fmla="*/ 13 h 260"/>
                <a:gd name="T60" fmla="*/ 222 w 331"/>
                <a:gd name="T61" fmla="*/ 59 h 260"/>
                <a:gd name="T62" fmla="*/ 222 w 331"/>
                <a:gd name="T63" fmla="*/ 130 h 260"/>
                <a:gd name="T64" fmla="*/ 130 w 331"/>
                <a:gd name="T65" fmla="*/ 165 h 260"/>
                <a:gd name="T66" fmla="*/ 92 w 331"/>
                <a:gd name="T67" fmla="*/ 161 h 260"/>
                <a:gd name="T68" fmla="*/ 72 w 331"/>
                <a:gd name="T69" fmla="*/ 174 h 260"/>
                <a:gd name="T70" fmla="*/ 61 w 331"/>
                <a:gd name="T71" fmla="*/ 148 h 260"/>
                <a:gd name="T72" fmla="*/ 24 w 331"/>
                <a:gd name="T73" fmla="*/ 94 h 260"/>
                <a:gd name="T74" fmla="*/ 77 w 331"/>
                <a:gd name="T75" fmla="*/ 33 h 260"/>
                <a:gd name="T76" fmla="*/ 183 w 331"/>
                <a:gd name="T77" fmla="*/ 33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31" h="260">
                  <a:moveTo>
                    <a:pt x="318" y="183"/>
                  </a:moveTo>
                  <a:cubicBezTo>
                    <a:pt x="326" y="170"/>
                    <a:pt x="331" y="156"/>
                    <a:pt x="331" y="142"/>
                  </a:cubicBezTo>
                  <a:cubicBezTo>
                    <a:pt x="331" y="127"/>
                    <a:pt x="326" y="112"/>
                    <a:pt x="317" y="99"/>
                  </a:cubicBezTo>
                  <a:cubicBezTo>
                    <a:pt x="308" y="86"/>
                    <a:pt x="295" y="75"/>
                    <a:pt x="279" y="66"/>
                  </a:cubicBezTo>
                  <a:cubicBezTo>
                    <a:pt x="282" y="76"/>
                    <a:pt x="284" y="85"/>
                    <a:pt x="284" y="94"/>
                  </a:cubicBezTo>
                  <a:cubicBezTo>
                    <a:pt x="284" y="111"/>
                    <a:pt x="279" y="127"/>
                    <a:pt x="271" y="141"/>
                  </a:cubicBezTo>
                  <a:cubicBezTo>
                    <a:pt x="263" y="156"/>
                    <a:pt x="251" y="169"/>
                    <a:pt x="236" y="180"/>
                  </a:cubicBezTo>
                  <a:cubicBezTo>
                    <a:pt x="221" y="191"/>
                    <a:pt x="205" y="199"/>
                    <a:pt x="187" y="204"/>
                  </a:cubicBezTo>
                  <a:cubicBezTo>
                    <a:pt x="169" y="210"/>
                    <a:pt x="150" y="213"/>
                    <a:pt x="130" y="213"/>
                  </a:cubicBezTo>
                  <a:cubicBezTo>
                    <a:pt x="126" y="213"/>
                    <a:pt x="121" y="212"/>
                    <a:pt x="114" y="212"/>
                  </a:cubicBezTo>
                  <a:cubicBezTo>
                    <a:pt x="138" y="228"/>
                    <a:pt x="168" y="236"/>
                    <a:pt x="201" y="236"/>
                  </a:cubicBezTo>
                  <a:cubicBezTo>
                    <a:pt x="211" y="236"/>
                    <a:pt x="222" y="235"/>
                    <a:pt x="233" y="233"/>
                  </a:cubicBezTo>
                  <a:cubicBezTo>
                    <a:pt x="249" y="244"/>
                    <a:pt x="266" y="252"/>
                    <a:pt x="285" y="257"/>
                  </a:cubicBezTo>
                  <a:cubicBezTo>
                    <a:pt x="289" y="258"/>
                    <a:pt x="294" y="259"/>
                    <a:pt x="301" y="260"/>
                  </a:cubicBezTo>
                  <a:cubicBezTo>
                    <a:pt x="305" y="259"/>
                    <a:pt x="305" y="259"/>
                    <a:pt x="305" y="259"/>
                  </a:cubicBezTo>
                  <a:cubicBezTo>
                    <a:pt x="307" y="254"/>
                    <a:pt x="307" y="254"/>
                    <a:pt x="307" y="254"/>
                  </a:cubicBezTo>
                  <a:cubicBezTo>
                    <a:pt x="307" y="253"/>
                    <a:pt x="307" y="253"/>
                    <a:pt x="307" y="253"/>
                  </a:cubicBezTo>
                  <a:cubicBezTo>
                    <a:pt x="307" y="252"/>
                    <a:pt x="307" y="252"/>
                    <a:pt x="307" y="252"/>
                  </a:cubicBezTo>
                  <a:cubicBezTo>
                    <a:pt x="307" y="251"/>
                    <a:pt x="307" y="251"/>
                    <a:pt x="307" y="251"/>
                  </a:cubicBezTo>
                  <a:cubicBezTo>
                    <a:pt x="306" y="250"/>
                    <a:pt x="306" y="250"/>
                    <a:pt x="306" y="250"/>
                  </a:cubicBezTo>
                  <a:cubicBezTo>
                    <a:pt x="306" y="249"/>
                    <a:pt x="306" y="249"/>
                    <a:pt x="306" y="249"/>
                  </a:cubicBezTo>
                  <a:cubicBezTo>
                    <a:pt x="305" y="248"/>
                    <a:pt x="305" y="248"/>
                    <a:pt x="305" y="248"/>
                  </a:cubicBezTo>
                  <a:cubicBezTo>
                    <a:pt x="304" y="247"/>
                    <a:pt x="304" y="247"/>
                    <a:pt x="304" y="247"/>
                  </a:cubicBezTo>
                  <a:cubicBezTo>
                    <a:pt x="303" y="246"/>
                    <a:pt x="303" y="246"/>
                    <a:pt x="303" y="246"/>
                  </a:cubicBezTo>
                  <a:cubicBezTo>
                    <a:pt x="299" y="242"/>
                    <a:pt x="299" y="242"/>
                    <a:pt x="299" y="242"/>
                  </a:cubicBezTo>
                  <a:cubicBezTo>
                    <a:pt x="294" y="236"/>
                    <a:pt x="294" y="236"/>
                    <a:pt x="294" y="236"/>
                  </a:cubicBezTo>
                  <a:cubicBezTo>
                    <a:pt x="290" y="231"/>
                    <a:pt x="290" y="231"/>
                    <a:pt x="290" y="231"/>
                  </a:cubicBezTo>
                  <a:cubicBezTo>
                    <a:pt x="285" y="224"/>
                    <a:pt x="285" y="224"/>
                    <a:pt x="285" y="224"/>
                  </a:cubicBezTo>
                  <a:cubicBezTo>
                    <a:pt x="284" y="221"/>
                    <a:pt x="283" y="219"/>
                    <a:pt x="282" y="216"/>
                  </a:cubicBezTo>
                  <a:cubicBezTo>
                    <a:pt x="297" y="207"/>
                    <a:pt x="309" y="196"/>
                    <a:pt x="318" y="183"/>
                  </a:cubicBezTo>
                  <a:close/>
                  <a:moveTo>
                    <a:pt x="17" y="47"/>
                  </a:moveTo>
                  <a:cubicBezTo>
                    <a:pt x="6" y="62"/>
                    <a:pt x="0" y="77"/>
                    <a:pt x="0" y="94"/>
                  </a:cubicBezTo>
                  <a:cubicBezTo>
                    <a:pt x="0" y="109"/>
                    <a:pt x="4" y="123"/>
                    <a:pt x="13" y="136"/>
                  </a:cubicBezTo>
                  <a:cubicBezTo>
                    <a:pt x="22" y="149"/>
                    <a:pt x="34" y="160"/>
                    <a:pt x="49" y="168"/>
                  </a:cubicBezTo>
                  <a:cubicBezTo>
                    <a:pt x="48" y="171"/>
                    <a:pt x="47" y="174"/>
                    <a:pt x="45" y="177"/>
                  </a:cubicBezTo>
                  <a:cubicBezTo>
                    <a:pt x="41" y="184"/>
                    <a:pt x="41" y="184"/>
                    <a:pt x="41" y="184"/>
                  </a:cubicBezTo>
                  <a:cubicBezTo>
                    <a:pt x="37" y="189"/>
                    <a:pt x="37" y="189"/>
                    <a:pt x="37" y="189"/>
                  </a:cubicBezTo>
                  <a:cubicBezTo>
                    <a:pt x="32" y="194"/>
                    <a:pt x="32" y="194"/>
                    <a:pt x="32" y="194"/>
                  </a:cubicBezTo>
                  <a:cubicBezTo>
                    <a:pt x="28" y="199"/>
                    <a:pt x="28" y="199"/>
                    <a:pt x="28" y="199"/>
                  </a:cubicBezTo>
                  <a:cubicBezTo>
                    <a:pt x="27" y="200"/>
                    <a:pt x="27" y="200"/>
                    <a:pt x="27" y="200"/>
                  </a:cubicBezTo>
                  <a:cubicBezTo>
                    <a:pt x="26" y="201"/>
                    <a:pt x="26" y="201"/>
                    <a:pt x="26" y="201"/>
                  </a:cubicBezTo>
                  <a:cubicBezTo>
                    <a:pt x="25" y="202"/>
                    <a:pt x="25" y="202"/>
                    <a:pt x="25" y="202"/>
                  </a:cubicBezTo>
                  <a:cubicBezTo>
                    <a:pt x="25" y="203"/>
                    <a:pt x="25" y="203"/>
                    <a:pt x="25" y="203"/>
                  </a:cubicBezTo>
                  <a:cubicBezTo>
                    <a:pt x="24" y="204"/>
                    <a:pt x="24" y="204"/>
                    <a:pt x="24" y="204"/>
                  </a:cubicBezTo>
                  <a:cubicBezTo>
                    <a:pt x="24" y="205"/>
                    <a:pt x="24" y="205"/>
                    <a:pt x="24" y="205"/>
                  </a:cubicBezTo>
                  <a:cubicBezTo>
                    <a:pt x="24" y="206"/>
                    <a:pt x="24" y="206"/>
                    <a:pt x="24" y="206"/>
                  </a:cubicBezTo>
                  <a:cubicBezTo>
                    <a:pt x="24" y="207"/>
                    <a:pt x="24" y="207"/>
                    <a:pt x="24" y="207"/>
                  </a:cubicBezTo>
                  <a:cubicBezTo>
                    <a:pt x="26" y="211"/>
                    <a:pt x="26" y="211"/>
                    <a:pt x="26" y="211"/>
                  </a:cubicBezTo>
                  <a:cubicBezTo>
                    <a:pt x="30" y="213"/>
                    <a:pt x="30" y="213"/>
                    <a:pt x="30" y="213"/>
                  </a:cubicBezTo>
                  <a:cubicBezTo>
                    <a:pt x="30" y="213"/>
                    <a:pt x="30" y="213"/>
                    <a:pt x="30" y="213"/>
                  </a:cubicBezTo>
                  <a:cubicBezTo>
                    <a:pt x="36" y="212"/>
                    <a:pt x="42" y="211"/>
                    <a:pt x="46" y="210"/>
                  </a:cubicBezTo>
                  <a:cubicBezTo>
                    <a:pt x="65" y="205"/>
                    <a:pt x="82" y="197"/>
                    <a:pt x="98" y="186"/>
                  </a:cubicBezTo>
                  <a:cubicBezTo>
                    <a:pt x="109" y="188"/>
                    <a:pt x="119" y="189"/>
                    <a:pt x="130" y="189"/>
                  </a:cubicBezTo>
                  <a:cubicBezTo>
                    <a:pt x="153" y="189"/>
                    <a:pt x="175" y="185"/>
                    <a:pt x="195" y="176"/>
                  </a:cubicBezTo>
                  <a:cubicBezTo>
                    <a:pt x="215" y="168"/>
                    <a:pt x="231" y="156"/>
                    <a:pt x="243" y="142"/>
                  </a:cubicBezTo>
                  <a:cubicBezTo>
                    <a:pt x="254" y="127"/>
                    <a:pt x="260" y="112"/>
                    <a:pt x="260" y="94"/>
                  </a:cubicBezTo>
                  <a:cubicBezTo>
                    <a:pt x="260" y="77"/>
                    <a:pt x="254" y="62"/>
                    <a:pt x="243" y="47"/>
                  </a:cubicBezTo>
                  <a:cubicBezTo>
                    <a:pt x="231" y="32"/>
                    <a:pt x="215" y="21"/>
                    <a:pt x="195" y="13"/>
                  </a:cubicBezTo>
                  <a:cubicBezTo>
                    <a:pt x="175" y="4"/>
                    <a:pt x="153" y="0"/>
                    <a:pt x="130" y="0"/>
                  </a:cubicBezTo>
                  <a:cubicBezTo>
                    <a:pt x="106" y="0"/>
                    <a:pt x="85" y="4"/>
                    <a:pt x="65" y="13"/>
                  </a:cubicBezTo>
                  <a:cubicBezTo>
                    <a:pt x="45" y="21"/>
                    <a:pt x="29" y="32"/>
                    <a:pt x="17" y="47"/>
                  </a:cubicBezTo>
                  <a:close/>
                  <a:moveTo>
                    <a:pt x="222" y="59"/>
                  </a:moveTo>
                  <a:cubicBezTo>
                    <a:pt x="231" y="70"/>
                    <a:pt x="236" y="82"/>
                    <a:pt x="236" y="94"/>
                  </a:cubicBezTo>
                  <a:cubicBezTo>
                    <a:pt x="236" y="107"/>
                    <a:pt x="231" y="119"/>
                    <a:pt x="222" y="130"/>
                  </a:cubicBezTo>
                  <a:cubicBezTo>
                    <a:pt x="212" y="141"/>
                    <a:pt x="199" y="149"/>
                    <a:pt x="183" y="156"/>
                  </a:cubicBezTo>
                  <a:cubicBezTo>
                    <a:pt x="166" y="162"/>
                    <a:pt x="149" y="165"/>
                    <a:pt x="130" y="165"/>
                  </a:cubicBezTo>
                  <a:cubicBezTo>
                    <a:pt x="121" y="165"/>
                    <a:pt x="111" y="164"/>
                    <a:pt x="102" y="163"/>
                  </a:cubicBezTo>
                  <a:cubicBezTo>
                    <a:pt x="92" y="161"/>
                    <a:pt x="92" y="161"/>
                    <a:pt x="92" y="161"/>
                  </a:cubicBezTo>
                  <a:cubicBezTo>
                    <a:pt x="84" y="167"/>
                    <a:pt x="84" y="167"/>
                    <a:pt x="84" y="167"/>
                  </a:cubicBezTo>
                  <a:cubicBezTo>
                    <a:pt x="80" y="169"/>
                    <a:pt x="77" y="171"/>
                    <a:pt x="72" y="174"/>
                  </a:cubicBezTo>
                  <a:cubicBezTo>
                    <a:pt x="79" y="158"/>
                    <a:pt x="79" y="158"/>
                    <a:pt x="79" y="158"/>
                  </a:cubicBezTo>
                  <a:cubicBezTo>
                    <a:pt x="61" y="148"/>
                    <a:pt x="61" y="148"/>
                    <a:pt x="61" y="148"/>
                  </a:cubicBezTo>
                  <a:cubicBezTo>
                    <a:pt x="49" y="141"/>
                    <a:pt x="40" y="133"/>
                    <a:pt x="33" y="124"/>
                  </a:cubicBezTo>
                  <a:cubicBezTo>
                    <a:pt x="27" y="114"/>
                    <a:pt x="24" y="105"/>
                    <a:pt x="24" y="94"/>
                  </a:cubicBezTo>
                  <a:cubicBezTo>
                    <a:pt x="24" y="82"/>
                    <a:pt x="29" y="70"/>
                    <a:pt x="38" y="59"/>
                  </a:cubicBezTo>
                  <a:cubicBezTo>
                    <a:pt x="48" y="48"/>
                    <a:pt x="61" y="40"/>
                    <a:pt x="77" y="33"/>
                  </a:cubicBezTo>
                  <a:cubicBezTo>
                    <a:pt x="94" y="27"/>
                    <a:pt x="111" y="24"/>
                    <a:pt x="130" y="24"/>
                  </a:cubicBezTo>
                  <a:cubicBezTo>
                    <a:pt x="149" y="24"/>
                    <a:pt x="166" y="27"/>
                    <a:pt x="183" y="33"/>
                  </a:cubicBezTo>
                  <a:cubicBezTo>
                    <a:pt x="199" y="40"/>
                    <a:pt x="212" y="48"/>
                    <a:pt x="222" y="5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CA" dirty="0"/>
            </a:p>
          </p:txBody>
        </p:sp>
      </p:grpSp>
      <p:grpSp>
        <p:nvGrpSpPr>
          <p:cNvPr id="33" name="Group 32">
            <a:extLst>
              <a:ext uri="{FF2B5EF4-FFF2-40B4-BE49-F238E27FC236}">
                <a16:creationId xmlns:a16="http://schemas.microsoft.com/office/drawing/2014/main" id="{2AB562BA-747A-4D48-AB27-1F46DCCE4315}"/>
              </a:ext>
            </a:extLst>
          </p:cNvPr>
          <p:cNvGrpSpPr/>
          <p:nvPr/>
        </p:nvGrpSpPr>
        <p:grpSpPr>
          <a:xfrm>
            <a:off x="6143625" y="4181475"/>
            <a:ext cx="914400" cy="914400"/>
            <a:chOff x="6143625" y="4181475"/>
            <a:chExt cx="914400" cy="914400"/>
          </a:xfrm>
        </p:grpSpPr>
        <p:sp>
          <p:nvSpPr>
            <p:cNvPr id="30" name="Rounded Rectangle 29"/>
            <p:cNvSpPr/>
            <p:nvPr>
              <p:custDataLst>
                <p:tags r:id="rId2"/>
              </p:custDataLst>
            </p:nvPr>
          </p:nvSpPr>
          <p:spPr>
            <a:xfrm>
              <a:off x="6143625" y="4181475"/>
              <a:ext cx="914400" cy="914400"/>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50" name="Freeform 7" descr="FolderOpen Icon">
              <a:extLst>
                <a:ext uri="{FF2B5EF4-FFF2-40B4-BE49-F238E27FC236}">
                  <a16:creationId xmlns:a16="http://schemas.microsoft.com/office/drawing/2014/main" id="{DA6C717F-00F7-4863-8A42-210296F2D131}"/>
                </a:ext>
              </a:extLst>
            </p:cNvPr>
            <p:cNvSpPr>
              <a:spLocks noEditPoints="1"/>
            </p:cNvSpPr>
            <p:nvPr/>
          </p:nvSpPr>
          <p:spPr bwMode="auto">
            <a:xfrm>
              <a:off x="6346796" y="4401562"/>
              <a:ext cx="571500" cy="436736"/>
            </a:xfrm>
            <a:custGeom>
              <a:avLst/>
              <a:gdLst>
                <a:gd name="T0" fmla="*/ 76 w 97"/>
                <a:gd name="T1" fmla="*/ 17 h 74"/>
                <a:gd name="T2" fmla="*/ 68 w 97"/>
                <a:gd name="T3" fmla="*/ 14 h 74"/>
                <a:gd name="T4" fmla="*/ 40 w 97"/>
                <a:gd name="T5" fmla="*/ 14 h 74"/>
                <a:gd name="T6" fmla="*/ 40 w 97"/>
                <a:gd name="T7" fmla="*/ 12 h 74"/>
                <a:gd name="T8" fmla="*/ 36 w 97"/>
                <a:gd name="T9" fmla="*/ 4 h 74"/>
                <a:gd name="T10" fmla="*/ 28 w 97"/>
                <a:gd name="T11" fmla="*/ 0 h 74"/>
                <a:gd name="T12" fmla="*/ 11 w 97"/>
                <a:gd name="T13" fmla="*/ 0 h 74"/>
                <a:gd name="T14" fmla="*/ 3 w 97"/>
                <a:gd name="T15" fmla="*/ 4 h 74"/>
                <a:gd name="T16" fmla="*/ 0 w 97"/>
                <a:gd name="T17" fmla="*/ 12 h 74"/>
                <a:gd name="T18" fmla="*/ 0 w 97"/>
                <a:gd name="T19" fmla="*/ 62 h 74"/>
                <a:gd name="T20" fmla="*/ 0 w 97"/>
                <a:gd name="T21" fmla="*/ 63 h 74"/>
                <a:gd name="T22" fmla="*/ 0 w 97"/>
                <a:gd name="T23" fmla="*/ 63 h 74"/>
                <a:gd name="T24" fmla="*/ 0 w 97"/>
                <a:gd name="T25" fmla="*/ 63 h 74"/>
                <a:gd name="T26" fmla="*/ 18 w 97"/>
                <a:gd name="T27" fmla="*/ 42 h 74"/>
                <a:gd name="T28" fmla="*/ 26 w 97"/>
                <a:gd name="T29" fmla="*/ 36 h 74"/>
                <a:gd name="T30" fmla="*/ 36 w 97"/>
                <a:gd name="T31" fmla="*/ 34 h 74"/>
                <a:gd name="T32" fmla="*/ 80 w 97"/>
                <a:gd name="T33" fmla="*/ 34 h 74"/>
                <a:gd name="T34" fmla="*/ 80 w 97"/>
                <a:gd name="T35" fmla="*/ 25 h 74"/>
                <a:gd name="T36" fmla="*/ 76 w 97"/>
                <a:gd name="T37" fmla="*/ 17 h 74"/>
                <a:gd name="T38" fmla="*/ 96 w 97"/>
                <a:gd name="T39" fmla="*/ 41 h 74"/>
                <a:gd name="T40" fmla="*/ 93 w 97"/>
                <a:gd name="T41" fmla="*/ 40 h 74"/>
                <a:gd name="T42" fmla="*/ 36 w 97"/>
                <a:gd name="T43" fmla="*/ 40 h 74"/>
                <a:gd name="T44" fmla="*/ 29 w 97"/>
                <a:gd name="T45" fmla="*/ 42 h 74"/>
                <a:gd name="T46" fmla="*/ 23 w 97"/>
                <a:gd name="T47" fmla="*/ 47 h 74"/>
                <a:gd name="T48" fmla="*/ 5 w 97"/>
                <a:gd name="T49" fmla="*/ 67 h 74"/>
                <a:gd name="T50" fmla="*/ 4 w 97"/>
                <a:gd name="T51" fmla="*/ 71 h 74"/>
                <a:gd name="T52" fmla="*/ 5 w 97"/>
                <a:gd name="T53" fmla="*/ 73 h 74"/>
                <a:gd name="T54" fmla="*/ 8 w 97"/>
                <a:gd name="T55" fmla="*/ 74 h 74"/>
                <a:gd name="T56" fmla="*/ 65 w 97"/>
                <a:gd name="T57" fmla="*/ 74 h 74"/>
                <a:gd name="T58" fmla="*/ 72 w 97"/>
                <a:gd name="T59" fmla="*/ 72 h 74"/>
                <a:gd name="T60" fmla="*/ 78 w 97"/>
                <a:gd name="T61" fmla="*/ 67 h 74"/>
                <a:gd name="T62" fmla="*/ 96 w 97"/>
                <a:gd name="T63" fmla="*/ 47 h 74"/>
                <a:gd name="T64" fmla="*/ 97 w 97"/>
                <a:gd name="T65" fmla="*/ 43 h 74"/>
                <a:gd name="T66" fmla="*/ 96 w 97"/>
                <a:gd name="T67" fmla="*/ 4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7" h="74">
                  <a:moveTo>
                    <a:pt x="76" y="17"/>
                  </a:moveTo>
                  <a:cubicBezTo>
                    <a:pt x="74" y="15"/>
                    <a:pt x="71" y="14"/>
                    <a:pt x="68" y="14"/>
                  </a:cubicBezTo>
                  <a:cubicBezTo>
                    <a:pt x="40" y="14"/>
                    <a:pt x="40" y="14"/>
                    <a:pt x="40" y="14"/>
                  </a:cubicBezTo>
                  <a:cubicBezTo>
                    <a:pt x="40" y="12"/>
                    <a:pt x="40" y="12"/>
                    <a:pt x="40" y="12"/>
                  </a:cubicBezTo>
                  <a:cubicBezTo>
                    <a:pt x="40" y="9"/>
                    <a:pt x="39" y="6"/>
                    <a:pt x="36" y="4"/>
                  </a:cubicBezTo>
                  <a:cubicBezTo>
                    <a:pt x="34" y="2"/>
                    <a:pt x="31" y="0"/>
                    <a:pt x="28" y="0"/>
                  </a:cubicBezTo>
                  <a:cubicBezTo>
                    <a:pt x="11" y="0"/>
                    <a:pt x="11" y="0"/>
                    <a:pt x="11" y="0"/>
                  </a:cubicBezTo>
                  <a:cubicBezTo>
                    <a:pt x="8" y="0"/>
                    <a:pt x="6" y="2"/>
                    <a:pt x="3" y="4"/>
                  </a:cubicBezTo>
                  <a:cubicBezTo>
                    <a:pt x="1" y="6"/>
                    <a:pt x="0" y="9"/>
                    <a:pt x="0" y="12"/>
                  </a:cubicBezTo>
                  <a:cubicBezTo>
                    <a:pt x="0" y="62"/>
                    <a:pt x="0" y="62"/>
                    <a:pt x="0" y="62"/>
                  </a:cubicBezTo>
                  <a:cubicBezTo>
                    <a:pt x="0" y="63"/>
                    <a:pt x="0" y="63"/>
                    <a:pt x="0" y="63"/>
                  </a:cubicBezTo>
                  <a:cubicBezTo>
                    <a:pt x="0" y="63"/>
                    <a:pt x="0" y="63"/>
                    <a:pt x="0" y="63"/>
                  </a:cubicBezTo>
                  <a:cubicBezTo>
                    <a:pt x="0" y="63"/>
                    <a:pt x="0" y="63"/>
                    <a:pt x="0" y="63"/>
                  </a:cubicBezTo>
                  <a:cubicBezTo>
                    <a:pt x="18" y="42"/>
                    <a:pt x="18" y="42"/>
                    <a:pt x="18" y="42"/>
                  </a:cubicBezTo>
                  <a:cubicBezTo>
                    <a:pt x="20" y="40"/>
                    <a:pt x="23" y="38"/>
                    <a:pt x="26" y="36"/>
                  </a:cubicBezTo>
                  <a:cubicBezTo>
                    <a:pt x="30" y="35"/>
                    <a:pt x="33" y="34"/>
                    <a:pt x="36" y="34"/>
                  </a:cubicBezTo>
                  <a:cubicBezTo>
                    <a:pt x="80" y="34"/>
                    <a:pt x="80" y="34"/>
                    <a:pt x="80" y="34"/>
                  </a:cubicBezTo>
                  <a:cubicBezTo>
                    <a:pt x="80" y="25"/>
                    <a:pt x="80" y="25"/>
                    <a:pt x="80" y="25"/>
                  </a:cubicBezTo>
                  <a:cubicBezTo>
                    <a:pt x="80" y="22"/>
                    <a:pt x="78" y="19"/>
                    <a:pt x="76" y="17"/>
                  </a:cubicBezTo>
                  <a:close/>
                  <a:moveTo>
                    <a:pt x="96" y="41"/>
                  </a:moveTo>
                  <a:cubicBezTo>
                    <a:pt x="95" y="41"/>
                    <a:pt x="94" y="40"/>
                    <a:pt x="93" y="40"/>
                  </a:cubicBezTo>
                  <a:cubicBezTo>
                    <a:pt x="36" y="40"/>
                    <a:pt x="36" y="40"/>
                    <a:pt x="36" y="40"/>
                  </a:cubicBezTo>
                  <a:cubicBezTo>
                    <a:pt x="34" y="40"/>
                    <a:pt x="32" y="41"/>
                    <a:pt x="29" y="42"/>
                  </a:cubicBezTo>
                  <a:cubicBezTo>
                    <a:pt x="26" y="43"/>
                    <a:pt x="24" y="45"/>
                    <a:pt x="23" y="47"/>
                  </a:cubicBezTo>
                  <a:cubicBezTo>
                    <a:pt x="5" y="67"/>
                    <a:pt x="5" y="67"/>
                    <a:pt x="5" y="67"/>
                  </a:cubicBezTo>
                  <a:cubicBezTo>
                    <a:pt x="4" y="68"/>
                    <a:pt x="4" y="70"/>
                    <a:pt x="4" y="71"/>
                  </a:cubicBezTo>
                  <a:cubicBezTo>
                    <a:pt x="4" y="72"/>
                    <a:pt x="4" y="72"/>
                    <a:pt x="5" y="73"/>
                  </a:cubicBezTo>
                  <a:cubicBezTo>
                    <a:pt x="6" y="73"/>
                    <a:pt x="7" y="74"/>
                    <a:pt x="8" y="74"/>
                  </a:cubicBezTo>
                  <a:cubicBezTo>
                    <a:pt x="65" y="74"/>
                    <a:pt x="65" y="74"/>
                    <a:pt x="65" y="74"/>
                  </a:cubicBezTo>
                  <a:cubicBezTo>
                    <a:pt x="67" y="74"/>
                    <a:pt x="69" y="73"/>
                    <a:pt x="72" y="72"/>
                  </a:cubicBezTo>
                  <a:cubicBezTo>
                    <a:pt x="75" y="70"/>
                    <a:pt x="77" y="69"/>
                    <a:pt x="78" y="67"/>
                  </a:cubicBezTo>
                  <a:cubicBezTo>
                    <a:pt x="96" y="47"/>
                    <a:pt x="96" y="47"/>
                    <a:pt x="96" y="47"/>
                  </a:cubicBezTo>
                  <a:cubicBezTo>
                    <a:pt x="97" y="45"/>
                    <a:pt x="97" y="44"/>
                    <a:pt x="97" y="43"/>
                  </a:cubicBezTo>
                  <a:cubicBezTo>
                    <a:pt x="97" y="42"/>
                    <a:pt x="97" y="41"/>
                    <a:pt x="96" y="4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CA" dirty="0"/>
            </a:p>
          </p:txBody>
        </p:sp>
      </p:grpSp>
      <p:grpSp>
        <p:nvGrpSpPr>
          <p:cNvPr id="52" name="Group 51">
            <a:extLst>
              <a:ext uri="{FF2B5EF4-FFF2-40B4-BE49-F238E27FC236}">
                <a16:creationId xmlns:a16="http://schemas.microsoft.com/office/drawing/2014/main" id="{99EFE2AF-B623-4F30-9048-CE85C4FA75DC}"/>
              </a:ext>
            </a:extLst>
          </p:cNvPr>
          <p:cNvGrpSpPr/>
          <p:nvPr/>
        </p:nvGrpSpPr>
        <p:grpSpPr>
          <a:xfrm>
            <a:off x="6143625" y="2955925"/>
            <a:ext cx="914400" cy="914400"/>
            <a:chOff x="6143625" y="2955925"/>
            <a:chExt cx="914400" cy="914400"/>
          </a:xfrm>
        </p:grpSpPr>
        <p:sp>
          <p:nvSpPr>
            <p:cNvPr id="5" name="Rounded Rectangle 4"/>
            <p:cNvSpPr/>
            <p:nvPr>
              <p:custDataLst>
                <p:tags r:id="rId1"/>
              </p:custDataLst>
            </p:nvPr>
          </p:nvSpPr>
          <p:spPr>
            <a:xfrm>
              <a:off x="6143625" y="2955925"/>
              <a:ext cx="914400" cy="914400"/>
            </a:xfrm>
            <a:prstGeom prst="roundRect">
              <a:avLst/>
            </a:prstGeom>
            <a:solidFill>
              <a:srgbClr val="CD20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51" name="Freeform 11" descr="Laptop Keyboard Icon">
              <a:extLst>
                <a:ext uri="{FF2B5EF4-FFF2-40B4-BE49-F238E27FC236}">
                  <a16:creationId xmlns:a16="http://schemas.microsoft.com/office/drawing/2014/main" id="{CA9B2403-6193-40EF-B928-61FF1F8B3B9F}"/>
                </a:ext>
              </a:extLst>
            </p:cNvPr>
            <p:cNvSpPr>
              <a:spLocks noEditPoints="1"/>
            </p:cNvSpPr>
            <p:nvPr/>
          </p:nvSpPr>
          <p:spPr bwMode="auto">
            <a:xfrm>
              <a:off x="6334125" y="3215742"/>
              <a:ext cx="571500" cy="412909"/>
            </a:xfrm>
            <a:custGeom>
              <a:avLst/>
              <a:gdLst>
                <a:gd name="T0" fmla="*/ 1067 w 1200"/>
                <a:gd name="T1" fmla="*/ 617 h 867"/>
                <a:gd name="T2" fmla="*/ 228 w 1200"/>
                <a:gd name="T3" fmla="*/ 95 h 867"/>
                <a:gd name="T4" fmla="*/ 1200 w 1200"/>
                <a:gd name="T5" fmla="*/ 867 h 867"/>
                <a:gd name="T6" fmla="*/ 730 w 1200"/>
                <a:gd name="T7" fmla="*/ 826 h 867"/>
                <a:gd name="T8" fmla="*/ 587 w 1200"/>
                <a:gd name="T9" fmla="*/ 645 h 867"/>
                <a:gd name="T10" fmla="*/ 1067 w 1200"/>
                <a:gd name="T11" fmla="*/ 645 h 867"/>
                <a:gd name="T12" fmla="*/ 932 w 1200"/>
                <a:gd name="T13" fmla="*/ 700 h 867"/>
                <a:gd name="T14" fmla="*/ 965 w 1200"/>
                <a:gd name="T15" fmla="*/ 717 h 867"/>
                <a:gd name="T16" fmla="*/ 901 w 1200"/>
                <a:gd name="T17" fmla="*/ 743 h 867"/>
                <a:gd name="T18" fmla="*/ 863 w 1200"/>
                <a:gd name="T19" fmla="*/ 676 h 867"/>
                <a:gd name="T20" fmla="*/ 863 w 1200"/>
                <a:gd name="T21" fmla="*/ 676 h 867"/>
                <a:gd name="T22" fmla="*/ 882 w 1200"/>
                <a:gd name="T23" fmla="*/ 717 h 867"/>
                <a:gd name="T24" fmla="*/ 841 w 1200"/>
                <a:gd name="T25" fmla="*/ 700 h 867"/>
                <a:gd name="T26" fmla="*/ 758 w 1200"/>
                <a:gd name="T27" fmla="*/ 743 h 867"/>
                <a:gd name="T28" fmla="*/ 718 w 1200"/>
                <a:gd name="T29" fmla="*/ 676 h 867"/>
                <a:gd name="T30" fmla="*/ 718 w 1200"/>
                <a:gd name="T31" fmla="*/ 676 h 867"/>
                <a:gd name="T32" fmla="*/ 647 w 1200"/>
                <a:gd name="T33" fmla="*/ 700 h 867"/>
                <a:gd name="T34" fmla="*/ 613 w 1200"/>
                <a:gd name="T35" fmla="*/ 717 h 867"/>
                <a:gd name="T36" fmla="*/ 628 w 1200"/>
                <a:gd name="T37" fmla="*/ 676 h 867"/>
                <a:gd name="T38" fmla="*/ 594 w 1200"/>
                <a:gd name="T39" fmla="*/ 743 h 867"/>
                <a:gd name="T40" fmla="*/ 594 w 1200"/>
                <a:gd name="T41" fmla="*/ 743 h 867"/>
                <a:gd name="T42" fmla="*/ 504 w 1200"/>
                <a:gd name="T43" fmla="*/ 700 h 867"/>
                <a:gd name="T44" fmla="*/ 473 w 1200"/>
                <a:gd name="T45" fmla="*/ 717 h 867"/>
                <a:gd name="T46" fmla="*/ 483 w 1200"/>
                <a:gd name="T47" fmla="*/ 676 h 867"/>
                <a:gd name="T48" fmla="*/ 449 w 1200"/>
                <a:gd name="T49" fmla="*/ 743 h 867"/>
                <a:gd name="T50" fmla="*/ 449 w 1200"/>
                <a:gd name="T51" fmla="*/ 743 h 867"/>
                <a:gd name="T52" fmla="*/ 359 w 1200"/>
                <a:gd name="T53" fmla="*/ 700 h 867"/>
                <a:gd name="T54" fmla="*/ 328 w 1200"/>
                <a:gd name="T55" fmla="*/ 717 h 867"/>
                <a:gd name="T56" fmla="*/ 340 w 1200"/>
                <a:gd name="T57" fmla="*/ 676 h 867"/>
                <a:gd name="T58" fmla="*/ 309 w 1200"/>
                <a:gd name="T59" fmla="*/ 743 h 867"/>
                <a:gd name="T60" fmla="*/ 309 w 1200"/>
                <a:gd name="T61" fmla="*/ 743 h 867"/>
                <a:gd name="T62" fmla="*/ 216 w 1200"/>
                <a:gd name="T63" fmla="*/ 700 h 867"/>
                <a:gd name="T64" fmla="*/ 238 w 1200"/>
                <a:gd name="T65" fmla="*/ 743 h 867"/>
                <a:gd name="T66" fmla="*/ 145 w 1200"/>
                <a:gd name="T67" fmla="*/ 781 h 867"/>
                <a:gd name="T68" fmla="*/ 261 w 1200"/>
                <a:gd name="T69" fmla="*/ 781 h 867"/>
                <a:gd name="T70" fmla="*/ 261 w 1200"/>
                <a:gd name="T71" fmla="*/ 781 h 867"/>
                <a:gd name="T72" fmla="*/ 333 w 1200"/>
                <a:gd name="T73" fmla="*/ 755 h 867"/>
                <a:gd name="T74" fmla="*/ 352 w 1200"/>
                <a:gd name="T75" fmla="*/ 755 h 867"/>
                <a:gd name="T76" fmla="*/ 475 w 1200"/>
                <a:gd name="T77" fmla="*/ 781 h 867"/>
                <a:gd name="T78" fmla="*/ 475 w 1200"/>
                <a:gd name="T79" fmla="*/ 781 h 867"/>
                <a:gd name="T80" fmla="*/ 685 w 1200"/>
                <a:gd name="T81" fmla="*/ 755 h 867"/>
                <a:gd name="T82" fmla="*/ 737 w 1200"/>
                <a:gd name="T83" fmla="*/ 743 h 867"/>
                <a:gd name="T84" fmla="*/ 711 w 1200"/>
                <a:gd name="T85" fmla="*/ 781 h 867"/>
                <a:gd name="T86" fmla="*/ 834 w 1200"/>
                <a:gd name="T87" fmla="*/ 781 h 867"/>
                <a:gd name="T88" fmla="*/ 834 w 1200"/>
                <a:gd name="T89" fmla="*/ 781 h 867"/>
                <a:gd name="T90" fmla="*/ 906 w 1200"/>
                <a:gd name="T91" fmla="*/ 755 h 867"/>
                <a:gd name="T92" fmla="*/ 925 w 1200"/>
                <a:gd name="T93" fmla="*/ 755 h 867"/>
                <a:gd name="T94" fmla="*/ 989 w 1200"/>
                <a:gd name="T95" fmla="*/ 781 h 8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200" h="867">
                  <a:moveTo>
                    <a:pt x="1067" y="0"/>
                  </a:moveTo>
                  <a:lnTo>
                    <a:pt x="135" y="0"/>
                  </a:lnTo>
                  <a:lnTo>
                    <a:pt x="135" y="617"/>
                  </a:lnTo>
                  <a:lnTo>
                    <a:pt x="1067" y="617"/>
                  </a:lnTo>
                  <a:lnTo>
                    <a:pt x="1067" y="0"/>
                  </a:lnTo>
                  <a:close/>
                  <a:moveTo>
                    <a:pt x="972" y="521"/>
                  </a:moveTo>
                  <a:lnTo>
                    <a:pt x="228" y="521"/>
                  </a:lnTo>
                  <a:lnTo>
                    <a:pt x="228" y="95"/>
                  </a:lnTo>
                  <a:lnTo>
                    <a:pt x="972" y="95"/>
                  </a:lnTo>
                  <a:lnTo>
                    <a:pt x="972" y="521"/>
                  </a:lnTo>
                  <a:close/>
                  <a:moveTo>
                    <a:pt x="1200" y="826"/>
                  </a:moveTo>
                  <a:lnTo>
                    <a:pt x="1200" y="867"/>
                  </a:lnTo>
                  <a:lnTo>
                    <a:pt x="0" y="867"/>
                  </a:lnTo>
                  <a:lnTo>
                    <a:pt x="0" y="826"/>
                  </a:lnTo>
                  <a:lnTo>
                    <a:pt x="475" y="826"/>
                  </a:lnTo>
                  <a:lnTo>
                    <a:pt x="730" y="826"/>
                  </a:lnTo>
                  <a:lnTo>
                    <a:pt x="1200" y="826"/>
                  </a:lnTo>
                  <a:close/>
                  <a:moveTo>
                    <a:pt x="1067" y="645"/>
                  </a:moveTo>
                  <a:lnTo>
                    <a:pt x="613" y="645"/>
                  </a:lnTo>
                  <a:lnTo>
                    <a:pt x="587" y="645"/>
                  </a:lnTo>
                  <a:lnTo>
                    <a:pt x="135" y="645"/>
                  </a:lnTo>
                  <a:lnTo>
                    <a:pt x="7" y="815"/>
                  </a:lnTo>
                  <a:lnTo>
                    <a:pt x="1193" y="815"/>
                  </a:lnTo>
                  <a:lnTo>
                    <a:pt x="1067" y="645"/>
                  </a:lnTo>
                  <a:close/>
                  <a:moveTo>
                    <a:pt x="932" y="676"/>
                  </a:moveTo>
                  <a:lnTo>
                    <a:pt x="984" y="676"/>
                  </a:lnTo>
                  <a:lnTo>
                    <a:pt x="984" y="700"/>
                  </a:lnTo>
                  <a:lnTo>
                    <a:pt x="932" y="700"/>
                  </a:lnTo>
                  <a:lnTo>
                    <a:pt x="932" y="676"/>
                  </a:lnTo>
                  <a:close/>
                  <a:moveTo>
                    <a:pt x="1015" y="743"/>
                  </a:moveTo>
                  <a:lnTo>
                    <a:pt x="965" y="743"/>
                  </a:lnTo>
                  <a:lnTo>
                    <a:pt x="965" y="717"/>
                  </a:lnTo>
                  <a:lnTo>
                    <a:pt x="1015" y="717"/>
                  </a:lnTo>
                  <a:lnTo>
                    <a:pt x="1015" y="743"/>
                  </a:lnTo>
                  <a:close/>
                  <a:moveTo>
                    <a:pt x="951" y="743"/>
                  </a:moveTo>
                  <a:lnTo>
                    <a:pt x="901" y="743"/>
                  </a:lnTo>
                  <a:lnTo>
                    <a:pt x="901" y="717"/>
                  </a:lnTo>
                  <a:lnTo>
                    <a:pt x="951" y="717"/>
                  </a:lnTo>
                  <a:lnTo>
                    <a:pt x="951" y="743"/>
                  </a:lnTo>
                  <a:close/>
                  <a:moveTo>
                    <a:pt x="863" y="676"/>
                  </a:moveTo>
                  <a:lnTo>
                    <a:pt x="913" y="676"/>
                  </a:lnTo>
                  <a:lnTo>
                    <a:pt x="913" y="700"/>
                  </a:lnTo>
                  <a:lnTo>
                    <a:pt x="863" y="700"/>
                  </a:lnTo>
                  <a:lnTo>
                    <a:pt x="863" y="676"/>
                  </a:lnTo>
                  <a:close/>
                  <a:moveTo>
                    <a:pt x="882" y="743"/>
                  </a:moveTo>
                  <a:lnTo>
                    <a:pt x="830" y="743"/>
                  </a:lnTo>
                  <a:lnTo>
                    <a:pt x="830" y="717"/>
                  </a:lnTo>
                  <a:lnTo>
                    <a:pt x="882" y="717"/>
                  </a:lnTo>
                  <a:lnTo>
                    <a:pt x="882" y="743"/>
                  </a:lnTo>
                  <a:close/>
                  <a:moveTo>
                    <a:pt x="792" y="676"/>
                  </a:moveTo>
                  <a:lnTo>
                    <a:pt x="841" y="676"/>
                  </a:lnTo>
                  <a:lnTo>
                    <a:pt x="841" y="700"/>
                  </a:lnTo>
                  <a:lnTo>
                    <a:pt x="792" y="700"/>
                  </a:lnTo>
                  <a:lnTo>
                    <a:pt x="792" y="676"/>
                  </a:lnTo>
                  <a:close/>
                  <a:moveTo>
                    <a:pt x="811" y="743"/>
                  </a:moveTo>
                  <a:lnTo>
                    <a:pt x="758" y="743"/>
                  </a:lnTo>
                  <a:lnTo>
                    <a:pt x="758" y="717"/>
                  </a:lnTo>
                  <a:lnTo>
                    <a:pt x="811" y="717"/>
                  </a:lnTo>
                  <a:lnTo>
                    <a:pt x="811" y="743"/>
                  </a:lnTo>
                  <a:close/>
                  <a:moveTo>
                    <a:pt x="718" y="676"/>
                  </a:moveTo>
                  <a:lnTo>
                    <a:pt x="768" y="676"/>
                  </a:lnTo>
                  <a:lnTo>
                    <a:pt x="768" y="700"/>
                  </a:lnTo>
                  <a:lnTo>
                    <a:pt x="718" y="700"/>
                  </a:lnTo>
                  <a:lnTo>
                    <a:pt x="718" y="676"/>
                  </a:lnTo>
                  <a:close/>
                  <a:moveTo>
                    <a:pt x="647" y="676"/>
                  </a:moveTo>
                  <a:lnTo>
                    <a:pt x="696" y="676"/>
                  </a:lnTo>
                  <a:lnTo>
                    <a:pt x="696" y="700"/>
                  </a:lnTo>
                  <a:lnTo>
                    <a:pt x="647" y="700"/>
                  </a:lnTo>
                  <a:lnTo>
                    <a:pt x="647" y="676"/>
                  </a:lnTo>
                  <a:close/>
                  <a:moveTo>
                    <a:pt x="666" y="743"/>
                  </a:moveTo>
                  <a:lnTo>
                    <a:pt x="613" y="743"/>
                  </a:lnTo>
                  <a:lnTo>
                    <a:pt x="613" y="717"/>
                  </a:lnTo>
                  <a:lnTo>
                    <a:pt x="666" y="717"/>
                  </a:lnTo>
                  <a:lnTo>
                    <a:pt x="666" y="743"/>
                  </a:lnTo>
                  <a:close/>
                  <a:moveTo>
                    <a:pt x="575" y="676"/>
                  </a:moveTo>
                  <a:lnTo>
                    <a:pt x="628" y="676"/>
                  </a:lnTo>
                  <a:lnTo>
                    <a:pt x="628" y="700"/>
                  </a:lnTo>
                  <a:lnTo>
                    <a:pt x="575" y="700"/>
                  </a:lnTo>
                  <a:lnTo>
                    <a:pt x="575" y="676"/>
                  </a:lnTo>
                  <a:close/>
                  <a:moveTo>
                    <a:pt x="594" y="743"/>
                  </a:moveTo>
                  <a:lnTo>
                    <a:pt x="544" y="743"/>
                  </a:lnTo>
                  <a:lnTo>
                    <a:pt x="544" y="717"/>
                  </a:lnTo>
                  <a:lnTo>
                    <a:pt x="594" y="717"/>
                  </a:lnTo>
                  <a:lnTo>
                    <a:pt x="594" y="743"/>
                  </a:lnTo>
                  <a:close/>
                  <a:moveTo>
                    <a:pt x="504" y="676"/>
                  </a:moveTo>
                  <a:lnTo>
                    <a:pt x="556" y="676"/>
                  </a:lnTo>
                  <a:lnTo>
                    <a:pt x="556" y="700"/>
                  </a:lnTo>
                  <a:lnTo>
                    <a:pt x="504" y="700"/>
                  </a:lnTo>
                  <a:lnTo>
                    <a:pt x="504" y="676"/>
                  </a:lnTo>
                  <a:close/>
                  <a:moveTo>
                    <a:pt x="523" y="743"/>
                  </a:moveTo>
                  <a:lnTo>
                    <a:pt x="473" y="743"/>
                  </a:lnTo>
                  <a:lnTo>
                    <a:pt x="473" y="717"/>
                  </a:lnTo>
                  <a:lnTo>
                    <a:pt x="523" y="717"/>
                  </a:lnTo>
                  <a:lnTo>
                    <a:pt x="523" y="743"/>
                  </a:lnTo>
                  <a:close/>
                  <a:moveTo>
                    <a:pt x="430" y="676"/>
                  </a:moveTo>
                  <a:lnTo>
                    <a:pt x="483" y="676"/>
                  </a:lnTo>
                  <a:lnTo>
                    <a:pt x="483" y="700"/>
                  </a:lnTo>
                  <a:lnTo>
                    <a:pt x="430" y="700"/>
                  </a:lnTo>
                  <a:lnTo>
                    <a:pt x="430" y="676"/>
                  </a:lnTo>
                  <a:close/>
                  <a:moveTo>
                    <a:pt x="449" y="743"/>
                  </a:moveTo>
                  <a:lnTo>
                    <a:pt x="399" y="743"/>
                  </a:lnTo>
                  <a:lnTo>
                    <a:pt x="399" y="717"/>
                  </a:lnTo>
                  <a:lnTo>
                    <a:pt x="449" y="717"/>
                  </a:lnTo>
                  <a:lnTo>
                    <a:pt x="449" y="743"/>
                  </a:lnTo>
                  <a:close/>
                  <a:moveTo>
                    <a:pt x="359" y="676"/>
                  </a:moveTo>
                  <a:lnTo>
                    <a:pt x="411" y="676"/>
                  </a:lnTo>
                  <a:lnTo>
                    <a:pt x="411" y="700"/>
                  </a:lnTo>
                  <a:lnTo>
                    <a:pt x="359" y="700"/>
                  </a:lnTo>
                  <a:lnTo>
                    <a:pt x="359" y="676"/>
                  </a:lnTo>
                  <a:close/>
                  <a:moveTo>
                    <a:pt x="378" y="743"/>
                  </a:moveTo>
                  <a:lnTo>
                    <a:pt x="328" y="743"/>
                  </a:lnTo>
                  <a:lnTo>
                    <a:pt x="328" y="717"/>
                  </a:lnTo>
                  <a:lnTo>
                    <a:pt x="378" y="717"/>
                  </a:lnTo>
                  <a:lnTo>
                    <a:pt x="378" y="743"/>
                  </a:lnTo>
                  <a:close/>
                  <a:moveTo>
                    <a:pt x="290" y="676"/>
                  </a:moveTo>
                  <a:lnTo>
                    <a:pt x="340" y="676"/>
                  </a:lnTo>
                  <a:lnTo>
                    <a:pt x="340" y="700"/>
                  </a:lnTo>
                  <a:lnTo>
                    <a:pt x="290" y="700"/>
                  </a:lnTo>
                  <a:lnTo>
                    <a:pt x="290" y="676"/>
                  </a:lnTo>
                  <a:close/>
                  <a:moveTo>
                    <a:pt x="309" y="743"/>
                  </a:moveTo>
                  <a:lnTo>
                    <a:pt x="257" y="743"/>
                  </a:lnTo>
                  <a:lnTo>
                    <a:pt x="257" y="717"/>
                  </a:lnTo>
                  <a:lnTo>
                    <a:pt x="309" y="717"/>
                  </a:lnTo>
                  <a:lnTo>
                    <a:pt x="309" y="743"/>
                  </a:lnTo>
                  <a:close/>
                  <a:moveTo>
                    <a:pt x="216" y="676"/>
                  </a:moveTo>
                  <a:lnTo>
                    <a:pt x="269" y="676"/>
                  </a:lnTo>
                  <a:lnTo>
                    <a:pt x="269" y="700"/>
                  </a:lnTo>
                  <a:lnTo>
                    <a:pt x="216" y="700"/>
                  </a:lnTo>
                  <a:lnTo>
                    <a:pt x="216" y="676"/>
                  </a:lnTo>
                  <a:close/>
                  <a:moveTo>
                    <a:pt x="185" y="717"/>
                  </a:moveTo>
                  <a:lnTo>
                    <a:pt x="238" y="717"/>
                  </a:lnTo>
                  <a:lnTo>
                    <a:pt x="238" y="743"/>
                  </a:lnTo>
                  <a:lnTo>
                    <a:pt x="185" y="743"/>
                  </a:lnTo>
                  <a:lnTo>
                    <a:pt x="185" y="717"/>
                  </a:lnTo>
                  <a:close/>
                  <a:moveTo>
                    <a:pt x="195" y="781"/>
                  </a:moveTo>
                  <a:lnTo>
                    <a:pt x="145" y="781"/>
                  </a:lnTo>
                  <a:lnTo>
                    <a:pt x="145" y="755"/>
                  </a:lnTo>
                  <a:lnTo>
                    <a:pt x="195" y="755"/>
                  </a:lnTo>
                  <a:lnTo>
                    <a:pt x="195" y="781"/>
                  </a:lnTo>
                  <a:close/>
                  <a:moveTo>
                    <a:pt x="261" y="781"/>
                  </a:moveTo>
                  <a:lnTo>
                    <a:pt x="209" y="781"/>
                  </a:lnTo>
                  <a:lnTo>
                    <a:pt x="209" y="755"/>
                  </a:lnTo>
                  <a:lnTo>
                    <a:pt x="261" y="755"/>
                  </a:lnTo>
                  <a:lnTo>
                    <a:pt x="261" y="781"/>
                  </a:lnTo>
                  <a:close/>
                  <a:moveTo>
                    <a:pt x="333" y="781"/>
                  </a:moveTo>
                  <a:lnTo>
                    <a:pt x="280" y="781"/>
                  </a:lnTo>
                  <a:lnTo>
                    <a:pt x="280" y="755"/>
                  </a:lnTo>
                  <a:lnTo>
                    <a:pt x="333" y="755"/>
                  </a:lnTo>
                  <a:lnTo>
                    <a:pt x="333" y="781"/>
                  </a:lnTo>
                  <a:close/>
                  <a:moveTo>
                    <a:pt x="402" y="781"/>
                  </a:moveTo>
                  <a:lnTo>
                    <a:pt x="352" y="781"/>
                  </a:lnTo>
                  <a:lnTo>
                    <a:pt x="352" y="755"/>
                  </a:lnTo>
                  <a:lnTo>
                    <a:pt x="402" y="755"/>
                  </a:lnTo>
                  <a:lnTo>
                    <a:pt x="402" y="781"/>
                  </a:lnTo>
                  <a:lnTo>
                    <a:pt x="402" y="781"/>
                  </a:lnTo>
                  <a:close/>
                  <a:moveTo>
                    <a:pt x="475" y="781"/>
                  </a:moveTo>
                  <a:lnTo>
                    <a:pt x="423" y="781"/>
                  </a:lnTo>
                  <a:lnTo>
                    <a:pt x="423" y="755"/>
                  </a:lnTo>
                  <a:lnTo>
                    <a:pt x="475" y="755"/>
                  </a:lnTo>
                  <a:lnTo>
                    <a:pt x="475" y="781"/>
                  </a:lnTo>
                  <a:close/>
                  <a:moveTo>
                    <a:pt x="685" y="781"/>
                  </a:moveTo>
                  <a:lnTo>
                    <a:pt x="497" y="781"/>
                  </a:lnTo>
                  <a:lnTo>
                    <a:pt x="497" y="755"/>
                  </a:lnTo>
                  <a:lnTo>
                    <a:pt x="685" y="755"/>
                  </a:lnTo>
                  <a:lnTo>
                    <a:pt x="685" y="781"/>
                  </a:lnTo>
                  <a:close/>
                  <a:moveTo>
                    <a:pt x="685" y="717"/>
                  </a:moveTo>
                  <a:lnTo>
                    <a:pt x="737" y="717"/>
                  </a:lnTo>
                  <a:lnTo>
                    <a:pt x="737" y="743"/>
                  </a:lnTo>
                  <a:lnTo>
                    <a:pt x="685" y="743"/>
                  </a:lnTo>
                  <a:lnTo>
                    <a:pt x="685" y="717"/>
                  </a:lnTo>
                  <a:close/>
                  <a:moveTo>
                    <a:pt x="761" y="781"/>
                  </a:moveTo>
                  <a:lnTo>
                    <a:pt x="711" y="781"/>
                  </a:lnTo>
                  <a:lnTo>
                    <a:pt x="711" y="755"/>
                  </a:lnTo>
                  <a:lnTo>
                    <a:pt x="761" y="755"/>
                  </a:lnTo>
                  <a:lnTo>
                    <a:pt x="761" y="781"/>
                  </a:lnTo>
                  <a:close/>
                  <a:moveTo>
                    <a:pt x="834" y="781"/>
                  </a:moveTo>
                  <a:lnTo>
                    <a:pt x="782" y="781"/>
                  </a:lnTo>
                  <a:lnTo>
                    <a:pt x="782" y="755"/>
                  </a:lnTo>
                  <a:lnTo>
                    <a:pt x="834" y="755"/>
                  </a:lnTo>
                  <a:lnTo>
                    <a:pt x="834" y="781"/>
                  </a:lnTo>
                  <a:close/>
                  <a:moveTo>
                    <a:pt x="906" y="781"/>
                  </a:moveTo>
                  <a:lnTo>
                    <a:pt x="856" y="781"/>
                  </a:lnTo>
                  <a:lnTo>
                    <a:pt x="856" y="755"/>
                  </a:lnTo>
                  <a:lnTo>
                    <a:pt x="906" y="755"/>
                  </a:lnTo>
                  <a:lnTo>
                    <a:pt x="906" y="781"/>
                  </a:lnTo>
                  <a:close/>
                  <a:moveTo>
                    <a:pt x="977" y="781"/>
                  </a:moveTo>
                  <a:lnTo>
                    <a:pt x="925" y="781"/>
                  </a:lnTo>
                  <a:lnTo>
                    <a:pt x="925" y="755"/>
                  </a:lnTo>
                  <a:lnTo>
                    <a:pt x="977" y="755"/>
                  </a:lnTo>
                  <a:lnTo>
                    <a:pt x="977" y="781"/>
                  </a:lnTo>
                  <a:close/>
                  <a:moveTo>
                    <a:pt x="1041" y="781"/>
                  </a:moveTo>
                  <a:lnTo>
                    <a:pt x="989" y="781"/>
                  </a:lnTo>
                  <a:lnTo>
                    <a:pt x="989" y="755"/>
                  </a:lnTo>
                  <a:lnTo>
                    <a:pt x="1041" y="755"/>
                  </a:lnTo>
                  <a:lnTo>
                    <a:pt x="1041" y="78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CA" dirty="0"/>
            </a:p>
          </p:txBody>
        </p:sp>
      </p:grpSp>
    </p:spTree>
    <p:extLst>
      <p:ext uri="{BB962C8B-B14F-4D97-AF65-F5344CB8AC3E}">
        <p14:creationId xmlns:p14="http://schemas.microsoft.com/office/powerpoint/2010/main" val="626780683"/>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B14EEB0-42D0-4DA6-96FA-F7FB8371CD80}"/>
              </a:ext>
            </a:extLst>
          </p:cNvPr>
          <p:cNvSpPr>
            <a:spLocks noGrp="1"/>
          </p:cNvSpPr>
          <p:nvPr>
            <p:ph type="sldNum" sz="quarter" idx="12"/>
          </p:nvPr>
        </p:nvSpPr>
        <p:spPr/>
        <p:txBody>
          <a:bodyPr/>
          <a:lstStyle/>
          <a:p>
            <a:fld id="{32D4B517-E49B-41B6-9DBC-23634E0F1CDC}" type="slidenum">
              <a:rPr lang="fr-CA" smtClean="0"/>
              <a:t>8</a:t>
            </a:fld>
            <a:endParaRPr lang="fr-CA" dirty="0"/>
          </a:p>
        </p:txBody>
      </p:sp>
      <p:sp>
        <p:nvSpPr>
          <p:cNvPr id="14" name="Text Placeholder 2">
            <a:extLst>
              <a:ext uri="{FF2B5EF4-FFF2-40B4-BE49-F238E27FC236}">
                <a16:creationId xmlns:a16="http://schemas.microsoft.com/office/drawing/2014/main" id="{4002FE5C-CB9E-4B2D-90A2-397EF31FAA48}"/>
              </a:ext>
            </a:extLst>
          </p:cNvPr>
          <p:cNvSpPr>
            <a:spLocks noGrp="1"/>
          </p:cNvSpPr>
          <p:nvPr>
            <p:ph type="body" sz="quarter" idx="11"/>
          </p:nvPr>
        </p:nvSpPr>
        <p:spPr>
          <a:xfrm>
            <a:off x="371364" y="260648"/>
            <a:ext cx="6009045" cy="878670"/>
          </a:xfrm>
        </p:spPr>
        <p:txBody>
          <a:bodyPr/>
          <a:lstStyle/>
          <a:p>
            <a:r>
              <a:rPr lang="fr-CA" sz="3200" dirty="0"/>
              <a:t>Dotation, externe</a:t>
            </a:r>
          </a:p>
        </p:txBody>
      </p:sp>
      <p:graphicFrame>
        <p:nvGraphicFramePr>
          <p:cNvPr id="28" name="Table 27">
            <a:extLst>
              <a:ext uri="{FF2B5EF4-FFF2-40B4-BE49-F238E27FC236}">
                <a16:creationId xmlns:a16="http://schemas.microsoft.com/office/drawing/2014/main" id="{AFBF83F4-198E-4D4C-80A4-887B6DC211B2}"/>
              </a:ext>
            </a:extLst>
          </p:cNvPr>
          <p:cNvGraphicFramePr>
            <a:graphicFrameLocks noGrp="1"/>
          </p:cNvGraphicFramePr>
          <p:nvPr>
            <p:custDataLst>
              <p:tags r:id="rId1"/>
            </p:custDataLst>
            <p:extLst>
              <p:ext uri="{D42A27DB-BD31-4B8C-83A1-F6EECF244321}">
                <p14:modId xmlns:p14="http://schemas.microsoft.com/office/powerpoint/2010/main" val="2337319970"/>
              </p:ext>
            </p:extLst>
          </p:nvPr>
        </p:nvGraphicFramePr>
        <p:xfrm>
          <a:off x="380794" y="2232943"/>
          <a:ext cx="4930736" cy="2534857"/>
        </p:xfrm>
        <a:graphic>
          <a:graphicData uri="http://schemas.openxmlformats.org/drawingml/2006/table">
            <a:tbl>
              <a:tblPr firstRow="1" bandRow="1">
                <a:tableStyleId>{5C22544A-7EE6-4342-B048-85BDC9FD1C3A}</a:tableStyleId>
              </a:tblPr>
              <a:tblGrid>
                <a:gridCol w="4930736">
                  <a:extLst>
                    <a:ext uri="{9D8B030D-6E8A-4147-A177-3AD203B41FA5}">
                      <a16:colId xmlns:a16="http://schemas.microsoft.com/office/drawing/2014/main" val="20000"/>
                    </a:ext>
                  </a:extLst>
                </a:gridCol>
              </a:tblGrid>
              <a:tr h="373744">
                <a:tc>
                  <a:txBody>
                    <a:bodyPr/>
                    <a:lstStyle/>
                    <a:p>
                      <a:pPr algn="ctr"/>
                      <a:r>
                        <a:rPr lang="fr-CA" sz="1800" b="0" i="0" kern="1200" noProof="0" dirty="0">
                          <a:solidFill>
                            <a:schemeClr val="lt1"/>
                          </a:solidFill>
                          <a:effectLst/>
                          <a:latin typeface="+mn-lt"/>
                          <a:ea typeface="+mn-ea"/>
                          <a:cs typeface="+mn-cs"/>
                        </a:rPr>
                        <a:t>Données personnelles dans les documents pertinents</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894777">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Nom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Information biographique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Information d’éducation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Résultats d’examens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Références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sz="1800" noProof="0" dirty="0">
                        <a:solidFill>
                          <a:schemeClr val="tx2"/>
                        </a:solidFill>
                      </a:endParaRPr>
                    </a:p>
                  </a:txBody>
                  <a:tcPr anchor="ctr"/>
                </a:tc>
                <a:extLst>
                  <a:ext uri="{0D108BD9-81ED-4DB2-BD59-A6C34878D82A}">
                    <a16:rowId xmlns:a16="http://schemas.microsoft.com/office/drawing/2014/main" val="10001"/>
                  </a:ext>
                </a:extLst>
              </a:tr>
            </a:tbl>
          </a:graphicData>
        </a:graphic>
      </p:graphicFrame>
      <p:graphicFrame>
        <p:nvGraphicFramePr>
          <p:cNvPr id="30" name="Table 29">
            <a:extLst>
              <a:ext uri="{FF2B5EF4-FFF2-40B4-BE49-F238E27FC236}">
                <a16:creationId xmlns:a16="http://schemas.microsoft.com/office/drawing/2014/main" id="{3BEA4FE6-4797-4960-9013-B21ADF7A7524}"/>
              </a:ext>
            </a:extLst>
          </p:cNvPr>
          <p:cNvGraphicFramePr>
            <a:graphicFrameLocks noGrp="1"/>
          </p:cNvGraphicFramePr>
          <p:nvPr>
            <p:custDataLst>
              <p:tags r:id="rId2"/>
            </p:custDataLst>
            <p:extLst>
              <p:ext uri="{D42A27DB-BD31-4B8C-83A1-F6EECF244321}">
                <p14:modId xmlns:p14="http://schemas.microsoft.com/office/powerpoint/2010/main" val="3770264181"/>
              </p:ext>
            </p:extLst>
          </p:nvPr>
        </p:nvGraphicFramePr>
        <p:xfrm>
          <a:off x="384792" y="4829866"/>
          <a:ext cx="4926737" cy="1411938"/>
        </p:xfrm>
        <a:graphic>
          <a:graphicData uri="http://schemas.openxmlformats.org/drawingml/2006/table">
            <a:tbl>
              <a:tblPr firstRow="1" bandRow="1">
                <a:tableStyleId>{72833802-FEF1-4C79-8D5D-14CF1EAF98D9}</a:tableStyleId>
              </a:tblPr>
              <a:tblGrid>
                <a:gridCol w="4926737">
                  <a:extLst>
                    <a:ext uri="{9D8B030D-6E8A-4147-A177-3AD203B41FA5}">
                      <a16:colId xmlns:a16="http://schemas.microsoft.com/office/drawing/2014/main" val="20000"/>
                    </a:ext>
                  </a:extLst>
                </a:gridCol>
              </a:tblGrid>
              <a:tr h="288034">
                <a:tc>
                  <a:txBody>
                    <a:bodyPr/>
                    <a:lstStyle/>
                    <a:p>
                      <a:pPr algn="ctr"/>
                      <a:r>
                        <a:rPr lang="fr-CA" sz="1800" b="0" noProof="0" dirty="0"/>
                        <a:t>Identification recommandée</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046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Deuxième niveau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Une preuve d'identité.</a:t>
                      </a:r>
                    </a:p>
                  </a:txBody>
                  <a:tcPr anchor="ctr"/>
                </a:tc>
                <a:extLst>
                  <a:ext uri="{0D108BD9-81ED-4DB2-BD59-A6C34878D82A}">
                    <a16:rowId xmlns:a16="http://schemas.microsoft.com/office/drawing/2014/main" val="10001"/>
                  </a:ext>
                </a:extLst>
              </a:tr>
            </a:tbl>
          </a:graphicData>
        </a:graphic>
      </p:graphicFrame>
      <p:sp>
        <p:nvSpPr>
          <p:cNvPr id="31" name="Text Placeholder 2">
            <a:extLst>
              <a:ext uri="{FF2B5EF4-FFF2-40B4-BE49-F238E27FC236}">
                <a16:creationId xmlns:a16="http://schemas.microsoft.com/office/drawing/2014/main" id="{D4AACB77-A698-4AD7-895A-0003DA3B41E2}"/>
              </a:ext>
            </a:extLst>
          </p:cNvPr>
          <p:cNvSpPr txBox="1">
            <a:spLocks/>
          </p:cNvSpPr>
          <p:nvPr/>
        </p:nvSpPr>
        <p:spPr>
          <a:xfrm>
            <a:off x="371363" y="1139318"/>
            <a:ext cx="11211037"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A" sz="2600" dirty="0"/>
              <a:t>Un individu formule une demande de renseignements personnels pour obtenir l’intégralité des renseignements ayant trait à un processus de dotation auquel il a participé. </a:t>
            </a:r>
          </a:p>
        </p:txBody>
      </p:sp>
      <p:graphicFrame>
        <p:nvGraphicFramePr>
          <p:cNvPr id="4" name="Table 3"/>
          <p:cNvGraphicFramePr>
            <a:graphicFrameLocks noGrp="1"/>
          </p:cNvGraphicFramePr>
          <p:nvPr>
            <p:custDataLst>
              <p:tags r:id="rId3"/>
            </p:custDataLst>
            <p:extLst>
              <p:ext uri="{D42A27DB-BD31-4B8C-83A1-F6EECF244321}">
                <p14:modId xmlns:p14="http://schemas.microsoft.com/office/powerpoint/2010/main" val="2514513391"/>
              </p:ext>
            </p:extLst>
          </p:nvPr>
        </p:nvGraphicFramePr>
        <p:xfrm>
          <a:off x="5843972" y="1844824"/>
          <a:ext cx="5904656" cy="4600908"/>
        </p:xfrm>
        <a:graphic>
          <a:graphicData uri="http://schemas.openxmlformats.org/drawingml/2006/table">
            <a:tbl>
              <a:tblPr firstRow="1" bandRow="1">
                <a:tableStyleId>{5C22544A-7EE6-4342-B048-85BDC9FD1C3A}</a:tableStyleId>
              </a:tblPr>
              <a:tblGrid>
                <a:gridCol w="4737321">
                  <a:extLst>
                    <a:ext uri="{9D8B030D-6E8A-4147-A177-3AD203B41FA5}">
                      <a16:colId xmlns:a16="http://schemas.microsoft.com/office/drawing/2014/main" val="20000"/>
                    </a:ext>
                  </a:extLst>
                </a:gridCol>
                <a:gridCol w="1167335">
                  <a:extLst>
                    <a:ext uri="{9D8B030D-6E8A-4147-A177-3AD203B41FA5}">
                      <a16:colId xmlns:a16="http://schemas.microsoft.com/office/drawing/2014/main" val="20003"/>
                    </a:ext>
                  </a:extLst>
                </a:gridCol>
              </a:tblGrid>
              <a:tr h="334965">
                <a:tc gridSpan="2">
                  <a:txBody>
                    <a:bodyPr/>
                    <a:lstStyle/>
                    <a:p>
                      <a:pPr algn="ctr"/>
                      <a:r>
                        <a:rPr lang="fr-CA" sz="1800" b="0" noProof="0" dirty="0"/>
                        <a:t>Outil sur l’exigence relative au niveau d’assurance </a:t>
                      </a:r>
                      <a:endParaRPr lang="fr-CA" sz="1800" b="0" noProof="0" dirty="0">
                        <a:latin typeface="+mn-lt"/>
                        <a:cs typeface="Arial" pitchFamily="34" charset="0"/>
                      </a:endParaRPr>
                    </a:p>
                  </a:txBody>
                  <a:tcPr anchor="ctr"/>
                </a:tc>
                <a:tc hMerge="1">
                  <a:txBody>
                    <a:bodyPr/>
                    <a:lstStyle/>
                    <a:p>
                      <a:pPr algn="ctr"/>
                      <a:endParaRPr lang="en-US" sz="1400" dirty="0">
                        <a:latin typeface="+mn-lt"/>
                        <a:cs typeface="Arial" pitchFamily="34" charset="0"/>
                      </a:endParaRPr>
                    </a:p>
                  </a:txBody>
                  <a:tcPr anchor="ctr"/>
                </a:tc>
                <a:extLst>
                  <a:ext uri="{0D108BD9-81ED-4DB2-BD59-A6C34878D82A}">
                    <a16:rowId xmlns:a16="http://schemas.microsoft.com/office/drawing/2014/main" val="10000"/>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Inconvénients, détresse, perte de situation sociale ou de réputation.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1"/>
                  </a:ext>
                </a:extLst>
              </a:tr>
              <a:tr h="418707">
                <a:tc>
                  <a:txBody>
                    <a:bodyPr/>
                    <a:lstStyle/>
                    <a:p>
                      <a:r>
                        <a:rPr lang="fr-CA" sz="1800" b="0" noProof="0" dirty="0">
                          <a:solidFill>
                            <a:schemeClr val="tx2"/>
                          </a:solidFill>
                          <a:effectLst/>
                        </a:rPr>
                        <a:t>Perte financière</a:t>
                      </a:r>
                      <a:endParaRPr lang="fr-CA" sz="1800" noProof="0" dirty="0">
                        <a:latin typeface="+mn-lt"/>
                        <a:cs typeface="Arial" pitchFamily="34" charset="0"/>
                      </a:endParaRPr>
                    </a:p>
                  </a:txBody>
                  <a:tcPr anchor="ctr"/>
                </a:tc>
                <a:tc>
                  <a:txBody>
                    <a:bodyPr/>
                    <a:lstStyle/>
                    <a:p>
                      <a:pPr algn="ct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10002"/>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Préjudice cause au programme ou à l’intérêt public</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100274691"/>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personnels ou commerciaux de nature délicate</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334836707"/>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gouvernementaux de nature délicate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3814757651"/>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Infractions civiles ou criminelles</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625248047"/>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Santé ou sécurité personnelle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3622972950"/>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Intérêt national</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94231732"/>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B14EEB0-42D0-4DA6-96FA-F7FB8371CD80}"/>
              </a:ext>
            </a:extLst>
          </p:cNvPr>
          <p:cNvSpPr>
            <a:spLocks noGrp="1"/>
          </p:cNvSpPr>
          <p:nvPr>
            <p:ph type="sldNum" sz="quarter" idx="12"/>
          </p:nvPr>
        </p:nvSpPr>
        <p:spPr/>
        <p:txBody>
          <a:bodyPr/>
          <a:lstStyle/>
          <a:p>
            <a:fld id="{32D4B517-E49B-41B6-9DBC-23634E0F1CDC}" type="slidenum">
              <a:rPr lang="fr-CA" smtClean="0"/>
              <a:t>9</a:t>
            </a:fld>
            <a:endParaRPr lang="fr-CA" dirty="0"/>
          </a:p>
        </p:txBody>
      </p:sp>
      <p:sp>
        <p:nvSpPr>
          <p:cNvPr id="14" name="Text Placeholder 2">
            <a:extLst>
              <a:ext uri="{FF2B5EF4-FFF2-40B4-BE49-F238E27FC236}">
                <a16:creationId xmlns:a16="http://schemas.microsoft.com/office/drawing/2014/main" id="{4002FE5C-CB9E-4B2D-90A2-397EF31FAA48}"/>
              </a:ext>
            </a:extLst>
          </p:cNvPr>
          <p:cNvSpPr>
            <a:spLocks noGrp="1"/>
          </p:cNvSpPr>
          <p:nvPr>
            <p:ph type="body" sz="quarter" idx="11"/>
          </p:nvPr>
        </p:nvSpPr>
        <p:spPr>
          <a:xfrm>
            <a:off x="371364" y="260648"/>
            <a:ext cx="6009045" cy="878670"/>
          </a:xfrm>
        </p:spPr>
        <p:txBody>
          <a:bodyPr/>
          <a:lstStyle/>
          <a:p>
            <a:r>
              <a:rPr lang="fr-CA" sz="3200" dirty="0"/>
              <a:t>Renseignements sur la paye </a:t>
            </a:r>
          </a:p>
        </p:txBody>
      </p:sp>
      <p:graphicFrame>
        <p:nvGraphicFramePr>
          <p:cNvPr id="28" name="Table 27">
            <a:extLst>
              <a:ext uri="{FF2B5EF4-FFF2-40B4-BE49-F238E27FC236}">
                <a16:creationId xmlns:a16="http://schemas.microsoft.com/office/drawing/2014/main" id="{AFBF83F4-198E-4D4C-80A4-887B6DC211B2}"/>
              </a:ext>
            </a:extLst>
          </p:cNvPr>
          <p:cNvGraphicFramePr>
            <a:graphicFrameLocks noGrp="1"/>
          </p:cNvGraphicFramePr>
          <p:nvPr>
            <p:custDataLst>
              <p:tags r:id="rId1"/>
            </p:custDataLst>
            <p:extLst>
              <p:ext uri="{D42A27DB-BD31-4B8C-83A1-F6EECF244321}">
                <p14:modId xmlns:p14="http://schemas.microsoft.com/office/powerpoint/2010/main" val="202419901"/>
              </p:ext>
            </p:extLst>
          </p:nvPr>
        </p:nvGraphicFramePr>
        <p:xfrm>
          <a:off x="380794" y="2232943"/>
          <a:ext cx="4930736" cy="2534857"/>
        </p:xfrm>
        <a:graphic>
          <a:graphicData uri="http://schemas.openxmlformats.org/drawingml/2006/table">
            <a:tbl>
              <a:tblPr firstRow="1" bandRow="1">
                <a:tableStyleId>{5C22544A-7EE6-4342-B048-85BDC9FD1C3A}</a:tableStyleId>
              </a:tblPr>
              <a:tblGrid>
                <a:gridCol w="4930736">
                  <a:extLst>
                    <a:ext uri="{9D8B030D-6E8A-4147-A177-3AD203B41FA5}">
                      <a16:colId xmlns:a16="http://schemas.microsoft.com/office/drawing/2014/main" val="20000"/>
                    </a:ext>
                  </a:extLst>
                </a:gridCol>
              </a:tblGrid>
              <a:tr h="373744">
                <a:tc>
                  <a:txBody>
                    <a:bodyPr/>
                    <a:lstStyle/>
                    <a:p>
                      <a:pPr algn="ctr"/>
                      <a:r>
                        <a:rPr lang="fr-CA" sz="1800" b="0" i="0" kern="1200" noProof="0" dirty="0">
                          <a:solidFill>
                            <a:schemeClr val="lt1"/>
                          </a:solidFill>
                          <a:effectLst/>
                          <a:latin typeface="+mn-lt"/>
                          <a:ea typeface="+mn-ea"/>
                          <a:cs typeface="+mn-cs"/>
                        </a:rPr>
                        <a:t>Données personnelles dans le cadre de documents pertinents</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894777">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Nom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Coordonnées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CIDP/NAS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Revenu</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800" noProof="0" dirty="0">
                          <a:solidFill>
                            <a:schemeClr val="tx2"/>
                          </a:solidFill>
                        </a:rPr>
                        <a:t>Historique de travail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sz="1800" noProof="0" dirty="0">
                        <a:solidFill>
                          <a:schemeClr val="tx2"/>
                        </a:solidFill>
                      </a:endParaRPr>
                    </a:p>
                  </a:txBody>
                  <a:tcPr anchor="ctr"/>
                </a:tc>
                <a:extLst>
                  <a:ext uri="{0D108BD9-81ED-4DB2-BD59-A6C34878D82A}">
                    <a16:rowId xmlns:a16="http://schemas.microsoft.com/office/drawing/2014/main" val="10001"/>
                  </a:ext>
                </a:extLst>
              </a:tr>
            </a:tbl>
          </a:graphicData>
        </a:graphic>
      </p:graphicFrame>
      <p:graphicFrame>
        <p:nvGraphicFramePr>
          <p:cNvPr id="30" name="Table 29">
            <a:extLst>
              <a:ext uri="{FF2B5EF4-FFF2-40B4-BE49-F238E27FC236}">
                <a16:creationId xmlns:a16="http://schemas.microsoft.com/office/drawing/2014/main" id="{3BEA4FE6-4797-4960-9013-B21ADF7A7524}"/>
              </a:ext>
            </a:extLst>
          </p:cNvPr>
          <p:cNvGraphicFramePr>
            <a:graphicFrameLocks noGrp="1"/>
          </p:cNvGraphicFramePr>
          <p:nvPr>
            <p:custDataLst>
              <p:tags r:id="rId2"/>
            </p:custDataLst>
            <p:extLst>
              <p:ext uri="{D42A27DB-BD31-4B8C-83A1-F6EECF244321}">
                <p14:modId xmlns:p14="http://schemas.microsoft.com/office/powerpoint/2010/main" val="947029619"/>
              </p:ext>
            </p:extLst>
          </p:nvPr>
        </p:nvGraphicFramePr>
        <p:xfrm>
          <a:off x="384792" y="4829866"/>
          <a:ext cx="4926737" cy="1411938"/>
        </p:xfrm>
        <a:graphic>
          <a:graphicData uri="http://schemas.openxmlformats.org/drawingml/2006/table">
            <a:tbl>
              <a:tblPr firstRow="1" bandRow="1">
                <a:tableStyleId>{72833802-FEF1-4C79-8D5D-14CF1EAF98D9}</a:tableStyleId>
              </a:tblPr>
              <a:tblGrid>
                <a:gridCol w="4926737">
                  <a:extLst>
                    <a:ext uri="{9D8B030D-6E8A-4147-A177-3AD203B41FA5}">
                      <a16:colId xmlns:a16="http://schemas.microsoft.com/office/drawing/2014/main" val="20000"/>
                    </a:ext>
                  </a:extLst>
                </a:gridCol>
              </a:tblGrid>
              <a:tr h="288034">
                <a:tc>
                  <a:txBody>
                    <a:bodyPr/>
                    <a:lstStyle/>
                    <a:p>
                      <a:pPr algn="ctr"/>
                      <a:r>
                        <a:rPr lang="fr-CA" sz="1800" b="0" noProof="0" dirty="0"/>
                        <a:t>Identification recommandée </a:t>
                      </a:r>
                      <a:endParaRPr lang="fr-CA" sz="1800" b="0" noProof="0" dirty="0">
                        <a:latin typeface="+mn-lt"/>
                        <a:cs typeface="Arial" pitchFamily="34" charset="0"/>
                      </a:endParaRPr>
                    </a:p>
                  </a:txBody>
                  <a:tcPr anchor="ctr"/>
                </a:tc>
                <a:extLst>
                  <a:ext uri="{0D108BD9-81ED-4DB2-BD59-A6C34878D82A}">
                    <a16:rowId xmlns:a16="http://schemas.microsoft.com/office/drawing/2014/main" val="10000"/>
                  </a:ext>
                </a:extLst>
              </a:tr>
              <a:tr h="10461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Troisième niveau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800" noProof="0" dirty="0">
                          <a:solidFill>
                            <a:schemeClr val="tx2"/>
                          </a:solidFill>
                        </a:rPr>
                        <a:t>Deux preuves d’identité.</a:t>
                      </a:r>
                    </a:p>
                  </a:txBody>
                  <a:tcPr anchor="ctr"/>
                </a:tc>
                <a:extLst>
                  <a:ext uri="{0D108BD9-81ED-4DB2-BD59-A6C34878D82A}">
                    <a16:rowId xmlns:a16="http://schemas.microsoft.com/office/drawing/2014/main" val="10001"/>
                  </a:ext>
                </a:extLst>
              </a:tr>
            </a:tbl>
          </a:graphicData>
        </a:graphic>
      </p:graphicFrame>
      <p:sp>
        <p:nvSpPr>
          <p:cNvPr id="31" name="Text Placeholder 2">
            <a:extLst>
              <a:ext uri="{FF2B5EF4-FFF2-40B4-BE49-F238E27FC236}">
                <a16:creationId xmlns:a16="http://schemas.microsoft.com/office/drawing/2014/main" id="{D4AACB77-A698-4AD7-895A-0003DA3B41E2}"/>
              </a:ext>
            </a:extLst>
          </p:cNvPr>
          <p:cNvSpPr txBox="1">
            <a:spLocks/>
          </p:cNvSpPr>
          <p:nvPr/>
        </p:nvSpPr>
        <p:spPr>
          <a:xfrm>
            <a:off x="371363" y="1139318"/>
            <a:ext cx="11211037"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A" sz="2600" dirty="0"/>
              <a:t>Un individu formule une demande de renseignements personnels pour obtenir une copie de leur dossier de paie pour examiner. </a:t>
            </a:r>
          </a:p>
        </p:txBody>
      </p:sp>
      <p:graphicFrame>
        <p:nvGraphicFramePr>
          <p:cNvPr id="4" name="Table 3"/>
          <p:cNvGraphicFramePr>
            <a:graphicFrameLocks noGrp="1"/>
          </p:cNvGraphicFramePr>
          <p:nvPr>
            <p:custDataLst>
              <p:tags r:id="rId3"/>
            </p:custDataLst>
            <p:extLst>
              <p:ext uri="{D42A27DB-BD31-4B8C-83A1-F6EECF244321}">
                <p14:modId xmlns:p14="http://schemas.microsoft.com/office/powerpoint/2010/main" val="486033633"/>
              </p:ext>
            </p:extLst>
          </p:nvPr>
        </p:nvGraphicFramePr>
        <p:xfrm>
          <a:off x="5843972" y="1844824"/>
          <a:ext cx="5904656" cy="4600908"/>
        </p:xfrm>
        <a:graphic>
          <a:graphicData uri="http://schemas.openxmlformats.org/drawingml/2006/table">
            <a:tbl>
              <a:tblPr firstRow="1" bandRow="1">
                <a:tableStyleId>{5C22544A-7EE6-4342-B048-85BDC9FD1C3A}</a:tableStyleId>
              </a:tblPr>
              <a:tblGrid>
                <a:gridCol w="4737321">
                  <a:extLst>
                    <a:ext uri="{9D8B030D-6E8A-4147-A177-3AD203B41FA5}">
                      <a16:colId xmlns:a16="http://schemas.microsoft.com/office/drawing/2014/main" val="20000"/>
                    </a:ext>
                  </a:extLst>
                </a:gridCol>
                <a:gridCol w="1167335">
                  <a:extLst>
                    <a:ext uri="{9D8B030D-6E8A-4147-A177-3AD203B41FA5}">
                      <a16:colId xmlns:a16="http://schemas.microsoft.com/office/drawing/2014/main" val="20003"/>
                    </a:ext>
                  </a:extLst>
                </a:gridCol>
              </a:tblGrid>
              <a:tr h="334965">
                <a:tc gridSpan="2">
                  <a:txBody>
                    <a:bodyPr/>
                    <a:lstStyle/>
                    <a:p>
                      <a:pPr algn="ctr"/>
                      <a:r>
                        <a:rPr lang="fr-CA" sz="1800" b="0" noProof="0" dirty="0"/>
                        <a:t>Outil sur l’exigence relative au niveau d’assurance</a:t>
                      </a:r>
                      <a:endParaRPr lang="fr-CA" sz="1800" b="0" noProof="0" dirty="0">
                        <a:latin typeface="+mn-lt"/>
                        <a:cs typeface="Arial" pitchFamily="34" charset="0"/>
                      </a:endParaRPr>
                    </a:p>
                  </a:txBody>
                  <a:tcPr anchor="ctr"/>
                </a:tc>
                <a:tc hMerge="1">
                  <a:txBody>
                    <a:bodyPr/>
                    <a:lstStyle/>
                    <a:p>
                      <a:pPr algn="ctr"/>
                      <a:endParaRPr lang="en-US" sz="1400" dirty="0">
                        <a:latin typeface="+mn-lt"/>
                        <a:cs typeface="Arial" pitchFamily="34" charset="0"/>
                      </a:endParaRPr>
                    </a:p>
                  </a:txBody>
                  <a:tcPr anchor="ctr"/>
                </a:tc>
                <a:extLst>
                  <a:ext uri="{0D108BD9-81ED-4DB2-BD59-A6C34878D82A}">
                    <a16:rowId xmlns:a16="http://schemas.microsoft.com/office/drawing/2014/main" val="10000"/>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Inconvénients, détresse, perte de situation sociale ou de réputation.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1"/>
                  </a:ext>
                </a:extLst>
              </a:tr>
              <a:tr h="418707">
                <a:tc>
                  <a:txBody>
                    <a:bodyPr/>
                    <a:lstStyle/>
                    <a:p>
                      <a:r>
                        <a:rPr lang="fr-CA" sz="1800" b="0" noProof="0" dirty="0">
                          <a:solidFill>
                            <a:schemeClr val="tx2"/>
                          </a:solidFill>
                          <a:effectLst/>
                        </a:rPr>
                        <a:t>Perte financière</a:t>
                      </a:r>
                      <a:endParaRPr lang="fr-CA" sz="1800" noProof="0" dirty="0">
                        <a:latin typeface="+mn-lt"/>
                        <a:cs typeface="Arial"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10002"/>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Préjudice cause au programme ou à l’intérêt public</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100274691"/>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personnels ou commerciaux de nature délicate</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00B050"/>
                          </a:solidFill>
                          <a:sym typeface="Wingdings 2"/>
                        </a:rPr>
                        <a:t></a:t>
                      </a:r>
                      <a:endParaRPr lang="fr-CA" sz="1800" b="1" noProof="0" dirty="0">
                        <a:solidFill>
                          <a:srgbClr val="00B050"/>
                        </a:solidFill>
                        <a:latin typeface="+mn-lt"/>
                        <a:cs typeface="Arial" pitchFamily="34" charset="0"/>
                      </a:endParaRPr>
                    </a:p>
                  </a:txBody>
                  <a:tcPr anchor="ctr"/>
                </a:tc>
                <a:extLst>
                  <a:ext uri="{0D108BD9-81ED-4DB2-BD59-A6C34878D82A}">
                    <a16:rowId xmlns:a16="http://schemas.microsoft.com/office/drawing/2014/main" val="3334836707"/>
                  </a:ext>
                </a:extLst>
              </a:tr>
              <a:tr h="586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Divulgation non autorisée de renseignements gouvernementaux de nature délicate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3814757651"/>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Infractions civiles ou criminelles</a:t>
                      </a:r>
                      <a:endParaRPr lang="fr-CA" sz="1800" b="0" i="0" noProof="0" dirty="0">
                        <a:solidFill>
                          <a:schemeClr val="tx2"/>
                        </a:solidFill>
                        <a:effectLst/>
                        <a:latin typeface="Noto Sans" panose="020B0502040504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625248047"/>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Santé ou sécurité personnelle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3622972950"/>
                  </a:ext>
                </a:extLst>
              </a:tr>
              <a:tr h="418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b="0" noProof="0" dirty="0">
                          <a:solidFill>
                            <a:schemeClr val="tx2"/>
                          </a:solidFill>
                          <a:effectLst/>
                        </a:rPr>
                        <a:t>Intérêt national</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1" noProof="0" dirty="0">
                          <a:solidFill>
                            <a:srgbClr val="FF0000"/>
                          </a:solidFill>
                          <a:sym typeface="Wingdings 2"/>
                        </a:rPr>
                        <a:t></a:t>
                      </a:r>
                      <a:endParaRPr lang="fr-CA" sz="1800" b="1" noProof="0" dirty="0">
                        <a:solidFill>
                          <a:srgbClr val="FF0000"/>
                        </a:solidFill>
                        <a:latin typeface="+mn-lt"/>
                        <a:cs typeface="Arial" pitchFamily="34" charset="0"/>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41411498"/>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56366|-13593164|-13155766|-3334100|-3351552|Treasury Board&quot;,&quot;Id&quot;:&quot;62c88d9b31374423ac62e631&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ags/tag10.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1.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2.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4.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5.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6.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8.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9.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0.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1.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2.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4.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5.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6.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8.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9.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3.xml><?xml version="1.0" encoding="utf-8"?>
<p:tagLst xmlns:a="http://schemas.openxmlformats.org/drawingml/2006/main" xmlns:r="http://schemas.openxmlformats.org/officeDocument/2006/relationships" xmlns:p="http://schemas.openxmlformats.org/presentationml/2006/main">
  <p:tag name="ENGAGECOLOR" val="{&quot;FillColor&quot;:{&quot;ColorIndex&quot;:4,&quot;ColorModifier&quot;:0,&quot;BrightnessModifier&quot;:0}}"/>
</p:tagLst>
</file>

<file path=ppt/tags/tag30.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 name="NUM" val="4"/>
</p:tagLst>
</file>

<file path=ppt/tags/tag34.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3"/>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ENGAGECOLOR" val="{&quot;FillColor&quot;:{&quot;ColorIndex&quot;:2,&quot;ColorModifier&quot;:0,&quot;BrightnessModifier&quot;:0}}"/>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ENGAGECOLOR" val="{&quot;FillColor&quot;:{&quot;ColorIndex&quot;:5,&quot;ColorModifier&quot;:0,&quot;BrightnessModifier&quot;:0}}"/>
</p:tagLst>
</file>

<file path=ppt/tags/tag7.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8.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9.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heme/theme1.xml><?xml version="1.0" encoding="utf-8"?>
<a:theme xmlns:a="http://schemas.openxmlformats.org/drawingml/2006/main" name="Office Theme">
  <a:themeElements>
    <a:clrScheme name="TBS-SCT NEW">
      <a:dk1>
        <a:sysClr val="windowText" lastClr="000000"/>
      </a:dk1>
      <a:lt1>
        <a:sysClr val="window" lastClr="FFFFFF"/>
      </a:lt1>
      <a:dk2>
        <a:srgbClr val="004D71"/>
      </a:dk2>
      <a:lt2>
        <a:srgbClr val="FFFFFF"/>
      </a:lt2>
      <a:accent1>
        <a:srgbClr val="004D71"/>
      </a:accent1>
      <a:accent2>
        <a:srgbClr val="3095B4"/>
      </a:accent2>
      <a:accent3>
        <a:srgbClr val="333E48"/>
      </a:accent3>
      <a:accent4>
        <a:srgbClr val="63CECA"/>
      </a:accent4>
      <a:accent5>
        <a:srgbClr val="CD202C"/>
      </a:accent5>
      <a:accent6>
        <a:srgbClr val="CFDE00"/>
      </a:accent6>
      <a:hlink>
        <a:srgbClr val="0415FF"/>
      </a:hlink>
      <a:folHlink>
        <a:srgbClr val="FF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20103</TotalTime>
  <Words>3236</Words>
  <Application>Microsoft Office PowerPoint</Application>
  <PresentationFormat>Widescreen</PresentationFormat>
  <Paragraphs>404</Paragraphs>
  <Slides>22</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Noto Sans</vt:lpstr>
      <vt:lpstr>Segoe UI</vt:lpstr>
      <vt:lpstr>Wingdings</vt:lpstr>
      <vt:lpstr>Wingdings 2</vt:lpstr>
      <vt:lpstr>Office Theme</vt:lpstr>
      <vt:lpstr>Atelier sur la vérification de l’identité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TBS-SCT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Perrier, Matthew C.</dc:creator>
  <cp:lastModifiedBy>Daniel Ribi</cp:lastModifiedBy>
  <cp:revision>232</cp:revision>
  <cp:lastPrinted>2015-12-14T14:59:28Z</cp:lastPrinted>
  <dcterms:created xsi:type="dcterms:W3CDTF">2015-11-06T15:38:40Z</dcterms:created>
  <dcterms:modified xsi:type="dcterms:W3CDTF">2022-07-08T20:03:40Z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0ae614d2-e518-4ef1-a5c0-a3bc3a01a186</vt:lpwstr>
  </property>
  <property fmtid="{D5CDD505-2E9C-101B-9397-08002B2CF9AE}" pid="3" name="TBSSCTCLASSIFICATION">
    <vt:lpwstr>UNCLASSIFIED</vt:lpwstr>
  </property>
  <property fmtid="{D5CDD505-2E9C-101B-9397-08002B2CF9AE}" pid="4" name="SECCLASS">
    <vt:lpwstr>CLASSU</vt:lpwstr>
  </property>
  <property fmtid="{D5CDD505-2E9C-101B-9397-08002B2CF9AE}" pid="5" name="TBSSCTVISUALMARKINGNO">
    <vt:lpwstr>NO</vt:lpwstr>
  </property>
  <property fmtid="{D5CDD505-2E9C-101B-9397-08002B2CF9AE}" pid="6" name="MSIP_Label_3d0ca00b-3f0e-465a-aac7-1a6a22fcea40_Enabled">
    <vt:lpwstr>true</vt:lpwstr>
  </property>
  <property fmtid="{D5CDD505-2E9C-101B-9397-08002B2CF9AE}" pid="7" name="MSIP_Label_3d0ca00b-3f0e-465a-aac7-1a6a22fcea40_SetDate">
    <vt:lpwstr>2022-07-08T20:03:39Z</vt:lpwstr>
  </property>
  <property fmtid="{D5CDD505-2E9C-101B-9397-08002B2CF9AE}" pid="8" name="MSIP_Label_3d0ca00b-3f0e-465a-aac7-1a6a22fcea40_Method">
    <vt:lpwstr>Privileged</vt:lpwstr>
  </property>
  <property fmtid="{D5CDD505-2E9C-101B-9397-08002B2CF9AE}" pid="9" name="MSIP_Label_3d0ca00b-3f0e-465a-aac7-1a6a22fcea40_Name">
    <vt:lpwstr>3d0ca00b-3f0e-465a-aac7-1a6a22fcea40</vt:lpwstr>
  </property>
  <property fmtid="{D5CDD505-2E9C-101B-9397-08002B2CF9AE}" pid="10" name="MSIP_Label_3d0ca00b-3f0e-465a-aac7-1a6a22fcea40_SiteId">
    <vt:lpwstr>6397df10-4595-4047-9c4f-03311282152b</vt:lpwstr>
  </property>
  <property fmtid="{D5CDD505-2E9C-101B-9397-08002B2CF9AE}" pid="11" name="MSIP_Label_3d0ca00b-3f0e-465a-aac7-1a6a22fcea40_ActionId">
    <vt:lpwstr>3025a064-ef79-46f4-8f2b-591f895e4b55</vt:lpwstr>
  </property>
  <property fmtid="{D5CDD505-2E9C-101B-9397-08002B2CF9AE}" pid="12" name="MSIP_Label_3d0ca00b-3f0e-465a-aac7-1a6a22fcea40_ContentBits">
    <vt:lpwstr>1</vt:lpwstr>
  </property>
</Properties>
</file>