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3.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4.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5.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6.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7.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8.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9.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10.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notesSlides/notesSlide11.xml" ContentType="application/vnd.openxmlformats-officedocument.presentationml.notesSlide+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12.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Lst>
  <p:sldSz cx="9144000" cy="5143500" type="screen16x9"/>
  <p:notesSz cx="6858000" cy="9144000"/>
  <p:embeddedFontLst>
    <p:embeddedFont>
      <p:font typeface="Lato" panose="020F0502020204030203" pitchFamily="34" charset="0"/>
      <p:regular r:id="rId16"/>
      <p:bold r:id="rId17"/>
      <p:italic r:id="rId18"/>
      <p:boldItalic r:id="rId19"/>
    </p:embeddedFont>
    <p:embeddedFont>
      <p:font typeface="Open Sans" panose="020B0606030504020204" pitchFamily="34" charset="0"/>
      <p:regular r:id="rId20"/>
      <p:bold r:id="rId21"/>
      <p:italic r:id="rId22"/>
      <p:boldItalic r:id="rId23"/>
    </p:embeddedFont>
  </p:embeddedFontLst>
  <p:custDataLst>
    <p:tags r:id="rId24"/>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889">
          <p15:clr>
            <a:srgbClr val="9AA0A6"/>
          </p15:clr>
        </p15:guide>
        <p15:guide id="4" orient="horz" pos="360">
          <p15:clr>
            <a:srgbClr val="9AA0A6"/>
          </p15:clr>
        </p15:guide>
        <p15:guide id="5" pos="259">
          <p15:clr>
            <a:srgbClr val="9AA0A6"/>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ie Crombie" initials="" lastIdx="6" clrIdx="0"/>
  <p:cmAuthor id="1" name="Peter Smith"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CA86D8-4022-4F87-9806-6014CAFA541B}" v="3" dt="2023-02-02T22:10:46.943"/>
  </p1510:revLst>
</p1510:revInfo>
</file>

<file path=ppt/tableStyles.xml><?xml version="1.0" encoding="utf-8"?>
<a:tblStyleLst xmlns:a="http://schemas.openxmlformats.org/drawingml/2006/main" def="{2081CBB1-DF43-4153-93C5-98CED3565CC7}">
  <a:tblStyle styleId="{2081CBB1-DF43-4153-93C5-98CED3565CC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8" d="100"/>
          <a:sy n="158" d="100"/>
        </p:scale>
        <p:origin x="264" y="126"/>
      </p:cViewPr>
      <p:guideLst>
        <p:guide orient="horz" pos="1620"/>
        <p:guide pos="2880"/>
        <p:guide orient="horz" pos="889"/>
        <p:guide orient="horz" pos="360"/>
        <p:guide pos="25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f8ad7ba27d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f8ad7ba27d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a:t>Diapositive d’ouverture</a:t>
            </a:r>
          </a:p>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b70a63932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b70a63932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a:t>Exemple de contenu, diapositive 1b</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1b70a63932e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1b70a63932e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a:t>Exemple de contenu, diapositive 1b</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b943508594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b943508594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a:t>Exemple de contenu, diapositive 1b</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1b943508594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1b943508594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a:t>Exemple de contenu, diapositive 1b</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b70a63932e_0_2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b70a63932e_0_2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a:t>Exemple de contenu, diapositive 1b</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10d4959d7db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10d4959d7d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a:t>Exemple de contenu, diapositive 1b</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1b94350859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1b94350859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a:t>Exemple de contenu, diapositive 1b</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b3fcd9023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1b3fcd9023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a:t>La norme graphique contient des renseignements pertinents.</a:t>
            </a:r>
          </a:p>
          <a:p>
            <a:pPr marL="0" lvl="0" indent="0" algn="l" rtl="0">
              <a:spcBef>
                <a:spcPts val="0"/>
              </a:spcBef>
              <a:spcAft>
                <a:spcPts val="0"/>
              </a:spcAft>
              <a:buNone/>
            </a:pPr>
            <a:r>
              <a:rPr lang="fr-CA"/>
              <a:t>Le manuel du PCIM ne le fait pas?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1b943508594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1b943508594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a:t>Exemple de contenu, diapositive 1b</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1b3fcd90232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1b3fcd9023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1b3fcd90232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1b3fcd90232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a:t>Exemple de contenu, diapositive 1b</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1b70a63932e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1b70a63932e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a:t>Exemple de contenu, diapositive 1b</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image" Target="../media/image2.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1.png"/><Relationship Id="rId5" Type="http://schemas.openxmlformats.org/officeDocument/2006/relationships/tags" Target="../tags/tag6.xml"/><Relationship Id="rId10" Type="http://schemas.openxmlformats.org/officeDocument/2006/relationships/notesSlide" Target="../notesSlides/notesSlide1.xml"/><Relationship Id="rId4" Type="http://schemas.openxmlformats.org/officeDocument/2006/relationships/tags" Target="../tags/tag5.xml"/><Relationship Id="rId9"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4.xml"/><Relationship Id="rId3" Type="http://schemas.openxmlformats.org/officeDocument/2006/relationships/tags" Target="../tags/tag66.xml"/><Relationship Id="rId7" Type="http://schemas.openxmlformats.org/officeDocument/2006/relationships/tags" Target="../tags/tag70.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tags" Target="../tags/tag69.xml"/><Relationship Id="rId5" Type="http://schemas.openxmlformats.org/officeDocument/2006/relationships/tags" Target="../tags/tag68.xml"/><Relationship Id="rId4" Type="http://schemas.openxmlformats.org/officeDocument/2006/relationships/tags" Target="../tags/tag67.xml"/><Relationship Id="rId9"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8" Type="http://schemas.openxmlformats.org/officeDocument/2006/relationships/notesSlide" Target="../notesSlides/notesSlide11.xml"/><Relationship Id="rId3" Type="http://schemas.openxmlformats.org/officeDocument/2006/relationships/tags" Target="../tags/tag73.xml"/><Relationship Id="rId7" Type="http://schemas.openxmlformats.org/officeDocument/2006/relationships/slideLayout" Target="../slideLayouts/slideLayout3.xml"/><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tags" Target="../tags/tag76.xml"/><Relationship Id="rId5" Type="http://schemas.openxmlformats.org/officeDocument/2006/relationships/tags" Target="../tags/tag75.xml"/><Relationship Id="rId4" Type="http://schemas.openxmlformats.org/officeDocument/2006/relationships/tags" Target="../tags/tag74.xml"/></Relationships>
</file>

<file path=ppt/slides/_rels/slide12.xml.rels><?xml version="1.0" encoding="UTF-8" standalone="yes"?>
<Relationships xmlns="http://schemas.openxmlformats.org/package/2006/relationships"><Relationship Id="rId8" Type="http://schemas.openxmlformats.org/officeDocument/2006/relationships/notesSlide" Target="../notesSlides/notesSlide12.xml"/><Relationship Id="rId3" Type="http://schemas.openxmlformats.org/officeDocument/2006/relationships/tags" Target="../tags/tag79.xml"/><Relationship Id="rId7" Type="http://schemas.openxmlformats.org/officeDocument/2006/relationships/slideLayout" Target="../slideLayouts/slideLayout3.xml"/><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tags" Target="../tags/tag82.xml"/><Relationship Id="rId5" Type="http://schemas.openxmlformats.org/officeDocument/2006/relationships/tags" Target="../tags/tag81.xml"/><Relationship Id="rId4" Type="http://schemas.openxmlformats.org/officeDocument/2006/relationships/tags" Target="../tags/tag80.xml"/></Relationships>
</file>

<file path=ppt/slides/_rels/slide13.xml.rels><?xml version="1.0" encoding="UTF-8" standalone="yes"?>
<Relationships xmlns="http://schemas.openxmlformats.org/package/2006/relationships"><Relationship Id="rId8" Type="http://schemas.openxmlformats.org/officeDocument/2006/relationships/notesSlide" Target="../notesSlides/notesSlide13.xml"/><Relationship Id="rId3" Type="http://schemas.openxmlformats.org/officeDocument/2006/relationships/tags" Target="../tags/tag85.xml"/><Relationship Id="rId7" Type="http://schemas.openxmlformats.org/officeDocument/2006/relationships/slideLayout" Target="../slideLayouts/slideLayout3.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tags" Target="../tags/tag88.xml"/><Relationship Id="rId5" Type="http://schemas.openxmlformats.org/officeDocument/2006/relationships/tags" Target="../tags/tag87.xml"/><Relationship Id="rId4" Type="http://schemas.openxmlformats.org/officeDocument/2006/relationships/tags" Target="../tags/tag86.xml"/></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2.xml"/><Relationship Id="rId3" Type="http://schemas.openxmlformats.org/officeDocument/2006/relationships/tags" Target="../tags/tag12.xml"/><Relationship Id="rId7" Type="http://schemas.openxmlformats.org/officeDocument/2006/relationships/slideLayout" Target="../slideLayouts/slideLayout3.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3.xml"/><Relationship Id="rId3" Type="http://schemas.openxmlformats.org/officeDocument/2006/relationships/tags" Target="../tags/tag18.xml"/><Relationship Id="rId7" Type="http://schemas.openxmlformats.org/officeDocument/2006/relationships/slideLayout" Target="../slideLayouts/slideLayout3.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24.xml"/><Relationship Id="rId7" Type="http://schemas.openxmlformats.org/officeDocument/2006/relationships/tags" Target="../tags/tag28.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9"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31.xml"/><Relationship Id="rId7" Type="http://schemas.openxmlformats.org/officeDocument/2006/relationships/slideLayout" Target="../slideLayouts/slideLayout3.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10" Type="http://schemas.openxmlformats.org/officeDocument/2006/relationships/hyperlink" Target="https://www.canada.ca/fr/secretariat-conseil-tresor/services/communications-gouvernementales/norme-graphique.html" TargetMode="External"/><Relationship Id="rId4" Type="http://schemas.openxmlformats.org/officeDocument/2006/relationships/tags" Target="../tags/tag32.xml"/><Relationship Id="rId9" Type="http://schemas.openxmlformats.org/officeDocument/2006/relationships/hyperlink" Target="https://www.tbs-sct.canada.ca/pol/doc-fra.aspx?id=30683" TargetMode="Externa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37.xml"/><Relationship Id="rId7" Type="http://schemas.openxmlformats.org/officeDocument/2006/relationships/tags" Target="../tags/tag41.xml"/><Relationship Id="rId12" Type="http://schemas.openxmlformats.org/officeDocument/2006/relationships/hyperlink" Target="https://www.canada.ca/fr/secretariat-conseil-tresor/services/communications-gouvernementales/guide-redaction-contenu-canada.html" TargetMode="Externa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tags" Target="../tags/tag40.xml"/><Relationship Id="rId11" Type="http://schemas.openxmlformats.org/officeDocument/2006/relationships/hyperlink" Target="https://www.canada.ca/fr/secretariat-conseil-tresor/services/communications-gouvernementales/specifications-contenu-architecture-information-canada.html" TargetMode="External"/><Relationship Id="rId5" Type="http://schemas.openxmlformats.org/officeDocument/2006/relationships/tags" Target="../tags/tag39.xml"/><Relationship Id="rId10" Type="http://schemas.openxmlformats.org/officeDocument/2006/relationships/hyperlink" Target="https://www.tbs-sct.canada.ca/pol/doc-fra.aspx?id=30682" TargetMode="External"/><Relationship Id="rId4" Type="http://schemas.openxmlformats.org/officeDocument/2006/relationships/tags" Target="../tags/tag38.xml"/><Relationship Id="rId9"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8" Type="http://schemas.openxmlformats.org/officeDocument/2006/relationships/tags" Target="../tags/tag49.xml"/><Relationship Id="rId13" Type="http://schemas.openxmlformats.org/officeDocument/2006/relationships/image" Target="../media/image4.png"/><Relationship Id="rId3" Type="http://schemas.openxmlformats.org/officeDocument/2006/relationships/tags" Target="../tags/tag44.xml"/><Relationship Id="rId7" Type="http://schemas.openxmlformats.org/officeDocument/2006/relationships/tags" Target="../tags/tag48.xml"/><Relationship Id="rId12" Type="http://schemas.openxmlformats.org/officeDocument/2006/relationships/image" Target="../media/image3.png"/><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tags" Target="../tags/tag47.xml"/><Relationship Id="rId11" Type="http://schemas.openxmlformats.org/officeDocument/2006/relationships/hyperlink" Target="https://www.canada.ca/fr/secretariat-conseil-tresor/services/communications-gouvernementales/norme-graphique/sites-web-gouvernement-canada-normeggraphique-pfim.html" TargetMode="External"/><Relationship Id="rId5" Type="http://schemas.openxmlformats.org/officeDocument/2006/relationships/tags" Target="../tags/tag46.xml"/><Relationship Id="rId10" Type="http://schemas.openxmlformats.org/officeDocument/2006/relationships/notesSlide" Target="../notesSlides/notesSlide7.xml"/><Relationship Id="rId4" Type="http://schemas.openxmlformats.org/officeDocument/2006/relationships/tags" Target="../tags/tag45.xml"/><Relationship Id="rId9"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8.xml"/><Relationship Id="rId3" Type="http://schemas.openxmlformats.org/officeDocument/2006/relationships/tags" Target="../tags/tag52.xml"/><Relationship Id="rId7" Type="http://schemas.openxmlformats.org/officeDocument/2006/relationships/slideLayout" Target="../slideLayouts/slideLayout3.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tags" Target="../tags/tag55.xml"/><Relationship Id="rId5" Type="http://schemas.openxmlformats.org/officeDocument/2006/relationships/tags" Target="../tags/tag54.xml"/><Relationship Id="rId4" Type="http://schemas.openxmlformats.org/officeDocument/2006/relationships/tags" Target="../tags/tag53.xml"/></Relationships>
</file>

<file path=ppt/slides/_rels/slide9.xml.rels><?xml version="1.0" encoding="UTF-8" standalone="yes"?>
<Relationships xmlns="http://schemas.openxmlformats.org/package/2006/relationships"><Relationship Id="rId8" Type="http://schemas.openxmlformats.org/officeDocument/2006/relationships/tags" Target="../tags/tag63.xml"/><Relationship Id="rId3" Type="http://schemas.openxmlformats.org/officeDocument/2006/relationships/tags" Target="../tags/tag58.xml"/><Relationship Id="rId7" Type="http://schemas.openxmlformats.org/officeDocument/2006/relationships/tags" Target="../tags/tag62.xml"/><Relationship Id="rId12" Type="http://schemas.openxmlformats.org/officeDocument/2006/relationships/image" Target="../media/image5.png"/><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tags" Target="../tags/tag61.xml"/><Relationship Id="rId11" Type="http://schemas.openxmlformats.org/officeDocument/2006/relationships/hyperlink" Target="https://wiki.gccollab.ca/images/0/0e/1A_Trust_in_Canada.ca_brand_design_elements.pdf" TargetMode="External"/><Relationship Id="rId5" Type="http://schemas.openxmlformats.org/officeDocument/2006/relationships/tags" Target="../tags/tag60.xml"/><Relationship Id="rId10" Type="http://schemas.openxmlformats.org/officeDocument/2006/relationships/notesSlide" Target="../notesSlides/notesSlide9.xml"/><Relationship Id="rId4" Type="http://schemas.openxmlformats.org/officeDocument/2006/relationships/tags" Target="../tags/tag59.xml"/><Relationship Id="rId9"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custDataLst>
              <p:tags r:id="rId1"/>
            </p:custDataLst>
          </p:nvPr>
        </p:nvSpPr>
        <p:spPr>
          <a:xfrm>
            <a:off x="-43100" y="-12575"/>
            <a:ext cx="9187200" cy="51879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3"/>
          <p:cNvSpPr txBox="1">
            <a:spLocks noGrp="1"/>
          </p:cNvSpPr>
          <p:nvPr>
            <p:ph type="ctrTitle"/>
            <p:custDataLst>
              <p:tags r:id="rId2"/>
            </p:custDataLst>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fr-CA" dirty="0">
                <a:solidFill>
                  <a:schemeClr val="lt1"/>
                </a:solidFill>
                <a:latin typeface="Lato"/>
                <a:ea typeface="Lato"/>
                <a:cs typeface="Lato"/>
                <a:sym typeface="Lato"/>
              </a:rPr>
              <a:t>Modèle pour les institutions quasi judiciaires</a:t>
            </a:r>
          </a:p>
        </p:txBody>
      </p:sp>
      <p:sp>
        <p:nvSpPr>
          <p:cNvPr id="56" name="Google Shape;56;p13"/>
          <p:cNvSpPr txBox="1">
            <a:spLocks noGrp="1"/>
          </p:cNvSpPr>
          <p:nvPr>
            <p:ph type="subTitle" idx="1"/>
            <p:custDataLst>
              <p:tags r:id="rId3"/>
            </p:custDataLst>
          </p:nvPr>
        </p:nvSpPr>
        <p:spPr>
          <a:xfrm>
            <a:off x="311700" y="2834125"/>
            <a:ext cx="8520600" cy="792600"/>
          </a:xfrm>
          <a:prstGeom prst="rect">
            <a:avLst/>
          </a:prstGeom>
        </p:spPr>
        <p:txBody>
          <a:bodyPr spcFirstLastPara="1" wrap="square" lIns="91425" tIns="91425" rIns="91425" bIns="91425" anchor="t" anchorCtr="0">
            <a:normAutofit fontScale="85000" lnSpcReduction="10000"/>
          </a:bodyPr>
          <a:lstStyle/>
          <a:p>
            <a:pPr marL="0" lvl="0" indent="0" algn="l" rtl="0">
              <a:spcBef>
                <a:spcPts val="0"/>
              </a:spcBef>
              <a:spcAft>
                <a:spcPts val="0"/>
              </a:spcAft>
              <a:buNone/>
            </a:pPr>
            <a:r>
              <a:rPr lang="fr-CA">
                <a:solidFill>
                  <a:schemeClr val="lt1"/>
                </a:solidFill>
                <a:latin typeface="Open Sans"/>
                <a:ea typeface="Open Sans"/>
                <a:cs typeface="Open Sans"/>
                <a:sym typeface="Open Sans"/>
              </a:rPr>
              <a:t>Contexte, paramètres de conception et considérations</a:t>
            </a:r>
          </a:p>
        </p:txBody>
      </p:sp>
      <p:sp>
        <p:nvSpPr>
          <p:cNvPr id="57" name="Google Shape;57;p13"/>
          <p:cNvSpPr/>
          <p:nvPr>
            <p:custDataLst>
              <p:tags r:id="rId4"/>
            </p:custDataLst>
          </p:nvPr>
        </p:nvSpPr>
        <p:spPr>
          <a:xfrm>
            <a:off x="416054" y="2686851"/>
            <a:ext cx="940800" cy="84900"/>
          </a:xfrm>
          <a:prstGeom prst="rect">
            <a:avLst/>
          </a:prstGeom>
          <a:solidFill>
            <a:srgbClr val="AF3C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3"/>
          <p:cNvSpPr txBox="1">
            <a:spLocks noGrp="1"/>
          </p:cNvSpPr>
          <p:nvPr>
            <p:ph type="subTitle" idx="1"/>
            <p:custDataLst>
              <p:tags r:id="rId5"/>
            </p:custDataLst>
          </p:nvPr>
        </p:nvSpPr>
        <p:spPr>
          <a:xfrm>
            <a:off x="311700" y="4071400"/>
            <a:ext cx="8520600" cy="7926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935"/>
              <a:buNone/>
            </a:pPr>
            <a:r>
              <a:rPr lang="fr-CA" sz="1679">
                <a:solidFill>
                  <a:schemeClr val="lt1"/>
                </a:solidFill>
                <a:latin typeface="Open Sans"/>
                <a:ea typeface="Open Sans"/>
                <a:cs typeface="Open Sans"/>
                <a:sym typeface="Open Sans"/>
              </a:rPr>
              <a:t>Bureau de la transformation numérique – janvier 2023</a:t>
            </a:r>
          </a:p>
        </p:txBody>
      </p:sp>
      <p:pic>
        <p:nvPicPr>
          <p:cNvPr id="59" name="Google Shape;59;p13"/>
          <p:cNvPicPr preferRelativeResize="0"/>
          <p:nvPr>
            <p:custDataLst>
              <p:tags r:id="rId6"/>
            </p:custDataLst>
          </p:nvPr>
        </p:nvPicPr>
        <p:blipFill>
          <a:blip r:embed="rId11">
            <a:alphaModFix/>
          </a:blip>
          <a:stretch>
            <a:fillRect/>
          </a:stretch>
        </p:blipFill>
        <p:spPr>
          <a:xfrm>
            <a:off x="7634867" y="267817"/>
            <a:ext cx="1060908" cy="252256"/>
          </a:xfrm>
          <a:prstGeom prst="rect">
            <a:avLst/>
          </a:prstGeom>
          <a:noFill/>
          <a:ln>
            <a:noFill/>
          </a:ln>
        </p:spPr>
      </p:pic>
      <p:pic>
        <p:nvPicPr>
          <p:cNvPr id="60" name="Google Shape;60;p13"/>
          <p:cNvPicPr preferRelativeResize="0"/>
          <p:nvPr>
            <p:custDataLst>
              <p:tags r:id="rId7"/>
            </p:custDataLst>
          </p:nvPr>
        </p:nvPicPr>
        <p:blipFill>
          <a:blip r:embed="rId12">
            <a:alphaModFix/>
          </a:blip>
          <a:stretch>
            <a:fillRect/>
          </a:stretch>
        </p:blipFill>
        <p:spPr>
          <a:xfrm>
            <a:off x="411883" y="267825"/>
            <a:ext cx="2718376" cy="252250"/>
          </a:xfrm>
          <a:prstGeom prst="rect">
            <a:avLst/>
          </a:prstGeom>
          <a:noFill/>
          <a:ln>
            <a:noFill/>
          </a:ln>
        </p:spPr>
      </p:pic>
      <p:sp>
        <p:nvSpPr>
          <p:cNvPr id="61" name="Google Shape;61;p13"/>
          <p:cNvSpPr txBox="1">
            <a:spLocks noGrp="1"/>
          </p:cNvSpPr>
          <p:nvPr>
            <p:ph type="sldNum" idx="12"/>
            <p:custDataLst>
              <p:tags r:id="rId8"/>
            </p:custDataLst>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a:t>
            </a:fld>
            <a:endParaRPr lang="e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2"/>
          <p:cNvSpPr txBox="1">
            <a:spLocks noGrp="1"/>
          </p:cNvSpPr>
          <p:nvPr>
            <p:ph type="body" idx="1"/>
            <p:custDataLst>
              <p:tags r:id="rId1"/>
            </p:custDataLst>
          </p:nvPr>
        </p:nvSpPr>
        <p:spPr>
          <a:xfrm>
            <a:off x="176650" y="1714500"/>
            <a:ext cx="4665600" cy="32997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p>
            <a:pPr marL="457200" lvl="0" indent="-327025" algn="l" rtl="0">
              <a:lnSpc>
                <a:spcPct val="115000"/>
              </a:lnSpc>
              <a:spcBef>
                <a:spcPts val="0"/>
              </a:spcBef>
              <a:spcAft>
                <a:spcPts val="0"/>
              </a:spcAft>
              <a:buSzPts val="1550"/>
              <a:buFont typeface="Open Sans"/>
              <a:buChar char="●"/>
            </a:pPr>
            <a:r>
              <a:rPr lang="fr-CA" dirty="0">
                <a:latin typeface="Open Sans"/>
                <a:ea typeface="Open Sans"/>
                <a:cs typeface="Open Sans"/>
                <a:sym typeface="Open Sans"/>
              </a:rPr>
              <a:t>Adoption du modèle depuis novembre 2022 : </a:t>
            </a:r>
          </a:p>
          <a:p>
            <a:pPr marL="914400" lvl="1" indent="-327025" algn="l" rtl="0">
              <a:lnSpc>
                <a:spcPct val="115000"/>
              </a:lnSpc>
              <a:spcBef>
                <a:spcPts val="0"/>
              </a:spcBef>
              <a:spcAft>
                <a:spcPts val="0"/>
              </a:spcAft>
              <a:buSzPts val="1550"/>
              <a:buFont typeface="Open Sans"/>
              <a:buChar char="○"/>
            </a:pPr>
            <a:r>
              <a:rPr lang="fr-CA" sz="1400" dirty="0">
                <a:latin typeface="Open Sans"/>
                <a:ea typeface="Open Sans"/>
                <a:cs typeface="Open Sans"/>
                <a:sym typeface="Open Sans"/>
              </a:rPr>
              <a:t>17 % utilisent le modèle actuel Canada.ca;</a:t>
            </a:r>
          </a:p>
          <a:p>
            <a:pPr marL="914400" lvl="1" indent="-327025" algn="l" rtl="0">
              <a:lnSpc>
                <a:spcPct val="115000"/>
              </a:lnSpc>
              <a:spcBef>
                <a:spcPts val="0"/>
              </a:spcBef>
              <a:spcAft>
                <a:spcPts val="0"/>
              </a:spcAft>
              <a:buSzPts val="1550"/>
              <a:buFont typeface="Open Sans"/>
              <a:buChar char="○"/>
            </a:pPr>
            <a:r>
              <a:rPr lang="fr-CA" sz="1400" dirty="0">
                <a:latin typeface="Open Sans"/>
                <a:ea typeface="Open Sans"/>
                <a:cs typeface="Open Sans"/>
                <a:sym typeface="Open Sans"/>
              </a:rPr>
              <a:t>32 % utilisent une version ancienne du modèle du gouvernement du Canada;</a:t>
            </a:r>
          </a:p>
          <a:p>
            <a:pPr marL="914400" lvl="1" indent="-327025" algn="l" rtl="0">
              <a:lnSpc>
                <a:spcPct val="115000"/>
              </a:lnSpc>
              <a:spcBef>
                <a:spcPts val="0"/>
              </a:spcBef>
              <a:spcAft>
                <a:spcPts val="0"/>
              </a:spcAft>
              <a:buSzPts val="1550"/>
              <a:buFont typeface="Open Sans"/>
              <a:buChar char="○"/>
            </a:pPr>
            <a:r>
              <a:rPr lang="fr-CA" sz="1400" dirty="0">
                <a:latin typeface="Open Sans"/>
                <a:ea typeface="Open Sans"/>
                <a:cs typeface="Open Sans"/>
                <a:sym typeface="Open Sans"/>
              </a:rPr>
              <a:t>7 % utilisent une ancienne version du modèle du gouvernement du Canada, mais avec les armoiries au lieu de la signature; </a:t>
            </a:r>
          </a:p>
          <a:p>
            <a:pPr marL="914400" lvl="1" indent="-327025" algn="l" rtl="0">
              <a:lnSpc>
                <a:spcPct val="115000"/>
              </a:lnSpc>
              <a:spcBef>
                <a:spcPts val="0"/>
              </a:spcBef>
              <a:spcAft>
                <a:spcPts val="0"/>
              </a:spcAft>
              <a:buSzPts val="1550"/>
              <a:buFont typeface="Open Sans"/>
              <a:buChar char="○"/>
            </a:pPr>
            <a:r>
              <a:rPr lang="fr-CA" sz="1400" dirty="0">
                <a:latin typeface="Open Sans"/>
                <a:ea typeface="Open Sans"/>
                <a:cs typeface="Open Sans"/>
                <a:sym typeface="Open Sans"/>
              </a:rPr>
              <a:t>17 % utilisent certains éléments du modèle du gouvernement du Canada;</a:t>
            </a:r>
          </a:p>
          <a:p>
            <a:pPr marL="914400" lvl="1" indent="-327025" algn="l" rtl="0">
              <a:lnSpc>
                <a:spcPct val="115000"/>
              </a:lnSpc>
              <a:spcBef>
                <a:spcPts val="0"/>
              </a:spcBef>
              <a:spcAft>
                <a:spcPts val="0"/>
              </a:spcAft>
              <a:buSzPts val="1550"/>
              <a:buFont typeface="Open Sans"/>
              <a:buChar char="○"/>
            </a:pPr>
            <a:r>
              <a:rPr lang="fr-CA" sz="1400" dirty="0">
                <a:latin typeface="Open Sans"/>
                <a:ea typeface="Open Sans"/>
                <a:cs typeface="Open Sans"/>
                <a:sym typeface="Open Sans"/>
              </a:rPr>
              <a:t>25 % ont un design unique (aucun élément de design actuel ou passé du GC).</a:t>
            </a:r>
          </a:p>
          <a:p>
            <a:pPr marL="914400" lvl="0" indent="0" algn="l" rtl="0">
              <a:lnSpc>
                <a:spcPct val="115000"/>
              </a:lnSpc>
              <a:spcBef>
                <a:spcPts val="1000"/>
              </a:spcBef>
              <a:spcAft>
                <a:spcPts val="1000"/>
              </a:spcAft>
              <a:buNone/>
            </a:pPr>
            <a:endParaRPr dirty="0">
              <a:latin typeface="Open Sans"/>
              <a:ea typeface="Open Sans"/>
              <a:cs typeface="Open Sans"/>
              <a:sym typeface="Open Sans"/>
            </a:endParaRPr>
          </a:p>
        </p:txBody>
      </p:sp>
      <p:sp>
        <p:nvSpPr>
          <p:cNvPr id="153" name="Google Shape;153;p22"/>
          <p:cNvSpPr/>
          <p:nvPr>
            <p:custDataLst>
              <p:tags r:id="rId2"/>
            </p:custDataLst>
          </p:nvPr>
        </p:nvSpPr>
        <p:spPr>
          <a:xfrm>
            <a:off x="0" y="-12575"/>
            <a:ext cx="9144000" cy="1610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2"/>
          <p:cNvSpPr txBox="1">
            <a:spLocks noGrp="1"/>
          </p:cNvSpPr>
          <p:nvPr>
            <p:ph type="title"/>
            <p:custDataLst>
              <p:tags r:id="rId3"/>
            </p:custDataLst>
          </p:nvPr>
        </p:nvSpPr>
        <p:spPr>
          <a:xfrm>
            <a:off x="0" y="241775"/>
            <a:ext cx="914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fr-CA" sz="2400" b="1" dirty="0">
                <a:solidFill>
                  <a:schemeClr val="lt1"/>
                </a:solidFill>
                <a:latin typeface="Lato"/>
                <a:ea typeface="Lato"/>
                <a:cs typeface="Lato"/>
                <a:sym typeface="Lato"/>
              </a:rPr>
              <a:t>État actuel des modèles pour les institutions quasi judiciaires</a:t>
            </a:r>
          </a:p>
        </p:txBody>
      </p:sp>
      <p:sp>
        <p:nvSpPr>
          <p:cNvPr id="155" name="Google Shape;155;p22"/>
          <p:cNvSpPr/>
          <p:nvPr>
            <p:custDataLst>
              <p:tags r:id="rId4"/>
            </p:custDataLst>
          </p:nvPr>
        </p:nvSpPr>
        <p:spPr>
          <a:xfrm>
            <a:off x="411876" y="825504"/>
            <a:ext cx="940800" cy="84900"/>
          </a:xfrm>
          <a:prstGeom prst="rect">
            <a:avLst/>
          </a:prstGeom>
          <a:solidFill>
            <a:srgbClr val="AF3C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2"/>
          <p:cNvSpPr txBox="1">
            <a:spLocks noGrp="1"/>
          </p:cNvSpPr>
          <p:nvPr>
            <p:ph type="subTitle" idx="4294967295"/>
            <p:custDataLst>
              <p:tags r:id="rId5"/>
            </p:custDataLst>
          </p:nvPr>
        </p:nvSpPr>
        <p:spPr>
          <a:xfrm>
            <a:off x="368100" y="998400"/>
            <a:ext cx="8775900" cy="4581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fr-CA" sz="2000">
                <a:solidFill>
                  <a:schemeClr val="lt1"/>
                </a:solidFill>
                <a:latin typeface="Open Sans"/>
                <a:ea typeface="Open Sans"/>
                <a:cs typeface="Open Sans"/>
                <a:sym typeface="Open Sans"/>
              </a:rPr>
              <a:t>La plupart utilisent une version du modèle du gouvernement du Canada </a:t>
            </a:r>
          </a:p>
        </p:txBody>
      </p:sp>
      <p:sp>
        <p:nvSpPr>
          <p:cNvPr id="157" name="Google Shape;157;p22"/>
          <p:cNvSpPr txBox="1">
            <a:spLocks noGrp="1"/>
          </p:cNvSpPr>
          <p:nvPr>
            <p:ph type="sldNum" idx="12"/>
            <p:custDataLst>
              <p:tags r:id="rId6"/>
            </p:custDataLst>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10</a:t>
            </a:fld>
            <a:endParaRPr lang="en"/>
          </a:p>
        </p:txBody>
      </p:sp>
      <p:graphicFrame>
        <p:nvGraphicFramePr>
          <p:cNvPr id="158" name="Google Shape;158;p22"/>
          <p:cNvGraphicFramePr/>
          <p:nvPr>
            <p:custDataLst>
              <p:tags r:id="rId7"/>
            </p:custDataLst>
            <p:extLst>
              <p:ext uri="{D42A27DB-BD31-4B8C-83A1-F6EECF244321}">
                <p14:modId xmlns:p14="http://schemas.microsoft.com/office/powerpoint/2010/main" val="1519701647"/>
              </p:ext>
            </p:extLst>
          </p:nvPr>
        </p:nvGraphicFramePr>
        <p:xfrm>
          <a:off x="4842250" y="1722838"/>
          <a:ext cx="4113050" cy="3279208"/>
        </p:xfrm>
        <a:graphic>
          <a:graphicData uri="http://schemas.openxmlformats.org/drawingml/2006/table">
            <a:tbl>
              <a:tblPr>
                <a:noFill/>
                <a:tableStyleId>{2081CBB1-DF43-4153-93C5-98CED3565CC7}</a:tableStyleId>
              </a:tblPr>
              <a:tblGrid>
                <a:gridCol w="4113050">
                  <a:extLst>
                    <a:ext uri="{9D8B030D-6E8A-4147-A177-3AD203B41FA5}">
                      <a16:colId xmlns:a16="http://schemas.microsoft.com/office/drawing/2014/main" val="20000"/>
                    </a:ext>
                  </a:extLst>
                </a:gridCol>
              </a:tblGrid>
              <a:tr h="384750">
                <a:tc>
                  <a:txBody>
                    <a:bodyPr/>
                    <a:lstStyle/>
                    <a:p>
                      <a:pPr marL="0" lvl="0" indent="0" algn="l" rtl="0">
                        <a:lnSpc>
                          <a:spcPct val="115000"/>
                        </a:lnSpc>
                        <a:spcBef>
                          <a:spcPts val="0"/>
                        </a:spcBef>
                        <a:spcAft>
                          <a:spcPts val="1200"/>
                        </a:spcAft>
                        <a:buClr>
                          <a:schemeClr val="dk1"/>
                        </a:buClr>
                        <a:buSzPts val="1100"/>
                        <a:buFont typeface="Arial"/>
                        <a:buNone/>
                      </a:pPr>
                      <a:r>
                        <a:rPr lang="fr-CA" sz="1400" b="1">
                          <a:solidFill>
                            <a:schemeClr val="dk2"/>
                          </a:solidFill>
                          <a:latin typeface="Open Sans"/>
                          <a:ea typeface="Open Sans"/>
                          <a:cs typeface="Open Sans"/>
                          <a:sym typeface="Open Sans"/>
                        </a:rPr>
                        <a:t>Autres résultats</a:t>
                      </a:r>
                    </a:p>
                  </a:txBody>
                  <a:tcPr marL="91425" marR="91425" marT="91425" marB="91425">
                    <a:solidFill>
                      <a:srgbClr val="CCCCCC"/>
                    </a:solidFill>
                  </a:tcPr>
                </a:tc>
                <a:extLst>
                  <a:ext uri="{0D108BD9-81ED-4DB2-BD59-A6C34878D82A}">
                    <a16:rowId xmlns:a16="http://schemas.microsoft.com/office/drawing/2014/main" val="10000"/>
                  </a:ext>
                </a:extLst>
              </a:tr>
              <a:tr h="2701850">
                <a:tc>
                  <a:txBody>
                    <a:bodyPr/>
                    <a:lstStyle/>
                    <a:p>
                      <a:pPr marL="457200" lvl="0" indent="-327025" algn="l" rtl="0">
                        <a:lnSpc>
                          <a:spcPct val="115000"/>
                        </a:lnSpc>
                        <a:spcBef>
                          <a:spcPts val="0"/>
                        </a:spcBef>
                        <a:spcAft>
                          <a:spcPts val="0"/>
                        </a:spcAft>
                        <a:buClr>
                          <a:schemeClr val="dk2"/>
                        </a:buClr>
                        <a:buSzPts val="1550"/>
                        <a:buFont typeface="Open Sans"/>
                        <a:buChar char="●"/>
                      </a:pPr>
                      <a:r>
                        <a:rPr lang="fr-CA" sz="1400" dirty="0">
                          <a:solidFill>
                            <a:schemeClr val="dk2"/>
                          </a:solidFill>
                          <a:latin typeface="Open Sans"/>
                          <a:ea typeface="Open Sans"/>
                          <a:cs typeface="Open Sans"/>
                          <a:sym typeface="Open Sans"/>
                        </a:rPr>
                        <a:t>La plupart des sites Web sont assez petits, mais il y en a de grands (comme le CRTC, la Commission canadienne des droits de la personne, le Bureau de la concurrence, le Tribunal de la sécurité sociale).</a:t>
                      </a:r>
                    </a:p>
                    <a:p>
                      <a:pPr marL="457200" lvl="0" indent="-327025" algn="l" rtl="0">
                        <a:lnSpc>
                          <a:spcPct val="115000"/>
                        </a:lnSpc>
                        <a:spcBef>
                          <a:spcPts val="0"/>
                        </a:spcBef>
                        <a:spcAft>
                          <a:spcPts val="0"/>
                        </a:spcAft>
                        <a:buClr>
                          <a:schemeClr val="dk2"/>
                        </a:buClr>
                        <a:buSzPts val="1550"/>
                        <a:buFont typeface="Open Sans"/>
                        <a:buChar char="●"/>
                      </a:pPr>
                      <a:r>
                        <a:rPr lang="fr-CA" sz="1400" dirty="0">
                          <a:solidFill>
                            <a:schemeClr val="dk2"/>
                          </a:solidFill>
                          <a:latin typeface="Open Sans"/>
                          <a:ea typeface="Open Sans"/>
                          <a:cs typeface="Open Sans"/>
                          <a:sym typeface="Open Sans"/>
                        </a:rPr>
                        <a:t>Il existe des points communs dans le contenu des organisations quasi judiciaires qui pourraient conduire à des recommandations pour des éléments communs d’architecture d’information. </a:t>
                      </a: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3"/>
          <p:cNvSpPr txBox="1">
            <a:spLocks noGrp="1"/>
          </p:cNvSpPr>
          <p:nvPr>
            <p:ph type="body" idx="1"/>
            <p:custDataLst>
              <p:tags r:id="rId1"/>
            </p:custDataLst>
          </p:nvPr>
        </p:nvSpPr>
        <p:spPr>
          <a:xfrm>
            <a:off x="164850" y="1663025"/>
            <a:ext cx="8356500" cy="3349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1000"/>
              </a:spcAft>
              <a:buNone/>
            </a:pPr>
            <a:r>
              <a:rPr lang="fr-CA" sz="1550" dirty="0">
                <a:latin typeface="Open Sans"/>
                <a:ea typeface="Open Sans"/>
                <a:cs typeface="Open Sans"/>
                <a:sym typeface="Open Sans"/>
              </a:rPr>
              <a:t>Le modèle doit être simultané :</a:t>
            </a:r>
          </a:p>
        </p:txBody>
      </p:sp>
      <p:sp>
        <p:nvSpPr>
          <p:cNvPr id="164" name="Google Shape;164;p23"/>
          <p:cNvSpPr/>
          <p:nvPr>
            <p:custDataLst>
              <p:tags r:id="rId2"/>
            </p:custDataLst>
          </p:nvPr>
        </p:nvSpPr>
        <p:spPr>
          <a:xfrm>
            <a:off x="0" y="-12575"/>
            <a:ext cx="9144000" cy="1610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3"/>
          <p:cNvSpPr txBox="1">
            <a:spLocks noGrp="1"/>
          </p:cNvSpPr>
          <p:nvPr>
            <p:ph type="title"/>
            <p:custDataLst>
              <p:tags r:id="rId3"/>
            </p:custDataLst>
          </p:nvPr>
        </p:nvSpPr>
        <p:spPr>
          <a:xfrm>
            <a:off x="311700" y="224825"/>
            <a:ext cx="8770500" cy="957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fr-CA" sz="2400" b="1" dirty="0">
                <a:solidFill>
                  <a:schemeClr val="lt1"/>
                </a:solidFill>
                <a:latin typeface="Lato"/>
                <a:ea typeface="Lato"/>
                <a:cs typeface="Lato"/>
                <a:sym typeface="Lato"/>
              </a:rPr>
              <a:t>Paramètres du modèle pour les institutions quasi judiciaires</a:t>
            </a:r>
          </a:p>
        </p:txBody>
      </p:sp>
      <p:sp>
        <p:nvSpPr>
          <p:cNvPr id="166" name="Google Shape;166;p23"/>
          <p:cNvSpPr/>
          <p:nvPr>
            <p:custDataLst>
              <p:tags r:id="rId4"/>
            </p:custDataLst>
          </p:nvPr>
        </p:nvSpPr>
        <p:spPr>
          <a:xfrm>
            <a:off x="411876" y="825504"/>
            <a:ext cx="940800" cy="84900"/>
          </a:xfrm>
          <a:prstGeom prst="rect">
            <a:avLst/>
          </a:prstGeom>
          <a:solidFill>
            <a:srgbClr val="AF3C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3"/>
          <p:cNvSpPr txBox="1">
            <a:spLocks noGrp="1"/>
          </p:cNvSpPr>
          <p:nvPr>
            <p:ph type="subTitle" idx="4294967295"/>
            <p:custDataLst>
              <p:tags r:id="rId5"/>
            </p:custDataLst>
          </p:nvPr>
        </p:nvSpPr>
        <p:spPr>
          <a:xfrm>
            <a:off x="368100" y="998400"/>
            <a:ext cx="8508300" cy="4581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fr-CA" sz="1765">
                <a:solidFill>
                  <a:schemeClr val="lt1"/>
                </a:solidFill>
                <a:latin typeface="Open Sans"/>
                <a:ea typeface="Open Sans"/>
                <a:cs typeface="Open Sans"/>
                <a:sym typeface="Open Sans"/>
              </a:rPr>
              <a:t> </a:t>
            </a:r>
          </a:p>
        </p:txBody>
      </p:sp>
      <p:sp>
        <p:nvSpPr>
          <p:cNvPr id="168" name="Google Shape;168;p23"/>
          <p:cNvSpPr txBox="1">
            <a:spLocks noGrp="1"/>
          </p:cNvSpPr>
          <p:nvPr>
            <p:ph type="sldNum" idx="12"/>
            <p:custDataLst>
              <p:tags r:id="rId6"/>
            </p:custDataLst>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11</a:t>
            </a:fld>
            <a:endParaRPr lang="en"/>
          </a:p>
        </p:txBody>
      </p:sp>
      <p:sp>
        <p:nvSpPr>
          <p:cNvPr id="170" name="Google Shape;170;p23"/>
          <p:cNvSpPr/>
          <p:nvPr/>
        </p:nvSpPr>
        <p:spPr>
          <a:xfrm>
            <a:off x="4179644" y="2216879"/>
            <a:ext cx="4341697" cy="2587257"/>
          </a:xfrm>
          <a:prstGeom prst="ellipse">
            <a:avLst/>
          </a:prstGeom>
          <a:solidFill>
            <a:srgbClr val="00B050">
              <a:alpha val="60000"/>
            </a:srgbClr>
          </a:solidFill>
          <a:ln w="28575" cap="flat" cmpd="sng">
            <a:solidFill>
              <a:srgbClr val="65F0A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3"/>
          <p:cNvSpPr/>
          <p:nvPr/>
        </p:nvSpPr>
        <p:spPr>
          <a:xfrm>
            <a:off x="411886" y="2178575"/>
            <a:ext cx="4248441" cy="2677547"/>
          </a:xfrm>
          <a:prstGeom prst="ellipse">
            <a:avLst/>
          </a:prstGeom>
          <a:solidFill>
            <a:srgbClr val="00B050">
              <a:alpha val="72157"/>
            </a:srgbClr>
          </a:solidFill>
          <a:ln w="28575" cap="flat" cmpd="sng">
            <a:solidFill>
              <a:srgbClr val="65F0A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TextBox 2">
            <a:extLst>
              <a:ext uri="{FF2B5EF4-FFF2-40B4-BE49-F238E27FC236}">
                <a16:creationId xmlns:a16="http://schemas.microsoft.com/office/drawing/2014/main" id="{0CF43506-2D98-D200-2E75-AA6AC8F66491}"/>
              </a:ext>
            </a:extLst>
          </p:cNvPr>
          <p:cNvSpPr txBox="1"/>
          <p:nvPr/>
        </p:nvSpPr>
        <p:spPr>
          <a:xfrm>
            <a:off x="411876" y="2976610"/>
            <a:ext cx="3702716" cy="1067793"/>
          </a:xfrm>
          <a:prstGeom prst="rect">
            <a:avLst/>
          </a:prstGeom>
          <a:noFill/>
        </p:spPr>
        <p:txBody>
          <a:bodyPr wrap="square">
            <a:spAutoFit/>
          </a:bodyPr>
          <a:lstStyle/>
          <a:p>
            <a:pPr marL="457200" lvl="0" indent="0" algn="l" rtl="0">
              <a:lnSpc>
                <a:spcPct val="115000"/>
              </a:lnSpc>
              <a:spcBef>
                <a:spcPts val="0"/>
              </a:spcBef>
              <a:spcAft>
                <a:spcPts val="0"/>
              </a:spcAft>
              <a:buNone/>
            </a:pPr>
            <a:r>
              <a:rPr lang="fr-CA" sz="1400" dirty="0">
                <a:solidFill>
                  <a:schemeClr val="tx1"/>
                </a:solidFill>
                <a:latin typeface="Open Sans"/>
                <a:ea typeface="Open Sans"/>
                <a:cs typeface="Open Sans"/>
                <a:sym typeface="Open Sans"/>
              </a:rPr>
              <a:t>Démontrer clairement que le site Web appartient à une institution du gouvernement du Canada digne de confiance et faisant autorité</a:t>
            </a:r>
          </a:p>
        </p:txBody>
      </p:sp>
      <p:sp>
        <p:nvSpPr>
          <p:cNvPr id="5" name="TextBox 4">
            <a:extLst>
              <a:ext uri="{FF2B5EF4-FFF2-40B4-BE49-F238E27FC236}">
                <a16:creationId xmlns:a16="http://schemas.microsoft.com/office/drawing/2014/main" id="{5D6F0B3A-8832-0389-4348-510ED1F65FF9}"/>
              </a:ext>
            </a:extLst>
          </p:cNvPr>
          <p:cNvSpPr txBox="1"/>
          <p:nvPr/>
        </p:nvSpPr>
        <p:spPr>
          <a:xfrm>
            <a:off x="4403032" y="3082805"/>
            <a:ext cx="3983087" cy="820033"/>
          </a:xfrm>
          <a:prstGeom prst="rect">
            <a:avLst/>
          </a:prstGeom>
          <a:noFill/>
        </p:spPr>
        <p:txBody>
          <a:bodyPr wrap="square">
            <a:spAutoFit/>
          </a:bodyPr>
          <a:lstStyle/>
          <a:p>
            <a:pPr marL="457200" lvl="0" indent="0" algn="l" rtl="0">
              <a:lnSpc>
                <a:spcPct val="115000"/>
              </a:lnSpc>
              <a:spcBef>
                <a:spcPts val="0"/>
              </a:spcBef>
              <a:spcAft>
                <a:spcPts val="0"/>
              </a:spcAft>
              <a:buNone/>
            </a:pPr>
            <a:r>
              <a:rPr lang="fr-CA" sz="1400" dirty="0">
                <a:solidFill>
                  <a:schemeClr val="tx1"/>
                </a:solidFill>
                <a:latin typeface="Open Sans"/>
                <a:ea typeface="Open Sans"/>
                <a:cs typeface="Open Sans"/>
                <a:sym typeface="Open Sans"/>
              </a:rPr>
              <a:t>Indiquer que l’organisation est indépendante et qu’elle dispose de pouvoirs de décision indépendants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5"/>
          <p:cNvSpPr txBox="1">
            <a:spLocks noGrp="1"/>
          </p:cNvSpPr>
          <p:nvPr>
            <p:ph type="body" idx="1"/>
            <p:custDataLst>
              <p:tags r:id="rId1"/>
            </p:custDataLst>
          </p:nvPr>
        </p:nvSpPr>
        <p:spPr>
          <a:xfrm>
            <a:off x="164850" y="1663025"/>
            <a:ext cx="8356500" cy="3349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p>
            <a:pPr marL="457200" lvl="0" indent="-352425" algn="l" rtl="0">
              <a:spcBef>
                <a:spcPts val="0"/>
              </a:spcBef>
              <a:spcAft>
                <a:spcPts val="0"/>
              </a:spcAft>
              <a:buSzPts val="1950"/>
              <a:buFont typeface="Open Sans"/>
              <a:buChar char="●"/>
            </a:pPr>
            <a:r>
              <a:rPr lang="fr-CA" sz="1650">
                <a:latin typeface="Open Sans"/>
                <a:ea typeface="Open Sans"/>
                <a:cs typeface="Open Sans"/>
                <a:sym typeface="Open Sans"/>
              </a:rPr>
              <a:t>Que recherchez-vous dans un modèle commun pour les institutions quasi judiciaires? </a:t>
            </a:r>
          </a:p>
          <a:p>
            <a:pPr marL="457200" lvl="0" indent="-352425" algn="l" rtl="0">
              <a:spcBef>
                <a:spcPts val="0"/>
              </a:spcBef>
              <a:spcAft>
                <a:spcPts val="0"/>
              </a:spcAft>
              <a:buSzPts val="1950"/>
              <a:buFont typeface="Open Sans"/>
              <a:buChar char="●"/>
            </a:pPr>
            <a:r>
              <a:rPr lang="fr-CA" sz="1650">
                <a:latin typeface="Open Sans"/>
                <a:ea typeface="Open Sans"/>
                <a:cs typeface="Open Sans"/>
                <a:sym typeface="Open Sans"/>
              </a:rPr>
              <a:t>Souhaitez-vous participer à des séances de co-conception?</a:t>
            </a:r>
          </a:p>
          <a:p>
            <a:pPr marL="457200" lvl="0" indent="-352425" algn="l" rtl="0">
              <a:spcBef>
                <a:spcPts val="0"/>
              </a:spcBef>
              <a:spcAft>
                <a:spcPts val="0"/>
              </a:spcAft>
              <a:buSzPts val="1950"/>
              <a:buFont typeface="Open Sans"/>
              <a:buChar char="●"/>
            </a:pPr>
            <a:r>
              <a:rPr lang="fr-CA" sz="1650">
                <a:latin typeface="Open Sans"/>
                <a:ea typeface="Open Sans"/>
                <a:cs typeface="Open Sans"/>
                <a:sym typeface="Open Sans"/>
              </a:rPr>
              <a:t>De quoi avez-vous besoin de la part du SCT pour vous aider à adopter un nouveau modèle? </a:t>
            </a:r>
          </a:p>
        </p:txBody>
      </p:sp>
      <p:sp>
        <p:nvSpPr>
          <p:cNvPr id="190" name="Google Shape;190;p25"/>
          <p:cNvSpPr/>
          <p:nvPr>
            <p:custDataLst>
              <p:tags r:id="rId2"/>
            </p:custDataLst>
          </p:nvPr>
        </p:nvSpPr>
        <p:spPr>
          <a:xfrm>
            <a:off x="0" y="-12575"/>
            <a:ext cx="9144000" cy="1610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5"/>
          <p:cNvSpPr txBox="1">
            <a:spLocks noGrp="1"/>
          </p:cNvSpPr>
          <p:nvPr>
            <p:ph type="title"/>
            <p:custDataLst>
              <p:tags r:id="rId3"/>
            </p:custDataLst>
          </p:nvPr>
        </p:nvSpPr>
        <p:spPr>
          <a:xfrm>
            <a:off x="311700" y="224825"/>
            <a:ext cx="8770500" cy="957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fr-CA" sz="2860" b="1">
                <a:solidFill>
                  <a:schemeClr val="lt1"/>
                </a:solidFill>
                <a:latin typeface="Lato"/>
                <a:ea typeface="Lato"/>
                <a:cs typeface="Lato"/>
                <a:sym typeface="Lato"/>
              </a:rPr>
              <a:t>Discussion</a:t>
            </a:r>
          </a:p>
        </p:txBody>
      </p:sp>
      <p:sp>
        <p:nvSpPr>
          <p:cNvPr id="192" name="Google Shape;192;p25"/>
          <p:cNvSpPr/>
          <p:nvPr>
            <p:custDataLst>
              <p:tags r:id="rId4"/>
            </p:custDataLst>
          </p:nvPr>
        </p:nvSpPr>
        <p:spPr>
          <a:xfrm>
            <a:off x="411876" y="825504"/>
            <a:ext cx="940800" cy="84900"/>
          </a:xfrm>
          <a:prstGeom prst="rect">
            <a:avLst/>
          </a:prstGeom>
          <a:solidFill>
            <a:srgbClr val="AF3C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5"/>
          <p:cNvSpPr txBox="1">
            <a:spLocks noGrp="1"/>
          </p:cNvSpPr>
          <p:nvPr>
            <p:ph type="subTitle" idx="4294967295"/>
            <p:custDataLst>
              <p:tags r:id="rId5"/>
            </p:custDataLst>
          </p:nvPr>
        </p:nvSpPr>
        <p:spPr>
          <a:xfrm>
            <a:off x="368100" y="998400"/>
            <a:ext cx="8508300" cy="4581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fr-CA" sz="2000">
                <a:solidFill>
                  <a:schemeClr val="lt1"/>
                </a:solidFill>
                <a:latin typeface="Open Sans"/>
                <a:ea typeface="Open Sans"/>
                <a:cs typeface="Open Sans"/>
                <a:sym typeface="Open Sans"/>
              </a:rPr>
              <a:t> </a:t>
            </a:r>
          </a:p>
        </p:txBody>
      </p:sp>
      <p:sp>
        <p:nvSpPr>
          <p:cNvPr id="194" name="Google Shape;194;p25"/>
          <p:cNvSpPr txBox="1">
            <a:spLocks noGrp="1"/>
          </p:cNvSpPr>
          <p:nvPr>
            <p:ph type="sldNum" idx="12"/>
            <p:custDataLst>
              <p:tags r:id="rId6"/>
            </p:custDataLst>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12</a:t>
            </a:fld>
            <a:endParaRPr lang="e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6"/>
          <p:cNvSpPr txBox="1">
            <a:spLocks noGrp="1"/>
          </p:cNvSpPr>
          <p:nvPr>
            <p:ph type="body" idx="1"/>
            <p:custDataLst>
              <p:tags r:id="rId1"/>
            </p:custDataLst>
          </p:nvPr>
        </p:nvSpPr>
        <p:spPr>
          <a:xfrm>
            <a:off x="164850" y="1663025"/>
            <a:ext cx="8356500" cy="3349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p>
            <a:pPr marL="457200" lvl="0" indent="-346075" algn="l" rtl="0">
              <a:spcBef>
                <a:spcPts val="0"/>
              </a:spcBef>
              <a:spcAft>
                <a:spcPts val="0"/>
              </a:spcAft>
              <a:buSzPts val="1850"/>
              <a:buFont typeface="Open Sans"/>
              <a:buChar char="●"/>
            </a:pPr>
            <a:r>
              <a:rPr lang="fr-CA" sz="1850">
                <a:latin typeface="Open Sans"/>
                <a:ea typeface="Open Sans"/>
                <a:cs typeface="Open Sans"/>
                <a:sym typeface="Open Sans"/>
              </a:rPr>
              <a:t>Conversations avec certaines institutions quasi judiciaires afin de mieux comprendre les besoins et les problèmes </a:t>
            </a:r>
          </a:p>
          <a:p>
            <a:pPr marL="457200" lvl="0" indent="-346075" algn="l" rtl="0">
              <a:spcBef>
                <a:spcPts val="0"/>
              </a:spcBef>
              <a:spcAft>
                <a:spcPts val="0"/>
              </a:spcAft>
              <a:buSzPts val="1850"/>
              <a:buFont typeface="Open Sans"/>
              <a:buChar char="●"/>
            </a:pPr>
            <a:r>
              <a:rPr lang="fr-CA" sz="1850">
                <a:latin typeface="Open Sans"/>
                <a:ea typeface="Open Sans"/>
                <a:cs typeface="Open Sans"/>
                <a:sym typeface="Open Sans"/>
              </a:rPr>
              <a:t>Séances de co-conception avec des institutions quasi judiciaires (recherche de volontaires) pour créer et itérer le modèle</a:t>
            </a:r>
          </a:p>
          <a:p>
            <a:pPr marL="457200" lvl="0" indent="-346075" algn="l" rtl="0">
              <a:spcBef>
                <a:spcPts val="0"/>
              </a:spcBef>
              <a:spcAft>
                <a:spcPts val="0"/>
              </a:spcAft>
              <a:buSzPts val="1850"/>
              <a:buFont typeface="Open Sans"/>
              <a:buChar char="●"/>
            </a:pPr>
            <a:r>
              <a:rPr lang="fr-CA" sz="1850">
                <a:latin typeface="Open Sans"/>
                <a:ea typeface="Open Sans"/>
                <a:cs typeface="Open Sans"/>
                <a:sym typeface="Open Sans"/>
              </a:rPr>
              <a:t>Préparation d’orientations, de modèles et d’autres documents d’intégration</a:t>
            </a:r>
          </a:p>
        </p:txBody>
      </p:sp>
      <p:sp>
        <p:nvSpPr>
          <p:cNvPr id="200" name="Google Shape;200;p26"/>
          <p:cNvSpPr/>
          <p:nvPr>
            <p:custDataLst>
              <p:tags r:id="rId2"/>
            </p:custDataLst>
          </p:nvPr>
        </p:nvSpPr>
        <p:spPr>
          <a:xfrm>
            <a:off x="0" y="-12575"/>
            <a:ext cx="9144000" cy="1610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6"/>
          <p:cNvSpPr txBox="1">
            <a:spLocks noGrp="1"/>
          </p:cNvSpPr>
          <p:nvPr>
            <p:ph type="title"/>
            <p:custDataLst>
              <p:tags r:id="rId3"/>
            </p:custDataLst>
          </p:nvPr>
        </p:nvSpPr>
        <p:spPr>
          <a:xfrm>
            <a:off x="311700" y="224825"/>
            <a:ext cx="8770500" cy="957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fr-CA" sz="2860" b="1">
                <a:solidFill>
                  <a:schemeClr val="lt1"/>
                </a:solidFill>
                <a:latin typeface="Lato"/>
                <a:ea typeface="Lato"/>
                <a:cs typeface="Lato"/>
                <a:sym typeface="Lato"/>
              </a:rPr>
              <a:t>Prochaines étapes</a:t>
            </a:r>
          </a:p>
        </p:txBody>
      </p:sp>
      <p:sp>
        <p:nvSpPr>
          <p:cNvPr id="202" name="Google Shape;202;p26"/>
          <p:cNvSpPr/>
          <p:nvPr>
            <p:custDataLst>
              <p:tags r:id="rId4"/>
            </p:custDataLst>
          </p:nvPr>
        </p:nvSpPr>
        <p:spPr>
          <a:xfrm>
            <a:off x="411876" y="825504"/>
            <a:ext cx="940800" cy="84900"/>
          </a:xfrm>
          <a:prstGeom prst="rect">
            <a:avLst/>
          </a:prstGeom>
          <a:solidFill>
            <a:srgbClr val="AF3C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6"/>
          <p:cNvSpPr txBox="1">
            <a:spLocks noGrp="1"/>
          </p:cNvSpPr>
          <p:nvPr>
            <p:ph type="subTitle" idx="4294967295"/>
            <p:custDataLst>
              <p:tags r:id="rId5"/>
            </p:custDataLst>
          </p:nvPr>
        </p:nvSpPr>
        <p:spPr>
          <a:xfrm>
            <a:off x="368100" y="998400"/>
            <a:ext cx="8508300" cy="4581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fr-CA" sz="2000">
                <a:solidFill>
                  <a:schemeClr val="lt1"/>
                </a:solidFill>
                <a:latin typeface="Open Sans"/>
                <a:ea typeface="Open Sans"/>
                <a:cs typeface="Open Sans"/>
                <a:sym typeface="Open Sans"/>
              </a:rPr>
              <a:t> </a:t>
            </a:r>
          </a:p>
        </p:txBody>
      </p:sp>
      <p:sp>
        <p:nvSpPr>
          <p:cNvPr id="204" name="Google Shape;204;p26"/>
          <p:cNvSpPr txBox="1">
            <a:spLocks noGrp="1"/>
          </p:cNvSpPr>
          <p:nvPr>
            <p:ph type="sldNum" idx="12"/>
            <p:custDataLst>
              <p:tags r:id="rId6"/>
            </p:custDataLst>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13</a:t>
            </a:fld>
            <a:endParaRPr lang="e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4"/>
          <p:cNvSpPr txBox="1">
            <a:spLocks noGrp="1"/>
          </p:cNvSpPr>
          <p:nvPr>
            <p:ph type="body" idx="1"/>
            <p:custDataLst>
              <p:tags r:id="rId1"/>
            </p:custDataLst>
          </p:nvPr>
        </p:nvSpPr>
        <p:spPr>
          <a:xfrm>
            <a:off x="164850" y="1663025"/>
            <a:ext cx="8356500" cy="3349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p>
            <a:pPr marL="457200" lvl="0" indent="-346075" algn="l" rtl="0">
              <a:lnSpc>
                <a:spcPct val="115000"/>
              </a:lnSpc>
              <a:spcBef>
                <a:spcPts val="0"/>
              </a:spcBef>
              <a:spcAft>
                <a:spcPts val="0"/>
              </a:spcAft>
              <a:buSzPts val="1850"/>
              <a:buFont typeface="Open Sans"/>
              <a:buChar char="●"/>
            </a:pPr>
            <a:r>
              <a:rPr lang="fr-CA" sz="1850">
                <a:latin typeface="Open Sans"/>
                <a:ea typeface="Open Sans"/>
                <a:cs typeface="Open Sans"/>
                <a:sym typeface="Open Sans"/>
              </a:rPr>
              <a:t>Contexte</a:t>
            </a:r>
          </a:p>
          <a:p>
            <a:pPr marL="457200" lvl="0" indent="-346075" algn="l" rtl="0">
              <a:lnSpc>
                <a:spcPct val="115000"/>
              </a:lnSpc>
              <a:spcBef>
                <a:spcPts val="0"/>
              </a:spcBef>
              <a:spcAft>
                <a:spcPts val="0"/>
              </a:spcAft>
              <a:buSzPts val="1850"/>
              <a:buFont typeface="Open Sans"/>
              <a:buChar char="●"/>
            </a:pPr>
            <a:r>
              <a:rPr lang="fr-CA" sz="1850">
                <a:latin typeface="Open Sans"/>
                <a:ea typeface="Open Sans"/>
                <a:cs typeface="Open Sans"/>
                <a:sym typeface="Open Sans"/>
              </a:rPr>
              <a:t>En quoi consistent les institutions quasi judiciaires</a:t>
            </a:r>
          </a:p>
          <a:p>
            <a:pPr marL="457200" lvl="0" indent="-346075" algn="l" rtl="0">
              <a:lnSpc>
                <a:spcPct val="115000"/>
              </a:lnSpc>
              <a:spcBef>
                <a:spcPts val="0"/>
              </a:spcBef>
              <a:spcAft>
                <a:spcPts val="0"/>
              </a:spcAft>
              <a:buSzPts val="1850"/>
              <a:buFont typeface="Open Sans"/>
              <a:buChar char="●"/>
            </a:pPr>
            <a:r>
              <a:rPr lang="fr-CA" sz="1850">
                <a:latin typeface="Open Sans"/>
                <a:ea typeface="Open Sans"/>
                <a:cs typeface="Open Sans"/>
                <a:sym typeface="Open Sans"/>
              </a:rPr>
              <a:t>Exigences stratégiques</a:t>
            </a:r>
          </a:p>
          <a:p>
            <a:pPr marL="457200" lvl="0" indent="-346075" algn="l" rtl="0">
              <a:lnSpc>
                <a:spcPct val="115000"/>
              </a:lnSpc>
              <a:spcBef>
                <a:spcPts val="0"/>
              </a:spcBef>
              <a:spcAft>
                <a:spcPts val="0"/>
              </a:spcAft>
              <a:buSzPts val="1850"/>
              <a:buFont typeface="Open Sans"/>
              <a:buChar char="●"/>
            </a:pPr>
            <a:r>
              <a:rPr lang="fr-CA" sz="1850">
                <a:latin typeface="Open Sans"/>
                <a:ea typeface="Open Sans"/>
                <a:cs typeface="Open Sans"/>
                <a:sym typeface="Open Sans"/>
              </a:rPr>
              <a:t>Confiance et image de marque Canada.ca</a:t>
            </a:r>
          </a:p>
          <a:p>
            <a:pPr marL="457200" lvl="0" indent="-346075" algn="l" rtl="0">
              <a:lnSpc>
                <a:spcPct val="115000"/>
              </a:lnSpc>
              <a:spcBef>
                <a:spcPts val="0"/>
              </a:spcBef>
              <a:spcAft>
                <a:spcPts val="0"/>
              </a:spcAft>
              <a:buSzPts val="1850"/>
              <a:buFont typeface="Open Sans"/>
              <a:buChar char="●"/>
            </a:pPr>
            <a:r>
              <a:rPr lang="fr-CA" sz="1850">
                <a:latin typeface="Open Sans"/>
                <a:ea typeface="Open Sans"/>
                <a:cs typeface="Open Sans"/>
                <a:sym typeface="Open Sans"/>
              </a:rPr>
              <a:t>État actuel des modèles pour les institutions quasi judiciaires</a:t>
            </a:r>
          </a:p>
          <a:p>
            <a:pPr marL="457200" lvl="0" indent="-346075" algn="l" rtl="0">
              <a:lnSpc>
                <a:spcPct val="115000"/>
              </a:lnSpc>
              <a:spcBef>
                <a:spcPts val="0"/>
              </a:spcBef>
              <a:spcAft>
                <a:spcPts val="0"/>
              </a:spcAft>
              <a:buSzPts val="1850"/>
              <a:buFont typeface="Open Sans"/>
              <a:buChar char="●"/>
            </a:pPr>
            <a:r>
              <a:rPr lang="fr-CA" sz="1850">
                <a:latin typeface="Open Sans"/>
                <a:ea typeface="Open Sans"/>
                <a:cs typeface="Open Sans"/>
                <a:sym typeface="Open Sans"/>
              </a:rPr>
              <a:t>Paramètres de conception</a:t>
            </a:r>
          </a:p>
          <a:p>
            <a:pPr marL="457200" lvl="0" indent="-346075" algn="l" rtl="0">
              <a:lnSpc>
                <a:spcPct val="115000"/>
              </a:lnSpc>
              <a:spcBef>
                <a:spcPts val="0"/>
              </a:spcBef>
              <a:spcAft>
                <a:spcPts val="0"/>
              </a:spcAft>
              <a:buSzPts val="1850"/>
              <a:buFont typeface="Open Sans"/>
              <a:buChar char="●"/>
            </a:pPr>
            <a:r>
              <a:rPr lang="fr-CA" sz="1850">
                <a:latin typeface="Open Sans"/>
                <a:ea typeface="Open Sans"/>
                <a:cs typeface="Open Sans"/>
                <a:sym typeface="Open Sans"/>
              </a:rPr>
              <a:t>Discussion </a:t>
            </a:r>
          </a:p>
          <a:p>
            <a:pPr marL="457200" lvl="0" indent="-346075" algn="l" rtl="0">
              <a:lnSpc>
                <a:spcPct val="115000"/>
              </a:lnSpc>
              <a:spcBef>
                <a:spcPts val="0"/>
              </a:spcBef>
              <a:spcAft>
                <a:spcPts val="0"/>
              </a:spcAft>
              <a:buSzPts val="1850"/>
              <a:buFont typeface="Open Sans"/>
              <a:buChar char="●"/>
            </a:pPr>
            <a:r>
              <a:rPr lang="fr-CA" sz="1850">
                <a:latin typeface="Open Sans"/>
                <a:ea typeface="Open Sans"/>
                <a:cs typeface="Open Sans"/>
                <a:sym typeface="Open Sans"/>
              </a:rPr>
              <a:t>Prochaines étapes </a:t>
            </a:r>
          </a:p>
        </p:txBody>
      </p:sp>
      <p:sp>
        <p:nvSpPr>
          <p:cNvPr id="67" name="Google Shape;67;p14"/>
          <p:cNvSpPr/>
          <p:nvPr>
            <p:custDataLst>
              <p:tags r:id="rId2"/>
            </p:custDataLst>
          </p:nvPr>
        </p:nvSpPr>
        <p:spPr>
          <a:xfrm>
            <a:off x="0" y="-12575"/>
            <a:ext cx="9144000" cy="1610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a:spLocks noGrp="1"/>
          </p:cNvSpPr>
          <p:nvPr>
            <p:ph type="title"/>
            <p:custDataLst>
              <p:tags r:id="rId3"/>
            </p:custDataLst>
          </p:nvPr>
        </p:nvSpPr>
        <p:spPr>
          <a:xfrm>
            <a:off x="311700" y="224825"/>
            <a:ext cx="7013400" cy="957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fr-CA" sz="3400" b="1">
                <a:solidFill>
                  <a:schemeClr val="lt1"/>
                </a:solidFill>
                <a:latin typeface="Lato"/>
                <a:ea typeface="Lato"/>
                <a:cs typeface="Lato"/>
                <a:sym typeface="Lato"/>
              </a:rPr>
              <a:t>Ordre du jour</a:t>
            </a:r>
          </a:p>
        </p:txBody>
      </p:sp>
      <p:sp>
        <p:nvSpPr>
          <p:cNvPr id="69" name="Google Shape;69;p14"/>
          <p:cNvSpPr/>
          <p:nvPr>
            <p:custDataLst>
              <p:tags r:id="rId4"/>
            </p:custDataLst>
          </p:nvPr>
        </p:nvSpPr>
        <p:spPr>
          <a:xfrm>
            <a:off x="411876" y="825504"/>
            <a:ext cx="940800" cy="84900"/>
          </a:xfrm>
          <a:prstGeom prst="rect">
            <a:avLst/>
          </a:prstGeom>
          <a:solidFill>
            <a:srgbClr val="AF3C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4"/>
          <p:cNvSpPr txBox="1">
            <a:spLocks noGrp="1"/>
          </p:cNvSpPr>
          <p:nvPr>
            <p:ph type="subTitle" idx="4294967295"/>
            <p:custDataLst>
              <p:tags r:id="rId5"/>
            </p:custDataLst>
          </p:nvPr>
        </p:nvSpPr>
        <p:spPr>
          <a:xfrm>
            <a:off x="368100" y="998390"/>
            <a:ext cx="7051200" cy="4581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fr-CA" sz="2000">
                <a:solidFill>
                  <a:schemeClr val="lt1"/>
                </a:solidFill>
                <a:latin typeface="Open Sans"/>
                <a:ea typeface="Open Sans"/>
                <a:cs typeface="Open Sans"/>
                <a:sym typeface="Open Sans"/>
              </a:rPr>
              <a:t> </a:t>
            </a:r>
          </a:p>
        </p:txBody>
      </p:sp>
      <p:sp>
        <p:nvSpPr>
          <p:cNvPr id="71" name="Google Shape;71;p14"/>
          <p:cNvSpPr txBox="1">
            <a:spLocks noGrp="1"/>
          </p:cNvSpPr>
          <p:nvPr>
            <p:ph type="sldNum" idx="12"/>
            <p:custDataLst>
              <p:tags r:id="rId6"/>
            </p:custDataLst>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a:t>
            </a:fld>
            <a:endParaRPr lang="e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5"/>
          <p:cNvSpPr txBox="1">
            <a:spLocks noGrp="1"/>
          </p:cNvSpPr>
          <p:nvPr>
            <p:ph type="body" idx="1"/>
            <p:custDataLst>
              <p:tags r:id="rId1"/>
            </p:custDataLst>
          </p:nvPr>
        </p:nvSpPr>
        <p:spPr>
          <a:xfrm>
            <a:off x="164850" y="1663025"/>
            <a:ext cx="8356500" cy="3349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p>
            <a:pPr marL="457200" lvl="0" indent="-327025" algn="l" rtl="0">
              <a:lnSpc>
                <a:spcPct val="115000"/>
              </a:lnSpc>
              <a:spcBef>
                <a:spcPts val="0"/>
              </a:spcBef>
              <a:spcAft>
                <a:spcPts val="0"/>
              </a:spcAft>
              <a:buSzPts val="1550"/>
              <a:buFont typeface="Open Sans"/>
              <a:buChar char="●"/>
            </a:pPr>
            <a:r>
              <a:rPr lang="fr-CA" sz="1550" dirty="0">
                <a:latin typeface="Open Sans"/>
                <a:ea typeface="Open Sans"/>
                <a:cs typeface="Open Sans"/>
                <a:sym typeface="Open Sans"/>
              </a:rPr>
              <a:t>Depuis 2018, le Bureau de la transformation numérique (BTN) du Secrétariat du Conseil du Trésor (SCT) travaille avec les institutions pour les faire passer au système de modèle Canada.ca.</a:t>
            </a:r>
          </a:p>
          <a:p>
            <a:pPr marL="457200" lvl="0" indent="-327025" algn="l" rtl="0">
              <a:lnSpc>
                <a:spcPct val="115000"/>
              </a:lnSpc>
              <a:spcBef>
                <a:spcPts val="0"/>
              </a:spcBef>
              <a:spcAft>
                <a:spcPts val="0"/>
              </a:spcAft>
              <a:buSzPts val="1550"/>
              <a:buFont typeface="Open Sans"/>
              <a:buChar char="●"/>
            </a:pPr>
            <a:r>
              <a:rPr lang="fr-CA" sz="1550" dirty="0">
                <a:latin typeface="Open Sans"/>
                <a:ea typeface="Open Sans"/>
                <a:cs typeface="Open Sans"/>
                <a:sym typeface="Open Sans"/>
              </a:rPr>
              <a:t>Certaines institutions, y compris les organisations quasi judiciaires, ne faisaient pas partie de la première phase des institutions tenues d’adopter ce modèle.</a:t>
            </a:r>
          </a:p>
          <a:p>
            <a:pPr marL="457200" lvl="0" indent="-327025" algn="l" rtl="0">
              <a:lnSpc>
                <a:spcPct val="115000"/>
              </a:lnSpc>
              <a:spcBef>
                <a:spcPts val="0"/>
              </a:spcBef>
              <a:spcAft>
                <a:spcPts val="0"/>
              </a:spcAft>
              <a:buSzPts val="1550"/>
              <a:buFont typeface="Open Sans"/>
              <a:buChar char="●"/>
            </a:pPr>
            <a:r>
              <a:rPr lang="fr-CA" sz="1550" dirty="0">
                <a:latin typeface="Open Sans"/>
                <a:ea typeface="Open Sans"/>
                <a:cs typeface="Open Sans"/>
                <a:sym typeface="Open Sans"/>
              </a:rPr>
              <a:t>L’intention était de travailler avec elles pour développer une variation du modèle, mais ce travail a été mis en attente en raison d’autres priorités pendant la pandémie.</a:t>
            </a:r>
          </a:p>
          <a:p>
            <a:pPr marL="457200" lvl="0" indent="-327025" algn="l" rtl="0">
              <a:lnSpc>
                <a:spcPct val="115000"/>
              </a:lnSpc>
              <a:spcBef>
                <a:spcPts val="0"/>
              </a:spcBef>
              <a:spcAft>
                <a:spcPts val="0"/>
              </a:spcAft>
              <a:buSzPts val="1550"/>
              <a:buFont typeface="Open Sans"/>
              <a:buChar char="●"/>
            </a:pPr>
            <a:r>
              <a:rPr lang="fr-CA" sz="1550" dirty="0">
                <a:latin typeface="Open Sans"/>
                <a:ea typeface="Open Sans"/>
                <a:cs typeface="Open Sans"/>
                <a:sym typeface="Open Sans"/>
              </a:rPr>
              <a:t>Nous sommes maintenant prêts à travailler avec les institutions quasi judiciaires à l’élaboration d’un modèle qui respecte leurs exigences stratégiques et qui répond à leurs besoins ainsi qu’à ceux de leurs utilisateurs.</a:t>
            </a:r>
          </a:p>
        </p:txBody>
      </p:sp>
      <p:sp>
        <p:nvSpPr>
          <p:cNvPr id="77" name="Google Shape;77;p15"/>
          <p:cNvSpPr/>
          <p:nvPr>
            <p:custDataLst>
              <p:tags r:id="rId2"/>
            </p:custDataLst>
          </p:nvPr>
        </p:nvSpPr>
        <p:spPr>
          <a:xfrm>
            <a:off x="0" y="-12575"/>
            <a:ext cx="9144000" cy="1610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5"/>
          <p:cNvSpPr txBox="1">
            <a:spLocks noGrp="1"/>
          </p:cNvSpPr>
          <p:nvPr>
            <p:ph type="title"/>
            <p:custDataLst>
              <p:tags r:id="rId3"/>
            </p:custDataLst>
          </p:nvPr>
        </p:nvSpPr>
        <p:spPr>
          <a:xfrm>
            <a:off x="311700" y="224825"/>
            <a:ext cx="7013400" cy="957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fr-CA" sz="3400" b="1">
                <a:solidFill>
                  <a:schemeClr val="lt1"/>
                </a:solidFill>
                <a:latin typeface="Lato"/>
                <a:ea typeface="Lato"/>
                <a:cs typeface="Lato"/>
                <a:sym typeface="Lato"/>
              </a:rPr>
              <a:t>Contexte</a:t>
            </a:r>
          </a:p>
        </p:txBody>
      </p:sp>
      <p:sp>
        <p:nvSpPr>
          <p:cNvPr id="79" name="Google Shape;79;p15"/>
          <p:cNvSpPr/>
          <p:nvPr>
            <p:custDataLst>
              <p:tags r:id="rId4"/>
            </p:custDataLst>
          </p:nvPr>
        </p:nvSpPr>
        <p:spPr>
          <a:xfrm>
            <a:off x="411876" y="825504"/>
            <a:ext cx="940800" cy="84900"/>
          </a:xfrm>
          <a:prstGeom prst="rect">
            <a:avLst/>
          </a:prstGeom>
          <a:solidFill>
            <a:srgbClr val="AF3C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5"/>
          <p:cNvSpPr txBox="1">
            <a:spLocks noGrp="1"/>
          </p:cNvSpPr>
          <p:nvPr>
            <p:ph type="subTitle" idx="4294967295"/>
            <p:custDataLst>
              <p:tags r:id="rId5"/>
            </p:custDataLst>
          </p:nvPr>
        </p:nvSpPr>
        <p:spPr>
          <a:xfrm>
            <a:off x="368100" y="998390"/>
            <a:ext cx="7051200" cy="4581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fr-CA" sz="2000">
                <a:solidFill>
                  <a:schemeClr val="lt1"/>
                </a:solidFill>
                <a:latin typeface="Open Sans"/>
                <a:ea typeface="Open Sans"/>
                <a:cs typeface="Open Sans"/>
                <a:sym typeface="Open Sans"/>
              </a:rPr>
              <a:t> </a:t>
            </a:r>
          </a:p>
        </p:txBody>
      </p:sp>
      <p:sp>
        <p:nvSpPr>
          <p:cNvPr id="81" name="Google Shape;81;p15"/>
          <p:cNvSpPr txBox="1">
            <a:spLocks noGrp="1"/>
          </p:cNvSpPr>
          <p:nvPr>
            <p:ph type="sldNum" idx="12"/>
            <p:custDataLst>
              <p:tags r:id="rId6"/>
            </p:custDataLst>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a:t>
            </a:fld>
            <a:endParaRPr lang="e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6"/>
          <p:cNvSpPr txBox="1">
            <a:spLocks noGrp="1"/>
          </p:cNvSpPr>
          <p:nvPr>
            <p:ph type="body" idx="1"/>
            <p:custDataLst>
              <p:tags r:id="rId1"/>
            </p:custDataLst>
          </p:nvPr>
        </p:nvSpPr>
        <p:spPr>
          <a:xfrm>
            <a:off x="164849" y="1663025"/>
            <a:ext cx="4753139" cy="3349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p>
            <a:pPr marL="457200" lvl="0" indent="-320675" algn="l" rtl="0">
              <a:lnSpc>
                <a:spcPct val="115000"/>
              </a:lnSpc>
              <a:spcBef>
                <a:spcPts val="0"/>
              </a:spcBef>
              <a:spcAft>
                <a:spcPts val="0"/>
              </a:spcAft>
              <a:buSzPts val="1450"/>
              <a:buFont typeface="Open Sans"/>
              <a:buChar char="●"/>
            </a:pPr>
            <a:r>
              <a:rPr lang="fr-CA" sz="1400" dirty="0">
                <a:latin typeface="Open Sans"/>
                <a:ea typeface="Open Sans"/>
                <a:cs typeface="Open Sans"/>
                <a:sym typeface="Open Sans"/>
              </a:rPr>
              <a:t>Les institutions quasi judiciaires sont des organisations gouvernementales qui ne sont pas des tribunaux, mais dont la fonction </a:t>
            </a:r>
            <a:r>
              <a:rPr lang="fr-CA" sz="1400" b="1" dirty="0">
                <a:latin typeface="Open Sans"/>
                <a:ea typeface="Open Sans"/>
                <a:cs typeface="Open Sans"/>
                <a:sym typeface="Open Sans"/>
              </a:rPr>
              <a:t>principale </a:t>
            </a:r>
            <a:r>
              <a:rPr lang="fr-CA" sz="1400" dirty="0">
                <a:latin typeface="Open Sans"/>
                <a:ea typeface="Open Sans"/>
                <a:cs typeface="Open Sans"/>
                <a:sym typeface="Open Sans"/>
              </a:rPr>
              <a:t>est de rendre des décisions (souvent des décisions sur des mesures prises par d’autres parties du gouvernement).</a:t>
            </a:r>
          </a:p>
          <a:p>
            <a:pPr marL="457200" lvl="0" indent="-320675" algn="l" rtl="0">
              <a:lnSpc>
                <a:spcPct val="115000"/>
              </a:lnSpc>
              <a:spcBef>
                <a:spcPts val="0"/>
              </a:spcBef>
              <a:spcAft>
                <a:spcPts val="0"/>
              </a:spcAft>
              <a:buSzPts val="1450"/>
              <a:buFont typeface="Open Sans"/>
              <a:buChar char="●"/>
            </a:pPr>
            <a:r>
              <a:rPr lang="fr-CA" sz="1400" dirty="0">
                <a:latin typeface="Open Sans"/>
                <a:ea typeface="Open Sans"/>
                <a:cs typeface="Open Sans"/>
                <a:sym typeface="Open Sans"/>
              </a:rPr>
              <a:t>Certaines sont des institutions reconnues dans les </a:t>
            </a:r>
            <a:r>
              <a:rPr lang="fr-CA" sz="1400" b="1" dirty="0">
                <a:latin typeface="Open Sans"/>
                <a:ea typeface="Open Sans"/>
                <a:cs typeface="Open Sans"/>
                <a:sym typeface="Open Sans"/>
              </a:rPr>
              <a:t>annexes de la </a:t>
            </a:r>
            <a:r>
              <a:rPr lang="fr-CA" sz="1400" b="1" i="1" dirty="0">
                <a:latin typeface="Open Sans"/>
                <a:ea typeface="Open Sans"/>
                <a:cs typeface="Open Sans"/>
                <a:sym typeface="Open Sans"/>
              </a:rPr>
              <a:t>Loi sur la gestion des finances publiques </a:t>
            </a:r>
            <a:r>
              <a:rPr lang="fr-CA" sz="1400" dirty="0">
                <a:latin typeface="Open Sans"/>
                <a:ea typeface="Open Sans"/>
                <a:cs typeface="Open Sans"/>
                <a:sym typeface="Open Sans"/>
              </a:rPr>
              <a:t>(LGFP), tandis que d’autres sont des organisations reconnues dans la </a:t>
            </a:r>
            <a:r>
              <a:rPr lang="fr-CA" sz="1400" b="1" dirty="0">
                <a:latin typeface="Open Sans"/>
                <a:ea typeface="Open Sans"/>
                <a:cs typeface="Open Sans"/>
                <a:sym typeface="Open Sans"/>
              </a:rPr>
              <a:t>partie 2 – Autres titres d’usage adoptés du Registre des titres d’usage du Programme fédéral de l’image de marque</a:t>
            </a:r>
            <a:r>
              <a:rPr lang="fr-CA" sz="1400" dirty="0">
                <a:latin typeface="Open Sans"/>
                <a:ea typeface="Open Sans"/>
                <a:cs typeface="Open Sans"/>
                <a:sym typeface="Open Sans"/>
              </a:rPr>
              <a:t> (PFIM).</a:t>
            </a:r>
            <a:r>
              <a:rPr lang="fr-CA" sz="1400" b="1" dirty="0">
                <a:latin typeface="Open Sans"/>
                <a:ea typeface="Open Sans"/>
                <a:cs typeface="Open Sans"/>
                <a:sym typeface="Open Sans"/>
              </a:rPr>
              <a:t> </a:t>
            </a:r>
          </a:p>
        </p:txBody>
      </p:sp>
      <p:sp>
        <p:nvSpPr>
          <p:cNvPr id="87" name="Google Shape;87;p16"/>
          <p:cNvSpPr/>
          <p:nvPr>
            <p:custDataLst>
              <p:tags r:id="rId2"/>
            </p:custDataLst>
          </p:nvPr>
        </p:nvSpPr>
        <p:spPr>
          <a:xfrm>
            <a:off x="0" y="-12575"/>
            <a:ext cx="9144000" cy="1610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6"/>
          <p:cNvSpPr txBox="1">
            <a:spLocks noGrp="1"/>
          </p:cNvSpPr>
          <p:nvPr>
            <p:ph type="title"/>
            <p:custDataLst>
              <p:tags r:id="rId3"/>
            </p:custDataLst>
          </p:nvPr>
        </p:nvSpPr>
        <p:spPr>
          <a:xfrm>
            <a:off x="311700" y="74105"/>
            <a:ext cx="3677400" cy="957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sz="2500" b="1" dirty="0">
                <a:solidFill>
                  <a:schemeClr val="lt1"/>
                </a:solidFill>
                <a:latin typeface="Lato"/>
                <a:ea typeface="Lato"/>
                <a:cs typeface="Lato"/>
                <a:sym typeface="Lato"/>
              </a:rPr>
              <a:t>En quoi consistent les institutions quasi judiciaires</a:t>
            </a:r>
          </a:p>
        </p:txBody>
      </p:sp>
      <p:sp>
        <p:nvSpPr>
          <p:cNvPr id="89" name="Google Shape;89;p16"/>
          <p:cNvSpPr/>
          <p:nvPr>
            <p:custDataLst>
              <p:tags r:id="rId4"/>
            </p:custDataLst>
          </p:nvPr>
        </p:nvSpPr>
        <p:spPr>
          <a:xfrm>
            <a:off x="411876" y="1358904"/>
            <a:ext cx="940800" cy="84900"/>
          </a:xfrm>
          <a:prstGeom prst="rect">
            <a:avLst/>
          </a:prstGeom>
          <a:solidFill>
            <a:srgbClr val="AF3C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6"/>
          <p:cNvSpPr txBox="1">
            <a:spLocks noGrp="1"/>
          </p:cNvSpPr>
          <p:nvPr>
            <p:ph type="subTitle" idx="4294967295"/>
            <p:custDataLst>
              <p:tags r:id="rId5"/>
            </p:custDataLst>
          </p:nvPr>
        </p:nvSpPr>
        <p:spPr>
          <a:xfrm>
            <a:off x="368100" y="998390"/>
            <a:ext cx="7051200" cy="4581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fr-CA" sz="2000">
                <a:solidFill>
                  <a:schemeClr val="lt1"/>
                </a:solidFill>
                <a:latin typeface="Open Sans"/>
                <a:ea typeface="Open Sans"/>
                <a:cs typeface="Open Sans"/>
                <a:sym typeface="Open Sans"/>
              </a:rPr>
              <a:t> </a:t>
            </a:r>
          </a:p>
        </p:txBody>
      </p:sp>
      <p:sp>
        <p:nvSpPr>
          <p:cNvPr id="91" name="Google Shape;91;p16"/>
          <p:cNvSpPr txBox="1">
            <a:spLocks noGrp="1"/>
          </p:cNvSpPr>
          <p:nvPr>
            <p:ph type="sldNum" idx="12"/>
            <p:custDataLst>
              <p:tags r:id="rId6"/>
            </p:custDataLst>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a:t>
            </a:fld>
            <a:endParaRPr lang="en"/>
          </a:p>
        </p:txBody>
      </p:sp>
      <p:graphicFrame>
        <p:nvGraphicFramePr>
          <p:cNvPr id="92" name="Google Shape;92;p16"/>
          <p:cNvGraphicFramePr/>
          <p:nvPr>
            <p:custDataLst>
              <p:tags r:id="rId7"/>
            </p:custDataLst>
            <p:extLst>
              <p:ext uri="{D42A27DB-BD31-4B8C-83A1-F6EECF244321}">
                <p14:modId xmlns:p14="http://schemas.microsoft.com/office/powerpoint/2010/main" val="1592833112"/>
              </p:ext>
            </p:extLst>
          </p:nvPr>
        </p:nvGraphicFramePr>
        <p:xfrm>
          <a:off x="5383591" y="0"/>
          <a:ext cx="3539325" cy="5118012"/>
        </p:xfrm>
        <a:graphic>
          <a:graphicData uri="http://schemas.openxmlformats.org/drawingml/2006/table">
            <a:tbl>
              <a:tblPr>
                <a:noFill/>
                <a:tableStyleId>{2081CBB1-DF43-4153-93C5-98CED3565CC7}</a:tableStyleId>
              </a:tblPr>
              <a:tblGrid>
                <a:gridCol w="3539325">
                  <a:extLst>
                    <a:ext uri="{9D8B030D-6E8A-4147-A177-3AD203B41FA5}">
                      <a16:colId xmlns:a16="http://schemas.microsoft.com/office/drawing/2014/main" val="20000"/>
                    </a:ext>
                  </a:extLst>
                </a:gridCol>
              </a:tblGrid>
              <a:tr h="164743">
                <a:tc>
                  <a:txBody>
                    <a:bodyPr/>
                    <a:lstStyle/>
                    <a:p>
                      <a:pPr marL="0" lvl="0" indent="0" algn="l" rtl="0">
                        <a:lnSpc>
                          <a:spcPct val="115000"/>
                        </a:lnSpc>
                        <a:spcBef>
                          <a:spcPts val="0"/>
                        </a:spcBef>
                        <a:spcAft>
                          <a:spcPts val="0"/>
                        </a:spcAft>
                        <a:buNone/>
                      </a:pPr>
                      <a:r>
                        <a:rPr lang="fr-CA" sz="550"/>
                        <a:t>Commission de révision agricole du Canada</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164743">
                <a:tc>
                  <a:txBody>
                    <a:bodyPr/>
                    <a:lstStyle/>
                    <a:p>
                      <a:pPr marL="0" lvl="0" indent="0" algn="l" rtl="0">
                        <a:lnSpc>
                          <a:spcPct val="115000"/>
                        </a:lnSpc>
                        <a:spcBef>
                          <a:spcPts val="0"/>
                        </a:spcBef>
                        <a:spcAft>
                          <a:spcPts val="0"/>
                        </a:spcAft>
                        <a:buNone/>
                      </a:pPr>
                      <a:r>
                        <a:rPr lang="fr-CA" sz="550" dirty="0"/>
                        <a:t>Régie de l’énergie du Canada</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164743">
                <a:tc>
                  <a:txBody>
                    <a:bodyPr/>
                    <a:lstStyle/>
                    <a:p>
                      <a:pPr marL="0" lvl="0" indent="0" algn="l" rtl="0">
                        <a:lnSpc>
                          <a:spcPct val="115000"/>
                        </a:lnSpc>
                        <a:spcBef>
                          <a:spcPts val="0"/>
                        </a:spcBef>
                        <a:spcAft>
                          <a:spcPts val="0"/>
                        </a:spcAft>
                        <a:buNone/>
                      </a:pPr>
                      <a:r>
                        <a:rPr lang="fr-CA" sz="550" dirty="0"/>
                        <a:t>Conseil canadien des relations industrielles</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164743">
                <a:tc>
                  <a:txBody>
                    <a:bodyPr/>
                    <a:lstStyle/>
                    <a:p>
                      <a:pPr marL="0" lvl="0" indent="0" algn="l" rtl="0">
                        <a:lnSpc>
                          <a:spcPct val="115000"/>
                        </a:lnSpc>
                        <a:spcBef>
                          <a:spcPts val="0"/>
                        </a:spcBef>
                        <a:spcAft>
                          <a:spcPts val="0"/>
                        </a:spcAft>
                        <a:buNone/>
                      </a:pPr>
                      <a:r>
                        <a:rPr lang="fr-FR" sz="550" dirty="0"/>
                        <a:t>Commission canadienne d'examen des exportations de biens culturels</a:t>
                      </a:r>
                      <a:endParaRPr lang="fr-CA" sz="55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925789964"/>
                  </a:ext>
                </a:extLst>
              </a:tr>
              <a:tr h="164743">
                <a:tc>
                  <a:txBody>
                    <a:bodyPr/>
                    <a:lstStyle/>
                    <a:p>
                      <a:pPr marL="0" lvl="0" indent="0" algn="l" rtl="0">
                        <a:lnSpc>
                          <a:spcPct val="115000"/>
                        </a:lnSpc>
                        <a:spcBef>
                          <a:spcPts val="0"/>
                        </a:spcBef>
                        <a:spcAft>
                          <a:spcPts val="0"/>
                        </a:spcAft>
                        <a:buNone/>
                      </a:pPr>
                      <a:r>
                        <a:rPr lang="fr-CA" sz="550" dirty="0"/>
                        <a:t>Commission canadienne des droits de la personne</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164743">
                <a:tc>
                  <a:txBody>
                    <a:bodyPr/>
                    <a:lstStyle/>
                    <a:p>
                      <a:pPr marL="0" lvl="0" indent="0" algn="l" rtl="0">
                        <a:lnSpc>
                          <a:spcPct val="115000"/>
                        </a:lnSpc>
                        <a:spcBef>
                          <a:spcPts val="0"/>
                        </a:spcBef>
                        <a:spcAft>
                          <a:spcPts val="0"/>
                        </a:spcAft>
                        <a:buNone/>
                      </a:pPr>
                      <a:r>
                        <a:rPr lang="fr-CA" sz="550" dirty="0"/>
                        <a:t>Tribunal canadien du commerce extérieur</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461714738"/>
                  </a:ext>
                </a:extLst>
              </a:tr>
              <a:tr h="119160">
                <a:tc>
                  <a:txBody>
                    <a:bodyPr/>
                    <a:lstStyle/>
                    <a:p>
                      <a:pPr marL="0" lvl="0" indent="0" algn="l" rtl="0">
                        <a:lnSpc>
                          <a:spcPct val="115000"/>
                        </a:lnSpc>
                        <a:spcBef>
                          <a:spcPts val="0"/>
                        </a:spcBef>
                        <a:spcAft>
                          <a:spcPts val="0"/>
                        </a:spcAft>
                        <a:buNone/>
                      </a:pPr>
                      <a:r>
                        <a:rPr lang="fr-CA" sz="550" dirty="0"/>
                        <a:t>Conseil de la radiodiffusion et des télécommunications canadiennes</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164743">
                <a:tc>
                  <a:txBody>
                    <a:bodyPr/>
                    <a:lstStyle/>
                    <a:p>
                      <a:pPr marL="0" lvl="0" indent="0" algn="l" rtl="0">
                        <a:lnSpc>
                          <a:spcPct val="115000"/>
                        </a:lnSpc>
                        <a:spcBef>
                          <a:spcPts val="0"/>
                        </a:spcBef>
                        <a:spcAft>
                          <a:spcPts val="0"/>
                        </a:spcAft>
                        <a:buNone/>
                      </a:pPr>
                      <a:r>
                        <a:rPr lang="fr-CA" sz="550" dirty="0"/>
                        <a:t>Office des transports du Canada</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164743">
                <a:tc>
                  <a:txBody>
                    <a:bodyPr/>
                    <a:lstStyle/>
                    <a:p>
                      <a:pPr marL="0" lvl="0" indent="0" algn="l" rtl="0">
                        <a:lnSpc>
                          <a:spcPct val="115000"/>
                        </a:lnSpc>
                        <a:spcBef>
                          <a:spcPts val="0"/>
                        </a:spcBef>
                        <a:spcAft>
                          <a:spcPts val="0"/>
                        </a:spcAft>
                        <a:buNone/>
                      </a:pPr>
                      <a:r>
                        <a:rPr lang="fr-CA" sz="550" dirty="0"/>
                        <a:t>Commission civile d’examen et de traitement des plaintes relatives à la GRC</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r h="164743">
                <a:tc>
                  <a:txBody>
                    <a:bodyPr/>
                    <a:lstStyle/>
                    <a:p>
                      <a:pPr marL="0" lvl="0" indent="0" algn="l" rtl="0">
                        <a:lnSpc>
                          <a:spcPct val="115000"/>
                        </a:lnSpc>
                        <a:spcBef>
                          <a:spcPts val="0"/>
                        </a:spcBef>
                        <a:spcAft>
                          <a:spcPts val="0"/>
                        </a:spcAft>
                        <a:buNone/>
                      </a:pPr>
                      <a:r>
                        <a:rPr lang="fr-CA" sz="550" dirty="0"/>
                        <a:t>Bureau de la concurrence Canada</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07"/>
                  </a:ext>
                </a:extLst>
              </a:tr>
              <a:tr h="71140">
                <a:tc>
                  <a:txBody>
                    <a:bodyPr/>
                    <a:lstStyle/>
                    <a:p>
                      <a:pPr marL="0" lvl="0" indent="0" algn="l" rtl="0">
                        <a:lnSpc>
                          <a:spcPct val="115000"/>
                        </a:lnSpc>
                        <a:spcBef>
                          <a:spcPts val="0"/>
                        </a:spcBef>
                        <a:spcAft>
                          <a:spcPts val="0"/>
                        </a:spcAft>
                        <a:buNone/>
                      </a:pPr>
                      <a:r>
                        <a:rPr lang="fr-CA" sz="550" dirty="0"/>
                        <a:t>Tribunal de la concurrence</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3436435974"/>
                  </a:ext>
                </a:extLst>
              </a:tr>
              <a:tr h="164743">
                <a:tc>
                  <a:txBody>
                    <a:bodyPr/>
                    <a:lstStyle/>
                    <a:p>
                      <a:pPr marL="0" lvl="0" indent="0" algn="l" rtl="0">
                        <a:lnSpc>
                          <a:spcPct val="115000"/>
                        </a:lnSpc>
                        <a:spcBef>
                          <a:spcPts val="0"/>
                        </a:spcBef>
                        <a:spcAft>
                          <a:spcPts val="0"/>
                        </a:spcAft>
                        <a:buNone/>
                      </a:pPr>
                      <a:r>
                        <a:rPr lang="fr-CA" sz="550"/>
                        <a:t>Commission du droit d’auteur Canada</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164743">
                <a:tc>
                  <a:txBody>
                    <a:bodyPr/>
                    <a:lstStyle/>
                    <a:p>
                      <a:pPr marL="0" lvl="0" indent="0" algn="l" rtl="0">
                        <a:lnSpc>
                          <a:spcPct val="115000"/>
                        </a:lnSpc>
                        <a:spcBef>
                          <a:spcPts val="0"/>
                        </a:spcBef>
                        <a:spcAft>
                          <a:spcPts val="0"/>
                        </a:spcAft>
                        <a:buNone/>
                      </a:pPr>
                      <a:r>
                        <a:rPr lang="fr-CA" sz="550"/>
                        <a:t>Service administratif des tribunaux judiciaires</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09"/>
                  </a:ext>
                </a:extLst>
              </a:tr>
              <a:tr h="164743">
                <a:tc>
                  <a:txBody>
                    <a:bodyPr/>
                    <a:lstStyle/>
                    <a:p>
                      <a:pPr marL="0" lvl="0" indent="0" algn="l" rtl="0">
                        <a:lnSpc>
                          <a:spcPct val="115000"/>
                        </a:lnSpc>
                        <a:spcBef>
                          <a:spcPts val="0"/>
                        </a:spcBef>
                        <a:spcAft>
                          <a:spcPts val="0"/>
                        </a:spcAft>
                        <a:buNone/>
                      </a:pPr>
                      <a:r>
                        <a:rPr lang="fr-CA" sz="550"/>
                        <a:t>Tribunal de la protection de l’environnement du Canada</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10"/>
                  </a:ext>
                </a:extLst>
              </a:tr>
              <a:tr h="164743">
                <a:tc>
                  <a:txBody>
                    <a:bodyPr/>
                    <a:lstStyle/>
                    <a:p>
                      <a:pPr marL="0" lvl="0" indent="0" algn="l" rtl="0">
                        <a:lnSpc>
                          <a:spcPct val="115000"/>
                        </a:lnSpc>
                        <a:spcBef>
                          <a:spcPts val="0"/>
                        </a:spcBef>
                        <a:spcAft>
                          <a:spcPts val="0"/>
                        </a:spcAft>
                        <a:buNone/>
                      </a:pPr>
                      <a:r>
                        <a:rPr lang="fr-CA" sz="550" dirty="0"/>
                        <a:t>Tribunal canadien des droits de la personne</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11"/>
                  </a:ext>
                </a:extLst>
              </a:tr>
              <a:tr h="164743">
                <a:tc>
                  <a:txBody>
                    <a:bodyPr/>
                    <a:lstStyle/>
                    <a:p>
                      <a:pPr marL="0" lvl="0" indent="0" algn="l" rtl="0">
                        <a:lnSpc>
                          <a:spcPct val="115000"/>
                        </a:lnSpc>
                        <a:spcBef>
                          <a:spcPts val="0"/>
                        </a:spcBef>
                        <a:spcAft>
                          <a:spcPts val="0"/>
                        </a:spcAft>
                        <a:buNone/>
                      </a:pPr>
                      <a:r>
                        <a:rPr lang="fr-CA" sz="550"/>
                        <a:t>Commission de l’immigration et du statut de réfugié du Canada</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12"/>
                  </a:ext>
                </a:extLst>
              </a:tr>
              <a:tr h="164743">
                <a:tc>
                  <a:txBody>
                    <a:bodyPr/>
                    <a:lstStyle/>
                    <a:p>
                      <a:pPr marL="0" lvl="0" indent="0" algn="l" rtl="0">
                        <a:lnSpc>
                          <a:spcPct val="115000"/>
                        </a:lnSpc>
                        <a:spcBef>
                          <a:spcPts val="0"/>
                        </a:spcBef>
                        <a:spcAft>
                          <a:spcPts val="0"/>
                        </a:spcAft>
                        <a:buNone/>
                      </a:pPr>
                      <a:r>
                        <a:rPr lang="fr-CA" sz="550"/>
                        <a:t>Comité externe d’examen des griefs militaires</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13"/>
                  </a:ext>
                </a:extLst>
              </a:tr>
              <a:tr h="164743">
                <a:tc>
                  <a:txBody>
                    <a:bodyPr/>
                    <a:lstStyle/>
                    <a:p>
                      <a:pPr marL="0" lvl="0" indent="0" algn="l" rtl="0">
                        <a:lnSpc>
                          <a:spcPct val="115000"/>
                        </a:lnSpc>
                        <a:spcBef>
                          <a:spcPts val="0"/>
                        </a:spcBef>
                        <a:spcAft>
                          <a:spcPts val="0"/>
                        </a:spcAft>
                        <a:buNone/>
                      </a:pPr>
                      <a:r>
                        <a:rPr lang="fr-CA" sz="550"/>
                        <a:t>Commission d’examen des plaintes concernant la police militaire du Canada</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14"/>
                  </a:ext>
                </a:extLst>
              </a:tr>
              <a:tr h="164743">
                <a:tc>
                  <a:txBody>
                    <a:bodyPr/>
                    <a:lstStyle/>
                    <a:p>
                      <a:pPr marL="0" lvl="0" indent="0" algn="l" rtl="0">
                        <a:lnSpc>
                          <a:spcPct val="115000"/>
                        </a:lnSpc>
                        <a:spcBef>
                          <a:spcPts val="0"/>
                        </a:spcBef>
                        <a:spcAft>
                          <a:spcPts val="0"/>
                        </a:spcAft>
                        <a:buNone/>
                      </a:pPr>
                      <a:r>
                        <a:rPr lang="fr-FR" sz="550" dirty="0"/>
                        <a:t>Office de surveillance des activités en matière de sécurité nationale et de renseignement</a:t>
                      </a:r>
                      <a:endParaRPr lang="fr-CA" sz="550" dirty="0"/>
                    </a:p>
                  </a:txBody>
                  <a:tcPr marL="28575" marR="28575" marT="19050" marB="19050" anchor="b">
                    <a:lnL w="9525" cap="flat" cmpd="sng">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2024033595"/>
                  </a:ext>
                </a:extLst>
              </a:tr>
              <a:tr h="164743">
                <a:tc>
                  <a:txBody>
                    <a:bodyPr/>
                    <a:lstStyle/>
                    <a:p>
                      <a:pPr marL="0" lvl="0" indent="0" algn="l" rtl="0">
                        <a:lnSpc>
                          <a:spcPct val="115000"/>
                        </a:lnSpc>
                        <a:spcBef>
                          <a:spcPts val="0"/>
                        </a:spcBef>
                        <a:spcAft>
                          <a:spcPts val="0"/>
                        </a:spcAft>
                        <a:buNone/>
                      </a:pPr>
                      <a:r>
                        <a:rPr lang="fr-CA" sz="550" dirty="0"/>
                        <a:t>Commissariat à la magistrature Canada</a:t>
                      </a:r>
                    </a:p>
                  </a:txBody>
                  <a:tcPr marL="28575" marR="28575" marT="19050" marB="19050" anchor="b">
                    <a:lnL w="9525" cap="flat" cmpd="sng">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16"/>
                  </a:ext>
                </a:extLst>
              </a:tr>
              <a:tr h="164743">
                <a:tc>
                  <a:txBody>
                    <a:bodyPr/>
                    <a:lstStyle/>
                    <a:p>
                      <a:pPr marL="0" lvl="0" indent="0" algn="l" rtl="0">
                        <a:lnSpc>
                          <a:spcPct val="115000"/>
                        </a:lnSpc>
                        <a:spcBef>
                          <a:spcPts val="0"/>
                        </a:spcBef>
                        <a:spcAft>
                          <a:spcPts val="0"/>
                        </a:spcAft>
                        <a:buNone/>
                      </a:pPr>
                      <a:r>
                        <a:rPr lang="fr-CA" sz="550"/>
                        <a:t>Bureau du commissaire au renseignement</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17"/>
                  </a:ext>
                </a:extLst>
              </a:tr>
              <a:tr h="164743">
                <a:tc>
                  <a:txBody>
                    <a:bodyPr/>
                    <a:lstStyle/>
                    <a:p>
                      <a:pPr marL="0" lvl="0" indent="0" algn="l" rtl="0">
                        <a:lnSpc>
                          <a:spcPct val="115000"/>
                        </a:lnSpc>
                        <a:spcBef>
                          <a:spcPts val="0"/>
                        </a:spcBef>
                        <a:spcAft>
                          <a:spcPts val="0"/>
                        </a:spcAft>
                        <a:buNone/>
                      </a:pPr>
                      <a:r>
                        <a:rPr lang="fr-CA" sz="550"/>
                        <a:t>Commission des libérations conditionnelles du Canada</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18"/>
                  </a:ext>
                </a:extLst>
              </a:tr>
              <a:tr h="164743">
                <a:tc>
                  <a:txBody>
                    <a:bodyPr/>
                    <a:lstStyle/>
                    <a:p>
                      <a:pPr marL="0" lvl="0" indent="0" algn="l" rtl="0">
                        <a:lnSpc>
                          <a:spcPct val="115000"/>
                        </a:lnSpc>
                        <a:spcBef>
                          <a:spcPts val="0"/>
                        </a:spcBef>
                        <a:spcAft>
                          <a:spcPts val="0"/>
                        </a:spcAft>
                        <a:buNone/>
                      </a:pPr>
                      <a:r>
                        <a:rPr lang="fr-CA" sz="550"/>
                        <a:t>Conseil d’examen du prix des médicaments brevetés Canada</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19"/>
                  </a:ext>
                </a:extLst>
              </a:tr>
              <a:tr h="164743">
                <a:tc>
                  <a:txBody>
                    <a:bodyPr/>
                    <a:lstStyle/>
                    <a:p>
                      <a:pPr marL="0" lvl="0" indent="0" algn="l" rtl="0">
                        <a:lnSpc>
                          <a:spcPct val="115000"/>
                        </a:lnSpc>
                        <a:spcBef>
                          <a:spcPts val="0"/>
                        </a:spcBef>
                        <a:spcAft>
                          <a:spcPts val="0"/>
                        </a:spcAft>
                        <a:buNone/>
                      </a:pPr>
                      <a:r>
                        <a:rPr lang="fr-CA" sz="550"/>
                        <a:t>Service des poursuites pénales du Canada</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20"/>
                  </a:ext>
                </a:extLst>
              </a:tr>
              <a:tr h="164743">
                <a:tc>
                  <a:txBody>
                    <a:bodyPr/>
                    <a:lstStyle/>
                    <a:p>
                      <a:pPr marL="0" lvl="0" indent="0" algn="l" rtl="0">
                        <a:lnSpc>
                          <a:spcPct val="115000"/>
                        </a:lnSpc>
                        <a:spcBef>
                          <a:spcPts val="0"/>
                        </a:spcBef>
                        <a:spcAft>
                          <a:spcPts val="0"/>
                        </a:spcAft>
                        <a:buNone/>
                      </a:pPr>
                      <a:r>
                        <a:rPr lang="fr-CA" sz="550"/>
                        <a:t>Tribunal de la protection des fonctionnaires divulgateurs Canada</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21"/>
                  </a:ext>
                </a:extLst>
              </a:tr>
              <a:tr h="164743">
                <a:tc>
                  <a:txBody>
                    <a:bodyPr/>
                    <a:lstStyle/>
                    <a:p>
                      <a:pPr marL="0" lvl="0" indent="0" algn="l" rtl="0">
                        <a:lnSpc>
                          <a:spcPct val="115000"/>
                        </a:lnSpc>
                        <a:spcBef>
                          <a:spcPts val="0"/>
                        </a:spcBef>
                        <a:spcAft>
                          <a:spcPts val="0"/>
                        </a:spcAft>
                        <a:buNone/>
                      </a:pPr>
                      <a:r>
                        <a:rPr lang="fr-CA" sz="550"/>
                        <a:t>Commission des relations de travail et de l’emploi dans la fonction publique</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22"/>
                  </a:ext>
                </a:extLst>
              </a:tr>
              <a:tr h="164743">
                <a:tc>
                  <a:txBody>
                    <a:bodyPr/>
                    <a:lstStyle/>
                    <a:p>
                      <a:pPr marL="0" lvl="0" indent="0" algn="l" rtl="0">
                        <a:lnSpc>
                          <a:spcPct val="115000"/>
                        </a:lnSpc>
                        <a:spcBef>
                          <a:spcPts val="0"/>
                        </a:spcBef>
                        <a:spcAft>
                          <a:spcPts val="0"/>
                        </a:spcAft>
                        <a:buNone/>
                      </a:pPr>
                      <a:r>
                        <a:rPr lang="fr-CA" sz="550"/>
                        <a:t>Comité externe d’examen de la GRC</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23"/>
                  </a:ext>
                </a:extLst>
              </a:tr>
              <a:tr h="164743">
                <a:tc>
                  <a:txBody>
                    <a:bodyPr/>
                    <a:lstStyle/>
                    <a:p>
                      <a:pPr marL="0" lvl="0" indent="0" algn="l" rtl="0">
                        <a:lnSpc>
                          <a:spcPct val="115000"/>
                        </a:lnSpc>
                        <a:spcBef>
                          <a:spcPts val="0"/>
                        </a:spcBef>
                        <a:spcAft>
                          <a:spcPts val="0"/>
                        </a:spcAft>
                        <a:buNone/>
                      </a:pPr>
                      <a:r>
                        <a:rPr lang="fr-CA" sz="550"/>
                        <a:t>Tribunal de la sécurité sociale du Canada</a:t>
                      </a:r>
                    </a:p>
                  </a:txBody>
                  <a:tcPr marL="28575" marR="28575" marT="19050" marB="19050" anchor="b">
                    <a:lnL w="9525" cap="flat" cmpd="sng">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25"/>
                  </a:ext>
                </a:extLst>
              </a:tr>
              <a:tr h="164743">
                <a:tc>
                  <a:txBody>
                    <a:bodyPr/>
                    <a:lstStyle/>
                    <a:p>
                      <a:pPr marL="0" lvl="0" indent="0" algn="l" rtl="0">
                        <a:lnSpc>
                          <a:spcPct val="115000"/>
                        </a:lnSpc>
                        <a:spcBef>
                          <a:spcPts val="0"/>
                        </a:spcBef>
                        <a:spcAft>
                          <a:spcPts val="0"/>
                        </a:spcAft>
                        <a:buNone/>
                      </a:pPr>
                      <a:r>
                        <a:rPr lang="fr-CA" sz="550"/>
                        <a:t>L’Enquêteur correctionnel Canada</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26"/>
                  </a:ext>
                </a:extLst>
              </a:tr>
              <a:tr h="164743">
                <a:tc>
                  <a:txBody>
                    <a:bodyPr/>
                    <a:lstStyle/>
                    <a:p>
                      <a:pPr marL="0" lvl="0" indent="0" algn="l" rtl="0">
                        <a:lnSpc>
                          <a:spcPct val="115000"/>
                        </a:lnSpc>
                        <a:spcBef>
                          <a:spcPts val="0"/>
                        </a:spcBef>
                        <a:spcAft>
                          <a:spcPts val="0"/>
                        </a:spcAft>
                        <a:buNone/>
                      </a:pPr>
                      <a:r>
                        <a:rPr lang="fr-CA" sz="550"/>
                        <a:t>Tribunal d’appel des transports du Canada</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27"/>
                  </a:ext>
                </a:extLst>
              </a:tr>
              <a:tr h="75534">
                <a:tc>
                  <a:txBody>
                    <a:bodyPr/>
                    <a:lstStyle/>
                    <a:p>
                      <a:pPr marL="0" lvl="0" indent="0" algn="l" rtl="0">
                        <a:lnSpc>
                          <a:spcPct val="115000"/>
                        </a:lnSpc>
                        <a:spcBef>
                          <a:spcPts val="0"/>
                        </a:spcBef>
                        <a:spcAft>
                          <a:spcPts val="0"/>
                        </a:spcAft>
                        <a:buNone/>
                      </a:pPr>
                      <a:r>
                        <a:rPr lang="fr-CA" sz="550"/>
                        <a:t>Bureau de la sécurité des transports du Canada</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28"/>
                  </a:ext>
                </a:extLst>
              </a:tr>
              <a:tr h="0">
                <a:tc>
                  <a:txBody>
                    <a:bodyPr/>
                    <a:lstStyle/>
                    <a:p>
                      <a:pPr marL="0" lvl="0" indent="0" algn="l" rtl="0">
                        <a:lnSpc>
                          <a:spcPct val="115000"/>
                        </a:lnSpc>
                        <a:spcBef>
                          <a:spcPts val="0"/>
                        </a:spcBef>
                        <a:spcAft>
                          <a:spcPts val="0"/>
                        </a:spcAft>
                        <a:buNone/>
                      </a:pPr>
                      <a:r>
                        <a:rPr lang="fr-CA" sz="550" dirty="0"/>
                        <a:t>Tribunal des anciens combattants (révision et appel)</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lt1"/>
                    </a:solidFill>
                  </a:tcPr>
                </a:tc>
                <a:extLst>
                  <a:ext uri="{0D108BD9-81ED-4DB2-BD59-A6C34878D82A}">
                    <a16:rowId xmlns:a16="http://schemas.microsoft.com/office/drawing/2014/main" val="10029"/>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7"/>
          <p:cNvSpPr txBox="1">
            <a:spLocks noGrp="1"/>
          </p:cNvSpPr>
          <p:nvPr>
            <p:ph type="body" idx="1"/>
            <p:custDataLst>
              <p:tags r:id="rId1"/>
            </p:custDataLst>
          </p:nvPr>
        </p:nvSpPr>
        <p:spPr>
          <a:xfrm>
            <a:off x="164850" y="1663025"/>
            <a:ext cx="8356500" cy="3349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p>
            <a:pPr marL="457200" lvl="0" indent="-327025" algn="l" rtl="0">
              <a:lnSpc>
                <a:spcPct val="115000"/>
              </a:lnSpc>
              <a:spcBef>
                <a:spcPts val="0"/>
              </a:spcBef>
              <a:spcAft>
                <a:spcPts val="0"/>
              </a:spcAft>
              <a:buSzPts val="1550"/>
              <a:buFont typeface="Open Sans"/>
              <a:buChar char="●"/>
            </a:pPr>
            <a:r>
              <a:rPr lang="fr-CA" sz="1550" u="sng" dirty="0">
                <a:solidFill>
                  <a:schemeClr val="hlink"/>
                </a:solidFill>
                <a:latin typeface="Open Sans"/>
                <a:ea typeface="Open Sans"/>
                <a:cs typeface="Open Sans"/>
                <a:sym typeface="Open Sans"/>
                <a:hlinkClick r:id="rId9"/>
              </a:rPr>
              <a:t>Politique sur les communications et l’image de marque</a:t>
            </a:r>
          </a:p>
          <a:p>
            <a:pPr marL="914400" lvl="1" indent="-327025" algn="l" rtl="0">
              <a:spcBef>
                <a:spcPts val="0"/>
              </a:spcBef>
              <a:spcAft>
                <a:spcPts val="0"/>
              </a:spcAft>
              <a:buSzPts val="1550"/>
              <a:buFont typeface="Open Sans"/>
              <a:buChar char="○"/>
            </a:pPr>
            <a:r>
              <a:rPr lang="fr-CA" sz="1550" dirty="0">
                <a:latin typeface="Open Sans"/>
                <a:ea typeface="Open Sans"/>
                <a:cs typeface="Open Sans"/>
                <a:sym typeface="Open Sans"/>
              </a:rPr>
              <a:t>La présente politique et ses instruments de soutien s’appliquent aux </a:t>
            </a:r>
            <a:r>
              <a:rPr lang="fr-CA" sz="1550" b="1" dirty="0">
                <a:latin typeface="Open Sans"/>
                <a:ea typeface="Open Sans"/>
                <a:cs typeface="Open Sans"/>
                <a:sym typeface="Open Sans"/>
              </a:rPr>
              <a:t>ministères et aux autres secteurs de l’administration publique fédérale énumérés aux annexes I, I.1 et II de la LGFP</a:t>
            </a:r>
            <a:r>
              <a:rPr lang="fr-CA" sz="1550" dirty="0">
                <a:latin typeface="Open Sans"/>
                <a:ea typeface="Open Sans"/>
                <a:cs typeface="Open Sans"/>
                <a:sym typeface="Open Sans"/>
              </a:rPr>
              <a:t>, à moins qu’ils ne soient exclus par des lois, des règlements ou des décrets particuliers.</a:t>
            </a:r>
          </a:p>
          <a:p>
            <a:pPr marL="1371600" lvl="2" indent="-327025" algn="l" rtl="0">
              <a:spcBef>
                <a:spcPts val="0"/>
              </a:spcBef>
              <a:spcAft>
                <a:spcPts val="0"/>
              </a:spcAft>
              <a:buSzPts val="1550"/>
              <a:buFont typeface="Open Sans"/>
              <a:buChar char="■"/>
            </a:pPr>
            <a:r>
              <a:rPr lang="fr-CA" sz="1550" dirty="0">
                <a:latin typeface="Open Sans"/>
                <a:ea typeface="Open Sans"/>
                <a:cs typeface="Open Sans"/>
                <a:sym typeface="Open Sans"/>
              </a:rPr>
              <a:t>Cela inclut les organisations inscrites à la partie 2 du Registre du PFIM, qui relèvent d’une institution figurant dans les annexes.</a:t>
            </a:r>
          </a:p>
          <a:p>
            <a:pPr marL="914400" lvl="1" indent="-327025" algn="l" rtl="0">
              <a:lnSpc>
                <a:spcPct val="115000"/>
              </a:lnSpc>
              <a:spcBef>
                <a:spcPts val="0"/>
              </a:spcBef>
              <a:spcAft>
                <a:spcPts val="0"/>
              </a:spcAft>
              <a:buSzPts val="1550"/>
              <a:buFont typeface="Open Sans"/>
              <a:buChar char="○"/>
            </a:pPr>
            <a:r>
              <a:rPr lang="fr-CA" sz="1550" dirty="0">
                <a:latin typeface="Open Sans"/>
                <a:ea typeface="Open Sans"/>
                <a:cs typeface="Open Sans"/>
                <a:sym typeface="Open Sans"/>
              </a:rPr>
              <a:t>Les exigences en matière d’</a:t>
            </a:r>
            <a:r>
              <a:rPr lang="fr-CA" sz="1550" b="1" dirty="0">
                <a:latin typeface="Open Sans"/>
                <a:ea typeface="Open Sans"/>
                <a:cs typeface="Open Sans"/>
                <a:sym typeface="Open Sans"/>
              </a:rPr>
              <a:t>image de marque</a:t>
            </a:r>
            <a:r>
              <a:rPr lang="fr-CA" sz="1550" dirty="0">
                <a:latin typeface="Open Sans"/>
                <a:ea typeface="Open Sans"/>
                <a:cs typeface="Open Sans"/>
                <a:sym typeface="Open Sans"/>
              </a:rPr>
              <a:t> comprennent :</a:t>
            </a:r>
          </a:p>
          <a:p>
            <a:pPr marL="1371600" lvl="2" indent="-327025" algn="l" rtl="0">
              <a:lnSpc>
                <a:spcPct val="115000"/>
              </a:lnSpc>
              <a:spcBef>
                <a:spcPts val="0"/>
              </a:spcBef>
              <a:spcAft>
                <a:spcPts val="0"/>
              </a:spcAft>
              <a:buSzPts val="1550"/>
              <a:buFont typeface="Open Sans"/>
              <a:buChar char="■"/>
            </a:pPr>
            <a:r>
              <a:rPr lang="fr-CA" sz="1550" dirty="0">
                <a:latin typeface="Open Sans"/>
                <a:ea typeface="Open Sans"/>
                <a:cs typeface="Open Sans"/>
                <a:sym typeface="Open Sans"/>
              </a:rPr>
              <a:t>Appliquer les symboles officiels à l’ensemble des médias, des plateformes, des produits, du matériel, de l’équipement et des biens immobiliers du gouvernement du Canada, au pays comme à l’étranger, conformément à la </a:t>
            </a:r>
            <a:r>
              <a:rPr lang="fr-CA" sz="1550" b="1" u="sng" dirty="0">
                <a:solidFill>
                  <a:schemeClr val="hlink"/>
                </a:solidFill>
                <a:latin typeface="Open Sans"/>
                <a:ea typeface="Open Sans"/>
                <a:cs typeface="Open Sans"/>
                <a:sym typeface="Open Sans"/>
                <a:hlinkClick r:id="rId10"/>
              </a:rPr>
              <a:t>Norme graphique du Programme fédéral de l’image de marque</a:t>
            </a:r>
            <a:r>
              <a:rPr lang="fr-CA" sz="1550" b="1" u="sng" dirty="0">
                <a:solidFill>
                  <a:schemeClr val="hlink"/>
                </a:solidFill>
                <a:latin typeface="Open Sans"/>
                <a:ea typeface="Open Sans"/>
                <a:cs typeface="Open Sans"/>
                <a:sym typeface="Open Sans"/>
              </a:rPr>
              <a:t>.</a:t>
            </a:r>
            <a:r>
              <a:rPr lang="fr-CA" sz="1550" dirty="0">
                <a:latin typeface="Open Sans"/>
                <a:ea typeface="Open Sans"/>
                <a:cs typeface="Open Sans"/>
                <a:sym typeface="Open Sans"/>
              </a:rPr>
              <a:t> </a:t>
            </a:r>
          </a:p>
        </p:txBody>
      </p:sp>
      <p:sp>
        <p:nvSpPr>
          <p:cNvPr id="98" name="Google Shape;98;p17"/>
          <p:cNvSpPr/>
          <p:nvPr>
            <p:custDataLst>
              <p:tags r:id="rId2"/>
            </p:custDataLst>
          </p:nvPr>
        </p:nvSpPr>
        <p:spPr>
          <a:xfrm>
            <a:off x="0" y="-12575"/>
            <a:ext cx="9144000" cy="1610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7"/>
          <p:cNvSpPr txBox="1">
            <a:spLocks noGrp="1"/>
          </p:cNvSpPr>
          <p:nvPr>
            <p:ph type="title"/>
            <p:custDataLst>
              <p:tags r:id="rId3"/>
            </p:custDataLst>
          </p:nvPr>
        </p:nvSpPr>
        <p:spPr>
          <a:xfrm>
            <a:off x="311700" y="224825"/>
            <a:ext cx="7013400" cy="957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fr-CA" sz="3400" b="1">
                <a:solidFill>
                  <a:schemeClr val="lt1"/>
                </a:solidFill>
                <a:latin typeface="Lato"/>
                <a:ea typeface="Lato"/>
                <a:cs typeface="Lato"/>
                <a:sym typeface="Lato"/>
              </a:rPr>
              <a:t>Exigences stratégiques</a:t>
            </a:r>
          </a:p>
        </p:txBody>
      </p:sp>
      <p:sp>
        <p:nvSpPr>
          <p:cNvPr id="100" name="Google Shape;100;p17"/>
          <p:cNvSpPr/>
          <p:nvPr>
            <p:custDataLst>
              <p:tags r:id="rId4"/>
            </p:custDataLst>
          </p:nvPr>
        </p:nvSpPr>
        <p:spPr>
          <a:xfrm>
            <a:off x="411876" y="825504"/>
            <a:ext cx="940800" cy="84900"/>
          </a:xfrm>
          <a:prstGeom prst="rect">
            <a:avLst/>
          </a:prstGeom>
          <a:solidFill>
            <a:srgbClr val="AF3C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7"/>
          <p:cNvSpPr txBox="1">
            <a:spLocks noGrp="1"/>
          </p:cNvSpPr>
          <p:nvPr>
            <p:ph type="subTitle" idx="4294967295"/>
            <p:custDataLst>
              <p:tags r:id="rId5"/>
            </p:custDataLst>
          </p:nvPr>
        </p:nvSpPr>
        <p:spPr>
          <a:xfrm>
            <a:off x="368100" y="998390"/>
            <a:ext cx="7051200" cy="4581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fr-CA" sz="2000">
                <a:solidFill>
                  <a:schemeClr val="lt1"/>
                </a:solidFill>
                <a:latin typeface="Open Sans"/>
                <a:ea typeface="Open Sans"/>
                <a:cs typeface="Open Sans"/>
                <a:sym typeface="Open Sans"/>
              </a:rPr>
              <a:t>Politique sur les communications et l’image de marque</a:t>
            </a:r>
          </a:p>
        </p:txBody>
      </p:sp>
      <p:sp>
        <p:nvSpPr>
          <p:cNvPr id="102" name="Google Shape;102;p17"/>
          <p:cNvSpPr txBox="1">
            <a:spLocks noGrp="1"/>
          </p:cNvSpPr>
          <p:nvPr>
            <p:ph type="sldNum" idx="12"/>
            <p:custDataLst>
              <p:tags r:id="rId6"/>
            </p:custDataLst>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5</a:t>
            </a:fld>
            <a:endParaRPr lang="e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8"/>
          <p:cNvSpPr txBox="1">
            <a:spLocks noGrp="1"/>
          </p:cNvSpPr>
          <p:nvPr>
            <p:ph type="body" idx="1"/>
            <p:custDataLst>
              <p:tags r:id="rId1"/>
            </p:custDataLst>
          </p:nvPr>
        </p:nvSpPr>
        <p:spPr>
          <a:xfrm>
            <a:off x="57225" y="1663025"/>
            <a:ext cx="8727600" cy="3349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p>
            <a:pPr marL="457200" lvl="0" indent="-314325" algn="l" rtl="0">
              <a:lnSpc>
                <a:spcPct val="115000"/>
              </a:lnSpc>
              <a:spcBef>
                <a:spcPts val="0"/>
              </a:spcBef>
              <a:spcAft>
                <a:spcPts val="0"/>
              </a:spcAft>
              <a:buSzPts val="1350"/>
              <a:buFont typeface="Open Sans"/>
              <a:buChar char="●"/>
            </a:pPr>
            <a:r>
              <a:rPr lang="fr-CA" sz="1350">
                <a:latin typeface="Open Sans"/>
                <a:ea typeface="Open Sans"/>
                <a:cs typeface="Open Sans"/>
                <a:sym typeface="Open Sans"/>
              </a:rPr>
              <a:t>La </a:t>
            </a:r>
            <a:r>
              <a:rPr lang="fr-CA" sz="1350" u="sng">
                <a:solidFill>
                  <a:schemeClr val="hlink"/>
                </a:solidFill>
                <a:latin typeface="Open Sans"/>
                <a:ea typeface="Open Sans"/>
                <a:cs typeface="Open Sans"/>
                <a:sym typeface="Open Sans"/>
                <a:hlinkClick r:id="rId10"/>
              </a:rPr>
              <a:t>Directive sur la gestion des communications</a:t>
            </a:r>
            <a:r>
              <a:rPr lang="fr-CA" sz="1350">
                <a:latin typeface="Open Sans"/>
                <a:ea typeface="Open Sans"/>
                <a:cs typeface="Open Sans"/>
                <a:sym typeface="Open Sans"/>
              </a:rPr>
              <a:t> énonce également les exigences relatives à l’image de marque du gouvernement fédéral, y compris l’annexe D qui énonce les </a:t>
            </a:r>
            <a:r>
              <a:rPr lang="fr-CA" sz="1350" b="1">
                <a:latin typeface="Open Sans"/>
                <a:ea typeface="Open Sans"/>
                <a:cs typeface="Open Sans"/>
                <a:sym typeface="Open Sans"/>
              </a:rPr>
              <a:t>procédures obligatoires pour les médias sociaux et les communications Web</a:t>
            </a:r>
            <a:r>
              <a:rPr lang="fr-CA" sz="1350">
                <a:latin typeface="Open Sans"/>
                <a:ea typeface="Open Sans"/>
                <a:cs typeface="Open Sans"/>
                <a:sym typeface="Open Sans"/>
              </a:rPr>
              <a:t>, notamment : </a:t>
            </a:r>
          </a:p>
        </p:txBody>
      </p:sp>
      <p:sp>
        <p:nvSpPr>
          <p:cNvPr id="108" name="Google Shape;108;p18"/>
          <p:cNvSpPr/>
          <p:nvPr>
            <p:custDataLst>
              <p:tags r:id="rId2"/>
            </p:custDataLst>
          </p:nvPr>
        </p:nvSpPr>
        <p:spPr>
          <a:xfrm>
            <a:off x="0" y="-12575"/>
            <a:ext cx="9144000" cy="1610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8"/>
          <p:cNvSpPr txBox="1">
            <a:spLocks noGrp="1"/>
          </p:cNvSpPr>
          <p:nvPr>
            <p:ph type="title"/>
            <p:custDataLst>
              <p:tags r:id="rId3"/>
            </p:custDataLst>
          </p:nvPr>
        </p:nvSpPr>
        <p:spPr>
          <a:xfrm>
            <a:off x="311700" y="224825"/>
            <a:ext cx="8573100" cy="957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SzPts val="990"/>
              <a:buNone/>
            </a:pPr>
            <a:r>
              <a:rPr lang="fr-CA" sz="2960" b="1">
                <a:solidFill>
                  <a:schemeClr val="lt1"/>
                </a:solidFill>
                <a:latin typeface="Lato"/>
                <a:ea typeface="Lato"/>
                <a:cs typeface="Lato"/>
                <a:sym typeface="Lato"/>
              </a:rPr>
              <a:t>Directive sur la gestion des communications</a:t>
            </a:r>
          </a:p>
        </p:txBody>
      </p:sp>
      <p:sp>
        <p:nvSpPr>
          <p:cNvPr id="110" name="Google Shape;110;p18"/>
          <p:cNvSpPr/>
          <p:nvPr>
            <p:custDataLst>
              <p:tags r:id="rId4"/>
            </p:custDataLst>
          </p:nvPr>
        </p:nvSpPr>
        <p:spPr>
          <a:xfrm>
            <a:off x="411876" y="825504"/>
            <a:ext cx="940800" cy="84900"/>
          </a:xfrm>
          <a:prstGeom prst="rect">
            <a:avLst/>
          </a:prstGeom>
          <a:solidFill>
            <a:srgbClr val="AF3C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8"/>
          <p:cNvSpPr txBox="1">
            <a:spLocks noGrp="1"/>
          </p:cNvSpPr>
          <p:nvPr>
            <p:ph type="subTitle" idx="4294967295"/>
            <p:custDataLst>
              <p:tags r:id="rId5"/>
            </p:custDataLst>
          </p:nvPr>
        </p:nvSpPr>
        <p:spPr>
          <a:xfrm>
            <a:off x="368100" y="998390"/>
            <a:ext cx="7051200" cy="4581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fr-CA" sz="2000">
                <a:solidFill>
                  <a:schemeClr val="lt1"/>
                </a:solidFill>
                <a:latin typeface="Open Sans"/>
                <a:ea typeface="Open Sans"/>
                <a:cs typeface="Open Sans"/>
                <a:sym typeface="Open Sans"/>
              </a:rPr>
              <a:t> </a:t>
            </a:r>
          </a:p>
        </p:txBody>
      </p:sp>
      <p:sp>
        <p:nvSpPr>
          <p:cNvPr id="112" name="Google Shape;112;p18"/>
          <p:cNvSpPr txBox="1">
            <a:spLocks noGrp="1"/>
          </p:cNvSpPr>
          <p:nvPr>
            <p:ph type="sldNum" idx="12"/>
            <p:custDataLst>
              <p:tags r:id="rId6"/>
            </p:custDataLst>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6</a:t>
            </a:fld>
            <a:endParaRPr lang="en"/>
          </a:p>
        </p:txBody>
      </p:sp>
      <p:sp>
        <p:nvSpPr>
          <p:cNvPr id="113" name="Google Shape;113;p18"/>
          <p:cNvSpPr txBox="1"/>
          <p:nvPr>
            <p:custDataLst>
              <p:tags r:id="rId7"/>
            </p:custDataLst>
          </p:nvPr>
        </p:nvSpPr>
        <p:spPr>
          <a:xfrm>
            <a:off x="1102300" y="2471269"/>
            <a:ext cx="7220700" cy="2198100"/>
          </a:xfrm>
          <a:prstGeom prst="rect">
            <a:avLst/>
          </a:prstGeom>
          <a:noFill/>
          <a:ln>
            <a:noFill/>
          </a:ln>
        </p:spPr>
        <p:txBody>
          <a:bodyPr spcFirstLastPara="1" wrap="square" lIns="91425" tIns="91425" rIns="91425" bIns="91425" anchor="t" anchorCtr="0">
            <a:spAutoFit/>
          </a:bodyPr>
          <a:lstStyle/>
          <a:p>
            <a:pPr marL="0" lvl="0" indent="0" algn="l" rtl="0">
              <a:lnSpc>
                <a:spcPct val="110000"/>
              </a:lnSpc>
              <a:spcBef>
                <a:spcPts val="2000"/>
              </a:spcBef>
              <a:spcAft>
                <a:spcPts val="0"/>
              </a:spcAft>
              <a:buNone/>
            </a:pPr>
            <a:r>
              <a:rPr lang="fr-CA" sz="1250" b="1" dirty="0">
                <a:solidFill>
                  <a:srgbClr val="333333"/>
                </a:solidFill>
                <a:highlight>
                  <a:srgbClr val="F9F9F9"/>
                </a:highlight>
                <a:latin typeface="Open Sans"/>
                <a:ea typeface="Open Sans"/>
                <a:cs typeface="Open Sans"/>
                <a:sym typeface="Open Sans"/>
              </a:rPr>
              <a:t>Gestion des communications Web</a:t>
            </a:r>
          </a:p>
          <a:p>
            <a:pPr marL="0" lvl="0" indent="0" algn="l" rtl="0">
              <a:lnSpc>
                <a:spcPct val="115000"/>
              </a:lnSpc>
              <a:spcBef>
                <a:spcPts val="900"/>
              </a:spcBef>
              <a:spcAft>
                <a:spcPts val="0"/>
              </a:spcAft>
              <a:buNone/>
            </a:pPr>
            <a:r>
              <a:rPr lang="fr-CA" sz="1100" dirty="0">
                <a:solidFill>
                  <a:srgbClr val="333333"/>
                </a:solidFill>
                <a:highlight>
                  <a:srgbClr val="F9F9F9"/>
                </a:highlight>
                <a:latin typeface="Open Sans"/>
                <a:ea typeface="Open Sans"/>
                <a:cs typeface="Open Sans"/>
                <a:sym typeface="Open Sans"/>
              </a:rPr>
              <a:t>Lorsqu’ils publient sur le site Web du gouvernement du Canada, les fonctionnaires doivent consulter leurs gestionnaires Web, leurs spécialistes fonctionnels, leurs propriétaires de contenu Web ou leurs équivalents, qui se chargeront de ce qui suit :</a:t>
            </a:r>
          </a:p>
          <a:p>
            <a:pPr marL="457200" lvl="0" indent="-298450" algn="l" rtl="0">
              <a:lnSpc>
                <a:spcPct val="115000"/>
              </a:lnSpc>
              <a:spcBef>
                <a:spcPts val="1200"/>
              </a:spcBef>
              <a:spcAft>
                <a:spcPts val="0"/>
              </a:spcAft>
              <a:buSzPts val="1100"/>
              <a:buFont typeface="Open Sans"/>
              <a:buChar char="●"/>
            </a:pPr>
            <a:r>
              <a:rPr lang="fr-CA" sz="1100" dirty="0">
                <a:solidFill>
                  <a:srgbClr val="333333"/>
                </a:solidFill>
                <a:highlight>
                  <a:srgbClr val="F9F9F9"/>
                </a:highlight>
                <a:latin typeface="Open Sans"/>
                <a:ea typeface="Open Sans"/>
                <a:cs typeface="Open Sans"/>
                <a:sym typeface="Open Sans"/>
              </a:rPr>
              <a:t>D.2.1 Préparer le contenu Web conformément aux </a:t>
            </a:r>
            <a:r>
              <a:rPr lang="fr-CA" sz="1100" u="sng" dirty="0">
                <a:solidFill>
                  <a:srgbClr val="284162"/>
                </a:solidFill>
                <a:highlight>
                  <a:srgbClr val="F9F9F9"/>
                </a:highlight>
                <a:latin typeface="Open Sans"/>
                <a:ea typeface="Open Sans"/>
                <a:cs typeface="Open Sans"/>
                <a:sym typeface="Open Sans"/>
                <a:hlinkClick r:id="rId11">
                  <a:extLst>
                    <a:ext uri="{A12FA001-AC4F-418D-AE19-62706E023703}">
                      <ahyp:hlinkClr xmlns:ahyp="http://schemas.microsoft.com/office/drawing/2018/hyperlinkcolor" val="tx"/>
                    </a:ext>
                  </a:extLst>
                </a:hlinkClick>
              </a:rPr>
              <a:t>Spécifications sur le contenu et l’architecture de l’information du site Canada.ca</a:t>
            </a:r>
            <a:r>
              <a:rPr lang="fr-CA" sz="1100" dirty="0">
                <a:solidFill>
                  <a:srgbClr val="333333"/>
                </a:solidFill>
                <a:highlight>
                  <a:srgbClr val="F9F9F9"/>
                </a:highlight>
                <a:latin typeface="Open Sans"/>
                <a:ea typeface="Open Sans"/>
                <a:cs typeface="Open Sans"/>
                <a:sym typeface="Open Sans"/>
              </a:rPr>
              <a:t> et au </a:t>
            </a:r>
            <a:r>
              <a:rPr lang="fr-CA" sz="1100" u="sng" dirty="0">
                <a:solidFill>
                  <a:srgbClr val="284162"/>
                </a:solidFill>
                <a:highlight>
                  <a:srgbClr val="F9F9F9"/>
                </a:highlight>
                <a:latin typeface="Open Sans"/>
                <a:ea typeface="Open Sans"/>
                <a:cs typeface="Open Sans"/>
                <a:sym typeface="Open Sans"/>
                <a:hlinkClick r:id="rId12">
                  <a:extLst>
                    <a:ext uri="{A12FA001-AC4F-418D-AE19-62706E023703}">
                      <ahyp:hlinkClr xmlns:ahyp="http://schemas.microsoft.com/office/drawing/2018/hyperlinkcolor" val="tx"/>
                    </a:ext>
                  </a:extLst>
                </a:hlinkClick>
              </a:rPr>
              <a:t>Guide de rédaction du contenu du site Canada.ca</a:t>
            </a:r>
            <a:r>
              <a:rPr lang="fr-CA" sz="1100" dirty="0">
                <a:solidFill>
                  <a:srgbClr val="333333"/>
                </a:solidFill>
                <a:highlight>
                  <a:srgbClr val="F9F9F9"/>
                </a:highlight>
                <a:latin typeface="Open Sans"/>
                <a:ea typeface="Open Sans"/>
                <a:cs typeface="Open Sans"/>
                <a:sym typeface="Open Sans"/>
              </a:rPr>
              <a:t>;</a:t>
            </a:r>
          </a:p>
          <a:p>
            <a:pPr marL="457200" lvl="0" indent="-298450" algn="l" rtl="0">
              <a:lnSpc>
                <a:spcPct val="115000"/>
              </a:lnSpc>
              <a:spcBef>
                <a:spcPts val="0"/>
              </a:spcBef>
              <a:spcAft>
                <a:spcPts val="0"/>
              </a:spcAft>
              <a:buClr>
                <a:srgbClr val="333333"/>
              </a:buClr>
              <a:buSzPts val="1100"/>
              <a:buFont typeface="Open Sans"/>
              <a:buChar char="●"/>
            </a:pPr>
            <a:r>
              <a:rPr lang="fr-CA" sz="1100" dirty="0">
                <a:solidFill>
                  <a:srgbClr val="333333"/>
                </a:solidFill>
                <a:highlight>
                  <a:srgbClr val="F9F9F9"/>
                </a:highlight>
                <a:latin typeface="Open Sans"/>
                <a:ea typeface="Open Sans"/>
                <a:cs typeface="Open Sans"/>
                <a:sym typeface="Open Sans"/>
              </a:rPr>
              <a:t>D.2.2 Veiller à ce que les renseignements équivalents affichés sur des plateformes et des voies numériques à propos des politiques, des programmes et des services soient accessibles sur la présence Web du gouvernement du Canada;</a:t>
            </a:r>
          </a:p>
          <a:p>
            <a:pPr marL="457200" lvl="0" indent="-298450" algn="l" rtl="0">
              <a:lnSpc>
                <a:spcPct val="115000"/>
              </a:lnSpc>
              <a:spcBef>
                <a:spcPts val="0"/>
              </a:spcBef>
              <a:spcAft>
                <a:spcPts val="0"/>
              </a:spcAft>
              <a:buClr>
                <a:srgbClr val="333333"/>
              </a:buClr>
              <a:buSzPts val="1100"/>
              <a:buFont typeface="Open Sans"/>
              <a:buChar char="●"/>
            </a:pPr>
            <a:r>
              <a:rPr lang="fr-CA" sz="1100" dirty="0">
                <a:solidFill>
                  <a:srgbClr val="333333"/>
                </a:solidFill>
                <a:highlight>
                  <a:srgbClr val="F9F9F9"/>
                </a:highlight>
                <a:latin typeface="Open Sans"/>
                <a:ea typeface="Open Sans"/>
                <a:cs typeface="Open Sans"/>
                <a:sym typeface="Open Sans"/>
              </a:rPr>
              <a:t>D.2.3 Suivre les processus définis par l’éditeur principal concernant les applications mobiles.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9"/>
          <p:cNvSpPr txBox="1">
            <a:spLocks noGrp="1"/>
          </p:cNvSpPr>
          <p:nvPr>
            <p:ph type="body" idx="1"/>
            <p:custDataLst>
              <p:tags r:id="rId1"/>
            </p:custDataLst>
          </p:nvPr>
        </p:nvSpPr>
        <p:spPr>
          <a:xfrm>
            <a:off x="164850" y="1663025"/>
            <a:ext cx="5143800" cy="3349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p>
            <a:pPr marL="457200" lvl="0" indent="-314325" algn="l" rtl="0">
              <a:spcBef>
                <a:spcPts val="0"/>
              </a:spcBef>
              <a:spcAft>
                <a:spcPts val="0"/>
              </a:spcAft>
              <a:buSzPts val="1350"/>
              <a:buFont typeface="Open Sans"/>
              <a:buChar char="●"/>
            </a:pPr>
            <a:r>
              <a:rPr lang="fr-CA" sz="1200" dirty="0">
                <a:latin typeface="Open Sans"/>
                <a:ea typeface="Open Sans"/>
                <a:cs typeface="Open Sans"/>
                <a:sym typeface="Open Sans"/>
              </a:rPr>
              <a:t>La Norme graphique fournit les </a:t>
            </a:r>
            <a:r>
              <a:rPr lang="fr-CA" sz="1200" u="sng" dirty="0">
                <a:solidFill>
                  <a:schemeClr val="accent5"/>
                </a:solidFill>
                <a:latin typeface="Open Sans"/>
                <a:ea typeface="Open Sans"/>
                <a:cs typeface="Open Sans"/>
                <a:sym typeface="Open Sans"/>
                <a:hlinkClick r:id="rId11">
                  <a:extLst>
                    <a:ext uri="{A12FA001-AC4F-418D-AE19-62706E023703}">
                      <ahyp:hlinkClr xmlns:ahyp="http://schemas.microsoft.com/office/drawing/2018/hyperlinkcolor" val="tx"/>
                    </a:ext>
                  </a:extLst>
                </a:hlinkClick>
              </a:rPr>
              <a:t>normes graphiques spécifiques pour les sites Web du gouvernement du Canada.</a:t>
            </a:r>
          </a:p>
          <a:p>
            <a:pPr marL="457200" lvl="0" indent="-314325" algn="l" rtl="0">
              <a:spcBef>
                <a:spcPts val="0"/>
              </a:spcBef>
              <a:spcAft>
                <a:spcPts val="0"/>
              </a:spcAft>
              <a:buSzPts val="1350"/>
              <a:buFont typeface="Open Sans"/>
              <a:buChar char="●"/>
            </a:pPr>
            <a:r>
              <a:rPr lang="fr-CA" sz="1200" dirty="0">
                <a:latin typeface="Open Sans"/>
                <a:ea typeface="Open Sans"/>
                <a:cs typeface="Open Sans"/>
                <a:sym typeface="Open Sans"/>
              </a:rPr>
              <a:t>Le mot-symbole Canada et la signature institutionnelle doivent être appliqués sur tous les sites Web du gouvernement du Canada destinés au public, comme suit :</a:t>
            </a:r>
          </a:p>
          <a:p>
            <a:pPr marL="914400" lvl="1" indent="-314325" algn="l" rtl="0">
              <a:spcBef>
                <a:spcPts val="0"/>
              </a:spcBef>
              <a:spcAft>
                <a:spcPts val="0"/>
              </a:spcAft>
              <a:buSzPts val="1350"/>
              <a:buFont typeface="Open Sans"/>
              <a:buChar char="○"/>
            </a:pPr>
            <a:r>
              <a:rPr lang="fr-CA" sz="1200" dirty="0">
                <a:latin typeface="Open Sans"/>
                <a:ea typeface="Open Sans"/>
                <a:cs typeface="Open Sans"/>
                <a:sym typeface="Open Sans"/>
              </a:rPr>
              <a:t>la </a:t>
            </a:r>
            <a:r>
              <a:rPr lang="fr-CA" sz="1200" b="1" dirty="0">
                <a:latin typeface="Open Sans"/>
                <a:ea typeface="Open Sans"/>
                <a:cs typeface="Open Sans"/>
                <a:sym typeface="Open Sans"/>
              </a:rPr>
              <a:t>signature du gouvernement du Canada</a:t>
            </a:r>
            <a:r>
              <a:rPr lang="fr-CA" sz="1200" dirty="0">
                <a:latin typeface="Open Sans"/>
                <a:ea typeface="Open Sans"/>
                <a:cs typeface="Open Sans"/>
                <a:sym typeface="Open Sans"/>
              </a:rPr>
              <a:t> apparaît dans le coin supérieur gauche de l’en-tête;</a:t>
            </a:r>
          </a:p>
          <a:p>
            <a:pPr marL="914400" lvl="1" indent="-314325" algn="l" rtl="0">
              <a:spcBef>
                <a:spcPts val="0"/>
              </a:spcBef>
              <a:spcAft>
                <a:spcPts val="0"/>
              </a:spcAft>
              <a:buSzPts val="1350"/>
              <a:buFont typeface="Open Sans"/>
              <a:buChar char="○"/>
            </a:pPr>
            <a:r>
              <a:rPr lang="fr-CA" sz="1200" dirty="0">
                <a:latin typeface="Open Sans"/>
                <a:ea typeface="Open Sans"/>
                <a:cs typeface="Open Sans"/>
                <a:sym typeface="Open Sans"/>
              </a:rPr>
              <a:t>le </a:t>
            </a:r>
            <a:r>
              <a:rPr lang="fr-CA" sz="1200" b="1" dirty="0">
                <a:latin typeface="Open Sans"/>
                <a:ea typeface="Open Sans"/>
                <a:cs typeface="Open Sans"/>
                <a:sym typeface="Open Sans"/>
              </a:rPr>
              <a:t>mot-symbole Canada</a:t>
            </a:r>
            <a:r>
              <a:rPr lang="fr-CA" sz="1200" dirty="0">
                <a:latin typeface="Open Sans"/>
                <a:ea typeface="Open Sans"/>
                <a:cs typeface="Open Sans"/>
                <a:sym typeface="Open Sans"/>
              </a:rPr>
              <a:t> apparaît dans le coin inférieur droit du pied de page;</a:t>
            </a:r>
          </a:p>
          <a:p>
            <a:pPr marL="1371600" lvl="2" indent="-314325" algn="l" rtl="0">
              <a:spcBef>
                <a:spcPts val="0"/>
              </a:spcBef>
              <a:spcAft>
                <a:spcPts val="0"/>
              </a:spcAft>
              <a:buSzPts val="1350"/>
              <a:buFont typeface="Open Sans"/>
              <a:buChar char="■"/>
            </a:pPr>
            <a:r>
              <a:rPr lang="fr-CA" sz="1200" dirty="0">
                <a:latin typeface="Open Sans"/>
                <a:ea typeface="Open Sans"/>
                <a:cs typeface="Open Sans"/>
                <a:sym typeface="Open Sans"/>
              </a:rPr>
              <a:t>le mot-symbole Canada et la signature du gouvernement du Canada y figurent :</a:t>
            </a:r>
          </a:p>
          <a:p>
            <a:pPr marL="1828800" lvl="3" indent="-314325" algn="l" rtl="0">
              <a:spcBef>
                <a:spcPts val="0"/>
              </a:spcBef>
              <a:spcAft>
                <a:spcPts val="0"/>
              </a:spcAft>
              <a:buSzPts val="1350"/>
              <a:buFont typeface="Open Sans"/>
              <a:buChar char="●"/>
            </a:pPr>
            <a:r>
              <a:rPr lang="fr-CA" sz="1200" dirty="0">
                <a:latin typeface="Open Sans"/>
                <a:ea typeface="Open Sans"/>
                <a:cs typeface="Open Sans"/>
                <a:sym typeface="Open Sans"/>
              </a:rPr>
              <a:t>en caractères noirs avec le symbole du drapeau rouge du PCIM sur fond blanc;</a:t>
            </a:r>
          </a:p>
          <a:p>
            <a:pPr marL="1828800" lvl="3" indent="-314325" algn="l" rtl="0">
              <a:spcBef>
                <a:spcPts val="0"/>
              </a:spcBef>
              <a:spcAft>
                <a:spcPts val="0"/>
              </a:spcAft>
              <a:buSzPts val="1350"/>
              <a:buFont typeface="Open Sans"/>
              <a:buChar char="●"/>
            </a:pPr>
            <a:r>
              <a:rPr lang="fr-CA" sz="1200" dirty="0">
                <a:latin typeface="Open Sans"/>
                <a:ea typeface="Open Sans"/>
                <a:cs typeface="Open Sans"/>
                <a:sym typeface="Open Sans"/>
              </a:rPr>
              <a:t>avec la police </a:t>
            </a:r>
            <a:r>
              <a:rPr lang="fr-CA" sz="1200" dirty="0" err="1">
                <a:latin typeface="Open Sans"/>
                <a:ea typeface="Open Sans"/>
                <a:cs typeface="Open Sans"/>
                <a:sym typeface="Open Sans"/>
              </a:rPr>
              <a:t>Helvetica</a:t>
            </a:r>
            <a:r>
              <a:rPr lang="fr-CA" sz="1200" dirty="0">
                <a:latin typeface="Open Sans"/>
                <a:ea typeface="Open Sans"/>
                <a:cs typeface="Open Sans"/>
                <a:sym typeface="Open Sans"/>
              </a:rPr>
              <a:t> </a:t>
            </a:r>
            <a:r>
              <a:rPr lang="fr-CA" sz="1200" dirty="0" err="1">
                <a:latin typeface="Open Sans"/>
                <a:ea typeface="Open Sans"/>
                <a:cs typeface="Open Sans"/>
                <a:sym typeface="Open Sans"/>
              </a:rPr>
              <a:t>demi-gras</a:t>
            </a:r>
            <a:r>
              <a:rPr lang="fr-CA" sz="1200" dirty="0">
                <a:latin typeface="Open Sans"/>
                <a:ea typeface="Open Sans"/>
                <a:cs typeface="Open Sans"/>
                <a:sym typeface="Open Sans"/>
              </a:rPr>
              <a:t>;</a:t>
            </a:r>
          </a:p>
        </p:txBody>
      </p:sp>
      <p:sp>
        <p:nvSpPr>
          <p:cNvPr id="119" name="Google Shape;119;p19"/>
          <p:cNvSpPr/>
          <p:nvPr>
            <p:custDataLst>
              <p:tags r:id="rId2"/>
            </p:custDataLst>
          </p:nvPr>
        </p:nvSpPr>
        <p:spPr>
          <a:xfrm>
            <a:off x="0" y="-12575"/>
            <a:ext cx="9144000" cy="1610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300" dirty="0"/>
          </a:p>
        </p:txBody>
      </p:sp>
      <p:sp>
        <p:nvSpPr>
          <p:cNvPr id="120" name="Google Shape;120;p19"/>
          <p:cNvSpPr txBox="1">
            <a:spLocks noGrp="1"/>
          </p:cNvSpPr>
          <p:nvPr>
            <p:ph type="title"/>
            <p:custDataLst>
              <p:tags r:id="rId3"/>
            </p:custDataLst>
          </p:nvPr>
        </p:nvSpPr>
        <p:spPr>
          <a:xfrm>
            <a:off x="311700" y="224825"/>
            <a:ext cx="8709450" cy="957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SzPts val="990"/>
              <a:buNone/>
            </a:pPr>
            <a:r>
              <a:rPr lang="fr-CA" sz="2500" b="1" dirty="0">
                <a:solidFill>
                  <a:schemeClr val="lt1"/>
                </a:solidFill>
                <a:latin typeface="Lato"/>
                <a:ea typeface="Lato"/>
                <a:cs typeface="Lato"/>
                <a:sym typeface="Lato"/>
              </a:rPr>
              <a:t>Norme de conception pour le programme d’identité fédérale</a:t>
            </a:r>
          </a:p>
        </p:txBody>
      </p:sp>
      <p:sp>
        <p:nvSpPr>
          <p:cNvPr id="121" name="Google Shape;121;p19"/>
          <p:cNvSpPr/>
          <p:nvPr>
            <p:custDataLst>
              <p:tags r:id="rId4"/>
            </p:custDataLst>
          </p:nvPr>
        </p:nvSpPr>
        <p:spPr>
          <a:xfrm>
            <a:off x="411876" y="825504"/>
            <a:ext cx="940800" cy="84900"/>
          </a:xfrm>
          <a:prstGeom prst="rect">
            <a:avLst/>
          </a:prstGeom>
          <a:solidFill>
            <a:srgbClr val="AF3C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9"/>
          <p:cNvSpPr txBox="1">
            <a:spLocks noGrp="1"/>
          </p:cNvSpPr>
          <p:nvPr>
            <p:ph type="subTitle" idx="4294967295"/>
            <p:custDataLst>
              <p:tags r:id="rId5"/>
            </p:custDataLst>
          </p:nvPr>
        </p:nvSpPr>
        <p:spPr>
          <a:xfrm>
            <a:off x="368100" y="998390"/>
            <a:ext cx="7051200" cy="4581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fr-CA" sz="2000">
                <a:solidFill>
                  <a:schemeClr val="lt1"/>
                </a:solidFill>
                <a:latin typeface="Open Sans"/>
                <a:ea typeface="Open Sans"/>
                <a:cs typeface="Open Sans"/>
                <a:sym typeface="Open Sans"/>
              </a:rPr>
              <a:t>Norme pour les sites Web du gouvernement du Canada</a:t>
            </a:r>
          </a:p>
        </p:txBody>
      </p:sp>
      <p:sp>
        <p:nvSpPr>
          <p:cNvPr id="123" name="Google Shape;123;p19"/>
          <p:cNvSpPr txBox="1">
            <a:spLocks noGrp="1"/>
          </p:cNvSpPr>
          <p:nvPr>
            <p:ph type="sldNum" idx="12"/>
            <p:custDataLst>
              <p:tags r:id="rId6"/>
            </p:custDataLst>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7</a:t>
            </a:fld>
            <a:endParaRPr lang="en"/>
          </a:p>
        </p:txBody>
      </p:sp>
      <p:pic>
        <p:nvPicPr>
          <p:cNvPr id="124" name="Google Shape;124;p19"/>
          <p:cNvPicPr preferRelativeResize="0"/>
          <p:nvPr>
            <p:custDataLst>
              <p:tags r:id="rId7"/>
            </p:custDataLst>
          </p:nvPr>
        </p:nvPicPr>
        <p:blipFill>
          <a:blip r:embed="rId12">
            <a:alphaModFix/>
          </a:blip>
          <a:stretch>
            <a:fillRect/>
          </a:stretch>
        </p:blipFill>
        <p:spPr>
          <a:xfrm>
            <a:off x="5523975" y="1737401"/>
            <a:ext cx="3497175" cy="621925"/>
          </a:xfrm>
          <a:prstGeom prst="rect">
            <a:avLst/>
          </a:prstGeom>
          <a:noFill/>
          <a:ln>
            <a:noFill/>
          </a:ln>
        </p:spPr>
      </p:pic>
      <p:pic>
        <p:nvPicPr>
          <p:cNvPr id="125" name="Google Shape;125;p19"/>
          <p:cNvPicPr preferRelativeResize="0"/>
          <p:nvPr>
            <p:custDataLst>
              <p:tags r:id="rId8"/>
            </p:custDataLst>
          </p:nvPr>
        </p:nvPicPr>
        <p:blipFill>
          <a:blip r:embed="rId13">
            <a:alphaModFix/>
          </a:blip>
          <a:stretch>
            <a:fillRect/>
          </a:stretch>
        </p:blipFill>
        <p:spPr>
          <a:xfrm>
            <a:off x="5590700" y="3281453"/>
            <a:ext cx="3363700" cy="152724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0"/>
          <p:cNvSpPr txBox="1">
            <a:spLocks noGrp="1"/>
          </p:cNvSpPr>
          <p:nvPr>
            <p:ph type="body" idx="1"/>
            <p:custDataLst>
              <p:tags r:id="rId1"/>
            </p:custDataLst>
          </p:nvPr>
        </p:nvSpPr>
        <p:spPr>
          <a:xfrm>
            <a:off x="164850" y="1663025"/>
            <a:ext cx="8356500" cy="3349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p>
            <a:pPr marL="457200" lvl="0" indent="-327025" algn="l" rtl="0">
              <a:lnSpc>
                <a:spcPct val="115000"/>
              </a:lnSpc>
              <a:spcBef>
                <a:spcPts val="0"/>
              </a:spcBef>
              <a:spcAft>
                <a:spcPts val="0"/>
              </a:spcAft>
              <a:buSzPts val="1550"/>
              <a:buFont typeface="Open Sans"/>
              <a:buChar char="●"/>
            </a:pPr>
            <a:r>
              <a:rPr lang="fr-CA" sz="1550" dirty="0">
                <a:latin typeface="Open Sans"/>
                <a:ea typeface="Open Sans"/>
                <a:cs typeface="Open Sans"/>
                <a:sym typeface="Open Sans"/>
              </a:rPr>
              <a:t>Ses exigences s’appliquent aux ministères et aux autres secteurs de l’administration publique fédérale énumérés aux annexes I, I.1 et II de la LGFP.</a:t>
            </a:r>
          </a:p>
          <a:p>
            <a:pPr marL="457200" lvl="0" indent="-327025" algn="l" rtl="0">
              <a:lnSpc>
                <a:spcPct val="115000"/>
              </a:lnSpc>
              <a:spcBef>
                <a:spcPts val="0"/>
              </a:spcBef>
              <a:spcAft>
                <a:spcPts val="0"/>
              </a:spcAft>
              <a:buSzPts val="1550"/>
              <a:buFont typeface="Open Sans"/>
              <a:buChar char="●"/>
            </a:pPr>
            <a:r>
              <a:rPr lang="fr-CA" sz="1550" dirty="0">
                <a:latin typeface="Open Sans"/>
                <a:ea typeface="Open Sans"/>
                <a:cs typeface="Open Sans"/>
                <a:sym typeface="Open Sans"/>
              </a:rPr>
              <a:t>Éléments obligatoires :</a:t>
            </a:r>
          </a:p>
          <a:p>
            <a:pPr marL="914400" lvl="1" indent="-327025" algn="l" rtl="0">
              <a:lnSpc>
                <a:spcPct val="115000"/>
              </a:lnSpc>
              <a:spcBef>
                <a:spcPts val="0"/>
              </a:spcBef>
              <a:spcAft>
                <a:spcPts val="0"/>
              </a:spcAft>
              <a:buSzPts val="1550"/>
              <a:buFont typeface="Open Sans"/>
              <a:buChar char="○"/>
            </a:pPr>
            <a:r>
              <a:rPr lang="fr-CA" sz="1550" dirty="0">
                <a:latin typeface="Open Sans"/>
                <a:ea typeface="Open Sans"/>
                <a:cs typeface="Open Sans"/>
                <a:sym typeface="Open Sans"/>
              </a:rPr>
              <a:t>Domaine Canada.ca</a:t>
            </a:r>
          </a:p>
          <a:p>
            <a:pPr marL="914400" lvl="1" indent="-327025" algn="l" rtl="0">
              <a:lnSpc>
                <a:spcPct val="115000"/>
              </a:lnSpc>
              <a:spcBef>
                <a:spcPts val="0"/>
              </a:spcBef>
              <a:spcAft>
                <a:spcPts val="0"/>
              </a:spcAft>
              <a:buSzPts val="1550"/>
              <a:buFont typeface="Open Sans"/>
              <a:buChar char="○"/>
            </a:pPr>
            <a:r>
              <a:rPr lang="fr-CA" sz="1550" dirty="0">
                <a:latin typeface="Open Sans"/>
                <a:ea typeface="Open Sans"/>
                <a:cs typeface="Open Sans"/>
                <a:sym typeface="Open Sans"/>
              </a:rPr>
              <a:t>Styles (typographie, couleurs, mise en page)</a:t>
            </a:r>
          </a:p>
          <a:p>
            <a:pPr marL="914400" lvl="1" indent="-327025" algn="l" rtl="0">
              <a:lnSpc>
                <a:spcPct val="115000"/>
              </a:lnSpc>
              <a:spcBef>
                <a:spcPts val="0"/>
              </a:spcBef>
              <a:spcAft>
                <a:spcPts val="0"/>
              </a:spcAft>
              <a:buSzPts val="1550"/>
              <a:buFont typeface="Open Sans"/>
              <a:buChar char="○"/>
            </a:pPr>
            <a:r>
              <a:rPr lang="fr-CA" sz="1550" dirty="0">
                <a:latin typeface="Open Sans"/>
                <a:ea typeface="Open Sans"/>
                <a:cs typeface="Open Sans"/>
                <a:sym typeface="Open Sans"/>
              </a:rPr>
              <a:t>En-tête et pied de page (en-tête global, pied de page global)</a:t>
            </a:r>
          </a:p>
          <a:p>
            <a:pPr marL="914400" lvl="1" indent="-327025" algn="l" rtl="0">
              <a:lnSpc>
                <a:spcPct val="115000"/>
              </a:lnSpc>
              <a:spcBef>
                <a:spcPts val="0"/>
              </a:spcBef>
              <a:spcAft>
                <a:spcPts val="0"/>
              </a:spcAft>
              <a:buSzPts val="1550"/>
              <a:buFont typeface="Open Sans"/>
              <a:buChar char="○"/>
            </a:pPr>
            <a:r>
              <a:rPr lang="fr-CA" sz="1550" dirty="0">
                <a:latin typeface="Open Sans"/>
                <a:ea typeface="Open Sans"/>
                <a:cs typeface="Open Sans"/>
                <a:sym typeface="Open Sans"/>
              </a:rPr>
              <a:t>Page d’accueil institutionnelle (variation pour les institutions quasi judiciaires)</a:t>
            </a:r>
          </a:p>
          <a:p>
            <a:pPr marL="914400" lvl="1" indent="-327025" algn="l" rtl="0">
              <a:lnSpc>
                <a:spcPct val="115000"/>
              </a:lnSpc>
              <a:spcBef>
                <a:spcPts val="0"/>
              </a:spcBef>
              <a:spcAft>
                <a:spcPts val="0"/>
              </a:spcAft>
              <a:buClr>
                <a:schemeClr val="dk1"/>
              </a:buClr>
              <a:buSzPts val="1550"/>
              <a:buFont typeface="Open Sans"/>
              <a:buChar char="○"/>
            </a:pPr>
            <a:r>
              <a:rPr lang="fr-CA" sz="1550" dirty="0">
                <a:solidFill>
                  <a:schemeClr val="dk1"/>
                </a:solidFill>
                <a:latin typeface="Open Sans"/>
                <a:ea typeface="Open Sans"/>
                <a:cs typeface="Open Sans"/>
                <a:sym typeface="Open Sans"/>
              </a:rPr>
              <a:t>Profil ministériel (variante pour les responsables d’institutions quasi judiciaires)</a:t>
            </a:r>
          </a:p>
        </p:txBody>
      </p:sp>
      <p:sp>
        <p:nvSpPr>
          <p:cNvPr id="131" name="Google Shape;131;p20"/>
          <p:cNvSpPr/>
          <p:nvPr>
            <p:custDataLst>
              <p:tags r:id="rId2"/>
            </p:custDataLst>
          </p:nvPr>
        </p:nvSpPr>
        <p:spPr>
          <a:xfrm>
            <a:off x="0" y="0"/>
            <a:ext cx="9144000" cy="1610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0"/>
          <p:cNvSpPr txBox="1">
            <a:spLocks noGrp="1"/>
          </p:cNvSpPr>
          <p:nvPr>
            <p:ph type="title"/>
            <p:custDataLst>
              <p:tags r:id="rId3"/>
            </p:custDataLst>
          </p:nvPr>
        </p:nvSpPr>
        <p:spPr>
          <a:xfrm>
            <a:off x="291401" y="215448"/>
            <a:ext cx="9144000" cy="957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fr-CA" sz="2500" b="1" dirty="0">
                <a:solidFill>
                  <a:schemeClr val="lt1"/>
                </a:solidFill>
                <a:latin typeface="Lato"/>
                <a:ea typeface="Lato"/>
                <a:cs typeface="Lato"/>
                <a:sym typeface="Lato"/>
              </a:rPr>
              <a:t>Spécification de l’architecture de contenu et d’information</a:t>
            </a:r>
          </a:p>
        </p:txBody>
      </p:sp>
      <p:sp>
        <p:nvSpPr>
          <p:cNvPr id="133" name="Google Shape;133;p20"/>
          <p:cNvSpPr/>
          <p:nvPr>
            <p:custDataLst>
              <p:tags r:id="rId4"/>
            </p:custDataLst>
          </p:nvPr>
        </p:nvSpPr>
        <p:spPr>
          <a:xfrm>
            <a:off x="411876" y="825504"/>
            <a:ext cx="940800" cy="84900"/>
          </a:xfrm>
          <a:prstGeom prst="rect">
            <a:avLst/>
          </a:prstGeom>
          <a:solidFill>
            <a:srgbClr val="AF3C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0"/>
          <p:cNvSpPr txBox="1">
            <a:spLocks noGrp="1"/>
          </p:cNvSpPr>
          <p:nvPr>
            <p:ph type="subTitle" idx="4294967295"/>
            <p:custDataLst>
              <p:tags r:id="rId5"/>
            </p:custDataLst>
          </p:nvPr>
        </p:nvSpPr>
        <p:spPr>
          <a:xfrm>
            <a:off x="1348" y="945546"/>
            <a:ext cx="9144000" cy="4581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fr-CA" dirty="0">
                <a:solidFill>
                  <a:schemeClr val="lt1"/>
                </a:solidFill>
                <a:latin typeface="Open Sans"/>
                <a:ea typeface="Open Sans"/>
                <a:cs typeface="Open Sans"/>
                <a:sym typeface="Open Sans"/>
              </a:rPr>
              <a:t>Exigences de conception obligatoires pour la présence du gouvernement sur le Web</a:t>
            </a:r>
          </a:p>
        </p:txBody>
      </p:sp>
      <p:sp>
        <p:nvSpPr>
          <p:cNvPr id="135" name="Google Shape;135;p20"/>
          <p:cNvSpPr txBox="1">
            <a:spLocks noGrp="1"/>
          </p:cNvSpPr>
          <p:nvPr>
            <p:ph type="sldNum" idx="12"/>
            <p:custDataLst>
              <p:tags r:id="rId6"/>
            </p:custDataLst>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8</a:t>
            </a:fld>
            <a:endParaRPr lang="e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1"/>
          <p:cNvSpPr txBox="1">
            <a:spLocks noGrp="1"/>
          </p:cNvSpPr>
          <p:nvPr>
            <p:ph type="body" idx="1"/>
            <p:custDataLst>
              <p:tags r:id="rId1"/>
            </p:custDataLst>
          </p:nvPr>
        </p:nvSpPr>
        <p:spPr>
          <a:xfrm>
            <a:off x="164850" y="1663025"/>
            <a:ext cx="8856308" cy="3349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fr-CA" sz="1300" dirty="0">
                <a:latin typeface="Open Sans"/>
                <a:ea typeface="Open Sans"/>
                <a:cs typeface="Open Sans"/>
                <a:sym typeface="Open Sans"/>
              </a:rPr>
              <a:t>Mesurer et comparer la confiance envers les éléments de la marque Canada.ca (voir l’</a:t>
            </a:r>
            <a:r>
              <a:rPr lang="fr-CA" sz="1300" u="sng" dirty="0">
                <a:solidFill>
                  <a:schemeClr val="hlink"/>
                </a:solidFill>
                <a:latin typeface="Open Sans"/>
                <a:ea typeface="Open Sans"/>
                <a:cs typeface="Open Sans"/>
                <a:sym typeface="Open Sans"/>
                <a:hlinkClick r:id="rId11"/>
              </a:rPr>
              <a:t>étude sur la confiance</a:t>
            </a:r>
            <a:r>
              <a:rPr lang="fr-CA" sz="1300" dirty="0">
                <a:latin typeface="Open Sans"/>
                <a:ea typeface="Open Sans"/>
                <a:cs typeface="Open Sans"/>
                <a:sym typeface="Open Sans"/>
              </a:rPr>
              <a:t>)</a:t>
            </a:r>
          </a:p>
          <a:p>
            <a:pPr marL="914400" lvl="0" indent="0" algn="l" rtl="0">
              <a:lnSpc>
                <a:spcPct val="115000"/>
              </a:lnSpc>
              <a:spcBef>
                <a:spcPts val="1000"/>
              </a:spcBef>
              <a:spcAft>
                <a:spcPts val="1000"/>
              </a:spcAft>
              <a:buNone/>
            </a:pPr>
            <a:endParaRPr sz="1400" dirty="0">
              <a:latin typeface="Open Sans"/>
              <a:ea typeface="Open Sans"/>
              <a:cs typeface="Open Sans"/>
              <a:sym typeface="Open Sans"/>
            </a:endParaRPr>
          </a:p>
        </p:txBody>
      </p:sp>
      <p:sp>
        <p:nvSpPr>
          <p:cNvPr id="141" name="Google Shape;141;p21"/>
          <p:cNvSpPr/>
          <p:nvPr>
            <p:custDataLst>
              <p:tags r:id="rId2"/>
            </p:custDataLst>
          </p:nvPr>
        </p:nvSpPr>
        <p:spPr>
          <a:xfrm>
            <a:off x="0" y="-12575"/>
            <a:ext cx="9144000" cy="1610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1"/>
          <p:cNvSpPr txBox="1">
            <a:spLocks noGrp="1"/>
          </p:cNvSpPr>
          <p:nvPr>
            <p:ph type="title"/>
            <p:custDataLst>
              <p:tags r:id="rId3"/>
            </p:custDataLst>
          </p:nvPr>
        </p:nvSpPr>
        <p:spPr>
          <a:xfrm>
            <a:off x="311700" y="224825"/>
            <a:ext cx="8770500" cy="957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fr-CA" sz="2860" b="1">
                <a:solidFill>
                  <a:schemeClr val="lt1"/>
                </a:solidFill>
                <a:latin typeface="Lato"/>
                <a:ea typeface="Lato"/>
                <a:cs typeface="Lato"/>
                <a:sym typeface="Lato"/>
              </a:rPr>
              <a:t>Image de marque Canada.ca</a:t>
            </a:r>
          </a:p>
        </p:txBody>
      </p:sp>
      <p:sp>
        <p:nvSpPr>
          <p:cNvPr id="143" name="Google Shape;143;p21"/>
          <p:cNvSpPr/>
          <p:nvPr>
            <p:custDataLst>
              <p:tags r:id="rId4"/>
            </p:custDataLst>
          </p:nvPr>
        </p:nvSpPr>
        <p:spPr>
          <a:xfrm>
            <a:off x="411876" y="825504"/>
            <a:ext cx="940800" cy="84900"/>
          </a:xfrm>
          <a:prstGeom prst="rect">
            <a:avLst/>
          </a:prstGeom>
          <a:solidFill>
            <a:srgbClr val="AF3C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1"/>
          <p:cNvSpPr txBox="1">
            <a:spLocks noGrp="1"/>
          </p:cNvSpPr>
          <p:nvPr>
            <p:ph type="subTitle" idx="4294967295"/>
            <p:custDataLst>
              <p:tags r:id="rId5"/>
            </p:custDataLst>
          </p:nvPr>
        </p:nvSpPr>
        <p:spPr>
          <a:xfrm>
            <a:off x="368100" y="998400"/>
            <a:ext cx="8508300" cy="4581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fr-CA" sz="2000">
                <a:solidFill>
                  <a:schemeClr val="lt1"/>
                </a:solidFill>
                <a:latin typeface="Open Sans"/>
                <a:ea typeface="Open Sans"/>
                <a:cs typeface="Open Sans"/>
                <a:sym typeface="Open Sans"/>
              </a:rPr>
              <a:t>Des conceptions cohérentes améliorent la confiance </a:t>
            </a:r>
          </a:p>
        </p:txBody>
      </p:sp>
      <p:sp>
        <p:nvSpPr>
          <p:cNvPr id="145" name="Google Shape;145;p21"/>
          <p:cNvSpPr txBox="1">
            <a:spLocks noGrp="1"/>
          </p:cNvSpPr>
          <p:nvPr>
            <p:ph type="sldNum" idx="12"/>
            <p:custDataLst>
              <p:tags r:id="rId6"/>
            </p:custDataLst>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9</a:t>
            </a:fld>
            <a:endParaRPr lang="en"/>
          </a:p>
        </p:txBody>
      </p:sp>
      <p:graphicFrame>
        <p:nvGraphicFramePr>
          <p:cNvPr id="146" name="Google Shape;146;p21"/>
          <p:cNvGraphicFramePr/>
          <p:nvPr>
            <p:custDataLst>
              <p:tags r:id="rId7"/>
            </p:custDataLst>
            <p:extLst>
              <p:ext uri="{D42A27DB-BD31-4B8C-83A1-F6EECF244321}">
                <p14:modId xmlns:p14="http://schemas.microsoft.com/office/powerpoint/2010/main" val="818886180"/>
              </p:ext>
            </p:extLst>
          </p:nvPr>
        </p:nvGraphicFramePr>
        <p:xfrm>
          <a:off x="411876" y="2049864"/>
          <a:ext cx="8197289" cy="3047850"/>
        </p:xfrm>
        <a:graphic>
          <a:graphicData uri="http://schemas.openxmlformats.org/drawingml/2006/table">
            <a:tbl>
              <a:tblPr>
                <a:noFill/>
                <a:tableStyleId>{2081CBB1-DF43-4153-93C5-98CED3565CC7}</a:tableStyleId>
              </a:tblPr>
              <a:tblGrid>
                <a:gridCol w="3979187">
                  <a:extLst>
                    <a:ext uri="{9D8B030D-6E8A-4147-A177-3AD203B41FA5}">
                      <a16:colId xmlns:a16="http://schemas.microsoft.com/office/drawing/2014/main" val="20000"/>
                    </a:ext>
                  </a:extLst>
                </a:gridCol>
                <a:gridCol w="4218102">
                  <a:extLst>
                    <a:ext uri="{9D8B030D-6E8A-4147-A177-3AD203B41FA5}">
                      <a16:colId xmlns:a16="http://schemas.microsoft.com/office/drawing/2014/main" val="20001"/>
                    </a:ext>
                  </a:extLst>
                </a:gridCol>
              </a:tblGrid>
              <a:tr h="330480">
                <a:tc>
                  <a:txBody>
                    <a:bodyPr/>
                    <a:lstStyle/>
                    <a:p>
                      <a:pPr marL="0" lvl="0" indent="0" algn="l" rtl="0">
                        <a:spcBef>
                          <a:spcPts val="0"/>
                        </a:spcBef>
                        <a:spcAft>
                          <a:spcPts val="0"/>
                        </a:spcAft>
                        <a:buNone/>
                      </a:pPr>
                      <a:r>
                        <a:rPr lang="fr-CA" b="1" dirty="0"/>
                        <a:t>Élément</a:t>
                      </a:r>
                    </a:p>
                  </a:txBody>
                  <a:tcPr marL="91425" marR="91425" marT="91425" marB="91425">
                    <a:solidFill>
                      <a:srgbClr val="CCCCCC"/>
                    </a:solidFill>
                  </a:tcPr>
                </a:tc>
                <a:tc>
                  <a:txBody>
                    <a:bodyPr/>
                    <a:lstStyle/>
                    <a:p>
                      <a:pPr marL="0" lvl="0" indent="0" algn="l" rtl="0">
                        <a:spcBef>
                          <a:spcPts val="0"/>
                        </a:spcBef>
                        <a:spcAft>
                          <a:spcPts val="0"/>
                        </a:spcAft>
                        <a:buNone/>
                      </a:pPr>
                      <a:r>
                        <a:rPr lang="fr-CA" b="1"/>
                        <a:t>Constatations</a:t>
                      </a:r>
                    </a:p>
                  </a:txBody>
                  <a:tcPr marL="91425" marR="91425" marT="91425" marB="91425">
                    <a:solidFill>
                      <a:srgbClr val="CCCCCC"/>
                    </a:solidFill>
                  </a:tcPr>
                </a:tc>
                <a:extLst>
                  <a:ext uri="{0D108BD9-81ED-4DB2-BD59-A6C34878D82A}">
                    <a16:rowId xmlns:a16="http://schemas.microsoft.com/office/drawing/2014/main" val="10000"/>
                  </a:ext>
                </a:extLst>
              </a:tr>
              <a:tr h="864374">
                <a:tc>
                  <a:txBody>
                    <a:bodyPr/>
                    <a:lstStyle/>
                    <a:p>
                      <a:pPr marL="0" lvl="0" indent="0" algn="l" rtl="0">
                        <a:spcBef>
                          <a:spcPts val="0"/>
                        </a:spcBef>
                        <a:spcAft>
                          <a:spcPts val="0"/>
                        </a:spcAft>
                        <a:buClr>
                          <a:schemeClr val="dk1"/>
                        </a:buClr>
                        <a:buSzPts val="1100"/>
                        <a:buFont typeface="Arial"/>
                        <a:buNone/>
                      </a:pPr>
                      <a:r>
                        <a:rPr lang="fr-CA">
                          <a:solidFill>
                            <a:schemeClr val="dk1"/>
                          </a:solidFill>
                        </a:rPr>
                        <a:t>Signature du gouvernement du Canada (symbole du drapeau du PCIM avec le gouvernement du Canada dans les deux langues) </a:t>
                      </a:r>
                    </a:p>
                  </a:txBody>
                  <a:tcPr marL="91425" marR="91425" marT="91425" marB="91425"/>
                </a:tc>
                <a:tc>
                  <a:txBody>
                    <a:bodyPr/>
                    <a:lstStyle/>
                    <a:p>
                      <a:pPr marL="0" lvl="0" indent="0" algn="l" rtl="0">
                        <a:spcBef>
                          <a:spcPts val="0"/>
                        </a:spcBef>
                        <a:spcAft>
                          <a:spcPts val="0"/>
                        </a:spcAft>
                        <a:buNone/>
                      </a:pPr>
                      <a:r>
                        <a:rPr lang="fr-CA" dirty="0"/>
                        <a:t>Essentielle</a:t>
                      </a:r>
                    </a:p>
                    <a:p>
                      <a:pPr marL="0" lvl="0" indent="0" algn="l" rtl="0">
                        <a:spcBef>
                          <a:spcPts val="0"/>
                        </a:spcBef>
                        <a:spcAft>
                          <a:spcPts val="0"/>
                        </a:spcAft>
                        <a:buNone/>
                      </a:pPr>
                      <a:r>
                        <a:rPr lang="fr-CA" dirty="0"/>
                        <a:t>Grande confiance</a:t>
                      </a:r>
                    </a:p>
                    <a:p>
                      <a:pPr marL="0" lvl="0" indent="0" algn="l" rtl="0">
                        <a:spcBef>
                          <a:spcPts val="0"/>
                        </a:spcBef>
                        <a:spcAft>
                          <a:spcPts val="0"/>
                        </a:spcAft>
                        <a:buNone/>
                      </a:pPr>
                      <a:r>
                        <a:rPr lang="fr-CA" dirty="0"/>
                        <a:t>Doit être en couleur</a:t>
                      </a:r>
                    </a:p>
                    <a:p>
                      <a:pPr marL="0" lvl="0" indent="0" algn="l" rtl="0">
                        <a:spcBef>
                          <a:spcPts val="0"/>
                        </a:spcBef>
                        <a:spcAft>
                          <a:spcPts val="0"/>
                        </a:spcAft>
                        <a:buNone/>
                      </a:pPr>
                      <a:r>
                        <a:rPr lang="fr-CA" dirty="0"/>
                        <a:t>Non remplaçable</a:t>
                      </a:r>
                    </a:p>
                  </a:txBody>
                  <a:tcPr marL="91425" marR="91425" marT="91425" marB="91425"/>
                </a:tc>
                <a:extLst>
                  <a:ext uri="{0D108BD9-81ED-4DB2-BD59-A6C34878D82A}">
                    <a16:rowId xmlns:a16="http://schemas.microsoft.com/office/drawing/2014/main" val="10001"/>
                  </a:ext>
                </a:extLst>
              </a:tr>
              <a:tr h="508445">
                <a:tc>
                  <a:txBody>
                    <a:bodyPr/>
                    <a:lstStyle/>
                    <a:p>
                      <a:pPr marL="0" lvl="0" indent="0" algn="l" rtl="0">
                        <a:spcBef>
                          <a:spcPts val="0"/>
                        </a:spcBef>
                        <a:spcAft>
                          <a:spcPts val="0"/>
                        </a:spcAft>
                        <a:buNone/>
                      </a:pPr>
                      <a:r>
                        <a:rPr lang="fr-CA" dirty="0"/>
                        <a:t>URL de Canada.ca (c. url avec gc.ca)</a:t>
                      </a:r>
                    </a:p>
                  </a:txBody>
                  <a:tcPr marL="91425" marR="91425" marT="91425" marB="91425"/>
                </a:tc>
                <a:tc>
                  <a:txBody>
                    <a:bodyPr/>
                    <a:lstStyle/>
                    <a:p>
                      <a:pPr marL="0" lvl="0" indent="0" algn="l" rtl="0">
                        <a:spcBef>
                          <a:spcPts val="0"/>
                        </a:spcBef>
                        <a:spcAft>
                          <a:spcPts val="0"/>
                        </a:spcAft>
                        <a:buNone/>
                      </a:pPr>
                      <a:r>
                        <a:rPr lang="fr-CA"/>
                        <a:t>Important à essentiel pour certains qui lui font plus confiance qu’à la conception</a:t>
                      </a:r>
                    </a:p>
                  </a:txBody>
                  <a:tcPr marL="91425" marR="91425" marT="91425" marB="91425"/>
                </a:tc>
                <a:extLst>
                  <a:ext uri="{0D108BD9-81ED-4DB2-BD59-A6C34878D82A}">
                    <a16:rowId xmlns:a16="http://schemas.microsoft.com/office/drawing/2014/main" val="10002"/>
                  </a:ext>
                </a:extLst>
              </a:tr>
              <a:tr h="330480">
                <a:tc>
                  <a:txBody>
                    <a:bodyPr/>
                    <a:lstStyle/>
                    <a:p>
                      <a:pPr marL="0" lvl="0" indent="0" algn="l" rtl="0">
                        <a:spcBef>
                          <a:spcPts val="0"/>
                        </a:spcBef>
                        <a:spcAft>
                          <a:spcPts val="0"/>
                        </a:spcAft>
                        <a:buNone/>
                      </a:pPr>
                      <a:r>
                        <a:rPr lang="fr-CA"/>
                        <a:t>Bouton de menu</a:t>
                      </a:r>
                    </a:p>
                  </a:txBody>
                  <a:tcPr marL="91425" marR="91425" marT="91425" marB="91425"/>
                </a:tc>
                <a:tc>
                  <a:txBody>
                    <a:bodyPr/>
                    <a:lstStyle/>
                    <a:p>
                      <a:pPr marL="0" lvl="0" indent="0" algn="l" rtl="0">
                        <a:spcBef>
                          <a:spcPts val="0"/>
                        </a:spcBef>
                        <a:spcAft>
                          <a:spcPts val="0"/>
                        </a:spcAft>
                        <a:buNone/>
                      </a:pPr>
                      <a:r>
                        <a:rPr lang="fr-CA"/>
                        <a:t>Non essentiel</a:t>
                      </a:r>
                    </a:p>
                  </a:txBody>
                  <a:tcPr marL="91425" marR="91425" marT="91425" marB="91425"/>
                </a:tc>
                <a:extLst>
                  <a:ext uri="{0D108BD9-81ED-4DB2-BD59-A6C34878D82A}">
                    <a16:rowId xmlns:a16="http://schemas.microsoft.com/office/drawing/2014/main" val="10003"/>
                  </a:ext>
                </a:extLst>
              </a:tr>
              <a:tr h="508445">
                <a:tc>
                  <a:txBody>
                    <a:bodyPr/>
                    <a:lstStyle/>
                    <a:p>
                      <a:pPr marL="0" lvl="0" indent="0" algn="l" rtl="0">
                        <a:spcBef>
                          <a:spcPts val="0"/>
                        </a:spcBef>
                        <a:spcAft>
                          <a:spcPts val="0"/>
                        </a:spcAft>
                        <a:buNone/>
                      </a:pPr>
                      <a:r>
                        <a:rPr lang="fr-CA" dirty="0"/>
                        <a:t>Ouverture de session</a:t>
                      </a:r>
                    </a:p>
                  </a:txBody>
                  <a:tcPr marL="91425" marR="91425" marT="91425" marB="91425"/>
                </a:tc>
                <a:tc>
                  <a:txBody>
                    <a:bodyPr/>
                    <a:lstStyle/>
                    <a:p>
                      <a:pPr marL="0" lvl="0" indent="0" algn="l" rtl="0">
                        <a:spcBef>
                          <a:spcPts val="0"/>
                        </a:spcBef>
                        <a:spcAft>
                          <a:spcPts val="0"/>
                        </a:spcAft>
                        <a:buNone/>
                      </a:pPr>
                      <a:r>
                        <a:rPr lang="fr-CA" dirty="0"/>
                        <a:t>La cohérence de l’approche de la signature est importante </a:t>
                      </a:r>
                    </a:p>
                  </a:txBody>
                  <a:tcPr marL="91425" marR="91425" marT="91425" marB="91425"/>
                </a:tc>
                <a:extLst>
                  <a:ext uri="{0D108BD9-81ED-4DB2-BD59-A6C34878D82A}">
                    <a16:rowId xmlns:a16="http://schemas.microsoft.com/office/drawing/2014/main" val="10004"/>
                  </a:ext>
                </a:extLst>
              </a:tr>
            </a:tbl>
          </a:graphicData>
        </a:graphic>
      </p:graphicFrame>
      <p:pic>
        <p:nvPicPr>
          <p:cNvPr id="147" name="Google Shape;147;p21"/>
          <p:cNvPicPr preferRelativeResize="0"/>
          <p:nvPr>
            <p:custDataLst>
              <p:tags r:id="rId8"/>
            </p:custDataLst>
          </p:nvPr>
        </p:nvPicPr>
        <p:blipFill>
          <a:blip r:embed="rId12">
            <a:alphaModFix/>
          </a:blip>
          <a:stretch>
            <a:fillRect/>
          </a:stretch>
        </p:blipFill>
        <p:spPr>
          <a:xfrm>
            <a:off x="1487601" y="2007326"/>
            <a:ext cx="2724150" cy="485775"/>
          </a:xfrm>
          <a:prstGeom prst="rect">
            <a:avLst/>
          </a:prstGeom>
          <a:noFill/>
          <a:ln>
            <a:noFill/>
          </a:ln>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63f4026d353232194cfde7e3&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4"/>
</p:tagLst>
</file>

<file path=ppt/tags/tag14.xml><?xml version="1.0" encoding="utf-8"?>
<p:tagLst xmlns:a="http://schemas.openxmlformats.org/drawingml/2006/main" xmlns:r="http://schemas.openxmlformats.org/officeDocument/2006/relationships" xmlns:p="http://schemas.openxmlformats.org/presentationml/2006/main">
  <p:tag name="NUM" val="5"/>
</p:tagLst>
</file>

<file path=ppt/tags/tag15.xml><?xml version="1.0" encoding="utf-8"?>
<p:tagLst xmlns:a="http://schemas.openxmlformats.org/drawingml/2006/main" xmlns:r="http://schemas.openxmlformats.org/officeDocument/2006/relationships" xmlns:p="http://schemas.openxmlformats.org/presentationml/2006/main">
  <p:tag name="NUM" val="6"/>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4"/>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5"/>
</p:tagLst>
</file>

<file path=ppt/tags/tag21.xml><?xml version="1.0" encoding="utf-8"?>
<p:tagLst xmlns:a="http://schemas.openxmlformats.org/drawingml/2006/main" xmlns:r="http://schemas.openxmlformats.org/officeDocument/2006/relationships" xmlns:p="http://schemas.openxmlformats.org/presentationml/2006/main">
  <p:tag name="NUM" val="6"/>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4"/>
</p:tagLst>
</file>

<file path=ppt/tags/tag26.xml><?xml version="1.0" encoding="utf-8"?>
<p:tagLst xmlns:a="http://schemas.openxmlformats.org/drawingml/2006/main" xmlns:r="http://schemas.openxmlformats.org/officeDocument/2006/relationships" xmlns:p="http://schemas.openxmlformats.org/presentationml/2006/main">
  <p:tag name="NUM" val="5"/>
</p:tagLst>
</file>

<file path=ppt/tags/tag27.xml><?xml version="1.0" encoding="utf-8"?>
<p:tagLst xmlns:a="http://schemas.openxmlformats.org/drawingml/2006/main" xmlns:r="http://schemas.openxmlformats.org/officeDocument/2006/relationships" xmlns:p="http://schemas.openxmlformats.org/presentationml/2006/main">
  <p:tag name="NUM" val="6"/>
</p:tagLst>
</file>

<file path=ppt/tags/tag28.xml><?xml version="1.0" encoding="utf-8"?>
<p:tagLst xmlns:a="http://schemas.openxmlformats.org/drawingml/2006/main" xmlns:r="http://schemas.openxmlformats.org/officeDocument/2006/relationships" xmlns:p="http://schemas.openxmlformats.org/presentationml/2006/main">
  <p:tag name="NUM" val="7"/>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4"/>
</p:tagLst>
</file>

<file path=ppt/tags/tag33.xml><?xml version="1.0" encoding="utf-8"?>
<p:tagLst xmlns:a="http://schemas.openxmlformats.org/drawingml/2006/main" xmlns:r="http://schemas.openxmlformats.org/officeDocument/2006/relationships" xmlns:p="http://schemas.openxmlformats.org/presentationml/2006/main">
  <p:tag name="NUM" val="5"/>
</p:tagLst>
</file>

<file path=ppt/tags/tag34.xml><?xml version="1.0" encoding="utf-8"?>
<p:tagLst xmlns:a="http://schemas.openxmlformats.org/drawingml/2006/main" xmlns:r="http://schemas.openxmlformats.org/officeDocument/2006/relationships" xmlns:p="http://schemas.openxmlformats.org/presentationml/2006/main">
  <p:tag name="NUM" val="6"/>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4"/>
</p:tagLst>
</file>

<file path=ppt/tags/tag39.xml><?xml version="1.0" encoding="utf-8"?>
<p:tagLst xmlns:a="http://schemas.openxmlformats.org/drawingml/2006/main" xmlns:r="http://schemas.openxmlformats.org/officeDocument/2006/relationships" xmlns:p="http://schemas.openxmlformats.org/presentationml/2006/main">
  <p:tag name="NUM" val="5"/>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40.xml><?xml version="1.0" encoding="utf-8"?>
<p:tagLst xmlns:a="http://schemas.openxmlformats.org/drawingml/2006/main" xmlns:r="http://schemas.openxmlformats.org/officeDocument/2006/relationships" xmlns:p="http://schemas.openxmlformats.org/presentationml/2006/main">
  <p:tag name="NUM" val="6"/>
</p:tagLst>
</file>

<file path=ppt/tags/tag41.xml><?xml version="1.0" encoding="utf-8"?>
<p:tagLst xmlns:a="http://schemas.openxmlformats.org/drawingml/2006/main" xmlns:r="http://schemas.openxmlformats.org/officeDocument/2006/relationships" xmlns:p="http://schemas.openxmlformats.org/presentationml/2006/main">
  <p:tag name="NUM" val="7"/>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NUM" val="4"/>
</p:tagLst>
</file>

<file path=ppt/tags/tag46.xml><?xml version="1.0" encoding="utf-8"?>
<p:tagLst xmlns:a="http://schemas.openxmlformats.org/drawingml/2006/main" xmlns:r="http://schemas.openxmlformats.org/officeDocument/2006/relationships" xmlns:p="http://schemas.openxmlformats.org/presentationml/2006/main">
  <p:tag name="NUM" val="5"/>
</p:tagLst>
</file>

<file path=ppt/tags/tag47.xml><?xml version="1.0" encoding="utf-8"?>
<p:tagLst xmlns:a="http://schemas.openxmlformats.org/drawingml/2006/main" xmlns:r="http://schemas.openxmlformats.org/officeDocument/2006/relationships" xmlns:p="http://schemas.openxmlformats.org/presentationml/2006/main">
  <p:tag name="NUM" val="6"/>
</p:tagLst>
</file>

<file path=ppt/tags/tag48.xml><?xml version="1.0" encoding="utf-8"?>
<p:tagLst xmlns:a="http://schemas.openxmlformats.org/drawingml/2006/main" xmlns:r="http://schemas.openxmlformats.org/officeDocument/2006/relationships" xmlns:p="http://schemas.openxmlformats.org/presentationml/2006/main">
  <p:tag name="NUM" val="7"/>
</p:tagLst>
</file>

<file path=ppt/tags/tag49.xml><?xml version="1.0" encoding="utf-8"?>
<p:tagLst xmlns:a="http://schemas.openxmlformats.org/drawingml/2006/main" xmlns:r="http://schemas.openxmlformats.org/officeDocument/2006/relationships" xmlns:p="http://schemas.openxmlformats.org/presentationml/2006/main">
  <p:tag name="NUM" val="8"/>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4"/>
</p:tagLst>
</file>

<file path=ppt/tags/tag54.xml><?xml version="1.0" encoding="utf-8"?>
<p:tagLst xmlns:a="http://schemas.openxmlformats.org/drawingml/2006/main" xmlns:r="http://schemas.openxmlformats.org/officeDocument/2006/relationships" xmlns:p="http://schemas.openxmlformats.org/presentationml/2006/main">
  <p:tag name="NUM" val="5"/>
</p:tagLst>
</file>

<file path=ppt/tags/tag55.xml><?xml version="1.0" encoding="utf-8"?>
<p:tagLst xmlns:a="http://schemas.openxmlformats.org/drawingml/2006/main" xmlns:r="http://schemas.openxmlformats.org/officeDocument/2006/relationships" xmlns:p="http://schemas.openxmlformats.org/presentationml/2006/main">
  <p:tag name="NUM" val="6"/>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3"/>
</p:tagLst>
</file>

<file path=ppt/tags/tag59.xml><?xml version="1.0" encoding="utf-8"?>
<p:tagLst xmlns:a="http://schemas.openxmlformats.org/drawingml/2006/main" xmlns:r="http://schemas.openxmlformats.org/officeDocument/2006/relationships" xmlns:p="http://schemas.openxmlformats.org/presentationml/2006/main">
  <p:tag name="NUM" val="4"/>
</p:tagLst>
</file>

<file path=ppt/tags/tag6.xml><?xml version="1.0" encoding="utf-8"?>
<p:tagLst xmlns:a="http://schemas.openxmlformats.org/drawingml/2006/main" xmlns:r="http://schemas.openxmlformats.org/officeDocument/2006/relationships" xmlns:p="http://schemas.openxmlformats.org/presentationml/2006/main">
  <p:tag name="NUM" val="5"/>
</p:tagLst>
</file>

<file path=ppt/tags/tag60.xml><?xml version="1.0" encoding="utf-8"?>
<p:tagLst xmlns:a="http://schemas.openxmlformats.org/drawingml/2006/main" xmlns:r="http://schemas.openxmlformats.org/officeDocument/2006/relationships" xmlns:p="http://schemas.openxmlformats.org/presentationml/2006/main">
  <p:tag name="NUM" val="5"/>
</p:tagLst>
</file>

<file path=ppt/tags/tag61.xml><?xml version="1.0" encoding="utf-8"?>
<p:tagLst xmlns:a="http://schemas.openxmlformats.org/drawingml/2006/main" xmlns:r="http://schemas.openxmlformats.org/officeDocument/2006/relationships" xmlns:p="http://schemas.openxmlformats.org/presentationml/2006/main">
  <p:tag name="NUM" val="6"/>
</p:tagLst>
</file>

<file path=ppt/tags/tag62.xml><?xml version="1.0" encoding="utf-8"?>
<p:tagLst xmlns:a="http://schemas.openxmlformats.org/drawingml/2006/main" xmlns:r="http://schemas.openxmlformats.org/officeDocument/2006/relationships" xmlns:p="http://schemas.openxmlformats.org/presentationml/2006/main">
  <p:tag name="NUM" val="7"/>
</p:tagLst>
</file>

<file path=ppt/tags/tag63.xml><?xml version="1.0" encoding="utf-8"?>
<p:tagLst xmlns:a="http://schemas.openxmlformats.org/drawingml/2006/main" xmlns:r="http://schemas.openxmlformats.org/officeDocument/2006/relationships" xmlns:p="http://schemas.openxmlformats.org/presentationml/2006/main">
  <p:tag name="NUM" val="8"/>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3"/>
</p:tagLst>
</file>

<file path=ppt/tags/tag67.xml><?xml version="1.0" encoding="utf-8"?>
<p:tagLst xmlns:a="http://schemas.openxmlformats.org/drawingml/2006/main" xmlns:r="http://schemas.openxmlformats.org/officeDocument/2006/relationships" xmlns:p="http://schemas.openxmlformats.org/presentationml/2006/main">
  <p:tag name="NUM" val="4"/>
</p:tagLst>
</file>

<file path=ppt/tags/tag68.xml><?xml version="1.0" encoding="utf-8"?>
<p:tagLst xmlns:a="http://schemas.openxmlformats.org/drawingml/2006/main" xmlns:r="http://schemas.openxmlformats.org/officeDocument/2006/relationships" xmlns:p="http://schemas.openxmlformats.org/presentationml/2006/main">
  <p:tag name="NUM" val="5"/>
</p:tagLst>
</file>

<file path=ppt/tags/tag69.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6"/>
</p:tagLst>
</file>

<file path=ppt/tags/tag70.xml><?xml version="1.0" encoding="utf-8"?>
<p:tagLst xmlns:a="http://schemas.openxmlformats.org/drawingml/2006/main" xmlns:r="http://schemas.openxmlformats.org/officeDocument/2006/relationships" xmlns:p="http://schemas.openxmlformats.org/presentationml/2006/main">
  <p:tag name="NUM" val="7"/>
</p:tagLst>
</file>

<file path=ppt/tags/tag71.xml><?xml version="1.0" encoding="utf-8"?>
<p:tagLst xmlns:a="http://schemas.openxmlformats.org/drawingml/2006/main" xmlns:r="http://schemas.openxmlformats.org/officeDocument/2006/relationships" xmlns:p="http://schemas.openxmlformats.org/presentationml/2006/main">
  <p:tag name="NUM" val="1"/>
</p:tagLst>
</file>

<file path=ppt/tags/tag72.xml><?xml version="1.0" encoding="utf-8"?>
<p:tagLst xmlns:a="http://schemas.openxmlformats.org/drawingml/2006/main" xmlns:r="http://schemas.openxmlformats.org/officeDocument/2006/relationships" xmlns:p="http://schemas.openxmlformats.org/presentationml/2006/main">
  <p:tag name="NUM" val="2"/>
</p:tagLst>
</file>

<file path=ppt/tags/tag73.xml><?xml version="1.0" encoding="utf-8"?>
<p:tagLst xmlns:a="http://schemas.openxmlformats.org/drawingml/2006/main" xmlns:r="http://schemas.openxmlformats.org/officeDocument/2006/relationships" xmlns:p="http://schemas.openxmlformats.org/presentationml/2006/main">
  <p:tag name="NUM" val="3"/>
</p:tagLst>
</file>

<file path=ppt/tags/tag74.xml><?xml version="1.0" encoding="utf-8"?>
<p:tagLst xmlns:a="http://schemas.openxmlformats.org/drawingml/2006/main" xmlns:r="http://schemas.openxmlformats.org/officeDocument/2006/relationships" xmlns:p="http://schemas.openxmlformats.org/presentationml/2006/main">
  <p:tag name="NUM" val="4"/>
</p:tagLst>
</file>

<file path=ppt/tags/tag75.xml><?xml version="1.0" encoding="utf-8"?>
<p:tagLst xmlns:a="http://schemas.openxmlformats.org/drawingml/2006/main" xmlns:r="http://schemas.openxmlformats.org/officeDocument/2006/relationships" xmlns:p="http://schemas.openxmlformats.org/presentationml/2006/main">
  <p:tag name="NUM" val="5"/>
</p:tagLst>
</file>

<file path=ppt/tags/tag76.xml><?xml version="1.0" encoding="utf-8"?>
<p:tagLst xmlns:a="http://schemas.openxmlformats.org/drawingml/2006/main" xmlns:r="http://schemas.openxmlformats.org/officeDocument/2006/relationships" xmlns:p="http://schemas.openxmlformats.org/presentationml/2006/main">
  <p:tag name="NUM" val="6"/>
</p:tagLst>
</file>

<file path=ppt/tags/tag77.xml><?xml version="1.0" encoding="utf-8"?>
<p:tagLst xmlns:a="http://schemas.openxmlformats.org/drawingml/2006/main" xmlns:r="http://schemas.openxmlformats.org/officeDocument/2006/relationships" xmlns:p="http://schemas.openxmlformats.org/presentationml/2006/main">
  <p:tag name="NUM" val="1"/>
</p:tagLst>
</file>

<file path=ppt/tags/tag78.xml><?xml version="1.0" encoding="utf-8"?>
<p:tagLst xmlns:a="http://schemas.openxmlformats.org/drawingml/2006/main" xmlns:r="http://schemas.openxmlformats.org/officeDocument/2006/relationships" xmlns:p="http://schemas.openxmlformats.org/presentationml/2006/main">
  <p:tag name="NUM" val="2"/>
</p:tagLst>
</file>

<file path=ppt/tags/tag79.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7"/>
</p:tagLst>
</file>

<file path=ppt/tags/tag80.xml><?xml version="1.0" encoding="utf-8"?>
<p:tagLst xmlns:a="http://schemas.openxmlformats.org/drawingml/2006/main" xmlns:r="http://schemas.openxmlformats.org/officeDocument/2006/relationships" xmlns:p="http://schemas.openxmlformats.org/presentationml/2006/main">
  <p:tag name="NUM" val="4"/>
</p:tagLst>
</file>

<file path=ppt/tags/tag81.xml><?xml version="1.0" encoding="utf-8"?>
<p:tagLst xmlns:a="http://schemas.openxmlformats.org/drawingml/2006/main" xmlns:r="http://schemas.openxmlformats.org/officeDocument/2006/relationships" xmlns:p="http://schemas.openxmlformats.org/presentationml/2006/main">
  <p:tag name="NUM" val="5"/>
</p:tagLst>
</file>

<file path=ppt/tags/tag82.xml><?xml version="1.0" encoding="utf-8"?>
<p:tagLst xmlns:a="http://schemas.openxmlformats.org/drawingml/2006/main" xmlns:r="http://schemas.openxmlformats.org/officeDocument/2006/relationships" xmlns:p="http://schemas.openxmlformats.org/presentationml/2006/main">
  <p:tag name="NUM" val="6"/>
</p:tagLst>
</file>

<file path=ppt/tags/tag83.xml><?xml version="1.0" encoding="utf-8"?>
<p:tagLst xmlns:a="http://schemas.openxmlformats.org/drawingml/2006/main" xmlns:r="http://schemas.openxmlformats.org/officeDocument/2006/relationships" xmlns:p="http://schemas.openxmlformats.org/presentationml/2006/main">
  <p:tag name="NUM" val="1"/>
</p:tagLst>
</file>

<file path=ppt/tags/tag84.xml><?xml version="1.0" encoding="utf-8"?>
<p:tagLst xmlns:a="http://schemas.openxmlformats.org/drawingml/2006/main" xmlns:r="http://schemas.openxmlformats.org/officeDocument/2006/relationships" xmlns:p="http://schemas.openxmlformats.org/presentationml/2006/main">
  <p:tag name="NUM" val="2"/>
</p:tagLst>
</file>

<file path=ppt/tags/tag85.xml><?xml version="1.0" encoding="utf-8"?>
<p:tagLst xmlns:a="http://schemas.openxmlformats.org/drawingml/2006/main" xmlns:r="http://schemas.openxmlformats.org/officeDocument/2006/relationships" xmlns:p="http://schemas.openxmlformats.org/presentationml/2006/main">
  <p:tag name="NUM" val="3"/>
</p:tagLst>
</file>

<file path=ppt/tags/tag86.xml><?xml version="1.0" encoding="utf-8"?>
<p:tagLst xmlns:a="http://schemas.openxmlformats.org/drawingml/2006/main" xmlns:r="http://schemas.openxmlformats.org/officeDocument/2006/relationships" xmlns:p="http://schemas.openxmlformats.org/presentationml/2006/main">
  <p:tag name="NUM" val="4"/>
</p:tagLst>
</file>

<file path=ppt/tags/tag87.xml><?xml version="1.0" encoding="utf-8"?>
<p:tagLst xmlns:a="http://schemas.openxmlformats.org/drawingml/2006/main" xmlns:r="http://schemas.openxmlformats.org/officeDocument/2006/relationships" xmlns:p="http://schemas.openxmlformats.org/presentationml/2006/main">
  <p:tag name="NUM" val="5"/>
</p:tagLst>
</file>

<file path=ppt/tags/tag88.xml><?xml version="1.0" encoding="utf-8"?>
<p:tagLst xmlns:a="http://schemas.openxmlformats.org/drawingml/2006/main" xmlns:r="http://schemas.openxmlformats.org/officeDocument/2006/relationships" xmlns:p="http://schemas.openxmlformats.org/presentationml/2006/main">
  <p:tag name="NUM" val="6"/>
</p:tagLst>
</file>

<file path=ppt/tags/tag9.xml><?xml version="1.0" encoding="utf-8"?>
<p:tagLst xmlns:a="http://schemas.openxmlformats.org/drawingml/2006/main" xmlns:r="http://schemas.openxmlformats.org/officeDocument/2006/relationships" xmlns:p="http://schemas.openxmlformats.org/presentationml/2006/main">
  <p:tag name="NUM" val="8"/>
</p:tagLst>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4786</TotalTime>
  <Words>1562</Words>
  <Application>Microsoft Office PowerPoint</Application>
  <PresentationFormat>On-screen Show (16:9)</PresentationFormat>
  <Paragraphs>156</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Lato</vt:lpstr>
      <vt:lpstr>Arial</vt:lpstr>
      <vt:lpstr>Open Sans</vt:lpstr>
      <vt:lpstr>Simple Light</vt:lpstr>
      <vt:lpstr>Modèle pour les institutions quasi judiciaires</vt:lpstr>
      <vt:lpstr>Ordre du jour</vt:lpstr>
      <vt:lpstr>Contexte</vt:lpstr>
      <vt:lpstr>En quoi consistent les institutions quasi judiciaires</vt:lpstr>
      <vt:lpstr>Exigences stratégiques</vt:lpstr>
      <vt:lpstr>Directive sur la gestion des communications</vt:lpstr>
      <vt:lpstr>Norme de conception pour le programme d’identité fédérale</vt:lpstr>
      <vt:lpstr>Spécification de l’architecture de contenu et d’information</vt:lpstr>
      <vt:lpstr>Image de marque Canada.ca</vt:lpstr>
      <vt:lpstr>État actuel des modèles pour les institutions quasi judiciaires</vt:lpstr>
      <vt:lpstr>Paramètres du modèle pour les institutions quasi judiciaires</vt:lpstr>
      <vt:lpstr>Discussion</vt:lpstr>
      <vt:lpstr>Prochaines étapes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Quasi-judicial design</dc:title>
  <cp:lastModifiedBy>Gilliam, Marcus</cp:lastModifiedBy>
  <cp:revision>7</cp:revision>
  <dcterms:modified xsi:type="dcterms:W3CDTF">2023-02-20T23:29:49Z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515d617-256d-4284-aedb-1064be1c4b48_Enabled">
    <vt:lpwstr>true</vt:lpwstr>
  </property>
  <property fmtid="{D5CDD505-2E9C-101B-9397-08002B2CF9AE}" pid="3" name="MSIP_Label_3515d617-256d-4284-aedb-1064be1c4b48_SetDate">
    <vt:lpwstr>2023-01-11T21:07:46Z</vt:lpwstr>
  </property>
  <property fmtid="{D5CDD505-2E9C-101B-9397-08002B2CF9AE}" pid="4" name="MSIP_Label_3515d617-256d-4284-aedb-1064be1c4b48_Method">
    <vt:lpwstr>Privileged</vt:lpwstr>
  </property>
  <property fmtid="{D5CDD505-2E9C-101B-9397-08002B2CF9AE}" pid="5" name="MSIP_Label_3515d617-256d-4284-aedb-1064be1c4b48_Name">
    <vt:lpwstr>3515d617-256d-4284-aedb-1064be1c4b48</vt:lpwstr>
  </property>
  <property fmtid="{D5CDD505-2E9C-101B-9397-08002B2CF9AE}" pid="6" name="MSIP_Label_3515d617-256d-4284-aedb-1064be1c4b48_SiteId">
    <vt:lpwstr>6397df10-4595-4047-9c4f-03311282152b</vt:lpwstr>
  </property>
  <property fmtid="{D5CDD505-2E9C-101B-9397-08002B2CF9AE}" pid="7" name="MSIP_Label_3515d617-256d-4284-aedb-1064be1c4b48_ActionId">
    <vt:lpwstr>2ba33ae6-fc31-43e4-ab56-3a1674ba9bdc</vt:lpwstr>
  </property>
  <property fmtid="{D5CDD505-2E9C-101B-9397-08002B2CF9AE}" pid="8" name="MSIP_Label_3515d617-256d-4284-aedb-1064be1c4b48_ContentBits">
    <vt:lpwstr>0</vt:lpwstr>
  </property>
</Properties>
</file>