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3.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4.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6.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8.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9.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10.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11.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12.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3.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14.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15.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16.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17.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20.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21.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22.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23.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4" r:id="rId2"/>
    <p:sldId id="256" r:id="rId3"/>
    <p:sldId id="309" r:id="rId4"/>
    <p:sldId id="308" r:id="rId5"/>
    <p:sldId id="330" r:id="rId6"/>
    <p:sldId id="331" r:id="rId7"/>
    <p:sldId id="310" r:id="rId8"/>
    <p:sldId id="305" r:id="rId9"/>
    <p:sldId id="258" r:id="rId10"/>
    <p:sldId id="260" r:id="rId11"/>
    <p:sldId id="263" r:id="rId12"/>
    <p:sldId id="264" r:id="rId13"/>
    <p:sldId id="265" r:id="rId14"/>
    <p:sldId id="266" r:id="rId15"/>
    <p:sldId id="267" r:id="rId16"/>
    <p:sldId id="268" r:id="rId17"/>
    <p:sldId id="301" r:id="rId18"/>
    <p:sldId id="302" r:id="rId19"/>
    <p:sldId id="261" r:id="rId20"/>
    <p:sldId id="262" r:id="rId21"/>
    <p:sldId id="273" r:id="rId22"/>
    <p:sldId id="274" r:id="rId23"/>
    <p:sldId id="275" r:id="rId24"/>
    <p:sldId id="314"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0" r:id="rId38"/>
    <p:sldId id="291" r:id="rId39"/>
    <p:sldId id="313" r:id="rId40"/>
    <p:sldId id="324" r:id="rId41"/>
    <p:sldId id="303" r:id="rId42"/>
    <p:sldId id="295" r:id="rId43"/>
    <p:sldId id="325" r:id="rId44"/>
    <p:sldId id="297" r:id="rId45"/>
    <p:sldId id="298" r:id="rId46"/>
    <p:sldId id="300" r:id="rId47"/>
    <p:sldId id="299" r:id="rId48"/>
    <p:sldId id="311"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DA6215-B232-8948-6D56-2FE9C1D7830D}" name="Findlay2, Carisa (SPAC/PSPC) (elle-la / she-her)" initials="FC((l/sh" userId="S::Carisa.Findlay2@tpsgc-pwgsc.gc.ca::0a1078a4-530c-4e70-ba3d-899573a4ec03" providerId="AD"/>
  <p188:author id="{2923A918-0D10-23AF-153A-2951260BA2E0}" name="El-Beyrouti, Sandra (SPAC/PSPC)" initials="EBS(" userId="S::Sandra.El-Beyrouti@tpsgc-pwgsc.gc.ca::9fafd702-36a8-4ed1-b0ac-379caf7e494b" providerId="AD"/>
  <p188:author id="{136A962F-84BD-3A1F-5776-521910ADE0B0}" name="Vallee, Elissa (SPAC/PSPC)" initials="VE(" userId="S::Elissa.Vallee@tpsgc-pwgsc.gc.ca::61f7ba75-3848-42a7-a602-fb5d57b76cbf" providerId="AD"/>
  <p188:author id="{4C70DB62-024C-0390-B2D6-9BAD3F1DD59F}" name="El-Beyrouti, Sandra (SPAC/PSPC)" initials="E(" userId="S::sandra.el-beyrouti@tpsgc-pwgsc.gc.ca::9fafd702-36a8-4ed1-b0ac-379caf7e494b" providerId="AD"/>
  <p188:author id="{4026D68F-7909-988C-ED77-E95ED3252F96}" name="Laflèche, Mélissa (SPAC/PSPC)" initials="LM(" userId="S::Melissa.Lafleche@tpsgc-pwgsc.gc.ca::9b6a124f-eb75-43a0-8db6-34caae7dbc5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Utilisateur inconnu1" initials="Utilisateur inconnu1" lastIdx="98" clrIdx="6">
    <p:extLst>
      <p:ext uri="{19B8F6BF-5375-455C-9EA6-DF929625EA0E}">
        <p15:presenceInfo xmlns:p15="http://schemas.microsoft.com/office/powerpoint/2012/main" userId="S::Kelanne.Kentzinger@tpsgc-pwgsc.gc.ca::511b90f8-ae34-4fe4-8d66-14bcafc4d24e" providerId="AD"/>
      </p:ext>
    </p:extLst>
  </p:cmAuthor>
  <p:cmAuthor id="1" name="Kelanne Kentzinger" initials="KK" lastIdx="94" clrIdx="0">
    <p:extLst>
      <p:ext uri="{19B8F6BF-5375-455C-9EA6-DF929625EA0E}">
        <p15:presenceInfo xmlns:p15="http://schemas.microsoft.com/office/powerpoint/2012/main" userId="S-1-5-21-1097746622-914383597-1481268402-229661" providerId="AD"/>
      </p:ext>
    </p:extLst>
  </p:cmAuthor>
  <p:cmAuthor id="8" name="Véronique Boton" initials="VB [2]" lastIdx="57" clrIdx="7">
    <p:extLst>
      <p:ext uri="{19B8F6BF-5375-455C-9EA6-DF929625EA0E}">
        <p15:presenceInfo xmlns:p15="http://schemas.microsoft.com/office/powerpoint/2012/main" userId="S::Veronique.Boton@tpsgc-pwgsc.gc.ca::9ecb94de-8111-4b3a-95b0-af63f6324db7" providerId="AD"/>
      </p:ext>
    </p:extLst>
  </p:cmAuthor>
  <p:cmAuthor id="2" name="Allie O'Neill" initials="AO" lastIdx="46" clrIdx="1">
    <p:extLst>
      <p:ext uri="{19B8F6BF-5375-455C-9EA6-DF929625EA0E}">
        <p15:presenceInfo xmlns:p15="http://schemas.microsoft.com/office/powerpoint/2012/main" userId="S-1-5-21-1097746622-914383597-1481268402-293038" providerId="AD"/>
      </p:ext>
    </p:extLst>
  </p:cmAuthor>
  <p:cmAuthor id="9" name="Melayna Simister" initials="MS [2]" lastIdx="23" clrIdx="8">
    <p:extLst>
      <p:ext uri="{19B8F6BF-5375-455C-9EA6-DF929625EA0E}">
        <p15:presenceInfo xmlns:p15="http://schemas.microsoft.com/office/powerpoint/2012/main" userId="S::Melayna.Simister@tpsgc-pwgsc.gc.ca::bb452cf1-5c77-4899-8522-6651ad6795b0" providerId="AD"/>
      </p:ext>
    </p:extLst>
  </p:cmAuthor>
  <p:cmAuthor id="3" name="Melayna Simister" initials="MS" lastIdx="14" clrIdx="2">
    <p:extLst>
      <p:ext uri="{19B8F6BF-5375-455C-9EA6-DF929625EA0E}">
        <p15:presenceInfo xmlns:p15="http://schemas.microsoft.com/office/powerpoint/2012/main" userId="S-1-5-21-1097746622-914383597-1481268402-203047" providerId="AD"/>
      </p:ext>
    </p:extLst>
  </p:cmAuthor>
  <p:cmAuthor id="4" name="Julie Jocelyn" initials="JJ" lastIdx="40" clrIdx="3">
    <p:extLst>
      <p:ext uri="{19B8F6BF-5375-455C-9EA6-DF929625EA0E}">
        <p15:presenceInfo xmlns:p15="http://schemas.microsoft.com/office/powerpoint/2012/main" userId="S-1-5-21-1097746622-914383597-1481268402-85860" providerId="AD"/>
      </p:ext>
    </p:extLst>
  </p:cmAuthor>
  <p:cmAuthor id="5" name="Lilian Turabian" initials="LT" lastIdx="89" clrIdx="4">
    <p:extLst>
      <p:ext uri="{19B8F6BF-5375-455C-9EA6-DF929625EA0E}">
        <p15:presenceInfo xmlns:p15="http://schemas.microsoft.com/office/powerpoint/2012/main" userId="S-1-5-21-1097746622-914383597-1481268402-211220" providerId="AD"/>
      </p:ext>
    </p:extLst>
  </p:cmAuthor>
  <p:cmAuthor id="6" name="Véronique Boton" initials="VB" lastIdx="1" clrIdx="5">
    <p:extLst>
      <p:ext uri="{19B8F6BF-5375-455C-9EA6-DF929625EA0E}">
        <p15:presenceInfo xmlns:p15="http://schemas.microsoft.com/office/powerpoint/2012/main" userId="S-1-5-21-1097746622-914383597-1481268402-1850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B03"/>
    <a:srgbClr val="D9D9D9"/>
    <a:srgbClr val="4CB6A0"/>
    <a:srgbClr val="DB63F3"/>
    <a:srgbClr val="FBE5D6"/>
    <a:srgbClr val="CDCDCD"/>
    <a:srgbClr val="A5A5A5"/>
    <a:srgbClr val="03BADF"/>
    <a:srgbClr val="A0A2C0"/>
    <a:srgbClr val="50C0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F56062-42E7-A53F-6E53-94ADD7688291}" v="2" dt="2024-04-03T12:15:32.6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23" autoAdjust="0"/>
  </p:normalViewPr>
  <p:slideViewPr>
    <p:cSldViewPr snapToGrid="0">
      <p:cViewPr varScale="1">
        <p:scale>
          <a:sx n="91" d="100"/>
          <a:sy n="91" d="100"/>
        </p:scale>
        <p:origin x="1308"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Beyrouti, Sandra (SPAC/PSPC)" userId="S::sandra.el-beyrouti@tpsgc-pwgsc.gc.ca::9fafd702-36a8-4ed1-b0ac-379caf7e494b" providerId="AD" clId="Web-{BD343286-4D9D-469C-A66A-43F13E2746DF}"/>
    <pc:docChg chg="modSld">
      <pc:chgData name="El-Beyrouti, Sandra (SPAC/PSPC)" userId="S::sandra.el-beyrouti@tpsgc-pwgsc.gc.ca::9fafd702-36a8-4ed1-b0ac-379caf7e494b" providerId="AD" clId="Web-{BD343286-4D9D-469C-A66A-43F13E2746DF}" dt="2024-03-19T17:32:45.961" v="26" actId="1076"/>
      <pc:docMkLst>
        <pc:docMk/>
      </pc:docMkLst>
      <pc:sldChg chg="modSp">
        <pc:chgData name="El-Beyrouti, Sandra (SPAC/PSPC)" userId="S::sandra.el-beyrouti@tpsgc-pwgsc.gc.ca::9fafd702-36a8-4ed1-b0ac-379caf7e494b" providerId="AD" clId="Web-{BD343286-4D9D-469C-A66A-43F13E2746DF}" dt="2024-03-19T17:29:59.005" v="7"/>
        <pc:sldMkLst>
          <pc:docMk/>
          <pc:sldMk cId="3417193859" sldId="277"/>
        </pc:sldMkLst>
        <pc:picChg chg="mod modCrop">
          <ac:chgData name="El-Beyrouti, Sandra (SPAC/PSPC)" userId="S::sandra.el-beyrouti@tpsgc-pwgsc.gc.ca::9fafd702-36a8-4ed1-b0ac-379caf7e494b" providerId="AD" clId="Web-{BD343286-4D9D-469C-A66A-43F13E2746DF}" dt="2024-03-19T17:29:59.005" v="7"/>
          <ac:picMkLst>
            <pc:docMk/>
            <pc:sldMk cId="3417193859" sldId="277"/>
            <ac:picMk id="7" creationId="{3A758BA2-43BB-C223-A604-9B790618DAC1}"/>
          </ac:picMkLst>
        </pc:picChg>
        <pc:picChg chg="mod modCrop">
          <ac:chgData name="El-Beyrouti, Sandra (SPAC/PSPC)" userId="S::sandra.el-beyrouti@tpsgc-pwgsc.gc.ca::9fafd702-36a8-4ed1-b0ac-379caf7e494b" providerId="AD" clId="Web-{BD343286-4D9D-469C-A66A-43F13E2746DF}" dt="2024-03-19T17:29:51.458" v="5" actId="1076"/>
          <ac:picMkLst>
            <pc:docMk/>
            <pc:sldMk cId="3417193859" sldId="277"/>
            <ac:picMk id="12" creationId="{C3BFCF76-D2FD-6D31-B18F-CC006D00C513}"/>
          </ac:picMkLst>
        </pc:picChg>
      </pc:sldChg>
      <pc:sldChg chg="delSp modSp">
        <pc:chgData name="El-Beyrouti, Sandra (SPAC/PSPC)" userId="S::sandra.el-beyrouti@tpsgc-pwgsc.gc.ca::9fafd702-36a8-4ed1-b0ac-379caf7e494b" providerId="AD" clId="Web-{BD343286-4D9D-469C-A66A-43F13E2746DF}" dt="2024-03-19T17:30:37.834" v="15" actId="1076"/>
        <pc:sldMkLst>
          <pc:docMk/>
          <pc:sldMk cId="3447999661" sldId="279"/>
        </pc:sldMkLst>
        <pc:picChg chg="del">
          <ac:chgData name="El-Beyrouti, Sandra (SPAC/PSPC)" userId="S::sandra.el-beyrouti@tpsgc-pwgsc.gc.ca::9fafd702-36a8-4ed1-b0ac-379caf7e494b" providerId="AD" clId="Web-{BD343286-4D9D-469C-A66A-43F13E2746DF}" dt="2024-03-19T17:30:26.505" v="9"/>
          <ac:picMkLst>
            <pc:docMk/>
            <pc:sldMk cId="3447999661" sldId="279"/>
            <ac:picMk id="2" creationId="{9B9D48F2-EEA0-1548-8DF7-C3AF7C00D841}"/>
          </ac:picMkLst>
        </pc:picChg>
        <pc:picChg chg="del">
          <ac:chgData name="El-Beyrouti, Sandra (SPAC/PSPC)" userId="S::sandra.el-beyrouti@tpsgc-pwgsc.gc.ca::9fafd702-36a8-4ed1-b0ac-379caf7e494b" providerId="AD" clId="Web-{BD343286-4D9D-469C-A66A-43F13E2746DF}" dt="2024-03-19T17:30:25.115" v="8"/>
          <ac:picMkLst>
            <pc:docMk/>
            <pc:sldMk cId="3447999661" sldId="279"/>
            <ac:picMk id="4" creationId="{7336BF23-D7BB-9996-0549-4B6AD367777A}"/>
          </ac:picMkLst>
        </pc:picChg>
        <pc:picChg chg="mod">
          <ac:chgData name="El-Beyrouti, Sandra (SPAC/PSPC)" userId="S::sandra.el-beyrouti@tpsgc-pwgsc.gc.ca::9fafd702-36a8-4ed1-b0ac-379caf7e494b" providerId="AD" clId="Web-{BD343286-4D9D-469C-A66A-43F13E2746DF}" dt="2024-03-19T17:30:32.708" v="12" actId="1076"/>
          <ac:picMkLst>
            <pc:docMk/>
            <pc:sldMk cId="3447999661" sldId="279"/>
            <ac:picMk id="11" creationId="{F2EE70E3-86B5-234E-770E-71FFBE36308D}"/>
          </ac:picMkLst>
        </pc:picChg>
        <pc:picChg chg="mod">
          <ac:chgData name="El-Beyrouti, Sandra (SPAC/PSPC)" userId="S::sandra.el-beyrouti@tpsgc-pwgsc.gc.ca::9fafd702-36a8-4ed1-b0ac-379caf7e494b" providerId="AD" clId="Web-{BD343286-4D9D-469C-A66A-43F13E2746DF}" dt="2024-03-19T17:30:37.834" v="15" actId="1076"/>
          <ac:picMkLst>
            <pc:docMk/>
            <pc:sldMk cId="3447999661" sldId="279"/>
            <ac:picMk id="13" creationId="{F72D7EB9-C74F-CAD1-412D-40585A9A5C0F}"/>
          </ac:picMkLst>
        </pc:picChg>
      </pc:sldChg>
      <pc:sldChg chg="delSp modSp">
        <pc:chgData name="El-Beyrouti, Sandra (SPAC/PSPC)" userId="S::sandra.el-beyrouti@tpsgc-pwgsc.gc.ca::9fafd702-36a8-4ed1-b0ac-379caf7e494b" providerId="AD" clId="Web-{BD343286-4D9D-469C-A66A-43F13E2746DF}" dt="2024-03-19T17:31:24.787" v="19" actId="1076"/>
        <pc:sldMkLst>
          <pc:docMk/>
          <pc:sldMk cId="2111990311" sldId="280"/>
        </pc:sldMkLst>
        <pc:picChg chg="del">
          <ac:chgData name="El-Beyrouti, Sandra (SPAC/PSPC)" userId="S::sandra.el-beyrouti@tpsgc-pwgsc.gc.ca::9fafd702-36a8-4ed1-b0ac-379caf7e494b" providerId="AD" clId="Web-{BD343286-4D9D-469C-A66A-43F13E2746DF}" dt="2024-03-19T17:31:18.006" v="16"/>
          <ac:picMkLst>
            <pc:docMk/>
            <pc:sldMk cId="2111990311" sldId="280"/>
            <ac:picMk id="5" creationId="{085345B9-6E0F-D86D-9313-495FEA3C23FF}"/>
          </ac:picMkLst>
        </pc:picChg>
        <pc:picChg chg="mod">
          <ac:chgData name="El-Beyrouti, Sandra (SPAC/PSPC)" userId="S::sandra.el-beyrouti@tpsgc-pwgsc.gc.ca::9fafd702-36a8-4ed1-b0ac-379caf7e494b" providerId="AD" clId="Web-{BD343286-4D9D-469C-A66A-43F13E2746DF}" dt="2024-03-19T17:31:24.787" v="19" actId="1076"/>
          <ac:picMkLst>
            <pc:docMk/>
            <pc:sldMk cId="2111990311" sldId="280"/>
            <ac:picMk id="11" creationId="{806DB13A-02DB-86A0-C588-4416B24F4981}"/>
          </ac:picMkLst>
        </pc:picChg>
      </pc:sldChg>
      <pc:sldChg chg="delSp">
        <pc:chgData name="El-Beyrouti, Sandra (SPAC/PSPC)" userId="S::sandra.el-beyrouti@tpsgc-pwgsc.gc.ca::9fafd702-36a8-4ed1-b0ac-379caf7e494b" providerId="AD" clId="Web-{BD343286-4D9D-469C-A66A-43F13E2746DF}" dt="2024-03-19T17:32:05.507" v="20"/>
        <pc:sldMkLst>
          <pc:docMk/>
          <pc:sldMk cId="3288226818" sldId="281"/>
        </pc:sldMkLst>
        <pc:picChg chg="del">
          <ac:chgData name="El-Beyrouti, Sandra (SPAC/PSPC)" userId="S::sandra.el-beyrouti@tpsgc-pwgsc.gc.ca::9fafd702-36a8-4ed1-b0ac-379caf7e494b" providerId="AD" clId="Web-{BD343286-4D9D-469C-A66A-43F13E2746DF}" dt="2024-03-19T17:32:05.507" v="20"/>
          <ac:picMkLst>
            <pc:docMk/>
            <pc:sldMk cId="3288226818" sldId="281"/>
            <ac:picMk id="11" creationId="{12FC44BF-0008-D26E-792B-8EF8C7549F4F}"/>
          </ac:picMkLst>
        </pc:picChg>
      </pc:sldChg>
      <pc:sldChg chg="delSp modSp">
        <pc:chgData name="El-Beyrouti, Sandra (SPAC/PSPC)" userId="S::sandra.el-beyrouti@tpsgc-pwgsc.gc.ca::9fafd702-36a8-4ed1-b0ac-379caf7e494b" providerId="AD" clId="Web-{BD343286-4D9D-469C-A66A-43F13E2746DF}" dt="2024-03-19T17:32:45.961" v="26" actId="1076"/>
        <pc:sldMkLst>
          <pc:docMk/>
          <pc:sldMk cId="446740879" sldId="282"/>
        </pc:sldMkLst>
        <pc:picChg chg="del">
          <ac:chgData name="El-Beyrouti, Sandra (SPAC/PSPC)" userId="S::sandra.el-beyrouti@tpsgc-pwgsc.gc.ca::9fafd702-36a8-4ed1-b0ac-379caf7e494b" providerId="AD" clId="Web-{BD343286-4D9D-469C-A66A-43F13E2746DF}" dt="2024-03-19T17:32:41.679" v="25"/>
          <ac:picMkLst>
            <pc:docMk/>
            <pc:sldMk cId="446740879" sldId="282"/>
            <ac:picMk id="5" creationId="{C3DF91CB-5E93-E42B-87B7-20C1B46572AA}"/>
          </ac:picMkLst>
        </pc:picChg>
        <pc:picChg chg="mod">
          <ac:chgData name="El-Beyrouti, Sandra (SPAC/PSPC)" userId="S::sandra.el-beyrouti@tpsgc-pwgsc.gc.ca::9fafd702-36a8-4ed1-b0ac-379caf7e494b" providerId="AD" clId="Web-{BD343286-4D9D-469C-A66A-43F13E2746DF}" dt="2024-03-19T17:32:45.961" v="26" actId="1076"/>
          <ac:picMkLst>
            <pc:docMk/>
            <pc:sldMk cId="446740879" sldId="282"/>
            <ac:picMk id="10" creationId="{E809D7FF-90BD-15F1-5928-14205F675EF1}"/>
          </ac:picMkLst>
        </pc:picChg>
      </pc:sldChg>
    </pc:docChg>
  </pc:docChgLst>
  <pc:docChgLst>
    <pc:chgData name="Laflèche, Mélissa (SPAC/PSPC)" userId="9b6a124f-eb75-43a0-8db6-34caae7dbc59" providerId="ADAL" clId="{32844555-1000-4F42-8080-1491BC34A791}"/>
    <pc:docChg chg="undo custSel modSld sldOrd">
      <pc:chgData name="Laflèche, Mélissa (SPAC/PSPC)" userId="9b6a124f-eb75-43a0-8db6-34caae7dbc59" providerId="ADAL" clId="{32844555-1000-4F42-8080-1491BC34A791}" dt="2024-03-28T12:59:48.664" v="12389" actId="13926"/>
      <pc:docMkLst>
        <pc:docMk/>
      </pc:docMkLst>
      <pc:sldChg chg="modSp mod">
        <pc:chgData name="Laflèche, Mélissa (SPAC/PSPC)" userId="9b6a124f-eb75-43a0-8db6-34caae7dbc59" providerId="ADAL" clId="{32844555-1000-4F42-8080-1491BC34A791}" dt="2024-03-26T13:50:15.614" v="4453" actId="20577"/>
        <pc:sldMkLst>
          <pc:docMk/>
          <pc:sldMk cId="3890049498" sldId="260"/>
        </pc:sldMkLst>
        <pc:spChg chg="mod">
          <ac:chgData name="Laflèche, Mélissa (SPAC/PSPC)" userId="9b6a124f-eb75-43a0-8db6-34caae7dbc59" providerId="ADAL" clId="{32844555-1000-4F42-8080-1491BC34A791}" dt="2024-03-26T13:50:15.614" v="4453" actId="20577"/>
          <ac:spMkLst>
            <pc:docMk/>
            <pc:sldMk cId="3890049498" sldId="260"/>
            <ac:spMk id="2" creationId="{00000000-0000-0000-0000-000000000000}"/>
          </ac:spMkLst>
        </pc:spChg>
        <pc:spChg chg="mod">
          <ac:chgData name="Laflèche, Mélissa (SPAC/PSPC)" userId="9b6a124f-eb75-43a0-8db6-34caae7dbc59" providerId="ADAL" clId="{32844555-1000-4F42-8080-1491BC34A791}" dt="2024-03-26T13:49:38.821" v="4321" actId="1076"/>
          <ac:spMkLst>
            <pc:docMk/>
            <pc:sldMk cId="3890049498" sldId="260"/>
            <ac:spMk id="21" creationId="{00000000-0000-0000-0000-000000000000}"/>
          </ac:spMkLst>
        </pc:spChg>
      </pc:sldChg>
      <pc:sldChg chg="modSp mod">
        <pc:chgData name="Laflèche, Mélissa (SPAC/PSPC)" userId="9b6a124f-eb75-43a0-8db6-34caae7dbc59" providerId="ADAL" clId="{32844555-1000-4F42-8080-1491BC34A791}" dt="2024-03-26T14:24:24.793" v="5856" actId="5793"/>
        <pc:sldMkLst>
          <pc:docMk/>
          <pc:sldMk cId="65608227" sldId="262"/>
        </pc:sldMkLst>
        <pc:spChg chg="mod">
          <ac:chgData name="Laflèche, Mélissa (SPAC/PSPC)" userId="9b6a124f-eb75-43a0-8db6-34caae7dbc59" providerId="ADAL" clId="{32844555-1000-4F42-8080-1491BC34A791}" dt="2024-03-26T14:24:24.793" v="5856" actId="5793"/>
          <ac:spMkLst>
            <pc:docMk/>
            <pc:sldMk cId="65608227" sldId="262"/>
            <ac:spMk id="17" creationId="{00000000-0000-0000-0000-000000000000}"/>
          </ac:spMkLst>
        </pc:spChg>
      </pc:sldChg>
      <pc:sldChg chg="modSp mod">
        <pc:chgData name="Laflèche, Mélissa (SPAC/PSPC)" userId="9b6a124f-eb75-43a0-8db6-34caae7dbc59" providerId="ADAL" clId="{32844555-1000-4F42-8080-1491BC34A791}" dt="2024-03-26T18:44:22.032" v="7749" actId="20577"/>
        <pc:sldMkLst>
          <pc:docMk/>
          <pc:sldMk cId="2786484497" sldId="263"/>
        </pc:sldMkLst>
        <pc:spChg chg="mod">
          <ac:chgData name="Laflèche, Mélissa (SPAC/PSPC)" userId="9b6a124f-eb75-43a0-8db6-34caae7dbc59" providerId="ADAL" clId="{32844555-1000-4F42-8080-1491BC34A791}" dt="2024-03-26T18:44:22.032" v="7749" actId="20577"/>
          <ac:spMkLst>
            <pc:docMk/>
            <pc:sldMk cId="2786484497" sldId="263"/>
            <ac:spMk id="7" creationId="{00000000-0000-0000-0000-000000000000}"/>
          </ac:spMkLst>
        </pc:spChg>
      </pc:sldChg>
      <pc:sldChg chg="modSp mod modNotesTx">
        <pc:chgData name="Laflèche, Mélissa (SPAC/PSPC)" userId="9b6a124f-eb75-43a0-8db6-34caae7dbc59" providerId="ADAL" clId="{32844555-1000-4F42-8080-1491BC34A791}" dt="2024-03-26T14:10:04.660" v="5237" actId="20577"/>
        <pc:sldMkLst>
          <pc:docMk/>
          <pc:sldMk cId="2877175290" sldId="264"/>
        </pc:sldMkLst>
        <pc:spChg chg="mod">
          <ac:chgData name="Laflèche, Mélissa (SPAC/PSPC)" userId="9b6a124f-eb75-43a0-8db6-34caae7dbc59" providerId="ADAL" clId="{32844555-1000-4F42-8080-1491BC34A791}" dt="2024-03-26T14:09:49.160" v="5236" actId="20577"/>
          <ac:spMkLst>
            <pc:docMk/>
            <pc:sldMk cId="2877175290" sldId="264"/>
            <ac:spMk id="2" creationId="{00000000-0000-0000-0000-000000000000}"/>
          </ac:spMkLst>
        </pc:spChg>
        <pc:spChg chg="mod">
          <ac:chgData name="Laflèche, Mélissa (SPAC/PSPC)" userId="9b6a124f-eb75-43a0-8db6-34caae7dbc59" providerId="ADAL" clId="{32844555-1000-4F42-8080-1491BC34A791}" dt="2024-03-26T13:51:24.571" v="4473" actId="1076"/>
          <ac:spMkLst>
            <pc:docMk/>
            <pc:sldMk cId="2877175290" sldId="264"/>
            <ac:spMk id="18" creationId="{00000000-0000-0000-0000-000000000000}"/>
          </ac:spMkLst>
        </pc:spChg>
      </pc:sldChg>
      <pc:sldChg chg="modSp mod">
        <pc:chgData name="Laflèche, Mélissa (SPAC/PSPC)" userId="9b6a124f-eb75-43a0-8db6-34caae7dbc59" providerId="ADAL" clId="{32844555-1000-4F42-8080-1491BC34A791}" dt="2024-03-26T14:07:08.687" v="5174" actId="113"/>
        <pc:sldMkLst>
          <pc:docMk/>
          <pc:sldMk cId="2959102257" sldId="265"/>
        </pc:sldMkLst>
        <pc:spChg chg="mod">
          <ac:chgData name="Laflèche, Mélissa (SPAC/PSPC)" userId="9b6a124f-eb75-43a0-8db6-34caae7dbc59" providerId="ADAL" clId="{32844555-1000-4F42-8080-1491BC34A791}" dt="2024-03-26T14:07:08.687" v="5174" actId="113"/>
          <ac:spMkLst>
            <pc:docMk/>
            <pc:sldMk cId="2959102257" sldId="265"/>
            <ac:spMk id="9" creationId="{00000000-0000-0000-0000-000000000000}"/>
          </ac:spMkLst>
        </pc:spChg>
      </pc:sldChg>
      <pc:sldChg chg="modSp mod">
        <pc:chgData name="Laflèche, Mélissa (SPAC/PSPC)" userId="9b6a124f-eb75-43a0-8db6-34caae7dbc59" providerId="ADAL" clId="{32844555-1000-4F42-8080-1491BC34A791}" dt="2024-03-26T14:13:41.324" v="5498" actId="1076"/>
        <pc:sldMkLst>
          <pc:docMk/>
          <pc:sldMk cId="2692393360" sldId="268"/>
        </pc:sldMkLst>
        <pc:spChg chg="mod">
          <ac:chgData name="Laflèche, Mélissa (SPAC/PSPC)" userId="9b6a124f-eb75-43a0-8db6-34caae7dbc59" providerId="ADAL" clId="{32844555-1000-4F42-8080-1491BC34A791}" dt="2024-03-26T14:13:39.134" v="5497" actId="14100"/>
          <ac:spMkLst>
            <pc:docMk/>
            <pc:sldMk cId="2692393360" sldId="268"/>
            <ac:spMk id="2" creationId="{00000000-0000-0000-0000-000000000000}"/>
          </ac:spMkLst>
        </pc:spChg>
        <pc:spChg chg="mod">
          <ac:chgData name="Laflèche, Mélissa (SPAC/PSPC)" userId="9b6a124f-eb75-43a0-8db6-34caae7dbc59" providerId="ADAL" clId="{32844555-1000-4F42-8080-1491BC34A791}" dt="2024-03-26T14:13:41.324" v="5498" actId="1076"/>
          <ac:spMkLst>
            <pc:docMk/>
            <pc:sldMk cId="2692393360" sldId="268"/>
            <ac:spMk id="18" creationId="{00000000-0000-0000-0000-000000000000}"/>
          </ac:spMkLst>
        </pc:spChg>
      </pc:sldChg>
      <pc:sldChg chg="delSp modSp mod modCm modNotesTx">
        <pc:chgData name="Laflèche, Mélissa (SPAC/PSPC)" userId="9b6a124f-eb75-43a0-8db6-34caae7dbc59" providerId="ADAL" clId="{32844555-1000-4F42-8080-1491BC34A791}" dt="2024-03-26T14:25:42.166" v="5886" actId="5793"/>
        <pc:sldMkLst>
          <pc:docMk/>
          <pc:sldMk cId="3163810915" sldId="278"/>
        </pc:sldMkLst>
        <pc:spChg chg="mod">
          <ac:chgData name="Laflèche, Mélissa (SPAC/PSPC)" userId="9b6a124f-eb75-43a0-8db6-34caae7dbc59" providerId="ADAL" clId="{32844555-1000-4F42-8080-1491BC34A791}" dt="2024-03-26T14:25:42.166" v="5886" actId="5793"/>
          <ac:spMkLst>
            <pc:docMk/>
            <pc:sldMk cId="3163810915" sldId="278"/>
            <ac:spMk id="2" creationId="{00000000-0000-0000-0000-000000000000}"/>
          </ac:spMkLst>
        </pc:spChg>
        <pc:spChg chg="del">
          <ac:chgData name="Laflèche, Mélissa (SPAC/PSPC)" userId="9b6a124f-eb75-43a0-8db6-34caae7dbc59" providerId="ADAL" clId="{32844555-1000-4F42-8080-1491BC34A791}" dt="2024-03-26T14:25:02.553" v="5857" actId="478"/>
          <ac:spMkLst>
            <pc:docMk/>
            <pc:sldMk cId="3163810915" sldId="278"/>
            <ac:spMk id="9" creationId="{81573E90-D5C3-EB73-5277-E8F1870322F9}"/>
          </ac:spMkLst>
        </pc:spChg>
        <pc:extLst>
          <p:ext xmlns:p="http://schemas.openxmlformats.org/presentationml/2006/main" uri="{D6D511B9-2390-475A-947B-AFAB55BFBCF1}">
            <pc226:cmChg xmlns:pc226="http://schemas.microsoft.com/office/powerpoint/2022/06/main/command" chg="mod">
              <pc226:chgData name="Laflèche, Mélissa (SPAC/PSPC)" userId="9b6a124f-eb75-43a0-8db6-34caae7dbc59" providerId="ADAL" clId="{32844555-1000-4F42-8080-1491BC34A791}" dt="2024-03-26T14:25:40.944" v="5885"/>
              <pc2:cmMkLst xmlns:pc2="http://schemas.microsoft.com/office/powerpoint/2019/9/main/command">
                <pc:docMk/>
                <pc:sldMk cId="3163810915" sldId="278"/>
                <pc2:cmMk id="{4129A537-A429-4A03-ACA4-53808EE2E854}"/>
              </pc2:cmMkLst>
            </pc226:cmChg>
          </p:ext>
        </pc:extLst>
      </pc:sldChg>
      <pc:sldChg chg="modSp mod">
        <pc:chgData name="Laflèche, Mélissa (SPAC/PSPC)" userId="9b6a124f-eb75-43a0-8db6-34caae7dbc59" providerId="ADAL" clId="{32844555-1000-4F42-8080-1491BC34A791}" dt="2024-03-26T18:10:33.548" v="6138" actId="20577"/>
        <pc:sldMkLst>
          <pc:docMk/>
          <pc:sldMk cId="2111990311" sldId="280"/>
        </pc:sldMkLst>
        <pc:spChg chg="mod">
          <ac:chgData name="Laflèche, Mélissa (SPAC/PSPC)" userId="9b6a124f-eb75-43a0-8db6-34caae7dbc59" providerId="ADAL" clId="{32844555-1000-4F42-8080-1491BC34A791}" dt="2024-03-26T18:10:33.548" v="6138" actId="20577"/>
          <ac:spMkLst>
            <pc:docMk/>
            <pc:sldMk cId="2111990311" sldId="280"/>
            <ac:spMk id="2" creationId="{00000000-0000-0000-0000-000000000000}"/>
          </ac:spMkLst>
        </pc:spChg>
      </pc:sldChg>
      <pc:sldChg chg="modSp mod modNotesTx">
        <pc:chgData name="Laflèche, Mélissa (SPAC/PSPC)" userId="9b6a124f-eb75-43a0-8db6-34caae7dbc59" providerId="ADAL" clId="{32844555-1000-4F42-8080-1491BC34A791}" dt="2024-03-26T18:23:04.297" v="6972" actId="5793"/>
        <pc:sldMkLst>
          <pc:docMk/>
          <pc:sldMk cId="446740879" sldId="282"/>
        </pc:sldMkLst>
        <pc:spChg chg="mod">
          <ac:chgData name="Laflèche, Mélissa (SPAC/PSPC)" userId="9b6a124f-eb75-43a0-8db6-34caae7dbc59" providerId="ADAL" clId="{32844555-1000-4F42-8080-1491BC34A791}" dt="2024-03-26T18:23:04.297" v="6972" actId="5793"/>
          <ac:spMkLst>
            <pc:docMk/>
            <pc:sldMk cId="446740879" sldId="282"/>
            <ac:spMk id="2" creationId="{00000000-0000-0000-0000-000000000000}"/>
          </ac:spMkLst>
        </pc:spChg>
      </pc:sldChg>
      <pc:sldChg chg="modSp mod modNotesTx">
        <pc:chgData name="Laflèche, Mélissa (SPAC/PSPC)" userId="9b6a124f-eb75-43a0-8db6-34caae7dbc59" providerId="ADAL" clId="{32844555-1000-4F42-8080-1491BC34A791}" dt="2024-03-26T18:29:55.056" v="7446" actId="5793"/>
        <pc:sldMkLst>
          <pc:docMk/>
          <pc:sldMk cId="2204687646" sldId="284"/>
        </pc:sldMkLst>
        <pc:spChg chg="mod">
          <ac:chgData name="Laflèche, Mélissa (SPAC/PSPC)" userId="9b6a124f-eb75-43a0-8db6-34caae7dbc59" providerId="ADAL" clId="{32844555-1000-4F42-8080-1491BC34A791}" dt="2024-03-26T18:29:55.056" v="7446" actId="5793"/>
          <ac:spMkLst>
            <pc:docMk/>
            <pc:sldMk cId="2204687646" sldId="284"/>
            <ac:spMk id="2" creationId="{00000000-0000-0000-0000-000000000000}"/>
          </ac:spMkLst>
        </pc:spChg>
      </pc:sldChg>
      <pc:sldChg chg="modSp mod modNotesTx">
        <pc:chgData name="Laflèche, Mélissa (SPAC/PSPC)" userId="9b6a124f-eb75-43a0-8db6-34caae7dbc59" providerId="ADAL" clId="{32844555-1000-4F42-8080-1491BC34A791}" dt="2024-03-26T18:31:58.418" v="7466" actId="5793"/>
        <pc:sldMkLst>
          <pc:docMk/>
          <pc:sldMk cId="1160068362" sldId="286"/>
        </pc:sldMkLst>
        <pc:spChg chg="mod">
          <ac:chgData name="Laflèche, Mélissa (SPAC/PSPC)" userId="9b6a124f-eb75-43a0-8db6-34caae7dbc59" providerId="ADAL" clId="{32844555-1000-4F42-8080-1491BC34A791}" dt="2024-03-26T18:31:58.418" v="7466" actId="5793"/>
          <ac:spMkLst>
            <pc:docMk/>
            <pc:sldMk cId="1160068362" sldId="286"/>
            <ac:spMk id="2" creationId="{00000000-0000-0000-0000-000000000000}"/>
          </ac:spMkLst>
        </pc:spChg>
      </pc:sldChg>
      <pc:sldChg chg="modSp mod">
        <pc:chgData name="Laflèche, Mélissa (SPAC/PSPC)" userId="9b6a124f-eb75-43a0-8db6-34caae7dbc59" providerId="ADAL" clId="{32844555-1000-4F42-8080-1491BC34A791}" dt="2024-03-26T18:38:53.632" v="7557" actId="20577"/>
        <pc:sldMkLst>
          <pc:docMk/>
          <pc:sldMk cId="3965425826" sldId="287"/>
        </pc:sldMkLst>
        <pc:spChg chg="mod">
          <ac:chgData name="Laflèche, Mélissa (SPAC/PSPC)" userId="9b6a124f-eb75-43a0-8db6-34caae7dbc59" providerId="ADAL" clId="{32844555-1000-4F42-8080-1491BC34A791}" dt="2024-03-26T18:38:53.632" v="7557" actId="20577"/>
          <ac:spMkLst>
            <pc:docMk/>
            <pc:sldMk cId="3965425826" sldId="287"/>
            <ac:spMk id="3" creationId="{00000000-0000-0000-0000-000000000000}"/>
          </ac:spMkLst>
        </pc:spChg>
      </pc:sldChg>
      <pc:sldChg chg="modSp mod modNotesTx">
        <pc:chgData name="Laflèche, Mélissa (SPAC/PSPC)" userId="9b6a124f-eb75-43a0-8db6-34caae7dbc59" providerId="ADAL" clId="{32844555-1000-4F42-8080-1491BC34A791}" dt="2024-03-26T18:59:08" v="8904" actId="21"/>
        <pc:sldMkLst>
          <pc:docMk/>
          <pc:sldMk cId="2874962608" sldId="288"/>
        </pc:sldMkLst>
        <pc:spChg chg="mod">
          <ac:chgData name="Laflèche, Mélissa (SPAC/PSPC)" userId="9b6a124f-eb75-43a0-8db6-34caae7dbc59" providerId="ADAL" clId="{32844555-1000-4F42-8080-1491BC34A791}" dt="2024-03-26T18:59:08" v="8904" actId="21"/>
          <ac:spMkLst>
            <pc:docMk/>
            <pc:sldMk cId="2874962608" sldId="288"/>
            <ac:spMk id="2" creationId="{00000000-0000-0000-0000-000000000000}"/>
          </ac:spMkLst>
        </pc:spChg>
      </pc:sldChg>
      <pc:sldChg chg="modSp mod">
        <pc:chgData name="Laflèche, Mélissa (SPAC/PSPC)" userId="9b6a124f-eb75-43a0-8db6-34caae7dbc59" providerId="ADAL" clId="{32844555-1000-4F42-8080-1491BC34A791}" dt="2024-03-26T18:40:38.823" v="7564" actId="27636"/>
        <pc:sldMkLst>
          <pc:docMk/>
          <pc:sldMk cId="1486844489" sldId="290"/>
        </pc:sldMkLst>
        <pc:spChg chg="mod">
          <ac:chgData name="Laflèche, Mélissa (SPAC/PSPC)" userId="9b6a124f-eb75-43a0-8db6-34caae7dbc59" providerId="ADAL" clId="{32844555-1000-4F42-8080-1491BC34A791}" dt="2024-03-26T18:40:38.823" v="7564" actId="27636"/>
          <ac:spMkLst>
            <pc:docMk/>
            <pc:sldMk cId="1486844489" sldId="290"/>
            <ac:spMk id="3" creationId="{00000000-0000-0000-0000-000000000000}"/>
          </ac:spMkLst>
        </pc:spChg>
      </pc:sldChg>
      <pc:sldChg chg="modSp mod modNotesTx">
        <pc:chgData name="Laflèche, Mélissa (SPAC/PSPC)" userId="9b6a124f-eb75-43a0-8db6-34caae7dbc59" providerId="ADAL" clId="{32844555-1000-4F42-8080-1491BC34A791}" dt="2024-03-26T19:04:16.009" v="9343" actId="14100"/>
        <pc:sldMkLst>
          <pc:docMk/>
          <pc:sldMk cId="3679260070" sldId="291"/>
        </pc:sldMkLst>
        <pc:spChg chg="mod">
          <ac:chgData name="Laflèche, Mélissa (SPAC/PSPC)" userId="9b6a124f-eb75-43a0-8db6-34caae7dbc59" providerId="ADAL" clId="{32844555-1000-4F42-8080-1491BC34A791}" dt="2024-03-26T19:04:16.009" v="9343" actId="14100"/>
          <ac:spMkLst>
            <pc:docMk/>
            <pc:sldMk cId="3679260070" sldId="291"/>
            <ac:spMk id="2" creationId="{00000000-0000-0000-0000-000000000000}"/>
          </ac:spMkLst>
        </pc:spChg>
      </pc:sldChg>
      <pc:sldChg chg="modSp mod">
        <pc:chgData name="Laflèche, Mélissa (SPAC/PSPC)" userId="9b6a124f-eb75-43a0-8db6-34caae7dbc59" providerId="ADAL" clId="{32844555-1000-4F42-8080-1491BC34A791}" dt="2024-03-28T12:30:32.659" v="12341" actId="13926"/>
        <pc:sldMkLst>
          <pc:docMk/>
          <pc:sldMk cId="1188993457" sldId="297"/>
        </pc:sldMkLst>
        <pc:spChg chg="mod">
          <ac:chgData name="Laflèche, Mélissa (SPAC/PSPC)" userId="9b6a124f-eb75-43a0-8db6-34caae7dbc59" providerId="ADAL" clId="{32844555-1000-4F42-8080-1491BC34A791}" dt="2024-03-28T12:30:32.659" v="12341" actId="13926"/>
          <ac:spMkLst>
            <pc:docMk/>
            <pc:sldMk cId="1188993457" sldId="297"/>
            <ac:spMk id="3" creationId="{00000000-0000-0000-0000-000000000000}"/>
          </ac:spMkLst>
        </pc:spChg>
      </pc:sldChg>
      <pc:sldChg chg="modSp mod modNotesTx">
        <pc:chgData name="Laflèche, Mélissa (SPAC/PSPC)" userId="9b6a124f-eb75-43a0-8db6-34caae7dbc59" providerId="ADAL" clId="{32844555-1000-4F42-8080-1491BC34A791}" dt="2024-03-28T12:43:59.901" v="12386" actId="20577"/>
        <pc:sldMkLst>
          <pc:docMk/>
          <pc:sldMk cId="3224429889" sldId="298"/>
        </pc:sldMkLst>
        <pc:spChg chg="mod">
          <ac:chgData name="Laflèche, Mélissa (SPAC/PSPC)" userId="9b6a124f-eb75-43a0-8db6-34caae7dbc59" providerId="ADAL" clId="{32844555-1000-4F42-8080-1491BC34A791}" dt="2024-03-28T12:43:59.901" v="12386" actId="20577"/>
          <ac:spMkLst>
            <pc:docMk/>
            <pc:sldMk cId="3224429889" sldId="298"/>
            <ac:spMk id="2" creationId="{00000000-0000-0000-0000-000000000000}"/>
          </ac:spMkLst>
        </pc:spChg>
      </pc:sldChg>
      <pc:sldChg chg="modSp mod modNotesTx">
        <pc:chgData name="Laflèche, Mélissa (SPAC/PSPC)" userId="9b6a124f-eb75-43a0-8db6-34caae7dbc59" providerId="ADAL" clId="{32844555-1000-4F42-8080-1491BC34A791}" dt="2024-03-27T13:16:19.603" v="9684" actId="20577"/>
        <pc:sldMkLst>
          <pc:docMk/>
          <pc:sldMk cId="2266110853" sldId="299"/>
        </pc:sldMkLst>
        <pc:spChg chg="mod">
          <ac:chgData name="Laflèche, Mélissa (SPAC/PSPC)" userId="9b6a124f-eb75-43a0-8db6-34caae7dbc59" providerId="ADAL" clId="{32844555-1000-4F42-8080-1491BC34A791}" dt="2024-03-27T13:16:05.794" v="9677" actId="20577"/>
          <ac:spMkLst>
            <pc:docMk/>
            <pc:sldMk cId="2266110853" sldId="299"/>
            <ac:spMk id="9" creationId="{00000000-0000-0000-0000-000000000000}"/>
          </ac:spMkLst>
        </pc:spChg>
      </pc:sldChg>
      <pc:sldChg chg="modSp mod modNotesTx">
        <pc:chgData name="Laflèche, Mélissa (SPAC/PSPC)" userId="9b6a124f-eb75-43a0-8db6-34caae7dbc59" providerId="ADAL" clId="{32844555-1000-4F42-8080-1491BC34A791}" dt="2024-03-28T12:29:17.705" v="12340" actId="13926"/>
        <pc:sldMkLst>
          <pc:docMk/>
          <pc:sldMk cId="2250204378" sldId="300"/>
        </pc:sldMkLst>
        <pc:spChg chg="mod">
          <ac:chgData name="Laflèche, Mélissa (SPAC/PSPC)" userId="9b6a124f-eb75-43a0-8db6-34caae7dbc59" providerId="ADAL" clId="{32844555-1000-4F42-8080-1491BC34A791}" dt="2024-03-28T12:29:17.705" v="12340" actId="13926"/>
          <ac:spMkLst>
            <pc:docMk/>
            <pc:sldMk cId="2250204378" sldId="300"/>
            <ac:spMk id="2" creationId="{00000000-0000-0000-0000-000000000000}"/>
          </ac:spMkLst>
        </pc:spChg>
      </pc:sldChg>
      <pc:sldChg chg="modSp mod">
        <pc:chgData name="Laflèche, Mélissa (SPAC/PSPC)" userId="9b6a124f-eb75-43a0-8db6-34caae7dbc59" providerId="ADAL" clId="{32844555-1000-4F42-8080-1491BC34A791}" dt="2024-03-26T14:23:01.735" v="5852" actId="13926"/>
        <pc:sldMkLst>
          <pc:docMk/>
          <pc:sldMk cId="4006206082" sldId="302"/>
        </pc:sldMkLst>
        <pc:spChg chg="mod">
          <ac:chgData name="Laflèche, Mélissa (SPAC/PSPC)" userId="9b6a124f-eb75-43a0-8db6-34caae7dbc59" providerId="ADAL" clId="{32844555-1000-4F42-8080-1491BC34A791}" dt="2024-03-26T14:23:01.735" v="5852" actId="13926"/>
          <ac:spMkLst>
            <pc:docMk/>
            <pc:sldMk cId="4006206082" sldId="302"/>
            <ac:spMk id="2" creationId="{00000000-0000-0000-0000-000000000000}"/>
          </ac:spMkLst>
        </pc:spChg>
      </pc:sldChg>
      <pc:sldChg chg="modSp mod">
        <pc:chgData name="Laflèche, Mélissa (SPAC/PSPC)" userId="9b6a124f-eb75-43a0-8db6-34caae7dbc59" providerId="ADAL" clId="{32844555-1000-4F42-8080-1491BC34A791}" dt="2024-03-26T19:05:28.172" v="9347" actId="13926"/>
        <pc:sldMkLst>
          <pc:docMk/>
          <pc:sldMk cId="1768655540" sldId="305"/>
        </pc:sldMkLst>
        <pc:spChg chg="mod">
          <ac:chgData name="Laflèche, Mélissa (SPAC/PSPC)" userId="9b6a124f-eb75-43a0-8db6-34caae7dbc59" providerId="ADAL" clId="{32844555-1000-4F42-8080-1491BC34A791}" dt="2024-03-26T19:05:28.172" v="9347" actId="13926"/>
          <ac:spMkLst>
            <pc:docMk/>
            <pc:sldMk cId="1768655540" sldId="305"/>
            <ac:spMk id="13" creationId="{00000000-0000-0000-0000-000000000000}"/>
          </ac:spMkLst>
        </pc:spChg>
      </pc:sldChg>
      <pc:sldChg chg="modSp mod">
        <pc:chgData name="Laflèche, Mélissa (SPAC/PSPC)" userId="9b6a124f-eb75-43a0-8db6-34caae7dbc59" providerId="ADAL" clId="{32844555-1000-4F42-8080-1491BC34A791}" dt="2024-03-25T17:31:26.753" v="2458" actId="1076"/>
        <pc:sldMkLst>
          <pc:docMk/>
          <pc:sldMk cId="1883844868" sldId="308"/>
        </pc:sldMkLst>
        <pc:spChg chg="mod">
          <ac:chgData name="Laflèche, Mélissa (SPAC/PSPC)" userId="9b6a124f-eb75-43a0-8db6-34caae7dbc59" providerId="ADAL" clId="{32844555-1000-4F42-8080-1491BC34A791}" dt="2024-03-25T17:31:26.753" v="2458" actId="1076"/>
          <ac:spMkLst>
            <pc:docMk/>
            <pc:sldMk cId="1883844868" sldId="308"/>
            <ac:spMk id="7" creationId="{00000000-0000-0000-0000-000000000000}"/>
          </ac:spMkLst>
        </pc:spChg>
      </pc:sldChg>
      <pc:sldChg chg="addSp delSp modSp mod">
        <pc:chgData name="Laflèche, Mélissa (SPAC/PSPC)" userId="9b6a124f-eb75-43a0-8db6-34caae7dbc59" providerId="ADAL" clId="{32844555-1000-4F42-8080-1491BC34A791}" dt="2024-03-28T12:59:48.664" v="12389" actId="13926"/>
        <pc:sldMkLst>
          <pc:docMk/>
          <pc:sldMk cId="3141197608" sldId="330"/>
        </pc:sldMkLst>
        <pc:spChg chg="mod">
          <ac:chgData name="Laflèche, Mélissa (SPAC/PSPC)" userId="9b6a124f-eb75-43a0-8db6-34caae7dbc59" providerId="ADAL" clId="{32844555-1000-4F42-8080-1491BC34A791}" dt="2024-03-28T12:59:48.664" v="12389" actId="13926"/>
          <ac:spMkLst>
            <pc:docMk/>
            <pc:sldMk cId="3141197608" sldId="330"/>
            <ac:spMk id="2" creationId="{00000000-0000-0000-0000-000000000000}"/>
          </ac:spMkLst>
        </pc:spChg>
        <pc:spChg chg="del mod">
          <ac:chgData name="Laflèche, Mélissa (SPAC/PSPC)" userId="9b6a124f-eb75-43a0-8db6-34caae7dbc59" providerId="ADAL" clId="{32844555-1000-4F42-8080-1491BC34A791}" dt="2024-03-25T17:31:51.769" v="2474" actId="478"/>
          <ac:spMkLst>
            <pc:docMk/>
            <pc:sldMk cId="3141197608" sldId="330"/>
            <ac:spMk id="6" creationId="{00000000-0000-0000-0000-000000000000}"/>
          </ac:spMkLst>
        </pc:spChg>
        <pc:spChg chg="del mod">
          <ac:chgData name="Laflèche, Mélissa (SPAC/PSPC)" userId="9b6a124f-eb75-43a0-8db6-34caae7dbc59" providerId="ADAL" clId="{32844555-1000-4F42-8080-1491BC34A791}" dt="2024-03-25T17:31:31.049" v="2459" actId="478"/>
          <ac:spMkLst>
            <pc:docMk/>
            <pc:sldMk cId="3141197608" sldId="330"/>
            <ac:spMk id="7" creationId="{00000000-0000-0000-0000-000000000000}"/>
          </ac:spMkLst>
        </pc:spChg>
        <pc:spChg chg="add del mod">
          <ac:chgData name="Laflèche, Mélissa (SPAC/PSPC)" userId="9b6a124f-eb75-43a0-8db6-34caae7dbc59" providerId="ADAL" clId="{32844555-1000-4F42-8080-1491BC34A791}" dt="2024-03-25T17:31:32.994" v="2460" actId="478"/>
          <ac:spMkLst>
            <pc:docMk/>
            <pc:sldMk cId="3141197608" sldId="330"/>
            <ac:spMk id="8" creationId="{01CF738E-FC91-A698-E430-6AB4265607CB}"/>
          </ac:spMkLst>
        </pc:spChg>
        <pc:spChg chg="add mod">
          <ac:chgData name="Laflèche, Mélissa (SPAC/PSPC)" userId="9b6a124f-eb75-43a0-8db6-34caae7dbc59" providerId="ADAL" clId="{32844555-1000-4F42-8080-1491BC34A791}" dt="2024-03-25T17:31:34.622" v="2461"/>
          <ac:spMkLst>
            <pc:docMk/>
            <pc:sldMk cId="3141197608" sldId="330"/>
            <ac:spMk id="9" creationId="{ACD29EFF-997D-5855-3C7F-1A4E2A345561}"/>
          </ac:spMkLst>
        </pc:spChg>
        <pc:spChg chg="add del mod">
          <ac:chgData name="Laflèche, Mélissa (SPAC/PSPC)" userId="9b6a124f-eb75-43a0-8db6-34caae7dbc59" providerId="ADAL" clId="{32844555-1000-4F42-8080-1491BC34A791}" dt="2024-03-25T17:31:53.493" v="2475" actId="478"/>
          <ac:spMkLst>
            <pc:docMk/>
            <pc:sldMk cId="3141197608" sldId="330"/>
            <ac:spMk id="11" creationId="{759A2F82-8AB0-4DCD-2A70-FE3A5C26DBDA}"/>
          </ac:spMkLst>
        </pc:spChg>
        <pc:spChg chg="add mod">
          <ac:chgData name="Laflèche, Mélissa (SPAC/PSPC)" userId="9b6a124f-eb75-43a0-8db6-34caae7dbc59" providerId="ADAL" clId="{32844555-1000-4F42-8080-1491BC34A791}" dt="2024-03-25T17:31:54.899" v="2476"/>
          <ac:spMkLst>
            <pc:docMk/>
            <pc:sldMk cId="3141197608" sldId="330"/>
            <ac:spMk id="12" creationId="{F271FBBB-2F44-EA74-6095-745339FD370F}"/>
          </ac:spMkLst>
        </pc:spChg>
      </pc:sldChg>
      <pc:sldChg chg="addSp delSp modSp mod ord">
        <pc:chgData name="Laflèche, Mélissa (SPAC/PSPC)" userId="9b6a124f-eb75-43a0-8db6-34caae7dbc59" providerId="ADAL" clId="{32844555-1000-4F42-8080-1491BC34A791}" dt="2024-03-25T19:21:53.459" v="4268" actId="115"/>
        <pc:sldMkLst>
          <pc:docMk/>
          <pc:sldMk cId="1848765458" sldId="331"/>
        </pc:sldMkLst>
        <pc:spChg chg="mod">
          <ac:chgData name="Laflèche, Mélissa (SPAC/PSPC)" userId="9b6a124f-eb75-43a0-8db6-34caae7dbc59" providerId="ADAL" clId="{32844555-1000-4F42-8080-1491BC34A791}" dt="2024-03-25T19:21:53.459" v="4268" actId="115"/>
          <ac:spMkLst>
            <pc:docMk/>
            <pc:sldMk cId="1848765458" sldId="331"/>
            <ac:spMk id="2" creationId="{00000000-0000-0000-0000-000000000000}"/>
          </ac:spMkLst>
        </pc:spChg>
        <pc:spChg chg="del">
          <ac:chgData name="Laflèche, Mélissa (SPAC/PSPC)" userId="9b6a124f-eb75-43a0-8db6-34caae7dbc59" providerId="ADAL" clId="{32844555-1000-4F42-8080-1491BC34A791}" dt="2024-03-25T18:22:04.951" v="3430" actId="478"/>
          <ac:spMkLst>
            <pc:docMk/>
            <pc:sldMk cId="1848765458" sldId="331"/>
            <ac:spMk id="6" creationId="{00000000-0000-0000-0000-000000000000}"/>
          </ac:spMkLst>
        </pc:spChg>
        <pc:spChg chg="del">
          <ac:chgData name="Laflèche, Mélissa (SPAC/PSPC)" userId="9b6a124f-eb75-43a0-8db6-34caae7dbc59" providerId="ADAL" clId="{32844555-1000-4F42-8080-1491BC34A791}" dt="2024-03-25T18:22:07.317" v="3432" actId="478"/>
          <ac:spMkLst>
            <pc:docMk/>
            <pc:sldMk cId="1848765458" sldId="331"/>
            <ac:spMk id="7" creationId="{00000000-0000-0000-0000-000000000000}"/>
          </ac:spMkLst>
        </pc:spChg>
        <pc:spChg chg="add del mod">
          <ac:chgData name="Laflèche, Mélissa (SPAC/PSPC)" userId="9b6a124f-eb75-43a0-8db6-34caae7dbc59" providerId="ADAL" clId="{32844555-1000-4F42-8080-1491BC34A791}" dt="2024-03-25T18:22:06.522" v="3431" actId="478"/>
          <ac:spMkLst>
            <pc:docMk/>
            <pc:sldMk cId="1848765458" sldId="331"/>
            <ac:spMk id="8" creationId="{47AD7D03-471D-EC2D-B805-BDD41A28E54F}"/>
          </ac:spMkLst>
        </pc:spChg>
        <pc:spChg chg="add del mod">
          <ac:chgData name="Laflèche, Mélissa (SPAC/PSPC)" userId="9b6a124f-eb75-43a0-8db6-34caae7dbc59" providerId="ADAL" clId="{32844555-1000-4F42-8080-1491BC34A791}" dt="2024-03-25T18:22:10.822" v="3433" actId="478"/>
          <ac:spMkLst>
            <pc:docMk/>
            <pc:sldMk cId="1848765458" sldId="331"/>
            <ac:spMk id="10" creationId="{26998542-BBD4-E4B9-5A02-1D32499DD687}"/>
          </ac:spMkLst>
        </pc:spChg>
        <pc:spChg chg="add mod">
          <ac:chgData name="Laflèche, Mélissa (SPAC/PSPC)" userId="9b6a124f-eb75-43a0-8db6-34caae7dbc59" providerId="ADAL" clId="{32844555-1000-4F42-8080-1491BC34A791}" dt="2024-03-25T18:22:22.047" v="3434"/>
          <ac:spMkLst>
            <pc:docMk/>
            <pc:sldMk cId="1848765458" sldId="331"/>
            <ac:spMk id="11" creationId="{C54FFB54-0AE9-17B4-6DF3-808FFDF910C8}"/>
          </ac:spMkLst>
        </pc:spChg>
        <pc:spChg chg="add mod">
          <ac:chgData name="Laflèche, Mélissa (SPAC/PSPC)" userId="9b6a124f-eb75-43a0-8db6-34caae7dbc59" providerId="ADAL" clId="{32844555-1000-4F42-8080-1491BC34A791}" dt="2024-03-25T18:22:22.047" v="3434"/>
          <ac:spMkLst>
            <pc:docMk/>
            <pc:sldMk cId="1848765458" sldId="331"/>
            <ac:spMk id="12" creationId="{0BBE8F1D-5151-238F-E510-F1853A9C30EC}"/>
          </ac:spMkLst>
        </pc:spChg>
      </pc:sldChg>
    </pc:docChg>
  </pc:docChgLst>
  <pc:docChgLst>
    <pc:chgData name="El-Beyrouti, Sandra (SPAC/PSPC)" userId="S::sandra.el-beyrouti@tpsgc-pwgsc.gc.ca::9fafd702-36a8-4ed1-b0ac-379caf7e494b" providerId="AD" clId="Web-{E3B01E27-C2C1-42E3-AE07-BC640E8FCACC}"/>
    <pc:docChg chg="modSld">
      <pc:chgData name="El-Beyrouti, Sandra (SPAC/PSPC)" userId="S::sandra.el-beyrouti@tpsgc-pwgsc.gc.ca::9fafd702-36a8-4ed1-b0ac-379caf7e494b" providerId="AD" clId="Web-{E3B01E27-C2C1-42E3-AE07-BC640E8FCACC}" dt="2024-03-19T17:24:56.815" v="55" actId="1076"/>
      <pc:docMkLst>
        <pc:docMk/>
      </pc:docMkLst>
      <pc:sldChg chg="modSp">
        <pc:chgData name="El-Beyrouti, Sandra (SPAC/PSPC)" userId="S::sandra.el-beyrouti@tpsgc-pwgsc.gc.ca::9fafd702-36a8-4ed1-b0ac-379caf7e494b" providerId="AD" clId="Web-{E3B01E27-C2C1-42E3-AE07-BC640E8FCACC}" dt="2024-03-19T17:19:19.315" v="14" actId="20577"/>
        <pc:sldMkLst>
          <pc:docMk/>
          <pc:sldMk cId="3890049498" sldId="260"/>
        </pc:sldMkLst>
        <pc:spChg chg="mod">
          <ac:chgData name="El-Beyrouti, Sandra (SPAC/PSPC)" userId="S::sandra.el-beyrouti@tpsgc-pwgsc.gc.ca::9fafd702-36a8-4ed1-b0ac-379caf7e494b" providerId="AD" clId="Web-{E3B01E27-C2C1-42E3-AE07-BC640E8FCACC}" dt="2024-03-19T17:19:19.315" v="14" actId="20577"/>
          <ac:spMkLst>
            <pc:docMk/>
            <pc:sldMk cId="3890049498" sldId="260"/>
            <ac:spMk id="2" creationId="{00000000-0000-0000-0000-000000000000}"/>
          </ac:spMkLst>
        </pc:spChg>
      </pc:sldChg>
      <pc:sldChg chg="modSp">
        <pc:chgData name="El-Beyrouti, Sandra (SPAC/PSPC)" userId="S::sandra.el-beyrouti@tpsgc-pwgsc.gc.ca::9fafd702-36a8-4ed1-b0ac-379caf7e494b" providerId="AD" clId="Web-{E3B01E27-C2C1-42E3-AE07-BC640E8FCACC}" dt="2024-03-19T17:23:42.456" v="43" actId="20577"/>
        <pc:sldMkLst>
          <pc:docMk/>
          <pc:sldMk cId="3117992041" sldId="261"/>
        </pc:sldMkLst>
        <pc:spChg chg="mod">
          <ac:chgData name="El-Beyrouti, Sandra (SPAC/PSPC)" userId="S::sandra.el-beyrouti@tpsgc-pwgsc.gc.ca::9fafd702-36a8-4ed1-b0ac-379caf7e494b" providerId="AD" clId="Web-{E3B01E27-C2C1-42E3-AE07-BC640E8FCACC}" dt="2024-03-19T17:23:42.456" v="43" actId="20577"/>
          <ac:spMkLst>
            <pc:docMk/>
            <pc:sldMk cId="3117992041" sldId="261"/>
            <ac:spMk id="3" creationId="{00000000-0000-0000-0000-000000000000}"/>
          </ac:spMkLst>
        </pc:spChg>
      </pc:sldChg>
      <pc:sldChg chg="modSp">
        <pc:chgData name="El-Beyrouti, Sandra (SPAC/PSPC)" userId="S::sandra.el-beyrouti@tpsgc-pwgsc.gc.ca::9fafd702-36a8-4ed1-b0ac-379caf7e494b" providerId="AD" clId="Web-{E3B01E27-C2C1-42E3-AE07-BC640E8FCACC}" dt="2024-03-19T17:23:56.846" v="44" actId="20577"/>
        <pc:sldMkLst>
          <pc:docMk/>
          <pc:sldMk cId="65608227" sldId="262"/>
        </pc:sldMkLst>
        <pc:spChg chg="mod">
          <ac:chgData name="El-Beyrouti, Sandra (SPAC/PSPC)" userId="S::sandra.el-beyrouti@tpsgc-pwgsc.gc.ca::9fafd702-36a8-4ed1-b0ac-379caf7e494b" providerId="AD" clId="Web-{E3B01E27-C2C1-42E3-AE07-BC640E8FCACC}" dt="2024-03-19T17:23:56.846" v="44" actId="20577"/>
          <ac:spMkLst>
            <pc:docMk/>
            <pc:sldMk cId="65608227" sldId="262"/>
            <ac:spMk id="17" creationId="{00000000-0000-0000-0000-000000000000}"/>
          </ac:spMkLst>
        </pc:spChg>
      </pc:sldChg>
      <pc:sldChg chg="delSp modSp">
        <pc:chgData name="El-Beyrouti, Sandra (SPAC/PSPC)" userId="S::sandra.el-beyrouti@tpsgc-pwgsc.gc.ca::9fafd702-36a8-4ed1-b0ac-379caf7e494b" providerId="AD" clId="Web-{E3B01E27-C2C1-42E3-AE07-BC640E8FCACC}" dt="2024-03-19T17:20:04.143" v="21" actId="1076"/>
        <pc:sldMkLst>
          <pc:docMk/>
          <pc:sldMk cId="2959102257" sldId="265"/>
        </pc:sldMkLst>
        <pc:picChg chg="del">
          <ac:chgData name="El-Beyrouti, Sandra (SPAC/PSPC)" userId="S::sandra.el-beyrouti@tpsgc-pwgsc.gc.ca::9fafd702-36a8-4ed1-b0ac-379caf7e494b" providerId="AD" clId="Web-{E3B01E27-C2C1-42E3-AE07-BC640E8FCACC}" dt="2024-03-19T17:19:51.299" v="16"/>
          <ac:picMkLst>
            <pc:docMk/>
            <pc:sldMk cId="2959102257" sldId="265"/>
            <ac:picMk id="2" creationId="{27B70D14-24E1-96C2-436B-5696CE76D712}"/>
          </ac:picMkLst>
        </pc:picChg>
        <pc:picChg chg="del">
          <ac:chgData name="El-Beyrouti, Sandra (SPAC/PSPC)" userId="S::sandra.el-beyrouti@tpsgc-pwgsc.gc.ca::9fafd702-36a8-4ed1-b0ac-379caf7e494b" providerId="AD" clId="Web-{E3B01E27-C2C1-42E3-AE07-BC640E8FCACC}" dt="2024-03-19T17:19:49.893" v="15"/>
          <ac:picMkLst>
            <pc:docMk/>
            <pc:sldMk cId="2959102257" sldId="265"/>
            <ac:picMk id="4" creationId="{31BD055E-1E31-9E39-E616-23C0FB5A9031}"/>
          </ac:picMkLst>
        </pc:picChg>
        <pc:picChg chg="mod">
          <ac:chgData name="El-Beyrouti, Sandra (SPAC/PSPC)" userId="S::sandra.el-beyrouti@tpsgc-pwgsc.gc.ca::9fafd702-36a8-4ed1-b0ac-379caf7e494b" providerId="AD" clId="Web-{E3B01E27-C2C1-42E3-AE07-BC640E8FCACC}" dt="2024-03-19T17:20:00.690" v="20" actId="1076"/>
          <ac:picMkLst>
            <pc:docMk/>
            <pc:sldMk cId="2959102257" sldId="265"/>
            <ac:picMk id="21" creationId="{BE11777F-4EC9-08AF-1073-A2014D2E1D34}"/>
          </ac:picMkLst>
        </pc:picChg>
        <pc:picChg chg="mod">
          <ac:chgData name="El-Beyrouti, Sandra (SPAC/PSPC)" userId="S::sandra.el-beyrouti@tpsgc-pwgsc.gc.ca::9fafd702-36a8-4ed1-b0ac-379caf7e494b" providerId="AD" clId="Web-{E3B01E27-C2C1-42E3-AE07-BC640E8FCACC}" dt="2024-03-19T17:20:04.143" v="21" actId="1076"/>
          <ac:picMkLst>
            <pc:docMk/>
            <pc:sldMk cId="2959102257" sldId="265"/>
            <ac:picMk id="23" creationId="{DC2AC356-FE7D-7727-3867-78B1C72284DC}"/>
          </ac:picMkLst>
        </pc:picChg>
      </pc:sldChg>
      <pc:sldChg chg="delSp modSp">
        <pc:chgData name="El-Beyrouti, Sandra (SPAC/PSPC)" userId="S::sandra.el-beyrouti@tpsgc-pwgsc.gc.ca::9fafd702-36a8-4ed1-b0ac-379caf7e494b" providerId="AD" clId="Web-{E3B01E27-C2C1-42E3-AE07-BC640E8FCACC}" dt="2024-03-19T17:21:41.331" v="26" actId="1076"/>
        <pc:sldMkLst>
          <pc:docMk/>
          <pc:sldMk cId="4128286773" sldId="266"/>
        </pc:sldMkLst>
        <pc:picChg chg="del">
          <ac:chgData name="El-Beyrouti, Sandra (SPAC/PSPC)" userId="S::sandra.el-beyrouti@tpsgc-pwgsc.gc.ca::9fafd702-36a8-4ed1-b0ac-379caf7e494b" providerId="AD" clId="Web-{E3B01E27-C2C1-42E3-AE07-BC640E8FCACC}" dt="2024-03-19T17:21:32.409" v="23"/>
          <ac:picMkLst>
            <pc:docMk/>
            <pc:sldMk cId="4128286773" sldId="266"/>
            <ac:picMk id="5" creationId="{405D2D88-276D-90FF-E1BC-84A2C1108B38}"/>
          </ac:picMkLst>
        </pc:picChg>
        <pc:picChg chg="mod">
          <ac:chgData name="El-Beyrouti, Sandra (SPAC/PSPC)" userId="S::sandra.el-beyrouti@tpsgc-pwgsc.gc.ca::9fafd702-36a8-4ed1-b0ac-379caf7e494b" providerId="AD" clId="Web-{E3B01E27-C2C1-42E3-AE07-BC640E8FCACC}" dt="2024-03-19T17:21:41.331" v="26" actId="1076"/>
          <ac:picMkLst>
            <pc:docMk/>
            <pc:sldMk cId="4128286773" sldId="266"/>
            <ac:picMk id="13" creationId="{DC7CBBDB-F6F6-FF78-4B9A-4CE617F20DA6}"/>
          </ac:picMkLst>
        </pc:picChg>
      </pc:sldChg>
      <pc:sldChg chg="modSp">
        <pc:chgData name="El-Beyrouti, Sandra (SPAC/PSPC)" userId="S::sandra.el-beyrouti@tpsgc-pwgsc.gc.ca::9fafd702-36a8-4ed1-b0ac-379caf7e494b" providerId="AD" clId="Web-{E3B01E27-C2C1-42E3-AE07-BC640E8FCACC}" dt="2024-03-19T17:23:04.940" v="34" actId="20577"/>
        <pc:sldMkLst>
          <pc:docMk/>
          <pc:sldMk cId="2692393360" sldId="268"/>
        </pc:sldMkLst>
        <pc:spChg chg="mod">
          <ac:chgData name="El-Beyrouti, Sandra (SPAC/PSPC)" userId="S::sandra.el-beyrouti@tpsgc-pwgsc.gc.ca::9fafd702-36a8-4ed1-b0ac-379caf7e494b" providerId="AD" clId="Web-{E3B01E27-C2C1-42E3-AE07-BC640E8FCACC}" dt="2024-03-19T17:23:04.940" v="34" actId="20577"/>
          <ac:spMkLst>
            <pc:docMk/>
            <pc:sldMk cId="2692393360" sldId="268"/>
            <ac:spMk id="2" creationId="{00000000-0000-0000-0000-000000000000}"/>
          </ac:spMkLst>
        </pc:spChg>
      </pc:sldChg>
      <pc:sldChg chg="delSp modSp">
        <pc:chgData name="El-Beyrouti, Sandra (SPAC/PSPC)" userId="S::sandra.el-beyrouti@tpsgc-pwgsc.gc.ca::9fafd702-36a8-4ed1-b0ac-379caf7e494b" providerId="AD" clId="Web-{E3B01E27-C2C1-42E3-AE07-BC640E8FCACC}" dt="2024-03-19T17:24:56.815" v="55" actId="1076"/>
        <pc:sldMkLst>
          <pc:docMk/>
          <pc:sldMk cId="3598592695" sldId="275"/>
        </pc:sldMkLst>
        <pc:picChg chg="del">
          <ac:chgData name="El-Beyrouti, Sandra (SPAC/PSPC)" userId="S::sandra.el-beyrouti@tpsgc-pwgsc.gc.ca::9fafd702-36a8-4ed1-b0ac-379caf7e494b" providerId="AD" clId="Web-{E3B01E27-C2C1-42E3-AE07-BC640E8FCACC}" dt="2024-03-19T17:24:37.143" v="46"/>
          <ac:picMkLst>
            <pc:docMk/>
            <pc:sldMk cId="3598592695" sldId="275"/>
            <ac:picMk id="2" creationId="{3503CF9D-29EB-0258-D07B-94A1B5A113B1}"/>
          </ac:picMkLst>
        </pc:picChg>
        <pc:picChg chg="del">
          <ac:chgData name="El-Beyrouti, Sandra (SPAC/PSPC)" userId="S::sandra.el-beyrouti@tpsgc-pwgsc.gc.ca::9fafd702-36a8-4ed1-b0ac-379caf7e494b" providerId="AD" clId="Web-{E3B01E27-C2C1-42E3-AE07-BC640E8FCACC}" dt="2024-03-19T17:24:35.284" v="45"/>
          <ac:picMkLst>
            <pc:docMk/>
            <pc:sldMk cId="3598592695" sldId="275"/>
            <ac:picMk id="4" creationId="{3807914A-43D3-0DC7-0349-9B62CCF3917A}"/>
          </ac:picMkLst>
        </pc:picChg>
        <pc:picChg chg="mod">
          <ac:chgData name="El-Beyrouti, Sandra (SPAC/PSPC)" userId="S::sandra.el-beyrouti@tpsgc-pwgsc.gc.ca::9fafd702-36a8-4ed1-b0ac-379caf7e494b" providerId="AD" clId="Web-{E3B01E27-C2C1-42E3-AE07-BC640E8FCACC}" dt="2024-03-19T17:24:56.815" v="55" actId="1076"/>
          <ac:picMkLst>
            <pc:docMk/>
            <pc:sldMk cId="3598592695" sldId="275"/>
            <ac:picMk id="12" creationId="{17F9B8FF-BE06-5457-C2FD-C56E8AD74CCE}"/>
          </ac:picMkLst>
        </pc:picChg>
        <pc:picChg chg="mod">
          <ac:chgData name="El-Beyrouti, Sandra (SPAC/PSPC)" userId="S::sandra.el-beyrouti@tpsgc-pwgsc.gc.ca::9fafd702-36a8-4ed1-b0ac-379caf7e494b" providerId="AD" clId="Web-{E3B01E27-C2C1-42E3-AE07-BC640E8FCACC}" dt="2024-03-19T17:24:51.393" v="52" actId="1076"/>
          <ac:picMkLst>
            <pc:docMk/>
            <pc:sldMk cId="3598592695" sldId="275"/>
            <ac:picMk id="15" creationId="{B51CE150-4FA4-F9EF-A9BD-47107C01F6EF}"/>
          </ac:picMkLst>
        </pc:picChg>
      </pc:sldChg>
      <pc:sldChg chg="modSp">
        <pc:chgData name="El-Beyrouti, Sandra (SPAC/PSPC)" userId="S::sandra.el-beyrouti@tpsgc-pwgsc.gc.ca::9fafd702-36a8-4ed1-b0ac-379caf7e494b" providerId="AD" clId="Web-{E3B01E27-C2C1-42E3-AE07-BC640E8FCACC}" dt="2024-03-19T17:22:58.268" v="33" actId="20577"/>
        <pc:sldMkLst>
          <pc:docMk/>
          <pc:sldMk cId="4006206082" sldId="302"/>
        </pc:sldMkLst>
        <pc:spChg chg="mod">
          <ac:chgData name="El-Beyrouti, Sandra (SPAC/PSPC)" userId="S::sandra.el-beyrouti@tpsgc-pwgsc.gc.ca::9fafd702-36a8-4ed1-b0ac-379caf7e494b" providerId="AD" clId="Web-{E3B01E27-C2C1-42E3-AE07-BC640E8FCACC}" dt="2024-03-19T17:22:58.268" v="33" actId="20577"/>
          <ac:spMkLst>
            <pc:docMk/>
            <pc:sldMk cId="4006206082" sldId="302"/>
            <ac:spMk id="2" creationId="{00000000-0000-0000-0000-000000000000}"/>
          </ac:spMkLst>
        </pc:spChg>
      </pc:sldChg>
    </pc:docChg>
  </pc:docChgLst>
  <pc:docChgLst>
    <pc:chgData clId="Web-{BEF56062-42E7-A53F-6E53-94ADD7688291}"/>
    <pc:docChg chg="modSld">
      <pc:chgData name="" userId="" providerId="" clId="Web-{BEF56062-42E7-A53F-6E53-94ADD7688291}" dt="2024-04-03T12:15:32.650" v="1" actId="20577"/>
      <pc:docMkLst>
        <pc:docMk/>
      </pc:docMkLst>
      <pc:sldChg chg="modSp">
        <pc:chgData name="" userId="" providerId="" clId="Web-{BEF56062-42E7-A53F-6E53-94ADD7688291}" dt="2024-04-03T12:15:32.650" v="1" actId="20577"/>
        <pc:sldMkLst>
          <pc:docMk/>
          <pc:sldMk cId="3888493828" sldId="304"/>
        </pc:sldMkLst>
        <pc:spChg chg="mod">
          <ac:chgData name="" userId="" providerId="" clId="Web-{BEF56062-42E7-A53F-6E53-94ADD7688291}" dt="2024-04-03T12:15:32.650" v="1" actId="20577"/>
          <ac:spMkLst>
            <pc:docMk/>
            <pc:sldMk cId="3888493828" sldId="304"/>
            <ac:spMk id="19" creationId="{00000000-0000-0000-0000-000000000000}"/>
          </ac:spMkLst>
        </pc:spChg>
      </pc:sldChg>
    </pc:docChg>
  </pc:docChgLst>
  <pc:docChgLst>
    <pc:chgData name="El-Beyrouti, Sandra (SPAC/PSPC)" userId="S::sandra.el-beyrouti@tpsgc-pwgsc.gc.ca::9fafd702-36a8-4ed1-b0ac-379caf7e494b" providerId="AD" clId="Web-{FA3AC29C-7E79-418E-A990-AE8AE4AC2953}"/>
    <pc:docChg chg="modSld">
      <pc:chgData name="El-Beyrouti, Sandra (SPAC/PSPC)" userId="S::sandra.el-beyrouti@tpsgc-pwgsc.gc.ca::9fafd702-36a8-4ed1-b0ac-379caf7e494b" providerId="AD" clId="Web-{FA3AC29C-7E79-418E-A990-AE8AE4AC2953}" dt="2024-03-21T12:55:17.345" v="45" actId="20577"/>
      <pc:docMkLst>
        <pc:docMk/>
      </pc:docMkLst>
      <pc:sldChg chg="modSp">
        <pc:chgData name="El-Beyrouti, Sandra (SPAC/PSPC)" userId="S::sandra.el-beyrouti@tpsgc-pwgsc.gc.ca::9fafd702-36a8-4ed1-b0ac-379caf7e494b" providerId="AD" clId="Web-{FA3AC29C-7E79-418E-A990-AE8AE4AC2953}" dt="2024-03-21T12:51:35.513" v="0" actId="20577"/>
        <pc:sldMkLst>
          <pc:docMk/>
          <pc:sldMk cId="2959102257" sldId="265"/>
        </pc:sldMkLst>
        <pc:spChg chg="mod">
          <ac:chgData name="El-Beyrouti, Sandra (SPAC/PSPC)" userId="S::sandra.el-beyrouti@tpsgc-pwgsc.gc.ca::9fafd702-36a8-4ed1-b0ac-379caf7e494b" providerId="AD" clId="Web-{FA3AC29C-7E79-418E-A990-AE8AE4AC2953}" dt="2024-03-21T12:51:35.513" v="0" actId="20577"/>
          <ac:spMkLst>
            <pc:docMk/>
            <pc:sldMk cId="2959102257" sldId="265"/>
            <ac:spMk id="9" creationId="{00000000-0000-0000-0000-000000000000}"/>
          </ac:spMkLst>
        </pc:spChg>
      </pc:sldChg>
      <pc:sldChg chg="addSp delSp modSp">
        <pc:chgData name="El-Beyrouti, Sandra (SPAC/PSPC)" userId="S::sandra.el-beyrouti@tpsgc-pwgsc.gc.ca::9fafd702-36a8-4ed1-b0ac-379caf7e494b" providerId="AD" clId="Web-{FA3AC29C-7E79-418E-A990-AE8AE4AC2953}" dt="2024-03-21T12:54:37.907" v="35"/>
        <pc:sldMkLst>
          <pc:docMk/>
          <pc:sldMk cId="4128286773" sldId="266"/>
        </pc:sldMkLst>
        <pc:spChg chg="add mod">
          <ac:chgData name="El-Beyrouti, Sandra (SPAC/PSPC)" userId="S::sandra.el-beyrouti@tpsgc-pwgsc.gc.ca::9fafd702-36a8-4ed1-b0ac-379caf7e494b" providerId="AD" clId="Web-{FA3AC29C-7E79-418E-A990-AE8AE4AC2953}" dt="2024-03-21T12:54:20.422" v="34" actId="1076"/>
          <ac:spMkLst>
            <pc:docMk/>
            <pc:sldMk cId="4128286773" sldId="266"/>
            <ac:spMk id="15" creationId="{5BA35C77-EBDF-42EF-072C-C1382EB39711}"/>
          </ac:spMkLst>
        </pc:spChg>
        <pc:picChg chg="add del mod">
          <ac:chgData name="El-Beyrouti, Sandra (SPAC/PSPC)" userId="S::sandra.el-beyrouti@tpsgc-pwgsc.gc.ca::9fafd702-36a8-4ed1-b0ac-379caf7e494b" providerId="AD" clId="Web-{FA3AC29C-7E79-418E-A990-AE8AE4AC2953}" dt="2024-03-21T12:52:24.311" v="14"/>
          <ac:picMkLst>
            <pc:docMk/>
            <pc:sldMk cId="4128286773" sldId="266"/>
            <ac:picMk id="2" creationId="{ECAFC679-4778-1405-3F0E-9ADFB1A321C6}"/>
          </ac:picMkLst>
        </pc:picChg>
        <pc:picChg chg="add del mod">
          <ac:chgData name="El-Beyrouti, Sandra (SPAC/PSPC)" userId="S::sandra.el-beyrouti@tpsgc-pwgsc.gc.ca::9fafd702-36a8-4ed1-b0ac-379caf7e494b" providerId="AD" clId="Web-{FA3AC29C-7E79-418E-A990-AE8AE4AC2953}" dt="2024-03-21T12:52:28.889" v="16"/>
          <ac:picMkLst>
            <pc:docMk/>
            <pc:sldMk cId="4128286773" sldId="266"/>
            <ac:picMk id="5" creationId="{8C20CC53-0DC9-08A2-F3CB-9833051C5D91}"/>
          </ac:picMkLst>
        </pc:picChg>
        <pc:picChg chg="mod">
          <ac:chgData name="El-Beyrouti, Sandra (SPAC/PSPC)" userId="S::sandra.el-beyrouti@tpsgc-pwgsc.gc.ca::9fafd702-36a8-4ed1-b0ac-379caf7e494b" providerId="AD" clId="Web-{FA3AC29C-7E79-418E-A990-AE8AE4AC2953}" dt="2024-03-21T12:54:15.844" v="32" actId="1076"/>
          <ac:picMkLst>
            <pc:docMk/>
            <pc:sldMk cId="4128286773" sldId="266"/>
            <ac:picMk id="9" creationId="{EA762757-5FE6-E1B1-BB84-3B773082BC2D}"/>
          </ac:picMkLst>
        </pc:picChg>
        <pc:picChg chg="del">
          <ac:chgData name="El-Beyrouti, Sandra (SPAC/PSPC)" userId="S::sandra.el-beyrouti@tpsgc-pwgsc.gc.ca::9fafd702-36a8-4ed1-b0ac-379caf7e494b" providerId="AD" clId="Web-{FA3AC29C-7E79-418E-A990-AE8AE4AC2953}" dt="2024-03-21T12:51:47.216" v="2"/>
          <ac:picMkLst>
            <pc:docMk/>
            <pc:sldMk cId="4128286773" sldId="266"/>
            <ac:picMk id="11" creationId="{F96FDB44-668E-DA3D-A9C5-75B723F9B6B5}"/>
          </ac:picMkLst>
        </pc:picChg>
        <pc:picChg chg="add mod">
          <ac:chgData name="El-Beyrouti, Sandra (SPAC/PSPC)" userId="S::sandra.el-beyrouti@tpsgc-pwgsc.gc.ca::9fafd702-36a8-4ed1-b0ac-379caf7e494b" providerId="AD" clId="Web-{FA3AC29C-7E79-418E-A990-AE8AE4AC2953}" dt="2024-03-21T12:52:48.249" v="17"/>
          <ac:picMkLst>
            <pc:docMk/>
            <pc:sldMk cId="4128286773" sldId="266"/>
            <ac:picMk id="12" creationId="{8C411EB3-3D17-939D-B94D-782490C9A5FB}"/>
          </ac:picMkLst>
        </pc:picChg>
        <pc:picChg chg="mod">
          <ac:chgData name="El-Beyrouti, Sandra (SPAC/PSPC)" userId="S::sandra.el-beyrouti@tpsgc-pwgsc.gc.ca::9fafd702-36a8-4ed1-b0ac-379caf7e494b" providerId="AD" clId="Web-{FA3AC29C-7E79-418E-A990-AE8AE4AC2953}" dt="2024-03-21T12:54:17.969" v="33" actId="1076"/>
          <ac:picMkLst>
            <pc:docMk/>
            <pc:sldMk cId="4128286773" sldId="266"/>
            <ac:picMk id="13" creationId="{DC7CBBDB-F6F6-FF78-4B9A-4CE617F20DA6}"/>
          </ac:picMkLst>
        </pc:picChg>
        <pc:picChg chg="add mod">
          <ac:chgData name="El-Beyrouti, Sandra (SPAC/PSPC)" userId="S::sandra.el-beyrouti@tpsgc-pwgsc.gc.ca::9fafd702-36a8-4ed1-b0ac-379caf7e494b" providerId="AD" clId="Web-{FA3AC29C-7E79-418E-A990-AE8AE4AC2953}" dt="2024-03-21T12:54:37.907" v="35"/>
          <ac:picMkLst>
            <pc:docMk/>
            <pc:sldMk cId="4128286773" sldId="266"/>
            <ac:picMk id="16" creationId="{FCCBB33E-1CD8-E17F-4F17-DAF9C7107BFC}"/>
          </ac:picMkLst>
        </pc:picChg>
        <pc:cxnChg chg="del">
          <ac:chgData name="El-Beyrouti, Sandra (SPAC/PSPC)" userId="S::sandra.el-beyrouti@tpsgc-pwgsc.gc.ca::9fafd702-36a8-4ed1-b0ac-379caf7e494b" providerId="AD" clId="Web-{FA3AC29C-7E79-418E-A990-AE8AE4AC2953}" dt="2024-03-21T12:51:45.607" v="1"/>
          <ac:cxnSpMkLst>
            <pc:docMk/>
            <pc:sldMk cId="4128286773" sldId="266"/>
            <ac:cxnSpMk id="8" creationId="{DB9DCAA9-C817-843A-9A95-C8468F6811AA}"/>
          </ac:cxnSpMkLst>
        </pc:cxnChg>
        <pc:cxnChg chg="del">
          <ac:chgData name="El-Beyrouti, Sandra (SPAC/PSPC)" userId="S::sandra.el-beyrouti@tpsgc-pwgsc.gc.ca::9fafd702-36a8-4ed1-b0ac-379caf7e494b" providerId="AD" clId="Web-{FA3AC29C-7E79-418E-A990-AE8AE4AC2953}" dt="2024-03-21T12:51:49.341" v="3"/>
          <ac:cxnSpMkLst>
            <pc:docMk/>
            <pc:sldMk cId="4128286773" sldId="266"/>
            <ac:cxnSpMk id="10" creationId="{5F46CCA3-4BB5-5E23-AA4A-B71BCB601ECD}"/>
          </ac:cxnSpMkLst>
        </pc:cxnChg>
      </pc:sldChg>
      <pc:sldChg chg="modSp">
        <pc:chgData name="El-Beyrouti, Sandra (SPAC/PSPC)" userId="S::sandra.el-beyrouti@tpsgc-pwgsc.gc.ca::9fafd702-36a8-4ed1-b0ac-379caf7e494b" providerId="AD" clId="Web-{FA3AC29C-7E79-418E-A990-AE8AE4AC2953}" dt="2024-03-21T12:55:17.345" v="45" actId="20577"/>
        <pc:sldMkLst>
          <pc:docMk/>
          <pc:sldMk cId="4234283465" sldId="295"/>
        </pc:sldMkLst>
        <pc:spChg chg="mod">
          <ac:chgData name="El-Beyrouti, Sandra (SPAC/PSPC)" userId="S::sandra.el-beyrouti@tpsgc-pwgsc.gc.ca::9fafd702-36a8-4ed1-b0ac-379caf7e494b" providerId="AD" clId="Web-{FA3AC29C-7E79-418E-A990-AE8AE4AC2953}" dt="2024-03-21T12:55:17.345" v="45" actId="20577"/>
          <ac:spMkLst>
            <pc:docMk/>
            <pc:sldMk cId="4234283465" sldId="295"/>
            <ac:spMk id="11" creationId="{00000000-0000-0000-0000-000000000000}"/>
          </ac:spMkLst>
        </pc:spChg>
      </pc:sldChg>
    </pc:docChg>
  </pc:docChgLst>
  <pc:docChgLst>
    <pc:chgData name="El-Beyrouti, Sandra (SPAC/PSPC)" userId="S::sandra.el-beyrouti@tpsgc-pwgsc.gc.ca::9fafd702-36a8-4ed1-b0ac-379caf7e494b" providerId="AD" clId="Web-{518ACA89-1630-4811-ADE5-3FC2C41899AB}"/>
    <pc:docChg chg="modSld">
      <pc:chgData name="El-Beyrouti, Sandra (SPAC/PSPC)" userId="S::sandra.el-beyrouti@tpsgc-pwgsc.gc.ca::9fafd702-36a8-4ed1-b0ac-379caf7e494b" providerId="AD" clId="Web-{518ACA89-1630-4811-ADE5-3FC2C41899AB}" dt="2024-03-19T17:28:47.201" v="30" actId="1076"/>
      <pc:docMkLst>
        <pc:docMk/>
      </pc:docMkLst>
      <pc:sldChg chg="addSp delSp modSp">
        <pc:chgData name="El-Beyrouti, Sandra (SPAC/PSPC)" userId="S::sandra.el-beyrouti@tpsgc-pwgsc.gc.ca::9fafd702-36a8-4ed1-b0ac-379caf7e494b" providerId="AD" clId="Web-{518ACA89-1630-4811-ADE5-3FC2C41899AB}" dt="2024-03-19T17:28:47.201" v="30" actId="1076"/>
        <pc:sldMkLst>
          <pc:docMk/>
          <pc:sldMk cId="3417193859" sldId="277"/>
        </pc:sldMkLst>
        <pc:picChg chg="del">
          <ac:chgData name="El-Beyrouti, Sandra (SPAC/PSPC)" userId="S::sandra.el-beyrouti@tpsgc-pwgsc.gc.ca::9fafd702-36a8-4ed1-b0ac-379caf7e494b" providerId="AD" clId="Web-{518ACA89-1630-4811-ADE5-3FC2C41899AB}" dt="2024-03-19T17:28:20.935" v="16"/>
          <ac:picMkLst>
            <pc:docMk/>
            <pc:sldMk cId="3417193859" sldId="277"/>
            <ac:picMk id="2" creationId="{496B2D0A-BE47-4FFA-E344-A38E7F9B51EA}"/>
          </ac:picMkLst>
        </pc:picChg>
        <pc:picChg chg="del">
          <ac:chgData name="El-Beyrouti, Sandra (SPAC/PSPC)" userId="S::sandra.el-beyrouti@tpsgc-pwgsc.gc.ca::9fafd702-36a8-4ed1-b0ac-379caf7e494b" providerId="AD" clId="Web-{518ACA89-1630-4811-ADE5-3FC2C41899AB}" dt="2024-03-19T17:27:44.919" v="0"/>
          <ac:picMkLst>
            <pc:docMk/>
            <pc:sldMk cId="3417193859" sldId="277"/>
            <ac:picMk id="4" creationId="{97654225-B63A-DA21-9840-C8493EFDB7FF}"/>
          </ac:picMkLst>
        </pc:picChg>
        <pc:picChg chg="add mod">
          <ac:chgData name="El-Beyrouti, Sandra (SPAC/PSPC)" userId="S::sandra.el-beyrouti@tpsgc-pwgsc.gc.ca::9fafd702-36a8-4ed1-b0ac-379caf7e494b" providerId="AD" clId="Web-{518ACA89-1630-4811-ADE5-3FC2C41899AB}" dt="2024-03-19T17:28:47.201" v="30" actId="1076"/>
          <ac:picMkLst>
            <pc:docMk/>
            <pc:sldMk cId="3417193859" sldId="277"/>
            <ac:picMk id="7" creationId="{3A758BA2-43BB-C223-A604-9B790618DAC1}"/>
          </ac:picMkLst>
        </pc:picChg>
        <pc:picChg chg="del mod">
          <ac:chgData name="El-Beyrouti, Sandra (SPAC/PSPC)" userId="S::sandra.el-beyrouti@tpsgc-pwgsc.gc.ca::9fafd702-36a8-4ed1-b0ac-379caf7e494b" providerId="AD" clId="Web-{518ACA89-1630-4811-ADE5-3FC2C41899AB}" dt="2024-03-19T17:28:19.545" v="15"/>
          <ac:picMkLst>
            <pc:docMk/>
            <pc:sldMk cId="3417193859" sldId="277"/>
            <ac:picMk id="11" creationId="{AAD359B7-D5EF-523C-B78D-6EAB6978B789}"/>
          </ac:picMkLst>
        </pc:picChg>
        <pc:picChg chg="add mod modCrop">
          <ac:chgData name="El-Beyrouti, Sandra (SPAC/PSPC)" userId="S::sandra.el-beyrouti@tpsgc-pwgsc.gc.ca::9fafd702-36a8-4ed1-b0ac-379caf7e494b" providerId="AD" clId="Web-{518ACA89-1630-4811-ADE5-3FC2C41899AB}" dt="2024-03-19T17:28:41.373" v="27" actId="1076"/>
          <ac:picMkLst>
            <pc:docMk/>
            <pc:sldMk cId="3417193859" sldId="277"/>
            <ac:picMk id="12" creationId="{C3BFCF76-D2FD-6D31-B18F-CC006D00C513}"/>
          </ac:picMkLst>
        </pc:picChg>
      </pc:sldChg>
      <pc:sldChg chg="addSp delSp modSp">
        <pc:chgData name="El-Beyrouti, Sandra (SPAC/PSPC)" userId="S::sandra.el-beyrouti@tpsgc-pwgsc.gc.ca::9fafd702-36a8-4ed1-b0ac-379caf7e494b" providerId="AD" clId="Web-{518ACA89-1630-4811-ADE5-3FC2C41899AB}" dt="2024-03-19T17:28:16.623" v="14"/>
        <pc:sldMkLst>
          <pc:docMk/>
          <pc:sldMk cId="3163810915" sldId="278"/>
        </pc:sldMkLst>
        <pc:picChg chg="del">
          <ac:chgData name="El-Beyrouti, Sandra (SPAC/PSPC)" userId="S::sandra.el-beyrouti@tpsgc-pwgsc.gc.ca::9fafd702-36a8-4ed1-b0ac-379caf7e494b" providerId="AD" clId="Web-{518ACA89-1630-4811-ADE5-3FC2C41899AB}" dt="2024-03-19T17:28:04.591" v="5"/>
          <ac:picMkLst>
            <pc:docMk/>
            <pc:sldMk cId="3163810915" sldId="278"/>
            <ac:picMk id="4" creationId="{4B0E3867-A086-0BEE-E489-174A3063EF52}"/>
          </ac:picMkLst>
        </pc:picChg>
        <pc:picChg chg="del">
          <ac:chgData name="El-Beyrouti, Sandra (SPAC/PSPC)" userId="S::sandra.el-beyrouti@tpsgc-pwgsc.gc.ca::9fafd702-36a8-4ed1-b0ac-379caf7e494b" providerId="AD" clId="Web-{518ACA89-1630-4811-ADE5-3FC2C41899AB}" dt="2024-03-19T17:28:04.076" v="4"/>
          <ac:picMkLst>
            <pc:docMk/>
            <pc:sldMk cId="3163810915" sldId="278"/>
            <ac:picMk id="5" creationId="{F122135B-EFAA-8A27-FF69-9BFF848F917D}"/>
          </ac:picMkLst>
        </pc:picChg>
        <pc:picChg chg="del mod">
          <ac:chgData name="El-Beyrouti, Sandra (SPAC/PSPC)" userId="S::sandra.el-beyrouti@tpsgc-pwgsc.gc.ca::9fafd702-36a8-4ed1-b0ac-379caf7e494b" providerId="AD" clId="Web-{518ACA89-1630-4811-ADE5-3FC2C41899AB}" dt="2024-03-19T17:28:16.623" v="14"/>
          <ac:picMkLst>
            <pc:docMk/>
            <pc:sldMk cId="3163810915" sldId="278"/>
            <ac:picMk id="12" creationId="{18927EBD-A9CF-7553-5397-1CBD701EFFB4}"/>
          </ac:picMkLst>
        </pc:picChg>
        <pc:picChg chg="add mod">
          <ac:chgData name="El-Beyrouti, Sandra (SPAC/PSPC)" userId="S::sandra.el-beyrouti@tpsgc-pwgsc.gc.ca::9fafd702-36a8-4ed1-b0ac-379caf7e494b" providerId="AD" clId="Web-{518ACA89-1630-4811-ADE5-3FC2C41899AB}" dt="2024-03-19T17:28:10.685" v="11" actId="1076"/>
          <ac:picMkLst>
            <pc:docMk/>
            <pc:sldMk cId="3163810915" sldId="278"/>
            <ac:picMk id="13" creationId="{4BA82F31-DC0A-7C49-D9EC-C7B38580993E}"/>
          </ac:picMkLst>
        </pc:picChg>
        <pc:picChg chg="add mod">
          <ac:chgData name="El-Beyrouti, Sandra (SPAC/PSPC)" userId="S::sandra.el-beyrouti@tpsgc-pwgsc.gc.ca::9fafd702-36a8-4ed1-b0ac-379caf7e494b" providerId="AD" clId="Web-{518ACA89-1630-4811-ADE5-3FC2C41899AB}" dt="2024-03-19T17:28:12.810" v="12" actId="1076"/>
          <ac:picMkLst>
            <pc:docMk/>
            <pc:sldMk cId="3163810915" sldId="278"/>
            <ac:picMk id="15" creationId="{68F00D04-8B5C-E36B-866E-F686F5FF45DA}"/>
          </ac:picMkLst>
        </pc:picChg>
        <pc:picChg chg="del mod">
          <ac:chgData name="El-Beyrouti, Sandra (SPAC/PSPC)" userId="S::sandra.el-beyrouti@tpsgc-pwgsc.gc.ca::9fafd702-36a8-4ed1-b0ac-379caf7e494b" providerId="AD" clId="Web-{518ACA89-1630-4811-ADE5-3FC2C41899AB}" dt="2024-03-19T17:28:16.623" v="13"/>
          <ac:picMkLst>
            <pc:docMk/>
            <pc:sldMk cId="3163810915" sldId="278"/>
            <ac:picMk id="16" creationId="{F36DB8E9-2F9B-5260-4519-28EE725FF25D}"/>
          </ac:picMkLst>
        </pc:picChg>
      </pc:sldChg>
    </pc:docChg>
  </pc:docChgLst>
  <pc:docChgLst>
    <pc:chgData name="El-Beyrouti, Sandra (SPAC/PSPC)" userId="S::sandra.el-beyrouti@tpsgc-pwgsc.gc.ca::9fafd702-36a8-4ed1-b0ac-379caf7e494b" providerId="AD" clId="Web-{1C42A804-F86E-486A-B045-957C96FBFFD2}"/>
    <pc:docChg chg="addSld modSld">
      <pc:chgData name="El-Beyrouti, Sandra (SPAC/PSPC)" userId="S::sandra.el-beyrouti@tpsgc-pwgsc.gc.ca::9fafd702-36a8-4ed1-b0ac-379caf7e494b" providerId="AD" clId="Web-{1C42A804-F86E-486A-B045-957C96FBFFD2}" dt="2024-03-20T17:33:59.133" v="12" actId="20577"/>
      <pc:docMkLst>
        <pc:docMk/>
      </pc:docMkLst>
      <pc:sldChg chg="modSp">
        <pc:chgData name="El-Beyrouti, Sandra (SPAC/PSPC)" userId="S::sandra.el-beyrouti@tpsgc-pwgsc.gc.ca::9fafd702-36a8-4ed1-b0ac-379caf7e494b" providerId="AD" clId="Web-{1C42A804-F86E-486A-B045-957C96FBFFD2}" dt="2024-03-20T17:33:59.133" v="12" actId="20577"/>
        <pc:sldMkLst>
          <pc:docMk/>
          <pc:sldMk cId="1883844868" sldId="308"/>
        </pc:sldMkLst>
        <pc:spChg chg="mod">
          <ac:chgData name="El-Beyrouti, Sandra (SPAC/PSPC)" userId="S::sandra.el-beyrouti@tpsgc-pwgsc.gc.ca::9fafd702-36a8-4ed1-b0ac-379caf7e494b" providerId="AD" clId="Web-{1C42A804-F86E-486A-B045-957C96FBFFD2}" dt="2024-03-20T17:33:59.133" v="12" actId="20577"/>
          <ac:spMkLst>
            <pc:docMk/>
            <pc:sldMk cId="1883844868" sldId="308"/>
            <ac:spMk id="2" creationId="{00000000-0000-0000-0000-000000000000}"/>
          </ac:spMkLst>
        </pc:spChg>
      </pc:sldChg>
      <pc:sldChg chg="delSp add delCm">
        <pc:chgData name="El-Beyrouti, Sandra (SPAC/PSPC)" userId="S::sandra.el-beyrouti@tpsgc-pwgsc.gc.ca::9fafd702-36a8-4ed1-b0ac-379caf7e494b" providerId="AD" clId="Web-{1C42A804-F86E-486A-B045-957C96FBFFD2}" dt="2024-03-20T17:33:03.445" v="5"/>
        <pc:sldMkLst>
          <pc:docMk/>
          <pc:sldMk cId="3141197608" sldId="330"/>
        </pc:sldMkLst>
        <pc:picChg chg="del">
          <ac:chgData name="El-Beyrouti, Sandra (SPAC/PSPC)" userId="S::sandra.el-beyrouti@tpsgc-pwgsc.gc.ca::9fafd702-36a8-4ed1-b0ac-379caf7e494b" providerId="AD" clId="Web-{1C42A804-F86E-486A-B045-957C96FBFFD2}" dt="2024-03-20T17:32:50.101" v="2"/>
          <ac:picMkLst>
            <pc:docMk/>
            <pc:sldMk cId="3141197608" sldId="330"/>
            <ac:picMk id="4" creationId="{C8A1412B-4B33-A0F3-6716-BAD4F0F100FD}"/>
          </ac:picMkLst>
        </pc:picChg>
        <pc:extLst>
          <p:ext xmlns:p="http://schemas.openxmlformats.org/presentationml/2006/main" uri="{D6D511B9-2390-475A-947B-AFAB55BFBCF1}">
            <pc226:cmChg xmlns:pc226="http://schemas.microsoft.com/office/powerpoint/2022/06/main/command" chg="del">
              <pc226:chgData name="El-Beyrouti, Sandra (SPAC/PSPC)" userId="S::sandra.el-beyrouti@tpsgc-pwgsc.gc.ca::9fafd702-36a8-4ed1-b0ac-379caf7e494b" providerId="AD" clId="Web-{1C42A804-F86E-486A-B045-957C96FBFFD2}" dt="2024-03-20T17:33:01.367" v="4"/>
              <pc2:cmMkLst xmlns:pc2="http://schemas.microsoft.com/office/powerpoint/2019/9/main/command">
                <pc:docMk/>
                <pc:sldMk cId="3141197608" sldId="330"/>
                <pc2:cmMk id="{CF323449-A5A5-4728-AC36-A1A49FA9ED39}"/>
              </pc2:cmMkLst>
            </pc226:cmChg>
            <pc226:cmChg xmlns:pc226="http://schemas.microsoft.com/office/powerpoint/2022/06/main/command" chg="del">
              <pc226:chgData name="El-Beyrouti, Sandra (SPAC/PSPC)" userId="S::sandra.el-beyrouti@tpsgc-pwgsc.gc.ca::9fafd702-36a8-4ed1-b0ac-379caf7e494b" providerId="AD" clId="Web-{1C42A804-F86E-486A-B045-957C96FBFFD2}" dt="2024-03-20T17:33:03.445" v="5"/>
              <pc2:cmMkLst xmlns:pc2="http://schemas.microsoft.com/office/powerpoint/2019/9/main/command">
                <pc:docMk/>
                <pc:sldMk cId="3141197608" sldId="330"/>
                <pc2:cmMk id="{4A898658-600F-49AA-B97F-A260D9EAC59C}"/>
              </pc2:cmMkLst>
            </pc226:cmChg>
            <pc226:cmChg xmlns:pc226="http://schemas.microsoft.com/office/powerpoint/2022/06/main/command" chg="del">
              <pc226:chgData name="El-Beyrouti, Sandra (SPAC/PSPC)" userId="S::sandra.el-beyrouti@tpsgc-pwgsc.gc.ca::9fafd702-36a8-4ed1-b0ac-379caf7e494b" providerId="AD" clId="Web-{1C42A804-F86E-486A-B045-957C96FBFFD2}" dt="2024-03-20T17:32:59.210" v="3"/>
              <pc2:cmMkLst xmlns:pc2="http://schemas.microsoft.com/office/powerpoint/2019/9/main/command">
                <pc:docMk/>
                <pc:sldMk cId="3141197608" sldId="330"/>
                <pc2:cmMk id="{96587DE9-3B4B-49B4-BF6A-CADA8E30C430}"/>
              </pc2:cmMkLst>
            </pc226:cmChg>
          </p:ext>
        </pc:extLst>
      </pc:sldChg>
      <pc:sldChg chg="add delCm">
        <pc:chgData name="El-Beyrouti, Sandra (SPAC/PSPC)" userId="S::sandra.el-beyrouti@tpsgc-pwgsc.gc.ca::9fafd702-36a8-4ed1-b0ac-379caf7e494b" providerId="AD" clId="Web-{1C42A804-F86E-486A-B045-957C96FBFFD2}" dt="2024-03-20T17:33:10.007" v="6"/>
        <pc:sldMkLst>
          <pc:docMk/>
          <pc:sldMk cId="1848765458" sldId="331"/>
        </pc:sldMkLst>
        <pc:extLst>
          <p:ext xmlns:p="http://schemas.openxmlformats.org/presentationml/2006/main" uri="{D6D511B9-2390-475A-947B-AFAB55BFBCF1}">
            <pc226:cmChg xmlns:pc226="http://schemas.microsoft.com/office/powerpoint/2022/06/main/command" chg="del">
              <pc226:chgData name="El-Beyrouti, Sandra (SPAC/PSPC)" userId="S::sandra.el-beyrouti@tpsgc-pwgsc.gc.ca::9fafd702-36a8-4ed1-b0ac-379caf7e494b" providerId="AD" clId="Web-{1C42A804-F86E-486A-B045-957C96FBFFD2}" dt="2024-03-20T17:33:10.007" v="6"/>
              <pc2:cmMkLst xmlns:pc2="http://schemas.microsoft.com/office/powerpoint/2019/9/main/command">
                <pc:docMk/>
                <pc:sldMk cId="1848765458" sldId="331"/>
                <pc2:cmMk id="{DF81EB8A-FBBA-4958-95CE-AD222FB2EC6F}"/>
              </pc2:cmMkLst>
            </pc226:cmChg>
          </p:ext>
        </pc:extLst>
      </pc:sldChg>
    </pc:docChg>
  </pc:docChgLst>
  <pc:docChgLst>
    <pc:chgData name="El-Beyrouti, Sandra (SPAC/PSPC)" userId="S::sandra.el-beyrouti@tpsgc-pwgsc.gc.ca::9fafd702-36a8-4ed1-b0ac-379caf7e494b" providerId="AD" clId="Web-{3B3EFA12-A255-4EE0-94D5-C82B64AD8FBD}"/>
    <pc:docChg chg="modSld">
      <pc:chgData name="El-Beyrouti, Sandra (SPAC/PSPC)" userId="S::sandra.el-beyrouti@tpsgc-pwgsc.gc.ca::9fafd702-36a8-4ed1-b0ac-379caf7e494b" providerId="AD" clId="Web-{3B3EFA12-A255-4EE0-94D5-C82B64AD8FBD}" dt="2024-03-19T17:42:44.703" v="15" actId="20577"/>
      <pc:docMkLst>
        <pc:docMk/>
      </pc:docMkLst>
      <pc:sldChg chg="addSp delSp modSp">
        <pc:chgData name="El-Beyrouti, Sandra (SPAC/PSPC)" userId="S::sandra.el-beyrouti@tpsgc-pwgsc.gc.ca::9fafd702-36a8-4ed1-b0ac-379caf7e494b" providerId="AD" clId="Web-{3B3EFA12-A255-4EE0-94D5-C82B64AD8FBD}" dt="2024-03-19T17:41:44.875" v="7"/>
        <pc:sldMkLst>
          <pc:docMk/>
          <pc:sldMk cId="3417193859" sldId="277"/>
        </pc:sldMkLst>
        <pc:picChg chg="add mod modCrop">
          <ac:chgData name="El-Beyrouti, Sandra (SPAC/PSPC)" userId="S::sandra.el-beyrouti@tpsgc-pwgsc.gc.ca::9fafd702-36a8-4ed1-b0ac-379caf7e494b" providerId="AD" clId="Web-{3B3EFA12-A255-4EE0-94D5-C82B64AD8FBD}" dt="2024-03-19T17:41:44.875" v="7"/>
          <ac:picMkLst>
            <pc:docMk/>
            <pc:sldMk cId="3417193859" sldId="277"/>
            <ac:picMk id="2" creationId="{C2C4CB5F-ADB1-C2C7-0204-F9935FF124EF}"/>
          </ac:picMkLst>
        </pc:picChg>
        <pc:picChg chg="del">
          <ac:chgData name="El-Beyrouti, Sandra (SPAC/PSPC)" userId="S::sandra.el-beyrouti@tpsgc-pwgsc.gc.ca::9fafd702-36a8-4ed1-b0ac-379caf7e494b" providerId="AD" clId="Web-{3B3EFA12-A255-4EE0-94D5-C82B64AD8FBD}" dt="2024-03-19T17:41:26.578" v="0"/>
          <ac:picMkLst>
            <pc:docMk/>
            <pc:sldMk cId="3417193859" sldId="277"/>
            <ac:picMk id="7" creationId="{3A758BA2-43BB-C223-A604-9B790618DAC1}"/>
          </ac:picMkLst>
        </pc:picChg>
      </pc:sldChg>
      <pc:sldChg chg="addSp delSp modSp">
        <pc:chgData name="El-Beyrouti, Sandra (SPAC/PSPC)" userId="S::sandra.el-beyrouti@tpsgc-pwgsc.gc.ca::9fafd702-36a8-4ed1-b0ac-379caf7e494b" providerId="AD" clId="Web-{3B3EFA12-A255-4EE0-94D5-C82B64AD8FBD}" dt="2024-03-19T17:42:17.156" v="13"/>
        <pc:sldMkLst>
          <pc:docMk/>
          <pc:sldMk cId="446740879" sldId="282"/>
        </pc:sldMkLst>
        <pc:picChg chg="add mod modCrop">
          <ac:chgData name="El-Beyrouti, Sandra (SPAC/PSPC)" userId="S::sandra.el-beyrouti@tpsgc-pwgsc.gc.ca::9fafd702-36a8-4ed1-b0ac-379caf7e494b" providerId="AD" clId="Web-{3B3EFA12-A255-4EE0-94D5-C82B64AD8FBD}" dt="2024-03-19T17:42:17.156" v="13"/>
          <ac:picMkLst>
            <pc:docMk/>
            <pc:sldMk cId="446740879" sldId="282"/>
            <ac:picMk id="5" creationId="{9EE98CC5-B388-098D-4BB5-01B814313064}"/>
          </ac:picMkLst>
        </pc:picChg>
        <pc:picChg chg="del">
          <ac:chgData name="El-Beyrouti, Sandra (SPAC/PSPC)" userId="S::sandra.el-beyrouti@tpsgc-pwgsc.gc.ca::9fafd702-36a8-4ed1-b0ac-379caf7e494b" providerId="AD" clId="Web-{3B3EFA12-A255-4EE0-94D5-C82B64AD8FBD}" dt="2024-03-19T17:41:59.125" v="8"/>
          <ac:picMkLst>
            <pc:docMk/>
            <pc:sldMk cId="446740879" sldId="282"/>
            <ac:picMk id="10" creationId="{E809D7FF-90BD-15F1-5928-14205F675EF1}"/>
          </ac:picMkLst>
        </pc:picChg>
      </pc:sldChg>
      <pc:sldChg chg="modSp">
        <pc:chgData name="El-Beyrouti, Sandra (SPAC/PSPC)" userId="S::sandra.el-beyrouti@tpsgc-pwgsc.gc.ca::9fafd702-36a8-4ed1-b0ac-379caf7e494b" providerId="AD" clId="Web-{3B3EFA12-A255-4EE0-94D5-C82B64AD8FBD}" dt="2024-03-19T17:42:44.703" v="15" actId="20577"/>
        <pc:sldMkLst>
          <pc:docMk/>
          <pc:sldMk cId="1768655540" sldId="305"/>
        </pc:sldMkLst>
        <pc:spChg chg="mod">
          <ac:chgData name="El-Beyrouti, Sandra (SPAC/PSPC)" userId="S::sandra.el-beyrouti@tpsgc-pwgsc.gc.ca::9fafd702-36a8-4ed1-b0ac-379caf7e494b" providerId="AD" clId="Web-{3B3EFA12-A255-4EE0-94D5-C82B64AD8FBD}" dt="2024-03-19T17:42:44.703" v="15" actId="20577"/>
          <ac:spMkLst>
            <pc:docMk/>
            <pc:sldMk cId="1768655540" sldId="305"/>
            <ac:spMk id="1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102EB-FAEC-452E-8680-DD8DA33CB88E}" type="datetimeFigureOut">
              <a:rPr lang="fr-CA" smtClean="0"/>
              <a:t>2024-04-12</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749B8-20CF-47B8-9856-071FC8EA68F7}" type="slidenum">
              <a:rPr lang="fr-CA" smtClean="0"/>
              <a:t>‹#›</a:t>
            </a:fld>
            <a:endParaRPr lang="fr-CA"/>
          </a:p>
        </p:txBody>
      </p:sp>
    </p:spTree>
    <p:extLst>
      <p:ext uri="{BB962C8B-B14F-4D97-AF65-F5344CB8AC3E}">
        <p14:creationId xmlns:p14="http://schemas.microsoft.com/office/powerpoint/2010/main" val="406673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AE749B8-20CF-47B8-9856-071FC8EA68F7}" type="slidenum">
              <a:rPr lang="fr-CA" smtClean="0"/>
              <a:t>1</a:t>
            </a:fld>
            <a:endParaRPr lang="fr-CA"/>
          </a:p>
        </p:txBody>
      </p:sp>
    </p:spTree>
    <p:extLst>
      <p:ext uri="{BB962C8B-B14F-4D97-AF65-F5344CB8AC3E}">
        <p14:creationId xmlns:p14="http://schemas.microsoft.com/office/powerpoint/2010/main" val="1126663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AE749B8-20CF-47B8-9856-071FC8EA68F7}" type="slidenum">
              <a:rPr lang="fr-CA" smtClean="0"/>
              <a:t>24</a:t>
            </a:fld>
            <a:endParaRPr lang="fr-CA"/>
          </a:p>
        </p:txBody>
      </p:sp>
    </p:spTree>
    <p:extLst>
      <p:ext uri="{BB962C8B-B14F-4D97-AF65-F5344CB8AC3E}">
        <p14:creationId xmlns:p14="http://schemas.microsoft.com/office/powerpoint/2010/main" val="282753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26</a:t>
            </a:fld>
            <a:endParaRPr lang="fr-CA"/>
          </a:p>
        </p:txBody>
      </p:sp>
    </p:spTree>
    <p:extLst>
      <p:ext uri="{BB962C8B-B14F-4D97-AF65-F5344CB8AC3E}">
        <p14:creationId xmlns:p14="http://schemas.microsoft.com/office/powerpoint/2010/main" val="716267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28</a:t>
            </a:fld>
            <a:endParaRPr lang="fr-CA"/>
          </a:p>
        </p:txBody>
      </p:sp>
    </p:spTree>
    <p:extLst>
      <p:ext uri="{BB962C8B-B14F-4D97-AF65-F5344CB8AC3E}">
        <p14:creationId xmlns:p14="http://schemas.microsoft.com/office/powerpoint/2010/main" val="686776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30</a:t>
            </a:fld>
            <a:endParaRPr lang="fr-CA"/>
          </a:p>
        </p:txBody>
      </p:sp>
    </p:spTree>
    <p:extLst>
      <p:ext uri="{BB962C8B-B14F-4D97-AF65-F5344CB8AC3E}">
        <p14:creationId xmlns:p14="http://schemas.microsoft.com/office/powerpoint/2010/main" val="2362642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32</a:t>
            </a:fld>
            <a:endParaRPr lang="fr-CA"/>
          </a:p>
        </p:txBody>
      </p:sp>
    </p:spTree>
    <p:extLst>
      <p:ext uri="{BB962C8B-B14F-4D97-AF65-F5344CB8AC3E}">
        <p14:creationId xmlns:p14="http://schemas.microsoft.com/office/powerpoint/2010/main" val="1179756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Old:</a:t>
            </a:r>
          </a:p>
          <a:p>
            <a:pPr marL="171450" indent="-171450">
              <a:spcBef>
                <a:spcPts val="0"/>
              </a:spcBef>
            </a:pPr>
            <a:r>
              <a:rPr lang="fr-FR" dirty="0">
                <a:latin typeface="Tw Cen MT"/>
              </a:rPr>
              <a:t>Pour connaître les largeurs d'allées et les diamètres de braquage à jour, veuillez consulter la norme sur l’accessibilité CSA/ASC B651:23</a:t>
            </a:r>
            <a:endParaRPr lang="en-CA" dirty="0">
              <a:latin typeface="Tw Cen MT"/>
            </a:endParaRPr>
          </a:p>
          <a:p>
            <a:pPr marL="171450" indent="-171450">
              <a:spcBef>
                <a:spcPts val="0"/>
              </a:spcBef>
            </a:pPr>
            <a:r>
              <a:rPr lang="fr-CA" dirty="0">
                <a:latin typeface="Tw Cen MT"/>
              </a:rPr>
              <a:t>Sièges et mobilier mobile sur roulettes, au besoin.</a:t>
            </a:r>
          </a:p>
          <a:p>
            <a:pPr marL="171450" indent="-171450">
              <a:spcBef>
                <a:spcPts val="0"/>
              </a:spcBef>
            </a:pPr>
            <a:r>
              <a:rPr lang="fr-CA" dirty="0">
                <a:latin typeface="Tw Cen MT"/>
              </a:rPr>
              <a:t>Commandes et prises à une distance verticale de 400 mm à 1200 mm (16 po à 47 po).</a:t>
            </a:r>
          </a:p>
          <a:p>
            <a:pPr marL="171450" indent="-171450">
              <a:spcBef>
                <a:spcPts val="0"/>
              </a:spcBef>
            </a:pPr>
            <a:r>
              <a:rPr lang="fr-CA" dirty="0">
                <a:latin typeface="Tw Cen MT"/>
              </a:rPr>
              <a:t>En ce qui concerne les emplacements des prises électriques montées sur la surface de travail et sur la table, les modules d’alimentation doivent être situés à 500 mm (19 po) de l’utilisateur pour être accessibles.</a:t>
            </a:r>
          </a:p>
          <a:p>
            <a:pPr marL="171450" indent="-171450">
              <a:spcBef>
                <a:spcPts val="0"/>
              </a:spcBef>
            </a:pPr>
            <a:r>
              <a:rPr lang="fr-CA" dirty="0">
                <a:latin typeface="Tw Cen MT"/>
              </a:rPr>
              <a:t>Bordure contrastante sur la porte coulissante avec poignée.</a:t>
            </a:r>
          </a:p>
          <a:p>
            <a:pPr marL="171450" indent="-171450">
              <a:spcBef>
                <a:spcPts val="0"/>
              </a:spcBef>
            </a:pPr>
            <a:r>
              <a:rPr lang="fr-CA" dirty="0">
                <a:latin typeface="Tw Cen MT"/>
              </a:rPr>
              <a:t>La porte coulissante doit s’ouvrir facilement.</a:t>
            </a:r>
          </a:p>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34</a:t>
            </a:fld>
            <a:endParaRPr lang="fr-CA"/>
          </a:p>
        </p:txBody>
      </p:sp>
    </p:spTree>
    <p:extLst>
      <p:ext uri="{BB962C8B-B14F-4D97-AF65-F5344CB8AC3E}">
        <p14:creationId xmlns:p14="http://schemas.microsoft.com/office/powerpoint/2010/main" val="2543110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36</a:t>
            </a:fld>
            <a:endParaRPr lang="fr-CA"/>
          </a:p>
        </p:txBody>
      </p:sp>
    </p:spTree>
    <p:extLst>
      <p:ext uri="{BB962C8B-B14F-4D97-AF65-F5344CB8AC3E}">
        <p14:creationId xmlns:p14="http://schemas.microsoft.com/office/powerpoint/2010/main" val="226841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38</a:t>
            </a:fld>
            <a:endParaRPr lang="fr-CA"/>
          </a:p>
        </p:txBody>
      </p:sp>
    </p:spTree>
    <p:extLst>
      <p:ext uri="{BB962C8B-B14F-4D97-AF65-F5344CB8AC3E}">
        <p14:creationId xmlns:p14="http://schemas.microsoft.com/office/powerpoint/2010/main" val="3241866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AE749B8-20CF-47B8-9856-071FC8EA68F7}" type="slidenum">
              <a:rPr lang="fr-CA" smtClean="0"/>
              <a:t>39</a:t>
            </a:fld>
            <a:endParaRPr lang="fr-CA"/>
          </a:p>
        </p:txBody>
      </p:sp>
    </p:spTree>
    <p:extLst>
      <p:ext uri="{BB962C8B-B14F-4D97-AF65-F5344CB8AC3E}">
        <p14:creationId xmlns:p14="http://schemas.microsoft.com/office/powerpoint/2010/main" val="397116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AE749B8-20CF-47B8-9856-071FC8EA68F7}" type="slidenum">
              <a:rPr lang="fr-CA" smtClean="0"/>
              <a:t>40</a:t>
            </a:fld>
            <a:endParaRPr lang="fr-CA"/>
          </a:p>
        </p:txBody>
      </p:sp>
    </p:spTree>
    <p:extLst>
      <p:ext uri="{BB962C8B-B14F-4D97-AF65-F5344CB8AC3E}">
        <p14:creationId xmlns:p14="http://schemas.microsoft.com/office/powerpoint/2010/main" val="210596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AE749B8-20CF-47B8-9856-071FC8EA68F7}" type="slidenum">
              <a:rPr lang="fr-CA" smtClean="0"/>
              <a:t>3</a:t>
            </a:fld>
            <a:endParaRPr lang="fr-CA"/>
          </a:p>
        </p:txBody>
      </p:sp>
    </p:spTree>
    <p:extLst>
      <p:ext uri="{BB962C8B-B14F-4D97-AF65-F5344CB8AC3E}">
        <p14:creationId xmlns:p14="http://schemas.microsoft.com/office/powerpoint/2010/main" val="3499429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AE749B8-20CF-47B8-9856-071FC8EA68F7}" type="slidenum">
              <a:rPr lang="fr-CA" smtClean="0"/>
              <a:t>44</a:t>
            </a:fld>
            <a:endParaRPr lang="fr-CA"/>
          </a:p>
        </p:txBody>
      </p:sp>
    </p:spTree>
    <p:extLst>
      <p:ext uri="{BB962C8B-B14F-4D97-AF65-F5344CB8AC3E}">
        <p14:creationId xmlns:p14="http://schemas.microsoft.com/office/powerpoint/2010/main" val="1597044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CA" b="1" dirty="0"/>
              <a:t>ACCESSIBILITY:</a:t>
            </a:r>
            <a:endParaRPr lang="en-CA" dirty="0">
              <a:latin typeface="Tw Cen MT"/>
            </a:endParaRPr>
          </a:p>
          <a:p>
            <a:pPr marL="0" indent="0">
              <a:spcBef>
                <a:spcPts val="0"/>
              </a:spcBef>
              <a:buNone/>
            </a:pPr>
            <a:r>
              <a:rPr lang="en-CA" dirty="0">
                <a:highlight>
                  <a:srgbClr val="FFFF00"/>
                </a:highlight>
                <a:latin typeface="Tw Cen MT"/>
              </a:rPr>
              <a:t>Lockers</a:t>
            </a:r>
          </a:p>
          <a:p>
            <a:pPr>
              <a:spcBef>
                <a:spcPts val="0"/>
              </a:spcBef>
            </a:pPr>
            <a:r>
              <a:rPr lang="en-CA" dirty="0">
                <a:highlight>
                  <a:srgbClr val="FFFF00"/>
                </a:highlight>
                <a:latin typeface="Tw Cen MT"/>
              </a:rPr>
              <a:t>Provide a variety of locker sizes at an accessible height (reach range between 400mm and 1100mm AFF) </a:t>
            </a:r>
          </a:p>
          <a:p>
            <a:pPr>
              <a:spcBef>
                <a:spcPts val="0"/>
              </a:spcBef>
            </a:pPr>
            <a:r>
              <a:rPr lang="en-CA" dirty="0">
                <a:highlight>
                  <a:srgbClr val="FFFF00"/>
                </a:highlight>
                <a:latin typeface="Tw Cen MT"/>
              </a:rPr>
              <a:t>An adjustable shelf provides flexibility in a full height locker;</a:t>
            </a:r>
          </a:p>
          <a:p>
            <a:pPr>
              <a:spcBef>
                <a:spcPts val="0"/>
              </a:spcBef>
            </a:pPr>
            <a:r>
              <a:rPr lang="en-CA" dirty="0">
                <a:highlight>
                  <a:srgbClr val="FFFF00"/>
                </a:highlight>
                <a:latin typeface="Tw Cen MT"/>
              </a:rPr>
              <a:t>Hanging rod to be max height of 1100mm AFF. Recommend including hooks at different heights on the sides of the locker for closer reach;</a:t>
            </a:r>
          </a:p>
          <a:p>
            <a:pPr>
              <a:spcBef>
                <a:spcPts val="0"/>
              </a:spcBef>
            </a:pPr>
            <a:r>
              <a:rPr lang="en-CA" dirty="0">
                <a:highlight>
                  <a:srgbClr val="FFFF00"/>
                </a:highlight>
                <a:latin typeface="Tw Cen MT"/>
              </a:rPr>
              <a:t>Consider including air grill in lockers for ventilation </a:t>
            </a:r>
          </a:p>
          <a:p>
            <a:pPr>
              <a:spcBef>
                <a:spcPts val="0"/>
              </a:spcBef>
            </a:pPr>
            <a:r>
              <a:rPr lang="en-CA" dirty="0">
                <a:highlight>
                  <a:srgbClr val="FFFF00"/>
                </a:highlight>
                <a:latin typeface="Tw Cen MT"/>
              </a:rPr>
              <a:t>Locks and handles to comply with CSA/ASC B651:23 Clause 4.3; also consider the size and contrast of the numbers and buttons on digital locks. If they are too small they can be difficult to see and use.</a:t>
            </a:r>
          </a:p>
          <a:p>
            <a:pPr>
              <a:spcBef>
                <a:spcPts val="0"/>
              </a:spcBef>
            </a:pPr>
            <a:r>
              <a:rPr lang="en-CA" dirty="0">
                <a:highlight>
                  <a:srgbClr val="FFFF00"/>
                </a:highlight>
                <a:latin typeface="Tw Cen MT"/>
              </a:rPr>
              <a:t>Number signage: consistently located, 50mm high characters which contrast with their background</a:t>
            </a:r>
          </a:p>
          <a:p>
            <a:pPr>
              <a:spcBef>
                <a:spcPts val="0"/>
              </a:spcBef>
            </a:pPr>
            <a:r>
              <a:rPr lang="en-CA" dirty="0">
                <a:highlight>
                  <a:srgbClr val="FFFF00"/>
                </a:highlight>
                <a:latin typeface="Tw Cen MT"/>
              </a:rPr>
              <a:t>Include identifying features, in addition to numbers, to aid in recognition of lockers. i.e. color codes or symbols recognition.</a:t>
            </a:r>
          </a:p>
          <a:p>
            <a:pPr marL="0" indent="0">
              <a:spcBef>
                <a:spcPts val="0"/>
              </a:spcBef>
              <a:buNone/>
            </a:pPr>
            <a:endParaRPr lang="en-CA" dirty="0">
              <a:highlight>
                <a:srgbClr val="FFFF00"/>
              </a:highlight>
              <a:latin typeface="Tw Cen MT"/>
            </a:endParaRPr>
          </a:p>
          <a:p>
            <a:pPr marL="0" indent="0">
              <a:spcBef>
                <a:spcPts val="0"/>
              </a:spcBef>
              <a:buNone/>
            </a:pPr>
            <a:r>
              <a:rPr lang="en-CA" dirty="0">
                <a:highlight>
                  <a:srgbClr val="FFFF00"/>
                </a:highlight>
                <a:latin typeface="Tw Cen MT"/>
              </a:rPr>
              <a:t>Other</a:t>
            </a:r>
          </a:p>
          <a:p>
            <a:pPr>
              <a:spcBef>
                <a:spcPts val="0"/>
              </a:spcBef>
            </a:pPr>
            <a:r>
              <a:rPr lang="en-CA" dirty="0">
                <a:highlight>
                  <a:srgbClr val="FFFF00"/>
                </a:highlight>
                <a:latin typeface="Tw Cen MT"/>
              </a:rPr>
              <a:t>Provide sufficient maneuvering space around the lockers for easy access;</a:t>
            </a:r>
          </a:p>
          <a:p>
            <a:pPr>
              <a:spcBef>
                <a:spcPts val="0"/>
              </a:spcBef>
            </a:pPr>
            <a:r>
              <a:rPr lang="en-CA" dirty="0">
                <a:highlight>
                  <a:srgbClr val="FFFF00"/>
                </a:highlight>
                <a:latin typeface="Tw Cen MT"/>
              </a:rPr>
              <a:t>Avoid dead end corridors;</a:t>
            </a:r>
          </a:p>
          <a:p>
            <a:pPr>
              <a:spcBef>
                <a:spcPts val="0"/>
              </a:spcBef>
            </a:pPr>
            <a:r>
              <a:rPr lang="en-CA" dirty="0">
                <a:highlight>
                  <a:srgbClr val="FFFF00"/>
                </a:highlight>
                <a:latin typeface="Tw Cen MT"/>
              </a:rPr>
              <a:t>Provide seating near lockers. At least one option should be equipped with arms and a backrest. If more, provide variety of seating options.</a:t>
            </a:r>
          </a:p>
          <a:p>
            <a:pPr>
              <a:spcBef>
                <a:spcPts val="0"/>
              </a:spcBef>
            </a:pPr>
            <a:r>
              <a:rPr lang="en-CA" dirty="0">
                <a:highlight>
                  <a:srgbClr val="FFFF00"/>
                </a:highlight>
                <a:latin typeface="Tw Cen MT"/>
              </a:rPr>
              <a:t>Ensure accessible coat closet is provided which complies with CSA/ASC B652:23 Accessible Dwellings, Clause 5.13.</a:t>
            </a:r>
          </a:p>
          <a:p>
            <a:pPr>
              <a:spcBef>
                <a:spcPts val="0"/>
              </a:spcBef>
            </a:pPr>
            <a:r>
              <a:rPr lang="en-CA" dirty="0">
                <a:highlight>
                  <a:srgbClr val="FFFF00"/>
                </a:highlight>
                <a:latin typeface="Tw Cen MT"/>
              </a:rPr>
              <a:t>Refer to slides 5 &amp; 6 for general accessibility information that may apply.</a:t>
            </a:r>
          </a:p>
          <a:p>
            <a:pPr>
              <a:spcBef>
                <a:spcPts val="0"/>
              </a:spcBef>
            </a:pPr>
            <a:endParaRPr lang="en-CA" dirty="0">
              <a:highlight>
                <a:srgbClr val="FFFF00"/>
              </a:highlight>
              <a:latin typeface="Tw Cen MT"/>
            </a:endParaRPr>
          </a:p>
          <a:p>
            <a:pPr algn="l">
              <a:buFont typeface="+mj-lt"/>
              <a:buAutoNum type="arabicPeriod"/>
            </a:pPr>
            <a:r>
              <a:rPr lang="fr-FR" b="1" i="0" dirty="0">
                <a:solidFill>
                  <a:srgbClr val="111111"/>
                </a:solidFill>
                <a:effectLst/>
                <a:latin typeface="-apple-system"/>
              </a:rPr>
              <a:t>Proposer une variété de tailles de casiers à une hauteur accessible</a:t>
            </a:r>
            <a:r>
              <a:rPr lang="fr-FR" b="0" i="0" dirty="0">
                <a:solidFill>
                  <a:srgbClr val="111111"/>
                </a:solidFill>
                <a:effectLst/>
                <a:latin typeface="-apple-system"/>
              </a:rPr>
              <a:t> (plage de portée entre 400 mm et 1100 mm AFF).</a:t>
            </a:r>
          </a:p>
          <a:p>
            <a:pPr algn="l">
              <a:buFont typeface="+mj-lt"/>
              <a:buAutoNum type="arabicPeriod"/>
            </a:pPr>
            <a:r>
              <a:rPr lang="fr-FR" b="0" i="0" dirty="0">
                <a:solidFill>
                  <a:srgbClr val="111111"/>
                </a:solidFill>
                <a:effectLst/>
                <a:latin typeface="-apple-system"/>
              </a:rPr>
              <a:t>Une </a:t>
            </a:r>
            <a:r>
              <a:rPr lang="fr-FR" b="1" i="0" dirty="0">
                <a:solidFill>
                  <a:srgbClr val="111111"/>
                </a:solidFill>
                <a:effectLst/>
                <a:latin typeface="-apple-system"/>
              </a:rPr>
              <a:t>étagère réglable</a:t>
            </a:r>
            <a:r>
              <a:rPr lang="fr-FR" b="0" i="0" dirty="0">
                <a:solidFill>
                  <a:srgbClr val="111111"/>
                </a:solidFill>
                <a:effectLst/>
                <a:latin typeface="-apple-system"/>
              </a:rPr>
              <a:t> offre de la flexibilité dans un casier de pleine hauteur.</a:t>
            </a:r>
          </a:p>
          <a:p>
            <a:pPr algn="l">
              <a:buFont typeface="+mj-lt"/>
              <a:buAutoNum type="arabicPeriod"/>
            </a:pPr>
            <a:r>
              <a:rPr lang="fr-FR" b="0" i="0" dirty="0">
                <a:solidFill>
                  <a:srgbClr val="111111"/>
                </a:solidFill>
                <a:effectLst/>
                <a:latin typeface="-apple-system"/>
              </a:rPr>
              <a:t>La </a:t>
            </a:r>
            <a:r>
              <a:rPr lang="fr-FR" b="1" i="0" dirty="0">
                <a:solidFill>
                  <a:srgbClr val="111111"/>
                </a:solidFill>
                <a:effectLst/>
                <a:latin typeface="-apple-system"/>
              </a:rPr>
              <a:t>tringle de suspension</a:t>
            </a:r>
            <a:r>
              <a:rPr lang="fr-FR" b="0" i="0" dirty="0">
                <a:solidFill>
                  <a:srgbClr val="111111"/>
                </a:solidFill>
                <a:effectLst/>
                <a:latin typeface="-apple-system"/>
              </a:rPr>
              <a:t> doit avoir une hauteur maximale de 1100 mm AFF. Je recommande d’inclure des crochets à différentes hauteurs sur les côtés du casier pour un accès plus facile.</a:t>
            </a:r>
          </a:p>
          <a:p>
            <a:pPr algn="l">
              <a:buFont typeface="+mj-lt"/>
              <a:buAutoNum type="arabicPeriod"/>
            </a:pPr>
            <a:r>
              <a:rPr lang="fr-FR" b="1" i="0" dirty="0">
                <a:solidFill>
                  <a:srgbClr val="111111"/>
                </a:solidFill>
                <a:effectLst/>
                <a:latin typeface="-apple-system"/>
              </a:rPr>
              <a:t>Envisagez d’inclure une grille d’aération</a:t>
            </a:r>
            <a:r>
              <a:rPr lang="fr-FR" b="0" i="0" dirty="0">
                <a:solidFill>
                  <a:srgbClr val="111111"/>
                </a:solidFill>
                <a:effectLst/>
                <a:latin typeface="-apple-system"/>
              </a:rPr>
              <a:t> dans les casiers pour la ventilation.</a:t>
            </a:r>
          </a:p>
          <a:p>
            <a:pPr algn="l">
              <a:buFont typeface="+mj-lt"/>
              <a:buAutoNum type="arabicPeriod"/>
            </a:pPr>
            <a:r>
              <a:rPr lang="fr-FR" b="0" i="0" dirty="0">
                <a:solidFill>
                  <a:srgbClr val="111111"/>
                </a:solidFill>
                <a:effectLst/>
                <a:latin typeface="-apple-system"/>
              </a:rPr>
              <a:t>Les </a:t>
            </a:r>
            <a:r>
              <a:rPr lang="fr-FR" b="1" i="0" dirty="0">
                <a:solidFill>
                  <a:srgbClr val="111111"/>
                </a:solidFill>
                <a:effectLst/>
                <a:latin typeface="-apple-system"/>
              </a:rPr>
              <a:t>verrous et poignées</a:t>
            </a:r>
            <a:r>
              <a:rPr lang="fr-FR" b="0" i="0" dirty="0">
                <a:solidFill>
                  <a:srgbClr val="111111"/>
                </a:solidFill>
                <a:effectLst/>
                <a:latin typeface="-apple-system"/>
              </a:rPr>
              <a:t> doivent être conformes à la </a:t>
            </a:r>
            <a:r>
              <a:rPr lang="fr-FR" b="1" i="0" dirty="0">
                <a:solidFill>
                  <a:srgbClr val="111111"/>
                </a:solidFill>
                <a:effectLst/>
                <a:latin typeface="-apple-system"/>
              </a:rPr>
              <a:t>clause 4.3 de la CSA/ASC B651:23</a:t>
            </a:r>
            <a:r>
              <a:rPr lang="fr-FR" b="0" i="0" dirty="0">
                <a:solidFill>
                  <a:srgbClr val="111111"/>
                </a:solidFill>
                <a:effectLst/>
                <a:latin typeface="-apple-system"/>
              </a:rPr>
              <a:t>. De plus, tenez compte de la taille et du contraste des chiffres et des boutons sur les serrures numériques. S’ils sont trop petits, ils peuvent être difficiles à voir et à utiliser.</a:t>
            </a:r>
          </a:p>
          <a:p>
            <a:pPr algn="l">
              <a:buFont typeface="+mj-lt"/>
              <a:buAutoNum type="arabicPeriod"/>
            </a:pPr>
            <a:r>
              <a:rPr lang="fr-FR" b="0" i="0" dirty="0">
                <a:solidFill>
                  <a:srgbClr val="111111"/>
                </a:solidFill>
                <a:effectLst/>
                <a:latin typeface="-apple-system"/>
              </a:rPr>
              <a:t>Les </a:t>
            </a:r>
            <a:r>
              <a:rPr lang="fr-FR" b="1" i="0" dirty="0">
                <a:solidFill>
                  <a:srgbClr val="111111"/>
                </a:solidFill>
                <a:effectLst/>
                <a:latin typeface="-apple-system"/>
              </a:rPr>
              <a:t>panneaux numériques</a:t>
            </a:r>
            <a:r>
              <a:rPr lang="fr-FR" b="0" i="0" dirty="0">
                <a:solidFill>
                  <a:srgbClr val="111111"/>
                </a:solidFill>
                <a:effectLst/>
                <a:latin typeface="-apple-system"/>
              </a:rPr>
              <a:t> doivent avoir des caractères de </a:t>
            </a:r>
            <a:r>
              <a:rPr lang="fr-FR" b="1" i="0" dirty="0">
                <a:solidFill>
                  <a:srgbClr val="111111"/>
                </a:solidFill>
                <a:effectLst/>
                <a:latin typeface="-apple-system"/>
              </a:rPr>
              <a:t>50 mm de hauteur</a:t>
            </a:r>
            <a:r>
              <a:rPr lang="fr-FR" b="0" i="0" dirty="0">
                <a:solidFill>
                  <a:srgbClr val="111111"/>
                </a:solidFill>
                <a:effectLst/>
                <a:latin typeface="-apple-system"/>
              </a:rPr>
              <a:t>, bien visibles et contrastant avec leur arrière-plan.</a:t>
            </a:r>
          </a:p>
          <a:p>
            <a:pPr algn="l">
              <a:buFont typeface="+mj-lt"/>
              <a:buAutoNum type="arabicPeriod"/>
            </a:pPr>
            <a:r>
              <a:rPr lang="fr-FR" b="0" i="0" dirty="0">
                <a:solidFill>
                  <a:srgbClr val="111111"/>
                </a:solidFill>
                <a:effectLst/>
                <a:latin typeface="-apple-system"/>
              </a:rPr>
              <a:t>En plus des chiffres, </a:t>
            </a:r>
            <a:r>
              <a:rPr lang="fr-FR" b="1" i="0" dirty="0">
                <a:solidFill>
                  <a:srgbClr val="111111"/>
                </a:solidFill>
                <a:effectLst/>
                <a:latin typeface="-apple-system"/>
              </a:rPr>
              <a:t>incluez des éléments d’identification</a:t>
            </a:r>
            <a:r>
              <a:rPr lang="fr-FR" b="0" i="0" dirty="0">
                <a:solidFill>
                  <a:srgbClr val="111111"/>
                </a:solidFill>
                <a:effectLst/>
                <a:latin typeface="-apple-system"/>
              </a:rPr>
              <a:t> pour faciliter la reconnaissance des casiers, tels que des codes de couleur ou des symboles.</a:t>
            </a:r>
          </a:p>
          <a:p>
            <a:pPr>
              <a:spcBef>
                <a:spcPts val="0"/>
              </a:spcBef>
            </a:pPr>
            <a:endParaRPr lang="en-CA" dirty="0">
              <a:highlight>
                <a:srgbClr val="FFFF00"/>
              </a:highlight>
              <a:latin typeface="Tw Cen MT"/>
            </a:endParaRPr>
          </a:p>
          <a:p>
            <a:pPr algn="l">
              <a:buFont typeface="+mj-lt"/>
              <a:buAutoNum type="arabicPeriod"/>
            </a:pPr>
            <a:r>
              <a:rPr lang="fr-FR" b="1" i="0" dirty="0">
                <a:solidFill>
                  <a:srgbClr val="111111"/>
                </a:solidFill>
                <a:effectLst/>
                <a:latin typeface="-apple-system"/>
              </a:rPr>
              <a:t>Fournir un espace de manœuvre suffisant autour des casiers</a:t>
            </a:r>
            <a:r>
              <a:rPr lang="fr-FR" b="0" i="0" dirty="0">
                <a:solidFill>
                  <a:srgbClr val="111111"/>
                </a:solidFill>
                <a:effectLst/>
                <a:latin typeface="-apple-system"/>
              </a:rPr>
              <a:t> pour un accès facile.</a:t>
            </a:r>
          </a:p>
          <a:p>
            <a:pPr algn="l">
              <a:buFont typeface="+mj-lt"/>
              <a:buAutoNum type="arabicPeriod"/>
            </a:pPr>
            <a:r>
              <a:rPr lang="fr-FR" b="0" i="0" dirty="0">
                <a:solidFill>
                  <a:srgbClr val="111111"/>
                </a:solidFill>
                <a:effectLst/>
                <a:latin typeface="-apple-system"/>
              </a:rPr>
              <a:t>Éviter les couloirs sans issue.</a:t>
            </a:r>
          </a:p>
          <a:p>
            <a:pPr algn="l">
              <a:buFont typeface="+mj-lt"/>
              <a:buAutoNum type="arabicPeriod"/>
            </a:pPr>
            <a:r>
              <a:rPr lang="fr-FR" b="1" i="0" dirty="0">
                <a:solidFill>
                  <a:srgbClr val="111111"/>
                </a:solidFill>
                <a:effectLst/>
                <a:latin typeface="-apple-system"/>
              </a:rPr>
              <a:t>Installer des sièges près des casiers</a:t>
            </a:r>
            <a:r>
              <a:rPr lang="fr-FR" b="0" i="0" dirty="0">
                <a:solidFill>
                  <a:srgbClr val="111111"/>
                </a:solidFill>
                <a:effectLst/>
                <a:latin typeface="-apple-system"/>
              </a:rPr>
              <a:t>. Au moins une option devrait être équipée d’accoudoirs et d’un dossier. Si possible, proposez une variété d’options de sièges.</a:t>
            </a:r>
          </a:p>
          <a:p>
            <a:pPr algn="l">
              <a:buFont typeface="+mj-lt"/>
              <a:buAutoNum type="arabicPeriod"/>
            </a:pPr>
            <a:r>
              <a:rPr lang="fr-FR" b="0" i="0" dirty="0">
                <a:solidFill>
                  <a:srgbClr val="111111"/>
                </a:solidFill>
                <a:effectLst/>
                <a:latin typeface="-apple-system"/>
              </a:rPr>
              <a:t>Assurez-vous qu’un </a:t>
            </a:r>
            <a:r>
              <a:rPr lang="fr-FR" b="1" i="0" dirty="0">
                <a:solidFill>
                  <a:srgbClr val="111111"/>
                </a:solidFill>
                <a:effectLst/>
                <a:latin typeface="-apple-system"/>
              </a:rPr>
              <a:t>placard à manteaux accessible</a:t>
            </a:r>
            <a:r>
              <a:rPr lang="fr-FR" b="0" i="0" dirty="0">
                <a:solidFill>
                  <a:srgbClr val="111111"/>
                </a:solidFill>
                <a:effectLst/>
                <a:latin typeface="-apple-system"/>
              </a:rPr>
              <a:t> est prévu, conforme à la </a:t>
            </a:r>
            <a:r>
              <a:rPr lang="fr-FR" b="1" i="0" dirty="0">
                <a:solidFill>
                  <a:srgbClr val="111111"/>
                </a:solidFill>
                <a:effectLst/>
                <a:latin typeface="-apple-system"/>
              </a:rPr>
              <a:t>clause 5.13 de la CSA/ASC B652:23</a:t>
            </a:r>
            <a:r>
              <a:rPr lang="fr-FR" b="0" i="0" dirty="0">
                <a:solidFill>
                  <a:srgbClr val="111111"/>
                </a:solidFill>
                <a:effectLst/>
                <a:latin typeface="-apple-system"/>
              </a:rPr>
              <a:t> pour les logements accessibles.</a:t>
            </a:r>
          </a:p>
          <a:p>
            <a:pPr algn="l">
              <a:buFont typeface="+mj-lt"/>
              <a:buAutoNum type="arabicPeriod"/>
            </a:pPr>
            <a:r>
              <a:rPr lang="fr-FR" b="0" i="0" dirty="0">
                <a:solidFill>
                  <a:srgbClr val="111111"/>
                </a:solidFill>
                <a:effectLst/>
                <a:latin typeface="-apple-system"/>
              </a:rPr>
              <a:t>Référez-vous aux </a:t>
            </a:r>
            <a:r>
              <a:rPr lang="fr-FR" b="1" i="0" dirty="0">
                <a:solidFill>
                  <a:srgbClr val="111111"/>
                </a:solidFill>
                <a:effectLst/>
                <a:latin typeface="-apple-system"/>
              </a:rPr>
              <a:t>diapositives 5 et 6</a:t>
            </a:r>
            <a:r>
              <a:rPr lang="fr-FR" b="0" i="0" dirty="0">
                <a:solidFill>
                  <a:srgbClr val="111111"/>
                </a:solidFill>
                <a:effectLst/>
                <a:latin typeface="-apple-system"/>
              </a:rPr>
              <a:t> pour des informations générales sur l’accessibilité qui peuvent s’appliquer</a:t>
            </a:r>
          </a:p>
          <a:p>
            <a:pPr>
              <a:spcBef>
                <a:spcPts val="0"/>
              </a:spcBef>
            </a:pPr>
            <a:endParaRPr lang="en-CA" dirty="0">
              <a:highlight>
                <a:srgbClr val="FFFF00"/>
              </a:highlight>
              <a:latin typeface="Tw Cen MT"/>
            </a:endParaRPr>
          </a:p>
          <a:p>
            <a:pPr>
              <a:spcBef>
                <a:spcPts val="0"/>
              </a:spcBef>
            </a:pPr>
            <a:endParaRPr lang="en-CA" dirty="0">
              <a:highlight>
                <a:srgbClr val="FFFF00"/>
              </a:highlight>
              <a:latin typeface="Tw Cen MT"/>
            </a:endParaRPr>
          </a:p>
          <a:p>
            <a:pPr>
              <a:spcBef>
                <a:spcPts val="0"/>
              </a:spcBef>
            </a:pPr>
            <a:endParaRPr lang="en-CA" dirty="0">
              <a:highlight>
                <a:srgbClr val="FFFF00"/>
              </a:highlight>
              <a:latin typeface="Tw Cen MT"/>
            </a:endParaRPr>
          </a:p>
          <a:p>
            <a:pPr>
              <a:spcBef>
                <a:spcPts val="0"/>
              </a:spcBef>
            </a:pPr>
            <a:endParaRPr lang="en-CA" dirty="0">
              <a:highlight>
                <a:srgbClr val="FFFF00"/>
              </a:highlight>
              <a:latin typeface="Tw Cen MT"/>
            </a:endParaRPr>
          </a:p>
          <a:p>
            <a:pPr>
              <a:spcBef>
                <a:spcPts val="0"/>
              </a:spcBef>
            </a:pPr>
            <a:endParaRPr lang="en-CA" dirty="0">
              <a:highlight>
                <a:srgbClr val="FFFF00"/>
              </a:highlight>
              <a:latin typeface="Tw Cen MT"/>
            </a:endParaRPr>
          </a:p>
          <a:p>
            <a:pPr marL="0" indent="0">
              <a:spcBef>
                <a:spcPts val="0"/>
              </a:spcBef>
              <a:buNone/>
            </a:pPr>
            <a:endParaRPr lang="en-CA" dirty="0">
              <a:highlight>
                <a:srgbClr val="00FFFF"/>
              </a:highlight>
              <a:latin typeface="Tw Cen MT"/>
            </a:endParaRPr>
          </a:p>
          <a:p>
            <a:pPr marL="0" indent="0">
              <a:spcBef>
                <a:spcPts val="0"/>
              </a:spcBef>
              <a:buNone/>
            </a:pPr>
            <a:r>
              <a:rPr lang="en-CA" dirty="0">
                <a:highlight>
                  <a:srgbClr val="00FFFF"/>
                </a:highlight>
                <a:latin typeface="Tw Cen MT"/>
              </a:rPr>
              <a:t>Conception accessible:</a:t>
            </a:r>
          </a:p>
          <a:p>
            <a:pPr>
              <a:spcBef>
                <a:spcPts val="0"/>
              </a:spcBef>
            </a:pPr>
            <a:r>
              <a:rPr lang="fr-FR" dirty="0">
                <a:highlight>
                  <a:srgbClr val="00FFFF"/>
                </a:highlight>
                <a:latin typeface="Tw Cen MT"/>
              </a:rPr>
              <a:t>Assurez-vous que les casiers sont placés à une hauteur accessible pour tous les utilisateurs, y compris ceux en fauteuil roulant.
Les commandes et les étagères doivent être facilement accessibles.
Prévoyez suffisamment d’espace de manœuvre autour des casiers pour un accès facile.
Évitez les couloirs sans issue.</a:t>
            </a:r>
          </a:p>
          <a:p>
            <a:pPr>
              <a:spcBef>
                <a:spcPts val="0"/>
              </a:spcBef>
            </a:pPr>
            <a:endParaRPr lang="en-CA" dirty="0">
              <a:highlight>
                <a:srgbClr val="00FFFF"/>
              </a:highlight>
              <a:latin typeface="Tw Cen MT"/>
            </a:endParaRPr>
          </a:p>
          <a:p>
            <a:pPr marL="0" indent="0">
              <a:spcBef>
                <a:spcPts val="0"/>
              </a:spcBef>
              <a:buNone/>
            </a:pPr>
            <a:r>
              <a:rPr lang="en-CA" dirty="0" err="1">
                <a:highlight>
                  <a:srgbClr val="00FFFF"/>
                </a:highlight>
                <a:latin typeface="Tw Cen MT"/>
              </a:rPr>
              <a:t>Mécanismes</a:t>
            </a:r>
            <a:r>
              <a:rPr lang="en-CA" dirty="0">
                <a:highlight>
                  <a:srgbClr val="00FFFF"/>
                </a:highlight>
                <a:latin typeface="Tw Cen MT"/>
              </a:rPr>
              <a:t> de </a:t>
            </a:r>
            <a:r>
              <a:rPr lang="en-CA" dirty="0" err="1">
                <a:highlight>
                  <a:srgbClr val="00FFFF"/>
                </a:highlight>
                <a:latin typeface="Tw Cen MT"/>
              </a:rPr>
              <a:t>verrouillage</a:t>
            </a:r>
            <a:r>
              <a:rPr lang="en-CA" dirty="0">
                <a:highlight>
                  <a:srgbClr val="00FFFF"/>
                </a:highlight>
                <a:latin typeface="Tw Cen MT"/>
              </a:rPr>
              <a:t> </a:t>
            </a:r>
            <a:r>
              <a:rPr lang="en-CA" dirty="0" err="1">
                <a:highlight>
                  <a:srgbClr val="00FFFF"/>
                </a:highlight>
                <a:latin typeface="Tw Cen MT"/>
              </a:rPr>
              <a:t>sécurisés</a:t>
            </a:r>
            <a:r>
              <a:rPr lang="en-CA" dirty="0">
                <a:highlight>
                  <a:srgbClr val="00FFFF"/>
                </a:highlight>
                <a:latin typeface="Tw Cen MT"/>
              </a:rPr>
              <a:t> :</a:t>
            </a:r>
          </a:p>
          <a:p>
            <a:pPr>
              <a:spcBef>
                <a:spcPts val="0"/>
              </a:spcBef>
            </a:pPr>
            <a:r>
              <a:rPr lang="fr-FR" dirty="0">
                <a:highlight>
                  <a:srgbClr val="00FFFF"/>
                </a:highlight>
                <a:latin typeface="Tw Cen MT"/>
              </a:rPr>
              <a:t>Utilisez des systèmes de verrouillage fiables et conviviaux. 
Évitez les serrures complexes qui peuvent poser des problèmes aux personnes ayant des limitations physiques (la poignée du casier doit pouvoir être actionnée d’une seule main et ne pas nécessiter une action de prise serrée, de pincement ou de torsion).</a:t>
            </a:r>
          </a:p>
          <a:p>
            <a:pPr marL="0" indent="0">
              <a:spcBef>
                <a:spcPts val="0"/>
              </a:spcBef>
              <a:buNone/>
            </a:pPr>
            <a:r>
              <a:rPr lang="en-CA" dirty="0" err="1">
                <a:highlight>
                  <a:srgbClr val="00FFFF"/>
                </a:highlight>
                <a:latin typeface="Tw Cen MT"/>
              </a:rPr>
              <a:t>Étiquetage</a:t>
            </a:r>
            <a:r>
              <a:rPr lang="en-CA" dirty="0">
                <a:highlight>
                  <a:srgbClr val="00FFFF"/>
                </a:highlight>
                <a:latin typeface="Tw Cen MT"/>
              </a:rPr>
              <a:t> </a:t>
            </a:r>
            <a:r>
              <a:rPr lang="en-CA" dirty="0" err="1">
                <a:highlight>
                  <a:srgbClr val="00FFFF"/>
                </a:highlight>
                <a:latin typeface="Tw Cen MT"/>
              </a:rPr>
              <a:t>clair</a:t>
            </a:r>
            <a:r>
              <a:rPr lang="en-CA" dirty="0">
                <a:highlight>
                  <a:srgbClr val="00FFFF"/>
                </a:highlight>
                <a:latin typeface="Tw Cen MT"/>
              </a:rPr>
              <a:t> :</a:t>
            </a:r>
          </a:p>
          <a:p>
            <a:pPr>
              <a:spcBef>
                <a:spcPts val="0"/>
              </a:spcBef>
            </a:pPr>
            <a:r>
              <a:rPr lang="fr-FR" dirty="0">
                <a:highlight>
                  <a:srgbClr val="00FFFF"/>
                </a:highlight>
                <a:latin typeface="Tw Cen MT"/>
              </a:rPr>
              <a:t>Identifiez clairement chaque casier à l’aide d’étiquettes lisibles (p. ex., le symbole international d’accès (ISA))
Envisagez d’utiliser des codes de couleur ou des symboles pour une reconnaissance facile.</a:t>
            </a:r>
          </a:p>
          <a:p>
            <a:pPr>
              <a:spcBef>
                <a:spcPts val="0"/>
              </a:spcBef>
            </a:pPr>
            <a:endParaRPr lang="en-CA" dirty="0">
              <a:highlight>
                <a:srgbClr val="FFFF00"/>
              </a:highlight>
              <a:latin typeface="Tw Cen MT"/>
            </a:endParaRPr>
          </a:p>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45</a:t>
            </a:fld>
            <a:endParaRPr lang="fr-CA"/>
          </a:p>
        </p:txBody>
      </p:sp>
    </p:spTree>
    <p:extLst>
      <p:ext uri="{BB962C8B-B14F-4D97-AF65-F5344CB8AC3E}">
        <p14:creationId xmlns:p14="http://schemas.microsoft.com/office/powerpoint/2010/main" val="3526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panose="020B0604020202020204" pitchFamily="34" charset="0"/>
              <a:buChar char="•"/>
            </a:pPr>
            <a:endParaRPr lang="en-CA" dirty="0">
              <a:highlight>
                <a:srgbClr val="FFFF00"/>
              </a:highlight>
            </a:endParaRPr>
          </a:p>
          <a:p>
            <a:pPr marL="171450" indent="-171450">
              <a:spcBef>
                <a:spcPts val="0"/>
              </a:spcBef>
              <a:buFont typeface="Arial" panose="020B0604020202020204" pitchFamily="34" charset="0"/>
              <a:buChar char="•"/>
            </a:pPr>
            <a:endParaRPr lang="en-CA" dirty="0">
              <a:highlight>
                <a:srgbClr val="FFFF00"/>
              </a:highlight>
            </a:endParaRPr>
          </a:p>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46</a:t>
            </a:fld>
            <a:endParaRPr lang="fr-CA"/>
          </a:p>
        </p:txBody>
      </p:sp>
    </p:spTree>
    <p:extLst>
      <p:ext uri="{BB962C8B-B14F-4D97-AF65-F5344CB8AC3E}">
        <p14:creationId xmlns:p14="http://schemas.microsoft.com/office/powerpoint/2010/main" val="3907816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highlight>
                <a:srgbClr val="FFFF00"/>
              </a:highlight>
            </a:endParaRPr>
          </a:p>
        </p:txBody>
      </p:sp>
      <p:sp>
        <p:nvSpPr>
          <p:cNvPr id="4" name="Slide Number Placeholder 3"/>
          <p:cNvSpPr>
            <a:spLocks noGrp="1"/>
          </p:cNvSpPr>
          <p:nvPr>
            <p:ph type="sldNum" sz="quarter" idx="5"/>
          </p:nvPr>
        </p:nvSpPr>
        <p:spPr/>
        <p:txBody>
          <a:bodyPr/>
          <a:lstStyle/>
          <a:p>
            <a:fld id="{8AE749B8-20CF-47B8-9856-071FC8EA68F7}" type="slidenum">
              <a:rPr lang="fr-CA" smtClean="0"/>
              <a:t>47</a:t>
            </a:fld>
            <a:endParaRPr lang="fr-CA"/>
          </a:p>
        </p:txBody>
      </p:sp>
    </p:spTree>
    <p:extLst>
      <p:ext uri="{BB962C8B-B14F-4D97-AF65-F5344CB8AC3E}">
        <p14:creationId xmlns:p14="http://schemas.microsoft.com/office/powerpoint/2010/main" val="1745551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AE749B8-20CF-47B8-9856-071FC8EA68F7}" type="slidenum">
              <a:rPr lang="fr-CA" smtClean="0"/>
              <a:t>5</a:t>
            </a:fld>
            <a:endParaRPr lang="fr-CA"/>
          </a:p>
        </p:txBody>
      </p:sp>
    </p:spTree>
    <p:extLst>
      <p:ext uri="{BB962C8B-B14F-4D97-AF65-F5344CB8AC3E}">
        <p14:creationId xmlns:p14="http://schemas.microsoft.com/office/powerpoint/2010/main" val="18028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AE749B8-20CF-47B8-9856-071FC8EA68F7}" type="slidenum">
              <a:rPr lang="fr-CA" smtClean="0"/>
              <a:t>6</a:t>
            </a:fld>
            <a:endParaRPr lang="fr-CA"/>
          </a:p>
        </p:txBody>
      </p:sp>
    </p:spTree>
    <p:extLst>
      <p:ext uri="{BB962C8B-B14F-4D97-AF65-F5344CB8AC3E}">
        <p14:creationId xmlns:p14="http://schemas.microsoft.com/office/powerpoint/2010/main" val="2626695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AE749B8-20CF-47B8-9856-071FC8EA68F7}" type="slidenum">
              <a:rPr lang="fr-CA" smtClean="0"/>
              <a:t>8</a:t>
            </a:fld>
            <a:endParaRPr lang="fr-CA"/>
          </a:p>
        </p:txBody>
      </p:sp>
    </p:spTree>
    <p:extLst>
      <p:ext uri="{BB962C8B-B14F-4D97-AF65-F5344CB8AC3E}">
        <p14:creationId xmlns:p14="http://schemas.microsoft.com/office/powerpoint/2010/main" val="3678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9</a:t>
            </a:fld>
            <a:endParaRPr lang="fr-CA"/>
          </a:p>
        </p:txBody>
      </p:sp>
    </p:spTree>
    <p:extLst>
      <p:ext uri="{BB962C8B-B14F-4D97-AF65-F5344CB8AC3E}">
        <p14:creationId xmlns:p14="http://schemas.microsoft.com/office/powerpoint/2010/main" val="2778523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10</a:t>
            </a:fld>
            <a:endParaRPr lang="fr-CA"/>
          </a:p>
        </p:txBody>
      </p:sp>
    </p:spTree>
    <p:extLst>
      <p:ext uri="{BB962C8B-B14F-4D97-AF65-F5344CB8AC3E}">
        <p14:creationId xmlns:p14="http://schemas.microsoft.com/office/powerpoint/2010/main" val="4117011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12</a:t>
            </a:fld>
            <a:endParaRPr lang="fr-CA"/>
          </a:p>
        </p:txBody>
      </p:sp>
    </p:spTree>
    <p:extLst>
      <p:ext uri="{BB962C8B-B14F-4D97-AF65-F5344CB8AC3E}">
        <p14:creationId xmlns:p14="http://schemas.microsoft.com/office/powerpoint/2010/main" val="4046983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AE749B8-20CF-47B8-9856-071FC8EA68F7}" type="slidenum">
              <a:rPr lang="fr-CA" smtClean="0"/>
              <a:t>20</a:t>
            </a:fld>
            <a:endParaRPr lang="fr-CA"/>
          </a:p>
        </p:txBody>
      </p:sp>
    </p:spTree>
    <p:extLst>
      <p:ext uri="{BB962C8B-B14F-4D97-AF65-F5344CB8AC3E}">
        <p14:creationId xmlns:p14="http://schemas.microsoft.com/office/powerpoint/2010/main" val="1782731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7"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fr-FR"/>
              <a:t>CENTRE NATIONAL D’EXPERTISE EN DESIGN INTÉRIEUR | SOLUTIONS EN MILIEU DE TRAVAIL DE SPAC</a:t>
            </a:r>
            <a:endParaRPr lang="en-CA"/>
          </a:p>
        </p:txBody>
      </p:sp>
      <p:sp>
        <p:nvSpPr>
          <p:cNvPr id="8"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8FBFF9A3-4DFE-4FBC-AFAB-28321064D5DB}" type="datetime1">
              <a:rPr lang="en-US" smtClean="0"/>
              <a:t>4/12/2024</a:t>
            </a:fld>
            <a:endParaRPr lang="fr-CA"/>
          </a:p>
        </p:txBody>
      </p:sp>
      <p:sp>
        <p:nvSpPr>
          <p:cNvPr id="11" name="Text Placeholder 3"/>
          <p:cNvSpPr>
            <a:spLocks noGrp="1"/>
          </p:cNvSpPr>
          <p:nvPr>
            <p:ph type="body" sz="half" idx="22"/>
          </p:nvPr>
        </p:nvSpPr>
        <p:spPr>
          <a:xfrm>
            <a:off x="838200" y="-5651"/>
            <a:ext cx="3382588" cy="955910"/>
          </a:xfrm>
          <a:solidFill>
            <a:schemeClr val="accent3"/>
          </a:solidFill>
          <a:ln>
            <a:noFill/>
          </a:ln>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3466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 Pictur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fr-FR"/>
              <a:t>CENTRE NATIONAL D’EXPERTISE EN DESIGN INTÉRIEUR | SOLUTIONS EN MILIEU DE TRAVAIL DE SPAC</a:t>
            </a:r>
            <a:endParaRPr lang="en-CA"/>
          </a:p>
        </p:txBody>
      </p:sp>
      <p:sp>
        <p:nvSpPr>
          <p:cNvPr id="11"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15777BF4-6F1F-4157-B307-9C74C982F55C}" type="datetime1">
              <a:rPr lang="en-US" smtClean="0"/>
              <a:t>4/12/2024</a:t>
            </a:fld>
            <a:endParaRPr lang="fr-CA"/>
          </a:p>
        </p:txBody>
      </p:sp>
      <p:sp>
        <p:nvSpPr>
          <p:cNvPr id="9"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2"/>
          <p:cNvSpPr>
            <a:spLocks noGrp="1"/>
          </p:cNvSpPr>
          <p:nvPr>
            <p:ph idx="24"/>
          </p:nvPr>
        </p:nvSpPr>
        <p:spPr>
          <a:xfrm>
            <a:off x="4383740" y="1116947"/>
            <a:ext cx="6970059" cy="5066974"/>
          </a:xfrm>
          <a:prstGeom prst="rect">
            <a:avLst/>
          </a:prstGeom>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16" name="Text Placeholder 2"/>
          <p:cNvSpPr>
            <a:spLocks noGrp="1"/>
          </p:cNvSpPr>
          <p:nvPr>
            <p:ph idx="1"/>
          </p:nvPr>
        </p:nvSpPr>
        <p:spPr>
          <a:xfrm>
            <a:off x="838200" y="1116947"/>
            <a:ext cx="3382588" cy="5066974"/>
          </a:xfrm>
          <a:prstGeom prst="rect">
            <a:avLst/>
          </a:prstGeom>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Tree>
    <p:extLst>
      <p:ext uri="{BB962C8B-B14F-4D97-AF65-F5344CB8AC3E}">
        <p14:creationId xmlns:p14="http://schemas.microsoft.com/office/powerpoint/2010/main" val="3228797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39788" y="987425"/>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8B397548-1B3C-47D9-A766-972A8994E083}" type="datetime1">
              <a:rPr lang="en-US" smtClean="0"/>
              <a:t>4/12/2024</a:t>
            </a:fld>
            <a:endParaRPr lang="fr-CA"/>
          </a:p>
        </p:txBody>
      </p:sp>
      <p:sp>
        <p:nvSpPr>
          <p:cNvPr id="11" name="Text Placeholder 3"/>
          <p:cNvSpPr>
            <a:spLocks noGrp="1"/>
          </p:cNvSpPr>
          <p:nvPr>
            <p:ph type="body" sz="half" idx="13"/>
          </p:nvPr>
        </p:nvSpPr>
        <p:spPr>
          <a:xfrm>
            <a:off x="4661648" y="987425"/>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p:cNvSpPr>
            <a:spLocks noGrp="1"/>
          </p:cNvSpPr>
          <p:nvPr>
            <p:ph type="body" sz="half" idx="14"/>
          </p:nvPr>
        </p:nvSpPr>
        <p:spPr>
          <a:xfrm>
            <a:off x="839788" y="5384147"/>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p:cNvSpPr>
            <a:spLocks noGrp="1"/>
          </p:cNvSpPr>
          <p:nvPr>
            <p:ph type="body" sz="half" idx="15"/>
          </p:nvPr>
        </p:nvSpPr>
        <p:spPr>
          <a:xfrm>
            <a:off x="839788" y="3185786"/>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p:cNvSpPr>
            <a:spLocks noGrp="1"/>
          </p:cNvSpPr>
          <p:nvPr>
            <p:ph type="body" sz="half" idx="16"/>
          </p:nvPr>
        </p:nvSpPr>
        <p:spPr>
          <a:xfrm>
            <a:off x="838200" y="2086605"/>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p:cNvSpPr>
            <a:spLocks noGrp="1"/>
          </p:cNvSpPr>
          <p:nvPr>
            <p:ph type="body" sz="half" idx="17"/>
          </p:nvPr>
        </p:nvSpPr>
        <p:spPr>
          <a:xfrm>
            <a:off x="838200" y="4221477"/>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3"/>
          <p:cNvSpPr>
            <a:spLocks noGrp="1"/>
          </p:cNvSpPr>
          <p:nvPr>
            <p:ph type="body" sz="half" idx="18"/>
          </p:nvPr>
        </p:nvSpPr>
        <p:spPr>
          <a:xfrm>
            <a:off x="4661648" y="2086605"/>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Text Placeholder 3"/>
          <p:cNvSpPr>
            <a:spLocks noGrp="1"/>
          </p:cNvSpPr>
          <p:nvPr>
            <p:ph type="body" sz="half" idx="19"/>
          </p:nvPr>
        </p:nvSpPr>
        <p:spPr>
          <a:xfrm>
            <a:off x="4661648" y="3185785"/>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Text Placeholder 3"/>
          <p:cNvSpPr>
            <a:spLocks noGrp="1"/>
          </p:cNvSpPr>
          <p:nvPr>
            <p:ph type="body" sz="half" idx="20"/>
          </p:nvPr>
        </p:nvSpPr>
        <p:spPr>
          <a:xfrm>
            <a:off x="4661648" y="4221477"/>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Text Placeholder 3"/>
          <p:cNvSpPr>
            <a:spLocks noGrp="1"/>
          </p:cNvSpPr>
          <p:nvPr>
            <p:ph type="body" sz="half" idx="21"/>
          </p:nvPr>
        </p:nvSpPr>
        <p:spPr>
          <a:xfrm>
            <a:off x="4661648" y="5384147"/>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4" name="Text Placeholder 3"/>
          <p:cNvSpPr>
            <a:spLocks noGrp="1"/>
          </p:cNvSpPr>
          <p:nvPr>
            <p:ph type="body" sz="half" idx="22"/>
          </p:nvPr>
        </p:nvSpPr>
        <p:spPr>
          <a:xfrm>
            <a:off x="838200" y="-5651"/>
            <a:ext cx="3382588" cy="597322"/>
          </a:xfrm>
          <a:solidFill>
            <a:schemeClr val="bg2"/>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Text Placeholder 3"/>
          <p:cNvSpPr>
            <a:spLocks noGrp="1"/>
          </p:cNvSpPr>
          <p:nvPr>
            <p:ph type="body" sz="half" idx="23"/>
          </p:nvPr>
        </p:nvSpPr>
        <p:spPr>
          <a:xfrm>
            <a:off x="4661648" y="6257"/>
            <a:ext cx="6690564" cy="576449"/>
          </a:xfrm>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Footer Placeholder 4"/>
          <p:cNvSpPr>
            <a:spLocks noGrp="1"/>
          </p:cNvSpPr>
          <p:nvPr>
            <p:ph type="ftr" sz="quarter" idx="3"/>
          </p:nvPr>
        </p:nvSpPr>
        <p:spPr>
          <a:xfrm>
            <a:off x="3144370"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fr-FR"/>
              <a:t>CENTRE NATIONAL D’EXPERTISE EN DESIGN INTÉRIEUR | SOLUTIONS EN MILIEU DE TRAVAIL DE SPAC</a:t>
            </a:r>
            <a:endParaRPr lang="en-CA"/>
          </a:p>
        </p:txBody>
      </p:sp>
    </p:spTree>
    <p:extLst>
      <p:ext uri="{BB962C8B-B14F-4D97-AF65-F5344CB8AC3E}">
        <p14:creationId xmlns:p14="http://schemas.microsoft.com/office/powerpoint/2010/main" val="2073652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39788" y="1154112"/>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7CA6E8AC-5C6A-4043-AC08-3D4D6116C1D8}" type="datetime1">
              <a:rPr lang="en-US" smtClean="0"/>
              <a:t>4/12/2024</a:t>
            </a:fld>
            <a:endParaRPr lang="fr-CA"/>
          </a:p>
        </p:txBody>
      </p:sp>
      <p:sp>
        <p:nvSpPr>
          <p:cNvPr id="9"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fr-FR"/>
              <a:t>CENTRE NATIONAL D’EXPERTISE EN DESIGN INTÉRIEUR | SOLUTIONS EN MILIEU DE TRAVAIL DE SPAC</a:t>
            </a:r>
            <a:endParaRPr lang="en-CA"/>
          </a:p>
        </p:txBody>
      </p:sp>
      <p:sp>
        <p:nvSpPr>
          <p:cNvPr id="11" name="Text Placeholder 3"/>
          <p:cNvSpPr>
            <a:spLocks noGrp="1"/>
          </p:cNvSpPr>
          <p:nvPr>
            <p:ph type="body" sz="half" idx="13"/>
          </p:nvPr>
        </p:nvSpPr>
        <p:spPr>
          <a:xfrm>
            <a:off x="4661648" y="1154112"/>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p:cNvSpPr>
            <a:spLocks noGrp="1"/>
          </p:cNvSpPr>
          <p:nvPr>
            <p:ph type="body" sz="half" idx="14"/>
          </p:nvPr>
        </p:nvSpPr>
        <p:spPr>
          <a:xfrm>
            <a:off x="839788" y="5550834"/>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p:cNvSpPr>
            <a:spLocks noGrp="1"/>
          </p:cNvSpPr>
          <p:nvPr>
            <p:ph type="body" sz="half" idx="15"/>
          </p:nvPr>
        </p:nvSpPr>
        <p:spPr>
          <a:xfrm>
            <a:off x="839788" y="3352473"/>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p:cNvSpPr>
            <a:spLocks noGrp="1"/>
          </p:cNvSpPr>
          <p:nvPr>
            <p:ph type="body" sz="half" idx="16"/>
          </p:nvPr>
        </p:nvSpPr>
        <p:spPr>
          <a:xfrm>
            <a:off x="838200" y="2253292"/>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p:cNvSpPr>
            <a:spLocks noGrp="1"/>
          </p:cNvSpPr>
          <p:nvPr>
            <p:ph type="body" sz="half" idx="17"/>
          </p:nvPr>
        </p:nvSpPr>
        <p:spPr>
          <a:xfrm>
            <a:off x="838200" y="4388164"/>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3"/>
          <p:cNvSpPr>
            <a:spLocks noGrp="1"/>
          </p:cNvSpPr>
          <p:nvPr>
            <p:ph type="body" sz="half" idx="18"/>
          </p:nvPr>
        </p:nvSpPr>
        <p:spPr>
          <a:xfrm>
            <a:off x="4661648" y="2253292"/>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Text Placeholder 3"/>
          <p:cNvSpPr>
            <a:spLocks noGrp="1"/>
          </p:cNvSpPr>
          <p:nvPr>
            <p:ph type="body" sz="half" idx="19"/>
          </p:nvPr>
        </p:nvSpPr>
        <p:spPr>
          <a:xfrm>
            <a:off x="4661648" y="3352472"/>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Text Placeholder 3"/>
          <p:cNvSpPr>
            <a:spLocks noGrp="1"/>
          </p:cNvSpPr>
          <p:nvPr>
            <p:ph type="body" sz="half" idx="20"/>
          </p:nvPr>
        </p:nvSpPr>
        <p:spPr>
          <a:xfrm>
            <a:off x="4661648" y="4388164"/>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Text Placeholder 3"/>
          <p:cNvSpPr>
            <a:spLocks noGrp="1"/>
          </p:cNvSpPr>
          <p:nvPr>
            <p:ph type="body" sz="half" idx="21"/>
          </p:nvPr>
        </p:nvSpPr>
        <p:spPr>
          <a:xfrm>
            <a:off x="4661648" y="5550834"/>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p:cNvSpPr>
            <a:spLocks noGrp="1"/>
          </p:cNvSpPr>
          <p:nvPr>
            <p:ph type="body" sz="half" idx="22"/>
          </p:nvPr>
        </p:nvSpPr>
        <p:spPr>
          <a:xfrm>
            <a:off x="838200" y="118419"/>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Text Placeholder 3"/>
          <p:cNvSpPr>
            <a:spLocks noGrp="1"/>
          </p:cNvSpPr>
          <p:nvPr>
            <p:ph type="body" sz="half" idx="23"/>
          </p:nvPr>
        </p:nvSpPr>
        <p:spPr>
          <a:xfrm>
            <a:off x="4660060" y="118419"/>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9833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Text Placeholder 2"/>
          <p:cNvSpPr>
            <a:spLocks noGrp="1"/>
          </p:cNvSpPr>
          <p:nvPr>
            <p:ph idx="1"/>
          </p:nvPr>
        </p:nvSpPr>
        <p:spPr>
          <a:xfrm>
            <a:off x="838200" y="1116947"/>
            <a:ext cx="10515600" cy="5066974"/>
          </a:xfrm>
          <a:prstGeom prst="rect">
            <a:avLst/>
          </a:prstGeom>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7"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fr-FR"/>
              <a:t>CENTRE NATIONAL D’EXPERTISE EN DESIGN INTÉRIEUR | SOLUTIONS EN MILIEU DE TRAVAIL DE SPAC</a:t>
            </a:r>
            <a:endParaRPr lang="en-CA"/>
          </a:p>
        </p:txBody>
      </p:sp>
      <p:sp>
        <p:nvSpPr>
          <p:cNvPr id="8"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D4CA8F75-ECC8-4B36-A1DB-7F8548DA4960}" type="datetime1">
              <a:rPr lang="en-US" smtClean="0"/>
              <a:t>4/12/2024</a:t>
            </a:fld>
            <a:endParaRPr lang="fr-CA"/>
          </a:p>
        </p:txBody>
      </p:sp>
      <p:sp>
        <p:nvSpPr>
          <p:cNvPr id="9"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39798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chnical Requirements">
    <p:spTree>
      <p:nvGrpSpPr>
        <p:cNvPr id="1" name=""/>
        <p:cNvGrpSpPr/>
        <p:nvPr/>
      </p:nvGrpSpPr>
      <p:grpSpPr>
        <a:xfrm>
          <a:off x="0" y="0"/>
          <a:ext cx="0" cy="0"/>
          <a:chOff x="0" y="0"/>
          <a:chExt cx="0" cy="0"/>
        </a:xfrm>
      </p:grpSpPr>
      <p:sp>
        <p:nvSpPr>
          <p:cNvPr id="13" name="Text Placeholder 2"/>
          <p:cNvSpPr>
            <a:spLocks noGrp="1"/>
          </p:cNvSpPr>
          <p:nvPr>
            <p:ph idx="1"/>
          </p:nvPr>
        </p:nvSpPr>
        <p:spPr>
          <a:xfrm>
            <a:off x="838200" y="1116947"/>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7"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fr-FR"/>
              <a:t>CENTRE NATIONAL D’EXPERTISE EN DESIGN INTÉRIEUR | SOLUTIONS EN MILIEU DE TRAVAIL DE SPAC</a:t>
            </a:r>
            <a:endParaRPr lang="en-CA"/>
          </a:p>
        </p:txBody>
      </p:sp>
      <p:sp>
        <p:nvSpPr>
          <p:cNvPr id="8"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590E1B2C-401C-4BAC-959C-6E03D0972F44}" type="datetime1">
              <a:rPr lang="en-US" smtClean="0"/>
              <a:t>4/12/2024</a:t>
            </a:fld>
            <a:endParaRPr lang="fr-CA"/>
          </a:p>
        </p:txBody>
      </p:sp>
      <p:sp>
        <p:nvSpPr>
          <p:cNvPr id="9"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2"/>
          <p:cNvSpPr>
            <a:spLocks noGrp="1"/>
          </p:cNvSpPr>
          <p:nvPr>
            <p:ph idx="24"/>
          </p:nvPr>
        </p:nvSpPr>
        <p:spPr>
          <a:xfrm>
            <a:off x="836612" y="2452688"/>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14" name="Text Placeholder 2"/>
          <p:cNvSpPr>
            <a:spLocks noGrp="1"/>
          </p:cNvSpPr>
          <p:nvPr>
            <p:ph idx="25"/>
          </p:nvPr>
        </p:nvSpPr>
        <p:spPr>
          <a:xfrm>
            <a:off x="836612" y="3784787"/>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15" name="Text Placeholder 2"/>
          <p:cNvSpPr>
            <a:spLocks noGrp="1"/>
          </p:cNvSpPr>
          <p:nvPr>
            <p:ph idx="26"/>
          </p:nvPr>
        </p:nvSpPr>
        <p:spPr>
          <a:xfrm>
            <a:off x="836612" y="5124170"/>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Tree>
    <p:extLst>
      <p:ext uri="{BB962C8B-B14F-4D97-AF65-F5344CB8AC3E}">
        <p14:creationId xmlns:p14="http://schemas.microsoft.com/office/powerpoint/2010/main" val="2205321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quirements and Responsibilitie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fr-FR"/>
              <a:t>CENTRE NATIONAL D’EXPERTISE EN DESIGN INTÉRIEUR | SOLUTIONS EN MILIEU DE TRAVAIL DE SPAC</a:t>
            </a:r>
            <a:endParaRPr lang="en-CA"/>
          </a:p>
        </p:txBody>
      </p:sp>
      <p:sp>
        <p:nvSpPr>
          <p:cNvPr id="11"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BF7617C1-5836-48D0-A075-3FA3EAF86ED6}" type="datetime1">
              <a:rPr lang="en-US" smtClean="0"/>
              <a:t>4/12/2024</a:t>
            </a:fld>
            <a:endParaRPr lang="fr-CA"/>
          </a:p>
        </p:txBody>
      </p:sp>
      <p:sp>
        <p:nvSpPr>
          <p:cNvPr id="9"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p:cNvSpPr>
            <a:spLocks noGrp="1"/>
          </p:cNvSpPr>
          <p:nvPr>
            <p:ph type="body" sz="half" idx="2"/>
          </p:nvPr>
        </p:nvSpPr>
        <p:spPr>
          <a:xfrm>
            <a:off x="839788" y="1116946"/>
            <a:ext cx="3382588" cy="1165411"/>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p:cNvSpPr>
            <a:spLocks noGrp="1"/>
          </p:cNvSpPr>
          <p:nvPr>
            <p:ph type="body" sz="half" idx="27"/>
          </p:nvPr>
        </p:nvSpPr>
        <p:spPr>
          <a:xfrm>
            <a:off x="4383741" y="1116947"/>
            <a:ext cx="3424518" cy="1165410"/>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3"/>
          <p:cNvSpPr>
            <a:spLocks noGrp="1"/>
          </p:cNvSpPr>
          <p:nvPr>
            <p:ph type="body" sz="half" idx="28"/>
          </p:nvPr>
        </p:nvSpPr>
        <p:spPr>
          <a:xfrm>
            <a:off x="7969624" y="1111624"/>
            <a:ext cx="3382588" cy="1178017"/>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Text Placeholder 2"/>
          <p:cNvSpPr>
            <a:spLocks noGrp="1"/>
          </p:cNvSpPr>
          <p:nvPr>
            <p:ph idx="24"/>
          </p:nvPr>
        </p:nvSpPr>
        <p:spPr>
          <a:xfrm>
            <a:off x="836612" y="2452688"/>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24" name="Text Placeholder 2"/>
          <p:cNvSpPr>
            <a:spLocks noGrp="1"/>
          </p:cNvSpPr>
          <p:nvPr>
            <p:ph idx="25"/>
          </p:nvPr>
        </p:nvSpPr>
        <p:spPr>
          <a:xfrm>
            <a:off x="836612" y="3784787"/>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25" name="Text Placeholder 2"/>
          <p:cNvSpPr>
            <a:spLocks noGrp="1"/>
          </p:cNvSpPr>
          <p:nvPr>
            <p:ph idx="26"/>
          </p:nvPr>
        </p:nvSpPr>
        <p:spPr>
          <a:xfrm>
            <a:off x="836612" y="5124170"/>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Tree>
    <p:extLst>
      <p:ext uri="{BB962C8B-B14F-4D97-AF65-F5344CB8AC3E}">
        <p14:creationId xmlns:p14="http://schemas.microsoft.com/office/powerpoint/2010/main" val="102334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scription 1">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4159624"/>
            <a:ext cx="6414247" cy="1999503"/>
          </a:xfrm>
        </p:spPr>
        <p:txBody>
          <a:bodyPr>
            <a:normAutofit/>
          </a:bodyPr>
          <a:lstStyle>
            <a:lvl1pPr>
              <a:defRPr sz="1200"/>
            </a:lvl1pPr>
            <a:lvl2pPr>
              <a:defRPr sz="1100"/>
            </a:lvl2pPr>
            <a:lvl3pPr>
              <a:defRPr sz="1050"/>
            </a:lvl3pPr>
            <a:lvl4pPr>
              <a:defRPr sz="1000"/>
            </a:lvl4pPr>
            <a:lvl5pPr>
              <a:defRPr sz="1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p:cNvSpPr>
            <a:spLocks noGrp="1"/>
          </p:cNvSpPr>
          <p:nvPr>
            <p:ph type="body" sz="half" idx="2"/>
          </p:nvPr>
        </p:nvSpPr>
        <p:spPr>
          <a:xfrm>
            <a:off x="839788" y="1116946"/>
            <a:ext cx="10514012" cy="1411100"/>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F4445811-681B-4ECF-8837-30E4253C2F32}" type="datetime1">
              <a:rPr lang="en-US" smtClean="0"/>
              <a:t>4/12/2024</a:t>
            </a:fld>
            <a:endParaRPr lang="fr-CA"/>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fr-FR"/>
              <a:t>CENTRE NATIONAL D’EXPERTISE EN DESIGN INTÉRIEUR | SOLUTIONS EN MILIEU DE TRAVAIL DE SPAC</a:t>
            </a:r>
            <a:endParaRPr lang="en-CA"/>
          </a:p>
        </p:txBody>
      </p:sp>
      <p:sp>
        <p:nvSpPr>
          <p:cNvPr id="9" name="Text Placeholder 3"/>
          <p:cNvSpPr>
            <a:spLocks noGrp="1"/>
          </p:cNvSpPr>
          <p:nvPr>
            <p:ph type="body" sz="half" idx="13"/>
          </p:nvPr>
        </p:nvSpPr>
        <p:spPr>
          <a:xfrm>
            <a:off x="838200" y="2707341"/>
            <a:ext cx="6414247" cy="1281954"/>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p:cNvSpPr>
            <a:spLocks noGrp="1"/>
          </p:cNvSpPr>
          <p:nvPr>
            <p:ph type="body" sz="half" idx="24"/>
          </p:nvPr>
        </p:nvSpPr>
        <p:spPr>
          <a:xfrm>
            <a:off x="7413812" y="2694733"/>
            <a:ext cx="3938400" cy="3464394"/>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12893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scription 2">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F3E5B68C-D32E-4F20-BF2E-C4CABA39371C}" type="datetime1">
              <a:rPr lang="en-US" smtClean="0"/>
              <a:t>4/12/2024</a:t>
            </a:fld>
            <a:endParaRPr lang="fr-CA"/>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fr-FR"/>
              <a:t>CENTRE NATIONAL D’EXPERTISE EN DESIGN INTÉRIEUR | SOLUTIONS EN MILIEU DE TRAVAIL DE SPAC</a:t>
            </a:r>
            <a:endParaRPr lang="en-CA"/>
          </a:p>
        </p:txBody>
      </p:sp>
      <p:sp>
        <p:nvSpPr>
          <p:cNvPr id="11"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p:cNvSpPr>
            <a:spLocks noGrp="1"/>
          </p:cNvSpPr>
          <p:nvPr>
            <p:ph idx="1"/>
          </p:nvPr>
        </p:nvSpPr>
        <p:spPr>
          <a:xfrm>
            <a:off x="4937964" y="4188194"/>
            <a:ext cx="6414247" cy="1999503"/>
          </a:xfrm>
        </p:spPr>
        <p:txBody>
          <a:bodyPr>
            <a:normAutofit/>
          </a:bodyPr>
          <a:lstStyle>
            <a:lvl1pPr>
              <a:defRPr sz="1200"/>
            </a:lvl1pPr>
            <a:lvl2pPr>
              <a:defRPr sz="1100"/>
            </a:lvl2pPr>
            <a:lvl3pPr>
              <a:defRPr sz="1050"/>
            </a:lvl3pPr>
            <a:lvl4pPr>
              <a:defRPr sz="1000"/>
            </a:lvl4pPr>
            <a:lvl5pPr>
              <a:defRPr sz="1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15" name="Text Placeholder 3"/>
          <p:cNvSpPr>
            <a:spLocks noGrp="1"/>
          </p:cNvSpPr>
          <p:nvPr>
            <p:ph type="body" sz="half" idx="2"/>
          </p:nvPr>
        </p:nvSpPr>
        <p:spPr>
          <a:xfrm>
            <a:off x="839788" y="1116946"/>
            <a:ext cx="10514012" cy="1411100"/>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3"/>
          <p:cNvSpPr>
            <a:spLocks noGrp="1"/>
          </p:cNvSpPr>
          <p:nvPr>
            <p:ph type="body" sz="half" idx="13"/>
          </p:nvPr>
        </p:nvSpPr>
        <p:spPr>
          <a:xfrm>
            <a:off x="4937965" y="2730590"/>
            <a:ext cx="6414247" cy="1281954"/>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p:cNvSpPr>
            <a:spLocks noGrp="1"/>
          </p:cNvSpPr>
          <p:nvPr>
            <p:ph type="body" sz="half" idx="24"/>
          </p:nvPr>
        </p:nvSpPr>
        <p:spPr>
          <a:xfrm>
            <a:off x="838200" y="2735909"/>
            <a:ext cx="3938400" cy="3464394"/>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0823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ple choice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fr-FR"/>
              <a:t>CENTRE NATIONAL D’EXPERTISE EN DESIGN INTÉRIEUR | SOLUTIONS EN MILIEU DE TRAVAIL DE SPAC</a:t>
            </a:r>
            <a:endParaRPr lang="en-CA"/>
          </a:p>
        </p:txBody>
      </p:sp>
      <p:sp>
        <p:nvSpPr>
          <p:cNvPr id="11"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2BF4C92E-6B63-4959-B0CB-36FE415A61A8}" type="datetime1">
              <a:rPr lang="en-US" smtClean="0"/>
              <a:t>4/12/2024</a:t>
            </a:fld>
            <a:endParaRPr lang="fr-CA"/>
          </a:p>
        </p:txBody>
      </p:sp>
      <p:sp>
        <p:nvSpPr>
          <p:cNvPr id="9"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2"/>
          <p:cNvSpPr>
            <a:spLocks noGrp="1"/>
          </p:cNvSpPr>
          <p:nvPr>
            <p:ph idx="1"/>
          </p:nvPr>
        </p:nvSpPr>
        <p:spPr>
          <a:xfrm>
            <a:off x="838200" y="1834123"/>
            <a:ext cx="3382588" cy="2486865"/>
          </a:xfrm>
          <a:prstGeom prst="rect">
            <a:avLst/>
          </a:prstGeom>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10" name="Text Placeholder 2"/>
          <p:cNvSpPr>
            <a:spLocks noGrp="1"/>
          </p:cNvSpPr>
          <p:nvPr>
            <p:ph idx="25"/>
          </p:nvPr>
        </p:nvSpPr>
        <p:spPr>
          <a:xfrm>
            <a:off x="7969624" y="1830481"/>
            <a:ext cx="3382588" cy="2490507"/>
          </a:xfrm>
          <a:prstGeom prst="rect">
            <a:avLst/>
          </a:prstGeom>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14" name="Text Placeholder 2"/>
          <p:cNvSpPr>
            <a:spLocks noGrp="1"/>
          </p:cNvSpPr>
          <p:nvPr>
            <p:ph idx="26"/>
          </p:nvPr>
        </p:nvSpPr>
        <p:spPr>
          <a:xfrm>
            <a:off x="4383741" y="1830481"/>
            <a:ext cx="3424518" cy="2490507"/>
          </a:xfrm>
          <a:prstGeom prst="rect">
            <a:avLst/>
          </a:prstGeom>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15" name="Text Placeholder 3"/>
          <p:cNvSpPr>
            <a:spLocks noGrp="1"/>
          </p:cNvSpPr>
          <p:nvPr>
            <p:ph type="body" sz="half" idx="2"/>
          </p:nvPr>
        </p:nvSpPr>
        <p:spPr>
          <a:xfrm>
            <a:off x="839788" y="1116947"/>
            <a:ext cx="3382588" cy="550488"/>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p:cNvSpPr>
            <a:spLocks noGrp="1"/>
          </p:cNvSpPr>
          <p:nvPr>
            <p:ph type="body" sz="half" idx="27"/>
          </p:nvPr>
        </p:nvSpPr>
        <p:spPr>
          <a:xfrm>
            <a:off x="4383741" y="1116947"/>
            <a:ext cx="3424518" cy="550488"/>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3"/>
          <p:cNvSpPr>
            <a:spLocks noGrp="1"/>
          </p:cNvSpPr>
          <p:nvPr>
            <p:ph type="body" sz="half" idx="28"/>
          </p:nvPr>
        </p:nvSpPr>
        <p:spPr>
          <a:xfrm>
            <a:off x="7969624" y="1111625"/>
            <a:ext cx="3382588" cy="550488"/>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Text Placeholder 3"/>
          <p:cNvSpPr>
            <a:spLocks noGrp="1"/>
          </p:cNvSpPr>
          <p:nvPr>
            <p:ph type="body" sz="half" idx="29"/>
          </p:nvPr>
        </p:nvSpPr>
        <p:spPr>
          <a:xfrm>
            <a:off x="838200" y="4484034"/>
            <a:ext cx="3382588" cy="1710578"/>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Text Placeholder 3"/>
          <p:cNvSpPr>
            <a:spLocks noGrp="1"/>
          </p:cNvSpPr>
          <p:nvPr>
            <p:ph type="body" sz="half" idx="30"/>
          </p:nvPr>
        </p:nvSpPr>
        <p:spPr>
          <a:xfrm>
            <a:off x="4382153" y="4484034"/>
            <a:ext cx="3424518" cy="1710578"/>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Text Placeholder 3"/>
          <p:cNvSpPr>
            <a:spLocks noGrp="1"/>
          </p:cNvSpPr>
          <p:nvPr>
            <p:ph type="body" sz="half" idx="31"/>
          </p:nvPr>
        </p:nvSpPr>
        <p:spPr>
          <a:xfrm>
            <a:off x="7968036" y="4478712"/>
            <a:ext cx="3382588" cy="1710578"/>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2963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A33272CB-F066-487F-9FD4-A4A9F4534ADA}" type="datetime1">
              <a:rPr lang="en-US" smtClean="0"/>
              <a:t>4/12/2024</a:t>
            </a:fld>
            <a:endParaRPr lang="fr-CA"/>
          </a:p>
        </p:txBody>
      </p:sp>
      <p:sp>
        <p:nvSpPr>
          <p:cNvPr id="9"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fr-FR"/>
              <a:t>CENTRE NATIONAL D’EXPERTISE EN DESIGN INTÉRIEUR | SOLUTIONS EN MILIEU DE TRAVAIL DE SPAC</a:t>
            </a:r>
            <a:endParaRPr lang="en-CA"/>
          </a:p>
        </p:txBody>
      </p:sp>
      <p:sp>
        <p:nvSpPr>
          <p:cNvPr id="14" name="Text Placeholder 2"/>
          <p:cNvSpPr>
            <a:spLocks noGrp="1"/>
          </p:cNvSpPr>
          <p:nvPr>
            <p:ph idx="1"/>
          </p:nvPr>
        </p:nvSpPr>
        <p:spPr>
          <a:xfrm>
            <a:off x="838200" y="1116947"/>
            <a:ext cx="3382588" cy="5072716"/>
          </a:xfrm>
          <a:prstGeom prst="rect">
            <a:avLst/>
          </a:prstGeom>
          <a:no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16"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3"/>
          <p:cNvSpPr>
            <a:spLocks noGrp="1"/>
          </p:cNvSpPr>
          <p:nvPr>
            <p:ph type="body" sz="half" idx="2"/>
          </p:nvPr>
        </p:nvSpPr>
        <p:spPr>
          <a:xfrm>
            <a:off x="4383740" y="1116945"/>
            <a:ext cx="6970059" cy="5072717"/>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06936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994383"/>
            <a:ext cx="10515600" cy="51895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8"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fr-FR"/>
              <a:t>CENTRE NATIONAL D’EXPERTISE EN DESIGN INTÉRIEUR | SOLUTIONS EN MILIEU DE TRAVAIL DE SPAC</a:t>
            </a:r>
            <a:endParaRPr lang="en-CA"/>
          </a:p>
        </p:txBody>
      </p:sp>
      <p:sp>
        <p:nvSpPr>
          <p:cNvPr id="9" name="Slide Number Placeholder 5"/>
          <p:cNvSpPr>
            <a:spLocks noGrp="1"/>
          </p:cNvSpPr>
          <p:nvPr>
            <p:ph type="sldNum" sz="quarter" idx="4"/>
          </p:nvPr>
        </p:nvSpPr>
        <p:spPr>
          <a:xfrm>
            <a:off x="8610600" y="6356350"/>
            <a:ext cx="2743200" cy="365125"/>
          </a:xfrm>
          <a:prstGeom prst="rect">
            <a:avLst/>
          </a:prstGeom>
          <a:noFill/>
        </p:spPr>
        <p:txBody>
          <a:bodyPr anchor="ctr"/>
          <a:lstStyle>
            <a:lvl1pPr>
              <a:defRPr sz="1400">
                <a:latin typeface="Tw Cen MT Condensed Extra Bold" panose="020B0803020202020204" pitchFamily="34" charset="0"/>
              </a:defRPr>
            </a:lvl1pPr>
          </a:lstStyle>
          <a:p>
            <a:pPr algn="r"/>
            <a:fld id="{0BF195F8-578C-4B3B-8CB9-B8F41960C2ED}" type="slidenum">
              <a:rPr lang="fr-CA" smtClean="0"/>
              <a:pPr algn="r"/>
              <a:t>‹#›</a:t>
            </a:fld>
            <a:endParaRPr lang="fr-CA"/>
          </a:p>
        </p:txBody>
      </p:sp>
      <p:sp>
        <p:nvSpPr>
          <p:cNvPr id="11" name="Date Placeholder 4"/>
          <p:cNvSpPr>
            <a:spLocks noGrp="1"/>
          </p:cNvSpPr>
          <p:nvPr>
            <p:ph type="dt" sz="half" idx="2"/>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2E321C01-BACB-4A37-9080-708212958477}" type="datetime1">
              <a:rPr lang="en-US" smtClean="0"/>
              <a:t>4/12/2024</a:t>
            </a:fld>
            <a:endParaRPr lang="fr-CA"/>
          </a:p>
        </p:txBody>
      </p:sp>
    </p:spTree>
    <p:extLst>
      <p:ext uri="{BB962C8B-B14F-4D97-AF65-F5344CB8AC3E}">
        <p14:creationId xmlns:p14="http://schemas.microsoft.com/office/powerpoint/2010/main" val="939829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1" r:id="rId3"/>
    <p:sldLayoutId id="2147483662" r:id="rId4"/>
    <p:sldLayoutId id="2147483664" r:id="rId5"/>
    <p:sldLayoutId id="2147483658" r:id="rId6"/>
    <p:sldLayoutId id="2147483656" r:id="rId7"/>
    <p:sldLayoutId id="2147483663" r:id="rId8"/>
    <p:sldLayoutId id="2147483657" r:id="rId9"/>
    <p:sldLayoutId id="2147483652" r:id="rId10"/>
    <p:sldLayoutId id="214748366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slideLayout" Target="../slideLayouts/slideLayout11.xml"/><Relationship Id="rId39" Type="http://schemas.openxmlformats.org/officeDocument/2006/relationships/slide" Target="slide19.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slide" Target="slide9.xml"/><Relationship Id="rId42" Type="http://schemas.openxmlformats.org/officeDocument/2006/relationships/slide" Target="slide27.xml"/><Relationship Id="rId47" Type="http://schemas.openxmlformats.org/officeDocument/2006/relationships/slide" Target="slide37.xml"/><Relationship Id="rId50" Type="http://schemas.openxmlformats.org/officeDocument/2006/relationships/slide" Target="slide4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slide" Target="slide7.xml"/><Relationship Id="rId38" Type="http://schemas.openxmlformats.org/officeDocument/2006/relationships/slide" Target="slide17.xml"/><Relationship Id="rId46" Type="http://schemas.openxmlformats.org/officeDocument/2006/relationships/slide" Target="slide35.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image" Target="../media/image2.png"/><Relationship Id="rId41" Type="http://schemas.openxmlformats.org/officeDocument/2006/relationships/slide" Target="slide23.xml"/><Relationship Id="rId54" Type="http://schemas.openxmlformats.org/officeDocument/2006/relationships/slide" Target="slide48.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slide" Target="slide5.xml"/><Relationship Id="rId37" Type="http://schemas.openxmlformats.org/officeDocument/2006/relationships/slide" Target="slide15.xml"/><Relationship Id="rId40" Type="http://schemas.openxmlformats.org/officeDocument/2006/relationships/slide" Target="slide21.xml"/><Relationship Id="rId45" Type="http://schemas.openxmlformats.org/officeDocument/2006/relationships/slide" Target="slide33.xml"/><Relationship Id="rId53" Type="http://schemas.openxmlformats.org/officeDocument/2006/relationships/slide" Target="slide47.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image" Target="../media/image1.png"/><Relationship Id="rId36" Type="http://schemas.openxmlformats.org/officeDocument/2006/relationships/slide" Target="slide13.xml"/><Relationship Id="rId49" Type="http://schemas.openxmlformats.org/officeDocument/2006/relationships/slide" Target="slide41.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slide" Target="slide3.xml"/><Relationship Id="rId44" Type="http://schemas.openxmlformats.org/officeDocument/2006/relationships/slide" Target="slide31.xml"/><Relationship Id="rId52" Type="http://schemas.openxmlformats.org/officeDocument/2006/relationships/slide" Target="slide46.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notesSlide" Target="../notesSlides/notesSlide1.xml"/><Relationship Id="rId30" Type="http://schemas.openxmlformats.org/officeDocument/2006/relationships/slide" Target="slide2.xml"/><Relationship Id="rId35" Type="http://schemas.openxmlformats.org/officeDocument/2006/relationships/slide" Target="slide11.xml"/><Relationship Id="rId43" Type="http://schemas.openxmlformats.org/officeDocument/2006/relationships/slide" Target="slide29.xml"/><Relationship Id="rId48" Type="http://schemas.openxmlformats.org/officeDocument/2006/relationships/slide" Target="slide39.xml"/><Relationship Id="rId8" Type="http://schemas.openxmlformats.org/officeDocument/2006/relationships/tags" Target="../tags/tag9.xml"/><Relationship Id="rId51" Type="http://schemas.openxmlformats.org/officeDocument/2006/relationships/slide" Target="slide44.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67.xml"/><Relationship Id="rId7" Type="http://schemas.openxmlformats.org/officeDocument/2006/relationships/slideLayout" Target="../slideLayouts/slideLayout4.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media/image7.png"/><Relationship Id="rId5" Type="http://schemas.openxmlformats.org/officeDocument/2006/relationships/tags" Target="../tags/tag69.xml"/><Relationship Id="rId10" Type="http://schemas.openxmlformats.org/officeDocument/2006/relationships/image" Target="../media/image6.png"/><Relationship Id="rId4" Type="http://schemas.openxmlformats.org/officeDocument/2006/relationships/tags" Target="../tags/tag68.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73.xml"/><Relationship Id="rId7" Type="http://schemas.openxmlformats.org/officeDocument/2006/relationships/tags" Target="../tags/tag77.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9.png"/><Relationship Id="rId5" Type="http://schemas.openxmlformats.org/officeDocument/2006/relationships/tags" Target="../tags/tag75.xml"/><Relationship Id="rId10" Type="http://schemas.openxmlformats.org/officeDocument/2006/relationships/image" Target="../media/image8.png"/><Relationship Id="rId4" Type="http://schemas.openxmlformats.org/officeDocument/2006/relationships/tags" Target="../tags/tag74.xml"/><Relationship Id="rId9" Type="http://schemas.openxmlformats.org/officeDocument/2006/relationships/hyperlink" Target="https://wiki.gccollab.ca/images/2/23/Workpoint_IT_Requirements_FR.pdf" TargetMode="Externa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80.xml"/><Relationship Id="rId7" Type="http://schemas.openxmlformats.org/officeDocument/2006/relationships/slideLayout" Target="../slideLayouts/slideLayout4.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10" Type="http://schemas.openxmlformats.org/officeDocument/2006/relationships/image" Target="../media/image11.png"/><Relationship Id="rId4" Type="http://schemas.openxmlformats.org/officeDocument/2006/relationships/tags" Target="../tags/tag81.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86.xml"/><Relationship Id="rId7" Type="http://schemas.openxmlformats.org/officeDocument/2006/relationships/tags" Target="../tags/tag90.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image" Target="../media/image13.jpeg"/><Relationship Id="rId5" Type="http://schemas.openxmlformats.org/officeDocument/2006/relationships/tags" Target="../tags/tag88.xml"/><Relationship Id="rId10" Type="http://schemas.openxmlformats.org/officeDocument/2006/relationships/image" Target="../media/image12.jpeg"/><Relationship Id="rId4" Type="http://schemas.openxmlformats.org/officeDocument/2006/relationships/tags" Target="../tags/tag87.xml"/><Relationship Id="rId9" Type="http://schemas.openxmlformats.org/officeDocument/2006/relationships/hyperlink" Target="https://wiki.gccollab.ca/images/2/23/Workpoint_IT_Requirements_FR.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93.xml"/><Relationship Id="rId7" Type="http://schemas.openxmlformats.org/officeDocument/2006/relationships/image" Target="../media/image14.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slideLayout" Target="../slideLayouts/slideLayout4.xml"/><Relationship Id="rId5" Type="http://schemas.openxmlformats.org/officeDocument/2006/relationships/tags" Target="../tags/tag95.xml"/><Relationship Id="rId4" Type="http://schemas.openxmlformats.org/officeDocument/2006/relationships/tags" Target="../tags/tag94.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98.xml"/><Relationship Id="rId7" Type="http://schemas.openxmlformats.org/officeDocument/2006/relationships/tags" Target="../tags/tag10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image" Target="../media/image17.png"/><Relationship Id="rId5" Type="http://schemas.openxmlformats.org/officeDocument/2006/relationships/tags" Target="../tags/tag100.xml"/><Relationship Id="rId10" Type="http://schemas.openxmlformats.org/officeDocument/2006/relationships/image" Target="../media/image16.png"/><Relationship Id="rId4" Type="http://schemas.openxmlformats.org/officeDocument/2006/relationships/tags" Target="../tags/tag99.xml"/><Relationship Id="rId9" Type="http://schemas.openxmlformats.org/officeDocument/2006/relationships/hyperlink" Target="https://wiki.gccollab.ca/images/2/23/Workpoint_IT_Requirements_FR.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05.xml"/><Relationship Id="rId7" Type="http://schemas.openxmlformats.org/officeDocument/2006/relationships/slideLayout" Target="../slideLayouts/slideLayout4.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11.xml"/><Relationship Id="rId7" Type="http://schemas.openxmlformats.org/officeDocument/2006/relationships/tags" Target="../tags/tag115.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hyperlink" Target="https://wiki.gccollab.ca/images/2/23/Workpoint_IT_Requirements_FR.pdf" TargetMode="External"/><Relationship Id="rId5" Type="http://schemas.openxmlformats.org/officeDocument/2006/relationships/tags" Target="../tags/tag113.xml"/><Relationship Id="rId10" Type="http://schemas.openxmlformats.org/officeDocument/2006/relationships/image" Target="../media/image21.png"/><Relationship Id="rId4" Type="http://schemas.openxmlformats.org/officeDocument/2006/relationships/tags" Target="../tags/tag112.xml"/><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18.xml"/><Relationship Id="rId7" Type="http://schemas.openxmlformats.org/officeDocument/2006/relationships/slideLayout" Target="../slideLayouts/slideLayout4.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5" Type="http://schemas.openxmlformats.org/officeDocument/2006/relationships/tags" Target="../tags/tag120.xml"/><Relationship Id="rId10" Type="http://schemas.openxmlformats.org/officeDocument/2006/relationships/image" Target="../media/image24.png"/><Relationship Id="rId4" Type="http://schemas.openxmlformats.org/officeDocument/2006/relationships/tags" Target="../tags/tag119.xml"/><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24.xml"/><Relationship Id="rId7" Type="http://schemas.openxmlformats.org/officeDocument/2006/relationships/tags" Target="../tags/tag128.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26.png"/><Relationship Id="rId5" Type="http://schemas.openxmlformats.org/officeDocument/2006/relationships/tags" Target="../tags/tag126.xml"/><Relationship Id="rId10" Type="http://schemas.openxmlformats.org/officeDocument/2006/relationships/image" Target="../media/image25.png"/><Relationship Id="rId4" Type="http://schemas.openxmlformats.org/officeDocument/2006/relationships/tags" Target="../tags/tag125.xml"/><Relationship Id="rId9" Type="http://schemas.openxmlformats.org/officeDocument/2006/relationships/hyperlink" Target="https://wiki.gccollab.ca/images/2/23/Workpoint_IT_Requirements_FR.pdf"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gcpedia.gc.ca/gcwiki/images/a/ac/Workplace_Fit-up_Standards_FR.pdf" TargetMode="External"/><Relationship Id="rId3" Type="http://schemas.openxmlformats.org/officeDocument/2006/relationships/tags" Target="../tags/tag29.xml"/><Relationship Id="rId7" Type="http://schemas.openxmlformats.org/officeDocument/2006/relationships/hyperlink" Target="https://wiki.gccollab.ca/images/6/65/GCworkplace_Design_Guide_FR.pdf" TargetMode="External"/><Relationship Id="rId12" Type="http://schemas.openxmlformats.org/officeDocument/2006/relationships/hyperlink" Target="https://wiki.gccollab.ca/images/5/5c/GCworkplace_workpoint_typicals_2022.zip" TargetMode="Externa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3.xml"/><Relationship Id="rId11" Type="http://schemas.openxmlformats.org/officeDocument/2006/relationships/hyperlink" Target="https://publications.gc.ca/collections/collection_2017/spac-pspc/P4-70-2017-fra.pdf" TargetMode="External"/><Relationship Id="rId5" Type="http://schemas.openxmlformats.org/officeDocument/2006/relationships/tags" Target="../tags/tag31.xml"/><Relationship Id="rId10" Type="http://schemas.openxmlformats.org/officeDocument/2006/relationships/hyperlink" Target="https://wiki.gccollab.ca/images/e/ea/GCworkplace_Space_Planning_Workbook_FR.xlsm" TargetMode="External"/><Relationship Id="rId4" Type="http://schemas.openxmlformats.org/officeDocument/2006/relationships/tags" Target="../tags/tag30.xml"/><Relationship Id="rId9" Type="http://schemas.openxmlformats.org/officeDocument/2006/relationships/hyperlink" Target="https://wiki.gccollab.ca/images/b/bd/Design_Review_Checklist_FR.pdf" TargetMode="Externa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131.xml"/><Relationship Id="rId7" Type="http://schemas.openxmlformats.org/officeDocument/2006/relationships/slideLayout" Target="../slideLayouts/slideLayout4.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5" Type="http://schemas.openxmlformats.org/officeDocument/2006/relationships/tags" Target="../tags/tag133.xml"/><Relationship Id="rId10" Type="http://schemas.openxmlformats.org/officeDocument/2006/relationships/image" Target="../media/image28.png"/><Relationship Id="rId4" Type="http://schemas.openxmlformats.org/officeDocument/2006/relationships/tags" Target="../tags/tag132.xml"/><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37.xml"/><Relationship Id="rId7" Type="http://schemas.openxmlformats.org/officeDocument/2006/relationships/tags" Target="../tags/tag141.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image" Target="../media/image30.png"/><Relationship Id="rId5" Type="http://schemas.openxmlformats.org/officeDocument/2006/relationships/tags" Target="../tags/tag139.xml"/><Relationship Id="rId10" Type="http://schemas.openxmlformats.org/officeDocument/2006/relationships/image" Target="../media/image29.png"/><Relationship Id="rId4" Type="http://schemas.openxmlformats.org/officeDocument/2006/relationships/tags" Target="../tags/tag138.xml"/><Relationship Id="rId9" Type="http://schemas.openxmlformats.org/officeDocument/2006/relationships/hyperlink" Target="https://wiki.gccollab.ca/images/2/23/Workpoint_IT_Requirements_FR.pdf"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44.xml"/><Relationship Id="rId7" Type="http://schemas.openxmlformats.org/officeDocument/2006/relationships/slideLayout" Target="../slideLayouts/slideLayout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50.xml"/><Relationship Id="rId7" Type="http://schemas.openxmlformats.org/officeDocument/2006/relationships/tags" Target="../tags/tag15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image" Target="../media/image34.jpeg"/><Relationship Id="rId5" Type="http://schemas.openxmlformats.org/officeDocument/2006/relationships/tags" Target="../tags/tag152.xml"/><Relationship Id="rId10" Type="http://schemas.openxmlformats.org/officeDocument/2006/relationships/image" Target="../media/image33.jpeg"/><Relationship Id="rId4" Type="http://schemas.openxmlformats.org/officeDocument/2006/relationships/tags" Target="../tags/tag151.xml"/><Relationship Id="rId9" Type="http://schemas.openxmlformats.org/officeDocument/2006/relationships/hyperlink" Target="https://wiki.gccollab.ca/images/2/23/Workpoint_IT_Requirements_FR.pdf"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157.xml"/><Relationship Id="rId7" Type="http://schemas.openxmlformats.org/officeDocument/2006/relationships/notesSlide" Target="../notesSlides/notesSlide10.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slideLayout" Target="../slideLayouts/slideLayout6.xml"/><Relationship Id="rId5" Type="http://schemas.openxmlformats.org/officeDocument/2006/relationships/tags" Target="../tags/tag159.xml"/><Relationship Id="rId10" Type="http://schemas.openxmlformats.org/officeDocument/2006/relationships/image" Target="../media/image37.png"/><Relationship Id="rId4" Type="http://schemas.openxmlformats.org/officeDocument/2006/relationships/tags" Target="../tags/tag158.xml"/><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62.xml"/><Relationship Id="rId7" Type="http://schemas.openxmlformats.org/officeDocument/2006/relationships/tags" Target="../tags/tag166.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image" Target="../media/image39.jpeg"/><Relationship Id="rId5" Type="http://schemas.openxmlformats.org/officeDocument/2006/relationships/tags" Target="../tags/tag164.xml"/><Relationship Id="rId10" Type="http://schemas.openxmlformats.org/officeDocument/2006/relationships/image" Target="../media/image38.jpeg"/><Relationship Id="rId4" Type="http://schemas.openxmlformats.org/officeDocument/2006/relationships/tags" Target="../tags/tag163.xml"/><Relationship Id="rId9" Type="http://schemas.openxmlformats.org/officeDocument/2006/relationships/hyperlink" Target="https://wiki.gccollab.ca/images/2/23/Workpoint_IT_Requirements_FR.pdf" TargetMode="Externa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169.xml"/><Relationship Id="rId7" Type="http://schemas.openxmlformats.org/officeDocument/2006/relationships/slideLayout" Target="../slideLayouts/slideLayout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9" Type="http://schemas.openxmlformats.org/officeDocument/2006/relationships/image" Target="../media/image40.jpe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75.xml"/><Relationship Id="rId7" Type="http://schemas.openxmlformats.org/officeDocument/2006/relationships/tags" Target="../tags/tag179.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image" Target="../media/image42.jpeg"/><Relationship Id="rId5" Type="http://schemas.openxmlformats.org/officeDocument/2006/relationships/tags" Target="../tags/tag177.xml"/><Relationship Id="rId10" Type="http://schemas.openxmlformats.org/officeDocument/2006/relationships/image" Target="../media/image41.jpeg"/><Relationship Id="rId4" Type="http://schemas.openxmlformats.org/officeDocument/2006/relationships/tags" Target="../tags/tag176.xml"/><Relationship Id="rId9" Type="http://schemas.openxmlformats.org/officeDocument/2006/relationships/hyperlink" Target="https://wiki.gccollab.ca/images/2/23/Workpoint_IT_Requirements_FR.pdf" TargetMode="Externa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182.xml"/><Relationship Id="rId7" Type="http://schemas.openxmlformats.org/officeDocument/2006/relationships/slideLayout" Target="../slideLayouts/slideLayout4.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image" Target="../media/image45.jpeg"/><Relationship Id="rId5" Type="http://schemas.openxmlformats.org/officeDocument/2006/relationships/tags" Target="../tags/tag184.xml"/><Relationship Id="rId10" Type="http://schemas.openxmlformats.org/officeDocument/2006/relationships/image" Target="../media/image44.png"/><Relationship Id="rId4" Type="http://schemas.openxmlformats.org/officeDocument/2006/relationships/tags" Target="../tags/tag183.xml"/><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88.xml"/><Relationship Id="rId7" Type="http://schemas.openxmlformats.org/officeDocument/2006/relationships/tags" Target="../tags/tag192.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image" Target="../media/image47.png"/><Relationship Id="rId5" Type="http://schemas.openxmlformats.org/officeDocument/2006/relationships/tags" Target="../tags/tag190.xml"/><Relationship Id="rId10" Type="http://schemas.openxmlformats.org/officeDocument/2006/relationships/image" Target="../media/image46.png"/><Relationship Id="rId4" Type="http://schemas.openxmlformats.org/officeDocument/2006/relationships/tags" Target="../tags/tag189.xml"/><Relationship Id="rId9" Type="http://schemas.openxmlformats.org/officeDocument/2006/relationships/hyperlink" Target="https://wiki.gccollab.ca/images/2/23/Workpoint_IT_Requirements_FR.pdf" TargetMode="Externa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34.xml"/><Relationship Id="rId7" Type="http://schemas.openxmlformats.org/officeDocument/2006/relationships/slideLayout" Target="../slideLayouts/slideLayout3.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195.xml"/><Relationship Id="rId7" Type="http://schemas.openxmlformats.org/officeDocument/2006/relationships/slideLayout" Target="../slideLayouts/slideLayout4.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10" Type="http://schemas.openxmlformats.org/officeDocument/2006/relationships/image" Target="../media/image49.jpeg"/><Relationship Id="rId4" Type="http://schemas.openxmlformats.org/officeDocument/2006/relationships/tags" Target="../tags/tag196.xml"/><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01.xml"/><Relationship Id="rId7" Type="http://schemas.openxmlformats.org/officeDocument/2006/relationships/tags" Target="../tags/tag205.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image" Target="../media/image51.png"/><Relationship Id="rId5" Type="http://schemas.openxmlformats.org/officeDocument/2006/relationships/tags" Target="../tags/tag203.xml"/><Relationship Id="rId10" Type="http://schemas.openxmlformats.org/officeDocument/2006/relationships/image" Target="../media/image50.png"/><Relationship Id="rId4" Type="http://schemas.openxmlformats.org/officeDocument/2006/relationships/tags" Target="../tags/tag202.xml"/><Relationship Id="rId9" Type="http://schemas.openxmlformats.org/officeDocument/2006/relationships/hyperlink" Target="https://wiki.gccollab.ca/images/2/23/Workpoint_IT_Requirements_FR.pdf" TargetMode="Externa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208.xml"/><Relationship Id="rId7" Type="http://schemas.openxmlformats.org/officeDocument/2006/relationships/slideLayout" Target="../slideLayouts/slideLayout4.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tags" Target="../tags/tag211.xml"/><Relationship Id="rId5" Type="http://schemas.openxmlformats.org/officeDocument/2006/relationships/tags" Target="../tags/tag210.xml"/><Relationship Id="rId10" Type="http://schemas.openxmlformats.org/officeDocument/2006/relationships/image" Target="../media/image53.png"/><Relationship Id="rId4" Type="http://schemas.openxmlformats.org/officeDocument/2006/relationships/tags" Target="../tags/tag209.xml"/><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14.xml"/><Relationship Id="rId7" Type="http://schemas.openxmlformats.org/officeDocument/2006/relationships/tags" Target="../tags/tag218.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11" Type="http://schemas.openxmlformats.org/officeDocument/2006/relationships/image" Target="../media/image55.png"/><Relationship Id="rId5" Type="http://schemas.openxmlformats.org/officeDocument/2006/relationships/tags" Target="../tags/tag216.xml"/><Relationship Id="rId10" Type="http://schemas.openxmlformats.org/officeDocument/2006/relationships/image" Target="../media/image54.png"/><Relationship Id="rId4" Type="http://schemas.openxmlformats.org/officeDocument/2006/relationships/tags" Target="../tags/tag215.xml"/><Relationship Id="rId9" Type="http://schemas.openxmlformats.org/officeDocument/2006/relationships/hyperlink" Target="https://wiki.gccollab.ca/images/2/23/Workpoint_IT_Requirements_FR.pdf" TargetMode="Externa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221.xml"/><Relationship Id="rId7" Type="http://schemas.openxmlformats.org/officeDocument/2006/relationships/tags" Target="../tags/tag225.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tags" Target="../tags/tag224.xml"/><Relationship Id="rId11" Type="http://schemas.openxmlformats.org/officeDocument/2006/relationships/image" Target="../media/image57.png"/><Relationship Id="rId5" Type="http://schemas.openxmlformats.org/officeDocument/2006/relationships/tags" Target="../tags/tag223.xml"/><Relationship Id="rId10" Type="http://schemas.openxmlformats.org/officeDocument/2006/relationships/image" Target="../media/image56.png"/><Relationship Id="rId4" Type="http://schemas.openxmlformats.org/officeDocument/2006/relationships/tags" Target="../tags/tag222.xml"/><Relationship Id="rId9"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28.xml"/><Relationship Id="rId7" Type="http://schemas.openxmlformats.org/officeDocument/2006/relationships/tags" Target="../tags/tag232.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tags" Target="../tags/tag231.xml"/><Relationship Id="rId11" Type="http://schemas.openxmlformats.org/officeDocument/2006/relationships/image" Target="../media/image59.png"/><Relationship Id="rId5" Type="http://schemas.openxmlformats.org/officeDocument/2006/relationships/tags" Target="../tags/tag230.xml"/><Relationship Id="rId10" Type="http://schemas.openxmlformats.org/officeDocument/2006/relationships/image" Target="../media/image58.png"/><Relationship Id="rId4" Type="http://schemas.openxmlformats.org/officeDocument/2006/relationships/tags" Target="../tags/tag229.xml"/><Relationship Id="rId9" Type="http://schemas.openxmlformats.org/officeDocument/2006/relationships/hyperlink" Target="https://wiki.gccollab.ca/images/2/23/Workpoint_IT_Requirements_FR.pdf" TargetMode="Externa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235.xml"/><Relationship Id="rId7" Type="http://schemas.openxmlformats.org/officeDocument/2006/relationships/slideLayout" Target="../slideLayouts/slideLayout4.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10" Type="http://schemas.openxmlformats.org/officeDocument/2006/relationships/image" Target="../media/image61.png"/><Relationship Id="rId4" Type="http://schemas.openxmlformats.org/officeDocument/2006/relationships/tags" Target="../tags/tag236.xml"/><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41.xml"/><Relationship Id="rId7" Type="http://schemas.openxmlformats.org/officeDocument/2006/relationships/tags" Target="../tags/tag245.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image" Target="../media/image63.png"/><Relationship Id="rId5" Type="http://schemas.openxmlformats.org/officeDocument/2006/relationships/tags" Target="../tags/tag243.xml"/><Relationship Id="rId10" Type="http://schemas.openxmlformats.org/officeDocument/2006/relationships/image" Target="../media/image62.png"/><Relationship Id="rId4" Type="http://schemas.openxmlformats.org/officeDocument/2006/relationships/tags" Target="../tags/tag242.xml"/><Relationship Id="rId9" Type="http://schemas.openxmlformats.org/officeDocument/2006/relationships/hyperlink" Target="https://wiki.gccollab.ca/images/2/23/Workpoint_IT_Requirements_FR.pdf" TargetMode="External"/></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248.xml"/><Relationship Id="rId7" Type="http://schemas.openxmlformats.org/officeDocument/2006/relationships/slideLayout" Target="../slideLayouts/slideLayout4.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tags" Target="../tags/tag251.xml"/><Relationship Id="rId5" Type="http://schemas.openxmlformats.org/officeDocument/2006/relationships/tags" Target="../tags/tag250.xml"/><Relationship Id="rId10" Type="http://schemas.openxmlformats.org/officeDocument/2006/relationships/image" Target="../media/image65.png"/><Relationship Id="rId4" Type="http://schemas.openxmlformats.org/officeDocument/2006/relationships/tags" Target="../tags/tag249.xml"/><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tags" Target="../tags/tag259.xml"/><Relationship Id="rId13" Type="http://schemas.openxmlformats.org/officeDocument/2006/relationships/notesSlide" Target="../notesSlides/notesSlide18.xml"/><Relationship Id="rId3" Type="http://schemas.openxmlformats.org/officeDocument/2006/relationships/tags" Target="../tags/tag254.xml"/><Relationship Id="rId7" Type="http://schemas.openxmlformats.org/officeDocument/2006/relationships/tags" Target="../tags/tag258.xml"/><Relationship Id="rId12" Type="http://schemas.openxmlformats.org/officeDocument/2006/relationships/slideLayout" Target="../slideLayouts/slideLayout6.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tags" Target="../tags/tag257.xml"/><Relationship Id="rId11" Type="http://schemas.openxmlformats.org/officeDocument/2006/relationships/tags" Target="../tags/tag262.xml"/><Relationship Id="rId5" Type="http://schemas.openxmlformats.org/officeDocument/2006/relationships/tags" Target="../tags/tag256.xml"/><Relationship Id="rId10" Type="http://schemas.openxmlformats.org/officeDocument/2006/relationships/tags" Target="../tags/tag261.xml"/><Relationship Id="rId4" Type="http://schemas.openxmlformats.org/officeDocument/2006/relationships/tags" Target="../tags/tag255.xml"/><Relationship Id="rId9" Type="http://schemas.openxmlformats.org/officeDocument/2006/relationships/tags" Target="../tags/tag260.xml"/></Relationships>
</file>

<file path=ppt/slides/_rels/slide4.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4.xml"/><Relationship Id="rId5" Type="http://schemas.openxmlformats.org/officeDocument/2006/relationships/tags" Target="../tags/tag42.xml"/><Relationship Id="rId4" Type="http://schemas.openxmlformats.org/officeDocument/2006/relationships/tags" Target="../tags/tag41.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66.png"/><Relationship Id="rId7" Type="http://schemas.openxmlformats.org/officeDocument/2006/relationships/hyperlink" Target="https://www.csagroup.org/wp-content/uploads/2430700.pdf" TargetMode="External"/><Relationship Id="rId12"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71.svg"/><Relationship Id="rId5" Type="http://schemas.openxmlformats.org/officeDocument/2006/relationships/image" Target="../media/image67.png"/><Relationship Id="rId15" Type="http://schemas.openxmlformats.org/officeDocument/2006/relationships/image" Target="../media/image75.png"/><Relationship Id="rId10" Type="http://schemas.openxmlformats.org/officeDocument/2006/relationships/image" Target="../media/image70.png"/><Relationship Id="rId4" Type="http://schemas.microsoft.com/office/2007/relationships/hdphoto" Target="../media/hdphoto1.wdp"/><Relationship Id="rId9" Type="http://schemas.openxmlformats.org/officeDocument/2006/relationships/image" Target="../media/image69.svg"/><Relationship Id="rId14" Type="http://schemas.openxmlformats.org/officeDocument/2006/relationships/image" Target="../media/image74.jpeg"/></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65.xml"/><Relationship Id="rId7" Type="http://schemas.openxmlformats.org/officeDocument/2006/relationships/tags" Target="../tags/tag269.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image" Target="../media/image78.png"/><Relationship Id="rId5" Type="http://schemas.openxmlformats.org/officeDocument/2006/relationships/tags" Target="../tags/tag267.xml"/><Relationship Id="rId10" Type="http://schemas.openxmlformats.org/officeDocument/2006/relationships/image" Target="../media/image77.png"/><Relationship Id="rId4" Type="http://schemas.openxmlformats.org/officeDocument/2006/relationships/tags" Target="../tags/tag266.xml"/><Relationship Id="rId9"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72.xml"/><Relationship Id="rId7" Type="http://schemas.openxmlformats.org/officeDocument/2006/relationships/tags" Target="../tags/tag276.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tags" Target="../tags/tag275.xml"/><Relationship Id="rId5" Type="http://schemas.openxmlformats.org/officeDocument/2006/relationships/tags" Target="../tags/tag274.xml"/><Relationship Id="rId4" Type="http://schemas.openxmlformats.org/officeDocument/2006/relationships/tags" Target="../tags/tag273.xml"/><Relationship Id="rId9" Type="http://schemas.openxmlformats.org/officeDocument/2006/relationships/image" Target="../media/image79.jpeg"/></Relationships>
</file>

<file path=ppt/slides/_rels/slide4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279.xml"/><Relationship Id="rId7" Type="http://schemas.openxmlformats.org/officeDocument/2006/relationships/hyperlink" Target="https://www.csagroup.org/wp-content/uploads/2430700.pdf" TargetMode="Externa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image" Target="../media/image79.jpeg"/><Relationship Id="rId5" Type="http://schemas.openxmlformats.org/officeDocument/2006/relationships/slideLayout" Target="../slideLayouts/slideLayout6.xml"/><Relationship Id="rId10" Type="http://schemas.openxmlformats.org/officeDocument/2006/relationships/image" Target="../media/image80.jpeg"/><Relationship Id="rId4" Type="http://schemas.openxmlformats.org/officeDocument/2006/relationships/tags" Target="../tags/tag280.xml"/><Relationship Id="rId9" Type="http://schemas.openxmlformats.org/officeDocument/2006/relationships/image" Target="../media/image71.svg"/></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83.xml"/><Relationship Id="rId7" Type="http://schemas.openxmlformats.org/officeDocument/2006/relationships/tags" Target="../tags/tag287.xml"/><Relationship Id="rId12" Type="http://schemas.openxmlformats.org/officeDocument/2006/relationships/image" Target="../media/image82.png"/><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image" Target="../media/image81.png"/><Relationship Id="rId5" Type="http://schemas.openxmlformats.org/officeDocument/2006/relationships/tags" Target="../tags/tag285.xml"/><Relationship Id="rId10" Type="http://schemas.openxmlformats.org/officeDocument/2006/relationships/hyperlink" Target="https://wiki.gccollab.ca/images/6/65/GCworkplace_Design_Guide_FR.pdf" TargetMode="External"/><Relationship Id="rId4" Type="http://schemas.openxmlformats.org/officeDocument/2006/relationships/tags" Target="../tags/tag284.xml"/><Relationship Id="rId9"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21.xml"/><Relationship Id="rId13" Type="http://schemas.openxmlformats.org/officeDocument/2006/relationships/image" Target="../media/image87.png"/><Relationship Id="rId3" Type="http://schemas.openxmlformats.org/officeDocument/2006/relationships/tags" Target="../tags/tag290.xml"/><Relationship Id="rId7" Type="http://schemas.openxmlformats.org/officeDocument/2006/relationships/slideLayout" Target="../slideLayouts/slideLayout4.xml"/><Relationship Id="rId12" Type="http://schemas.openxmlformats.org/officeDocument/2006/relationships/image" Target="../media/image86.png"/><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tags" Target="../tags/tag293.xml"/><Relationship Id="rId11" Type="http://schemas.openxmlformats.org/officeDocument/2006/relationships/image" Target="../media/image85.png"/><Relationship Id="rId5" Type="http://schemas.openxmlformats.org/officeDocument/2006/relationships/tags" Target="../tags/tag292.xml"/><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tags" Target="../tags/tag291.xml"/><Relationship Id="rId9" Type="http://schemas.openxmlformats.org/officeDocument/2006/relationships/image" Target="../media/image83.png"/><Relationship Id="rId14" Type="http://schemas.openxmlformats.org/officeDocument/2006/relationships/image" Target="../media/image88.png"/></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296.xml"/><Relationship Id="rId7" Type="http://schemas.openxmlformats.org/officeDocument/2006/relationships/tags" Target="../tags/tag300.xml"/><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image" Target="../media/image91.png"/><Relationship Id="rId5" Type="http://schemas.openxmlformats.org/officeDocument/2006/relationships/tags" Target="../tags/tag298.xml"/><Relationship Id="rId10" Type="http://schemas.openxmlformats.org/officeDocument/2006/relationships/image" Target="../media/image90.png"/><Relationship Id="rId4" Type="http://schemas.openxmlformats.org/officeDocument/2006/relationships/tags" Target="../tags/tag297.xml"/><Relationship Id="rId9" Type="http://schemas.openxmlformats.org/officeDocument/2006/relationships/notesSlide" Target="../notesSlides/notesSlide22.xml"/></Relationships>
</file>

<file path=ppt/slides/_rels/slide47.xml.rels><?xml version="1.0" encoding="UTF-8" standalone="yes"?>
<Relationships xmlns="http://schemas.openxmlformats.org/package/2006/relationships"><Relationship Id="rId8" Type="http://schemas.openxmlformats.org/officeDocument/2006/relationships/tags" Target="../tags/tag308.xml"/><Relationship Id="rId3" Type="http://schemas.openxmlformats.org/officeDocument/2006/relationships/tags" Target="../tags/tag303.xml"/><Relationship Id="rId7" Type="http://schemas.openxmlformats.org/officeDocument/2006/relationships/tags" Target="../tags/tag307.xml"/><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tags" Target="../tags/tag306.xml"/><Relationship Id="rId11" Type="http://schemas.openxmlformats.org/officeDocument/2006/relationships/image" Target="../media/image92.png"/><Relationship Id="rId5" Type="http://schemas.openxmlformats.org/officeDocument/2006/relationships/tags" Target="../tags/tag305.xml"/><Relationship Id="rId10" Type="http://schemas.openxmlformats.org/officeDocument/2006/relationships/notesSlide" Target="../notesSlides/notesSlide23.xml"/><Relationship Id="rId4" Type="http://schemas.openxmlformats.org/officeDocument/2006/relationships/tags" Target="../tags/tag304.xml"/><Relationship Id="rId9"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hyperlink" Target="https://www.gcpedia.gc.ca/gcwiki/images/a/ac/Workplace_Fit-up_Standards_FR.pdf" TargetMode="External"/><Relationship Id="rId13" Type="http://schemas.openxmlformats.org/officeDocument/2006/relationships/hyperlink" Target="https://www.csagroup.org/wp-content/uploads/2430329.pdf" TargetMode="External"/><Relationship Id="rId3" Type="http://schemas.openxmlformats.org/officeDocument/2006/relationships/tags" Target="../tags/tag311.xml"/><Relationship Id="rId7" Type="http://schemas.openxmlformats.org/officeDocument/2006/relationships/hyperlink" Target="https://wiki.gccollab.ca/images/6/65/GCworkplace_Design_Guide_FR.pdf" TargetMode="External"/><Relationship Id="rId12" Type="http://schemas.openxmlformats.org/officeDocument/2006/relationships/hyperlink" Target="https://publications.gc.ca/collections/collection_2017/spac-pspc/P4-70-2017-fra.pdf" TargetMode="Externa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slideLayout" Target="../slideLayouts/slideLayout3.xml"/><Relationship Id="rId11" Type="http://schemas.openxmlformats.org/officeDocument/2006/relationships/hyperlink" Target="https://gcdocs.gc.ca/tpsgc-pwgscdav/nodes/258900775/Milieu%20de%20travail%20GC_" TargetMode="External"/><Relationship Id="rId5" Type="http://schemas.openxmlformats.org/officeDocument/2006/relationships/tags" Target="../tags/tag313.xml"/><Relationship Id="rId10" Type="http://schemas.openxmlformats.org/officeDocument/2006/relationships/hyperlink" Target="https://wiki.gccollab.ca/images/e/ea/GCworkplace_Space_Planning_Workbook_FR.xlsm" TargetMode="External"/><Relationship Id="rId4" Type="http://schemas.openxmlformats.org/officeDocument/2006/relationships/tags" Target="../tags/tag312.xml"/><Relationship Id="rId9" Type="http://schemas.openxmlformats.org/officeDocument/2006/relationships/hyperlink" Target="https://wiki.gccollab.ca/images/b/bd/Design_Review_Checklist_FR.pdf" TargetMode="External"/><Relationship Id="rId14" Type="http://schemas.openxmlformats.org/officeDocument/2006/relationships/hyperlink" Target="https://www.csagroup.org/wp-content/uploads/2430700.pdf"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hyperlink" Target="https://www.csagroup.org/wp-content/uploads/2430329.pdf" TargetMode="External"/><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Layout" Target="../slideLayouts/slideLayout3.xml"/><Relationship Id="rId5" Type="http://schemas.openxmlformats.org/officeDocument/2006/relationships/tags" Target="../tags/tag51.xml"/><Relationship Id="rId4" Type="http://schemas.openxmlformats.org/officeDocument/2006/relationships/tags" Target="../tags/tag50.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54.xml"/><Relationship Id="rId7" Type="http://schemas.openxmlformats.org/officeDocument/2006/relationships/slideLayout" Target="../slideLayouts/slideLayout3.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4.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3.png"/><Relationship Id="rId5" Type="http://schemas.openxmlformats.org/officeDocument/2006/relationships/tags" Target="../tags/tag62.xml"/><Relationship Id="rId10" Type="http://schemas.openxmlformats.org/officeDocument/2006/relationships/hyperlink" Target="https://wiki.gccollab.ca/images/2/23/Workpoint_IT_Requirements_FR.pdf" TargetMode="External"/><Relationship Id="rId4" Type="http://schemas.openxmlformats.org/officeDocument/2006/relationships/tags" Target="../tags/tag61.xml"/><Relationship Id="rId9"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p:cNvSpPr txBox="1">
            <a:spLocks/>
          </p:cNvSpPr>
          <p:nvPr>
            <p:custDataLst>
              <p:tags r:id="rId1"/>
            </p:custDataLst>
          </p:nvPr>
        </p:nvSpPr>
        <p:spPr>
          <a:xfrm>
            <a:off x="-1" y="2102070"/>
            <a:ext cx="4799511" cy="4192159"/>
          </a:xfrm>
          <a:prstGeom prst="rect">
            <a:avLst/>
          </a:prstGeom>
          <a:blipFill>
            <a:blip r:embed="rId28">
              <a:lum bright="70000" contrast="-70000"/>
            </a:blip>
            <a:srcRect/>
            <a:stretch>
              <a:fillRect l="-86820" b="-19875"/>
            </a:stretch>
          </a:blip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a:p>
        </p:txBody>
      </p:sp>
      <p:sp>
        <p:nvSpPr>
          <p:cNvPr id="13" name="Rectangle 12"/>
          <p:cNvSpPr/>
          <p:nvPr>
            <p:custDataLst>
              <p:tags r:id="rId2"/>
            </p:custDataLst>
          </p:nvPr>
        </p:nvSpPr>
        <p:spPr>
          <a:xfrm>
            <a:off x="0" y="-10366"/>
            <a:ext cx="4232491" cy="211243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p:cNvSpPr/>
          <p:nvPr>
            <p:custDataLst>
              <p:tags r:id="rId3"/>
            </p:custDataLst>
          </p:nvPr>
        </p:nvSpPr>
        <p:spPr>
          <a:xfrm>
            <a:off x="4227011" y="256815"/>
            <a:ext cx="7964990" cy="6171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custDataLst>
              <p:tags r:id="rId4"/>
            </p:custDataLst>
          </p:nvPr>
        </p:nvSpPr>
        <p:spPr>
          <a:xfrm>
            <a:off x="7035941" y="414220"/>
            <a:ext cx="4613515" cy="655817"/>
          </a:xfrm>
          <a:prstGeom prst="rect">
            <a:avLst/>
          </a:prstGeom>
          <a:solidFill>
            <a:srgbClr val="CDCDC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 Placeholder 1"/>
          <p:cNvSpPr>
            <a:spLocks noGrp="1"/>
          </p:cNvSpPr>
          <p:nvPr>
            <p:ph type="body" sz="half" idx="2"/>
            <p:custDataLst>
              <p:tags r:id="rId5"/>
            </p:custDataLst>
          </p:nvPr>
        </p:nvSpPr>
        <p:spPr>
          <a:xfrm>
            <a:off x="4341494" y="396724"/>
            <a:ext cx="2706800" cy="688209"/>
          </a:xfrm>
          <a:solidFill>
            <a:srgbClr val="CDCDCD"/>
          </a:solidFill>
        </p:spPr>
        <p:txBody>
          <a:bodyPr>
            <a:normAutofit/>
          </a:bodyPr>
          <a:lstStyle/>
          <a:p>
            <a:pPr algn="r"/>
            <a:r>
              <a:rPr lang="fr-CA"/>
              <a:t>INTRODUCTION</a:t>
            </a:r>
          </a:p>
        </p:txBody>
      </p:sp>
      <p:sp>
        <p:nvSpPr>
          <p:cNvPr id="3" name="Slide Number Placeholder 2"/>
          <p:cNvSpPr>
            <a:spLocks noGrp="1"/>
          </p:cNvSpPr>
          <p:nvPr>
            <p:ph type="sldNum" sz="quarter" idx="12"/>
            <p:custDataLst>
              <p:tags r:id="rId6"/>
            </p:custDataLst>
          </p:nvPr>
        </p:nvSpPr>
        <p:spPr/>
        <p:txBody>
          <a:bodyPr/>
          <a:lstStyle/>
          <a:p>
            <a:fld id="{B281B320-300E-4159-A42B-6C3D22C81CA1}" type="slidenum">
              <a:rPr lang="fr-CA" smtClean="0"/>
              <a:pPr/>
              <a:t>1</a:t>
            </a:fld>
            <a:endParaRPr lang="fr-CA"/>
          </a:p>
        </p:txBody>
      </p:sp>
      <p:sp>
        <p:nvSpPr>
          <p:cNvPr id="15" name="Text Placeholder 14"/>
          <p:cNvSpPr>
            <a:spLocks noGrp="1"/>
          </p:cNvSpPr>
          <p:nvPr>
            <p:ph type="body" sz="half" idx="22"/>
            <p:custDataLst>
              <p:tags r:id="rId7"/>
            </p:custDataLst>
          </p:nvPr>
        </p:nvSpPr>
        <p:spPr>
          <a:xfrm>
            <a:off x="4339116" y="0"/>
            <a:ext cx="2696825" cy="341417"/>
          </a:xfrm>
          <a:solidFill>
            <a:srgbClr val="CDCDCD"/>
          </a:solidFill>
        </p:spPr>
        <p:txBody>
          <a:bodyPr>
            <a:normAutofit lnSpcReduction="10000"/>
          </a:bodyPr>
          <a:lstStyle/>
          <a:p>
            <a:r>
              <a:rPr lang="fr-CA"/>
              <a:t>TABLE DES MATIÈRES</a:t>
            </a:r>
          </a:p>
        </p:txBody>
      </p:sp>
      <p:sp>
        <p:nvSpPr>
          <p:cNvPr id="12" name="Footer Placeholder 4"/>
          <p:cNvSpPr>
            <a:spLocks noGrp="1"/>
          </p:cNvSpPr>
          <p:nvPr>
            <p:ph type="ftr" sz="quarter" idx="3"/>
            <p:custDataLst>
              <p:tags r:id="rId8"/>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27" name="Picture 26"/>
          <p:cNvPicPr>
            <a:picLocks noChangeAspect="1"/>
          </p:cNvPicPr>
          <p:nvPr>
            <p:custDataLst>
              <p:tags r:id="rId9"/>
            </p:custDataLst>
          </p:nvPr>
        </p:nvPicPr>
        <p:blipFill>
          <a:blip r:embed="rId29" cstate="print">
            <a:extLst>
              <a:ext uri="{28A0092B-C50C-407E-A947-70E740481C1C}">
                <a14:useLocalDpi xmlns:a14="http://schemas.microsoft.com/office/drawing/2010/main" val="0"/>
              </a:ext>
            </a:extLst>
          </a:blip>
          <a:stretch>
            <a:fillRect/>
          </a:stretch>
        </p:blipFill>
        <p:spPr>
          <a:xfrm>
            <a:off x="375998" y="433648"/>
            <a:ext cx="447569" cy="408136"/>
          </a:xfrm>
          <a:prstGeom prst="rect">
            <a:avLst/>
          </a:prstGeom>
        </p:spPr>
      </p:pic>
      <p:sp>
        <p:nvSpPr>
          <p:cNvPr id="19" name="TextBox 18"/>
          <p:cNvSpPr txBox="1"/>
          <p:nvPr>
            <p:custDataLst>
              <p:tags r:id="rId10"/>
            </p:custDataLst>
          </p:nvPr>
        </p:nvSpPr>
        <p:spPr>
          <a:xfrm>
            <a:off x="823568" y="341417"/>
            <a:ext cx="3398164" cy="1920526"/>
          </a:xfrm>
          <a:prstGeom prst="rect">
            <a:avLst/>
          </a:prstGeom>
          <a:noFill/>
        </p:spPr>
        <p:txBody>
          <a:bodyPr wrap="square" lIns="91440" tIns="45720" rIns="91440" bIns="45720" rtlCol="0" anchor="t">
            <a:spAutoFit/>
          </a:bodyPr>
          <a:lstStyle/>
          <a:p>
            <a:pPr>
              <a:lnSpc>
                <a:spcPct val="99415"/>
              </a:lnSpc>
            </a:pPr>
            <a:r>
              <a:rPr lang="fr-CA" sz="3000" b="1" dirty="0">
                <a:solidFill>
                  <a:schemeClr val="tx1">
                    <a:lumMod val="75000"/>
                    <a:lumOff val="25000"/>
                  </a:schemeClr>
                </a:solidFill>
                <a:latin typeface="Tw Cen MT" panose="020B0602020104020603" pitchFamily="34" charset="0"/>
              </a:rPr>
              <a:t>GUIDE DE RÉFÉRENCES TECHNIQUES</a:t>
            </a:r>
            <a:r>
              <a:rPr lang="fr-CA" sz="3000" dirty="0">
                <a:solidFill>
                  <a:schemeClr val="tx1">
                    <a:lumMod val="75000"/>
                    <a:lumOff val="25000"/>
                  </a:schemeClr>
                </a:solidFill>
                <a:latin typeface="Tw Cen MT" panose="020B0602020104020603" pitchFamily="34" charset="0"/>
              </a:rPr>
              <a:t> du Milieu de travail GC</a:t>
            </a:r>
            <a:endParaRPr lang="fr-CA" sz="3000" b="1" dirty="0">
              <a:solidFill>
                <a:schemeClr val="tx1">
                  <a:lumMod val="75000"/>
                  <a:lumOff val="25000"/>
                </a:schemeClr>
              </a:solidFill>
              <a:latin typeface="Tw Cen MT" panose="020B0602020104020603" pitchFamily="34" charset="0"/>
            </a:endParaRPr>
          </a:p>
        </p:txBody>
      </p:sp>
      <p:sp>
        <p:nvSpPr>
          <p:cNvPr id="35" name="Text Placeholder 5"/>
          <p:cNvSpPr>
            <a:spLocks noGrp="1"/>
          </p:cNvSpPr>
          <p:nvPr>
            <p:ph type="body" sz="half" idx="14"/>
            <p:custDataLst>
              <p:tags r:id="rId11"/>
            </p:custDataLst>
          </p:nvPr>
        </p:nvSpPr>
        <p:spPr>
          <a:xfrm>
            <a:off x="4330017" y="3074795"/>
            <a:ext cx="2729753" cy="718838"/>
          </a:xfrm>
          <a:solidFill>
            <a:srgbClr val="FDEB03"/>
          </a:solidFill>
        </p:spPr>
        <p:txBody>
          <a:bodyPr/>
          <a:lstStyle/>
          <a:p>
            <a:pPr algn="r"/>
            <a:r>
              <a:rPr lang="fr-CA"/>
              <a:t> COLLABORATIF OUVERT</a:t>
            </a:r>
          </a:p>
        </p:txBody>
      </p:sp>
      <p:sp>
        <p:nvSpPr>
          <p:cNvPr id="36" name="Text Placeholder 6"/>
          <p:cNvSpPr>
            <a:spLocks noGrp="1"/>
          </p:cNvSpPr>
          <p:nvPr>
            <p:ph type="body" sz="half" idx="15"/>
            <p:custDataLst>
              <p:tags r:id="rId12"/>
            </p:custDataLst>
          </p:nvPr>
        </p:nvSpPr>
        <p:spPr>
          <a:xfrm>
            <a:off x="4333054" y="1813223"/>
            <a:ext cx="2729753" cy="460724"/>
          </a:xfrm>
          <a:solidFill>
            <a:srgbClr val="A0A2C0"/>
          </a:solidFill>
        </p:spPr>
        <p:txBody>
          <a:bodyPr/>
          <a:lstStyle/>
          <a:p>
            <a:pPr algn="r"/>
            <a:r>
              <a:rPr lang="fr-CA"/>
              <a:t> PRIMAIRE INDIVIDUEL ET FERMÉ</a:t>
            </a:r>
          </a:p>
        </p:txBody>
      </p:sp>
      <p:sp>
        <p:nvSpPr>
          <p:cNvPr id="37" name="Text Placeholder 7"/>
          <p:cNvSpPr>
            <a:spLocks noGrp="1"/>
          </p:cNvSpPr>
          <p:nvPr>
            <p:ph type="body" sz="half" idx="16"/>
            <p:custDataLst>
              <p:tags r:id="rId13"/>
            </p:custDataLst>
          </p:nvPr>
        </p:nvSpPr>
        <p:spPr>
          <a:xfrm>
            <a:off x="4330017" y="1161185"/>
            <a:ext cx="2729753" cy="549401"/>
          </a:xfrm>
          <a:solidFill>
            <a:srgbClr val="50C08B"/>
          </a:solidFill>
        </p:spPr>
        <p:txBody>
          <a:bodyPr/>
          <a:lstStyle/>
          <a:p>
            <a:pPr algn="r"/>
            <a:r>
              <a:rPr lang="fr-CA" dirty="0"/>
              <a:t> PRIMAIRE INDIVIDUEL ET OUVERT</a:t>
            </a:r>
          </a:p>
        </p:txBody>
      </p:sp>
      <p:sp>
        <p:nvSpPr>
          <p:cNvPr id="38" name="Text Placeholder 8"/>
          <p:cNvSpPr>
            <a:spLocks noGrp="1"/>
          </p:cNvSpPr>
          <p:nvPr>
            <p:ph type="body" sz="half" idx="17"/>
            <p:custDataLst>
              <p:tags r:id="rId14"/>
            </p:custDataLst>
          </p:nvPr>
        </p:nvSpPr>
        <p:spPr>
          <a:xfrm>
            <a:off x="4330017" y="2378416"/>
            <a:ext cx="2729753" cy="605232"/>
          </a:xfrm>
          <a:solidFill>
            <a:srgbClr val="DB63F3"/>
          </a:solidFill>
        </p:spPr>
        <p:txBody>
          <a:bodyPr/>
          <a:lstStyle/>
          <a:p>
            <a:pPr algn="r"/>
            <a:r>
              <a:rPr lang="fr-CA"/>
              <a:t> SECONDAIRE INDIVIDUEL </a:t>
            </a:r>
          </a:p>
        </p:txBody>
      </p:sp>
      <p:sp>
        <p:nvSpPr>
          <p:cNvPr id="43" name="Text Placeholder 5"/>
          <p:cNvSpPr>
            <a:spLocks noGrp="1"/>
          </p:cNvSpPr>
          <p:nvPr>
            <p:ph type="body" sz="half" idx="14"/>
            <p:custDataLst>
              <p:tags r:id="rId15"/>
            </p:custDataLst>
          </p:nvPr>
        </p:nvSpPr>
        <p:spPr>
          <a:xfrm>
            <a:off x="4330017" y="3897105"/>
            <a:ext cx="2729753" cy="756944"/>
          </a:xfrm>
          <a:solidFill>
            <a:srgbClr val="03BADF"/>
          </a:solidFill>
        </p:spPr>
        <p:txBody>
          <a:bodyPr/>
          <a:lstStyle/>
          <a:p>
            <a:pPr algn="r"/>
            <a:r>
              <a:rPr lang="fr-CA"/>
              <a:t> COLLABORATIF FERMÉ</a:t>
            </a:r>
          </a:p>
        </p:txBody>
      </p:sp>
      <p:sp>
        <p:nvSpPr>
          <p:cNvPr id="44" name="Text Placeholder 5"/>
          <p:cNvSpPr>
            <a:spLocks noGrp="1"/>
          </p:cNvSpPr>
          <p:nvPr>
            <p:ph type="body" sz="half" idx="14"/>
            <p:custDataLst>
              <p:tags r:id="rId16"/>
            </p:custDataLst>
          </p:nvPr>
        </p:nvSpPr>
        <p:spPr>
          <a:xfrm>
            <a:off x="4339116" y="4751851"/>
            <a:ext cx="2721300" cy="1093416"/>
          </a:xfrm>
          <a:solidFill>
            <a:schemeClr val="tx1">
              <a:lumMod val="50000"/>
              <a:lumOff val="50000"/>
            </a:schemeClr>
          </a:solidFill>
        </p:spPr>
        <p:txBody>
          <a:bodyPr/>
          <a:lstStyle/>
          <a:p>
            <a:pPr algn="r"/>
            <a:r>
              <a:rPr lang="fr-CA"/>
              <a:t> LOCAUX DE SOUTIEN</a:t>
            </a:r>
          </a:p>
        </p:txBody>
      </p:sp>
      <p:sp>
        <p:nvSpPr>
          <p:cNvPr id="45" name="Text Placeholder 5"/>
          <p:cNvSpPr>
            <a:spLocks noGrp="1"/>
          </p:cNvSpPr>
          <p:nvPr>
            <p:ph type="body" sz="half" idx="14"/>
            <p:custDataLst>
              <p:tags r:id="rId17"/>
            </p:custDataLst>
          </p:nvPr>
        </p:nvSpPr>
        <p:spPr>
          <a:xfrm>
            <a:off x="4330663" y="5943807"/>
            <a:ext cx="2729753" cy="350423"/>
          </a:xfrm>
          <a:solidFill>
            <a:schemeClr val="bg1">
              <a:lumMod val="85000"/>
            </a:schemeClr>
          </a:solidFill>
        </p:spPr>
        <p:txBody>
          <a:bodyPr>
            <a:normAutofit/>
          </a:bodyPr>
          <a:lstStyle/>
          <a:p>
            <a:pPr algn="r"/>
            <a:r>
              <a:rPr lang="fr-CA"/>
              <a:t> RESSOURCES</a:t>
            </a:r>
          </a:p>
        </p:txBody>
      </p:sp>
      <p:sp>
        <p:nvSpPr>
          <p:cNvPr id="46" name="Rectangle 45"/>
          <p:cNvSpPr/>
          <p:nvPr>
            <p:custDataLst>
              <p:tags r:id="rId18"/>
            </p:custDataLst>
          </p:nvPr>
        </p:nvSpPr>
        <p:spPr>
          <a:xfrm>
            <a:off x="7012933" y="1163451"/>
            <a:ext cx="4636523" cy="548296"/>
          </a:xfrm>
          <a:prstGeom prst="rect">
            <a:avLst/>
          </a:prstGeom>
          <a:solidFill>
            <a:srgbClr val="50C08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ectangle 46"/>
          <p:cNvSpPr/>
          <p:nvPr>
            <p:custDataLst>
              <p:tags r:id="rId19"/>
            </p:custDataLst>
          </p:nvPr>
        </p:nvSpPr>
        <p:spPr>
          <a:xfrm>
            <a:off x="7059414" y="1813222"/>
            <a:ext cx="4590041" cy="460725"/>
          </a:xfrm>
          <a:prstGeom prst="rect">
            <a:avLst/>
          </a:prstGeom>
          <a:solidFill>
            <a:srgbClr val="A0A2C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ectangle 47"/>
          <p:cNvSpPr/>
          <p:nvPr>
            <p:custDataLst>
              <p:tags r:id="rId20"/>
            </p:custDataLst>
          </p:nvPr>
        </p:nvSpPr>
        <p:spPr>
          <a:xfrm>
            <a:off x="7059678" y="2368660"/>
            <a:ext cx="4589777" cy="608455"/>
          </a:xfrm>
          <a:prstGeom prst="rect">
            <a:avLst/>
          </a:prstGeom>
          <a:solidFill>
            <a:srgbClr val="DB63F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ectangle 48"/>
          <p:cNvSpPr/>
          <p:nvPr>
            <p:custDataLst>
              <p:tags r:id="rId21"/>
            </p:custDataLst>
          </p:nvPr>
        </p:nvSpPr>
        <p:spPr>
          <a:xfrm>
            <a:off x="7063689" y="3081341"/>
            <a:ext cx="4585766" cy="722850"/>
          </a:xfrm>
          <a:prstGeom prst="rect">
            <a:avLst/>
          </a:prstGeom>
          <a:solidFill>
            <a:srgbClr val="FDEB0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ectangle 49"/>
          <p:cNvSpPr/>
          <p:nvPr>
            <p:custDataLst>
              <p:tags r:id="rId22"/>
            </p:custDataLst>
          </p:nvPr>
        </p:nvSpPr>
        <p:spPr>
          <a:xfrm>
            <a:off x="7059414" y="3897104"/>
            <a:ext cx="4590041" cy="756945"/>
          </a:xfrm>
          <a:prstGeom prst="rect">
            <a:avLst/>
          </a:prstGeom>
          <a:solidFill>
            <a:srgbClr val="03BAD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ectangle 50"/>
          <p:cNvSpPr/>
          <p:nvPr>
            <p:custDataLst>
              <p:tags r:id="rId23"/>
            </p:custDataLst>
          </p:nvPr>
        </p:nvSpPr>
        <p:spPr>
          <a:xfrm>
            <a:off x="7059414" y="4761019"/>
            <a:ext cx="4590041" cy="1093415"/>
          </a:xfrm>
          <a:prstGeom prst="rect">
            <a:avLst/>
          </a:prstGeom>
          <a:solidFill>
            <a:srgbClr val="FBE5D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ectangle 33"/>
          <p:cNvSpPr/>
          <p:nvPr>
            <p:custDataLst>
              <p:tags r:id="rId24"/>
            </p:custDataLst>
          </p:nvPr>
        </p:nvSpPr>
        <p:spPr>
          <a:xfrm>
            <a:off x="7012933" y="5943806"/>
            <a:ext cx="4636522" cy="350423"/>
          </a:xfrm>
          <a:prstGeom prst="rect">
            <a:avLst/>
          </a:prstGeom>
          <a:solidFill>
            <a:srgbClr val="CDCDC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Placeholder 5"/>
          <p:cNvSpPr>
            <a:spLocks noGrp="1"/>
          </p:cNvSpPr>
          <p:nvPr>
            <p:ph type="body" sz="half" idx="13"/>
            <p:custDataLst>
              <p:tags r:id="rId25"/>
            </p:custDataLst>
          </p:nvPr>
        </p:nvSpPr>
        <p:spPr>
          <a:xfrm>
            <a:off x="7268782" y="360671"/>
            <a:ext cx="4082010" cy="6164189"/>
          </a:xfrm>
        </p:spPr>
        <p:txBody>
          <a:bodyPr>
            <a:noAutofit/>
          </a:bodyPr>
          <a:lstStyle/>
          <a:p>
            <a:pPr lvl="0">
              <a:lnSpc>
                <a:spcPct val="85000"/>
              </a:lnSpc>
              <a:spcBef>
                <a:spcPts val="0"/>
              </a:spcBef>
            </a:pPr>
            <a:r>
              <a:rPr lang="fr-CA" dirty="0">
                <a:solidFill>
                  <a:prstClr val="black"/>
                </a:solidFill>
                <a:hlinkClick r:id="rId30" action="ppaction://hlinksldjump"/>
              </a:rPr>
              <a:t>PRÉAMBULE</a:t>
            </a:r>
          </a:p>
          <a:p>
            <a:pPr lvl="0">
              <a:lnSpc>
                <a:spcPct val="85000"/>
              </a:lnSpc>
              <a:spcBef>
                <a:spcPts val="0"/>
              </a:spcBef>
            </a:pPr>
            <a:r>
              <a:rPr lang="fr-CA" dirty="0">
                <a:solidFill>
                  <a:prstClr val="black"/>
                </a:solidFill>
                <a:hlinkClick r:id="rId31" action="ppaction://hlinksldjump"/>
              </a:rPr>
              <a:t>SPÉCIFICATIONS GÉNÉRALES ET BUREAUX À AIRES OUVERTES</a:t>
            </a:r>
          </a:p>
          <a:p>
            <a:pPr lvl="0">
              <a:lnSpc>
                <a:spcPct val="85000"/>
              </a:lnSpc>
              <a:spcBef>
                <a:spcPts val="0"/>
              </a:spcBef>
            </a:pPr>
            <a:r>
              <a:rPr lang="fr-CA" u="sng" dirty="0">
                <a:solidFill>
                  <a:schemeClr val="accent5">
                    <a:lumMod val="75000"/>
                  </a:schemeClr>
                </a:solidFill>
                <a:hlinkClick r:id="rId32" action="ppaction://hlinksldjump"/>
              </a:rPr>
              <a:t>ACCESSIBILITÉ</a:t>
            </a:r>
            <a:endParaRPr lang="fr-CA" u="sng" dirty="0">
              <a:solidFill>
                <a:schemeClr val="accent5">
                  <a:lumMod val="75000"/>
                </a:schemeClr>
              </a:solidFill>
            </a:endParaRPr>
          </a:p>
          <a:p>
            <a:pPr lvl="0">
              <a:lnSpc>
                <a:spcPct val="85000"/>
              </a:lnSpc>
              <a:spcBef>
                <a:spcPts val="0"/>
              </a:spcBef>
            </a:pPr>
            <a:r>
              <a:rPr lang="fr-CA" u="sng" dirty="0">
                <a:solidFill>
                  <a:schemeClr val="accent5"/>
                </a:solidFill>
                <a:hlinkClick r:id="rId33" action="ppaction://hlinksldjump"/>
              </a:rPr>
              <a:t>APERÇU DE LA TECHNOLOGIE</a:t>
            </a:r>
          </a:p>
          <a:p>
            <a:pPr lvl="0">
              <a:lnSpc>
                <a:spcPct val="85000"/>
              </a:lnSpc>
              <a:spcBef>
                <a:spcPts val="0"/>
              </a:spcBef>
            </a:pPr>
            <a:endParaRPr lang="fr-CA" sz="2000" dirty="0">
              <a:solidFill>
                <a:prstClr val="black"/>
              </a:solidFill>
            </a:endParaRPr>
          </a:p>
          <a:p>
            <a:pPr lvl="0">
              <a:lnSpc>
                <a:spcPct val="85000"/>
              </a:lnSpc>
              <a:spcBef>
                <a:spcPts val="0"/>
              </a:spcBef>
            </a:pPr>
            <a:r>
              <a:rPr lang="fr-CA" dirty="0">
                <a:solidFill>
                  <a:prstClr val="black"/>
                </a:solidFill>
                <a:hlinkClick r:id="rId34" action="ppaction://hlinksldjump"/>
              </a:rPr>
              <a:t>POSTE DE TRAVAIL</a:t>
            </a:r>
          </a:p>
          <a:p>
            <a:pPr>
              <a:lnSpc>
                <a:spcPct val="85000"/>
              </a:lnSpc>
              <a:spcBef>
                <a:spcPts val="0"/>
              </a:spcBef>
            </a:pPr>
            <a:r>
              <a:rPr lang="fr-CA" dirty="0">
                <a:solidFill>
                  <a:prstClr val="black"/>
                </a:solidFill>
                <a:hlinkClick r:id="rId35" action="ppaction://hlinksldjump"/>
              </a:rPr>
              <a:t>CAPSULE DE TRAVAIL</a:t>
            </a:r>
          </a:p>
          <a:p>
            <a:pPr>
              <a:lnSpc>
                <a:spcPct val="85000"/>
              </a:lnSpc>
              <a:spcBef>
                <a:spcPts val="0"/>
              </a:spcBef>
            </a:pPr>
            <a:endParaRPr lang="fr-CA" sz="2800" dirty="0">
              <a:solidFill>
                <a:prstClr val="black"/>
              </a:solidFill>
            </a:endParaRPr>
          </a:p>
          <a:p>
            <a:pPr lvl="0">
              <a:lnSpc>
                <a:spcPct val="85000"/>
              </a:lnSpc>
              <a:spcBef>
                <a:spcPts val="0"/>
              </a:spcBef>
            </a:pPr>
            <a:r>
              <a:rPr lang="fr-CA" dirty="0">
                <a:solidFill>
                  <a:prstClr val="black"/>
                </a:solidFill>
                <a:hlinkClick r:id="rId36" action="ppaction://hlinksldjump"/>
              </a:rPr>
              <a:t>SALLE DE CONCENTRATION</a:t>
            </a:r>
          </a:p>
          <a:p>
            <a:pPr lvl="0">
              <a:lnSpc>
                <a:spcPct val="85000"/>
              </a:lnSpc>
              <a:spcBef>
                <a:spcPts val="0"/>
              </a:spcBef>
            </a:pPr>
            <a:r>
              <a:rPr lang="fr-CA" dirty="0">
                <a:solidFill>
                  <a:prstClr val="black"/>
                </a:solidFill>
                <a:hlinkClick r:id="rId37" action="ppaction://hlinksldjump"/>
              </a:rPr>
              <a:t>SALLE D’ÉTUDE</a:t>
            </a:r>
          </a:p>
          <a:p>
            <a:pPr lvl="0">
              <a:lnSpc>
                <a:spcPct val="85000"/>
              </a:lnSpc>
              <a:spcBef>
                <a:spcPts val="0"/>
              </a:spcBef>
            </a:pPr>
            <a:endParaRPr lang="fr-CA" sz="1800" dirty="0">
              <a:solidFill>
                <a:prstClr val="black"/>
              </a:solidFill>
            </a:endParaRPr>
          </a:p>
          <a:p>
            <a:pPr lvl="0">
              <a:lnSpc>
                <a:spcPct val="85000"/>
              </a:lnSpc>
              <a:spcBef>
                <a:spcPts val="0"/>
              </a:spcBef>
            </a:pPr>
            <a:r>
              <a:rPr lang="fr-CA" dirty="0">
                <a:solidFill>
                  <a:prstClr val="black"/>
                </a:solidFill>
                <a:hlinkClick r:id="rId38" action="ppaction://hlinksldjump"/>
              </a:rPr>
              <a:t>CAPSULE DE CONCENTRATION</a:t>
            </a:r>
          </a:p>
          <a:p>
            <a:pPr>
              <a:lnSpc>
                <a:spcPct val="85000"/>
              </a:lnSpc>
              <a:spcBef>
                <a:spcPts val="0"/>
              </a:spcBef>
            </a:pPr>
            <a:r>
              <a:rPr lang="fr-CA" dirty="0">
                <a:solidFill>
                  <a:prstClr val="black"/>
                </a:solidFill>
                <a:hlinkClick r:id="rId39" action="ppaction://hlinksldjump"/>
              </a:rPr>
              <a:t>POINT DE TRANSITION</a:t>
            </a:r>
          </a:p>
          <a:p>
            <a:pPr lvl="0">
              <a:lnSpc>
                <a:spcPct val="85000"/>
              </a:lnSpc>
              <a:spcBef>
                <a:spcPts val="0"/>
              </a:spcBef>
            </a:pPr>
            <a:r>
              <a:rPr lang="fr-CA" dirty="0">
                <a:solidFill>
                  <a:prstClr val="black"/>
                </a:solidFill>
                <a:hlinkClick r:id="rId40" action="ppaction://hlinksldjump"/>
              </a:rPr>
              <a:t>CABINE TÉLÉPHONIQUE</a:t>
            </a:r>
          </a:p>
          <a:p>
            <a:pPr lvl="0">
              <a:lnSpc>
                <a:spcPct val="85000"/>
              </a:lnSpc>
              <a:spcBef>
                <a:spcPts val="0"/>
              </a:spcBef>
            </a:pPr>
            <a:endParaRPr lang="fr-CA" sz="1600" dirty="0">
              <a:solidFill>
                <a:prstClr val="black"/>
              </a:solidFill>
            </a:endParaRPr>
          </a:p>
          <a:p>
            <a:pPr lvl="0">
              <a:lnSpc>
                <a:spcPct val="85000"/>
              </a:lnSpc>
              <a:spcBef>
                <a:spcPts val="0"/>
              </a:spcBef>
            </a:pPr>
            <a:r>
              <a:rPr lang="fr-CA" dirty="0">
                <a:solidFill>
                  <a:prstClr val="black"/>
                </a:solidFill>
                <a:hlinkClick r:id="rId41" action="ppaction://hlinksldjump"/>
              </a:rPr>
              <a:t>POINT DE DISCUSSION</a:t>
            </a:r>
          </a:p>
          <a:p>
            <a:pPr lvl="0">
              <a:lnSpc>
                <a:spcPct val="85000"/>
              </a:lnSpc>
              <a:spcBef>
                <a:spcPts val="0"/>
              </a:spcBef>
            </a:pPr>
            <a:r>
              <a:rPr lang="fr-CA" dirty="0">
                <a:solidFill>
                  <a:prstClr val="black"/>
                </a:solidFill>
                <a:hlinkClick r:id="rId42" action="ppaction://hlinksldjump"/>
              </a:rPr>
              <a:t>ENCLAVE</a:t>
            </a:r>
            <a:br>
              <a:rPr lang="fr-CA" dirty="0">
                <a:solidFill>
                  <a:prstClr val="black"/>
                </a:solidFill>
                <a:hlinkClick r:id="rId42" action="ppaction://hlinksldjump"/>
              </a:rPr>
            </a:br>
            <a:r>
              <a:rPr lang="fr-CA" dirty="0">
                <a:solidFill>
                  <a:prstClr val="black"/>
                </a:solidFill>
                <a:hlinkClick r:id="rId42" action="ppaction://hlinksldjump"/>
              </a:rPr>
              <a:t>ZONE D’ÉQUIPE</a:t>
            </a:r>
          </a:p>
          <a:p>
            <a:pPr lvl="0">
              <a:lnSpc>
                <a:spcPct val="85000"/>
              </a:lnSpc>
              <a:spcBef>
                <a:spcPts val="0"/>
              </a:spcBef>
            </a:pPr>
            <a:r>
              <a:rPr lang="fr-CA" dirty="0">
                <a:solidFill>
                  <a:prstClr val="black"/>
                </a:solidFill>
                <a:hlinkClick r:id="rId43" action="ppaction://hlinksldjump"/>
              </a:rPr>
              <a:t>SALON</a:t>
            </a:r>
          </a:p>
          <a:p>
            <a:pPr lvl="0">
              <a:lnSpc>
                <a:spcPct val="85000"/>
              </a:lnSpc>
              <a:spcBef>
                <a:spcPts val="0"/>
              </a:spcBef>
            </a:pPr>
            <a:endParaRPr lang="fr-CA" sz="1600" dirty="0">
              <a:solidFill>
                <a:prstClr val="black"/>
              </a:solidFill>
            </a:endParaRPr>
          </a:p>
          <a:p>
            <a:pPr lvl="0">
              <a:lnSpc>
                <a:spcPct val="85000"/>
              </a:lnSpc>
              <a:spcBef>
                <a:spcPts val="0"/>
              </a:spcBef>
            </a:pPr>
            <a:r>
              <a:rPr lang="fr-CA" dirty="0">
                <a:solidFill>
                  <a:prstClr val="black"/>
                </a:solidFill>
                <a:hlinkClick r:id="rId44" action="ppaction://hlinksldjump"/>
              </a:rPr>
              <a:t>SALLE DE TRAVAIL</a:t>
            </a:r>
          </a:p>
          <a:p>
            <a:pPr lvl="0">
              <a:lnSpc>
                <a:spcPct val="85000"/>
              </a:lnSpc>
              <a:spcBef>
                <a:spcPts val="0"/>
              </a:spcBef>
            </a:pPr>
            <a:r>
              <a:rPr lang="fr-CA" dirty="0">
                <a:solidFill>
                  <a:prstClr val="black"/>
                </a:solidFill>
                <a:hlinkClick r:id="rId45" action="ppaction://hlinksldjump"/>
              </a:rPr>
              <a:t>SALLE DE PROJET</a:t>
            </a:r>
          </a:p>
          <a:p>
            <a:pPr lvl="0">
              <a:lnSpc>
                <a:spcPct val="85000"/>
              </a:lnSpc>
              <a:spcBef>
                <a:spcPts val="0"/>
              </a:spcBef>
            </a:pPr>
            <a:r>
              <a:rPr lang="fr-CA" dirty="0">
                <a:solidFill>
                  <a:prstClr val="black"/>
                </a:solidFill>
                <a:hlinkClick r:id="rId46" action="ppaction://hlinksldjump"/>
              </a:rPr>
              <a:t>SALLE DE RÉUNION MOYENNE</a:t>
            </a:r>
          </a:p>
          <a:p>
            <a:pPr lvl="0">
              <a:lnSpc>
                <a:spcPct val="85000"/>
              </a:lnSpc>
              <a:spcBef>
                <a:spcPts val="0"/>
              </a:spcBef>
            </a:pPr>
            <a:r>
              <a:rPr lang="fr-CA" dirty="0">
                <a:solidFill>
                  <a:prstClr val="black"/>
                </a:solidFill>
                <a:hlinkClick r:id="rId47" action="ppaction://hlinksldjump"/>
              </a:rPr>
              <a:t>GRANDE SALLE DE RÉUNION</a:t>
            </a:r>
          </a:p>
          <a:p>
            <a:pPr lvl="0">
              <a:lnSpc>
                <a:spcPct val="85000"/>
              </a:lnSpc>
              <a:spcBef>
                <a:spcPts val="0"/>
              </a:spcBef>
            </a:pPr>
            <a:endParaRPr lang="fr-CA" sz="2000" dirty="0">
              <a:solidFill>
                <a:prstClr val="black"/>
              </a:solidFill>
            </a:endParaRPr>
          </a:p>
          <a:p>
            <a:pPr lvl="0">
              <a:lnSpc>
                <a:spcPct val="85000"/>
              </a:lnSpc>
              <a:spcBef>
                <a:spcPts val="0"/>
              </a:spcBef>
            </a:pPr>
            <a:r>
              <a:rPr lang="fr-CA" dirty="0">
                <a:solidFill>
                  <a:prstClr val="black"/>
                </a:solidFill>
                <a:hlinkClick r:id="rId48" action="ppaction://hlinksldjump"/>
              </a:rPr>
              <a:t>CUISINETTE</a:t>
            </a:r>
          </a:p>
          <a:p>
            <a:pPr lvl="0">
              <a:lnSpc>
                <a:spcPct val="85000"/>
              </a:lnSpc>
              <a:spcBef>
                <a:spcPts val="0"/>
              </a:spcBef>
            </a:pPr>
            <a:r>
              <a:rPr lang="fr-CA" dirty="0">
                <a:solidFill>
                  <a:prstClr val="black"/>
                </a:solidFill>
                <a:hlinkClick r:id="rId49" action="ppaction://hlinksldjump"/>
              </a:rPr>
              <a:t>SALLE DE MIEUX-ÊTRE</a:t>
            </a:r>
          </a:p>
          <a:p>
            <a:pPr lvl="0">
              <a:lnSpc>
                <a:spcPct val="85000"/>
              </a:lnSpc>
              <a:spcBef>
                <a:spcPts val="0"/>
              </a:spcBef>
            </a:pPr>
            <a:r>
              <a:rPr lang="fr-CA" dirty="0">
                <a:solidFill>
                  <a:prstClr val="black"/>
                </a:solidFill>
                <a:hlinkClick r:id="rId50" action="ppaction://hlinksldjump"/>
              </a:rPr>
              <a:t>SALLE D’ÉQUIPEMENT</a:t>
            </a:r>
            <a:br>
              <a:rPr lang="fr-CA" dirty="0">
                <a:solidFill>
                  <a:prstClr val="black"/>
                </a:solidFill>
                <a:hlinkClick r:id="rId50" action="ppaction://hlinksldjump"/>
              </a:rPr>
            </a:br>
            <a:r>
              <a:rPr lang="fr-CA" dirty="0">
                <a:solidFill>
                  <a:prstClr val="black"/>
                </a:solidFill>
                <a:hlinkClick r:id="rId51" action="ppaction://hlinksldjump"/>
              </a:rPr>
              <a:t>ZONE DE RANGEMENT PERSONNEL</a:t>
            </a:r>
          </a:p>
          <a:p>
            <a:pPr>
              <a:lnSpc>
                <a:spcPct val="85000"/>
              </a:lnSpc>
              <a:spcBef>
                <a:spcPts val="0"/>
              </a:spcBef>
            </a:pPr>
            <a:r>
              <a:rPr lang="fr-CA" dirty="0">
                <a:solidFill>
                  <a:prstClr val="black"/>
                </a:solidFill>
                <a:hlinkClick r:id="rId52" action="ppaction://hlinksldjump"/>
              </a:rPr>
              <a:t>RANGEMENT PARTAGÉ</a:t>
            </a:r>
            <a:endParaRPr lang="fr-CA" dirty="0">
              <a:solidFill>
                <a:prstClr val="black"/>
              </a:solidFill>
              <a:hlinkClick r:id="rId53" action="ppaction://hlinksldjump"/>
            </a:endParaRPr>
          </a:p>
          <a:p>
            <a:pPr lvl="0">
              <a:lnSpc>
                <a:spcPct val="85000"/>
              </a:lnSpc>
              <a:spcBef>
                <a:spcPts val="0"/>
              </a:spcBef>
            </a:pPr>
            <a:r>
              <a:rPr lang="fr-CA" dirty="0">
                <a:solidFill>
                  <a:prstClr val="black"/>
                </a:solidFill>
                <a:hlinkClick r:id="rId53" action="ppaction://hlinksldjump"/>
              </a:rPr>
              <a:t>DÉCHETS ET RECYCLAGE</a:t>
            </a:r>
          </a:p>
          <a:p>
            <a:pPr lvl="0">
              <a:lnSpc>
                <a:spcPct val="85000"/>
              </a:lnSpc>
              <a:spcBef>
                <a:spcPts val="0"/>
              </a:spcBef>
            </a:pPr>
            <a:endParaRPr lang="fr-CA" sz="2000" dirty="0">
              <a:solidFill>
                <a:prstClr val="black"/>
              </a:solidFill>
              <a:hlinkClick r:id="rId54" action="ppaction://hlinksldjump"/>
            </a:endParaRPr>
          </a:p>
          <a:p>
            <a:pPr lvl="0">
              <a:lnSpc>
                <a:spcPct val="85000"/>
              </a:lnSpc>
              <a:spcBef>
                <a:spcPts val="0"/>
              </a:spcBef>
            </a:pPr>
            <a:r>
              <a:rPr lang="fr-CA" dirty="0">
                <a:solidFill>
                  <a:prstClr val="black"/>
                </a:solidFill>
                <a:hlinkClick r:id="rId54" action="ppaction://hlinksldjump"/>
              </a:rPr>
              <a:t>RESSOURCES</a:t>
            </a:r>
          </a:p>
        </p:txBody>
      </p:sp>
      <p:sp>
        <p:nvSpPr>
          <p:cNvPr id="7" name="Date Placeholder 3">
            <a:extLst>
              <a:ext uri="{FF2B5EF4-FFF2-40B4-BE49-F238E27FC236}">
                <a16:creationId xmlns:a16="http://schemas.microsoft.com/office/drawing/2014/main" id="{462C3082-1E1D-B543-A766-788096ADC85A}"/>
              </a:ext>
            </a:extLst>
          </p:cNvPr>
          <p:cNvSpPr>
            <a:spLocks noGrp="1"/>
          </p:cNvSpPr>
          <p:nvPr>
            <p:ph type="dt" sz="half" idx="10"/>
          </p:nvPr>
        </p:nvSpPr>
        <p:spPr>
          <a:xfrm>
            <a:off x="857654" y="6382511"/>
            <a:ext cx="1304365" cy="365125"/>
          </a:xfrm>
        </p:spPr>
        <p:txBody>
          <a:bodyPr/>
          <a:lstStyle/>
          <a:p>
            <a:fld id="{6F64AA18-1A15-473E-983D-C6CD7DB11006}" type="datetime1">
              <a:rPr lang="en-US" smtClean="0"/>
              <a:t>4/12/2024</a:t>
            </a:fld>
            <a:endParaRPr lang="fr-CA" dirty="0"/>
          </a:p>
        </p:txBody>
      </p:sp>
    </p:spTree>
    <p:extLst>
      <p:ext uri="{BB962C8B-B14F-4D97-AF65-F5344CB8AC3E}">
        <p14:creationId xmlns:p14="http://schemas.microsoft.com/office/powerpoint/2010/main" val="3888493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838200" y="1116945"/>
            <a:ext cx="10514013" cy="2807675"/>
          </a:xfrm>
        </p:spPr>
        <p:txBody>
          <a:bodyPr vert="horz" lIns="91440" tIns="45720" rIns="91440" bIns="45720" rtlCol="0" anchor="t">
            <a:normAutofit lnSpcReduction="10000"/>
          </a:bodyPr>
          <a:lstStyle/>
          <a:p>
            <a:pPr marL="0" indent="0">
              <a:buNone/>
            </a:pPr>
            <a:r>
              <a:rPr lang="fr-CA" dirty="0"/>
              <a:t>AMÉNAGEMENT INTÉRIEUR</a:t>
            </a:r>
          </a:p>
          <a:p>
            <a:pPr marL="171450" indent="-171450">
              <a:spcBef>
                <a:spcPts val="0"/>
              </a:spcBef>
            </a:pPr>
            <a:r>
              <a:rPr lang="fr-CA" dirty="0"/>
              <a:t>Envisager des solutions d’aménagement intérieur visant à définir l’espace, à déterminer les lignes de visibilité, à absorber les sons (c.-à-d. panneaux fixés aux murs ou suspendus ou autres types de séparations) et à séparer les postes de travail des autres zones qui diffèrent sur le plan des recommandations acoustiques (zone tranquille par rapport à interactive) ou des tâches (concentrées par rapport à collaboratives).  Une séparation visuelle peut également aider à diminuer les distractions occasionnées par les voies de circulation ou les zones très achalandées où l’on effectue des tâches dans un espace ouvert comme les zones d’équipement partagées et de classeurs.</a:t>
            </a:r>
          </a:p>
          <a:p>
            <a:pPr marL="0" indent="0">
              <a:spcBef>
                <a:spcPts val="0"/>
              </a:spcBef>
              <a:buNone/>
            </a:pPr>
            <a:endParaRPr lang="en-CA" b="1" dirty="0"/>
          </a:p>
          <a:p>
            <a:pPr marL="0" indent="0">
              <a:spcBef>
                <a:spcPts val="0"/>
              </a:spcBef>
              <a:buNone/>
            </a:pPr>
            <a:r>
              <a:rPr lang="fr-CA" dirty="0"/>
              <a:t>ACCESSIBILITÉ</a:t>
            </a:r>
          </a:p>
          <a:p>
            <a:pPr>
              <a:spcBef>
                <a:spcPts val="0"/>
              </a:spcBef>
            </a:pPr>
            <a:r>
              <a:rPr lang="fr-FR" dirty="0">
                <a:latin typeface="Tw Cen MT"/>
              </a:rPr>
              <a:t>Offrez une gamme variée de types de postes de travail pour offrir le choix aux utilisateurs.</a:t>
            </a:r>
            <a:endParaRPr lang="fr-CA" b="1" dirty="0"/>
          </a:p>
          <a:p>
            <a:pPr>
              <a:spcBef>
                <a:spcPts val="0"/>
              </a:spcBef>
            </a:pPr>
            <a:r>
              <a:rPr lang="fr-FR" dirty="0">
                <a:latin typeface="Tw Cen MT"/>
              </a:rPr>
              <a:t>S’assurer que certains postes de travail sont accessibles aux utilisateurs d’appareils d’aide à la mobilité sur roues et qu’ils comprennent un diamètre de braquage. Les diamètres de rotation peuvent souvent être partagés. Par exemple, dans un regroupement de postes de travail en enclos de 4 postes de travail.
Incluez des postes de travail qui maximisent l’intimité visuelle et acoustique.</a:t>
            </a:r>
            <a:endParaRPr lang="fr-CA" b="1" dirty="0"/>
          </a:p>
          <a:p>
            <a:pPr>
              <a:spcBef>
                <a:spcPts val="0"/>
              </a:spcBef>
            </a:pPr>
            <a:r>
              <a:rPr lang="fr-FR" dirty="0">
                <a:latin typeface="Tw Cen MT"/>
              </a:rPr>
              <a:t>Lors de la conception de postes de travail en forme de L, pensez à spécifier un style avec un seul mécanisme de réglage électrique en hauteur et une base à 3 pieds. Ce style offre plusieurs avantages tels que : un dégagement sous le bureau, pas d’espace de pincement pour les doigts et une utilisation complète de la surface de travail </a:t>
            </a:r>
            <a:endParaRPr lang="fr-CA" b="1" dirty="0"/>
          </a:p>
          <a:p>
            <a:pPr>
              <a:spcBef>
                <a:spcPts val="0"/>
              </a:spcBef>
            </a:pPr>
            <a:r>
              <a:rPr lang="fr-FR" dirty="0">
                <a:latin typeface="Tw Cen MT"/>
              </a:rPr>
              <a:t>Incluez plus d’un type de chaise de travail ergonomique pour offrir le choix aux utilisateurs.</a:t>
            </a:r>
            <a:endParaRPr lang="fr-CA" b="1" dirty="0"/>
          </a:p>
          <a:p>
            <a:pPr>
              <a:spcBef>
                <a:spcPts val="0"/>
              </a:spcBef>
            </a:pPr>
            <a:r>
              <a:rPr lang="fr-FR" dirty="0">
                <a:latin typeface="Tw Cen MT"/>
              </a:rPr>
              <a:t>Assurez-vous que les réglages du bras de l’écran nécessitent un minimum d’effort et de dextérité.</a:t>
            </a:r>
          </a:p>
          <a:p>
            <a:pPr>
              <a:spcBef>
                <a:spcPts val="0"/>
              </a:spcBef>
            </a:pPr>
            <a:r>
              <a:rPr lang="fr-FR" dirty="0">
                <a:latin typeface="Tw Cen MT"/>
              </a:rPr>
              <a:t>Référez-vous aux pages 5 et 6 pour obtenir des informations générales sur l’accessibilité qui pourraient s’appliquer.</a:t>
            </a:r>
          </a:p>
          <a:p>
            <a:pPr>
              <a:spcBef>
                <a:spcPts val="0"/>
              </a:spcBef>
            </a:pPr>
            <a:endParaRPr lang="fr-CA" b="1" dirty="0"/>
          </a:p>
          <a:p>
            <a:pPr marL="0" indent="0">
              <a:buNone/>
            </a:pPr>
            <a:endParaRPr lang="fr-CA" dirty="0"/>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10</a:t>
            </a:fld>
            <a:endParaRPr lang="fr-CA"/>
          </a:p>
        </p:txBody>
      </p:sp>
      <p:sp>
        <p:nvSpPr>
          <p:cNvPr id="6" name="Text Placeholder 5"/>
          <p:cNvSpPr>
            <a:spLocks noGrp="1"/>
          </p:cNvSpPr>
          <p:nvPr>
            <p:ph type="body" sz="half" idx="22"/>
            <p:custDataLst>
              <p:tags r:id="rId3"/>
            </p:custDataLst>
          </p:nvPr>
        </p:nvSpPr>
        <p:spPr>
          <a:xfrm>
            <a:off x="838200" y="-5651"/>
            <a:ext cx="2966725" cy="959552"/>
          </a:xfrm>
          <a:solidFill>
            <a:srgbClr val="50C08B"/>
          </a:solidFill>
        </p:spPr>
        <p:txBody>
          <a:bodyPr>
            <a:normAutofit/>
          </a:bodyPr>
          <a:lstStyle/>
          <a:p>
            <a:pPr algn="ctr"/>
            <a:r>
              <a:rPr lang="fr-CA" sz="1800"/>
              <a:t>PRIMAIRE INDIVIDUEL ET OUVERT</a:t>
            </a:r>
          </a:p>
        </p:txBody>
      </p:sp>
      <p:sp>
        <p:nvSpPr>
          <p:cNvPr id="7" name="Text Placeholder 6"/>
          <p:cNvSpPr>
            <a:spLocks noGrp="1"/>
          </p:cNvSpPr>
          <p:nvPr>
            <p:ph type="body" sz="half" idx="23"/>
            <p:custDataLst>
              <p:tags r:id="rId4"/>
            </p:custDataLst>
          </p:nvPr>
        </p:nvSpPr>
        <p:spPr>
          <a:xfrm>
            <a:off x="3929449" y="0"/>
            <a:ext cx="7422764" cy="953901"/>
          </a:xfrm>
          <a:solidFill>
            <a:srgbClr val="50C08B">
              <a:alpha val="50196"/>
            </a:srgbClr>
          </a:solidFill>
        </p:spPr>
        <p:txBody>
          <a:bodyPr/>
          <a:lstStyle/>
          <a:p>
            <a:r>
              <a:rPr lang="fr-CA"/>
              <a:t>POSTE DE TRAVAIL (suite)</a:t>
            </a:r>
          </a:p>
        </p:txBody>
      </p:sp>
      <p:sp>
        <p:nvSpPr>
          <p:cNvPr id="21" name="Text Box 8"/>
          <p:cNvSpPr txBox="1">
            <a:spLocks noChangeArrowheads="1"/>
          </p:cNvSpPr>
          <p:nvPr>
            <p:custDataLst>
              <p:tags r:id="rId5"/>
            </p:custDataLst>
          </p:nvPr>
        </p:nvSpPr>
        <p:spPr bwMode="auto">
          <a:xfrm>
            <a:off x="804762" y="3946112"/>
            <a:ext cx="3124687" cy="28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kumimoji="0" lang="fr-CA" sz="1200" b="0" i="0" u="none" strike="noStrike" cap="none" normalizeH="0" baseline="0">
                <a:ln>
                  <a:noFill/>
                </a:ln>
                <a:solidFill>
                  <a:srgbClr val="000000"/>
                </a:solidFill>
                <a:latin typeface="Tw Cen MT" panose="020B0602020104020603" pitchFamily="34" charset="0"/>
              </a:rPr>
              <a:t>AUTRES EXEMPLES DE CONFIGURATION</a:t>
            </a:r>
          </a:p>
        </p:txBody>
      </p:sp>
      <p:sp>
        <p:nvSpPr>
          <p:cNvPr id="15" name="Footer Placeholder 4">
            <a:extLst>
              <a:ext uri="{FF2B5EF4-FFF2-40B4-BE49-F238E27FC236}">
                <a16:creationId xmlns:a16="http://schemas.microsoft.com/office/drawing/2014/main" id="{50D46F19-9F24-4621-B6C1-832BAD420EB5}"/>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4" name="Picture 3" descr="Engineering drawing&#10;&#10;Description automatically generated">
            <a:extLst>
              <a:ext uri="{FF2B5EF4-FFF2-40B4-BE49-F238E27FC236}">
                <a16:creationId xmlns:a16="http://schemas.microsoft.com/office/drawing/2014/main" id="{C9D9C1EC-69CC-A3D0-DEB2-64E38DECFA3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8662" t="24927" r="13281"/>
          <a:stretch/>
        </p:blipFill>
        <p:spPr>
          <a:xfrm>
            <a:off x="4785272" y="4121566"/>
            <a:ext cx="2395278" cy="2159107"/>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6F24E3D2-85C1-20B5-B9F9-997CB155DF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818" t="25263" r="9642"/>
          <a:stretch/>
        </p:blipFill>
        <p:spPr>
          <a:xfrm>
            <a:off x="7572308" y="3924620"/>
            <a:ext cx="3560913" cy="2668857"/>
          </a:xfrm>
          <a:prstGeom prst="rect">
            <a:avLst/>
          </a:prstGeom>
        </p:spPr>
      </p:pic>
      <p:pic>
        <p:nvPicPr>
          <p:cNvPr id="8" name="Picture 7" descr="Diagram, engineering drawing&#10;&#10;Description automatically generated">
            <a:extLst>
              <a:ext uri="{FF2B5EF4-FFF2-40B4-BE49-F238E27FC236}">
                <a16:creationId xmlns:a16="http://schemas.microsoft.com/office/drawing/2014/main" id="{1977835B-86CE-C1A3-E396-4854DEC1D5A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463" t="8419" b="3857"/>
          <a:stretch/>
        </p:blipFill>
        <p:spPr>
          <a:xfrm>
            <a:off x="952487" y="4234453"/>
            <a:ext cx="2976962" cy="2049190"/>
          </a:xfrm>
          <a:prstGeom prst="rect">
            <a:avLst/>
          </a:prstGeom>
        </p:spPr>
      </p:pic>
      <p:sp>
        <p:nvSpPr>
          <p:cNvPr id="10" name="Date Placeholder 3">
            <a:extLst>
              <a:ext uri="{FF2B5EF4-FFF2-40B4-BE49-F238E27FC236}">
                <a16:creationId xmlns:a16="http://schemas.microsoft.com/office/drawing/2014/main" id="{E7D5CA59-B6C6-8D23-9AA8-25425A7AA859}"/>
              </a:ext>
            </a:extLst>
          </p:cNvPr>
          <p:cNvSpPr>
            <a:spLocks noGrp="1"/>
          </p:cNvSpPr>
          <p:nvPr>
            <p:ph type="dt" sz="half" idx="10"/>
          </p:nvPr>
        </p:nvSpPr>
        <p:spPr>
          <a:xfrm>
            <a:off x="857654" y="6382511"/>
            <a:ext cx="1304365" cy="365125"/>
          </a:xfrm>
        </p:spPr>
        <p:txBody>
          <a:bodyPr/>
          <a:lstStyle/>
          <a:p>
            <a:fld id="{F37CD485-26E9-4F7D-A9F3-A1BDC62D7F6D}" type="datetime1">
              <a:rPr lang="en-US" smtClean="0"/>
              <a:t>4/12/2024</a:t>
            </a:fld>
            <a:endParaRPr lang="fr-CA" dirty="0"/>
          </a:p>
        </p:txBody>
      </p:sp>
    </p:spTree>
    <p:extLst>
      <p:ext uri="{BB962C8B-B14F-4D97-AF65-F5344CB8AC3E}">
        <p14:creationId xmlns:p14="http://schemas.microsoft.com/office/powerpoint/2010/main" val="3890049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custDataLst>
              <p:tags r:id="rId1"/>
            </p:custDataLst>
          </p:nvPr>
        </p:nvSpPr>
        <p:spPr/>
        <p:txBody>
          <a:bodyPr/>
          <a:lstStyle/>
          <a:p>
            <a:fld id="{B281B320-300E-4159-A42B-6C3D22C81CA1}" type="slidenum">
              <a:rPr lang="fr-CA" smtClean="0"/>
              <a:pPr/>
              <a:t>11</a:t>
            </a:fld>
            <a:endParaRPr lang="fr-CA"/>
          </a:p>
        </p:txBody>
      </p:sp>
      <p:sp>
        <p:nvSpPr>
          <p:cNvPr id="7" name="Text Placeholder 6"/>
          <p:cNvSpPr>
            <a:spLocks noGrp="1"/>
          </p:cNvSpPr>
          <p:nvPr>
            <p:ph type="body" sz="half" idx="13"/>
            <p:custDataLst>
              <p:tags r:id="rId2"/>
            </p:custDataLst>
          </p:nvPr>
        </p:nvSpPr>
        <p:spPr>
          <a:xfrm>
            <a:off x="838201" y="1068414"/>
            <a:ext cx="6357320" cy="953375"/>
          </a:xfrm>
        </p:spPr>
        <p:txBody>
          <a:bodyPr>
            <a:normAutofit fontScale="92500" lnSpcReduction="20000"/>
          </a:bodyPr>
          <a:lstStyle/>
          <a:p>
            <a:pPr>
              <a:spcBef>
                <a:spcPts val="0"/>
              </a:spcBef>
            </a:pPr>
            <a:r>
              <a:rPr lang="fr-CA" b="1" dirty="0"/>
              <a:t>CONCEPTION </a:t>
            </a:r>
          </a:p>
          <a:p>
            <a:pPr marL="171450" indent="-171450">
              <a:spcBef>
                <a:spcPts val="0"/>
              </a:spcBef>
              <a:buFont typeface="Arial" panose="020B0604020202020204" pitchFamily="34" charset="0"/>
              <a:buChar char="•"/>
            </a:pPr>
            <a:r>
              <a:rPr lang="fr-CA" dirty="0"/>
              <a:t>Solution d’ameublement semi-fermée comportant une surface de travail et des panneaux d’intimité; </a:t>
            </a:r>
          </a:p>
          <a:p>
            <a:pPr marL="171450" indent="-171450">
              <a:spcBef>
                <a:spcPts val="0"/>
              </a:spcBef>
              <a:buFont typeface="Arial" panose="020B0604020202020204" pitchFamily="34" charset="0"/>
              <a:buChar char="•"/>
            </a:pPr>
            <a:r>
              <a:rPr lang="fr-CA" dirty="0"/>
              <a:t>Prévoir un fauteuil appareil d’éclairage localisé à intensité réglable facultatif;</a:t>
            </a:r>
          </a:p>
          <a:p>
            <a:pPr marL="171450" indent="-171450">
              <a:spcBef>
                <a:spcPts val="0"/>
              </a:spcBef>
              <a:buFont typeface="Arial" panose="020B0604020202020204" pitchFamily="34" charset="0"/>
              <a:buChar char="•"/>
            </a:pPr>
            <a:r>
              <a:rPr lang="fr-CA" dirty="0"/>
              <a:t>Espace de rangement ouvert ou crochets facultatifs adjacents peuvent être prévus pour les sacs ou les bourses; </a:t>
            </a:r>
            <a:endParaRPr lang="fr-CA" dirty="0">
              <a:highlight>
                <a:srgbClr val="FFFF00"/>
              </a:highlight>
            </a:endParaRPr>
          </a:p>
          <a:p>
            <a:pPr marL="171450" indent="-171450">
              <a:spcBef>
                <a:spcPts val="0"/>
              </a:spcBef>
              <a:buFont typeface="Arial" panose="020B0604020202020204" pitchFamily="34" charset="0"/>
              <a:buChar char="•"/>
            </a:pPr>
            <a:r>
              <a:rPr lang="en-CA" dirty="0"/>
              <a:t>Des crochets </a:t>
            </a:r>
            <a:r>
              <a:rPr lang="en-CA" dirty="0" err="1"/>
              <a:t>peuvent</a:t>
            </a:r>
            <a:r>
              <a:rPr lang="en-CA" dirty="0"/>
              <a:t> </a:t>
            </a:r>
            <a:r>
              <a:rPr lang="en-CA" dirty="0" err="1"/>
              <a:t>être</a:t>
            </a:r>
            <a:r>
              <a:rPr lang="en-CA" dirty="0"/>
              <a:t> </a:t>
            </a:r>
            <a:r>
              <a:rPr lang="en-CA" dirty="0" err="1"/>
              <a:t>inclus</a:t>
            </a:r>
            <a:r>
              <a:rPr lang="en-CA" dirty="0"/>
              <a:t> pour les sacs et les sacs à main;</a:t>
            </a:r>
          </a:p>
          <a:p>
            <a:pPr marL="171450" indent="-171450">
              <a:spcBef>
                <a:spcPts val="0"/>
              </a:spcBef>
              <a:buFont typeface="Arial" panose="020B0604020202020204" pitchFamily="34" charset="0"/>
              <a:buChar char="•"/>
            </a:pPr>
            <a:r>
              <a:rPr lang="en-CA" dirty="0" err="1"/>
              <a:t>Fournir</a:t>
            </a:r>
            <a:r>
              <a:rPr lang="en-CA" dirty="0"/>
              <a:t> un module </a:t>
            </a:r>
            <a:r>
              <a:rPr lang="en-CA" dirty="0" err="1"/>
              <a:t>d’alimentation</a:t>
            </a:r>
            <a:r>
              <a:rPr lang="en-CA" dirty="0"/>
              <a:t> à la surface de travail.</a:t>
            </a:r>
          </a:p>
          <a:p>
            <a:pPr marL="171450" indent="-171450">
              <a:spcBef>
                <a:spcPts val="0"/>
              </a:spcBef>
              <a:buFont typeface="Arial" panose="020B0604020202020204" pitchFamily="34" charset="0"/>
              <a:buChar char="•"/>
            </a:pPr>
            <a:endParaRPr lang="en-CA" dirty="0"/>
          </a:p>
          <a:p>
            <a:pPr marL="171450" indent="-171450">
              <a:spcBef>
                <a:spcPts val="0"/>
              </a:spcBef>
              <a:buFont typeface="Arial" panose="020B0604020202020204" pitchFamily="34" charset="0"/>
              <a:buChar char="•"/>
            </a:pPr>
            <a:endParaRPr lang="en-CA" dirty="0"/>
          </a:p>
          <a:p>
            <a:endParaRPr lang="en-CA" dirty="0"/>
          </a:p>
        </p:txBody>
      </p:sp>
      <p:sp>
        <p:nvSpPr>
          <p:cNvPr id="8" name="Text Placeholder 7"/>
          <p:cNvSpPr>
            <a:spLocks noGrp="1"/>
          </p:cNvSpPr>
          <p:nvPr>
            <p:ph type="body" sz="half" idx="22"/>
            <p:custDataLst>
              <p:tags r:id="rId3"/>
            </p:custDataLst>
          </p:nvPr>
        </p:nvSpPr>
        <p:spPr>
          <a:xfrm>
            <a:off x="838200" y="-5652"/>
            <a:ext cx="2983200" cy="959027"/>
          </a:xfrm>
          <a:solidFill>
            <a:srgbClr val="50C08B"/>
          </a:solidFill>
        </p:spPr>
        <p:txBody>
          <a:bodyPr>
            <a:normAutofit/>
          </a:bodyPr>
          <a:lstStyle/>
          <a:p>
            <a:pPr algn="ctr"/>
            <a:r>
              <a:rPr lang="fr-CA" sz="1800"/>
              <a:t>PRIMAIRE INDIVIDUEL ET OUVERT</a:t>
            </a:r>
          </a:p>
        </p:txBody>
      </p:sp>
      <p:sp>
        <p:nvSpPr>
          <p:cNvPr id="9" name="Text Placeholder 8"/>
          <p:cNvSpPr>
            <a:spLocks noGrp="1"/>
          </p:cNvSpPr>
          <p:nvPr>
            <p:ph type="body" sz="half" idx="24"/>
            <p:custDataLst>
              <p:tags r:id="rId4"/>
            </p:custDataLst>
          </p:nvPr>
        </p:nvSpPr>
        <p:spPr>
          <a:xfrm>
            <a:off x="7324825" y="1080903"/>
            <a:ext cx="4027387" cy="5090713"/>
          </a:xfrm>
        </p:spPr>
        <p:txBody>
          <a:bodyPr vert="horz" lIns="91440" tIns="45720" rIns="91440" bIns="45720" rtlCol="0" anchor="t">
            <a:normAutofit/>
          </a:bodyPr>
          <a:lstStyle/>
          <a:p>
            <a:r>
              <a:rPr lang="fr-CA" b="1"/>
              <a:t>OCCUPANTS: </a:t>
            </a:r>
            <a:r>
              <a:rPr lang="fr-CA"/>
              <a:t>1</a:t>
            </a:r>
          </a:p>
          <a:p>
            <a:r>
              <a:rPr lang="fr-CA" b="1"/>
              <a:t>INTIMITÉ VISUELLE: </a:t>
            </a:r>
            <a:r>
              <a:rPr lang="fr-CA"/>
              <a:t>de faible à moyenne</a:t>
            </a:r>
          </a:p>
          <a:p>
            <a:r>
              <a:rPr lang="fr-CA" b="1"/>
              <a:t>INTIMITÉ ACOUSTIQUE: </a:t>
            </a:r>
            <a:r>
              <a:rPr lang="fr-CA"/>
              <a:t>faible </a:t>
            </a:r>
          </a:p>
          <a:p>
            <a:r>
              <a:rPr lang="fr-CA" b="1"/>
              <a:t>TAILLE MOYENNE: </a:t>
            </a:r>
            <a:r>
              <a:rPr lang="fr-CA"/>
              <a:t>2,5 m²</a:t>
            </a:r>
          </a:p>
          <a:p>
            <a:r>
              <a:rPr lang="fr-CA" b="1"/>
              <a:t>TECHNOLOGIE</a:t>
            </a:r>
          </a:p>
          <a:p>
            <a:pPr marL="171450" indent="-171450">
              <a:spcBef>
                <a:spcPts val="0"/>
              </a:spcBef>
              <a:buFont typeface="Arial" panose="020B0604020202020204" pitchFamily="34" charset="0"/>
              <a:buChar char="•"/>
            </a:pPr>
            <a:r>
              <a:rPr lang="en-CA"/>
              <a:t>Poste de travail A</a:t>
            </a:r>
            <a:r>
              <a:rPr lang="fr-FR" err="1"/>
              <a:t>pportez</a:t>
            </a:r>
            <a:r>
              <a:rPr lang="fr-FR"/>
              <a:t> votre propre appareil (BYOD).</a:t>
            </a:r>
          </a:p>
          <a:p>
            <a:pPr marL="171450" indent="-171450">
              <a:spcBef>
                <a:spcPts val="0"/>
              </a:spcBef>
              <a:buFont typeface="Arial" panose="020B0604020202020204" pitchFamily="34" charset="0"/>
              <a:buChar char="•"/>
            </a:pPr>
            <a:r>
              <a:rPr lang="fr-FR">
                <a:latin typeface="Tw Cen MT"/>
              </a:rPr>
              <a:t>Pour plus d’informations concernant les exigences technologiques du poste de travail, veuillez-vous référer au </a:t>
            </a:r>
            <a:r>
              <a:rPr lang="fr-FR">
                <a:latin typeface="Tw Cen MT"/>
                <a:hlinkClick r:id="rId9"/>
              </a:rPr>
              <a:t>Milieu de travail GC Exigence TI des points de travail. </a:t>
            </a:r>
            <a:r>
              <a:rPr lang="fr-FR">
                <a:latin typeface="Tw Cen MT"/>
              </a:rPr>
              <a:t> </a:t>
            </a:r>
            <a:endParaRPr lang="en-CA">
              <a:highlight>
                <a:srgbClr val="FFFF00"/>
              </a:highlight>
            </a:endParaRPr>
          </a:p>
          <a:p>
            <a:pPr marL="171450" indent="-171450">
              <a:spcBef>
                <a:spcPts val="0"/>
              </a:spcBef>
              <a:buFont typeface="Arial" panose="020B0604020202020204" pitchFamily="34" charset="0"/>
              <a:buChar char="•"/>
            </a:pPr>
            <a:endParaRPr lang="en-US"/>
          </a:p>
          <a:p>
            <a:pPr>
              <a:spcBef>
                <a:spcPts val="0"/>
              </a:spcBef>
            </a:pPr>
            <a:r>
              <a:rPr lang="fr-CA" b="1"/>
              <a:t>ÉLECTRICITÉ</a:t>
            </a:r>
          </a:p>
          <a:p>
            <a:pPr>
              <a:spcBef>
                <a:spcPts val="0"/>
              </a:spcBef>
            </a:pPr>
            <a:r>
              <a:rPr lang="fr-CA"/>
              <a:t>Exigences pour le mobilier:</a:t>
            </a:r>
          </a:p>
          <a:p>
            <a:pPr marL="171450" indent="-171450">
              <a:spcBef>
                <a:spcPts val="0"/>
              </a:spcBef>
              <a:buFont typeface="Arial" panose="020B0604020202020204" pitchFamily="34" charset="0"/>
              <a:buChar char="•"/>
            </a:pPr>
            <a:r>
              <a:rPr lang="fr-CA">
                <a:latin typeface="Tw Cen MT"/>
              </a:rPr>
              <a:t>Si les capsules de travail sont alimentés: </a:t>
            </a:r>
            <a:endParaRPr lang="fr-CA"/>
          </a:p>
          <a:p>
            <a:pPr marL="628650" lvl="1" indent="-171450">
              <a:spcBef>
                <a:spcPts val="0"/>
              </a:spcBef>
              <a:buFontTx/>
              <a:buChar char="-"/>
            </a:pPr>
            <a:r>
              <a:rPr lang="fr-CA" sz="1200"/>
              <a:t>Prévoir un (1) circuit pour cinq (5) capsules de travail ou tout autre espace de travail avec un profile électrique similaire;</a:t>
            </a:r>
          </a:p>
          <a:p>
            <a:pPr marL="628650" lvl="1" indent="-171450">
              <a:spcBef>
                <a:spcPts val="0"/>
              </a:spcBef>
              <a:buFontTx/>
              <a:buChar char="-"/>
            </a:pPr>
            <a:r>
              <a:rPr lang="fr-CA" sz="1200"/>
              <a:t>Équiper la surface de travail avec une (1) prise USB double;</a:t>
            </a:r>
          </a:p>
          <a:p>
            <a:pPr marL="628650" lvl="1" indent="-171450">
              <a:spcBef>
                <a:spcPts val="0"/>
              </a:spcBef>
              <a:buFontTx/>
              <a:buChar char="-"/>
            </a:pPr>
            <a:r>
              <a:rPr lang="fr-CA" sz="1200"/>
              <a:t>Facultatif: Fournir une (1) prise électrique double supplémentaire pour chaque capsule de travail. </a:t>
            </a:r>
          </a:p>
          <a:p>
            <a:pPr marL="171450" indent="-171450">
              <a:spcBef>
                <a:spcPts val="0"/>
              </a:spcBef>
              <a:buFont typeface="Arial" panose="020B0604020202020204" pitchFamily="34" charset="0"/>
              <a:buChar char="•"/>
            </a:pPr>
            <a:endParaRPr lang="fr-CA">
              <a:highlight>
                <a:srgbClr val="FFFF00"/>
              </a:highlight>
            </a:endParaRPr>
          </a:p>
          <a:p>
            <a:pPr>
              <a:spcBef>
                <a:spcPts val="0"/>
              </a:spcBef>
            </a:pPr>
            <a:r>
              <a:rPr lang="fr-CA" b="1"/>
              <a:t>MÉCANIQUE</a:t>
            </a:r>
          </a:p>
          <a:p>
            <a:pPr marL="171450" indent="-171450">
              <a:spcBef>
                <a:spcPts val="0"/>
              </a:spcBef>
              <a:buFont typeface="Arial" panose="020B0604020202020204" pitchFamily="34" charset="0"/>
              <a:buChar char="•"/>
            </a:pPr>
            <a:r>
              <a:rPr lang="fr-CA"/>
              <a:t>Consulter le document Spécifications générales et bureaux à aires ouvertes, pages 3 et 4.</a:t>
            </a:r>
          </a:p>
          <a:p>
            <a:pPr>
              <a:spcBef>
                <a:spcPts val="0"/>
              </a:spcBef>
            </a:pPr>
            <a:endParaRPr lang="en-CA"/>
          </a:p>
        </p:txBody>
      </p:sp>
      <p:sp>
        <p:nvSpPr>
          <p:cNvPr id="10" name="Text Placeholder 9"/>
          <p:cNvSpPr>
            <a:spLocks noGrp="1"/>
          </p:cNvSpPr>
          <p:nvPr>
            <p:ph type="body" sz="half" idx="23"/>
            <p:custDataLst>
              <p:tags r:id="rId5"/>
            </p:custDataLst>
          </p:nvPr>
        </p:nvSpPr>
        <p:spPr>
          <a:xfrm>
            <a:off x="3945924" y="0"/>
            <a:ext cx="7406289" cy="953375"/>
          </a:xfrm>
          <a:solidFill>
            <a:srgbClr val="50C08B">
              <a:alpha val="50196"/>
            </a:srgbClr>
          </a:solidFill>
        </p:spPr>
        <p:txBody>
          <a:bodyPr>
            <a:normAutofit/>
          </a:bodyPr>
          <a:lstStyle/>
          <a:p>
            <a:r>
              <a:rPr lang="fr-CA" sz="2400"/>
              <a:t>CAPSULE DE TRAVAIL</a:t>
            </a:r>
          </a:p>
        </p:txBody>
      </p:sp>
      <p:sp>
        <p:nvSpPr>
          <p:cNvPr id="18" name="Text Box 2"/>
          <p:cNvSpPr txBox="1">
            <a:spLocks noChangeArrowheads="1"/>
          </p:cNvSpPr>
          <p:nvPr>
            <p:custDataLst>
              <p:tags r:id="rId6"/>
            </p:custDataLst>
          </p:nvPr>
        </p:nvSpPr>
        <p:spPr bwMode="auto">
          <a:xfrm>
            <a:off x="838435" y="2244866"/>
            <a:ext cx="1102416" cy="26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EXEMPLE</a:t>
            </a:r>
          </a:p>
        </p:txBody>
      </p:sp>
      <p:sp>
        <p:nvSpPr>
          <p:cNvPr id="14" name="Footer Placeholder 4">
            <a:extLst>
              <a:ext uri="{FF2B5EF4-FFF2-40B4-BE49-F238E27FC236}">
                <a16:creationId xmlns:a16="http://schemas.microsoft.com/office/drawing/2014/main" id="{A4688D2B-A580-40DF-8FE1-6168496F2C30}"/>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2" name="Picture 1">
            <a:extLst>
              <a:ext uri="{FF2B5EF4-FFF2-40B4-BE49-F238E27FC236}">
                <a16:creationId xmlns:a16="http://schemas.microsoft.com/office/drawing/2014/main" id="{9DDFD5FF-CB1F-CBF6-FFD6-BDB23BC9232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862" t="23626" r="24071" b="10009"/>
          <a:stretch/>
        </p:blipFill>
        <p:spPr>
          <a:xfrm>
            <a:off x="5678905" y="4827985"/>
            <a:ext cx="1581268" cy="1343631"/>
          </a:xfrm>
          <a:prstGeom prst="rect">
            <a:avLst/>
          </a:prstGeom>
        </p:spPr>
      </p:pic>
      <p:pic>
        <p:nvPicPr>
          <p:cNvPr id="3" name="Picture 2" descr="A picture containing text, worktable&#10;&#10;Description automatically generated">
            <a:extLst>
              <a:ext uri="{FF2B5EF4-FFF2-40B4-BE49-F238E27FC236}">
                <a16:creationId xmlns:a16="http://schemas.microsoft.com/office/drawing/2014/main" id="{FFD50E24-5239-E503-FB67-36F8E5564CE4}"/>
              </a:ext>
            </a:extLst>
          </p:cNvPr>
          <p:cNvPicPr>
            <a:picLocks noChangeAspect="1"/>
          </p:cNvPicPr>
          <p:nvPr/>
        </p:nvPicPr>
        <p:blipFill rotWithShape="1">
          <a:blip r:embed="rId11">
            <a:extLst>
              <a:ext uri="{28A0092B-C50C-407E-A947-70E740481C1C}">
                <a14:useLocalDpi xmlns:a14="http://schemas.microsoft.com/office/drawing/2010/main" val="0"/>
              </a:ext>
            </a:extLst>
          </a:blip>
          <a:srcRect l="29889" t="10009" r="13826"/>
          <a:stretch/>
        </p:blipFill>
        <p:spPr>
          <a:xfrm>
            <a:off x="1344896" y="2325491"/>
            <a:ext cx="4027387" cy="3715565"/>
          </a:xfrm>
          <a:prstGeom prst="rect">
            <a:avLst/>
          </a:prstGeom>
        </p:spPr>
      </p:pic>
      <p:sp>
        <p:nvSpPr>
          <p:cNvPr id="6" name="Date Placeholder 3">
            <a:extLst>
              <a:ext uri="{FF2B5EF4-FFF2-40B4-BE49-F238E27FC236}">
                <a16:creationId xmlns:a16="http://schemas.microsoft.com/office/drawing/2014/main" id="{3BC4FEBE-0B2F-4AFE-56BE-EDFCB537F3E0}"/>
              </a:ext>
            </a:extLst>
          </p:cNvPr>
          <p:cNvSpPr>
            <a:spLocks noGrp="1"/>
          </p:cNvSpPr>
          <p:nvPr>
            <p:ph type="dt" sz="half" idx="10"/>
          </p:nvPr>
        </p:nvSpPr>
        <p:spPr>
          <a:xfrm>
            <a:off x="857654" y="6382511"/>
            <a:ext cx="1304365" cy="365125"/>
          </a:xfrm>
        </p:spPr>
        <p:txBody>
          <a:bodyPr/>
          <a:lstStyle/>
          <a:p>
            <a:fld id="{27995817-59F1-48A4-99F4-592693C79F91}" type="datetime1">
              <a:rPr lang="en-US" smtClean="0"/>
              <a:t>4/12/2024</a:t>
            </a:fld>
            <a:endParaRPr lang="fr-CA" dirty="0"/>
          </a:p>
        </p:txBody>
      </p:sp>
    </p:spTree>
    <p:extLst>
      <p:ext uri="{BB962C8B-B14F-4D97-AF65-F5344CB8AC3E}">
        <p14:creationId xmlns:p14="http://schemas.microsoft.com/office/powerpoint/2010/main" val="2786484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838200" y="1106052"/>
            <a:ext cx="10514012" cy="1525265"/>
          </a:xfrm>
        </p:spPr>
        <p:txBody>
          <a:bodyPr vert="horz" lIns="91440" tIns="45720" rIns="91440" bIns="45720" rtlCol="0" anchor="t">
            <a:normAutofit/>
          </a:bodyPr>
          <a:lstStyle/>
          <a:p>
            <a:pPr marL="0" indent="0">
              <a:buNone/>
            </a:pPr>
            <a:r>
              <a:rPr lang="fr-CA" b="1" dirty="0"/>
              <a:t>AMÉNAGEMENT INTÉRIEUR</a:t>
            </a:r>
          </a:p>
          <a:p>
            <a:pPr>
              <a:spcBef>
                <a:spcPts val="0"/>
              </a:spcBef>
            </a:pPr>
            <a:r>
              <a:rPr lang="fr-CA" dirty="0"/>
              <a:t>Envisager des solutions d’aménagement intérieur visant à définir l’espace, à déterminer les lignes de visibilité et à absorber les sons (c.-à-d. panneaux fixés aux murs ou suspendus ou autres types de séparations) entre les capsules ou entre un groupe de capsules et une autre zone ou un autre point de travail.</a:t>
            </a:r>
          </a:p>
          <a:p>
            <a:pPr marL="0" indent="0">
              <a:spcBef>
                <a:spcPts val="0"/>
              </a:spcBef>
              <a:buNone/>
            </a:pPr>
            <a:endParaRPr lang="en-US" dirty="0"/>
          </a:p>
          <a:p>
            <a:pPr marL="0" indent="0">
              <a:spcBef>
                <a:spcPts val="0"/>
              </a:spcBef>
              <a:buNone/>
            </a:pPr>
            <a:r>
              <a:rPr lang="en-CA" sz="1200" b="1" dirty="0"/>
              <a:t>ACCESSIBILITÉ: </a:t>
            </a:r>
          </a:p>
          <a:p>
            <a:pPr>
              <a:spcBef>
                <a:spcPts val="0"/>
              </a:spcBef>
            </a:pPr>
            <a:r>
              <a:rPr lang="en-CA" dirty="0" err="1"/>
              <a:t>Proposez</a:t>
            </a:r>
            <a:r>
              <a:rPr lang="en-CA" dirty="0"/>
              <a:t> </a:t>
            </a:r>
            <a:r>
              <a:rPr lang="en-CA" dirty="0" err="1"/>
              <a:t>differents</a:t>
            </a:r>
            <a:r>
              <a:rPr lang="en-CA" dirty="0"/>
              <a:t> types de </a:t>
            </a:r>
            <a:r>
              <a:rPr lang="en-CA" dirty="0" err="1"/>
              <a:t>postes</a:t>
            </a:r>
            <a:r>
              <a:rPr lang="en-CA" dirty="0"/>
              <a:t> de travail pour </a:t>
            </a:r>
            <a:r>
              <a:rPr lang="en-CA" dirty="0" err="1"/>
              <a:t>offrir</a:t>
            </a:r>
            <a:r>
              <a:rPr lang="en-CA" dirty="0"/>
              <a:t> un choix aux </a:t>
            </a:r>
            <a:r>
              <a:rPr lang="en-CA" dirty="0" err="1"/>
              <a:t>utilisateurs</a:t>
            </a:r>
            <a:r>
              <a:rPr lang="en-CA" dirty="0"/>
              <a:t>. </a:t>
            </a:r>
            <a:r>
              <a:rPr lang="en-CA" sz="1200" dirty="0"/>
              <a:t>Par </a:t>
            </a:r>
            <a:r>
              <a:rPr lang="en-CA" sz="1200" dirty="0" err="1"/>
              <a:t>exemple</a:t>
            </a:r>
            <a:r>
              <a:rPr lang="en-CA" sz="1200" dirty="0"/>
              <a:t>, </a:t>
            </a:r>
            <a:r>
              <a:rPr lang="en-CA" sz="1200" dirty="0" err="1"/>
              <a:t>assurez-vous</a:t>
            </a:r>
            <a:r>
              <a:rPr lang="en-CA" sz="1200" dirty="0"/>
              <a:t> que </a:t>
            </a:r>
            <a:r>
              <a:rPr lang="en-CA" sz="1200" dirty="0" err="1"/>
              <a:t>certains</a:t>
            </a:r>
            <a:r>
              <a:rPr lang="en-CA" sz="1200" dirty="0"/>
              <a:t> </a:t>
            </a:r>
            <a:r>
              <a:rPr lang="en-CA" sz="1200" dirty="0" err="1"/>
              <a:t>sont</a:t>
            </a:r>
            <a:r>
              <a:rPr lang="en-CA" sz="1200" dirty="0"/>
              <a:t> </a:t>
            </a:r>
            <a:r>
              <a:rPr lang="en-CA" sz="1200" dirty="0" err="1"/>
              <a:t>accessibles</a:t>
            </a:r>
            <a:r>
              <a:rPr lang="en-CA" sz="1200" dirty="0"/>
              <a:t> aux </a:t>
            </a:r>
            <a:r>
              <a:rPr lang="en-CA" sz="1200" dirty="0" err="1"/>
              <a:t>utilisateurs</a:t>
            </a:r>
            <a:r>
              <a:rPr lang="en-CA" sz="1200" dirty="0"/>
              <a:t> </a:t>
            </a:r>
            <a:r>
              <a:rPr lang="en-CA" sz="1200" dirty="0" err="1"/>
              <a:t>d’appareils</a:t>
            </a:r>
            <a:r>
              <a:rPr lang="en-CA" sz="1200" dirty="0"/>
              <a:t> d’aide à la </a:t>
            </a:r>
            <a:r>
              <a:rPr lang="en-CA" sz="1200" dirty="0" err="1"/>
              <a:t>mobilité</a:t>
            </a:r>
            <a:r>
              <a:rPr lang="en-CA" sz="1200" dirty="0"/>
              <a:t> sur roues et </a:t>
            </a:r>
            <a:r>
              <a:rPr lang="en-CA" sz="1200" dirty="0" err="1"/>
              <a:t>incluent</a:t>
            </a:r>
            <a:r>
              <a:rPr lang="en-CA" sz="1200" dirty="0"/>
              <a:t> un </a:t>
            </a:r>
            <a:r>
              <a:rPr lang="en-CA" sz="1200" dirty="0" err="1"/>
              <a:t>diamètre</a:t>
            </a:r>
            <a:r>
              <a:rPr lang="en-CA" sz="1200" dirty="0"/>
              <a:t> de rotation, </a:t>
            </a:r>
            <a:r>
              <a:rPr lang="en-CA" sz="1200" dirty="0" err="1"/>
              <a:t>tandis</a:t>
            </a:r>
            <a:r>
              <a:rPr lang="en-CA" sz="1200" dirty="0"/>
              <a:t> que </a:t>
            </a:r>
            <a:r>
              <a:rPr lang="en-CA" sz="1200" dirty="0" err="1"/>
              <a:t>d’autres</a:t>
            </a:r>
            <a:r>
              <a:rPr lang="en-CA" sz="1200" dirty="0"/>
              <a:t> </a:t>
            </a:r>
            <a:r>
              <a:rPr lang="en-CA" sz="1200" dirty="0" err="1"/>
              <a:t>peuvent</a:t>
            </a:r>
            <a:r>
              <a:rPr lang="en-CA" sz="1200" dirty="0"/>
              <a:t> </a:t>
            </a:r>
            <a:r>
              <a:rPr lang="en-CA" sz="1200" dirty="0" err="1"/>
              <a:t>privilégier</a:t>
            </a:r>
            <a:r>
              <a:rPr lang="en-CA" sz="1200" dirty="0"/>
              <a:t> la </a:t>
            </a:r>
            <a:r>
              <a:rPr lang="en-CA" sz="1200" dirty="0" err="1"/>
              <a:t>confidentialité</a:t>
            </a:r>
            <a:r>
              <a:rPr lang="en-CA" sz="1200" dirty="0"/>
              <a:t> </a:t>
            </a:r>
            <a:r>
              <a:rPr lang="en-CA" sz="1200" dirty="0" err="1"/>
              <a:t>visuelle</a:t>
            </a:r>
            <a:r>
              <a:rPr lang="en-CA" sz="1200" dirty="0"/>
              <a:t> et </a:t>
            </a:r>
            <a:r>
              <a:rPr lang="en-CA" sz="1200" dirty="0" err="1"/>
              <a:t>acoustique</a:t>
            </a:r>
            <a:r>
              <a:rPr lang="en-CA" sz="1200" dirty="0"/>
              <a:t>.</a:t>
            </a:r>
          </a:p>
          <a:p>
            <a:pPr>
              <a:spcBef>
                <a:spcPts val="0"/>
              </a:spcBef>
            </a:pPr>
            <a:r>
              <a:rPr lang="en-CA" dirty="0" err="1"/>
              <a:t>Référez-vous</a:t>
            </a:r>
            <a:r>
              <a:rPr lang="en-CA" dirty="0"/>
              <a:t> aux pages 5 et 6 pour </a:t>
            </a:r>
            <a:r>
              <a:rPr lang="en-CA" dirty="0" err="1"/>
              <a:t>obtenir</a:t>
            </a:r>
            <a:r>
              <a:rPr lang="en-CA" dirty="0"/>
              <a:t> des </a:t>
            </a:r>
            <a:r>
              <a:rPr lang="en-CA" dirty="0" err="1"/>
              <a:t>informations</a:t>
            </a:r>
            <a:r>
              <a:rPr lang="en-CA" dirty="0"/>
              <a:t> </a:t>
            </a:r>
            <a:r>
              <a:rPr lang="en-CA" dirty="0" err="1"/>
              <a:t>générales</a:t>
            </a:r>
            <a:r>
              <a:rPr lang="en-CA" dirty="0"/>
              <a:t> sur </a:t>
            </a:r>
            <a:r>
              <a:rPr lang="en-CA" dirty="0" err="1"/>
              <a:t>l’accessibilité</a:t>
            </a:r>
            <a:r>
              <a:rPr lang="en-CA" dirty="0"/>
              <a:t> qui </a:t>
            </a:r>
            <a:r>
              <a:rPr lang="en-CA" dirty="0" err="1"/>
              <a:t>pourraient</a:t>
            </a:r>
            <a:r>
              <a:rPr lang="en-CA" dirty="0"/>
              <a:t> </a:t>
            </a:r>
            <a:r>
              <a:rPr lang="en-CA" dirty="0" err="1"/>
              <a:t>s’appliquer</a:t>
            </a:r>
            <a:r>
              <a:rPr lang="en-CA" dirty="0"/>
              <a:t>.</a:t>
            </a:r>
            <a:endParaRPr lang="en-CA" sz="1200" dirty="0"/>
          </a:p>
          <a:p>
            <a:pPr marL="0" indent="0">
              <a:buNone/>
            </a:pPr>
            <a:endParaRPr lang="fr-CA" dirty="0"/>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12</a:t>
            </a:fld>
            <a:endParaRPr lang="fr-CA"/>
          </a:p>
        </p:txBody>
      </p:sp>
      <p:sp>
        <p:nvSpPr>
          <p:cNvPr id="6" name="Text Placeholder 5"/>
          <p:cNvSpPr>
            <a:spLocks noGrp="1"/>
          </p:cNvSpPr>
          <p:nvPr>
            <p:ph type="body" sz="half" idx="22"/>
            <p:custDataLst>
              <p:tags r:id="rId3"/>
            </p:custDataLst>
          </p:nvPr>
        </p:nvSpPr>
        <p:spPr>
          <a:xfrm>
            <a:off x="838200" y="-5652"/>
            <a:ext cx="2966724" cy="959553"/>
          </a:xfrm>
          <a:solidFill>
            <a:srgbClr val="50C08B"/>
          </a:solidFill>
        </p:spPr>
        <p:txBody>
          <a:bodyPr>
            <a:normAutofit/>
          </a:bodyPr>
          <a:lstStyle/>
          <a:p>
            <a:pPr algn="ctr"/>
            <a:r>
              <a:rPr lang="fr-CA" sz="1800"/>
              <a:t>PRIMAIRE INDIVIDUEL ET OUVERT</a:t>
            </a:r>
          </a:p>
        </p:txBody>
      </p:sp>
      <p:sp>
        <p:nvSpPr>
          <p:cNvPr id="7" name="Text Placeholder 6"/>
          <p:cNvSpPr>
            <a:spLocks noGrp="1"/>
          </p:cNvSpPr>
          <p:nvPr>
            <p:ph type="body" sz="half" idx="23"/>
            <p:custDataLst>
              <p:tags r:id="rId4"/>
            </p:custDataLst>
          </p:nvPr>
        </p:nvSpPr>
        <p:spPr>
          <a:xfrm>
            <a:off x="3929449" y="-5650"/>
            <a:ext cx="7422763" cy="959551"/>
          </a:xfrm>
          <a:solidFill>
            <a:srgbClr val="50C08B">
              <a:alpha val="50196"/>
            </a:srgbClr>
          </a:solidFill>
        </p:spPr>
        <p:txBody>
          <a:bodyPr>
            <a:normAutofit/>
          </a:bodyPr>
          <a:lstStyle/>
          <a:p>
            <a:r>
              <a:rPr lang="fr-CA" sz="2400"/>
              <a:t>CAPSULE DE TRAVAIL (suite)</a:t>
            </a:r>
          </a:p>
        </p:txBody>
      </p:sp>
      <p:sp>
        <p:nvSpPr>
          <p:cNvPr id="18" name="Text Box 2"/>
          <p:cNvSpPr txBox="1">
            <a:spLocks noChangeArrowheads="1"/>
          </p:cNvSpPr>
          <p:nvPr>
            <p:custDataLst>
              <p:tags r:id="rId5"/>
            </p:custDataLst>
          </p:nvPr>
        </p:nvSpPr>
        <p:spPr bwMode="auto">
          <a:xfrm>
            <a:off x="838200" y="2631318"/>
            <a:ext cx="2966723" cy="26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dirty="0">
                <a:latin typeface="Tw Cen MT" panose="020B0602020104020603" pitchFamily="34" charset="0"/>
              </a:rPr>
              <a:t>AUTRES EXEMPLES DE CONFIGURATION</a:t>
            </a:r>
          </a:p>
        </p:txBody>
      </p:sp>
      <p:sp>
        <p:nvSpPr>
          <p:cNvPr id="12" name="Footer Placeholder 4">
            <a:extLst>
              <a:ext uri="{FF2B5EF4-FFF2-40B4-BE49-F238E27FC236}">
                <a16:creationId xmlns:a16="http://schemas.microsoft.com/office/drawing/2014/main" id="{BD4AC152-6F14-4374-A1B5-6DAA85964D4C}"/>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4" name="Picture 3" descr="A picture containing text&#10;&#10;Description automatically generated">
            <a:extLst>
              <a:ext uri="{FF2B5EF4-FFF2-40B4-BE49-F238E27FC236}">
                <a16:creationId xmlns:a16="http://schemas.microsoft.com/office/drawing/2014/main" id="{A8FBECF6-931B-C683-5B17-2AC295EDA765}"/>
              </a:ext>
            </a:extLst>
          </p:cNvPr>
          <p:cNvPicPr>
            <a:picLocks noChangeAspect="1"/>
          </p:cNvPicPr>
          <p:nvPr/>
        </p:nvPicPr>
        <p:blipFill rotWithShape="1">
          <a:blip r:embed="rId9">
            <a:extLst>
              <a:ext uri="{28A0092B-C50C-407E-A947-70E740481C1C}">
                <a14:useLocalDpi xmlns:a14="http://schemas.microsoft.com/office/drawing/2010/main" val="0"/>
              </a:ext>
            </a:extLst>
          </a:blip>
          <a:srcRect l="36934" t="9689" r="10338" b="8194"/>
          <a:stretch/>
        </p:blipFill>
        <p:spPr>
          <a:xfrm>
            <a:off x="2463413" y="3390401"/>
            <a:ext cx="3414469" cy="3068381"/>
          </a:xfrm>
          <a:prstGeom prst="rect">
            <a:avLst/>
          </a:prstGeom>
        </p:spPr>
      </p:pic>
      <p:pic>
        <p:nvPicPr>
          <p:cNvPr id="5" name="Picture 4">
            <a:extLst>
              <a:ext uri="{FF2B5EF4-FFF2-40B4-BE49-F238E27FC236}">
                <a16:creationId xmlns:a16="http://schemas.microsoft.com/office/drawing/2014/main" id="{7C87EE30-7F40-FDB6-AD72-96DC814C78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7509" t="7256" r="12822"/>
          <a:stretch/>
        </p:blipFill>
        <p:spPr>
          <a:xfrm>
            <a:off x="6668588" y="3000181"/>
            <a:ext cx="3059999" cy="3296951"/>
          </a:xfrm>
          <a:prstGeom prst="rect">
            <a:avLst/>
          </a:prstGeom>
        </p:spPr>
      </p:pic>
      <p:sp>
        <p:nvSpPr>
          <p:cNvPr id="9" name="Date Placeholder 3">
            <a:extLst>
              <a:ext uri="{FF2B5EF4-FFF2-40B4-BE49-F238E27FC236}">
                <a16:creationId xmlns:a16="http://schemas.microsoft.com/office/drawing/2014/main" id="{27109926-0567-ACB8-C9AC-9E7C970BCFED}"/>
              </a:ext>
            </a:extLst>
          </p:cNvPr>
          <p:cNvSpPr>
            <a:spLocks noGrp="1"/>
          </p:cNvSpPr>
          <p:nvPr>
            <p:ph type="dt" sz="half" idx="10"/>
          </p:nvPr>
        </p:nvSpPr>
        <p:spPr>
          <a:xfrm>
            <a:off x="857654" y="6382511"/>
            <a:ext cx="1304365" cy="365125"/>
          </a:xfrm>
        </p:spPr>
        <p:txBody>
          <a:bodyPr/>
          <a:lstStyle/>
          <a:p>
            <a:fld id="{501B5722-2F9F-4A78-BE14-49428045BB69}" type="datetime1">
              <a:rPr lang="en-US" smtClean="0"/>
              <a:t>4/12/2024</a:t>
            </a:fld>
            <a:endParaRPr lang="fr-CA" dirty="0"/>
          </a:p>
        </p:txBody>
      </p:sp>
    </p:spTree>
    <p:extLst>
      <p:ext uri="{BB962C8B-B14F-4D97-AF65-F5344CB8AC3E}">
        <p14:creationId xmlns:p14="http://schemas.microsoft.com/office/powerpoint/2010/main" val="2877175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8200" y="1087395"/>
            <a:ext cx="6448124" cy="1530299"/>
          </a:xfrm>
        </p:spPr>
        <p:txBody>
          <a:bodyPr>
            <a:normAutofit fontScale="85000" lnSpcReduction="20000"/>
          </a:bodyPr>
          <a:lstStyle/>
          <a:p>
            <a:pPr>
              <a:spcBef>
                <a:spcPts val="0"/>
              </a:spcBef>
            </a:pPr>
            <a:r>
              <a:rPr lang="fr-CA" b="1"/>
              <a:t>CONCEPTION </a:t>
            </a:r>
          </a:p>
          <a:p>
            <a:pPr marL="171450" indent="-171450">
              <a:spcBef>
                <a:spcPts val="0"/>
              </a:spcBef>
              <a:buFont typeface="Arial" panose="020B0604020202020204" pitchFamily="34" charset="0"/>
              <a:buChar char="•"/>
            </a:pPr>
            <a:r>
              <a:rPr lang="fr-CA"/>
              <a:t>Pièce fermée avec cloisons démontables et/ou sèches.</a:t>
            </a:r>
          </a:p>
          <a:p>
            <a:pPr marL="171450" indent="-171450">
              <a:spcBef>
                <a:spcPts val="0"/>
              </a:spcBef>
              <a:buFont typeface="Arial" panose="020B0604020202020204" pitchFamily="34" charset="0"/>
              <a:buChar char="•"/>
            </a:pPr>
            <a:r>
              <a:rPr lang="fr-CA"/>
              <a:t>Toute surface comprenant un ou des moniteurs doit être d’une profondeur d’au moins 762 mm (30 po) pour permettre l’utilisation d’un bras support pour moniteur.</a:t>
            </a:r>
          </a:p>
          <a:p>
            <a:pPr marL="171450" indent="-171450">
              <a:spcBef>
                <a:spcPts val="100"/>
              </a:spcBef>
              <a:buFont typeface="Arial" panose="020B0604020202020204" pitchFamily="34" charset="0"/>
              <a:buChar char="•"/>
            </a:pPr>
            <a:r>
              <a:rPr lang="en-CA" err="1"/>
              <a:t>Toujours</a:t>
            </a:r>
            <a:r>
              <a:rPr lang="en-CA"/>
              <a:t> </a:t>
            </a:r>
            <a:r>
              <a:rPr lang="en-CA" err="1"/>
              <a:t>confimer</a:t>
            </a:r>
            <a:r>
              <a:rPr lang="en-CA"/>
              <a:t> la </a:t>
            </a:r>
            <a:r>
              <a:rPr lang="en-CA" err="1"/>
              <a:t>compatibilité</a:t>
            </a:r>
            <a:r>
              <a:rPr lang="en-CA"/>
              <a:t> entre les </a:t>
            </a:r>
            <a:r>
              <a:rPr lang="en-CA" err="1"/>
              <a:t>moniteurs</a:t>
            </a:r>
            <a:r>
              <a:rPr lang="en-CA"/>
              <a:t>, les bras de support pour </a:t>
            </a:r>
            <a:r>
              <a:rPr lang="en-CA" err="1"/>
              <a:t>moniteurs</a:t>
            </a:r>
            <a:r>
              <a:rPr lang="en-CA"/>
              <a:t> et la taille de la surface de travail;</a:t>
            </a:r>
            <a:endParaRPr lang="fr-CA"/>
          </a:p>
          <a:p>
            <a:pPr marL="171450" indent="-171450">
              <a:spcBef>
                <a:spcPts val="0"/>
              </a:spcBef>
              <a:buFont typeface="Arial" panose="020B0604020202020204" pitchFamily="34" charset="0"/>
              <a:buChar char="•"/>
            </a:pPr>
            <a:r>
              <a:rPr lang="fr-CA"/>
              <a:t>Envisager des portes coulissantes pour optimiser l’espace.</a:t>
            </a:r>
          </a:p>
          <a:p>
            <a:pPr marL="171450" indent="-171450">
              <a:spcBef>
                <a:spcPts val="0"/>
              </a:spcBef>
              <a:buFont typeface="Arial" panose="020B0604020202020204" pitchFamily="34" charset="0"/>
              <a:buChar char="•"/>
            </a:pPr>
            <a:r>
              <a:rPr lang="fr-CA"/>
              <a:t>Vitrage sur au moins un mur pour laisser pénétrer la lumière (une pellicule d’intimité peut être appliquée conformément aux normes et aux codes pertinents) seulement si une grande intimité acoustique n’est pas requise.</a:t>
            </a:r>
          </a:p>
          <a:p>
            <a:pPr marL="171450" indent="-171450">
              <a:spcBef>
                <a:spcPts val="0"/>
              </a:spcBef>
              <a:buFont typeface="Arial" panose="020B0604020202020204" pitchFamily="34" charset="0"/>
              <a:buChar char="•"/>
            </a:pPr>
            <a:r>
              <a:rPr lang="fr-CA"/>
              <a:t>Prévoir une surface sur laquelle on peut écrire sur au moins un mur.</a:t>
            </a:r>
          </a:p>
          <a:p>
            <a:pPr marL="171450" indent="-171450">
              <a:spcBef>
                <a:spcPts val="0"/>
              </a:spcBef>
              <a:buFont typeface="Arial" panose="020B0604020202020204" pitchFamily="34" charset="0"/>
              <a:buChar char="•"/>
            </a:pPr>
            <a:r>
              <a:rPr lang="fr-CA"/>
              <a:t>Fournir un appareil d’éclairage localisé à intensité réglable et un deuxième siège.</a:t>
            </a:r>
          </a:p>
          <a:p>
            <a:pPr marL="171450" indent="-171450">
              <a:spcBef>
                <a:spcPts val="0"/>
              </a:spcBef>
              <a:buFont typeface="Arial" panose="020B0604020202020204" pitchFamily="34" charset="0"/>
              <a:buChar char="•"/>
            </a:pPr>
            <a:r>
              <a:rPr lang="en-CA" err="1"/>
              <a:t>Fournir</a:t>
            </a:r>
            <a:r>
              <a:rPr lang="en-CA"/>
              <a:t> un module </a:t>
            </a:r>
            <a:r>
              <a:rPr lang="en-CA" err="1"/>
              <a:t>d’alimentation</a:t>
            </a:r>
            <a:r>
              <a:rPr lang="en-CA"/>
              <a:t> à la surface de travail</a:t>
            </a:r>
          </a:p>
          <a:p>
            <a:endParaRPr lang="en-CA"/>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13</a:t>
            </a:fld>
            <a:endParaRPr lang="fr-CA"/>
          </a:p>
        </p:txBody>
      </p:sp>
      <p:sp>
        <p:nvSpPr>
          <p:cNvPr id="8" name="Text Placeholder 7"/>
          <p:cNvSpPr>
            <a:spLocks noGrp="1"/>
          </p:cNvSpPr>
          <p:nvPr>
            <p:ph type="body" sz="half" idx="22"/>
            <p:custDataLst>
              <p:tags r:id="rId3"/>
            </p:custDataLst>
          </p:nvPr>
        </p:nvSpPr>
        <p:spPr>
          <a:xfrm>
            <a:off x="838200" y="-5651"/>
            <a:ext cx="2898300" cy="959553"/>
          </a:xfrm>
          <a:solidFill>
            <a:srgbClr val="8689AF"/>
          </a:solidFill>
        </p:spPr>
        <p:txBody>
          <a:bodyPr>
            <a:normAutofit/>
          </a:bodyPr>
          <a:lstStyle/>
          <a:p>
            <a:pPr algn="ctr"/>
            <a:r>
              <a:rPr lang="fr-CA" sz="1800"/>
              <a:t>PRIMAIRE, INDIVIDUEL ET FERMÉ</a:t>
            </a:r>
          </a:p>
        </p:txBody>
      </p:sp>
      <p:sp>
        <p:nvSpPr>
          <p:cNvPr id="9" name="Text Placeholder 8"/>
          <p:cNvSpPr>
            <a:spLocks noGrp="1"/>
          </p:cNvSpPr>
          <p:nvPr>
            <p:ph type="body" sz="half" idx="24"/>
            <p:custDataLst>
              <p:tags r:id="rId4"/>
            </p:custDataLst>
          </p:nvPr>
        </p:nvSpPr>
        <p:spPr>
          <a:xfrm>
            <a:off x="7422292" y="1087395"/>
            <a:ext cx="3929920" cy="5071732"/>
          </a:xfrm>
        </p:spPr>
        <p:txBody>
          <a:bodyPr vert="horz" lIns="91440" tIns="45720" rIns="91440" bIns="45720" rtlCol="0" anchor="t">
            <a:normAutofit fontScale="85000" lnSpcReduction="20000"/>
          </a:bodyPr>
          <a:lstStyle/>
          <a:p>
            <a:r>
              <a:rPr lang="fr-CA" b="1" dirty="0"/>
              <a:t>OCCUPANTS: </a:t>
            </a:r>
            <a:r>
              <a:rPr lang="fr-CA" dirty="0"/>
              <a:t>1 à 2</a:t>
            </a:r>
          </a:p>
          <a:p>
            <a:r>
              <a:rPr lang="fr-CA" b="1" dirty="0"/>
              <a:t>INTIMITÉ VISUELLE: </a:t>
            </a:r>
            <a:r>
              <a:rPr lang="fr-CA" dirty="0"/>
              <a:t>de moyenne à élevée </a:t>
            </a:r>
          </a:p>
          <a:p>
            <a:r>
              <a:rPr lang="fr-CA" b="1" dirty="0">
                <a:latin typeface="Tw Cen MT"/>
              </a:rPr>
              <a:t>INTIMITÉ ACOUSTIQUE: </a:t>
            </a:r>
            <a:r>
              <a:rPr lang="fr-CA" dirty="0">
                <a:latin typeface="Tw Cen MT"/>
              </a:rPr>
              <a:t>moyenne (cible : ITS 45)</a:t>
            </a:r>
          </a:p>
          <a:p>
            <a:r>
              <a:rPr lang="fr-CA" b="1" dirty="0"/>
              <a:t>TAILLE MOYENNE: </a:t>
            </a:r>
            <a:r>
              <a:rPr lang="fr-CA" dirty="0"/>
              <a:t>7,5 m²</a:t>
            </a:r>
          </a:p>
          <a:p>
            <a:r>
              <a:rPr lang="fr-CA" b="1" dirty="0"/>
              <a:t>TECHNOLOGIE</a:t>
            </a:r>
          </a:p>
          <a:p>
            <a:pPr marL="171450" indent="-171450">
              <a:spcBef>
                <a:spcPts val="0"/>
              </a:spcBef>
              <a:buFont typeface="Arial" panose="020B0604020202020204" pitchFamily="34" charset="0"/>
              <a:buChar char="•"/>
            </a:pPr>
            <a:r>
              <a:rPr lang="en-CA" dirty="0"/>
              <a:t>Poste de travail A</a:t>
            </a:r>
            <a:r>
              <a:rPr lang="fr-FR" dirty="0" err="1"/>
              <a:t>pportez</a:t>
            </a:r>
            <a:r>
              <a:rPr lang="fr-FR" dirty="0"/>
              <a:t> votre propre appareil (BYOD).  </a:t>
            </a:r>
          </a:p>
          <a:p>
            <a:pPr marL="171450" indent="-171450">
              <a:spcBef>
                <a:spcPts val="0"/>
              </a:spcBef>
              <a:buFont typeface="Arial" panose="020B0604020202020204" pitchFamily="34" charset="0"/>
              <a:buChar char="•"/>
            </a:pPr>
            <a:r>
              <a:rPr lang="fr-FR" dirty="0">
                <a:latin typeface="Tw Cen MT"/>
              </a:rPr>
              <a:t>Pour plus d’informations concernant les exigences technologiques du poste de travail, veuillez-vous référer au </a:t>
            </a:r>
            <a:r>
              <a:rPr lang="fr-FR" dirty="0">
                <a:latin typeface="Tw Cen MT"/>
                <a:hlinkClick r:id="rId9"/>
              </a:rPr>
              <a:t>Milieu de travail GC Exigence TI des points de travail. </a:t>
            </a:r>
            <a:r>
              <a:rPr lang="fr-FR" dirty="0">
                <a:latin typeface="Tw Cen MT"/>
              </a:rPr>
              <a:t> </a:t>
            </a:r>
            <a:endParaRPr lang="en-CA" dirty="0">
              <a:highlight>
                <a:srgbClr val="FFFF00"/>
              </a:highlight>
            </a:endParaRPr>
          </a:p>
          <a:p>
            <a:r>
              <a:rPr lang="fr-CA" b="1" dirty="0"/>
              <a:t>ÉLECTRICITÉ</a:t>
            </a:r>
          </a:p>
          <a:p>
            <a:pPr>
              <a:spcBef>
                <a:spcPts val="0"/>
              </a:spcBef>
            </a:pPr>
            <a:r>
              <a:rPr lang="fr-CA" dirty="0"/>
              <a:t>Exigences pour le mobilier:</a:t>
            </a:r>
          </a:p>
          <a:p>
            <a:pPr marL="171450" indent="-171450">
              <a:spcBef>
                <a:spcPts val="0"/>
              </a:spcBef>
              <a:buFont typeface="Arial" panose="020B0604020202020204" pitchFamily="34" charset="0"/>
              <a:buChar char="•"/>
            </a:pPr>
            <a:r>
              <a:rPr lang="fr-CA" dirty="0"/>
              <a:t>Fournir un/des modules d’alimentation électrique, fixé à l’avant de la surface de travail pour l’accessibilité, comprenant des prises simples et au minimum une (1) prise USB double;</a:t>
            </a:r>
          </a:p>
          <a:p>
            <a:pPr marL="171450" indent="-171450">
              <a:spcBef>
                <a:spcPts val="0"/>
              </a:spcBef>
              <a:buFont typeface="Arial" panose="020B0604020202020204" pitchFamily="34" charset="0"/>
              <a:buChar char="•"/>
            </a:pPr>
            <a:r>
              <a:rPr lang="fr-CA" dirty="0"/>
              <a:t>Fournir une (1) barre ou un (1) module d’alimentation électrique, fixé à l’arrière, sous la surface de travail. La barre ou le module d’alimentation doit avoir cinq (5) prises simples;  </a:t>
            </a:r>
          </a:p>
          <a:p>
            <a:pPr>
              <a:spcBef>
                <a:spcPts val="0"/>
              </a:spcBef>
            </a:pPr>
            <a:endParaRPr lang="fr-CA" dirty="0"/>
          </a:p>
          <a:p>
            <a:pPr>
              <a:spcBef>
                <a:spcPts val="0"/>
              </a:spcBef>
            </a:pPr>
            <a:r>
              <a:rPr lang="fr-CA" dirty="0"/>
              <a:t>Exigences pour la pièce:</a:t>
            </a:r>
          </a:p>
          <a:p>
            <a:pPr marL="171450" indent="-171450">
              <a:spcBef>
                <a:spcPts val="0"/>
              </a:spcBef>
              <a:buFont typeface="Arial" panose="020B0604020202020204" pitchFamily="34" charset="0"/>
              <a:buChar char="•"/>
            </a:pPr>
            <a:r>
              <a:rPr lang="fr-CA" dirty="0"/>
              <a:t>Fournir une (1) prise VDI (voix, images, données) par salle de concentration (si requis par le client – évaluation au cas par cas)</a:t>
            </a:r>
          </a:p>
          <a:p>
            <a:pPr marL="171450" indent="-171450">
              <a:spcBef>
                <a:spcPts val="0"/>
              </a:spcBef>
              <a:buFont typeface="Arial" panose="020B0604020202020204" pitchFamily="34" charset="0"/>
              <a:buChar char="•"/>
            </a:pPr>
            <a:r>
              <a:rPr lang="fr-CA" dirty="0"/>
              <a:t>Prévoir un (1) circuit/quatre (4) salles de concentration ou tout autre espace avec un profil électrique similaire</a:t>
            </a:r>
          </a:p>
          <a:p>
            <a:pPr marL="171450" indent="-171450">
              <a:spcBef>
                <a:spcPts val="0"/>
              </a:spcBef>
              <a:buFont typeface="Arial" panose="020B0604020202020204" pitchFamily="34" charset="0"/>
              <a:buChar char="•"/>
            </a:pPr>
            <a:r>
              <a:rPr lang="fr-CA" dirty="0"/>
              <a:t>Prévoir au maximum deux (2) prises électriques murales standard par salle de concentration</a:t>
            </a:r>
          </a:p>
          <a:p>
            <a:pPr marL="171450" indent="-171450">
              <a:spcBef>
                <a:spcPts val="0"/>
              </a:spcBef>
              <a:buFont typeface="Arial" panose="020B0604020202020204" pitchFamily="34" charset="0"/>
              <a:buChar char="•"/>
            </a:pPr>
            <a:r>
              <a:rPr lang="fr-CA" dirty="0"/>
              <a:t>Envisager de retirer l’éclairage de l’immeuble de base et de le remplacer par un éclairage accent à intensité variable avec contrôle qui peut être ajusté par l’utilisateur ou recâbler luminaires existants.</a:t>
            </a:r>
          </a:p>
          <a:p>
            <a:pPr>
              <a:spcBef>
                <a:spcPts val="0"/>
              </a:spcBef>
            </a:pPr>
            <a:endParaRPr lang="fr-CA" dirty="0">
              <a:highlight>
                <a:srgbClr val="FFFF00"/>
              </a:highlight>
            </a:endParaRPr>
          </a:p>
          <a:p>
            <a:pPr>
              <a:spcBef>
                <a:spcPts val="0"/>
              </a:spcBef>
            </a:pPr>
            <a:r>
              <a:rPr lang="fr-CA" b="1" dirty="0"/>
              <a:t>MÉCANIQUE</a:t>
            </a:r>
          </a:p>
          <a:p>
            <a:pPr marL="171450" indent="-171450">
              <a:spcBef>
                <a:spcPts val="0"/>
              </a:spcBef>
              <a:buFont typeface="Arial" panose="020B0604020202020204" pitchFamily="34" charset="0"/>
              <a:buChar char="•"/>
            </a:pPr>
            <a:r>
              <a:rPr lang="fr-CA" dirty="0"/>
              <a:t>Consulter le document Spécifications générales et bureaux à aires ouvertes, pages 3 et 4.</a:t>
            </a:r>
          </a:p>
          <a:p>
            <a:r>
              <a:rPr lang="fr-CA" b="1" dirty="0"/>
              <a:t>AMÉNAGEMENT INTÉRIEUR</a:t>
            </a:r>
          </a:p>
          <a:p>
            <a:pPr marL="171450" indent="-171450">
              <a:spcBef>
                <a:spcPts val="0"/>
              </a:spcBef>
              <a:buFont typeface="Arial" panose="020B0604020202020204" pitchFamily="34" charset="0"/>
              <a:buChar char="•"/>
            </a:pPr>
            <a:r>
              <a:rPr lang="fr-CA" dirty="0"/>
              <a:t>Consulter le document Spécifications générales et bureaux à aires ouvertes, pages 3 et 4.</a:t>
            </a:r>
          </a:p>
          <a:p>
            <a:pPr marL="171450" indent="-171450">
              <a:spcBef>
                <a:spcPts val="0"/>
              </a:spcBef>
              <a:buFont typeface="Arial" panose="020B0604020202020204" pitchFamily="34" charset="0"/>
              <a:buChar char="•"/>
            </a:pPr>
            <a:endParaRPr lang="fr-CA" dirty="0"/>
          </a:p>
          <a:p>
            <a:pPr>
              <a:spcBef>
                <a:spcPts val="0"/>
              </a:spcBef>
            </a:pPr>
            <a:r>
              <a:rPr lang="fr-CA" b="1" dirty="0"/>
              <a:t>ACCESSIBILITÉ</a:t>
            </a:r>
          </a:p>
          <a:p>
            <a:pPr marL="171450" indent="-171450">
              <a:spcBef>
                <a:spcPts val="0"/>
              </a:spcBef>
              <a:buFont typeface="Arial" panose="020B0604020202020204" pitchFamily="34" charset="0"/>
              <a:buChar char="•"/>
            </a:pPr>
            <a:r>
              <a:rPr lang="fr-CA" dirty="0"/>
              <a:t>Référez-vous aux pages  5 et 6 pour obtenir des informations sur l’accessibilité qui pourraient s’appliquer.</a:t>
            </a:r>
          </a:p>
        </p:txBody>
      </p:sp>
      <p:sp>
        <p:nvSpPr>
          <p:cNvPr id="10" name="Text Placeholder 9"/>
          <p:cNvSpPr>
            <a:spLocks noGrp="1"/>
          </p:cNvSpPr>
          <p:nvPr>
            <p:ph type="body" sz="half" idx="23"/>
            <p:custDataLst>
              <p:tags r:id="rId5"/>
            </p:custDataLst>
          </p:nvPr>
        </p:nvSpPr>
        <p:spPr>
          <a:xfrm>
            <a:off x="3902074" y="1968"/>
            <a:ext cx="7409089" cy="951934"/>
          </a:xfrm>
          <a:solidFill>
            <a:srgbClr val="8689AF">
              <a:alpha val="50196"/>
            </a:srgbClr>
          </a:solidFill>
        </p:spPr>
        <p:txBody>
          <a:bodyPr>
            <a:normAutofit/>
          </a:bodyPr>
          <a:lstStyle/>
          <a:p>
            <a:r>
              <a:rPr lang="fr-CA" sz="2400"/>
              <a:t>SALLE DE CONCENTRATION</a:t>
            </a:r>
          </a:p>
        </p:txBody>
      </p:sp>
      <p:sp>
        <p:nvSpPr>
          <p:cNvPr id="19" name="Text Box 5"/>
          <p:cNvSpPr txBox="1">
            <a:spLocks noChangeArrowheads="1"/>
          </p:cNvSpPr>
          <p:nvPr>
            <p:custDataLst>
              <p:tags r:id="rId6"/>
            </p:custDataLst>
          </p:nvPr>
        </p:nvSpPr>
        <p:spPr bwMode="auto">
          <a:xfrm>
            <a:off x="838199" y="2617694"/>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EXEMPLE</a:t>
            </a:r>
          </a:p>
        </p:txBody>
      </p:sp>
      <p:sp>
        <p:nvSpPr>
          <p:cNvPr id="14" name="Footer Placeholder 4">
            <a:extLst>
              <a:ext uri="{FF2B5EF4-FFF2-40B4-BE49-F238E27FC236}">
                <a16:creationId xmlns:a16="http://schemas.microsoft.com/office/drawing/2014/main" id="{22401E00-F2B5-4176-9DFC-0778FACE44B5}"/>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21" name="Picture 20" descr="An office with a desk and chair&#10;&#10;Description automatically generated">
            <a:extLst>
              <a:ext uri="{FF2B5EF4-FFF2-40B4-BE49-F238E27FC236}">
                <a16:creationId xmlns:a16="http://schemas.microsoft.com/office/drawing/2014/main" id="{BE11777F-4EC9-08AF-1073-A2014D2E1D3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9238" t="8266" r="21380" b="9580"/>
          <a:stretch/>
        </p:blipFill>
        <p:spPr>
          <a:xfrm>
            <a:off x="4960142" y="3958566"/>
            <a:ext cx="2281922" cy="2200010"/>
          </a:xfrm>
          <a:prstGeom prst="rect">
            <a:avLst/>
          </a:prstGeom>
        </p:spPr>
      </p:pic>
      <p:pic>
        <p:nvPicPr>
          <p:cNvPr id="23" name="Picture 22" descr="A drawing of a room with a desk and a computer&#10;&#10;Description automatically generated">
            <a:extLst>
              <a:ext uri="{FF2B5EF4-FFF2-40B4-BE49-F238E27FC236}">
                <a16:creationId xmlns:a16="http://schemas.microsoft.com/office/drawing/2014/main" id="{DC2AC356-FE7D-7727-3867-78B1C72284D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381" t="15857" r="23625" b="7314"/>
          <a:stretch/>
        </p:blipFill>
        <p:spPr>
          <a:xfrm>
            <a:off x="809653" y="3027873"/>
            <a:ext cx="3924996" cy="3117932"/>
          </a:xfrm>
          <a:prstGeom prst="rect">
            <a:avLst/>
          </a:prstGeom>
        </p:spPr>
      </p:pic>
      <p:sp>
        <p:nvSpPr>
          <p:cNvPr id="2" name="Date Placeholder 3">
            <a:extLst>
              <a:ext uri="{FF2B5EF4-FFF2-40B4-BE49-F238E27FC236}">
                <a16:creationId xmlns:a16="http://schemas.microsoft.com/office/drawing/2014/main" id="{24747CCE-9CCA-2551-E710-0DC04BCCC836}"/>
              </a:ext>
            </a:extLst>
          </p:cNvPr>
          <p:cNvSpPr>
            <a:spLocks noGrp="1"/>
          </p:cNvSpPr>
          <p:nvPr>
            <p:ph type="dt" sz="half" idx="10"/>
          </p:nvPr>
        </p:nvSpPr>
        <p:spPr>
          <a:xfrm>
            <a:off x="857654" y="6382511"/>
            <a:ext cx="1304365" cy="365125"/>
          </a:xfrm>
        </p:spPr>
        <p:txBody>
          <a:bodyPr/>
          <a:lstStyle/>
          <a:p>
            <a:fld id="{EB3F9348-5A5C-4C8F-913A-DEC89F38ACF4}" type="datetime1">
              <a:rPr lang="en-US" smtClean="0"/>
              <a:t>4/12/2024</a:t>
            </a:fld>
            <a:endParaRPr lang="fr-CA" dirty="0"/>
          </a:p>
        </p:txBody>
      </p:sp>
    </p:spTree>
    <p:extLst>
      <p:ext uri="{BB962C8B-B14F-4D97-AF65-F5344CB8AC3E}">
        <p14:creationId xmlns:p14="http://schemas.microsoft.com/office/powerpoint/2010/main" val="2959102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custDataLst>
              <p:tags r:id="rId1"/>
            </p:custDataLst>
          </p:nvPr>
        </p:nvSpPr>
        <p:spPr/>
        <p:txBody>
          <a:bodyPr/>
          <a:lstStyle/>
          <a:p>
            <a:fld id="{B281B320-300E-4159-A42B-6C3D22C81CA1}" type="slidenum">
              <a:rPr lang="fr-CA" smtClean="0"/>
              <a:pPr/>
              <a:t>14</a:t>
            </a:fld>
            <a:endParaRPr lang="fr-CA"/>
          </a:p>
        </p:txBody>
      </p:sp>
      <p:sp>
        <p:nvSpPr>
          <p:cNvPr id="6" name="Text Placeholder 5"/>
          <p:cNvSpPr>
            <a:spLocks noGrp="1"/>
          </p:cNvSpPr>
          <p:nvPr>
            <p:ph type="body" sz="half" idx="22"/>
            <p:custDataLst>
              <p:tags r:id="rId2"/>
            </p:custDataLst>
          </p:nvPr>
        </p:nvSpPr>
        <p:spPr>
          <a:xfrm>
            <a:off x="838200" y="-5651"/>
            <a:ext cx="2974962" cy="959552"/>
          </a:xfrm>
          <a:solidFill>
            <a:srgbClr val="8689AF"/>
          </a:solidFill>
        </p:spPr>
        <p:txBody>
          <a:bodyPr>
            <a:normAutofit/>
          </a:bodyPr>
          <a:lstStyle/>
          <a:p>
            <a:pPr algn="ctr"/>
            <a:r>
              <a:rPr lang="fr-CA" sz="1800"/>
              <a:t>PRIMAIRE, INDIVIDUEL ET FERMÉ</a:t>
            </a:r>
          </a:p>
        </p:txBody>
      </p:sp>
      <p:sp>
        <p:nvSpPr>
          <p:cNvPr id="7" name="Text Placeholder 6"/>
          <p:cNvSpPr>
            <a:spLocks noGrp="1"/>
          </p:cNvSpPr>
          <p:nvPr>
            <p:ph type="body" sz="half" idx="23"/>
            <p:custDataLst>
              <p:tags r:id="rId3"/>
            </p:custDataLst>
          </p:nvPr>
        </p:nvSpPr>
        <p:spPr>
          <a:xfrm>
            <a:off x="3937686" y="0"/>
            <a:ext cx="7414527" cy="953901"/>
          </a:xfrm>
          <a:solidFill>
            <a:srgbClr val="8689AF">
              <a:alpha val="50196"/>
            </a:srgbClr>
          </a:solidFill>
        </p:spPr>
        <p:txBody>
          <a:bodyPr>
            <a:normAutofit/>
          </a:bodyPr>
          <a:lstStyle/>
          <a:p>
            <a:r>
              <a:rPr lang="fr-CA" sz="2400"/>
              <a:t>SALLE DE CONCENTRATION (suite)</a:t>
            </a:r>
          </a:p>
        </p:txBody>
      </p:sp>
      <p:sp>
        <p:nvSpPr>
          <p:cNvPr id="18" name="Text Box 5"/>
          <p:cNvSpPr txBox="1">
            <a:spLocks noChangeArrowheads="1"/>
          </p:cNvSpPr>
          <p:nvPr>
            <p:custDataLst>
              <p:tags r:id="rId4"/>
            </p:custDataLst>
          </p:nvPr>
        </p:nvSpPr>
        <p:spPr bwMode="auto">
          <a:xfrm>
            <a:off x="793743" y="1195123"/>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AUTRES EXEMPLES DE CONFIGURATION</a:t>
            </a:r>
          </a:p>
        </p:txBody>
      </p:sp>
      <p:sp>
        <p:nvSpPr>
          <p:cNvPr id="14" name="Footer Placeholder 4">
            <a:extLst>
              <a:ext uri="{FF2B5EF4-FFF2-40B4-BE49-F238E27FC236}">
                <a16:creationId xmlns:a16="http://schemas.microsoft.com/office/drawing/2014/main" id="{7C57FAAB-D4DA-4B1C-B0CF-7A6E7B6E6167}"/>
              </a:ext>
            </a:extLst>
          </p:cNvPr>
          <p:cNvSpPr>
            <a:spLocks noGrp="1"/>
          </p:cNvSpPr>
          <p:nvPr>
            <p:ph type="ftr" sz="quarter" idx="3"/>
            <p:custDataLst>
              <p:tags r:id="rId5"/>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9" name="Picture 8" descr="A picture containing text, window&#10;&#10;Description automatically generated">
            <a:extLst>
              <a:ext uri="{FF2B5EF4-FFF2-40B4-BE49-F238E27FC236}">
                <a16:creationId xmlns:a16="http://schemas.microsoft.com/office/drawing/2014/main" id="{EA762757-5FE6-E1B1-BB84-3B773082BC2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638" t="9123" r="8967"/>
          <a:stretch/>
        </p:blipFill>
        <p:spPr>
          <a:xfrm>
            <a:off x="2137188" y="1982354"/>
            <a:ext cx="3351948" cy="3423452"/>
          </a:xfrm>
          <a:prstGeom prst="rect">
            <a:avLst/>
          </a:prstGeom>
        </p:spPr>
      </p:pic>
      <p:pic>
        <p:nvPicPr>
          <p:cNvPr id="13" name="Picture 12" descr="A room with sliding doors&#10;&#10;Description automatically generated">
            <a:extLst>
              <a:ext uri="{FF2B5EF4-FFF2-40B4-BE49-F238E27FC236}">
                <a16:creationId xmlns:a16="http://schemas.microsoft.com/office/drawing/2014/main" id="{DC7CBBDB-F6F6-FF78-4B9A-4CE617F20D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213" t="10675" r="23108" b="12356"/>
          <a:stretch/>
        </p:blipFill>
        <p:spPr>
          <a:xfrm>
            <a:off x="5728151" y="1879731"/>
            <a:ext cx="4539586" cy="3628699"/>
          </a:xfrm>
          <a:prstGeom prst="rect">
            <a:avLst/>
          </a:prstGeom>
        </p:spPr>
      </p:pic>
      <p:sp>
        <p:nvSpPr>
          <p:cNvPr id="2" name="Date Placeholder 3">
            <a:extLst>
              <a:ext uri="{FF2B5EF4-FFF2-40B4-BE49-F238E27FC236}">
                <a16:creationId xmlns:a16="http://schemas.microsoft.com/office/drawing/2014/main" id="{CD74C075-AF10-F92F-E731-C4433299E382}"/>
              </a:ext>
            </a:extLst>
          </p:cNvPr>
          <p:cNvSpPr>
            <a:spLocks noGrp="1"/>
          </p:cNvSpPr>
          <p:nvPr>
            <p:ph type="dt" sz="half" idx="10"/>
          </p:nvPr>
        </p:nvSpPr>
        <p:spPr>
          <a:xfrm>
            <a:off x="857654" y="6382511"/>
            <a:ext cx="1304365" cy="365125"/>
          </a:xfrm>
        </p:spPr>
        <p:txBody>
          <a:bodyPr/>
          <a:lstStyle/>
          <a:p>
            <a:fld id="{84851207-BD9A-4001-ABFA-F51FE22A1866}" type="datetime1">
              <a:rPr lang="en-US" smtClean="0"/>
              <a:t>4/12/2024</a:t>
            </a:fld>
            <a:endParaRPr lang="fr-CA" dirty="0"/>
          </a:p>
        </p:txBody>
      </p:sp>
    </p:spTree>
    <p:extLst>
      <p:ext uri="{BB962C8B-B14F-4D97-AF65-F5344CB8AC3E}">
        <p14:creationId xmlns:p14="http://schemas.microsoft.com/office/powerpoint/2010/main" val="4128286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9788" y="1116946"/>
            <a:ext cx="6458479" cy="1362125"/>
          </a:xfrm>
        </p:spPr>
        <p:txBody>
          <a:bodyPr>
            <a:normAutofit fontScale="92500" lnSpcReduction="10000"/>
          </a:bodyPr>
          <a:lstStyle/>
          <a:p>
            <a:pPr>
              <a:spcBef>
                <a:spcPts val="0"/>
              </a:spcBef>
            </a:pPr>
            <a:r>
              <a:rPr lang="fr-CA" b="1"/>
              <a:t>CONCEPTION</a:t>
            </a:r>
          </a:p>
          <a:p>
            <a:pPr marL="171450" indent="-171450">
              <a:spcBef>
                <a:spcPts val="0"/>
              </a:spcBef>
              <a:buFont typeface="Arial" panose="020B0604020202020204" pitchFamily="34" charset="0"/>
              <a:buChar char="•"/>
            </a:pPr>
            <a:r>
              <a:rPr lang="fr-CA"/>
              <a:t>Pièce fermée avec cloisons démontables et/ou sèches.</a:t>
            </a:r>
          </a:p>
          <a:p>
            <a:pPr marL="171450" indent="-171450">
              <a:spcBef>
                <a:spcPts val="0"/>
              </a:spcBef>
              <a:buFont typeface="Arial" panose="020B0604020202020204" pitchFamily="34" charset="0"/>
              <a:buChar char="•"/>
            </a:pPr>
            <a:r>
              <a:rPr lang="fr-CA"/>
              <a:t>Envisager des portes coulissantes pour optimiser l’espace.</a:t>
            </a:r>
          </a:p>
          <a:p>
            <a:pPr marL="171450" indent="-171450">
              <a:spcBef>
                <a:spcPts val="0"/>
              </a:spcBef>
              <a:buFont typeface="Arial" panose="020B0604020202020204" pitchFamily="34" charset="0"/>
              <a:buChar char="•"/>
            </a:pPr>
            <a:r>
              <a:rPr lang="fr-CA"/>
              <a:t>Vitrage sur au moins un mur pour laisser pénétrer la lumière (une pellicule d’intimité peut être appliquée conformément aux normes et aux codes pertinents).</a:t>
            </a:r>
          </a:p>
          <a:p>
            <a:pPr marL="171450" indent="-171450">
              <a:spcBef>
                <a:spcPts val="0"/>
              </a:spcBef>
              <a:buFont typeface="Arial" panose="020B0604020202020204" pitchFamily="34" charset="0"/>
              <a:buChar char="•"/>
            </a:pPr>
            <a:r>
              <a:rPr lang="fr-CA"/>
              <a:t>Prévoir une variété de points de travail individuels et ouverts (postes de travail, points de transition et capsules de concentration);</a:t>
            </a:r>
          </a:p>
          <a:p>
            <a:pPr marL="171450" indent="-171450">
              <a:spcBef>
                <a:spcPts val="100"/>
              </a:spcBef>
              <a:buFont typeface="Arial" panose="020B0604020202020204" pitchFamily="34" charset="0"/>
              <a:buChar char="•"/>
            </a:pPr>
            <a:r>
              <a:rPr lang="en-CA" err="1"/>
              <a:t>Toujours</a:t>
            </a:r>
            <a:r>
              <a:rPr lang="en-CA"/>
              <a:t> </a:t>
            </a:r>
            <a:r>
              <a:rPr lang="en-CA" err="1"/>
              <a:t>confimer</a:t>
            </a:r>
            <a:r>
              <a:rPr lang="en-CA"/>
              <a:t> la </a:t>
            </a:r>
            <a:r>
              <a:rPr lang="en-CA" err="1"/>
              <a:t>compatibilité</a:t>
            </a:r>
            <a:r>
              <a:rPr lang="en-CA"/>
              <a:t> entre les </a:t>
            </a:r>
            <a:r>
              <a:rPr lang="en-CA" err="1"/>
              <a:t>moniteurs</a:t>
            </a:r>
            <a:r>
              <a:rPr lang="en-CA"/>
              <a:t>, les bras de support pour </a:t>
            </a:r>
            <a:r>
              <a:rPr lang="en-CA" err="1"/>
              <a:t>moniteurs</a:t>
            </a:r>
            <a:r>
              <a:rPr lang="en-CA"/>
              <a:t> et la taille de la surface de travail.</a:t>
            </a:r>
            <a:endParaRPr lang="fr-CA"/>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15</a:t>
            </a:fld>
            <a:endParaRPr lang="fr-CA"/>
          </a:p>
        </p:txBody>
      </p:sp>
      <p:sp>
        <p:nvSpPr>
          <p:cNvPr id="8" name="Text Placeholder 7"/>
          <p:cNvSpPr>
            <a:spLocks noGrp="1"/>
          </p:cNvSpPr>
          <p:nvPr>
            <p:ph type="body" sz="half" idx="22"/>
            <p:custDataLst>
              <p:tags r:id="rId3"/>
            </p:custDataLst>
          </p:nvPr>
        </p:nvSpPr>
        <p:spPr>
          <a:xfrm>
            <a:off x="838200" y="-5651"/>
            <a:ext cx="2939350" cy="959552"/>
          </a:xfrm>
          <a:solidFill>
            <a:srgbClr val="8689AF"/>
          </a:solidFill>
        </p:spPr>
        <p:txBody>
          <a:bodyPr>
            <a:normAutofit/>
          </a:bodyPr>
          <a:lstStyle/>
          <a:p>
            <a:pPr algn="ctr"/>
            <a:r>
              <a:rPr lang="fr-CA" sz="1800"/>
              <a:t>PRIMAIRE, INDIVIDUEL ET FERMÉ</a:t>
            </a:r>
          </a:p>
        </p:txBody>
      </p:sp>
      <p:sp>
        <p:nvSpPr>
          <p:cNvPr id="9" name="Text Placeholder 8"/>
          <p:cNvSpPr>
            <a:spLocks noGrp="1"/>
          </p:cNvSpPr>
          <p:nvPr>
            <p:ph type="body" sz="half" idx="24"/>
            <p:custDataLst>
              <p:tags r:id="rId4"/>
            </p:custDataLst>
          </p:nvPr>
        </p:nvSpPr>
        <p:spPr>
          <a:xfrm>
            <a:off x="7422293" y="1116945"/>
            <a:ext cx="3929920" cy="5239405"/>
          </a:xfrm>
        </p:spPr>
        <p:txBody>
          <a:bodyPr vert="horz" lIns="91440" tIns="45720" rIns="91440" bIns="45720" rtlCol="0" anchor="t">
            <a:noAutofit/>
          </a:bodyPr>
          <a:lstStyle/>
          <a:p>
            <a:r>
              <a:rPr lang="fr-CA" sz="1100" b="1"/>
              <a:t>OCCUPANTS: </a:t>
            </a:r>
            <a:r>
              <a:rPr lang="fr-CA" sz="1100"/>
              <a:t>4 à 6 minimum recommandés, l’occupation varie selon la taille de la salle et les tâches</a:t>
            </a:r>
          </a:p>
          <a:p>
            <a:r>
              <a:rPr lang="fr-CA" sz="1100" b="1"/>
              <a:t>INTIMITÉ VISUELLE: </a:t>
            </a:r>
            <a:r>
              <a:rPr lang="fr-CA" sz="1100"/>
              <a:t>de faible à moyenne</a:t>
            </a:r>
          </a:p>
          <a:p>
            <a:r>
              <a:rPr lang="fr-CA" sz="1100" b="1"/>
              <a:t>INTIMITÉ ACOUSTIQUE: </a:t>
            </a:r>
            <a:r>
              <a:rPr lang="fr-CA" sz="1100"/>
              <a:t>moyenne (cible : ITS 45)</a:t>
            </a:r>
          </a:p>
          <a:p>
            <a:r>
              <a:rPr lang="fr-CA" sz="1100" b="1"/>
              <a:t>TAILLE MOYENNE: </a:t>
            </a:r>
            <a:r>
              <a:rPr lang="fr-CA" sz="1100"/>
              <a:t>5m² par occupant</a:t>
            </a:r>
          </a:p>
          <a:p>
            <a:r>
              <a:rPr lang="fr-CA" sz="1100" b="1"/>
              <a:t>TECHNOLOGIE</a:t>
            </a:r>
          </a:p>
          <a:p>
            <a:pPr marL="171450" indent="-171450">
              <a:spcBef>
                <a:spcPts val="0"/>
              </a:spcBef>
              <a:buFont typeface="Arial" panose="020B0604020202020204" pitchFamily="34" charset="0"/>
              <a:buChar char="•"/>
            </a:pPr>
            <a:r>
              <a:rPr lang="en-CA" sz="1100"/>
              <a:t>Poste de travail A</a:t>
            </a:r>
            <a:r>
              <a:rPr lang="fr-FR" sz="1100" err="1"/>
              <a:t>pportez</a:t>
            </a:r>
            <a:r>
              <a:rPr lang="fr-FR" sz="1100"/>
              <a:t> votre propre appareil (BYOD). </a:t>
            </a:r>
          </a:p>
          <a:p>
            <a:pPr marL="171450" indent="-171450">
              <a:spcBef>
                <a:spcPts val="0"/>
              </a:spcBef>
              <a:buFont typeface="Arial" panose="020B0604020202020204" pitchFamily="34" charset="0"/>
              <a:buChar char="•"/>
            </a:pPr>
            <a:r>
              <a:rPr lang="fr-FR" sz="1100">
                <a:latin typeface="Tw Cen MT"/>
              </a:rPr>
              <a:t>Pour plus d’informations concernant les exigences technologiques du poste de travail, veuillez-vous référer au </a:t>
            </a:r>
            <a:r>
              <a:rPr lang="fr-FR" sz="1100">
                <a:latin typeface="Tw Cen MT"/>
                <a:hlinkClick r:id="rId9"/>
              </a:rPr>
              <a:t>Milieu de travail GC Exigence TI des points de travail. </a:t>
            </a:r>
            <a:endParaRPr lang="en-CA" sz="1100">
              <a:highlight>
                <a:srgbClr val="FFFF00"/>
              </a:highlight>
            </a:endParaRPr>
          </a:p>
          <a:p>
            <a:pPr>
              <a:spcBef>
                <a:spcPts val="0"/>
              </a:spcBef>
            </a:pPr>
            <a:endParaRPr lang="fr-CA" sz="1100" b="1"/>
          </a:p>
          <a:p>
            <a:pPr>
              <a:spcBef>
                <a:spcPts val="0"/>
              </a:spcBef>
            </a:pPr>
            <a:r>
              <a:rPr lang="fr-CA" sz="1100" b="1"/>
              <a:t>ÉLECTRICITÉ</a:t>
            </a:r>
          </a:p>
          <a:p>
            <a:pPr>
              <a:spcBef>
                <a:spcPts val="0"/>
              </a:spcBef>
            </a:pPr>
            <a:r>
              <a:rPr lang="fr-CA" sz="1100"/>
              <a:t>Exigences pour le mobilier:</a:t>
            </a:r>
          </a:p>
          <a:p>
            <a:pPr marL="171450" indent="-171450">
              <a:spcBef>
                <a:spcPts val="0"/>
              </a:spcBef>
              <a:buFont typeface="Arial" panose="020B0604020202020204" pitchFamily="34" charset="0"/>
              <a:buChar char="•"/>
            </a:pPr>
            <a:r>
              <a:rPr lang="fr-CA" sz="1100">
                <a:latin typeface="Tw Cen MT"/>
              </a:rPr>
              <a:t>Pour les solutions de sièges rembourrés, prévoir des prises électriques au plancher ou au mur à proximité selon les besoin; </a:t>
            </a:r>
            <a:endParaRPr lang="fr-CA" sz="1100"/>
          </a:p>
          <a:p>
            <a:pPr marL="171450" indent="-171450">
              <a:spcBef>
                <a:spcPts val="0"/>
              </a:spcBef>
              <a:buFont typeface="Arial" panose="020B0604020202020204" pitchFamily="34" charset="0"/>
              <a:buChar char="•"/>
            </a:pPr>
            <a:r>
              <a:rPr lang="fr-CA" sz="1100"/>
              <a:t>Lorsque vous incorporez différents types de point de travail dans la salle d’étude, assurez-vous de fournir l’infrastructure électrique requise tel qu’indiqué pour ces points de travail spécifiques.</a:t>
            </a:r>
          </a:p>
          <a:p>
            <a:pPr>
              <a:spcBef>
                <a:spcPts val="0"/>
              </a:spcBef>
            </a:pPr>
            <a:r>
              <a:rPr lang="fr-CA" sz="1100"/>
              <a:t>Exigences pour la pièce:</a:t>
            </a:r>
          </a:p>
          <a:p>
            <a:pPr marL="171450" indent="-171450">
              <a:spcBef>
                <a:spcPts val="0"/>
              </a:spcBef>
              <a:buFont typeface="Arial" panose="020B0604020202020204" pitchFamily="34" charset="0"/>
              <a:buChar char="•"/>
            </a:pPr>
            <a:r>
              <a:rPr lang="fr-CA" sz="1100"/>
              <a:t>Prévoir un (1) circuit pour un maximum de six (6) points de travail (si solution à base de panneaux);</a:t>
            </a:r>
          </a:p>
          <a:p>
            <a:pPr marL="171450" indent="-171450">
              <a:spcBef>
                <a:spcPts val="0"/>
              </a:spcBef>
              <a:buFont typeface="Arial" panose="020B0604020202020204" pitchFamily="34" charset="0"/>
              <a:buChar char="•"/>
            </a:pPr>
            <a:r>
              <a:rPr lang="fr-CA" sz="1100"/>
              <a:t>Prévoir au maximum trois (3) prises électriques murales standard par salle d’étude</a:t>
            </a:r>
          </a:p>
          <a:p>
            <a:r>
              <a:rPr lang="fr-CA" sz="1100" b="1"/>
              <a:t>MÉCANIQUE</a:t>
            </a:r>
          </a:p>
          <a:p>
            <a:pPr marL="171450" indent="-171450">
              <a:spcBef>
                <a:spcPts val="0"/>
              </a:spcBef>
              <a:buFont typeface="Arial" panose="020B0604020202020204" pitchFamily="34" charset="0"/>
              <a:buChar char="•"/>
            </a:pPr>
            <a:r>
              <a:rPr lang="fr-CA" sz="1100"/>
              <a:t>Consulter le document Spécifications générales et bureaux à aires ouvertes, pages 3 et 4.</a:t>
            </a:r>
          </a:p>
          <a:p>
            <a:pPr>
              <a:spcBef>
                <a:spcPts val="0"/>
              </a:spcBef>
            </a:pPr>
            <a:endParaRPr lang="fr-CA" sz="1100" b="1"/>
          </a:p>
        </p:txBody>
      </p:sp>
      <p:sp>
        <p:nvSpPr>
          <p:cNvPr id="10" name="Text Placeholder 9"/>
          <p:cNvSpPr>
            <a:spLocks noGrp="1"/>
          </p:cNvSpPr>
          <p:nvPr>
            <p:ph type="body" sz="half" idx="23"/>
            <p:custDataLst>
              <p:tags r:id="rId5"/>
            </p:custDataLst>
          </p:nvPr>
        </p:nvSpPr>
        <p:spPr>
          <a:xfrm>
            <a:off x="3902075" y="0"/>
            <a:ext cx="7450137" cy="953901"/>
          </a:xfrm>
          <a:solidFill>
            <a:srgbClr val="8689AF">
              <a:alpha val="50196"/>
            </a:srgbClr>
          </a:solidFill>
        </p:spPr>
        <p:txBody>
          <a:bodyPr>
            <a:normAutofit/>
          </a:bodyPr>
          <a:lstStyle/>
          <a:p>
            <a:r>
              <a:rPr lang="fr-CA" sz="2400"/>
              <a:t>SALLE D’ÉTUDE</a:t>
            </a:r>
          </a:p>
        </p:txBody>
      </p:sp>
      <p:sp>
        <p:nvSpPr>
          <p:cNvPr id="18" name="Text Box 2"/>
          <p:cNvSpPr txBox="1">
            <a:spLocks noChangeArrowheads="1"/>
          </p:cNvSpPr>
          <p:nvPr>
            <p:custDataLst>
              <p:tags r:id="rId6"/>
            </p:custDataLst>
          </p:nvPr>
        </p:nvSpPr>
        <p:spPr bwMode="auto">
          <a:xfrm>
            <a:off x="838200" y="2605202"/>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EXEMPLE</a:t>
            </a:r>
          </a:p>
        </p:txBody>
      </p:sp>
      <p:sp>
        <p:nvSpPr>
          <p:cNvPr id="13" name="Footer Placeholder 4">
            <a:extLst>
              <a:ext uri="{FF2B5EF4-FFF2-40B4-BE49-F238E27FC236}">
                <a16:creationId xmlns:a16="http://schemas.microsoft.com/office/drawing/2014/main" id="{BD6D6CDB-153E-44C0-A91D-F01079523481}"/>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2" name="Picture 1" descr="Diagram&#10;&#10;Description automatically generated">
            <a:extLst>
              <a:ext uri="{FF2B5EF4-FFF2-40B4-BE49-F238E27FC236}">
                <a16:creationId xmlns:a16="http://schemas.microsoft.com/office/drawing/2014/main" id="{AF78719F-44E9-8AC2-8C7E-92AC062D95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478" r="27054"/>
          <a:stretch/>
        </p:blipFill>
        <p:spPr>
          <a:xfrm>
            <a:off x="5611742" y="3645955"/>
            <a:ext cx="1748538" cy="2622807"/>
          </a:xfrm>
          <a:prstGeom prst="rect">
            <a:avLst/>
          </a:prstGeom>
        </p:spPr>
      </p:pic>
      <p:pic>
        <p:nvPicPr>
          <p:cNvPr id="4" name="Picture 3" descr="A picture containing text, picture frame&#10;&#10;Description automatically generated">
            <a:extLst>
              <a:ext uri="{FF2B5EF4-FFF2-40B4-BE49-F238E27FC236}">
                <a16:creationId xmlns:a16="http://schemas.microsoft.com/office/drawing/2014/main" id="{8C9CD5DB-EA1C-33FD-7236-17487CBD3551}"/>
              </a:ext>
            </a:extLst>
          </p:cNvPr>
          <p:cNvPicPr>
            <a:picLocks noChangeAspect="1"/>
          </p:cNvPicPr>
          <p:nvPr/>
        </p:nvPicPr>
        <p:blipFill rotWithShape="1">
          <a:blip r:embed="rId11">
            <a:extLst>
              <a:ext uri="{28A0092B-C50C-407E-A947-70E740481C1C}">
                <a14:useLocalDpi xmlns:a14="http://schemas.microsoft.com/office/drawing/2010/main" val="0"/>
              </a:ext>
            </a:extLst>
          </a:blip>
          <a:srcRect l="20845" t="9357" r="23522"/>
          <a:stretch/>
        </p:blipFill>
        <p:spPr>
          <a:xfrm>
            <a:off x="1235243" y="2660613"/>
            <a:ext cx="4165590" cy="3916259"/>
          </a:xfrm>
          <a:prstGeom prst="rect">
            <a:avLst/>
          </a:prstGeom>
        </p:spPr>
      </p:pic>
      <p:sp>
        <p:nvSpPr>
          <p:cNvPr id="6" name="Date Placeholder 3">
            <a:extLst>
              <a:ext uri="{FF2B5EF4-FFF2-40B4-BE49-F238E27FC236}">
                <a16:creationId xmlns:a16="http://schemas.microsoft.com/office/drawing/2014/main" id="{613EA122-5C44-78FD-9F2D-CB072A1D2BF5}"/>
              </a:ext>
            </a:extLst>
          </p:cNvPr>
          <p:cNvSpPr>
            <a:spLocks noGrp="1"/>
          </p:cNvSpPr>
          <p:nvPr>
            <p:ph type="dt" sz="half" idx="10"/>
          </p:nvPr>
        </p:nvSpPr>
        <p:spPr>
          <a:xfrm>
            <a:off x="857654" y="6382511"/>
            <a:ext cx="1304365" cy="365125"/>
          </a:xfrm>
        </p:spPr>
        <p:txBody>
          <a:bodyPr/>
          <a:lstStyle/>
          <a:p>
            <a:fld id="{793428C3-0641-4459-BBEA-C4756516918A}" type="datetime1">
              <a:rPr lang="en-US" smtClean="0"/>
              <a:t>4/12/2024</a:t>
            </a:fld>
            <a:endParaRPr lang="fr-CA" dirty="0"/>
          </a:p>
        </p:txBody>
      </p:sp>
    </p:spTree>
    <p:extLst>
      <p:ext uri="{BB962C8B-B14F-4D97-AF65-F5344CB8AC3E}">
        <p14:creationId xmlns:p14="http://schemas.microsoft.com/office/powerpoint/2010/main" val="3134868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omputer room with chairs and tables&#10;&#10;Description automatically generated">
            <a:extLst>
              <a:ext uri="{FF2B5EF4-FFF2-40B4-BE49-F238E27FC236}">
                <a16:creationId xmlns:a16="http://schemas.microsoft.com/office/drawing/2014/main" id="{BFFB42EF-43DE-67A0-12E5-44B30AE35A64}"/>
              </a:ext>
            </a:extLst>
          </p:cNvPr>
          <p:cNvPicPr>
            <a:picLocks noChangeAspect="1"/>
          </p:cNvPicPr>
          <p:nvPr/>
        </p:nvPicPr>
        <p:blipFill rotWithShape="1">
          <a:blip r:embed="rId8">
            <a:extLst>
              <a:ext uri="{28A0092B-C50C-407E-A947-70E740481C1C}">
                <a14:useLocalDpi xmlns:a14="http://schemas.microsoft.com/office/drawing/2010/main" val="0"/>
              </a:ext>
            </a:extLst>
          </a:blip>
          <a:srcRect l="2145" t="21877" r="20919"/>
          <a:stretch/>
        </p:blipFill>
        <p:spPr>
          <a:xfrm>
            <a:off x="1212566" y="2926536"/>
            <a:ext cx="5933259" cy="3476429"/>
          </a:xfrm>
          <a:prstGeom prst="rect">
            <a:avLst/>
          </a:prstGeom>
        </p:spPr>
      </p:pic>
      <p:pic>
        <p:nvPicPr>
          <p:cNvPr id="13" name="Picture 12" descr="An aerial view of an office&#10;&#10;Description automatically generated">
            <a:extLst>
              <a:ext uri="{FF2B5EF4-FFF2-40B4-BE49-F238E27FC236}">
                <a16:creationId xmlns:a16="http://schemas.microsoft.com/office/drawing/2014/main" id="{1A50DAD1-11EC-0673-0E31-D6F27033B6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62" t="11392" r="3215"/>
          <a:stretch/>
        </p:blipFill>
        <p:spPr>
          <a:xfrm>
            <a:off x="7797806" y="3683154"/>
            <a:ext cx="3513138" cy="1973392"/>
          </a:xfrm>
          <a:prstGeom prst="rect">
            <a:avLst/>
          </a:prstGeom>
        </p:spPr>
      </p:pic>
      <p:sp>
        <p:nvSpPr>
          <p:cNvPr id="2" name="Content Placeholder 1"/>
          <p:cNvSpPr>
            <a:spLocks noGrp="1"/>
          </p:cNvSpPr>
          <p:nvPr>
            <p:ph idx="1"/>
            <p:custDataLst>
              <p:tags r:id="rId1"/>
            </p:custDataLst>
          </p:nvPr>
        </p:nvSpPr>
        <p:spPr>
          <a:xfrm>
            <a:off x="838199" y="1116947"/>
            <a:ext cx="10514013" cy="953901"/>
          </a:xfrm>
        </p:spPr>
        <p:txBody>
          <a:bodyPr vert="horz" lIns="91440" tIns="45720" rIns="91440" bIns="45720" rtlCol="0" anchor="t">
            <a:normAutofit/>
          </a:bodyPr>
          <a:lstStyle/>
          <a:p>
            <a:pPr marL="0" indent="0">
              <a:buNone/>
            </a:pPr>
            <a:r>
              <a:rPr lang="fr-CA" b="1" dirty="0">
                <a:latin typeface="Tw Cen MT"/>
              </a:rPr>
              <a:t>ACCESSIBILITÉ</a:t>
            </a:r>
          </a:p>
          <a:p>
            <a:pPr marL="171450" indent="-171450">
              <a:spcBef>
                <a:spcPts val="0"/>
              </a:spcBef>
            </a:pPr>
            <a:r>
              <a:rPr lang="fr-FR" dirty="0">
                <a:latin typeface="Tw Cen MT"/>
              </a:rPr>
              <a:t>Assurez-vous que les diamètres de rotation et l’espace de circulation permettent aux utilisateurs d’appareils d’aide à la mobilité sur roues d’accéder à une variété de points de travail accessibles dans la salle l’étude.</a:t>
            </a:r>
            <a:endParaRPr lang="en-CA" dirty="0"/>
          </a:p>
          <a:p>
            <a:pPr>
              <a:spcBef>
                <a:spcPts val="0"/>
              </a:spcBef>
            </a:pPr>
            <a:r>
              <a:rPr lang="en-CA" dirty="0" err="1"/>
              <a:t>Référez-vous</a:t>
            </a:r>
            <a:r>
              <a:rPr lang="en-CA" dirty="0"/>
              <a:t> aux pages 5 et 6 pour </a:t>
            </a:r>
            <a:r>
              <a:rPr lang="en-CA" dirty="0" err="1"/>
              <a:t>obtenir</a:t>
            </a:r>
            <a:r>
              <a:rPr lang="en-CA" dirty="0"/>
              <a:t> des </a:t>
            </a:r>
            <a:r>
              <a:rPr lang="en-CA" dirty="0" err="1"/>
              <a:t>informations</a:t>
            </a:r>
            <a:r>
              <a:rPr lang="en-CA" dirty="0"/>
              <a:t> </a:t>
            </a:r>
            <a:r>
              <a:rPr lang="en-CA" dirty="0" err="1"/>
              <a:t>générales</a:t>
            </a:r>
            <a:r>
              <a:rPr lang="en-CA" dirty="0"/>
              <a:t> sur </a:t>
            </a:r>
            <a:r>
              <a:rPr lang="en-CA" dirty="0" err="1"/>
              <a:t>l’accessibilité</a:t>
            </a:r>
            <a:r>
              <a:rPr lang="en-CA" dirty="0"/>
              <a:t> qui </a:t>
            </a:r>
            <a:r>
              <a:rPr lang="en-CA" dirty="0" err="1"/>
              <a:t>pourraient</a:t>
            </a:r>
            <a:r>
              <a:rPr lang="en-CA" dirty="0"/>
              <a:t> </a:t>
            </a:r>
            <a:r>
              <a:rPr lang="en-CA" dirty="0" err="1"/>
              <a:t>s’appliquer</a:t>
            </a:r>
            <a:r>
              <a:rPr lang="en-CA" dirty="0"/>
              <a:t>.</a:t>
            </a:r>
          </a:p>
          <a:p>
            <a:pPr marL="0" indent="0">
              <a:buNone/>
            </a:pPr>
            <a:endParaRPr lang="en-CA" dirty="0"/>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16</a:t>
            </a:fld>
            <a:endParaRPr lang="fr-CA"/>
          </a:p>
        </p:txBody>
      </p:sp>
      <p:sp>
        <p:nvSpPr>
          <p:cNvPr id="6" name="Text Placeholder 5"/>
          <p:cNvSpPr>
            <a:spLocks noGrp="1"/>
          </p:cNvSpPr>
          <p:nvPr>
            <p:ph type="body" sz="half" idx="22"/>
            <p:custDataLst>
              <p:tags r:id="rId3"/>
            </p:custDataLst>
          </p:nvPr>
        </p:nvSpPr>
        <p:spPr>
          <a:xfrm>
            <a:off x="838200" y="0"/>
            <a:ext cx="2974962" cy="953901"/>
          </a:xfrm>
          <a:solidFill>
            <a:srgbClr val="8689AF"/>
          </a:solidFill>
        </p:spPr>
        <p:txBody>
          <a:bodyPr>
            <a:normAutofit/>
          </a:bodyPr>
          <a:lstStyle/>
          <a:p>
            <a:pPr algn="ctr"/>
            <a:r>
              <a:rPr lang="fr-CA" sz="1800"/>
              <a:t>PRIMAIRE, INDIVIDUEL ET FERMÉ</a:t>
            </a:r>
          </a:p>
        </p:txBody>
      </p:sp>
      <p:sp>
        <p:nvSpPr>
          <p:cNvPr id="7" name="Text Placeholder 6"/>
          <p:cNvSpPr>
            <a:spLocks noGrp="1"/>
          </p:cNvSpPr>
          <p:nvPr>
            <p:ph type="body" sz="half" idx="23"/>
            <p:custDataLst>
              <p:tags r:id="rId4"/>
            </p:custDataLst>
          </p:nvPr>
        </p:nvSpPr>
        <p:spPr>
          <a:xfrm>
            <a:off x="3937686" y="0"/>
            <a:ext cx="7414527" cy="953901"/>
          </a:xfrm>
          <a:solidFill>
            <a:srgbClr val="8689AF">
              <a:alpha val="50196"/>
            </a:srgbClr>
          </a:solidFill>
        </p:spPr>
        <p:txBody>
          <a:bodyPr>
            <a:normAutofit/>
          </a:bodyPr>
          <a:lstStyle/>
          <a:p>
            <a:r>
              <a:rPr lang="fr-CA" sz="2400"/>
              <a:t>SALLE D’ÉTUDE (suite)</a:t>
            </a:r>
          </a:p>
        </p:txBody>
      </p:sp>
      <p:sp>
        <p:nvSpPr>
          <p:cNvPr id="18" name="Text Box 2"/>
          <p:cNvSpPr txBox="1">
            <a:spLocks noChangeArrowheads="1"/>
          </p:cNvSpPr>
          <p:nvPr>
            <p:custDataLst>
              <p:tags r:id="rId5"/>
            </p:custDataLst>
          </p:nvPr>
        </p:nvSpPr>
        <p:spPr bwMode="auto">
          <a:xfrm>
            <a:off x="862041" y="2233894"/>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dirty="0">
                <a:solidFill>
                  <a:srgbClr val="000000"/>
                </a:solidFill>
                <a:latin typeface="Tw Cen MT" panose="020B0602020104020603" pitchFamily="34" charset="0"/>
              </a:rPr>
              <a:t>AUTRES EXEMPLES DE CONFIGURATION</a:t>
            </a:r>
          </a:p>
        </p:txBody>
      </p:sp>
      <p:sp>
        <p:nvSpPr>
          <p:cNvPr id="12" name="Footer Placeholder 4">
            <a:extLst>
              <a:ext uri="{FF2B5EF4-FFF2-40B4-BE49-F238E27FC236}">
                <a16:creationId xmlns:a16="http://schemas.microsoft.com/office/drawing/2014/main" id="{2990BFF9-5F32-428E-8777-6B312C7E74E1}"/>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sp>
        <p:nvSpPr>
          <p:cNvPr id="5" name="Date Placeholder 3">
            <a:extLst>
              <a:ext uri="{FF2B5EF4-FFF2-40B4-BE49-F238E27FC236}">
                <a16:creationId xmlns:a16="http://schemas.microsoft.com/office/drawing/2014/main" id="{5AA7F0BC-FFA0-9974-185B-8A19A6C95DAE}"/>
              </a:ext>
            </a:extLst>
          </p:cNvPr>
          <p:cNvSpPr>
            <a:spLocks noGrp="1"/>
          </p:cNvSpPr>
          <p:nvPr>
            <p:ph type="dt" sz="half" idx="10"/>
          </p:nvPr>
        </p:nvSpPr>
        <p:spPr>
          <a:xfrm>
            <a:off x="857654" y="6382511"/>
            <a:ext cx="1304365" cy="365125"/>
          </a:xfrm>
        </p:spPr>
        <p:txBody>
          <a:bodyPr/>
          <a:lstStyle/>
          <a:p>
            <a:fld id="{1E27EA6E-7BD3-4020-9FC2-5CB91756529B}" type="datetime1">
              <a:rPr lang="en-US" smtClean="0"/>
              <a:t>4/12/2024</a:t>
            </a:fld>
            <a:endParaRPr lang="fr-CA" dirty="0"/>
          </a:p>
        </p:txBody>
      </p:sp>
    </p:spTree>
    <p:extLst>
      <p:ext uri="{BB962C8B-B14F-4D97-AF65-F5344CB8AC3E}">
        <p14:creationId xmlns:p14="http://schemas.microsoft.com/office/powerpoint/2010/main" val="2692393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white chair with a wooden seat and a black background&#10;&#10;Description automatically generated">
            <a:extLst>
              <a:ext uri="{FF2B5EF4-FFF2-40B4-BE49-F238E27FC236}">
                <a16:creationId xmlns:a16="http://schemas.microsoft.com/office/drawing/2014/main" id="{5BFD914D-8408-7B84-F60A-8FCD4FC5F7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375" t="25770" r="41310" b="7315"/>
          <a:stretch/>
        </p:blipFill>
        <p:spPr>
          <a:xfrm rot="21176546">
            <a:off x="5495234" y="4202841"/>
            <a:ext cx="1618977" cy="1876424"/>
          </a:xfrm>
          <a:prstGeom prst="rect">
            <a:avLst/>
          </a:prstGeom>
        </p:spPr>
      </p:pic>
      <p:pic>
        <p:nvPicPr>
          <p:cNvPr id="16" name="Picture 15" descr="A chair with a table&#10;&#10;Description automatically generated">
            <a:extLst>
              <a:ext uri="{FF2B5EF4-FFF2-40B4-BE49-F238E27FC236}">
                <a16:creationId xmlns:a16="http://schemas.microsoft.com/office/drawing/2014/main" id="{2E7CB64B-13D4-19ED-FDE7-E8A9AF8D7F57}"/>
              </a:ext>
            </a:extLst>
          </p:cNvPr>
          <p:cNvPicPr>
            <a:picLocks noChangeAspect="1"/>
          </p:cNvPicPr>
          <p:nvPr/>
        </p:nvPicPr>
        <p:blipFill rotWithShape="1">
          <a:blip r:embed="rId10">
            <a:extLst>
              <a:ext uri="{28A0092B-C50C-407E-A947-70E740481C1C}">
                <a14:useLocalDpi xmlns:a14="http://schemas.microsoft.com/office/drawing/2010/main" val="0"/>
              </a:ext>
            </a:extLst>
          </a:blip>
          <a:srcRect l="34981" t="13902" r="19201" b="4466"/>
          <a:stretch/>
        </p:blipFill>
        <p:spPr>
          <a:xfrm>
            <a:off x="1447061" y="2563884"/>
            <a:ext cx="3790764" cy="3670009"/>
          </a:xfrm>
          <a:prstGeom prst="rect">
            <a:avLst/>
          </a:prstGeom>
        </p:spPr>
      </p:pic>
      <p:sp>
        <p:nvSpPr>
          <p:cNvPr id="5" name="Slide Number Placeholder 4"/>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1B320-300E-4159-A42B-6C3D22C81CA1}" type="slidenum">
              <a:rPr kumimoji="0" lang="fr-CA" sz="1400" b="0" i="0" u="none" strike="noStrike" kern="1200" cap="none" spc="0" normalizeH="0" baseline="0" noProof="0" smtClean="0">
                <a:ln>
                  <a:noFill/>
                </a:ln>
                <a:solidFill>
                  <a:prstClr val="black"/>
                </a:solidFill>
                <a:effectLst/>
                <a:uLnTx/>
                <a:uFillTx/>
                <a:latin typeface="Tw Cen MT Condensed Extra Bold" panose="020B08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A" sz="1400" b="0" i="0" u="none" strike="noStrike" kern="1200" cap="none" spc="0" normalizeH="0" baseline="0" noProof="0">
              <a:ln>
                <a:noFill/>
              </a:ln>
              <a:solidFill>
                <a:prstClr val="black"/>
              </a:solidFill>
              <a:effectLst/>
              <a:uLnTx/>
              <a:uFillTx/>
              <a:latin typeface="Tw Cen MT Condensed Extra Bold" panose="020B0803020202020204" pitchFamily="34" charset="0"/>
              <a:ea typeface="+mn-ea"/>
              <a:cs typeface="+mn-cs"/>
            </a:endParaRPr>
          </a:p>
        </p:txBody>
      </p:sp>
      <p:sp>
        <p:nvSpPr>
          <p:cNvPr id="7" name="Text Placeholder 6"/>
          <p:cNvSpPr>
            <a:spLocks noGrp="1"/>
          </p:cNvSpPr>
          <p:nvPr>
            <p:ph type="body" sz="half" idx="13"/>
            <p:custDataLst>
              <p:tags r:id="rId2"/>
            </p:custDataLst>
          </p:nvPr>
        </p:nvSpPr>
        <p:spPr>
          <a:xfrm>
            <a:off x="838201" y="1068415"/>
            <a:ext cx="6357320" cy="866918"/>
          </a:xfrm>
        </p:spPr>
        <p:txBody>
          <a:bodyPr>
            <a:normAutofit fontScale="92500"/>
          </a:bodyPr>
          <a:lstStyle/>
          <a:p>
            <a:pPr>
              <a:spcBef>
                <a:spcPts val="0"/>
              </a:spcBef>
            </a:pPr>
            <a:r>
              <a:rPr lang="fr-CA" b="1"/>
              <a:t>CONCEPTION</a:t>
            </a:r>
          </a:p>
          <a:p>
            <a:pPr marL="171450" indent="-171450">
              <a:spcBef>
                <a:spcPts val="0"/>
              </a:spcBef>
              <a:buFont typeface="Arial" panose="020B0604020202020204" pitchFamily="34" charset="0"/>
              <a:buChar char="•"/>
            </a:pPr>
            <a:r>
              <a:rPr lang="fr-CA"/>
              <a:t>Solution d’aménagement semi-fermée comprenant des sièges rembourrés entourés de panneaux d’intimité. </a:t>
            </a:r>
          </a:p>
          <a:p>
            <a:pPr marL="171450" indent="-171450">
              <a:spcBef>
                <a:spcPts val="0"/>
              </a:spcBef>
              <a:buFont typeface="Arial" panose="020B0604020202020204" pitchFamily="34" charset="0"/>
              <a:buChar char="•"/>
            </a:pPr>
            <a:r>
              <a:rPr lang="fr-CA"/>
              <a:t>Appareil d’éclairage localisé à intensité réglable et pouf facultatifs.</a:t>
            </a:r>
          </a:p>
          <a:p>
            <a:pPr marL="171450" indent="-171450">
              <a:spcBef>
                <a:spcPts val="0"/>
              </a:spcBef>
              <a:buFont typeface="Arial" panose="020B0604020202020204" pitchFamily="34" charset="0"/>
              <a:buChar char="•"/>
            </a:pPr>
            <a:r>
              <a:rPr lang="fr-CA"/>
              <a:t>Espace de rangement ouvert ou crochets facultatifs adjacents peuvent être prévus pour les sacs ou les bourses. </a:t>
            </a:r>
          </a:p>
          <a:p>
            <a:pPr marL="171450" indent="-171450">
              <a:spcBef>
                <a:spcPts val="0"/>
              </a:spcBef>
              <a:buFont typeface="Arial" panose="020B0604020202020204" pitchFamily="34" charset="0"/>
              <a:buChar char="•"/>
            </a:pPr>
            <a:endParaRPr lang="en-CA"/>
          </a:p>
          <a:p>
            <a:endParaRPr lang="en-CA"/>
          </a:p>
        </p:txBody>
      </p:sp>
      <p:sp>
        <p:nvSpPr>
          <p:cNvPr id="8" name="Text Placeholder 7"/>
          <p:cNvSpPr>
            <a:spLocks noGrp="1"/>
          </p:cNvSpPr>
          <p:nvPr>
            <p:ph type="body" sz="half" idx="22"/>
            <p:custDataLst>
              <p:tags r:id="rId3"/>
            </p:custDataLst>
          </p:nvPr>
        </p:nvSpPr>
        <p:spPr>
          <a:xfrm>
            <a:off x="838200" y="-5652"/>
            <a:ext cx="2983200" cy="959027"/>
          </a:xfrm>
          <a:solidFill>
            <a:srgbClr val="DB63F3"/>
          </a:solidFill>
        </p:spPr>
        <p:txBody>
          <a:bodyPr>
            <a:normAutofit/>
          </a:bodyPr>
          <a:lstStyle/>
          <a:p>
            <a:pPr algn="ctr"/>
            <a:r>
              <a:rPr lang="fr-CA" sz="1800"/>
              <a:t>SECONDAIRE INDIVIDUEL</a:t>
            </a:r>
          </a:p>
        </p:txBody>
      </p:sp>
      <p:sp>
        <p:nvSpPr>
          <p:cNvPr id="9" name="Text Placeholder 8"/>
          <p:cNvSpPr>
            <a:spLocks noGrp="1"/>
          </p:cNvSpPr>
          <p:nvPr>
            <p:ph type="body" sz="half" idx="24"/>
            <p:custDataLst>
              <p:tags r:id="rId4"/>
            </p:custDataLst>
          </p:nvPr>
        </p:nvSpPr>
        <p:spPr>
          <a:xfrm>
            <a:off x="7324825" y="1080903"/>
            <a:ext cx="4027387" cy="5090713"/>
          </a:xfrm>
        </p:spPr>
        <p:txBody>
          <a:bodyPr vert="horz" lIns="91440" tIns="45720" rIns="91440" bIns="45720" rtlCol="0" anchor="t">
            <a:normAutofit/>
          </a:bodyPr>
          <a:lstStyle/>
          <a:p>
            <a:r>
              <a:rPr lang="fr-CA" b="1" dirty="0"/>
              <a:t>OCCUPANTS: </a:t>
            </a:r>
            <a:r>
              <a:rPr lang="fr-CA" dirty="0"/>
              <a:t>1</a:t>
            </a:r>
          </a:p>
          <a:p>
            <a:r>
              <a:rPr lang="fr-CA" b="1" dirty="0"/>
              <a:t>INTIMITÉ VISUELLE: </a:t>
            </a:r>
            <a:r>
              <a:rPr lang="fr-CA" dirty="0"/>
              <a:t>de faible à moyenne</a:t>
            </a:r>
          </a:p>
          <a:p>
            <a:r>
              <a:rPr lang="fr-CA" b="1" dirty="0"/>
              <a:t>INTIMITÉ ACOUSTIQUE: </a:t>
            </a:r>
            <a:r>
              <a:rPr lang="fr-CA" dirty="0"/>
              <a:t>faible (ITS S.O.)</a:t>
            </a:r>
          </a:p>
          <a:p>
            <a:r>
              <a:rPr lang="fr-CA" b="1" dirty="0"/>
              <a:t>TAILLE MOYENNE: </a:t>
            </a:r>
            <a:r>
              <a:rPr lang="fr-CA" dirty="0"/>
              <a:t>4,0 m²</a:t>
            </a:r>
          </a:p>
          <a:p>
            <a:r>
              <a:rPr lang="fr-CA" b="1" dirty="0"/>
              <a:t>TECHNOLOGIE</a:t>
            </a:r>
          </a:p>
          <a:p>
            <a:pPr marL="171450" indent="-171450">
              <a:spcBef>
                <a:spcPts val="0"/>
              </a:spcBef>
              <a:buFont typeface="Arial" panose="020B0604020202020204" pitchFamily="34" charset="0"/>
              <a:buChar char="•"/>
            </a:pPr>
            <a:r>
              <a:rPr lang="en-CA" sz="1200" dirty="0"/>
              <a:t>Poste de travail A</a:t>
            </a:r>
            <a:r>
              <a:rPr lang="fr-FR" sz="1200" dirty="0" err="1"/>
              <a:t>pportez</a:t>
            </a:r>
            <a:r>
              <a:rPr lang="fr-FR" sz="1200" dirty="0"/>
              <a:t> votre propre appareil (BYOD). </a:t>
            </a:r>
          </a:p>
          <a:p>
            <a:pPr marL="171450" indent="-171450">
              <a:spcBef>
                <a:spcPts val="0"/>
              </a:spcBef>
              <a:buFont typeface="Arial" panose="020B0604020202020204" pitchFamily="34" charset="0"/>
              <a:buChar char="•"/>
            </a:pPr>
            <a:r>
              <a:rPr lang="fr-FR" sz="1200" dirty="0">
                <a:latin typeface="Tw Cen MT"/>
              </a:rPr>
              <a:t>Pour plus d’informations concernant les exigences technologiques du poste de travail, veuillez-vous référer au </a:t>
            </a:r>
            <a:r>
              <a:rPr lang="fr-FR" sz="1200" dirty="0">
                <a:latin typeface="Tw Cen MT"/>
                <a:hlinkClick r:id="rId11"/>
              </a:rPr>
              <a:t>Milieu de travail GC Exigence TI des points de travail. </a:t>
            </a:r>
            <a:r>
              <a:rPr lang="fr-FR" dirty="0">
                <a:latin typeface="Tw Cen MT"/>
              </a:rPr>
              <a:t> </a:t>
            </a:r>
            <a:endParaRPr lang="en-CA" sz="1200" dirty="0">
              <a:highlight>
                <a:srgbClr val="FFFF00"/>
              </a:highlight>
            </a:endParaRPr>
          </a:p>
          <a:p>
            <a:pPr>
              <a:spcBef>
                <a:spcPts val="0"/>
              </a:spcBef>
            </a:pPr>
            <a:endParaRPr lang="fr-FR" b="1" dirty="0"/>
          </a:p>
          <a:p>
            <a:pPr>
              <a:spcBef>
                <a:spcPts val="0"/>
              </a:spcBef>
            </a:pPr>
            <a:r>
              <a:rPr lang="fr-CA" b="1" dirty="0"/>
              <a:t>ÉLECTRICITÉ</a:t>
            </a:r>
          </a:p>
          <a:p>
            <a:pPr>
              <a:spcBef>
                <a:spcPts val="0"/>
              </a:spcBef>
            </a:pPr>
            <a:r>
              <a:rPr lang="fr-CA" sz="1200" dirty="0"/>
              <a:t>Exigences pour le mobilier:</a:t>
            </a:r>
            <a:endParaRPr lang="fr-CA" dirty="0"/>
          </a:p>
          <a:p>
            <a:pPr marL="171450" indent="-171450">
              <a:spcBef>
                <a:spcPts val="0"/>
              </a:spcBef>
              <a:buFont typeface="Arial" panose="020B0604020202020204" pitchFamily="34" charset="0"/>
              <a:buChar char="•"/>
            </a:pPr>
            <a:r>
              <a:rPr lang="fr-CA" dirty="0"/>
              <a:t>Si la ou les capsule de concentration doivent être alimentés: </a:t>
            </a:r>
          </a:p>
          <a:p>
            <a:pPr lvl="1">
              <a:spcBef>
                <a:spcPts val="0"/>
              </a:spcBef>
            </a:pPr>
            <a:r>
              <a:rPr lang="fr-CA" sz="1200" dirty="0"/>
              <a:t>- Prévoir un (1) circuit/cinq (5) capsules de concentration;</a:t>
            </a:r>
          </a:p>
          <a:p>
            <a:pPr marL="628650" lvl="1" indent="-171450">
              <a:spcBef>
                <a:spcPts val="0"/>
              </a:spcBef>
              <a:buFontTx/>
              <a:buChar char="-"/>
            </a:pPr>
            <a:r>
              <a:rPr lang="fr-CA" sz="1200" dirty="0"/>
              <a:t>Équiper la surface de travail d’une (1) prise USB double et d’au moins une prise électrique double (lorsque la capsule n’est pas conçu avec des prises intégrées, la prise USB peut être située à la base);</a:t>
            </a:r>
          </a:p>
          <a:p>
            <a:pPr lvl="1">
              <a:spcBef>
                <a:spcPts val="0"/>
              </a:spcBef>
            </a:pPr>
            <a:endParaRPr lang="fr-CA" sz="1200" b="1" dirty="0"/>
          </a:p>
          <a:p>
            <a:pPr marL="171450" indent="-171450">
              <a:spcBef>
                <a:spcPts val="0"/>
              </a:spcBef>
              <a:buFont typeface="Arial" panose="020B0604020202020204" pitchFamily="34" charset="0"/>
              <a:buChar char="•"/>
            </a:pPr>
            <a:endParaRPr lang="fr-CA" b="1" dirty="0">
              <a:highlight>
                <a:srgbClr val="FFFF00"/>
              </a:highlight>
            </a:endParaRPr>
          </a:p>
          <a:p>
            <a:pPr>
              <a:spcBef>
                <a:spcPts val="0"/>
              </a:spcBef>
            </a:pPr>
            <a:r>
              <a:rPr lang="fr-CA" b="1" dirty="0"/>
              <a:t>MÉCANIQUE</a:t>
            </a:r>
          </a:p>
          <a:p>
            <a:pPr marL="171450" indent="-171450">
              <a:spcBef>
                <a:spcPts val="0"/>
              </a:spcBef>
              <a:buFont typeface="Arial" panose="020B0604020202020204" pitchFamily="34" charset="0"/>
              <a:buChar char="•"/>
            </a:pPr>
            <a:r>
              <a:rPr lang="fr-CA" dirty="0"/>
              <a:t>Consulter le document Spécifications générales et bureaux à aires ouvertes, pages 3 et 4.</a:t>
            </a:r>
          </a:p>
          <a:p>
            <a:pPr>
              <a:spcBef>
                <a:spcPts val="0"/>
              </a:spcBef>
            </a:pPr>
            <a:endParaRPr lang="en-CA" dirty="0"/>
          </a:p>
        </p:txBody>
      </p:sp>
      <p:sp>
        <p:nvSpPr>
          <p:cNvPr id="10" name="Text Placeholder 9"/>
          <p:cNvSpPr>
            <a:spLocks noGrp="1"/>
          </p:cNvSpPr>
          <p:nvPr>
            <p:ph type="body" sz="half" idx="23"/>
            <p:custDataLst>
              <p:tags r:id="rId5"/>
            </p:custDataLst>
          </p:nvPr>
        </p:nvSpPr>
        <p:spPr>
          <a:xfrm>
            <a:off x="3945924" y="0"/>
            <a:ext cx="7406289" cy="953375"/>
          </a:xfrm>
          <a:solidFill>
            <a:srgbClr val="DB63F3">
              <a:alpha val="50196"/>
            </a:srgbClr>
          </a:solidFill>
        </p:spPr>
        <p:txBody>
          <a:bodyPr>
            <a:normAutofit/>
          </a:bodyPr>
          <a:lstStyle/>
          <a:p>
            <a:r>
              <a:rPr lang="fr-CA" sz="2400"/>
              <a:t>CAPSULE DE CONCENTRATION</a:t>
            </a:r>
          </a:p>
        </p:txBody>
      </p:sp>
      <p:sp>
        <p:nvSpPr>
          <p:cNvPr id="18" name="Text Box 2"/>
          <p:cNvSpPr txBox="1">
            <a:spLocks noChangeArrowheads="1"/>
          </p:cNvSpPr>
          <p:nvPr>
            <p:custDataLst>
              <p:tags r:id="rId6"/>
            </p:custDataLst>
          </p:nvPr>
        </p:nvSpPr>
        <p:spPr bwMode="auto">
          <a:xfrm>
            <a:off x="838200" y="2421408"/>
            <a:ext cx="1102416" cy="26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defRPr/>
            </a:pPr>
            <a:r>
              <a:rPr kumimoji="0" lang="fr-CA" sz="1200" b="0" i="0" u="none" strike="noStrike" cap="none" normalizeH="0" baseline="0" noProof="0">
                <a:ln>
                  <a:noFill/>
                </a:ln>
                <a:solidFill>
                  <a:srgbClr val="000000"/>
                </a:solidFill>
                <a:uLnTx/>
                <a:uFillTx/>
                <a:latin typeface="Tw Cen MT" panose="020B0602020104020603" pitchFamily="34" charset="0"/>
                <a:ea typeface="+mn-ea"/>
                <a:cs typeface="+mn-cs"/>
              </a:rPr>
              <a:t>EXEMPLE</a:t>
            </a:r>
          </a:p>
        </p:txBody>
      </p:sp>
      <p:sp>
        <p:nvSpPr>
          <p:cNvPr id="13" name="Footer Placeholder 4">
            <a:extLst>
              <a:ext uri="{FF2B5EF4-FFF2-40B4-BE49-F238E27FC236}">
                <a16:creationId xmlns:a16="http://schemas.microsoft.com/office/drawing/2014/main" id="{83C572EA-F4C2-4A75-A104-7B396EE20B16}"/>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sp>
        <p:nvSpPr>
          <p:cNvPr id="3" name="Date Placeholder 3">
            <a:extLst>
              <a:ext uri="{FF2B5EF4-FFF2-40B4-BE49-F238E27FC236}">
                <a16:creationId xmlns:a16="http://schemas.microsoft.com/office/drawing/2014/main" id="{9351A161-6E0A-2CA6-FC0E-27C171D6B83E}"/>
              </a:ext>
            </a:extLst>
          </p:cNvPr>
          <p:cNvSpPr>
            <a:spLocks noGrp="1"/>
          </p:cNvSpPr>
          <p:nvPr>
            <p:ph type="dt" sz="half" idx="10"/>
          </p:nvPr>
        </p:nvSpPr>
        <p:spPr>
          <a:xfrm>
            <a:off x="857654" y="6382511"/>
            <a:ext cx="1304365" cy="365125"/>
          </a:xfrm>
        </p:spPr>
        <p:txBody>
          <a:bodyPr/>
          <a:lstStyle/>
          <a:p>
            <a:fld id="{BD449EE3-C458-4632-B923-1A3C6DBF8E03}" type="datetime1">
              <a:rPr lang="en-US" smtClean="0"/>
              <a:t>4/12/2024</a:t>
            </a:fld>
            <a:endParaRPr lang="fr-CA" dirty="0"/>
          </a:p>
        </p:txBody>
      </p:sp>
    </p:spTree>
    <p:extLst>
      <p:ext uri="{BB962C8B-B14F-4D97-AF65-F5344CB8AC3E}">
        <p14:creationId xmlns:p14="http://schemas.microsoft.com/office/powerpoint/2010/main" val="2799704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chairs with a black background&#10;&#10;Description automatically generated">
            <a:extLst>
              <a:ext uri="{FF2B5EF4-FFF2-40B4-BE49-F238E27FC236}">
                <a16:creationId xmlns:a16="http://schemas.microsoft.com/office/drawing/2014/main" id="{BC69AE4E-3549-89CE-CACE-382228D84C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648" t="41601" r="7997" b="5890"/>
          <a:stretch/>
        </p:blipFill>
        <p:spPr>
          <a:xfrm>
            <a:off x="4347113" y="4875569"/>
            <a:ext cx="3496185" cy="1423633"/>
          </a:xfrm>
          <a:prstGeom prst="rect">
            <a:avLst/>
          </a:prstGeom>
        </p:spPr>
      </p:pic>
      <p:pic>
        <p:nvPicPr>
          <p:cNvPr id="10" name="Picture 9" descr="A desks and chairs in a room&#10;&#10;Description automatically generated">
            <a:extLst>
              <a:ext uri="{FF2B5EF4-FFF2-40B4-BE49-F238E27FC236}">
                <a16:creationId xmlns:a16="http://schemas.microsoft.com/office/drawing/2014/main" id="{0D9E5F22-9CFD-1DEF-6288-574DB9CEA2C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990" r="3813"/>
          <a:stretch/>
        </p:blipFill>
        <p:spPr>
          <a:xfrm>
            <a:off x="7163047" y="2906568"/>
            <a:ext cx="4288867" cy="3294304"/>
          </a:xfrm>
          <a:prstGeom prst="rect">
            <a:avLst/>
          </a:prstGeom>
        </p:spPr>
      </p:pic>
      <p:sp>
        <p:nvSpPr>
          <p:cNvPr id="2" name="Content Placeholder 1"/>
          <p:cNvSpPr>
            <a:spLocks noGrp="1"/>
          </p:cNvSpPr>
          <p:nvPr>
            <p:ph idx="1"/>
            <p:custDataLst>
              <p:tags r:id="rId1"/>
            </p:custDataLst>
          </p:nvPr>
        </p:nvSpPr>
        <p:spPr>
          <a:xfrm>
            <a:off x="838200" y="1106053"/>
            <a:ext cx="10514012" cy="1594814"/>
          </a:xfrm>
        </p:spPr>
        <p:txBody>
          <a:bodyPr vert="horz" lIns="91440" tIns="45720" rIns="91440" bIns="45720" rtlCol="0" anchor="t">
            <a:normAutofit lnSpcReduction="10000"/>
          </a:bodyPr>
          <a:lstStyle/>
          <a:p>
            <a:pPr marL="0" indent="0">
              <a:buNone/>
            </a:pPr>
            <a:r>
              <a:rPr lang="fr-CA" b="1" dirty="0">
                <a:latin typeface="Tw Cen MT"/>
              </a:rPr>
              <a:t>AMÉNAGEMENT INTÉRIEUR</a:t>
            </a:r>
          </a:p>
          <a:p>
            <a:pPr>
              <a:spcBef>
                <a:spcPts val="0"/>
              </a:spcBef>
            </a:pPr>
            <a:r>
              <a:rPr lang="fr-CA" dirty="0">
                <a:latin typeface="Tw Cen MT"/>
              </a:rPr>
              <a:t>Envisager des solutions d’aménagement intérieur visant à définir l’espace, à déterminer les lignes de visibilité et à absorber les sons (c.-à-d. panneaux fixés aux murs ou suspendus ou autres types de séparations) entre les capsules ou entre un groupe de capsules et une autre zone ou un autre point de travail.</a:t>
            </a:r>
          </a:p>
          <a:p>
            <a:pPr marL="0" indent="0">
              <a:buNone/>
            </a:pPr>
            <a:r>
              <a:rPr lang="fr-CA" b="1" dirty="0">
                <a:latin typeface="Tw Cen MT"/>
              </a:rPr>
              <a:t>ACCESSIBILITÉ</a:t>
            </a:r>
          </a:p>
          <a:p>
            <a:pPr marL="171450" indent="-171450">
              <a:spcBef>
                <a:spcPts val="0"/>
              </a:spcBef>
            </a:pPr>
            <a:r>
              <a:rPr lang="fr-FR" dirty="0">
                <a:latin typeface="Tw Cen MT"/>
              </a:rPr>
              <a:t>Allouez de l’espace adjacent à certains postes de concentration pour le diamètre de rotation et le positionnement des diapositifs de mobilité à roues (sans entraver l’espace de circulation)</a:t>
            </a:r>
          </a:p>
          <a:p>
            <a:pPr marL="171450" indent="-171450">
              <a:spcBef>
                <a:spcPts val="0"/>
              </a:spcBef>
            </a:pPr>
            <a:r>
              <a:rPr lang="fr-FR" dirty="0">
                <a:latin typeface="Tw Cen MT"/>
              </a:rPr>
              <a:t>S’il y en a plusieurs, essayez d’inclure une certaine variété de styles pour le choix si possible.</a:t>
            </a:r>
            <a:endParaRPr lang="fr-CA" b="1" dirty="0"/>
          </a:p>
          <a:p>
            <a:pPr marL="171450" indent="-171450">
              <a:spcBef>
                <a:spcPts val="0"/>
              </a:spcBef>
            </a:pPr>
            <a:r>
              <a:rPr lang="fr-FR" dirty="0">
                <a:latin typeface="Tw Cen MT"/>
              </a:rPr>
              <a:t>Offrez des options pour gauchers et droitiers.</a:t>
            </a:r>
          </a:p>
          <a:p>
            <a:pPr marL="171450" indent="-171450">
              <a:spcBef>
                <a:spcPts val="0"/>
              </a:spcBef>
            </a:pPr>
            <a:r>
              <a:rPr lang="fr-FR" dirty="0">
                <a:latin typeface="Tw Cen MT"/>
              </a:rPr>
              <a:t>Référez-vous aux pages 5 et 6 pour obtenir des informations générales sur l’accessibilité qui pourraient s’appliquer.</a:t>
            </a:r>
            <a:endParaRPr lang="fr-CA" dirty="0"/>
          </a:p>
        </p:txBody>
      </p:sp>
      <p:sp>
        <p:nvSpPr>
          <p:cNvPr id="3" name="Slide Number Placeholder 2"/>
          <p:cNvSpPr>
            <a:spLocks noGrp="1"/>
          </p:cNvSpPr>
          <p:nvPr>
            <p:ph type="sldNum" sz="quarter" idx="12"/>
            <p:custDataLst>
              <p:tags r:id="rId2"/>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1B320-300E-4159-A42B-6C3D22C81CA1}" type="slidenum">
              <a:rPr kumimoji="0" lang="fr-CA" sz="1400" b="0" i="0" u="none" strike="noStrike" kern="1200" cap="none" spc="0" normalizeH="0" baseline="0" noProof="0" smtClean="0">
                <a:ln>
                  <a:noFill/>
                </a:ln>
                <a:solidFill>
                  <a:prstClr val="black"/>
                </a:solidFill>
                <a:effectLst/>
                <a:uLnTx/>
                <a:uFillTx/>
                <a:latin typeface="Tw Cen MT Condensed Extra Bold" panose="020B08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400" b="0" i="0" u="none" strike="noStrike" kern="1200" cap="none" spc="0" normalizeH="0" baseline="0" noProof="0">
              <a:ln>
                <a:noFill/>
              </a:ln>
              <a:solidFill>
                <a:prstClr val="black"/>
              </a:solidFill>
              <a:effectLst/>
              <a:uLnTx/>
              <a:uFillTx/>
              <a:latin typeface="Tw Cen MT Condensed Extra Bold" panose="020B0803020202020204" pitchFamily="34" charset="0"/>
              <a:ea typeface="+mn-ea"/>
              <a:cs typeface="+mn-cs"/>
            </a:endParaRPr>
          </a:p>
        </p:txBody>
      </p:sp>
      <p:sp>
        <p:nvSpPr>
          <p:cNvPr id="6" name="Text Placeholder 5"/>
          <p:cNvSpPr>
            <a:spLocks noGrp="1"/>
          </p:cNvSpPr>
          <p:nvPr>
            <p:ph type="body" sz="half" idx="22"/>
            <p:custDataLst>
              <p:tags r:id="rId3"/>
            </p:custDataLst>
          </p:nvPr>
        </p:nvSpPr>
        <p:spPr>
          <a:xfrm>
            <a:off x="838200" y="-5652"/>
            <a:ext cx="2966724" cy="959553"/>
          </a:xfrm>
          <a:solidFill>
            <a:srgbClr val="DB63F3"/>
          </a:solidFill>
        </p:spPr>
        <p:txBody>
          <a:bodyPr>
            <a:normAutofit/>
          </a:bodyPr>
          <a:lstStyle/>
          <a:p>
            <a:pPr algn="ctr"/>
            <a:r>
              <a:rPr lang="fr-CA" sz="1800"/>
              <a:t>SECONDAIRE INDIVIDUEL</a:t>
            </a:r>
          </a:p>
        </p:txBody>
      </p:sp>
      <p:sp>
        <p:nvSpPr>
          <p:cNvPr id="7" name="Text Placeholder 6"/>
          <p:cNvSpPr>
            <a:spLocks noGrp="1"/>
          </p:cNvSpPr>
          <p:nvPr>
            <p:ph type="body" sz="half" idx="23"/>
            <p:custDataLst>
              <p:tags r:id="rId4"/>
            </p:custDataLst>
          </p:nvPr>
        </p:nvSpPr>
        <p:spPr>
          <a:xfrm>
            <a:off x="3929449" y="-5650"/>
            <a:ext cx="7422763" cy="959551"/>
          </a:xfrm>
          <a:solidFill>
            <a:srgbClr val="DB63F3">
              <a:alpha val="50196"/>
            </a:srgbClr>
          </a:solidFill>
        </p:spPr>
        <p:txBody>
          <a:bodyPr>
            <a:normAutofit/>
          </a:bodyPr>
          <a:lstStyle/>
          <a:p>
            <a:r>
              <a:rPr lang="fr-CA" sz="2400"/>
              <a:t>CAPSULE DE CONCENTRATION (suite)</a:t>
            </a:r>
          </a:p>
        </p:txBody>
      </p:sp>
      <p:sp>
        <p:nvSpPr>
          <p:cNvPr id="18" name="Text Box 2"/>
          <p:cNvSpPr txBox="1">
            <a:spLocks noChangeArrowheads="1"/>
          </p:cNvSpPr>
          <p:nvPr>
            <p:custDataLst>
              <p:tags r:id="rId5"/>
            </p:custDataLst>
          </p:nvPr>
        </p:nvSpPr>
        <p:spPr bwMode="auto">
          <a:xfrm>
            <a:off x="864098" y="2935614"/>
            <a:ext cx="2940826" cy="26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defRPr/>
            </a:pPr>
            <a:r>
              <a:rPr lang="fr-CA" sz="1200">
                <a:latin typeface="Tw Cen MT" panose="020B0602020104020603" pitchFamily="34" charset="0"/>
                <a:ea typeface="+mn-ea"/>
                <a:cs typeface="+mn-cs"/>
              </a:rPr>
              <a:t>AUTRES EXEMPLES DE CONFIGURATION</a:t>
            </a:r>
          </a:p>
        </p:txBody>
      </p:sp>
      <p:sp>
        <p:nvSpPr>
          <p:cNvPr id="12" name="Footer Placeholder 4">
            <a:extLst>
              <a:ext uri="{FF2B5EF4-FFF2-40B4-BE49-F238E27FC236}">
                <a16:creationId xmlns:a16="http://schemas.microsoft.com/office/drawing/2014/main" id="{CAC273C3-AD3D-4B84-A836-023BC2625075}"/>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4" name="Picture 3" descr="A picture containing text, furniture, table, worktable&#10;&#10;Description automatically generated">
            <a:extLst>
              <a:ext uri="{FF2B5EF4-FFF2-40B4-BE49-F238E27FC236}">
                <a16:creationId xmlns:a16="http://schemas.microsoft.com/office/drawing/2014/main" id="{F12B5DC0-C42D-E228-F549-74C45BF8951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4172" t="11919" r="11536" b="3982"/>
          <a:stretch/>
        </p:blipFill>
        <p:spPr>
          <a:xfrm>
            <a:off x="916265" y="3463529"/>
            <a:ext cx="2452599" cy="2687120"/>
          </a:xfrm>
          <a:prstGeom prst="rect">
            <a:avLst/>
          </a:prstGeom>
        </p:spPr>
      </p:pic>
      <p:sp>
        <p:nvSpPr>
          <p:cNvPr id="8" name="Date Placeholder 3">
            <a:extLst>
              <a:ext uri="{FF2B5EF4-FFF2-40B4-BE49-F238E27FC236}">
                <a16:creationId xmlns:a16="http://schemas.microsoft.com/office/drawing/2014/main" id="{65F01A75-8B3A-EC1C-09BD-1368998C4E7E}"/>
              </a:ext>
            </a:extLst>
          </p:cNvPr>
          <p:cNvSpPr>
            <a:spLocks noGrp="1"/>
          </p:cNvSpPr>
          <p:nvPr>
            <p:ph type="dt" sz="half" idx="10"/>
          </p:nvPr>
        </p:nvSpPr>
        <p:spPr>
          <a:xfrm>
            <a:off x="857654" y="6382511"/>
            <a:ext cx="1304365" cy="365125"/>
          </a:xfrm>
        </p:spPr>
        <p:txBody>
          <a:bodyPr/>
          <a:lstStyle/>
          <a:p>
            <a:fld id="{50664003-42C8-45B9-8A8B-846EC05738AB}" type="datetime1">
              <a:rPr lang="en-US" smtClean="0"/>
              <a:t>4/12/2024</a:t>
            </a:fld>
            <a:endParaRPr lang="fr-CA" dirty="0"/>
          </a:p>
        </p:txBody>
      </p:sp>
    </p:spTree>
    <p:extLst>
      <p:ext uri="{BB962C8B-B14F-4D97-AF65-F5344CB8AC3E}">
        <p14:creationId xmlns:p14="http://schemas.microsoft.com/office/powerpoint/2010/main" val="4006206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8200" y="1150347"/>
            <a:ext cx="6350284" cy="1167737"/>
          </a:xfrm>
        </p:spPr>
        <p:txBody>
          <a:bodyPr vert="horz" lIns="91440" tIns="45720" rIns="91440" bIns="45720" rtlCol="0" anchor="t">
            <a:normAutofit/>
          </a:bodyPr>
          <a:lstStyle/>
          <a:p>
            <a:pPr>
              <a:spcBef>
                <a:spcPts val="0"/>
              </a:spcBef>
            </a:pPr>
            <a:r>
              <a:rPr lang="fr-CA" b="1" dirty="0"/>
              <a:t>CONCEPTION</a:t>
            </a:r>
          </a:p>
          <a:p>
            <a:pPr marL="171450" indent="-171450">
              <a:spcBef>
                <a:spcPts val="0"/>
              </a:spcBef>
              <a:buFont typeface="Arial" panose="020B0604020202020204" pitchFamily="34" charset="0"/>
              <a:buChar char="•"/>
            </a:pPr>
            <a:r>
              <a:rPr lang="fr-CA" dirty="0">
                <a:latin typeface="Tw Cen MT"/>
              </a:rPr>
              <a:t>Fournir une variété de sièges.</a:t>
            </a:r>
          </a:p>
          <a:p>
            <a:pPr marL="171450" indent="-171450">
              <a:spcBef>
                <a:spcPts val="0"/>
              </a:spcBef>
              <a:buFont typeface="Arial" panose="020B0604020202020204" pitchFamily="34" charset="0"/>
              <a:buChar char="•"/>
            </a:pPr>
            <a:r>
              <a:rPr lang="fr-FR" dirty="0">
                <a:latin typeface="Tw Cen MT"/>
              </a:rPr>
              <a:t>Fournir des modules d’alimentation sur la surface de travail.</a:t>
            </a:r>
            <a:endParaRPr lang="fr-CA" dirty="0">
              <a:latin typeface="Tw Cen MT"/>
            </a:endParaRPr>
          </a:p>
          <a:p>
            <a:pPr marL="171450" indent="-171450">
              <a:spcBef>
                <a:spcPts val="0"/>
              </a:spcBef>
              <a:buFont typeface="Arial" panose="020B0604020202020204" pitchFamily="34" charset="0"/>
              <a:buChar char="•"/>
            </a:pPr>
            <a:r>
              <a:rPr lang="fr-FR" dirty="0">
                <a:latin typeface="Tw Cen MT"/>
              </a:rPr>
              <a:t>Des rangements ouverts adjacents ou des crochets peuvent être inclus comme option pour les effets personnels tel que les sacs à dos</a:t>
            </a:r>
            <a:r>
              <a:rPr lang="fr-CA" dirty="0">
                <a:latin typeface="Tw Cen MT"/>
              </a:rPr>
              <a:t>, </a:t>
            </a:r>
            <a:r>
              <a:rPr lang="fr-FR" dirty="0">
                <a:latin typeface="Tw Cen MT"/>
              </a:rPr>
              <a:t>sacs à main etc.</a:t>
            </a:r>
            <a:endParaRPr lang="fr-CA" dirty="0">
              <a:latin typeface="Tw Cen MT"/>
            </a:endParaRPr>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19</a:t>
            </a:fld>
            <a:endParaRPr lang="fr-CA"/>
          </a:p>
        </p:txBody>
      </p:sp>
      <p:sp>
        <p:nvSpPr>
          <p:cNvPr id="8" name="Text Placeholder 7"/>
          <p:cNvSpPr>
            <a:spLocks noGrp="1"/>
          </p:cNvSpPr>
          <p:nvPr>
            <p:ph type="body" sz="half" idx="22"/>
            <p:custDataLst>
              <p:tags r:id="rId3"/>
            </p:custDataLst>
          </p:nvPr>
        </p:nvSpPr>
        <p:spPr>
          <a:xfrm>
            <a:off x="838200" y="-5651"/>
            <a:ext cx="2939350" cy="924446"/>
          </a:xfrm>
          <a:solidFill>
            <a:srgbClr val="DB63F3"/>
          </a:solidFill>
        </p:spPr>
        <p:txBody>
          <a:bodyPr>
            <a:normAutofit/>
          </a:bodyPr>
          <a:lstStyle/>
          <a:p>
            <a:pPr algn="ctr"/>
            <a:r>
              <a:rPr lang="fr-CA" sz="1800"/>
              <a:t>SECONDAIRE INDIVIDUEL</a:t>
            </a:r>
          </a:p>
        </p:txBody>
      </p:sp>
      <p:sp>
        <p:nvSpPr>
          <p:cNvPr id="9" name="Text Placeholder 8"/>
          <p:cNvSpPr>
            <a:spLocks noGrp="1"/>
          </p:cNvSpPr>
          <p:nvPr>
            <p:ph type="body" sz="half" idx="24"/>
            <p:custDataLst>
              <p:tags r:id="rId4"/>
            </p:custDataLst>
          </p:nvPr>
        </p:nvSpPr>
        <p:spPr>
          <a:xfrm>
            <a:off x="7460876" y="1150347"/>
            <a:ext cx="3857023" cy="5008003"/>
          </a:xfrm>
        </p:spPr>
        <p:txBody>
          <a:bodyPr vert="horz" lIns="91440" tIns="45720" rIns="91440" bIns="45720" rtlCol="0" anchor="t">
            <a:normAutofit/>
          </a:bodyPr>
          <a:lstStyle/>
          <a:p>
            <a:r>
              <a:rPr lang="fr-CA" b="1" dirty="0"/>
              <a:t>OCCUPANTS: </a:t>
            </a:r>
            <a:r>
              <a:rPr lang="fr-CA" dirty="0"/>
              <a:t>2 à 8</a:t>
            </a:r>
          </a:p>
          <a:p>
            <a:r>
              <a:rPr lang="fr-CA" b="1" dirty="0"/>
              <a:t>INTIMITÉ VISUELLE: </a:t>
            </a:r>
            <a:r>
              <a:rPr lang="fr-CA" dirty="0"/>
              <a:t>faible</a:t>
            </a:r>
            <a:r>
              <a:rPr lang="fr-CA" b="1" dirty="0"/>
              <a:t> </a:t>
            </a:r>
          </a:p>
          <a:p>
            <a:r>
              <a:rPr lang="fr-CA" b="1" dirty="0"/>
              <a:t>INTIMITÉ ACOUSTIQUE: </a:t>
            </a:r>
            <a:r>
              <a:rPr lang="fr-CA" dirty="0"/>
              <a:t>faible (ITS S.O.)</a:t>
            </a:r>
          </a:p>
          <a:p>
            <a:r>
              <a:rPr lang="fr-CA" b="1" dirty="0"/>
              <a:t>TAILLE MOYENNE: </a:t>
            </a:r>
            <a:r>
              <a:rPr lang="fr-CA" dirty="0"/>
              <a:t>1,5 m² par occupant</a:t>
            </a:r>
          </a:p>
          <a:p>
            <a:r>
              <a:rPr lang="fr-CA" dirty="0"/>
              <a:t>TECHNOLOGIE</a:t>
            </a:r>
          </a:p>
          <a:p>
            <a:pPr marL="171450" indent="-171450">
              <a:spcBef>
                <a:spcPts val="0"/>
              </a:spcBef>
              <a:buFont typeface="Arial" panose="020B0604020202020204" pitchFamily="34" charset="0"/>
              <a:buChar char="•"/>
            </a:pPr>
            <a:r>
              <a:rPr lang="en-CA" sz="1200" dirty="0"/>
              <a:t>A</a:t>
            </a:r>
            <a:r>
              <a:rPr lang="fr-FR" sz="1200" dirty="0" err="1"/>
              <a:t>pportez</a:t>
            </a:r>
            <a:r>
              <a:rPr lang="fr-FR" sz="1200" dirty="0"/>
              <a:t> votre propre appareil.</a:t>
            </a:r>
          </a:p>
          <a:p>
            <a:pPr marL="171450" indent="-171450">
              <a:spcBef>
                <a:spcPts val="0"/>
              </a:spcBef>
              <a:buFont typeface="Arial" panose="020B0604020202020204" pitchFamily="34" charset="0"/>
              <a:buChar char="•"/>
            </a:pPr>
            <a:r>
              <a:rPr lang="fr-FR" sz="1200" dirty="0">
                <a:latin typeface="Tw Cen MT"/>
              </a:rPr>
              <a:t>Pour plus d’informations concernant les exigences technologiques du poste de travail, veuillez-vous référer au </a:t>
            </a:r>
            <a:r>
              <a:rPr lang="fr-FR" sz="1200" dirty="0">
                <a:latin typeface="Tw Cen MT"/>
                <a:hlinkClick r:id="rId9"/>
              </a:rPr>
              <a:t>Milieu de travail GC Exigence TI des points de travail. </a:t>
            </a:r>
            <a:r>
              <a:rPr lang="fr-FR" dirty="0">
                <a:latin typeface="Tw Cen MT"/>
              </a:rPr>
              <a:t> </a:t>
            </a:r>
            <a:endParaRPr lang="en-CA" sz="1200" dirty="0">
              <a:highlight>
                <a:srgbClr val="FFFF00"/>
              </a:highlight>
            </a:endParaRPr>
          </a:p>
          <a:p>
            <a:r>
              <a:rPr lang="fr-CA" b="1" dirty="0"/>
              <a:t>ÉLECTRICITÉ</a:t>
            </a:r>
          </a:p>
          <a:p>
            <a:pPr>
              <a:spcBef>
                <a:spcPts val="0"/>
              </a:spcBef>
            </a:pPr>
            <a:r>
              <a:rPr lang="fr-CA" sz="1200" dirty="0"/>
              <a:t>Exigences pour le mobilier:</a:t>
            </a:r>
            <a:endParaRPr lang="fr-CA" dirty="0"/>
          </a:p>
          <a:p>
            <a:pPr marL="171450" indent="-171450">
              <a:spcBef>
                <a:spcPts val="0"/>
              </a:spcBef>
              <a:buFont typeface="Arial" panose="020B0604020202020204" pitchFamily="34" charset="0"/>
              <a:buChar char="•"/>
            </a:pPr>
            <a:r>
              <a:rPr lang="fr-CA" dirty="0"/>
              <a:t>Prévoir un (1) circuit/un maximum de huit (8) places;</a:t>
            </a:r>
          </a:p>
          <a:p>
            <a:pPr marL="171450" indent="-171450">
              <a:spcBef>
                <a:spcPts val="0"/>
              </a:spcBef>
              <a:buFont typeface="Arial" panose="020B0604020202020204" pitchFamily="34" charset="0"/>
              <a:buChar char="•"/>
            </a:pPr>
            <a:r>
              <a:rPr lang="fr-CA" dirty="0"/>
              <a:t>Les points de transition avec des tables collaboratives peuvent avoir des modules d’alimentation intégrés dans la surface;</a:t>
            </a:r>
          </a:p>
          <a:p>
            <a:pPr marL="171450" indent="-171450">
              <a:spcBef>
                <a:spcPts val="0"/>
              </a:spcBef>
              <a:buFont typeface="Arial" panose="020B0604020202020204" pitchFamily="34" charset="0"/>
              <a:buChar char="•"/>
            </a:pPr>
            <a:r>
              <a:rPr lang="fr-CA" dirty="0"/>
              <a:t>Équiper la surface de travail avec une (1) prise électrique double ou une (1) prise électrique triple à portée de chaque place assise;</a:t>
            </a:r>
          </a:p>
          <a:p>
            <a:pPr marL="171450" indent="-171450">
              <a:spcBef>
                <a:spcPts val="0"/>
              </a:spcBef>
              <a:buFont typeface="Arial" panose="020B0604020202020204" pitchFamily="34" charset="0"/>
              <a:buChar char="•"/>
            </a:pPr>
            <a:r>
              <a:rPr lang="fr-CA" dirty="0"/>
              <a:t>Équiper la surface de travail avec une (1) prise USB double à portée de 2 places assises.</a:t>
            </a:r>
          </a:p>
          <a:p>
            <a:pPr marL="171450" indent="-171450">
              <a:spcBef>
                <a:spcPts val="0"/>
              </a:spcBef>
              <a:buFont typeface="Arial" panose="020B0604020202020204" pitchFamily="34" charset="0"/>
              <a:buChar char="•"/>
            </a:pPr>
            <a:endParaRPr lang="fr-CA" b="1" dirty="0">
              <a:highlight>
                <a:srgbClr val="FFFF00"/>
              </a:highlight>
            </a:endParaRPr>
          </a:p>
          <a:p>
            <a:pPr>
              <a:spcBef>
                <a:spcPts val="0"/>
              </a:spcBef>
            </a:pPr>
            <a:r>
              <a:rPr lang="fr-CA" b="1" dirty="0"/>
              <a:t>MÉCANIQUE</a:t>
            </a:r>
          </a:p>
          <a:p>
            <a:pPr marL="171450" indent="-171450">
              <a:spcBef>
                <a:spcPts val="0"/>
              </a:spcBef>
              <a:buFont typeface="Arial" panose="020B0604020202020204" pitchFamily="34" charset="0"/>
              <a:buChar char="•"/>
            </a:pPr>
            <a:r>
              <a:rPr lang="fr-CA" dirty="0"/>
              <a:t>Consulter le document Spécifications générales et bureaux à aires ouvertes, pages 3 et 4.</a:t>
            </a:r>
          </a:p>
          <a:p>
            <a:pPr>
              <a:spcBef>
                <a:spcPts val="0"/>
              </a:spcBef>
            </a:pPr>
            <a:endParaRPr lang="en-CA" b="1" dirty="0"/>
          </a:p>
          <a:p>
            <a:pPr>
              <a:spcBef>
                <a:spcPts val="0"/>
              </a:spcBef>
            </a:pPr>
            <a:endParaRPr lang="en-CA" dirty="0"/>
          </a:p>
          <a:p>
            <a:pPr>
              <a:spcBef>
                <a:spcPts val="0"/>
              </a:spcBef>
            </a:pPr>
            <a:endParaRPr lang="en-CA" dirty="0"/>
          </a:p>
          <a:p>
            <a:pPr>
              <a:spcBef>
                <a:spcPts val="0"/>
              </a:spcBef>
            </a:pPr>
            <a:endParaRPr lang="en-US" b="1" dirty="0"/>
          </a:p>
          <a:p>
            <a:pPr>
              <a:spcBef>
                <a:spcPts val="0"/>
              </a:spcBef>
            </a:pPr>
            <a:endParaRPr lang="en-US" dirty="0"/>
          </a:p>
          <a:p>
            <a:pPr marL="171450" indent="-171450">
              <a:spcBef>
                <a:spcPts val="0"/>
              </a:spcBef>
              <a:buFont typeface="Arial" panose="020B0604020202020204" pitchFamily="34" charset="0"/>
              <a:buChar char="•"/>
            </a:pPr>
            <a:endParaRPr lang="en-CA" dirty="0"/>
          </a:p>
        </p:txBody>
      </p:sp>
      <p:sp>
        <p:nvSpPr>
          <p:cNvPr id="10" name="Text Placeholder 9"/>
          <p:cNvSpPr>
            <a:spLocks noGrp="1"/>
          </p:cNvSpPr>
          <p:nvPr>
            <p:ph type="body" sz="half" idx="23"/>
            <p:custDataLst>
              <p:tags r:id="rId5"/>
            </p:custDataLst>
          </p:nvPr>
        </p:nvSpPr>
        <p:spPr>
          <a:xfrm>
            <a:off x="3902075" y="0"/>
            <a:ext cx="7450137" cy="918795"/>
          </a:xfrm>
          <a:solidFill>
            <a:srgbClr val="DB63F3">
              <a:alpha val="50196"/>
            </a:srgbClr>
          </a:solidFill>
        </p:spPr>
        <p:txBody>
          <a:bodyPr>
            <a:normAutofit/>
          </a:bodyPr>
          <a:lstStyle/>
          <a:p>
            <a:r>
              <a:rPr lang="fr-CA" sz="2400"/>
              <a:t>POINT DE TRANSITION</a:t>
            </a:r>
          </a:p>
        </p:txBody>
      </p:sp>
      <p:sp>
        <p:nvSpPr>
          <p:cNvPr id="20" name="Text Box 6"/>
          <p:cNvSpPr txBox="1">
            <a:spLocks noChangeArrowheads="1"/>
          </p:cNvSpPr>
          <p:nvPr>
            <p:custDataLst>
              <p:tags r:id="rId6"/>
            </p:custDataLst>
          </p:nvPr>
        </p:nvSpPr>
        <p:spPr bwMode="auto">
          <a:xfrm>
            <a:off x="838200" y="2649002"/>
            <a:ext cx="3063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070" eaLnBrk="0" fontAlgn="base" hangingPunct="0">
              <a:spcBef>
                <a:spcPct val="0"/>
              </a:spcBef>
              <a:spcAft>
                <a:spcPts val="800"/>
              </a:spcAft>
            </a:pPr>
            <a:r>
              <a:rPr lang="fr-CA" sz="1200" dirty="0">
                <a:solidFill>
                  <a:srgbClr val="000000"/>
                </a:solidFill>
                <a:latin typeface="Tw Cen MT"/>
              </a:rPr>
              <a:t>EXEMPLES :</a:t>
            </a:r>
            <a:endParaRPr lang="en-US" dirty="0"/>
          </a:p>
        </p:txBody>
      </p:sp>
      <p:sp>
        <p:nvSpPr>
          <p:cNvPr id="14" name="Footer Placeholder 4">
            <a:extLst>
              <a:ext uri="{FF2B5EF4-FFF2-40B4-BE49-F238E27FC236}">
                <a16:creationId xmlns:a16="http://schemas.microsoft.com/office/drawing/2014/main" id="{2E070384-A877-436F-BFAD-C18D505CCBD9}"/>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2" name="Picture 1" descr="A picture containing text, businesscard&#10;&#10;Description automatically generated">
            <a:extLst>
              <a:ext uri="{FF2B5EF4-FFF2-40B4-BE49-F238E27FC236}">
                <a16:creationId xmlns:a16="http://schemas.microsoft.com/office/drawing/2014/main" id="{6236CED8-A05A-7D89-C419-67639548230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493" t="6316" r="6823"/>
          <a:stretch/>
        </p:blipFill>
        <p:spPr>
          <a:xfrm>
            <a:off x="1813672" y="3398923"/>
            <a:ext cx="3535458" cy="3048914"/>
          </a:xfrm>
          <a:prstGeom prst="rect">
            <a:avLst/>
          </a:prstGeom>
        </p:spPr>
      </p:pic>
      <p:pic>
        <p:nvPicPr>
          <p:cNvPr id="4" name="Picture 3" descr="A close-up of a desk&#10;&#10;Description automatically generated with low confidence">
            <a:extLst>
              <a:ext uri="{FF2B5EF4-FFF2-40B4-BE49-F238E27FC236}">
                <a16:creationId xmlns:a16="http://schemas.microsoft.com/office/drawing/2014/main" id="{2A21F0F3-F891-23BD-93A1-0E94F2DEB2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31254" y="4539916"/>
            <a:ext cx="3147938" cy="1816434"/>
          </a:xfrm>
          <a:prstGeom prst="rect">
            <a:avLst/>
          </a:prstGeom>
        </p:spPr>
      </p:pic>
      <p:sp>
        <p:nvSpPr>
          <p:cNvPr id="7" name="Date Placeholder 3">
            <a:extLst>
              <a:ext uri="{FF2B5EF4-FFF2-40B4-BE49-F238E27FC236}">
                <a16:creationId xmlns:a16="http://schemas.microsoft.com/office/drawing/2014/main" id="{8EA0543C-CD4F-DC22-E947-2F0E1D97FB6E}"/>
              </a:ext>
            </a:extLst>
          </p:cNvPr>
          <p:cNvSpPr>
            <a:spLocks noGrp="1"/>
          </p:cNvSpPr>
          <p:nvPr>
            <p:ph type="dt" sz="half" idx="10"/>
          </p:nvPr>
        </p:nvSpPr>
        <p:spPr>
          <a:xfrm>
            <a:off x="857654" y="6382511"/>
            <a:ext cx="1304365" cy="365125"/>
          </a:xfrm>
        </p:spPr>
        <p:txBody>
          <a:bodyPr/>
          <a:lstStyle/>
          <a:p>
            <a:fld id="{3791A585-D876-44DB-8D86-4E94E311025B}" type="datetime1">
              <a:rPr lang="en-US" smtClean="0"/>
              <a:t>4/12/2024</a:t>
            </a:fld>
            <a:endParaRPr lang="fr-CA" dirty="0"/>
          </a:p>
        </p:txBody>
      </p:sp>
    </p:spTree>
    <p:extLst>
      <p:ext uri="{BB962C8B-B14F-4D97-AF65-F5344CB8AC3E}">
        <p14:creationId xmlns:p14="http://schemas.microsoft.com/office/powerpoint/2010/main" val="3117992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custDataLst>
              <p:tags r:id="rId1"/>
            </p:custDataLst>
          </p:nvPr>
        </p:nvSpPr>
        <p:spPr/>
        <p:txBody>
          <a:bodyPr>
            <a:normAutofit/>
          </a:bodyPr>
          <a:lstStyle/>
          <a:p>
            <a:pPr marL="0" indent="0">
              <a:buNone/>
            </a:pPr>
            <a:r>
              <a:rPr lang="fr-CA" sz="1300"/>
              <a:t>Le Guide de références techniques du Milieu de travail GC est un document qui décrit les différents points de travail qui font partie du </a:t>
            </a:r>
            <a:r>
              <a:rPr lang="fr-CA" sz="1300">
                <a:hlinkClick r:id="rId7"/>
              </a:rPr>
              <a:t>Guide de conception du Milieu de travail GC</a:t>
            </a:r>
            <a:r>
              <a:rPr lang="fr-CA" sz="1300"/>
              <a:t>. Le présent document devrait être consulté pour tout projet d’aménagement ou de modernisation en parallèle avec le </a:t>
            </a:r>
            <a:r>
              <a:rPr lang="fr-CA" sz="1300">
                <a:hlinkClick r:id="rId7"/>
              </a:rPr>
              <a:t>Guide de conception du Milieu de travail GC</a:t>
            </a:r>
            <a:r>
              <a:rPr lang="fr-CA" sz="1300"/>
              <a:t> et les </a:t>
            </a:r>
            <a:r>
              <a:rPr lang="fr-CA" sz="1300">
                <a:hlinkClick r:id="rId8"/>
              </a:rPr>
              <a:t>Normes d’aménagement en milieu de travail du gouvernement du Canada</a:t>
            </a:r>
            <a:r>
              <a:rPr lang="fr-CA" sz="1300"/>
              <a:t>. Il renferme notamment des pratiques exemplaires sur la dimension des points de travail, des conseils de planification, des conseils sur l’accessibilité, des données techniques et leur application, ainsi que des représentations visuelles.</a:t>
            </a:r>
          </a:p>
          <a:p>
            <a:pPr marL="0" indent="0">
              <a:buNone/>
            </a:pPr>
            <a:r>
              <a:rPr lang="fr-CA" sz="1300"/>
              <a:t>Le Milieu de travail GC est une stratégie applicable au milieu de travail conçue pour mieux soutenir une fonction publique très performante qui accueille l’innovation, la transformation et le renouvellement continu. Les espaces visent à donner le choix, à encourager la collaboration, à tirer profit de la technologie et à entretenir une culture d’autonomie et de bien-être. Des solutions d’ameublement comprenant une alimentation et des technologies intégrées seront incorporées dans l’ensemble du milieu de travail. </a:t>
            </a:r>
          </a:p>
          <a:p>
            <a:pPr marL="0" indent="0">
              <a:buNone/>
            </a:pPr>
            <a:r>
              <a:rPr lang="fr-CA" sz="1300"/>
              <a:t>Le présent guide est destiné à servir de référence technique afin de diriger les exigences en matière de conception d’un nouveau Milieu de travail GC. Ce fondement d’exigences techniques devrait être appliqué de concert avec les exigences des clients ainsi que les normes, les politiques; incluant mais non limité au codes du bâtiment, aux codes de l’électricité nationaux, provinciaux et municipaux et normes d’accessibilité (CAN/CSA B651) en vigueur. Il devrait être lu conjointement avec les </a:t>
            </a:r>
            <a:r>
              <a:rPr lang="fr-CA" sz="1300">
                <a:hlinkClick r:id="rId8"/>
              </a:rPr>
              <a:t>Normes d’aménagement en milieu de travail du gouvernement du Canada</a:t>
            </a:r>
            <a:r>
              <a:rPr lang="fr-CA" sz="1300"/>
              <a:t>, le </a:t>
            </a:r>
            <a:r>
              <a:rPr lang="fr-CA" sz="1300">
                <a:hlinkClick r:id="rId7"/>
              </a:rPr>
              <a:t>Guide de conception du Milieu de travail GC</a:t>
            </a:r>
            <a:r>
              <a:rPr lang="fr-CA" sz="1300"/>
              <a:t>, la </a:t>
            </a:r>
            <a:r>
              <a:rPr lang="fr-CA" sz="1300">
                <a:hlinkClick r:id="rId9"/>
              </a:rPr>
              <a:t>liste de contrôle de la conception du Milieu de travail GC</a:t>
            </a:r>
            <a:r>
              <a:rPr lang="fr-CA" sz="1300"/>
              <a:t>, le </a:t>
            </a:r>
            <a:r>
              <a:rPr lang="fr-CA" sz="1300">
                <a:hlinkClick r:id="rId10"/>
              </a:rPr>
              <a:t>Cahier de planification du Milieu de travail GC</a:t>
            </a:r>
            <a:r>
              <a:rPr lang="fr-CA" sz="1300"/>
              <a:t> et la </a:t>
            </a:r>
            <a:r>
              <a:rPr lang="fr-FR" sz="1300">
                <a:hlinkClick r:id="rId11"/>
              </a:rPr>
              <a:t>Référence technique pour la conception des immeubles de bureaux</a:t>
            </a:r>
            <a:r>
              <a:rPr lang="fr-CA" sz="1300">
                <a:hlinkClick r:id="rId11"/>
              </a:rPr>
              <a:t>.</a:t>
            </a:r>
            <a:r>
              <a:rPr lang="fr-CA" sz="1300"/>
              <a:t> Consulter la section Ressources pour obtenir des liens vers ces documents. </a:t>
            </a:r>
          </a:p>
          <a:p>
            <a:pPr marL="0" indent="0">
              <a:buNone/>
            </a:pPr>
            <a:r>
              <a:rPr lang="fr-CA" sz="1300"/>
              <a:t>Il est important de souligner qu’avec la mise en œuvre de l’aménagement du Milieu de travail GC et du </a:t>
            </a:r>
            <a:r>
              <a:rPr lang="fr-CA" sz="1300">
                <a:hlinkClick r:id="rId12"/>
              </a:rPr>
              <a:t>mobilier standard typique du milieu de travail GC</a:t>
            </a:r>
            <a:r>
              <a:rPr lang="fr-CA" sz="1300"/>
              <a:t> (mise à jour venir), la densité d’occupation peut différer des estimations d’origine concernant la conception de l’immeuble de base. Le concepteur doit s’assurer que les systèmes mécaniques et électriques de base de l’immeuble ont la capacité nécessaire pour répondre à des demandes supplémentaires. Pour ce faire, il faut adopter une vision globale de l’immeuble plutôt que de prendre en considération uniquement le projet individuel dans l’immeuble.</a:t>
            </a:r>
          </a:p>
        </p:txBody>
      </p:sp>
      <p:sp>
        <p:nvSpPr>
          <p:cNvPr id="2" name="Slide Number Placeholder 1"/>
          <p:cNvSpPr>
            <a:spLocks noGrp="1"/>
          </p:cNvSpPr>
          <p:nvPr>
            <p:ph type="sldNum" sz="quarter" idx="12"/>
            <p:custDataLst>
              <p:tags r:id="rId2"/>
            </p:custDataLst>
          </p:nvPr>
        </p:nvSpPr>
        <p:spPr/>
        <p:txBody>
          <a:bodyPr/>
          <a:lstStyle/>
          <a:p>
            <a:fld id="{B281B320-300E-4159-A42B-6C3D22C81CA1}" type="slidenum">
              <a:rPr lang="fr-CA" smtClean="0"/>
              <a:pPr/>
              <a:t>2</a:t>
            </a:fld>
            <a:endParaRPr lang="fr-CA"/>
          </a:p>
        </p:txBody>
      </p:sp>
      <p:sp>
        <p:nvSpPr>
          <p:cNvPr id="8" name="Text Placeholder 7"/>
          <p:cNvSpPr>
            <a:spLocks noGrp="1"/>
          </p:cNvSpPr>
          <p:nvPr>
            <p:ph type="body" sz="half" idx="22"/>
            <p:custDataLst>
              <p:tags r:id="rId3"/>
            </p:custDataLst>
          </p:nvPr>
        </p:nvSpPr>
        <p:spPr>
          <a:xfrm>
            <a:off x="838200" y="-5651"/>
            <a:ext cx="2974961" cy="950169"/>
          </a:xfrm>
        </p:spPr>
        <p:txBody>
          <a:bodyPr/>
          <a:lstStyle/>
          <a:p>
            <a:pPr algn="ctr"/>
            <a:r>
              <a:rPr lang="fr-CA" sz="1800"/>
              <a:t>INTRODUCTION</a:t>
            </a:r>
          </a:p>
        </p:txBody>
      </p:sp>
      <p:sp>
        <p:nvSpPr>
          <p:cNvPr id="9" name="Text Placeholder 8"/>
          <p:cNvSpPr>
            <a:spLocks noGrp="1"/>
          </p:cNvSpPr>
          <p:nvPr>
            <p:ph type="body" sz="half" idx="23"/>
            <p:custDataLst>
              <p:tags r:id="rId4"/>
            </p:custDataLst>
          </p:nvPr>
        </p:nvSpPr>
        <p:spPr>
          <a:xfrm>
            <a:off x="3929449" y="-5651"/>
            <a:ext cx="7422763" cy="950169"/>
          </a:xfrm>
        </p:spPr>
        <p:txBody>
          <a:bodyPr>
            <a:normAutofit/>
          </a:bodyPr>
          <a:lstStyle/>
          <a:p>
            <a:r>
              <a:rPr lang="fr-CA" sz="2400"/>
              <a:t>PRÉAMBULE</a:t>
            </a:r>
          </a:p>
        </p:txBody>
      </p:sp>
      <p:sp>
        <p:nvSpPr>
          <p:cNvPr id="13" name="Footer Placeholder 4">
            <a:extLst>
              <a:ext uri="{FF2B5EF4-FFF2-40B4-BE49-F238E27FC236}">
                <a16:creationId xmlns:a16="http://schemas.microsoft.com/office/drawing/2014/main" id="{35853ACC-EC69-4322-A8AE-B8AFCF27455B}"/>
              </a:ext>
            </a:extLst>
          </p:cNvPr>
          <p:cNvSpPr>
            <a:spLocks noGrp="1"/>
          </p:cNvSpPr>
          <p:nvPr>
            <p:ph type="ftr" sz="quarter" idx="3"/>
            <p:custDataLst>
              <p:tags r:id="rId5"/>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sp>
        <p:nvSpPr>
          <p:cNvPr id="4" name="Date Placeholder 3">
            <a:extLst>
              <a:ext uri="{FF2B5EF4-FFF2-40B4-BE49-F238E27FC236}">
                <a16:creationId xmlns:a16="http://schemas.microsoft.com/office/drawing/2014/main" id="{3BB1158E-30C9-BD7A-166D-99C4929A2C1D}"/>
              </a:ext>
            </a:extLst>
          </p:cNvPr>
          <p:cNvSpPr>
            <a:spLocks noGrp="1"/>
          </p:cNvSpPr>
          <p:nvPr>
            <p:ph type="dt" sz="half" idx="10"/>
          </p:nvPr>
        </p:nvSpPr>
        <p:spPr>
          <a:xfrm>
            <a:off x="857654" y="6382511"/>
            <a:ext cx="1304365" cy="365125"/>
          </a:xfrm>
        </p:spPr>
        <p:txBody>
          <a:bodyPr/>
          <a:lstStyle/>
          <a:p>
            <a:fld id="{A9700E84-EDC8-46F5-8094-C7306EEE54A0}" type="datetime1">
              <a:rPr lang="en-US" smtClean="0"/>
              <a:t>4/12/2024</a:t>
            </a:fld>
            <a:endParaRPr lang="fr-CA" dirty="0"/>
          </a:p>
        </p:txBody>
      </p:sp>
    </p:spTree>
    <p:extLst>
      <p:ext uri="{BB962C8B-B14F-4D97-AF65-F5344CB8AC3E}">
        <p14:creationId xmlns:p14="http://schemas.microsoft.com/office/powerpoint/2010/main" val="1690694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custDataLst>
              <p:tags r:id="rId1"/>
            </p:custDataLst>
          </p:nvPr>
        </p:nvSpPr>
        <p:spPr/>
        <p:txBody>
          <a:bodyPr/>
          <a:lstStyle/>
          <a:p>
            <a:fld id="{B281B320-300E-4159-A42B-6C3D22C81CA1}" type="slidenum">
              <a:rPr lang="fr-CA" smtClean="0"/>
              <a:pPr/>
              <a:t>20</a:t>
            </a:fld>
            <a:endParaRPr lang="fr-CA"/>
          </a:p>
        </p:txBody>
      </p:sp>
      <p:sp>
        <p:nvSpPr>
          <p:cNvPr id="6" name="Text Placeholder 5"/>
          <p:cNvSpPr>
            <a:spLocks noGrp="1"/>
          </p:cNvSpPr>
          <p:nvPr>
            <p:ph type="body" sz="half" idx="22"/>
            <p:custDataLst>
              <p:tags r:id="rId2"/>
            </p:custDataLst>
          </p:nvPr>
        </p:nvSpPr>
        <p:spPr>
          <a:xfrm>
            <a:off x="838200" y="-5651"/>
            <a:ext cx="2967681" cy="959552"/>
          </a:xfrm>
          <a:solidFill>
            <a:srgbClr val="DB63F3"/>
          </a:solidFill>
        </p:spPr>
        <p:txBody>
          <a:bodyPr>
            <a:normAutofit/>
          </a:bodyPr>
          <a:lstStyle/>
          <a:p>
            <a:pPr algn="ctr"/>
            <a:r>
              <a:rPr lang="fr-CA" sz="1800"/>
              <a:t>SECONDAIRE INDIVIDUEL</a:t>
            </a:r>
          </a:p>
        </p:txBody>
      </p:sp>
      <p:sp>
        <p:nvSpPr>
          <p:cNvPr id="7" name="Text Placeholder 6"/>
          <p:cNvSpPr>
            <a:spLocks noGrp="1"/>
          </p:cNvSpPr>
          <p:nvPr>
            <p:ph type="body" sz="half" idx="23"/>
            <p:custDataLst>
              <p:tags r:id="rId3"/>
            </p:custDataLst>
          </p:nvPr>
        </p:nvSpPr>
        <p:spPr>
          <a:xfrm>
            <a:off x="3937686" y="0"/>
            <a:ext cx="7414527" cy="953901"/>
          </a:xfrm>
          <a:solidFill>
            <a:srgbClr val="DB63F3">
              <a:alpha val="50196"/>
            </a:srgbClr>
          </a:solidFill>
        </p:spPr>
        <p:txBody>
          <a:bodyPr/>
          <a:lstStyle/>
          <a:p>
            <a:r>
              <a:rPr lang="fr-CA"/>
              <a:t>POINT DE TRANSITION (suite)</a:t>
            </a:r>
          </a:p>
        </p:txBody>
      </p:sp>
      <p:sp>
        <p:nvSpPr>
          <p:cNvPr id="17" name="Content Placeholder 1"/>
          <p:cNvSpPr>
            <a:spLocks noGrp="1"/>
          </p:cNvSpPr>
          <p:nvPr>
            <p:ph idx="1"/>
            <p:custDataLst>
              <p:tags r:id="rId4"/>
            </p:custDataLst>
          </p:nvPr>
        </p:nvSpPr>
        <p:spPr>
          <a:xfrm>
            <a:off x="838200" y="1116948"/>
            <a:ext cx="10514013" cy="1629258"/>
          </a:xfrm>
        </p:spPr>
        <p:txBody>
          <a:bodyPr vert="horz" lIns="91440" tIns="45720" rIns="91440" bIns="45720" rtlCol="0" anchor="t">
            <a:normAutofit/>
          </a:bodyPr>
          <a:lstStyle/>
          <a:p>
            <a:pPr marL="0" indent="0">
              <a:buNone/>
            </a:pPr>
            <a:r>
              <a:rPr lang="fr-CA" b="1" dirty="0"/>
              <a:t>AMÉNAGEMENT INTÉRIEUR</a:t>
            </a:r>
          </a:p>
          <a:p>
            <a:pPr>
              <a:spcBef>
                <a:spcPts val="0"/>
              </a:spcBef>
            </a:pPr>
            <a:r>
              <a:rPr lang="fr-CA" dirty="0"/>
              <a:t>Envisager des solutions d’aménagement intérieur visant à définir l’espace, à déterminer les lignes de visibilité et à absorber les sons (c.-à-d. panneaux soutenus ou suspendus aux murs ou autres types de séparations) et à séparer les points de transition des autres zones ou des autres points de travail.</a:t>
            </a:r>
          </a:p>
          <a:p>
            <a:pPr>
              <a:spcBef>
                <a:spcPts val="0"/>
              </a:spcBef>
            </a:pPr>
            <a:r>
              <a:rPr lang="fr-CA" dirty="0"/>
              <a:t>Les panneaux ne doivent pas dépasser 1,37 m (54 po) de hauteur.</a:t>
            </a:r>
          </a:p>
          <a:p>
            <a:pPr marL="0" indent="0">
              <a:buNone/>
            </a:pPr>
            <a:r>
              <a:rPr lang="fr-CA" b="1" dirty="0"/>
              <a:t>ACCESSIBILITÉ</a:t>
            </a:r>
          </a:p>
          <a:p>
            <a:pPr marL="171450" indent="-171450">
              <a:spcBef>
                <a:spcPts val="0"/>
              </a:spcBef>
            </a:pPr>
            <a:r>
              <a:rPr lang="fr-FR" dirty="0">
                <a:latin typeface="Tw Cen MT"/>
              </a:rPr>
              <a:t>Assurez-vous que certaines options accessibles sont fournies. Tenez compte de la hauteur de la surface, du dégagement des genoux et des orteils, de la puissance à portée de main, du diamètre de braquage au point de travail.</a:t>
            </a:r>
          </a:p>
          <a:p>
            <a:pPr marL="171450" indent="-171450">
              <a:spcBef>
                <a:spcPts val="0"/>
              </a:spcBef>
            </a:pPr>
            <a:r>
              <a:rPr lang="fr-FR" dirty="0">
                <a:latin typeface="Tw Cen MT"/>
              </a:rPr>
              <a:t>Référez-vous aux pages 5 et 6 pour obtenir des informations générales sur l’accessibilité qui pourraient s’appliquer.</a:t>
            </a:r>
            <a:endParaRPr lang="fr-CA" dirty="0"/>
          </a:p>
          <a:p>
            <a:pPr marL="0" indent="0">
              <a:spcBef>
                <a:spcPts val="0"/>
              </a:spcBef>
              <a:buNone/>
            </a:pPr>
            <a:endParaRPr lang="fr-FR" dirty="0">
              <a:latin typeface="Tw Cen MT"/>
            </a:endParaRPr>
          </a:p>
          <a:p>
            <a:pPr marL="171450" indent="-171450">
              <a:spcBef>
                <a:spcPts val="0"/>
              </a:spcBef>
            </a:pPr>
            <a:endParaRPr lang="en-CA" dirty="0">
              <a:latin typeface="Tw Cen MT"/>
            </a:endParaRPr>
          </a:p>
        </p:txBody>
      </p:sp>
      <p:sp>
        <p:nvSpPr>
          <p:cNvPr id="8" name="Text Box 6">
            <a:extLst>
              <a:ext uri="{FF2B5EF4-FFF2-40B4-BE49-F238E27FC236}">
                <a16:creationId xmlns:a16="http://schemas.microsoft.com/office/drawing/2014/main" id="{F2BB36EA-0B61-4C1B-AEF9-BD8906108C5F}"/>
              </a:ext>
            </a:extLst>
          </p:cNvPr>
          <p:cNvSpPr txBox="1">
            <a:spLocks noChangeArrowheads="1"/>
          </p:cNvSpPr>
          <p:nvPr>
            <p:custDataLst>
              <p:tags r:id="rId5"/>
            </p:custDataLst>
          </p:nvPr>
        </p:nvSpPr>
        <p:spPr bwMode="auto">
          <a:xfrm>
            <a:off x="838200" y="2894708"/>
            <a:ext cx="3063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AUTRES EXEMPLES DE CONFIGURATION</a:t>
            </a:r>
          </a:p>
        </p:txBody>
      </p:sp>
      <p:sp>
        <p:nvSpPr>
          <p:cNvPr id="12" name="Footer Placeholder 4">
            <a:extLst>
              <a:ext uri="{FF2B5EF4-FFF2-40B4-BE49-F238E27FC236}">
                <a16:creationId xmlns:a16="http://schemas.microsoft.com/office/drawing/2014/main" id="{AD7BCB09-DDC7-498B-81AA-956A8F067BBF}"/>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2" name="Picture 1">
            <a:extLst>
              <a:ext uri="{FF2B5EF4-FFF2-40B4-BE49-F238E27FC236}">
                <a16:creationId xmlns:a16="http://schemas.microsoft.com/office/drawing/2014/main" id="{68AF55AE-183B-677B-3F15-1AB7D24F478E}"/>
              </a:ext>
            </a:extLst>
          </p:cNvPr>
          <p:cNvPicPr>
            <a:picLocks noChangeAspect="1"/>
          </p:cNvPicPr>
          <p:nvPr/>
        </p:nvPicPr>
        <p:blipFill rotWithShape="1">
          <a:blip r:embed="rId9">
            <a:extLst>
              <a:ext uri="{28A0092B-C50C-407E-A947-70E740481C1C}">
                <a14:useLocalDpi xmlns:a14="http://schemas.microsoft.com/office/drawing/2010/main" val="0"/>
              </a:ext>
            </a:extLst>
          </a:blip>
          <a:srcRect l="30731" t="21438" r="19600" b="30526"/>
          <a:stretch/>
        </p:blipFill>
        <p:spPr>
          <a:xfrm>
            <a:off x="838200" y="3494050"/>
            <a:ext cx="4236723" cy="2364315"/>
          </a:xfrm>
          <a:prstGeom prst="rect">
            <a:avLst/>
          </a:prstGeom>
        </p:spPr>
      </p:pic>
      <p:pic>
        <p:nvPicPr>
          <p:cNvPr id="5" name="Picture 4" descr="A model of a house&#10;&#10;Description automatically generated with medium confidence">
            <a:extLst>
              <a:ext uri="{FF2B5EF4-FFF2-40B4-BE49-F238E27FC236}">
                <a16:creationId xmlns:a16="http://schemas.microsoft.com/office/drawing/2014/main" id="{17ECFD3B-A6FF-196A-618E-E021CADE48F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514" t="16287"/>
          <a:stretch/>
        </p:blipFill>
        <p:spPr>
          <a:xfrm>
            <a:off x="7435221" y="3532600"/>
            <a:ext cx="3916992" cy="2574758"/>
          </a:xfrm>
          <a:prstGeom prst="rect">
            <a:avLst/>
          </a:prstGeom>
        </p:spPr>
      </p:pic>
      <p:sp>
        <p:nvSpPr>
          <p:cNvPr id="9" name="Date Placeholder 3">
            <a:extLst>
              <a:ext uri="{FF2B5EF4-FFF2-40B4-BE49-F238E27FC236}">
                <a16:creationId xmlns:a16="http://schemas.microsoft.com/office/drawing/2014/main" id="{A4AAB493-2154-AFF4-6253-DEDB11EB51FD}"/>
              </a:ext>
            </a:extLst>
          </p:cNvPr>
          <p:cNvSpPr>
            <a:spLocks noGrp="1"/>
          </p:cNvSpPr>
          <p:nvPr>
            <p:ph type="dt" sz="half" idx="10"/>
          </p:nvPr>
        </p:nvSpPr>
        <p:spPr>
          <a:xfrm>
            <a:off x="857654" y="6382511"/>
            <a:ext cx="1304365" cy="365125"/>
          </a:xfrm>
        </p:spPr>
        <p:txBody>
          <a:bodyPr/>
          <a:lstStyle/>
          <a:p>
            <a:fld id="{625B509F-B43F-429F-A544-B378FACB81FF}" type="datetime1">
              <a:rPr lang="en-US" smtClean="0"/>
              <a:t>4/12/2024</a:t>
            </a:fld>
            <a:endParaRPr lang="fr-CA" dirty="0"/>
          </a:p>
        </p:txBody>
      </p:sp>
    </p:spTree>
    <p:extLst>
      <p:ext uri="{BB962C8B-B14F-4D97-AF65-F5344CB8AC3E}">
        <p14:creationId xmlns:p14="http://schemas.microsoft.com/office/powerpoint/2010/main" val="65608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8200" y="1029300"/>
            <a:ext cx="6398410" cy="1263134"/>
          </a:xfrm>
        </p:spPr>
        <p:txBody>
          <a:bodyPr>
            <a:normAutofit/>
          </a:bodyPr>
          <a:lstStyle/>
          <a:p>
            <a:pPr>
              <a:lnSpc>
                <a:spcPts val="1440"/>
              </a:lnSpc>
              <a:spcBef>
                <a:spcPts val="0"/>
              </a:spcBef>
            </a:pPr>
            <a:r>
              <a:rPr lang="fr-CA" b="1"/>
              <a:t>CONCEPTION </a:t>
            </a:r>
          </a:p>
          <a:p>
            <a:pPr marL="171450" indent="-171450">
              <a:spcBef>
                <a:spcPts val="0"/>
              </a:spcBef>
              <a:buFont typeface="Arial" panose="020B0604020202020204" pitchFamily="34" charset="0"/>
              <a:buChar char="•"/>
            </a:pPr>
            <a:r>
              <a:rPr lang="fr-CA"/>
              <a:t>Il peut s’agir d’une pièce fermée avec porte coulissante ou d’une solution préfabriquée.</a:t>
            </a:r>
          </a:p>
          <a:p>
            <a:pPr marL="171450" indent="-171450">
              <a:spcBef>
                <a:spcPts val="0"/>
              </a:spcBef>
              <a:buFont typeface="Arial" panose="020B0604020202020204" pitchFamily="34" charset="0"/>
              <a:buChar char="•"/>
            </a:pPr>
            <a:r>
              <a:rPr lang="fr-CA"/>
              <a:t>Pour les pièces fermées, prévoir une cloison vitrée sur au moins un mur pour permettre la pénétration de la lumière (une pellicule d’intimité peut être appliquée conformément aux normes et aux codes pertinents).</a:t>
            </a:r>
          </a:p>
          <a:p>
            <a:pPr marL="171450" indent="-171450">
              <a:spcBef>
                <a:spcPts val="0"/>
              </a:spcBef>
              <a:buFont typeface="Arial" panose="020B0604020202020204" pitchFamily="34" charset="0"/>
              <a:buChar char="•"/>
            </a:pPr>
            <a:r>
              <a:rPr lang="fr-CA"/>
              <a:t>Prévoir une surface sur laquelle on peut écrire sur au moins un mur.</a:t>
            </a:r>
          </a:p>
          <a:p>
            <a:pPr marL="171450" indent="-171450">
              <a:spcBef>
                <a:spcPts val="0"/>
              </a:spcBef>
              <a:buFont typeface="Arial" panose="020B0604020202020204" pitchFamily="34" charset="0"/>
              <a:buChar char="•"/>
            </a:pPr>
            <a:r>
              <a:rPr lang="fr-CA"/>
              <a:t>Appareil d’éclairage localisé à intensité réglable et pouf facultatifs.</a:t>
            </a:r>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21</a:t>
            </a:fld>
            <a:endParaRPr lang="fr-CA"/>
          </a:p>
        </p:txBody>
      </p:sp>
      <p:sp>
        <p:nvSpPr>
          <p:cNvPr id="8" name="Text Placeholder 7"/>
          <p:cNvSpPr>
            <a:spLocks noGrp="1"/>
          </p:cNvSpPr>
          <p:nvPr>
            <p:ph type="body" sz="half" idx="22"/>
            <p:custDataLst>
              <p:tags r:id="rId3"/>
            </p:custDataLst>
          </p:nvPr>
        </p:nvSpPr>
        <p:spPr>
          <a:xfrm>
            <a:off x="838200" y="-5651"/>
            <a:ext cx="2939349" cy="906181"/>
          </a:xfrm>
          <a:solidFill>
            <a:srgbClr val="DB63F3"/>
          </a:solidFill>
        </p:spPr>
        <p:txBody>
          <a:bodyPr>
            <a:normAutofit/>
          </a:bodyPr>
          <a:lstStyle/>
          <a:p>
            <a:pPr algn="ctr"/>
            <a:r>
              <a:rPr lang="fr-CA" sz="1800"/>
              <a:t>SECONDAIRE INDIVIDUEL</a:t>
            </a:r>
          </a:p>
        </p:txBody>
      </p:sp>
      <p:sp>
        <p:nvSpPr>
          <p:cNvPr id="9" name="Text Placeholder 8"/>
          <p:cNvSpPr>
            <a:spLocks noGrp="1"/>
          </p:cNvSpPr>
          <p:nvPr>
            <p:ph type="body" sz="half" idx="24"/>
            <p:custDataLst>
              <p:tags r:id="rId4"/>
            </p:custDataLst>
          </p:nvPr>
        </p:nvSpPr>
        <p:spPr>
          <a:xfrm>
            <a:off x="7364627" y="1029300"/>
            <a:ext cx="3987585" cy="5129827"/>
          </a:xfrm>
        </p:spPr>
        <p:txBody>
          <a:bodyPr vert="horz" lIns="91440" tIns="45720" rIns="91440" bIns="45720" rtlCol="0" anchor="t">
            <a:normAutofit fontScale="92500" lnSpcReduction="20000"/>
          </a:bodyPr>
          <a:lstStyle/>
          <a:p>
            <a:r>
              <a:rPr lang="fr-CA" b="1" dirty="0"/>
              <a:t>OCCUPANTS: </a:t>
            </a:r>
            <a:r>
              <a:rPr lang="fr-CA" dirty="0"/>
              <a:t>1</a:t>
            </a:r>
          </a:p>
          <a:p>
            <a:r>
              <a:rPr lang="fr-CA" b="1" dirty="0"/>
              <a:t>INTIMITÉ VISUELLE: </a:t>
            </a:r>
            <a:r>
              <a:rPr lang="fr-CA" dirty="0"/>
              <a:t>moyenne </a:t>
            </a:r>
          </a:p>
          <a:p>
            <a:r>
              <a:rPr lang="fr-CA" b="1" dirty="0">
                <a:latin typeface="Tw Cen MT"/>
              </a:rPr>
              <a:t>INTIMITÉ ACOUSTIQUE: </a:t>
            </a:r>
            <a:r>
              <a:rPr lang="fr-CA" dirty="0">
                <a:latin typeface="Tw Cen MT"/>
              </a:rPr>
              <a:t>de moyenne à élevée (cible : ITS 35)</a:t>
            </a:r>
          </a:p>
          <a:p>
            <a:r>
              <a:rPr lang="fr-CA" b="1" dirty="0"/>
              <a:t>TAILLE MOYENNE: </a:t>
            </a:r>
            <a:r>
              <a:rPr lang="fr-CA" dirty="0"/>
              <a:t>6</a:t>
            </a:r>
            <a:r>
              <a:rPr lang="fr-CA" b="1" dirty="0"/>
              <a:t>,</a:t>
            </a:r>
            <a:r>
              <a:rPr lang="fr-CA" dirty="0"/>
              <a:t>5 m²</a:t>
            </a:r>
          </a:p>
          <a:p>
            <a:r>
              <a:rPr lang="fr-CA" dirty="0"/>
              <a:t>TECHNOLOGIE</a:t>
            </a:r>
          </a:p>
          <a:p>
            <a:pPr marL="171450" indent="-171450">
              <a:spcBef>
                <a:spcPts val="0"/>
              </a:spcBef>
              <a:buFont typeface="Arial" panose="020B0604020202020204" pitchFamily="34" charset="0"/>
              <a:buChar char="•"/>
            </a:pPr>
            <a:r>
              <a:rPr lang="en-CA" sz="1200" dirty="0"/>
              <a:t>Poste de travail A</a:t>
            </a:r>
            <a:r>
              <a:rPr lang="fr-FR" sz="1200" dirty="0" err="1"/>
              <a:t>pportez</a:t>
            </a:r>
            <a:r>
              <a:rPr lang="fr-FR" sz="1200" dirty="0"/>
              <a:t> votre propre appareil .</a:t>
            </a:r>
          </a:p>
          <a:p>
            <a:pPr marL="171450" indent="-171450">
              <a:spcBef>
                <a:spcPts val="0"/>
              </a:spcBef>
              <a:buFont typeface="Arial" panose="020B0604020202020204" pitchFamily="34" charset="0"/>
              <a:buChar char="•"/>
            </a:pPr>
            <a:r>
              <a:rPr lang="fr-FR" sz="1200" dirty="0">
                <a:latin typeface="Tw Cen MT"/>
              </a:rPr>
              <a:t>Pour plus d’informations concernant les exigences technologiques du poste de travail, veuillez-vous référer au </a:t>
            </a:r>
            <a:r>
              <a:rPr lang="fr-FR" sz="1200" dirty="0">
                <a:latin typeface="Tw Cen MT"/>
                <a:hlinkClick r:id="rId9"/>
              </a:rPr>
              <a:t>Milieu de travail GC Exigence TI des points de travail. </a:t>
            </a:r>
            <a:r>
              <a:rPr lang="fr-FR" dirty="0">
                <a:latin typeface="Tw Cen MT"/>
              </a:rPr>
              <a:t> </a:t>
            </a:r>
            <a:endParaRPr lang="en-CA" sz="1200" dirty="0">
              <a:highlight>
                <a:srgbClr val="FFFF00"/>
              </a:highlight>
            </a:endParaRPr>
          </a:p>
          <a:p>
            <a:r>
              <a:rPr lang="fr-CA" b="1" dirty="0"/>
              <a:t>ÉLECTRICITÉ</a:t>
            </a:r>
          </a:p>
          <a:p>
            <a:pPr>
              <a:spcBef>
                <a:spcPts val="0"/>
              </a:spcBef>
            </a:pPr>
            <a:r>
              <a:rPr lang="fr-CA" dirty="0"/>
              <a:t>Solution préfabriquée (par ex: cabine autoportante):</a:t>
            </a:r>
          </a:p>
          <a:p>
            <a:pPr marL="171450" indent="-171450">
              <a:spcBef>
                <a:spcPts val="0"/>
              </a:spcBef>
              <a:buFont typeface="Arial" panose="020B0604020202020204" pitchFamily="34" charset="0"/>
              <a:buChar char="•"/>
            </a:pPr>
            <a:r>
              <a:rPr lang="fr-CA" dirty="0"/>
              <a:t>Prévoir un (1) circuit/cinq (5) cabinet téléphonique;</a:t>
            </a:r>
          </a:p>
          <a:p>
            <a:pPr marL="171450" indent="-171450">
              <a:spcBef>
                <a:spcPts val="0"/>
              </a:spcBef>
              <a:buFont typeface="Arial" panose="020B0604020202020204" pitchFamily="34" charset="0"/>
              <a:buChar char="•"/>
            </a:pPr>
            <a:r>
              <a:rPr lang="fr-CA" dirty="0"/>
              <a:t>Fournir des modules d’alimentation, fixés à l’avant de la surface de travail pour l’accessibilité avec prise électrique simple et au moins une (1) prise USB double;</a:t>
            </a:r>
          </a:p>
          <a:p>
            <a:pPr>
              <a:spcBef>
                <a:spcPts val="0"/>
              </a:spcBef>
            </a:pPr>
            <a:endParaRPr lang="fr-CA" dirty="0"/>
          </a:p>
          <a:p>
            <a:pPr>
              <a:spcBef>
                <a:spcPts val="0"/>
              </a:spcBef>
            </a:pPr>
            <a:r>
              <a:rPr lang="fr-CA" dirty="0"/>
              <a:t>Option salle téléphonique (par ex: pièce construite)</a:t>
            </a:r>
          </a:p>
          <a:p>
            <a:pPr marL="171450" indent="-171450">
              <a:spcBef>
                <a:spcPts val="0"/>
              </a:spcBef>
              <a:buFont typeface="Arial" panose="020B0604020202020204" pitchFamily="34" charset="0"/>
              <a:buChar char="•"/>
            </a:pPr>
            <a:r>
              <a:rPr lang="fr-CA" dirty="0">
                <a:latin typeface="Tw Cen MT"/>
              </a:rPr>
              <a:t>Prévoir un (1) circuit/cinq (5) salles téléphonique;</a:t>
            </a:r>
          </a:p>
          <a:p>
            <a:pPr marL="171450" indent="-171450">
              <a:spcBef>
                <a:spcPts val="0"/>
              </a:spcBef>
              <a:buFont typeface="Arial" panose="020B0604020202020204" pitchFamily="34" charset="0"/>
              <a:buChar char="•"/>
            </a:pPr>
            <a:r>
              <a:rPr lang="fr-CA" sz="1200" dirty="0"/>
              <a:t>Prévoir au maximum deux (2) prises électriques murales standard par salle téléphonique</a:t>
            </a:r>
          </a:p>
          <a:p>
            <a:pPr marL="171450" indent="-171450">
              <a:spcBef>
                <a:spcPts val="0"/>
              </a:spcBef>
              <a:buFont typeface="Arial" panose="020B0604020202020204" pitchFamily="34" charset="0"/>
              <a:buChar char="•"/>
            </a:pPr>
            <a:r>
              <a:rPr lang="fr-CA" dirty="0"/>
              <a:t>Fournir des modules d’alimentation, fixés à l’avant de la surface de travail pour l’accessibilité avec prise électrique simple et au moins une (1) prise USB double;</a:t>
            </a:r>
          </a:p>
          <a:p>
            <a:pPr marL="171450" indent="-171450">
              <a:spcBef>
                <a:spcPts val="0"/>
              </a:spcBef>
              <a:buFont typeface="Arial" panose="020B0604020202020204" pitchFamily="34" charset="0"/>
              <a:buChar char="•"/>
            </a:pPr>
            <a:r>
              <a:rPr lang="fr-CA" dirty="0"/>
              <a:t>Fournir une (1) barre ou un (1) module d’alimentation électrique, fixé à l’arrière, sous la surface de travail. La barre ou le module d’alimentation doit avoir cinq (5) prises simples.</a:t>
            </a:r>
          </a:p>
          <a:p>
            <a:pPr>
              <a:spcBef>
                <a:spcPts val="0"/>
              </a:spcBef>
            </a:pPr>
            <a:endParaRPr lang="fr-CA" b="1" dirty="0">
              <a:highlight>
                <a:srgbClr val="FFFF00"/>
              </a:highlight>
            </a:endParaRPr>
          </a:p>
          <a:p>
            <a:pPr>
              <a:spcBef>
                <a:spcPts val="0"/>
              </a:spcBef>
            </a:pPr>
            <a:r>
              <a:rPr lang="fr-CA" b="1" dirty="0"/>
              <a:t>MÉCANIQUE</a:t>
            </a:r>
          </a:p>
          <a:p>
            <a:pPr marL="171450" indent="-171450">
              <a:spcBef>
                <a:spcPts val="0"/>
              </a:spcBef>
              <a:buFont typeface="Arial" panose="020B0604020202020204" pitchFamily="34" charset="0"/>
              <a:buChar char="•"/>
            </a:pPr>
            <a:r>
              <a:rPr lang="fr-CA" dirty="0"/>
              <a:t>Consulter le document Spécifications générales et bureaux à aires ouvertes, pages 3 et 4.</a:t>
            </a:r>
          </a:p>
          <a:p>
            <a:pPr marL="171450" indent="-171450">
              <a:spcBef>
                <a:spcPts val="0"/>
              </a:spcBef>
              <a:buFont typeface="Arial" panose="020B0604020202020204" pitchFamily="34" charset="0"/>
              <a:buChar char="•"/>
            </a:pPr>
            <a:r>
              <a:rPr lang="fr-CA" dirty="0"/>
              <a:t>Pour une solution préfabriquée, consulter les spécifications du fabricant.</a:t>
            </a:r>
          </a:p>
          <a:p>
            <a:r>
              <a:rPr lang="fr-CA" b="1" dirty="0"/>
              <a:t>AMÉNAGEMENT INTÉRIEUR</a:t>
            </a:r>
          </a:p>
          <a:p>
            <a:pPr marL="171450" indent="-171450">
              <a:spcBef>
                <a:spcPts val="0"/>
              </a:spcBef>
              <a:buFont typeface="Arial" panose="020B0604020202020204" pitchFamily="34" charset="0"/>
              <a:buChar char="•"/>
            </a:pPr>
            <a:r>
              <a:rPr lang="fr-CA" dirty="0"/>
              <a:t>Consulter le document Spécifications générales et bureaux à aires ouvertes, pages 3 et 4.</a:t>
            </a:r>
          </a:p>
          <a:p>
            <a:pPr>
              <a:spcBef>
                <a:spcPts val="0"/>
              </a:spcBef>
            </a:pPr>
            <a:endParaRPr lang="en-CA" b="1" dirty="0"/>
          </a:p>
          <a:p>
            <a:pPr>
              <a:spcBef>
                <a:spcPts val="0"/>
              </a:spcBef>
            </a:pPr>
            <a:endParaRPr lang="en-CA" b="1" dirty="0"/>
          </a:p>
          <a:p>
            <a:pPr>
              <a:spcBef>
                <a:spcPts val="0"/>
              </a:spcBef>
            </a:pPr>
            <a:endParaRPr lang="en-CA" b="1" dirty="0"/>
          </a:p>
          <a:p>
            <a:pPr lvl="1">
              <a:spcBef>
                <a:spcPts val="0"/>
              </a:spcBef>
            </a:pPr>
            <a:endParaRPr lang="en-CA" b="1" dirty="0"/>
          </a:p>
          <a:p>
            <a:endParaRPr lang="en-US" dirty="0"/>
          </a:p>
          <a:p>
            <a:endParaRPr lang="fr-CA" dirty="0"/>
          </a:p>
        </p:txBody>
      </p:sp>
      <p:sp>
        <p:nvSpPr>
          <p:cNvPr id="10" name="Text Placeholder 9"/>
          <p:cNvSpPr>
            <a:spLocks noGrp="1"/>
          </p:cNvSpPr>
          <p:nvPr>
            <p:ph type="body" sz="half" idx="23"/>
            <p:custDataLst>
              <p:tags r:id="rId5"/>
            </p:custDataLst>
          </p:nvPr>
        </p:nvSpPr>
        <p:spPr>
          <a:xfrm>
            <a:off x="3902075" y="-5651"/>
            <a:ext cx="7450137" cy="906181"/>
          </a:xfrm>
          <a:solidFill>
            <a:srgbClr val="DB63F3">
              <a:alpha val="50196"/>
            </a:srgbClr>
          </a:solidFill>
        </p:spPr>
        <p:txBody>
          <a:bodyPr>
            <a:normAutofit/>
          </a:bodyPr>
          <a:lstStyle/>
          <a:p>
            <a:r>
              <a:rPr lang="fr-CA" sz="2400"/>
              <a:t>CABINE TÉLÉPHONIQUE</a:t>
            </a:r>
          </a:p>
        </p:txBody>
      </p:sp>
      <p:sp>
        <p:nvSpPr>
          <p:cNvPr id="19" name="Text Box 2"/>
          <p:cNvSpPr txBox="1">
            <a:spLocks noChangeArrowheads="1"/>
          </p:cNvSpPr>
          <p:nvPr>
            <p:custDataLst>
              <p:tags r:id="rId6"/>
            </p:custDataLst>
          </p:nvPr>
        </p:nvSpPr>
        <p:spPr bwMode="auto">
          <a:xfrm>
            <a:off x="838200" y="2294736"/>
            <a:ext cx="30638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EXEMPLE</a:t>
            </a:r>
          </a:p>
        </p:txBody>
      </p:sp>
      <p:sp>
        <p:nvSpPr>
          <p:cNvPr id="14" name="Footer Placeholder 4">
            <a:extLst>
              <a:ext uri="{FF2B5EF4-FFF2-40B4-BE49-F238E27FC236}">
                <a16:creationId xmlns:a16="http://schemas.microsoft.com/office/drawing/2014/main" id="{AE2D4D5F-E3B7-4E41-A838-E48F75C9AFA8}"/>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2" name="Picture 1" descr="A picture containing engineering drawing&#10;&#10;Description automatically generated">
            <a:extLst>
              <a:ext uri="{FF2B5EF4-FFF2-40B4-BE49-F238E27FC236}">
                <a16:creationId xmlns:a16="http://schemas.microsoft.com/office/drawing/2014/main" id="{86E7414F-FBEE-5AA1-AD82-EEC3C6A4EC9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1541" t="9495" r="31913" b="10191"/>
          <a:stretch/>
        </p:blipFill>
        <p:spPr>
          <a:xfrm>
            <a:off x="5540920" y="4113761"/>
            <a:ext cx="1634336" cy="2072454"/>
          </a:xfrm>
          <a:prstGeom prst="rect">
            <a:avLst/>
          </a:prstGeom>
        </p:spPr>
      </p:pic>
      <p:pic>
        <p:nvPicPr>
          <p:cNvPr id="4" name="Picture 3" descr="A picture containing text, window&#10;&#10;Description automatically generated">
            <a:extLst>
              <a:ext uri="{FF2B5EF4-FFF2-40B4-BE49-F238E27FC236}">
                <a16:creationId xmlns:a16="http://schemas.microsoft.com/office/drawing/2014/main" id="{14B747F7-707B-946A-15E2-0B44C83A7874}"/>
              </a:ext>
            </a:extLst>
          </p:cNvPr>
          <p:cNvPicPr>
            <a:picLocks noChangeAspect="1"/>
          </p:cNvPicPr>
          <p:nvPr/>
        </p:nvPicPr>
        <p:blipFill rotWithShape="1">
          <a:blip r:embed="rId11">
            <a:extLst>
              <a:ext uri="{28A0092B-C50C-407E-A947-70E740481C1C}">
                <a14:useLocalDpi xmlns:a14="http://schemas.microsoft.com/office/drawing/2010/main" val="0"/>
              </a:ext>
            </a:extLst>
          </a:blip>
          <a:srcRect l="36405" t="9495" r="28843" b="10191"/>
          <a:stretch/>
        </p:blipFill>
        <p:spPr>
          <a:xfrm>
            <a:off x="1907791" y="2421204"/>
            <a:ext cx="2919583" cy="3893347"/>
          </a:xfrm>
          <a:prstGeom prst="rect">
            <a:avLst/>
          </a:prstGeom>
        </p:spPr>
      </p:pic>
      <p:sp>
        <p:nvSpPr>
          <p:cNvPr id="7" name="Date Placeholder 3">
            <a:extLst>
              <a:ext uri="{FF2B5EF4-FFF2-40B4-BE49-F238E27FC236}">
                <a16:creationId xmlns:a16="http://schemas.microsoft.com/office/drawing/2014/main" id="{AC705C16-6A2C-E6CA-C945-20EFD9C2DD41}"/>
              </a:ext>
            </a:extLst>
          </p:cNvPr>
          <p:cNvSpPr>
            <a:spLocks noGrp="1"/>
          </p:cNvSpPr>
          <p:nvPr>
            <p:ph type="dt" sz="half" idx="10"/>
          </p:nvPr>
        </p:nvSpPr>
        <p:spPr>
          <a:xfrm>
            <a:off x="857654" y="6382511"/>
            <a:ext cx="1304365" cy="365125"/>
          </a:xfrm>
        </p:spPr>
        <p:txBody>
          <a:bodyPr/>
          <a:lstStyle/>
          <a:p>
            <a:fld id="{D1FE0795-E10A-431F-BD18-25BB89F25A65}" type="datetime1">
              <a:rPr lang="en-US" smtClean="0"/>
              <a:t>4/12/2024</a:t>
            </a:fld>
            <a:endParaRPr lang="fr-CA" dirty="0"/>
          </a:p>
        </p:txBody>
      </p:sp>
    </p:spTree>
    <p:extLst>
      <p:ext uri="{BB962C8B-B14F-4D97-AF65-F5344CB8AC3E}">
        <p14:creationId xmlns:p14="http://schemas.microsoft.com/office/powerpoint/2010/main" val="2406938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838200" y="1116947"/>
            <a:ext cx="10514012" cy="1270653"/>
          </a:xfrm>
        </p:spPr>
        <p:txBody>
          <a:bodyPr vert="horz" lIns="91440" tIns="45720" rIns="91440" bIns="45720" rtlCol="0" anchor="t">
            <a:normAutofit/>
          </a:bodyPr>
          <a:lstStyle/>
          <a:p>
            <a:pPr marL="0" indent="0">
              <a:spcBef>
                <a:spcPts val="0"/>
              </a:spcBef>
              <a:buNone/>
            </a:pPr>
            <a:r>
              <a:rPr lang="fr-CA" b="1">
                <a:latin typeface="Tw Cen MT"/>
              </a:rPr>
              <a:t>ACCESSIBILITÉ</a:t>
            </a:r>
          </a:p>
          <a:p>
            <a:pPr marL="171450" indent="-171450">
              <a:spcBef>
                <a:spcPts val="0"/>
              </a:spcBef>
            </a:pPr>
            <a:r>
              <a:rPr lang="fr-FR">
                <a:latin typeface="Tw Cen MT"/>
              </a:rPr>
              <a:t>Pour connaître les largeurs d'allées et les diamètres de braquage à jour, veuillez consulter la norme sur l’accessibilité CSA/ASC B651:23</a:t>
            </a:r>
            <a:endParaRPr lang="en-CA">
              <a:latin typeface="Tw Cen MT"/>
            </a:endParaRPr>
          </a:p>
          <a:p>
            <a:pPr marL="171450" indent="-171450">
              <a:spcBef>
                <a:spcPts val="0"/>
              </a:spcBef>
            </a:pPr>
            <a:r>
              <a:rPr lang="fr-CA">
                <a:latin typeface="Tw Cen MT"/>
              </a:rPr>
              <a:t>Bordure contrastante sur la porte coulissante avec poignée.</a:t>
            </a:r>
          </a:p>
          <a:p>
            <a:pPr marL="171450" indent="-171450">
              <a:spcBef>
                <a:spcPts val="0"/>
              </a:spcBef>
            </a:pPr>
            <a:r>
              <a:rPr lang="fr-CA">
                <a:latin typeface="Tw Cen MT"/>
              </a:rPr>
              <a:t>La porte coulissante doit s’ouvrir facilement.</a:t>
            </a:r>
          </a:p>
          <a:p>
            <a:pPr marL="171450" indent="-171450">
              <a:spcBef>
                <a:spcPts val="0"/>
              </a:spcBef>
            </a:pPr>
            <a:r>
              <a:rPr lang="fr-CA">
                <a:latin typeface="Tw Cen MT"/>
              </a:rPr>
              <a:t>Prévoir un seuil plat pour permettre aux appareils d’aide à la mobilité d’entrer.</a:t>
            </a:r>
          </a:p>
          <a:p>
            <a:pPr marL="171450" indent="-171450">
              <a:spcBef>
                <a:spcPts val="0"/>
              </a:spcBef>
            </a:pPr>
            <a:r>
              <a:rPr lang="fr-CA">
                <a:latin typeface="Tw Cen MT"/>
              </a:rPr>
              <a:t>Sièges sur roulettes, au besoin, pour les plus grandes cabines téléphoniques aménagées.</a:t>
            </a:r>
          </a:p>
          <a:p>
            <a:pPr marL="171450" indent="-171450">
              <a:spcBef>
                <a:spcPts val="0"/>
              </a:spcBef>
            </a:pPr>
            <a:r>
              <a:rPr lang="fr-CA">
                <a:latin typeface="Tw Cen MT"/>
              </a:rPr>
              <a:t>Hauteur de la tablette ou de la surface de 700 mm à 800 mm (28 po à 31 po).</a:t>
            </a:r>
          </a:p>
          <a:p>
            <a:pPr>
              <a:spcBef>
                <a:spcPts val="0"/>
              </a:spcBef>
            </a:pPr>
            <a:endParaRPr lang="en-CA"/>
          </a:p>
          <a:p>
            <a:pPr marL="171450" indent="-171450">
              <a:spcBef>
                <a:spcPts val="0"/>
              </a:spcBef>
            </a:pPr>
            <a:endParaRPr lang="en-CA" b="1"/>
          </a:p>
          <a:p>
            <a:pPr>
              <a:spcBef>
                <a:spcPts val="0"/>
              </a:spcBef>
            </a:pPr>
            <a:endParaRPr lang="en-CA"/>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22</a:t>
            </a:fld>
            <a:endParaRPr lang="fr-CA"/>
          </a:p>
        </p:txBody>
      </p:sp>
      <p:sp>
        <p:nvSpPr>
          <p:cNvPr id="6" name="Text Placeholder 5"/>
          <p:cNvSpPr>
            <a:spLocks noGrp="1"/>
          </p:cNvSpPr>
          <p:nvPr>
            <p:ph type="body" sz="half" idx="22"/>
            <p:custDataLst>
              <p:tags r:id="rId3"/>
            </p:custDataLst>
          </p:nvPr>
        </p:nvSpPr>
        <p:spPr>
          <a:xfrm>
            <a:off x="838200" y="-5651"/>
            <a:ext cx="2959443" cy="959552"/>
          </a:xfrm>
          <a:solidFill>
            <a:srgbClr val="DB63F3"/>
          </a:solidFill>
        </p:spPr>
        <p:txBody>
          <a:bodyPr>
            <a:normAutofit/>
          </a:bodyPr>
          <a:lstStyle/>
          <a:p>
            <a:pPr algn="ctr"/>
            <a:r>
              <a:rPr lang="fr-CA" sz="1800"/>
              <a:t>SECONDAIRE INDIVIDUEL</a:t>
            </a:r>
          </a:p>
        </p:txBody>
      </p:sp>
      <p:sp>
        <p:nvSpPr>
          <p:cNvPr id="7" name="Text Placeholder 6"/>
          <p:cNvSpPr>
            <a:spLocks noGrp="1"/>
          </p:cNvSpPr>
          <p:nvPr>
            <p:ph type="body" sz="half" idx="23"/>
            <p:custDataLst>
              <p:tags r:id="rId4"/>
            </p:custDataLst>
          </p:nvPr>
        </p:nvSpPr>
        <p:spPr>
          <a:xfrm>
            <a:off x="3937686" y="-5650"/>
            <a:ext cx="7414526" cy="959552"/>
          </a:xfrm>
          <a:solidFill>
            <a:srgbClr val="DB63F3">
              <a:alpha val="50196"/>
            </a:srgbClr>
          </a:solidFill>
        </p:spPr>
        <p:txBody>
          <a:bodyPr>
            <a:normAutofit/>
          </a:bodyPr>
          <a:lstStyle/>
          <a:p>
            <a:r>
              <a:rPr lang="fr-CA" sz="2400"/>
              <a:t>CABINE TÉLÉPHONIQUE (suite)</a:t>
            </a:r>
          </a:p>
        </p:txBody>
      </p:sp>
      <p:sp>
        <p:nvSpPr>
          <p:cNvPr id="18" name="Text Box 2"/>
          <p:cNvSpPr txBox="1">
            <a:spLocks noChangeArrowheads="1"/>
          </p:cNvSpPr>
          <p:nvPr>
            <p:custDataLst>
              <p:tags r:id="rId5"/>
            </p:custDataLst>
          </p:nvPr>
        </p:nvSpPr>
        <p:spPr bwMode="auto">
          <a:xfrm>
            <a:off x="838200" y="2524217"/>
            <a:ext cx="30638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AUTRES EXEMPLES DE CONFIGURATION</a:t>
            </a:r>
          </a:p>
        </p:txBody>
      </p:sp>
      <p:sp>
        <p:nvSpPr>
          <p:cNvPr id="13" name="Footer Placeholder 4">
            <a:extLst>
              <a:ext uri="{FF2B5EF4-FFF2-40B4-BE49-F238E27FC236}">
                <a16:creationId xmlns:a16="http://schemas.microsoft.com/office/drawing/2014/main" id="{9615676A-B5E4-4B17-994B-993B9D5F1D1D}"/>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5" name="Picture 4" descr="A picture containing text, window&#10;&#10;Description automatically generated">
            <a:extLst>
              <a:ext uri="{FF2B5EF4-FFF2-40B4-BE49-F238E27FC236}">
                <a16:creationId xmlns:a16="http://schemas.microsoft.com/office/drawing/2014/main" id="{8F605D44-CA0D-DC4B-EFD7-41451F4AEE3E}"/>
              </a:ext>
            </a:extLst>
          </p:cNvPr>
          <p:cNvPicPr>
            <a:picLocks noChangeAspect="1"/>
          </p:cNvPicPr>
          <p:nvPr/>
        </p:nvPicPr>
        <p:blipFill rotWithShape="1">
          <a:blip r:embed="rId8">
            <a:extLst>
              <a:ext uri="{28A0092B-C50C-407E-A947-70E740481C1C}">
                <a14:useLocalDpi xmlns:a14="http://schemas.microsoft.com/office/drawing/2010/main" val="0"/>
              </a:ext>
            </a:extLst>
          </a:blip>
          <a:srcRect l="31841" t="11929" r="23352" b="9241"/>
          <a:stretch/>
        </p:blipFill>
        <p:spPr>
          <a:xfrm>
            <a:off x="5709097" y="2842003"/>
            <a:ext cx="3307321" cy="3357500"/>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107C6A67-47BF-3552-4B44-710259DE4E52}"/>
              </a:ext>
            </a:extLst>
          </p:cNvPr>
          <p:cNvPicPr>
            <a:picLocks noChangeAspect="1"/>
          </p:cNvPicPr>
          <p:nvPr/>
        </p:nvPicPr>
        <p:blipFill rotWithShape="1">
          <a:blip r:embed="rId9">
            <a:extLst>
              <a:ext uri="{28A0092B-C50C-407E-A947-70E740481C1C}">
                <a14:useLocalDpi xmlns:a14="http://schemas.microsoft.com/office/drawing/2010/main" val="0"/>
              </a:ext>
            </a:extLst>
          </a:blip>
          <a:srcRect l="38393" t="6082" r="35828" b="12515"/>
          <a:stretch/>
        </p:blipFill>
        <p:spPr>
          <a:xfrm>
            <a:off x="3038428" y="2672075"/>
            <a:ext cx="2029185" cy="3697355"/>
          </a:xfrm>
          <a:prstGeom prst="rect">
            <a:avLst/>
          </a:prstGeom>
        </p:spPr>
      </p:pic>
      <p:sp>
        <p:nvSpPr>
          <p:cNvPr id="9" name="Date Placeholder 3">
            <a:extLst>
              <a:ext uri="{FF2B5EF4-FFF2-40B4-BE49-F238E27FC236}">
                <a16:creationId xmlns:a16="http://schemas.microsoft.com/office/drawing/2014/main" id="{6F22C242-9115-18C7-D2B6-6EF69E25D1A4}"/>
              </a:ext>
            </a:extLst>
          </p:cNvPr>
          <p:cNvSpPr>
            <a:spLocks noGrp="1"/>
          </p:cNvSpPr>
          <p:nvPr>
            <p:ph type="dt" sz="half" idx="10"/>
          </p:nvPr>
        </p:nvSpPr>
        <p:spPr>
          <a:xfrm>
            <a:off x="857654" y="6382511"/>
            <a:ext cx="1304365" cy="365125"/>
          </a:xfrm>
        </p:spPr>
        <p:txBody>
          <a:bodyPr/>
          <a:lstStyle/>
          <a:p>
            <a:fld id="{C91454CF-72FB-4667-BBC8-61F3ED29A4D7}" type="datetime1">
              <a:rPr lang="en-US" smtClean="0"/>
              <a:t>4/12/2024</a:t>
            </a:fld>
            <a:endParaRPr lang="fr-CA" dirty="0"/>
          </a:p>
        </p:txBody>
      </p:sp>
    </p:spTree>
    <p:extLst>
      <p:ext uri="{BB962C8B-B14F-4D97-AF65-F5344CB8AC3E}">
        <p14:creationId xmlns:p14="http://schemas.microsoft.com/office/powerpoint/2010/main" val="1980270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9788" y="1116945"/>
            <a:ext cx="6331033" cy="543179"/>
          </a:xfrm>
        </p:spPr>
        <p:txBody>
          <a:bodyPr>
            <a:normAutofit/>
          </a:bodyPr>
          <a:lstStyle/>
          <a:p>
            <a:pPr>
              <a:spcBef>
                <a:spcPts val="0"/>
              </a:spcBef>
            </a:pPr>
            <a:r>
              <a:rPr lang="fr-CA" b="1"/>
              <a:t>CONCEPTION</a:t>
            </a:r>
          </a:p>
          <a:p>
            <a:pPr marL="171450" indent="-171450">
              <a:spcBef>
                <a:spcPts val="0"/>
              </a:spcBef>
              <a:buFont typeface="Arial" panose="020B0604020202020204" pitchFamily="34" charset="0"/>
              <a:buChar char="•"/>
            </a:pPr>
            <a:r>
              <a:rPr lang="fr-CA"/>
              <a:t>Petit point de travail informel en position debout ou assise avec une petite surface de travail.</a:t>
            </a:r>
          </a:p>
          <a:p>
            <a:endParaRPr lang="en-CA"/>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23</a:t>
            </a:fld>
            <a:endParaRPr lang="fr-CA"/>
          </a:p>
        </p:txBody>
      </p:sp>
      <p:sp>
        <p:nvSpPr>
          <p:cNvPr id="8" name="Text Placeholder 7"/>
          <p:cNvSpPr>
            <a:spLocks noGrp="1"/>
          </p:cNvSpPr>
          <p:nvPr>
            <p:ph type="body" sz="half" idx="22"/>
            <p:custDataLst>
              <p:tags r:id="rId3"/>
            </p:custDataLst>
          </p:nvPr>
        </p:nvSpPr>
        <p:spPr>
          <a:xfrm>
            <a:off x="838201" y="-1"/>
            <a:ext cx="2939350" cy="953901"/>
          </a:xfrm>
          <a:solidFill>
            <a:srgbClr val="FDEB03"/>
          </a:solidFill>
        </p:spPr>
        <p:txBody>
          <a:bodyPr>
            <a:normAutofit/>
          </a:bodyPr>
          <a:lstStyle/>
          <a:p>
            <a:pPr algn="ctr"/>
            <a:r>
              <a:rPr lang="fr-CA" sz="1800"/>
              <a:t>COLLABORATIF OUVERT</a:t>
            </a:r>
          </a:p>
        </p:txBody>
      </p:sp>
      <p:sp>
        <p:nvSpPr>
          <p:cNvPr id="9" name="Text Placeholder 8"/>
          <p:cNvSpPr>
            <a:spLocks noGrp="1"/>
          </p:cNvSpPr>
          <p:nvPr>
            <p:ph type="body" sz="half" idx="24"/>
            <p:custDataLst>
              <p:tags r:id="rId4"/>
            </p:custDataLst>
          </p:nvPr>
        </p:nvSpPr>
        <p:spPr>
          <a:xfrm>
            <a:off x="7284923" y="1116945"/>
            <a:ext cx="4067289" cy="5042182"/>
          </a:xfrm>
        </p:spPr>
        <p:txBody>
          <a:bodyPr vert="horz" lIns="91440" tIns="45720" rIns="91440" bIns="45720" rtlCol="0" anchor="t">
            <a:normAutofit fontScale="92500" lnSpcReduction="10000"/>
          </a:bodyPr>
          <a:lstStyle/>
          <a:p>
            <a:r>
              <a:rPr lang="fr-CA" b="1"/>
              <a:t>OCCUPANTS: </a:t>
            </a:r>
            <a:r>
              <a:rPr lang="fr-CA"/>
              <a:t>2 à 4</a:t>
            </a:r>
          </a:p>
          <a:p>
            <a:r>
              <a:rPr lang="fr-CA" b="1"/>
              <a:t>INTIMITÉ VISUELLE: </a:t>
            </a:r>
            <a:r>
              <a:rPr lang="fr-CA"/>
              <a:t>faible</a:t>
            </a:r>
          </a:p>
          <a:p>
            <a:r>
              <a:rPr lang="fr-CA" b="1"/>
              <a:t>INTIMITÉ ACOUSTIQUE: </a:t>
            </a:r>
            <a:r>
              <a:rPr lang="fr-CA"/>
              <a:t>faible (ITS S.O.)</a:t>
            </a:r>
          </a:p>
          <a:p>
            <a:r>
              <a:rPr lang="fr-CA" b="1"/>
              <a:t>TAILLE MOYENNE: </a:t>
            </a:r>
            <a:r>
              <a:rPr lang="fr-CA"/>
              <a:t>4 m²</a:t>
            </a:r>
          </a:p>
          <a:p>
            <a:r>
              <a:rPr lang="fr-CA" b="1"/>
              <a:t>TECHNOLOGIE</a:t>
            </a:r>
          </a:p>
          <a:p>
            <a:pPr marL="171450" indent="-171450">
              <a:spcBef>
                <a:spcPts val="0"/>
              </a:spcBef>
              <a:buFont typeface="Arial" panose="020B0604020202020204" pitchFamily="34" charset="0"/>
              <a:buChar char="•"/>
            </a:pPr>
            <a:r>
              <a:rPr lang="en-CA" sz="1200"/>
              <a:t>Poste de travail </a:t>
            </a:r>
            <a:r>
              <a:rPr lang="fr-FR" sz="1200"/>
              <a:t>apportez votre propre appareil.</a:t>
            </a:r>
          </a:p>
          <a:p>
            <a:pPr marL="171450" indent="-171450">
              <a:spcBef>
                <a:spcPts val="0"/>
              </a:spcBef>
              <a:buFont typeface="Arial" panose="020B0604020202020204" pitchFamily="34" charset="0"/>
              <a:buChar char="•"/>
            </a:pPr>
            <a:r>
              <a:rPr lang="fr-FR" sz="1200">
                <a:latin typeface="Tw Cen MT"/>
              </a:rPr>
              <a:t>Pour plus d’informations concernant les exigences technologiques du poste de travail, veuillez-vous référer au </a:t>
            </a:r>
            <a:r>
              <a:rPr lang="fr-FR" sz="1200">
                <a:latin typeface="Tw Cen MT"/>
                <a:hlinkClick r:id="rId9"/>
              </a:rPr>
              <a:t>Milieu de travail GC Exigence TI des points de travail. </a:t>
            </a:r>
            <a:r>
              <a:rPr lang="fr-FR">
                <a:latin typeface="Tw Cen MT"/>
              </a:rPr>
              <a:t> </a:t>
            </a:r>
            <a:endParaRPr lang="en-CA" sz="1200">
              <a:highlight>
                <a:srgbClr val="FFFF00"/>
              </a:highlight>
            </a:endParaRPr>
          </a:p>
          <a:p>
            <a:pPr>
              <a:spcBef>
                <a:spcPts val="0"/>
              </a:spcBef>
            </a:pPr>
            <a:endParaRPr lang="en-CA" b="1"/>
          </a:p>
          <a:p>
            <a:pPr>
              <a:spcBef>
                <a:spcPts val="0"/>
              </a:spcBef>
            </a:pPr>
            <a:r>
              <a:rPr lang="fr-CA" b="1"/>
              <a:t>ÉLECTRICITÉ</a:t>
            </a:r>
          </a:p>
          <a:p>
            <a:pPr marL="171450" indent="-171450">
              <a:spcBef>
                <a:spcPts val="0"/>
              </a:spcBef>
              <a:buFont typeface="Arial" panose="020B0604020202020204" pitchFamily="34" charset="0"/>
              <a:buChar char="•"/>
            </a:pPr>
            <a:r>
              <a:rPr lang="fr-CA"/>
              <a:t>Exigences Facultatives: </a:t>
            </a:r>
          </a:p>
          <a:p>
            <a:pPr marL="628650" lvl="1" indent="-171450">
              <a:spcBef>
                <a:spcPts val="0"/>
              </a:spcBef>
              <a:buFontTx/>
              <a:buChar char="-"/>
            </a:pPr>
            <a:r>
              <a:rPr lang="fr-CA" sz="1200"/>
              <a:t>Table avec alimentation si spécifié et que les conditions le permettent;</a:t>
            </a:r>
          </a:p>
          <a:p>
            <a:pPr marL="628650" lvl="1" indent="-171450">
              <a:spcBef>
                <a:spcPts val="0"/>
              </a:spcBef>
              <a:buFontTx/>
              <a:buChar char="-"/>
            </a:pPr>
            <a:r>
              <a:rPr lang="fr-CA" sz="1200"/>
              <a:t>Une lampe sur pied peut être envisagé lorsque l’aménagement et l’électricité le permettent. Les câbles doivent être recouvert en conséquence afin d’éviter tout risque de trébuchement.</a:t>
            </a:r>
          </a:p>
          <a:p>
            <a:pPr>
              <a:spcBef>
                <a:spcPts val="0"/>
              </a:spcBef>
            </a:pPr>
            <a:endParaRPr lang="fr-CA" b="1">
              <a:highlight>
                <a:srgbClr val="FFFF00"/>
              </a:highlight>
            </a:endParaRPr>
          </a:p>
          <a:p>
            <a:pPr>
              <a:spcBef>
                <a:spcPts val="0"/>
              </a:spcBef>
            </a:pPr>
            <a:r>
              <a:rPr lang="fr-CA" b="1"/>
              <a:t>MÉCANIQUE</a:t>
            </a:r>
          </a:p>
          <a:p>
            <a:pPr marL="171450" indent="-171450">
              <a:spcBef>
                <a:spcPts val="0"/>
              </a:spcBef>
              <a:buFont typeface="Arial" panose="020B0604020202020204" pitchFamily="34" charset="0"/>
              <a:buChar char="•"/>
            </a:pPr>
            <a:r>
              <a:rPr lang="fr-CA"/>
              <a:t>Consulter le document Spécifications générales et bureaux à aires ouvertes, pages 3 et 4.</a:t>
            </a:r>
          </a:p>
          <a:p>
            <a:pPr>
              <a:spcBef>
                <a:spcPts val="0"/>
              </a:spcBef>
            </a:pPr>
            <a:endParaRPr lang="en-CA" b="1"/>
          </a:p>
          <a:p>
            <a:pPr>
              <a:spcBef>
                <a:spcPts val="0"/>
              </a:spcBef>
            </a:pPr>
            <a:r>
              <a:rPr lang="fr-CA" b="1"/>
              <a:t>AMÉNAGEMENT INTÉRIEUR</a:t>
            </a:r>
          </a:p>
          <a:p>
            <a:pPr marL="171450" indent="-171450">
              <a:spcBef>
                <a:spcPts val="0"/>
              </a:spcBef>
              <a:buFont typeface="Arial" panose="020B0604020202020204" pitchFamily="34" charset="0"/>
              <a:buChar char="•"/>
            </a:pPr>
            <a:r>
              <a:rPr lang="fr-CA"/>
              <a:t>Envisager des solutions d’aménagement intérieur visant à définir l’espace, à déterminer les lignes de visibilité et à absorber les sons (c.-à-d. panneaux soutenus ou suspendus aux murs ou autres types de séparations) entre les points de discussion ou entre un groupe de points de discussion et une autre zone ou un autre point de travail.</a:t>
            </a:r>
          </a:p>
          <a:p>
            <a:pPr>
              <a:spcBef>
                <a:spcPts val="0"/>
              </a:spcBef>
            </a:pPr>
            <a:endParaRPr lang="en-CA" b="1"/>
          </a:p>
          <a:p>
            <a:pPr>
              <a:spcBef>
                <a:spcPts val="0"/>
              </a:spcBef>
            </a:pPr>
            <a:r>
              <a:rPr lang="fr-CA" b="1"/>
              <a:t>ACCESSIBILITÉ</a:t>
            </a:r>
          </a:p>
          <a:p>
            <a:pPr marL="171450" indent="-171450">
              <a:spcBef>
                <a:spcPts val="0"/>
              </a:spcBef>
              <a:buFont typeface="Arial" panose="020B0604020202020204" pitchFamily="34" charset="0"/>
              <a:buChar char="•"/>
            </a:pPr>
            <a:r>
              <a:rPr lang="fr-CA"/>
              <a:t>Sièges sur roulettes, au besoin.</a:t>
            </a:r>
          </a:p>
          <a:p>
            <a:pPr>
              <a:spcBef>
                <a:spcPts val="0"/>
              </a:spcBef>
            </a:pPr>
            <a:endParaRPr lang="en-CA"/>
          </a:p>
          <a:p>
            <a:pPr marL="171450" indent="-171450">
              <a:spcBef>
                <a:spcPts val="0"/>
              </a:spcBef>
              <a:buFont typeface="Arial" panose="020B0604020202020204" pitchFamily="34" charset="0"/>
              <a:buChar char="•"/>
            </a:pPr>
            <a:endParaRPr lang="en-US" b="1"/>
          </a:p>
          <a:p>
            <a:pPr marL="171450" indent="-171450">
              <a:spcBef>
                <a:spcPts val="0"/>
              </a:spcBef>
              <a:buFont typeface="Arial" panose="020B0604020202020204" pitchFamily="34" charset="0"/>
              <a:buChar char="•"/>
            </a:pPr>
            <a:endParaRPr lang="en-CA"/>
          </a:p>
        </p:txBody>
      </p:sp>
      <p:sp>
        <p:nvSpPr>
          <p:cNvPr id="10" name="Text Placeholder 9"/>
          <p:cNvSpPr>
            <a:spLocks noGrp="1"/>
          </p:cNvSpPr>
          <p:nvPr>
            <p:ph type="body" sz="half" idx="23"/>
            <p:custDataLst>
              <p:tags r:id="rId5"/>
            </p:custDataLst>
          </p:nvPr>
        </p:nvSpPr>
        <p:spPr>
          <a:xfrm>
            <a:off x="3902075" y="0"/>
            <a:ext cx="7450137" cy="953901"/>
          </a:xfrm>
          <a:solidFill>
            <a:srgbClr val="FDEB03">
              <a:alpha val="50196"/>
            </a:srgbClr>
          </a:solidFill>
        </p:spPr>
        <p:txBody>
          <a:bodyPr>
            <a:normAutofit/>
          </a:bodyPr>
          <a:lstStyle/>
          <a:p>
            <a:r>
              <a:rPr lang="fr-CA" sz="2400"/>
              <a:t>POINT DE DISCUSSION</a:t>
            </a:r>
          </a:p>
        </p:txBody>
      </p:sp>
      <p:sp>
        <p:nvSpPr>
          <p:cNvPr id="18" name="Text Box 2"/>
          <p:cNvSpPr txBox="1">
            <a:spLocks noChangeArrowheads="1"/>
          </p:cNvSpPr>
          <p:nvPr>
            <p:custDataLst>
              <p:tags r:id="rId6"/>
            </p:custDataLst>
          </p:nvPr>
        </p:nvSpPr>
        <p:spPr bwMode="auto">
          <a:xfrm>
            <a:off x="838200" y="1660124"/>
            <a:ext cx="30638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EXEMPLE</a:t>
            </a:r>
          </a:p>
        </p:txBody>
      </p:sp>
      <p:sp>
        <p:nvSpPr>
          <p:cNvPr id="13" name="Footer Placeholder 4">
            <a:extLst>
              <a:ext uri="{FF2B5EF4-FFF2-40B4-BE49-F238E27FC236}">
                <a16:creationId xmlns:a16="http://schemas.microsoft.com/office/drawing/2014/main" id="{8F7E65E4-1B76-43DC-8262-E50418DCA9E5}"/>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12" name="Picture 11" descr="A person standing next to a couch and chairs&#10;&#10;Description automatically generated">
            <a:extLst>
              <a:ext uri="{FF2B5EF4-FFF2-40B4-BE49-F238E27FC236}">
                <a16:creationId xmlns:a16="http://schemas.microsoft.com/office/drawing/2014/main" id="{17F9B8FF-BE06-5457-C2FD-C56E8AD74CC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514" t="26477" r="3050" b="20096"/>
          <a:stretch/>
        </p:blipFill>
        <p:spPr>
          <a:xfrm>
            <a:off x="1064146" y="2639727"/>
            <a:ext cx="4907065" cy="2354882"/>
          </a:xfrm>
          <a:prstGeom prst="rect">
            <a:avLst/>
          </a:prstGeom>
        </p:spPr>
      </p:pic>
      <p:pic>
        <p:nvPicPr>
          <p:cNvPr id="15" name="Picture 14" descr="A table and two cups&#10;&#10;Description automatically generated">
            <a:extLst>
              <a:ext uri="{FF2B5EF4-FFF2-40B4-BE49-F238E27FC236}">
                <a16:creationId xmlns:a16="http://schemas.microsoft.com/office/drawing/2014/main" id="{B51CE150-4FA4-F9EF-A9BD-47107C01F6E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4555" t="18101" r="30955" b="19573"/>
          <a:stretch/>
        </p:blipFill>
        <p:spPr>
          <a:xfrm>
            <a:off x="5512922" y="4411802"/>
            <a:ext cx="1696019" cy="1788225"/>
          </a:xfrm>
          <a:prstGeom prst="rect">
            <a:avLst/>
          </a:prstGeom>
        </p:spPr>
      </p:pic>
      <p:sp>
        <p:nvSpPr>
          <p:cNvPr id="2" name="Date Placeholder 3">
            <a:extLst>
              <a:ext uri="{FF2B5EF4-FFF2-40B4-BE49-F238E27FC236}">
                <a16:creationId xmlns:a16="http://schemas.microsoft.com/office/drawing/2014/main" id="{B191B380-B51B-93EE-BA12-E3A0F986E01A}"/>
              </a:ext>
            </a:extLst>
          </p:cNvPr>
          <p:cNvSpPr>
            <a:spLocks noGrp="1"/>
          </p:cNvSpPr>
          <p:nvPr>
            <p:ph type="dt" sz="half" idx="10"/>
          </p:nvPr>
        </p:nvSpPr>
        <p:spPr>
          <a:xfrm>
            <a:off x="857654" y="6382511"/>
            <a:ext cx="1304365" cy="365125"/>
          </a:xfrm>
        </p:spPr>
        <p:txBody>
          <a:bodyPr/>
          <a:lstStyle/>
          <a:p>
            <a:fld id="{E6C48DC4-B2E9-4C42-B3D8-D5250F4B6911}" type="datetime1">
              <a:rPr lang="en-US" smtClean="0"/>
              <a:t>4/12/2024</a:t>
            </a:fld>
            <a:endParaRPr lang="fr-CA" dirty="0"/>
          </a:p>
        </p:txBody>
      </p:sp>
    </p:spTree>
    <p:extLst>
      <p:ext uri="{BB962C8B-B14F-4D97-AF65-F5344CB8AC3E}">
        <p14:creationId xmlns:p14="http://schemas.microsoft.com/office/powerpoint/2010/main" val="3598592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custDataLst>
              <p:tags r:id="rId1"/>
            </p:custDataLst>
          </p:nvPr>
        </p:nvSpPr>
        <p:spPr/>
        <p:txBody>
          <a:bodyPr/>
          <a:lstStyle/>
          <a:p>
            <a:fld id="{B281B320-300E-4159-A42B-6C3D22C81CA1}" type="slidenum">
              <a:rPr lang="fr-CA" smtClean="0"/>
              <a:pPr/>
              <a:t>24</a:t>
            </a:fld>
            <a:endParaRPr lang="fr-CA"/>
          </a:p>
        </p:txBody>
      </p:sp>
      <p:sp>
        <p:nvSpPr>
          <p:cNvPr id="8" name="Text Placeholder 7"/>
          <p:cNvSpPr>
            <a:spLocks noGrp="1"/>
          </p:cNvSpPr>
          <p:nvPr>
            <p:ph type="body" sz="half" idx="22"/>
            <p:custDataLst>
              <p:tags r:id="rId2"/>
            </p:custDataLst>
          </p:nvPr>
        </p:nvSpPr>
        <p:spPr>
          <a:xfrm>
            <a:off x="838201" y="-1"/>
            <a:ext cx="2939350" cy="953901"/>
          </a:xfrm>
          <a:solidFill>
            <a:srgbClr val="FDEB03"/>
          </a:solidFill>
        </p:spPr>
        <p:txBody>
          <a:bodyPr>
            <a:normAutofit/>
          </a:bodyPr>
          <a:lstStyle/>
          <a:p>
            <a:pPr algn="ctr"/>
            <a:r>
              <a:rPr lang="fr-CA" sz="1800"/>
              <a:t>COLLABORATIF OUVERT</a:t>
            </a:r>
          </a:p>
        </p:txBody>
      </p:sp>
      <p:sp>
        <p:nvSpPr>
          <p:cNvPr id="10" name="Text Placeholder 9"/>
          <p:cNvSpPr>
            <a:spLocks noGrp="1"/>
          </p:cNvSpPr>
          <p:nvPr>
            <p:ph type="body" sz="half" idx="23"/>
            <p:custDataLst>
              <p:tags r:id="rId3"/>
            </p:custDataLst>
          </p:nvPr>
        </p:nvSpPr>
        <p:spPr>
          <a:xfrm>
            <a:off x="3902075" y="0"/>
            <a:ext cx="7450137" cy="953901"/>
          </a:xfrm>
          <a:solidFill>
            <a:srgbClr val="FDEB03">
              <a:alpha val="50196"/>
            </a:srgbClr>
          </a:solidFill>
        </p:spPr>
        <p:txBody>
          <a:bodyPr>
            <a:normAutofit/>
          </a:bodyPr>
          <a:lstStyle/>
          <a:p>
            <a:r>
              <a:rPr lang="fr-CA" sz="2400"/>
              <a:t>POINT DE DISCUSSION (suite)</a:t>
            </a:r>
          </a:p>
        </p:txBody>
      </p:sp>
      <p:sp>
        <p:nvSpPr>
          <p:cNvPr id="18" name="Text Box 2"/>
          <p:cNvSpPr txBox="1">
            <a:spLocks noChangeArrowheads="1"/>
          </p:cNvSpPr>
          <p:nvPr>
            <p:custDataLst>
              <p:tags r:id="rId4"/>
            </p:custDataLst>
          </p:nvPr>
        </p:nvSpPr>
        <p:spPr bwMode="auto">
          <a:xfrm>
            <a:off x="838200" y="1308191"/>
            <a:ext cx="30638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dirty="0">
                <a:solidFill>
                  <a:srgbClr val="000000"/>
                </a:solidFill>
                <a:latin typeface="Tw Cen MT" panose="020B0602020104020603" pitchFamily="34" charset="0"/>
              </a:rPr>
              <a:t>AUTRES EXEMPLES DE CONFIGURATION</a:t>
            </a:r>
          </a:p>
        </p:txBody>
      </p:sp>
      <p:sp>
        <p:nvSpPr>
          <p:cNvPr id="12" name="Footer Placeholder 4">
            <a:extLst>
              <a:ext uri="{FF2B5EF4-FFF2-40B4-BE49-F238E27FC236}">
                <a16:creationId xmlns:a16="http://schemas.microsoft.com/office/drawing/2014/main" id="{33D70046-9E89-40D5-AD1B-DE0E49D97773}"/>
              </a:ext>
            </a:extLst>
          </p:cNvPr>
          <p:cNvSpPr>
            <a:spLocks noGrp="1"/>
          </p:cNvSpPr>
          <p:nvPr>
            <p:ph type="ftr" sz="quarter" idx="3"/>
            <p:custDataLst>
              <p:tags r:id="rId5"/>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2" name="Picture 1" descr="A picture containing seat&#10;&#10;Description automatically generated">
            <a:extLst>
              <a:ext uri="{FF2B5EF4-FFF2-40B4-BE49-F238E27FC236}">
                <a16:creationId xmlns:a16="http://schemas.microsoft.com/office/drawing/2014/main" id="{5C688795-7C38-71C9-5305-47B0518624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343" t="17910"/>
          <a:stretch/>
        </p:blipFill>
        <p:spPr>
          <a:xfrm>
            <a:off x="8118764" y="2868676"/>
            <a:ext cx="3513338" cy="2143008"/>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DB3B4DA2-8331-8004-386A-5905120D241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303" t="21553"/>
          <a:stretch/>
        </p:blipFill>
        <p:spPr>
          <a:xfrm>
            <a:off x="838200" y="2777294"/>
            <a:ext cx="3538530" cy="2401507"/>
          </a:xfrm>
          <a:prstGeom prst="rect">
            <a:avLst/>
          </a:prstGeom>
        </p:spPr>
      </p:pic>
      <p:pic>
        <p:nvPicPr>
          <p:cNvPr id="4" name="Picture 3" descr="A picture containing furniture, seat, chair, table&#10;&#10;Description automatically generated">
            <a:extLst>
              <a:ext uri="{FF2B5EF4-FFF2-40B4-BE49-F238E27FC236}">
                <a16:creationId xmlns:a16="http://schemas.microsoft.com/office/drawing/2014/main" id="{A601FCEE-BC34-F7A5-5D2A-B64326FD8938}"/>
              </a:ext>
            </a:extLst>
          </p:cNvPr>
          <p:cNvPicPr>
            <a:picLocks noChangeAspect="1"/>
          </p:cNvPicPr>
          <p:nvPr/>
        </p:nvPicPr>
        <p:blipFill rotWithShape="1">
          <a:blip r:embed="rId10">
            <a:extLst>
              <a:ext uri="{28A0092B-C50C-407E-A947-70E740481C1C}">
                <a14:useLocalDpi xmlns:a14="http://schemas.microsoft.com/office/drawing/2010/main" val="0"/>
              </a:ext>
            </a:extLst>
          </a:blip>
          <a:srcRect l="37024" t="25988" r="15404"/>
          <a:stretch/>
        </p:blipFill>
        <p:spPr>
          <a:xfrm>
            <a:off x="4376730" y="2524495"/>
            <a:ext cx="3361057" cy="3017324"/>
          </a:xfrm>
          <a:prstGeom prst="rect">
            <a:avLst/>
          </a:prstGeom>
        </p:spPr>
      </p:pic>
      <p:sp>
        <p:nvSpPr>
          <p:cNvPr id="7" name="Date Placeholder 3">
            <a:extLst>
              <a:ext uri="{FF2B5EF4-FFF2-40B4-BE49-F238E27FC236}">
                <a16:creationId xmlns:a16="http://schemas.microsoft.com/office/drawing/2014/main" id="{41D75468-39FF-D9BA-0D0C-577F84D0D6DD}"/>
              </a:ext>
            </a:extLst>
          </p:cNvPr>
          <p:cNvSpPr>
            <a:spLocks noGrp="1"/>
          </p:cNvSpPr>
          <p:nvPr>
            <p:ph type="dt" sz="half" idx="10"/>
          </p:nvPr>
        </p:nvSpPr>
        <p:spPr>
          <a:xfrm>
            <a:off x="857654" y="6382511"/>
            <a:ext cx="1304365" cy="365125"/>
          </a:xfrm>
        </p:spPr>
        <p:txBody>
          <a:bodyPr/>
          <a:lstStyle/>
          <a:p>
            <a:fld id="{87F955B0-AD25-4AA3-AC7A-15AFEBF220D9}" type="datetime1">
              <a:rPr lang="en-US" smtClean="0"/>
              <a:t>4/12/2024</a:t>
            </a:fld>
            <a:endParaRPr lang="fr-CA" dirty="0"/>
          </a:p>
        </p:txBody>
      </p:sp>
    </p:spTree>
    <p:extLst>
      <p:ext uri="{BB962C8B-B14F-4D97-AF65-F5344CB8AC3E}">
        <p14:creationId xmlns:p14="http://schemas.microsoft.com/office/powerpoint/2010/main" val="4191534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8200" y="1147482"/>
            <a:ext cx="6427287" cy="707952"/>
          </a:xfrm>
        </p:spPr>
        <p:txBody>
          <a:bodyPr>
            <a:normAutofit/>
          </a:bodyPr>
          <a:lstStyle/>
          <a:p>
            <a:pPr>
              <a:spcBef>
                <a:spcPts val="0"/>
              </a:spcBef>
            </a:pPr>
            <a:r>
              <a:rPr lang="fr-CA" b="1"/>
              <a:t>CONCEPTION</a:t>
            </a:r>
          </a:p>
          <a:p>
            <a:pPr marL="171450" indent="-171450">
              <a:spcBef>
                <a:spcPts val="0"/>
              </a:spcBef>
              <a:buFont typeface="Arial" panose="020B0604020202020204" pitchFamily="34" charset="0"/>
              <a:buChar char="•"/>
            </a:pPr>
            <a:r>
              <a:rPr lang="fr-CA"/>
              <a:t>Cabine ou solutions de mobilier semi-fermées avec intimité visuelle sur trois côtés.</a:t>
            </a:r>
          </a:p>
          <a:p>
            <a:pPr marL="171450" indent="-171450">
              <a:spcBef>
                <a:spcPts val="0"/>
              </a:spcBef>
              <a:buFont typeface="Arial" panose="020B0604020202020204" pitchFamily="34" charset="0"/>
              <a:buChar char="•"/>
            </a:pPr>
            <a:r>
              <a:rPr lang="fr-CA"/>
              <a:t>Comporte une surface de travail partagée et des sièges rembourrés.</a:t>
            </a:r>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25</a:t>
            </a:fld>
            <a:endParaRPr lang="fr-CA"/>
          </a:p>
        </p:txBody>
      </p:sp>
      <p:sp>
        <p:nvSpPr>
          <p:cNvPr id="8" name="Text Placeholder 7"/>
          <p:cNvSpPr>
            <a:spLocks noGrp="1"/>
          </p:cNvSpPr>
          <p:nvPr>
            <p:ph type="body" sz="half" idx="22"/>
            <p:custDataLst>
              <p:tags r:id="rId3"/>
            </p:custDataLst>
          </p:nvPr>
        </p:nvSpPr>
        <p:spPr>
          <a:xfrm>
            <a:off x="838200" y="-5651"/>
            <a:ext cx="2934730" cy="959552"/>
          </a:xfrm>
          <a:solidFill>
            <a:srgbClr val="FDEB03"/>
          </a:solidFill>
        </p:spPr>
        <p:txBody>
          <a:bodyPr>
            <a:normAutofit/>
          </a:bodyPr>
          <a:lstStyle/>
          <a:p>
            <a:pPr algn="ctr"/>
            <a:r>
              <a:rPr lang="fr-CA" sz="1800"/>
              <a:t>COLLABORATIF OUVERT</a:t>
            </a:r>
          </a:p>
        </p:txBody>
      </p:sp>
      <p:sp>
        <p:nvSpPr>
          <p:cNvPr id="9" name="Text Placeholder 8"/>
          <p:cNvSpPr>
            <a:spLocks noGrp="1"/>
          </p:cNvSpPr>
          <p:nvPr>
            <p:ph type="body" sz="half" idx="24"/>
            <p:custDataLst>
              <p:tags r:id="rId4"/>
            </p:custDataLst>
          </p:nvPr>
        </p:nvSpPr>
        <p:spPr>
          <a:xfrm>
            <a:off x="7426246" y="1147482"/>
            <a:ext cx="3925965" cy="5011645"/>
          </a:xfrm>
        </p:spPr>
        <p:txBody>
          <a:bodyPr vert="horz" lIns="91440" tIns="45720" rIns="91440" bIns="45720" rtlCol="0" anchor="t">
            <a:normAutofit fontScale="92500" lnSpcReduction="10000"/>
          </a:bodyPr>
          <a:lstStyle/>
          <a:p>
            <a:r>
              <a:rPr lang="fr-CA" b="1" dirty="0"/>
              <a:t>OCCUPANTS:  </a:t>
            </a:r>
            <a:r>
              <a:rPr lang="fr-CA" dirty="0"/>
              <a:t>4</a:t>
            </a:r>
          </a:p>
          <a:p>
            <a:r>
              <a:rPr lang="fr-CA" b="1" dirty="0"/>
              <a:t>INTIMITÉ VISUELLE: </a:t>
            </a:r>
            <a:r>
              <a:rPr lang="fr-CA" dirty="0"/>
              <a:t>de faible à moyenne</a:t>
            </a:r>
          </a:p>
          <a:p>
            <a:r>
              <a:rPr lang="fr-CA" b="1" dirty="0"/>
              <a:t>INTIMITÉ ACOUSTIQUE: </a:t>
            </a:r>
            <a:r>
              <a:rPr lang="fr-CA" dirty="0"/>
              <a:t>faible (ITS S.O.)</a:t>
            </a:r>
          </a:p>
          <a:p>
            <a:r>
              <a:rPr lang="fr-CA" b="1" dirty="0"/>
              <a:t>TAILLE MOYENNE: </a:t>
            </a:r>
            <a:r>
              <a:rPr lang="fr-CA" dirty="0"/>
              <a:t>7.0 m²</a:t>
            </a:r>
          </a:p>
          <a:p>
            <a:r>
              <a:rPr lang="fr-CA" dirty="0"/>
              <a:t>TECHNOLOGIE</a:t>
            </a:r>
          </a:p>
          <a:p>
            <a:pPr marL="171450" indent="-171450">
              <a:spcBef>
                <a:spcPts val="0"/>
              </a:spcBef>
              <a:buFont typeface="Arial" panose="020B0604020202020204" pitchFamily="34" charset="0"/>
              <a:buChar char="•"/>
            </a:pPr>
            <a:r>
              <a:rPr lang="en-CA" sz="1200" dirty="0"/>
              <a:t>Poste de travail a</a:t>
            </a:r>
            <a:r>
              <a:rPr lang="fr-FR" sz="1200" dirty="0" err="1"/>
              <a:t>pportez</a:t>
            </a:r>
            <a:r>
              <a:rPr lang="fr-FR" sz="1200" dirty="0"/>
              <a:t> votre propre appareil.</a:t>
            </a:r>
          </a:p>
          <a:p>
            <a:pPr marL="171450" indent="-171450">
              <a:spcBef>
                <a:spcPts val="0"/>
              </a:spcBef>
              <a:buFont typeface="Arial" panose="020B0604020202020204" pitchFamily="34" charset="0"/>
              <a:buChar char="•"/>
            </a:pPr>
            <a:r>
              <a:rPr lang="fr-FR" sz="1200" dirty="0">
                <a:latin typeface="Tw Cen MT"/>
              </a:rPr>
              <a:t>Pour plus d’informations concernant les exigences technologiques du poste de travail, veuillez-vous référer au </a:t>
            </a:r>
            <a:r>
              <a:rPr lang="fr-FR" sz="1200" dirty="0">
                <a:latin typeface="Tw Cen MT"/>
                <a:hlinkClick r:id="rId9"/>
              </a:rPr>
              <a:t>Milieu de travail GC Exigence TI des points de travail. </a:t>
            </a:r>
            <a:r>
              <a:rPr lang="fr-FR" dirty="0">
                <a:latin typeface="Tw Cen MT"/>
              </a:rPr>
              <a:t> </a:t>
            </a:r>
            <a:endParaRPr lang="en-CA" sz="1200" dirty="0">
              <a:highlight>
                <a:srgbClr val="FFFF00"/>
              </a:highlight>
            </a:endParaRPr>
          </a:p>
          <a:p>
            <a:r>
              <a:rPr lang="fr-CA" b="1" dirty="0"/>
              <a:t>ÉLECTRICITÉ</a:t>
            </a:r>
          </a:p>
          <a:p>
            <a:pPr>
              <a:spcBef>
                <a:spcPts val="0"/>
              </a:spcBef>
            </a:pPr>
            <a:r>
              <a:rPr lang="fr-CA" sz="1200" dirty="0"/>
              <a:t>Exigences pour le mobilier:</a:t>
            </a:r>
            <a:endParaRPr lang="fr-CA" dirty="0"/>
          </a:p>
          <a:p>
            <a:pPr marL="171450" indent="-171450">
              <a:spcBef>
                <a:spcPts val="0"/>
              </a:spcBef>
              <a:buFont typeface="Arial" panose="020B0604020202020204" pitchFamily="34" charset="0"/>
              <a:buChar char="•"/>
            </a:pPr>
            <a:r>
              <a:rPr lang="fr-CA" dirty="0"/>
              <a:t>Fournir de l’alimentation et charge USB à la surface de travail si elle le permet. </a:t>
            </a:r>
          </a:p>
          <a:p>
            <a:pPr>
              <a:spcBef>
                <a:spcPts val="0"/>
              </a:spcBef>
            </a:pPr>
            <a:endParaRPr lang="fr-CA" dirty="0"/>
          </a:p>
          <a:p>
            <a:pPr>
              <a:spcBef>
                <a:spcPts val="0"/>
              </a:spcBef>
            </a:pPr>
            <a:r>
              <a:rPr lang="fr-CA" dirty="0"/>
              <a:t>Exigences de l’enclave:</a:t>
            </a:r>
          </a:p>
          <a:p>
            <a:pPr marL="171450" indent="-171450">
              <a:spcBef>
                <a:spcPts val="0"/>
              </a:spcBef>
              <a:buFont typeface="Arial" panose="020B0604020202020204" pitchFamily="34" charset="0"/>
              <a:buChar char="•"/>
            </a:pPr>
            <a:r>
              <a:rPr lang="fr-CA" dirty="0"/>
              <a:t>Prévoir un (1) circuit/deux (2) enclaves si un moniteur est requis OU un (1) circuit/quatre (4) enclave s’il n’y a aucun moniteur;</a:t>
            </a:r>
          </a:p>
          <a:p>
            <a:pPr marL="171450" indent="-171450">
              <a:spcBef>
                <a:spcPts val="0"/>
              </a:spcBef>
              <a:buFont typeface="Arial" panose="020B0604020202020204" pitchFamily="34" charset="0"/>
              <a:buChar char="•"/>
            </a:pPr>
            <a:r>
              <a:rPr lang="fr-CA" dirty="0"/>
              <a:t>Où applicable, équipez avec:</a:t>
            </a:r>
          </a:p>
          <a:p>
            <a:pPr>
              <a:spcBef>
                <a:spcPts val="0"/>
              </a:spcBef>
            </a:pPr>
            <a:r>
              <a:rPr lang="fr-CA" dirty="0">
                <a:latin typeface="Tw Cen MT"/>
              </a:rPr>
              <a:t>	- Une (1) prise électrique standard au mur 	dédiée au moniteur;</a:t>
            </a:r>
          </a:p>
          <a:p>
            <a:pPr>
              <a:spcBef>
                <a:spcPts val="0"/>
              </a:spcBef>
            </a:pPr>
            <a:r>
              <a:rPr lang="fr-CA" dirty="0"/>
              <a:t>	- Une (1) prise électrique standard et une (1) 	prise USB double à la hauteur de la surface 	de travail</a:t>
            </a:r>
          </a:p>
          <a:p>
            <a:pPr>
              <a:spcBef>
                <a:spcPts val="0"/>
              </a:spcBef>
            </a:pPr>
            <a:r>
              <a:rPr lang="fr-CA" dirty="0"/>
              <a:t>	- Un luminaire suspendu direct/indirect qui 	convient à la fonction, avec un interrupteur 	</a:t>
            </a:r>
            <a:r>
              <a:rPr lang="fr-CA" dirty="0" err="1"/>
              <a:t>dimmable</a:t>
            </a:r>
            <a:r>
              <a:rPr lang="fr-CA" dirty="0"/>
              <a:t> indépendant.</a:t>
            </a:r>
          </a:p>
          <a:p>
            <a:pPr>
              <a:spcBef>
                <a:spcPts val="0"/>
              </a:spcBef>
            </a:pPr>
            <a:endParaRPr lang="fr-CA" dirty="0">
              <a:highlight>
                <a:srgbClr val="FFFF00"/>
              </a:highlight>
            </a:endParaRPr>
          </a:p>
          <a:p>
            <a:pPr>
              <a:spcBef>
                <a:spcPts val="0"/>
              </a:spcBef>
            </a:pPr>
            <a:r>
              <a:rPr lang="fr-CA" b="1" dirty="0"/>
              <a:t>MÉCANIQUE</a:t>
            </a:r>
          </a:p>
          <a:p>
            <a:pPr marL="171450" indent="-171450">
              <a:spcBef>
                <a:spcPts val="0"/>
              </a:spcBef>
              <a:buFont typeface="Arial" panose="020B0604020202020204" pitchFamily="34" charset="0"/>
              <a:buChar char="•"/>
            </a:pPr>
            <a:r>
              <a:rPr lang="fr-CA" dirty="0"/>
              <a:t>Consulter le document Spécifications générales et bureaux à aires ouvertes, pages 3 et 4.</a:t>
            </a:r>
          </a:p>
          <a:p>
            <a:pPr>
              <a:spcBef>
                <a:spcPts val="0"/>
              </a:spcBef>
            </a:pPr>
            <a:endParaRPr lang="en-US" b="1" dirty="0"/>
          </a:p>
          <a:p>
            <a:endParaRPr lang="en-CA" dirty="0"/>
          </a:p>
        </p:txBody>
      </p:sp>
      <p:sp>
        <p:nvSpPr>
          <p:cNvPr id="10" name="Text Placeholder 9"/>
          <p:cNvSpPr>
            <a:spLocks noGrp="1"/>
          </p:cNvSpPr>
          <p:nvPr>
            <p:ph type="body" sz="half" idx="23"/>
            <p:custDataLst>
              <p:tags r:id="rId5"/>
            </p:custDataLst>
          </p:nvPr>
        </p:nvSpPr>
        <p:spPr>
          <a:xfrm>
            <a:off x="3902075" y="-5650"/>
            <a:ext cx="7450137" cy="955910"/>
          </a:xfrm>
          <a:solidFill>
            <a:srgbClr val="FDEB03">
              <a:alpha val="50196"/>
            </a:srgbClr>
          </a:solidFill>
        </p:spPr>
        <p:txBody>
          <a:bodyPr>
            <a:normAutofit/>
          </a:bodyPr>
          <a:lstStyle/>
          <a:p>
            <a:r>
              <a:rPr lang="fr-CA" sz="2400"/>
              <a:t>ENCLAVE</a:t>
            </a:r>
          </a:p>
        </p:txBody>
      </p:sp>
      <p:sp>
        <p:nvSpPr>
          <p:cNvPr id="18" name="Text Box 2"/>
          <p:cNvSpPr txBox="1">
            <a:spLocks noChangeArrowheads="1"/>
          </p:cNvSpPr>
          <p:nvPr>
            <p:custDataLst>
              <p:tags r:id="rId6"/>
            </p:custDataLst>
          </p:nvPr>
        </p:nvSpPr>
        <p:spPr bwMode="auto">
          <a:xfrm>
            <a:off x="838200" y="1860562"/>
            <a:ext cx="30638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EXEMPLE</a:t>
            </a:r>
          </a:p>
        </p:txBody>
      </p:sp>
      <p:sp>
        <p:nvSpPr>
          <p:cNvPr id="13" name="Footer Placeholder 4">
            <a:extLst>
              <a:ext uri="{FF2B5EF4-FFF2-40B4-BE49-F238E27FC236}">
                <a16:creationId xmlns:a16="http://schemas.microsoft.com/office/drawing/2014/main" id="{8C31CE2C-5110-4550-8E99-A8EC117C1740}"/>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12" name="Picture 11" descr="A desk and chair with a table and a rug&#10;&#10;Description automatically generated with medium confidence">
            <a:extLst>
              <a:ext uri="{FF2B5EF4-FFF2-40B4-BE49-F238E27FC236}">
                <a16:creationId xmlns:a16="http://schemas.microsoft.com/office/drawing/2014/main" id="{C3BFCF76-D2FD-6D31-B18F-CC006D00C513}"/>
              </a:ext>
            </a:extLst>
          </p:cNvPr>
          <p:cNvPicPr>
            <a:picLocks noChangeAspect="1"/>
          </p:cNvPicPr>
          <p:nvPr/>
        </p:nvPicPr>
        <p:blipFill rotWithShape="1">
          <a:blip r:embed="rId10"/>
          <a:srcRect l="-184" r="3265" b="5381"/>
          <a:stretch/>
        </p:blipFill>
        <p:spPr>
          <a:xfrm>
            <a:off x="5123056" y="4142213"/>
            <a:ext cx="2206323" cy="1955702"/>
          </a:xfrm>
          <a:prstGeom prst="rect">
            <a:avLst/>
          </a:prstGeom>
        </p:spPr>
      </p:pic>
      <p:pic>
        <p:nvPicPr>
          <p:cNvPr id="2" name="Picture 1" descr="A drawing of a table and chairs&#10;&#10;Description automatically generated">
            <a:extLst>
              <a:ext uri="{FF2B5EF4-FFF2-40B4-BE49-F238E27FC236}">
                <a16:creationId xmlns:a16="http://schemas.microsoft.com/office/drawing/2014/main" id="{C2C4CB5F-ADB1-C2C7-0204-F9935FF124EF}"/>
              </a:ext>
            </a:extLst>
          </p:cNvPr>
          <p:cNvPicPr>
            <a:picLocks noChangeAspect="1"/>
          </p:cNvPicPr>
          <p:nvPr/>
        </p:nvPicPr>
        <p:blipFill rotWithShape="1">
          <a:blip r:embed="rId11"/>
          <a:srcRect r="3030"/>
          <a:stretch/>
        </p:blipFill>
        <p:spPr>
          <a:xfrm>
            <a:off x="757809" y="2345649"/>
            <a:ext cx="4138910" cy="3453442"/>
          </a:xfrm>
          <a:prstGeom prst="rect">
            <a:avLst/>
          </a:prstGeom>
        </p:spPr>
      </p:pic>
      <p:sp>
        <p:nvSpPr>
          <p:cNvPr id="4" name="Date Placeholder 3">
            <a:extLst>
              <a:ext uri="{FF2B5EF4-FFF2-40B4-BE49-F238E27FC236}">
                <a16:creationId xmlns:a16="http://schemas.microsoft.com/office/drawing/2014/main" id="{0AB5900E-2E03-940F-9786-69C4F798D182}"/>
              </a:ext>
            </a:extLst>
          </p:cNvPr>
          <p:cNvSpPr>
            <a:spLocks noGrp="1"/>
          </p:cNvSpPr>
          <p:nvPr>
            <p:ph type="dt" sz="half" idx="10"/>
          </p:nvPr>
        </p:nvSpPr>
        <p:spPr>
          <a:xfrm>
            <a:off x="857654" y="6382511"/>
            <a:ext cx="1304365" cy="365125"/>
          </a:xfrm>
        </p:spPr>
        <p:txBody>
          <a:bodyPr/>
          <a:lstStyle/>
          <a:p>
            <a:fld id="{56BDE525-D452-41DD-9168-F6188E9A9D7F}" type="datetime1">
              <a:rPr lang="en-US" smtClean="0"/>
              <a:t>4/12/2024</a:t>
            </a:fld>
            <a:endParaRPr lang="fr-CA" dirty="0"/>
          </a:p>
        </p:txBody>
      </p:sp>
    </p:spTree>
    <p:extLst>
      <p:ext uri="{BB962C8B-B14F-4D97-AF65-F5344CB8AC3E}">
        <p14:creationId xmlns:p14="http://schemas.microsoft.com/office/powerpoint/2010/main" val="3417193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838200" y="1089513"/>
            <a:ext cx="10472964" cy="1173853"/>
          </a:xfrm>
        </p:spPr>
        <p:txBody>
          <a:bodyPr>
            <a:normAutofit/>
          </a:bodyPr>
          <a:lstStyle/>
          <a:p>
            <a:pPr marL="0" indent="0">
              <a:buNone/>
            </a:pPr>
            <a:r>
              <a:rPr lang="fr-CA" b="1" dirty="0"/>
              <a:t>AMÉNAGEMENT INTÉRIEUR</a:t>
            </a:r>
          </a:p>
          <a:p>
            <a:pPr>
              <a:spcBef>
                <a:spcPts val="0"/>
              </a:spcBef>
            </a:pPr>
            <a:r>
              <a:rPr lang="fr-CA" dirty="0"/>
              <a:t>Envisager des solutions d’aménagement intérieur visant à définir l’espace, à déterminer les lignes de visibilité et à absorber les sons entre les enclaves ou entre une enclave et une autre zone ou un autre point de travail.</a:t>
            </a:r>
          </a:p>
          <a:p>
            <a:pPr marL="0" indent="0">
              <a:buNone/>
            </a:pPr>
            <a:r>
              <a:rPr lang="fr-CA" b="1" dirty="0"/>
              <a:t>ACCESSIBILITÉ</a:t>
            </a:r>
          </a:p>
          <a:p>
            <a:pPr marL="171450" indent="-171450">
              <a:spcBef>
                <a:spcPts val="0"/>
              </a:spcBef>
            </a:pPr>
            <a:r>
              <a:rPr lang="fr-FR" dirty="0">
                <a:latin typeface="Tw Cen MT"/>
              </a:rPr>
              <a:t>Référez-vous aux pages 5 et 6 pour obtenir des informations générales sur l’accessibilité qui pourraient s’appliquer.</a:t>
            </a:r>
            <a:endParaRPr lang="fr-CA" dirty="0"/>
          </a:p>
          <a:p>
            <a:pPr marL="0" indent="0">
              <a:spcBef>
                <a:spcPts val="0"/>
              </a:spcBef>
              <a:buNone/>
            </a:pPr>
            <a:endParaRPr lang="fr-CA" dirty="0"/>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26</a:t>
            </a:fld>
            <a:endParaRPr lang="fr-CA"/>
          </a:p>
        </p:txBody>
      </p:sp>
      <p:sp>
        <p:nvSpPr>
          <p:cNvPr id="6" name="Text Placeholder 5"/>
          <p:cNvSpPr>
            <a:spLocks noGrp="1"/>
          </p:cNvSpPr>
          <p:nvPr>
            <p:ph type="body" sz="half" idx="22"/>
            <p:custDataLst>
              <p:tags r:id="rId3"/>
            </p:custDataLst>
          </p:nvPr>
        </p:nvSpPr>
        <p:spPr>
          <a:xfrm>
            <a:off x="838200" y="-18396"/>
            <a:ext cx="2984157" cy="948785"/>
          </a:xfrm>
          <a:solidFill>
            <a:srgbClr val="FDEB03"/>
          </a:solidFill>
        </p:spPr>
        <p:txBody>
          <a:bodyPr>
            <a:normAutofit/>
          </a:bodyPr>
          <a:lstStyle/>
          <a:p>
            <a:pPr algn="ctr"/>
            <a:r>
              <a:rPr lang="fr-CA" sz="1800"/>
              <a:t>COLLABORATIF OUVERT</a:t>
            </a:r>
          </a:p>
        </p:txBody>
      </p:sp>
      <p:sp>
        <p:nvSpPr>
          <p:cNvPr id="7" name="Text Placeholder 6"/>
          <p:cNvSpPr>
            <a:spLocks noGrp="1"/>
          </p:cNvSpPr>
          <p:nvPr>
            <p:ph type="body" sz="half" idx="23"/>
            <p:custDataLst>
              <p:tags r:id="rId4"/>
            </p:custDataLst>
          </p:nvPr>
        </p:nvSpPr>
        <p:spPr>
          <a:xfrm>
            <a:off x="3929450" y="1"/>
            <a:ext cx="7381714" cy="950258"/>
          </a:xfrm>
          <a:solidFill>
            <a:srgbClr val="FDEB03">
              <a:alpha val="50196"/>
            </a:srgbClr>
          </a:solidFill>
        </p:spPr>
        <p:txBody>
          <a:bodyPr>
            <a:normAutofit/>
          </a:bodyPr>
          <a:lstStyle/>
          <a:p>
            <a:r>
              <a:rPr lang="fr-CA" sz="2400"/>
              <a:t>ENCLAVE (suite)</a:t>
            </a:r>
          </a:p>
        </p:txBody>
      </p:sp>
      <p:sp>
        <p:nvSpPr>
          <p:cNvPr id="18" name="Text Box 2"/>
          <p:cNvSpPr txBox="1">
            <a:spLocks noChangeArrowheads="1"/>
          </p:cNvSpPr>
          <p:nvPr>
            <p:custDataLst>
              <p:tags r:id="rId5"/>
            </p:custDataLst>
          </p:nvPr>
        </p:nvSpPr>
        <p:spPr bwMode="auto">
          <a:xfrm>
            <a:off x="798340" y="2482840"/>
            <a:ext cx="30638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dirty="0">
                <a:solidFill>
                  <a:srgbClr val="000000"/>
                </a:solidFill>
                <a:latin typeface="Tw Cen MT" panose="020B0602020104020603" pitchFamily="34" charset="0"/>
              </a:rPr>
              <a:t>AUTRES EXEMPLES DE CONFIGURATION</a:t>
            </a:r>
          </a:p>
        </p:txBody>
      </p:sp>
      <p:sp>
        <p:nvSpPr>
          <p:cNvPr id="11" name="Footer Placeholder 4">
            <a:extLst>
              <a:ext uri="{FF2B5EF4-FFF2-40B4-BE49-F238E27FC236}">
                <a16:creationId xmlns:a16="http://schemas.microsoft.com/office/drawing/2014/main" id="{D32C3571-B92B-4E51-808C-6664B165DDB4}"/>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sp>
        <p:nvSpPr>
          <p:cNvPr id="4" name="Date Placeholder 3">
            <a:extLst>
              <a:ext uri="{FF2B5EF4-FFF2-40B4-BE49-F238E27FC236}">
                <a16:creationId xmlns:a16="http://schemas.microsoft.com/office/drawing/2014/main" id="{950A98CA-3330-2E5F-4E46-835303DF4A3E}"/>
              </a:ext>
            </a:extLst>
          </p:cNvPr>
          <p:cNvSpPr>
            <a:spLocks noGrp="1"/>
          </p:cNvSpPr>
          <p:nvPr>
            <p:ph type="dt" sz="half" idx="10"/>
          </p:nvPr>
        </p:nvSpPr>
        <p:spPr>
          <a:xfrm>
            <a:off x="857654" y="6382511"/>
            <a:ext cx="1304365" cy="365125"/>
          </a:xfrm>
        </p:spPr>
        <p:txBody>
          <a:bodyPr/>
          <a:lstStyle/>
          <a:p>
            <a:fld id="{3009C39F-5A7A-45F2-ADAC-A09B80FDAA4F}" type="datetime1">
              <a:rPr lang="en-US" smtClean="0"/>
              <a:t>4/12/2024</a:t>
            </a:fld>
            <a:endParaRPr lang="fr-CA" dirty="0"/>
          </a:p>
        </p:txBody>
      </p:sp>
      <p:pic>
        <p:nvPicPr>
          <p:cNvPr id="5" name="Picture 4" descr="A room with a desk and chair&#10;&#10;Description automatically generated">
            <a:extLst>
              <a:ext uri="{FF2B5EF4-FFF2-40B4-BE49-F238E27FC236}">
                <a16:creationId xmlns:a16="http://schemas.microsoft.com/office/drawing/2014/main" id="{142118A9-01DD-598C-52C8-1274A0D19C1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570" r="15714"/>
          <a:stretch/>
        </p:blipFill>
        <p:spPr>
          <a:xfrm>
            <a:off x="3599572" y="2457088"/>
            <a:ext cx="3826836" cy="3899262"/>
          </a:xfrm>
          <a:prstGeom prst="rect">
            <a:avLst/>
          </a:prstGeom>
        </p:spPr>
      </p:pic>
    </p:spTree>
    <p:extLst>
      <p:ext uri="{BB962C8B-B14F-4D97-AF65-F5344CB8AC3E}">
        <p14:creationId xmlns:p14="http://schemas.microsoft.com/office/powerpoint/2010/main" val="3163810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9788" y="1116946"/>
            <a:ext cx="6321408" cy="1304782"/>
          </a:xfrm>
        </p:spPr>
        <p:txBody>
          <a:bodyPr>
            <a:normAutofit fontScale="92500" lnSpcReduction="10000"/>
          </a:bodyPr>
          <a:lstStyle/>
          <a:p>
            <a:pPr>
              <a:spcBef>
                <a:spcPts val="0"/>
              </a:spcBef>
            </a:pPr>
            <a:r>
              <a:rPr lang="fr-CA" b="1"/>
              <a:t>CONCEPTION</a:t>
            </a:r>
          </a:p>
          <a:p>
            <a:pPr marL="171450" indent="-171450">
              <a:spcBef>
                <a:spcPts val="0"/>
              </a:spcBef>
              <a:buFont typeface="Arial" panose="020B0604020202020204" pitchFamily="34" charset="0"/>
              <a:buChar char="•"/>
            </a:pPr>
            <a:r>
              <a:rPr lang="fr-CA"/>
              <a:t>Divers outils de travail collaboratif incorporés dans la zone, par exemple un ou plusieurs écrans d’affichage, un écran tactile interactif, des tableaux blancs, etc.</a:t>
            </a:r>
          </a:p>
          <a:p>
            <a:pPr marL="171450" indent="-171450">
              <a:spcBef>
                <a:spcPts val="0"/>
              </a:spcBef>
              <a:buFont typeface="Arial" panose="020B0604020202020204" pitchFamily="34" charset="0"/>
              <a:buChar char="•"/>
            </a:pPr>
            <a:r>
              <a:rPr lang="fr-CA"/>
              <a:t>Envisager une section offrant des accoudoirs et/ou des accoudoirs-tablettes ou des petites tables mobiles et réglables.</a:t>
            </a:r>
          </a:p>
          <a:p>
            <a:pPr marL="171450" indent="-171450">
              <a:spcBef>
                <a:spcPts val="0"/>
              </a:spcBef>
              <a:buFont typeface="Arial" panose="020B0604020202020204" pitchFamily="34" charset="0"/>
              <a:buChar char="•"/>
            </a:pPr>
            <a:r>
              <a:rPr lang="fr-CA"/>
              <a:t>Peut comprendre différentes surfaces de travail fixes ou mobiles.</a:t>
            </a:r>
          </a:p>
          <a:p>
            <a:pPr marL="171450" indent="-171450">
              <a:spcBef>
                <a:spcPts val="0"/>
              </a:spcBef>
              <a:buFont typeface="Arial" panose="020B0604020202020204" pitchFamily="34" charset="0"/>
              <a:buChar char="•"/>
            </a:pPr>
            <a:r>
              <a:rPr lang="fr-CA"/>
              <a:t>Fournir un bahut pour le rangement du matériel de TI et/ou le matériel audiovisuel, selon les besoins.  Toujours vérifier auprès des personnes-ressources en matière de mobilier et de TI pour déterminer les exigences de chaque projet.</a:t>
            </a:r>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27</a:t>
            </a:fld>
            <a:endParaRPr lang="fr-CA"/>
          </a:p>
        </p:txBody>
      </p:sp>
      <p:sp>
        <p:nvSpPr>
          <p:cNvPr id="8" name="Text Placeholder 7"/>
          <p:cNvSpPr>
            <a:spLocks noGrp="1"/>
          </p:cNvSpPr>
          <p:nvPr>
            <p:ph type="body" sz="half" idx="22"/>
            <p:custDataLst>
              <p:tags r:id="rId3"/>
            </p:custDataLst>
          </p:nvPr>
        </p:nvSpPr>
        <p:spPr>
          <a:xfrm>
            <a:off x="838201" y="1"/>
            <a:ext cx="2939350" cy="950258"/>
          </a:xfrm>
          <a:solidFill>
            <a:srgbClr val="FDEB03"/>
          </a:solidFill>
        </p:spPr>
        <p:txBody>
          <a:bodyPr>
            <a:normAutofit/>
          </a:bodyPr>
          <a:lstStyle/>
          <a:p>
            <a:pPr algn="ctr"/>
            <a:r>
              <a:rPr lang="fr-CA" sz="1800"/>
              <a:t>COLLABORATIF OUVERT</a:t>
            </a:r>
          </a:p>
        </p:txBody>
      </p:sp>
      <p:sp>
        <p:nvSpPr>
          <p:cNvPr id="9" name="Text Placeholder 8"/>
          <p:cNvSpPr>
            <a:spLocks noGrp="1"/>
          </p:cNvSpPr>
          <p:nvPr>
            <p:ph type="body" sz="half" idx="24"/>
            <p:custDataLst>
              <p:tags r:id="rId4"/>
            </p:custDataLst>
          </p:nvPr>
        </p:nvSpPr>
        <p:spPr>
          <a:xfrm>
            <a:off x="7276699" y="1116946"/>
            <a:ext cx="4075513" cy="5042181"/>
          </a:xfrm>
        </p:spPr>
        <p:txBody>
          <a:bodyPr vert="horz" lIns="91440" tIns="45720" rIns="91440" bIns="45720" rtlCol="0" anchor="t">
            <a:normAutofit/>
          </a:bodyPr>
          <a:lstStyle/>
          <a:p>
            <a:r>
              <a:rPr lang="fr-CA" b="1"/>
              <a:t>OCCUPANTS: </a:t>
            </a:r>
            <a:r>
              <a:rPr lang="fr-CA"/>
              <a:t>6 à 10 </a:t>
            </a:r>
          </a:p>
          <a:p>
            <a:r>
              <a:rPr lang="fr-CA" b="1"/>
              <a:t>INTIMITÉ VISUELLE: </a:t>
            </a:r>
            <a:r>
              <a:rPr lang="fr-CA"/>
              <a:t>de faible à moyenne</a:t>
            </a:r>
          </a:p>
          <a:p>
            <a:r>
              <a:rPr lang="fr-CA" b="1"/>
              <a:t>INTIMITÉ ACOUSTIQUE: </a:t>
            </a:r>
            <a:r>
              <a:rPr lang="fr-CA"/>
              <a:t>faible (ITS S.O.)</a:t>
            </a:r>
          </a:p>
          <a:p>
            <a:r>
              <a:rPr lang="fr-CA" b="1"/>
              <a:t>TAILLE MOYENNE: </a:t>
            </a:r>
            <a:r>
              <a:rPr lang="fr-CA"/>
              <a:t>15 m²</a:t>
            </a:r>
          </a:p>
          <a:p>
            <a:r>
              <a:rPr lang="fr-CA" b="1"/>
              <a:t>TECHNOLOGIE</a:t>
            </a:r>
          </a:p>
          <a:p>
            <a:pPr marL="171450" indent="-171450">
              <a:spcBef>
                <a:spcPts val="0"/>
              </a:spcBef>
              <a:buFont typeface="Arial" panose="020B0604020202020204" pitchFamily="34" charset="0"/>
              <a:buChar char="•"/>
            </a:pPr>
            <a:r>
              <a:rPr lang="en-CA" sz="1200"/>
              <a:t>Poste de travail a</a:t>
            </a:r>
            <a:r>
              <a:rPr lang="fr-FR" sz="1200" err="1"/>
              <a:t>pportez</a:t>
            </a:r>
            <a:r>
              <a:rPr lang="fr-FR" sz="1200"/>
              <a:t> votre propre appareil. </a:t>
            </a:r>
          </a:p>
          <a:p>
            <a:pPr marL="171450" indent="-171450">
              <a:spcBef>
                <a:spcPts val="0"/>
              </a:spcBef>
              <a:buFont typeface="Arial" panose="020B0604020202020204" pitchFamily="34" charset="0"/>
              <a:buChar char="•"/>
            </a:pPr>
            <a:r>
              <a:rPr lang="fr-FR" sz="1200">
                <a:latin typeface="Tw Cen MT"/>
              </a:rPr>
              <a:t>Pour plus d’informations concernant les exigences technologiques du poste de travail, veuillez-vous référer au </a:t>
            </a:r>
            <a:r>
              <a:rPr lang="fr-FR" sz="1200">
                <a:latin typeface="Tw Cen MT"/>
                <a:hlinkClick r:id="rId9"/>
              </a:rPr>
              <a:t>Milieu de travail GC Exigence TI des points de travail. </a:t>
            </a:r>
            <a:r>
              <a:rPr lang="fr-FR">
                <a:latin typeface="Tw Cen MT"/>
              </a:rPr>
              <a:t> </a:t>
            </a:r>
            <a:endParaRPr lang="en-CA" sz="1200">
              <a:highlight>
                <a:srgbClr val="FFFF00"/>
              </a:highlight>
            </a:endParaRPr>
          </a:p>
          <a:p>
            <a:pPr marL="171450" indent="-171450">
              <a:spcBef>
                <a:spcPts val="0"/>
              </a:spcBef>
              <a:buFont typeface="Arial" panose="020B0604020202020204" pitchFamily="34" charset="0"/>
              <a:buChar char="•"/>
            </a:pPr>
            <a:endParaRPr lang="fr-FR" b="1"/>
          </a:p>
          <a:p>
            <a:pPr>
              <a:spcBef>
                <a:spcPts val="0"/>
              </a:spcBef>
            </a:pPr>
            <a:r>
              <a:rPr lang="fr-CA" b="1"/>
              <a:t>ÉLECTRICITÉ</a:t>
            </a:r>
          </a:p>
          <a:p>
            <a:pPr>
              <a:spcBef>
                <a:spcPts val="0"/>
              </a:spcBef>
            </a:pPr>
            <a:r>
              <a:rPr lang="fr-CA" sz="1200"/>
              <a:t>Exigences pour le mobilier:</a:t>
            </a:r>
            <a:endParaRPr lang="fr-CA"/>
          </a:p>
          <a:p>
            <a:pPr marL="171450" indent="-171450">
              <a:spcBef>
                <a:spcPts val="0"/>
              </a:spcBef>
              <a:buFont typeface="Arial" panose="020B0604020202020204" pitchFamily="34" charset="0"/>
              <a:buChar char="•"/>
            </a:pPr>
            <a:r>
              <a:rPr lang="fr-CA"/>
              <a:t>Des prises d’alimentation et des prises USB peuvent être incorporés dans le mobilier (si applicable)</a:t>
            </a:r>
          </a:p>
          <a:p>
            <a:pPr marL="171450" indent="-171450">
              <a:spcBef>
                <a:spcPts val="0"/>
              </a:spcBef>
              <a:buFont typeface="Arial" panose="020B0604020202020204" pitchFamily="34" charset="0"/>
              <a:buChar char="•"/>
            </a:pPr>
            <a:r>
              <a:rPr lang="fr-CA"/>
              <a:t>Où applicable:</a:t>
            </a:r>
          </a:p>
          <a:p>
            <a:pPr marL="628650" lvl="1" indent="-171450">
              <a:spcBef>
                <a:spcPts val="0"/>
              </a:spcBef>
              <a:buFontTx/>
              <a:buChar char="-"/>
            </a:pPr>
            <a:r>
              <a:rPr lang="fr-CA" sz="1200"/>
              <a:t>Prévoir deux (2) circuits/zone d’équipe;</a:t>
            </a:r>
          </a:p>
          <a:p>
            <a:pPr marL="628650" lvl="1" indent="-171450">
              <a:spcBef>
                <a:spcPts val="0"/>
              </a:spcBef>
              <a:buFontTx/>
              <a:buChar char="-"/>
            </a:pPr>
            <a:r>
              <a:rPr lang="fr-FR" sz="1200"/>
              <a:t>Fournir une (1) prise électrique quadruplex ou (2) deux prises double standard dédiée à chaque moniteur;</a:t>
            </a:r>
          </a:p>
          <a:p>
            <a:pPr marL="628650" lvl="1" indent="-171450">
              <a:spcBef>
                <a:spcPts val="0"/>
              </a:spcBef>
              <a:buFontTx/>
              <a:buChar char="-"/>
            </a:pPr>
            <a:r>
              <a:rPr lang="fr-CA" sz="1200"/>
              <a:t>Fournir 3 prises électrique double avec chargement USB par zone d’équipement si l’architecture le permet.</a:t>
            </a:r>
          </a:p>
          <a:p>
            <a:pPr>
              <a:spcBef>
                <a:spcPts val="0"/>
              </a:spcBef>
            </a:pPr>
            <a:endParaRPr lang="fr-CA" b="1">
              <a:highlight>
                <a:srgbClr val="FFFF00"/>
              </a:highlight>
            </a:endParaRPr>
          </a:p>
          <a:p>
            <a:pPr>
              <a:spcBef>
                <a:spcPts val="0"/>
              </a:spcBef>
            </a:pPr>
            <a:r>
              <a:rPr lang="fr-CA" b="1"/>
              <a:t>MÉCANIQUE</a:t>
            </a:r>
          </a:p>
          <a:p>
            <a:pPr marL="171450" indent="-171450">
              <a:spcBef>
                <a:spcPts val="0"/>
              </a:spcBef>
              <a:buFont typeface="Arial" panose="020B0604020202020204" pitchFamily="34" charset="0"/>
              <a:buChar char="•"/>
            </a:pPr>
            <a:r>
              <a:rPr lang="fr-CA"/>
              <a:t>Consulter le document Spécifications générales et bureaux à aires ouvertes, pages 3 et 4.</a:t>
            </a:r>
          </a:p>
          <a:p>
            <a:pPr>
              <a:spcBef>
                <a:spcPts val="0"/>
              </a:spcBef>
            </a:pPr>
            <a:endParaRPr lang="en-CA"/>
          </a:p>
          <a:p>
            <a:pPr>
              <a:spcBef>
                <a:spcPts val="0"/>
              </a:spcBef>
            </a:pPr>
            <a:endParaRPr lang="en-CA" b="1"/>
          </a:p>
          <a:p>
            <a:pPr marL="171450" indent="-171450">
              <a:spcBef>
                <a:spcPts val="0"/>
              </a:spcBef>
              <a:buFont typeface="Arial" panose="020B0604020202020204" pitchFamily="34" charset="0"/>
              <a:buChar char="•"/>
            </a:pPr>
            <a:endParaRPr lang="en-US"/>
          </a:p>
        </p:txBody>
      </p:sp>
      <p:sp>
        <p:nvSpPr>
          <p:cNvPr id="10" name="Text Placeholder 9"/>
          <p:cNvSpPr>
            <a:spLocks noGrp="1"/>
          </p:cNvSpPr>
          <p:nvPr>
            <p:ph type="body" sz="half" idx="23"/>
            <p:custDataLst>
              <p:tags r:id="rId5"/>
            </p:custDataLst>
          </p:nvPr>
        </p:nvSpPr>
        <p:spPr>
          <a:xfrm>
            <a:off x="3902075" y="1"/>
            <a:ext cx="7450137" cy="950258"/>
          </a:xfrm>
          <a:solidFill>
            <a:srgbClr val="FDEB03">
              <a:alpha val="50196"/>
            </a:srgbClr>
          </a:solidFill>
        </p:spPr>
        <p:txBody>
          <a:bodyPr>
            <a:normAutofit/>
          </a:bodyPr>
          <a:lstStyle/>
          <a:p>
            <a:r>
              <a:rPr lang="fr-CA" sz="2400"/>
              <a:t>ZONE D’ÉQUIPE</a:t>
            </a:r>
          </a:p>
        </p:txBody>
      </p:sp>
      <p:sp>
        <p:nvSpPr>
          <p:cNvPr id="18" name="Text Box 3"/>
          <p:cNvSpPr txBox="1">
            <a:spLocks noChangeArrowheads="1"/>
          </p:cNvSpPr>
          <p:nvPr>
            <p:custDataLst>
              <p:tags r:id="rId6"/>
            </p:custDataLst>
          </p:nvPr>
        </p:nvSpPr>
        <p:spPr bwMode="auto">
          <a:xfrm>
            <a:off x="838200" y="2507170"/>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EXEMPLE</a:t>
            </a:r>
          </a:p>
        </p:txBody>
      </p:sp>
      <p:sp>
        <p:nvSpPr>
          <p:cNvPr id="14" name="Footer Placeholder 4">
            <a:extLst>
              <a:ext uri="{FF2B5EF4-FFF2-40B4-BE49-F238E27FC236}">
                <a16:creationId xmlns:a16="http://schemas.microsoft.com/office/drawing/2014/main" id="{178E3187-8D70-4363-9C08-08AE49F549CE}"/>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13" name="Picture 12" descr="A desk and chairs in a room&#10;&#10;Description automatically generated">
            <a:extLst>
              <a:ext uri="{FF2B5EF4-FFF2-40B4-BE49-F238E27FC236}">
                <a16:creationId xmlns:a16="http://schemas.microsoft.com/office/drawing/2014/main" id="{F72D7EB9-C74F-CAD1-412D-40585A9A5C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926" t="8219" r="26358" b="6241"/>
          <a:stretch/>
        </p:blipFill>
        <p:spPr>
          <a:xfrm>
            <a:off x="5340618" y="4421493"/>
            <a:ext cx="1869357" cy="1741160"/>
          </a:xfrm>
          <a:prstGeom prst="rect">
            <a:avLst/>
          </a:prstGeom>
        </p:spPr>
      </p:pic>
      <p:sp>
        <p:nvSpPr>
          <p:cNvPr id="2" name="Date Placeholder 3">
            <a:extLst>
              <a:ext uri="{FF2B5EF4-FFF2-40B4-BE49-F238E27FC236}">
                <a16:creationId xmlns:a16="http://schemas.microsoft.com/office/drawing/2014/main" id="{88625638-0684-CADD-8C96-323D0294B4CA}"/>
              </a:ext>
            </a:extLst>
          </p:cNvPr>
          <p:cNvSpPr>
            <a:spLocks noGrp="1"/>
          </p:cNvSpPr>
          <p:nvPr>
            <p:ph type="dt" sz="half" idx="10"/>
          </p:nvPr>
        </p:nvSpPr>
        <p:spPr>
          <a:xfrm>
            <a:off x="857654" y="6382511"/>
            <a:ext cx="1304365" cy="365125"/>
          </a:xfrm>
        </p:spPr>
        <p:txBody>
          <a:bodyPr/>
          <a:lstStyle/>
          <a:p>
            <a:fld id="{FB452DD5-E268-4B94-814D-D1877F513E2C}" type="datetime1">
              <a:rPr lang="en-US" smtClean="0"/>
              <a:t>4/12/2024</a:t>
            </a:fld>
            <a:endParaRPr lang="fr-CA" dirty="0"/>
          </a:p>
        </p:txBody>
      </p:sp>
      <p:pic>
        <p:nvPicPr>
          <p:cNvPr id="4" name="Picture 3" descr="A reception desk with a white board&#10;&#10;Description automatically generated with medium confidence">
            <a:extLst>
              <a:ext uri="{FF2B5EF4-FFF2-40B4-BE49-F238E27FC236}">
                <a16:creationId xmlns:a16="http://schemas.microsoft.com/office/drawing/2014/main" id="{5F6C099B-1B2E-1E47-4684-297DEA8713D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577" t="6050" r="10284"/>
          <a:stretch/>
        </p:blipFill>
        <p:spPr>
          <a:xfrm>
            <a:off x="818411" y="3014229"/>
            <a:ext cx="4798128" cy="3180322"/>
          </a:xfrm>
          <a:prstGeom prst="rect">
            <a:avLst/>
          </a:prstGeom>
        </p:spPr>
      </p:pic>
    </p:spTree>
    <p:extLst>
      <p:ext uri="{BB962C8B-B14F-4D97-AF65-F5344CB8AC3E}">
        <p14:creationId xmlns:p14="http://schemas.microsoft.com/office/powerpoint/2010/main" val="3447999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838199" y="1116946"/>
            <a:ext cx="10514013" cy="1758139"/>
          </a:xfrm>
        </p:spPr>
        <p:txBody>
          <a:bodyPr vert="horz" lIns="91440" tIns="45720" rIns="91440" bIns="45720" rtlCol="0" anchor="t">
            <a:normAutofit/>
          </a:bodyPr>
          <a:lstStyle/>
          <a:p>
            <a:pPr marL="0" indent="0">
              <a:buNone/>
            </a:pPr>
            <a:r>
              <a:rPr lang="fr-CA" b="1" dirty="0">
                <a:latin typeface="Tw Cen MT"/>
              </a:rPr>
              <a:t>AMÉNAGEMENT INTÉRIEUR</a:t>
            </a:r>
          </a:p>
          <a:p>
            <a:pPr marL="171450" indent="-171450">
              <a:spcBef>
                <a:spcPts val="0"/>
              </a:spcBef>
              <a:buFont typeface="Arial" panose="020B0604020202020204" pitchFamily="34" charset="0"/>
              <a:buChar char="•"/>
            </a:pPr>
            <a:r>
              <a:rPr lang="fr-CA" dirty="0">
                <a:latin typeface="Tw Cen MT"/>
              </a:rPr>
              <a:t>Envisager des solutions d’aménagement intérieur visant à définir l’espace, à déterminer les lignes de visibilité et à absorber les sons (c.-à-d. panneaux soutenus ou suspendus aux murs ou autres types séparations) et à séparer les zones d’équipe des autres zones ou des autres points de travail.</a:t>
            </a:r>
          </a:p>
          <a:p>
            <a:pPr marL="0" indent="0">
              <a:spcBef>
                <a:spcPts val="0"/>
              </a:spcBef>
              <a:buNone/>
            </a:pPr>
            <a:endParaRPr lang="en-US" dirty="0"/>
          </a:p>
          <a:p>
            <a:pPr marL="0" indent="0">
              <a:spcBef>
                <a:spcPts val="0"/>
              </a:spcBef>
              <a:buNone/>
            </a:pPr>
            <a:r>
              <a:rPr lang="fr-CA" b="1" dirty="0">
                <a:latin typeface="Tw Cen MT"/>
              </a:rPr>
              <a:t>ACCESSIBILITÉ</a:t>
            </a:r>
          </a:p>
          <a:p>
            <a:pPr marL="171450" indent="-171450">
              <a:spcBef>
                <a:spcPts val="0"/>
              </a:spcBef>
            </a:pPr>
            <a:r>
              <a:rPr lang="fr-CA" dirty="0">
                <a:latin typeface="Tw Cen MT"/>
              </a:rPr>
              <a:t>Fournir des tables mobiles à hauteur réglable pour les ordinateurs portable qui nécessitent un effort minimal et une dextérité réduite pour les ajuster</a:t>
            </a:r>
            <a:endParaRPr lang="fr-CA" dirty="0"/>
          </a:p>
          <a:p>
            <a:pPr marL="171450" indent="-171450">
              <a:spcBef>
                <a:spcPts val="0"/>
              </a:spcBef>
            </a:pPr>
            <a:r>
              <a:rPr lang="fr-CA" dirty="0">
                <a:latin typeface="Tw Cen MT"/>
              </a:rPr>
              <a:t>Lorsque vous incluez une configuration de sièges en demi-cercle, l’incliner légèrement peut aider à créer un espace pour un utilisateur </a:t>
            </a:r>
            <a:r>
              <a:rPr lang="fr-FR" dirty="0">
                <a:latin typeface="Tw Cen MT"/>
              </a:rPr>
              <a:t>d’appareil d’aide à la mobilité  sur roues.</a:t>
            </a:r>
            <a:endParaRPr lang="fr-CA" dirty="0">
              <a:latin typeface="Tw Cen MT"/>
            </a:endParaRPr>
          </a:p>
          <a:p>
            <a:pPr marL="171450" indent="-171450">
              <a:spcBef>
                <a:spcPts val="0"/>
              </a:spcBef>
            </a:pPr>
            <a:r>
              <a:rPr lang="fr-FR" dirty="0">
                <a:latin typeface="Tw Cen MT"/>
              </a:rPr>
              <a:t>Référez-vous aux pages 5 et 6 pour obtenir des informations générales sur l’accessibilité qui pourraient s’appliquer.</a:t>
            </a:r>
            <a:endParaRPr lang="fr-CA" dirty="0"/>
          </a:p>
          <a:p>
            <a:pPr marL="0" indent="0">
              <a:spcBef>
                <a:spcPts val="0"/>
              </a:spcBef>
              <a:buNone/>
            </a:pPr>
            <a:endParaRPr lang="fr-CA" dirty="0">
              <a:highlight>
                <a:srgbClr val="FDEB03"/>
              </a:highlight>
              <a:latin typeface="Tw Cen MT"/>
            </a:endParaRPr>
          </a:p>
          <a:p>
            <a:pPr marL="0" indent="0">
              <a:spcBef>
                <a:spcPts val="0"/>
              </a:spcBef>
              <a:buNone/>
            </a:pPr>
            <a:endParaRPr lang="en-CA" b="1" dirty="0"/>
          </a:p>
          <a:p>
            <a:pPr marL="171450" indent="-171450">
              <a:spcBef>
                <a:spcPts val="0"/>
              </a:spcBef>
            </a:pPr>
            <a:endParaRPr lang="en-CA" dirty="0"/>
          </a:p>
          <a:p>
            <a:pPr>
              <a:spcBef>
                <a:spcPts val="0"/>
              </a:spcBef>
            </a:pPr>
            <a:endParaRPr lang="en-CA" dirty="0"/>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28</a:t>
            </a:fld>
            <a:endParaRPr lang="fr-CA"/>
          </a:p>
        </p:txBody>
      </p:sp>
      <p:sp>
        <p:nvSpPr>
          <p:cNvPr id="6" name="Text Placeholder 5"/>
          <p:cNvSpPr>
            <a:spLocks noGrp="1"/>
          </p:cNvSpPr>
          <p:nvPr>
            <p:ph type="body" sz="half" idx="22"/>
            <p:custDataLst>
              <p:tags r:id="rId3"/>
            </p:custDataLst>
          </p:nvPr>
        </p:nvSpPr>
        <p:spPr>
          <a:xfrm>
            <a:off x="838200" y="-1"/>
            <a:ext cx="2975919" cy="950259"/>
          </a:xfrm>
          <a:solidFill>
            <a:srgbClr val="FDEB03"/>
          </a:solidFill>
        </p:spPr>
        <p:txBody>
          <a:bodyPr>
            <a:normAutofit/>
          </a:bodyPr>
          <a:lstStyle/>
          <a:p>
            <a:pPr algn="ctr"/>
            <a:r>
              <a:rPr lang="fr-CA" sz="1800"/>
              <a:t>COLLABORATIF OUVERT</a:t>
            </a:r>
          </a:p>
        </p:txBody>
      </p:sp>
      <p:sp>
        <p:nvSpPr>
          <p:cNvPr id="7" name="Text Placeholder 6"/>
          <p:cNvSpPr>
            <a:spLocks noGrp="1"/>
          </p:cNvSpPr>
          <p:nvPr>
            <p:ph type="body" sz="half" idx="23"/>
            <p:custDataLst>
              <p:tags r:id="rId4"/>
            </p:custDataLst>
          </p:nvPr>
        </p:nvSpPr>
        <p:spPr>
          <a:xfrm>
            <a:off x="3937687" y="0"/>
            <a:ext cx="7414526" cy="953902"/>
          </a:xfrm>
          <a:solidFill>
            <a:srgbClr val="FDEB03">
              <a:alpha val="50196"/>
            </a:srgbClr>
          </a:solidFill>
        </p:spPr>
        <p:txBody>
          <a:bodyPr>
            <a:normAutofit/>
          </a:bodyPr>
          <a:lstStyle/>
          <a:p>
            <a:r>
              <a:rPr lang="fr-CA" sz="2400"/>
              <a:t>ZONE D’ÉQUIPE (suite)</a:t>
            </a:r>
          </a:p>
        </p:txBody>
      </p:sp>
      <p:sp>
        <p:nvSpPr>
          <p:cNvPr id="20" name="Text Box 3"/>
          <p:cNvSpPr txBox="1">
            <a:spLocks noChangeArrowheads="1"/>
          </p:cNvSpPr>
          <p:nvPr>
            <p:custDataLst>
              <p:tags r:id="rId5"/>
            </p:custDataLst>
          </p:nvPr>
        </p:nvSpPr>
        <p:spPr bwMode="auto">
          <a:xfrm>
            <a:off x="838199" y="3265708"/>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AUTRES EXEMPLES DE CONFIGURATION</a:t>
            </a:r>
          </a:p>
        </p:txBody>
      </p:sp>
      <p:sp>
        <p:nvSpPr>
          <p:cNvPr id="14" name="Footer Placeholder 4">
            <a:extLst>
              <a:ext uri="{FF2B5EF4-FFF2-40B4-BE49-F238E27FC236}">
                <a16:creationId xmlns:a16="http://schemas.microsoft.com/office/drawing/2014/main" id="{162D73ED-2F9E-43C9-9A94-9298E84915A8}"/>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4" name="Picture 3" descr="A picture containing text, table, desk&#10;&#10;Description automatically generated">
            <a:extLst>
              <a:ext uri="{FF2B5EF4-FFF2-40B4-BE49-F238E27FC236}">
                <a16:creationId xmlns:a16="http://schemas.microsoft.com/office/drawing/2014/main" id="{C688342B-8DD5-E4B0-16AA-43FE94D5AF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435" r="9433"/>
          <a:stretch/>
        </p:blipFill>
        <p:spPr>
          <a:xfrm>
            <a:off x="4524503" y="3668810"/>
            <a:ext cx="3141403" cy="2660515"/>
          </a:xfrm>
          <a:prstGeom prst="rect">
            <a:avLst/>
          </a:prstGeom>
        </p:spPr>
      </p:pic>
      <p:pic>
        <p:nvPicPr>
          <p:cNvPr id="10" name="Picture 9" descr="A picture containing text, businesscard&#10;&#10;Description automatically generated">
            <a:extLst>
              <a:ext uri="{FF2B5EF4-FFF2-40B4-BE49-F238E27FC236}">
                <a16:creationId xmlns:a16="http://schemas.microsoft.com/office/drawing/2014/main" id="{EA92A6FA-82F4-DC5A-B7D6-AFC20419969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614" r="13977"/>
          <a:stretch/>
        </p:blipFill>
        <p:spPr>
          <a:xfrm>
            <a:off x="7761051" y="3567121"/>
            <a:ext cx="3384884" cy="2735179"/>
          </a:xfrm>
          <a:prstGeom prst="rect">
            <a:avLst/>
          </a:prstGeom>
        </p:spPr>
      </p:pic>
      <p:sp>
        <p:nvSpPr>
          <p:cNvPr id="9" name="Date Placeholder 3">
            <a:extLst>
              <a:ext uri="{FF2B5EF4-FFF2-40B4-BE49-F238E27FC236}">
                <a16:creationId xmlns:a16="http://schemas.microsoft.com/office/drawing/2014/main" id="{913131DB-60AC-8041-56FE-E2739C6504AD}"/>
              </a:ext>
            </a:extLst>
          </p:cNvPr>
          <p:cNvSpPr>
            <a:spLocks noGrp="1"/>
          </p:cNvSpPr>
          <p:nvPr>
            <p:ph type="dt" sz="half" idx="10"/>
          </p:nvPr>
        </p:nvSpPr>
        <p:spPr>
          <a:xfrm>
            <a:off x="857654" y="6382511"/>
            <a:ext cx="1304365" cy="365125"/>
          </a:xfrm>
        </p:spPr>
        <p:txBody>
          <a:bodyPr/>
          <a:lstStyle/>
          <a:p>
            <a:fld id="{56320C55-1C6F-4D77-8FDD-4A37711F75B4}" type="datetime1">
              <a:rPr lang="en-US" smtClean="0"/>
              <a:t>4/12/2024</a:t>
            </a:fld>
            <a:endParaRPr lang="fr-CA" dirty="0"/>
          </a:p>
        </p:txBody>
      </p:sp>
      <p:pic>
        <p:nvPicPr>
          <p:cNvPr id="5" name="Picture 4" descr="A room with a couch and a table&#10;&#10;Description automatically generated">
            <a:extLst>
              <a:ext uri="{FF2B5EF4-FFF2-40B4-BE49-F238E27FC236}">
                <a16:creationId xmlns:a16="http://schemas.microsoft.com/office/drawing/2014/main" id="{4254D5B0-C41B-BB39-D305-B9061086F11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212" t="13855" r="21588" b="11955"/>
          <a:stretch/>
        </p:blipFill>
        <p:spPr>
          <a:xfrm>
            <a:off x="770304" y="3580071"/>
            <a:ext cx="3754199" cy="2772485"/>
          </a:xfrm>
          <a:prstGeom prst="rect">
            <a:avLst/>
          </a:prstGeom>
        </p:spPr>
      </p:pic>
    </p:spTree>
    <p:extLst>
      <p:ext uri="{BB962C8B-B14F-4D97-AF65-F5344CB8AC3E}">
        <p14:creationId xmlns:p14="http://schemas.microsoft.com/office/powerpoint/2010/main" val="2111990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9789" y="1116945"/>
            <a:ext cx="6379159" cy="1064066"/>
          </a:xfrm>
        </p:spPr>
        <p:txBody>
          <a:bodyPr>
            <a:normAutofit lnSpcReduction="10000"/>
          </a:bodyPr>
          <a:lstStyle/>
          <a:p>
            <a:pPr>
              <a:spcBef>
                <a:spcPts val="0"/>
              </a:spcBef>
            </a:pPr>
            <a:r>
              <a:rPr lang="fr-CA" b="1"/>
              <a:t>CONCEPTION</a:t>
            </a:r>
          </a:p>
          <a:p>
            <a:pPr marL="171450" indent="-171450">
              <a:spcBef>
                <a:spcPts val="0"/>
              </a:spcBef>
              <a:buFont typeface="Arial" panose="020B0604020202020204" pitchFamily="34" charset="0"/>
              <a:buChar char="•"/>
            </a:pPr>
            <a:r>
              <a:rPr lang="fr-CA"/>
              <a:t>Fournir un mobilier varié de salle à manger tel que des sièges rembourrés, de petites tables et des chaises avec et sans accoudoirs.</a:t>
            </a:r>
          </a:p>
          <a:p>
            <a:pPr marL="171450" indent="-171450">
              <a:spcBef>
                <a:spcPts val="0"/>
              </a:spcBef>
              <a:buFont typeface="Arial" panose="020B0604020202020204" pitchFamily="34" charset="0"/>
              <a:buChar char="•"/>
            </a:pPr>
            <a:r>
              <a:rPr lang="fr-CA"/>
              <a:t>Les salons peuvent se trouver n’importe où dans les zones interactives et les zones de transition. Cependant, il doit y en avoir un d’au moins 10 m</a:t>
            </a:r>
            <a:r>
              <a:rPr lang="fr-CA" baseline="30000"/>
              <a:t>2</a:t>
            </a:r>
            <a:r>
              <a:rPr lang="fr-CA"/>
              <a:t> pour chaque cuisinette.</a:t>
            </a:r>
          </a:p>
          <a:p>
            <a:pPr marL="171450" indent="-171450">
              <a:spcBef>
                <a:spcPts val="0"/>
              </a:spcBef>
              <a:buFont typeface="Arial" panose="020B0604020202020204" pitchFamily="34" charset="0"/>
              <a:buChar char="•"/>
            </a:pPr>
            <a:r>
              <a:rPr lang="fr-CA"/>
              <a:t>Le mobilier doit être facile à nettoyer. </a:t>
            </a:r>
          </a:p>
          <a:p>
            <a:endParaRPr lang="en-CA"/>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29</a:t>
            </a:fld>
            <a:endParaRPr lang="fr-CA"/>
          </a:p>
        </p:txBody>
      </p:sp>
      <p:sp>
        <p:nvSpPr>
          <p:cNvPr id="8" name="Text Placeholder 7"/>
          <p:cNvSpPr>
            <a:spLocks noGrp="1"/>
          </p:cNvSpPr>
          <p:nvPr>
            <p:ph type="body" sz="half" idx="22"/>
            <p:custDataLst>
              <p:tags r:id="rId3"/>
            </p:custDataLst>
          </p:nvPr>
        </p:nvSpPr>
        <p:spPr>
          <a:xfrm>
            <a:off x="838200" y="-1"/>
            <a:ext cx="2999677" cy="950259"/>
          </a:xfrm>
          <a:solidFill>
            <a:srgbClr val="FDEB03"/>
          </a:solidFill>
        </p:spPr>
        <p:txBody>
          <a:bodyPr>
            <a:normAutofit/>
          </a:bodyPr>
          <a:lstStyle/>
          <a:p>
            <a:pPr algn="ctr"/>
            <a:r>
              <a:rPr lang="fr-CA" sz="1800"/>
              <a:t>COLLABORATIF OUVERT</a:t>
            </a:r>
          </a:p>
        </p:txBody>
      </p:sp>
      <p:sp>
        <p:nvSpPr>
          <p:cNvPr id="9" name="Text Placeholder 8"/>
          <p:cNvSpPr>
            <a:spLocks noGrp="1"/>
          </p:cNvSpPr>
          <p:nvPr>
            <p:ph type="body" sz="half" idx="24"/>
            <p:custDataLst>
              <p:tags r:id="rId4"/>
            </p:custDataLst>
          </p:nvPr>
        </p:nvSpPr>
        <p:spPr>
          <a:xfrm>
            <a:off x="7353701" y="1116945"/>
            <a:ext cx="3998511" cy="5042182"/>
          </a:xfrm>
        </p:spPr>
        <p:txBody>
          <a:bodyPr vert="horz" lIns="91440" tIns="45720" rIns="91440" bIns="45720" rtlCol="0" anchor="t">
            <a:normAutofit fontScale="92500" lnSpcReduction="10000"/>
          </a:bodyPr>
          <a:lstStyle/>
          <a:p>
            <a:r>
              <a:rPr lang="fr-CA" b="1"/>
              <a:t>OCCUPANTS: </a:t>
            </a:r>
            <a:r>
              <a:rPr lang="fr-CA"/>
              <a:t>10 et plus</a:t>
            </a:r>
          </a:p>
          <a:p>
            <a:r>
              <a:rPr lang="fr-CA" b="1"/>
              <a:t>INTIMITÉ VISUELLE: </a:t>
            </a:r>
            <a:r>
              <a:rPr lang="fr-CA"/>
              <a:t>faible</a:t>
            </a:r>
          </a:p>
          <a:p>
            <a:r>
              <a:rPr lang="fr-CA" b="1"/>
              <a:t>INTIMITÉ ACOUSTIQUE: </a:t>
            </a:r>
            <a:r>
              <a:rPr lang="fr-CA"/>
              <a:t>faible (ITS S.O.)</a:t>
            </a:r>
          </a:p>
          <a:p>
            <a:r>
              <a:rPr lang="fr-CA" b="1"/>
              <a:t>TAILLE MOYENNE: </a:t>
            </a:r>
            <a:r>
              <a:rPr lang="fr-CA"/>
              <a:t>10 m²</a:t>
            </a:r>
          </a:p>
          <a:p>
            <a:r>
              <a:rPr lang="fr-CA" b="1"/>
              <a:t>TECHNOLOGIE</a:t>
            </a:r>
          </a:p>
          <a:p>
            <a:pPr marL="171450" indent="-171450">
              <a:spcBef>
                <a:spcPts val="0"/>
              </a:spcBef>
              <a:buFont typeface="Arial" panose="020B0604020202020204" pitchFamily="34" charset="0"/>
              <a:buChar char="•"/>
            </a:pPr>
            <a:r>
              <a:rPr lang="en-CA" sz="1200"/>
              <a:t>Poste de travail a</a:t>
            </a:r>
            <a:r>
              <a:rPr lang="fr-FR" sz="1200" err="1"/>
              <a:t>pportez</a:t>
            </a:r>
            <a:r>
              <a:rPr lang="fr-FR" sz="1200"/>
              <a:t> votre propre appareil.</a:t>
            </a:r>
          </a:p>
          <a:p>
            <a:pPr marL="171450" indent="-171450">
              <a:spcBef>
                <a:spcPts val="0"/>
              </a:spcBef>
              <a:buFont typeface="Arial" panose="020B0604020202020204" pitchFamily="34" charset="0"/>
              <a:buChar char="•"/>
            </a:pPr>
            <a:r>
              <a:rPr lang="fr-FR" sz="1200">
                <a:latin typeface="Tw Cen MT"/>
              </a:rPr>
              <a:t>Pour plus d’informations concernant les exigences technologiques du poste de travail, veuillez-vous référer au </a:t>
            </a:r>
            <a:r>
              <a:rPr lang="fr-FR" sz="1200">
                <a:latin typeface="Tw Cen MT"/>
                <a:hlinkClick r:id="rId9"/>
              </a:rPr>
              <a:t>Milieu de travail GC Exigence TI des points de travail. </a:t>
            </a:r>
            <a:r>
              <a:rPr lang="fr-FR">
                <a:latin typeface="Tw Cen MT"/>
              </a:rPr>
              <a:t> </a:t>
            </a:r>
            <a:endParaRPr lang="en-CA" sz="1200">
              <a:highlight>
                <a:srgbClr val="FFFF00"/>
              </a:highlight>
            </a:endParaRPr>
          </a:p>
          <a:p>
            <a:pPr marL="171450" indent="-171450">
              <a:spcBef>
                <a:spcPts val="0"/>
              </a:spcBef>
              <a:buFont typeface="Arial" panose="020B0604020202020204" pitchFamily="34" charset="0"/>
              <a:buChar char="•"/>
            </a:pPr>
            <a:endParaRPr lang="fr-FR"/>
          </a:p>
          <a:p>
            <a:pPr>
              <a:spcBef>
                <a:spcPts val="0"/>
              </a:spcBef>
            </a:pPr>
            <a:r>
              <a:rPr lang="fr-CA" b="1"/>
              <a:t>ÉLECTRICITÉ</a:t>
            </a:r>
          </a:p>
          <a:p>
            <a:pPr>
              <a:spcBef>
                <a:spcPts val="0"/>
              </a:spcBef>
            </a:pPr>
            <a:r>
              <a:rPr lang="fr-CA" sz="1200"/>
              <a:t>Exigences pour le mobilier:</a:t>
            </a:r>
            <a:endParaRPr lang="fr-CA"/>
          </a:p>
          <a:p>
            <a:pPr marL="171450" indent="-171450">
              <a:spcBef>
                <a:spcPts val="0"/>
              </a:spcBef>
              <a:buFont typeface="Arial" panose="020B0604020202020204" pitchFamily="34" charset="0"/>
              <a:buChar char="•"/>
            </a:pPr>
            <a:r>
              <a:rPr lang="fr-CA"/>
              <a:t>Des prises d’alimentation et des prises USB peuvent être incorporés dans le mobilier (si applicable)</a:t>
            </a:r>
          </a:p>
          <a:p>
            <a:pPr marL="171450" indent="-171450">
              <a:spcBef>
                <a:spcPts val="0"/>
              </a:spcBef>
              <a:buFont typeface="Arial" panose="020B0604020202020204" pitchFamily="34" charset="0"/>
              <a:buChar char="•"/>
            </a:pPr>
            <a:endParaRPr lang="fr-CA"/>
          </a:p>
          <a:p>
            <a:pPr>
              <a:spcBef>
                <a:spcPts val="0"/>
              </a:spcBef>
            </a:pPr>
            <a:r>
              <a:rPr lang="fr-CA"/>
              <a:t>Exigence de l’espace:</a:t>
            </a:r>
          </a:p>
          <a:p>
            <a:pPr marL="171450" indent="-171450">
              <a:spcBef>
                <a:spcPts val="0"/>
              </a:spcBef>
              <a:buFont typeface="Arial" panose="020B0604020202020204" pitchFamily="34" charset="0"/>
              <a:buChar char="•"/>
            </a:pPr>
            <a:r>
              <a:rPr lang="fr-CA"/>
              <a:t>Prévoir un (1) circuit dédié par espace Salon de 15m2;</a:t>
            </a:r>
          </a:p>
          <a:p>
            <a:pPr marL="171450" indent="-171450">
              <a:spcBef>
                <a:spcPts val="0"/>
              </a:spcBef>
              <a:buFont typeface="Arial" panose="020B0604020202020204" pitchFamily="34" charset="0"/>
              <a:buChar char="•"/>
            </a:pPr>
            <a:r>
              <a:rPr lang="fr-CA">
                <a:latin typeface="Tw Cen MT"/>
              </a:rPr>
              <a:t>Fournir une (1) prise électrique quadruplex ou (2) deux prises double standard dédiée à chaque moniteur;</a:t>
            </a:r>
          </a:p>
          <a:p>
            <a:pPr marL="171450" indent="-171450">
              <a:spcBef>
                <a:spcPts val="0"/>
              </a:spcBef>
              <a:buFont typeface="Arial" panose="020B0604020202020204" pitchFamily="34" charset="0"/>
              <a:buChar char="•"/>
            </a:pPr>
            <a:r>
              <a:rPr lang="fr-CA" sz="1200"/>
              <a:t>Fournir 3 prises électrique double avec chargement USB par zone d’équipement si l’architecture le permet.</a:t>
            </a:r>
          </a:p>
          <a:p>
            <a:pPr>
              <a:spcBef>
                <a:spcPts val="0"/>
              </a:spcBef>
            </a:pPr>
            <a:endParaRPr lang="fr-CA">
              <a:highlight>
                <a:srgbClr val="FFFF00"/>
              </a:highlight>
            </a:endParaRPr>
          </a:p>
          <a:p>
            <a:pPr>
              <a:spcBef>
                <a:spcPts val="0"/>
              </a:spcBef>
            </a:pPr>
            <a:r>
              <a:rPr lang="fr-CA" b="1"/>
              <a:t>MÉCANIQUE</a:t>
            </a:r>
          </a:p>
          <a:p>
            <a:pPr marL="171450" indent="-171450">
              <a:spcBef>
                <a:spcPts val="0"/>
              </a:spcBef>
              <a:buFont typeface="Arial" panose="020B0604020202020204" pitchFamily="34" charset="0"/>
              <a:buChar char="•"/>
            </a:pPr>
            <a:r>
              <a:rPr lang="fr-CA"/>
              <a:t>Consulter le document Spécifications générales et bureaux à aires ouvertes, pages 3 et 4.</a:t>
            </a:r>
          </a:p>
          <a:p>
            <a:r>
              <a:rPr lang="fr-CA" b="1"/>
              <a:t>AMÉNAGEMENT INTÉRIEUR</a:t>
            </a:r>
          </a:p>
          <a:p>
            <a:pPr marL="171450" indent="-171450">
              <a:spcBef>
                <a:spcPts val="0"/>
              </a:spcBef>
              <a:buFont typeface="Arial" panose="020B0604020202020204" pitchFamily="34" charset="0"/>
              <a:buChar char="•"/>
            </a:pPr>
            <a:r>
              <a:rPr lang="fr-CA"/>
              <a:t>Envisager des solutions d’aménagement intérieur visant à définir l’espace, à déterminer les lignes de visibilité et à absorber les sons (c.-à-d. panneaux soutenus ou suspendus aux murs ou autres types séparations) et à séparer les salons des autres zones ou des autres points de travail.</a:t>
            </a:r>
          </a:p>
          <a:p>
            <a:pPr marL="171450" indent="-171450">
              <a:spcBef>
                <a:spcPts val="0"/>
              </a:spcBef>
              <a:buFont typeface="Arial" panose="020B0604020202020204" pitchFamily="34" charset="0"/>
              <a:buChar char="•"/>
            </a:pPr>
            <a:endParaRPr lang="en-CA"/>
          </a:p>
        </p:txBody>
      </p:sp>
      <p:sp>
        <p:nvSpPr>
          <p:cNvPr id="10" name="Text Placeholder 9"/>
          <p:cNvSpPr>
            <a:spLocks noGrp="1"/>
          </p:cNvSpPr>
          <p:nvPr>
            <p:ph type="body" sz="half" idx="23"/>
            <p:custDataLst>
              <p:tags r:id="rId5"/>
            </p:custDataLst>
          </p:nvPr>
        </p:nvSpPr>
        <p:spPr>
          <a:xfrm>
            <a:off x="3962401" y="-19522"/>
            <a:ext cx="7389812" cy="973424"/>
          </a:xfrm>
          <a:solidFill>
            <a:srgbClr val="FDEB03">
              <a:alpha val="50196"/>
            </a:srgbClr>
          </a:solidFill>
        </p:spPr>
        <p:txBody>
          <a:bodyPr>
            <a:normAutofit/>
          </a:bodyPr>
          <a:lstStyle/>
          <a:p>
            <a:r>
              <a:rPr lang="fr-CA" sz="2400"/>
              <a:t>SALON</a:t>
            </a:r>
          </a:p>
        </p:txBody>
      </p:sp>
      <p:sp>
        <p:nvSpPr>
          <p:cNvPr id="18" name="Text Box 2"/>
          <p:cNvSpPr txBox="1">
            <a:spLocks noChangeArrowheads="1"/>
          </p:cNvSpPr>
          <p:nvPr>
            <p:custDataLst>
              <p:tags r:id="rId6"/>
            </p:custDataLst>
          </p:nvPr>
        </p:nvSpPr>
        <p:spPr bwMode="auto">
          <a:xfrm>
            <a:off x="838200" y="2239191"/>
            <a:ext cx="3063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EXEMPLE</a:t>
            </a:r>
          </a:p>
        </p:txBody>
      </p:sp>
      <p:sp>
        <p:nvSpPr>
          <p:cNvPr id="12" name="Footer Placeholder 4">
            <a:extLst>
              <a:ext uri="{FF2B5EF4-FFF2-40B4-BE49-F238E27FC236}">
                <a16:creationId xmlns:a16="http://schemas.microsoft.com/office/drawing/2014/main" id="{39A9D285-ABDA-449D-8B10-A2DE83F5E316}"/>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4" name="Picture 3" descr="A picture containing text&#10;&#10;Description automatically generated">
            <a:extLst>
              <a:ext uri="{FF2B5EF4-FFF2-40B4-BE49-F238E27FC236}">
                <a16:creationId xmlns:a16="http://schemas.microsoft.com/office/drawing/2014/main" id="{EF84D502-E4B4-A46A-D802-655217D6D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366" t="10190" r="12550" b="1991"/>
          <a:stretch/>
        </p:blipFill>
        <p:spPr>
          <a:xfrm>
            <a:off x="5375261" y="4790453"/>
            <a:ext cx="1843687" cy="1372226"/>
          </a:xfrm>
          <a:prstGeom prst="rect">
            <a:avLst/>
          </a:prstGeom>
        </p:spPr>
      </p:pic>
      <p:pic>
        <p:nvPicPr>
          <p:cNvPr id="6" name="Picture 5" descr="A model of a house&#10;&#10;Description automatically generated with medium confidence">
            <a:extLst>
              <a:ext uri="{FF2B5EF4-FFF2-40B4-BE49-F238E27FC236}">
                <a16:creationId xmlns:a16="http://schemas.microsoft.com/office/drawing/2014/main" id="{EC34F10D-29FC-A231-E058-F061128BCACB}"/>
              </a:ext>
            </a:extLst>
          </p:cNvPr>
          <p:cNvPicPr>
            <a:picLocks noChangeAspect="1"/>
          </p:cNvPicPr>
          <p:nvPr/>
        </p:nvPicPr>
        <p:blipFill rotWithShape="1">
          <a:blip r:embed="rId11">
            <a:extLst>
              <a:ext uri="{28A0092B-C50C-407E-A947-70E740481C1C}">
                <a14:useLocalDpi xmlns:a14="http://schemas.microsoft.com/office/drawing/2010/main" val="0"/>
              </a:ext>
            </a:extLst>
          </a:blip>
          <a:srcRect l="16737" t="13856" r="4727" b="3379"/>
          <a:stretch/>
        </p:blipFill>
        <p:spPr>
          <a:xfrm>
            <a:off x="838200" y="2528116"/>
            <a:ext cx="5406210" cy="3287458"/>
          </a:xfrm>
          <a:prstGeom prst="rect">
            <a:avLst/>
          </a:prstGeom>
        </p:spPr>
      </p:pic>
      <p:sp>
        <p:nvSpPr>
          <p:cNvPr id="7" name="Date Placeholder 3">
            <a:extLst>
              <a:ext uri="{FF2B5EF4-FFF2-40B4-BE49-F238E27FC236}">
                <a16:creationId xmlns:a16="http://schemas.microsoft.com/office/drawing/2014/main" id="{BCB98BDE-3005-B14F-B9C6-98C912C9BFFD}"/>
              </a:ext>
            </a:extLst>
          </p:cNvPr>
          <p:cNvSpPr>
            <a:spLocks noGrp="1"/>
          </p:cNvSpPr>
          <p:nvPr>
            <p:ph type="dt" sz="half" idx="10"/>
          </p:nvPr>
        </p:nvSpPr>
        <p:spPr>
          <a:xfrm>
            <a:off x="857654" y="6382511"/>
            <a:ext cx="1304365" cy="365125"/>
          </a:xfrm>
        </p:spPr>
        <p:txBody>
          <a:bodyPr/>
          <a:lstStyle/>
          <a:p>
            <a:fld id="{C3A62CEE-3EE0-4BBB-9EF8-FAE56DE46654}" type="datetime1">
              <a:rPr lang="en-US" smtClean="0"/>
              <a:t>4/12/2024</a:t>
            </a:fld>
            <a:endParaRPr lang="fr-CA" dirty="0"/>
          </a:p>
        </p:txBody>
      </p:sp>
    </p:spTree>
    <p:extLst>
      <p:ext uri="{BB962C8B-B14F-4D97-AF65-F5344CB8AC3E}">
        <p14:creationId xmlns:p14="http://schemas.microsoft.com/office/powerpoint/2010/main" val="3288226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custDataLst>
              <p:tags r:id="rId1"/>
            </p:custDataLst>
          </p:nvPr>
        </p:nvSpPr>
        <p:spPr>
          <a:xfrm>
            <a:off x="836612" y="1047074"/>
            <a:ext cx="10515600" cy="605975"/>
          </a:xfrm>
          <a:solidFill>
            <a:schemeClr val="bg1">
              <a:lumMod val="95000"/>
            </a:schemeClr>
          </a:solidFill>
        </p:spPr>
        <p:txBody>
          <a:bodyPr numCol="1">
            <a:normAutofit/>
          </a:bodyPr>
          <a:lstStyle/>
          <a:p>
            <a:pPr marL="0" lvl="0" indent="0">
              <a:buNone/>
            </a:pPr>
            <a:r>
              <a:rPr lang="fr-CA" b="1"/>
              <a:t>Spécifications générales et aires ouvertes de bureaux</a:t>
            </a:r>
            <a:r>
              <a:rPr lang="fr-CA"/>
              <a:t> : les spécifications détaillées dans la présente section constituent les exigences de base pour la conception d’un Milieu de travail GC, à moins d’indication contraire dans les spécifications particulières au point de travail.</a:t>
            </a:r>
          </a:p>
        </p:txBody>
      </p:sp>
      <p:sp>
        <p:nvSpPr>
          <p:cNvPr id="2" name="Slide Number Placeholder 1"/>
          <p:cNvSpPr>
            <a:spLocks noGrp="1"/>
          </p:cNvSpPr>
          <p:nvPr>
            <p:ph type="sldNum" sz="quarter" idx="12"/>
            <p:custDataLst>
              <p:tags r:id="rId2"/>
            </p:custDataLst>
          </p:nvPr>
        </p:nvSpPr>
        <p:spPr/>
        <p:txBody>
          <a:bodyPr/>
          <a:lstStyle/>
          <a:p>
            <a:fld id="{B281B320-300E-4159-A42B-6C3D22C81CA1}" type="slidenum">
              <a:rPr lang="fr-CA" smtClean="0"/>
              <a:pPr/>
              <a:t>3</a:t>
            </a:fld>
            <a:endParaRPr lang="fr-CA"/>
          </a:p>
        </p:txBody>
      </p:sp>
      <p:sp>
        <p:nvSpPr>
          <p:cNvPr id="8" name="Text Placeholder 7"/>
          <p:cNvSpPr>
            <a:spLocks noGrp="1"/>
          </p:cNvSpPr>
          <p:nvPr>
            <p:ph type="body" sz="half" idx="22"/>
            <p:custDataLst>
              <p:tags r:id="rId3"/>
            </p:custDataLst>
          </p:nvPr>
        </p:nvSpPr>
        <p:spPr>
          <a:xfrm>
            <a:off x="838200" y="-5651"/>
            <a:ext cx="2974961" cy="950169"/>
          </a:xfrm>
        </p:spPr>
        <p:txBody>
          <a:bodyPr/>
          <a:lstStyle/>
          <a:p>
            <a:pPr algn="ctr"/>
            <a:r>
              <a:rPr lang="fr-CA" sz="1800"/>
              <a:t>INTRODUCTION</a:t>
            </a:r>
          </a:p>
        </p:txBody>
      </p:sp>
      <p:sp>
        <p:nvSpPr>
          <p:cNvPr id="9" name="Text Placeholder 8"/>
          <p:cNvSpPr>
            <a:spLocks noGrp="1"/>
          </p:cNvSpPr>
          <p:nvPr>
            <p:ph type="body" sz="half" idx="23"/>
            <p:custDataLst>
              <p:tags r:id="rId4"/>
            </p:custDataLst>
          </p:nvPr>
        </p:nvSpPr>
        <p:spPr>
          <a:xfrm>
            <a:off x="3929449" y="-5651"/>
            <a:ext cx="7422763" cy="950169"/>
          </a:xfrm>
          <a:solidFill>
            <a:schemeClr val="bg2">
              <a:lumMod val="90000"/>
            </a:schemeClr>
          </a:solidFill>
        </p:spPr>
        <p:txBody>
          <a:bodyPr>
            <a:normAutofit/>
          </a:bodyPr>
          <a:lstStyle/>
          <a:p>
            <a:r>
              <a:rPr lang="fr-CA" sz="2400"/>
              <a:t>SPÉCIFICATIONS GÉNÉRALES ET BUREAUX À AIRES OUVERTES </a:t>
            </a:r>
          </a:p>
        </p:txBody>
      </p:sp>
      <p:sp>
        <p:nvSpPr>
          <p:cNvPr id="13" name="Content Placeholder 6"/>
          <p:cNvSpPr txBox="1">
            <a:spLocks/>
          </p:cNvSpPr>
          <p:nvPr>
            <p:custDataLst>
              <p:tags r:id="rId5"/>
            </p:custDataLst>
          </p:nvPr>
        </p:nvSpPr>
        <p:spPr>
          <a:xfrm>
            <a:off x="838200" y="1755606"/>
            <a:ext cx="10472963" cy="4666448"/>
          </a:xfrm>
          <a:prstGeom prst="rect">
            <a:avLst/>
          </a:prstGeom>
          <a:solidFill>
            <a:srgbClr val="D9D9D9">
              <a:alpha val="20000"/>
            </a:srgbClr>
          </a:solidFill>
        </p:spPr>
        <p:txBody>
          <a:bodyPr vert="horz" lIns="91440" tIns="45720" rIns="91440" bIns="45720" numCol="1"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1400" b="1"/>
              <a:t>SPÉCIFICATIONS GÉNÉRALES</a:t>
            </a:r>
          </a:p>
          <a:p>
            <a:pPr marL="0" indent="0">
              <a:buNone/>
            </a:pPr>
            <a:r>
              <a:rPr lang="fr-CA" b="1"/>
              <a:t>ÉLECTRICITÉ</a:t>
            </a:r>
          </a:p>
          <a:p>
            <a:pPr>
              <a:spcBef>
                <a:spcPts val="0"/>
              </a:spcBef>
            </a:pPr>
            <a:r>
              <a:rPr lang="fr-CA"/>
              <a:t>Lorsque des prises au sol sont requises, l’utilisation de circuits d’alimentation sous les moquettes est recommandée pour limiter autant que possible la perforation des surfaces.</a:t>
            </a:r>
          </a:p>
          <a:p>
            <a:pPr>
              <a:spcBef>
                <a:spcPts val="0"/>
              </a:spcBef>
            </a:pPr>
            <a:r>
              <a:rPr lang="fr-CA"/>
              <a:t>Fournir des prises électriques et des interrupteurs pour un usage général partout conformément au </a:t>
            </a:r>
            <a:r>
              <a:rPr lang="fr-CA" i="1"/>
              <a:t>Code national du bâtiment</a:t>
            </a:r>
            <a:r>
              <a:rPr lang="fr-CA"/>
              <a:t> et aux versions actuelles des normes CSA C22.2 n  42 et CSA C22.2 n</a:t>
            </a:r>
            <a:r>
              <a:rPr lang="fr-CA" baseline="30000"/>
              <a:t>o</a:t>
            </a:r>
            <a:r>
              <a:rPr lang="fr-CA"/>
              <a:t> 111-2010 (15).</a:t>
            </a:r>
          </a:p>
          <a:p>
            <a:pPr marL="0" indent="0">
              <a:spcBef>
                <a:spcPts val="0"/>
              </a:spcBef>
              <a:buNone/>
            </a:pPr>
            <a:endParaRPr lang="en-CA"/>
          </a:p>
          <a:p>
            <a:pPr marL="0" indent="0">
              <a:spcBef>
                <a:spcPts val="0"/>
              </a:spcBef>
              <a:buNone/>
            </a:pPr>
            <a:r>
              <a:rPr lang="fr-CA" b="1"/>
              <a:t>ÉCLAIRAGE</a:t>
            </a:r>
          </a:p>
          <a:p>
            <a:pPr>
              <a:spcBef>
                <a:spcPts val="0"/>
              </a:spcBef>
            </a:pPr>
            <a:r>
              <a:rPr lang="fr-CA"/>
              <a:t>Éclairage de l’immeuble de base. </a:t>
            </a:r>
          </a:p>
          <a:p>
            <a:pPr>
              <a:spcBef>
                <a:spcPts val="0"/>
              </a:spcBef>
            </a:pPr>
            <a:r>
              <a:rPr lang="fr-CA"/>
              <a:t>Fournir des niveaux d’éclairage appropriés selon les exigences du </a:t>
            </a:r>
            <a:r>
              <a:rPr lang="fr-CA" i="1"/>
              <a:t>Code national du bâtiment</a:t>
            </a:r>
            <a:r>
              <a:rPr lang="fr-CA"/>
              <a:t>. Consultez aussi la Norme sur l’immeuble de base du Milieu de travail GC.</a:t>
            </a:r>
          </a:p>
          <a:p>
            <a:pPr>
              <a:spcBef>
                <a:spcPts val="0"/>
              </a:spcBef>
            </a:pPr>
            <a:r>
              <a:rPr lang="fr-CA"/>
              <a:t>Éclairement et rapport de luminance et article 8.12.9.2 Intensité d’éclairement des espaces intérieurs.</a:t>
            </a:r>
          </a:p>
          <a:p>
            <a:pPr>
              <a:spcBef>
                <a:spcPts val="0"/>
              </a:spcBef>
            </a:pPr>
            <a:r>
              <a:rPr lang="fr-CA"/>
              <a:t>Si possible, fournir un éclairage d’accentuation à intensité réglable par l’utilisateur dans les points de travail.</a:t>
            </a:r>
          </a:p>
          <a:p>
            <a:pPr marL="0" indent="0">
              <a:spcBef>
                <a:spcPts val="0"/>
              </a:spcBef>
              <a:buNone/>
            </a:pPr>
            <a:endParaRPr lang="en-CA"/>
          </a:p>
          <a:p>
            <a:pPr marL="0" indent="0">
              <a:spcBef>
                <a:spcPts val="0"/>
              </a:spcBef>
              <a:buNone/>
            </a:pPr>
            <a:r>
              <a:rPr lang="fr-CA" b="1"/>
              <a:t>MÉCANIQUE</a:t>
            </a:r>
          </a:p>
          <a:p>
            <a:pPr>
              <a:spcBef>
                <a:spcPts val="0"/>
              </a:spcBef>
            </a:pPr>
            <a:r>
              <a:rPr lang="fr-CA"/>
              <a:t>Chauffage, climatisation et ventilation de l’immeuble de base.</a:t>
            </a:r>
          </a:p>
          <a:p>
            <a:pPr>
              <a:spcBef>
                <a:spcPts val="0"/>
              </a:spcBef>
            </a:pPr>
            <a:r>
              <a:rPr lang="fr-CA"/>
              <a:t>La circulation d’air doit correspondre à la densité d’occupation.</a:t>
            </a:r>
          </a:p>
          <a:p>
            <a:pPr>
              <a:spcBef>
                <a:spcPts val="0"/>
              </a:spcBef>
            </a:pPr>
            <a:r>
              <a:rPr lang="fr-CA"/>
              <a:t>Si possible, envisager de prévoir une commande automatique afin de réduire la climatisation et la ventilation à l’aide d’un mode veille lorsque les locaux fermés sont inoccupés. </a:t>
            </a:r>
          </a:p>
          <a:p>
            <a:pPr>
              <a:spcBef>
                <a:spcPts val="0"/>
              </a:spcBef>
            </a:pPr>
            <a:r>
              <a:rPr lang="fr-CA"/>
              <a:t>Conduits de transfert insonorisés en forme de U ou de Z pour cloison pleine hauteur (de dalle à dalle entrecoupée du plafond suspendu).</a:t>
            </a:r>
          </a:p>
          <a:p>
            <a:pPr marL="0" indent="0">
              <a:spcBef>
                <a:spcPts val="0"/>
              </a:spcBef>
              <a:buNone/>
            </a:pPr>
            <a:endParaRPr lang="en-CA"/>
          </a:p>
          <a:p>
            <a:pPr marL="0" indent="0">
              <a:spcBef>
                <a:spcPts val="0"/>
              </a:spcBef>
              <a:buNone/>
            </a:pPr>
            <a:r>
              <a:rPr lang="fr-CA" b="1"/>
              <a:t>ACOUSTIQUE </a:t>
            </a:r>
          </a:p>
          <a:p>
            <a:pPr>
              <a:spcBef>
                <a:spcPts val="0"/>
              </a:spcBef>
            </a:pPr>
            <a:r>
              <a:rPr lang="fr-FR" i="0">
                <a:solidFill>
                  <a:srgbClr val="111111"/>
                </a:solidFill>
                <a:effectLst/>
              </a:rPr>
              <a:t>Envisagez d’utiliser des solutions architecturales intérieures comme des panneaux muraux ou des cloisons pour définir l’espace et contrôler les lignes de vue. Ces solutions absorbent également le son, aidant à créer différentes zones acoustiques (calmes pour le travail concentré, interactives pour la collaboration). Elles offrent une séparation visuelle, réduisant les distractions provenant des zones à fort trafic.</a:t>
            </a:r>
          </a:p>
          <a:p>
            <a:pPr marL="0" indent="0">
              <a:spcBef>
                <a:spcPts val="0"/>
              </a:spcBef>
              <a:buNone/>
            </a:pPr>
            <a:endParaRPr lang="en-CA" b="1"/>
          </a:p>
          <a:p>
            <a:pPr marL="0" indent="0">
              <a:spcBef>
                <a:spcPts val="0"/>
              </a:spcBef>
              <a:buNone/>
            </a:pPr>
            <a:r>
              <a:rPr lang="fr-CA" b="1">
                <a:latin typeface="Tw Cen MT"/>
              </a:rPr>
              <a:t>AMÉNAGEMENT INTÉRIEUR</a:t>
            </a:r>
          </a:p>
          <a:p>
            <a:pPr>
              <a:spcBef>
                <a:spcPts val="0"/>
              </a:spcBef>
            </a:pPr>
            <a:r>
              <a:rPr lang="fr-CA"/>
              <a:t>Cloisons démontables et/ou sèches avec vitrage, de dalle à dalle entrecoupée du plafond suspendu et de l’isolation (confidentialité des conversations améliorée, ITS d’environ 45).</a:t>
            </a:r>
          </a:p>
          <a:p>
            <a:pPr>
              <a:spcBef>
                <a:spcPts val="0"/>
              </a:spcBef>
            </a:pPr>
            <a:r>
              <a:rPr lang="fr-CA"/>
              <a:t>Murs peints ou non finis selon le fond. Il est possible de limiter l’utilisation de revêtements muraux dans les zones très achalandées lorsque cela est approprié.</a:t>
            </a:r>
          </a:p>
          <a:p>
            <a:pPr>
              <a:spcBef>
                <a:spcPts val="0"/>
              </a:spcBef>
            </a:pPr>
            <a:r>
              <a:rPr lang="fr-CA"/>
              <a:t>Si nécessaire, relocaliser et/ou ajouter des stations de remplissage de bouteilles d’eau et/ou des fontaines en fonction des exigences de planification.</a:t>
            </a:r>
          </a:p>
          <a:p>
            <a:pPr>
              <a:spcBef>
                <a:spcPts val="0"/>
              </a:spcBef>
            </a:pPr>
            <a:r>
              <a:rPr lang="fr-CA"/>
              <a:t>La quincaillerie de la menuiserie préfabriquée doit être en contraste avec les finis de la menuiserie préfabriquée adjacente.  S’assurer que les finis de la menuiserie préfabriquée sont exempts de reflets et de motifs marqués.</a:t>
            </a:r>
          </a:p>
          <a:p>
            <a:pPr marL="0" indent="0">
              <a:spcBef>
                <a:spcPts val="0"/>
              </a:spcBef>
              <a:buNone/>
            </a:pPr>
            <a:endParaRPr lang="en-CA" b="1"/>
          </a:p>
        </p:txBody>
      </p:sp>
      <p:sp>
        <p:nvSpPr>
          <p:cNvPr id="12" name="Footer Placeholder 4">
            <a:extLst>
              <a:ext uri="{FF2B5EF4-FFF2-40B4-BE49-F238E27FC236}">
                <a16:creationId xmlns:a16="http://schemas.microsoft.com/office/drawing/2014/main" id="{20C8BC33-8189-4531-9BFA-84A2A75FF3E6}"/>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sp>
        <p:nvSpPr>
          <p:cNvPr id="4" name="Date Placeholder 3">
            <a:extLst>
              <a:ext uri="{FF2B5EF4-FFF2-40B4-BE49-F238E27FC236}">
                <a16:creationId xmlns:a16="http://schemas.microsoft.com/office/drawing/2014/main" id="{7A3A9094-BACC-D3CF-7FB6-6EC7006A3C98}"/>
              </a:ext>
            </a:extLst>
          </p:cNvPr>
          <p:cNvSpPr>
            <a:spLocks noGrp="1"/>
          </p:cNvSpPr>
          <p:nvPr>
            <p:ph type="dt" sz="half" idx="10"/>
          </p:nvPr>
        </p:nvSpPr>
        <p:spPr>
          <a:xfrm>
            <a:off x="857654" y="6382511"/>
            <a:ext cx="1304365" cy="365125"/>
          </a:xfrm>
        </p:spPr>
        <p:txBody>
          <a:bodyPr/>
          <a:lstStyle/>
          <a:p>
            <a:fld id="{84B65B4A-3C4E-46AC-BA99-09F0521484B1}" type="datetime1">
              <a:rPr lang="en-US" smtClean="0"/>
              <a:t>4/12/2024</a:t>
            </a:fld>
            <a:endParaRPr lang="fr-CA" dirty="0"/>
          </a:p>
        </p:txBody>
      </p:sp>
    </p:spTree>
    <p:extLst>
      <p:ext uri="{BB962C8B-B14F-4D97-AF65-F5344CB8AC3E}">
        <p14:creationId xmlns:p14="http://schemas.microsoft.com/office/powerpoint/2010/main" val="243968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838200" y="1156775"/>
            <a:ext cx="10514012" cy="1709517"/>
          </a:xfrm>
        </p:spPr>
        <p:txBody>
          <a:bodyPr vert="horz" lIns="91440" tIns="45720" rIns="91440" bIns="45720" rtlCol="0" anchor="t">
            <a:normAutofit/>
          </a:bodyPr>
          <a:lstStyle/>
          <a:p>
            <a:pPr marL="0" indent="0">
              <a:spcBef>
                <a:spcPts val="0"/>
              </a:spcBef>
              <a:buNone/>
            </a:pPr>
            <a:r>
              <a:rPr lang="fr-CA" b="1" dirty="0">
                <a:latin typeface="Tw Cen MT"/>
              </a:rPr>
              <a:t>ACCESSIBILITÉ</a:t>
            </a:r>
          </a:p>
          <a:p>
            <a:pPr marL="171450" indent="-171450">
              <a:spcBef>
                <a:spcPts val="0"/>
              </a:spcBef>
            </a:pPr>
            <a:r>
              <a:rPr lang="fr-CA" dirty="0">
                <a:latin typeface="Tw Cen MT"/>
              </a:rPr>
              <a:t>Assurez-vous que les diamètres de rotation et l’espace de circulation permettent aux utilisateurs d’appareils d’aide à la mobilité sur roues d’accéder à une variété de choix accessibles dans le salon.</a:t>
            </a:r>
          </a:p>
          <a:p>
            <a:pPr marL="171450" indent="-171450">
              <a:spcBef>
                <a:spcPts val="0"/>
              </a:spcBef>
            </a:pPr>
            <a:r>
              <a:rPr lang="fr-CA" dirty="0">
                <a:latin typeface="Tw Cen MT"/>
              </a:rPr>
              <a:t>Fournissez des sièges avec et sans accoudoirs.</a:t>
            </a:r>
          </a:p>
          <a:p>
            <a:pPr marL="171450" indent="-171450">
              <a:spcBef>
                <a:spcPts val="0"/>
              </a:spcBef>
            </a:pPr>
            <a:r>
              <a:rPr lang="fr-CA" dirty="0">
                <a:latin typeface="Tw Cen MT"/>
              </a:rPr>
              <a:t>Les tables dans les salons adjacents aux cuisinettes doivent être soigneusement étudiées pour garantir des options accessibles:</a:t>
            </a:r>
          </a:p>
          <a:p>
            <a:pPr marL="0" indent="0">
              <a:spcBef>
                <a:spcPts val="0"/>
              </a:spcBef>
              <a:buNone/>
            </a:pPr>
            <a:r>
              <a:rPr lang="fr-CA" dirty="0">
                <a:latin typeface="Tw Cen MT"/>
              </a:rPr>
              <a:t>	- Évitez les coins et les bords tranchants</a:t>
            </a:r>
          </a:p>
          <a:p>
            <a:pPr marL="0" indent="0">
              <a:spcBef>
                <a:spcPts val="0"/>
              </a:spcBef>
              <a:buNone/>
            </a:pPr>
            <a:r>
              <a:rPr lang="fr-CA" dirty="0">
                <a:latin typeface="Tw Cen MT"/>
              </a:rPr>
              <a:t>	- Assurez-vous que le style de base permet l’espace nécessaire pour les genoux et les orteils</a:t>
            </a:r>
          </a:p>
          <a:p>
            <a:pPr marL="0" indent="0">
              <a:spcBef>
                <a:spcPts val="0"/>
              </a:spcBef>
              <a:buNone/>
            </a:pPr>
            <a:r>
              <a:rPr lang="fr-CA" dirty="0">
                <a:latin typeface="Tw Cen MT"/>
              </a:rPr>
              <a:t>	- Sélectionnez des finitions qui n’ont pas de motifs forts et qui ne provoquent pas d’éblouissement</a:t>
            </a:r>
          </a:p>
          <a:p>
            <a:pPr>
              <a:spcBef>
                <a:spcPts val="0"/>
              </a:spcBef>
            </a:pPr>
            <a:r>
              <a:rPr lang="fr-FR" dirty="0">
                <a:latin typeface="Tw Cen MT"/>
              </a:rPr>
              <a:t>Référez-vous aux pages 5 et 6 pour obtenir des informations générales sur l’accessibilité qui pourraient s’appliquer.</a:t>
            </a:r>
            <a:endParaRPr lang="fr-CA" dirty="0"/>
          </a:p>
          <a:p>
            <a:pPr marL="0" indent="0">
              <a:spcBef>
                <a:spcPts val="0"/>
              </a:spcBef>
              <a:buNone/>
            </a:pPr>
            <a:endParaRPr lang="fr-CA" dirty="0">
              <a:latin typeface="Tw Cen MT"/>
            </a:endParaRPr>
          </a:p>
          <a:p>
            <a:pPr marL="0" indent="0">
              <a:spcBef>
                <a:spcPts val="0"/>
              </a:spcBef>
              <a:buNone/>
            </a:pPr>
            <a:endParaRPr lang="fr-CA" dirty="0"/>
          </a:p>
          <a:p>
            <a:pPr marL="0" indent="0">
              <a:spcBef>
                <a:spcPts val="0"/>
              </a:spcBef>
              <a:buNone/>
            </a:pPr>
            <a:endParaRPr lang="en-CA" dirty="0"/>
          </a:p>
          <a:p>
            <a:pPr marL="171450" indent="-171450">
              <a:spcBef>
                <a:spcPts val="0"/>
              </a:spcBef>
            </a:pPr>
            <a:endParaRPr lang="en-CA" b="1" dirty="0"/>
          </a:p>
          <a:p>
            <a:pPr marL="0" indent="0">
              <a:spcBef>
                <a:spcPts val="0"/>
              </a:spcBef>
              <a:buNone/>
            </a:pPr>
            <a:endParaRPr lang="en-CA" dirty="0"/>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30</a:t>
            </a:fld>
            <a:endParaRPr lang="fr-CA"/>
          </a:p>
        </p:txBody>
      </p:sp>
      <p:sp>
        <p:nvSpPr>
          <p:cNvPr id="6" name="Text Placeholder 5"/>
          <p:cNvSpPr>
            <a:spLocks noGrp="1"/>
          </p:cNvSpPr>
          <p:nvPr>
            <p:ph type="body" sz="half" idx="22"/>
            <p:custDataLst>
              <p:tags r:id="rId3"/>
            </p:custDataLst>
          </p:nvPr>
        </p:nvSpPr>
        <p:spPr>
          <a:xfrm>
            <a:off x="838200" y="-1"/>
            <a:ext cx="2975919" cy="950259"/>
          </a:xfrm>
          <a:solidFill>
            <a:srgbClr val="FDEB03"/>
          </a:solidFill>
        </p:spPr>
        <p:txBody>
          <a:bodyPr>
            <a:normAutofit/>
          </a:bodyPr>
          <a:lstStyle/>
          <a:p>
            <a:pPr algn="ctr"/>
            <a:r>
              <a:rPr lang="fr-CA" sz="1800"/>
              <a:t>COLLABORATIF OUVERT</a:t>
            </a:r>
          </a:p>
        </p:txBody>
      </p:sp>
      <p:sp>
        <p:nvSpPr>
          <p:cNvPr id="7" name="Text Placeholder 6"/>
          <p:cNvSpPr>
            <a:spLocks noGrp="1"/>
          </p:cNvSpPr>
          <p:nvPr>
            <p:ph type="body" sz="half" idx="23"/>
            <p:custDataLst>
              <p:tags r:id="rId4"/>
            </p:custDataLst>
          </p:nvPr>
        </p:nvSpPr>
        <p:spPr>
          <a:xfrm>
            <a:off x="3921211" y="0"/>
            <a:ext cx="7431001" cy="953902"/>
          </a:xfrm>
          <a:solidFill>
            <a:srgbClr val="FDEB03">
              <a:alpha val="50196"/>
            </a:srgbClr>
          </a:solidFill>
        </p:spPr>
        <p:txBody>
          <a:bodyPr>
            <a:normAutofit/>
          </a:bodyPr>
          <a:lstStyle/>
          <a:p>
            <a:r>
              <a:rPr lang="fr-CA" sz="2400"/>
              <a:t>SALON (suite)</a:t>
            </a:r>
          </a:p>
        </p:txBody>
      </p:sp>
      <p:sp>
        <p:nvSpPr>
          <p:cNvPr id="18" name="Text Box 2"/>
          <p:cNvSpPr txBox="1">
            <a:spLocks noChangeArrowheads="1"/>
          </p:cNvSpPr>
          <p:nvPr>
            <p:custDataLst>
              <p:tags r:id="rId5"/>
            </p:custDataLst>
          </p:nvPr>
        </p:nvSpPr>
        <p:spPr bwMode="auto">
          <a:xfrm>
            <a:off x="794221" y="2990069"/>
            <a:ext cx="3063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AUTRES EXEMPLES DE CONFIGURATION</a:t>
            </a:r>
          </a:p>
        </p:txBody>
      </p:sp>
      <p:sp>
        <p:nvSpPr>
          <p:cNvPr id="14" name="Footer Placeholder 4">
            <a:extLst>
              <a:ext uri="{FF2B5EF4-FFF2-40B4-BE49-F238E27FC236}">
                <a16:creationId xmlns:a16="http://schemas.microsoft.com/office/drawing/2014/main" id="{61C5A10F-6009-49A0-8436-96DD67B3CBF7}"/>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8" name="Picture 7" descr="Diagram, engineering drawing&#10;&#10;Description automatically generated">
            <a:extLst>
              <a:ext uri="{FF2B5EF4-FFF2-40B4-BE49-F238E27FC236}">
                <a16:creationId xmlns:a16="http://schemas.microsoft.com/office/drawing/2014/main" id="{6A4EABCE-1CA8-78D3-3EA2-C00C572E22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435" r="21344"/>
          <a:stretch/>
        </p:blipFill>
        <p:spPr>
          <a:xfrm>
            <a:off x="7093585" y="4269545"/>
            <a:ext cx="2007796" cy="1942170"/>
          </a:xfrm>
          <a:prstGeom prst="rect">
            <a:avLst/>
          </a:prstGeom>
        </p:spPr>
      </p:pic>
      <p:pic>
        <p:nvPicPr>
          <p:cNvPr id="5" name="Picture 4" descr="A drawing of a room with tables and chairs&#10;&#10;Description automatically generated">
            <a:extLst>
              <a:ext uri="{FF2B5EF4-FFF2-40B4-BE49-F238E27FC236}">
                <a16:creationId xmlns:a16="http://schemas.microsoft.com/office/drawing/2014/main" id="{9EE98CC5-B388-098D-4BB5-01B814313064}"/>
              </a:ext>
            </a:extLst>
          </p:cNvPr>
          <p:cNvPicPr>
            <a:picLocks noChangeAspect="1"/>
          </p:cNvPicPr>
          <p:nvPr/>
        </p:nvPicPr>
        <p:blipFill rotWithShape="1">
          <a:blip r:embed="rId10"/>
          <a:srcRect l="-37" t="44" r="3679" b="2513"/>
          <a:stretch/>
        </p:blipFill>
        <p:spPr>
          <a:xfrm>
            <a:off x="2744381" y="3423628"/>
            <a:ext cx="4142281" cy="2788087"/>
          </a:xfrm>
          <a:prstGeom prst="rect">
            <a:avLst/>
          </a:prstGeom>
        </p:spPr>
      </p:pic>
      <p:sp>
        <p:nvSpPr>
          <p:cNvPr id="9" name="Date Placeholder 3">
            <a:extLst>
              <a:ext uri="{FF2B5EF4-FFF2-40B4-BE49-F238E27FC236}">
                <a16:creationId xmlns:a16="http://schemas.microsoft.com/office/drawing/2014/main" id="{C9DC7C0E-D252-AF2A-87F8-9314EB1CB4EC}"/>
              </a:ext>
            </a:extLst>
          </p:cNvPr>
          <p:cNvSpPr>
            <a:spLocks noGrp="1"/>
          </p:cNvSpPr>
          <p:nvPr>
            <p:ph type="dt" sz="half" idx="10"/>
          </p:nvPr>
        </p:nvSpPr>
        <p:spPr>
          <a:xfrm>
            <a:off x="857654" y="6382511"/>
            <a:ext cx="1304365" cy="365125"/>
          </a:xfrm>
        </p:spPr>
        <p:txBody>
          <a:bodyPr/>
          <a:lstStyle/>
          <a:p>
            <a:fld id="{AC5971A1-65C0-4BEC-A557-F321D4F1AA04}" type="datetime1">
              <a:rPr lang="en-US" smtClean="0"/>
              <a:t>4/12/2024</a:t>
            </a:fld>
            <a:endParaRPr lang="fr-CA" dirty="0"/>
          </a:p>
        </p:txBody>
      </p:sp>
    </p:spTree>
    <p:extLst>
      <p:ext uri="{BB962C8B-B14F-4D97-AF65-F5344CB8AC3E}">
        <p14:creationId xmlns:p14="http://schemas.microsoft.com/office/powerpoint/2010/main" val="446740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9788" y="1079158"/>
            <a:ext cx="6412658" cy="1371080"/>
          </a:xfrm>
        </p:spPr>
        <p:txBody>
          <a:bodyPr>
            <a:normAutofit/>
          </a:bodyPr>
          <a:lstStyle/>
          <a:p>
            <a:pPr>
              <a:spcBef>
                <a:spcPts val="0"/>
              </a:spcBef>
            </a:pPr>
            <a:r>
              <a:rPr lang="fr-CA" b="1"/>
              <a:t>CONCEPTION</a:t>
            </a:r>
          </a:p>
          <a:p>
            <a:pPr marL="171450" indent="-171450">
              <a:spcBef>
                <a:spcPts val="0"/>
              </a:spcBef>
              <a:buFont typeface="Arial" panose="020B0604020202020204" pitchFamily="34" charset="0"/>
              <a:buChar char="•"/>
            </a:pPr>
            <a:r>
              <a:rPr lang="fr-CA"/>
              <a:t>Surface de travail, chaises de conférence avec affichage sur grand écran.</a:t>
            </a:r>
          </a:p>
          <a:p>
            <a:pPr marL="171450" indent="-171450">
              <a:spcBef>
                <a:spcPts val="0"/>
              </a:spcBef>
              <a:buFont typeface="Arial" panose="020B0604020202020204" pitchFamily="34" charset="0"/>
              <a:buChar char="•"/>
            </a:pPr>
            <a:r>
              <a:rPr lang="fr-CA"/>
              <a:t>Envisager des portes coulissantes pour optimiser l’espace.</a:t>
            </a:r>
          </a:p>
          <a:p>
            <a:pPr marL="171450" indent="-171450">
              <a:spcBef>
                <a:spcPts val="0"/>
              </a:spcBef>
              <a:buFont typeface="Arial" panose="020B0604020202020204" pitchFamily="34" charset="0"/>
              <a:buChar char="•"/>
            </a:pPr>
            <a:r>
              <a:rPr lang="fr-CA"/>
              <a:t>Cloison vitrée sur au moins un mur pour laisser pénétrer la lumière (une pellicule d’intimité peut être appliquée conformément aux normes et aux codes pertinents).</a:t>
            </a:r>
          </a:p>
          <a:p>
            <a:pPr marL="171450" indent="-171450">
              <a:spcBef>
                <a:spcPts val="0"/>
              </a:spcBef>
              <a:buFont typeface="Arial" panose="020B0604020202020204" pitchFamily="34" charset="0"/>
              <a:buChar char="•"/>
            </a:pPr>
            <a:r>
              <a:rPr lang="fr-CA"/>
              <a:t>Prévoir une surface sur laquelle on peut écrire sur au moins un mur.</a:t>
            </a:r>
          </a:p>
          <a:p>
            <a:pPr marL="171450" indent="-171450">
              <a:spcBef>
                <a:spcPts val="0"/>
              </a:spcBef>
              <a:buFont typeface="Arial" panose="020B0604020202020204" pitchFamily="34" charset="0"/>
              <a:buChar char="•"/>
            </a:pPr>
            <a:r>
              <a:rPr lang="fr-CA"/>
              <a:t>Fournir un éclairage localisé et/ou un éclairage d’accentuation approprié à intensité réglable. </a:t>
            </a:r>
          </a:p>
          <a:p>
            <a:endParaRPr lang="en-CA"/>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31</a:t>
            </a:fld>
            <a:endParaRPr lang="fr-CA"/>
          </a:p>
        </p:txBody>
      </p:sp>
      <p:sp>
        <p:nvSpPr>
          <p:cNvPr id="8" name="Text Placeholder 7"/>
          <p:cNvSpPr>
            <a:spLocks noGrp="1"/>
          </p:cNvSpPr>
          <p:nvPr>
            <p:ph type="body" sz="half" idx="22"/>
            <p:custDataLst>
              <p:tags r:id="rId3"/>
            </p:custDataLst>
          </p:nvPr>
        </p:nvSpPr>
        <p:spPr>
          <a:xfrm>
            <a:off x="838200" y="-1"/>
            <a:ext cx="2939350" cy="950706"/>
          </a:xfrm>
          <a:solidFill>
            <a:srgbClr val="03BADF"/>
          </a:solidFill>
        </p:spPr>
        <p:txBody>
          <a:bodyPr>
            <a:normAutofit/>
          </a:bodyPr>
          <a:lstStyle/>
          <a:p>
            <a:pPr algn="ctr"/>
            <a:r>
              <a:rPr lang="fr-CA" sz="1800"/>
              <a:t>AIRE DE COLLABORATION FERMÉE</a:t>
            </a:r>
          </a:p>
        </p:txBody>
      </p:sp>
      <p:sp>
        <p:nvSpPr>
          <p:cNvPr id="9" name="Text Placeholder 8"/>
          <p:cNvSpPr>
            <a:spLocks noGrp="1"/>
          </p:cNvSpPr>
          <p:nvPr>
            <p:ph type="body" sz="half" idx="24"/>
            <p:custDataLst>
              <p:tags r:id="rId4"/>
            </p:custDataLst>
          </p:nvPr>
        </p:nvSpPr>
        <p:spPr>
          <a:xfrm>
            <a:off x="7372865" y="1079157"/>
            <a:ext cx="3979347" cy="5079970"/>
          </a:xfrm>
        </p:spPr>
        <p:txBody>
          <a:bodyPr vert="horz" lIns="91440" tIns="45720" rIns="91440" bIns="45720" rtlCol="0" anchor="t">
            <a:normAutofit/>
          </a:bodyPr>
          <a:lstStyle/>
          <a:p>
            <a:r>
              <a:rPr lang="fr-CA" b="1"/>
              <a:t>OCCUPANTS: </a:t>
            </a:r>
            <a:r>
              <a:rPr lang="fr-CA"/>
              <a:t>4 à 6</a:t>
            </a:r>
          </a:p>
          <a:p>
            <a:r>
              <a:rPr lang="fr-CA" b="1"/>
              <a:t>INTIMITÉ VISUELLE: </a:t>
            </a:r>
            <a:r>
              <a:rPr lang="fr-CA"/>
              <a:t>de moyenne à élevée </a:t>
            </a:r>
          </a:p>
          <a:p>
            <a:r>
              <a:rPr lang="fr-CA" b="1"/>
              <a:t>INTIMITÉ ACOUSTIQUE: </a:t>
            </a:r>
            <a:r>
              <a:rPr lang="fr-CA"/>
              <a:t>moyenne (cible : ITS 35)</a:t>
            </a:r>
          </a:p>
          <a:p>
            <a:r>
              <a:rPr lang="fr-CA" b="1"/>
              <a:t>TAILLE MOYENNE: </a:t>
            </a:r>
            <a:r>
              <a:rPr lang="fr-CA"/>
              <a:t>16 m²</a:t>
            </a:r>
          </a:p>
          <a:p>
            <a:r>
              <a:rPr lang="fr-CA" b="1"/>
              <a:t>TECHNOLOGIE</a:t>
            </a:r>
          </a:p>
          <a:p>
            <a:pPr marL="171450" indent="-171450">
              <a:spcBef>
                <a:spcPts val="0"/>
              </a:spcBef>
              <a:buFont typeface="Arial" panose="020B0604020202020204" pitchFamily="34" charset="0"/>
              <a:buChar char="•"/>
            </a:pPr>
            <a:r>
              <a:rPr lang="en-CA" sz="1200"/>
              <a:t>Poste de travail A</a:t>
            </a:r>
            <a:r>
              <a:rPr lang="fr-FR" sz="1200" err="1"/>
              <a:t>pportez</a:t>
            </a:r>
            <a:r>
              <a:rPr lang="fr-FR" sz="1200"/>
              <a:t> votre propre appareil (BYOD). </a:t>
            </a:r>
          </a:p>
          <a:p>
            <a:pPr marL="171450" indent="-171450">
              <a:spcBef>
                <a:spcPts val="0"/>
              </a:spcBef>
              <a:buFont typeface="Arial" panose="020B0604020202020204" pitchFamily="34" charset="0"/>
              <a:buChar char="•"/>
            </a:pPr>
            <a:r>
              <a:rPr lang="fr-FR" sz="1200">
                <a:latin typeface="Tw Cen MT"/>
              </a:rPr>
              <a:t>Pour plus d’informations concernant les exigences technologiques du poste de travail, veuillez-vous référer au </a:t>
            </a:r>
            <a:r>
              <a:rPr lang="fr-FR" sz="1200">
                <a:latin typeface="Tw Cen MT"/>
                <a:hlinkClick r:id="rId9">
                  <a:extLst>
                    <a:ext uri="{A12FA001-AC4F-418D-AE19-62706E023703}">
                      <ahyp:hlinkClr xmlns:ahyp="http://schemas.microsoft.com/office/drawing/2018/hyperlinkcolor" val="tx"/>
                    </a:ext>
                  </a:extLst>
                </a:hlinkClick>
              </a:rPr>
              <a:t>Milieu de travail GC Exigence TI des points de travail.</a:t>
            </a:r>
            <a:r>
              <a:rPr lang="fr-FR" sz="1200">
                <a:latin typeface="Tw Cen MT"/>
              </a:rPr>
              <a:t> </a:t>
            </a:r>
            <a:r>
              <a:rPr lang="fr-FR">
                <a:latin typeface="Tw Cen MT"/>
              </a:rPr>
              <a:t> </a:t>
            </a:r>
            <a:endParaRPr lang="en-CA" sz="1200">
              <a:highlight>
                <a:srgbClr val="FFFF00"/>
              </a:highlight>
            </a:endParaRPr>
          </a:p>
          <a:p>
            <a:pPr>
              <a:spcBef>
                <a:spcPts val="0"/>
              </a:spcBef>
            </a:pPr>
            <a:endParaRPr lang="en-US" b="1"/>
          </a:p>
          <a:p>
            <a:pPr>
              <a:spcBef>
                <a:spcPts val="0"/>
              </a:spcBef>
            </a:pPr>
            <a:r>
              <a:rPr lang="fr-CA" b="1"/>
              <a:t>ÉLECTRICITÉ</a:t>
            </a:r>
          </a:p>
          <a:p>
            <a:pPr>
              <a:spcBef>
                <a:spcPts val="0"/>
              </a:spcBef>
            </a:pPr>
            <a:r>
              <a:rPr lang="fr-CA" sz="1200"/>
              <a:t>Exigences pour le mobilier:</a:t>
            </a:r>
            <a:endParaRPr lang="fr-CA"/>
          </a:p>
          <a:p>
            <a:pPr marL="171450" indent="-171450">
              <a:spcBef>
                <a:spcPts val="0"/>
              </a:spcBef>
              <a:buFont typeface="Arial" panose="020B0604020202020204" pitchFamily="34" charset="0"/>
              <a:buChar char="•"/>
            </a:pPr>
            <a:r>
              <a:rPr lang="fr-CA"/>
              <a:t>Des prises d’alimentation et des prises USB peuvent être incorporés dans le mobilier (si applicable)</a:t>
            </a:r>
          </a:p>
          <a:p>
            <a:pPr>
              <a:spcBef>
                <a:spcPts val="0"/>
              </a:spcBef>
            </a:pPr>
            <a:endParaRPr lang="fr-CA"/>
          </a:p>
          <a:p>
            <a:pPr>
              <a:spcBef>
                <a:spcPts val="0"/>
              </a:spcBef>
            </a:pPr>
            <a:r>
              <a:rPr lang="fr-CA"/>
              <a:t>Exigences pour la pièce:</a:t>
            </a:r>
          </a:p>
          <a:p>
            <a:pPr marL="171450" indent="-171450">
              <a:spcBef>
                <a:spcPts val="0"/>
              </a:spcBef>
              <a:buFont typeface="Arial" panose="020B0604020202020204" pitchFamily="34" charset="0"/>
              <a:buChar char="•"/>
            </a:pPr>
            <a:r>
              <a:rPr lang="fr-CA"/>
              <a:t>Prévoir un (1) circuit/salle de travail;</a:t>
            </a:r>
          </a:p>
          <a:p>
            <a:pPr marL="171450" indent="-171450">
              <a:spcBef>
                <a:spcPts val="0"/>
              </a:spcBef>
              <a:buFont typeface="Arial" panose="020B0604020202020204" pitchFamily="34" charset="0"/>
              <a:buChar char="•"/>
            </a:pPr>
            <a:r>
              <a:rPr lang="fr-CA">
                <a:latin typeface="Tw Cen MT"/>
              </a:rPr>
              <a:t>Fournir une (1) prise électrique quadruplex ou (2) deux prises double standard dédiée à chaque moniteur;</a:t>
            </a:r>
          </a:p>
          <a:p>
            <a:pPr marL="171450" indent="-171450">
              <a:spcBef>
                <a:spcPts val="0"/>
              </a:spcBef>
              <a:buFont typeface="Arial" panose="020B0604020202020204" pitchFamily="34" charset="0"/>
              <a:buChar char="•"/>
            </a:pPr>
            <a:r>
              <a:rPr lang="fr-CA" sz="1200"/>
              <a:t>Prévoir au maximum deux (2) prises électriques murales standard avec chargement USB par salle de travail;</a:t>
            </a:r>
          </a:p>
          <a:p>
            <a:pPr marL="171450" indent="-171450">
              <a:spcBef>
                <a:spcPts val="0"/>
              </a:spcBef>
              <a:buFont typeface="Arial" panose="020B0604020202020204" pitchFamily="34" charset="0"/>
              <a:buChar char="•"/>
            </a:pPr>
            <a:r>
              <a:rPr lang="fr-CA"/>
              <a:t>Fournir une (1) prise VDI (voix, images, données) par salle de travail (si requis par le client)</a:t>
            </a:r>
          </a:p>
          <a:p>
            <a:pPr>
              <a:spcBef>
                <a:spcPts val="0"/>
              </a:spcBef>
            </a:pPr>
            <a:endParaRPr lang="en-CA" b="1"/>
          </a:p>
          <a:p>
            <a:pPr>
              <a:spcBef>
                <a:spcPts val="0"/>
              </a:spcBef>
            </a:pPr>
            <a:r>
              <a:rPr lang="fr-CA" b="1"/>
              <a:t>MÉCANIQUE</a:t>
            </a:r>
          </a:p>
          <a:p>
            <a:pPr marL="171450" indent="-171450">
              <a:spcBef>
                <a:spcPts val="0"/>
              </a:spcBef>
              <a:buFont typeface="Arial" panose="020B0604020202020204" pitchFamily="34" charset="0"/>
              <a:buChar char="•"/>
            </a:pPr>
            <a:r>
              <a:rPr lang="fr-CA"/>
              <a:t>Consulter le document Spécifications générales et bureaux à aires ouvertes, pages 3 et 4.</a:t>
            </a:r>
          </a:p>
          <a:p>
            <a:pPr>
              <a:spcBef>
                <a:spcPts val="0"/>
              </a:spcBef>
            </a:pPr>
            <a:endParaRPr lang="en-CA" b="1"/>
          </a:p>
        </p:txBody>
      </p:sp>
      <p:sp>
        <p:nvSpPr>
          <p:cNvPr id="10" name="Text Placeholder 9"/>
          <p:cNvSpPr>
            <a:spLocks noGrp="1"/>
          </p:cNvSpPr>
          <p:nvPr>
            <p:ph type="body" sz="half" idx="23"/>
            <p:custDataLst>
              <p:tags r:id="rId5"/>
            </p:custDataLst>
          </p:nvPr>
        </p:nvSpPr>
        <p:spPr>
          <a:xfrm>
            <a:off x="3902075" y="0"/>
            <a:ext cx="7450137" cy="953902"/>
          </a:xfrm>
          <a:solidFill>
            <a:srgbClr val="03BADF">
              <a:alpha val="50196"/>
            </a:srgbClr>
          </a:solidFill>
        </p:spPr>
        <p:txBody>
          <a:bodyPr>
            <a:normAutofit/>
          </a:bodyPr>
          <a:lstStyle/>
          <a:p>
            <a:r>
              <a:rPr lang="fr-CA" sz="2400"/>
              <a:t>SALLE DE TRAVAIL</a:t>
            </a:r>
          </a:p>
        </p:txBody>
      </p:sp>
      <p:sp>
        <p:nvSpPr>
          <p:cNvPr id="18" name="Text Box 3"/>
          <p:cNvSpPr txBox="1">
            <a:spLocks noChangeArrowheads="1"/>
          </p:cNvSpPr>
          <p:nvPr>
            <p:custDataLst>
              <p:tags r:id="rId6"/>
            </p:custDataLst>
          </p:nvPr>
        </p:nvSpPr>
        <p:spPr bwMode="auto">
          <a:xfrm>
            <a:off x="838200" y="2450238"/>
            <a:ext cx="3063875" cy="28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EXEMPLE</a:t>
            </a:r>
          </a:p>
        </p:txBody>
      </p:sp>
      <p:sp>
        <p:nvSpPr>
          <p:cNvPr id="13" name="Footer Placeholder 4">
            <a:extLst>
              <a:ext uri="{FF2B5EF4-FFF2-40B4-BE49-F238E27FC236}">
                <a16:creationId xmlns:a16="http://schemas.microsoft.com/office/drawing/2014/main" id="{FA6A771A-5FC2-4A9A-9058-A2BA0C84458E}"/>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2" name="Picture 1" descr="A picture containing text&#10;&#10;Description automatically generated">
            <a:extLst>
              <a:ext uri="{FF2B5EF4-FFF2-40B4-BE49-F238E27FC236}">
                <a16:creationId xmlns:a16="http://schemas.microsoft.com/office/drawing/2014/main" id="{705A81A4-5EF8-6852-2CEA-0FA95C73066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090" t="7485" r="20980" b="7361"/>
          <a:stretch/>
        </p:blipFill>
        <p:spPr>
          <a:xfrm>
            <a:off x="5005326" y="3965784"/>
            <a:ext cx="2181348" cy="1788459"/>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03D769AA-A8DF-611E-FD3C-D0A90A7ACE8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352" r="7004"/>
          <a:stretch/>
        </p:blipFill>
        <p:spPr>
          <a:xfrm>
            <a:off x="857654" y="3255189"/>
            <a:ext cx="4123144" cy="2838396"/>
          </a:xfrm>
          <a:prstGeom prst="rect">
            <a:avLst/>
          </a:prstGeom>
        </p:spPr>
      </p:pic>
      <p:sp>
        <p:nvSpPr>
          <p:cNvPr id="7" name="Date Placeholder 3">
            <a:extLst>
              <a:ext uri="{FF2B5EF4-FFF2-40B4-BE49-F238E27FC236}">
                <a16:creationId xmlns:a16="http://schemas.microsoft.com/office/drawing/2014/main" id="{F2B5F597-BE65-5151-85DE-DB25BC0DC628}"/>
              </a:ext>
            </a:extLst>
          </p:cNvPr>
          <p:cNvSpPr>
            <a:spLocks noGrp="1"/>
          </p:cNvSpPr>
          <p:nvPr>
            <p:ph type="dt" sz="half" idx="10"/>
          </p:nvPr>
        </p:nvSpPr>
        <p:spPr>
          <a:xfrm>
            <a:off x="857654" y="6382511"/>
            <a:ext cx="1304365" cy="365125"/>
          </a:xfrm>
        </p:spPr>
        <p:txBody>
          <a:bodyPr/>
          <a:lstStyle/>
          <a:p>
            <a:fld id="{D914D540-D1AE-45FD-870A-60ED76E033FD}" type="datetime1">
              <a:rPr lang="en-US" smtClean="0"/>
              <a:t>4/12/2024</a:t>
            </a:fld>
            <a:endParaRPr lang="fr-CA" dirty="0"/>
          </a:p>
        </p:txBody>
      </p:sp>
    </p:spTree>
    <p:extLst>
      <p:ext uri="{BB962C8B-B14F-4D97-AF65-F5344CB8AC3E}">
        <p14:creationId xmlns:p14="http://schemas.microsoft.com/office/powerpoint/2010/main" val="663404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838200" y="1087394"/>
            <a:ext cx="10514012" cy="2341606"/>
          </a:xfrm>
        </p:spPr>
        <p:txBody>
          <a:bodyPr vert="horz" lIns="91440" tIns="45720" rIns="91440" bIns="45720" rtlCol="0" anchor="t">
            <a:noAutofit/>
          </a:bodyPr>
          <a:lstStyle/>
          <a:p>
            <a:pPr marL="0" indent="0">
              <a:buNone/>
            </a:pPr>
            <a:r>
              <a:rPr lang="fr-CA" b="1" dirty="0">
                <a:latin typeface="Tw Cen MT"/>
              </a:rPr>
              <a:t>MÉCANIQUE</a:t>
            </a:r>
          </a:p>
          <a:p>
            <a:pPr marL="171450" indent="-171450">
              <a:spcBef>
                <a:spcPts val="0"/>
              </a:spcBef>
            </a:pPr>
            <a:r>
              <a:rPr lang="fr-CA" dirty="0">
                <a:latin typeface="Tw Cen MT"/>
              </a:rPr>
              <a:t>Consulter le document Spécifications générales et bureaux à aires ouvertes, pages 3 et 4.</a:t>
            </a:r>
          </a:p>
          <a:p>
            <a:pPr marL="171450" indent="-171450">
              <a:spcBef>
                <a:spcPts val="0"/>
              </a:spcBef>
            </a:pPr>
            <a:r>
              <a:rPr lang="fr-CA" dirty="0">
                <a:latin typeface="Tw Cen MT"/>
              </a:rPr>
              <a:t>Remarque : Les éléments mécaniques doivent être conçus précisément pour les salles de réunion fermées.</a:t>
            </a:r>
          </a:p>
          <a:p>
            <a:pPr marL="0" indent="0">
              <a:buNone/>
            </a:pPr>
            <a:r>
              <a:rPr lang="fr-CA" b="1" dirty="0">
                <a:latin typeface="Tw Cen MT"/>
              </a:rPr>
              <a:t>AMÉNAGEMENT INTÉRIEUR</a:t>
            </a:r>
          </a:p>
          <a:p>
            <a:pPr marL="171450" indent="-171450">
              <a:spcBef>
                <a:spcPts val="0"/>
              </a:spcBef>
            </a:pPr>
            <a:r>
              <a:rPr lang="fr-CA" dirty="0">
                <a:latin typeface="Tw Cen MT"/>
              </a:rPr>
              <a:t>Consulter le document Spécifications générales et bureaux à aires ouvertes, pages 3 et 4.</a:t>
            </a:r>
          </a:p>
          <a:p>
            <a:pPr marL="0" indent="0">
              <a:spcBef>
                <a:spcPts val="0"/>
              </a:spcBef>
              <a:buNone/>
            </a:pPr>
            <a:endParaRPr lang="en-US" dirty="0"/>
          </a:p>
          <a:p>
            <a:pPr marL="0" indent="0">
              <a:spcBef>
                <a:spcPts val="0"/>
              </a:spcBef>
              <a:buNone/>
            </a:pPr>
            <a:r>
              <a:rPr lang="fr-CA" b="1" dirty="0">
                <a:latin typeface="Tw Cen MT"/>
              </a:rPr>
              <a:t>ACCESSIBILITÉ</a:t>
            </a:r>
          </a:p>
          <a:p>
            <a:pPr marL="171450" indent="-171450">
              <a:spcBef>
                <a:spcPts val="0"/>
              </a:spcBef>
            </a:pPr>
            <a:r>
              <a:rPr lang="fr-CA" dirty="0">
                <a:latin typeface="Tw Cen MT"/>
              </a:rPr>
              <a:t>Lorsque vous incluez une porte coulissante, assurez-vous des éléments suivants:</a:t>
            </a:r>
          </a:p>
          <a:p>
            <a:pPr marL="0" indent="0">
              <a:spcBef>
                <a:spcPts val="0"/>
              </a:spcBef>
              <a:buNone/>
            </a:pPr>
            <a:r>
              <a:rPr lang="fr-CA" dirty="0">
                <a:latin typeface="Tw Cen MT"/>
              </a:rPr>
              <a:t>	- La porte doit avoir un encadrement contrastant avec une poignée.</a:t>
            </a:r>
          </a:p>
          <a:p>
            <a:pPr marL="0" indent="0">
              <a:spcBef>
                <a:spcPts val="0"/>
              </a:spcBef>
              <a:buNone/>
            </a:pPr>
            <a:r>
              <a:rPr lang="fr-CA" dirty="0">
                <a:latin typeface="Tw Cen MT"/>
              </a:rPr>
              <a:t>	- La force nécessaire pour l’ouvrir doit être conforme à la norme CSA B651-23.</a:t>
            </a:r>
          </a:p>
          <a:p>
            <a:pPr marL="171450" indent="-171450">
              <a:spcBef>
                <a:spcPts val="0"/>
              </a:spcBef>
            </a:pPr>
            <a:r>
              <a:rPr lang="fr-CA" dirty="0">
                <a:latin typeface="Tw Cen MT"/>
              </a:rPr>
              <a:t>Des tables réglables en hauteur sont également utiles dans cet environnement par exemple: des tables individuelles, des tables multimédias etc.</a:t>
            </a:r>
          </a:p>
          <a:p>
            <a:pPr marL="171450" indent="-171450">
              <a:spcBef>
                <a:spcPts val="0"/>
              </a:spcBef>
            </a:pPr>
            <a:r>
              <a:rPr lang="fr-FR" dirty="0">
                <a:latin typeface="Tw Cen MT"/>
              </a:rPr>
              <a:t>Référez-vous aux pages 5 et 6 pour obtenir des informations générales sur l’accessibilité qui pourraient s’appliquer.</a:t>
            </a:r>
            <a:endParaRPr lang="fr-CA" dirty="0"/>
          </a:p>
          <a:p>
            <a:pPr marL="0" indent="0">
              <a:spcBef>
                <a:spcPts val="0"/>
              </a:spcBef>
              <a:buNone/>
            </a:pPr>
            <a:endParaRPr lang="fr-CA" dirty="0">
              <a:latin typeface="Tw Cen MT"/>
            </a:endParaRPr>
          </a:p>
          <a:p>
            <a:pPr marL="171450" indent="-171450">
              <a:spcBef>
                <a:spcPts val="0"/>
              </a:spcBef>
            </a:pPr>
            <a:endParaRPr lang="en-CA" dirty="0"/>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32</a:t>
            </a:fld>
            <a:endParaRPr lang="fr-CA"/>
          </a:p>
        </p:txBody>
      </p:sp>
      <p:sp>
        <p:nvSpPr>
          <p:cNvPr id="6" name="Text Placeholder 5"/>
          <p:cNvSpPr>
            <a:spLocks noGrp="1"/>
          </p:cNvSpPr>
          <p:nvPr>
            <p:ph type="body" sz="half" idx="22"/>
            <p:custDataLst>
              <p:tags r:id="rId3"/>
            </p:custDataLst>
          </p:nvPr>
        </p:nvSpPr>
        <p:spPr>
          <a:xfrm>
            <a:off x="838200" y="-1"/>
            <a:ext cx="2984157" cy="950259"/>
          </a:xfrm>
          <a:solidFill>
            <a:srgbClr val="03BADF"/>
          </a:solidFill>
        </p:spPr>
        <p:txBody>
          <a:bodyPr>
            <a:normAutofit/>
          </a:bodyPr>
          <a:lstStyle/>
          <a:p>
            <a:pPr algn="ctr"/>
            <a:r>
              <a:rPr lang="fr-CA" sz="1800"/>
              <a:t>AIRE DE COLLABORATION FERMÉE</a:t>
            </a:r>
          </a:p>
        </p:txBody>
      </p:sp>
      <p:sp>
        <p:nvSpPr>
          <p:cNvPr id="7" name="Text Placeholder 6"/>
          <p:cNvSpPr>
            <a:spLocks noGrp="1"/>
          </p:cNvSpPr>
          <p:nvPr>
            <p:ph type="body" sz="half" idx="23"/>
            <p:custDataLst>
              <p:tags r:id="rId4"/>
            </p:custDataLst>
          </p:nvPr>
        </p:nvSpPr>
        <p:spPr>
          <a:xfrm>
            <a:off x="3937687" y="0"/>
            <a:ext cx="7414526" cy="953901"/>
          </a:xfrm>
          <a:solidFill>
            <a:srgbClr val="03BADF">
              <a:alpha val="50196"/>
            </a:srgbClr>
          </a:solidFill>
        </p:spPr>
        <p:txBody>
          <a:bodyPr>
            <a:normAutofit/>
          </a:bodyPr>
          <a:lstStyle/>
          <a:p>
            <a:r>
              <a:rPr lang="fr-CA" sz="2400"/>
              <a:t>SALLE DE TRAVAIL (suite)</a:t>
            </a:r>
          </a:p>
        </p:txBody>
      </p:sp>
      <p:sp>
        <p:nvSpPr>
          <p:cNvPr id="18" name="Text Box 3"/>
          <p:cNvSpPr txBox="1">
            <a:spLocks noChangeArrowheads="1"/>
          </p:cNvSpPr>
          <p:nvPr>
            <p:custDataLst>
              <p:tags r:id="rId5"/>
            </p:custDataLst>
          </p:nvPr>
        </p:nvSpPr>
        <p:spPr bwMode="auto">
          <a:xfrm>
            <a:off x="798340" y="3508316"/>
            <a:ext cx="3063875" cy="28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dirty="0">
                <a:solidFill>
                  <a:srgbClr val="000000"/>
                </a:solidFill>
                <a:latin typeface="Tw Cen MT" panose="020B0602020104020603" pitchFamily="34" charset="0"/>
              </a:rPr>
              <a:t>AUTRES EXEMPLES DE CONFIGURATION</a:t>
            </a:r>
          </a:p>
        </p:txBody>
      </p:sp>
      <p:sp>
        <p:nvSpPr>
          <p:cNvPr id="12" name="Footer Placeholder 4">
            <a:extLst>
              <a:ext uri="{FF2B5EF4-FFF2-40B4-BE49-F238E27FC236}">
                <a16:creationId xmlns:a16="http://schemas.microsoft.com/office/drawing/2014/main" id="{44A796C1-9C78-46DA-A218-4F0569AE64B5}"/>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4" name="Picture 3" descr="A picture containing diagram&#10;&#10;Description automatically generated">
            <a:extLst>
              <a:ext uri="{FF2B5EF4-FFF2-40B4-BE49-F238E27FC236}">
                <a16:creationId xmlns:a16="http://schemas.microsoft.com/office/drawing/2014/main" id="{6451ADD3-A927-9E5E-AD18-DD4F745CF1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575" t="11462" r="5775"/>
          <a:stretch/>
        </p:blipFill>
        <p:spPr>
          <a:xfrm>
            <a:off x="6722858" y="4023441"/>
            <a:ext cx="2819570" cy="1955842"/>
          </a:xfrm>
          <a:prstGeom prst="rect">
            <a:avLst/>
          </a:prstGeom>
        </p:spPr>
      </p:pic>
      <p:pic>
        <p:nvPicPr>
          <p:cNvPr id="5" name="Picture 4" descr="Graphical user interface&#10;&#10;Description automatically generated with low confidence">
            <a:extLst>
              <a:ext uri="{FF2B5EF4-FFF2-40B4-BE49-F238E27FC236}">
                <a16:creationId xmlns:a16="http://schemas.microsoft.com/office/drawing/2014/main" id="{316011BE-9561-1AD3-ED6A-88FB8155893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547" t="6729" r="13965"/>
          <a:stretch/>
        </p:blipFill>
        <p:spPr>
          <a:xfrm>
            <a:off x="3590365" y="3877101"/>
            <a:ext cx="2819569" cy="2248523"/>
          </a:xfrm>
          <a:prstGeom prst="rect">
            <a:avLst/>
          </a:prstGeom>
        </p:spPr>
      </p:pic>
      <p:sp>
        <p:nvSpPr>
          <p:cNvPr id="9" name="Date Placeholder 3">
            <a:extLst>
              <a:ext uri="{FF2B5EF4-FFF2-40B4-BE49-F238E27FC236}">
                <a16:creationId xmlns:a16="http://schemas.microsoft.com/office/drawing/2014/main" id="{80ACECF7-F49E-0150-ADF2-32BACC019EB6}"/>
              </a:ext>
            </a:extLst>
          </p:cNvPr>
          <p:cNvSpPr>
            <a:spLocks noGrp="1"/>
          </p:cNvSpPr>
          <p:nvPr>
            <p:ph type="dt" sz="half" idx="10"/>
          </p:nvPr>
        </p:nvSpPr>
        <p:spPr>
          <a:xfrm>
            <a:off x="857654" y="6382511"/>
            <a:ext cx="1304365" cy="365125"/>
          </a:xfrm>
        </p:spPr>
        <p:txBody>
          <a:bodyPr/>
          <a:lstStyle/>
          <a:p>
            <a:fld id="{B3079C6C-1C32-4F0A-97E0-1400E08CFBF0}" type="datetime1">
              <a:rPr lang="en-US" smtClean="0"/>
              <a:t>4/12/2024</a:t>
            </a:fld>
            <a:endParaRPr lang="fr-CA" dirty="0"/>
          </a:p>
        </p:txBody>
      </p:sp>
    </p:spTree>
    <p:extLst>
      <p:ext uri="{BB962C8B-B14F-4D97-AF65-F5344CB8AC3E}">
        <p14:creationId xmlns:p14="http://schemas.microsoft.com/office/powerpoint/2010/main" val="2204687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9788" y="1043564"/>
            <a:ext cx="6351844" cy="1360969"/>
          </a:xfrm>
        </p:spPr>
        <p:txBody>
          <a:bodyPr>
            <a:normAutofit/>
          </a:bodyPr>
          <a:lstStyle/>
          <a:p>
            <a:r>
              <a:rPr lang="fr-CA" b="1"/>
              <a:t>CONCEPTION</a:t>
            </a:r>
            <a:r>
              <a:rPr lang="fr-CA" b="1">
                <a:solidFill>
                  <a:schemeClr val="accent1"/>
                </a:solidFill>
              </a:rPr>
              <a:t> </a:t>
            </a:r>
          </a:p>
          <a:p>
            <a:pPr marL="171450" indent="-171450">
              <a:spcBef>
                <a:spcPts val="0"/>
              </a:spcBef>
              <a:buFont typeface="Arial" panose="020B0604020202020204" pitchFamily="34" charset="0"/>
              <a:buChar char="•"/>
            </a:pPr>
            <a:r>
              <a:rPr lang="fr-CA"/>
              <a:t>Pièce fermée avec cloisons démontables et/ou sèches.</a:t>
            </a:r>
          </a:p>
          <a:p>
            <a:pPr marL="171450" indent="-171450">
              <a:spcBef>
                <a:spcPts val="0"/>
              </a:spcBef>
              <a:buFont typeface="Arial" panose="020B0604020202020204" pitchFamily="34" charset="0"/>
              <a:buChar char="•"/>
            </a:pPr>
            <a:r>
              <a:rPr lang="fr-CA"/>
              <a:t>Envisager des portes coulissantes pour optimiser l’espace.</a:t>
            </a:r>
          </a:p>
          <a:p>
            <a:pPr marL="171450" indent="-171450">
              <a:spcBef>
                <a:spcPts val="0"/>
              </a:spcBef>
              <a:buFont typeface="Arial" panose="020B0604020202020204" pitchFamily="34" charset="0"/>
              <a:buChar char="•"/>
            </a:pPr>
            <a:r>
              <a:rPr lang="fr-CA"/>
              <a:t>Cloison vitrée sur au moins un mur pour laisser pénétrer la lumière (une pellicule d’intimité peut être appliquée conformément aux normes et aux codes pertinents).</a:t>
            </a:r>
          </a:p>
          <a:p>
            <a:pPr marL="171450" indent="-171450">
              <a:spcBef>
                <a:spcPts val="0"/>
              </a:spcBef>
              <a:buFont typeface="Arial" panose="020B0604020202020204" pitchFamily="34" charset="0"/>
              <a:buChar char="•"/>
            </a:pPr>
            <a:r>
              <a:rPr lang="fr-CA"/>
              <a:t>Fournir un mur sur lequel on peut écrire ou des tableaux blancs mobiles.</a:t>
            </a:r>
          </a:p>
          <a:p>
            <a:pPr marL="171450" indent="-171450">
              <a:spcBef>
                <a:spcPts val="0"/>
              </a:spcBef>
              <a:buFont typeface="Arial" panose="020B0604020202020204" pitchFamily="34" charset="0"/>
              <a:buChar char="•"/>
            </a:pPr>
            <a:r>
              <a:rPr lang="fr-CA"/>
              <a:t>Fournir un éclairage localisé et/ou un éclairage d’accentuation approprié à intensité réglable. </a:t>
            </a:r>
          </a:p>
          <a:p>
            <a:pPr marL="171450" indent="-171450">
              <a:spcBef>
                <a:spcPts val="0"/>
              </a:spcBef>
              <a:buFont typeface="Arial" panose="020B0604020202020204" pitchFamily="34" charset="0"/>
              <a:buChar char="•"/>
            </a:pPr>
            <a:endParaRPr lang="en-CA"/>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33</a:t>
            </a:fld>
            <a:endParaRPr lang="fr-CA"/>
          </a:p>
        </p:txBody>
      </p:sp>
      <p:sp>
        <p:nvSpPr>
          <p:cNvPr id="8" name="Text Placeholder 7"/>
          <p:cNvSpPr>
            <a:spLocks noGrp="1"/>
          </p:cNvSpPr>
          <p:nvPr>
            <p:ph type="body" sz="half" idx="22"/>
            <p:custDataLst>
              <p:tags r:id="rId3"/>
            </p:custDataLst>
          </p:nvPr>
        </p:nvSpPr>
        <p:spPr>
          <a:xfrm>
            <a:off x="838200" y="0"/>
            <a:ext cx="2943563" cy="950259"/>
          </a:xfrm>
          <a:solidFill>
            <a:srgbClr val="03BADF"/>
          </a:solidFill>
        </p:spPr>
        <p:txBody>
          <a:bodyPr>
            <a:normAutofit/>
          </a:bodyPr>
          <a:lstStyle/>
          <a:p>
            <a:pPr algn="ctr"/>
            <a:r>
              <a:rPr lang="fr-CA" sz="1800"/>
              <a:t>AIRE DE COLLABORATION FERMÉE</a:t>
            </a:r>
          </a:p>
        </p:txBody>
      </p:sp>
      <p:sp>
        <p:nvSpPr>
          <p:cNvPr id="9" name="Text Placeholder 8"/>
          <p:cNvSpPr>
            <a:spLocks noGrp="1"/>
          </p:cNvSpPr>
          <p:nvPr>
            <p:ph type="body" sz="half" idx="24"/>
            <p:custDataLst>
              <p:tags r:id="rId4"/>
            </p:custDataLst>
          </p:nvPr>
        </p:nvSpPr>
        <p:spPr>
          <a:xfrm>
            <a:off x="7295216" y="1043564"/>
            <a:ext cx="4056996" cy="5115564"/>
          </a:xfrm>
        </p:spPr>
        <p:txBody>
          <a:bodyPr vert="horz" lIns="91440" tIns="45720" rIns="91440" bIns="45720" rtlCol="0" anchor="t">
            <a:normAutofit/>
          </a:bodyPr>
          <a:lstStyle/>
          <a:p>
            <a:r>
              <a:rPr lang="fr-CA" b="1"/>
              <a:t>OCCUPANTS: </a:t>
            </a:r>
            <a:r>
              <a:rPr lang="fr-CA"/>
              <a:t>6 à 10</a:t>
            </a:r>
          </a:p>
          <a:p>
            <a:r>
              <a:rPr lang="fr-CA" b="1"/>
              <a:t>INTIMITÉ VISUELLE: </a:t>
            </a:r>
            <a:r>
              <a:rPr lang="fr-CA"/>
              <a:t>de moyenne à élevée </a:t>
            </a:r>
          </a:p>
          <a:p>
            <a:r>
              <a:rPr lang="fr-CA" b="1"/>
              <a:t>INTIMITÉ ACOUSTIQUE: </a:t>
            </a:r>
            <a:r>
              <a:rPr lang="fr-CA"/>
              <a:t>moyenne (cible : ITS 35)</a:t>
            </a:r>
          </a:p>
          <a:p>
            <a:r>
              <a:rPr lang="fr-CA" b="1"/>
              <a:t>TAILLE MOYENNE: </a:t>
            </a:r>
            <a:r>
              <a:rPr lang="fr-CA"/>
              <a:t>20 m²</a:t>
            </a:r>
          </a:p>
          <a:p>
            <a:r>
              <a:rPr lang="fr-CA" b="1"/>
              <a:t>TECHNOLOGIE</a:t>
            </a:r>
          </a:p>
          <a:p>
            <a:pPr marL="171450" indent="-171450">
              <a:spcBef>
                <a:spcPts val="0"/>
              </a:spcBef>
              <a:buFont typeface="Arial" panose="020B0604020202020204" pitchFamily="34" charset="0"/>
              <a:buChar char="•"/>
            </a:pPr>
            <a:r>
              <a:rPr lang="en-CA" sz="1200"/>
              <a:t>Poste de travail </a:t>
            </a:r>
            <a:r>
              <a:rPr lang="fr-FR" sz="1200"/>
              <a:t>apportez votre propre appareil.</a:t>
            </a:r>
          </a:p>
          <a:p>
            <a:pPr marL="171450" indent="-171450">
              <a:spcBef>
                <a:spcPts val="0"/>
              </a:spcBef>
              <a:buFont typeface="Arial" panose="020B0604020202020204" pitchFamily="34" charset="0"/>
              <a:buChar char="•"/>
            </a:pPr>
            <a:r>
              <a:rPr lang="fr-FR" sz="1200">
                <a:latin typeface="Tw Cen MT"/>
              </a:rPr>
              <a:t>Pour plus d’informations concernant les exigences technologiques du poste de travail, veuillez-vous référer au </a:t>
            </a:r>
            <a:r>
              <a:rPr lang="fr-FR" sz="1200">
                <a:latin typeface="Tw Cen MT"/>
                <a:hlinkClick r:id="rId9"/>
              </a:rPr>
              <a:t>Milieu de travail GC Exigence TI des points de travail. </a:t>
            </a:r>
            <a:r>
              <a:rPr lang="fr-FR">
                <a:latin typeface="Tw Cen MT"/>
              </a:rPr>
              <a:t> </a:t>
            </a:r>
            <a:endParaRPr lang="en-CA" sz="1200">
              <a:highlight>
                <a:srgbClr val="FFFF00"/>
              </a:highlight>
            </a:endParaRPr>
          </a:p>
          <a:p>
            <a:pPr>
              <a:spcBef>
                <a:spcPts val="0"/>
              </a:spcBef>
            </a:pPr>
            <a:endParaRPr lang="en-US"/>
          </a:p>
          <a:p>
            <a:pPr>
              <a:spcBef>
                <a:spcPts val="0"/>
              </a:spcBef>
            </a:pPr>
            <a:r>
              <a:rPr lang="fr-CA" b="1"/>
              <a:t>ÉLECTRICITÉ</a:t>
            </a:r>
          </a:p>
          <a:p>
            <a:pPr>
              <a:spcBef>
                <a:spcPts val="0"/>
              </a:spcBef>
            </a:pPr>
            <a:r>
              <a:rPr lang="fr-CA" sz="1200"/>
              <a:t>Exigences pour le mobilier:</a:t>
            </a:r>
          </a:p>
          <a:p>
            <a:pPr marL="171450" indent="-171450">
              <a:spcBef>
                <a:spcPts val="0"/>
              </a:spcBef>
              <a:buFont typeface="Arial" panose="020B0604020202020204" pitchFamily="34" charset="0"/>
              <a:buChar char="•"/>
            </a:pPr>
            <a:r>
              <a:rPr lang="fr-CA"/>
              <a:t>Des prises d’alimentation et des prises USB peuvent être incorporés dans le mobilier (si applicable)</a:t>
            </a:r>
          </a:p>
          <a:p>
            <a:pPr>
              <a:spcBef>
                <a:spcPts val="0"/>
              </a:spcBef>
            </a:pPr>
            <a:endParaRPr lang="fr-CA"/>
          </a:p>
          <a:p>
            <a:pPr>
              <a:spcBef>
                <a:spcPts val="0"/>
              </a:spcBef>
            </a:pPr>
            <a:r>
              <a:rPr lang="fr-CA"/>
              <a:t>Exigences pour la pièce:</a:t>
            </a:r>
          </a:p>
          <a:p>
            <a:pPr marL="171450" indent="-171450">
              <a:spcBef>
                <a:spcPts val="0"/>
              </a:spcBef>
              <a:buFont typeface="Arial" panose="020B0604020202020204" pitchFamily="34" charset="0"/>
              <a:buChar char="•"/>
            </a:pPr>
            <a:r>
              <a:rPr lang="fr-CA"/>
              <a:t>Prévoir un (1) circuit/salle de projet;</a:t>
            </a:r>
          </a:p>
          <a:p>
            <a:pPr marL="171450" indent="-171450">
              <a:spcBef>
                <a:spcPts val="0"/>
              </a:spcBef>
              <a:buFont typeface="Arial" panose="020B0604020202020204" pitchFamily="34" charset="0"/>
              <a:buChar char="•"/>
            </a:pPr>
            <a:r>
              <a:rPr lang="fr-CA">
                <a:latin typeface="Tw Cen MT"/>
              </a:rPr>
              <a:t>Fournir une (1) prise électrique quadruplex ou (2) deux prises double standard dédiée à chaque moniteur;</a:t>
            </a:r>
          </a:p>
          <a:p>
            <a:pPr marL="171450" indent="-171450">
              <a:spcBef>
                <a:spcPts val="0"/>
              </a:spcBef>
              <a:buFont typeface="Arial" panose="020B0604020202020204" pitchFamily="34" charset="0"/>
              <a:buChar char="•"/>
            </a:pPr>
            <a:r>
              <a:rPr lang="fr-CA" sz="1200"/>
              <a:t>Prévoir au maximum trois (3) prises électriques murales standard avec chargement USB par salle de projet;</a:t>
            </a:r>
          </a:p>
          <a:p>
            <a:pPr marL="171450" indent="-171450">
              <a:spcBef>
                <a:spcPts val="0"/>
              </a:spcBef>
              <a:buFont typeface="Arial" panose="020B0604020202020204" pitchFamily="34" charset="0"/>
              <a:buChar char="•"/>
            </a:pPr>
            <a:r>
              <a:rPr lang="fr-CA"/>
              <a:t>Fournir une (1) prise VDI (voix, images, données) par salle de projet (si requis par le client)</a:t>
            </a:r>
          </a:p>
          <a:p>
            <a:pPr>
              <a:spcBef>
                <a:spcPts val="0"/>
              </a:spcBef>
            </a:pPr>
            <a:endParaRPr lang="fr-CA" sz="1200"/>
          </a:p>
          <a:p>
            <a:pPr>
              <a:spcBef>
                <a:spcPts val="0"/>
              </a:spcBef>
            </a:pPr>
            <a:r>
              <a:rPr lang="fr-CA" b="1"/>
              <a:t>MÉCANIQUE</a:t>
            </a:r>
          </a:p>
          <a:p>
            <a:pPr marL="171450" indent="-171450">
              <a:spcBef>
                <a:spcPts val="0"/>
              </a:spcBef>
              <a:buFont typeface="Arial" panose="020B0604020202020204" pitchFamily="34" charset="0"/>
              <a:buChar char="•"/>
            </a:pPr>
            <a:r>
              <a:rPr lang="fr-CA"/>
              <a:t>Consulter le document Spécifications générales et bureaux à aires ouvertes, pages 3 et 4.</a:t>
            </a:r>
          </a:p>
          <a:p>
            <a:pPr>
              <a:spcBef>
                <a:spcPts val="0"/>
              </a:spcBef>
            </a:pPr>
            <a:endParaRPr lang="fr-CA" sz="1200" b="1"/>
          </a:p>
          <a:p>
            <a:pPr marL="171450" indent="-171450">
              <a:spcBef>
                <a:spcPts val="0"/>
              </a:spcBef>
              <a:buFont typeface="Arial" panose="020B0604020202020204" pitchFamily="34" charset="0"/>
              <a:buChar char="•"/>
            </a:pPr>
            <a:endParaRPr lang="fr-CA" b="1"/>
          </a:p>
          <a:p>
            <a:pPr marL="171450" indent="-171450">
              <a:spcBef>
                <a:spcPts val="0"/>
              </a:spcBef>
              <a:buFont typeface="Arial" panose="020B0604020202020204" pitchFamily="34" charset="0"/>
              <a:buChar char="•"/>
            </a:pPr>
            <a:endParaRPr lang="fr-CA" b="1"/>
          </a:p>
          <a:p>
            <a:pPr>
              <a:spcBef>
                <a:spcPts val="0"/>
              </a:spcBef>
            </a:pPr>
            <a:endParaRPr lang="fr-CA" b="1"/>
          </a:p>
          <a:p>
            <a:pPr>
              <a:spcBef>
                <a:spcPts val="0"/>
              </a:spcBef>
            </a:pPr>
            <a:endParaRPr lang="fr-CA" b="1"/>
          </a:p>
          <a:p>
            <a:pPr>
              <a:spcBef>
                <a:spcPts val="0"/>
              </a:spcBef>
            </a:pPr>
            <a:endParaRPr lang="fr-CA"/>
          </a:p>
          <a:p>
            <a:pPr>
              <a:spcBef>
                <a:spcPts val="0"/>
              </a:spcBef>
            </a:pPr>
            <a:endParaRPr lang="en-US"/>
          </a:p>
        </p:txBody>
      </p:sp>
      <p:sp>
        <p:nvSpPr>
          <p:cNvPr id="10" name="Text Placeholder 9"/>
          <p:cNvSpPr>
            <a:spLocks noGrp="1"/>
          </p:cNvSpPr>
          <p:nvPr>
            <p:ph type="body" sz="half" idx="23"/>
            <p:custDataLst>
              <p:tags r:id="rId5"/>
            </p:custDataLst>
          </p:nvPr>
        </p:nvSpPr>
        <p:spPr>
          <a:xfrm>
            <a:off x="3906287" y="0"/>
            <a:ext cx="7445926" cy="953901"/>
          </a:xfrm>
          <a:solidFill>
            <a:srgbClr val="03BADF">
              <a:alpha val="50196"/>
            </a:srgbClr>
          </a:solidFill>
        </p:spPr>
        <p:txBody>
          <a:bodyPr>
            <a:normAutofit/>
          </a:bodyPr>
          <a:lstStyle/>
          <a:p>
            <a:r>
              <a:rPr lang="fr-CA" sz="2400"/>
              <a:t>SALLE DE PROJET</a:t>
            </a:r>
          </a:p>
        </p:txBody>
      </p:sp>
      <p:sp>
        <p:nvSpPr>
          <p:cNvPr id="18" name="Text Box 2"/>
          <p:cNvSpPr txBox="1">
            <a:spLocks noChangeArrowheads="1"/>
          </p:cNvSpPr>
          <p:nvPr>
            <p:custDataLst>
              <p:tags r:id="rId6"/>
            </p:custDataLst>
          </p:nvPr>
        </p:nvSpPr>
        <p:spPr bwMode="auto">
          <a:xfrm>
            <a:off x="838200" y="2425517"/>
            <a:ext cx="3063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EXEMPLE</a:t>
            </a:r>
          </a:p>
        </p:txBody>
      </p:sp>
      <p:sp>
        <p:nvSpPr>
          <p:cNvPr id="13" name="Footer Placeholder 4">
            <a:extLst>
              <a:ext uri="{FF2B5EF4-FFF2-40B4-BE49-F238E27FC236}">
                <a16:creationId xmlns:a16="http://schemas.microsoft.com/office/drawing/2014/main" id="{45C2DBDD-84DA-4CB5-85CA-8438955A1F87}"/>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2" name="Picture 1" descr="Diagram, engineering drawing&#10;&#10;Description automatically generated">
            <a:extLst>
              <a:ext uri="{FF2B5EF4-FFF2-40B4-BE49-F238E27FC236}">
                <a16:creationId xmlns:a16="http://schemas.microsoft.com/office/drawing/2014/main" id="{C9E8E1F8-B76C-E38C-9B90-6F01C375948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5422" t="5146" r="24111" b="4561"/>
          <a:stretch/>
        </p:blipFill>
        <p:spPr>
          <a:xfrm rot="16200000">
            <a:off x="5568847" y="4480022"/>
            <a:ext cx="1468067" cy="1890145"/>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51D02250-68EF-63EE-324B-D57057274A4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954" t="12182" r="6705" b="3507"/>
          <a:stretch/>
        </p:blipFill>
        <p:spPr>
          <a:xfrm>
            <a:off x="857654" y="2911664"/>
            <a:ext cx="4452891" cy="2801010"/>
          </a:xfrm>
          <a:prstGeom prst="rect">
            <a:avLst/>
          </a:prstGeom>
        </p:spPr>
      </p:pic>
      <p:sp>
        <p:nvSpPr>
          <p:cNvPr id="7" name="Date Placeholder 3">
            <a:extLst>
              <a:ext uri="{FF2B5EF4-FFF2-40B4-BE49-F238E27FC236}">
                <a16:creationId xmlns:a16="http://schemas.microsoft.com/office/drawing/2014/main" id="{094F0D2B-D3C7-BD3D-861F-9F4551572727}"/>
              </a:ext>
            </a:extLst>
          </p:cNvPr>
          <p:cNvSpPr>
            <a:spLocks noGrp="1"/>
          </p:cNvSpPr>
          <p:nvPr>
            <p:ph type="dt" sz="half" idx="10"/>
          </p:nvPr>
        </p:nvSpPr>
        <p:spPr>
          <a:xfrm>
            <a:off x="857654" y="6382511"/>
            <a:ext cx="1304365" cy="365125"/>
          </a:xfrm>
        </p:spPr>
        <p:txBody>
          <a:bodyPr/>
          <a:lstStyle/>
          <a:p>
            <a:fld id="{2C16B2EF-A814-43D8-B197-0AB0D84C6C70}" type="datetime1">
              <a:rPr lang="en-US" smtClean="0"/>
              <a:t>4/12/2024</a:t>
            </a:fld>
            <a:endParaRPr lang="fr-CA" dirty="0"/>
          </a:p>
        </p:txBody>
      </p:sp>
    </p:spTree>
    <p:extLst>
      <p:ext uri="{BB962C8B-B14F-4D97-AF65-F5344CB8AC3E}">
        <p14:creationId xmlns:p14="http://schemas.microsoft.com/office/powerpoint/2010/main" val="1891563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838200" y="1055175"/>
            <a:ext cx="10514012" cy="1937491"/>
          </a:xfrm>
        </p:spPr>
        <p:txBody>
          <a:bodyPr vert="horz" lIns="91440" tIns="45720" rIns="91440" bIns="45720" rtlCol="0" anchor="t">
            <a:normAutofit/>
          </a:bodyPr>
          <a:lstStyle/>
          <a:p>
            <a:pPr marL="0" indent="0">
              <a:buNone/>
            </a:pPr>
            <a:r>
              <a:rPr lang="fr-CA" b="1" dirty="0">
                <a:latin typeface="Tw Cen MT"/>
              </a:rPr>
              <a:t>MÉCANIQUE</a:t>
            </a:r>
          </a:p>
          <a:p>
            <a:pPr marL="171450" indent="-171450">
              <a:spcBef>
                <a:spcPts val="0"/>
              </a:spcBef>
            </a:pPr>
            <a:r>
              <a:rPr lang="fr-CA" dirty="0">
                <a:latin typeface="Tw Cen MT"/>
              </a:rPr>
              <a:t>Consulter le document Spécifications générales et bureaux à aires ouvertes, pages 3 et 4.</a:t>
            </a:r>
          </a:p>
          <a:p>
            <a:pPr marL="171450" indent="-171450">
              <a:spcBef>
                <a:spcPts val="0"/>
              </a:spcBef>
            </a:pPr>
            <a:r>
              <a:rPr lang="fr-CA" dirty="0">
                <a:latin typeface="Tw Cen MT"/>
              </a:rPr>
              <a:t>Remarque : Les éléments mécaniques doivent être conçus précisément pour les salles de réunion fermées</a:t>
            </a:r>
            <a:r>
              <a:rPr lang="fr-CA" b="1" dirty="0">
                <a:latin typeface="Tw Cen MT"/>
              </a:rPr>
              <a:t>.</a:t>
            </a:r>
          </a:p>
          <a:p>
            <a:pPr marL="0" indent="0">
              <a:buNone/>
            </a:pPr>
            <a:r>
              <a:rPr lang="fr-CA" b="1" dirty="0">
                <a:latin typeface="Tw Cen MT"/>
              </a:rPr>
              <a:t>AMÉNAGEMENT INTÉRIEUR</a:t>
            </a:r>
          </a:p>
          <a:p>
            <a:pPr marL="171450" indent="-171450">
              <a:spcBef>
                <a:spcPts val="0"/>
              </a:spcBef>
            </a:pPr>
            <a:r>
              <a:rPr lang="fr-CA" dirty="0">
                <a:latin typeface="Tw Cen MT"/>
              </a:rPr>
              <a:t>Consulter le document Spécifications générales et bureaux à aires ouvertes, pages 3 et 4.</a:t>
            </a:r>
          </a:p>
          <a:p>
            <a:pPr marL="0" indent="0">
              <a:buNone/>
            </a:pPr>
            <a:r>
              <a:rPr lang="fr-CA" b="1" dirty="0">
                <a:latin typeface="Tw Cen MT"/>
              </a:rPr>
              <a:t>ACCESSIBILITÉ</a:t>
            </a:r>
          </a:p>
          <a:p>
            <a:pPr marL="171450" indent="-171450">
              <a:spcBef>
                <a:spcPts val="0"/>
              </a:spcBef>
            </a:pPr>
            <a:r>
              <a:rPr lang="fr-CA" dirty="0">
                <a:latin typeface="Tw Cen MT"/>
              </a:rPr>
              <a:t>Sièges et mobilier mobile sur roulettes, au besoin.</a:t>
            </a:r>
          </a:p>
          <a:p>
            <a:pPr marL="171450" indent="-171450">
              <a:spcBef>
                <a:spcPts val="0"/>
              </a:spcBef>
            </a:pPr>
            <a:r>
              <a:rPr lang="fr-CA" dirty="0">
                <a:latin typeface="Tw Cen MT"/>
              </a:rPr>
              <a:t>Des tables réglables en hauteur sont également utiles dans cet environnement par exemple: des tables individuelles, des tables multimédias etc.</a:t>
            </a:r>
          </a:p>
          <a:p>
            <a:pPr marL="171450" indent="-171450">
              <a:spcBef>
                <a:spcPts val="0"/>
              </a:spcBef>
            </a:pPr>
            <a:r>
              <a:rPr lang="fr-FR" dirty="0">
                <a:latin typeface="Tw Cen MT"/>
              </a:rPr>
              <a:t>Référez-vous aux pages 5 et 6 pour obtenir des informations générales sur l’accessibilité qui pourraient s’appliquer.</a:t>
            </a:r>
            <a:endParaRPr lang="fr-CA" dirty="0"/>
          </a:p>
          <a:p>
            <a:pPr marL="0" indent="0">
              <a:spcBef>
                <a:spcPts val="0"/>
              </a:spcBef>
              <a:buNone/>
            </a:pPr>
            <a:endParaRPr lang="en-US" dirty="0"/>
          </a:p>
          <a:p>
            <a:pPr>
              <a:spcBef>
                <a:spcPts val="0"/>
              </a:spcBef>
            </a:pPr>
            <a:endParaRPr lang="en-CA" dirty="0"/>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34</a:t>
            </a:fld>
            <a:endParaRPr lang="fr-CA"/>
          </a:p>
        </p:txBody>
      </p:sp>
      <p:sp>
        <p:nvSpPr>
          <p:cNvPr id="6" name="Text Placeholder 5"/>
          <p:cNvSpPr>
            <a:spLocks noGrp="1"/>
          </p:cNvSpPr>
          <p:nvPr>
            <p:ph type="body" sz="half" idx="22"/>
            <p:custDataLst>
              <p:tags r:id="rId3"/>
            </p:custDataLst>
          </p:nvPr>
        </p:nvSpPr>
        <p:spPr>
          <a:xfrm>
            <a:off x="838200" y="-1"/>
            <a:ext cx="2959443" cy="950259"/>
          </a:xfrm>
          <a:solidFill>
            <a:srgbClr val="03BADF"/>
          </a:solidFill>
        </p:spPr>
        <p:txBody>
          <a:bodyPr>
            <a:normAutofit/>
          </a:bodyPr>
          <a:lstStyle/>
          <a:p>
            <a:pPr algn="ctr"/>
            <a:r>
              <a:rPr lang="fr-CA" sz="1800"/>
              <a:t>AIRE DE COLLABORATION FERMÉE</a:t>
            </a:r>
          </a:p>
        </p:txBody>
      </p:sp>
      <p:sp>
        <p:nvSpPr>
          <p:cNvPr id="7" name="Text Placeholder 6"/>
          <p:cNvSpPr>
            <a:spLocks noGrp="1"/>
          </p:cNvSpPr>
          <p:nvPr>
            <p:ph type="body" sz="half" idx="23"/>
            <p:custDataLst>
              <p:tags r:id="rId4"/>
            </p:custDataLst>
          </p:nvPr>
        </p:nvSpPr>
        <p:spPr>
          <a:xfrm>
            <a:off x="3929449" y="0"/>
            <a:ext cx="7422763" cy="953901"/>
          </a:xfrm>
          <a:solidFill>
            <a:srgbClr val="03BADF">
              <a:alpha val="50196"/>
            </a:srgbClr>
          </a:solidFill>
        </p:spPr>
        <p:txBody>
          <a:bodyPr>
            <a:normAutofit/>
          </a:bodyPr>
          <a:lstStyle/>
          <a:p>
            <a:r>
              <a:rPr lang="fr-CA" sz="2400"/>
              <a:t>SALLE DE PROJET (suite)</a:t>
            </a:r>
          </a:p>
        </p:txBody>
      </p:sp>
      <p:sp>
        <p:nvSpPr>
          <p:cNvPr id="11" name="Text Box 2">
            <a:extLst>
              <a:ext uri="{FF2B5EF4-FFF2-40B4-BE49-F238E27FC236}">
                <a16:creationId xmlns:a16="http://schemas.microsoft.com/office/drawing/2014/main" id="{16CD8DBA-5FAB-4BAF-9F5D-F9A8D69AA57A}"/>
              </a:ext>
            </a:extLst>
          </p:cNvPr>
          <p:cNvSpPr txBox="1">
            <a:spLocks noChangeArrowheads="1"/>
          </p:cNvSpPr>
          <p:nvPr>
            <p:custDataLst>
              <p:tags r:id="rId5"/>
            </p:custDataLst>
          </p:nvPr>
        </p:nvSpPr>
        <p:spPr bwMode="auto">
          <a:xfrm>
            <a:off x="785983" y="3067724"/>
            <a:ext cx="3063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dirty="0">
                <a:solidFill>
                  <a:srgbClr val="000000"/>
                </a:solidFill>
                <a:latin typeface="Tw Cen MT" panose="020B0602020104020603" pitchFamily="34" charset="0"/>
              </a:rPr>
              <a:t>AUTRES EXEMPLES DE CONFIGURATION</a:t>
            </a:r>
          </a:p>
        </p:txBody>
      </p:sp>
      <p:sp>
        <p:nvSpPr>
          <p:cNvPr id="13" name="Footer Placeholder 4">
            <a:extLst>
              <a:ext uri="{FF2B5EF4-FFF2-40B4-BE49-F238E27FC236}">
                <a16:creationId xmlns:a16="http://schemas.microsoft.com/office/drawing/2014/main" id="{672D736F-781F-4825-8153-46ABEB1CDBC5}"/>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4" name="Picture 3" descr="Diagram&#10;&#10;Description automatically generated">
            <a:extLst>
              <a:ext uri="{FF2B5EF4-FFF2-40B4-BE49-F238E27FC236}">
                <a16:creationId xmlns:a16="http://schemas.microsoft.com/office/drawing/2014/main" id="{B46864F3-9B5C-BC41-41D3-7C329142DB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25867" y="3067724"/>
            <a:ext cx="4528031" cy="3363681"/>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9194CA5C-FDC8-CC02-C097-9BCA5833782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58" t="4498" r="11040" b="4834"/>
          <a:stretch/>
        </p:blipFill>
        <p:spPr>
          <a:xfrm>
            <a:off x="1838102" y="3429000"/>
            <a:ext cx="3919081" cy="2792383"/>
          </a:xfrm>
          <a:prstGeom prst="rect">
            <a:avLst/>
          </a:prstGeom>
        </p:spPr>
      </p:pic>
      <p:sp>
        <p:nvSpPr>
          <p:cNvPr id="8" name="Date Placeholder 3">
            <a:extLst>
              <a:ext uri="{FF2B5EF4-FFF2-40B4-BE49-F238E27FC236}">
                <a16:creationId xmlns:a16="http://schemas.microsoft.com/office/drawing/2014/main" id="{59361F78-1F6E-1034-5BBC-EC9709605ECF}"/>
              </a:ext>
            </a:extLst>
          </p:cNvPr>
          <p:cNvSpPr>
            <a:spLocks noGrp="1"/>
          </p:cNvSpPr>
          <p:nvPr>
            <p:ph type="dt" sz="half" idx="10"/>
            <p:custDataLst>
              <p:tags r:id="rId7"/>
            </p:custDataLst>
          </p:nvPr>
        </p:nvSpPr>
        <p:spPr>
          <a:xfrm>
            <a:off x="838200" y="6356350"/>
            <a:ext cx="1304365" cy="365125"/>
          </a:xfrm>
        </p:spPr>
        <p:txBody>
          <a:bodyPr/>
          <a:lstStyle/>
          <a:p>
            <a:fld id="{C7A5D7AC-59B6-46A8-AAAC-E163654C2AC8}" type="datetime1">
              <a:rPr lang="en-US" smtClean="0"/>
              <a:t>4/12/2024</a:t>
            </a:fld>
            <a:endParaRPr lang="fr-CA"/>
          </a:p>
        </p:txBody>
      </p:sp>
    </p:spTree>
    <p:extLst>
      <p:ext uri="{BB962C8B-B14F-4D97-AF65-F5344CB8AC3E}">
        <p14:creationId xmlns:p14="http://schemas.microsoft.com/office/powerpoint/2010/main" val="1160068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9788" y="1082766"/>
            <a:ext cx="6310656" cy="1700217"/>
          </a:xfrm>
        </p:spPr>
        <p:txBody>
          <a:bodyPr>
            <a:normAutofit fontScale="92500" lnSpcReduction="20000"/>
          </a:bodyPr>
          <a:lstStyle/>
          <a:p>
            <a:pPr>
              <a:spcBef>
                <a:spcPts val="0"/>
              </a:spcBef>
            </a:pPr>
            <a:r>
              <a:rPr lang="fr-CA" b="1" dirty="0"/>
              <a:t>CONCEPTION</a:t>
            </a:r>
          </a:p>
          <a:p>
            <a:pPr marL="171450" indent="-171450">
              <a:spcBef>
                <a:spcPts val="0"/>
              </a:spcBef>
              <a:buFont typeface="Arial" panose="020B0604020202020204" pitchFamily="34" charset="0"/>
              <a:buChar char="•"/>
            </a:pPr>
            <a:r>
              <a:rPr lang="fr-CA" dirty="0"/>
              <a:t>Pièce fermée avec cloisons démontables et/ou sèches.</a:t>
            </a:r>
          </a:p>
          <a:p>
            <a:pPr marL="171450" indent="-171450">
              <a:spcBef>
                <a:spcPts val="0"/>
              </a:spcBef>
              <a:buFont typeface="Arial" panose="020B0604020202020204" pitchFamily="34" charset="0"/>
              <a:buChar char="•"/>
            </a:pPr>
            <a:r>
              <a:rPr lang="fr-CA" dirty="0"/>
              <a:t>Envisager des portes coulissantes pour optimiser l’espace.</a:t>
            </a:r>
          </a:p>
          <a:p>
            <a:pPr marL="171450" indent="-171450">
              <a:spcBef>
                <a:spcPts val="0"/>
              </a:spcBef>
              <a:buFont typeface="Arial" panose="020B0604020202020204" pitchFamily="34" charset="0"/>
              <a:buChar char="•"/>
            </a:pPr>
            <a:r>
              <a:rPr lang="fr-CA" dirty="0"/>
              <a:t>Chaises de conférence réglables en hauteur sur roulettes.</a:t>
            </a:r>
          </a:p>
          <a:p>
            <a:pPr marL="171450" indent="-171450">
              <a:spcBef>
                <a:spcPts val="0"/>
              </a:spcBef>
              <a:buFont typeface="Arial" panose="020B0604020202020204" pitchFamily="34" charset="0"/>
              <a:buChar char="•"/>
            </a:pPr>
            <a:r>
              <a:rPr lang="fr-CA" dirty="0"/>
              <a:t>Fournir des tables mobiles que l’on peut disposer de différentes façons (pour des cours, des présentations, etc.).</a:t>
            </a:r>
          </a:p>
          <a:p>
            <a:pPr marL="171450" indent="-171450">
              <a:spcBef>
                <a:spcPts val="0"/>
              </a:spcBef>
              <a:buFont typeface="Arial" panose="020B0604020202020204" pitchFamily="34" charset="0"/>
              <a:buChar char="•"/>
            </a:pPr>
            <a:r>
              <a:rPr lang="fr-CA" dirty="0"/>
              <a:t>Cloison vitrée sur au moins un mur pour laisser pénétrer la lumière (une pellicule d’intimité peut être appliquée conformément aux normes et aux codes pertinents).</a:t>
            </a:r>
          </a:p>
          <a:p>
            <a:pPr marL="171450" indent="-171450">
              <a:spcBef>
                <a:spcPts val="0"/>
              </a:spcBef>
              <a:buFont typeface="Arial" panose="020B0604020202020204" pitchFamily="34" charset="0"/>
              <a:buChar char="•"/>
            </a:pPr>
            <a:r>
              <a:rPr lang="fr-CA" dirty="0"/>
              <a:t>Fournir un bahut pour le rangement du matériel de TI et/ou le matériel audiovisuel, selon les besoins.  Toujours vérifier auprès des personnes-ressources en matière de mobilier et de TI pour déterminer les exigences de chaque projet.</a:t>
            </a:r>
          </a:p>
          <a:p>
            <a:pPr marL="171450" indent="-171450">
              <a:spcBef>
                <a:spcPts val="0"/>
              </a:spcBef>
              <a:buFont typeface="Arial" panose="020B0604020202020204" pitchFamily="34" charset="0"/>
              <a:buChar char="•"/>
            </a:pPr>
            <a:r>
              <a:rPr lang="fr-CA" dirty="0"/>
              <a:t>Configuration de la vidéoconférence et solution d’ameublement pour ranger la technologie mobile.</a:t>
            </a:r>
          </a:p>
          <a:p>
            <a:pPr marL="171450" indent="-171450">
              <a:spcBef>
                <a:spcPts val="0"/>
              </a:spcBef>
              <a:buFont typeface="Arial" panose="020B0604020202020204" pitchFamily="34" charset="0"/>
              <a:buChar char="•"/>
            </a:pPr>
            <a:endParaRPr lang="en-CA" dirty="0"/>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35</a:t>
            </a:fld>
            <a:endParaRPr lang="fr-CA"/>
          </a:p>
        </p:txBody>
      </p:sp>
      <p:sp>
        <p:nvSpPr>
          <p:cNvPr id="8" name="Text Placeholder 7"/>
          <p:cNvSpPr>
            <a:spLocks noGrp="1"/>
          </p:cNvSpPr>
          <p:nvPr>
            <p:ph type="body" sz="half" idx="22"/>
            <p:custDataLst>
              <p:tags r:id="rId3"/>
            </p:custDataLst>
          </p:nvPr>
        </p:nvSpPr>
        <p:spPr>
          <a:xfrm>
            <a:off x="838200" y="0"/>
            <a:ext cx="2999676" cy="950258"/>
          </a:xfrm>
          <a:solidFill>
            <a:srgbClr val="03BADF"/>
          </a:solidFill>
        </p:spPr>
        <p:txBody>
          <a:bodyPr>
            <a:normAutofit/>
          </a:bodyPr>
          <a:lstStyle/>
          <a:p>
            <a:pPr algn="ctr"/>
            <a:r>
              <a:rPr lang="fr-CA" sz="1800"/>
              <a:t>AIRE DE COLLABORATION FERMÉE</a:t>
            </a:r>
          </a:p>
        </p:txBody>
      </p:sp>
      <p:sp>
        <p:nvSpPr>
          <p:cNvPr id="9" name="Text Placeholder 8"/>
          <p:cNvSpPr>
            <a:spLocks noGrp="1"/>
          </p:cNvSpPr>
          <p:nvPr>
            <p:ph type="body" sz="half" idx="24"/>
            <p:custDataLst>
              <p:tags r:id="rId4"/>
            </p:custDataLst>
          </p:nvPr>
        </p:nvSpPr>
        <p:spPr>
          <a:xfrm>
            <a:off x="7257449" y="1082768"/>
            <a:ext cx="4094764" cy="5273582"/>
          </a:xfrm>
        </p:spPr>
        <p:txBody>
          <a:bodyPr vert="horz" lIns="91440" tIns="45720" rIns="91440" bIns="45720" rtlCol="0" anchor="t">
            <a:normAutofit lnSpcReduction="10000"/>
          </a:bodyPr>
          <a:lstStyle/>
          <a:p>
            <a:r>
              <a:rPr lang="fr-CA" b="1"/>
              <a:t>OCCUPANTS: </a:t>
            </a:r>
            <a:r>
              <a:rPr lang="fr-CA"/>
              <a:t>10 à 12</a:t>
            </a:r>
          </a:p>
          <a:p>
            <a:r>
              <a:rPr lang="fr-CA" b="1"/>
              <a:t>INTIMITÉ VISUELLE: </a:t>
            </a:r>
            <a:r>
              <a:rPr lang="fr-CA"/>
              <a:t>de moyenne à élevée</a:t>
            </a:r>
          </a:p>
          <a:p>
            <a:r>
              <a:rPr lang="fr-CA" b="1">
                <a:latin typeface="Tw Cen MT"/>
              </a:rPr>
              <a:t>INTIMITÉ ACOUSTIQUE: </a:t>
            </a:r>
            <a:r>
              <a:rPr lang="fr-CA">
                <a:latin typeface="Tw Cen MT"/>
              </a:rPr>
              <a:t>de moyenne à élevée (cible : ITS 45)</a:t>
            </a:r>
          </a:p>
          <a:p>
            <a:r>
              <a:rPr lang="fr-CA" b="1"/>
              <a:t>TAILLE MOYENNE: </a:t>
            </a:r>
            <a:r>
              <a:rPr lang="fr-CA"/>
              <a:t>32 m²</a:t>
            </a:r>
          </a:p>
          <a:p>
            <a:r>
              <a:rPr lang="fr-CA" b="1"/>
              <a:t>TECHNOLOGIE</a:t>
            </a:r>
          </a:p>
          <a:p>
            <a:pPr marL="171450" indent="-171450">
              <a:spcBef>
                <a:spcPts val="0"/>
              </a:spcBef>
              <a:buFont typeface="Arial" panose="020B0604020202020204" pitchFamily="34" charset="0"/>
              <a:buChar char="•"/>
            </a:pPr>
            <a:r>
              <a:rPr lang="en-CA" sz="1200"/>
              <a:t>Poste de travail </a:t>
            </a:r>
            <a:r>
              <a:rPr lang="fr-FR" sz="1200"/>
              <a:t>apportez votre propre appareil. </a:t>
            </a:r>
          </a:p>
          <a:p>
            <a:pPr marL="171450" indent="-171450">
              <a:spcBef>
                <a:spcPts val="0"/>
              </a:spcBef>
              <a:buFont typeface="Arial" panose="020B0604020202020204" pitchFamily="34" charset="0"/>
              <a:buChar char="•"/>
            </a:pPr>
            <a:r>
              <a:rPr lang="fr-FR" sz="1200">
                <a:latin typeface="Tw Cen MT"/>
              </a:rPr>
              <a:t>Pour plus d’informations concernant les exigences technologiques du poste de travail, veuillez-vous référer au </a:t>
            </a:r>
            <a:r>
              <a:rPr lang="fr-FR" sz="1200">
                <a:latin typeface="Tw Cen MT"/>
                <a:hlinkClick r:id="rId9"/>
              </a:rPr>
              <a:t>Milieu de travail GC Exigence TI des points de travail. </a:t>
            </a:r>
            <a:r>
              <a:rPr lang="fr-FR">
                <a:latin typeface="Tw Cen MT"/>
              </a:rPr>
              <a:t> </a:t>
            </a:r>
            <a:endParaRPr lang="en-CA">
              <a:highlight>
                <a:srgbClr val="FFFF00"/>
              </a:highlight>
            </a:endParaRPr>
          </a:p>
          <a:p>
            <a:pPr>
              <a:spcBef>
                <a:spcPts val="0"/>
              </a:spcBef>
            </a:pPr>
            <a:endParaRPr lang="en-CA" b="1">
              <a:highlight>
                <a:srgbClr val="FFFF00"/>
              </a:highlight>
            </a:endParaRPr>
          </a:p>
          <a:p>
            <a:pPr>
              <a:spcBef>
                <a:spcPts val="0"/>
              </a:spcBef>
            </a:pPr>
            <a:r>
              <a:rPr lang="fr-CA" b="1"/>
              <a:t>ÉLECTRIQUES</a:t>
            </a:r>
          </a:p>
          <a:p>
            <a:pPr>
              <a:spcBef>
                <a:spcPts val="0"/>
              </a:spcBef>
            </a:pPr>
            <a:r>
              <a:rPr lang="fr-CA" sz="1200"/>
              <a:t>Exigences pour le mobilier:</a:t>
            </a:r>
          </a:p>
          <a:p>
            <a:pPr marL="171450" indent="-171450">
              <a:spcBef>
                <a:spcPts val="0"/>
              </a:spcBef>
              <a:buFont typeface="Arial" panose="020B0604020202020204" pitchFamily="34" charset="0"/>
              <a:buChar char="•"/>
            </a:pPr>
            <a:r>
              <a:rPr lang="fr-CA"/>
              <a:t>Des prises d’alimentation et des prises USB peuvent être incorporés dans le mobilier (si applicable)</a:t>
            </a:r>
          </a:p>
          <a:p>
            <a:r>
              <a:rPr lang="fr-CA"/>
              <a:t>Exigences pour la pièce:</a:t>
            </a:r>
          </a:p>
          <a:p>
            <a:pPr marL="171450" indent="-171450">
              <a:spcBef>
                <a:spcPts val="0"/>
              </a:spcBef>
              <a:buFont typeface="Arial" panose="020B0604020202020204" pitchFamily="34" charset="0"/>
              <a:buChar char="•"/>
            </a:pPr>
            <a:r>
              <a:rPr lang="fr-CA">
                <a:latin typeface="Tw Cen MT"/>
              </a:rPr>
              <a:t>Prévoir trois (3) circuits/salle de réunion moyenne;</a:t>
            </a:r>
          </a:p>
          <a:p>
            <a:pPr marL="171450" indent="-171450">
              <a:spcBef>
                <a:spcPts val="0"/>
              </a:spcBef>
              <a:buFont typeface="Arial" panose="020B0604020202020204" pitchFamily="34" charset="0"/>
              <a:buChar char="•"/>
            </a:pPr>
            <a:r>
              <a:rPr lang="fr-CA">
                <a:latin typeface="Tw Cen MT"/>
              </a:rPr>
              <a:t>Fournir une (1) prise électrique quadruplex ou (2) deux prises double standard dédiée à chaque moniteur;</a:t>
            </a:r>
          </a:p>
          <a:p>
            <a:pPr marL="171450" indent="-171450">
              <a:spcBef>
                <a:spcPts val="0"/>
              </a:spcBef>
              <a:buFont typeface="Arial" panose="020B0604020202020204" pitchFamily="34" charset="0"/>
              <a:buChar char="•"/>
            </a:pPr>
            <a:r>
              <a:rPr lang="fr-CA" sz="1200"/>
              <a:t>Prévoir au maximum quatre (4) prises électriques murales standard avec chargement USB par salle de réunion moyenne;</a:t>
            </a:r>
          </a:p>
          <a:p>
            <a:pPr marL="171450" indent="-171450">
              <a:spcBef>
                <a:spcPts val="0"/>
              </a:spcBef>
              <a:buFont typeface="Arial" panose="020B0604020202020204" pitchFamily="34" charset="0"/>
              <a:buChar char="•"/>
            </a:pPr>
            <a:r>
              <a:rPr lang="fr-CA"/>
              <a:t>Prévoir au maximum deux (2) prises électrique au sol;</a:t>
            </a:r>
          </a:p>
          <a:p>
            <a:pPr marL="171450" indent="-171450">
              <a:spcBef>
                <a:spcPts val="0"/>
              </a:spcBef>
              <a:buFont typeface="Arial" panose="020B0604020202020204" pitchFamily="34" charset="0"/>
              <a:buChar char="•"/>
            </a:pPr>
            <a:r>
              <a:rPr lang="fr-CA"/>
              <a:t>Fournir une (1) prise VDI (voix, images, données) par salle de projet (si requis par le client – cas par cas).</a:t>
            </a:r>
          </a:p>
          <a:p>
            <a:pPr>
              <a:spcBef>
                <a:spcPts val="0"/>
              </a:spcBef>
            </a:pPr>
            <a:endParaRPr lang="fr-CA" b="1"/>
          </a:p>
          <a:p>
            <a:pPr>
              <a:spcBef>
                <a:spcPts val="0"/>
              </a:spcBef>
            </a:pPr>
            <a:r>
              <a:rPr lang="fr-CA" b="1"/>
              <a:t>MÉCANIQUE</a:t>
            </a:r>
          </a:p>
          <a:p>
            <a:pPr marL="171450" indent="-171450">
              <a:spcBef>
                <a:spcPts val="0"/>
              </a:spcBef>
              <a:buFont typeface="Arial" panose="020B0604020202020204" pitchFamily="34" charset="0"/>
              <a:buChar char="•"/>
            </a:pPr>
            <a:r>
              <a:rPr lang="fr-CA"/>
              <a:t>Consulter le document Spécifications générales et bureaux à aires ouvertes, pages 3 et 4.</a:t>
            </a:r>
            <a:endParaRPr lang="en-US"/>
          </a:p>
        </p:txBody>
      </p:sp>
      <p:sp>
        <p:nvSpPr>
          <p:cNvPr id="10" name="Text Placeholder 9"/>
          <p:cNvSpPr>
            <a:spLocks noGrp="1"/>
          </p:cNvSpPr>
          <p:nvPr>
            <p:ph type="body" sz="half" idx="23"/>
            <p:custDataLst>
              <p:tags r:id="rId5"/>
            </p:custDataLst>
          </p:nvPr>
        </p:nvSpPr>
        <p:spPr>
          <a:xfrm>
            <a:off x="3962400" y="-1"/>
            <a:ext cx="7389813" cy="953903"/>
          </a:xfrm>
          <a:solidFill>
            <a:srgbClr val="03BADF">
              <a:alpha val="50196"/>
            </a:srgbClr>
          </a:solidFill>
        </p:spPr>
        <p:txBody>
          <a:bodyPr>
            <a:normAutofit/>
          </a:bodyPr>
          <a:lstStyle/>
          <a:p>
            <a:r>
              <a:rPr lang="fr-CA" sz="2400"/>
              <a:t>SALLE DE RÉUNION MOYENNE</a:t>
            </a:r>
          </a:p>
        </p:txBody>
      </p:sp>
      <p:sp>
        <p:nvSpPr>
          <p:cNvPr id="18" name="Text Box 2"/>
          <p:cNvSpPr txBox="1">
            <a:spLocks noChangeArrowheads="1"/>
          </p:cNvSpPr>
          <p:nvPr>
            <p:custDataLst>
              <p:tags r:id="rId6"/>
            </p:custDataLst>
          </p:nvPr>
        </p:nvSpPr>
        <p:spPr bwMode="auto">
          <a:xfrm>
            <a:off x="838200" y="2782984"/>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EXEMPLE</a:t>
            </a:r>
          </a:p>
        </p:txBody>
      </p:sp>
      <p:sp>
        <p:nvSpPr>
          <p:cNvPr id="12" name="Footer Placeholder 4">
            <a:extLst>
              <a:ext uri="{FF2B5EF4-FFF2-40B4-BE49-F238E27FC236}">
                <a16:creationId xmlns:a16="http://schemas.microsoft.com/office/drawing/2014/main" id="{ED7B5EE9-D0C6-40F6-A3C6-D12580BD3E46}"/>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2" name="Picture 1" descr="Engineering drawing&#10;&#10;Description automatically generated">
            <a:extLst>
              <a:ext uri="{FF2B5EF4-FFF2-40B4-BE49-F238E27FC236}">
                <a16:creationId xmlns:a16="http://schemas.microsoft.com/office/drawing/2014/main" id="{00F18DCC-AA9D-E7BD-7B7C-8B0692DB3A7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5355" t="6492" r="30192" b="12105"/>
          <a:stretch/>
        </p:blipFill>
        <p:spPr>
          <a:xfrm rot="5400000">
            <a:off x="5615056" y="3860590"/>
            <a:ext cx="1299324" cy="1771451"/>
          </a:xfrm>
          <a:prstGeom prst="rect">
            <a:avLst/>
          </a:prstGeom>
        </p:spPr>
      </p:pic>
      <p:pic>
        <p:nvPicPr>
          <p:cNvPr id="4" name="Picture 3" descr="A picture containing text, screenshot&#10;&#10;Description automatically generated">
            <a:extLst>
              <a:ext uri="{FF2B5EF4-FFF2-40B4-BE49-F238E27FC236}">
                <a16:creationId xmlns:a16="http://schemas.microsoft.com/office/drawing/2014/main" id="{D8CCDF35-606B-E9E4-1680-7E1D682052F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833" t="17894" r="6881" b="9854"/>
          <a:stretch/>
        </p:blipFill>
        <p:spPr>
          <a:xfrm>
            <a:off x="838200" y="3473136"/>
            <a:ext cx="4433787" cy="2193062"/>
          </a:xfrm>
          <a:prstGeom prst="rect">
            <a:avLst/>
          </a:prstGeom>
        </p:spPr>
      </p:pic>
      <p:sp>
        <p:nvSpPr>
          <p:cNvPr id="7" name="Date Placeholder 3">
            <a:extLst>
              <a:ext uri="{FF2B5EF4-FFF2-40B4-BE49-F238E27FC236}">
                <a16:creationId xmlns:a16="http://schemas.microsoft.com/office/drawing/2014/main" id="{545308B0-E472-C1C1-C59C-52170EC1F827}"/>
              </a:ext>
            </a:extLst>
          </p:cNvPr>
          <p:cNvSpPr>
            <a:spLocks noGrp="1"/>
          </p:cNvSpPr>
          <p:nvPr>
            <p:ph type="dt" sz="half" idx="10"/>
          </p:nvPr>
        </p:nvSpPr>
        <p:spPr>
          <a:xfrm>
            <a:off x="857654" y="6382511"/>
            <a:ext cx="1304365" cy="365125"/>
          </a:xfrm>
        </p:spPr>
        <p:txBody>
          <a:bodyPr/>
          <a:lstStyle/>
          <a:p>
            <a:fld id="{46DAE61C-8733-413D-A9B2-AC424D0B3D6B}" type="datetime1">
              <a:rPr lang="en-US" smtClean="0"/>
              <a:t>4/12/2024</a:t>
            </a:fld>
            <a:endParaRPr lang="fr-CA" dirty="0"/>
          </a:p>
        </p:txBody>
      </p:sp>
    </p:spTree>
    <p:extLst>
      <p:ext uri="{BB962C8B-B14F-4D97-AF65-F5344CB8AC3E}">
        <p14:creationId xmlns:p14="http://schemas.microsoft.com/office/powerpoint/2010/main" val="3965425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838200" y="1014421"/>
            <a:ext cx="5562600" cy="5212503"/>
          </a:xfrm>
        </p:spPr>
        <p:txBody>
          <a:bodyPr vert="horz" lIns="91440" tIns="45720" rIns="91440" bIns="45720" rtlCol="0" anchor="t">
            <a:normAutofit lnSpcReduction="10000"/>
          </a:bodyPr>
          <a:lstStyle/>
          <a:p>
            <a:pPr marL="0" indent="0">
              <a:spcBef>
                <a:spcPts val="0"/>
              </a:spcBef>
              <a:buNone/>
            </a:pPr>
            <a:r>
              <a:rPr lang="fr-CA" b="1" dirty="0">
                <a:latin typeface="Tw Cen MT"/>
              </a:rPr>
              <a:t>ÉLECTRICITÉ (suite)</a:t>
            </a:r>
          </a:p>
          <a:p>
            <a:pPr marL="171450" indent="-171450">
              <a:spcBef>
                <a:spcPts val="0"/>
              </a:spcBef>
            </a:pPr>
            <a:r>
              <a:rPr lang="fr-CA" dirty="0">
                <a:latin typeface="Tw Cen MT"/>
              </a:rPr>
              <a:t>Un ou plusieurs appareils d’éclairage suspendus à éclairage direct ou indirect, selon la fonction de la table de réunion, connectés à un interrupteur indépendant et à un détecteur de mouvement.</a:t>
            </a:r>
          </a:p>
          <a:p>
            <a:pPr marL="171450" indent="-171450">
              <a:spcBef>
                <a:spcPts val="0"/>
              </a:spcBef>
            </a:pPr>
            <a:r>
              <a:rPr lang="fr-CA" dirty="0">
                <a:latin typeface="Tw Cen MT"/>
              </a:rPr>
              <a:t>Éclairage périmétrique ou éclairage d’accentuation à intensité réglable, visant à répondre aux besoins d’un présentateur, connecté à un interrupteur indépendant et à un détecteur de mouvement</a:t>
            </a:r>
            <a:r>
              <a:rPr lang="fr-CA" b="1" dirty="0">
                <a:latin typeface="Tw Cen MT"/>
              </a:rPr>
              <a:t>.</a:t>
            </a:r>
          </a:p>
          <a:p>
            <a:pPr marL="0" lvl="0" indent="0">
              <a:buNone/>
            </a:pPr>
            <a:r>
              <a:rPr lang="fr-CA" b="1" dirty="0">
                <a:latin typeface="Tw Cen MT"/>
              </a:rPr>
              <a:t>MÉCANIQUE</a:t>
            </a:r>
          </a:p>
          <a:p>
            <a:pPr marL="171450" lvl="0" indent="-171450">
              <a:spcBef>
                <a:spcPts val="0"/>
              </a:spcBef>
            </a:pPr>
            <a:r>
              <a:rPr lang="fr-CA" dirty="0">
                <a:latin typeface="Tw Cen MT"/>
              </a:rPr>
              <a:t>Consulter le document Spécifications générales et bureaux à aires ouvertes, pages 3 et 4.</a:t>
            </a:r>
          </a:p>
          <a:p>
            <a:pPr marL="171450" indent="-171450">
              <a:spcBef>
                <a:spcPts val="0"/>
              </a:spcBef>
            </a:pPr>
            <a:r>
              <a:rPr lang="fr-CA" dirty="0">
                <a:latin typeface="Tw Cen MT"/>
              </a:rPr>
              <a:t>Remarque : Les éléments mécaniques doivent être conçus précisément pour les salles de réunion fermées.</a:t>
            </a:r>
          </a:p>
          <a:p>
            <a:pPr marL="0" lvl="0" indent="0">
              <a:buNone/>
            </a:pPr>
            <a:r>
              <a:rPr lang="fr-CA" b="1" dirty="0">
                <a:latin typeface="Tw Cen MT"/>
              </a:rPr>
              <a:t>AMÉNAGEMENT INTÉRIEUR</a:t>
            </a:r>
          </a:p>
          <a:p>
            <a:pPr marL="171450" lvl="0" indent="-171450">
              <a:spcBef>
                <a:spcPts val="0"/>
              </a:spcBef>
            </a:pPr>
            <a:r>
              <a:rPr lang="fr-CA" dirty="0">
                <a:latin typeface="Tw Cen MT"/>
              </a:rPr>
              <a:t>Consulter le document Spécifications générales et bureaux à aires ouvertes, pages 3 et 4.</a:t>
            </a:r>
          </a:p>
          <a:p>
            <a:pPr marL="0" indent="0">
              <a:spcBef>
                <a:spcPts val="0"/>
              </a:spcBef>
              <a:buNone/>
            </a:pPr>
            <a:endParaRPr lang="en-US" b="1" dirty="0"/>
          </a:p>
          <a:p>
            <a:pPr marL="0" indent="0">
              <a:spcBef>
                <a:spcPts val="0"/>
              </a:spcBef>
              <a:buNone/>
            </a:pPr>
            <a:r>
              <a:rPr lang="fr-CA" b="1" dirty="0">
                <a:latin typeface="Tw Cen MT"/>
              </a:rPr>
              <a:t>ACCESSIBILITÉ</a:t>
            </a:r>
          </a:p>
          <a:p>
            <a:pPr marL="171450" indent="-171450">
              <a:spcBef>
                <a:spcPts val="0"/>
              </a:spcBef>
            </a:pPr>
            <a:r>
              <a:rPr lang="fr-FR" dirty="0">
                <a:latin typeface="Tw Cen MT"/>
              </a:rPr>
              <a:t>Assurez-vous que les diamètres de rotation et l’espace de circulation permettent </a:t>
            </a:r>
            <a:r>
              <a:rPr lang="fr-CA" dirty="0">
                <a:latin typeface="Tw Cen MT"/>
              </a:rPr>
              <a:t>aux utilisateurs d’appareils d’aide à la mobilité sur roues d’accéder à des postes de travail et à des équipements accessibles (par exemple, un tableau blanc).</a:t>
            </a:r>
          </a:p>
          <a:p>
            <a:pPr marL="171450" indent="-171450">
              <a:spcBef>
                <a:spcPts val="0"/>
              </a:spcBef>
            </a:pPr>
            <a:r>
              <a:rPr lang="fr-CA" dirty="0">
                <a:latin typeface="Tw Cen MT"/>
              </a:rPr>
              <a:t>Veuillez prévoir de l’espace pour les chaises à être déplacées en dehors de l’espace de circulation. N’encombrez pas la pièce avec trop de chaises.</a:t>
            </a:r>
          </a:p>
          <a:p>
            <a:pPr marL="171450" indent="-171450">
              <a:spcBef>
                <a:spcPts val="0"/>
              </a:spcBef>
            </a:pPr>
            <a:r>
              <a:rPr lang="fr-CA" dirty="0">
                <a:latin typeface="Tw Cen MT"/>
              </a:rPr>
              <a:t>Les modules d’alimentation dans les tables de réunion doivent être accessibles en position assise (à un emplacement accessible sur la table) et utilisables avec un effort minimal et une dextérité réduite.</a:t>
            </a:r>
          </a:p>
          <a:p>
            <a:pPr marL="171450" indent="-171450">
              <a:spcBef>
                <a:spcPts val="0"/>
              </a:spcBef>
            </a:pPr>
            <a:r>
              <a:rPr lang="fr-CA" dirty="0">
                <a:latin typeface="Tw Cen MT"/>
              </a:rPr>
              <a:t>Pensez à maximiser les lignes de vue pour ceux/celles qui bénéficient de la lecture sur les lèvres. Par exemple, des tables rondes, ovales ou en forme de bateau peuvent être utiles, mais n’oubliez pas qu’elles doivent également offrir un dégagement pour les genoux et orteils.</a:t>
            </a:r>
          </a:p>
          <a:p>
            <a:pPr marL="171450" indent="-171450">
              <a:spcBef>
                <a:spcPts val="0"/>
              </a:spcBef>
            </a:pPr>
            <a:r>
              <a:rPr lang="fr-FR" dirty="0">
                <a:latin typeface="Tw Cen MT"/>
              </a:rPr>
              <a:t>Référez-vous aux pages 5 et 6 pour obtenir des informations générales sur l’accessibilité qui pourraient s’appliquer.</a:t>
            </a:r>
            <a:endParaRPr lang="fr-CA" dirty="0"/>
          </a:p>
          <a:p>
            <a:pPr marL="171450" indent="-171450">
              <a:spcBef>
                <a:spcPts val="0"/>
              </a:spcBef>
            </a:pPr>
            <a:endParaRPr lang="fr-CA" dirty="0">
              <a:latin typeface="Tw Cen MT"/>
            </a:endParaRPr>
          </a:p>
          <a:p>
            <a:pPr marL="171450" indent="-171450">
              <a:spcBef>
                <a:spcPts val="0"/>
              </a:spcBef>
            </a:pPr>
            <a:endParaRPr lang="fr-CA" dirty="0">
              <a:latin typeface="Tw Cen MT"/>
            </a:endParaRPr>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36</a:t>
            </a:fld>
            <a:endParaRPr lang="fr-CA"/>
          </a:p>
        </p:txBody>
      </p:sp>
      <p:sp>
        <p:nvSpPr>
          <p:cNvPr id="6" name="Text Placeholder 5"/>
          <p:cNvSpPr>
            <a:spLocks noGrp="1"/>
          </p:cNvSpPr>
          <p:nvPr>
            <p:ph type="body" sz="half" idx="22"/>
            <p:custDataLst>
              <p:tags r:id="rId3"/>
            </p:custDataLst>
          </p:nvPr>
        </p:nvSpPr>
        <p:spPr>
          <a:xfrm>
            <a:off x="838200" y="-1"/>
            <a:ext cx="2975919" cy="950259"/>
          </a:xfrm>
          <a:solidFill>
            <a:srgbClr val="03BADF"/>
          </a:solidFill>
        </p:spPr>
        <p:txBody>
          <a:bodyPr>
            <a:normAutofit/>
          </a:bodyPr>
          <a:lstStyle/>
          <a:p>
            <a:pPr algn="ctr"/>
            <a:r>
              <a:rPr lang="fr-CA" sz="1800"/>
              <a:t>AIRE DE COLLABORATION FERMÉE</a:t>
            </a:r>
          </a:p>
        </p:txBody>
      </p:sp>
      <p:sp>
        <p:nvSpPr>
          <p:cNvPr id="7" name="Text Placeholder 6"/>
          <p:cNvSpPr>
            <a:spLocks noGrp="1"/>
          </p:cNvSpPr>
          <p:nvPr>
            <p:ph type="body" sz="half" idx="23"/>
            <p:custDataLst>
              <p:tags r:id="rId4"/>
            </p:custDataLst>
          </p:nvPr>
        </p:nvSpPr>
        <p:spPr>
          <a:xfrm>
            <a:off x="3945925" y="0"/>
            <a:ext cx="7406288" cy="953902"/>
          </a:xfrm>
          <a:solidFill>
            <a:srgbClr val="03BADF">
              <a:alpha val="50196"/>
            </a:srgbClr>
          </a:solidFill>
        </p:spPr>
        <p:txBody>
          <a:bodyPr>
            <a:normAutofit/>
          </a:bodyPr>
          <a:lstStyle/>
          <a:p>
            <a:r>
              <a:rPr lang="fr-CA" sz="2400"/>
              <a:t>SALLE DE RÉUNION MOYENNE (suite)</a:t>
            </a:r>
          </a:p>
        </p:txBody>
      </p:sp>
      <p:sp>
        <p:nvSpPr>
          <p:cNvPr id="15" name="Text Box 2"/>
          <p:cNvSpPr txBox="1">
            <a:spLocks noChangeArrowheads="1"/>
          </p:cNvSpPr>
          <p:nvPr>
            <p:custDataLst>
              <p:tags r:id="rId5"/>
            </p:custDataLst>
          </p:nvPr>
        </p:nvSpPr>
        <p:spPr bwMode="auto">
          <a:xfrm>
            <a:off x="6494799" y="1045338"/>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AUTRES EXEMPLES DE CONFIGURATION</a:t>
            </a:r>
          </a:p>
        </p:txBody>
      </p:sp>
      <p:sp>
        <p:nvSpPr>
          <p:cNvPr id="12" name="Footer Placeholder 4">
            <a:extLst>
              <a:ext uri="{FF2B5EF4-FFF2-40B4-BE49-F238E27FC236}">
                <a16:creationId xmlns:a16="http://schemas.microsoft.com/office/drawing/2014/main" id="{20A07DE3-3965-4FDF-8010-B9CE72D792B3}"/>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dirty="0"/>
              <a:t>CENTRE NATIONAL D’EXPERTISE EN DESIGN INTÉRIEUR | SOLUTIONS EN MILIEU DE TRAVAIL DE SPAC</a:t>
            </a:r>
          </a:p>
        </p:txBody>
      </p:sp>
      <p:pic>
        <p:nvPicPr>
          <p:cNvPr id="4" name="Picture 3" descr="Diagram&#10;&#10;Description automatically generated">
            <a:extLst>
              <a:ext uri="{FF2B5EF4-FFF2-40B4-BE49-F238E27FC236}">
                <a16:creationId xmlns:a16="http://schemas.microsoft.com/office/drawing/2014/main" id="{FA51FA27-3192-C04D-985F-3E56D059B60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09" t="15772" r="4007" b="7368"/>
          <a:stretch/>
        </p:blipFill>
        <p:spPr>
          <a:xfrm>
            <a:off x="6494799" y="1424112"/>
            <a:ext cx="4465969" cy="2225871"/>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0DB2C27C-2E9B-4FE6-6F32-D2D173F9FB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736" t="18070" r="4715" b="9614"/>
          <a:stretch/>
        </p:blipFill>
        <p:spPr>
          <a:xfrm>
            <a:off x="6579019" y="3943909"/>
            <a:ext cx="4297527" cy="2283015"/>
          </a:xfrm>
          <a:prstGeom prst="rect">
            <a:avLst/>
          </a:prstGeom>
        </p:spPr>
      </p:pic>
      <p:sp>
        <p:nvSpPr>
          <p:cNvPr id="9" name="Date Placeholder 3">
            <a:extLst>
              <a:ext uri="{FF2B5EF4-FFF2-40B4-BE49-F238E27FC236}">
                <a16:creationId xmlns:a16="http://schemas.microsoft.com/office/drawing/2014/main" id="{71AC950B-75D4-8116-EE11-57A9996B1B2D}"/>
              </a:ext>
            </a:extLst>
          </p:cNvPr>
          <p:cNvSpPr>
            <a:spLocks noGrp="1"/>
          </p:cNvSpPr>
          <p:nvPr>
            <p:ph type="dt" sz="half" idx="10"/>
          </p:nvPr>
        </p:nvSpPr>
        <p:spPr>
          <a:xfrm>
            <a:off x="857654" y="6382511"/>
            <a:ext cx="1304365" cy="365125"/>
          </a:xfrm>
        </p:spPr>
        <p:txBody>
          <a:bodyPr/>
          <a:lstStyle/>
          <a:p>
            <a:fld id="{14C9202C-DB10-4BA7-AA2F-33BAA010E637}" type="datetime1">
              <a:rPr lang="en-US" smtClean="0"/>
              <a:t>4/12/2024</a:t>
            </a:fld>
            <a:endParaRPr lang="fr-CA" dirty="0"/>
          </a:p>
        </p:txBody>
      </p:sp>
    </p:spTree>
    <p:extLst>
      <p:ext uri="{BB962C8B-B14F-4D97-AF65-F5344CB8AC3E}">
        <p14:creationId xmlns:p14="http://schemas.microsoft.com/office/powerpoint/2010/main" val="2874962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8200" y="1084429"/>
            <a:ext cx="6399997" cy="2008658"/>
          </a:xfrm>
        </p:spPr>
        <p:txBody>
          <a:bodyPr>
            <a:normAutofit fontScale="92500" lnSpcReduction="10000"/>
          </a:bodyPr>
          <a:lstStyle/>
          <a:p>
            <a:pPr>
              <a:spcBef>
                <a:spcPts val="0"/>
              </a:spcBef>
            </a:pPr>
            <a:r>
              <a:rPr lang="fr-CA" b="1" dirty="0"/>
              <a:t>CONCEPTION</a:t>
            </a:r>
          </a:p>
          <a:p>
            <a:pPr marL="171450" indent="-171450">
              <a:spcBef>
                <a:spcPts val="0"/>
              </a:spcBef>
              <a:buFont typeface="Arial" panose="020B0604020202020204" pitchFamily="34" charset="0"/>
              <a:buChar char="•"/>
            </a:pPr>
            <a:r>
              <a:rPr lang="fr-CA" dirty="0"/>
              <a:t>Pièce fermée avec cloisons démontables et/ou sèches.</a:t>
            </a:r>
          </a:p>
          <a:p>
            <a:pPr marL="171450" indent="-171450">
              <a:spcBef>
                <a:spcPts val="0"/>
              </a:spcBef>
              <a:buFont typeface="Arial" panose="020B0604020202020204" pitchFamily="34" charset="0"/>
              <a:buChar char="•"/>
            </a:pPr>
            <a:r>
              <a:rPr lang="fr-CA" dirty="0"/>
              <a:t>Prévoir une porte à chaque extrémité de la pièce et envisager des portes coulissantes pour optimiser l’espace.</a:t>
            </a:r>
          </a:p>
          <a:p>
            <a:pPr marL="171450" indent="-171450">
              <a:spcBef>
                <a:spcPts val="0"/>
              </a:spcBef>
              <a:buFont typeface="Arial" panose="020B0604020202020204" pitchFamily="34" charset="0"/>
              <a:buChar char="•"/>
            </a:pPr>
            <a:r>
              <a:rPr lang="fr-CA" dirty="0"/>
              <a:t>Cloison vitrée sur au moins un mur pour laisser pénétrer la lumière (une pellicule d’intimité peut être appliquée conformément aux normes et aux codes pertinents).</a:t>
            </a:r>
          </a:p>
          <a:p>
            <a:pPr marL="171450" indent="-171450">
              <a:spcBef>
                <a:spcPts val="0"/>
              </a:spcBef>
              <a:buFont typeface="Arial" panose="020B0604020202020204" pitchFamily="34" charset="0"/>
              <a:buChar char="•"/>
            </a:pPr>
            <a:r>
              <a:rPr lang="fr-CA" dirty="0"/>
              <a:t>Prévoir une surface sur laquelle on peut écrire sur au moins un mur.</a:t>
            </a:r>
          </a:p>
          <a:p>
            <a:pPr marL="171450" indent="-171450">
              <a:spcBef>
                <a:spcPts val="0"/>
              </a:spcBef>
              <a:buFont typeface="Arial" panose="020B0604020202020204" pitchFamily="34" charset="0"/>
              <a:buChar char="•"/>
            </a:pPr>
            <a:r>
              <a:rPr lang="fr-CA" dirty="0"/>
              <a:t>Chaises de conférence réglables en hauteur sur roulettes.</a:t>
            </a:r>
          </a:p>
          <a:p>
            <a:pPr marL="171450" indent="-171450">
              <a:spcBef>
                <a:spcPts val="0"/>
              </a:spcBef>
              <a:buFont typeface="Arial" panose="020B0604020202020204" pitchFamily="34" charset="0"/>
              <a:buChar char="•"/>
            </a:pPr>
            <a:r>
              <a:rPr lang="fr-CA" dirty="0"/>
              <a:t>Prévoir des banquettes ou d’autres sièges secondaires et des tables pour ordinateur portable le long d’un mur en vue d’accueillir des invités supplémentaires.</a:t>
            </a:r>
          </a:p>
          <a:p>
            <a:pPr marL="171450" indent="-171450">
              <a:spcBef>
                <a:spcPts val="0"/>
              </a:spcBef>
              <a:buFont typeface="Arial" panose="020B0604020202020204" pitchFamily="34" charset="0"/>
              <a:buChar char="•"/>
            </a:pPr>
            <a:r>
              <a:rPr lang="fr-CA" dirty="0"/>
              <a:t>Fournir un bahut pour le rangement du matériel de TI et/ou le matériel audiovisuel, selon les besoins.  Toujours vérifier auprès des personnes-ressources en matière de mobilier et de TI pour déterminer les exigences de chaque projet.</a:t>
            </a:r>
          </a:p>
          <a:p>
            <a:pPr marL="171450" indent="-171450">
              <a:spcBef>
                <a:spcPts val="0"/>
              </a:spcBef>
              <a:buFont typeface="Arial" panose="020B0604020202020204" pitchFamily="34" charset="0"/>
              <a:buChar char="•"/>
            </a:pPr>
            <a:r>
              <a:rPr lang="fr-CA" dirty="0"/>
              <a:t>Configuration de la vidéoconférence et solution d’ameublement pour ranger la technologie mobile.</a:t>
            </a:r>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37</a:t>
            </a:fld>
            <a:endParaRPr lang="fr-CA"/>
          </a:p>
        </p:txBody>
      </p:sp>
      <p:sp>
        <p:nvSpPr>
          <p:cNvPr id="8" name="Text Placeholder 7"/>
          <p:cNvSpPr>
            <a:spLocks noGrp="1"/>
          </p:cNvSpPr>
          <p:nvPr>
            <p:ph type="body" sz="half" idx="22"/>
            <p:custDataLst>
              <p:tags r:id="rId3"/>
            </p:custDataLst>
          </p:nvPr>
        </p:nvSpPr>
        <p:spPr>
          <a:xfrm>
            <a:off x="838200" y="-1"/>
            <a:ext cx="2959443" cy="950259"/>
          </a:xfrm>
          <a:solidFill>
            <a:srgbClr val="03BADF"/>
          </a:solidFill>
        </p:spPr>
        <p:txBody>
          <a:bodyPr>
            <a:normAutofit/>
          </a:bodyPr>
          <a:lstStyle/>
          <a:p>
            <a:pPr algn="ctr"/>
            <a:r>
              <a:rPr lang="fr-CA" sz="1800"/>
              <a:t>AIRE DE COLLABORATION FERMÉE</a:t>
            </a:r>
          </a:p>
        </p:txBody>
      </p:sp>
      <p:sp>
        <p:nvSpPr>
          <p:cNvPr id="9" name="Text Placeholder 8"/>
          <p:cNvSpPr>
            <a:spLocks noGrp="1"/>
          </p:cNvSpPr>
          <p:nvPr>
            <p:ph type="body" sz="half" idx="24"/>
            <p:custDataLst>
              <p:tags r:id="rId4"/>
            </p:custDataLst>
          </p:nvPr>
        </p:nvSpPr>
        <p:spPr>
          <a:xfrm>
            <a:off x="7372952" y="1084428"/>
            <a:ext cx="3979260" cy="5074699"/>
          </a:xfrm>
        </p:spPr>
        <p:txBody>
          <a:bodyPr vert="horz" lIns="91440" tIns="45720" rIns="91440" bIns="45720" rtlCol="0" anchor="t">
            <a:normAutofit lnSpcReduction="10000"/>
          </a:bodyPr>
          <a:lstStyle/>
          <a:p>
            <a:r>
              <a:rPr lang="fr-CA" b="1"/>
              <a:t>OCCUPANTS: </a:t>
            </a:r>
            <a:r>
              <a:rPr lang="fr-CA"/>
              <a:t>20 et plus</a:t>
            </a:r>
          </a:p>
          <a:p>
            <a:r>
              <a:rPr lang="fr-CA" b="1"/>
              <a:t>INTIMITÉ VISUELLE: </a:t>
            </a:r>
            <a:r>
              <a:rPr lang="fr-CA"/>
              <a:t>de moyenne à élevée</a:t>
            </a:r>
          </a:p>
          <a:p>
            <a:r>
              <a:rPr lang="fr-CA" b="1"/>
              <a:t>INTIMITÉ ACOUSTIQUE: </a:t>
            </a:r>
            <a:r>
              <a:rPr lang="fr-CA"/>
              <a:t>de moyenne à élevée (cible : ITS 45)</a:t>
            </a:r>
          </a:p>
          <a:p>
            <a:r>
              <a:rPr lang="fr-CA" b="1"/>
              <a:t>TAILLE MOYENNE: </a:t>
            </a:r>
            <a:r>
              <a:rPr lang="fr-CA"/>
              <a:t>60 m²</a:t>
            </a:r>
          </a:p>
          <a:p>
            <a:r>
              <a:rPr lang="fr-CA" b="1"/>
              <a:t>TECHNOLOGIE</a:t>
            </a:r>
          </a:p>
          <a:p>
            <a:pPr marL="171450" indent="-171450">
              <a:spcBef>
                <a:spcPts val="0"/>
              </a:spcBef>
              <a:buFont typeface="Arial" panose="020B0604020202020204" pitchFamily="34" charset="0"/>
              <a:buChar char="•"/>
            </a:pPr>
            <a:r>
              <a:rPr lang="en-CA" sz="1200"/>
              <a:t>Poste de travail a</a:t>
            </a:r>
            <a:r>
              <a:rPr lang="fr-FR" sz="1200" err="1"/>
              <a:t>pportez</a:t>
            </a:r>
            <a:r>
              <a:rPr lang="fr-FR" sz="1200"/>
              <a:t> votre propre appareil.</a:t>
            </a:r>
          </a:p>
          <a:p>
            <a:pPr marL="171450" indent="-171450">
              <a:spcBef>
                <a:spcPts val="0"/>
              </a:spcBef>
              <a:buFont typeface="Arial" panose="020B0604020202020204" pitchFamily="34" charset="0"/>
              <a:buChar char="•"/>
            </a:pPr>
            <a:r>
              <a:rPr lang="fr-FR" sz="1200">
                <a:latin typeface="Tw Cen MT"/>
              </a:rPr>
              <a:t>Pour plus d’informations concernant les exigences technologiques du poste de travail, veuillez-vous référer au </a:t>
            </a:r>
            <a:r>
              <a:rPr lang="fr-FR" sz="1200">
                <a:latin typeface="Tw Cen MT"/>
                <a:hlinkClick r:id="rId9"/>
              </a:rPr>
              <a:t>Milieu de travail GC Exigence TI des points de travail. </a:t>
            </a:r>
            <a:r>
              <a:rPr lang="fr-FR">
                <a:latin typeface="Tw Cen MT"/>
              </a:rPr>
              <a:t> </a:t>
            </a:r>
            <a:endParaRPr lang="en-CA" sz="1200">
              <a:highlight>
                <a:srgbClr val="FFFF00"/>
              </a:highlight>
            </a:endParaRPr>
          </a:p>
          <a:p>
            <a:pPr>
              <a:spcBef>
                <a:spcPts val="0"/>
              </a:spcBef>
            </a:pPr>
            <a:endParaRPr lang="fr-FR"/>
          </a:p>
          <a:p>
            <a:pPr>
              <a:spcBef>
                <a:spcPts val="0"/>
              </a:spcBef>
            </a:pPr>
            <a:r>
              <a:rPr lang="fr-CA" b="1"/>
              <a:t>ÉLECTRICITÉ</a:t>
            </a:r>
          </a:p>
          <a:p>
            <a:pPr>
              <a:spcBef>
                <a:spcPts val="0"/>
              </a:spcBef>
            </a:pPr>
            <a:r>
              <a:rPr lang="fr-CA" sz="1200"/>
              <a:t>Exigences pour le mobilier:</a:t>
            </a:r>
          </a:p>
          <a:p>
            <a:pPr marL="171450" indent="-171450">
              <a:spcBef>
                <a:spcPts val="0"/>
              </a:spcBef>
              <a:buFont typeface="Arial" panose="020B0604020202020204" pitchFamily="34" charset="0"/>
              <a:buChar char="•"/>
            </a:pPr>
            <a:r>
              <a:rPr lang="fr-CA"/>
              <a:t>Des prises d’alimentation et des prises USB peuvent être incorporés dans le mobilier (si applicable)</a:t>
            </a:r>
          </a:p>
          <a:p>
            <a:r>
              <a:rPr lang="fr-CA"/>
              <a:t>Exigences pour la pièce:</a:t>
            </a:r>
          </a:p>
          <a:p>
            <a:pPr marL="171450" indent="-171450">
              <a:spcBef>
                <a:spcPts val="0"/>
              </a:spcBef>
              <a:buFont typeface="Arial" panose="020B0604020202020204" pitchFamily="34" charset="0"/>
              <a:buChar char="•"/>
            </a:pPr>
            <a:r>
              <a:rPr lang="fr-CA">
                <a:latin typeface="Tw Cen MT"/>
              </a:rPr>
              <a:t>Prévoir quatre (4) circuits/grande salle de réunion;</a:t>
            </a:r>
          </a:p>
          <a:p>
            <a:pPr marL="171450" indent="-171450">
              <a:spcBef>
                <a:spcPts val="0"/>
              </a:spcBef>
              <a:buFont typeface="Arial" panose="020B0604020202020204" pitchFamily="34" charset="0"/>
              <a:buChar char="•"/>
            </a:pPr>
            <a:r>
              <a:rPr lang="fr-CA">
                <a:latin typeface="Tw Cen MT"/>
              </a:rPr>
              <a:t>Fournir une (1) prise électrique quadruplex ou (2) deux prises double standard dédiée à chaque moniteur;</a:t>
            </a:r>
          </a:p>
          <a:p>
            <a:pPr marL="171450" indent="-171450">
              <a:spcBef>
                <a:spcPts val="0"/>
              </a:spcBef>
              <a:buFont typeface="Arial" panose="020B0604020202020204" pitchFamily="34" charset="0"/>
              <a:buChar char="•"/>
            </a:pPr>
            <a:r>
              <a:rPr lang="fr-CA" sz="1200"/>
              <a:t>Prévoir au maximum cinq (5) prises électriques murales standard avec chargement USB par grande salle de réunion;</a:t>
            </a:r>
          </a:p>
          <a:p>
            <a:pPr marL="171450" indent="-171450">
              <a:spcBef>
                <a:spcPts val="0"/>
              </a:spcBef>
              <a:buFont typeface="Arial" panose="020B0604020202020204" pitchFamily="34" charset="0"/>
              <a:buChar char="•"/>
            </a:pPr>
            <a:r>
              <a:rPr lang="fr-CA"/>
              <a:t>Prévoir au maximum trois (3) prises électrique au sol;</a:t>
            </a:r>
          </a:p>
          <a:p>
            <a:pPr marL="171450" indent="-171450">
              <a:spcBef>
                <a:spcPts val="0"/>
              </a:spcBef>
              <a:buFont typeface="Arial" panose="020B0604020202020204" pitchFamily="34" charset="0"/>
              <a:buChar char="•"/>
            </a:pPr>
            <a:r>
              <a:rPr lang="fr-CA"/>
              <a:t>Fournir une (1) prise VDI (voix, images, données) par salle de projet (si requis par le client – cas par cas).</a:t>
            </a:r>
          </a:p>
          <a:p>
            <a:pPr>
              <a:spcBef>
                <a:spcPts val="0"/>
              </a:spcBef>
            </a:pPr>
            <a:endParaRPr lang="fr-CA"/>
          </a:p>
          <a:p>
            <a:pPr>
              <a:spcBef>
                <a:spcPts val="0"/>
              </a:spcBef>
            </a:pPr>
            <a:r>
              <a:rPr lang="fr-CA" b="1"/>
              <a:t>MÉCANIQUE</a:t>
            </a:r>
          </a:p>
          <a:p>
            <a:pPr marL="171450" indent="-171450">
              <a:spcBef>
                <a:spcPts val="0"/>
              </a:spcBef>
              <a:buFont typeface="Arial" panose="020B0604020202020204" pitchFamily="34" charset="0"/>
              <a:buChar char="•"/>
            </a:pPr>
            <a:r>
              <a:rPr lang="fr-CA"/>
              <a:t>Consulter le document Spécifications générales et bureaux à aires ouvertes, pages 3 et 4.</a:t>
            </a:r>
            <a:endParaRPr lang="en-US"/>
          </a:p>
        </p:txBody>
      </p:sp>
      <p:sp>
        <p:nvSpPr>
          <p:cNvPr id="10" name="Text Placeholder 9"/>
          <p:cNvSpPr>
            <a:spLocks noGrp="1"/>
          </p:cNvSpPr>
          <p:nvPr>
            <p:ph type="body" sz="half" idx="23"/>
            <p:custDataLst>
              <p:tags r:id="rId5"/>
            </p:custDataLst>
          </p:nvPr>
        </p:nvSpPr>
        <p:spPr>
          <a:xfrm>
            <a:off x="3970637" y="0"/>
            <a:ext cx="7381575" cy="950258"/>
          </a:xfrm>
          <a:solidFill>
            <a:srgbClr val="03BADF">
              <a:alpha val="50196"/>
            </a:srgbClr>
          </a:solidFill>
        </p:spPr>
        <p:txBody>
          <a:bodyPr>
            <a:normAutofit/>
          </a:bodyPr>
          <a:lstStyle/>
          <a:p>
            <a:r>
              <a:rPr lang="fr-CA" sz="2400"/>
              <a:t>GRANDE SALLE DE RÉUNION</a:t>
            </a:r>
          </a:p>
        </p:txBody>
      </p:sp>
      <p:sp>
        <p:nvSpPr>
          <p:cNvPr id="18" name="Text Box 3"/>
          <p:cNvSpPr txBox="1">
            <a:spLocks noChangeArrowheads="1"/>
          </p:cNvSpPr>
          <p:nvPr>
            <p:custDataLst>
              <p:tags r:id="rId6"/>
            </p:custDataLst>
          </p:nvPr>
        </p:nvSpPr>
        <p:spPr bwMode="auto">
          <a:xfrm>
            <a:off x="838200" y="3093087"/>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EXEMPLE</a:t>
            </a:r>
          </a:p>
        </p:txBody>
      </p:sp>
      <p:sp>
        <p:nvSpPr>
          <p:cNvPr id="13" name="Footer Placeholder 4">
            <a:extLst>
              <a:ext uri="{FF2B5EF4-FFF2-40B4-BE49-F238E27FC236}">
                <a16:creationId xmlns:a16="http://schemas.microsoft.com/office/drawing/2014/main" id="{AB9CC33B-BB69-433F-A8F2-CDC75CDBBBC9}"/>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14" name="Picture 13" descr="A picture containing text, screenshot, silhouette&#10;&#10;Description automatically generated">
            <a:extLst>
              <a:ext uri="{FF2B5EF4-FFF2-40B4-BE49-F238E27FC236}">
                <a16:creationId xmlns:a16="http://schemas.microsoft.com/office/drawing/2014/main" id="{A9F7E1EA-170A-EBC9-13BE-6D84CDCA7E5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761" t="25199" r="4614" b="20175"/>
          <a:stretch/>
        </p:blipFill>
        <p:spPr>
          <a:xfrm>
            <a:off x="838200" y="3380425"/>
            <a:ext cx="5559122" cy="1955104"/>
          </a:xfrm>
          <a:prstGeom prst="rect">
            <a:avLst/>
          </a:prstGeom>
        </p:spPr>
      </p:pic>
      <p:pic>
        <p:nvPicPr>
          <p:cNvPr id="15" name="Picture 14" descr="A picture containing engineering drawing&#10;&#10;Description automatically generated">
            <a:extLst>
              <a:ext uri="{FF2B5EF4-FFF2-40B4-BE49-F238E27FC236}">
                <a16:creationId xmlns:a16="http://schemas.microsoft.com/office/drawing/2014/main" id="{6D1D219D-0DE6-A81F-45D9-AD34348CD7E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0822" t="7018" r="34984" b="7368"/>
          <a:stretch/>
        </p:blipFill>
        <p:spPr>
          <a:xfrm rot="5400000">
            <a:off x="5559200" y="4478357"/>
            <a:ext cx="1103930" cy="2254063"/>
          </a:xfrm>
          <a:prstGeom prst="rect">
            <a:avLst/>
          </a:prstGeom>
        </p:spPr>
      </p:pic>
      <p:sp>
        <p:nvSpPr>
          <p:cNvPr id="4" name="Date Placeholder 3">
            <a:extLst>
              <a:ext uri="{FF2B5EF4-FFF2-40B4-BE49-F238E27FC236}">
                <a16:creationId xmlns:a16="http://schemas.microsoft.com/office/drawing/2014/main" id="{7A4836A0-93CC-1AE4-3202-B033F75B84C9}"/>
              </a:ext>
            </a:extLst>
          </p:cNvPr>
          <p:cNvSpPr>
            <a:spLocks noGrp="1"/>
          </p:cNvSpPr>
          <p:nvPr>
            <p:ph type="dt" sz="half" idx="10"/>
          </p:nvPr>
        </p:nvSpPr>
        <p:spPr>
          <a:xfrm>
            <a:off x="857654" y="6382511"/>
            <a:ext cx="1304365" cy="365125"/>
          </a:xfrm>
        </p:spPr>
        <p:txBody>
          <a:bodyPr/>
          <a:lstStyle/>
          <a:p>
            <a:fld id="{C3C6979D-62E7-438A-9D89-76ADC1AB4F83}" type="datetime1">
              <a:rPr lang="en-US" smtClean="0"/>
              <a:t>4/12/2024</a:t>
            </a:fld>
            <a:endParaRPr lang="fr-CA" dirty="0"/>
          </a:p>
        </p:txBody>
      </p:sp>
    </p:spTree>
    <p:extLst>
      <p:ext uri="{BB962C8B-B14F-4D97-AF65-F5344CB8AC3E}">
        <p14:creationId xmlns:p14="http://schemas.microsoft.com/office/powerpoint/2010/main" val="1486844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838201" y="1116947"/>
            <a:ext cx="6371122" cy="5164583"/>
          </a:xfrm>
        </p:spPr>
        <p:txBody>
          <a:bodyPr vert="horz" lIns="91440" tIns="45720" rIns="91440" bIns="45720" rtlCol="0" anchor="t">
            <a:normAutofit lnSpcReduction="10000"/>
          </a:bodyPr>
          <a:lstStyle/>
          <a:p>
            <a:pPr marL="0" indent="0">
              <a:spcBef>
                <a:spcPts val="0"/>
              </a:spcBef>
              <a:buNone/>
            </a:pPr>
            <a:r>
              <a:rPr lang="fr-CA" b="1" dirty="0">
                <a:latin typeface="Tw Cen MT"/>
              </a:rPr>
              <a:t>ÉLECTRICITÉ (suite)</a:t>
            </a:r>
          </a:p>
          <a:p>
            <a:pPr>
              <a:spcBef>
                <a:spcPts val="0"/>
              </a:spcBef>
            </a:pPr>
            <a:r>
              <a:rPr lang="fr-CA" dirty="0">
                <a:latin typeface="Tw Cen MT"/>
              </a:rPr>
              <a:t>Un ou plusieurs appareils d’éclairage suspendus à éclairage direct ou indirect, selon la fonction de la table de réunion, connectés à un interrupteur indépendant et à un détecteur de mouvement (un ou plusieurs circuits supplémentaires peuvent être nécessaires).</a:t>
            </a:r>
          </a:p>
          <a:p>
            <a:pPr>
              <a:spcBef>
                <a:spcPts val="0"/>
              </a:spcBef>
            </a:pPr>
            <a:r>
              <a:rPr lang="fr-CA" dirty="0">
                <a:latin typeface="Tw Cen MT"/>
              </a:rPr>
              <a:t>Éclairage périmétrique ou éclairage d’accentuation à intensité réglable, visant à répondre aux besoins d’un présentateur, connecté à un interrupteur indépendant et à un détecteur de mouvement (un ou plusieurs circuits supplémentaires peuvent être nécessaires).</a:t>
            </a:r>
          </a:p>
          <a:p>
            <a:pPr marL="0" lvl="0" indent="0">
              <a:buNone/>
            </a:pPr>
            <a:r>
              <a:rPr lang="fr-CA" b="1" dirty="0">
                <a:latin typeface="Tw Cen MT"/>
              </a:rPr>
              <a:t>MÉCANIQUE</a:t>
            </a:r>
          </a:p>
          <a:p>
            <a:pPr marL="171450" lvl="0" indent="-171450">
              <a:spcBef>
                <a:spcPts val="0"/>
              </a:spcBef>
            </a:pPr>
            <a:r>
              <a:rPr lang="fr-CA" dirty="0">
                <a:latin typeface="Tw Cen MT"/>
              </a:rPr>
              <a:t>Consulter le document Spécifications générales et bureaux à aires ouvertes, pages 3 et 4.</a:t>
            </a:r>
          </a:p>
          <a:p>
            <a:pPr marL="171450" lvl="0" indent="-171450">
              <a:spcBef>
                <a:spcPts val="0"/>
              </a:spcBef>
            </a:pPr>
            <a:r>
              <a:rPr lang="fr-CA" dirty="0">
                <a:latin typeface="Tw Cen MT"/>
              </a:rPr>
              <a:t>Remarque : Les éléments mécaniques doivent être conçus précisément pour les salles de réunion fermées.</a:t>
            </a:r>
          </a:p>
          <a:p>
            <a:pPr marL="0" lvl="0" indent="0">
              <a:buNone/>
            </a:pPr>
            <a:r>
              <a:rPr lang="fr-CA" b="1" dirty="0">
                <a:latin typeface="Tw Cen MT"/>
              </a:rPr>
              <a:t>AMÉNAGEMENT INTÉRIEUR</a:t>
            </a:r>
          </a:p>
          <a:p>
            <a:pPr marL="171450" lvl="0" indent="-171450">
              <a:spcBef>
                <a:spcPts val="0"/>
              </a:spcBef>
            </a:pPr>
            <a:r>
              <a:rPr lang="fr-CA" dirty="0">
                <a:latin typeface="Tw Cen MT"/>
              </a:rPr>
              <a:t>Consulter le document Spécifications générales et bureaux à aires ouvertes, pages 3 et 4.</a:t>
            </a:r>
          </a:p>
          <a:p>
            <a:pPr marL="0" indent="0">
              <a:buNone/>
            </a:pPr>
            <a:r>
              <a:rPr lang="fr-CA" b="1" dirty="0">
                <a:latin typeface="Tw Cen MT"/>
              </a:rPr>
              <a:t>ACCESSIBILITÉ</a:t>
            </a:r>
          </a:p>
          <a:p>
            <a:pPr marL="171450" indent="-171450">
              <a:spcBef>
                <a:spcPts val="0"/>
              </a:spcBef>
            </a:pPr>
            <a:r>
              <a:rPr lang="fr-FR" dirty="0">
                <a:latin typeface="Tw Cen MT"/>
              </a:rPr>
              <a:t>Assurez-vous que les diamètres de rotation et l’espace de circulation permettent </a:t>
            </a:r>
            <a:r>
              <a:rPr lang="fr-CA" dirty="0">
                <a:latin typeface="Tw Cen MT"/>
              </a:rPr>
              <a:t>aux utilisateurs d’appareils d’aide à la mobilité sur roues d’accéder à des postes de travail et à des équipements accessibles (par exemple, un tableau blanc).</a:t>
            </a:r>
          </a:p>
          <a:p>
            <a:pPr marL="171450" indent="-171450">
              <a:spcBef>
                <a:spcPts val="0"/>
              </a:spcBef>
            </a:pPr>
            <a:r>
              <a:rPr lang="fr-CA" dirty="0">
                <a:latin typeface="Tw Cen MT"/>
              </a:rPr>
              <a:t>Veuillez prévoir de l’espace pour les chaises à être déplacées en dehors de l’espace de circulation. N’encombrez pas la pièce avec trop de chaises.</a:t>
            </a:r>
          </a:p>
          <a:p>
            <a:pPr marL="171450" indent="-171450">
              <a:spcBef>
                <a:spcPts val="0"/>
              </a:spcBef>
            </a:pPr>
            <a:r>
              <a:rPr lang="fr-CA" dirty="0">
                <a:latin typeface="Tw Cen MT"/>
              </a:rPr>
              <a:t>Les modules d’alimentation dans les tables de réunion doivent être accessibles en position assise (à un emplacement accessible sur la table) et utilisables avec un effort minimal et une dextérité réduite.</a:t>
            </a:r>
          </a:p>
          <a:p>
            <a:pPr marL="171450" indent="-171450">
              <a:spcBef>
                <a:spcPts val="0"/>
              </a:spcBef>
            </a:pPr>
            <a:r>
              <a:rPr lang="fr-CA" dirty="0">
                <a:latin typeface="Tw Cen MT"/>
              </a:rPr>
              <a:t>Pensez à maximiser les lignes de vue pour ceux/celles qui bénéficient de la lecture sur les lèvres. Par exemple, des tables rondes, ovales ou en forme de bateau peuvent être utiles, mais n’oubliez pas qu’elles doivent également offrir un dégagement pour les genoux et orteils.</a:t>
            </a:r>
          </a:p>
          <a:p>
            <a:pPr>
              <a:spcBef>
                <a:spcPts val="0"/>
              </a:spcBef>
            </a:pPr>
            <a:r>
              <a:rPr lang="en-CA" dirty="0" err="1"/>
              <a:t>Envisagez</a:t>
            </a:r>
            <a:r>
              <a:rPr lang="en-CA" dirty="0"/>
              <a:t> </a:t>
            </a:r>
            <a:r>
              <a:rPr lang="en-CA" dirty="0" err="1"/>
              <a:t>d’inclure</a:t>
            </a:r>
            <a:r>
              <a:rPr lang="en-CA" dirty="0"/>
              <a:t> un </a:t>
            </a:r>
            <a:r>
              <a:rPr lang="en-CA" dirty="0" err="1"/>
              <a:t>système</a:t>
            </a:r>
            <a:r>
              <a:rPr lang="en-CA" dirty="0"/>
              <a:t> </a:t>
            </a:r>
            <a:r>
              <a:rPr lang="en-CA" dirty="0" err="1"/>
              <a:t>d’écoute</a:t>
            </a:r>
            <a:r>
              <a:rPr lang="en-CA" dirty="0"/>
              <a:t> </a:t>
            </a:r>
            <a:r>
              <a:rPr lang="en-CA" dirty="0" err="1"/>
              <a:t>assistée</a:t>
            </a:r>
            <a:r>
              <a:rPr lang="en-CA" dirty="0"/>
              <a:t>.</a:t>
            </a:r>
          </a:p>
          <a:p>
            <a:pPr>
              <a:spcBef>
                <a:spcPts val="0"/>
              </a:spcBef>
            </a:pPr>
            <a:r>
              <a:rPr lang="en-CA" dirty="0" err="1"/>
              <a:t>Prévoyez</a:t>
            </a:r>
            <a:r>
              <a:rPr lang="en-CA" dirty="0"/>
              <a:t> des </a:t>
            </a:r>
            <a:r>
              <a:rPr lang="en-CA" dirty="0" err="1"/>
              <a:t>accoudoirs</a:t>
            </a:r>
            <a:r>
              <a:rPr lang="en-CA" dirty="0"/>
              <a:t> et un </a:t>
            </a:r>
            <a:r>
              <a:rPr lang="en-CA" dirty="0" err="1"/>
              <a:t>soutien</a:t>
            </a:r>
            <a:r>
              <a:rPr lang="en-CA" dirty="0"/>
              <a:t> dorsal pour les sieges </a:t>
            </a:r>
            <a:r>
              <a:rPr lang="en-CA" dirty="0" err="1"/>
              <a:t>d’appoint</a:t>
            </a:r>
            <a:r>
              <a:rPr lang="en-CA" dirty="0"/>
              <a:t> </a:t>
            </a:r>
            <a:r>
              <a:rPr lang="en-CA" dirty="0" err="1"/>
              <a:t>lorsque</a:t>
            </a:r>
            <a:r>
              <a:rPr lang="en-CA" dirty="0"/>
              <a:t> </a:t>
            </a:r>
            <a:r>
              <a:rPr lang="en-CA" dirty="0" err="1"/>
              <a:t>l’espace</a:t>
            </a:r>
            <a:r>
              <a:rPr lang="en-CA" dirty="0"/>
              <a:t> le </a:t>
            </a:r>
            <a:r>
              <a:rPr lang="en-CA" dirty="0" err="1"/>
              <a:t>permet</a:t>
            </a:r>
            <a:endParaRPr lang="en-CA" dirty="0"/>
          </a:p>
          <a:p>
            <a:pPr>
              <a:spcBef>
                <a:spcPts val="0"/>
              </a:spcBef>
            </a:pPr>
            <a:r>
              <a:rPr lang="en-CA" dirty="0" err="1"/>
              <a:t>Assurez-vous</a:t>
            </a:r>
            <a:r>
              <a:rPr lang="en-CA" dirty="0"/>
              <a:t> que </a:t>
            </a:r>
            <a:r>
              <a:rPr lang="en-CA" dirty="0" err="1"/>
              <a:t>lorsque</a:t>
            </a:r>
            <a:r>
              <a:rPr lang="en-CA" dirty="0"/>
              <a:t> les salles de </a:t>
            </a:r>
            <a:r>
              <a:rPr lang="en-CA" dirty="0" err="1"/>
              <a:t>réunion</a:t>
            </a:r>
            <a:r>
              <a:rPr lang="en-CA" dirty="0"/>
              <a:t> </a:t>
            </a:r>
            <a:r>
              <a:rPr lang="en-CA" dirty="0" err="1"/>
              <a:t>ont</a:t>
            </a:r>
            <a:r>
              <a:rPr lang="en-CA" dirty="0"/>
              <a:t> des cloisons </a:t>
            </a:r>
            <a:r>
              <a:rPr lang="en-CA" dirty="0" err="1"/>
              <a:t>pliantes</a:t>
            </a:r>
            <a:r>
              <a:rPr lang="en-CA" dirty="0"/>
              <a:t> pour </a:t>
            </a:r>
            <a:r>
              <a:rPr lang="en-CA" dirty="0" err="1"/>
              <a:t>premettre</a:t>
            </a:r>
            <a:r>
              <a:rPr lang="en-CA" dirty="0"/>
              <a:t> la modification de la taille de la pièce, </a:t>
            </a:r>
            <a:r>
              <a:rPr lang="en-CA" dirty="0" err="1"/>
              <a:t>l’aménagement</a:t>
            </a:r>
            <a:r>
              <a:rPr lang="en-CA" dirty="0"/>
              <a:t> du mobilier </a:t>
            </a:r>
            <a:r>
              <a:rPr lang="en-CA" dirty="0" err="1"/>
              <a:t>reste</a:t>
            </a:r>
            <a:r>
              <a:rPr lang="en-CA" dirty="0"/>
              <a:t> accessible dans les deux configurations.</a:t>
            </a:r>
          </a:p>
          <a:p>
            <a:pPr>
              <a:spcBef>
                <a:spcPts val="0"/>
              </a:spcBef>
            </a:pPr>
            <a:r>
              <a:rPr lang="fr-FR" dirty="0">
                <a:latin typeface="Tw Cen MT"/>
              </a:rPr>
              <a:t>Référez-vous aux pages 5 et 6 pour obtenir des informations générales sur l’accessibilité qui pourraient s’appliquer.</a:t>
            </a:r>
            <a:endParaRPr lang="fr-CA" dirty="0"/>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38</a:t>
            </a:fld>
            <a:endParaRPr lang="fr-CA"/>
          </a:p>
        </p:txBody>
      </p:sp>
      <p:sp>
        <p:nvSpPr>
          <p:cNvPr id="6" name="Text Placeholder 5"/>
          <p:cNvSpPr>
            <a:spLocks noGrp="1"/>
          </p:cNvSpPr>
          <p:nvPr>
            <p:ph type="body" sz="half" idx="22"/>
            <p:custDataLst>
              <p:tags r:id="rId3"/>
            </p:custDataLst>
          </p:nvPr>
        </p:nvSpPr>
        <p:spPr>
          <a:xfrm>
            <a:off x="838200" y="1"/>
            <a:ext cx="2983201" cy="950258"/>
          </a:xfrm>
          <a:solidFill>
            <a:srgbClr val="03BADF"/>
          </a:solidFill>
        </p:spPr>
        <p:txBody>
          <a:bodyPr>
            <a:normAutofit/>
          </a:bodyPr>
          <a:lstStyle/>
          <a:p>
            <a:pPr algn="ctr"/>
            <a:r>
              <a:rPr lang="fr-CA" sz="1800"/>
              <a:t>AIRE DE COLLABORATION FERMÉE</a:t>
            </a:r>
          </a:p>
        </p:txBody>
      </p:sp>
      <p:sp>
        <p:nvSpPr>
          <p:cNvPr id="7" name="Text Placeholder 6"/>
          <p:cNvSpPr>
            <a:spLocks noGrp="1"/>
          </p:cNvSpPr>
          <p:nvPr>
            <p:ph type="body" sz="half" idx="23"/>
            <p:custDataLst>
              <p:tags r:id="rId4"/>
            </p:custDataLst>
          </p:nvPr>
        </p:nvSpPr>
        <p:spPr>
          <a:xfrm>
            <a:off x="3945925" y="0"/>
            <a:ext cx="7406288" cy="953901"/>
          </a:xfrm>
          <a:solidFill>
            <a:srgbClr val="03BADF">
              <a:alpha val="50196"/>
            </a:srgbClr>
          </a:solidFill>
        </p:spPr>
        <p:txBody>
          <a:bodyPr>
            <a:normAutofit/>
          </a:bodyPr>
          <a:lstStyle/>
          <a:p>
            <a:r>
              <a:rPr lang="fr-CA" sz="2400"/>
              <a:t>GRANDE SALLE DE RÉUNION (suite)</a:t>
            </a:r>
          </a:p>
        </p:txBody>
      </p:sp>
      <p:sp>
        <p:nvSpPr>
          <p:cNvPr id="17" name="Text Box 2"/>
          <p:cNvSpPr txBox="1">
            <a:spLocks noChangeArrowheads="1"/>
          </p:cNvSpPr>
          <p:nvPr>
            <p:custDataLst>
              <p:tags r:id="rId5"/>
            </p:custDataLst>
          </p:nvPr>
        </p:nvSpPr>
        <p:spPr bwMode="auto">
          <a:xfrm>
            <a:off x="7434839" y="1116946"/>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AUTRES EXEMPLES DE CONFIGURATION</a:t>
            </a:r>
          </a:p>
        </p:txBody>
      </p:sp>
      <p:sp>
        <p:nvSpPr>
          <p:cNvPr id="12" name="Footer Placeholder 4">
            <a:extLst>
              <a:ext uri="{FF2B5EF4-FFF2-40B4-BE49-F238E27FC236}">
                <a16:creationId xmlns:a16="http://schemas.microsoft.com/office/drawing/2014/main" id="{FF239FF8-053F-42C0-B578-9B5D5CD79D90}"/>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4" name="Picture 3" descr="A picture containing text&#10;&#10;Description automatically generated">
            <a:extLst>
              <a:ext uri="{FF2B5EF4-FFF2-40B4-BE49-F238E27FC236}">
                <a16:creationId xmlns:a16="http://schemas.microsoft.com/office/drawing/2014/main" id="{A0243865-DEE2-413B-086F-3A54BA444D49}"/>
              </a:ext>
            </a:extLst>
          </p:cNvPr>
          <p:cNvPicPr>
            <a:picLocks noChangeAspect="1"/>
          </p:cNvPicPr>
          <p:nvPr/>
        </p:nvPicPr>
        <p:blipFill rotWithShape="1">
          <a:blip r:embed="rId9">
            <a:extLst>
              <a:ext uri="{28A0092B-C50C-407E-A947-70E740481C1C}">
                <a14:useLocalDpi xmlns:a14="http://schemas.microsoft.com/office/drawing/2010/main" val="0"/>
              </a:ext>
            </a:extLst>
          </a:blip>
          <a:srcRect l="32996" t="7193" r="33324" b="7314"/>
          <a:stretch/>
        </p:blipFill>
        <p:spPr>
          <a:xfrm rot="5400000">
            <a:off x="8024389" y="3193748"/>
            <a:ext cx="2509671" cy="367590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2DDC0AE-D55F-2227-4C21-9151174C99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69" t="27895" r="2387" b="4912"/>
          <a:stretch/>
        </p:blipFill>
        <p:spPr>
          <a:xfrm>
            <a:off x="7441271" y="1855694"/>
            <a:ext cx="3814345" cy="1574240"/>
          </a:xfrm>
          <a:prstGeom prst="rect">
            <a:avLst/>
          </a:prstGeom>
        </p:spPr>
      </p:pic>
      <p:sp>
        <p:nvSpPr>
          <p:cNvPr id="9" name="Date Placeholder 3">
            <a:extLst>
              <a:ext uri="{FF2B5EF4-FFF2-40B4-BE49-F238E27FC236}">
                <a16:creationId xmlns:a16="http://schemas.microsoft.com/office/drawing/2014/main" id="{8CDE459F-2902-DC0C-0C25-65FFA2FB93D5}"/>
              </a:ext>
            </a:extLst>
          </p:cNvPr>
          <p:cNvSpPr>
            <a:spLocks noGrp="1"/>
          </p:cNvSpPr>
          <p:nvPr>
            <p:ph type="dt" sz="half" idx="10"/>
          </p:nvPr>
        </p:nvSpPr>
        <p:spPr>
          <a:xfrm>
            <a:off x="857654" y="6382511"/>
            <a:ext cx="1304365" cy="365125"/>
          </a:xfrm>
        </p:spPr>
        <p:txBody>
          <a:bodyPr/>
          <a:lstStyle/>
          <a:p>
            <a:fld id="{3E11B3F3-4F9F-43A4-9653-51608E650B25}" type="datetime1">
              <a:rPr lang="en-US" smtClean="0"/>
              <a:t>4/12/2024</a:t>
            </a:fld>
            <a:endParaRPr lang="fr-CA" dirty="0"/>
          </a:p>
        </p:txBody>
      </p:sp>
    </p:spTree>
    <p:extLst>
      <p:ext uri="{BB962C8B-B14F-4D97-AF65-F5344CB8AC3E}">
        <p14:creationId xmlns:p14="http://schemas.microsoft.com/office/powerpoint/2010/main" val="3679260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9788" y="1068962"/>
            <a:ext cx="6422400" cy="1635454"/>
          </a:xfrm>
        </p:spPr>
        <p:txBody>
          <a:bodyPr>
            <a:normAutofit/>
          </a:bodyPr>
          <a:lstStyle/>
          <a:p>
            <a:pPr>
              <a:spcBef>
                <a:spcPts val="0"/>
              </a:spcBef>
            </a:pPr>
            <a:r>
              <a:rPr lang="fr-CA" b="1"/>
              <a:t>CONCEPTION</a:t>
            </a:r>
          </a:p>
          <a:p>
            <a:pPr marL="171450" indent="-171450">
              <a:spcBef>
                <a:spcPts val="0"/>
              </a:spcBef>
              <a:buFont typeface="Arial" panose="020B0604020202020204" pitchFamily="34" charset="0"/>
              <a:buChar char="•"/>
            </a:pPr>
            <a:r>
              <a:rPr lang="fr-CA"/>
              <a:t>Cuisine destinée au rangement et à la préparation des aliments des employés.</a:t>
            </a:r>
          </a:p>
          <a:p>
            <a:pPr marL="171450" indent="-171450">
              <a:spcBef>
                <a:spcPts val="0"/>
              </a:spcBef>
              <a:buFont typeface="Arial" panose="020B0604020202020204" pitchFamily="34" charset="0"/>
              <a:buChar char="•"/>
            </a:pPr>
            <a:r>
              <a:rPr lang="fr-CA"/>
              <a:t>Accès à la lumière du jour et aux vues extérieures, si possible, et/ou cloison vitrée sur au moins un mur pour permettre la pénétration de la lumière. </a:t>
            </a:r>
          </a:p>
          <a:p>
            <a:pPr marL="171450" indent="-171450">
              <a:spcBef>
                <a:spcPts val="0"/>
              </a:spcBef>
              <a:buFont typeface="Arial" panose="020B0604020202020204" pitchFamily="34" charset="0"/>
              <a:buChar char="•"/>
            </a:pPr>
            <a:r>
              <a:rPr lang="fr-CA"/>
              <a:t>Espace fermé ou semi-fermé séparé visuellement des espaces de travail.</a:t>
            </a:r>
          </a:p>
          <a:p>
            <a:pPr marL="171450" indent="-171450">
              <a:spcBef>
                <a:spcPts val="0"/>
              </a:spcBef>
              <a:buFont typeface="Arial" panose="020B0604020202020204" pitchFamily="34" charset="0"/>
              <a:buChar char="•"/>
            </a:pPr>
            <a:r>
              <a:rPr lang="fr-CA"/>
              <a:t>Prévoir un ou plusieurs éviers, un espace pour des réfrigérateurs et des fours à micro-ondes, de la menuiserie préfabriquée et des comptoirs.</a:t>
            </a:r>
          </a:p>
          <a:p>
            <a:pPr marL="171450" indent="-171450">
              <a:spcBef>
                <a:spcPts val="0"/>
              </a:spcBef>
              <a:buFont typeface="Arial" panose="020B0604020202020204" pitchFamily="34" charset="0"/>
              <a:buChar char="•"/>
            </a:pPr>
            <a:r>
              <a:rPr lang="fr-CA"/>
              <a:t>Prévoir un centre de collecte. </a:t>
            </a:r>
          </a:p>
          <a:p>
            <a:endParaRPr lang="en-CA"/>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39</a:t>
            </a:fld>
            <a:endParaRPr lang="fr-CA"/>
          </a:p>
        </p:txBody>
      </p:sp>
      <p:sp>
        <p:nvSpPr>
          <p:cNvPr id="8" name="Text Placeholder 7"/>
          <p:cNvSpPr>
            <a:spLocks noGrp="1"/>
          </p:cNvSpPr>
          <p:nvPr>
            <p:ph type="body" sz="half" idx="22"/>
            <p:custDataLst>
              <p:tags r:id="rId3"/>
            </p:custDataLst>
          </p:nvPr>
        </p:nvSpPr>
        <p:spPr>
          <a:xfrm>
            <a:off x="838200" y="-21200"/>
            <a:ext cx="2959443" cy="955908"/>
          </a:xfrm>
          <a:solidFill>
            <a:schemeClr val="bg2"/>
          </a:solidFill>
        </p:spPr>
        <p:txBody>
          <a:bodyPr>
            <a:normAutofit/>
          </a:bodyPr>
          <a:lstStyle/>
          <a:p>
            <a:pPr algn="ctr"/>
            <a:r>
              <a:rPr lang="fr-CA" sz="1800"/>
              <a:t>LOCAUX DE SOUTIEN</a:t>
            </a:r>
          </a:p>
        </p:txBody>
      </p:sp>
      <p:sp>
        <p:nvSpPr>
          <p:cNvPr id="9" name="Text Placeholder 8"/>
          <p:cNvSpPr>
            <a:spLocks noGrp="1"/>
          </p:cNvSpPr>
          <p:nvPr>
            <p:ph type="body" sz="half" idx="24"/>
            <p:custDataLst>
              <p:tags r:id="rId4"/>
            </p:custDataLst>
          </p:nvPr>
        </p:nvSpPr>
        <p:spPr>
          <a:xfrm>
            <a:off x="7381988" y="1068963"/>
            <a:ext cx="3970224" cy="5125650"/>
          </a:xfrm>
        </p:spPr>
        <p:txBody>
          <a:bodyPr vert="horz" lIns="91440" tIns="45720" rIns="91440" bIns="45720" rtlCol="0" anchor="t">
            <a:noAutofit/>
          </a:bodyPr>
          <a:lstStyle/>
          <a:p>
            <a:r>
              <a:rPr lang="fr-CA" sz="950" b="1">
                <a:latin typeface="Tw Cen MT"/>
              </a:rPr>
              <a:t>OCCUPANTS: S.O.</a:t>
            </a:r>
          </a:p>
          <a:p>
            <a:r>
              <a:rPr lang="fr-CA" sz="950" b="1">
                <a:latin typeface="Tw Cen MT"/>
              </a:rPr>
              <a:t>(Non compris dans le taux d’occupation)</a:t>
            </a:r>
          </a:p>
          <a:p>
            <a:r>
              <a:rPr lang="fr-CA" sz="950" b="1">
                <a:latin typeface="Tw Cen MT"/>
              </a:rPr>
              <a:t>INTIMITÉ VISUELLE: </a:t>
            </a:r>
            <a:r>
              <a:rPr lang="fr-CA" sz="950">
                <a:latin typeface="Tw Cen MT"/>
              </a:rPr>
              <a:t>moyenne</a:t>
            </a:r>
          </a:p>
          <a:p>
            <a:r>
              <a:rPr lang="fr-CA" sz="950" b="1">
                <a:latin typeface="Tw Cen MT"/>
              </a:rPr>
              <a:t>INTIMITÉ ACOUSTIQUE: </a:t>
            </a:r>
            <a:r>
              <a:rPr lang="fr-CA" sz="950">
                <a:latin typeface="Tw Cen MT"/>
              </a:rPr>
              <a:t>de faible à moyenne</a:t>
            </a:r>
          </a:p>
          <a:p>
            <a:r>
              <a:rPr lang="fr-CA" sz="950" b="1">
                <a:latin typeface="Tw Cen MT"/>
              </a:rPr>
              <a:t>TECHNOLOGIE S.O.</a:t>
            </a:r>
          </a:p>
          <a:p>
            <a:r>
              <a:rPr lang="fr-CA" sz="950" b="1">
                <a:latin typeface="Tw Cen MT"/>
              </a:rPr>
              <a:t>ÉLECTRIQUE</a:t>
            </a:r>
          </a:p>
          <a:p>
            <a:pPr marL="171450" indent="-171450">
              <a:spcBef>
                <a:spcPts val="0"/>
              </a:spcBef>
              <a:buFont typeface="Arial" panose="020B0604020202020204" pitchFamily="34" charset="0"/>
              <a:buChar char="•"/>
            </a:pPr>
            <a:r>
              <a:rPr lang="fr-CA" sz="950">
                <a:latin typeface="Tw Cen MT"/>
              </a:rPr>
              <a:t>Prises électriques doubles ordinaires spécialisées adaptées au nombre de réfrigérateurs et de fours à micro-ondes.</a:t>
            </a:r>
          </a:p>
          <a:p>
            <a:pPr marL="171450" indent="-171450">
              <a:spcBef>
                <a:spcPts val="0"/>
              </a:spcBef>
              <a:buFont typeface="Arial" panose="020B0604020202020204" pitchFamily="34" charset="0"/>
              <a:buChar char="•"/>
            </a:pPr>
            <a:r>
              <a:rPr lang="fr-CA" sz="950">
                <a:latin typeface="Tw Cen MT"/>
              </a:rPr>
              <a:t>Prise 5-20R double ordinaire (avec disjoncteur de fuite de terre s’il est exigé par le </a:t>
            </a:r>
            <a:r>
              <a:rPr lang="fr-CA" sz="950" i="1">
                <a:latin typeface="Tw Cen MT"/>
              </a:rPr>
              <a:t>Code canadien de l’électricité</a:t>
            </a:r>
            <a:r>
              <a:rPr lang="fr-CA" sz="950">
                <a:latin typeface="Tw Cen MT"/>
              </a:rPr>
              <a:t>, CSA 22.1). </a:t>
            </a:r>
          </a:p>
          <a:p>
            <a:pPr marL="171450" indent="-171450">
              <a:spcBef>
                <a:spcPts val="0"/>
              </a:spcBef>
              <a:buFont typeface="Arial" panose="020B0604020202020204" pitchFamily="34" charset="0"/>
              <a:buChar char="•"/>
            </a:pPr>
            <a:r>
              <a:rPr lang="fr-CA" sz="950">
                <a:latin typeface="Tw Cen MT"/>
              </a:rPr>
              <a:t>Prises électriques doubles pour les autres appareils de comptoir en fonction des besoins du client.</a:t>
            </a:r>
          </a:p>
          <a:p>
            <a:pPr>
              <a:spcBef>
                <a:spcPts val="0"/>
              </a:spcBef>
            </a:pPr>
            <a:endParaRPr lang="fr-CA" sz="950">
              <a:latin typeface="Tw Cen MT"/>
            </a:endParaRPr>
          </a:p>
          <a:p>
            <a:pPr>
              <a:spcBef>
                <a:spcPts val="0"/>
              </a:spcBef>
            </a:pPr>
            <a:r>
              <a:rPr lang="fr-CA" sz="950" b="1">
                <a:latin typeface="Tw Cen MT"/>
              </a:rPr>
              <a:t>MÉCANIQUE</a:t>
            </a:r>
          </a:p>
          <a:p>
            <a:pPr marL="171450" indent="-171450">
              <a:spcBef>
                <a:spcPts val="0"/>
              </a:spcBef>
              <a:buFont typeface="Arial" panose="020B0604020202020204" pitchFamily="34" charset="0"/>
              <a:buChar char="•"/>
            </a:pPr>
            <a:r>
              <a:rPr lang="fr-CA" sz="950">
                <a:latin typeface="Tw Cen MT"/>
              </a:rPr>
              <a:t>Tuyauterie d’eau chaude, d’eau froide, d’évacuation et d’évent pour évier de cuisine (voir le code de la construction pour les exigences en matière de plomberie de cuisine).</a:t>
            </a:r>
          </a:p>
          <a:p>
            <a:pPr marL="171450" indent="-171450">
              <a:spcBef>
                <a:spcPts val="0"/>
              </a:spcBef>
              <a:buFont typeface="Arial" panose="020B0604020202020204" pitchFamily="34" charset="0"/>
              <a:buChar char="•"/>
            </a:pPr>
            <a:r>
              <a:rPr lang="fr-CA" sz="950">
                <a:latin typeface="Tw Cen MT"/>
              </a:rPr>
              <a:t>Ventilateur d’extraction au besoin</a:t>
            </a:r>
            <a:r>
              <a:rPr lang="fr-CA" sz="950" b="1">
                <a:latin typeface="Tw Cen MT"/>
              </a:rPr>
              <a:t>.</a:t>
            </a:r>
          </a:p>
          <a:p>
            <a:pPr>
              <a:spcBef>
                <a:spcPts val="0"/>
              </a:spcBef>
            </a:pPr>
            <a:endParaRPr lang="fr-CA" sz="950" b="1">
              <a:latin typeface="Tw Cen MT"/>
            </a:endParaRPr>
          </a:p>
          <a:p>
            <a:pPr>
              <a:spcBef>
                <a:spcPts val="0"/>
              </a:spcBef>
            </a:pPr>
            <a:r>
              <a:rPr lang="fr-CA" sz="950" b="1">
                <a:latin typeface="Tw Cen MT"/>
              </a:rPr>
              <a:t>FINIS</a:t>
            </a:r>
          </a:p>
          <a:p>
            <a:pPr marL="171450" indent="-171450">
              <a:spcBef>
                <a:spcPts val="0"/>
              </a:spcBef>
              <a:buFont typeface="Arial" panose="020B0604020202020204" pitchFamily="34" charset="0"/>
              <a:buChar char="•"/>
            </a:pPr>
            <a:r>
              <a:rPr lang="fr-CA" sz="950">
                <a:latin typeface="Tw Cen MT"/>
              </a:rPr>
              <a:t>Prévoir un traitement acoustique pour l’absorption sonore, comme des panneaux acoustiques suspendus au plafond ou fixés aux murs, etc. </a:t>
            </a:r>
            <a:endParaRPr lang="fr-CA" sz="950"/>
          </a:p>
          <a:p>
            <a:pPr marL="171450" indent="-171450">
              <a:spcBef>
                <a:spcPts val="0"/>
              </a:spcBef>
              <a:buFont typeface="Arial" panose="020B0604020202020204" pitchFamily="34" charset="0"/>
              <a:buChar char="•"/>
            </a:pPr>
            <a:r>
              <a:rPr lang="fr-CA" sz="950">
                <a:latin typeface="Tw Cen MT"/>
              </a:rPr>
              <a:t>Surface solide ou comptoirs en plastique stratifié et armoires en plastique stratifié ou en bois d’ingénierie. Consulter la section A5.1 des Normes d’aménagement pour de plus amples renseignements.</a:t>
            </a:r>
            <a:endParaRPr lang="en-CA" sz="950">
              <a:latin typeface="Tw Cen MT"/>
            </a:endParaRPr>
          </a:p>
        </p:txBody>
      </p:sp>
      <p:sp>
        <p:nvSpPr>
          <p:cNvPr id="10" name="Text Placeholder 9"/>
          <p:cNvSpPr>
            <a:spLocks noGrp="1"/>
          </p:cNvSpPr>
          <p:nvPr>
            <p:ph type="body" sz="half" idx="23"/>
            <p:custDataLst>
              <p:tags r:id="rId5"/>
            </p:custDataLst>
          </p:nvPr>
        </p:nvSpPr>
        <p:spPr>
          <a:xfrm>
            <a:off x="3974382" y="0"/>
            <a:ext cx="7377830" cy="934708"/>
          </a:xfrm>
          <a:solidFill>
            <a:schemeClr val="bg2">
              <a:alpha val="50196"/>
            </a:schemeClr>
          </a:solidFill>
        </p:spPr>
        <p:txBody>
          <a:bodyPr>
            <a:normAutofit/>
          </a:bodyPr>
          <a:lstStyle/>
          <a:p>
            <a:r>
              <a:rPr lang="fr-CA" sz="2400"/>
              <a:t>CUISINETTE</a:t>
            </a:r>
          </a:p>
        </p:txBody>
      </p:sp>
      <p:sp>
        <p:nvSpPr>
          <p:cNvPr id="23" name="Text Box 3"/>
          <p:cNvSpPr txBox="1">
            <a:spLocks noChangeArrowheads="1"/>
          </p:cNvSpPr>
          <p:nvPr>
            <p:custDataLst>
              <p:tags r:id="rId6"/>
            </p:custDataLst>
          </p:nvPr>
        </p:nvSpPr>
        <p:spPr bwMode="auto">
          <a:xfrm>
            <a:off x="838200" y="5296409"/>
            <a:ext cx="4915797" cy="29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lang="fr-CA" sz="1200" dirty="0">
                <a:solidFill>
                  <a:srgbClr val="000000"/>
                </a:solidFill>
                <a:latin typeface="Tw Cen MT" panose="020B0602020104020603" pitchFamily="34" charset="0"/>
              </a:rPr>
              <a:t>VOIR LA PAGE SUIVANTE POUR UNE ÉLÉVATION ET UN DESSIN DE DÉTAIL.</a:t>
            </a:r>
          </a:p>
        </p:txBody>
      </p:sp>
      <p:sp>
        <p:nvSpPr>
          <p:cNvPr id="26" name="Text Placeholder 6"/>
          <p:cNvSpPr txBox="1">
            <a:spLocks/>
          </p:cNvSpPr>
          <p:nvPr>
            <p:custDataLst>
              <p:tags r:id="rId7"/>
            </p:custDataLst>
          </p:nvPr>
        </p:nvSpPr>
        <p:spPr>
          <a:xfrm>
            <a:off x="838200" y="2823120"/>
            <a:ext cx="1508191" cy="2173518"/>
          </a:xfrm>
          <a:prstGeom prst="rect">
            <a:avLst/>
          </a:prstGeom>
          <a:solidFill>
            <a:schemeClr val="bg2"/>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Tw Cen MT" panose="020B06020201040206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w Cen MT" panose="020B06020201040206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w Cen MT" panose="020B06020201040206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fr-CA"/>
              <a:t>POINTS DE RÉFÉRENCE :</a:t>
            </a:r>
          </a:p>
          <a:p>
            <a:pPr>
              <a:spcBef>
                <a:spcPts val="0"/>
              </a:spcBef>
            </a:pPr>
            <a:endParaRPr lang="en-CA"/>
          </a:p>
          <a:p>
            <a:pPr>
              <a:spcBef>
                <a:spcPts val="0"/>
              </a:spcBef>
            </a:pPr>
            <a:r>
              <a:rPr lang="fr-CA" b="1"/>
              <a:t>1 à 24 occupants</a:t>
            </a:r>
          </a:p>
          <a:p>
            <a:pPr marL="171450" indent="-171450">
              <a:spcBef>
                <a:spcPts val="0"/>
              </a:spcBef>
              <a:buFont typeface="Arial" panose="020B0604020202020204" pitchFamily="34" charset="0"/>
              <a:buChar char="•"/>
            </a:pPr>
            <a:r>
              <a:rPr lang="fr-CA" b="1"/>
              <a:t>Une salle</a:t>
            </a:r>
            <a:r>
              <a:rPr lang="fr-CA"/>
              <a:t> de 5 m²</a:t>
            </a:r>
          </a:p>
          <a:p>
            <a:pPr marL="171450" indent="-171450">
              <a:spcBef>
                <a:spcPts val="0"/>
              </a:spcBef>
              <a:buFont typeface="Arial" panose="020B0604020202020204" pitchFamily="34" charset="0"/>
              <a:buChar char="•"/>
            </a:pPr>
            <a:r>
              <a:rPr lang="fr-CA"/>
              <a:t>Menuiserie sur 5 pi (1,5 m) linéaires</a:t>
            </a:r>
          </a:p>
          <a:p>
            <a:pPr marL="171450" indent="-171450">
              <a:spcBef>
                <a:spcPts val="0"/>
              </a:spcBef>
              <a:buFont typeface="Arial" panose="020B0604020202020204" pitchFamily="34" charset="0"/>
              <a:buChar char="•"/>
            </a:pPr>
            <a:r>
              <a:rPr lang="fr-CA"/>
              <a:t>Un réfrigérateur</a:t>
            </a:r>
          </a:p>
          <a:p>
            <a:pPr marL="171450" indent="-171450">
              <a:spcBef>
                <a:spcPts val="0"/>
              </a:spcBef>
              <a:buFont typeface="Arial" panose="020B0604020202020204" pitchFamily="34" charset="0"/>
              <a:buChar char="•"/>
            </a:pPr>
            <a:r>
              <a:rPr lang="fr-CA"/>
              <a:t>Un four à micro-ondes</a:t>
            </a:r>
          </a:p>
          <a:p>
            <a:pPr marL="171450" indent="-171450">
              <a:spcBef>
                <a:spcPts val="0"/>
              </a:spcBef>
              <a:buFont typeface="Arial" panose="020B0604020202020204" pitchFamily="34" charset="0"/>
              <a:buChar char="•"/>
            </a:pPr>
            <a:r>
              <a:rPr lang="fr-CA"/>
              <a:t>Centre de collecte </a:t>
            </a:r>
          </a:p>
          <a:p>
            <a:endParaRPr lang="en-CA"/>
          </a:p>
        </p:txBody>
      </p:sp>
      <p:sp>
        <p:nvSpPr>
          <p:cNvPr id="27" name="Text Placeholder 6"/>
          <p:cNvSpPr txBox="1">
            <a:spLocks/>
          </p:cNvSpPr>
          <p:nvPr>
            <p:custDataLst>
              <p:tags r:id="rId8"/>
            </p:custDataLst>
          </p:nvPr>
        </p:nvSpPr>
        <p:spPr>
          <a:xfrm>
            <a:off x="5753997" y="2823119"/>
            <a:ext cx="1508191" cy="2173518"/>
          </a:xfrm>
          <a:prstGeom prst="rect">
            <a:avLst/>
          </a:prstGeom>
          <a:solidFill>
            <a:schemeClr val="bg2"/>
          </a:solidFill>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Tw Cen MT" panose="020B06020201040206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w Cen MT" panose="020B06020201040206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w Cen MT" panose="020B06020201040206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fr-CA" b="1"/>
              <a:t> </a:t>
            </a:r>
          </a:p>
          <a:p>
            <a:pPr>
              <a:spcBef>
                <a:spcPts val="0"/>
              </a:spcBef>
            </a:pPr>
            <a:endParaRPr lang="en-CA"/>
          </a:p>
          <a:p>
            <a:pPr>
              <a:spcBef>
                <a:spcPts val="0"/>
              </a:spcBef>
            </a:pPr>
            <a:r>
              <a:rPr lang="fr-CA" b="1"/>
              <a:t>150 à 299 occupants</a:t>
            </a:r>
          </a:p>
          <a:p>
            <a:pPr marL="171450" indent="-171450">
              <a:spcBef>
                <a:spcPts val="0"/>
              </a:spcBef>
              <a:buFont typeface="Arial" panose="020B0604020202020204" pitchFamily="34" charset="0"/>
              <a:buChar char="•"/>
            </a:pPr>
            <a:r>
              <a:rPr lang="fr-CA" b="1"/>
              <a:t>Deux salles</a:t>
            </a:r>
            <a:r>
              <a:rPr lang="fr-CA"/>
              <a:t> de 15 m</a:t>
            </a:r>
            <a:r>
              <a:rPr lang="fr-CA" baseline="30000"/>
              <a:t>2</a:t>
            </a:r>
            <a:r>
              <a:rPr lang="fr-CA"/>
              <a:t> chacune</a:t>
            </a:r>
          </a:p>
          <a:p>
            <a:pPr marL="171450" indent="-171450">
              <a:spcBef>
                <a:spcPts val="0"/>
              </a:spcBef>
              <a:buFont typeface="Arial" panose="020B0604020202020204" pitchFamily="34" charset="0"/>
              <a:buChar char="•"/>
            </a:pPr>
            <a:r>
              <a:rPr lang="fr-CA"/>
              <a:t>Menuiserie sur 12 à 16 pi (3,5 à 5 m) linéaires chacune</a:t>
            </a:r>
          </a:p>
          <a:p>
            <a:pPr marL="171450" indent="-171450">
              <a:spcBef>
                <a:spcPts val="0"/>
              </a:spcBef>
              <a:buFont typeface="Arial" panose="020B0604020202020204" pitchFamily="34" charset="0"/>
              <a:buChar char="•"/>
            </a:pPr>
            <a:r>
              <a:rPr lang="fr-CA"/>
              <a:t>Deux réfrigérateurs max. chacune</a:t>
            </a:r>
          </a:p>
          <a:p>
            <a:pPr marL="171450" indent="-171450">
              <a:spcBef>
                <a:spcPts val="0"/>
              </a:spcBef>
              <a:buFont typeface="Arial" panose="020B0604020202020204" pitchFamily="34" charset="0"/>
              <a:buChar char="•"/>
            </a:pPr>
            <a:r>
              <a:rPr lang="fr-CA"/>
              <a:t>Deux fours à micro-ondes max. chacune</a:t>
            </a:r>
          </a:p>
          <a:p>
            <a:pPr marL="171450" indent="-171450">
              <a:spcBef>
                <a:spcPts val="0"/>
              </a:spcBef>
              <a:buFont typeface="Arial" panose="020B0604020202020204" pitchFamily="34" charset="0"/>
              <a:buChar char="•"/>
            </a:pPr>
            <a:r>
              <a:rPr lang="fr-CA"/>
              <a:t>Un centre de collecte chacune</a:t>
            </a:r>
          </a:p>
        </p:txBody>
      </p:sp>
      <p:sp>
        <p:nvSpPr>
          <p:cNvPr id="28" name="Text Placeholder 6"/>
          <p:cNvSpPr txBox="1">
            <a:spLocks/>
          </p:cNvSpPr>
          <p:nvPr>
            <p:custDataLst>
              <p:tags r:id="rId9"/>
            </p:custDataLst>
          </p:nvPr>
        </p:nvSpPr>
        <p:spPr>
          <a:xfrm>
            <a:off x="4119121" y="2823119"/>
            <a:ext cx="1508191" cy="2173518"/>
          </a:xfrm>
          <a:prstGeom prst="rect">
            <a:avLst/>
          </a:prstGeom>
          <a:solidFill>
            <a:schemeClr val="bg2"/>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Tw Cen MT" panose="020B06020201040206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w Cen MT" panose="020B06020201040206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w Cen MT" panose="020B06020201040206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endParaRPr lang="en-CA" b="1"/>
          </a:p>
          <a:p>
            <a:pPr>
              <a:spcBef>
                <a:spcPts val="0"/>
              </a:spcBef>
            </a:pPr>
            <a:endParaRPr lang="en-CA" b="1"/>
          </a:p>
          <a:p>
            <a:pPr>
              <a:spcBef>
                <a:spcPts val="0"/>
              </a:spcBef>
            </a:pPr>
            <a:r>
              <a:rPr lang="fr-CA" b="1"/>
              <a:t>50 à 149 occupants</a:t>
            </a:r>
          </a:p>
          <a:p>
            <a:pPr marL="171450" indent="-171450">
              <a:spcBef>
                <a:spcPts val="0"/>
              </a:spcBef>
              <a:buFont typeface="Arial" panose="020B0604020202020204" pitchFamily="34" charset="0"/>
              <a:buChar char="•"/>
            </a:pPr>
            <a:r>
              <a:rPr lang="fr-CA" b="1"/>
              <a:t>Une salle</a:t>
            </a:r>
            <a:r>
              <a:rPr lang="fr-CA"/>
              <a:t> de 15 m²</a:t>
            </a:r>
          </a:p>
          <a:p>
            <a:pPr marL="171450" indent="-171450">
              <a:spcBef>
                <a:spcPts val="0"/>
              </a:spcBef>
              <a:buFont typeface="Arial" panose="020B0604020202020204" pitchFamily="34" charset="0"/>
              <a:buChar char="•"/>
            </a:pPr>
            <a:r>
              <a:rPr lang="fr-CA"/>
              <a:t>Menuiserie sur 12 à 16 pi (3,5 à 5 m) linéaires</a:t>
            </a:r>
          </a:p>
          <a:p>
            <a:pPr marL="171450" indent="-171450">
              <a:spcBef>
                <a:spcPts val="0"/>
              </a:spcBef>
              <a:buFont typeface="Arial" panose="020B0604020202020204" pitchFamily="34" charset="0"/>
              <a:buChar char="•"/>
            </a:pPr>
            <a:r>
              <a:rPr lang="fr-CA"/>
              <a:t>Trois réfrigérateurs max. </a:t>
            </a:r>
          </a:p>
          <a:p>
            <a:pPr marL="171450" indent="-171450">
              <a:spcBef>
                <a:spcPts val="0"/>
              </a:spcBef>
              <a:buFont typeface="Arial" panose="020B0604020202020204" pitchFamily="34" charset="0"/>
              <a:buChar char="•"/>
            </a:pPr>
            <a:r>
              <a:rPr lang="fr-CA"/>
              <a:t>Trois fours à micro-ondes max.</a:t>
            </a:r>
          </a:p>
          <a:p>
            <a:pPr marL="171450" indent="-171450">
              <a:spcBef>
                <a:spcPts val="0"/>
              </a:spcBef>
              <a:buFont typeface="Arial" panose="020B0604020202020204" pitchFamily="34" charset="0"/>
              <a:buChar char="•"/>
            </a:pPr>
            <a:r>
              <a:rPr lang="fr-CA"/>
              <a:t>Centre de collecte </a:t>
            </a:r>
          </a:p>
        </p:txBody>
      </p:sp>
      <p:sp>
        <p:nvSpPr>
          <p:cNvPr id="29" name="Text Placeholder 6"/>
          <p:cNvSpPr txBox="1">
            <a:spLocks/>
          </p:cNvSpPr>
          <p:nvPr>
            <p:custDataLst>
              <p:tags r:id="rId10"/>
            </p:custDataLst>
          </p:nvPr>
        </p:nvSpPr>
        <p:spPr>
          <a:xfrm>
            <a:off x="2466191" y="2823120"/>
            <a:ext cx="1508191" cy="2173517"/>
          </a:xfrm>
          <a:prstGeom prst="rect">
            <a:avLst/>
          </a:prstGeom>
          <a:solidFill>
            <a:schemeClr val="bg2"/>
          </a:solid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Tw Cen MT" panose="020B06020201040206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w Cen MT" panose="020B06020201040206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w Cen MT" panose="020B06020201040206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endParaRPr lang="fr-CA" b="1"/>
          </a:p>
          <a:p>
            <a:pPr>
              <a:spcBef>
                <a:spcPts val="0"/>
              </a:spcBef>
            </a:pPr>
            <a:endParaRPr lang="en-CA" b="1"/>
          </a:p>
          <a:p>
            <a:pPr>
              <a:spcBef>
                <a:spcPts val="0"/>
              </a:spcBef>
            </a:pPr>
            <a:r>
              <a:rPr lang="fr-CA" b="1"/>
              <a:t>25 à 49 occupants</a:t>
            </a:r>
          </a:p>
          <a:p>
            <a:pPr marL="171450" indent="-171450">
              <a:spcBef>
                <a:spcPts val="0"/>
              </a:spcBef>
              <a:buFont typeface="Arial" panose="020B0604020202020204" pitchFamily="34" charset="0"/>
              <a:buChar char="•"/>
            </a:pPr>
            <a:r>
              <a:rPr lang="fr-CA" b="1"/>
              <a:t>Une salle</a:t>
            </a:r>
            <a:r>
              <a:rPr lang="fr-CA"/>
              <a:t> de 10 m²</a:t>
            </a:r>
          </a:p>
          <a:p>
            <a:pPr marL="171450" indent="-171450">
              <a:spcBef>
                <a:spcPts val="0"/>
              </a:spcBef>
              <a:buFont typeface="Arial" panose="020B0604020202020204" pitchFamily="34" charset="0"/>
              <a:buChar char="•"/>
            </a:pPr>
            <a:r>
              <a:rPr lang="fr-CA"/>
              <a:t>Menuiserie sur 5 à 8 pi (1,5 à 2,5 m) linéaires</a:t>
            </a:r>
          </a:p>
          <a:p>
            <a:pPr marL="171450" indent="-171450">
              <a:spcBef>
                <a:spcPts val="0"/>
              </a:spcBef>
              <a:buFont typeface="Arial" panose="020B0604020202020204" pitchFamily="34" charset="0"/>
              <a:buChar char="•"/>
            </a:pPr>
            <a:r>
              <a:rPr lang="fr-CA"/>
              <a:t>Deux réfrigérateurs max. </a:t>
            </a:r>
          </a:p>
          <a:p>
            <a:pPr marL="171450" indent="-171450">
              <a:spcBef>
                <a:spcPts val="0"/>
              </a:spcBef>
              <a:buFont typeface="Arial" panose="020B0604020202020204" pitchFamily="34" charset="0"/>
              <a:buChar char="•"/>
            </a:pPr>
            <a:r>
              <a:rPr lang="fr-CA"/>
              <a:t>Deux fours à micro-ondes max.</a:t>
            </a:r>
          </a:p>
          <a:p>
            <a:pPr marL="171450" indent="-171450">
              <a:spcBef>
                <a:spcPts val="0"/>
              </a:spcBef>
              <a:buFont typeface="Arial" panose="020B0604020202020204" pitchFamily="34" charset="0"/>
              <a:buChar char="•"/>
            </a:pPr>
            <a:r>
              <a:rPr lang="fr-CA"/>
              <a:t>Centre de collecte </a:t>
            </a:r>
          </a:p>
          <a:p>
            <a:endParaRPr lang="en-CA"/>
          </a:p>
        </p:txBody>
      </p:sp>
      <p:sp>
        <p:nvSpPr>
          <p:cNvPr id="15" name="Footer Placeholder 4">
            <a:extLst>
              <a:ext uri="{FF2B5EF4-FFF2-40B4-BE49-F238E27FC236}">
                <a16:creationId xmlns:a16="http://schemas.microsoft.com/office/drawing/2014/main" id="{CCB15D43-82C3-434F-B202-88C98913E8D3}"/>
              </a:ext>
            </a:extLst>
          </p:cNvPr>
          <p:cNvSpPr>
            <a:spLocks noGrp="1"/>
          </p:cNvSpPr>
          <p:nvPr>
            <p:ph type="ftr" sz="quarter" idx="3"/>
            <p:custDataLst>
              <p:tags r:id="rId11"/>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sp>
        <p:nvSpPr>
          <p:cNvPr id="4" name="Date Placeholder 3">
            <a:extLst>
              <a:ext uri="{FF2B5EF4-FFF2-40B4-BE49-F238E27FC236}">
                <a16:creationId xmlns:a16="http://schemas.microsoft.com/office/drawing/2014/main" id="{6F1C9CA6-0D41-5FA1-7F90-6AD355B5728D}"/>
              </a:ext>
            </a:extLst>
          </p:cNvPr>
          <p:cNvSpPr>
            <a:spLocks noGrp="1"/>
          </p:cNvSpPr>
          <p:nvPr>
            <p:ph type="dt" sz="half" idx="10"/>
          </p:nvPr>
        </p:nvSpPr>
        <p:spPr>
          <a:xfrm>
            <a:off x="857654" y="6382511"/>
            <a:ext cx="1304365" cy="365125"/>
          </a:xfrm>
        </p:spPr>
        <p:txBody>
          <a:bodyPr/>
          <a:lstStyle/>
          <a:p>
            <a:fld id="{39827764-AE8B-4A48-AEA0-608F94F7C55C}" type="datetime1">
              <a:rPr lang="en-US" smtClean="0"/>
              <a:t>4/12/2024</a:t>
            </a:fld>
            <a:endParaRPr lang="fr-CA" dirty="0"/>
          </a:p>
        </p:txBody>
      </p:sp>
    </p:spTree>
    <p:extLst>
      <p:ext uri="{BB962C8B-B14F-4D97-AF65-F5344CB8AC3E}">
        <p14:creationId xmlns:p14="http://schemas.microsoft.com/office/powerpoint/2010/main" val="2677090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838200" y="1029546"/>
            <a:ext cx="10514012" cy="5217345"/>
          </a:xfrm>
          <a:solidFill>
            <a:srgbClr val="D9D9D9">
              <a:alpha val="20000"/>
            </a:srgbClr>
          </a:solidFill>
        </p:spPr>
        <p:txBody>
          <a:bodyPr vert="horz" lIns="91440" tIns="45720" rIns="91440" bIns="45720" rtlCol="0" anchor="t">
            <a:normAutofit/>
          </a:bodyPr>
          <a:lstStyle/>
          <a:p>
            <a:pPr marL="0" indent="0">
              <a:buNone/>
            </a:pPr>
            <a:r>
              <a:rPr lang="fr-CA" b="1" dirty="0"/>
              <a:t>REVÊTEMENT DE PLANCHER</a:t>
            </a:r>
          </a:p>
          <a:p>
            <a:pPr>
              <a:spcBef>
                <a:spcPts val="0"/>
              </a:spcBef>
            </a:pPr>
            <a:r>
              <a:rPr lang="fr-CA" dirty="0"/>
              <a:t>Si nécessaire, prévoir des systèmes de planchers et des rampes surélevés, un revêtement de sol en résine époxy ou un autre traitement spécial selon les besoins du client.</a:t>
            </a:r>
          </a:p>
          <a:p>
            <a:pPr>
              <a:spcBef>
                <a:spcPts val="0"/>
              </a:spcBef>
            </a:pPr>
            <a:r>
              <a:rPr lang="fr-CA" dirty="0"/>
              <a:t>Habituellement, on installe de la moquette (en rouleau ou en carreaux) dans l’ensemble des bureaux à aires ouvertes, des salles d’étude, des aires de concentration, des salles de travail et de projet, des cabines téléphoniques et des salles de réunion et un revêtement de sol souple en lés ou en carreaux, des tuiles de céramiques ou un revêtement « non fini » dans les salons et les cuisinettes. Tenir compte des espaces adjacents et des transitions entre les finis pour déterminer le fini le plus approprié.</a:t>
            </a:r>
          </a:p>
          <a:p>
            <a:pPr>
              <a:spcBef>
                <a:spcPts val="0"/>
              </a:spcBef>
            </a:pPr>
            <a:r>
              <a:rPr lang="fr-CA" dirty="0"/>
              <a:t>Améliorer l’orientation particulière et la durabilité dans les principales voies de circulation (insertions de moquette) sur au plus 10 % de la superficie des étages, sauf si l’on utilise du tapis en carreaux.</a:t>
            </a:r>
          </a:p>
          <a:p>
            <a:pPr marL="0" indent="0">
              <a:spcBef>
                <a:spcPts val="0"/>
              </a:spcBef>
              <a:buNone/>
            </a:pPr>
            <a:endParaRPr lang="en-CA" dirty="0"/>
          </a:p>
          <a:p>
            <a:pPr marL="0" indent="0">
              <a:spcBef>
                <a:spcPts val="0"/>
              </a:spcBef>
              <a:buNone/>
            </a:pPr>
            <a:r>
              <a:rPr lang="fr-CA" b="1" dirty="0"/>
              <a:t>PLAFONDS</a:t>
            </a:r>
          </a:p>
          <a:p>
            <a:pPr>
              <a:spcBef>
                <a:spcPts val="0"/>
              </a:spcBef>
            </a:pPr>
            <a:r>
              <a:rPr lang="fr-CA" dirty="0"/>
              <a:t>Plafond standard de l’immeuble de base (généralement carreaux </a:t>
            </a:r>
            <a:r>
              <a:rPr lang="fr-CA" dirty="0" err="1"/>
              <a:t>insonorisants</a:t>
            </a:r>
            <a:r>
              <a:rPr lang="fr-CA" dirty="0"/>
              <a:t>).</a:t>
            </a:r>
          </a:p>
          <a:p>
            <a:pPr>
              <a:spcBef>
                <a:spcPts val="0"/>
              </a:spcBef>
            </a:pPr>
            <a:r>
              <a:rPr lang="fr-CA" dirty="0"/>
              <a:t>Cloisons nécessaires à la conception mécanique ou aux autres contraintes de l’immeuble.</a:t>
            </a:r>
          </a:p>
          <a:p>
            <a:pPr>
              <a:spcBef>
                <a:spcPts val="0"/>
              </a:spcBef>
            </a:pPr>
            <a:r>
              <a:rPr lang="fr-CA" dirty="0"/>
              <a:t>Des cloisons ou d’autres éléments de conception (voir Éléments de conception à la page 44) peuvent être utilisés pour définir ou délimiter des espaces et pour l’orientation particulière. </a:t>
            </a:r>
          </a:p>
          <a:p>
            <a:pPr>
              <a:spcBef>
                <a:spcPts val="0"/>
              </a:spcBef>
            </a:pPr>
            <a:r>
              <a:rPr lang="fr-CA" dirty="0"/>
              <a:t>Fournir des séparateurs en feutre aux plafonds dans les aires ouvertes où des éléments architecturaux de l’immeuble de base sont exposés (poutre à treillis par exemple).  Ceux-ci peuvent également être utiles dans les aires où les plafonds sont hauts pour diminuer la transmission du son et améliorer l’acoustique.</a:t>
            </a:r>
          </a:p>
          <a:p>
            <a:pPr marL="0" indent="0">
              <a:spcBef>
                <a:spcPts val="0"/>
              </a:spcBef>
              <a:buNone/>
            </a:pPr>
            <a:endParaRPr lang="en-CA" dirty="0"/>
          </a:p>
          <a:p>
            <a:pPr marL="0" indent="0">
              <a:spcBef>
                <a:spcPts val="0"/>
              </a:spcBef>
              <a:buNone/>
            </a:pPr>
            <a:r>
              <a:rPr lang="fr-CA" b="1" dirty="0"/>
              <a:t>PORTES</a:t>
            </a:r>
          </a:p>
          <a:p>
            <a:pPr>
              <a:spcBef>
                <a:spcPts val="0"/>
              </a:spcBef>
            </a:pPr>
            <a:r>
              <a:rPr lang="fr-CA" dirty="0"/>
              <a:t>Les portes des salles fermées peuvent être montées sur charnières ou coulissantes et vitrées, partiellement vitrées ou pleines.</a:t>
            </a:r>
          </a:p>
          <a:p>
            <a:pPr>
              <a:spcBef>
                <a:spcPts val="0"/>
              </a:spcBef>
            </a:pPr>
            <a:r>
              <a:rPr lang="fr-CA" dirty="0"/>
              <a:t>Les portes entièrement vitrées doivent avoir, à une hauteur de 1350 mm à 1500 mm du plancher, des bandes opaques continues de 50 mm qui s’étendent sur toute la largeur des portes et des cloisons.</a:t>
            </a:r>
          </a:p>
          <a:p>
            <a:pPr>
              <a:spcBef>
                <a:spcPts val="0"/>
              </a:spcBef>
            </a:pPr>
            <a:r>
              <a:rPr lang="fr-CA" dirty="0"/>
              <a:t>Une pellicule d’intimité doit être appliquée sur les portes vitrées conformément aux normes et aux codes pertinents.</a:t>
            </a:r>
          </a:p>
          <a:p>
            <a:pPr>
              <a:spcBef>
                <a:spcPts val="0"/>
              </a:spcBef>
            </a:pPr>
            <a:r>
              <a:rPr lang="fr-CA" dirty="0">
                <a:latin typeface="Tw Cen MT"/>
              </a:rPr>
              <a:t>Prévoir de la quincaillerie supplémentaire, au besoin, pour assurer la durabilité dans les zones très achalandées, p. ex. plaques de poussée-tirée et plaques de protection.</a:t>
            </a:r>
          </a:p>
          <a:p>
            <a:pPr marL="0" indent="0">
              <a:spcBef>
                <a:spcPts val="0"/>
              </a:spcBef>
              <a:buNone/>
            </a:pPr>
            <a:endParaRPr lang="en-US" dirty="0"/>
          </a:p>
          <a:p>
            <a:pPr marL="0" indent="0">
              <a:spcBef>
                <a:spcPts val="0"/>
              </a:spcBef>
              <a:buNone/>
            </a:pPr>
            <a:endParaRPr lang="en-CA" dirty="0"/>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4</a:t>
            </a:fld>
            <a:endParaRPr lang="fr-CA"/>
          </a:p>
        </p:txBody>
      </p:sp>
      <p:sp>
        <p:nvSpPr>
          <p:cNvPr id="6" name="Text Placeholder 5"/>
          <p:cNvSpPr>
            <a:spLocks noGrp="1"/>
          </p:cNvSpPr>
          <p:nvPr>
            <p:ph type="body" sz="half" idx="22"/>
            <p:custDataLst>
              <p:tags r:id="rId3"/>
            </p:custDataLst>
          </p:nvPr>
        </p:nvSpPr>
        <p:spPr>
          <a:xfrm>
            <a:off x="838200" y="-1"/>
            <a:ext cx="2975919" cy="950259"/>
          </a:xfrm>
        </p:spPr>
        <p:txBody>
          <a:bodyPr>
            <a:normAutofit/>
          </a:bodyPr>
          <a:lstStyle/>
          <a:p>
            <a:pPr algn="ctr"/>
            <a:r>
              <a:rPr lang="fr-CA" sz="1800" dirty="0"/>
              <a:t>AUTRES</a:t>
            </a:r>
          </a:p>
        </p:txBody>
      </p:sp>
      <p:sp>
        <p:nvSpPr>
          <p:cNvPr id="7" name="Text Placeholder 6"/>
          <p:cNvSpPr>
            <a:spLocks noGrp="1"/>
          </p:cNvSpPr>
          <p:nvPr>
            <p:ph type="body" sz="half" idx="23"/>
            <p:custDataLst>
              <p:tags r:id="rId4"/>
            </p:custDataLst>
          </p:nvPr>
        </p:nvSpPr>
        <p:spPr>
          <a:xfrm>
            <a:off x="3929449" y="0"/>
            <a:ext cx="7422763" cy="953902"/>
          </a:xfrm>
        </p:spPr>
        <p:txBody>
          <a:bodyPr>
            <a:normAutofit/>
          </a:bodyPr>
          <a:lstStyle/>
          <a:p>
            <a:r>
              <a:rPr lang="fr-CA" sz="2400" dirty="0"/>
              <a:t>SPÉCIFICATIONS GÉNÉRALES ET BUREAUX À AIRES OUVERTES (suite)</a:t>
            </a:r>
          </a:p>
        </p:txBody>
      </p:sp>
      <p:sp>
        <p:nvSpPr>
          <p:cNvPr id="9" name="Footer Placeholder 4">
            <a:extLst>
              <a:ext uri="{FF2B5EF4-FFF2-40B4-BE49-F238E27FC236}">
                <a16:creationId xmlns:a16="http://schemas.microsoft.com/office/drawing/2014/main" id="{51CD85FF-A680-46CD-8B02-EC5F447DDCBA}"/>
              </a:ext>
            </a:extLst>
          </p:cNvPr>
          <p:cNvSpPr>
            <a:spLocks noGrp="1"/>
          </p:cNvSpPr>
          <p:nvPr>
            <p:ph type="ftr" sz="quarter" idx="3"/>
            <p:custDataLst>
              <p:tags r:id="rId5"/>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sp>
        <p:nvSpPr>
          <p:cNvPr id="5" name="Date Placeholder 3">
            <a:extLst>
              <a:ext uri="{FF2B5EF4-FFF2-40B4-BE49-F238E27FC236}">
                <a16:creationId xmlns:a16="http://schemas.microsoft.com/office/drawing/2014/main" id="{966EC3DA-D914-7399-5D21-C4C9E1395E2A}"/>
              </a:ext>
            </a:extLst>
          </p:cNvPr>
          <p:cNvSpPr>
            <a:spLocks noGrp="1"/>
          </p:cNvSpPr>
          <p:nvPr>
            <p:ph type="dt" sz="half" idx="10"/>
          </p:nvPr>
        </p:nvSpPr>
        <p:spPr>
          <a:xfrm>
            <a:off x="857654" y="6382511"/>
            <a:ext cx="1304365" cy="365125"/>
          </a:xfrm>
        </p:spPr>
        <p:txBody>
          <a:bodyPr/>
          <a:lstStyle/>
          <a:p>
            <a:fld id="{2D7C721B-85B6-457E-B237-425F40BB2F26}" type="datetime1">
              <a:rPr lang="en-US" smtClean="0"/>
              <a:t>4/12/2024</a:t>
            </a:fld>
            <a:endParaRPr lang="fr-CA" dirty="0"/>
          </a:p>
        </p:txBody>
      </p:sp>
    </p:spTree>
    <p:extLst>
      <p:ext uri="{BB962C8B-B14F-4D97-AF65-F5344CB8AC3E}">
        <p14:creationId xmlns:p14="http://schemas.microsoft.com/office/powerpoint/2010/main" val="1883844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e cuisine avec micro-ondes et réfrigérateur  Description générée automatiquement">
            <a:extLst>
              <a:ext uri="{FF2B5EF4-FFF2-40B4-BE49-F238E27FC236}">
                <a16:creationId xmlns:a16="http://schemas.microsoft.com/office/drawing/2014/main" id="{8B48DD6A-0683-34DA-47D6-745D913F21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8106" t="32629" r="21187" b="3765"/>
          <a:stretch/>
        </p:blipFill>
        <p:spPr>
          <a:xfrm>
            <a:off x="4113964" y="1051395"/>
            <a:ext cx="5187706" cy="2761366"/>
          </a:xfrm>
          <a:prstGeom prst="rect">
            <a:avLst/>
          </a:prstGeom>
        </p:spPr>
      </p:pic>
      <p:grpSp>
        <p:nvGrpSpPr>
          <p:cNvPr id="26" name="Group 25">
            <a:extLst>
              <a:ext uri="{FF2B5EF4-FFF2-40B4-BE49-F238E27FC236}">
                <a16:creationId xmlns:a16="http://schemas.microsoft.com/office/drawing/2014/main" id="{F451469A-3637-C97C-76F9-878D83F9B497}"/>
              </a:ext>
            </a:extLst>
          </p:cNvPr>
          <p:cNvGrpSpPr/>
          <p:nvPr/>
        </p:nvGrpSpPr>
        <p:grpSpPr>
          <a:xfrm>
            <a:off x="9505871" y="1103761"/>
            <a:ext cx="2145035" cy="2700368"/>
            <a:chOff x="9556868" y="1078265"/>
            <a:chExt cx="2145035" cy="2700368"/>
          </a:xfrm>
        </p:grpSpPr>
        <p:grpSp>
          <p:nvGrpSpPr>
            <p:cNvPr id="23" name="Group 22">
              <a:extLst>
                <a:ext uri="{FF2B5EF4-FFF2-40B4-BE49-F238E27FC236}">
                  <a16:creationId xmlns:a16="http://schemas.microsoft.com/office/drawing/2014/main" id="{8D312189-032E-2759-2B8A-6FD135811E0D}"/>
                </a:ext>
              </a:extLst>
            </p:cNvPr>
            <p:cNvGrpSpPr/>
            <p:nvPr/>
          </p:nvGrpSpPr>
          <p:grpSpPr>
            <a:xfrm>
              <a:off x="9556868" y="1078265"/>
              <a:ext cx="2145035" cy="2700368"/>
              <a:chOff x="9556868" y="1078265"/>
              <a:chExt cx="2145035" cy="2700368"/>
            </a:xfrm>
          </p:grpSpPr>
          <p:pic>
            <p:nvPicPr>
              <p:cNvPr id="16" name="Picture 15" descr="Une capture d’écran d’un téléphone  Description générée automatiquement">
                <a:extLst>
                  <a:ext uri="{FF2B5EF4-FFF2-40B4-BE49-F238E27FC236}">
                    <a16:creationId xmlns:a16="http://schemas.microsoft.com/office/drawing/2014/main" id="{4947D8B5-C3BF-E869-8E18-319D0DABD01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36373" t="14875" r="10824" b="2344"/>
              <a:stretch/>
            </p:blipFill>
            <p:spPr>
              <a:xfrm>
                <a:off x="9556868" y="1078265"/>
                <a:ext cx="2145035" cy="2700368"/>
              </a:xfrm>
              <a:prstGeom prst="rect">
                <a:avLst/>
              </a:prstGeom>
            </p:spPr>
          </p:pic>
          <p:cxnSp>
            <p:nvCxnSpPr>
              <p:cNvPr id="18" name="Straight Connector 17">
                <a:extLst>
                  <a:ext uri="{FF2B5EF4-FFF2-40B4-BE49-F238E27FC236}">
                    <a16:creationId xmlns:a16="http://schemas.microsoft.com/office/drawing/2014/main" id="{28F6CDC4-9EB7-42D3-4711-95955C733687}"/>
                  </a:ext>
                </a:extLst>
              </p:cNvPr>
              <p:cNvCxnSpPr>
                <a:cxnSpLocks/>
              </p:cNvCxnSpPr>
              <p:nvPr/>
            </p:nvCxnSpPr>
            <p:spPr>
              <a:xfrm>
                <a:off x="9679675" y="1078265"/>
                <a:ext cx="2022228" cy="0"/>
              </a:xfrm>
              <a:prstGeom prst="line">
                <a:avLst/>
              </a:prstGeom>
            </p:spPr>
            <p:style>
              <a:lnRef idx="1">
                <a:schemeClr val="dk1"/>
              </a:lnRef>
              <a:fillRef idx="0">
                <a:schemeClr val="dk1"/>
              </a:fillRef>
              <a:effectRef idx="0">
                <a:schemeClr val="dk1"/>
              </a:effectRef>
              <a:fontRef idx="minor">
                <a:schemeClr val="tx1"/>
              </a:fontRef>
            </p:style>
          </p:cxnSp>
        </p:grpSp>
        <p:cxnSp>
          <p:nvCxnSpPr>
            <p:cNvPr id="25" name="Straight Connector 24">
              <a:extLst>
                <a:ext uri="{FF2B5EF4-FFF2-40B4-BE49-F238E27FC236}">
                  <a16:creationId xmlns:a16="http://schemas.microsoft.com/office/drawing/2014/main" id="{35E04663-C5A4-9214-83DF-998886BDF32F}"/>
                </a:ext>
              </a:extLst>
            </p:cNvPr>
            <p:cNvCxnSpPr/>
            <p:nvPr/>
          </p:nvCxnSpPr>
          <p:spPr>
            <a:xfrm>
              <a:off x="10040060" y="1875961"/>
              <a:ext cx="361568" cy="0"/>
            </a:xfrm>
            <a:prstGeom prst="line">
              <a:avLst/>
            </a:prstGeom>
            <a:ln w="19050">
              <a:solidFill>
                <a:srgbClr val="B09E8F"/>
              </a:solidFill>
            </a:ln>
          </p:spPr>
          <p:style>
            <a:lnRef idx="1">
              <a:schemeClr val="dk1"/>
            </a:lnRef>
            <a:fillRef idx="0">
              <a:schemeClr val="dk1"/>
            </a:fillRef>
            <a:effectRef idx="0">
              <a:schemeClr val="dk1"/>
            </a:effectRef>
            <a:fontRef idx="minor">
              <a:schemeClr val="tx1"/>
            </a:fontRef>
          </p:style>
        </p:cxnSp>
      </p:grpSp>
      <p:sp>
        <p:nvSpPr>
          <p:cNvPr id="3" name="Slide Number Placeholder 2"/>
          <p:cNvSpPr>
            <a:spLocks noGrp="1"/>
          </p:cNvSpPr>
          <p:nvPr>
            <p:ph type="sldNum" sz="quarter" idx="12"/>
          </p:nvPr>
        </p:nvSpPr>
        <p:spPr/>
        <p:txBody>
          <a:bodyPr/>
          <a:lstStyle/>
          <a:p>
            <a:fld id="{B281B320-300E-4159-A42B-6C3D22C81CA1}" type="slidenum">
              <a:rPr lang="fr-CA" smtClean="0"/>
              <a:pPr/>
              <a:t>40</a:t>
            </a:fld>
            <a:endParaRPr lang="fr-CA"/>
          </a:p>
        </p:txBody>
      </p:sp>
      <p:sp>
        <p:nvSpPr>
          <p:cNvPr id="6" name="Text Placeholder 5"/>
          <p:cNvSpPr>
            <a:spLocks noGrp="1"/>
          </p:cNvSpPr>
          <p:nvPr>
            <p:ph type="body" sz="half" idx="22"/>
          </p:nvPr>
        </p:nvSpPr>
        <p:spPr>
          <a:xfrm>
            <a:off x="838200" y="-9901"/>
            <a:ext cx="2959443" cy="930497"/>
          </a:xfrm>
          <a:solidFill>
            <a:schemeClr val="bg2"/>
          </a:solidFill>
        </p:spPr>
        <p:txBody>
          <a:bodyPr>
            <a:normAutofit/>
          </a:bodyPr>
          <a:lstStyle/>
          <a:p>
            <a:pPr algn="ctr"/>
            <a:r>
              <a:rPr lang="fr-CA" sz="1800"/>
              <a:t>LOCAUX DE SOUTIEN</a:t>
            </a:r>
          </a:p>
        </p:txBody>
      </p:sp>
      <p:sp>
        <p:nvSpPr>
          <p:cNvPr id="7" name="Text Placeholder 6"/>
          <p:cNvSpPr>
            <a:spLocks noGrp="1"/>
          </p:cNvSpPr>
          <p:nvPr>
            <p:ph type="body" sz="half" idx="23"/>
          </p:nvPr>
        </p:nvSpPr>
        <p:spPr>
          <a:xfrm>
            <a:off x="3929449" y="-1"/>
            <a:ext cx="8262551" cy="940359"/>
          </a:xfrm>
          <a:solidFill>
            <a:schemeClr val="bg2">
              <a:alpha val="50196"/>
            </a:schemeClr>
          </a:solidFill>
        </p:spPr>
        <p:txBody>
          <a:bodyPr>
            <a:normAutofit/>
          </a:bodyPr>
          <a:lstStyle/>
          <a:p>
            <a:r>
              <a:rPr lang="fr-CA" sz="2400"/>
              <a:t>CUISINETTE (suite)</a:t>
            </a:r>
          </a:p>
        </p:txBody>
      </p:sp>
      <p:cxnSp>
        <p:nvCxnSpPr>
          <p:cNvPr id="21" name="Straight Connector 20">
            <a:extLst>
              <a:ext uri="{FF2B5EF4-FFF2-40B4-BE49-F238E27FC236}">
                <a16:creationId xmlns:a16="http://schemas.microsoft.com/office/drawing/2014/main" id="{DB83DEA6-696C-CDC3-97F4-09DBA9069F40}"/>
              </a:ext>
            </a:extLst>
          </p:cNvPr>
          <p:cNvCxnSpPr/>
          <p:nvPr/>
        </p:nvCxnSpPr>
        <p:spPr>
          <a:xfrm flipH="1">
            <a:off x="10147616" y="5383417"/>
            <a:ext cx="1503290"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84" name="TextBox 83">
            <a:extLst>
              <a:ext uri="{FF2B5EF4-FFF2-40B4-BE49-F238E27FC236}">
                <a16:creationId xmlns:a16="http://schemas.microsoft.com/office/drawing/2014/main" id="{0AD42988-7246-A116-6796-70E658F29435}"/>
              </a:ext>
            </a:extLst>
          </p:cNvPr>
          <p:cNvSpPr txBox="1"/>
          <p:nvPr/>
        </p:nvSpPr>
        <p:spPr>
          <a:xfrm>
            <a:off x="8238745" y="5584661"/>
            <a:ext cx="3744014" cy="600164"/>
          </a:xfrm>
          <a:prstGeom prst="rect">
            <a:avLst/>
          </a:prstGeom>
          <a:noFill/>
        </p:spPr>
        <p:txBody>
          <a:bodyPr wrap="square">
            <a:spAutoFit/>
          </a:bodyPr>
          <a:lstStyle/>
          <a:p>
            <a:pPr marR="179388" algn="r" eaLnBrk="0" fontAlgn="base" hangingPunct="0">
              <a:spcBef>
                <a:spcPct val="0"/>
              </a:spcBef>
              <a:spcAft>
                <a:spcPts val="800"/>
              </a:spcAft>
            </a:pPr>
            <a:r>
              <a:rPr lang="fr-CA" sz="1100" b="1">
                <a:solidFill>
                  <a:srgbClr val="000000"/>
                </a:solidFill>
                <a:latin typeface="Tw Cen MT" panose="020B0602020104020603" pitchFamily="34" charset="0"/>
              </a:rPr>
              <a:t>Consulter la section 5.10, </a:t>
            </a:r>
            <a:r>
              <a:rPr lang="fr-CA" sz="1100" b="1" i="1">
                <a:solidFill>
                  <a:srgbClr val="000000"/>
                </a:solidFill>
                <a:latin typeface="Tw Cen MT" panose="020B0602020104020603" pitchFamily="34" charset="0"/>
              </a:rPr>
              <a:t>Cuisines</a:t>
            </a:r>
            <a:r>
              <a:rPr lang="fr-CA" sz="1100" b="1">
                <a:solidFill>
                  <a:srgbClr val="000000"/>
                </a:solidFill>
                <a:latin typeface="Tw Cen MT" panose="020B0602020104020603" pitchFamily="34" charset="0"/>
              </a:rPr>
              <a:t>, de la norme </a:t>
            </a:r>
            <a:r>
              <a:rPr lang="fr-CA" sz="1100" b="1">
                <a:solidFill>
                  <a:srgbClr val="000000"/>
                </a:solidFill>
                <a:latin typeface="Tw Cen MT" panose="020B0602020104020603" pitchFamily="34" charset="0"/>
                <a:hlinkClick r:id="rId7"/>
              </a:rPr>
              <a:t>CSA/ASC B652:23, </a:t>
            </a:r>
            <a:r>
              <a:rPr lang="fr-CA" sz="1100" b="1" i="1">
                <a:solidFill>
                  <a:srgbClr val="000000"/>
                </a:solidFill>
                <a:latin typeface="Tw Cen MT" panose="020B0602020104020603" pitchFamily="34" charset="0"/>
                <a:hlinkClick r:id="rId7"/>
              </a:rPr>
              <a:t>Logements accessibles</a:t>
            </a:r>
            <a:r>
              <a:rPr lang="fr-CA" sz="1100" b="1">
                <a:solidFill>
                  <a:srgbClr val="000000"/>
                </a:solidFill>
                <a:latin typeface="Tw Cen MT" panose="020B0602020104020603" pitchFamily="34" charset="0"/>
              </a:rPr>
              <a:t>, pour connaître les normes minimales à appliquer aux cuisinettes.</a:t>
            </a:r>
          </a:p>
        </p:txBody>
      </p:sp>
      <p:grpSp>
        <p:nvGrpSpPr>
          <p:cNvPr id="102" name="Group 101">
            <a:extLst>
              <a:ext uri="{FF2B5EF4-FFF2-40B4-BE49-F238E27FC236}">
                <a16:creationId xmlns:a16="http://schemas.microsoft.com/office/drawing/2014/main" id="{2083771A-065D-DC10-CD12-2945FEB78DBA}"/>
              </a:ext>
            </a:extLst>
          </p:cNvPr>
          <p:cNvGrpSpPr/>
          <p:nvPr/>
        </p:nvGrpSpPr>
        <p:grpSpPr>
          <a:xfrm>
            <a:off x="350113" y="994821"/>
            <a:ext cx="240926" cy="5449989"/>
            <a:chOff x="765350" y="1112243"/>
            <a:chExt cx="240926" cy="5449989"/>
          </a:xfrm>
        </p:grpSpPr>
        <p:sp>
          <p:nvSpPr>
            <p:cNvPr id="93" name="Oval 92">
              <a:extLst>
                <a:ext uri="{FF2B5EF4-FFF2-40B4-BE49-F238E27FC236}">
                  <a16:creationId xmlns:a16="http://schemas.microsoft.com/office/drawing/2014/main" id="{CC5CF990-9019-931F-4B92-60BEEFDAFDA8}"/>
                </a:ext>
              </a:extLst>
            </p:cNvPr>
            <p:cNvSpPr/>
            <p:nvPr/>
          </p:nvSpPr>
          <p:spPr>
            <a:xfrm>
              <a:off x="794037" y="1112243"/>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A</a:t>
              </a:r>
            </a:p>
          </p:txBody>
        </p:sp>
        <p:sp>
          <p:nvSpPr>
            <p:cNvPr id="94" name="Oval 93">
              <a:extLst>
                <a:ext uri="{FF2B5EF4-FFF2-40B4-BE49-F238E27FC236}">
                  <a16:creationId xmlns:a16="http://schemas.microsoft.com/office/drawing/2014/main" id="{266718A8-1C29-64B2-36B3-59ABBD11DD9A}"/>
                </a:ext>
              </a:extLst>
            </p:cNvPr>
            <p:cNvSpPr/>
            <p:nvPr/>
          </p:nvSpPr>
          <p:spPr>
            <a:xfrm>
              <a:off x="792459" y="1852044"/>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B</a:t>
              </a:r>
            </a:p>
          </p:txBody>
        </p:sp>
        <p:sp>
          <p:nvSpPr>
            <p:cNvPr id="95" name="Oval 94">
              <a:extLst>
                <a:ext uri="{FF2B5EF4-FFF2-40B4-BE49-F238E27FC236}">
                  <a16:creationId xmlns:a16="http://schemas.microsoft.com/office/drawing/2014/main" id="{4C5E913B-C5AF-C193-10CE-BB8101127FE9}"/>
                </a:ext>
              </a:extLst>
            </p:cNvPr>
            <p:cNvSpPr/>
            <p:nvPr/>
          </p:nvSpPr>
          <p:spPr>
            <a:xfrm>
              <a:off x="785521" y="2224150"/>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C</a:t>
              </a:r>
            </a:p>
          </p:txBody>
        </p:sp>
        <p:sp>
          <p:nvSpPr>
            <p:cNvPr id="96" name="Oval 95">
              <a:extLst>
                <a:ext uri="{FF2B5EF4-FFF2-40B4-BE49-F238E27FC236}">
                  <a16:creationId xmlns:a16="http://schemas.microsoft.com/office/drawing/2014/main" id="{F66AB01A-7168-312D-2CCD-B0A876E42A9E}"/>
                </a:ext>
              </a:extLst>
            </p:cNvPr>
            <p:cNvSpPr/>
            <p:nvPr/>
          </p:nvSpPr>
          <p:spPr>
            <a:xfrm>
              <a:off x="812885" y="3030360"/>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D</a:t>
              </a:r>
            </a:p>
          </p:txBody>
        </p:sp>
        <p:sp>
          <p:nvSpPr>
            <p:cNvPr id="97" name="Oval 96">
              <a:extLst>
                <a:ext uri="{FF2B5EF4-FFF2-40B4-BE49-F238E27FC236}">
                  <a16:creationId xmlns:a16="http://schemas.microsoft.com/office/drawing/2014/main" id="{B530F39B-A79F-6058-962D-2876C0FFE5D2}"/>
                </a:ext>
              </a:extLst>
            </p:cNvPr>
            <p:cNvSpPr/>
            <p:nvPr/>
          </p:nvSpPr>
          <p:spPr>
            <a:xfrm>
              <a:off x="792459" y="4457367"/>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E</a:t>
              </a:r>
            </a:p>
          </p:txBody>
        </p:sp>
        <p:sp>
          <p:nvSpPr>
            <p:cNvPr id="98" name="Oval 97">
              <a:extLst>
                <a:ext uri="{FF2B5EF4-FFF2-40B4-BE49-F238E27FC236}">
                  <a16:creationId xmlns:a16="http://schemas.microsoft.com/office/drawing/2014/main" id="{5C7C2962-C1D2-4A54-7D4A-06F56A840B5C}"/>
                </a:ext>
              </a:extLst>
            </p:cNvPr>
            <p:cNvSpPr/>
            <p:nvPr/>
          </p:nvSpPr>
          <p:spPr>
            <a:xfrm>
              <a:off x="785521" y="5174325"/>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F</a:t>
              </a:r>
            </a:p>
          </p:txBody>
        </p:sp>
        <p:sp>
          <p:nvSpPr>
            <p:cNvPr id="20" name="Oval 19">
              <a:extLst>
                <a:ext uri="{FF2B5EF4-FFF2-40B4-BE49-F238E27FC236}">
                  <a16:creationId xmlns:a16="http://schemas.microsoft.com/office/drawing/2014/main" id="{5AE184B8-60BB-7AD0-24F0-63BCE74EDC03}"/>
                </a:ext>
              </a:extLst>
            </p:cNvPr>
            <p:cNvSpPr/>
            <p:nvPr/>
          </p:nvSpPr>
          <p:spPr>
            <a:xfrm>
              <a:off x="765350" y="5567142"/>
              <a:ext cx="201495"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G</a:t>
              </a:r>
            </a:p>
          </p:txBody>
        </p:sp>
        <p:sp>
          <p:nvSpPr>
            <p:cNvPr id="51" name="Oval 50">
              <a:extLst>
                <a:ext uri="{FF2B5EF4-FFF2-40B4-BE49-F238E27FC236}">
                  <a16:creationId xmlns:a16="http://schemas.microsoft.com/office/drawing/2014/main" id="{43863B36-EAFF-E52A-B167-65601C286FD7}"/>
                </a:ext>
              </a:extLst>
            </p:cNvPr>
            <p:cNvSpPr/>
            <p:nvPr/>
          </p:nvSpPr>
          <p:spPr>
            <a:xfrm>
              <a:off x="784355" y="6368841"/>
              <a:ext cx="201495"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H</a:t>
              </a:r>
            </a:p>
          </p:txBody>
        </p:sp>
      </p:grpSp>
      <p:grpSp>
        <p:nvGrpSpPr>
          <p:cNvPr id="60" name="Group 59">
            <a:extLst>
              <a:ext uri="{FF2B5EF4-FFF2-40B4-BE49-F238E27FC236}">
                <a16:creationId xmlns:a16="http://schemas.microsoft.com/office/drawing/2014/main" id="{557DB780-DB42-81C1-9F8E-E375E0F014F0}"/>
              </a:ext>
            </a:extLst>
          </p:cNvPr>
          <p:cNvGrpSpPr/>
          <p:nvPr/>
        </p:nvGrpSpPr>
        <p:grpSpPr>
          <a:xfrm>
            <a:off x="4172481" y="3919833"/>
            <a:ext cx="3137548" cy="2554824"/>
            <a:chOff x="3860587" y="3985420"/>
            <a:chExt cx="3137548" cy="2554824"/>
          </a:xfrm>
        </p:grpSpPr>
        <p:sp>
          <p:nvSpPr>
            <p:cNvPr id="62" name="Text Box 3">
              <a:extLst>
                <a:ext uri="{FF2B5EF4-FFF2-40B4-BE49-F238E27FC236}">
                  <a16:creationId xmlns:a16="http://schemas.microsoft.com/office/drawing/2014/main" id="{DF73B106-203B-5CF2-C08C-F20D1F7D61E8}"/>
                </a:ext>
              </a:extLst>
            </p:cNvPr>
            <p:cNvSpPr txBox="1">
              <a:spLocks noChangeArrowheads="1"/>
            </p:cNvSpPr>
            <p:nvPr/>
          </p:nvSpPr>
          <p:spPr bwMode="auto">
            <a:xfrm>
              <a:off x="4038691" y="3985420"/>
              <a:ext cx="2959444" cy="2554824"/>
            </a:xfrm>
            <a:prstGeom prst="rect">
              <a:avLst/>
            </a:prstGeom>
            <a:noFill/>
            <a:ln>
              <a:noFill/>
            </a:ln>
          </p:spPr>
          <p:txBody>
            <a:bodyPr vert="horz" wrap="square" lIns="91440" tIns="45720" rIns="91440" bIns="45720" numCol="1" anchor="t" anchorCtr="0" compatLnSpc="1">
              <a:prstTxWarp prst="textNoShape">
                <a:avLst/>
              </a:prstTxWarp>
            </a:bodyPr>
            <a:lstStyle/>
            <a:p>
              <a:pPr marR="179388" algn="just" eaLnBrk="0" fontAlgn="base" hangingPunct="0">
                <a:spcBef>
                  <a:spcPct val="0"/>
                </a:spcBef>
                <a:spcAft>
                  <a:spcPts val="800"/>
                </a:spcAft>
              </a:pPr>
              <a:r>
                <a:rPr lang="fr-CA" sz="800">
                  <a:latin typeface="Tw Cen MT" panose="020B0602020104020603" pitchFamily="34" charset="0"/>
                </a:rPr>
                <a:t>s</a:t>
              </a:r>
              <a:endParaRPr lang="en-CA" altLang="en-US" sz="800">
                <a:solidFill>
                  <a:srgbClr val="000000"/>
                </a:solidFill>
                <a:latin typeface="Tw Cen MT" panose="020B0602020104020603" pitchFamily="34" charset="0"/>
              </a:endParaRPr>
            </a:p>
            <a:p>
              <a:pPr marR="179388" algn="just" eaLnBrk="0" fontAlgn="base" hangingPunct="0">
                <a:spcBef>
                  <a:spcPct val="0"/>
                </a:spcBef>
                <a:spcAft>
                  <a:spcPts val="800"/>
                </a:spcAft>
              </a:pPr>
              <a:r>
                <a:rPr lang="fr-CA" sz="800">
                  <a:solidFill>
                    <a:srgbClr val="000000"/>
                  </a:solidFill>
                  <a:latin typeface="Tw Cen MT" panose="020B0602020104020603" pitchFamily="34" charset="0"/>
                </a:rPr>
                <a:t>Prise double DDFT de 15 A pour le micro-onde(s)</a:t>
              </a:r>
              <a:r>
                <a:rPr lang="fr-CA" sz="800">
                  <a:latin typeface="Tw Cen MT" panose="020B0602020104020603" pitchFamily="34" charset="0"/>
                </a:rPr>
                <a:t> </a:t>
              </a:r>
              <a:r>
                <a:rPr lang="fr-CA" sz="800">
                  <a:solidFill>
                    <a:srgbClr val="000000"/>
                  </a:solidFill>
                  <a:latin typeface="Tw Cen MT" panose="020B0602020104020603" pitchFamily="34" charset="0"/>
                </a:rPr>
                <a:t>uniquement.</a:t>
              </a:r>
            </a:p>
            <a:p>
              <a:pPr marR="179388" algn="just" eaLnBrk="0" fontAlgn="base" hangingPunct="0">
                <a:spcBef>
                  <a:spcPct val="0"/>
                </a:spcBef>
                <a:spcAft>
                  <a:spcPts val="800"/>
                </a:spcAft>
              </a:pPr>
              <a:r>
                <a:rPr lang="fr-CA" sz="800">
                  <a:solidFill>
                    <a:srgbClr val="000000"/>
                  </a:solidFill>
                  <a:latin typeface="Tw Cen MT" panose="020B0602020104020603" pitchFamily="34" charset="0"/>
                </a:rPr>
                <a:t>Prises doubles DDFT de 15 A et interrupteur d’éclairage d’appoint accessibles. Voir les sections 5.10.5 et 4.5 de la norme B652:23. Prise double de 15 A</a:t>
              </a:r>
              <a:r>
                <a:rPr lang="fr-CA" sz="800">
                  <a:latin typeface="Tw Cen MT" panose="020B0602020104020603" pitchFamily="34" charset="0"/>
                </a:rPr>
                <a:t> pour le deuxième micro-ondes uniquement, au besoin.</a:t>
              </a:r>
            </a:p>
            <a:p>
              <a:pPr marR="179388" algn="just" eaLnBrk="0" fontAlgn="base" hangingPunct="0">
                <a:spcBef>
                  <a:spcPct val="0"/>
                </a:spcBef>
                <a:spcAft>
                  <a:spcPts val="800"/>
                </a:spcAft>
              </a:pPr>
              <a:r>
                <a:rPr lang="fr-CA" sz="800">
                  <a:solidFill>
                    <a:srgbClr val="000000"/>
                  </a:solidFill>
                  <a:latin typeface="Tw Cen MT" panose="020B0602020104020603" pitchFamily="34" charset="0"/>
                </a:rPr>
                <a:t>Prise double de 15 A pour le réfrigérateur uniquement.</a:t>
              </a:r>
            </a:p>
            <a:p>
              <a:pPr marR="179388" algn="just" eaLnBrk="0" fontAlgn="base" hangingPunct="0">
                <a:spcBef>
                  <a:spcPct val="0"/>
                </a:spcBef>
                <a:spcAft>
                  <a:spcPts val="800"/>
                </a:spcAft>
              </a:pPr>
              <a:r>
                <a:rPr lang="fr-CA" sz="800">
                  <a:solidFill>
                    <a:srgbClr val="000000"/>
                  </a:solidFill>
                  <a:latin typeface="Tw Cen MT" panose="020B0602020104020603" pitchFamily="34" charset="0"/>
                </a:rPr>
                <a:t>Tous les éclairages de la cuisine, y compris les éclairages généraux et les éclairages d’appoint situés sous les rangements en hauteur, doivent être conformes à la section 4.8 de la norme B652:23. </a:t>
              </a:r>
            </a:p>
          </p:txBody>
        </p:sp>
        <p:grpSp>
          <p:nvGrpSpPr>
            <p:cNvPr id="64" name="Group 63">
              <a:extLst>
                <a:ext uri="{FF2B5EF4-FFF2-40B4-BE49-F238E27FC236}">
                  <a16:creationId xmlns:a16="http://schemas.microsoft.com/office/drawing/2014/main" id="{824A1C61-1BD7-4093-E0E5-A14727FBDE80}"/>
                </a:ext>
              </a:extLst>
            </p:cNvPr>
            <p:cNvGrpSpPr/>
            <p:nvPr/>
          </p:nvGrpSpPr>
          <p:grpSpPr>
            <a:xfrm>
              <a:off x="3860587" y="4255438"/>
              <a:ext cx="199447" cy="1272011"/>
              <a:chOff x="3860587" y="4255438"/>
              <a:chExt cx="199447" cy="1272011"/>
            </a:xfrm>
          </p:grpSpPr>
          <p:sp>
            <p:nvSpPr>
              <p:cNvPr id="71" name="Oval 70">
                <a:extLst>
                  <a:ext uri="{FF2B5EF4-FFF2-40B4-BE49-F238E27FC236}">
                    <a16:creationId xmlns:a16="http://schemas.microsoft.com/office/drawing/2014/main" id="{79A885F9-D3ED-FAA3-2F9B-D763BD3272F6}"/>
                  </a:ext>
                </a:extLst>
              </p:cNvPr>
              <p:cNvSpPr/>
              <p:nvPr/>
            </p:nvSpPr>
            <p:spPr>
              <a:xfrm>
                <a:off x="3864445" y="4255438"/>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1</a:t>
                </a:r>
              </a:p>
            </p:txBody>
          </p:sp>
          <p:sp>
            <p:nvSpPr>
              <p:cNvPr id="73" name="Oval 72">
                <a:extLst>
                  <a:ext uri="{FF2B5EF4-FFF2-40B4-BE49-F238E27FC236}">
                    <a16:creationId xmlns:a16="http://schemas.microsoft.com/office/drawing/2014/main" id="{5CD0C8A6-A6D8-D460-6707-67982521537F}"/>
                  </a:ext>
                </a:extLst>
              </p:cNvPr>
              <p:cNvSpPr/>
              <p:nvPr/>
            </p:nvSpPr>
            <p:spPr>
              <a:xfrm>
                <a:off x="3860587" y="4570906"/>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2</a:t>
                </a:r>
              </a:p>
            </p:txBody>
          </p:sp>
          <p:sp>
            <p:nvSpPr>
              <p:cNvPr id="74" name="Oval 73">
                <a:extLst>
                  <a:ext uri="{FF2B5EF4-FFF2-40B4-BE49-F238E27FC236}">
                    <a16:creationId xmlns:a16="http://schemas.microsoft.com/office/drawing/2014/main" id="{0535A7B3-E945-9D90-9D69-2D4EDFD6373E}"/>
                  </a:ext>
                </a:extLst>
              </p:cNvPr>
              <p:cNvSpPr/>
              <p:nvPr/>
            </p:nvSpPr>
            <p:spPr>
              <a:xfrm>
                <a:off x="3866643" y="5009670"/>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3</a:t>
                </a:r>
              </a:p>
            </p:txBody>
          </p:sp>
          <p:sp>
            <p:nvSpPr>
              <p:cNvPr id="75" name="Oval 74">
                <a:extLst>
                  <a:ext uri="{FF2B5EF4-FFF2-40B4-BE49-F238E27FC236}">
                    <a16:creationId xmlns:a16="http://schemas.microsoft.com/office/drawing/2014/main" id="{7EEB89A6-71B1-188B-EE5C-2D40E8598601}"/>
                  </a:ext>
                </a:extLst>
              </p:cNvPr>
              <p:cNvSpPr/>
              <p:nvPr/>
            </p:nvSpPr>
            <p:spPr>
              <a:xfrm>
                <a:off x="3860587" y="5334058"/>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4</a:t>
                </a:r>
              </a:p>
            </p:txBody>
          </p:sp>
        </p:grpSp>
      </p:grpSp>
      <p:sp>
        <p:nvSpPr>
          <p:cNvPr id="87" name="TextBox 86">
            <a:extLst>
              <a:ext uri="{FF2B5EF4-FFF2-40B4-BE49-F238E27FC236}">
                <a16:creationId xmlns:a16="http://schemas.microsoft.com/office/drawing/2014/main" id="{B3909FA6-AC87-63DB-940C-3121523F75A6}"/>
              </a:ext>
            </a:extLst>
          </p:cNvPr>
          <p:cNvSpPr txBox="1"/>
          <p:nvPr/>
        </p:nvSpPr>
        <p:spPr>
          <a:xfrm>
            <a:off x="4141133" y="3851230"/>
            <a:ext cx="3058460" cy="276999"/>
          </a:xfrm>
          <a:prstGeom prst="rect">
            <a:avLst/>
          </a:prstGeom>
          <a:noFill/>
        </p:spPr>
        <p:txBody>
          <a:bodyPr wrap="square">
            <a:spAutoFit/>
          </a:bodyPr>
          <a:lstStyle/>
          <a:p>
            <a:pPr marR="179388" algn="just" eaLnBrk="0" fontAlgn="base" hangingPunct="0">
              <a:spcBef>
                <a:spcPct val="0"/>
              </a:spcBef>
              <a:spcAft>
                <a:spcPts val="800"/>
              </a:spcAft>
            </a:pPr>
            <a:r>
              <a:rPr lang="fr-CA" sz="1200" b="1">
                <a:solidFill>
                  <a:srgbClr val="000000"/>
                </a:solidFill>
                <a:latin typeface="Tw Cen MT" panose="020B0602020104020603" pitchFamily="34" charset="0"/>
              </a:rPr>
              <a:t>LÉGENDE ÉLECTRIQUE </a:t>
            </a:r>
          </a:p>
        </p:txBody>
      </p:sp>
      <p:grpSp>
        <p:nvGrpSpPr>
          <p:cNvPr id="141" name="Group 140">
            <a:extLst>
              <a:ext uri="{FF2B5EF4-FFF2-40B4-BE49-F238E27FC236}">
                <a16:creationId xmlns:a16="http://schemas.microsoft.com/office/drawing/2014/main" id="{BE3BE945-B02F-9318-E080-3E0ED7AA8A2C}"/>
              </a:ext>
            </a:extLst>
          </p:cNvPr>
          <p:cNvGrpSpPr/>
          <p:nvPr/>
        </p:nvGrpSpPr>
        <p:grpSpPr>
          <a:xfrm>
            <a:off x="8418951" y="4466853"/>
            <a:ext cx="242290" cy="242290"/>
            <a:chOff x="7841975" y="5746522"/>
            <a:chExt cx="269154" cy="269154"/>
          </a:xfrm>
        </p:grpSpPr>
        <p:sp>
          <p:nvSpPr>
            <p:cNvPr id="142" name="Oval 141">
              <a:extLst>
                <a:ext uri="{FF2B5EF4-FFF2-40B4-BE49-F238E27FC236}">
                  <a16:creationId xmlns:a16="http://schemas.microsoft.com/office/drawing/2014/main" id="{7AF3B903-D2BE-66ED-739E-B821BBF2CD4E}"/>
                </a:ext>
              </a:extLst>
            </p:cNvPr>
            <p:cNvSpPr/>
            <p:nvPr/>
          </p:nvSpPr>
          <p:spPr>
            <a:xfrm>
              <a:off x="7841975" y="5746522"/>
              <a:ext cx="269154" cy="269154"/>
            </a:xfrm>
            <a:prstGeom prst="ellipse">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143" name="Graphic 142" descr="Point d’exclamation avec remplissage uni">
              <a:extLst>
                <a:ext uri="{FF2B5EF4-FFF2-40B4-BE49-F238E27FC236}">
                  <a16:creationId xmlns:a16="http://schemas.microsoft.com/office/drawing/2014/main" id="{FB36DDC8-0DB6-249B-98B8-D47F28D42F8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86133" y="5785169"/>
              <a:ext cx="189658" cy="189658"/>
            </a:xfrm>
            <a:prstGeom prst="rect">
              <a:avLst/>
            </a:prstGeom>
          </p:spPr>
        </p:pic>
      </p:grpSp>
      <p:sp>
        <p:nvSpPr>
          <p:cNvPr id="147" name="Oval 146">
            <a:extLst>
              <a:ext uri="{FF2B5EF4-FFF2-40B4-BE49-F238E27FC236}">
                <a16:creationId xmlns:a16="http://schemas.microsoft.com/office/drawing/2014/main" id="{63A9E3CD-620F-62CF-3C29-A25BF6FA8806}"/>
              </a:ext>
            </a:extLst>
          </p:cNvPr>
          <p:cNvSpPr/>
          <p:nvPr/>
        </p:nvSpPr>
        <p:spPr>
          <a:xfrm>
            <a:off x="10543096" y="3030068"/>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A</a:t>
            </a:r>
          </a:p>
        </p:txBody>
      </p:sp>
      <p:sp>
        <p:nvSpPr>
          <p:cNvPr id="10" name="TextBox 9">
            <a:extLst>
              <a:ext uri="{FF2B5EF4-FFF2-40B4-BE49-F238E27FC236}">
                <a16:creationId xmlns:a16="http://schemas.microsoft.com/office/drawing/2014/main" id="{0A8BE128-2464-7BF6-31B5-9DA40B382DB5}"/>
              </a:ext>
            </a:extLst>
          </p:cNvPr>
          <p:cNvSpPr txBox="1"/>
          <p:nvPr/>
        </p:nvSpPr>
        <p:spPr>
          <a:xfrm>
            <a:off x="588446" y="920596"/>
            <a:ext cx="3574306" cy="5669629"/>
          </a:xfrm>
          <a:prstGeom prst="rect">
            <a:avLst/>
          </a:prstGeom>
          <a:noFill/>
        </p:spPr>
        <p:txBody>
          <a:bodyPr wrap="square" rtlCol="0">
            <a:spAutoFit/>
          </a:bodyPr>
          <a:lstStyle/>
          <a:p>
            <a:pPr marL="0" marR="0">
              <a:spcBef>
                <a:spcPts val="0"/>
              </a:spcBef>
              <a:spcAft>
                <a:spcPts val="0"/>
              </a:spcAft>
            </a:pPr>
            <a:r>
              <a:rPr lang="fr-CA" sz="800" b="1" dirty="0">
                <a:solidFill>
                  <a:srgbClr val="000000"/>
                </a:solidFill>
                <a:effectLst/>
                <a:latin typeface="Tw Cen MT" panose="020B0602020104020603" pitchFamily="34" charset="0"/>
                <a:ea typeface="Times New Roman" panose="02020603050405020304" pitchFamily="18" charset="0"/>
              </a:rPr>
              <a:t>Comptoirs</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Prévoir un espace pour les genoux et les pieds aux </a:t>
            </a:r>
            <a:r>
              <a:rPr lang="fr-CA" sz="800" u="sng"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deux</a:t>
            </a:r>
            <a:r>
              <a:rPr lang="fr-CA" sz="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 zones de travail : comptoir et évier. Voir la section 5.10.6 de la norme B652:23.</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Sélectionner une surface de comptoir mate pour réduire les reflets.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Les comptoirs ne doivent pas avoir d’arêtes à 90 degrés, et il est recommandé de les arrondir. </a:t>
            </a:r>
          </a:p>
          <a:p>
            <a:pPr marR="0" lvl="0" fontAlgn="ctr">
              <a:lnSpc>
                <a:spcPct val="107000"/>
              </a:lnSpc>
              <a:spcBef>
                <a:spcPts val="0"/>
              </a:spcBef>
              <a:spcAft>
                <a:spcPts val="0"/>
              </a:spcAft>
              <a:buSzPts val="1000"/>
              <a:tabLst>
                <a:tab pos="457200" algn="l"/>
              </a:tabLst>
            </a:pPr>
            <a:r>
              <a:rPr lang="fr-CA" sz="800" b="1" dirty="0">
                <a:solidFill>
                  <a:srgbClr val="000000"/>
                </a:solidFill>
                <a:latin typeface="Tw Cen MT" panose="020B0602020104020603" pitchFamily="34" charset="0"/>
                <a:ea typeface="Calibri" panose="020F0502020204030204" pitchFamily="34" charset="0"/>
                <a:cs typeface="Times New Roman" panose="02020603050405020304" pitchFamily="18" charset="0"/>
              </a:rPr>
              <a:t>Dosseret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L’épaisseur, le profil et la hauteur du dosseret sont déterminés par les paramètres du projet.</a:t>
            </a:r>
          </a:p>
          <a:p>
            <a:pPr marL="0" marR="0">
              <a:spcBef>
                <a:spcPts val="0"/>
              </a:spcBef>
              <a:spcAft>
                <a:spcPts val="0"/>
              </a:spcAft>
            </a:pPr>
            <a:r>
              <a:rPr lang="fr-CA" sz="800" b="1" dirty="0">
                <a:solidFill>
                  <a:srgbClr val="000000"/>
                </a:solidFill>
                <a:effectLst/>
                <a:latin typeface="Tw Cen MT" panose="020B0602020104020603" pitchFamily="34" charset="0"/>
                <a:ea typeface="Times New Roman" panose="02020603050405020304" pitchFamily="18" charset="0"/>
              </a:rPr>
              <a:t>Évier</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Les tuyaux </a:t>
            </a:r>
            <a:r>
              <a:rPr lang="fr-CA" sz="800" dirty="0">
                <a:latin typeface="Tw Cen MT" panose="020B0602020104020603" pitchFamily="34" charset="0"/>
                <a:ea typeface="Calibri" panose="020F0502020204030204" pitchFamily="34" charset="0"/>
                <a:cs typeface="Times New Roman" panose="02020603050405020304" pitchFamily="18" charset="0"/>
              </a:rPr>
              <a:t>de plomberie </a:t>
            </a:r>
            <a:r>
              <a:rPr lang="fr-CA" sz="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doivent être protégés pour éviter tout contact.</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Envisager l’installation d’un robinet, d’un distributeur de savon et d’un distributeur de </a:t>
            </a:r>
            <a:r>
              <a:rPr lang="fr-CA" sz="800" dirty="0">
                <a:effectLst/>
                <a:latin typeface="Tw Cen MT" panose="020B0602020104020603" pitchFamily="34" charset="0"/>
                <a:ea typeface="Calibri" panose="020F0502020204030204" pitchFamily="34" charset="0"/>
                <a:cs typeface="Times New Roman" panose="02020603050405020304" pitchFamily="18" charset="0"/>
              </a:rPr>
              <a:t>serviettes en papier sans contact. </a:t>
            </a:r>
            <a:r>
              <a:rPr lang="fr-CA" sz="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Tout doit être à portée de main à partir d’une position assise devant l’évier. Voir la section 4.5 de la norme B652:23. </a:t>
            </a:r>
          </a:p>
          <a:p>
            <a:pPr marL="0" marR="0">
              <a:spcBef>
                <a:spcPts val="0"/>
              </a:spcBef>
              <a:spcAft>
                <a:spcPts val="0"/>
              </a:spcAft>
            </a:pPr>
            <a:r>
              <a:rPr lang="fr-CA" sz="800" b="1" dirty="0">
                <a:solidFill>
                  <a:srgbClr val="000000"/>
                </a:solidFill>
                <a:effectLst/>
                <a:latin typeface="Tw Cen MT" panose="020B0602020104020603" pitchFamily="34" charset="0"/>
                <a:ea typeface="Times New Roman" panose="02020603050405020304" pitchFamily="18" charset="0"/>
              </a:rPr>
              <a:t>Rangement</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Prévoir des espaces de rangement ouverts et fermés.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Les rangements sous les comptoirs doivent être à tiroirs.</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effectLst/>
                <a:latin typeface="Tw Cen MT" panose="020B0602020104020603" pitchFamily="34" charset="0"/>
                <a:ea typeface="Calibri" panose="020F0502020204030204" pitchFamily="34" charset="0"/>
                <a:cs typeface="Times New Roman" panose="02020603050405020304" pitchFamily="18" charset="0"/>
              </a:rPr>
              <a:t>Les meubles </a:t>
            </a:r>
            <a:r>
              <a:rPr lang="fr-CA" sz="800" dirty="0">
                <a:latin typeface="Tw Cen MT" panose="020B0602020104020603" pitchFamily="34" charset="0"/>
                <a:ea typeface="Calibri" panose="020F0502020204030204" pitchFamily="34" charset="0"/>
                <a:cs typeface="Times New Roman" panose="02020603050405020304" pitchFamily="18" charset="0"/>
              </a:rPr>
              <a:t>touchant le </a:t>
            </a:r>
            <a:r>
              <a:rPr lang="fr-CA" sz="800" dirty="0">
                <a:effectLst/>
                <a:latin typeface="Tw Cen MT" panose="020B0602020104020603" pitchFamily="34" charset="0"/>
                <a:ea typeface="Calibri" panose="020F0502020204030204" pitchFamily="34" charset="0"/>
                <a:cs typeface="Times New Roman" panose="02020603050405020304" pitchFamily="18" charset="0"/>
              </a:rPr>
              <a:t>plancher doivent </a:t>
            </a:r>
            <a:r>
              <a:rPr lang="fr-CA" sz="800" dirty="0">
                <a:latin typeface="Tw Cen MT" panose="020B0602020104020603" pitchFamily="34" charset="0"/>
                <a:ea typeface="Calibri" panose="020F0502020204030204" pitchFamily="34" charset="0"/>
                <a:cs typeface="Times New Roman" panose="02020603050405020304" pitchFamily="18" charset="0"/>
              </a:rPr>
              <a:t>prévoir </a:t>
            </a:r>
            <a:r>
              <a:rPr lang="fr-CA" sz="800" dirty="0">
                <a:effectLst/>
                <a:latin typeface="Tw Cen MT" panose="020B0602020104020603" pitchFamily="34" charset="0"/>
                <a:ea typeface="Calibri" panose="020F0502020204030204" pitchFamily="34" charset="0"/>
                <a:cs typeface="Times New Roman" panose="02020603050405020304" pitchFamily="18" charset="0"/>
              </a:rPr>
              <a:t>un espace pour les pieds.</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effectLst/>
                <a:latin typeface="Tw Cen MT" panose="020B0602020104020603" pitchFamily="34" charset="0"/>
                <a:ea typeface="Calibri" panose="020F0502020204030204" pitchFamily="34" charset="0"/>
                <a:cs typeface="Times New Roman" panose="02020603050405020304" pitchFamily="18" charset="0"/>
              </a:rPr>
              <a:t>Utiliser idéalement des poignées en « D ». La finition des poignées doit contraster avec celle des devants de tiroirs. Voir la section 4.5 de la norme B652:23. </a:t>
            </a:r>
          </a:p>
          <a:p>
            <a:pPr marL="171450" indent="-171450" fontAlgn="ctr">
              <a:lnSpc>
                <a:spcPct val="107000"/>
              </a:lnSpc>
              <a:buSzPts val="1000"/>
              <a:buFont typeface="Arial" panose="020B0604020202020204" pitchFamily="34" charset="0"/>
              <a:buChar char="•"/>
              <a:tabLst>
                <a:tab pos="457200" algn="l"/>
              </a:tabLst>
            </a:pPr>
            <a:r>
              <a:rPr lang="fr-CA" sz="800" dirty="0">
                <a:solidFill>
                  <a:srgbClr val="000000"/>
                </a:solidFill>
                <a:latin typeface="Tw Cen MT" panose="020B0602020104020603" pitchFamily="34" charset="0"/>
              </a:rPr>
              <a:t>Les prises électriques et les interrupteurs montés sur le bandeau ou sur les murs latéraux doivent être conformes à la section </a:t>
            </a:r>
            <a:r>
              <a:rPr lang="fr-CA" sz="800" dirty="0">
                <a:latin typeface="Tw Cen MT" panose="020B0602020104020603" pitchFamily="34" charset="0"/>
              </a:rPr>
              <a:t>4.5.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effectLst/>
                <a:latin typeface="Tw Cen MT" panose="020B0602020104020603" pitchFamily="34" charset="0"/>
                <a:ea typeface="Calibri" panose="020F0502020204030204" pitchFamily="34" charset="0"/>
                <a:cs typeface="Times New Roman" panose="02020603050405020304" pitchFamily="18" charset="0"/>
              </a:rPr>
              <a:t>Voir la section 5.10.8 de la norme B652:23 pour tout le détail ainsi que des exemples de solutions de rangement accessibles.</a:t>
            </a:r>
          </a:p>
          <a:p>
            <a:pPr marL="0" marR="0">
              <a:spcBef>
                <a:spcPts val="0"/>
              </a:spcBef>
              <a:spcAft>
                <a:spcPts val="0"/>
              </a:spcAft>
            </a:pPr>
            <a:r>
              <a:rPr lang="fr-CA" sz="800" b="1" dirty="0">
                <a:solidFill>
                  <a:srgbClr val="000000"/>
                </a:solidFill>
                <a:effectLst/>
                <a:latin typeface="Tw Cen MT" panose="020B0602020104020603" pitchFamily="34" charset="0"/>
                <a:ea typeface="Times New Roman" panose="02020603050405020304" pitchFamily="18" charset="0"/>
              </a:rPr>
              <a:t>Finitions</a:t>
            </a:r>
          </a:p>
          <a:p>
            <a:pPr marL="171450" marR="0" indent="-171450">
              <a:spcBef>
                <a:spcPts val="0"/>
              </a:spcBef>
              <a:spcAft>
                <a:spcPts val="0"/>
              </a:spcAft>
              <a:buFont typeface="Arial" panose="020B0604020202020204" pitchFamily="34" charset="0"/>
              <a:buChar char="•"/>
            </a:pPr>
            <a:r>
              <a:rPr lang="fr-CA" sz="800" dirty="0">
                <a:solidFill>
                  <a:srgbClr val="000000"/>
                </a:solidFill>
                <a:effectLst/>
                <a:latin typeface="Tw Cen MT" panose="020B0602020104020603" pitchFamily="34" charset="0"/>
                <a:ea typeface="Times New Roman" panose="02020603050405020304" pitchFamily="18" charset="0"/>
              </a:rPr>
              <a:t>Le sol doit être contrasté sur le plan de la luminance (couleur) par rapport aux murs, à la menuiserie et aux appareils électroménagers. </a:t>
            </a:r>
          </a:p>
          <a:p>
            <a:pPr marL="171450" marR="0" indent="-171450">
              <a:spcBef>
                <a:spcPts val="0"/>
              </a:spcBef>
              <a:spcAft>
                <a:spcPts val="0"/>
              </a:spcAft>
              <a:buFont typeface="Arial" panose="020B0604020202020204" pitchFamily="34" charset="0"/>
              <a:buChar char="•"/>
            </a:pPr>
            <a:r>
              <a:rPr lang="fr-CA" sz="800" dirty="0">
                <a:solidFill>
                  <a:srgbClr val="000000"/>
                </a:solidFill>
                <a:effectLst/>
                <a:latin typeface="Tw Cen MT" panose="020B0602020104020603" pitchFamily="34" charset="0"/>
                <a:ea typeface="Times New Roman" panose="02020603050405020304" pitchFamily="18" charset="0"/>
              </a:rPr>
              <a:t>Le sol doit être antidérapant, produire un minimum de reflets et ne pas présenter de motifs visuels marqués. </a:t>
            </a:r>
          </a:p>
          <a:p>
            <a:pPr marL="171450" marR="0" indent="-171450">
              <a:spcBef>
                <a:spcPts val="0"/>
              </a:spcBef>
              <a:spcAft>
                <a:spcPts val="0"/>
              </a:spcAft>
              <a:buFont typeface="Arial" panose="020B0604020202020204" pitchFamily="34" charset="0"/>
              <a:buChar char="•"/>
            </a:pPr>
            <a:r>
              <a:rPr lang="fr-CA" sz="800" dirty="0">
                <a:solidFill>
                  <a:srgbClr val="000000"/>
                </a:solidFill>
                <a:latin typeface="Tw Cen MT" panose="020B0602020104020603" pitchFamily="34" charset="0"/>
                <a:ea typeface="Times New Roman" panose="02020603050405020304" pitchFamily="18" charset="0"/>
              </a:rPr>
              <a:t>La menuiserie ne doit pas présenter de motifs visuels marqués. </a:t>
            </a:r>
          </a:p>
          <a:p>
            <a:pPr marR="0" lvl="0" fontAlgn="ctr">
              <a:lnSpc>
                <a:spcPct val="107000"/>
              </a:lnSpc>
              <a:spcBef>
                <a:spcPts val="0"/>
              </a:spcBef>
              <a:spcAft>
                <a:spcPts val="0"/>
              </a:spcAft>
              <a:buSzPts val="1000"/>
              <a:tabLst>
                <a:tab pos="457200" algn="l"/>
              </a:tabLst>
            </a:pPr>
            <a:r>
              <a:rPr lang="fr-CA" sz="800" b="1"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Réfrigérateurs (H.C.)</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Les réfrigérateurs doivent être de la même profondeur que le comptoir.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Voir les sections 5.10.9.1 et 5.10.9.2 de la norme B652:23. </a:t>
            </a:r>
          </a:p>
          <a:p>
            <a:pPr marR="0" lvl="0" fontAlgn="ctr">
              <a:lnSpc>
                <a:spcPct val="107000"/>
              </a:lnSpc>
              <a:spcBef>
                <a:spcPts val="0"/>
              </a:spcBef>
              <a:spcAft>
                <a:spcPts val="0"/>
              </a:spcAft>
              <a:buSzPts val="1000"/>
              <a:tabLst>
                <a:tab pos="457200" algn="l"/>
              </a:tabLst>
            </a:pPr>
            <a:r>
              <a:rPr lang="fr-CA" sz="800" b="1"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Micro-ondes (H.C.)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Voir les sections 5.10.9.1 et 5.10.9.5 de la norme B652:23.</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8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Une étagère coulissante sous </a:t>
            </a:r>
            <a:r>
              <a:rPr lang="fr-CA" sz="800" dirty="0">
                <a:latin typeface="Tw Cen MT" panose="020B0602020104020603" pitchFamily="34" charset="0"/>
                <a:ea typeface="Calibri" panose="020F0502020204030204" pitchFamily="34" charset="0"/>
                <a:cs typeface="Times New Roman" panose="02020603050405020304" pitchFamily="18" charset="0"/>
              </a:rPr>
              <a:t>le micro-onde(s)</a:t>
            </a:r>
            <a:r>
              <a:rPr lang="fr-CA" sz="8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 correspondant à sa largeur ou plus large, et coulissant sur au moins 250 mm, est une solution de rechange acceptable s’il n’y a pas d’espace de comptoir du côté où la porte se verrouille. </a:t>
            </a:r>
          </a:p>
          <a:p>
            <a:pPr marR="0" lvl="0" fontAlgn="ctr">
              <a:lnSpc>
                <a:spcPct val="107000"/>
              </a:lnSpc>
              <a:spcBef>
                <a:spcPts val="0"/>
              </a:spcBef>
              <a:spcAft>
                <a:spcPts val="0"/>
              </a:spcAft>
              <a:buSzPts val="1000"/>
              <a:tabLst>
                <a:tab pos="457200" algn="l"/>
              </a:tabLst>
            </a:pPr>
            <a:r>
              <a:rPr lang="fr-CA" sz="800" b="1" dirty="0">
                <a:solidFill>
                  <a:srgbClr val="000000"/>
                </a:solidFill>
                <a:effectLst/>
                <a:latin typeface="Tw Cen MT" panose="020B0602020104020603" pitchFamily="34" charset="0"/>
                <a:ea typeface="Times New Roman" panose="02020603050405020304" pitchFamily="18" charset="0"/>
              </a:rPr>
              <a:t>Centre de recyclage (H.C.)</a:t>
            </a:r>
            <a:endParaRPr lang="fr-CA" sz="800" strike="sngStrike" dirty="0">
              <a:effectLst/>
              <a:latin typeface="Tw Cen MT" panose="020B0602020104020603"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7AAF839-6F40-A15E-E2CF-02DEEA54F5D3}"/>
              </a:ext>
            </a:extLst>
          </p:cNvPr>
          <p:cNvSpPr txBox="1"/>
          <p:nvPr/>
        </p:nvSpPr>
        <p:spPr>
          <a:xfrm>
            <a:off x="8700992" y="3875295"/>
            <a:ext cx="3047295" cy="1477328"/>
          </a:xfrm>
          <a:prstGeom prst="rect">
            <a:avLst/>
          </a:prstGeom>
          <a:noFill/>
        </p:spPr>
        <p:txBody>
          <a:bodyPr wrap="square">
            <a:spAutoFit/>
          </a:bodyPr>
          <a:lstStyle/>
          <a:p>
            <a:r>
              <a:rPr lang="fr-CA" sz="900">
                <a:latin typeface="Tw Cen MT" panose="020B0602020104020603" pitchFamily="34" charset="0"/>
                <a:ea typeface="Calibri" panose="020F0502020204030204" pitchFamily="34" charset="0"/>
                <a:cs typeface="Times New Roman" panose="02020603050405020304" pitchFamily="18" charset="0"/>
              </a:rPr>
              <a:t>Pour les exigences en matière d’espace de circulation entre les meubles (p. ex. entre les rangements et un îlot), voir la section 5.10.1 de la norme </a:t>
            </a:r>
            <a:r>
              <a:rPr lang="fr-CA" sz="90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B652:23</a:t>
            </a:r>
            <a:r>
              <a:rPr lang="fr-CA" sz="900">
                <a:latin typeface="Tw Cen MT" panose="020B0602020104020603" pitchFamily="34" charset="0"/>
                <a:ea typeface="Calibri" panose="020F0502020204030204" pitchFamily="34" charset="0"/>
                <a:cs typeface="Times New Roman" panose="02020603050405020304" pitchFamily="18" charset="0"/>
              </a:rPr>
              <a:t>. </a:t>
            </a:r>
          </a:p>
          <a:p>
            <a:endParaRPr lang="en-CA" sz="900">
              <a:latin typeface="Tw Cen MT" panose="020B0602020104020603" pitchFamily="34" charset="0"/>
            </a:endParaRPr>
          </a:p>
          <a:p>
            <a:r>
              <a:rPr lang="fr-CA" sz="900">
                <a:latin typeface="Tw Cen MT" panose="020B0602020104020603" pitchFamily="34" charset="0"/>
              </a:rPr>
              <a:t>Un espace au sol libre de 2 100 mm sur 2 100 mm doit être prévu dans la cuisine.</a:t>
            </a:r>
          </a:p>
          <a:p>
            <a:endParaRPr lang="en-CA" sz="900">
              <a:latin typeface="Tw Cen MT" panose="020B0602020104020603" pitchFamily="34" charset="0"/>
            </a:endParaRPr>
          </a:p>
          <a:p>
            <a:r>
              <a:rPr lang="fr-CA" sz="900">
                <a:latin typeface="Tw Cen MT" panose="020B0602020104020603" pitchFamily="34" charset="0"/>
              </a:rPr>
              <a:t>Envisager de varier les hauteurs entre le comptoir et l'îlot pour accommoder le plus grand nombre d’utilisateurs possible.</a:t>
            </a:r>
          </a:p>
          <a:p>
            <a:endParaRPr lang="en-CA" sz="900">
              <a:latin typeface="Tw Cen MT" panose="020B0602020104020603" pitchFamily="34" charset="0"/>
            </a:endParaRPr>
          </a:p>
        </p:txBody>
      </p:sp>
      <p:pic>
        <p:nvPicPr>
          <p:cNvPr id="4" name="Graphic 3" descr="Curseur avec remplissage uni">
            <a:extLst>
              <a:ext uri="{FF2B5EF4-FFF2-40B4-BE49-F238E27FC236}">
                <a16:creationId xmlns:a16="http://schemas.microsoft.com/office/drawing/2014/main" id="{AE2C8585-C5B2-AE08-94FC-B9766C41038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8418951" y="5928528"/>
            <a:ext cx="322891" cy="322891"/>
          </a:xfrm>
          <a:prstGeom prst="rect">
            <a:avLst/>
          </a:prstGeom>
        </p:spPr>
      </p:pic>
      <p:sp>
        <p:nvSpPr>
          <p:cNvPr id="29" name="Rectangle 28">
            <a:extLst>
              <a:ext uri="{FF2B5EF4-FFF2-40B4-BE49-F238E27FC236}">
                <a16:creationId xmlns:a16="http://schemas.microsoft.com/office/drawing/2014/main" id="{6303BC22-52CF-6584-49E1-C6E80B4B5E53}"/>
              </a:ext>
            </a:extLst>
          </p:cNvPr>
          <p:cNvSpPr/>
          <p:nvPr/>
        </p:nvSpPr>
        <p:spPr>
          <a:xfrm>
            <a:off x="4309964" y="1051396"/>
            <a:ext cx="70656" cy="131177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F26975A4-2BD3-B8D2-A446-BD2B04654FD7}"/>
              </a:ext>
            </a:extLst>
          </p:cNvPr>
          <p:cNvSpPr txBox="1"/>
          <p:nvPr/>
        </p:nvSpPr>
        <p:spPr>
          <a:xfrm>
            <a:off x="4172481" y="3595326"/>
            <a:ext cx="3104606" cy="230832"/>
          </a:xfrm>
          <a:prstGeom prst="rect">
            <a:avLst/>
          </a:prstGeom>
          <a:noFill/>
        </p:spPr>
        <p:txBody>
          <a:bodyPr wrap="square">
            <a:spAutoFit/>
          </a:bodyPr>
          <a:lstStyle/>
          <a:p>
            <a:pPr marR="179388" algn="just" eaLnBrk="0" fontAlgn="base" hangingPunct="0">
              <a:spcBef>
                <a:spcPct val="0"/>
              </a:spcBef>
              <a:spcAft>
                <a:spcPts val="800"/>
              </a:spcAft>
            </a:pPr>
            <a:r>
              <a:rPr lang="fr-CA" sz="900" b="1" i="1">
                <a:solidFill>
                  <a:srgbClr val="000000"/>
                </a:solidFill>
                <a:latin typeface="Tw Cen MT" panose="020B0602020104020603" pitchFamily="34" charset="0"/>
              </a:rPr>
              <a:t>Images conceptuelles uniquement. La conception peut varier. </a:t>
            </a:r>
          </a:p>
        </p:txBody>
      </p:sp>
      <p:cxnSp>
        <p:nvCxnSpPr>
          <p:cNvPr id="39" name="Connector: Elbow 38">
            <a:extLst>
              <a:ext uri="{FF2B5EF4-FFF2-40B4-BE49-F238E27FC236}">
                <a16:creationId xmlns:a16="http://schemas.microsoft.com/office/drawing/2014/main" id="{606AC3B3-6C6C-0D6B-AA98-2A89E089A228}"/>
              </a:ext>
            </a:extLst>
          </p:cNvPr>
          <p:cNvCxnSpPr>
            <a:cxnSpLocks/>
          </p:cNvCxnSpPr>
          <p:nvPr/>
        </p:nvCxnSpPr>
        <p:spPr>
          <a:xfrm rot="16200000" flipH="1">
            <a:off x="7012614" y="2652720"/>
            <a:ext cx="1126344" cy="340323"/>
          </a:xfrm>
          <a:prstGeom prst="bentConnector3">
            <a:avLst>
              <a:gd name="adj1" fmla="val -181"/>
            </a:avLst>
          </a:prstGeom>
          <a:ln>
            <a:prstDash val="dash"/>
            <a:headEnd type="triangle"/>
            <a:tailEnd type="triangle"/>
          </a:ln>
        </p:spPr>
        <p:style>
          <a:lnRef idx="1">
            <a:schemeClr val="dk1"/>
          </a:lnRef>
          <a:fillRef idx="0">
            <a:schemeClr val="dk1"/>
          </a:fillRef>
          <a:effectRef idx="0">
            <a:schemeClr val="dk1"/>
          </a:effectRef>
          <a:fontRef idx="minor">
            <a:schemeClr val="tx1"/>
          </a:fontRef>
        </p:style>
      </p:cxnSp>
      <p:sp>
        <p:nvSpPr>
          <p:cNvPr id="48" name="Rectangle: Rounded Corners 47">
            <a:extLst>
              <a:ext uri="{FF2B5EF4-FFF2-40B4-BE49-F238E27FC236}">
                <a16:creationId xmlns:a16="http://schemas.microsoft.com/office/drawing/2014/main" id="{71E91243-415A-B2E7-6B79-9E8C957F8198}"/>
              </a:ext>
            </a:extLst>
          </p:cNvPr>
          <p:cNvSpPr/>
          <p:nvPr/>
        </p:nvSpPr>
        <p:spPr>
          <a:xfrm>
            <a:off x="4172481" y="2532185"/>
            <a:ext cx="1331674" cy="443052"/>
          </a:xfrm>
          <a:prstGeom prst="roundRect">
            <a:avLst/>
          </a:prstGeom>
          <a:solidFill>
            <a:srgbClr val="565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0" name="Graphic 49" descr="Recyclage avec remplissage uni">
            <a:extLst>
              <a:ext uri="{FF2B5EF4-FFF2-40B4-BE49-F238E27FC236}">
                <a16:creationId xmlns:a16="http://schemas.microsoft.com/office/drawing/2014/main" id="{4D23E5F8-235B-9D12-AD55-B48DB0CCC70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94051" y="2737413"/>
            <a:ext cx="198720" cy="198720"/>
          </a:xfrm>
          <a:prstGeom prst="rect">
            <a:avLst/>
          </a:prstGeom>
        </p:spPr>
      </p:pic>
      <p:pic>
        <p:nvPicPr>
          <p:cNvPr id="52" name="Graphic 51" descr="Recyclage avec remplissage uni">
            <a:extLst>
              <a:ext uri="{FF2B5EF4-FFF2-40B4-BE49-F238E27FC236}">
                <a16:creationId xmlns:a16="http://schemas.microsoft.com/office/drawing/2014/main" id="{D3F4EA9B-7C26-FC54-8F12-892983B2F01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21499" y="2737413"/>
            <a:ext cx="198720" cy="198720"/>
          </a:xfrm>
          <a:prstGeom prst="rect">
            <a:avLst/>
          </a:prstGeom>
        </p:spPr>
      </p:pic>
      <p:pic>
        <p:nvPicPr>
          <p:cNvPr id="53" name="Graphic 52" descr="Recyclage avec remplissage uni">
            <a:extLst>
              <a:ext uri="{FF2B5EF4-FFF2-40B4-BE49-F238E27FC236}">
                <a16:creationId xmlns:a16="http://schemas.microsoft.com/office/drawing/2014/main" id="{0BA31967-A173-0CE9-4892-EC05EC214EC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91202" y="2730693"/>
            <a:ext cx="198720" cy="198720"/>
          </a:xfrm>
          <a:prstGeom prst="rect">
            <a:avLst/>
          </a:prstGeom>
        </p:spPr>
      </p:pic>
      <p:pic>
        <p:nvPicPr>
          <p:cNvPr id="54" name="Graphic 53" descr="Recyclage avec remplissage uni">
            <a:extLst>
              <a:ext uri="{FF2B5EF4-FFF2-40B4-BE49-F238E27FC236}">
                <a16:creationId xmlns:a16="http://schemas.microsoft.com/office/drawing/2014/main" id="{62DFE0C9-4431-A350-060D-273D12A3764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42885" y="2733375"/>
            <a:ext cx="198720" cy="198720"/>
          </a:xfrm>
          <a:prstGeom prst="rect">
            <a:avLst/>
          </a:prstGeom>
        </p:spPr>
      </p:pic>
      <p:sp>
        <p:nvSpPr>
          <p:cNvPr id="57" name="Oval 56">
            <a:extLst>
              <a:ext uri="{FF2B5EF4-FFF2-40B4-BE49-F238E27FC236}">
                <a16:creationId xmlns:a16="http://schemas.microsoft.com/office/drawing/2014/main" id="{DA895BFD-9683-8C70-322F-1FA6D4F5D2F9}"/>
              </a:ext>
            </a:extLst>
          </p:cNvPr>
          <p:cNvSpPr/>
          <p:nvPr/>
        </p:nvSpPr>
        <p:spPr>
          <a:xfrm>
            <a:off x="7643623" y="2675070"/>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2</a:t>
            </a:r>
          </a:p>
        </p:txBody>
      </p:sp>
      <p:sp>
        <p:nvSpPr>
          <p:cNvPr id="61" name="Oval 60">
            <a:extLst>
              <a:ext uri="{FF2B5EF4-FFF2-40B4-BE49-F238E27FC236}">
                <a16:creationId xmlns:a16="http://schemas.microsoft.com/office/drawing/2014/main" id="{A6BFBCA8-A84E-F961-3A51-E13DBEF77227}"/>
              </a:ext>
            </a:extLst>
          </p:cNvPr>
          <p:cNvSpPr/>
          <p:nvPr/>
        </p:nvSpPr>
        <p:spPr>
          <a:xfrm>
            <a:off x="8741842" y="1085281"/>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B</a:t>
            </a:r>
          </a:p>
        </p:txBody>
      </p:sp>
      <p:sp>
        <p:nvSpPr>
          <p:cNvPr id="63" name="Oval 62">
            <a:extLst>
              <a:ext uri="{FF2B5EF4-FFF2-40B4-BE49-F238E27FC236}">
                <a16:creationId xmlns:a16="http://schemas.microsoft.com/office/drawing/2014/main" id="{AD4FBB3E-F727-113D-9A7E-19FF3B0F8EED}"/>
              </a:ext>
            </a:extLst>
          </p:cNvPr>
          <p:cNvSpPr/>
          <p:nvPr/>
        </p:nvSpPr>
        <p:spPr>
          <a:xfrm>
            <a:off x="8532734" y="2152017"/>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C</a:t>
            </a:r>
          </a:p>
        </p:txBody>
      </p:sp>
      <p:sp>
        <p:nvSpPr>
          <p:cNvPr id="65" name="Oval 64">
            <a:extLst>
              <a:ext uri="{FF2B5EF4-FFF2-40B4-BE49-F238E27FC236}">
                <a16:creationId xmlns:a16="http://schemas.microsoft.com/office/drawing/2014/main" id="{FD6CD7AF-8292-BAE7-1F23-8C60221F4715}"/>
              </a:ext>
            </a:extLst>
          </p:cNvPr>
          <p:cNvSpPr/>
          <p:nvPr/>
        </p:nvSpPr>
        <p:spPr>
          <a:xfrm>
            <a:off x="7097181" y="2532104"/>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D</a:t>
            </a:r>
          </a:p>
        </p:txBody>
      </p:sp>
      <p:sp>
        <p:nvSpPr>
          <p:cNvPr id="67" name="Oval 66">
            <a:extLst>
              <a:ext uri="{FF2B5EF4-FFF2-40B4-BE49-F238E27FC236}">
                <a16:creationId xmlns:a16="http://schemas.microsoft.com/office/drawing/2014/main" id="{45C10A13-E6E2-34CB-B62B-8C5387335A39}"/>
              </a:ext>
            </a:extLst>
          </p:cNvPr>
          <p:cNvSpPr/>
          <p:nvPr/>
        </p:nvSpPr>
        <p:spPr>
          <a:xfrm>
            <a:off x="9583381" y="3525437"/>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E</a:t>
            </a:r>
          </a:p>
        </p:txBody>
      </p:sp>
      <p:sp>
        <p:nvSpPr>
          <p:cNvPr id="68" name="Oval 67">
            <a:extLst>
              <a:ext uri="{FF2B5EF4-FFF2-40B4-BE49-F238E27FC236}">
                <a16:creationId xmlns:a16="http://schemas.microsoft.com/office/drawing/2014/main" id="{E3D3A209-F61F-48D3-90C3-8D7603826F75}"/>
              </a:ext>
            </a:extLst>
          </p:cNvPr>
          <p:cNvSpPr/>
          <p:nvPr/>
        </p:nvSpPr>
        <p:spPr>
          <a:xfrm>
            <a:off x="6012919" y="2525142"/>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F</a:t>
            </a:r>
          </a:p>
        </p:txBody>
      </p:sp>
      <p:sp>
        <p:nvSpPr>
          <p:cNvPr id="69" name="Oval 68">
            <a:extLst>
              <a:ext uri="{FF2B5EF4-FFF2-40B4-BE49-F238E27FC236}">
                <a16:creationId xmlns:a16="http://schemas.microsoft.com/office/drawing/2014/main" id="{EA073C3C-921C-F921-5454-960A0999362E}"/>
              </a:ext>
            </a:extLst>
          </p:cNvPr>
          <p:cNvSpPr/>
          <p:nvPr/>
        </p:nvSpPr>
        <p:spPr>
          <a:xfrm>
            <a:off x="6851078" y="2163016"/>
            <a:ext cx="201495"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G</a:t>
            </a:r>
          </a:p>
        </p:txBody>
      </p:sp>
      <p:sp>
        <p:nvSpPr>
          <p:cNvPr id="70" name="Oval 69">
            <a:extLst>
              <a:ext uri="{FF2B5EF4-FFF2-40B4-BE49-F238E27FC236}">
                <a16:creationId xmlns:a16="http://schemas.microsoft.com/office/drawing/2014/main" id="{712F07A2-083F-DE2E-A55F-A4C978E6939B}"/>
              </a:ext>
            </a:extLst>
          </p:cNvPr>
          <p:cNvSpPr/>
          <p:nvPr/>
        </p:nvSpPr>
        <p:spPr>
          <a:xfrm>
            <a:off x="4649681" y="2524245"/>
            <a:ext cx="201495"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H</a:t>
            </a:r>
          </a:p>
        </p:txBody>
      </p:sp>
      <p:sp>
        <p:nvSpPr>
          <p:cNvPr id="72" name="Oval 71">
            <a:extLst>
              <a:ext uri="{FF2B5EF4-FFF2-40B4-BE49-F238E27FC236}">
                <a16:creationId xmlns:a16="http://schemas.microsoft.com/office/drawing/2014/main" id="{13165F8C-EC90-B726-6B49-80FEBF0269CB}"/>
              </a:ext>
            </a:extLst>
          </p:cNvPr>
          <p:cNvSpPr/>
          <p:nvPr/>
        </p:nvSpPr>
        <p:spPr>
          <a:xfrm>
            <a:off x="9712519" y="1148374"/>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A</a:t>
            </a:r>
          </a:p>
        </p:txBody>
      </p:sp>
      <p:pic>
        <p:nvPicPr>
          <p:cNvPr id="2" name="Picture 1" descr="Une capture d’écran d’un téléphone  Description générée automatiquement">
            <a:extLst>
              <a:ext uri="{FF2B5EF4-FFF2-40B4-BE49-F238E27FC236}">
                <a16:creationId xmlns:a16="http://schemas.microsoft.com/office/drawing/2014/main" id="{4B47C381-C5C5-7ABA-C487-CE601234D9C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7620" t="13433" r="24761" b="47049"/>
          <a:stretch/>
        </p:blipFill>
        <p:spPr>
          <a:xfrm>
            <a:off x="7515002" y="3425858"/>
            <a:ext cx="492030" cy="425372"/>
          </a:xfrm>
          <a:prstGeom prst="flowChartAlternateProcess">
            <a:avLst/>
          </a:prstGeom>
          <a:ln w="9525">
            <a:solidFill>
              <a:schemeClr val="tx1"/>
            </a:solidFill>
            <a:prstDash val="dash"/>
          </a:ln>
        </p:spPr>
      </p:pic>
      <p:sp>
        <p:nvSpPr>
          <p:cNvPr id="5" name="Oval 4">
            <a:extLst>
              <a:ext uri="{FF2B5EF4-FFF2-40B4-BE49-F238E27FC236}">
                <a16:creationId xmlns:a16="http://schemas.microsoft.com/office/drawing/2014/main" id="{C787E435-F07E-8115-7800-8A6724C856F7}"/>
              </a:ext>
            </a:extLst>
          </p:cNvPr>
          <p:cNvSpPr/>
          <p:nvPr/>
        </p:nvSpPr>
        <p:spPr>
          <a:xfrm>
            <a:off x="6696323" y="2163015"/>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1</a:t>
            </a:r>
          </a:p>
        </p:txBody>
      </p:sp>
      <p:sp>
        <p:nvSpPr>
          <p:cNvPr id="14" name="Oval 13">
            <a:extLst>
              <a:ext uri="{FF2B5EF4-FFF2-40B4-BE49-F238E27FC236}">
                <a16:creationId xmlns:a16="http://schemas.microsoft.com/office/drawing/2014/main" id="{B99460CF-3698-C803-A9C1-797757414DD6}"/>
              </a:ext>
            </a:extLst>
          </p:cNvPr>
          <p:cNvSpPr/>
          <p:nvPr/>
        </p:nvSpPr>
        <p:spPr>
          <a:xfrm>
            <a:off x="5809799" y="2523795"/>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3</a:t>
            </a:r>
          </a:p>
        </p:txBody>
      </p:sp>
      <p:pic>
        <p:nvPicPr>
          <p:cNvPr id="15" name="Picture 14">
            <a:extLst>
              <a:ext uri="{FF2B5EF4-FFF2-40B4-BE49-F238E27FC236}">
                <a16:creationId xmlns:a16="http://schemas.microsoft.com/office/drawing/2014/main" id="{F5E9E5FE-953F-D313-C084-51236C473533}"/>
              </a:ext>
            </a:extLst>
          </p:cNvPr>
          <p:cNvPicPr>
            <a:picLocks noChangeAspect="1"/>
          </p:cNvPicPr>
          <p:nvPr/>
        </p:nvPicPr>
        <p:blipFill rotWithShape="1">
          <a:blip r:embed="rId15"/>
          <a:srcRect l="4405" t="27981" r="34971" b="14103"/>
          <a:stretch/>
        </p:blipFill>
        <p:spPr>
          <a:xfrm>
            <a:off x="7604095" y="3503312"/>
            <a:ext cx="283707" cy="271036"/>
          </a:xfrm>
          <a:prstGeom prst="rect">
            <a:avLst/>
          </a:prstGeom>
        </p:spPr>
      </p:pic>
    </p:spTree>
    <p:extLst>
      <p:ext uri="{BB962C8B-B14F-4D97-AF65-F5344CB8AC3E}">
        <p14:creationId xmlns:p14="http://schemas.microsoft.com/office/powerpoint/2010/main" val="1009115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8199" y="1076845"/>
            <a:ext cx="6342248" cy="1850913"/>
          </a:xfrm>
        </p:spPr>
        <p:txBody>
          <a:bodyPr>
            <a:normAutofit lnSpcReduction="10000"/>
          </a:bodyPr>
          <a:lstStyle/>
          <a:p>
            <a:pPr>
              <a:spcBef>
                <a:spcPts val="0"/>
              </a:spcBef>
            </a:pPr>
            <a:r>
              <a:rPr lang="fr-CA" b="1"/>
              <a:t>CONCEPTION</a:t>
            </a:r>
          </a:p>
          <a:p>
            <a:pPr marL="171450" indent="-171450">
              <a:spcBef>
                <a:spcPts val="0"/>
              </a:spcBef>
              <a:buFont typeface="Arial" panose="020B0604020202020204" pitchFamily="34" charset="0"/>
              <a:buChar char="•"/>
            </a:pPr>
            <a:r>
              <a:rPr lang="fr-CA"/>
              <a:t>Pièce fermée avec cloisons démontables et/ou sèches et intimité visuelle.</a:t>
            </a:r>
          </a:p>
          <a:p>
            <a:pPr marL="171450" indent="-171450">
              <a:spcBef>
                <a:spcPts val="0"/>
              </a:spcBef>
              <a:buFont typeface="Arial" panose="020B0604020202020204" pitchFamily="34" charset="0"/>
              <a:buChar char="•"/>
            </a:pPr>
            <a:r>
              <a:rPr lang="fr-CA"/>
              <a:t>Éclairage à intensité réglable dans la salle.</a:t>
            </a:r>
          </a:p>
          <a:p>
            <a:pPr marL="171450" indent="-171450">
              <a:spcBef>
                <a:spcPts val="0"/>
              </a:spcBef>
              <a:buFont typeface="Arial" panose="020B0604020202020204" pitchFamily="34" charset="0"/>
              <a:buChar char="•"/>
            </a:pPr>
            <a:r>
              <a:rPr lang="fr-CA"/>
              <a:t>Fournir un éclairage d’accentuation réglable (en intensité et en couleur), comme des bandes à DEL de couleur, ou des sources de lumière indirectes, comme une lampe de table ou un lampadaire avec une ampoule à DEL de couleur.</a:t>
            </a:r>
          </a:p>
          <a:p>
            <a:pPr marL="171450" indent="-171450">
              <a:spcBef>
                <a:spcPts val="0"/>
              </a:spcBef>
              <a:buFont typeface="Arial" panose="020B0604020202020204" pitchFamily="34" charset="0"/>
              <a:buChar char="•"/>
            </a:pPr>
            <a:r>
              <a:rPr lang="fr-CA"/>
              <a:t>Prévoir un fauteuil de repos avec un dossier haut, un pouf et de petites tables pour y déposer une bouteille, un téléphone, etc.</a:t>
            </a:r>
          </a:p>
          <a:p>
            <a:pPr marL="171450" indent="-171450">
              <a:spcBef>
                <a:spcPts val="0"/>
              </a:spcBef>
              <a:buFont typeface="Arial" panose="020B0604020202020204" pitchFamily="34" charset="0"/>
              <a:buChar char="•"/>
            </a:pPr>
            <a:r>
              <a:rPr lang="fr-CA"/>
              <a:t>Indicateur « occupé » automatique, car la porte ne devrait pas pouvoir se verrouiller.</a:t>
            </a:r>
          </a:p>
          <a:p>
            <a:pPr marL="171450" indent="-171450">
              <a:spcBef>
                <a:spcPts val="0"/>
              </a:spcBef>
              <a:buFont typeface="Arial" panose="020B0604020202020204" pitchFamily="34" charset="0"/>
              <a:buChar char="•"/>
            </a:pPr>
            <a:r>
              <a:rPr lang="fr-CA"/>
              <a:t>Porte latérale vitrée (lumière provenant du côté) avec pellicule d’intimité (peut être appliquée sur toute la porte ou sur les ¾ pour une intimité en position assise).</a:t>
            </a:r>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41</a:t>
            </a:fld>
            <a:endParaRPr lang="fr-CA"/>
          </a:p>
        </p:txBody>
      </p:sp>
      <p:sp>
        <p:nvSpPr>
          <p:cNvPr id="8" name="Text Placeholder 7"/>
          <p:cNvSpPr>
            <a:spLocks noGrp="1"/>
          </p:cNvSpPr>
          <p:nvPr>
            <p:ph type="body" sz="half" idx="22"/>
            <p:custDataLst>
              <p:tags r:id="rId3"/>
            </p:custDataLst>
          </p:nvPr>
        </p:nvSpPr>
        <p:spPr>
          <a:xfrm>
            <a:off x="838200" y="-1"/>
            <a:ext cx="2951205" cy="950259"/>
          </a:xfrm>
          <a:solidFill>
            <a:schemeClr val="bg2"/>
          </a:solidFill>
        </p:spPr>
        <p:txBody>
          <a:bodyPr>
            <a:normAutofit/>
          </a:bodyPr>
          <a:lstStyle/>
          <a:p>
            <a:pPr algn="ctr"/>
            <a:r>
              <a:rPr lang="fr-CA" sz="1800"/>
              <a:t>LOCAUX DE SOUTIEN</a:t>
            </a:r>
          </a:p>
        </p:txBody>
      </p:sp>
      <p:sp>
        <p:nvSpPr>
          <p:cNvPr id="9" name="Text Placeholder 8"/>
          <p:cNvSpPr>
            <a:spLocks noGrp="1"/>
          </p:cNvSpPr>
          <p:nvPr>
            <p:ph type="body" sz="half" idx="24"/>
            <p:custDataLst>
              <p:tags r:id="rId4"/>
            </p:custDataLst>
          </p:nvPr>
        </p:nvSpPr>
        <p:spPr>
          <a:xfrm>
            <a:off x="7324825" y="1088069"/>
            <a:ext cx="4027387" cy="5091350"/>
          </a:xfrm>
        </p:spPr>
        <p:txBody>
          <a:bodyPr vert="horz" lIns="91440" tIns="45720" rIns="91440" bIns="45720" rtlCol="0" anchor="t">
            <a:normAutofit fontScale="92500" lnSpcReduction="10000"/>
          </a:bodyPr>
          <a:lstStyle/>
          <a:p>
            <a:pPr lvl="0"/>
            <a:r>
              <a:rPr lang="fr-CA" b="1" dirty="0">
                <a:latin typeface="Tw Cen MT"/>
              </a:rPr>
              <a:t>OCCUPANTS: </a:t>
            </a:r>
            <a:r>
              <a:rPr lang="fr-CA" dirty="0">
                <a:latin typeface="Tw Cen MT"/>
              </a:rPr>
              <a:t>1</a:t>
            </a:r>
          </a:p>
          <a:p>
            <a:r>
              <a:rPr lang="fr-CA" b="1" dirty="0">
                <a:latin typeface="Tw Cen MT"/>
              </a:rPr>
              <a:t>INTIMITÉ VISUELLE: </a:t>
            </a:r>
            <a:r>
              <a:rPr lang="fr-CA" dirty="0">
                <a:latin typeface="Tw Cen MT"/>
              </a:rPr>
              <a:t>de moyenne à élevée </a:t>
            </a:r>
            <a:endParaRPr lang="fr-CA" dirty="0"/>
          </a:p>
          <a:p>
            <a:pPr lvl="0"/>
            <a:r>
              <a:rPr lang="fr-CA" b="1" dirty="0">
                <a:latin typeface="Tw Cen MT"/>
              </a:rPr>
              <a:t>INTIMITÉ ACOUSTIQUE: </a:t>
            </a:r>
            <a:r>
              <a:rPr lang="fr-CA" dirty="0">
                <a:latin typeface="Tw Cen MT"/>
              </a:rPr>
              <a:t>moyenne (cible : ITS 35)</a:t>
            </a:r>
          </a:p>
          <a:p>
            <a:pPr lvl="0"/>
            <a:r>
              <a:rPr lang="fr-CA" b="1" dirty="0">
                <a:latin typeface="Tw Cen MT"/>
              </a:rPr>
              <a:t>TAILLE MOYENNE: </a:t>
            </a:r>
            <a:r>
              <a:rPr lang="fr-CA" dirty="0">
                <a:latin typeface="Tw Cen MT"/>
              </a:rPr>
              <a:t>7,5 m²</a:t>
            </a:r>
          </a:p>
          <a:p>
            <a:r>
              <a:rPr lang="fr-CA" b="1" dirty="0">
                <a:latin typeface="Tw Cen MT"/>
              </a:rPr>
              <a:t>TECHNOLOGIE </a:t>
            </a:r>
            <a:endParaRPr lang="fr-CA" b="1" dirty="0"/>
          </a:p>
          <a:p>
            <a:pPr marL="171450" lvl="0" indent="-171450">
              <a:spcBef>
                <a:spcPts val="0"/>
              </a:spcBef>
              <a:buFont typeface="Arial" panose="020B0604020202020204" pitchFamily="34" charset="0"/>
              <a:buChar char="•"/>
            </a:pPr>
            <a:r>
              <a:rPr lang="fr-CA" dirty="0">
                <a:latin typeface="Tw Cen MT"/>
              </a:rPr>
              <a:t>Aucune utilisation de la technologie.</a:t>
            </a:r>
          </a:p>
          <a:p>
            <a:pPr lvl="0"/>
            <a:r>
              <a:rPr lang="fr-CA" b="1" dirty="0">
                <a:latin typeface="Tw Cen MT"/>
              </a:rPr>
              <a:t>ÉLECTRICITÉ</a:t>
            </a:r>
          </a:p>
          <a:p>
            <a:pPr marL="171450" lvl="0" indent="-171450">
              <a:spcBef>
                <a:spcPts val="0"/>
              </a:spcBef>
              <a:buFont typeface="Arial" panose="020B0604020202020204" pitchFamily="34" charset="0"/>
              <a:buChar char="•"/>
            </a:pPr>
            <a:r>
              <a:rPr lang="fr-CA" dirty="0">
                <a:latin typeface="Tw Cen MT"/>
              </a:rPr>
              <a:t>Munir la salle d’une prise électrique double ordinaire sur un mur.</a:t>
            </a:r>
          </a:p>
          <a:p>
            <a:pPr marL="171450" lvl="0" indent="-171450">
              <a:spcBef>
                <a:spcPts val="0"/>
              </a:spcBef>
              <a:buFont typeface="Arial" panose="020B0604020202020204" pitchFamily="34" charset="0"/>
              <a:buChar char="•"/>
            </a:pPr>
            <a:r>
              <a:rPr lang="fr-CA" dirty="0">
                <a:latin typeface="Tw Cen MT"/>
              </a:rPr>
              <a:t>L’éclairage de l’immeuble de base doit être connecté sur un circuit distinct pour permettre à l’utilisateur d’en régler l’intensité.</a:t>
            </a:r>
          </a:p>
          <a:p>
            <a:pPr marL="171450" lvl="0" indent="-171450">
              <a:spcBef>
                <a:spcPts val="0"/>
              </a:spcBef>
              <a:buFont typeface="Arial" panose="020B0604020202020204" pitchFamily="34" charset="0"/>
              <a:buChar char="•"/>
            </a:pPr>
            <a:r>
              <a:rPr lang="fr-CA" dirty="0">
                <a:latin typeface="Tw Cen MT"/>
              </a:rPr>
              <a:t>Envisager l’ajout d’un éclairage d’accentuation à DEL avec commandes réglables par l’utilisateur ou le recâblage de l’appareil d’éclairage actuel.</a:t>
            </a:r>
          </a:p>
          <a:p>
            <a:pPr marL="171450" lvl="0" indent="-171450">
              <a:spcBef>
                <a:spcPts val="0"/>
              </a:spcBef>
              <a:buFont typeface="Arial" panose="020B0604020202020204" pitchFamily="34" charset="0"/>
              <a:buChar char="•"/>
            </a:pPr>
            <a:r>
              <a:rPr lang="fr-CA" dirty="0">
                <a:latin typeface="Tw Cen MT"/>
              </a:rPr>
              <a:t>Un lampadaire peut être envisagé si l’aménagement et l’accès à une prise le permettent. Les cordons doivent être dissimulés en conséquence pour réduire le risque de trébuchement.</a:t>
            </a:r>
          </a:p>
          <a:p>
            <a:pPr lvl="0"/>
            <a:r>
              <a:rPr lang="fr-CA" b="1" dirty="0">
                <a:latin typeface="Tw Cen MT"/>
              </a:rPr>
              <a:t>MÉCANIQUE</a:t>
            </a:r>
          </a:p>
          <a:p>
            <a:pPr marL="171450" lvl="0" indent="-171450">
              <a:spcBef>
                <a:spcPts val="0"/>
              </a:spcBef>
              <a:buFont typeface="Arial" panose="020B0604020202020204" pitchFamily="34" charset="0"/>
              <a:buChar char="•"/>
            </a:pPr>
            <a:r>
              <a:rPr lang="fr-CA" dirty="0">
                <a:latin typeface="Tw Cen MT"/>
              </a:rPr>
              <a:t>Consulter le document Spécifications générales et bureaux à aires ouvertes, pages 3 et 4.</a:t>
            </a:r>
          </a:p>
          <a:p>
            <a:pPr lvl="0"/>
            <a:r>
              <a:rPr lang="fr-CA" b="1" dirty="0">
                <a:latin typeface="Tw Cen MT"/>
              </a:rPr>
              <a:t>AMÉNAGEMENT INTÉRIEUR</a:t>
            </a:r>
          </a:p>
          <a:p>
            <a:pPr marL="171450" lvl="0" indent="-171450">
              <a:spcBef>
                <a:spcPts val="0"/>
              </a:spcBef>
              <a:buFont typeface="Arial" panose="020B0604020202020204" pitchFamily="34" charset="0"/>
              <a:buChar char="•"/>
            </a:pPr>
            <a:r>
              <a:rPr lang="fr-CA" dirty="0">
                <a:latin typeface="Tw Cen MT"/>
              </a:rPr>
              <a:t>Consulter le document Spécifications générales et bureaux à aires ouvertes, pages 3 et 4.</a:t>
            </a:r>
          </a:p>
          <a:p>
            <a:pPr marL="0" indent="0">
              <a:buNone/>
            </a:pPr>
            <a:r>
              <a:rPr lang="fr-CA" b="1" dirty="0">
                <a:latin typeface="Tw Cen MT"/>
              </a:rPr>
              <a:t>ACCESSIBILITÉ</a:t>
            </a:r>
          </a:p>
          <a:p>
            <a:pPr marL="171450" indent="-171450">
              <a:spcBef>
                <a:spcPts val="0"/>
              </a:spcBef>
              <a:buFont typeface="Arial" panose="020B0604020202020204" pitchFamily="34" charset="0"/>
              <a:buChar char="•"/>
            </a:pPr>
            <a:r>
              <a:rPr lang="fr-FR" dirty="0">
                <a:latin typeface="Tw Cen MT"/>
              </a:rPr>
              <a:t>Si plus d’une salle de bien-être est fournie, assurez-vous qu’elles sont différentes pour offrir de la variété.
Reportez-vous aux pages 5 et 6 pour obtenir des renseignements généraux sur l’accessibilité qui peuvent s’appliquer.</a:t>
            </a:r>
            <a:endParaRPr lang="fr-CA" b="1" dirty="0"/>
          </a:p>
          <a:p>
            <a:pPr lvl="0">
              <a:spcBef>
                <a:spcPts val="0"/>
              </a:spcBef>
            </a:pPr>
            <a:endParaRPr lang="en-CA" b="1" dirty="0">
              <a:solidFill>
                <a:prstClr val="black"/>
              </a:solidFill>
            </a:endParaRPr>
          </a:p>
          <a:p>
            <a:endParaRPr lang="en-CA" dirty="0"/>
          </a:p>
        </p:txBody>
      </p:sp>
      <p:sp>
        <p:nvSpPr>
          <p:cNvPr id="10" name="Text Placeholder 9"/>
          <p:cNvSpPr>
            <a:spLocks noGrp="1"/>
          </p:cNvSpPr>
          <p:nvPr>
            <p:ph type="body" sz="half" idx="23"/>
            <p:custDataLst>
              <p:tags r:id="rId5"/>
            </p:custDataLst>
          </p:nvPr>
        </p:nvSpPr>
        <p:spPr>
          <a:xfrm>
            <a:off x="3937687" y="-1"/>
            <a:ext cx="7414526" cy="940359"/>
          </a:xfrm>
          <a:solidFill>
            <a:schemeClr val="bg2">
              <a:alpha val="50196"/>
            </a:schemeClr>
          </a:solidFill>
        </p:spPr>
        <p:txBody>
          <a:bodyPr>
            <a:normAutofit/>
          </a:bodyPr>
          <a:lstStyle/>
          <a:p>
            <a:r>
              <a:rPr lang="fr-CA" sz="2400"/>
              <a:t>SALLE DE MIEUX-ÊTRE</a:t>
            </a:r>
          </a:p>
        </p:txBody>
      </p:sp>
      <p:sp>
        <p:nvSpPr>
          <p:cNvPr id="13" name="Text Box 3">
            <a:extLst>
              <a:ext uri="{FF2B5EF4-FFF2-40B4-BE49-F238E27FC236}">
                <a16:creationId xmlns:a16="http://schemas.microsoft.com/office/drawing/2014/main" id="{6C0A3368-A42D-4D0C-AA60-AF20850A5B44}"/>
              </a:ext>
            </a:extLst>
          </p:cNvPr>
          <p:cNvSpPr txBox="1">
            <a:spLocks noChangeArrowheads="1"/>
          </p:cNvSpPr>
          <p:nvPr>
            <p:custDataLst>
              <p:tags r:id="rId6"/>
            </p:custDataLst>
          </p:nvPr>
        </p:nvSpPr>
        <p:spPr bwMode="auto">
          <a:xfrm>
            <a:off x="838199" y="3145872"/>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fr-CA" sz="1200">
                <a:solidFill>
                  <a:srgbClr val="000000"/>
                </a:solidFill>
                <a:latin typeface="Tw Cen MT" panose="020B0602020104020603" pitchFamily="34" charset="0"/>
              </a:rPr>
              <a:t>EXEMPLES</a:t>
            </a:r>
          </a:p>
        </p:txBody>
      </p:sp>
      <p:sp>
        <p:nvSpPr>
          <p:cNvPr id="14" name="Footer Placeholder 4">
            <a:extLst>
              <a:ext uri="{FF2B5EF4-FFF2-40B4-BE49-F238E27FC236}">
                <a16:creationId xmlns:a16="http://schemas.microsoft.com/office/drawing/2014/main" id="{CBE1D587-84B1-4450-88F3-7B2393ABF281}"/>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6" name="Picture 5" descr="A picture containing graphical user interface&#10;&#10;Description automatically generated">
            <a:extLst>
              <a:ext uri="{FF2B5EF4-FFF2-40B4-BE49-F238E27FC236}">
                <a16:creationId xmlns:a16="http://schemas.microsoft.com/office/drawing/2014/main" id="{DFDFB3C7-57B2-06D9-2534-FCDC23F7DEA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592" t="15702" r="19738"/>
          <a:stretch/>
        </p:blipFill>
        <p:spPr>
          <a:xfrm>
            <a:off x="3414167" y="3747326"/>
            <a:ext cx="2296681" cy="2249176"/>
          </a:xfrm>
          <a:prstGeom prst="rect">
            <a:avLst/>
          </a:prstGeom>
        </p:spPr>
      </p:pic>
      <p:pic>
        <p:nvPicPr>
          <p:cNvPr id="7" name="Picture 6">
            <a:extLst>
              <a:ext uri="{FF2B5EF4-FFF2-40B4-BE49-F238E27FC236}">
                <a16:creationId xmlns:a16="http://schemas.microsoft.com/office/drawing/2014/main" id="{1BF5225B-8998-DB96-0E40-530996ACFB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736" t="1991" r="33595"/>
          <a:stretch/>
        </p:blipFill>
        <p:spPr>
          <a:xfrm>
            <a:off x="857654" y="3564409"/>
            <a:ext cx="2296681" cy="2615010"/>
          </a:xfrm>
          <a:prstGeom prst="rect">
            <a:avLst/>
          </a:prstGeom>
        </p:spPr>
      </p:pic>
      <p:pic>
        <p:nvPicPr>
          <p:cNvPr id="11" name="Picture 10" descr="Diagram&#10;&#10;Description automatically generated with medium confidence">
            <a:extLst>
              <a:ext uri="{FF2B5EF4-FFF2-40B4-BE49-F238E27FC236}">
                <a16:creationId xmlns:a16="http://schemas.microsoft.com/office/drawing/2014/main" id="{3B03F550-AD5B-DF8A-AAF5-C401C7B24EA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018" t="5848" r="17740"/>
          <a:stretch/>
        </p:blipFill>
        <p:spPr>
          <a:xfrm>
            <a:off x="5855226" y="4560055"/>
            <a:ext cx="1189366" cy="1367771"/>
          </a:xfrm>
          <a:prstGeom prst="rect">
            <a:avLst/>
          </a:prstGeom>
        </p:spPr>
      </p:pic>
      <p:sp>
        <p:nvSpPr>
          <p:cNvPr id="4" name="Date Placeholder 3">
            <a:extLst>
              <a:ext uri="{FF2B5EF4-FFF2-40B4-BE49-F238E27FC236}">
                <a16:creationId xmlns:a16="http://schemas.microsoft.com/office/drawing/2014/main" id="{DC7ECE6A-8AAC-C132-06CF-8377D630CEB1}"/>
              </a:ext>
            </a:extLst>
          </p:cNvPr>
          <p:cNvSpPr>
            <a:spLocks noGrp="1"/>
          </p:cNvSpPr>
          <p:nvPr>
            <p:ph type="dt" sz="half" idx="10"/>
          </p:nvPr>
        </p:nvSpPr>
        <p:spPr>
          <a:xfrm>
            <a:off x="857654" y="6382511"/>
            <a:ext cx="1304365" cy="365125"/>
          </a:xfrm>
        </p:spPr>
        <p:txBody>
          <a:bodyPr/>
          <a:lstStyle/>
          <a:p>
            <a:fld id="{47F9E324-E5FF-4FCF-9421-91EA8852194C}" type="datetime1">
              <a:rPr lang="en-US" smtClean="0"/>
              <a:t>4/12/2024</a:t>
            </a:fld>
            <a:endParaRPr lang="fr-CA" dirty="0"/>
          </a:p>
        </p:txBody>
      </p:sp>
    </p:spTree>
    <p:extLst>
      <p:ext uri="{BB962C8B-B14F-4D97-AF65-F5344CB8AC3E}">
        <p14:creationId xmlns:p14="http://schemas.microsoft.com/office/powerpoint/2010/main" val="4251854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8199" y="1076846"/>
            <a:ext cx="6342248" cy="876204"/>
          </a:xfrm>
        </p:spPr>
        <p:txBody>
          <a:bodyPr>
            <a:normAutofit/>
          </a:bodyPr>
          <a:lstStyle/>
          <a:p>
            <a:pPr>
              <a:spcBef>
                <a:spcPts val="0"/>
              </a:spcBef>
            </a:pPr>
            <a:r>
              <a:rPr lang="fr-CA" b="1"/>
              <a:t>CONCEPTION</a:t>
            </a:r>
          </a:p>
          <a:p>
            <a:pPr marL="171450" indent="-171450">
              <a:spcBef>
                <a:spcPts val="0"/>
              </a:spcBef>
              <a:buFont typeface="Arial" panose="020B0604020202020204" pitchFamily="34" charset="0"/>
              <a:buChar char="•"/>
            </a:pPr>
            <a:r>
              <a:rPr lang="fr-CA"/>
              <a:t>Centre opérationnel avec fournitures de bureau et surface de travail.</a:t>
            </a:r>
          </a:p>
          <a:p>
            <a:pPr marL="171450" indent="-171450">
              <a:spcBef>
                <a:spcPts val="0"/>
              </a:spcBef>
              <a:buFont typeface="Arial" panose="020B0604020202020204" pitchFamily="34" charset="0"/>
              <a:buChar char="•"/>
            </a:pPr>
            <a:r>
              <a:rPr lang="fr-CA"/>
              <a:t>Fournir une alimentation électrique pour le matériel : imprimante multifonction, déchiqueteuse, etc.</a:t>
            </a:r>
          </a:p>
          <a:p>
            <a:pPr marL="171450" indent="-171450">
              <a:spcBef>
                <a:spcPts val="0"/>
              </a:spcBef>
              <a:buFont typeface="Arial" panose="020B0604020202020204" pitchFamily="34" charset="0"/>
              <a:buChar char="•"/>
            </a:pPr>
            <a:r>
              <a:rPr lang="fr-CA"/>
              <a:t>Prévoir un meuble de rangement et une surface de travail. </a:t>
            </a:r>
          </a:p>
          <a:p>
            <a:pPr marL="171450" indent="-171450">
              <a:buFont typeface="Arial" panose="020B0604020202020204" pitchFamily="34" charset="0"/>
              <a:buChar char="•"/>
            </a:pPr>
            <a:endParaRPr lang="en-CA"/>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42</a:t>
            </a:fld>
            <a:endParaRPr lang="fr-CA"/>
          </a:p>
        </p:txBody>
      </p:sp>
      <p:sp>
        <p:nvSpPr>
          <p:cNvPr id="8" name="Text Placeholder 7"/>
          <p:cNvSpPr>
            <a:spLocks noGrp="1"/>
          </p:cNvSpPr>
          <p:nvPr>
            <p:ph type="body" sz="half" idx="22"/>
            <p:custDataLst>
              <p:tags r:id="rId3"/>
            </p:custDataLst>
          </p:nvPr>
        </p:nvSpPr>
        <p:spPr>
          <a:xfrm>
            <a:off x="838200" y="-1"/>
            <a:ext cx="2951205" cy="950259"/>
          </a:xfrm>
          <a:solidFill>
            <a:schemeClr val="bg2"/>
          </a:solidFill>
        </p:spPr>
        <p:txBody>
          <a:bodyPr>
            <a:normAutofit/>
          </a:bodyPr>
          <a:lstStyle/>
          <a:p>
            <a:pPr algn="ctr"/>
            <a:r>
              <a:rPr lang="fr-CA" sz="1800"/>
              <a:t>LOCAUX DE SOUTIEN</a:t>
            </a:r>
          </a:p>
        </p:txBody>
      </p:sp>
      <p:sp>
        <p:nvSpPr>
          <p:cNvPr id="9" name="Text Placeholder 8"/>
          <p:cNvSpPr>
            <a:spLocks noGrp="1"/>
          </p:cNvSpPr>
          <p:nvPr>
            <p:ph type="body" sz="half" idx="24"/>
            <p:custDataLst>
              <p:tags r:id="rId4"/>
            </p:custDataLst>
          </p:nvPr>
        </p:nvSpPr>
        <p:spPr>
          <a:xfrm>
            <a:off x="7324825" y="1088069"/>
            <a:ext cx="4027387" cy="5091350"/>
          </a:xfrm>
        </p:spPr>
        <p:txBody>
          <a:bodyPr>
            <a:normAutofit fontScale="92500" lnSpcReduction="10000"/>
          </a:bodyPr>
          <a:lstStyle/>
          <a:p>
            <a:r>
              <a:rPr lang="fr-CA" b="1"/>
              <a:t>OCCUPANTS: S.O.</a:t>
            </a:r>
          </a:p>
          <a:p>
            <a:r>
              <a:rPr lang="fr-CA" b="1"/>
              <a:t>(Non compris dans le taux d’occupation)</a:t>
            </a:r>
          </a:p>
          <a:p>
            <a:r>
              <a:rPr lang="fr-CA" b="1"/>
              <a:t>INTIMITÉ VISUELLE: </a:t>
            </a:r>
            <a:r>
              <a:rPr lang="fr-CA"/>
              <a:t>de faible à moyenne</a:t>
            </a:r>
          </a:p>
          <a:p>
            <a:r>
              <a:rPr lang="fr-CA" b="1"/>
              <a:t>INTIMITÉ ACOUSTIQUE: </a:t>
            </a:r>
            <a:r>
              <a:rPr lang="fr-CA"/>
              <a:t>moyenne </a:t>
            </a:r>
          </a:p>
          <a:p>
            <a:r>
              <a:rPr lang="fr-CA" b="1"/>
              <a:t>TAILLE MOYENNE: </a:t>
            </a:r>
            <a:r>
              <a:rPr lang="fr-CA"/>
              <a:t>5 m²</a:t>
            </a:r>
          </a:p>
          <a:p>
            <a:r>
              <a:rPr lang="fr-CA" b="1"/>
              <a:t>POSTURE: S.O.</a:t>
            </a:r>
          </a:p>
          <a:p>
            <a:r>
              <a:rPr lang="fr-CA" b="1"/>
              <a:t>TECHNOLOGIE</a:t>
            </a:r>
          </a:p>
          <a:p>
            <a:pPr marL="171450" indent="-171450">
              <a:spcBef>
                <a:spcPts val="0"/>
              </a:spcBef>
              <a:buFont typeface="Arial" panose="020B0604020202020204" pitchFamily="34" charset="0"/>
              <a:buChar char="•"/>
            </a:pPr>
            <a:r>
              <a:rPr lang="fr-CA"/>
              <a:t>Réseau local.</a:t>
            </a:r>
          </a:p>
          <a:p>
            <a:pPr marL="171450" indent="-171450">
              <a:spcBef>
                <a:spcPts val="0"/>
              </a:spcBef>
              <a:buFont typeface="Arial" panose="020B0604020202020204" pitchFamily="34" charset="0"/>
              <a:buChar char="•"/>
            </a:pPr>
            <a:r>
              <a:rPr lang="fr-CA"/>
              <a:t>Imprimante et/ou imprimante multifonction.</a:t>
            </a:r>
          </a:p>
          <a:p>
            <a:pPr marL="171450" indent="-171450">
              <a:spcBef>
                <a:spcPts val="0"/>
              </a:spcBef>
              <a:buFont typeface="Arial" panose="020B0604020202020204" pitchFamily="34" charset="0"/>
              <a:buChar char="•"/>
            </a:pPr>
            <a:r>
              <a:rPr lang="fr-CA"/>
              <a:t>Déchiqueteuse.</a:t>
            </a:r>
          </a:p>
          <a:p>
            <a:pPr marL="171450" indent="-171450">
              <a:spcBef>
                <a:spcPts val="0"/>
              </a:spcBef>
              <a:buFont typeface="Arial" panose="020B0604020202020204" pitchFamily="34" charset="0"/>
              <a:buChar char="•"/>
            </a:pPr>
            <a:r>
              <a:rPr lang="fr-CA"/>
              <a:t>Traceur (facultatif). </a:t>
            </a:r>
          </a:p>
          <a:p>
            <a:r>
              <a:rPr lang="fr-CA" b="1"/>
              <a:t> ÉLECTRICITÉ</a:t>
            </a:r>
          </a:p>
          <a:p>
            <a:pPr marL="171450" indent="-171450">
              <a:spcBef>
                <a:spcPts val="0"/>
              </a:spcBef>
              <a:buFont typeface="Arial" panose="020B0604020202020204" pitchFamily="34" charset="0"/>
              <a:buChar char="•"/>
            </a:pPr>
            <a:r>
              <a:rPr lang="fr-CA"/>
              <a:t>Quatre prises électriques doubles pour répondre aux besoins propres au matériel.</a:t>
            </a:r>
          </a:p>
          <a:p>
            <a:pPr marL="171450" indent="-171450">
              <a:spcBef>
                <a:spcPts val="0"/>
              </a:spcBef>
              <a:buFont typeface="Arial" panose="020B0604020202020204" pitchFamily="34" charset="0"/>
              <a:buChar char="•"/>
            </a:pPr>
            <a:r>
              <a:rPr lang="fr-CA"/>
              <a:t>Trois prises vidéo, voix et données pour répondre aux besoins propres au matériel.</a:t>
            </a:r>
          </a:p>
          <a:p>
            <a:pPr>
              <a:spcBef>
                <a:spcPts val="0"/>
              </a:spcBef>
            </a:pPr>
            <a:endParaRPr lang="fr-FR" b="1"/>
          </a:p>
          <a:p>
            <a:pPr>
              <a:spcBef>
                <a:spcPts val="0"/>
              </a:spcBef>
            </a:pPr>
            <a:r>
              <a:rPr lang="fr-FR" b="1"/>
              <a:t>FINIS</a:t>
            </a:r>
          </a:p>
          <a:p>
            <a:pPr marL="171450" indent="-171450">
              <a:spcBef>
                <a:spcPts val="0"/>
              </a:spcBef>
              <a:buFont typeface="Arial" panose="020B0604020202020204" pitchFamily="34" charset="0"/>
              <a:buChar char="•"/>
            </a:pPr>
            <a:r>
              <a:rPr lang="fr-FR"/>
              <a:t>Surface solide ou comptoirs en plastique stratifié et armoires en plastique stratifié ou en bois d’ingénierie. Consulter la section A5.1 des Normes d’aménagement pour de plus amples renseignements.</a:t>
            </a:r>
            <a:endParaRPr lang="fr-CA" b="1"/>
          </a:p>
          <a:p>
            <a:r>
              <a:rPr lang="fr-CA" b="1"/>
              <a:t>MÉCANIQUE</a:t>
            </a:r>
          </a:p>
          <a:p>
            <a:pPr marL="171450" indent="-171450">
              <a:spcBef>
                <a:spcPts val="0"/>
              </a:spcBef>
              <a:buFont typeface="Arial" panose="020B0604020202020204" pitchFamily="34" charset="0"/>
              <a:buChar char="•"/>
            </a:pPr>
            <a:r>
              <a:rPr lang="fr-CA"/>
              <a:t>Un ventilateur d’extraction vers l’extérieur pour la photocopieuse peut être nécessaire pour les espaces fermés ou lorsque les taux et les volumes de photocopie et d’impression sont élevés, aux endroits où c’est possible.</a:t>
            </a:r>
          </a:p>
          <a:p>
            <a:endParaRPr lang="en-CA"/>
          </a:p>
        </p:txBody>
      </p:sp>
      <p:sp>
        <p:nvSpPr>
          <p:cNvPr id="10" name="Text Placeholder 9"/>
          <p:cNvSpPr>
            <a:spLocks noGrp="1"/>
          </p:cNvSpPr>
          <p:nvPr>
            <p:ph type="body" sz="half" idx="23"/>
            <p:custDataLst>
              <p:tags r:id="rId5"/>
            </p:custDataLst>
          </p:nvPr>
        </p:nvSpPr>
        <p:spPr>
          <a:xfrm>
            <a:off x="3937687" y="-1"/>
            <a:ext cx="7414526" cy="940359"/>
          </a:xfrm>
          <a:solidFill>
            <a:schemeClr val="bg2">
              <a:alpha val="50196"/>
            </a:schemeClr>
          </a:solidFill>
        </p:spPr>
        <p:txBody>
          <a:bodyPr>
            <a:normAutofit/>
          </a:bodyPr>
          <a:lstStyle/>
          <a:p>
            <a:r>
              <a:rPr lang="fr-CA" sz="2400"/>
              <a:t>SALLE D’ÉQUIPEMENT</a:t>
            </a:r>
          </a:p>
        </p:txBody>
      </p:sp>
      <p:sp>
        <p:nvSpPr>
          <p:cNvPr id="11" name="Text Placeholder 6"/>
          <p:cNvSpPr txBox="1">
            <a:spLocks/>
          </p:cNvSpPr>
          <p:nvPr>
            <p:custDataLst>
              <p:tags r:id="rId6"/>
            </p:custDataLst>
          </p:nvPr>
        </p:nvSpPr>
        <p:spPr>
          <a:xfrm>
            <a:off x="816932" y="2012093"/>
            <a:ext cx="6363514" cy="876203"/>
          </a:xfrm>
          <a:prstGeom prst="rect">
            <a:avLst/>
          </a:prstGeom>
          <a:solidFill>
            <a:schemeClr val="bg2"/>
          </a:solidFill>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Tw Cen MT" panose="020B06020201040206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w Cen MT" panose="020B06020201040206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w Cen MT" panose="020B06020201040206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CA" b="1" dirty="0"/>
              <a:t>POINT DE RÉFÉRENCE</a:t>
            </a:r>
          </a:p>
          <a:p>
            <a:pPr marL="171450" indent="-171450">
              <a:spcBef>
                <a:spcPts val="0"/>
              </a:spcBef>
              <a:buFont typeface="Arial" panose="020B0604020202020204" pitchFamily="34" charset="0"/>
              <a:buChar char="•"/>
            </a:pPr>
            <a:r>
              <a:rPr lang="fr-CA" dirty="0">
                <a:latin typeface="Tw Cen MT"/>
              </a:rPr>
              <a:t>Jusqu’à une salle d’équipement par groupe de 100 personnes ciblées;</a:t>
            </a:r>
            <a:endParaRPr lang="fr-CA" dirty="0"/>
          </a:p>
          <a:p>
            <a:pPr marL="171450" indent="-171450">
              <a:spcBef>
                <a:spcPts val="0"/>
              </a:spcBef>
              <a:buFont typeface="Arial" panose="020B0604020202020204" pitchFamily="34" charset="0"/>
              <a:buChar char="•"/>
            </a:pPr>
            <a:r>
              <a:rPr lang="fr-CA" dirty="0"/>
              <a:t>Au moins une salle d’équipement semi-fermée par étage comportant un endroit pour entreposer les fournitures et une surface pour l’assemblage : 1800 à 2400 mm linéaires (6 à 8 pi) de comptoir et d’espace d’entreposage inférieur.</a:t>
            </a:r>
          </a:p>
        </p:txBody>
      </p:sp>
      <p:sp>
        <p:nvSpPr>
          <p:cNvPr id="14" name="Footer Placeholder 4">
            <a:extLst>
              <a:ext uri="{FF2B5EF4-FFF2-40B4-BE49-F238E27FC236}">
                <a16:creationId xmlns:a16="http://schemas.microsoft.com/office/drawing/2014/main" id="{B61FFE17-C61E-4BB6-807A-DE497C793E82}"/>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17" name="Picture 16" descr="Une pièce avec une imprimante et un rangement  Description générée automatiquement avec un niveau de confiance moyen">
            <a:extLst>
              <a:ext uri="{FF2B5EF4-FFF2-40B4-BE49-F238E27FC236}">
                <a16:creationId xmlns:a16="http://schemas.microsoft.com/office/drawing/2014/main" id="{6168DF67-08BF-3DBC-3AEC-069888412D5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107" t="29773" r="18046" b="13392"/>
          <a:stretch/>
        </p:blipFill>
        <p:spPr>
          <a:xfrm>
            <a:off x="816931" y="2947339"/>
            <a:ext cx="6363515" cy="3232080"/>
          </a:xfrm>
          <a:prstGeom prst="rect">
            <a:avLst/>
          </a:prstGeom>
        </p:spPr>
      </p:pic>
      <p:sp>
        <p:nvSpPr>
          <p:cNvPr id="7" name="Date Placeholder 3">
            <a:extLst>
              <a:ext uri="{FF2B5EF4-FFF2-40B4-BE49-F238E27FC236}">
                <a16:creationId xmlns:a16="http://schemas.microsoft.com/office/drawing/2014/main" id="{9F11FA1E-8A33-3094-E785-63A961548C1A}"/>
              </a:ext>
            </a:extLst>
          </p:cNvPr>
          <p:cNvSpPr>
            <a:spLocks noGrp="1"/>
          </p:cNvSpPr>
          <p:nvPr>
            <p:ph type="dt" sz="half" idx="10"/>
          </p:nvPr>
        </p:nvSpPr>
        <p:spPr>
          <a:xfrm>
            <a:off x="857654" y="6382511"/>
            <a:ext cx="1304365" cy="365125"/>
          </a:xfrm>
        </p:spPr>
        <p:txBody>
          <a:bodyPr/>
          <a:lstStyle/>
          <a:p>
            <a:fld id="{88043120-1172-4316-9608-0F41394A1CD5}" type="datetime1">
              <a:rPr lang="en-US" smtClean="0"/>
              <a:t>4/12/2024</a:t>
            </a:fld>
            <a:endParaRPr lang="fr-CA" dirty="0"/>
          </a:p>
        </p:txBody>
      </p:sp>
    </p:spTree>
    <p:extLst>
      <p:ext uri="{BB962C8B-B14F-4D97-AF65-F5344CB8AC3E}">
        <p14:creationId xmlns:p14="http://schemas.microsoft.com/office/powerpoint/2010/main" val="4234283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custDataLst>
              <p:tags r:id="rId1"/>
            </p:custDataLst>
          </p:nvPr>
        </p:nvSpPr>
        <p:spPr/>
        <p:txBody>
          <a:bodyPr/>
          <a:lstStyle/>
          <a:p>
            <a:fld id="{B281B320-300E-4159-A42B-6C3D22C81CA1}" type="slidenum">
              <a:rPr lang="fr-CA" smtClean="0"/>
              <a:pPr/>
              <a:t>43</a:t>
            </a:fld>
            <a:endParaRPr lang="fr-CA"/>
          </a:p>
        </p:txBody>
      </p:sp>
      <p:sp>
        <p:nvSpPr>
          <p:cNvPr id="8" name="Text Placeholder 7"/>
          <p:cNvSpPr>
            <a:spLocks noGrp="1"/>
          </p:cNvSpPr>
          <p:nvPr>
            <p:ph type="body" sz="half" idx="22"/>
            <p:custDataLst>
              <p:tags r:id="rId2"/>
            </p:custDataLst>
          </p:nvPr>
        </p:nvSpPr>
        <p:spPr>
          <a:xfrm>
            <a:off x="838200" y="-1"/>
            <a:ext cx="2951205" cy="950259"/>
          </a:xfrm>
          <a:solidFill>
            <a:schemeClr val="bg2"/>
          </a:solidFill>
        </p:spPr>
        <p:txBody>
          <a:bodyPr>
            <a:normAutofit/>
          </a:bodyPr>
          <a:lstStyle/>
          <a:p>
            <a:pPr algn="ctr"/>
            <a:r>
              <a:rPr lang="fr-CA" sz="1800"/>
              <a:t>LOCAUX DE SOUTIEN</a:t>
            </a:r>
          </a:p>
        </p:txBody>
      </p:sp>
      <p:sp>
        <p:nvSpPr>
          <p:cNvPr id="10" name="Text Placeholder 9"/>
          <p:cNvSpPr>
            <a:spLocks noGrp="1"/>
          </p:cNvSpPr>
          <p:nvPr>
            <p:ph type="body" sz="half" idx="23"/>
            <p:custDataLst>
              <p:tags r:id="rId3"/>
            </p:custDataLst>
          </p:nvPr>
        </p:nvSpPr>
        <p:spPr>
          <a:xfrm>
            <a:off x="3937687" y="-1"/>
            <a:ext cx="7414526" cy="940359"/>
          </a:xfrm>
          <a:solidFill>
            <a:schemeClr val="bg2">
              <a:alpha val="50196"/>
            </a:schemeClr>
          </a:solidFill>
        </p:spPr>
        <p:txBody>
          <a:bodyPr>
            <a:normAutofit/>
          </a:bodyPr>
          <a:lstStyle/>
          <a:p>
            <a:r>
              <a:rPr lang="fr-CA" sz="2400"/>
              <a:t>SALLE D’ÉQUIPEMENT (suite)</a:t>
            </a:r>
          </a:p>
        </p:txBody>
      </p:sp>
      <p:sp>
        <p:nvSpPr>
          <p:cNvPr id="14" name="Footer Placeholder 4">
            <a:extLst>
              <a:ext uri="{FF2B5EF4-FFF2-40B4-BE49-F238E27FC236}">
                <a16:creationId xmlns:a16="http://schemas.microsoft.com/office/drawing/2014/main" id="{B61FFE17-C61E-4BB6-807A-DE497C793E82}"/>
              </a:ext>
            </a:extLst>
          </p:cNvPr>
          <p:cNvSpPr>
            <a:spLocks noGrp="1"/>
          </p:cNvSpPr>
          <p:nvPr>
            <p:ph type="ftr" sz="quarter" idx="3"/>
            <p:custDataLst>
              <p:tags r:id="rId4"/>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13" name="Picture 12" descr="Une pièce avec une imprimante et un rangement  Description générée automatiquement avec un niveau de confiance moyen">
            <a:extLst>
              <a:ext uri="{FF2B5EF4-FFF2-40B4-BE49-F238E27FC236}">
                <a16:creationId xmlns:a16="http://schemas.microsoft.com/office/drawing/2014/main" id="{DCB7090A-6F2C-0494-9427-1BC9B59456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07" t="29773" r="18046" b="7228"/>
          <a:stretch/>
        </p:blipFill>
        <p:spPr>
          <a:xfrm>
            <a:off x="6195317" y="1016070"/>
            <a:ext cx="5156896" cy="2903294"/>
          </a:xfrm>
          <a:prstGeom prst="rect">
            <a:avLst/>
          </a:prstGeom>
        </p:spPr>
      </p:pic>
      <p:sp>
        <p:nvSpPr>
          <p:cNvPr id="16" name="TextBox 15">
            <a:extLst>
              <a:ext uri="{FF2B5EF4-FFF2-40B4-BE49-F238E27FC236}">
                <a16:creationId xmlns:a16="http://schemas.microsoft.com/office/drawing/2014/main" id="{5B193FBC-2900-40C7-F589-1C166574F33D}"/>
              </a:ext>
            </a:extLst>
          </p:cNvPr>
          <p:cNvSpPr txBox="1"/>
          <p:nvPr/>
        </p:nvSpPr>
        <p:spPr>
          <a:xfrm>
            <a:off x="1068511" y="1135426"/>
            <a:ext cx="4767971" cy="5045612"/>
          </a:xfrm>
          <a:prstGeom prst="rect">
            <a:avLst/>
          </a:prstGeom>
          <a:noFill/>
        </p:spPr>
        <p:txBody>
          <a:bodyPr wrap="square" rtlCol="0">
            <a:spAutoFit/>
          </a:bodyPr>
          <a:lstStyle/>
          <a:p>
            <a:pPr marL="0" marR="0">
              <a:spcBef>
                <a:spcPts val="0"/>
              </a:spcBef>
              <a:spcAft>
                <a:spcPts val="0"/>
              </a:spcAft>
            </a:pPr>
            <a:r>
              <a:rPr lang="fr-CA" sz="1100" b="1">
                <a:solidFill>
                  <a:srgbClr val="000000"/>
                </a:solidFill>
                <a:effectLst/>
                <a:latin typeface="Tw Cen MT" panose="020B0602020104020603" pitchFamily="34" charset="0"/>
                <a:ea typeface="Times New Roman" panose="02020603050405020304" pitchFamily="18" charset="0"/>
              </a:rPr>
              <a:t>Comptoirs</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110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Si la surface est utilisée pour assembler des documents, il est recommandé de prévoir un espace pour les genoux et les pieds. Voir la section 5.10.6 de la norme B652:23.</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110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Les comptoirs ne doivent pas avoir d’arêtes à 90 degrés, et il est recommandé de les arrondir.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1100">
                <a:solidFill>
                  <a:srgbClr val="000000"/>
                </a:solidFill>
                <a:latin typeface="Tw Cen MT" panose="020B0602020104020603" pitchFamily="34" charset="0"/>
                <a:ea typeface="Calibri" panose="020F0502020204030204" pitchFamily="34" charset="0"/>
                <a:cs typeface="Times New Roman" panose="02020603050405020304" pitchFamily="18" charset="0"/>
              </a:rPr>
              <a:t>Sélectionner une surface de comptoir mate pour réduire les reflets. </a:t>
            </a:r>
          </a:p>
          <a:p>
            <a:pPr marL="0" marR="0">
              <a:spcBef>
                <a:spcPts val="0"/>
              </a:spcBef>
              <a:spcAft>
                <a:spcPts val="0"/>
              </a:spcAft>
            </a:pPr>
            <a:r>
              <a:rPr lang="fr-CA" sz="1100" b="1">
                <a:solidFill>
                  <a:srgbClr val="000000"/>
                </a:solidFill>
                <a:effectLst/>
                <a:latin typeface="Tw Cen MT" panose="020B0602020104020603" pitchFamily="34" charset="0"/>
                <a:ea typeface="Times New Roman" panose="02020603050405020304" pitchFamily="18" charset="0"/>
              </a:rPr>
              <a:t>Rangement</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110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Les rangements sous les comptoirs doivent être à tiroirs.</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1100">
                <a:effectLst/>
                <a:latin typeface="Tw Cen MT" panose="020B0602020104020603" pitchFamily="34" charset="0"/>
                <a:ea typeface="Calibri" panose="020F0502020204030204" pitchFamily="34" charset="0"/>
                <a:cs typeface="Times New Roman" panose="02020603050405020304" pitchFamily="18" charset="0"/>
              </a:rPr>
              <a:t>Les meubles </a:t>
            </a:r>
            <a:r>
              <a:rPr lang="fr-CA" sz="1100">
                <a:latin typeface="Tw Cen MT" panose="020B0602020104020603" pitchFamily="34" charset="0"/>
                <a:ea typeface="Calibri" panose="020F0502020204030204" pitchFamily="34" charset="0"/>
                <a:cs typeface="Times New Roman" panose="02020603050405020304" pitchFamily="18" charset="0"/>
              </a:rPr>
              <a:t>touchant le </a:t>
            </a:r>
            <a:r>
              <a:rPr lang="fr-CA" sz="1100">
                <a:effectLst/>
                <a:latin typeface="Tw Cen MT" panose="020B0602020104020603" pitchFamily="34" charset="0"/>
                <a:ea typeface="Calibri" panose="020F0502020204030204" pitchFamily="34" charset="0"/>
                <a:cs typeface="Times New Roman" panose="02020603050405020304" pitchFamily="18" charset="0"/>
              </a:rPr>
              <a:t>plancher doivent avoir un espace pour les pieds.</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1100">
                <a:effectLst/>
                <a:latin typeface="Tw Cen MT" panose="020B0602020104020603" pitchFamily="34" charset="0"/>
                <a:ea typeface="Calibri" panose="020F0502020204030204" pitchFamily="34" charset="0"/>
                <a:cs typeface="Times New Roman" panose="02020603050405020304" pitchFamily="18" charset="0"/>
              </a:rPr>
              <a:t>Utiliser idéalement des poignées en « D ». La finition des poignées doit contraster avec celle des devants de tiroirs. Voir la section 4.5 de la norme B652:23.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fr-CA" sz="1100">
                <a:effectLst/>
                <a:latin typeface="Tw Cen MT" panose="020B0602020104020603" pitchFamily="34" charset="0"/>
                <a:ea typeface="Calibri" panose="020F0502020204030204" pitchFamily="34" charset="0"/>
                <a:cs typeface="Times New Roman" panose="02020603050405020304" pitchFamily="18" charset="0"/>
              </a:rPr>
              <a:t>Envisager d’inclure des étagères en hauteur afin de disposer d’options ouvertes et fermées. </a:t>
            </a:r>
          </a:p>
          <a:p>
            <a:pPr marL="171450" indent="-171450" fontAlgn="ctr">
              <a:lnSpc>
                <a:spcPct val="107000"/>
              </a:lnSpc>
              <a:buSzPts val="1000"/>
              <a:buFont typeface="Arial" panose="020B0604020202020204" pitchFamily="34" charset="0"/>
              <a:buChar char="•"/>
              <a:tabLst>
                <a:tab pos="457200" algn="l"/>
              </a:tabLst>
            </a:pPr>
            <a:r>
              <a:rPr lang="fr-CA" sz="1100">
                <a:latin typeface="Tw Cen MT" panose="020B0602020104020603" pitchFamily="34" charset="0"/>
              </a:rPr>
              <a:t>Si des prises électriques à hauteur de comptoir sont prévues, en installer au moins une sur le bandeau ou le mur latéral. Voir la section 4.5 de la norme B652:23.</a:t>
            </a:r>
          </a:p>
          <a:p>
            <a:pPr marL="171450" indent="-171450" fontAlgn="ctr">
              <a:lnSpc>
                <a:spcPct val="107000"/>
              </a:lnSpc>
              <a:buSzPts val="1000"/>
              <a:buFont typeface="Arial" panose="020B0604020202020204" pitchFamily="34" charset="0"/>
              <a:buChar char="•"/>
              <a:tabLst>
                <a:tab pos="457200" algn="l"/>
              </a:tabLst>
            </a:pPr>
            <a:r>
              <a:rPr lang="fr-CA" sz="110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Voir la section 5.10.8 de la norme B652:23.</a:t>
            </a:r>
          </a:p>
          <a:p>
            <a:pPr fontAlgn="ctr">
              <a:lnSpc>
                <a:spcPct val="107000"/>
              </a:lnSpc>
              <a:buSzPts val="1000"/>
              <a:tabLst>
                <a:tab pos="457200" algn="l"/>
              </a:tabLst>
            </a:pPr>
            <a:r>
              <a:rPr lang="fr-CA" sz="1100" b="1">
                <a:solidFill>
                  <a:srgbClr val="000000"/>
                </a:solidFill>
                <a:effectLst/>
                <a:latin typeface="Tw Cen MT" panose="020B0602020104020603" pitchFamily="34" charset="0"/>
                <a:ea typeface="Times New Roman" panose="02020603050405020304" pitchFamily="18" charset="0"/>
              </a:rPr>
              <a:t>Finitions</a:t>
            </a:r>
          </a:p>
          <a:p>
            <a:pPr marL="171450" marR="0" indent="-171450">
              <a:spcBef>
                <a:spcPts val="0"/>
              </a:spcBef>
              <a:spcAft>
                <a:spcPts val="0"/>
              </a:spcAft>
              <a:buFont typeface="Arial" panose="020B0604020202020204" pitchFamily="34" charset="0"/>
              <a:buChar char="•"/>
            </a:pPr>
            <a:r>
              <a:rPr lang="fr-CA" sz="1100">
                <a:solidFill>
                  <a:srgbClr val="000000"/>
                </a:solidFill>
                <a:effectLst/>
                <a:latin typeface="Tw Cen MT" panose="020B0602020104020603" pitchFamily="34" charset="0"/>
                <a:ea typeface="Times New Roman" panose="02020603050405020304" pitchFamily="18" charset="0"/>
              </a:rPr>
              <a:t>Le sol doit être contrasté sur le plan de la luminance (couleur) par rapport aux murs</a:t>
            </a:r>
            <a:r>
              <a:rPr lang="fr-CA" sz="1100">
                <a:solidFill>
                  <a:srgbClr val="000000"/>
                </a:solidFill>
                <a:latin typeface="Tw Cen MT" panose="020B0602020104020603" pitchFamily="34" charset="0"/>
                <a:ea typeface="Times New Roman" panose="02020603050405020304" pitchFamily="18" charset="0"/>
              </a:rPr>
              <a:t> et à la </a:t>
            </a:r>
            <a:r>
              <a:rPr lang="fr-CA" sz="1100">
                <a:solidFill>
                  <a:srgbClr val="000000"/>
                </a:solidFill>
                <a:effectLst/>
                <a:latin typeface="Tw Cen MT" panose="020B0602020104020603" pitchFamily="34" charset="0"/>
                <a:ea typeface="Times New Roman" panose="02020603050405020304" pitchFamily="18" charset="0"/>
              </a:rPr>
              <a:t>menuiserie.</a:t>
            </a:r>
          </a:p>
          <a:p>
            <a:pPr marL="171450" marR="0" indent="-171450">
              <a:spcBef>
                <a:spcPts val="0"/>
              </a:spcBef>
              <a:spcAft>
                <a:spcPts val="0"/>
              </a:spcAft>
              <a:buFont typeface="Arial" panose="020B0604020202020204" pitchFamily="34" charset="0"/>
              <a:buChar char="•"/>
            </a:pPr>
            <a:r>
              <a:rPr lang="fr-CA" sz="1100">
                <a:solidFill>
                  <a:srgbClr val="000000"/>
                </a:solidFill>
                <a:effectLst/>
                <a:latin typeface="Tw Cen MT" panose="020B0602020104020603" pitchFamily="34" charset="0"/>
                <a:ea typeface="Times New Roman" panose="02020603050405020304" pitchFamily="18" charset="0"/>
              </a:rPr>
              <a:t>Le sol doit être antidérapant, produire un minimum de reflets et ne pas présenter de motifs visuels marqués. </a:t>
            </a:r>
          </a:p>
          <a:p>
            <a:pPr marL="171450" marR="0" indent="-171450">
              <a:spcBef>
                <a:spcPts val="0"/>
              </a:spcBef>
              <a:spcAft>
                <a:spcPts val="0"/>
              </a:spcAft>
              <a:buFont typeface="Arial" panose="020B0604020202020204" pitchFamily="34" charset="0"/>
              <a:buChar char="•"/>
            </a:pPr>
            <a:r>
              <a:rPr lang="fr-CA" sz="1100">
                <a:solidFill>
                  <a:srgbClr val="000000"/>
                </a:solidFill>
                <a:effectLst/>
                <a:latin typeface="Tw Cen MT" panose="020B0602020104020603" pitchFamily="34" charset="0"/>
                <a:ea typeface="Times New Roman" panose="02020603050405020304" pitchFamily="18" charset="0"/>
              </a:rPr>
              <a:t>Éviter les motifs visuels marqués sur la menuiserie.</a:t>
            </a:r>
          </a:p>
          <a:p>
            <a:pPr marR="0">
              <a:spcBef>
                <a:spcPts val="0"/>
              </a:spcBef>
              <a:spcAft>
                <a:spcPts val="0"/>
              </a:spcAft>
            </a:pPr>
            <a:r>
              <a:rPr lang="fr-CA" sz="1100" b="1">
                <a:solidFill>
                  <a:srgbClr val="000000"/>
                </a:solidFill>
                <a:latin typeface="Tw Cen MT" panose="020B0602020104020603" pitchFamily="34" charset="0"/>
                <a:ea typeface="Times New Roman" panose="02020603050405020304" pitchFamily="18" charset="0"/>
              </a:rPr>
              <a:t>Espace de circulation</a:t>
            </a:r>
          </a:p>
          <a:p>
            <a:pPr marL="171450" indent="-171450">
              <a:buFont typeface="Arial" panose="020B0604020202020204" pitchFamily="34" charset="0"/>
              <a:buChar char="•"/>
            </a:pPr>
            <a:r>
              <a:rPr lang="fr-CA" sz="1100">
                <a:latin typeface="Tw Cen MT" panose="020B0602020104020603" pitchFamily="34" charset="0"/>
              </a:rPr>
              <a:t>Inclure une surface au sol libre de 2 100 mm sur 2 100 </a:t>
            </a:r>
            <a:r>
              <a:rPr lang="fr-CA" sz="1100" err="1">
                <a:latin typeface="Tw Cen MT" panose="020B0602020104020603" pitchFamily="34" charset="0"/>
              </a:rPr>
              <a:t>mm.</a:t>
            </a:r>
            <a:r>
              <a:rPr lang="fr-CA" sz="1100">
                <a:latin typeface="Tw Cen MT" panose="020B0602020104020603" pitchFamily="34" charset="0"/>
              </a:rPr>
              <a:t> Voir la section 5.10.1 de la norme B652:23.</a:t>
            </a:r>
          </a:p>
        </p:txBody>
      </p:sp>
      <p:sp>
        <p:nvSpPr>
          <p:cNvPr id="17" name="TextBox 16">
            <a:extLst>
              <a:ext uri="{FF2B5EF4-FFF2-40B4-BE49-F238E27FC236}">
                <a16:creationId xmlns:a16="http://schemas.microsoft.com/office/drawing/2014/main" id="{F9D9B575-7E80-CC44-FF85-C8DAB56F7758}"/>
              </a:ext>
            </a:extLst>
          </p:cNvPr>
          <p:cNvSpPr txBox="1"/>
          <p:nvPr/>
        </p:nvSpPr>
        <p:spPr>
          <a:xfrm>
            <a:off x="8341974" y="5397477"/>
            <a:ext cx="3389778" cy="600164"/>
          </a:xfrm>
          <a:prstGeom prst="rect">
            <a:avLst/>
          </a:prstGeom>
          <a:noFill/>
        </p:spPr>
        <p:txBody>
          <a:bodyPr wrap="square">
            <a:spAutoFit/>
          </a:bodyPr>
          <a:lstStyle/>
          <a:p>
            <a:pPr marR="179388" algn="r" eaLnBrk="0" fontAlgn="base" hangingPunct="0">
              <a:spcBef>
                <a:spcPct val="0"/>
              </a:spcBef>
              <a:spcAft>
                <a:spcPts val="800"/>
              </a:spcAft>
            </a:pPr>
            <a:r>
              <a:rPr lang="fr-CA" sz="1100" b="1">
                <a:solidFill>
                  <a:srgbClr val="000000"/>
                </a:solidFill>
                <a:latin typeface="Tw Cen MT" panose="020B0602020104020603" pitchFamily="34" charset="0"/>
              </a:rPr>
              <a:t>Voir la norme </a:t>
            </a:r>
            <a:r>
              <a:rPr lang="fr-CA" sz="1100" b="1">
                <a:solidFill>
                  <a:srgbClr val="000000"/>
                </a:solidFill>
                <a:latin typeface="Tw Cen MT" panose="020B0602020104020603" pitchFamily="34" charset="0"/>
                <a:hlinkClick r:id="rId7"/>
              </a:rPr>
              <a:t>CSA/ASC B652:23, Logements accessibles</a:t>
            </a:r>
            <a:r>
              <a:rPr lang="fr-CA" sz="1100" b="1">
                <a:solidFill>
                  <a:srgbClr val="000000"/>
                </a:solidFill>
                <a:latin typeface="Tw Cen MT" panose="020B0602020104020603" pitchFamily="34" charset="0"/>
              </a:rPr>
              <a:t>, pour connaître les normes minimales à appliquer aux zones d’équipement.</a:t>
            </a:r>
          </a:p>
        </p:txBody>
      </p:sp>
      <p:pic>
        <p:nvPicPr>
          <p:cNvPr id="18" name="Graphic 17" descr="Curseur avec remplissage uni">
            <a:extLst>
              <a:ext uri="{FF2B5EF4-FFF2-40B4-BE49-F238E27FC236}">
                <a16:creationId xmlns:a16="http://schemas.microsoft.com/office/drawing/2014/main" id="{14F004F4-5AD8-3242-E73B-BC1F99AF16D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8594348" y="5731454"/>
            <a:ext cx="322891" cy="322891"/>
          </a:xfrm>
          <a:prstGeom prst="rect">
            <a:avLst/>
          </a:prstGeom>
        </p:spPr>
      </p:pic>
      <p:cxnSp>
        <p:nvCxnSpPr>
          <p:cNvPr id="19" name="Connector: Elbow 18">
            <a:extLst>
              <a:ext uri="{FF2B5EF4-FFF2-40B4-BE49-F238E27FC236}">
                <a16:creationId xmlns:a16="http://schemas.microsoft.com/office/drawing/2014/main" id="{24408E4E-7D50-A637-FB33-65D5AB91338F}"/>
              </a:ext>
            </a:extLst>
          </p:cNvPr>
          <p:cNvCxnSpPr>
            <a:cxnSpLocks/>
          </p:cNvCxnSpPr>
          <p:nvPr/>
        </p:nvCxnSpPr>
        <p:spPr>
          <a:xfrm rot="5400000">
            <a:off x="7907099" y="3764709"/>
            <a:ext cx="1374499" cy="504747"/>
          </a:xfrm>
          <a:prstGeom prst="bentConnector2">
            <a:avLst/>
          </a:prstGeom>
          <a:ln>
            <a:prstDash val="dash"/>
            <a:headEnd type="triangle"/>
            <a:tailEnd type="triangle"/>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DAFCD75D-E5BA-0734-E3DA-E524EACF435B}"/>
              </a:ext>
            </a:extLst>
          </p:cNvPr>
          <p:cNvSpPr/>
          <p:nvPr/>
        </p:nvSpPr>
        <p:spPr>
          <a:xfrm>
            <a:off x="857654" y="1176522"/>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A</a:t>
            </a:r>
          </a:p>
        </p:txBody>
      </p:sp>
      <p:sp>
        <p:nvSpPr>
          <p:cNvPr id="21" name="Oval 20">
            <a:extLst>
              <a:ext uri="{FF2B5EF4-FFF2-40B4-BE49-F238E27FC236}">
                <a16:creationId xmlns:a16="http://schemas.microsoft.com/office/drawing/2014/main" id="{17AE6F58-5D51-D0E5-0505-EEA6CA2B22B3}"/>
              </a:ext>
            </a:extLst>
          </p:cNvPr>
          <p:cNvSpPr/>
          <p:nvPr/>
        </p:nvSpPr>
        <p:spPr>
          <a:xfrm>
            <a:off x="875121" y="2430360"/>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B</a:t>
            </a:r>
          </a:p>
        </p:txBody>
      </p:sp>
      <p:sp>
        <p:nvSpPr>
          <p:cNvPr id="22" name="Oval 21">
            <a:extLst>
              <a:ext uri="{FF2B5EF4-FFF2-40B4-BE49-F238E27FC236}">
                <a16:creationId xmlns:a16="http://schemas.microsoft.com/office/drawing/2014/main" id="{C78170C7-072F-98D4-083F-CB6948521C55}"/>
              </a:ext>
            </a:extLst>
          </p:cNvPr>
          <p:cNvSpPr/>
          <p:nvPr/>
        </p:nvSpPr>
        <p:spPr>
          <a:xfrm>
            <a:off x="875120" y="4406435"/>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C</a:t>
            </a:r>
          </a:p>
        </p:txBody>
      </p:sp>
      <p:sp>
        <p:nvSpPr>
          <p:cNvPr id="23" name="Oval 22">
            <a:extLst>
              <a:ext uri="{FF2B5EF4-FFF2-40B4-BE49-F238E27FC236}">
                <a16:creationId xmlns:a16="http://schemas.microsoft.com/office/drawing/2014/main" id="{525AB999-9198-683D-3720-EEEFC685672A}"/>
              </a:ext>
            </a:extLst>
          </p:cNvPr>
          <p:cNvSpPr/>
          <p:nvPr/>
        </p:nvSpPr>
        <p:spPr>
          <a:xfrm>
            <a:off x="837504" y="5429815"/>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D</a:t>
            </a:r>
          </a:p>
        </p:txBody>
      </p:sp>
      <p:sp>
        <p:nvSpPr>
          <p:cNvPr id="24" name="Oval 23">
            <a:extLst>
              <a:ext uri="{FF2B5EF4-FFF2-40B4-BE49-F238E27FC236}">
                <a16:creationId xmlns:a16="http://schemas.microsoft.com/office/drawing/2014/main" id="{65E4E0DC-C00D-8910-C2E8-4D8E28FAD521}"/>
              </a:ext>
            </a:extLst>
          </p:cNvPr>
          <p:cNvSpPr/>
          <p:nvPr/>
        </p:nvSpPr>
        <p:spPr>
          <a:xfrm>
            <a:off x="9404040" y="2430360"/>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A</a:t>
            </a:r>
          </a:p>
        </p:txBody>
      </p:sp>
      <p:sp>
        <p:nvSpPr>
          <p:cNvPr id="25" name="Oval 24">
            <a:extLst>
              <a:ext uri="{FF2B5EF4-FFF2-40B4-BE49-F238E27FC236}">
                <a16:creationId xmlns:a16="http://schemas.microsoft.com/office/drawing/2014/main" id="{82B2DA41-D6E9-E625-9CCC-98BF1F64F774}"/>
              </a:ext>
            </a:extLst>
          </p:cNvPr>
          <p:cNvSpPr/>
          <p:nvPr/>
        </p:nvSpPr>
        <p:spPr>
          <a:xfrm>
            <a:off x="9048423" y="3012102"/>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B</a:t>
            </a:r>
          </a:p>
        </p:txBody>
      </p:sp>
      <p:sp>
        <p:nvSpPr>
          <p:cNvPr id="26" name="Oval 25">
            <a:extLst>
              <a:ext uri="{FF2B5EF4-FFF2-40B4-BE49-F238E27FC236}">
                <a16:creationId xmlns:a16="http://schemas.microsoft.com/office/drawing/2014/main" id="{E2A043D4-76A3-87C5-AFCB-2E77AD5D6306}"/>
              </a:ext>
            </a:extLst>
          </p:cNvPr>
          <p:cNvSpPr/>
          <p:nvPr/>
        </p:nvSpPr>
        <p:spPr>
          <a:xfrm>
            <a:off x="9048422" y="3652508"/>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800"/>
              <a:t>C</a:t>
            </a:r>
          </a:p>
        </p:txBody>
      </p:sp>
      <p:sp>
        <p:nvSpPr>
          <p:cNvPr id="3" name="Date Placeholder 3">
            <a:extLst>
              <a:ext uri="{FF2B5EF4-FFF2-40B4-BE49-F238E27FC236}">
                <a16:creationId xmlns:a16="http://schemas.microsoft.com/office/drawing/2014/main" id="{B1993A51-3C4D-8FB6-B6F5-7325542376D5}"/>
              </a:ext>
            </a:extLst>
          </p:cNvPr>
          <p:cNvSpPr>
            <a:spLocks noGrp="1"/>
          </p:cNvSpPr>
          <p:nvPr>
            <p:ph type="dt" sz="half" idx="10"/>
          </p:nvPr>
        </p:nvSpPr>
        <p:spPr>
          <a:xfrm>
            <a:off x="857654" y="6382511"/>
            <a:ext cx="1304365" cy="365125"/>
          </a:xfrm>
        </p:spPr>
        <p:txBody>
          <a:bodyPr/>
          <a:lstStyle/>
          <a:p>
            <a:fld id="{2177AF47-1C56-471F-A9EF-7ACCC6B2A553}" type="datetime1">
              <a:rPr lang="en-US" smtClean="0"/>
              <a:t>4/12/2024</a:t>
            </a:fld>
            <a:endParaRPr lang="fr-CA" dirty="0"/>
          </a:p>
        </p:txBody>
      </p:sp>
      <p:pic>
        <p:nvPicPr>
          <p:cNvPr id="2" name="Picture 1" descr="A kitchen with a white counter top&#10;&#10;Description automatically generated with medium confidence">
            <a:extLst>
              <a:ext uri="{FF2B5EF4-FFF2-40B4-BE49-F238E27FC236}">
                <a16:creationId xmlns:a16="http://schemas.microsoft.com/office/drawing/2014/main" id="{C244CA1F-22AF-6D79-8EED-4FDCE4D4ADD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762" t="44444" r="30914"/>
          <a:stretch/>
        </p:blipFill>
        <p:spPr>
          <a:xfrm>
            <a:off x="6185802" y="3845899"/>
            <a:ext cx="2115873" cy="1984545"/>
          </a:xfrm>
          <a:prstGeom prst="roundRect">
            <a:avLst/>
          </a:prstGeom>
          <a:ln>
            <a:solidFill>
              <a:schemeClr val="tx1"/>
            </a:solidFill>
            <a:prstDash val="sysDash"/>
          </a:ln>
        </p:spPr>
      </p:pic>
    </p:spTree>
    <p:extLst>
      <p:ext uri="{BB962C8B-B14F-4D97-AF65-F5344CB8AC3E}">
        <p14:creationId xmlns:p14="http://schemas.microsoft.com/office/powerpoint/2010/main" val="1214115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8199" y="1076169"/>
            <a:ext cx="6265245" cy="1951652"/>
          </a:xfrm>
        </p:spPr>
        <p:txBody>
          <a:bodyPr>
            <a:normAutofit fontScale="77500" lnSpcReduction="20000"/>
          </a:bodyPr>
          <a:lstStyle/>
          <a:p>
            <a:r>
              <a:rPr lang="fr-CA" b="1" dirty="0"/>
              <a:t>CONCEPTION </a:t>
            </a:r>
            <a:endParaRPr lang="fr-CA" b="1" dirty="0">
              <a:hlinkClick r:id="rId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Tw Cen MT"/>
              </a:rPr>
              <a:t>Les organisations ont la possibilité d’explorer une stratégie de casiers pour répondre à leurs besoins opérationnels, mais elles ne doivent pas dépasser le calcul de la surface des casiers et le nombre maximal d’unités de casiers, comme décrit ci-dessous: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Tw Cen MT"/>
              </a:rPr>
              <a:t>
</a:t>
            </a:r>
            <a:r>
              <a:rPr lang="fr-FR" sz="1200" b="1" dirty="0">
                <a:latin typeface="Tw Cen MT"/>
              </a:rPr>
              <a:t>Calcul de la surface du casier:</a:t>
            </a:r>
            <a:r>
              <a:rPr lang="fr-FR" sz="1200" dirty="0">
                <a:latin typeface="Tw Cen MT"/>
              </a:rPr>
              <a:t>
La surface maximale du casier = 0,5 m². (par occupant cible) x Nombre d’occupants ciblés. 
Cette zone comprend des casiers, des bancs accessibles, des rangements partagés (comme des placards à manteaux et des range-bottes) et des espaces de dégagement et de circulation.
</a:t>
            </a:r>
          </a:p>
          <a:p>
            <a:pPr marR="0" lvl="0" algn="l" defTabSz="914400" rtl="0" eaLnBrk="1" fontAlgn="auto" latinLnBrk="0" hangingPunct="1">
              <a:lnSpc>
                <a:spcPct val="100000"/>
              </a:lnSpc>
              <a:spcBef>
                <a:spcPts val="0"/>
              </a:spcBef>
              <a:spcAft>
                <a:spcPts val="0"/>
              </a:spcAft>
              <a:buClrTx/>
              <a:buSzTx/>
              <a:tabLst/>
              <a:defRPr/>
            </a:pPr>
            <a:r>
              <a:rPr lang="fr-FR" sz="1200" b="1" dirty="0">
                <a:latin typeface="Tw Cen MT"/>
              </a:rPr>
              <a:t>Quantité maximale d’unités de casiers:</a:t>
            </a:r>
            <a:r>
              <a:rPr lang="fr-FR" sz="1200" dirty="0">
                <a:latin typeface="Tw Cen MT"/>
              </a:rPr>
              <a:t>
Le nombre total de casiers ne doit pas dépasser le taux d’occupation cible.
Casiers : Un casier unique qui peut être divisé en un casier simple hauteur (pleine hauteur), double hauteur (</a:t>
            </a:r>
            <a:r>
              <a:rPr lang="fr-FR" sz="1200" dirty="0" err="1">
                <a:latin typeface="Tw Cen MT"/>
              </a:rPr>
              <a:t>demi-hauteur</a:t>
            </a:r>
            <a:r>
              <a:rPr lang="fr-FR" sz="1200" dirty="0">
                <a:latin typeface="Tw Cen MT"/>
              </a:rPr>
              <a:t>) ou un casier multi-unités (3 à 5 de haut). 
Évitez de suroccuper l’espace et respectez les codes du bâtiment locaux.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Tw Cen MT"/>
              </a:rPr>
              <a:t>Consultez le </a:t>
            </a:r>
            <a:r>
              <a:rPr lang="fr-CA" b="1" dirty="0">
                <a:hlinkClick r:id="rId10"/>
              </a:rPr>
              <a:t>Guide de conception du Milieu de travail GC</a:t>
            </a:r>
            <a:r>
              <a:rPr lang="fr-CA" b="1" dirty="0"/>
              <a:t> </a:t>
            </a:r>
            <a:r>
              <a:rPr lang="fr-FR" sz="1200" dirty="0">
                <a:latin typeface="Tw Cen MT"/>
              </a:rPr>
              <a:t>pour connaître les stratégies de planification et les pratiques exemplaires.</a:t>
            </a:r>
            <a:endParaRPr lang="fr-CA" b="1" dirty="0">
              <a:hlinkClick r:id="rId10"/>
            </a:endParaRPr>
          </a:p>
          <a:p>
            <a:pPr marL="171450" indent="-171450">
              <a:spcBef>
                <a:spcPts val="0"/>
              </a:spcBef>
              <a:buFont typeface="Arial" panose="020B0604020202020204" pitchFamily="34" charset="0"/>
              <a:buChar char="•"/>
            </a:pPr>
            <a:endParaRPr lang="fr-CA" b="1" dirty="0">
              <a:hlinkClick r:id="rId10"/>
            </a:endParaRPr>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44</a:t>
            </a:fld>
            <a:endParaRPr lang="fr-CA"/>
          </a:p>
        </p:txBody>
      </p:sp>
      <p:sp>
        <p:nvSpPr>
          <p:cNvPr id="8" name="Text Placeholder 7"/>
          <p:cNvSpPr>
            <a:spLocks noGrp="1"/>
          </p:cNvSpPr>
          <p:nvPr>
            <p:ph type="body" sz="half" idx="22"/>
            <p:custDataLst>
              <p:tags r:id="rId3"/>
            </p:custDataLst>
          </p:nvPr>
        </p:nvSpPr>
        <p:spPr>
          <a:xfrm>
            <a:off x="838200" y="0"/>
            <a:ext cx="2999677" cy="950259"/>
          </a:xfrm>
          <a:solidFill>
            <a:schemeClr val="bg2"/>
          </a:solidFill>
        </p:spPr>
        <p:txBody>
          <a:bodyPr>
            <a:normAutofit/>
          </a:bodyPr>
          <a:lstStyle/>
          <a:p>
            <a:pPr algn="ctr"/>
            <a:r>
              <a:rPr lang="fr-CA" sz="1800"/>
              <a:t>LOCAUX DE SOUTIEN</a:t>
            </a:r>
          </a:p>
        </p:txBody>
      </p:sp>
      <p:sp>
        <p:nvSpPr>
          <p:cNvPr id="9" name="Text Placeholder 8"/>
          <p:cNvSpPr>
            <a:spLocks noGrp="1"/>
          </p:cNvSpPr>
          <p:nvPr>
            <p:ph type="body" sz="half" idx="24"/>
            <p:custDataLst>
              <p:tags r:id="rId4"/>
            </p:custDataLst>
          </p:nvPr>
        </p:nvSpPr>
        <p:spPr>
          <a:xfrm>
            <a:off x="7218946" y="1043563"/>
            <a:ext cx="4133265" cy="5115563"/>
          </a:xfrm>
        </p:spPr>
        <p:txBody>
          <a:bodyPr>
            <a:normAutofit/>
          </a:bodyPr>
          <a:lstStyle/>
          <a:p>
            <a:r>
              <a:rPr lang="fr-CA"/>
              <a:t>OCCUPANTS : </a:t>
            </a:r>
            <a:r>
              <a:rPr lang="fr-CA" b="1"/>
              <a:t>S.O.</a:t>
            </a:r>
          </a:p>
          <a:p>
            <a:r>
              <a:rPr lang="fr-CA"/>
              <a:t>(Non compris dans le taux d’occupation)</a:t>
            </a:r>
          </a:p>
          <a:p>
            <a:r>
              <a:rPr lang="fr-CA"/>
              <a:t>INTIMITÉ VISUELLE : </a:t>
            </a:r>
            <a:r>
              <a:rPr lang="fr-CA" b="1"/>
              <a:t>faible</a:t>
            </a:r>
            <a:r>
              <a:rPr lang="fr-CA"/>
              <a:t> </a:t>
            </a:r>
          </a:p>
          <a:p>
            <a:r>
              <a:rPr lang="fr-CA"/>
              <a:t>INTIMITÉ ACOUSTIQUE : </a:t>
            </a:r>
            <a:r>
              <a:rPr lang="fr-CA" b="1"/>
              <a:t>faible</a:t>
            </a:r>
          </a:p>
          <a:p>
            <a:r>
              <a:rPr lang="fr-CA"/>
              <a:t>TAILLE MOYENNE : </a:t>
            </a:r>
            <a:r>
              <a:rPr lang="fr-CA" b="1"/>
              <a:t>0,5 m² par occupant</a:t>
            </a:r>
          </a:p>
          <a:p>
            <a:r>
              <a:rPr lang="fr-CA"/>
              <a:t>TECHNOLOGIE </a:t>
            </a:r>
            <a:r>
              <a:rPr lang="fr-CA" b="1"/>
              <a:t>S.O.</a:t>
            </a:r>
            <a:r>
              <a:rPr lang="fr-CA"/>
              <a:t> </a:t>
            </a:r>
          </a:p>
          <a:p>
            <a:pPr>
              <a:spcBef>
                <a:spcPts val="0"/>
              </a:spcBef>
            </a:pPr>
            <a:endParaRPr lang="en-CA" b="1"/>
          </a:p>
          <a:p>
            <a:pPr>
              <a:spcBef>
                <a:spcPts val="0"/>
              </a:spcBef>
            </a:pPr>
            <a:r>
              <a:rPr lang="fr-CA"/>
              <a:t>MÉCANIQUE </a:t>
            </a:r>
          </a:p>
          <a:p>
            <a:pPr marL="171450" indent="-171450">
              <a:spcBef>
                <a:spcPts val="0"/>
              </a:spcBef>
              <a:buFont typeface="Arial" panose="020B0604020202020204" pitchFamily="34" charset="0"/>
              <a:buChar char="•"/>
            </a:pPr>
            <a:r>
              <a:rPr lang="fr-CA" b="1"/>
              <a:t>Consulter le document Spécifications générales et bureaux à aires ouvertes, pages 3 et 4.</a:t>
            </a:r>
          </a:p>
          <a:p>
            <a:pPr>
              <a:spcBef>
                <a:spcPts val="0"/>
              </a:spcBef>
            </a:pPr>
            <a:endParaRPr lang="en-CA"/>
          </a:p>
          <a:p>
            <a:pPr>
              <a:spcBef>
                <a:spcPts val="0"/>
              </a:spcBef>
            </a:pPr>
            <a:r>
              <a:rPr lang="fr-CA"/>
              <a:t>AMÉNAGEMENT INTÉRIEUR </a:t>
            </a:r>
          </a:p>
          <a:p>
            <a:pPr marL="171450" indent="-171450">
              <a:spcBef>
                <a:spcPts val="0"/>
              </a:spcBef>
              <a:buFont typeface="Arial" panose="020B0604020202020204" pitchFamily="34" charset="0"/>
              <a:buChar char="•"/>
            </a:pPr>
            <a:r>
              <a:rPr lang="fr-CA" b="1"/>
              <a:t>Consulter le document Spécifications générales et bureaux à aires ouvertes, pages 3 et 4.</a:t>
            </a:r>
          </a:p>
          <a:p>
            <a:pPr>
              <a:spcBef>
                <a:spcPts val="0"/>
              </a:spcBef>
            </a:pPr>
            <a:endParaRPr lang="en-CA" b="1"/>
          </a:p>
        </p:txBody>
      </p:sp>
      <p:sp>
        <p:nvSpPr>
          <p:cNvPr id="10" name="Text Placeholder 9"/>
          <p:cNvSpPr>
            <a:spLocks noGrp="1"/>
          </p:cNvSpPr>
          <p:nvPr>
            <p:ph type="body" sz="half" idx="23"/>
            <p:custDataLst>
              <p:tags r:id="rId5"/>
            </p:custDataLst>
          </p:nvPr>
        </p:nvSpPr>
        <p:spPr>
          <a:xfrm>
            <a:off x="3962401" y="-13370"/>
            <a:ext cx="7389812" cy="967271"/>
          </a:xfrm>
          <a:solidFill>
            <a:schemeClr val="bg2">
              <a:alpha val="50196"/>
            </a:schemeClr>
          </a:solidFill>
        </p:spPr>
        <p:txBody>
          <a:bodyPr>
            <a:normAutofit/>
          </a:bodyPr>
          <a:lstStyle/>
          <a:p>
            <a:r>
              <a:rPr lang="fr-CA" sz="2400"/>
              <a:t>ZONE DE RANGEMENT PERSONNEL</a:t>
            </a:r>
          </a:p>
        </p:txBody>
      </p:sp>
      <p:sp>
        <p:nvSpPr>
          <p:cNvPr id="11" name="Text Box 2"/>
          <p:cNvSpPr txBox="1">
            <a:spLocks noChangeArrowheads="1"/>
          </p:cNvSpPr>
          <p:nvPr>
            <p:custDataLst>
              <p:tags r:id="rId6"/>
            </p:custDataLst>
          </p:nvPr>
        </p:nvSpPr>
        <p:spPr bwMode="auto">
          <a:xfrm>
            <a:off x="838199" y="3027821"/>
            <a:ext cx="3063876"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kumimoji="0" lang="fr-CA" sz="1200" b="0" i="0" u="none" strike="noStrike" cap="none" normalizeH="0" baseline="0">
                <a:ln>
                  <a:noFill/>
                </a:ln>
                <a:solidFill>
                  <a:srgbClr val="000000"/>
                </a:solidFill>
                <a:latin typeface="Tw Cen MT" panose="020B0602020104020603" pitchFamily="34" charset="0"/>
              </a:rPr>
              <a:t>EXEMPLE</a:t>
            </a:r>
          </a:p>
        </p:txBody>
      </p:sp>
      <p:sp>
        <p:nvSpPr>
          <p:cNvPr id="13" name="Footer Placeholder 4">
            <a:extLst>
              <a:ext uri="{FF2B5EF4-FFF2-40B4-BE49-F238E27FC236}">
                <a16:creationId xmlns:a16="http://schemas.microsoft.com/office/drawing/2014/main" id="{CF8816D0-6492-4F5C-B109-12580E93EDF3}"/>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2052" name="Picture 4" descr="image">
            <a:extLst>
              <a:ext uri="{FF2B5EF4-FFF2-40B4-BE49-F238E27FC236}">
                <a16:creationId xmlns:a16="http://schemas.microsoft.com/office/drawing/2014/main" id="{BB9A4BDD-98B4-845A-01E7-4BB3C1DACA7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7280" y="3399714"/>
            <a:ext cx="4789725" cy="27636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A picture containing text&#10;&#10;Description automatically generated">
            <a:extLst>
              <a:ext uri="{FF2B5EF4-FFF2-40B4-BE49-F238E27FC236}">
                <a16:creationId xmlns:a16="http://schemas.microsoft.com/office/drawing/2014/main" id="{A3A2F281-430F-7FBE-582D-40D36E2AA65B}"/>
              </a:ext>
            </a:extLst>
          </p:cNvPr>
          <p:cNvPicPr>
            <a:picLocks noChangeAspect="1"/>
          </p:cNvPicPr>
          <p:nvPr/>
        </p:nvPicPr>
        <p:blipFill>
          <a:blip r:embed="rId12"/>
          <a:stretch>
            <a:fillRect/>
          </a:stretch>
        </p:blipFill>
        <p:spPr>
          <a:xfrm>
            <a:off x="5261517" y="3313771"/>
            <a:ext cx="1771186" cy="3074020"/>
          </a:xfrm>
          <a:prstGeom prst="rect">
            <a:avLst/>
          </a:prstGeom>
        </p:spPr>
      </p:pic>
      <p:sp>
        <p:nvSpPr>
          <p:cNvPr id="6" name="Date Placeholder 3">
            <a:extLst>
              <a:ext uri="{FF2B5EF4-FFF2-40B4-BE49-F238E27FC236}">
                <a16:creationId xmlns:a16="http://schemas.microsoft.com/office/drawing/2014/main" id="{098E27F0-F0D7-A0EB-E9E6-667955B658CF}"/>
              </a:ext>
            </a:extLst>
          </p:cNvPr>
          <p:cNvSpPr>
            <a:spLocks noGrp="1"/>
          </p:cNvSpPr>
          <p:nvPr>
            <p:ph type="dt" sz="half" idx="10"/>
          </p:nvPr>
        </p:nvSpPr>
        <p:spPr>
          <a:xfrm>
            <a:off x="857654" y="6382511"/>
            <a:ext cx="1304365" cy="365125"/>
          </a:xfrm>
        </p:spPr>
        <p:txBody>
          <a:bodyPr/>
          <a:lstStyle/>
          <a:p>
            <a:fld id="{A804ACC9-107E-4BE7-8C35-04CC48A1D15F}" type="datetime1">
              <a:rPr lang="en-US" smtClean="0"/>
              <a:t>4/12/2024</a:t>
            </a:fld>
            <a:endParaRPr lang="fr-CA" dirty="0"/>
          </a:p>
        </p:txBody>
      </p:sp>
    </p:spTree>
    <p:extLst>
      <p:ext uri="{BB962C8B-B14F-4D97-AF65-F5344CB8AC3E}">
        <p14:creationId xmlns:p14="http://schemas.microsoft.com/office/powerpoint/2010/main" val="1188993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838200" y="1116949"/>
            <a:ext cx="6342246" cy="3308584"/>
          </a:xfrm>
        </p:spPr>
        <p:txBody>
          <a:bodyPr>
            <a:normAutofit fontScale="70000" lnSpcReduction="20000"/>
          </a:bodyPr>
          <a:lstStyle/>
          <a:p>
            <a:pPr marL="0" indent="0">
              <a:spcBef>
                <a:spcPts val="0"/>
              </a:spcBef>
              <a:buNone/>
            </a:pPr>
            <a:r>
              <a:rPr lang="fr-CA" sz="1400" b="1" dirty="0"/>
              <a:t>ACCESSIBILITÉ</a:t>
            </a:r>
          </a:p>
          <a:p>
            <a:pPr marL="0" indent="0">
              <a:spcBef>
                <a:spcPts val="0"/>
              </a:spcBef>
              <a:buNone/>
            </a:pPr>
            <a:r>
              <a:rPr lang="en-CA" sz="1400" dirty="0" err="1">
                <a:latin typeface="Tw Cen MT"/>
              </a:rPr>
              <a:t>Casiers</a:t>
            </a:r>
            <a:endParaRPr lang="en-CA" sz="1400" dirty="0">
              <a:latin typeface="Tw Cen MT"/>
            </a:endParaRPr>
          </a:p>
          <a:p>
            <a:pPr>
              <a:spcBef>
                <a:spcPts val="0"/>
              </a:spcBef>
            </a:pPr>
            <a:r>
              <a:rPr lang="en-CA" sz="1400" dirty="0" err="1">
                <a:latin typeface="Tw Cen MT"/>
              </a:rPr>
              <a:t>Proposez</a:t>
            </a:r>
            <a:r>
              <a:rPr lang="en-CA" sz="1400" dirty="0">
                <a:latin typeface="Tw Cen MT"/>
              </a:rPr>
              <a:t> </a:t>
            </a:r>
            <a:r>
              <a:rPr lang="en-CA" sz="1400" dirty="0" err="1">
                <a:latin typeface="Tw Cen MT"/>
              </a:rPr>
              <a:t>une</a:t>
            </a:r>
            <a:r>
              <a:rPr lang="en-CA" sz="1400" dirty="0">
                <a:latin typeface="Tw Cen MT"/>
              </a:rPr>
              <a:t> </a:t>
            </a:r>
            <a:r>
              <a:rPr lang="en-CA" sz="1400" dirty="0" err="1">
                <a:latin typeface="Tw Cen MT"/>
              </a:rPr>
              <a:t>variété</a:t>
            </a:r>
            <a:r>
              <a:rPr lang="en-CA" sz="1400" dirty="0">
                <a:latin typeface="Tw Cen MT"/>
              </a:rPr>
              <a:t> de </a:t>
            </a:r>
            <a:r>
              <a:rPr lang="en-CA" sz="1400" dirty="0" err="1">
                <a:latin typeface="Tw Cen MT"/>
              </a:rPr>
              <a:t>tailles</a:t>
            </a:r>
            <a:r>
              <a:rPr lang="en-CA" sz="1400" dirty="0">
                <a:latin typeface="Tw Cen MT"/>
              </a:rPr>
              <a:t> de </a:t>
            </a:r>
            <a:r>
              <a:rPr lang="en-CA" sz="1400" dirty="0" err="1">
                <a:latin typeface="Tw Cen MT"/>
              </a:rPr>
              <a:t>casiers</a:t>
            </a:r>
            <a:r>
              <a:rPr lang="en-CA" sz="1400" dirty="0">
                <a:latin typeface="Tw Cen MT"/>
              </a:rPr>
              <a:t> à </a:t>
            </a:r>
            <a:r>
              <a:rPr lang="en-CA" sz="1400" dirty="0" err="1">
                <a:latin typeface="Tw Cen MT"/>
              </a:rPr>
              <a:t>une</a:t>
            </a:r>
            <a:r>
              <a:rPr lang="en-CA" sz="1400" dirty="0">
                <a:latin typeface="Tw Cen MT"/>
              </a:rPr>
              <a:t> hauteur accessible (Entre 400mm et 1100mm à </a:t>
            </a:r>
            <a:r>
              <a:rPr lang="en-CA" sz="1400" dirty="0" err="1">
                <a:latin typeface="Tw Cen MT"/>
              </a:rPr>
              <a:t>partir</a:t>
            </a:r>
            <a:r>
              <a:rPr lang="en-CA" sz="1400" dirty="0">
                <a:latin typeface="Tw Cen MT"/>
              </a:rPr>
              <a:t> du sol).</a:t>
            </a:r>
          </a:p>
          <a:p>
            <a:pPr>
              <a:spcBef>
                <a:spcPts val="0"/>
              </a:spcBef>
            </a:pPr>
            <a:r>
              <a:rPr lang="en-CA" sz="1400" dirty="0">
                <a:latin typeface="Tw Cen MT"/>
              </a:rPr>
              <a:t>Un étagère </a:t>
            </a:r>
            <a:r>
              <a:rPr lang="en-CA" sz="1400" dirty="0" err="1">
                <a:latin typeface="Tw Cen MT"/>
              </a:rPr>
              <a:t>réglable</a:t>
            </a:r>
            <a:r>
              <a:rPr lang="en-CA" sz="1400" dirty="0">
                <a:latin typeface="Tw Cen MT"/>
              </a:rPr>
              <a:t> </a:t>
            </a:r>
            <a:r>
              <a:rPr lang="en-CA" sz="1400" dirty="0" err="1">
                <a:latin typeface="Tw Cen MT"/>
              </a:rPr>
              <a:t>offre</a:t>
            </a:r>
            <a:r>
              <a:rPr lang="en-CA" sz="1400" dirty="0">
                <a:latin typeface="Tw Cen MT"/>
              </a:rPr>
              <a:t> de la </a:t>
            </a:r>
            <a:r>
              <a:rPr lang="en-CA" sz="1400" dirty="0" err="1">
                <a:latin typeface="Tw Cen MT"/>
              </a:rPr>
              <a:t>flexibilité</a:t>
            </a:r>
            <a:r>
              <a:rPr lang="en-CA" sz="1400" dirty="0">
                <a:latin typeface="Tw Cen MT"/>
              </a:rPr>
              <a:t> dans un </a:t>
            </a:r>
            <a:r>
              <a:rPr lang="en-CA" sz="1400" dirty="0" err="1">
                <a:latin typeface="Tw Cen MT"/>
              </a:rPr>
              <a:t>casier</a:t>
            </a:r>
            <a:r>
              <a:rPr lang="en-CA" sz="1400" dirty="0">
                <a:latin typeface="Tw Cen MT"/>
              </a:rPr>
              <a:t> de </a:t>
            </a:r>
            <a:r>
              <a:rPr lang="en-CA" sz="1400" dirty="0" err="1">
                <a:latin typeface="Tw Cen MT"/>
              </a:rPr>
              <a:t>pleine</a:t>
            </a:r>
            <a:r>
              <a:rPr lang="en-CA" sz="1400" dirty="0">
                <a:latin typeface="Tw Cen MT"/>
              </a:rPr>
              <a:t> hauteur.</a:t>
            </a:r>
          </a:p>
          <a:p>
            <a:pPr>
              <a:spcBef>
                <a:spcPts val="0"/>
              </a:spcBef>
            </a:pPr>
            <a:r>
              <a:rPr lang="en-CA" sz="1400" dirty="0">
                <a:latin typeface="Tw Cen MT"/>
              </a:rPr>
              <a:t>La barre de suspension doit </a:t>
            </a:r>
            <a:r>
              <a:rPr lang="en-CA" sz="1400" dirty="0" err="1">
                <a:latin typeface="Tw Cen MT"/>
              </a:rPr>
              <a:t>avoir</a:t>
            </a:r>
            <a:r>
              <a:rPr lang="en-CA" sz="1400" dirty="0">
                <a:latin typeface="Tw Cen MT"/>
              </a:rPr>
              <a:t> </a:t>
            </a:r>
            <a:r>
              <a:rPr lang="en-CA" sz="1400" dirty="0" err="1">
                <a:latin typeface="Tw Cen MT"/>
              </a:rPr>
              <a:t>une</a:t>
            </a:r>
            <a:r>
              <a:rPr lang="en-CA" sz="1400" dirty="0">
                <a:latin typeface="Tw Cen MT"/>
              </a:rPr>
              <a:t> hauteur </a:t>
            </a:r>
            <a:r>
              <a:rPr lang="en-CA" sz="1400" dirty="0" err="1">
                <a:latin typeface="Tw Cen MT"/>
              </a:rPr>
              <a:t>maximale</a:t>
            </a:r>
            <a:r>
              <a:rPr lang="en-CA" sz="1400" dirty="0">
                <a:latin typeface="Tw Cen MT"/>
              </a:rPr>
              <a:t> de 11000mm à </a:t>
            </a:r>
            <a:r>
              <a:rPr lang="en-CA" sz="1400" dirty="0" err="1">
                <a:latin typeface="Tw Cen MT"/>
              </a:rPr>
              <a:t>partir</a:t>
            </a:r>
            <a:r>
              <a:rPr lang="en-CA" sz="1400" dirty="0">
                <a:latin typeface="Tw Cen MT"/>
              </a:rPr>
              <a:t> du sol. Il </a:t>
            </a:r>
            <a:r>
              <a:rPr lang="en-CA" sz="1400" dirty="0" err="1">
                <a:latin typeface="Tw Cen MT"/>
              </a:rPr>
              <a:t>est</a:t>
            </a:r>
            <a:r>
              <a:rPr lang="en-CA" sz="1400" dirty="0">
                <a:latin typeface="Tw Cen MT"/>
              </a:rPr>
              <a:t> </a:t>
            </a:r>
            <a:r>
              <a:rPr lang="en-CA" sz="1400" dirty="0" err="1">
                <a:latin typeface="Tw Cen MT"/>
              </a:rPr>
              <a:t>recommandé</a:t>
            </a:r>
            <a:r>
              <a:rPr lang="en-CA" sz="1400" dirty="0">
                <a:latin typeface="Tw Cen MT"/>
              </a:rPr>
              <a:t> </a:t>
            </a:r>
            <a:r>
              <a:rPr lang="en-CA" sz="1400" dirty="0" err="1">
                <a:latin typeface="Tw Cen MT"/>
              </a:rPr>
              <a:t>d’inclure</a:t>
            </a:r>
            <a:r>
              <a:rPr lang="en-CA" sz="1400" dirty="0">
                <a:latin typeface="Tw Cen MT"/>
              </a:rPr>
              <a:t> des crochets à </a:t>
            </a:r>
            <a:r>
              <a:rPr lang="en-CA" sz="1400" dirty="0" err="1">
                <a:latin typeface="Tw Cen MT"/>
              </a:rPr>
              <a:t>différentes</a:t>
            </a:r>
            <a:r>
              <a:rPr lang="en-CA" sz="1400" dirty="0">
                <a:latin typeface="Tw Cen MT"/>
              </a:rPr>
              <a:t> </a:t>
            </a:r>
            <a:r>
              <a:rPr lang="en-CA" sz="1400" dirty="0" err="1">
                <a:latin typeface="Tw Cen MT"/>
              </a:rPr>
              <a:t>hauteurs</a:t>
            </a:r>
            <a:r>
              <a:rPr lang="en-CA" sz="1400" dirty="0">
                <a:latin typeface="Tw Cen MT"/>
              </a:rPr>
              <a:t> sur les </a:t>
            </a:r>
            <a:r>
              <a:rPr lang="en-CA" sz="1400" dirty="0" err="1">
                <a:latin typeface="Tw Cen MT"/>
              </a:rPr>
              <a:t>côtés</a:t>
            </a:r>
            <a:r>
              <a:rPr lang="en-CA" sz="1400" dirty="0">
                <a:latin typeface="Tw Cen MT"/>
              </a:rPr>
              <a:t> du </a:t>
            </a:r>
            <a:r>
              <a:rPr lang="en-CA" sz="1400" dirty="0" err="1">
                <a:latin typeface="Tw Cen MT"/>
              </a:rPr>
              <a:t>casier</a:t>
            </a:r>
            <a:r>
              <a:rPr lang="en-CA" sz="1400" dirty="0">
                <a:latin typeface="Tw Cen MT"/>
              </a:rPr>
              <a:t> pour un </a:t>
            </a:r>
            <a:r>
              <a:rPr lang="en-CA" sz="1400" dirty="0" err="1">
                <a:latin typeface="Tw Cen MT"/>
              </a:rPr>
              <a:t>accès</a:t>
            </a:r>
            <a:r>
              <a:rPr lang="en-CA" sz="1400" dirty="0">
                <a:latin typeface="Tw Cen MT"/>
              </a:rPr>
              <a:t> plus facile.</a:t>
            </a:r>
          </a:p>
          <a:p>
            <a:pPr>
              <a:spcBef>
                <a:spcPts val="0"/>
              </a:spcBef>
            </a:pPr>
            <a:r>
              <a:rPr lang="en-CA" sz="1400" dirty="0" err="1">
                <a:latin typeface="Tw Cen MT"/>
              </a:rPr>
              <a:t>Envisagez</a:t>
            </a:r>
            <a:r>
              <a:rPr lang="en-CA" sz="1400" dirty="0">
                <a:latin typeface="Tw Cen MT"/>
              </a:rPr>
              <a:t> </a:t>
            </a:r>
            <a:r>
              <a:rPr lang="en-CA" sz="1400" dirty="0" err="1">
                <a:latin typeface="Tw Cen MT"/>
              </a:rPr>
              <a:t>d’inclure</a:t>
            </a:r>
            <a:r>
              <a:rPr lang="en-CA" sz="1400" dirty="0">
                <a:latin typeface="Tw Cen MT"/>
              </a:rPr>
              <a:t> </a:t>
            </a:r>
            <a:r>
              <a:rPr lang="en-CA" sz="1400" dirty="0" err="1">
                <a:latin typeface="Tw Cen MT"/>
              </a:rPr>
              <a:t>une</a:t>
            </a:r>
            <a:r>
              <a:rPr lang="en-CA" sz="1400" dirty="0">
                <a:latin typeface="Tw Cen MT"/>
              </a:rPr>
              <a:t> grille </a:t>
            </a:r>
            <a:r>
              <a:rPr lang="en-CA" sz="1400" dirty="0" err="1">
                <a:latin typeface="Tw Cen MT"/>
              </a:rPr>
              <a:t>d’aeration</a:t>
            </a:r>
            <a:r>
              <a:rPr lang="en-CA" sz="1400" dirty="0">
                <a:latin typeface="Tw Cen MT"/>
              </a:rPr>
              <a:t> dans les </a:t>
            </a:r>
            <a:r>
              <a:rPr lang="en-CA" sz="1400" dirty="0" err="1">
                <a:latin typeface="Tw Cen MT"/>
              </a:rPr>
              <a:t>casiers</a:t>
            </a:r>
            <a:r>
              <a:rPr lang="en-CA" sz="1400" dirty="0">
                <a:latin typeface="Tw Cen MT"/>
              </a:rPr>
              <a:t> pour la ventilation.</a:t>
            </a:r>
          </a:p>
          <a:p>
            <a:pPr>
              <a:spcBef>
                <a:spcPts val="0"/>
              </a:spcBef>
            </a:pPr>
            <a:r>
              <a:rPr lang="en-CA" sz="1400" dirty="0">
                <a:latin typeface="Tw Cen MT"/>
              </a:rPr>
              <a:t>Les </a:t>
            </a:r>
            <a:r>
              <a:rPr lang="en-CA" sz="1400" dirty="0" err="1">
                <a:latin typeface="Tw Cen MT"/>
              </a:rPr>
              <a:t>serrures</a:t>
            </a:r>
            <a:r>
              <a:rPr lang="en-CA" sz="1400" dirty="0">
                <a:latin typeface="Tw Cen MT"/>
              </a:rPr>
              <a:t> et </a:t>
            </a:r>
            <a:r>
              <a:rPr lang="en-CA" sz="1400" dirty="0" err="1">
                <a:latin typeface="Tw Cen MT"/>
              </a:rPr>
              <a:t>poignées</a:t>
            </a:r>
            <a:r>
              <a:rPr lang="en-CA" sz="1400" dirty="0">
                <a:latin typeface="Tw Cen MT"/>
              </a:rPr>
              <a:t> </a:t>
            </a:r>
            <a:r>
              <a:rPr lang="en-CA" sz="1400" dirty="0" err="1">
                <a:latin typeface="Tw Cen MT"/>
              </a:rPr>
              <a:t>doivent</a:t>
            </a:r>
            <a:r>
              <a:rPr lang="en-CA" sz="1400" dirty="0">
                <a:latin typeface="Tw Cen MT"/>
              </a:rPr>
              <a:t> </a:t>
            </a:r>
            <a:r>
              <a:rPr lang="en-CA" sz="1400" dirty="0" err="1">
                <a:latin typeface="Tw Cen MT"/>
              </a:rPr>
              <a:t>être</a:t>
            </a:r>
            <a:r>
              <a:rPr lang="en-CA" sz="1400" dirty="0">
                <a:latin typeface="Tw Cen MT"/>
              </a:rPr>
              <a:t> </a:t>
            </a:r>
            <a:r>
              <a:rPr lang="en-CA" sz="1400" dirty="0" err="1">
                <a:latin typeface="Tw Cen MT"/>
              </a:rPr>
              <a:t>conforme</a:t>
            </a:r>
            <a:r>
              <a:rPr lang="en-CA" sz="1400" dirty="0">
                <a:latin typeface="Tw Cen MT"/>
              </a:rPr>
              <a:t> CSA/ASC B651:23 Clause 4.3. De plus, </a:t>
            </a:r>
            <a:r>
              <a:rPr lang="en-CA" sz="1400" dirty="0" err="1">
                <a:latin typeface="Tw Cen MT"/>
              </a:rPr>
              <a:t>tenez</a:t>
            </a:r>
            <a:r>
              <a:rPr lang="en-CA" sz="1400" dirty="0">
                <a:latin typeface="Tw Cen MT"/>
              </a:rPr>
              <a:t> compte de la taille et du </a:t>
            </a:r>
            <a:r>
              <a:rPr lang="en-CA" sz="1400" dirty="0" err="1">
                <a:latin typeface="Tw Cen MT"/>
              </a:rPr>
              <a:t>constracte</a:t>
            </a:r>
            <a:r>
              <a:rPr lang="en-CA" sz="1400" dirty="0">
                <a:latin typeface="Tw Cen MT"/>
              </a:rPr>
              <a:t> des chiffres et des boutons sur les </a:t>
            </a:r>
            <a:r>
              <a:rPr lang="en-CA" sz="1400" dirty="0" err="1">
                <a:latin typeface="Tw Cen MT"/>
              </a:rPr>
              <a:t>serrures</a:t>
            </a:r>
            <a:r>
              <a:rPr lang="en-CA" sz="1400" dirty="0">
                <a:latin typeface="Tw Cen MT"/>
              </a:rPr>
              <a:t> </a:t>
            </a:r>
            <a:r>
              <a:rPr lang="en-CA" sz="1400" dirty="0" err="1">
                <a:latin typeface="Tw Cen MT"/>
              </a:rPr>
              <a:t>numériques</a:t>
            </a:r>
            <a:r>
              <a:rPr lang="en-CA" sz="1400" dirty="0">
                <a:latin typeface="Tw Cen MT"/>
              </a:rPr>
              <a:t>. </a:t>
            </a:r>
            <a:r>
              <a:rPr lang="en-CA" sz="1400" dirty="0" err="1">
                <a:latin typeface="Tw Cen MT"/>
              </a:rPr>
              <a:t>S’ils</a:t>
            </a:r>
            <a:r>
              <a:rPr lang="en-CA" sz="1400" dirty="0">
                <a:latin typeface="Tw Cen MT"/>
              </a:rPr>
              <a:t> </a:t>
            </a:r>
            <a:r>
              <a:rPr lang="en-CA" sz="1400" dirty="0" err="1">
                <a:latin typeface="Tw Cen MT"/>
              </a:rPr>
              <a:t>sont</a:t>
            </a:r>
            <a:r>
              <a:rPr lang="en-CA" sz="1400" dirty="0">
                <a:latin typeface="Tw Cen MT"/>
              </a:rPr>
              <a:t> trop petits, </a:t>
            </a:r>
            <a:r>
              <a:rPr lang="en-CA" sz="1400" dirty="0" err="1">
                <a:latin typeface="Tw Cen MT"/>
              </a:rPr>
              <a:t>ils</a:t>
            </a:r>
            <a:r>
              <a:rPr lang="en-CA" sz="1400" dirty="0">
                <a:latin typeface="Tw Cen MT"/>
              </a:rPr>
              <a:t> </a:t>
            </a:r>
            <a:r>
              <a:rPr lang="en-CA" sz="1400" dirty="0" err="1">
                <a:latin typeface="Tw Cen MT"/>
              </a:rPr>
              <a:t>peuvent</a:t>
            </a:r>
            <a:r>
              <a:rPr lang="en-CA" sz="1400" dirty="0">
                <a:latin typeface="Tw Cen MT"/>
              </a:rPr>
              <a:t> </a:t>
            </a:r>
            <a:r>
              <a:rPr lang="en-CA" sz="1400" dirty="0" err="1">
                <a:latin typeface="Tw Cen MT"/>
              </a:rPr>
              <a:t>être</a:t>
            </a:r>
            <a:r>
              <a:rPr lang="en-CA" sz="1400" dirty="0">
                <a:latin typeface="Tw Cen MT"/>
              </a:rPr>
              <a:t> </a:t>
            </a:r>
            <a:r>
              <a:rPr lang="en-CA" sz="1400" dirty="0" err="1">
                <a:latin typeface="Tw Cen MT"/>
              </a:rPr>
              <a:t>difficiles</a:t>
            </a:r>
            <a:r>
              <a:rPr lang="en-CA" sz="1400" dirty="0">
                <a:latin typeface="Tw Cen MT"/>
              </a:rPr>
              <a:t> à </a:t>
            </a:r>
            <a:r>
              <a:rPr lang="en-CA" sz="1400" dirty="0" err="1">
                <a:latin typeface="Tw Cen MT"/>
              </a:rPr>
              <a:t>voir</a:t>
            </a:r>
            <a:r>
              <a:rPr lang="en-CA" sz="1400" dirty="0">
                <a:latin typeface="Tw Cen MT"/>
              </a:rPr>
              <a:t> et à </a:t>
            </a:r>
            <a:r>
              <a:rPr lang="en-CA" sz="1400" dirty="0" err="1">
                <a:latin typeface="Tw Cen MT"/>
              </a:rPr>
              <a:t>utiliser</a:t>
            </a:r>
            <a:r>
              <a:rPr lang="en-CA" sz="1400" dirty="0">
                <a:latin typeface="Tw Cen MT"/>
              </a:rPr>
              <a:t>.</a:t>
            </a:r>
          </a:p>
          <a:p>
            <a:pPr>
              <a:spcBef>
                <a:spcPts val="0"/>
              </a:spcBef>
            </a:pPr>
            <a:r>
              <a:rPr lang="en-CA" sz="1400" dirty="0">
                <a:latin typeface="Tw Cen MT"/>
              </a:rPr>
              <a:t>Les </a:t>
            </a:r>
            <a:r>
              <a:rPr lang="en-CA" sz="1400" dirty="0" err="1">
                <a:latin typeface="Tw Cen MT"/>
              </a:rPr>
              <a:t>panneaux</a:t>
            </a:r>
            <a:r>
              <a:rPr lang="en-CA" sz="1400" dirty="0">
                <a:latin typeface="Tw Cen MT"/>
              </a:rPr>
              <a:t> </a:t>
            </a:r>
            <a:r>
              <a:rPr lang="en-CA" sz="1400" dirty="0" err="1">
                <a:latin typeface="Tw Cen MT"/>
              </a:rPr>
              <a:t>numériques</a:t>
            </a:r>
            <a:r>
              <a:rPr lang="en-CA" sz="1400" dirty="0">
                <a:latin typeface="Tw Cen MT"/>
              </a:rPr>
              <a:t> </a:t>
            </a:r>
            <a:r>
              <a:rPr lang="en-CA" sz="1400" dirty="0" err="1">
                <a:latin typeface="Tw Cen MT"/>
              </a:rPr>
              <a:t>doivent</a:t>
            </a:r>
            <a:r>
              <a:rPr lang="en-CA" sz="1400" dirty="0">
                <a:latin typeface="Tw Cen MT"/>
              </a:rPr>
              <a:t> </a:t>
            </a:r>
            <a:r>
              <a:rPr lang="en-CA" sz="1400" dirty="0" err="1">
                <a:latin typeface="Tw Cen MT"/>
              </a:rPr>
              <a:t>avoir</a:t>
            </a:r>
            <a:r>
              <a:rPr lang="en-CA" sz="1400" dirty="0">
                <a:latin typeface="Tw Cen MT"/>
              </a:rPr>
              <a:t> des </a:t>
            </a:r>
            <a:r>
              <a:rPr lang="en-CA" sz="1400" dirty="0" err="1">
                <a:latin typeface="Tw Cen MT"/>
              </a:rPr>
              <a:t>caractères</a:t>
            </a:r>
            <a:r>
              <a:rPr lang="en-CA" sz="1400" dirty="0">
                <a:latin typeface="Tw Cen MT"/>
              </a:rPr>
              <a:t> de 50mm de hauteur, bien </a:t>
            </a:r>
            <a:r>
              <a:rPr lang="en-CA" sz="1400" dirty="0" err="1">
                <a:latin typeface="Tw Cen MT"/>
              </a:rPr>
              <a:t>visibles</a:t>
            </a:r>
            <a:r>
              <a:rPr lang="en-CA" sz="1400" dirty="0">
                <a:latin typeface="Tw Cen MT"/>
              </a:rPr>
              <a:t> et </a:t>
            </a:r>
            <a:r>
              <a:rPr lang="en-CA" sz="1400" dirty="0" err="1">
                <a:latin typeface="Tw Cen MT"/>
              </a:rPr>
              <a:t>contrastant</a:t>
            </a:r>
            <a:r>
              <a:rPr lang="en-CA" sz="1400" dirty="0">
                <a:latin typeface="Tw Cen MT"/>
              </a:rPr>
              <a:t> avec </a:t>
            </a:r>
            <a:r>
              <a:rPr lang="en-CA" sz="1400" dirty="0" err="1">
                <a:latin typeface="Tw Cen MT"/>
              </a:rPr>
              <a:t>leur</a:t>
            </a:r>
            <a:r>
              <a:rPr lang="en-CA" sz="1400" dirty="0">
                <a:latin typeface="Tw Cen MT"/>
              </a:rPr>
              <a:t> </a:t>
            </a:r>
            <a:r>
              <a:rPr lang="en-CA" sz="1400" dirty="0" err="1">
                <a:latin typeface="Tw Cen MT"/>
              </a:rPr>
              <a:t>arrière</a:t>
            </a:r>
            <a:r>
              <a:rPr lang="en-CA" sz="1400" dirty="0">
                <a:latin typeface="Tw Cen MT"/>
              </a:rPr>
              <a:t>-plan.</a:t>
            </a:r>
          </a:p>
          <a:p>
            <a:pPr>
              <a:spcBef>
                <a:spcPts val="0"/>
              </a:spcBef>
            </a:pPr>
            <a:r>
              <a:rPr lang="en-CA" sz="1400" dirty="0">
                <a:latin typeface="Tw Cen MT"/>
              </a:rPr>
              <a:t>En plus des chiffres, </a:t>
            </a:r>
            <a:r>
              <a:rPr lang="en-CA" sz="1400" dirty="0" err="1">
                <a:latin typeface="Tw Cen MT"/>
              </a:rPr>
              <a:t>incluez</a:t>
            </a:r>
            <a:r>
              <a:rPr lang="en-CA" sz="1400" dirty="0">
                <a:latin typeface="Tw Cen MT"/>
              </a:rPr>
              <a:t> des </a:t>
            </a:r>
            <a:r>
              <a:rPr lang="en-CA" sz="1400" dirty="0" err="1">
                <a:latin typeface="Tw Cen MT"/>
              </a:rPr>
              <a:t>éléments</a:t>
            </a:r>
            <a:r>
              <a:rPr lang="en-CA" sz="1400" dirty="0">
                <a:latin typeface="Tw Cen MT"/>
              </a:rPr>
              <a:t> </a:t>
            </a:r>
            <a:r>
              <a:rPr lang="en-CA" sz="1400" dirty="0" err="1">
                <a:latin typeface="Tw Cen MT"/>
              </a:rPr>
              <a:t>d’identification</a:t>
            </a:r>
            <a:r>
              <a:rPr lang="en-CA" sz="1400" dirty="0">
                <a:latin typeface="Tw Cen MT"/>
              </a:rPr>
              <a:t> pour </a:t>
            </a:r>
            <a:r>
              <a:rPr lang="en-CA" sz="1400" dirty="0" err="1">
                <a:latin typeface="Tw Cen MT"/>
              </a:rPr>
              <a:t>faciliter</a:t>
            </a:r>
            <a:r>
              <a:rPr lang="en-CA" sz="1400" dirty="0">
                <a:latin typeface="Tw Cen MT"/>
              </a:rPr>
              <a:t> la reconnaissance des </a:t>
            </a:r>
            <a:r>
              <a:rPr lang="en-CA" sz="1400" dirty="0" err="1">
                <a:latin typeface="Tw Cen MT"/>
              </a:rPr>
              <a:t>casiers</a:t>
            </a:r>
            <a:r>
              <a:rPr lang="en-CA" sz="1400" dirty="0">
                <a:latin typeface="Tw Cen MT"/>
              </a:rPr>
              <a:t>, </a:t>
            </a:r>
            <a:r>
              <a:rPr lang="en-CA" sz="1400" dirty="0" err="1">
                <a:latin typeface="Tw Cen MT"/>
              </a:rPr>
              <a:t>tel</a:t>
            </a:r>
            <a:r>
              <a:rPr lang="en-CA" sz="1400" dirty="0">
                <a:latin typeface="Tw Cen MT"/>
              </a:rPr>
              <a:t> que des codes de couleurs </a:t>
            </a:r>
            <a:r>
              <a:rPr lang="en-CA" sz="1400" dirty="0" err="1">
                <a:latin typeface="Tw Cen MT"/>
              </a:rPr>
              <a:t>ou</a:t>
            </a:r>
            <a:r>
              <a:rPr lang="en-CA" sz="1400" dirty="0">
                <a:latin typeface="Tw Cen MT"/>
              </a:rPr>
              <a:t> des </a:t>
            </a:r>
            <a:r>
              <a:rPr lang="en-CA" sz="1400" dirty="0" err="1">
                <a:latin typeface="Tw Cen MT"/>
              </a:rPr>
              <a:t>symboles</a:t>
            </a:r>
            <a:r>
              <a:rPr lang="en-CA" sz="1400" dirty="0">
                <a:latin typeface="Tw Cen MT"/>
              </a:rPr>
              <a:t>. </a:t>
            </a:r>
          </a:p>
          <a:p>
            <a:pPr>
              <a:spcBef>
                <a:spcPts val="0"/>
              </a:spcBef>
            </a:pPr>
            <a:endParaRPr lang="en-CA" sz="1400" dirty="0">
              <a:latin typeface="Tw Cen MT"/>
            </a:endParaRPr>
          </a:p>
          <a:p>
            <a:pPr marL="0" indent="0">
              <a:spcBef>
                <a:spcPts val="0"/>
              </a:spcBef>
              <a:buNone/>
            </a:pPr>
            <a:r>
              <a:rPr lang="en-CA" sz="1400" dirty="0" err="1">
                <a:latin typeface="Tw Cen MT"/>
              </a:rPr>
              <a:t>Autres</a:t>
            </a:r>
            <a:endParaRPr lang="en-CA" sz="1400" dirty="0">
              <a:latin typeface="Tw Cen MT"/>
            </a:endParaRPr>
          </a:p>
          <a:p>
            <a:pPr>
              <a:spcBef>
                <a:spcPts val="0"/>
              </a:spcBef>
            </a:pPr>
            <a:r>
              <a:rPr lang="en-CA" sz="1400" dirty="0" err="1">
                <a:latin typeface="Tw Cen MT"/>
              </a:rPr>
              <a:t>Fournissez</a:t>
            </a:r>
            <a:r>
              <a:rPr lang="en-CA" sz="1400" dirty="0">
                <a:latin typeface="Tw Cen MT"/>
              </a:rPr>
              <a:t> un </a:t>
            </a:r>
            <a:r>
              <a:rPr lang="en-CA" sz="1400" dirty="0" err="1">
                <a:latin typeface="Tw Cen MT"/>
              </a:rPr>
              <a:t>espace</a:t>
            </a:r>
            <a:r>
              <a:rPr lang="en-CA" sz="1400" dirty="0">
                <a:latin typeface="Tw Cen MT"/>
              </a:rPr>
              <a:t> de manoeuvre </a:t>
            </a:r>
            <a:r>
              <a:rPr lang="en-CA" sz="1400" dirty="0" err="1">
                <a:latin typeface="Tw Cen MT"/>
              </a:rPr>
              <a:t>suffisant</a:t>
            </a:r>
            <a:r>
              <a:rPr lang="en-CA" sz="1400" dirty="0">
                <a:latin typeface="Tw Cen MT"/>
              </a:rPr>
              <a:t> </a:t>
            </a:r>
            <a:r>
              <a:rPr lang="en-CA" sz="1400" dirty="0" err="1">
                <a:latin typeface="Tw Cen MT"/>
              </a:rPr>
              <a:t>autour</a:t>
            </a:r>
            <a:r>
              <a:rPr lang="en-CA" sz="1400" dirty="0">
                <a:latin typeface="Tw Cen MT"/>
              </a:rPr>
              <a:t> des </a:t>
            </a:r>
            <a:r>
              <a:rPr lang="en-CA" sz="1400" dirty="0" err="1">
                <a:latin typeface="Tw Cen MT"/>
              </a:rPr>
              <a:t>casiers</a:t>
            </a:r>
            <a:r>
              <a:rPr lang="en-CA" sz="1400" dirty="0">
                <a:latin typeface="Tw Cen MT"/>
              </a:rPr>
              <a:t> pour un </a:t>
            </a:r>
            <a:r>
              <a:rPr lang="en-CA" sz="1400" dirty="0" err="1">
                <a:latin typeface="Tw Cen MT"/>
              </a:rPr>
              <a:t>accès</a:t>
            </a:r>
            <a:r>
              <a:rPr lang="en-CA" sz="1400" dirty="0">
                <a:latin typeface="Tw Cen MT"/>
              </a:rPr>
              <a:t> facile.</a:t>
            </a:r>
          </a:p>
          <a:p>
            <a:pPr>
              <a:spcBef>
                <a:spcPts val="0"/>
              </a:spcBef>
            </a:pPr>
            <a:r>
              <a:rPr lang="en-CA" sz="1400" dirty="0" err="1">
                <a:latin typeface="Tw Cen MT"/>
              </a:rPr>
              <a:t>Éviter</a:t>
            </a:r>
            <a:r>
              <a:rPr lang="en-CA" sz="1400" dirty="0">
                <a:latin typeface="Tw Cen MT"/>
              </a:rPr>
              <a:t> les couloirs sans issue.</a:t>
            </a:r>
          </a:p>
          <a:p>
            <a:pPr>
              <a:spcBef>
                <a:spcPts val="0"/>
              </a:spcBef>
            </a:pPr>
            <a:r>
              <a:rPr lang="en-CA" sz="1400" dirty="0" err="1">
                <a:latin typeface="Tw Cen MT"/>
              </a:rPr>
              <a:t>Installez</a:t>
            </a:r>
            <a:r>
              <a:rPr lang="en-CA" sz="1400" dirty="0">
                <a:latin typeface="Tw Cen MT"/>
              </a:rPr>
              <a:t> des sieges </a:t>
            </a:r>
            <a:r>
              <a:rPr lang="en-CA" sz="1400" dirty="0" err="1">
                <a:latin typeface="Tw Cen MT"/>
              </a:rPr>
              <a:t>près</a:t>
            </a:r>
            <a:r>
              <a:rPr lang="en-CA" sz="1400" dirty="0">
                <a:latin typeface="Tw Cen MT"/>
              </a:rPr>
              <a:t> des </a:t>
            </a:r>
            <a:r>
              <a:rPr lang="en-CA" sz="1400" dirty="0" err="1">
                <a:latin typeface="Tw Cen MT"/>
              </a:rPr>
              <a:t>casiers</a:t>
            </a:r>
            <a:r>
              <a:rPr lang="en-CA" sz="1400" dirty="0">
                <a:latin typeface="Tw Cen MT"/>
              </a:rPr>
              <a:t>. Au </a:t>
            </a:r>
            <a:r>
              <a:rPr lang="en-CA" sz="1400" dirty="0" err="1">
                <a:latin typeface="Tw Cen MT"/>
              </a:rPr>
              <a:t>moins</a:t>
            </a:r>
            <a:r>
              <a:rPr lang="en-CA" sz="1400" dirty="0">
                <a:latin typeface="Tw Cen MT"/>
              </a:rPr>
              <a:t> </a:t>
            </a:r>
            <a:r>
              <a:rPr lang="en-CA" sz="1400" dirty="0" err="1">
                <a:latin typeface="Tw Cen MT"/>
              </a:rPr>
              <a:t>une</a:t>
            </a:r>
            <a:r>
              <a:rPr lang="en-CA" sz="1400" dirty="0">
                <a:latin typeface="Tw Cen MT"/>
              </a:rPr>
              <a:t> option de </a:t>
            </a:r>
            <a:r>
              <a:rPr lang="en-CA" sz="1400" dirty="0" err="1">
                <a:latin typeface="Tw Cen MT"/>
              </a:rPr>
              <a:t>siège</a:t>
            </a:r>
            <a:r>
              <a:rPr lang="en-CA" sz="1400" dirty="0">
                <a:latin typeface="Tw Cen MT"/>
              </a:rPr>
              <a:t> </a:t>
            </a:r>
            <a:r>
              <a:rPr lang="en-CA" sz="1400" dirty="0" err="1">
                <a:latin typeface="Tw Cen MT"/>
              </a:rPr>
              <a:t>devrait</a:t>
            </a:r>
            <a:r>
              <a:rPr lang="en-CA" sz="1400" dirty="0">
                <a:latin typeface="Tw Cen MT"/>
              </a:rPr>
              <a:t> </a:t>
            </a:r>
            <a:r>
              <a:rPr lang="en-CA" sz="1400" dirty="0" err="1">
                <a:latin typeface="Tw Cen MT"/>
              </a:rPr>
              <a:t>être</a:t>
            </a:r>
            <a:r>
              <a:rPr lang="en-CA" sz="1400" dirty="0">
                <a:latin typeface="Tw Cen MT"/>
              </a:rPr>
              <a:t> </a:t>
            </a:r>
            <a:r>
              <a:rPr lang="en-CA" sz="1400" dirty="0" err="1">
                <a:latin typeface="Tw Cen MT"/>
              </a:rPr>
              <a:t>équipée</a:t>
            </a:r>
            <a:r>
              <a:rPr lang="en-CA" sz="1400" dirty="0">
                <a:latin typeface="Tw Cen MT"/>
              </a:rPr>
              <a:t> </a:t>
            </a:r>
            <a:r>
              <a:rPr lang="en-CA" sz="1400" dirty="0" err="1">
                <a:latin typeface="Tw Cen MT"/>
              </a:rPr>
              <a:t>d’accoudoirs</a:t>
            </a:r>
            <a:r>
              <a:rPr lang="en-CA" sz="1400" dirty="0">
                <a:latin typeface="Tw Cen MT"/>
              </a:rPr>
              <a:t> et d’un dossier. Si possible, </a:t>
            </a:r>
            <a:r>
              <a:rPr lang="en-CA" sz="1400" dirty="0" err="1">
                <a:latin typeface="Tw Cen MT"/>
              </a:rPr>
              <a:t>proposez</a:t>
            </a:r>
            <a:r>
              <a:rPr lang="en-CA" sz="1400" dirty="0">
                <a:latin typeface="Tw Cen MT"/>
              </a:rPr>
              <a:t> </a:t>
            </a:r>
            <a:r>
              <a:rPr lang="en-CA" sz="1400" dirty="0" err="1">
                <a:latin typeface="Tw Cen MT"/>
              </a:rPr>
              <a:t>une</a:t>
            </a:r>
            <a:r>
              <a:rPr lang="en-CA" sz="1400" dirty="0">
                <a:latin typeface="Tw Cen MT"/>
              </a:rPr>
              <a:t> </a:t>
            </a:r>
            <a:r>
              <a:rPr lang="en-CA" sz="1400" dirty="0" err="1">
                <a:latin typeface="Tw Cen MT"/>
              </a:rPr>
              <a:t>variété</a:t>
            </a:r>
            <a:r>
              <a:rPr lang="en-CA" sz="1400" dirty="0">
                <a:latin typeface="Tw Cen MT"/>
              </a:rPr>
              <a:t> </a:t>
            </a:r>
            <a:r>
              <a:rPr lang="en-CA" sz="1400" dirty="0" err="1">
                <a:latin typeface="Tw Cen MT"/>
              </a:rPr>
              <a:t>d’options</a:t>
            </a:r>
            <a:r>
              <a:rPr lang="en-CA" sz="1400" dirty="0">
                <a:latin typeface="Tw Cen MT"/>
              </a:rPr>
              <a:t> de </a:t>
            </a:r>
            <a:r>
              <a:rPr lang="en-CA" sz="1400" dirty="0" err="1">
                <a:latin typeface="Tw Cen MT"/>
              </a:rPr>
              <a:t>sièges</a:t>
            </a:r>
            <a:r>
              <a:rPr lang="en-CA" sz="1400" dirty="0">
                <a:latin typeface="Tw Cen MT"/>
              </a:rPr>
              <a:t>.</a:t>
            </a:r>
          </a:p>
          <a:p>
            <a:pPr>
              <a:spcBef>
                <a:spcPts val="0"/>
              </a:spcBef>
            </a:pPr>
            <a:r>
              <a:rPr lang="en-CA" sz="1400" dirty="0" err="1">
                <a:latin typeface="Tw Cen MT"/>
              </a:rPr>
              <a:t>Assurez-vous</a:t>
            </a:r>
            <a:r>
              <a:rPr lang="en-CA" sz="1400" dirty="0">
                <a:latin typeface="Tw Cen MT"/>
              </a:rPr>
              <a:t> </a:t>
            </a:r>
            <a:r>
              <a:rPr lang="en-CA" sz="1400" dirty="0" err="1">
                <a:latin typeface="Tw Cen MT"/>
              </a:rPr>
              <a:t>qu’un</a:t>
            </a:r>
            <a:r>
              <a:rPr lang="en-CA" sz="1400" dirty="0">
                <a:latin typeface="Tw Cen MT"/>
              </a:rPr>
              <a:t> placard à manteaux accessible </a:t>
            </a:r>
            <a:r>
              <a:rPr lang="en-CA" sz="1400" dirty="0" err="1">
                <a:latin typeface="Tw Cen MT"/>
              </a:rPr>
              <a:t>est</a:t>
            </a:r>
            <a:r>
              <a:rPr lang="en-CA" sz="1400" dirty="0">
                <a:latin typeface="Tw Cen MT"/>
              </a:rPr>
              <a:t> </a:t>
            </a:r>
            <a:r>
              <a:rPr lang="en-CA" sz="1400" dirty="0" err="1">
                <a:latin typeface="Tw Cen MT"/>
              </a:rPr>
              <a:t>prévu</a:t>
            </a:r>
            <a:r>
              <a:rPr lang="en-CA" sz="1400" dirty="0">
                <a:latin typeface="Tw Cen MT"/>
              </a:rPr>
              <a:t>, </a:t>
            </a:r>
            <a:r>
              <a:rPr lang="en-CA" sz="1400" dirty="0" err="1">
                <a:latin typeface="Tw Cen MT"/>
              </a:rPr>
              <a:t>conforme</a:t>
            </a:r>
            <a:r>
              <a:rPr lang="en-CA" sz="1400" dirty="0">
                <a:latin typeface="Tw Cen MT"/>
              </a:rPr>
              <a:t> à la </a:t>
            </a:r>
            <a:r>
              <a:rPr lang="en-CA" sz="1400" dirty="0" err="1">
                <a:latin typeface="Tw Cen MT"/>
              </a:rPr>
              <a:t>norme</a:t>
            </a:r>
            <a:r>
              <a:rPr lang="en-CA" sz="1400" dirty="0">
                <a:latin typeface="Tw Cen MT"/>
              </a:rPr>
              <a:t> CSA/ASC B652:23 pour les </a:t>
            </a:r>
            <a:r>
              <a:rPr lang="en-CA" sz="1400" dirty="0" err="1">
                <a:latin typeface="Tw Cen MT"/>
              </a:rPr>
              <a:t>logements</a:t>
            </a:r>
            <a:r>
              <a:rPr lang="en-CA" sz="1400" dirty="0">
                <a:latin typeface="Tw Cen MT"/>
              </a:rPr>
              <a:t> </a:t>
            </a:r>
            <a:r>
              <a:rPr lang="en-CA" sz="1400" dirty="0" err="1">
                <a:latin typeface="Tw Cen MT"/>
              </a:rPr>
              <a:t>accessibles</a:t>
            </a:r>
            <a:r>
              <a:rPr lang="en-CA" sz="1400" dirty="0">
                <a:latin typeface="Tw Cen MT"/>
              </a:rPr>
              <a:t>, Clause 5.13.</a:t>
            </a:r>
          </a:p>
          <a:p>
            <a:pPr>
              <a:spcBef>
                <a:spcPts val="0"/>
              </a:spcBef>
            </a:pPr>
            <a:r>
              <a:rPr lang="en-CA" sz="1400" dirty="0" err="1"/>
              <a:t>Référez-vous</a:t>
            </a:r>
            <a:r>
              <a:rPr lang="en-CA" sz="1400" dirty="0"/>
              <a:t> aux pages 5 et 6 pour </a:t>
            </a:r>
            <a:r>
              <a:rPr lang="en-CA" sz="1400" dirty="0" err="1"/>
              <a:t>obtenir</a:t>
            </a:r>
            <a:r>
              <a:rPr lang="en-CA" sz="1400" dirty="0"/>
              <a:t> des </a:t>
            </a:r>
            <a:r>
              <a:rPr lang="en-CA" sz="1400" dirty="0" err="1"/>
              <a:t>informations</a:t>
            </a:r>
            <a:r>
              <a:rPr lang="en-CA" sz="1400" dirty="0"/>
              <a:t> </a:t>
            </a:r>
            <a:r>
              <a:rPr lang="en-CA" sz="1400" dirty="0" err="1"/>
              <a:t>générales</a:t>
            </a:r>
            <a:r>
              <a:rPr lang="en-CA" sz="1400" dirty="0"/>
              <a:t> sur </a:t>
            </a:r>
            <a:r>
              <a:rPr lang="en-CA" sz="1400" dirty="0" err="1"/>
              <a:t>l’accessibilité</a:t>
            </a:r>
            <a:r>
              <a:rPr lang="en-CA" sz="1400" dirty="0"/>
              <a:t> qui </a:t>
            </a:r>
            <a:r>
              <a:rPr lang="en-CA" sz="1400" dirty="0" err="1"/>
              <a:t>pourraient</a:t>
            </a:r>
            <a:r>
              <a:rPr lang="en-CA" sz="1400" dirty="0"/>
              <a:t> </a:t>
            </a:r>
            <a:r>
              <a:rPr lang="en-CA" sz="1400" dirty="0" err="1"/>
              <a:t>s’appliquer</a:t>
            </a:r>
            <a:r>
              <a:rPr lang="en-CA" sz="1400" dirty="0"/>
              <a:t>.</a:t>
            </a:r>
          </a:p>
          <a:p>
            <a:pPr marL="0" indent="0">
              <a:spcBef>
                <a:spcPts val="0"/>
              </a:spcBef>
              <a:buNone/>
            </a:pPr>
            <a:endParaRPr lang="en-CA" sz="1400" dirty="0">
              <a:highlight>
                <a:srgbClr val="00FFFF"/>
              </a:highlight>
              <a:latin typeface="Tw Cen MT"/>
            </a:endParaRPr>
          </a:p>
          <a:p>
            <a:pPr marL="0" indent="0">
              <a:spcBef>
                <a:spcPts val="0"/>
              </a:spcBef>
              <a:buNone/>
            </a:pPr>
            <a:endParaRPr lang="en-CA" sz="1400" b="1" dirty="0"/>
          </a:p>
          <a:p>
            <a:pPr marL="0" indent="0">
              <a:spcBef>
                <a:spcPts val="0"/>
              </a:spcBef>
              <a:buNone/>
            </a:pPr>
            <a:r>
              <a:rPr lang="fr-CA" sz="1400" b="1" dirty="0"/>
              <a:t>AMÉNAGEMENT INTÉRIEUR</a:t>
            </a:r>
          </a:p>
          <a:p>
            <a:pPr marL="171450" indent="-171450">
              <a:spcBef>
                <a:spcPts val="0"/>
              </a:spcBef>
              <a:buFont typeface="Arial" panose="020B0604020202020204" pitchFamily="34" charset="0"/>
              <a:buChar char="•"/>
            </a:pPr>
            <a:r>
              <a:rPr lang="fr-CA" sz="1400" dirty="0"/>
              <a:t>Envisager des solutions d’aménagement intérieur visant à définir l’espace, à déterminer les lignes de visibilité et à absorber les sons (c.-à-d. panneaux soutenus ou suspendus aux murs ou autres types de séparations) et à séparer les vestiaires des autres zones ou des autres points de travail.</a:t>
            </a:r>
          </a:p>
          <a:p>
            <a:pPr marL="171450" indent="-171450">
              <a:spcBef>
                <a:spcPts val="0"/>
              </a:spcBef>
            </a:pPr>
            <a:endParaRPr lang="en-CA" dirty="0"/>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45</a:t>
            </a:fld>
            <a:endParaRPr lang="fr-CA"/>
          </a:p>
        </p:txBody>
      </p:sp>
      <p:sp>
        <p:nvSpPr>
          <p:cNvPr id="6" name="Text Placeholder 5"/>
          <p:cNvSpPr>
            <a:spLocks noGrp="1"/>
          </p:cNvSpPr>
          <p:nvPr>
            <p:ph type="body" sz="half" idx="22"/>
            <p:custDataLst>
              <p:tags r:id="rId3"/>
            </p:custDataLst>
          </p:nvPr>
        </p:nvSpPr>
        <p:spPr>
          <a:xfrm>
            <a:off x="838200" y="-1"/>
            <a:ext cx="2975919" cy="950259"/>
          </a:xfrm>
          <a:solidFill>
            <a:schemeClr val="bg2"/>
          </a:solidFill>
        </p:spPr>
        <p:txBody>
          <a:bodyPr>
            <a:normAutofit/>
          </a:bodyPr>
          <a:lstStyle/>
          <a:p>
            <a:pPr algn="ctr"/>
            <a:r>
              <a:rPr lang="fr-CA" sz="1800"/>
              <a:t>LOCAUX DE SOUTIEN</a:t>
            </a:r>
          </a:p>
        </p:txBody>
      </p:sp>
      <p:sp>
        <p:nvSpPr>
          <p:cNvPr id="7" name="Text Placeholder 6"/>
          <p:cNvSpPr>
            <a:spLocks noGrp="1"/>
          </p:cNvSpPr>
          <p:nvPr>
            <p:ph type="body" sz="half" idx="23"/>
            <p:custDataLst>
              <p:tags r:id="rId4"/>
            </p:custDataLst>
          </p:nvPr>
        </p:nvSpPr>
        <p:spPr>
          <a:xfrm>
            <a:off x="3937687" y="0"/>
            <a:ext cx="7414526" cy="953901"/>
          </a:xfrm>
          <a:solidFill>
            <a:schemeClr val="bg2">
              <a:alpha val="50196"/>
            </a:schemeClr>
          </a:solidFill>
        </p:spPr>
        <p:txBody>
          <a:bodyPr>
            <a:normAutofit/>
          </a:bodyPr>
          <a:lstStyle/>
          <a:p>
            <a:r>
              <a:rPr lang="fr-CA" sz="2400"/>
              <a:t>ZONE DE RANGEMENT PERSONNEL (suite)</a:t>
            </a:r>
          </a:p>
        </p:txBody>
      </p:sp>
      <p:sp>
        <p:nvSpPr>
          <p:cNvPr id="13" name="TextBox 12"/>
          <p:cNvSpPr txBox="1"/>
          <p:nvPr>
            <p:custDataLst>
              <p:tags r:id="rId5"/>
            </p:custDataLst>
          </p:nvPr>
        </p:nvSpPr>
        <p:spPr>
          <a:xfrm>
            <a:off x="7357329" y="1116948"/>
            <a:ext cx="1950152" cy="2677656"/>
          </a:xfrm>
          <a:prstGeom prst="rect">
            <a:avLst/>
          </a:prstGeom>
          <a:noFill/>
        </p:spPr>
        <p:txBody>
          <a:bodyPr wrap="square" rtlCol="0">
            <a:spAutoFit/>
          </a:bodyPr>
          <a:lstStyle/>
          <a:p>
            <a:r>
              <a:rPr lang="fr-CA" sz="1200">
                <a:latin typeface="Tw Cen MT" panose="020B0602020104020603" pitchFamily="34" charset="0"/>
              </a:rPr>
              <a:t>EXEMPLES D’OPTION DE CASIERS (VARIENT SELON LES PRODUITS)</a:t>
            </a:r>
          </a:p>
          <a:p>
            <a:endParaRPr lang="fr-CA" sz="1200">
              <a:latin typeface="Tw Cen MT" panose="020B0602020104020603" pitchFamily="34" charset="0"/>
            </a:endParaRPr>
          </a:p>
          <a:p>
            <a:endParaRPr lang="fr-CA" sz="1200">
              <a:latin typeface="Tw Cen MT" panose="020B0602020104020603" pitchFamily="34" charset="0"/>
            </a:endParaRPr>
          </a:p>
          <a:p>
            <a:pPr marL="285750" indent="-285750">
              <a:buFont typeface="Arial" panose="020B0604020202020204" pitchFamily="34" charset="0"/>
              <a:buChar char="•"/>
            </a:pPr>
            <a:r>
              <a:rPr lang="fr-CA" sz="1200" b="1">
                <a:latin typeface="Tw Cen MT" panose="020B0602020104020603" pitchFamily="34" charset="0"/>
              </a:rPr>
              <a:t>Tringle pour manteaux</a:t>
            </a:r>
          </a:p>
          <a:p>
            <a:pPr marL="285750" indent="-285750">
              <a:buFont typeface="Arial" panose="020B0604020202020204" pitchFamily="34" charset="0"/>
              <a:buChar char="•"/>
            </a:pPr>
            <a:r>
              <a:rPr lang="fr-CA" sz="1200" b="1">
                <a:latin typeface="Tw Cen MT" panose="020B0602020104020603" pitchFamily="34" charset="0"/>
              </a:rPr>
              <a:t>Plateau à chaussures</a:t>
            </a:r>
          </a:p>
          <a:p>
            <a:pPr marL="285750" indent="-285750">
              <a:buFont typeface="Arial" panose="020B0604020202020204" pitchFamily="34" charset="0"/>
              <a:buChar char="•"/>
            </a:pPr>
            <a:r>
              <a:rPr lang="fr-CA" sz="1200" b="1">
                <a:latin typeface="Tw Cen MT" panose="020B0602020104020603" pitchFamily="34" charset="0"/>
              </a:rPr>
              <a:t>Étagères</a:t>
            </a:r>
          </a:p>
          <a:p>
            <a:pPr marL="285750" indent="-285750">
              <a:buFont typeface="Arial" panose="020B0604020202020204" pitchFamily="34" charset="0"/>
              <a:buChar char="•"/>
            </a:pPr>
            <a:r>
              <a:rPr lang="fr-CA" sz="1200" b="1">
                <a:latin typeface="Tw Cen MT" panose="020B0602020104020603" pitchFamily="34" charset="0"/>
              </a:rPr>
              <a:t>Classeurs</a:t>
            </a:r>
          </a:p>
          <a:p>
            <a:pPr marL="285750" indent="-285750">
              <a:buFont typeface="Arial" panose="020B0604020202020204" pitchFamily="34" charset="0"/>
              <a:buChar char="•"/>
            </a:pPr>
            <a:r>
              <a:rPr lang="fr-CA" sz="1200" b="1">
                <a:latin typeface="Tw Cen MT" panose="020B0602020104020603" pitchFamily="34" charset="0"/>
              </a:rPr>
              <a:t>Crochets</a:t>
            </a:r>
          </a:p>
          <a:p>
            <a:pPr marL="285750" indent="-285750">
              <a:buFont typeface="Arial" panose="020B0604020202020204" pitchFamily="34" charset="0"/>
              <a:buChar char="•"/>
            </a:pPr>
            <a:r>
              <a:rPr lang="fr-CA" sz="1200" b="1">
                <a:latin typeface="Tw Cen MT" panose="020B0602020104020603" pitchFamily="34" charset="0"/>
              </a:rPr>
              <a:t>Bac</a:t>
            </a:r>
          </a:p>
          <a:p>
            <a:pPr marL="285750" indent="-285750">
              <a:buFont typeface="Arial" panose="020B0604020202020204" pitchFamily="34" charset="0"/>
              <a:buChar char="•"/>
            </a:pPr>
            <a:r>
              <a:rPr lang="fr-CA" sz="1200" b="1">
                <a:latin typeface="Tw Cen MT" panose="020B0602020104020603" pitchFamily="34" charset="0"/>
              </a:rPr>
              <a:t>Serrure à clavier numérique</a:t>
            </a:r>
          </a:p>
          <a:p>
            <a:pPr marL="285750" indent="-285750">
              <a:buFont typeface="Arial" panose="020B0604020202020204" pitchFamily="34" charset="0"/>
              <a:buChar char="•"/>
            </a:pPr>
            <a:r>
              <a:rPr lang="fr-CA" sz="1200" b="1">
                <a:latin typeface="Tw Cen MT" panose="020B0602020104020603" pitchFamily="34" charset="0"/>
              </a:rPr>
              <a:t>Etc.</a:t>
            </a:r>
          </a:p>
        </p:txBody>
      </p:sp>
      <p:sp>
        <p:nvSpPr>
          <p:cNvPr id="14" name="Footer Placeholder 4">
            <a:extLst>
              <a:ext uri="{FF2B5EF4-FFF2-40B4-BE49-F238E27FC236}">
                <a16:creationId xmlns:a16="http://schemas.microsoft.com/office/drawing/2014/main" id="{D26D5365-4914-4303-9964-8985AA262345}"/>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4" name="Picture 3" descr="A picture containing furniture&#10;&#10;Description automatically generated">
            <a:extLst>
              <a:ext uri="{FF2B5EF4-FFF2-40B4-BE49-F238E27FC236}">
                <a16:creationId xmlns:a16="http://schemas.microsoft.com/office/drawing/2014/main" id="{AED7914C-19C4-A424-F0A7-0D0B8111B6F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227" t="-1673" r="27937" b="1673"/>
          <a:stretch/>
        </p:blipFill>
        <p:spPr>
          <a:xfrm>
            <a:off x="9395847" y="1112442"/>
            <a:ext cx="1956366" cy="3202131"/>
          </a:xfrm>
          <a:prstGeom prst="rect">
            <a:avLst/>
          </a:prstGeom>
        </p:spPr>
      </p:pic>
      <p:sp>
        <p:nvSpPr>
          <p:cNvPr id="8" name="Text Box 2">
            <a:extLst>
              <a:ext uri="{FF2B5EF4-FFF2-40B4-BE49-F238E27FC236}">
                <a16:creationId xmlns:a16="http://schemas.microsoft.com/office/drawing/2014/main" id="{CBFB474B-75DA-56EE-C642-BE2B37077F18}"/>
              </a:ext>
            </a:extLst>
          </p:cNvPr>
          <p:cNvSpPr txBox="1">
            <a:spLocks noChangeArrowheads="1"/>
          </p:cNvSpPr>
          <p:nvPr/>
        </p:nvSpPr>
        <p:spPr bwMode="auto">
          <a:xfrm>
            <a:off x="838200" y="4385662"/>
            <a:ext cx="2710315" cy="254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Tw Cen MT" panose="020B0602020104020603" pitchFamily="34" charset="0"/>
              </a:rPr>
              <a:t>EXEMPLES DE TYPES DE CASIER: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descr="A picture containing graphical user interface&#10;&#10;Description automatically generated">
            <a:extLst>
              <a:ext uri="{FF2B5EF4-FFF2-40B4-BE49-F238E27FC236}">
                <a16:creationId xmlns:a16="http://schemas.microsoft.com/office/drawing/2014/main" id="{6BCE4E90-845D-8B13-EF3A-90CD89E1FA7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725" t="10462" r="33690"/>
          <a:stretch/>
        </p:blipFill>
        <p:spPr>
          <a:xfrm>
            <a:off x="1011153" y="4655540"/>
            <a:ext cx="612127" cy="1400312"/>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BE249587-BC65-FD85-49B6-60FFE9CF4DA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6637" t="13856" r="36955"/>
          <a:stretch/>
        </p:blipFill>
        <p:spPr>
          <a:xfrm>
            <a:off x="2224318" y="4686040"/>
            <a:ext cx="448972" cy="1360107"/>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C57F4D7-4757-1943-55B5-F67635ED328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8614" t="13856" r="37278"/>
          <a:stretch/>
        </p:blipFill>
        <p:spPr>
          <a:xfrm>
            <a:off x="3625319" y="4655372"/>
            <a:ext cx="394735" cy="1390774"/>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43DF4D85-E07C-BC36-BDEF-C797E75A784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6637" t="3784" r="38078"/>
          <a:stretch/>
        </p:blipFill>
        <p:spPr>
          <a:xfrm>
            <a:off x="4972081" y="4655372"/>
            <a:ext cx="394735" cy="1433820"/>
          </a:xfrm>
          <a:prstGeom prst="rect">
            <a:avLst/>
          </a:prstGeom>
        </p:spPr>
      </p:pic>
      <p:pic>
        <p:nvPicPr>
          <p:cNvPr id="18" name="Picture 17" descr="A picture containing graphical user interface&#10;&#10;Description automatically generated">
            <a:extLst>
              <a:ext uri="{FF2B5EF4-FFF2-40B4-BE49-F238E27FC236}">
                <a16:creationId xmlns:a16="http://schemas.microsoft.com/office/drawing/2014/main" id="{776DBE57-B5E3-D112-220A-CA61B838C17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7562" t="12433" r="38780" b="3587"/>
          <a:stretch/>
        </p:blipFill>
        <p:spPr>
          <a:xfrm>
            <a:off x="6318845" y="4628706"/>
            <a:ext cx="411634" cy="1460486"/>
          </a:xfrm>
          <a:prstGeom prst="rect">
            <a:avLst/>
          </a:prstGeom>
        </p:spPr>
      </p:pic>
      <p:sp>
        <p:nvSpPr>
          <p:cNvPr id="19" name="TextBox 18">
            <a:extLst>
              <a:ext uri="{FF2B5EF4-FFF2-40B4-BE49-F238E27FC236}">
                <a16:creationId xmlns:a16="http://schemas.microsoft.com/office/drawing/2014/main" id="{45483085-CD16-5D16-A1B8-F999B71233DC}"/>
              </a:ext>
            </a:extLst>
          </p:cNvPr>
          <p:cNvSpPr txBox="1"/>
          <p:nvPr/>
        </p:nvSpPr>
        <p:spPr>
          <a:xfrm>
            <a:off x="797272" y="6046146"/>
            <a:ext cx="1039888" cy="400110"/>
          </a:xfrm>
          <a:prstGeom prst="rect">
            <a:avLst/>
          </a:prstGeom>
          <a:noFill/>
        </p:spPr>
        <p:txBody>
          <a:bodyPr wrap="square">
            <a:spAutoFit/>
          </a:bodyPr>
          <a:lstStyle/>
          <a:p>
            <a:pPr algn="ctr"/>
            <a:r>
              <a:rPr lang="fr-CA" sz="1000" b="1">
                <a:latin typeface="Tw Cen MT" panose="020B0602020104020603" pitchFamily="34" charset="0"/>
              </a:rPr>
              <a:t>1 section</a:t>
            </a:r>
          </a:p>
          <a:p>
            <a:pPr algn="ctr"/>
            <a:r>
              <a:rPr lang="fr-CA" sz="1000" b="1">
                <a:latin typeface="Tw Cen MT" panose="020B0602020104020603" pitchFamily="34" charset="0"/>
              </a:rPr>
              <a:t>(pleine hauteur)</a:t>
            </a:r>
          </a:p>
        </p:txBody>
      </p:sp>
      <p:sp>
        <p:nvSpPr>
          <p:cNvPr id="20" name="TextBox 19">
            <a:extLst>
              <a:ext uri="{FF2B5EF4-FFF2-40B4-BE49-F238E27FC236}">
                <a16:creationId xmlns:a16="http://schemas.microsoft.com/office/drawing/2014/main" id="{B3F63A62-56A7-2DB0-F16E-A02F40670DE0}"/>
              </a:ext>
            </a:extLst>
          </p:cNvPr>
          <p:cNvSpPr txBox="1"/>
          <p:nvPr/>
        </p:nvSpPr>
        <p:spPr>
          <a:xfrm>
            <a:off x="1878088" y="6050922"/>
            <a:ext cx="1150418" cy="400110"/>
          </a:xfrm>
          <a:prstGeom prst="rect">
            <a:avLst/>
          </a:prstGeom>
          <a:noFill/>
        </p:spPr>
        <p:txBody>
          <a:bodyPr wrap="square">
            <a:spAutoFit/>
          </a:bodyPr>
          <a:lstStyle/>
          <a:p>
            <a:pPr algn="ctr"/>
            <a:r>
              <a:rPr lang="fr-CA" sz="1000" b="1">
                <a:latin typeface="Tw Cen MT" panose="020B0602020104020603" pitchFamily="34" charset="0"/>
              </a:rPr>
              <a:t>2 sections</a:t>
            </a:r>
          </a:p>
          <a:p>
            <a:pPr algn="ctr"/>
            <a:r>
              <a:rPr lang="fr-CA" sz="1000" b="1">
                <a:latin typeface="Tw Cen MT" panose="020B0602020104020603" pitchFamily="34" charset="0"/>
              </a:rPr>
              <a:t>(2 </a:t>
            </a:r>
            <a:r>
              <a:rPr lang="fr-CA" sz="1000" b="1" err="1">
                <a:latin typeface="Tw Cen MT" panose="020B0602020104020603" pitchFamily="34" charset="0"/>
              </a:rPr>
              <a:t>demi-hauteur</a:t>
            </a:r>
            <a:r>
              <a:rPr lang="fr-CA" sz="1000" b="1">
                <a:latin typeface="Tw Cen MT" panose="020B0602020104020603" pitchFamily="34" charset="0"/>
              </a:rPr>
              <a:t>)</a:t>
            </a:r>
          </a:p>
        </p:txBody>
      </p:sp>
      <p:sp>
        <p:nvSpPr>
          <p:cNvPr id="21" name="TextBox 20">
            <a:extLst>
              <a:ext uri="{FF2B5EF4-FFF2-40B4-BE49-F238E27FC236}">
                <a16:creationId xmlns:a16="http://schemas.microsoft.com/office/drawing/2014/main" id="{B0216434-A54B-F127-84FE-8FA5BAFC99AC}"/>
              </a:ext>
            </a:extLst>
          </p:cNvPr>
          <p:cNvSpPr txBox="1"/>
          <p:nvPr/>
        </p:nvSpPr>
        <p:spPr>
          <a:xfrm>
            <a:off x="3361965" y="6055852"/>
            <a:ext cx="921927" cy="246221"/>
          </a:xfrm>
          <a:prstGeom prst="rect">
            <a:avLst/>
          </a:prstGeom>
          <a:noFill/>
        </p:spPr>
        <p:txBody>
          <a:bodyPr wrap="square">
            <a:spAutoFit/>
          </a:bodyPr>
          <a:lstStyle/>
          <a:p>
            <a:pPr algn="ctr"/>
            <a:r>
              <a:rPr lang="fr-CA" sz="1000" b="1">
                <a:latin typeface="Tw Cen MT" panose="020B0602020104020603" pitchFamily="34" charset="0"/>
              </a:rPr>
              <a:t>3 sections</a:t>
            </a:r>
          </a:p>
        </p:txBody>
      </p:sp>
      <p:sp>
        <p:nvSpPr>
          <p:cNvPr id="22" name="TextBox 21">
            <a:extLst>
              <a:ext uri="{FF2B5EF4-FFF2-40B4-BE49-F238E27FC236}">
                <a16:creationId xmlns:a16="http://schemas.microsoft.com/office/drawing/2014/main" id="{D4C038C0-786A-3F11-2FAF-21CC2DC4F03E}"/>
              </a:ext>
            </a:extLst>
          </p:cNvPr>
          <p:cNvSpPr txBox="1"/>
          <p:nvPr/>
        </p:nvSpPr>
        <p:spPr>
          <a:xfrm>
            <a:off x="4780406" y="6046145"/>
            <a:ext cx="778087" cy="246221"/>
          </a:xfrm>
          <a:prstGeom prst="rect">
            <a:avLst/>
          </a:prstGeom>
          <a:noFill/>
        </p:spPr>
        <p:txBody>
          <a:bodyPr wrap="square">
            <a:spAutoFit/>
          </a:bodyPr>
          <a:lstStyle/>
          <a:p>
            <a:pPr algn="ctr"/>
            <a:r>
              <a:rPr lang="fr-CA" sz="1000" b="1">
                <a:latin typeface="Tw Cen MT" panose="020B0602020104020603" pitchFamily="34" charset="0"/>
              </a:rPr>
              <a:t>4 sections </a:t>
            </a:r>
          </a:p>
        </p:txBody>
      </p:sp>
      <p:sp>
        <p:nvSpPr>
          <p:cNvPr id="23" name="TextBox 22">
            <a:extLst>
              <a:ext uri="{FF2B5EF4-FFF2-40B4-BE49-F238E27FC236}">
                <a16:creationId xmlns:a16="http://schemas.microsoft.com/office/drawing/2014/main" id="{24F4F13A-6582-EFF3-922A-D67DD7849167}"/>
              </a:ext>
            </a:extLst>
          </p:cNvPr>
          <p:cNvSpPr txBox="1"/>
          <p:nvPr/>
        </p:nvSpPr>
        <p:spPr>
          <a:xfrm>
            <a:off x="6135618" y="6052517"/>
            <a:ext cx="778087" cy="246221"/>
          </a:xfrm>
          <a:prstGeom prst="rect">
            <a:avLst/>
          </a:prstGeom>
          <a:noFill/>
        </p:spPr>
        <p:txBody>
          <a:bodyPr wrap="square">
            <a:spAutoFit/>
          </a:bodyPr>
          <a:lstStyle/>
          <a:p>
            <a:pPr algn="ctr"/>
            <a:r>
              <a:rPr lang="fr-CA" sz="1000" b="1">
                <a:latin typeface="Tw Cen MT" panose="020B0602020104020603" pitchFamily="34" charset="0"/>
              </a:rPr>
              <a:t>5 sections </a:t>
            </a:r>
          </a:p>
        </p:txBody>
      </p:sp>
      <p:pic>
        <p:nvPicPr>
          <p:cNvPr id="5122" name="Picture 2" descr="image">
            <a:extLst>
              <a:ext uri="{FF2B5EF4-FFF2-40B4-BE49-F238E27FC236}">
                <a16:creationId xmlns:a16="http://schemas.microsoft.com/office/drawing/2014/main" id="{E497654C-28B6-0A57-7F52-FC6639C907FF}"/>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3348"/>
          <a:stretch/>
        </p:blipFill>
        <p:spPr bwMode="auto">
          <a:xfrm>
            <a:off x="7403561" y="4556855"/>
            <a:ext cx="4051123" cy="1594733"/>
          </a:xfrm>
          <a:prstGeom prst="rect">
            <a:avLst/>
          </a:prstGeom>
          <a:noFill/>
          <a:extLst>
            <a:ext uri="{909E8E84-426E-40DD-AFC4-6F175D3DCCD1}">
              <a14:hiddenFill xmlns:a14="http://schemas.microsoft.com/office/drawing/2010/main">
                <a:solidFill>
                  <a:srgbClr val="FFFFFF"/>
                </a:solidFill>
              </a14:hiddenFill>
            </a:ext>
          </a:extLst>
        </p:spPr>
      </p:pic>
      <p:sp>
        <p:nvSpPr>
          <p:cNvPr id="11" name="Date Placeholder 3">
            <a:extLst>
              <a:ext uri="{FF2B5EF4-FFF2-40B4-BE49-F238E27FC236}">
                <a16:creationId xmlns:a16="http://schemas.microsoft.com/office/drawing/2014/main" id="{C7CAFB87-F79D-01BF-0BCA-B075A59B9440}"/>
              </a:ext>
            </a:extLst>
          </p:cNvPr>
          <p:cNvSpPr>
            <a:spLocks noGrp="1"/>
          </p:cNvSpPr>
          <p:nvPr>
            <p:ph type="dt" sz="half" idx="10"/>
          </p:nvPr>
        </p:nvSpPr>
        <p:spPr>
          <a:xfrm>
            <a:off x="857654" y="6382511"/>
            <a:ext cx="1304365" cy="365125"/>
          </a:xfrm>
        </p:spPr>
        <p:txBody>
          <a:bodyPr/>
          <a:lstStyle/>
          <a:p>
            <a:fld id="{382E50E1-EBE0-49DF-8F9B-A727603C82FA}" type="datetime1">
              <a:rPr lang="en-US" smtClean="0"/>
              <a:t>4/12/2024</a:t>
            </a:fld>
            <a:endParaRPr lang="fr-CA" dirty="0"/>
          </a:p>
        </p:txBody>
      </p:sp>
    </p:spTree>
    <p:extLst>
      <p:ext uri="{BB962C8B-B14F-4D97-AF65-F5344CB8AC3E}">
        <p14:creationId xmlns:p14="http://schemas.microsoft.com/office/powerpoint/2010/main" val="3224429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7269479" y="1057105"/>
            <a:ext cx="4082731" cy="5375500"/>
          </a:xfrm>
        </p:spPr>
        <p:txBody>
          <a:bodyPr>
            <a:normAutofit/>
          </a:bodyPr>
          <a:lstStyle/>
          <a:p>
            <a:pPr marL="0" indent="0">
              <a:buNone/>
            </a:pPr>
            <a:r>
              <a:rPr lang="fr-CA" b="1" dirty="0"/>
              <a:t>OCCUPANTS: </a:t>
            </a:r>
            <a:r>
              <a:rPr lang="fr-CA" dirty="0"/>
              <a:t>S.O.</a:t>
            </a:r>
          </a:p>
          <a:p>
            <a:pPr marL="0" indent="0">
              <a:buNone/>
            </a:pPr>
            <a:r>
              <a:rPr lang="fr-CA" dirty="0"/>
              <a:t>(Non compris dans le taux d’occupation)</a:t>
            </a:r>
          </a:p>
          <a:p>
            <a:pPr marL="0" indent="0">
              <a:buNone/>
            </a:pPr>
            <a:r>
              <a:rPr lang="fr-CA" b="1" dirty="0"/>
              <a:t>INTIMITÉ VISUELLE: </a:t>
            </a:r>
            <a:r>
              <a:rPr lang="fr-CA" dirty="0"/>
              <a:t>S.O.</a:t>
            </a:r>
          </a:p>
          <a:p>
            <a:pPr marL="0" indent="0">
              <a:buNone/>
            </a:pPr>
            <a:r>
              <a:rPr lang="fr-CA" b="1" dirty="0"/>
              <a:t>INTIMITÉ ACOUSTIQUE: </a:t>
            </a:r>
            <a:r>
              <a:rPr lang="fr-CA" dirty="0"/>
              <a:t>S.O.</a:t>
            </a:r>
          </a:p>
          <a:p>
            <a:pPr marL="0" indent="0">
              <a:buNone/>
            </a:pPr>
            <a:r>
              <a:rPr lang="fr-CA" b="1" dirty="0"/>
              <a:t>TAILLE MOYENNE: </a:t>
            </a:r>
            <a:r>
              <a:rPr lang="fr-CA" dirty="0"/>
              <a:t>5 m² </a:t>
            </a:r>
          </a:p>
          <a:p>
            <a:pPr marL="0" indent="0">
              <a:buNone/>
            </a:pPr>
            <a:r>
              <a:rPr lang="fr-CA" b="1" dirty="0"/>
              <a:t>TECHNOLOGIE S.O. </a:t>
            </a:r>
          </a:p>
          <a:p>
            <a:pPr marL="0" indent="0">
              <a:spcBef>
                <a:spcPts val="0"/>
              </a:spcBef>
              <a:buNone/>
            </a:pPr>
            <a:endParaRPr lang="en-CA" dirty="0"/>
          </a:p>
          <a:p>
            <a:pPr marL="0" indent="0">
              <a:spcBef>
                <a:spcPts val="0"/>
              </a:spcBef>
              <a:buNone/>
            </a:pPr>
            <a:r>
              <a:rPr lang="fr-CA" b="1" dirty="0"/>
              <a:t>MÉCANIQUE</a:t>
            </a:r>
          </a:p>
          <a:p>
            <a:pPr marL="171450" indent="-171450">
              <a:spcBef>
                <a:spcPts val="0"/>
              </a:spcBef>
            </a:pPr>
            <a:r>
              <a:rPr lang="fr-CA" dirty="0"/>
              <a:t>Consulter le document Spécifications générales et bureaux à aires ouvertes, pages 5 et 6.</a:t>
            </a:r>
          </a:p>
          <a:p>
            <a:pPr marL="0" indent="0">
              <a:spcBef>
                <a:spcPts val="0"/>
              </a:spcBef>
              <a:buNone/>
            </a:pPr>
            <a:endParaRPr lang="en-CA" dirty="0"/>
          </a:p>
          <a:p>
            <a:pPr marL="0" indent="0">
              <a:spcBef>
                <a:spcPts val="0"/>
              </a:spcBef>
              <a:buNone/>
            </a:pPr>
            <a:r>
              <a:rPr lang="fr-CA" b="1" dirty="0"/>
              <a:t>AMÉNAGEMENT INTÉRIEUR</a:t>
            </a:r>
          </a:p>
          <a:p>
            <a:pPr marL="171450" indent="-171450">
              <a:spcBef>
                <a:spcPts val="0"/>
              </a:spcBef>
            </a:pPr>
            <a:r>
              <a:rPr lang="fr-CA" dirty="0"/>
              <a:t>Consulter le document Spécifications générales et bureaux à aires ouvertes, pages 3 et 4.</a:t>
            </a:r>
          </a:p>
          <a:p>
            <a:pPr marL="0" indent="0">
              <a:spcBef>
                <a:spcPts val="0"/>
              </a:spcBef>
              <a:buNone/>
            </a:pPr>
            <a:endParaRPr lang="en-CA" dirty="0"/>
          </a:p>
          <a:p>
            <a:pPr marL="0" indent="0">
              <a:spcBef>
                <a:spcPts val="0"/>
              </a:spcBef>
              <a:buNone/>
            </a:pPr>
            <a:r>
              <a:rPr lang="fr-CA" b="1" dirty="0"/>
              <a:t>ACCESSIBILITÉ</a:t>
            </a:r>
          </a:p>
          <a:p>
            <a:pPr>
              <a:spcBef>
                <a:spcPts val="0"/>
              </a:spcBef>
            </a:pPr>
            <a:r>
              <a:rPr lang="en-CA" dirty="0"/>
              <a:t>Les </a:t>
            </a:r>
            <a:r>
              <a:rPr lang="en-CA" dirty="0" err="1"/>
              <a:t>serrures</a:t>
            </a:r>
            <a:r>
              <a:rPr lang="en-CA" dirty="0"/>
              <a:t> et </a:t>
            </a:r>
            <a:r>
              <a:rPr lang="en-CA" dirty="0" err="1"/>
              <a:t>poignées</a:t>
            </a:r>
            <a:r>
              <a:rPr lang="en-CA" dirty="0"/>
              <a:t> </a:t>
            </a:r>
            <a:r>
              <a:rPr lang="en-CA" dirty="0" err="1"/>
              <a:t>doivent</a:t>
            </a:r>
            <a:r>
              <a:rPr lang="en-CA" dirty="0"/>
              <a:t> </a:t>
            </a:r>
            <a:r>
              <a:rPr lang="en-CA" dirty="0" err="1"/>
              <a:t>être</a:t>
            </a:r>
            <a:r>
              <a:rPr lang="en-CA" dirty="0"/>
              <a:t> </a:t>
            </a:r>
            <a:r>
              <a:rPr lang="en-CA" dirty="0" err="1"/>
              <a:t>conformes</a:t>
            </a:r>
            <a:r>
              <a:rPr lang="en-CA" dirty="0"/>
              <a:t> avec : CSA/ASC B651:23 Clause 4.3;</a:t>
            </a:r>
          </a:p>
          <a:p>
            <a:pPr>
              <a:spcBef>
                <a:spcPts val="0"/>
              </a:spcBef>
            </a:pPr>
            <a:r>
              <a:rPr lang="en-CA" dirty="0"/>
              <a:t>Les </a:t>
            </a:r>
            <a:r>
              <a:rPr lang="en-CA" dirty="0" err="1"/>
              <a:t>classeurs</a:t>
            </a:r>
            <a:r>
              <a:rPr lang="en-CA" dirty="0"/>
              <a:t> à 2 </a:t>
            </a:r>
            <a:r>
              <a:rPr lang="en-CA" dirty="0" err="1"/>
              <a:t>tirroirs</a:t>
            </a:r>
            <a:r>
              <a:rPr lang="en-CA" dirty="0"/>
              <a:t> </a:t>
            </a:r>
            <a:r>
              <a:rPr lang="en-CA" dirty="0" err="1"/>
              <a:t>sont</a:t>
            </a:r>
            <a:r>
              <a:rPr lang="en-CA" dirty="0"/>
              <a:t> à </a:t>
            </a:r>
            <a:r>
              <a:rPr lang="en-CA" dirty="0" err="1"/>
              <a:t>une</a:t>
            </a:r>
            <a:r>
              <a:rPr lang="en-CA" dirty="0"/>
              <a:t> hauteur accessible, </a:t>
            </a:r>
            <a:r>
              <a:rPr lang="en-CA" dirty="0" err="1"/>
              <a:t>tandis</a:t>
            </a:r>
            <a:r>
              <a:rPr lang="en-CA" dirty="0"/>
              <a:t> que les </a:t>
            </a:r>
            <a:r>
              <a:rPr lang="en-CA" dirty="0" err="1"/>
              <a:t>classeurs</a:t>
            </a:r>
            <a:r>
              <a:rPr lang="en-CA" dirty="0"/>
              <a:t> plus </a:t>
            </a:r>
            <a:r>
              <a:rPr lang="en-CA" dirty="0" err="1"/>
              <a:t>hauts</a:t>
            </a:r>
            <a:r>
              <a:rPr lang="en-CA" dirty="0"/>
              <a:t> ne le </a:t>
            </a:r>
            <a:r>
              <a:rPr lang="en-CA" dirty="0" err="1"/>
              <a:t>sont</a:t>
            </a:r>
            <a:r>
              <a:rPr lang="en-CA" dirty="0"/>
              <a:t> pas.</a:t>
            </a:r>
          </a:p>
          <a:p>
            <a:pPr>
              <a:spcBef>
                <a:spcPts val="0"/>
              </a:spcBef>
            </a:pPr>
            <a:r>
              <a:rPr lang="en-CA" dirty="0"/>
              <a:t>Si </a:t>
            </a:r>
            <a:r>
              <a:rPr lang="en-CA" dirty="0" err="1"/>
              <a:t>vous</a:t>
            </a:r>
            <a:r>
              <a:rPr lang="en-CA" dirty="0"/>
              <a:t> </a:t>
            </a:r>
            <a:r>
              <a:rPr lang="en-CA" dirty="0" err="1"/>
              <a:t>planifiez</a:t>
            </a:r>
            <a:r>
              <a:rPr lang="en-CA" dirty="0"/>
              <a:t> un </a:t>
            </a:r>
            <a:r>
              <a:rPr lang="en-CA" dirty="0" err="1"/>
              <a:t>espace</a:t>
            </a:r>
            <a:r>
              <a:rPr lang="en-CA" dirty="0"/>
              <a:t> accessible, </a:t>
            </a:r>
            <a:r>
              <a:rPr lang="en-CA" dirty="0" err="1"/>
              <a:t>assurez-vous</a:t>
            </a:r>
            <a:r>
              <a:rPr lang="en-CA" dirty="0"/>
              <a:t> </a:t>
            </a:r>
            <a:r>
              <a:rPr lang="en-CA" dirty="0" err="1"/>
              <a:t>qu’un</a:t>
            </a:r>
            <a:r>
              <a:rPr lang="en-CA" dirty="0"/>
              <a:t> </a:t>
            </a:r>
            <a:r>
              <a:rPr lang="en-CA" dirty="0" err="1"/>
              <a:t>espace</a:t>
            </a:r>
            <a:r>
              <a:rPr lang="en-CA" dirty="0"/>
              <a:t> au sol dégagé </a:t>
            </a:r>
            <a:r>
              <a:rPr lang="en-CA" dirty="0" err="1"/>
              <a:t>est</a:t>
            </a:r>
            <a:r>
              <a:rPr lang="en-CA" dirty="0"/>
              <a:t> </a:t>
            </a:r>
            <a:r>
              <a:rPr lang="en-CA" dirty="0" err="1"/>
              <a:t>prévu</a:t>
            </a:r>
            <a:r>
              <a:rPr lang="en-CA" dirty="0"/>
              <a:t> pour </a:t>
            </a:r>
            <a:r>
              <a:rPr lang="en-CA" dirty="0" err="1"/>
              <a:t>l’approche</a:t>
            </a:r>
            <a:r>
              <a:rPr lang="en-CA" dirty="0"/>
              <a:t> et </a:t>
            </a:r>
            <a:r>
              <a:rPr lang="en-CA" dirty="0" err="1"/>
              <a:t>l’utilisation</a:t>
            </a:r>
            <a:r>
              <a:rPr lang="en-CA" dirty="0"/>
              <a:t>.</a:t>
            </a:r>
          </a:p>
          <a:p>
            <a:pPr>
              <a:spcBef>
                <a:spcPts val="0"/>
              </a:spcBef>
            </a:pPr>
            <a:r>
              <a:rPr lang="en-CA" dirty="0" err="1"/>
              <a:t>Considérez</a:t>
            </a:r>
            <a:r>
              <a:rPr lang="en-CA" dirty="0"/>
              <a:t> </a:t>
            </a:r>
            <a:r>
              <a:rPr lang="en-CA" dirty="0" err="1"/>
              <a:t>l’espace</a:t>
            </a:r>
            <a:r>
              <a:rPr lang="en-CA" dirty="0"/>
              <a:t> au sol dégagé </a:t>
            </a:r>
            <a:r>
              <a:rPr lang="en-CA" dirty="0" err="1"/>
              <a:t>nécessaire</a:t>
            </a:r>
            <a:r>
              <a:rPr lang="en-CA" dirty="0"/>
              <a:t> pour </a:t>
            </a:r>
            <a:r>
              <a:rPr lang="en-CA" dirty="0" err="1"/>
              <a:t>accéder</a:t>
            </a:r>
            <a:r>
              <a:rPr lang="en-CA" dirty="0"/>
              <a:t> aux </a:t>
            </a:r>
            <a:r>
              <a:rPr lang="en-CA" dirty="0" err="1"/>
              <a:t>fichiers</a:t>
            </a:r>
            <a:r>
              <a:rPr lang="en-CA" dirty="0"/>
              <a:t>/</a:t>
            </a:r>
            <a:r>
              <a:rPr lang="en-CA" dirty="0" err="1"/>
              <a:t>fournitures</a:t>
            </a:r>
            <a:r>
              <a:rPr lang="en-CA" dirty="0"/>
              <a:t> </a:t>
            </a:r>
            <a:r>
              <a:rPr lang="en-CA" dirty="0" err="1"/>
              <a:t>une</a:t>
            </a:r>
            <a:r>
              <a:rPr lang="en-CA" dirty="0"/>
              <a:t> </a:t>
            </a:r>
            <a:r>
              <a:rPr lang="en-CA" dirty="0" err="1"/>
              <a:t>fois</a:t>
            </a:r>
            <a:r>
              <a:rPr lang="en-CA" dirty="0"/>
              <a:t> que le </a:t>
            </a:r>
            <a:r>
              <a:rPr lang="en-CA" dirty="0" err="1"/>
              <a:t>tiroir</a:t>
            </a:r>
            <a:r>
              <a:rPr lang="en-CA" dirty="0"/>
              <a:t> a </a:t>
            </a:r>
            <a:r>
              <a:rPr lang="en-CA" dirty="0" err="1"/>
              <a:t>été</a:t>
            </a:r>
            <a:r>
              <a:rPr lang="en-CA" dirty="0"/>
              <a:t> </a:t>
            </a:r>
            <a:r>
              <a:rPr lang="en-CA" dirty="0" err="1"/>
              <a:t>ouvert</a:t>
            </a:r>
            <a:r>
              <a:rPr lang="en-CA" dirty="0"/>
              <a:t>.</a:t>
            </a:r>
          </a:p>
          <a:p>
            <a:pPr>
              <a:spcBef>
                <a:spcPts val="0"/>
              </a:spcBef>
            </a:pPr>
            <a:r>
              <a:rPr lang="en-CA" dirty="0" err="1"/>
              <a:t>Référez-vous</a:t>
            </a:r>
            <a:r>
              <a:rPr lang="en-CA" dirty="0"/>
              <a:t> aux pages 5 et 6 pour </a:t>
            </a:r>
            <a:r>
              <a:rPr lang="en-CA" dirty="0" err="1"/>
              <a:t>obtenir</a:t>
            </a:r>
            <a:r>
              <a:rPr lang="en-CA" dirty="0"/>
              <a:t> des </a:t>
            </a:r>
            <a:r>
              <a:rPr lang="en-CA" dirty="0" err="1"/>
              <a:t>informations</a:t>
            </a:r>
            <a:r>
              <a:rPr lang="en-CA" dirty="0"/>
              <a:t> </a:t>
            </a:r>
            <a:r>
              <a:rPr lang="en-CA" dirty="0" err="1"/>
              <a:t>générales</a:t>
            </a:r>
            <a:r>
              <a:rPr lang="en-CA" dirty="0"/>
              <a:t> sur </a:t>
            </a:r>
            <a:r>
              <a:rPr lang="en-CA" dirty="0" err="1"/>
              <a:t>l’accessibilité</a:t>
            </a:r>
            <a:r>
              <a:rPr lang="en-CA" dirty="0"/>
              <a:t> qui </a:t>
            </a:r>
            <a:r>
              <a:rPr lang="en-CA" dirty="0" err="1"/>
              <a:t>pourraient</a:t>
            </a:r>
            <a:r>
              <a:rPr lang="en-CA" dirty="0"/>
              <a:t> </a:t>
            </a:r>
            <a:r>
              <a:rPr lang="en-CA" dirty="0" err="1"/>
              <a:t>s’appliquer</a:t>
            </a:r>
            <a:r>
              <a:rPr lang="en-CA" dirty="0"/>
              <a:t>.</a:t>
            </a:r>
          </a:p>
          <a:p>
            <a:pPr>
              <a:spcBef>
                <a:spcPts val="0"/>
              </a:spcBef>
            </a:pPr>
            <a:endParaRPr lang="en-CA" dirty="0"/>
          </a:p>
          <a:p>
            <a:pPr>
              <a:spcBef>
                <a:spcPts val="0"/>
              </a:spcBef>
            </a:pPr>
            <a:endParaRPr lang="en-CA" b="1" dirty="0"/>
          </a:p>
          <a:p>
            <a:pPr marL="0" indent="0">
              <a:spcBef>
                <a:spcPts val="0"/>
              </a:spcBef>
              <a:buNone/>
            </a:pPr>
            <a:endParaRPr lang="en-CA" dirty="0"/>
          </a:p>
          <a:p>
            <a:pPr marL="0" indent="0">
              <a:spcBef>
                <a:spcPts val="0"/>
              </a:spcBef>
              <a:buNone/>
            </a:pPr>
            <a:endParaRPr lang="en-CA" dirty="0"/>
          </a:p>
          <a:p>
            <a:pPr>
              <a:spcBef>
                <a:spcPts val="0"/>
              </a:spcBef>
            </a:pPr>
            <a:endParaRPr lang="en-CA" dirty="0"/>
          </a:p>
        </p:txBody>
      </p:sp>
      <p:sp>
        <p:nvSpPr>
          <p:cNvPr id="3" name="Slide Number Placeholder 2"/>
          <p:cNvSpPr>
            <a:spLocks noGrp="1"/>
          </p:cNvSpPr>
          <p:nvPr>
            <p:ph type="sldNum" sz="quarter" idx="12"/>
            <p:custDataLst>
              <p:tags r:id="rId2"/>
            </p:custDataLst>
          </p:nvPr>
        </p:nvSpPr>
        <p:spPr/>
        <p:txBody>
          <a:bodyPr/>
          <a:lstStyle/>
          <a:p>
            <a:fld id="{B281B320-300E-4159-A42B-6C3D22C81CA1}" type="slidenum">
              <a:rPr lang="fr-CA" smtClean="0"/>
              <a:pPr/>
              <a:t>46</a:t>
            </a:fld>
            <a:endParaRPr lang="fr-CA"/>
          </a:p>
        </p:txBody>
      </p:sp>
      <p:sp>
        <p:nvSpPr>
          <p:cNvPr id="6" name="Text Placeholder 5"/>
          <p:cNvSpPr>
            <a:spLocks noGrp="1"/>
          </p:cNvSpPr>
          <p:nvPr>
            <p:ph type="body" sz="half" idx="22"/>
            <p:custDataLst>
              <p:tags r:id="rId3"/>
            </p:custDataLst>
          </p:nvPr>
        </p:nvSpPr>
        <p:spPr>
          <a:xfrm>
            <a:off x="838200" y="-1"/>
            <a:ext cx="2975919" cy="950259"/>
          </a:xfrm>
          <a:solidFill>
            <a:schemeClr val="bg2"/>
          </a:solidFill>
        </p:spPr>
        <p:txBody>
          <a:bodyPr>
            <a:normAutofit/>
          </a:bodyPr>
          <a:lstStyle/>
          <a:p>
            <a:pPr algn="ctr"/>
            <a:r>
              <a:rPr lang="fr-CA" sz="1800"/>
              <a:t>LOCAUX DE SOUTIEN</a:t>
            </a:r>
          </a:p>
        </p:txBody>
      </p:sp>
      <p:sp>
        <p:nvSpPr>
          <p:cNvPr id="7" name="Text Placeholder 6"/>
          <p:cNvSpPr>
            <a:spLocks noGrp="1"/>
          </p:cNvSpPr>
          <p:nvPr>
            <p:ph type="body" sz="half" idx="23"/>
            <p:custDataLst>
              <p:tags r:id="rId4"/>
            </p:custDataLst>
          </p:nvPr>
        </p:nvSpPr>
        <p:spPr>
          <a:xfrm>
            <a:off x="3929449" y="0"/>
            <a:ext cx="7422763" cy="953902"/>
          </a:xfrm>
          <a:solidFill>
            <a:schemeClr val="bg2">
              <a:alpha val="50196"/>
            </a:schemeClr>
          </a:solidFill>
        </p:spPr>
        <p:txBody>
          <a:bodyPr>
            <a:normAutofit/>
          </a:bodyPr>
          <a:lstStyle/>
          <a:p>
            <a:r>
              <a:rPr lang="fr-CA" sz="2400"/>
              <a:t>RANGEMENT PARTAGÉ</a:t>
            </a:r>
          </a:p>
        </p:txBody>
      </p:sp>
      <p:sp>
        <p:nvSpPr>
          <p:cNvPr id="17" name="Text Placeholder 2"/>
          <p:cNvSpPr txBox="1">
            <a:spLocks/>
          </p:cNvSpPr>
          <p:nvPr>
            <p:custDataLst>
              <p:tags r:id="rId5"/>
            </p:custDataLst>
          </p:nvPr>
        </p:nvSpPr>
        <p:spPr>
          <a:xfrm>
            <a:off x="838198" y="1057105"/>
            <a:ext cx="6294121" cy="1200114"/>
          </a:xfrm>
          <a:prstGeom prst="rect">
            <a:avLst/>
          </a:prstGeom>
          <a:solidFill>
            <a:schemeClr val="bg2"/>
          </a:solidFill>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b="1" dirty="0"/>
              <a:t>CONCEPTION</a:t>
            </a:r>
          </a:p>
          <a:p>
            <a:pPr>
              <a:lnSpc>
                <a:spcPct val="100000"/>
              </a:lnSpc>
              <a:spcBef>
                <a:spcPts val="0"/>
              </a:spcBef>
            </a:pPr>
            <a:r>
              <a:rPr lang="fr-CA" dirty="0"/>
              <a:t>Un espace de classement centralisé facultatif doit être fourni seulement en fonction des besoins du groupe en matière de classement du papier (conforme à une stratégie de numérisation active et/ou de modernisation de la gestion de l’information) ou pour l’entreposage des fournitures.</a:t>
            </a:r>
          </a:p>
          <a:p>
            <a:pPr>
              <a:lnSpc>
                <a:spcPct val="100000"/>
              </a:lnSpc>
              <a:spcBef>
                <a:spcPts val="0"/>
              </a:spcBef>
            </a:pPr>
            <a:r>
              <a:rPr lang="fr-CA" dirty="0"/>
              <a:t>Les classeurs peuvent être regroupés et être munis d’une surface commune pour offrir une surface de travail (classeurs d’une hauteur de trois tiroirs).</a:t>
            </a:r>
          </a:p>
          <a:p>
            <a:pPr>
              <a:lnSpc>
                <a:spcPct val="100000"/>
              </a:lnSpc>
              <a:spcBef>
                <a:spcPts val="0"/>
              </a:spcBef>
            </a:pPr>
            <a:r>
              <a:rPr lang="fr-CA" dirty="0"/>
              <a:t>S’assurer que la surface commune ne dépasse pas par-dessus les ouvertures de tiroirs.</a:t>
            </a:r>
          </a:p>
          <a:p>
            <a:pPr>
              <a:lnSpc>
                <a:spcPct val="100000"/>
              </a:lnSpc>
              <a:spcBef>
                <a:spcPts val="0"/>
              </a:spcBef>
            </a:pPr>
            <a:r>
              <a:rPr lang="fr-CA" dirty="0"/>
              <a:t>Des tiroirs de classement individuels sont offerts pour les casiers personnels, au besoin.</a:t>
            </a:r>
          </a:p>
          <a:p>
            <a:pPr>
              <a:lnSpc>
                <a:spcPct val="100000"/>
              </a:lnSpc>
              <a:spcBef>
                <a:spcPts val="0"/>
              </a:spcBef>
            </a:pPr>
            <a:endParaRPr lang="en-CA" dirty="0"/>
          </a:p>
          <a:p>
            <a:pPr marL="171450" indent="-171450"/>
            <a:endParaRPr lang="en-CA" dirty="0"/>
          </a:p>
        </p:txBody>
      </p:sp>
      <p:sp>
        <p:nvSpPr>
          <p:cNvPr id="18" name="Text Box 2"/>
          <p:cNvSpPr txBox="1">
            <a:spLocks noChangeArrowheads="1"/>
          </p:cNvSpPr>
          <p:nvPr>
            <p:custDataLst>
              <p:tags r:id="rId6"/>
            </p:custDataLst>
          </p:nvPr>
        </p:nvSpPr>
        <p:spPr bwMode="auto">
          <a:xfrm>
            <a:off x="838198" y="2257219"/>
            <a:ext cx="3063876"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kumimoji="0" lang="fr-CA" sz="1200" b="0" i="0" u="none" strike="noStrike" cap="none" normalizeH="0" baseline="0">
                <a:ln>
                  <a:noFill/>
                </a:ln>
                <a:solidFill>
                  <a:srgbClr val="000000"/>
                </a:solidFill>
                <a:latin typeface="Tw Cen MT" panose="020B0602020104020603" pitchFamily="34" charset="0"/>
              </a:rPr>
              <a:t>EXEMPLE</a:t>
            </a:r>
          </a:p>
        </p:txBody>
      </p:sp>
      <p:sp>
        <p:nvSpPr>
          <p:cNvPr id="15" name="Footer Placeholder 4">
            <a:extLst>
              <a:ext uri="{FF2B5EF4-FFF2-40B4-BE49-F238E27FC236}">
                <a16:creationId xmlns:a16="http://schemas.microsoft.com/office/drawing/2014/main" id="{413D24A8-A6A4-4300-8762-E0EAB41C50D7}"/>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4" name="Picture 3" descr="A picture containing text&#10;&#10;Description automatically generated">
            <a:extLst>
              <a:ext uri="{FF2B5EF4-FFF2-40B4-BE49-F238E27FC236}">
                <a16:creationId xmlns:a16="http://schemas.microsoft.com/office/drawing/2014/main" id="{F2C51341-31D8-34D3-753A-582C3AFA51AA}"/>
              </a:ext>
            </a:extLst>
          </p:cNvPr>
          <p:cNvPicPr>
            <a:picLocks noChangeAspect="1"/>
          </p:cNvPicPr>
          <p:nvPr/>
        </p:nvPicPr>
        <p:blipFill rotWithShape="1">
          <a:blip r:embed="rId10">
            <a:extLst>
              <a:ext uri="{28A0092B-C50C-407E-A947-70E740481C1C}">
                <a14:useLocalDpi xmlns:a14="http://schemas.microsoft.com/office/drawing/2010/main" val="0"/>
              </a:ext>
            </a:extLst>
          </a:blip>
          <a:srcRect l="23140" t="32914" r="27191" b="20222"/>
          <a:stretch/>
        </p:blipFill>
        <p:spPr>
          <a:xfrm>
            <a:off x="3336758" y="4041427"/>
            <a:ext cx="3795561" cy="206645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EBCBA21-D71F-79BD-78DA-4F6739258B3E}"/>
              </a:ext>
            </a:extLst>
          </p:cNvPr>
          <p:cNvPicPr>
            <a:picLocks noChangeAspect="1"/>
          </p:cNvPicPr>
          <p:nvPr/>
        </p:nvPicPr>
        <p:blipFill rotWithShape="1">
          <a:blip r:embed="rId11">
            <a:extLst>
              <a:ext uri="{28A0092B-C50C-407E-A947-70E740481C1C}">
                <a14:useLocalDpi xmlns:a14="http://schemas.microsoft.com/office/drawing/2010/main" val="0"/>
              </a:ext>
            </a:extLst>
          </a:blip>
          <a:srcRect l="30800" t="24747" r="21233" b="13685"/>
          <a:stretch/>
        </p:blipFill>
        <p:spPr>
          <a:xfrm>
            <a:off x="572368" y="2504305"/>
            <a:ext cx="3595536" cy="2662990"/>
          </a:xfrm>
          <a:prstGeom prst="rect">
            <a:avLst/>
          </a:prstGeom>
        </p:spPr>
      </p:pic>
      <p:sp>
        <p:nvSpPr>
          <p:cNvPr id="9" name="Date Placeholder 3">
            <a:extLst>
              <a:ext uri="{FF2B5EF4-FFF2-40B4-BE49-F238E27FC236}">
                <a16:creationId xmlns:a16="http://schemas.microsoft.com/office/drawing/2014/main" id="{6EF37959-DDEC-070A-8353-4C78F904BE59}"/>
              </a:ext>
            </a:extLst>
          </p:cNvPr>
          <p:cNvSpPr>
            <a:spLocks noGrp="1"/>
          </p:cNvSpPr>
          <p:nvPr>
            <p:ph type="dt" sz="half" idx="10"/>
          </p:nvPr>
        </p:nvSpPr>
        <p:spPr>
          <a:xfrm>
            <a:off x="857654" y="6382511"/>
            <a:ext cx="1304365" cy="365125"/>
          </a:xfrm>
        </p:spPr>
        <p:txBody>
          <a:bodyPr/>
          <a:lstStyle/>
          <a:p>
            <a:fld id="{CAF45856-184D-4EF9-A65D-48F112CFE4AB}" type="datetime1">
              <a:rPr lang="en-US" smtClean="0"/>
              <a:t>4/12/2024</a:t>
            </a:fld>
            <a:endParaRPr lang="fr-CA" dirty="0"/>
          </a:p>
        </p:txBody>
      </p:sp>
    </p:spTree>
    <p:extLst>
      <p:ext uri="{BB962C8B-B14F-4D97-AF65-F5344CB8AC3E}">
        <p14:creationId xmlns:p14="http://schemas.microsoft.com/office/powerpoint/2010/main" val="2250204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57449" y="1047517"/>
            <a:ext cx="6284495" cy="1218163"/>
          </a:xfrm>
        </p:spPr>
        <p:txBody>
          <a:bodyPr>
            <a:normAutofit fontScale="92500" lnSpcReduction="10000"/>
          </a:bodyPr>
          <a:lstStyle/>
          <a:p>
            <a:pPr>
              <a:spcBef>
                <a:spcPts val="0"/>
              </a:spcBef>
            </a:pPr>
            <a:r>
              <a:rPr lang="fr-CA" b="1"/>
              <a:t>CONCEPTION</a:t>
            </a:r>
            <a:r>
              <a:rPr lang="fr-CA"/>
              <a:t> </a:t>
            </a:r>
          </a:p>
          <a:p>
            <a:pPr marL="171450" indent="-171450">
              <a:spcBef>
                <a:spcPts val="0"/>
              </a:spcBef>
              <a:buFont typeface="Arial" panose="020B0604020202020204" pitchFamily="34" charset="0"/>
              <a:buChar char="•"/>
            </a:pPr>
            <a:r>
              <a:rPr lang="fr-CA"/>
              <a:t>Unités centralisées pour les déchets ménagers et le recyclage.</a:t>
            </a:r>
          </a:p>
          <a:p>
            <a:pPr marL="171450" indent="-171450">
              <a:spcBef>
                <a:spcPts val="0"/>
              </a:spcBef>
              <a:buFont typeface="Arial" panose="020B0604020202020204" pitchFamily="34" charset="0"/>
              <a:buChar char="•"/>
            </a:pPr>
            <a:r>
              <a:rPr lang="fr-CA"/>
              <a:t>Une unité doit être adjacente aux cuisinettes/salons.</a:t>
            </a:r>
          </a:p>
          <a:p>
            <a:pPr marL="171450" indent="-171450">
              <a:spcBef>
                <a:spcPts val="0"/>
              </a:spcBef>
              <a:buFont typeface="Arial" panose="020B0604020202020204" pitchFamily="34" charset="0"/>
              <a:buChar char="•"/>
            </a:pPr>
            <a:r>
              <a:rPr lang="fr-FR"/>
              <a:t>Les poubelles pour déchets humides situées dans les zones de préparation des aliments nécessitent un couvercle ajusté</a:t>
            </a:r>
          </a:p>
          <a:p>
            <a:pPr marL="171450" indent="-171450">
              <a:spcBef>
                <a:spcPts val="0"/>
              </a:spcBef>
              <a:buFont typeface="Arial" panose="020B0604020202020204" pitchFamily="34" charset="0"/>
              <a:buChar char="•"/>
            </a:pPr>
            <a:r>
              <a:rPr lang="fr-CA"/>
              <a:t>Envisager de les placer près des voies de circulation et des entrées pour plus de commodité.</a:t>
            </a:r>
          </a:p>
          <a:p>
            <a:pPr marL="171450" indent="-171450">
              <a:spcBef>
                <a:spcPts val="0"/>
              </a:spcBef>
              <a:buFont typeface="Arial" panose="020B0604020202020204" pitchFamily="34" charset="0"/>
              <a:buChar char="•"/>
            </a:pPr>
            <a:r>
              <a:rPr lang="fr-CA"/>
              <a:t>Aire ouverte, environ une unité par 200 m</a:t>
            </a:r>
            <a:r>
              <a:rPr lang="fr-CA" baseline="30000"/>
              <a:t>2</a:t>
            </a:r>
            <a:r>
              <a:rPr lang="fr-CA"/>
              <a:t>.</a:t>
            </a:r>
          </a:p>
          <a:p>
            <a:pPr marL="171450" indent="-171450">
              <a:spcBef>
                <a:spcPts val="0"/>
              </a:spcBef>
              <a:buFont typeface="Arial" panose="020B0604020202020204" pitchFamily="34" charset="0"/>
              <a:buChar char="•"/>
            </a:pPr>
            <a:r>
              <a:rPr lang="fr-CA"/>
              <a:t>Faciliter l’élimination des déchets et le recyclage du papier ainsi que du plastique.</a:t>
            </a:r>
          </a:p>
          <a:p>
            <a:endParaRPr lang="en-CA"/>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47</a:t>
            </a:fld>
            <a:endParaRPr lang="fr-CA"/>
          </a:p>
        </p:txBody>
      </p:sp>
      <p:sp>
        <p:nvSpPr>
          <p:cNvPr id="8" name="Text Placeholder 7"/>
          <p:cNvSpPr>
            <a:spLocks noGrp="1"/>
          </p:cNvSpPr>
          <p:nvPr>
            <p:ph type="body" sz="half" idx="22"/>
            <p:custDataLst>
              <p:tags r:id="rId3"/>
            </p:custDataLst>
          </p:nvPr>
        </p:nvSpPr>
        <p:spPr>
          <a:xfrm>
            <a:off x="838201" y="1"/>
            <a:ext cx="2960188" cy="950258"/>
          </a:xfrm>
          <a:solidFill>
            <a:schemeClr val="bg2"/>
          </a:solidFill>
        </p:spPr>
        <p:txBody>
          <a:bodyPr>
            <a:normAutofit/>
          </a:bodyPr>
          <a:lstStyle/>
          <a:p>
            <a:pPr algn="ctr"/>
            <a:r>
              <a:rPr lang="fr-CA" sz="1800"/>
              <a:t>LOCAUX DE SOUTIEN</a:t>
            </a:r>
          </a:p>
        </p:txBody>
      </p:sp>
      <p:sp>
        <p:nvSpPr>
          <p:cNvPr id="9" name="Text Placeholder 8"/>
          <p:cNvSpPr>
            <a:spLocks noGrp="1"/>
          </p:cNvSpPr>
          <p:nvPr>
            <p:ph type="body" sz="half" idx="24"/>
            <p:custDataLst>
              <p:tags r:id="rId4"/>
            </p:custDataLst>
          </p:nvPr>
        </p:nvSpPr>
        <p:spPr>
          <a:xfrm>
            <a:off x="7286324" y="1047517"/>
            <a:ext cx="4024839" cy="5151152"/>
          </a:xfrm>
        </p:spPr>
        <p:txBody>
          <a:bodyPr>
            <a:normAutofit/>
          </a:bodyPr>
          <a:lstStyle/>
          <a:p>
            <a:r>
              <a:rPr lang="fr-CA" b="1" dirty="0"/>
              <a:t>OCCUPANTS: </a:t>
            </a:r>
            <a:r>
              <a:rPr lang="fr-CA" dirty="0"/>
              <a:t>S.O.</a:t>
            </a:r>
          </a:p>
          <a:p>
            <a:r>
              <a:rPr lang="fr-CA" b="1" dirty="0"/>
              <a:t>(Non compris dans le taux d’occupation)</a:t>
            </a:r>
          </a:p>
          <a:p>
            <a:r>
              <a:rPr lang="fr-CA" b="1" dirty="0"/>
              <a:t>INTIMITÉ VISUELLE: </a:t>
            </a:r>
            <a:r>
              <a:rPr lang="fr-CA" dirty="0"/>
              <a:t>S.O.</a:t>
            </a:r>
          </a:p>
          <a:p>
            <a:r>
              <a:rPr lang="fr-CA" b="1" dirty="0"/>
              <a:t>INTIMITÉ ACOUSTIQUE: </a:t>
            </a:r>
            <a:r>
              <a:rPr lang="fr-CA" dirty="0"/>
              <a:t>S.O.</a:t>
            </a:r>
          </a:p>
          <a:p>
            <a:r>
              <a:rPr lang="fr-CA" b="1" dirty="0"/>
              <a:t>TAILLE MOYENNE: </a:t>
            </a:r>
            <a:r>
              <a:rPr lang="fr-CA" dirty="0"/>
              <a:t>0,5 m² </a:t>
            </a:r>
          </a:p>
          <a:p>
            <a:r>
              <a:rPr lang="fr-CA" b="1" dirty="0"/>
              <a:t>TECHNOLOGIE S.O. </a:t>
            </a:r>
          </a:p>
          <a:p>
            <a:pPr lvl="0"/>
            <a:r>
              <a:rPr lang="fr-CA" b="1" dirty="0">
                <a:solidFill>
                  <a:prstClr val="black"/>
                </a:solidFill>
              </a:rPr>
              <a:t>MÉCANIQUE</a:t>
            </a:r>
          </a:p>
          <a:p>
            <a:pPr marL="171450" indent="-171450">
              <a:spcBef>
                <a:spcPts val="0"/>
              </a:spcBef>
              <a:buFont typeface="Arial" panose="020B0604020202020204" pitchFamily="34" charset="0"/>
              <a:buChar char="•"/>
            </a:pPr>
            <a:r>
              <a:rPr lang="fr-CA" dirty="0"/>
              <a:t>Consulter le document Spécifications générales et bureaux à aires ouvertes, pages 3 et 4.</a:t>
            </a:r>
          </a:p>
          <a:p>
            <a:pPr lvl="0"/>
            <a:r>
              <a:rPr lang="fr-CA" b="1" dirty="0">
                <a:solidFill>
                  <a:prstClr val="black"/>
                </a:solidFill>
              </a:rPr>
              <a:t>AMÉNAGEMENT INTÉRIEUR</a:t>
            </a:r>
          </a:p>
          <a:p>
            <a:pPr marL="171450" indent="-171450">
              <a:spcBef>
                <a:spcPts val="0"/>
              </a:spcBef>
              <a:buFont typeface="Arial" panose="020B0604020202020204" pitchFamily="34" charset="0"/>
              <a:buChar char="•"/>
            </a:pPr>
            <a:r>
              <a:rPr lang="fr-CA" dirty="0"/>
              <a:t>Consulter le document Spécifications générales et bureaux à aires ouvertes, pages 3 et 4.</a:t>
            </a:r>
          </a:p>
          <a:p>
            <a:pPr>
              <a:spcBef>
                <a:spcPts val="0"/>
              </a:spcBef>
            </a:pPr>
            <a:endParaRPr lang="en-CA" b="1" dirty="0"/>
          </a:p>
          <a:p>
            <a:pPr marL="0" indent="0">
              <a:spcBef>
                <a:spcPts val="0"/>
              </a:spcBef>
              <a:buNone/>
            </a:pPr>
            <a:r>
              <a:rPr lang="fr-CA" b="1" dirty="0"/>
              <a:t>ACCESSIBILITÉ</a:t>
            </a:r>
          </a:p>
          <a:p>
            <a:pPr marL="171450" indent="-171450">
              <a:spcBef>
                <a:spcPts val="0"/>
              </a:spcBef>
              <a:buFont typeface="Arial" panose="020B0604020202020204" pitchFamily="34" charset="0"/>
              <a:buChar char="•"/>
            </a:pPr>
            <a:r>
              <a:rPr lang="fr-CA" dirty="0"/>
              <a:t>Différencier clairement les bacs de recyclage des bacs à déchets avec des panneaux de signalisation et des pictogrammes sur la surface verticale plutôt que sur la surface horizontale, cela offre une meilleure visibilité dans une position assise.</a:t>
            </a:r>
          </a:p>
          <a:p>
            <a:pPr marL="171450" indent="-171450">
              <a:spcBef>
                <a:spcPts val="0"/>
              </a:spcBef>
              <a:buFont typeface="Arial" panose="020B0604020202020204" pitchFamily="34" charset="0"/>
              <a:buChar char="•"/>
            </a:pPr>
            <a:r>
              <a:rPr lang="fr-FR" dirty="0">
                <a:latin typeface="Tw Cen MT"/>
              </a:rPr>
              <a:t>Référez-vous aux pages 5 et 6 pour obtenir des informations générales sur l’accessibilité qui pourraient s’appliquer.</a:t>
            </a:r>
            <a:endParaRPr lang="fr-CA" dirty="0"/>
          </a:p>
          <a:p>
            <a:pPr marL="171450" indent="-171450">
              <a:spcBef>
                <a:spcPts val="0"/>
              </a:spcBef>
              <a:buFont typeface="Arial" panose="020B0604020202020204" pitchFamily="34" charset="0"/>
              <a:buChar char="•"/>
            </a:pPr>
            <a:endParaRPr lang="fr-CA" dirty="0"/>
          </a:p>
        </p:txBody>
      </p:sp>
      <p:sp>
        <p:nvSpPr>
          <p:cNvPr id="10" name="Text Placeholder 9"/>
          <p:cNvSpPr>
            <a:spLocks noGrp="1"/>
          </p:cNvSpPr>
          <p:nvPr>
            <p:ph type="body" sz="half" idx="23"/>
            <p:custDataLst>
              <p:tags r:id="rId5"/>
            </p:custDataLst>
          </p:nvPr>
        </p:nvSpPr>
        <p:spPr>
          <a:xfrm>
            <a:off x="3921325" y="0"/>
            <a:ext cx="7432475" cy="940359"/>
          </a:xfrm>
          <a:solidFill>
            <a:schemeClr val="bg2">
              <a:alpha val="50196"/>
            </a:schemeClr>
          </a:solidFill>
        </p:spPr>
        <p:txBody>
          <a:bodyPr>
            <a:normAutofit/>
          </a:bodyPr>
          <a:lstStyle/>
          <a:p>
            <a:r>
              <a:rPr lang="fr-CA" sz="2400"/>
              <a:t>DÉCHETS ET RECYCLAGE</a:t>
            </a:r>
          </a:p>
        </p:txBody>
      </p:sp>
      <p:sp>
        <p:nvSpPr>
          <p:cNvPr id="18" name="Text Box 2"/>
          <p:cNvSpPr txBox="1">
            <a:spLocks noChangeArrowheads="1"/>
          </p:cNvSpPr>
          <p:nvPr>
            <p:custDataLst>
              <p:tags r:id="rId6"/>
            </p:custDataLst>
          </p:nvPr>
        </p:nvSpPr>
        <p:spPr bwMode="auto">
          <a:xfrm>
            <a:off x="857449" y="2265680"/>
            <a:ext cx="3063876"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kumimoji="0" lang="fr-CA" sz="1200" b="0" i="0" u="none" strike="noStrike" cap="none" normalizeH="0" baseline="0">
                <a:ln>
                  <a:noFill/>
                </a:ln>
                <a:solidFill>
                  <a:srgbClr val="000000"/>
                </a:solidFill>
                <a:latin typeface="Tw Cen MT" panose="020B0602020104020603" pitchFamily="34" charset="0"/>
              </a:rPr>
              <a:t>EXEMPLE</a:t>
            </a:r>
          </a:p>
        </p:txBody>
      </p:sp>
      <p:pic>
        <p:nvPicPr>
          <p:cNvPr id="19" name="Picture 18"/>
          <p:cNvPicPr>
            <a:picLocks noChangeAspect="1"/>
          </p:cNvPicPr>
          <p:nvPr>
            <p:custDataLst>
              <p:tags r:id="rId7"/>
            </p:custDataLst>
          </p:nvPr>
        </p:nvPicPr>
        <p:blipFill rotWithShape="1">
          <a:blip r:embed="rId11"/>
          <a:srcRect l="27229" t="26787" r="37365" b="12192"/>
          <a:stretch/>
        </p:blipFill>
        <p:spPr>
          <a:xfrm>
            <a:off x="1786590" y="2802237"/>
            <a:ext cx="3503408" cy="3396432"/>
          </a:xfrm>
          <a:prstGeom prst="rect">
            <a:avLst/>
          </a:prstGeom>
        </p:spPr>
      </p:pic>
      <p:sp>
        <p:nvSpPr>
          <p:cNvPr id="12" name="Footer Placeholder 4">
            <a:extLst>
              <a:ext uri="{FF2B5EF4-FFF2-40B4-BE49-F238E27FC236}">
                <a16:creationId xmlns:a16="http://schemas.microsoft.com/office/drawing/2014/main" id="{66C4353E-3570-4230-86EC-A25A7350C619}"/>
              </a:ext>
            </a:extLst>
          </p:cNvPr>
          <p:cNvSpPr>
            <a:spLocks noGrp="1"/>
          </p:cNvSpPr>
          <p:nvPr>
            <p:ph type="ftr" sz="quarter" idx="3"/>
            <p:custDataLst>
              <p:tags r:id="rId8"/>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sp>
        <p:nvSpPr>
          <p:cNvPr id="4" name="Date Placeholder 3">
            <a:extLst>
              <a:ext uri="{FF2B5EF4-FFF2-40B4-BE49-F238E27FC236}">
                <a16:creationId xmlns:a16="http://schemas.microsoft.com/office/drawing/2014/main" id="{9F19E89C-8B94-D3E4-543D-04DCCFCDC112}"/>
              </a:ext>
            </a:extLst>
          </p:cNvPr>
          <p:cNvSpPr>
            <a:spLocks noGrp="1"/>
          </p:cNvSpPr>
          <p:nvPr>
            <p:ph type="dt" sz="half" idx="10"/>
          </p:nvPr>
        </p:nvSpPr>
        <p:spPr>
          <a:xfrm>
            <a:off x="857654" y="6382511"/>
            <a:ext cx="1304365" cy="365125"/>
          </a:xfrm>
        </p:spPr>
        <p:txBody>
          <a:bodyPr/>
          <a:lstStyle/>
          <a:p>
            <a:fld id="{C9D2125A-551D-400C-A520-7A0DDA70D8DB}" type="datetime1">
              <a:rPr lang="en-US" smtClean="0"/>
              <a:t>4/12/2024</a:t>
            </a:fld>
            <a:endParaRPr lang="fr-CA" dirty="0"/>
          </a:p>
        </p:txBody>
      </p:sp>
    </p:spTree>
    <p:extLst>
      <p:ext uri="{BB962C8B-B14F-4D97-AF65-F5344CB8AC3E}">
        <p14:creationId xmlns:p14="http://schemas.microsoft.com/office/powerpoint/2010/main" val="2266110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custDataLst>
              <p:tags r:id="rId1"/>
            </p:custDataLst>
          </p:nvPr>
        </p:nvSpPr>
        <p:spPr/>
        <p:txBody>
          <a:bodyPr/>
          <a:lstStyle/>
          <a:p>
            <a:fld id="{B281B320-300E-4159-A42B-6C3D22C81CA1}" type="slidenum">
              <a:rPr lang="fr-CA" smtClean="0"/>
              <a:pPr/>
              <a:t>48</a:t>
            </a:fld>
            <a:endParaRPr lang="fr-CA"/>
          </a:p>
        </p:txBody>
      </p:sp>
      <p:sp>
        <p:nvSpPr>
          <p:cNvPr id="8" name="Text Placeholder 7"/>
          <p:cNvSpPr>
            <a:spLocks noGrp="1"/>
          </p:cNvSpPr>
          <p:nvPr>
            <p:ph type="body" sz="half" idx="22"/>
            <p:custDataLst>
              <p:tags r:id="rId2"/>
            </p:custDataLst>
          </p:nvPr>
        </p:nvSpPr>
        <p:spPr>
          <a:xfrm>
            <a:off x="838200" y="-5651"/>
            <a:ext cx="2974961" cy="950169"/>
          </a:xfrm>
        </p:spPr>
        <p:txBody>
          <a:bodyPr/>
          <a:lstStyle/>
          <a:p>
            <a:pPr algn="ctr"/>
            <a:r>
              <a:rPr lang="fr-CA" sz="1800"/>
              <a:t>ANNEXE B</a:t>
            </a:r>
          </a:p>
        </p:txBody>
      </p:sp>
      <p:sp>
        <p:nvSpPr>
          <p:cNvPr id="9" name="Text Placeholder 8"/>
          <p:cNvSpPr>
            <a:spLocks noGrp="1"/>
          </p:cNvSpPr>
          <p:nvPr>
            <p:ph type="body" sz="half" idx="23"/>
            <p:custDataLst>
              <p:tags r:id="rId3"/>
            </p:custDataLst>
          </p:nvPr>
        </p:nvSpPr>
        <p:spPr>
          <a:xfrm>
            <a:off x="3929449" y="-5651"/>
            <a:ext cx="7422763" cy="950169"/>
          </a:xfrm>
        </p:spPr>
        <p:txBody>
          <a:bodyPr>
            <a:normAutofit/>
          </a:bodyPr>
          <a:lstStyle/>
          <a:p>
            <a:r>
              <a:rPr lang="fr-CA" sz="2400"/>
              <a:t>RESSOURCES</a:t>
            </a:r>
          </a:p>
        </p:txBody>
      </p:sp>
      <p:sp>
        <p:nvSpPr>
          <p:cNvPr id="12" name="Content Placeholder 6">
            <a:extLst>
              <a:ext uri="{FF2B5EF4-FFF2-40B4-BE49-F238E27FC236}">
                <a16:creationId xmlns:a16="http://schemas.microsoft.com/office/drawing/2014/main" id="{D7B19279-C9FE-44A6-91FB-F810C749215A}"/>
              </a:ext>
            </a:extLst>
          </p:cNvPr>
          <p:cNvSpPr txBox="1">
            <a:spLocks/>
          </p:cNvSpPr>
          <p:nvPr>
            <p:custDataLst>
              <p:tags r:id="rId4"/>
            </p:custDataLst>
          </p:nvPr>
        </p:nvSpPr>
        <p:spPr>
          <a:xfrm>
            <a:off x="838200" y="1123534"/>
            <a:ext cx="10514012" cy="2305465"/>
          </a:xfrm>
          <a:prstGeom prst="rect">
            <a:avLst/>
          </a:prstGeom>
          <a:solidFill>
            <a:srgbClr val="4CB6A0">
              <a:alpha val="20000"/>
            </a:srgbClr>
          </a:solidFill>
        </p:spPr>
        <p:txBody>
          <a:bodyPr vert="horz" lIns="91440" tIns="45720" rIns="91440" bIns="45720" numCol="1"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1400" dirty="0">
                <a:latin typeface="Tw Cen MT"/>
                <a:hlinkClick r:id="rId7"/>
              </a:rPr>
              <a:t>Guide de conception de Milieu de travail du GC</a:t>
            </a:r>
          </a:p>
          <a:p>
            <a:pPr marL="0" indent="0">
              <a:buNone/>
            </a:pPr>
            <a:r>
              <a:rPr lang="fr-CA" sz="1400" dirty="0">
                <a:latin typeface="Tw Cen MT"/>
                <a:hlinkClick r:id="rId8"/>
              </a:rPr>
              <a:t>Normes d’aménagement en milieu de travail du gouvernement du Canada</a:t>
            </a:r>
          </a:p>
          <a:p>
            <a:pPr marL="0" indent="0">
              <a:buNone/>
            </a:pPr>
            <a:r>
              <a:rPr lang="fr-CA" sz="1400" dirty="0">
                <a:latin typeface="Tw Cen MT"/>
                <a:hlinkClick r:id="rId9"/>
              </a:rPr>
              <a:t>Liste de contrôle de la conception du Milieu de travail GC</a:t>
            </a:r>
          </a:p>
          <a:p>
            <a:pPr marL="0" indent="0">
              <a:buNone/>
            </a:pPr>
            <a:r>
              <a:rPr lang="fr-CA" sz="1400" dirty="0">
                <a:latin typeface="Tw Cen MT"/>
                <a:hlinkClick r:id="rId10"/>
              </a:rPr>
              <a:t>Cahier de planification du milieu de travail GC </a:t>
            </a:r>
          </a:p>
          <a:p>
            <a:pPr marL="0" indent="0">
              <a:buNone/>
            </a:pPr>
            <a:r>
              <a:rPr lang="fr-FR" sz="1400" dirty="0">
                <a:hlinkClick r:id="rId11" action="ppaction://hlinkfile"/>
              </a:rPr>
              <a:t>Milieu de travail GC Exigence TI des points de travail. </a:t>
            </a:r>
            <a:endParaRPr lang="fr-CA" sz="1400" dirty="0">
              <a:latin typeface="Tw Cen MT"/>
              <a:hlinkClick r:id="rId10"/>
            </a:endParaRPr>
          </a:p>
          <a:p>
            <a:pPr marL="0" indent="0">
              <a:buNone/>
            </a:pPr>
            <a:r>
              <a:rPr lang="fr-FR" sz="1400" dirty="0">
                <a:hlinkClick r:id="rId12"/>
              </a:rPr>
              <a:t>Référence technique pour la conception des immeubles de bureaux</a:t>
            </a:r>
            <a:r>
              <a:rPr lang="fr-CA" sz="1400" dirty="0">
                <a:hlinkClick r:id="rId12"/>
              </a:rPr>
              <a:t>.</a:t>
            </a:r>
            <a:endParaRPr lang="fr-CA" sz="1400" dirty="0"/>
          </a:p>
          <a:p>
            <a:pPr marL="0" indent="0">
              <a:buNone/>
            </a:pPr>
            <a:r>
              <a:rPr lang="fr-CA" sz="1400" dirty="0">
                <a:latin typeface="Tw Cen MT"/>
                <a:hlinkClick r:id="rId13"/>
              </a:rPr>
              <a:t>CSA/ASC B651:23 Conception accessible pour l’environnement bâti</a:t>
            </a:r>
            <a:r>
              <a:rPr lang="fr-CA" sz="1400" u="sng" dirty="0">
                <a:latin typeface="Tw Cen MT"/>
                <a:hlinkClick r:id="rId13"/>
              </a:rPr>
              <a:t> </a:t>
            </a:r>
            <a:endParaRPr lang="fr-CA" sz="1400" u="sng" dirty="0">
              <a:latin typeface="Tw Cen MT"/>
            </a:endParaRPr>
          </a:p>
          <a:p>
            <a:pPr marL="0" indent="0">
              <a:buNone/>
            </a:pPr>
            <a:r>
              <a:rPr lang="fr-CA" sz="1400" dirty="0">
                <a:solidFill>
                  <a:srgbClr val="000000"/>
                </a:solidFill>
                <a:latin typeface="Tw Cen MT" panose="020B0602020104020603" pitchFamily="34" charset="0"/>
                <a:hlinkClick r:id="rId14"/>
              </a:rPr>
              <a:t>CSA/ASC B652:23 Logements accessibles</a:t>
            </a:r>
            <a:endParaRPr lang="fr-CA" sz="1400" dirty="0"/>
          </a:p>
          <a:p>
            <a:pPr marL="0" indent="0">
              <a:buNone/>
            </a:pPr>
            <a:endParaRPr lang="fr-CA" sz="1400" dirty="0">
              <a:hlinkClick r:id="rId10"/>
            </a:endParaRPr>
          </a:p>
          <a:p>
            <a:pPr marL="0" indent="0">
              <a:buNone/>
            </a:pPr>
            <a:endParaRPr lang="fr-CA" sz="1400" dirty="0"/>
          </a:p>
          <a:p>
            <a:pPr marL="0" indent="0">
              <a:spcBef>
                <a:spcPts val="0"/>
              </a:spcBef>
              <a:buNone/>
            </a:pPr>
            <a:endParaRPr lang="en-CA" b="1" dirty="0"/>
          </a:p>
          <a:p>
            <a:pPr marL="0" indent="0">
              <a:spcBef>
                <a:spcPts val="0"/>
              </a:spcBef>
              <a:buNone/>
            </a:pPr>
            <a:endParaRPr lang="en-CA" b="1" dirty="0"/>
          </a:p>
        </p:txBody>
      </p:sp>
      <p:sp>
        <p:nvSpPr>
          <p:cNvPr id="11" name="Footer Placeholder 4">
            <a:extLst>
              <a:ext uri="{FF2B5EF4-FFF2-40B4-BE49-F238E27FC236}">
                <a16:creationId xmlns:a16="http://schemas.microsoft.com/office/drawing/2014/main" id="{D9775973-BF4A-4884-BB79-E708266DD064}"/>
              </a:ext>
            </a:extLst>
          </p:cNvPr>
          <p:cNvSpPr>
            <a:spLocks noGrp="1"/>
          </p:cNvSpPr>
          <p:nvPr>
            <p:ph type="ftr" sz="quarter" idx="3"/>
            <p:custDataLst>
              <p:tags r:id="rId5"/>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sp>
        <p:nvSpPr>
          <p:cNvPr id="4" name="Date Placeholder 3">
            <a:extLst>
              <a:ext uri="{FF2B5EF4-FFF2-40B4-BE49-F238E27FC236}">
                <a16:creationId xmlns:a16="http://schemas.microsoft.com/office/drawing/2014/main" id="{9D07BD0F-34EC-3594-DB09-46B16F40805D}"/>
              </a:ext>
            </a:extLst>
          </p:cNvPr>
          <p:cNvSpPr>
            <a:spLocks noGrp="1"/>
          </p:cNvSpPr>
          <p:nvPr>
            <p:ph type="dt" sz="half" idx="10"/>
          </p:nvPr>
        </p:nvSpPr>
        <p:spPr>
          <a:xfrm>
            <a:off x="857654" y="6382511"/>
            <a:ext cx="1304365" cy="365125"/>
          </a:xfrm>
        </p:spPr>
        <p:txBody>
          <a:bodyPr/>
          <a:lstStyle/>
          <a:p>
            <a:fld id="{AADD99BC-741C-4AAE-AC5A-E50BFB430FD1}" type="datetime1">
              <a:rPr lang="en-US" smtClean="0"/>
              <a:t>4/12/2024</a:t>
            </a:fld>
            <a:endParaRPr lang="fr-CA" dirty="0"/>
          </a:p>
        </p:txBody>
      </p:sp>
    </p:spTree>
    <p:extLst>
      <p:ext uri="{BB962C8B-B14F-4D97-AF65-F5344CB8AC3E}">
        <p14:creationId xmlns:p14="http://schemas.microsoft.com/office/powerpoint/2010/main" val="2026788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022409"/>
            <a:ext cx="10514012" cy="5330297"/>
          </a:xfrm>
          <a:solidFill>
            <a:schemeClr val="bg1">
              <a:lumMod val="85000"/>
              <a:alpha val="20000"/>
            </a:schemeClr>
          </a:solidFill>
        </p:spPr>
        <p:txBody>
          <a:bodyPr>
            <a:normAutofit lnSpcReduction="10000"/>
          </a:bodyPr>
          <a:lstStyle/>
          <a:p>
            <a:pPr marL="0" indent="0">
              <a:buNone/>
            </a:pPr>
            <a:r>
              <a:rPr lang="en-CA" b="1" dirty="0"/>
              <a:t>ACCESSIBILITÉ:</a:t>
            </a:r>
          </a:p>
          <a:p>
            <a:pPr marL="0" indent="0">
              <a:spcBef>
                <a:spcPts val="0"/>
              </a:spcBef>
              <a:buNone/>
            </a:pPr>
            <a:endParaRPr lang="fr-CA" sz="1200" b="1" dirty="0">
              <a:solidFill>
                <a:srgbClr val="000000"/>
              </a:solidFill>
              <a:latin typeface="Tw Cen MT" panose="020B0602020104020603" pitchFamily="34" charset="0"/>
            </a:endParaRPr>
          </a:p>
          <a:p>
            <a:pPr marL="0" indent="0">
              <a:spcBef>
                <a:spcPts val="0"/>
              </a:spcBef>
              <a:buNone/>
            </a:pPr>
            <a:r>
              <a:rPr lang="fr-CA" sz="1200" b="1" dirty="0">
                <a:solidFill>
                  <a:srgbClr val="000000"/>
                </a:solidFill>
                <a:latin typeface="Tw Cen MT" panose="020B0602020104020603" pitchFamily="34" charset="0"/>
              </a:rPr>
              <a:t>Veuillez noter que la liste ci-dessous n’est pas exhaustive. Il est recommandé de se référer au document </a:t>
            </a:r>
            <a:r>
              <a:rPr lang="fr-CA" b="1" dirty="0">
                <a:latin typeface="Tw Cen MT"/>
                <a:hlinkClick r:id="rId5"/>
              </a:rPr>
              <a:t>CSA/ASC B651:23 Conception accessible pour l’environnement bâti</a:t>
            </a:r>
            <a:r>
              <a:rPr lang="fr-CA" b="1" u="sng" dirty="0">
                <a:latin typeface="Tw Cen MT"/>
                <a:hlinkClick r:id="rId5"/>
              </a:rPr>
              <a:t> </a:t>
            </a:r>
            <a:r>
              <a:rPr lang="fr-CA" sz="1200" b="1" dirty="0">
                <a:solidFill>
                  <a:srgbClr val="000000"/>
                </a:solidFill>
                <a:latin typeface="Tw Cen MT" panose="020B0602020104020603" pitchFamily="34" charset="0"/>
              </a:rPr>
              <a:t>pour connaître les normes d’accessibilit</a:t>
            </a:r>
            <a:r>
              <a:rPr lang="fr-CA" b="1" dirty="0">
                <a:solidFill>
                  <a:srgbClr val="000000"/>
                </a:solidFill>
              </a:rPr>
              <a:t>é minimales obligatoire </a:t>
            </a:r>
            <a:r>
              <a:rPr lang="fr-CA" dirty="0">
                <a:solidFill>
                  <a:srgbClr val="000000"/>
                </a:solidFill>
              </a:rPr>
              <a:t>(Note: Les articles mentionnés ci-dessous provient de la norme </a:t>
            </a:r>
            <a:r>
              <a:rPr lang="en-CA" altLang="en-US" sz="1200" dirty="0">
                <a:latin typeface="Tw Cen MT" panose="020B0602020104020603" pitchFamily="34" charset="0"/>
              </a:rPr>
              <a:t>CSA/ASC B651:23)</a:t>
            </a:r>
            <a:r>
              <a:rPr lang="fr-CA" sz="1200" dirty="0">
                <a:solidFill>
                  <a:srgbClr val="000000"/>
                </a:solidFill>
                <a:latin typeface="Tw Cen MT" panose="020B0602020104020603" pitchFamily="34" charset="0"/>
              </a:rPr>
              <a:t>.</a:t>
            </a:r>
          </a:p>
          <a:p>
            <a:pPr marL="0" indent="0">
              <a:buNone/>
            </a:pPr>
            <a:r>
              <a:rPr lang="en-CA" b="1" dirty="0"/>
              <a:t>Circulation:</a:t>
            </a:r>
          </a:p>
          <a:p>
            <a:pPr>
              <a:spcBef>
                <a:spcPts val="0"/>
              </a:spcBef>
            </a:pPr>
            <a:r>
              <a:rPr lang="en-CA" dirty="0"/>
              <a:t>Les </a:t>
            </a:r>
            <a:r>
              <a:rPr lang="en-CA" dirty="0" err="1"/>
              <a:t>diamètres</a:t>
            </a:r>
            <a:r>
              <a:rPr lang="en-CA" dirty="0"/>
              <a:t> de rotation (2100mm minimum) </a:t>
            </a:r>
            <a:r>
              <a:rPr lang="en-CA" dirty="0" err="1"/>
              <a:t>doivent</a:t>
            </a:r>
            <a:r>
              <a:rPr lang="en-CA" dirty="0"/>
              <a:t> </a:t>
            </a:r>
            <a:r>
              <a:rPr lang="en-CA" dirty="0" err="1"/>
              <a:t>être</a:t>
            </a:r>
            <a:r>
              <a:rPr lang="en-CA" dirty="0"/>
              <a:t> </a:t>
            </a:r>
            <a:r>
              <a:rPr lang="en-CA" dirty="0" err="1"/>
              <a:t>fournis</a:t>
            </a:r>
            <a:r>
              <a:rPr lang="en-CA" dirty="0"/>
              <a:t> </a:t>
            </a:r>
            <a:r>
              <a:rPr lang="en-CA" dirty="0" err="1"/>
              <a:t>en</a:t>
            </a:r>
            <a:r>
              <a:rPr lang="en-CA" dirty="0"/>
              <a:t> </a:t>
            </a:r>
            <a:r>
              <a:rPr lang="en-CA" dirty="0" err="1"/>
              <a:t>cas</a:t>
            </a:r>
            <a:r>
              <a:rPr lang="en-CA" dirty="0"/>
              <a:t> de </a:t>
            </a:r>
            <a:r>
              <a:rPr lang="en-CA" dirty="0" err="1"/>
              <a:t>besoin</a:t>
            </a:r>
            <a:r>
              <a:rPr lang="en-CA" dirty="0"/>
              <a:t>. (Clause 4.1)</a:t>
            </a:r>
          </a:p>
          <a:p>
            <a:pPr>
              <a:spcBef>
                <a:spcPts val="0"/>
              </a:spcBef>
            </a:pPr>
            <a:r>
              <a:rPr lang="fr-CA" sz="1200" dirty="0">
                <a:effectLst/>
                <a:ea typeface="Calibri" panose="020F0502020204030204" pitchFamily="34" charset="0"/>
              </a:rPr>
              <a:t>Les voies de passage doivent respecter ou dépasser les exigences minimales en matière de largeur. (clause 5.1.1)</a:t>
            </a:r>
            <a:endParaRPr lang="en-CA" dirty="0"/>
          </a:p>
          <a:p>
            <a:pPr>
              <a:spcBef>
                <a:spcPts val="0"/>
              </a:spcBef>
            </a:pPr>
            <a:r>
              <a:rPr lang="fr-CA" sz="1200" dirty="0">
                <a:effectLst/>
                <a:ea typeface="Calibri" panose="020F0502020204030204" pitchFamily="34" charset="0"/>
                <a:cs typeface="Times New Roman" panose="02020603050405020304" pitchFamily="18" charset="0"/>
              </a:rPr>
              <a:t>Un espace libre au sol est prévu à la fin des voies accessibles. (clause 5.1.2)</a:t>
            </a:r>
          </a:p>
          <a:p>
            <a:pPr>
              <a:spcBef>
                <a:spcPts val="0"/>
              </a:spcBef>
            </a:pPr>
            <a:r>
              <a:rPr lang="fr-CA" sz="1200" dirty="0">
                <a:effectLst/>
                <a:ea typeface="Calibri" panose="020F0502020204030204" pitchFamily="34" charset="0"/>
                <a:cs typeface="Times New Roman" panose="02020603050405020304" pitchFamily="18" charset="0"/>
              </a:rPr>
              <a:t>Les portes doivent répondent aux exigences minimales en ce qui a trait à la largeur, à l’espace de manœuvre des deux côtés, à la force nécessaire à leur ouverture et fermeture, à la quincaillerie, etc. (clause 5.2)</a:t>
            </a:r>
          </a:p>
          <a:p>
            <a:pPr>
              <a:spcBef>
                <a:spcPts val="0"/>
              </a:spcBef>
            </a:pPr>
            <a:r>
              <a:rPr lang="fr-CA" sz="1200" dirty="0">
                <a:effectLst/>
                <a:ea typeface="Calibri" panose="020F0502020204030204" pitchFamily="34" charset="0"/>
                <a:cs typeface="Times New Roman" panose="02020603050405020304" pitchFamily="18" charset="0"/>
              </a:rPr>
              <a:t>Un espace libre au sol doit être prévu pour toutes les commandes, tout l’équipement et toutes les installations, c’est-à-dire les interrupteurs, les ouvre-portes à commande assistée, les tableaux blancs, les casiers, les classeurs, etc. (clause 4.3.2)</a:t>
            </a:r>
          </a:p>
          <a:p>
            <a:pPr marL="0" indent="0">
              <a:spcBef>
                <a:spcPts val="0"/>
              </a:spcBef>
              <a:buNone/>
            </a:pPr>
            <a:endParaRPr lang="en-CA" b="1" dirty="0"/>
          </a:p>
          <a:p>
            <a:pPr marL="0" indent="0">
              <a:spcBef>
                <a:spcPts val="0"/>
              </a:spcBef>
              <a:buNone/>
            </a:pPr>
            <a:r>
              <a:rPr lang="en-CA" b="1" dirty="0" err="1"/>
              <a:t>Généralités</a:t>
            </a:r>
            <a:r>
              <a:rPr lang="en-CA" b="1" dirty="0"/>
              <a:t>:</a:t>
            </a:r>
          </a:p>
          <a:p>
            <a:pPr>
              <a:spcBef>
                <a:spcPts val="0"/>
              </a:spcBef>
            </a:pPr>
            <a:r>
              <a:rPr lang="fr-CA" sz="1200" dirty="0">
                <a:effectLst/>
                <a:ea typeface="Calibri" panose="020F0502020204030204" pitchFamily="34" charset="0"/>
                <a:cs typeface="Times New Roman" panose="02020603050405020304" pitchFamily="18" charset="0"/>
              </a:rPr>
              <a:t>Les commandes sont accessibles. Les commandes comprennent des éléments tels que les interrupteurs, les verrous des casiers et des classeurs, les poignées des portes et de la menuiserie, les ouvre-portes à commande assistée, etc. (clause 4.3)</a:t>
            </a:r>
          </a:p>
          <a:p>
            <a:pPr>
              <a:spcBef>
                <a:spcPts val="0"/>
              </a:spcBef>
            </a:pPr>
            <a:r>
              <a:rPr lang="fr-CA" dirty="0">
                <a:ea typeface="Calibri" panose="020F0502020204030204" pitchFamily="34" charset="0"/>
                <a:cs typeface="Times New Roman" panose="02020603050405020304" pitchFamily="18" charset="0"/>
              </a:rPr>
              <a:t>S’assurer qu’un dégagement approprié a été fourni. (clause 4.5.1)</a:t>
            </a:r>
            <a:endParaRPr lang="en-CA" b="1" dirty="0"/>
          </a:p>
          <a:p>
            <a:pPr>
              <a:spcBef>
                <a:spcPts val="0"/>
              </a:spcBef>
            </a:pPr>
            <a:r>
              <a:rPr lang="fr-CA" dirty="0">
                <a:ea typeface="Calibri" panose="020F0502020204030204" pitchFamily="34" charset="0"/>
                <a:cs typeface="Times New Roman" panose="02020603050405020304" pitchFamily="18" charset="0"/>
              </a:rPr>
              <a:t>S’assurer les objets saillants sont détectables à la canne, ou planifiez de manière à ce qu’ils ne saillent pas. Par exemple, les téléviseurs et les moniteurs fixés au mur, les surfaces fixées à l’arrière des sièges, les trousses de secours fixées au mur, etc. (clause 4.5.2)</a:t>
            </a:r>
            <a:endParaRPr lang="en-CA" dirty="0">
              <a:highlight>
                <a:srgbClr val="FFFF00"/>
              </a:highlight>
            </a:endParaRPr>
          </a:p>
          <a:p>
            <a:pPr>
              <a:spcBef>
                <a:spcPts val="0"/>
              </a:spcBef>
            </a:pPr>
            <a:r>
              <a:rPr lang="en-CA" dirty="0" err="1"/>
              <a:t>S’assurer</a:t>
            </a:r>
            <a:r>
              <a:rPr lang="en-CA" dirty="0"/>
              <a:t> </a:t>
            </a:r>
            <a:r>
              <a:rPr lang="en-CA" dirty="0" err="1"/>
              <a:t>qu’une</a:t>
            </a:r>
            <a:r>
              <a:rPr lang="en-CA" dirty="0"/>
              <a:t> attention </a:t>
            </a:r>
            <a:r>
              <a:rPr lang="en-CA" dirty="0" err="1"/>
              <a:t>particulière</a:t>
            </a:r>
            <a:r>
              <a:rPr lang="en-CA" dirty="0"/>
              <a:t> a </a:t>
            </a:r>
            <a:r>
              <a:rPr lang="en-CA" dirty="0" err="1"/>
              <a:t>été</a:t>
            </a:r>
            <a:r>
              <a:rPr lang="en-CA" dirty="0"/>
              <a:t> </a:t>
            </a:r>
            <a:r>
              <a:rPr lang="en-CA" dirty="0" err="1"/>
              <a:t>portée</a:t>
            </a:r>
            <a:r>
              <a:rPr lang="en-CA" dirty="0"/>
              <a:t> sur les obstacles </a:t>
            </a:r>
            <a:r>
              <a:rPr lang="en-CA" dirty="0" err="1"/>
              <a:t>fonctionnels</a:t>
            </a:r>
            <a:r>
              <a:rPr lang="en-CA" dirty="0"/>
              <a:t> et </a:t>
            </a:r>
            <a:r>
              <a:rPr lang="en-CA" dirty="0" err="1"/>
              <a:t>cognitifs</a:t>
            </a:r>
            <a:r>
              <a:rPr lang="en-CA" dirty="0"/>
              <a:t>, des </a:t>
            </a:r>
            <a:r>
              <a:rPr lang="en-CA" dirty="0" err="1"/>
              <a:t>intolérances</a:t>
            </a:r>
            <a:r>
              <a:rPr lang="en-CA" dirty="0"/>
              <a:t> </a:t>
            </a:r>
            <a:r>
              <a:rPr lang="en-CA" dirty="0" err="1"/>
              <a:t>environnementales</a:t>
            </a:r>
            <a:r>
              <a:rPr lang="en-CA" dirty="0"/>
              <a:t> et de </a:t>
            </a:r>
            <a:r>
              <a:rPr lang="en-CA" dirty="0" err="1"/>
              <a:t>l’acoustique</a:t>
            </a:r>
            <a:r>
              <a:rPr lang="en-CA" dirty="0"/>
              <a:t>. (Clause 4.7)</a:t>
            </a:r>
          </a:p>
          <a:p>
            <a:pPr marL="0" indent="0">
              <a:spcBef>
                <a:spcPts val="0"/>
              </a:spcBef>
              <a:buNone/>
            </a:pPr>
            <a:endParaRPr lang="en-CA" b="1" dirty="0"/>
          </a:p>
          <a:p>
            <a:pPr marL="0" indent="0">
              <a:spcBef>
                <a:spcPts val="0"/>
              </a:spcBef>
              <a:buNone/>
            </a:pPr>
            <a:r>
              <a:rPr lang="en-CA" b="1" dirty="0" err="1"/>
              <a:t>Revêtements</a:t>
            </a:r>
            <a:r>
              <a:rPr lang="en-CA" b="1" dirty="0"/>
              <a:t>:</a:t>
            </a:r>
          </a:p>
          <a:p>
            <a:pPr>
              <a:lnSpc>
                <a:spcPct val="107000"/>
              </a:lnSpc>
              <a:spcBef>
                <a:spcPts val="0"/>
              </a:spcBef>
            </a:pPr>
            <a:r>
              <a:rPr lang="fr-CA" dirty="0">
                <a:effectLst/>
                <a:ea typeface="Calibri" panose="020F0502020204030204" pitchFamily="34" charset="0"/>
                <a:cs typeface="Times New Roman" panose="02020603050405020304" pitchFamily="18" charset="0"/>
              </a:rPr>
              <a:t>Le film </a:t>
            </a:r>
            <a:r>
              <a:rPr lang="fr-CA" dirty="0">
                <a:ea typeface="Calibri" panose="020F0502020204030204" pitchFamily="34" charset="0"/>
                <a:cs typeface="Times New Roman" panose="02020603050405020304" pitchFamily="18" charset="0"/>
              </a:rPr>
              <a:t>appliqué sur les portes entièrement vitrées</a:t>
            </a:r>
            <a:r>
              <a:rPr lang="fr-CA" dirty="0">
                <a:effectLst/>
                <a:ea typeface="Calibri" panose="020F0502020204030204" pitchFamily="34" charset="0"/>
                <a:cs typeface="Times New Roman" panose="02020603050405020304" pitchFamily="18" charset="0"/>
              </a:rPr>
              <a:t>, les murs et les </a:t>
            </a:r>
            <a:r>
              <a:rPr lang="fr-CA" dirty="0">
                <a:ea typeface="Calibri" panose="020F0502020204030204" pitchFamily="34" charset="0"/>
                <a:cs typeface="Times New Roman" panose="02020603050405020304" pitchFamily="18" charset="0"/>
              </a:rPr>
              <a:t>impostes doit être conforme aux codes et normes</a:t>
            </a:r>
            <a:r>
              <a:rPr lang="fr-CA" dirty="0">
                <a:effectLst/>
                <a:ea typeface="Calibri" panose="020F0502020204030204" pitchFamily="34" charset="0"/>
                <a:cs typeface="Times New Roman" panose="02020603050405020304" pitchFamily="18" charset="0"/>
              </a:rPr>
              <a:t>. (clause 5.2.2.10) Remarque: Il est permis d’ajouter un film décoratif à condition de respecter les exigences obligatoires.   </a:t>
            </a:r>
          </a:p>
          <a:p>
            <a:pPr>
              <a:lnSpc>
                <a:spcPct val="107000"/>
              </a:lnSpc>
              <a:spcBef>
                <a:spcPts val="0"/>
              </a:spcBef>
            </a:pPr>
            <a:r>
              <a:rPr lang="fr-CA" dirty="0">
                <a:effectLst/>
                <a:ea typeface="Calibri" panose="020F0502020204030204" pitchFamily="34" charset="0"/>
                <a:cs typeface="Times New Roman" panose="02020603050405020304" pitchFamily="18" charset="0"/>
              </a:rPr>
              <a:t>Assurez-vous que le contraste de luminance (couleur) a été pris en considération. Par exemple, entre les planchers et les murs, les murs et les cadres de porte, les portes et les cadres  de portes, les indicateurs visuels sur les portes et les murs vitrés, les poignées et la surface du fond, les meubles et l’environnement, etc. </a:t>
            </a:r>
            <a:r>
              <a:rPr lang="en-CA" dirty="0"/>
              <a:t>(Clause 4.2)</a:t>
            </a:r>
            <a:r>
              <a:rPr lang="fr-CA" dirty="0">
                <a:effectLst/>
                <a:ea typeface="Calibri" panose="020F0502020204030204" pitchFamily="34" charset="0"/>
                <a:cs typeface="Times New Roman" panose="02020603050405020304" pitchFamily="18" charset="0"/>
              </a:rPr>
              <a:t>      </a:t>
            </a:r>
            <a:endParaRPr lang="en-CA" dirty="0"/>
          </a:p>
          <a:p>
            <a:pPr>
              <a:spcBef>
                <a:spcPts val="0"/>
              </a:spcBef>
            </a:pPr>
            <a:r>
              <a:rPr lang="fr-CA" sz="1200" dirty="0">
                <a:effectLst/>
                <a:ea typeface="Calibri" panose="020F0502020204030204" pitchFamily="34" charset="0"/>
                <a:cs typeface="Times New Roman" panose="02020603050405020304" pitchFamily="18" charset="0"/>
              </a:rPr>
              <a:t>S’assurer que les tapis sont conformes. (clause 4.4.3)</a:t>
            </a:r>
          </a:p>
          <a:p>
            <a:pPr>
              <a:spcBef>
                <a:spcPts val="0"/>
              </a:spcBef>
            </a:pPr>
            <a:r>
              <a:rPr lang="fr-CA" dirty="0">
                <a:cs typeface="Times New Roman" panose="02020603050405020304" pitchFamily="18" charset="0"/>
              </a:rPr>
              <a:t>Envisager d’utiliser des couleurs qui assurent un contraste ou d’installer des revêtements de sol différents pour séparer visuellement les espaces de soutien de la voie accessible adjacente. </a:t>
            </a:r>
            <a:endParaRPr lang="en-CA" dirty="0"/>
          </a:p>
          <a:p>
            <a:pPr>
              <a:spcBef>
                <a:spcPts val="0"/>
              </a:spcBef>
            </a:pPr>
            <a:r>
              <a:rPr lang="en-CA" dirty="0" err="1"/>
              <a:t>Choisir</a:t>
            </a:r>
            <a:r>
              <a:rPr lang="en-CA" dirty="0"/>
              <a:t> des </a:t>
            </a:r>
            <a:r>
              <a:rPr lang="en-CA" dirty="0" err="1"/>
              <a:t>finitions</a:t>
            </a:r>
            <a:r>
              <a:rPr lang="en-CA" dirty="0"/>
              <a:t>/</a:t>
            </a:r>
            <a:r>
              <a:rPr lang="en-CA" dirty="0" err="1"/>
              <a:t>revêtements</a:t>
            </a:r>
            <a:r>
              <a:rPr lang="en-CA" dirty="0"/>
              <a:t> qui </a:t>
            </a:r>
            <a:r>
              <a:rPr lang="en-CA" dirty="0" err="1"/>
              <a:t>évitent</a:t>
            </a:r>
            <a:r>
              <a:rPr lang="en-CA" dirty="0"/>
              <a:t> </a:t>
            </a:r>
            <a:r>
              <a:rPr lang="en-CA" dirty="0" err="1"/>
              <a:t>l’éblouissement</a:t>
            </a:r>
            <a:r>
              <a:rPr lang="en-CA" dirty="0"/>
              <a:t>, par </a:t>
            </a:r>
            <a:r>
              <a:rPr lang="en-CA" dirty="0" err="1"/>
              <a:t>exemple</a:t>
            </a:r>
            <a:r>
              <a:rPr lang="en-CA" dirty="0"/>
              <a:t> des </a:t>
            </a:r>
            <a:r>
              <a:rPr lang="en-CA" dirty="0" err="1"/>
              <a:t>revêtements</a:t>
            </a:r>
            <a:r>
              <a:rPr lang="en-CA" dirty="0"/>
              <a:t> mats sur des </a:t>
            </a:r>
            <a:r>
              <a:rPr lang="en-CA" dirty="0" err="1"/>
              <a:t>éléments</a:t>
            </a:r>
            <a:r>
              <a:rPr lang="en-CA" dirty="0"/>
              <a:t> </a:t>
            </a:r>
            <a:r>
              <a:rPr lang="en-CA" dirty="0" err="1"/>
              <a:t>tels</a:t>
            </a:r>
            <a:r>
              <a:rPr lang="en-CA" dirty="0"/>
              <a:t> que les tables, les </a:t>
            </a:r>
            <a:r>
              <a:rPr lang="en-CA" dirty="0" err="1"/>
              <a:t>planchers</a:t>
            </a:r>
            <a:r>
              <a:rPr lang="en-CA" dirty="0"/>
              <a:t>, les </a:t>
            </a:r>
            <a:r>
              <a:rPr lang="en-CA" dirty="0" err="1"/>
              <a:t>panneaux</a:t>
            </a:r>
            <a:r>
              <a:rPr lang="en-CA" dirty="0"/>
              <a:t>, la signalisation, etc.</a:t>
            </a:r>
          </a:p>
          <a:p>
            <a:pPr>
              <a:spcBef>
                <a:spcPts val="0"/>
              </a:spcBef>
            </a:pPr>
            <a:r>
              <a:rPr lang="en-CA" dirty="0" err="1"/>
              <a:t>Évitez</a:t>
            </a:r>
            <a:r>
              <a:rPr lang="en-CA" dirty="0"/>
              <a:t> les motifs trop </a:t>
            </a:r>
            <a:r>
              <a:rPr lang="en-CA" dirty="0" err="1"/>
              <a:t>marqués</a:t>
            </a:r>
            <a:r>
              <a:rPr lang="en-CA" dirty="0"/>
              <a:t> sur des </a:t>
            </a:r>
            <a:r>
              <a:rPr lang="en-CA" dirty="0" err="1"/>
              <a:t>grandes</a:t>
            </a:r>
            <a:r>
              <a:rPr lang="en-CA" dirty="0"/>
              <a:t> surfaces, </a:t>
            </a:r>
            <a:r>
              <a:rPr lang="en-CA" dirty="0" err="1"/>
              <a:t>c’est</a:t>
            </a:r>
            <a:r>
              <a:rPr lang="en-CA" dirty="0"/>
              <a:t>-à-dire les </a:t>
            </a:r>
            <a:r>
              <a:rPr lang="en-CA" dirty="0" err="1"/>
              <a:t>murs</a:t>
            </a:r>
            <a:r>
              <a:rPr lang="en-CA" dirty="0"/>
              <a:t>, le sol, les grands </a:t>
            </a:r>
            <a:r>
              <a:rPr lang="en-CA" dirty="0" err="1"/>
              <a:t>meubles</a:t>
            </a:r>
            <a:r>
              <a:rPr lang="en-CA" dirty="0"/>
              <a:t>, la </a:t>
            </a:r>
            <a:r>
              <a:rPr lang="en-CA" dirty="0" err="1"/>
              <a:t>menuiserie</a:t>
            </a:r>
            <a:r>
              <a:rPr lang="en-CA" dirty="0"/>
              <a:t>, etc.</a:t>
            </a:r>
          </a:p>
        </p:txBody>
      </p:sp>
      <p:sp>
        <p:nvSpPr>
          <p:cNvPr id="3" name="Slide Number Placeholder 2"/>
          <p:cNvSpPr>
            <a:spLocks noGrp="1"/>
          </p:cNvSpPr>
          <p:nvPr>
            <p:ph type="sldNum" sz="quarter" idx="12"/>
          </p:nvPr>
        </p:nvSpPr>
        <p:spPr/>
        <p:txBody>
          <a:bodyPr/>
          <a:lstStyle/>
          <a:p>
            <a:fld id="{B281B320-300E-4159-A42B-6C3D22C81CA1}" type="slidenum">
              <a:rPr lang="fr-CA" smtClean="0"/>
              <a:pPr/>
              <a:t>5</a:t>
            </a:fld>
            <a:endParaRPr lang="fr-CA" dirty="0"/>
          </a:p>
        </p:txBody>
      </p:sp>
      <p:sp>
        <p:nvSpPr>
          <p:cNvPr id="5" name="Date Placeholder 3">
            <a:extLst>
              <a:ext uri="{FF2B5EF4-FFF2-40B4-BE49-F238E27FC236}">
                <a16:creationId xmlns:a16="http://schemas.microsoft.com/office/drawing/2014/main" id="{81CC47BB-CB01-92F1-8419-DD36CC58D539}"/>
              </a:ext>
            </a:extLst>
          </p:cNvPr>
          <p:cNvSpPr>
            <a:spLocks noGrp="1"/>
          </p:cNvSpPr>
          <p:nvPr>
            <p:ph type="dt" sz="half" idx="10"/>
          </p:nvPr>
        </p:nvSpPr>
        <p:spPr>
          <a:xfrm>
            <a:off x="857654" y="6382511"/>
            <a:ext cx="1304365" cy="365125"/>
          </a:xfrm>
        </p:spPr>
        <p:txBody>
          <a:bodyPr/>
          <a:lstStyle/>
          <a:p>
            <a:fld id="{380FF918-8239-4E67-AA06-7158BE78ACFD}" type="datetime1">
              <a:rPr lang="en-US" smtClean="0"/>
              <a:t>4/12/2024</a:t>
            </a:fld>
            <a:endParaRPr lang="fr-CA" dirty="0"/>
          </a:p>
        </p:txBody>
      </p:sp>
      <p:sp>
        <p:nvSpPr>
          <p:cNvPr id="9" name="Text Placeholder 6">
            <a:extLst>
              <a:ext uri="{FF2B5EF4-FFF2-40B4-BE49-F238E27FC236}">
                <a16:creationId xmlns:a16="http://schemas.microsoft.com/office/drawing/2014/main" id="{ACD29EFF-997D-5855-3C7F-1A4E2A345561}"/>
              </a:ext>
            </a:extLst>
          </p:cNvPr>
          <p:cNvSpPr>
            <a:spLocks noGrp="1"/>
          </p:cNvSpPr>
          <p:nvPr>
            <p:ph type="body" sz="half" idx="23"/>
            <p:custDataLst>
              <p:tags r:id="rId1"/>
            </p:custDataLst>
          </p:nvPr>
        </p:nvSpPr>
        <p:spPr>
          <a:xfrm>
            <a:off x="3929449" y="0"/>
            <a:ext cx="7422763" cy="953902"/>
          </a:xfrm>
        </p:spPr>
        <p:txBody>
          <a:bodyPr>
            <a:normAutofit/>
          </a:bodyPr>
          <a:lstStyle/>
          <a:p>
            <a:r>
              <a:rPr lang="fr-CA" sz="2400" dirty="0"/>
              <a:t>SPÉCIFICATIONS GÉNÉRALES ET BUREAUX À AIRES OUVERTES (suite)</a:t>
            </a:r>
          </a:p>
        </p:txBody>
      </p:sp>
      <p:sp>
        <p:nvSpPr>
          <p:cNvPr id="12" name="Text Placeholder 5">
            <a:extLst>
              <a:ext uri="{FF2B5EF4-FFF2-40B4-BE49-F238E27FC236}">
                <a16:creationId xmlns:a16="http://schemas.microsoft.com/office/drawing/2014/main" id="{F271FBBB-2F44-EA74-6095-745339FD370F}"/>
              </a:ext>
            </a:extLst>
          </p:cNvPr>
          <p:cNvSpPr>
            <a:spLocks noGrp="1"/>
          </p:cNvSpPr>
          <p:nvPr>
            <p:ph type="body" sz="half" idx="22"/>
            <p:custDataLst>
              <p:tags r:id="rId2"/>
            </p:custDataLst>
          </p:nvPr>
        </p:nvSpPr>
        <p:spPr>
          <a:xfrm>
            <a:off x="838200" y="-1"/>
            <a:ext cx="2975919" cy="950259"/>
          </a:xfrm>
        </p:spPr>
        <p:txBody>
          <a:bodyPr>
            <a:normAutofit/>
          </a:bodyPr>
          <a:lstStyle/>
          <a:p>
            <a:pPr algn="ctr"/>
            <a:r>
              <a:rPr lang="fr-CA" sz="1800" dirty="0"/>
              <a:t>AUTRES</a:t>
            </a:r>
          </a:p>
        </p:txBody>
      </p:sp>
      <p:sp>
        <p:nvSpPr>
          <p:cNvPr id="4" name="Footer Placeholder 3">
            <a:extLst>
              <a:ext uri="{FF2B5EF4-FFF2-40B4-BE49-F238E27FC236}">
                <a16:creationId xmlns:a16="http://schemas.microsoft.com/office/drawing/2014/main" id="{132BC79E-B87E-6B56-4114-B904ADD26859}"/>
              </a:ext>
            </a:extLst>
          </p:cNvPr>
          <p:cNvSpPr>
            <a:spLocks noGrp="1"/>
          </p:cNvSpPr>
          <p:nvPr>
            <p:ph type="ftr" sz="quarter" idx="3"/>
          </p:nvPr>
        </p:nvSpPr>
        <p:spPr>
          <a:xfrm>
            <a:off x="2250141" y="6356350"/>
            <a:ext cx="6593070" cy="365125"/>
          </a:xfrm>
        </p:spPr>
        <p:txBody>
          <a:bodyPr/>
          <a:lstStyle/>
          <a:p>
            <a:r>
              <a:rPr lang="fr-FR" dirty="0"/>
              <a:t>CENTRE NATIONAL D’EXPERTISE EN DESIGN INTÉRIEUR | SOLUTIONS EN MILIEU DE TRAVAIL DE SPAC</a:t>
            </a:r>
            <a:endParaRPr lang="en-CA" dirty="0"/>
          </a:p>
        </p:txBody>
      </p:sp>
    </p:spTree>
    <p:extLst>
      <p:ext uri="{BB962C8B-B14F-4D97-AF65-F5344CB8AC3E}">
        <p14:creationId xmlns:p14="http://schemas.microsoft.com/office/powerpoint/2010/main" val="3141197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126068"/>
            <a:ext cx="10514012" cy="5226638"/>
          </a:xfrm>
          <a:solidFill>
            <a:schemeClr val="bg1">
              <a:lumMod val="85000"/>
              <a:alpha val="20000"/>
            </a:schemeClr>
          </a:solidFill>
        </p:spPr>
        <p:txBody>
          <a:bodyPr>
            <a:normAutofit lnSpcReduction="10000"/>
          </a:bodyPr>
          <a:lstStyle/>
          <a:p>
            <a:pPr marL="0" indent="0">
              <a:buNone/>
            </a:pPr>
            <a:r>
              <a:rPr lang="en-CA" b="1" dirty="0"/>
              <a:t>LA SUITE SUR L’ACCESSIBILITÉ:</a:t>
            </a:r>
          </a:p>
          <a:p>
            <a:pPr marL="0" indent="0">
              <a:spcBef>
                <a:spcPts val="0"/>
              </a:spcBef>
              <a:buNone/>
            </a:pPr>
            <a:endParaRPr lang="en-CA" dirty="0"/>
          </a:p>
          <a:p>
            <a:pPr marL="0" indent="0">
              <a:spcBef>
                <a:spcPts val="0"/>
              </a:spcBef>
              <a:buNone/>
            </a:pPr>
            <a:r>
              <a:rPr lang="en-CA" b="1" dirty="0"/>
              <a:t>Points de travail: </a:t>
            </a:r>
          </a:p>
          <a:p>
            <a:pPr>
              <a:spcBef>
                <a:spcPts val="0"/>
              </a:spcBef>
            </a:pPr>
            <a:r>
              <a:rPr lang="fr-CA" dirty="0">
                <a:ea typeface="Calibri" panose="020F0502020204030204" pitchFamily="34" charset="0"/>
                <a:cs typeface="Times New Roman" panose="02020603050405020304" pitchFamily="18" charset="0"/>
              </a:rPr>
              <a:t>De nombreux </a:t>
            </a:r>
            <a:r>
              <a:rPr lang="fr-CA" u="sng" dirty="0">
                <a:ea typeface="Calibri" panose="020F0502020204030204" pitchFamily="34" charset="0"/>
                <a:cs typeface="Times New Roman" panose="02020603050405020304" pitchFamily="18" charset="0"/>
              </a:rPr>
              <a:t>postes de travail individuels </a:t>
            </a:r>
            <a:r>
              <a:rPr lang="fr-CA" dirty="0">
                <a:ea typeface="Calibri" panose="020F0502020204030204" pitchFamily="34" charset="0"/>
                <a:cs typeface="Times New Roman" panose="02020603050405020304" pitchFamily="18" charset="0"/>
              </a:rPr>
              <a:t>de chaque type doivent être accessibles aux utilisateurs d’appareils d’aide à la mobilité sur roues. Exigences minimales pour les postes de travail individuels soient considérés comme accessibles aux utilisateurs d’appareils d’aide à la mobilité. Les considérations incluent</a:t>
            </a:r>
            <a:r>
              <a:rPr lang="fr-CA" sz="1200" dirty="0">
                <a:ea typeface="Calibri" panose="020F0502020204030204" pitchFamily="34" charset="0"/>
                <a:cs typeface="Times New Roman" panose="02020603050405020304" pitchFamily="18" charset="0"/>
              </a:rPr>
              <a:t>:</a:t>
            </a:r>
          </a:p>
          <a:p>
            <a:pPr lvl="1">
              <a:spcBef>
                <a:spcPts val="0"/>
              </a:spcBef>
            </a:pPr>
            <a:r>
              <a:rPr lang="fr-CA" sz="1200" dirty="0">
                <a:solidFill>
                  <a:srgbClr val="000000"/>
                </a:solidFill>
                <a:effectLst/>
                <a:latin typeface="Tw Cen MT" panose="020B0602020104020603" pitchFamily="34" charset="0"/>
              </a:rPr>
              <a:t>Un diamètre de rotation est prévu ainsi qu’un espace pour que les utilisateurs d’appareils d’aide à la mobilité sur roues puissent participer. (clause 4.1)</a:t>
            </a:r>
            <a:endParaRPr lang="en-CA" sz="1200" dirty="0"/>
          </a:p>
          <a:p>
            <a:pPr lvl="1">
              <a:spcBef>
                <a:spcPts val="0"/>
              </a:spcBef>
            </a:pPr>
            <a:r>
              <a:rPr lang="en-CA" sz="1200" dirty="0"/>
              <a:t>Hauteur de la surface accessible et </a:t>
            </a:r>
            <a:r>
              <a:rPr lang="en-CA" sz="1200" dirty="0" err="1"/>
              <a:t>dégagement</a:t>
            </a:r>
            <a:r>
              <a:rPr lang="en-CA" sz="1200" dirty="0"/>
              <a:t> pour les </a:t>
            </a:r>
            <a:r>
              <a:rPr lang="en-CA" sz="1200" dirty="0" err="1"/>
              <a:t>genoux</a:t>
            </a:r>
            <a:r>
              <a:rPr lang="en-CA" sz="1200" dirty="0"/>
              <a:t> et les </a:t>
            </a:r>
            <a:r>
              <a:rPr lang="en-CA" sz="1200" dirty="0" err="1"/>
              <a:t>orteils</a:t>
            </a:r>
            <a:r>
              <a:rPr lang="en-CA" sz="1200" dirty="0"/>
              <a:t> </a:t>
            </a:r>
            <a:r>
              <a:rPr lang="en-CA" sz="1200" dirty="0" err="1"/>
              <a:t>prévus</a:t>
            </a:r>
            <a:r>
              <a:rPr lang="en-CA" sz="1200" dirty="0"/>
              <a:t>, le </a:t>
            </a:r>
            <a:r>
              <a:rPr lang="en-CA" sz="1200" dirty="0" err="1"/>
              <a:t>cas</a:t>
            </a:r>
            <a:r>
              <a:rPr lang="en-CA" sz="1200" dirty="0"/>
              <a:t> </a:t>
            </a:r>
            <a:r>
              <a:rPr lang="en-CA" sz="1200" dirty="0" err="1"/>
              <a:t>échéant</a:t>
            </a:r>
            <a:r>
              <a:rPr lang="en-CA" sz="1200" dirty="0"/>
              <a:t>. (Clause 6.7.1)</a:t>
            </a:r>
          </a:p>
          <a:p>
            <a:pPr lvl="1">
              <a:spcBef>
                <a:spcPts val="0"/>
              </a:spcBef>
            </a:pPr>
            <a:r>
              <a:rPr lang="fr-CA" sz="1200" dirty="0"/>
              <a:t>Un système électrique accessible est à portée de main, le cas échéant (A.2.2).</a:t>
            </a:r>
            <a:endParaRPr lang="en-CA" sz="1200" dirty="0"/>
          </a:p>
          <a:p>
            <a:pPr marL="457200" lvl="1" indent="0">
              <a:spcBef>
                <a:spcPts val="0"/>
              </a:spcBef>
              <a:buNone/>
            </a:pPr>
            <a:endParaRPr lang="en-CA" sz="1200" dirty="0"/>
          </a:p>
          <a:p>
            <a:pPr>
              <a:spcBef>
                <a:spcPts val="0"/>
              </a:spcBef>
            </a:pPr>
            <a:r>
              <a:rPr lang="fr-CA" dirty="0">
                <a:cs typeface="Times New Roman" panose="02020603050405020304" pitchFamily="18" charset="0"/>
              </a:rPr>
              <a:t>Tous les </a:t>
            </a:r>
            <a:r>
              <a:rPr lang="fr-CA" u="sng" dirty="0">
                <a:cs typeface="Times New Roman" panose="02020603050405020304" pitchFamily="18" charset="0"/>
              </a:rPr>
              <a:t>espaces de collaborations et les espaces de soutien </a:t>
            </a:r>
            <a:r>
              <a:rPr lang="fr-CA" dirty="0">
                <a:cs typeface="Times New Roman" panose="02020603050405020304" pitchFamily="18" charset="0"/>
              </a:rPr>
              <a:t>doivent permettre aux utilisateurs d’appareils d’aide à la </a:t>
            </a:r>
            <a:r>
              <a:rPr lang="fr-CA" dirty="0" err="1">
                <a:cs typeface="Times New Roman" panose="02020603050405020304" pitchFamily="18" charset="0"/>
              </a:rPr>
              <a:t>mobilitésur</a:t>
            </a:r>
            <a:r>
              <a:rPr lang="fr-CA" dirty="0">
                <a:cs typeface="Times New Roman" panose="02020603050405020304" pitchFamily="18" charset="0"/>
              </a:rPr>
              <a:t> roues de participer. Exigences minimales pour les espaces de collaboration soient considérés comme accessibles aux utilisateurs d’appareils d’aide à la mobilité. Les considérations incluent:</a:t>
            </a:r>
          </a:p>
          <a:p>
            <a:pPr lvl="1">
              <a:spcBef>
                <a:spcPts val="0"/>
              </a:spcBef>
            </a:pPr>
            <a:r>
              <a:rPr lang="en-CA" sz="1200" dirty="0"/>
              <a:t>Un </a:t>
            </a:r>
            <a:r>
              <a:rPr lang="en-CA" sz="1200" dirty="0" err="1"/>
              <a:t>diamètre</a:t>
            </a:r>
            <a:r>
              <a:rPr lang="en-CA" sz="1200" dirty="0"/>
              <a:t> de rotation </a:t>
            </a:r>
            <a:r>
              <a:rPr lang="en-CA" sz="1200" dirty="0" err="1"/>
              <a:t>est</a:t>
            </a:r>
            <a:r>
              <a:rPr lang="en-CA" sz="1200" dirty="0"/>
              <a:t> </a:t>
            </a:r>
            <a:r>
              <a:rPr lang="en-CA" sz="1200" dirty="0" err="1"/>
              <a:t>prévu</a:t>
            </a:r>
            <a:r>
              <a:rPr lang="en-CA" sz="1200" dirty="0"/>
              <a:t> pour la participation des </a:t>
            </a:r>
            <a:r>
              <a:rPr lang="en-CA" sz="1200" dirty="0" err="1"/>
              <a:t>utilisateurs</a:t>
            </a:r>
            <a:r>
              <a:rPr lang="en-CA" sz="1200" dirty="0"/>
              <a:t> </a:t>
            </a:r>
            <a:r>
              <a:rPr lang="en-CA" sz="1200" dirty="0" err="1"/>
              <a:t>d’appareils</a:t>
            </a:r>
            <a:r>
              <a:rPr lang="en-CA" sz="1200" dirty="0"/>
              <a:t> à la </a:t>
            </a:r>
            <a:r>
              <a:rPr lang="en-CA" sz="1200" dirty="0" err="1"/>
              <a:t>mobilité</a:t>
            </a:r>
            <a:r>
              <a:rPr lang="en-CA" sz="1200" dirty="0"/>
              <a:t>. (Clause 4.1) Remarque: Les </a:t>
            </a:r>
            <a:r>
              <a:rPr lang="en-CA" sz="1200" dirty="0" err="1"/>
              <a:t>diamètres</a:t>
            </a:r>
            <a:r>
              <a:rPr lang="en-CA" sz="1200" dirty="0"/>
              <a:t> de rotation </a:t>
            </a:r>
            <a:r>
              <a:rPr lang="en-CA" sz="1200" dirty="0" err="1"/>
              <a:t>peuvent</a:t>
            </a:r>
            <a:r>
              <a:rPr lang="en-CA" sz="1200" dirty="0"/>
              <a:t> </a:t>
            </a:r>
            <a:r>
              <a:rPr lang="en-CA" sz="1200" dirty="0" err="1"/>
              <a:t>être</a:t>
            </a:r>
            <a:r>
              <a:rPr lang="en-CA" sz="1200" dirty="0"/>
              <a:t> </a:t>
            </a:r>
            <a:r>
              <a:rPr lang="en-CA" sz="1200" dirty="0" err="1"/>
              <a:t>partagés</a:t>
            </a:r>
            <a:r>
              <a:rPr lang="en-CA" sz="1200" dirty="0"/>
              <a:t>. Remarque: </a:t>
            </a:r>
            <a:r>
              <a:rPr lang="fr-CA" sz="1200" dirty="0"/>
              <a:t>Plus la salle est grande, plus le nombre d’utilisateurs d’appareils d’aide à la mobilité sur roues pouvant participer doit être élevé.</a:t>
            </a:r>
            <a:endParaRPr lang="en-CA" sz="1200" dirty="0"/>
          </a:p>
          <a:p>
            <a:pPr lvl="1">
              <a:spcBef>
                <a:spcPts val="0"/>
              </a:spcBef>
            </a:pPr>
            <a:r>
              <a:rPr lang="en-CA" sz="1200" dirty="0"/>
              <a:t>Hauteur de la surface accessible et </a:t>
            </a:r>
            <a:r>
              <a:rPr lang="en-CA" sz="1200" dirty="0" err="1"/>
              <a:t>dégagement</a:t>
            </a:r>
            <a:r>
              <a:rPr lang="en-CA" sz="1200" dirty="0"/>
              <a:t> pour les </a:t>
            </a:r>
            <a:r>
              <a:rPr lang="en-CA" sz="1200" dirty="0" err="1"/>
              <a:t>genoux</a:t>
            </a:r>
            <a:r>
              <a:rPr lang="en-CA" sz="1200" dirty="0"/>
              <a:t> et les </a:t>
            </a:r>
            <a:r>
              <a:rPr lang="en-CA" sz="1200" dirty="0" err="1"/>
              <a:t>orteils</a:t>
            </a:r>
            <a:r>
              <a:rPr lang="en-CA" sz="1200" dirty="0"/>
              <a:t> </a:t>
            </a:r>
            <a:r>
              <a:rPr lang="en-CA" sz="1200" dirty="0" err="1"/>
              <a:t>prévus</a:t>
            </a:r>
            <a:r>
              <a:rPr lang="en-CA" sz="1200" dirty="0"/>
              <a:t>, le </a:t>
            </a:r>
            <a:r>
              <a:rPr lang="en-CA" sz="1200" dirty="0" err="1"/>
              <a:t>cas</a:t>
            </a:r>
            <a:r>
              <a:rPr lang="en-CA" sz="1200" dirty="0"/>
              <a:t> </a:t>
            </a:r>
            <a:r>
              <a:rPr lang="en-CA" sz="1200" dirty="0" err="1"/>
              <a:t>échéant</a:t>
            </a:r>
            <a:r>
              <a:rPr lang="en-CA" sz="1200" dirty="0"/>
              <a:t>. (Clause 6.7.1)</a:t>
            </a:r>
          </a:p>
          <a:p>
            <a:pPr lvl="1">
              <a:spcBef>
                <a:spcPts val="0"/>
              </a:spcBef>
            </a:pPr>
            <a:r>
              <a:rPr lang="fr-CA" sz="1200" dirty="0"/>
              <a:t>Un système électrique accessible est à portée de main, le cas échéant (A.2.2).</a:t>
            </a:r>
            <a:endParaRPr lang="en-CA" sz="1200" dirty="0"/>
          </a:p>
          <a:p>
            <a:pPr lvl="1">
              <a:lnSpc>
                <a:spcPct val="107000"/>
              </a:lnSpc>
              <a:spcBef>
                <a:spcPts val="0"/>
              </a:spcBef>
            </a:pPr>
            <a:r>
              <a:rPr lang="fr-CA" sz="1200" dirty="0"/>
              <a:t>Espace libre au sol pour accéder aux installations, à l’équipement et aux commandes (interrupteurs, tableaux blancs, etc.). (clause 4.3.2)</a:t>
            </a:r>
          </a:p>
          <a:p>
            <a:pPr marL="457200" lvl="1" indent="0">
              <a:lnSpc>
                <a:spcPct val="107000"/>
              </a:lnSpc>
              <a:spcBef>
                <a:spcPts val="0"/>
              </a:spcBef>
              <a:buNone/>
            </a:pPr>
            <a:r>
              <a:rPr lang="fr-CA" sz="1200" dirty="0"/>
              <a:t>      Remarque: Il faut prévoir des voies de circulation dans les salles fermées,</a:t>
            </a:r>
          </a:p>
          <a:p>
            <a:pPr marL="457200" lvl="1" indent="0">
              <a:lnSpc>
                <a:spcPct val="107000"/>
              </a:lnSpc>
              <a:spcBef>
                <a:spcPts val="0"/>
              </a:spcBef>
              <a:buNone/>
            </a:pPr>
            <a:r>
              <a:rPr lang="fr-CA" sz="1200" dirty="0"/>
              <a:t>               c’est-à-dire autour des tables de réunion et pour accéder aux installations.</a:t>
            </a:r>
          </a:p>
          <a:p>
            <a:pPr marL="457200" lvl="1" indent="0">
              <a:spcBef>
                <a:spcPts val="0"/>
              </a:spcBef>
              <a:buNone/>
            </a:pPr>
            <a:endParaRPr lang="en-CA" sz="1200" b="1" dirty="0"/>
          </a:p>
          <a:p>
            <a:pPr marL="0" indent="0">
              <a:spcBef>
                <a:spcPts val="0"/>
              </a:spcBef>
              <a:buNone/>
            </a:pPr>
            <a:r>
              <a:rPr lang="en-CA" b="1" dirty="0"/>
              <a:t>Mobilier et considerations </a:t>
            </a:r>
            <a:r>
              <a:rPr lang="en-CA" b="1" dirty="0" err="1"/>
              <a:t>importantes</a:t>
            </a:r>
            <a:r>
              <a:rPr lang="en-CA" b="1" dirty="0"/>
              <a:t> pour la conception </a:t>
            </a:r>
            <a:r>
              <a:rPr lang="en-CA" b="1" dirty="0" err="1"/>
              <a:t>d’espaces</a:t>
            </a:r>
            <a:r>
              <a:rPr lang="en-CA" b="1" dirty="0"/>
              <a:t>: </a:t>
            </a:r>
          </a:p>
          <a:p>
            <a:pPr lvl="1">
              <a:spcBef>
                <a:spcPts val="0"/>
              </a:spcBef>
            </a:pPr>
            <a:r>
              <a:rPr lang="fr-CA" sz="1200" dirty="0">
                <a:effectLst/>
              </a:rPr>
              <a:t>Veuillez offrir une variété de meubles et de moyens de participer</a:t>
            </a:r>
            <a:r>
              <a:rPr lang="fr-CA" sz="1800" dirty="0">
                <a:effectLst/>
                <a:latin typeface="Calibri" panose="020F0502020204030204" pitchFamily="34" charset="0"/>
              </a:rPr>
              <a:t>.</a:t>
            </a:r>
            <a:endParaRPr lang="en-CA" sz="1200" dirty="0"/>
          </a:p>
          <a:p>
            <a:pPr lvl="1">
              <a:spcBef>
                <a:spcPts val="0"/>
              </a:spcBef>
            </a:pPr>
            <a:r>
              <a:rPr lang="fr-CA" sz="1200" dirty="0">
                <a:effectLst/>
              </a:rPr>
              <a:t>Considérez l'ajustabilité, l'ergonomie et la flexibilité lors de la sélection des meubles.</a:t>
            </a:r>
            <a:r>
              <a:rPr lang="en-CA" sz="1200" dirty="0"/>
              <a:t> </a:t>
            </a:r>
          </a:p>
          <a:p>
            <a:pPr lvl="1">
              <a:spcBef>
                <a:spcPts val="0"/>
              </a:spcBef>
            </a:pPr>
            <a:r>
              <a:rPr lang="fr-CA" sz="1200" dirty="0">
                <a:effectLst/>
              </a:rPr>
              <a:t>Les dégagements pour les genoux et les orteils doivent être pris en compte lors de la sélection des styles de base de table/bureau.</a:t>
            </a:r>
            <a:endParaRPr lang="en-CA" sz="1200" dirty="0"/>
          </a:p>
          <a:p>
            <a:pPr lvl="1">
              <a:spcBef>
                <a:spcPts val="0"/>
              </a:spcBef>
            </a:pPr>
            <a:r>
              <a:rPr lang="fr-CA" sz="1200" dirty="0">
                <a:effectLst/>
              </a:rPr>
              <a:t>Choisissez des mécanismes électriques pour les tables réglables en hauteur qui sont plus faciles à ajuster.</a:t>
            </a:r>
            <a:endParaRPr lang="en-CA" sz="1200" dirty="0"/>
          </a:p>
          <a:p>
            <a:pPr lvl="1">
              <a:spcBef>
                <a:spcPts val="0"/>
              </a:spcBef>
            </a:pPr>
            <a:r>
              <a:rPr lang="fr-CA" sz="1200" dirty="0">
                <a:effectLst/>
              </a:rPr>
              <a:t>Assurez-vous que les surfaces de travail et les comptoirs ont des coins et des bords arrondis ou émoussés.</a:t>
            </a:r>
          </a:p>
          <a:p>
            <a:pPr lvl="1">
              <a:spcBef>
                <a:spcPts val="0"/>
              </a:spcBef>
            </a:pPr>
            <a:r>
              <a:rPr lang="fr-CA" sz="1200" dirty="0">
                <a:effectLst/>
              </a:rPr>
              <a:t>Incluez des options pour gauchers et droitiers ou celles qui offrent les deux.</a:t>
            </a:r>
            <a:endParaRPr lang="en-CA" sz="1200" dirty="0"/>
          </a:p>
          <a:p>
            <a:pPr lvl="1">
              <a:spcBef>
                <a:spcPts val="0"/>
              </a:spcBef>
            </a:pPr>
            <a:r>
              <a:rPr lang="fr-CA" sz="1200" dirty="0">
                <a:effectLst/>
              </a:rPr>
              <a:t>Considérez comment les tableaux blancs peuvent convenir aux personnes de différentes tailles ainsi que depuis une position assise, c'est-à-dire positionnés verticalement.</a:t>
            </a:r>
            <a:endParaRPr lang="en-CA" sz="1200" dirty="0"/>
          </a:p>
          <a:p>
            <a:pPr lvl="1">
              <a:spcBef>
                <a:spcPts val="0"/>
              </a:spcBef>
            </a:pPr>
            <a:r>
              <a:rPr lang="fr-CA" sz="1200" dirty="0">
                <a:solidFill>
                  <a:srgbClr val="000000"/>
                </a:solidFill>
                <a:effectLst/>
                <a:latin typeface="Tw Cen MT" panose="020B0602020104020603" pitchFamily="34" charset="0"/>
              </a:rPr>
              <a:t>Évitez de planifier des points de travail avec le dos des utilisateurs vers un couloir principal.</a:t>
            </a:r>
            <a:endParaRPr lang="en-CA" sz="1200" dirty="0"/>
          </a:p>
          <a:p>
            <a:pPr lvl="1">
              <a:spcBef>
                <a:spcPts val="0"/>
              </a:spcBef>
            </a:pPr>
            <a:r>
              <a:rPr lang="fr-CA" sz="1200" dirty="0">
                <a:effectLst/>
              </a:rPr>
              <a:t>Assurez-vous qu'il y a de l'espace pour que les chaises peuvent être déplacées (ne doit pas obstruer les voies) lorsqu'un point de travail est occupé par un utilisateur d’appareil d’aide à la mobilité.</a:t>
            </a:r>
            <a:endParaRPr lang="en-CA" sz="1200" dirty="0"/>
          </a:p>
          <a:p>
            <a:pPr lvl="1">
              <a:spcBef>
                <a:spcPts val="0"/>
              </a:spcBef>
            </a:pPr>
            <a:r>
              <a:rPr lang="fr-CA" sz="1200" dirty="0">
                <a:effectLst/>
              </a:rPr>
              <a:t>Considérez comment maximiser les lignes de vue pour ceux qui bénéficient de la lecture labiale.</a:t>
            </a:r>
            <a:endParaRPr lang="en-CA" sz="1200" dirty="0"/>
          </a:p>
          <a:p>
            <a:pPr>
              <a:spcBef>
                <a:spcPts val="0"/>
              </a:spcBef>
            </a:pPr>
            <a:endParaRPr lang="en-CA"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6</a:t>
            </a:fld>
            <a:endParaRPr lang="fr-CA"/>
          </a:p>
        </p:txBody>
      </p:sp>
      <p:sp>
        <p:nvSpPr>
          <p:cNvPr id="11" name="Text Placeholder 6">
            <a:extLst>
              <a:ext uri="{FF2B5EF4-FFF2-40B4-BE49-F238E27FC236}">
                <a16:creationId xmlns:a16="http://schemas.microsoft.com/office/drawing/2014/main" id="{C54FFB54-0AE9-17B4-6DF3-808FFDF910C8}"/>
              </a:ext>
            </a:extLst>
          </p:cNvPr>
          <p:cNvSpPr txBox="1">
            <a:spLocks/>
          </p:cNvSpPr>
          <p:nvPr>
            <p:custDataLst>
              <p:tags r:id="rId1"/>
            </p:custDataLst>
          </p:nvPr>
        </p:nvSpPr>
        <p:spPr>
          <a:xfrm>
            <a:off x="3929449" y="0"/>
            <a:ext cx="7422763" cy="953902"/>
          </a:xfrm>
          <a:prstGeom prst="rect">
            <a:avLst/>
          </a:prstGeom>
          <a:solidFill>
            <a:schemeClr val="accent3">
              <a:alpha val="50196"/>
            </a:schemeClr>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Tw Cen MT Condensed Extra Bold" panose="020B08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w Cen MT" panose="020B06020201040206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w Cen MT" panose="020B06020201040206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CA" sz="2400"/>
              <a:t>SPÉCIFICATIONS GÉNÉRALES ET BUREAUX À AIRES OUVERTES (suite)</a:t>
            </a:r>
            <a:endParaRPr lang="fr-CA" sz="2400" dirty="0"/>
          </a:p>
        </p:txBody>
      </p:sp>
      <p:sp>
        <p:nvSpPr>
          <p:cNvPr id="12" name="Text Placeholder 5">
            <a:extLst>
              <a:ext uri="{FF2B5EF4-FFF2-40B4-BE49-F238E27FC236}">
                <a16:creationId xmlns:a16="http://schemas.microsoft.com/office/drawing/2014/main" id="{0BBE8F1D-5151-238F-E510-F1853A9C30EC}"/>
              </a:ext>
            </a:extLst>
          </p:cNvPr>
          <p:cNvSpPr>
            <a:spLocks noGrp="1"/>
          </p:cNvSpPr>
          <p:nvPr>
            <p:ph type="body" sz="half" idx="22"/>
            <p:custDataLst>
              <p:tags r:id="rId2"/>
            </p:custDataLst>
          </p:nvPr>
        </p:nvSpPr>
        <p:spPr>
          <a:xfrm>
            <a:off x="838200" y="-1"/>
            <a:ext cx="2975919" cy="950259"/>
          </a:xfrm>
        </p:spPr>
        <p:txBody>
          <a:bodyPr>
            <a:normAutofit/>
          </a:bodyPr>
          <a:lstStyle/>
          <a:p>
            <a:pPr algn="ctr"/>
            <a:r>
              <a:rPr lang="fr-CA" sz="1800" dirty="0"/>
              <a:t>AUTRES</a:t>
            </a:r>
          </a:p>
        </p:txBody>
      </p:sp>
      <p:sp>
        <p:nvSpPr>
          <p:cNvPr id="4" name="Date Placeholder 3">
            <a:extLst>
              <a:ext uri="{FF2B5EF4-FFF2-40B4-BE49-F238E27FC236}">
                <a16:creationId xmlns:a16="http://schemas.microsoft.com/office/drawing/2014/main" id="{31AE2718-4859-67A6-69A0-564D899BC76F}"/>
              </a:ext>
            </a:extLst>
          </p:cNvPr>
          <p:cNvSpPr>
            <a:spLocks noGrp="1"/>
          </p:cNvSpPr>
          <p:nvPr>
            <p:ph type="dt" sz="half" idx="10"/>
          </p:nvPr>
        </p:nvSpPr>
        <p:spPr>
          <a:xfrm>
            <a:off x="857654" y="6382511"/>
            <a:ext cx="1304365" cy="365125"/>
          </a:xfrm>
        </p:spPr>
        <p:txBody>
          <a:bodyPr/>
          <a:lstStyle/>
          <a:p>
            <a:fld id="{A77644CA-881C-412D-94F0-8C5BA8690DC9}" type="datetime1">
              <a:rPr lang="en-US" smtClean="0"/>
              <a:t>4/12/2024</a:t>
            </a:fld>
            <a:endParaRPr lang="fr-CA" dirty="0"/>
          </a:p>
        </p:txBody>
      </p:sp>
      <p:sp>
        <p:nvSpPr>
          <p:cNvPr id="5" name="Footer Placeholder 4">
            <a:extLst>
              <a:ext uri="{FF2B5EF4-FFF2-40B4-BE49-F238E27FC236}">
                <a16:creationId xmlns:a16="http://schemas.microsoft.com/office/drawing/2014/main" id="{48DAA869-55C6-7C25-C6E9-34BD9BF1A2C4}"/>
              </a:ext>
            </a:extLst>
          </p:cNvPr>
          <p:cNvSpPr>
            <a:spLocks noGrp="1"/>
          </p:cNvSpPr>
          <p:nvPr>
            <p:ph type="ftr" sz="quarter" idx="3"/>
          </p:nvPr>
        </p:nvSpPr>
        <p:spPr>
          <a:xfrm>
            <a:off x="2250141" y="6356350"/>
            <a:ext cx="6821670" cy="365125"/>
          </a:xfrm>
        </p:spPr>
        <p:txBody>
          <a:bodyPr/>
          <a:lstStyle/>
          <a:p>
            <a:r>
              <a:rPr lang="fr-FR" dirty="0"/>
              <a:t>CENTRE NATIONAL D’EXPERTISE EN DESIGN INTÉRIEUR | SOLUTIONS EN MILIEU DE TRAVAIL DE SPAC</a:t>
            </a:r>
            <a:endParaRPr lang="en-CA" dirty="0"/>
          </a:p>
        </p:txBody>
      </p:sp>
    </p:spTree>
    <p:extLst>
      <p:ext uri="{BB962C8B-B14F-4D97-AF65-F5344CB8AC3E}">
        <p14:creationId xmlns:p14="http://schemas.microsoft.com/office/powerpoint/2010/main" val="1848765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custDataLst>
              <p:tags r:id="rId1"/>
            </p:custDataLst>
          </p:nvPr>
        </p:nvSpPr>
        <p:spPr/>
        <p:txBody>
          <a:bodyPr>
            <a:noAutofit/>
          </a:bodyPr>
          <a:lstStyle/>
          <a:p>
            <a:pPr marL="0" indent="0">
              <a:buNone/>
            </a:pPr>
            <a:r>
              <a:rPr lang="fr-CA" sz="1300"/>
              <a:t>Le Milieu de travail GC et la vision du gouvernement numérique sont regroupés dans l’initiative du milieu de travail numérique lancée par le Secrétariat du Conseil du Trésor du Canada (SCT), en collaboration avec SPAC et Services Partagés Canada (SPC).  L’objectif est de normaliser et d’autoriser la vision du gouvernement numérique dans le contexte du Milieu de travail GC et d’aligner les normes d’aménagement de la technologie vers une commune partagée. Les rôles des trois organismes se définissent comme suit :</a:t>
            </a:r>
          </a:p>
          <a:p>
            <a:r>
              <a:rPr lang="fr-CA" sz="1300"/>
              <a:t>Le </a:t>
            </a:r>
            <a:r>
              <a:rPr lang="fr-CA" sz="1300" b="1"/>
              <a:t>Secrétariat du Conseil du Trésor du Canada (SCT)</a:t>
            </a:r>
            <a:r>
              <a:rPr lang="fr-CA" sz="1300"/>
              <a:t> appuiera SPAC et SPC dans la mise en œuvre des technologies du Milieu de travail GC au moyen des normes et des instruments politiques pertinents ainsi que des mécanismes et des modèles associés au financement.</a:t>
            </a:r>
          </a:p>
          <a:p>
            <a:r>
              <a:rPr lang="fr-CA" sz="1300" b="1"/>
              <a:t>Services partagés Canada (SPC)</a:t>
            </a:r>
            <a:r>
              <a:rPr lang="fr-CA" sz="1300"/>
              <a:t> fera ressortir les exigences opérationnelles de l’organisme et élaborera les exigences technologiques connexes.  SPC créera des solutions en matière d’infrastructures de technologie qui répondront aux exigences opérationnelles de l’organisme afin de concrétiser la vision du Milieu de travail GC à l’aide d’un modèle commun de milieu de travail numérique.  Les solutions technologiques seront regroupées dans des services de TI normalisés, souples, modernes, sécurisés et fiables.  SPC travaillera de concert avec le SCT afin d’établir des normes de service et de technologie en matière de TI et d’aider SPAC à fournir la technologie dans le cadre des projets d’aménagement du Milieu de travail GC.</a:t>
            </a:r>
          </a:p>
          <a:p>
            <a:r>
              <a:rPr lang="fr-CA" sz="1300" b="1"/>
              <a:t>Services publics et Approvisionnement Canada (SPAC)</a:t>
            </a:r>
            <a:r>
              <a:rPr lang="fr-CA" sz="1300"/>
              <a:t> mettra en place la vision du Milieu de travail GC et les exigences opérationnelles des organismes associés. SPAC concevra des bureaux qui répondront aux exigences opérationnelles afin de réaliser la vision du Milieu de travail GC de l’avenir. SPAC et SPC collaboreront afin d’intégrer les solutions technologiques à la conception des installations selon une approche globale.</a:t>
            </a:r>
          </a:p>
          <a:p>
            <a:pPr marL="0" indent="0">
              <a:buNone/>
            </a:pPr>
            <a:r>
              <a:rPr lang="fr-CA" sz="1300"/>
              <a:t>Le modèle d’aménagement du Milieu de travail GC satisfera aux besoins généraux en matière de milieu de travail des employés du gouvernement du Canada qui travaillent dans un milieu de travail sans fil non assigné et ont besoin de services technologiques collaboratifs et adaptés, en tout temps et partout, dans les domaines de leur milieu de travail (étage, étages multiples, immeuble dans son ensemble).  SPC demeure le responsable technique de tous les services technologiques qui sont apportés dans les aménagements du Milieu de travail GC. Les services technologiques et les normes relatives au milieu de travail qui forment la base du modèle d’aménagement du Milieu de travail GC sont rassemblés en fonction des besoins opérationnels dans le cadre d’une posture de sécurité « Protégé B » pour la configuration, l’accessibilité et la conception de l’espace.  Les postures de sécurité subséquentes seront élaborées en consultation et en collaboration étroites avec les partenaires et les intervenants. Tous les besoins en matière d’aménagement qui ne font pas partie du modèle d’aménagement du Milieu de travail GC devront être approuvés par la gouvernance du Conseil d’examen de l’architecture intégrée du SCT du gouvernement du Canada pour le financement. </a:t>
            </a:r>
          </a:p>
          <a:p>
            <a:pPr marL="0" indent="0">
              <a:buNone/>
            </a:pPr>
            <a:endParaRPr lang="en-CA"/>
          </a:p>
          <a:p>
            <a:pPr marL="0" indent="0">
              <a:buNone/>
            </a:pPr>
            <a:r>
              <a:rPr lang="fr-CA"/>
              <a:t> </a:t>
            </a:r>
          </a:p>
        </p:txBody>
      </p:sp>
      <p:sp>
        <p:nvSpPr>
          <p:cNvPr id="2" name="Slide Number Placeholder 1"/>
          <p:cNvSpPr>
            <a:spLocks noGrp="1"/>
          </p:cNvSpPr>
          <p:nvPr>
            <p:ph type="sldNum" sz="quarter" idx="12"/>
            <p:custDataLst>
              <p:tags r:id="rId2"/>
            </p:custDataLst>
          </p:nvPr>
        </p:nvSpPr>
        <p:spPr/>
        <p:txBody>
          <a:bodyPr/>
          <a:lstStyle/>
          <a:p>
            <a:fld id="{B281B320-300E-4159-A42B-6C3D22C81CA1}" type="slidenum">
              <a:rPr lang="fr-CA" smtClean="0"/>
              <a:pPr/>
              <a:t>7</a:t>
            </a:fld>
            <a:endParaRPr lang="fr-CA"/>
          </a:p>
        </p:txBody>
      </p:sp>
      <p:sp>
        <p:nvSpPr>
          <p:cNvPr id="8" name="Text Placeholder 7"/>
          <p:cNvSpPr>
            <a:spLocks noGrp="1"/>
          </p:cNvSpPr>
          <p:nvPr>
            <p:ph type="body" sz="half" idx="22"/>
            <p:custDataLst>
              <p:tags r:id="rId3"/>
            </p:custDataLst>
          </p:nvPr>
        </p:nvSpPr>
        <p:spPr>
          <a:xfrm>
            <a:off x="838200" y="-5651"/>
            <a:ext cx="2974961" cy="950169"/>
          </a:xfrm>
        </p:spPr>
        <p:txBody>
          <a:bodyPr/>
          <a:lstStyle/>
          <a:p>
            <a:pPr algn="ctr"/>
            <a:r>
              <a:rPr lang="fr-CA" sz="1800"/>
              <a:t>INTRODUCTION</a:t>
            </a:r>
          </a:p>
        </p:txBody>
      </p:sp>
      <p:sp>
        <p:nvSpPr>
          <p:cNvPr id="9" name="Text Placeholder 8"/>
          <p:cNvSpPr>
            <a:spLocks noGrp="1"/>
          </p:cNvSpPr>
          <p:nvPr>
            <p:ph type="body" sz="half" idx="23"/>
            <p:custDataLst>
              <p:tags r:id="rId4"/>
            </p:custDataLst>
          </p:nvPr>
        </p:nvSpPr>
        <p:spPr>
          <a:xfrm>
            <a:off x="3929449" y="-5651"/>
            <a:ext cx="7422763" cy="950169"/>
          </a:xfrm>
          <a:solidFill>
            <a:schemeClr val="bg2">
              <a:lumMod val="90000"/>
            </a:schemeClr>
          </a:solidFill>
        </p:spPr>
        <p:txBody>
          <a:bodyPr>
            <a:normAutofit/>
          </a:bodyPr>
          <a:lstStyle/>
          <a:p>
            <a:r>
              <a:rPr lang="fr-CA" sz="2400"/>
              <a:t>APERÇU DE LA TECHNOLOGIE</a:t>
            </a:r>
          </a:p>
        </p:txBody>
      </p:sp>
      <p:sp>
        <p:nvSpPr>
          <p:cNvPr id="12" name="Footer Placeholder 4">
            <a:extLst>
              <a:ext uri="{FF2B5EF4-FFF2-40B4-BE49-F238E27FC236}">
                <a16:creationId xmlns:a16="http://schemas.microsoft.com/office/drawing/2014/main" id="{1E702185-9049-4642-BBEE-7A96D36C4975}"/>
              </a:ext>
            </a:extLst>
          </p:cNvPr>
          <p:cNvSpPr>
            <a:spLocks noGrp="1"/>
          </p:cNvSpPr>
          <p:nvPr>
            <p:ph type="ftr" sz="quarter" idx="3"/>
            <p:custDataLst>
              <p:tags r:id="rId5"/>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sp>
        <p:nvSpPr>
          <p:cNvPr id="4" name="Date Placeholder 3">
            <a:extLst>
              <a:ext uri="{FF2B5EF4-FFF2-40B4-BE49-F238E27FC236}">
                <a16:creationId xmlns:a16="http://schemas.microsoft.com/office/drawing/2014/main" id="{A280E017-92E9-A7F8-F20D-787486582B22}"/>
              </a:ext>
            </a:extLst>
          </p:cNvPr>
          <p:cNvSpPr>
            <a:spLocks noGrp="1"/>
          </p:cNvSpPr>
          <p:nvPr>
            <p:ph type="dt" sz="half" idx="10"/>
          </p:nvPr>
        </p:nvSpPr>
        <p:spPr>
          <a:xfrm>
            <a:off x="857654" y="6382511"/>
            <a:ext cx="1304365" cy="365125"/>
          </a:xfrm>
        </p:spPr>
        <p:txBody>
          <a:bodyPr/>
          <a:lstStyle/>
          <a:p>
            <a:fld id="{8FF82808-31FD-47BF-AD0C-2EA20E259319}" type="datetime1">
              <a:rPr lang="en-US" smtClean="0"/>
              <a:t>4/12/2024</a:t>
            </a:fld>
            <a:endParaRPr lang="fr-CA" dirty="0"/>
          </a:p>
        </p:txBody>
      </p:sp>
    </p:spTree>
    <p:extLst>
      <p:ext uri="{BB962C8B-B14F-4D97-AF65-F5344CB8AC3E}">
        <p14:creationId xmlns:p14="http://schemas.microsoft.com/office/powerpoint/2010/main" val="222912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custDataLst>
              <p:tags r:id="rId1"/>
            </p:custDataLst>
          </p:nvPr>
        </p:nvSpPr>
        <p:spPr>
          <a:xfrm>
            <a:off x="838200" y="1116947"/>
            <a:ext cx="10515600" cy="702617"/>
          </a:xfrm>
          <a:solidFill>
            <a:schemeClr val="bg1">
              <a:lumMod val="95000"/>
            </a:schemeClr>
          </a:solidFill>
        </p:spPr>
        <p:txBody>
          <a:bodyPr numCol="1">
            <a:normAutofit fontScale="85000" lnSpcReduction="10000"/>
          </a:bodyPr>
          <a:lstStyle/>
          <a:p>
            <a:pPr marL="0" indent="0">
              <a:buNone/>
            </a:pPr>
            <a:r>
              <a:rPr lang="fr-CA" sz="1300" b="1"/>
              <a:t>Les exigences, les considérations et les hypothèses liées à la technologie du Milieu de travail GC</a:t>
            </a:r>
            <a:r>
              <a:rPr lang="fr-CA" sz="1300"/>
              <a:t> forment la base du modèle d’aménagement du Milieu de travail GC.  Ces conditions devraient être offertes dans tous les emplacements d’aménagement, à moins d’indication contraire de la part de SPAC et/ou du ministère client.  Tous les besoins opérationnels relatifs à l’aménagement devraient être indiqués dans le document sur les besoins opérationnels.  Ces hypothèses seront examinées et mises à jour régulièrement. *Remarque : Les codes obligatoires et les spécifications techniques relatives à la technologie se trouvent dans la section Référence du présent guide.</a:t>
            </a:r>
          </a:p>
          <a:p>
            <a:pPr marL="0" lvl="0" indent="0">
              <a:buNone/>
            </a:pPr>
            <a:endParaRPr lang="en-CA"/>
          </a:p>
        </p:txBody>
      </p:sp>
      <p:sp>
        <p:nvSpPr>
          <p:cNvPr id="2" name="Slide Number Placeholder 1"/>
          <p:cNvSpPr>
            <a:spLocks noGrp="1"/>
          </p:cNvSpPr>
          <p:nvPr>
            <p:ph type="sldNum" sz="quarter" idx="12"/>
            <p:custDataLst>
              <p:tags r:id="rId2"/>
            </p:custDataLst>
          </p:nvPr>
        </p:nvSpPr>
        <p:spPr/>
        <p:txBody>
          <a:bodyPr/>
          <a:lstStyle/>
          <a:p>
            <a:fld id="{B281B320-300E-4159-A42B-6C3D22C81CA1}" type="slidenum">
              <a:rPr lang="fr-CA" smtClean="0"/>
              <a:pPr/>
              <a:t>8</a:t>
            </a:fld>
            <a:endParaRPr lang="fr-CA"/>
          </a:p>
        </p:txBody>
      </p:sp>
      <p:sp>
        <p:nvSpPr>
          <p:cNvPr id="8" name="Text Placeholder 7"/>
          <p:cNvSpPr>
            <a:spLocks noGrp="1"/>
          </p:cNvSpPr>
          <p:nvPr>
            <p:ph type="body" sz="half" idx="22"/>
            <p:custDataLst>
              <p:tags r:id="rId3"/>
            </p:custDataLst>
          </p:nvPr>
        </p:nvSpPr>
        <p:spPr>
          <a:xfrm>
            <a:off x="838200" y="-5651"/>
            <a:ext cx="2974961" cy="950169"/>
          </a:xfrm>
        </p:spPr>
        <p:txBody>
          <a:bodyPr/>
          <a:lstStyle/>
          <a:p>
            <a:pPr algn="ctr"/>
            <a:r>
              <a:rPr lang="fr-CA" sz="1800"/>
              <a:t>INTRODUCTION</a:t>
            </a:r>
          </a:p>
        </p:txBody>
      </p:sp>
      <p:sp>
        <p:nvSpPr>
          <p:cNvPr id="9" name="Text Placeholder 8"/>
          <p:cNvSpPr>
            <a:spLocks noGrp="1"/>
          </p:cNvSpPr>
          <p:nvPr>
            <p:ph type="body" sz="half" idx="23"/>
            <p:custDataLst>
              <p:tags r:id="rId4"/>
            </p:custDataLst>
          </p:nvPr>
        </p:nvSpPr>
        <p:spPr>
          <a:xfrm>
            <a:off x="3929449" y="-5651"/>
            <a:ext cx="7422763" cy="950169"/>
          </a:xfrm>
          <a:solidFill>
            <a:schemeClr val="bg2">
              <a:lumMod val="90000"/>
            </a:schemeClr>
          </a:solidFill>
        </p:spPr>
        <p:txBody>
          <a:bodyPr>
            <a:normAutofit/>
          </a:bodyPr>
          <a:lstStyle/>
          <a:p>
            <a:r>
              <a:rPr lang="fr-CA"/>
              <a:t>APERÇU DE LA TECHNOLOGIE (suite)</a:t>
            </a:r>
          </a:p>
        </p:txBody>
      </p:sp>
      <p:sp>
        <p:nvSpPr>
          <p:cNvPr id="13" name="Content Placeholder 6"/>
          <p:cNvSpPr txBox="1">
            <a:spLocks/>
          </p:cNvSpPr>
          <p:nvPr>
            <p:custDataLst>
              <p:tags r:id="rId5"/>
            </p:custDataLst>
          </p:nvPr>
        </p:nvSpPr>
        <p:spPr>
          <a:xfrm>
            <a:off x="838200" y="1861352"/>
            <a:ext cx="10472963" cy="4494998"/>
          </a:xfrm>
          <a:prstGeom prst="rect">
            <a:avLst/>
          </a:prstGeom>
          <a:solidFill>
            <a:schemeClr val="accent1">
              <a:lumMod val="20000"/>
              <a:lumOff val="80000"/>
            </a:schemeClr>
          </a:solidFill>
        </p:spPr>
        <p:txBody>
          <a:bodyPr vert="horz" lIns="91440" tIns="45720" rIns="91440" bIns="45720" numCol="2"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b="1" dirty="0"/>
              <a:t>Généralités </a:t>
            </a:r>
          </a:p>
          <a:p>
            <a:pPr>
              <a:spcBef>
                <a:spcPts val="0"/>
              </a:spcBef>
            </a:pPr>
            <a:r>
              <a:rPr lang="fr-CA" dirty="0">
                <a:latin typeface="Tw Cen MT"/>
              </a:rPr>
              <a:t>SPAC et SPC devront effectuer une visite des lieux de chaque aménagement pour évaluer les aspects à considérer et les hypothèses relatifs à la technologie. </a:t>
            </a:r>
            <a:endParaRPr lang="fr-CA" dirty="0"/>
          </a:p>
          <a:p>
            <a:pPr>
              <a:spcBef>
                <a:spcPts val="0"/>
              </a:spcBef>
            </a:pPr>
            <a:r>
              <a:rPr lang="fr-CA" dirty="0"/>
              <a:t>Hauteur standard du plafond : 10 pi. </a:t>
            </a:r>
          </a:p>
          <a:p>
            <a:pPr>
              <a:spcBef>
                <a:spcPts val="0"/>
              </a:spcBef>
            </a:pPr>
            <a:r>
              <a:rPr lang="fr-CA" dirty="0"/>
              <a:t>Mur et matériaux de construction standards de l’immeuble (c.-à-d. métal, béton et cloison sèche). </a:t>
            </a:r>
          </a:p>
          <a:p>
            <a:pPr>
              <a:spcBef>
                <a:spcPts val="0"/>
              </a:spcBef>
            </a:pPr>
            <a:r>
              <a:rPr lang="fr-CA" dirty="0"/>
              <a:t>Milieu de travail GC conçu principalement pour les espaces de travail du bureau (</a:t>
            </a:r>
            <a:r>
              <a:rPr lang="fr-FR" dirty="0"/>
              <a:t>ne tient pas compte des locaux </a:t>
            </a:r>
            <a:r>
              <a:rPr lang="fr-CA" dirty="0"/>
              <a:t>à usage particulier</a:t>
            </a:r>
            <a:r>
              <a:rPr lang="fr-FR" dirty="0"/>
              <a:t>)</a:t>
            </a:r>
            <a:endParaRPr lang="fr-CA" dirty="0"/>
          </a:p>
          <a:p>
            <a:pPr marL="0" indent="0">
              <a:spcBef>
                <a:spcPts val="0"/>
              </a:spcBef>
              <a:buFont typeface="Arial" panose="020B0604020202020204" pitchFamily="34" charset="0"/>
              <a:buNone/>
            </a:pPr>
            <a:endParaRPr lang="en-CA" b="1" dirty="0"/>
          </a:p>
          <a:p>
            <a:pPr marL="0" indent="0">
              <a:spcBef>
                <a:spcPts val="0"/>
              </a:spcBef>
              <a:buFont typeface="Arial" panose="020B0604020202020204" pitchFamily="34" charset="0"/>
              <a:buNone/>
            </a:pPr>
            <a:r>
              <a:rPr lang="fr-CA" b="1" dirty="0"/>
              <a:t>Câbles</a:t>
            </a:r>
          </a:p>
          <a:p>
            <a:pPr>
              <a:spcBef>
                <a:spcPts val="0"/>
              </a:spcBef>
            </a:pPr>
            <a:r>
              <a:rPr lang="fr-CA" dirty="0"/>
              <a:t>Les câbles verticaux et horizontaux (sauf le Wi-Fi du GC) seront installés par SPAC.</a:t>
            </a:r>
          </a:p>
          <a:p>
            <a:pPr>
              <a:spcBef>
                <a:spcPts val="0"/>
              </a:spcBef>
            </a:pPr>
            <a:r>
              <a:rPr lang="fr-CA" dirty="0"/>
              <a:t>Un seul branchement au réseau local peut être fait pour plusieurs services. </a:t>
            </a:r>
          </a:p>
          <a:p>
            <a:pPr>
              <a:spcBef>
                <a:spcPts val="0"/>
              </a:spcBef>
            </a:pPr>
            <a:r>
              <a:rPr lang="fr-CA" dirty="0"/>
              <a:t>Un maximum de 20 % de branchements au réseau local seront déployés pour un aménagement du Milieu de travail GC </a:t>
            </a:r>
            <a:r>
              <a:rPr lang="fr-FR" dirty="0"/>
              <a:t>(pour tous les postes de travail combinés, à l’exception des points de contact, des cabines téléphoniques et des points de discussion).</a:t>
            </a:r>
            <a:endParaRPr lang="fr-CA" dirty="0"/>
          </a:p>
          <a:p>
            <a:pPr>
              <a:spcBef>
                <a:spcPts val="0"/>
              </a:spcBef>
            </a:pPr>
            <a:r>
              <a:rPr lang="fr-CA" dirty="0"/>
              <a:t>Peu ou pas de limites quant aux câbles dans un immeuble (c.-à-d. perçage du plancher, ajout de conduits).</a:t>
            </a:r>
          </a:p>
          <a:p>
            <a:pPr marL="0" indent="0">
              <a:spcBef>
                <a:spcPts val="0"/>
              </a:spcBef>
              <a:buFont typeface="Arial" panose="020B0604020202020204" pitchFamily="34" charset="0"/>
              <a:buNone/>
            </a:pPr>
            <a:endParaRPr lang="en-CA" dirty="0"/>
          </a:p>
          <a:p>
            <a:pPr marL="0" indent="0">
              <a:spcBef>
                <a:spcPts val="0"/>
              </a:spcBef>
              <a:buFont typeface="Arial" panose="020B0604020202020204" pitchFamily="34" charset="0"/>
              <a:buNone/>
            </a:pPr>
            <a:r>
              <a:rPr lang="fr-CA" b="1" dirty="0"/>
              <a:t>Réseau (réseau local et réseau étendu)</a:t>
            </a:r>
          </a:p>
          <a:p>
            <a:pPr>
              <a:spcBef>
                <a:spcPts val="0"/>
              </a:spcBef>
            </a:pPr>
            <a:r>
              <a:rPr lang="fr-CA" dirty="0"/>
              <a:t>Un port d’accès par point d’accès.</a:t>
            </a:r>
          </a:p>
          <a:p>
            <a:pPr>
              <a:spcBef>
                <a:spcPts val="0"/>
              </a:spcBef>
            </a:pPr>
            <a:r>
              <a:rPr lang="fr-CA" dirty="0"/>
              <a:t>Un commutateur à 48 ports.</a:t>
            </a:r>
          </a:p>
          <a:p>
            <a:pPr>
              <a:spcBef>
                <a:spcPts val="0"/>
              </a:spcBef>
            </a:pPr>
            <a:r>
              <a:rPr lang="fr-CA" dirty="0"/>
              <a:t>Une salle des télécommunications par 1100 m</a:t>
            </a:r>
            <a:r>
              <a:rPr lang="fr-CA" baseline="30000" dirty="0"/>
              <a:t>2</a:t>
            </a:r>
            <a:r>
              <a:rPr lang="fr-CA" dirty="0"/>
              <a:t>.</a:t>
            </a:r>
          </a:p>
          <a:p>
            <a:pPr>
              <a:spcBef>
                <a:spcPts val="0"/>
              </a:spcBef>
            </a:pPr>
            <a:r>
              <a:rPr lang="fr-CA" dirty="0"/>
              <a:t>Un étage compte en moyenne 1100 m</a:t>
            </a:r>
            <a:r>
              <a:rPr lang="fr-CA" baseline="30000" dirty="0"/>
              <a:t>2</a:t>
            </a:r>
            <a:r>
              <a:rPr lang="fr-CA" dirty="0"/>
              <a:t>.</a:t>
            </a:r>
          </a:p>
          <a:p>
            <a:pPr>
              <a:spcBef>
                <a:spcPts val="0"/>
              </a:spcBef>
            </a:pPr>
            <a:r>
              <a:rPr lang="fr-CA" dirty="0"/>
              <a:t>Connexion filaire au réseau local qui fournit un débit de 1 Mb/s à chaque appareil connecté.</a:t>
            </a:r>
          </a:p>
          <a:p>
            <a:pPr marL="0" indent="0">
              <a:spcBef>
                <a:spcPts val="0"/>
              </a:spcBef>
              <a:buFont typeface="Arial" panose="020B0604020202020204" pitchFamily="34" charset="0"/>
              <a:buNone/>
            </a:pPr>
            <a:endParaRPr lang="en-CA" b="1" dirty="0"/>
          </a:p>
          <a:p>
            <a:pPr marL="0" indent="0">
              <a:spcBef>
                <a:spcPts val="0"/>
              </a:spcBef>
              <a:buFont typeface="Arial" panose="020B0604020202020204" pitchFamily="34" charset="0"/>
              <a:buNone/>
            </a:pPr>
            <a:r>
              <a:rPr lang="fr-CA" b="1" dirty="0"/>
              <a:t>Wi-Fi</a:t>
            </a:r>
          </a:p>
          <a:p>
            <a:pPr>
              <a:spcBef>
                <a:spcPts val="0"/>
              </a:spcBef>
            </a:pPr>
            <a:r>
              <a:rPr lang="fr-CA" dirty="0"/>
              <a:t>Connectivité entièrement sans fil à l’aménagement du Milieu de travail GC.</a:t>
            </a:r>
          </a:p>
          <a:p>
            <a:pPr>
              <a:spcBef>
                <a:spcPts val="0"/>
              </a:spcBef>
            </a:pPr>
            <a:r>
              <a:rPr lang="fr-CA" dirty="0"/>
              <a:t>Le Wi-Fi du GC (multilocataire) est le service du GC recommandé par SPC pour la connectivité au réseau. </a:t>
            </a:r>
          </a:p>
          <a:p>
            <a:pPr>
              <a:spcBef>
                <a:spcPts val="0"/>
              </a:spcBef>
            </a:pPr>
            <a:r>
              <a:rPr lang="fr-CA" dirty="0"/>
              <a:t>Un service Wi-Fi commercial est offert (passerelles d’accès à distance protégé ou de réseau privé virtuel à vérifier pour les ministères). </a:t>
            </a:r>
          </a:p>
          <a:p>
            <a:pPr>
              <a:spcBef>
                <a:spcPts val="0"/>
              </a:spcBef>
            </a:pPr>
            <a:r>
              <a:rPr lang="fr-CA" dirty="0"/>
              <a:t>Un point d’accès soutient quinze connexions simultanées d’appareils (compatibles avec les appareils informatiques et mobiles du GC).</a:t>
            </a:r>
          </a:p>
          <a:p>
            <a:pPr>
              <a:spcBef>
                <a:spcPts val="0"/>
              </a:spcBef>
            </a:pPr>
            <a:r>
              <a:rPr lang="fr-CA" dirty="0"/>
              <a:t>Deux appareils par utilisateur final (informatique et mobile).</a:t>
            </a:r>
          </a:p>
          <a:p>
            <a:pPr>
              <a:spcBef>
                <a:spcPts val="0"/>
              </a:spcBef>
            </a:pPr>
            <a:r>
              <a:rPr lang="fr-CA" dirty="0"/>
              <a:t>Au moins trois points d’accès par étage.</a:t>
            </a:r>
          </a:p>
          <a:p>
            <a:pPr>
              <a:spcBef>
                <a:spcPts val="0"/>
              </a:spcBef>
            </a:pPr>
            <a:r>
              <a:rPr lang="fr-CA" dirty="0"/>
              <a:t>La taille du contrôleur varie selon le nombre de points d’accès.</a:t>
            </a:r>
          </a:p>
          <a:p>
            <a:pPr>
              <a:spcBef>
                <a:spcPts val="0"/>
              </a:spcBef>
            </a:pPr>
            <a:r>
              <a:rPr lang="fr-CA" dirty="0"/>
              <a:t>Fonction d’appels Wi-Fi activée.</a:t>
            </a:r>
          </a:p>
          <a:p>
            <a:pPr marL="0" indent="0">
              <a:spcBef>
                <a:spcPts val="0"/>
              </a:spcBef>
              <a:buFont typeface="Arial" panose="020B0604020202020204" pitchFamily="34" charset="0"/>
              <a:buNone/>
            </a:pPr>
            <a:endParaRPr lang="en-CA" b="1" dirty="0"/>
          </a:p>
          <a:p>
            <a:pPr marL="0" indent="0">
              <a:spcBef>
                <a:spcPts val="0"/>
              </a:spcBef>
              <a:buNone/>
            </a:pPr>
            <a:r>
              <a:rPr lang="fr-CA" b="1" dirty="0">
                <a:latin typeface="Tw Cen MT"/>
              </a:rPr>
              <a:t>Voix sur IP. </a:t>
            </a:r>
            <a:endParaRPr lang="fr-CA" i="1" dirty="0"/>
          </a:p>
          <a:p>
            <a:pPr marL="0" indent="0">
              <a:spcBef>
                <a:spcPts val="0"/>
              </a:spcBef>
              <a:buFont typeface="Arial" panose="020B0604020202020204" pitchFamily="34" charset="0"/>
              <a:buNone/>
            </a:pPr>
            <a:r>
              <a:rPr lang="fr-FR" i="1" dirty="0">
                <a:latin typeface="Tw Cen MT"/>
              </a:rPr>
              <a:t>Veuillez noter que cette section est en cours de révision par le SPC afin de garantir sa conformité avec les dernières avancées technologiques.</a:t>
            </a:r>
          </a:p>
          <a:p>
            <a:pPr marL="0" indent="0">
              <a:spcBef>
                <a:spcPts val="0"/>
              </a:spcBef>
              <a:buFont typeface="Arial" panose="020B0604020202020204" pitchFamily="34" charset="0"/>
              <a:buNone/>
            </a:pPr>
            <a:endParaRPr lang="fr-CA" b="1" dirty="0"/>
          </a:p>
          <a:p>
            <a:pPr>
              <a:spcBef>
                <a:spcPts val="0"/>
              </a:spcBef>
            </a:pPr>
            <a:r>
              <a:rPr lang="fr-CA" dirty="0"/>
              <a:t>Entière disponibilité dans les points de travail collaboratifs fermés.</a:t>
            </a:r>
          </a:p>
          <a:p>
            <a:pPr>
              <a:spcBef>
                <a:spcPts val="0"/>
              </a:spcBef>
            </a:pPr>
            <a:r>
              <a:rPr lang="fr-CA" dirty="0"/>
              <a:t>Entière disponibilité dans les cabines téléphoniques et les salles de concentration.</a:t>
            </a:r>
          </a:p>
          <a:p>
            <a:pPr>
              <a:spcBef>
                <a:spcPts val="0"/>
              </a:spcBef>
            </a:pPr>
            <a:r>
              <a:rPr lang="fr-CA" dirty="0"/>
              <a:t>Vidéoconférences. </a:t>
            </a:r>
          </a:p>
          <a:p>
            <a:pPr>
              <a:spcBef>
                <a:spcPts val="0"/>
              </a:spcBef>
            </a:pPr>
            <a:r>
              <a:rPr lang="fr-CA" dirty="0"/>
              <a:t>L’accès à des solutions de vidéoconférences sera offert dans tous les points de travail collaboratifs fermés.</a:t>
            </a:r>
          </a:p>
          <a:p>
            <a:pPr>
              <a:spcBef>
                <a:spcPts val="0"/>
              </a:spcBef>
            </a:pPr>
            <a:r>
              <a:rPr lang="fr-CA" dirty="0"/>
              <a:t>Une technologie de présentation sans fil pour faire des </a:t>
            </a:r>
            <a:r>
              <a:rPr lang="fr-CA" dirty="0" err="1"/>
              <a:t>vidéocaptures</a:t>
            </a:r>
            <a:r>
              <a:rPr lang="fr-CA" dirty="0"/>
              <a:t> d’écran sera offerte à tous les points de travail munis de moniteurs d’au moins 40 po de hauteur.   </a:t>
            </a:r>
          </a:p>
          <a:p>
            <a:pPr>
              <a:spcBef>
                <a:spcPts val="0"/>
              </a:spcBef>
            </a:pPr>
            <a:r>
              <a:rPr lang="fr-CA" dirty="0"/>
              <a:t>Une solution de vidéoconférence tout-en-un sera installée dans les grandes salles de réunion et les salles de réunion moyennes.</a:t>
            </a:r>
          </a:p>
          <a:p>
            <a:pPr>
              <a:spcBef>
                <a:spcPts val="0"/>
              </a:spcBef>
            </a:pPr>
            <a:r>
              <a:rPr lang="fr-CA" dirty="0"/>
              <a:t>Services cellulaires.</a:t>
            </a:r>
          </a:p>
          <a:p>
            <a:pPr>
              <a:spcBef>
                <a:spcPts val="0"/>
              </a:spcBef>
            </a:pPr>
            <a:r>
              <a:rPr lang="fr-CA" dirty="0"/>
              <a:t>Puissance de signal minimale de 60 dB offerte dans tout le milieu de travail.</a:t>
            </a:r>
          </a:p>
          <a:p>
            <a:pPr>
              <a:spcBef>
                <a:spcPts val="0"/>
              </a:spcBef>
            </a:pPr>
            <a:r>
              <a:rPr lang="fr-CA" dirty="0"/>
              <a:t>Configuration de solutions personnalisées :</a:t>
            </a:r>
          </a:p>
          <a:p>
            <a:pPr lvl="1">
              <a:spcBef>
                <a:spcPts val="0"/>
              </a:spcBef>
            </a:pPr>
            <a:r>
              <a:rPr lang="fr-CA" dirty="0"/>
              <a:t>Édifices du patrimoine</a:t>
            </a:r>
          </a:p>
          <a:p>
            <a:pPr lvl="1">
              <a:spcBef>
                <a:spcPts val="0"/>
              </a:spcBef>
            </a:pPr>
            <a:r>
              <a:rPr lang="fr-CA" dirty="0"/>
              <a:t>Bases militaires</a:t>
            </a:r>
          </a:p>
          <a:p>
            <a:pPr lvl="1">
              <a:spcBef>
                <a:spcPts val="0"/>
              </a:spcBef>
            </a:pPr>
            <a:r>
              <a:rPr lang="fr-CA" dirty="0"/>
              <a:t>Besoins en matière d’infrastructures secrètes et classifiées </a:t>
            </a:r>
          </a:p>
          <a:p>
            <a:pPr lvl="1">
              <a:spcBef>
                <a:spcPts val="0"/>
              </a:spcBef>
            </a:pPr>
            <a:r>
              <a:rPr lang="fr-CA" dirty="0"/>
              <a:t>Très grand point de travail collaboratif fermé</a:t>
            </a:r>
          </a:p>
          <a:p>
            <a:pPr>
              <a:spcBef>
                <a:spcPts val="0"/>
              </a:spcBef>
            </a:pPr>
            <a:r>
              <a:rPr lang="fr-CA" dirty="0"/>
              <a:t>Le Guide de références techniques contiendra tous les renseignements concernant la technologie et les services par point de travail. </a:t>
            </a:r>
          </a:p>
        </p:txBody>
      </p:sp>
      <p:sp>
        <p:nvSpPr>
          <p:cNvPr id="12" name="Footer Placeholder 4">
            <a:extLst>
              <a:ext uri="{FF2B5EF4-FFF2-40B4-BE49-F238E27FC236}">
                <a16:creationId xmlns:a16="http://schemas.microsoft.com/office/drawing/2014/main" id="{250B4814-C3D9-43DF-A8B8-7437C8EA1834}"/>
              </a:ext>
            </a:extLst>
          </p:cNvPr>
          <p:cNvSpPr>
            <a:spLocks noGrp="1"/>
          </p:cNvSpPr>
          <p:nvPr>
            <p:ph type="ftr" sz="quarter" idx="3"/>
            <p:custDataLst>
              <p:tags r:id="rId6"/>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sp>
        <p:nvSpPr>
          <p:cNvPr id="4" name="Date Placeholder 3">
            <a:extLst>
              <a:ext uri="{FF2B5EF4-FFF2-40B4-BE49-F238E27FC236}">
                <a16:creationId xmlns:a16="http://schemas.microsoft.com/office/drawing/2014/main" id="{83BF6738-384A-0B6C-6754-63F77F66DBBE}"/>
              </a:ext>
            </a:extLst>
          </p:cNvPr>
          <p:cNvSpPr>
            <a:spLocks noGrp="1"/>
          </p:cNvSpPr>
          <p:nvPr>
            <p:ph type="dt" sz="half" idx="10"/>
          </p:nvPr>
        </p:nvSpPr>
        <p:spPr>
          <a:xfrm>
            <a:off x="857654" y="6382511"/>
            <a:ext cx="1304365" cy="365125"/>
          </a:xfrm>
        </p:spPr>
        <p:txBody>
          <a:bodyPr/>
          <a:lstStyle/>
          <a:p>
            <a:fld id="{D5558AA1-A69F-4E42-AD56-CB4C1D7297A6}" type="datetime1">
              <a:rPr lang="en-US" smtClean="0"/>
              <a:t>4/12/2024</a:t>
            </a:fld>
            <a:endParaRPr lang="fr-CA" dirty="0"/>
          </a:p>
        </p:txBody>
      </p:sp>
    </p:spTree>
    <p:extLst>
      <p:ext uri="{BB962C8B-B14F-4D97-AF65-F5344CB8AC3E}">
        <p14:creationId xmlns:p14="http://schemas.microsoft.com/office/powerpoint/2010/main" val="1768655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custDataLst>
              <p:tags r:id="rId1"/>
            </p:custDataLst>
          </p:nvPr>
        </p:nvSpPr>
        <p:spPr>
          <a:xfrm>
            <a:off x="838200" y="1116945"/>
            <a:ext cx="6350284" cy="2055622"/>
          </a:xfrm>
        </p:spPr>
        <p:txBody>
          <a:bodyPr>
            <a:normAutofit fontScale="92500" lnSpcReduction="20000"/>
          </a:bodyPr>
          <a:lstStyle/>
          <a:p>
            <a:pPr>
              <a:spcBef>
                <a:spcPts val="0"/>
              </a:spcBef>
            </a:pPr>
            <a:r>
              <a:rPr lang="fr-CA" b="1"/>
              <a:t>CONCEPTION</a:t>
            </a:r>
          </a:p>
          <a:p>
            <a:pPr marL="171450" indent="-171450">
              <a:spcBef>
                <a:spcPts val="0"/>
              </a:spcBef>
              <a:buFont typeface="Arial" panose="020B0604020202020204" pitchFamily="34" charset="0"/>
              <a:buChar char="•"/>
            </a:pPr>
            <a:r>
              <a:rPr lang="fr-CA"/>
              <a:t>Peut être en forme de L ou de type comptoir.</a:t>
            </a:r>
          </a:p>
          <a:p>
            <a:pPr marL="171450" indent="-171450">
              <a:spcBef>
                <a:spcPts val="0"/>
              </a:spcBef>
              <a:buFont typeface="Arial" panose="020B0604020202020204" pitchFamily="34" charset="0"/>
              <a:buChar char="•"/>
            </a:pPr>
            <a:r>
              <a:rPr lang="fr-CA"/>
              <a:t>Au moins une surface de travail réglable en hauteur par poste de travail.  Pour garantir une accessibilité optimale, des surfaces de travail à hauteur réglable et à commande électrique ayant une plage de réglage entre 584 mm (23 po) et 1237 mm (48 po) doivent être privilégiées si possible.</a:t>
            </a:r>
          </a:p>
          <a:p>
            <a:pPr marL="171450" indent="-171450">
              <a:spcBef>
                <a:spcPts val="0"/>
              </a:spcBef>
              <a:buFont typeface="Arial" panose="020B0604020202020204" pitchFamily="34" charset="0"/>
              <a:buChar char="•"/>
            </a:pPr>
            <a:r>
              <a:rPr lang="fr-CA"/>
              <a:t>Toute surface comprenant un ou des moniteurs doit être d’une profondeur d’au moins 762 mm (30 po) pour permettre l’utilisation d’un bras support pour moniteur.</a:t>
            </a:r>
          </a:p>
          <a:p>
            <a:pPr marL="171450" indent="-171450">
              <a:spcBef>
                <a:spcPts val="0"/>
              </a:spcBef>
              <a:buFont typeface="Arial" panose="020B0604020202020204" pitchFamily="34" charset="0"/>
              <a:buChar char="•"/>
            </a:pPr>
            <a:r>
              <a:rPr lang="en-CA" err="1"/>
              <a:t>Toujours</a:t>
            </a:r>
            <a:r>
              <a:rPr lang="en-CA"/>
              <a:t> </a:t>
            </a:r>
            <a:r>
              <a:rPr lang="en-CA" err="1"/>
              <a:t>confimer</a:t>
            </a:r>
            <a:r>
              <a:rPr lang="en-CA"/>
              <a:t> la </a:t>
            </a:r>
            <a:r>
              <a:rPr lang="en-CA" err="1"/>
              <a:t>compatibilité</a:t>
            </a:r>
            <a:r>
              <a:rPr lang="en-CA"/>
              <a:t> entre les </a:t>
            </a:r>
            <a:r>
              <a:rPr lang="en-CA" err="1"/>
              <a:t>moniteurs</a:t>
            </a:r>
            <a:r>
              <a:rPr lang="en-CA"/>
              <a:t>, les bras de support pour </a:t>
            </a:r>
            <a:r>
              <a:rPr lang="en-CA" err="1"/>
              <a:t>moniteurs</a:t>
            </a:r>
            <a:r>
              <a:rPr lang="en-CA"/>
              <a:t> et la taille de la surface de travail;</a:t>
            </a:r>
            <a:endParaRPr lang="fr-CA"/>
          </a:p>
          <a:p>
            <a:pPr marL="171450" indent="-171450">
              <a:spcBef>
                <a:spcPts val="0"/>
              </a:spcBef>
              <a:buFont typeface="Arial" panose="020B0604020202020204" pitchFamily="34" charset="0"/>
              <a:buChar char="•"/>
            </a:pPr>
            <a:r>
              <a:rPr lang="fr-CA"/>
              <a:t>Les panneaux ne doivent pas dépasser 1.37 m (54 po) de hauteur. Ils peuvent être plus bas, selon la zone et l’activité qui y est exécutée. </a:t>
            </a:r>
          </a:p>
          <a:p>
            <a:pPr marL="171450" indent="-171450">
              <a:spcBef>
                <a:spcPts val="0"/>
              </a:spcBef>
              <a:buFont typeface="Arial" panose="020B0604020202020204" pitchFamily="34" charset="0"/>
              <a:buChar char="•"/>
            </a:pPr>
            <a:r>
              <a:rPr lang="fr-CA"/>
              <a:t>Prévoir un fauteuil de travail ergonomique réglable et un appareil d’éclairage localisé à intensité réglable. </a:t>
            </a:r>
          </a:p>
          <a:p>
            <a:pPr marL="171450" indent="-171450">
              <a:spcBef>
                <a:spcPts val="0"/>
              </a:spcBef>
              <a:buFont typeface="Arial" panose="020B0604020202020204" pitchFamily="34" charset="0"/>
              <a:buChar char="•"/>
            </a:pPr>
            <a:r>
              <a:rPr lang="fr-CA"/>
              <a:t>Fournir des modules d’alimentation sur la surface de travail. </a:t>
            </a:r>
          </a:p>
          <a:p>
            <a:pPr marL="171450" indent="-171450">
              <a:spcBef>
                <a:spcPts val="0"/>
              </a:spcBef>
              <a:buFont typeface="Arial" panose="020B0604020202020204" pitchFamily="34" charset="0"/>
              <a:buChar char="•"/>
            </a:pPr>
            <a:r>
              <a:rPr lang="fr-CA"/>
              <a:t>Un espace de rangement ouvert ou des crochets facultatifs peuvent être ajoutés pour les sacs ou les bourses.</a:t>
            </a:r>
          </a:p>
          <a:p>
            <a:pPr marL="171450" indent="-171450">
              <a:spcBef>
                <a:spcPts val="0"/>
              </a:spcBef>
              <a:buFont typeface="Arial" panose="020B0604020202020204" pitchFamily="34" charset="0"/>
              <a:buChar char="•"/>
            </a:pPr>
            <a:r>
              <a:rPr lang="fr-CA"/>
              <a:t>Un pouf facultatif peut être ajouté, selon la zone et l’activité qui y est exécutée.</a:t>
            </a:r>
          </a:p>
        </p:txBody>
      </p:sp>
      <p:sp>
        <p:nvSpPr>
          <p:cNvPr id="5" name="Slide Number Placeholder 4"/>
          <p:cNvSpPr>
            <a:spLocks noGrp="1"/>
          </p:cNvSpPr>
          <p:nvPr>
            <p:ph type="sldNum" sz="quarter" idx="12"/>
            <p:custDataLst>
              <p:tags r:id="rId2"/>
            </p:custDataLst>
          </p:nvPr>
        </p:nvSpPr>
        <p:spPr/>
        <p:txBody>
          <a:bodyPr/>
          <a:lstStyle/>
          <a:p>
            <a:fld id="{B281B320-300E-4159-A42B-6C3D22C81CA1}" type="slidenum">
              <a:rPr lang="fr-CA" smtClean="0"/>
              <a:pPr/>
              <a:t>9</a:t>
            </a:fld>
            <a:endParaRPr lang="fr-CA"/>
          </a:p>
        </p:txBody>
      </p:sp>
      <p:sp>
        <p:nvSpPr>
          <p:cNvPr id="8" name="Text Placeholder 7"/>
          <p:cNvSpPr>
            <a:spLocks noGrp="1"/>
          </p:cNvSpPr>
          <p:nvPr>
            <p:ph type="body" sz="half" idx="22"/>
            <p:custDataLst>
              <p:tags r:id="rId3"/>
            </p:custDataLst>
          </p:nvPr>
        </p:nvSpPr>
        <p:spPr>
          <a:xfrm>
            <a:off x="838200" y="-5651"/>
            <a:ext cx="2939350" cy="948919"/>
          </a:xfrm>
          <a:solidFill>
            <a:srgbClr val="50C08B"/>
          </a:solidFill>
        </p:spPr>
        <p:txBody>
          <a:bodyPr>
            <a:normAutofit/>
          </a:bodyPr>
          <a:lstStyle/>
          <a:p>
            <a:pPr algn="ctr"/>
            <a:r>
              <a:rPr lang="fr-CA" sz="1800"/>
              <a:t>PRIMAIRE INDIVIDUEL ET OUVERT</a:t>
            </a:r>
          </a:p>
        </p:txBody>
      </p:sp>
      <p:sp>
        <p:nvSpPr>
          <p:cNvPr id="9" name="Text Placeholder 8"/>
          <p:cNvSpPr>
            <a:spLocks noGrp="1"/>
          </p:cNvSpPr>
          <p:nvPr>
            <p:ph type="body" sz="half" idx="24"/>
            <p:custDataLst>
              <p:tags r:id="rId4"/>
            </p:custDataLst>
          </p:nvPr>
        </p:nvSpPr>
        <p:spPr>
          <a:xfrm>
            <a:off x="7334451" y="1116944"/>
            <a:ext cx="4017761" cy="5042181"/>
          </a:xfrm>
        </p:spPr>
        <p:txBody>
          <a:bodyPr vert="horz" lIns="91440" tIns="45720" rIns="91440" bIns="45720" rtlCol="0" anchor="t">
            <a:normAutofit fontScale="92500" lnSpcReduction="10000"/>
          </a:bodyPr>
          <a:lstStyle/>
          <a:p>
            <a:r>
              <a:rPr lang="fr-CA" b="1"/>
              <a:t>OCCUPANTS: </a:t>
            </a:r>
            <a:r>
              <a:rPr lang="fr-CA"/>
              <a:t>1</a:t>
            </a:r>
          </a:p>
          <a:p>
            <a:r>
              <a:rPr lang="fr-CA" b="1"/>
              <a:t>INTIMITÉ VISUELLE: </a:t>
            </a:r>
            <a:r>
              <a:rPr lang="fr-CA"/>
              <a:t>de faible à moyenne</a:t>
            </a:r>
          </a:p>
          <a:p>
            <a:r>
              <a:rPr lang="fr-CA" b="1"/>
              <a:t>INTIMITÉ ACOUSTIQUE: </a:t>
            </a:r>
            <a:r>
              <a:rPr lang="fr-CA"/>
              <a:t>faible</a:t>
            </a:r>
          </a:p>
          <a:p>
            <a:r>
              <a:rPr lang="fr-CA" b="1"/>
              <a:t>TAILLE MOYENNE: </a:t>
            </a:r>
            <a:r>
              <a:rPr lang="fr-CA"/>
              <a:t>3.5 m²</a:t>
            </a:r>
          </a:p>
          <a:p>
            <a:pPr>
              <a:spcBef>
                <a:spcPts val="0"/>
              </a:spcBef>
            </a:pPr>
            <a:endParaRPr lang="en-CA"/>
          </a:p>
          <a:p>
            <a:pPr>
              <a:spcBef>
                <a:spcPts val="0"/>
              </a:spcBef>
            </a:pPr>
            <a:r>
              <a:rPr lang="fr-CA" b="1"/>
              <a:t>TECHNOLOGIE</a:t>
            </a:r>
          </a:p>
          <a:p>
            <a:pPr marL="171450" indent="-171450">
              <a:spcBef>
                <a:spcPts val="0"/>
              </a:spcBef>
              <a:buFont typeface="Arial" panose="020B0604020202020204" pitchFamily="34" charset="0"/>
              <a:buChar char="•"/>
            </a:pPr>
            <a:r>
              <a:rPr lang="en-CA"/>
              <a:t>Poste de travail A</a:t>
            </a:r>
            <a:r>
              <a:rPr lang="fr-FR" err="1"/>
              <a:t>pportez</a:t>
            </a:r>
            <a:r>
              <a:rPr lang="fr-FR"/>
              <a:t> votre propre appareil (BYOD).    </a:t>
            </a:r>
          </a:p>
          <a:p>
            <a:pPr marL="171450" indent="-171450">
              <a:spcBef>
                <a:spcPts val="0"/>
              </a:spcBef>
              <a:buFont typeface="Arial" panose="020B0604020202020204" pitchFamily="34" charset="0"/>
              <a:buChar char="•"/>
            </a:pPr>
            <a:r>
              <a:rPr lang="fr-FR">
                <a:latin typeface="Tw Cen MT"/>
              </a:rPr>
              <a:t>Pour plus d’informations concernant les exigences technologiques du poste de travail, veuillez-vous référer au </a:t>
            </a:r>
            <a:r>
              <a:rPr lang="fr-FR">
                <a:latin typeface="Tw Cen MT"/>
                <a:hlinkClick r:id="rId10"/>
              </a:rPr>
              <a:t>Milieu de travail GC Exigence TI des points de travail. </a:t>
            </a:r>
            <a:r>
              <a:rPr lang="fr-FR">
                <a:latin typeface="Tw Cen MT"/>
              </a:rPr>
              <a:t> </a:t>
            </a:r>
            <a:endParaRPr lang="en-CA">
              <a:highlight>
                <a:srgbClr val="FFFF00"/>
              </a:highlight>
            </a:endParaRPr>
          </a:p>
          <a:p>
            <a:pPr marL="171450" indent="-171450">
              <a:spcBef>
                <a:spcPts val="0"/>
              </a:spcBef>
              <a:buFont typeface="Arial" panose="020B0604020202020204" pitchFamily="34" charset="0"/>
              <a:buChar char="•"/>
            </a:pPr>
            <a:endParaRPr lang="fr-CA"/>
          </a:p>
          <a:p>
            <a:r>
              <a:rPr lang="fr-CA" b="1"/>
              <a:t>ÉLECTRICITÉ</a:t>
            </a:r>
          </a:p>
          <a:p>
            <a:pPr>
              <a:spcBef>
                <a:spcPts val="0"/>
              </a:spcBef>
            </a:pPr>
            <a:r>
              <a:rPr lang="fr-CA"/>
              <a:t>Exigences pour le mobilier:</a:t>
            </a:r>
          </a:p>
          <a:p>
            <a:pPr marL="171450" indent="-171450">
              <a:spcBef>
                <a:spcPts val="0"/>
              </a:spcBef>
              <a:buFont typeface="Arial" panose="020B0604020202020204" pitchFamily="34" charset="0"/>
              <a:buChar char="•"/>
            </a:pPr>
            <a:r>
              <a:rPr lang="fr-CA"/>
              <a:t>Fournir des circuits d’alimentation électrique (1 circuit/3 postes de travail), des prises électriques, des conduits et des chemins de câbles qui conviennent à la fonction et à l’aménagement de l’espace;</a:t>
            </a:r>
          </a:p>
          <a:p>
            <a:pPr marL="171450" indent="-171450">
              <a:spcBef>
                <a:spcPts val="0"/>
              </a:spcBef>
              <a:buFont typeface="Arial" panose="020B0604020202020204" pitchFamily="34" charset="0"/>
              <a:buChar char="•"/>
            </a:pPr>
            <a:r>
              <a:rPr lang="fr-CA"/>
              <a:t>Fournir un/des modules d’alimentation électrique, fixé à l’avant de la surface de travail pour l’accessibilité, comprenant des prises simples et au minimum une (1) prise USB double;</a:t>
            </a:r>
          </a:p>
          <a:p>
            <a:pPr marL="171450" indent="-171450">
              <a:spcBef>
                <a:spcPts val="0"/>
              </a:spcBef>
              <a:buFont typeface="Arial" panose="020B0604020202020204" pitchFamily="34" charset="0"/>
              <a:buChar char="•"/>
            </a:pPr>
            <a:r>
              <a:rPr lang="fr-CA"/>
              <a:t>Fournir une (1) barre ou un (1) module d’alimentation électrique, fixé à l’arrière, sous la surface de travail. La barre ou le module d’alimentation doit avoir cinq (5) prises simples;  </a:t>
            </a:r>
          </a:p>
          <a:p>
            <a:pPr marL="171450" indent="-171450">
              <a:spcBef>
                <a:spcPts val="0"/>
              </a:spcBef>
              <a:buFont typeface="Arial" panose="020B0604020202020204" pitchFamily="34" charset="0"/>
              <a:buChar char="•"/>
            </a:pPr>
            <a:r>
              <a:rPr lang="fr-CA"/>
              <a:t>Boîte d’alimentation au sol (lorsque possible) ou pôle d’alimentation (où nécessaire)</a:t>
            </a:r>
          </a:p>
          <a:p>
            <a:pPr marL="171450" indent="-171450">
              <a:spcBef>
                <a:spcPts val="0"/>
              </a:spcBef>
              <a:buFont typeface="Arial" panose="020B0604020202020204" pitchFamily="34" charset="0"/>
              <a:buChar char="•"/>
            </a:pPr>
            <a:r>
              <a:rPr lang="fr-CA"/>
              <a:t>Fournir une (1) prise VDI (voix, images, données) par poste de travail (si requis par le client)</a:t>
            </a:r>
          </a:p>
          <a:p>
            <a:pPr>
              <a:spcBef>
                <a:spcPts val="0"/>
              </a:spcBef>
            </a:pPr>
            <a:endParaRPr lang="fr-CA">
              <a:highlight>
                <a:srgbClr val="FFFF00"/>
              </a:highlight>
            </a:endParaRPr>
          </a:p>
          <a:p>
            <a:pPr>
              <a:spcBef>
                <a:spcPts val="0"/>
              </a:spcBef>
            </a:pPr>
            <a:r>
              <a:rPr lang="fr-CA" b="1"/>
              <a:t>MÉCANIQUE</a:t>
            </a:r>
          </a:p>
          <a:p>
            <a:pPr marL="171450" indent="-171450">
              <a:spcBef>
                <a:spcPts val="0"/>
              </a:spcBef>
              <a:buFont typeface="Arial" panose="020B0604020202020204" pitchFamily="34" charset="0"/>
              <a:buChar char="•"/>
            </a:pPr>
            <a:r>
              <a:rPr lang="fr-CA"/>
              <a:t>Consulter le document Spécifications générales et bureaux à aires ouvertes, pages 3 et 4</a:t>
            </a:r>
          </a:p>
        </p:txBody>
      </p:sp>
      <p:sp>
        <p:nvSpPr>
          <p:cNvPr id="10" name="Text Placeholder 9"/>
          <p:cNvSpPr>
            <a:spLocks noGrp="1"/>
          </p:cNvSpPr>
          <p:nvPr>
            <p:ph type="body" sz="half" idx="23"/>
            <p:custDataLst>
              <p:tags r:id="rId5"/>
            </p:custDataLst>
          </p:nvPr>
        </p:nvSpPr>
        <p:spPr>
          <a:xfrm>
            <a:off x="3902075" y="2909"/>
            <a:ext cx="7450137" cy="940359"/>
          </a:xfrm>
          <a:solidFill>
            <a:srgbClr val="50C08B">
              <a:alpha val="50196"/>
            </a:srgbClr>
          </a:solidFill>
        </p:spPr>
        <p:txBody>
          <a:bodyPr>
            <a:normAutofit/>
          </a:bodyPr>
          <a:lstStyle/>
          <a:p>
            <a:r>
              <a:rPr lang="fr-CA" sz="2400"/>
              <a:t>POSTE DE TRAVAIL </a:t>
            </a:r>
          </a:p>
        </p:txBody>
      </p:sp>
      <p:sp>
        <p:nvSpPr>
          <p:cNvPr id="14" name="Text Box 9"/>
          <p:cNvSpPr txBox="1">
            <a:spLocks noChangeArrowheads="1"/>
          </p:cNvSpPr>
          <p:nvPr>
            <p:custDataLst>
              <p:tags r:id="rId6"/>
            </p:custDataLst>
          </p:nvPr>
        </p:nvSpPr>
        <p:spPr bwMode="auto">
          <a:xfrm>
            <a:off x="838200" y="3388916"/>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kumimoji="0" lang="fr-CA" sz="1200" b="0" i="0" u="none" strike="noStrike" cap="none" normalizeH="0" baseline="0">
                <a:ln>
                  <a:noFill/>
                </a:ln>
                <a:solidFill>
                  <a:srgbClr val="000000"/>
                </a:solidFill>
                <a:latin typeface="Tw Cen MT" panose="020B0602020104020603" pitchFamily="34" charset="0"/>
              </a:rPr>
              <a:t>EXEMPLE</a:t>
            </a:r>
          </a:p>
        </p:txBody>
      </p:sp>
      <p:sp>
        <p:nvSpPr>
          <p:cNvPr id="16" name="Footer Placeholder 4">
            <a:extLst>
              <a:ext uri="{FF2B5EF4-FFF2-40B4-BE49-F238E27FC236}">
                <a16:creationId xmlns:a16="http://schemas.microsoft.com/office/drawing/2014/main" id="{6977585F-93F5-4166-91AE-08397B62D5A2}"/>
              </a:ext>
            </a:extLst>
          </p:cNvPr>
          <p:cNvSpPr>
            <a:spLocks noGrp="1"/>
          </p:cNvSpPr>
          <p:nvPr>
            <p:ph type="ftr" sz="quarter" idx="3"/>
            <p:custDataLst>
              <p:tags r:id="rId7"/>
            </p:custDataLst>
          </p:nvPr>
        </p:nvSpPr>
        <p:spPr>
          <a:xfrm>
            <a:off x="2884519" y="6356350"/>
            <a:ext cx="6422962" cy="365125"/>
          </a:xfrm>
          <a:prstGeom prst="rect">
            <a:avLst/>
          </a:prstGeom>
        </p:spPr>
        <p:txBody>
          <a:bodyPr anchor="ctr"/>
          <a:lstStyle>
            <a:lvl1pPr>
              <a:defRPr sz="1200">
                <a:solidFill>
                  <a:schemeClr val="tx1"/>
                </a:solidFill>
                <a:latin typeface="Tw Cen MT" panose="020B0602020104020603" pitchFamily="34" charset="0"/>
              </a:defRPr>
            </a:lvl1pPr>
          </a:lstStyle>
          <a:p>
            <a:r>
              <a:rPr lang="fr-CA"/>
              <a:t>CENTRE NATIONAL D’EXPERTISE EN DESIGN INTÉRIEUR | SOLUTIONS EN MILIEU DE TRAVAIL DE SPAC</a:t>
            </a:r>
          </a:p>
        </p:txBody>
      </p:sp>
      <p:pic>
        <p:nvPicPr>
          <p:cNvPr id="2" name="Picture 1" descr="A picture containing text&#10;&#10;Description automatically generated">
            <a:extLst>
              <a:ext uri="{FF2B5EF4-FFF2-40B4-BE49-F238E27FC236}">
                <a16:creationId xmlns:a16="http://schemas.microsoft.com/office/drawing/2014/main" id="{DD9B6F8A-6EBE-1650-C1E7-13EB4850716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541" t="16287" r="18791" b="20936"/>
          <a:stretch/>
        </p:blipFill>
        <p:spPr>
          <a:xfrm rot="10800000">
            <a:off x="5135672" y="4644714"/>
            <a:ext cx="2076509" cy="151441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26F9427C-B4D5-2882-0940-7EB4E7FFE931}"/>
              </a:ext>
            </a:extLst>
          </p:cNvPr>
          <p:cNvPicPr>
            <a:picLocks noChangeAspect="1"/>
          </p:cNvPicPr>
          <p:nvPr/>
        </p:nvPicPr>
        <p:blipFill rotWithShape="1">
          <a:blip r:embed="rId12">
            <a:extLst>
              <a:ext uri="{28A0092B-C50C-407E-A947-70E740481C1C}">
                <a14:useLocalDpi xmlns:a14="http://schemas.microsoft.com/office/drawing/2010/main" val="0"/>
              </a:ext>
            </a:extLst>
          </a:blip>
          <a:srcRect l="28386" t="35887" r="6691"/>
          <a:stretch/>
        </p:blipFill>
        <p:spPr>
          <a:xfrm>
            <a:off x="838199" y="3676253"/>
            <a:ext cx="4357315" cy="2482873"/>
          </a:xfrm>
          <a:prstGeom prst="rect">
            <a:avLst/>
          </a:prstGeom>
        </p:spPr>
      </p:pic>
      <p:sp>
        <p:nvSpPr>
          <p:cNvPr id="7" name="Date Placeholder 3">
            <a:extLst>
              <a:ext uri="{FF2B5EF4-FFF2-40B4-BE49-F238E27FC236}">
                <a16:creationId xmlns:a16="http://schemas.microsoft.com/office/drawing/2014/main" id="{573A49B1-11CA-EE58-1FD4-3035AF2AB7AC}"/>
              </a:ext>
            </a:extLst>
          </p:cNvPr>
          <p:cNvSpPr>
            <a:spLocks noGrp="1"/>
          </p:cNvSpPr>
          <p:nvPr>
            <p:ph type="dt" sz="half" idx="10"/>
          </p:nvPr>
        </p:nvSpPr>
        <p:spPr>
          <a:xfrm>
            <a:off x="857654" y="6382511"/>
            <a:ext cx="1304365" cy="365125"/>
          </a:xfrm>
        </p:spPr>
        <p:txBody>
          <a:bodyPr/>
          <a:lstStyle/>
          <a:p>
            <a:fld id="{318FC66C-4777-4C08-955A-ABD4953F35F7}" type="datetime1">
              <a:rPr lang="en-US" smtClean="0"/>
              <a:t>4/12/2024</a:t>
            </a:fld>
            <a:endParaRPr lang="fr-CA" dirty="0"/>
          </a:p>
        </p:txBody>
      </p:sp>
    </p:spTree>
    <p:extLst>
      <p:ext uri="{BB962C8B-B14F-4D97-AF65-F5344CB8AC3E}">
        <p14:creationId xmlns:p14="http://schemas.microsoft.com/office/powerpoint/2010/main" val="1759289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579311|-10846711|-14797230|-8244963|-11249614|PSPC&quot;,&quot;Id&quot;:&quot;63090e0b303536774866440f&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6"/>
</p:tagLst>
</file>

<file path=ppt/tags/tag101.xml><?xml version="1.0" encoding="utf-8"?>
<p:tagLst xmlns:a="http://schemas.openxmlformats.org/drawingml/2006/main" xmlns:r="http://schemas.openxmlformats.org/officeDocument/2006/relationships" xmlns:p="http://schemas.openxmlformats.org/presentationml/2006/main">
  <p:tag name="NUM" val="7"/>
</p:tagLst>
</file>

<file path=ppt/tags/tag102.xml><?xml version="1.0" encoding="utf-8"?>
<p:tagLst xmlns:a="http://schemas.openxmlformats.org/drawingml/2006/main" xmlns:r="http://schemas.openxmlformats.org/officeDocument/2006/relationships" xmlns:p="http://schemas.openxmlformats.org/presentationml/2006/main">
  <p:tag name="NUM" val="10"/>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5"/>
</p:tagLst>
</file>

<file path=ppt/tags/tag107.xml><?xml version="1.0" encoding="utf-8"?>
<p:tagLst xmlns:a="http://schemas.openxmlformats.org/drawingml/2006/main" xmlns:r="http://schemas.openxmlformats.org/officeDocument/2006/relationships" xmlns:p="http://schemas.openxmlformats.org/presentationml/2006/main">
  <p:tag name="NUM" val="6"/>
</p:tagLst>
</file>

<file path=ppt/tags/tag108.xml><?xml version="1.0" encoding="utf-8"?>
<p:tagLst xmlns:a="http://schemas.openxmlformats.org/drawingml/2006/main" xmlns:r="http://schemas.openxmlformats.org/officeDocument/2006/relationships" xmlns:p="http://schemas.openxmlformats.org/presentationml/2006/main">
  <p:tag name="NUM" val="9"/>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5"/>
</p:tagLst>
</file>

<file path=ppt/tags/tag113.xml><?xml version="1.0" encoding="utf-8"?>
<p:tagLst xmlns:a="http://schemas.openxmlformats.org/drawingml/2006/main" xmlns:r="http://schemas.openxmlformats.org/officeDocument/2006/relationships" xmlns:p="http://schemas.openxmlformats.org/presentationml/2006/main">
  <p:tag name="NUM" val="6"/>
</p:tagLst>
</file>

<file path=ppt/tags/tag114.xml><?xml version="1.0" encoding="utf-8"?>
<p:tagLst xmlns:a="http://schemas.openxmlformats.org/drawingml/2006/main" xmlns:r="http://schemas.openxmlformats.org/officeDocument/2006/relationships" xmlns:p="http://schemas.openxmlformats.org/presentationml/2006/main">
  <p:tag name="NUM" val="7"/>
</p:tagLst>
</file>

<file path=ppt/tags/tag115.xml><?xml version="1.0" encoding="utf-8"?>
<p:tagLst xmlns:a="http://schemas.openxmlformats.org/drawingml/2006/main" xmlns:r="http://schemas.openxmlformats.org/officeDocument/2006/relationships" xmlns:p="http://schemas.openxmlformats.org/presentationml/2006/main">
  <p:tag name="NUM" val="10"/>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20.xml><?xml version="1.0" encoding="utf-8"?>
<p:tagLst xmlns:a="http://schemas.openxmlformats.org/drawingml/2006/main" xmlns:r="http://schemas.openxmlformats.org/officeDocument/2006/relationships" xmlns:p="http://schemas.openxmlformats.org/presentationml/2006/main">
  <p:tag name="NUM" val="5"/>
</p:tagLst>
</file>

<file path=ppt/tags/tag121.xml><?xml version="1.0" encoding="utf-8"?>
<p:tagLst xmlns:a="http://schemas.openxmlformats.org/drawingml/2006/main" xmlns:r="http://schemas.openxmlformats.org/officeDocument/2006/relationships" xmlns:p="http://schemas.openxmlformats.org/presentationml/2006/main">
  <p:tag name="NUM" val="9"/>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10"/>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4"/>
</p:tagLst>
</file>

<file path=ppt/tags/tag133.xml><?xml version="1.0" encoding="utf-8"?>
<p:tagLst xmlns:a="http://schemas.openxmlformats.org/drawingml/2006/main" xmlns:r="http://schemas.openxmlformats.org/officeDocument/2006/relationships" xmlns:p="http://schemas.openxmlformats.org/presentationml/2006/main">
  <p:tag name="NUM" val="5"/>
</p:tagLst>
</file>

<file path=ppt/tags/tag134.xml><?xml version="1.0" encoding="utf-8"?>
<p:tagLst xmlns:a="http://schemas.openxmlformats.org/drawingml/2006/main" xmlns:r="http://schemas.openxmlformats.org/officeDocument/2006/relationships" xmlns:p="http://schemas.openxmlformats.org/presentationml/2006/main">
  <p:tag name="NUM" val="9"/>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3"/>
</p:tagLst>
</file>

<file path=ppt/tags/tag137.xml><?xml version="1.0" encoding="utf-8"?>
<p:tagLst xmlns:a="http://schemas.openxmlformats.org/drawingml/2006/main" xmlns:r="http://schemas.openxmlformats.org/officeDocument/2006/relationships" xmlns:p="http://schemas.openxmlformats.org/presentationml/2006/main">
  <p:tag name="NUM" val="4"/>
</p:tagLst>
</file>

<file path=ppt/tags/tag138.xml><?xml version="1.0" encoding="utf-8"?>
<p:tagLst xmlns:a="http://schemas.openxmlformats.org/drawingml/2006/main" xmlns:r="http://schemas.openxmlformats.org/officeDocument/2006/relationships" xmlns:p="http://schemas.openxmlformats.org/presentationml/2006/main">
  <p:tag name="NUM" val="5"/>
</p:tagLst>
</file>

<file path=ppt/tags/tag139.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40.xml><?xml version="1.0" encoding="utf-8"?>
<p:tagLst xmlns:a="http://schemas.openxmlformats.org/drawingml/2006/main" xmlns:r="http://schemas.openxmlformats.org/officeDocument/2006/relationships" xmlns:p="http://schemas.openxmlformats.org/presentationml/2006/main">
  <p:tag name="NUM" val="7"/>
</p:tagLst>
</file>

<file path=ppt/tags/tag141.xml><?xml version="1.0" encoding="utf-8"?>
<p:tagLst xmlns:a="http://schemas.openxmlformats.org/drawingml/2006/main" xmlns:r="http://schemas.openxmlformats.org/officeDocument/2006/relationships" xmlns:p="http://schemas.openxmlformats.org/presentationml/2006/main">
  <p:tag name="NUM" val="10"/>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5"/>
</p:tagLst>
</file>

<file path=ppt/tags/tag147.xml><?xml version="1.0" encoding="utf-8"?>
<p:tagLst xmlns:a="http://schemas.openxmlformats.org/drawingml/2006/main" xmlns:r="http://schemas.openxmlformats.org/officeDocument/2006/relationships" xmlns:p="http://schemas.openxmlformats.org/presentationml/2006/main">
  <p:tag name="NUM" val="10"/>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5"/>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5"/>
</p:tagLst>
</file>

<file path=ppt/tags/tag153.xml><?xml version="1.0" encoding="utf-8"?>
<p:tagLst xmlns:a="http://schemas.openxmlformats.org/drawingml/2006/main" xmlns:r="http://schemas.openxmlformats.org/officeDocument/2006/relationships" xmlns:p="http://schemas.openxmlformats.org/presentationml/2006/main">
  <p:tag name="NUM" val="6"/>
</p:tagLst>
</file>

<file path=ppt/tags/tag154.xml><?xml version="1.0" encoding="utf-8"?>
<p:tagLst xmlns:a="http://schemas.openxmlformats.org/drawingml/2006/main" xmlns:r="http://schemas.openxmlformats.org/officeDocument/2006/relationships" xmlns:p="http://schemas.openxmlformats.org/presentationml/2006/main">
  <p:tag name="NUM" val="10"/>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4"/>
</p:tagLst>
</file>

<file path=ppt/tags/tag159.xml><?xml version="1.0" encoding="utf-8"?>
<p:tagLst xmlns:a="http://schemas.openxmlformats.org/drawingml/2006/main" xmlns:r="http://schemas.openxmlformats.org/officeDocument/2006/relationships" xmlns:p="http://schemas.openxmlformats.org/presentationml/2006/main">
  <p:tag name="NUM" val="9"/>
</p:tagLst>
</file>

<file path=ppt/tags/tag16.xml><?xml version="1.0" encoding="utf-8"?>
<p:tagLst xmlns:a="http://schemas.openxmlformats.org/drawingml/2006/main" xmlns:r="http://schemas.openxmlformats.org/officeDocument/2006/relationships" xmlns:p="http://schemas.openxmlformats.org/presentationml/2006/main">
  <p:tag name="NUM" val="16"/>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3"/>
</p:tagLst>
</file>

<file path=ppt/tags/tag163.xml><?xml version="1.0" encoding="utf-8"?>
<p:tagLst xmlns:a="http://schemas.openxmlformats.org/drawingml/2006/main" xmlns:r="http://schemas.openxmlformats.org/officeDocument/2006/relationships" xmlns:p="http://schemas.openxmlformats.org/presentationml/2006/main">
  <p:tag name="NUM" val="4"/>
</p:tagLst>
</file>

<file path=ppt/tags/tag164.xml><?xml version="1.0" encoding="utf-8"?>
<p:tagLst xmlns:a="http://schemas.openxmlformats.org/drawingml/2006/main" xmlns:r="http://schemas.openxmlformats.org/officeDocument/2006/relationships" xmlns:p="http://schemas.openxmlformats.org/presentationml/2006/main">
  <p:tag name="NUM" val="5"/>
</p:tagLst>
</file>

<file path=ppt/tags/tag165.xml><?xml version="1.0" encoding="utf-8"?>
<p:tagLst xmlns:a="http://schemas.openxmlformats.org/drawingml/2006/main" xmlns:r="http://schemas.openxmlformats.org/officeDocument/2006/relationships" xmlns:p="http://schemas.openxmlformats.org/presentationml/2006/main">
  <p:tag name="NUM" val="6"/>
</p:tagLst>
</file>

<file path=ppt/tags/tag166.xml><?xml version="1.0" encoding="utf-8"?>
<p:tagLst xmlns:a="http://schemas.openxmlformats.org/drawingml/2006/main" xmlns:r="http://schemas.openxmlformats.org/officeDocument/2006/relationships" xmlns:p="http://schemas.openxmlformats.org/presentationml/2006/main">
  <p:tag name="NUM" val="10"/>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17"/>
</p:tagLst>
</file>

<file path=ppt/tags/tag170.xml><?xml version="1.0" encoding="utf-8"?>
<p:tagLst xmlns:a="http://schemas.openxmlformats.org/drawingml/2006/main" xmlns:r="http://schemas.openxmlformats.org/officeDocument/2006/relationships" xmlns:p="http://schemas.openxmlformats.org/presentationml/2006/main">
  <p:tag name="NUM" val="4"/>
</p:tagLst>
</file>

<file path=ppt/tags/tag171.xml><?xml version="1.0" encoding="utf-8"?>
<p:tagLst xmlns:a="http://schemas.openxmlformats.org/drawingml/2006/main" xmlns:r="http://schemas.openxmlformats.org/officeDocument/2006/relationships" xmlns:p="http://schemas.openxmlformats.org/presentationml/2006/main">
  <p:tag name="NUM" val="5"/>
</p:tagLst>
</file>

<file path=ppt/tags/tag172.xml><?xml version="1.0" encoding="utf-8"?>
<p:tagLst xmlns:a="http://schemas.openxmlformats.org/drawingml/2006/main" xmlns:r="http://schemas.openxmlformats.org/officeDocument/2006/relationships" xmlns:p="http://schemas.openxmlformats.org/presentationml/2006/main">
  <p:tag name="NUM" val="8"/>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NUM" val="5"/>
</p:tagLst>
</file>

<file path=ppt/tags/tag178.xml><?xml version="1.0" encoding="utf-8"?>
<p:tagLst xmlns:a="http://schemas.openxmlformats.org/drawingml/2006/main" xmlns:r="http://schemas.openxmlformats.org/officeDocument/2006/relationships" xmlns:p="http://schemas.openxmlformats.org/presentationml/2006/main">
  <p:tag name="NUM" val="6"/>
</p:tagLst>
</file>

<file path=ppt/tags/tag179.xml><?xml version="1.0" encoding="utf-8"?>
<p:tagLst xmlns:a="http://schemas.openxmlformats.org/drawingml/2006/main" xmlns:r="http://schemas.openxmlformats.org/officeDocument/2006/relationships" xmlns:p="http://schemas.openxmlformats.org/presentationml/2006/main">
  <p:tag name="NUM" val="10"/>
</p:tagLst>
</file>

<file path=ppt/tags/tag18.xml><?xml version="1.0" encoding="utf-8"?>
<p:tagLst xmlns:a="http://schemas.openxmlformats.org/drawingml/2006/main" xmlns:r="http://schemas.openxmlformats.org/officeDocument/2006/relationships" xmlns:p="http://schemas.openxmlformats.org/presentationml/2006/main">
  <p:tag name="NUM" val="18"/>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5"/>
</p:tagLst>
</file>

<file path=ppt/tags/tag185.xml><?xml version="1.0" encoding="utf-8"?>
<p:tagLst xmlns:a="http://schemas.openxmlformats.org/drawingml/2006/main" xmlns:r="http://schemas.openxmlformats.org/officeDocument/2006/relationships" xmlns:p="http://schemas.openxmlformats.org/presentationml/2006/main">
  <p:tag name="NUM" val="10"/>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19"/>
</p:tagLst>
</file>

<file path=ppt/tags/tag190.xml><?xml version="1.0" encoding="utf-8"?>
<p:tagLst xmlns:a="http://schemas.openxmlformats.org/drawingml/2006/main" xmlns:r="http://schemas.openxmlformats.org/officeDocument/2006/relationships" xmlns:p="http://schemas.openxmlformats.org/presentationml/2006/main">
  <p:tag name="NUM" val="5"/>
</p:tagLst>
</file>

<file path=ppt/tags/tag191.xml><?xml version="1.0" encoding="utf-8"?>
<p:tagLst xmlns:a="http://schemas.openxmlformats.org/drawingml/2006/main" xmlns:r="http://schemas.openxmlformats.org/officeDocument/2006/relationships" xmlns:p="http://schemas.openxmlformats.org/presentationml/2006/main">
  <p:tag name="NUM" val="6"/>
</p:tagLst>
</file>

<file path=ppt/tags/tag192.xml><?xml version="1.0" encoding="utf-8"?>
<p:tagLst xmlns:a="http://schemas.openxmlformats.org/drawingml/2006/main" xmlns:r="http://schemas.openxmlformats.org/officeDocument/2006/relationships" xmlns:p="http://schemas.openxmlformats.org/presentationml/2006/main">
  <p:tag name="NUM" val="9"/>
</p:tagLst>
</file>

<file path=ppt/tags/tag193.xml><?xml version="1.0" encoding="utf-8"?>
<p:tagLst xmlns:a="http://schemas.openxmlformats.org/drawingml/2006/main" xmlns:r="http://schemas.openxmlformats.org/officeDocument/2006/relationships" xmlns:p="http://schemas.openxmlformats.org/presentationml/2006/main">
  <p:tag name="NUM" val="1"/>
</p:tagLst>
</file>

<file path=ppt/tags/tag194.xml><?xml version="1.0" encoding="utf-8"?>
<p:tagLst xmlns:a="http://schemas.openxmlformats.org/drawingml/2006/main" xmlns:r="http://schemas.openxmlformats.org/officeDocument/2006/relationships" xmlns:p="http://schemas.openxmlformats.org/presentationml/2006/main">
  <p:tag name="NUM" val="2"/>
</p:tagLst>
</file>

<file path=ppt/tags/tag195.xml><?xml version="1.0" encoding="utf-8"?>
<p:tagLst xmlns:a="http://schemas.openxmlformats.org/drawingml/2006/main" xmlns:r="http://schemas.openxmlformats.org/officeDocument/2006/relationships" xmlns:p="http://schemas.openxmlformats.org/presentationml/2006/main">
  <p:tag name="NUM" val="3"/>
</p:tagLst>
</file>

<file path=ppt/tags/tag196.xml><?xml version="1.0" encoding="utf-8"?>
<p:tagLst xmlns:a="http://schemas.openxmlformats.org/drawingml/2006/main" xmlns:r="http://schemas.openxmlformats.org/officeDocument/2006/relationships" xmlns:p="http://schemas.openxmlformats.org/presentationml/2006/main">
  <p:tag name="NUM" val="4"/>
</p:tagLst>
</file>

<file path=ppt/tags/tag197.xml><?xml version="1.0" encoding="utf-8"?>
<p:tagLst xmlns:a="http://schemas.openxmlformats.org/drawingml/2006/main" xmlns:r="http://schemas.openxmlformats.org/officeDocument/2006/relationships" xmlns:p="http://schemas.openxmlformats.org/presentationml/2006/main">
  <p:tag name="NUM" val="5"/>
</p:tagLst>
</file>

<file path=ppt/tags/tag198.xml><?xml version="1.0" encoding="utf-8"?>
<p:tagLst xmlns:a="http://schemas.openxmlformats.org/drawingml/2006/main" xmlns:r="http://schemas.openxmlformats.org/officeDocument/2006/relationships" xmlns:p="http://schemas.openxmlformats.org/presentationml/2006/main">
  <p:tag name="NUM" val="10"/>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0"/>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4"/>
</p:tagLst>
</file>

<file path=ppt/tags/tag203.xml><?xml version="1.0" encoding="utf-8"?>
<p:tagLst xmlns:a="http://schemas.openxmlformats.org/drawingml/2006/main" xmlns:r="http://schemas.openxmlformats.org/officeDocument/2006/relationships" xmlns:p="http://schemas.openxmlformats.org/presentationml/2006/main">
  <p:tag name="NUM" val="5"/>
</p:tagLst>
</file>

<file path=ppt/tags/tag204.xml><?xml version="1.0" encoding="utf-8"?>
<p:tagLst xmlns:a="http://schemas.openxmlformats.org/drawingml/2006/main" xmlns:r="http://schemas.openxmlformats.org/officeDocument/2006/relationships" xmlns:p="http://schemas.openxmlformats.org/presentationml/2006/main">
  <p:tag name="NUM" val="6"/>
</p:tagLst>
</file>

<file path=ppt/tags/tag205.xml><?xml version="1.0" encoding="utf-8"?>
<p:tagLst xmlns:a="http://schemas.openxmlformats.org/drawingml/2006/main" xmlns:r="http://schemas.openxmlformats.org/officeDocument/2006/relationships" xmlns:p="http://schemas.openxmlformats.org/presentationml/2006/main">
  <p:tag name="NUM" val="10"/>
</p:tagLst>
</file>

<file path=ppt/tags/tag206.xml><?xml version="1.0" encoding="utf-8"?>
<p:tagLst xmlns:a="http://schemas.openxmlformats.org/drawingml/2006/main" xmlns:r="http://schemas.openxmlformats.org/officeDocument/2006/relationships" xmlns:p="http://schemas.openxmlformats.org/presentationml/2006/main">
  <p:tag name="NUM" val="2"/>
</p:tagLst>
</file>

<file path=ppt/tags/tag207.xml><?xml version="1.0" encoding="utf-8"?>
<p:tagLst xmlns:a="http://schemas.openxmlformats.org/drawingml/2006/main" xmlns:r="http://schemas.openxmlformats.org/officeDocument/2006/relationships" xmlns:p="http://schemas.openxmlformats.org/presentationml/2006/main">
  <p:tag name="NUM" val="3"/>
</p:tagLst>
</file>

<file path=ppt/tags/tag208.xml><?xml version="1.0" encoding="utf-8"?>
<p:tagLst xmlns:a="http://schemas.openxmlformats.org/drawingml/2006/main" xmlns:r="http://schemas.openxmlformats.org/officeDocument/2006/relationships" xmlns:p="http://schemas.openxmlformats.org/presentationml/2006/main">
  <p:tag name="NUM" val="4"/>
</p:tagLst>
</file>

<file path=ppt/tags/tag209.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21"/>
</p:tagLst>
</file>

<file path=ppt/tags/tag210.xml><?xml version="1.0" encoding="utf-8"?>
<p:tagLst xmlns:a="http://schemas.openxmlformats.org/drawingml/2006/main" xmlns:r="http://schemas.openxmlformats.org/officeDocument/2006/relationships" xmlns:p="http://schemas.openxmlformats.org/presentationml/2006/main">
  <p:tag name="NUM" val="6"/>
</p:tagLst>
</file>

<file path=ppt/tags/tag211.xml><?xml version="1.0" encoding="utf-8"?>
<p:tagLst xmlns:a="http://schemas.openxmlformats.org/drawingml/2006/main" xmlns:r="http://schemas.openxmlformats.org/officeDocument/2006/relationships" xmlns:p="http://schemas.openxmlformats.org/presentationml/2006/main">
  <p:tag name="NUM" val="9"/>
</p:tagLst>
</file>

<file path=ppt/tags/tag212.xml><?xml version="1.0" encoding="utf-8"?>
<p:tagLst xmlns:a="http://schemas.openxmlformats.org/drawingml/2006/main" xmlns:r="http://schemas.openxmlformats.org/officeDocument/2006/relationships" xmlns:p="http://schemas.openxmlformats.org/presentationml/2006/main">
  <p:tag name="NUM" val="1"/>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3"/>
</p:tagLst>
</file>

<file path=ppt/tags/tag215.xml><?xml version="1.0" encoding="utf-8"?>
<p:tagLst xmlns:a="http://schemas.openxmlformats.org/drawingml/2006/main" xmlns:r="http://schemas.openxmlformats.org/officeDocument/2006/relationships" xmlns:p="http://schemas.openxmlformats.org/presentationml/2006/main">
  <p:tag name="NUM" val="4"/>
</p:tagLst>
</file>

<file path=ppt/tags/tag216.xml><?xml version="1.0" encoding="utf-8"?>
<p:tagLst xmlns:a="http://schemas.openxmlformats.org/drawingml/2006/main" xmlns:r="http://schemas.openxmlformats.org/officeDocument/2006/relationships" xmlns:p="http://schemas.openxmlformats.org/presentationml/2006/main">
  <p:tag name="NUM" val="5"/>
</p:tagLst>
</file>

<file path=ppt/tags/tag217.xml><?xml version="1.0" encoding="utf-8"?>
<p:tagLst xmlns:a="http://schemas.openxmlformats.org/drawingml/2006/main" xmlns:r="http://schemas.openxmlformats.org/officeDocument/2006/relationships" xmlns:p="http://schemas.openxmlformats.org/presentationml/2006/main">
  <p:tag name="NUM" val="6"/>
</p:tagLst>
</file>

<file path=ppt/tags/tag218.xml><?xml version="1.0" encoding="utf-8"?>
<p:tagLst xmlns:a="http://schemas.openxmlformats.org/drawingml/2006/main" xmlns:r="http://schemas.openxmlformats.org/officeDocument/2006/relationships" xmlns:p="http://schemas.openxmlformats.org/presentationml/2006/main">
  <p:tag name="NUM" val="10"/>
</p:tagLst>
</file>

<file path=ppt/tags/tag219.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22"/>
</p:tagLst>
</file>

<file path=ppt/tags/tag220.xml><?xml version="1.0" encoding="utf-8"?>
<p:tagLst xmlns:a="http://schemas.openxmlformats.org/drawingml/2006/main" xmlns:r="http://schemas.openxmlformats.org/officeDocument/2006/relationships" xmlns:p="http://schemas.openxmlformats.org/presentationml/2006/main">
  <p:tag name="NUM" val="3"/>
</p:tagLst>
</file>

<file path=ppt/tags/tag221.xml><?xml version="1.0" encoding="utf-8"?>
<p:tagLst xmlns:a="http://schemas.openxmlformats.org/drawingml/2006/main" xmlns:r="http://schemas.openxmlformats.org/officeDocument/2006/relationships" xmlns:p="http://schemas.openxmlformats.org/presentationml/2006/main">
  <p:tag name="NUM" val="4"/>
</p:tagLst>
</file>

<file path=ppt/tags/tag222.xml><?xml version="1.0" encoding="utf-8"?>
<p:tagLst xmlns:a="http://schemas.openxmlformats.org/drawingml/2006/main" xmlns:r="http://schemas.openxmlformats.org/officeDocument/2006/relationships" xmlns:p="http://schemas.openxmlformats.org/presentationml/2006/main">
  <p:tag name="NUM" val="5"/>
</p:tagLst>
</file>

<file path=ppt/tags/tag223.xml><?xml version="1.0" encoding="utf-8"?>
<p:tagLst xmlns:a="http://schemas.openxmlformats.org/drawingml/2006/main" xmlns:r="http://schemas.openxmlformats.org/officeDocument/2006/relationships" xmlns:p="http://schemas.openxmlformats.org/presentationml/2006/main">
  <p:tag name="NUM" val="6"/>
</p:tagLst>
</file>

<file path=ppt/tags/tag224.xml><?xml version="1.0" encoding="utf-8"?>
<p:tagLst xmlns:a="http://schemas.openxmlformats.org/drawingml/2006/main" xmlns:r="http://schemas.openxmlformats.org/officeDocument/2006/relationships" xmlns:p="http://schemas.openxmlformats.org/presentationml/2006/main">
  <p:tag name="NUM" val="9"/>
</p:tagLst>
</file>

<file path=ppt/tags/tag225.xml><?xml version="1.0" encoding="utf-8"?>
<p:tagLst xmlns:a="http://schemas.openxmlformats.org/drawingml/2006/main" xmlns:r="http://schemas.openxmlformats.org/officeDocument/2006/relationships" xmlns:p="http://schemas.openxmlformats.org/presentationml/2006/main">
  <p:tag name="NUM" val="7"/>
</p:tagLst>
</file>

<file path=ppt/tags/tag226.xml><?xml version="1.0" encoding="utf-8"?>
<p:tagLst xmlns:a="http://schemas.openxmlformats.org/drawingml/2006/main" xmlns:r="http://schemas.openxmlformats.org/officeDocument/2006/relationships" xmlns:p="http://schemas.openxmlformats.org/presentationml/2006/main">
  <p:tag name="NUM" val="1"/>
</p:tagLst>
</file>

<file path=ppt/tags/tag227.xml><?xml version="1.0" encoding="utf-8"?>
<p:tagLst xmlns:a="http://schemas.openxmlformats.org/drawingml/2006/main" xmlns:r="http://schemas.openxmlformats.org/officeDocument/2006/relationships" xmlns:p="http://schemas.openxmlformats.org/presentationml/2006/main">
  <p:tag name="NUM" val="2"/>
</p:tagLst>
</file>

<file path=ppt/tags/tag228.xml><?xml version="1.0" encoding="utf-8"?>
<p:tagLst xmlns:a="http://schemas.openxmlformats.org/drawingml/2006/main" xmlns:r="http://schemas.openxmlformats.org/officeDocument/2006/relationships" xmlns:p="http://schemas.openxmlformats.org/presentationml/2006/main">
  <p:tag name="NUM" val="3"/>
</p:tagLst>
</file>

<file path=ppt/tags/tag229.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23"/>
</p:tagLst>
</file>

<file path=ppt/tags/tag230.xml><?xml version="1.0" encoding="utf-8"?>
<p:tagLst xmlns:a="http://schemas.openxmlformats.org/drawingml/2006/main" xmlns:r="http://schemas.openxmlformats.org/officeDocument/2006/relationships" xmlns:p="http://schemas.openxmlformats.org/presentationml/2006/main">
  <p:tag name="NUM" val="5"/>
</p:tagLst>
</file>

<file path=ppt/tags/tag231.xml><?xml version="1.0" encoding="utf-8"?>
<p:tagLst xmlns:a="http://schemas.openxmlformats.org/drawingml/2006/main" xmlns:r="http://schemas.openxmlformats.org/officeDocument/2006/relationships" xmlns:p="http://schemas.openxmlformats.org/presentationml/2006/main">
  <p:tag name="NUM" val="6"/>
</p:tagLst>
</file>

<file path=ppt/tags/tag232.xml><?xml version="1.0" encoding="utf-8"?>
<p:tagLst xmlns:a="http://schemas.openxmlformats.org/drawingml/2006/main" xmlns:r="http://schemas.openxmlformats.org/officeDocument/2006/relationships" xmlns:p="http://schemas.openxmlformats.org/presentationml/2006/main">
  <p:tag name="NUM" val="9"/>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4"/>
</p:tagLst>
</file>

<file path=ppt/tags/tag237.xml><?xml version="1.0" encoding="utf-8"?>
<p:tagLst xmlns:a="http://schemas.openxmlformats.org/drawingml/2006/main" xmlns:r="http://schemas.openxmlformats.org/officeDocument/2006/relationships" xmlns:p="http://schemas.openxmlformats.org/presentationml/2006/main">
  <p:tag name="NUM" val="5"/>
</p:tagLst>
</file>

<file path=ppt/tags/tag238.xml><?xml version="1.0" encoding="utf-8"?>
<p:tagLst xmlns:a="http://schemas.openxmlformats.org/drawingml/2006/main" xmlns:r="http://schemas.openxmlformats.org/officeDocument/2006/relationships" xmlns:p="http://schemas.openxmlformats.org/presentationml/2006/main">
  <p:tag name="NUM" val="9"/>
</p:tagLst>
</file>

<file path=ppt/tags/tag239.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4"/>
</p:tagLst>
</file>

<file path=ppt/tags/tag240.xml><?xml version="1.0" encoding="utf-8"?>
<p:tagLst xmlns:a="http://schemas.openxmlformats.org/drawingml/2006/main" xmlns:r="http://schemas.openxmlformats.org/officeDocument/2006/relationships" xmlns:p="http://schemas.openxmlformats.org/presentationml/2006/main">
  <p:tag name="NUM" val="2"/>
</p:tagLst>
</file>

<file path=ppt/tags/tag241.xml><?xml version="1.0" encoding="utf-8"?>
<p:tagLst xmlns:a="http://schemas.openxmlformats.org/drawingml/2006/main" xmlns:r="http://schemas.openxmlformats.org/officeDocument/2006/relationships" xmlns:p="http://schemas.openxmlformats.org/presentationml/2006/main">
  <p:tag name="NUM" val="3"/>
</p:tagLst>
</file>

<file path=ppt/tags/tag242.xml><?xml version="1.0" encoding="utf-8"?>
<p:tagLst xmlns:a="http://schemas.openxmlformats.org/drawingml/2006/main" xmlns:r="http://schemas.openxmlformats.org/officeDocument/2006/relationships" xmlns:p="http://schemas.openxmlformats.org/presentationml/2006/main">
  <p:tag name="NUM" val="4"/>
</p:tagLst>
</file>

<file path=ppt/tags/tag243.xml><?xml version="1.0" encoding="utf-8"?>
<p:tagLst xmlns:a="http://schemas.openxmlformats.org/drawingml/2006/main" xmlns:r="http://schemas.openxmlformats.org/officeDocument/2006/relationships" xmlns:p="http://schemas.openxmlformats.org/presentationml/2006/main">
  <p:tag name="NUM" val="5"/>
</p:tagLst>
</file>

<file path=ppt/tags/tag244.xml><?xml version="1.0" encoding="utf-8"?>
<p:tagLst xmlns:a="http://schemas.openxmlformats.org/drawingml/2006/main" xmlns:r="http://schemas.openxmlformats.org/officeDocument/2006/relationships" xmlns:p="http://schemas.openxmlformats.org/presentationml/2006/main">
  <p:tag name="NUM" val="6"/>
</p:tagLst>
</file>

<file path=ppt/tags/tag245.xml><?xml version="1.0" encoding="utf-8"?>
<p:tagLst xmlns:a="http://schemas.openxmlformats.org/drawingml/2006/main" xmlns:r="http://schemas.openxmlformats.org/officeDocument/2006/relationships" xmlns:p="http://schemas.openxmlformats.org/presentationml/2006/main">
  <p:tag name="NUM" val="9"/>
</p:tagLst>
</file>

<file path=ppt/tags/tag246.xml><?xml version="1.0" encoding="utf-8"?>
<p:tagLst xmlns:a="http://schemas.openxmlformats.org/drawingml/2006/main" xmlns:r="http://schemas.openxmlformats.org/officeDocument/2006/relationships" xmlns:p="http://schemas.openxmlformats.org/presentationml/2006/main">
  <p:tag name="NUM" val="1"/>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25"/>
</p:tagLst>
</file>

<file path=ppt/tags/tag250.xml><?xml version="1.0" encoding="utf-8"?>
<p:tagLst xmlns:a="http://schemas.openxmlformats.org/drawingml/2006/main" xmlns:r="http://schemas.openxmlformats.org/officeDocument/2006/relationships" xmlns:p="http://schemas.openxmlformats.org/presentationml/2006/main">
  <p:tag name="NUM" val="5"/>
</p:tagLst>
</file>

<file path=ppt/tags/tag251.xml><?xml version="1.0" encoding="utf-8"?>
<p:tagLst xmlns:a="http://schemas.openxmlformats.org/drawingml/2006/main" xmlns:r="http://schemas.openxmlformats.org/officeDocument/2006/relationships" xmlns:p="http://schemas.openxmlformats.org/presentationml/2006/main">
  <p:tag name="NUM" val="9"/>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4"/>
</p:tagLst>
</file>

<file path=ppt/tags/tag256.xml><?xml version="1.0" encoding="utf-8"?>
<p:tagLst xmlns:a="http://schemas.openxmlformats.org/drawingml/2006/main" xmlns:r="http://schemas.openxmlformats.org/officeDocument/2006/relationships" xmlns:p="http://schemas.openxmlformats.org/presentationml/2006/main">
  <p:tag name="NUM" val="5"/>
</p:tagLst>
</file>

<file path=ppt/tags/tag257.xml><?xml version="1.0" encoding="utf-8"?>
<p:tagLst xmlns:a="http://schemas.openxmlformats.org/drawingml/2006/main" xmlns:r="http://schemas.openxmlformats.org/officeDocument/2006/relationships" xmlns:p="http://schemas.openxmlformats.org/presentationml/2006/main">
  <p:tag name="NUM" val="6"/>
</p:tagLst>
</file>

<file path=ppt/tags/tag258.xml><?xml version="1.0" encoding="utf-8"?>
<p:tagLst xmlns:a="http://schemas.openxmlformats.org/drawingml/2006/main" xmlns:r="http://schemas.openxmlformats.org/officeDocument/2006/relationships" xmlns:p="http://schemas.openxmlformats.org/presentationml/2006/main">
  <p:tag name="NUM" val="7"/>
</p:tagLst>
</file>

<file path=ppt/tags/tag259.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26"/>
</p:tagLst>
</file>

<file path=ppt/tags/tag260.xml><?xml version="1.0" encoding="utf-8"?>
<p:tagLst xmlns:a="http://schemas.openxmlformats.org/drawingml/2006/main" xmlns:r="http://schemas.openxmlformats.org/officeDocument/2006/relationships" xmlns:p="http://schemas.openxmlformats.org/presentationml/2006/main">
  <p:tag name="NUM" val="9"/>
</p:tagLst>
</file>

<file path=ppt/tags/tag261.xml><?xml version="1.0" encoding="utf-8"?>
<p:tagLst xmlns:a="http://schemas.openxmlformats.org/drawingml/2006/main" xmlns:r="http://schemas.openxmlformats.org/officeDocument/2006/relationships" xmlns:p="http://schemas.openxmlformats.org/presentationml/2006/main">
  <p:tag name="NUM" val="10"/>
</p:tagLst>
</file>

<file path=ppt/tags/tag262.xml><?xml version="1.0" encoding="utf-8"?>
<p:tagLst xmlns:a="http://schemas.openxmlformats.org/drawingml/2006/main" xmlns:r="http://schemas.openxmlformats.org/officeDocument/2006/relationships" xmlns:p="http://schemas.openxmlformats.org/presentationml/2006/main">
  <p:tag name="NUM" val="12"/>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2"/>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4"/>
</p:tagLst>
</file>

<file path=ppt/tags/tag267.xml><?xml version="1.0" encoding="utf-8"?>
<p:tagLst xmlns:a="http://schemas.openxmlformats.org/drawingml/2006/main" xmlns:r="http://schemas.openxmlformats.org/officeDocument/2006/relationships" xmlns:p="http://schemas.openxmlformats.org/presentationml/2006/main">
  <p:tag name="NUM" val="5"/>
</p:tagLst>
</file>

<file path=ppt/tags/tag268.xml><?xml version="1.0" encoding="utf-8"?>
<p:tagLst xmlns:a="http://schemas.openxmlformats.org/drawingml/2006/main" xmlns:r="http://schemas.openxmlformats.org/officeDocument/2006/relationships" xmlns:p="http://schemas.openxmlformats.org/presentationml/2006/main">
  <p:tag name="NUM" val="6"/>
</p:tagLst>
</file>

<file path=ppt/tags/tag269.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70.xml><?xml version="1.0" encoding="utf-8"?>
<p:tagLst xmlns:a="http://schemas.openxmlformats.org/drawingml/2006/main" xmlns:r="http://schemas.openxmlformats.org/officeDocument/2006/relationships" xmlns:p="http://schemas.openxmlformats.org/presentationml/2006/main">
  <p:tag name="NUM" val="1"/>
</p:tagLst>
</file>

<file path=ppt/tags/tag271.xml><?xml version="1.0" encoding="utf-8"?>
<p:tagLst xmlns:a="http://schemas.openxmlformats.org/drawingml/2006/main" xmlns:r="http://schemas.openxmlformats.org/officeDocument/2006/relationships" xmlns:p="http://schemas.openxmlformats.org/presentationml/2006/main">
  <p:tag name="NUM" val="2"/>
</p:tagLst>
</file>

<file path=ppt/tags/tag272.xml><?xml version="1.0" encoding="utf-8"?>
<p:tagLst xmlns:a="http://schemas.openxmlformats.org/drawingml/2006/main" xmlns:r="http://schemas.openxmlformats.org/officeDocument/2006/relationships" xmlns:p="http://schemas.openxmlformats.org/presentationml/2006/main">
  <p:tag name="NUM" val="3"/>
</p:tagLst>
</file>

<file path=ppt/tags/tag273.xml><?xml version="1.0" encoding="utf-8"?>
<p:tagLst xmlns:a="http://schemas.openxmlformats.org/drawingml/2006/main" xmlns:r="http://schemas.openxmlformats.org/officeDocument/2006/relationships" xmlns:p="http://schemas.openxmlformats.org/presentationml/2006/main">
  <p:tag name="NUM" val="4"/>
</p:tagLst>
</file>

<file path=ppt/tags/tag274.xml><?xml version="1.0" encoding="utf-8"?>
<p:tagLst xmlns:a="http://schemas.openxmlformats.org/drawingml/2006/main" xmlns:r="http://schemas.openxmlformats.org/officeDocument/2006/relationships" xmlns:p="http://schemas.openxmlformats.org/presentationml/2006/main">
  <p:tag name="NUM" val="5"/>
</p:tagLst>
</file>

<file path=ppt/tags/tag275.xml><?xml version="1.0" encoding="utf-8"?>
<p:tagLst xmlns:a="http://schemas.openxmlformats.org/drawingml/2006/main" xmlns:r="http://schemas.openxmlformats.org/officeDocument/2006/relationships" xmlns:p="http://schemas.openxmlformats.org/presentationml/2006/main">
  <p:tag name="NUM" val="6"/>
</p:tagLst>
</file>

<file path=ppt/tags/tag276.xml><?xml version="1.0" encoding="utf-8"?>
<p:tagLst xmlns:a="http://schemas.openxmlformats.org/drawingml/2006/main" xmlns:r="http://schemas.openxmlformats.org/officeDocument/2006/relationships" xmlns:p="http://schemas.openxmlformats.org/presentationml/2006/main">
  <p:tag name="NUM" val="10"/>
</p:tagLst>
</file>

<file path=ppt/tags/tag277.xml><?xml version="1.0" encoding="utf-8"?>
<p:tagLst xmlns:a="http://schemas.openxmlformats.org/drawingml/2006/main" xmlns:r="http://schemas.openxmlformats.org/officeDocument/2006/relationships" xmlns:p="http://schemas.openxmlformats.org/presentationml/2006/main">
  <p:tag name="NUM" val="2"/>
</p:tagLst>
</file>

<file path=ppt/tags/tag278.xml><?xml version="1.0" encoding="utf-8"?>
<p:tagLst xmlns:a="http://schemas.openxmlformats.org/drawingml/2006/main" xmlns:r="http://schemas.openxmlformats.org/officeDocument/2006/relationships" xmlns:p="http://schemas.openxmlformats.org/presentationml/2006/main">
  <p:tag name="NUM" val="3"/>
</p:tagLst>
</file>

<file path=ppt/tags/tag279.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80.xml><?xml version="1.0" encoding="utf-8"?>
<p:tagLst xmlns:a="http://schemas.openxmlformats.org/drawingml/2006/main" xmlns:r="http://schemas.openxmlformats.org/officeDocument/2006/relationships" xmlns:p="http://schemas.openxmlformats.org/presentationml/2006/main">
  <p:tag name="NUM" val="10"/>
</p:tagLst>
</file>

<file path=ppt/tags/tag281.xml><?xml version="1.0" encoding="utf-8"?>
<p:tagLst xmlns:a="http://schemas.openxmlformats.org/drawingml/2006/main" xmlns:r="http://schemas.openxmlformats.org/officeDocument/2006/relationships" xmlns:p="http://schemas.openxmlformats.org/presentationml/2006/main">
  <p:tag name="NUM" val="1"/>
</p:tagLst>
</file>

<file path=ppt/tags/tag282.xml><?xml version="1.0" encoding="utf-8"?>
<p:tagLst xmlns:a="http://schemas.openxmlformats.org/drawingml/2006/main" xmlns:r="http://schemas.openxmlformats.org/officeDocument/2006/relationships" xmlns:p="http://schemas.openxmlformats.org/presentationml/2006/main">
  <p:tag name="NUM" val="2"/>
</p:tagLst>
</file>

<file path=ppt/tags/tag283.xml><?xml version="1.0" encoding="utf-8"?>
<p:tagLst xmlns:a="http://schemas.openxmlformats.org/drawingml/2006/main" xmlns:r="http://schemas.openxmlformats.org/officeDocument/2006/relationships" xmlns:p="http://schemas.openxmlformats.org/presentationml/2006/main">
  <p:tag name="NUM" val="3"/>
</p:tagLst>
</file>

<file path=ppt/tags/tag284.xml><?xml version="1.0" encoding="utf-8"?>
<p:tagLst xmlns:a="http://schemas.openxmlformats.org/drawingml/2006/main" xmlns:r="http://schemas.openxmlformats.org/officeDocument/2006/relationships" xmlns:p="http://schemas.openxmlformats.org/presentationml/2006/main">
  <p:tag name="NUM" val="4"/>
</p:tagLst>
</file>

<file path=ppt/tags/tag285.xml><?xml version="1.0" encoding="utf-8"?>
<p:tagLst xmlns:a="http://schemas.openxmlformats.org/drawingml/2006/main" xmlns:r="http://schemas.openxmlformats.org/officeDocument/2006/relationships" xmlns:p="http://schemas.openxmlformats.org/presentationml/2006/main">
  <p:tag name="NUM" val="5"/>
</p:tagLst>
</file>

<file path=ppt/tags/tag286.xml><?xml version="1.0" encoding="utf-8"?>
<p:tagLst xmlns:a="http://schemas.openxmlformats.org/drawingml/2006/main" xmlns:r="http://schemas.openxmlformats.org/officeDocument/2006/relationships" xmlns:p="http://schemas.openxmlformats.org/presentationml/2006/main">
  <p:tag name="NUM" val="6"/>
</p:tagLst>
</file>

<file path=ppt/tags/tag287.xml><?xml version="1.0" encoding="utf-8"?>
<p:tagLst xmlns:a="http://schemas.openxmlformats.org/drawingml/2006/main" xmlns:r="http://schemas.openxmlformats.org/officeDocument/2006/relationships" xmlns:p="http://schemas.openxmlformats.org/presentationml/2006/main">
  <p:tag name="NUM" val="9"/>
</p:tagLst>
</file>

<file path=ppt/tags/tag288.xml><?xml version="1.0" encoding="utf-8"?>
<p:tagLst xmlns:a="http://schemas.openxmlformats.org/drawingml/2006/main" xmlns:r="http://schemas.openxmlformats.org/officeDocument/2006/relationships" xmlns:p="http://schemas.openxmlformats.org/presentationml/2006/main">
  <p:tag name="NUM" val="1"/>
</p:tagLst>
</file>

<file path=ppt/tags/tag289.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290.xml><?xml version="1.0" encoding="utf-8"?>
<p:tagLst xmlns:a="http://schemas.openxmlformats.org/drawingml/2006/main" xmlns:r="http://schemas.openxmlformats.org/officeDocument/2006/relationships" xmlns:p="http://schemas.openxmlformats.org/presentationml/2006/main">
  <p:tag name="NUM" val="3"/>
</p:tagLst>
</file>

<file path=ppt/tags/tag291.xml><?xml version="1.0" encoding="utf-8"?>
<p:tagLst xmlns:a="http://schemas.openxmlformats.org/drawingml/2006/main" xmlns:r="http://schemas.openxmlformats.org/officeDocument/2006/relationships" xmlns:p="http://schemas.openxmlformats.org/presentationml/2006/main">
  <p:tag name="NUM" val="4"/>
</p:tagLst>
</file>

<file path=ppt/tags/tag292.xml><?xml version="1.0" encoding="utf-8"?>
<p:tagLst xmlns:a="http://schemas.openxmlformats.org/drawingml/2006/main" xmlns:r="http://schemas.openxmlformats.org/officeDocument/2006/relationships" xmlns:p="http://schemas.openxmlformats.org/presentationml/2006/main">
  <p:tag name="NUM" val="7"/>
</p:tagLst>
</file>

<file path=ppt/tags/tag293.xml><?xml version="1.0" encoding="utf-8"?>
<p:tagLst xmlns:a="http://schemas.openxmlformats.org/drawingml/2006/main" xmlns:r="http://schemas.openxmlformats.org/officeDocument/2006/relationships" xmlns:p="http://schemas.openxmlformats.org/presentationml/2006/main">
  <p:tag name="NUM" val="9"/>
</p:tagLst>
</file>

<file path=ppt/tags/tag294.xml><?xml version="1.0" encoding="utf-8"?>
<p:tagLst xmlns:a="http://schemas.openxmlformats.org/drawingml/2006/main" xmlns:r="http://schemas.openxmlformats.org/officeDocument/2006/relationships" xmlns:p="http://schemas.openxmlformats.org/presentationml/2006/main">
  <p:tag name="NUM" val="2"/>
</p:tagLst>
</file>

<file path=ppt/tags/tag295.xml><?xml version="1.0" encoding="utf-8"?>
<p:tagLst xmlns:a="http://schemas.openxmlformats.org/drawingml/2006/main" xmlns:r="http://schemas.openxmlformats.org/officeDocument/2006/relationships" xmlns:p="http://schemas.openxmlformats.org/presentationml/2006/main">
  <p:tag name="NUM" val="3"/>
</p:tagLst>
</file>

<file path=ppt/tags/tag296.xml><?xml version="1.0" encoding="utf-8"?>
<p:tagLst xmlns:a="http://schemas.openxmlformats.org/drawingml/2006/main" xmlns:r="http://schemas.openxmlformats.org/officeDocument/2006/relationships" xmlns:p="http://schemas.openxmlformats.org/presentationml/2006/main">
  <p:tag name="NUM" val="4"/>
</p:tagLst>
</file>

<file path=ppt/tags/tag297.xml><?xml version="1.0" encoding="utf-8"?>
<p:tagLst xmlns:a="http://schemas.openxmlformats.org/drawingml/2006/main" xmlns:r="http://schemas.openxmlformats.org/officeDocument/2006/relationships" xmlns:p="http://schemas.openxmlformats.org/presentationml/2006/main">
  <p:tag name="NUM" val="5"/>
</p:tagLst>
</file>

<file path=ppt/tags/tag298.xml><?xml version="1.0" encoding="utf-8"?>
<p:tagLst xmlns:a="http://schemas.openxmlformats.org/drawingml/2006/main" xmlns:r="http://schemas.openxmlformats.org/officeDocument/2006/relationships" xmlns:p="http://schemas.openxmlformats.org/presentationml/2006/main">
  <p:tag name="NUM" val="6"/>
</p:tagLst>
</file>

<file path=ppt/tags/tag29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00.xml><?xml version="1.0" encoding="utf-8"?>
<p:tagLst xmlns:a="http://schemas.openxmlformats.org/drawingml/2006/main" xmlns:r="http://schemas.openxmlformats.org/officeDocument/2006/relationships" xmlns:p="http://schemas.openxmlformats.org/presentationml/2006/main">
  <p:tag name="NUM" val="10"/>
</p:tagLst>
</file>

<file path=ppt/tags/tag301.xml><?xml version="1.0" encoding="utf-8"?>
<p:tagLst xmlns:a="http://schemas.openxmlformats.org/drawingml/2006/main" xmlns:r="http://schemas.openxmlformats.org/officeDocument/2006/relationships" xmlns:p="http://schemas.openxmlformats.org/presentationml/2006/main">
  <p:tag name="NUM" val="1"/>
</p:tagLst>
</file>

<file path=ppt/tags/tag302.xml><?xml version="1.0" encoding="utf-8"?>
<p:tagLst xmlns:a="http://schemas.openxmlformats.org/drawingml/2006/main" xmlns:r="http://schemas.openxmlformats.org/officeDocument/2006/relationships" xmlns:p="http://schemas.openxmlformats.org/presentationml/2006/main">
  <p:tag name="NUM" val="2"/>
</p:tagLst>
</file>

<file path=ppt/tags/tag303.xml><?xml version="1.0" encoding="utf-8"?>
<p:tagLst xmlns:a="http://schemas.openxmlformats.org/drawingml/2006/main" xmlns:r="http://schemas.openxmlformats.org/officeDocument/2006/relationships" xmlns:p="http://schemas.openxmlformats.org/presentationml/2006/main">
  <p:tag name="NUM" val="3"/>
</p:tagLst>
</file>

<file path=ppt/tags/tag304.xml><?xml version="1.0" encoding="utf-8"?>
<p:tagLst xmlns:a="http://schemas.openxmlformats.org/drawingml/2006/main" xmlns:r="http://schemas.openxmlformats.org/officeDocument/2006/relationships" xmlns:p="http://schemas.openxmlformats.org/presentationml/2006/main">
  <p:tag name="NUM" val="4"/>
</p:tagLst>
</file>

<file path=ppt/tags/tag305.xml><?xml version="1.0" encoding="utf-8"?>
<p:tagLst xmlns:a="http://schemas.openxmlformats.org/drawingml/2006/main" xmlns:r="http://schemas.openxmlformats.org/officeDocument/2006/relationships" xmlns:p="http://schemas.openxmlformats.org/presentationml/2006/main">
  <p:tag name="NUM" val="5"/>
</p:tagLst>
</file>

<file path=ppt/tags/tag306.xml><?xml version="1.0" encoding="utf-8"?>
<p:tagLst xmlns:a="http://schemas.openxmlformats.org/drawingml/2006/main" xmlns:r="http://schemas.openxmlformats.org/officeDocument/2006/relationships" xmlns:p="http://schemas.openxmlformats.org/presentationml/2006/main">
  <p:tag name="NUM" val="6"/>
</p:tagLst>
</file>

<file path=ppt/tags/tag307.xml><?xml version="1.0" encoding="utf-8"?>
<p:tagLst xmlns:a="http://schemas.openxmlformats.org/drawingml/2006/main" xmlns:r="http://schemas.openxmlformats.org/officeDocument/2006/relationships" xmlns:p="http://schemas.openxmlformats.org/presentationml/2006/main">
  <p:tag name="NUM" val="7"/>
</p:tagLst>
</file>

<file path=ppt/tags/tag308.xml><?xml version="1.0" encoding="utf-8"?>
<p:tagLst xmlns:a="http://schemas.openxmlformats.org/drawingml/2006/main" xmlns:r="http://schemas.openxmlformats.org/officeDocument/2006/relationships" xmlns:p="http://schemas.openxmlformats.org/presentationml/2006/main">
  <p:tag name="NUM" val="9"/>
</p:tagLst>
</file>

<file path=ppt/tags/tag309.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4"/>
</p:tagLst>
</file>

<file path=ppt/tags/tag312.xml><?xml version="1.0" encoding="utf-8"?>
<p:tagLst xmlns:a="http://schemas.openxmlformats.org/drawingml/2006/main" xmlns:r="http://schemas.openxmlformats.org/officeDocument/2006/relationships" xmlns:p="http://schemas.openxmlformats.org/presentationml/2006/main">
  <p:tag name="NUM" val="5"/>
</p:tagLst>
</file>

<file path=ppt/tags/tag313.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7"/>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6"/>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7"/>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6"/>
</p:tagLst>
</file>

<file path=ppt/tags/tag63.xml><?xml version="1.0" encoding="utf-8"?>
<p:tagLst xmlns:a="http://schemas.openxmlformats.org/drawingml/2006/main" xmlns:r="http://schemas.openxmlformats.org/officeDocument/2006/relationships" xmlns:p="http://schemas.openxmlformats.org/presentationml/2006/main">
  <p:tag name="NUM" val="7"/>
</p:tagLst>
</file>

<file path=ppt/tags/tag64.xml><?xml version="1.0" encoding="utf-8"?>
<p:tagLst xmlns:a="http://schemas.openxmlformats.org/drawingml/2006/main" xmlns:r="http://schemas.openxmlformats.org/officeDocument/2006/relationships" xmlns:p="http://schemas.openxmlformats.org/presentationml/2006/main">
  <p:tag name="NUM" val="10"/>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7"/>
</p:tagLst>
</file>

<file path=ppt/tags/tag69.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6"/>
</p:tagLst>
</file>

<file path=ppt/tags/tag70.xml><?xml version="1.0" encoding="utf-8"?>
<p:tagLst xmlns:a="http://schemas.openxmlformats.org/drawingml/2006/main" xmlns:r="http://schemas.openxmlformats.org/officeDocument/2006/relationships" xmlns:p="http://schemas.openxmlformats.org/presentationml/2006/main">
  <p:tag name="NUM" val="10"/>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6"/>
</p:tagLst>
</file>

<file path=ppt/tags/tag76.xml><?xml version="1.0" encoding="utf-8"?>
<p:tagLst xmlns:a="http://schemas.openxmlformats.org/drawingml/2006/main" xmlns:r="http://schemas.openxmlformats.org/officeDocument/2006/relationships" xmlns:p="http://schemas.openxmlformats.org/presentationml/2006/main">
  <p:tag name="NUM" val="7"/>
</p:tagLst>
</file>

<file path=ppt/tags/tag77.xml><?xml version="1.0" encoding="utf-8"?>
<p:tagLst xmlns:a="http://schemas.openxmlformats.org/drawingml/2006/main" xmlns:r="http://schemas.openxmlformats.org/officeDocument/2006/relationships" xmlns:p="http://schemas.openxmlformats.org/presentationml/2006/main">
  <p:tag name="NUM" val="10"/>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5"/>
</p:tagLst>
</file>

<file path=ppt/tags/tag81.xml><?xml version="1.0" encoding="utf-8"?>
<p:tagLst xmlns:a="http://schemas.openxmlformats.org/drawingml/2006/main" xmlns:r="http://schemas.openxmlformats.org/officeDocument/2006/relationships" xmlns:p="http://schemas.openxmlformats.org/presentationml/2006/main">
  <p:tag name="NUM" val="6"/>
</p:tagLst>
</file>

<file path=ppt/tags/tag82.xml><?xml version="1.0" encoding="utf-8"?>
<p:tagLst xmlns:a="http://schemas.openxmlformats.org/drawingml/2006/main" xmlns:r="http://schemas.openxmlformats.org/officeDocument/2006/relationships" xmlns:p="http://schemas.openxmlformats.org/presentationml/2006/main">
  <p:tag name="NUM" val="7"/>
</p:tagLst>
</file>

<file path=ppt/tags/tag83.xml><?xml version="1.0" encoding="utf-8"?>
<p:tagLst xmlns:a="http://schemas.openxmlformats.org/drawingml/2006/main" xmlns:r="http://schemas.openxmlformats.org/officeDocument/2006/relationships" xmlns:p="http://schemas.openxmlformats.org/presentationml/2006/main">
  <p:tag name="NUM" val="9"/>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10"/>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10"/>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Technical Reference Manual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3415</TotalTime>
  <Words>15013</Words>
  <Application>Microsoft Office PowerPoint</Application>
  <PresentationFormat>Widescreen</PresentationFormat>
  <Paragraphs>1358</Paragraphs>
  <Slides>48</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-apple-system</vt:lpstr>
      <vt:lpstr>Arial</vt:lpstr>
      <vt:lpstr>Calibri</vt:lpstr>
      <vt:lpstr>Tw Cen MT</vt:lpstr>
      <vt:lpstr>Tw Cen MT Condensed</vt:lpstr>
      <vt:lpstr>Tw Cen MT Condensed Extra Bold</vt:lpstr>
      <vt:lpstr>Technical Reference Manual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Government of Canada\Gouvernement du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Kelanne Kentzinger</dc:creator>
  <cp:lastModifiedBy>El-Beyrouti, Sandra (SPAC/PSPC)</cp:lastModifiedBy>
  <cp:revision>14</cp:revision>
  <cp:lastPrinted>2022-07-29T19:15:37Z</cp:lastPrinted>
  <dcterms:created xsi:type="dcterms:W3CDTF">2020-01-13T13:13:02Z</dcterms:created>
  <dcterms:modified xsi:type="dcterms:W3CDTF">2024-04-12T19:10:26Z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2023-08-25T15:52:10Z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596ec2a9-1701-4348-969e-7b2c1d14218e</vt:lpwstr>
  </property>
  <property fmtid="{D5CDD505-2E9C-101B-9397-08002B2CF9AE}" pid="8" name="MSIP_Label_834ed4f5-eae4-40c7-82be-b1cdf720a1b9_ContentBits">
    <vt:lpwstr>0</vt:lpwstr>
  </property>
</Properties>
</file>