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9" r:id="rId6"/>
    <p:sldId id="264" r:id="rId7"/>
    <p:sldId id="291" r:id="rId8"/>
    <p:sldId id="293" r:id="rId9"/>
    <p:sldId id="294" r:id="rId10"/>
    <p:sldId id="288" r:id="rId11"/>
    <p:sldId id="295" r:id="rId12"/>
    <p:sldId id="296" r:id="rId13"/>
    <p:sldId id="297" r:id="rId14"/>
    <p:sldId id="298" r:id="rId15"/>
    <p:sldId id="299" r:id="rId16"/>
    <p:sldId id="301" r:id="rId17"/>
    <p:sldId id="302" r:id="rId18"/>
    <p:sldId id="303" r:id="rId19"/>
    <p:sldId id="305" r:id="rId20"/>
    <p:sldId id="306" r:id="rId21"/>
    <p:sldId id="307" r:id="rId22"/>
    <p:sldId id="308" r:id="rId23"/>
    <p:sldId id="309" r:id="rId24"/>
    <p:sldId id="3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l Bjerke-Clarke" initials="RBC" lastIdx="9" clrIdx="0">
    <p:extLst>
      <p:ext uri="{19B8F6BF-5375-455C-9EA6-DF929625EA0E}">
        <p15:presenceInfo xmlns:p15="http://schemas.microsoft.com/office/powerpoint/2012/main" userId="S::Riel.Bjerke-Clarke@tpsgc-pwgsc.gc.ca::e06bc4a2-3bd3-433a-93b2-287cdbcc461d" providerId="AD"/>
      </p:ext>
    </p:extLst>
  </p:cmAuthor>
  <p:cmAuthor id="2" name="Jolene Head" initials="JH" lastIdx="3" clrIdx="1">
    <p:extLst>
      <p:ext uri="{19B8F6BF-5375-455C-9EA6-DF929625EA0E}">
        <p15:presenceInfo xmlns:p15="http://schemas.microsoft.com/office/powerpoint/2012/main" userId="S::Jolene.Head@tpsgc-pwgsc.gc.ca::89e3e689-9fe6-442a-a2c5-61a4dd296176" providerId="AD"/>
      </p:ext>
    </p:extLst>
  </p:cmAuthor>
  <p:cmAuthor id="3" name="Morgan Hurtubise" initials="MH" lastIdx="1" clrIdx="2">
    <p:extLst>
      <p:ext uri="{19B8F6BF-5375-455C-9EA6-DF929625EA0E}">
        <p15:presenceInfo xmlns:p15="http://schemas.microsoft.com/office/powerpoint/2012/main" userId="S::Morgan.Hurtubise@tpsgc-pwgsc.gc.ca::216e57be-b5ff-4e11-a175-3b9983698c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45" autoAdjust="0"/>
  </p:normalViewPr>
  <p:slideViewPr>
    <p:cSldViewPr snapToGrid="0">
      <p:cViewPr varScale="1">
        <p:scale>
          <a:sx n="75" d="100"/>
          <a:sy n="75" d="100"/>
        </p:scale>
        <p:origin x="77" y="259"/>
      </p:cViewPr>
      <p:guideLst/>
    </p:cSldViewPr>
  </p:slideViewPr>
  <p:outlineViewPr>
    <p:cViewPr>
      <p:scale>
        <a:sx n="33" d="100"/>
        <a:sy n="33" d="100"/>
      </p:scale>
      <p:origin x="0" y="-12186"/>
    </p:cViewPr>
  </p:outlineViewPr>
  <p:notesTextViewPr>
    <p:cViewPr>
      <p:scale>
        <a:sx n="1" d="1"/>
        <a:sy n="1" d="1"/>
      </p:scale>
      <p:origin x="0" y="0"/>
    </p:cViewPr>
  </p:notesTextViewPr>
  <p:sorterViewPr>
    <p:cViewPr>
      <p:scale>
        <a:sx n="100" d="100"/>
        <a:sy n="100" d="100"/>
      </p:scale>
      <p:origin x="0" y="-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B6CD2-A94A-49F8-ACBA-DA99D9B54CE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A535701-F2FD-4F44-A215-B362666D78FA}">
      <dgm:prSet/>
      <dgm:spPr/>
      <dgm:t>
        <a:bodyPr/>
        <a:lstStyle/>
        <a:p>
          <a:r>
            <a:rPr lang="en-CA" dirty="0">
              <a:solidFill>
                <a:schemeClr val="tx1"/>
              </a:solidFill>
              <a:latin typeface="-apple-system"/>
            </a:rPr>
            <a:t>Le </a:t>
          </a:r>
          <a:r>
            <a:rPr lang="en-CA" dirty="0" err="1">
              <a:solidFill>
                <a:schemeClr val="tx1"/>
              </a:solidFill>
              <a:latin typeface="-apple-system"/>
            </a:rPr>
            <a:t>gouvernement</a:t>
          </a:r>
          <a:r>
            <a:rPr lang="en-CA" dirty="0">
              <a:solidFill>
                <a:schemeClr val="tx1"/>
              </a:solidFill>
              <a:latin typeface="-apple-system"/>
            </a:rPr>
            <a:t> </a:t>
          </a:r>
          <a:r>
            <a:rPr lang="en-CA" dirty="0" err="1">
              <a:solidFill>
                <a:schemeClr val="tx1"/>
              </a:solidFill>
              <a:latin typeface="-apple-system"/>
            </a:rPr>
            <a:t>essait</a:t>
          </a:r>
          <a:r>
            <a:rPr lang="en-CA" dirty="0">
              <a:solidFill>
                <a:schemeClr val="tx1"/>
              </a:solidFill>
              <a:latin typeface="-apple-system"/>
            </a:rPr>
            <a:t> </a:t>
          </a:r>
          <a:r>
            <a:rPr lang="en-CA" dirty="0" err="1">
              <a:solidFill>
                <a:schemeClr val="tx1"/>
              </a:solidFill>
              <a:latin typeface="-apple-system"/>
            </a:rPr>
            <a:t>toujours</a:t>
          </a:r>
          <a:r>
            <a:rPr lang="en-CA" dirty="0">
              <a:solidFill>
                <a:schemeClr val="tx1"/>
              </a:solidFill>
              <a:latin typeface="-apple-system"/>
            </a:rPr>
            <a:t> de </a:t>
          </a:r>
          <a:r>
            <a:rPr lang="en-CA" dirty="0" err="1">
              <a:solidFill>
                <a:schemeClr val="tx1"/>
              </a:solidFill>
              <a:latin typeface="-apple-system"/>
            </a:rPr>
            <a:t>légitimer</a:t>
          </a:r>
          <a:r>
            <a:rPr lang="en-CA" dirty="0">
              <a:solidFill>
                <a:schemeClr val="tx1"/>
              </a:solidFill>
              <a:latin typeface="-apple-system"/>
            </a:rPr>
            <a:t> les structures </a:t>
          </a:r>
          <a:r>
            <a:rPr lang="en-CA" dirty="0" err="1">
              <a:solidFill>
                <a:schemeClr val="tx1"/>
              </a:solidFill>
              <a:latin typeface="-apple-system"/>
            </a:rPr>
            <a:t>coloniales</a:t>
          </a:r>
          <a:r>
            <a:rPr lang="en-CA" dirty="0">
              <a:solidFill>
                <a:schemeClr val="tx1"/>
              </a:solidFill>
              <a:latin typeface="-apple-system"/>
            </a:rPr>
            <a:t> de</a:t>
          </a:r>
          <a:r>
            <a:rPr lang="en-CA" b="0" dirty="0">
              <a:solidFill>
                <a:schemeClr val="tx1"/>
              </a:solidFill>
              <a:effectLst/>
              <a:latin typeface="-apple-system"/>
            </a:rPr>
            <a:t> </a:t>
          </a:r>
          <a:r>
            <a:rPr lang="en-CA" b="0" dirty="0" err="1">
              <a:solidFill>
                <a:schemeClr val="tx1"/>
              </a:solidFill>
              <a:effectLst/>
              <a:latin typeface="-apple-system"/>
            </a:rPr>
            <a:t>contrôle</a:t>
          </a:r>
          <a:r>
            <a:rPr lang="en-CA" b="0" dirty="0">
              <a:solidFill>
                <a:schemeClr val="tx1"/>
              </a:solidFill>
              <a:effectLst/>
              <a:latin typeface="-apple-system"/>
            </a:rPr>
            <a:t> par </a:t>
          </a:r>
          <a:r>
            <a:rPr lang="en-CA" b="0" dirty="0" err="1">
              <a:solidFill>
                <a:schemeClr val="tx1"/>
              </a:solidFill>
              <a:effectLst/>
              <a:latin typeface="-apple-system"/>
            </a:rPr>
            <a:t>l’entremise</a:t>
          </a:r>
          <a:r>
            <a:rPr lang="en-CA" b="0" dirty="0">
              <a:solidFill>
                <a:schemeClr val="tx1"/>
              </a:solidFill>
              <a:effectLst/>
              <a:latin typeface="-apple-system"/>
            </a:rPr>
            <a:t> des initiatives de </a:t>
          </a:r>
          <a:r>
            <a:rPr lang="en-CA" b="0" dirty="0" err="1">
              <a:solidFill>
                <a:schemeClr val="tx1"/>
              </a:solidFill>
              <a:effectLst/>
              <a:latin typeface="-apple-system"/>
            </a:rPr>
            <a:t>diversité</a:t>
          </a:r>
          <a:r>
            <a:rPr lang="en-CA" b="0" dirty="0">
              <a:solidFill>
                <a:schemeClr val="tx1"/>
              </a:solidFill>
              <a:effectLst/>
              <a:latin typeface="-apple-system"/>
            </a:rPr>
            <a:t> et </a:t>
          </a:r>
          <a:r>
            <a:rPr lang="en-CA" b="0" dirty="0" err="1">
              <a:solidFill>
                <a:schemeClr val="tx1"/>
              </a:solidFill>
              <a:effectLst/>
              <a:latin typeface="-apple-system"/>
            </a:rPr>
            <a:t>d’inclusion</a:t>
          </a:r>
          <a:r>
            <a:rPr lang="en-CA" b="0" dirty="0">
              <a:solidFill>
                <a:schemeClr val="tx1"/>
              </a:solidFill>
              <a:effectLst/>
              <a:latin typeface="-apple-system"/>
            </a:rPr>
            <a:t>, </a:t>
          </a:r>
          <a:r>
            <a:rPr lang="en-CA" b="0" dirty="0" err="1">
              <a:solidFill>
                <a:schemeClr val="tx1"/>
              </a:solidFill>
              <a:effectLst/>
              <a:latin typeface="-apple-system"/>
            </a:rPr>
            <a:t>d’anti-racisme</a:t>
          </a:r>
          <a:r>
            <a:rPr lang="en-CA" b="0" dirty="0">
              <a:solidFill>
                <a:schemeClr val="tx1"/>
              </a:solidFill>
              <a:effectLst/>
              <a:latin typeface="-apple-system"/>
            </a:rPr>
            <a:t>, et de </a:t>
          </a:r>
          <a:r>
            <a:rPr lang="en-CA" b="0" dirty="0" err="1">
              <a:solidFill>
                <a:schemeClr val="tx1"/>
              </a:solidFill>
              <a:effectLst/>
              <a:latin typeface="-apple-system"/>
            </a:rPr>
            <a:t>Réconciliation</a:t>
          </a:r>
          <a:r>
            <a:rPr lang="en-CA" b="0" dirty="0">
              <a:solidFill>
                <a:schemeClr val="tx1"/>
              </a:solidFill>
              <a:effectLst/>
              <a:latin typeface="-apple-system"/>
            </a:rPr>
            <a:t> </a:t>
          </a:r>
          <a:endParaRPr lang="en-US" dirty="0">
            <a:solidFill>
              <a:schemeClr val="tx1"/>
            </a:solidFill>
          </a:endParaRPr>
        </a:p>
      </dgm:t>
    </dgm:pt>
    <dgm:pt modelId="{0CED48DA-A49E-49E5-8ECF-62096A3CFA9C}" type="parTrans" cxnId="{E9E06C22-AE2F-404C-9581-195672B14CBA}">
      <dgm:prSet/>
      <dgm:spPr/>
      <dgm:t>
        <a:bodyPr/>
        <a:lstStyle/>
        <a:p>
          <a:endParaRPr lang="en-US"/>
        </a:p>
      </dgm:t>
    </dgm:pt>
    <dgm:pt modelId="{D8329949-5C87-4212-A583-082C22FE438F}" type="sibTrans" cxnId="{E9E06C22-AE2F-404C-9581-195672B14CBA}">
      <dgm:prSet/>
      <dgm:spPr/>
      <dgm:t>
        <a:bodyPr/>
        <a:lstStyle/>
        <a:p>
          <a:endParaRPr lang="en-US"/>
        </a:p>
      </dgm:t>
    </dgm:pt>
    <dgm:pt modelId="{0F78F315-B9FA-40A3-9EFA-A7F3B78C0EBE}">
      <dgm:prSet/>
      <dgm:spPr/>
      <dgm:t>
        <a:bodyPr/>
        <a:lstStyle/>
        <a:p>
          <a:r>
            <a:rPr lang="fr-FR" dirty="0">
              <a:solidFill>
                <a:schemeClr val="tx1"/>
              </a:solidFill>
              <a:latin typeface="-apple-system"/>
            </a:rPr>
            <a:t>La Réconciliation sans une restitution et une transformation significatives ne fait que renforcer l'injustice coloniale et l'assimilation</a:t>
          </a:r>
          <a:endParaRPr lang="en-US" dirty="0">
            <a:solidFill>
              <a:schemeClr val="tx1"/>
            </a:solidFill>
          </a:endParaRPr>
        </a:p>
      </dgm:t>
    </dgm:pt>
    <dgm:pt modelId="{C5553F8F-0E65-4025-8555-0DB91F9291D5}" type="parTrans" cxnId="{BB18B912-3EDA-444A-825D-CDD114342558}">
      <dgm:prSet/>
      <dgm:spPr/>
      <dgm:t>
        <a:bodyPr/>
        <a:lstStyle/>
        <a:p>
          <a:endParaRPr lang="en-US"/>
        </a:p>
      </dgm:t>
    </dgm:pt>
    <dgm:pt modelId="{6B00595C-EBA2-42C4-93A8-C9AE704E6BC1}" type="sibTrans" cxnId="{BB18B912-3EDA-444A-825D-CDD114342558}">
      <dgm:prSet/>
      <dgm:spPr/>
      <dgm:t>
        <a:bodyPr/>
        <a:lstStyle/>
        <a:p>
          <a:endParaRPr lang="en-US"/>
        </a:p>
      </dgm:t>
    </dgm:pt>
    <dgm:pt modelId="{9EA8B1D0-D69E-4BA1-8942-20B0D7A6BA84}">
      <dgm:prSet/>
      <dgm:spPr/>
      <dgm:t>
        <a:bodyPr/>
        <a:lstStyle/>
        <a:p>
          <a:r>
            <a:rPr lang="en-CA"/>
            <a:t>Especially if Reconciliation is driven by politicians instead of Indigenous communities </a:t>
          </a:r>
          <a:endParaRPr lang="en-US"/>
        </a:p>
      </dgm:t>
    </dgm:pt>
    <dgm:pt modelId="{50F6AD98-7BB0-4D6F-B227-C827950C416D}" type="parTrans" cxnId="{9D39A2D4-E2B7-4D8A-A974-8756995720FD}">
      <dgm:prSet/>
      <dgm:spPr/>
      <dgm:t>
        <a:bodyPr/>
        <a:lstStyle/>
        <a:p>
          <a:endParaRPr lang="en-US"/>
        </a:p>
      </dgm:t>
    </dgm:pt>
    <dgm:pt modelId="{0717FD76-8632-481A-9D8C-233920B7F88F}" type="sibTrans" cxnId="{9D39A2D4-E2B7-4D8A-A974-8756995720FD}">
      <dgm:prSet/>
      <dgm:spPr/>
      <dgm:t>
        <a:bodyPr/>
        <a:lstStyle/>
        <a:p>
          <a:endParaRPr lang="en-US"/>
        </a:p>
      </dgm:t>
    </dgm:pt>
    <dgm:pt modelId="{9B4D217A-E409-4983-9DD8-1C3B97D0F15C}">
      <dgm:prSet/>
      <dgm:spPr/>
      <dgm:t>
        <a:bodyPr/>
        <a:lstStyle/>
        <a:p>
          <a:r>
            <a:rPr lang="fr-FR" dirty="0">
              <a:solidFill>
                <a:schemeClr val="tx1"/>
              </a:solidFill>
              <a:latin typeface="-apple-system"/>
            </a:rPr>
            <a:t>Risque d'inclure les peuples autochtones dans les initiatives générales de lutte contre le racisme au lieu de créer des initiatives spécifiques pour répondre aux préoccupations </a:t>
          </a:r>
          <a:endParaRPr lang="en-US" dirty="0">
            <a:solidFill>
              <a:schemeClr val="tx1"/>
            </a:solidFill>
          </a:endParaRPr>
        </a:p>
      </dgm:t>
    </dgm:pt>
    <dgm:pt modelId="{62F6FAAF-FDE2-4DB1-870E-AA2FA79727AE}" type="parTrans" cxnId="{068C8104-0E1C-4330-B2E3-BC9B3CAB9151}">
      <dgm:prSet/>
      <dgm:spPr/>
      <dgm:t>
        <a:bodyPr/>
        <a:lstStyle/>
        <a:p>
          <a:endParaRPr lang="en-US"/>
        </a:p>
      </dgm:t>
    </dgm:pt>
    <dgm:pt modelId="{5DC29B2C-C6AD-43D6-80CB-0C1495D2B42E}" type="sibTrans" cxnId="{068C8104-0E1C-4330-B2E3-BC9B3CAB9151}">
      <dgm:prSet/>
      <dgm:spPr/>
      <dgm:t>
        <a:bodyPr/>
        <a:lstStyle/>
        <a:p>
          <a:endParaRPr lang="en-US"/>
        </a:p>
      </dgm:t>
    </dgm:pt>
    <dgm:pt modelId="{4560521F-EB75-473B-A1ED-0C7600CDF253}">
      <dgm:prSet/>
      <dgm:spPr/>
      <dgm:t>
        <a:bodyPr/>
        <a:lstStyle/>
        <a:p>
          <a:r>
            <a:rPr lang="fr-FR" dirty="0">
              <a:solidFill>
                <a:schemeClr val="tx1"/>
              </a:solidFill>
              <a:latin typeface="-apple-system"/>
            </a:rPr>
            <a:t>Le groupe dominant peut définir et encadrer l'indigénat pour répondre à ses propres besoins</a:t>
          </a:r>
          <a:endParaRPr lang="en-US" dirty="0">
            <a:solidFill>
              <a:schemeClr val="tx1"/>
            </a:solidFill>
          </a:endParaRPr>
        </a:p>
      </dgm:t>
    </dgm:pt>
    <dgm:pt modelId="{03AC4697-2E1D-41E7-8348-8CC37DE6FFD1}" type="parTrans" cxnId="{E11083A2-6529-4C87-A182-9C5B29C44310}">
      <dgm:prSet/>
      <dgm:spPr/>
      <dgm:t>
        <a:bodyPr/>
        <a:lstStyle/>
        <a:p>
          <a:endParaRPr lang="en-US"/>
        </a:p>
      </dgm:t>
    </dgm:pt>
    <dgm:pt modelId="{13A2115B-02E8-4A1F-A94B-A327CB32391C}" type="sibTrans" cxnId="{E11083A2-6529-4C87-A182-9C5B29C44310}">
      <dgm:prSet/>
      <dgm:spPr/>
      <dgm:t>
        <a:bodyPr/>
        <a:lstStyle/>
        <a:p>
          <a:endParaRPr lang="en-US"/>
        </a:p>
      </dgm:t>
    </dgm:pt>
    <dgm:pt modelId="{7A22665B-EA7D-4BFA-8AC6-4B1477952572}" type="pres">
      <dgm:prSet presAssocID="{670B6CD2-A94A-49F8-ACBA-DA99D9B54CE3}" presName="linear" presStyleCnt="0">
        <dgm:presLayoutVars>
          <dgm:animLvl val="lvl"/>
          <dgm:resizeHandles val="exact"/>
        </dgm:presLayoutVars>
      </dgm:prSet>
      <dgm:spPr/>
    </dgm:pt>
    <dgm:pt modelId="{B4434E96-5D4D-4657-BF1C-CE3CBC501040}" type="pres">
      <dgm:prSet presAssocID="{1A535701-F2FD-4F44-A215-B362666D78FA}" presName="parentText" presStyleLbl="node1" presStyleIdx="0" presStyleCnt="4">
        <dgm:presLayoutVars>
          <dgm:chMax val="0"/>
          <dgm:bulletEnabled val="1"/>
        </dgm:presLayoutVars>
      </dgm:prSet>
      <dgm:spPr/>
    </dgm:pt>
    <dgm:pt modelId="{3495C519-AC77-43F1-8EB3-A7AB64511F9A}" type="pres">
      <dgm:prSet presAssocID="{D8329949-5C87-4212-A583-082C22FE438F}" presName="spacer" presStyleCnt="0"/>
      <dgm:spPr/>
    </dgm:pt>
    <dgm:pt modelId="{D012CC55-99F7-4278-BBFE-FA62404AE976}" type="pres">
      <dgm:prSet presAssocID="{0F78F315-B9FA-40A3-9EFA-A7F3B78C0EBE}" presName="parentText" presStyleLbl="node1" presStyleIdx="1" presStyleCnt="4">
        <dgm:presLayoutVars>
          <dgm:chMax val="0"/>
          <dgm:bulletEnabled val="1"/>
        </dgm:presLayoutVars>
      </dgm:prSet>
      <dgm:spPr/>
    </dgm:pt>
    <dgm:pt modelId="{DD98EFC7-DDD7-4A70-A2CB-674C18933B2F}" type="pres">
      <dgm:prSet presAssocID="{0F78F315-B9FA-40A3-9EFA-A7F3B78C0EBE}" presName="childText" presStyleLbl="revTx" presStyleIdx="0" presStyleCnt="1">
        <dgm:presLayoutVars>
          <dgm:bulletEnabled val="1"/>
        </dgm:presLayoutVars>
      </dgm:prSet>
      <dgm:spPr/>
    </dgm:pt>
    <dgm:pt modelId="{641E6D02-DF17-4883-AF3F-A490480BA8F6}" type="pres">
      <dgm:prSet presAssocID="{9B4D217A-E409-4983-9DD8-1C3B97D0F15C}" presName="parentText" presStyleLbl="node1" presStyleIdx="2" presStyleCnt="4">
        <dgm:presLayoutVars>
          <dgm:chMax val="0"/>
          <dgm:bulletEnabled val="1"/>
        </dgm:presLayoutVars>
      </dgm:prSet>
      <dgm:spPr/>
    </dgm:pt>
    <dgm:pt modelId="{2656B0F1-8358-4801-8C8F-9444801DC482}" type="pres">
      <dgm:prSet presAssocID="{5DC29B2C-C6AD-43D6-80CB-0C1495D2B42E}" presName="spacer" presStyleCnt="0"/>
      <dgm:spPr/>
    </dgm:pt>
    <dgm:pt modelId="{9C3C72B0-64E7-44A9-A6F5-1B865D95AC39}" type="pres">
      <dgm:prSet presAssocID="{4560521F-EB75-473B-A1ED-0C7600CDF253}" presName="parentText" presStyleLbl="node1" presStyleIdx="3" presStyleCnt="4">
        <dgm:presLayoutVars>
          <dgm:chMax val="0"/>
          <dgm:bulletEnabled val="1"/>
        </dgm:presLayoutVars>
      </dgm:prSet>
      <dgm:spPr/>
    </dgm:pt>
  </dgm:ptLst>
  <dgm:cxnLst>
    <dgm:cxn modelId="{068C8104-0E1C-4330-B2E3-BC9B3CAB9151}" srcId="{670B6CD2-A94A-49F8-ACBA-DA99D9B54CE3}" destId="{9B4D217A-E409-4983-9DD8-1C3B97D0F15C}" srcOrd="2" destOrd="0" parTransId="{62F6FAAF-FDE2-4DB1-870E-AA2FA79727AE}" sibTransId="{5DC29B2C-C6AD-43D6-80CB-0C1495D2B42E}"/>
    <dgm:cxn modelId="{BB18B912-3EDA-444A-825D-CDD114342558}" srcId="{670B6CD2-A94A-49F8-ACBA-DA99D9B54CE3}" destId="{0F78F315-B9FA-40A3-9EFA-A7F3B78C0EBE}" srcOrd="1" destOrd="0" parTransId="{C5553F8F-0E65-4025-8555-0DB91F9291D5}" sibTransId="{6B00595C-EBA2-42C4-93A8-C9AE704E6BC1}"/>
    <dgm:cxn modelId="{E9E06C22-AE2F-404C-9581-195672B14CBA}" srcId="{670B6CD2-A94A-49F8-ACBA-DA99D9B54CE3}" destId="{1A535701-F2FD-4F44-A215-B362666D78FA}" srcOrd="0" destOrd="0" parTransId="{0CED48DA-A49E-49E5-8ECF-62096A3CFA9C}" sibTransId="{D8329949-5C87-4212-A583-082C22FE438F}"/>
    <dgm:cxn modelId="{B2A72751-69C8-428E-92ED-4FDA6770D7CD}" type="presOf" srcId="{4560521F-EB75-473B-A1ED-0C7600CDF253}" destId="{9C3C72B0-64E7-44A9-A6F5-1B865D95AC39}" srcOrd="0" destOrd="0" presId="urn:microsoft.com/office/officeart/2005/8/layout/vList2"/>
    <dgm:cxn modelId="{CC726E9C-2B4E-471C-88CA-23F5B2696303}" type="presOf" srcId="{1A535701-F2FD-4F44-A215-B362666D78FA}" destId="{B4434E96-5D4D-4657-BF1C-CE3CBC501040}" srcOrd="0" destOrd="0" presId="urn:microsoft.com/office/officeart/2005/8/layout/vList2"/>
    <dgm:cxn modelId="{E11083A2-6529-4C87-A182-9C5B29C44310}" srcId="{670B6CD2-A94A-49F8-ACBA-DA99D9B54CE3}" destId="{4560521F-EB75-473B-A1ED-0C7600CDF253}" srcOrd="3" destOrd="0" parTransId="{03AC4697-2E1D-41E7-8348-8CC37DE6FFD1}" sibTransId="{13A2115B-02E8-4A1F-A94B-A327CB32391C}"/>
    <dgm:cxn modelId="{0E0D28AB-F9C0-4815-9B04-FE30B94094DD}" type="presOf" srcId="{9B4D217A-E409-4983-9DD8-1C3B97D0F15C}" destId="{641E6D02-DF17-4883-AF3F-A490480BA8F6}" srcOrd="0" destOrd="0" presId="urn:microsoft.com/office/officeart/2005/8/layout/vList2"/>
    <dgm:cxn modelId="{AF599CC3-9AC0-4A4E-97C3-039A5F78AA10}" type="presOf" srcId="{0F78F315-B9FA-40A3-9EFA-A7F3B78C0EBE}" destId="{D012CC55-99F7-4278-BBFE-FA62404AE976}" srcOrd="0" destOrd="0" presId="urn:microsoft.com/office/officeart/2005/8/layout/vList2"/>
    <dgm:cxn modelId="{9D39A2D4-E2B7-4D8A-A974-8756995720FD}" srcId="{0F78F315-B9FA-40A3-9EFA-A7F3B78C0EBE}" destId="{9EA8B1D0-D69E-4BA1-8942-20B0D7A6BA84}" srcOrd="0" destOrd="0" parTransId="{50F6AD98-7BB0-4D6F-B227-C827950C416D}" sibTransId="{0717FD76-8632-481A-9D8C-233920B7F88F}"/>
    <dgm:cxn modelId="{4D519BE0-89AA-48AB-9DB7-EF122F1BDB55}" type="presOf" srcId="{9EA8B1D0-D69E-4BA1-8942-20B0D7A6BA84}" destId="{DD98EFC7-DDD7-4A70-A2CB-674C18933B2F}" srcOrd="0" destOrd="0" presId="urn:microsoft.com/office/officeart/2005/8/layout/vList2"/>
    <dgm:cxn modelId="{FD6375FC-76EF-4AAF-B892-1670768BC8BB}" type="presOf" srcId="{670B6CD2-A94A-49F8-ACBA-DA99D9B54CE3}" destId="{7A22665B-EA7D-4BFA-8AC6-4B1477952572}" srcOrd="0" destOrd="0" presId="urn:microsoft.com/office/officeart/2005/8/layout/vList2"/>
    <dgm:cxn modelId="{28B9BB46-15C7-4A78-8F65-6380F1653649}" type="presParOf" srcId="{7A22665B-EA7D-4BFA-8AC6-4B1477952572}" destId="{B4434E96-5D4D-4657-BF1C-CE3CBC501040}" srcOrd="0" destOrd="0" presId="urn:microsoft.com/office/officeart/2005/8/layout/vList2"/>
    <dgm:cxn modelId="{F5B31D6D-928D-4B6E-9BF2-3850DB4BE223}" type="presParOf" srcId="{7A22665B-EA7D-4BFA-8AC6-4B1477952572}" destId="{3495C519-AC77-43F1-8EB3-A7AB64511F9A}" srcOrd="1" destOrd="0" presId="urn:microsoft.com/office/officeart/2005/8/layout/vList2"/>
    <dgm:cxn modelId="{5DF292B1-D575-4074-99DF-CEF8A3228C96}" type="presParOf" srcId="{7A22665B-EA7D-4BFA-8AC6-4B1477952572}" destId="{D012CC55-99F7-4278-BBFE-FA62404AE976}" srcOrd="2" destOrd="0" presId="urn:microsoft.com/office/officeart/2005/8/layout/vList2"/>
    <dgm:cxn modelId="{4D14D202-EFBB-4682-BB79-8376B1760573}" type="presParOf" srcId="{7A22665B-EA7D-4BFA-8AC6-4B1477952572}" destId="{DD98EFC7-DDD7-4A70-A2CB-674C18933B2F}" srcOrd="3" destOrd="0" presId="urn:microsoft.com/office/officeart/2005/8/layout/vList2"/>
    <dgm:cxn modelId="{40E0EC3E-7B81-4814-BC16-7408F98F828B}" type="presParOf" srcId="{7A22665B-EA7D-4BFA-8AC6-4B1477952572}" destId="{641E6D02-DF17-4883-AF3F-A490480BA8F6}" srcOrd="4" destOrd="0" presId="urn:microsoft.com/office/officeart/2005/8/layout/vList2"/>
    <dgm:cxn modelId="{E0DD8BAA-3A0F-4D0F-8DED-43E73003F9BE}" type="presParOf" srcId="{7A22665B-EA7D-4BFA-8AC6-4B1477952572}" destId="{2656B0F1-8358-4801-8C8F-9444801DC482}" srcOrd="5" destOrd="0" presId="urn:microsoft.com/office/officeart/2005/8/layout/vList2"/>
    <dgm:cxn modelId="{E3972E7D-DF0E-456C-8B55-6ED071037D51}" type="presParOf" srcId="{7A22665B-EA7D-4BFA-8AC6-4B1477952572}" destId="{9C3C72B0-64E7-44A9-A6F5-1B865D95AC3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F6DCAD-EA57-4198-BEBC-0A37CBB6E7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0764E7B-E471-47E4-973B-99FC06AE456D}">
      <dgm:prSet/>
      <dgm:spPr/>
      <dgm:t>
        <a:bodyPr/>
        <a:lstStyle/>
        <a:p>
          <a:r>
            <a:rPr lang="fr-FR" dirty="0"/>
            <a:t>Le modèle Westminster privilégie la pensée linéaire, le contrôle et la prévisibilité. </a:t>
          </a:r>
          <a:endParaRPr lang="en-US" dirty="0"/>
        </a:p>
      </dgm:t>
    </dgm:pt>
    <dgm:pt modelId="{BA5D89AC-B819-4130-B2AC-C4D4FC3146D9}" type="parTrans" cxnId="{F47671E9-74D8-45EF-B4D5-CFAA9B3354D6}">
      <dgm:prSet/>
      <dgm:spPr/>
      <dgm:t>
        <a:bodyPr/>
        <a:lstStyle/>
        <a:p>
          <a:endParaRPr lang="en-US"/>
        </a:p>
      </dgm:t>
    </dgm:pt>
    <dgm:pt modelId="{F5FDF528-4BD0-4E00-A610-C8E5F3EB4D9C}" type="sibTrans" cxnId="{F47671E9-74D8-45EF-B4D5-CFAA9B3354D6}">
      <dgm:prSet/>
      <dgm:spPr/>
      <dgm:t>
        <a:bodyPr/>
        <a:lstStyle/>
        <a:p>
          <a:endParaRPr lang="en-US"/>
        </a:p>
      </dgm:t>
    </dgm:pt>
    <dgm:pt modelId="{ED8D368E-9868-4A0A-831B-58261BBABB30}">
      <dgm:prSet/>
      <dgm:spPr/>
      <dgm:t>
        <a:bodyPr/>
        <a:lstStyle/>
        <a:p>
          <a:r>
            <a:rPr lang="fr-FR" dirty="0"/>
            <a:t>Il s'agit d'une approche désuète qui ne répond plus aux besoins complexes du monde d'aujourd’hui</a:t>
          </a:r>
          <a:endParaRPr lang="en-US" dirty="0"/>
        </a:p>
      </dgm:t>
    </dgm:pt>
    <dgm:pt modelId="{9BDC674E-1172-4DA6-9BEE-32B93F9DEC95}" type="parTrans" cxnId="{5689B1E8-E98C-414F-9980-066360B6CBC6}">
      <dgm:prSet/>
      <dgm:spPr/>
      <dgm:t>
        <a:bodyPr/>
        <a:lstStyle/>
        <a:p>
          <a:endParaRPr lang="en-US"/>
        </a:p>
      </dgm:t>
    </dgm:pt>
    <dgm:pt modelId="{49A4A576-7137-455B-B783-AAA1144B9B7C}" type="sibTrans" cxnId="{5689B1E8-E98C-414F-9980-066360B6CBC6}">
      <dgm:prSet/>
      <dgm:spPr/>
      <dgm:t>
        <a:bodyPr/>
        <a:lstStyle/>
        <a:p>
          <a:endParaRPr lang="en-US"/>
        </a:p>
      </dgm:t>
    </dgm:pt>
    <dgm:pt modelId="{1D51CB05-BF57-4F69-B364-E6EBF224FEC9}">
      <dgm:prSet/>
      <dgm:spPr/>
      <dgm:t>
        <a:bodyPr/>
        <a:lstStyle/>
        <a:p>
          <a:r>
            <a:rPr lang="fr-FR" dirty="0"/>
            <a:t>La fonction publique du Canada donne actuellement priorité à la loyauté plutôt qu'aux conseils sans crainte</a:t>
          </a:r>
          <a:endParaRPr lang="en-US" dirty="0"/>
        </a:p>
      </dgm:t>
    </dgm:pt>
    <dgm:pt modelId="{FF4469D0-8138-4407-88C6-E89BE0D749FC}" type="parTrans" cxnId="{63C807F6-290D-47A4-A634-5D593BA76DA4}">
      <dgm:prSet/>
      <dgm:spPr/>
      <dgm:t>
        <a:bodyPr/>
        <a:lstStyle/>
        <a:p>
          <a:endParaRPr lang="en-US"/>
        </a:p>
      </dgm:t>
    </dgm:pt>
    <dgm:pt modelId="{FA1F71DB-246F-4543-A2A0-BE0F9A398A37}" type="sibTrans" cxnId="{63C807F6-290D-47A4-A634-5D593BA76DA4}">
      <dgm:prSet/>
      <dgm:spPr/>
      <dgm:t>
        <a:bodyPr/>
        <a:lstStyle/>
        <a:p>
          <a:endParaRPr lang="en-US"/>
        </a:p>
      </dgm:t>
    </dgm:pt>
    <dgm:pt modelId="{C458051F-54B8-43A1-870A-04017C9A1B42}">
      <dgm:prSet/>
      <dgm:spPr/>
      <dgm:t>
        <a:bodyPr/>
        <a:lstStyle/>
        <a:p>
          <a:r>
            <a:rPr lang="fr-FR" dirty="0"/>
            <a:t>Pour réaliser le changement transformationnel nécessaire à la Réconciliation, une approche holistique est nécessaire</a:t>
          </a:r>
          <a:endParaRPr lang="en-US" dirty="0"/>
        </a:p>
      </dgm:t>
    </dgm:pt>
    <dgm:pt modelId="{9AE41E96-7908-4341-8B61-844AC4C1CF63}" type="parTrans" cxnId="{FAA0DC62-0223-4F6F-9DA7-1D2B8970D8B5}">
      <dgm:prSet/>
      <dgm:spPr/>
      <dgm:t>
        <a:bodyPr/>
        <a:lstStyle/>
        <a:p>
          <a:endParaRPr lang="en-US"/>
        </a:p>
      </dgm:t>
    </dgm:pt>
    <dgm:pt modelId="{B2D326BF-3A24-4FC2-AADF-32F660842251}" type="sibTrans" cxnId="{FAA0DC62-0223-4F6F-9DA7-1D2B8970D8B5}">
      <dgm:prSet/>
      <dgm:spPr/>
      <dgm:t>
        <a:bodyPr/>
        <a:lstStyle/>
        <a:p>
          <a:endParaRPr lang="en-US"/>
        </a:p>
      </dgm:t>
    </dgm:pt>
    <dgm:pt modelId="{895E61BF-5D8B-4A7B-A489-D76D5EB0868B}" type="pres">
      <dgm:prSet presAssocID="{1FF6DCAD-EA57-4198-BEBC-0A37CBB6E7CD}" presName="vert0" presStyleCnt="0">
        <dgm:presLayoutVars>
          <dgm:dir/>
          <dgm:animOne val="branch"/>
          <dgm:animLvl val="lvl"/>
        </dgm:presLayoutVars>
      </dgm:prSet>
      <dgm:spPr/>
    </dgm:pt>
    <dgm:pt modelId="{81123C70-A815-4836-9073-0F55180D9034}" type="pres">
      <dgm:prSet presAssocID="{80764E7B-E471-47E4-973B-99FC06AE456D}" presName="thickLine" presStyleLbl="alignNode1" presStyleIdx="0" presStyleCnt="4"/>
      <dgm:spPr/>
    </dgm:pt>
    <dgm:pt modelId="{2464377C-8267-4E73-85FD-7571E64D4E35}" type="pres">
      <dgm:prSet presAssocID="{80764E7B-E471-47E4-973B-99FC06AE456D}" presName="horz1" presStyleCnt="0"/>
      <dgm:spPr/>
    </dgm:pt>
    <dgm:pt modelId="{08BFEABE-117E-4859-9EAD-9DEE21FEAA0A}" type="pres">
      <dgm:prSet presAssocID="{80764E7B-E471-47E4-973B-99FC06AE456D}" presName="tx1" presStyleLbl="revTx" presStyleIdx="0" presStyleCnt="4"/>
      <dgm:spPr/>
    </dgm:pt>
    <dgm:pt modelId="{1797E052-B594-47F3-9550-78D1F20DA60D}" type="pres">
      <dgm:prSet presAssocID="{80764E7B-E471-47E4-973B-99FC06AE456D}" presName="vert1" presStyleCnt="0"/>
      <dgm:spPr/>
    </dgm:pt>
    <dgm:pt modelId="{6314706D-DEAF-459D-A76B-27B72F310E85}" type="pres">
      <dgm:prSet presAssocID="{ED8D368E-9868-4A0A-831B-58261BBABB30}" presName="thickLine" presStyleLbl="alignNode1" presStyleIdx="1" presStyleCnt="4"/>
      <dgm:spPr/>
    </dgm:pt>
    <dgm:pt modelId="{6AE83C6C-BF39-4381-AE9E-11B681007DEB}" type="pres">
      <dgm:prSet presAssocID="{ED8D368E-9868-4A0A-831B-58261BBABB30}" presName="horz1" presStyleCnt="0"/>
      <dgm:spPr/>
    </dgm:pt>
    <dgm:pt modelId="{F526C179-4876-46F4-9CB4-9C52E530C11E}" type="pres">
      <dgm:prSet presAssocID="{ED8D368E-9868-4A0A-831B-58261BBABB30}" presName="tx1" presStyleLbl="revTx" presStyleIdx="1" presStyleCnt="4"/>
      <dgm:spPr/>
    </dgm:pt>
    <dgm:pt modelId="{F5EDB294-B163-4D30-83E6-59A0E05A2F89}" type="pres">
      <dgm:prSet presAssocID="{ED8D368E-9868-4A0A-831B-58261BBABB30}" presName="vert1" presStyleCnt="0"/>
      <dgm:spPr/>
    </dgm:pt>
    <dgm:pt modelId="{8EA3076D-D63A-4C71-A729-A515278FA1B9}" type="pres">
      <dgm:prSet presAssocID="{1D51CB05-BF57-4F69-B364-E6EBF224FEC9}" presName="thickLine" presStyleLbl="alignNode1" presStyleIdx="2" presStyleCnt="4"/>
      <dgm:spPr/>
    </dgm:pt>
    <dgm:pt modelId="{B63E9234-D04F-40CE-BC14-E3DE59C103AA}" type="pres">
      <dgm:prSet presAssocID="{1D51CB05-BF57-4F69-B364-E6EBF224FEC9}" presName="horz1" presStyleCnt="0"/>
      <dgm:spPr/>
    </dgm:pt>
    <dgm:pt modelId="{AFD4009E-12A4-4E7F-BE7F-94D707B24304}" type="pres">
      <dgm:prSet presAssocID="{1D51CB05-BF57-4F69-B364-E6EBF224FEC9}" presName="tx1" presStyleLbl="revTx" presStyleIdx="2" presStyleCnt="4"/>
      <dgm:spPr/>
    </dgm:pt>
    <dgm:pt modelId="{07171B09-7A96-4A8D-BEDD-C27E097606FA}" type="pres">
      <dgm:prSet presAssocID="{1D51CB05-BF57-4F69-B364-E6EBF224FEC9}" presName="vert1" presStyleCnt="0"/>
      <dgm:spPr/>
    </dgm:pt>
    <dgm:pt modelId="{851CA005-63B0-4046-B77A-88D17F89A582}" type="pres">
      <dgm:prSet presAssocID="{C458051F-54B8-43A1-870A-04017C9A1B42}" presName="thickLine" presStyleLbl="alignNode1" presStyleIdx="3" presStyleCnt="4"/>
      <dgm:spPr/>
    </dgm:pt>
    <dgm:pt modelId="{33A11B1D-FFCB-4A40-A92C-5CD301F86B10}" type="pres">
      <dgm:prSet presAssocID="{C458051F-54B8-43A1-870A-04017C9A1B42}" presName="horz1" presStyleCnt="0"/>
      <dgm:spPr/>
    </dgm:pt>
    <dgm:pt modelId="{104972D5-1397-4F3E-91C6-00288C6A11A3}" type="pres">
      <dgm:prSet presAssocID="{C458051F-54B8-43A1-870A-04017C9A1B42}" presName="tx1" presStyleLbl="revTx" presStyleIdx="3" presStyleCnt="4"/>
      <dgm:spPr/>
    </dgm:pt>
    <dgm:pt modelId="{582DCFAF-B922-45B0-B33D-BF38CE634DAE}" type="pres">
      <dgm:prSet presAssocID="{C458051F-54B8-43A1-870A-04017C9A1B42}" presName="vert1" presStyleCnt="0"/>
      <dgm:spPr/>
    </dgm:pt>
  </dgm:ptLst>
  <dgm:cxnLst>
    <dgm:cxn modelId="{847D8C17-055A-4CC2-907B-9E641BA2D9C2}" type="presOf" srcId="{1D51CB05-BF57-4F69-B364-E6EBF224FEC9}" destId="{AFD4009E-12A4-4E7F-BE7F-94D707B24304}" srcOrd="0" destOrd="0" presId="urn:microsoft.com/office/officeart/2008/layout/LinedList"/>
    <dgm:cxn modelId="{6D8BF83C-CD1B-4E49-8A65-E186D4640345}" type="presOf" srcId="{1FF6DCAD-EA57-4198-BEBC-0A37CBB6E7CD}" destId="{895E61BF-5D8B-4A7B-A489-D76D5EB0868B}" srcOrd="0" destOrd="0" presId="urn:microsoft.com/office/officeart/2008/layout/LinedList"/>
    <dgm:cxn modelId="{FAA0DC62-0223-4F6F-9DA7-1D2B8970D8B5}" srcId="{1FF6DCAD-EA57-4198-BEBC-0A37CBB6E7CD}" destId="{C458051F-54B8-43A1-870A-04017C9A1B42}" srcOrd="3" destOrd="0" parTransId="{9AE41E96-7908-4341-8B61-844AC4C1CF63}" sibTransId="{B2D326BF-3A24-4FC2-AADF-32F660842251}"/>
    <dgm:cxn modelId="{A2C2087A-5D47-478B-89AB-A906FA48834E}" type="presOf" srcId="{80764E7B-E471-47E4-973B-99FC06AE456D}" destId="{08BFEABE-117E-4859-9EAD-9DEE21FEAA0A}" srcOrd="0" destOrd="0" presId="urn:microsoft.com/office/officeart/2008/layout/LinedList"/>
    <dgm:cxn modelId="{8DA395D6-7C6B-430A-B8C0-F426E44D56F8}" type="presOf" srcId="{ED8D368E-9868-4A0A-831B-58261BBABB30}" destId="{F526C179-4876-46F4-9CB4-9C52E530C11E}" srcOrd="0" destOrd="0" presId="urn:microsoft.com/office/officeart/2008/layout/LinedList"/>
    <dgm:cxn modelId="{C0F7A8E8-19D4-476C-8D9A-0A0F6B7B0C87}" type="presOf" srcId="{C458051F-54B8-43A1-870A-04017C9A1B42}" destId="{104972D5-1397-4F3E-91C6-00288C6A11A3}" srcOrd="0" destOrd="0" presId="urn:microsoft.com/office/officeart/2008/layout/LinedList"/>
    <dgm:cxn modelId="{5689B1E8-E98C-414F-9980-066360B6CBC6}" srcId="{1FF6DCAD-EA57-4198-BEBC-0A37CBB6E7CD}" destId="{ED8D368E-9868-4A0A-831B-58261BBABB30}" srcOrd="1" destOrd="0" parTransId="{9BDC674E-1172-4DA6-9BEE-32B93F9DEC95}" sibTransId="{49A4A576-7137-455B-B783-AAA1144B9B7C}"/>
    <dgm:cxn modelId="{F47671E9-74D8-45EF-B4D5-CFAA9B3354D6}" srcId="{1FF6DCAD-EA57-4198-BEBC-0A37CBB6E7CD}" destId="{80764E7B-E471-47E4-973B-99FC06AE456D}" srcOrd="0" destOrd="0" parTransId="{BA5D89AC-B819-4130-B2AC-C4D4FC3146D9}" sibTransId="{F5FDF528-4BD0-4E00-A610-C8E5F3EB4D9C}"/>
    <dgm:cxn modelId="{63C807F6-290D-47A4-A634-5D593BA76DA4}" srcId="{1FF6DCAD-EA57-4198-BEBC-0A37CBB6E7CD}" destId="{1D51CB05-BF57-4F69-B364-E6EBF224FEC9}" srcOrd="2" destOrd="0" parTransId="{FF4469D0-8138-4407-88C6-E89BE0D749FC}" sibTransId="{FA1F71DB-246F-4543-A2A0-BE0F9A398A37}"/>
    <dgm:cxn modelId="{14EB2B73-6B39-4885-BE74-E42C6995E77B}" type="presParOf" srcId="{895E61BF-5D8B-4A7B-A489-D76D5EB0868B}" destId="{81123C70-A815-4836-9073-0F55180D9034}" srcOrd="0" destOrd="0" presId="urn:microsoft.com/office/officeart/2008/layout/LinedList"/>
    <dgm:cxn modelId="{EE9D0B5C-273C-4868-B359-A35A88F72135}" type="presParOf" srcId="{895E61BF-5D8B-4A7B-A489-D76D5EB0868B}" destId="{2464377C-8267-4E73-85FD-7571E64D4E35}" srcOrd="1" destOrd="0" presId="urn:microsoft.com/office/officeart/2008/layout/LinedList"/>
    <dgm:cxn modelId="{1A7314AA-1EE2-49B3-91FD-10709C3F041F}" type="presParOf" srcId="{2464377C-8267-4E73-85FD-7571E64D4E35}" destId="{08BFEABE-117E-4859-9EAD-9DEE21FEAA0A}" srcOrd="0" destOrd="0" presId="urn:microsoft.com/office/officeart/2008/layout/LinedList"/>
    <dgm:cxn modelId="{01584A55-871E-4AB4-97D5-5A806F77A7FA}" type="presParOf" srcId="{2464377C-8267-4E73-85FD-7571E64D4E35}" destId="{1797E052-B594-47F3-9550-78D1F20DA60D}" srcOrd="1" destOrd="0" presId="urn:microsoft.com/office/officeart/2008/layout/LinedList"/>
    <dgm:cxn modelId="{A0C8DF90-84B9-4E3F-A663-52ABE2EB6A5D}" type="presParOf" srcId="{895E61BF-5D8B-4A7B-A489-D76D5EB0868B}" destId="{6314706D-DEAF-459D-A76B-27B72F310E85}" srcOrd="2" destOrd="0" presId="urn:microsoft.com/office/officeart/2008/layout/LinedList"/>
    <dgm:cxn modelId="{3E163653-EB1D-4B3B-88C6-7BBC659EDFCB}" type="presParOf" srcId="{895E61BF-5D8B-4A7B-A489-D76D5EB0868B}" destId="{6AE83C6C-BF39-4381-AE9E-11B681007DEB}" srcOrd="3" destOrd="0" presId="urn:microsoft.com/office/officeart/2008/layout/LinedList"/>
    <dgm:cxn modelId="{5FA100A6-ED2C-4AC7-BD64-CE962A292829}" type="presParOf" srcId="{6AE83C6C-BF39-4381-AE9E-11B681007DEB}" destId="{F526C179-4876-46F4-9CB4-9C52E530C11E}" srcOrd="0" destOrd="0" presId="urn:microsoft.com/office/officeart/2008/layout/LinedList"/>
    <dgm:cxn modelId="{35B8D9AF-7D17-4D60-91AB-5BF53C5F2A56}" type="presParOf" srcId="{6AE83C6C-BF39-4381-AE9E-11B681007DEB}" destId="{F5EDB294-B163-4D30-83E6-59A0E05A2F89}" srcOrd="1" destOrd="0" presId="urn:microsoft.com/office/officeart/2008/layout/LinedList"/>
    <dgm:cxn modelId="{F4DD2148-4B6D-4797-B873-E7A02DC3083E}" type="presParOf" srcId="{895E61BF-5D8B-4A7B-A489-D76D5EB0868B}" destId="{8EA3076D-D63A-4C71-A729-A515278FA1B9}" srcOrd="4" destOrd="0" presId="urn:microsoft.com/office/officeart/2008/layout/LinedList"/>
    <dgm:cxn modelId="{FA16DBBB-D379-4D96-8FB7-433E3A5B9E04}" type="presParOf" srcId="{895E61BF-5D8B-4A7B-A489-D76D5EB0868B}" destId="{B63E9234-D04F-40CE-BC14-E3DE59C103AA}" srcOrd="5" destOrd="0" presId="urn:microsoft.com/office/officeart/2008/layout/LinedList"/>
    <dgm:cxn modelId="{7660E30C-7DD7-47A2-868E-999E41B9E900}" type="presParOf" srcId="{B63E9234-D04F-40CE-BC14-E3DE59C103AA}" destId="{AFD4009E-12A4-4E7F-BE7F-94D707B24304}" srcOrd="0" destOrd="0" presId="urn:microsoft.com/office/officeart/2008/layout/LinedList"/>
    <dgm:cxn modelId="{261B8F62-78EE-466B-AD10-C1DB676BECE5}" type="presParOf" srcId="{B63E9234-D04F-40CE-BC14-E3DE59C103AA}" destId="{07171B09-7A96-4A8D-BEDD-C27E097606FA}" srcOrd="1" destOrd="0" presId="urn:microsoft.com/office/officeart/2008/layout/LinedList"/>
    <dgm:cxn modelId="{7DCC4598-6CF6-42F7-B33D-4FABE28C8157}" type="presParOf" srcId="{895E61BF-5D8B-4A7B-A489-D76D5EB0868B}" destId="{851CA005-63B0-4046-B77A-88D17F89A582}" srcOrd="6" destOrd="0" presId="urn:microsoft.com/office/officeart/2008/layout/LinedList"/>
    <dgm:cxn modelId="{BDDFEBE6-B9BA-4317-9F65-F987B1BBB7F8}" type="presParOf" srcId="{895E61BF-5D8B-4A7B-A489-D76D5EB0868B}" destId="{33A11B1D-FFCB-4A40-A92C-5CD301F86B10}" srcOrd="7" destOrd="0" presId="urn:microsoft.com/office/officeart/2008/layout/LinedList"/>
    <dgm:cxn modelId="{86008DA7-9D0B-4B5F-B159-97D0BCFEA189}" type="presParOf" srcId="{33A11B1D-FFCB-4A40-A92C-5CD301F86B10}" destId="{104972D5-1397-4F3E-91C6-00288C6A11A3}" srcOrd="0" destOrd="0" presId="urn:microsoft.com/office/officeart/2008/layout/LinedList"/>
    <dgm:cxn modelId="{62055B73-D733-4492-9673-DC224BDFBE42}" type="presParOf" srcId="{33A11B1D-FFCB-4A40-A92C-5CD301F86B10}" destId="{582DCFAF-B922-45B0-B33D-BF38CE634DA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34E96-5D4D-4657-BF1C-CE3CBC501040}">
      <dsp:nvSpPr>
        <dsp:cNvPr id="0" name=""/>
        <dsp:cNvSpPr/>
      </dsp:nvSpPr>
      <dsp:spPr>
        <a:xfrm>
          <a:off x="0" y="658864"/>
          <a:ext cx="5163238" cy="87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a:solidFill>
                <a:schemeClr val="tx1"/>
              </a:solidFill>
              <a:latin typeface="-apple-system"/>
            </a:rPr>
            <a:t>Le </a:t>
          </a:r>
          <a:r>
            <a:rPr lang="en-CA" sz="1600" kern="1200" dirty="0" err="1">
              <a:solidFill>
                <a:schemeClr val="tx1"/>
              </a:solidFill>
              <a:latin typeface="-apple-system"/>
            </a:rPr>
            <a:t>gouvernement</a:t>
          </a:r>
          <a:r>
            <a:rPr lang="en-CA" sz="1600" kern="1200" dirty="0">
              <a:solidFill>
                <a:schemeClr val="tx1"/>
              </a:solidFill>
              <a:latin typeface="-apple-system"/>
            </a:rPr>
            <a:t> </a:t>
          </a:r>
          <a:r>
            <a:rPr lang="en-CA" sz="1600" kern="1200" dirty="0" err="1">
              <a:solidFill>
                <a:schemeClr val="tx1"/>
              </a:solidFill>
              <a:latin typeface="-apple-system"/>
            </a:rPr>
            <a:t>essait</a:t>
          </a:r>
          <a:r>
            <a:rPr lang="en-CA" sz="1600" kern="1200" dirty="0">
              <a:solidFill>
                <a:schemeClr val="tx1"/>
              </a:solidFill>
              <a:latin typeface="-apple-system"/>
            </a:rPr>
            <a:t> </a:t>
          </a:r>
          <a:r>
            <a:rPr lang="en-CA" sz="1600" kern="1200" dirty="0" err="1">
              <a:solidFill>
                <a:schemeClr val="tx1"/>
              </a:solidFill>
              <a:latin typeface="-apple-system"/>
            </a:rPr>
            <a:t>toujours</a:t>
          </a:r>
          <a:r>
            <a:rPr lang="en-CA" sz="1600" kern="1200" dirty="0">
              <a:solidFill>
                <a:schemeClr val="tx1"/>
              </a:solidFill>
              <a:latin typeface="-apple-system"/>
            </a:rPr>
            <a:t> de </a:t>
          </a:r>
          <a:r>
            <a:rPr lang="en-CA" sz="1600" kern="1200" dirty="0" err="1">
              <a:solidFill>
                <a:schemeClr val="tx1"/>
              </a:solidFill>
              <a:latin typeface="-apple-system"/>
            </a:rPr>
            <a:t>légitimer</a:t>
          </a:r>
          <a:r>
            <a:rPr lang="en-CA" sz="1600" kern="1200" dirty="0">
              <a:solidFill>
                <a:schemeClr val="tx1"/>
              </a:solidFill>
              <a:latin typeface="-apple-system"/>
            </a:rPr>
            <a:t> les structures </a:t>
          </a:r>
          <a:r>
            <a:rPr lang="en-CA" sz="1600" kern="1200" dirty="0" err="1">
              <a:solidFill>
                <a:schemeClr val="tx1"/>
              </a:solidFill>
              <a:latin typeface="-apple-system"/>
            </a:rPr>
            <a:t>coloniales</a:t>
          </a:r>
          <a:r>
            <a:rPr lang="en-CA" sz="1600" kern="1200" dirty="0">
              <a:solidFill>
                <a:schemeClr val="tx1"/>
              </a:solidFill>
              <a:latin typeface="-apple-system"/>
            </a:rPr>
            <a:t> de</a:t>
          </a:r>
          <a:r>
            <a:rPr lang="en-CA" sz="1600" b="0" kern="1200" dirty="0">
              <a:solidFill>
                <a:schemeClr val="tx1"/>
              </a:solidFill>
              <a:effectLst/>
              <a:latin typeface="-apple-system"/>
            </a:rPr>
            <a:t> </a:t>
          </a:r>
          <a:r>
            <a:rPr lang="en-CA" sz="1600" b="0" kern="1200" dirty="0" err="1">
              <a:solidFill>
                <a:schemeClr val="tx1"/>
              </a:solidFill>
              <a:effectLst/>
              <a:latin typeface="-apple-system"/>
            </a:rPr>
            <a:t>contrôle</a:t>
          </a:r>
          <a:r>
            <a:rPr lang="en-CA" sz="1600" b="0" kern="1200" dirty="0">
              <a:solidFill>
                <a:schemeClr val="tx1"/>
              </a:solidFill>
              <a:effectLst/>
              <a:latin typeface="-apple-system"/>
            </a:rPr>
            <a:t> par </a:t>
          </a:r>
          <a:r>
            <a:rPr lang="en-CA" sz="1600" b="0" kern="1200" dirty="0" err="1">
              <a:solidFill>
                <a:schemeClr val="tx1"/>
              </a:solidFill>
              <a:effectLst/>
              <a:latin typeface="-apple-system"/>
            </a:rPr>
            <a:t>l’entremise</a:t>
          </a:r>
          <a:r>
            <a:rPr lang="en-CA" sz="1600" b="0" kern="1200" dirty="0">
              <a:solidFill>
                <a:schemeClr val="tx1"/>
              </a:solidFill>
              <a:effectLst/>
              <a:latin typeface="-apple-system"/>
            </a:rPr>
            <a:t> des initiatives de </a:t>
          </a:r>
          <a:r>
            <a:rPr lang="en-CA" sz="1600" b="0" kern="1200" dirty="0" err="1">
              <a:solidFill>
                <a:schemeClr val="tx1"/>
              </a:solidFill>
              <a:effectLst/>
              <a:latin typeface="-apple-system"/>
            </a:rPr>
            <a:t>diversité</a:t>
          </a:r>
          <a:r>
            <a:rPr lang="en-CA" sz="1600" b="0" kern="1200" dirty="0">
              <a:solidFill>
                <a:schemeClr val="tx1"/>
              </a:solidFill>
              <a:effectLst/>
              <a:latin typeface="-apple-system"/>
            </a:rPr>
            <a:t> et </a:t>
          </a:r>
          <a:r>
            <a:rPr lang="en-CA" sz="1600" b="0" kern="1200" dirty="0" err="1">
              <a:solidFill>
                <a:schemeClr val="tx1"/>
              </a:solidFill>
              <a:effectLst/>
              <a:latin typeface="-apple-system"/>
            </a:rPr>
            <a:t>d’inclusion</a:t>
          </a:r>
          <a:r>
            <a:rPr lang="en-CA" sz="1600" b="0" kern="1200" dirty="0">
              <a:solidFill>
                <a:schemeClr val="tx1"/>
              </a:solidFill>
              <a:effectLst/>
              <a:latin typeface="-apple-system"/>
            </a:rPr>
            <a:t>, </a:t>
          </a:r>
          <a:r>
            <a:rPr lang="en-CA" sz="1600" b="0" kern="1200" dirty="0" err="1">
              <a:solidFill>
                <a:schemeClr val="tx1"/>
              </a:solidFill>
              <a:effectLst/>
              <a:latin typeface="-apple-system"/>
            </a:rPr>
            <a:t>d’anti-racisme</a:t>
          </a:r>
          <a:r>
            <a:rPr lang="en-CA" sz="1600" b="0" kern="1200" dirty="0">
              <a:solidFill>
                <a:schemeClr val="tx1"/>
              </a:solidFill>
              <a:effectLst/>
              <a:latin typeface="-apple-system"/>
            </a:rPr>
            <a:t>, et de </a:t>
          </a:r>
          <a:r>
            <a:rPr lang="en-CA" sz="1600" b="0" kern="1200" dirty="0" err="1">
              <a:solidFill>
                <a:schemeClr val="tx1"/>
              </a:solidFill>
              <a:effectLst/>
              <a:latin typeface="-apple-system"/>
            </a:rPr>
            <a:t>Réconciliation</a:t>
          </a:r>
          <a:r>
            <a:rPr lang="en-CA" sz="1600" b="0" kern="1200" dirty="0">
              <a:solidFill>
                <a:schemeClr val="tx1"/>
              </a:solidFill>
              <a:effectLst/>
              <a:latin typeface="-apple-system"/>
            </a:rPr>
            <a:t> </a:t>
          </a:r>
          <a:endParaRPr lang="en-US" sz="1600" kern="1200" dirty="0">
            <a:solidFill>
              <a:schemeClr val="tx1"/>
            </a:solidFill>
          </a:endParaRPr>
        </a:p>
      </dsp:txBody>
      <dsp:txXfrm>
        <a:off x="42950" y="701814"/>
        <a:ext cx="5077338" cy="793940"/>
      </dsp:txXfrm>
    </dsp:sp>
    <dsp:sp modelId="{D012CC55-99F7-4278-BBFE-FA62404AE976}">
      <dsp:nvSpPr>
        <dsp:cNvPr id="0" name=""/>
        <dsp:cNvSpPr/>
      </dsp:nvSpPr>
      <dsp:spPr>
        <a:xfrm>
          <a:off x="0" y="1584784"/>
          <a:ext cx="5163238" cy="87984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solidFill>
                <a:schemeClr val="tx1"/>
              </a:solidFill>
              <a:latin typeface="-apple-system"/>
            </a:rPr>
            <a:t>La Réconciliation sans une restitution et une transformation significatives ne fait que renforcer l'injustice coloniale et l'assimilation</a:t>
          </a:r>
          <a:endParaRPr lang="en-US" sz="1600" kern="1200" dirty="0">
            <a:solidFill>
              <a:schemeClr val="tx1"/>
            </a:solidFill>
          </a:endParaRPr>
        </a:p>
      </dsp:txBody>
      <dsp:txXfrm>
        <a:off x="42950" y="1627734"/>
        <a:ext cx="5077338" cy="793940"/>
      </dsp:txXfrm>
    </dsp:sp>
    <dsp:sp modelId="{DD98EFC7-DDD7-4A70-A2CB-674C18933B2F}">
      <dsp:nvSpPr>
        <dsp:cNvPr id="0" name=""/>
        <dsp:cNvSpPr/>
      </dsp:nvSpPr>
      <dsp:spPr>
        <a:xfrm>
          <a:off x="0" y="2464624"/>
          <a:ext cx="516323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3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CA" sz="1200" kern="1200"/>
            <a:t>Especially if Reconciliation is driven by politicians instead of Indigenous communities </a:t>
          </a:r>
          <a:endParaRPr lang="en-US" sz="1200" kern="1200"/>
        </a:p>
      </dsp:txBody>
      <dsp:txXfrm>
        <a:off x="0" y="2464624"/>
        <a:ext cx="5163238" cy="380880"/>
      </dsp:txXfrm>
    </dsp:sp>
    <dsp:sp modelId="{641E6D02-DF17-4883-AF3F-A490480BA8F6}">
      <dsp:nvSpPr>
        <dsp:cNvPr id="0" name=""/>
        <dsp:cNvSpPr/>
      </dsp:nvSpPr>
      <dsp:spPr>
        <a:xfrm>
          <a:off x="0" y="2845505"/>
          <a:ext cx="5163238" cy="87984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solidFill>
                <a:schemeClr val="tx1"/>
              </a:solidFill>
              <a:latin typeface="-apple-system"/>
            </a:rPr>
            <a:t>Risque d'inclure les peuples autochtones dans les initiatives générales de lutte contre le racisme au lieu de créer des initiatives spécifiques pour répondre aux préoccupations </a:t>
          </a:r>
          <a:endParaRPr lang="en-US" sz="1600" kern="1200" dirty="0">
            <a:solidFill>
              <a:schemeClr val="tx1"/>
            </a:solidFill>
          </a:endParaRPr>
        </a:p>
      </dsp:txBody>
      <dsp:txXfrm>
        <a:off x="42950" y="2888455"/>
        <a:ext cx="5077338" cy="793940"/>
      </dsp:txXfrm>
    </dsp:sp>
    <dsp:sp modelId="{9C3C72B0-64E7-44A9-A6F5-1B865D95AC39}">
      <dsp:nvSpPr>
        <dsp:cNvPr id="0" name=""/>
        <dsp:cNvSpPr/>
      </dsp:nvSpPr>
      <dsp:spPr>
        <a:xfrm>
          <a:off x="0" y="3771425"/>
          <a:ext cx="5163238" cy="8798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solidFill>
                <a:schemeClr val="tx1"/>
              </a:solidFill>
              <a:latin typeface="-apple-system"/>
            </a:rPr>
            <a:t>Le groupe dominant peut définir et encadrer l'indigénat pour répondre à ses propres besoins</a:t>
          </a:r>
          <a:endParaRPr lang="en-US" sz="1600" kern="1200" dirty="0">
            <a:solidFill>
              <a:schemeClr val="tx1"/>
            </a:solidFill>
          </a:endParaRPr>
        </a:p>
      </dsp:txBody>
      <dsp:txXfrm>
        <a:off x="42950" y="3814375"/>
        <a:ext cx="5077338"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23C70-A815-4836-9073-0F55180D9034}">
      <dsp:nvSpPr>
        <dsp:cNvPr id="0" name=""/>
        <dsp:cNvSpPr/>
      </dsp:nvSpPr>
      <dsp:spPr>
        <a:xfrm>
          <a:off x="0" y="0"/>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BFEABE-117E-4859-9EAD-9DEE21FEAA0A}">
      <dsp:nvSpPr>
        <dsp:cNvPr id="0" name=""/>
        <dsp:cNvSpPr/>
      </dsp:nvSpPr>
      <dsp:spPr>
        <a:xfrm>
          <a:off x="0" y="0"/>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Le modèle Westminster privilégie la pensée linéaire, le contrôle et la prévisibilité. </a:t>
          </a:r>
          <a:endParaRPr lang="en-US" sz="2300" kern="1200" dirty="0"/>
        </a:p>
      </dsp:txBody>
      <dsp:txXfrm>
        <a:off x="0" y="0"/>
        <a:ext cx="5744684" cy="1181568"/>
      </dsp:txXfrm>
    </dsp:sp>
    <dsp:sp modelId="{6314706D-DEAF-459D-A76B-27B72F310E85}">
      <dsp:nvSpPr>
        <dsp:cNvPr id="0" name=""/>
        <dsp:cNvSpPr/>
      </dsp:nvSpPr>
      <dsp:spPr>
        <a:xfrm>
          <a:off x="0" y="1181568"/>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6C179-4876-46F4-9CB4-9C52E530C11E}">
      <dsp:nvSpPr>
        <dsp:cNvPr id="0" name=""/>
        <dsp:cNvSpPr/>
      </dsp:nvSpPr>
      <dsp:spPr>
        <a:xfrm>
          <a:off x="0" y="1181568"/>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Il s'agit d'une approche désuète qui ne répond plus aux besoins complexes du monde d'aujourd’hui</a:t>
          </a:r>
          <a:endParaRPr lang="en-US" sz="2300" kern="1200" dirty="0"/>
        </a:p>
      </dsp:txBody>
      <dsp:txXfrm>
        <a:off x="0" y="1181568"/>
        <a:ext cx="5744684" cy="1181568"/>
      </dsp:txXfrm>
    </dsp:sp>
    <dsp:sp modelId="{8EA3076D-D63A-4C71-A729-A515278FA1B9}">
      <dsp:nvSpPr>
        <dsp:cNvPr id="0" name=""/>
        <dsp:cNvSpPr/>
      </dsp:nvSpPr>
      <dsp:spPr>
        <a:xfrm>
          <a:off x="0" y="2363137"/>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4009E-12A4-4E7F-BE7F-94D707B24304}">
      <dsp:nvSpPr>
        <dsp:cNvPr id="0" name=""/>
        <dsp:cNvSpPr/>
      </dsp:nvSpPr>
      <dsp:spPr>
        <a:xfrm>
          <a:off x="0" y="2363137"/>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La fonction publique du Canada donne actuellement priorité à la loyauté plutôt qu'aux conseils sans crainte</a:t>
          </a:r>
          <a:endParaRPr lang="en-US" sz="2300" kern="1200" dirty="0"/>
        </a:p>
      </dsp:txBody>
      <dsp:txXfrm>
        <a:off x="0" y="2363137"/>
        <a:ext cx="5744684" cy="1181568"/>
      </dsp:txXfrm>
    </dsp:sp>
    <dsp:sp modelId="{851CA005-63B0-4046-B77A-88D17F89A582}">
      <dsp:nvSpPr>
        <dsp:cNvPr id="0" name=""/>
        <dsp:cNvSpPr/>
      </dsp:nvSpPr>
      <dsp:spPr>
        <a:xfrm>
          <a:off x="0" y="3544706"/>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972D5-1397-4F3E-91C6-00288C6A11A3}">
      <dsp:nvSpPr>
        <dsp:cNvPr id="0" name=""/>
        <dsp:cNvSpPr/>
      </dsp:nvSpPr>
      <dsp:spPr>
        <a:xfrm>
          <a:off x="0" y="3544706"/>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Pour réaliser le changement transformationnel nécessaire à la Réconciliation, une approche holistique est nécessaire</a:t>
          </a:r>
          <a:endParaRPr lang="en-US" sz="2300" kern="1200" dirty="0"/>
        </a:p>
      </dsp:txBody>
      <dsp:txXfrm>
        <a:off x="0" y="3544706"/>
        <a:ext cx="5744684" cy="1181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F711C-03DE-40BD-A2A2-3C4E8EA6DBEE}" type="datetimeFigureOut">
              <a:rPr lang="en-CA" smtClean="0"/>
              <a:t>2022-07-27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78470-8623-4923-B60B-9D19F09084CE}" type="slidenum">
              <a:rPr lang="en-CA" smtClean="0"/>
              <a:t>‹#›</a:t>
            </a:fld>
            <a:endParaRPr lang="en-CA"/>
          </a:p>
        </p:txBody>
      </p:sp>
    </p:spTree>
    <p:extLst>
      <p:ext uri="{BB962C8B-B14F-4D97-AF65-F5344CB8AC3E}">
        <p14:creationId xmlns:p14="http://schemas.microsoft.com/office/powerpoint/2010/main" val="345259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introduction here – what lead to writing this thesis, experiences in the public service, etc.</a:t>
            </a:r>
          </a:p>
          <a:p>
            <a:endParaRPr lang="en-US" dirty="0"/>
          </a:p>
        </p:txBody>
      </p:sp>
      <p:sp>
        <p:nvSpPr>
          <p:cNvPr id="4" name="Slide Number Placeholder 3"/>
          <p:cNvSpPr>
            <a:spLocks noGrp="1"/>
          </p:cNvSpPr>
          <p:nvPr>
            <p:ph type="sldNum" sz="quarter" idx="5"/>
          </p:nvPr>
        </p:nvSpPr>
        <p:spPr/>
        <p:txBody>
          <a:bodyPr/>
          <a:lstStyle/>
          <a:p>
            <a:fld id="{69978470-8623-4923-B60B-9D19F09084CE}" type="slidenum">
              <a:rPr lang="en-CA" smtClean="0"/>
              <a:t>1</a:t>
            </a:fld>
            <a:endParaRPr lang="en-CA"/>
          </a:p>
        </p:txBody>
      </p:sp>
    </p:spTree>
    <p:extLst>
      <p:ext uri="{BB962C8B-B14F-4D97-AF65-F5344CB8AC3E}">
        <p14:creationId xmlns:p14="http://schemas.microsoft.com/office/powerpoint/2010/main" val="124163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Industry</a:t>
            </a:r>
          </a:p>
          <a:p>
            <a:r>
              <a:rPr lang="en-US" dirty="0"/>
              <a:t>-Work on Indigenous files being done to pad resumes, not out of a genuine interest</a:t>
            </a:r>
          </a:p>
          <a:p>
            <a:r>
              <a:rPr lang="en-US" dirty="0"/>
              <a:t>-erodes relationship</a:t>
            </a:r>
          </a:p>
          <a:p>
            <a:r>
              <a:rPr lang="en-US" dirty="0"/>
              <a:t>-acceptable Indigeneity/impact on indigenous Public servants</a:t>
            </a:r>
          </a:p>
          <a:p>
            <a:endParaRPr lang="en-US" dirty="0"/>
          </a:p>
          <a:p>
            <a:r>
              <a:rPr lang="en-US" dirty="0"/>
              <a:t>Political arm</a:t>
            </a:r>
          </a:p>
          <a:p>
            <a:r>
              <a:rPr lang="en-US" dirty="0"/>
              <a:t>-Long-term goal that extends beyond election cycles</a:t>
            </a:r>
          </a:p>
          <a:p>
            <a:r>
              <a:rPr lang="en-US" dirty="0"/>
              <a:t>-Stability of the Public Service should make this possible</a:t>
            </a:r>
          </a:p>
          <a:p>
            <a:r>
              <a:rPr lang="en-US" dirty="0"/>
              <a:t>-Political promises vs capacity of the Public Service </a:t>
            </a:r>
          </a:p>
          <a:p>
            <a:r>
              <a:rPr lang="en-US" dirty="0"/>
              <a:t>-Agenda for the public service is determined by the elected party</a:t>
            </a:r>
          </a:p>
          <a:p>
            <a:r>
              <a:rPr lang="en-US" dirty="0"/>
              <a:t>-Not all public servants will support all initiatives</a:t>
            </a:r>
            <a:endParaRPr lang="en-CA" dirty="0"/>
          </a:p>
          <a:p>
            <a:r>
              <a:rPr lang="en-CA" dirty="0"/>
              <a:t>-Political priorities dictate public service priorities </a:t>
            </a:r>
          </a:p>
          <a:p>
            <a:r>
              <a:rPr lang="en-CA" dirty="0"/>
              <a:t>-Which party is in power impacts relationship with Indigenous People</a:t>
            </a:r>
          </a:p>
          <a:p>
            <a:endParaRPr lang="en-CA" dirty="0"/>
          </a:p>
          <a:p>
            <a:r>
              <a:rPr lang="en-CA" dirty="0"/>
              <a:t>Relationship</a:t>
            </a:r>
          </a:p>
          <a:p>
            <a:r>
              <a:rPr lang="en-CA" dirty="0"/>
              <a:t>-ineffective</a:t>
            </a:r>
            <a:r>
              <a:rPr lang="en-CA" baseline="0" dirty="0"/>
              <a:t> actions</a:t>
            </a:r>
            <a:r>
              <a:rPr lang="en-US" baseline="0" dirty="0"/>
              <a:t>/slow pace of change</a:t>
            </a:r>
          </a:p>
          <a:p>
            <a:r>
              <a:rPr lang="en-US" baseline="0" dirty="0"/>
              <a:t>-paternalism</a:t>
            </a:r>
          </a:p>
          <a:p>
            <a:r>
              <a:rPr lang="en-US" baseline="0" dirty="0"/>
              <a:t>-ignorance</a:t>
            </a:r>
          </a:p>
          <a:p>
            <a:r>
              <a:rPr lang="en-US" baseline="0" dirty="0"/>
              <a:t>-expectations that Indigenous Peoples and communities will conform to Public Service norms</a:t>
            </a:r>
          </a:p>
          <a:p>
            <a:r>
              <a:rPr lang="en-US" baseline="0" dirty="0"/>
              <a:t>-Public Service doesn’t prioritize long-term relationship building</a:t>
            </a:r>
          </a:p>
          <a:p>
            <a:r>
              <a:rPr lang="en-US" baseline="0" dirty="0"/>
              <a:t>-Public Service oriented towards maintaining control</a:t>
            </a:r>
          </a:p>
          <a:p>
            <a:r>
              <a:rPr lang="en-US" baseline="0" dirty="0"/>
              <a:t>-</a:t>
            </a:r>
            <a:endParaRPr lang="en-CA"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52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Decolonization</a:t>
            </a:r>
          </a:p>
          <a:p>
            <a:r>
              <a:rPr lang="en-US" dirty="0"/>
              <a:t>-used</a:t>
            </a:r>
            <a:r>
              <a:rPr lang="en-US" baseline="0" dirty="0"/>
              <a:t> more frequently among grassroots Indigenous organizers than the Public Service</a:t>
            </a:r>
          </a:p>
          <a:p>
            <a:r>
              <a:rPr lang="en-US" baseline="0" dirty="0"/>
              <a:t>-lots of definitions that share similar foundations</a:t>
            </a:r>
          </a:p>
          <a:p>
            <a:r>
              <a:rPr lang="en-US" baseline="0" dirty="0"/>
              <a:t>-needs to happen before Reconciliation can begin</a:t>
            </a:r>
          </a:p>
          <a:p>
            <a:r>
              <a:rPr lang="en-US" baseline="0" dirty="0"/>
              <a:t>-Reconciliation without decolonization is symbolic/performative</a:t>
            </a:r>
          </a:p>
          <a:p>
            <a:r>
              <a:rPr lang="en-US" baseline="0" dirty="0"/>
              <a:t>-antiracist and diversity initiatives in a colonial environment legitimize/entrench these colonial structures </a:t>
            </a:r>
          </a:p>
          <a:p>
            <a:endParaRPr lang="en-US" baseline="0" dirty="0"/>
          </a:p>
          <a:p>
            <a:r>
              <a:rPr lang="en-US" baseline="0" dirty="0"/>
              <a:t>Politicization</a:t>
            </a:r>
          </a:p>
          <a:p>
            <a:r>
              <a:rPr lang="en-US" baseline="0" dirty="0"/>
              <a:t>-Politicians drive Reconciliation narrative</a:t>
            </a:r>
          </a:p>
          <a:p>
            <a:r>
              <a:rPr lang="en-US" baseline="0" dirty="0"/>
              <a:t>-Reconciliation needs to extend beyond election cycles and ploys for votes</a:t>
            </a:r>
          </a:p>
          <a:p>
            <a:r>
              <a:rPr lang="en-US" baseline="0" dirty="0"/>
              <a:t>-Needs to be undertaken in partnership with Indigenous Peoples</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04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Positions</a:t>
            </a:r>
          </a:p>
          <a:p>
            <a:r>
              <a:rPr lang="en-US" dirty="0"/>
              <a:t>-hierarchical structure means that those higher up the chain have lots of influence</a:t>
            </a:r>
          </a:p>
          <a:p>
            <a:r>
              <a:rPr lang="en-CA" dirty="0"/>
              <a:t>-challenging status quo can impact promotion opportunities</a:t>
            </a:r>
          </a:p>
          <a:p>
            <a:r>
              <a:rPr lang="en-CA" dirty="0"/>
              <a:t>-few Indigenous voices at the Executive table</a:t>
            </a:r>
          </a:p>
          <a:p>
            <a:endParaRPr lang="en-CA" dirty="0"/>
          </a:p>
          <a:p>
            <a:r>
              <a:rPr lang="en-CA" dirty="0"/>
              <a:t>Culture</a:t>
            </a:r>
          </a:p>
          <a:p>
            <a:r>
              <a:rPr lang="en-CA" dirty="0"/>
              <a:t>-Doing things differently is not rewarded</a:t>
            </a:r>
          </a:p>
          <a:p>
            <a:r>
              <a:rPr lang="en-CA" dirty="0"/>
              <a:t>-Executives generally come from privileged backgrounds</a:t>
            </a:r>
          </a:p>
          <a:p>
            <a:r>
              <a:rPr lang="en-CA" dirty="0"/>
              <a:t>-Focused on career progression</a:t>
            </a:r>
          </a:p>
          <a:p>
            <a:r>
              <a:rPr lang="en-CA" dirty="0"/>
              <a:t>-Culture of overworking, overtasking makes it difficult to prioritize Reconciliation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755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Tone</a:t>
            </a:r>
            <a:r>
              <a:rPr lang="en-US" baseline="0" dirty="0"/>
              <a:t> and culture</a:t>
            </a:r>
          </a:p>
          <a:p>
            <a:r>
              <a:rPr lang="en-US" baseline="0" dirty="0"/>
              <a:t>-Executives set the behavioral standard </a:t>
            </a:r>
          </a:p>
          <a:p>
            <a:r>
              <a:rPr lang="en-US" baseline="0" dirty="0"/>
              <a:t>-Non-executives look to Executives when allocating resources</a:t>
            </a:r>
          </a:p>
          <a:p>
            <a:r>
              <a:rPr lang="en-US" baseline="0" dirty="0"/>
              <a:t>-Clerk of the Privy Council and DMs have the most influence </a:t>
            </a:r>
          </a:p>
          <a:p>
            <a:r>
              <a:rPr lang="en-US" baseline="0" dirty="0"/>
              <a:t>-leadership/direction must flow from these people</a:t>
            </a:r>
          </a:p>
          <a:p>
            <a:endParaRPr lang="en-US" baseline="0" dirty="0"/>
          </a:p>
          <a:p>
            <a:r>
              <a:rPr lang="en-US" baseline="0" dirty="0"/>
              <a:t>Clear direction</a:t>
            </a:r>
          </a:p>
          <a:p>
            <a:r>
              <a:rPr lang="en-US" baseline="0" dirty="0"/>
              <a:t>-coordination is difficult, needs to come from the center</a:t>
            </a:r>
          </a:p>
          <a:p>
            <a:r>
              <a:rPr lang="en-US" baseline="0" dirty="0"/>
              <a:t>-no Call to Action on Reconciliation to date</a:t>
            </a:r>
          </a:p>
          <a:p>
            <a:r>
              <a:rPr lang="en-US" baseline="0" dirty="0"/>
              <a:t>-de-politicize Reconciliation</a:t>
            </a:r>
          </a:p>
          <a:p>
            <a:endParaRPr lang="en-US" baseline="0" dirty="0"/>
          </a:p>
          <a:p>
            <a:r>
              <a:rPr lang="en-US" baseline="0" dirty="0"/>
              <a:t>Culture change</a:t>
            </a:r>
          </a:p>
          <a:p>
            <a:r>
              <a:rPr lang="en-US" baseline="0" dirty="0"/>
              <a:t>-current culture supports the status quo and colonial foundations of the Public Service</a:t>
            </a:r>
          </a:p>
          <a:p>
            <a:r>
              <a:rPr lang="en-US" baseline="0" dirty="0"/>
              <a:t>-culture leads with fear</a:t>
            </a:r>
          </a:p>
          <a:p>
            <a:r>
              <a:rPr lang="en-US" baseline="0" dirty="0"/>
              <a:t>-leadership does not currently support emerging leadership models</a:t>
            </a:r>
          </a:p>
          <a:p>
            <a:r>
              <a:rPr lang="en-US" baseline="0" dirty="0"/>
              <a:t>-traditional forms of leadership currently in use do not support transformational change</a:t>
            </a:r>
          </a:p>
          <a:p>
            <a:endParaRPr lang="en-US" baseline="0"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4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of Executives</a:t>
            </a:r>
          </a:p>
          <a:p>
            <a:r>
              <a:rPr lang="en-US" dirty="0"/>
              <a:t>-Executives</a:t>
            </a:r>
            <a:r>
              <a:rPr lang="en-US" baseline="0" dirty="0"/>
              <a:t> need a higher level of cultural competency than current training provides</a:t>
            </a:r>
          </a:p>
          <a:p>
            <a:r>
              <a:rPr lang="en-US" baseline="0" dirty="0"/>
              <a:t>-This learning needs to be experiential</a:t>
            </a:r>
          </a:p>
          <a:p>
            <a:r>
              <a:rPr lang="en-US" baseline="0" dirty="0"/>
              <a:t>-Improves trust between the Public service and Indigenous Peoples</a:t>
            </a:r>
          </a:p>
          <a:p>
            <a:r>
              <a:rPr lang="en-US" baseline="0" dirty="0"/>
              <a:t>-improve understandings of Canada’s legal obligations to Indigenous Peoples</a:t>
            </a:r>
          </a:p>
          <a:p>
            <a:endParaRPr lang="en-US" baseline="0" dirty="0"/>
          </a:p>
          <a:p>
            <a:r>
              <a:rPr lang="en-US" baseline="0" dirty="0"/>
              <a:t>Reconciliation Call to Action</a:t>
            </a:r>
          </a:p>
          <a:p>
            <a:r>
              <a:rPr lang="en-US" baseline="0" dirty="0"/>
              <a:t>-makes Executive accountable to Indigenous Peoples</a:t>
            </a:r>
          </a:p>
          <a:p>
            <a:r>
              <a:rPr lang="en-US" baseline="0" dirty="0"/>
              <a:t>-Department heads required to report on Reconciliation actions and commitments</a:t>
            </a:r>
          </a:p>
          <a:p>
            <a:r>
              <a:rPr lang="en-US" baseline="0" dirty="0"/>
              <a:t>-Create an Ombudsperson and COE on Reconciliation</a:t>
            </a:r>
          </a:p>
          <a:p>
            <a:r>
              <a:rPr lang="en-US" baseline="0" dirty="0"/>
              <a:t>-incorporate accountability measures and key leadership competencies into Executive performance agreements</a:t>
            </a:r>
          </a:p>
          <a:p>
            <a:endParaRPr lang="en-US" baseline="0" dirty="0"/>
          </a:p>
          <a:p>
            <a:r>
              <a:rPr lang="en-US" baseline="0" dirty="0"/>
              <a:t>Culture Shift</a:t>
            </a:r>
          </a:p>
          <a:p>
            <a:r>
              <a:rPr lang="en-US" baseline="0" dirty="0"/>
              <a:t>-move away from traditional fear-based, command and control culture towards a culture of learning, experimentation and flexibility</a:t>
            </a:r>
          </a:p>
          <a:p>
            <a:r>
              <a:rPr lang="en-US" baseline="0" dirty="0"/>
              <a:t>-develop culturally appropriate support services for Indigenous employees with an Elder Advisory Circle in each department and agency</a:t>
            </a:r>
          </a:p>
          <a:p>
            <a:endParaRPr lang="en-US" baseline="0" dirty="0"/>
          </a:p>
          <a:p>
            <a:r>
              <a:rPr lang="en-US" baseline="0" dirty="0"/>
              <a:t>Leadership</a:t>
            </a:r>
          </a:p>
          <a:p>
            <a:r>
              <a:rPr lang="en-US" baseline="0" dirty="0"/>
              <a:t>-combine Western and non-Western leadership theories</a:t>
            </a:r>
          </a:p>
          <a:p>
            <a:r>
              <a:rPr lang="en-US" baseline="0" dirty="0"/>
              <a:t>-lead by example</a:t>
            </a:r>
          </a:p>
          <a:p>
            <a:r>
              <a:rPr lang="en-US" baseline="0" dirty="0"/>
              <a:t>-Embrace Indigenous leadership qualities</a:t>
            </a:r>
          </a:p>
          <a:p>
            <a:r>
              <a:rPr lang="en-US" baseline="0" dirty="0"/>
              <a:t>-improves cultural competency, decolonizes, and better supports Indigenous employees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934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TRC Call to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-education is inconsistent across the Public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-areas of government that do not interact directly with Indigenous Peoples have no incentives to learn and lower levels of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-Internal and external Indigenous People feel burdened to educate public servants – impacts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Colonial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room for other worldviews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-concentration of control in NCR limits influence of regional/Indigenous perspectives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is not accountable to Indigenous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levels of scrutiny, oversight and control for Indigenous projects and funding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gravitates towards incremental changes, rather than large-scale transformation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Culture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-Public Service culture is risk-averse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space or incentive for innovation – can’t do proper policy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-Perpetuates colonial value systems/ways of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Challenging Work Environment</a:t>
            </a:r>
          </a:p>
          <a:p>
            <a:r>
              <a:rPr lang="en-US" dirty="0"/>
              <a:t>-impacts recruitment/retention and relationship with Indigenous Peoples</a:t>
            </a:r>
          </a:p>
          <a:p>
            <a:r>
              <a:rPr lang="en-US" dirty="0"/>
              <a:t>-education burden</a:t>
            </a:r>
          </a:p>
          <a:p>
            <a:r>
              <a:rPr lang="en-US" dirty="0"/>
              <a:t>-exposure to ignorance and racism </a:t>
            </a:r>
          </a:p>
          <a:p>
            <a:r>
              <a:rPr lang="en-US" dirty="0"/>
              <a:t>-Conflicting roles of Indigenous public servants</a:t>
            </a:r>
          </a:p>
          <a:p>
            <a:pPr lvl="1"/>
            <a:r>
              <a:rPr lang="en-US" dirty="0"/>
              <a:t>Public servants expected to be loyal to a colonial system</a:t>
            </a:r>
          </a:p>
          <a:p>
            <a:pPr lvl="1"/>
            <a:r>
              <a:rPr lang="en-US" dirty="0"/>
              <a:t>Indigenous experts</a:t>
            </a:r>
          </a:p>
          <a:p>
            <a:pPr lvl="1"/>
            <a:r>
              <a:rPr lang="en-US" dirty="0"/>
              <a:t>Community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-Expectations of sharing personal/cultural knowledge and experiences - May also be interesting to note how expecting Indigenous public servants to be Indigenous subject-matter experts is doubly cruel because may of use don’t have access to those teachings or experiences, in large part because of things carried out by the public service – when we don’t know, it’s embarrassing/may not feel “Indigenous enough”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265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a:t>
            </a:r>
            <a:r>
              <a:rPr lang="en-US" baseline="0" dirty="0"/>
              <a:t> problems</a:t>
            </a:r>
          </a:p>
          <a:p>
            <a:r>
              <a:rPr lang="en-US" baseline="0" dirty="0"/>
              <a:t>-system is antiquated</a:t>
            </a:r>
            <a:r>
              <a:rPr lang="en-CA" baseline="0" dirty="0"/>
              <a:t>, geared towards incremental change</a:t>
            </a:r>
          </a:p>
          <a:p>
            <a:r>
              <a:rPr lang="en-CA" baseline="0" dirty="0"/>
              <a:t>-</a:t>
            </a:r>
            <a:r>
              <a:rPr lang="en-CA" baseline="0" dirty="0" err="1"/>
              <a:t>Glassco</a:t>
            </a:r>
            <a:r>
              <a:rPr lang="en-CA" baseline="0" dirty="0"/>
              <a:t> Commission recommendations have not been implemented</a:t>
            </a:r>
          </a:p>
          <a:p>
            <a:r>
              <a:rPr lang="en-CA" baseline="0" dirty="0"/>
              <a:t>-need to adapt to meet current needs</a:t>
            </a:r>
          </a:p>
          <a:p>
            <a:r>
              <a:rPr lang="en-CA" baseline="0" dirty="0"/>
              <a:t>-can look to private sector organizational structures for guidance</a:t>
            </a:r>
          </a:p>
          <a:p>
            <a:endParaRPr lang="en-CA" baseline="0" dirty="0"/>
          </a:p>
          <a:p>
            <a:r>
              <a:rPr lang="en-CA" baseline="0" dirty="0"/>
              <a:t>Two-eyed seeing</a:t>
            </a:r>
          </a:p>
          <a:p>
            <a:r>
              <a:rPr lang="en-CA" baseline="0" dirty="0"/>
              <a:t>-normalizing non-Western knowledges is part of decolonizing</a:t>
            </a:r>
          </a:p>
          <a:p>
            <a:r>
              <a:rPr lang="en-CA" baseline="0" dirty="0"/>
              <a:t>-two-eyed seeing: co-existence of Western and Indigenous knowledges</a:t>
            </a:r>
          </a:p>
          <a:p>
            <a:r>
              <a:rPr lang="en-CA" baseline="0" dirty="0"/>
              <a:t>-shifting culture requires a shift in individual thinking</a:t>
            </a:r>
          </a:p>
          <a:p>
            <a:endParaRPr lang="en-CA" baseline="0" dirty="0"/>
          </a:p>
          <a:p>
            <a:endParaRPr lang="en-CA" baseline="0" dirty="0"/>
          </a:p>
          <a:p>
            <a:r>
              <a:rPr lang="en-CA" baseline="0" dirty="0"/>
              <a:t>Decolonization</a:t>
            </a:r>
          </a:p>
          <a:p>
            <a:r>
              <a:rPr lang="en-CA" baseline="0" dirty="0"/>
              <a:t>-Decolonize thinking, especially among Executives</a:t>
            </a:r>
          </a:p>
          <a:p>
            <a:r>
              <a:rPr lang="en-CA" baseline="0" dirty="0"/>
              <a:t>-system change is long overdue</a:t>
            </a:r>
          </a:p>
          <a:p>
            <a:endParaRPr lang="en-US" baseline="0" dirty="0"/>
          </a:p>
        </p:txBody>
      </p:sp>
      <p:sp>
        <p:nvSpPr>
          <p:cNvPr id="4" name="Slide Number Placeholder 3"/>
          <p:cNvSpPr>
            <a:spLocks noGrp="1"/>
          </p:cNvSpPr>
          <p:nvPr>
            <p:ph type="sldNum" sz="quarter" idx="5"/>
          </p:nvPr>
        </p:nvSpPr>
        <p:spPr/>
        <p:txBody>
          <a:bodyPr/>
          <a:lstStyle/>
          <a:p>
            <a:fld id="{69978470-8623-4923-B60B-9D19F09084CE}" type="slidenum">
              <a:rPr lang="en-CA" smtClean="0"/>
              <a:t>20</a:t>
            </a:fld>
            <a:endParaRPr lang="en-CA"/>
          </a:p>
        </p:txBody>
      </p:sp>
    </p:spTree>
    <p:extLst>
      <p:ext uri="{BB962C8B-B14F-4D97-AF65-F5344CB8AC3E}">
        <p14:creationId xmlns:p14="http://schemas.microsoft.com/office/powerpoint/2010/main" val="25701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reform</a:t>
            </a:r>
          </a:p>
          <a:p>
            <a:r>
              <a:rPr lang="en-US" dirty="0"/>
              <a:t>-Focus change on Central</a:t>
            </a:r>
            <a:r>
              <a:rPr lang="en-US" baseline="0" dirty="0"/>
              <a:t> Agencies/Departments of Finance and Justice, which have been most resistant to change and those which are key to change throughout the Public Service</a:t>
            </a:r>
            <a:endParaRPr lang="en-CA" baseline="0" dirty="0"/>
          </a:p>
          <a:p>
            <a:endParaRPr lang="en-CA" baseline="0" dirty="0"/>
          </a:p>
          <a:p>
            <a:r>
              <a:rPr lang="en-CA" baseline="0" dirty="0"/>
              <a:t>Decolonization</a:t>
            </a:r>
          </a:p>
          <a:p>
            <a:r>
              <a:rPr lang="en-CA" baseline="0" dirty="0"/>
              <a:t>-decolonization lens to implementing UNDRIP, TRC</a:t>
            </a:r>
          </a:p>
          <a:p>
            <a:r>
              <a:rPr lang="en-CA" baseline="0" dirty="0"/>
              <a:t>-center Indigenous voices as partners</a:t>
            </a:r>
          </a:p>
          <a:p>
            <a:endParaRPr lang="en-CA" baseline="0" dirty="0"/>
          </a:p>
          <a:p>
            <a:r>
              <a:rPr lang="en-CA" baseline="0" dirty="0"/>
              <a:t>Build trust</a:t>
            </a:r>
          </a:p>
          <a:p>
            <a:r>
              <a:rPr lang="en-CA" baseline="0" dirty="0"/>
              <a:t>-rebuilding relationship key to Reconciliation</a:t>
            </a:r>
          </a:p>
          <a:p>
            <a:r>
              <a:rPr lang="en-CA" baseline="0" dirty="0"/>
              <a:t>-normalize co-development</a:t>
            </a:r>
          </a:p>
          <a:p>
            <a:r>
              <a:rPr lang="en-CA" baseline="0" dirty="0"/>
              <a:t>-decolonizing will help with this</a:t>
            </a:r>
          </a:p>
          <a:p>
            <a:r>
              <a:rPr lang="en-CA" baseline="0" dirty="0"/>
              <a:t>-Focus more on relationship than outcomes</a:t>
            </a:r>
          </a:p>
          <a:p>
            <a:endParaRPr lang="en-CA" baseline="0" dirty="0"/>
          </a:p>
          <a:p>
            <a:r>
              <a:rPr lang="en-CA" baseline="0" dirty="0"/>
              <a:t>Separate political arm</a:t>
            </a:r>
          </a:p>
          <a:p>
            <a:r>
              <a:rPr lang="en-CA" baseline="0" dirty="0"/>
              <a:t>-Reconciliation should be non-partisan</a:t>
            </a:r>
          </a:p>
          <a:p>
            <a:r>
              <a:rPr lang="en-CA" baseline="0" dirty="0"/>
              <a:t>-political support is needed, but it should not be the driver</a:t>
            </a:r>
          </a:p>
          <a:p>
            <a:r>
              <a:rPr lang="en-CA" baseline="0" dirty="0"/>
              <a:t>-</a:t>
            </a:r>
          </a:p>
          <a:p>
            <a:r>
              <a:rPr lang="en-CA" baseline="0" dirty="0"/>
              <a:t>-</a:t>
            </a:r>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32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Jalopy analogy as segue to next slide</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65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also talk about Indigenizing here if you wanted</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30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73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0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Westminster model is deeply hierarchical (yada yada)…</a:t>
            </a:r>
          </a:p>
          <a:p>
            <a:r>
              <a:rPr lang="en-US" dirty="0"/>
              <a:t>These characteristics make the Public Service ill-suited/unable to genuinely engage in Reconciliation without fundamental changes to the operational norms of the system (yada yada)…</a:t>
            </a:r>
          </a:p>
          <a:p>
            <a:r>
              <a:rPr lang="en-US" dirty="0"/>
              <a:t>Not only does the current system preclude the type of innovative approach needed to address the public service’s role in furthering the colonial project, but these values are themselves colonial artefacts that are incommensurable with Indigenous worldviews, knowledges, and value systems.</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13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use the research process for this thesis as an example (e.g. how your approach reflected Indigenous research methodologies; reiterate meaning of </a:t>
            </a:r>
            <a:r>
              <a:rPr lang="en-US" i="1" dirty="0" err="1"/>
              <a:t>Niwakomakanak</a:t>
            </a:r>
            <a:r>
              <a:rPr lang="en-US" i="1" dirty="0"/>
              <a:t>/</a:t>
            </a:r>
            <a:r>
              <a:rPr lang="en-US" i="1" dirty="0" err="1"/>
              <a:t>wakatowin</a:t>
            </a:r>
            <a:r>
              <a:rPr lang="en-US" i="1" dirty="0"/>
              <a:t> </a:t>
            </a:r>
            <a:r>
              <a:rPr lang="en-US" i="0" dirty="0"/>
              <a:t>etc.)</a:t>
            </a:r>
            <a:endParaRPr lang="en-US" dirty="0"/>
          </a:p>
          <a:p>
            <a:endParaRPr lang="en-US" dirty="0"/>
          </a:p>
          <a:p>
            <a:r>
              <a:rPr lang="en-US" dirty="0"/>
              <a:t>Would love an explanation of why it was important to use Cree in the paper and more information on why/how Cree names were chosen for </a:t>
            </a:r>
            <a:r>
              <a:rPr lang="en-US" i="1" dirty="0" err="1"/>
              <a:t>Niwakomakanak</a:t>
            </a:r>
            <a:r>
              <a:rPr lang="en-US" i="1" dirty="0"/>
              <a:t> </a:t>
            </a:r>
            <a:r>
              <a:rPr lang="en-US" i="0" dirty="0"/>
              <a:t>who participated.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31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24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Segoe UI" panose="020B0502040204020203" pitchFamily="34" charset="0"/>
              </a:rPr>
              <a:t>Segue to </a:t>
            </a:r>
            <a:r>
              <a:rPr lang="en-CA" sz="1800">
                <a:effectLst/>
                <a:latin typeface="Segoe UI" panose="020B0502040204020203" pitchFamily="34" charset="0"/>
              </a:rPr>
              <a:t>next slide: Most </a:t>
            </a:r>
            <a:r>
              <a:rPr lang="en-CA" sz="1800" dirty="0">
                <a:effectLst/>
                <a:latin typeface="Segoe UI" panose="020B0502040204020203" pitchFamily="34" charset="0"/>
              </a:rPr>
              <a:t>of the new leadership theories are heavily based on societal values based on Western worldview. so those values may change in a different cultural context (e.g. Indigenous) </a:t>
            </a:r>
            <a:endParaRPr lang="en-CA" sz="1800" dirty="0">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78470-8623-4923-B60B-9D19F09084C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28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B62A-BB22-43DF-8B03-662423E3C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F7BFE8D-2D7E-4DD3-A1AE-F476F671C9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1CBC41B-DAF0-404A-904E-562D5F74A9A7}"/>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AF4AD27B-3806-426D-8316-4B89D700DD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237068-7871-4D28-BD66-E2D7ED75E972}"/>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162861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F5D8-B982-47C2-99E1-44316D413DC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64BA7A-EFE7-4EC4-BAC5-AA271F8A6D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A4E854-5845-4AB9-8196-E11C3AA81243}"/>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DE9FFF5B-6068-4570-88E1-AAEB5C4680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F8A6F6-75C0-4768-8E2C-505E624CE868}"/>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211633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70043-E9B3-4AFB-9459-604CBE0727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1A92C5-F40A-4CCC-9365-EB4D4628E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E8C27D-6535-4E35-87F1-0052B066A63F}"/>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1BFC6BCB-A82E-46D5-A1B7-7EC1B41077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A1BD935-7B00-40E9-BEDE-9B9A7C96B71B}"/>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292310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4732-7E62-4268-98F4-1B4E7BC09D5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A5FFA37-73C7-4276-A5E2-BEA55F02DA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608E563-036E-46E7-8088-FCF013CBD7B3}"/>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B5A8E701-BFFF-43A9-95A3-1A00D26CE68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3F9BDA-8E06-45B9-A33C-2E710D1FD044}"/>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403016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B92D-B6C0-411F-A783-0200C7DCF1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9727F40-C6AE-415E-8CDC-DF2055DC8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E20D9-E91A-4ACD-A8ED-ADA3E53607AB}"/>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1CDC3201-9850-41F7-ACDE-EA3937D0DC6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C099175-EA9F-487C-B0DC-D4B0CB681D28}"/>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71188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2CB9-A95F-4D51-9E20-3372131EA65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3E77363-0CE7-4569-94C5-49E01209B7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04F1AE4-9CEE-4863-8C3C-4D7CDD0C45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78959C5-9E44-45E1-BB11-0EC89DA257FE}"/>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6" name="Footer Placeholder 5">
            <a:extLst>
              <a:ext uri="{FF2B5EF4-FFF2-40B4-BE49-F238E27FC236}">
                <a16:creationId xmlns:a16="http://schemas.microsoft.com/office/drawing/2014/main" id="{4B62DE14-4C19-40DB-BE21-8D2F80B7AB0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33E6AA3-7BD0-4347-83F2-579BE3A885A1}"/>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319693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5F39-4228-4D79-82CA-30DBE86CCDA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503520-A87E-4B33-927D-0A1080DE1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9D066-0305-4BF9-9AED-0F97A8ACE3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36A29EA-7C99-4552-BB39-9CA5F2A3D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205FBB-FBCF-43C8-9E68-E9147A18E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531E10B-B271-402C-B500-42F7A647C768}"/>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8" name="Footer Placeholder 7">
            <a:extLst>
              <a:ext uri="{FF2B5EF4-FFF2-40B4-BE49-F238E27FC236}">
                <a16:creationId xmlns:a16="http://schemas.microsoft.com/office/drawing/2014/main" id="{9A1CB529-EA15-4AB3-B404-EE6DC9D55EA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A586D33-C848-40C5-8839-8022DD8BFA45}"/>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124910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B9A4-EA41-40BE-BBA8-5BE07F5DA62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34191FD-D835-46B9-988F-972F13BC7682}"/>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4" name="Footer Placeholder 3">
            <a:extLst>
              <a:ext uri="{FF2B5EF4-FFF2-40B4-BE49-F238E27FC236}">
                <a16:creationId xmlns:a16="http://schemas.microsoft.com/office/drawing/2014/main" id="{CF1AC4A7-B8CA-49FB-B5B3-7670CE432BA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0EC7455-A3AA-4169-891F-D68FB0E47EE2}"/>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292619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90B98-C771-43CA-A114-EBB4B696E3A5}"/>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3" name="Footer Placeholder 2">
            <a:extLst>
              <a:ext uri="{FF2B5EF4-FFF2-40B4-BE49-F238E27FC236}">
                <a16:creationId xmlns:a16="http://schemas.microsoft.com/office/drawing/2014/main" id="{DC08D4D2-886B-4DE9-A9AD-0034EA5987B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B2068FE-ED02-48D2-A2AB-6826C285479A}"/>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193974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7088-97DF-4013-947F-0EEB7BBED2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85F5B2F-56E1-4758-A9EC-A6941CE12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FD0F9D-28D7-4B85-AB7E-8435FA0D5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C48365-52D1-4D51-B2A3-693FFCC5C62A}"/>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6" name="Footer Placeholder 5">
            <a:extLst>
              <a:ext uri="{FF2B5EF4-FFF2-40B4-BE49-F238E27FC236}">
                <a16:creationId xmlns:a16="http://schemas.microsoft.com/office/drawing/2014/main" id="{3A08283B-B594-456C-A0EC-AE76F53004B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32943F9-5168-49CB-BCEB-737D728C445B}"/>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278809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8ABE-7F21-4B91-8CC7-ACB9D1AB0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DEC1BB9-5440-4C5A-9B7B-F964AF702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1E92919-DCAE-44A9-9196-1C87B128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A48D36-960F-459B-8CD5-E101C46E6D37}"/>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6" name="Footer Placeholder 5">
            <a:extLst>
              <a:ext uri="{FF2B5EF4-FFF2-40B4-BE49-F238E27FC236}">
                <a16:creationId xmlns:a16="http://schemas.microsoft.com/office/drawing/2014/main" id="{129BA04C-4DD9-4182-8381-3BE9E786244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0CDAC19-E7F1-4CDC-BE8C-8F8221CD7B20}"/>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149496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28B6C-A832-41D7-9129-424F4C712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74975DD-30C7-48A1-BFEC-FD577181A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4379922-78AF-41D1-80EE-D7A6DA540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81C994E8-35CA-4EE9-B28E-E3642DF4E2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8A4357C-CE05-4962-A183-1BC4CA59DC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F1C7F-BE90-4D99-B5D2-17B1183F4EED}" type="slidenum">
              <a:rPr lang="en-CA" smtClean="0"/>
              <a:t>‹#›</a:t>
            </a:fld>
            <a:endParaRPr lang="en-CA"/>
          </a:p>
        </p:txBody>
      </p:sp>
      <p:sp>
        <p:nvSpPr>
          <p:cNvPr id="8" name="TextBox 7">
            <a:extLst>
              <a:ext uri="{FF2B5EF4-FFF2-40B4-BE49-F238E27FC236}">
                <a16:creationId xmlns:a16="http://schemas.microsoft.com/office/drawing/2014/main" id="{B8F1AF45-2D82-4745-B3FC-D830415B0CDC}"/>
              </a:ext>
            </a:extLst>
          </p:cNvPr>
          <p:cNvSpPr txBox="1"/>
          <p:nvPr userDrawn="1">
            <p:extLst>
              <p:ext uri="{1162E1C5-73C7-4A58-AE30-91384D911F3F}">
                <p184:classification xmlns:p184="http://schemas.microsoft.com/office/powerpoint/2018/4/main" val="hdr"/>
              </p:ext>
            </p:extLst>
          </p:nvPr>
        </p:nvSpPr>
        <p:spPr>
          <a:xfrm>
            <a:off x="10245725" y="0"/>
            <a:ext cx="1793875" cy="167640"/>
          </a:xfrm>
          <a:prstGeom prst="rect">
            <a:avLst/>
          </a:prstGeom>
        </p:spPr>
        <p:txBody>
          <a:bodyPr horzOverflow="overflow" lIns="0" tIns="0" rIns="0" bIns="0">
            <a:spAutoFit/>
          </a:bodyPr>
          <a:lstStyle/>
          <a:p>
            <a:pPr algn="r"/>
            <a:r>
              <a:rPr lang="en-CA" sz="1100">
                <a:solidFill>
                  <a:srgbClr val="000000"/>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938292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peupleloup/292502602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duceleb.com/donors-pledge-us2-3-billion-financing-education-gpe-conferen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digitaldoorway.blogspot.com/2016/04/nurse-change-agents-can-mix-it-up.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en/view-image.php?image=255798&amp;picture=pile-of-tobacco"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defria.se/identitetspolitik-indelningspoliti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tackoverflow.com/questions/8866061/css-background-image-using-an-imag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economicsfromthetopdown.com/2020/02/03/some-sunshine-on-the-ontario-job-hierarch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entrepreneurship-start-ups/innovation-and-entrepreneurship-1658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orestryimages.org/browse/detail.cfm?imgnum=219006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nateone/40638078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93493851@N03/850210595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stuhillphotography/652308188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Temascal.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ublicdomainpictures.net/view-image.php?image=9488&amp;picture=sa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rawpixel.com/image/593120/human-nervous-syste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diversey/17403714212"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voices-from-the-margins.blog/2015/07/12/the-scent-of-sweetgrass-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A1F1-3E5C-4E5F-8241-7DE119D16025}"/>
              </a:ext>
            </a:extLst>
          </p:cNvPr>
          <p:cNvSpPr>
            <a:spLocks noGrp="1"/>
          </p:cNvSpPr>
          <p:nvPr>
            <p:ph type="ctrTitle"/>
          </p:nvPr>
        </p:nvSpPr>
        <p:spPr>
          <a:xfrm>
            <a:off x="7464614" y="1783959"/>
            <a:ext cx="4087306" cy="2889114"/>
          </a:xfrm>
        </p:spPr>
        <p:txBody>
          <a:bodyPr anchor="b">
            <a:normAutofit fontScale="90000"/>
          </a:bodyPr>
          <a:lstStyle/>
          <a:p>
            <a:pPr algn="l"/>
            <a:r>
              <a:rPr lang="fr-CA" sz="4200" dirty="0"/>
              <a:t>Déconstruire les pratiques coloniales au sein de la fonction publique</a:t>
            </a:r>
            <a:endParaRPr lang="en-CA" sz="4200" dirty="0"/>
          </a:p>
        </p:txBody>
      </p:sp>
      <p:sp>
        <p:nvSpPr>
          <p:cNvPr id="3" name="Subtitle 2">
            <a:extLst>
              <a:ext uri="{FF2B5EF4-FFF2-40B4-BE49-F238E27FC236}">
                <a16:creationId xmlns:a16="http://schemas.microsoft.com/office/drawing/2014/main" id="{C475E953-439A-45AC-948C-70901BCB8B3C}"/>
              </a:ext>
            </a:extLst>
          </p:cNvPr>
          <p:cNvSpPr>
            <a:spLocks noGrp="1"/>
          </p:cNvSpPr>
          <p:nvPr>
            <p:ph type="subTitle" idx="1"/>
          </p:nvPr>
        </p:nvSpPr>
        <p:spPr>
          <a:xfrm>
            <a:off x="7464612" y="4750893"/>
            <a:ext cx="4087305" cy="1147863"/>
          </a:xfrm>
        </p:spPr>
        <p:txBody>
          <a:bodyPr anchor="t">
            <a:normAutofit/>
          </a:bodyPr>
          <a:lstStyle/>
          <a:p>
            <a:pPr algn="l"/>
            <a:r>
              <a:rPr lang="en-US" sz="2000" dirty="0"/>
              <a:t>Jolene Head</a:t>
            </a:r>
            <a:endParaRPr lang="en-CA" sz="2000" dirty="0"/>
          </a:p>
        </p:txBody>
      </p:sp>
      <p:sp>
        <p:nvSpPr>
          <p:cNvPr id="33" name="Freeform: Shape 3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sky, outdoor, tepee&#10;&#10;Description automatically generated">
            <a:extLst>
              <a:ext uri="{FF2B5EF4-FFF2-40B4-BE49-F238E27FC236}">
                <a16:creationId xmlns:a16="http://schemas.microsoft.com/office/drawing/2014/main" id="{D2AB5B88-B845-4044-A846-1B92ADB5B88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3390" b="-2"/>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591C2E5D-A86C-4B89-AEF6-3DDC1A3F9B03}"/>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flickr.com/photos/peupleloup/2925026028/">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42068850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up of hands shaking&#10;&#10;Description automatically generated with medium confidence">
            <a:extLst>
              <a:ext uri="{FF2B5EF4-FFF2-40B4-BE49-F238E27FC236}">
                <a16:creationId xmlns:a16="http://schemas.microsoft.com/office/drawing/2014/main" id="{9D756154-EF1A-4B22-8507-5BCE52980F0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529" b="471"/>
          <a:stretch/>
        </p:blipFill>
        <p:spPr>
          <a:xfrm>
            <a:off x="20" y="10"/>
            <a:ext cx="12191980" cy="6857990"/>
          </a:xfrm>
          <a:prstGeom prst="rect">
            <a:avLst/>
          </a:prstGeom>
        </p:spPr>
      </p:pic>
      <p:sp>
        <p:nvSpPr>
          <p:cNvPr id="2" name="Title 1">
            <a:extLst>
              <a:ext uri="{FF2B5EF4-FFF2-40B4-BE49-F238E27FC236}">
                <a16:creationId xmlns:a16="http://schemas.microsoft.com/office/drawing/2014/main" id="{27722CA5-1B5B-4E90-A95A-0C1667DB6C7C}"/>
              </a:ext>
            </a:extLst>
          </p:cNvPr>
          <p:cNvSpPr>
            <a:spLocks noGrp="1"/>
          </p:cNvSpPr>
          <p:nvPr>
            <p:ph type="title"/>
          </p:nvPr>
        </p:nvSpPr>
        <p:spPr>
          <a:xfrm>
            <a:off x="838200" y="365125"/>
            <a:ext cx="10515600" cy="1325563"/>
          </a:xfrm>
        </p:spPr>
        <p:txBody>
          <a:bodyPr>
            <a:normAutofit/>
          </a:bodyPr>
          <a:lstStyle/>
          <a:p>
            <a:r>
              <a:rPr lang="en-US" dirty="0" err="1"/>
              <a:t>Réconciliation</a:t>
            </a:r>
            <a:r>
              <a:rPr lang="en-US" dirty="0"/>
              <a:t> au sein de la </a:t>
            </a:r>
            <a:r>
              <a:rPr lang="en-US" dirty="0" err="1"/>
              <a:t>fonction</a:t>
            </a:r>
            <a:r>
              <a:rPr lang="en-US" dirty="0"/>
              <a:t> </a:t>
            </a:r>
            <a:r>
              <a:rPr lang="en-US" dirty="0" err="1"/>
              <a:t>publique</a:t>
            </a:r>
            <a:endParaRPr lang="en-CA" dirty="0">
              <a:solidFill>
                <a:srgbClr val="FFFFFF"/>
              </a:solidFill>
            </a:endParaRPr>
          </a:p>
        </p:txBody>
      </p:sp>
      <p:sp>
        <p:nvSpPr>
          <p:cNvPr id="3" name="Content Placeholder 2">
            <a:extLst>
              <a:ext uri="{FF2B5EF4-FFF2-40B4-BE49-F238E27FC236}">
                <a16:creationId xmlns:a16="http://schemas.microsoft.com/office/drawing/2014/main" id="{17A9828D-3A08-4184-AA7D-25C5227A0EB8}"/>
              </a:ext>
            </a:extLst>
          </p:cNvPr>
          <p:cNvSpPr>
            <a:spLocks noGrp="1"/>
          </p:cNvSpPr>
          <p:nvPr>
            <p:ph idx="1"/>
          </p:nvPr>
        </p:nvSpPr>
        <p:spPr>
          <a:xfrm>
            <a:off x="838200" y="1825625"/>
            <a:ext cx="10515600" cy="4351338"/>
          </a:xfrm>
        </p:spPr>
        <p:txBody>
          <a:bodyPr>
            <a:normAutofit/>
          </a:bodyPr>
          <a:lstStyle/>
          <a:p>
            <a:r>
              <a:rPr lang="fr-FR" dirty="0"/>
              <a:t>La fonction publique fédérale reste profondément ancrée dans une mentalité coloniale</a:t>
            </a:r>
          </a:p>
          <a:p>
            <a:r>
              <a:rPr lang="fr-FR" dirty="0"/>
              <a:t>La Réconciliation repose sur une base de confiance et de respect mutuel</a:t>
            </a:r>
          </a:p>
          <a:p>
            <a:r>
              <a:rPr lang="fr-FR" dirty="0"/>
              <a:t>Les peuples autochtones doivent être impliqués dans les initiatives de réconciliation en tant que partenaires</a:t>
            </a:r>
          </a:p>
          <a:p>
            <a:r>
              <a:rPr lang="fr-FR" dirty="0"/>
              <a:t>Il faut embrasser la flexibilité, l'expérimentation, la collaboration et le chaos</a:t>
            </a:r>
          </a:p>
          <a:p>
            <a:r>
              <a:rPr lang="fr-FR" dirty="0"/>
              <a:t>Les cadres doivent être des leaders de changement efficaces</a:t>
            </a:r>
            <a:endParaRPr lang="en-US" dirty="0"/>
          </a:p>
        </p:txBody>
      </p:sp>
      <p:sp>
        <p:nvSpPr>
          <p:cNvPr id="6" name="TextBox 5">
            <a:extLst>
              <a:ext uri="{FF2B5EF4-FFF2-40B4-BE49-F238E27FC236}">
                <a16:creationId xmlns:a16="http://schemas.microsoft.com/office/drawing/2014/main" id="{AADAC59D-A909-43AE-AB30-64268BDE90C2}"/>
              </a:ext>
            </a:extLst>
          </p:cNvPr>
          <p:cNvSpPr txBox="1"/>
          <p:nvPr/>
        </p:nvSpPr>
        <p:spPr>
          <a:xfrm>
            <a:off x="9884958"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educeleb.com/donors-pledge-us2-3-billion-financing-education-gpe-conference/">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sa/3.0/">
                  <a:extLst>
                    <a:ext uri="{A12FA001-AC4F-418D-AE19-62706E023703}">
                      <ahyp:hlinkClr xmlns:ahyp="http://schemas.microsoft.com/office/drawing/2018/hyperlinkcolor" val="tx"/>
                    </a:ext>
                  </a:extLst>
                </a:hlinkClick>
              </a:rPr>
              <a:t>CC BY-SA</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5283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9D4DAC-5036-4662-B1F7-F1222B74C3DB}"/>
              </a:ext>
            </a:extLst>
          </p:cNvPr>
          <p:cNvSpPr>
            <a:spLocks noGrp="1"/>
          </p:cNvSpPr>
          <p:nvPr>
            <p:ph type="title"/>
          </p:nvPr>
        </p:nvSpPr>
        <p:spPr>
          <a:xfrm>
            <a:off x="838201" y="365125"/>
            <a:ext cx="5251316" cy="1807305"/>
          </a:xfrm>
        </p:spPr>
        <p:txBody>
          <a:bodyPr>
            <a:normAutofit/>
          </a:bodyPr>
          <a:lstStyle/>
          <a:p>
            <a:r>
              <a:rPr lang="fr-FR" sz="4000"/>
              <a:t>Leadership pour une transformation efficace</a:t>
            </a:r>
            <a:endParaRPr lang="en-CA" sz="4100" dirty="0"/>
          </a:p>
        </p:txBody>
      </p:sp>
      <p:sp>
        <p:nvSpPr>
          <p:cNvPr id="3" name="Content Placeholder 2">
            <a:extLst>
              <a:ext uri="{FF2B5EF4-FFF2-40B4-BE49-F238E27FC236}">
                <a16:creationId xmlns:a16="http://schemas.microsoft.com/office/drawing/2014/main" id="{4959BD06-8A9C-430F-BA50-86E2CAC32518}"/>
              </a:ext>
            </a:extLst>
          </p:cNvPr>
          <p:cNvSpPr>
            <a:spLocks noGrp="1"/>
          </p:cNvSpPr>
          <p:nvPr>
            <p:ph idx="1"/>
          </p:nvPr>
        </p:nvSpPr>
        <p:spPr>
          <a:xfrm>
            <a:off x="595086" y="1973943"/>
            <a:ext cx="5507399" cy="4518932"/>
          </a:xfrm>
        </p:spPr>
        <p:txBody>
          <a:bodyPr>
            <a:normAutofit fontScale="77500" lnSpcReduction="20000"/>
          </a:bodyPr>
          <a:lstStyle/>
          <a:p>
            <a:r>
              <a:rPr lang="fr-FR" dirty="0"/>
              <a:t>La transformation n'est possible qu'avec un leadership efficace, engagé et innovant</a:t>
            </a:r>
          </a:p>
          <a:p>
            <a:r>
              <a:rPr lang="fr-FR" dirty="0"/>
              <a:t>Le leadership traditionnel de commandement et de contrôle ne rend pas possible un changement transformateur</a:t>
            </a:r>
          </a:p>
          <a:p>
            <a:r>
              <a:rPr lang="fr-FR" dirty="0"/>
              <a:t>Leadership transformationnel</a:t>
            </a:r>
          </a:p>
          <a:p>
            <a:pPr lvl="1"/>
            <a:r>
              <a:rPr lang="fr-FR" dirty="0"/>
              <a:t>Modifie les valeurs, les croyances et les attitudes fondamentales par la communication d'une vision partagée et un soutien individuel</a:t>
            </a:r>
          </a:p>
          <a:p>
            <a:pPr marL="228600" lvl="1">
              <a:spcBef>
                <a:spcPts val="1000"/>
              </a:spcBef>
            </a:pPr>
            <a:r>
              <a:rPr lang="en-CA" sz="2800" dirty="0"/>
              <a:t>Leadership de </a:t>
            </a:r>
            <a:r>
              <a:rPr lang="en-CA" sz="2800" dirty="0" err="1"/>
              <a:t>changement</a:t>
            </a:r>
            <a:endParaRPr lang="en-CA" sz="2800" dirty="0"/>
          </a:p>
          <a:p>
            <a:r>
              <a:rPr lang="en-CA" dirty="0"/>
              <a:t>Leadership paradoxical </a:t>
            </a:r>
          </a:p>
          <a:p>
            <a:pPr lvl="1"/>
            <a:r>
              <a:rPr lang="fr-FR" dirty="0"/>
              <a:t>Centré sur l'humain, communicatif, relationnel</a:t>
            </a:r>
          </a:p>
          <a:p>
            <a:pPr lvl="1"/>
            <a:r>
              <a:rPr lang="fr-FR" dirty="0"/>
              <a:t>Niveaux fluctuants de commandement et de contrôle</a:t>
            </a:r>
          </a:p>
          <a:p>
            <a:pPr marL="228600" lvl="1">
              <a:spcBef>
                <a:spcPts val="1000"/>
              </a:spcBef>
            </a:pPr>
            <a:r>
              <a:rPr lang="fr-FR" sz="2800" dirty="0"/>
              <a:t>Leadership basé sur les traumatismes</a:t>
            </a:r>
          </a:p>
          <a:p>
            <a:pPr lvl="1"/>
            <a:r>
              <a:rPr lang="en-CA" dirty="0" err="1"/>
              <a:t>S'accorder</a:t>
            </a:r>
            <a:r>
              <a:rPr lang="en-CA" dirty="0"/>
              <a:t>, </a:t>
            </a:r>
            <a:r>
              <a:rPr lang="en-CA" dirty="0" err="1"/>
              <a:t>s'interroger</a:t>
            </a:r>
            <a:r>
              <a:rPr lang="en-CA" dirty="0"/>
              <a:t>, </a:t>
            </a:r>
            <a:r>
              <a:rPr lang="en-CA" dirty="0" err="1"/>
              <a:t>suivre</a:t>
            </a:r>
            <a:r>
              <a:rPr lang="en-CA" dirty="0"/>
              <a:t>, </a:t>
            </a:r>
            <a:r>
              <a:rPr lang="en-CA" dirty="0" err="1"/>
              <a:t>retenir</a:t>
            </a:r>
            <a:endParaRPr lang="en-CA" dirty="0"/>
          </a:p>
          <a:p>
            <a:pPr lvl="1"/>
            <a:endParaRPr lang="en-CA" dirty="0"/>
          </a:p>
          <a:p>
            <a:pPr marL="457200" lvl="1" indent="0">
              <a:buNone/>
            </a:pPr>
            <a:endParaRPr lang="en-CA" i="1" dirty="0"/>
          </a:p>
          <a:p>
            <a:pPr marL="457200" lvl="1" indent="0">
              <a:buNone/>
            </a:pPr>
            <a:endParaRPr lang="en-CA" dirty="0"/>
          </a:p>
        </p:txBody>
      </p:sp>
      <p:pic>
        <p:nvPicPr>
          <p:cNvPr id="5" name="Picture 4" descr="A green sign with white clouds in the background&#10;&#10;Description automatically generated with medium confidence">
            <a:extLst>
              <a:ext uri="{FF2B5EF4-FFF2-40B4-BE49-F238E27FC236}">
                <a16:creationId xmlns:a16="http://schemas.microsoft.com/office/drawing/2014/main" id="{D62AC47B-0706-45DA-96CB-04C0A8A2F07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988" r="4436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7B0B368D-92DA-4DDE-A498-30D3F37EE5CE}"/>
              </a:ext>
            </a:extLst>
          </p:cNvPr>
          <p:cNvSpPr txBox="1"/>
          <p:nvPr/>
        </p:nvSpPr>
        <p:spPr>
          <a:xfrm>
            <a:off x="9732673" y="6657945"/>
            <a:ext cx="2459327"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digitaldoorway.blogspot.com/2016/04/nurse-change-agents-can-mix-it-up.html">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nd/3.0/">
                  <a:extLst>
                    <a:ext uri="{A12FA001-AC4F-418D-AE19-62706E023703}">
                      <ahyp:hlinkClr xmlns:ahyp="http://schemas.microsoft.com/office/drawing/2018/hyperlinkcolor" val="tx"/>
                    </a:ext>
                  </a:extLst>
                </a:hlinkClick>
              </a:rPr>
              <a:t>CC BY-NC-ND</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39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picture containing ground, chocolate, eaten, piece&#10;&#10;Description automatically generated">
            <a:extLst>
              <a:ext uri="{FF2B5EF4-FFF2-40B4-BE49-F238E27FC236}">
                <a16:creationId xmlns:a16="http://schemas.microsoft.com/office/drawing/2014/main" id="{F9145761-7256-44C3-9502-8E971B5B00E4}"/>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E940553-B37E-4E7B-B8C2-6E506E6707C9}"/>
              </a:ext>
            </a:extLst>
          </p:cNvPr>
          <p:cNvSpPr>
            <a:spLocks noGrp="1"/>
          </p:cNvSpPr>
          <p:nvPr>
            <p:ph type="title"/>
          </p:nvPr>
        </p:nvSpPr>
        <p:spPr>
          <a:xfrm>
            <a:off x="838200" y="365125"/>
            <a:ext cx="10515600" cy="1325563"/>
          </a:xfrm>
        </p:spPr>
        <p:txBody>
          <a:bodyPr>
            <a:normAutofit/>
          </a:bodyPr>
          <a:lstStyle/>
          <a:p>
            <a:r>
              <a:rPr lang="en-US" dirty="0"/>
              <a:t>Leadership </a:t>
            </a:r>
            <a:r>
              <a:rPr lang="en-US" dirty="0" err="1"/>
              <a:t>autochtone</a:t>
            </a:r>
            <a:endParaRPr lang="en-CA" dirty="0">
              <a:solidFill>
                <a:srgbClr val="FFFFFF"/>
              </a:solidFill>
            </a:endParaRPr>
          </a:p>
        </p:txBody>
      </p:sp>
      <p:sp>
        <p:nvSpPr>
          <p:cNvPr id="3" name="Content Placeholder 2">
            <a:extLst>
              <a:ext uri="{FF2B5EF4-FFF2-40B4-BE49-F238E27FC236}">
                <a16:creationId xmlns:a16="http://schemas.microsoft.com/office/drawing/2014/main" id="{B643BFE2-BD27-4BE4-B2E3-7BA6647C6DF6}"/>
              </a:ext>
            </a:extLst>
          </p:cNvPr>
          <p:cNvSpPr>
            <a:spLocks noGrp="1"/>
          </p:cNvSpPr>
          <p:nvPr>
            <p:ph idx="1"/>
          </p:nvPr>
        </p:nvSpPr>
        <p:spPr>
          <a:xfrm>
            <a:off x="838200" y="1825625"/>
            <a:ext cx="10515600" cy="4351338"/>
          </a:xfrm>
        </p:spPr>
        <p:txBody>
          <a:bodyPr>
            <a:normAutofit/>
          </a:bodyPr>
          <a:lstStyle/>
          <a:p>
            <a:r>
              <a:rPr lang="fr-FR" dirty="0"/>
              <a:t>Les modèles de leadership autochtones ont beaucoup en commun avec les modèles de leadership occidentaux de pointe</a:t>
            </a:r>
          </a:p>
          <a:p>
            <a:pPr lvl="1"/>
            <a:r>
              <a:rPr lang="fr-FR" dirty="0"/>
              <a:t>Adopter les valeurs du leadership indigène est un acte de réconciliation et rendra possible un changement transformateur</a:t>
            </a:r>
          </a:p>
          <a:p>
            <a:pPr marL="228600" lvl="1">
              <a:spcBef>
                <a:spcPts val="1000"/>
              </a:spcBef>
            </a:pPr>
            <a:r>
              <a:rPr lang="fr-FR" sz="2800" dirty="0"/>
              <a:t>Processus culturel et personnel dynamique </a:t>
            </a:r>
          </a:p>
          <a:p>
            <a:pPr marL="228600" lvl="1">
              <a:spcBef>
                <a:spcPts val="1000"/>
              </a:spcBef>
            </a:pPr>
            <a:r>
              <a:rPr lang="fr-FR" sz="2800" dirty="0"/>
              <a:t>Éthique personnelle élevée, sagesse, souci des autres</a:t>
            </a:r>
          </a:p>
          <a:p>
            <a:pPr marL="228600" lvl="1">
              <a:spcBef>
                <a:spcPts val="1000"/>
              </a:spcBef>
            </a:pPr>
            <a:r>
              <a:rPr lang="en-CA" sz="2800" dirty="0">
                <a:solidFill>
                  <a:srgbClr val="FFFFFF"/>
                </a:solidFill>
              </a:rPr>
              <a:t>Une foundation b</a:t>
            </a:r>
            <a:r>
              <a:rPr lang="fr-CA" sz="2800" dirty="0" err="1">
                <a:solidFill>
                  <a:srgbClr val="FFFFFF"/>
                </a:solidFill>
              </a:rPr>
              <a:t>âtie</a:t>
            </a:r>
            <a:r>
              <a:rPr lang="fr-CA" sz="2800" dirty="0">
                <a:solidFill>
                  <a:srgbClr val="FFFFFF"/>
                </a:solidFill>
              </a:rPr>
              <a:t> sur la culture et la cérémonie</a:t>
            </a:r>
            <a:endParaRPr lang="en-CA" sz="2800" dirty="0">
              <a:solidFill>
                <a:srgbClr val="FFFFFF"/>
              </a:solidFill>
            </a:endParaRPr>
          </a:p>
        </p:txBody>
      </p:sp>
    </p:spTree>
    <p:extLst>
      <p:ext uri="{BB962C8B-B14F-4D97-AF65-F5344CB8AC3E}">
        <p14:creationId xmlns:p14="http://schemas.microsoft.com/office/powerpoint/2010/main" val="99616493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6" name="Group 15">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20" name="Freeform: Shape 19">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8" name="Freeform: Shape 17">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7" name="Title 6">
            <a:extLst>
              <a:ext uri="{FF2B5EF4-FFF2-40B4-BE49-F238E27FC236}">
                <a16:creationId xmlns:a16="http://schemas.microsoft.com/office/drawing/2014/main" id="{EB05A541-0EF9-41BC-8D2E-30C56EBF7BFC}"/>
              </a:ext>
            </a:extLst>
          </p:cNvPr>
          <p:cNvSpPr>
            <a:spLocks noGrp="1"/>
          </p:cNvSpPr>
          <p:nvPr>
            <p:ph type="ctrTitle"/>
          </p:nvPr>
        </p:nvSpPr>
        <p:spPr>
          <a:xfrm>
            <a:off x="2754085" y="1716298"/>
            <a:ext cx="7021513" cy="2308324"/>
          </a:xfrm>
        </p:spPr>
        <p:txBody>
          <a:bodyPr>
            <a:normAutofit fontScale="90000"/>
          </a:bodyPr>
          <a:lstStyle/>
          <a:p>
            <a:r>
              <a:rPr lang="en-US" sz="5400" dirty="0">
                <a:solidFill>
                  <a:schemeClr val="bg1"/>
                </a:solidFill>
              </a:rPr>
              <a:t>Constatations, conclusions et </a:t>
            </a:r>
            <a:r>
              <a:rPr lang="en-US" sz="5400" dirty="0" err="1">
                <a:solidFill>
                  <a:schemeClr val="bg1"/>
                </a:solidFill>
              </a:rPr>
              <a:t>recommandations</a:t>
            </a:r>
            <a:r>
              <a:rPr lang="en-US" sz="5400" dirty="0">
                <a:solidFill>
                  <a:schemeClr val="bg1"/>
                </a:solidFill>
              </a:rPr>
              <a:t> </a:t>
            </a:r>
            <a:endParaRPr lang="en-CA" sz="5600" dirty="0">
              <a:solidFill>
                <a:schemeClr val="bg1"/>
              </a:solidFill>
            </a:endParaRPr>
          </a:p>
        </p:txBody>
      </p:sp>
      <p:sp>
        <p:nvSpPr>
          <p:cNvPr id="8" name="Subtitle 7">
            <a:extLst>
              <a:ext uri="{FF2B5EF4-FFF2-40B4-BE49-F238E27FC236}">
                <a16:creationId xmlns:a16="http://schemas.microsoft.com/office/drawing/2014/main" id="{604CD520-81FD-49EC-A851-640E20A4630A}"/>
              </a:ext>
            </a:extLst>
          </p:cNvPr>
          <p:cNvSpPr>
            <a:spLocks noGrp="1"/>
          </p:cNvSpPr>
          <p:nvPr>
            <p:ph type="subTitle" idx="1"/>
          </p:nvPr>
        </p:nvSpPr>
        <p:spPr>
          <a:xfrm>
            <a:off x="835024" y="3809999"/>
            <a:ext cx="7025753" cy="1012778"/>
          </a:xfrm>
        </p:spPr>
        <p:txBody>
          <a:bodyPr>
            <a:normAutofit/>
          </a:bodyPr>
          <a:lstStyle/>
          <a:p>
            <a:pPr algn="l"/>
            <a:endParaRPr lang="en-CA" dirty="0">
              <a:solidFill>
                <a:schemeClr val="bg1"/>
              </a:solidFill>
            </a:endParaRPr>
          </a:p>
        </p:txBody>
      </p:sp>
    </p:spTree>
    <p:extLst>
      <p:ext uri="{BB962C8B-B14F-4D97-AF65-F5344CB8AC3E}">
        <p14:creationId xmlns:p14="http://schemas.microsoft.com/office/powerpoint/2010/main" val="127552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tool&#10;&#10;Description automatically generated">
            <a:extLst>
              <a:ext uri="{FF2B5EF4-FFF2-40B4-BE49-F238E27FC236}">
                <a16:creationId xmlns:a16="http://schemas.microsoft.com/office/drawing/2014/main" id="{D8A1756F-AB43-43B4-990F-580381720DD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747"/>
          <a:stretch/>
        </p:blipFill>
        <p:spPr>
          <a:xfrm>
            <a:off x="20" y="1"/>
            <a:ext cx="12191980" cy="6857999"/>
          </a:xfrm>
          <a:prstGeom prst="rect">
            <a:avLst/>
          </a:prstGeom>
        </p:spPr>
      </p:pic>
      <p:sp>
        <p:nvSpPr>
          <p:cNvPr id="2" name="Title 1">
            <a:extLst>
              <a:ext uri="{FF2B5EF4-FFF2-40B4-BE49-F238E27FC236}">
                <a16:creationId xmlns:a16="http://schemas.microsoft.com/office/drawing/2014/main" id="{09EC4D94-0388-4186-977F-D56694769A9B}"/>
              </a:ext>
            </a:extLst>
          </p:cNvPr>
          <p:cNvSpPr>
            <a:spLocks noGrp="1"/>
          </p:cNvSpPr>
          <p:nvPr>
            <p:ph type="title"/>
          </p:nvPr>
        </p:nvSpPr>
        <p:spPr>
          <a:xfrm>
            <a:off x="838201" y="1065862"/>
            <a:ext cx="3313164" cy="4726276"/>
          </a:xfrm>
        </p:spPr>
        <p:txBody>
          <a:bodyPr>
            <a:normAutofit/>
          </a:bodyPr>
          <a:lstStyle/>
          <a:p>
            <a:pPr algn="r"/>
            <a:r>
              <a:rPr lang="en-US" sz="4000" dirty="0" err="1"/>
              <a:t>Réconciliation</a:t>
            </a:r>
            <a:r>
              <a:rPr lang="en-US" sz="4000" dirty="0"/>
              <a:t>– Constatations</a:t>
            </a:r>
            <a:endParaRPr lang="en-CA" sz="4000" dirty="0">
              <a:solidFill>
                <a:srgbClr val="FFFFFF"/>
              </a:solidFill>
            </a:endParaRPr>
          </a:p>
        </p:txBody>
      </p:sp>
      <p:cxnSp>
        <p:nvCxnSpPr>
          <p:cNvPr id="16"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AC908B-3D0A-4097-A410-A5E55118ECF2}"/>
              </a:ext>
            </a:extLst>
          </p:cNvPr>
          <p:cNvSpPr>
            <a:spLocks noGrp="1"/>
          </p:cNvSpPr>
          <p:nvPr>
            <p:ph idx="1"/>
          </p:nvPr>
        </p:nvSpPr>
        <p:spPr>
          <a:xfrm>
            <a:off x="5155379" y="1065862"/>
            <a:ext cx="5744685" cy="4726276"/>
          </a:xfrm>
        </p:spPr>
        <p:txBody>
          <a:bodyPr anchor="ctr">
            <a:normAutofit/>
          </a:bodyPr>
          <a:lstStyle/>
          <a:p>
            <a:r>
              <a:rPr lang="en-US" sz="2000" dirty="0"/>
              <a:t>Les peoples </a:t>
            </a:r>
            <a:r>
              <a:rPr lang="en-US" sz="2000" dirty="0" err="1"/>
              <a:t>autochtones</a:t>
            </a:r>
            <a:r>
              <a:rPr lang="en-US" sz="2000" dirty="0"/>
              <a:t> </a:t>
            </a:r>
            <a:r>
              <a:rPr lang="fr-FR" sz="2000" dirty="0"/>
              <a:t>sont devenus une industrie interne et externe à la fonction publique qui agit comme un frein à la Réconciliation</a:t>
            </a:r>
          </a:p>
          <a:p>
            <a:r>
              <a:rPr lang="fr-FR" sz="2000" dirty="0"/>
              <a:t>Le bras politique du gouvernement entrave les changements à grande échelle et à long terme dans la fonction publique</a:t>
            </a:r>
          </a:p>
          <a:p>
            <a:r>
              <a:rPr lang="fr-FR" sz="2000" dirty="0"/>
              <a:t>La fonction publique a des difficultés à établir la confiance et les relations avec les peuples autochtones</a:t>
            </a:r>
            <a:endParaRPr lang="en-CA" sz="2000" dirty="0"/>
          </a:p>
        </p:txBody>
      </p:sp>
      <p:sp>
        <p:nvSpPr>
          <p:cNvPr id="6" name="TextBox 5">
            <a:extLst>
              <a:ext uri="{FF2B5EF4-FFF2-40B4-BE49-F238E27FC236}">
                <a16:creationId xmlns:a16="http://schemas.microsoft.com/office/drawing/2014/main" id="{11F1BAFB-C0CA-4277-ABB6-305B8B9B0B4D}"/>
              </a:ext>
            </a:extLst>
          </p:cNvPr>
          <p:cNvSpPr txBox="1"/>
          <p:nvPr/>
        </p:nvSpPr>
        <p:spPr>
          <a:xfrm>
            <a:off x="10005184" y="6657945"/>
            <a:ext cx="218681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defria.se/identitetspolitik-indelningspolitik">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3.0/">
                  <a:extLst>
                    <a:ext uri="{A12FA001-AC4F-418D-AE19-62706E023703}">
                      <ahyp:hlinkClr xmlns:ahyp="http://schemas.microsoft.com/office/drawing/2018/hyperlinkcolor" val="tx"/>
                    </a:ext>
                  </a:extLst>
                </a:hlinkClick>
              </a:rPr>
              <a:t>CC BY</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75672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wall, curtain, indoor&#10;&#10;Description automatically generated">
            <a:extLst>
              <a:ext uri="{FF2B5EF4-FFF2-40B4-BE49-F238E27FC236}">
                <a16:creationId xmlns:a16="http://schemas.microsoft.com/office/drawing/2014/main" id="{BAC590C6-CDD4-44AF-8778-64356E22E23B}"/>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98" r="3" b="5882"/>
          <a:stretch/>
        </p:blipFill>
        <p:spPr>
          <a:xfrm>
            <a:off x="20" y="1"/>
            <a:ext cx="12191980" cy="6857999"/>
          </a:xfrm>
          <a:prstGeom prst="rect">
            <a:avLst/>
          </a:prstGeom>
        </p:spPr>
      </p:pic>
      <p:sp>
        <p:nvSpPr>
          <p:cNvPr id="2" name="Title 1">
            <a:extLst>
              <a:ext uri="{FF2B5EF4-FFF2-40B4-BE49-F238E27FC236}">
                <a16:creationId xmlns:a16="http://schemas.microsoft.com/office/drawing/2014/main" id="{E44AE7FC-9B6F-4390-8199-FF4EF86FA9BD}"/>
              </a:ext>
            </a:extLst>
          </p:cNvPr>
          <p:cNvSpPr>
            <a:spLocks noGrp="1"/>
          </p:cNvSpPr>
          <p:nvPr>
            <p:ph type="title"/>
          </p:nvPr>
        </p:nvSpPr>
        <p:spPr>
          <a:xfrm>
            <a:off x="838200" y="963877"/>
            <a:ext cx="3494362" cy="4930246"/>
          </a:xfrm>
        </p:spPr>
        <p:txBody>
          <a:bodyPr>
            <a:normAutofit/>
          </a:bodyPr>
          <a:lstStyle/>
          <a:p>
            <a:pPr algn="r"/>
            <a:r>
              <a:rPr lang="en-US">
                <a:solidFill>
                  <a:schemeClr val="bg1"/>
                </a:solidFill>
              </a:rPr>
              <a:t>Réconciliation – Conclusions</a:t>
            </a:r>
            <a:endParaRPr lang="en-CA">
              <a:solidFill>
                <a:schemeClr val="bg1"/>
              </a:solidFill>
            </a:endParaRPr>
          </a:p>
        </p:txBody>
      </p:sp>
      <p:sp>
        <p:nvSpPr>
          <p:cNvPr id="22"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9C8EDA7-E21E-4740-80A0-178F82FF9D9A}"/>
              </a:ext>
            </a:extLst>
          </p:cNvPr>
          <p:cNvSpPr>
            <a:spLocks noGrp="1"/>
          </p:cNvSpPr>
          <p:nvPr>
            <p:ph idx="1"/>
          </p:nvPr>
        </p:nvSpPr>
        <p:spPr>
          <a:xfrm>
            <a:off x="4976031" y="963877"/>
            <a:ext cx="6377769" cy="4930246"/>
          </a:xfrm>
        </p:spPr>
        <p:txBody>
          <a:bodyPr anchor="ctr">
            <a:normAutofit/>
          </a:bodyPr>
          <a:lstStyle/>
          <a:p>
            <a:r>
              <a:rPr lang="fr-FR" sz="2400">
                <a:solidFill>
                  <a:schemeClr val="bg1"/>
                </a:solidFill>
              </a:rPr>
              <a:t>La signification de la décolonisation est statique et constitue un processus non politisé.</a:t>
            </a:r>
          </a:p>
          <a:p>
            <a:r>
              <a:rPr lang="fr-FR" sz="2400">
                <a:solidFill>
                  <a:schemeClr val="bg1"/>
                </a:solidFill>
              </a:rPr>
              <a:t>La Réconciliation a été politisée</a:t>
            </a:r>
            <a:endParaRPr lang="en-US" sz="2400">
              <a:solidFill>
                <a:schemeClr val="bg1"/>
              </a:solidFill>
            </a:endParaRPr>
          </a:p>
        </p:txBody>
      </p:sp>
      <p:sp>
        <p:nvSpPr>
          <p:cNvPr id="13" name="TextBox 12">
            <a:extLst>
              <a:ext uri="{FF2B5EF4-FFF2-40B4-BE49-F238E27FC236}">
                <a16:creationId xmlns:a16="http://schemas.microsoft.com/office/drawing/2014/main" id="{C8EB154A-1F26-4A8E-8F55-54AEC9D2900E}"/>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tackoverflow.com/questions/8866061/css-background-image-using-an-image">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4034372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iagram&#10;&#10;Description automatically generated">
            <a:extLst>
              <a:ext uri="{FF2B5EF4-FFF2-40B4-BE49-F238E27FC236}">
                <a16:creationId xmlns:a16="http://schemas.microsoft.com/office/drawing/2014/main" id="{91F35039-47AE-4A6C-B5D8-E3E581ABB788}"/>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1218" b="18622"/>
          <a:stretch/>
        </p:blipFill>
        <p:spPr>
          <a:xfrm>
            <a:off x="20" y="1"/>
            <a:ext cx="12191980" cy="6857999"/>
          </a:xfrm>
          <a:prstGeom prst="rect">
            <a:avLst/>
          </a:prstGeom>
        </p:spPr>
      </p:pic>
      <p:sp>
        <p:nvSpPr>
          <p:cNvPr id="2" name="Title 1">
            <a:extLst>
              <a:ext uri="{FF2B5EF4-FFF2-40B4-BE49-F238E27FC236}">
                <a16:creationId xmlns:a16="http://schemas.microsoft.com/office/drawing/2014/main" id="{291D94DB-979E-460E-9629-811FC0CB09D8}"/>
              </a:ext>
            </a:extLst>
          </p:cNvPr>
          <p:cNvSpPr>
            <a:spLocks noGrp="1"/>
          </p:cNvSpPr>
          <p:nvPr>
            <p:ph type="title"/>
          </p:nvPr>
        </p:nvSpPr>
        <p:spPr>
          <a:xfrm>
            <a:off x="838200" y="963877"/>
            <a:ext cx="3494362" cy="4930246"/>
          </a:xfrm>
        </p:spPr>
        <p:txBody>
          <a:bodyPr>
            <a:normAutofit/>
          </a:bodyPr>
          <a:lstStyle/>
          <a:p>
            <a:pPr algn="r"/>
            <a:r>
              <a:rPr lang="en-US" sz="4000" dirty="0">
                <a:solidFill>
                  <a:schemeClr val="bg1"/>
                </a:solidFill>
              </a:rPr>
              <a:t>Cadres et </a:t>
            </a:r>
            <a:r>
              <a:rPr lang="en-US" sz="4000" dirty="0" err="1">
                <a:solidFill>
                  <a:schemeClr val="bg1"/>
                </a:solidFill>
              </a:rPr>
              <a:t>agences</a:t>
            </a:r>
            <a:r>
              <a:rPr lang="en-US" sz="4000" dirty="0">
                <a:solidFill>
                  <a:schemeClr val="bg1"/>
                </a:solidFill>
              </a:rPr>
              <a:t> </a:t>
            </a:r>
            <a:r>
              <a:rPr lang="en-US" sz="4000" dirty="0" err="1">
                <a:solidFill>
                  <a:schemeClr val="bg1"/>
                </a:solidFill>
              </a:rPr>
              <a:t>centrales</a:t>
            </a:r>
            <a:r>
              <a:rPr lang="en-US" sz="4000" dirty="0">
                <a:solidFill>
                  <a:schemeClr val="bg1"/>
                </a:solidFill>
              </a:rPr>
              <a:t> – Constatations</a:t>
            </a:r>
            <a:endParaRPr lang="en-CA" sz="4000" dirty="0">
              <a:solidFill>
                <a:schemeClr val="bg1"/>
              </a:solidFill>
            </a:endParaRPr>
          </a:p>
        </p:txBody>
      </p:sp>
      <p:sp>
        <p:nvSpPr>
          <p:cNvPr id="15"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694A72-276A-4CEB-A2CA-190D40EEFD01}"/>
              </a:ext>
            </a:extLst>
          </p:cNvPr>
          <p:cNvSpPr>
            <a:spLocks noGrp="1"/>
          </p:cNvSpPr>
          <p:nvPr>
            <p:ph idx="1"/>
          </p:nvPr>
        </p:nvSpPr>
        <p:spPr>
          <a:xfrm>
            <a:off x="4976031" y="963877"/>
            <a:ext cx="6377769" cy="4930246"/>
          </a:xfrm>
        </p:spPr>
        <p:txBody>
          <a:bodyPr anchor="ctr">
            <a:normAutofit/>
          </a:bodyPr>
          <a:lstStyle/>
          <a:p>
            <a:r>
              <a:rPr lang="fr-FR" sz="2400" dirty="0">
                <a:solidFill>
                  <a:schemeClr val="bg1"/>
                </a:solidFill>
              </a:rPr>
              <a:t>Les personnes occupant des postes clés peuvent créer des barrières et entraver le progrès dans la fonction publique</a:t>
            </a:r>
          </a:p>
          <a:p>
            <a:r>
              <a:rPr lang="fr-FR" sz="2400" dirty="0">
                <a:solidFill>
                  <a:schemeClr val="bg1"/>
                </a:solidFill>
              </a:rPr>
              <a:t>La culture des cadres entrave les efforts de réconciliation</a:t>
            </a:r>
          </a:p>
          <a:p>
            <a:r>
              <a:rPr lang="en-US" sz="2400" dirty="0">
                <a:solidFill>
                  <a:schemeClr val="bg1"/>
                </a:solidFill>
              </a:rPr>
              <a:t>Les cadres </a:t>
            </a:r>
            <a:r>
              <a:rPr lang="en-US" sz="2400" dirty="0" err="1">
                <a:solidFill>
                  <a:schemeClr val="bg1"/>
                </a:solidFill>
              </a:rPr>
              <a:t>n’ont</a:t>
            </a:r>
            <a:r>
              <a:rPr lang="en-US" sz="2400" dirty="0">
                <a:solidFill>
                  <a:schemeClr val="bg1"/>
                </a:solidFill>
              </a:rPr>
              <a:t> pas la </a:t>
            </a:r>
            <a:r>
              <a:rPr lang="en-US" sz="2400" dirty="0" err="1">
                <a:solidFill>
                  <a:schemeClr val="bg1"/>
                </a:solidFill>
              </a:rPr>
              <a:t>compréhension</a:t>
            </a:r>
            <a:r>
              <a:rPr lang="en-US" sz="2400" dirty="0">
                <a:solidFill>
                  <a:schemeClr val="bg1"/>
                </a:solidFill>
              </a:rPr>
              <a:t> de </a:t>
            </a:r>
            <a:r>
              <a:rPr lang="en-US" sz="2400" dirty="0" err="1">
                <a:solidFill>
                  <a:schemeClr val="bg1"/>
                </a:solidFill>
              </a:rPr>
              <a:t>l’histoire</a:t>
            </a:r>
            <a:r>
              <a:rPr lang="en-US" sz="2400" dirty="0">
                <a:solidFill>
                  <a:schemeClr val="bg1"/>
                </a:solidFill>
              </a:rPr>
              <a:t> </a:t>
            </a:r>
            <a:r>
              <a:rPr lang="en-US" sz="2400" dirty="0" err="1">
                <a:solidFill>
                  <a:schemeClr val="bg1"/>
                </a:solidFill>
              </a:rPr>
              <a:t>ou</a:t>
            </a:r>
            <a:r>
              <a:rPr lang="en-US" sz="2400" dirty="0">
                <a:solidFill>
                  <a:schemeClr val="bg1"/>
                </a:solidFill>
              </a:rPr>
              <a:t> de la culture </a:t>
            </a:r>
            <a:r>
              <a:rPr lang="en-US" sz="2400" dirty="0" err="1">
                <a:solidFill>
                  <a:schemeClr val="bg1"/>
                </a:solidFill>
              </a:rPr>
              <a:t>autochtone</a:t>
            </a:r>
            <a:endParaRPr lang="en-US" sz="2400" dirty="0">
              <a:solidFill>
                <a:schemeClr val="bg1"/>
              </a:solidFill>
            </a:endParaRPr>
          </a:p>
          <a:p>
            <a:r>
              <a:rPr lang="en-US" sz="2400" dirty="0">
                <a:solidFill>
                  <a:schemeClr val="bg1"/>
                </a:solidFill>
              </a:rPr>
              <a:t>Les agencies </a:t>
            </a:r>
            <a:r>
              <a:rPr lang="en-US" sz="2400" dirty="0" err="1">
                <a:solidFill>
                  <a:schemeClr val="bg1"/>
                </a:solidFill>
              </a:rPr>
              <a:t>centrales</a:t>
            </a:r>
            <a:r>
              <a:rPr lang="en-US" sz="2400" dirty="0">
                <a:solidFill>
                  <a:schemeClr val="bg1"/>
                </a:solidFill>
              </a:rPr>
              <a:t> </a:t>
            </a:r>
            <a:r>
              <a:rPr lang="en-US" sz="2400" dirty="0" err="1">
                <a:solidFill>
                  <a:schemeClr val="bg1"/>
                </a:solidFill>
              </a:rPr>
              <a:t>maintiennent</a:t>
            </a:r>
            <a:r>
              <a:rPr lang="en-US" sz="2400" dirty="0">
                <a:solidFill>
                  <a:schemeClr val="bg1"/>
                </a:solidFill>
              </a:rPr>
              <a:t> le </a:t>
            </a:r>
            <a:r>
              <a:rPr lang="en-US" sz="2400" dirty="0" err="1">
                <a:solidFill>
                  <a:schemeClr val="bg1"/>
                </a:solidFill>
              </a:rPr>
              <a:t>statut</a:t>
            </a:r>
            <a:r>
              <a:rPr lang="en-US" sz="2400" dirty="0">
                <a:solidFill>
                  <a:schemeClr val="bg1"/>
                </a:solidFill>
              </a:rPr>
              <a:t> quo, </a:t>
            </a:r>
            <a:r>
              <a:rPr lang="en-US" sz="2400" dirty="0" err="1">
                <a:solidFill>
                  <a:schemeClr val="bg1"/>
                </a:solidFill>
              </a:rPr>
              <a:t>ce</a:t>
            </a:r>
            <a:r>
              <a:rPr lang="en-US" sz="2400" dirty="0">
                <a:solidFill>
                  <a:schemeClr val="bg1"/>
                </a:solidFill>
              </a:rPr>
              <a:t> qui rend le </a:t>
            </a:r>
            <a:r>
              <a:rPr lang="en-US" sz="2400" dirty="0" err="1">
                <a:solidFill>
                  <a:schemeClr val="bg1"/>
                </a:solidFill>
              </a:rPr>
              <a:t>changement</a:t>
            </a:r>
            <a:r>
              <a:rPr lang="en-US" sz="2400" dirty="0">
                <a:solidFill>
                  <a:schemeClr val="bg1"/>
                </a:solidFill>
              </a:rPr>
              <a:t> </a:t>
            </a:r>
            <a:r>
              <a:rPr lang="en-US" sz="2400" dirty="0" err="1">
                <a:solidFill>
                  <a:schemeClr val="bg1"/>
                </a:solidFill>
              </a:rPr>
              <a:t>transformationnel</a:t>
            </a:r>
            <a:r>
              <a:rPr lang="en-US" sz="2400" dirty="0">
                <a:solidFill>
                  <a:schemeClr val="bg1"/>
                </a:solidFill>
              </a:rPr>
              <a:t> difficile</a:t>
            </a:r>
          </a:p>
        </p:txBody>
      </p:sp>
      <p:sp>
        <p:nvSpPr>
          <p:cNvPr id="6" name="TextBox 5">
            <a:extLst>
              <a:ext uri="{FF2B5EF4-FFF2-40B4-BE49-F238E27FC236}">
                <a16:creationId xmlns:a16="http://schemas.microsoft.com/office/drawing/2014/main" id="{BA317C83-85AE-4011-9250-1C862F91BAA0}"/>
              </a:ext>
            </a:extLst>
          </p:cNvPr>
          <p:cNvSpPr txBox="1"/>
          <p:nvPr/>
        </p:nvSpPr>
        <p:spPr>
          <a:xfrm>
            <a:off x="10005184" y="6657945"/>
            <a:ext cx="218681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economicsfromthetopdown.com/2020/02/03/some-sunshine-on-the-ontario-job-hierarchy/">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3.0/">
                  <a:extLst>
                    <a:ext uri="{A12FA001-AC4F-418D-AE19-62706E023703}">
                      <ahyp:hlinkClr xmlns:ahyp="http://schemas.microsoft.com/office/drawing/2018/hyperlinkcolor" val="tx"/>
                    </a:ext>
                  </a:extLst>
                </a:hlinkClick>
              </a:rPr>
              <a:t>CC BY</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34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light bulbs&#10;&#10;Description automatically generated with medium confidence">
            <a:extLst>
              <a:ext uri="{FF2B5EF4-FFF2-40B4-BE49-F238E27FC236}">
                <a16:creationId xmlns:a16="http://schemas.microsoft.com/office/drawing/2014/main" id="{A3E8181A-E121-441A-9F39-097B75CC2EA4}"/>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57F8DED1-EED0-49A3-A90B-41E3936F8358}"/>
              </a:ext>
            </a:extLst>
          </p:cNvPr>
          <p:cNvSpPr>
            <a:spLocks noGrp="1"/>
          </p:cNvSpPr>
          <p:nvPr>
            <p:ph type="title"/>
          </p:nvPr>
        </p:nvSpPr>
        <p:spPr>
          <a:xfrm>
            <a:off x="838201" y="1065862"/>
            <a:ext cx="3313164" cy="4726276"/>
          </a:xfrm>
        </p:spPr>
        <p:txBody>
          <a:bodyPr>
            <a:normAutofit/>
          </a:bodyPr>
          <a:lstStyle/>
          <a:p>
            <a:pPr algn="r"/>
            <a:r>
              <a:rPr lang="en-US" sz="4000" dirty="0"/>
              <a:t>Cadres et </a:t>
            </a:r>
            <a:r>
              <a:rPr lang="en-US" sz="4000" dirty="0" err="1"/>
              <a:t>agences</a:t>
            </a:r>
            <a:r>
              <a:rPr lang="en-US" sz="4000" dirty="0"/>
              <a:t> </a:t>
            </a:r>
            <a:r>
              <a:rPr lang="en-US" sz="4000" dirty="0" err="1"/>
              <a:t>centrales</a:t>
            </a:r>
            <a:r>
              <a:rPr lang="en-US" sz="4000" dirty="0"/>
              <a:t> – Conclusions</a:t>
            </a:r>
            <a:endParaRPr lang="en-CA" sz="4000" dirty="0">
              <a:solidFill>
                <a:srgbClr val="FFFFFF"/>
              </a:solidFill>
            </a:endParaRP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4B8AF0-1126-4EE7-86D9-BA4EA5BEEA79}"/>
              </a:ext>
            </a:extLst>
          </p:cNvPr>
          <p:cNvSpPr>
            <a:spLocks noGrp="1"/>
          </p:cNvSpPr>
          <p:nvPr>
            <p:ph idx="1"/>
          </p:nvPr>
        </p:nvSpPr>
        <p:spPr>
          <a:xfrm>
            <a:off x="5155379" y="1065862"/>
            <a:ext cx="5744685" cy="4726276"/>
          </a:xfrm>
        </p:spPr>
        <p:txBody>
          <a:bodyPr anchor="ctr">
            <a:normAutofit/>
          </a:bodyPr>
          <a:lstStyle/>
          <a:p>
            <a:r>
              <a:rPr lang="fr-FR" sz="2000" dirty="0"/>
              <a:t>Les cadres supérieurs donnent le ton et la culture de la fonction publique et jouent donc un rôle crucial dans la priorisation d'actions de réconciliation significatives</a:t>
            </a:r>
          </a:p>
          <a:p>
            <a:r>
              <a:rPr lang="fr-FR" sz="2000" dirty="0"/>
              <a:t>Le Centre, en particulier le greffier du Conseil privé, doit donner des directives claires aux sous-ministres de tous les ministères pour que la réconciliation devienne une priorité constante</a:t>
            </a:r>
          </a:p>
          <a:p>
            <a:r>
              <a:rPr lang="fr-FR" sz="2000" dirty="0"/>
              <a:t>Le changement de culture nécessite l'utilisation de stratégies de gestion du changement, de nouvelles compétences en matière de leadership et la capacité d'expérimenter et de prendre des risques</a:t>
            </a:r>
            <a:endParaRPr lang="en-CA" sz="2000" dirty="0"/>
          </a:p>
        </p:txBody>
      </p:sp>
      <p:sp>
        <p:nvSpPr>
          <p:cNvPr id="6" name="TextBox 5">
            <a:extLst>
              <a:ext uri="{FF2B5EF4-FFF2-40B4-BE49-F238E27FC236}">
                <a16:creationId xmlns:a16="http://schemas.microsoft.com/office/drawing/2014/main" id="{BDA6F1AF-10E5-434E-8EAF-AC859B9197D0}"/>
              </a:ext>
            </a:extLst>
          </p:cNvPr>
          <p:cNvSpPr txBox="1"/>
          <p:nvPr/>
        </p:nvSpPr>
        <p:spPr>
          <a:xfrm>
            <a:off x="9751909" y="6657945"/>
            <a:ext cx="2440091"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www.peoplematters.in/article/entrepreneurship-start-ups/innovation-and-entrepreneurship-16586">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sa/3.0/">
                  <a:extLst>
                    <a:ext uri="{A12FA001-AC4F-418D-AE19-62706E023703}">
                      <ahyp:hlinkClr xmlns:ahyp="http://schemas.microsoft.com/office/drawing/2018/hyperlinkcolor" val="tx"/>
                    </a:ext>
                  </a:extLst>
                </a:hlinkClick>
              </a:rPr>
              <a:t>CC BY-SA-NC</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9944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up of a green plant&#10;&#10;Description automatically generated with low confidence">
            <a:extLst>
              <a:ext uri="{FF2B5EF4-FFF2-40B4-BE49-F238E27FC236}">
                <a16:creationId xmlns:a16="http://schemas.microsoft.com/office/drawing/2014/main" id="{E15456F0-AF2A-49D4-BDE1-64B668506FA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222" b="4191"/>
          <a:stretch/>
        </p:blipFill>
        <p:spPr>
          <a:xfrm>
            <a:off x="20" y="1"/>
            <a:ext cx="12191980" cy="6857999"/>
          </a:xfrm>
          <a:prstGeom prst="rect">
            <a:avLst/>
          </a:prstGeom>
        </p:spPr>
      </p:pic>
      <p:sp>
        <p:nvSpPr>
          <p:cNvPr id="2" name="Title 1">
            <a:extLst>
              <a:ext uri="{FF2B5EF4-FFF2-40B4-BE49-F238E27FC236}">
                <a16:creationId xmlns:a16="http://schemas.microsoft.com/office/drawing/2014/main" id="{351E866A-F20D-4A13-8CA5-3E8D9FFF2E0A}"/>
              </a:ext>
            </a:extLst>
          </p:cNvPr>
          <p:cNvSpPr>
            <a:spLocks noGrp="1"/>
          </p:cNvSpPr>
          <p:nvPr>
            <p:ph type="title"/>
          </p:nvPr>
        </p:nvSpPr>
        <p:spPr>
          <a:xfrm>
            <a:off x="838201" y="1065862"/>
            <a:ext cx="3313164" cy="4726276"/>
          </a:xfrm>
        </p:spPr>
        <p:txBody>
          <a:bodyPr>
            <a:normAutofit/>
          </a:bodyPr>
          <a:lstStyle/>
          <a:p>
            <a:pPr algn="r"/>
            <a:r>
              <a:rPr lang="en-US" sz="3200" dirty="0"/>
              <a:t>Cadres et </a:t>
            </a:r>
            <a:r>
              <a:rPr lang="en-US" sz="3200" dirty="0" err="1"/>
              <a:t>agences</a:t>
            </a:r>
            <a:r>
              <a:rPr lang="en-US" sz="3200" dirty="0"/>
              <a:t> </a:t>
            </a:r>
            <a:r>
              <a:rPr lang="en-US" sz="3200" dirty="0" err="1"/>
              <a:t>centrales</a:t>
            </a:r>
            <a:r>
              <a:rPr lang="en-US" sz="3200" dirty="0"/>
              <a:t> – </a:t>
            </a:r>
            <a:r>
              <a:rPr lang="en-US" sz="3200" dirty="0" err="1"/>
              <a:t>Recommandations</a:t>
            </a:r>
            <a:r>
              <a:rPr lang="en-US" sz="3200" dirty="0"/>
              <a:t> </a:t>
            </a:r>
            <a:endParaRPr lang="en-CA" sz="3100" dirty="0">
              <a:solidFill>
                <a:srgbClr val="FFFFFF"/>
              </a:solidFill>
            </a:endParaRPr>
          </a:p>
        </p:txBody>
      </p:sp>
      <p:cxnSp>
        <p:nvCxnSpPr>
          <p:cNvPr id="18"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CCEC7A-E584-4F29-B28B-C0569C4C9833}"/>
              </a:ext>
            </a:extLst>
          </p:cNvPr>
          <p:cNvSpPr>
            <a:spLocks noGrp="1"/>
          </p:cNvSpPr>
          <p:nvPr>
            <p:ph idx="1"/>
          </p:nvPr>
        </p:nvSpPr>
        <p:spPr>
          <a:xfrm>
            <a:off x="5155379" y="1065862"/>
            <a:ext cx="5744685" cy="4726276"/>
          </a:xfrm>
        </p:spPr>
        <p:txBody>
          <a:bodyPr anchor="ctr">
            <a:normAutofit lnSpcReduction="10000"/>
          </a:bodyPr>
          <a:lstStyle/>
          <a:p>
            <a:r>
              <a:rPr lang="fr-FR" sz="2000" dirty="0"/>
              <a:t>L'éducation des cadres sur la culture et l'histoire indigènes nécessite une stratégie plus robuste qui inclut également l'apprentissage par l'expérience</a:t>
            </a:r>
          </a:p>
          <a:p>
            <a:r>
              <a:rPr lang="fr-FR" sz="2000" dirty="0"/>
              <a:t>Publier un appel à l'action de réconciliation par le greffier du Conseil privé qui inclut la responsabilité des cadres envers les peuples indigènes, y compris les employés indigènes</a:t>
            </a:r>
          </a:p>
          <a:p>
            <a:r>
              <a:rPr lang="fr-FR" sz="2000" dirty="0"/>
              <a:t>Les cadres doivent opérer un changement de culture qui encourage la perturbation du statu quo et du colonialisme dans la fonction publique</a:t>
            </a:r>
          </a:p>
          <a:p>
            <a:r>
              <a:rPr lang="fr-FR" sz="2000" dirty="0"/>
              <a:t>Les cadres de la fonction publique doivent développer et utiliser de nouvelles compétences en matière de leadership, y compris les théories occidentales et non occidentales qui soutiennent les changements complexes et à long terme tels que la Réconciliation</a:t>
            </a:r>
          </a:p>
        </p:txBody>
      </p:sp>
      <p:sp>
        <p:nvSpPr>
          <p:cNvPr id="6" name="TextBox 5">
            <a:extLst>
              <a:ext uri="{FF2B5EF4-FFF2-40B4-BE49-F238E27FC236}">
                <a16:creationId xmlns:a16="http://schemas.microsoft.com/office/drawing/2014/main" id="{A1F754FD-C977-4239-A67A-3613AC89DDCA}"/>
              </a:ext>
            </a:extLst>
          </p:cNvPr>
          <p:cNvSpPr txBox="1"/>
          <p:nvPr/>
        </p:nvSpPr>
        <p:spPr>
          <a:xfrm>
            <a:off x="9872134" y="6657945"/>
            <a:ext cx="231986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www.forestryimages.org/browse/detail.cfm?imgnum=2190067">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3.0/">
                  <a:extLst>
                    <a:ext uri="{A12FA001-AC4F-418D-AE19-62706E023703}">
                      <ahyp:hlinkClr xmlns:ahyp="http://schemas.microsoft.com/office/drawing/2018/hyperlinkcolor" val="tx"/>
                    </a:ext>
                  </a:extLst>
                </a:hlinkClick>
              </a:rPr>
              <a:t>CC BY-NC</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16888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building, outdoor, concrete, cement&#10;&#10;Description automatically generated">
            <a:extLst>
              <a:ext uri="{FF2B5EF4-FFF2-40B4-BE49-F238E27FC236}">
                <a16:creationId xmlns:a16="http://schemas.microsoft.com/office/drawing/2014/main" id="{C91E6104-C477-4A1E-AD8E-7D345D85004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5414"/>
          <a:stretch/>
        </p:blipFill>
        <p:spPr>
          <a:xfrm>
            <a:off x="20" y="1"/>
            <a:ext cx="12191980" cy="6857999"/>
          </a:xfrm>
          <a:prstGeom prst="rect">
            <a:avLst/>
          </a:prstGeom>
        </p:spPr>
      </p:pic>
      <p:sp>
        <p:nvSpPr>
          <p:cNvPr id="2" name="Title 1">
            <a:extLst>
              <a:ext uri="{FF2B5EF4-FFF2-40B4-BE49-F238E27FC236}">
                <a16:creationId xmlns:a16="http://schemas.microsoft.com/office/drawing/2014/main" id="{4F6304AA-C43E-4671-BEE8-5F228027788C}"/>
              </a:ext>
            </a:extLst>
          </p:cNvPr>
          <p:cNvSpPr>
            <a:spLocks noGrp="1"/>
          </p:cNvSpPr>
          <p:nvPr>
            <p:ph type="title"/>
          </p:nvPr>
        </p:nvSpPr>
        <p:spPr>
          <a:xfrm>
            <a:off x="838201" y="1065862"/>
            <a:ext cx="3313164" cy="4726276"/>
          </a:xfrm>
        </p:spPr>
        <p:txBody>
          <a:bodyPr>
            <a:normAutofit/>
          </a:bodyPr>
          <a:lstStyle/>
          <a:p>
            <a:pPr algn="r"/>
            <a:r>
              <a:rPr lang="en-US" sz="4000" dirty="0" err="1"/>
              <a:t>Système</a:t>
            </a:r>
            <a:r>
              <a:rPr lang="en-US" sz="4000" dirty="0"/>
              <a:t> de la </a:t>
            </a:r>
            <a:r>
              <a:rPr lang="en-US" sz="4000" dirty="0" err="1"/>
              <a:t>fonction</a:t>
            </a:r>
            <a:r>
              <a:rPr lang="en-US" sz="4000" dirty="0"/>
              <a:t> </a:t>
            </a:r>
            <a:r>
              <a:rPr lang="en-US" sz="4000" dirty="0" err="1"/>
              <a:t>publique</a:t>
            </a:r>
            <a:r>
              <a:rPr lang="en-US" sz="4000" dirty="0"/>
              <a:t> – Constatations</a:t>
            </a:r>
            <a:endParaRPr lang="en-CA" sz="4000" dirty="0">
              <a:solidFill>
                <a:srgbClr val="FFFFFF"/>
              </a:solidFill>
            </a:endParaRPr>
          </a:p>
        </p:txBody>
      </p:sp>
      <p:cxnSp>
        <p:nvCxnSpPr>
          <p:cNvPr id="20"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0145F8-28EA-4A39-BF05-1D0E51A024AB}"/>
              </a:ext>
            </a:extLst>
          </p:cNvPr>
          <p:cNvSpPr>
            <a:spLocks noGrp="1"/>
          </p:cNvSpPr>
          <p:nvPr>
            <p:ph idx="1"/>
          </p:nvPr>
        </p:nvSpPr>
        <p:spPr>
          <a:xfrm>
            <a:off x="5155379" y="1065862"/>
            <a:ext cx="5744685" cy="4726276"/>
          </a:xfrm>
        </p:spPr>
        <p:txBody>
          <a:bodyPr anchor="ctr">
            <a:normAutofit/>
          </a:bodyPr>
          <a:lstStyle/>
          <a:p>
            <a:r>
              <a:rPr lang="en-US" sz="2000" dirty="0"/>
              <a:t>La </a:t>
            </a:r>
            <a:r>
              <a:rPr lang="en-US" sz="2000" dirty="0" err="1"/>
              <a:t>réponse</a:t>
            </a:r>
            <a:r>
              <a:rPr lang="en-US" sz="2000" dirty="0"/>
              <a:t> de la </a:t>
            </a:r>
            <a:r>
              <a:rPr lang="en-US" sz="2000" dirty="0" err="1"/>
              <a:t>fonction</a:t>
            </a:r>
            <a:r>
              <a:rPr lang="en-US" sz="2000" dirty="0"/>
              <a:t> </a:t>
            </a:r>
            <a:r>
              <a:rPr lang="en-US" sz="2000" dirty="0" err="1"/>
              <a:t>publique</a:t>
            </a:r>
            <a:r>
              <a:rPr lang="en-US" sz="2000" dirty="0"/>
              <a:t> à </a:t>
            </a:r>
            <a:r>
              <a:rPr lang="en-US" sz="2000" dirty="0" err="1"/>
              <a:t>l’Appel</a:t>
            </a:r>
            <a:r>
              <a:rPr lang="en-US" sz="2000" dirty="0"/>
              <a:t> à </a:t>
            </a:r>
            <a:r>
              <a:rPr lang="en-US" sz="2000" dirty="0" err="1"/>
              <a:t>l’action</a:t>
            </a:r>
            <a:r>
              <a:rPr lang="en-US" sz="2000" dirty="0"/>
              <a:t> no.57 </a:t>
            </a:r>
            <a:r>
              <a:rPr lang="en-US" sz="2000" dirty="0" err="1"/>
              <a:t>est</a:t>
            </a:r>
            <a:r>
              <a:rPr lang="en-US" sz="2000" dirty="0"/>
              <a:t> </a:t>
            </a:r>
            <a:r>
              <a:rPr lang="en-US" sz="2000" dirty="0" err="1"/>
              <a:t>toujours</a:t>
            </a:r>
            <a:r>
              <a:rPr lang="en-US" sz="2000" dirty="0"/>
              <a:t> </a:t>
            </a:r>
            <a:r>
              <a:rPr lang="en-US" sz="2000" dirty="0" err="1"/>
              <a:t>insuffisante</a:t>
            </a:r>
            <a:endParaRPr lang="en-US" sz="2000" dirty="0"/>
          </a:p>
          <a:p>
            <a:r>
              <a:rPr lang="en-US" sz="2000" dirty="0"/>
              <a:t>La </a:t>
            </a:r>
            <a:r>
              <a:rPr lang="en-US" sz="2000" dirty="0" err="1"/>
              <a:t>fonction</a:t>
            </a:r>
            <a:r>
              <a:rPr lang="en-US" sz="2000" dirty="0"/>
              <a:t> </a:t>
            </a:r>
            <a:r>
              <a:rPr lang="en-US" sz="2000" dirty="0" err="1"/>
              <a:t>publique</a:t>
            </a:r>
            <a:r>
              <a:rPr lang="en-US" sz="2000" dirty="0"/>
              <a:t> </a:t>
            </a:r>
            <a:r>
              <a:rPr lang="en-US" sz="2000" dirty="0" err="1"/>
              <a:t>est</a:t>
            </a:r>
            <a:r>
              <a:rPr lang="en-US" sz="2000" dirty="0"/>
              <a:t> un </a:t>
            </a:r>
            <a:r>
              <a:rPr lang="en-US" sz="2000" dirty="0" err="1"/>
              <a:t>système</a:t>
            </a:r>
            <a:r>
              <a:rPr lang="en-US" sz="2000" dirty="0"/>
              <a:t> </a:t>
            </a:r>
            <a:r>
              <a:rPr lang="en-US" sz="2000" dirty="0" err="1"/>
              <a:t>colonnial</a:t>
            </a:r>
            <a:r>
              <a:rPr lang="en-US" sz="2000" dirty="0"/>
              <a:t> qui </a:t>
            </a:r>
            <a:r>
              <a:rPr lang="en-US" sz="2000" dirty="0" err="1"/>
              <a:t>décourage</a:t>
            </a:r>
            <a:r>
              <a:rPr lang="en-US" sz="2000" dirty="0"/>
              <a:t> les efforts de la </a:t>
            </a:r>
            <a:r>
              <a:rPr lang="en-US" sz="2000" dirty="0" err="1"/>
              <a:t>Réconciliation</a:t>
            </a:r>
            <a:endParaRPr lang="en-US" sz="2000" dirty="0"/>
          </a:p>
          <a:p>
            <a:r>
              <a:rPr lang="en-US" sz="2000" dirty="0"/>
              <a:t>La culture de la </a:t>
            </a:r>
            <a:r>
              <a:rPr lang="en-US" sz="2000" dirty="0" err="1"/>
              <a:t>fonction</a:t>
            </a:r>
            <a:r>
              <a:rPr lang="en-US" sz="2000" dirty="0"/>
              <a:t> </a:t>
            </a:r>
            <a:r>
              <a:rPr lang="en-US" sz="2000" dirty="0" err="1"/>
              <a:t>publique</a:t>
            </a:r>
            <a:r>
              <a:rPr lang="en-US" sz="2000" dirty="0"/>
              <a:t> </a:t>
            </a:r>
            <a:r>
              <a:rPr lang="en-US" sz="2000" dirty="0" err="1"/>
              <a:t>décourage</a:t>
            </a:r>
            <a:r>
              <a:rPr lang="en-US" sz="2000" dirty="0"/>
              <a:t> les efforts de la </a:t>
            </a:r>
            <a:r>
              <a:rPr lang="en-US" sz="2000" dirty="0" err="1"/>
              <a:t>Réconciliation</a:t>
            </a:r>
            <a:endParaRPr lang="en-CA" sz="2000" dirty="0"/>
          </a:p>
          <a:p>
            <a:r>
              <a:rPr lang="en-CA" sz="2000" dirty="0" err="1"/>
              <a:t>L’environnement</a:t>
            </a:r>
            <a:r>
              <a:rPr lang="en-CA" sz="2000" dirty="0"/>
              <a:t> de travail de la </a:t>
            </a:r>
            <a:r>
              <a:rPr lang="en-CA" sz="2000" dirty="0" err="1"/>
              <a:t>fonction</a:t>
            </a:r>
            <a:r>
              <a:rPr lang="en-CA" sz="2000" dirty="0"/>
              <a:t> </a:t>
            </a:r>
            <a:r>
              <a:rPr lang="en-CA" sz="2000" dirty="0" err="1"/>
              <a:t>publique</a:t>
            </a:r>
            <a:r>
              <a:rPr lang="en-CA" sz="2000" dirty="0"/>
              <a:t> </a:t>
            </a:r>
            <a:r>
              <a:rPr lang="en-CA" sz="2000" dirty="0" err="1"/>
              <a:t>ammène</a:t>
            </a:r>
            <a:r>
              <a:rPr lang="en-CA" sz="2000" dirty="0"/>
              <a:t> beaucoup de </a:t>
            </a:r>
            <a:r>
              <a:rPr lang="en-CA" sz="2000" dirty="0" err="1"/>
              <a:t>difficulté</a:t>
            </a:r>
            <a:r>
              <a:rPr lang="en-CA" sz="2000" dirty="0"/>
              <a:t> pour les cadres et les </a:t>
            </a:r>
            <a:r>
              <a:rPr lang="en-CA" sz="2000" dirty="0" err="1"/>
              <a:t>employés</a:t>
            </a:r>
            <a:r>
              <a:rPr lang="en-CA" sz="2000" dirty="0"/>
              <a:t> </a:t>
            </a:r>
            <a:r>
              <a:rPr lang="en-CA" sz="2000" dirty="0" err="1"/>
              <a:t>autochtones</a:t>
            </a:r>
            <a:endParaRPr lang="en-US" sz="2000" dirty="0"/>
          </a:p>
        </p:txBody>
      </p:sp>
      <p:sp>
        <p:nvSpPr>
          <p:cNvPr id="10" name="TextBox 9">
            <a:extLst>
              <a:ext uri="{FF2B5EF4-FFF2-40B4-BE49-F238E27FC236}">
                <a16:creationId xmlns:a16="http://schemas.microsoft.com/office/drawing/2014/main" id="{120FA9AD-9858-4660-BCEB-A1D9FD838FDF}"/>
              </a:ext>
            </a:extLst>
          </p:cNvPr>
          <p:cNvSpPr txBox="1"/>
          <p:nvPr/>
        </p:nvSpPr>
        <p:spPr>
          <a:xfrm>
            <a:off x="9872134" y="6657945"/>
            <a:ext cx="231986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www.flickr.com/photos/nateone/4063807827">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3.0/">
                  <a:extLst>
                    <a:ext uri="{A12FA001-AC4F-418D-AE19-62706E023703}">
                      <ahyp:hlinkClr xmlns:ahyp="http://schemas.microsoft.com/office/drawing/2018/hyperlinkcolor" val="tx"/>
                    </a:ext>
                  </a:extLst>
                </a:hlinkClick>
              </a:rPr>
              <a:t>CC BY-NC</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7550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text, clipart, vector graphics&#10;&#10;Description automatically generated">
            <a:extLst>
              <a:ext uri="{FF2B5EF4-FFF2-40B4-BE49-F238E27FC236}">
                <a16:creationId xmlns:a16="http://schemas.microsoft.com/office/drawing/2014/main" id="{1572730C-4B4C-44AD-8990-16391B175CDD}"/>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000" y="-1783877"/>
            <a:ext cx="10800000" cy="10942487"/>
          </a:xfrm>
          <a:prstGeom prst="rect">
            <a:avLst/>
          </a:prstGeom>
        </p:spPr>
      </p:pic>
      <p:sp>
        <p:nvSpPr>
          <p:cNvPr id="2" name="Title 1">
            <a:extLst>
              <a:ext uri="{FF2B5EF4-FFF2-40B4-BE49-F238E27FC236}">
                <a16:creationId xmlns:a16="http://schemas.microsoft.com/office/drawing/2014/main" id="{625691A4-BF2D-47A7-9A98-A0E4F84DD907}"/>
              </a:ext>
            </a:extLst>
          </p:cNvPr>
          <p:cNvSpPr>
            <a:spLocks noGrp="1"/>
          </p:cNvSpPr>
          <p:nvPr>
            <p:ph type="title"/>
          </p:nvPr>
        </p:nvSpPr>
        <p:spPr>
          <a:xfrm>
            <a:off x="2311147" y="365760"/>
            <a:ext cx="7569706" cy="1288238"/>
          </a:xfrm>
        </p:spPr>
        <p:txBody>
          <a:bodyPr anchor="ctr">
            <a:normAutofit/>
          </a:bodyPr>
          <a:lstStyle/>
          <a:p>
            <a:pPr algn="ctr"/>
            <a:r>
              <a:rPr lang="en-US" dirty="0" err="1"/>
              <a:t>Réconciliation</a:t>
            </a:r>
            <a:endParaRPr lang="en-CA" dirty="0"/>
          </a:p>
        </p:txBody>
      </p:sp>
      <p:sp>
        <p:nvSpPr>
          <p:cNvPr id="6" name="TextBox 5">
            <a:extLst>
              <a:ext uri="{FF2B5EF4-FFF2-40B4-BE49-F238E27FC236}">
                <a16:creationId xmlns:a16="http://schemas.microsoft.com/office/drawing/2014/main" id="{CDF3B6E0-C2BA-4DB3-ADD8-A73BFAFE0897}"/>
              </a:ext>
            </a:extLst>
          </p:cNvPr>
          <p:cNvSpPr txBox="1"/>
          <p:nvPr/>
        </p:nvSpPr>
        <p:spPr>
          <a:xfrm>
            <a:off x="696000" y="1873752"/>
            <a:ext cx="10800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prstClr val="white"/>
                </a:solidFill>
                <a:effectLst/>
                <a:uLnTx/>
                <a:uFillTx/>
                <a:latin typeface="Calibri" panose="020F0502020204030204"/>
                <a:ea typeface="+mn-ea"/>
                <a:cs typeface="+mn-cs"/>
                <a:hlinkClick r:id="rId4" tooltip="https://www.flickr.com/photos/93493851@N03/8502105950"/>
              </a:rPr>
              <a:t>This Photo</a:t>
            </a:r>
            <a:r>
              <a:rPr kumimoji="0" lang="en-CA" sz="900" b="0" i="0" u="none" strike="noStrike" kern="1200" cap="none" spc="0" normalizeH="0" baseline="0" noProof="0">
                <a:ln>
                  <a:noFill/>
                </a:ln>
                <a:solidFill>
                  <a:prstClr val="white"/>
                </a:solidFill>
                <a:effectLst/>
                <a:uLnTx/>
                <a:uFillTx/>
                <a:latin typeface="Calibri" panose="020F0502020204030204"/>
                <a:ea typeface="+mn-ea"/>
                <a:cs typeface="+mn-cs"/>
              </a:rPr>
              <a:t> by Unknown Author is licensed under </a:t>
            </a:r>
            <a:r>
              <a:rPr kumimoji="0" lang="en-CA" sz="900" b="0" i="0" u="none" strike="noStrike" kern="1200" cap="none" spc="0" normalizeH="0" baseline="0" noProof="0">
                <a:ln>
                  <a:noFill/>
                </a:ln>
                <a:solidFill>
                  <a:prstClr val="white"/>
                </a:solidFill>
                <a:effectLst/>
                <a:uLnTx/>
                <a:uFillTx/>
                <a:latin typeface="Calibri" panose="020F0502020204030204"/>
                <a:ea typeface="+mn-ea"/>
                <a:cs typeface="+mn-cs"/>
                <a:hlinkClick r:id="rId5" tooltip="https://creativecommons.org/licenses/by/3.0/"/>
              </a:rPr>
              <a:t>CC BY</a:t>
            </a:r>
            <a:endParaRPr kumimoji="0" lang="en-CA"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C17DC34-A2AB-44FF-A1BA-9AEADFA4CE7A}"/>
              </a:ext>
            </a:extLst>
          </p:cNvPr>
          <p:cNvSpPr>
            <a:spLocks noGrp="1"/>
          </p:cNvSpPr>
          <p:nvPr>
            <p:ph idx="1"/>
          </p:nvPr>
        </p:nvSpPr>
        <p:spPr>
          <a:xfrm>
            <a:off x="2165569" y="1956816"/>
            <a:ext cx="7860863" cy="4024884"/>
          </a:xfrm>
        </p:spPr>
        <p:txBody>
          <a:bodyPr anchor="t">
            <a:normAutofit/>
          </a:bodyPr>
          <a:lstStyle/>
          <a:p>
            <a:r>
              <a:rPr lang="en-US" sz="2400" dirty="0"/>
              <a:t>La </a:t>
            </a:r>
            <a:r>
              <a:rPr lang="en-US" sz="2400" dirty="0" err="1"/>
              <a:t>Réconciliation</a:t>
            </a:r>
            <a:r>
              <a:rPr lang="en-US" sz="2400" dirty="0"/>
              <a:t> </a:t>
            </a:r>
            <a:r>
              <a:rPr lang="en-US" sz="2400" dirty="0" err="1"/>
              <a:t>est</a:t>
            </a:r>
            <a:r>
              <a:rPr lang="en-US" sz="2400" dirty="0"/>
              <a:t> un </a:t>
            </a:r>
            <a:r>
              <a:rPr lang="en-US" sz="2400" dirty="0" err="1"/>
              <a:t>processus</a:t>
            </a:r>
            <a:r>
              <a:rPr lang="en-US" sz="2400" dirty="0"/>
              <a:t>, pas un </a:t>
            </a:r>
            <a:r>
              <a:rPr lang="en-US" sz="2400" dirty="0" err="1"/>
              <a:t>résultat</a:t>
            </a:r>
            <a:endParaRPr lang="en-US" sz="2400" dirty="0"/>
          </a:p>
          <a:p>
            <a:r>
              <a:rPr lang="en-US" sz="2400" dirty="0"/>
              <a:t>Les </a:t>
            </a:r>
            <a:r>
              <a:rPr lang="en-US" sz="2400" dirty="0" err="1"/>
              <a:t>peuples</a:t>
            </a:r>
            <a:r>
              <a:rPr lang="en-US" sz="2400" dirty="0"/>
              <a:t> </a:t>
            </a:r>
            <a:r>
              <a:rPr lang="en-US" sz="2400" dirty="0" err="1"/>
              <a:t>autochtones</a:t>
            </a:r>
            <a:r>
              <a:rPr lang="en-US" sz="2400" dirty="0"/>
              <a:t> et les </a:t>
            </a:r>
            <a:r>
              <a:rPr lang="en-US" sz="2400" dirty="0" err="1"/>
              <a:t>personnes</a:t>
            </a:r>
            <a:r>
              <a:rPr lang="en-US" sz="2400" dirty="0"/>
              <a:t> non-</a:t>
            </a:r>
            <a:r>
              <a:rPr lang="en-US" sz="2400" dirty="0" err="1"/>
              <a:t>autochtones</a:t>
            </a:r>
            <a:r>
              <a:rPr lang="en-US" sz="2400" dirty="0"/>
              <a:t> </a:t>
            </a:r>
            <a:r>
              <a:rPr lang="en-US" sz="2400" dirty="0" err="1"/>
              <a:t>ont</a:t>
            </a:r>
            <a:r>
              <a:rPr lang="en-US" sz="2400" dirty="0"/>
              <a:t> </a:t>
            </a:r>
            <a:r>
              <a:rPr lang="en-US" sz="2400" dirty="0" err="1"/>
              <a:t>différentes</a:t>
            </a:r>
            <a:r>
              <a:rPr lang="en-US" sz="2400" dirty="0"/>
              <a:t> </a:t>
            </a:r>
            <a:r>
              <a:rPr lang="en-US" sz="2400" dirty="0" err="1"/>
              <a:t>définitions</a:t>
            </a:r>
            <a:r>
              <a:rPr lang="en-US" sz="2400" dirty="0"/>
              <a:t> de la </a:t>
            </a:r>
            <a:r>
              <a:rPr lang="en-US" sz="2400" dirty="0" err="1"/>
              <a:t>Réconciliation</a:t>
            </a:r>
            <a:r>
              <a:rPr lang="en-US" sz="2400" dirty="0"/>
              <a:t> </a:t>
            </a:r>
          </a:p>
          <a:p>
            <a:r>
              <a:rPr lang="fr-FR" sz="2400" dirty="0"/>
              <a:t>« Pour la Commission, la « réconciliation » consiste à établir et à maintenir une relation mutuellement respectueuse entre les Autochtones et les non-Autochtones au Canada. Pour que cela se concrétise, il faut connaître le passé, reconnaître les dommages qui ont été infligés, se repentir des causes et poser des gestes pour changer les comportements »</a:t>
            </a:r>
            <a:endParaRPr lang="en-CA" sz="2400" dirty="0">
              <a:highlight>
                <a:srgbClr val="FFFF00"/>
              </a:highlight>
            </a:endParaRPr>
          </a:p>
        </p:txBody>
      </p:sp>
    </p:spTree>
    <p:extLst>
      <p:ext uri="{BB962C8B-B14F-4D97-AF65-F5344CB8AC3E}">
        <p14:creationId xmlns:p14="http://schemas.microsoft.com/office/powerpoint/2010/main" val="156685219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ridge over a body of water&#10;&#10;Description automatically generated with medium confidence">
            <a:extLst>
              <a:ext uri="{FF2B5EF4-FFF2-40B4-BE49-F238E27FC236}">
                <a16:creationId xmlns:a16="http://schemas.microsoft.com/office/drawing/2014/main" id="{601A5B47-293F-40C2-86B3-AD1C6979D21B}"/>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775" b="5975"/>
          <a:stretch/>
        </p:blipFill>
        <p:spPr>
          <a:xfrm>
            <a:off x="20" y="1"/>
            <a:ext cx="12191980" cy="6857999"/>
          </a:xfrm>
          <a:prstGeom prst="rect">
            <a:avLst/>
          </a:prstGeom>
        </p:spPr>
      </p:pic>
      <p:sp>
        <p:nvSpPr>
          <p:cNvPr id="2" name="Title 1">
            <a:extLst>
              <a:ext uri="{FF2B5EF4-FFF2-40B4-BE49-F238E27FC236}">
                <a16:creationId xmlns:a16="http://schemas.microsoft.com/office/drawing/2014/main" id="{34B12858-C8AF-4DC6-AC3E-086E95F14561}"/>
              </a:ext>
            </a:extLst>
          </p:cNvPr>
          <p:cNvSpPr>
            <a:spLocks noGrp="1"/>
          </p:cNvSpPr>
          <p:nvPr>
            <p:ph type="title"/>
          </p:nvPr>
        </p:nvSpPr>
        <p:spPr>
          <a:xfrm>
            <a:off x="838200" y="963877"/>
            <a:ext cx="3494362" cy="4930246"/>
          </a:xfrm>
        </p:spPr>
        <p:txBody>
          <a:bodyPr>
            <a:normAutofit/>
          </a:bodyPr>
          <a:lstStyle/>
          <a:p>
            <a:pPr algn="r"/>
            <a:r>
              <a:rPr lang="en-US">
                <a:solidFill>
                  <a:schemeClr val="bg1"/>
                </a:solidFill>
              </a:rPr>
              <a:t>Système de la fonction publique – Conclusions</a:t>
            </a:r>
            <a:endParaRPr lang="en-CA">
              <a:solidFill>
                <a:schemeClr val="bg1"/>
              </a:solidFill>
            </a:endParaRPr>
          </a:p>
        </p:txBody>
      </p:sp>
      <p:sp>
        <p:nvSpPr>
          <p:cNvPr id="15"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8B0EDC1-0186-4651-8531-FF82FC0409A6}"/>
              </a:ext>
            </a:extLst>
          </p:cNvPr>
          <p:cNvSpPr>
            <a:spLocks noGrp="1"/>
          </p:cNvSpPr>
          <p:nvPr>
            <p:ph idx="1"/>
          </p:nvPr>
        </p:nvSpPr>
        <p:spPr>
          <a:xfrm>
            <a:off x="4976031" y="963877"/>
            <a:ext cx="6377769" cy="4930246"/>
          </a:xfrm>
        </p:spPr>
        <p:txBody>
          <a:bodyPr anchor="ctr">
            <a:normAutofit/>
          </a:bodyPr>
          <a:lstStyle/>
          <a:p>
            <a:r>
              <a:rPr lang="en-US" sz="2400">
                <a:solidFill>
                  <a:schemeClr val="bg1"/>
                </a:solidFill>
              </a:rPr>
              <a:t>Le système de la fonction publique ne peut pas gérer les problèmes complexes de grande-échelle tel que la Réconciliation à cause de sa structure courante</a:t>
            </a:r>
          </a:p>
          <a:p>
            <a:r>
              <a:rPr lang="en-US" sz="2400">
                <a:solidFill>
                  <a:schemeClr val="bg1"/>
                </a:solidFill>
              </a:rPr>
              <a:t>Déconstruire ce système de 150 ans afin d’avancer la Réconciliation</a:t>
            </a:r>
          </a:p>
          <a:p>
            <a:r>
              <a:rPr lang="en-US" sz="2400">
                <a:solidFill>
                  <a:schemeClr val="bg1"/>
                </a:solidFill>
              </a:rPr>
              <a:t>Normaliser l’« approche à deux-yeux » pour changer la perception de la fonction publique face aux peuples autochtones</a:t>
            </a:r>
            <a:endParaRPr lang="en-CA" sz="2400">
              <a:solidFill>
                <a:schemeClr val="bg1"/>
              </a:solidFill>
            </a:endParaRPr>
          </a:p>
        </p:txBody>
      </p:sp>
      <p:sp>
        <p:nvSpPr>
          <p:cNvPr id="6" name="TextBox 5">
            <a:extLst>
              <a:ext uri="{FF2B5EF4-FFF2-40B4-BE49-F238E27FC236}">
                <a16:creationId xmlns:a16="http://schemas.microsoft.com/office/drawing/2014/main" id="{BE43ADF4-6549-42C1-ABA9-84F8B12EC459}"/>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flickr.com/photos/stuhillphotography/6523081889/">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2233511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grass, tree, outdoor, field&#10;&#10;Description automatically generated">
            <a:extLst>
              <a:ext uri="{FF2B5EF4-FFF2-40B4-BE49-F238E27FC236}">
                <a16:creationId xmlns:a16="http://schemas.microsoft.com/office/drawing/2014/main" id="{2A14D6DA-9F6A-4E46-8607-3FBA5D4745DB}"/>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231" b="13769"/>
          <a:stretch/>
        </p:blipFill>
        <p:spPr>
          <a:xfrm>
            <a:off x="20" y="1"/>
            <a:ext cx="12191980" cy="6857999"/>
          </a:xfrm>
          <a:prstGeom prst="rect">
            <a:avLst/>
          </a:prstGeom>
        </p:spPr>
      </p:pic>
      <p:sp>
        <p:nvSpPr>
          <p:cNvPr id="2" name="Title 1">
            <a:extLst>
              <a:ext uri="{FF2B5EF4-FFF2-40B4-BE49-F238E27FC236}">
                <a16:creationId xmlns:a16="http://schemas.microsoft.com/office/drawing/2014/main" id="{0A9CA617-3DB1-4BA0-81D6-7949AE8AAD83}"/>
              </a:ext>
            </a:extLst>
          </p:cNvPr>
          <p:cNvSpPr>
            <a:spLocks noGrp="1"/>
          </p:cNvSpPr>
          <p:nvPr>
            <p:ph type="title"/>
          </p:nvPr>
        </p:nvSpPr>
        <p:spPr>
          <a:xfrm>
            <a:off x="838200" y="963877"/>
            <a:ext cx="3494362" cy="4930246"/>
          </a:xfrm>
        </p:spPr>
        <p:txBody>
          <a:bodyPr>
            <a:normAutofit/>
          </a:bodyPr>
          <a:lstStyle/>
          <a:p>
            <a:pPr algn="r"/>
            <a:r>
              <a:rPr lang="en-US" sz="3600" dirty="0" err="1">
                <a:solidFill>
                  <a:schemeClr val="bg1"/>
                </a:solidFill>
              </a:rPr>
              <a:t>Système</a:t>
            </a:r>
            <a:r>
              <a:rPr lang="en-US" sz="3600" dirty="0">
                <a:solidFill>
                  <a:schemeClr val="bg1"/>
                </a:solidFill>
              </a:rPr>
              <a:t> de la </a:t>
            </a:r>
            <a:r>
              <a:rPr lang="en-US" sz="3600" dirty="0" err="1">
                <a:solidFill>
                  <a:schemeClr val="bg1"/>
                </a:solidFill>
              </a:rPr>
              <a:t>fonction</a:t>
            </a:r>
            <a:r>
              <a:rPr lang="en-US" sz="3600" dirty="0">
                <a:solidFill>
                  <a:schemeClr val="bg1"/>
                </a:solidFill>
              </a:rPr>
              <a:t> </a:t>
            </a:r>
            <a:r>
              <a:rPr lang="en-US" sz="3600" dirty="0" err="1">
                <a:solidFill>
                  <a:schemeClr val="bg1"/>
                </a:solidFill>
              </a:rPr>
              <a:t>publique</a:t>
            </a:r>
            <a:r>
              <a:rPr lang="en-US" sz="3600" dirty="0">
                <a:solidFill>
                  <a:schemeClr val="bg1"/>
                </a:solidFill>
              </a:rPr>
              <a:t>– </a:t>
            </a:r>
            <a:r>
              <a:rPr lang="en-US" sz="3600" dirty="0" err="1">
                <a:solidFill>
                  <a:schemeClr val="bg1"/>
                </a:solidFill>
              </a:rPr>
              <a:t>Recommandations</a:t>
            </a:r>
            <a:endParaRPr lang="en-CA" sz="3400" dirty="0">
              <a:solidFill>
                <a:schemeClr val="bg1"/>
              </a:solidFill>
            </a:endParaRPr>
          </a:p>
        </p:txBody>
      </p:sp>
      <p:sp>
        <p:nvSpPr>
          <p:cNvPr id="24"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22B763-E85B-42E3-9464-512C59B6BFC2}"/>
              </a:ext>
            </a:extLst>
          </p:cNvPr>
          <p:cNvSpPr>
            <a:spLocks noGrp="1"/>
          </p:cNvSpPr>
          <p:nvPr>
            <p:ph idx="1"/>
          </p:nvPr>
        </p:nvSpPr>
        <p:spPr>
          <a:xfrm>
            <a:off x="4976031" y="963877"/>
            <a:ext cx="6377769" cy="4930246"/>
          </a:xfrm>
        </p:spPr>
        <p:txBody>
          <a:bodyPr anchor="ctr">
            <a:normAutofit/>
          </a:bodyPr>
          <a:lstStyle/>
          <a:p>
            <a:r>
              <a:rPr lang="en-US" sz="2000" dirty="0">
                <a:solidFill>
                  <a:schemeClr val="bg1"/>
                </a:solidFill>
              </a:rPr>
              <a:t>Une </a:t>
            </a:r>
            <a:r>
              <a:rPr lang="en-US" sz="2000" dirty="0" err="1">
                <a:solidFill>
                  <a:schemeClr val="bg1"/>
                </a:solidFill>
              </a:rPr>
              <a:t>réforme</a:t>
            </a:r>
            <a:r>
              <a:rPr lang="en-US" sz="2000" dirty="0">
                <a:solidFill>
                  <a:schemeClr val="bg1"/>
                </a:solidFill>
              </a:rPr>
              <a:t> de la structure </a:t>
            </a:r>
            <a:r>
              <a:rPr lang="en-US" sz="2000" dirty="0" err="1">
                <a:solidFill>
                  <a:schemeClr val="bg1"/>
                </a:solidFill>
              </a:rPr>
              <a:t>hiérarchique</a:t>
            </a:r>
            <a:r>
              <a:rPr lang="en-US" sz="2000" dirty="0">
                <a:solidFill>
                  <a:schemeClr val="bg1"/>
                </a:solidFill>
              </a:rPr>
              <a:t> et </a:t>
            </a:r>
            <a:r>
              <a:rPr lang="en-US" sz="2000" dirty="0" err="1">
                <a:solidFill>
                  <a:schemeClr val="bg1"/>
                </a:solidFill>
              </a:rPr>
              <a:t>coloniale</a:t>
            </a:r>
            <a:r>
              <a:rPr lang="en-US" sz="2000" dirty="0">
                <a:solidFill>
                  <a:schemeClr val="bg1"/>
                </a:solidFill>
              </a:rPr>
              <a:t> du </a:t>
            </a:r>
            <a:r>
              <a:rPr lang="en-US" sz="2000" dirty="0" err="1">
                <a:solidFill>
                  <a:schemeClr val="bg1"/>
                </a:solidFill>
              </a:rPr>
              <a:t>système</a:t>
            </a:r>
            <a:r>
              <a:rPr lang="en-US" sz="2000" dirty="0">
                <a:solidFill>
                  <a:schemeClr val="bg1"/>
                </a:solidFill>
              </a:rPr>
              <a:t> de la </a:t>
            </a:r>
            <a:r>
              <a:rPr lang="en-US" sz="2000" dirty="0" err="1">
                <a:solidFill>
                  <a:schemeClr val="bg1"/>
                </a:solidFill>
              </a:rPr>
              <a:t>fonction</a:t>
            </a:r>
            <a:r>
              <a:rPr lang="en-US" sz="2000" dirty="0">
                <a:solidFill>
                  <a:schemeClr val="bg1"/>
                </a:solidFill>
              </a:rPr>
              <a:t> </a:t>
            </a:r>
            <a:r>
              <a:rPr lang="en-US" sz="2000" dirty="0" err="1">
                <a:solidFill>
                  <a:schemeClr val="bg1"/>
                </a:solidFill>
              </a:rPr>
              <a:t>publique</a:t>
            </a:r>
            <a:r>
              <a:rPr lang="en-US" sz="2000" dirty="0">
                <a:solidFill>
                  <a:schemeClr val="bg1"/>
                </a:solidFill>
              </a:rPr>
              <a:t> </a:t>
            </a:r>
            <a:r>
              <a:rPr lang="en-US" sz="2000" dirty="0" err="1">
                <a:solidFill>
                  <a:schemeClr val="bg1"/>
                </a:solidFill>
              </a:rPr>
              <a:t>est</a:t>
            </a:r>
            <a:r>
              <a:rPr lang="en-US" sz="2000" dirty="0">
                <a:solidFill>
                  <a:schemeClr val="bg1"/>
                </a:solidFill>
              </a:rPr>
              <a:t> </a:t>
            </a:r>
            <a:r>
              <a:rPr lang="en-US" sz="2000" dirty="0" err="1">
                <a:solidFill>
                  <a:schemeClr val="bg1"/>
                </a:solidFill>
              </a:rPr>
              <a:t>nécessaire</a:t>
            </a:r>
            <a:r>
              <a:rPr lang="en-US" sz="2000" dirty="0">
                <a:solidFill>
                  <a:schemeClr val="bg1"/>
                </a:solidFill>
              </a:rPr>
              <a:t> pour addresser les </a:t>
            </a:r>
            <a:r>
              <a:rPr lang="en-US" sz="2000" dirty="0" err="1">
                <a:solidFill>
                  <a:schemeClr val="bg1"/>
                </a:solidFill>
              </a:rPr>
              <a:t>enjeux</a:t>
            </a:r>
            <a:r>
              <a:rPr lang="en-US" sz="2000" dirty="0">
                <a:solidFill>
                  <a:schemeClr val="bg1"/>
                </a:solidFill>
              </a:rPr>
              <a:t> complexes </a:t>
            </a:r>
            <a:r>
              <a:rPr lang="en-US" sz="2000" dirty="0" err="1">
                <a:solidFill>
                  <a:schemeClr val="bg1"/>
                </a:solidFill>
              </a:rPr>
              <a:t>d’aujourd’hui</a:t>
            </a:r>
            <a:r>
              <a:rPr lang="en-US" sz="2000" dirty="0">
                <a:solidFill>
                  <a:schemeClr val="bg1"/>
                </a:solidFill>
              </a:rPr>
              <a:t>, </a:t>
            </a:r>
            <a:r>
              <a:rPr lang="en-US" sz="2000" dirty="0" err="1">
                <a:solidFill>
                  <a:schemeClr val="bg1"/>
                </a:solidFill>
              </a:rPr>
              <a:t>tel</a:t>
            </a:r>
            <a:r>
              <a:rPr lang="en-US" sz="2000" dirty="0">
                <a:solidFill>
                  <a:schemeClr val="bg1"/>
                </a:solidFill>
              </a:rPr>
              <a:t> que la </a:t>
            </a:r>
            <a:r>
              <a:rPr lang="en-US" sz="2000" dirty="0" err="1">
                <a:solidFill>
                  <a:schemeClr val="bg1"/>
                </a:solidFill>
              </a:rPr>
              <a:t>Réconciliation</a:t>
            </a:r>
            <a:endParaRPr lang="en-US" sz="2000" dirty="0">
              <a:solidFill>
                <a:schemeClr val="bg1"/>
              </a:solidFill>
            </a:endParaRPr>
          </a:p>
          <a:p>
            <a:r>
              <a:rPr lang="en-US" sz="2000" dirty="0">
                <a:solidFill>
                  <a:schemeClr val="bg1"/>
                </a:solidFill>
              </a:rPr>
              <a:t>La </a:t>
            </a:r>
            <a:r>
              <a:rPr lang="en-US" sz="2000" dirty="0" err="1">
                <a:solidFill>
                  <a:schemeClr val="bg1"/>
                </a:solidFill>
              </a:rPr>
              <a:t>fonction</a:t>
            </a:r>
            <a:r>
              <a:rPr lang="en-US" sz="2000" dirty="0">
                <a:solidFill>
                  <a:schemeClr val="bg1"/>
                </a:solidFill>
              </a:rPr>
              <a:t> </a:t>
            </a:r>
            <a:r>
              <a:rPr lang="en-US" sz="2000" dirty="0" err="1">
                <a:solidFill>
                  <a:schemeClr val="bg1"/>
                </a:solidFill>
              </a:rPr>
              <a:t>publique</a:t>
            </a:r>
            <a:r>
              <a:rPr lang="en-US" sz="2000" dirty="0">
                <a:solidFill>
                  <a:schemeClr val="bg1"/>
                </a:solidFill>
              </a:rPr>
              <a:t> doit commencer un </a:t>
            </a:r>
            <a:r>
              <a:rPr lang="en-US" sz="2000" dirty="0" err="1">
                <a:solidFill>
                  <a:schemeClr val="bg1"/>
                </a:solidFill>
              </a:rPr>
              <a:t>processus</a:t>
            </a:r>
            <a:r>
              <a:rPr lang="en-US" sz="2000" dirty="0">
                <a:solidFill>
                  <a:schemeClr val="bg1"/>
                </a:solidFill>
              </a:rPr>
              <a:t> de </a:t>
            </a:r>
            <a:r>
              <a:rPr lang="en-US" sz="2000" dirty="0" err="1">
                <a:solidFill>
                  <a:schemeClr val="bg1"/>
                </a:solidFill>
              </a:rPr>
              <a:t>décolonialisation</a:t>
            </a:r>
            <a:r>
              <a:rPr lang="en-US" sz="2000" dirty="0">
                <a:solidFill>
                  <a:schemeClr val="bg1"/>
                </a:solidFill>
              </a:rPr>
              <a:t> </a:t>
            </a:r>
            <a:r>
              <a:rPr lang="en-US" sz="2000" dirty="0" err="1">
                <a:solidFill>
                  <a:schemeClr val="bg1"/>
                </a:solidFill>
              </a:rPr>
              <a:t>afin</a:t>
            </a:r>
            <a:r>
              <a:rPr lang="en-US" sz="2000" dirty="0">
                <a:solidFill>
                  <a:schemeClr val="bg1"/>
                </a:solidFill>
              </a:rPr>
              <a:t> de </a:t>
            </a:r>
            <a:r>
              <a:rPr lang="en-US" sz="2000" dirty="0" err="1">
                <a:solidFill>
                  <a:schemeClr val="bg1"/>
                </a:solidFill>
              </a:rPr>
              <a:t>créer</a:t>
            </a:r>
            <a:r>
              <a:rPr lang="en-US" sz="2000" dirty="0">
                <a:solidFill>
                  <a:schemeClr val="bg1"/>
                </a:solidFill>
              </a:rPr>
              <a:t> un </a:t>
            </a:r>
            <a:r>
              <a:rPr lang="en-US" sz="2000" dirty="0" err="1">
                <a:solidFill>
                  <a:schemeClr val="bg1"/>
                </a:solidFill>
              </a:rPr>
              <a:t>environnement</a:t>
            </a:r>
            <a:r>
              <a:rPr lang="en-US" sz="2000" dirty="0">
                <a:solidFill>
                  <a:schemeClr val="bg1"/>
                </a:solidFill>
              </a:rPr>
              <a:t> de travail inclusive pour les cadres et les </a:t>
            </a:r>
            <a:r>
              <a:rPr lang="en-US" sz="2000" dirty="0" err="1">
                <a:solidFill>
                  <a:schemeClr val="bg1"/>
                </a:solidFill>
              </a:rPr>
              <a:t>employés</a:t>
            </a:r>
            <a:r>
              <a:rPr lang="en-US" sz="2000" dirty="0">
                <a:solidFill>
                  <a:schemeClr val="bg1"/>
                </a:solidFill>
              </a:rPr>
              <a:t> </a:t>
            </a:r>
            <a:r>
              <a:rPr lang="en-US" sz="2000" dirty="0" err="1">
                <a:solidFill>
                  <a:schemeClr val="bg1"/>
                </a:solidFill>
              </a:rPr>
              <a:t>autochtones</a:t>
            </a:r>
            <a:r>
              <a:rPr lang="en-US" sz="2000" dirty="0">
                <a:solidFill>
                  <a:schemeClr val="bg1"/>
                </a:solidFill>
              </a:rPr>
              <a:t>, </a:t>
            </a:r>
            <a:r>
              <a:rPr lang="en-US" sz="2000" dirty="0" err="1">
                <a:solidFill>
                  <a:schemeClr val="bg1"/>
                </a:solidFill>
              </a:rPr>
              <a:t>en</a:t>
            </a:r>
            <a:r>
              <a:rPr lang="en-US" sz="2000" dirty="0">
                <a:solidFill>
                  <a:schemeClr val="bg1"/>
                </a:solidFill>
              </a:rPr>
              <a:t> </a:t>
            </a:r>
            <a:r>
              <a:rPr lang="en-US" sz="2000" dirty="0" err="1">
                <a:solidFill>
                  <a:schemeClr val="bg1"/>
                </a:solidFill>
              </a:rPr>
              <a:t>commençant</a:t>
            </a:r>
            <a:r>
              <a:rPr lang="en-US" sz="2000" dirty="0">
                <a:solidFill>
                  <a:schemeClr val="bg1"/>
                </a:solidFill>
              </a:rPr>
              <a:t> par des initiatives anti-</a:t>
            </a:r>
            <a:r>
              <a:rPr lang="en-US" sz="2000" dirty="0" err="1">
                <a:solidFill>
                  <a:schemeClr val="bg1"/>
                </a:solidFill>
              </a:rPr>
              <a:t>racistes</a:t>
            </a:r>
            <a:r>
              <a:rPr lang="en-US" sz="2000" dirty="0">
                <a:solidFill>
                  <a:schemeClr val="bg1"/>
                </a:solidFill>
              </a:rPr>
              <a:t>, </a:t>
            </a:r>
            <a:r>
              <a:rPr lang="en-US" sz="2000" dirty="0" err="1">
                <a:solidFill>
                  <a:schemeClr val="bg1"/>
                </a:solidFill>
              </a:rPr>
              <a:t>ainsi</a:t>
            </a:r>
            <a:r>
              <a:rPr lang="en-US" sz="2000" dirty="0">
                <a:solidFill>
                  <a:schemeClr val="bg1"/>
                </a:solidFill>
              </a:rPr>
              <a:t> que de </a:t>
            </a:r>
            <a:r>
              <a:rPr lang="en-US" sz="2000" dirty="0" err="1">
                <a:solidFill>
                  <a:schemeClr val="bg1"/>
                </a:solidFill>
              </a:rPr>
              <a:t>diversité</a:t>
            </a:r>
            <a:r>
              <a:rPr lang="en-US" sz="2000" dirty="0">
                <a:solidFill>
                  <a:schemeClr val="bg1"/>
                </a:solidFill>
              </a:rPr>
              <a:t> et </a:t>
            </a:r>
            <a:r>
              <a:rPr lang="en-US" sz="2000" dirty="0" err="1">
                <a:solidFill>
                  <a:schemeClr val="bg1"/>
                </a:solidFill>
              </a:rPr>
              <a:t>d’inclusion</a:t>
            </a:r>
            <a:endParaRPr lang="en-US" sz="2000" dirty="0">
              <a:solidFill>
                <a:schemeClr val="bg1"/>
              </a:solidFill>
            </a:endParaRPr>
          </a:p>
          <a:p>
            <a:r>
              <a:rPr lang="en-US" sz="2000" dirty="0" err="1">
                <a:solidFill>
                  <a:schemeClr val="bg1"/>
                </a:solidFill>
              </a:rPr>
              <a:t>Bâtir</a:t>
            </a:r>
            <a:r>
              <a:rPr lang="en-US" sz="2000" dirty="0">
                <a:solidFill>
                  <a:schemeClr val="bg1"/>
                </a:solidFill>
              </a:rPr>
              <a:t> la </a:t>
            </a:r>
            <a:r>
              <a:rPr lang="en-US" sz="2000" dirty="0" err="1">
                <a:solidFill>
                  <a:schemeClr val="bg1"/>
                </a:solidFill>
              </a:rPr>
              <a:t>confiance</a:t>
            </a:r>
            <a:r>
              <a:rPr lang="en-US" sz="2000" dirty="0">
                <a:solidFill>
                  <a:schemeClr val="bg1"/>
                </a:solidFill>
              </a:rPr>
              <a:t> et </a:t>
            </a:r>
            <a:r>
              <a:rPr lang="en-US" sz="2000" dirty="0" err="1">
                <a:solidFill>
                  <a:schemeClr val="bg1"/>
                </a:solidFill>
              </a:rPr>
              <a:t>une</a:t>
            </a:r>
            <a:r>
              <a:rPr lang="en-US" sz="2000" dirty="0">
                <a:solidFill>
                  <a:schemeClr val="bg1"/>
                </a:solidFill>
              </a:rPr>
              <a:t> </a:t>
            </a:r>
            <a:r>
              <a:rPr lang="en-US" sz="2000" dirty="0" err="1">
                <a:solidFill>
                  <a:schemeClr val="bg1"/>
                </a:solidFill>
              </a:rPr>
              <a:t>meilleure</a:t>
            </a:r>
            <a:r>
              <a:rPr lang="en-US" sz="2000" dirty="0">
                <a:solidFill>
                  <a:schemeClr val="bg1"/>
                </a:solidFill>
              </a:rPr>
              <a:t> relation avec les peoples </a:t>
            </a:r>
            <a:r>
              <a:rPr lang="en-US" sz="2000" dirty="0" err="1">
                <a:solidFill>
                  <a:schemeClr val="bg1"/>
                </a:solidFill>
              </a:rPr>
              <a:t>autochtones</a:t>
            </a:r>
            <a:r>
              <a:rPr lang="en-US" sz="2000" dirty="0">
                <a:solidFill>
                  <a:schemeClr val="bg1"/>
                </a:solidFill>
              </a:rPr>
              <a:t>, </a:t>
            </a:r>
            <a:r>
              <a:rPr lang="en-US" sz="2000" dirty="0" err="1">
                <a:solidFill>
                  <a:schemeClr val="bg1"/>
                </a:solidFill>
              </a:rPr>
              <a:t>incluant</a:t>
            </a:r>
            <a:r>
              <a:rPr lang="en-US" sz="2000" dirty="0">
                <a:solidFill>
                  <a:schemeClr val="bg1"/>
                </a:solidFill>
              </a:rPr>
              <a:t> les </a:t>
            </a:r>
            <a:r>
              <a:rPr lang="en-US" sz="2000" dirty="0" err="1">
                <a:solidFill>
                  <a:schemeClr val="bg1"/>
                </a:solidFill>
              </a:rPr>
              <a:t>employés</a:t>
            </a:r>
            <a:r>
              <a:rPr lang="en-US" sz="2000" dirty="0">
                <a:solidFill>
                  <a:schemeClr val="bg1"/>
                </a:solidFill>
              </a:rPr>
              <a:t> </a:t>
            </a:r>
            <a:r>
              <a:rPr lang="en-US" sz="2000" dirty="0" err="1">
                <a:solidFill>
                  <a:schemeClr val="bg1"/>
                </a:solidFill>
              </a:rPr>
              <a:t>autochtones</a:t>
            </a:r>
            <a:r>
              <a:rPr lang="en-US" sz="2000" dirty="0">
                <a:solidFill>
                  <a:schemeClr val="bg1"/>
                </a:solidFill>
              </a:rPr>
              <a:t>, avec la mise </a:t>
            </a:r>
            <a:r>
              <a:rPr lang="en-US" sz="2000" dirty="0" err="1">
                <a:solidFill>
                  <a:schemeClr val="bg1"/>
                </a:solidFill>
              </a:rPr>
              <a:t>en</a:t>
            </a:r>
            <a:r>
              <a:rPr lang="en-US" sz="2000" dirty="0">
                <a:solidFill>
                  <a:schemeClr val="bg1"/>
                </a:solidFill>
              </a:rPr>
              <a:t> oeuvre des </a:t>
            </a:r>
            <a:r>
              <a:rPr lang="en-US" sz="2000" dirty="0" err="1">
                <a:solidFill>
                  <a:schemeClr val="bg1"/>
                </a:solidFill>
              </a:rPr>
              <a:t>recommandations</a:t>
            </a:r>
            <a:r>
              <a:rPr lang="en-US" sz="2000" dirty="0">
                <a:solidFill>
                  <a:schemeClr val="bg1"/>
                </a:solidFill>
              </a:rPr>
              <a:t> </a:t>
            </a:r>
          </a:p>
          <a:p>
            <a:r>
              <a:rPr lang="en-US" sz="2000" dirty="0" err="1">
                <a:solidFill>
                  <a:schemeClr val="bg1"/>
                </a:solidFill>
              </a:rPr>
              <a:t>Séparer</a:t>
            </a:r>
            <a:r>
              <a:rPr lang="en-US" sz="2000" dirty="0">
                <a:solidFill>
                  <a:schemeClr val="bg1"/>
                </a:solidFill>
              </a:rPr>
              <a:t> la </a:t>
            </a:r>
            <a:r>
              <a:rPr lang="en-US" sz="2000" dirty="0" err="1">
                <a:solidFill>
                  <a:schemeClr val="bg1"/>
                </a:solidFill>
              </a:rPr>
              <a:t>Réconciliation</a:t>
            </a:r>
            <a:r>
              <a:rPr lang="en-US" sz="2000" dirty="0">
                <a:solidFill>
                  <a:schemeClr val="bg1"/>
                </a:solidFill>
              </a:rPr>
              <a:t> de la tranche politique du </a:t>
            </a:r>
            <a:r>
              <a:rPr lang="en-US" sz="2000" dirty="0" err="1">
                <a:solidFill>
                  <a:schemeClr val="bg1"/>
                </a:solidFill>
              </a:rPr>
              <a:t>gouvernement</a:t>
            </a:r>
            <a:r>
              <a:rPr lang="en-US" sz="2000" dirty="0">
                <a:solidFill>
                  <a:schemeClr val="bg1"/>
                </a:solidFill>
              </a:rPr>
              <a:t> pour assurer </a:t>
            </a:r>
            <a:r>
              <a:rPr lang="en-US" sz="2000" dirty="0" err="1">
                <a:solidFill>
                  <a:schemeClr val="bg1"/>
                </a:solidFill>
              </a:rPr>
              <a:t>qu’elle</a:t>
            </a:r>
            <a:r>
              <a:rPr lang="en-US" sz="2000" dirty="0">
                <a:solidFill>
                  <a:schemeClr val="bg1"/>
                </a:solidFill>
              </a:rPr>
              <a:t> </a:t>
            </a:r>
            <a:r>
              <a:rPr lang="en-US" sz="2000" dirty="0" err="1">
                <a:solidFill>
                  <a:schemeClr val="bg1"/>
                </a:solidFill>
              </a:rPr>
              <a:t>soit</a:t>
            </a:r>
            <a:r>
              <a:rPr lang="en-US" sz="2000" dirty="0">
                <a:solidFill>
                  <a:schemeClr val="bg1"/>
                </a:solidFill>
              </a:rPr>
              <a:t> non-</a:t>
            </a:r>
            <a:r>
              <a:rPr lang="en-US" sz="2000" dirty="0" err="1">
                <a:solidFill>
                  <a:schemeClr val="bg1"/>
                </a:solidFill>
              </a:rPr>
              <a:t>partisane</a:t>
            </a:r>
            <a:r>
              <a:rPr lang="en-US" sz="2000" dirty="0">
                <a:solidFill>
                  <a:schemeClr val="bg1"/>
                </a:solidFill>
              </a:rPr>
              <a:t>, </a:t>
            </a:r>
            <a:r>
              <a:rPr lang="en-US" sz="2000" dirty="0" err="1">
                <a:solidFill>
                  <a:schemeClr val="bg1"/>
                </a:solidFill>
              </a:rPr>
              <a:t>investissement</a:t>
            </a:r>
            <a:r>
              <a:rPr lang="en-US" sz="2000" dirty="0">
                <a:solidFill>
                  <a:schemeClr val="bg1"/>
                </a:solidFill>
              </a:rPr>
              <a:t> à long-</a:t>
            </a:r>
            <a:r>
              <a:rPr lang="en-US" sz="2000" dirty="0" err="1">
                <a:solidFill>
                  <a:schemeClr val="bg1"/>
                </a:solidFill>
              </a:rPr>
              <a:t>terme</a:t>
            </a:r>
            <a:r>
              <a:rPr lang="en-US" sz="2000" dirty="0">
                <a:solidFill>
                  <a:schemeClr val="bg1"/>
                </a:solidFill>
              </a:rPr>
              <a:t>, et un </a:t>
            </a:r>
            <a:r>
              <a:rPr lang="en-US" sz="2000" dirty="0" err="1">
                <a:solidFill>
                  <a:schemeClr val="bg1"/>
                </a:solidFill>
              </a:rPr>
              <a:t>mandat</a:t>
            </a:r>
            <a:r>
              <a:rPr lang="en-US" sz="2000" dirty="0">
                <a:solidFill>
                  <a:schemeClr val="bg1"/>
                </a:solidFill>
              </a:rPr>
              <a:t> </a:t>
            </a:r>
            <a:r>
              <a:rPr lang="en-US" sz="2000" dirty="0" err="1">
                <a:solidFill>
                  <a:schemeClr val="bg1"/>
                </a:solidFill>
              </a:rPr>
              <a:t>continu</a:t>
            </a:r>
            <a:r>
              <a:rPr lang="en-US" sz="2000" dirty="0">
                <a:solidFill>
                  <a:schemeClr val="bg1"/>
                </a:solidFill>
              </a:rPr>
              <a:t> de la </a:t>
            </a:r>
            <a:r>
              <a:rPr lang="en-US" sz="2000" dirty="0" err="1">
                <a:solidFill>
                  <a:schemeClr val="bg1"/>
                </a:solidFill>
              </a:rPr>
              <a:t>fonction</a:t>
            </a:r>
            <a:r>
              <a:rPr lang="en-US" sz="2000" dirty="0">
                <a:solidFill>
                  <a:schemeClr val="bg1"/>
                </a:solidFill>
              </a:rPr>
              <a:t> </a:t>
            </a:r>
            <a:r>
              <a:rPr lang="en-US" sz="2000" dirty="0" err="1">
                <a:solidFill>
                  <a:schemeClr val="bg1"/>
                </a:solidFill>
              </a:rPr>
              <a:t>publique</a:t>
            </a:r>
            <a:endParaRPr lang="en-CA" sz="2000" dirty="0">
              <a:solidFill>
                <a:schemeClr val="bg1"/>
              </a:solidFill>
            </a:endParaRPr>
          </a:p>
        </p:txBody>
      </p:sp>
      <p:sp>
        <p:nvSpPr>
          <p:cNvPr id="14" name="TextBox 13">
            <a:extLst>
              <a:ext uri="{FF2B5EF4-FFF2-40B4-BE49-F238E27FC236}">
                <a16:creationId xmlns:a16="http://schemas.microsoft.com/office/drawing/2014/main" id="{F3279617-7655-4C62-BCFA-8AB8B42C2F0C}"/>
              </a:ext>
            </a:extLst>
          </p:cNvPr>
          <p:cNvSpPr txBox="1"/>
          <p:nvPr/>
        </p:nvSpPr>
        <p:spPr>
          <a:xfrm>
            <a:off x="9884958"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ommons.wikimedia.org/wiki/File:Temascal.JPG">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sa/3.0/">
                  <a:extLst>
                    <a:ext uri="{A12FA001-AC4F-418D-AE19-62706E023703}">
                      <ahyp:hlinkClr xmlns:ahyp="http://schemas.microsoft.com/office/drawing/2018/hyperlinkcolor" val="tx"/>
                    </a:ext>
                  </a:extLst>
                </a:hlinkClick>
              </a:rPr>
              <a:t>CC BY-SA</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11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3D78D7-E017-4BF6-88A3-03CFBADA322B}"/>
              </a:ext>
            </a:extLst>
          </p:cNvPr>
          <p:cNvSpPr>
            <a:spLocks noGrp="1"/>
          </p:cNvSpPr>
          <p:nvPr>
            <p:ph type="title"/>
          </p:nvPr>
        </p:nvSpPr>
        <p:spPr>
          <a:xfrm>
            <a:off x="804673" y="1445494"/>
            <a:ext cx="3616856" cy="4376572"/>
          </a:xfrm>
        </p:spPr>
        <p:txBody>
          <a:bodyPr anchor="ctr">
            <a:normAutofit/>
          </a:bodyPr>
          <a:lstStyle/>
          <a:p>
            <a:r>
              <a:rPr lang="en-US"/>
              <a:t>Rôles</a:t>
            </a:r>
            <a:r>
              <a:rPr lang="en-US" dirty="0"/>
              <a:t> et </a:t>
            </a:r>
            <a:r>
              <a:rPr lang="en-US"/>
              <a:t>responsabilités</a:t>
            </a:r>
            <a:r>
              <a:rPr lang="en-US" dirty="0"/>
              <a:t> de la fonction publique pour </a:t>
            </a:r>
            <a:r>
              <a:rPr lang="en-US"/>
              <a:t>avancer</a:t>
            </a:r>
            <a:r>
              <a:rPr lang="en-US" dirty="0"/>
              <a:t> la Réconciliation </a:t>
            </a:r>
            <a:endParaRPr lang="en-CA" dirty="0"/>
          </a:p>
        </p:txBody>
      </p:sp>
      <p:sp>
        <p:nvSpPr>
          <p:cNvPr id="13" name="Freeform: Shape 12">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B6E5EE0-7511-4539-A747-C3353670DDA9}"/>
              </a:ext>
            </a:extLst>
          </p:cNvPr>
          <p:cNvSpPr>
            <a:spLocks noGrp="1"/>
          </p:cNvSpPr>
          <p:nvPr>
            <p:ph idx="1"/>
          </p:nvPr>
        </p:nvSpPr>
        <p:spPr>
          <a:xfrm>
            <a:off x="6096000" y="1399032"/>
            <a:ext cx="5501834" cy="4471416"/>
          </a:xfrm>
        </p:spPr>
        <p:txBody>
          <a:bodyPr anchor="ctr">
            <a:normAutofit/>
          </a:bodyPr>
          <a:lstStyle/>
          <a:p>
            <a:r>
              <a:rPr lang="en-US" sz="2000">
                <a:solidFill>
                  <a:schemeClr val="bg1"/>
                </a:solidFill>
              </a:rPr>
              <a:t>La relation historique entre la fonction publique et les peoples autochtones</a:t>
            </a:r>
          </a:p>
          <a:p>
            <a:r>
              <a:rPr lang="en-US" sz="2000">
                <a:solidFill>
                  <a:schemeClr val="bg1"/>
                </a:solidFill>
              </a:rPr>
              <a:t>Le rôlé présent de la fonction publique</a:t>
            </a:r>
          </a:p>
          <a:p>
            <a:r>
              <a:rPr lang="en-US" sz="2000">
                <a:solidFill>
                  <a:schemeClr val="bg1"/>
                </a:solidFill>
              </a:rPr>
              <a:t>Perception que la Réconciliation est cooptée</a:t>
            </a:r>
          </a:p>
          <a:p>
            <a:pPr lvl="1"/>
            <a:r>
              <a:rPr lang="en-US" sz="2000">
                <a:solidFill>
                  <a:schemeClr val="bg1"/>
                </a:solidFill>
              </a:rPr>
              <a:t>Assimilation sous le colonialisme moderne</a:t>
            </a:r>
          </a:p>
          <a:p>
            <a:pPr lvl="1"/>
            <a:r>
              <a:rPr lang="en-US" sz="2000">
                <a:solidFill>
                  <a:schemeClr val="bg1"/>
                </a:solidFill>
              </a:rPr>
              <a:t>Priorité placée sur les succès rapides, et non sur le changement permanent</a:t>
            </a:r>
          </a:p>
          <a:p>
            <a:pPr lvl="1"/>
            <a:r>
              <a:rPr lang="en-US" sz="2000">
                <a:solidFill>
                  <a:schemeClr val="bg1"/>
                </a:solidFill>
              </a:rPr>
              <a:t>Le pouvoir colonial décide les modalités de la Réconciliation </a:t>
            </a:r>
          </a:p>
          <a:p>
            <a:pPr lvl="1"/>
            <a:r>
              <a:rPr lang="en-US" sz="2000">
                <a:solidFill>
                  <a:schemeClr val="bg1"/>
                </a:solidFill>
              </a:rPr>
              <a:t>Maintien de l’héritage du colonialisme</a:t>
            </a:r>
          </a:p>
          <a:p>
            <a:pPr lvl="1"/>
            <a:r>
              <a:rPr lang="fr-FR" sz="2000">
                <a:solidFill>
                  <a:schemeClr val="bg1"/>
                </a:solidFill>
              </a:rPr>
              <a:t>Obstacles à un service efficace aux populations autochtones</a:t>
            </a:r>
            <a:endParaRPr lang="en-US" sz="2000">
              <a:solidFill>
                <a:schemeClr val="bg1"/>
              </a:solidFill>
            </a:endParaRPr>
          </a:p>
        </p:txBody>
      </p:sp>
    </p:spTree>
    <p:extLst>
      <p:ext uri="{BB962C8B-B14F-4D97-AF65-F5344CB8AC3E}">
        <p14:creationId xmlns:p14="http://schemas.microsoft.com/office/powerpoint/2010/main" val="273400075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D5C9-3E2B-4882-9803-9E84002FA4C0}"/>
              </a:ext>
            </a:extLst>
          </p:cNvPr>
          <p:cNvSpPr>
            <a:spLocks noGrp="1"/>
          </p:cNvSpPr>
          <p:nvPr>
            <p:ph type="title"/>
          </p:nvPr>
        </p:nvSpPr>
        <p:spPr>
          <a:xfrm>
            <a:off x="801098" y="1396289"/>
            <a:ext cx="3583615" cy="4482819"/>
          </a:xfrm>
        </p:spPr>
        <p:txBody>
          <a:bodyPr>
            <a:normAutofit/>
          </a:bodyPr>
          <a:lstStyle/>
          <a:p>
            <a:r>
              <a:rPr lang="en-US" dirty="0" err="1"/>
              <a:t>Enjeux</a:t>
            </a:r>
            <a:r>
              <a:rPr lang="en-US" dirty="0"/>
              <a:t> de la </a:t>
            </a:r>
            <a:r>
              <a:rPr lang="en-US" dirty="0" err="1"/>
              <a:t>Réconciliation</a:t>
            </a:r>
            <a:endParaRPr lang="en-CA" dirty="0"/>
          </a:p>
        </p:txBody>
      </p:sp>
      <p:sp>
        <p:nvSpPr>
          <p:cNvPr id="9" name="Freeform: Shape 8">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1ACA2D0-34E1-1C73-4912-5ABE0A1A081F}"/>
              </a:ext>
            </a:extLst>
          </p:cNvPr>
          <p:cNvGraphicFramePr>
            <a:graphicFrameLocks noGrp="1"/>
          </p:cNvGraphicFramePr>
          <p:nvPr>
            <p:ph idx="1"/>
            <p:extLst>
              <p:ext uri="{D42A27DB-BD31-4B8C-83A1-F6EECF244321}">
                <p14:modId xmlns:p14="http://schemas.microsoft.com/office/powerpoint/2010/main" val="2640870114"/>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25440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64A6A3-0D7E-4593-9CBA-02676991E687}"/>
              </a:ext>
            </a:extLst>
          </p:cNvPr>
          <p:cNvSpPr>
            <a:spLocks noGrp="1"/>
          </p:cNvSpPr>
          <p:nvPr>
            <p:ph type="title"/>
          </p:nvPr>
        </p:nvSpPr>
        <p:spPr>
          <a:xfrm>
            <a:off x="833002" y="448253"/>
            <a:ext cx="10520702" cy="1325563"/>
          </a:xfrm>
        </p:spPr>
        <p:txBody>
          <a:bodyPr>
            <a:normAutofit/>
          </a:bodyPr>
          <a:lstStyle/>
          <a:p>
            <a:r>
              <a:rPr lang="en-US" dirty="0" err="1"/>
              <a:t>Décolonisation</a:t>
            </a:r>
            <a:endParaRPr lang="en-CA" dirty="0"/>
          </a:p>
        </p:txBody>
      </p:sp>
      <p:sp>
        <p:nvSpPr>
          <p:cNvPr id="3" name="Content Placeholder 2">
            <a:extLst>
              <a:ext uri="{FF2B5EF4-FFF2-40B4-BE49-F238E27FC236}">
                <a16:creationId xmlns:a16="http://schemas.microsoft.com/office/drawing/2014/main" id="{534C4CB1-5DE9-427D-A5F6-F3EA01192314}"/>
              </a:ext>
            </a:extLst>
          </p:cNvPr>
          <p:cNvSpPr>
            <a:spLocks noGrp="1"/>
          </p:cNvSpPr>
          <p:nvPr>
            <p:ph idx="1"/>
          </p:nvPr>
        </p:nvSpPr>
        <p:spPr>
          <a:xfrm>
            <a:off x="838200" y="2191807"/>
            <a:ext cx="4936067" cy="3985155"/>
          </a:xfrm>
        </p:spPr>
        <p:txBody>
          <a:bodyPr>
            <a:normAutofit fontScale="77500" lnSpcReduction="20000"/>
          </a:bodyPr>
          <a:lstStyle/>
          <a:p>
            <a:r>
              <a:rPr lang="fr-FR" dirty="0"/>
              <a:t>Processus dynamique et chaotique d'identification et d'élimination des vestiges coloniaux</a:t>
            </a:r>
          </a:p>
          <a:p>
            <a:r>
              <a:rPr lang="en-US" dirty="0"/>
              <a:t>Multi-</a:t>
            </a:r>
            <a:r>
              <a:rPr lang="en-US" dirty="0" err="1"/>
              <a:t>niveaux</a:t>
            </a:r>
            <a:endParaRPr lang="en-US" dirty="0"/>
          </a:p>
          <a:p>
            <a:pPr lvl="1"/>
            <a:r>
              <a:rPr lang="fr-FR" dirty="0"/>
              <a:t>Nécessité d'identifier et de traiter la manière dont le colonialisme influence nos processus de pensée individuels</a:t>
            </a:r>
          </a:p>
          <a:p>
            <a:pPr lvl="1"/>
            <a:r>
              <a:rPr lang="fr-FR" dirty="0"/>
              <a:t>Nécessité de démanteler les caractéristiques coloniales dans les systèmes avec lesquels nous interagissons</a:t>
            </a:r>
          </a:p>
          <a:p>
            <a:pPr marL="228600" lvl="1">
              <a:spcBef>
                <a:spcPts val="1000"/>
              </a:spcBef>
            </a:pPr>
            <a:r>
              <a:rPr lang="fr-FR" sz="2800" dirty="0"/>
              <a:t>Cela ne peut se faire sans reconnaître le pouvoir politique, culturel et social et l'autonomie des peuples autochtones</a:t>
            </a:r>
          </a:p>
        </p:txBody>
      </p:sp>
      <p:pic>
        <p:nvPicPr>
          <p:cNvPr id="7" name="Picture 6" descr="A picture containing meal&#10;&#10;Description automatically generated">
            <a:extLst>
              <a:ext uri="{FF2B5EF4-FFF2-40B4-BE49-F238E27FC236}">
                <a16:creationId xmlns:a16="http://schemas.microsoft.com/office/drawing/2014/main" id="{4DF9B8A7-8BA6-4F13-921B-DF3209E7BD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17734" y="2535322"/>
            <a:ext cx="4935970" cy="3298125"/>
          </a:xfrm>
          <a:prstGeom prst="rect">
            <a:avLst/>
          </a:prstGeom>
        </p:spPr>
      </p:pic>
    </p:spTree>
    <p:extLst>
      <p:ext uri="{BB962C8B-B14F-4D97-AF65-F5344CB8AC3E}">
        <p14:creationId xmlns:p14="http://schemas.microsoft.com/office/powerpoint/2010/main" val="301966428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2B766D3-22A7-4A43-92F1-56290F741D08}"/>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237" b="13493"/>
          <a:stretch/>
        </p:blipFill>
        <p:spPr>
          <a:xfrm>
            <a:off x="20" y="10"/>
            <a:ext cx="12191980" cy="6857990"/>
          </a:xfrm>
          <a:prstGeom prst="rect">
            <a:avLst/>
          </a:prstGeom>
        </p:spPr>
      </p:pic>
      <p:sp>
        <p:nvSpPr>
          <p:cNvPr id="2" name="Title 1">
            <a:extLst>
              <a:ext uri="{FF2B5EF4-FFF2-40B4-BE49-F238E27FC236}">
                <a16:creationId xmlns:a16="http://schemas.microsoft.com/office/drawing/2014/main" id="{EAD690FA-D4A8-4242-9237-2DD7DBF993F8}"/>
              </a:ext>
            </a:extLst>
          </p:cNvPr>
          <p:cNvSpPr>
            <a:spLocks noGrp="1"/>
          </p:cNvSpPr>
          <p:nvPr>
            <p:ph type="title"/>
          </p:nvPr>
        </p:nvSpPr>
        <p:spPr>
          <a:xfrm>
            <a:off x="838201" y="1065862"/>
            <a:ext cx="3313164" cy="4726276"/>
          </a:xfrm>
        </p:spPr>
        <p:txBody>
          <a:bodyPr>
            <a:normAutofit/>
          </a:bodyPr>
          <a:lstStyle/>
          <a:p>
            <a:pPr algn="ctr"/>
            <a:r>
              <a:rPr lang="en-US" sz="4000" dirty="0"/>
              <a:t>Pensée </a:t>
            </a:r>
            <a:r>
              <a:rPr lang="en-US" sz="4000" dirty="0" err="1"/>
              <a:t>systémique</a:t>
            </a:r>
            <a:endParaRPr lang="en-CA" sz="4000" dirty="0">
              <a:solidFill>
                <a:srgbClr val="FFFFFF"/>
              </a:solidFill>
            </a:endParaRPr>
          </a:p>
        </p:txBody>
      </p:sp>
      <p:cxnSp>
        <p:nvCxnSpPr>
          <p:cNvPr id="20"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828878-0A22-43AD-A36C-7AF3083590C2}"/>
              </a:ext>
            </a:extLst>
          </p:cNvPr>
          <p:cNvSpPr>
            <a:spLocks noGrp="1"/>
          </p:cNvSpPr>
          <p:nvPr>
            <p:ph idx="1"/>
          </p:nvPr>
        </p:nvSpPr>
        <p:spPr>
          <a:xfrm>
            <a:off x="5155379" y="1065862"/>
            <a:ext cx="5744685" cy="4726276"/>
          </a:xfrm>
        </p:spPr>
        <p:txBody>
          <a:bodyPr anchor="ctr">
            <a:normAutofit/>
          </a:bodyPr>
          <a:lstStyle/>
          <a:p>
            <a:r>
              <a:rPr lang="fr-FR" sz="2000" dirty="0"/>
              <a:t>Les systèmes sont des entités complexes qui impliquent un ensemble d'éléments et de relations interconnectés</a:t>
            </a:r>
          </a:p>
          <a:p>
            <a:r>
              <a:rPr lang="fr-FR" sz="2000" dirty="0"/>
              <a:t>La Réconciliation au sein de la fonction publique fédérale exige un changement de systèmes complexes</a:t>
            </a:r>
          </a:p>
          <a:p>
            <a:r>
              <a:rPr lang="fr-FR" sz="2000" dirty="0"/>
              <a:t>La pensée systémique permet aux utilisateurs de comprendre les objectifs d'un système et les modèles qu'il utilise pour les atteindre</a:t>
            </a:r>
            <a:endParaRPr lang="en-US" sz="2000" dirty="0"/>
          </a:p>
        </p:txBody>
      </p:sp>
    </p:spTree>
    <p:extLst>
      <p:ext uri="{BB962C8B-B14F-4D97-AF65-F5344CB8AC3E}">
        <p14:creationId xmlns:p14="http://schemas.microsoft.com/office/powerpoint/2010/main" val="41302813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descr="A large castle with a clock tower&#10;&#10;Description automatically generated with medium confidence">
            <a:extLst>
              <a:ext uri="{FF2B5EF4-FFF2-40B4-BE49-F238E27FC236}">
                <a16:creationId xmlns:a16="http://schemas.microsoft.com/office/drawing/2014/main" id="{30C0FF4D-F8CC-470F-B772-61C52D581CF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436"/>
          <a:stretch/>
        </p:blipFill>
        <p:spPr>
          <a:xfrm>
            <a:off x="1"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F3F34B-A5AA-4C07-9395-8154E92B2910}"/>
              </a:ext>
            </a:extLst>
          </p:cNvPr>
          <p:cNvSpPr>
            <a:spLocks noGrp="1"/>
          </p:cNvSpPr>
          <p:nvPr>
            <p:ph type="title"/>
          </p:nvPr>
        </p:nvSpPr>
        <p:spPr>
          <a:xfrm>
            <a:off x="7531610" y="365125"/>
            <a:ext cx="3822189" cy="1899912"/>
          </a:xfrm>
        </p:spPr>
        <p:txBody>
          <a:bodyPr>
            <a:normAutofit/>
          </a:bodyPr>
          <a:lstStyle/>
          <a:p>
            <a:r>
              <a:rPr lang="en-US" sz="4000" dirty="0"/>
              <a:t>Le </a:t>
            </a:r>
            <a:r>
              <a:rPr lang="en-US" sz="4000" dirty="0" err="1"/>
              <a:t>système</a:t>
            </a:r>
            <a:r>
              <a:rPr lang="en-US" sz="4000" dirty="0"/>
              <a:t> de la </a:t>
            </a:r>
            <a:r>
              <a:rPr lang="en-US" sz="4000" dirty="0" err="1"/>
              <a:t>fonction</a:t>
            </a:r>
            <a:r>
              <a:rPr lang="en-US" sz="4000" dirty="0"/>
              <a:t> </a:t>
            </a:r>
            <a:r>
              <a:rPr lang="en-US" sz="4000" dirty="0" err="1"/>
              <a:t>publique</a:t>
            </a:r>
            <a:endParaRPr lang="en-CA" sz="4000" dirty="0"/>
          </a:p>
        </p:txBody>
      </p:sp>
      <p:sp>
        <p:nvSpPr>
          <p:cNvPr id="3" name="Content Placeholder 2">
            <a:extLst>
              <a:ext uri="{FF2B5EF4-FFF2-40B4-BE49-F238E27FC236}">
                <a16:creationId xmlns:a16="http://schemas.microsoft.com/office/drawing/2014/main" id="{74C756CC-3E7B-4136-9C63-993677FF2765}"/>
              </a:ext>
            </a:extLst>
          </p:cNvPr>
          <p:cNvSpPr>
            <a:spLocks noGrp="1"/>
          </p:cNvSpPr>
          <p:nvPr>
            <p:ph idx="1"/>
          </p:nvPr>
        </p:nvSpPr>
        <p:spPr>
          <a:xfrm>
            <a:off x="7528564" y="2085858"/>
            <a:ext cx="3822189" cy="3742762"/>
          </a:xfrm>
        </p:spPr>
        <p:txBody>
          <a:bodyPr>
            <a:normAutofit fontScale="70000" lnSpcReduction="20000"/>
          </a:bodyPr>
          <a:lstStyle/>
          <a:p>
            <a:r>
              <a:rPr lang="en-US" dirty="0" err="1"/>
              <a:t>Modèle</a:t>
            </a:r>
            <a:r>
              <a:rPr lang="en-US" dirty="0"/>
              <a:t> de Westminster</a:t>
            </a:r>
          </a:p>
          <a:p>
            <a:pPr lvl="1"/>
            <a:r>
              <a:rPr lang="fr-FR" dirty="0"/>
              <a:t>Démocratie représentative</a:t>
            </a:r>
          </a:p>
          <a:p>
            <a:pPr lvl="1"/>
            <a:r>
              <a:rPr lang="fr-FR" dirty="0"/>
              <a:t>Responsabilité ministérielle</a:t>
            </a:r>
          </a:p>
          <a:p>
            <a:pPr lvl="1"/>
            <a:r>
              <a:rPr lang="fr-FR" dirty="0"/>
              <a:t>Hiérarchie et loyauté	</a:t>
            </a:r>
          </a:p>
          <a:p>
            <a:pPr marL="228600" lvl="1">
              <a:spcBef>
                <a:spcPts val="1000"/>
              </a:spcBef>
            </a:pPr>
            <a:r>
              <a:rPr lang="fr-FR" sz="2800" dirty="0"/>
              <a:t>Le BCP et le SCT servent à cimenter une culture de commandement et de contrôle</a:t>
            </a:r>
          </a:p>
          <a:p>
            <a:pPr marL="228600" lvl="1">
              <a:spcBef>
                <a:spcPts val="1000"/>
              </a:spcBef>
            </a:pPr>
            <a:r>
              <a:rPr lang="fr-FR" sz="2800" dirty="0"/>
              <a:t>La responsabilité doit devenir plus transparente pour faire avancer la Réconciliation</a:t>
            </a:r>
          </a:p>
          <a:p>
            <a:pPr marL="228600" lvl="1">
              <a:spcBef>
                <a:spcPts val="1000"/>
              </a:spcBef>
            </a:pPr>
            <a:r>
              <a:rPr lang="fr-FR" sz="2800" dirty="0"/>
              <a:t>Pour cela, il faut que les fonctionnaires aient le vouloir d'innover</a:t>
            </a:r>
            <a:endParaRPr lang="en-US" dirty="0"/>
          </a:p>
        </p:txBody>
      </p:sp>
      <p:sp>
        <p:nvSpPr>
          <p:cNvPr id="22" name="TextBox 21">
            <a:extLst>
              <a:ext uri="{FF2B5EF4-FFF2-40B4-BE49-F238E27FC236}">
                <a16:creationId xmlns:a16="http://schemas.microsoft.com/office/drawing/2014/main" id="{DB433F10-27D1-423F-A57D-94F3557A488F}"/>
              </a:ext>
            </a:extLst>
          </p:cNvPr>
          <p:cNvSpPr txBox="1"/>
          <p:nvPr/>
        </p:nvSpPr>
        <p:spPr>
          <a:xfrm>
            <a:off x="7482827" y="6657945"/>
            <a:ext cx="218681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www.flickr.com/photos/diversey/17403714212">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3.0/">
                  <a:extLst>
                    <a:ext uri="{A12FA001-AC4F-418D-AE19-62706E023703}">
                      <ahyp:hlinkClr xmlns:ahyp="http://schemas.microsoft.com/office/drawing/2018/hyperlinkcolor" val="tx"/>
                    </a:ext>
                  </a:extLst>
                </a:hlinkClick>
              </a:rPr>
              <a:t>CC BY</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93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434C534-CBDC-8882-4EA0-5B336FDA2A6F}"/>
              </a:ext>
            </a:extLst>
          </p:cNvPr>
          <p:cNvPicPr>
            <a:picLocks noChangeAspect="1"/>
          </p:cNvPicPr>
          <p:nvPr/>
        </p:nvPicPr>
        <p:blipFill rotWithShape="1">
          <a:blip r:embed="rId3">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71C04E63-A8E1-400E-8E8F-CD0E57CA735F}"/>
              </a:ext>
            </a:extLst>
          </p:cNvPr>
          <p:cNvSpPr>
            <a:spLocks noGrp="1"/>
          </p:cNvSpPr>
          <p:nvPr>
            <p:ph type="title"/>
          </p:nvPr>
        </p:nvSpPr>
        <p:spPr>
          <a:xfrm>
            <a:off x="838201" y="1065862"/>
            <a:ext cx="3313164" cy="4726276"/>
          </a:xfrm>
        </p:spPr>
        <p:txBody>
          <a:bodyPr>
            <a:normAutofit/>
          </a:bodyPr>
          <a:lstStyle/>
          <a:p>
            <a:pPr algn="r"/>
            <a:r>
              <a:rPr lang="en-US" sz="4000" dirty="0"/>
              <a:t>Pensée </a:t>
            </a:r>
            <a:r>
              <a:rPr lang="en-US" sz="4000" dirty="0" err="1"/>
              <a:t>systémique</a:t>
            </a:r>
            <a:r>
              <a:rPr lang="en-US" sz="4000" dirty="0"/>
              <a:t> et le </a:t>
            </a:r>
            <a:r>
              <a:rPr lang="en-US" sz="4000" dirty="0" err="1"/>
              <a:t>modèle</a:t>
            </a:r>
            <a:r>
              <a:rPr lang="en-US" sz="4000" dirty="0"/>
              <a:t> Westminster</a:t>
            </a:r>
            <a:endParaRPr lang="en-CA" sz="4000" dirty="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A56002E-D457-B46F-FB21-EB63BEA2B580}"/>
              </a:ext>
            </a:extLst>
          </p:cNvPr>
          <p:cNvGraphicFramePr>
            <a:graphicFrameLocks noGrp="1"/>
          </p:cNvGraphicFramePr>
          <p:nvPr>
            <p:ph idx="1"/>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088258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93316F-7840-40D4-B0ED-B0E52EE3E3FD}"/>
              </a:ext>
            </a:extLst>
          </p:cNvPr>
          <p:cNvSpPr>
            <a:spLocks noGrp="1"/>
          </p:cNvSpPr>
          <p:nvPr>
            <p:ph type="title"/>
          </p:nvPr>
        </p:nvSpPr>
        <p:spPr>
          <a:xfrm>
            <a:off x="4384039" y="365125"/>
            <a:ext cx="7164493" cy="1325563"/>
          </a:xfrm>
        </p:spPr>
        <p:txBody>
          <a:bodyPr>
            <a:normAutofit/>
          </a:bodyPr>
          <a:lstStyle/>
          <a:p>
            <a:r>
              <a:rPr lang="fr-FR" dirty="0"/>
              <a:t>Méthodes autochtones de connaissance et de recherche</a:t>
            </a:r>
            <a:endParaRPr lang="en-CA" dirty="0"/>
          </a:p>
        </p:txBody>
      </p:sp>
      <p:pic>
        <p:nvPicPr>
          <p:cNvPr id="5" name="Picture 4" descr="A close-up of a feather&#10;&#10;Description automatically generated with medium confidence">
            <a:extLst>
              <a:ext uri="{FF2B5EF4-FFF2-40B4-BE49-F238E27FC236}">
                <a16:creationId xmlns:a16="http://schemas.microsoft.com/office/drawing/2014/main" id="{DD0DCC1D-03FC-4656-A7B0-FEAC625E171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779" r="18618"/>
          <a:stretch/>
        </p:blipFill>
        <p:spPr>
          <a:xfrm>
            <a:off x="480060" y="1511861"/>
            <a:ext cx="3425957" cy="3833797"/>
          </a:xfrm>
          <a:prstGeom prst="rect">
            <a:avLst/>
          </a:prstGeom>
        </p:spPr>
      </p:pic>
      <p:sp>
        <p:nvSpPr>
          <p:cNvPr id="3" name="Content Placeholder 2">
            <a:extLst>
              <a:ext uri="{FF2B5EF4-FFF2-40B4-BE49-F238E27FC236}">
                <a16:creationId xmlns:a16="http://schemas.microsoft.com/office/drawing/2014/main" id="{0D52184F-1689-412F-B27F-D694BD90E51A}"/>
              </a:ext>
            </a:extLst>
          </p:cNvPr>
          <p:cNvSpPr>
            <a:spLocks noGrp="1"/>
          </p:cNvSpPr>
          <p:nvPr>
            <p:ph idx="1"/>
          </p:nvPr>
        </p:nvSpPr>
        <p:spPr>
          <a:xfrm>
            <a:off x="4387515" y="2022601"/>
            <a:ext cx="7161017" cy="4154361"/>
          </a:xfrm>
        </p:spPr>
        <p:txBody>
          <a:bodyPr>
            <a:normAutofit lnSpcReduction="10000"/>
          </a:bodyPr>
          <a:lstStyle/>
          <a:p>
            <a:r>
              <a:rPr lang="fr-FR" sz="2000" dirty="0"/>
              <a:t>Chevauchement important entre la pensée systémique et les modes de connaissance autochtones</a:t>
            </a:r>
          </a:p>
          <a:p>
            <a:r>
              <a:rPr lang="fr-FR" sz="2000" dirty="0"/>
              <a:t>Les visions du monde autochtone donnent la priorité aux relations, à la responsabilité et au consentement</a:t>
            </a:r>
          </a:p>
          <a:p>
            <a:r>
              <a:rPr lang="fr-FR" sz="2000" i="1" dirty="0" err="1"/>
              <a:t>Wakatowin</a:t>
            </a:r>
            <a:r>
              <a:rPr lang="fr-FR" sz="2000" dirty="0"/>
              <a:t> est un concept cri qui décrit une définition élargie de la parenté en reconnaissant une relation de responsabilité mutuelle entre toutes les entités humaines et non-humaines</a:t>
            </a:r>
          </a:p>
          <a:p>
            <a:r>
              <a:rPr lang="fr-FR" sz="2000" dirty="0"/>
              <a:t>Le conte est une façon de partager des expériences et des connaissances qui met l'accent sur les relations au sein de l'histoire et entre le conteur et l'auditeur</a:t>
            </a:r>
          </a:p>
          <a:p>
            <a:r>
              <a:rPr lang="fr-FR" sz="2000" i="1" dirty="0" err="1"/>
              <a:t>Heshook-ish-tsawalk</a:t>
            </a:r>
            <a:r>
              <a:rPr lang="fr-FR" sz="2000" dirty="0"/>
              <a:t> est une vision du monde qui reconnaît que tout est un et que cette unité est composée de parties individuelles</a:t>
            </a:r>
            <a:endParaRPr lang="en-US" sz="2000" dirty="0"/>
          </a:p>
        </p:txBody>
      </p:sp>
      <p:sp>
        <p:nvSpPr>
          <p:cNvPr id="6" name="TextBox 5">
            <a:extLst>
              <a:ext uri="{FF2B5EF4-FFF2-40B4-BE49-F238E27FC236}">
                <a16:creationId xmlns:a16="http://schemas.microsoft.com/office/drawing/2014/main" id="{83080412-FEC2-4A54-93F0-8BE0BB28F6B8}"/>
              </a:ext>
            </a:extLst>
          </p:cNvPr>
          <p:cNvSpPr txBox="1"/>
          <p:nvPr/>
        </p:nvSpPr>
        <p:spPr>
          <a:xfrm>
            <a:off x="1586151" y="5145603"/>
            <a:ext cx="231986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voices-from-the-margins.blog/2015/07/12/the-scent-of-sweetgrass-2/">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3.0/">
                  <a:extLst>
                    <a:ext uri="{A12FA001-AC4F-418D-AE19-62706E023703}">
                      <ahyp:hlinkClr xmlns:ahyp="http://schemas.microsoft.com/office/drawing/2018/hyperlinkcolor" val="tx"/>
                    </a:ext>
                  </a:extLst>
                </a:hlinkClick>
              </a:rPr>
              <a:t>CC BY-NC</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11868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33F172AB0D3D499E9440C89F786234" ma:contentTypeVersion="12" ma:contentTypeDescription="Create a new document." ma:contentTypeScope="" ma:versionID="e6a816e83ffd56d7e141379cba489d90">
  <xsd:schema xmlns:xsd="http://www.w3.org/2001/XMLSchema" xmlns:xs="http://www.w3.org/2001/XMLSchema" xmlns:p="http://schemas.microsoft.com/office/2006/metadata/properties" xmlns:ns3="6918c9fe-7cbf-4702-ab82-a7078b9e6080" xmlns:ns4="1b6cfd34-32f9-4c29-b005-6f0f0e249d3b" targetNamespace="http://schemas.microsoft.com/office/2006/metadata/properties" ma:root="true" ma:fieldsID="fd5a847ba593e70309f824958af2f083" ns3:_="" ns4:_="">
    <xsd:import namespace="6918c9fe-7cbf-4702-ab82-a7078b9e6080"/>
    <xsd:import namespace="1b6cfd34-32f9-4c29-b005-6f0f0e249d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8c9fe-7cbf-4702-ab82-a7078b9e60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6cfd34-32f9-4c29-b005-6f0f0e249d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A59252-677A-4C68-9C87-8385C13C21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18c9fe-7cbf-4702-ab82-a7078b9e6080"/>
    <ds:schemaRef ds:uri="1b6cfd34-32f9-4c29-b005-6f0f0e249d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B6E55D-E860-4BE7-A51A-CCB4C1992237}">
  <ds:schemaRefs>
    <ds:schemaRef ds:uri="http://schemas.microsoft.com/sharepoint/v3/contenttype/forms"/>
  </ds:schemaRefs>
</ds:datastoreItem>
</file>

<file path=customXml/itemProps3.xml><?xml version="1.0" encoding="utf-8"?>
<ds:datastoreItem xmlns:ds="http://schemas.openxmlformats.org/officeDocument/2006/customXml" ds:itemID="{1E260E54-E979-4FDD-AA0C-0A9FD404AC1A}">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1b6cfd34-32f9-4c29-b005-6f0f0e249d3b"/>
    <ds:schemaRef ds:uri="http://schemas.openxmlformats.org/package/2006/metadata/core-properties"/>
    <ds:schemaRef ds:uri="6918c9fe-7cbf-4702-ab82-a7078b9e608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15628</TotalTime>
  <Words>2773</Words>
  <Application>Microsoft Office PowerPoint</Application>
  <PresentationFormat>Widescreen</PresentationFormat>
  <Paragraphs>291</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-apple-system</vt:lpstr>
      <vt:lpstr>Arial</vt:lpstr>
      <vt:lpstr>Calibri</vt:lpstr>
      <vt:lpstr>Calibri Light</vt:lpstr>
      <vt:lpstr>Segoe UI</vt:lpstr>
      <vt:lpstr>Office Theme</vt:lpstr>
      <vt:lpstr>Déconstruire les pratiques coloniales au sein de la fonction publique</vt:lpstr>
      <vt:lpstr>Réconciliation</vt:lpstr>
      <vt:lpstr>Rôles et responsabilités de la fonction publique pour avancer la Réconciliation </vt:lpstr>
      <vt:lpstr>Enjeux de la Réconciliation</vt:lpstr>
      <vt:lpstr>Décolonisation</vt:lpstr>
      <vt:lpstr>Pensée systémique</vt:lpstr>
      <vt:lpstr>Le système de la fonction publique</vt:lpstr>
      <vt:lpstr>Pensée systémique et le modèle Westminster</vt:lpstr>
      <vt:lpstr>Méthodes autochtones de connaissance et de recherche</vt:lpstr>
      <vt:lpstr>Réconciliation au sein de la fonction publique</vt:lpstr>
      <vt:lpstr>Leadership pour une transformation efficace</vt:lpstr>
      <vt:lpstr>Leadership autochtone</vt:lpstr>
      <vt:lpstr>Constatations, conclusions et recommandations </vt:lpstr>
      <vt:lpstr>Réconciliation– Constatations</vt:lpstr>
      <vt:lpstr>Réconciliation – Conclusions</vt:lpstr>
      <vt:lpstr>Cadres et agences centrales – Constatations</vt:lpstr>
      <vt:lpstr>Cadres et agences centrales – Conclusions</vt:lpstr>
      <vt:lpstr>Cadres et agences centrales – Recommandations </vt:lpstr>
      <vt:lpstr>Système de la fonction publique – Constatations</vt:lpstr>
      <vt:lpstr>Système de la fonction publique – Conclusions</vt:lpstr>
      <vt:lpstr>Système de la fonction publique– Recommandations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Deconstructing Colonial Practices in the Federal Public Service</dc:title>
  <dc:creator>Riel Bjerke-Clarke</dc:creator>
  <cp:lastModifiedBy>Morgan Hurtubise</cp:lastModifiedBy>
  <cp:revision>47</cp:revision>
  <dcterms:created xsi:type="dcterms:W3CDTF">2022-06-14T19:04:09Z</dcterms:created>
  <dcterms:modified xsi:type="dcterms:W3CDTF">2022-07-27T16:49:52Z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2022-06-14T19:04:09Z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57a43753-b8e1-4725-a093-907a57857819</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y fmtid="{D5CDD505-2E9C-101B-9397-08002B2CF9AE}" pid="11" name="ContentTypeId">
    <vt:lpwstr>0x0101009133F172AB0D3D499E9440C89F786234</vt:lpwstr>
  </property>
  <property fmtid="{D5CDD505-2E9C-101B-9397-08002B2CF9AE}" pid="12" name="_AdHocReviewCycleID">
    <vt:i4>1304999060</vt:i4>
  </property>
  <property fmtid="{D5CDD505-2E9C-101B-9397-08002B2CF9AE}" pid="13" name="_NewReviewCycle">
    <vt:lpwstr/>
  </property>
  <property fmtid="{D5CDD505-2E9C-101B-9397-08002B2CF9AE}" pid="14" name="_EmailSubject">
    <vt:lpwstr>PowerPoint - With formatting!</vt:lpwstr>
  </property>
  <property fmtid="{D5CDD505-2E9C-101B-9397-08002B2CF9AE}" pid="15" name="_AuthorEmail">
    <vt:lpwstr>Riel.Bjerke-Clarke@tpsgc-pwgsc.gc.ca</vt:lpwstr>
  </property>
  <property fmtid="{D5CDD505-2E9C-101B-9397-08002B2CF9AE}" pid="16" name="_AuthorEmailDisplayName">
    <vt:lpwstr>Riel Bjerke-Clarke</vt:lpwstr>
  </property>
  <property fmtid="{D5CDD505-2E9C-101B-9397-08002B2CF9AE}" pid="17" name="_PreviousAdHocReviewCycleID">
    <vt:i4>2101432488</vt:i4>
  </property>
</Properties>
</file>