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4" r:id="rId6"/>
    <p:sldId id="262" r:id="rId7"/>
    <p:sldId id="265" r:id="rId8"/>
    <p:sldId id="266" r:id="rId9"/>
    <p:sldId id="263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4644"/>
  </p:normalViewPr>
  <p:slideViewPr>
    <p:cSldViewPr snapToGrid="0" snapToObjects="1">
      <p:cViewPr varScale="1">
        <p:scale>
          <a:sx n="63" d="100"/>
          <a:sy n="63" d="100"/>
        </p:scale>
        <p:origin x="3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DF351B-5D35-491A-989B-4FB0C1BEE6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9E566-4650-483A-8175-6F9FED4EF40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FCA7A9-BF71-4CCE-9D4C-5BC1C1744BDD}" type="datetimeFigureOut">
              <a:rPr lang="en-CA"/>
              <a:pPr>
                <a:defRPr/>
              </a:pPr>
              <a:t>2022-03-04</a:t>
            </a:fld>
            <a:endParaRPr lang="en-C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AF9E4A1-5803-4C1F-AE6A-B8E96E984E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CF7A4B0-20E9-4994-9B3F-344ACCDF66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14930-86C0-42EA-9BF1-1F2B8C14DB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B2C5C-31D8-41C8-A144-C89CD4BD9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078C3-81D4-4A85-B7D2-1BACF9ED557B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799" y="545242"/>
            <a:ext cx="7942561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5800" y="3024917"/>
            <a:ext cx="7843603" cy="93998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6356D-5C4A-4EFF-8979-BF54C3059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AB767-C49D-4A0F-B40E-7F232F0A020F}" type="datetime1">
              <a:rPr lang="en-CA"/>
              <a:pPr>
                <a:defRPr/>
              </a:pPr>
              <a:t>2022-03-04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9F9E5-969A-4342-BF09-0684A0090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56344-E35D-4F5F-A4D8-2EBD78067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148EE-00CA-4E66-BA0C-1F7AD404FBC0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377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E08D5-4243-495C-B231-46CDC37C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97275-2402-47DC-9C06-E820C28CEBAE}" type="datetime1">
              <a:rPr lang="en-CA"/>
              <a:pPr>
                <a:defRPr/>
              </a:pPr>
              <a:t>2022-03-04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4DD6A-E23E-4E22-B797-A8581BAD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2A8ED-FD9F-4C04-AE1C-7BB5B83C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3B914-FB88-47FC-BC33-ABE3A39785BC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03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791E8-176F-46F5-850B-7287B6513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C34AE-E0E8-4235-BB22-A3EB7A20DCF1}" type="datetime1">
              <a:rPr lang="en-CA"/>
              <a:pPr>
                <a:defRPr/>
              </a:pPr>
              <a:t>2022-03-04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84415-1DDE-46CC-9813-F51740444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E7060-EF63-482B-9B8C-345762F17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C6C9D-ACD4-4E79-A53E-C36A0E10B3AD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650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E8965-33C3-43B2-B7EB-4F2B3FCD6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8930F-0D54-4F50-9919-BFCFDE8CEEC8}" type="datetime1">
              <a:rPr lang="en-CA"/>
              <a:pPr>
                <a:defRPr/>
              </a:pPr>
              <a:t>2022-03-04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D205C-4392-492B-9174-80E08AE24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AC8AE-1355-4D98-821B-20F1D5D7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76B4F-57B8-43CB-89E6-395E9FADA393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232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DF431-EE04-4F56-9277-CC11429FA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59884-CC79-48C8-897B-A2EC6A57B400}" type="datetime1">
              <a:rPr lang="en-CA"/>
              <a:pPr>
                <a:defRPr/>
              </a:pPr>
              <a:t>2022-03-04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159D4-2285-4B4A-810F-75B76C8C4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145AE-00E6-4B9A-9FEE-8A5E9EED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378B7-5A5B-46A9-8D53-91B2C5961669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199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9A036C-DC5E-4B1A-B9B8-76A593D11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6A3D0-BE47-4111-A4DB-1EE46AF23860}" type="datetime1">
              <a:rPr lang="en-CA"/>
              <a:pPr>
                <a:defRPr/>
              </a:pPr>
              <a:t>2022-03-04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7564A1-19F4-4D0F-9D3E-083875A8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1974C4-8586-4B7C-A45A-7EDEE4F6D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59450-4DEB-40F4-BA4F-B94DA6E86F34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283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F74D72C-BFF1-41CC-BE1E-A5B816B98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598EA-297F-42CE-9ADC-6EB0C5187A64}" type="datetime1">
              <a:rPr lang="en-CA"/>
              <a:pPr>
                <a:defRPr/>
              </a:pPr>
              <a:t>2022-03-04</a:t>
            </a:fld>
            <a:endParaRPr lang="en-C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82F929-8496-484B-9B8A-E30EF34FF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E4E8487-46C3-4B1D-98D8-006E015C4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6CE02-350D-4C37-A11C-B323B50F4013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227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325DA24-4B1B-477C-81CE-0B3237CB0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B5714-5EC8-4909-8386-AF7CD3D73F50}" type="datetime1">
              <a:rPr lang="en-CA"/>
              <a:pPr>
                <a:defRPr/>
              </a:pPr>
              <a:t>2022-03-04</a:t>
            </a:fld>
            <a:endParaRPr lang="en-C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59CDB9-C6AE-4790-95CC-B1C94C07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AAE49E9-DDCA-4B83-81BC-BBDCFF06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56E59-34A6-4036-9F89-4B42674567D9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678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38A1F12-1BC6-44A8-AE13-28C0CFD5B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776C5-EBB5-43CA-B56A-F4013A3D6ECF}" type="datetime1">
              <a:rPr lang="en-CA"/>
              <a:pPr>
                <a:defRPr/>
              </a:pPr>
              <a:t>2022-03-04</a:t>
            </a:fld>
            <a:endParaRPr lang="en-C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56B24F6-917A-49BC-A760-974B1A897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75F6C9E-95C7-4E0A-B67B-93D6AD4F9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97AE1-EC08-420C-92F0-F32DD2B36B77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9350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1A20A45-CF6D-4001-A6F9-874C1DCA4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B94F1-8365-4C63-A2EE-63412E96928B}" type="datetime1">
              <a:rPr lang="en-CA"/>
              <a:pPr>
                <a:defRPr/>
              </a:pPr>
              <a:t>2022-03-04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A00AA1-E96B-4343-84F2-39BBD9982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CCA3F9-93A4-4066-87F1-9755D645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F5052-7419-4E92-BF97-DB351DA459D9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307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3ED518-C7AC-40E1-897D-59EEEE7EF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428F7-37BD-49CC-8167-5C86A1DF51C3}" type="datetime1">
              <a:rPr lang="en-CA"/>
              <a:pPr>
                <a:defRPr/>
              </a:pPr>
              <a:t>2022-03-04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E963A2-4017-4CEE-B2A4-85428C1AD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88C2FF-47DB-49BB-A795-B1370D718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45900-DA30-4256-847B-628AEBEF81C6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28E4C89-EF08-43AF-9706-B10C53DF6B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706DF7A-C25D-460B-9485-9D3D4F980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533CF-F759-4BAB-9539-F953BCA7E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2849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B7A18E-67D2-44EE-8657-A4873BE3D0B5}" type="datetime1">
              <a:rPr lang="en-CA"/>
              <a:pPr>
                <a:defRPr/>
              </a:pPr>
              <a:t>2022-03-04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82A64-03A6-467F-96EA-B3EDE669A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28491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823AC-4DA7-449A-8BB9-ECC9EB42A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2475" y="6284913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CFE4AC-B1F0-487A-B323-E4C86FBD9B4C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  <p:sp>
        <p:nvSpPr>
          <p:cNvPr id="1031" name="MSIPCMContentMarking" descr="{&quot;HashCode&quot;:-1904070144,&quot;Placement&quot;:&quot;Header&quot;,&quot;Top&quot;:0.0,&quot;Left&quot;:502.4445,&quot;SlideWidth&quot;:720,&quot;SlideHeight&quot;:540}">
            <a:extLst>
              <a:ext uri="{FF2B5EF4-FFF2-40B4-BE49-F238E27FC236}">
                <a16:creationId xmlns:a16="http://schemas.microsoft.com/office/drawing/2014/main" id="{D1613836-443F-40C3-AC0B-0A2343B241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81750" y="0"/>
            <a:ext cx="2762250" cy="280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fr-CA" altLang="fr-FR" sz="1200">
                <a:solidFill>
                  <a:srgbClr val="000000"/>
                </a:solidFill>
              </a:rPr>
              <a:t>UNCLASSIFIED / NON CLASSIFIÉ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59595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c.canada.ca/fr/marine/conseil-consultatif-maritime-canadien-ccmc-occasion-mobilisation-reglements-securite-surete-maritimes#contactez" TargetMode="External"/><Relationship Id="rId2" Type="http://schemas.openxmlformats.org/officeDocument/2006/relationships/hyperlink" Target="https://tc.canada.ca/fr/marine/conseil-consultatif-maritime-canadien-ccmc-occasion-mobilisation-reglements-securite-surete-maritimes#quand_o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mac-ccmc@tc.gc.c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an01.safelinks.protection.outlook.com/?url=https%3A%2F%2Fdrive.google.com%2Fdrive%2Ffolders%2F1oTiSpsJ-DsFBKZd-NVwYAb4onphEAwDv&amp;data=04%7C01%7CNicole.Dube%40tc.gc.ca%7Ca6cdfe50177549b6f2ea08d9e0ebcb71%7C2008ffa9c9b24d979ad94ace25386be7%7C0%7C0%7C637788125593866572%7CUnknown%7CTWFpbGZsb3d8eyJWIjoiMC4wLjAwMDAiLCJQIjoiV2luMzIiLCJBTiI6Ik1haWwiLCJXVCI6Mn0%3D%7C3000&amp;sdata=1qtcDDJm8Pt81eGBdSvl7UdVWOvr0HfLEute3a0cJKY%3D&amp;reserved=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Nicole.dube@tc.gc.ca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2FCE63CA-933E-4127-BD4B-BBDB5BADF1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904875"/>
            <a:ext cx="7258050" cy="23907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CA" sz="3600" i="1" dirty="0">
                <a:solidFill>
                  <a:srgbClr val="595959"/>
                </a:solidFill>
              </a:rPr>
              <a:t>Règlement sur la santé et la sécurité au travail en milieu maritime</a:t>
            </a:r>
            <a:r>
              <a:rPr lang="fr-CA" sz="3600" dirty="0">
                <a:solidFill>
                  <a:srgbClr val="595959"/>
                </a:solidFill>
              </a:rPr>
              <a:t> pris en vertu de la partie II du </a:t>
            </a:r>
            <a:r>
              <a:rPr lang="fr-CA" sz="3600" i="1" dirty="0">
                <a:solidFill>
                  <a:srgbClr val="595959"/>
                </a:solidFill>
              </a:rPr>
              <a:t>Code canadien du travail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F166C8-4EFF-40E6-B027-C71E55A63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" y="3295650"/>
            <a:ext cx="8869680" cy="6699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sz="2000" dirty="0"/>
              <a:t>Transports Canada – Sécurité et sûreté maritimes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CA" sz="2000" dirty="0"/>
              <a:t>Semaine nord-américaine de la sécurité et de la santé au travail - mai 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5B441D80-BFD5-4F51-BE6D-5167B1717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776413"/>
          </a:xfrm>
        </p:spPr>
        <p:txBody>
          <a:bodyPr/>
          <a:lstStyle/>
          <a:p>
            <a:pPr eaLnBrk="1" hangingPunct="1"/>
            <a:r>
              <a:rPr lang="fr-CA" sz="3600" dirty="0"/>
              <a:t>Aperçu – </a:t>
            </a:r>
            <a:r>
              <a:rPr lang="fr-CA" sz="3600" i="1" dirty="0"/>
              <a:t>Règlement sur la santé et la sécurité au travail en milieu maritime</a:t>
            </a:r>
            <a:r>
              <a:rPr lang="fr-CA" sz="3600" dirty="0"/>
              <a:t> (SSTMM) 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779A9952-6C14-4CD9-9CFB-C7819A3A8D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2270760"/>
            <a:ext cx="7886700" cy="4014153"/>
          </a:xfrm>
        </p:spPr>
        <p:txBody>
          <a:bodyPr/>
          <a:lstStyle/>
          <a:p>
            <a:pPr eaLnBrk="1" hangingPunct="1"/>
            <a:r>
              <a:rPr lang="fr-CA" sz="2400" dirty="0"/>
              <a:t>Qui est couvert par le </a:t>
            </a:r>
            <a:r>
              <a:rPr lang="fr-CA" sz="2400" i="1" dirty="0"/>
              <a:t>Règlement sur la SSTMM</a:t>
            </a:r>
            <a:r>
              <a:rPr lang="fr-CA" sz="2400" dirty="0"/>
              <a:t>?</a:t>
            </a:r>
          </a:p>
          <a:p>
            <a:pPr eaLnBrk="1" hangingPunct="1"/>
            <a:r>
              <a:rPr lang="fr-CA" sz="2400" dirty="0"/>
              <a:t>Quelles sont les réunions qui ont lieu avec l’industrie maritime?</a:t>
            </a:r>
          </a:p>
          <a:p>
            <a:pPr eaLnBrk="1" hangingPunct="1"/>
            <a:r>
              <a:rPr lang="fr-CA" sz="2400" dirty="0"/>
              <a:t>Comment participer au groupe de travail de la SSTMM?</a:t>
            </a:r>
          </a:p>
          <a:p>
            <a:pPr eaLnBrk="1" hangingPunct="1"/>
            <a:r>
              <a:rPr lang="fr-CA" sz="2400" dirty="0"/>
              <a:t>Quels documents de SST ont été récemment publiés aux fins de consultation?</a:t>
            </a:r>
          </a:p>
          <a:p>
            <a:pPr eaLnBrk="1" hangingPunct="1"/>
            <a:r>
              <a:rPr lang="fr-CA" sz="2400" dirty="0"/>
              <a:t>Comment fournir une rétroaction sur les documents de SST?</a:t>
            </a:r>
          </a:p>
          <a:p>
            <a:pPr eaLnBrk="1" hangingPunct="1"/>
            <a:r>
              <a:rPr lang="fr-CA" sz="2400" dirty="0"/>
              <a:t>Prochaines étapes.</a:t>
            </a:r>
          </a:p>
          <a:p>
            <a:pPr eaLnBrk="1" hangingPunct="1"/>
            <a:endParaRPr lang="en-US" altLang="fr-FR" sz="2400" dirty="0"/>
          </a:p>
          <a:p>
            <a:pPr eaLnBrk="1" hangingPunct="1"/>
            <a:endParaRPr lang="en-CA" altLang="fr-FR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02A47-949C-4DD3-860D-0B1CD4AF92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9DF7D7-652B-F742-ACEA-A623516F5F61}" type="datetime1">
              <a:rPr lang="en-CA"/>
              <a:pPr>
                <a:defRPr/>
              </a:pPr>
              <a:t>2022-03-04</a:t>
            </a:fld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03D9C-16A1-424F-9DC0-583FF962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76E3E-D172-4FAC-971A-E2FDFFFC4D96}" type="slidenum">
              <a:rPr lang="en-CA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>
            <a:extLst>
              <a:ext uri="{FF2B5EF4-FFF2-40B4-BE49-F238E27FC236}">
                <a16:creationId xmlns:a16="http://schemas.microsoft.com/office/drawing/2014/main" id="{F03BCFEE-EB40-448A-8139-20F34AFEB2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fr-CA" sz="3600" dirty="0"/>
            </a:br>
            <a:r>
              <a:rPr lang="fr-CA" sz="3600" dirty="0"/>
              <a:t>Qui est couvert par le </a:t>
            </a:r>
            <a:r>
              <a:rPr lang="fr-CA" sz="3600" i="1" dirty="0"/>
              <a:t>Règlement sur la SSTMM</a:t>
            </a:r>
            <a:r>
              <a:rPr lang="fr-CA" sz="3600" dirty="0"/>
              <a:t>?</a:t>
            </a:r>
            <a:br>
              <a:rPr lang="fr-CA" sz="3600" dirty="0"/>
            </a:br>
            <a:endParaRPr lang="fr-CA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97BEDA-7AC7-4A4C-A7CE-614A329F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9" y="1690688"/>
            <a:ext cx="8514715" cy="44862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fr-CA" sz="2400" dirty="0"/>
              <a:t>La partie II du </a:t>
            </a:r>
            <a:r>
              <a:rPr lang="fr-CA" sz="2400" i="1" dirty="0"/>
              <a:t>Code canadien du travail</a:t>
            </a:r>
            <a:r>
              <a:rPr lang="fr-CA" sz="2400" dirty="0"/>
              <a:t> et le </a:t>
            </a:r>
            <a:r>
              <a:rPr lang="fr-CA" sz="2400" i="1" dirty="0"/>
              <a:t>Règlement sur la SSTMM</a:t>
            </a:r>
            <a:r>
              <a:rPr lang="fr-CA" sz="2400" dirty="0"/>
              <a:t> s’appliquent aux milieux de travail réglementés par le gouvernement fédéral :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fr-CA" sz="2400" dirty="0">
                <a:ea typeface="Calibri" panose="020F0502020204030204" pitchFamily="34" charset="0"/>
                <a:cs typeface="Times New Roman" panose="02020603050405020304" pitchFamily="18" charset="0"/>
              </a:rPr>
              <a:t>D’une manière générale, ils s’appliquent aux employés à bord :</a:t>
            </a:r>
          </a:p>
          <a:p>
            <a:pPr marL="628650" indent="-266700" eaLnBrk="1" hangingPunct="1">
              <a:buFont typeface="Wingdings" panose="05000000000000000000" pitchFamily="2" charset="2"/>
              <a:buChar char="ü"/>
              <a:defRPr/>
            </a:pPr>
            <a:r>
              <a:rPr lang="fr-CA" sz="2400" dirty="0">
                <a:cs typeface="Times New Roman" panose="02020603050405020304" pitchFamily="18" charset="0"/>
              </a:rPr>
              <a:t>travaillant sur des navires immatriculés au Canada qui effectuent des voyages interprovinciaux ou internationaux;</a:t>
            </a:r>
          </a:p>
          <a:p>
            <a:pPr marL="628650" indent="-266700" eaLnBrk="1" hangingPunct="1">
              <a:buFont typeface="Wingdings" panose="05000000000000000000" pitchFamily="2" charset="2"/>
              <a:buChar char="ü"/>
              <a:defRPr/>
            </a:pPr>
            <a:r>
              <a:rPr lang="fr-CA" sz="2400" dirty="0">
                <a:cs typeface="Times New Roman" panose="02020603050405020304" pitchFamily="18" charset="0"/>
              </a:rPr>
              <a:t> y compris les navires de la Garde côtière canadienne;</a:t>
            </a:r>
          </a:p>
          <a:p>
            <a:pPr marL="628650" indent="-266700" eaLnBrk="1" hangingPunct="1">
              <a:buFont typeface="Wingdings" panose="05000000000000000000" pitchFamily="2" charset="2"/>
              <a:buChar char="ü"/>
              <a:defRPr/>
            </a:pPr>
            <a:r>
              <a:rPr lang="fr-CA" sz="2400" dirty="0">
                <a:cs typeface="Times New Roman" panose="02020603050405020304" pitchFamily="18" charset="0"/>
              </a:rPr>
              <a:t> les débardeurs travaillant au chargement et au déchargement des navires. </a:t>
            </a:r>
          </a:p>
          <a:p>
            <a:pPr eaLnBrk="1" hangingPunct="1">
              <a:defRPr/>
            </a:pPr>
            <a:endParaRPr lang="fr-CA" sz="24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C641D4-E753-4632-951D-37FD1A8583B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12A4713-D996-46D7-B4D2-EC31B9FABB80}" type="datetime1">
              <a:rPr lang="en-CA" smtClean="0"/>
              <a:pPr>
                <a:defRPr/>
              </a:pPr>
              <a:t>2022-03-04</a:t>
            </a:fld>
            <a:endParaRPr lang="en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2DD10A0-7D7F-4BDE-885F-3507DBD5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0747B-4C32-4347-807F-56FBE71B8718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>
            <a:extLst>
              <a:ext uri="{FF2B5EF4-FFF2-40B4-BE49-F238E27FC236}">
                <a16:creationId xmlns:a16="http://schemas.microsoft.com/office/drawing/2014/main" id="{3064B409-5078-4552-B171-3922EDDADE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806575"/>
          </a:xfrm>
        </p:spPr>
        <p:txBody>
          <a:bodyPr/>
          <a:lstStyle/>
          <a:p>
            <a:r>
              <a:rPr lang="fr-CA" sz="3600" dirty="0"/>
              <a:t>Quelles sont les réunions qui ont lieu avec l’industrie maritime?</a:t>
            </a:r>
            <a:br>
              <a:rPr lang="fr-CA" sz="3600" dirty="0"/>
            </a:br>
            <a:endParaRPr lang="fr-CA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47CC7D-C684-4671-A0A9-7B8A915AD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7850"/>
            <a:ext cx="7886700" cy="4329113"/>
          </a:xfrm>
        </p:spPr>
        <p:txBody>
          <a:bodyPr/>
          <a:lstStyle/>
          <a:p>
            <a:pPr>
              <a:defRPr/>
            </a:pPr>
            <a:r>
              <a:rPr lang="fr-CA" sz="2000" dirty="0"/>
              <a:t>Le Programme du travail et Transports Canada coprésident le </a:t>
            </a:r>
            <a:r>
              <a:rPr lang="fr-CA" sz="2000" b="1" dirty="0"/>
              <a:t>groupe de travail de la SSTMM</a:t>
            </a:r>
            <a:r>
              <a:rPr lang="fr-CA" sz="2000" dirty="0"/>
              <a:t> au </a:t>
            </a:r>
            <a:r>
              <a:rPr lang="fr-CA" sz="2000" b="1" dirty="0"/>
              <a:t>Conseil consultatif maritime canadien (CCMC)</a:t>
            </a:r>
            <a:r>
              <a:rPr lang="fr-CA" sz="2000" dirty="0"/>
              <a:t>.</a:t>
            </a:r>
            <a:r>
              <a:rPr lang="fr-CA" sz="2000" b="1" dirty="0"/>
              <a:t>  </a:t>
            </a:r>
          </a:p>
          <a:p>
            <a:pPr>
              <a:defRPr/>
            </a:pPr>
            <a:endParaRPr lang="en-US" sz="2000" b="1" dirty="0">
              <a:solidFill>
                <a:srgbClr val="333333"/>
              </a:solidFill>
            </a:endParaRPr>
          </a:p>
          <a:p>
            <a:pPr>
              <a:defRPr/>
            </a:pPr>
            <a:r>
              <a:rPr lang="fr-CA" sz="2000" dirty="0">
                <a:solidFill>
                  <a:srgbClr val="333333"/>
                </a:solidFill>
              </a:rPr>
              <a:t>La possibilité est offerte au gouvernement, à l’industrie maritime, aux syndicats et au grand public de participer et d’échanger leurs points de vue sur la santé et sécurité au travail (SST) à Sécurité et sûreté maritimes (SSM).</a:t>
            </a:r>
          </a:p>
          <a:p>
            <a:pPr>
              <a:defRPr/>
            </a:pPr>
            <a:endParaRPr lang="en-US" altLang="fr-FR" sz="2000" dirty="0">
              <a:solidFill>
                <a:srgbClr val="333333"/>
              </a:solidFill>
            </a:endParaRPr>
          </a:p>
          <a:p>
            <a:pPr>
              <a:defRPr/>
            </a:pPr>
            <a:r>
              <a:rPr lang="fr-CA" sz="2000" dirty="0">
                <a:solidFill>
                  <a:srgbClr val="333333"/>
                </a:solidFill>
              </a:rPr>
              <a:t>Sous le Comité permanent sur le personnel :</a:t>
            </a:r>
          </a:p>
          <a:p>
            <a:pPr marL="1076325" indent="-533400">
              <a:buFont typeface="Wingdings" panose="05000000000000000000" pitchFamily="2" charset="2"/>
              <a:buChar char="ü"/>
              <a:defRPr/>
            </a:pPr>
            <a:r>
              <a:rPr lang="fr-CA" sz="2000" dirty="0">
                <a:solidFill>
                  <a:srgbClr val="333333"/>
                </a:solidFill>
              </a:rPr>
              <a:t>Le </a:t>
            </a:r>
            <a:r>
              <a:rPr lang="fr-CA" sz="2000" b="1" dirty="0">
                <a:solidFill>
                  <a:srgbClr val="333333"/>
                </a:solidFill>
              </a:rPr>
              <a:t>groupe de travail de la SSTMM</a:t>
            </a:r>
            <a:r>
              <a:rPr lang="fr-CA" sz="2000" dirty="0">
                <a:solidFill>
                  <a:srgbClr val="333333"/>
                </a:solidFill>
              </a:rPr>
              <a:t> se réunit au niveau national deux fois par an (séances de printemps et d’automne) </a:t>
            </a:r>
          </a:p>
          <a:p>
            <a:pPr>
              <a:defRPr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5D682D-FFBF-4AF2-B268-17946A2F28B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BC3C4FA-E722-41B3-BC31-53A494600613}" type="datetime1">
              <a:rPr lang="en-CA" smtClean="0"/>
              <a:pPr>
                <a:defRPr/>
              </a:pPr>
              <a:t>2022-03-04</a:t>
            </a:fld>
            <a:endParaRPr lang="en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30171D-F5C8-40EC-BA22-EA34EB06E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D8869-1102-4620-83BD-A59D5BBBADF2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>
            <a:extLst>
              <a:ext uri="{FF2B5EF4-FFF2-40B4-BE49-F238E27FC236}">
                <a16:creationId xmlns:a16="http://schemas.microsoft.com/office/drawing/2014/main" id="{9AFC1580-8503-4B40-8A73-F67F6293F3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/>
              <a:t>Comment participer au groupe de travail de la SSTMM?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52E5A9-4AC8-4723-A9F4-239DB6089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fr-CA" sz="2000" dirty="0">
                <a:solidFill>
                  <a:srgbClr val="333333"/>
                </a:solidFill>
                <a:cs typeface="Noto Sans" panose="020B0502040504020204" pitchFamily="34" charset="0"/>
              </a:rPr>
              <a:t>Il y a plusieurs façons de participer à cette consultation :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endParaRPr lang="en-US" altLang="fr-FR" sz="2000" dirty="0">
              <a:solidFill>
                <a:srgbClr val="333333"/>
              </a:solidFill>
              <a:cs typeface="Noto Sans" panose="020B050204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fr-CA" sz="2000" dirty="0">
                <a:solidFill>
                  <a:srgbClr val="333333"/>
                </a:solidFill>
                <a:cs typeface="Noto Sans" panose="020B0502040504020204" pitchFamily="34" charset="0"/>
              </a:rPr>
              <a:t> Assister à une réunion du CCMC. Inscrivez-vous à la section </a:t>
            </a:r>
            <a:r>
              <a:rPr lang="fr-CA" sz="2000" u="sng" dirty="0">
                <a:solidFill>
                  <a:srgbClr val="284162"/>
                </a:solidFill>
                <a:cs typeface="Noto Sans" panose="020B0502040504020204" pitchFamily="34" charset="0"/>
                <a:hlinkClick r:id="rId2"/>
              </a:rPr>
              <a:t>Quand et où</a:t>
            </a:r>
            <a:r>
              <a:rPr lang="fr-CA" sz="2000" dirty="0">
                <a:solidFill>
                  <a:srgbClr val="333333"/>
                </a:solidFill>
                <a:cs typeface="Noto Sans" panose="020B0502040504020204" pitchFamily="34" charset="0"/>
              </a:rPr>
              <a:t> ci-dessous.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AutoNum type="arabicPeriod" startAt="2"/>
              <a:defRPr/>
            </a:pPr>
            <a:endParaRPr lang="en-US" altLang="fr-FR" sz="2000" dirty="0">
              <a:solidFill>
                <a:srgbClr val="333333"/>
              </a:solidFill>
              <a:cs typeface="Noto Sans" panose="020B050204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AutoNum type="arabicPeriod" startAt="2"/>
              <a:defRPr/>
            </a:pPr>
            <a:r>
              <a:rPr lang="fr-CA" sz="2000" dirty="0">
                <a:solidFill>
                  <a:srgbClr val="333333"/>
                </a:solidFill>
                <a:cs typeface="Noto Sans" panose="020B0502040504020204" pitchFamily="34" charset="0"/>
              </a:rPr>
              <a:t> Envoyer vos propositions de points à l’ordre du jour au </a:t>
            </a:r>
            <a:r>
              <a:rPr lang="fr-CA" sz="2000" u="sng" dirty="0">
                <a:solidFill>
                  <a:srgbClr val="284162"/>
                </a:solidFill>
                <a:cs typeface="Noto Sans" panose="020B0502040504020204" pitchFamily="34" charset="0"/>
                <a:hlinkClick r:id="rId3"/>
              </a:rPr>
              <a:t>secrétariat du CCMC</a:t>
            </a:r>
            <a:r>
              <a:rPr lang="fr-CA" sz="2000" dirty="0">
                <a:solidFill>
                  <a:srgbClr val="333333"/>
                </a:solidFill>
                <a:cs typeface="Noto Sans" panose="020B0502040504020204" pitchFamily="34" charset="0"/>
              </a:rPr>
              <a:t> par courriel ou par la poste.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fr-FR" sz="2000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CA" sz="2000" dirty="0">
                <a:solidFill>
                  <a:srgbClr val="333333"/>
                </a:solidFill>
                <a:cs typeface="Noto Sans" panose="020B0502040504020204" pitchFamily="34" charset="0"/>
              </a:rPr>
              <a:t>3. Pour recevoir des renseignements et être ajouté à la liste de distribution, veuillez envoyer un courriel à </a:t>
            </a:r>
            <a:r>
              <a:rPr lang="fr-CA" sz="2000" dirty="0">
                <a:solidFill>
                  <a:srgbClr val="333333"/>
                </a:solidFill>
                <a:cs typeface="Noto Sans" panose="020B0502040504020204" pitchFamily="34" charset="0"/>
                <a:hlinkClick r:id="rId4"/>
              </a:rPr>
              <a:t>cmac-ccmc@tc.gc.ca</a:t>
            </a:r>
            <a:r>
              <a:rPr lang="fr-CA" sz="2000" dirty="0">
                <a:solidFill>
                  <a:srgbClr val="333333"/>
                </a:solidFill>
                <a:cs typeface="Noto Sans" panose="020B0502040504020204" pitchFamily="34" charset="0"/>
              </a:rPr>
              <a:t>. </a:t>
            </a:r>
          </a:p>
          <a:p>
            <a:pPr>
              <a:defRPr/>
            </a:pPr>
            <a:endParaRPr lang="en-US" altLang="fr-FR" sz="1600" dirty="0">
              <a:solidFill>
                <a:srgbClr val="333333"/>
              </a:solidFill>
              <a:cs typeface="Noto Sans" panose="020B0502040504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126C15-036B-4F62-9DF8-F6CB95F1419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BC3C4FA-E722-41B3-BC31-53A494600613}" type="datetime1">
              <a:rPr lang="en-CA" smtClean="0"/>
              <a:pPr>
                <a:defRPr/>
              </a:pPr>
              <a:t>2022-03-04</a:t>
            </a:fld>
            <a:endParaRPr lang="en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D958E5-A5AB-4E85-9CE9-D363BC8A6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4D504-C6EA-4E29-A6F2-96B89B6ED4D4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  <p:sp>
        <p:nvSpPr>
          <p:cNvPr id="8198" name="Rectangle 2">
            <a:extLst>
              <a:ext uri="{FF2B5EF4-FFF2-40B4-BE49-F238E27FC236}">
                <a16:creationId xmlns:a16="http://schemas.microsoft.com/office/drawing/2014/main" id="{CA9F1A18-AA5F-47D0-AE86-F92BE221D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77825"/>
            <a:ext cx="236538" cy="12128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241224" bIns="73002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A" sz="1500">
                <a:solidFill>
                  <a:srgbClr val="333333"/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>
            <a:extLst>
              <a:ext uri="{FF2B5EF4-FFF2-40B4-BE49-F238E27FC236}">
                <a16:creationId xmlns:a16="http://schemas.microsoft.com/office/drawing/2014/main" id="{43AFE0C0-575C-4A87-8F76-0F2FD709D0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07963"/>
            <a:ext cx="7886700" cy="2601912"/>
          </a:xfrm>
        </p:spPr>
        <p:txBody>
          <a:bodyPr/>
          <a:lstStyle/>
          <a:p>
            <a:r>
              <a:rPr lang="fr-CA" sz="3600" dirty="0"/>
              <a:t>Quels documents de SSTMM ont été récemment publiés aux fins de consultation?</a:t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44857C-36A6-469D-B3C5-BF3D4C4CB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65960"/>
            <a:ext cx="7886700" cy="4415790"/>
          </a:xfrm>
        </p:spPr>
        <p:txBody>
          <a:bodyPr/>
          <a:lstStyle/>
          <a:p>
            <a:pPr>
              <a:defRPr/>
            </a:pPr>
            <a:r>
              <a:rPr lang="fr-CA" sz="2400" dirty="0"/>
              <a:t>Les documents de SST sont publiés sur le </a:t>
            </a:r>
            <a:r>
              <a:rPr lang="fr-CA" sz="2400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2"/>
              </a:rPr>
              <a:t>Google Drive – CCMC</a:t>
            </a:r>
            <a:r>
              <a:rPr lang="fr-CA" sz="2400" dirty="0"/>
              <a:t> (automne 2021) :</a:t>
            </a:r>
          </a:p>
          <a:p>
            <a:pPr marL="342900" indent="371475">
              <a:buFont typeface="+mj-lt"/>
              <a:buAutoNum type="arabicParenR"/>
              <a:tabLst>
                <a:tab pos="895350" algn="l"/>
              </a:tabLst>
              <a:defRPr/>
            </a:pPr>
            <a:r>
              <a:rPr lang="fr-CA" sz="2000" dirty="0">
                <a:ea typeface="Times New Roman" panose="02020603050405020304" pitchFamily="18" charset="0"/>
              </a:rPr>
              <a:t>Sujet 3b – SSTMM CCMC – Comité tripartite national – Mandat 	(nov. 2019 et mise à jour 2020)</a:t>
            </a:r>
          </a:p>
          <a:p>
            <a:pPr marL="342900" indent="371475">
              <a:buFont typeface="+mj-lt"/>
              <a:buAutoNum type="arabicParenR"/>
              <a:tabLst>
                <a:tab pos="895350" algn="l"/>
              </a:tabLst>
              <a:defRPr/>
            </a:pPr>
            <a:r>
              <a:rPr lang="fr-CA" sz="2000" dirty="0">
                <a:ea typeface="Times New Roman" panose="02020603050405020304" pitchFamily="18" charset="0"/>
              </a:rPr>
              <a:t>Sujet 3c – Plan de travail et priorités en SSTMM du CCMC (nov. 2019) avec ajouts en rouge (nov. 2020)</a:t>
            </a:r>
          </a:p>
          <a:p>
            <a:pPr marL="342900" indent="371475">
              <a:buFont typeface="+mj-lt"/>
              <a:buAutoNum type="arabicParenR"/>
              <a:tabLst>
                <a:tab pos="895350" algn="l"/>
              </a:tabLst>
              <a:defRPr/>
            </a:pPr>
            <a:r>
              <a:rPr lang="fr-CA" sz="2000" dirty="0">
                <a:ea typeface="Times New Roman" panose="02020603050405020304" pitchFamily="18" charset="0"/>
              </a:rPr>
              <a:t>Sujet 3d – Projets de directives sur les espaces clos – Cale à marchandise (nov. 2021)</a:t>
            </a:r>
          </a:p>
          <a:p>
            <a:pPr marL="342900" indent="371475">
              <a:buFont typeface="+mj-lt"/>
              <a:buAutoNum type="arabicParenR"/>
              <a:tabLst>
                <a:tab pos="895350" algn="l"/>
              </a:tabLst>
              <a:defRPr/>
            </a:pPr>
            <a:r>
              <a:rPr lang="fr-CA" sz="2000" dirty="0">
                <a:ea typeface="Times New Roman" panose="02020603050405020304" pitchFamily="18" charset="0"/>
              </a:rPr>
              <a:t>Sujet 3e – Questions reçues de l’industrie (nov. 2021) – Réponses fournies lors de la retransmission de la session en juin 2021 	</a:t>
            </a:r>
          </a:p>
          <a:p>
            <a:pPr marL="342900" indent="371475">
              <a:buFont typeface="+mj-lt"/>
              <a:buAutoNum type="arabicParenR"/>
              <a:tabLst>
                <a:tab pos="895350" algn="l"/>
              </a:tabLst>
              <a:defRPr/>
            </a:pPr>
            <a:r>
              <a:rPr lang="fr-CA" sz="2000" dirty="0">
                <a:ea typeface="Times New Roman" panose="02020603050405020304" pitchFamily="18" charset="0"/>
              </a:rPr>
              <a:t>Sujet 3f – Projet de Bulletin de la Sécurité des navires – Filet de sécurité sous les moyens d’accès à un bâtiment (nov. 2021</a:t>
            </a:r>
            <a:r>
              <a:rPr lang="fr-CA" sz="1600" dirty="0">
                <a:ea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fr-CA" sz="24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102831-6D3D-41CF-A7E1-D2D8CE5DAB7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BC3C4FA-E722-41B3-BC31-53A494600613}" type="datetime1">
              <a:rPr lang="en-CA" smtClean="0"/>
              <a:pPr>
                <a:defRPr/>
              </a:pPr>
              <a:t>2022-03-04</a:t>
            </a:fld>
            <a:endParaRPr lang="en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D1C67A-2472-4EC3-ACAB-835234A2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9509F-8041-4500-BE4D-8DF41DBEFFAC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48BF09B7-8FDD-4497-B60D-393692648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fr-CA" sz="3600" dirty="0"/>
            </a:br>
            <a:r>
              <a:rPr lang="fr-CA" sz="3600" dirty="0"/>
              <a:t>Comment fournir une rétroaction?</a:t>
            </a:r>
          </a:p>
        </p:txBody>
      </p:sp>
      <p:sp>
        <p:nvSpPr>
          <p:cNvPr id="10243" name="Espace réservé du contenu 2">
            <a:extLst>
              <a:ext uri="{FF2B5EF4-FFF2-40B4-BE49-F238E27FC236}">
                <a16:creationId xmlns:a16="http://schemas.microsoft.com/office/drawing/2014/main" id="{FCDFC513-CC4E-4E22-9FA4-D673FCCF1D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8039100" cy="4351338"/>
          </a:xfrm>
        </p:spPr>
        <p:txBody>
          <a:bodyPr/>
          <a:lstStyle/>
          <a:p>
            <a:endParaRPr lang="en-CA" altLang="fr-FR" sz="2400" dirty="0">
              <a:solidFill>
                <a:srgbClr val="595959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fr-CA" dirty="0"/>
              <a:t>Transports Canada souhaite recevoir des commentaires écrits communs sur les documents de SST à l’aide du formulaire suivant :</a:t>
            </a:r>
          </a:p>
          <a:p>
            <a:endParaRPr lang="en-CA" altLang="fr-FR" dirty="0"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CA" dirty="0"/>
              <a:t> Sujet 3a – Formulaire de commentaires CCMC SSTMM  </a:t>
            </a:r>
          </a:p>
          <a:p>
            <a:endParaRPr lang="en-CA" altLang="fr-FR" sz="2400" dirty="0"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lang="fr-CA" altLang="fr-FR" sz="2400" dirty="0"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lang="fr-CA" altLang="fr-FR" sz="24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873D47-55B8-408E-988D-9B5A1960F2C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BC3C4FA-E722-41B3-BC31-53A494600613}" type="datetime1">
              <a:rPr lang="en-CA" smtClean="0"/>
              <a:pPr>
                <a:defRPr/>
              </a:pPr>
              <a:t>2022-03-04</a:t>
            </a:fld>
            <a:endParaRPr lang="en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24DF9A-E1C8-4DE6-BFD5-669A03322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073AB-0EEF-4534-B3E6-2A09605C0CB4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>
            <a:extLst>
              <a:ext uri="{FF2B5EF4-FFF2-40B4-BE49-F238E27FC236}">
                <a16:creationId xmlns:a16="http://schemas.microsoft.com/office/drawing/2014/main" id="{F7AE8C05-E797-4448-AA7F-3DFACB2C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fr-CA" sz="3200" dirty="0"/>
            </a:br>
            <a:r>
              <a:rPr lang="fr-CA" sz="3200" dirty="0"/>
              <a:t>Quelles sont les prochaines étapes?</a:t>
            </a:r>
          </a:p>
        </p:txBody>
      </p:sp>
      <p:sp>
        <p:nvSpPr>
          <p:cNvPr id="11267" name="Espace réservé du contenu 2">
            <a:extLst>
              <a:ext uri="{FF2B5EF4-FFF2-40B4-BE49-F238E27FC236}">
                <a16:creationId xmlns:a16="http://schemas.microsoft.com/office/drawing/2014/main" id="{FA0BD34D-3A9A-4E4F-99D7-EF69DDBF96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CA" altLang="fr-FR" sz="2400" dirty="0"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>
              <a:defRPr/>
            </a:pPr>
            <a:r>
              <a:rPr lang="fr-CA" dirty="0"/>
              <a:t>De plus amples renseignements seront fournis et la discussion se poursuivra lors de la prochaine réunion virtuelle du CCMC sur la SSTMM, qui aura lieu le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CA" b="1" dirty="0">
                <a:ea typeface="Cambria" panose="02040503050406030204" pitchFamily="18" charset="0"/>
                <a:cs typeface="Cambria" panose="02040503050406030204" pitchFamily="18" charset="0"/>
              </a:rPr>
              <a:t>   3 mai 2022</a:t>
            </a:r>
          </a:p>
          <a:p>
            <a:pPr>
              <a:defRPr/>
            </a:pPr>
            <a:endParaRPr lang="fr-CA" altLang="fr-FR" sz="24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527077-B9F8-441C-9DDE-D17C23B9E3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0C6C6E-07B8-4D4C-B91E-EA433F7F0734}" type="datetime1">
              <a:rPr lang="en-CA" smtClean="0"/>
              <a:pPr>
                <a:defRPr/>
              </a:pPr>
              <a:t>2022-03-04</a:t>
            </a:fld>
            <a:endParaRPr lang="en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BCE0849-3527-47D2-997D-7DF9BDCAD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46944-163B-4CB8-A8D6-B7C9F2C1E35B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>
            <a:extLst>
              <a:ext uri="{FF2B5EF4-FFF2-40B4-BE49-F238E27FC236}">
                <a16:creationId xmlns:a16="http://schemas.microsoft.com/office/drawing/2014/main" id="{56D640E3-92EA-46FD-A78E-09143B821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/>
              <a:t>Questions et personne-ressource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A9E9EB8-1746-44DB-A72C-F7B63F93F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5040630" cy="43513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CA" sz="2400" b="1" dirty="0"/>
              <a:t>Nicole Dubé</a:t>
            </a:r>
            <a:r>
              <a:rPr lang="fr-CA" sz="2400" dirty="0"/>
              <a:t>	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CA" sz="2400" dirty="0"/>
              <a:t>Gestionnaire intérimaire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CA" sz="2400" b="1" dirty="0"/>
              <a:t>Programme de santé et de sécurité au travail en milieu maritime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CA" sz="2400" dirty="0">
                <a:hlinkClick r:id="rId2"/>
              </a:rPr>
              <a:t>Nicole.dube@tc.gc.ca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CA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CA" sz="2400" dirty="0"/>
              <a:t>Transports Canada, Sécurité et sûreté maritimes</a:t>
            </a:r>
          </a:p>
          <a:p>
            <a:pPr>
              <a:defRPr/>
            </a:pPr>
            <a:endParaRPr lang="fr-CA" sz="24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E98F45-6A58-441F-BAD8-85A600EEE86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BC3C4FA-E722-41B3-BC31-53A494600613}" type="datetime1">
              <a:rPr lang="en-CA" smtClean="0"/>
              <a:pPr>
                <a:defRPr/>
              </a:pPr>
              <a:t>2022-03-04</a:t>
            </a:fld>
            <a:endParaRPr lang="en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388F17-C3F2-4F20-9922-0B1CB5564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3A23A-3B32-4884-96AA-010025711184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  <p:pic>
        <p:nvPicPr>
          <p:cNvPr id="12294" name="Espace réservé du contenu 6">
            <a:extLst>
              <a:ext uri="{FF2B5EF4-FFF2-40B4-BE49-F238E27FC236}">
                <a16:creationId xmlns:a16="http://schemas.microsoft.com/office/drawing/2014/main" id="{CCF63043-16AE-43A4-9F20-B984A359CF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6440" y="1690688"/>
            <a:ext cx="2708910" cy="341471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ransport Canad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FA291"/>
      </a:accent1>
      <a:accent2>
        <a:srgbClr val="7CCCBD"/>
      </a:accent2>
      <a:accent3>
        <a:srgbClr val="008AB1"/>
      </a:accent3>
      <a:accent4>
        <a:srgbClr val="DF6420"/>
      </a:accent4>
      <a:accent5>
        <a:srgbClr val="00698C"/>
      </a:accent5>
      <a:accent6>
        <a:srgbClr val="D3DF44"/>
      </a:accent6>
      <a:hlink>
        <a:srgbClr val="595959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</TotalTime>
  <Words>676</Words>
  <Application>Microsoft Office PowerPoint</Application>
  <PresentationFormat>Affichage à l'écran (4:3)</PresentationFormat>
  <Paragraphs>73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Noto Sans</vt:lpstr>
      <vt:lpstr>Wingdings</vt:lpstr>
      <vt:lpstr>Office Theme</vt:lpstr>
      <vt:lpstr>Règlement sur la santé et la sécurité au travail en milieu maritime pris en vertu de la partie II du Code canadien du travail</vt:lpstr>
      <vt:lpstr>Aperçu – Règlement sur la santé et la sécurité au travail en milieu maritime (SSTMM) </vt:lpstr>
      <vt:lpstr> Qui est couvert par le Règlement sur la SSTMM? </vt:lpstr>
      <vt:lpstr>Quelles sont les réunions qui ont lieu avec l’industrie maritime? </vt:lpstr>
      <vt:lpstr>Comment participer au groupe de travail de la SSTMM?</vt:lpstr>
      <vt:lpstr>Quels documents de SSTMM ont été récemment publiés aux fins de consultation? </vt:lpstr>
      <vt:lpstr> Comment fournir une rétroaction?</vt:lpstr>
      <vt:lpstr> Quelles sont les prochaines étapes?</vt:lpstr>
      <vt:lpstr>Questions et personne-ressource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Dube, Nicole</cp:lastModifiedBy>
  <cp:revision>32</cp:revision>
  <dcterms:created xsi:type="dcterms:W3CDTF">2019-04-09T19:40:21Z</dcterms:created>
  <dcterms:modified xsi:type="dcterms:W3CDTF">2022-03-04T19:25:21Z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b64f8a-9106-4cda-819e-b627ee2cf2ec_Enabled">
    <vt:lpwstr>true</vt:lpwstr>
  </property>
  <property fmtid="{D5CDD505-2E9C-101B-9397-08002B2CF9AE}" pid="3" name="MSIP_Label_7bb64f8a-9106-4cda-819e-b627ee2cf2ec_SetDate">
    <vt:lpwstr>2022-03-04T19:25:21Z</vt:lpwstr>
  </property>
  <property fmtid="{D5CDD505-2E9C-101B-9397-08002B2CF9AE}" pid="4" name="MSIP_Label_7bb64f8a-9106-4cda-819e-b627ee2cf2ec_Method">
    <vt:lpwstr>Privileged</vt:lpwstr>
  </property>
  <property fmtid="{D5CDD505-2E9C-101B-9397-08002B2CF9AE}" pid="5" name="MSIP_Label_7bb64f8a-9106-4cda-819e-b627ee2cf2ec_Name">
    <vt:lpwstr>Unclassified</vt:lpwstr>
  </property>
  <property fmtid="{D5CDD505-2E9C-101B-9397-08002B2CF9AE}" pid="6" name="MSIP_Label_7bb64f8a-9106-4cda-819e-b627ee2cf2ec_SiteId">
    <vt:lpwstr>2008ffa9-c9b2-4d97-9ad9-4ace25386be7</vt:lpwstr>
  </property>
  <property fmtid="{D5CDD505-2E9C-101B-9397-08002B2CF9AE}" pid="7" name="MSIP_Label_7bb64f8a-9106-4cda-819e-b627ee2cf2ec_ActionId">
    <vt:lpwstr>1c357ad2-3dfc-442d-be60-5cfe127512fd</vt:lpwstr>
  </property>
  <property fmtid="{D5CDD505-2E9C-101B-9397-08002B2CF9AE}" pid="8" name="MSIP_Label_7bb64f8a-9106-4cda-819e-b627ee2cf2ec_ContentBits">
    <vt:lpwstr>1</vt:lpwstr>
  </property>
</Properties>
</file>