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57" r:id="rId5"/>
    <p:sldId id="258" r:id="rId6"/>
    <p:sldId id="261" r:id="rId7"/>
    <p:sldId id="259" r:id="rId8"/>
    <p:sldId id="264" r:id="rId9"/>
    <p:sldId id="263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EE1F28-BF8B-43D5-B9AC-1A658F98A5F0}" v="11" dt="2020-01-27T04:10:06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 Taylor" userId="7ffea8ee863f81d1" providerId="LiveId" clId="{88EE1F28-BF8B-43D5-B9AC-1A658F98A5F0}"/>
    <pc:docChg chg="delSld">
      <pc:chgData name="Bill Taylor" userId="7ffea8ee863f81d1" providerId="LiveId" clId="{88EE1F28-BF8B-43D5-B9AC-1A658F98A5F0}" dt="2020-01-27T04:13:37.590" v="0" actId="2696"/>
      <pc:docMkLst>
        <pc:docMk/>
      </pc:docMkLst>
      <pc:sldChg chg="del">
        <pc:chgData name="Bill Taylor" userId="7ffea8ee863f81d1" providerId="LiveId" clId="{88EE1F28-BF8B-43D5-B9AC-1A658F98A5F0}" dt="2020-01-27T04:13:37.590" v="0" actId="2696"/>
        <pc:sldMkLst>
          <pc:docMk/>
          <pc:sldMk cId="305521803" sldId="262"/>
        </pc:sldMkLst>
      </pc:sldChg>
    </pc:docChg>
  </pc:docChgLst>
  <pc:docChgLst>
    <pc:chgData name="Bill Taylor" userId="7ffea8ee863f81d1" providerId="LiveId" clId="{4651AE49-7CA6-44FD-95FA-01EDD9462CCB}"/>
    <pc:docChg chg="custSel addSld modSld">
      <pc:chgData name="Bill Taylor" userId="7ffea8ee863f81d1" providerId="LiveId" clId="{4651AE49-7CA6-44FD-95FA-01EDD9462CCB}" dt="2020-01-27T04:10:42.801" v="741" actId="20577"/>
      <pc:docMkLst>
        <pc:docMk/>
      </pc:docMkLst>
      <pc:sldChg chg="modSp">
        <pc:chgData name="Bill Taylor" userId="7ffea8ee863f81d1" providerId="LiveId" clId="{4651AE49-7CA6-44FD-95FA-01EDD9462CCB}" dt="2020-01-27T03:50:56.958" v="9" actId="255"/>
        <pc:sldMkLst>
          <pc:docMk/>
          <pc:sldMk cId="2967217512" sldId="258"/>
        </pc:sldMkLst>
        <pc:spChg chg="mod">
          <ac:chgData name="Bill Taylor" userId="7ffea8ee863f81d1" providerId="LiveId" clId="{4651AE49-7CA6-44FD-95FA-01EDD9462CCB}" dt="2020-01-27T03:50:56.958" v="9" actId="255"/>
          <ac:spMkLst>
            <pc:docMk/>
            <pc:sldMk cId="2967217512" sldId="258"/>
            <ac:spMk id="3" creationId="{52142740-9A63-4AF2-8CD8-D97E80383838}"/>
          </ac:spMkLst>
        </pc:spChg>
        <pc:spChg chg="mod">
          <ac:chgData name="Bill Taylor" userId="7ffea8ee863f81d1" providerId="LiveId" clId="{4651AE49-7CA6-44FD-95FA-01EDD9462CCB}" dt="2020-01-27T03:50:56.958" v="9" actId="255"/>
          <ac:spMkLst>
            <pc:docMk/>
            <pc:sldMk cId="2967217512" sldId="258"/>
            <ac:spMk id="5" creationId="{3F10571B-A5ED-4BDA-9EB8-417A8185968D}"/>
          </ac:spMkLst>
        </pc:spChg>
        <pc:spChg chg="mod">
          <ac:chgData name="Bill Taylor" userId="7ffea8ee863f81d1" providerId="LiveId" clId="{4651AE49-7CA6-44FD-95FA-01EDD9462CCB}" dt="2020-01-27T03:50:56.958" v="9" actId="255"/>
          <ac:spMkLst>
            <pc:docMk/>
            <pc:sldMk cId="2967217512" sldId="258"/>
            <ac:spMk id="6" creationId="{A4DFE137-7429-4BEC-A92B-236F3C8D1090}"/>
          </ac:spMkLst>
        </pc:spChg>
        <pc:spChg chg="mod">
          <ac:chgData name="Bill Taylor" userId="7ffea8ee863f81d1" providerId="LiveId" clId="{4651AE49-7CA6-44FD-95FA-01EDD9462CCB}" dt="2020-01-27T03:50:56.958" v="9" actId="255"/>
          <ac:spMkLst>
            <pc:docMk/>
            <pc:sldMk cId="2967217512" sldId="258"/>
            <ac:spMk id="8" creationId="{8815A427-E5B1-4D99-9618-DE89231557B2}"/>
          </ac:spMkLst>
        </pc:spChg>
      </pc:sldChg>
      <pc:sldChg chg="addSp modSp">
        <pc:chgData name="Bill Taylor" userId="7ffea8ee863f81d1" providerId="LiveId" clId="{4651AE49-7CA6-44FD-95FA-01EDD9462CCB}" dt="2020-01-27T03:55:51.113" v="216" actId="20577"/>
        <pc:sldMkLst>
          <pc:docMk/>
          <pc:sldMk cId="2694915345" sldId="259"/>
        </pc:sldMkLst>
        <pc:spChg chg="add mod">
          <ac:chgData name="Bill Taylor" userId="7ffea8ee863f81d1" providerId="LiveId" clId="{4651AE49-7CA6-44FD-95FA-01EDD9462CCB}" dt="2020-01-27T03:55:51.113" v="216" actId="20577"/>
          <ac:spMkLst>
            <pc:docMk/>
            <pc:sldMk cId="2694915345" sldId="259"/>
            <ac:spMk id="2" creationId="{27DB826C-1D30-4293-B794-9057DF319777}"/>
          </ac:spMkLst>
        </pc:spChg>
        <pc:spChg chg="add mod">
          <ac:chgData name="Bill Taylor" userId="7ffea8ee863f81d1" providerId="LiveId" clId="{4651AE49-7CA6-44FD-95FA-01EDD9462CCB}" dt="2020-01-27T03:51:59.589" v="39" actId="1076"/>
          <ac:spMkLst>
            <pc:docMk/>
            <pc:sldMk cId="2694915345" sldId="259"/>
            <ac:spMk id="3" creationId="{4EE34B57-5A11-4AC3-BDF8-8F5F5A62A72E}"/>
          </ac:spMkLst>
        </pc:spChg>
      </pc:sldChg>
      <pc:sldChg chg="modSp">
        <pc:chgData name="Bill Taylor" userId="7ffea8ee863f81d1" providerId="LiveId" clId="{4651AE49-7CA6-44FD-95FA-01EDD9462CCB}" dt="2020-01-27T03:50:17.904" v="8" actId="207"/>
        <pc:sldMkLst>
          <pc:docMk/>
          <pc:sldMk cId="462506207" sldId="261"/>
        </pc:sldMkLst>
        <pc:spChg chg="mod">
          <ac:chgData name="Bill Taylor" userId="7ffea8ee863f81d1" providerId="LiveId" clId="{4651AE49-7CA6-44FD-95FA-01EDD9462CCB}" dt="2020-01-27T03:50:17.904" v="8" actId="207"/>
          <ac:spMkLst>
            <pc:docMk/>
            <pc:sldMk cId="462506207" sldId="261"/>
            <ac:spMk id="5" creationId="{3F10571B-A5ED-4BDA-9EB8-417A8185968D}"/>
          </ac:spMkLst>
        </pc:spChg>
      </pc:sldChg>
      <pc:sldChg chg="delSp add">
        <pc:chgData name="Bill Taylor" userId="7ffea8ee863f81d1" providerId="LiveId" clId="{4651AE49-7CA6-44FD-95FA-01EDD9462CCB}" dt="2020-01-27T03:46:51.171" v="2" actId="478"/>
        <pc:sldMkLst>
          <pc:docMk/>
          <pc:sldMk cId="305521803" sldId="262"/>
        </pc:sldMkLst>
        <pc:spChg chg="del">
          <ac:chgData name="Bill Taylor" userId="7ffea8ee863f81d1" providerId="LiveId" clId="{4651AE49-7CA6-44FD-95FA-01EDD9462CCB}" dt="2020-01-27T03:46:47.421" v="1" actId="478"/>
          <ac:spMkLst>
            <pc:docMk/>
            <pc:sldMk cId="305521803" sldId="262"/>
            <ac:spMk id="2" creationId="{125C341C-1A0E-4D0C-9F5F-7B3DB815EEFB}"/>
          </ac:spMkLst>
        </pc:spChg>
        <pc:spChg chg="del">
          <ac:chgData name="Bill Taylor" userId="7ffea8ee863f81d1" providerId="LiveId" clId="{4651AE49-7CA6-44FD-95FA-01EDD9462CCB}" dt="2020-01-27T03:46:51.171" v="2" actId="478"/>
          <ac:spMkLst>
            <pc:docMk/>
            <pc:sldMk cId="305521803" sldId="262"/>
            <ac:spMk id="3" creationId="{2B977082-7A1E-4198-9309-A218C1505037}"/>
          </ac:spMkLst>
        </pc:spChg>
      </pc:sldChg>
      <pc:sldChg chg="add">
        <pc:chgData name="Bill Taylor" userId="7ffea8ee863f81d1" providerId="LiveId" clId="{4651AE49-7CA6-44FD-95FA-01EDD9462CCB}" dt="2020-01-27T03:59:37.414" v="217"/>
        <pc:sldMkLst>
          <pc:docMk/>
          <pc:sldMk cId="293131081" sldId="263"/>
        </pc:sldMkLst>
      </pc:sldChg>
      <pc:sldChg chg="addSp modSp add">
        <pc:chgData name="Bill Taylor" userId="7ffea8ee863f81d1" providerId="LiveId" clId="{4651AE49-7CA6-44FD-95FA-01EDD9462CCB}" dt="2020-01-27T04:10:42.801" v="741" actId="20577"/>
        <pc:sldMkLst>
          <pc:docMk/>
          <pc:sldMk cId="1567333892" sldId="264"/>
        </pc:sldMkLst>
        <pc:spChg chg="mod">
          <ac:chgData name="Bill Taylor" userId="7ffea8ee863f81d1" providerId="LiveId" clId="{4651AE49-7CA6-44FD-95FA-01EDD9462CCB}" dt="2020-01-27T04:09:51.092" v="681" actId="207"/>
          <ac:spMkLst>
            <pc:docMk/>
            <pc:sldMk cId="1567333892" sldId="264"/>
            <ac:spMk id="2" creationId="{27DB826C-1D30-4293-B794-9057DF319777}"/>
          </ac:spMkLst>
        </pc:spChg>
        <pc:spChg chg="mod">
          <ac:chgData name="Bill Taylor" userId="7ffea8ee863f81d1" providerId="LiveId" clId="{4651AE49-7CA6-44FD-95FA-01EDD9462CCB}" dt="2020-01-27T04:00:10.708" v="228" actId="20577"/>
          <ac:spMkLst>
            <pc:docMk/>
            <pc:sldMk cId="1567333892" sldId="264"/>
            <ac:spMk id="3" creationId="{4EE34B57-5A11-4AC3-BDF8-8F5F5A62A72E}"/>
          </ac:spMkLst>
        </pc:spChg>
        <pc:spChg chg="add mod">
          <ac:chgData name="Bill Taylor" userId="7ffea8ee863f81d1" providerId="LiveId" clId="{4651AE49-7CA6-44FD-95FA-01EDD9462CCB}" dt="2020-01-27T04:10:42.801" v="741" actId="20577"/>
          <ac:spMkLst>
            <pc:docMk/>
            <pc:sldMk cId="1567333892" sldId="264"/>
            <ac:spMk id="4" creationId="{1F4E4F17-B302-486D-93D1-A9C737AF3DAB}"/>
          </ac:spMkLst>
        </pc:spChg>
        <pc:spChg chg="add mod">
          <ac:chgData name="Bill Taylor" userId="7ffea8ee863f81d1" providerId="LiveId" clId="{4651AE49-7CA6-44FD-95FA-01EDD9462CCB}" dt="2020-01-27T04:09:58.295" v="682" actId="207"/>
          <ac:spMkLst>
            <pc:docMk/>
            <pc:sldMk cId="1567333892" sldId="264"/>
            <ac:spMk id="5" creationId="{BDEFDBC8-825B-484A-88F8-A6B51D56291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456F-0D45-4E40-9F27-D13FC9458A3E}" type="datetimeFigureOut">
              <a:rPr lang="en-CA" smtClean="0"/>
              <a:t>2020-01-27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C18C-7C23-47BA-8FDF-FE34207137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942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456F-0D45-4E40-9F27-D13FC9458A3E}" type="datetimeFigureOut">
              <a:rPr lang="en-CA" smtClean="0"/>
              <a:t>2020-01-27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C18C-7C23-47BA-8FDF-FE34207137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484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456F-0D45-4E40-9F27-D13FC9458A3E}" type="datetimeFigureOut">
              <a:rPr lang="en-CA" smtClean="0"/>
              <a:t>2020-01-27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C18C-7C23-47BA-8FDF-FE34207137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840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456F-0D45-4E40-9F27-D13FC9458A3E}" type="datetimeFigureOut">
              <a:rPr lang="en-CA" smtClean="0"/>
              <a:t>2020-01-27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C18C-7C23-47BA-8FDF-FE34207137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814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456F-0D45-4E40-9F27-D13FC9458A3E}" type="datetimeFigureOut">
              <a:rPr lang="en-CA" smtClean="0"/>
              <a:t>2020-01-27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C18C-7C23-47BA-8FDF-FE34207137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20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456F-0D45-4E40-9F27-D13FC9458A3E}" type="datetimeFigureOut">
              <a:rPr lang="en-CA" smtClean="0"/>
              <a:t>2020-01-27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C18C-7C23-47BA-8FDF-FE34207137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323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456F-0D45-4E40-9F27-D13FC9458A3E}" type="datetimeFigureOut">
              <a:rPr lang="en-CA" smtClean="0"/>
              <a:t>2020-01-27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C18C-7C23-47BA-8FDF-FE34207137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16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456F-0D45-4E40-9F27-D13FC9458A3E}" type="datetimeFigureOut">
              <a:rPr lang="en-CA" smtClean="0"/>
              <a:t>2020-01-27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C18C-7C23-47BA-8FDF-FE34207137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559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456F-0D45-4E40-9F27-D13FC9458A3E}" type="datetimeFigureOut">
              <a:rPr lang="en-CA" smtClean="0"/>
              <a:t>2020-01-27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C18C-7C23-47BA-8FDF-FE34207137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180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456F-0D45-4E40-9F27-D13FC9458A3E}" type="datetimeFigureOut">
              <a:rPr lang="en-CA" smtClean="0"/>
              <a:t>2020-01-27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C18C-7C23-47BA-8FDF-FE34207137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296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456F-0D45-4E40-9F27-D13FC9458A3E}" type="datetimeFigureOut">
              <a:rPr lang="en-CA" smtClean="0"/>
              <a:t>2020-01-27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C18C-7C23-47BA-8FDF-FE34207137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570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F456F-0D45-4E40-9F27-D13FC9458A3E}" type="datetimeFigureOut">
              <a:rPr lang="en-CA" smtClean="0"/>
              <a:t>2020-01-27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FC18C-7C23-47BA-8FDF-FE34207137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582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2189" y="617211"/>
            <a:ext cx="68636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dirty="0"/>
              <a:t>The PPMG Data Landscape</a:t>
            </a:r>
          </a:p>
        </p:txBody>
      </p:sp>
    </p:spTree>
    <p:extLst>
      <p:ext uri="{BB962C8B-B14F-4D97-AF65-F5344CB8AC3E}">
        <p14:creationId xmlns:p14="http://schemas.microsoft.com/office/powerpoint/2010/main" val="4029379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4093" y="905342"/>
            <a:ext cx="106272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CA" dirty="0"/>
              <a:t>Data </a:t>
            </a:r>
            <a:r>
              <a:rPr lang="en-CA" dirty="0" smtClean="0"/>
              <a:t>Types </a:t>
            </a:r>
            <a:r>
              <a:rPr lang="en-CA" dirty="0" smtClean="0">
                <a:solidFill>
                  <a:srgbClr val="FF0000"/>
                </a:solidFill>
              </a:rPr>
              <a:t>Brainstorm items</a:t>
            </a:r>
            <a:endParaRPr lang="en-CA" dirty="0" smtClean="0"/>
          </a:p>
          <a:p>
            <a:pPr marL="857250" lvl="1" indent="-400050">
              <a:buAutoNum type="romanLcParenR"/>
            </a:pPr>
            <a:r>
              <a:rPr lang="en-CA" dirty="0" smtClean="0"/>
              <a:t>Reports, reports under construction,</a:t>
            </a:r>
          </a:p>
          <a:p>
            <a:pPr marL="857250" lvl="1" indent="-400050">
              <a:buAutoNum type="romanLcParenR"/>
            </a:pPr>
            <a:r>
              <a:rPr lang="en-CA" dirty="0" smtClean="0"/>
              <a:t>metrics, logic models</a:t>
            </a:r>
          </a:p>
          <a:p>
            <a:pPr marL="857250" lvl="1" indent="-400050">
              <a:buAutoNum type="romanLcParenR"/>
            </a:pPr>
            <a:r>
              <a:rPr lang="en-CA" dirty="0" smtClean="0"/>
              <a:t>narratives, </a:t>
            </a:r>
          </a:p>
          <a:p>
            <a:pPr marL="857250" lvl="1" indent="-400050">
              <a:buAutoNum type="romanLcParenR"/>
            </a:pPr>
            <a:r>
              <a:rPr lang="en-CA" dirty="0" smtClean="0"/>
              <a:t>report planning, </a:t>
            </a:r>
          </a:p>
          <a:p>
            <a:pPr marL="857250" lvl="1" indent="-400050">
              <a:buAutoNum type="romanLcParenR"/>
            </a:pPr>
            <a:r>
              <a:rPr lang="en-CA" dirty="0" smtClean="0"/>
              <a:t>email w/planning, </a:t>
            </a:r>
          </a:p>
          <a:p>
            <a:pPr marL="857250" lvl="1" indent="-400050">
              <a:buAutoNum type="romanLcParenR"/>
            </a:pPr>
            <a:r>
              <a:rPr lang="en-CA" dirty="0" smtClean="0"/>
              <a:t>email with metrics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19D5D7-4155-48BF-96A8-B0259B8D961A}"/>
              </a:ext>
            </a:extLst>
          </p:cNvPr>
          <p:cNvSpPr/>
          <p:nvPr/>
        </p:nvSpPr>
        <p:spPr>
          <a:xfrm>
            <a:off x="834093" y="172547"/>
            <a:ext cx="1318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 smtClean="0"/>
              <a:t>The Data</a:t>
            </a:r>
            <a:endParaRPr lang="en-CA" sz="2400" dirty="0"/>
          </a:p>
        </p:txBody>
      </p:sp>
      <p:sp>
        <p:nvSpPr>
          <p:cNvPr id="3" name="Rectangle 2"/>
          <p:cNvSpPr/>
          <p:nvPr/>
        </p:nvSpPr>
        <p:spPr>
          <a:xfrm>
            <a:off x="405965" y="3632639"/>
            <a:ext cx="6100196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CA" dirty="0"/>
              <a:t>Data </a:t>
            </a:r>
            <a:r>
              <a:rPr lang="en-CA" dirty="0" smtClean="0"/>
              <a:t>Usage</a:t>
            </a:r>
          </a:p>
          <a:p>
            <a:pPr lvl="1"/>
            <a:r>
              <a:rPr lang="en-CA" dirty="0" smtClean="0">
                <a:solidFill>
                  <a:srgbClr val="FF0000"/>
                </a:solidFill>
              </a:rPr>
              <a:t>Brainstorm items</a:t>
            </a:r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What is a Repository:</a:t>
            </a:r>
          </a:p>
          <a:p>
            <a:pPr lvl="1"/>
            <a:r>
              <a:rPr lang="en-CA" dirty="0" smtClean="0"/>
              <a:t>Holds Data in an organized easy-to-find &amp; retrieve manner</a:t>
            </a:r>
          </a:p>
          <a:p>
            <a:pPr lvl="1"/>
            <a:r>
              <a:rPr lang="en-CA" dirty="0" smtClean="0"/>
              <a:t>A Workspace for reports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8213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FD625-4C23-4CBB-BA48-80CADFDF7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684" y="237193"/>
            <a:ext cx="3568523" cy="760138"/>
          </a:xfrm>
        </p:spPr>
        <p:txBody>
          <a:bodyPr>
            <a:normAutofit/>
          </a:bodyPr>
          <a:lstStyle/>
          <a:p>
            <a:r>
              <a:rPr lang="en-CA" sz="1600" dirty="0"/>
              <a:t>What do these Reports mean to PPMG?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41D339-FB2A-4937-B46F-6598B262CB70}"/>
              </a:ext>
            </a:extLst>
          </p:cNvPr>
          <p:cNvSpPr txBox="1"/>
          <p:nvPr/>
        </p:nvSpPr>
        <p:spPr>
          <a:xfrm>
            <a:off x="997008" y="2903580"/>
            <a:ext cx="94912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/>
              <a:t>PPMG Role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59221A-4A0E-4A8F-8BC8-6CCB05104271}"/>
              </a:ext>
            </a:extLst>
          </p:cNvPr>
          <p:cNvSpPr txBox="1"/>
          <p:nvPr/>
        </p:nvSpPr>
        <p:spPr>
          <a:xfrm>
            <a:off x="5488598" y="2261884"/>
            <a:ext cx="155669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/>
              <a:t>“Keep your receipts”</a:t>
            </a:r>
          </a:p>
          <a:p>
            <a:pPr algn="ctr"/>
            <a:r>
              <a:rPr lang="en-CA" sz="1200" dirty="0"/>
              <a:t>Preserve Data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A7BE10-046F-4A3A-88A5-9E54BD826C60}"/>
              </a:ext>
            </a:extLst>
          </p:cNvPr>
          <p:cNvSpPr txBox="1"/>
          <p:nvPr/>
        </p:nvSpPr>
        <p:spPr>
          <a:xfrm>
            <a:off x="2534160" y="2261884"/>
            <a:ext cx="125831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/>
              <a:t>Verify data already provided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71D693-BEEE-464E-89EB-F321A8D733BD}"/>
              </a:ext>
            </a:extLst>
          </p:cNvPr>
          <p:cNvSpPr txBox="1"/>
          <p:nvPr/>
        </p:nvSpPr>
        <p:spPr>
          <a:xfrm>
            <a:off x="2530785" y="2995422"/>
            <a:ext cx="114906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1200" dirty="0"/>
              <a:t>To be Informed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9C1682-A38C-452C-B962-D3DE5CA1B40D}"/>
              </a:ext>
            </a:extLst>
          </p:cNvPr>
          <p:cNvSpPr txBox="1"/>
          <p:nvPr/>
        </p:nvSpPr>
        <p:spPr>
          <a:xfrm>
            <a:off x="2530786" y="3570887"/>
            <a:ext cx="126168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1200" dirty="0"/>
              <a:t>To Inform others</a:t>
            </a: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342309FA-5C79-4081-A22F-C88E1EB4306A}"/>
              </a:ext>
            </a:extLst>
          </p:cNvPr>
          <p:cNvSpPr/>
          <p:nvPr/>
        </p:nvSpPr>
        <p:spPr>
          <a:xfrm>
            <a:off x="2095504" y="2261884"/>
            <a:ext cx="327727" cy="1586002"/>
          </a:xfrm>
          <a:prstGeom prst="leftBrac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C15463E-B04F-43C0-81FD-33062F340E84}"/>
              </a:ext>
            </a:extLst>
          </p:cNvPr>
          <p:cNvCxnSpPr>
            <a:cxnSpLocks/>
            <a:stCxn id="11" idx="3"/>
            <a:endCxn id="10" idx="1"/>
          </p:cNvCxnSpPr>
          <p:nvPr/>
        </p:nvCxnSpPr>
        <p:spPr>
          <a:xfrm>
            <a:off x="3792471" y="2492717"/>
            <a:ext cx="1696127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E993A9C-120F-4D05-AD1F-FB7A6D4CF630}"/>
              </a:ext>
            </a:extLst>
          </p:cNvPr>
          <p:cNvCxnSpPr>
            <a:cxnSpLocks/>
            <a:stCxn id="14" idx="3"/>
            <a:endCxn id="21" idx="1"/>
          </p:cNvCxnSpPr>
          <p:nvPr/>
        </p:nvCxnSpPr>
        <p:spPr>
          <a:xfrm flipV="1">
            <a:off x="3792471" y="3709386"/>
            <a:ext cx="1688545" cy="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A4E8552-146C-41A0-84B4-C17E3B052F78}"/>
              </a:ext>
            </a:extLst>
          </p:cNvPr>
          <p:cNvSpPr txBox="1"/>
          <p:nvPr/>
        </p:nvSpPr>
        <p:spPr>
          <a:xfrm>
            <a:off x="5481016" y="3201554"/>
            <a:ext cx="118682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CA" sz="1200" dirty="0">
                <a:solidFill>
                  <a:srgbClr val="FF0000"/>
                </a:solidFill>
              </a:rPr>
              <a:t>Coordination</a:t>
            </a:r>
          </a:p>
          <a:p>
            <a:pPr algn="r"/>
            <a:r>
              <a:rPr lang="en-CA" sz="1200" dirty="0">
                <a:solidFill>
                  <a:srgbClr val="FF0000"/>
                </a:solidFill>
              </a:rPr>
              <a:t>Negotiations</a:t>
            </a:r>
          </a:p>
          <a:p>
            <a:pPr algn="r"/>
            <a:r>
              <a:rPr lang="en-CA" sz="1200" dirty="0">
                <a:solidFill>
                  <a:schemeClr val="accent5"/>
                </a:solidFill>
              </a:rPr>
              <a:t>Data Gathering </a:t>
            </a:r>
          </a:p>
          <a:p>
            <a:pPr algn="r"/>
            <a:r>
              <a:rPr lang="en-CA" sz="1200" dirty="0">
                <a:solidFill>
                  <a:srgbClr val="FF0000"/>
                </a:solidFill>
              </a:rPr>
              <a:t>Data Staging</a:t>
            </a:r>
          </a:p>
          <a:p>
            <a:pPr algn="r"/>
            <a:r>
              <a:rPr lang="en-CA" sz="1200" dirty="0">
                <a:solidFill>
                  <a:schemeClr val="accent5"/>
                </a:solidFill>
              </a:rPr>
              <a:t>Data Reporting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F924B98-637F-44C0-A9B5-9DF62ABF659A}"/>
              </a:ext>
            </a:extLst>
          </p:cNvPr>
          <p:cNvSpPr/>
          <p:nvPr/>
        </p:nvSpPr>
        <p:spPr>
          <a:xfrm>
            <a:off x="5622269" y="1803611"/>
            <a:ext cx="1276247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CA" sz="1400" i="1" dirty="0"/>
              <a:t>Requirements: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B0BC6-D908-482C-801A-42B190F3C5B3}"/>
              </a:ext>
            </a:extLst>
          </p:cNvPr>
          <p:cNvSpPr txBox="1"/>
          <p:nvPr/>
        </p:nvSpPr>
        <p:spPr>
          <a:xfrm>
            <a:off x="6700554" y="3201554"/>
            <a:ext cx="150612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FF0000"/>
                </a:solidFill>
              </a:rPr>
              <a:t>Directory</a:t>
            </a:r>
          </a:p>
          <a:p>
            <a:r>
              <a:rPr lang="en-CA" sz="1200" dirty="0">
                <a:solidFill>
                  <a:srgbClr val="FF0000"/>
                </a:solidFill>
              </a:rPr>
              <a:t>Diary</a:t>
            </a:r>
          </a:p>
          <a:p>
            <a:r>
              <a:rPr lang="en-CA" sz="1200" dirty="0">
                <a:solidFill>
                  <a:schemeClr val="accent5"/>
                </a:solidFill>
              </a:rPr>
              <a:t>Campaigns</a:t>
            </a:r>
          </a:p>
          <a:p>
            <a:r>
              <a:rPr lang="en-CA" sz="1200" dirty="0">
                <a:solidFill>
                  <a:srgbClr val="FF0000"/>
                </a:solidFill>
              </a:rPr>
              <a:t>Data Improvement</a:t>
            </a:r>
          </a:p>
          <a:p>
            <a:r>
              <a:rPr lang="en-CA" sz="1200" dirty="0">
                <a:solidFill>
                  <a:schemeClr val="accent5"/>
                </a:solidFill>
              </a:rPr>
              <a:t>Data Presentation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F36A8C3-A523-4886-A425-D275756560E8}"/>
              </a:ext>
            </a:extLst>
          </p:cNvPr>
          <p:cNvSpPr/>
          <p:nvPr/>
        </p:nvSpPr>
        <p:spPr>
          <a:xfrm>
            <a:off x="8838464" y="1808199"/>
            <a:ext cx="1326902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CA" sz="1400" i="1" dirty="0"/>
              <a:t>Tools Required: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5DC4FD1-B07A-4B20-8DC4-31A0C8621BCD}"/>
              </a:ext>
            </a:extLst>
          </p:cNvPr>
          <p:cNvSpPr txBox="1"/>
          <p:nvPr/>
        </p:nvSpPr>
        <p:spPr>
          <a:xfrm>
            <a:off x="8735708" y="3298997"/>
            <a:ext cx="155669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>
                <a:solidFill>
                  <a:srgbClr val="FF0000"/>
                </a:solidFill>
              </a:rPr>
              <a:t>Local Data Repository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39D5EAD-9B53-4625-ADEF-499ACEC3B9E1}"/>
              </a:ext>
            </a:extLst>
          </p:cNvPr>
          <p:cNvSpPr txBox="1"/>
          <p:nvPr/>
        </p:nvSpPr>
        <p:spPr>
          <a:xfrm>
            <a:off x="8735708" y="3814242"/>
            <a:ext cx="155669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>
                <a:solidFill>
                  <a:schemeClr val="accent5"/>
                </a:solidFill>
              </a:rPr>
              <a:t>New Tools</a:t>
            </a:r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94FEE6E4-D9C0-4E6D-AAA1-1AC7AEC5B048}"/>
              </a:ext>
            </a:extLst>
          </p:cNvPr>
          <p:cNvSpPr/>
          <p:nvPr/>
        </p:nvSpPr>
        <p:spPr>
          <a:xfrm>
            <a:off x="8335486" y="3185432"/>
            <a:ext cx="327727" cy="973874"/>
          </a:xfrm>
          <a:prstGeom prst="leftBrac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C3C7A30-8C4A-473B-BD23-EB3AF4B7EB1A}"/>
              </a:ext>
            </a:extLst>
          </p:cNvPr>
          <p:cNvCxnSpPr>
            <a:cxnSpLocks/>
            <a:stCxn id="10" idx="3"/>
            <a:endCxn id="47" idx="1"/>
          </p:cNvCxnSpPr>
          <p:nvPr/>
        </p:nvCxnSpPr>
        <p:spPr>
          <a:xfrm flipV="1">
            <a:off x="7045289" y="2492716"/>
            <a:ext cx="1690419" cy="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CC55224A-A5A6-4AE8-BE36-DC567AA092F8}"/>
              </a:ext>
            </a:extLst>
          </p:cNvPr>
          <p:cNvSpPr txBox="1"/>
          <p:nvPr/>
        </p:nvSpPr>
        <p:spPr>
          <a:xfrm>
            <a:off x="8735708" y="2354216"/>
            <a:ext cx="155669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>
                <a:solidFill>
                  <a:srgbClr val="FF0000"/>
                </a:solidFill>
              </a:rPr>
              <a:t>Local Data Repository</a:t>
            </a:r>
          </a:p>
        </p:txBody>
      </p:sp>
    </p:spTree>
    <p:extLst>
      <p:ext uri="{BB962C8B-B14F-4D97-AF65-F5344CB8AC3E}">
        <p14:creationId xmlns:p14="http://schemas.microsoft.com/office/powerpoint/2010/main" val="391060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2108" y="1911182"/>
            <a:ext cx="10627298" cy="1676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200000"/>
              </a:lnSpc>
              <a:buAutoNum type="romanLcParenR"/>
            </a:pPr>
            <a:r>
              <a:rPr lang="en-CA" dirty="0"/>
              <a:t>It contains an organized collection of the data PPMG operational data – the data it requires to do its work.</a:t>
            </a:r>
          </a:p>
          <a:p>
            <a:pPr marL="400050" indent="-400050">
              <a:lnSpc>
                <a:spcPct val="200000"/>
              </a:lnSpc>
              <a:buAutoNum type="romanLcParenR"/>
            </a:pPr>
            <a:r>
              <a:rPr lang="en-CA" dirty="0"/>
              <a:t>It is a useful area in which to work on data in order to prep it for adding to reports</a:t>
            </a:r>
          </a:p>
          <a:p>
            <a:pPr marL="400050" indent="-400050">
              <a:lnSpc>
                <a:spcPct val="200000"/>
              </a:lnSpc>
              <a:buAutoNum type="romanLcParenR"/>
            </a:pPr>
            <a:r>
              <a:rPr lang="en-CA" dirty="0"/>
              <a:t>It provides the data traceability PPMG needs to effectively manage its data into the future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19D5D7-4155-48BF-96A8-B0259B8D961A}"/>
              </a:ext>
            </a:extLst>
          </p:cNvPr>
          <p:cNvSpPr/>
          <p:nvPr/>
        </p:nvSpPr>
        <p:spPr>
          <a:xfrm>
            <a:off x="252202" y="1236576"/>
            <a:ext cx="99518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A </a:t>
            </a:r>
            <a:r>
              <a:rPr lang="en-CA" dirty="0">
                <a:solidFill>
                  <a:srgbClr val="FF0000"/>
                </a:solidFill>
              </a:rPr>
              <a:t>Local Data Repository </a:t>
            </a:r>
            <a:r>
              <a:rPr lang="en-CA" dirty="0"/>
              <a:t>helps PPMG achieve its deliverables more efficiently and productively because:</a:t>
            </a:r>
          </a:p>
        </p:txBody>
      </p:sp>
    </p:spTree>
    <p:extLst>
      <p:ext uri="{BB962C8B-B14F-4D97-AF65-F5344CB8AC3E}">
        <p14:creationId xmlns:p14="http://schemas.microsoft.com/office/powerpoint/2010/main" val="3221269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7343" y="264038"/>
            <a:ext cx="8444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So what is this </a:t>
            </a:r>
            <a:r>
              <a:rPr lang="en-CA" dirty="0">
                <a:solidFill>
                  <a:srgbClr val="FF0000"/>
                </a:solidFill>
              </a:rPr>
              <a:t>Local Data </a:t>
            </a:r>
            <a:r>
              <a:rPr lang="en-CA" dirty="0"/>
              <a:t>that helps us free up time to be evaluative, innovative, explore new technologies and tools?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142740-9A63-4AF2-8CD8-D97E80383838}"/>
              </a:ext>
            </a:extLst>
          </p:cNvPr>
          <p:cNvSpPr/>
          <p:nvPr/>
        </p:nvSpPr>
        <p:spPr>
          <a:xfrm>
            <a:off x="3828435" y="1771617"/>
            <a:ext cx="3766672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CA" i="1" dirty="0"/>
              <a:t>Preserved PPMG planning information</a:t>
            </a:r>
          </a:p>
          <a:p>
            <a:r>
              <a:rPr lang="en-CA" i="1" dirty="0"/>
              <a:t>Preserved BOP submission Data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10571B-A5ED-4BDA-9EB8-417A8185968D}"/>
              </a:ext>
            </a:extLst>
          </p:cNvPr>
          <p:cNvSpPr/>
          <p:nvPr/>
        </p:nvSpPr>
        <p:spPr>
          <a:xfrm>
            <a:off x="3828435" y="2745359"/>
            <a:ext cx="2586927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CA" i="1" dirty="0"/>
              <a:t>Data Gathered / Received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DFE137-7429-4BEC-A92B-236F3C8D1090}"/>
              </a:ext>
            </a:extLst>
          </p:cNvPr>
          <p:cNvSpPr/>
          <p:nvPr/>
        </p:nvSpPr>
        <p:spPr>
          <a:xfrm>
            <a:off x="3844814" y="4154826"/>
            <a:ext cx="2282933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CA" i="1" dirty="0"/>
              <a:t>Achievements / Events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15A427-E5B1-4D99-9618-DE89231557B2}"/>
              </a:ext>
            </a:extLst>
          </p:cNvPr>
          <p:cNvSpPr/>
          <p:nvPr/>
        </p:nvSpPr>
        <p:spPr>
          <a:xfrm>
            <a:off x="3844814" y="3473356"/>
            <a:ext cx="2731645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CA" i="1" dirty="0"/>
              <a:t>Reports under Construction</a:t>
            </a:r>
          </a:p>
        </p:txBody>
      </p:sp>
    </p:spTree>
    <p:extLst>
      <p:ext uri="{BB962C8B-B14F-4D97-AF65-F5344CB8AC3E}">
        <p14:creationId xmlns:p14="http://schemas.microsoft.com/office/powerpoint/2010/main" val="2967217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7343" y="264038"/>
            <a:ext cx="972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So what are these </a:t>
            </a:r>
            <a:r>
              <a:rPr lang="en-CA" dirty="0">
                <a:solidFill>
                  <a:schemeClr val="accent5"/>
                </a:solidFill>
              </a:rPr>
              <a:t>Tools </a:t>
            </a:r>
            <a:r>
              <a:rPr lang="en-CA" dirty="0"/>
              <a:t>that will help us free up time to be evaluative, innovative and explore new analytical technologies / tools?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10571B-A5ED-4BDA-9EB8-417A8185968D}"/>
              </a:ext>
            </a:extLst>
          </p:cNvPr>
          <p:cNvSpPr/>
          <p:nvPr/>
        </p:nvSpPr>
        <p:spPr>
          <a:xfrm>
            <a:off x="2953285" y="2160964"/>
            <a:ext cx="5933546" cy="160043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CA" sz="1600" i="1" dirty="0"/>
              <a:t>They are the ultimate available for desktop users faced with:</a:t>
            </a:r>
          </a:p>
          <a:p>
            <a:r>
              <a:rPr lang="en-CA" sz="1600" i="1" dirty="0" err="1"/>
              <a:t>i</a:t>
            </a:r>
            <a:r>
              <a:rPr lang="en-CA" sz="1600" i="1" dirty="0">
                <a:solidFill>
                  <a:schemeClr val="accent5"/>
                </a:solidFill>
              </a:rPr>
              <a:t>)      Creating local data storage solutions, </a:t>
            </a:r>
          </a:p>
          <a:p>
            <a:pPr marL="400050" indent="-400050">
              <a:buAutoNum type="romanLcParenR" startAt="2"/>
            </a:pPr>
            <a:r>
              <a:rPr lang="en-CA" sz="1600" i="1" dirty="0">
                <a:solidFill>
                  <a:schemeClr val="accent5"/>
                </a:solidFill>
              </a:rPr>
              <a:t>Creating surveys,</a:t>
            </a:r>
          </a:p>
          <a:p>
            <a:pPr marL="400050" indent="-400050">
              <a:buAutoNum type="romanLcParenR" startAt="2"/>
            </a:pPr>
            <a:r>
              <a:rPr lang="en-CA" sz="1600" i="1" dirty="0">
                <a:solidFill>
                  <a:schemeClr val="accent5"/>
                </a:solidFill>
              </a:rPr>
              <a:t>Data </a:t>
            </a:r>
            <a:r>
              <a:rPr lang="en-CA" i="1" dirty="0">
                <a:solidFill>
                  <a:schemeClr val="accent5"/>
                </a:solidFill>
              </a:rPr>
              <a:t>gathering</a:t>
            </a:r>
            <a:r>
              <a:rPr lang="en-CA" sz="1600" i="1" dirty="0">
                <a:solidFill>
                  <a:schemeClr val="accent5"/>
                </a:solidFill>
              </a:rPr>
              <a:t>,</a:t>
            </a:r>
          </a:p>
          <a:p>
            <a:pPr marL="400050" indent="-400050">
              <a:buFontTx/>
              <a:buAutoNum type="romanLcParenR" startAt="2"/>
            </a:pPr>
            <a:r>
              <a:rPr lang="en-CA" sz="1600" i="1" dirty="0">
                <a:solidFill>
                  <a:schemeClr val="accent5"/>
                </a:solidFill>
              </a:rPr>
              <a:t>Data staging,</a:t>
            </a:r>
          </a:p>
          <a:p>
            <a:pPr marL="400050" indent="-400050">
              <a:buAutoNum type="romanLcParenR" startAt="2"/>
            </a:pPr>
            <a:r>
              <a:rPr lang="en-CA" sz="1600" i="1" dirty="0">
                <a:solidFill>
                  <a:schemeClr val="accent5"/>
                </a:solidFill>
              </a:rPr>
              <a:t>Reporting</a:t>
            </a:r>
          </a:p>
        </p:txBody>
      </p:sp>
    </p:spTree>
    <p:extLst>
      <p:ext uri="{BB962C8B-B14F-4D97-AF65-F5344CB8AC3E}">
        <p14:creationId xmlns:p14="http://schemas.microsoft.com/office/powerpoint/2010/main" val="462506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DB826C-1D30-4293-B794-9057DF319777}"/>
              </a:ext>
            </a:extLst>
          </p:cNvPr>
          <p:cNvSpPr txBox="1"/>
          <p:nvPr/>
        </p:nvSpPr>
        <p:spPr>
          <a:xfrm>
            <a:off x="2572932" y="1576552"/>
            <a:ext cx="735303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Indicator or other measurement data</a:t>
            </a:r>
          </a:p>
          <a:p>
            <a:endParaRPr lang="en-CA" dirty="0"/>
          </a:p>
          <a:p>
            <a:r>
              <a:rPr lang="en-CA" dirty="0"/>
              <a:t>Unique Id</a:t>
            </a:r>
          </a:p>
          <a:p>
            <a:r>
              <a:rPr lang="en-CA" dirty="0"/>
              <a:t>Source</a:t>
            </a:r>
          </a:p>
          <a:p>
            <a:r>
              <a:rPr lang="en-CA" dirty="0"/>
              <a:t>Provider</a:t>
            </a:r>
          </a:p>
          <a:p>
            <a:r>
              <a:rPr lang="en-CA" dirty="0"/>
              <a:t>Creator </a:t>
            </a:r>
          </a:p>
          <a:p>
            <a:r>
              <a:rPr lang="en-CA" dirty="0"/>
              <a:t>Program</a:t>
            </a:r>
          </a:p>
          <a:p>
            <a:r>
              <a:rPr lang="en-CA" dirty="0"/>
              <a:t>Name</a:t>
            </a:r>
          </a:p>
          <a:p>
            <a:r>
              <a:rPr lang="en-CA" dirty="0"/>
              <a:t>Value</a:t>
            </a:r>
          </a:p>
          <a:p>
            <a:r>
              <a:rPr lang="en-CA" dirty="0"/>
              <a:t>Data Type</a:t>
            </a:r>
          </a:p>
          <a:p>
            <a:r>
              <a:rPr lang="en-CA" dirty="0"/>
              <a:t>Units of Measure</a:t>
            </a:r>
          </a:p>
          <a:p>
            <a:r>
              <a:rPr lang="en-CA" dirty="0"/>
              <a:t>Report </a:t>
            </a:r>
            <a:br>
              <a:rPr lang="en-CA" dirty="0"/>
            </a:br>
            <a:r>
              <a:rPr lang="en-CA" dirty="0"/>
              <a:t>. . 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E34B57-5A11-4AC3-BDF8-8F5F5A62A72E}"/>
              </a:ext>
            </a:extLst>
          </p:cNvPr>
          <p:cNvSpPr txBox="1"/>
          <p:nvPr/>
        </p:nvSpPr>
        <p:spPr>
          <a:xfrm>
            <a:off x="360504" y="278525"/>
            <a:ext cx="7353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Data Modeling</a:t>
            </a:r>
          </a:p>
        </p:txBody>
      </p:sp>
    </p:spTree>
    <p:extLst>
      <p:ext uri="{BB962C8B-B14F-4D97-AF65-F5344CB8AC3E}">
        <p14:creationId xmlns:p14="http://schemas.microsoft.com/office/powerpoint/2010/main" val="2694915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DB826C-1D30-4293-B794-9057DF319777}"/>
              </a:ext>
            </a:extLst>
          </p:cNvPr>
          <p:cNvSpPr txBox="1"/>
          <p:nvPr/>
        </p:nvSpPr>
        <p:spPr>
          <a:xfrm>
            <a:off x="2541401" y="838726"/>
            <a:ext cx="73530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5"/>
                </a:solidFill>
              </a:rPr>
              <a:t>Capture the reporting processes:</a:t>
            </a:r>
          </a:p>
          <a:p>
            <a:endParaRPr lang="en-CA" dirty="0"/>
          </a:p>
          <a:p>
            <a:r>
              <a:rPr lang="en-CA" dirty="0"/>
              <a:t>	Orientation Meetings</a:t>
            </a:r>
          </a:p>
          <a:p>
            <a:r>
              <a:rPr lang="en-CA" dirty="0"/>
              <a:t>	Data Gathering</a:t>
            </a:r>
          </a:p>
          <a:p>
            <a:r>
              <a:rPr lang="en-CA" dirty="0"/>
              <a:t>	Data Preparation</a:t>
            </a:r>
          </a:p>
          <a:p>
            <a:r>
              <a:rPr lang="en-CA" dirty="0"/>
              <a:t>	Building the report content</a:t>
            </a:r>
          </a:p>
          <a:p>
            <a:endParaRPr lang="en-CA" dirty="0"/>
          </a:p>
          <a:p>
            <a:r>
              <a:rPr lang="en-CA" dirty="0"/>
              <a:t>For all Reports for which PPMG has a supporting role.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E34B57-5A11-4AC3-BDF8-8F5F5A62A72E}"/>
              </a:ext>
            </a:extLst>
          </p:cNvPr>
          <p:cNvSpPr txBox="1"/>
          <p:nvPr/>
        </p:nvSpPr>
        <p:spPr>
          <a:xfrm>
            <a:off x="360504" y="278525"/>
            <a:ext cx="7353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Next Steps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4E4F17-B302-486D-93D1-A9C737AF3DAB}"/>
              </a:ext>
            </a:extLst>
          </p:cNvPr>
          <p:cNvSpPr txBox="1"/>
          <p:nvPr/>
        </p:nvSpPr>
        <p:spPr>
          <a:xfrm>
            <a:off x="2497258" y="4213123"/>
            <a:ext cx="7353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5"/>
                </a:solidFill>
              </a:rPr>
              <a:t>Ensure a plan is in place for the interim situation which includes the PPMG Local </a:t>
            </a:r>
            <a:r>
              <a:rPr lang="en-CA">
                <a:solidFill>
                  <a:schemeClr val="accent5"/>
                </a:solidFill>
              </a:rPr>
              <a:t>Data Repository</a:t>
            </a:r>
            <a:endParaRPr lang="en-CA" dirty="0">
              <a:solidFill>
                <a:schemeClr val="accent5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EFDBC8-825B-484A-88F8-A6B51D56291B}"/>
              </a:ext>
            </a:extLst>
          </p:cNvPr>
          <p:cNvSpPr txBox="1"/>
          <p:nvPr/>
        </p:nvSpPr>
        <p:spPr>
          <a:xfrm>
            <a:off x="2541401" y="3356921"/>
            <a:ext cx="7353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5"/>
                </a:solidFill>
              </a:rPr>
              <a:t>Review the plans for role augmentations, process mitigations and report mitigations in the face of personnel changes</a:t>
            </a:r>
          </a:p>
        </p:txBody>
      </p:sp>
    </p:spTree>
    <p:extLst>
      <p:ext uri="{BB962C8B-B14F-4D97-AF65-F5344CB8AC3E}">
        <p14:creationId xmlns:p14="http://schemas.microsoft.com/office/powerpoint/2010/main" val="1567333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0031F-6566-4AAA-A144-4A285923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DBDCE-7FCC-4C2D-80C1-944B24BD0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131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367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What do these Reports mean to PPMG?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Health Canada - Santé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Taylor</dc:creator>
  <cp:lastModifiedBy>William Taylor</cp:lastModifiedBy>
  <cp:revision>7</cp:revision>
  <cp:lastPrinted>2020-01-27T13:58:47Z</cp:lastPrinted>
  <dcterms:created xsi:type="dcterms:W3CDTF">2020-01-24T21:18:12Z</dcterms:created>
  <dcterms:modified xsi:type="dcterms:W3CDTF">2020-01-27T15:09:28Z</dcterms:modified>
</cp:coreProperties>
</file>