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s/modernComment_11A_CF6E3117.xml" ContentType="application/vnd.ms-powerpoint.comments+xml"/>
  <Override PartName="/ppt/tags/tag7.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5"/>
  </p:notesMasterIdLst>
  <p:handoutMasterIdLst>
    <p:handoutMasterId r:id="rId26"/>
  </p:handoutMasterIdLst>
  <p:sldIdLst>
    <p:sldId id="261" r:id="rId6"/>
    <p:sldId id="265" r:id="rId7"/>
    <p:sldId id="266" r:id="rId8"/>
    <p:sldId id="287" r:id="rId9"/>
    <p:sldId id="288" r:id="rId10"/>
    <p:sldId id="274" r:id="rId11"/>
    <p:sldId id="267" r:id="rId12"/>
    <p:sldId id="271" r:id="rId13"/>
    <p:sldId id="276" r:id="rId14"/>
    <p:sldId id="279" r:id="rId15"/>
    <p:sldId id="280" r:id="rId16"/>
    <p:sldId id="269" r:id="rId17"/>
    <p:sldId id="281" r:id="rId18"/>
    <p:sldId id="282" r:id="rId19"/>
    <p:sldId id="278" r:id="rId20"/>
    <p:sldId id="284" r:id="rId21"/>
    <p:sldId id="285" r:id="rId22"/>
    <p:sldId id="286" r:id="rId23"/>
    <p:sldId id="264" r:id="rId24"/>
  </p:sldIdLst>
  <p:sldSz cx="12192000" cy="6858000"/>
  <p:notesSz cx="7010400" cy="120396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25B3904-1BF7-36F5-36B3-F2725674B4CF}" name="Tremblay, Carole" initials="TC" userId="S::ctrembla@tbs-sct.gc.ca::81bbddb1-3954-49fc-833f-4d3a0a101963" providerId="AD"/>
  <p188:author id="{EE051D35-E270-F3FF-410A-D4151B07C908}" name="Landry, Jonathan" initials="LJ" userId="S::JLANDRY@tbs-sct.gc.ca::bbe1c145-1041-41ee-bac8-8d37df1bfd5a" providerId="AD"/>
  <p188:author id="{2BB8AA4D-ADA4-0331-2BB1-4591BD4A4D12}" name="Ladouceur, Mélanie" initials="LM" userId="S::MLADOUCE@tbs-sct.gc.ca::a18c29a8-5bbc-4a9a-b07f-f7822ddc6ac8" providerId="AD"/>
  <p188:author id="{572A2A6E-B3BD-AD8E-03DB-D5278E4ADAFB}" name="Muise, Danielle" initials="MD" userId="S::dmuise@tbs-sct.gc.ca::2690254b-4121-4026-89b9-faae3cd3d0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attersall, Samantha" initials="TS" lastIdx="10" clrIdx="0">
    <p:extLst>
      <p:ext uri="{19B8F6BF-5375-455C-9EA6-DF929625EA0E}">
        <p15:presenceInfo xmlns:p15="http://schemas.microsoft.com/office/powerpoint/2012/main" userId="S-1-5-21-667784661-3259641414-1538980133-364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EAD3"/>
    <a:srgbClr val="000000"/>
    <a:srgbClr val="3095BD"/>
    <a:srgbClr val="63CECA"/>
    <a:srgbClr val="CFDE00"/>
    <a:srgbClr val="004D85"/>
    <a:srgbClr val="5A5A5A"/>
    <a:srgbClr val="004D71"/>
    <a:srgbClr val="53B3D1"/>
    <a:srgbClr val="0074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111" autoAdjust="0"/>
  </p:normalViewPr>
  <p:slideViewPr>
    <p:cSldViewPr snapToGrid="0">
      <p:cViewPr varScale="1">
        <p:scale>
          <a:sx n="78" d="100"/>
          <a:sy n="78" d="100"/>
        </p:scale>
        <p:origin x="426" y="33"/>
      </p:cViewPr>
      <p:guideLst/>
    </p:cSldViewPr>
  </p:slideViewPr>
  <p:notesTextViewPr>
    <p:cViewPr>
      <p:scale>
        <a:sx n="1" d="1"/>
        <a:sy n="1" d="1"/>
      </p:scale>
      <p:origin x="0" y="0"/>
    </p:cViewPr>
  </p:notesTextViewPr>
  <p:notesViewPr>
    <p:cSldViewPr snapToGrid="0">
      <p:cViewPr>
        <p:scale>
          <a:sx n="89" d="100"/>
          <a:sy n="89" d="100"/>
        </p:scale>
        <p:origin x="2100" y="3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gs" Target="tags/tag1.xml"/><Relationship Id="rId30" Type="http://schemas.openxmlformats.org/officeDocument/2006/relationships/viewProps" Target="viewProps.xml"/><Relationship Id="rId8" Type="http://schemas.openxmlformats.org/officeDocument/2006/relationships/slide" Target="slides/slide3.xml"/></Relationships>
</file>

<file path=ppt/comments/modernComment_11A_CF6E3117.xml><?xml version="1.0" encoding="utf-8"?>
<p188:cmLst xmlns:a="http://schemas.openxmlformats.org/drawingml/2006/main" xmlns:r="http://schemas.openxmlformats.org/officeDocument/2006/relationships" xmlns:p188="http://schemas.microsoft.com/office/powerpoint/2018/8/main">
  <p188:cm id="{E19C3F76-393F-4D82-87E6-0945903AE705}" authorId="{A25B3904-1BF7-36F5-36B3-F2725674B4CF}" status="resolved" created="2023-03-17T20:09:43.470" complete="100000">
    <pc:sldMkLst xmlns:pc="http://schemas.microsoft.com/office/powerpoint/2013/main/command">
      <pc:docMk/>
      <pc:sldMk cId="3480105239" sldId="282"/>
    </pc:sldMkLst>
    <p188:txBody>
      <a:bodyPr/>
      <a:lstStyle/>
      <a:p>
        <a:r>
          <a:rPr lang="fr-CA"/>
          <a:t>same comment: add program in the title for uniformity</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414275-7ACA-4F94-A72D-6364B03BB196}" type="doc">
      <dgm:prSet loTypeId="urn:microsoft.com/office/officeart/2005/8/layout/process1" loCatId="process" qsTypeId="urn:microsoft.com/office/officeart/2005/8/quickstyle/simple1" qsCatId="simple" csTypeId="urn:microsoft.com/office/officeart/2005/8/colors/accent1_2" csCatId="accent1" phldr="1"/>
      <dgm:spPr/>
    </dgm:pt>
    <dgm:pt modelId="{37E48156-6F07-4FD6-BBCC-D595668ED649}">
      <dgm:prSet phldrT="[Text]"/>
      <dgm:spPr/>
      <dgm:t>
        <a:bodyPr/>
        <a:lstStyle/>
        <a:p>
          <a:r>
            <a:rPr lang="en-US"/>
            <a:t>Immediately review existing programs (Analytical grid) </a:t>
          </a:r>
        </a:p>
      </dgm:t>
    </dgm:pt>
    <dgm:pt modelId="{0096FE59-5519-46F8-A784-C5739F0855C8}" type="parTrans" cxnId="{37AB523E-A3FC-4CF8-97C5-F9A19ACF2A5F}">
      <dgm:prSet/>
      <dgm:spPr/>
      <dgm:t>
        <a:bodyPr/>
        <a:lstStyle/>
        <a:p>
          <a:endParaRPr lang="en-US"/>
        </a:p>
      </dgm:t>
    </dgm:pt>
    <dgm:pt modelId="{8FCDABA3-EDEB-475C-8640-AD8BB39DB32E}" type="sibTrans" cxnId="{37AB523E-A3FC-4CF8-97C5-F9A19ACF2A5F}">
      <dgm:prSet/>
      <dgm:spPr/>
      <dgm:t>
        <a:bodyPr/>
        <a:lstStyle/>
        <a:p>
          <a:endParaRPr lang="en-US"/>
        </a:p>
      </dgm:t>
    </dgm:pt>
    <dgm:pt modelId="{E9D10175-4A28-4257-8107-D5A9071605E2}">
      <dgm:prSet phldrT="[Text]"/>
      <dgm:spPr/>
      <dgm:t>
        <a:bodyPr/>
        <a:lstStyle/>
        <a:p>
          <a:r>
            <a:rPr lang="en-US"/>
            <a:t>Continue to consider the needs of minority communities when  establishing or changing a program</a:t>
          </a:r>
        </a:p>
      </dgm:t>
    </dgm:pt>
    <dgm:pt modelId="{B62BA828-85EA-412C-AA97-B3BE5F6C6800}" type="parTrans" cxnId="{56CD6B08-A836-4332-B3D7-C49883A729A0}">
      <dgm:prSet/>
      <dgm:spPr/>
      <dgm:t>
        <a:bodyPr/>
        <a:lstStyle/>
        <a:p>
          <a:endParaRPr lang="en-US"/>
        </a:p>
      </dgm:t>
    </dgm:pt>
    <dgm:pt modelId="{55123854-C51A-45EB-B62F-00C78A43E586}" type="sibTrans" cxnId="{56CD6B08-A836-4332-B3D7-C49883A729A0}">
      <dgm:prSet/>
      <dgm:spPr/>
      <dgm:t>
        <a:bodyPr/>
        <a:lstStyle/>
        <a:p>
          <a:endParaRPr lang="en-US"/>
        </a:p>
      </dgm:t>
    </dgm:pt>
    <dgm:pt modelId="{BE039395-4692-4DD9-9BF6-6C0B1179947F}">
      <dgm:prSet phldrT="[Text]"/>
      <dgm:spPr/>
      <dgm:t>
        <a:bodyPr/>
        <a:lstStyle/>
        <a:p>
          <a:r>
            <a:rPr lang="en-US"/>
            <a:t>Consider the principle of substantive equality in strategic planning</a:t>
          </a:r>
        </a:p>
      </dgm:t>
    </dgm:pt>
    <dgm:pt modelId="{2AB94E38-E8FD-4B21-9673-04E269A917E6}" type="parTrans" cxnId="{DB6BD553-992F-45E0-9F47-FCA3BFB01123}">
      <dgm:prSet/>
      <dgm:spPr/>
      <dgm:t>
        <a:bodyPr/>
        <a:lstStyle/>
        <a:p>
          <a:endParaRPr lang="en-US"/>
        </a:p>
      </dgm:t>
    </dgm:pt>
    <dgm:pt modelId="{6106940D-43FD-492C-AEA7-94CA8ABB5DB3}" type="sibTrans" cxnId="{DB6BD553-992F-45E0-9F47-FCA3BFB01123}">
      <dgm:prSet/>
      <dgm:spPr/>
      <dgm:t>
        <a:bodyPr/>
        <a:lstStyle/>
        <a:p>
          <a:endParaRPr lang="en-US"/>
        </a:p>
      </dgm:t>
    </dgm:pt>
    <dgm:pt modelId="{0CC3A4D8-AA9B-402B-ACE8-EB8ABF167571}" type="pres">
      <dgm:prSet presAssocID="{03414275-7ACA-4F94-A72D-6364B03BB196}" presName="Name0" presStyleCnt="0">
        <dgm:presLayoutVars>
          <dgm:dir/>
          <dgm:resizeHandles val="exact"/>
        </dgm:presLayoutVars>
      </dgm:prSet>
      <dgm:spPr/>
    </dgm:pt>
    <dgm:pt modelId="{7759CB2F-C709-453C-AB08-D1F1964BADE2}" type="pres">
      <dgm:prSet presAssocID="{37E48156-6F07-4FD6-BBCC-D595668ED649}" presName="node" presStyleLbl="node1" presStyleIdx="0" presStyleCnt="3" custScaleY="166951">
        <dgm:presLayoutVars>
          <dgm:bulletEnabled val="1"/>
        </dgm:presLayoutVars>
      </dgm:prSet>
      <dgm:spPr/>
    </dgm:pt>
    <dgm:pt modelId="{C70425B0-539B-49F4-863D-0E297CA8CA28}" type="pres">
      <dgm:prSet presAssocID="{8FCDABA3-EDEB-475C-8640-AD8BB39DB32E}" presName="sibTrans" presStyleLbl="sibTrans2D1" presStyleIdx="0" presStyleCnt="2"/>
      <dgm:spPr/>
    </dgm:pt>
    <dgm:pt modelId="{9C30233A-6BEF-47AF-8696-DA87CBC46D46}" type="pres">
      <dgm:prSet presAssocID="{8FCDABA3-EDEB-475C-8640-AD8BB39DB32E}" presName="connectorText" presStyleLbl="sibTrans2D1" presStyleIdx="0" presStyleCnt="2"/>
      <dgm:spPr/>
    </dgm:pt>
    <dgm:pt modelId="{4DD188C5-CC40-49A7-81AA-44E7E40ACBA7}" type="pres">
      <dgm:prSet presAssocID="{E9D10175-4A28-4257-8107-D5A9071605E2}" presName="node" presStyleLbl="node1" presStyleIdx="1" presStyleCnt="3" custScaleY="166727">
        <dgm:presLayoutVars>
          <dgm:bulletEnabled val="1"/>
        </dgm:presLayoutVars>
      </dgm:prSet>
      <dgm:spPr/>
    </dgm:pt>
    <dgm:pt modelId="{9304B299-25BA-4F07-A873-DA70E95AA9C6}" type="pres">
      <dgm:prSet presAssocID="{55123854-C51A-45EB-B62F-00C78A43E586}" presName="sibTrans" presStyleLbl="sibTrans2D1" presStyleIdx="1" presStyleCnt="2"/>
      <dgm:spPr/>
    </dgm:pt>
    <dgm:pt modelId="{B7523A30-58C9-4F9E-87E2-6B25E1B9A1E2}" type="pres">
      <dgm:prSet presAssocID="{55123854-C51A-45EB-B62F-00C78A43E586}" presName="connectorText" presStyleLbl="sibTrans2D1" presStyleIdx="1" presStyleCnt="2"/>
      <dgm:spPr/>
    </dgm:pt>
    <dgm:pt modelId="{7CC63B1F-2474-456D-935A-2609C3412FF9}" type="pres">
      <dgm:prSet presAssocID="{BE039395-4692-4DD9-9BF6-6C0B1179947F}" presName="node" presStyleLbl="node1" presStyleIdx="2" presStyleCnt="3" custScaleY="166727">
        <dgm:presLayoutVars>
          <dgm:bulletEnabled val="1"/>
        </dgm:presLayoutVars>
      </dgm:prSet>
      <dgm:spPr/>
    </dgm:pt>
  </dgm:ptLst>
  <dgm:cxnLst>
    <dgm:cxn modelId="{56CD6B08-A836-4332-B3D7-C49883A729A0}" srcId="{03414275-7ACA-4F94-A72D-6364B03BB196}" destId="{E9D10175-4A28-4257-8107-D5A9071605E2}" srcOrd="1" destOrd="0" parTransId="{B62BA828-85EA-412C-AA97-B3BE5F6C6800}" sibTransId="{55123854-C51A-45EB-B62F-00C78A43E586}"/>
    <dgm:cxn modelId="{37AB523E-A3FC-4CF8-97C5-F9A19ACF2A5F}" srcId="{03414275-7ACA-4F94-A72D-6364B03BB196}" destId="{37E48156-6F07-4FD6-BBCC-D595668ED649}" srcOrd="0" destOrd="0" parTransId="{0096FE59-5519-46F8-A784-C5739F0855C8}" sibTransId="{8FCDABA3-EDEB-475C-8640-AD8BB39DB32E}"/>
    <dgm:cxn modelId="{9EDE8161-DD23-4A95-805F-51F15DB630BF}" type="presOf" srcId="{55123854-C51A-45EB-B62F-00C78A43E586}" destId="{9304B299-25BA-4F07-A873-DA70E95AA9C6}" srcOrd="0" destOrd="0" presId="urn:microsoft.com/office/officeart/2005/8/layout/process1"/>
    <dgm:cxn modelId="{E7768D4A-74C5-49F2-AAAB-B36B441F90BD}" type="presOf" srcId="{8FCDABA3-EDEB-475C-8640-AD8BB39DB32E}" destId="{9C30233A-6BEF-47AF-8696-DA87CBC46D46}" srcOrd="1" destOrd="0" presId="urn:microsoft.com/office/officeart/2005/8/layout/process1"/>
    <dgm:cxn modelId="{DB6BD553-992F-45E0-9F47-FCA3BFB01123}" srcId="{03414275-7ACA-4F94-A72D-6364B03BB196}" destId="{BE039395-4692-4DD9-9BF6-6C0B1179947F}" srcOrd="2" destOrd="0" parTransId="{2AB94E38-E8FD-4B21-9673-04E269A917E6}" sibTransId="{6106940D-43FD-492C-AEA7-94CA8ABB5DB3}"/>
    <dgm:cxn modelId="{2461C97C-7E2E-4299-8956-A7F451B9AC64}" type="presOf" srcId="{03414275-7ACA-4F94-A72D-6364B03BB196}" destId="{0CC3A4D8-AA9B-402B-ACE8-EB8ABF167571}" srcOrd="0" destOrd="0" presId="urn:microsoft.com/office/officeart/2005/8/layout/process1"/>
    <dgm:cxn modelId="{53BD9F99-FBB2-4BCD-934A-AF2D96EC66D2}" type="presOf" srcId="{E9D10175-4A28-4257-8107-D5A9071605E2}" destId="{4DD188C5-CC40-49A7-81AA-44E7E40ACBA7}" srcOrd="0" destOrd="0" presId="urn:microsoft.com/office/officeart/2005/8/layout/process1"/>
    <dgm:cxn modelId="{FBC8F89D-9855-4899-8135-68A54E24E0B7}" type="presOf" srcId="{55123854-C51A-45EB-B62F-00C78A43E586}" destId="{B7523A30-58C9-4F9E-87E2-6B25E1B9A1E2}" srcOrd="1" destOrd="0" presId="urn:microsoft.com/office/officeart/2005/8/layout/process1"/>
    <dgm:cxn modelId="{EF12F9EC-8347-4A48-B30F-E62DF6A39518}" type="presOf" srcId="{8FCDABA3-EDEB-475C-8640-AD8BB39DB32E}" destId="{C70425B0-539B-49F4-863D-0E297CA8CA28}" srcOrd="0" destOrd="0" presId="urn:microsoft.com/office/officeart/2005/8/layout/process1"/>
    <dgm:cxn modelId="{E6515BFC-65B6-42BE-B493-B03C991DEB31}" type="presOf" srcId="{37E48156-6F07-4FD6-BBCC-D595668ED649}" destId="{7759CB2F-C709-453C-AB08-D1F1964BADE2}" srcOrd="0" destOrd="0" presId="urn:microsoft.com/office/officeart/2005/8/layout/process1"/>
    <dgm:cxn modelId="{14E008FF-29D4-451C-B19C-980C1946D17E}" type="presOf" srcId="{BE039395-4692-4DD9-9BF6-6C0B1179947F}" destId="{7CC63B1F-2474-456D-935A-2609C3412FF9}" srcOrd="0" destOrd="0" presId="urn:microsoft.com/office/officeart/2005/8/layout/process1"/>
    <dgm:cxn modelId="{6C7B9FB8-1EF6-4522-A567-360BA87296E2}" type="presParOf" srcId="{0CC3A4D8-AA9B-402B-ACE8-EB8ABF167571}" destId="{7759CB2F-C709-453C-AB08-D1F1964BADE2}" srcOrd="0" destOrd="0" presId="urn:microsoft.com/office/officeart/2005/8/layout/process1"/>
    <dgm:cxn modelId="{6EBA3386-3F69-440E-A4AD-46631434B318}" type="presParOf" srcId="{0CC3A4D8-AA9B-402B-ACE8-EB8ABF167571}" destId="{C70425B0-539B-49F4-863D-0E297CA8CA28}" srcOrd="1" destOrd="0" presId="urn:microsoft.com/office/officeart/2005/8/layout/process1"/>
    <dgm:cxn modelId="{AD8354BC-7070-49AA-9888-7D97A0E04D78}" type="presParOf" srcId="{C70425B0-539B-49F4-863D-0E297CA8CA28}" destId="{9C30233A-6BEF-47AF-8696-DA87CBC46D46}" srcOrd="0" destOrd="0" presId="urn:microsoft.com/office/officeart/2005/8/layout/process1"/>
    <dgm:cxn modelId="{9F7E6F0D-632E-4A8B-973E-F65EBB603188}" type="presParOf" srcId="{0CC3A4D8-AA9B-402B-ACE8-EB8ABF167571}" destId="{4DD188C5-CC40-49A7-81AA-44E7E40ACBA7}" srcOrd="2" destOrd="0" presId="urn:microsoft.com/office/officeart/2005/8/layout/process1"/>
    <dgm:cxn modelId="{37F4C69E-6CEF-4691-A621-C48D639E92BF}" type="presParOf" srcId="{0CC3A4D8-AA9B-402B-ACE8-EB8ABF167571}" destId="{9304B299-25BA-4F07-A873-DA70E95AA9C6}" srcOrd="3" destOrd="0" presId="urn:microsoft.com/office/officeart/2005/8/layout/process1"/>
    <dgm:cxn modelId="{CC7A59CB-EE33-4DDA-A4FE-A1F972308E26}" type="presParOf" srcId="{9304B299-25BA-4F07-A873-DA70E95AA9C6}" destId="{B7523A30-58C9-4F9E-87E2-6B25E1B9A1E2}" srcOrd="0" destOrd="0" presId="urn:microsoft.com/office/officeart/2005/8/layout/process1"/>
    <dgm:cxn modelId="{351A0402-FAE4-43BC-9A85-E196A51747E2}" type="presParOf" srcId="{0CC3A4D8-AA9B-402B-ACE8-EB8ABF167571}" destId="{7CC63B1F-2474-456D-935A-2609C3412FF9}"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510EBB-A9BE-4F8A-A067-35EFF405BF63}"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en-US"/>
        </a:p>
      </dgm:t>
    </dgm:pt>
    <dgm:pt modelId="{84245048-D119-412A-B8AE-62B04799AF98}">
      <dgm:prSet phldrT="[Text]"/>
      <dgm:spPr/>
      <dgm:t>
        <a:bodyPr/>
        <a:lstStyle/>
        <a:p>
          <a:pPr>
            <a:spcBef>
              <a:spcPts val="42"/>
            </a:spcBef>
          </a:pPr>
          <a:r>
            <a:rPr lang="en-US"/>
            <a:t>1</a:t>
          </a:r>
        </a:p>
      </dgm:t>
    </dgm:pt>
    <dgm:pt modelId="{67DFF1AD-247B-4BF7-AAAF-706BD04CAAD1}" type="parTrans" cxnId="{C89402D9-8898-4207-94D1-3C7BB2898F23}">
      <dgm:prSet/>
      <dgm:spPr/>
      <dgm:t>
        <a:bodyPr/>
        <a:lstStyle/>
        <a:p>
          <a:endParaRPr lang="en-US"/>
        </a:p>
      </dgm:t>
    </dgm:pt>
    <dgm:pt modelId="{6D0D4FBE-CABF-4EB2-84E1-50322DA0FC08}" type="sibTrans" cxnId="{C89402D9-8898-4207-94D1-3C7BB2898F23}">
      <dgm:prSet/>
      <dgm:spPr/>
      <dgm:t>
        <a:bodyPr/>
        <a:lstStyle/>
        <a:p>
          <a:endParaRPr lang="en-US"/>
        </a:p>
      </dgm:t>
    </dgm:pt>
    <dgm:pt modelId="{D0978E61-92CA-4D30-A9B5-B3D7BC27808A}">
      <dgm:prSet phldrT="[Text]" custT="1"/>
      <dgm:spPr/>
      <dgm:t>
        <a:bodyPr/>
        <a:lstStyle/>
        <a:p>
          <a:r>
            <a:rPr lang="en-US" sz="2500">
              <a:solidFill>
                <a:schemeClr val="accent6"/>
              </a:solidFill>
            </a:rPr>
            <a:t>Determine whether the program or service may be affected</a:t>
          </a:r>
        </a:p>
      </dgm:t>
    </dgm:pt>
    <dgm:pt modelId="{E2E0A077-4CD0-49E3-82BD-2093D911C784}" type="parTrans" cxnId="{F96684CC-C8AD-48B5-9E39-633B7CAE82E4}">
      <dgm:prSet/>
      <dgm:spPr/>
      <dgm:t>
        <a:bodyPr/>
        <a:lstStyle/>
        <a:p>
          <a:endParaRPr lang="en-US"/>
        </a:p>
      </dgm:t>
    </dgm:pt>
    <dgm:pt modelId="{3A0654E0-6705-4828-B45C-AD80DB3FCD86}" type="sibTrans" cxnId="{F96684CC-C8AD-48B5-9E39-633B7CAE82E4}">
      <dgm:prSet/>
      <dgm:spPr/>
      <dgm:t>
        <a:bodyPr/>
        <a:lstStyle/>
        <a:p>
          <a:endParaRPr lang="en-US"/>
        </a:p>
      </dgm:t>
    </dgm:pt>
    <dgm:pt modelId="{0CDDF382-580C-4776-88F3-6FB2DACA5A7F}">
      <dgm:prSet phldrT="[Text]"/>
      <dgm:spPr/>
      <dgm:t>
        <a:bodyPr/>
        <a:lstStyle/>
        <a:p>
          <a:r>
            <a:rPr lang="en-US"/>
            <a:t>2</a:t>
          </a:r>
        </a:p>
      </dgm:t>
    </dgm:pt>
    <dgm:pt modelId="{B4A520B3-0057-4A50-92BE-47C009D297CB}" type="parTrans" cxnId="{39100542-4997-4807-AF15-4CC21A9F2325}">
      <dgm:prSet/>
      <dgm:spPr/>
      <dgm:t>
        <a:bodyPr/>
        <a:lstStyle/>
        <a:p>
          <a:endParaRPr lang="en-US"/>
        </a:p>
      </dgm:t>
    </dgm:pt>
    <dgm:pt modelId="{C7AC01C6-1026-4F09-B2EC-C45127F5539B}" type="sibTrans" cxnId="{39100542-4997-4807-AF15-4CC21A9F2325}">
      <dgm:prSet/>
      <dgm:spPr/>
      <dgm:t>
        <a:bodyPr/>
        <a:lstStyle/>
        <a:p>
          <a:endParaRPr lang="en-US"/>
        </a:p>
      </dgm:t>
    </dgm:pt>
    <dgm:pt modelId="{3898E431-714A-4C81-8748-1F27E5389EBC}">
      <dgm:prSet phldrT="[Text]" custT="1"/>
      <dgm:spPr/>
      <dgm:t>
        <a:bodyPr/>
        <a:lstStyle/>
        <a:p>
          <a:r>
            <a:rPr lang="en-US" sz="2500">
              <a:solidFill>
                <a:schemeClr val="accent6"/>
              </a:solidFill>
            </a:rPr>
            <a:t>Determine whether a single uniform program or service is adequate</a:t>
          </a:r>
        </a:p>
      </dgm:t>
    </dgm:pt>
    <dgm:pt modelId="{FA761BDB-6468-4B15-B061-A4DDB52C0DE0}" type="parTrans" cxnId="{189515AE-8A6B-47B5-924D-56E32929AFC9}">
      <dgm:prSet/>
      <dgm:spPr/>
      <dgm:t>
        <a:bodyPr/>
        <a:lstStyle/>
        <a:p>
          <a:endParaRPr lang="en-US"/>
        </a:p>
      </dgm:t>
    </dgm:pt>
    <dgm:pt modelId="{5B3BE703-27D3-4CEE-AF10-2DCBA8E02F6C}" type="sibTrans" cxnId="{189515AE-8A6B-47B5-924D-56E32929AFC9}">
      <dgm:prSet/>
      <dgm:spPr/>
      <dgm:t>
        <a:bodyPr/>
        <a:lstStyle/>
        <a:p>
          <a:endParaRPr lang="en-US"/>
        </a:p>
      </dgm:t>
    </dgm:pt>
    <dgm:pt modelId="{B0B050DB-15ED-4EA0-80B0-DCB12E0BEB0C}">
      <dgm:prSet phldrT="[Text]"/>
      <dgm:spPr>
        <a:solidFill>
          <a:srgbClr val="F5EAD3"/>
        </a:solidFill>
      </dgm:spPr>
      <dgm:t>
        <a:bodyPr/>
        <a:lstStyle/>
        <a:p>
          <a:r>
            <a:rPr lang="en-US"/>
            <a:t>3</a:t>
          </a:r>
        </a:p>
      </dgm:t>
    </dgm:pt>
    <dgm:pt modelId="{07D11BD4-7253-4188-91CF-A4863F816FED}" type="parTrans" cxnId="{4DC3E1FF-CFDE-4CEE-87C1-FC03F1D3F222}">
      <dgm:prSet/>
      <dgm:spPr/>
      <dgm:t>
        <a:bodyPr/>
        <a:lstStyle/>
        <a:p>
          <a:endParaRPr lang="en-US"/>
        </a:p>
      </dgm:t>
    </dgm:pt>
    <dgm:pt modelId="{CDD59AE1-AA48-439A-B0D0-CEE39E1A4EA3}" type="sibTrans" cxnId="{4DC3E1FF-CFDE-4CEE-87C1-FC03F1D3F222}">
      <dgm:prSet/>
      <dgm:spPr/>
      <dgm:t>
        <a:bodyPr/>
        <a:lstStyle/>
        <a:p>
          <a:endParaRPr lang="en-US"/>
        </a:p>
      </dgm:t>
    </dgm:pt>
    <dgm:pt modelId="{D8E1F164-74AA-468F-A818-14A1A2FA856E}">
      <dgm:prSet phldrT="[Text]" custT="1"/>
      <dgm:spPr/>
      <dgm:t>
        <a:bodyPr/>
        <a:lstStyle/>
        <a:p>
          <a:r>
            <a:rPr lang="en-US" sz="2500">
              <a:solidFill>
                <a:schemeClr val="accent6"/>
              </a:solidFill>
            </a:rPr>
            <a:t>Determine how the program or service must be adapted to the needs of the minority community</a:t>
          </a:r>
        </a:p>
      </dgm:t>
    </dgm:pt>
    <dgm:pt modelId="{82385E5A-BF53-4E6B-BB04-35D231F1FBB8}" type="parTrans" cxnId="{95C9AB2F-72FD-49E3-B279-27102D757961}">
      <dgm:prSet/>
      <dgm:spPr/>
      <dgm:t>
        <a:bodyPr/>
        <a:lstStyle/>
        <a:p>
          <a:endParaRPr lang="en-US"/>
        </a:p>
      </dgm:t>
    </dgm:pt>
    <dgm:pt modelId="{8FF56F98-64EA-4460-B7F1-673EE6BD33D4}" type="sibTrans" cxnId="{95C9AB2F-72FD-49E3-B279-27102D757961}">
      <dgm:prSet/>
      <dgm:spPr/>
      <dgm:t>
        <a:bodyPr/>
        <a:lstStyle/>
        <a:p>
          <a:endParaRPr lang="en-US"/>
        </a:p>
      </dgm:t>
    </dgm:pt>
    <dgm:pt modelId="{BBCC4451-BCAF-4B65-B9CE-363D3462AD4A}" type="pres">
      <dgm:prSet presAssocID="{0B510EBB-A9BE-4F8A-A067-35EFF405BF63}" presName="linearFlow" presStyleCnt="0">
        <dgm:presLayoutVars>
          <dgm:dir/>
          <dgm:animLvl val="lvl"/>
          <dgm:resizeHandles val="exact"/>
        </dgm:presLayoutVars>
      </dgm:prSet>
      <dgm:spPr/>
    </dgm:pt>
    <dgm:pt modelId="{923F6951-5E17-4FE9-AC02-C33F6F1E4AA5}" type="pres">
      <dgm:prSet presAssocID="{84245048-D119-412A-B8AE-62B04799AF98}" presName="composite" presStyleCnt="0"/>
      <dgm:spPr/>
    </dgm:pt>
    <dgm:pt modelId="{41D42D4F-224D-44AC-895D-3C4AA251DEB8}" type="pres">
      <dgm:prSet presAssocID="{84245048-D119-412A-B8AE-62B04799AF98}" presName="parentText" presStyleLbl="alignNode1" presStyleIdx="0" presStyleCnt="3">
        <dgm:presLayoutVars>
          <dgm:chMax val="1"/>
          <dgm:bulletEnabled val="1"/>
        </dgm:presLayoutVars>
      </dgm:prSet>
      <dgm:spPr/>
    </dgm:pt>
    <dgm:pt modelId="{3A316FC1-0887-4822-A71D-846B8EB04D9D}" type="pres">
      <dgm:prSet presAssocID="{84245048-D119-412A-B8AE-62B04799AF98}" presName="descendantText" presStyleLbl="alignAcc1" presStyleIdx="0" presStyleCnt="3">
        <dgm:presLayoutVars>
          <dgm:bulletEnabled val="1"/>
        </dgm:presLayoutVars>
      </dgm:prSet>
      <dgm:spPr/>
    </dgm:pt>
    <dgm:pt modelId="{BD3B51E9-B781-443E-9C66-AE46159CCA5E}" type="pres">
      <dgm:prSet presAssocID="{6D0D4FBE-CABF-4EB2-84E1-50322DA0FC08}" presName="sp" presStyleCnt="0"/>
      <dgm:spPr/>
    </dgm:pt>
    <dgm:pt modelId="{8D80D7E5-D984-439E-B05B-A5F60BB3A145}" type="pres">
      <dgm:prSet presAssocID="{0CDDF382-580C-4776-88F3-6FB2DACA5A7F}" presName="composite" presStyleCnt="0"/>
      <dgm:spPr/>
    </dgm:pt>
    <dgm:pt modelId="{3CA2179D-9D1E-4B5D-AA86-A0099FF4B22B}" type="pres">
      <dgm:prSet presAssocID="{0CDDF382-580C-4776-88F3-6FB2DACA5A7F}" presName="parentText" presStyleLbl="alignNode1" presStyleIdx="1" presStyleCnt="3">
        <dgm:presLayoutVars>
          <dgm:chMax val="1"/>
          <dgm:bulletEnabled val="1"/>
        </dgm:presLayoutVars>
      </dgm:prSet>
      <dgm:spPr/>
    </dgm:pt>
    <dgm:pt modelId="{2FD3855C-5A81-4D06-8A15-8787A3E35E20}" type="pres">
      <dgm:prSet presAssocID="{0CDDF382-580C-4776-88F3-6FB2DACA5A7F}" presName="descendantText" presStyleLbl="alignAcc1" presStyleIdx="1" presStyleCnt="3">
        <dgm:presLayoutVars>
          <dgm:bulletEnabled val="1"/>
        </dgm:presLayoutVars>
      </dgm:prSet>
      <dgm:spPr/>
    </dgm:pt>
    <dgm:pt modelId="{1D1182B4-B6FB-48A3-86CB-DE15DD101896}" type="pres">
      <dgm:prSet presAssocID="{C7AC01C6-1026-4F09-B2EC-C45127F5539B}" presName="sp" presStyleCnt="0"/>
      <dgm:spPr/>
    </dgm:pt>
    <dgm:pt modelId="{BB39FF2A-442A-4F80-8EC8-29717233AB6D}" type="pres">
      <dgm:prSet presAssocID="{B0B050DB-15ED-4EA0-80B0-DCB12E0BEB0C}" presName="composite" presStyleCnt="0"/>
      <dgm:spPr/>
    </dgm:pt>
    <dgm:pt modelId="{20636663-0FB1-4824-8A73-86DE91BD4F8A}" type="pres">
      <dgm:prSet presAssocID="{B0B050DB-15ED-4EA0-80B0-DCB12E0BEB0C}" presName="parentText" presStyleLbl="alignNode1" presStyleIdx="2" presStyleCnt="3">
        <dgm:presLayoutVars>
          <dgm:chMax val="1"/>
          <dgm:bulletEnabled val="1"/>
        </dgm:presLayoutVars>
      </dgm:prSet>
      <dgm:spPr/>
    </dgm:pt>
    <dgm:pt modelId="{038A8427-40CB-4666-893B-D607A7D9B4D5}" type="pres">
      <dgm:prSet presAssocID="{B0B050DB-15ED-4EA0-80B0-DCB12E0BEB0C}" presName="descendantText" presStyleLbl="alignAcc1" presStyleIdx="2" presStyleCnt="3">
        <dgm:presLayoutVars>
          <dgm:bulletEnabled val="1"/>
        </dgm:presLayoutVars>
      </dgm:prSet>
      <dgm:spPr/>
    </dgm:pt>
  </dgm:ptLst>
  <dgm:cxnLst>
    <dgm:cxn modelId="{DEC31D07-2418-43A3-A724-5C67B86D1903}" type="presOf" srcId="{B0B050DB-15ED-4EA0-80B0-DCB12E0BEB0C}" destId="{20636663-0FB1-4824-8A73-86DE91BD4F8A}" srcOrd="0" destOrd="0" presId="urn:microsoft.com/office/officeart/2005/8/layout/chevron2"/>
    <dgm:cxn modelId="{07C9452F-7ECF-4F78-836A-6054DDEE81F9}" type="presOf" srcId="{84245048-D119-412A-B8AE-62B04799AF98}" destId="{41D42D4F-224D-44AC-895D-3C4AA251DEB8}" srcOrd="0" destOrd="0" presId="urn:microsoft.com/office/officeart/2005/8/layout/chevron2"/>
    <dgm:cxn modelId="{95C9AB2F-72FD-49E3-B279-27102D757961}" srcId="{B0B050DB-15ED-4EA0-80B0-DCB12E0BEB0C}" destId="{D8E1F164-74AA-468F-A818-14A1A2FA856E}" srcOrd="0" destOrd="0" parTransId="{82385E5A-BF53-4E6B-BB04-35D231F1FBB8}" sibTransId="{8FF56F98-64EA-4460-B7F1-673EE6BD33D4}"/>
    <dgm:cxn modelId="{CB8A8134-0A07-4C2C-B8FD-FE6FDB438285}" type="presOf" srcId="{D0978E61-92CA-4D30-A9B5-B3D7BC27808A}" destId="{3A316FC1-0887-4822-A71D-846B8EB04D9D}" srcOrd="0" destOrd="0" presId="urn:microsoft.com/office/officeart/2005/8/layout/chevron2"/>
    <dgm:cxn modelId="{39100542-4997-4807-AF15-4CC21A9F2325}" srcId="{0B510EBB-A9BE-4F8A-A067-35EFF405BF63}" destId="{0CDDF382-580C-4776-88F3-6FB2DACA5A7F}" srcOrd="1" destOrd="0" parTransId="{B4A520B3-0057-4A50-92BE-47C009D297CB}" sibTransId="{C7AC01C6-1026-4F09-B2EC-C45127F5539B}"/>
    <dgm:cxn modelId="{2FC54876-DEF4-4D7B-87A4-A1F529ABB8BE}" type="presOf" srcId="{0B510EBB-A9BE-4F8A-A067-35EFF405BF63}" destId="{BBCC4451-BCAF-4B65-B9CE-363D3462AD4A}" srcOrd="0" destOrd="0" presId="urn:microsoft.com/office/officeart/2005/8/layout/chevron2"/>
    <dgm:cxn modelId="{69244E7A-6756-4645-B069-92C229B1E98E}" type="presOf" srcId="{D8E1F164-74AA-468F-A818-14A1A2FA856E}" destId="{038A8427-40CB-4666-893B-D607A7D9B4D5}" srcOrd="0" destOrd="0" presId="urn:microsoft.com/office/officeart/2005/8/layout/chevron2"/>
    <dgm:cxn modelId="{189515AE-8A6B-47B5-924D-56E32929AFC9}" srcId="{0CDDF382-580C-4776-88F3-6FB2DACA5A7F}" destId="{3898E431-714A-4C81-8748-1F27E5389EBC}" srcOrd="0" destOrd="0" parTransId="{FA761BDB-6468-4B15-B061-A4DDB52C0DE0}" sibTransId="{5B3BE703-27D3-4CEE-AF10-2DCBA8E02F6C}"/>
    <dgm:cxn modelId="{F96684CC-C8AD-48B5-9E39-633B7CAE82E4}" srcId="{84245048-D119-412A-B8AE-62B04799AF98}" destId="{D0978E61-92CA-4D30-A9B5-B3D7BC27808A}" srcOrd="0" destOrd="0" parTransId="{E2E0A077-4CD0-49E3-82BD-2093D911C784}" sibTransId="{3A0654E0-6705-4828-B45C-AD80DB3FCD86}"/>
    <dgm:cxn modelId="{5827BDD4-164D-477B-9E52-4979351A8174}" type="presOf" srcId="{3898E431-714A-4C81-8748-1F27E5389EBC}" destId="{2FD3855C-5A81-4D06-8A15-8787A3E35E20}" srcOrd="0" destOrd="0" presId="urn:microsoft.com/office/officeart/2005/8/layout/chevron2"/>
    <dgm:cxn modelId="{C89402D9-8898-4207-94D1-3C7BB2898F23}" srcId="{0B510EBB-A9BE-4F8A-A067-35EFF405BF63}" destId="{84245048-D119-412A-B8AE-62B04799AF98}" srcOrd="0" destOrd="0" parTransId="{67DFF1AD-247B-4BF7-AAAF-706BD04CAAD1}" sibTransId="{6D0D4FBE-CABF-4EB2-84E1-50322DA0FC08}"/>
    <dgm:cxn modelId="{0397D4FA-BF00-4690-9F99-D5218F0D1B7D}" type="presOf" srcId="{0CDDF382-580C-4776-88F3-6FB2DACA5A7F}" destId="{3CA2179D-9D1E-4B5D-AA86-A0099FF4B22B}" srcOrd="0" destOrd="0" presId="urn:microsoft.com/office/officeart/2005/8/layout/chevron2"/>
    <dgm:cxn modelId="{4DC3E1FF-CFDE-4CEE-87C1-FC03F1D3F222}" srcId="{0B510EBB-A9BE-4F8A-A067-35EFF405BF63}" destId="{B0B050DB-15ED-4EA0-80B0-DCB12E0BEB0C}" srcOrd="2" destOrd="0" parTransId="{07D11BD4-7253-4188-91CF-A4863F816FED}" sibTransId="{CDD59AE1-AA48-439A-B0D0-CEE39E1A4EA3}"/>
    <dgm:cxn modelId="{D5DC2140-C448-4523-8CA6-3A28344D9B1E}" type="presParOf" srcId="{BBCC4451-BCAF-4B65-B9CE-363D3462AD4A}" destId="{923F6951-5E17-4FE9-AC02-C33F6F1E4AA5}" srcOrd="0" destOrd="0" presId="urn:microsoft.com/office/officeart/2005/8/layout/chevron2"/>
    <dgm:cxn modelId="{8621862C-98CC-4188-B005-4B195498B72F}" type="presParOf" srcId="{923F6951-5E17-4FE9-AC02-C33F6F1E4AA5}" destId="{41D42D4F-224D-44AC-895D-3C4AA251DEB8}" srcOrd="0" destOrd="0" presId="urn:microsoft.com/office/officeart/2005/8/layout/chevron2"/>
    <dgm:cxn modelId="{A17C2037-43D1-416A-8CC9-0F1610247A94}" type="presParOf" srcId="{923F6951-5E17-4FE9-AC02-C33F6F1E4AA5}" destId="{3A316FC1-0887-4822-A71D-846B8EB04D9D}" srcOrd="1" destOrd="0" presId="urn:microsoft.com/office/officeart/2005/8/layout/chevron2"/>
    <dgm:cxn modelId="{0212FF29-78E8-4CB9-98D8-78E787C53C00}" type="presParOf" srcId="{BBCC4451-BCAF-4B65-B9CE-363D3462AD4A}" destId="{BD3B51E9-B781-443E-9C66-AE46159CCA5E}" srcOrd="1" destOrd="0" presId="urn:microsoft.com/office/officeart/2005/8/layout/chevron2"/>
    <dgm:cxn modelId="{DA90A670-FE35-4252-B35C-835222DFDFED}" type="presParOf" srcId="{BBCC4451-BCAF-4B65-B9CE-363D3462AD4A}" destId="{8D80D7E5-D984-439E-B05B-A5F60BB3A145}" srcOrd="2" destOrd="0" presId="urn:microsoft.com/office/officeart/2005/8/layout/chevron2"/>
    <dgm:cxn modelId="{E82A9462-DFE4-4973-A78E-7D7C3F8B98E5}" type="presParOf" srcId="{8D80D7E5-D984-439E-B05B-A5F60BB3A145}" destId="{3CA2179D-9D1E-4B5D-AA86-A0099FF4B22B}" srcOrd="0" destOrd="0" presId="urn:microsoft.com/office/officeart/2005/8/layout/chevron2"/>
    <dgm:cxn modelId="{E3174D89-D892-4255-8F03-AEEAFA196094}" type="presParOf" srcId="{8D80D7E5-D984-439E-B05B-A5F60BB3A145}" destId="{2FD3855C-5A81-4D06-8A15-8787A3E35E20}" srcOrd="1" destOrd="0" presId="urn:microsoft.com/office/officeart/2005/8/layout/chevron2"/>
    <dgm:cxn modelId="{1EDEB1A6-F705-4BDA-9249-B5E747DFC67B}" type="presParOf" srcId="{BBCC4451-BCAF-4B65-B9CE-363D3462AD4A}" destId="{1D1182B4-B6FB-48A3-86CB-DE15DD101896}" srcOrd="3" destOrd="0" presId="urn:microsoft.com/office/officeart/2005/8/layout/chevron2"/>
    <dgm:cxn modelId="{6CFF857F-B930-4C1D-8206-FA8BF45C104D}" type="presParOf" srcId="{BBCC4451-BCAF-4B65-B9CE-363D3462AD4A}" destId="{BB39FF2A-442A-4F80-8EC8-29717233AB6D}" srcOrd="4" destOrd="0" presId="urn:microsoft.com/office/officeart/2005/8/layout/chevron2"/>
    <dgm:cxn modelId="{1F8B8C1D-32CF-4AE2-958E-BF448D61E9E8}" type="presParOf" srcId="{BB39FF2A-442A-4F80-8EC8-29717233AB6D}" destId="{20636663-0FB1-4824-8A73-86DE91BD4F8A}" srcOrd="0" destOrd="0" presId="urn:microsoft.com/office/officeart/2005/8/layout/chevron2"/>
    <dgm:cxn modelId="{48666CE9-B54E-438E-A57D-410C97017FD9}" type="presParOf" srcId="{BB39FF2A-442A-4F80-8EC8-29717233AB6D}" destId="{038A8427-40CB-4666-893B-D607A7D9B4D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59CB2F-C709-453C-AB08-D1F1964BADE2}">
      <dsp:nvSpPr>
        <dsp:cNvPr id="0" name=""/>
        <dsp:cNvSpPr/>
      </dsp:nvSpPr>
      <dsp:spPr>
        <a:xfrm>
          <a:off x="8669" y="1510426"/>
          <a:ext cx="2591350" cy="25957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Immediately review existing programs (Analytical grid) </a:t>
          </a:r>
        </a:p>
      </dsp:txBody>
      <dsp:txXfrm>
        <a:off x="84567" y="1586324"/>
        <a:ext cx="2439554" cy="2443975"/>
      </dsp:txXfrm>
    </dsp:sp>
    <dsp:sp modelId="{C70425B0-539B-49F4-863D-0E297CA8CA28}">
      <dsp:nvSpPr>
        <dsp:cNvPr id="0" name=""/>
        <dsp:cNvSpPr/>
      </dsp:nvSpPr>
      <dsp:spPr>
        <a:xfrm>
          <a:off x="2859155" y="2486984"/>
          <a:ext cx="549366" cy="6426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2859155" y="2615515"/>
        <a:ext cx="384556" cy="385592"/>
      </dsp:txXfrm>
    </dsp:sp>
    <dsp:sp modelId="{4DD188C5-CC40-49A7-81AA-44E7E40ACBA7}">
      <dsp:nvSpPr>
        <dsp:cNvPr id="0" name=""/>
        <dsp:cNvSpPr/>
      </dsp:nvSpPr>
      <dsp:spPr>
        <a:xfrm>
          <a:off x="3636560" y="1512167"/>
          <a:ext cx="2591350" cy="25922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Continue to consider the needs of minority communities when  establishing or changing a program</a:t>
          </a:r>
        </a:p>
      </dsp:txBody>
      <dsp:txXfrm>
        <a:off x="3712458" y="1588065"/>
        <a:ext cx="2439554" cy="2440492"/>
      </dsp:txXfrm>
    </dsp:sp>
    <dsp:sp modelId="{9304B299-25BA-4F07-A873-DA70E95AA9C6}">
      <dsp:nvSpPr>
        <dsp:cNvPr id="0" name=""/>
        <dsp:cNvSpPr/>
      </dsp:nvSpPr>
      <dsp:spPr>
        <a:xfrm>
          <a:off x="6487046" y="2486984"/>
          <a:ext cx="549366" cy="6426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6487046" y="2615515"/>
        <a:ext cx="384556" cy="385592"/>
      </dsp:txXfrm>
    </dsp:sp>
    <dsp:sp modelId="{7CC63B1F-2474-456D-935A-2609C3412FF9}">
      <dsp:nvSpPr>
        <dsp:cNvPr id="0" name=""/>
        <dsp:cNvSpPr/>
      </dsp:nvSpPr>
      <dsp:spPr>
        <a:xfrm>
          <a:off x="7264451" y="1512167"/>
          <a:ext cx="2591350" cy="25922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Consider the principle of substantive equality in strategic planning</a:t>
          </a:r>
        </a:p>
      </dsp:txBody>
      <dsp:txXfrm>
        <a:off x="7340349" y="1588065"/>
        <a:ext cx="2439554" cy="24404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42D4F-224D-44AC-895D-3C4AA251DEB8}">
      <dsp:nvSpPr>
        <dsp:cNvPr id="0" name=""/>
        <dsp:cNvSpPr/>
      </dsp:nvSpPr>
      <dsp:spPr>
        <a:xfrm rot="5400000">
          <a:off x="-262500" y="264792"/>
          <a:ext cx="1750003" cy="1225002"/>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kern="1200"/>
            <a:t>1</a:t>
          </a:r>
        </a:p>
      </dsp:txBody>
      <dsp:txXfrm rot="-5400000">
        <a:off x="1" y="614792"/>
        <a:ext cx="1225002" cy="525001"/>
      </dsp:txXfrm>
    </dsp:sp>
    <dsp:sp modelId="{3A316FC1-0887-4822-A71D-846B8EB04D9D}">
      <dsp:nvSpPr>
        <dsp:cNvPr id="0" name=""/>
        <dsp:cNvSpPr/>
      </dsp:nvSpPr>
      <dsp:spPr>
        <a:xfrm rot="5400000">
          <a:off x="4883507" y="-3656213"/>
          <a:ext cx="1137502" cy="8454512"/>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a:solidFill>
                <a:schemeClr val="accent6"/>
              </a:solidFill>
            </a:rPr>
            <a:t>Determine whether the program or service may be affected</a:t>
          </a:r>
        </a:p>
      </dsp:txBody>
      <dsp:txXfrm rot="-5400000">
        <a:off x="1225002" y="57820"/>
        <a:ext cx="8398984" cy="1026446"/>
      </dsp:txXfrm>
    </dsp:sp>
    <dsp:sp modelId="{3CA2179D-9D1E-4B5D-AA86-A0099FF4B22B}">
      <dsp:nvSpPr>
        <dsp:cNvPr id="0" name=""/>
        <dsp:cNvSpPr/>
      </dsp:nvSpPr>
      <dsp:spPr>
        <a:xfrm rot="5400000">
          <a:off x="-262500" y="1822285"/>
          <a:ext cx="1750003" cy="1225002"/>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kern="1200"/>
            <a:t>2</a:t>
          </a:r>
        </a:p>
      </dsp:txBody>
      <dsp:txXfrm rot="-5400000">
        <a:off x="1" y="2172285"/>
        <a:ext cx="1225002" cy="525001"/>
      </dsp:txXfrm>
    </dsp:sp>
    <dsp:sp modelId="{2FD3855C-5A81-4D06-8A15-8787A3E35E20}">
      <dsp:nvSpPr>
        <dsp:cNvPr id="0" name=""/>
        <dsp:cNvSpPr/>
      </dsp:nvSpPr>
      <dsp:spPr>
        <a:xfrm rot="5400000">
          <a:off x="4883507" y="-2098719"/>
          <a:ext cx="1137502" cy="8454512"/>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a:solidFill>
                <a:schemeClr val="accent6"/>
              </a:solidFill>
            </a:rPr>
            <a:t>Determine whether a single uniform program or service is adequate</a:t>
          </a:r>
        </a:p>
      </dsp:txBody>
      <dsp:txXfrm rot="-5400000">
        <a:off x="1225002" y="1615314"/>
        <a:ext cx="8398984" cy="1026446"/>
      </dsp:txXfrm>
    </dsp:sp>
    <dsp:sp modelId="{20636663-0FB1-4824-8A73-86DE91BD4F8A}">
      <dsp:nvSpPr>
        <dsp:cNvPr id="0" name=""/>
        <dsp:cNvSpPr/>
      </dsp:nvSpPr>
      <dsp:spPr>
        <a:xfrm rot="5400000">
          <a:off x="-262500" y="3379779"/>
          <a:ext cx="1750003" cy="1225002"/>
        </a:xfrm>
        <a:prstGeom prst="chevron">
          <a:avLst/>
        </a:prstGeom>
        <a:solidFill>
          <a:srgbClr val="F5EAD3"/>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kern="1200"/>
            <a:t>3</a:t>
          </a:r>
        </a:p>
      </dsp:txBody>
      <dsp:txXfrm rot="-5400000">
        <a:off x="1" y="3729779"/>
        <a:ext cx="1225002" cy="525001"/>
      </dsp:txXfrm>
    </dsp:sp>
    <dsp:sp modelId="{038A8427-40CB-4666-893B-D607A7D9B4D5}">
      <dsp:nvSpPr>
        <dsp:cNvPr id="0" name=""/>
        <dsp:cNvSpPr/>
      </dsp:nvSpPr>
      <dsp:spPr>
        <a:xfrm rot="5400000">
          <a:off x="4883507" y="-541226"/>
          <a:ext cx="1137502" cy="8454512"/>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a:solidFill>
                <a:schemeClr val="accent6"/>
              </a:solidFill>
            </a:rPr>
            <a:t>Determine how the program or service must be adapted to the needs of the minority community</a:t>
          </a:r>
        </a:p>
      </dsp:txBody>
      <dsp:txXfrm rot="-5400000">
        <a:off x="1225002" y="3172807"/>
        <a:ext cx="8398984" cy="102644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602392"/>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40" y="0"/>
            <a:ext cx="3038475" cy="602392"/>
          </a:xfrm>
          <a:prstGeom prst="rect">
            <a:avLst/>
          </a:prstGeom>
        </p:spPr>
        <p:txBody>
          <a:bodyPr vert="horz" lIns="91440" tIns="45720" rIns="91440" bIns="45720" rtlCol="0"/>
          <a:lstStyle>
            <a:lvl1pPr algn="r">
              <a:defRPr sz="1200"/>
            </a:lvl1pPr>
          </a:lstStyle>
          <a:p>
            <a:fld id="{8C125156-8CB5-4F94-B1DD-9DEF660CA43A}" type="datetimeFigureOut">
              <a:rPr lang="en-CA" smtClean="0"/>
              <a:t>2023-06-15</a:t>
            </a:fld>
            <a:endParaRPr lang="en-CA"/>
          </a:p>
        </p:txBody>
      </p:sp>
      <p:sp>
        <p:nvSpPr>
          <p:cNvPr id="4" name="Footer Placeholder 3"/>
          <p:cNvSpPr>
            <a:spLocks noGrp="1"/>
          </p:cNvSpPr>
          <p:nvPr>
            <p:ph type="ftr" sz="quarter" idx="2"/>
          </p:nvPr>
        </p:nvSpPr>
        <p:spPr>
          <a:xfrm>
            <a:off x="2" y="11435152"/>
            <a:ext cx="3038475" cy="602392"/>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40" y="11435152"/>
            <a:ext cx="3038475" cy="602392"/>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60198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601980"/>
          </a:xfrm>
          <a:prstGeom prst="rect">
            <a:avLst/>
          </a:prstGeom>
        </p:spPr>
        <p:txBody>
          <a:bodyPr vert="horz" lIns="93177" tIns="46589" rIns="93177" bIns="46589" rtlCol="0"/>
          <a:lstStyle>
            <a:lvl1pPr algn="r">
              <a:defRPr sz="1200"/>
            </a:lvl1pPr>
          </a:lstStyle>
          <a:p>
            <a:fld id="{45BE00D6-E049-4381-83C8-29CB14B5448F}" type="datetimeFigureOut">
              <a:rPr lang="en-CA" smtClean="0"/>
              <a:t>2023-06-15</a:t>
            </a:fld>
            <a:endParaRPr lang="en-CA"/>
          </a:p>
        </p:txBody>
      </p:sp>
      <p:sp>
        <p:nvSpPr>
          <p:cNvPr id="4" name="Slide Image Placeholder 3"/>
          <p:cNvSpPr>
            <a:spLocks noGrp="1" noRot="1" noChangeAspect="1"/>
          </p:cNvSpPr>
          <p:nvPr>
            <p:ph type="sldImg" idx="2"/>
          </p:nvPr>
        </p:nvSpPr>
        <p:spPr>
          <a:xfrm>
            <a:off x="-508000" y="901700"/>
            <a:ext cx="8026400" cy="45148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5718810"/>
            <a:ext cx="5608320" cy="541782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11435532"/>
            <a:ext cx="3037840" cy="60198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11435532"/>
            <a:ext cx="3037840" cy="60198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600" i="1" dirty="0"/>
              <a:t>Speaker introduces themself.</a:t>
            </a:r>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r>
              <a:rPr lang="en-US" sz="1600" dirty="0"/>
              <a:t>This presentation was developed by the Official Languages Centre of Excellence at the Treasury Board of Canada Secretariat.</a:t>
            </a:r>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r>
              <a:rPr lang="en-US" sz="1600" dirty="0"/>
              <a:t>It was presented at the Departmental and Crown Corporation Advisory Committee on Official Languages in May 2023 and is now available as a learning tool for Persons responsible for official languages to use within their own institutions. </a:t>
            </a:r>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1</a:t>
            </a:fld>
            <a:endParaRPr lang="en-CA"/>
          </a:p>
        </p:txBody>
      </p:sp>
    </p:spTree>
    <p:extLst>
      <p:ext uri="{BB962C8B-B14F-4D97-AF65-F5344CB8AC3E}">
        <p14:creationId xmlns:p14="http://schemas.microsoft.com/office/powerpoint/2010/main" val="1522471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True or False?</a:t>
            </a:r>
          </a:p>
          <a:p>
            <a:pPr marR="0" lvl="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Implementation of the CALDECH decision only affects existing programs. </a:t>
            </a:r>
          </a:p>
          <a:p>
            <a:pPr marR="0" lvl="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1800" i="1" dirty="0">
                <a:solidFill>
                  <a:srgbClr val="44546A"/>
                </a:solidFill>
                <a:effectLst/>
                <a:latin typeface="Calibri" panose="020F0502020204030204" pitchFamily="34" charset="0"/>
                <a:ea typeface="Calibri" panose="020F0502020204030204" pitchFamily="34" charset="0"/>
                <a:cs typeface="Arial" panose="020B0604020202020204" pitchFamily="34" charset="0"/>
              </a:rPr>
              <a:t>Click ‘next’ on PPT to reveal the answer.</a:t>
            </a:r>
            <a:endParaRPr lang="en-US" sz="1800" i="1" dirty="0">
              <a:solidFill>
                <a:srgbClr val="44546A"/>
              </a:solidFill>
              <a:highlight>
                <a:srgbClr val="FFFF00"/>
              </a:highlight>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The answer is false. Let’s go to the next slide to learn why.</a:t>
            </a:r>
          </a:p>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10</a:t>
            </a:fld>
            <a:endParaRPr lang="en-CA"/>
          </a:p>
        </p:txBody>
      </p:sp>
    </p:spTree>
    <p:extLst>
      <p:ext uri="{BB962C8B-B14F-4D97-AF65-F5344CB8AC3E}">
        <p14:creationId xmlns:p14="http://schemas.microsoft.com/office/powerpoint/2010/main" val="3142310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Following the decision, in a June 2010 email to Deputy Heads, the Chief Human Resources Officer asked federal institutions to immediately start reviewing their existing services and programs to determine whether they satisfy the principle of substantive equality. In the case of non-compliance, institutions must adapt the program or service to meet the needs of the linguistic minority.</a:t>
            </a:r>
          </a:p>
          <a:p>
            <a:pPr marR="0" lvl="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The request also asked that the needs of linguistic minorities be considered when putting in place a new service or program, or when modifying an existing service or program.</a:t>
            </a:r>
          </a:p>
          <a:p>
            <a:pPr marR="0" lvl="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Finally, it requested that the principle of substantive equality be considered in strategic planning, when developing and assessing the performance of policies or programs, and when reviewing program expenditures.</a:t>
            </a:r>
          </a:p>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11</a:t>
            </a:fld>
            <a:endParaRPr lang="en-CA"/>
          </a:p>
        </p:txBody>
      </p:sp>
    </p:spTree>
    <p:extLst>
      <p:ext uri="{BB962C8B-B14F-4D97-AF65-F5344CB8AC3E}">
        <p14:creationId xmlns:p14="http://schemas.microsoft.com/office/powerpoint/2010/main" val="1430793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The analytical grid was developed as a tool to assist federal institutions in their reflection for applying the principle of substantive equality to their programs and services in relation to Part IV obligations. It was shared with institutions in the June 2010 message to deputy heads.</a:t>
            </a:r>
          </a:p>
          <a:p>
            <a:pPr marR="0" lvl="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The grid has 3 distinct steps, which we will go over in the coming slides.</a:t>
            </a:r>
          </a:p>
          <a:p>
            <a:pPr marR="0" lvl="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Institutions are encouraged to adapt the analytical grid to meet the needs of their mandate. As with any review, consultations, decisions, and adaptation measures should all be documented as part of the process. </a:t>
            </a:r>
          </a:p>
          <a:p>
            <a:pPr marR="0" lvl="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Let’s go over to step 1. </a:t>
            </a:r>
          </a:p>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12</a:t>
            </a:fld>
            <a:endParaRPr lang="en-CA"/>
          </a:p>
        </p:txBody>
      </p:sp>
    </p:spTree>
    <p:extLst>
      <p:ext uri="{BB962C8B-B14F-4D97-AF65-F5344CB8AC3E}">
        <p14:creationId xmlns:p14="http://schemas.microsoft.com/office/powerpoint/2010/main" val="33078693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The first step is to determine whether the program or service is affected. </a:t>
            </a:r>
          </a:p>
          <a:p>
            <a:pPr marR="0" lvl="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After going through the series of questions, you may determine that the answer is ‘NO’ to the four questions. In that case, you could conclude that due to the nature and objective of the service or program, you may not need to adapt it to the particular needs of the minority community.</a:t>
            </a:r>
          </a:p>
          <a:p>
            <a:pPr marR="0" lvl="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If you answered ‘YES’ to any of the four questions, you move on to step two.</a:t>
            </a:r>
          </a:p>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13</a:t>
            </a:fld>
            <a:endParaRPr lang="en-CA"/>
          </a:p>
        </p:txBody>
      </p:sp>
    </p:spTree>
    <p:extLst>
      <p:ext uri="{BB962C8B-B14F-4D97-AF65-F5344CB8AC3E}">
        <p14:creationId xmlns:p14="http://schemas.microsoft.com/office/powerpoint/2010/main" val="1820410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Arial" panose="020B0604020202020204" pitchFamily="34" charset="0"/>
              </a:rPr>
              <a:t>In step 1, you determined that your program or service is potentially impacted. </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Arial" panose="020B0604020202020204" pitchFamily="34" charset="0"/>
              </a:rPr>
              <a:t>Now, in step 2, you need to determine if a single uniform service or program is adequate to provide the same benefits for members of both official language communities.</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Arial" panose="020B0604020202020204" pitchFamily="34" charset="0"/>
              </a:rPr>
              <a:t>We’re asking ourselves: does one size fit both?</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Arial" panose="020B0604020202020204" pitchFamily="34" charset="0"/>
              </a:rPr>
              <a:t>The determination of whether services are of equal quality requires that you compare the services offered to the majority and those provided to the minority.</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Arial" panose="020B0604020202020204" pitchFamily="34" charset="0"/>
              </a:rPr>
              <a:t>But, to determine if your service meets the needs of the minority, you need to first know and understand their needs </a:t>
            </a:r>
            <a:r>
              <a:rPr lang="en-US" sz="1600" i="1" dirty="0">
                <a:effectLst/>
                <a:latin typeface="Calibri" panose="020F0502020204030204" pitchFamily="34" charset="0"/>
                <a:ea typeface="Calibri" panose="020F0502020204030204" pitchFamily="34" charset="0"/>
                <a:cs typeface="Arial" panose="020B0604020202020204" pitchFamily="34" charset="0"/>
              </a:rPr>
              <a:t>in relation to the program or service</a:t>
            </a:r>
            <a:r>
              <a:rPr lang="en-US" sz="1600" dirty="0">
                <a:effectLst/>
                <a:latin typeface="Calibri" panose="020F0502020204030204" pitchFamily="34" charset="0"/>
                <a:ea typeface="Calibri" panose="020F0502020204030204" pitchFamily="34" charset="0"/>
                <a:cs typeface="Arial" panose="020B0604020202020204" pitchFamily="34" charset="0"/>
              </a:rPr>
              <a:t>.</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Arial" panose="020B0604020202020204" pitchFamily="34" charset="0"/>
              </a:rPr>
              <a:t>So how do you determine the needs of the linguistic minority? In addition to gathering data from existing resources (for example, Census data), you must </a:t>
            </a:r>
            <a:r>
              <a:rPr lang="en-US" sz="1600" b="1" dirty="0">
                <a:effectLst/>
                <a:latin typeface="Calibri" panose="020F0502020204030204" pitchFamily="34" charset="0"/>
                <a:ea typeface="Calibri" panose="020F0502020204030204" pitchFamily="34" charset="0"/>
                <a:cs typeface="Arial" panose="020B0604020202020204" pitchFamily="34" charset="0"/>
              </a:rPr>
              <a:t>consult</a:t>
            </a:r>
            <a:r>
              <a:rPr lang="en-US" sz="1600" dirty="0">
                <a:effectLst/>
                <a:latin typeface="Calibri" panose="020F0502020204030204" pitchFamily="34" charset="0"/>
                <a:ea typeface="Calibri" panose="020F0502020204030204" pitchFamily="34" charset="0"/>
                <a:cs typeface="Arial" panose="020B0604020202020204" pitchFamily="34" charset="0"/>
              </a:rPr>
              <a:t> the minority population that is targeted by the service or program.</a:t>
            </a:r>
          </a:p>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14</a:t>
            </a:fld>
            <a:endParaRPr lang="en-CA"/>
          </a:p>
        </p:txBody>
      </p:sp>
    </p:spTree>
    <p:extLst>
      <p:ext uri="{BB962C8B-B14F-4D97-AF65-F5344CB8AC3E}">
        <p14:creationId xmlns:p14="http://schemas.microsoft.com/office/powerpoint/2010/main" val="16631234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Understanding the minority population will help you determine if and how your service or program will need to be adapted.</a:t>
            </a:r>
          </a:p>
          <a:p>
            <a:pPr marR="0" lvl="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Illustrated here are only some of the factors that may impact the specific needs of an official language minority community.</a:t>
            </a:r>
          </a:p>
          <a:p>
            <a:pPr marR="0" lvl="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The minority population’s geographic location, for example, could impact access to reliable internet and therefore impact their ability to use a web-based service. </a:t>
            </a:r>
          </a:p>
          <a:p>
            <a:pPr marR="0" lvl="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At the end of your Step 2 analysis, if you determine that a single uniform service will meet the needs of both the linguistic majority and minority, your exercise is complete.</a:t>
            </a:r>
          </a:p>
          <a:p>
            <a:pPr marR="0" lvl="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If not, proceed to step three.</a:t>
            </a:r>
          </a:p>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15</a:t>
            </a:fld>
            <a:endParaRPr lang="en-CA"/>
          </a:p>
        </p:txBody>
      </p:sp>
    </p:spTree>
    <p:extLst>
      <p:ext uri="{BB962C8B-B14F-4D97-AF65-F5344CB8AC3E}">
        <p14:creationId xmlns:p14="http://schemas.microsoft.com/office/powerpoint/2010/main" val="3175245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You’ve already determined that your service may be impacted. In step 2, you determined that a single uniform service will not meet the needs of both groups. </a:t>
            </a:r>
          </a:p>
          <a:p>
            <a:pPr marR="0" lvl="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Now, in this last step, you must determine </a:t>
            </a:r>
            <a:r>
              <a:rPr lang="en-US" sz="1800" i="1" dirty="0">
                <a:effectLst/>
                <a:latin typeface="Calibri" panose="020F0502020204030204" pitchFamily="34" charset="0"/>
                <a:ea typeface="Calibri" panose="020F0502020204030204" pitchFamily="34" charset="0"/>
                <a:cs typeface="Arial" panose="020B0604020202020204" pitchFamily="34" charset="0"/>
              </a:rPr>
              <a:t>how </a:t>
            </a:r>
            <a:r>
              <a:rPr lang="en-US" sz="1800" dirty="0">
                <a:effectLst/>
                <a:latin typeface="Calibri" panose="020F0502020204030204" pitchFamily="34" charset="0"/>
                <a:ea typeface="Calibri" panose="020F0502020204030204" pitchFamily="34" charset="0"/>
                <a:cs typeface="Arial" panose="020B0604020202020204" pitchFamily="34" charset="0"/>
              </a:rPr>
              <a:t>the program or service should be adapted to meet the need of the linguistic minority. </a:t>
            </a:r>
          </a:p>
          <a:p>
            <a:pPr marR="0" lvl="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Does the content need to be adapted, the service delivery method or maybe both? </a:t>
            </a:r>
          </a:p>
          <a:p>
            <a:pPr marR="0" lvl="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Consultation should continue at this step. I invite you to look at the example provided in Section 5, Step 3, of the analytical grid, where an institution established a Francophone advisory committee to identify ways to adapt its community development services to meet the needs of its minority francophone population.</a:t>
            </a:r>
          </a:p>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16</a:t>
            </a:fld>
            <a:endParaRPr lang="en-CA"/>
          </a:p>
        </p:txBody>
      </p:sp>
    </p:spTree>
    <p:extLst>
      <p:ext uri="{BB962C8B-B14F-4D97-AF65-F5344CB8AC3E}">
        <p14:creationId xmlns:p14="http://schemas.microsoft.com/office/powerpoint/2010/main" val="37901739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600" dirty="0"/>
              <a:t>It's important to note that the grid is not designed to tell you how to adapt your programs or services. Here are a few examples of measures that could be taken to adapt a program or service to meet the needs of its linguistic minority. </a:t>
            </a:r>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r>
              <a:rPr lang="en-US" sz="1600" dirty="0"/>
              <a:t>In terms of content, using cultural references relevant to the linguistic community (art, places, people) could help you communicate better with your population.</a:t>
            </a:r>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r>
              <a:rPr lang="en-US" sz="1600" dirty="0"/>
              <a:t>In terms of service delivery, I'd like to come back to the geographical location factor. Establishing an agreement with a local service or company to provide secure, reliable access to the Internet could help reach those who don't have such access at home. </a:t>
            </a:r>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r>
              <a:rPr lang="en-US" sz="1600" dirty="0"/>
              <a:t>Does anyone have any concrete examples of adaptive measures to share with us? </a:t>
            </a:r>
          </a:p>
        </p:txBody>
      </p:sp>
      <p:sp>
        <p:nvSpPr>
          <p:cNvPr id="4" name="Slide Number Placeholder 3"/>
          <p:cNvSpPr>
            <a:spLocks noGrp="1"/>
          </p:cNvSpPr>
          <p:nvPr>
            <p:ph type="sldNum" sz="quarter" idx="5"/>
          </p:nvPr>
        </p:nvSpPr>
        <p:spPr/>
        <p:txBody>
          <a:bodyPr/>
          <a:lstStyle/>
          <a:p>
            <a:fld id="{EB3A5D88-BC26-4EFA-A680-927F6A4ACCF4}" type="slidenum">
              <a:rPr lang="en-CA" smtClean="0"/>
              <a:t>17</a:t>
            </a:fld>
            <a:endParaRPr lang="en-CA"/>
          </a:p>
        </p:txBody>
      </p:sp>
    </p:spTree>
    <p:extLst>
      <p:ext uri="{BB962C8B-B14F-4D97-AF65-F5344CB8AC3E}">
        <p14:creationId xmlns:p14="http://schemas.microsoft.com/office/powerpoint/2010/main" val="1817937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Arial" panose="020B0604020202020204" pitchFamily="34" charset="0"/>
              </a:rPr>
              <a:t>In summary, linguistic equality means substantive equality.  </a:t>
            </a:r>
          </a:p>
          <a:p>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Arial" panose="020B0604020202020204" pitchFamily="34" charset="0"/>
              </a:rPr>
              <a:t>Depending on the nature of the service in question, it is possible that substantive equality will not result from the development and implementation of identical services for each language community. In some circumstances, distinct content or delivery is necessary.</a:t>
            </a:r>
          </a:p>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18</a:t>
            </a:fld>
            <a:endParaRPr lang="en-CA"/>
          </a:p>
        </p:txBody>
      </p:sp>
    </p:spTree>
    <p:extLst>
      <p:ext uri="{BB962C8B-B14F-4D97-AF65-F5344CB8AC3E}">
        <p14:creationId xmlns:p14="http://schemas.microsoft.com/office/powerpoint/2010/main" val="35634667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19</a:t>
            </a:fld>
            <a:endParaRPr lang="en-CA"/>
          </a:p>
        </p:txBody>
      </p:sp>
    </p:spTree>
    <p:extLst>
      <p:ext uri="{BB962C8B-B14F-4D97-AF65-F5344CB8AC3E}">
        <p14:creationId xmlns:p14="http://schemas.microsoft.com/office/powerpoint/2010/main" val="1269713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Arial" panose="020B0604020202020204" pitchFamily="34" charset="0"/>
              <a:buChar char="•"/>
            </a:pPr>
            <a:r>
              <a:rPr lang="en-US" sz="1600" dirty="0"/>
              <a:t>To help you better understand the concept of substantive equality, I will provide an overview of the Supreme Court of Canada’s CALDECH decision and the implications it had on federal institutions in the delivery of services and programs to Canadians. </a:t>
            </a:r>
          </a:p>
          <a:p>
            <a:pPr marL="171450" indent="-171450">
              <a:buFont typeface="Arial" panose="020B0604020202020204" pitchFamily="34" charset="0"/>
              <a:buChar char="•"/>
            </a:pPr>
            <a:endParaRPr lang="en-US" sz="1600" dirty="0"/>
          </a:p>
          <a:p>
            <a:pPr marL="228600" indent="-228600">
              <a:buFont typeface="Arial" panose="020B0604020202020204" pitchFamily="34" charset="0"/>
              <a:buChar char="•"/>
            </a:pPr>
            <a:r>
              <a:rPr lang="en-US" sz="1600" dirty="0"/>
              <a:t>Then we will learn about the legislative hooks related to the decision, and the relevant policy instruments and requirements.</a:t>
            </a:r>
          </a:p>
          <a:p>
            <a:pPr marL="171450" indent="-171450">
              <a:buFont typeface="Arial" panose="020B0604020202020204" pitchFamily="34" charset="0"/>
              <a:buChar char="•"/>
            </a:pPr>
            <a:endParaRPr lang="en-US" sz="1600" dirty="0"/>
          </a:p>
          <a:p>
            <a:pPr marL="228600" indent="-228600">
              <a:buFont typeface="Arial" panose="020B0604020202020204" pitchFamily="34" charset="0"/>
              <a:buChar char="•"/>
            </a:pPr>
            <a:r>
              <a:rPr lang="en-US" sz="1600" dirty="0"/>
              <a:t>We will explore the guiding principles stemming from the decision and how they translate into implementation.</a:t>
            </a:r>
          </a:p>
          <a:p>
            <a:endParaRPr lang="en-US" sz="1600" dirty="0"/>
          </a:p>
          <a:p>
            <a:pPr marL="228600" indent="-228600">
              <a:buFont typeface="Arial" panose="020B0604020202020204" pitchFamily="34" charset="0"/>
              <a:buChar char="•"/>
            </a:pPr>
            <a:r>
              <a:rPr lang="en-US" sz="1600" dirty="0"/>
              <a:t>We will  take a look at the Analytical Grid, a decision-making tool designed to help federal institutions examine their programs and services to ensure that they meet </a:t>
            </a:r>
            <a:r>
              <a:rPr lang="en-US" sz="1600" dirty="0" err="1"/>
              <a:t>olbigations</a:t>
            </a:r>
            <a:r>
              <a:rPr lang="en-US" sz="1600" dirty="0"/>
              <a:t> related to substantive equality. </a:t>
            </a:r>
          </a:p>
          <a:p>
            <a:endParaRPr lang="en-US" sz="1600" dirty="0"/>
          </a:p>
          <a:p>
            <a:pPr marL="228600" indent="-228600">
              <a:buFont typeface="Arial" panose="020B0604020202020204" pitchFamily="34" charset="0"/>
              <a:buChar char="•"/>
            </a:pPr>
            <a:r>
              <a:rPr lang="en-US" sz="1600" dirty="0"/>
              <a:t>Finally, I'll give examples of accommodations that can be made to achieve substantive equality.</a:t>
            </a:r>
          </a:p>
          <a:p>
            <a:endParaRPr lang="en-US" sz="1600" dirty="0"/>
          </a:p>
          <a:p>
            <a:pPr marL="228600" indent="-228600">
              <a:buFont typeface="Arial" panose="020B0604020202020204" pitchFamily="34" charset="0"/>
              <a:buChar char="•"/>
            </a:pPr>
            <a:r>
              <a:rPr lang="en-US" sz="1600" dirty="0"/>
              <a:t>At the end, I would be happy to take your questions. </a:t>
            </a:r>
          </a:p>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2</a:t>
            </a:fld>
            <a:endParaRPr lang="en-CA"/>
          </a:p>
        </p:txBody>
      </p:sp>
    </p:spTree>
    <p:extLst>
      <p:ext uri="{BB962C8B-B14F-4D97-AF65-F5344CB8AC3E}">
        <p14:creationId xmlns:p14="http://schemas.microsoft.com/office/powerpoint/2010/main" val="2824651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07981" y="5535930"/>
            <a:ext cx="6594438" cy="6103844"/>
          </a:xfrm>
        </p:spPr>
        <p:txBody>
          <a:bodyPr/>
          <a:lstStyle/>
          <a:p>
            <a:pPr marL="171450" indent="-171450">
              <a:buFont typeface="Arial" panose="020B0604020202020204" pitchFamily="34" charset="0"/>
              <a:buChar char="•"/>
            </a:pPr>
            <a:r>
              <a:rPr lang="en-US" sz="1050" dirty="0"/>
              <a:t>The CALDECH decision arose from the delivery of an Industry Canada (IC) program, the "Community Futures Program Corporation", by a third-party organization.</a:t>
            </a:r>
          </a:p>
          <a:p>
            <a:pPr marL="171450" indent="-171450">
              <a:buFont typeface="Arial" panose="020B0604020202020204" pitchFamily="34" charset="0"/>
              <a:buChar char="•"/>
            </a:pPr>
            <a:r>
              <a:rPr lang="en-US" sz="1050" dirty="0"/>
              <a:t>The Community Futures Program was a program under which IC provided funding to non-profit organizations for the purpose of carrying out 3 types of activities: </a:t>
            </a:r>
          </a:p>
          <a:p>
            <a:r>
              <a:rPr lang="en-US" sz="1050" dirty="0"/>
              <a:t>1. Facilitate access to capital for local small businesses. </a:t>
            </a:r>
          </a:p>
          <a:p>
            <a:r>
              <a:rPr lang="en-US" sz="1050" dirty="0"/>
              <a:t>2. Provide advice and information to local small businesses. </a:t>
            </a:r>
          </a:p>
          <a:p>
            <a:r>
              <a:rPr lang="en-US" sz="1050" dirty="0"/>
              <a:t>3. develop and implement, in collaboration with other partners, community strategic plans for economic development.</a:t>
            </a:r>
          </a:p>
          <a:p>
            <a:pPr marL="171450" indent="-171450">
              <a:buFont typeface="Arial" panose="020B0604020202020204" pitchFamily="34" charset="0"/>
              <a:buChar char="•"/>
            </a:pPr>
            <a:r>
              <a:rPr lang="en-US" sz="1050" dirty="0"/>
              <a:t>The North Simcoe Community Futures Program Corporation was one of the corporations responsible for implementing the program in northern Huronia. The Huronia region is a significant demand area for the purposes of Part IV of the OLA.</a:t>
            </a:r>
          </a:p>
          <a:p>
            <a:pPr marL="171450" indent="-171450">
              <a:buFont typeface="Arial" panose="020B0604020202020204" pitchFamily="34" charset="0"/>
              <a:buChar char="•"/>
            </a:pPr>
            <a:r>
              <a:rPr lang="fr-FR" sz="1050" dirty="0"/>
              <a:t>CALDECH </a:t>
            </a:r>
            <a:r>
              <a:rPr lang="fr-FR" sz="1050" dirty="0" err="1"/>
              <a:t>was</a:t>
            </a:r>
            <a:r>
              <a:rPr lang="fr-FR" sz="1050" dirty="0"/>
              <a:t> a Francophone </a:t>
            </a:r>
            <a:r>
              <a:rPr lang="fr-FR" sz="1050" dirty="0" err="1"/>
              <a:t>community</a:t>
            </a:r>
            <a:r>
              <a:rPr lang="fr-FR" sz="1050" dirty="0"/>
              <a:t> </a:t>
            </a:r>
            <a:r>
              <a:rPr lang="fr-FR" sz="1050" dirty="0" err="1"/>
              <a:t>organization</a:t>
            </a:r>
            <a:r>
              <a:rPr lang="fr-FR" sz="1050" dirty="0"/>
              <a:t> </a:t>
            </a:r>
            <a:r>
              <a:rPr lang="fr-FR" sz="1050" dirty="0" err="1"/>
              <a:t>created</a:t>
            </a:r>
            <a:r>
              <a:rPr lang="fr-FR" sz="1050" dirty="0"/>
              <a:t> to </a:t>
            </a:r>
            <a:r>
              <a:rPr lang="fr-FR" sz="1050" dirty="0" err="1"/>
              <a:t>address</a:t>
            </a:r>
            <a:r>
              <a:rPr lang="fr-FR" sz="1050" dirty="0"/>
              <a:t> </a:t>
            </a:r>
            <a:r>
              <a:rPr lang="fr-FR" sz="1050" dirty="0" err="1"/>
              <a:t>perceived</a:t>
            </a:r>
            <a:r>
              <a:rPr lang="fr-FR" sz="1050" dirty="0"/>
              <a:t> </a:t>
            </a:r>
            <a:r>
              <a:rPr lang="fr-FR" sz="1050" dirty="0" err="1"/>
              <a:t>shortcomings</a:t>
            </a:r>
            <a:r>
              <a:rPr lang="fr-FR" sz="1050" dirty="0"/>
              <a:t> in the </a:t>
            </a:r>
            <a:r>
              <a:rPr lang="fr-FR" sz="1050" dirty="0" err="1"/>
              <a:t>community</a:t>
            </a:r>
            <a:r>
              <a:rPr lang="fr-FR" sz="1050" dirty="0"/>
              <a:t> </a:t>
            </a:r>
            <a:r>
              <a:rPr lang="fr-FR" sz="1050" dirty="0" err="1"/>
              <a:t>economic</a:t>
            </a:r>
            <a:r>
              <a:rPr lang="fr-FR" sz="1050" dirty="0"/>
              <a:t> </a:t>
            </a:r>
            <a:r>
              <a:rPr lang="fr-FR" sz="1050" dirty="0" err="1"/>
              <a:t>development</a:t>
            </a:r>
            <a:r>
              <a:rPr lang="fr-FR" sz="1050" dirty="0"/>
              <a:t> services </a:t>
            </a:r>
            <a:r>
              <a:rPr lang="fr-FR" sz="1050" dirty="0" err="1"/>
              <a:t>provided</a:t>
            </a:r>
            <a:r>
              <a:rPr lang="fr-FR" sz="1050" dirty="0"/>
              <a:t> by North Simcoe to the French </a:t>
            </a:r>
            <a:r>
              <a:rPr lang="fr-FR" sz="1050" dirty="0" err="1"/>
              <a:t>speaking</a:t>
            </a:r>
            <a:r>
              <a:rPr lang="fr-FR" sz="1050" dirty="0"/>
              <a:t> population of </a:t>
            </a:r>
            <a:r>
              <a:rPr lang="fr-FR" sz="1050" dirty="0" err="1"/>
              <a:t>Huronia</a:t>
            </a:r>
            <a:r>
              <a:rPr lang="fr-FR" sz="1050" dirty="0"/>
              <a:t>.</a:t>
            </a:r>
          </a:p>
          <a:p>
            <a:pPr marL="171450" indent="-171450">
              <a:buFont typeface="Arial" panose="020B0604020202020204" pitchFamily="34" charset="0"/>
              <a:buChar char="•"/>
            </a:pPr>
            <a:r>
              <a:rPr lang="fr-FR" sz="1050" dirty="0"/>
              <a:t>In 2000, Raymond </a:t>
            </a:r>
            <a:r>
              <a:rPr lang="fr-FR" sz="1050" dirty="0" err="1"/>
              <a:t>DesRochers</a:t>
            </a:r>
            <a:r>
              <a:rPr lang="fr-FR" sz="1050" dirty="0"/>
              <a:t>, </a:t>
            </a:r>
            <a:r>
              <a:rPr lang="fr-FR" sz="1050" dirty="0" err="1"/>
              <a:t>CALDECH’s</a:t>
            </a:r>
            <a:r>
              <a:rPr lang="fr-FR" sz="1050" dirty="0"/>
              <a:t> </a:t>
            </a:r>
            <a:r>
              <a:rPr lang="fr-FR" sz="1050" dirty="0" err="1"/>
              <a:t>Executive</a:t>
            </a:r>
            <a:r>
              <a:rPr lang="fr-FR" sz="1050" dirty="0"/>
              <a:t> </a:t>
            </a:r>
            <a:r>
              <a:rPr lang="fr-FR" sz="1050" dirty="0" err="1"/>
              <a:t>Director</a:t>
            </a:r>
            <a:r>
              <a:rPr lang="fr-FR" sz="1050" dirty="0"/>
              <a:t>, </a:t>
            </a:r>
            <a:r>
              <a:rPr lang="fr-FR" sz="1050" dirty="0" err="1"/>
              <a:t>filed</a:t>
            </a:r>
            <a:r>
              <a:rPr lang="fr-FR" sz="1050" dirty="0"/>
              <a:t> a complaint </a:t>
            </a:r>
            <a:r>
              <a:rPr lang="fr-FR" sz="1050" dirty="0" err="1"/>
              <a:t>with</a:t>
            </a:r>
            <a:r>
              <a:rPr lang="fr-FR" sz="1050" dirty="0"/>
              <a:t> the </a:t>
            </a:r>
            <a:r>
              <a:rPr lang="fr-FR" sz="1050" dirty="0" err="1"/>
              <a:t>Commissioner</a:t>
            </a:r>
            <a:r>
              <a:rPr lang="fr-FR" sz="1050" dirty="0"/>
              <a:t>, </a:t>
            </a:r>
            <a:r>
              <a:rPr lang="fr-FR" sz="1050" dirty="0" err="1"/>
              <a:t>alleging</a:t>
            </a:r>
            <a:r>
              <a:rPr lang="fr-FR" sz="1050" dirty="0"/>
              <a:t> </a:t>
            </a:r>
            <a:r>
              <a:rPr lang="fr-FR" sz="1050" dirty="0" err="1"/>
              <a:t>that</a:t>
            </a:r>
            <a:r>
              <a:rPr lang="fr-FR" sz="1050" dirty="0"/>
              <a:t> North </a:t>
            </a:r>
            <a:r>
              <a:rPr lang="fr-FR" sz="1050" dirty="0" err="1"/>
              <a:t>Simcoe</a:t>
            </a:r>
            <a:r>
              <a:rPr lang="fr-FR" sz="1050" dirty="0"/>
              <a:t> </a:t>
            </a:r>
            <a:r>
              <a:rPr lang="fr-FR" sz="1050" dirty="0" err="1"/>
              <a:t>was</a:t>
            </a:r>
            <a:r>
              <a:rPr lang="fr-FR" sz="1050" dirty="0"/>
              <a:t> </a:t>
            </a:r>
            <a:r>
              <a:rPr lang="fr-FR" sz="1050" dirty="0" err="1"/>
              <a:t>unable</a:t>
            </a:r>
            <a:r>
              <a:rPr lang="fr-FR" sz="1050" dirty="0"/>
              <a:t> to </a:t>
            </a:r>
            <a:r>
              <a:rPr lang="fr-FR" sz="1050" dirty="0" err="1"/>
              <a:t>provide</a:t>
            </a:r>
            <a:r>
              <a:rPr lang="fr-FR" sz="1050" dirty="0"/>
              <a:t> </a:t>
            </a:r>
            <a:r>
              <a:rPr lang="fr-FR" sz="1050" dirty="0" err="1"/>
              <a:t>its</a:t>
            </a:r>
            <a:r>
              <a:rPr lang="fr-FR" sz="1050" dirty="0"/>
              <a:t> services in French.</a:t>
            </a:r>
          </a:p>
          <a:p>
            <a:pPr marL="171450" indent="-171450">
              <a:buFont typeface="Arial" panose="020B0604020202020204" pitchFamily="34" charset="0"/>
              <a:buChar char="•"/>
            </a:pPr>
            <a:r>
              <a:rPr lang="fr-FR" sz="1050" dirty="0"/>
              <a:t>The </a:t>
            </a:r>
            <a:r>
              <a:rPr lang="fr-FR" sz="1050" dirty="0" err="1"/>
              <a:t>Commissioner</a:t>
            </a:r>
            <a:r>
              <a:rPr lang="fr-FR" sz="1050" dirty="0"/>
              <a:t> </a:t>
            </a:r>
            <a:r>
              <a:rPr lang="fr-FR" sz="1050" dirty="0" err="1"/>
              <a:t>investigated</a:t>
            </a:r>
            <a:r>
              <a:rPr lang="fr-FR" sz="1050" dirty="0"/>
              <a:t> and </a:t>
            </a:r>
            <a:r>
              <a:rPr lang="fr-FR" sz="1050" dirty="0" err="1"/>
              <a:t>concluded</a:t>
            </a:r>
            <a:r>
              <a:rPr lang="fr-FR" sz="1050" dirty="0"/>
              <a:t> in a </a:t>
            </a:r>
            <a:r>
              <a:rPr lang="fr-FR" sz="1050" dirty="0" err="1"/>
              <a:t>preliminary</a:t>
            </a:r>
            <a:r>
              <a:rPr lang="fr-FR" sz="1050" dirty="0"/>
              <a:t> report </a:t>
            </a:r>
            <a:r>
              <a:rPr lang="fr-FR" sz="1050" dirty="0" err="1"/>
              <a:t>that</a:t>
            </a:r>
            <a:r>
              <a:rPr lang="fr-FR" sz="1050" dirty="0"/>
              <a:t> </a:t>
            </a:r>
            <a:r>
              <a:rPr lang="fr-FR" sz="1050" dirty="0" err="1"/>
              <a:t>Industry</a:t>
            </a:r>
            <a:r>
              <a:rPr lang="fr-FR" sz="1050" dirty="0"/>
              <a:t> Canada </a:t>
            </a:r>
            <a:r>
              <a:rPr lang="fr-FR" sz="1050" dirty="0" err="1"/>
              <a:t>did</a:t>
            </a:r>
            <a:r>
              <a:rPr lang="fr-FR" sz="1050" dirty="0"/>
              <a:t> not </a:t>
            </a:r>
            <a:r>
              <a:rPr lang="fr-FR" sz="1050" dirty="0" err="1"/>
              <a:t>comply</a:t>
            </a:r>
            <a:r>
              <a:rPr lang="fr-FR" sz="1050" dirty="0"/>
              <a:t> </a:t>
            </a:r>
            <a:r>
              <a:rPr lang="fr-FR" sz="1050" dirty="0" err="1"/>
              <a:t>with</a:t>
            </a:r>
            <a:r>
              <a:rPr lang="fr-FR" sz="1050" dirty="0"/>
              <a:t> parts IV and VII of the OLA. </a:t>
            </a:r>
            <a:r>
              <a:rPr lang="fr-FR" sz="1050" dirty="0" err="1"/>
              <a:t>Based</a:t>
            </a:r>
            <a:r>
              <a:rPr lang="fr-FR" sz="1050" dirty="0"/>
              <a:t> on the </a:t>
            </a:r>
            <a:r>
              <a:rPr lang="fr-FR" sz="1050" dirty="0" err="1"/>
              <a:t>facts</a:t>
            </a:r>
            <a:r>
              <a:rPr lang="fr-FR" sz="1050" dirty="0"/>
              <a:t> </a:t>
            </a:r>
            <a:r>
              <a:rPr lang="fr-FR" sz="1050" dirty="0" err="1"/>
              <a:t>uncovered</a:t>
            </a:r>
            <a:r>
              <a:rPr lang="fr-FR" sz="1050" dirty="0"/>
              <a:t>, North </a:t>
            </a:r>
            <a:r>
              <a:rPr lang="fr-FR" sz="1050" dirty="0" err="1"/>
              <a:t>Simcoe</a:t>
            </a:r>
            <a:r>
              <a:rPr lang="fr-FR" sz="1050" dirty="0"/>
              <a:t> </a:t>
            </a:r>
            <a:r>
              <a:rPr lang="fr-FR" sz="1050" dirty="0" err="1"/>
              <a:t>was</a:t>
            </a:r>
            <a:r>
              <a:rPr lang="fr-FR" sz="1050" dirty="0"/>
              <a:t> not able to </a:t>
            </a:r>
            <a:r>
              <a:rPr lang="fr-FR" sz="1050" dirty="0" err="1"/>
              <a:t>provide</a:t>
            </a:r>
            <a:r>
              <a:rPr lang="fr-FR" sz="1050" dirty="0"/>
              <a:t> services in French to the local business </a:t>
            </a:r>
            <a:r>
              <a:rPr lang="fr-FR" sz="1050" dirty="0" err="1"/>
              <a:t>community</a:t>
            </a:r>
            <a:r>
              <a:rPr lang="fr-FR" sz="1050" dirty="0"/>
              <a:t>.</a:t>
            </a:r>
          </a:p>
          <a:p>
            <a:pPr marL="171450" indent="-171450">
              <a:buFont typeface="Arial" panose="020B0604020202020204" pitchFamily="34" charset="0"/>
              <a:buChar char="•"/>
            </a:pPr>
            <a:r>
              <a:rPr lang="fr-FR" sz="1050" dirty="0" err="1"/>
              <a:t>Remedial</a:t>
            </a:r>
            <a:r>
              <a:rPr lang="fr-FR" sz="1050" dirty="0"/>
              <a:t> </a:t>
            </a:r>
            <a:r>
              <a:rPr lang="fr-FR" sz="1050" dirty="0" err="1"/>
              <a:t>measures</a:t>
            </a:r>
            <a:r>
              <a:rPr lang="fr-FR" sz="1050" dirty="0"/>
              <a:t> </a:t>
            </a:r>
            <a:r>
              <a:rPr lang="fr-FR" sz="1050" dirty="0" err="1"/>
              <a:t>were</a:t>
            </a:r>
            <a:r>
              <a:rPr lang="fr-FR" sz="1050" dirty="0"/>
              <a:t> </a:t>
            </a:r>
            <a:r>
              <a:rPr lang="fr-FR" sz="1050" dirty="0" err="1"/>
              <a:t>adopted</a:t>
            </a:r>
            <a:r>
              <a:rPr lang="fr-FR" sz="1050" dirty="0"/>
              <a:t>.  </a:t>
            </a:r>
            <a:r>
              <a:rPr lang="fr-FR" sz="1050" dirty="0" err="1"/>
              <a:t>However</a:t>
            </a:r>
            <a:r>
              <a:rPr lang="fr-FR" sz="1050" dirty="0"/>
              <a:t>, the </a:t>
            </a:r>
            <a:r>
              <a:rPr lang="fr-FR" sz="1050" dirty="0" err="1"/>
              <a:t>Commissioner</a:t>
            </a:r>
            <a:r>
              <a:rPr lang="fr-FR" sz="1050" dirty="0"/>
              <a:t> </a:t>
            </a:r>
            <a:r>
              <a:rPr lang="fr-FR" sz="1050" dirty="0" err="1"/>
              <a:t>concluded</a:t>
            </a:r>
            <a:r>
              <a:rPr lang="fr-FR" sz="1050" dirty="0"/>
              <a:t> </a:t>
            </a:r>
            <a:r>
              <a:rPr lang="fr-FR" sz="1050" dirty="0" err="1"/>
              <a:t>that</a:t>
            </a:r>
            <a:r>
              <a:rPr lang="fr-FR" sz="1050" dirty="0"/>
              <a:t> </a:t>
            </a:r>
            <a:r>
              <a:rPr lang="fr-FR" sz="1050" dirty="0" err="1"/>
              <a:t>shortcomings</a:t>
            </a:r>
            <a:r>
              <a:rPr lang="fr-FR" sz="1050" dirty="0"/>
              <a:t> </a:t>
            </a:r>
            <a:r>
              <a:rPr lang="fr-FR" sz="1050" dirty="0" err="1"/>
              <a:t>remained</a:t>
            </a:r>
            <a:r>
              <a:rPr lang="fr-FR" sz="1050" dirty="0"/>
              <a:t>. The </a:t>
            </a:r>
            <a:r>
              <a:rPr lang="fr-FR" sz="1050" dirty="0" err="1"/>
              <a:t>activities</a:t>
            </a:r>
            <a:r>
              <a:rPr lang="fr-FR" sz="1050" dirty="0"/>
              <a:t> of </a:t>
            </a:r>
            <a:r>
              <a:rPr lang="fr-FR" sz="1050" dirty="0" err="1"/>
              <a:t>Simcoe</a:t>
            </a:r>
            <a:r>
              <a:rPr lang="fr-FR" sz="1050" dirty="0"/>
              <a:t> North </a:t>
            </a:r>
            <a:r>
              <a:rPr lang="fr-FR" sz="1050" dirty="0" err="1"/>
              <a:t>were</a:t>
            </a:r>
            <a:r>
              <a:rPr lang="fr-FR" sz="1050" dirty="0"/>
              <a:t> not effective at meeting the </a:t>
            </a:r>
            <a:r>
              <a:rPr lang="fr-FR" sz="1050" dirty="0" err="1"/>
              <a:t>needs</a:t>
            </a:r>
            <a:r>
              <a:rPr lang="fr-FR" sz="1050" dirty="0"/>
              <a:t> of the francophone </a:t>
            </a:r>
            <a:r>
              <a:rPr lang="fr-FR" sz="1050" dirty="0" err="1"/>
              <a:t>community</a:t>
            </a:r>
            <a:r>
              <a:rPr lang="fr-FR" sz="1050" dirty="0"/>
              <a:t>. A final report </a:t>
            </a:r>
            <a:r>
              <a:rPr lang="fr-FR" sz="1050" dirty="0" err="1"/>
              <a:t>was</a:t>
            </a:r>
            <a:r>
              <a:rPr lang="fr-FR" sz="1050" dirty="0"/>
              <a:t> </a:t>
            </a:r>
            <a:r>
              <a:rPr lang="fr-FR" sz="1050" dirty="0" err="1"/>
              <a:t>tabled</a:t>
            </a:r>
            <a:r>
              <a:rPr lang="fr-FR" sz="1050" dirty="0"/>
              <a:t> in 2004.</a:t>
            </a:r>
          </a:p>
          <a:p>
            <a:pPr marL="171450" indent="-171450">
              <a:buFont typeface="Arial" panose="020B0604020202020204" pitchFamily="34" charset="0"/>
              <a:buChar char="•"/>
            </a:pPr>
            <a:r>
              <a:rPr lang="fr-FR" sz="1050" dirty="0" err="1"/>
              <a:t>Subsequently</a:t>
            </a:r>
            <a:r>
              <a:rPr lang="fr-FR" sz="1050" dirty="0"/>
              <a:t> to the </a:t>
            </a:r>
            <a:r>
              <a:rPr lang="fr-FR" sz="1050" dirty="0" err="1"/>
              <a:t>filing</a:t>
            </a:r>
            <a:r>
              <a:rPr lang="fr-FR" sz="1050" dirty="0"/>
              <a:t> of a final report, Mr. </a:t>
            </a:r>
            <a:r>
              <a:rPr lang="fr-FR" sz="1050" dirty="0" err="1"/>
              <a:t>DesRochers</a:t>
            </a:r>
            <a:r>
              <a:rPr lang="fr-FR" sz="1050" dirty="0"/>
              <a:t> </a:t>
            </a:r>
            <a:r>
              <a:rPr lang="fr-FR" sz="1050" dirty="0" err="1"/>
              <a:t>filed</a:t>
            </a:r>
            <a:r>
              <a:rPr lang="fr-FR" sz="1050" dirty="0"/>
              <a:t> an action in </a:t>
            </a:r>
            <a:r>
              <a:rPr lang="fr-FR" sz="1050" dirty="0" err="1"/>
              <a:t>federal</a:t>
            </a:r>
            <a:r>
              <a:rPr lang="fr-FR" sz="1050" dirty="0"/>
              <a:t> court, </a:t>
            </a:r>
            <a:r>
              <a:rPr lang="fr-FR" sz="1050" dirty="0" err="1"/>
              <a:t>which</a:t>
            </a:r>
            <a:r>
              <a:rPr lang="fr-FR" sz="1050" dirty="0"/>
              <a:t> </a:t>
            </a:r>
            <a:r>
              <a:rPr lang="fr-FR" sz="1050" dirty="0" err="1"/>
              <a:t>resulted</a:t>
            </a:r>
            <a:r>
              <a:rPr lang="fr-FR" sz="1050" dirty="0"/>
              <a:t> in </a:t>
            </a:r>
            <a:r>
              <a:rPr lang="fr-FR" sz="1050" dirty="0" err="1"/>
              <a:t>decisions</a:t>
            </a:r>
            <a:r>
              <a:rPr lang="fr-FR" sz="1050" dirty="0"/>
              <a:t> at the </a:t>
            </a:r>
            <a:r>
              <a:rPr lang="fr-FR" sz="1050" dirty="0" err="1"/>
              <a:t>Federal</a:t>
            </a:r>
            <a:r>
              <a:rPr lang="fr-FR" sz="1050" dirty="0"/>
              <a:t> Court, </a:t>
            </a:r>
            <a:r>
              <a:rPr lang="fr-FR" sz="1050" dirty="0" err="1"/>
              <a:t>Federal</a:t>
            </a:r>
            <a:r>
              <a:rPr lang="fr-FR" sz="1050" dirty="0"/>
              <a:t> Court of </a:t>
            </a:r>
            <a:r>
              <a:rPr lang="fr-FR" sz="1050" dirty="0" err="1"/>
              <a:t>Appeal</a:t>
            </a:r>
            <a:r>
              <a:rPr lang="fr-FR" sz="1050" dirty="0"/>
              <a:t> and Supreme Court.</a:t>
            </a:r>
          </a:p>
          <a:p>
            <a:pPr marL="171450" indent="-171450">
              <a:buFont typeface="Arial" panose="020B0604020202020204" pitchFamily="34" charset="0"/>
              <a:buChar char="•"/>
            </a:pPr>
            <a:r>
              <a:rPr lang="en-US" sz="1050" dirty="0"/>
              <a:t>Today's discussion is about the principles that emerged from the Supreme Court of Canada's decision, but it's worth remembering that the FCA's decision was instrumental in establishing a test for determining whether a third party is acting "on behalf of a federal institution" for the purposes of s. 25 of the OLA.</a:t>
            </a:r>
          </a:p>
          <a:p>
            <a:pPr marL="171450" indent="-171450">
              <a:buFont typeface="Arial" panose="020B0604020202020204" pitchFamily="34" charset="0"/>
              <a:buChar char="•"/>
            </a:pPr>
            <a:r>
              <a:rPr lang="en-US" sz="1050" dirty="0"/>
              <a:t>Before the SCC, what was being debated was not the test for determining whether a third party is acting "on behalf of a federal institution", nor was it the subject of an appeal. On the facts, the FCA concluded that Simcoe Nord was acting on behalf of Industry Canada. Before the SCC, the court had to examine the concept of equality applicable to government services for the application of Part IV of the OLA.</a:t>
            </a:r>
          </a:p>
          <a:p>
            <a:pPr marL="171450" indent="-171450">
              <a:buFont typeface="Arial" panose="020B0604020202020204" pitchFamily="34" charset="0"/>
              <a:buChar char="•"/>
            </a:pPr>
            <a:r>
              <a:rPr lang="en-US" sz="1050" dirty="0"/>
              <a:t>From the SCC decision, 4 major principles emerged or solidified:</a:t>
            </a:r>
          </a:p>
          <a:p>
            <a:r>
              <a:rPr lang="en-US" sz="1050" dirty="0"/>
              <a:t>1. Services to the public must be of equal quality in English and French. </a:t>
            </a:r>
          </a:p>
          <a:p>
            <a:r>
              <a:rPr lang="en-US" sz="1050" dirty="0"/>
              <a:t>2. In the area of official languages, substantive equality, not formal equality, is the norm. This was confirmed by the Supreme Court in </a:t>
            </a:r>
            <a:r>
              <a:rPr lang="en-US" sz="1050" dirty="0" err="1"/>
              <a:t>Beaulac</a:t>
            </a:r>
            <a:r>
              <a:rPr lang="en-US" sz="1050" dirty="0"/>
              <a:t> (1999) and reiterated in CALDECH (2009).</a:t>
            </a:r>
          </a:p>
          <a:p>
            <a:r>
              <a:rPr lang="en-US" sz="1050" dirty="0"/>
              <a:t>3. Establishing identical services for each linguistic community may in some cases be sufficient to respect the principle of formal linguistic equality, but depending on the nature of the service in question, this strategy may not result in substantive equality.</a:t>
            </a:r>
          </a:p>
          <a:p>
            <a:r>
              <a:rPr lang="en-US" sz="1050" dirty="0"/>
              <a:t>4. In some cases, achieving substantive equality will require that the content of a service be adapted to the specific needs of a minority community.</a:t>
            </a:r>
            <a:r>
              <a:rPr lang="fr-FR" sz="1000" dirty="0"/>
              <a:t>  </a:t>
            </a:r>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3</a:t>
            </a:fld>
            <a:endParaRPr lang="en-CA"/>
          </a:p>
        </p:txBody>
      </p:sp>
    </p:spTree>
    <p:extLst>
      <p:ext uri="{BB962C8B-B14F-4D97-AF65-F5344CB8AC3E}">
        <p14:creationId xmlns:p14="http://schemas.microsoft.com/office/powerpoint/2010/main" val="2265268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Arial" panose="020B0604020202020204" pitchFamily="34" charset="0"/>
              </a:rPr>
              <a:t>Before we move further, let’s define the concept of substantive equality, in the context of linguistic equality.</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600" i="1" dirty="0">
                <a:effectLst/>
                <a:latin typeface="Calibri" panose="020F0502020204030204" pitchFamily="34" charset="0"/>
                <a:ea typeface="Calibri" panose="020F0502020204030204" pitchFamily="34" charset="0"/>
                <a:cs typeface="Arial" panose="020B0604020202020204" pitchFamily="34" charset="0"/>
              </a:rPr>
              <a:t>If we look at the image on the left, we illustrate Formal </a:t>
            </a:r>
            <a:r>
              <a:rPr lang="en-US" sz="1600" dirty="0">
                <a:effectLst/>
                <a:latin typeface="Calibri" panose="020F0502020204030204" pitchFamily="34" charset="0"/>
                <a:ea typeface="Calibri" panose="020F0502020204030204" pitchFamily="34" charset="0"/>
                <a:cs typeface="Arial" panose="020B0604020202020204" pitchFamily="34" charset="0"/>
              </a:rPr>
              <a:t>equality. It is achieved when the same service is delivered by the same means to all, simultaneously and of equal quality in both OLs. A single uniform service for both linguistic communities (“one size fits all"). Evidently, the results are not equitable for all.</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1600" i="1" dirty="0">
                <a:effectLst/>
                <a:latin typeface="Calibri" panose="020F0502020204030204" pitchFamily="34" charset="0"/>
                <a:ea typeface="Calibri" panose="020F0502020204030204" pitchFamily="34" charset="0"/>
                <a:cs typeface="Arial" panose="020B0604020202020204" pitchFamily="34" charset="0"/>
              </a:rPr>
              <a:t>Now, to the right, substantive</a:t>
            </a:r>
            <a:r>
              <a:rPr lang="en-US" sz="1600" dirty="0">
                <a:effectLst/>
                <a:latin typeface="Calibri" panose="020F0502020204030204" pitchFamily="34" charset="0"/>
                <a:ea typeface="Calibri" panose="020F0502020204030204" pitchFamily="34" charset="0"/>
                <a:cs typeface="Arial" panose="020B0604020202020204" pitchFamily="34" charset="0"/>
              </a:rPr>
              <a:t> equality, on the other hand, goes beyond formal equality and aims to redress existing inequalities. It is achieved when we consider the unique needs of the minority and adapt,</a:t>
            </a:r>
            <a:r>
              <a:rPr lang="en-US" sz="1600" i="1" dirty="0">
                <a:effectLst/>
                <a:latin typeface="Calibri" panose="020F0502020204030204" pitchFamily="34" charset="0"/>
                <a:ea typeface="Calibri" panose="020F0502020204030204" pitchFamily="34" charset="0"/>
                <a:cs typeface="Arial" panose="020B0604020202020204" pitchFamily="34" charset="0"/>
              </a:rPr>
              <a:t> </a:t>
            </a:r>
            <a:r>
              <a:rPr lang="en-US" sz="1600" dirty="0">
                <a:effectLst/>
                <a:latin typeface="Calibri" panose="020F0502020204030204" pitchFamily="34" charset="0"/>
                <a:ea typeface="Calibri" panose="020F0502020204030204" pitchFamily="34" charset="0"/>
                <a:cs typeface="Arial" panose="020B0604020202020204" pitchFamily="34" charset="0"/>
              </a:rPr>
              <a:t>where necessary, to provide equal opportunities and equitable outcomes to both official language groups. And, as mentioned, substantive equality is the norm in Canadian law.</a:t>
            </a:r>
          </a:p>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4</a:t>
            </a:fld>
            <a:endParaRPr lang="en-CA"/>
          </a:p>
        </p:txBody>
      </p:sp>
    </p:spTree>
    <p:extLst>
      <p:ext uri="{BB962C8B-B14F-4D97-AF65-F5344CB8AC3E}">
        <p14:creationId xmlns:p14="http://schemas.microsoft.com/office/powerpoint/2010/main" val="2267217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11973" y="5718810"/>
            <a:ext cx="6422314" cy="5417820"/>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Arial" panose="020B0604020202020204" pitchFamily="34" charset="0"/>
              </a:rPr>
              <a:t>There are four (4) criteria to consider in achieving substantive linguistic equality : </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arenR"/>
            </a:pPr>
            <a:r>
              <a:rPr lang="en-US" sz="1600" dirty="0">
                <a:effectLst/>
                <a:latin typeface="Calibri" panose="020F0502020204030204" pitchFamily="34" charset="0"/>
                <a:ea typeface="Calibri" panose="020F0502020204030204" pitchFamily="34" charset="0"/>
                <a:cs typeface="Arial" panose="020B0604020202020204" pitchFamily="34" charset="0"/>
              </a:rPr>
              <a:t>Both languages are equal in status. One language group should never feel inferior to another. A simple example: the signs on the building of a federal office will have the same size letters in both languages  .</a:t>
            </a:r>
          </a:p>
          <a:p>
            <a:pPr marL="342900" marR="0" lvl="0" indent="-342900">
              <a:lnSpc>
                <a:spcPct val="107000"/>
              </a:lnSpc>
              <a:spcBef>
                <a:spcPts val="0"/>
              </a:spcBef>
              <a:spcAft>
                <a:spcPts val="0"/>
              </a:spcAft>
              <a:buFont typeface="+mj-lt"/>
              <a:buAutoNum type="arabicParenR"/>
            </a:pPr>
            <a:r>
              <a:rPr lang="en-US" sz="1600" dirty="0">
                <a:effectLst/>
                <a:latin typeface="Calibri" panose="020F0502020204030204" pitchFamily="34" charset="0"/>
                <a:ea typeface="Calibri" panose="020F0502020204030204" pitchFamily="34" charset="0"/>
                <a:cs typeface="Arial" panose="020B0604020202020204" pitchFamily="34" charset="0"/>
              </a:rPr>
              <a:t>There exists an equality of rights and privileges regarding the use of both languages. A person has the right to obtain services from and communicate with a federal institution in the official language of his or her choice.</a:t>
            </a:r>
          </a:p>
          <a:p>
            <a:pPr marL="342900" marR="0" lvl="0" indent="-342900">
              <a:lnSpc>
                <a:spcPct val="107000"/>
              </a:lnSpc>
              <a:spcBef>
                <a:spcPts val="0"/>
              </a:spcBef>
              <a:spcAft>
                <a:spcPts val="0"/>
              </a:spcAft>
              <a:buFont typeface="+mj-lt"/>
              <a:buAutoNum type="arabicParenR"/>
            </a:pPr>
            <a:r>
              <a:rPr lang="en-US" sz="1600" dirty="0">
                <a:effectLst/>
                <a:latin typeface="Calibri" panose="020F0502020204030204" pitchFamily="34" charset="0"/>
                <a:ea typeface="Calibri" panose="020F0502020204030204" pitchFamily="34" charset="0"/>
                <a:cs typeface="Arial" panose="020B0604020202020204" pitchFamily="34" charset="0"/>
              </a:rPr>
              <a:t>Services are equally accessible in both official languages. A call center, for example, should have equitable waiting times for service in either language. Members of the linguistic minority should not have to wait longer for service than those of the majority.</a:t>
            </a:r>
          </a:p>
          <a:p>
            <a:pPr marL="342900" marR="0" lvl="0" indent="-342900">
              <a:lnSpc>
                <a:spcPct val="107000"/>
              </a:lnSpc>
              <a:spcBef>
                <a:spcPts val="0"/>
              </a:spcBef>
              <a:spcAft>
                <a:spcPts val="0"/>
              </a:spcAft>
              <a:buFont typeface="+mj-lt"/>
              <a:buAutoNum type="arabicParenR"/>
            </a:pPr>
            <a:r>
              <a:rPr lang="en-US" sz="1600" dirty="0">
                <a:effectLst/>
                <a:latin typeface="Calibri" panose="020F0502020204030204" pitchFamily="34" charset="0"/>
                <a:ea typeface="Calibri" panose="020F0502020204030204" pitchFamily="34" charset="0"/>
                <a:cs typeface="Arial" panose="020B0604020202020204" pitchFamily="34" charset="0"/>
              </a:rPr>
              <a:t>Services are of the same quality in both official languages. A service in one language cannot be of better quality than the other. If a poster is developed to communicate a new program, and the document in one language is full of translation and spelling errors, these communications are not of equal quality. </a:t>
            </a:r>
          </a:p>
          <a:p>
            <a:pPr marR="0" lvl="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 </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Arial" panose="020B0604020202020204" pitchFamily="34" charset="0"/>
              </a:rPr>
              <a:t>We’ll further develop these ideas as we move along. </a:t>
            </a:r>
          </a:p>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5</a:t>
            </a:fld>
            <a:endParaRPr lang="en-CA"/>
          </a:p>
        </p:txBody>
      </p:sp>
    </p:spTree>
    <p:extLst>
      <p:ext uri="{BB962C8B-B14F-4D97-AF65-F5344CB8AC3E}">
        <p14:creationId xmlns:p14="http://schemas.microsoft.com/office/powerpoint/2010/main" val="2813351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highlight>
                  <a:srgbClr val="FFFF00"/>
                </a:highlight>
                <a:latin typeface="Calibri" panose="020F0502020204030204" pitchFamily="34" charset="0"/>
                <a:ea typeface="Calibri" panose="020F0502020204030204" pitchFamily="34" charset="0"/>
                <a:cs typeface="Arial" panose="020B0604020202020204" pitchFamily="34" charset="0"/>
              </a:rPr>
              <a:t>To answer this question, please use a “heart” reaction for TRUE. </a:t>
            </a:r>
            <a:r>
              <a:rPr lang="fr-CA" sz="1800" dirty="0">
                <a:effectLst/>
                <a:highlight>
                  <a:srgbClr val="FFFF00"/>
                </a:highlight>
                <a:latin typeface="Calibri" panose="020F0502020204030204" pitchFamily="34" charset="0"/>
                <a:ea typeface="Calibri" panose="020F0502020204030204" pitchFamily="34" charset="0"/>
                <a:cs typeface="Arial" panose="020B0604020202020204" pitchFamily="34" charset="0"/>
              </a:rPr>
              <a:t>And a “</a:t>
            </a:r>
            <a:r>
              <a:rPr lang="fr-CA" sz="1800" dirty="0" err="1">
                <a:effectLst/>
                <a:highlight>
                  <a:srgbClr val="FFFF00"/>
                </a:highlight>
                <a:latin typeface="Calibri" panose="020F0502020204030204" pitchFamily="34" charset="0"/>
                <a:ea typeface="Calibri" panose="020F0502020204030204" pitchFamily="34" charset="0"/>
                <a:cs typeface="Arial" panose="020B0604020202020204" pitchFamily="34" charset="0"/>
              </a:rPr>
              <a:t>thumbs</a:t>
            </a:r>
            <a:r>
              <a:rPr lang="fr-CA" sz="1800" dirty="0">
                <a:effectLst/>
                <a:highlight>
                  <a:srgbClr val="FFFF00"/>
                </a:highlight>
                <a:latin typeface="Calibri" panose="020F0502020204030204" pitchFamily="34" charset="0"/>
                <a:ea typeface="Calibri" panose="020F0502020204030204" pitchFamily="34" charset="0"/>
                <a:cs typeface="Arial" panose="020B0604020202020204" pitchFamily="34" charset="0"/>
              </a:rPr>
              <a:t> up” </a:t>
            </a:r>
            <a:r>
              <a:rPr lang="fr-CA" sz="1800" dirty="0" err="1">
                <a:effectLst/>
                <a:highlight>
                  <a:srgbClr val="FFFF00"/>
                </a:highlight>
                <a:latin typeface="Calibri" panose="020F0502020204030204" pitchFamily="34" charset="0"/>
                <a:ea typeface="Calibri" panose="020F0502020204030204" pitchFamily="34" charset="0"/>
                <a:cs typeface="Arial" panose="020B0604020202020204" pitchFamily="34" charset="0"/>
              </a:rPr>
              <a:t>reaction</a:t>
            </a:r>
            <a:r>
              <a:rPr lang="fr-CA" sz="1800" dirty="0">
                <a:effectLst/>
                <a:highlight>
                  <a:srgbClr val="FFFF00"/>
                </a:highlight>
                <a:latin typeface="Calibri" panose="020F0502020204030204" pitchFamily="34" charset="0"/>
                <a:ea typeface="Calibri" panose="020F0502020204030204" pitchFamily="34" charset="0"/>
                <a:cs typeface="Arial" panose="020B0604020202020204" pitchFamily="34" charset="0"/>
              </a:rPr>
              <a:t> for FALSE. </a:t>
            </a:r>
          </a:p>
          <a:p>
            <a:pPr marR="0" lvl="0">
              <a:lnSpc>
                <a:spcPct val="107000"/>
              </a:lnSpc>
              <a:spcBef>
                <a:spcPts val="0"/>
              </a:spcBef>
              <a:spcAft>
                <a:spcPts val="0"/>
              </a:spcAft>
            </a:pPr>
            <a:endParaRPr lang="fr-CA"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CA" sz="1800" dirty="0" err="1">
                <a:effectLst/>
                <a:latin typeface="Calibri" panose="020F0502020204030204" pitchFamily="34" charset="0"/>
                <a:ea typeface="Calibri" panose="020F0502020204030204" pitchFamily="34" charset="0"/>
                <a:cs typeface="Arial" panose="020B0604020202020204" pitchFamily="34" charset="0"/>
              </a:rPr>
              <a:t>True</a:t>
            </a:r>
            <a:r>
              <a:rPr lang="fr-CA" sz="1800" dirty="0">
                <a:effectLst/>
                <a:latin typeface="Calibri" panose="020F0502020204030204" pitchFamily="34" charset="0"/>
                <a:ea typeface="Calibri" panose="020F0502020204030204" pitchFamily="34" charset="0"/>
                <a:cs typeface="Arial" panose="020B0604020202020204" pitchFamily="34" charset="0"/>
              </a:rPr>
              <a:t> or false? </a:t>
            </a:r>
          </a:p>
          <a:p>
            <a:pPr marR="0" lvl="0">
              <a:lnSpc>
                <a:spcPct val="107000"/>
              </a:lnSpc>
              <a:spcBef>
                <a:spcPts val="0"/>
              </a:spcBef>
              <a:spcAft>
                <a:spcPts val="0"/>
              </a:spcAft>
            </a:pPr>
            <a:endParaRPr lang="fr-CA"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The Supreme Court of Canada's decision in CALDECH pertains to the interpretation of Part VII of the Official Languages Act.</a:t>
            </a:r>
          </a:p>
          <a:p>
            <a:pPr marL="0" marR="0" lvl="0" indent="0">
              <a:lnSpc>
                <a:spcPct val="107000"/>
              </a:lnSpc>
              <a:spcBef>
                <a:spcPts val="0"/>
              </a:spcBef>
              <a:spcAft>
                <a:spcPts val="0"/>
              </a:spcAft>
              <a:buFont typeface="Symbol" panose="05050102010706020507" pitchFamily="18" charset="2"/>
              <a:buNone/>
            </a:pPr>
            <a:endParaRPr lang="en-US" sz="18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r>
              <a:rPr lang="en-US" sz="1800" i="1" dirty="0">
                <a:solidFill>
                  <a:srgbClr val="44546A"/>
                </a:solidFill>
                <a:effectLst/>
                <a:latin typeface="Calibri" panose="020F0502020204030204" pitchFamily="34" charset="0"/>
                <a:ea typeface="Calibri" panose="020F0502020204030204" pitchFamily="34" charset="0"/>
                <a:cs typeface="Arial" panose="020B0604020202020204" pitchFamily="34" charset="0"/>
              </a:rPr>
              <a:t>Click ‘next’ on PPT to reveal the answer.</a:t>
            </a:r>
            <a:endParaRPr lang="en-US" sz="1800" i="1" dirty="0">
              <a:solidFill>
                <a:srgbClr val="44546A"/>
              </a:solidFill>
              <a:highlight>
                <a:srgbClr val="FFFF00"/>
              </a:highlight>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endParaRPr lang="en-US" sz="18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The answer is false. Part VII was not justiciable at the time of the decision (it was not until 2005 that Part VII joined the big leagues and was amended to make it justiciable).</a:t>
            </a:r>
          </a:p>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6</a:t>
            </a:fld>
            <a:endParaRPr lang="en-CA"/>
          </a:p>
        </p:txBody>
      </p:sp>
    </p:spTree>
    <p:extLst>
      <p:ext uri="{BB962C8B-B14F-4D97-AF65-F5344CB8AC3E}">
        <p14:creationId xmlns:p14="http://schemas.microsoft.com/office/powerpoint/2010/main" val="3604347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1213" y="5718810"/>
            <a:ext cx="6508377" cy="5417820"/>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Arial" panose="020B0604020202020204" pitchFamily="34" charset="0"/>
              </a:rPr>
              <a:t>So, if not Part VII, where do obligations related to linguistic equality come from?</a:t>
            </a:r>
          </a:p>
          <a:p>
            <a:pPr marR="0" lvl="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Arial" panose="020B0604020202020204" pitchFamily="34" charset="0"/>
              </a:rPr>
              <a:t>Federal obligations in this area stem from both section 20 of the Canadian Charter of Rights and Freedoms and Part IV of the Official Languages Act: </a:t>
            </a:r>
          </a:p>
          <a:p>
            <a:pPr marL="742950" marR="0" lvl="1" indent="-285750">
              <a:lnSpc>
                <a:spcPct val="107000"/>
              </a:lnSpc>
              <a:spcBef>
                <a:spcPts val="0"/>
              </a:spcBef>
              <a:spcAft>
                <a:spcPts val="0"/>
              </a:spcAft>
              <a:buFont typeface="Courier New" panose="02070309020205020404" pitchFamily="49" charset="0"/>
              <a:buChar char="o"/>
            </a:pPr>
            <a:r>
              <a:rPr lang="en-US" sz="1400" dirty="0">
                <a:effectLst/>
                <a:latin typeface="Calibri" panose="020F0502020204030204" pitchFamily="34" charset="0"/>
                <a:ea typeface="Calibri" panose="020F0502020204030204" pitchFamily="34" charset="0"/>
                <a:cs typeface="Arial" panose="020B0604020202020204" pitchFamily="34" charset="0"/>
              </a:rPr>
              <a:t> s.20 of the Charter gives any member of the public in Canada the right to communicate with, and to receive available services from, any head or central office of an institution of the Parliament of Canada in English or French, and this same right with respect to any other office of any such institution where there is significant demand from that office in such language, or, due the nature of the office. </a:t>
            </a:r>
          </a:p>
          <a:p>
            <a:pPr marL="742950" marR="0" lvl="1" indent="-285750">
              <a:lnSpc>
                <a:spcPct val="107000"/>
              </a:lnSpc>
              <a:spcBef>
                <a:spcPts val="0"/>
              </a:spcBef>
              <a:spcAft>
                <a:spcPts val="0"/>
              </a:spcAft>
              <a:buFont typeface="Courier New" panose="02070309020205020404" pitchFamily="49" charset="0"/>
              <a:buChar char="o"/>
            </a:pPr>
            <a:r>
              <a:rPr lang="en-US" sz="1400" dirty="0">
                <a:effectLst/>
                <a:latin typeface="Calibri" panose="020F0502020204030204" pitchFamily="34" charset="0"/>
                <a:ea typeface="Calibri" panose="020F0502020204030204" pitchFamily="34" charset="0"/>
                <a:cs typeface="Arial" panose="020B0604020202020204" pitchFamily="34" charset="0"/>
              </a:rPr>
              <a:t>Part IV of the Official Languages Act specifies this right and sets out the criteria used to identify the circumstances where there is a requirement to provide services to and communicate with the public in both official languages. Circumstances include (i.e. travelling public, services provided on behalf of federal institutions, where there is significant demand, head offices, offices in the NCR).</a:t>
            </a:r>
          </a:p>
          <a:p>
            <a:pPr marL="742950" marR="0" lvl="1" indent="-285750">
              <a:lnSpc>
                <a:spcPct val="107000"/>
              </a:lnSpc>
              <a:spcBef>
                <a:spcPts val="0"/>
              </a:spcBef>
              <a:spcAft>
                <a:spcPts val="0"/>
              </a:spcAft>
              <a:buFont typeface="Courier New" panose="02070309020205020404" pitchFamily="49" charset="0"/>
              <a:buChar char="o"/>
            </a:pPr>
            <a:r>
              <a:rPr lang="en-US" sz="1400" dirty="0">
                <a:effectLst/>
                <a:latin typeface="Calibri" panose="020F0502020204030204" pitchFamily="34" charset="0"/>
                <a:ea typeface="Calibri" panose="020F0502020204030204" pitchFamily="34" charset="0"/>
                <a:cs typeface="Arial" panose="020B0604020202020204" pitchFamily="34" charset="0"/>
              </a:rPr>
              <a:t>After the Act came the Regulations, which specify the circumstances in which offices of federal institutions have the duty to provide services and communicate in both official languages.</a:t>
            </a:r>
          </a:p>
          <a:p>
            <a:pPr marR="0" lv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Arial" panose="020B0604020202020204" pitchFamily="34" charset="0"/>
              </a:rPr>
              <a:t>Several policy instruments help federal institutions implement Part IV of the OLA:</a:t>
            </a:r>
          </a:p>
          <a:p>
            <a:pPr marL="742950" marR="0" lvl="1" indent="-285750">
              <a:lnSpc>
                <a:spcPct val="107000"/>
              </a:lnSpc>
              <a:spcBef>
                <a:spcPts val="0"/>
              </a:spcBef>
              <a:spcAft>
                <a:spcPts val="0"/>
              </a:spcAft>
              <a:buFont typeface="Courier New" panose="02070309020205020404" pitchFamily="49" charset="0"/>
              <a:buChar char="o"/>
            </a:pPr>
            <a:r>
              <a:rPr lang="en-US" sz="1400" dirty="0">
                <a:effectLst/>
                <a:latin typeface="Calibri" panose="020F0502020204030204" pitchFamily="34" charset="0"/>
                <a:ea typeface="Calibri" panose="020F0502020204030204" pitchFamily="34" charset="0"/>
                <a:cs typeface="Arial" panose="020B0604020202020204" pitchFamily="34" charset="0"/>
              </a:rPr>
              <a:t>Policy on Official Languages</a:t>
            </a:r>
          </a:p>
          <a:p>
            <a:pPr marL="742950" marR="0" lvl="1" indent="-285750">
              <a:lnSpc>
                <a:spcPct val="107000"/>
              </a:lnSpc>
              <a:spcBef>
                <a:spcPts val="0"/>
              </a:spcBef>
              <a:spcAft>
                <a:spcPts val="0"/>
              </a:spcAft>
              <a:buFont typeface="Courier New" panose="02070309020205020404" pitchFamily="49" charset="0"/>
              <a:buChar char="o"/>
            </a:pPr>
            <a:r>
              <a:rPr lang="en-US" sz="1400" dirty="0">
                <a:effectLst/>
                <a:latin typeface="Calibri" panose="020F0502020204030204" pitchFamily="34" charset="0"/>
                <a:ea typeface="Calibri" panose="020F0502020204030204" pitchFamily="34" charset="0"/>
                <a:cs typeface="Arial" panose="020B0604020202020204" pitchFamily="34" charset="0"/>
              </a:rPr>
              <a:t>Directive on the Application of the Official Languages (Communications with and Services to the Public) Regulations</a:t>
            </a:r>
          </a:p>
          <a:p>
            <a:pPr marL="742950" marR="0" lvl="1" indent="-285750">
              <a:lnSpc>
                <a:spcPct val="107000"/>
              </a:lnSpc>
              <a:spcBef>
                <a:spcPts val="0"/>
              </a:spcBef>
              <a:spcAft>
                <a:spcPts val="800"/>
              </a:spcAft>
              <a:buFont typeface="Courier New" panose="02070309020205020404" pitchFamily="49" charset="0"/>
              <a:buChar char="o"/>
            </a:pPr>
            <a:r>
              <a:rPr lang="en-US" sz="1400" dirty="0">
                <a:effectLst/>
                <a:latin typeface="Calibri" panose="020F0502020204030204" pitchFamily="34" charset="0"/>
                <a:ea typeface="Calibri" panose="020F0502020204030204" pitchFamily="34" charset="0"/>
                <a:cs typeface="Arial" panose="020B0604020202020204" pitchFamily="34" charset="0"/>
              </a:rPr>
              <a:t>Directive on Official Languages for Communications and Services</a:t>
            </a:r>
          </a:p>
          <a:p>
            <a:pPr marL="0" marR="0">
              <a:spcBef>
                <a:spcPts val="0"/>
              </a:spcBef>
              <a:spcAft>
                <a:spcPts val="800"/>
              </a:spcAft>
            </a:pPr>
            <a:r>
              <a:rPr lang="en-US" sz="800" dirty="0">
                <a:effectLst/>
                <a:latin typeface="Calibri" panose="020F0502020204030204" pitchFamily="34" charset="0"/>
                <a:ea typeface="Calibri" panose="020F0502020204030204" pitchFamily="34" charset="0"/>
                <a:cs typeface="Arial" panose="020B0604020202020204" pitchFamily="34" charset="0"/>
              </a:rPr>
              <a:t> </a:t>
            </a:r>
            <a:endParaRPr lang="en-US" b="0" i="0" dirty="0">
              <a:solidFill>
                <a:srgbClr val="333333"/>
              </a:solidFill>
              <a:effectLst/>
              <a:latin typeface="Noto Sans" panose="020B0502040504020204" pitchFamily="34" charset="0"/>
            </a:endParaRPr>
          </a:p>
        </p:txBody>
      </p:sp>
      <p:sp>
        <p:nvSpPr>
          <p:cNvPr id="4" name="Slide Number Placeholder 3"/>
          <p:cNvSpPr>
            <a:spLocks noGrp="1"/>
          </p:cNvSpPr>
          <p:nvPr>
            <p:ph type="sldNum" sz="quarter" idx="5"/>
          </p:nvPr>
        </p:nvSpPr>
        <p:spPr/>
        <p:txBody>
          <a:bodyPr/>
          <a:lstStyle/>
          <a:p>
            <a:fld id="{EB3A5D88-BC26-4EFA-A680-927F6A4ACCF4}" type="slidenum">
              <a:rPr lang="en-CA" smtClean="0"/>
              <a:t>7</a:t>
            </a:fld>
            <a:endParaRPr lang="en-CA"/>
          </a:p>
        </p:txBody>
      </p:sp>
    </p:spTree>
    <p:extLst>
      <p:ext uri="{BB962C8B-B14F-4D97-AF65-F5344CB8AC3E}">
        <p14:creationId xmlns:p14="http://schemas.microsoft.com/office/powerpoint/2010/main" val="1390195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42047" y="5718810"/>
            <a:ext cx="6481482" cy="5417820"/>
          </a:xfrm>
        </p:spPr>
        <p:txBody>
          <a:bodyPr/>
          <a:lstStyle/>
          <a:p>
            <a:pPr marL="342900" marR="0" lvl="0" indent="-342900">
              <a:lnSpc>
                <a:spcPct val="107000"/>
              </a:lnSpc>
              <a:spcBef>
                <a:spcPts val="0"/>
              </a:spcBef>
              <a:spcAft>
                <a:spcPts val="0"/>
              </a:spcAft>
              <a:buFont typeface="Symbol" panose="05050102010706020507" pitchFamily="18" charset="2"/>
              <a:buChar char=""/>
            </a:pPr>
            <a:r>
              <a:rPr lang="fr-CA" sz="1600" dirty="0" err="1">
                <a:effectLst/>
                <a:latin typeface="Calibri" panose="020F0502020204030204" pitchFamily="34" charset="0"/>
                <a:ea typeface="Calibri" panose="020F0502020204030204" pitchFamily="34" charset="0"/>
                <a:cs typeface="Arial" panose="020B0604020202020204" pitchFamily="34" charset="0"/>
              </a:rPr>
              <a:t>True</a:t>
            </a:r>
            <a:r>
              <a:rPr lang="fr-CA" sz="1600" dirty="0">
                <a:effectLst/>
                <a:latin typeface="Calibri" panose="020F0502020204030204" pitchFamily="34" charset="0"/>
                <a:ea typeface="Calibri" panose="020F0502020204030204" pitchFamily="34" charset="0"/>
                <a:cs typeface="Arial" panose="020B0604020202020204" pitchFamily="34" charset="0"/>
              </a:rPr>
              <a:t> or False? </a:t>
            </a:r>
          </a:p>
          <a:p>
            <a:pPr marR="0" lvl="0">
              <a:lnSpc>
                <a:spcPct val="107000"/>
              </a:lnSpc>
              <a:spcBef>
                <a:spcPts val="0"/>
              </a:spcBef>
              <a:spcAft>
                <a:spcPts val="0"/>
              </a:spcAft>
            </a:pPr>
            <a:endParaRPr lang="fr-CA"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fr-CA" sz="1600" dirty="0" err="1">
                <a:effectLst/>
                <a:latin typeface="Calibri" panose="020F0502020204030204" pitchFamily="34" charset="0"/>
                <a:ea typeface="Calibri" panose="020F0502020204030204" pitchFamily="34" charset="0"/>
                <a:cs typeface="Arial" panose="020B0604020202020204" pitchFamily="34" charset="0"/>
              </a:rPr>
              <a:t>Only</a:t>
            </a:r>
            <a:r>
              <a:rPr lang="fr-CA" sz="1600" dirty="0">
                <a:effectLst/>
                <a:latin typeface="Calibri" panose="020F0502020204030204" pitchFamily="34" charset="0"/>
                <a:ea typeface="Calibri" panose="020F0502020204030204" pitchFamily="34" charset="0"/>
                <a:cs typeface="Arial" panose="020B0604020202020204" pitchFamily="34" charset="0"/>
              </a:rPr>
              <a:t> services </a:t>
            </a:r>
            <a:r>
              <a:rPr lang="fr-CA" sz="1600" dirty="0" err="1">
                <a:effectLst/>
                <a:latin typeface="Calibri" panose="020F0502020204030204" pitchFamily="34" charset="0"/>
                <a:ea typeface="Calibri" panose="020F0502020204030204" pitchFamily="34" charset="0"/>
                <a:cs typeface="Arial" panose="020B0604020202020204" pitchFamily="34" charset="0"/>
              </a:rPr>
              <a:t>provided</a:t>
            </a:r>
            <a:r>
              <a:rPr lang="fr-CA" sz="1600" dirty="0">
                <a:effectLst/>
                <a:latin typeface="Calibri" panose="020F0502020204030204" pitchFamily="34" charset="0"/>
                <a:ea typeface="Calibri" panose="020F0502020204030204" pitchFamily="34" charset="0"/>
                <a:cs typeface="Arial" panose="020B0604020202020204" pitchFamily="34" charset="0"/>
              </a:rPr>
              <a:t> by </a:t>
            </a:r>
            <a:r>
              <a:rPr lang="fr-CA" sz="1600" dirty="0" err="1">
                <a:latin typeface="Calibri" panose="020F0502020204030204" pitchFamily="34" charset="0"/>
                <a:ea typeface="Calibri" panose="020F0502020204030204" pitchFamily="34" charset="0"/>
                <a:cs typeface="Arial" panose="020B0604020202020204" pitchFamily="34" charset="0"/>
              </a:rPr>
              <a:t>federal</a:t>
            </a:r>
            <a:r>
              <a:rPr lang="fr-CA" sz="1600" dirty="0">
                <a:latin typeface="Calibri" panose="020F0502020204030204" pitchFamily="34" charset="0"/>
                <a:ea typeface="Calibri" panose="020F0502020204030204" pitchFamily="34" charset="0"/>
                <a:cs typeface="Arial" panose="020B0604020202020204" pitchFamily="34" charset="0"/>
              </a:rPr>
              <a:t> institutions are </a:t>
            </a:r>
            <a:r>
              <a:rPr lang="fr-CA" sz="1600" dirty="0" err="1">
                <a:latin typeface="Calibri" panose="020F0502020204030204" pitchFamily="34" charset="0"/>
                <a:ea typeface="Calibri" panose="020F0502020204030204" pitchFamily="34" charset="0"/>
                <a:cs typeface="Arial" panose="020B0604020202020204" pitchFamily="34" charset="0"/>
              </a:rPr>
              <a:t>covered</a:t>
            </a:r>
            <a:r>
              <a:rPr lang="fr-CA" sz="1600" dirty="0">
                <a:latin typeface="Calibri" panose="020F0502020204030204" pitchFamily="34" charset="0"/>
                <a:ea typeface="Calibri" panose="020F0502020204030204" pitchFamily="34" charset="0"/>
                <a:cs typeface="Arial" panose="020B0604020202020204" pitchFamily="34" charset="0"/>
              </a:rPr>
              <a:t> by the </a:t>
            </a:r>
            <a:r>
              <a:rPr lang="fr-CA" sz="1600" dirty="0">
                <a:effectLst/>
                <a:latin typeface="Calibri" panose="020F0502020204030204" pitchFamily="34" charset="0"/>
                <a:ea typeface="Calibri" panose="020F0502020204030204" pitchFamily="34" charset="0"/>
                <a:cs typeface="Arial" panose="020B0604020202020204" pitchFamily="34" charset="0"/>
              </a:rPr>
              <a:t>CALDECH </a:t>
            </a:r>
            <a:r>
              <a:rPr lang="fr-CA" sz="1600" dirty="0" err="1">
                <a:effectLst/>
                <a:latin typeface="Calibri" panose="020F0502020204030204" pitchFamily="34" charset="0"/>
                <a:ea typeface="Calibri" panose="020F0502020204030204" pitchFamily="34" charset="0"/>
                <a:cs typeface="Arial" panose="020B0604020202020204" pitchFamily="34" charset="0"/>
              </a:rPr>
              <a:t>decision</a:t>
            </a:r>
            <a:r>
              <a:rPr lang="fr-CA" sz="1600" dirty="0">
                <a:effectLst/>
                <a:latin typeface="Calibri" panose="020F0502020204030204" pitchFamily="34" charset="0"/>
                <a:ea typeface="Calibri" panose="020F0502020204030204" pitchFamily="34" charset="0"/>
                <a:cs typeface="Arial" panose="020B0604020202020204" pitchFamily="34" charset="0"/>
              </a:rPr>
              <a:t>.</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Arial" panose="020B0604020202020204" pitchFamily="34" charset="0"/>
              </a:rPr>
              <a:t>False.</a:t>
            </a: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1600" i="1" dirty="0">
                <a:solidFill>
                  <a:srgbClr val="44546A"/>
                </a:solidFill>
                <a:effectLst/>
                <a:latin typeface="Calibri" panose="020F0502020204030204" pitchFamily="34" charset="0"/>
                <a:ea typeface="Calibri" panose="020F0502020204030204" pitchFamily="34" charset="0"/>
                <a:cs typeface="Arial" panose="020B0604020202020204" pitchFamily="34" charset="0"/>
              </a:rPr>
              <a:t>Click ‘next’ on PPT twice to reveal both text boxes.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Arial" panose="020B0604020202020204" pitchFamily="34" charset="0"/>
              </a:rPr>
              <a:t>The decision also covers services provided by third parties on behalf of bilingual offices for the purposes of Part IV) in accordance with section 25 of the OLA. This could be, for example, a provincial government, a private organization or a non-profit organization. This was the case in CALDECH; the organization providing services to the public was an association receiving transfer payments to fund its activities.</a:t>
            </a:r>
          </a:p>
          <a:p>
            <a:pPr marR="0" lvl="0">
              <a:lnSpc>
                <a:spcPct val="107000"/>
              </a:lnSpc>
              <a:spcBef>
                <a:spcPts val="0"/>
              </a:spcBef>
              <a:spcAft>
                <a:spcPts val="80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Arial" panose="020B0604020202020204" pitchFamily="34" charset="0"/>
              </a:rPr>
              <a:t>It is recommended that mechanisms be put in place within your institution to ensure that its official language obligations to the public are taken into account in contracts. Third-party obligations are reinforced in the Policy on Official Languages and the Directive on Official Languages for Communications and Services.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8</a:t>
            </a:fld>
            <a:endParaRPr lang="en-CA"/>
          </a:p>
        </p:txBody>
      </p:sp>
    </p:spTree>
    <p:extLst>
      <p:ext uri="{BB962C8B-B14F-4D97-AF65-F5344CB8AC3E}">
        <p14:creationId xmlns:p14="http://schemas.microsoft.com/office/powerpoint/2010/main" val="503410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fr-CA" sz="1800" dirty="0" err="1">
                <a:effectLst/>
                <a:latin typeface="Calibri" panose="020F0502020204030204" pitchFamily="34" charset="0"/>
                <a:ea typeface="Calibri" panose="020F0502020204030204" pitchFamily="34" charset="0"/>
                <a:cs typeface="Arial" panose="020B0604020202020204" pitchFamily="34" charset="0"/>
              </a:rPr>
              <a:t>True</a:t>
            </a:r>
            <a:r>
              <a:rPr lang="fr-CA" sz="1800" dirty="0">
                <a:effectLst/>
                <a:latin typeface="Calibri" panose="020F0502020204030204" pitchFamily="34" charset="0"/>
                <a:ea typeface="Calibri" panose="020F0502020204030204" pitchFamily="34" charset="0"/>
                <a:cs typeface="Arial" panose="020B0604020202020204" pitchFamily="34" charset="0"/>
              </a:rPr>
              <a:t> or False? </a:t>
            </a:r>
            <a:r>
              <a:rPr lang="en-US" sz="1800" dirty="0">
                <a:effectLst/>
                <a:latin typeface="Calibri" panose="020F0502020204030204" pitchFamily="34" charset="0"/>
                <a:ea typeface="Calibri" panose="020F0502020204030204" pitchFamily="34" charset="0"/>
                <a:cs typeface="Arial" panose="020B0604020202020204" pitchFamily="34" charset="0"/>
              </a:rPr>
              <a:t>The CALDECH decision and its implementation apply only to programs and services provided to the public in both official languages. </a:t>
            </a:r>
          </a:p>
          <a:p>
            <a:pPr marL="342900" marR="0" lvl="0" indent="-342900">
              <a:lnSpc>
                <a:spcPct val="107000"/>
              </a:lnSpc>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1800" i="1" dirty="0">
                <a:solidFill>
                  <a:srgbClr val="44546A"/>
                </a:solidFill>
                <a:effectLst/>
                <a:latin typeface="Calibri" panose="020F0502020204030204" pitchFamily="34" charset="0"/>
                <a:ea typeface="Calibri" panose="020F0502020204030204" pitchFamily="34" charset="0"/>
                <a:cs typeface="Arial" panose="020B0604020202020204" pitchFamily="34" charset="0"/>
              </a:rPr>
              <a:t>Click ‘next’ on PPT to reveal the answer.</a:t>
            </a:r>
            <a:endParaRPr lang="en-US" sz="1800" i="1" dirty="0">
              <a:solidFill>
                <a:srgbClr val="44546A"/>
              </a:solidFill>
              <a:highlight>
                <a:srgbClr val="FFFF00"/>
              </a:highlight>
              <a:latin typeface="Calibri" panose="020F0502020204030204" pitchFamily="34" charset="0"/>
              <a:ea typeface="Calibri" panose="020F0502020204030204" pitchFamily="34" charset="0"/>
              <a:cs typeface="Arial" panose="020B0604020202020204" pitchFamily="34" charset="0"/>
            </a:endParaRPr>
          </a:p>
          <a:p>
            <a:pPr marR="0" lvl="0">
              <a:lnSpc>
                <a:spcPct val="107000"/>
              </a:lnSpc>
              <a:spcBef>
                <a:spcPts val="0"/>
              </a:spcBef>
              <a:spcAft>
                <a:spcPts val="0"/>
              </a:spcAft>
            </a:pP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This is true.</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The decision focuses on services that must be provided in both official languages to members of both official language communities.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If a program or service is aimed at only one of the official language communities, the decision does not apply. </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If a program or service is under the responsibility of a unilingual office that communicates with the public in the language of the linguistic majority only, the decision does not apply.</a:t>
            </a:r>
          </a:p>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9</a:t>
            </a:fld>
            <a:endParaRPr lang="en-CA"/>
          </a:p>
        </p:txBody>
      </p:sp>
    </p:spTree>
    <p:extLst>
      <p:ext uri="{BB962C8B-B14F-4D97-AF65-F5344CB8AC3E}">
        <p14:creationId xmlns:p14="http://schemas.microsoft.com/office/powerpoint/2010/main" val="6751801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FF49A26-5DD7-0549-8C0E-C3A4275B31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8696" y="-100800"/>
            <a:ext cx="12545393" cy="7056784"/>
          </a:xfrm>
          <a:prstGeom prst="rect">
            <a:avLst/>
          </a:prstGeom>
        </p:spPr>
      </p:pic>
      <p:sp>
        <p:nvSpPr>
          <p:cNvPr id="3" name="Slide Number Placeholder 2" descr="Une zone de texte pour un numéro de page est incluse dans le coin inférieur droit de la diapositive.">
            <a:extLst>
              <a:ext uri="{FF2B5EF4-FFF2-40B4-BE49-F238E27FC236}">
                <a16:creationId xmlns:a16="http://schemas.microsoft.com/office/drawing/2014/main" id="{C62C68BD-85FE-4A45-A299-8E257DA3F398}"/>
              </a:ext>
            </a:extLst>
          </p:cNvPr>
          <p:cNvSpPr>
            <a:spLocks noGrp="1"/>
          </p:cNvSpPr>
          <p:nvPr>
            <p:ph type="sldNum" sz="quarter" idx="10"/>
          </p:nvPr>
        </p:nvSpPr>
        <p:spPr>
          <a:xfrm>
            <a:off x="8040216" y="6381328"/>
            <a:ext cx="2089448" cy="365125"/>
          </a:xfrm>
        </p:spPr>
        <p:txBody>
          <a:bodyPr/>
          <a:lstStyle>
            <a:lvl1pPr>
              <a:defRPr b="1" i="0">
                <a:solidFill>
                  <a:schemeClr val="tx1"/>
                </a:solidFill>
                <a:latin typeface="Barlow" pitchFamily="2" charset="77"/>
              </a:defRPr>
            </a:lvl1pPr>
          </a:lstStyle>
          <a:p>
            <a:fld id="{C42F5A24-FAD5-448B-90C7-C38AA06B112A}" type="slidenum">
              <a:rPr lang="fr-CA" smtClean="0"/>
              <a:pPr/>
              <a:t>‹#›</a:t>
            </a:fld>
            <a:endParaRPr lang="fr-CA"/>
          </a:p>
        </p:txBody>
      </p:sp>
      <p:sp>
        <p:nvSpPr>
          <p:cNvPr id="5" name="Text Placeholder 4">
            <a:extLst>
              <a:ext uri="{FF2B5EF4-FFF2-40B4-BE49-F238E27FC236}">
                <a16:creationId xmlns:a16="http://schemas.microsoft.com/office/drawing/2014/main" id="{1F742BD6-6073-403A-9407-24E079BF8E66}"/>
              </a:ext>
            </a:extLst>
          </p:cNvPr>
          <p:cNvSpPr>
            <a:spLocks noGrp="1"/>
          </p:cNvSpPr>
          <p:nvPr>
            <p:ph type="body" sz="quarter" idx="11" hasCustomPrompt="1"/>
          </p:nvPr>
        </p:nvSpPr>
        <p:spPr>
          <a:xfrm>
            <a:off x="4511824" y="912206"/>
            <a:ext cx="5904656" cy="868171"/>
          </a:xfrm>
          <a:prstGeom prst="rect">
            <a:avLst/>
          </a:prstGeom>
        </p:spPr>
        <p:txBody>
          <a:bodyPr anchor="b" anchorCtr="0"/>
          <a:lstStyle>
            <a:lvl1pPr marL="0" indent="0" algn="l">
              <a:buNone/>
              <a:defRPr b="1" i="0">
                <a:solidFill>
                  <a:schemeClr val="tx1"/>
                </a:solidFill>
                <a:latin typeface="Barlow" pitchFamily="2" charset="77"/>
              </a:defRPr>
            </a:lvl1pPr>
          </a:lstStyle>
          <a:p>
            <a:pPr lvl="0"/>
            <a:r>
              <a:rPr lang="fr-CA" noProof="0" err="1"/>
              <a:t>Title</a:t>
            </a:r>
            <a:endParaRPr lang="en-CA"/>
          </a:p>
        </p:txBody>
      </p:sp>
      <p:sp>
        <p:nvSpPr>
          <p:cNvPr id="7" name="Text Placeholder 6">
            <a:extLst>
              <a:ext uri="{FF2B5EF4-FFF2-40B4-BE49-F238E27FC236}">
                <a16:creationId xmlns:a16="http://schemas.microsoft.com/office/drawing/2014/main" id="{485FB78C-AE03-4FC9-93FB-9891F589BCBC}"/>
              </a:ext>
            </a:extLst>
          </p:cNvPr>
          <p:cNvSpPr>
            <a:spLocks noGrp="1"/>
          </p:cNvSpPr>
          <p:nvPr>
            <p:ph type="body" sz="quarter" idx="12" hasCustomPrompt="1"/>
          </p:nvPr>
        </p:nvSpPr>
        <p:spPr>
          <a:xfrm>
            <a:off x="4511824" y="1988840"/>
            <a:ext cx="5904656" cy="3312368"/>
          </a:xfrm>
          <a:prstGeom prst="rect">
            <a:avLst/>
          </a:prstGeom>
          <a:solidFill>
            <a:schemeClr val="accent2"/>
          </a:solidFill>
        </p:spPr>
        <p:txBody>
          <a:bodyPr/>
          <a:lstStyle>
            <a:lvl1pPr marL="0" indent="0">
              <a:buNone/>
              <a:defRPr sz="2000" b="0" i="0">
                <a:solidFill>
                  <a:schemeClr val="tx1"/>
                </a:solidFill>
                <a:latin typeface="Arno Pro" panose="02020502040506020403" pitchFamily="18" charset="0"/>
              </a:defRPr>
            </a:lvl1pPr>
            <a:lvl2pPr marL="363537" indent="0">
              <a:buNone/>
              <a:defRPr b="0" i="0">
                <a:latin typeface="ITC Lubalin Graph Std Book" panose="02060502020205020404" pitchFamily="18" charset="77"/>
              </a:defRPr>
            </a:lvl2pPr>
            <a:lvl5pPr>
              <a:defRPr b="0" i="0">
                <a:latin typeface="ITC Lubalin Graph Std Book" panose="02060502020205020404" pitchFamily="18" charset="77"/>
              </a:defRPr>
            </a:lvl5pPr>
          </a:lstStyle>
          <a:p>
            <a:pPr lvl="0"/>
            <a:r>
              <a:rPr lang="en-US"/>
              <a:t>Subtitle</a:t>
            </a:r>
          </a:p>
          <a:p>
            <a:pPr lvl="4"/>
            <a:endParaRPr lang="en-CA"/>
          </a:p>
        </p:txBody>
      </p:sp>
    </p:spTree>
    <p:extLst>
      <p:ext uri="{BB962C8B-B14F-4D97-AF65-F5344CB8AC3E}">
        <p14:creationId xmlns:p14="http://schemas.microsoft.com/office/powerpoint/2010/main" val="967594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 : Séparateur de section ">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F452DE-DA7D-D649-88EB-7DFE4C92BA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202794" cy="6864072"/>
          </a:xfrm>
          <a:prstGeom prst="rect">
            <a:avLst/>
          </a:prstGeom>
        </p:spPr>
      </p:pic>
      <p:sp>
        <p:nvSpPr>
          <p:cNvPr id="3" name="Slide number placeholder">
            <a:extLst>
              <a:ext uri="{FF2B5EF4-FFF2-40B4-BE49-F238E27FC236}">
                <a16:creationId xmlns:a16="http://schemas.microsoft.com/office/drawing/2014/main" id="{B1746E9B-7D57-4E19-B6A6-41F09EB1A5DE}"/>
              </a:ext>
              <a:ext uri="{C183D7F6-B498-43B3-948B-1728B52AA6E4}">
                <adec:decorative xmlns:adec="http://schemas.microsoft.com/office/drawing/2017/decorative" val="1"/>
              </a:ext>
            </a:extLst>
          </p:cNvPr>
          <p:cNvSpPr>
            <a:spLocks noGrp="1"/>
          </p:cNvSpPr>
          <p:nvPr>
            <p:ph type="sldNum" sz="quarter" idx="11"/>
          </p:nvPr>
        </p:nvSpPr>
        <p:spPr>
          <a:xfrm>
            <a:off x="10200456" y="6380615"/>
            <a:ext cx="1572782" cy="365125"/>
          </a:xfrm>
        </p:spPr>
        <p:txBody>
          <a:bodyPr wrap="square">
            <a:noAutofit/>
          </a:bodyPr>
          <a:lstStyle>
            <a:lvl1pPr>
              <a:defRPr b="1" i="0">
                <a:solidFill>
                  <a:srgbClr val="000000"/>
                </a:solidFill>
                <a:latin typeface="Barlow" pitchFamily="2" charset="77"/>
              </a:defRPr>
            </a:lvl1pPr>
          </a:lstStyle>
          <a:p>
            <a:fld id="{C42F5A24-FAD5-448B-90C7-C38AA06B112A}" type="slidenum">
              <a:rPr lang="fr-CA" smtClean="0"/>
              <a:pPr/>
              <a:t>‹#›</a:t>
            </a:fld>
            <a:endParaRPr lang="fr-CA"/>
          </a:p>
        </p:txBody>
      </p:sp>
      <p:sp>
        <p:nvSpPr>
          <p:cNvPr id="7" name="Section title placeholder" descr="Une zone de texte pour le titre de la présentation est incluse au milieu de la diapositive.">
            <a:extLst>
              <a:ext uri="{FF2B5EF4-FFF2-40B4-BE49-F238E27FC236}">
                <a16:creationId xmlns:a16="http://schemas.microsoft.com/office/drawing/2014/main" id="{041A59C5-B764-0A4C-B7FC-5469F40424D8}"/>
              </a:ext>
            </a:extLst>
          </p:cNvPr>
          <p:cNvSpPr>
            <a:spLocks noGrp="1"/>
          </p:cNvSpPr>
          <p:nvPr>
            <p:ph type="title"/>
          </p:nvPr>
        </p:nvSpPr>
        <p:spPr>
          <a:xfrm>
            <a:off x="1775520" y="1196752"/>
            <a:ext cx="8208912" cy="3888432"/>
          </a:xfrm>
          <a:prstGeom prst="rect">
            <a:avLst/>
          </a:prstGeom>
        </p:spPr>
        <p:txBody>
          <a:bodyPr wrap="square" anchor="ctr" anchorCtr="0">
            <a:noAutofit/>
          </a:bodyPr>
          <a:lstStyle>
            <a:lvl1pPr algn="ctr">
              <a:defRPr sz="6600" b="1" i="0" cap="none" baseline="0">
                <a:solidFill>
                  <a:schemeClr val="tx1"/>
                </a:solidFill>
                <a:latin typeface="Barlow" pitchFamily="2" charset="77"/>
              </a:defRPr>
            </a:lvl1pPr>
          </a:lstStyle>
          <a:p>
            <a:r>
              <a:rPr lang="en-US"/>
              <a:t>Click to edit Master title style</a:t>
            </a:r>
            <a:endParaRPr lang="fr-CA" noProof="0"/>
          </a:p>
        </p:txBody>
      </p:sp>
    </p:spTree>
    <p:extLst>
      <p:ext uri="{BB962C8B-B14F-4D97-AF65-F5344CB8AC3E}">
        <p14:creationId xmlns:p14="http://schemas.microsoft.com/office/powerpoint/2010/main" val="3668355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 : Graphique avec description">
    <p:bg>
      <p:bgPr>
        <a:solidFill>
          <a:schemeClr val="bg2"/>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B24F744-63CF-A146-BD91-580A844DA50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688" y="6223475"/>
            <a:ext cx="12360696" cy="733917"/>
          </a:xfrm>
          <a:prstGeom prst="rect">
            <a:avLst/>
          </a:prstGeom>
        </p:spPr>
      </p:pic>
      <p:sp>
        <p:nvSpPr>
          <p:cNvPr id="2" name="Slide title placeholder" descr="Une zone de texte pour le titre de la diapositive est incluse au haut de la diapositive."/>
          <p:cNvSpPr>
            <a:spLocks noGrp="1"/>
          </p:cNvSpPr>
          <p:nvPr>
            <p:ph type="title" hasCustomPrompt="1"/>
          </p:nvPr>
        </p:nvSpPr>
        <p:spPr>
          <a:xfrm>
            <a:off x="480000" y="224744"/>
            <a:ext cx="11376156" cy="900000"/>
          </a:xfrm>
          <a:prstGeom prst="rect">
            <a:avLst/>
          </a:prstGeom>
        </p:spPr>
        <p:txBody>
          <a:bodyPr wrap="square" lIns="0" tIns="0" rIns="0" bIns="0" anchor="ctr" anchorCtr="0">
            <a:noAutofit/>
          </a:bodyPr>
          <a:lstStyle>
            <a:lvl1pPr marL="0" marR="0" indent="0" algn="l" fontAlgn="auto">
              <a:lnSpc>
                <a:spcPct val="100000"/>
              </a:lnSpc>
              <a:spcBef>
                <a:spcPct val="20000"/>
              </a:spcBef>
              <a:spcAft>
                <a:spcPts val="0"/>
              </a:spcAft>
              <a:buClrTx/>
              <a:buSzTx/>
              <a:buFont typeface="Arial" panose="020B0604020202020204" pitchFamily="34" charset="0"/>
              <a:buNone/>
              <a:tabLst/>
              <a:defRPr lang="en-CA" sz="2800" b="1" i="0" baseline="0">
                <a:solidFill>
                  <a:schemeClr val="tx1"/>
                </a:solidFill>
                <a:latin typeface="Barlow" pitchFamily="2" charset="77"/>
                <a:ea typeface="+mn-ea"/>
                <a:cs typeface="Arial" panose="020B0604020202020204" pitchFamily="34" charset="0"/>
              </a:defRPr>
            </a:lvl1pPr>
          </a:lstStyle>
          <a:p>
            <a:pPr lvl="0"/>
            <a:r>
              <a:rPr lang="en-US"/>
              <a:t>Header text</a:t>
            </a:r>
            <a:endParaRPr lang="en-CA"/>
          </a:p>
        </p:txBody>
      </p:sp>
      <p:sp>
        <p:nvSpPr>
          <p:cNvPr id="3" name="Slide number placeholder">
            <a:extLst>
              <a:ext uri="{FF2B5EF4-FFF2-40B4-BE49-F238E27FC236}">
                <a16:creationId xmlns:a16="http://schemas.microsoft.com/office/drawing/2014/main" id="{B1746E9B-7D57-4E19-B6A6-41F09EB1A5DE}"/>
              </a:ext>
              <a:ext uri="{C183D7F6-B498-43B3-948B-1728B52AA6E4}">
                <adec:decorative xmlns:adec="http://schemas.microsoft.com/office/drawing/2017/decorative" val="1"/>
              </a:ext>
            </a:extLst>
          </p:cNvPr>
          <p:cNvSpPr>
            <a:spLocks noGrp="1"/>
          </p:cNvSpPr>
          <p:nvPr>
            <p:ph type="sldNum" sz="quarter" idx="11"/>
          </p:nvPr>
        </p:nvSpPr>
        <p:spPr>
          <a:xfrm>
            <a:off x="10344472" y="6344988"/>
            <a:ext cx="1129341" cy="513012"/>
          </a:xfrm>
        </p:spPr>
        <p:txBody>
          <a:bodyPr wrap="square">
            <a:noAutofit/>
          </a:bodyPr>
          <a:lstStyle>
            <a:lvl1pPr>
              <a:defRPr b="1" i="0">
                <a:solidFill>
                  <a:srgbClr val="000000"/>
                </a:solidFill>
                <a:latin typeface="Barlow" pitchFamily="2" charset="77"/>
              </a:defRPr>
            </a:lvl1pPr>
          </a:lstStyle>
          <a:p>
            <a:fld id="{C42F5A24-FAD5-448B-90C7-C38AA06B112A}" type="slidenum">
              <a:rPr lang="fr-CA" smtClean="0"/>
              <a:pPr/>
              <a:t>‹#›</a:t>
            </a:fld>
            <a:endParaRPr lang="fr-CA"/>
          </a:p>
        </p:txBody>
      </p:sp>
      <p:sp>
        <p:nvSpPr>
          <p:cNvPr id="6" name="Text Placeholder 5" descr="Une grande zone de texte est incluse sous le titre.">
            <a:extLst>
              <a:ext uri="{FF2B5EF4-FFF2-40B4-BE49-F238E27FC236}">
                <a16:creationId xmlns:a16="http://schemas.microsoft.com/office/drawing/2014/main" id="{C677769A-0720-4117-BD38-C414E58348FF}"/>
              </a:ext>
            </a:extLst>
          </p:cNvPr>
          <p:cNvSpPr>
            <a:spLocks noGrp="1"/>
          </p:cNvSpPr>
          <p:nvPr>
            <p:ph type="body" sz="quarter" idx="12" hasCustomPrompt="1"/>
          </p:nvPr>
        </p:nvSpPr>
        <p:spPr>
          <a:xfrm>
            <a:off x="480485" y="1358329"/>
            <a:ext cx="11376156" cy="4753074"/>
          </a:xfrm>
          <a:prstGeom prst="rect">
            <a:avLst/>
          </a:prstGeom>
        </p:spPr>
        <p:txBody>
          <a:bodyPr/>
          <a:lstStyle>
            <a:lvl1pPr>
              <a:defRPr b="0" i="0">
                <a:latin typeface="Arno Pro" panose="02020502040506020403" pitchFamily="18" charset="0"/>
              </a:defRPr>
            </a:lvl1pPr>
            <a:lvl2pPr marL="717550" indent="-354013">
              <a:buFont typeface="Wingdings" pitchFamily="2" charset="2"/>
              <a:buChar char="v"/>
              <a:defRPr b="0" i="0">
                <a:latin typeface="Arno Pro" panose="02020502040506020403" pitchFamily="18" charset="0"/>
              </a:defRPr>
            </a:lvl2pPr>
            <a:lvl3pPr marL="987425" indent="-269875">
              <a:buFont typeface="Courier New" panose="02070309020205020404" pitchFamily="49" charset="0"/>
              <a:buChar char="o"/>
              <a:defRPr b="0" i="0">
                <a:latin typeface="Arno Pro" panose="02020502040506020403" pitchFamily="18" charset="0"/>
              </a:defRPr>
            </a:lvl3pPr>
            <a:lvl4pPr>
              <a:defRPr b="0" i="0">
                <a:latin typeface="Arno Pro" panose="02020502040506020403" pitchFamily="18" charset="0"/>
              </a:defRPr>
            </a:lvl4pPr>
            <a:lvl5pPr>
              <a:defRPr b="0" i="0">
                <a:latin typeface="Arno Pro" panose="02020502040506020403" pitchFamily="18" charset="0"/>
              </a:defRPr>
            </a:lvl5pPr>
          </a:lstStyle>
          <a:p>
            <a:pPr lvl="0"/>
            <a:r>
              <a:rPr lang="en-CA" altLang="ko-KR"/>
              <a:t>Click to add text</a:t>
            </a:r>
          </a:p>
          <a:p>
            <a:pPr lvl="1"/>
            <a:r>
              <a:rPr lang="fr-CA" noProof="0"/>
              <a:t>Second </a:t>
            </a:r>
            <a:r>
              <a:rPr lang="fr-CA" noProof="0" err="1"/>
              <a:t>level</a:t>
            </a:r>
            <a:endParaRPr lang="fr-CA" noProof="0"/>
          </a:p>
          <a:p>
            <a:pPr lvl="2"/>
            <a:r>
              <a:rPr lang="fr-CA" err="1"/>
              <a:t>Third</a:t>
            </a:r>
            <a:r>
              <a:rPr lang="fr-CA"/>
              <a:t> niveau</a:t>
            </a:r>
          </a:p>
          <a:p>
            <a:pPr lvl="3"/>
            <a:r>
              <a:rPr lang="fr-CA" err="1"/>
              <a:t>Fourth</a:t>
            </a:r>
            <a:r>
              <a:rPr lang="fr-CA"/>
              <a:t> </a:t>
            </a:r>
            <a:r>
              <a:rPr lang="fr-CA" err="1"/>
              <a:t>level</a:t>
            </a:r>
            <a:endParaRPr lang="fr-CA"/>
          </a:p>
          <a:p>
            <a:pPr lvl="4"/>
            <a:r>
              <a:rPr lang="fr-CA" err="1"/>
              <a:t>Fith</a:t>
            </a:r>
            <a:r>
              <a:rPr lang="fr-CA"/>
              <a:t> </a:t>
            </a:r>
            <a:r>
              <a:rPr lang="fr-CA" err="1"/>
              <a:t>level</a:t>
            </a:r>
            <a:endParaRPr lang="fr-CA"/>
          </a:p>
        </p:txBody>
      </p:sp>
    </p:spTree>
    <p:extLst>
      <p:ext uri="{BB962C8B-B14F-4D97-AF65-F5344CB8AC3E}">
        <p14:creationId xmlns:p14="http://schemas.microsoft.com/office/powerpoint/2010/main" val="1721916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F : Graphique avec légende">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F452DE-DA7D-D649-88EB-7DFE4C92BA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202794" cy="6864072"/>
          </a:xfrm>
          <a:prstGeom prst="rect">
            <a:avLst/>
          </a:prstGeom>
        </p:spPr>
      </p:pic>
      <p:sp>
        <p:nvSpPr>
          <p:cNvPr id="2" name="Slide title placeholder"/>
          <p:cNvSpPr>
            <a:spLocks noGrp="1"/>
          </p:cNvSpPr>
          <p:nvPr>
            <p:ph type="title" hasCustomPrompt="1"/>
          </p:nvPr>
        </p:nvSpPr>
        <p:spPr>
          <a:xfrm>
            <a:off x="2135561" y="908719"/>
            <a:ext cx="7632848" cy="648073"/>
          </a:xfrm>
          <a:prstGeom prst="rect">
            <a:avLst/>
          </a:prstGeom>
          <a:noFill/>
        </p:spPr>
        <p:txBody>
          <a:bodyPr wrap="square" lIns="0" tIns="0" rIns="0" bIns="0" anchor="ctr" anchorCtr="0">
            <a:noAutofit/>
          </a:bodyPr>
          <a:lstStyle>
            <a:lvl1pPr marL="0" marR="0" indent="0" algn="ctr" fontAlgn="auto">
              <a:lnSpc>
                <a:spcPct val="100000"/>
              </a:lnSpc>
              <a:spcBef>
                <a:spcPct val="20000"/>
              </a:spcBef>
              <a:spcAft>
                <a:spcPts val="0"/>
              </a:spcAft>
              <a:buClrTx/>
              <a:buSzTx/>
              <a:buFont typeface="Arial" panose="020B0604020202020204" pitchFamily="34" charset="0"/>
              <a:buNone/>
              <a:tabLst/>
              <a:defRPr lang="en-CA" sz="2800" b="1" i="0" baseline="0">
                <a:solidFill>
                  <a:schemeClr val="tx1"/>
                </a:solidFill>
                <a:latin typeface="Barlow" pitchFamily="2" charset="77"/>
                <a:ea typeface="+mn-ea"/>
                <a:cs typeface="Arial" panose="020B0604020202020204" pitchFamily="34" charset="0"/>
              </a:defRPr>
            </a:lvl1pPr>
          </a:lstStyle>
          <a:p>
            <a:pPr lvl="0"/>
            <a:r>
              <a:rPr lang="en-US"/>
              <a:t>Header text</a:t>
            </a:r>
            <a:endParaRPr lang="en-CA"/>
          </a:p>
        </p:txBody>
      </p:sp>
      <p:sp>
        <p:nvSpPr>
          <p:cNvPr id="3" name="Slide number placeholder">
            <a:extLst>
              <a:ext uri="{FF2B5EF4-FFF2-40B4-BE49-F238E27FC236}">
                <a16:creationId xmlns:a16="http://schemas.microsoft.com/office/drawing/2014/main" id="{B1746E9B-7D57-4E19-B6A6-41F09EB1A5DE}"/>
              </a:ext>
              <a:ext uri="{C183D7F6-B498-43B3-948B-1728B52AA6E4}">
                <adec:decorative xmlns:adec="http://schemas.microsoft.com/office/drawing/2017/decorative" val="1"/>
              </a:ext>
            </a:extLst>
          </p:cNvPr>
          <p:cNvSpPr>
            <a:spLocks noGrp="1"/>
          </p:cNvSpPr>
          <p:nvPr>
            <p:ph type="sldNum" sz="quarter" idx="11"/>
          </p:nvPr>
        </p:nvSpPr>
        <p:spPr>
          <a:xfrm>
            <a:off x="10200456" y="6380615"/>
            <a:ext cx="1572782" cy="365125"/>
          </a:xfrm>
        </p:spPr>
        <p:txBody>
          <a:bodyPr wrap="square">
            <a:noAutofit/>
          </a:bodyPr>
          <a:lstStyle>
            <a:lvl1pPr>
              <a:defRPr b="1" i="0">
                <a:solidFill>
                  <a:srgbClr val="000000"/>
                </a:solidFill>
                <a:latin typeface="Barlow" pitchFamily="2" charset="77"/>
              </a:defRPr>
            </a:lvl1pPr>
          </a:lstStyle>
          <a:p>
            <a:fld id="{C42F5A24-FAD5-448B-90C7-C38AA06B112A}" type="slidenum">
              <a:rPr lang="fr-CA" smtClean="0"/>
              <a:pPr/>
              <a:t>‹#›</a:t>
            </a:fld>
            <a:endParaRPr lang="fr-CA"/>
          </a:p>
        </p:txBody>
      </p:sp>
      <p:sp>
        <p:nvSpPr>
          <p:cNvPr id="10" name="Text Placeholder 5" descr="Une grande zone de texte est incluse sous le titre.">
            <a:extLst>
              <a:ext uri="{FF2B5EF4-FFF2-40B4-BE49-F238E27FC236}">
                <a16:creationId xmlns:a16="http://schemas.microsoft.com/office/drawing/2014/main" id="{127AB415-4C6F-4B4F-A373-6016749EEB6E}"/>
              </a:ext>
            </a:extLst>
          </p:cNvPr>
          <p:cNvSpPr>
            <a:spLocks noGrp="1"/>
          </p:cNvSpPr>
          <p:nvPr>
            <p:ph type="body" sz="quarter" idx="12" hasCustomPrompt="1"/>
          </p:nvPr>
        </p:nvSpPr>
        <p:spPr>
          <a:xfrm>
            <a:off x="1271463" y="1772816"/>
            <a:ext cx="9361041" cy="3368822"/>
          </a:xfrm>
          <a:prstGeom prst="rect">
            <a:avLst/>
          </a:prstGeom>
          <a:noFill/>
        </p:spPr>
        <p:txBody>
          <a:bodyPr/>
          <a:lstStyle>
            <a:lvl1pPr>
              <a:defRPr b="0" i="0">
                <a:latin typeface="Arno Pro" panose="02020502040506020403" pitchFamily="18" charset="0"/>
              </a:defRPr>
            </a:lvl1pPr>
            <a:lvl2pPr marL="717550" indent="-354013">
              <a:buFont typeface="Wingdings" pitchFamily="2" charset="2"/>
              <a:buChar char="v"/>
              <a:defRPr b="0" i="0">
                <a:latin typeface="Arno Pro" panose="02020502040506020403" pitchFamily="18" charset="0"/>
              </a:defRPr>
            </a:lvl2pPr>
            <a:lvl3pPr marL="987425" indent="-269875">
              <a:buFont typeface="Courier New" panose="02070309020205020404" pitchFamily="49" charset="0"/>
              <a:buChar char="o"/>
              <a:defRPr b="0" i="0">
                <a:latin typeface="Arno Pro" panose="02020502040506020403" pitchFamily="18" charset="0"/>
              </a:defRPr>
            </a:lvl3pPr>
            <a:lvl4pPr>
              <a:defRPr b="0" i="0">
                <a:latin typeface="Arno Pro" panose="02020502040506020403" pitchFamily="18" charset="0"/>
              </a:defRPr>
            </a:lvl4pPr>
            <a:lvl5pPr>
              <a:defRPr b="0" i="0">
                <a:latin typeface="Arno Pro" panose="02020502040506020403" pitchFamily="18" charset="0"/>
              </a:defRPr>
            </a:lvl5pPr>
          </a:lstStyle>
          <a:p>
            <a:pPr lvl="0"/>
            <a:r>
              <a:rPr lang="en-CA" altLang="ko-KR"/>
              <a:t>Click to add text</a:t>
            </a:r>
          </a:p>
          <a:p>
            <a:pPr lvl="1"/>
            <a:r>
              <a:rPr lang="fr-CA" noProof="0"/>
              <a:t>Second </a:t>
            </a:r>
            <a:r>
              <a:rPr lang="fr-CA" noProof="0" err="1"/>
              <a:t>level</a:t>
            </a:r>
            <a:endParaRPr lang="fr-CA" noProof="0"/>
          </a:p>
          <a:p>
            <a:pPr lvl="2"/>
            <a:r>
              <a:rPr lang="fr-CA" err="1"/>
              <a:t>Third</a:t>
            </a:r>
            <a:r>
              <a:rPr lang="fr-CA"/>
              <a:t> niveau</a:t>
            </a:r>
          </a:p>
          <a:p>
            <a:pPr lvl="3"/>
            <a:r>
              <a:rPr lang="fr-CA" err="1"/>
              <a:t>Fourth</a:t>
            </a:r>
            <a:r>
              <a:rPr lang="fr-CA"/>
              <a:t> </a:t>
            </a:r>
            <a:r>
              <a:rPr lang="fr-CA" err="1"/>
              <a:t>level</a:t>
            </a:r>
            <a:endParaRPr lang="fr-CA"/>
          </a:p>
          <a:p>
            <a:pPr lvl="4"/>
            <a:r>
              <a:rPr lang="fr-CA" err="1"/>
              <a:t>Fith</a:t>
            </a:r>
            <a:r>
              <a:rPr lang="fr-CA"/>
              <a:t> </a:t>
            </a:r>
            <a:r>
              <a:rPr lang="fr-CA" err="1"/>
              <a:t>level</a:t>
            </a:r>
            <a:endParaRPr lang="fr-CA"/>
          </a:p>
        </p:txBody>
      </p:sp>
    </p:spTree>
    <p:extLst>
      <p:ext uri="{BB962C8B-B14F-4D97-AF65-F5344CB8AC3E}">
        <p14:creationId xmlns:p14="http://schemas.microsoft.com/office/powerpoint/2010/main" val="2597830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F : Graphique avec légende">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F452DE-DA7D-D649-88EB-7DFE4C92BA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202794" cy="6864072"/>
          </a:xfrm>
          <a:prstGeom prst="rect">
            <a:avLst/>
          </a:prstGeom>
        </p:spPr>
      </p:pic>
      <p:sp>
        <p:nvSpPr>
          <p:cNvPr id="2" name="Slide title placeholder"/>
          <p:cNvSpPr>
            <a:spLocks noGrp="1"/>
          </p:cNvSpPr>
          <p:nvPr>
            <p:ph type="title" hasCustomPrompt="1"/>
          </p:nvPr>
        </p:nvSpPr>
        <p:spPr>
          <a:xfrm>
            <a:off x="2135560" y="908719"/>
            <a:ext cx="7776865" cy="807645"/>
          </a:xfrm>
          <a:prstGeom prst="rect">
            <a:avLst/>
          </a:prstGeom>
          <a:noFill/>
        </p:spPr>
        <p:txBody>
          <a:bodyPr wrap="square" lIns="0" tIns="0" rIns="0" bIns="0" anchor="ctr" anchorCtr="0">
            <a:noAutofit/>
          </a:bodyPr>
          <a:lstStyle>
            <a:lvl1pPr marL="0" marR="0" indent="0" algn="ctr" fontAlgn="auto">
              <a:lnSpc>
                <a:spcPct val="100000"/>
              </a:lnSpc>
              <a:spcBef>
                <a:spcPct val="20000"/>
              </a:spcBef>
              <a:spcAft>
                <a:spcPts val="0"/>
              </a:spcAft>
              <a:buClrTx/>
              <a:buSzTx/>
              <a:buFont typeface="Arial" panose="020B0604020202020204" pitchFamily="34" charset="0"/>
              <a:buNone/>
              <a:tabLst/>
              <a:defRPr lang="en-CA" sz="2800" b="1" i="0" baseline="0">
                <a:solidFill>
                  <a:schemeClr val="tx1"/>
                </a:solidFill>
                <a:latin typeface="Barlow" pitchFamily="2" charset="77"/>
                <a:ea typeface="+mn-ea"/>
                <a:cs typeface="Arial" panose="020B0604020202020204" pitchFamily="34" charset="0"/>
              </a:defRPr>
            </a:lvl1pPr>
          </a:lstStyle>
          <a:p>
            <a:pPr lvl="0"/>
            <a:r>
              <a:rPr lang="en-US"/>
              <a:t>Header text</a:t>
            </a:r>
            <a:endParaRPr lang="en-CA"/>
          </a:p>
        </p:txBody>
      </p:sp>
      <p:sp>
        <p:nvSpPr>
          <p:cNvPr id="14" name="Slide text placeholder" descr="Une zone de texte dans laquelle vous pouvez ajouter une légende de photo est incluse sous l’encadré où sera placée la photo.">
            <a:extLst>
              <a:ext uri="{FF2B5EF4-FFF2-40B4-BE49-F238E27FC236}">
                <a16:creationId xmlns:a16="http://schemas.microsoft.com/office/drawing/2014/main" id="{74A09AE4-4528-4E57-9872-4924558F1062}"/>
              </a:ext>
            </a:extLst>
          </p:cNvPr>
          <p:cNvSpPr>
            <a:spLocks noGrp="1"/>
          </p:cNvSpPr>
          <p:nvPr>
            <p:ph type="body" sz="quarter" idx="12" hasCustomPrompt="1"/>
          </p:nvPr>
        </p:nvSpPr>
        <p:spPr>
          <a:xfrm>
            <a:off x="1415480" y="4910054"/>
            <a:ext cx="8856984" cy="444465"/>
          </a:xfrm>
          <a:prstGeom prst="rect">
            <a:avLst/>
          </a:prstGeom>
          <a:noFill/>
        </p:spPr>
        <p:txBody>
          <a:bodyPr wrap="square">
            <a:noAutofit/>
          </a:bodyPr>
          <a:lstStyle>
            <a:lvl1pPr marL="0" indent="0">
              <a:buNone/>
              <a:defRPr b="0" i="0">
                <a:solidFill>
                  <a:schemeClr val="tx2"/>
                </a:solidFill>
                <a:latin typeface="Arno Pro" panose="02020502040506020403" pitchFamily="18" charset="0"/>
              </a:defRPr>
            </a:lvl1pPr>
          </a:lstStyle>
          <a:p>
            <a:pPr lvl="0"/>
            <a:r>
              <a:rPr lang="en-US"/>
              <a:t>Photo Caption</a:t>
            </a:r>
            <a:endParaRPr lang="fr-CA" noProof="0"/>
          </a:p>
        </p:txBody>
      </p:sp>
      <p:sp>
        <p:nvSpPr>
          <p:cNvPr id="16" name="Picture placeholder" descr="Une grande zone pour une image est située au milieu de la diapositive.">
            <a:extLst>
              <a:ext uri="{FF2B5EF4-FFF2-40B4-BE49-F238E27FC236}">
                <a16:creationId xmlns:a16="http://schemas.microsoft.com/office/drawing/2014/main" id="{965D6A6D-B655-4DA1-A26F-D7EA34ADFE3D}"/>
              </a:ext>
            </a:extLst>
          </p:cNvPr>
          <p:cNvSpPr>
            <a:spLocks noGrp="1"/>
          </p:cNvSpPr>
          <p:nvPr>
            <p:ph type="pic" sz="quarter" idx="13" hasCustomPrompt="1"/>
          </p:nvPr>
        </p:nvSpPr>
        <p:spPr>
          <a:xfrm>
            <a:off x="1271464" y="1844824"/>
            <a:ext cx="9361040" cy="2952328"/>
          </a:xfrm>
          <a:prstGeom prst="rect">
            <a:avLst/>
          </a:prstGeom>
        </p:spPr>
        <p:txBody>
          <a:bodyPr wrap="square">
            <a:noAutofit/>
          </a:bodyPr>
          <a:lstStyle>
            <a:lvl1pPr>
              <a:defRPr b="0" i="0">
                <a:latin typeface="Arno Pro" panose="02020502040506020403" pitchFamily="18" charset="0"/>
              </a:defRPr>
            </a:lvl1pPr>
          </a:lstStyle>
          <a:p>
            <a:r>
              <a:rPr lang="en-CA"/>
              <a:t>Click to insert a picture</a:t>
            </a:r>
          </a:p>
        </p:txBody>
      </p:sp>
      <p:sp>
        <p:nvSpPr>
          <p:cNvPr id="3" name="Slide number placeholder">
            <a:extLst>
              <a:ext uri="{FF2B5EF4-FFF2-40B4-BE49-F238E27FC236}">
                <a16:creationId xmlns:a16="http://schemas.microsoft.com/office/drawing/2014/main" id="{B1746E9B-7D57-4E19-B6A6-41F09EB1A5DE}"/>
              </a:ext>
              <a:ext uri="{C183D7F6-B498-43B3-948B-1728B52AA6E4}">
                <adec:decorative xmlns:adec="http://schemas.microsoft.com/office/drawing/2017/decorative" val="1"/>
              </a:ext>
            </a:extLst>
          </p:cNvPr>
          <p:cNvSpPr>
            <a:spLocks noGrp="1"/>
          </p:cNvSpPr>
          <p:nvPr>
            <p:ph type="sldNum" sz="quarter" idx="11"/>
          </p:nvPr>
        </p:nvSpPr>
        <p:spPr>
          <a:xfrm>
            <a:off x="10200456" y="6380615"/>
            <a:ext cx="1572782" cy="365125"/>
          </a:xfrm>
        </p:spPr>
        <p:txBody>
          <a:bodyPr wrap="square">
            <a:noAutofit/>
          </a:bodyPr>
          <a:lstStyle>
            <a:lvl1pPr>
              <a:defRPr b="1" i="0">
                <a:solidFill>
                  <a:srgbClr val="000000"/>
                </a:solidFill>
                <a:latin typeface="Barlow" pitchFamily="2" charset="77"/>
              </a:defRPr>
            </a:lvl1pPr>
          </a:lstStyle>
          <a:p>
            <a:fld id="{C42F5A24-FAD5-448B-90C7-C38AA06B112A}" type="slidenum">
              <a:rPr lang="fr-CA" smtClean="0"/>
              <a:pPr/>
              <a:t>‹#›</a:t>
            </a:fld>
            <a:endParaRPr lang="fr-CA"/>
          </a:p>
        </p:txBody>
      </p:sp>
    </p:spTree>
    <p:extLst>
      <p:ext uri="{BB962C8B-B14F-4D97-AF65-F5344CB8AC3E}">
        <p14:creationId xmlns:p14="http://schemas.microsoft.com/office/powerpoint/2010/main" val="429728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90575" y="253154"/>
            <a:ext cx="10610850" cy="1068386"/>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0B501D18-93EC-4D08-9C92-419904306A89}" type="datetimeFigureOut">
              <a:rPr lang="en-CA" smtClean="0"/>
              <a:t>2023-06-15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4B07D99-D461-4C49-83BD-86150019FCEC}" type="slidenum">
              <a:rPr lang="en-CA" smtClean="0"/>
              <a:t>‹#›</a:t>
            </a:fld>
            <a:endParaRPr lang="en-CA"/>
          </a:p>
        </p:txBody>
      </p:sp>
    </p:spTree>
    <p:extLst>
      <p:ext uri="{BB962C8B-B14F-4D97-AF65-F5344CB8AC3E}">
        <p14:creationId xmlns:p14="http://schemas.microsoft.com/office/powerpoint/2010/main" val="28746734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Master title placeholder"/>
          <p:cNvSpPr>
            <a:spLocks noGrp="1"/>
          </p:cNvSpPr>
          <p:nvPr>
            <p:ph type="title"/>
          </p:nvPr>
        </p:nvSpPr>
        <p:spPr>
          <a:xfrm>
            <a:off x="623392" y="72000"/>
            <a:ext cx="10945216" cy="900000"/>
          </a:xfrm>
          <a:prstGeom prst="rect">
            <a:avLst/>
          </a:prstGeom>
        </p:spPr>
        <p:txBody>
          <a:bodyPr vert="horz" lIns="0" tIns="0" rIns="0" bIns="0" rtlCol="0" anchor="ctr">
            <a:noAutofit/>
          </a:bodyPr>
          <a:lstStyle/>
          <a:p>
            <a:r>
              <a:rPr lang="en-US"/>
              <a:t>Click to edit Master title style</a:t>
            </a:r>
            <a:endParaRPr lang="fr-CA" noProof="0"/>
          </a:p>
        </p:txBody>
      </p:sp>
      <p:sp>
        <p:nvSpPr>
          <p:cNvPr id="5" name="Master slide number placeholder">
            <a:extLst>
              <a:ext uri="{FF2B5EF4-FFF2-40B4-BE49-F238E27FC236}">
                <a16:creationId xmlns:a16="http://schemas.microsoft.com/office/drawing/2014/main" id="{7BA77F87-0C66-4005-8680-A219D888919C}"/>
              </a:ext>
            </a:extLst>
          </p:cNvPr>
          <p:cNvSpPr>
            <a:spLocks noGrp="1"/>
          </p:cNvSpPr>
          <p:nvPr>
            <p:ph type="sldNum" sz="quarter" idx="4"/>
          </p:nvPr>
        </p:nvSpPr>
        <p:spPr>
          <a:xfrm>
            <a:off x="9408368" y="6309320"/>
            <a:ext cx="2281469" cy="365125"/>
          </a:xfrm>
          <a:prstGeom prst="rect">
            <a:avLst/>
          </a:prstGeom>
        </p:spPr>
        <p:txBody>
          <a:bodyPr vert="horz" lIns="91440" tIns="45720" rIns="91440" bIns="45720" rtlCol="0" anchor="ctr">
            <a:noAutofit/>
          </a:bodyPr>
          <a:lstStyle>
            <a:lvl1pPr algn="r">
              <a:defRPr sz="1200" b="1" i="0">
                <a:solidFill>
                  <a:srgbClr val="000000"/>
                </a:solidFill>
                <a:latin typeface="Barlow" pitchFamily="2" charset="77"/>
                <a:cs typeface="Arial" panose="020B0604020202020204" pitchFamily="34" charset="0"/>
              </a:defRPr>
            </a:lvl1pPr>
          </a:lstStyle>
          <a:p>
            <a:fld id="{C42F5A24-FAD5-448B-90C7-C38AA06B112A}" type="slidenum">
              <a:rPr lang="fr-CA" smtClean="0"/>
              <a:pPr/>
              <a:t>‹#›</a:t>
            </a:fld>
            <a:endParaRPr lang="fr-CA"/>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81" r:id="rId1"/>
    <p:sldLayoutId id="2147483675" r:id="rId2"/>
    <p:sldLayoutId id="2147483676" r:id="rId3"/>
    <p:sldLayoutId id="2147483683" r:id="rId4"/>
    <p:sldLayoutId id="2147483682" r:id="rId5"/>
    <p:sldLayoutId id="2147483684" r:id="rId6"/>
  </p:sldLayoutIdLst>
  <p:hf hdr="0" ftr="0" dt="0"/>
  <p:txStyles>
    <p:titleStyle>
      <a:lvl1pPr algn="ctr" defTabSz="914400" rtl="0" eaLnBrk="1" latinLnBrk="0" hangingPunct="1">
        <a:spcBef>
          <a:spcPct val="0"/>
        </a:spcBef>
        <a:buNone/>
        <a:defRPr sz="2800" b="1" i="0" kern="1200" baseline="0">
          <a:solidFill>
            <a:schemeClr val="tx1"/>
          </a:solidFill>
          <a:latin typeface="Barlow" pitchFamily="2" charset="77"/>
          <a:ea typeface="+mj-ea"/>
          <a:cs typeface="Arial" panose="020B0604020202020204" pitchFamily="34" charset="0"/>
        </a:defRPr>
      </a:lvl1pPr>
    </p:titleStyle>
    <p:bodyStyle>
      <a:lvl1pPr marL="363538" indent="-363538"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717550" indent="-354013" algn="l" defTabSz="914400" rtl="0" eaLnBrk="1" latinLnBrk="0" hangingPunct="1">
        <a:spcBef>
          <a:spcPct val="20000"/>
        </a:spcBef>
        <a:buSzPct val="70000"/>
        <a:buFont typeface="Wingdings" panose="05000000000000000000" pitchFamily="2" charset="2"/>
        <a:buChar char="Ø"/>
        <a:defRPr sz="2400" kern="1200">
          <a:solidFill>
            <a:schemeClr val="tx1"/>
          </a:solidFill>
          <a:latin typeface="Arial" panose="020B0604020202020204" pitchFamily="34" charset="0"/>
          <a:ea typeface="+mn-ea"/>
          <a:cs typeface="Arial" panose="020B0604020202020204" pitchFamily="34" charset="0"/>
        </a:defRPr>
      </a:lvl2pPr>
      <a:lvl3pPr marL="987425" indent="-269875"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57300" indent="-269875" algn="l" defTabSz="914400" rtl="0" eaLnBrk="1" latinLnBrk="0" hangingPunct="1">
        <a:spcBef>
          <a:spcPct val="20000"/>
        </a:spcBef>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1527175" indent="-269875"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5.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8" Type="http://schemas.openxmlformats.org/officeDocument/2006/relationships/hyperlink" Target="https://www.canada.ca/en/treasury-board-secretariat/services/values-ethics/official-languages/public-services/analytical-grid-substantive-equality.html"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microsoft.com/office/2018/10/relationships/comments" Target="../comments/modernComment_11A_CF6E3117.xm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39.svg"/><Relationship Id="rId5" Type="http://schemas.openxmlformats.org/officeDocument/2006/relationships/image" Target="../media/image38.png"/><Relationship Id="rId4" Type="http://schemas.openxmlformats.org/officeDocument/2006/relationships/image" Target="../media/image37.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 Id="rId14" Type="http://schemas.openxmlformats.org/officeDocument/2006/relationships/image" Target="../media/image18.svg"/></Relationships>
</file>

<file path=ppt/slides/_rels/slide3.xml.rels><?xml version="1.0" encoding="UTF-8" standalone="yes"?>
<Relationships xmlns="http://schemas.openxmlformats.org/package/2006/relationships"><Relationship Id="rId3" Type="http://schemas.openxmlformats.org/officeDocument/2006/relationships/hyperlink" Target="https://scc-csc.lexum.com/scc-csc/scc-csc/en/item/6899/index.do"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s://scc-csc.lexum.com/scc-csc/scc-csc/en/item/1700/index.do"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0.jpeg"/></Relationships>
</file>

<file path=ppt/slides/_rels/slide5.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24.sv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4.svg"/><Relationship Id="rId3" Type="http://schemas.openxmlformats.org/officeDocument/2006/relationships/tags" Target="../tags/tag4.xml"/><Relationship Id="rId7" Type="http://schemas.openxmlformats.org/officeDocument/2006/relationships/notesSlide" Target="../notesSlides/notesSlide7.xml"/><Relationship Id="rId12" Type="http://schemas.openxmlformats.org/officeDocument/2006/relationships/image" Target="../media/image33.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3.xml"/><Relationship Id="rId11" Type="http://schemas.openxmlformats.org/officeDocument/2006/relationships/image" Target="../media/image32.svg"/><Relationship Id="rId5" Type="http://schemas.openxmlformats.org/officeDocument/2006/relationships/tags" Target="../tags/tag6.xml"/><Relationship Id="rId10" Type="http://schemas.openxmlformats.org/officeDocument/2006/relationships/image" Target="../media/image31.png"/><Relationship Id="rId4" Type="http://schemas.openxmlformats.org/officeDocument/2006/relationships/tags" Target="../tags/tag5.xml"/><Relationship Id="rId9" Type="http://schemas.openxmlformats.org/officeDocument/2006/relationships/image" Target="../media/image30.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956B910-6EF9-B04D-A7D1-D2F2910F4ECB}"/>
              </a:ext>
            </a:extLst>
          </p:cNvPr>
          <p:cNvSpPr>
            <a:spLocks noGrp="1"/>
          </p:cNvSpPr>
          <p:nvPr>
            <p:ph type="sldNum" sz="quarter" idx="11"/>
          </p:nvPr>
        </p:nvSpPr>
        <p:spPr/>
        <p:txBody>
          <a:bodyPr/>
          <a:lstStyle/>
          <a:p>
            <a:fld id="{C42F5A24-FAD5-448B-90C7-C38AA06B112A}" type="slidenum">
              <a:rPr lang="fr-CA" smtClean="0"/>
              <a:pPr/>
              <a:t>1</a:t>
            </a:fld>
            <a:endParaRPr lang="fr-CA"/>
          </a:p>
        </p:txBody>
      </p:sp>
      <p:pic>
        <p:nvPicPr>
          <p:cNvPr id="5" name="Graphic 4" descr="Maple Leaf outline">
            <a:extLst>
              <a:ext uri="{FF2B5EF4-FFF2-40B4-BE49-F238E27FC236}">
                <a16:creationId xmlns:a16="http://schemas.microsoft.com/office/drawing/2014/main" id="{69DE7BB2-5A1F-F706-749A-25407D7526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3392" y="1916832"/>
            <a:ext cx="2650828" cy="2650828"/>
          </a:xfrm>
          <a:prstGeom prst="rect">
            <a:avLst/>
          </a:prstGeom>
        </p:spPr>
      </p:pic>
      <p:sp>
        <p:nvSpPr>
          <p:cNvPr id="6" name="TextBox 5">
            <a:extLst>
              <a:ext uri="{FF2B5EF4-FFF2-40B4-BE49-F238E27FC236}">
                <a16:creationId xmlns:a16="http://schemas.microsoft.com/office/drawing/2014/main" id="{FD567383-C054-3E16-B4A8-249FAF6DF505}"/>
              </a:ext>
            </a:extLst>
          </p:cNvPr>
          <p:cNvSpPr txBox="1"/>
          <p:nvPr/>
        </p:nvSpPr>
        <p:spPr>
          <a:xfrm>
            <a:off x="3754165" y="1767007"/>
            <a:ext cx="7810544" cy="1661993"/>
          </a:xfrm>
          <a:prstGeom prst="rect">
            <a:avLst/>
          </a:prstGeom>
          <a:noFill/>
        </p:spPr>
        <p:txBody>
          <a:bodyPr wrap="square">
            <a:spAutoFit/>
          </a:bodyPr>
          <a:lstStyle/>
          <a:p>
            <a:r>
              <a:rPr lang="en-US" sz="2400" b="1" dirty="0">
                <a:solidFill>
                  <a:schemeClr val="accent3"/>
                </a:solidFill>
                <a:latin typeface="+mj-lt"/>
              </a:rPr>
              <a:t>Substantive equality: the principle of linguistic equality in the context of communications and the provision of services </a:t>
            </a:r>
          </a:p>
          <a:p>
            <a:endParaRPr lang="en-US" sz="1200" b="1" dirty="0">
              <a:solidFill>
                <a:schemeClr val="accent3"/>
              </a:solidFill>
            </a:endParaRPr>
          </a:p>
          <a:p>
            <a:endParaRPr lang="fr-CA" dirty="0"/>
          </a:p>
        </p:txBody>
      </p:sp>
      <p:sp>
        <p:nvSpPr>
          <p:cNvPr id="7" name="TextBox 6">
            <a:extLst>
              <a:ext uri="{FF2B5EF4-FFF2-40B4-BE49-F238E27FC236}">
                <a16:creationId xmlns:a16="http://schemas.microsoft.com/office/drawing/2014/main" id="{8BB1D9BF-5560-DCC7-8080-E0117E6E8689}"/>
              </a:ext>
            </a:extLst>
          </p:cNvPr>
          <p:cNvSpPr txBox="1"/>
          <p:nvPr/>
        </p:nvSpPr>
        <p:spPr>
          <a:xfrm>
            <a:off x="3754165" y="3679867"/>
            <a:ext cx="6179903" cy="646331"/>
          </a:xfrm>
          <a:prstGeom prst="rect">
            <a:avLst/>
          </a:prstGeom>
          <a:noFill/>
        </p:spPr>
        <p:txBody>
          <a:bodyPr wrap="square" lIns="91440" tIns="45720" rIns="91440" bIns="45720" rtlCol="0" anchor="t">
            <a:spAutoFit/>
          </a:bodyPr>
          <a:lstStyle/>
          <a:p>
            <a:r>
              <a:rPr lang="en-US" dirty="0"/>
              <a:t>Developed by the Official Languages Centre of Excellence</a:t>
            </a:r>
          </a:p>
          <a:p>
            <a:r>
              <a:rPr lang="en-US" dirty="0"/>
              <a:t>Treasury Board of Canada Secretariat</a:t>
            </a:r>
          </a:p>
        </p:txBody>
      </p:sp>
      <p:pic>
        <p:nvPicPr>
          <p:cNvPr id="9" name="Picture 8" descr="Government of Canada wordmark.">
            <a:extLst>
              <a:ext uri="{FF2B5EF4-FFF2-40B4-BE49-F238E27FC236}">
                <a16:creationId xmlns:a16="http://schemas.microsoft.com/office/drawing/2014/main" id="{7A4BE1F7-848A-BE7A-014C-914648D8FC2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8032" y="188640"/>
            <a:ext cx="3241548" cy="348996"/>
          </a:xfrm>
          <a:prstGeom prst="rect">
            <a:avLst/>
          </a:prstGeom>
        </p:spPr>
      </p:pic>
    </p:spTree>
    <p:extLst>
      <p:ext uri="{BB962C8B-B14F-4D97-AF65-F5344CB8AC3E}">
        <p14:creationId xmlns:p14="http://schemas.microsoft.com/office/powerpoint/2010/main" val="679647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7FC15-69C7-3CE8-4739-606C74ADE284}"/>
              </a:ext>
            </a:extLst>
          </p:cNvPr>
          <p:cNvSpPr>
            <a:spLocks noGrp="1"/>
          </p:cNvSpPr>
          <p:nvPr>
            <p:ph type="title"/>
          </p:nvPr>
        </p:nvSpPr>
        <p:spPr>
          <a:xfrm>
            <a:off x="480000" y="602891"/>
            <a:ext cx="11376156" cy="521853"/>
          </a:xfrm>
        </p:spPr>
        <p:txBody>
          <a:bodyPr/>
          <a:lstStyle/>
          <a:p>
            <a:pPr algn="ctr"/>
            <a:r>
              <a:rPr lang="en-US" sz="4000">
                <a:solidFill>
                  <a:schemeClr val="accent6"/>
                </a:solidFill>
                <a:latin typeface="+mn-lt"/>
                <a:cs typeface="+mn-cs"/>
              </a:rPr>
              <a:t>True or False?</a:t>
            </a:r>
          </a:p>
        </p:txBody>
      </p:sp>
      <p:sp>
        <p:nvSpPr>
          <p:cNvPr id="3" name="Slide Number Placeholder 2">
            <a:extLst>
              <a:ext uri="{FF2B5EF4-FFF2-40B4-BE49-F238E27FC236}">
                <a16:creationId xmlns:a16="http://schemas.microsoft.com/office/drawing/2014/main" id="{DA283B5C-CF9B-8CF2-7CB5-14C5F75F78A6}"/>
              </a:ext>
            </a:extLst>
          </p:cNvPr>
          <p:cNvSpPr>
            <a:spLocks noGrp="1"/>
          </p:cNvSpPr>
          <p:nvPr>
            <p:ph type="sldNum" sz="quarter" idx="11"/>
          </p:nvPr>
        </p:nvSpPr>
        <p:spPr/>
        <p:txBody>
          <a:bodyPr/>
          <a:lstStyle/>
          <a:p>
            <a:fld id="{C42F5A24-FAD5-448B-90C7-C38AA06B112A}" type="slidenum">
              <a:rPr lang="fr-CA" smtClean="0"/>
              <a:pPr/>
              <a:t>10</a:t>
            </a:fld>
            <a:endParaRPr lang="fr-CA"/>
          </a:p>
        </p:txBody>
      </p:sp>
      <p:sp>
        <p:nvSpPr>
          <p:cNvPr id="4" name="Text Placeholder 3">
            <a:extLst>
              <a:ext uri="{FF2B5EF4-FFF2-40B4-BE49-F238E27FC236}">
                <a16:creationId xmlns:a16="http://schemas.microsoft.com/office/drawing/2014/main" id="{5DEBC32A-7A8C-311F-9E95-62CB1E2F358E}"/>
              </a:ext>
            </a:extLst>
          </p:cNvPr>
          <p:cNvSpPr>
            <a:spLocks noGrp="1"/>
          </p:cNvSpPr>
          <p:nvPr>
            <p:ph type="body" sz="quarter" idx="12"/>
          </p:nvPr>
        </p:nvSpPr>
        <p:spPr/>
        <p:txBody>
          <a:bodyPr/>
          <a:lstStyle/>
          <a:p>
            <a:pPr marL="0" indent="0" algn="ctr">
              <a:buNone/>
            </a:pPr>
            <a:r>
              <a:rPr lang="en-US" b="1">
                <a:latin typeface="+mj-lt"/>
              </a:rPr>
              <a:t>Implementation of the CALDECH decision only affects </a:t>
            </a:r>
          </a:p>
          <a:p>
            <a:pPr marL="0" indent="0" algn="ctr">
              <a:buNone/>
            </a:pPr>
            <a:r>
              <a:rPr lang="en-US" b="1">
                <a:latin typeface="+mj-lt"/>
              </a:rPr>
              <a:t>existing programs.</a:t>
            </a:r>
          </a:p>
        </p:txBody>
      </p:sp>
      <p:sp>
        <p:nvSpPr>
          <p:cNvPr id="5" name="Rectangle: Rounded Corners 4">
            <a:extLst>
              <a:ext uri="{FF2B5EF4-FFF2-40B4-BE49-F238E27FC236}">
                <a16:creationId xmlns:a16="http://schemas.microsoft.com/office/drawing/2014/main" id="{DB9F0502-1759-812D-7B24-9EBB149E2A86}"/>
              </a:ext>
            </a:extLst>
          </p:cNvPr>
          <p:cNvSpPr/>
          <p:nvPr/>
        </p:nvSpPr>
        <p:spPr>
          <a:xfrm>
            <a:off x="4265272" y="3429000"/>
            <a:ext cx="3672408" cy="1080120"/>
          </a:xfrm>
          <a:prstGeom prst="roundRect">
            <a:avLst/>
          </a:prstGeom>
          <a:solidFill>
            <a:schemeClr val="accent4"/>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en-US" sz="3600" b="1">
                <a:solidFill>
                  <a:schemeClr val="accent1"/>
                </a:solidFill>
              </a:rPr>
              <a:t>False</a:t>
            </a:r>
          </a:p>
        </p:txBody>
      </p:sp>
    </p:spTree>
    <p:extLst>
      <p:ext uri="{BB962C8B-B14F-4D97-AF65-F5344CB8AC3E}">
        <p14:creationId xmlns:p14="http://schemas.microsoft.com/office/powerpoint/2010/main" val="243717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BDC5A-A453-841A-D933-B5526D2DC56B}"/>
              </a:ext>
            </a:extLst>
          </p:cNvPr>
          <p:cNvSpPr>
            <a:spLocks noGrp="1"/>
          </p:cNvSpPr>
          <p:nvPr>
            <p:ph type="title"/>
          </p:nvPr>
        </p:nvSpPr>
        <p:spPr>
          <a:xfrm>
            <a:off x="407922" y="26672"/>
            <a:ext cx="11376156" cy="900000"/>
          </a:xfrm>
        </p:spPr>
        <p:txBody>
          <a:bodyPr/>
          <a:lstStyle/>
          <a:p>
            <a:r>
              <a:rPr lang="en-US" sz="3200">
                <a:solidFill>
                  <a:schemeClr val="accent6"/>
                </a:solidFill>
                <a:latin typeface="+mn-lt"/>
                <a:cs typeface="+mn-cs"/>
              </a:rPr>
              <a:t>From decision to implementation</a:t>
            </a:r>
          </a:p>
        </p:txBody>
      </p:sp>
      <p:sp>
        <p:nvSpPr>
          <p:cNvPr id="3" name="Slide Number Placeholder 2">
            <a:extLst>
              <a:ext uri="{FF2B5EF4-FFF2-40B4-BE49-F238E27FC236}">
                <a16:creationId xmlns:a16="http://schemas.microsoft.com/office/drawing/2014/main" id="{245FD223-C33F-F38D-13F2-FAEEE8E37AE0}"/>
              </a:ext>
            </a:extLst>
          </p:cNvPr>
          <p:cNvSpPr>
            <a:spLocks noGrp="1"/>
          </p:cNvSpPr>
          <p:nvPr>
            <p:ph type="sldNum" sz="quarter" idx="11"/>
          </p:nvPr>
        </p:nvSpPr>
        <p:spPr/>
        <p:txBody>
          <a:bodyPr/>
          <a:lstStyle/>
          <a:p>
            <a:fld id="{C42F5A24-FAD5-448B-90C7-C38AA06B112A}" type="slidenum">
              <a:rPr lang="fr-CA" smtClean="0"/>
              <a:pPr/>
              <a:t>11</a:t>
            </a:fld>
            <a:endParaRPr lang="fr-CA"/>
          </a:p>
        </p:txBody>
      </p:sp>
      <p:graphicFrame>
        <p:nvGraphicFramePr>
          <p:cNvPr id="5" name="Diagram 4">
            <a:extLst>
              <a:ext uri="{FF2B5EF4-FFF2-40B4-BE49-F238E27FC236}">
                <a16:creationId xmlns:a16="http://schemas.microsoft.com/office/drawing/2014/main" id="{2917C772-64ED-CCE3-8C44-A4835F518E41}"/>
              </a:ext>
            </a:extLst>
          </p:cNvPr>
          <p:cNvGraphicFramePr/>
          <p:nvPr>
            <p:extLst>
              <p:ext uri="{D42A27DB-BD31-4B8C-83A1-F6EECF244321}">
                <p14:modId xmlns:p14="http://schemas.microsoft.com/office/powerpoint/2010/main" val="3226784634"/>
              </p:ext>
            </p:extLst>
          </p:nvPr>
        </p:nvGraphicFramePr>
        <p:xfrm>
          <a:off x="1609341" y="728364"/>
          <a:ext cx="9864472" cy="5616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Rounded Corners 7">
            <a:extLst>
              <a:ext uri="{FF2B5EF4-FFF2-40B4-BE49-F238E27FC236}">
                <a16:creationId xmlns:a16="http://schemas.microsoft.com/office/drawing/2014/main" id="{177027EC-FFF3-DBC4-6B8F-35CB4782E8D3}"/>
              </a:ext>
            </a:extLst>
          </p:cNvPr>
          <p:cNvSpPr/>
          <p:nvPr/>
        </p:nvSpPr>
        <p:spPr>
          <a:xfrm>
            <a:off x="1819275" y="1043211"/>
            <a:ext cx="2219326" cy="103282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a:solidFill>
                  <a:schemeClr val="accent6"/>
                </a:solidFill>
              </a:rPr>
              <a:t>June 2010 </a:t>
            </a:r>
          </a:p>
          <a:p>
            <a:pPr algn="ctr"/>
            <a:r>
              <a:rPr lang="en-US" sz="1400">
                <a:solidFill>
                  <a:schemeClr val="accent6"/>
                </a:solidFill>
              </a:rPr>
              <a:t>Message from the Chief Human Resources Officer to Deputy Heads</a:t>
            </a:r>
          </a:p>
        </p:txBody>
      </p:sp>
      <p:sp>
        <p:nvSpPr>
          <p:cNvPr id="9" name="Rectangle: Rounded Corners 8">
            <a:extLst>
              <a:ext uri="{FF2B5EF4-FFF2-40B4-BE49-F238E27FC236}">
                <a16:creationId xmlns:a16="http://schemas.microsoft.com/office/drawing/2014/main" id="{D1272300-EE35-6BC9-0663-61505F4D0F41}"/>
              </a:ext>
            </a:extLst>
          </p:cNvPr>
          <p:cNvSpPr/>
          <p:nvPr/>
        </p:nvSpPr>
        <p:spPr>
          <a:xfrm>
            <a:off x="263352" y="2912586"/>
            <a:ext cx="1160520" cy="103282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a:solidFill>
                  <a:schemeClr val="accent6"/>
                </a:solidFill>
              </a:rPr>
              <a:t>February 2009</a:t>
            </a:r>
          </a:p>
          <a:p>
            <a:pPr algn="ctr"/>
            <a:r>
              <a:rPr lang="en-US" sz="1400">
                <a:solidFill>
                  <a:schemeClr val="accent6"/>
                </a:solidFill>
              </a:rPr>
              <a:t>Decision</a:t>
            </a:r>
            <a:endParaRPr lang="en-US" sz="1200">
              <a:solidFill>
                <a:schemeClr val="accent6"/>
              </a:solidFill>
            </a:endParaRPr>
          </a:p>
        </p:txBody>
      </p:sp>
      <p:sp>
        <p:nvSpPr>
          <p:cNvPr id="11" name="Left Brace 10">
            <a:extLst>
              <a:ext uri="{FF2B5EF4-FFF2-40B4-BE49-F238E27FC236}">
                <a16:creationId xmlns:a16="http://schemas.microsoft.com/office/drawing/2014/main" id="{FDB2029D-6B3F-88FC-9EF0-E01122F2474E}"/>
              </a:ext>
            </a:extLst>
          </p:cNvPr>
          <p:cNvSpPr/>
          <p:nvPr/>
        </p:nvSpPr>
        <p:spPr>
          <a:xfrm rot="16200000">
            <a:off x="8212858" y="1795075"/>
            <a:ext cx="252028" cy="6544214"/>
          </a:xfrm>
          <a:prstGeom prst="leftBrace">
            <a:avLst/>
          </a:prstGeom>
          <a:ln w="28575"/>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DF071A93-A226-6BEB-4AB2-029AB8645C66}"/>
              </a:ext>
            </a:extLst>
          </p:cNvPr>
          <p:cNvSpPr/>
          <p:nvPr/>
        </p:nvSpPr>
        <p:spPr>
          <a:xfrm>
            <a:off x="7602478" y="5383832"/>
            <a:ext cx="1522471" cy="51105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a:solidFill>
                  <a:schemeClr val="accent6"/>
                </a:solidFill>
              </a:rPr>
              <a:t>On-going obligations</a:t>
            </a:r>
          </a:p>
        </p:txBody>
      </p:sp>
    </p:spTree>
    <p:extLst>
      <p:ext uri="{BB962C8B-B14F-4D97-AF65-F5344CB8AC3E}">
        <p14:creationId xmlns:p14="http://schemas.microsoft.com/office/powerpoint/2010/main" val="3685750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790FE-A635-78CB-6732-0277AB745A9D}"/>
              </a:ext>
            </a:extLst>
          </p:cNvPr>
          <p:cNvSpPr>
            <a:spLocks noGrp="1"/>
          </p:cNvSpPr>
          <p:nvPr>
            <p:ph type="title"/>
          </p:nvPr>
        </p:nvSpPr>
        <p:spPr>
          <a:xfrm>
            <a:off x="335360" y="188640"/>
            <a:ext cx="11376156" cy="629965"/>
          </a:xfrm>
        </p:spPr>
        <p:txBody>
          <a:bodyPr/>
          <a:lstStyle/>
          <a:p>
            <a:r>
              <a:rPr lang="en-US" sz="3200">
                <a:solidFill>
                  <a:schemeClr val="accent6"/>
                </a:solidFill>
                <a:latin typeface="+mn-lt"/>
                <a:cs typeface="+mn-cs"/>
              </a:rPr>
              <a:t>Analytical grid</a:t>
            </a:r>
          </a:p>
        </p:txBody>
      </p:sp>
      <p:sp>
        <p:nvSpPr>
          <p:cNvPr id="3" name="Slide Number Placeholder 2">
            <a:extLst>
              <a:ext uri="{FF2B5EF4-FFF2-40B4-BE49-F238E27FC236}">
                <a16:creationId xmlns:a16="http://schemas.microsoft.com/office/drawing/2014/main" id="{260E1687-2240-A9AF-43F3-DCBF92159E4E}"/>
              </a:ext>
            </a:extLst>
          </p:cNvPr>
          <p:cNvSpPr>
            <a:spLocks noGrp="1"/>
          </p:cNvSpPr>
          <p:nvPr>
            <p:ph type="sldNum" sz="quarter" idx="11"/>
          </p:nvPr>
        </p:nvSpPr>
        <p:spPr/>
        <p:txBody>
          <a:bodyPr/>
          <a:lstStyle/>
          <a:p>
            <a:fld id="{C42F5A24-FAD5-448B-90C7-C38AA06B112A}" type="slidenum">
              <a:rPr lang="fr-CA" smtClean="0"/>
              <a:pPr/>
              <a:t>12</a:t>
            </a:fld>
            <a:endParaRPr lang="fr-CA" dirty="0"/>
          </a:p>
        </p:txBody>
      </p:sp>
      <p:graphicFrame>
        <p:nvGraphicFramePr>
          <p:cNvPr id="5" name="Diagram 4">
            <a:extLst>
              <a:ext uri="{FF2B5EF4-FFF2-40B4-BE49-F238E27FC236}">
                <a16:creationId xmlns:a16="http://schemas.microsoft.com/office/drawing/2014/main" id="{1D31E32A-BB57-C0EF-7D8C-3F112F0FDB92}"/>
              </a:ext>
            </a:extLst>
          </p:cNvPr>
          <p:cNvGraphicFramePr/>
          <p:nvPr>
            <p:extLst>
              <p:ext uri="{D42A27DB-BD31-4B8C-83A1-F6EECF244321}">
                <p14:modId xmlns:p14="http://schemas.microsoft.com/office/powerpoint/2010/main" val="2313889641"/>
              </p:ext>
            </p:extLst>
          </p:nvPr>
        </p:nvGraphicFramePr>
        <p:xfrm>
          <a:off x="1183680" y="1148249"/>
          <a:ext cx="9679515" cy="48695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2132E5B4-E407-A18F-D0FC-7C331ECF131A}"/>
              </a:ext>
            </a:extLst>
          </p:cNvPr>
          <p:cNvSpPr txBox="1"/>
          <p:nvPr/>
        </p:nvSpPr>
        <p:spPr>
          <a:xfrm>
            <a:off x="3169329" y="5648491"/>
            <a:ext cx="6178858" cy="369332"/>
          </a:xfrm>
          <a:prstGeom prst="rect">
            <a:avLst/>
          </a:prstGeom>
          <a:noFill/>
        </p:spPr>
        <p:txBody>
          <a:bodyPr wrap="square">
            <a:spAutoFit/>
          </a:bodyPr>
          <a:lstStyle/>
          <a:p>
            <a:pPr algn="ctr"/>
            <a:r>
              <a:rPr lang="en-US">
                <a:hlinkClick r:id="rId8"/>
              </a:rPr>
              <a:t>Analytical Grid (Substantive Equality) - Canada.ca</a:t>
            </a:r>
            <a:endParaRPr lang="en-US" dirty="0"/>
          </a:p>
        </p:txBody>
      </p:sp>
    </p:spTree>
    <p:extLst>
      <p:ext uri="{BB962C8B-B14F-4D97-AF65-F5344CB8AC3E}">
        <p14:creationId xmlns:p14="http://schemas.microsoft.com/office/powerpoint/2010/main" val="1939640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BDB11C-FA64-8849-06D3-D35B0FB0B32D}"/>
              </a:ext>
            </a:extLst>
          </p:cNvPr>
          <p:cNvSpPr>
            <a:spLocks noGrp="1"/>
          </p:cNvSpPr>
          <p:nvPr>
            <p:ph type="sldNum" sz="quarter" idx="11"/>
          </p:nvPr>
        </p:nvSpPr>
        <p:spPr/>
        <p:txBody>
          <a:bodyPr/>
          <a:lstStyle/>
          <a:p>
            <a:fld id="{C42F5A24-FAD5-448B-90C7-C38AA06B112A}" type="slidenum">
              <a:rPr lang="fr-CA" smtClean="0"/>
              <a:pPr/>
              <a:t>13</a:t>
            </a:fld>
            <a:endParaRPr lang="fr-CA"/>
          </a:p>
        </p:txBody>
      </p:sp>
      <p:pic>
        <p:nvPicPr>
          <p:cNvPr id="6" name="Picture 5">
            <a:extLst>
              <a:ext uri="{FF2B5EF4-FFF2-40B4-BE49-F238E27FC236}">
                <a16:creationId xmlns:a16="http://schemas.microsoft.com/office/drawing/2014/main" id="{7399C300-D5C8-5955-E275-647AF4BD6F45}"/>
              </a:ext>
            </a:extLst>
          </p:cNvPr>
          <p:cNvPicPr>
            <a:picLocks noChangeAspect="1"/>
          </p:cNvPicPr>
          <p:nvPr/>
        </p:nvPicPr>
        <p:blipFill>
          <a:blip r:embed="rId3"/>
          <a:stretch>
            <a:fillRect/>
          </a:stretch>
        </p:blipFill>
        <p:spPr>
          <a:xfrm>
            <a:off x="190078" y="260648"/>
            <a:ext cx="1225402" cy="1755800"/>
          </a:xfrm>
          <a:prstGeom prst="rect">
            <a:avLst/>
          </a:prstGeom>
        </p:spPr>
      </p:pic>
      <p:graphicFrame>
        <p:nvGraphicFramePr>
          <p:cNvPr id="8" name="Table 8">
            <a:extLst>
              <a:ext uri="{FF2B5EF4-FFF2-40B4-BE49-F238E27FC236}">
                <a16:creationId xmlns:a16="http://schemas.microsoft.com/office/drawing/2014/main" id="{2ADBC783-C9F9-3AAA-AC25-D2F54152B810}"/>
              </a:ext>
            </a:extLst>
          </p:cNvPr>
          <p:cNvGraphicFramePr>
            <a:graphicFrameLocks noGrp="1"/>
          </p:cNvGraphicFramePr>
          <p:nvPr>
            <p:extLst>
              <p:ext uri="{D42A27DB-BD31-4B8C-83A1-F6EECF244321}">
                <p14:modId xmlns:p14="http://schemas.microsoft.com/office/powerpoint/2010/main" val="1679076314"/>
              </p:ext>
            </p:extLst>
          </p:nvPr>
        </p:nvGraphicFramePr>
        <p:xfrm>
          <a:off x="1415480" y="1847593"/>
          <a:ext cx="10297144" cy="3960441"/>
        </p:xfrm>
        <a:graphic>
          <a:graphicData uri="http://schemas.openxmlformats.org/drawingml/2006/table">
            <a:tbl>
              <a:tblPr firstRow="1" bandRow="1">
                <a:tableStyleId>{7DF18680-E054-41AD-8BC1-D1AEF772440D}</a:tableStyleId>
              </a:tblPr>
              <a:tblGrid>
                <a:gridCol w="9000999">
                  <a:extLst>
                    <a:ext uri="{9D8B030D-6E8A-4147-A177-3AD203B41FA5}">
                      <a16:colId xmlns:a16="http://schemas.microsoft.com/office/drawing/2014/main" val="356892379"/>
                    </a:ext>
                  </a:extLst>
                </a:gridCol>
                <a:gridCol w="648072">
                  <a:extLst>
                    <a:ext uri="{9D8B030D-6E8A-4147-A177-3AD203B41FA5}">
                      <a16:colId xmlns:a16="http://schemas.microsoft.com/office/drawing/2014/main" val="2000613894"/>
                    </a:ext>
                  </a:extLst>
                </a:gridCol>
                <a:gridCol w="648073">
                  <a:extLst>
                    <a:ext uri="{9D8B030D-6E8A-4147-A177-3AD203B41FA5}">
                      <a16:colId xmlns:a16="http://schemas.microsoft.com/office/drawing/2014/main" val="1324979974"/>
                    </a:ext>
                  </a:extLst>
                </a:gridCol>
              </a:tblGrid>
              <a:tr h="412621">
                <a:tc>
                  <a:txBody>
                    <a:bodyPr/>
                    <a:lstStyle/>
                    <a:p>
                      <a:endParaRPr lang="en-US"/>
                    </a:p>
                  </a:txBody>
                  <a:tcPr/>
                </a:tc>
                <a:tc>
                  <a:txBody>
                    <a:bodyPr/>
                    <a:lstStyle/>
                    <a:p>
                      <a:pPr algn="ctr"/>
                      <a:r>
                        <a:rPr lang="en-US"/>
                        <a:t>Yes</a:t>
                      </a:r>
                    </a:p>
                  </a:txBody>
                  <a:tcPr anchor="ctr"/>
                </a:tc>
                <a:tc>
                  <a:txBody>
                    <a:bodyPr/>
                    <a:lstStyle/>
                    <a:p>
                      <a:pPr algn="ctr"/>
                      <a:r>
                        <a:rPr lang="en-US"/>
                        <a:t>No</a:t>
                      </a:r>
                    </a:p>
                  </a:txBody>
                  <a:tcPr anchor="ctr"/>
                </a:tc>
                <a:extLst>
                  <a:ext uri="{0D108BD9-81ED-4DB2-BD59-A6C34878D82A}">
                    <a16:rowId xmlns:a16="http://schemas.microsoft.com/office/drawing/2014/main" val="2463833966"/>
                  </a:ext>
                </a:extLst>
              </a:tr>
              <a:tr h="838755">
                <a:tc>
                  <a:txBody>
                    <a:bodyPr/>
                    <a:lstStyle/>
                    <a:p>
                      <a:r>
                        <a:rPr lang="en-US" sz="1800" b="0" i="0" kern="1200">
                          <a:solidFill>
                            <a:schemeClr val="accent6"/>
                          </a:solidFill>
                          <a:effectLst/>
                          <a:latin typeface="+mn-lt"/>
                          <a:ea typeface="+mn-ea"/>
                          <a:cs typeface="+mn-cs"/>
                        </a:rPr>
                        <a:t>Is this a community service or a program as opposed to a service or a program provided to members of the public on an individual basis?</a:t>
                      </a:r>
                      <a:endParaRPr lang="en-US">
                        <a:solidFill>
                          <a:schemeClr val="accent6"/>
                        </a:solidFill>
                      </a:endParaRPr>
                    </a:p>
                  </a:txBody>
                  <a:tcPr anchor="ctr"/>
                </a:tc>
                <a:tc>
                  <a:txBody>
                    <a:bodyPr/>
                    <a:lstStyle/>
                    <a:p>
                      <a:endParaRPr lang="en-US"/>
                    </a:p>
                  </a:txBody>
                  <a:tcPr/>
                </a:tc>
                <a:tc>
                  <a:txBody>
                    <a:bodyPr/>
                    <a:lstStyle/>
                    <a:p>
                      <a:endParaRPr lang="en-US"/>
                    </a:p>
                  </a:txBody>
                  <a:tcPr/>
                </a:tc>
                <a:extLst>
                  <a:ext uri="{0D108BD9-81ED-4DB2-BD59-A6C34878D82A}">
                    <a16:rowId xmlns:a16="http://schemas.microsoft.com/office/drawing/2014/main" val="1539146740"/>
                  </a:ext>
                </a:extLst>
              </a:tr>
              <a:tr h="838755">
                <a:tc>
                  <a:txBody>
                    <a:bodyPr/>
                    <a:lstStyle/>
                    <a:p>
                      <a:r>
                        <a:rPr lang="en-US" sz="1800" b="0" i="0" kern="1200">
                          <a:solidFill>
                            <a:schemeClr val="accent6"/>
                          </a:solidFill>
                          <a:effectLst/>
                          <a:latin typeface="+mn-lt"/>
                          <a:ea typeface="+mn-ea"/>
                          <a:cs typeface="+mn-cs"/>
                        </a:rPr>
                        <a:t>Is this a service or program for which regional characteristics must be taken into account?</a:t>
                      </a:r>
                      <a:endParaRPr lang="en-US">
                        <a:solidFill>
                          <a:schemeClr val="accent6"/>
                        </a:solidFill>
                      </a:endParaRPr>
                    </a:p>
                  </a:txBody>
                  <a:tcPr anchor="ctr"/>
                </a:tc>
                <a:tc>
                  <a:txBody>
                    <a:bodyPr/>
                    <a:lstStyle/>
                    <a:p>
                      <a:endParaRPr lang="en-US"/>
                    </a:p>
                  </a:txBody>
                  <a:tcPr/>
                </a:tc>
                <a:tc>
                  <a:txBody>
                    <a:bodyPr/>
                    <a:lstStyle/>
                    <a:p>
                      <a:endParaRPr lang="en-US"/>
                    </a:p>
                  </a:txBody>
                  <a:tcPr/>
                </a:tc>
                <a:extLst>
                  <a:ext uri="{0D108BD9-81ED-4DB2-BD59-A6C34878D82A}">
                    <a16:rowId xmlns:a16="http://schemas.microsoft.com/office/drawing/2014/main" val="3330141223"/>
                  </a:ext>
                </a:extLst>
              </a:tr>
              <a:tr h="1031555">
                <a:tc>
                  <a:txBody>
                    <a:bodyPr/>
                    <a:lstStyle/>
                    <a:p>
                      <a:r>
                        <a:rPr lang="en-US" sz="1800" b="0" i="0" kern="1200">
                          <a:solidFill>
                            <a:schemeClr val="accent6"/>
                          </a:solidFill>
                          <a:effectLst/>
                          <a:latin typeface="+mn-lt"/>
                          <a:ea typeface="+mn-ea"/>
                          <a:cs typeface="+mn-cs"/>
                        </a:rPr>
                        <a:t>Is this a service or program that seeks to provide benefits over the medium or long term and involves an ongoing relationship with recipients (as opposed to a one-time transactional service)?</a:t>
                      </a:r>
                      <a:endParaRPr lang="en-US">
                        <a:solidFill>
                          <a:schemeClr val="accent6"/>
                        </a:solidFill>
                      </a:endParaRPr>
                    </a:p>
                  </a:txBody>
                  <a:tcPr anchor="ctr"/>
                </a:tc>
                <a:tc>
                  <a:txBody>
                    <a:bodyPr/>
                    <a:lstStyle/>
                    <a:p>
                      <a:endParaRPr lang="en-US"/>
                    </a:p>
                  </a:txBody>
                  <a:tcPr/>
                </a:tc>
                <a:tc>
                  <a:txBody>
                    <a:bodyPr/>
                    <a:lstStyle/>
                    <a:p>
                      <a:endParaRPr lang="en-US"/>
                    </a:p>
                  </a:txBody>
                  <a:tcPr/>
                </a:tc>
                <a:extLst>
                  <a:ext uri="{0D108BD9-81ED-4DB2-BD59-A6C34878D82A}">
                    <a16:rowId xmlns:a16="http://schemas.microsoft.com/office/drawing/2014/main" val="4071793935"/>
                  </a:ext>
                </a:extLst>
              </a:tr>
              <a:tr h="838755">
                <a:tc>
                  <a:txBody>
                    <a:bodyPr/>
                    <a:lstStyle/>
                    <a:p>
                      <a:r>
                        <a:rPr lang="en-US" sz="1800" b="0" i="0" kern="1200">
                          <a:solidFill>
                            <a:schemeClr val="accent6"/>
                          </a:solidFill>
                          <a:effectLst/>
                          <a:latin typeface="+mn-lt"/>
                          <a:ea typeface="+mn-ea"/>
                          <a:cs typeface="+mn-cs"/>
                        </a:rPr>
                        <a:t>Is the participation of the target population in its development and/or implementation required to meet the objectives of the service or program?</a:t>
                      </a:r>
                      <a:endParaRPr lang="en-US">
                        <a:solidFill>
                          <a:schemeClr val="accent6"/>
                        </a:solidFill>
                      </a:endParaRPr>
                    </a:p>
                  </a:txBody>
                  <a:tcPr anchor="ctr"/>
                </a:tc>
                <a:tc>
                  <a:txBody>
                    <a:bodyPr/>
                    <a:lstStyle/>
                    <a:p>
                      <a:endParaRPr lang="en-US"/>
                    </a:p>
                  </a:txBody>
                  <a:tcPr/>
                </a:tc>
                <a:tc>
                  <a:txBody>
                    <a:bodyPr/>
                    <a:lstStyle/>
                    <a:p>
                      <a:endParaRPr lang="en-US"/>
                    </a:p>
                  </a:txBody>
                  <a:tcPr/>
                </a:tc>
                <a:extLst>
                  <a:ext uri="{0D108BD9-81ED-4DB2-BD59-A6C34878D82A}">
                    <a16:rowId xmlns:a16="http://schemas.microsoft.com/office/drawing/2014/main" val="2414778954"/>
                  </a:ext>
                </a:extLst>
              </a:tr>
            </a:tbl>
          </a:graphicData>
        </a:graphic>
      </p:graphicFrame>
      <p:sp>
        <p:nvSpPr>
          <p:cNvPr id="10" name="Rectangle 9">
            <a:extLst>
              <a:ext uri="{FF2B5EF4-FFF2-40B4-BE49-F238E27FC236}">
                <a16:creationId xmlns:a16="http://schemas.microsoft.com/office/drawing/2014/main" id="{F59ACC47-8684-6801-6E9C-E28125A18CD6}"/>
              </a:ext>
            </a:extLst>
          </p:cNvPr>
          <p:cNvSpPr/>
          <p:nvPr/>
        </p:nvSpPr>
        <p:spPr>
          <a:xfrm>
            <a:off x="1415480" y="262960"/>
            <a:ext cx="9001000" cy="1141916"/>
          </a:xfrm>
          <a:prstGeom prst="rect">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3200" b="1">
                <a:solidFill>
                  <a:schemeClr val="accent6"/>
                </a:solidFill>
              </a:rPr>
              <a:t>Determine whether the program or service may be affected</a:t>
            </a:r>
            <a:endParaRPr lang="en-US" sz="3200" b="1"/>
          </a:p>
        </p:txBody>
      </p:sp>
    </p:spTree>
    <p:extLst>
      <p:ext uri="{BB962C8B-B14F-4D97-AF65-F5344CB8AC3E}">
        <p14:creationId xmlns:p14="http://schemas.microsoft.com/office/powerpoint/2010/main" val="2451170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BDB11C-FA64-8849-06D3-D35B0FB0B32D}"/>
              </a:ext>
            </a:extLst>
          </p:cNvPr>
          <p:cNvSpPr>
            <a:spLocks noGrp="1"/>
          </p:cNvSpPr>
          <p:nvPr>
            <p:ph type="sldNum" sz="quarter" idx="11"/>
          </p:nvPr>
        </p:nvSpPr>
        <p:spPr/>
        <p:txBody>
          <a:bodyPr/>
          <a:lstStyle/>
          <a:p>
            <a:fld id="{C42F5A24-FAD5-448B-90C7-C38AA06B112A}" type="slidenum">
              <a:rPr lang="fr-CA" smtClean="0"/>
              <a:pPr/>
              <a:t>14</a:t>
            </a:fld>
            <a:endParaRPr lang="fr-CA"/>
          </a:p>
        </p:txBody>
      </p:sp>
      <p:graphicFrame>
        <p:nvGraphicFramePr>
          <p:cNvPr id="8" name="Table 8">
            <a:extLst>
              <a:ext uri="{FF2B5EF4-FFF2-40B4-BE49-F238E27FC236}">
                <a16:creationId xmlns:a16="http://schemas.microsoft.com/office/drawing/2014/main" id="{2ADBC783-C9F9-3AAA-AC25-D2F54152B810}"/>
              </a:ext>
            </a:extLst>
          </p:cNvPr>
          <p:cNvGraphicFramePr>
            <a:graphicFrameLocks noGrp="1"/>
          </p:cNvGraphicFramePr>
          <p:nvPr>
            <p:extLst>
              <p:ext uri="{D42A27DB-BD31-4B8C-83A1-F6EECF244321}">
                <p14:modId xmlns:p14="http://schemas.microsoft.com/office/powerpoint/2010/main" val="3282152058"/>
              </p:ext>
            </p:extLst>
          </p:nvPr>
        </p:nvGraphicFramePr>
        <p:xfrm>
          <a:off x="1415481" y="1952531"/>
          <a:ext cx="9865096" cy="1410642"/>
        </p:xfrm>
        <a:graphic>
          <a:graphicData uri="http://schemas.openxmlformats.org/drawingml/2006/table">
            <a:tbl>
              <a:tblPr firstRow="1" bandRow="1">
                <a:tableStyleId>{F5AB1C69-6EDB-4FF4-983F-18BD219EF322}</a:tableStyleId>
              </a:tblPr>
              <a:tblGrid>
                <a:gridCol w="8554887">
                  <a:extLst>
                    <a:ext uri="{9D8B030D-6E8A-4147-A177-3AD203B41FA5}">
                      <a16:colId xmlns:a16="http://schemas.microsoft.com/office/drawing/2014/main" val="356892379"/>
                    </a:ext>
                  </a:extLst>
                </a:gridCol>
                <a:gridCol w="693640">
                  <a:extLst>
                    <a:ext uri="{9D8B030D-6E8A-4147-A177-3AD203B41FA5}">
                      <a16:colId xmlns:a16="http://schemas.microsoft.com/office/drawing/2014/main" val="2000613894"/>
                    </a:ext>
                  </a:extLst>
                </a:gridCol>
                <a:gridCol w="616569">
                  <a:extLst>
                    <a:ext uri="{9D8B030D-6E8A-4147-A177-3AD203B41FA5}">
                      <a16:colId xmlns:a16="http://schemas.microsoft.com/office/drawing/2014/main" val="1324979974"/>
                    </a:ext>
                  </a:extLst>
                </a:gridCol>
              </a:tblGrid>
              <a:tr h="465137">
                <a:tc>
                  <a:txBody>
                    <a:bodyPr/>
                    <a:lstStyle/>
                    <a:p>
                      <a:endParaRPr lang="en-US"/>
                    </a:p>
                  </a:txBody>
                  <a:tcPr/>
                </a:tc>
                <a:tc>
                  <a:txBody>
                    <a:bodyPr/>
                    <a:lstStyle/>
                    <a:p>
                      <a:pPr algn="ctr"/>
                      <a:r>
                        <a:rPr lang="en-US"/>
                        <a:t>Yes</a:t>
                      </a:r>
                    </a:p>
                  </a:txBody>
                  <a:tcPr anchor="ctr"/>
                </a:tc>
                <a:tc>
                  <a:txBody>
                    <a:bodyPr/>
                    <a:lstStyle/>
                    <a:p>
                      <a:pPr algn="ctr"/>
                      <a:r>
                        <a:rPr lang="en-US"/>
                        <a:t>No</a:t>
                      </a:r>
                    </a:p>
                  </a:txBody>
                  <a:tcPr anchor="ctr"/>
                </a:tc>
                <a:extLst>
                  <a:ext uri="{0D108BD9-81ED-4DB2-BD59-A6C34878D82A}">
                    <a16:rowId xmlns:a16="http://schemas.microsoft.com/office/drawing/2014/main" val="2463833966"/>
                  </a:ext>
                </a:extLst>
              </a:tr>
              <a:tr h="945505">
                <a:tc>
                  <a:txBody>
                    <a:bodyPr/>
                    <a:lstStyle/>
                    <a:p>
                      <a:r>
                        <a:rPr lang="en-US" sz="1800" b="0" kern="1200">
                          <a:solidFill>
                            <a:schemeClr val="accent6"/>
                          </a:solidFill>
                          <a:effectLst/>
                        </a:rPr>
                        <a:t>Taking into consideration the target clientele and the nature of the program or service, is this a service or program for which a single uniform service would have the same benefits for members of both official language communities?</a:t>
                      </a:r>
                      <a:endParaRPr lang="en-US">
                        <a:solidFill>
                          <a:schemeClr val="accent6"/>
                        </a:solidFill>
                      </a:endParaRPr>
                    </a:p>
                  </a:txBody>
                  <a:tcPr anchor="ctr"/>
                </a:tc>
                <a:tc>
                  <a:txBody>
                    <a:bodyPr/>
                    <a:lstStyle/>
                    <a:p>
                      <a:endParaRPr lang="en-US"/>
                    </a:p>
                  </a:txBody>
                  <a:tcPr/>
                </a:tc>
                <a:tc>
                  <a:txBody>
                    <a:bodyPr/>
                    <a:lstStyle/>
                    <a:p>
                      <a:endParaRPr lang="en-US"/>
                    </a:p>
                  </a:txBody>
                  <a:tcPr/>
                </a:tc>
                <a:extLst>
                  <a:ext uri="{0D108BD9-81ED-4DB2-BD59-A6C34878D82A}">
                    <a16:rowId xmlns:a16="http://schemas.microsoft.com/office/drawing/2014/main" val="1539146740"/>
                  </a:ext>
                </a:extLst>
              </a:tr>
            </a:tbl>
          </a:graphicData>
        </a:graphic>
      </p:graphicFrame>
      <p:grpSp>
        <p:nvGrpSpPr>
          <p:cNvPr id="2" name="Group 1">
            <a:extLst>
              <a:ext uri="{FF2B5EF4-FFF2-40B4-BE49-F238E27FC236}">
                <a16:creationId xmlns:a16="http://schemas.microsoft.com/office/drawing/2014/main" id="{FA0F1399-C815-2032-6881-B26F35073419}"/>
              </a:ext>
            </a:extLst>
          </p:cNvPr>
          <p:cNvGrpSpPr/>
          <p:nvPr/>
        </p:nvGrpSpPr>
        <p:grpSpPr>
          <a:xfrm>
            <a:off x="190479" y="268934"/>
            <a:ext cx="1225002" cy="1750003"/>
            <a:chOff x="1" y="1559784"/>
            <a:chExt cx="1225002" cy="1750003"/>
          </a:xfrm>
        </p:grpSpPr>
        <p:sp>
          <p:nvSpPr>
            <p:cNvPr id="4" name="Arrow: Chevron 3">
              <a:extLst>
                <a:ext uri="{FF2B5EF4-FFF2-40B4-BE49-F238E27FC236}">
                  <a16:creationId xmlns:a16="http://schemas.microsoft.com/office/drawing/2014/main" id="{681D53E7-8DD4-B586-821D-D81208FECE8F}"/>
                </a:ext>
              </a:extLst>
            </p:cNvPr>
            <p:cNvSpPr/>
            <p:nvPr/>
          </p:nvSpPr>
          <p:spPr>
            <a:xfrm rot="5400000">
              <a:off x="-262500" y="1822285"/>
              <a:ext cx="1750003" cy="1225002"/>
            </a:xfrm>
            <a:prstGeom prst="chevron">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5" name="Arrow: Chevron 4">
              <a:extLst>
                <a:ext uri="{FF2B5EF4-FFF2-40B4-BE49-F238E27FC236}">
                  <a16:creationId xmlns:a16="http://schemas.microsoft.com/office/drawing/2014/main" id="{DA91D098-B513-20A3-5994-5E27AE01CA4D}"/>
                </a:ext>
              </a:extLst>
            </p:cNvPr>
            <p:cNvSpPr txBox="1"/>
            <p:nvPr/>
          </p:nvSpPr>
          <p:spPr>
            <a:xfrm>
              <a:off x="1" y="2172285"/>
              <a:ext cx="1225002" cy="5250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kern="1200"/>
                <a:t>2</a:t>
              </a:r>
            </a:p>
          </p:txBody>
        </p:sp>
      </p:grpSp>
      <p:sp>
        <p:nvSpPr>
          <p:cNvPr id="14" name="Rectangle 13">
            <a:extLst>
              <a:ext uri="{FF2B5EF4-FFF2-40B4-BE49-F238E27FC236}">
                <a16:creationId xmlns:a16="http://schemas.microsoft.com/office/drawing/2014/main" id="{7DD4BA45-3B17-523C-6861-BECD4BD4647B}"/>
              </a:ext>
            </a:extLst>
          </p:cNvPr>
          <p:cNvSpPr/>
          <p:nvPr/>
        </p:nvSpPr>
        <p:spPr>
          <a:xfrm>
            <a:off x="1415480" y="239544"/>
            <a:ext cx="9217024" cy="1141916"/>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lang="en-US" sz="3200" b="1">
                <a:solidFill>
                  <a:schemeClr val="accent1"/>
                </a:solidFill>
              </a:rPr>
              <a:t>Determine whether a single uniform program or service is adequate</a:t>
            </a:r>
          </a:p>
        </p:txBody>
      </p:sp>
      <p:sp>
        <p:nvSpPr>
          <p:cNvPr id="18" name="TextBox 17">
            <a:extLst>
              <a:ext uri="{FF2B5EF4-FFF2-40B4-BE49-F238E27FC236}">
                <a16:creationId xmlns:a16="http://schemas.microsoft.com/office/drawing/2014/main" id="{0B8E5ECE-7EA7-6A01-39F1-BA5170912D6A}"/>
              </a:ext>
            </a:extLst>
          </p:cNvPr>
          <p:cNvSpPr txBox="1"/>
          <p:nvPr/>
        </p:nvSpPr>
        <p:spPr>
          <a:xfrm>
            <a:off x="2346251" y="3699918"/>
            <a:ext cx="7632847" cy="230832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endParaRPr lang="en-US" i="0">
              <a:solidFill>
                <a:schemeClr val="accent1"/>
              </a:solidFill>
              <a:effectLst/>
              <a:latin typeface="+mj-lt"/>
            </a:endParaRPr>
          </a:p>
          <a:p>
            <a:pPr algn="ctr"/>
            <a:r>
              <a:rPr lang="en-US" i="0">
                <a:solidFill>
                  <a:schemeClr val="accent1"/>
                </a:solidFill>
                <a:effectLst/>
                <a:latin typeface="+mj-lt"/>
              </a:rPr>
              <a:t>In order to answer this question, you will need to know whether the linguistic minority has different needs in relation to the service or program. </a:t>
            </a:r>
          </a:p>
          <a:p>
            <a:pPr algn="ctr"/>
            <a:endParaRPr lang="en-US" i="0">
              <a:solidFill>
                <a:schemeClr val="accent1"/>
              </a:solidFill>
              <a:effectLst/>
              <a:latin typeface="+mj-lt"/>
            </a:endParaRPr>
          </a:p>
          <a:p>
            <a:pPr algn="ctr"/>
            <a:r>
              <a:rPr lang="en-US" b="1" i="0">
                <a:solidFill>
                  <a:schemeClr val="accent1"/>
                </a:solidFill>
                <a:effectLst/>
                <a:latin typeface="+mj-lt"/>
              </a:rPr>
              <a:t>The linguistic minority should be consulted if you do not know its needs.</a:t>
            </a:r>
          </a:p>
          <a:p>
            <a:pPr algn="ctr"/>
            <a:endParaRPr lang="en-US" b="0" i="0">
              <a:solidFill>
                <a:schemeClr val="accent1"/>
              </a:solidFill>
              <a:effectLst/>
              <a:latin typeface="+mj-lt"/>
            </a:endParaRPr>
          </a:p>
        </p:txBody>
      </p:sp>
    </p:spTree>
    <p:extLst>
      <p:ext uri="{BB962C8B-B14F-4D97-AF65-F5344CB8AC3E}">
        <p14:creationId xmlns:p14="http://schemas.microsoft.com/office/powerpoint/2010/main" val="3480105239"/>
      </p:ext>
    </p:extLst>
  </p:cSld>
  <p:clrMapOvr>
    <a:masterClrMapping/>
  </p:clrMapOvr>
  <p:extLst>
    <p:ext uri="{6950BFC3-D8DA-4A85-94F7-54DA5524770B}">
      <p188:commentRel xmlns:p188="http://schemas.microsoft.com/office/powerpoint/2018/8/main" r:id="rId3"/>
    </p:ext>
  </p:extLs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DA461-E10C-821C-203D-3CF2E5E67A76}"/>
              </a:ext>
            </a:extLst>
          </p:cNvPr>
          <p:cNvSpPr>
            <a:spLocks noGrp="1"/>
          </p:cNvSpPr>
          <p:nvPr>
            <p:ph type="title"/>
          </p:nvPr>
        </p:nvSpPr>
        <p:spPr>
          <a:xfrm>
            <a:off x="480000" y="80728"/>
            <a:ext cx="11376156" cy="900000"/>
          </a:xfrm>
        </p:spPr>
        <p:txBody>
          <a:bodyPr/>
          <a:lstStyle/>
          <a:p>
            <a:r>
              <a:rPr lang="en-US" sz="3200">
                <a:solidFill>
                  <a:schemeClr val="accent6"/>
                </a:solidFill>
                <a:latin typeface="+mn-lt"/>
                <a:cs typeface="+mn-cs"/>
              </a:rPr>
              <a:t>Knowing the needs of the linguistic minority</a:t>
            </a:r>
          </a:p>
        </p:txBody>
      </p:sp>
      <p:sp>
        <p:nvSpPr>
          <p:cNvPr id="3" name="Slide Number Placeholder 2">
            <a:extLst>
              <a:ext uri="{FF2B5EF4-FFF2-40B4-BE49-F238E27FC236}">
                <a16:creationId xmlns:a16="http://schemas.microsoft.com/office/drawing/2014/main" id="{F47266EE-AE98-CDD2-B75C-24E7250584E7}"/>
              </a:ext>
            </a:extLst>
          </p:cNvPr>
          <p:cNvSpPr>
            <a:spLocks noGrp="1"/>
          </p:cNvSpPr>
          <p:nvPr>
            <p:ph type="sldNum" sz="quarter" idx="11"/>
          </p:nvPr>
        </p:nvSpPr>
        <p:spPr/>
        <p:txBody>
          <a:bodyPr/>
          <a:lstStyle/>
          <a:p>
            <a:fld id="{C42F5A24-FAD5-448B-90C7-C38AA06B112A}" type="slidenum">
              <a:rPr lang="fr-CA" smtClean="0"/>
              <a:pPr/>
              <a:t>15</a:t>
            </a:fld>
            <a:endParaRPr lang="fr-CA"/>
          </a:p>
        </p:txBody>
      </p:sp>
      <p:sp>
        <p:nvSpPr>
          <p:cNvPr id="6" name="Rectangle 5" descr="This is an Engage Word Cloud infographic.  Use CTRL+SHIFT+Y to access the raw data in Excel.">
            <a:extLst>
              <a:ext uri="{FF2B5EF4-FFF2-40B4-BE49-F238E27FC236}">
                <a16:creationId xmlns:a16="http://schemas.microsoft.com/office/drawing/2014/main" id="{CF734CDC-AFBF-D46D-4809-800E8097A7F9}"/>
              </a:ext>
            </a:extLst>
          </p:cNvPr>
          <p:cNvSpPr/>
          <p:nvPr>
            <p:custDataLst>
              <p:tags r:id="rId1"/>
            </p:custDataLst>
          </p:nvPr>
        </p:nvSpPr>
        <p:spPr>
          <a:xfrm>
            <a:off x="1127483" y="476672"/>
            <a:ext cx="9937034" cy="540060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lang="en-US" sz="1000">
                <a:solidFill>
                  <a:srgbClr val="000000"/>
                </a:solidFill>
                <a:latin typeface="Consolas" panose="020B0609020204030204" pitchFamily="49" charset="0"/>
              </a:rPr>
              <a:t>    </a:t>
            </a:r>
            <a:r>
              <a:rPr lang="en-US" sz="1000">
                <a:solidFill>
                  <a:schemeClr val="accent6"/>
                </a:solidFill>
                <a:latin typeface="Consolas" panose="020B0609020204030204" pitchFamily="49" charset="0"/>
              </a:rPr>
              <a:t> </a:t>
            </a:r>
            <a:r>
              <a:rPr lang="en-US">
                <a:solidFill>
                  <a:schemeClr val="accent6"/>
                </a:solidFill>
                <a:latin typeface="Consolas" panose="020B0609020204030204" pitchFamily="49" charset="0"/>
              </a:rPr>
              <a:t>Economic Impacts</a:t>
            </a:r>
            <a:r>
              <a:rPr lang="en-US" sz="1000">
                <a:solidFill>
                  <a:schemeClr val="accent6"/>
                </a:solidFill>
                <a:latin typeface="Consolas" panose="020B0609020204030204" pitchFamily="49" charset="0"/>
              </a:rPr>
              <a:t>    </a:t>
            </a:r>
            <a:r>
              <a:rPr lang="en-US" sz="6000">
                <a:solidFill>
                  <a:schemeClr val="accent2"/>
                </a:solidFill>
                <a:latin typeface="Consolas" panose="020B0609020204030204" pitchFamily="49" charset="0"/>
              </a:rPr>
              <a:t>Health</a:t>
            </a:r>
            <a:r>
              <a:rPr lang="en-US" sz="1000">
                <a:solidFill>
                  <a:schemeClr val="accent2"/>
                </a:solidFill>
                <a:latin typeface="Consolas" panose="020B0609020204030204" pitchFamily="49" charset="0"/>
              </a:rPr>
              <a:t> </a:t>
            </a:r>
            <a:r>
              <a:rPr lang="en-US" sz="1000">
                <a:solidFill>
                  <a:srgbClr val="000000"/>
                </a:solidFill>
                <a:latin typeface="Consolas" panose="020B0609020204030204" pitchFamily="49" charset="0"/>
              </a:rPr>
              <a:t>   </a:t>
            </a:r>
            <a:r>
              <a:rPr lang="en-US" sz="6000">
                <a:solidFill>
                  <a:srgbClr val="F9AB69"/>
                </a:solidFill>
                <a:latin typeface="Consolas" panose="020B0609020204030204" pitchFamily="49" charset="0"/>
              </a:rPr>
              <a:t>Age</a:t>
            </a:r>
            <a:r>
              <a:rPr lang="en-US" sz="1000">
                <a:solidFill>
                  <a:srgbClr val="000000"/>
                </a:solidFill>
                <a:latin typeface="Consolas" panose="020B0609020204030204" pitchFamily="49" charset="0"/>
              </a:rPr>
              <a:t>    </a:t>
            </a:r>
            <a:r>
              <a:rPr lang="en-US">
                <a:solidFill>
                  <a:srgbClr val="FCDDC3"/>
                </a:solidFill>
                <a:latin typeface="Consolas" panose="020B0609020204030204" pitchFamily="49" charset="0"/>
              </a:rPr>
              <a:t>Education Type</a:t>
            </a:r>
            <a:r>
              <a:rPr lang="en-US" sz="1000">
                <a:solidFill>
                  <a:srgbClr val="000000"/>
                </a:solidFill>
                <a:latin typeface="Consolas" panose="020B0609020204030204" pitchFamily="49" charset="0"/>
              </a:rPr>
              <a:t>    </a:t>
            </a:r>
            <a:r>
              <a:rPr lang="en-US">
                <a:solidFill>
                  <a:schemeClr val="accent1">
                    <a:lumMod val="60000"/>
                    <a:lumOff val="40000"/>
                  </a:schemeClr>
                </a:solidFill>
                <a:latin typeface="Consolas" panose="020B0609020204030204" pitchFamily="49" charset="0"/>
              </a:rPr>
              <a:t>Demographic Changes</a:t>
            </a:r>
            <a:r>
              <a:rPr lang="en-US" sz="1000">
                <a:solidFill>
                  <a:schemeClr val="accent1">
                    <a:lumMod val="60000"/>
                    <a:lumOff val="40000"/>
                  </a:schemeClr>
                </a:solidFill>
                <a:latin typeface="Consolas" panose="020B0609020204030204" pitchFamily="49" charset="0"/>
              </a:rPr>
              <a:t>    </a:t>
            </a:r>
            <a:r>
              <a:rPr lang="en-US">
                <a:solidFill>
                  <a:srgbClr val="F9AB69"/>
                </a:solidFill>
                <a:latin typeface="Consolas" panose="020B0609020204030204" pitchFamily="49" charset="0"/>
              </a:rPr>
              <a:t>Immigration</a:t>
            </a:r>
            <a:r>
              <a:rPr lang="en-US" sz="1000">
                <a:solidFill>
                  <a:srgbClr val="000000"/>
                </a:solidFill>
                <a:latin typeface="Consolas" panose="020B0609020204030204" pitchFamily="49" charset="0"/>
              </a:rPr>
              <a:t>     </a:t>
            </a:r>
            <a:r>
              <a:rPr lang="en-US">
                <a:solidFill>
                  <a:schemeClr val="accent1">
                    <a:lumMod val="60000"/>
                    <a:lumOff val="40000"/>
                  </a:schemeClr>
                </a:solidFill>
                <a:latin typeface="Consolas" panose="020B0609020204030204" pitchFamily="49" charset="0"/>
              </a:rPr>
              <a:t>Ethnic origin</a:t>
            </a:r>
            <a:r>
              <a:rPr lang="en-US" sz="1000">
                <a:solidFill>
                  <a:schemeClr val="accent1">
                    <a:lumMod val="60000"/>
                    <a:lumOff val="40000"/>
                  </a:schemeClr>
                </a:solidFill>
                <a:latin typeface="Consolas" panose="020B0609020204030204" pitchFamily="49" charset="0"/>
              </a:rPr>
              <a:t>  </a:t>
            </a:r>
            <a:r>
              <a:rPr lang="en-US" sz="6000">
                <a:solidFill>
                  <a:schemeClr val="accent6"/>
                </a:solidFill>
                <a:latin typeface="Consolas" panose="020B0609020204030204" pitchFamily="49" charset="0"/>
              </a:rPr>
              <a:t>Income</a:t>
            </a:r>
            <a:r>
              <a:rPr lang="en-US" sz="1000">
                <a:solidFill>
                  <a:srgbClr val="000000"/>
                </a:solidFill>
                <a:latin typeface="Consolas" panose="020B0609020204030204" pitchFamily="49" charset="0"/>
              </a:rPr>
              <a:t>    </a:t>
            </a:r>
            <a:r>
              <a:rPr lang="en-US">
                <a:solidFill>
                  <a:schemeClr val="accent2"/>
                </a:solidFill>
                <a:latin typeface="Consolas" panose="020B0609020204030204" pitchFamily="49" charset="0"/>
              </a:rPr>
              <a:t>Education Level</a:t>
            </a:r>
            <a:r>
              <a:rPr lang="en-US" sz="1000">
                <a:solidFill>
                  <a:schemeClr val="accent2"/>
                </a:solidFill>
                <a:latin typeface="Consolas" panose="020B0609020204030204" pitchFamily="49" charset="0"/>
              </a:rPr>
              <a:t>    </a:t>
            </a:r>
            <a:r>
              <a:rPr lang="en-US" sz="6000">
                <a:solidFill>
                  <a:srgbClr val="F9AB69"/>
                </a:solidFill>
                <a:latin typeface="Consolas" panose="020B0609020204030204" pitchFamily="49" charset="0"/>
              </a:rPr>
              <a:t>Location</a:t>
            </a:r>
          </a:p>
        </p:txBody>
      </p:sp>
      <p:sp>
        <p:nvSpPr>
          <p:cNvPr id="9" name="Rectangle 8">
            <a:extLst>
              <a:ext uri="{FF2B5EF4-FFF2-40B4-BE49-F238E27FC236}">
                <a16:creationId xmlns:a16="http://schemas.microsoft.com/office/drawing/2014/main" id="{E90D389E-C430-BD96-F8AB-34C27B4C8CB0}"/>
              </a:ext>
            </a:extLst>
          </p:cNvPr>
          <p:cNvSpPr/>
          <p:nvPr/>
        </p:nvSpPr>
        <p:spPr>
          <a:xfrm>
            <a:off x="1199561" y="1124744"/>
            <a:ext cx="9937034" cy="4464496"/>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7095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BDB11C-FA64-8849-06D3-D35B0FB0B32D}"/>
              </a:ext>
            </a:extLst>
          </p:cNvPr>
          <p:cNvSpPr>
            <a:spLocks noGrp="1"/>
          </p:cNvSpPr>
          <p:nvPr>
            <p:ph type="sldNum" sz="quarter" idx="11"/>
          </p:nvPr>
        </p:nvSpPr>
        <p:spPr/>
        <p:txBody>
          <a:bodyPr/>
          <a:lstStyle/>
          <a:p>
            <a:fld id="{C42F5A24-FAD5-448B-90C7-C38AA06B112A}" type="slidenum">
              <a:rPr lang="fr-CA" smtClean="0"/>
              <a:pPr/>
              <a:t>16</a:t>
            </a:fld>
            <a:endParaRPr lang="fr-CA"/>
          </a:p>
        </p:txBody>
      </p:sp>
      <p:graphicFrame>
        <p:nvGraphicFramePr>
          <p:cNvPr id="8" name="Table 8">
            <a:extLst>
              <a:ext uri="{FF2B5EF4-FFF2-40B4-BE49-F238E27FC236}">
                <a16:creationId xmlns:a16="http://schemas.microsoft.com/office/drawing/2014/main" id="{2ADBC783-C9F9-3AAA-AC25-D2F54152B810}"/>
              </a:ext>
            </a:extLst>
          </p:cNvPr>
          <p:cNvGraphicFramePr>
            <a:graphicFrameLocks noGrp="1"/>
          </p:cNvGraphicFramePr>
          <p:nvPr>
            <p:extLst>
              <p:ext uri="{D42A27DB-BD31-4B8C-83A1-F6EECF244321}">
                <p14:modId xmlns:p14="http://schemas.microsoft.com/office/powerpoint/2010/main" val="3266813331"/>
              </p:ext>
            </p:extLst>
          </p:nvPr>
        </p:nvGraphicFramePr>
        <p:xfrm>
          <a:off x="1415480" y="1923141"/>
          <a:ext cx="9793088" cy="2356147"/>
        </p:xfrm>
        <a:graphic>
          <a:graphicData uri="http://schemas.openxmlformats.org/drawingml/2006/table">
            <a:tbl>
              <a:tblPr firstRow="1" bandRow="1">
                <a:tableStyleId>{00A15C55-8517-42AA-B614-E9B94910E393}</a:tableStyleId>
              </a:tblPr>
              <a:tblGrid>
                <a:gridCol w="8644932">
                  <a:extLst>
                    <a:ext uri="{9D8B030D-6E8A-4147-A177-3AD203B41FA5}">
                      <a16:colId xmlns:a16="http://schemas.microsoft.com/office/drawing/2014/main" val="356892379"/>
                    </a:ext>
                  </a:extLst>
                </a:gridCol>
                <a:gridCol w="607847">
                  <a:extLst>
                    <a:ext uri="{9D8B030D-6E8A-4147-A177-3AD203B41FA5}">
                      <a16:colId xmlns:a16="http://schemas.microsoft.com/office/drawing/2014/main" val="2000613894"/>
                    </a:ext>
                  </a:extLst>
                </a:gridCol>
                <a:gridCol w="540309">
                  <a:extLst>
                    <a:ext uri="{9D8B030D-6E8A-4147-A177-3AD203B41FA5}">
                      <a16:colId xmlns:a16="http://schemas.microsoft.com/office/drawing/2014/main" val="1324979974"/>
                    </a:ext>
                  </a:extLst>
                </a:gridCol>
              </a:tblGrid>
              <a:tr h="465137">
                <a:tc>
                  <a:txBody>
                    <a:bodyPr/>
                    <a:lstStyle/>
                    <a:p>
                      <a:endParaRPr lang="en-US"/>
                    </a:p>
                  </a:txBody>
                  <a:tcPr/>
                </a:tc>
                <a:tc>
                  <a:txBody>
                    <a:bodyPr/>
                    <a:lstStyle/>
                    <a:p>
                      <a:pPr algn="ctr"/>
                      <a:r>
                        <a:rPr lang="en-US">
                          <a:solidFill>
                            <a:schemeClr val="accent1"/>
                          </a:solidFill>
                        </a:rPr>
                        <a:t>Yes</a:t>
                      </a:r>
                    </a:p>
                  </a:txBody>
                  <a:tcPr anchor="ctr"/>
                </a:tc>
                <a:tc>
                  <a:txBody>
                    <a:bodyPr/>
                    <a:lstStyle/>
                    <a:p>
                      <a:pPr algn="ctr"/>
                      <a:r>
                        <a:rPr lang="en-US">
                          <a:solidFill>
                            <a:schemeClr val="accent1"/>
                          </a:solidFill>
                        </a:rPr>
                        <a:t>No</a:t>
                      </a:r>
                    </a:p>
                  </a:txBody>
                  <a:tcPr anchor="ctr"/>
                </a:tc>
                <a:extLst>
                  <a:ext uri="{0D108BD9-81ED-4DB2-BD59-A6C34878D82A}">
                    <a16:rowId xmlns:a16="http://schemas.microsoft.com/office/drawing/2014/main" val="2463833966"/>
                  </a:ext>
                </a:extLst>
              </a:tr>
              <a:tr h="945505">
                <a:tc>
                  <a:txBody>
                    <a:bodyPr/>
                    <a:lstStyle/>
                    <a:p>
                      <a:r>
                        <a:rPr lang="en-US" sz="1800" b="0" kern="1200">
                          <a:solidFill>
                            <a:schemeClr val="accent6"/>
                          </a:solidFill>
                          <a:effectLst/>
                        </a:rPr>
                        <a:t>Should the </a:t>
                      </a:r>
                      <a:r>
                        <a:rPr lang="en-US" sz="1800" b="1" kern="1200">
                          <a:solidFill>
                            <a:schemeClr val="accent6"/>
                          </a:solidFill>
                          <a:effectLst/>
                        </a:rPr>
                        <a:t>content </a:t>
                      </a:r>
                      <a:r>
                        <a:rPr lang="en-US" sz="1800" b="0" kern="1200">
                          <a:solidFill>
                            <a:schemeClr val="accent6"/>
                          </a:solidFill>
                          <a:effectLst/>
                        </a:rPr>
                        <a:t>of the service or program be adapted to take into account the linguistic minority’s different needs?</a:t>
                      </a:r>
                      <a:endParaRPr lang="en-US">
                        <a:solidFill>
                          <a:schemeClr val="accent6"/>
                        </a:solidFill>
                      </a:endParaRPr>
                    </a:p>
                  </a:txBody>
                  <a:tcPr anchor="ctr"/>
                </a:tc>
                <a:tc>
                  <a:txBody>
                    <a:bodyPr/>
                    <a:lstStyle/>
                    <a:p>
                      <a:endParaRPr lang="en-US"/>
                    </a:p>
                  </a:txBody>
                  <a:tcPr/>
                </a:tc>
                <a:tc>
                  <a:txBody>
                    <a:bodyPr/>
                    <a:lstStyle/>
                    <a:p>
                      <a:endParaRPr lang="en-US"/>
                    </a:p>
                  </a:txBody>
                  <a:tcPr/>
                </a:tc>
                <a:extLst>
                  <a:ext uri="{0D108BD9-81ED-4DB2-BD59-A6C34878D82A}">
                    <a16:rowId xmlns:a16="http://schemas.microsoft.com/office/drawing/2014/main" val="1539146740"/>
                  </a:ext>
                </a:extLst>
              </a:tr>
              <a:tr h="945505">
                <a:tc>
                  <a:txBody>
                    <a:bodyPr/>
                    <a:lstStyle/>
                    <a:p>
                      <a:r>
                        <a:rPr lang="en-US" sz="1800" b="0" i="0" kern="1200">
                          <a:solidFill>
                            <a:schemeClr val="accent1"/>
                          </a:solidFill>
                          <a:effectLst/>
                          <a:latin typeface="+mn-lt"/>
                          <a:ea typeface="+mn-ea"/>
                          <a:cs typeface="+mn-cs"/>
                        </a:rPr>
                        <a:t>Should the service </a:t>
                      </a:r>
                      <a:r>
                        <a:rPr lang="en-US" sz="1800" b="1" i="0" kern="1200">
                          <a:solidFill>
                            <a:schemeClr val="accent1"/>
                          </a:solidFill>
                          <a:effectLst/>
                          <a:latin typeface="+mn-lt"/>
                          <a:ea typeface="+mn-ea"/>
                          <a:cs typeface="+mn-cs"/>
                        </a:rPr>
                        <a:t>delivery method </a:t>
                      </a:r>
                      <a:r>
                        <a:rPr lang="en-US" sz="1800" b="0" i="0" kern="1200">
                          <a:solidFill>
                            <a:schemeClr val="accent1"/>
                          </a:solidFill>
                          <a:effectLst/>
                          <a:latin typeface="+mn-lt"/>
                          <a:ea typeface="+mn-ea"/>
                          <a:cs typeface="+mn-cs"/>
                        </a:rPr>
                        <a:t>be adapted to take into account the linguistic minority’s different needs?</a:t>
                      </a:r>
                      <a:endParaRPr lang="en-US">
                        <a:solidFill>
                          <a:schemeClr val="accent1"/>
                        </a:solidFill>
                      </a:endParaRPr>
                    </a:p>
                  </a:txBody>
                  <a:tcPr anchor="ctr"/>
                </a:tc>
                <a:tc>
                  <a:txBody>
                    <a:bodyPr/>
                    <a:lstStyle/>
                    <a:p>
                      <a:endParaRPr lang="en-US"/>
                    </a:p>
                  </a:txBody>
                  <a:tcPr/>
                </a:tc>
                <a:tc>
                  <a:txBody>
                    <a:bodyPr/>
                    <a:lstStyle/>
                    <a:p>
                      <a:endParaRPr lang="en-US"/>
                    </a:p>
                  </a:txBody>
                  <a:tcPr/>
                </a:tc>
                <a:extLst>
                  <a:ext uri="{0D108BD9-81ED-4DB2-BD59-A6C34878D82A}">
                    <a16:rowId xmlns:a16="http://schemas.microsoft.com/office/drawing/2014/main" val="3409161938"/>
                  </a:ext>
                </a:extLst>
              </a:tr>
            </a:tbl>
          </a:graphicData>
        </a:graphic>
      </p:graphicFrame>
      <p:sp>
        <p:nvSpPr>
          <p:cNvPr id="14" name="Rectangle 13">
            <a:extLst>
              <a:ext uri="{FF2B5EF4-FFF2-40B4-BE49-F238E27FC236}">
                <a16:creationId xmlns:a16="http://schemas.microsoft.com/office/drawing/2014/main" id="{7DD4BA45-3B17-523C-6861-BECD4BD4647B}"/>
              </a:ext>
            </a:extLst>
          </p:cNvPr>
          <p:cNvSpPr/>
          <p:nvPr/>
        </p:nvSpPr>
        <p:spPr>
          <a:xfrm>
            <a:off x="1415480" y="269568"/>
            <a:ext cx="9649072" cy="1141916"/>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r>
              <a:rPr lang="en-US" sz="3200" b="1">
                <a:solidFill>
                  <a:schemeClr val="accent1"/>
                </a:solidFill>
              </a:rPr>
              <a:t>Determine how the program or service must be adapted to the needs of the minority community</a:t>
            </a:r>
          </a:p>
        </p:txBody>
      </p:sp>
      <p:grpSp>
        <p:nvGrpSpPr>
          <p:cNvPr id="6" name="Group 5">
            <a:extLst>
              <a:ext uri="{FF2B5EF4-FFF2-40B4-BE49-F238E27FC236}">
                <a16:creationId xmlns:a16="http://schemas.microsoft.com/office/drawing/2014/main" id="{EC424886-8A7C-E8F9-EF7B-4347B58FBF9B}"/>
              </a:ext>
            </a:extLst>
          </p:cNvPr>
          <p:cNvGrpSpPr/>
          <p:nvPr/>
        </p:nvGrpSpPr>
        <p:grpSpPr>
          <a:xfrm>
            <a:off x="190478" y="260648"/>
            <a:ext cx="1225002" cy="1750003"/>
            <a:chOff x="1" y="3117278"/>
            <a:chExt cx="1225002" cy="1750003"/>
          </a:xfrm>
        </p:grpSpPr>
        <p:sp>
          <p:nvSpPr>
            <p:cNvPr id="7" name="Arrow: Chevron 6">
              <a:extLst>
                <a:ext uri="{FF2B5EF4-FFF2-40B4-BE49-F238E27FC236}">
                  <a16:creationId xmlns:a16="http://schemas.microsoft.com/office/drawing/2014/main" id="{7678AE7E-9EF2-447A-677F-C77F439DFEB8}"/>
                </a:ext>
              </a:extLst>
            </p:cNvPr>
            <p:cNvSpPr/>
            <p:nvPr/>
          </p:nvSpPr>
          <p:spPr>
            <a:xfrm rot="5400000">
              <a:off x="-262500" y="3379779"/>
              <a:ext cx="1750003" cy="1225002"/>
            </a:xfrm>
            <a:prstGeom prst="chevron">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9" name="Arrow: Chevron 4">
              <a:extLst>
                <a:ext uri="{FF2B5EF4-FFF2-40B4-BE49-F238E27FC236}">
                  <a16:creationId xmlns:a16="http://schemas.microsoft.com/office/drawing/2014/main" id="{5FCEDE2D-FB3B-48B4-BC9F-EB8B5D030B6B}"/>
                </a:ext>
              </a:extLst>
            </p:cNvPr>
            <p:cNvSpPr txBox="1"/>
            <p:nvPr/>
          </p:nvSpPr>
          <p:spPr>
            <a:xfrm>
              <a:off x="1" y="3729779"/>
              <a:ext cx="1225002" cy="5250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kern="1200"/>
                <a:t>3</a:t>
              </a:r>
            </a:p>
          </p:txBody>
        </p:sp>
      </p:grpSp>
    </p:spTree>
    <p:extLst>
      <p:ext uri="{BB962C8B-B14F-4D97-AF65-F5344CB8AC3E}">
        <p14:creationId xmlns:p14="http://schemas.microsoft.com/office/powerpoint/2010/main" val="3345242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DA461-E10C-821C-203D-3CF2E5E67A76}"/>
              </a:ext>
            </a:extLst>
          </p:cNvPr>
          <p:cNvSpPr>
            <a:spLocks noGrp="1"/>
          </p:cNvSpPr>
          <p:nvPr>
            <p:ph type="title"/>
          </p:nvPr>
        </p:nvSpPr>
        <p:spPr>
          <a:xfrm>
            <a:off x="480000" y="80728"/>
            <a:ext cx="11376156" cy="900000"/>
          </a:xfrm>
        </p:spPr>
        <p:txBody>
          <a:bodyPr/>
          <a:lstStyle/>
          <a:p>
            <a:r>
              <a:rPr lang="en-US" sz="3200">
                <a:solidFill>
                  <a:schemeClr val="accent6"/>
                </a:solidFill>
                <a:latin typeface="+mn-lt"/>
                <a:cs typeface="+mn-cs"/>
              </a:rPr>
              <a:t>Examples of adaptation measures</a:t>
            </a:r>
          </a:p>
        </p:txBody>
      </p:sp>
      <p:sp>
        <p:nvSpPr>
          <p:cNvPr id="3" name="Slide Number Placeholder 2">
            <a:extLst>
              <a:ext uri="{FF2B5EF4-FFF2-40B4-BE49-F238E27FC236}">
                <a16:creationId xmlns:a16="http://schemas.microsoft.com/office/drawing/2014/main" id="{F47266EE-AE98-CDD2-B75C-24E7250584E7}"/>
              </a:ext>
            </a:extLst>
          </p:cNvPr>
          <p:cNvSpPr>
            <a:spLocks noGrp="1"/>
          </p:cNvSpPr>
          <p:nvPr>
            <p:ph type="sldNum" sz="quarter" idx="11"/>
          </p:nvPr>
        </p:nvSpPr>
        <p:spPr/>
        <p:txBody>
          <a:bodyPr/>
          <a:lstStyle/>
          <a:p>
            <a:fld id="{C42F5A24-FAD5-448B-90C7-C38AA06B112A}" type="slidenum">
              <a:rPr lang="fr-CA" smtClean="0"/>
              <a:pPr/>
              <a:t>17</a:t>
            </a:fld>
            <a:endParaRPr lang="fr-CA"/>
          </a:p>
        </p:txBody>
      </p:sp>
      <p:sp>
        <p:nvSpPr>
          <p:cNvPr id="8" name="Rectangle: Rounded Corners 7">
            <a:extLst>
              <a:ext uri="{FF2B5EF4-FFF2-40B4-BE49-F238E27FC236}">
                <a16:creationId xmlns:a16="http://schemas.microsoft.com/office/drawing/2014/main" id="{FC67B83A-6001-3045-0D06-5058A92DCDA2}"/>
              </a:ext>
            </a:extLst>
          </p:cNvPr>
          <p:cNvSpPr/>
          <p:nvPr/>
        </p:nvSpPr>
        <p:spPr>
          <a:xfrm>
            <a:off x="6577893" y="1124744"/>
            <a:ext cx="4895920" cy="475252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descr="Delivery outline">
            <a:extLst>
              <a:ext uri="{FF2B5EF4-FFF2-40B4-BE49-F238E27FC236}">
                <a16:creationId xmlns:a16="http://schemas.microsoft.com/office/drawing/2014/main" id="{AC9B43CC-EE40-9DD0-54AA-F814DD0E7F5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44680" y="1228821"/>
            <a:ext cx="1012648" cy="1012648"/>
          </a:xfrm>
          <a:prstGeom prst="rect">
            <a:avLst/>
          </a:prstGeom>
        </p:spPr>
      </p:pic>
      <p:sp>
        <p:nvSpPr>
          <p:cNvPr id="7" name="Rectangle: Rounded Corners 6">
            <a:extLst>
              <a:ext uri="{FF2B5EF4-FFF2-40B4-BE49-F238E27FC236}">
                <a16:creationId xmlns:a16="http://schemas.microsoft.com/office/drawing/2014/main" id="{569245D1-6C29-DE9F-88D9-87D607BF72C3}"/>
              </a:ext>
            </a:extLst>
          </p:cNvPr>
          <p:cNvSpPr/>
          <p:nvPr/>
        </p:nvSpPr>
        <p:spPr>
          <a:xfrm>
            <a:off x="718187" y="1124744"/>
            <a:ext cx="4895920" cy="4752528"/>
          </a:xfrm>
          <a:prstGeom prst="round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pic>
        <p:nvPicPr>
          <p:cNvPr id="5" name="Graphic 4" descr="Storytelling outline">
            <a:extLst>
              <a:ext uri="{FF2B5EF4-FFF2-40B4-BE49-F238E27FC236}">
                <a16:creationId xmlns:a16="http://schemas.microsoft.com/office/drawing/2014/main" id="{8E31567E-67B6-6189-DF0C-1F32FB8C32D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46858" y="1244209"/>
            <a:ext cx="914400" cy="981872"/>
          </a:xfrm>
          <a:prstGeom prst="rect">
            <a:avLst/>
          </a:prstGeom>
        </p:spPr>
      </p:pic>
      <p:sp>
        <p:nvSpPr>
          <p:cNvPr id="10" name="TextBox 9">
            <a:extLst>
              <a:ext uri="{FF2B5EF4-FFF2-40B4-BE49-F238E27FC236}">
                <a16:creationId xmlns:a16="http://schemas.microsoft.com/office/drawing/2014/main" id="{A5CBE71F-49B9-A171-7C06-2DE60B109EE7}"/>
              </a:ext>
            </a:extLst>
          </p:cNvPr>
          <p:cNvSpPr txBox="1"/>
          <p:nvPr/>
        </p:nvSpPr>
        <p:spPr>
          <a:xfrm>
            <a:off x="2402673" y="1482696"/>
            <a:ext cx="2592288" cy="584775"/>
          </a:xfrm>
          <a:prstGeom prst="rect">
            <a:avLst/>
          </a:prstGeom>
          <a:noFill/>
        </p:spPr>
        <p:txBody>
          <a:bodyPr wrap="square" rtlCol="0">
            <a:spAutoFit/>
          </a:bodyPr>
          <a:lstStyle/>
          <a:p>
            <a:r>
              <a:rPr lang="en-US" sz="3200" b="1">
                <a:solidFill>
                  <a:schemeClr val="accent6"/>
                </a:solidFill>
              </a:rPr>
              <a:t>Content</a:t>
            </a:r>
            <a:endParaRPr lang="en-US" sz="2400" b="1">
              <a:solidFill>
                <a:schemeClr val="accent6"/>
              </a:solidFill>
            </a:endParaRPr>
          </a:p>
        </p:txBody>
      </p:sp>
      <p:sp>
        <p:nvSpPr>
          <p:cNvPr id="11" name="TextBox 10">
            <a:extLst>
              <a:ext uri="{FF2B5EF4-FFF2-40B4-BE49-F238E27FC236}">
                <a16:creationId xmlns:a16="http://schemas.microsoft.com/office/drawing/2014/main" id="{D26FEB01-BCFD-6B59-FD5E-576B6AE6916B}"/>
              </a:ext>
            </a:extLst>
          </p:cNvPr>
          <p:cNvSpPr txBox="1"/>
          <p:nvPr/>
        </p:nvSpPr>
        <p:spPr>
          <a:xfrm>
            <a:off x="8298743" y="1467309"/>
            <a:ext cx="2592288" cy="584775"/>
          </a:xfrm>
          <a:prstGeom prst="rect">
            <a:avLst/>
          </a:prstGeom>
          <a:noFill/>
        </p:spPr>
        <p:txBody>
          <a:bodyPr wrap="square" rtlCol="0">
            <a:spAutoFit/>
          </a:bodyPr>
          <a:lstStyle/>
          <a:p>
            <a:r>
              <a:rPr lang="en-US" sz="3200" b="1">
                <a:solidFill>
                  <a:schemeClr val="accent6"/>
                </a:solidFill>
              </a:rPr>
              <a:t>Delivery</a:t>
            </a:r>
            <a:endParaRPr lang="en-US" sz="2400" b="1">
              <a:solidFill>
                <a:schemeClr val="accent6"/>
              </a:solidFill>
            </a:endParaRPr>
          </a:p>
        </p:txBody>
      </p:sp>
      <p:sp>
        <p:nvSpPr>
          <p:cNvPr id="6" name="TextBox 5">
            <a:extLst>
              <a:ext uri="{FF2B5EF4-FFF2-40B4-BE49-F238E27FC236}">
                <a16:creationId xmlns:a16="http://schemas.microsoft.com/office/drawing/2014/main" id="{9A15B7E1-130B-63BE-7693-A119342C6C50}"/>
              </a:ext>
            </a:extLst>
          </p:cNvPr>
          <p:cNvSpPr txBox="1"/>
          <p:nvPr/>
        </p:nvSpPr>
        <p:spPr>
          <a:xfrm>
            <a:off x="718187" y="2310378"/>
            <a:ext cx="4895920" cy="2616101"/>
          </a:xfrm>
          <a:prstGeom prst="rect">
            <a:avLst/>
          </a:prstGeom>
          <a:noFill/>
        </p:spPr>
        <p:txBody>
          <a:bodyPr wrap="square" rtlCol="0">
            <a:spAutoFit/>
          </a:bodyPr>
          <a:lstStyle/>
          <a:p>
            <a:pPr marL="285750" indent="-285750">
              <a:buFont typeface="Arial" panose="020B0604020202020204" pitchFamily="34" charset="0"/>
              <a:buChar char="•"/>
            </a:pPr>
            <a:r>
              <a:rPr lang="en-US" sz="1600"/>
              <a:t>Use of plain language or regional expressions</a:t>
            </a:r>
          </a:p>
          <a:p>
            <a:endParaRPr lang="en-US" sz="1600"/>
          </a:p>
          <a:p>
            <a:pPr marL="285750" indent="-285750">
              <a:buFont typeface="Arial" panose="020B0604020202020204" pitchFamily="34" charset="0"/>
              <a:buChar char="•"/>
            </a:pPr>
            <a:r>
              <a:rPr lang="en-US" sz="1600"/>
              <a:t>Format and structure of the information (intuitive headings)</a:t>
            </a:r>
          </a:p>
          <a:p>
            <a:endParaRPr lang="en-US" sz="1600"/>
          </a:p>
          <a:p>
            <a:pPr marL="285750" indent="-285750">
              <a:buFont typeface="Arial" panose="020B0604020202020204" pitchFamily="34" charset="0"/>
              <a:buChar char="•"/>
            </a:pPr>
            <a:r>
              <a:rPr lang="en-US" sz="1600"/>
              <a:t>Cultural references relevant to the linguistic community (art, places, people)</a:t>
            </a:r>
          </a:p>
          <a:p>
            <a:endParaRPr lang="en-US" sz="1600"/>
          </a:p>
          <a:p>
            <a:endParaRPr lang="en-US"/>
          </a:p>
          <a:p>
            <a:pPr marL="285750" indent="-285750">
              <a:buFont typeface="Arial" panose="020B0604020202020204" pitchFamily="34" charset="0"/>
              <a:buChar char="•"/>
            </a:pPr>
            <a:endParaRPr lang="en-US"/>
          </a:p>
        </p:txBody>
      </p:sp>
      <p:sp>
        <p:nvSpPr>
          <p:cNvPr id="12" name="TextBox 11">
            <a:extLst>
              <a:ext uri="{FF2B5EF4-FFF2-40B4-BE49-F238E27FC236}">
                <a16:creationId xmlns:a16="http://schemas.microsoft.com/office/drawing/2014/main" id="{BE43CD0D-93CC-6C0F-29C8-735F3FEB580D}"/>
              </a:ext>
            </a:extLst>
          </p:cNvPr>
          <p:cNvSpPr txBox="1"/>
          <p:nvPr/>
        </p:nvSpPr>
        <p:spPr>
          <a:xfrm>
            <a:off x="6577893" y="2250632"/>
            <a:ext cx="4794402" cy="3323987"/>
          </a:xfrm>
          <a:prstGeom prst="rect">
            <a:avLst/>
          </a:prstGeom>
          <a:noFill/>
        </p:spPr>
        <p:txBody>
          <a:bodyPr wrap="square" rtlCol="0">
            <a:spAutoFit/>
          </a:bodyPr>
          <a:lstStyle/>
          <a:p>
            <a:pPr marL="285750" indent="-285750">
              <a:buFont typeface="Arial" panose="020B0604020202020204" pitchFamily="34" charset="0"/>
              <a:buChar char="•"/>
            </a:pPr>
            <a:r>
              <a:rPr lang="en-US" sz="1600" dirty="0"/>
              <a:t>Tailored service delivery methods:</a:t>
            </a:r>
          </a:p>
          <a:p>
            <a:pPr marL="742950" lvl="1" indent="-285750">
              <a:buFont typeface="Arial" panose="020B0604020202020204" pitchFamily="34" charset="0"/>
              <a:buChar char="•"/>
            </a:pPr>
            <a:r>
              <a:rPr lang="en-US" sz="1600" dirty="0"/>
              <a:t>Web-based </a:t>
            </a:r>
          </a:p>
          <a:p>
            <a:pPr marL="742950" lvl="1" indent="-285750">
              <a:buFont typeface="Arial" panose="020B0604020202020204" pitchFamily="34" charset="0"/>
              <a:buChar char="•"/>
            </a:pPr>
            <a:r>
              <a:rPr lang="en-US" sz="1600" dirty="0"/>
              <a:t>Service point </a:t>
            </a:r>
          </a:p>
          <a:p>
            <a:pPr marL="742950" lvl="1" indent="-285750">
              <a:buFont typeface="Arial" panose="020B0604020202020204" pitchFamily="34" charset="0"/>
              <a:buChar char="•"/>
            </a:pPr>
            <a:r>
              <a:rPr lang="en-US" sz="1600" dirty="0"/>
              <a:t>Phone service</a:t>
            </a:r>
          </a:p>
          <a:p>
            <a:pPr marL="742950" lvl="1" indent="-285750">
              <a:buFont typeface="Arial" panose="020B0604020202020204" pitchFamily="34" charset="0"/>
              <a:buChar char="•"/>
            </a:pPr>
            <a:r>
              <a:rPr lang="en-US" sz="1600" dirty="0"/>
              <a:t>Satellite service (local government, library)</a:t>
            </a:r>
          </a:p>
          <a:p>
            <a:pPr marL="742950" lvl="1" indent="-285750">
              <a:buFont typeface="Arial" panose="020B0604020202020204" pitchFamily="34" charset="0"/>
              <a:buChar char="•"/>
            </a:pPr>
            <a:r>
              <a:rPr lang="en-US" sz="1600" dirty="0"/>
              <a:t>Hybrid delivery</a:t>
            </a:r>
          </a:p>
          <a:p>
            <a:pPr lvl="1"/>
            <a:endParaRPr lang="en-US" sz="1600" dirty="0"/>
          </a:p>
          <a:p>
            <a:pPr marL="285750" indent="-285750">
              <a:buFont typeface="Arial" panose="020B0604020202020204" pitchFamily="34" charset="0"/>
              <a:buChar char="•"/>
            </a:pPr>
            <a:r>
              <a:rPr lang="en-US" sz="1600" dirty="0"/>
              <a:t>Tailored use of media for communications:</a:t>
            </a:r>
          </a:p>
          <a:p>
            <a:pPr marL="742950" lvl="1" indent="-285750">
              <a:buFont typeface="Arial" panose="020B0604020202020204" pitchFamily="34" charset="0"/>
              <a:buChar char="•"/>
            </a:pPr>
            <a:r>
              <a:rPr lang="en-US" sz="1600" dirty="0"/>
              <a:t>Electronic (social media, email)</a:t>
            </a:r>
          </a:p>
          <a:p>
            <a:pPr marL="742950" lvl="1" indent="-285750">
              <a:buFont typeface="Arial" panose="020B0604020202020204" pitchFamily="34" charset="0"/>
              <a:buChar char="•"/>
            </a:pPr>
            <a:r>
              <a:rPr lang="en-US" sz="1600" dirty="0"/>
              <a:t>Physical (newspaper, brochure, signage)</a:t>
            </a:r>
          </a:p>
          <a:p>
            <a:pPr marL="742950" lvl="1" indent="-285750">
              <a:buFont typeface="Arial" panose="020B0604020202020204" pitchFamily="34" charset="0"/>
              <a:buChar char="•"/>
            </a:pPr>
            <a:r>
              <a:rPr lang="en-US" sz="1600" dirty="0"/>
              <a:t>Radio and television</a:t>
            </a:r>
          </a:p>
          <a:p>
            <a:pPr lvl="1"/>
            <a:endParaRPr lang="en-US" sz="1600" dirty="0"/>
          </a:p>
          <a:p>
            <a:pPr lvl="1"/>
            <a:endParaRPr lang="en-US" dirty="0"/>
          </a:p>
        </p:txBody>
      </p:sp>
    </p:spTree>
    <p:extLst>
      <p:ext uri="{BB962C8B-B14F-4D97-AF65-F5344CB8AC3E}">
        <p14:creationId xmlns:p14="http://schemas.microsoft.com/office/powerpoint/2010/main" val="1269493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A3A1A1C-7A0C-77F0-9F47-BD9B6B36B39C}"/>
              </a:ext>
            </a:extLst>
          </p:cNvPr>
          <p:cNvSpPr>
            <a:spLocks noGrp="1"/>
          </p:cNvSpPr>
          <p:nvPr>
            <p:ph type="sldNum" sz="quarter" idx="11"/>
          </p:nvPr>
        </p:nvSpPr>
        <p:spPr/>
        <p:txBody>
          <a:bodyPr/>
          <a:lstStyle/>
          <a:p>
            <a:fld id="{C42F5A24-FAD5-448B-90C7-C38AA06B112A}" type="slidenum">
              <a:rPr lang="fr-CA" smtClean="0"/>
              <a:pPr/>
              <a:t>18</a:t>
            </a:fld>
            <a:endParaRPr lang="fr-CA"/>
          </a:p>
        </p:txBody>
      </p:sp>
      <p:sp>
        <p:nvSpPr>
          <p:cNvPr id="5" name="Text Placeholder 4">
            <a:extLst>
              <a:ext uri="{FF2B5EF4-FFF2-40B4-BE49-F238E27FC236}">
                <a16:creationId xmlns:a16="http://schemas.microsoft.com/office/drawing/2014/main" id="{E2055170-9AFD-5646-4A44-5AF3A3237A41}"/>
              </a:ext>
            </a:extLst>
          </p:cNvPr>
          <p:cNvSpPr>
            <a:spLocks noGrp="1"/>
          </p:cNvSpPr>
          <p:nvPr>
            <p:ph type="body" sz="quarter" idx="12"/>
          </p:nvPr>
        </p:nvSpPr>
        <p:spPr>
          <a:xfrm>
            <a:off x="659706" y="980728"/>
            <a:ext cx="10872588" cy="3744640"/>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sz="3200" b="1">
                <a:solidFill>
                  <a:srgbClr val="000000"/>
                </a:solidFill>
                <a:latin typeface="Arial" panose="020B0604020202020204" pitchFamily="34" charset="0"/>
              </a:rPr>
              <a:t>L</a:t>
            </a:r>
            <a:r>
              <a:rPr lang="en-US" sz="3200" b="1" i="0" u="none" strike="noStrike">
                <a:solidFill>
                  <a:srgbClr val="000000"/>
                </a:solidFill>
                <a:effectLst/>
                <a:latin typeface="Arial" panose="020B0604020202020204" pitchFamily="34" charset="0"/>
              </a:rPr>
              <a:t>inguistic equality means substantive equality.  </a:t>
            </a:r>
            <a:r>
              <a:rPr lang="en-US" sz="3200" b="0" i="0" u="none" strike="noStrike">
                <a:solidFill>
                  <a:srgbClr val="000000"/>
                </a:solidFill>
                <a:effectLst/>
                <a:latin typeface="Arial" panose="020B0604020202020204" pitchFamily="34" charset="0"/>
              </a:rPr>
              <a:t>Depending on the nature of the service in question, it is possible that substantive equality will not result from the development and implementation of identical services for each language community. In some circumstances, distinct content or delivery is necessary.</a:t>
            </a:r>
            <a:endParaRPr lang="en-US" sz="3200"/>
          </a:p>
        </p:txBody>
      </p:sp>
    </p:spTree>
    <p:extLst>
      <p:ext uri="{BB962C8B-B14F-4D97-AF65-F5344CB8AC3E}">
        <p14:creationId xmlns:p14="http://schemas.microsoft.com/office/powerpoint/2010/main" val="1044816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7590B-80CB-EF40-9D4C-4F1153B205B8}"/>
              </a:ext>
            </a:extLst>
          </p:cNvPr>
          <p:cNvSpPr>
            <a:spLocks noGrp="1"/>
          </p:cNvSpPr>
          <p:nvPr>
            <p:ph type="title"/>
          </p:nvPr>
        </p:nvSpPr>
        <p:spPr>
          <a:xfrm>
            <a:off x="2207568" y="2708920"/>
            <a:ext cx="7632848" cy="648073"/>
          </a:xfrm>
        </p:spPr>
        <p:txBody>
          <a:bodyPr/>
          <a:lstStyle/>
          <a:p>
            <a:r>
              <a:rPr lang="en-US" sz="5000">
                <a:solidFill>
                  <a:schemeClr val="accent6"/>
                </a:solidFill>
                <a:latin typeface="+mj-lt"/>
              </a:rPr>
              <a:t>Questions?</a:t>
            </a:r>
          </a:p>
        </p:txBody>
      </p:sp>
      <p:sp>
        <p:nvSpPr>
          <p:cNvPr id="3" name="Slide Number Placeholder 2">
            <a:extLst>
              <a:ext uri="{FF2B5EF4-FFF2-40B4-BE49-F238E27FC236}">
                <a16:creationId xmlns:a16="http://schemas.microsoft.com/office/drawing/2014/main" id="{35D64880-DAA0-A349-BE4E-CA84287F3168}"/>
              </a:ext>
            </a:extLst>
          </p:cNvPr>
          <p:cNvSpPr>
            <a:spLocks noGrp="1"/>
          </p:cNvSpPr>
          <p:nvPr>
            <p:ph type="sldNum" sz="quarter" idx="11"/>
          </p:nvPr>
        </p:nvSpPr>
        <p:spPr/>
        <p:txBody>
          <a:bodyPr/>
          <a:lstStyle/>
          <a:p>
            <a:fld id="{C42F5A24-FAD5-448B-90C7-C38AA06B112A}" type="slidenum">
              <a:rPr lang="fr-CA" smtClean="0"/>
              <a:pPr/>
              <a:t>19</a:t>
            </a:fld>
            <a:endParaRPr lang="fr-CA"/>
          </a:p>
        </p:txBody>
      </p:sp>
    </p:spTree>
    <p:extLst>
      <p:ext uri="{BB962C8B-B14F-4D97-AF65-F5344CB8AC3E}">
        <p14:creationId xmlns:p14="http://schemas.microsoft.com/office/powerpoint/2010/main" val="138165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956B910-6EF9-B04D-A7D1-D2F2910F4ECB}"/>
              </a:ext>
            </a:extLst>
          </p:cNvPr>
          <p:cNvSpPr>
            <a:spLocks noGrp="1"/>
          </p:cNvSpPr>
          <p:nvPr>
            <p:ph type="sldNum" sz="quarter" idx="11"/>
          </p:nvPr>
        </p:nvSpPr>
        <p:spPr/>
        <p:txBody>
          <a:bodyPr/>
          <a:lstStyle/>
          <a:p>
            <a:fld id="{C42F5A24-FAD5-448B-90C7-C38AA06B112A}" type="slidenum">
              <a:rPr lang="fr-CA" smtClean="0"/>
              <a:pPr/>
              <a:t>2</a:t>
            </a:fld>
            <a:endParaRPr lang="fr-CA"/>
          </a:p>
        </p:txBody>
      </p:sp>
      <p:sp>
        <p:nvSpPr>
          <p:cNvPr id="10" name="Text Placeholder 9">
            <a:extLst>
              <a:ext uri="{FF2B5EF4-FFF2-40B4-BE49-F238E27FC236}">
                <a16:creationId xmlns:a16="http://schemas.microsoft.com/office/drawing/2014/main" id="{5218723B-785E-D29B-A4B5-3719C5C12D21}"/>
              </a:ext>
            </a:extLst>
          </p:cNvPr>
          <p:cNvSpPr>
            <a:spLocks noGrp="1"/>
          </p:cNvSpPr>
          <p:nvPr>
            <p:ph type="body" sz="quarter" idx="12"/>
          </p:nvPr>
        </p:nvSpPr>
        <p:spPr>
          <a:xfrm>
            <a:off x="1487488" y="1340768"/>
            <a:ext cx="3672408" cy="4753074"/>
          </a:xfrm>
        </p:spPr>
        <p:txBody>
          <a:bodyPr/>
          <a:lstStyle/>
          <a:p>
            <a:pPr marL="0" indent="0">
              <a:spcBef>
                <a:spcPts val="500"/>
              </a:spcBef>
              <a:buNone/>
            </a:pPr>
            <a:endParaRPr lang="en-US" sz="3600"/>
          </a:p>
          <a:p>
            <a:pPr marL="0" indent="0">
              <a:spcBef>
                <a:spcPts val="500"/>
              </a:spcBef>
              <a:buNone/>
            </a:pPr>
            <a:endParaRPr lang="en-US" sz="3600"/>
          </a:p>
          <a:p>
            <a:pPr marL="0" indent="0">
              <a:buNone/>
            </a:pPr>
            <a:endParaRPr lang="en-US"/>
          </a:p>
        </p:txBody>
      </p:sp>
      <p:sp>
        <p:nvSpPr>
          <p:cNvPr id="8" name="TextBox 7">
            <a:extLst>
              <a:ext uri="{FF2B5EF4-FFF2-40B4-BE49-F238E27FC236}">
                <a16:creationId xmlns:a16="http://schemas.microsoft.com/office/drawing/2014/main" id="{760F9932-E60A-5DC5-A9B7-4DA155829E8A}"/>
              </a:ext>
            </a:extLst>
          </p:cNvPr>
          <p:cNvSpPr txBox="1"/>
          <p:nvPr/>
        </p:nvSpPr>
        <p:spPr>
          <a:xfrm>
            <a:off x="373460" y="218753"/>
            <a:ext cx="8409708" cy="584775"/>
          </a:xfrm>
          <a:prstGeom prst="rect">
            <a:avLst/>
          </a:prstGeom>
          <a:noFill/>
        </p:spPr>
        <p:txBody>
          <a:bodyPr wrap="square" lIns="91440" tIns="45720" rIns="91440" bIns="45720" rtlCol="0" anchor="t">
            <a:spAutoFit/>
          </a:bodyPr>
          <a:lstStyle/>
          <a:p>
            <a:r>
              <a:rPr lang="en-US" sz="3200" b="1">
                <a:solidFill>
                  <a:schemeClr val="accent6"/>
                </a:solidFill>
              </a:rPr>
              <a:t>Outline</a:t>
            </a:r>
          </a:p>
        </p:txBody>
      </p:sp>
      <p:pic>
        <p:nvPicPr>
          <p:cNvPr id="11" name="Graphic 10" descr="Badge 1 outline">
            <a:extLst>
              <a:ext uri="{FF2B5EF4-FFF2-40B4-BE49-F238E27FC236}">
                <a16:creationId xmlns:a16="http://schemas.microsoft.com/office/drawing/2014/main" id="{8DC920CE-F35A-E930-3201-DE718F00DDB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7301" y="938578"/>
            <a:ext cx="901159" cy="886968"/>
          </a:xfrm>
          <a:prstGeom prst="rect">
            <a:avLst/>
          </a:prstGeom>
        </p:spPr>
      </p:pic>
      <p:pic>
        <p:nvPicPr>
          <p:cNvPr id="12" name="Graphic 11" descr="Badge outline">
            <a:extLst>
              <a:ext uri="{FF2B5EF4-FFF2-40B4-BE49-F238E27FC236}">
                <a16:creationId xmlns:a16="http://schemas.microsoft.com/office/drawing/2014/main" id="{0534725E-1C77-7636-C04D-6B35793D5A9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07301" y="1776487"/>
            <a:ext cx="901159" cy="886968"/>
          </a:xfrm>
          <a:prstGeom prst="rect">
            <a:avLst/>
          </a:prstGeom>
        </p:spPr>
      </p:pic>
      <p:pic>
        <p:nvPicPr>
          <p:cNvPr id="13" name="Graphic 12" descr="Badge 3 outline">
            <a:extLst>
              <a:ext uri="{FF2B5EF4-FFF2-40B4-BE49-F238E27FC236}">
                <a16:creationId xmlns:a16="http://schemas.microsoft.com/office/drawing/2014/main" id="{12F4A390-8C3D-A75D-4E60-2C2A9E2728B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14396" y="2624907"/>
            <a:ext cx="886968" cy="886968"/>
          </a:xfrm>
          <a:prstGeom prst="rect">
            <a:avLst/>
          </a:prstGeom>
        </p:spPr>
      </p:pic>
      <p:pic>
        <p:nvPicPr>
          <p:cNvPr id="14" name="Graphic 13" descr="Badge 4 outline">
            <a:extLst>
              <a:ext uri="{FF2B5EF4-FFF2-40B4-BE49-F238E27FC236}">
                <a16:creationId xmlns:a16="http://schemas.microsoft.com/office/drawing/2014/main" id="{3D8C5ED7-DB96-9D4D-1550-112C4086D97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14396" y="3432540"/>
            <a:ext cx="886968" cy="886968"/>
          </a:xfrm>
          <a:prstGeom prst="rect">
            <a:avLst/>
          </a:prstGeom>
        </p:spPr>
      </p:pic>
      <p:sp>
        <p:nvSpPr>
          <p:cNvPr id="15" name="Text Placeholder 9">
            <a:extLst>
              <a:ext uri="{FF2B5EF4-FFF2-40B4-BE49-F238E27FC236}">
                <a16:creationId xmlns:a16="http://schemas.microsoft.com/office/drawing/2014/main" id="{D69EDF36-07CB-A7A3-42C4-55C5BD7E52F9}"/>
              </a:ext>
            </a:extLst>
          </p:cNvPr>
          <p:cNvSpPr txBox="1">
            <a:spLocks/>
          </p:cNvSpPr>
          <p:nvPr/>
        </p:nvSpPr>
        <p:spPr>
          <a:xfrm>
            <a:off x="1704912" y="764158"/>
            <a:ext cx="8928992" cy="3096344"/>
          </a:xfrm>
          <a:prstGeom prst="rect">
            <a:avLst/>
          </a:prstGeom>
        </p:spPr>
        <p:txBody>
          <a:bodyPr lIns="91440" tIns="45720" rIns="91440" bIns="45720" anchor="t"/>
          <a:lstStyle>
            <a:lvl1pPr marL="363538" indent="-363538" algn="l" defTabSz="914400" rtl="0" eaLnBrk="1" latinLnBrk="0" hangingPunct="1">
              <a:spcBef>
                <a:spcPct val="20000"/>
              </a:spcBef>
              <a:buFont typeface="Arial" panose="020B0604020202020204" pitchFamily="34" charset="0"/>
              <a:buChar char="•"/>
              <a:defRPr sz="2800" b="0" i="0" kern="1200">
                <a:solidFill>
                  <a:schemeClr val="tx1"/>
                </a:solidFill>
                <a:latin typeface="Arno Pro" panose="02020502040506020403" pitchFamily="18" charset="0"/>
                <a:ea typeface="+mn-ea"/>
                <a:cs typeface="Arial" panose="020B0604020202020204" pitchFamily="34" charset="0"/>
              </a:defRPr>
            </a:lvl1pPr>
            <a:lvl2pPr marL="717550" indent="-354013" algn="l" defTabSz="914400" rtl="0" eaLnBrk="1" latinLnBrk="0" hangingPunct="1">
              <a:spcBef>
                <a:spcPct val="20000"/>
              </a:spcBef>
              <a:buSzPct val="70000"/>
              <a:buFont typeface="Wingdings" pitchFamily="2" charset="2"/>
              <a:buChar char="v"/>
              <a:defRPr sz="2400" b="0" i="0" kern="1200">
                <a:solidFill>
                  <a:schemeClr val="tx1"/>
                </a:solidFill>
                <a:latin typeface="Arno Pro" panose="02020502040506020403" pitchFamily="18" charset="0"/>
                <a:ea typeface="+mn-ea"/>
                <a:cs typeface="Arial" panose="020B0604020202020204" pitchFamily="34" charset="0"/>
              </a:defRPr>
            </a:lvl2pPr>
            <a:lvl3pPr marL="987425" indent="-269875" algn="l" defTabSz="914400" rtl="0" eaLnBrk="1" latinLnBrk="0" hangingPunct="1">
              <a:spcBef>
                <a:spcPct val="20000"/>
              </a:spcBef>
              <a:buFont typeface="Courier New" panose="02070309020205020404" pitchFamily="49" charset="0"/>
              <a:buChar char="o"/>
              <a:defRPr sz="2000" b="0" i="0" kern="1200">
                <a:solidFill>
                  <a:schemeClr val="tx1"/>
                </a:solidFill>
                <a:latin typeface="Arno Pro" panose="02020502040506020403" pitchFamily="18" charset="0"/>
                <a:ea typeface="+mn-ea"/>
                <a:cs typeface="Arial" panose="020B0604020202020204" pitchFamily="34" charset="0"/>
              </a:defRPr>
            </a:lvl3pPr>
            <a:lvl4pPr marL="1257300" indent="-269875" algn="l" defTabSz="914400" rtl="0" eaLnBrk="1" latinLnBrk="0" hangingPunct="1">
              <a:spcBef>
                <a:spcPct val="20000"/>
              </a:spcBef>
              <a:buFont typeface="Wingdings" panose="05000000000000000000" pitchFamily="2" charset="2"/>
              <a:buChar char="§"/>
              <a:defRPr sz="1800" b="0" i="0" kern="1200">
                <a:solidFill>
                  <a:schemeClr val="tx1"/>
                </a:solidFill>
                <a:latin typeface="Arno Pro" panose="02020502040506020403" pitchFamily="18" charset="0"/>
                <a:ea typeface="+mn-ea"/>
                <a:cs typeface="Arial" panose="020B0604020202020204" pitchFamily="34" charset="0"/>
              </a:defRPr>
            </a:lvl4pPr>
            <a:lvl5pPr marL="1527175" indent="-269875" algn="l" defTabSz="914400" rtl="0" eaLnBrk="1" latinLnBrk="0" hangingPunct="1">
              <a:spcBef>
                <a:spcPct val="20000"/>
              </a:spcBef>
              <a:buFont typeface="Arial" panose="020B0604020202020204" pitchFamily="34" charset="0"/>
              <a:buChar char="‒"/>
              <a:defRPr sz="1600" b="0" i="0" kern="1200">
                <a:solidFill>
                  <a:schemeClr val="tx1"/>
                </a:solidFill>
                <a:latin typeface="Arno Pro" panose="02020502040506020403" pitchFamily="18"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200000"/>
              </a:lnSpc>
              <a:spcBef>
                <a:spcPts val="0"/>
              </a:spcBef>
              <a:buNone/>
            </a:pPr>
            <a:r>
              <a:rPr lang="en-US"/>
              <a:t>CALDECH</a:t>
            </a:r>
          </a:p>
          <a:p>
            <a:pPr marL="0" indent="0">
              <a:lnSpc>
                <a:spcPct val="200000"/>
              </a:lnSpc>
              <a:spcBef>
                <a:spcPts val="0"/>
              </a:spcBef>
              <a:buNone/>
            </a:pPr>
            <a:r>
              <a:rPr lang="en-US"/>
              <a:t>Legislative context and policy framework</a:t>
            </a:r>
          </a:p>
          <a:p>
            <a:pPr marL="0" indent="0">
              <a:lnSpc>
                <a:spcPct val="200000"/>
              </a:lnSpc>
              <a:spcBef>
                <a:spcPts val="0"/>
              </a:spcBef>
              <a:buNone/>
            </a:pPr>
            <a:r>
              <a:rPr lang="en-US"/>
              <a:t>Guiding principles</a:t>
            </a:r>
          </a:p>
          <a:p>
            <a:pPr marL="0" indent="0">
              <a:lnSpc>
                <a:spcPct val="200000"/>
              </a:lnSpc>
              <a:spcBef>
                <a:spcPts val="0"/>
              </a:spcBef>
              <a:buNone/>
            </a:pPr>
            <a:r>
              <a:rPr lang="en-US"/>
              <a:t>Analytical grid</a:t>
            </a:r>
          </a:p>
          <a:p>
            <a:pPr marL="0" indent="0">
              <a:lnSpc>
                <a:spcPct val="200000"/>
              </a:lnSpc>
              <a:spcBef>
                <a:spcPts val="0"/>
              </a:spcBef>
              <a:buNone/>
            </a:pPr>
            <a:r>
              <a:rPr lang="en-US">
                <a:latin typeface="Arno Pro"/>
                <a:cs typeface="Arial"/>
              </a:rPr>
              <a:t>Implementation</a:t>
            </a:r>
            <a:endParaRPr lang="en-US"/>
          </a:p>
          <a:p>
            <a:pPr marL="0" indent="0">
              <a:lnSpc>
                <a:spcPct val="200000"/>
              </a:lnSpc>
              <a:spcBef>
                <a:spcPts val="0"/>
              </a:spcBef>
              <a:buNone/>
            </a:pPr>
            <a:r>
              <a:rPr lang="en-US"/>
              <a:t>Questions</a:t>
            </a:r>
          </a:p>
          <a:p>
            <a:pPr marL="0" indent="0">
              <a:buNone/>
            </a:pPr>
            <a:endParaRPr lang="en-US"/>
          </a:p>
        </p:txBody>
      </p:sp>
      <p:pic>
        <p:nvPicPr>
          <p:cNvPr id="16" name="Graphic 15" descr="Badge 5 outline">
            <a:extLst>
              <a:ext uri="{FF2B5EF4-FFF2-40B4-BE49-F238E27FC236}">
                <a16:creationId xmlns:a16="http://schemas.microsoft.com/office/drawing/2014/main" id="{2C92F181-2ED8-393C-8F7B-6E563F1587F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14396" y="4261592"/>
            <a:ext cx="886968" cy="886968"/>
          </a:xfrm>
          <a:prstGeom prst="rect">
            <a:avLst/>
          </a:prstGeom>
        </p:spPr>
      </p:pic>
      <p:pic>
        <p:nvPicPr>
          <p:cNvPr id="20" name="Graphic 19" descr="Badge 6 outline">
            <a:extLst>
              <a:ext uri="{FF2B5EF4-FFF2-40B4-BE49-F238E27FC236}">
                <a16:creationId xmlns:a16="http://schemas.microsoft.com/office/drawing/2014/main" id="{A17ED2FC-4A8D-4D01-CA0A-8C2D8CA7F163}"/>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14396" y="5113625"/>
            <a:ext cx="886968" cy="886968"/>
          </a:xfrm>
          <a:prstGeom prst="rect">
            <a:avLst/>
          </a:prstGeom>
        </p:spPr>
      </p:pic>
    </p:spTree>
    <p:extLst>
      <p:ext uri="{BB962C8B-B14F-4D97-AF65-F5344CB8AC3E}">
        <p14:creationId xmlns:p14="http://schemas.microsoft.com/office/powerpoint/2010/main" val="1737613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956B910-6EF9-B04D-A7D1-D2F2910F4ECB}"/>
              </a:ext>
            </a:extLst>
          </p:cNvPr>
          <p:cNvSpPr>
            <a:spLocks noGrp="1"/>
          </p:cNvSpPr>
          <p:nvPr>
            <p:ph type="sldNum" sz="quarter" idx="11"/>
          </p:nvPr>
        </p:nvSpPr>
        <p:spPr/>
        <p:txBody>
          <a:bodyPr/>
          <a:lstStyle/>
          <a:p>
            <a:fld id="{C42F5A24-FAD5-448B-90C7-C38AA06B112A}" type="slidenum">
              <a:rPr lang="fr-CA" smtClean="0"/>
              <a:pPr/>
              <a:t>3</a:t>
            </a:fld>
            <a:endParaRPr lang="fr-CA"/>
          </a:p>
        </p:txBody>
      </p:sp>
      <p:sp>
        <p:nvSpPr>
          <p:cNvPr id="4" name="Text Placeholder 3">
            <a:extLst>
              <a:ext uri="{FF2B5EF4-FFF2-40B4-BE49-F238E27FC236}">
                <a16:creationId xmlns:a16="http://schemas.microsoft.com/office/drawing/2014/main" id="{8EA86854-5078-0A3B-6BB5-1FCEC8AD801A}"/>
              </a:ext>
            </a:extLst>
          </p:cNvPr>
          <p:cNvSpPr>
            <a:spLocks noGrp="1"/>
          </p:cNvSpPr>
          <p:nvPr>
            <p:ph type="body" sz="quarter" idx="12"/>
          </p:nvPr>
        </p:nvSpPr>
        <p:spPr>
          <a:xfrm>
            <a:off x="2711901" y="5210586"/>
            <a:ext cx="6768198" cy="1134402"/>
          </a:xfrm>
        </p:spPr>
        <p:txBody>
          <a:bodyPr/>
          <a:lstStyle/>
          <a:p>
            <a:pPr marL="0" indent="0" algn="ctr">
              <a:buNone/>
            </a:pPr>
            <a:r>
              <a:rPr lang="en-US" sz="2000" i="1" dirty="0" err="1">
                <a:solidFill>
                  <a:srgbClr val="000000"/>
                </a:solidFill>
                <a:latin typeface="Arial" panose="020B0604020202020204" pitchFamily="34" charset="0"/>
                <a:hlinkClick r:id="rId3"/>
              </a:rPr>
              <a:t>DesRochers</a:t>
            </a:r>
            <a:r>
              <a:rPr lang="en-US" sz="2000" i="1" dirty="0">
                <a:solidFill>
                  <a:srgbClr val="000000"/>
                </a:solidFill>
                <a:latin typeface="Arial" panose="020B0604020202020204" pitchFamily="34" charset="0"/>
                <a:hlinkClick r:id="rId3"/>
              </a:rPr>
              <a:t> v. Canada (Industry) (CALDECH)</a:t>
            </a:r>
            <a:r>
              <a:rPr lang="en-CA" sz="2000" dirty="0">
                <a:solidFill>
                  <a:srgbClr val="000000"/>
                </a:solidFill>
                <a:latin typeface="Arial" panose="020B0604020202020204" pitchFamily="34" charset="0"/>
              </a:rPr>
              <a:t> [2009]</a:t>
            </a:r>
            <a:endParaRPr lang="en-CA" sz="1800" dirty="0">
              <a:solidFill>
                <a:srgbClr val="000000"/>
              </a:solidFill>
              <a:latin typeface="Arial" panose="020B0604020202020204" pitchFamily="34" charset="0"/>
            </a:endParaRPr>
          </a:p>
          <a:p>
            <a:pPr marL="0" indent="0" algn="ctr">
              <a:buNone/>
            </a:pPr>
            <a:r>
              <a:rPr lang="en-US" sz="2000" i="1" u="sng" dirty="0">
                <a:solidFill>
                  <a:srgbClr val="000000"/>
                </a:solidFill>
                <a:latin typeface="Arial" panose="020B0604020202020204" pitchFamily="34" charset="0"/>
                <a:hlinkClick r:id="rId4"/>
              </a:rPr>
              <a:t>Other source: R. v. </a:t>
            </a:r>
            <a:r>
              <a:rPr lang="en-US" sz="2000" i="1" u="sng" dirty="0" err="1">
                <a:solidFill>
                  <a:srgbClr val="000000"/>
                </a:solidFill>
                <a:latin typeface="Arial" panose="020B0604020202020204" pitchFamily="34" charset="0"/>
                <a:hlinkClick r:id="rId4"/>
              </a:rPr>
              <a:t>Beaulac</a:t>
            </a:r>
            <a:r>
              <a:rPr lang="en-CA" sz="2000" dirty="0">
                <a:solidFill>
                  <a:srgbClr val="000000"/>
                </a:solidFill>
                <a:latin typeface="Arial" panose="020B0604020202020204" pitchFamily="34" charset="0"/>
              </a:rPr>
              <a:t> [1999]</a:t>
            </a:r>
            <a:endParaRPr lang="en-US" sz="2400" dirty="0"/>
          </a:p>
        </p:txBody>
      </p:sp>
      <p:sp>
        <p:nvSpPr>
          <p:cNvPr id="8" name="TextBox 7">
            <a:extLst>
              <a:ext uri="{FF2B5EF4-FFF2-40B4-BE49-F238E27FC236}">
                <a16:creationId xmlns:a16="http://schemas.microsoft.com/office/drawing/2014/main" id="{760F9932-E60A-5DC5-A9B7-4DA155829E8A}"/>
              </a:ext>
            </a:extLst>
          </p:cNvPr>
          <p:cNvSpPr txBox="1"/>
          <p:nvPr/>
        </p:nvSpPr>
        <p:spPr>
          <a:xfrm>
            <a:off x="263352" y="154573"/>
            <a:ext cx="9865096" cy="584775"/>
          </a:xfrm>
          <a:prstGeom prst="rect">
            <a:avLst/>
          </a:prstGeom>
          <a:noFill/>
        </p:spPr>
        <p:txBody>
          <a:bodyPr wrap="square" lIns="91440" tIns="45720" rIns="91440" bIns="45720" rtlCol="0" anchor="t">
            <a:spAutoFit/>
          </a:bodyPr>
          <a:lstStyle/>
          <a:p>
            <a:r>
              <a:rPr lang="en-US" sz="3200" b="1">
                <a:solidFill>
                  <a:schemeClr val="accent6"/>
                </a:solidFill>
              </a:rPr>
              <a:t>CALDECH: decision at-a-glance</a:t>
            </a:r>
          </a:p>
        </p:txBody>
      </p:sp>
      <p:sp>
        <p:nvSpPr>
          <p:cNvPr id="12" name="TextBox 11">
            <a:extLst>
              <a:ext uri="{FF2B5EF4-FFF2-40B4-BE49-F238E27FC236}">
                <a16:creationId xmlns:a16="http://schemas.microsoft.com/office/drawing/2014/main" id="{5E3945C3-3189-D22A-A228-DEC931B71A5F}"/>
              </a:ext>
            </a:extLst>
          </p:cNvPr>
          <p:cNvSpPr txBox="1"/>
          <p:nvPr/>
        </p:nvSpPr>
        <p:spPr>
          <a:xfrm>
            <a:off x="8033252" y="3641481"/>
            <a:ext cx="184731" cy="369332"/>
          </a:xfrm>
          <a:prstGeom prst="rect">
            <a:avLst/>
          </a:prstGeom>
          <a:noFill/>
        </p:spPr>
        <p:txBody>
          <a:bodyPr wrap="none" rtlCol="0">
            <a:spAutoFit/>
          </a:bodyPr>
          <a:lstStyle/>
          <a:p>
            <a:endParaRPr lang="en-US"/>
          </a:p>
        </p:txBody>
      </p:sp>
      <p:sp>
        <p:nvSpPr>
          <p:cNvPr id="13" name="Rectangle 12">
            <a:extLst>
              <a:ext uri="{FF2B5EF4-FFF2-40B4-BE49-F238E27FC236}">
                <a16:creationId xmlns:a16="http://schemas.microsoft.com/office/drawing/2014/main" id="{F906A978-D00F-35F4-BBC7-484F2AB9FA5D}"/>
              </a:ext>
            </a:extLst>
          </p:cNvPr>
          <p:cNvSpPr/>
          <p:nvPr/>
        </p:nvSpPr>
        <p:spPr>
          <a:xfrm>
            <a:off x="1048476" y="1063305"/>
            <a:ext cx="4824536" cy="1728192"/>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Services to the public must be of equal quality in both English and French</a:t>
            </a:r>
          </a:p>
        </p:txBody>
      </p:sp>
      <p:sp>
        <p:nvSpPr>
          <p:cNvPr id="14" name="Rectangle 13">
            <a:extLst>
              <a:ext uri="{FF2B5EF4-FFF2-40B4-BE49-F238E27FC236}">
                <a16:creationId xmlns:a16="http://schemas.microsoft.com/office/drawing/2014/main" id="{C944702D-C02B-E588-0663-9B19AB2228D9}"/>
              </a:ext>
            </a:extLst>
          </p:cNvPr>
          <p:cNvSpPr/>
          <p:nvPr/>
        </p:nvSpPr>
        <p:spPr>
          <a:xfrm>
            <a:off x="1048476" y="2996952"/>
            <a:ext cx="4824536" cy="172819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Depending on the nature and purpose of a service, the development of identical services for both linguistic communities may not result in services being of equal quality in both languages</a:t>
            </a:r>
          </a:p>
        </p:txBody>
      </p:sp>
      <p:sp>
        <p:nvSpPr>
          <p:cNvPr id="17" name="Rectangle 16">
            <a:extLst>
              <a:ext uri="{FF2B5EF4-FFF2-40B4-BE49-F238E27FC236}">
                <a16:creationId xmlns:a16="http://schemas.microsoft.com/office/drawing/2014/main" id="{8AFB44FE-B59B-3373-F4EA-4FDA1BD0F55F}"/>
              </a:ext>
            </a:extLst>
          </p:cNvPr>
          <p:cNvSpPr/>
          <p:nvPr/>
        </p:nvSpPr>
        <p:spPr>
          <a:xfrm>
            <a:off x="6247589" y="1063305"/>
            <a:ext cx="4824536" cy="1728192"/>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Substantive equality is the norm</a:t>
            </a:r>
          </a:p>
        </p:txBody>
      </p:sp>
      <p:sp>
        <p:nvSpPr>
          <p:cNvPr id="18" name="Rectangle 17">
            <a:extLst>
              <a:ext uri="{FF2B5EF4-FFF2-40B4-BE49-F238E27FC236}">
                <a16:creationId xmlns:a16="http://schemas.microsoft.com/office/drawing/2014/main" id="{60DF1F75-E0B8-E6DD-1689-2CA5F70B4B7E}"/>
              </a:ext>
            </a:extLst>
          </p:cNvPr>
          <p:cNvSpPr/>
          <p:nvPr/>
        </p:nvSpPr>
        <p:spPr>
          <a:xfrm>
            <a:off x="6240016" y="2996952"/>
            <a:ext cx="4824536" cy="172819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t>The principle of equality may sometimes require that the content of a service, or its method of delivery, be adapted to the particular needs of the Official Language Minority Community</a:t>
            </a:r>
          </a:p>
        </p:txBody>
      </p:sp>
    </p:spTree>
    <p:extLst>
      <p:ext uri="{BB962C8B-B14F-4D97-AF65-F5344CB8AC3E}">
        <p14:creationId xmlns:p14="http://schemas.microsoft.com/office/powerpoint/2010/main" val="1769470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D119D3D-3532-CB4B-DAA1-25A4B4EBEDDB}"/>
              </a:ext>
            </a:extLst>
          </p:cNvPr>
          <p:cNvSpPr>
            <a:spLocks noGrp="1"/>
          </p:cNvSpPr>
          <p:nvPr>
            <p:ph type="sldNum" sz="quarter" idx="11"/>
          </p:nvPr>
        </p:nvSpPr>
        <p:spPr/>
        <p:txBody>
          <a:bodyPr/>
          <a:lstStyle/>
          <a:p>
            <a:fld id="{C42F5A24-FAD5-448B-90C7-C38AA06B112A}" type="slidenum">
              <a:rPr lang="fr-CA" smtClean="0"/>
              <a:pPr/>
              <a:t>4</a:t>
            </a:fld>
            <a:endParaRPr lang="fr-CA"/>
          </a:p>
        </p:txBody>
      </p:sp>
      <p:pic>
        <p:nvPicPr>
          <p:cNvPr id="6" name="Picture 5" descr="A picture containing text, clipart&#10;&#10;Description automatically generated">
            <a:extLst>
              <a:ext uri="{FF2B5EF4-FFF2-40B4-BE49-F238E27FC236}">
                <a16:creationId xmlns:a16="http://schemas.microsoft.com/office/drawing/2014/main" id="{D3DA7E20-D61E-379F-35EA-1DF3E17D9F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0078" y="900440"/>
            <a:ext cx="3200400" cy="3552825"/>
          </a:xfrm>
          <a:prstGeom prst="rect">
            <a:avLst/>
          </a:prstGeom>
          <a:ln w="38100">
            <a:solidFill>
              <a:schemeClr val="accent3"/>
            </a:solidFill>
          </a:ln>
        </p:spPr>
      </p:pic>
      <p:pic>
        <p:nvPicPr>
          <p:cNvPr id="8" name="Picture 7" descr="A picture containing clipart&#10;&#10;Description automatically generated">
            <a:extLst>
              <a:ext uri="{FF2B5EF4-FFF2-40B4-BE49-F238E27FC236}">
                <a16:creationId xmlns:a16="http://schemas.microsoft.com/office/drawing/2014/main" id="{C298BC7B-EF43-7F7D-51E0-4FCA8FFE56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01524" y="900440"/>
            <a:ext cx="3200400" cy="3552825"/>
          </a:xfrm>
          <a:prstGeom prst="rect">
            <a:avLst/>
          </a:prstGeom>
          <a:ln w="38100">
            <a:solidFill>
              <a:schemeClr val="accent6"/>
            </a:solidFill>
          </a:ln>
        </p:spPr>
      </p:pic>
      <p:sp>
        <p:nvSpPr>
          <p:cNvPr id="9" name="TextBox 8">
            <a:extLst>
              <a:ext uri="{FF2B5EF4-FFF2-40B4-BE49-F238E27FC236}">
                <a16:creationId xmlns:a16="http://schemas.microsoft.com/office/drawing/2014/main" id="{0C757DBD-AC89-EDB9-77F9-F34E35CC4157}"/>
              </a:ext>
            </a:extLst>
          </p:cNvPr>
          <p:cNvSpPr txBox="1"/>
          <p:nvPr/>
        </p:nvSpPr>
        <p:spPr>
          <a:xfrm>
            <a:off x="1424495" y="297089"/>
            <a:ext cx="4331564" cy="523220"/>
          </a:xfrm>
          <a:prstGeom prst="rect">
            <a:avLst/>
          </a:prstGeom>
          <a:noFill/>
        </p:spPr>
        <p:txBody>
          <a:bodyPr wrap="square" rtlCol="0">
            <a:spAutoFit/>
          </a:bodyPr>
          <a:lstStyle/>
          <a:p>
            <a:pPr algn="ctr"/>
            <a:r>
              <a:rPr lang="en-US" sz="2800" b="1">
                <a:solidFill>
                  <a:schemeClr val="accent3"/>
                </a:solidFill>
              </a:rPr>
              <a:t>Formal equality</a:t>
            </a:r>
          </a:p>
        </p:txBody>
      </p:sp>
      <p:sp>
        <p:nvSpPr>
          <p:cNvPr id="10" name="TextBox 9">
            <a:extLst>
              <a:ext uri="{FF2B5EF4-FFF2-40B4-BE49-F238E27FC236}">
                <a16:creationId xmlns:a16="http://schemas.microsoft.com/office/drawing/2014/main" id="{9C641B0B-12D2-834F-A0B1-E7CEA8598FE4}"/>
              </a:ext>
            </a:extLst>
          </p:cNvPr>
          <p:cNvSpPr txBox="1"/>
          <p:nvPr/>
        </p:nvSpPr>
        <p:spPr>
          <a:xfrm>
            <a:off x="6287042" y="297089"/>
            <a:ext cx="4629362" cy="523220"/>
          </a:xfrm>
          <a:prstGeom prst="rect">
            <a:avLst/>
          </a:prstGeom>
          <a:noFill/>
        </p:spPr>
        <p:txBody>
          <a:bodyPr wrap="square" rtlCol="0">
            <a:spAutoFit/>
          </a:bodyPr>
          <a:lstStyle/>
          <a:p>
            <a:pPr algn="ctr"/>
            <a:r>
              <a:rPr lang="en-US" sz="2800" b="1">
                <a:solidFill>
                  <a:schemeClr val="accent6"/>
                </a:solidFill>
              </a:rPr>
              <a:t>Substantive equality</a:t>
            </a:r>
          </a:p>
        </p:txBody>
      </p:sp>
      <p:sp>
        <p:nvSpPr>
          <p:cNvPr id="4" name="TextBox 3">
            <a:extLst>
              <a:ext uri="{FF2B5EF4-FFF2-40B4-BE49-F238E27FC236}">
                <a16:creationId xmlns:a16="http://schemas.microsoft.com/office/drawing/2014/main" id="{A2559D62-A17C-7ACB-D313-FCE326F958E1}"/>
              </a:ext>
            </a:extLst>
          </p:cNvPr>
          <p:cNvSpPr txBox="1"/>
          <p:nvPr/>
        </p:nvSpPr>
        <p:spPr>
          <a:xfrm>
            <a:off x="1356664" y="4799766"/>
            <a:ext cx="9860756" cy="1200329"/>
          </a:xfrm>
          <a:prstGeom prst="rect">
            <a:avLst/>
          </a:prstGeom>
          <a:noFill/>
        </p:spPr>
        <p:txBody>
          <a:bodyPr wrap="square">
            <a:spAutoFit/>
          </a:bodyPr>
          <a:lstStyle/>
          <a:p>
            <a:pPr algn="ctr"/>
            <a:r>
              <a:rPr lang="en-US" b="1">
                <a:solidFill>
                  <a:schemeClr val="accent6"/>
                </a:solidFill>
              </a:rPr>
              <a:t>Substantive equality </a:t>
            </a:r>
            <a:r>
              <a:rPr lang="en-US">
                <a:solidFill>
                  <a:schemeClr val="accent6"/>
                </a:solidFill>
              </a:rPr>
              <a:t>is achieved when one takes into account, where necessary, the differences in characteristics and circumstances of minority communities and provides services with distinct content or using a different method of delivery to ensure that the minority receives services of the same quality as the majority.</a:t>
            </a:r>
          </a:p>
        </p:txBody>
      </p:sp>
    </p:spTree>
    <p:extLst>
      <p:ext uri="{BB962C8B-B14F-4D97-AF65-F5344CB8AC3E}">
        <p14:creationId xmlns:p14="http://schemas.microsoft.com/office/powerpoint/2010/main" val="2646498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D2B26-A9CE-62F1-2881-7CA64F69EB18}"/>
              </a:ext>
            </a:extLst>
          </p:cNvPr>
          <p:cNvSpPr>
            <a:spLocks noGrp="1"/>
          </p:cNvSpPr>
          <p:nvPr>
            <p:ph type="title"/>
          </p:nvPr>
        </p:nvSpPr>
        <p:spPr>
          <a:xfrm>
            <a:off x="497755" y="132029"/>
            <a:ext cx="11376156" cy="900000"/>
          </a:xfrm>
        </p:spPr>
        <p:txBody>
          <a:bodyPr/>
          <a:lstStyle/>
          <a:p>
            <a:r>
              <a:rPr lang="en-US" sz="3200">
                <a:solidFill>
                  <a:schemeClr val="accent6"/>
                </a:solidFill>
                <a:latin typeface="+mn-lt"/>
                <a:cs typeface="+mn-cs"/>
              </a:rPr>
              <a:t>Criteria</a:t>
            </a:r>
          </a:p>
        </p:txBody>
      </p:sp>
      <p:sp>
        <p:nvSpPr>
          <p:cNvPr id="3" name="Slide Number Placeholder 2">
            <a:extLst>
              <a:ext uri="{FF2B5EF4-FFF2-40B4-BE49-F238E27FC236}">
                <a16:creationId xmlns:a16="http://schemas.microsoft.com/office/drawing/2014/main" id="{2F9130A7-F098-5E32-0D7F-5D1267336F54}"/>
              </a:ext>
            </a:extLst>
          </p:cNvPr>
          <p:cNvSpPr>
            <a:spLocks noGrp="1"/>
          </p:cNvSpPr>
          <p:nvPr>
            <p:ph type="sldNum" sz="quarter" idx="11"/>
          </p:nvPr>
        </p:nvSpPr>
        <p:spPr/>
        <p:txBody>
          <a:bodyPr/>
          <a:lstStyle/>
          <a:p>
            <a:fld id="{C42F5A24-FAD5-448B-90C7-C38AA06B112A}" type="slidenum">
              <a:rPr lang="fr-CA" smtClean="0"/>
              <a:pPr/>
              <a:t>5</a:t>
            </a:fld>
            <a:endParaRPr lang="fr-CA"/>
          </a:p>
        </p:txBody>
      </p:sp>
      <p:sp>
        <p:nvSpPr>
          <p:cNvPr id="4" name="Rectangle 3">
            <a:extLst>
              <a:ext uri="{FF2B5EF4-FFF2-40B4-BE49-F238E27FC236}">
                <a16:creationId xmlns:a16="http://schemas.microsoft.com/office/drawing/2014/main" id="{B98EC0B6-019B-2DEC-6C65-71F867A2603A}"/>
              </a:ext>
            </a:extLst>
          </p:cNvPr>
          <p:cNvSpPr/>
          <p:nvPr/>
        </p:nvSpPr>
        <p:spPr>
          <a:xfrm>
            <a:off x="2920753" y="1032029"/>
            <a:ext cx="2610035" cy="214173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5" name="Rectangle 4">
            <a:extLst>
              <a:ext uri="{FF2B5EF4-FFF2-40B4-BE49-F238E27FC236}">
                <a16:creationId xmlns:a16="http://schemas.microsoft.com/office/drawing/2014/main" id="{E341245E-1850-D1BD-DA20-260263F58071}"/>
              </a:ext>
            </a:extLst>
          </p:cNvPr>
          <p:cNvSpPr/>
          <p:nvPr/>
        </p:nvSpPr>
        <p:spPr>
          <a:xfrm>
            <a:off x="6513248" y="1032029"/>
            <a:ext cx="2610035" cy="214173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id="{52B826DC-41B0-529F-0BF6-3D499A5E9AA3}"/>
              </a:ext>
            </a:extLst>
          </p:cNvPr>
          <p:cNvSpPr/>
          <p:nvPr/>
        </p:nvSpPr>
        <p:spPr>
          <a:xfrm>
            <a:off x="2920753" y="3591518"/>
            <a:ext cx="2610035" cy="21417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A6A3C68-BB93-D518-3179-19C4E148C470}"/>
              </a:ext>
            </a:extLst>
          </p:cNvPr>
          <p:cNvSpPr/>
          <p:nvPr/>
        </p:nvSpPr>
        <p:spPr>
          <a:xfrm>
            <a:off x="6513248" y="3591518"/>
            <a:ext cx="2610035" cy="214173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pic>
        <p:nvPicPr>
          <p:cNvPr id="9" name="Graphic 8" descr="Scales of justice outline">
            <a:extLst>
              <a:ext uri="{FF2B5EF4-FFF2-40B4-BE49-F238E27FC236}">
                <a16:creationId xmlns:a16="http://schemas.microsoft.com/office/drawing/2014/main" id="{D0355D73-F84A-AECF-2021-37104084D6A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42928" y="1655638"/>
            <a:ext cx="1365682" cy="1365682"/>
          </a:xfrm>
          <a:prstGeom prst="rect">
            <a:avLst/>
          </a:prstGeom>
        </p:spPr>
      </p:pic>
      <p:pic>
        <p:nvPicPr>
          <p:cNvPr id="11" name="Graphic 10" descr="Speech outline">
            <a:extLst>
              <a:ext uri="{FF2B5EF4-FFF2-40B4-BE49-F238E27FC236}">
                <a16:creationId xmlns:a16="http://schemas.microsoft.com/office/drawing/2014/main" id="{CB0F8D3D-DC1D-54AE-A1CB-CE1DF30DE3A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505013" y="4158892"/>
            <a:ext cx="1441512" cy="1441512"/>
          </a:xfrm>
          <a:prstGeom prst="rect">
            <a:avLst/>
          </a:prstGeom>
        </p:spPr>
      </p:pic>
      <p:sp>
        <p:nvSpPr>
          <p:cNvPr id="12" name="TextBox 11">
            <a:extLst>
              <a:ext uri="{FF2B5EF4-FFF2-40B4-BE49-F238E27FC236}">
                <a16:creationId xmlns:a16="http://schemas.microsoft.com/office/drawing/2014/main" id="{B1D2F0BD-409B-506F-4A65-0C58421DBCDA}"/>
              </a:ext>
            </a:extLst>
          </p:cNvPr>
          <p:cNvSpPr txBox="1"/>
          <p:nvPr/>
        </p:nvSpPr>
        <p:spPr>
          <a:xfrm>
            <a:off x="3184678" y="1166624"/>
            <a:ext cx="2006353" cy="367312"/>
          </a:xfrm>
          <a:prstGeom prst="rect">
            <a:avLst/>
          </a:prstGeom>
          <a:noFill/>
        </p:spPr>
        <p:txBody>
          <a:bodyPr wrap="square" rtlCol="0">
            <a:spAutoFit/>
          </a:bodyPr>
          <a:lstStyle/>
          <a:p>
            <a:pPr algn="ctr"/>
            <a:r>
              <a:rPr lang="en-US" b="1">
                <a:solidFill>
                  <a:schemeClr val="accent1"/>
                </a:solidFill>
              </a:rPr>
              <a:t>Status</a:t>
            </a:r>
          </a:p>
        </p:txBody>
      </p:sp>
      <p:sp>
        <p:nvSpPr>
          <p:cNvPr id="13" name="TextBox 12">
            <a:extLst>
              <a:ext uri="{FF2B5EF4-FFF2-40B4-BE49-F238E27FC236}">
                <a16:creationId xmlns:a16="http://schemas.microsoft.com/office/drawing/2014/main" id="{5CBB0332-ED5E-494D-EDCF-955F994575A3}"/>
              </a:ext>
            </a:extLst>
          </p:cNvPr>
          <p:cNvSpPr txBox="1"/>
          <p:nvPr/>
        </p:nvSpPr>
        <p:spPr>
          <a:xfrm>
            <a:off x="3222593" y="3756858"/>
            <a:ext cx="2006353" cy="367312"/>
          </a:xfrm>
          <a:prstGeom prst="rect">
            <a:avLst/>
          </a:prstGeom>
          <a:noFill/>
        </p:spPr>
        <p:txBody>
          <a:bodyPr wrap="square" rtlCol="0">
            <a:spAutoFit/>
          </a:bodyPr>
          <a:lstStyle/>
          <a:p>
            <a:pPr algn="ctr"/>
            <a:r>
              <a:rPr lang="en-US" b="1">
                <a:solidFill>
                  <a:schemeClr val="accent1"/>
                </a:solidFill>
              </a:rPr>
              <a:t>Use</a:t>
            </a:r>
          </a:p>
        </p:txBody>
      </p:sp>
      <p:sp>
        <p:nvSpPr>
          <p:cNvPr id="14" name="TextBox 13">
            <a:extLst>
              <a:ext uri="{FF2B5EF4-FFF2-40B4-BE49-F238E27FC236}">
                <a16:creationId xmlns:a16="http://schemas.microsoft.com/office/drawing/2014/main" id="{BD9C1139-5FD1-5723-C694-EEE8D66A5EEB}"/>
              </a:ext>
            </a:extLst>
          </p:cNvPr>
          <p:cNvSpPr txBox="1"/>
          <p:nvPr/>
        </p:nvSpPr>
        <p:spPr>
          <a:xfrm>
            <a:off x="6815088" y="3756858"/>
            <a:ext cx="2006353" cy="367312"/>
          </a:xfrm>
          <a:prstGeom prst="rect">
            <a:avLst/>
          </a:prstGeom>
          <a:noFill/>
        </p:spPr>
        <p:txBody>
          <a:bodyPr wrap="square" rtlCol="0">
            <a:spAutoFit/>
          </a:bodyPr>
          <a:lstStyle/>
          <a:p>
            <a:pPr algn="ctr"/>
            <a:r>
              <a:rPr lang="en-US" b="1">
                <a:solidFill>
                  <a:schemeClr val="accent1"/>
                </a:solidFill>
              </a:rPr>
              <a:t>Accessibility</a:t>
            </a:r>
          </a:p>
        </p:txBody>
      </p:sp>
      <p:sp>
        <p:nvSpPr>
          <p:cNvPr id="15" name="TextBox 14">
            <a:extLst>
              <a:ext uri="{FF2B5EF4-FFF2-40B4-BE49-F238E27FC236}">
                <a16:creationId xmlns:a16="http://schemas.microsoft.com/office/drawing/2014/main" id="{B18E6300-36B4-4B91-3E98-5533A51146FB}"/>
              </a:ext>
            </a:extLst>
          </p:cNvPr>
          <p:cNvSpPr txBox="1"/>
          <p:nvPr/>
        </p:nvSpPr>
        <p:spPr>
          <a:xfrm>
            <a:off x="6815088" y="1140315"/>
            <a:ext cx="2006353" cy="367312"/>
          </a:xfrm>
          <a:prstGeom prst="rect">
            <a:avLst/>
          </a:prstGeom>
          <a:noFill/>
        </p:spPr>
        <p:txBody>
          <a:bodyPr wrap="square" rtlCol="0">
            <a:spAutoFit/>
          </a:bodyPr>
          <a:lstStyle/>
          <a:p>
            <a:pPr algn="ctr"/>
            <a:r>
              <a:rPr lang="en-US" b="1">
                <a:solidFill>
                  <a:schemeClr val="accent1"/>
                </a:solidFill>
              </a:rPr>
              <a:t>Quality</a:t>
            </a:r>
          </a:p>
        </p:txBody>
      </p:sp>
      <p:pic>
        <p:nvPicPr>
          <p:cNvPr id="17" name="Graphic 16" descr="Rating 3 Star with solid fill">
            <a:extLst>
              <a:ext uri="{FF2B5EF4-FFF2-40B4-BE49-F238E27FC236}">
                <a16:creationId xmlns:a16="http://schemas.microsoft.com/office/drawing/2014/main" id="{48DD644A-9C26-76CD-E0C8-614E5C90303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003739" y="1357065"/>
            <a:ext cx="1629050" cy="1629050"/>
          </a:xfrm>
          <a:prstGeom prst="rect">
            <a:avLst/>
          </a:prstGeom>
        </p:spPr>
      </p:pic>
      <p:pic>
        <p:nvPicPr>
          <p:cNvPr id="19" name="Graphic 18" descr="Ticket outline">
            <a:extLst>
              <a:ext uri="{FF2B5EF4-FFF2-40B4-BE49-F238E27FC236}">
                <a16:creationId xmlns:a16="http://schemas.microsoft.com/office/drawing/2014/main" id="{57A82BA6-30AE-7EA5-249D-A54638D5E84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111004" y="4118756"/>
            <a:ext cx="1521785" cy="1521785"/>
          </a:xfrm>
          <a:prstGeom prst="rect">
            <a:avLst/>
          </a:prstGeom>
        </p:spPr>
      </p:pic>
    </p:spTree>
    <p:extLst>
      <p:ext uri="{BB962C8B-B14F-4D97-AF65-F5344CB8AC3E}">
        <p14:creationId xmlns:p14="http://schemas.microsoft.com/office/powerpoint/2010/main" val="1673093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34270-9434-3B6D-EB0A-18EA18C657DB}"/>
              </a:ext>
            </a:extLst>
          </p:cNvPr>
          <p:cNvSpPr>
            <a:spLocks noGrp="1"/>
          </p:cNvSpPr>
          <p:nvPr>
            <p:ph type="title"/>
          </p:nvPr>
        </p:nvSpPr>
        <p:spPr>
          <a:xfrm>
            <a:off x="407922" y="836712"/>
            <a:ext cx="11376156" cy="900000"/>
          </a:xfrm>
        </p:spPr>
        <p:txBody>
          <a:bodyPr/>
          <a:lstStyle/>
          <a:p>
            <a:pPr algn="ctr"/>
            <a:br>
              <a:rPr lang="en-US" sz="4000" dirty="0">
                <a:solidFill>
                  <a:schemeClr val="accent6"/>
                </a:solidFill>
                <a:latin typeface="+mj-lt"/>
              </a:rPr>
            </a:br>
            <a:r>
              <a:rPr lang="en-US" sz="4000" dirty="0">
                <a:solidFill>
                  <a:schemeClr val="accent6"/>
                </a:solidFill>
                <a:latin typeface="+mj-lt"/>
              </a:rPr>
              <a:t>True or false?</a:t>
            </a:r>
            <a:br>
              <a:rPr lang="en-US" dirty="0"/>
            </a:br>
            <a:br>
              <a:rPr lang="en-US" dirty="0"/>
            </a:br>
            <a:r>
              <a:rPr lang="en-US" dirty="0">
                <a:latin typeface="+mj-lt"/>
              </a:rPr>
              <a:t>The Supreme Court of Canada's decision in CALDECH </a:t>
            </a:r>
            <a:br>
              <a:rPr lang="en-US" dirty="0">
                <a:latin typeface="+mj-lt"/>
              </a:rPr>
            </a:br>
            <a:r>
              <a:rPr lang="en-US" dirty="0">
                <a:latin typeface="+mj-lt"/>
              </a:rPr>
              <a:t>pertains to the interpretation of Part VII of the </a:t>
            </a:r>
            <a:br>
              <a:rPr lang="en-US" dirty="0">
                <a:latin typeface="+mj-lt"/>
              </a:rPr>
            </a:br>
            <a:r>
              <a:rPr lang="en-US" i="1" dirty="0">
                <a:latin typeface="+mj-lt"/>
              </a:rPr>
              <a:t>Official Languages Act</a:t>
            </a:r>
            <a:r>
              <a:rPr lang="en-US" dirty="0">
                <a:latin typeface="+mj-lt"/>
              </a:rPr>
              <a:t>.</a:t>
            </a:r>
          </a:p>
        </p:txBody>
      </p:sp>
      <p:sp>
        <p:nvSpPr>
          <p:cNvPr id="3" name="Slide Number Placeholder 2">
            <a:extLst>
              <a:ext uri="{FF2B5EF4-FFF2-40B4-BE49-F238E27FC236}">
                <a16:creationId xmlns:a16="http://schemas.microsoft.com/office/drawing/2014/main" id="{289A488B-DB07-FA8F-0C28-8EE8816A2502}"/>
              </a:ext>
            </a:extLst>
          </p:cNvPr>
          <p:cNvSpPr>
            <a:spLocks noGrp="1"/>
          </p:cNvSpPr>
          <p:nvPr>
            <p:ph type="sldNum" sz="quarter" idx="11"/>
          </p:nvPr>
        </p:nvSpPr>
        <p:spPr/>
        <p:txBody>
          <a:bodyPr/>
          <a:lstStyle/>
          <a:p>
            <a:fld id="{C42F5A24-FAD5-448B-90C7-C38AA06B112A}" type="slidenum">
              <a:rPr lang="fr-CA" smtClean="0"/>
              <a:pPr/>
              <a:t>6</a:t>
            </a:fld>
            <a:endParaRPr lang="fr-CA"/>
          </a:p>
        </p:txBody>
      </p:sp>
      <p:sp>
        <p:nvSpPr>
          <p:cNvPr id="5" name="Rectangle: Rounded Corners 4">
            <a:extLst>
              <a:ext uri="{FF2B5EF4-FFF2-40B4-BE49-F238E27FC236}">
                <a16:creationId xmlns:a16="http://schemas.microsoft.com/office/drawing/2014/main" id="{4781A972-729F-796A-C6E6-20B9B6F0C8AD}"/>
              </a:ext>
            </a:extLst>
          </p:cNvPr>
          <p:cNvSpPr/>
          <p:nvPr/>
        </p:nvSpPr>
        <p:spPr>
          <a:xfrm>
            <a:off x="4259796" y="3717032"/>
            <a:ext cx="3672408" cy="1080120"/>
          </a:xfrm>
          <a:prstGeom prst="roundRect">
            <a:avLst/>
          </a:prstGeom>
          <a:solidFill>
            <a:schemeClr val="accent4"/>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en-US" sz="3600" b="1">
                <a:solidFill>
                  <a:schemeClr val="accent1"/>
                </a:solidFill>
              </a:rPr>
              <a:t>False</a:t>
            </a:r>
          </a:p>
        </p:txBody>
      </p:sp>
    </p:spTree>
    <p:extLst>
      <p:ext uri="{BB962C8B-B14F-4D97-AF65-F5344CB8AC3E}">
        <p14:creationId xmlns:p14="http://schemas.microsoft.com/office/powerpoint/2010/main" val="3865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956B910-6EF9-B04D-A7D1-D2F2910F4ECB}"/>
              </a:ext>
            </a:extLst>
          </p:cNvPr>
          <p:cNvSpPr>
            <a:spLocks noGrp="1"/>
          </p:cNvSpPr>
          <p:nvPr>
            <p:ph type="sldNum" sz="quarter" idx="11"/>
          </p:nvPr>
        </p:nvSpPr>
        <p:spPr/>
        <p:txBody>
          <a:bodyPr/>
          <a:lstStyle/>
          <a:p>
            <a:fld id="{C42F5A24-FAD5-448B-90C7-C38AA06B112A}" type="slidenum">
              <a:rPr lang="fr-CA" smtClean="0"/>
              <a:pPr/>
              <a:t>7</a:t>
            </a:fld>
            <a:endParaRPr lang="fr-CA"/>
          </a:p>
        </p:txBody>
      </p:sp>
      <p:sp>
        <p:nvSpPr>
          <p:cNvPr id="8" name="TextBox 7">
            <a:extLst>
              <a:ext uri="{FF2B5EF4-FFF2-40B4-BE49-F238E27FC236}">
                <a16:creationId xmlns:a16="http://schemas.microsoft.com/office/drawing/2014/main" id="{760F9932-E60A-5DC5-A9B7-4DA155829E8A}"/>
              </a:ext>
            </a:extLst>
          </p:cNvPr>
          <p:cNvSpPr txBox="1"/>
          <p:nvPr/>
        </p:nvSpPr>
        <p:spPr>
          <a:xfrm>
            <a:off x="191344" y="147888"/>
            <a:ext cx="8409708" cy="584775"/>
          </a:xfrm>
          <a:prstGeom prst="rect">
            <a:avLst/>
          </a:prstGeom>
          <a:noFill/>
        </p:spPr>
        <p:txBody>
          <a:bodyPr wrap="square" lIns="91440" tIns="45720" rIns="91440" bIns="45720" rtlCol="0" anchor="t">
            <a:spAutoFit/>
          </a:bodyPr>
          <a:lstStyle/>
          <a:p>
            <a:r>
              <a:rPr lang="en-US" sz="3200" b="1">
                <a:solidFill>
                  <a:schemeClr val="accent6"/>
                </a:solidFill>
              </a:rPr>
              <a:t>Legislative context and policy framework</a:t>
            </a:r>
          </a:p>
        </p:txBody>
      </p:sp>
      <p:sp>
        <p:nvSpPr>
          <p:cNvPr id="4" name="Rectangle 3">
            <a:extLst>
              <a:ext uri="{FF2B5EF4-FFF2-40B4-BE49-F238E27FC236}">
                <a16:creationId xmlns:a16="http://schemas.microsoft.com/office/drawing/2014/main" id="{E4A6FE77-2B48-5C25-7B85-DBFAFA8EAE74}"/>
              </a:ext>
            </a:extLst>
          </p:cNvPr>
          <p:cNvSpPr/>
          <p:nvPr>
            <p:custDataLst>
              <p:tags r:id="rId1"/>
            </p:custDataLst>
          </p:nvPr>
        </p:nvSpPr>
        <p:spPr>
          <a:xfrm>
            <a:off x="1484022" y="1130995"/>
            <a:ext cx="2533579" cy="3272621"/>
          </a:xfrm>
          <a:prstGeom prst="rect">
            <a:avLst/>
          </a:prstGeom>
          <a:noFill/>
          <a:ln w="19050">
            <a:solidFill>
              <a:srgbClr val="6BC2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a:extLst>
              <a:ext uri="{FF2B5EF4-FFF2-40B4-BE49-F238E27FC236}">
                <a16:creationId xmlns:a16="http://schemas.microsoft.com/office/drawing/2014/main" id="{8E043E33-09C2-F0E0-211A-7FB3D4197E84}"/>
              </a:ext>
            </a:extLst>
          </p:cNvPr>
          <p:cNvSpPr txBox="1">
            <a:spLocks/>
          </p:cNvSpPr>
          <p:nvPr/>
        </p:nvSpPr>
        <p:spPr>
          <a:xfrm>
            <a:off x="1471354" y="1933917"/>
            <a:ext cx="2546247" cy="1154915"/>
          </a:xfrm>
          <a:prstGeom prst="rect">
            <a:avLst/>
          </a:prstGeom>
        </p:spPr>
        <p:txBody>
          <a:bodyPr vert="horz" lIns="91440" tIns="45720" rIns="91440" bIns="45720" rtlCol="0" anchor="t">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pPr>
            <a:r>
              <a:rPr lang="en-US" sz="1800" b="1" i="1">
                <a:solidFill>
                  <a:srgbClr val="000000"/>
                </a:solidFill>
                <a:latin typeface="+mn-lt"/>
                <a:cs typeface="Arial"/>
              </a:rPr>
              <a:t>Canadian Charter </a:t>
            </a:r>
          </a:p>
          <a:p>
            <a:pPr marL="0" indent="0" algn="ctr">
              <a:spcBef>
                <a:spcPts val="0"/>
              </a:spcBef>
              <a:buNone/>
            </a:pPr>
            <a:r>
              <a:rPr lang="en-US" sz="1800" b="1" i="1">
                <a:solidFill>
                  <a:srgbClr val="000000"/>
                </a:solidFill>
                <a:latin typeface="+mn-lt"/>
                <a:cs typeface="Arial"/>
              </a:rPr>
              <a:t>of Rights and Freedoms</a:t>
            </a:r>
          </a:p>
          <a:p>
            <a:pPr marL="0" indent="0" algn="ctr">
              <a:spcBef>
                <a:spcPts val="0"/>
              </a:spcBef>
              <a:buNone/>
            </a:pPr>
            <a:endParaRPr lang="en-US" sz="1800" b="1">
              <a:solidFill>
                <a:srgbClr val="000000"/>
              </a:solidFill>
              <a:latin typeface="+mn-lt"/>
              <a:cs typeface="Arial"/>
            </a:endParaRPr>
          </a:p>
          <a:p>
            <a:pPr marL="0" indent="0" algn="ctr">
              <a:spcBef>
                <a:spcPts val="0"/>
              </a:spcBef>
              <a:buNone/>
            </a:pPr>
            <a:r>
              <a:rPr lang="en-US" sz="1800">
                <a:solidFill>
                  <a:schemeClr val="tx1"/>
                </a:solidFill>
                <a:latin typeface="+mn-lt"/>
                <a:cs typeface="Arial"/>
              </a:rPr>
              <a:t>Section 20</a:t>
            </a:r>
          </a:p>
          <a:p>
            <a:pPr marL="0" indent="0" algn="ctr">
              <a:spcBef>
                <a:spcPts val="0"/>
              </a:spcBef>
              <a:buNone/>
            </a:pPr>
            <a:r>
              <a:rPr lang="en-US" sz="1800">
                <a:solidFill>
                  <a:schemeClr val="tx1"/>
                </a:solidFill>
                <a:latin typeface="+mn-lt"/>
                <a:cs typeface="Arial"/>
              </a:rPr>
              <a:t>Communications by public with federal institutions</a:t>
            </a:r>
            <a:endParaRPr lang="en-US">
              <a:solidFill>
                <a:schemeClr val="tx1"/>
              </a:solidFill>
            </a:endParaRPr>
          </a:p>
          <a:p>
            <a:pPr marL="0" indent="0" algn="ctr">
              <a:buNone/>
            </a:pPr>
            <a:endParaRPr lang="en-US" sz="1400" b="1">
              <a:solidFill>
                <a:srgbClr val="000000"/>
              </a:solidFill>
              <a:latin typeface="+mn-lt"/>
              <a:cs typeface="Arial"/>
            </a:endParaRPr>
          </a:p>
          <a:p>
            <a:pPr marL="285750" indent="-285750">
              <a:buFont typeface="Arial" pitchFamily="2" charset="2"/>
              <a:buChar char="•"/>
            </a:pPr>
            <a:endParaRPr lang="en-US" sz="1400">
              <a:solidFill>
                <a:srgbClr val="000000"/>
              </a:solidFill>
            </a:endParaRPr>
          </a:p>
          <a:p>
            <a:pPr marL="285750" indent="-285750">
              <a:buFont typeface="Arial" pitchFamily="2" charset="2"/>
              <a:buChar char="•"/>
            </a:pPr>
            <a:endParaRPr lang="en-CA" sz="1400">
              <a:solidFill>
                <a:srgbClr val="63CECA"/>
              </a:solidFill>
            </a:endParaRPr>
          </a:p>
          <a:p>
            <a:pPr marL="285750" indent="-285750" algn="ctr"/>
            <a:endParaRPr lang="en-US" sz="1400" b="1">
              <a:solidFill>
                <a:srgbClr val="63CECA"/>
              </a:solidFill>
              <a:latin typeface="+mn-lt"/>
            </a:endParaRPr>
          </a:p>
        </p:txBody>
      </p:sp>
      <p:pic>
        <p:nvPicPr>
          <p:cNvPr id="7" name="Graphique 5" descr="Quill contour">
            <a:extLst>
              <a:ext uri="{FF2B5EF4-FFF2-40B4-BE49-F238E27FC236}">
                <a16:creationId xmlns:a16="http://schemas.microsoft.com/office/drawing/2014/main" id="{353B431A-18FB-D045-520E-13CE8974FA7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420785" y="1203170"/>
            <a:ext cx="647384" cy="647384"/>
          </a:xfrm>
          <a:prstGeom prst="rect">
            <a:avLst/>
          </a:prstGeom>
        </p:spPr>
      </p:pic>
      <p:sp>
        <p:nvSpPr>
          <p:cNvPr id="9" name="Rectangle 8">
            <a:extLst>
              <a:ext uri="{FF2B5EF4-FFF2-40B4-BE49-F238E27FC236}">
                <a16:creationId xmlns:a16="http://schemas.microsoft.com/office/drawing/2014/main" id="{6EDE5B4E-4A3A-DF6E-43E8-D06475D8CEDF}"/>
              </a:ext>
            </a:extLst>
          </p:cNvPr>
          <p:cNvSpPr/>
          <p:nvPr>
            <p:custDataLst>
              <p:tags r:id="rId2"/>
            </p:custDataLst>
          </p:nvPr>
        </p:nvSpPr>
        <p:spPr>
          <a:xfrm>
            <a:off x="7965592" y="1124744"/>
            <a:ext cx="2552393" cy="3272620"/>
          </a:xfrm>
          <a:prstGeom prst="rect">
            <a:avLst/>
          </a:prstGeom>
          <a:noFill/>
          <a:ln w="19050">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3" descr="Checklist outline">
            <a:extLst>
              <a:ext uri="{FF2B5EF4-FFF2-40B4-BE49-F238E27FC236}">
                <a16:creationId xmlns:a16="http://schemas.microsoft.com/office/drawing/2014/main" id="{74FFB68A-445C-50E1-096A-1D60F818FED8}"/>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8898907" y="1268632"/>
            <a:ext cx="711171" cy="665284"/>
          </a:xfrm>
          <a:prstGeom prst="rect">
            <a:avLst/>
          </a:prstGeom>
        </p:spPr>
      </p:pic>
      <p:sp>
        <p:nvSpPr>
          <p:cNvPr id="12" name="Rectangle 11">
            <a:extLst>
              <a:ext uri="{FF2B5EF4-FFF2-40B4-BE49-F238E27FC236}">
                <a16:creationId xmlns:a16="http://schemas.microsoft.com/office/drawing/2014/main" id="{85A66BFC-1B9E-1855-A782-19AC544A5BCD}"/>
              </a:ext>
            </a:extLst>
          </p:cNvPr>
          <p:cNvSpPr/>
          <p:nvPr>
            <p:custDataLst>
              <p:tags r:id="rId3"/>
            </p:custDataLst>
          </p:nvPr>
        </p:nvSpPr>
        <p:spPr>
          <a:xfrm>
            <a:off x="4727848" y="1124744"/>
            <a:ext cx="2533579" cy="3272625"/>
          </a:xfrm>
          <a:prstGeom prst="rect">
            <a:avLst/>
          </a:prstGeom>
          <a:noFill/>
          <a:ln w="19050">
            <a:solidFill>
              <a:srgbClr val="F9AB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00F1C9EF-8BBB-DCCB-0858-2AE03295F09E}"/>
              </a:ext>
            </a:extLst>
          </p:cNvPr>
          <p:cNvSpPr txBox="1">
            <a:spLocks/>
          </p:cNvSpPr>
          <p:nvPr/>
        </p:nvSpPr>
        <p:spPr>
          <a:xfrm>
            <a:off x="4727848" y="1933917"/>
            <a:ext cx="2546247" cy="2212473"/>
          </a:xfrm>
          <a:prstGeom prst="rect">
            <a:avLst/>
          </a:prstGeom>
        </p:spPr>
        <p:txBody>
          <a:bodyPr vert="horz" lIns="91440" tIns="45720" rIns="91440" bIns="45720" rtlCol="0" anchor="t">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pPr>
            <a:r>
              <a:rPr lang="en-US" sz="1800" b="1" i="1">
                <a:solidFill>
                  <a:srgbClr val="000000"/>
                </a:solidFill>
                <a:latin typeface="+mn-lt"/>
                <a:cs typeface="Arial"/>
              </a:rPr>
              <a:t>Official </a:t>
            </a:r>
          </a:p>
          <a:p>
            <a:pPr marL="0" indent="0" algn="ctr">
              <a:spcBef>
                <a:spcPts val="0"/>
              </a:spcBef>
              <a:buNone/>
            </a:pPr>
            <a:r>
              <a:rPr lang="en-US" sz="1800" b="1" i="1">
                <a:solidFill>
                  <a:srgbClr val="000000"/>
                </a:solidFill>
                <a:latin typeface="+mn-lt"/>
                <a:cs typeface="Arial"/>
              </a:rPr>
              <a:t>Languages </a:t>
            </a:r>
          </a:p>
          <a:p>
            <a:pPr marL="0" indent="0" algn="ctr">
              <a:spcBef>
                <a:spcPts val="0"/>
              </a:spcBef>
              <a:buNone/>
            </a:pPr>
            <a:r>
              <a:rPr lang="en-US" sz="1800" b="1" i="1">
                <a:solidFill>
                  <a:srgbClr val="000000"/>
                </a:solidFill>
                <a:latin typeface="+mn-lt"/>
                <a:cs typeface="Arial"/>
              </a:rPr>
              <a:t>Act</a:t>
            </a:r>
          </a:p>
          <a:p>
            <a:pPr marL="0" indent="0" algn="ctr">
              <a:spcBef>
                <a:spcPts val="0"/>
              </a:spcBef>
              <a:buNone/>
            </a:pPr>
            <a:br>
              <a:rPr lang="en-US" sz="1800" b="1">
                <a:solidFill>
                  <a:srgbClr val="000000"/>
                </a:solidFill>
                <a:latin typeface="+mn-lt"/>
                <a:cs typeface="Arial"/>
              </a:rPr>
            </a:br>
            <a:r>
              <a:rPr lang="en-US" sz="1800">
                <a:solidFill>
                  <a:schemeClr val="tx1"/>
                </a:solidFill>
                <a:latin typeface="+mn-lt"/>
                <a:cs typeface="Arial"/>
              </a:rPr>
              <a:t>PART IV</a:t>
            </a:r>
          </a:p>
          <a:p>
            <a:pPr marL="0" indent="0" algn="ctr">
              <a:spcBef>
                <a:spcPts val="0"/>
              </a:spcBef>
              <a:buNone/>
            </a:pPr>
            <a:r>
              <a:rPr lang="en-US" sz="1800">
                <a:solidFill>
                  <a:schemeClr val="tx1"/>
                </a:solidFill>
                <a:latin typeface="+mn-lt"/>
                <a:cs typeface="Arial"/>
              </a:rPr>
              <a:t>Communications with and services to the public</a:t>
            </a:r>
            <a:endParaRPr lang="en-US" sz="1800">
              <a:solidFill>
                <a:schemeClr val="tx1"/>
              </a:solidFill>
            </a:endParaRPr>
          </a:p>
        </p:txBody>
      </p:sp>
      <p:pic>
        <p:nvPicPr>
          <p:cNvPr id="16" name="Graphique 7" descr="Scales of justice contour">
            <a:extLst>
              <a:ext uri="{FF2B5EF4-FFF2-40B4-BE49-F238E27FC236}">
                <a16:creationId xmlns:a16="http://schemas.microsoft.com/office/drawing/2014/main" id="{BE1475F5-A2C5-53A7-0933-95EA808F737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639051" y="1150540"/>
            <a:ext cx="711171" cy="711171"/>
          </a:xfrm>
          <a:prstGeom prst="rect">
            <a:avLst/>
          </a:prstGeom>
        </p:spPr>
      </p:pic>
      <p:sp>
        <p:nvSpPr>
          <p:cNvPr id="25" name="Content Placeholder 2">
            <a:extLst>
              <a:ext uri="{FF2B5EF4-FFF2-40B4-BE49-F238E27FC236}">
                <a16:creationId xmlns:a16="http://schemas.microsoft.com/office/drawing/2014/main" id="{BBF34398-4C25-7C19-0265-0EE0D54B4E62}"/>
              </a:ext>
            </a:extLst>
          </p:cNvPr>
          <p:cNvSpPr txBox="1">
            <a:spLocks/>
          </p:cNvSpPr>
          <p:nvPr/>
        </p:nvSpPr>
        <p:spPr>
          <a:xfrm>
            <a:off x="7981370" y="1933916"/>
            <a:ext cx="2546247" cy="2212473"/>
          </a:xfrm>
          <a:prstGeom prst="rect">
            <a:avLst/>
          </a:prstGeom>
        </p:spPr>
        <p:txBody>
          <a:bodyPr vert="horz" lIns="91440" tIns="45720" rIns="91440" bIns="45720" rtlCol="0" anchor="t">
            <a:noAutofit/>
          </a:bodyPr>
          <a:lstStyle>
            <a:lvl1pPr marL="457200" indent="-457200" algn="l" defTabSz="914400" rtl="0" eaLnBrk="1" latinLnBrk="0" hangingPunct="1">
              <a:spcBef>
                <a:spcPct val="20000"/>
              </a:spcBef>
              <a:buClr>
                <a:schemeClr val="accent1"/>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pPr>
            <a:r>
              <a:rPr lang="en-US" sz="1800" b="1">
                <a:solidFill>
                  <a:srgbClr val="000000"/>
                </a:solidFill>
                <a:latin typeface="+mn-lt"/>
                <a:cs typeface="Arial"/>
              </a:rPr>
              <a:t>Policy on </a:t>
            </a:r>
          </a:p>
          <a:p>
            <a:pPr marL="0" indent="0" algn="ctr">
              <a:spcBef>
                <a:spcPts val="0"/>
              </a:spcBef>
              <a:buNone/>
            </a:pPr>
            <a:r>
              <a:rPr lang="en-US" sz="1800" b="1">
                <a:solidFill>
                  <a:srgbClr val="000000"/>
                </a:solidFill>
                <a:latin typeface="+mn-lt"/>
                <a:cs typeface="Arial"/>
              </a:rPr>
              <a:t>Official</a:t>
            </a:r>
          </a:p>
          <a:p>
            <a:pPr marL="0" indent="0" algn="ctr">
              <a:spcBef>
                <a:spcPts val="0"/>
              </a:spcBef>
              <a:buNone/>
            </a:pPr>
            <a:r>
              <a:rPr lang="en-US" sz="1800" b="1">
                <a:solidFill>
                  <a:srgbClr val="000000"/>
                </a:solidFill>
                <a:latin typeface="+mn-lt"/>
                <a:cs typeface="Arial"/>
              </a:rPr>
              <a:t>Languages</a:t>
            </a:r>
          </a:p>
          <a:p>
            <a:pPr marL="0" indent="0" algn="ctr">
              <a:spcBef>
                <a:spcPts val="0"/>
              </a:spcBef>
              <a:buNone/>
            </a:pPr>
            <a:br>
              <a:rPr lang="en-US" sz="1800" b="1">
                <a:solidFill>
                  <a:srgbClr val="000000"/>
                </a:solidFill>
                <a:latin typeface="+mn-lt"/>
                <a:cs typeface="Arial"/>
              </a:rPr>
            </a:br>
            <a:r>
              <a:rPr lang="en-US" sz="1800">
                <a:solidFill>
                  <a:schemeClr val="tx1"/>
                </a:solidFill>
                <a:latin typeface="+mn-lt"/>
                <a:cs typeface="Arial"/>
              </a:rPr>
              <a:t>6.2.2</a:t>
            </a:r>
          </a:p>
          <a:p>
            <a:pPr marL="0" indent="0" algn="ctr">
              <a:spcBef>
                <a:spcPts val="0"/>
              </a:spcBef>
              <a:buNone/>
            </a:pPr>
            <a:r>
              <a:rPr lang="en-US" sz="1800">
                <a:solidFill>
                  <a:schemeClr val="tx1"/>
                </a:solidFill>
                <a:latin typeface="+mn-lt"/>
                <a:cs typeface="Arial"/>
              </a:rPr>
              <a:t>Equality and simultaneity</a:t>
            </a:r>
            <a:endParaRPr lang="en-US" sz="1800">
              <a:solidFill>
                <a:schemeClr val="tx1"/>
              </a:solidFill>
            </a:endParaRPr>
          </a:p>
        </p:txBody>
      </p:sp>
      <p:sp>
        <p:nvSpPr>
          <p:cNvPr id="35" name="Rectangle 34">
            <a:extLst>
              <a:ext uri="{FF2B5EF4-FFF2-40B4-BE49-F238E27FC236}">
                <a16:creationId xmlns:a16="http://schemas.microsoft.com/office/drawing/2014/main" id="{9EFAA76E-4012-B561-93AD-83A1CC120E07}"/>
              </a:ext>
            </a:extLst>
          </p:cNvPr>
          <p:cNvSpPr/>
          <p:nvPr>
            <p:custDataLst>
              <p:tags r:id="rId4"/>
            </p:custDataLst>
          </p:nvPr>
        </p:nvSpPr>
        <p:spPr>
          <a:xfrm>
            <a:off x="4723656" y="4627984"/>
            <a:ext cx="2533579" cy="1466028"/>
          </a:xfrm>
          <a:prstGeom prst="rect">
            <a:avLst/>
          </a:prstGeom>
          <a:noFill/>
          <a:ln w="19050">
            <a:solidFill>
              <a:srgbClr val="6BC2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a:solidFill>
                  <a:schemeClr val="tx2"/>
                </a:solidFill>
              </a:rPr>
              <a:t>Official Languages (Communications with and Services to the Public) Regulations</a:t>
            </a:r>
          </a:p>
        </p:txBody>
      </p:sp>
      <p:cxnSp>
        <p:nvCxnSpPr>
          <p:cNvPr id="37" name="Straight Connector 36">
            <a:extLst>
              <a:ext uri="{FF2B5EF4-FFF2-40B4-BE49-F238E27FC236}">
                <a16:creationId xmlns:a16="http://schemas.microsoft.com/office/drawing/2014/main" id="{A61E2056-8BBE-26C7-AED6-6ED3594B4311}"/>
              </a:ext>
            </a:extLst>
          </p:cNvPr>
          <p:cNvCxnSpPr>
            <a:cxnSpLocks/>
            <a:stCxn id="12" idx="2"/>
            <a:endCxn id="35" idx="0"/>
          </p:cNvCxnSpPr>
          <p:nvPr/>
        </p:nvCxnSpPr>
        <p:spPr>
          <a:xfrm flipH="1">
            <a:off x="5990446" y="4397369"/>
            <a:ext cx="4192" cy="230615"/>
          </a:xfrm>
          <a:prstGeom prst="line">
            <a:avLst/>
          </a:prstGeom>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E0B9BE01-96E9-8D9D-78E9-664F95EAFB3C}"/>
              </a:ext>
            </a:extLst>
          </p:cNvPr>
          <p:cNvSpPr/>
          <p:nvPr>
            <p:custDataLst>
              <p:tags r:id="rId5"/>
            </p:custDataLst>
          </p:nvPr>
        </p:nvSpPr>
        <p:spPr>
          <a:xfrm>
            <a:off x="7965592" y="4627984"/>
            <a:ext cx="2533579" cy="1466029"/>
          </a:xfrm>
          <a:prstGeom prst="rect">
            <a:avLst/>
          </a:prstGeom>
          <a:noFill/>
          <a:ln w="19050">
            <a:solidFill>
              <a:srgbClr val="6BC2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Directive on the Application of the Official Languages Regulations</a:t>
            </a:r>
          </a:p>
          <a:p>
            <a:pPr algn="ctr"/>
            <a:endParaRPr lang="en-US" sz="800" dirty="0">
              <a:solidFill>
                <a:schemeClr val="tx1"/>
              </a:solidFill>
            </a:endParaRPr>
          </a:p>
          <a:p>
            <a:pPr algn="ctr"/>
            <a:r>
              <a:rPr lang="en-US" sz="1350" dirty="0">
                <a:solidFill>
                  <a:schemeClr val="tx1"/>
                </a:solidFill>
              </a:rPr>
              <a:t>Directive on Official Languages for Communications and Services</a:t>
            </a:r>
          </a:p>
        </p:txBody>
      </p:sp>
      <p:cxnSp>
        <p:nvCxnSpPr>
          <p:cNvPr id="40" name="Straight Connector 39">
            <a:extLst>
              <a:ext uri="{FF2B5EF4-FFF2-40B4-BE49-F238E27FC236}">
                <a16:creationId xmlns:a16="http://schemas.microsoft.com/office/drawing/2014/main" id="{B5C2639D-05C0-FB32-7539-67B8A5F406E2}"/>
              </a:ext>
            </a:extLst>
          </p:cNvPr>
          <p:cNvCxnSpPr>
            <a:cxnSpLocks/>
            <a:stCxn id="9" idx="2"/>
            <a:endCxn id="38" idx="0"/>
          </p:cNvCxnSpPr>
          <p:nvPr/>
        </p:nvCxnSpPr>
        <p:spPr>
          <a:xfrm flipH="1">
            <a:off x="9232382" y="4397364"/>
            <a:ext cx="9407" cy="23062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3778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7FC15-69C7-3CE8-4739-606C74ADE284}"/>
              </a:ext>
            </a:extLst>
          </p:cNvPr>
          <p:cNvSpPr>
            <a:spLocks noGrp="1"/>
          </p:cNvSpPr>
          <p:nvPr>
            <p:ph type="title"/>
          </p:nvPr>
        </p:nvSpPr>
        <p:spPr>
          <a:xfrm>
            <a:off x="480000" y="602891"/>
            <a:ext cx="11376156" cy="521853"/>
          </a:xfrm>
        </p:spPr>
        <p:txBody>
          <a:bodyPr/>
          <a:lstStyle/>
          <a:p>
            <a:pPr algn="ctr"/>
            <a:r>
              <a:rPr lang="en-US" sz="4000">
                <a:solidFill>
                  <a:schemeClr val="accent6"/>
                </a:solidFill>
                <a:latin typeface="+mn-lt"/>
                <a:cs typeface="+mn-cs"/>
              </a:rPr>
              <a:t>True or False?</a:t>
            </a:r>
          </a:p>
        </p:txBody>
      </p:sp>
      <p:sp>
        <p:nvSpPr>
          <p:cNvPr id="3" name="Slide Number Placeholder 2">
            <a:extLst>
              <a:ext uri="{FF2B5EF4-FFF2-40B4-BE49-F238E27FC236}">
                <a16:creationId xmlns:a16="http://schemas.microsoft.com/office/drawing/2014/main" id="{DA283B5C-CF9B-8CF2-7CB5-14C5F75F78A6}"/>
              </a:ext>
            </a:extLst>
          </p:cNvPr>
          <p:cNvSpPr>
            <a:spLocks noGrp="1"/>
          </p:cNvSpPr>
          <p:nvPr>
            <p:ph type="sldNum" sz="quarter" idx="11"/>
          </p:nvPr>
        </p:nvSpPr>
        <p:spPr/>
        <p:txBody>
          <a:bodyPr/>
          <a:lstStyle/>
          <a:p>
            <a:fld id="{C42F5A24-FAD5-448B-90C7-C38AA06B112A}" type="slidenum">
              <a:rPr lang="fr-CA" smtClean="0"/>
              <a:pPr/>
              <a:t>8</a:t>
            </a:fld>
            <a:endParaRPr lang="fr-CA"/>
          </a:p>
        </p:txBody>
      </p:sp>
      <p:sp>
        <p:nvSpPr>
          <p:cNvPr id="4" name="Text Placeholder 3">
            <a:extLst>
              <a:ext uri="{FF2B5EF4-FFF2-40B4-BE49-F238E27FC236}">
                <a16:creationId xmlns:a16="http://schemas.microsoft.com/office/drawing/2014/main" id="{5DEBC32A-7A8C-311F-9E95-62CB1E2F358E}"/>
              </a:ext>
            </a:extLst>
          </p:cNvPr>
          <p:cNvSpPr>
            <a:spLocks noGrp="1"/>
          </p:cNvSpPr>
          <p:nvPr>
            <p:ph type="body" sz="quarter" idx="12"/>
          </p:nvPr>
        </p:nvSpPr>
        <p:spPr/>
        <p:txBody>
          <a:bodyPr/>
          <a:lstStyle/>
          <a:p>
            <a:pPr marL="0" indent="0" algn="ctr">
              <a:buNone/>
            </a:pPr>
            <a:r>
              <a:rPr lang="en-CA" b="1" i="0" u="none" strike="noStrike">
                <a:solidFill>
                  <a:srgbClr val="000000"/>
                </a:solidFill>
                <a:effectLst/>
                <a:latin typeface="Arial" panose="020B0604020202020204" pitchFamily="34" charset="0"/>
              </a:rPr>
              <a:t>Only services provided by federal institutions are covered by the </a:t>
            </a:r>
            <a:r>
              <a:rPr lang="en-CA" b="1" u="none" strike="noStrike">
                <a:solidFill>
                  <a:srgbClr val="000000"/>
                </a:solidFill>
                <a:effectLst/>
                <a:latin typeface="Arial" panose="020B0604020202020204" pitchFamily="34" charset="0"/>
              </a:rPr>
              <a:t>CALDECH</a:t>
            </a:r>
            <a:r>
              <a:rPr lang="en-CA" b="1" i="1" u="none" strike="noStrike">
                <a:solidFill>
                  <a:srgbClr val="000000"/>
                </a:solidFill>
                <a:effectLst/>
                <a:latin typeface="Arial" panose="020B0604020202020204" pitchFamily="34" charset="0"/>
              </a:rPr>
              <a:t> </a:t>
            </a:r>
            <a:r>
              <a:rPr lang="en-CA" b="1" u="none" strike="noStrike">
                <a:solidFill>
                  <a:srgbClr val="000000"/>
                </a:solidFill>
                <a:effectLst/>
                <a:latin typeface="Arial" panose="020B0604020202020204" pitchFamily="34" charset="0"/>
              </a:rPr>
              <a:t>decision</a:t>
            </a:r>
            <a:r>
              <a:rPr lang="en-CA" b="1" i="1" u="none" strike="noStrike">
                <a:solidFill>
                  <a:srgbClr val="000000"/>
                </a:solidFill>
                <a:effectLst/>
                <a:latin typeface="Arial" panose="020B0604020202020204" pitchFamily="34" charset="0"/>
              </a:rPr>
              <a:t>.</a:t>
            </a:r>
            <a:endParaRPr lang="en-US"/>
          </a:p>
        </p:txBody>
      </p:sp>
      <p:sp>
        <p:nvSpPr>
          <p:cNvPr id="5" name="Rectangle: Rounded Corners 4">
            <a:extLst>
              <a:ext uri="{FF2B5EF4-FFF2-40B4-BE49-F238E27FC236}">
                <a16:creationId xmlns:a16="http://schemas.microsoft.com/office/drawing/2014/main" id="{DB9F0502-1759-812D-7B24-9EBB149E2A86}"/>
              </a:ext>
            </a:extLst>
          </p:cNvPr>
          <p:cNvSpPr/>
          <p:nvPr/>
        </p:nvSpPr>
        <p:spPr>
          <a:xfrm>
            <a:off x="4331874" y="2780928"/>
            <a:ext cx="3672408" cy="1080120"/>
          </a:xfrm>
          <a:prstGeom prst="roundRect">
            <a:avLst/>
          </a:prstGeom>
          <a:solidFill>
            <a:schemeClr val="accent4"/>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en-US" sz="3600" b="1">
                <a:solidFill>
                  <a:schemeClr val="accent1"/>
                </a:solidFill>
              </a:rPr>
              <a:t>False</a:t>
            </a:r>
          </a:p>
        </p:txBody>
      </p:sp>
      <p:sp>
        <p:nvSpPr>
          <p:cNvPr id="6" name="Rectangle 5">
            <a:extLst>
              <a:ext uri="{FF2B5EF4-FFF2-40B4-BE49-F238E27FC236}">
                <a16:creationId xmlns:a16="http://schemas.microsoft.com/office/drawing/2014/main" id="{15714763-CDC9-454F-DBBB-8C59655DD1D6}"/>
              </a:ext>
            </a:extLst>
          </p:cNvPr>
          <p:cNvSpPr/>
          <p:nvPr/>
        </p:nvSpPr>
        <p:spPr>
          <a:xfrm>
            <a:off x="1127448" y="4391992"/>
            <a:ext cx="10202349" cy="122413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t>Policy on Official Languages Section 6.2.3 (Third party services)</a:t>
            </a:r>
          </a:p>
          <a:p>
            <a:pPr algn="ctr"/>
            <a:r>
              <a:rPr lang="en-US"/>
              <a:t>Directive on Official Languages for Communications and Services Section 6.2.5 (Third party </a:t>
            </a:r>
            <a:br>
              <a:rPr lang="en-US"/>
            </a:br>
            <a:r>
              <a:rPr lang="en-US"/>
              <a:t>acting on behalf of an institution)</a:t>
            </a:r>
          </a:p>
        </p:txBody>
      </p:sp>
    </p:spTree>
    <p:extLst>
      <p:ext uri="{BB962C8B-B14F-4D97-AF65-F5344CB8AC3E}">
        <p14:creationId xmlns:p14="http://schemas.microsoft.com/office/powerpoint/2010/main" val="3436763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7FC15-69C7-3CE8-4739-606C74ADE284}"/>
              </a:ext>
            </a:extLst>
          </p:cNvPr>
          <p:cNvSpPr>
            <a:spLocks noGrp="1"/>
          </p:cNvSpPr>
          <p:nvPr>
            <p:ph type="title"/>
          </p:nvPr>
        </p:nvSpPr>
        <p:spPr>
          <a:xfrm>
            <a:off x="480000" y="602891"/>
            <a:ext cx="11376156" cy="521853"/>
          </a:xfrm>
        </p:spPr>
        <p:txBody>
          <a:bodyPr/>
          <a:lstStyle/>
          <a:p>
            <a:pPr algn="ctr"/>
            <a:r>
              <a:rPr lang="en-US" sz="4000">
                <a:solidFill>
                  <a:schemeClr val="accent6"/>
                </a:solidFill>
                <a:latin typeface="+mn-lt"/>
                <a:cs typeface="+mn-cs"/>
              </a:rPr>
              <a:t>True or False?</a:t>
            </a:r>
          </a:p>
        </p:txBody>
      </p:sp>
      <p:sp>
        <p:nvSpPr>
          <p:cNvPr id="3" name="Slide Number Placeholder 2">
            <a:extLst>
              <a:ext uri="{FF2B5EF4-FFF2-40B4-BE49-F238E27FC236}">
                <a16:creationId xmlns:a16="http://schemas.microsoft.com/office/drawing/2014/main" id="{DA283B5C-CF9B-8CF2-7CB5-14C5F75F78A6}"/>
              </a:ext>
            </a:extLst>
          </p:cNvPr>
          <p:cNvSpPr>
            <a:spLocks noGrp="1"/>
          </p:cNvSpPr>
          <p:nvPr>
            <p:ph type="sldNum" sz="quarter" idx="11"/>
          </p:nvPr>
        </p:nvSpPr>
        <p:spPr/>
        <p:txBody>
          <a:bodyPr/>
          <a:lstStyle/>
          <a:p>
            <a:fld id="{C42F5A24-FAD5-448B-90C7-C38AA06B112A}" type="slidenum">
              <a:rPr lang="fr-CA" smtClean="0"/>
              <a:pPr/>
              <a:t>9</a:t>
            </a:fld>
            <a:endParaRPr lang="fr-CA"/>
          </a:p>
        </p:txBody>
      </p:sp>
      <p:sp>
        <p:nvSpPr>
          <p:cNvPr id="4" name="Text Placeholder 3">
            <a:extLst>
              <a:ext uri="{FF2B5EF4-FFF2-40B4-BE49-F238E27FC236}">
                <a16:creationId xmlns:a16="http://schemas.microsoft.com/office/drawing/2014/main" id="{5DEBC32A-7A8C-311F-9E95-62CB1E2F358E}"/>
              </a:ext>
            </a:extLst>
          </p:cNvPr>
          <p:cNvSpPr>
            <a:spLocks noGrp="1"/>
          </p:cNvSpPr>
          <p:nvPr>
            <p:ph type="body" sz="quarter" idx="12"/>
          </p:nvPr>
        </p:nvSpPr>
        <p:spPr/>
        <p:txBody>
          <a:bodyPr/>
          <a:lstStyle/>
          <a:p>
            <a:pPr marL="0" indent="0" algn="ctr">
              <a:buNone/>
            </a:pPr>
            <a:r>
              <a:rPr lang="en-US" b="1" i="0" u="none" strike="noStrike">
                <a:solidFill>
                  <a:srgbClr val="000000"/>
                </a:solidFill>
                <a:effectLst/>
                <a:latin typeface="Arial" panose="020B0604020202020204" pitchFamily="34" charset="0"/>
              </a:rPr>
              <a:t>The CALDECH decision and its implementation apply only to programs and services provided to the public in both official languages.</a:t>
            </a:r>
            <a:endParaRPr lang="en-US"/>
          </a:p>
        </p:txBody>
      </p:sp>
      <p:sp>
        <p:nvSpPr>
          <p:cNvPr id="5" name="Rectangle: Rounded Corners 4">
            <a:extLst>
              <a:ext uri="{FF2B5EF4-FFF2-40B4-BE49-F238E27FC236}">
                <a16:creationId xmlns:a16="http://schemas.microsoft.com/office/drawing/2014/main" id="{DB9F0502-1759-812D-7B24-9EBB149E2A86}"/>
              </a:ext>
            </a:extLst>
          </p:cNvPr>
          <p:cNvSpPr/>
          <p:nvPr/>
        </p:nvSpPr>
        <p:spPr>
          <a:xfrm>
            <a:off x="4265272" y="3429000"/>
            <a:ext cx="3672408" cy="1080120"/>
          </a:xfrm>
          <a:prstGeom prst="roundRect">
            <a:avLst/>
          </a:prstGeom>
          <a:solidFill>
            <a:schemeClr val="accent4"/>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en-US" sz="3600" b="1">
                <a:solidFill>
                  <a:schemeClr val="accent1"/>
                </a:solidFill>
              </a:rPr>
              <a:t>True</a:t>
            </a:r>
          </a:p>
        </p:txBody>
      </p:sp>
    </p:spTree>
    <p:extLst>
      <p:ext uri="{BB962C8B-B14F-4D97-AF65-F5344CB8AC3E}">
        <p14:creationId xmlns:p14="http://schemas.microsoft.com/office/powerpoint/2010/main" val="339625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Conseil du Trésor&quot;,&quot;Id&quot;:&quot;648b52df3631314514e34392&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2.xml><?xml version="1.0" encoding="utf-8"?>
<p:tagLst xmlns:a="http://schemas.openxmlformats.org/drawingml/2006/main" xmlns:r="http://schemas.openxmlformats.org/officeDocument/2006/relationships" xmlns:p="http://schemas.openxmlformats.org/presentationml/2006/main">
  <p:tag name="ENGAGECOLOR" val="{&quot;OutlineColor&quot;:{&quot;ColorIndex&quot;:2,&quot;ColorModifier&quot;:0,&quot;BrightnessModifier&quot;:0}}"/>
</p:tagLst>
</file>

<file path=ppt/tags/tag3.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4.xml><?xml version="1.0" encoding="utf-8"?>
<p:tagLst xmlns:a="http://schemas.openxmlformats.org/drawingml/2006/main" xmlns:r="http://schemas.openxmlformats.org/officeDocument/2006/relationships" xmlns:p="http://schemas.openxmlformats.org/presentationml/2006/main">
  <p:tag name="ENGAGECOLOR" val="{&quot;OutlineColor&quot;:{&quot;ColorIndex&quot;:3,&quot;ColorModifier&quot;:0,&quot;BrightnessModifier&quot;:0}}"/>
</p:tagLst>
</file>

<file path=ppt/tags/tag5.xml><?xml version="1.0" encoding="utf-8"?>
<p:tagLst xmlns:a="http://schemas.openxmlformats.org/drawingml/2006/main" xmlns:r="http://schemas.openxmlformats.org/officeDocument/2006/relationships" xmlns:p="http://schemas.openxmlformats.org/presentationml/2006/main">
  <p:tag name="ENGAGECOLOR" val="{&quot;OutlineColor&quot;:{&quot;ColorIndex&quot;:2,&quot;ColorModifier&quot;:0,&quot;BrightnessModifier&quot;:0}}"/>
</p:tagLst>
</file>

<file path=ppt/tags/tag6.xml><?xml version="1.0" encoding="utf-8"?>
<p:tagLst xmlns:a="http://schemas.openxmlformats.org/drawingml/2006/main" xmlns:r="http://schemas.openxmlformats.org/officeDocument/2006/relationships" xmlns:p="http://schemas.openxmlformats.org/presentationml/2006/main">
  <p:tag name="ENGAGECOLOR" val="{&quot;OutlineColor&quot;:{&quot;ColorIndex&quot;:2,&quot;ColorModifier&quot;:0,&quot;BrightnessModifier&quot;:0}}"/>
</p:tagLst>
</file>

<file path=ppt/tags/tag7.xml><?xml version="1.0" encoding="utf-8"?>
<p:tagLst xmlns:a="http://schemas.openxmlformats.org/drawingml/2006/main" xmlns:r="http://schemas.openxmlformats.org/officeDocument/2006/relationships" xmlns:p="http://schemas.openxmlformats.org/presentationml/2006/main">
  <p:tag name="ENGAGEINFOG" val="tagcloud"/>
  <p:tag name="ENGAGETAGCLOUD" val="{&quot;Values&quot;:[{&quot;Label&quot;:&quot;Demographic Changes&quot;,&quot;Value&quot;:240,&quot;FillValue&quot;:9},{&quot;Label&quot;:&quot;Education Type&quot;,&quot;Value&quot;:240,&quot;FillValue&quot;:9},{&quot;Label&quot;:&quot;Education Level&quot;,&quot;Value&quot;:240,&quot;FillValue&quot;:12},{&quot;Label&quot;:&quot;Age&quot;,&quot;Value&quot;:250,&quot;FillValue&quot;:14},{&quot;Label&quot;:&quot;Location&quot;,&quot;Value&quot;:250,&quot;FillValue&quot;:14},{&quot;Label&quot;:&quot;Income&quot;,&quot;Value&quot;:250,&quot;FillValue&quot;:8},{&quot;Label&quot;:&quot;Health&quot;,&quot;Value&quot;:250,&quot;FillValue&quot;:8},{&quot;Label&quot;:&quot;Economic Impacts&quot;,&quot;Value&quot;:240,&quot;FillValue&quot;:7},{&quot;Label&quot;:&quot;Immigration&quot;,&quot;Value&quot;:240,&quot;FillValue&quot;:14},{&quot;Label&quot;:&quot;Ethnic origin&quot;,&quot;Value&quot;:240,&quot;FillValue&quot;:12}],&quot;FillDataConfig&quot;:{&quot;ColorMax&quot;:{&quot;Color&quot;:&quot;-414871&quot;,&quot;SmartColorIndex&quot;:0,&quot;SmartColorModifier&quot;:0,&quot;BrightnessModifier&quot;:0},&quot;ColorMin&quot;:{&quot;Color&quot;:&quot;-1&quot;,&quot;SmartColorIndex&quot;:-1,&quot;SmartColorModifier&quot;:0,&quot;BrightnessModifier&quot;:0},&quot;ColorOff&quot;:{&quot;Color&quot;:&quot;-2565928&quot;,&quot;SmartColorIndex&quot;:-1,&quot;SmartColorModifier&quot;:0,&quot;BrightnessModifier&quot;:0},&quot;RangeMax&quot;:14,&quot;RangeMin&quot;:7,&quot;RangeTypeMax&quot;:1,&quot;RangeTypeMin&quot;:1},&quot;FillLegend&quot;:{&quot;Id&quot;:&quot;641316783631310e88ec9b60&quot;,&quot;Show&quot;:false,&quot;Title&quot;:&quot;Popularity&quot;,&quot;MaxValue&quot;:&quot;14&quot;,&quot;MinValue&quot;:&quot;7&quot;,&quot;NumberFormat&quot;:&quot;0&quot;,&quot;Layout&quot;:1,&quot;AltText&quot;:&quot;This is a visual legend for the Engage Word Cloud infographic.&quot;},&quot;RandomizeWords&quot;:true,&quot;FontSizeMaximum&quot;:60,&quot;FontSizeMinimum&quot;:18,&quot;AltText&quot;:&quot;This is an Engage Word Cloud infographic.  Use CTRL+SHIFT+Y to access the raw data in Excel.&quot;}"/>
</p:tagLst>
</file>

<file path=ppt/theme/theme1.xml><?xml version="1.0" encoding="utf-8"?>
<a:theme xmlns:a="http://schemas.openxmlformats.org/drawingml/2006/main" name="Norme">
  <a:themeElements>
    <a:clrScheme name="OLCE">
      <a:dk1>
        <a:srgbClr val="381F34"/>
      </a:dk1>
      <a:lt1>
        <a:srgbClr val="FFFFFF"/>
      </a:lt1>
      <a:dk2>
        <a:srgbClr val="000000"/>
      </a:dk2>
      <a:lt2>
        <a:srgbClr val="FFFFFF"/>
      </a:lt2>
      <a:accent1>
        <a:srgbClr val="3C616C"/>
      </a:accent1>
      <a:accent2>
        <a:srgbClr val="70C1AE"/>
      </a:accent2>
      <a:accent3>
        <a:srgbClr val="F9AB69"/>
      </a:accent3>
      <a:accent4>
        <a:srgbClr val="F5EAD3"/>
      </a:accent4>
      <a:accent5>
        <a:srgbClr val="71C1AE"/>
      </a:accent5>
      <a:accent6>
        <a:srgbClr val="3B616C"/>
      </a:accent6>
      <a:hlink>
        <a:srgbClr val="1F3338"/>
      </a:hlink>
      <a:folHlink>
        <a:srgbClr val="3C616C"/>
      </a:folHlink>
    </a:clrScheme>
    <a:fontScheme name="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ccessible presentation template - revised_colour_FR.potx (1)" id="{5DABAE4B-BD16-4E9D-A2E8-F46B2D80A25C}" vid="{07551946-B20E-48D5-8A08-C83E58E660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2EE0DB5371CA4A85C3290B7E17C0D3" ma:contentTypeVersion="26" ma:contentTypeDescription="Create a new document." ma:contentTypeScope="" ma:versionID="9ef1bf7ee10d077c8a715efa0293c57a">
  <xsd:schema xmlns:xsd="http://www.w3.org/2001/XMLSchema" xmlns:xs="http://www.w3.org/2001/XMLSchema" xmlns:p="http://schemas.microsoft.com/office/2006/metadata/properties" xmlns:ns2="ee5a1490-a780-4a4e-b617-2a7b7d300ac2" xmlns:ns3="eca75663-3d7c-4072-8b9a-c9c44c961132" targetNamespace="http://schemas.microsoft.com/office/2006/metadata/properties" ma:root="true" ma:fieldsID="455e18a384cc175ecac64995c86a61ae" ns2:_="" ns3:_="">
    <xsd:import namespace="ee5a1490-a780-4a4e-b617-2a7b7d300ac2"/>
    <xsd:import namespace="eca75663-3d7c-4072-8b9a-c9c44c96113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LengthInSeconds" minOccurs="0"/>
                <xsd:element ref="ns3:MediaServiceDateTaken"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Location" minOccurs="0"/>
                <xsd:element ref="ns2:SharedWithUsers" minOccurs="0"/>
                <xsd:element ref="ns2:SharedWithDetails" minOccurs="0"/>
                <xsd:element ref="ns3:GCdocsFolderNames" minOccurs="0"/>
                <xsd:element ref="ns3:Status_x002f_Statut" minOccurs="0"/>
                <xsd:element ref="ns3:GCdocsListofFiles" minOccurs="0"/>
                <xsd:element ref="ns3:EXPMP2021_x002d_2022" minOccurs="0"/>
                <xsd:element ref="ns3:Purpose" minOccurs="0"/>
                <xsd:element ref="ns3:OG_x002f_GP" minOccurs="0"/>
                <xsd:element ref="ns3:Doc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5a1490-a780-4a4e-b617-2a7b7d300ac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7" nillable="true" ma:displayName="Taxonomy Catch All Column" ma:hidden="true" ma:list="{ec03bd97-9e13-4cb2-9ce1-c5da618efc7d}" ma:internalName="TaxCatchAll" ma:showField="CatchAllData" ma:web="ee5a1490-a780-4a4e-b617-2a7b7d300ac2">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ca75663-3d7c-4072-8b9a-c9c44c96113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6bf3204f-aabd-4e28-9088-5d29a8bcebff"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description="" ma:indexed="true" ma:internalName="MediaServiceLocation" ma:readOnly="true">
      <xsd:simpleType>
        <xsd:restriction base="dms:Text"/>
      </xsd:simpleType>
    </xsd:element>
    <xsd:element name="GCdocsFolderNames" ma:index="24" nillable="true" ma:displayName="GCdocs Folder Names" ma:format="Dropdown" ma:internalName="GCdocsFolderNames">
      <xsd:simpleType>
        <xsd:restriction base="dms:Choice">
          <xsd:enumeration value="Governance"/>
          <xsd:enumeration value="-CT- Job Evaluation Reports"/>
          <xsd:enumeration value="-PA- Job Evaluation Reports"/>
          <xsd:enumeration value="Onboarding for New Team Members"/>
          <xsd:enumeration value="PA-CT Automation Research"/>
          <xsd:enumeration value="PA-CT Conversion Phase 1 - Planning Workshops"/>
          <xsd:enumeration value="Change Control"/>
          <xsd:enumeration value="CT Conversion"/>
          <xsd:enumeration value="Executive Presentations"/>
          <xsd:enumeration value="Gartner Review"/>
          <xsd:enumeration value="PA-CT Engagement Group Activity Tracking"/>
          <xsd:enumeration value="Choice 12"/>
          <xsd:enumeration value="Steering Committee"/>
          <xsd:enumeration value="Project Charter"/>
          <xsd:enumeration value="Project Office Processes"/>
          <xsd:enumeration value="Risk and Issue Management"/>
          <xsd:enumeration value="PSAC-ACFO Dues Transfer"/>
        </xsd:restriction>
      </xsd:simpleType>
    </xsd:element>
    <xsd:element name="Status_x002f_Statut" ma:index="25" nillable="true" ma:displayName="Status/Statut" ma:default="Draft/Ébauche" ma:format="Dropdown" ma:internalName="Status_x002f_Statut">
      <xsd:simpleType>
        <xsd:restriction base="dms:Choice">
          <xsd:enumeration value="Draft/Ébauche"/>
          <xsd:enumeration value="Final"/>
          <xsd:enumeration value="Obsolete/Désuet"/>
          <xsd:enumeration value="Copy"/>
        </xsd:restriction>
      </xsd:simpleType>
    </xsd:element>
    <xsd:element name="GCdocsListofFiles" ma:index="26" nillable="true" ma:displayName="GCdocs List of Files" ma:format="Dropdown" ma:internalName="GCdocsListofFiles">
      <xsd:simpleType>
        <xsd:restriction base="dms:Choice">
          <xsd:enumeration value="PA-CT Automation Research"/>
          <xsd:enumeration value="Change Control"/>
          <xsd:enumeration value="CT Conversion"/>
        </xsd:restriction>
      </xsd:simpleType>
    </xsd:element>
    <xsd:element name="EXPMP2021_x002d_2022" ma:index="27" nillable="true" ma:displayName="Cycle" ma:description="EXPMP results for 2021-2022 &amp; publication." ma:format="Dropdown" ma:internalName="EXPMP2021_x002d_2022">
      <xsd:simpleType>
        <xsd:restriction base="dms:Text">
          <xsd:maxLength value="255"/>
        </xsd:restriction>
      </xsd:simpleType>
    </xsd:element>
    <xsd:element name="Purpose" ma:index="28" nillable="true" ma:displayName="Purpose" ma:description="use instead of addgin additional directory" ma:format="Dropdown" ma:internalName="Purpose">
      <xsd:simpleType>
        <xsd:restriction base="dms:Choice">
          <xsd:enumeration value="Advisory Committee"/>
          <xsd:enumeration value="EXPMP"/>
          <xsd:enumeration value="Compensation"/>
          <xsd:enumeration value="Market Comparison"/>
          <xsd:enumeration value="Coms/QPCards/OGGO"/>
          <xsd:enumeration value="Briefing"/>
        </xsd:restriction>
      </xsd:simpleType>
    </xsd:element>
    <xsd:element name="OG_x002f_GP" ma:index="29" nillable="true" ma:displayName="OG / GP" ma:description="occupational group / groupe professionnel" ma:format="Dropdown" ma:internalName="OG_x002f_GP">
      <xsd:simpleType>
        <xsd:restriction base="dms:Choice">
          <xsd:enumeration value="AI"/>
          <xsd:enumeration value="AO"/>
          <xsd:enumeration value="AV"/>
          <xsd:enumeration value="CX"/>
          <xsd:enumeration value="EB"/>
          <xsd:enumeration value="EC"/>
          <xsd:enumeration value="EL"/>
          <xsd:enumeration value="EX"/>
          <xsd:enumeration value="FB"/>
          <xsd:enumeration value="FI"/>
          <xsd:enumeration value="FS"/>
          <xsd:enumeration value="HM"/>
          <xsd:enumeration value="IT"/>
          <xsd:enumeration value="LC"/>
          <xsd:enumeration value="LP"/>
          <xsd:enumeration value="NR"/>
          <xsd:enumeration value="PA"/>
          <xsd:enumeration value="PO"/>
          <xsd:enumeration value="PR"/>
          <xsd:enumeration value="RE"/>
          <xsd:enumeration value="RO"/>
          <xsd:enumeration value="SH"/>
          <xsd:enumeration value="SP"/>
          <xsd:enumeration value="SRC"/>
          <xsd:enumeration value="SRE"/>
          <xsd:enumeration value="SRW"/>
          <xsd:enumeration value="SV"/>
          <xsd:enumeration value="TC"/>
          <xsd:enumeration value="TR"/>
          <xsd:enumeration value="UT"/>
        </xsd:restriction>
      </xsd:simpleType>
    </xsd:element>
    <xsd:element name="DocType" ma:index="30" nillable="true" ma:displayName="Doc Type" ma:format="Dropdown" ma:internalName="DocType">
      <xsd:simpleType>
        <xsd:restriction base="dms:Choice">
          <xsd:enumeration value="analysis/analyse"/>
          <xsd:enumeration value="background/contexte"/>
          <xsd:enumeration value="briefing/breffage"/>
          <xsd:enumeration value="business case/bilan de rentabilite"/>
          <xsd:enumeration value="correspondence"/>
          <xsd:enumeration value="dataset/ensemble de donnees"/>
          <xsd:enumeration value="deck/présentation"/>
          <xsd:enumeration value="JD/DE"/>
          <xsd:enumeration value="JES/NEE"/>
          <xsd:enumeration value="log"/>
          <xsd:enumeration value="policy/politique"/>
          <xsd:enumeration value="report/rapport"/>
          <xsd:enumeration value="speaking points/notes d'allocution"/>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OG_x002f_GP xmlns="eca75663-3d7c-4072-8b9a-c9c44c961132" xsi:nil="true"/>
    <TaxCatchAll xmlns="ee5a1490-a780-4a4e-b617-2a7b7d300ac2" xsi:nil="true"/>
    <Purpose xmlns="eca75663-3d7c-4072-8b9a-c9c44c961132" xsi:nil="true"/>
    <GCdocsFolderNames xmlns="eca75663-3d7c-4072-8b9a-c9c44c961132" xsi:nil="true"/>
    <DocType xmlns="eca75663-3d7c-4072-8b9a-c9c44c961132" xsi:nil="true"/>
    <Status_x002f_Statut xmlns="eca75663-3d7c-4072-8b9a-c9c44c961132">Draft/Ébauche</Status_x002f_Statut>
    <GCdocsListofFiles xmlns="eca75663-3d7c-4072-8b9a-c9c44c961132" xsi:nil="true"/>
    <EXPMP2021_x002d_2022 xmlns="eca75663-3d7c-4072-8b9a-c9c44c961132" xsi:nil="true"/>
    <lcf76f155ced4ddcb4097134ff3c332f xmlns="eca75663-3d7c-4072-8b9a-c9c44c961132">
      <Terms xmlns="http://schemas.microsoft.com/office/infopath/2007/PartnerControls"/>
    </lcf76f155ced4ddcb4097134ff3c332f>
    <_dlc_DocId xmlns="ee5a1490-a780-4a4e-b617-2a7b7d300ac2">HXSNVVFFSQX6-1073597720-464257</_dlc_DocId>
    <_dlc_DocIdUrl xmlns="ee5a1490-a780-4a4e-b617-2a7b7d300ac2">
      <Url>https://056gc.sharepoint.com/sites/Pol-PMP_Pol-PGP/_layouts/15/DocIdRedir.aspx?ID=HXSNVVFFSQX6-1073597720-464257</Url>
      <Description>HXSNVVFFSQX6-1073597720-464257</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4C92D5-F801-4DF9-AC8D-23AEF737ADE5}">
  <ds:schemaRefs>
    <ds:schemaRef ds:uri="eca75663-3d7c-4072-8b9a-c9c44c961132"/>
    <ds:schemaRef ds:uri="ee5a1490-a780-4a4e-b617-2a7b7d300ac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11226AC-D617-4BC1-B2D1-7E31F99CEF60}">
  <ds:schemaRefs>
    <ds:schemaRef ds:uri="http://schemas.microsoft.com/sharepoint/events"/>
  </ds:schemaRefs>
</ds:datastoreItem>
</file>

<file path=customXml/itemProps3.xml><?xml version="1.0" encoding="utf-8"?>
<ds:datastoreItem xmlns:ds="http://schemas.openxmlformats.org/officeDocument/2006/customXml" ds:itemID="{DA3F4CBF-D3C8-48CA-9828-86327A6CFFF9}">
  <ds:schemaRefs>
    <ds:schemaRef ds:uri="ee5a1490-a780-4a4e-b617-2a7b7d300ac2"/>
    <ds:schemaRef ds:uri="http://purl.org/dc/terms/"/>
    <ds:schemaRef ds:uri="http://schemas.microsoft.com/office/2006/documentManagement/types"/>
    <ds:schemaRef ds:uri="http://schemas.microsoft.com/office/2006/metadata/properties"/>
    <ds:schemaRef ds:uri="http://www.w3.org/XML/1998/namespace"/>
    <ds:schemaRef ds:uri="http://purl.org/dc/elements/1.1/"/>
    <ds:schemaRef ds:uri="http://purl.org/dc/dcmitype/"/>
    <ds:schemaRef ds:uri="http://schemas.microsoft.com/office/infopath/2007/PartnerControls"/>
    <ds:schemaRef ds:uri="http://schemas.openxmlformats.org/package/2006/metadata/core-properties"/>
    <ds:schemaRef ds:uri="eca75663-3d7c-4072-8b9a-c9c44c961132"/>
  </ds:schemaRefs>
</ds:datastoreItem>
</file>

<file path=customXml/itemProps4.xml><?xml version="1.0" encoding="utf-8"?>
<ds:datastoreItem xmlns:ds="http://schemas.openxmlformats.org/officeDocument/2006/customXml" ds:itemID="{9D9B7EE5-1851-49C5-8666-FDDF8233D7B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Norme</Template>
  <TotalTime>257</TotalTime>
  <Words>3716</Words>
  <Application>Microsoft Office PowerPoint</Application>
  <PresentationFormat>Widescreen</PresentationFormat>
  <Paragraphs>311</Paragraphs>
  <Slides>19</Slides>
  <Notes>19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Arno Pro</vt:lpstr>
      <vt:lpstr>Barlow</vt:lpstr>
      <vt:lpstr>Calibri</vt:lpstr>
      <vt:lpstr>Consolas</vt:lpstr>
      <vt:lpstr>Courier New</vt:lpstr>
      <vt:lpstr>ITC Lubalin Graph Std Book</vt:lpstr>
      <vt:lpstr>Noto Sans</vt:lpstr>
      <vt:lpstr>Symbol</vt:lpstr>
      <vt:lpstr>Wingdings</vt:lpstr>
      <vt:lpstr>Norme</vt:lpstr>
      <vt:lpstr>PowerPoint Presentation</vt:lpstr>
      <vt:lpstr>PowerPoint Presentation</vt:lpstr>
      <vt:lpstr>PowerPoint Presentation</vt:lpstr>
      <vt:lpstr>PowerPoint Presentation</vt:lpstr>
      <vt:lpstr>Criteria</vt:lpstr>
      <vt:lpstr> True or false?  The Supreme Court of Canada's decision in CALDECH  pertains to the interpretation of Part VII of the  Official Languages Act.</vt:lpstr>
      <vt:lpstr>PowerPoint Presentation</vt:lpstr>
      <vt:lpstr>True or False?</vt:lpstr>
      <vt:lpstr>True or False?</vt:lpstr>
      <vt:lpstr>True or False?</vt:lpstr>
      <vt:lpstr>From decision to implementation</vt:lpstr>
      <vt:lpstr>Analytical grid</vt:lpstr>
      <vt:lpstr>PowerPoint Presentation</vt:lpstr>
      <vt:lpstr>PowerPoint Presentation</vt:lpstr>
      <vt:lpstr>Knowing the needs of the linguistic minority</vt:lpstr>
      <vt:lpstr>PowerPoint Presentation</vt:lpstr>
      <vt:lpstr>Examples of adaptation measures</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Garcia Cournoyer, Catherine</dc:creator>
  <cp:lastModifiedBy>Ladouceur, Mélanie</cp:lastModifiedBy>
  <cp:revision>4</cp:revision>
  <cp:lastPrinted>2019-06-13T15:41:11Z</cp:lastPrinted>
  <dcterms:created xsi:type="dcterms:W3CDTF">2021-02-17T19:09:32Z</dcterms:created>
  <dcterms:modified xsi:type="dcterms:W3CDTF">2023-06-15T18:05:19Z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7cd22bdd-4c54-4033-8c7a-4e494ed1e39a</vt:lpwstr>
  </property>
  <property fmtid="{D5CDD505-2E9C-101B-9397-08002B2CF9AE}" pid="3" name="TBSSCTCLASSIFICATION">
    <vt:lpwstr>UNCLASSIFIED</vt:lpwstr>
  </property>
  <property fmtid="{D5CDD505-2E9C-101B-9397-08002B2CF9AE}" pid="4" name="SECCLASS">
    <vt:lpwstr>CLASSU</vt:lpwstr>
  </property>
  <property fmtid="{D5CDD505-2E9C-101B-9397-08002B2CF9AE}" pid="5" name="TBSSCTVISUALMARKINGNO">
    <vt:lpwstr>NO</vt:lpwstr>
  </property>
  <property fmtid="{D5CDD505-2E9C-101B-9397-08002B2CF9AE}" pid="6" name="MSIP_Label_dd4203d7-225b-41a9-8c54-a31e0ceca5df_Enabled">
    <vt:lpwstr>True</vt:lpwstr>
  </property>
  <property fmtid="{D5CDD505-2E9C-101B-9397-08002B2CF9AE}" pid="7" name="MSIP_Label_dd4203d7-225b-41a9-8c54-a31e0ceca5df_SiteId">
    <vt:lpwstr>6397df10-4595-4047-9c4f-03311282152b</vt:lpwstr>
  </property>
  <property fmtid="{D5CDD505-2E9C-101B-9397-08002B2CF9AE}" pid="8" name="MSIP_Label_dd4203d7-225b-41a9-8c54-a31e0ceca5df_Owner">
    <vt:lpwstr>SAHARRIS@tbs-sct.gc.ca</vt:lpwstr>
  </property>
  <property fmtid="{D5CDD505-2E9C-101B-9397-08002B2CF9AE}" pid="9" name="MSIP_Label_dd4203d7-225b-41a9-8c54-a31e0ceca5df_SetDate">
    <vt:lpwstr>2020-12-22T21:03:17.3641801Z</vt:lpwstr>
  </property>
  <property fmtid="{D5CDD505-2E9C-101B-9397-08002B2CF9AE}" pid="10" name="MSIP_Label_dd4203d7-225b-41a9-8c54-a31e0ceca5df_Name">
    <vt:lpwstr>NO MARKING VISIBLE</vt:lpwstr>
  </property>
  <property fmtid="{D5CDD505-2E9C-101B-9397-08002B2CF9AE}" pid="11" name="MSIP_Label_dd4203d7-225b-41a9-8c54-a31e0ceca5df_Application">
    <vt:lpwstr>Microsoft Azure Information Protection</vt:lpwstr>
  </property>
  <property fmtid="{D5CDD505-2E9C-101B-9397-08002B2CF9AE}" pid="12" name="MSIP_Label_dd4203d7-225b-41a9-8c54-a31e0ceca5df_ActionId">
    <vt:lpwstr>9dd0cdaa-89e8-4b26-bf7a-80d35cbcb8d1</vt:lpwstr>
  </property>
  <property fmtid="{D5CDD505-2E9C-101B-9397-08002B2CF9AE}" pid="13" name="MSIP_Label_dd4203d7-225b-41a9-8c54-a31e0ceca5df_Extended_MSFT_Method">
    <vt:lpwstr>Automatic</vt:lpwstr>
  </property>
  <property fmtid="{D5CDD505-2E9C-101B-9397-08002B2CF9AE}" pid="14" name="MSIP_Label_3515d617-256d-4284-aedb-1064be1c4b48_Enabled">
    <vt:lpwstr>true</vt:lpwstr>
  </property>
  <property fmtid="{D5CDD505-2E9C-101B-9397-08002B2CF9AE}" pid="15" name="MSIP_Label_3515d617-256d-4284-aedb-1064be1c4b48_SetDate">
    <vt:lpwstr>2023-03-09T14:22:52Z</vt:lpwstr>
  </property>
  <property fmtid="{D5CDD505-2E9C-101B-9397-08002B2CF9AE}" pid="16" name="MSIP_Label_3515d617-256d-4284-aedb-1064be1c4b48_Method">
    <vt:lpwstr>Standard</vt:lpwstr>
  </property>
  <property fmtid="{D5CDD505-2E9C-101B-9397-08002B2CF9AE}" pid="17" name="MSIP_Label_3515d617-256d-4284-aedb-1064be1c4b48_Name">
    <vt:lpwstr>3515d617-256d-4284-aedb-1064be1c4b48</vt:lpwstr>
  </property>
  <property fmtid="{D5CDD505-2E9C-101B-9397-08002B2CF9AE}" pid="18" name="MSIP_Label_3515d617-256d-4284-aedb-1064be1c4b48_SiteId">
    <vt:lpwstr>6397df10-4595-4047-9c4f-03311282152b</vt:lpwstr>
  </property>
  <property fmtid="{D5CDD505-2E9C-101B-9397-08002B2CF9AE}" pid="19" name="MSIP_Label_3515d617-256d-4284-aedb-1064be1c4b48_ActionId">
    <vt:lpwstr>9dd0cdaa-89e8-4b26-bf7a-80d35cbcb8d1</vt:lpwstr>
  </property>
  <property fmtid="{D5CDD505-2E9C-101B-9397-08002B2CF9AE}" pid="20" name="MSIP_Label_3515d617-256d-4284-aedb-1064be1c4b48_ContentBits">
    <vt:lpwstr>0</vt:lpwstr>
  </property>
  <property fmtid="{D5CDD505-2E9C-101B-9397-08002B2CF9AE}" pid="21" name="ContentTypeId">
    <vt:lpwstr>0x010100DB2EE0DB5371CA4A85C3290B7E17C0D3</vt:lpwstr>
  </property>
  <property fmtid="{D5CDD505-2E9C-101B-9397-08002B2CF9AE}" pid="22" name="_dlc_DocIdItemGuid">
    <vt:lpwstr>901b9021-f32b-4777-aeae-ef60a2ea60e4</vt:lpwstr>
  </property>
  <property fmtid="{D5CDD505-2E9C-101B-9397-08002B2CF9AE}" pid="23" name="MediaServiceImageTags">
    <vt:lpwstr/>
  </property>
</Properties>
</file>