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72" r:id="rId4"/>
    <p:sldId id="291" r:id="rId5"/>
    <p:sldId id="561" r:id="rId6"/>
    <p:sldId id="563" r:id="rId7"/>
    <p:sldId id="564" r:id="rId8"/>
    <p:sldId id="565" r:id="rId9"/>
    <p:sldId id="562" r:id="rId10"/>
    <p:sldId id="313" r:id="rId11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2CA"/>
    <a:srgbClr val="E81C75"/>
    <a:srgbClr val="079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803FB-ADBF-49DD-833F-33A7B58359A5}" v="23" dt="2021-12-06T14:01:38.974"/>
    <p1510:client id="{0C36CEF8-2404-4116-ABA7-73C4FC389B8C}" v="78" dt="2021-12-01T14:08:52.470"/>
    <p1510:client id="{78277198-7922-449F-A49E-F942BD22C01E}" v="66" dt="2021-12-01T13:38:19.929"/>
    <p1510:client id="{87EF1206-EC15-4923-A0E5-20F8726165A0}" v="4" dt="2021-12-01T13:35:40.955"/>
    <p1510:client id="{C5750D82-9097-4E54-B15B-002C2CD2C8B8}" v="4" dt="2021-12-01T14:14:33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trate, Alexandre - DSCD/DSCD" userId="S::alexandre.istrate@statcan.gc.ca::fa10ca7d-dde9-4476-aad5-f4018f686e48" providerId="AD" clId="Web-{C5750D82-9097-4E54-B15B-002C2CD2C8B8}"/>
    <pc:docChg chg="modSld">
      <pc:chgData name="Istrate, Alexandre - DSCD/DSCD" userId="S::alexandre.istrate@statcan.gc.ca::fa10ca7d-dde9-4476-aad5-f4018f686e48" providerId="AD" clId="Web-{C5750D82-9097-4E54-B15B-002C2CD2C8B8}" dt="2021-12-01T14:14:33.850" v="1" actId="20577"/>
      <pc:docMkLst>
        <pc:docMk/>
      </pc:docMkLst>
      <pc:sldChg chg="modSp">
        <pc:chgData name="Istrate, Alexandre - DSCD/DSCD" userId="S::alexandre.istrate@statcan.gc.ca::fa10ca7d-dde9-4476-aad5-f4018f686e48" providerId="AD" clId="Web-{C5750D82-9097-4E54-B15B-002C2CD2C8B8}" dt="2021-12-01T14:14:33.850" v="1" actId="20577"/>
        <pc:sldMkLst>
          <pc:docMk/>
          <pc:sldMk cId="3904861062" sldId="291"/>
        </pc:sldMkLst>
        <pc:spChg chg="mod">
          <ac:chgData name="Istrate, Alexandre - DSCD/DSCD" userId="S::alexandre.istrate@statcan.gc.ca::fa10ca7d-dde9-4476-aad5-f4018f686e48" providerId="AD" clId="Web-{C5750D82-9097-4E54-B15B-002C2CD2C8B8}" dt="2021-12-01T14:14:33.850" v="1" actId="20577"/>
          <ac:spMkLst>
            <pc:docMk/>
            <pc:sldMk cId="3904861062" sldId="291"/>
            <ac:spMk id="6" creationId="{3A76CA4D-4878-424F-A12B-27BC52A0DE43}"/>
          </ac:spMkLst>
        </pc:spChg>
      </pc:sldChg>
    </pc:docChg>
  </pc:docChgLst>
  <pc:docChgLst>
    <pc:chgData name="Roshanafshar, Shirin - DSCD/DSCD" userId="S::shirin.roshanafshar@statcan.gc.ca::0e651fd1-77ae-4b55-aa95-8744eeab95c1" providerId="AD" clId="Web-{87EF1206-EC15-4923-A0E5-20F8726165A0}"/>
    <pc:docChg chg="modSld">
      <pc:chgData name="Roshanafshar, Shirin - DSCD/DSCD" userId="S::shirin.roshanafshar@statcan.gc.ca::0e651fd1-77ae-4b55-aa95-8744eeab95c1" providerId="AD" clId="Web-{87EF1206-EC15-4923-A0E5-20F8726165A0}" dt="2021-12-01T13:35:40.955" v="1" actId="20577"/>
      <pc:docMkLst>
        <pc:docMk/>
      </pc:docMkLst>
      <pc:sldChg chg="modSp">
        <pc:chgData name="Roshanafshar, Shirin - DSCD/DSCD" userId="S::shirin.roshanafshar@statcan.gc.ca::0e651fd1-77ae-4b55-aa95-8744eeab95c1" providerId="AD" clId="Web-{87EF1206-EC15-4923-A0E5-20F8726165A0}" dt="2021-12-01T13:35:40.955" v="1" actId="20577"/>
        <pc:sldMkLst>
          <pc:docMk/>
          <pc:sldMk cId="3904861062" sldId="291"/>
        </pc:sldMkLst>
        <pc:spChg chg="mod">
          <ac:chgData name="Roshanafshar, Shirin - DSCD/DSCD" userId="S::shirin.roshanafshar@statcan.gc.ca::0e651fd1-77ae-4b55-aa95-8744eeab95c1" providerId="AD" clId="Web-{87EF1206-EC15-4923-A0E5-20F8726165A0}" dt="2021-12-01T13:35:40.955" v="1" actId="20577"/>
          <ac:spMkLst>
            <pc:docMk/>
            <pc:sldMk cId="3904861062" sldId="291"/>
            <ac:spMk id="6" creationId="{3A76CA4D-4878-424F-A12B-27BC52A0DE43}"/>
          </ac:spMkLst>
        </pc:spChg>
      </pc:sldChg>
    </pc:docChg>
  </pc:docChgLst>
  <pc:docChgLst>
    <pc:chgData name="Roshanafshar, Shirin - DSCD/DSCD" userId="S::shirin.roshanafshar@statcan.gc.ca::0e651fd1-77ae-4b55-aa95-8744eeab95c1" providerId="AD" clId="Web-{78277198-7922-449F-A49E-F942BD22C01E}"/>
    <pc:docChg chg="modSld">
      <pc:chgData name="Roshanafshar, Shirin - DSCD/DSCD" userId="S::shirin.roshanafshar@statcan.gc.ca::0e651fd1-77ae-4b55-aa95-8744eeab95c1" providerId="AD" clId="Web-{78277198-7922-449F-A49E-F942BD22C01E}" dt="2021-12-01T13:38:19.929" v="34" actId="14100"/>
      <pc:docMkLst>
        <pc:docMk/>
      </pc:docMkLst>
      <pc:sldChg chg="modSp">
        <pc:chgData name="Roshanafshar, Shirin - DSCD/DSCD" userId="S::shirin.roshanafshar@statcan.gc.ca::0e651fd1-77ae-4b55-aa95-8744eeab95c1" providerId="AD" clId="Web-{78277198-7922-449F-A49E-F942BD22C01E}" dt="2021-12-01T13:38:19.929" v="34" actId="14100"/>
        <pc:sldMkLst>
          <pc:docMk/>
          <pc:sldMk cId="3904861062" sldId="291"/>
        </pc:sldMkLst>
        <pc:spChg chg="mod">
          <ac:chgData name="Roshanafshar, Shirin - DSCD/DSCD" userId="S::shirin.roshanafshar@statcan.gc.ca::0e651fd1-77ae-4b55-aa95-8744eeab95c1" providerId="AD" clId="Web-{78277198-7922-449F-A49E-F942BD22C01E}" dt="2021-12-01T13:38:19.929" v="34" actId="14100"/>
          <ac:spMkLst>
            <pc:docMk/>
            <pc:sldMk cId="3904861062" sldId="291"/>
            <ac:spMk id="6" creationId="{3A76CA4D-4878-424F-A12B-27BC52A0DE43}"/>
          </ac:spMkLst>
        </pc:spChg>
      </pc:sldChg>
    </pc:docChg>
  </pc:docChgLst>
  <pc:docChgLst>
    <pc:chgData name="Istrate, Alexandre - DSCD/DSCD" userId="S::alexandre.istrate@statcan.gc.ca::fa10ca7d-dde9-4476-aad5-f4018f686e48" providerId="AD" clId="Web-{07F803FB-ADBF-49DD-833F-33A7B58359A5}"/>
    <pc:docChg chg="modSld">
      <pc:chgData name="Istrate, Alexandre - DSCD/DSCD" userId="S::alexandre.istrate@statcan.gc.ca::fa10ca7d-dde9-4476-aad5-f4018f686e48" providerId="AD" clId="Web-{07F803FB-ADBF-49DD-833F-33A7B58359A5}" dt="2021-12-06T14:01:38.974" v="16" actId="20577"/>
      <pc:docMkLst>
        <pc:docMk/>
      </pc:docMkLst>
      <pc:sldChg chg="modSp">
        <pc:chgData name="Istrate, Alexandre - DSCD/DSCD" userId="S::alexandre.istrate@statcan.gc.ca::fa10ca7d-dde9-4476-aad5-f4018f686e48" providerId="AD" clId="Web-{07F803FB-ADBF-49DD-833F-33A7B58359A5}" dt="2021-12-06T14:01:38.974" v="16" actId="20577"/>
        <pc:sldMkLst>
          <pc:docMk/>
          <pc:sldMk cId="2880159480" sldId="313"/>
        </pc:sldMkLst>
        <pc:spChg chg="mod">
          <ac:chgData name="Istrate, Alexandre - DSCD/DSCD" userId="S::alexandre.istrate@statcan.gc.ca::fa10ca7d-dde9-4476-aad5-f4018f686e48" providerId="AD" clId="Web-{07F803FB-ADBF-49DD-833F-33A7B58359A5}" dt="2021-12-06T14:01:38.974" v="16" actId="20577"/>
          <ac:spMkLst>
            <pc:docMk/>
            <pc:sldMk cId="2880159480" sldId="313"/>
            <ac:spMk id="3" creationId="{833FAAC1-14A3-4540-90B4-0EDA0CD7DCCD}"/>
          </ac:spMkLst>
        </pc:spChg>
      </pc:sldChg>
      <pc:sldChg chg="modNotes">
        <pc:chgData name="Istrate, Alexandre - DSCD/DSCD" userId="S::alexandre.istrate@statcan.gc.ca::fa10ca7d-dde9-4476-aad5-f4018f686e48" providerId="AD" clId="Web-{07F803FB-ADBF-49DD-833F-33A7B58359A5}" dt="2021-12-06T13:59:37.550" v="4"/>
        <pc:sldMkLst>
          <pc:docMk/>
          <pc:sldMk cId="4267868426" sldId="561"/>
        </pc:sldMkLst>
      </pc:sldChg>
      <pc:sldChg chg="modNotes">
        <pc:chgData name="Istrate, Alexandre - DSCD/DSCD" userId="S::alexandre.istrate@statcan.gc.ca::fa10ca7d-dde9-4476-aad5-f4018f686e48" providerId="AD" clId="Web-{07F803FB-ADBF-49DD-833F-33A7B58359A5}" dt="2021-12-06T13:59:20.362" v="1"/>
        <pc:sldMkLst>
          <pc:docMk/>
          <pc:sldMk cId="3697958798" sldId="562"/>
        </pc:sldMkLst>
      </pc:sldChg>
      <pc:sldChg chg="modSp">
        <pc:chgData name="Istrate, Alexandre - DSCD/DSCD" userId="S::alexandre.istrate@statcan.gc.ca::fa10ca7d-dde9-4476-aad5-f4018f686e48" providerId="AD" clId="Web-{07F803FB-ADBF-49DD-833F-33A7B58359A5}" dt="2021-12-06T14:00:45.910" v="14" actId="20577"/>
        <pc:sldMkLst>
          <pc:docMk/>
          <pc:sldMk cId="1093377113" sldId="564"/>
        </pc:sldMkLst>
        <pc:spChg chg="mod">
          <ac:chgData name="Istrate, Alexandre - DSCD/DSCD" userId="S::alexandre.istrate@statcan.gc.ca::fa10ca7d-dde9-4476-aad5-f4018f686e48" providerId="AD" clId="Web-{07F803FB-ADBF-49DD-833F-33A7B58359A5}" dt="2021-12-06T14:00:45.910" v="14" actId="20577"/>
          <ac:spMkLst>
            <pc:docMk/>
            <pc:sldMk cId="1093377113" sldId="564"/>
            <ac:spMk id="8" creationId="{ACBFA7A8-C27B-478A-9785-3CA332717040}"/>
          </ac:spMkLst>
        </pc:spChg>
      </pc:sldChg>
    </pc:docChg>
  </pc:docChgLst>
  <pc:docChgLst>
    <pc:chgData name="Solis Montero, Andres - DSCD/DSCD" userId="S::andres.solismontero@statcan.gc.ca::de47981f-9eab-4ed0-905f-59d8be756ec5" providerId="AD" clId="Web-{0C36CEF8-2404-4116-ABA7-73C4FC389B8C}"/>
    <pc:docChg chg="modSld">
      <pc:chgData name="Solis Montero, Andres - DSCD/DSCD" userId="S::andres.solismontero@statcan.gc.ca::de47981f-9eab-4ed0-905f-59d8be756ec5" providerId="AD" clId="Web-{0C36CEF8-2404-4116-ABA7-73C4FC389B8C}" dt="2021-12-01T14:08:51.783" v="37" actId="20577"/>
      <pc:docMkLst>
        <pc:docMk/>
      </pc:docMkLst>
      <pc:sldChg chg="modSp">
        <pc:chgData name="Solis Montero, Andres - DSCD/DSCD" userId="S::andres.solismontero@statcan.gc.ca::de47981f-9eab-4ed0-905f-59d8be756ec5" providerId="AD" clId="Web-{0C36CEF8-2404-4116-ABA7-73C4FC389B8C}" dt="2021-12-01T14:04:26.906" v="1" actId="20577"/>
        <pc:sldMkLst>
          <pc:docMk/>
          <pc:sldMk cId="3904861062" sldId="291"/>
        </pc:sldMkLst>
        <pc:spChg chg="mod">
          <ac:chgData name="Solis Montero, Andres - DSCD/DSCD" userId="S::andres.solismontero@statcan.gc.ca::de47981f-9eab-4ed0-905f-59d8be756ec5" providerId="AD" clId="Web-{0C36CEF8-2404-4116-ABA7-73C4FC389B8C}" dt="2021-12-01T14:04:26.906" v="1" actId="20577"/>
          <ac:spMkLst>
            <pc:docMk/>
            <pc:sldMk cId="3904861062" sldId="291"/>
            <ac:spMk id="6" creationId="{3A76CA4D-4878-424F-A12B-27BC52A0DE43}"/>
          </ac:spMkLst>
        </pc:spChg>
      </pc:sldChg>
      <pc:sldChg chg="modSp">
        <pc:chgData name="Solis Montero, Andres - DSCD/DSCD" userId="S::andres.solismontero@statcan.gc.ca::de47981f-9eab-4ed0-905f-59d8be756ec5" providerId="AD" clId="Web-{0C36CEF8-2404-4116-ABA7-73C4FC389B8C}" dt="2021-12-01T14:08:51.783" v="37" actId="20577"/>
        <pc:sldMkLst>
          <pc:docMk/>
          <pc:sldMk cId="4267868426" sldId="561"/>
        </pc:sldMkLst>
        <pc:spChg chg="mod">
          <ac:chgData name="Solis Montero, Andres - DSCD/DSCD" userId="S::andres.solismontero@statcan.gc.ca::de47981f-9eab-4ed0-905f-59d8be756ec5" providerId="AD" clId="Web-{0C36CEF8-2404-4116-ABA7-73C4FC389B8C}" dt="2021-12-01T14:08:51.783" v="37" actId="20577"/>
          <ac:spMkLst>
            <pc:docMk/>
            <pc:sldMk cId="4267868426" sldId="561"/>
            <ac:spMk id="4" creationId="{83B0A2A0-6C33-4609-AF09-68C5BC654833}"/>
          </ac:spMkLst>
        </pc:spChg>
      </pc:sldChg>
      <pc:sldChg chg="modSp">
        <pc:chgData name="Solis Montero, Andres - DSCD/DSCD" userId="S::andres.solismontero@statcan.gc.ca::de47981f-9eab-4ed0-905f-59d8be756ec5" providerId="AD" clId="Web-{0C36CEF8-2404-4116-ABA7-73C4FC389B8C}" dt="2021-12-01T14:07:46.095" v="13" actId="20577"/>
        <pc:sldMkLst>
          <pc:docMk/>
          <pc:sldMk cId="3697958798" sldId="562"/>
        </pc:sldMkLst>
        <pc:spChg chg="mod">
          <ac:chgData name="Solis Montero, Andres - DSCD/DSCD" userId="S::andres.solismontero@statcan.gc.ca::de47981f-9eab-4ed0-905f-59d8be756ec5" providerId="AD" clId="Web-{0C36CEF8-2404-4116-ABA7-73C4FC389B8C}" dt="2021-12-01T14:07:46.095" v="13" actId="20577"/>
          <ac:spMkLst>
            <pc:docMk/>
            <pc:sldMk cId="3697958798" sldId="562"/>
            <ac:spMk id="2" creationId="{DD63088D-B60B-476F-99E3-93F8D296D973}"/>
          </ac:spMkLst>
        </pc:spChg>
      </pc:sldChg>
      <pc:sldChg chg="modSp">
        <pc:chgData name="Solis Montero, Andres - DSCD/DSCD" userId="S::andres.solismontero@statcan.gc.ca::de47981f-9eab-4ed0-905f-59d8be756ec5" providerId="AD" clId="Web-{0C36CEF8-2404-4116-ABA7-73C4FC389B8C}" dt="2021-12-01T14:08:06.736" v="24" actId="20577"/>
        <pc:sldMkLst>
          <pc:docMk/>
          <pc:sldMk cId="4072957561" sldId="563"/>
        </pc:sldMkLst>
        <pc:spChg chg="mod">
          <ac:chgData name="Solis Montero, Andres - DSCD/DSCD" userId="S::andres.solismontero@statcan.gc.ca::de47981f-9eab-4ed0-905f-59d8be756ec5" providerId="AD" clId="Web-{0C36CEF8-2404-4116-ABA7-73C4FC389B8C}" dt="2021-12-01T14:08:06.736" v="24" actId="20577"/>
          <ac:spMkLst>
            <pc:docMk/>
            <pc:sldMk cId="4072957561" sldId="563"/>
            <ac:spMk id="6" creationId="{56495F88-8622-4DF0-A9FA-5C0DDA0E5257}"/>
          </ac:spMkLst>
        </pc:spChg>
      </pc:sldChg>
      <pc:sldChg chg="modSp">
        <pc:chgData name="Solis Montero, Andres - DSCD/DSCD" userId="S::andres.solismontero@statcan.gc.ca::de47981f-9eab-4ed0-905f-59d8be756ec5" providerId="AD" clId="Web-{0C36CEF8-2404-4116-ABA7-73C4FC389B8C}" dt="2021-12-01T14:07:54.314" v="17" actId="20577"/>
        <pc:sldMkLst>
          <pc:docMk/>
          <pc:sldMk cId="1093377113" sldId="564"/>
        </pc:sldMkLst>
        <pc:spChg chg="mod">
          <ac:chgData name="Solis Montero, Andres - DSCD/DSCD" userId="S::andres.solismontero@statcan.gc.ca::de47981f-9eab-4ed0-905f-59d8be756ec5" providerId="AD" clId="Web-{0C36CEF8-2404-4116-ABA7-73C4FC389B8C}" dt="2021-12-01T14:07:54.314" v="17" actId="20577"/>
          <ac:spMkLst>
            <pc:docMk/>
            <pc:sldMk cId="1093377113" sldId="564"/>
            <ac:spMk id="8" creationId="{ACBFA7A8-C27B-478A-9785-3CA3327170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3BCBA-CB21-4A75-B919-7F40669FCF47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6CE0-2D1B-4B9F-9DE0-1A8599D3F5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52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48610-3547-4D27-A402-5B697E3B936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6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7CB3-4DC5-439F-9400-815E2BF82FD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6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7CB3-4DC5-439F-9400-815E2BF82FD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3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36EA8-324B-4481-A461-C1C207821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5505A1-D05B-487B-909F-B0D387405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3DBCB8-DEEC-4AD7-AF71-663DB069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AB358-55D0-4574-971D-804DCCBB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EF973-9F92-42C2-B854-9DC6B306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37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34957-04EC-4627-8DEC-473FBDBC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464D6A-7557-4BE7-82B4-363B79AEB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5FB1CA-CC6D-4902-97A0-8917D57E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895D08-E66B-44DE-B9D7-923E07A8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5A347-335C-43AB-B376-BF32F47B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50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31323A-4721-4383-9088-63F9B7443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7F6371-D14B-46A4-B8CB-AD65F2E29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6501CC-E1AB-473A-B3AD-289B8174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2FFB6-3FF4-4E64-A746-6F1CF4E5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51BED-B09B-4FED-81CA-1EB00821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6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42122"/>
            <a:ext cx="9144000" cy="11382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275" b="1" spc="75" baseline="0">
                <a:latin typeface="Arial MT Std" panose="020B0402020200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61760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 kern="4600" spc="75" baseline="0">
                <a:latin typeface="Arial MT Std" panose="020B0402020200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AF7FE24-A452-0441-B567-CCDDCB585D4D}"/>
              </a:ext>
            </a:extLst>
          </p:cNvPr>
          <p:cNvSpPr txBox="1">
            <a:spLocks/>
          </p:cNvSpPr>
          <p:nvPr/>
        </p:nvSpPr>
        <p:spPr>
          <a:xfrm>
            <a:off x="1524000" y="5698452"/>
            <a:ext cx="9144000" cy="3841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>
                <a:latin typeface="+mn-lt"/>
              </a:rPr>
              <a:t>Delivering insight through data for a better Canada</a:t>
            </a:r>
            <a:endParaRPr lang="en-US" sz="1200" b="0" spc="0" baseline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19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8042DF-D6CA-C54C-B4D1-49EAF075C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u="none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4"/>
            <a:ext cx="10515600" cy="36282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  <a:lvl2pPr>
              <a:defRPr sz="135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050">
                <a:latin typeface="Arial MT Std" panose="020B0402020200020204" pitchFamily="34" charset="0"/>
              </a:defRPr>
            </a:lvl4pPr>
            <a:lvl5pPr>
              <a:defRPr sz="105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98B9CE6-D98F-1843-B178-8BB7AD4DC082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0226A1F-D105-5543-88C8-44C54CF0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30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0A6984-BC7F-D144-AF57-8FDCF0C86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0106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34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52701DC-7B2B-D54E-891F-CC18775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BE097BAA-7985-8846-9CDB-5F90D22BA7BD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95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235FFA-E183-E64B-A48B-DBBE2E822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114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14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906DD61B-D42A-2F4E-8796-F57BABF5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B05CD447-7EEF-3041-9A9E-A01858D0019C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55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49C26-7612-444C-99FB-688555806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817461"/>
            <a:ext cx="5157787" cy="6876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 b="0">
                <a:latin typeface="Arial MT Std" panose="020B0402020200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44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817461"/>
            <a:ext cx="5183188" cy="6876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 b="0">
                <a:latin typeface="Arial MT Std" panose="020B0402020200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44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C77CFC8-067E-DA4B-96A3-295B5CF9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EB74D445-C25D-F243-ABB1-8AA29D1ED8F0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207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93E133-8C24-484A-8624-466193203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A9B4C8D-BDB6-2043-9291-BD7FAA25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97694BE-5E00-A347-8EFE-0EC9A8E1B1FB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487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5CD489-C97E-894B-8500-D1016850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530FC22-43D0-C64D-82B5-B359DD23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110D53E-99AA-EF4C-BF64-D29544A07C5D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564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06E300-3473-574B-AEAC-B27BA195C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 MT Std" panose="020B0402020200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DE7DE39-1E83-254A-8454-37527E85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4F14E506-89BE-BE46-90A3-90DA89A5AE6F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62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69BCF-F86B-46B6-8790-4EEF5C70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41259-76AB-42E4-8A47-95585E1EF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21370-30B4-4892-B5CC-EE143823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5EB6C4-EF0D-4602-BA18-ACD1487A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22D271-C1B9-4A57-AE8B-2305DB49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63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345D2D-B6FE-794B-ACCE-8EBB8D9EB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 MT Std" panose="020B0402020200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97374AA3-F4F7-844B-9252-3248168C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01D2661-873E-DA4A-B614-9172187E9E01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05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85C0EB-557E-1645-91FD-31902787C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106449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F0AE7D4-08EF-754E-9708-5C9C6392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FEA2062F-3764-B448-8D64-92E472DC98B1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823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9C42C0-1463-7D4C-A090-A7CB0034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1" y="1078992"/>
            <a:ext cx="2628900" cy="4828830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078992"/>
            <a:ext cx="7734300" cy="4828831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421A01F-6CA4-7545-B86A-6EEE790D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8E2963BA-2471-4062-AC30-E12DB9CCE15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5470153-8F49-8344-92AA-9E7749E2F0B5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01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42122"/>
            <a:ext cx="9144000" cy="11382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275" b="1" spc="75" baseline="0">
                <a:latin typeface="Arial MT Std" panose="020B0402020200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61760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 kern="4600" spc="75" baseline="0">
                <a:latin typeface="Arial MT Std" panose="020B0402020200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AF7FE24-A452-0441-B567-CCDDCB585D4D}"/>
              </a:ext>
            </a:extLst>
          </p:cNvPr>
          <p:cNvSpPr txBox="1">
            <a:spLocks/>
          </p:cNvSpPr>
          <p:nvPr/>
        </p:nvSpPr>
        <p:spPr>
          <a:xfrm>
            <a:off x="1524000" y="5698452"/>
            <a:ext cx="9144000" cy="3841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>
                <a:latin typeface="+mn-lt"/>
              </a:rPr>
              <a:t>Delivering insight through data for a better Canada</a:t>
            </a:r>
            <a:endParaRPr lang="en-US" sz="1200" b="0" spc="0" baseline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863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8042DF-D6CA-C54C-B4D1-49EAF075C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u="none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4"/>
            <a:ext cx="10515600" cy="36282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  <a:lvl2pPr>
              <a:defRPr sz="135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050">
                <a:latin typeface="Arial MT Std" panose="020B0402020200020204" pitchFamily="34" charset="0"/>
              </a:defRPr>
            </a:lvl4pPr>
            <a:lvl5pPr>
              <a:defRPr sz="105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98B9CE6-D98F-1843-B178-8BB7AD4DC082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0226A1F-D105-5543-88C8-44C54CF0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932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0A6984-BC7F-D144-AF57-8FDCF0C86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650106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34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52701DC-7B2B-D54E-891F-CC18775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BE097BAA-7985-8846-9CDB-5F90D22BA7BD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051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235FFA-E183-E64B-A48B-DBBE2E822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114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14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906DD61B-D42A-2F4E-8796-F57BABF5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B05CD447-7EEF-3041-9A9E-A01858D0019C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172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49C26-7612-444C-99FB-688555806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817461"/>
            <a:ext cx="5157787" cy="6876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 b="0">
                <a:latin typeface="Arial MT Std" panose="020B0402020200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44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817461"/>
            <a:ext cx="5183188" cy="6876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350" b="0">
                <a:latin typeface="Arial MT Std" panose="020B0402020200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442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C77CFC8-067E-DA4B-96A3-295B5CF9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EB74D445-C25D-F243-ABB1-8AA29D1ED8F0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312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93E133-8C24-484A-8624-466193203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A9B4C8D-BDB6-2043-9291-BD7FAA25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97694BE-5E00-A347-8EFE-0EC9A8E1B1FB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957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5CD489-C97E-894B-8500-D1016850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530FC22-43D0-C64D-82B5-B359DD23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110D53E-99AA-EF4C-BF64-D29544A07C5D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01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58794-04A1-47F9-8FEA-B4E87EF2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31986-125F-4B96-9E03-DBB82AC89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38FD4-5C02-4BF5-9248-424D0241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CC4D6-B14F-4B66-9DE5-5ACD5C67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C9878-0FC9-4E00-B9F8-A8C9875E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908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06E300-3473-574B-AEAC-B27BA195C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 MT Std" panose="020B0402020200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DE7DE39-1E83-254A-8454-37527E85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4F14E506-89BE-BE46-90A3-90DA89A5AE6F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192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345D2D-B6FE-794B-ACCE-8EBB8D9EB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 MT Std" panose="020B0402020200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97374AA3-F4F7-844B-9252-3248168C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01D2661-873E-DA4A-B614-9172187E9E01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867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85C0EB-557E-1645-91FD-31902787C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106449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F0AE7D4-08EF-754E-9708-5C9C6392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FEA2062F-3764-B448-8D64-92E472DC98B1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45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9C42C0-1463-7D4C-A090-A7CB0034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29" y="-226050"/>
            <a:ext cx="4007371" cy="14605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1" y="1078992"/>
            <a:ext cx="2628900" cy="4828830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15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078992"/>
            <a:ext cx="7734300" cy="4828831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200">
                <a:latin typeface="Arial MT Std" panose="020B0402020200020204" pitchFamily="34" charset="0"/>
              </a:defRPr>
            </a:lvl1pPr>
            <a:lvl2pPr>
              <a:defRPr sz="1050">
                <a:latin typeface="Arial MT Std" panose="020B0402020200020204" pitchFamily="34" charset="0"/>
              </a:defRPr>
            </a:lvl2pPr>
            <a:lvl3pPr>
              <a:defRPr sz="900">
                <a:latin typeface="Arial MT Std" panose="020B0402020200020204" pitchFamily="34" charset="0"/>
              </a:defRPr>
            </a:lvl3pPr>
            <a:lvl4pPr>
              <a:defRPr sz="825">
                <a:latin typeface="Arial MT Std" panose="020B0402020200020204" pitchFamily="34" charset="0"/>
              </a:defRPr>
            </a:lvl4pPr>
            <a:lvl5pPr>
              <a:defRPr sz="825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421A01F-6CA4-7545-B86A-6EEE790D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1502" y="5921009"/>
            <a:ext cx="445309" cy="254590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 MT Std" panose="020B0402020200020204" pitchFamily="34" charset="0"/>
              </a:defRPr>
            </a:lvl1pPr>
          </a:lstStyle>
          <a:p>
            <a:fld id="{27778200-E7DB-4BA1-A284-CF285EC055DB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5470153-8F49-8344-92AA-9E7749E2F0B5}"/>
              </a:ext>
            </a:extLst>
          </p:cNvPr>
          <p:cNvSpPr txBox="1">
            <a:spLocks/>
          </p:cNvSpPr>
          <p:nvPr/>
        </p:nvSpPr>
        <p:spPr>
          <a:xfrm>
            <a:off x="3743325" y="6455976"/>
            <a:ext cx="4705351" cy="2420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b="0" spc="0" baseline="0">
                <a:solidFill>
                  <a:schemeClr val="bg1"/>
                </a:solidFill>
                <a:latin typeface="+mn-lt"/>
              </a:rPr>
              <a:t>Delivering insight through data for a better Canada</a:t>
            </a:r>
            <a:endParaRPr lang="en-US" sz="900" b="0" spc="0" baseline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17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1659E-835A-4F9C-B758-7B63E6C8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BD0F30-3602-4BA3-A43D-43B327671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247307-37A4-47EF-9801-06E3E362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06F4C5-F790-4EB4-A7E1-BD32EA58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885FBD-7AC2-463E-AFF9-93966904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726EE3-22AF-4476-8984-E7C549FB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62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D8135-A615-4ABD-A4D0-0FC0CE67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842CA3-F666-4095-8DE1-124C0494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363793-AD62-417F-BA4D-E268A087B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A5048D-6BEB-4FC2-8FAA-24DEB8411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EC6DF6-775E-4EFD-B1BA-8ED8FD2F5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B7CC23-7C49-4C23-9B7D-A279AAEF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433450-F530-439B-91EB-AD5C49F2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F8B4D6-CC50-4854-837C-985527BA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89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46E5C-DABE-4931-90B4-94884719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6C32E0-EEC7-498B-8D70-543C06FA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96C141-8852-4A72-BAF0-36CECF65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D5A338-DD28-4E74-98F4-B81E5CAF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39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CCF51B-66B1-491B-BEA0-DD454E37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99EBA2-4063-47B6-8488-81C5FA1D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637E4E-5BFF-46EA-A7EE-9DA721A6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13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1A68A-08DB-4F02-AA13-3B926A3C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F7C7E0-BD8D-437C-9D7D-3372F171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872F7F-A3DA-47EF-862B-16DC5420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712158-1375-4154-A5B5-977A0D65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915A96-6E82-4874-A74E-1CE960C1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C2E78D-619E-41E2-A2D9-432CDEAF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60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BE9E2-E81B-4245-A1D3-61747849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4F45F2-B780-4E38-B750-2C8BFBE6C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B7D48F-B1B5-483F-BE1D-36F16C825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1A0F45-BC83-4849-B7E9-E35B4B66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D0B6E-B695-44B9-8777-9E3C3ACD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395E8B-8040-4110-8B47-BCA221B0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2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80DF60-EC5C-4573-8617-A4841D87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D250D6-9542-4CF3-82DC-70E45552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7EEEE7-53C4-489E-A5CE-313D38703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305C-40AC-42A9-A359-F1BB20B62978}" type="datetimeFigureOut">
              <a:rPr lang="en-CA" smtClean="0"/>
              <a:t>2021-12-16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89C4B-DF36-47F0-BF8C-2DAD144F0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D27F71-5FB1-4663-90A8-7F913DC36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5C9F-3550-483D-AE4A-7F07D4AC4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re.istrate@statcan.gc.ca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957" y="762829"/>
            <a:ext cx="7192085" cy="640669"/>
          </a:xfrm>
        </p:spPr>
        <p:txBody>
          <a:bodyPr>
            <a:normAutofit/>
          </a:bodyPr>
          <a:lstStyle/>
          <a:p>
            <a:pPr rtl="0"/>
            <a:r>
              <a:rPr lang="fr-CA" sz="3200" b="1" i="0" u="none" baseline="0" dirty="0"/>
              <a:t>Projet d’assistant virtuel dans le contexte du recensement </a:t>
            </a:r>
            <a:endParaRPr lang="fr-CA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25991" y="3456029"/>
            <a:ext cx="6858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4600" spc="75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100" b="1" i="0" u="none" strike="noStrike" kern="4600" cap="none" spc="7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 pitchFamily="34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33663" y="3840196"/>
            <a:ext cx="7724669" cy="1182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4600" spc="75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1" i="0" u="none" strike="noStrike" kern="4600" cap="none" spc="75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t>Alexandre Istrate (DScD)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000" b="1" i="0" u="none" strike="noStrike" kern="4600" cap="none" spc="7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 pitchFamily="34" charset="0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60A7F76C-7DC8-4C10-AEC7-11D35F0B6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8" y="4351515"/>
            <a:ext cx="6858000" cy="423903"/>
          </a:xfrm>
        </p:spPr>
        <p:txBody>
          <a:bodyPr lIns="91440" tIns="45720" rIns="91440" bIns="45720" anchor="t">
            <a:normAutofit/>
          </a:bodyPr>
          <a:lstStyle/>
          <a:p>
            <a:pPr rtl="0"/>
            <a:r>
              <a:rPr lang="fr-CA" sz="1800" b="1" i="0" u="none" baseline="0">
                <a:latin typeface="Arial MT Std"/>
                <a:ea typeface="Arial MT Std"/>
                <a:cs typeface="Arial MT Std"/>
              </a:rPr>
              <a:t>6 décembre 2021</a:t>
            </a:r>
            <a:endParaRPr lang="fr-CA" sz="1800">
              <a:latin typeface="Arial MT Std"/>
            </a:endParaRPr>
          </a:p>
        </p:txBody>
      </p:sp>
    </p:spTree>
    <p:extLst>
      <p:ext uri="{BB962C8B-B14F-4D97-AF65-F5344CB8AC3E}">
        <p14:creationId xmlns:p14="http://schemas.microsoft.com/office/powerpoint/2010/main" val="240561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2800" b="1" i="0" u="none" baseline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761FF-D525-D64B-8909-8CF25B3FD480}" type="slidenum">
              <a:rPr kumimoji="0" sz="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76CA4D-4878-424F-A12B-27BC52A0DE43}"/>
              </a:ext>
            </a:extLst>
          </p:cNvPr>
          <p:cNvSpPr/>
          <p:nvPr/>
        </p:nvSpPr>
        <p:spPr>
          <a:xfrm>
            <a:off x="2999267" y="3220762"/>
            <a:ext cx="8480352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 rtl="0">
              <a:defRPr/>
            </a:pPr>
            <a:r>
              <a:rPr kumimoji="0" lang="fr-CA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Mettre en place une solution d’assistant virtuel robuste en temps voulu pour procéder à </a:t>
            </a:r>
            <a:r>
              <a:rPr lang="fr-CA" sz="2800" b="0" i="0" u="none" baseline="0" dirty="0">
                <a:latin typeface="Calibri" panose="020F0502020204030204"/>
                <a:cs typeface="Calibri"/>
              </a:rPr>
              <a:t>un essai comportemental en 2024, en préparation du Recensement de 2026,</a:t>
            </a:r>
            <a:r>
              <a:rPr kumimoji="0" lang="fr-CA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afin d’offrir de meilleurs services aux Canadiens</a:t>
            </a:r>
            <a:r>
              <a:rPr lang="fr-CA" sz="2800" b="0" i="0" u="none" baseline="0" dirty="0">
                <a:latin typeface="Calibri" panose="020F0502020204030204"/>
                <a:cs typeface="Calibri"/>
              </a:rPr>
              <a:t> </a:t>
            </a:r>
            <a:r>
              <a:rPr kumimoji="0" lang="fr-CA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et d’alléger la charge de travail</a:t>
            </a:r>
            <a:r>
              <a:rPr lang="fr-CA" sz="2800" b="0" i="0" u="none" baseline="0" dirty="0">
                <a:latin typeface="Calibri" panose="020F0502020204030204"/>
                <a:cs typeface="Calibri"/>
              </a:rPr>
              <a:t> des agents</a:t>
            </a:r>
            <a:r>
              <a:rPr kumimoji="0" lang="fr-CA" sz="2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de recensement</a:t>
            </a:r>
            <a:r>
              <a:rPr lang="fr-CA" sz="2800" b="0" i="0" u="none" baseline="0" dirty="0">
                <a:latin typeface="Calibri" panose="020F0502020204030204"/>
                <a:cs typeface="Calibri"/>
              </a:rPr>
              <a:t>.   </a:t>
            </a:r>
            <a:r>
              <a:rPr lang="fr-CA" b="0" i="0" u="none" baseline="0" dirty="0">
                <a:latin typeface="Arial"/>
                <a:ea typeface="Arial"/>
                <a:cs typeface="Arial"/>
              </a:rPr>
              <a:t> 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6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064682B-7F17-47E4-8B98-4031B88E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140"/>
            <a:ext cx="10515600" cy="895042"/>
          </a:xfrm>
        </p:spPr>
        <p:txBody>
          <a:bodyPr>
            <a:normAutofit/>
          </a:bodyPr>
          <a:lstStyle/>
          <a:p>
            <a:pPr lvl="0" algn="l" defTabSz="914400" rtl="0">
              <a:lnSpc>
                <a:spcPct val="100000"/>
              </a:lnSpc>
              <a:spcBef>
                <a:spcPts val="0"/>
              </a:spcBef>
            </a:pPr>
            <a:r>
              <a:rPr lang="fr-CA" sz="2800" b="1" i="0" u="none" baseline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Examen des cadres de source ouverte existants</a:t>
            </a: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B0A2A0-6C33-4609-AF09-68C5BC654833}"/>
              </a:ext>
            </a:extLst>
          </p:cNvPr>
          <p:cNvSpPr txBox="1"/>
          <p:nvPr/>
        </p:nvSpPr>
        <p:spPr>
          <a:xfrm>
            <a:off x="1116418" y="1630039"/>
            <a:ext cx="5486106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Nous avons examiné 13 solutions de source ouverte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Nous les avons évalués en fonction des critères suivants :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Capacité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Autonomie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Rendement général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Possibilités de personnalisation 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Rendement relatif au traitement du langage naturel (TLN)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Performance multilingue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Sécurité 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51F631-5D12-40AE-A854-73E15982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610" y="2301949"/>
            <a:ext cx="2698290" cy="895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BEBDA5-0DFB-4223-9A34-774747D24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519" y="3429000"/>
            <a:ext cx="3392830" cy="895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A18221-654E-4BF0-AC6B-A45015D96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524" y="4535641"/>
            <a:ext cx="2547733" cy="1157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6DFB66-D6DA-41E2-AEEA-6E2082E06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257" y="4851209"/>
            <a:ext cx="2421228" cy="1157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48AE33-4FFD-4146-A8D7-001548909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264" y="3903958"/>
            <a:ext cx="2578233" cy="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44BED5E3-E869-4D51-8701-53033B1DD0C9}"/>
              </a:ext>
            </a:extLst>
          </p:cNvPr>
          <p:cNvSpPr txBox="1">
            <a:spLocks/>
          </p:cNvSpPr>
          <p:nvPr/>
        </p:nvSpPr>
        <p:spPr>
          <a:xfrm>
            <a:off x="838200" y="87974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pPr algn="l" defTabSz="914400" rtl="0">
              <a:lnSpc>
                <a:spcPct val="100000"/>
              </a:lnSpc>
              <a:spcBef>
                <a:spcPts val="0"/>
              </a:spcBef>
            </a:pPr>
            <a:r>
              <a:rPr lang="fr-CA" sz="2800" b="1" i="0" u="none" baseline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Meilleure solution disponible – Rasa</a:t>
            </a:r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9D3EF1-D64A-4558-BA37-CD53A2A3A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836" y="1982054"/>
            <a:ext cx="2530549" cy="3101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495F88-8622-4DF0-A9FA-5C0DDA0E5257}"/>
              </a:ext>
            </a:extLst>
          </p:cNvPr>
          <p:cNvSpPr txBox="1"/>
          <p:nvPr/>
        </p:nvSpPr>
        <p:spPr>
          <a:xfrm>
            <a:off x="1041991" y="2137144"/>
            <a:ext cx="7049386" cy="36881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Solution de pointe d’assistant virtuel de source ouverte</a:t>
            </a:r>
          </a:p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Conçue pour être évolutive et mise en service sur le nuage</a:t>
            </a:r>
            <a:endParaRPr lang="fr-CA" sz="2400" dirty="0">
              <a:cs typeface="Calibri"/>
            </a:endParaRPr>
          </a:p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Modèle performant axé sur les transformateurs</a:t>
            </a:r>
            <a:endParaRPr lang="fr-CA" sz="2400" dirty="0">
              <a:cs typeface="Calibri"/>
            </a:endParaRPr>
          </a:p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Multimodes </a:t>
            </a:r>
            <a:endParaRPr lang="fr-CA" sz="2400" dirty="0">
              <a:cs typeface="Calibri"/>
            </a:endParaRPr>
          </a:p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Multilingue</a:t>
            </a:r>
            <a:endParaRPr lang="fr-CA" sz="2400" dirty="0">
              <a:cs typeface="Calibri"/>
            </a:endParaRPr>
          </a:p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Écrit en Python – Entièrement personnalisable </a:t>
            </a:r>
            <a:endParaRPr lang="fr-CA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95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xmlns="" id="{7D981093-3320-4BB1-B5E3-F67F0833A486}"/>
              </a:ext>
            </a:extLst>
          </p:cNvPr>
          <p:cNvSpPr txBox="1">
            <a:spLocks/>
          </p:cNvSpPr>
          <p:nvPr/>
        </p:nvSpPr>
        <p:spPr>
          <a:xfrm>
            <a:off x="838200" y="87974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pPr algn="l" defTabSz="914400" rtl="0">
              <a:lnSpc>
                <a:spcPct val="100000"/>
              </a:lnSpc>
              <a:spcBef>
                <a:spcPts val="0"/>
              </a:spcBef>
            </a:pPr>
            <a:r>
              <a:rPr lang="fr-CA" sz="2800" b="1" i="0" u="none" baseline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Rasa – Caractéristiques </a:t>
            </a:r>
            <a:endParaRPr lang="fr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BFA7A8-C27B-478A-9785-3CA332717040}"/>
              </a:ext>
            </a:extLst>
          </p:cNvPr>
          <p:cNvSpPr txBox="1"/>
          <p:nvPr/>
        </p:nvSpPr>
        <p:spPr>
          <a:xfrm>
            <a:off x="998029" y="1864583"/>
            <a:ext cx="6602818" cy="38010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Compréhension du langage naturel, organisation des données sous forme de récits et d’intentions</a:t>
            </a:r>
            <a:endParaRPr lang="fr-CA" sz="2400" dirty="0">
              <a:cs typeface="Calibri"/>
            </a:endParaRPr>
          </a:p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Moteur de compréhension du langage naturel pouvant être personnalisé pour être en mesure de reconnaître à la fois l’entité et l’intention</a:t>
            </a:r>
            <a:endParaRPr lang="fr-CA" sz="2400" dirty="0">
              <a:cs typeface="Calibri"/>
            </a:endParaRPr>
          </a:p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Rasa X constitue le programme dorsal servant à surveiller le rendement du modèle et à perfectionner ce dernier pendant la production</a:t>
            </a:r>
            <a:endParaRPr lang="fr-CA" sz="2400" dirty="0">
              <a:cs typeface="Calibri"/>
            </a:endParaRPr>
          </a:p>
          <a:p>
            <a:pPr marL="285750" indent="-2857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Documentation détaillée et vaste communauté d’utilisateurs de cette solution de source ouverte</a:t>
            </a:r>
            <a:endParaRPr lang="fr-CA" sz="2400" dirty="0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202FA9E-7D25-47CB-875E-D9EC0B0A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58" y="600739"/>
            <a:ext cx="2857219" cy="282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6EFA65-0AC6-4727-84A4-2E7F7997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563" y="3959520"/>
            <a:ext cx="4005083" cy="194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37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3DEFA-3F29-4B1E-AADA-9538E1CF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410"/>
            <a:ext cx="10515600" cy="704511"/>
          </a:xfrm>
        </p:spPr>
        <p:txBody>
          <a:bodyPr>
            <a:normAutofit/>
          </a:bodyPr>
          <a:lstStyle/>
          <a:p>
            <a:pPr algn="ctr" rtl="0"/>
            <a:r>
              <a:rPr lang="fr-CA" sz="4400" b="1" i="0" u="none" baseline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Démonstration de Rasa</a:t>
            </a:r>
            <a:endParaRPr lang="fr-CA" sz="24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AE2BD2-1422-4BC6-A157-545C2FF2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08" y="2254206"/>
            <a:ext cx="3309384" cy="33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064682B-7F17-47E4-8B98-4031B88E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1" y="1169886"/>
            <a:ext cx="10515600" cy="555655"/>
          </a:xfrm>
        </p:spPr>
        <p:txBody>
          <a:bodyPr>
            <a:normAutofit fontScale="90000"/>
          </a:bodyPr>
          <a:lstStyle/>
          <a:p>
            <a:pPr lvl="0" algn="l" defTabSz="914400" rtl="0">
              <a:lnSpc>
                <a:spcPct val="100000"/>
              </a:lnSpc>
              <a:spcBef>
                <a:spcPts val="0"/>
              </a:spcBef>
            </a:pPr>
            <a:r>
              <a:rPr lang="fr-CA" sz="2800" b="1" i="0" u="none" baseline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Actuellement : compréhension et exploitation des données de demandes de renseignements antérieures</a:t>
            </a:r>
            <a:endParaRPr lang="fr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63088D-B60B-476F-99E3-93F8D296D973}"/>
              </a:ext>
            </a:extLst>
          </p:cNvPr>
          <p:cNvSpPr txBox="1"/>
          <p:nvPr/>
        </p:nvSpPr>
        <p:spPr>
          <a:xfrm>
            <a:off x="753139" y="1804528"/>
            <a:ext cx="6604591" cy="4013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 rt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Agrégation des communications antérieures – courriel, téléphone, médias sociaux</a:t>
            </a:r>
          </a:p>
          <a:p>
            <a:pPr marL="285750" indent="-285750" algn="l" rt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Acquérir une meilleure compréhension de la nature des demandes de renseignements</a:t>
            </a:r>
            <a:endParaRPr lang="fr-CA" sz="2400" dirty="0">
              <a:cs typeface="Calibri"/>
            </a:endParaRPr>
          </a:p>
          <a:p>
            <a:pPr marL="285750" indent="-285750" algn="l" rt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L’objectif est de tirer parti de ces données :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Pour réduire la quantité de travail manuel nécessaire afin de configurer l’assistant virtuel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A" sz="2400" b="0" i="0" u="none" baseline="0" dirty="0"/>
              <a:t>Pour produire une solution robuste qui sera prête dès le premier jour</a:t>
            </a:r>
            <a:endParaRPr lang="fr-CA" sz="2400" dirty="0">
              <a:cs typeface="Calibri"/>
            </a:endParaRPr>
          </a:p>
          <a:p>
            <a:pPr marL="742950" lvl="1" indent="-285750" algn="l" rtl="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16D587-FD68-4647-B10E-AAB9ACBE6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19" y="1922615"/>
            <a:ext cx="4419600" cy="36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78200-E7DB-4BA1-A284-CF285EC055DB}" type="slidenum">
              <a:rPr kumimoji="0" sz="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3FAAC1-14A3-4540-90B4-0EDA0CD7DCCD}"/>
              </a:ext>
            </a:extLst>
          </p:cNvPr>
          <p:cNvSpPr txBox="1"/>
          <p:nvPr/>
        </p:nvSpPr>
        <p:spPr>
          <a:xfrm>
            <a:off x="734051" y="2011257"/>
            <a:ext cx="1104212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haroni"/>
                <a:ea typeface="Aharoni"/>
                <a:cs typeface="Aharoni"/>
              </a:rPr>
              <a:t>Thank</a:t>
            </a:r>
            <a:r>
              <a:rPr kumimoji="0" lang="fr-CA" sz="4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haroni"/>
                <a:ea typeface="Aharoni"/>
                <a:cs typeface="Aharoni"/>
              </a:rPr>
              <a:t> </a:t>
            </a:r>
            <a:r>
              <a:rPr kumimoji="0" lang="fr-CA" sz="4400" b="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haroni"/>
                <a:ea typeface="Aharoni"/>
                <a:cs typeface="Aharoni"/>
              </a:rPr>
              <a:t>you</a:t>
            </a:r>
            <a:r>
              <a:rPr kumimoji="0" lang="fr-CA" sz="4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haroni"/>
                <a:ea typeface="Aharoni"/>
                <a:cs typeface="Aharoni"/>
              </a:rPr>
              <a:t>. </a:t>
            </a:r>
            <a:r>
              <a:rPr kumimoji="0" lang="fr-CA" sz="4400" b="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haroni"/>
                <a:ea typeface="Aharoni"/>
                <a:cs typeface="Aharoni"/>
              </a:rPr>
              <a:t>Any</a:t>
            </a:r>
            <a:r>
              <a:rPr kumimoji="0" lang="fr-CA" sz="4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haroni"/>
                <a:ea typeface="Aharoni"/>
                <a:cs typeface="Aharoni"/>
              </a:rPr>
              <a:t> 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haroni"/>
                <a:ea typeface="Aharoni"/>
                <a:cs typeface="Aharoni"/>
              </a:rPr>
              <a:t>Merci. Avez-vous des questions?</a:t>
            </a:r>
            <a:endParaRPr lang="fr-CA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/>
              <a:cs typeface="Aharon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haroni"/>
              </a:rPr>
              <a:t>For more information, </a:t>
            </a:r>
            <a:r>
              <a:rPr kumimoji="0" lang="fr-CA" sz="1600" b="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haroni"/>
              </a:rPr>
              <a:t>please</a:t>
            </a:r>
            <a:r>
              <a:rPr kumimoji="0" lang="fr-CA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haroni"/>
              </a:rPr>
              <a:t> contact / Pour de plus amples renseignements, veuillez contacter: </a:t>
            </a:r>
            <a:r>
              <a:rPr kumimoji="0" lang="fr-CA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haroni"/>
                <a:hlinkClick r:id="rId2"/>
              </a:rPr>
              <a:t>alexandre.istrate@statcan.gc.ca</a:t>
            </a:r>
            <a:endParaRPr kumimoji="0" lang="fr-CA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haron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represents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position of the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necessarily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CA" sz="1600" b="0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Statistics</a:t>
            </a: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Canada.</a:t>
            </a:r>
            <a:endParaRPr lang="fr-CA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contenu de cette présentation représente la position de l’auteur, mais pas nécessairement celle de Statistique Canada.</a:t>
            </a:r>
            <a:endParaRPr kumimoji="0" lang="fr-CA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5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3530527-D539-4BD5-9D59-B80DBAE30088}" vid="{E6C894B2-EF7B-442D-9D35-AC5B778C6641}"/>
    </a:ext>
  </a:ext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3530527-D539-4BD5-9D59-B80DBAE30088}" vid="{E6C894B2-EF7B-442D-9D35-AC5B778C66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250</Words>
  <Application>Microsoft Office PowerPoint</Application>
  <PresentationFormat>Widescreen</PresentationFormat>
  <Paragraphs>45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Arial MT Std</vt:lpstr>
      <vt:lpstr>Calibri</vt:lpstr>
      <vt:lpstr>Calibri Light</vt:lpstr>
      <vt:lpstr>Office Theme</vt:lpstr>
      <vt:lpstr>Theme1</vt:lpstr>
      <vt:lpstr>1_Theme1</vt:lpstr>
      <vt:lpstr>Projet d’assistant virtuel dans le contexte du recensement </vt:lpstr>
      <vt:lpstr>MOTIVATION</vt:lpstr>
      <vt:lpstr>Examen des cadres de source ouverte existants</vt:lpstr>
      <vt:lpstr>PowerPoint Presentation</vt:lpstr>
      <vt:lpstr>PowerPoint Presentation</vt:lpstr>
      <vt:lpstr>Démonstration de Rasa</vt:lpstr>
      <vt:lpstr>Actuellement : compréhension et exploitation des données de demandes de renseignements antérieures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IRCC Client Inquiry Text Classification</dc:title>
  <dc:creator>Yoon, Joanne - DSCD/DSCD</dc:creator>
  <cp:lastModifiedBy>Savage, Brigitte - ORLSRCD/DDOSLCR</cp:lastModifiedBy>
  <cp:revision>29</cp:revision>
  <dcterms:created xsi:type="dcterms:W3CDTF">2021-11-29T18:23:13Z</dcterms:created>
  <dcterms:modified xsi:type="dcterms:W3CDTF">2021-12-17T00:50:32Z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-428284759</vt:i4>
  </property>
  <property fmtid="{D5CDD505-2E9C-101B-9397-08002B2CF9AE}" pid="3" name="_NewReviewCycle">
    <vt:lpwstr/>
  </property>
  <property fmtid="{D5CDD505-2E9C-101B-9397-08002B2CF9AE}" pid="4" name="_EmailSubject">
    <vt:lpwstr>Reminder: Chatbot presentation today</vt:lpwstr>
  </property>
  <property fmtid="{D5CDD505-2E9C-101B-9397-08002B2CF9AE}" pid="5" name="_AuthorEmail">
    <vt:lpwstr>Alexandre.Istrate@statcan.gc.ca</vt:lpwstr>
  </property>
  <property fmtid="{D5CDD505-2E9C-101B-9397-08002B2CF9AE}" pid="6" name="_AuthorEmailDisplayName">
    <vt:lpwstr>Istrate, Alexandre - DSCD/DSCD</vt:lpwstr>
  </property>
</Properties>
</file>