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handoutMasterIdLst>
    <p:handoutMasterId r:id="rId20"/>
  </p:handoutMasterIdLst>
  <p:sldIdLst>
    <p:sldId id="325" r:id="rId2"/>
    <p:sldId id="299" r:id="rId3"/>
    <p:sldId id="349" r:id="rId4"/>
    <p:sldId id="350" r:id="rId5"/>
    <p:sldId id="278" r:id="rId6"/>
    <p:sldId id="344" r:id="rId7"/>
    <p:sldId id="373" r:id="rId8"/>
    <p:sldId id="355" r:id="rId9"/>
    <p:sldId id="321" r:id="rId10"/>
    <p:sldId id="395" r:id="rId11"/>
    <p:sldId id="396" r:id="rId12"/>
    <p:sldId id="320" r:id="rId13"/>
    <p:sldId id="322" r:id="rId14"/>
    <p:sldId id="353" r:id="rId15"/>
    <p:sldId id="351" r:id="rId16"/>
    <p:sldId id="336" r:id="rId17"/>
    <p:sldId id="33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0" autoAdjust="0"/>
    <p:restoredTop sz="68427" autoAdjust="0"/>
  </p:normalViewPr>
  <p:slideViewPr>
    <p:cSldViewPr snapToObjects="1" showGuides="1">
      <p:cViewPr varScale="1">
        <p:scale>
          <a:sx n="78" d="100"/>
          <a:sy n="78" d="100"/>
        </p:scale>
        <p:origin x="990" y="84"/>
      </p:cViewPr>
      <p:guideLst>
        <p:guide orient="horz" pos="2160"/>
        <p:guide pos="3840"/>
      </p:guideLst>
    </p:cSldViewPr>
  </p:slideViewPr>
  <p:outlineViewPr>
    <p:cViewPr>
      <p:scale>
        <a:sx n="33" d="100"/>
        <a:sy n="33" d="100"/>
      </p:scale>
      <p:origin x="0" y="-941"/>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5" Type="http://schemas.openxmlformats.org/officeDocument/2006/relationships/hyperlink" Target="https://www.youtube.com/watch?v=Fevw8ahkeeU" TargetMode="External"/><Relationship Id="rId4" Type="http://schemas.openxmlformats.org/officeDocument/2006/relationships/hyperlink" Target="https://vimeo.com/470384287"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sysk.fr/2018/11/13/pleine-conscience-numerique-transformation/"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learn.rumie.org/jR/bytes/practice-digital-mindfulness-for-wellbeing" TargetMode="External"/><Relationship Id="rId5" Type="http://schemas.openxmlformats.org/officeDocument/2006/relationships/hyperlink" Target="https://gcconnex.gc.ca/blog/view/14813318/day-1721-days-challenge-kindspring-make-a-mindful-phone-call" TargetMode="External"/><Relationship Id="rId4" Type="http://schemas.openxmlformats.org/officeDocument/2006/relationships/hyperlink" Target="https://www.youtube.com/watch?v=5nsySCMH36s" TargetMode="External"/><Relationship Id="rId9" Type="http://schemas.openxmlformats.org/officeDocument/2006/relationships/hyperlink" Target="https://positiveleadership.fr/plus-de-conscience-dans-nos-email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hyperlink" Target="https://www.youtube.com/watch?v=nQSAcY-7Xic"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hyperlink" Target="https://vimeo.com/46674257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hyperlink" Target="https://www.youtube.com/watch?v=Fevw8ahkeeU" TargetMode="External"/><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hyperlink" Target="https://vimeo.com/470384287" TargetMode="External"/><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en-US" sz="1200" baseline="0" dirty="0">
                <a:solidFill>
                  <a:srgbClr val="C00000"/>
                </a:solidFill>
                <a:effectLst/>
                <a:latin typeface="Arial" panose="020B0604020202020204" pitchFamily="34" charset="0"/>
              </a:rPr>
              <a:t>Casey-Marie</a:t>
            </a:r>
            <a:r>
              <a:rPr lang="fr-CA" dirty="0"/>
              <a: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ea typeface="Calibri" panose="020F050202020403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don’t use “insert video” as some </a:t>
            </a:r>
            <a:r>
              <a:rPr lang="en-US" b="1" dirty="0" err="1"/>
              <a:t>Deparments</a:t>
            </a:r>
            <a:r>
              <a:rPr lang="en-US" b="1" dirty="0"/>
              <a:t> don’t allow </a:t>
            </a:r>
            <a:r>
              <a:rPr lang="en-US" b="1" dirty="0" err="1"/>
              <a:t>youtube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Wingdings" panose="05000000000000000000" pitchFamily="2" charset="2"/>
              </a:rPr>
              <a:t>Instead, we share the screen (audio &amp; video) directly from </a:t>
            </a:r>
            <a:r>
              <a:rPr lang="en-US" b="1" dirty="0" err="1">
                <a:sym typeface="Wingdings" panose="05000000000000000000" pitchFamily="2" charset="2"/>
              </a:rPr>
              <a:t>youtube</a:t>
            </a:r>
            <a:r>
              <a:rPr lang="en-US" b="1" dirty="0">
                <a:sym typeface="Wingdings" panose="05000000000000000000" pitchFamily="2" charset="2"/>
              </a:rPr>
              <a:t> using a web browser.))</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Video</a:t>
            </a:r>
            <a:r>
              <a:rPr lang="fr-FR" dirty="0"/>
              <a:t> </a:t>
            </a:r>
            <a:r>
              <a:rPr lang="fr-FR" dirty="0" err="1"/>
              <a:t>link</a:t>
            </a:r>
            <a:r>
              <a:rPr lang="fr-FR" dirty="0"/>
              <a:t>: </a:t>
            </a:r>
            <a:r>
              <a:rPr lang="en-CA" sz="1200" u="sng" dirty="0">
                <a:hlinkClick r:id="rId3"/>
              </a:rPr>
              <a:t>https://www.youtube.com/watch?v=Tyl6YXp1Y6M</a:t>
            </a:r>
            <a:endParaRPr lang="en-CA" sz="1200" u="sng"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53357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r>
              <a:rPr lang="en-CA" dirty="0"/>
              <a:t>Dani:</a:t>
            </a:r>
          </a:p>
          <a:p>
            <a:endParaRPr lang="en-CA" dirty="0"/>
          </a:p>
          <a:p>
            <a:r>
              <a:rPr lang="en-CA" dirty="0"/>
              <a:t>I hope what I'll say resonates with you, the idea is about perspectives on how we perceive and are perceived.</a:t>
            </a:r>
          </a:p>
          <a:p>
            <a:endParaRPr lang="en-CA" dirty="0"/>
          </a:p>
          <a:p>
            <a:r>
              <a:rPr lang="en-CA" dirty="0"/>
              <a:t>We may constantly think about what image we give to others. How they see us... and chances are that others may not see us the same way we see ourselves.</a:t>
            </a:r>
          </a:p>
          <a:p>
            <a:endParaRPr lang="en-CA" dirty="0"/>
          </a:p>
          <a:p>
            <a:r>
              <a:rPr lang="en-CA" dirty="0"/>
              <a:t>In this example:</a:t>
            </a:r>
          </a:p>
          <a:p>
            <a:r>
              <a:rPr lang="en-CA" dirty="0"/>
              <a:t>(click)</a:t>
            </a:r>
          </a:p>
          <a:p>
            <a:r>
              <a:rPr lang="en-CA" dirty="0"/>
              <a:t>How</a:t>
            </a:r>
            <a:r>
              <a:rPr lang="en-CA" baseline="0" dirty="0"/>
              <a:t> my mom and dad see me – especially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p>
          <a:p>
            <a:endParaRPr lang="en-CA" baseline="0" dirty="0"/>
          </a:p>
          <a:p>
            <a:r>
              <a:rPr lang="en-CA" dirty="0"/>
              <a:t>A person with a negative self-image sees obstacles, insurmountable problems, doubts his abilities, finds excuses not to move forward or convinces himself that there is no hope! She is a person who has difficulty trusting others because she does not trust herself!</a:t>
            </a:r>
          </a:p>
          <a:p>
            <a:endParaRPr lang="en-CA" dirty="0"/>
          </a:p>
          <a:p>
            <a:r>
              <a:rPr lang="en-CA" dirty="0"/>
              <a:t>While a person with a positive image will send back positive information; these interactions with others will be easier. This person will be able to maintain good relationships. This is a person who will see opportunities everywhere and in everything! She will approach situations from different angles to find solutions! In short, she is a strong and positive person, who inspires confidence!</a:t>
            </a:r>
          </a:p>
          <a:p>
            <a:endParaRPr lang="en-CA" dirty="0"/>
          </a:p>
          <a:p>
            <a:r>
              <a:rPr lang="en-CA" dirty="0"/>
              <a:t>Furthermore, wanting to get the most out of your image is not narcissism but a way of telling yourself that you love yourself, that you want to take care of yourself.</a:t>
            </a:r>
          </a:p>
          <a:p>
            <a:endParaRPr lang="en-CA" dirty="0"/>
          </a:p>
          <a:p>
            <a:endParaRPr lang="en-CA" dirty="0"/>
          </a:p>
          <a:p>
            <a:r>
              <a:rPr lang="en-CA" dirty="0" err="1"/>
              <a:t>Ressources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Greater Good Science Center - Kristin Neff’s article: </a:t>
            </a:r>
            <a:r>
              <a:rPr lang="en-CA" sz="1200" dirty="0">
                <a:hlinkClick r:id="rId3"/>
              </a:rPr>
              <a:t>http://greatergood.berkeley.edu/article/item/the_five_myths_of_self_compassion</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413443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a:t>
            </a:r>
            <a:r>
              <a:rPr lang="fr-CA" sz="1400" dirty="0" err="1"/>
              <a:t>Choose</a:t>
            </a:r>
            <a:r>
              <a:rPr lang="fr-CA" sz="1400" dirty="0"/>
              <a:t> one of </a:t>
            </a:r>
            <a:r>
              <a:rPr lang="fr-CA" sz="1400" dirty="0" err="1"/>
              <a:t>these</a:t>
            </a:r>
            <a:r>
              <a:rPr lang="fr-CA" sz="1400" dirty="0"/>
              <a:t>)</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dirty="0"/>
              <a:t>Kristin </a:t>
            </a:r>
            <a:r>
              <a:rPr lang="fr-CA" sz="1400" dirty="0" err="1"/>
              <a:t>Neff’s</a:t>
            </a:r>
            <a:r>
              <a:rPr lang="fr-CA" sz="1400" dirty="0"/>
              <a:t> </a:t>
            </a:r>
            <a:r>
              <a:rPr lang="fr-CA" sz="1400" dirty="0" err="1"/>
              <a:t>recording</a:t>
            </a:r>
            <a:r>
              <a:rPr lang="fr-CA" sz="1400" dirty="0"/>
              <a:t> on Self-compassion</a:t>
            </a:r>
            <a:r>
              <a:rPr lang="fr-CA" sz="1400" baseline="0" dirty="0"/>
              <a:t> break, 5 mins: </a:t>
            </a:r>
            <a:r>
              <a:rPr lang="en-US" sz="1400" u="sng" dirty="0">
                <a:hlinkClick r:id="rId3"/>
              </a:rPr>
              <a:t>https://self-compassion.org/wp-content/uploads/2020/08/self-compassion.break__01-cleanedbydan.mp3</a:t>
            </a:r>
            <a:br>
              <a:rPr lang="en-US" sz="1400" u="sng" dirty="0"/>
            </a:br>
            <a:r>
              <a:rPr lang="en-US" sz="1400" b="1" u="none" dirty="0"/>
              <a:t>OR</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en-US" sz="2000" dirty="0"/>
              <a:t>Or, you can guide participants through a self-compassion exercise, as follows…</a:t>
            </a:r>
          </a:p>
          <a:p>
            <a:pPr marL="742493" lvl="1" indent="-285293">
              <a:spcBef>
                <a:spcPts val="599"/>
              </a:spcBef>
              <a:spcAft>
                <a:spcPts val="300"/>
              </a:spcAft>
              <a:buFont typeface="Arial" panose="020B0604020202020204" pitchFamily="34" charset="0"/>
              <a:buChar char="•"/>
            </a:pPr>
            <a:r>
              <a:rPr lang="fr-CA" sz="1200" dirty="0" err="1"/>
              <a:t>I’ll</a:t>
            </a:r>
            <a:r>
              <a:rPr lang="fr-CA" sz="1200" dirty="0"/>
              <a:t> guide us </a:t>
            </a:r>
            <a:r>
              <a:rPr lang="fr-CA" sz="1200" dirty="0" err="1"/>
              <a:t>doing</a:t>
            </a:r>
            <a:r>
              <a:rPr lang="fr-CA" sz="1200" dirty="0"/>
              <a:t> a </a:t>
            </a:r>
            <a:r>
              <a:rPr lang="fr-CA" sz="1200" dirty="0" err="1"/>
              <a:t>similar</a:t>
            </a:r>
            <a:r>
              <a:rPr lang="fr-CA" sz="1200" dirty="0"/>
              <a:t> </a:t>
            </a:r>
            <a:r>
              <a:rPr lang="fr-CA" sz="1200" dirty="0" err="1"/>
              <a:t>loving-kindness</a:t>
            </a:r>
            <a:r>
              <a:rPr lang="fr-CA" sz="1200" baseline="0" dirty="0"/>
              <a:t> </a:t>
            </a:r>
            <a:r>
              <a:rPr lang="fr-CA" sz="1200" baseline="0" dirty="0" err="1"/>
              <a:t>meditation</a:t>
            </a:r>
            <a:endParaRPr lang="fr-CA" sz="1200" baseline="0" dirty="0"/>
          </a:p>
          <a:p>
            <a:pPr marL="742493" lvl="1" indent="-285293">
              <a:spcBef>
                <a:spcPts val="599"/>
              </a:spcBef>
              <a:spcAft>
                <a:spcPts val="300"/>
              </a:spcAft>
              <a:buFont typeface="Arial" panose="020B0604020202020204" pitchFamily="34" charset="0"/>
              <a:buChar char="•"/>
            </a:pPr>
            <a:r>
              <a:rPr lang="fr-CA" sz="1300" baseline="0" dirty="0"/>
              <a:t>First, </a:t>
            </a:r>
            <a:r>
              <a:rPr lang="fr-CA" sz="1300" baseline="0" dirty="0" err="1"/>
              <a:t>think</a:t>
            </a:r>
            <a:r>
              <a:rPr lang="fr-CA" sz="1300" baseline="0" dirty="0"/>
              <a:t> of </a:t>
            </a:r>
            <a:r>
              <a:rPr lang="fr-CA" sz="1300" baseline="0" dirty="0" err="1"/>
              <a:t>something</a:t>
            </a:r>
            <a:r>
              <a:rPr lang="fr-CA" sz="1300" baseline="0" dirty="0"/>
              <a:t> </a:t>
            </a:r>
            <a:r>
              <a:rPr lang="fr-CA" sz="1300" baseline="0" dirty="0" err="1"/>
              <a:t>that</a:t>
            </a:r>
            <a:r>
              <a:rPr lang="fr-CA" sz="1300" baseline="0" dirty="0"/>
              <a:t> </a:t>
            </a:r>
            <a:r>
              <a:rPr lang="fr-CA" sz="1300" baseline="0" dirty="0" err="1"/>
              <a:t>hooked</a:t>
            </a:r>
            <a:r>
              <a:rPr lang="fr-CA" sz="1300" baseline="0" dirty="0"/>
              <a:t> </a:t>
            </a:r>
            <a:r>
              <a:rPr lang="fr-CA" sz="1300" baseline="0" dirty="0" err="1"/>
              <a:t>you</a:t>
            </a:r>
            <a:r>
              <a:rPr lang="fr-CA" sz="1300" baseline="0" dirty="0"/>
              <a:t>, </a:t>
            </a:r>
            <a:r>
              <a:rPr lang="fr-CA" sz="1300" baseline="0" dirty="0" err="1"/>
              <a:t>something</a:t>
            </a:r>
            <a:r>
              <a:rPr lang="fr-CA" sz="1300" baseline="0" dirty="0"/>
              <a:t> </a:t>
            </a:r>
            <a:r>
              <a:rPr lang="fr-CA" sz="1300" baseline="0" dirty="0" err="1"/>
              <a:t>that</a:t>
            </a:r>
            <a:r>
              <a:rPr lang="fr-CA" sz="1300" baseline="0" dirty="0"/>
              <a:t> bugs </a:t>
            </a:r>
            <a:r>
              <a:rPr lang="fr-CA" sz="1300" baseline="0" dirty="0" err="1"/>
              <a:t>you</a:t>
            </a:r>
            <a:r>
              <a:rPr lang="fr-CA" sz="1300" baseline="0" dirty="0"/>
              <a:t> and </a:t>
            </a:r>
            <a:r>
              <a:rPr lang="fr-CA" sz="1300" baseline="0" dirty="0" err="1"/>
              <a:t>keeps</a:t>
            </a:r>
            <a:r>
              <a:rPr lang="fr-CA" sz="1300" baseline="0" dirty="0"/>
              <a:t> </a:t>
            </a:r>
            <a:r>
              <a:rPr lang="fr-CA" sz="1300" baseline="0" dirty="0" err="1"/>
              <a:t>repeating</a:t>
            </a:r>
            <a:r>
              <a:rPr lang="fr-CA" sz="1300" baseline="0" dirty="0"/>
              <a:t> in </a:t>
            </a:r>
            <a:r>
              <a:rPr lang="fr-CA" sz="1300" baseline="0" dirty="0" err="1"/>
              <a:t>yourself</a:t>
            </a:r>
            <a:r>
              <a:rPr lang="fr-CA" sz="1300" baseline="0" dirty="0"/>
              <a:t>, in </a:t>
            </a:r>
            <a:r>
              <a:rPr lang="fr-CA" sz="1300" baseline="0" dirty="0" err="1"/>
              <a:t>your</a:t>
            </a:r>
            <a:r>
              <a:rPr lang="fr-CA" sz="1300" baseline="0" dirty="0"/>
              <a:t> </a:t>
            </a:r>
            <a:r>
              <a:rPr lang="fr-CA" sz="1300" baseline="0" dirty="0" err="1"/>
              <a:t>mind</a:t>
            </a:r>
            <a:r>
              <a:rPr lang="fr-CA" sz="1300" baseline="0" dirty="0"/>
              <a:t>, </a:t>
            </a:r>
            <a:r>
              <a:rPr lang="fr-CA" sz="1300" baseline="0" dirty="0" err="1"/>
              <a:t>ideally</a:t>
            </a:r>
            <a:r>
              <a:rPr lang="fr-CA" sz="1300" baseline="0" dirty="0"/>
              <a:t> </a:t>
            </a:r>
            <a:r>
              <a:rPr lang="fr-CA" sz="1300" baseline="0" dirty="0" err="1"/>
              <a:t>try</a:t>
            </a:r>
            <a:r>
              <a:rPr lang="fr-CA" sz="1300" baseline="0" dirty="0"/>
              <a:t> </a:t>
            </a:r>
            <a:r>
              <a:rPr lang="fr-CA" sz="1300" baseline="0" dirty="0" err="1"/>
              <a:t>this</a:t>
            </a:r>
            <a:r>
              <a:rPr lang="fr-CA" sz="1300" baseline="0" dirty="0"/>
              <a:t> </a:t>
            </a:r>
            <a:r>
              <a:rPr lang="fr-CA" sz="1300" baseline="0" dirty="0" err="1"/>
              <a:t>with</a:t>
            </a:r>
            <a:r>
              <a:rPr lang="fr-CA" sz="1300" baseline="0" dirty="0"/>
              <a:t> </a:t>
            </a:r>
            <a:r>
              <a:rPr lang="fr-CA" sz="1300" baseline="0" dirty="0" err="1"/>
              <a:t>something</a:t>
            </a:r>
            <a:r>
              <a:rPr lang="fr-CA" sz="1300" baseline="0" dirty="0"/>
              <a:t> light… </a:t>
            </a:r>
            <a:endParaRPr lang="en-US" sz="1300" baseline="0" dirty="0"/>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a:t>Remember, </a:t>
            </a:r>
            <a:r>
              <a:rPr lang="en-US" sz="1300" dirty="0"/>
              <a:t>We all are in</a:t>
            </a:r>
            <a:r>
              <a:rPr lang="en-US" sz="1300" baseline="0" dirty="0"/>
              <a:t> the same boat (pausing between phrases, do 2 in the personal form “I”, then 2 in the plural form “we”)</a:t>
            </a:r>
          </a:p>
          <a:p>
            <a:pPr marL="1200150" lvl="2" indent="-285750">
              <a:spcBef>
                <a:spcPts val="600"/>
              </a:spcBef>
              <a:buFont typeface="Arial" panose="020B0604020202020204" pitchFamily="34" charset="0"/>
              <a:buChar char="•"/>
            </a:pPr>
            <a:r>
              <a:rPr lang="en-US" sz="1700" dirty="0"/>
              <a:t>My I</a:t>
            </a:r>
            <a:r>
              <a:rPr lang="en-US" sz="1700" baseline="0" dirty="0"/>
              <a:t> (we all)</a:t>
            </a:r>
            <a:r>
              <a:rPr lang="en-US" sz="1700" dirty="0"/>
              <a:t> be safe</a:t>
            </a:r>
          </a:p>
          <a:p>
            <a:pPr marL="1200150" lvl="2" indent="-285750">
              <a:spcBef>
                <a:spcPts val="600"/>
              </a:spcBef>
              <a:buFont typeface="Arial" panose="020B0604020202020204" pitchFamily="34" charset="0"/>
              <a:buChar char="•"/>
            </a:pPr>
            <a:r>
              <a:rPr lang="en-US" sz="1700" dirty="0"/>
              <a:t>May I (we all) be peaceful</a:t>
            </a:r>
          </a:p>
          <a:p>
            <a:pPr marL="1200150" lvl="2" indent="-285750">
              <a:spcBef>
                <a:spcPts val="600"/>
              </a:spcBef>
              <a:buFont typeface="Arial" panose="020B0604020202020204" pitchFamily="34" charset="0"/>
              <a:buChar char="•"/>
            </a:pPr>
            <a:r>
              <a:rPr lang="en-US" sz="1700" dirty="0"/>
              <a:t>May I (we) be kind to myself (ourselves)</a:t>
            </a:r>
          </a:p>
          <a:p>
            <a:pPr marL="1200150" lvl="2" indent="-285750">
              <a:spcBef>
                <a:spcPts val="600"/>
              </a:spcBef>
              <a:buFont typeface="Arial" panose="020B0604020202020204" pitchFamily="34" charset="0"/>
              <a:buChar char="•"/>
            </a:pPr>
            <a:r>
              <a:rPr lang="en-US" sz="1700" dirty="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a:t>Ressuorces</a:t>
            </a:r>
            <a:r>
              <a:rPr lang="fr-CA" sz="1400" dirty="0"/>
              <a:t>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From: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Self-compassion</a:t>
            </a:r>
            <a:r>
              <a:rPr lang="fr-CA" sz="1400" baseline="0" dirty="0"/>
              <a:t> break, 5 mins: </a:t>
            </a:r>
            <a:r>
              <a:rPr lang="en-US" sz="1400" u="sng" dirty="0">
                <a:hlinkClick r:id="rId3"/>
              </a:rPr>
              <a:t>https://self-compassion.org/wp-content/uploads/2020/08/self-compassion.break__01-cleanedbydan.mp3</a:t>
            </a:r>
            <a:endParaRPr lang="en-US" sz="1400" u="sng"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2000" dirty="0"/>
              <a:t>Self-compassion, 20 minutes - http://self-compassion.org/wp-content/uploads/meditations/LKM.self-compassion.MP3</a:t>
            </a:r>
            <a:br>
              <a:rPr lang="en-US" sz="2000" u="sng" dirty="0"/>
            </a:br>
            <a:endParaRPr lang="fr-CA" sz="14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FR" sz="1100" b="0" i="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400" dirty="0"/>
              <a:t>5 mins - Une pause d’autocompassion - </a:t>
            </a:r>
            <a:r>
              <a:rPr lang="fr-FR" sz="1400" dirty="0">
                <a:hlinkClick r:id="rId4"/>
              </a:rPr>
              <a:t>https://vimeo.com/470384287</a:t>
            </a:r>
            <a:r>
              <a:rPr lang="fr-FR" sz="1400" dirty="0"/>
              <a:t> </a:t>
            </a:r>
            <a:endParaRPr lang="en-US" sz="14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400" dirty="0"/>
              <a:t>8 mins - La pause </a:t>
            </a:r>
            <a:r>
              <a:rPr lang="en-US" sz="1400" dirty="0" err="1"/>
              <a:t>d'auto</a:t>
            </a:r>
            <a:r>
              <a:rPr lang="en-US" sz="1400" dirty="0"/>
              <a:t>-compassion : </a:t>
            </a:r>
            <a:r>
              <a:rPr lang="en-US" sz="1100" dirty="0">
                <a:hlinkClick r:id="rId5"/>
              </a:rPr>
              <a:t>https://www.youtube.com/watch?v=Fevw8ahkeeU</a:t>
            </a:r>
            <a:endParaRPr lang="en-US" sz="11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900" dirty="0" err="1"/>
              <a:t>Méditation</a:t>
            </a:r>
            <a:r>
              <a:rPr lang="en-US" sz="900" dirty="0"/>
              <a:t> </a:t>
            </a:r>
            <a:r>
              <a:rPr lang="en-US" sz="900" dirty="0" err="1"/>
              <a:t>guidée</a:t>
            </a:r>
            <a:r>
              <a:rPr lang="en-US" sz="900" dirty="0"/>
              <a:t>:</a:t>
            </a:r>
            <a:r>
              <a:rPr lang="en-US" sz="900" baseline="0" dirty="0"/>
              <a:t> </a:t>
            </a:r>
            <a:r>
              <a:rPr lang="en-US" sz="900" baseline="0" dirty="0" err="1"/>
              <a:t>votre</a:t>
            </a:r>
            <a:r>
              <a:rPr lang="en-US" sz="900" baseline="0" dirty="0"/>
              <a:t> moment </a:t>
            </a:r>
            <a:r>
              <a:rPr lang="en-US" sz="900" baseline="0" dirty="0" err="1"/>
              <a:t>d’auto</a:t>
            </a:r>
            <a:r>
              <a:rPr lang="en-US" sz="900" baseline="0" dirty="0"/>
              <a:t>-compassion (17 mins) - </a:t>
            </a:r>
            <a:r>
              <a:rPr lang="en-US" sz="900" dirty="0">
                <a:hlinkClick r:id="rId6"/>
              </a:rPr>
              <a:t>https://www.youtube.com/watch?v=nQSAcY-7Xic</a:t>
            </a:r>
            <a:r>
              <a:rPr lang="en-US" sz="900" dirty="0"/>
              <a:t> </a:t>
            </a:r>
          </a:p>
          <a:p>
            <a:pPr marL="0" lvl="0" indent="0">
              <a:spcBef>
                <a:spcPts val="599"/>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Now</a:t>
            </a:r>
            <a:r>
              <a:rPr lang="fr-CA" baseline="0" dirty="0"/>
              <a:t> I </a:t>
            </a:r>
            <a:r>
              <a:rPr lang="fr-CA" baseline="0" dirty="0" err="1"/>
              <a:t>would</a:t>
            </a:r>
            <a:r>
              <a:rPr lang="fr-CA" baseline="0" dirty="0"/>
              <a:t> like to switch topics to </a:t>
            </a:r>
            <a:r>
              <a:rPr lang="fr-CA" baseline="0" dirty="0" err="1"/>
              <a:t>cleaning</a:t>
            </a:r>
            <a:r>
              <a:rPr lang="fr-CA" baseline="0" dirty="0"/>
              <a:t> </a:t>
            </a:r>
            <a:r>
              <a:rPr lang="fr-CA" baseline="0" dirty="0" err="1"/>
              <a:t>our</a:t>
            </a:r>
            <a:r>
              <a:rPr lang="fr-CA" baseline="0" dirty="0"/>
              <a:t> </a:t>
            </a:r>
            <a:r>
              <a:rPr lang="fr-CA" baseline="0" dirty="0" err="1"/>
              <a:t>environments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taking</a:t>
            </a:r>
            <a:r>
              <a:rPr lang="fr-CA" baseline="0" dirty="0"/>
              <a:t> calls phone calls - </a:t>
            </a:r>
            <a:r>
              <a:rPr lang="fr-CA" baseline="0" dirty="0" err="1"/>
              <a:t>get</a:t>
            </a:r>
            <a:r>
              <a:rPr lang="fr-CA" baseline="0" dirty="0"/>
              <a:t> </a:t>
            </a:r>
            <a:r>
              <a:rPr lang="fr-CA" baseline="0" dirty="0" err="1"/>
              <a:t>rid</a:t>
            </a:r>
            <a:r>
              <a:rPr lang="fr-CA" baseline="0" dirty="0"/>
              <a:t> of distractions </a:t>
            </a:r>
            <a:r>
              <a:rPr lang="fr-CA" baseline="0" dirty="0" err="1"/>
              <a:t>when</a:t>
            </a:r>
            <a:r>
              <a:rPr lang="fr-CA" baseline="0" dirty="0"/>
              <a:t> </a:t>
            </a:r>
            <a:r>
              <a:rPr lang="fr-CA" baseline="0" dirty="0" err="1"/>
              <a:t>speaking</a:t>
            </a:r>
            <a:r>
              <a:rPr lang="fr-CA" baseline="0" dirty="0"/>
              <a:t> to people, </a:t>
            </a:r>
            <a:r>
              <a:rPr lang="fr-CA" baseline="0" dirty="0" err="1"/>
              <a:t>also</a:t>
            </a:r>
            <a:r>
              <a:rPr lang="fr-CA" baseline="0" dirty="0"/>
              <a:t> </a:t>
            </a:r>
            <a:r>
              <a:rPr lang="fr-CA" baseline="0" dirty="0" err="1"/>
              <a:t>when</a:t>
            </a:r>
            <a:r>
              <a:rPr lang="fr-CA" baseline="0" dirty="0"/>
              <a:t> </a:t>
            </a:r>
            <a:r>
              <a:rPr lang="fr-CA" baseline="0" dirty="0" err="1"/>
              <a:t>using</a:t>
            </a:r>
            <a:r>
              <a:rPr lang="fr-CA" baseline="0" dirty="0"/>
              <a:t> </a:t>
            </a:r>
            <a:r>
              <a:rPr lang="fr-CA" baseline="0" dirty="0" err="1"/>
              <a:t>MSTeams</a:t>
            </a:r>
            <a:r>
              <a:rPr lang="fr-CA" baseline="0" dirty="0"/>
              <a:t>,  </a:t>
            </a:r>
            <a:r>
              <a:rPr lang="fr-CA" baseline="0" dirty="0" err="1"/>
              <a:t>try</a:t>
            </a:r>
            <a:r>
              <a:rPr lang="fr-CA" baseline="0" dirty="0"/>
              <a:t> </a:t>
            </a:r>
            <a:r>
              <a:rPr lang="fr-CA" baseline="0" dirty="0" err="1"/>
              <a:t>smiling</a:t>
            </a:r>
            <a:r>
              <a:rPr lang="fr-CA" baseline="0" dirty="0"/>
              <a:t> </a:t>
            </a:r>
            <a:r>
              <a:rPr lang="fr-CA" baseline="0" dirty="0" err="1"/>
              <a:t>when</a:t>
            </a:r>
            <a:r>
              <a:rPr lang="fr-CA" baseline="0" dirty="0"/>
              <a:t> </a:t>
            </a:r>
            <a:r>
              <a:rPr lang="fr-CA" baseline="0" dirty="0" err="1"/>
              <a:t>you</a:t>
            </a:r>
            <a:r>
              <a:rPr lang="fr-CA" baseline="0" dirty="0"/>
              <a:t> are on camera </a:t>
            </a:r>
            <a:r>
              <a:rPr lang="fr-CA" baseline="0" dirty="0" err="1"/>
              <a:t>it</a:t>
            </a:r>
            <a:r>
              <a:rPr lang="fr-CA" baseline="0" dirty="0"/>
              <a:t> </a:t>
            </a:r>
            <a:r>
              <a:rPr lang="fr-CA" baseline="0" dirty="0" err="1"/>
              <a:t>makes</a:t>
            </a:r>
            <a:r>
              <a:rPr lang="fr-CA" baseline="0" dirty="0"/>
              <a:t> a </a:t>
            </a:r>
            <a:r>
              <a:rPr lang="fr-CA" baseline="0" dirty="0" err="1"/>
              <a:t>difference</a:t>
            </a:r>
            <a:r>
              <a:rPr lang="fr-CA" baseline="0" dirty="0"/>
              <a:t>.</a:t>
            </a:r>
            <a:br>
              <a:rPr lang="fr-CA" baseline="0" dirty="0"/>
            </a:br>
            <a:r>
              <a:rPr lang="en-US" b="0" i="0" dirty="0">
                <a:solidFill>
                  <a:srgbClr val="333333"/>
                </a:solidFill>
                <a:effectLst/>
                <a:latin typeface="Helvetica" panose="020B0604020202020204" pitchFamily="34" charset="0"/>
              </a:rPr>
              <a:t>make a phone call today with a determination to stay as mindful and present as you can through all of it.  Maybe this means you resist the temptation of the so called “multitasking” while you’re talking.  Maybe it means you take a few moments to genuinely inquire about the other person’s day.  </a:t>
            </a:r>
            <a:br>
              <a:rPr lang="en-US" b="0" i="0" dirty="0">
                <a:solidFill>
                  <a:srgbClr val="333333"/>
                </a:solidFill>
                <a:effectLst/>
                <a:latin typeface="Helvetica" panose="020B0604020202020204" pitchFamily="34" charset="0"/>
              </a:rPr>
            </a:br>
            <a:r>
              <a:rPr lang="en-US" b="0" i="0" dirty="0">
                <a:solidFill>
                  <a:srgbClr val="333333"/>
                </a:solidFill>
                <a:effectLst/>
                <a:latin typeface="Helvetica" panose="020B0604020202020204" pitchFamily="34" charset="0"/>
              </a:rPr>
              <a:t>And if it’s a particularly challenging phone call, maybe you practice holding back your sharp retorts, and try to respond with empathy while still being true to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Practicing</a:t>
            </a:r>
            <a:r>
              <a:rPr lang="fr-CA" baseline="0" dirty="0"/>
              <a:t> digital </a:t>
            </a:r>
            <a:r>
              <a:rPr lang="fr-CA" baseline="0" dirty="0" err="1"/>
              <a:t>mindfulness</a:t>
            </a:r>
            <a:r>
              <a:rPr lang="fr-CA" baseline="0" dirty="0"/>
              <a:t> – </a:t>
            </a:r>
            <a:r>
              <a:rPr lang="fr-CA" baseline="0" dirty="0" err="1"/>
              <a:t>some</a:t>
            </a:r>
            <a:r>
              <a:rPr lang="fr-CA" baseline="0" dirty="0"/>
              <a:t> of the articles state </a:t>
            </a:r>
            <a:r>
              <a:rPr lang="fr-CA" baseline="0" dirty="0" err="1"/>
              <a:t>that</a:t>
            </a:r>
            <a:r>
              <a:rPr lang="fr-CA" baseline="0" dirty="0"/>
              <a:t> </a:t>
            </a:r>
            <a:r>
              <a:rPr lang="fr-CA" baseline="0" dirty="0" err="1"/>
              <a:t>you</a:t>
            </a:r>
            <a:r>
              <a:rPr lang="fr-CA" baseline="0" dirty="0"/>
              <a:t> </a:t>
            </a:r>
            <a:r>
              <a:rPr lang="fr-CA" baseline="0" dirty="0" err="1"/>
              <a:t>should</a:t>
            </a:r>
            <a:r>
              <a:rPr lang="fr-CA" baseline="0" dirty="0"/>
              <a:t> </a:t>
            </a:r>
            <a:r>
              <a:rPr lang="fr-CA" baseline="0" dirty="0" err="1"/>
              <a:t>get</a:t>
            </a:r>
            <a:r>
              <a:rPr lang="fr-CA" baseline="0" dirty="0"/>
              <a:t> </a:t>
            </a:r>
            <a:r>
              <a:rPr lang="fr-CA" baseline="0" dirty="0" err="1"/>
              <a:t>rid</a:t>
            </a:r>
            <a:r>
              <a:rPr lang="fr-CA" baseline="0" dirty="0"/>
              <a:t> of </a:t>
            </a:r>
            <a:r>
              <a:rPr lang="fr-CA" baseline="0" dirty="0" err="1"/>
              <a:t>your</a:t>
            </a:r>
            <a:r>
              <a:rPr lang="fr-CA" baseline="0" dirty="0"/>
              <a:t> screens one to </a:t>
            </a:r>
            <a:r>
              <a:rPr lang="fr-CA" baseline="0" dirty="0" err="1"/>
              <a:t>two</a:t>
            </a:r>
            <a:r>
              <a:rPr lang="fr-CA" baseline="0" dirty="0"/>
              <a:t> </a:t>
            </a:r>
            <a:r>
              <a:rPr lang="fr-CA" baseline="0" dirty="0" err="1"/>
              <a:t>hours</a:t>
            </a:r>
            <a:r>
              <a:rPr lang="fr-CA" baseline="0" dirty="0"/>
              <a:t>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and </a:t>
            </a:r>
            <a:r>
              <a:rPr lang="fr-CA" baseline="0" dirty="0" err="1"/>
              <a:t>even</a:t>
            </a:r>
            <a:r>
              <a:rPr lang="fr-CA" baseline="0" dirty="0"/>
              <a:t> a few minutes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t>
            </a:r>
            <a:r>
              <a:rPr lang="fr-CA" baseline="0" dirty="0" err="1"/>
              <a:t>is</a:t>
            </a:r>
            <a:r>
              <a:rPr lang="fr-CA" baseline="0" dirty="0"/>
              <a:t> a good </a:t>
            </a:r>
            <a:r>
              <a:rPr lang="fr-CA" baseline="0" dirty="0" err="1"/>
              <a:t>idea</a:t>
            </a:r>
            <a:r>
              <a:rPr lang="fr-CA" baseline="0" dirty="0"/>
              <a:t> to help </a:t>
            </a:r>
            <a:r>
              <a:rPr lang="fr-CA" baseline="0" dirty="0" err="1"/>
              <a:t>with</a:t>
            </a:r>
            <a:r>
              <a:rPr lang="fr-CA" baseline="0" dirty="0"/>
              <a:t> </a:t>
            </a:r>
            <a:r>
              <a:rPr lang="fr-CA" baseline="0" dirty="0" err="1"/>
              <a:t>mindfulness</a:t>
            </a:r>
            <a:r>
              <a:rPr lang="fr-CA" baseline="0" dirty="0"/>
              <a:t> </a:t>
            </a:r>
            <a:r>
              <a:rPr lang="fr-CA" baseline="0" dirty="0" err="1"/>
              <a:t>sleep</a:t>
            </a:r>
            <a:r>
              <a:rPr lang="fr-CA" baseline="0" dirty="0"/>
              <a:t>. </a:t>
            </a:r>
            <a:r>
              <a:rPr lang="fr-CA" baseline="0" dirty="0" err="1"/>
              <a:t>Sometimes</a:t>
            </a:r>
            <a:r>
              <a:rPr lang="fr-CA" baseline="0" dirty="0"/>
              <a:t> I </a:t>
            </a:r>
            <a:r>
              <a:rPr lang="fr-CA" baseline="0" dirty="0" err="1"/>
              <a:t>am</a:t>
            </a:r>
            <a:r>
              <a:rPr lang="fr-CA" baseline="0" dirty="0"/>
              <a:t> </a:t>
            </a:r>
            <a:r>
              <a:rPr lang="fr-CA" baseline="0" dirty="0" err="1"/>
              <a:t>guilty</a:t>
            </a:r>
            <a:r>
              <a:rPr lang="fr-CA" baseline="0" dirty="0"/>
              <a:t> of </a:t>
            </a:r>
            <a:r>
              <a:rPr lang="fr-CA" baseline="0" dirty="0" err="1"/>
              <a:t>this</a:t>
            </a:r>
            <a:r>
              <a:rPr lang="fr-CA" baseline="0" dirty="0"/>
              <a:t> to </a:t>
            </a:r>
            <a:r>
              <a:rPr lang="fr-CA" baseline="0" dirty="0" err="1"/>
              <a:t>be</a:t>
            </a:r>
            <a:r>
              <a:rPr lang="fr-CA" baseline="0" dirty="0"/>
              <a:t> on </a:t>
            </a:r>
            <a:r>
              <a:rPr lang="fr-CA" baseline="0" dirty="0" err="1"/>
              <a:t>my</a:t>
            </a:r>
            <a:r>
              <a:rPr lang="fr-CA" baseline="0" dirty="0"/>
              <a:t> screen </a:t>
            </a:r>
            <a:r>
              <a:rPr lang="fr-CA" baseline="0" dirty="0" err="1"/>
              <a:t>while</a:t>
            </a:r>
            <a:r>
              <a:rPr lang="fr-CA" baseline="0" dirty="0"/>
              <a:t> in </a:t>
            </a:r>
            <a:r>
              <a:rPr lang="fr-CA" baseline="0" dirty="0" err="1"/>
              <a:t>bed</a:t>
            </a:r>
            <a:r>
              <a:rPr lang="fr-CA" baseline="0" dirty="0"/>
              <a:t>. </a:t>
            </a:r>
            <a:r>
              <a:rPr lang="fr-CA" baseline="0" dirty="0" err="1"/>
              <a:t>Who</a:t>
            </a:r>
            <a:r>
              <a:rPr lang="fr-CA" baseline="0" dirty="0"/>
              <a:t> can relate to </a:t>
            </a:r>
            <a:r>
              <a:rPr lang="fr-CA" baseline="0" dirty="0" err="1"/>
              <a:t>this</a:t>
            </a:r>
            <a:r>
              <a:rPr lang="fr-CA" baseline="0" dirty="0"/>
              <a:t>?</a:t>
            </a:r>
            <a:br>
              <a:rPr lang="fr-CA" baseline="0" dirty="0"/>
            </a:br>
            <a:r>
              <a:rPr lang="fr-CA" baseline="0" dirty="0" err="1"/>
              <a:t>Also</a:t>
            </a:r>
            <a:r>
              <a:rPr lang="fr-CA" baseline="0" dirty="0"/>
              <a:t> </a:t>
            </a:r>
            <a:r>
              <a:rPr lang="fr-CA" baseline="0" dirty="0" err="1"/>
              <a:t>be</a:t>
            </a:r>
            <a:r>
              <a:rPr lang="fr-CA" baseline="0" dirty="0"/>
              <a:t> </a:t>
            </a:r>
            <a:r>
              <a:rPr lang="fr-CA" baseline="0" dirty="0" err="1"/>
              <a:t>mindful</a:t>
            </a:r>
            <a:r>
              <a:rPr lang="fr-CA" baseline="0" dirty="0"/>
              <a:t> of the notifications, </a:t>
            </a:r>
            <a:r>
              <a:rPr lang="fr-CA" baseline="0" dirty="0" err="1"/>
              <a:t>now</a:t>
            </a:r>
            <a:r>
              <a:rPr lang="fr-CA" baseline="0" dirty="0"/>
              <a:t> I </a:t>
            </a:r>
            <a:r>
              <a:rPr lang="fr-CA" baseline="0" dirty="0" err="1"/>
              <a:t>unsubscribed</a:t>
            </a:r>
            <a:r>
              <a:rPr lang="fr-CA" baseline="0" dirty="0"/>
              <a:t> from </a:t>
            </a:r>
            <a:r>
              <a:rPr lang="fr-CA" baseline="0" dirty="0" err="1"/>
              <a:t>those</a:t>
            </a:r>
            <a:r>
              <a:rPr lang="fr-CA" baseline="0" dirty="0"/>
              <a:t> </a:t>
            </a:r>
            <a:r>
              <a:rPr lang="fr-CA" baseline="0" dirty="0" err="1"/>
              <a:t>automatic</a:t>
            </a:r>
            <a:r>
              <a:rPr lang="fr-CA" baseline="0" dirty="0"/>
              <a:t> notifications </a:t>
            </a:r>
            <a:r>
              <a:rPr lang="fr-CA" baseline="0" dirty="0" err="1"/>
              <a:t>that</a:t>
            </a:r>
            <a:r>
              <a:rPr lang="fr-CA" baseline="0" dirty="0"/>
              <a:t> </a:t>
            </a:r>
            <a:r>
              <a:rPr lang="fr-CA" baseline="0" dirty="0" err="1"/>
              <a:t>don’t</a:t>
            </a:r>
            <a:r>
              <a:rPr lang="fr-CA" baseline="0" dirty="0"/>
              <a:t> </a:t>
            </a:r>
            <a:r>
              <a:rPr lang="fr-CA" baseline="0" dirty="0" err="1"/>
              <a:t>add</a:t>
            </a:r>
            <a:r>
              <a:rPr lang="fr-CA" baseline="0" dirty="0"/>
              <a:t> value to </a:t>
            </a:r>
            <a:r>
              <a:rPr lang="fr-CA" baseline="0" dirty="0" err="1"/>
              <a:t>my</a:t>
            </a:r>
            <a:r>
              <a:rPr lang="fr-CA" baseline="0" dirty="0"/>
              <a:t>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Be </a:t>
            </a:r>
            <a:r>
              <a:rPr lang="fr-CA" baseline="0" dirty="0" err="1"/>
              <a:t>mindful</a:t>
            </a:r>
            <a:r>
              <a:rPr lang="fr-CA" baseline="0" dirty="0"/>
              <a:t> about emailing – </a:t>
            </a:r>
            <a:r>
              <a:rPr lang="fr-CA" baseline="0" dirty="0" err="1"/>
              <a:t>when</a:t>
            </a:r>
            <a:r>
              <a:rPr lang="fr-CA" baseline="0" dirty="0"/>
              <a:t> I </a:t>
            </a:r>
            <a:r>
              <a:rPr lang="fr-CA" baseline="0" dirty="0" err="1"/>
              <a:t>was</a:t>
            </a:r>
            <a:r>
              <a:rPr lang="fr-CA" baseline="0" dirty="0"/>
              <a:t> </a:t>
            </a:r>
            <a:r>
              <a:rPr lang="fr-CA" baseline="0" dirty="0" err="1"/>
              <a:t>working</a:t>
            </a:r>
            <a:r>
              <a:rPr lang="fr-CA" baseline="0" dirty="0"/>
              <a:t> in an IT shop </a:t>
            </a:r>
            <a:r>
              <a:rPr lang="fr-CA" baseline="0" dirty="0" err="1"/>
              <a:t>where</a:t>
            </a:r>
            <a:r>
              <a:rPr lang="fr-CA" baseline="0" dirty="0"/>
              <a:t> I </a:t>
            </a:r>
            <a:r>
              <a:rPr lang="fr-CA" baseline="0" dirty="0" err="1"/>
              <a:t>emailed</a:t>
            </a:r>
            <a:r>
              <a:rPr lang="fr-CA" baseline="0" dirty="0"/>
              <a:t> </a:t>
            </a:r>
            <a:r>
              <a:rPr lang="fr-CA" baseline="0" dirty="0" err="1"/>
              <a:t>that</a:t>
            </a:r>
            <a:r>
              <a:rPr lang="fr-CA" baseline="0" dirty="0"/>
              <a:t> I </a:t>
            </a:r>
            <a:r>
              <a:rPr lang="fr-CA" baseline="0" dirty="0" err="1"/>
              <a:t>would</a:t>
            </a:r>
            <a:r>
              <a:rPr lang="fr-CA" baseline="0" dirty="0"/>
              <a:t> </a:t>
            </a:r>
            <a:r>
              <a:rPr lang="fr-CA" baseline="0" dirty="0" err="1"/>
              <a:t>take</a:t>
            </a:r>
            <a:r>
              <a:rPr lang="fr-CA" baseline="0" dirty="0"/>
              <a:t> </a:t>
            </a:r>
            <a:r>
              <a:rPr lang="fr-CA" baseline="0" dirty="0" err="1"/>
              <a:t>away</a:t>
            </a:r>
            <a:r>
              <a:rPr lang="fr-CA" baseline="0" dirty="0"/>
              <a:t> the </a:t>
            </a:r>
            <a:r>
              <a:rPr lang="fr-CA" baseline="0" dirty="0" err="1"/>
              <a:t>rights</a:t>
            </a:r>
            <a:r>
              <a:rPr lang="fr-CA" baseline="0" dirty="0"/>
              <a:t> to a certain site.  I practice </a:t>
            </a:r>
            <a:r>
              <a:rPr lang="fr-CA" baseline="0" dirty="0" err="1"/>
              <a:t>having</a:t>
            </a:r>
            <a:r>
              <a:rPr lang="fr-CA" baseline="0" dirty="0"/>
              <a:t> a </a:t>
            </a:r>
            <a:r>
              <a:rPr lang="fr-CA" baseline="0" dirty="0" err="1"/>
              <a:t>colleague</a:t>
            </a:r>
            <a:r>
              <a:rPr lang="fr-CA" baseline="0" dirty="0"/>
              <a:t> </a:t>
            </a:r>
            <a:r>
              <a:rPr lang="fr-CA" baseline="0" dirty="0" err="1"/>
              <a:t>review</a:t>
            </a:r>
            <a:r>
              <a:rPr lang="fr-CA" baseline="0" dirty="0"/>
              <a:t> the email </a:t>
            </a:r>
            <a:r>
              <a:rPr lang="fr-CA" baseline="0" dirty="0" err="1"/>
              <a:t>before</a:t>
            </a:r>
            <a:r>
              <a:rPr lang="fr-CA" baseline="0" dirty="0"/>
              <a:t> </a:t>
            </a:r>
            <a:r>
              <a:rPr lang="fr-CA" baseline="0" dirty="0" err="1"/>
              <a:t>sending</a:t>
            </a:r>
            <a:r>
              <a:rPr lang="fr-CA" baseline="0" dirty="0"/>
              <a:t>. I </a:t>
            </a:r>
            <a:r>
              <a:rPr lang="fr-CA" baseline="0" dirty="0" err="1"/>
              <a:t>keep</a:t>
            </a:r>
            <a:r>
              <a:rPr lang="fr-CA" baseline="0" dirty="0"/>
              <a:t> </a:t>
            </a:r>
            <a:r>
              <a:rPr lang="fr-CA" baseline="0" dirty="0" err="1"/>
              <a:t>it</a:t>
            </a:r>
            <a:r>
              <a:rPr lang="fr-CA" baseline="0" dirty="0"/>
              <a:t> in draft for a  </a:t>
            </a:r>
            <a:r>
              <a:rPr lang="fr-CA" baseline="0" dirty="0" err="1"/>
              <a:t>day</a:t>
            </a:r>
            <a:r>
              <a:rPr lang="fr-CA" baseline="0" dirty="0"/>
              <a:t> or </a:t>
            </a:r>
            <a:r>
              <a:rPr lang="fr-CA" baseline="0" dirty="0" err="1"/>
              <a:t>two</a:t>
            </a:r>
            <a:r>
              <a:rPr lang="fr-CA" baseline="0" dirty="0"/>
              <a:t> if I can to </a:t>
            </a:r>
            <a:r>
              <a:rPr lang="fr-CA" baseline="0" dirty="0" err="1"/>
              <a:t>make</a:t>
            </a:r>
            <a:r>
              <a:rPr lang="fr-CA" baseline="0" dirty="0"/>
              <a:t> sure </a:t>
            </a:r>
            <a:r>
              <a:rPr lang="fr-CA" baseline="0" dirty="0" err="1"/>
              <a:t>that</a:t>
            </a:r>
            <a:r>
              <a:rPr lang="fr-CA" baseline="0" dirty="0"/>
              <a:t> I </a:t>
            </a:r>
            <a:r>
              <a:rPr lang="fr-CA" baseline="0" dirty="0" err="1"/>
              <a:t>am</a:t>
            </a:r>
            <a:r>
              <a:rPr lang="fr-CA" baseline="0" dirty="0"/>
              <a:t> </a:t>
            </a:r>
            <a:r>
              <a:rPr lang="fr-CA" baseline="0" dirty="0" err="1"/>
              <a:t>being</a:t>
            </a:r>
            <a:r>
              <a:rPr lang="fr-CA" baseline="0" dirty="0"/>
              <a:t> </a:t>
            </a:r>
            <a:r>
              <a:rPr lang="fr-CA" baseline="0" dirty="0" err="1"/>
              <a:t>mindful</a:t>
            </a:r>
            <a:r>
              <a:rPr lang="fr-CA" baseline="0" dirty="0"/>
              <a:t> </a:t>
            </a:r>
            <a:r>
              <a:rPr lang="fr-CA" baseline="0" dirty="0" err="1"/>
              <a:t>towards</a:t>
            </a:r>
            <a:r>
              <a:rPr lang="fr-CA" baseline="0" dirty="0"/>
              <a:t> the </a:t>
            </a:r>
            <a:r>
              <a:rPr lang="fr-CA" baseline="0" dirty="0" err="1"/>
              <a:t>recipients</a:t>
            </a:r>
            <a:r>
              <a:rPr lang="fr-CA" baseline="0" dirty="0"/>
              <a:t>.</a:t>
            </a:r>
            <a:br>
              <a:rPr lang="fr-CA" baseline="0" dirty="0"/>
            </a:br>
            <a:r>
              <a:rPr lang="fr-CA" baseline="0" dirty="0" err="1"/>
              <a:t>Here</a:t>
            </a:r>
            <a:r>
              <a:rPr lang="fr-CA" baseline="0" dirty="0"/>
              <a:t> a </a:t>
            </a:r>
            <a:r>
              <a:rPr lang="fr-CA" baseline="0" dirty="0" err="1"/>
              <a:t>video</a:t>
            </a:r>
            <a:r>
              <a:rPr lang="fr-CA" baseline="0" dirty="0"/>
              <a:t> on « </a:t>
            </a:r>
            <a:r>
              <a:rPr lang="en-US" sz="1200" u="none" dirty="0"/>
              <a:t>How to Practice Mindful Emailing</a:t>
            </a:r>
            <a:r>
              <a:rPr lang="fr-CA" baseline="0" dirty="0"/>
              <a:t> »</a:t>
            </a:r>
            <a:r>
              <a:rPr lang="en-US" sz="1200" u="none" dirty="0"/>
              <a:t> - </a:t>
            </a:r>
            <a:r>
              <a:rPr lang="en-US" sz="1200" u="sng" dirty="0">
                <a:hlinkClick r:id="rId3"/>
              </a:rPr>
              <a:t>https://www.youtube.com/watch?v=qBBy5Jx_xrQ</a:t>
            </a: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eating</a:t>
            </a:r>
            <a:r>
              <a:rPr lang="fr-CA" baseline="0" dirty="0"/>
              <a:t>, </a:t>
            </a:r>
            <a:r>
              <a:rPr lang="fr-CA" baseline="0" dirty="0" err="1"/>
              <a:t>turn</a:t>
            </a:r>
            <a:r>
              <a:rPr lang="fr-CA" baseline="0" dirty="0"/>
              <a:t> off the TV, </a:t>
            </a:r>
            <a:r>
              <a:rPr lang="fr-CA" baseline="0" dirty="0" err="1"/>
              <a:t>don’t</a:t>
            </a:r>
            <a:r>
              <a:rPr lang="fr-CA" baseline="0" dirty="0"/>
              <a:t> </a:t>
            </a:r>
            <a:r>
              <a:rPr lang="fr-CA" baseline="0" dirty="0" err="1"/>
              <a:t>read</a:t>
            </a:r>
            <a:r>
              <a:rPr lang="fr-CA" baseline="0" dirty="0"/>
              <a:t>, and </a:t>
            </a:r>
            <a:r>
              <a:rPr lang="fr-CA" baseline="0" dirty="0" err="1"/>
              <a:t>take</a:t>
            </a:r>
            <a:r>
              <a:rPr lang="fr-CA" baseline="0" dirty="0"/>
              <a:t> the time to </a:t>
            </a:r>
            <a:r>
              <a:rPr lang="fr-CA" baseline="0" dirty="0" err="1"/>
              <a:t>be</a:t>
            </a:r>
            <a:r>
              <a:rPr lang="fr-CA" baseline="0" dirty="0"/>
              <a:t> </a:t>
            </a:r>
            <a:r>
              <a:rPr lang="fr-CA" baseline="0" dirty="0" err="1"/>
              <a:t>present</a:t>
            </a:r>
            <a:r>
              <a:rPr lang="fr-CA"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While</a:t>
            </a:r>
            <a:r>
              <a:rPr lang="fr-CA" baseline="0" dirty="0"/>
              <a:t> </a:t>
            </a:r>
            <a:r>
              <a:rPr lang="fr-CA" baseline="0" dirty="0" err="1"/>
              <a:t>driving</a:t>
            </a:r>
            <a:r>
              <a:rPr lang="fr-CA" baseline="0" dirty="0"/>
              <a:t> </a:t>
            </a:r>
            <a:r>
              <a:rPr lang="fr-CA" baseline="0" dirty="0" err="1"/>
              <a:t>be</a:t>
            </a:r>
            <a:r>
              <a:rPr lang="fr-CA" baseline="0" dirty="0"/>
              <a:t> </a:t>
            </a:r>
            <a:r>
              <a:rPr lang="fr-CA" baseline="0" dirty="0" err="1"/>
              <a:t>mindful</a:t>
            </a:r>
            <a:r>
              <a:rPr lang="fr-CA" baseline="0" dirty="0"/>
              <a:t> of the </a:t>
            </a:r>
            <a:r>
              <a:rPr lang="fr-CA" baseline="0" dirty="0" err="1"/>
              <a:t>present</a:t>
            </a:r>
            <a:r>
              <a:rPr lang="fr-CA" baseline="0" dirty="0"/>
              <a:t> moment, </a:t>
            </a:r>
            <a:r>
              <a:rPr lang="fr-CA" baseline="0" dirty="0" err="1"/>
              <a:t>avoid</a:t>
            </a:r>
            <a:r>
              <a:rPr lang="fr-CA" baseline="0" dirty="0"/>
              <a:t>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err="1"/>
              <a:t>Let’s</a:t>
            </a:r>
            <a:r>
              <a:rPr lang="fr-CA" sz="1400" dirty="0"/>
              <a:t> look at the </a:t>
            </a:r>
            <a:r>
              <a:rPr lang="fr-CA" sz="1400" dirty="0" err="1"/>
              <a:t>following</a:t>
            </a:r>
            <a:r>
              <a:rPr lang="fr-CA" sz="1400" dirty="0"/>
              <a:t> </a:t>
            </a:r>
            <a:r>
              <a:rPr lang="fr-CA" sz="1400" dirty="0" err="1"/>
              <a:t>video</a:t>
            </a:r>
            <a:r>
              <a:rPr lang="fr-CA" sz="1400" dirty="0"/>
              <a:t> « The Monkey and Panda story » </a:t>
            </a:r>
            <a:r>
              <a:rPr lang="fr-CA" sz="1400" dirty="0" err="1"/>
              <a:t>with</a:t>
            </a:r>
            <a:r>
              <a:rPr lang="fr-CA" sz="1400" dirty="0"/>
              <a:t> </a:t>
            </a:r>
            <a:r>
              <a:rPr lang="fr-CA" sz="1400" dirty="0" err="1"/>
              <a:t>hopes</a:t>
            </a:r>
            <a:r>
              <a:rPr lang="fr-CA" sz="1400" dirty="0"/>
              <a:t> </a:t>
            </a:r>
            <a:r>
              <a:rPr lang="fr-CA" sz="1400" dirty="0" err="1"/>
              <a:t>that</a:t>
            </a:r>
            <a:r>
              <a:rPr lang="fr-CA" sz="1400" dirty="0"/>
              <a:t> </a:t>
            </a:r>
            <a:r>
              <a:rPr lang="fr-CA" sz="1400" dirty="0" err="1"/>
              <a:t>it</a:t>
            </a:r>
            <a:r>
              <a:rPr lang="fr-CA" sz="1400" dirty="0"/>
              <a:t> </a:t>
            </a:r>
            <a:r>
              <a:rPr lang="fr-CA" sz="1400" dirty="0" err="1"/>
              <a:t>will</a:t>
            </a:r>
            <a:r>
              <a:rPr lang="fr-CA" sz="1400" dirty="0"/>
              <a:t> inspire us  - </a:t>
            </a:r>
            <a:r>
              <a:rPr lang="en-CA" sz="1200" u="sng" dirty="0">
                <a:hlinkClick r:id="rId4"/>
              </a:rPr>
              <a:t>https://www.youtube.com/watch?v=5nsySCMH36s</a:t>
            </a:r>
            <a:endParaRPr lang="en-US" sz="20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Phone call:</a:t>
            </a:r>
            <a:r>
              <a:rPr lang="fr-CA" baseline="0" dirty="0"/>
              <a:t> </a:t>
            </a:r>
            <a:r>
              <a:rPr lang="fr-CA" dirty="0">
                <a:hlinkClick r:id="rId5"/>
              </a:rPr>
              <a:t>https://gcconnex.gc.ca/blog/view/14813318/day-1721-days-challenge-kindspring-make-a-mindful-phone-call</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Digital </a:t>
            </a:r>
            <a:r>
              <a:rPr lang="fr-CA" baseline="0" dirty="0" err="1"/>
              <a:t>Mindfulness</a:t>
            </a:r>
            <a:r>
              <a:rPr lang="fr-CA" baseline="0" dirty="0"/>
              <a:t>: </a:t>
            </a:r>
            <a:r>
              <a:rPr lang="en-CA" dirty="0">
                <a:hlinkClick r:id="rId6"/>
              </a:rPr>
              <a:t>https://learn.rumie.org/jR/bytes/practice-digital-mindfulness-for-wellbeing</a:t>
            </a:r>
            <a:br>
              <a:rPr lang="en-CA" sz="1200" dirty="0"/>
            </a:br>
            <a:r>
              <a:rPr lang="en-US" sz="1600" dirty="0"/>
              <a:t>How to Manage Emails Mindfully: </a:t>
            </a:r>
            <a:r>
              <a:rPr lang="en-CA" sz="1200" u="sng" kern="1200" dirty="0">
                <a:solidFill>
                  <a:schemeClr val="tx1"/>
                </a:solidFill>
                <a:effectLst/>
                <a:latin typeface="+mn-lt"/>
                <a:ea typeface="+mn-ea"/>
                <a:cs typeface="+mn-cs"/>
                <a:hlinkClick r:id="rId7"/>
              </a:rPr>
              <a:t>https://www.mindspacewellbeing.com/fr/communiquer-en-pleine-conscience/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La pleine conscience numérique, étape ultime de la transformation -</a:t>
            </a:r>
            <a:r>
              <a:rPr lang="fr-CA" sz="1600" dirty="0"/>
              <a:t> </a:t>
            </a:r>
            <a:r>
              <a:rPr lang="en-US" sz="1600" dirty="0">
                <a:hlinkClick r:id="rId8"/>
              </a:rPr>
              <a:t>https://www.sysk.fr/2018/11/13/pleine-conscience-numerique-transformation/</a:t>
            </a:r>
            <a:r>
              <a:rPr lang="en-US"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Plus de conscience dans nos emails ? -</a:t>
            </a:r>
            <a:r>
              <a:rPr lang="en-CA" sz="1600" dirty="0"/>
              <a:t> </a:t>
            </a:r>
            <a:r>
              <a:rPr lang="en-US" sz="1600" dirty="0">
                <a:hlinkClick r:id="rId9"/>
              </a:rPr>
              <a:t>https://positiveleadership.fr/plus-de-conscience-dans-nos-emails</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pPr>
              <a:spcBef>
                <a:spcPts val="599"/>
              </a:spcBef>
              <a:spcAft>
                <a:spcPts val="300"/>
              </a:spcAft>
            </a:pPr>
            <a:r>
              <a:rPr lang="fr-CA" dirty="0"/>
              <a:t>Dani</a:t>
            </a:r>
            <a:r>
              <a:rPr lang="fr-CA" sz="1200" dirty="0"/>
              <a:t>: </a:t>
            </a:r>
          </a:p>
          <a:p>
            <a:pPr>
              <a:spcBef>
                <a:spcPts val="599"/>
              </a:spcBef>
              <a:spcAft>
                <a:spcPts val="300"/>
              </a:spcAft>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pPr marL="0" indent="0">
              <a:spcBef>
                <a:spcPts val="600"/>
              </a:spcBef>
              <a:spcAft>
                <a:spcPts val="300"/>
              </a:spcAft>
              <a:buNone/>
            </a:pPr>
            <a:r>
              <a:rPr lang="en-US" sz="1200" dirty="0"/>
              <a:t>There is a powerful exercise, a very simple one, I started using a few years ago.</a:t>
            </a:r>
          </a:p>
          <a:p>
            <a:pPr marL="0" indent="0">
              <a:spcBef>
                <a:spcPts val="600"/>
              </a:spcBef>
              <a:spcAft>
                <a:spcPts val="300"/>
              </a:spcAft>
              <a:buNone/>
            </a:pPr>
            <a:r>
              <a:rPr lang="en-US" sz="1200" dirty="0"/>
              <a:t>Who or what am I focusing on or coming across, either an individual or an insect, your first thought is simply "I wish you happiness." </a:t>
            </a:r>
          </a:p>
          <a:p>
            <a:pPr marL="0" indent="0">
              <a:spcBef>
                <a:spcPts val="600"/>
              </a:spcBef>
              <a:spcAft>
                <a:spcPts val="300"/>
              </a:spcAft>
              <a:buNone/>
            </a:pPr>
            <a:r>
              <a:rPr lang="en-US" sz="1200" dirty="0"/>
              <a:t>This completely transforms what is going to happen between you and the other party. </a:t>
            </a:r>
          </a:p>
          <a:p>
            <a:pPr marL="0" indent="0">
              <a:spcBef>
                <a:spcPts val="600"/>
              </a:spcBef>
              <a:spcAft>
                <a:spcPts val="300"/>
              </a:spcAft>
              <a:buNone/>
            </a:pPr>
            <a:r>
              <a:rPr lang="en-US" sz="1200" dirty="0"/>
              <a:t>At this point, you create the opportunity to make more space around you ... You see how any negative emotion disappears and gives you time to transform ... You see things as they are, as simply ignorance, anger, fear, sadness … don</a:t>
            </a:r>
            <a:r>
              <a:rPr lang="en-CA" sz="1200" dirty="0"/>
              <a:t>’t blame </a:t>
            </a:r>
            <a:r>
              <a:rPr lang="en-US" sz="12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1200" b="1" dirty="0">
                <a:solidFill>
                  <a:srgbClr val="7030A0"/>
                </a:solidFill>
              </a:rPr>
              <a:t>I WISH YOU HAPPINESS!</a:t>
            </a:r>
          </a:p>
          <a:p>
            <a:pPr marL="0" indent="0">
              <a:spcBef>
                <a:spcPts val="600"/>
              </a:spcBef>
              <a:spcAft>
                <a:spcPts val="300"/>
              </a:spcAft>
              <a:buNone/>
            </a:pPr>
            <a:r>
              <a:rPr lang="en-US" sz="1200" dirty="0"/>
              <a:t>Try it and see everything change in your life.  ~ Richard Gere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en-US" dirty="0"/>
              <a:t>Now let’s do a debrief on what we saw today, including:</a:t>
            </a:r>
          </a:p>
          <a:p>
            <a:pPr marL="171450" indent="-171450">
              <a:buFont typeface="Arial" panose="020B0604020202020204" pitchFamily="34" charset="0"/>
              <a:buChar char="•"/>
            </a:pPr>
            <a:r>
              <a:rPr lang="en-CA" dirty="0"/>
              <a:t>Self-compassion</a:t>
            </a:r>
          </a:p>
          <a:p>
            <a:pPr marL="171450" indent="-171450">
              <a:buFont typeface="Arial" panose="020B0604020202020204" pitchFamily="34" charset="0"/>
              <a:buChar char="•"/>
            </a:pPr>
            <a:r>
              <a:rPr lang="en-CA" dirty="0"/>
              <a:t>The five myths of self-compassion</a:t>
            </a:r>
          </a:p>
          <a:p>
            <a:pPr marL="0" indent="0">
              <a:buFont typeface="Arial" panose="020B0604020202020204" pitchFamily="34" charset="0"/>
              <a:buNone/>
            </a:pPr>
            <a:r>
              <a:rPr lang="en-CA" dirty="0"/>
              <a:t>Exercises</a:t>
            </a:r>
          </a:p>
          <a:p>
            <a:pPr marL="171450" indent="-171450">
              <a:buFont typeface="Arial" panose="020B0604020202020204" pitchFamily="34" charset="0"/>
              <a:buChar char="•"/>
            </a:pPr>
            <a:r>
              <a:rPr lang="en-CA" dirty="0"/>
              <a:t>Mindfully water drink</a:t>
            </a:r>
          </a:p>
          <a:p>
            <a:pPr marL="171450" indent="-171450">
              <a:buFont typeface="Arial" panose="020B0604020202020204" pitchFamily="34" charset="0"/>
              <a:buChar char="•"/>
            </a:pPr>
            <a:r>
              <a:rPr lang="en-CA" dirty="0"/>
              <a:t>Mindful self-compassion</a:t>
            </a:r>
          </a:p>
          <a:p>
            <a:pPr marL="171450" indent="-171450">
              <a:buFont typeface="Arial" panose="020B0604020202020204" pitchFamily="34" charset="0"/>
              <a:buChar char="•"/>
            </a:pPr>
            <a:r>
              <a:rPr lang="en-CA" dirty="0"/>
              <a:t>Mindfully cleaning your environment</a:t>
            </a:r>
          </a:p>
          <a:p>
            <a:endParaRPr lang="en-US" dirty="0"/>
          </a:p>
          <a:p>
            <a:r>
              <a:rPr lang="en-US" dirty="0"/>
              <a:t>I will give the floor to 2 or 3 people who would like to share in plenary how today’s session has gone for you. If you're first, just open your mic and speak, if you're second or third, please raise your hand.</a:t>
            </a:r>
          </a:p>
          <a:p>
            <a:endParaRPr lang="en-US" dirty="0"/>
          </a:p>
          <a:p>
            <a:r>
              <a:rPr lang="en-US" dirty="0"/>
              <a:t>Excellent!</a:t>
            </a:r>
          </a:p>
          <a:p>
            <a:r>
              <a:rPr lang="en-US" dirty="0"/>
              <a:t>((prepare for chat rooms)</a:t>
            </a:r>
          </a:p>
          <a:p>
            <a:r>
              <a:rPr lang="en-US" dirty="0"/>
              <a:t>And now, we’ll open the breakout rooms so you can do a debrief in small groups, say 5 or 6 people, you will be assigned randomly. Just be aware and share the time available among you.</a:t>
            </a:r>
          </a:p>
          <a:p>
            <a:endParaRPr lang="en-US" dirty="0"/>
          </a:p>
          <a:p>
            <a:r>
              <a:rPr lang="en-US" dirty="0"/>
              <a:t>(opens chat rooms for about X minutes, send reminder 2 minutes before end)</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fr-CA" dirty="0"/>
              <a:t>(</a:t>
            </a:r>
            <a:r>
              <a:rPr lang="fr-CA" dirty="0" err="1"/>
              <a:t>read</a:t>
            </a:r>
            <a:r>
              <a:rPr lang="fr-CA" dirty="0"/>
              <a:t>/</a:t>
            </a:r>
            <a:r>
              <a:rPr lang="fr-CA" dirty="0" err="1"/>
              <a:t>paraphase</a:t>
            </a:r>
            <a:r>
              <a:rPr lang="fr-CA" dirty="0"/>
              <a:t> from the slide)</a:t>
            </a:r>
          </a:p>
          <a:p>
            <a:endParaRPr lang="fr-CA" dirty="0"/>
          </a:p>
          <a:p>
            <a:r>
              <a:rPr lang="fr-CA" dirty="0"/>
              <a:t>Try</a:t>
            </a:r>
            <a:r>
              <a:rPr lang="fr-CA" baseline="0" dirty="0"/>
              <a:t> to practice for longer </a:t>
            </a:r>
            <a:r>
              <a:rPr lang="fr-CA" baseline="0" dirty="0" err="1"/>
              <a:t>period</a:t>
            </a:r>
            <a:r>
              <a:rPr lang="fr-CA" baseline="0" dirty="0"/>
              <a:t> of time </a:t>
            </a:r>
            <a:r>
              <a:rPr lang="fr-CA" baseline="0" dirty="0" err="1"/>
              <a:t>every</a:t>
            </a:r>
            <a:r>
              <a:rPr lang="fr-CA" baseline="0" dirty="0"/>
              <a:t> </a:t>
            </a:r>
            <a:r>
              <a:rPr lang="fr-CA" baseline="0" dirty="0" err="1"/>
              <a:t>day</a:t>
            </a:r>
            <a:r>
              <a:rPr lang="fr-CA" baseline="0" dirty="0"/>
              <a:t> if possible, if </a:t>
            </a:r>
            <a:r>
              <a:rPr lang="fr-CA" baseline="0" dirty="0" err="1"/>
              <a:t>you</a:t>
            </a:r>
            <a:r>
              <a:rPr lang="fr-CA" baseline="0" dirty="0"/>
              <a:t> </a:t>
            </a:r>
            <a:r>
              <a:rPr lang="fr-CA" baseline="0" dirty="0" err="1"/>
              <a:t>feel</a:t>
            </a:r>
            <a:r>
              <a:rPr lang="fr-CA" baseline="0" dirty="0"/>
              <a:t> </a:t>
            </a:r>
            <a:r>
              <a:rPr lang="fr-CA" baseline="0" dirty="0" err="1"/>
              <a:t>comfortable</a:t>
            </a:r>
            <a:r>
              <a:rPr lang="fr-CA" baseline="0" dirty="0"/>
              <a:t> or </a:t>
            </a:r>
            <a:r>
              <a:rPr lang="fr-CA" baseline="0" dirty="0" err="1"/>
              <a:t>challenged</a:t>
            </a:r>
            <a:r>
              <a:rPr lang="fr-CA" baseline="0" dirty="0"/>
              <a:t> </a:t>
            </a:r>
            <a:r>
              <a:rPr lang="fr-CA" baseline="0" dirty="0" err="1"/>
              <a:t>enough</a:t>
            </a:r>
            <a:r>
              <a:rPr lang="fr-CA" baseline="0" dirty="0"/>
              <a:t> – if </a:t>
            </a:r>
            <a:r>
              <a:rPr lang="fr-CA" baseline="0" dirty="0" err="1"/>
              <a:t>you</a:t>
            </a:r>
            <a:r>
              <a:rPr lang="fr-CA" baseline="0" dirty="0"/>
              <a:t> </a:t>
            </a:r>
            <a:r>
              <a:rPr lang="fr-CA" baseline="0" dirty="0" err="1"/>
              <a:t>feel</a:t>
            </a:r>
            <a:r>
              <a:rPr lang="fr-CA" baseline="0" dirty="0"/>
              <a:t> </a:t>
            </a:r>
            <a:r>
              <a:rPr lang="fr-CA" baseline="0" dirty="0" err="1"/>
              <a:t>that’s</a:t>
            </a:r>
            <a:r>
              <a:rPr lang="fr-CA" baseline="0" dirty="0"/>
              <a:t> not possible, </a:t>
            </a:r>
            <a:r>
              <a:rPr lang="fr-CA" baseline="0" dirty="0" err="1"/>
              <a:t>try</a:t>
            </a:r>
            <a:r>
              <a:rPr lang="fr-CA" baseline="0" dirty="0"/>
              <a:t> to practice as </a:t>
            </a:r>
            <a:r>
              <a:rPr lang="fr-CA" baseline="0" dirty="0" err="1"/>
              <a:t>much</a:t>
            </a:r>
            <a:r>
              <a:rPr lang="fr-CA" baseline="0" dirty="0"/>
              <a:t> as </a:t>
            </a:r>
            <a:r>
              <a:rPr lang="fr-CA" baseline="0" dirty="0" err="1"/>
              <a:t>you</a:t>
            </a:r>
            <a:r>
              <a:rPr lang="fr-CA" baseline="0" dirty="0"/>
              <a:t> can, </a:t>
            </a:r>
            <a:r>
              <a:rPr lang="fr-CA" baseline="0" dirty="0" err="1"/>
              <a:t>it</a:t>
            </a:r>
            <a:r>
              <a:rPr lang="fr-CA" baseline="0" dirty="0"/>
              <a:t> </a:t>
            </a:r>
            <a:r>
              <a:rPr lang="fr-CA" baseline="0" dirty="0" err="1"/>
              <a:t>is</a:t>
            </a:r>
            <a:r>
              <a:rPr lang="fr-CA" baseline="0" dirty="0"/>
              <a:t> </a:t>
            </a:r>
            <a:r>
              <a:rPr lang="fr-CA" baseline="0" dirty="0" err="1"/>
              <a:t>always</a:t>
            </a:r>
            <a:r>
              <a:rPr lang="fr-CA" baseline="0" dirty="0"/>
              <a:t> </a:t>
            </a:r>
            <a:r>
              <a:rPr lang="fr-CA" baseline="0" dirty="0" err="1"/>
              <a:t>better</a:t>
            </a:r>
            <a:r>
              <a:rPr lang="fr-CA" baseline="0" dirty="0"/>
              <a:t> to practice </a:t>
            </a:r>
            <a:r>
              <a:rPr lang="fr-CA" baseline="0" dirty="0" err="1"/>
              <a:t>say</a:t>
            </a:r>
            <a:r>
              <a:rPr lang="fr-CA" baseline="0" dirty="0"/>
              <a:t> 2 minutes </a:t>
            </a:r>
            <a:r>
              <a:rPr lang="fr-CA" baseline="0" dirty="0" err="1"/>
              <a:t>every</a:t>
            </a:r>
            <a:r>
              <a:rPr lang="fr-CA" baseline="0" dirty="0"/>
              <a:t> </a:t>
            </a:r>
            <a:r>
              <a:rPr lang="fr-CA" baseline="0" dirty="0" err="1"/>
              <a:t>day</a:t>
            </a:r>
            <a:r>
              <a:rPr lang="fr-CA" baseline="0" dirty="0"/>
              <a:t> </a:t>
            </a:r>
            <a:r>
              <a:rPr lang="fr-CA" baseline="0" dirty="0" err="1"/>
              <a:t>than</a:t>
            </a:r>
            <a:r>
              <a:rPr lang="fr-CA" baseline="0" dirty="0"/>
              <a:t> </a:t>
            </a:r>
            <a:r>
              <a:rPr lang="fr-CA" baseline="0" dirty="0" err="1"/>
              <a:t>nothing</a:t>
            </a:r>
            <a:r>
              <a:rPr lang="fr-CA" baseline="0" dirty="0"/>
              <a:t> at all. It </a:t>
            </a:r>
            <a:r>
              <a:rPr lang="fr-CA" baseline="0" dirty="0" err="1"/>
              <a:t>is</a:t>
            </a:r>
            <a:r>
              <a:rPr lang="fr-CA" baseline="0" dirty="0"/>
              <a:t> </a:t>
            </a:r>
            <a:r>
              <a:rPr lang="fr-CA" baseline="0" dirty="0" err="1"/>
              <a:t>also</a:t>
            </a:r>
            <a:r>
              <a:rPr lang="fr-CA" baseline="0" dirty="0"/>
              <a:t> </a:t>
            </a:r>
            <a:r>
              <a:rPr lang="fr-CA" baseline="0" dirty="0" err="1"/>
              <a:t>better</a:t>
            </a:r>
            <a:r>
              <a:rPr lang="fr-CA" baseline="0" dirty="0"/>
              <a:t> to practice 2 </a:t>
            </a:r>
            <a:r>
              <a:rPr lang="fr-CA" baseline="0" dirty="0" err="1"/>
              <a:t>mintues</a:t>
            </a:r>
            <a:r>
              <a:rPr lang="fr-CA" baseline="0" dirty="0"/>
              <a:t> </a:t>
            </a:r>
            <a:r>
              <a:rPr lang="fr-CA" baseline="0" dirty="0" err="1"/>
              <a:t>mindfulness</a:t>
            </a:r>
            <a:r>
              <a:rPr lang="fr-CA" baseline="0" dirty="0"/>
              <a:t> </a:t>
            </a:r>
            <a:r>
              <a:rPr lang="fr-CA" baseline="0" dirty="0" err="1"/>
              <a:t>exercises</a:t>
            </a:r>
            <a:r>
              <a:rPr lang="fr-CA" baseline="0" dirty="0"/>
              <a:t> </a:t>
            </a:r>
            <a:r>
              <a:rPr lang="fr-CA" baseline="0" dirty="0" err="1"/>
              <a:t>throughout</a:t>
            </a:r>
            <a:r>
              <a:rPr lang="fr-CA" baseline="0" dirty="0"/>
              <a:t> the </a:t>
            </a:r>
            <a:r>
              <a:rPr lang="fr-CA" baseline="0" dirty="0" err="1"/>
              <a:t>day</a:t>
            </a:r>
            <a:r>
              <a:rPr lang="fr-CA" baseline="0" dirty="0"/>
              <a:t>. As </a:t>
            </a:r>
            <a:r>
              <a:rPr lang="fr-CA" baseline="0" dirty="0" err="1"/>
              <a:t>you</a:t>
            </a:r>
            <a:r>
              <a:rPr lang="fr-CA" baseline="0" dirty="0"/>
              <a:t> can tell, </a:t>
            </a:r>
            <a:r>
              <a:rPr lang="fr-CA" baseline="0" dirty="0" err="1"/>
              <a:t>here</a:t>
            </a:r>
            <a:r>
              <a:rPr lang="fr-CA" baseline="0" dirty="0"/>
              <a:t> the </a:t>
            </a:r>
            <a:r>
              <a:rPr lang="fr-CA" baseline="0" dirty="0" err="1"/>
              <a:t>idea</a:t>
            </a:r>
            <a:r>
              <a:rPr lang="fr-CA" baseline="0" dirty="0"/>
              <a:t> </a:t>
            </a:r>
            <a:r>
              <a:rPr lang="fr-CA" baseline="0" dirty="0" err="1"/>
              <a:t>is</a:t>
            </a:r>
            <a:r>
              <a:rPr lang="fr-CA" baseline="0" dirty="0"/>
              <a:t> to practice.</a:t>
            </a:r>
          </a:p>
          <a:p>
            <a:endParaRPr lang="fr-CA" baseline="0" dirty="0"/>
          </a:p>
          <a:p>
            <a:r>
              <a:rPr lang="fr-CA" baseline="0" dirty="0" err="1"/>
              <a:t>Resources</a:t>
            </a:r>
            <a:r>
              <a:rPr lang="fr-CA" baseline="0" dirty="0"/>
              <a:t> in English:</a:t>
            </a:r>
          </a:p>
          <a:p>
            <a:pPr lvl="1">
              <a:spcBef>
                <a:spcPts val="0"/>
              </a:spcBef>
            </a:pPr>
            <a:r>
              <a:rPr lang="en-CA" sz="2000" dirty="0"/>
              <a:t>- Body scan or Breathing</a:t>
            </a:r>
            <a:br>
              <a:rPr lang="en-CA" sz="2000" dirty="0"/>
            </a:br>
            <a:r>
              <a:rPr lang="en-CA" sz="2000" dirty="0"/>
              <a:t>10 mins - https://www.youtube.com/watch?v=avnwKOIOXFM</a:t>
            </a:r>
          </a:p>
          <a:p>
            <a:pPr lvl="1">
              <a:spcBef>
                <a:spcPts val="0"/>
              </a:spcBef>
            </a:pPr>
            <a:r>
              <a:rPr lang="en-CA" sz="2000" dirty="0"/>
              <a:t>10 mins – (bottom-up) https://www.mindful.org/a-10-minute-body-scan-practice/</a:t>
            </a:r>
          </a:p>
          <a:p>
            <a:pPr lvl="1">
              <a:spcBef>
                <a:spcPts val="0"/>
              </a:spcBef>
            </a:pPr>
            <a:r>
              <a:rPr lang="en-CA" sz="2000" dirty="0"/>
              <a:t>10 mins - https://www.youtube.com/watch?v=nnVCadMo3qI</a:t>
            </a:r>
            <a:br>
              <a:rPr lang="en-CA" sz="2000" dirty="0"/>
            </a:br>
            <a:r>
              <a:rPr lang="en-CA" sz="1200" dirty="0"/>
              <a:t>15 mins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5"/>
              </a:rPr>
              <a:t>https://soundcloud.com/breathworks-mindfulness/mindfulness-for-women-track-5-self-compassion-meditation</a:t>
            </a:r>
            <a:br>
              <a:rPr lang="en-CA" sz="1200" dirty="0"/>
            </a:br>
            <a:r>
              <a:rPr lang="en-CA" sz="1200" dirty="0"/>
              <a:t>10 mins – </a:t>
            </a:r>
            <a:r>
              <a:rPr lang="en-CA" sz="1200" dirty="0">
                <a:hlinkClick r:id="rId6"/>
              </a:rPr>
              <a:t>https://soundcloud.com/user-640851605/self-compassion-giving-and-receiving-meditation-10-minutes</a:t>
            </a:r>
            <a:r>
              <a:rPr lang="en-CA" sz="1200" dirty="0"/>
              <a:t>   </a:t>
            </a:r>
            <a:br>
              <a:rPr lang="en-CA" sz="1200" dirty="0"/>
            </a:br>
            <a:r>
              <a:rPr lang="en-CA" sz="1200" dirty="0"/>
              <a:t>15 mins – </a:t>
            </a:r>
            <a:r>
              <a:rPr lang="en-CA" sz="1200" dirty="0">
                <a:hlinkClick r:id="rId7"/>
              </a:rPr>
              <a:t>https://soundcloud.com/mindfullivingcoach/self-compassion-meditation</a:t>
            </a:r>
            <a:br>
              <a:rPr lang="en-CA" sz="1200" dirty="0"/>
            </a:br>
            <a:r>
              <a:rPr lang="en-CA" sz="1200" dirty="0"/>
              <a:t>15 mins – </a:t>
            </a:r>
            <a:r>
              <a:rPr lang="en-CA" sz="1200" dirty="0">
                <a:hlinkClick r:id="rId8"/>
              </a:rPr>
              <a:t>https://soundcloud.com/awakeningcompassion/awakening-compassion-class-4</a:t>
            </a:r>
            <a:r>
              <a:rPr lang="en-CA" sz="1200" dirty="0"/>
              <a:t>   </a:t>
            </a:r>
            <a:br>
              <a:rPr lang="en-CA" sz="1200" dirty="0"/>
            </a:br>
            <a:r>
              <a:rPr lang="en-CA" sz="1200" dirty="0"/>
              <a:t>20 mins – </a:t>
            </a:r>
            <a:r>
              <a:rPr lang="en-CA" sz="1200" dirty="0">
                <a:hlinkClick r:id="rId9"/>
              </a:rPr>
              <a:t>http://self-compassion.org/wp-content/uploads/meditations/LKM.self-compassion.MP3 </a:t>
            </a:r>
            <a:endParaRPr lang="en-CA" sz="1200" dirty="0"/>
          </a:p>
          <a:p>
            <a:endParaRPr lang="fr-CA" baseline="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10"/>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11"/>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12"/>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13"/>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en-US" sz="1200" baseline="0" dirty="0">
                <a:solidFill>
                  <a:srgbClr val="C00000"/>
                </a:solidFill>
                <a:effectLst/>
                <a:latin typeface="Arial" panose="020B0604020202020204" pitchFamily="34" charset="0"/>
              </a:rPr>
              <a:t>Casey-Marie</a:t>
            </a:r>
            <a:r>
              <a:rPr lang="fr-CA" dirty="0"/>
              <a:t>:</a:t>
            </a:r>
          </a:p>
          <a:p>
            <a:pPr defTabSz="912937">
              <a:defRPr/>
            </a:pPr>
            <a:endParaRPr lang="fr-CA" dirty="0"/>
          </a:p>
          <a:p>
            <a:r>
              <a:rPr lang="fr-CA" dirty="0" err="1"/>
              <a:t>Prep</a:t>
            </a:r>
            <a:r>
              <a:rPr lang="fr-CA" dirty="0"/>
              <a:t>… (</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English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What is Self-Compassion - Part</a:t>
            </a:r>
            <a:r>
              <a:rPr lang="en-CA" sz="1200" baseline="0" dirty="0"/>
              <a:t> 1:</a:t>
            </a:r>
            <a:r>
              <a:rPr lang="en-CA" sz="1200" dirty="0"/>
              <a:t> </a:t>
            </a:r>
            <a:r>
              <a:rPr lang="en-CA" sz="1200" u="sng" dirty="0">
                <a:hlinkClick r:id="rId3"/>
              </a:rPr>
              <a:t>https://www.youtube.com/watch?v=Tyl6YXp1Y6M</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(optional) 5 mins - Self-compassion Break: </a:t>
            </a:r>
            <a:r>
              <a:rPr lang="en-US" sz="1200" u="sng" dirty="0">
                <a:hlinkClick r:id="rId4"/>
              </a:rPr>
              <a:t>https://self-compassion.org/wp-content/uploads/2020/08/self-compassion.break__01-cleanedbydan.mp3</a:t>
            </a:r>
            <a:endParaRPr lang="en-US" sz="18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2 mins - 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3 mins - </a:t>
            </a:r>
            <a:r>
              <a:rPr lang="fr-CA" dirty="0" err="1"/>
              <a:t>Updated</a:t>
            </a:r>
            <a:r>
              <a:rPr lang="fr-CA" dirty="0"/>
              <a:t> the Monkey and Panda story: </a:t>
            </a:r>
            <a:r>
              <a:rPr lang="en-CA" sz="1100" u="sng" dirty="0">
                <a:hlinkClick r:id="rId6"/>
              </a:rPr>
              <a:t>https://www.youtube.com/watch?v=5nsySCMH36s</a:t>
            </a: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u="sng"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pPr defTabSz="912937">
              <a:defRPr/>
            </a:pPr>
            <a:r>
              <a:rPr lang="en-US" sz="1200" baseline="0" dirty="0">
                <a:solidFill>
                  <a:srgbClr val="C00000"/>
                </a:solidFill>
                <a:effectLst/>
                <a:latin typeface="Arial" panose="020B0604020202020204" pitchFamily="34" charset="0"/>
              </a:rPr>
              <a:t>Casey-Marie</a:t>
            </a:r>
            <a:r>
              <a:rPr lang="fr-CA" dirty="0"/>
              <a:t>:</a:t>
            </a:r>
          </a:p>
          <a:p>
            <a:pPr defTabSz="912937">
              <a:defRPr/>
            </a:pPr>
            <a:endParaRPr lang="fr-CA"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en-US" sz="1200" baseline="0" dirty="0">
                <a:solidFill>
                  <a:srgbClr val="C00000"/>
                </a:solidFill>
                <a:effectLst/>
                <a:latin typeface="Arial" panose="020B0604020202020204" pitchFamily="34" charset="0"/>
              </a:rPr>
              <a:t>Casey-Marie</a:t>
            </a:r>
            <a:r>
              <a:rPr lang="fr-CA" dirty="0"/>
              <a: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raise</a:t>
            </a:r>
            <a:r>
              <a:rPr lang="fr-CA" dirty="0"/>
              <a:t> </a:t>
            </a:r>
            <a:r>
              <a:rPr lang="fr-CA" dirty="0" err="1"/>
              <a:t>your</a:t>
            </a:r>
            <a:r>
              <a:rPr lang="fr-CA" dirty="0"/>
              <a:t> hand to </a:t>
            </a:r>
            <a:r>
              <a:rPr lang="fr-CA" dirty="0" err="1"/>
              <a:t>speak</a:t>
            </a:r>
            <a:r>
              <a:rPr lang="fr-CA" dirty="0"/>
              <a:t>, or type in</a:t>
            </a:r>
            <a:r>
              <a:rPr lang="fr-CA" baseline="0" dirty="0"/>
              <a:t> the chat… </a:t>
            </a:r>
            <a:r>
              <a:rPr lang="fr-CA" baseline="0" dirty="0" err="1"/>
              <a:t>let’s</a:t>
            </a:r>
            <a:r>
              <a:rPr lang="fr-CA" baseline="0" dirty="0"/>
              <a:t> have about 3 </a:t>
            </a:r>
            <a:r>
              <a:rPr lang="fr-CA" dirty="0"/>
              <a:t>people sharing </a:t>
            </a:r>
            <a:r>
              <a:rPr lang="fr-CA" dirty="0" err="1"/>
              <a:t>any</a:t>
            </a:r>
            <a:r>
              <a:rPr lang="fr-CA" baseline="0" dirty="0"/>
              <a:t> insights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gratitude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Listening</a:t>
            </a:r>
            <a:endParaRPr lang="fr-CA" baseline="0" dirty="0"/>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decision</a:t>
            </a:r>
            <a:r>
              <a:rPr lang="fr-CA" baseline="0" dirty="0"/>
              <a:t> </a:t>
            </a:r>
            <a:r>
              <a:rPr lang="fr-CA" baseline="0" dirty="0" err="1"/>
              <a:t>making</a:t>
            </a:r>
            <a:r>
              <a:rPr lang="fr-CA" baseline="0" dirty="0"/>
              <a:t>/</a:t>
            </a:r>
            <a:r>
              <a:rPr lang="fr-CA" baseline="0" dirty="0" err="1"/>
              <a:t>taking</a:t>
            </a:r>
            <a:endParaRPr lang="fr-CA" baseline="0" dirty="0"/>
          </a:p>
          <a:p>
            <a:pPr marL="171450" indent="-171450">
              <a:buFont typeface="Arial" panose="020B0604020202020204" pitchFamily="34" charset="0"/>
              <a:buChar char="•"/>
            </a:pPr>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endParaRPr lang="fr-CA" baseline="0" dirty="0"/>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And </a:t>
            </a:r>
            <a:r>
              <a:rPr lang="fr-CA" baseline="0" dirty="0" err="1"/>
              <a:t>ayone</a:t>
            </a:r>
            <a:r>
              <a:rPr lang="fr-CA" baseline="0" dirty="0"/>
              <a:t> </a:t>
            </a:r>
            <a:r>
              <a:rPr lang="fr-CA" baseline="0" dirty="0" err="1"/>
              <a:t>who</a:t>
            </a:r>
            <a:r>
              <a:rPr lang="fr-CA" baseline="0" dirty="0"/>
              <a:t> </a:t>
            </a:r>
            <a:r>
              <a:rPr lang="fr-CA" baseline="0" dirty="0" err="1"/>
              <a:t>may</a:t>
            </a:r>
            <a:r>
              <a:rPr lang="fr-CA" baseline="0" dirty="0"/>
              <a:t> </a:t>
            </a:r>
            <a:r>
              <a:rPr lang="fr-CA" baseline="0" dirty="0" err="1"/>
              <a:t>need</a:t>
            </a:r>
            <a:r>
              <a:rPr lang="fr-CA" baseline="0" dirty="0"/>
              <a:t> re-</a:t>
            </a:r>
            <a:r>
              <a:rPr lang="fr-CA" baseline="0" dirty="0" err="1"/>
              <a:t>pairing</a:t>
            </a:r>
            <a:r>
              <a:rPr lang="fr-CA" baseline="0" dirty="0"/>
              <a:t>, </a:t>
            </a:r>
            <a:r>
              <a:rPr lang="fr-CA" baseline="0" dirty="0" err="1"/>
              <a:t>either</a:t>
            </a:r>
            <a:r>
              <a:rPr lang="fr-CA" baseline="0" dirty="0"/>
              <a:t> </a:t>
            </a:r>
            <a:r>
              <a:rPr lang="fr-CA" baseline="0" dirty="0" err="1"/>
              <a:t>because</a:t>
            </a:r>
            <a:r>
              <a:rPr lang="fr-CA" baseline="0" dirty="0"/>
              <a:t> </a:t>
            </a:r>
            <a:r>
              <a:rPr lang="fr-CA" baseline="0" dirty="0" err="1"/>
              <a:t>you</a:t>
            </a:r>
            <a:r>
              <a:rPr lang="fr-CA" baseline="0" dirty="0"/>
              <a:t> </a:t>
            </a:r>
            <a:r>
              <a:rPr lang="fr-CA" baseline="0" dirty="0" err="1"/>
              <a:t>haven’t</a:t>
            </a:r>
            <a:r>
              <a:rPr lang="fr-CA" baseline="0" dirty="0"/>
              <a:t> been able to </a:t>
            </a:r>
            <a:r>
              <a:rPr lang="fr-CA" baseline="0" dirty="0" err="1"/>
              <a:t>agree</a:t>
            </a:r>
            <a:r>
              <a:rPr lang="fr-CA" baseline="0" dirty="0"/>
              <a:t> on </a:t>
            </a:r>
            <a:r>
              <a:rPr lang="fr-CA" baseline="0" dirty="0" err="1"/>
              <a:t>when</a:t>
            </a:r>
            <a:r>
              <a:rPr lang="fr-CA" baseline="0" dirty="0"/>
              <a:t> to </a:t>
            </a:r>
            <a:r>
              <a:rPr lang="fr-CA" baseline="0" dirty="0" err="1"/>
              <a:t>meet</a:t>
            </a:r>
            <a:r>
              <a:rPr lang="fr-CA" baseline="0" dirty="0"/>
              <a:t>, or </a:t>
            </a:r>
            <a:r>
              <a:rPr lang="fr-CA" baseline="0" dirty="0" err="1"/>
              <a:t>someone</a:t>
            </a:r>
            <a:r>
              <a:rPr lang="fr-CA" baseline="0" dirty="0"/>
              <a:t> </a:t>
            </a:r>
            <a:r>
              <a:rPr lang="fr-CA" baseline="0" dirty="0" err="1"/>
              <a:t>abandonned</a:t>
            </a:r>
            <a:r>
              <a:rPr lang="fr-CA" baseline="0" dirty="0"/>
              <a:t> the program?</a:t>
            </a:r>
          </a:p>
          <a:p>
            <a:pPr marL="0" indent="0">
              <a:buFont typeface="Arial" panose="020B0604020202020204" pitchFamily="34" charset="0"/>
              <a:buNone/>
            </a:pPr>
            <a:r>
              <a:rPr lang="fr-CA" baseline="0" dirty="0"/>
              <a:t>Just </a:t>
            </a:r>
            <a:r>
              <a:rPr lang="fr-CA" baseline="0" dirty="0" err="1"/>
              <a:t>consider</a:t>
            </a:r>
            <a:r>
              <a:rPr lang="fr-CA" baseline="0" dirty="0"/>
              <a:t>, </a:t>
            </a:r>
            <a:r>
              <a:rPr lang="fr-CA" baseline="0" dirty="0" err="1"/>
              <a:t>you</a:t>
            </a:r>
            <a:r>
              <a:rPr lang="fr-CA" baseline="0" dirty="0"/>
              <a:t> have the </a:t>
            </a:r>
            <a:r>
              <a:rPr lang="fr-CA" baseline="0" dirty="0" err="1"/>
              <a:t>list</a:t>
            </a:r>
            <a:r>
              <a:rPr lang="fr-CA" baseline="0" dirty="0"/>
              <a:t> of people </a:t>
            </a:r>
            <a:r>
              <a:rPr lang="fr-CA" baseline="0" dirty="0" err="1"/>
              <a:t>involved</a:t>
            </a:r>
            <a:r>
              <a:rPr lang="fr-CA" baseline="0" dirty="0"/>
              <a:t>, email </a:t>
            </a:r>
            <a:r>
              <a:rPr lang="fr-CA" baseline="0" dirty="0" err="1"/>
              <a:t>them</a:t>
            </a:r>
            <a:r>
              <a:rPr lang="fr-CA" baseline="0" dirty="0"/>
              <a:t> if </a:t>
            </a:r>
            <a:r>
              <a:rPr lang="fr-CA" baseline="0" dirty="0" err="1"/>
              <a:t>you</a:t>
            </a:r>
            <a:r>
              <a:rPr lang="fr-CA" baseline="0" dirty="0"/>
              <a:t> </a:t>
            </a:r>
            <a:r>
              <a:rPr lang="fr-CA" baseline="0" dirty="0" err="1"/>
              <a:t>see</a:t>
            </a:r>
            <a:r>
              <a:rPr lang="fr-CA" baseline="0" dirty="0"/>
              <a:t> </a:t>
            </a:r>
            <a:r>
              <a:rPr lang="fr-CA" baseline="0" dirty="0" err="1"/>
              <a:t>need</a:t>
            </a:r>
            <a:r>
              <a:rPr lang="fr-CA" baseline="0" dirty="0"/>
              <a:t>. And </a:t>
            </a:r>
            <a:r>
              <a:rPr lang="fr-CA" baseline="0" dirty="0" err="1"/>
              <a:t>don’t</a:t>
            </a:r>
            <a:r>
              <a:rPr lang="fr-CA" baseline="0" dirty="0"/>
              <a:t> </a:t>
            </a:r>
            <a:r>
              <a:rPr lang="fr-CA" baseline="0" dirty="0" err="1"/>
              <a:t>need</a:t>
            </a:r>
            <a:r>
              <a:rPr lang="fr-CA" baseline="0" dirty="0"/>
              <a:t> to cc us in the discussion </a:t>
            </a:r>
            <a:r>
              <a:rPr lang="fr-CA" baseline="0" dirty="0" err="1"/>
              <a:t>except</a:t>
            </a:r>
            <a:r>
              <a:rPr lang="fr-CA" baseline="0" dirty="0"/>
              <a:t> to </a:t>
            </a:r>
            <a:r>
              <a:rPr lang="fr-CA" baseline="0" dirty="0" err="1"/>
              <a:t>confirm</a:t>
            </a:r>
            <a:r>
              <a:rPr lang="fr-CA" baseline="0" dirty="0"/>
              <a:t> the change, </a:t>
            </a:r>
            <a:r>
              <a:rPr lang="fr-CA" baseline="0" dirty="0" err="1"/>
              <a:t>so</a:t>
            </a:r>
            <a:r>
              <a:rPr lang="fr-CA" baseline="0" dirty="0"/>
              <a:t> </a:t>
            </a:r>
            <a:r>
              <a:rPr lang="fr-CA" baseline="0" dirty="0" err="1"/>
              <a:t>we</a:t>
            </a:r>
            <a:r>
              <a:rPr lang="fr-CA" baseline="0" dirty="0"/>
              <a:t> can update the Buddy System file.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en-US" sz="1200" baseline="0" dirty="0">
                <a:solidFill>
                  <a:srgbClr val="C00000"/>
                </a:solidFill>
                <a:effectLst/>
                <a:latin typeface="Arial" panose="020B0604020202020204" pitchFamily="34" charset="0"/>
              </a:rPr>
              <a:t>Casey-Marie</a:t>
            </a:r>
            <a:r>
              <a:rPr lang="fr-CA" dirty="0"/>
              <a:t>:</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(while guiding this exercise, take the time needed, go slow, pause… we should take good 5 minutes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With your water glass in your hand think about the origins of water continue your breathing and focus or the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Let’s travel a bit back in time to the origins on how this water you’re about to drink came to 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Many billions of years back, there was the big bang, and the universe started to form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Another many millions of years passed by and our galaxy and our solar system formed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After many other millions of years our planet earth cooled down and was able to produce water, life, animals and us, the humans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think about the journey the water made to come to you, about its source, and its natural cycle,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evaporates, turns into a cloud, it rains, it’s captured in lakes and rivers,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is then collected by the water service of your region, it may go through a treatment plant, and taken and brought home, and arrive with us either via the tap water or bought in a plastic bottle for us to drink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appreciating how lucky we are, to have clean water to drink at will,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Hold the container in your hand, sense its temperature,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Although water is said not to have odor, try to smell (particularly if you have at hand something other than water), and appreciate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take a sip, take the extra time to savor it, feel in your mouth its temperature,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pass it through your throat, enjoy absorbing it, how it hydrates your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Take another sip, and repeat the savoring and then pass it… and stay there for a couple of seconds enjoying the feelings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when you’re ready, I invite you to open your eyes and come 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fr-CA"/>
              <a:t>Casey-Marie: </a:t>
            </a:r>
          </a:p>
          <a:p>
            <a:pPr marL="0" lvl="0" indent="0" algn="l" rtl="0">
              <a:lnSpc>
                <a:spcPct val="117999"/>
              </a:lnSpc>
              <a:spcBef>
                <a:spcPts val="0"/>
              </a:spcBef>
              <a:spcAft>
                <a:spcPts val="0"/>
              </a:spcAft>
              <a:buSzPts val="1400"/>
              <a:buNone/>
            </a:pPr>
            <a:endParaRPr lang="fr-CA"/>
          </a:p>
          <a:p>
            <a:pPr marL="0" lvl="0" indent="0" algn="l" rtl="0">
              <a:lnSpc>
                <a:spcPct val="117999"/>
              </a:lnSpc>
              <a:spcBef>
                <a:spcPts val="0"/>
              </a:spcBef>
              <a:spcAft>
                <a:spcPts val="0"/>
              </a:spcAft>
              <a:buSzPts val="1400"/>
              <a:buNone/>
            </a:pPr>
            <a:r>
              <a:rPr lang="fr-CA" dirty="0"/>
              <a:t>And </a:t>
            </a:r>
            <a:r>
              <a:rPr lang="fr-CA" dirty="0" err="1"/>
              <a:t>then</a:t>
            </a:r>
            <a:r>
              <a:rPr lang="fr-CA" dirty="0"/>
              <a:t>, </a:t>
            </a:r>
            <a:r>
              <a:rPr lang="fr-CA" dirty="0" err="1"/>
              <a:t>what</a:t>
            </a:r>
            <a:r>
              <a:rPr lang="fr-CA" dirty="0"/>
              <a:t> </a:t>
            </a:r>
            <a:r>
              <a:rPr lang="fr-CA" dirty="0" err="1"/>
              <a:t>we</a:t>
            </a:r>
            <a:r>
              <a:rPr lang="fr-CA" dirty="0"/>
              <a:t> </a:t>
            </a:r>
            <a:r>
              <a:rPr lang="fr-CA" dirty="0" err="1"/>
              <a:t>understand</a:t>
            </a:r>
            <a:r>
              <a:rPr lang="fr-CA" dirty="0"/>
              <a:t> by self-compassion?</a:t>
            </a:r>
          </a:p>
          <a:p>
            <a:pPr marL="0" lvl="0" indent="0" algn="l" rtl="0">
              <a:lnSpc>
                <a:spcPct val="117999"/>
              </a:lnSpc>
              <a:spcBef>
                <a:spcPts val="0"/>
              </a:spcBef>
              <a:spcAft>
                <a:spcPts val="0"/>
              </a:spcAft>
              <a:buSzPts val="1400"/>
              <a:buNone/>
            </a:pPr>
            <a:r>
              <a:rPr lang="fr-CA" dirty="0"/>
              <a:t>(have 2/3 </a:t>
            </a:r>
            <a:r>
              <a:rPr lang="fr-CA" dirty="0" err="1"/>
              <a:t>answer</a:t>
            </a:r>
            <a:r>
              <a:rPr lang="fr-CA" dirty="0"/>
              <a:t>, </a:t>
            </a:r>
            <a:r>
              <a:rPr lang="fr-CA" dirty="0" err="1"/>
              <a:t>then</a:t>
            </a:r>
            <a:r>
              <a:rPr lang="fr-CA" dirty="0"/>
              <a:t>)</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Simply </a:t>
            </a:r>
            <a:r>
              <a:rPr lang="fr-CA" dirty="0" err="1"/>
              <a:t>said</a:t>
            </a:r>
            <a:r>
              <a:rPr lang="fr-CA" dirty="0"/>
              <a:t> </a:t>
            </a:r>
          </a:p>
          <a:p>
            <a:pPr marL="0" lvl="0" indent="0" algn="l" rtl="0">
              <a:lnSpc>
                <a:spcPct val="117999"/>
              </a:lnSpc>
              <a:spcBef>
                <a:spcPts val="0"/>
              </a:spcBef>
              <a:spcAft>
                <a:spcPts val="0"/>
              </a:spcAft>
              <a:buSzPts val="1400"/>
              <a:buNone/>
            </a:pPr>
            <a:r>
              <a:rPr lang="fr-CA" dirty="0"/>
              <a:t>(click and </a:t>
            </a:r>
            <a:r>
              <a:rPr lang="fr-CA" dirty="0" err="1"/>
              <a:t>read</a:t>
            </a:r>
            <a:r>
              <a:rPr lang="fr-CA" dirty="0"/>
              <a:t> x4)</a:t>
            </a:r>
          </a:p>
          <a:p>
            <a:pPr marL="171450" lvl="0" indent="-171450" algn="l" rtl="0">
              <a:lnSpc>
                <a:spcPct val="117999"/>
              </a:lnSpc>
              <a:spcBef>
                <a:spcPts val="0"/>
              </a:spcBef>
              <a:spcAft>
                <a:spcPts val="0"/>
              </a:spcAft>
              <a:buSzPts val="1400"/>
              <a:buFont typeface="Arial" panose="020B0604020202020204" pitchFamily="34" charset="0"/>
              <a:buChar char="•"/>
            </a:pPr>
            <a:r>
              <a:rPr lang="fr-FR" dirty="0"/>
              <a:t>« </a:t>
            </a:r>
            <a:r>
              <a:rPr lang="fr-FR" dirty="0" err="1"/>
              <a:t>Become</a:t>
            </a:r>
            <a:r>
              <a:rPr lang="fr-FR" dirty="0"/>
              <a:t> </a:t>
            </a:r>
            <a:r>
              <a:rPr lang="fr-FR" dirty="0" err="1"/>
              <a:t>your</a:t>
            </a:r>
            <a:r>
              <a:rPr lang="fr-FR" dirty="0"/>
              <a:t> </a:t>
            </a:r>
            <a:r>
              <a:rPr lang="fr-FR" dirty="0" err="1"/>
              <a:t>own</a:t>
            </a:r>
            <a:r>
              <a:rPr lang="fr-FR" dirty="0"/>
              <a:t> best </a:t>
            </a:r>
            <a:r>
              <a:rPr lang="fr-FR" dirty="0" err="1"/>
              <a:t>friend</a:t>
            </a:r>
            <a:r>
              <a:rPr lang="fr-FR" dirty="0"/>
              <a:t> »</a:t>
            </a:r>
          </a:p>
          <a:p>
            <a:pPr marL="171450" lvl="0" indent="-171450" algn="l" rtl="0">
              <a:lnSpc>
                <a:spcPct val="117999"/>
              </a:lnSpc>
              <a:spcBef>
                <a:spcPts val="0"/>
              </a:spcBef>
              <a:spcAft>
                <a:spcPts val="0"/>
              </a:spcAft>
              <a:buSzPts val="1400"/>
              <a:buFont typeface="Arial" panose="020B0604020202020204" pitchFamily="34" charset="0"/>
              <a:buChar char="•"/>
            </a:pPr>
            <a:r>
              <a:rPr lang="fr-FR" dirty="0"/>
              <a:t>« </a:t>
            </a:r>
            <a:r>
              <a:rPr lang="fr-FR" dirty="0" err="1"/>
              <a:t>be</a:t>
            </a:r>
            <a:r>
              <a:rPr lang="fr-FR" dirty="0"/>
              <a:t> </a:t>
            </a:r>
            <a:r>
              <a:rPr lang="fr-FR" dirty="0" err="1"/>
              <a:t>kind</a:t>
            </a:r>
            <a:r>
              <a:rPr lang="fr-FR" dirty="0"/>
              <a:t> to </a:t>
            </a:r>
            <a:r>
              <a:rPr lang="fr-FR" dirty="0" err="1"/>
              <a:t>yourself</a:t>
            </a:r>
            <a:r>
              <a:rPr lang="fr-FR" dirty="0"/>
              <a:t>, as </a:t>
            </a:r>
            <a:r>
              <a:rPr lang="fr-FR" dirty="0" err="1"/>
              <a:t>you’d</a:t>
            </a:r>
            <a:r>
              <a:rPr lang="fr-FR" dirty="0"/>
              <a:t> </a:t>
            </a:r>
            <a:r>
              <a:rPr lang="fr-FR" dirty="0" err="1"/>
              <a:t>be</a:t>
            </a:r>
            <a:r>
              <a:rPr lang="fr-FR" dirty="0"/>
              <a:t> to </a:t>
            </a:r>
            <a:r>
              <a:rPr lang="fr-FR" dirty="0" err="1"/>
              <a:t>others</a:t>
            </a:r>
            <a:r>
              <a:rPr lang="fr-FR" dirty="0"/>
              <a:t> »</a:t>
            </a:r>
          </a:p>
          <a:p>
            <a:pPr marL="171450" lvl="0" indent="-171450" algn="l" rtl="0">
              <a:lnSpc>
                <a:spcPct val="117999"/>
              </a:lnSpc>
              <a:spcBef>
                <a:spcPts val="0"/>
              </a:spcBef>
              <a:spcAft>
                <a:spcPts val="0"/>
              </a:spcAft>
              <a:buSzPts val="1400"/>
              <a:buFont typeface="Arial" panose="020B0604020202020204" pitchFamily="34" charset="0"/>
              <a:buChar char="•"/>
            </a:pPr>
            <a:r>
              <a:rPr lang="fr-FR" dirty="0"/>
              <a:t>« </a:t>
            </a:r>
            <a:r>
              <a:rPr lang="fr-FR" dirty="0" err="1"/>
              <a:t>Treat</a:t>
            </a:r>
            <a:r>
              <a:rPr lang="fr-FR" dirty="0"/>
              <a:t> </a:t>
            </a:r>
            <a:r>
              <a:rPr lang="fr-FR" dirty="0" err="1"/>
              <a:t>yourself</a:t>
            </a:r>
            <a:r>
              <a:rPr lang="fr-FR" dirty="0"/>
              <a:t> as </a:t>
            </a:r>
            <a:r>
              <a:rPr lang="fr-FR" dirty="0" err="1"/>
              <a:t>you</a:t>
            </a:r>
            <a:r>
              <a:rPr lang="fr-FR" dirty="0"/>
              <a:t> </a:t>
            </a:r>
            <a:r>
              <a:rPr lang="fr-FR" dirty="0" err="1"/>
              <a:t>would</a:t>
            </a:r>
            <a:r>
              <a:rPr lang="fr-FR" dirty="0"/>
              <a:t> to </a:t>
            </a:r>
            <a:r>
              <a:rPr lang="fr-FR" dirty="0" err="1"/>
              <a:t>your</a:t>
            </a:r>
            <a:r>
              <a:rPr lang="fr-FR" dirty="0"/>
              <a:t> best </a:t>
            </a:r>
            <a:r>
              <a:rPr lang="fr-FR" dirty="0" err="1"/>
              <a:t>friend</a:t>
            </a:r>
            <a:r>
              <a:rPr lang="fr-FR" dirty="0"/>
              <a:t> »</a:t>
            </a:r>
          </a:p>
          <a:p>
            <a:pPr marL="171450" lvl="0" indent="-171450" algn="l" rtl="0">
              <a:lnSpc>
                <a:spcPct val="117999"/>
              </a:lnSpc>
              <a:spcBef>
                <a:spcPts val="0"/>
              </a:spcBef>
              <a:spcAft>
                <a:spcPts val="0"/>
              </a:spcAft>
              <a:buSzPts val="1400"/>
              <a:buFont typeface="Arial" panose="020B0604020202020204" pitchFamily="34" charset="0"/>
              <a:buChar char="•"/>
            </a:pPr>
            <a:r>
              <a:rPr lang="fr-FR" dirty="0"/>
              <a:t>« </a:t>
            </a:r>
            <a:r>
              <a:rPr lang="fr-FR" dirty="0" err="1"/>
              <a:t>When</a:t>
            </a:r>
            <a:r>
              <a:rPr lang="fr-FR" dirty="0"/>
              <a:t> </a:t>
            </a:r>
            <a:r>
              <a:rPr lang="fr-FR" dirty="0" err="1"/>
              <a:t>you</a:t>
            </a:r>
            <a:r>
              <a:rPr lang="fr-FR" dirty="0"/>
              <a:t> </a:t>
            </a:r>
            <a:r>
              <a:rPr lang="fr-FR" dirty="0" err="1"/>
              <a:t>treat</a:t>
            </a:r>
            <a:r>
              <a:rPr lang="fr-FR" dirty="0"/>
              <a:t> </a:t>
            </a:r>
            <a:r>
              <a:rPr lang="fr-FR" dirty="0" err="1"/>
              <a:t>yourself</a:t>
            </a:r>
            <a:r>
              <a:rPr lang="fr-FR" dirty="0"/>
              <a:t> like a best </a:t>
            </a:r>
            <a:r>
              <a:rPr lang="fr-FR" dirty="0" err="1"/>
              <a:t>friend</a:t>
            </a:r>
            <a:r>
              <a:rPr lang="fr-FR" dirty="0"/>
              <a:t>, </a:t>
            </a:r>
            <a:r>
              <a:rPr lang="fr-FR" dirty="0" err="1"/>
              <a:t>you</a:t>
            </a:r>
            <a:r>
              <a:rPr lang="fr-FR" dirty="0"/>
              <a:t> </a:t>
            </a:r>
            <a:r>
              <a:rPr lang="fr-FR" dirty="0" err="1"/>
              <a:t>don’t</a:t>
            </a:r>
            <a:r>
              <a:rPr lang="fr-FR" dirty="0"/>
              <a:t> </a:t>
            </a:r>
            <a:r>
              <a:rPr lang="fr-FR" dirty="0" err="1"/>
              <a:t>mind</a:t>
            </a:r>
            <a:r>
              <a:rPr lang="fr-FR" dirty="0"/>
              <a:t> </a:t>
            </a:r>
            <a:r>
              <a:rPr lang="fr-FR" dirty="0" err="1"/>
              <a:t>being</a:t>
            </a:r>
            <a:r>
              <a:rPr lang="fr-FR" dirty="0"/>
              <a:t> </a:t>
            </a:r>
            <a:r>
              <a:rPr lang="fr-FR" dirty="0" err="1"/>
              <a:t>alone</a:t>
            </a:r>
            <a:r>
              <a:rPr lang="fr-FR" dirty="0"/>
              <a:t> »</a:t>
            </a:r>
          </a:p>
          <a:p>
            <a:pPr marL="0" marR="0" lvl="0" indent="0" algn="l" defTabSz="914400" rtl="0" eaLnBrk="1" fontAlgn="auto" latinLnBrk="0" hangingPunct="1">
              <a:lnSpc>
                <a:spcPct val="117999"/>
              </a:lnSpc>
              <a:spcBef>
                <a:spcPts val="0"/>
              </a:spcBef>
              <a:spcAft>
                <a:spcPts val="0"/>
              </a:spcAft>
              <a:buClrTx/>
              <a:buSzPts val="1400"/>
              <a:buFont typeface="Arial" panose="020B0604020202020204" pitchFamily="34" charset="0"/>
              <a:buNone/>
              <a:tabLst/>
              <a:defRPr/>
            </a:pPr>
            <a:endParaRPr lang="fr-FR" dirty="0"/>
          </a:p>
          <a:p>
            <a:pPr marL="171450" lvl="0" indent="-171450" algn="l" rtl="0">
              <a:lnSpc>
                <a:spcPct val="117999"/>
              </a:lnSpc>
              <a:spcBef>
                <a:spcPts val="0"/>
              </a:spcBef>
              <a:spcAft>
                <a:spcPts val="0"/>
              </a:spcAft>
              <a:buSzPts val="1400"/>
              <a:buFont typeface="Arial" panose="020B0604020202020204" pitchFamily="34" charset="0"/>
              <a:buChar char="•"/>
            </a:pPr>
            <a:endParaRPr lang="fr-F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68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ea typeface="Calibri" panose="020F050202020403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What can make the difference is how we respond to those failures.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aseline="0" dirty="0"/>
              <a:t>Here a more formal definition:</a:t>
            </a:r>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509236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3372-864A-D3F9-D03C-96E44DC8C8FA}"/>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3" name="Subtitle 2">
            <a:extLst>
              <a:ext uri="{FF2B5EF4-FFF2-40B4-BE49-F238E27FC236}">
                <a16:creationId xmlns:a16="http://schemas.microsoft.com/office/drawing/2014/main" id="{BE8348B8-B6FD-2E9B-9B51-4819ADBBE123}"/>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3064DD5-8027-C8C2-FCF0-B92548E2F9D6}"/>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2025-05-14</a:t>
            </a:fld>
            <a:endParaRPr lang="en-CA"/>
          </a:p>
        </p:txBody>
      </p:sp>
      <p:sp>
        <p:nvSpPr>
          <p:cNvPr id="5" name="Footer Placeholder 4">
            <a:extLst>
              <a:ext uri="{FF2B5EF4-FFF2-40B4-BE49-F238E27FC236}">
                <a16:creationId xmlns:a16="http://schemas.microsoft.com/office/drawing/2014/main" id="{30A43606-EA99-94D2-C646-B3CAE325D39C}"/>
              </a:ext>
            </a:extLst>
          </p:cNvPr>
          <p:cNvSpPr>
            <a:spLocks noGrp="1"/>
          </p:cNvSpPr>
          <p:nvPr>
            <p:ph type="ftr" sz="quarter" idx="11"/>
          </p:nvPr>
        </p:nvSpPr>
        <p:spPr>
          <a:xfrm>
            <a:off x="4165600" y="6356353"/>
            <a:ext cx="3860800" cy="365125"/>
          </a:xfrm>
        </p:spPr>
        <p:txBody>
          <a:bodyPr/>
          <a:lstStyle/>
          <a:p>
            <a:endParaRPr lang="en-CA"/>
          </a:p>
        </p:txBody>
      </p:sp>
      <p:sp>
        <p:nvSpPr>
          <p:cNvPr id="6" name="Rectangle 5">
            <a:extLst>
              <a:ext uri="{FF2B5EF4-FFF2-40B4-BE49-F238E27FC236}">
                <a16:creationId xmlns:a16="http://schemas.microsoft.com/office/drawing/2014/main" id="{D9956744-01C1-3C49-AF5C-4F74A2C57337}"/>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govt-of-canada-logo – IISD Experimental Lakes Area">
            <a:extLst>
              <a:ext uri="{FF2B5EF4-FFF2-40B4-BE49-F238E27FC236}">
                <a16:creationId xmlns:a16="http://schemas.microsoft.com/office/drawing/2014/main" id="{D3F0E3A4-525B-8F54-7434-026FBC2F9E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ederal - Data and Statistics: Canada - Research Guides at University ...">
            <a:extLst>
              <a:ext uri="{FF2B5EF4-FFF2-40B4-BE49-F238E27FC236}">
                <a16:creationId xmlns:a16="http://schemas.microsoft.com/office/drawing/2014/main" id="{85FF0F99-74A3-7BDE-1746-BD7C1A3AD2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C53AAFD-FCC2-049E-3D03-6C239709DC5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1FE31-11E8-4F47-A2E8-B6F31F0A43B3}" type="datetime1">
              <a:rPr lang="en-CA" smtClean="0"/>
              <a:pPr/>
              <a:t>2025-05-14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BC9CEC-BF8A-4951-913D-9E334DCEB460}" type="datetime1">
              <a:rPr lang="en-CA" smtClean="0"/>
              <a:pPr/>
              <a:t>2025-05-14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33376" y="312539"/>
            <a:ext cx="11525251" cy="143768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2F4763"/>
              </a:buClr>
              <a:buSzPts val="1800"/>
              <a:buNone/>
              <a:defRPr/>
            </a:lvl1pPr>
            <a:lvl2pPr lvl="1" algn="l">
              <a:lnSpc>
                <a:spcPct val="100000"/>
              </a:lnSpc>
              <a:spcBef>
                <a:spcPts val="0"/>
              </a:spcBef>
              <a:spcAft>
                <a:spcPts val="0"/>
              </a:spcAft>
              <a:buClr>
                <a:srgbClr val="2F4763"/>
              </a:buClr>
              <a:buSzPts val="1800"/>
              <a:buNone/>
              <a:defRPr/>
            </a:lvl2pPr>
            <a:lvl3pPr lvl="2" algn="l">
              <a:lnSpc>
                <a:spcPct val="100000"/>
              </a:lnSpc>
              <a:spcBef>
                <a:spcPts val="0"/>
              </a:spcBef>
              <a:spcAft>
                <a:spcPts val="0"/>
              </a:spcAft>
              <a:buClr>
                <a:srgbClr val="2F4763"/>
              </a:buClr>
              <a:buSzPts val="1800"/>
              <a:buNone/>
              <a:defRPr/>
            </a:lvl3pPr>
            <a:lvl4pPr lvl="3" algn="l">
              <a:lnSpc>
                <a:spcPct val="100000"/>
              </a:lnSpc>
              <a:spcBef>
                <a:spcPts val="0"/>
              </a:spcBef>
              <a:spcAft>
                <a:spcPts val="0"/>
              </a:spcAft>
              <a:buClr>
                <a:srgbClr val="2F4763"/>
              </a:buClr>
              <a:buSzPts val="1800"/>
              <a:buNone/>
              <a:defRPr/>
            </a:lvl4pPr>
            <a:lvl5pPr lvl="4" algn="l">
              <a:lnSpc>
                <a:spcPct val="100000"/>
              </a:lnSpc>
              <a:spcBef>
                <a:spcPts val="0"/>
              </a:spcBef>
              <a:spcAft>
                <a:spcPts val="0"/>
              </a:spcAft>
              <a:buClr>
                <a:srgbClr val="2F4763"/>
              </a:buClr>
              <a:buSzPts val="1800"/>
              <a:buNone/>
              <a:defRPr/>
            </a:lvl5pPr>
            <a:lvl6pPr lvl="5" algn="l">
              <a:lnSpc>
                <a:spcPct val="100000"/>
              </a:lnSpc>
              <a:spcBef>
                <a:spcPts val="0"/>
              </a:spcBef>
              <a:spcAft>
                <a:spcPts val="0"/>
              </a:spcAft>
              <a:buClr>
                <a:srgbClr val="2F4763"/>
              </a:buClr>
              <a:buSzPts val="1800"/>
              <a:buNone/>
              <a:defRPr/>
            </a:lvl6pPr>
            <a:lvl7pPr lvl="6" algn="l">
              <a:lnSpc>
                <a:spcPct val="100000"/>
              </a:lnSpc>
              <a:spcBef>
                <a:spcPts val="0"/>
              </a:spcBef>
              <a:spcAft>
                <a:spcPts val="0"/>
              </a:spcAft>
              <a:buClr>
                <a:srgbClr val="2F4763"/>
              </a:buClr>
              <a:buSzPts val="1800"/>
              <a:buNone/>
              <a:defRPr/>
            </a:lvl7pPr>
            <a:lvl8pPr lvl="7" algn="l">
              <a:lnSpc>
                <a:spcPct val="100000"/>
              </a:lnSpc>
              <a:spcBef>
                <a:spcPts val="0"/>
              </a:spcBef>
              <a:spcAft>
                <a:spcPts val="0"/>
              </a:spcAft>
              <a:buClr>
                <a:srgbClr val="2F4763"/>
              </a:buClr>
              <a:buSzPts val="1800"/>
              <a:buNone/>
              <a:defRPr/>
            </a:lvl8pPr>
            <a:lvl9pPr lvl="8" algn="l">
              <a:lnSpc>
                <a:spcPct val="100000"/>
              </a:lnSpc>
              <a:spcBef>
                <a:spcPts val="0"/>
              </a:spcBef>
              <a:spcAft>
                <a:spcPts val="0"/>
              </a:spcAft>
              <a:buClr>
                <a:srgbClr val="2F4763"/>
              </a:buClr>
              <a:buSzPts val="1800"/>
              <a:buNone/>
              <a:defRPr/>
            </a:lvl9pPr>
          </a:lstStyle>
          <a:p>
            <a:endParaRPr/>
          </a:p>
        </p:txBody>
      </p:sp>
      <p:sp>
        <p:nvSpPr>
          <p:cNvPr id="34" name="Google Shape;34;p6"/>
          <p:cNvSpPr txBox="1">
            <a:spLocks noGrp="1"/>
          </p:cNvSpPr>
          <p:nvPr>
            <p:ph type="body" idx="1"/>
          </p:nvPr>
        </p:nvSpPr>
        <p:spPr>
          <a:xfrm>
            <a:off x="333376" y="2098477"/>
            <a:ext cx="11525251" cy="4446984"/>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35" name="Google Shape;35;p6"/>
          <p:cNvSpPr txBox="1">
            <a:spLocks noGrp="1"/>
          </p:cNvSpPr>
          <p:nvPr>
            <p:ph type="sldNum" idx="12"/>
          </p:nvPr>
        </p:nvSpPr>
        <p:spPr>
          <a:xfrm>
            <a:off x="11560969" y="6482953"/>
            <a:ext cx="297656"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1pPr>
            <a:lvl2pPr marL="0" marR="0" lvl="1"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2pPr>
            <a:lvl3pPr marL="0" marR="0" lvl="2"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3pPr>
            <a:lvl4pPr marL="0" marR="0" lvl="3"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4pPr>
            <a:lvl5pPr marL="0" marR="0" lvl="4"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5pPr>
            <a:lvl6pPr marL="0" marR="0" lvl="5"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6pPr>
            <a:lvl7pPr marL="0" marR="0" lvl="6"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7pPr>
            <a:lvl8pPr marL="0" marR="0" lvl="7"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8pPr>
            <a:lvl9pPr marL="0" marR="0" lvl="8"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279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FFD2E5-3B4C-457C-A707-CAECF53851F3}" type="datetime1">
              <a:rPr lang="en-CA" smtClean="0"/>
              <a:pPr/>
              <a:t>2025-05-14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4E487-5F17-4CB7-912A-9AE0C105173B}" type="datetime1">
              <a:rPr lang="en-CA" smtClean="0"/>
              <a:pPr/>
              <a:t>2025-05-14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F143A4D-778D-4E1D-8883-D0D147E0B0A6}" type="datetime1">
              <a:rPr lang="en-CA" smtClean="0"/>
              <a:pPr/>
              <a:t>2025-05-14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C267D0B-A901-438E-8482-72801AF4A095}" type="datetime1">
              <a:rPr lang="en-CA" smtClean="0"/>
              <a:pPr/>
              <a:t>2025-05-14</a:t>
            </a:fld>
            <a:endParaRPr lang="en-CA"/>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0E5C0E1-7BC3-43D9-A476-473612BD87C5}" type="datetime1">
              <a:rPr lang="en-CA" smtClean="0"/>
              <a:pPr/>
              <a:t>2025-05-14</a:t>
            </a:fld>
            <a:endParaRPr lang="en-C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04C3E6A-3AA7-449B-A4A2-121D55690F32}" type="datetime1">
              <a:rPr lang="en-CA" smtClean="0"/>
              <a:pPr/>
              <a:t>2025-05-14</a:t>
            </a:fld>
            <a:endParaRPr lang="en-CA"/>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AA3DD4-242B-4C82-87D1-4C31A6A8B16E}" type="datetime1">
              <a:rPr lang="en-CA" smtClean="0"/>
              <a:pPr/>
              <a:t>2025-05-14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78C86D-D389-4592-B37B-4CE098C00C2C}" type="datetime1">
              <a:rPr lang="en-CA" smtClean="0"/>
              <a:pPr/>
              <a:t>2025-05-14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104012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2025-05-14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11093458" y="6394593"/>
            <a:ext cx="552820"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11184566" y="6448252"/>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https://self-compassion.org/wp-content/uploads/2020/08/self-compassion.break__01-cleanedbydan.mp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hyperlink" Target="https://siyli.org/mindful-emails/" TargetMode="External"/><Relationship Id="rId12" Type="http://schemas.openxmlformats.org/officeDocument/2006/relationships/image" Target="../media/image39.jpg"/><Relationship Id="rId17"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8.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42.jpg"/><Relationship Id="rId10" Type="http://schemas.openxmlformats.org/officeDocument/2006/relationships/image" Target="../media/image37.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6.png"/><Relationship Id="rId1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46.png"/><Relationship Id="rId3" Type="http://schemas.openxmlformats.org/officeDocument/2006/relationships/tags" Target="../tags/tag5.xml"/><Relationship Id="rId7" Type="http://schemas.openxmlformats.org/officeDocument/2006/relationships/notesSlide" Target="../notesSlides/notesSlide15.xml"/><Relationship Id="rId12" Type="http://schemas.openxmlformats.org/officeDocument/2006/relationships/image" Target="../media/image33.png"/><Relationship Id="rId2" Type="http://schemas.openxmlformats.org/officeDocument/2006/relationships/tags" Target="../tags/tag4.xml"/><Relationship Id="rId16" Type="http://schemas.openxmlformats.org/officeDocument/2006/relationships/image" Target="../media/image45.jpeg"/><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31.png"/><Relationship Id="rId5" Type="http://schemas.openxmlformats.org/officeDocument/2006/relationships/tags" Target="../tags/tag7.xml"/><Relationship Id="rId15" Type="http://schemas.openxmlformats.org/officeDocument/2006/relationships/image" Target="../media/image47.png"/><Relationship Id="rId10" Type="http://schemas.openxmlformats.org/officeDocument/2006/relationships/image" Target="../media/image37.png"/><Relationship Id="rId4" Type="http://schemas.openxmlformats.org/officeDocument/2006/relationships/tags" Target="../tags/tag6.xml"/><Relationship Id="rId9" Type="http://schemas.openxmlformats.org/officeDocument/2006/relationships/image" Target="../media/image7.jpeg"/><Relationship Id="rId1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8.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9.gif"/></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g"/><Relationship Id="rId3" Type="http://schemas.openxmlformats.org/officeDocument/2006/relationships/image" Target="../media/image12.jpeg"/><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11" Type="http://schemas.microsoft.com/office/2007/relationships/hdphoto" Target="../media/hdphoto2.wdp"/><Relationship Id="rId5" Type="http://schemas.openxmlformats.org/officeDocument/2006/relationships/image" Target="../media/image11.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9.jp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kidicaruswiki.org/Medus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09800" y="2971801"/>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2895600" y="4737033"/>
            <a:ext cx="6400800" cy="1369736"/>
          </a:xfrm>
        </p:spPr>
        <p:txBody>
          <a:bodyPr>
            <a:normAutofit/>
          </a:bodyPr>
          <a:lstStyle/>
          <a:p>
            <a:pPr marL="0" indent="0" algn="ctr">
              <a:buNone/>
            </a:pPr>
            <a:r>
              <a:rPr lang="en-US" dirty="0">
                <a:solidFill>
                  <a:schemeClr val="tx1">
                    <a:lumMod val="65000"/>
                    <a:lumOff val="35000"/>
                  </a:schemeClr>
                </a:solidFill>
              </a:rPr>
              <a:t>Week 4 (of 8)</a:t>
            </a:r>
          </a:p>
          <a:p>
            <a:pPr marL="0" indent="0" algn="ctr">
              <a:buNone/>
            </a:pPr>
            <a:r>
              <a:rPr lang="en-US" dirty="0">
                <a:solidFill>
                  <a:schemeClr val="tx1">
                    <a:lumMod val="65000"/>
                    <a:lumOff val="35000"/>
                  </a:schemeClr>
                </a:solidFill>
              </a:rPr>
              <a:t>May 20, 2024</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580B-300C-A0BB-843F-37CBC75FF383}"/>
              </a:ext>
            </a:extLst>
          </p:cNvPr>
          <p:cNvSpPr>
            <a:spLocks noGrp="1"/>
          </p:cNvSpPr>
          <p:nvPr>
            <p:ph type="title"/>
          </p:nvPr>
        </p:nvSpPr>
        <p:spPr/>
        <p:txBody>
          <a:bodyPr anchor="ctr">
            <a:normAutofit/>
          </a:bodyPr>
          <a:lstStyle/>
          <a:p>
            <a:r>
              <a:rPr lang="en-CA" dirty="0">
                <a:hlinkClick r:id="rId3"/>
              </a:rPr>
              <a:t>Self Compassion Part 1 Kristin Neff</a:t>
            </a:r>
            <a:endParaRPr lang="en-CA" u="sng"/>
          </a:p>
        </p:txBody>
      </p:sp>
      <p:pic>
        <p:nvPicPr>
          <p:cNvPr id="6" name="Picture 5" descr="A person with long hair&#10;&#10;Description automatically generated">
            <a:extLst>
              <a:ext uri="{FF2B5EF4-FFF2-40B4-BE49-F238E27FC236}">
                <a16:creationId xmlns:a16="http://schemas.microsoft.com/office/drawing/2014/main" id="{D0480FD7-726C-0470-263D-1D2A2DF26849}"/>
              </a:ext>
            </a:extLst>
          </p:cNvPr>
          <p:cNvPicPr>
            <a:picLocks noChangeAspect="1"/>
          </p:cNvPicPr>
          <p:nvPr/>
        </p:nvPicPr>
        <p:blipFill>
          <a:blip r:embed="rId4"/>
          <a:stretch>
            <a:fillRect/>
          </a:stretch>
        </p:blipFill>
        <p:spPr>
          <a:xfrm>
            <a:off x="2079914" y="1444144"/>
            <a:ext cx="8016240" cy="4526280"/>
          </a:xfrm>
          <a:prstGeom prst="rect">
            <a:avLst/>
          </a:prstGeom>
        </p:spPr>
      </p:pic>
      <p:sp>
        <p:nvSpPr>
          <p:cNvPr id="8" name="TextBox 7">
            <a:extLst>
              <a:ext uri="{FF2B5EF4-FFF2-40B4-BE49-F238E27FC236}">
                <a16:creationId xmlns:a16="http://schemas.microsoft.com/office/drawing/2014/main" id="{BFED4951-A3B7-DBED-6D2C-7479A203494A}"/>
              </a:ext>
            </a:extLst>
          </p:cNvPr>
          <p:cNvSpPr txBox="1"/>
          <p:nvPr/>
        </p:nvSpPr>
        <p:spPr>
          <a:xfrm>
            <a:off x="2079914" y="6214030"/>
            <a:ext cx="6098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u="sng" dirty="0">
                <a:hlinkClick r:id="rId3"/>
              </a:rPr>
              <a:t>https://www.youtube.com/watch?v=Tyl6YXp1Y6M</a:t>
            </a:r>
            <a:endParaRPr lang="en-CA" sz="1800" u="sng" dirty="0"/>
          </a:p>
        </p:txBody>
      </p:sp>
    </p:spTree>
    <p:extLst>
      <p:ext uri="{BB962C8B-B14F-4D97-AF65-F5344CB8AC3E}">
        <p14:creationId xmlns:p14="http://schemas.microsoft.com/office/powerpoint/2010/main" val="257791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are we seen?</a:t>
            </a:r>
            <a:endParaRPr lang="en-CA" dirty="0"/>
          </a:p>
        </p:txBody>
      </p:sp>
      <p:pic>
        <p:nvPicPr>
          <p:cNvPr id="1026" name="Picture 2" descr="Looking-glass self - Wikipedia"/>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2781325" y="1250739"/>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93715"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4360718" y="1641767"/>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6006539"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7680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2711626"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96000" y="2239591"/>
            <a:ext cx="4422478" cy="4422478"/>
          </a:xfrm>
          <a:prstGeom prst="rect">
            <a:avLst/>
          </a:prstGeom>
        </p:spPr>
      </p:pic>
      <p:sp>
        <p:nvSpPr>
          <p:cNvPr id="2" name="Title 1"/>
          <p:cNvSpPr>
            <a:spLocks noGrp="1"/>
          </p:cNvSpPr>
          <p:nvPr>
            <p:ph type="title"/>
          </p:nvPr>
        </p:nvSpPr>
        <p:spPr/>
        <p:txBody>
          <a:bodyPr/>
          <a:lstStyle/>
          <a:p>
            <a:r>
              <a:rPr lang="en-CA" dirty="0"/>
              <a:t>Mindful – self-compassion</a:t>
            </a:r>
          </a:p>
        </p:txBody>
      </p:sp>
      <p:sp>
        <p:nvSpPr>
          <p:cNvPr id="3" name="Content Placeholder 2"/>
          <p:cNvSpPr>
            <a:spLocks noGrp="1"/>
          </p:cNvSpPr>
          <p:nvPr>
            <p:ph idx="1"/>
          </p:nvPr>
        </p:nvSpPr>
        <p:spPr>
          <a:xfrm>
            <a:off x="1981200" y="1600201"/>
            <a:ext cx="8363272" cy="3701008"/>
          </a:xfrm>
        </p:spPr>
        <p:txBody>
          <a:bodyPr>
            <a:noAutofit/>
          </a:bodyPr>
          <a:lstStyle/>
          <a:p>
            <a:pPr>
              <a:spcBef>
                <a:spcPts val="600"/>
              </a:spcBef>
            </a:pPr>
            <a:r>
              <a:rPr lang="en-US" sz="2000" dirty="0"/>
              <a:t>If you want to hear it from Kristin Neff: Self-compassion Break:</a:t>
            </a:r>
            <a:br>
              <a:rPr lang="en-US" sz="2000" dirty="0"/>
            </a:br>
            <a:r>
              <a:rPr lang="en-US" sz="1400" u="sng" dirty="0">
                <a:hlinkClick r:id="rId4"/>
              </a:rPr>
              <a:t>https://self-compassion.org/wp-content/uploads/2020/08/self-compassion.break__01-cleanedbydan.mp3</a:t>
            </a:r>
            <a:br>
              <a:rPr lang="en-US" sz="2000" u="sng" dirty="0"/>
            </a:br>
            <a:r>
              <a:rPr lang="en-US" sz="1600" dirty="0"/>
              <a:t>Time required – 5 minutes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2634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4124804"/>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2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050" y="2645943"/>
            <a:ext cx="1222577" cy="1217238"/>
          </a:xfrm>
          <a:prstGeom prst="rect">
            <a:avLst/>
          </a:prstGeom>
        </p:spPr>
      </p:pic>
      <p:sp>
        <p:nvSpPr>
          <p:cNvPr id="2" name="Title 1"/>
          <p:cNvSpPr>
            <a:spLocks noGrp="1"/>
          </p:cNvSpPr>
          <p:nvPr>
            <p:ph type="title"/>
          </p:nvPr>
        </p:nvSpPr>
        <p:spPr/>
        <p:txBody>
          <a:bodyPr>
            <a:normAutofit/>
          </a:bodyPr>
          <a:lstStyle/>
          <a:p>
            <a:pPr>
              <a:spcBef>
                <a:spcPts val="0"/>
              </a:spcBef>
            </a:pPr>
            <a:r>
              <a:rPr lang="en-CA" dirty="0"/>
              <a:t>Mindful Cleaning Your Environment</a:t>
            </a:r>
          </a:p>
        </p:txBody>
      </p:sp>
      <p:sp>
        <p:nvSpPr>
          <p:cNvPr id="3" name="Content Placeholder 2"/>
          <p:cNvSpPr>
            <a:spLocks noGrp="1"/>
          </p:cNvSpPr>
          <p:nvPr>
            <p:ph idx="1"/>
          </p:nvPr>
        </p:nvSpPr>
        <p:spPr/>
        <p:txBody>
          <a:bodyPr>
            <a:normAutofit/>
          </a:bodyPr>
          <a:lstStyle/>
          <a:p>
            <a:pPr lvl="0" fontAlgn="base"/>
            <a:r>
              <a:rPr lang="en-CA" sz="2000" dirty="0"/>
              <a:t>Take on the mini-challenge to be mindful around the distractions</a:t>
            </a:r>
          </a:p>
          <a:p>
            <a:pPr lvl="1" fontAlgn="base"/>
            <a:r>
              <a:rPr lang="en-CA" sz="1800" u="sng" dirty="0">
                <a:hlinkClick r:id="rId4"/>
              </a:rPr>
              <a:t>Day 17/21 days challenge - </a:t>
            </a:r>
            <a:r>
              <a:rPr lang="en-CA" sz="1800" u="sng" dirty="0" err="1">
                <a:hlinkClick r:id="rId4"/>
              </a:rPr>
              <a:t>KindSpring</a:t>
            </a:r>
            <a:r>
              <a:rPr lang="en-CA" sz="1800" u="sng" dirty="0">
                <a:hlinkClick r:id="rId4"/>
              </a:rPr>
              <a:t> - Make A Mindful Phone Call</a:t>
            </a:r>
            <a:endParaRPr lang="en-CA" sz="1800" dirty="0"/>
          </a:p>
          <a:p>
            <a:pPr lvl="1"/>
            <a:r>
              <a:rPr lang="en-US" sz="1800" u="sng" dirty="0">
                <a:hlinkClick r:id="rId5"/>
              </a:rPr>
              <a:t>Practice Digital Mindfulness</a:t>
            </a:r>
            <a:endParaRPr lang="en-US" sz="1800" dirty="0"/>
          </a:p>
          <a:p>
            <a:pPr lvl="1"/>
            <a:r>
              <a:rPr lang="en-US" sz="1800" u="sng" dirty="0">
                <a:hlinkClick r:id="rId6"/>
              </a:rPr>
              <a:t>How to Practice Mindful Emailing</a:t>
            </a:r>
            <a:r>
              <a:rPr lang="en-US" sz="1800" dirty="0"/>
              <a:t> and </a:t>
            </a:r>
            <a:r>
              <a:rPr lang="en-US" sz="1800" dirty="0">
                <a:hlinkClick r:id="rId7"/>
              </a:rPr>
              <a:t>How to Manage Emails Mindfully</a:t>
            </a:r>
            <a:endParaRPr lang="en-CA" sz="1800" dirty="0"/>
          </a:p>
          <a:p>
            <a:pPr lvl="1" fontAlgn="base"/>
            <a:r>
              <a:rPr lang="en-CA" sz="1800" dirty="0"/>
              <a:t>Check the story of the Monkey and the Panda, use it as for inspiration: </a:t>
            </a:r>
            <a:r>
              <a:rPr lang="en-CA" sz="1800" u="sng" dirty="0">
                <a:hlinkClick r:id="rId8"/>
              </a:rPr>
              <a:t>https://www.youtube.com/watch?v=5nsySCMH36s</a:t>
            </a:r>
            <a:r>
              <a:rPr lang="en-CA" sz="1800" u="sng" dirty="0"/>
              <a:t> </a:t>
            </a:r>
            <a:endParaRPr lang="en-CA" sz="1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149743" y="1025810"/>
            <a:ext cx="1288959" cy="98595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978581" y="3933056"/>
            <a:ext cx="2379285" cy="1800200"/>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7485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a:extLs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65300" y="3998019"/>
            <a:ext cx="1926840" cy="2148719"/>
          </a:xfrm>
          <a:prstGeom prst="rect">
            <a:avLst/>
          </a:prstGeom>
        </p:spPr>
      </p:pic>
      <p:pic>
        <p:nvPicPr>
          <p:cNvPr id="18"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25765" y="6200007"/>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9693125" y="1560977"/>
            <a:ext cx="703088" cy="653224"/>
          </a:xfrm>
          <a:prstGeom prst="rect">
            <a:avLst/>
          </a:prstGeom>
        </p:spPr>
      </p:pic>
      <p:pic>
        <p:nvPicPr>
          <p:cNvPr id="20"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7957" y="6220581"/>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1981200" y="4941168"/>
            <a:ext cx="8507288" cy="1512168"/>
          </a:xfrm>
        </p:spPr>
        <p:txBody>
          <a:bodyPr>
            <a:noAutofit/>
          </a:bodyPr>
          <a:lstStyle/>
          <a:p>
            <a:pPr marL="0" indent="0">
              <a:spcBef>
                <a:spcPts val="600"/>
              </a:spcBef>
              <a:spcAft>
                <a:spcPts val="300"/>
              </a:spcAft>
              <a:buNone/>
            </a:pPr>
            <a:r>
              <a:rPr lang="en-US"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grpSp>
        <p:nvGrpSpPr>
          <p:cNvPr id="7" name="Group 6">
            <a:extLst>
              <a:ext uri="{FF2B5EF4-FFF2-40B4-BE49-F238E27FC236}">
                <a16:creationId xmlns:a16="http://schemas.microsoft.com/office/drawing/2014/main" id="{FBBDE38D-A43A-C070-E14A-040174575149}"/>
              </a:ext>
              <a:ext uri="{C183D7F6-B498-43B3-948B-1728B52AA6E4}">
                <adec:decorative xmlns:adec="http://schemas.microsoft.com/office/drawing/2017/decorative" val="1"/>
              </a:ext>
            </a:extLst>
          </p:cNvPr>
          <p:cNvGrpSpPr/>
          <p:nvPr/>
        </p:nvGrpSpPr>
        <p:grpSpPr>
          <a:xfrm>
            <a:off x="4367809" y="1815825"/>
            <a:ext cx="4216657" cy="2975857"/>
            <a:chOff x="6854728" y="5324737"/>
            <a:chExt cx="2077945" cy="1512168"/>
          </a:xfrm>
        </p:grpSpPr>
        <p:pic>
          <p:nvPicPr>
            <p:cNvPr id="8" name="Picture 2" descr="Hand shake in heart | Free SVG">
              <a:extLst>
                <a:ext uri="{FF2B5EF4-FFF2-40B4-BE49-F238E27FC236}">
                  <a16:creationId xmlns:a16="http://schemas.microsoft.com/office/drawing/2014/main" id="{9194C9D4-6D2D-ED7C-3CFD-BFE78C9ABC4C}"/>
                </a:ext>
              </a:extLst>
            </p:cNvPr>
            <p:cNvPicPr>
              <a:picLocks noChangeAspect="1" noChangeArrowheads="1"/>
            </p:cNvPicPr>
            <p:nvPr>
              <p:custDataLst>
                <p:tags r:id="rId1"/>
              </p:custDataLst>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9FBE8F-B160-7749-2A08-ED8645987B17}"/>
                </a:ext>
              </a:extLst>
            </p:cNvPr>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a:t>
            </a:r>
            <a:r>
              <a:rPr lang="fr-CA" dirty="0" err="1"/>
              <a:t>today</a:t>
            </a:r>
            <a:endParaRPr lang="en-US" dirty="0"/>
          </a:p>
        </p:txBody>
      </p:sp>
      <p:grpSp>
        <p:nvGrpSpPr>
          <p:cNvPr id="5" name="Group 4">
            <a:extLst>
              <a:ext uri="{C183D7F6-B498-43B3-948B-1728B52AA6E4}">
                <adec:decorative xmlns:adec="http://schemas.microsoft.com/office/drawing/2017/decorative" val="1"/>
              </a:ext>
            </a:extLst>
          </p:cNvPr>
          <p:cNvGrpSpPr/>
          <p:nvPr/>
        </p:nvGrpSpPr>
        <p:grpSpPr>
          <a:xfrm>
            <a:off x="6046519" y="2464133"/>
            <a:ext cx="2402918" cy="2618629"/>
            <a:chOff x="1691680" y="5343137"/>
            <a:chExt cx="803649" cy="81808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6">
            <a:extLst>
              <a:ext uri="{FF2B5EF4-FFF2-40B4-BE49-F238E27FC236}">
                <a16:creationId xmlns:a16="http://schemas.microsoft.com/office/drawing/2014/main" id="{1CB141E1-78B4-E129-666B-FE3842D44A1F}"/>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9">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0376" y="3599062"/>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BF3152-BFB8-B2D8-0E3C-1067BF268265}"/>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0">
            <a:duotone>
              <a:schemeClr val="accent1">
                <a:shade val="45000"/>
                <a:satMod val="135000"/>
              </a:schemeClr>
              <a:prstClr val="white"/>
            </a:duotone>
          </a:blip>
          <a:stretch>
            <a:fillRect/>
          </a:stretch>
        </p:blipFill>
        <p:spPr>
          <a:xfrm>
            <a:off x="2982126" y="5457650"/>
            <a:ext cx="1199052" cy="907220"/>
          </a:xfrm>
          <a:prstGeom prst="rect">
            <a:avLst/>
          </a:prstGeom>
        </p:spPr>
      </p:pic>
      <p:grpSp>
        <p:nvGrpSpPr>
          <p:cNvPr id="14" name="Group 13">
            <a:extLst>
              <a:ext uri="{FF2B5EF4-FFF2-40B4-BE49-F238E27FC236}">
                <a16:creationId xmlns:a16="http://schemas.microsoft.com/office/drawing/2014/main" id="{13B2B5A4-8719-5EA3-7158-5CFAF31F62CE}"/>
              </a:ext>
              <a:ext uri="{C183D7F6-B498-43B3-948B-1728B52AA6E4}">
                <adec:decorative xmlns:adec="http://schemas.microsoft.com/office/drawing/2017/decorative" val="1"/>
              </a:ext>
            </a:extLst>
          </p:cNvPr>
          <p:cNvGrpSpPr/>
          <p:nvPr>
            <p:custDataLst>
              <p:tags r:id="rId3"/>
            </p:custDataLst>
          </p:nvPr>
        </p:nvGrpSpPr>
        <p:grpSpPr>
          <a:xfrm>
            <a:off x="1691453" y="4383423"/>
            <a:ext cx="1380197" cy="1311840"/>
            <a:chOff x="1115917" y="2424130"/>
            <a:chExt cx="2481406" cy="2481406"/>
          </a:xfrm>
        </p:grpSpPr>
        <p:pic>
          <p:nvPicPr>
            <p:cNvPr id="15" name="Picture 14">
              <a:extLst>
                <a:ext uri="{FF2B5EF4-FFF2-40B4-BE49-F238E27FC236}">
                  <a16:creationId xmlns:a16="http://schemas.microsoft.com/office/drawing/2014/main" id="{D96B83D9-1DAC-C062-0EBB-5D0554857D3C}"/>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6" name="Picture 2" descr="Friends Friendship - Free vector graphic on Pixabay">
              <a:extLst>
                <a:ext uri="{FF2B5EF4-FFF2-40B4-BE49-F238E27FC236}">
                  <a16:creationId xmlns:a16="http://schemas.microsoft.com/office/drawing/2014/main" id="{DBE57CE0-EF36-35FD-A8C6-EA85EB660582}"/>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795045EF-E3A3-1DFA-D4C2-A73CD1658FD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2315351" y="1642418"/>
            <a:ext cx="1148733" cy="859289"/>
          </a:xfrm>
          <a:prstGeom prst="rect">
            <a:avLst/>
          </a:prstGeom>
        </p:spPr>
      </p:pic>
      <p:pic>
        <p:nvPicPr>
          <p:cNvPr id="18" name="Picture 17">
            <a:extLst>
              <a:ext uri="{FF2B5EF4-FFF2-40B4-BE49-F238E27FC236}">
                <a16:creationId xmlns:a16="http://schemas.microsoft.com/office/drawing/2014/main" id="{D1DE0576-8970-F7EB-CED3-981C65B4D0FE}"/>
              </a:ext>
              <a:ext uri="{C183D7F6-B498-43B3-948B-1728B52AA6E4}">
                <adec:decorative xmlns:adec="http://schemas.microsoft.com/office/drawing/2017/decorative" val="1"/>
              </a:ext>
            </a:extLst>
          </p:cNvPr>
          <p:cNvPicPr>
            <a:picLocks noChangeAspect="1"/>
          </p:cNvPicPr>
          <p:nvPr>
            <p:custDataLst>
              <p:tags r:id="rId5"/>
            </p:custDataLst>
          </p:nvPr>
        </p:nvPicPr>
        <p:blipFill rotWithShape="1">
          <a:blip r:embed="rId15">
            <a:clrChange>
              <a:clrFrom>
                <a:srgbClr val="FFFFFF"/>
              </a:clrFrom>
              <a:clrTo>
                <a:srgbClr val="FFFFFF">
                  <a:alpha val="0"/>
                </a:srgbClr>
              </a:clrTo>
            </a:clrChange>
            <a:duotone>
              <a:schemeClr val="accent1">
                <a:shade val="45000"/>
                <a:satMod val="135000"/>
              </a:schemeClr>
              <a:prstClr val="white"/>
            </a:duotone>
          </a:blip>
          <a:srcRect t="22363"/>
          <a:stretch/>
        </p:blipFill>
        <p:spPr>
          <a:xfrm>
            <a:off x="1793902" y="2833693"/>
            <a:ext cx="1673062" cy="1004491"/>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271" y="1268955"/>
            <a:ext cx="1343862" cy="1343862"/>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203032" cy="1143000"/>
          </a:xfrm>
        </p:spPr>
        <p:txBody>
          <a:bodyPr>
            <a:normAutofit fontScale="90000"/>
          </a:bodyPr>
          <a:lstStyle/>
          <a:p>
            <a:r>
              <a:rPr lang="en-CA" sz="3600" dirty="0"/>
              <a:t>Your take away practice for week 4</a:t>
            </a:r>
            <a:endParaRPr lang="en-US" sz="3600" dirty="0"/>
          </a:p>
        </p:txBody>
      </p:sp>
      <p:sp>
        <p:nvSpPr>
          <p:cNvPr id="3" name="Content Placeholder 2"/>
          <p:cNvSpPr>
            <a:spLocks noGrp="1"/>
          </p:cNvSpPr>
          <p:nvPr>
            <p:ph idx="1"/>
          </p:nvPr>
        </p:nvSpPr>
        <p:spPr>
          <a:xfrm>
            <a:off x="1981200" y="1600200"/>
            <a:ext cx="8686800" cy="5069160"/>
          </a:xfrm>
        </p:spPr>
        <p:txBody>
          <a:bodyPr>
            <a:noAutofit/>
          </a:bodyPr>
          <a:lstStyle/>
          <a:p>
            <a:pPr>
              <a:spcBef>
                <a:spcPts val="600"/>
              </a:spcBef>
            </a:pPr>
            <a:r>
              <a:rPr lang="en-CA" sz="2400" dirty="0"/>
              <a:t>Connecting – once a week with you buddy</a:t>
            </a:r>
          </a:p>
          <a:p>
            <a:pPr>
              <a:spcBef>
                <a:spcPts val="600"/>
              </a:spcBef>
            </a:pPr>
            <a:r>
              <a:rPr lang="en-CA" sz="2400" dirty="0"/>
              <a:t>Gratitude Journaling – daily</a:t>
            </a:r>
          </a:p>
          <a:p>
            <a:pPr>
              <a:spcBef>
                <a:spcPts val="600"/>
              </a:spcBef>
            </a:pPr>
            <a:r>
              <a:rPr lang="en-CA" sz="2400" dirty="0"/>
              <a:t>Practice </a:t>
            </a:r>
            <a:r>
              <a:rPr lang="en-CA" sz="2400" b="1" i="1" dirty="0"/>
              <a:t>up to 10 mins</a:t>
            </a:r>
            <a:r>
              <a:rPr lang="en-CA" sz="2400" dirty="0"/>
              <a:t>… chose one of the following </a:t>
            </a:r>
            <a:br>
              <a:rPr lang="en-CA" sz="2400" dirty="0"/>
            </a:br>
            <a:r>
              <a:rPr lang="en-CA" sz="2400" dirty="0"/>
              <a:t>and keep doing it for the whole week - daily</a:t>
            </a:r>
          </a:p>
          <a:p>
            <a:pPr lvl="1">
              <a:spcBef>
                <a:spcPts val="600"/>
              </a:spcBef>
            </a:pPr>
            <a:r>
              <a:rPr lang="en-CA" sz="2000" dirty="0"/>
              <a:t>Body scan or Breathing</a:t>
            </a:r>
          </a:p>
          <a:p>
            <a:pPr lvl="1">
              <a:spcBef>
                <a:spcPts val="600"/>
              </a:spcBef>
            </a:pPr>
            <a:r>
              <a:rPr lang="en-CA" sz="2000" dirty="0"/>
              <a:t>Self-compassion</a:t>
            </a:r>
            <a:endParaRPr lang="en-CA" sz="1200" dirty="0"/>
          </a:p>
          <a:p>
            <a:pPr>
              <a:spcBef>
                <a:spcPts val="600"/>
              </a:spcBef>
            </a:pPr>
            <a:r>
              <a:rPr lang="en-CA" sz="2400" dirty="0"/>
              <a:t>As possible, apply:</a:t>
            </a:r>
          </a:p>
          <a:p>
            <a:pPr lvl="1">
              <a:spcBef>
                <a:spcPts val="600"/>
              </a:spcBef>
            </a:pPr>
            <a:r>
              <a:rPr lang="en-CA" sz="2000" dirty="0"/>
              <a:t>Mindful Cleaning Your Environment</a:t>
            </a:r>
          </a:p>
          <a:p>
            <a:pPr lvl="1">
              <a:spcBef>
                <a:spcPts val="600"/>
              </a:spcBef>
            </a:pPr>
            <a:r>
              <a:rPr lang="en-CA" sz="2000" dirty="0"/>
              <a:t>Mindfully water drink</a:t>
            </a:r>
          </a:p>
          <a:p>
            <a:pPr lvl="1">
              <a:spcBef>
                <a:spcPts val="600"/>
              </a:spcBef>
            </a:pPr>
            <a:r>
              <a:rPr lang="en-CA" sz="2000" dirty="0"/>
              <a:t>Mindful self-compassion</a:t>
            </a:r>
          </a:p>
        </p:txBody>
      </p:sp>
      <p:pic>
        <p:nvPicPr>
          <p:cNvPr id="2057" name="Picture 9">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319" y="96595"/>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7964061" y="1419810"/>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8278597" y="3265503"/>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4639" y="2380935"/>
            <a:ext cx="831200" cy="76470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379895" y="5157192"/>
            <a:ext cx="3432350"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Compassion is not a relationship between the healer and the wounded. It's a relationship between equals. Only when we know our own darkness well can we be present with the darkness of others&quot; - Pema Chödrön">
            <a:extLst>
              <a:ext uri="{FF2B5EF4-FFF2-40B4-BE49-F238E27FC236}">
                <a16:creationId xmlns:a16="http://schemas.microsoft.com/office/drawing/2014/main" id="{103C99DE-2CF3-FD7B-0E7B-365E4905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123" y="439022"/>
            <a:ext cx="3573016" cy="357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quot;Thousands of candles can be lit from a single candle, and the life of the candle will not shortened. Happiness never decreases by being shared&quot; - Gautama Budd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857" y="437637"/>
            <a:ext cx="3633119" cy="363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43606" y="5451038"/>
            <a:ext cx="6948738" cy="1143000"/>
          </a:xfrm>
        </p:spPr>
        <p:txBody>
          <a:bodyPr>
            <a:normAutofit/>
          </a:bodyPr>
          <a:lstStyle/>
          <a:p>
            <a:r>
              <a:rPr lang="en-CA" sz="2800" dirty="0">
                <a:latin typeface="+mn-lt"/>
              </a:rPr>
              <a:t>Today we will do a Mindfulness Water drinking exercise, please go grab a small glass of water</a:t>
            </a:r>
          </a:p>
        </p:txBody>
      </p:sp>
      <p:pic>
        <p:nvPicPr>
          <p:cNvPr id="5" name="Picture 6" descr="A glass of water on a white background"/>
          <p:cNvPicPr>
            <a:picLocks noChangeAspect="1" noChangeArrowheads="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4312" y="5366356"/>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275040" cy="1143000"/>
          </a:xfrm>
        </p:spPr>
        <p:txBody>
          <a:bodyPr>
            <a:noAutofit/>
          </a:bodyPr>
          <a:lstStyle/>
          <a:p>
            <a:r>
              <a:rPr lang="en-CA" sz="2800" dirty="0"/>
              <a:t>Mindful Breathing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6105526"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60645"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(3)</a:t>
            </a:r>
            <a:endParaRPr lang="en-US" dirty="0"/>
          </a:p>
        </p:txBody>
      </p:sp>
      <p:sp>
        <p:nvSpPr>
          <p:cNvPr id="48" name="Content Placeholder 2"/>
          <p:cNvSpPr>
            <a:spLocks noGrp="1"/>
          </p:cNvSpPr>
          <p:nvPr>
            <p:ph idx="1"/>
          </p:nvPr>
        </p:nvSpPr>
        <p:spPr>
          <a:xfrm>
            <a:off x="2186461" y="1660136"/>
            <a:ext cx="6692887" cy="3164224"/>
          </a:xfrm>
        </p:spPr>
        <p:txBody>
          <a:bodyPr>
            <a:normAutofit/>
          </a:bodyPr>
          <a:lstStyle/>
          <a:p>
            <a:pPr marL="0" indent="0">
              <a:buNone/>
            </a:pPr>
            <a:r>
              <a:rPr lang="en-US" dirty="0"/>
              <a:t>Any </a:t>
            </a:r>
            <a:r>
              <a:rPr lang="en-US" b="1" i="1" dirty="0"/>
              <a:t>Insights</a:t>
            </a:r>
            <a:r>
              <a:rPr lang="en-US" dirty="0"/>
              <a:t> you’d like to share</a:t>
            </a:r>
          </a:p>
          <a:p>
            <a:pPr mar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br>
              <a:rPr lang="en-CA" b="1" i="1" dirty="0">
                <a:latin typeface="Bradley Hand ITC" panose="03070402050302030203" pitchFamily="66" charset="0"/>
              </a:rPr>
            </a:br>
            <a:endParaRPr lang="en-US" sz="2800" dirty="0"/>
          </a:p>
          <a:p>
            <a:pPr lvl="0"/>
            <a:endParaRPr lang="en-US" dirty="0"/>
          </a:p>
          <a:p>
            <a:pPr lvl="0"/>
            <a:r>
              <a:rPr lang="en-US" dirty="0"/>
              <a:t>Your practice</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44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5785" y="4888359"/>
            <a:ext cx="1092677" cy="1005263"/>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5484" y="4720052"/>
            <a:ext cx="1488592" cy="1205120"/>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13459" y="4906660"/>
            <a:ext cx="1184491" cy="94357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34006" y="4766381"/>
            <a:ext cx="1265256" cy="1224136"/>
          </a:xfrm>
          <a:prstGeom prst="ellipse">
            <a:avLst/>
          </a:prstGeom>
          <a:ln>
            <a:noFill/>
          </a:ln>
          <a:effectLst>
            <a:softEdge rad="63500"/>
          </a:effectLst>
        </p:spPr>
      </p:pic>
      <p:pic>
        <p:nvPicPr>
          <p:cNvPr id="49" name="Picture 4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7030499" y="2290756"/>
            <a:ext cx="1172680" cy="1209033"/>
          </a:xfrm>
          <a:prstGeom prst="rect">
            <a:avLst/>
          </a:prstGeom>
        </p:spPr>
      </p:pic>
      <p:grpSp>
        <p:nvGrpSpPr>
          <p:cNvPr id="50" name="Group 49">
            <a:extLst>
              <a:ext uri="{C183D7F6-B498-43B3-948B-1728B52AA6E4}">
                <adec:decorative xmlns:adec="http://schemas.microsoft.com/office/drawing/2017/decorative" val="1"/>
              </a:ext>
            </a:extLst>
          </p:cNvPr>
          <p:cNvGrpSpPr/>
          <p:nvPr/>
        </p:nvGrpSpPr>
        <p:grpSpPr>
          <a:xfrm>
            <a:off x="7170910" y="3596109"/>
            <a:ext cx="766043" cy="910869"/>
            <a:chOff x="6542261" y="506769"/>
            <a:chExt cx="523699" cy="570787"/>
          </a:xfrm>
        </p:grpSpPr>
        <p:pic>
          <p:nvPicPr>
            <p:cNvPr id="51" name="Picture 50"/>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a:extLst>
              <a:ext uri="{C183D7F6-B498-43B3-948B-1728B52AA6E4}">
                <adec:decorative xmlns:adec="http://schemas.microsoft.com/office/drawing/2017/decorative" val="1"/>
              </a:ext>
            </a:extLst>
          </p:cNvPr>
          <p:cNvGrpSpPr/>
          <p:nvPr/>
        </p:nvGrpSpPr>
        <p:grpSpPr>
          <a:xfrm>
            <a:off x="8603871" y="3243217"/>
            <a:ext cx="1825165" cy="1683638"/>
            <a:chOff x="1691680" y="5343137"/>
            <a:chExt cx="803649" cy="818086"/>
          </a:xfrm>
        </p:grpSpPr>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8854" y="3012258"/>
            <a:ext cx="816347" cy="1013554"/>
          </a:xfrm>
          <a:prstGeom prst="rect">
            <a:avLst/>
          </a:prstGeom>
        </p:spPr>
      </p:pic>
      <p:sp>
        <p:nvSpPr>
          <p:cNvPr id="4" name="Rectangle 3"/>
          <p:cNvSpPr/>
          <p:nvPr/>
        </p:nvSpPr>
        <p:spPr>
          <a:xfrm>
            <a:off x="2529208" y="3096020"/>
            <a:ext cx="3732497" cy="523220"/>
          </a:xfrm>
          <a:prstGeom prst="rect">
            <a:avLst/>
          </a:prstGeom>
        </p:spPr>
        <p:txBody>
          <a:bodyPr wrap="none">
            <a:spAutoFit/>
          </a:bodyPr>
          <a:lstStyle/>
          <a:p>
            <a:r>
              <a:rPr lang="en-CA" sz="2800" dirty="0"/>
              <a:t>anyone need re-pairing?</a:t>
            </a:r>
          </a:p>
        </p:txBody>
      </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8">
                                            <p:txEl>
                                              <p:pRg st="2" end="2"/>
                                            </p:txEl>
                                          </p:spTgt>
                                        </p:tgtEl>
                                        <p:attrNameLst>
                                          <p:attrName>style.visibility</p:attrName>
                                        </p:attrNameLst>
                                      </p:cBhvr>
                                      <p:to>
                                        <p:strVal val="visible"/>
                                      </p:to>
                                    </p:set>
                                    <p:animEffect transition="in" filter="fade">
                                      <p:cBhvr>
                                        <p:cTn id="12" dur="500"/>
                                        <p:tgtEl>
                                          <p:spTgt spid="48">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48">
                                            <p:txEl>
                                              <p:pRg st="4" end="4"/>
                                            </p:txEl>
                                          </p:spTgt>
                                        </p:tgtEl>
                                        <p:attrNameLst>
                                          <p:attrName>style.visibility</p:attrName>
                                        </p:attrNameLst>
                                      </p:cBhvr>
                                      <p:to>
                                        <p:strVal val="visible"/>
                                      </p:to>
                                    </p:set>
                                    <p:animEffect transition="in" filter="fade">
                                      <p:cBhvr>
                                        <p:cTn id="16" dur="500"/>
                                        <p:tgtEl>
                                          <p:spTgt spid="4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000"/>
                            </p:stCondLst>
                            <p:childTnLst>
                              <p:par>
                                <p:cTn id="31" presetID="10" presetClass="entr" presetSubtype="0" fill="hold" nodeType="after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4000"/>
                            </p:stCondLst>
                            <p:childTnLst>
                              <p:par>
                                <p:cTn id="35" presetID="10" presetClass="entr" presetSubtype="0" fill="hold"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0"/>
                            </p:stCondLst>
                            <p:childTnLst>
                              <p:par>
                                <p:cTn id="39" presetID="10" presetClass="entr" presetSubtype="0" fill="hold" nodeType="after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4</a:t>
            </a:r>
          </a:p>
        </p:txBody>
      </p:sp>
      <p:sp>
        <p:nvSpPr>
          <p:cNvPr id="3" name="Content Placeholder 2"/>
          <p:cNvSpPr>
            <a:spLocks noGrp="1"/>
          </p:cNvSpPr>
          <p:nvPr>
            <p:ph idx="1"/>
          </p:nvPr>
        </p:nvSpPr>
        <p:spPr>
          <a:xfrm>
            <a:off x="609600" y="1600201"/>
            <a:ext cx="10814992" cy="5357191"/>
          </a:xfrm>
        </p:spPr>
        <p:txBody>
          <a:bodyPr>
            <a:normAutofit/>
          </a:bodyPr>
          <a:lstStyle/>
          <a:p>
            <a:pPr>
              <a:spcBef>
                <a:spcPts val="600"/>
              </a:spcBef>
            </a:pPr>
            <a:r>
              <a:rPr lang="en-US" dirty="0">
                <a:solidFill>
                  <a:schemeClr val="bg1">
                    <a:lumMod val="50000"/>
                  </a:schemeClr>
                </a:solidFill>
              </a:rPr>
              <a:t>Centering breathing exercise</a:t>
            </a:r>
          </a:p>
          <a:p>
            <a:pPr>
              <a:spcBef>
                <a:spcPts val="600"/>
              </a:spcBef>
            </a:pPr>
            <a:r>
              <a:rPr lang="en-US" dirty="0">
                <a:solidFill>
                  <a:schemeClr val="bg1">
                    <a:lumMod val="50000"/>
                  </a:schemeClr>
                </a:solidFill>
              </a:rPr>
              <a:t>Debrief from last week 3</a:t>
            </a:r>
          </a:p>
          <a:p>
            <a:r>
              <a:rPr lang="en-US" dirty="0"/>
              <a:t>Today’s intentions: Compassion &amp; Clarity</a:t>
            </a:r>
          </a:p>
          <a:p>
            <a:pPr lvl="1"/>
            <a:r>
              <a:rPr lang="en-US" dirty="0"/>
              <a:t>Mindfulness – Water drinking</a:t>
            </a:r>
            <a:endParaRPr lang="en-CA" dirty="0"/>
          </a:p>
          <a:p>
            <a:pPr lvl="1"/>
            <a:r>
              <a:rPr lang="en-CA" dirty="0"/>
              <a:t>Mindful Cleaning Your Environment</a:t>
            </a:r>
          </a:p>
          <a:p>
            <a:pPr lvl="1"/>
            <a:r>
              <a:rPr lang="en-US" dirty="0"/>
              <a:t>Mindful Self-Compassion</a:t>
            </a:r>
            <a:endParaRPr lang="en-CA" dirty="0"/>
          </a:p>
          <a:p>
            <a:r>
              <a:rPr lang="en-US" dirty="0"/>
              <a:t>Self-Compassion theory</a:t>
            </a:r>
          </a:p>
          <a:p>
            <a:r>
              <a:rPr lang="en-CA" dirty="0"/>
              <a:t>Compassionate Leader: I wish you happiness</a:t>
            </a:r>
            <a:endParaRPr lang="en-US" dirty="0"/>
          </a:p>
          <a:p>
            <a:r>
              <a:rPr lang="en-US" dirty="0"/>
              <a:t>Your take away assignment</a:t>
            </a:r>
          </a:p>
        </p:txBody>
      </p:sp>
      <p:pic>
        <p:nvPicPr>
          <p:cNvPr id="6" name="Picture 5">
            <a:extLst>
              <a:ext uri="{FF2B5EF4-FFF2-40B4-BE49-F238E27FC236}">
                <a16:creationId xmlns:a16="http://schemas.microsoft.com/office/drawing/2014/main" id="{E58E3A63-656D-D3E3-2020-D144C402F5A3}"/>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rcRect l="21857" t="13821" r="21879" b="11631"/>
          <a:stretch/>
        </p:blipFill>
        <p:spPr>
          <a:xfrm rot="20857149">
            <a:off x="7747374" y="2416794"/>
            <a:ext cx="3747526" cy="37240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Mindfulness – Water drinking</a:t>
            </a:r>
          </a:p>
        </p:txBody>
      </p:sp>
      <p:sp>
        <p:nvSpPr>
          <p:cNvPr id="2" name="Content Placeholder 1"/>
          <p:cNvSpPr>
            <a:spLocks noGrp="1"/>
          </p:cNvSpPr>
          <p:nvPr>
            <p:ph idx="1"/>
          </p:nvPr>
        </p:nvSpPr>
        <p:spPr>
          <a:xfrm>
            <a:off x="2209800" y="1567334"/>
            <a:ext cx="7414592" cy="4525963"/>
          </a:xfrm>
        </p:spPr>
        <p:txBody>
          <a:bodyPr>
            <a:normAutofit/>
          </a:bodyPr>
          <a:lstStyle/>
          <a:p>
            <a:r>
              <a:rPr lang="en-CA" dirty="0"/>
              <a:t>With your back straight, sit as comfortable as possible</a:t>
            </a:r>
          </a:p>
          <a:p>
            <a:r>
              <a:rPr lang="en-CA" dirty="0"/>
              <a:t>Gently bring attention to your breath</a:t>
            </a:r>
          </a:p>
          <a:p>
            <a:r>
              <a:rPr lang="en-CA" dirty="0"/>
              <a:t>Let’s take a moment to think about the origins of this water</a:t>
            </a:r>
          </a:p>
          <a:p>
            <a:r>
              <a:rPr lang="en-CA" dirty="0"/>
              <a:t>As you continue breathing...</a:t>
            </a:r>
          </a:p>
          <a:p>
            <a:r>
              <a:rPr lang="en-CA" dirty="0"/>
              <a:t>Think about the time it took for this water to come to you...</a:t>
            </a:r>
          </a:p>
        </p:txBody>
      </p:sp>
      <p:pic>
        <p:nvPicPr>
          <p:cNvPr id="5"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9538" r="19538"/>
          <a:stretch/>
        </p:blipFill>
        <p:spPr bwMode="auto">
          <a:xfrm>
            <a:off x="8688288" y="980729"/>
            <a:ext cx="1872208"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774031" y="312539"/>
            <a:ext cx="8643938" cy="1437680"/>
          </a:xfrm>
          <a:prstGeom prst="rect">
            <a:avLst/>
          </a:prstGeom>
          <a:noFill/>
          <a:ln>
            <a:noFill/>
          </a:ln>
        </p:spPr>
        <p:txBody>
          <a:bodyPr spcFirstLastPara="1" vert="horz" wrap="square" lIns="35719" tIns="35719" rIns="35719" bIns="35719" rtlCol="0" anchor="ctr" anchorCtr="0">
            <a:noAutofit/>
          </a:bodyPr>
          <a:lstStyle/>
          <a:p>
            <a:pPr>
              <a:buSzPts val="5900"/>
            </a:pPr>
            <a:r>
              <a:rPr lang="en-US" sz="4148" dirty="0"/>
              <a:t>What about “Self-Compassion”?</a:t>
            </a:r>
            <a:endParaRPr dirty="0"/>
          </a:p>
        </p:txBody>
      </p:sp>
      <p:pic>
        <p:nvPicPr>
          <p:cNvPr id="1026" name="Picture 2">
            <a:extLst>
              <a:ext uri="{FF2B5EF4-FFF2-40B4-BE49-F238E27FC236}">
                <a16:creationId xmlns:a16="http://schemas.microsoft.com/office/drawing/2014/main" id="{719FA87B-A8DB-E9E3-129C-B5BDDF291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718" y="4553390"/>
            <a:ext cx="2160239" cy="2169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Yourself As You Would To Your Best Friend. | Wisdom quotes, Self  compassion, Quotes">
            <a:extLst>
              <a:ext uri="{FF2B5EF4-FFF2-40B4-BE49-F238E27FC236}">
                <a16:creationId xmlns:a16="http://schemas.microsoft.com/office/drawing/2014/main" id="{94B36586-979B-8AA2-6BD6-ED11376E5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402" y="4553390"/>
            <a:ext cx="2169883" cy="2169883"/>
          </a:xfrm>
          <a:prstGeom prst="rect">
            <a:avLst/>
          </a:prstGeom>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4BF7AA8-0DEB-C8B4-E1E8-3D0C69E5A01D}"/>
              </a:ext>
              <a:ext uri="{C183D7F6-B498-43B3-948B-1728B52AA6E4}">
                <adec:decorative xmlns:adec="http://schemas.microsoft.com/office/drawing/2017/decorative" val="1"/>
              </a:ext>
            </a:extLst>
          </p:cNvPr>
          <p:cNvGrpSpPr/>
          <p:nvPr/>
        </p:nvGrpSpPr>
        <p:grpSpPr>
          <a:xfrm>
            <a:off x="10920536" y="5517232"/>
            <a:ext cx="742312" cy="745446"/>
            <a:chOff x="1691680" y="5343137"/>
            <a:chExt cx="803649" cy="818086"/>
          </a:xfrm>
        </p:grpSpPr>
        <p:pic>
          <p:nvPicPr>
            <p:cNvPr id="9" name="Picture 8">
              <a:extLst>
                <a:ext uri="{FF2B5EF4-FFF2-40B4-BE49-F238E27FC236}">
                  <a16:creationId xmlns:a16="http://schemas.microsoft.com/office/drawing/2014/main" id="{E882831F-5445-5257-1787-55F390359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3318C45D-B634-A186-6737-B1135C4A19E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2A6BB8-6722-6AC5-CA2E-6FA222DE0FA0}"/>
              </a:ext>
            </a:extLst>
          </p:cNvPr>
          <p:cNvPicPr>
            <a:picLocks noChangeAspect="1"/>
          </p:cNvPicPr>
          <p:nvPr/>
        </p:nvPicPr>
        <p:blipFill>
          <a:blip r:embed="rId6"/>
          <a:stretch>
            <a:fillRect/>
          </a:stretch>
        </p:blipFill>
        <p:spPr>
          <a:xfrm>
            <a:off x="1937325" y="1735949"/>
            <a:ext cx="3078556" cy="2580748"/>
          </a:xfrm>
          <a:prstGeom prst="rect">
            <a:avLst/>
          </a:prstGeom>
        </p:spPr>
      </p:pic>
      <p:pic>
        <p:nvPicPr>
          <p:cNvPr id="3" name="Picture 2">
            <a:extLst>
              <a:ext uri="{FF2B5EF4-FFF2-40B4-BE49-F238E27FC236}">
                <a16:creationId xmlns:a16="http://schemas.microsoft.com/office/drawing/2014/main" id="{BC28B020-5C01-400F-1781-E4A2370E31FD}"/>
              </a:ext>
            </a:extLst>
          </p:cNvPr>
          <p:cNvPicPr>
            <a:picLocks noChangeAspect="1"/>
          </p:cNvPicPr>
          <p:nvPr/>
        </p:nvPicPr>
        <p:blipFill>
          <a:blip r:embed="rId7"/>
          <a:stretch>
            <a:fillRect/>
          </a:stretch>
        </p:blipFill>
        <p:spPr>
          <a:xfrm>
            <a:off x="6886702" y="1735949"/>
            <a:ext cx="1796326" cy="2580748"/>
          </a:xfrm>
          <a:prstGeom prst="rect">
            <a:avLst/>
          </a:prstGeom>
        </p:spPr>
      </p:pic>
      <p:sp>
        <p:nvSpPr>
          <p:cNvPr id="4" name="TextBox 3">
            <a:extLst>
              <a:ext uri="{FF2B5EF4-FFF2-40B4-BE49-F238E27FC236}">
                <a16:creationId xmlns:a16="http://schemas.microsoft.com/office/drawing/2014/main" id="{CB009A94-C9A4-DBAD-8107-07C92F2BEC0A}"/>
              </a:ext>
            </a:extLst>
          </p:cNvPr>
          <p:cNvSpPr txBox="1"/>
          <p:nvPr/>
        </p:nvSpPr>
        <p:spPr>
          <a:xfrm>
            <a:off x="305821" y="2604803"/>
            <a:ext cx="1631504" cy="584775"/>
          </a:xfrm>
          <a:prstGeom prst="rect">
            <a:avLst/>
          </a:prstGeom>
          <a:noFill/>
        </p:spPr>
        <p:txBody>
          <a:bodyPr wrap="square" rtlCol="0">
            <a:spAutoFit/>
          </a:bodyPr>
          <a:lstStyle/>
          <a:p>
            <a:pPr algn="ctr"/>
            <a:r>
              <a:rPr lang="en-CA" sz="1600" dirty="0">
                <a:effectLst>
                  <a:outerShdw blurRad="38100" dist="38100" dir="2700000" algn="tl">
                    <a:srgbClr val="000000">
                      <a:alpha val="43137"/>
                    </a:srgbClr>
                  </a:outerShdw>
                </a:effectLst>
              </a:rPr>
              <a:t>Become your own best friend</a:t>
            </a:r>
          </a:p>
        </p:txBody>
      </p:sp>
      <p:sp>
        <p:nvSpPr>
          <p:cNvPr id="5" name="TextBox 4">
            <a:extLst>
              <a:ext uri="{FF2B5EF4-FFF2-40B4-BE49-F238E27FC236}">
                <a16:creationId xmlns:a16="http://schemas.microsoft.com/office/drawing/2014/main" id="{D397443D-7175-707C-B1F6-0761D8FEA855}"/>
              </a:ext>
            </a:extLst>
          </p:cNvPr>
          <p:cNvSpPr txBox="1"/>
          <p:nvPr/>
        </p:nvSpPr>
        <p:spPr>
          <a:xfrm>
            <a:off x="8560781" y="2588854"/>
            <a:ext cx="1930678" cy="584775"/>
          </a:xfrm>
          <a:prstGeom prst="rect">
            <a:avLst/>
          </a:prstGeom>
          <a:noFill/>
        </p:spPr>
        <p:txBody>
          <a:bodyPr wrap="square" rtlCol="0">
            <a:spAutoFit/>
          </a:bodyPr>
          <a:lstStyle/>
          <a:p>
            <a:pPr algn="ctr"/>
            <a:r>
              <a:rPr lang="en-CA" sz="1600" dirty="0">
                <a:effectLst>
                  <a:outerShdw blurRad="38100" dist="38100" dir="2700000" algn="tl">
                    <a:srgbClr val="000000">
                      <a:alpha val="43137"/>
                    </a:srgbClr>
                  </a:outerShdw>
                </a:effectLst>
              </a:rPr>
              <a:t>be kind to yourself, as you’d be to others</a:t>
            </a:r>
          </a:p>
        </p:txBody>
      </p:sp>
      <p:sp>
        <p:nvSpPr>
          <p:cNvPr id="6" name="TextBox 5">
            <a:extLst>
              <a:ext uri="{FF2B5EF4-FFF2-40B4-BE49-F238E27FC236}">
                <a16:creationId xmlns:a16="http://schemas.microsoft.com/office/drawing/2014/main" id="{74BAB67F-AF33-C0A7-5B26-79A1D6304C55}"/>
              </a:ext>
            </a:extLst>
          </p:cNvPr>
          <p:cNvSpPr txBox="1"/>
          <p:nvPr/>
        </p:nvSpPr>
        <p:spPr>
          <a:xfrm>
            <a:off x="428068" y="5398640"/>
            <a:ext cx="1631504" cy="830997"/>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Traite-toi comme tu traiterais ton meilleur ami</a:t>
            </a:r>
            <a:endParaRPr lang="en-CA" sz="16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BA9A949-E4DE-1B66-4026-4F821827197B}"/>
              </a:ext>
            </a:extLst>
          </p:cNvPr>
          <p:cNvSpPr txBox="1"/>
          <p:nvPr/>
        </p:nvSpPr>
        <p:spPr>
          <a:xfrm>
            <a:off x="8491181" y="4975230"/>
            <a:ext cx="2391579" cy="1077218"/>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Quand tu te traites comme un(e) meilleur(e) ami(e), tu n’as pas peur d’être seul(e)</a:t>
            </a:r>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22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 with a snake head and a staff&#10;&#10;Description automatically generated">
            <a:extLst>
              <a:ext uri="{FF2B5EF4-FFF2-40B4-BE49-F238E27FC236}">
                <a16:creationId xmlns:a16="http://schemas.microsoft.com/office/drawing/2014/main" id="{2E90D11E-E10E-2844-63E8-0AD014481D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56243" y="3457378"/>
            <a:ext cx="1847159" cy="2675376"/>
          </a:xfrm>
          <a:prstGeom prst="rect">
            <a:avLst/>
          </a:prstGeom>
        </p:spPr>
      </p:pic>
      <p:sp>
        <p:nvSpPr>
          <p:cNvPr id="2" name="Title 1"/>
          <p:cNvSpPr>
            <a:spLocks noGrp="1"/>
          </p:cNvSpPr>
          <p:nvPr>
            <p:ph type="title"/>
          </p:nvPr>
        </p:nvSpPr>
        <p:spPr/>
        <p:txBody>
          <a:bodyPr>
            <a:normAutofit/>
          </a:bodyPr>
          <a:lstStyle/>
          <a:p>
            <a:r>
              <a:rPr lang="en-US" dirty="0"/>
              <a:t>The Five Myths of Self-Compassion</a:t>
            </a:r>
            <a:endParaRPr lang="en-CA" dirty="0"/>
          </a:p>
        </p:txBody>
      </p:sp>
      <p:sp>
        <p:nvSpPr>
          <p:cNvPr id="3" name="Content Placeholder 2"/>
          <p:cNvSpPr>
            <a:spLocks noGrp="1"/>
          </p:cNvSpPr>
          <p:nvPr>
            <p:ph idx="1"/>
          </p:nvPr>
        </p:nvSpPr>
        <p:spPr/>
        <p:txBody>
          <a:bodyPr>
            <a:noAutofit/>
          </a:bodyPr>
          <a:lstStyle/>
          <a:p>
            <a:pPr>
              <a:spcBef>
                <a:spcPts val="400"/>
              </a:spcBef>
            </a:pPr>
            <a:r>
              <a:rPr lang="en-CA" sz="2800" dirty="0"/>
              <a:t>For most people, compassion is a most laudable quality. </a:t>
            </a:r>
          </a:p>
          <a:p>
            <a:pPr>
              <a:spcBef>
                <a:spcPts val="400"/>
              </a:spcBef>
            </a:pPr>
            <a:r>
              <a:rPr lang="en-CA" sz="2800" dirty="0"/>
              <a:t>Conversely, self-compassion has a negative connotation for many people.</a:t>
            </a:r>
          </a:p>
          <a:p>
            <a:pPr>
              <a:spcBef>
                <a:spcPts val="400"/>
              </a:spcBef>
            </a:pPr>
            <a:r>
              <a:rPr lang="en-CA" sz="2800" dirty="0"/>
              <a:t>The Five Myths of Self-Compassion – article, addresses these legends:</a:t>
            </a:r>
          </a:p>
          <a:p>
            <a:pPr marL="857250" lvl="1" indent="-457200">
              <a:spcBef>
                <a:spcPts val="400"/>
              </a:spcBef>
              <a:buFont typeface="+mj-lt"/>
              <a:buAutoNum type="arabicPeriod"/>
            </a:pPr>
            <a:r>
              <a:rPr lang="en-CA"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CA"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996061" y="5691527"/>
            <a:ext cx="7571184" cy="523220"/>
          </a:xfrm>
          <a:prstGeom prst="rect">
            <a:avLst/>
          </a:prstGeom>
        </p:spPr>
        <p:txBody>
          <a:bodyPr wrap="square">
            <a:spAutoFit/>
          </a:bodyPr>
          <a:lstStyle/>
          <a:p>
            <a:r>
              <a:rPr lang="en-CA" sz="1400" dirty="0"/>
              <a:t>Greater Good Science Center - Kristin Neff’s article: </a:t>
            </a:r>
            <a:r>
              <a:rPr lang="en-CA" sz="1400" dirty="0">
                <a:hlinkClick r:id="rId5"/>
              </a:rPr>
              <a:t>http://greatergood.berkeley.edu/article/item/the_five_myths_of_self_compassion</a:t>
            </a:r>
            <a:r>
              <a:rPr lang="en-CA" sz="1400" dirty="0"/>
              <a:t> </a:t>
            </a:r>
          </a:p>
        </p:txBody>
      </p:sp>
    </p:spTree>
    <p:extLst>
      <p:ext uri="{BB962C8B-B14F-4D97-AF65-F5344CB8AC3E}">
        <p14:creationId xmlns:p14="http://schemas.microsoft.com/office/powerpoint/2010/main" val="17528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A definition</a:t>
            </a:r>
          </a:p>
        </p:txBody>
      </p:sp>
      <p:sp>
        <p:nvSpPr>
          <p:cNvPr id="3" name="Content Placeholder 2"/>
          <p:cNvSpPr>
            <a:spLocks noGrp="1"/>
          </p:cNvSpPr>
          <p:nvPr>
            <p:ph idx="1"/>
          </p:nvPr>
        </p:nvSpPr>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a:t>
            </a:r>
            <a:r>
              <a:rPr lang="en-US" sz="3200" dirty="0">
                <a:solidFill>
                  <a:srgbClr val="7030A0"/>
                </a:solidFill>
              </a:rPr>
              <a:t>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5117512" y="5830805"/>
            <a:ext cx="6091056" cy="276999"/>
          </a:xfrm>
          <a:prstGeom prst="rect">
            <a:avLst/>
          </a:prstGeom>
        </p:spPr>
        <p:txBody>
          <a:bodyPr wrap="square">
            <a:spAutoFit/>
          </a:bodyPr>
          <a:lstStyle/>
          <a:p>
            <a:pPr algn="r"/>
            <a:r>
              <a:rPr lang="en-CA" sz="1200" dirty="0"/>
              <a:t>Dr. Kristin Neff’s </a:t>
            </a:r>
            <a:r>
              <a:rPr lang="en-CA" sz="1200" u="sng" dirty="0">
                <a:hlinkClick r:id="rId3"/>
              </a:rPr>
              <a:t>https://www.youtube.com/watch?v=Tyl6YXp1Y6M</a:t>
            </a:r>
            <a:endParaRPr lang="en-CA" sz="12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6560" y="5508676"/>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4215</Words>
  <Application>Microsoft Office PowerPoint</Application>
  <PresentationFormat>Widescreen</PresentationFormat>
  <Paragraphs>331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Calibri</vt:lpstr>
      <vt:lpstr>GT America</vt:lpstr>
      <vt:lpstr>Helvetica</vt:lpstr>
      <vt:lpstr>Palatino</vt:lpstr>
      <vt:lpstr>Roboto</vt:lpstr>
      <vt:lpstr>Wingdings</vt:lpstr>
      <vt:lpstr>2_Office Theme</vt:lpstr>
      <vt:lpstr>Mindful Change Leadership Development Program</vt:lpstr>
      <vt:lpstr>Today we will do a Mindfulness Water drinking exercise, please go grab a small glass of water</vt:lpstr>
      <vt:lpstr>Mindful Breathing Exercise – Centering</vt:lpstr>
      <vt:lpstr>Debrief from last week (3)</vt:lpstr>
      <vt:lpstr>Agenda – week 4</vt:lpstr>
      <vt:lpstr>Mindfulness – Water drinking</vt:lpstr>
      <vt:lpstr>What about “Self-Compassion”?</vt:lpstr>
      <vt:lpstr>The Five Myths of Self-Compassion</vt:lpstr>
      <vt:lpstr>A definition</vt:lpstr>
      <vt:lpstr>Self Compassion Part 1 Kristin Neff</vt:lpstr>
      <vt:lpstr>How are we seen?</vt:lpstr>
      <vt:lpstr>Mindful – self-compassion</vt:lpstr>
      <vt:lpstr>Mindful Cleaning Your Environment</vt:lpstr>
      <vt:lpstr>Mindful Compassion exercise - I wish you happiness</vt:lpstr>
      <vt:lpstr>Reflect about today</vt:lpstr>
      <vt:lpstr>Your take away practice for week 4</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380</cp:revision>
  <cp:lastPrinted>2016-05-02T17:15:08Z</cp:lastPrinted>
  <dcterms:created xsi:type="dcterms:W3CDTF">2015-04-14T20:39:51Z</dcterms:created>
  <dcterms:modified xsi:type="dcterms:W3CDTF">2025-05-14T19:53:41Z</dcterms:modified>
</cp:coreProperties>
</file>