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83" r:id="rId2"/>
    <p:sldId id="385" r:id="rId3"/>
    <p:sldId id="388" r:id="rId4"/>
    <p:sldId id="387" r:id="rId5"/>
    <p:sldId id="386" r:id="rId6"/>
    <p:sldId id="392" r:id="rId7"/>
    <p:sldId id="393" r:id="rId8"/>
    <p:sldId id="398" r:id="rId9"/>
    <p:sldId id="390" r:id="rId10"/>
    <p:sldId id="401" r:id="rId11"/>
    <p:sldId id="391" r:id="rId12"/>
    <p:sldId id="400" r:id="rId13"/>
    <p:sldId id="396" r:id="rId14"/>
    <p:sldId id="389" r:id="rId15"/>
    <p:sldId id="395" r:id="rId16"/>
    <p:sldId id="394" r:id="rId17"/>
    <p:sldId id="397" r:id="rId18"/>
    <p:sldId id="402" r:id="rId19"/>
    <p:sldId id="403" r:id="rId20"/>
    <p:sldId id="406" r:id="rId21"/>
    <p:sldId id="411" r:id="rId22"/>
    <p:sldId id="407" r:id="rId23"/>
    <p:sldId id="408" r:id="rId24"/>
    <p:sldId id="409" r:id="rId25"/>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322A8E-C5F3-4BB3-953B-A626285D9EC6}">
          <p14:sldIdLst>
            <p14:sldId id="383"/>
          </p14:sldIdLst>
        </p14:section>
        <p14:section name="Introduction" id="{30AD7731-5323-4D0A-8FAA-BA4C01172733}">
          <p14:sldIdLst>
            <p14:sldId id="385"/>
          </p14:sldIdLst>
        </p14:section>
        <p14:section name="Aperçu du projet" id="{A5BC0CF3-9097-4481-88DB-49BE256C8AD4}">
          <p14:sldIdLst>
            <p14:sldId id="388"/>
            <p14:sldId id="387"/>
          </p14:sldIdLst>
        </p14:section>
        <p14:section name="Gérer le changement" id="{6D883DAE-49BF-49F2-BFCE-B0A888C564B3}">
          <p14:sldIdLst>
            <p14:sldId id="386"/>
            <p14:sldId id="392"/>
            <p14:sldId id="393"/>
            <p14:sldId id="398"/>
          </p14:sldIdLst>
        </p14:section>
        <p14:section name="Votre soutien" id="{DCBFA15D-797D-4212-80A7-15E665177070}">
          <p14:sldIdLst>
            <p14:sldId id="390"/>
            <p14:sldId id="401"/>
            <p14:sldId id="391"/>
            <p14:sldId id="400"/>
          </p14:sldIdLst>
        </p14:section>
        <p14:section name="Soutien des employés" id="{B5E57982-EFB7-4E21-8A45-396A75809949}">
          <p14:sldIdLst>
            <p14:sldId id="396"/>
            <p14:sldId id="389"/>
            <p14:sldId id="395"/>
            <p14:sldId id="394"/>
            <p14:sldId id="397"/>
            <p14:sldId id="402"/>
          </p14:sldIdLst>
        </p14:section>
        <p14:section name="Pleins feux sur les changements" id="{C20305FC-E301-4C07-A6EA-0263D1BDE1E9}">
          <p14:sldIdLst>
            <p14:sldId id="403"/>
            <p14:sldId id="406"/>
            <p14:sldId id="411"/>
            <p14:sldId id="407"/>
            <p14:sldId id="408"/>
            <p14:sldId id="40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5D0F8D-5798-DA56-B0ED-0D6E00F4CB73}" name="Dion3, Alain (SPAC/PSPC)" initials="DA(" userId="S::alain.dion3@tpsgc-pwgsc.gc.ca::b5972ad0-fee1-4393-9fd4-8bc589782ac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Microsoft Office User" initials="Office [5]" lastIdx="1" clrIdx="2"/>
  <p:cmAuthor id="4" name="Microsoft Office User" initials="Office [3]" lastIdx="1" clrIdx="3"/>
  <p:cmAuthor id="5" name="Microsoft Office User" initials="Office [4]" lastIdx="1" clrIdx="4"/>
  <p:cmAuthor id="6" name="Microsoft Office User" initials="Office" lastIdx="1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CF76"/>
    <a:srgbClr val="6D6E71"/>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6323" autoAdjust="0"/>
  </p:normalViewPr>
  <p:slideViewPr>
    <p:cSldViewPr snapToGrid="0" snapToObjects="1">
      <p:cViewPr varScale="1">
        <p:scale>
          <a:sx n="109" d="100"/>
          <a:sy n="109" d="100"/>
        </p:scale>
        <p:origin x="630" y="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9DAFFC-D7C6-492D-9350-ECFE681639E6}" type="doc">
      <dgm:prSet loTypeId="urn:microsoft.com/office/officeart/2005/8/layout/hChevron3" loCatId="process" qsTypeId="urn:microsoft.com/office/officeart/2005/8/quickstyle/simple1" qsCatId="simple" csTypeId="urn:microsoft.com/office/officeart/2005/8/colors/colorful1" csCatId="colorful" phldr="1"/>
      <dgm:spPr/>
    </dgm:pt>
    <dgm:pt modelId="{0399AF7B-F015-43DA-B79A-33DCFAD880FD}">
      <dgm:prSet phldrT="[Text]" custT="1"/>
      <dgm:spPr/>
      <dgm:t>
        <a:bodyPr/>
        <a:lstStyle/>
        <a:p>
          <a:r>
            <a:rPr lang="fr-CA" sz="1600" noProof="0" dirty="0">
              <a:latin typeface="Arial" panose="020B0604020202020204" pitchFamily="34" charset="0"/>
              <a:cs typeface="Arial" panose="020B0604020202020204" pitchFamily="34" charset="0"/>
            </a:rPr>
            <a:t>Comprendre votre rôle et </a:t>
          </a:r>
        </a:p>
        <a:p>
          <a:r>
            <a:rPr lang="fr-CA" sz="1600" noProof="0" dirty="0">
              <a:latin typeface="Arial" panose="020B0604020202020204" pitchFamily="34" charset="0"/>
              <a:cs typeface="Arial" panose="020B0604020202020204" pitchFamily="34" charset="0"/>
            </a:rPr>
            <a:t>les changements en cours</a:t>
          </a:r>
        </a:p>
      </dgm:t>
    </dgm:pt>
    <dgm:pt modelId="{3C36EF14-C9D4-4DD7-A07D-9123C7081ABA}" type="parTrans" cxnId="{A274B840-D2E4-4E3C-88B5-18EE4D8DEAFB}">
      <dgm:prSet/>
      <dgm:spPr/>
      <dgm:t>
        <a:bodyPr/>
        <a:lstStyle/>
        <a:p>
          <a:endParaRPr lang="en-CA"/>
        </a:p>
      </dgm:t>
    </dgm:pt>
    <dgm:pt modelId="{0D8C42D0-0B04-485F-A344-AABA24C84C16}" type="sibTrans" cxnId="{A274B840-D2E4-4E3C-88B5-18EE4D8DEAFB}">
      <dgm:prSet/>
      <dgm:spPr/>
      <dgm:t>
        <a:bodyPr/>
        <a:lstStyle/>
        <a:p>
          <a:endParaRPr lang="en-CA"/>
        </a:p>
      </dgm:t>
    </dgm:pt>
    <dgm:pt modelId="{C17E5D0F-EDD4-4874-86DD-615F00B09897}">
      <dgm:prSet phldrT="[Text]" custT="1"/>
      <dgm:spPr>
        <a:solidFill>
          <a:schemeClr val="accent2">
            <a:lumMod val="50000"/>
          </a:schemeClr>
        </a:solidFill>
      </dgm:spPr>
      <dgm:t>
        <a:bodyPr/>
        <a:lstStyle/>
        <a:p>
          <a:r>
            <a:rPr lang="fr-CA" sz="1600" noProof="0" dirty="0">
              <a:latin typeface="Arial" panose="020B0604020202020204" pitchFamily="34" charset="0"/>
              <a:cs typeface="Arial" panose="020B0604020202020204" pitchFamily="34" charset="0"/>
            </a:rPr>
            <a:t>Présenter le changement aux employés</a:t>
          </a:r>
        </a:p>
      </dgm:t>
    </dgm:pt>
    <dgm:pt modelId="{B8048B03-5A77-42C2-BEB8-5374B10BB137}" type="parTrans" cxnId="{5EE5ACD9-F81E-46AD-9D4F-C80EB2278A0D}">
      <dgm:prSet/>
      <dgm:spPr/>
      <dgm:t>
        <a:bodyPr/>
        <a:lstStyle/>
        <a:p>
          <a:endParaRPr lang="en-CA"/>
        </a:p>
      </dgm:t>
    </dgm:pt>
    <dgm:pt modelId="{7ADC8E6D-57C8-42B8-8849-F1E13AAE89AE}" type="sibTrans" cxnId="{5EE5ACD9-F81E-46AD-9D4F-C80EB2278A0D}">
      <dgm:prSet/>
      <dgm:spPr/>
      <dgm:t>
        <a:bodyPr/>
        <a:lstStyle/>
        <a:p>
          <a:endParaRPr lang="en-CA"/>
        </a:p>
      </dgm:t>
    </dgm:pt>
    <dgm:pt modelId="{09BFA17C-C76F-4BFF-A618-8BEA54D12A05}" type="pres">
      <dgm:prSet presAssocID="{F99DAFFC-D7C6-492D-9350-ECFE681639E6}" presName="Name0" presStyleCnt="0">
        <dgm:presLayoutVars>
          <dgm:dir/>
          <dgm:resizeHandles val="exact"/>
        </dgm:presLayoutVars>
      </dgm:prSet>
      <dgm:spPr/>
    </dgm:pt>
    <dgm:pt modelId="{42DEB837-C615-41F4-A242-CF6A84F74F0D}" type="pres">
      <dgm:prSet presAssocID="{0399AF7B-F015-43DA-B79A-33DCFAD880FD}" presName="parTxOnly" presStyleLbl="node1" presStyleIdx="0" presStyleCnt="2">
        <dgm:presLayoutVars>
          <dgm:bulletEnabled val="1"/>
        </dgm:presLayoutVars>
      </dgm:prSet>
      <dgm:spPr/>
    </dgm:pt>
    <dgm:pt modelId="{ACAC9315-DC6E-4F62-B5DA-CEA0FF53E8A6}" type="pres">
      <dgm:prSet presAssocID="{0D8C42D0-0B04-485F-A344-AABA24C84C16}" presName="parSpace" presStyleCnt="0"/>
      <dgm:spPr/>
    </dgm:pt>
    <dgm:pt modelId="{55017EDA-838E-4FB9-9278-FD8F50E87B1C}" type="pres">
      <dgm:prSet presAssocID="{C17E5D0F-EDD4-4874-86DD-615F00B09897}" presName="parTxOnly" presStyleLbl="node1" presStyleIdx="1" presStyleCnt="2">
        <dgm:presLayoutVars>
          <dgm:bulletEnabled val="1"/>
        </dgm:presLayoutVars>
      </dgm:prSet>
      <dgm:spPr/>
    </dgm:pt>
  </dgm:ptLst>
  <dgm:cxnLst>
    <dgm:cxn modelId="{A274B840-D2E4-4E3C-88B5-18EE4D8DEAFB}" srcId="{F99DAFFC-D7C6-492D-9350-ECFE681639E6}" destId="{0399AF7B-F015-43DA-B79A-33DCFAD880FD}" srcOrd="0" destOrd="0" parTransId="{3C36EF14-C9D4-4DD7-A07D-9123C7081ABA}" sibTransId="{0D8C42D0-0B04-485F-A344-AABA24C84C16}"/>
    <dgm:cxn modelId="{81AB455F-3F4E-4C7B-9D1E-133010A5535E}" type="presOf" srcId="{C17E5D0F-EDD4-4874-86DD-615F00B09897}" destId="{55017EDA-838E-4FB9-9278-FD8F50E87B1C}" srcOrd="0" destOrd="0" presId="urn:microsoft.com/office/officeart/2005/8/layout/hChevron3"/>
    <dgm:cxn modelId="{23C8904D-F314-4F34-96B2-2B9B88343DE7}" type="presOf" srcId="{0399AF7B-F015-43DA-B79A-33DCFAD880FD}" destId="{42DEB837-C615-41F4-A242-CF6A84F74F0D}" srcOrd="0" destOrd="0" presId="urn:microsoft.com/office/officeart/2005/8/layout/hChevron3"/>
    <dgm:cxn modelId="{5EE5ACD9-F81E-46AD-9D4F-C80EB2278A0D}" srcId="{F99DAFFC-D7C6-492D-9350-ECFE681639E6}" destId="{C17E5D0F-EDD4-4874-86DD-615F00B09897}" srcOrd="1" destOrd="0" parTransId="{B8048B03-5A77-42C2-BEB8-5374B10BB137}" sibTransId="{7ADC8E6D-57C8-42B8-8849-F1E13AAE89AE}"/>
    <dgm:cxn modelId="{9DA5E7E4-0ADD-4353-8278-185443B7717F}" type="presOf" srcId="{F99DAFFC-D7C6-492D-9350-ECFE681639E6}" destId="{09BFA17C-C76F-4BFF-A618-8BEA54D12A05}" srcOrd="0" destOrd="0" presId="urn:microsoft.com/office/officeart/2005/8/layout/hChevron3"/>
    <dgm:cxn modelId="{F1F51300-BB70-4A88-821B-83277DFED2FA}" type="presParOf" srcId="{09BFA17C-C76F-4BFF-A618-8BEA54D12A05}" destId="{42DEB837-C615-41F4-A242-CF6A84F74F0D}" srcOrd="0" destOrd="0" presId="urn:microsoft.com/office/officeart/2005/8/layout/hChevron3"/>
    <dgm:cxn modelId="{1F423621-EAAD-496E-AFFE-280D43006E38}" type="presParOf" srcId="{09BFA17C-C76F-4BFF-A618-8BEA54D12A05}" destId="{ACAC9315-DC6E-4F62-B5DA-CEA0FF53E8A6}" srcOrd="1" destOrd="0" presId="urn:microsoft.com/office/officeart/2005/8/layout/hChevron3"/>
    <dgm:cxn modelId="{ADF6DF53-2264-40F8-8D50-E1108104D52A}" type="presParOf" srcId="{09BFA17C-C76F-4BFF-A618-8BEA54D12A05}" destId="{55017EDA-838E-4FB9-9278-FD8F50E87B1C}" srcOrd="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9DAFFC-D7C6-492D-9350-ECFE681639E6}" type="doc">
      <dgm:prSet loTypeId="urn:microsoft.com/office/officeart/2005/8/layout/hChevron3" loCatId="process" qsTypeId="urn:microsoft.com/office/officeart/2005/8/quickstyle/simple1" qsCatId="simple" csTypeId="urn:microsoft.com/office/officeart/2005/8/colors/colorful1" csCatId="colorful" phldr="1"/>
      <dgm:spPr/>
    </dgm:pt>
    <dgm:pt modelId="{0399AF7B-F015-43DA-B79A-33DCFAD880FD}">
      <dgm:prSet phldrT="[Text]" custT="1"/>
      <dgm:spPr>
        <a:solidFill>
          <a:schemeClr val="accent4"/>
        </a:solidFill>
      </dgm:spPr>
      <dgm:t>
        <a:bodyPr/>
        <a:lstStyle/>
        <a:p>
          <a:r>
            <a:rPr lang="fr-CA" sz="1600" noProof="0" dirty="0">
              <a:latin typeface="Arial" panose="020B0604020202020204" pitchFamily="34" charset="0"/>
              <a:cs typeface="Arial" panose="020B0604020202020204" pitchFamily="34" charset="0"/>
            </a:rPr>
            <a:t>S’adapter au changement </a:t>
          </a:r>
        </a:p>
        <a:p>
          <a:r>
            <a:rPr lang="fr-CA" sz="1600" noProof="0" dirty="0">
              <a:latin typeface="Arial" panose="020B0604020202020204" pitchFamily="34" charset="0"/>
              <a:cs typeface="Arial" panose="020B0604020202020204" pitchFamily="34" charset="0"/>
            </a:rPr>
            <a:t>vécu</a:t>
          </a:r>
        </a:p>
      </dgm:t>
    </dgm:pt>
    <dgm:pt modelId="{3C36EF14-C9D4-4DD7-A07D-9123C7081ABA}" type="parTrans" cxnId="{A274B840-D2E4-4E3C-88B5-18EE4D8DEAFB}">
      <dgm:prSet/>
      <dgm:spPr/>
      <dgm:t>
        <a:bodyPr/>
        <a:lstStyle/>
        <a:p>
          <a:endParaRPr lang="en-CA"/>
        </a:p>
      </dgm:t>
    </dgm:pt>
    <dgm:pt modelId="{0D8C42D0-0B04-485F-A344-AABA24C84C16}" type="sibTrans" cxnId="{A274B840-D2E4-4E3C-88B5-18EE4D8DEAFB}">
      <dgm:prSet/>
      <dgm:spPr/>
      <dgm:t>
        <a:bodyPr/>
        <a:lstStyle/>
        <a:p>
          <a:endParaRPr lang="en-CA"/>
        </a:p>
      </dgm:t>
    </dgm:pt>
    <dgm:pt modelId="{C17E5D0F-EDD4-4874-86DD-615F00B09897}">
      <dgm:prSet phldrT="[Text]" custT="1"/>
      <dgm:spPr>
        <a:solidFill>
          <a:schemeClr val="accent4">
            <a:lumMod val="50000"/>
          </a:schemeClr>
        </a:solidFill>
      </dgm:spPr>
      <dgm:t>
        <a:bodyPr/>
        <a:lstStyle/>
        <a:p>
          <a:r>
            <a:rPr lang="fr-CA" sz="1600" noProof="0" dirty="0">
              <a:latin typeface="Arial" panose="020B0604020202020204" pitchFamily="34" charset="0"/>
              <a:cs typeface="Arial" panose="020B0604020202020204" pitchFamily="34" charset="0"/>
            </a:rPr>
            <a:t>Appuyer les employés pendant la transition</a:t>
          </a:r>
        </a:p>
      </dgm:t>
    </dgm:pt>
    <dgm:pt modelId="{B8048B03-5A77-42C2-BEB8-5374B10BB137}" type="parTrans" cxnId="{5EE5ACD9-F81E-46AD-9D4F-C80EB2278A0D}">
      <dgm:prSet/>
      <dgm:spPr/>
      <dgm:t>
        <a:bodyPr/>
        <a:lstStyle/>
        <a:p>
          <a:endParaRPr lang="en-CA"/>
        </a:p>
      </dgm:t>
    </dgm:pt>
    <dgm:pt modelId="{7ADC8E6D-57C8-42B8-8849-F1E13AAE89AE}" type="sibTrans" cxnId="{5EE5ACD9-F81E-46AD-9D4F-C80EB2278A0D}">
      <dgm:prSet/>
      <dgm:spPr/>
      <dgm:t>
        <a:bodyPr/>
        <a:lstStyle/>
        <a:p>
          <a:endParaRPr lang="en-CA"/>
        </a:p>
      </dgm:t>
    </dgm:pt>
    <dgm:pt modelId="{09BFA17C-C76F-4BFF-A618-8BEA54D12A05}" type="pres">
      <dgm:prSet presAssocID="{F99DAFFC-D7C6-492D-9350-ECFE681639E6}" presName="Name0" presStyleCnt="0">
        <dgm:presLayoutVars>
          <dgm:dir/>
          <dgm:resizeHandles val="exact"/>
        </dgm:presLayoutVars>
      </dgm:prSet>
      <dgm:spPr/>
    </dgm:pt>
    <dgm:pt modelId="{42DEB837-C615-41F4-A242-CF6A84F74F0D}" type="pres">
      <dgm:prSet presAssocID="{0399AF7B-F015-43DA-B79A-33DCFAD880FD}" presName="parTxOnly" presStyleLbl="node1" presStyleIdx="0" presStyleCnt="2">
        <dgm:presLayoutVars>
          <dgm:bulletEnabled val="1"/>
        </dgm:presLayoutVars>
      </dgm:prSet>
      <dgm:spPr/>
    </dgm:pt>
    <dgm:pt modelId="{ACAC9315-DC6E-4F62-B5DA-CEA0FF53E8A6}" type="pres">
      <dgm:prSet presAssocID="{0D8C42D0-0B04-485F-A344-AABA24C84C16}" presName="parSpace" presStyleCnt="0"/>
      <dgm:spPr/>
    </dgm:pt>
    <dgm:pt modelId="{55017EDA-838E-4FB9-9278-FD8F50E87B1C}" type="pres">
      <dgm:prSet presAssocID="{C17E5D0F-EDD4-4874-86DD-615F00B09897}" presName="parTxOnly" presStyleLbl="node1" presStyleIdx="1" presStyleCnt="2" custLinFactNeighborY="34821">
        <dgm:presLayoutVars>
          <dgm:bulletEnabled val="1"/>
        </dgm:presLayoutVars>
      </dgm:prSet>
      <dgm:spPr/>
    </dgm:pt>
  </dgm:ptLst>
  <dgm:cxnLst>
    <dgm:cxn modelId="{A274B840-D2E4-4E3C-88B5-18EE4D8DEAFB}" srcId="{F99DAFFC-D7C6-492D-9350-ECFE681639E6}" destId="{0399AF7B-F015-43DA-B79A-33DCFAD880FD}" srcOrd="0" destOrd="0" parTransId="{3C36EF14-C9D4-4DD7-A07D-9123C7081ABA}" sibTransId="{0D8C42D0-0B04-485F-A344-AABA24C84C16}"/>
    <dgm:cxn modelId="{81AB455F-3F4E-4C7B-9D1E-133010A5535E}" type="presOf" srcId="{C17E5D0F-EDD4-4874-86DD-615F00B09897}" destId="{55017EDA-838E-4FB9-9278-FD8F50E87B1C}" srcOrd="0" destOrd="0" presId="urn:microsoft.com/office/officeart/2005/8/layout/hChevron3"/>
    <dgm:cxn modelId="{23C8904D-F314-4F34-96B2-2B9B88343DE7}" type="presOf" srcId="{0399AF7B-F015-43DA-B79A-33DCFAD880FD}" destId="{42DEB837-C615-41F4-A242-CF6A84F74F0D}" srcOrd="0" destOrd="0" presId="urn:microsoft.com/office/officeart/2005/8/layout/hChevron3"/>
    <dgm:cxn modelId="{5EE5ACD9-F81E-46AD-9D4F-C80EB2278A0D}" srcId="{F99DAFFC-D7C6-492D-9350-ECFE681639E6}" destId="{C17E5D0F-EDD4-4874-86DD-615F00B09897}" srcOrd="1" destOrd="0" parTransId="{B8048B03-5A77-42C2-BEB8-5374B10BB137}" sibTransId="{7ADC8E6D-57C8-42B8-8849-F1E13AAE89AE}"/>
    <dgm:cxn modelId="{9DA5E7E4-0ADD-4353-8278-185443B7717F}" type="presOf" srcId="{F99DAFFC-D7C6-492D-9350-ECFE681639E6}" destId="{09BFA17C-C76F-4BFF-A618-8BEA54D12A05}" srcOrd="0" destOrd="0" presId="urn:microsoft.com/office/officeart/2005/8/layout/hChevron3"/>
    <dgm:cxn modelId="{F1F51300-BB70-4A88-821B-83277DFED2FA}" type="presParOf" srcId="{09BFA17C-C76F-4BFF-A618-8BEA54D12A05}" destId="{42DEB837-C615-41F4-A242-CF6A84F74F0D}" srcOrd="0" destOrd="0" presId="urn:microsoft.com/office/officeart/2005/8/layout/hChevron3"/>
    <dgm:cxn modelId="{1F423621-EAAD-496E-AFFE-280D43006E38}" type="presParOf" srcId="{09BFA17C-C76F-4BFF-A618-8BEA54D12A05}" destId="{ACAC9315-DC6E-4F62-B5DA-CEA0FF53E8A6}" srcOrd="1" destOrd="0" presId="urn:microsoft.com/office/officeart/2005/8/layout/hChevron3"/>
    <dgm:cxn modelId="{ADF6DF53-2264-40F8-8D50-E1108104D52A}" type="presParOf" srcId="{09BFA17C-C76F-4BFF-A618-8BEA54D12A05}" destId="{55017EDA-838E-4FB9-9278-FD8F50E87B1C}" srcOrd="2"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9DAFFC-D7C6-492D-9350-ECFE681639E6}" type="doc">
      <dgm:prSet loTypeId="urn:microsoft.com/office/officeart/2005/8/layout/hChevron3" loCatId="process" qsTypeId="urn:microsoft.com/office/officeart/2005/8/quickstyle/simple1" qsCatId="simple" csTypeId="urn:microsoft.com/office/officeart/2005/8/colors/colorful1" csCatId="colorful" phldr="1"/>
      <dgm:spPr/>
    </dgm:pt>
    <dgm:pt modelId="{0399AF7B-F015-43DA-B79A-33DCFAD880FD}">
      <dgm:prSet phldrT="[Text]" custT="1"/>
      <dgm:spPr>
        <a:solidFill>
          <a:schemeClr val="accent3"/>
        </a:solidFill>
      </dgm:spPr>
      <dgm:t>
        <a:bodyPr/>
        <a:lstStyle/>
        <a:p>
          <a:r>
            <a:rPr lang="fr-CA" sz="1600" noProof="0" dirty="0">
              <a:latin typeface="Arial" panose="020B0604020202020204" pitchFamily="34" charset="0"/>
              <a:cs typeface="Arial" panose="020B0604020202020204" pitchFamily="34" charset="0"/>
            </a:rPr>
            <a:t>Élaborer des indicateurs pour </a:t>
          </a:r>
        </a:p>
        <a:p>
          <a:r>
            <a:rPr lang="fr-CA" sz="1600" noProof="0" dirty="0">
              <a:latin typeface="Arial" panose="020B0604020202020204" pitchFamily="34" charset="0"/>
              <a:cs typeface="Arial" panose="020B0604020202020204" pitchFamily="34" charset="0"/>
            </a:rPr>
            <a:t>gérer le changement</a:t>
          </a:r>
        </a:p>
      </dgm:t>
    </dgm:pt>
    <dgm:pt modelId="{3C36EF14-C9D4-4DD7-A07D-9123C7081ABA}" type="parTrans" cxnId="{A274B840-D2E4-4E3C-88B5-18EE4D8DEAFB}">
      <dgm:prSet/>
      <dgm:spPr/>
      <dgm:t>
        <a:bodyPr/>
        <a:lstStyle/>
        <a:p>
          <a:endParaRPr lang="en-CA"/>
        </a:p>
      </dgm:t>
    </dgm:pt>
    <dgm:pt modelId="{0D8C42D0-0B04-485F-A344-AABA24C84C16}" type="sibTrans" cxnId="{A274B840-D2E4-4E3C-88B5-18EE4D8DEAFB}">
      <dgm:prSet/>
      <dgm:spPr/>
      <dgm:t>
        <a:bodyPr/>
        <a:lstStyle/>
        <a:p>
          <a:endParaRPr lang="en-CA"/>
        </a:p>
      </dgm:t>
    </dgm:pt>
    <dgm:pt modelId="{C17E5D0F-EDD4-4874-86DD-615F00B09897}">
      <dgm:prSet phldrT="[Text]" custT="1"/>
      <dgm:spPr>
        <a:solidFill>
          <a:schemeClr val="accent3">
            <a:lumMod val="50000"/>
          </a:schemeClr>
        </a:solidFill>
      </dgm:spPr>
      <dgm:t>
        <a:bodyPr/>
        <a:lstStyle/>
        <a:p>
          <a:r>
            <a:rPr lang="fr-CA" sz="1600" noProof="0" dirty="0">
              <a:latin typeface="Arial" panose="020B0604020202020204" pitchFamily="34" charset="0"/>
              <a:cs typeface="Arial" panose="020B0604020202020204" pitchFamily="34" charset="0"/>
            </a:rPr>
            <a:t>Favoriser et célébrer le succès et les victoires</a:t>
          </a:r>
        </a:p>
      </dgm:t>
    </dgm:pt>
    <dgm:pt modelId="{B8048B03-5A77-42C2-BEB8-5374B10BB137}" type="parTrans" cxnId="{5EE5ACD9-F81E-46AD-9D4F-C80EB2278A0D}">
      <dgm:prSet/>
      <dgm:spPr/>
      <dgm:t>
        <a:bodyPr/>
        <a:lstStyle/>
        <a:p>
          <a:endParaRPr lang="en-CA"/>
        </a:p>
      </dgm:t>
    </dgm:pt>
    <dgm:pt modelId="{7ADC8E6D-57C8-42B8-8849-F1E13AAE89AE}" type="sibTrans" cxnId="{5EE5ACD9-F81E-46AD-9D4F-C80EB2278A0D}">
      <dgm:prSet/>
      <dgm:spPr/>
      <dgm:t>
        <a:bodyPr/>
        <a:lstStyle/>
        <a:p>
          <a:endParaRPr lang="en-CA"/>
        </a:p>
      </dgm:t>
    </dgm:pt>
    <dgm:pt modelId="{09BFA17C-C76F-4BFF-A618-8BEA54D12A05}" type="pres">
      <dgm:prSet presAssocID="{F99DAFFC-D7C6-492D-9350-ECFE681639E6}" presName="Name0" presStyleCnt="0">
        <dgm:presLayoutVars>
          <dgm:dir/>
          <dgm:resizeHandles val="exact"/>
        </dgm:presLayoutVars>
      </dgm:prSet>
      <dgm:spPr/>
    </dgm:pt>
    <dgm:pt modelId="{42DEB837-C615-41F4-A242-CF6A84F74F0D}" type="pres">
      <dgm:prSet presAssocID="{0399AF7B-F015-43DA-B79A-33DCFAD880FD}" presName="parTxOnly" presStyleLbl="node1" presStyleIdx="0" presStyleCnt="2">
        <dgm:presLayoutVars>
          <dgm:bulletEnabled val="1"/>
        </dgm:presLayoutVars>
      </dgm:prSet>
      <dgm:spPr/>
    </dgm:pt>
    <dgm:pt modelId="{ACAC9315-DC6E-4F62-B5DA-CEA0FF53E8A6}" type="pres">
      <dgm:prSet presAssocID="{0D8C42D0-0B04-485F-A344-AABA24C84C16}" presName="parSpace" presStyleCnt="0"/>
      <dgm:spPr/>
    </dgm:pt>
    <dgm:pt modelId="{55017EDA-838E-4FB9-9278-FD8F50E87B1C}" type="pres">
      <dgm:prSet presAssocID="{C17E5D0F-EDD4-4874-86DD-615F00B09897}" presName="parTxOnly" presStyleLbl="node1" presStyleIdx="1" presStyleCnt="2" custLinFactNeighborY="34821">
        <dgm:presLayoutVars>
          <dgm:bulletEnabled val="1"/>
        </dgm:presLayoutVars>
      </dgm:prSet>
      <dgm:spPr/>
    </dgm:pt>
  </dgm:ptLst>
  <dgm:cxnLst>
    <dgm:cxn modelId="{A274B840-D2E4-4E3C-88B5-18EE4D8DEAFB}" srcId="{F99DAFFC-D7C6-492D-9350-ECFE681639E6}" destId="{0399AF7B-F015-43DA-B79A-33DCFAD880FD}" srcOrd="0" destOrd="0" parTransId="{3C36EF14-C9D4-4DD7-A07D-9123C7081ABA}" sibTransId="{0D8C42D0-0B04-485F-A344-AABA24C84C16}"/>
    <dgm:cxn modelId="{81AB455F-3F4E-4C7B-9D1E-133010A5535E}" type="presOf" srcId="{C17E5D0F-EDD4-4874-86DD-615F00B09897}" destId="{55017EDA-838E-4FB9-9278-FD8F50E87B1C}" srcOrd="0" destOrd="0" presId="urn:microsoft.com/office/officeart/2005/8/layout/hChevron3"/>
    <dgm:cxn modelId="{23C8904D-F314-4F34-96B2-2B9B88343DE7}" type="presOf" srcId="{0399AF7B-F015-43DA-B79A-33DCFAD880FD}" destId="{42DEB837-C615-41F4-A242-CF6A84F74F0D}" srcOrd="0" destOrd="0" presId="urn:microsoft.com/office/officeart/2005/8/layout/hChevron3"/>
    <dgm:cxn modelId="{5EE5ACD9-F81E-46AD-9D4F-C80EB2278A0D}" srcId="{F99DAFFC-D7C6-492D-9350-ECFE681639E6}" destId="{C17E5D0F-EDD4-4874-86DD-615F00B09897}" srcOrd="1" destOrd="0" parTransId="{B8048B03-5A77-42C2-BEB8-5374B10BB137}" sibTransId="{7ADC8E6D-57C8-42B8-8849-F1E13AAE89AE}"/>
    <dgm:cxn modelId="{9DA5E7E4-0ADD-4353-8278-185443B7717F}" type="presOf" srcId="{F99DAFFC-D7C6-492D-9350-ECFE681639E6}" destId="{09BFA17C-C76F-4BFF-A618-8BEA54D12A05}" srcOrd="0" destOrd="0" presId="urn:microsoft.com/office/officeart/2005/8/layout/hChevron3"/>
    <dgm:cxn modelId="{F1F51300-BB70-4A88-821B-83277DFED2FA}" type="presParOf" srcId="{09BFA17C-C76F-4BFF-A618-8BEA54D12A05}" destId="{42DEB837-C615-41F4-A242-CF6A84F74F0D}" srcOrd="0" destOrd="0" presId="urn:microsoft.com/office/officeart/2005/8/layout/hChevron3"/>
    <dgm:cxn modelId="{1F423621-EAAD-496E-AFFE-280D43006E38}" type="presParOf" srcId="{09BFA17C-C76F-4BFF-A618-8BEA54D12A05}" destId="{ACAC9315-DC6E-4F62-B5DA-CEA0FF53E8A6}" srcOrd="1" destOrd="0" presId="urn:microsoft.com/office/officeart/2005/8/layout/hChevron3"/>
    <dgm:cxn modelId="{ADF6DF53-2264-40F8-8D50-E1108104D52A}" type="presParOf" srcId="{09BFA17C-C76F-4BFF-A618-8BEA54D12A05}" destId="{55017EDA-838E-4FB9-9278-FD8F50E87B1C}" srcOrd="2"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EB837-C615-41F4-A242-CF6A84F74F0D}">
      <dsp:nvSpPr>
        <dsp:cNvPr id="0" name=""/>
        <dsp:cNvSpPr/>
      </dsp:nvSpPr>
      <dsp:spPr>
        <a:xfrm>
          <a:off x="6647" y="0"/>
          <a:ext cx="4719835" cy="859843"/>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fr-CA" sz="1600" kern="1200" noProof="0" dirty="0">
              <a:latin typeface="Arial" panose="020B0604020202020204" pitchFamily="34" charset="0"/>
              <a:cs typeface="Arial" panose="020B0604020202020204" pitchFamily="34" charset="0"/>
            </a:rPr>
            <a:t>Comprendre votre rôle et </a:t>
          </a:r>
        </a:p>
        <a:p>
          <a:pPr marL="0" lvl="0" indent="0" algn="ctr" defTabSz="711200">
            <a:lnSpc>
              <a:spcPct val="90000"/>
            </a:lnSpc>
            <a:spcBef>
              <a:spcPct val="0"/>
            </a:spcBef>
            <a:spcAft>
              <a:spcPct val="35000"/>
            </a:spcAft>
            <a:buNone/>
          </a:pPr>
          <a:r>
            <a:rPr lang="fr-CA" sz="1600" kern="1200" noProof="0" dirty="0">
              <a:latin typeface="Arial" panose="020B0604020202020204" pitchFamily="34" charset="0"/>
              <a:cs typeface="Arial" panose="020B0604020202020204" pitchFamily="34" charset="0"/>
            </a:rPr>
            <a:t>les changements en cours</a:t>
          </a:r>
        </a:p>
      </dsp:txBody>
      <dsp:txXfrm>
        <a:off x="6647" y="0"/>
        <a:ext cx="4504874" cy="859843"/>
      </dsp:txXfrm>
    </dsp:sp>
    <dsp:sp modelId="{55017EDA-838E-4FB9-9278-FD8F50E87B1C}">
      <dsp:nvSpPr>
        <dsp:cNvPr id="0" name=""/>
        <dsp:cNvSpPr/>
      </dsp:nvSpPr>
      <dsp:spPr>
        <a:xfrm>
          <a:off x="3782516" y="0"/>
          <a:ext cx="4719835" cy="859843"/>
        </a:xfrm>
        <a:prstGeom prst="chevron">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fr-CA" sz="1600" kern="1200" noProof="0" dirty="0">
              <a:latin typeface="Arial" panose="020B0604020202020204" pitchFamily="34" charset="0"/>
              <a:cs typeface="Arial" panose="020B0604020202020204" pitchFamily="34" charset="0"/>
            </a:rPr>
            <a:t>Présenter le changement aux employés</a:t>
          </a:r>
        </a:p>
      </dsp:txBody>
      <dsp:txXfrm>
        <a:off x="4212438" y="0"/>
        <a:ext cx="3859992" cy="8598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EB837-C615-41F4-A242-CF6A84F74F0D}">
      <dsp:nvSpPr>
        <dsp:cNvPr id="0" name=""/>
        <dsp:cNvSpPr/>
      </dsp:nvSpPr>
      <dsp:spPr>
        <a:xfrm>
          <a:off x="6647" y="0"/>
          <a:ext cx="4719835" cy="859843"/>
        </a:xfrm>
        <a:prstGeom prst="homePlat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fr-CA" sz="1600" kern="1200" noProof="0" dirty="0">
              <a:latin typeface="Arial" panose="020B0604020202020204" pitchFamily="34" charset="0"/>
              <a:cs typeface="Arial" panose="020B0604020202020204" pitchFamily="34" charset="0"/>
            </a:rPr>
            <a:t>S’adapter au changement </a:t>
          </a:r>
        </a:p>
        <a:p>
          <a:pPr marL="0" lvl="0" indent="0" algn="ctr" defTabSz="711200">
            <a:lnSpc>
              <a:spcPct val="90000"/>
            </a:lnSpc>
            <a:spcBef>
              <a:spcPct val="0"/>
            </a:spcBef>
            <a:spcAft>
              <a:spcPct val="35000"/>
            </a:spcAft>
            <a:buNone/>
          </a:pPr>
          <a:r>
            <a:rPr lang="fr-CA" sz="1600" kern="1200" noProof="0" dirty="0">
              <a:latin typeface="Arial" panose="020B0604020202020204" pitchFamily="34" charset="0"/>
              <a:cs typeface="Arial" panose="020B0604020202020204" pitchFamily="34" charset="0"/>
            </a:rPr>
            <a:t>vécu</a:t>
          </a:r>
        </a:p>
      </dsp:txBody>
      <dsp:txXfrm>
        <a:off x="6647" y="0"/>
        <a:ext cx="4504874" cy="859843"/>
      </dsp:txXfrm>
    </dsp:sp>
    <dsp:sp modelId="{55017EDA-838E-4FB9-9278-FD8F50E87B1C}">
      <dsp:nvSpPr>
        <dsp:cNvPr id="0" name=""/>
        <dsp:cNvSpPr/>
      </dsp:nvSpPr>
      <dsp:spPr>
        <a:xfrm>
          <a:off x="3782516" y="0"/>
          <a:ext cx="4719835" cy="859843"/>
        </a:xfrm>
        <a:prstGeom prst="chevron">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fr-CA" sz="1600" kern="1200" noProof="0" dirty="0">
              <a:latin typeface="Arial" panose="020B0604020202020204" pitchFamily="34" charset="0"/>
              <a:cs typeface="Arial" panose="020B0604020202020204" pitchFamily="34" charset="0"/>
            </a:rPr>
            <a:t>Appuyer les employés pendant la transition</a:t>
          </a:r>
        </a:p>
      </dsp:txBody>
      <dsp:txXfrm>
        <a:off x="4212438" y="0"/>
        <a:ext cx="3859992" cy="8598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EB837-C615-41F4-A242-CF6A84F74F0D}">
      <dsp:nvSpPr>
        <dsp:cNvPr id="0" name=""/>
        <dsp:cNvSpPr/>
      </dsp:nvSpPr>
      <dsp:spPr>
        <a:xfrm>
          <a:off x="6647" y="0"/>
          <a:ext cx="4719835" cy="859843"/>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fr-CA" sz="1600" kern="1200" noProof="0" dirty="0">
              <a:latin typeface="Arial" panose="020B0604020202020204" pitchFamily="34" charset="0"/>
              <a:cs typeface="Arial" panose="020B0604020202020204" pitchFamily="34" charset="0"/>
            </a:rPr>
            <a:t>Élaborer des indicateurs pour </a:t>
          </a:r>
        </a:p>
        <a:p>
          <a:pPr marL="0" lvl="0" indent="0" algn="ctr" defTabSz="711200">
            <a:lnSpc>
              <a:spcPct val="90000"/>
            </a:lnSpc>
            <a:spcBef>
              <a:spcPct val="0"/>
            </a:spcBef>
            <a:spcAft>
              <a:spcPct val="35000"/>
            </a:spcAft>
            <a:buNone/>
          </a:pPr>
          <a:r>
            <a:rPr lang="fr-CA" sz="1600" kern="1200" noProof="0" dirty="0">
              <a:latin typeface="Arial" panose="020B0604020202020204" pitchFamily="34" charset="0"/>
              <a:cs typeface="Arial" panose="020B0604020202020204" pitchFamily="34" charset="0"/>
            </a:rPr>
            <a:t>gérer le changement</a:t>
          </a:r>
        </a:p>
      </dsp:txBody>
      <dsp:txXfrm>
        <a:off x="6647" y="0"/>
        <a:ext cx="4504874" cy="859843"/>
      </dsp:txXfrm>
    </dsp:sp>
    <dsp:sp modelId="{55017EDA-838E-4FB9-9278-FD8F50E87B1C}">
      <dsp:nvSpPr>
        <dsp:cNvPr id="0" name=""/>
        <dsp:cNvSpPr/>
      </dsp:nvSpPr>
      <dsp:spPr>
        <a:xfrm>
          <a:off x="3782516" y="0"/>
          <a:ext cx="4719835" cy="859843"/>
        </a:xfrm>
        <a:prstGeom prst="chevron">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fr-CA" sz="1600" kern="1200" noProof="0" dirty="0">
              <a:latin typeface="Arial" panose="020B0604020202020204" pitchFamily="34" charset="0"/>
              <a:cs typeface="Arial" panose="020B0604020202020204" pitchFamily="34" charset="0"/>
            </a:rPr>
            <a:t>Favoriser et célébrer le succès et les victoires</a:t>
          </a:r>
        </a:p>
      </dsp:txBody>
      <dsp:txXfrm>
        <a:off x="4212438" y="0"/>
        <a:ext cx="3859992" cy="85984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2/3/2023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t>1</a:t>
            </a:fld>
            <a:endParaRPr lang="en-US" dirty="0"/>
          </a:p>
        </p:txBody>
      </p:sp>
    </p:spTree>
    <p:extLst>
      <p:ext uri="{BB962C8B-B14F-4D97-AF65-F5344CB8AC3E}">
        <p14:creationId xmlns:p14="http://schemas.microsoft.com/office/powerpoint/2010/main" val="3164595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14</a:t>
            </a:fld>
            <a:endParaRPr lang="en-US" dirty="0"/>
          </a:p>
        </p:txBody>
      </p:sp>
    </p:spTree>
    <p:extLst>
      <p:ext uri="{BB962C8B-B14F-4D97-AF65-F5344CB8AC3E}">
        <p14:creationId xmlns:p14="http://schemas.microsoft.com/office/powerpoint/2010/main" val="505418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17</a:t>
            </a:fld>
            <a:endParaRPr lang="en-US" dirty="0"/>
          </a:p>
        </p:txBody>
      </p:sp>
    </p:spTree>
    <p:extLst>
      <p:ext uri="{BB962C8B-B14F-4D97-AF65-F5344CB8AC3E}">
        <p14:creationId xmlns:p14="http://schemas.microsoft.com/office/powerpoint/2010/main" val="1068591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19</a:t>
            </a:fld>
            <a:endParaRPr lang="en-US" dirty="0"/>
          </a:p>
        </p:txBody>
      </p:sp>
    </p:spTree>
    <p:extLst>
      <p:ext uri="{BB962C8B-B14F-4D97-AF65-F5344CB8AC3E}">
        <p14:creationId xmlns:p14="http://schemas.microsoft.com/office/powerpoint/2010/main" val="2726808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20</a:t>
            </a:fld>
            <a:endParaRPr lang="en-US" dirty="0"/>
          </a:p>
        </p:txBody>
      </p:sp>
    </p:spTree>
    <p:extLst>
      <p:ext uri="{BB962C8B-B14F-4D97-AF65-F5344CB8AC3E}">
        <p14:creationId xmlns:p14="http://schemas.microsoft.com/office/powerpoint/2010/main" val="1022660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21</a:t>
            </a:fld>
            <a:endParaRPr lang="en-US" dirty="0"/>
          </a:p>
        </p:txBody>
      </p:sp>
    </p:spTree>
    <p:extLst>
      <p:ext uri="{BB962C8B-B14F-4D97-AF65-F5344CB8AC3E}">
        <p14:creationId xmlns:p14="http://schemas.microsoft.com/office/powerpoint/2010/main" val="1009054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22</a:t>
            </a:fld>
            <a:endParaRPr lang="en-US" dirty="0"/>
          </a:p>
        </p:txBody>
      </p:sp>
    </p:spTree>
    <p:extLst>
      <p:ext uri="{BB962C8B-B14F-4D97-AF65-F5344CB8AC3E}">
        <p14:creationId xmlns:p14="http://schemas.microsoft.com/office/powerpoint/2010/main" val="1947768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23</a:t>
            </a:fld>
            <a:endParaRPr lang="en-US" dirty="0"/>
          </a:p>
        </p:txBody>
      </p:sp>
    </p:spTree>
    <p:extLst>
      <p:ext uri="{BB962C8B-B14F-4D97-AF65-F5344CB8AC3E}">
        <p14:creationId xmlns:p14="http://schemas.microsoft.com/office/powerpoint/2010/main" val="4128367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24</a:t>
            </a:fld>
            <a:endParaRPr lang="en-US" dirty="0"/>
          </a:p>
        </p:txBody>
      </p:sp>
    </p:spTree>
    <p:extLst>
      <p:ext uri="{BB962C8B-B14F-4D97-AF65-F5344CB8AC3E}">
        <p14:creationId xmlns:p14="http://schemas.microsoft.com/office/powerpoint/2010/main" val="1179898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2</a:t>
            </a:fld>
            <a:endParaRPr lang="en-US" dirty="0"/>
          </a:p>
        </p:txBody>
      </p:sp>
    </p:spTree>
    <p:extLst>
      <p:ext uri="{BB962C8B-B14F-4D97-AF65-F5344CB8AC3E}">
        <p14:creationId xmlns:p14="http://schemas.microsoft.com/office/powerpoint/2010/main" val="2842929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a:t>
            </a:r>
            <a:r>
              <a:rPr lang="en-US" dirty="0" err="1"/>
              <a:t>href</a:t>
            </a:r>
            <a:r>
              <a:rPr lang="en-US" dirty="0"/>
              <a:t>="https://www.flaticon.com/free-icons/iceberg" title="iceberg icons"&gt;Iceberg icons created by </a:t>
            </a:r>
            <a:r>
              <a:rPr lang="en-US" dirty="0" err="1"/>
              <a:t>Freepik</a:t>
            </a:r>
            <a:r>
              <a:rPr lang="en-US" dirty="0"/>
              <a:t> - </a:t>
            </a:r>
            <a:r>
              <a:rPr lang="en-US" dirty="0" err="1"/>
              <a:t>Flaticon</a:t>
            </a:r>
            <a:r>
              <a:rPr lang="en-US" dirty="0"/>
              <a:t>&lt;/a&gt;</a:t>
            </a:r>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3</a:t>
            </a:fld>
            <a:endParaRPr lang="en-US" dirty="0"/>
          </a:p>
        </p:txBody>
      </p:sp>
    </p:spTree>
    <p:extLst>
      <p:ext uri="{BB962C8B-B14F-4D97-AF65-F5344CB8AC3E}">
        <p14:creationId xmlns:p14="http://schemas.microsoft.com/office/powerpoint/2010/main" val="2312396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5</a:t>
            </a:fld>
            <a:endParaRPr lang="en-US" dirty="0"/>
          </a:p>
        </p:txBody>
      </p:sp>
    </p:spTree>
    <p:extLst>
      <p:ext uri="{BB962C8B-B14F-4D97-AF65-F5344CB8AC3E}">
        <p14:creationId xmlns:p14="http://schemas.microsoft.com/office/powerpoint/2010/main" val="716214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7</a:t>
            </a:fld>
            <a:endParaRPr lang="en-US" dirty="0"/>
          </a:p>
        </p:txBody>
      </p:sp>
    </p:spTree>
    <p:extLst>
      <p:ext uri="{BB962C8B-B14F-4D97-AF65-F5344CB8AC3E}">
        <p14:creationId xmlns:p14="http://schemas.microsoft.com/office/powerpoint/2010/main" val="3670353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8</a:t>
            </a:fld>
            <a:endParaRPr lang="en-US" dirty="0"/>
          </a:p>
        </p:txBody>
      </p:sp>
    </p:spTree>
    <p:extLst>
      <p:ext uri="{BB962C8B-B14F-4D97-AF65-F5344CB8AC3E}">
        <p14:creationId xmlns:p14="http://schemas.microsoft.com/office/powerpoint/2010/main" val="2742685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10</a:t>
            </a:fld>
            <a:endParaRPr lang="en-US" dirty="0"/>
          </a:p>
        </p:txBody>
      </p:sp>
    </p:spTree>
    <p:extLst>
      <p:ext uri="{BB962C8B-B14F-4D97-AF65-F5344CB8AC3E}">
        <p14:creationId xmlns:p14="http://schemas.microsoft.com/office/powerpoint/2010/main" val="36671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11</a:t>
            </a:fld>
            <a:endParaRPr lang="en-US" dirty="0"/>
          </a:p>
        </p:txBody>
      </p:sp>
    </p:spTree>
    <p:extLst>
      <p:ext uri="{BB962C8B-B14F-4D97-AF65-F5344CB8AC3E}">
        <p14:creationId xmlns:p14="http://schemas.microsoft.com/office/powerpoint/2010/main" val="14383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12</a:t>
            </a:fld>
            <a:endParaRPr lang="en-US" dirty="0"/>
          </a:p>
        </p:txBody>
      </p:sp>
    </p:spTree>
    <p:extLst>
      <p:ext uri="{BB962C8B-B14F-4D97-AF65-F5344CB8AC3E}">
        <p14:creationId xmlns:p14="http://schemas.microsoft.com/office/powerpoint/2010/main" val="9862846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0297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280316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9651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74525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2884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216990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76628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06439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643043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53741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834200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45292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134067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900892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36475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141672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243374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36404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0" nam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61681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60592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14809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76944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91130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6031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goc_fip_2c_f.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615684" y="6396331"/>
            <a:ext cx="2294641" cy="217128"/>
          </a:xfrm>
          <a:prstGeom prst="rect">
            <a:avLst/>
          </a:prstGeom>
        </p:spPr>
      </p:pic>
      <p:graphicFrame>
        <p:nvGraphicFramePr>
          <p:cNvPr id="4" name="Object 3" hidden="1"/>
          <p:cNvGraphicFramePr>
            <a:graphicFrameLocks noChangeAspect="1"/>
          </p:cNvGraphicFramePr>
          <p:nvPr userDrawn="1">
            <p:custDataLst>
              <p:tags r:id="rId25"/>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7" imgW="473" imgH="473" progId="TCLayout.ActiveDocument.1">
                  <p:embed/>
                </p:oleObj>
              </mc:Choice>
              <mc:Fallback>
                <p:oleObj name="think-cell Slide" r:id="rId27" imgW="473" imgH="473" progId="TCLayout.ActiveDocument.1">
                  <p:embed/>
                  <p:pic>
                    <p:nvPicPr>
                      <p:cNvPr id="0" name=""/>
                      <p:cNvPicPr/>
                      <p:nvPr/>
                    </p:nvPicPr>
                    <p:blipFill>
                      <a:blip r:embed="rId28"/>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29"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0"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5" name="Picture 4" descr="GCworkplace-FullColour-FR-grey.png"/>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131426" y="193640"/>
            <a:ext cx="1598612" cy="296476"/>
          </a:xfrm>
          <a:prstGeom prst="rect">
            <a:avLst/>
          </a:prstGeom>
        </p:spPr>
      </p:pic>
    </p:spTree>
    <p:extLst>
      <p:ext uri="{BB962C8B-B14F-4D97-AF65-F5344CB8AC3E}">
        <p14:creationId xmlns:p14="http://schemas.microsoft.com/office/powerpoint/2010/main" val="36017764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3" r:id="rId3"/>
    <p:sldLayoutId id="2147483674" r:id="rId4"/>
    <p:sldLayoutId id="2147483672" r:id="rId5"/>
    <p:sldLayoutId id="2147483652" r:id="rId6"/>
    <p:sldLayoutId id="2147483653" r:id="rId7"/>
    <p:sldLayoutId id="2147483660" r:id="rId8"/>
    <p:sldLayoutId id="2147483661" r:id="rId9"/>
    <p:sldLayoutId id="2147483662" r:id="rId10"/>
    <p:sldLayoutId id="2147483665" r:id="rId11"/>
    <p:sldLayoutId id="2147483666" r:id="rId12"/>
    <p:sldLayoutId id="2147483667" r:id="rId13"/>
    <p:sldLayoutId id="2147483654" r:id="rId14"/>
    <p:sldLayoutId id="2147483655" r:id="rId15"/>
    <p:sldLayoutId id="2147483656" r:id="rId16"/>
    <p:sldLayoutId id="2147483663" r:id="rId17"/>
    <p:sldLayoutId id="2147483664" r:id="rId18"/>
    <p:sldLayoutId id="2147483668" r:id="rId19"/>
    <p:sldLayoutId id="2147483669" r:id="rId20"/>
    <p:sldLayoutId id="2147483670" r:id="rId21"/>
    <p:sldLayoutId id="2147483657" r:id="rId22"/>
    <p:sldLayoutId id="2147483671"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2.emf"/><Relationship Id="rId5" Type="http://schemas.openxmlformats.org/officeDocument/2006/relationships/oleObject" Target="../embeddings/oleObject7.bin"/><Relationship Id="rId10" Type="http://schemas.openxmlformats.org/officeDocument/2006/relationships/image" Target="../media/image1.png"/><Relationship Id="rId4" Type="http://schemas.openxmlformats.org/officeDocument/2006/relationships/image" Target="../media/image5.jpg"/><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7.sv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14.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43.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45.svg"/></Relationships>
</file>

<file path=ppt/slides/_rels/slide2.xml.rels><?xml version="1.0" encoding="UTF-8" standalone="yes"?>
<Relationships xmlns="http://schemas.openxmlformats.org/package/2006/relationships"><Relationship Id="rId8" Type="http://schemas.openxmlformats.org/officeDocument/2006/relationships/hyperlink" Target="https://wiki.gccollab.ca/images/1/13/WTP_-_People_Manager_Toolkit_General_Guide_EN.pptx" TargetMode="External"/><Relationship Id="rId3" Type="http://schemas.openxmlformats.org/officeDocument/2006/relationships/slide" Target="slide3.xml"/><Relationship Id="rId7" Type="http://schemas.openxmlformats.org/officeDocument/2006/relationships/slide" Target="slide19.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slide" Target="slide13.xml"/><Relationship Id="rId5" Type="http://schemas.openxmlformats.org/officeDocument/2006/relationships/slide" Target="slide9.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47.sv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49.sv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51.sv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53.svg"/></Relationships>
</file>

<file path=ppt/slides/_rels/slide24.xml.rels><?xml version="1.0" encoding="UTF-8" standalone="yes"?>
<Relationships xmlns="http://schemas.openxmlformats.org/package/2006/relationships"><Relationship Id="rId8" Type="http://schemas.openxmlformats.org/officeDocument/2006/relationships/hyperlink" Target="https://wfhresearch.com/" TargetMode="External"/><Relationship Id="rId3" Type="http://schemas.openxmlformats.org/officeDocument/2006/relationships/hyperlink" Target="https://csps-efpc.gc.ca/covid-19-fra.aspx" TargetMode="External"/><Relationship Id="rId7" Type="http://schemas.openxmlformats.org/officeDocument/2006/relationships/hyperlink" Target="https://clouddamcdnprodep.azureedge.net/gdc/gdcNr7VEG/original"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hyperlink" Target="https://blog.google/documents/53/FINAL_External_Distributed_Work__Google_Playbooks.pdf/" TargetMode="External"/><Relationship Id="rId5" Type="http://schemas.openxmlformats.org/officeDocument/2006/relationships/hyperlink" Target="https://www.canada.ca/fr/gouvernement/fonctionpublique/covid-19/travail-distance.html" TargetMode="External"/><Relationship Id="rId4" Type="http://schemas.openxmlformats.org/officeDocument/2006/relationships/hyperlink" Target="https://busrides-trajetsenbus.csps-efpc.gc.ca/fr/ep-23-fr" TargetMode="External"/><Relationship Id="rId9" Type="http://schemas.openxmlformats.org/officeDocument/2006/relationships/hyperlink" Target="https://hbr.org/2015/04/the-subtle-ways-our-screens-are-pushing-us-apar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gcpedia.gc.ca/wiki/Programme_de_transformation_du_milieu_de_travail%E2%80%8B"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07879D9-EFDA-4657-A866-22AE5C92D3A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5" y="-9848"/>
            <a:ext cx="12189212" cy="6867848"/>
          </a:xfrm>
          <a:prstGeom prst="rect">
            <a:avLst/>
          </a:prstGeom>
        </p:spPr>
      </p:pic>
      <p:graphicFrame>
        <p:nvGraphicFramePr>
          <p:cNvPr id="4" name="Object 3">
            <a:extLs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9398033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a:extLst>
              <a:ext uri="{C183D7F6-B498-43B3-948B-1728B52AA6E4}">
                <adec:decorative xmlns:adec="http://schemas.microsoft.com/office/drawing/2017/decorative" val="1"/>
              </a:ext>
            </a:extLst>
          </p:cNvPr>
          <p:cNvSpPr/>
          <p:nvPr/>
        </p:nvSpPr>
        <p:spPr>
          <a:xfrm>
            <a:off x="10133" y="0"/>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5682" y="422911"/>
            <a:ext cx="2906818" cy="567491"/>
          </a:xfrm>
          <a:prstGeom prst="rect">
            <a:avLst/>
          </a:prstGeom>
        </p:spPr>
      </p:pic>
      <p:sp>
        <p:nvSpPr>
          <p:cNvPr id="2" name="Title 1"/>
          <p:cNvSpPr>
            <a:spLocks noGrp="1"/>
          </p:cNvSpPr>
          <p:nvPr>
            <p:ph type="ctrTitle"/>
          </p:nvPr>
        </p:nvSpPr>
        <p:spPr>
          <a:xfrm>
            <a:off x="627023" y="1759770"/>
            <a:ext cx="4291123" cy="1590327"/>
          </a:xfrm>
        </p:spPr>
        <p:txBody>
          <a:bodyPr>
            <a:normAutofit fontScale="90000"/>
          </a:bodyPr>
          <a:lstStyle/>
          <a:p>
            <a:r>
              <a:rPr lang="fr-CA" dirty="0">
                <a:solidFill>
                  <a:schemeClr val="bg1"/>
                </a:solidFill>
              </a:rPr>
              <a:t>Boîte à outils du gestionnaire du personnel</a:t>
            </a:r>
            <a:endParaRPr lang="fr-CA" dirty="0"/>
          </a:p>
        </p:txBody>
      </p:sp>
      <p:sp>
        <p:nvSpPr>
          <p:cNvPr id="3" name="Subtitle 2"/>
          <p:cNvSpPr>
            <a:spLocks noGrp="1"/>
          </p:cNvSpPr>
          <p:nvPr>
            <p:ph type="subTitle" idx="1"/>
          </p:nvPr>
        </p:nvSpPr>
        <p:spPr>
          <a:xfrm>
            <a:off x="627023" y="3781256"/>
            <a:ext cx="3699434" cy="678352"/>
          </a:xfrm>
        </p:spPr>
        <p:txBody>
          <a:bodyPr>
            <a:normAutofit/>
          </a:bodyPr>
          <a:lstStyle/>
          <a:p>
            <a:r>
              <a:rPr lang="fr-CA" dirty="0">
                <a:solidFill>
                  <a:schemeClr val="accent2"/>
                </a:solidFill>
              </a:rPr>
              <a:t>Un guide pour la gestion du changement et le soutien des membres de l’équipe</a:t>
            </a:r>
          </a:p>
        </p:txBody>
      </p:sp>
      <p:sp>
        <p:nvSpPr>
          <p:cNvPr id="5" name="Text Placeholder 4"/>
          <p:cNvSpPr>
            <a:spLocks noGrp="1"/>
          </p:cNvSpPr>
          <p:nvPr>
            <p:ph type="body" sz="quarter" idx="13"/>
          </p:nvPr>
        </p:nvSpPr>
        <p:spPr>
          <a:xfrm>
            <a:off x="544513" y="4680495"/>
            <a:ext cx="3494087" cy="526957"/>
          </a:xfrm>
        </p:spPr>
        <p:txBody>
          <a:bodyPr/>
          <a:lstStyle/>
          <a:p>
            <a:br>
              <a:rPr lang="fr-CA" dirty="0">
                <a:solidFill>
                  <a:schemeClr val="bg1"/>
                </a:solidFill>
              </a:rPr>
            </a:br>
            <a:r>
              <a:rPr lang="fr-CA" sz="1100" dirty="0">
                <a:solidFill>
                  <a:schemeClr val="bg1"/>
                </a:solidFill>
              </a:rPr>
              <a:t>Date : Février 2023</a:t>
            </a:r>
          </a:p>
        </p:txBody>
      </p:sp>
      <p:sp>
        <p:nvSpPr>
          <p:cNvPr id="9" name="Rectangle 8">
            <a:extLst>
              <a:ext uri="{C183D7F6-B498-43B3-948B-1728B52AA6E4}">
                <adec:decorative xmlns:adec="http://schemas.microsoft.com/office/drawing/2017/decorative" val="1"/>
              </a:ext>
            </a:extLst>
          </p:cNvPr>
          <p:cNvSpPr/>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hlinkClick r:id="rId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C183D7F6-B498-43B3-948B-1728B52AA6E4}">
                <adec:decorative xmlns:adec="http://schemas.microsoft.com/office/drawing/2017/decorative" val="1"/>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7023" y="6396331"/>
            <a:ext cx="2294641" cy="217128"/>
          </a:xfrm>
          <a:prstGeom prst="rect">
            <a:avLst/>
          </a:prstGeom>
        </p:spPr>
      </p:pic>
    </p:spTree>
    <p:extLst>
      <p:ext uri="{BB962C8B-B14F-4D97-AF65-F5344CB8AC3E}">
        <p14:creationId xmlns:p14="http://schemas.microsoft.com/office/powerpoint/2010/main" val="3780333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84292-B564-42A1-87E0-C35F7892D6D3}"/>
              </a:ext>
            </a:extLst>
          </p:cNvPr>
          <p:cNvSpPr>
            <a:spLocks noGrp="1"/>
          </p:cNvSpPr>
          <p:nvPr>
            <p:ph type="title"/>
          </p:nvPr>
        </p:nvSpPr>
        <p:spPr/>
        <p:txBody>
          <a:bodyPr>
            <a:normAutofit/>
          </a:bodyPr>
          <a:lstStyle/>
          <a:p>
            <a:r>
              <a:rPr lang="fr-CA" dirty="0"/>
              <a:t>Tactiques pour s’équiper tôt </a:t>
            </a:r>
          </a:p>
        </p:txBody>
      </p:sp>
      <p:grpSp>
        <p:nvGrpSpPr>
          <p:cNvPr id="95" name="Group 94" descr="Chart with ''you'' in the middle, splitting up in 4 categories : Attend, Plan, Anticipate, and Review, which all include ways to achieve these. ">
            <a:extLst>
              <a:ext uri="{FF2B5EF4-FFF2-40B4-BE49-F238E27FC236}">
                <a16:creationId xmlns:a16="http://schemas.microsoft.com/office/drawing/2014/main" id="{75ED06EC-ACE2-45AA-9474-A44684B0749A}"/>
              </a:ext>
            </a:extLst>
          </p:cNvPr>
          <p:cNvGrpSpPr/>
          <p:nvPr/>
        </p:nvGrpSpPr>
        <p:grpSpPr>
          <a:xfrm>
            <a:off x="753699" y="1320462"/>
            <a:ext cx="10808980" cy="5257003"/>
            <a:chOff x="819862" y="1248148"/>
            <a:chExt cx="10808980" cy="5257003"/>
          </a:xfrm>
        </p:grpSpPr>
        <p:cxnSp>
          <p:nvCxnSpPr>
            <p:cNvPr id="22" name="Straight Connector 21">
              <a:extLst>
                <a:ext uri="{FF2B5EF4-FFF2-40B4-BE49-F238E27FC236}">
                  <a16:creationId xmlns:a16="http://schemas.microsoft.com/office/drawing/2014/main" id="{0AAF9BE2-E292-4B99-8604-3FEA1285D861}"/>
                </a:ext>
              </a:extLst>
            </p:cNvPr>
            <p:cNvCxnSpPr>
              <a:cxnSpLocks/>
              <a:stCxn id="3" idx="1"/>
            </p:cNvCxnSpPr>
            <p:nvPr/>
          </p:nvCxnSpPr>
          <p:spPr>
            <a:xfrm flipH="1" flipV="1">
              <a:off x="4999893" y="2969299"/>
              <a:ext cx="477906" cy="26676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1F3A06C-C98D-44F6-BB55-A3E3C8D3BE14}"/>
                </a:ext>
              </a:extLst>
            </p:cNvPr>
            <p:cNvCxnSpPr>
              <a:cxnSpLocks/>
              <a:stCxn id="3" idx="7"/>
            </p:cNvCxnSpPr>
            <p:nvPr/>
          </p:nvCxnSpPr>
          <p:spPr>
            <a:xfrm flipV="1">
              <a:off x="6577929" y="2994901"/>
              <a:ext cx="489411" cy="241159"/>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40EC133-E111-474A-A837-CB5F69034959}"/>
                </a:ext>
              </a:extLst>
            </p:cNvPr>
            <p:cNvCxnSpPr>
              <a:cxnSpLocks/>
              <a:stCxn id="3" idx="3"/>
            </p:cNvCxnSpPr>
            <p:nvPr/>
          </p:nvCxnSpPr>
          <p:spPr>
            <a:xfrm flipH="1">
              <a:off x="4986427" y="3863099"/>
              <a:ext cx="491372" cy="36788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0438EFE-EF2D-4340-8909-5E31635F1E65}"/>
                </a:ext>
              </a:extLst>
            </p:cNvPr>
            <p:cNvCxnSpPr>
              <a:cxnSpLocks/>
              <a:stCxn id="3" idx="5"/>
            </p:cNvCxnSpPr>
            <p:nvPr/>
          </p:nvCxnSpPr>
          <p:spPr>
            <a:xfrm>
              <a:off x="6577929" y="3863099"/>
              <a:ext cx="592487" cy="432107"/>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E724524-15B1-4B11-A9F0-1A25CDB055F5}"/>
                </a:ext>
              </a:extLst>
            </p:cNvPr>
            <p:cNvCxnSpPr>
              <a:cxnSpLocks/>
              <a:stCxn id="6" idx="0"/>
              <a:endCxn id="12" idx="2"/>
            </p:cNvCxnSpPr>
            <p:nvPr/>
          </p:nvCxnSpPr>
          <p:spPr>
            <a:xfrm flipH="1" flipV="1">
              <a:off x="4080233" y="2167549"/>
              <a:ext cx="266519" cy="164861"/>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A08ACF9-E869-4E4A-8084-55DE24A363A9}"/>
                </a:ext>
              </a:extLst>
            </p:cNvPr>
            <p:cNvCxnSpPr>
              <a:cxnSpLocks/>
              <a:endCxn id="14" idx="3"/>
            </p:cNvCxnSpPr>
            <p:nvPr/>
          </p:nvCxnSpPr>
          <p:spPr>
            <a:xfrm flipH="1" flipV="1">
              <a:off x="2918293" y="2433787"/>
              <a:ext cx="878394" cy="181567"/>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B877085-0FEB-437A-B02D-D6F1AB12EBA8}"/>
                </a:ext>
              </a:extLst>
            </p:cNvPr>
            <p:cNvCxnSpPr>
              <a:cxnSpLocks/>
              <a:stCxn id="6" idx="3"/>
              <a:endCxn id="13" idx="3"/>
            </p:cNvCxnSpPr>
            <p:nvPr/>
          </p:nvCxnSpPr>
          <p:spPr>
            <a:xfrm flipH="1">
              <a:off x="3125346" y="3089313"/>
              <a:ext cx="671341" cy="453956"/>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F558360-52CD-4C6A-A769-7C3BCBE09B0A}"/>
                </a:ext>
              </a:extLst>
            </p:cNvPr>
            <p:cNvCxnSpPr>
              <a:cxnSpLocks/>
              <a:stCxn id="7" idx="2"/>
              <a:endCxn id="10" idx="3"/>
            </p:cNvCxnSpPr>
            <p:nvPr/>
          </p:nvCxnSpPr>
          <p:spPr>
            <a:xfrm flipH="1">
              <a:off x="2954532" y="4418165"/>
              <a:ext cx="614310" cy="53018"/>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4A7A824-1496-479D-A7A2-28AAFD05CB1E}"/>
                </a:ext>
              </a:extLst>
            </p:cNvPr>
            <p:cNvCxnSpPr>
              <a:cxnSpLocks/>
              <a:stCxn id="7" idx="3"/>
              <a:endCxn id="9" idx="3"/>
            </p:cNvCxnSpPr>
            <p:nvPr/>
          </p:nvCxnSpPr>
          <p:spPr>
            <a:xfrm flipH="1">
              <a:off x="3125346" y="4731684"/>
              <a:ext cx="671341" cy="639874"/>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C9A0241-E804-4B41-8788-9468B032CB5E}"/>
                </a:ext>
              </a:extLst>
            </p:cNvPr>
            <p:cNvCxnSpPr>
              <a:cxnSpLocks/>
              <a:stCxn id="7" idx="4"/>
              <a:endCxn id="11" idx="0"/>
            </p:cNvCxnSpPr>
            <p:nvPr/>
          </p:nvCxnSpPr>
          <p:spPr>
            <a:xfrm flipH="1">
              <a:off x="4344239" y="4861548"/>
              <a:ext cx="2513" cy="919432"/>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C915F21-8E91-4F33-BCCA-EEBE5F056168}"/>
                </a:ext>
              </a:extLst>
            </p:cNvPr>
            <p:cNvCxnSpPr>
              <a:cxnSpLocks/>
              <a:stCxn id="5" idx="4"/>
            </p:cNvCxnSpPr>
            <p:nvPr/>
          </p:nvCxnSpPr>
          <p:spPr>
            <a:xfrm>
              <a:off x="7720481" y="4861549"/>
              <a:ext cx="0" cy="724201"/>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B550355-11C0-42FC-A011-18A1858ACA34}"/>
                </a:ext>
              </a:extLst>
            </p:cNvPr>
            <p:cNvCxnSpPr>
              <a:stCxn id="5" idx="5"/>
            </p:cNvCxnSpPr>
            <p:nvPr/>
          </p:nvCxnSpPr>
          <p:spPr>
            <a:xfrm>
              <a:off x="8270546" y="4731685"/>
              <a:ext cx="633659" cy="589595"/>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C23ED8E-8FCC-4FC3-B632-791CB50D9A16}"/>
                </a:ext>
              </a:extLst>
            </p:cNvPr>
            <p:cNvCxnSpPr>
              <a:cxnSpLocks/>
              <a:stCxn id="5" idx="6"/>
              <a:endCxn id="15" idx="1"/>
            </p:cNvCxnSpPr>
            <p:nvPr/>
          </p:nvCxnSpPr>
          <p:spPr>
            <a:xfrm>
              <a:off x="8498391" y="4418166"/>
              <a:ext cx="770456" cy="183986"/>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AC9AB1D-2FC8-4938-B4AF-3684D135CF94}"/>
                </a:ext>
              </a:extLst>
            </p:cNvPr>
            <p:cNvCxnSpPr>
              <a:stCxn id="4" idx="7"/>
            </p:cNvCxnSpPr>
            <p:nvPr/>
          </p:nvCxnSpPr>
          <p:spPr>
            <a:xfrm flipV="1">
              <a:off x="8270546" y="2115901"/>
              <a:ext cx="200214" cy="346373"/>
            </a:xfrm>
            <a:prstGeom prst="line">
              <a:avLst/>
            </a:prstGeom>
            <a:ln w="190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C3A5ADF-5F7A-48A0-8875-32838D048F4F}"/>
                </a:ext>
              </a:extLst>
            </p:cNvPr>
            <p:cNvCxnSpPr>
              <a:cxnSpLocks/>
              <a:endCxn id="19" idx="1"/>
            </p:cNvCxnSpPr>
            <p:nvPr/>
          </p:nvCxnSpPr>
          <p:spPr>
            <a:xfrm flipV="1">
              <a:off x="8470760" y="2225355"/>
              <a:ext cx="798087" cy="404227"/>
            </a:xfrm>
            <a:prstGeom prst="line">
              <a:avLst/>
            </a:prstGeom>
            <a:ln w="190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DB1D14A-BA5F-4AE9-99F9-16B16D9043F0}"/>
                </a:ext>
              </a:extLst>
            </p:cNvPr>
            <p:cNvCxnSpPr>
              <a:cxnSpLocks/>
              <a:stCxn id="4" idx="5"/>
              <a:endCxn id="20" idx="1"/>
            </p:cNvCxnSpPr>
            <p:nvPr/>
          </p:nvCxnSpPr>
          <p:spPr>
            <a:xfrm>
              <a:off x="8270546" y="3089313"/>
              <a:ext cx="592487" cy="339687"/>
            </a:xfrm>
            <a:prstGeom prst="line">
              <a:avLst/>
            </a:prstGeom>
            <a:ln w="19050">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1BE14FE4-A5A4-46E8-8932-A7EEEA14B718}"/>
                </a:ext>
              </a:extLst>
            </p:cNvPr>
            <p:cNvSpPr/>
            <p:nvPr/>
          </p:nvSpPr>
          <p:spPr>
            <a:xfrm>
              <a:off x="5249954" y="3106196"/>
              <a:ext cx="1555820" cy="88676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dirty="0">
                  <a:solidFill>
                    <a:schemeClr val="tx1"/>
                  </a:solidFill>
                  <a:latin typeface="Arial" panose="020B0604020202020204" pitchFamily="34" charset="0"/>
                  <a:cs typeface="Arial" panose="020B0604020202020204" pitchFamily="34" charset="0"/>
                </a:rPr>
                <a:t>Vous</a:t>
              </a:r>
            </a:p>
          </p:txBody>
        </p:sp>
        <p:sp>
          <p:nvSpPr>
            <p:cNvPr id="4" name="Oval 3">
              <a:extLst>
                <a:ext uri="{FF2B5EF4-FFF2-40B4-BE49-F238E27FC236}">
                  <a16:creationId xmlns:a16="http://schemas.microsoft.com/office/drawing/2014/main" id="{23BD6127-51A4-4639-9311-475EA0DBC382}"/>
                </a:ext>
              </a:extLst>
            </p:cNvPr>
            <p:cNvSpPr/>
            <p:nvPr/>
          </p:nvSpPr>
          <p:spPr>
            <a:xfrm>
              <a:off x="6942571" y="2332410"/>
              <a:ext cx="1555820" cy="88676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latin typeface="Arial" panose="020B0604020202020204" pitchFamily="34" charset="0"/>
                  <a:cs typeface="Arial" panose="020B0604020202020204" pitchFamily="34" charset="0"/>
                </a:rPr>
                <a:t>Réviser</a:t>
              </a:r>
            </a:p>
          </p:txBody>
        </p:sp>
        <p:sp>
          <p:nvSpPr>
            <p:cNvPr id="5" name="Oval 4">
              <a:extLst>
                <a:ext uri="{FF2B5EF4-FFF2-40B4-BE49-F238E27FC236}">
                  <a16:creationId xmlns:a16="http://schemas.microsoft.com/office/drawing/2014/main" id="{25993ADE-C0E3-4A0D-8C69-B727FBA05803}"/>
                </a:ext>
              </a:extLst>
            </p:cNvPr>
            <p:cNvSpPr/>
            <p:nvPr/>
          </p:nvSpPr>
          <p:spPr>
            <a:xfrm>
              <a:off x="6942571" y="3974782"/>
              <a:ext cx="1555820" cy="8867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latin typeface="Arial" panose="020B0604020202020204" pitchFamily="34" charset="0"/>
                  <a:cs typeface="Arial" panose="020B0604020202020204" pitchFamily="34" charset="0"/>
                </a:rPr>
                <a:t>Prévoir</a:t>
              </a:r>
            </a:p>
          </p:txBody>
        </p:sp>
        <p:sp>
          <p:nvSpPr>
            <p:cNvPr id="6" name="Oval 5">
              <a:extLst>
                <a:ext uri="{FF2B5EF4-FFF2-40B4-BE49-F238E27FC236}">
                  <a16:creationId xmlns:a16="http://schemas.microsoft.com/office/drawing/2014/main" id="{514A5A59-28E4-4E25-8705-5578DBAE467E}"/>
                </a:ext>
              </a:extLst>
            </p:cNvPr>
            <p:cNvSpPr/>
            <p:nvPr/>
          </p:nvSpPr>
          <p:spPr>
            <a:xfrm>
              <a:off x="3568842" y="2332410"/>
              <a:ext cx="1555820" cy="8867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latin typeface="Arial" panose="020B0604020202020204" pitchFamily="34" charset="0"/>
                  <a:cs typeface="Arial" panose="020B0604020202020204" pitchFamily="34" charset="0"/>
                </a:rPr>
                <a:t>Participer</a:t>
              </a:r>
            </a:p>
          </p:txBody>
        </p:sp>
        <p:sp>
          <p:nvSpPr>
            <p:cNvPr id="7" name="Oval 6">
              <a:extLst>
                <a:ext uri="{FF2B5EF4-FFF2-40B4-BE49-F238E27FC236}">
                  <a16:creationId xmlns:a16="http://schemas.microsoft.com/office/drawing/2014/main" id="{384DE798-7080-4C8D-8146-9E258C759A97}"/>
                </a:ext>
              </a:extLst>
            </p:cNvPr>
            <p:cNvSpPr/>
            <p:nvPr/>
          </p:nvSpPr>
          <p:spPr>
            <a:xfrm>
              <a:off x="3568842" y="3974781"/>
              <a:ext cx="1555820" cy="8867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latin typeface="Arial" panose="020B0604020202020204" pitchFamily="34" charset="0"/>
                  <a:cs typeface="Arial" panose="020B0604020202020204" pitchFamily="34" charset="0"/>
                </a:rPr>
                <a:t>Planifier</a:t>
              </a:r>
            </a:p>
          </p:txBody>
        </p:sp>
        <p:sp>
          <p:nvSpPr>
            <p:cNvPr id="9" name="TextBox 8">
              <a:extLst>
                <a:ext uri="{FF2B5EF4-FFF2-40B4-BE49-F238E27FC236}">
                  <a16:creationId xmlns:a16="http://schemas.microsoft.com/office/drawing/2014/main" id="{965725A6-16F0-4750-9A5B-70A2E7B126E8}"/>
                </a:ext>
              </a:extLst>
            </p:cNvPr>
            <p:cNvSpPr txBox="1"/>
            <p:nvPr/>
          </p:nvSpPr>
          <p:spPr>
            <a:xfrm>
              <a:off x="1376932" y="5116169"/>
              <a:ext cx="1748414" cy="510778"/>
            </a:xfrm>
            <a:prstGeom prst="roundRect">
              <a:avLst/>
            </a:prstGeom>
            <a:solidFill>
              <a:schemeClr val="accent2">
                <a:lumMod val="20000"/>
                <a:lumOff val="80000"/>
              </a:schemeClr>
            </a:solidFill>
          </p:spPr>
          <p:txBody>
            <a:bodyPr wrap="square" rtlCol="0">
              <a:spAutoFit/>
            </a:bodyPr>
            <a:lstStyle/>
            <a:p>
              <a:pPr algn="ctr"/>
              <a:r>
                <a:rPr lang="fr-CA" sz="1200" dirty="0">
                  <a:latin typeface="Arial" panose="020B0604020202020204" pitchFamily="34" charset="0"/>
                  <a:cs typeface="Arial" panose="020B0604020202020204" pitchFamily="34" charset="0"/>
                </a:rPr>
                <a:t>Organiser une réunion d’équipe périodique</a:t>
              </a:r>
            </a:p>
          </p:txBody>
        </p:sp>
        <p:sp>
          <p:nvSpPr>
            <p:cNvPr id="10" name="TextBox 9">
              <a:extLst>
                <a:ext uri="{FF2B5EF4-FFF2-40B4-BE49-F238E27FC236}">
                  <a16:creationId xmlns:a16="http://schemas.microsoft.com/office/drawing/2014/main" id="{FA62099A-5525-474C-8967-0E1126F9828B}"/>
                </a:ext>
              </a:extLst>
            </p:cNvPr>
            <p:cNvSpPr txBox="1"/>
            <p:nvPr/>
          </p:nvSpPr>
          <p:spPr>
            <a:xfrm>
              <a:off x="1206118" y="4011482"/>
              <a:ext cx="1748414" cy="919401"/>
            </a:xfrm>
            <a:prstGeom prst="roundRect">
              <a:avLst/>
            </a:prstGeom>
            <a:solidFill>
              <a:schemeClr val="accent2">
                <a:lumMod val="20000"/>
                <a:lumOff val="80000"/>
              </a:schemeClr>
            </a:solidFill>
          </p:spPr>
          <p:txBody>
            <a:bodyPr wrap="square" rtlCol="0">
              <a:spAutoFit/>
            </a:bodyPr>
            <a:lstStyle/>
            <a:p>
              <a:pPr algn="ctr"/>
              <a:r>
                <a:rPr lang="fr-CA" sz="1200" dirty="0">
                  <a:latin typeface="Arial" panose="020B0604020202020204" pitchFamily="34" charset="0"/>
                  <a:cs typeface="Arial" panose="020B0604020202020204" pitchFamily="34" charset="0"/>
                </a:rPr>
                <a:t>Mettre en place des points de contact pour les membres de l’équipe</a:t>
              </a:r>
            </a:p>
          </p:txBody>
        </p:sp>
        <p:sp>
          <p:nvSpPr>
            <p:cNvPr id="11" name="TextBox 10">
              <a:extLst>
                <a:ext uri="{FF2B5EF4-FFF2-40B4-BE49-F238E27FC236}">
                  <a16:creationId xmlns:a16="http://schemas.microsoft.com/office/drawing/2014/main" id="{55E9A25A-A7FA-48FD-99C4-0BF7E01A129E}"/>
                </a:ext>
              </a:extLst>
            </p:cNvPr>
            <p:cNvSpPr txBox="1"/>
            <p:nvPr/>
          </p:nvSpPr>
          <p:spPr>
            <a:xfrm>
              <a:off x="3470032" y="5780980"/>
              <a:ext cx="1748414" cy="510778"/>
            </a:xfrm>
            <a:prstGeom prst="roundRect">
              <a:avLst/>
            </a:prstGeom>
            <a:solidFill>
              <a:schemeClr val="accent2">
                <a:lumMod val="20000"/>
                <a:lumOff val="80000"/>
              </a:schemeClr>
            </a:solidFill>
          </p:spPr>
          <p:txBody>
            <a:bodyPr wrap="square" rtlCol="0">
              <a:spAutoFit/>
            </a:bodyPr>
            <a:lstStyle/>
            <a:p>
              <a:pPr algn="ctr"/>
              <a:r>
                <a:rPr lang="fr-CA" sz="1200" dirty="0">
                  <a:latin typeface="Arial" panose="020B0604020202020204" pitchFamily="34" charset="0"/>
                  <a:cs typeface="Arial" panose="020B0604020202020204" pitchFamily="34" charset="0"/>
                </a:rPr>
                <a:t>Mise à jour de votre charte d’équipe</a:t>
              </a:r>
            </a:p>
          </p:txBody>
        </p:sp>
        <p:sp>
          <p:nvSpPr>
            <p:cNvPr id="12" name="TextBox 11">
              <a:extLst>
                <a:ext uri="{FF2B5EF4-FFF2-40B4-BE49-F238E27FC236}">
                  <a16:creationId xmlns:a16="http://schemas.microsoft.com/office/drawing/2014/main" id="{0B889BA4-A29C-4881-B7BB-8F60827064B8}"/>
                </a:ext>
              </a:extLst>
            </p:cNvPr>
            <p:cNvSpPr txBox="1"/>
            <p:nvPr/>
          </p:nvSpPr>
          <p:spPr>
            <a:xfrm>
              <a:off x="3031017" y="1452460"/>
              <a:ext cx="2098431" cy="715089"/>
            </a:xfrm>
            <a:prstGeom prst="roundRect">
              <a:avLst/>
            </a:prstGeom>
            <a:solidFill>
              <a:schemeClr val="accent3">
                <a:lumMod val="20000"/>
                <a:lumOff val="80000"/>
              </a:schemeClr>
            </a:solidFill>
          </p:spPr>
          <p:txBody>
            <a:bodyPr wrap="square" rtlCol="0">
              <a:spAutoFit/>
            </a:bodyPr>
            <a:lstStyle/>
            <a:p>
              <a:pPr algn="ctr"/>
              <a:r>
                <a:rPr lang="fr-CA" sz="1200" dirty="0">
                  <a:latin typeface="Arial" panose="020B0604020202020204" pitchFamily="34" charset="0"/>
                  <a:cs typeface="Arial" panose="020B0604020202020204" pitchFamily="34" charset="0"/>
                </a:rPr>
                <a:t>Participer à toutes les activités de mobilisation liées au projet</a:t>
              </a:r>
            </a:p>
          </p:txBody>
        </p:sp>
        <p:sp>
          <p:nvSpPr>
            <p:cNvPr id="13" name="TextBox 12">
              <a:extLst>
                <a:ext uri="{FF2B5EF4-FFF2-40B4-BE49-F238E27FC236}">
                  <a16:creationId xmlns:a16="http://schemas.microsoft.com/office/drawing/2014/main" id="{D1C35FD5-5B2D-49DF-9B67-BF5D528B3F69}"/>
                </a:ext>
              </a:extLst>
            </p:cNvPr>
            <p:cNvSpPr txBox="1"/>
            <p:nvPr/>
          </p:nvSpPr>
          <p:spPr>
            <a:xfrm>
              <a:off x="819862" y="3185724"/>
              <a:ext cx="2305484" cy="715089"/>
            </a:xfrm>
            <a:prstGeom prst="roundRect">
              <a:avLst/>
            </a:prstGeom>
            <a:solidFill>
              <a:schemeClr val="accent3">
                <a:lumMod val="20000"/>
                <a:lumOff val="80000"/>
              </a:schemeClr>
            </a:solidFill>
          </p:spPr>
          <p:txBody>
            <a:bodyPr wrap="square" rtlCol="0">
              <a:spAutoFit/>
            </a:bodyPr>
            <a:lstStyle/>
            <a:p>
              <a:pPr algn="ctr"/>
              <a:r>
                <a:rPr lang="fr-CA" sz="1200" dirty="0">
                  <a:latin typeface="Arial" panose="020B0604020202020204" pitchFamily="34" charset="0"/>
                  <a:cs typeface="Arial" panose="020B0604020202020204" pitchFamily="34" charset="0"/>
                </a:rPr>
                <a:t>Participer et partager toute information pertinente lors d’activités de rassemblement </a:t>
              </a:r>
            </a:p>
          </p:txBody>
        </p:sp>
        <p:sp>
          <p:nvSpPr>
            <p:cNvPr id="14" name="TextBox 13">
              <a:extLst>
                <a:ext uri="{FF2B5EF4-FFF2-40B4-BE49-F238E27FC236}">
                  <a16:creationId xmlns:a16="http://schemas.microsoft.com/office/drawing/2014/main" id="{20DF34DF-C007-47CC-9F55-9211A2853CAF}"/>
                </a:ext>
              </a:extLst>
            </p:cNvPr>
            <p:cNvSpPr txBox="1"/>
            <p:nvPr/>
          </p:nvSpPr>
          <p:spPr>
            <a:xfrm>
              <a:off x="819862" y="2076242"/>
              <a:ext cx="2098431" cy="715089"/>
            </a:xfrm>
            <a:prstGeom prst="roundRect">
              <a:avLst/>
            </a:prstGeom>
            <a:solidFill>
              <a:schemeClr val="accent3">
                <a:lumMod val="20000"/>
                <a:lumOff val="80000"/>
              </a:schemeClr>
            </a:solidFill>
          </p:spPr>
          <p:txBody>
            <a:bodyPr wrap="square" rtlCol="0">
              <a:spAutoFit/>
            </a:bodyPr>
            <a:lstStyle/>
            <a:p>
              <a:pPr algn="ctr"/>
              <a:r>
                <a:rPr lang="fr-CA" sz="1200" dirty="0">
                  <a:latin typeface="Arial" panose="020B0604020202020204" pitchFamily="34" charset="0"/>
                  <a:cs typeface="Arial" panose="020B0604020202020204" pitchFamily="34" charset="0"/>
                </a:rPr>
                <a:t>Participer et tirer profit des réunions de gestion du réseau existantes</a:t>
              </a:r>
            </a:p>
          </p:txBody>
        </p:sp>
        <p:sp>
          <p:nvSpPr>
            <p:cNvPr id="15" name="TextBox 14">
              <a:extLst>
                <a:ext uri="{FF2B5EF4-FFF2-40B4-BE49-F238E27FC236}">
                  <a16:creationId xmlns:a16="http://schemas.microsoft.com/office/drawing/2014/main" id="{AC7D6365-F105-4F93-8BE0-B43D1CB88581}"/>
                </a:ext>
              </a:extLst>
            </p:cNvPr>
            <p:cNvSpPr txBox="1"/>
            <p:nvPr/>
          </p:nvSpPr>
          <p:spPr>
            <a:xfrm>
              <a:off x="9268847" y="4142451"/>
              <a:ext cx="2337654" cy="919401"/>
            </a:xfrm>
            <a:prstGeom prst="roundRect">
              <a:avLst/>
            </a:prstGeom>
            <a:solidFill>
              <a:schemeClr val="accent5">
                <a:lumMod val="20000"/>
                <a:lumOff val="80000"/>
              </a:schemeClr>
            </a:solidFill>
          </p:spPr>
          <p:txBody>
            <a:bodyPr wrap="square" rtlCol="0">
              <a:spAutoFit/>
            </a:bodyPr>
            <a:lstStyle/>
            <a:p>
              <a:pPr algn="ctr"/>
              <a:r>
                <a:rPr lang="fr-CA" sz="1200" dirty="0">
                  <a:latin typeface="Arial" panose="020B0604020202020204" pitchFamily="34" charset="0"/>
                  <a:cs typeface="Arial" panose="020B0604020202020204" pitchFamily="34" charset="0"/>
                </a:rPr>
                <a:t>Connaître les membres de votre équipe de projet intégrée et les représentants des secteurs habilitants</a:t>
              </a:r>
            </a:p>
          </p:txBody>
        </p:sp>
        <p:sp>
          <p:nvSpPr>
            <p:cNvPr id="16" name="TextBox 15">
              <a:extLst>
                <a:ext uri="{FF2B5EF4-FFF2-40B4-BE49-F238E27FC236}">
                  <a16:creationId xmlns:a16="http://schemas.microsoft.com/office/drawing/2014/main" id="{D76EFD0E-2325-48A0-9879-F8CA77F60151}"/>
                </a:ext>
              </a:extLst>
            </p:cNvPr>
            <p:cNvSpPr txBox="1"/>
            <p:nvPr/>
          </p:nvSpPr>
          <p:spPr>
            <a:xfrm>
              <a:off x="6468359" y="1248148"/>
              <a:ext cx="2098430" cy="919401"/>
            </a:xfrm>
            <a:prstGeom prst="roundRect">
              <a:avLst/>
            </a:prstGeom>
            <a:solidFill>
              <a:schemeClr val="accent4">
                <a:lumMod val="20000"/>
                <a:lumOff val="80000"/>
              </a:schemeClr>
            </a:solidFill>
          </p:spPr>
          <p:txBody>
            <a:bodyPr wrap="square" rtlCol="0">
              <a:spAutoFit/>
            </a:bodyPr>
            <a:lstStyle/>
            <a:p>
              <a:pPr algn="ctr"/>
              <a:r>
                <a:rPr lang="fr-CA" sz="1200" dirty="0">
                  <a:latin typeface="Arial" panose="020B0604020202020204" pitchFamily="34" charset="0"/>
                  <a:cs typeface="Arial" panose="020B0604020202020204" pitchFamily="34" charset="0"/>
                </a:rPr>
                <a:t>Réviser toutes les communications, les outils et le matériel de formation propres au projet</a:t>
              </a:r>
            </a:p>
          </p:txBody>
        </p:sp>
        <p:sp>
          <p:nvSpPr>
            <p:cNvPr id="17" name="TextBox 16">
              <a:extLst>
                <a:ext uri="{FF2B5EF4-FFF2-40B4-BE49-F238E27FC236}">
                  <a16:creationId xmlns:a16="http://schemas.microsoft.com/office/drawing/2014/main" id="{97308898-6812-42B1-AFE8-3E8A057CA97B}"/>
                </a:ext>
              </a:extLst>
            </p:cNvPr>
            <p:cNvSpPr txBox="1"/>
            <p:nvPr/>
          </p:nvSpPr>
          <p:spPr>
            <a:xfrm>
              <a:off x="8815446" y="5256899"/>
              <a:ext cx="2098431" cy="919401"/>
            </a:xfrm>
            <a:prstGeom prst="roundRect">
              <a:avLst/>
            </a:prstGeom>
            <a:solidFill>
              <a:schemeClr val="accent5">
                <a:lumMod val="20000"/>
                <a:lumOff val="80000"/>
              </a:schemeClr>
            </a:solidFill>
          </p:spPr>
          <p:txBody>
            <a:bodyPr wrap="square" rtlCol="0">
              <a:spAutoFit/>
            </a:bodyPr>
            <a:lstStyle/>
            <a:p>
              <a:pPr algn="ctr"/>
              <a:r>
                <a:rPr lang="fr-CA" sz="1200" dirty="0">
                  <a:latin typeface="Arial" panose="020B0604020202020204" pitchFamily="34" charset="0"/>
                  <a:cs typeface="Arial" panose="020B0604020202020204" pitchFamily="34" charset="0"/>
                </a:rPr>
                <a:t>Prévoir les questions propres à chaque équipe et se préparer à mobiliser l’équipe du projet</a:t>
              </a:r>
            </a:p>
          </p:txBody>
        </p:sp>
        <p:sp>
          <p:nvSpPr>
            <p:cNvPr id="18" name="TextBox 17">
              <a:extLst>
                <a:ext uri="{FF2B5EF4-FFF2-40B4-BE49-F238E27FC236}">
                  <a16:creationId xmlns:a16="http://schemas.microsoft.com/office/drawing/2014/main" id="{A22B9F5D-B46B-4677-AFEC-D0C7C6221434}"/>
                </a:ext>
              </a:extLst>
            </p:cNvPr>
            <p:cNvSpPr txBox="1"/>
            <p:nvPr/>
          </p:nvSpPr>
          <p:spPr>
            <a:xfrm>
              <a:off x="6372329" y="5585750"/>
              <a:ext cx="2098431" cy="919401"/>
            </a:xfrm>
            <a:prstGeom prst="roundRect">
              <a:avLst/>
            </a:prstGeom>
            <a:solidFill>
              <a:schemeClr val="accent5">
                <a:lumMod val="20000"/>
                <a:lumOff val="80000"/>
              </a:schemeClr>
            </a:solidFill>
          </p:spPr>
          <p:txBody>
            <a:bodyPr wrap="square" rtlCol="0">
              <a:spAutoFit/>
            </a:bodyPr>
            <a:lstStyle/>
            <a:p>
              <a:pPr algn="ctr"/>
              <a:r>
                <a:rPr lang="fr-CA" sz="1200" dirty="0">
                  <a:latin typeface="Arial" panose="020B0604020202020204" pitchFamily="34" charset="0"/>
                  <a:cs typeface="Arial" panose="020B0604020202020204" pitchFamily="34" charset="0"/>
                </a:rPr>
                <a:t>Préparer vos questions et obtenir des réponses avant de mobiliser votre équipe</a:t>
              </a:r>
            </a:p>
          </p:txBody>
        </p:sp>
        <p:sp>
          <p:nvSpPr>
            <p:cNvPr id="19" name="TextBox 18">
              <a:extLst>
                <a:ext uri="{FF2B5EF4-FFF2-40B4-BE49-F238E27FC236}">
                  <a16:creationId xmlns:a16="http://schemas.microsoft.com/office/drawing/2014/main" id="{916B84F5-B707-4C77-9F7A-5FC4F52EC26C}"/>
                </a:ext>
              </a:extLst>
            </p:cNvPr>
            <p:cNvSpPr txBox="1"/>
            <p:nvPr/>
          </p:nvSpPr>
          <p:spPr>
            <a:xfrm>
              <a:off x="9268847" y="1765654"/>
              <a:ext cx="2359995" cy="919401"/>
            </a:xfrm>
            <a:prstGeom prst="roundRect">
              <a:avLst/>
            </a:prstGeom>
            <a:solidFill>
              <a:schemeClr val="accent4">
                <a:lumMod val="20000"/>
                <a:lumOff val="80000"/>
              </a:schemeClr>
            </a:solidFill>
          </p:spPr>
          <p:txBody>
            <a:bodyPr wrap="square" rtlCol="0">
              <a:spAutoFit/>
            </a:bodyPr>
            <a:lstStyle/>
            <a:p>
              <a:pPr algn="ctr"/>
              <a:r>
                <a:rPr lang="fr-CA" sz="1200" dirty="0">
                  <a:latin typeface="Arial" panose="020B0604020202020204" pitchFamily="34" charset="0"/>
                  <a:cs typeface="Arial" panose="020B0604020202020204" pitchFamily="34" charset="0"/>
                </a:rPr>
                <a:t>Comprendre le calendrier proposé et les phases à venir qui auront des répercussions sur votre équipe</a:t>
              </a:r>
            </a:p>
          </p:txBody>
        </p:sp>
        <p:sp>
          <p:nvSpPr>
            <p:cNvPr id="20" name="TextBox 19">
              <a:extLst>
                <a:ext uri="{FF2B5EF4-FFF2-40B4-BE49-F238E27FC236}">
                  <a16:creationId xmlns:a16="http://schemas.microsoft.com/office/drawing/2014/main" id="{7ED49430-B819-4E13-BA9E-51EBDB47459D}"/>
                </a:ext>
              </a:extLst>
            </p:cNvPr>
            <p:cNvSpPr txBox="1"/>
            <p:nvPr/>
          </p:nvSpPr>
          <p:spPr>
            <a:xfrm>
              <a:off x="8863033" y="2969299"/>
              <a:ext cx="2408621" cy="919401"/>
            </a:xfrm>
            <a:prstGeom prst="roundRect">
              <a:avLst/>
            </a:prstGeom>
            <a:solidFill>
              <a:schemeClr val="accent4">
                <a:lumMod val="20000"/>
                <a:lumOff val="80000"/>
              </a:schemeClr>
            </a:solidFill>
          </p:spPr>
          <p:txBody>
            <a:bodyPr wrap="square" rtlCol="0">
              <a:spAutoFit/>
            </a:bodyPr>
            <a:lstStyle/>
            <a:p>
              <a:pPr algn="ctr"/>
              <a:r>
                <a:rPr lang="fr-CA" sz="1200" dirty="0">
                  <a:latin typeface="Arial" panose="020B0604020202020204" pitchFamily="34" charset="0"/>
                  <a:cs typeface="Arial" panose="020B0604020202020204" pitchFamily="34" charset="0"/>
                </a:rPr>
                <a:t>Savoir où sont conservées toutes les ressources, comme le canal MS Teams, site Web ou bulletin d’information</a:t>
              </a:r>
            </a:p>
          </p:txBody>
        </p:sp>
      </p:grpSp>
    </p:spTree>
    <p:extLst>
      <p:ext uri="{BB962C8B-B14F-4D97-AF65-F5344CB8AC3E}">
        <p14:creationId xmlns:p14="http://schemas.microsoft.com/office/powerpoint/2010/main" val="3182586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309F0-47F5-4925-B6FC-5879D9DAFE9A}"/>
              </a:ext>
            </a:extLst>
          </p:cNvPr>
          <p:cNvSpPr>
            <a:spLocks noGrp="1"/>
          </p:cNvSpPr>
          <p:nvPr>
            <p:ph type="title"/>
          </p:nvPr>
        </p:nvSpPr>
        <p:spPr>
          <a:xfrm>
            <a:off x="545573" y="550861"/>
            <a:ext cx="11006345" cy="835027"/>
          </a:xfrm>
        </p:spPr>
        <p:txBody>
          <a:bodyPr/>
          <a:lstStyle/>
          <a:p>
            <a:r>
              <a:rPr lang="fr-CA" dirty="0"/>
              <a:t>Phases pour les gestionnaires du personnel</a:t>
            </a:r>
          </a:p>
        </p:txBody>
      </p:sp>
      <p:sp>
        <p:nvSpPr>
          <p:cNvPr id="5" name="Rectangle 4">
            <a:extLst>
              <a:ext uri="{FF2B5EF4-FFF2-40B4-BE49-F238E27FC236}">
                <a16:creationId xmlns:a16="http://schemas.microsoft.com/office/drawing/2014/main" id="{6F8F59C4-0A5F-4893-A3B8-C14E47C23A5D}"/>
              </a:ext>
              <a:ext uri="{C183D7F6-B498-43B3-948B-1728B52AA6E4}">
                <adec:decorative xmlns:adec="http://schemas.microsoft.com/office/drawing/2017/decorative" val="1"/>
              </a:ext>
            </a:extLst>
          </p:cNvPr>
          <p:cNvSpPr/>
          <p:nvPr/>
        </p:nvSpPr>
        <p:spPr>
          <a:xfrm>
            <a:off x="0" y="1805940"/>
            <a:ext cx="12192000" cy="835027"/>
          </a:xfrm>
          <a:prstGeom prst="rect">
            <a:avLst/>
          </a:prstGeom>
          <a:gradFill flip="none" rotWithShape="1">
            <a:gsLst>
              <a:gs pos="0">
                <a:schemeClr val="accent5"/>
              </a:gs>
              <a:gs pos="25000">
                <a:schemeClr val="accent2"/>
              </a:gs>
              <a:gs pos="74000">
                <a:schemeClr val="accent1"/>
              </a:gs>
              <a:gs pos="51000">
                <a:srgbClr val="329E70"/>
              </a:gs>
              <a:gs pos="10000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B646017B-DAC6-4EC0-A5DB-EC612B2B1AF9}"/>
              </a:ext>
            </a:extLst>
          </p:cNvPr>
          <p:cNvSpPr txBox="1"/>
          <p:nvPr/>
        </p:nvSpPr>
        <p:spPr>
          <a:xfrm>
            <a:off x="976769" y="1569945"/>
            <a:ext cx="701040" cy="1446550"/>
          </a:xfrm>
          <a:prstGeom prst="rect">
            <a:avLst/>
          </a:prstGeom>
          <a:noFill/>
        </p:spPr>
        <p:txBody>
          <a:bodyPr wrap="square" rtlCol="0">
            <a:spAutoFit/>
          </a:bodyPr>
          <a:lstStyle/>
          <a:p>
            <a:r>
              <a:rPr lang="en-US" sz="8800" dirty="0">
                <a:solidFill>
                  <a:schemeClr val="bg1"/>
                </a:solidFill>
              </a:rPr>
              <a:t>1</a:t>
            </a:r>
            <a:endParaRPr lang="en-CA" sz="8800" dirty="0">
              <a:solidFill>
                <a:schemeClr val="bg1"/>
              </a:solidFill>
            </a:endParaRPr>
          </a:p>
        </p:txBody>
      </p:sp>
      <p:sp>
        <p:nvSpPr>
          <p:cNvPr id="8" name="TextBox 7">
            <a:extLst>
              <a:ext uri="{FF2B5EF4-FFF2-40B4-BE49-F238E27FC236}">
                <a16:creationId xmlns:a16="http://schemas.microsoft.com/office/drawing/2014/main" id="{4DCABA6D-B849-4588-B666-C6D57C32AABF}"/>
              </a:ext>
            </a:extLst>
          </p:cNvPr>
          <p:cNvSpPr txBox="1"/>
          <p:nvPr/>
        </p:nvSpPr>
        <p:spPr>
          <a:xfrm>
            <a:off x="1492735" y="1802467"/>
            <a:ext cx="2552700" cy="830997"/>
          </a:xfrm>
          <a:prstGeom prst="rect">
            <a:avLst/>
          </a:prstGeom>
          <a:noFill/>
        </p:spPr>
        <p:txBody>
          <a:bodyPr wrap="square" rtlCol="0">
            <a:spAutoFit/>
          </a:bodyPr>
          <a:lstStyle/>
          <a:p>
            <a:pPr algn="ctr"/>
            <a:r>
              <a:rPr lang="fr-CA" sz="1600" dirty="0">
                <a:solidFill>
                  <a:schemeClr val="bg1"/>
                </a:solidFill>
                <a:latin typeface="Arial" panose="020B0604020202020204" pitchFamily="34" charset="0"/>
                <a:cs typeface="Arial" panose="020B0604020202020204" pitchFamily="34" charset="0"/>
              </a:rPr>
              <a:t>Pré-planification et planification</a:t>
            </a:r>
          </a:p>
          <a:p>
            <a:pPr algn="ctr"/>
            <a:r>
              <a:rPr lang="fr-CA" sz="1600" i="1" dirty="0">
                <a:solidFill>
                  <a:schemeClr val="bg1"/>
                </a:solidFill>
                <a:latin typeface="Arial" panose="020B0604020202020204" pitchFamily="34" charset="0"/>
                <a:cs typeface="Arial" panose="020B0604020202020204" pitchFamily="34" charset="0"/>
              </a:rPr>
              <a:t>Achevée</a:t>
            </a:r>
          </a:p>
        </p:txBody>
      </p:sp>
      <p:sp>
        <p:nvSpPr>
          <p:cNvPr id="11" name="TextBox 10">
            <a:extLst>
              <a:ext uri="{FF2B5EF4-FFF2-40B4-BE49-F238E27FC236}">
                <a16:creationId xmlns:a16="http://schemas.microsoft.com/office/drawing/2014/main" id="{FCDF75C7-EC02-42D3-AAFB-225D3B42F30B}"/>
              </a:ext>
            </a:extLst>
          </p:cNvPr>
          <p:cNvSpPr txBox="1"/>
          <p:nvPr/>
        </p:nvSpPr>
        <p:spPr>
          <a:xfrm>
            <a:off x="4786063" y="1569945"/>
            <a:ext cx="701040" cy="1446550"/>
          </a:xfrm>
          <a:prstGeom prst="rect">
            <a:avLst/>
          </a:prstGeom>
          <a:noFill/>
        </p:spPr>
        <p:txBody>
          <a:bodyPr wrap="square" rtlCol="0">
            <a:spAutoFit/>
          </a:bodyPr>
          <a:lstStyle/>
          <a:p>
            <a:r>
              <a:rPr lang="en-US" sz="8800" dirty="0">
                <a:solidFill>
                  <a:schemeClr val="bg1"/>
                </a:solidFill>
              </a:rPr>
              <a:t>2</a:t>
            </a:r>
            <a:endParaRPr lang="en-CA" sz="8800" dirty="0">
              <a:solidFill>
                <a:schemeClr val="bg1"/>
              </a:solidFill>
            </a:endParaRPr>
          </a:p>
        </p:txBody>
      </p:sp>
      <p:sp>
        <p:nvSpPr>
          <p:cNvPr id="18" name="TextBox 17">
            <a:extLst>
              <a:ext uri="{FF2B5EF4-FFF2-40B4-BE49-F238E27FC236}">
                <a16:creationId xmlns:a16="http://schemas.microsoft.com/office/drawing/2014/main" id="{AE40AE8B-C796-4489-99B6-77BE891D721B}"/>
              </a:ext>
            </a:extLst>
          </p:cNvPr>
          <p:cNvSpPr txBox="1"/>
          <p:nvPr/>
        </p:nvSpPr>
        <p:spPr>
          <a:xfrm>
            <a:off x="5254284" y="1837335"/>
            <a:ext cx="2552700" cy="584775"/>
          </a:xfrm>
          <a:prstGeom prst="rect">
            <a:avLst/>
          </a:prstGeom>
          <a:noFill/>
        </p:spPr>
        <p:txBody>
          <a:bodyPr wrap="square" rtlCol="0">
            <a:spAutoFit/>
          </a:bodyPr>
          <a:lstStyle/>
          <a:p>
            <a:pPr algn="ctr"/>
            <a:r>
              <a:rPr lang="fr-CA" sz="1600" dirty="0">
                <a:solidFill>
                  <a:schemeClr val="bg1"/>
                </a:solidFill>
                <a:latin typeface="Arial" panose="020B0604020202020204" pitchFamily="34" charset="0"/>
                <a:cs typeface="Arial" panose="020B0604020202020204" pitchFamily="34" charset="0"/>
              </a:rPr>
              <a:t>Mise en œuvre</a:t>
            </a:r>
          </a:p>
          <a:p>
            <a:pPr algn="ctr"/>
            <a:r>
              <a:rPr lang="fr-CA" sz="1600" i="1" dirty="0">
                <a:solidFill>
                  <a:schemeClr val="bg1"/>
                </a:solidFill>
                <a:highlight>
                  <a:srgbClr val="6D6E71"/>
                </a:highlight>
                <a:latin typeface="Arial" panose="020B0604020202020204" pitchFamily="34" charset="0"/>
                <a:cs typeface="Arial" panose="020B0604020202020204" pitchFamily="34" charset="0"/>
              </a:rPr>
              <a:t>DATES</a:t>
            </a:r>
          </a:p>
        </p:txBody>
      </p:sp>
      <p:sp>
        <p:nvSpPr>
          <p:cNvPr id="12" name="TextBox 11">
            <a:extLst>
              <a:ext uri="{FF2B5EF4-FFF2-40B4-BE49-F238E27FC236}">
                <a16:creationId xmlns:a16="http://schemas.microsoft.com/office/drawing/2014/main" id="{848E4FE7-DCE2-4244-905B-CF7CFDA113F3}"/>
              </a:ext>
            </a:extLst>
          </p:cNvPr>
          <p:cNvSpPr txBox="1"/>
          <p:nvPr/>
        </p:nvSpPr>
        <p:spPr>
          <a:xfrm>
            <a:off x="8620174" y="1569945"/>
            <a:ext cx="701040" cy="1446550"/>
          </a:xfrm>
          <a:prstGeom prst="rect">
            <a:avLst/>
          </a:prstGeom>
          <a:noFill/>
        </p:spPr>
        <p:txBody>
          <a:bodyPr wrap="square" rtlCol="0">
            <a:spAutoFit/>
          </a:bodyPr>
          <a:lstStyle/>
          <a:p>
            <a:r>
              <a:rPr lang="en-US" sz="8800" dirty="0">
                <a:solidFill>
                  <a:schemeClr val="bg1"/>
                </a:solidFill>
              </a:rPr>
              <a:t>3</a:t>
            </a:r>
            <a:endParaRPr lang="en-CA" sz="8800" dirty="0">
              <a:solidFill>
                <a:schemeClr val="bg1"/>
              </a:solidFill>
            </a:endParaRPr>
          </a:p>
        </p:txBody>
      </p:sp>
      <p:sp>
        <p:nvSpPr>
          <p:cNvPr id="9" name="TextBox 8">
            <a:extLst>
              <a:ext uri="{FF2B5EF4-FFF2-40B4-BE49-F238E27FC236}">
                <a16:creationId xmlns:a16="http://schemas.microsoft.com/office/drawing/2014/main" id="{61CBED7E-A8D2-4614-97A9-EF2DA6DE0541}"/>
              </a:ext>
            </a:extLst>
          </p:cNvPr>
          <p:cNvSpPr txBox="1"/>
          <p:nvPr/>
        </p:nvSpPr>
        <p:spPr>
          <a:xfrm>
            <a:off x="8999218" y="1837335"/>
            <a:ext cx="2552700" cy="584775"/>
          </a:xfrm>
          <a:prstGeom prst="rect">
            <a:avLst/>
          </a:prstGeom>
          <a:noFill/>
        </p:spPr>
        <p:txBody>
          <a:bodyPr wrap="square" rtlCol="0">
            <a:spAutoFit/>
          </a:bodyPr>
          <a:lstStyle/>
          <a:p>
            <a:pPr algn="ctr"/>
            <a:r>
              <a:rPr lang="fr-CA" sz="1600" dirty="0">
                <a:solidFill>
                  <a:schemeClr val="bg1"/>
                </a:solidFill>
                <a:latin typeface="Arial" panose="020B0604020202020204" pitchFamily="34" charset="0"/>
                <a:cs typeface="Arial" panose="020B0604020202020204" pitchFamily="34" charset="0"/>
              </a:rPr>
              <a:t>Après l’aménagement</a:t>
            </a:r>
          </a:p>
          <a:p>
            <a:pPr algn="ctr"/>
            <a:r>
              <a:rPr lang="fr-CA" sz="1600" i="1" dirty="0">
                <a:solidFill>
                  <a:schemeClr val="bg1"/>
                </a:solidFill>
                <a:highlight>
                  <a:srgbClr val="6D6E71"/>
                </a:highlight>
                <a:latin typeface="Arial" panose="020B0604020202020204" pitchFamily="34" charset="0"/>
                <a:cs typeface="Arial" panose="020B0604020202020204" pitchFamily="34" charset="0"/>
              </a:rPr>
              <a:t>DATES</a:t>
            </a:r>
          </a:p>
        </p:txBody>
      </p:sp>
      <p:sp>
        <p:nvSpPr>
          <p:cNvPr id="14" name="TextBox 13">
            <a:extLst>
              <a:ext uri="{FF2B5EF4-FFF2-40B4-BE49-F238E27FC236}">
                <a16:creationId xmlns:a16="http://schemas.microsoft.com/office/drawing/2014/main" id="{506D22C1-E770-4D0A-9025-DF27E2AC0794}"/>
              </a:ext>
            </a:extLst>
          </p:cNvPr>
          <p:cNvSpPr txBox="1"/>
          <p:nvPr/>
        </p:nvSpPr>
        <p:spPr>
          <a:xfrm>
            <a:off x="748385" y="2718292"/>
            <a:ext cx="3472742" cy="3667671"/>
          </a:xfrm>
          <a:prstGeom prst="rect">
            <a:avLst/>
          </a:prstGeom>
          <a:noFill/>
        </p:spPr>
        <p:txBody>
          <a:bodyPr wrap="square" rtlCol="0">
            <a:spAutoFit/>
          </a:bodyPr>
          <a:lstStyle/>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Annoncer le projet aux cadres supérieurs, gestionnaires du personnel et employés</a:t>
            </a:r>
          </a:p>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Organiser une assemblée des employés afin de présenter un aperçu du projet et des activités à venir</a:t>
            </a:r>
          </a:p>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Recueillir de l’information au moyen d’ateliers et d’un plan d’enquête</a:t>
            </a:r>
          </a:p>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Retirer les effets personnels et les biens organisationnels pour tous les employés</a:t>
            </a:r>
          </a:p>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Mettre en place un réseau d’agents du changement</a:t>
            </a:r>
          </a:p>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Envoyer des communications par l’entremise d’un site Web, de MS Teams ou de bulletins d’information</a:t>
            </a:r>
          </a:p>
        </p:txBody>
      </p:sp>
      <p:sp>
        <p:nvSpPr>
          <p:cNvPr id="15" name="TextBox 14">
            <a:extLst>
              <a:ext uri="{FF2B5EF4-FFF2-40B4-BE49-F238E27FC236}">
                <a16:creationId xmlns:a16="http://schemas.microsoft.com/office/drawing/2014/main" id="{DF7FAB4E-1E40-4662-BE3E-245A7C803601}"/>
              </a:ext>
            </a:extLst>
          </p:cNvPr>
          <p:cNvSpPr txBox="1"/>
          <p:nvPr/>
        </p:nvSpPr>
        <p:spPr>
          <a:xfrm>
            <a:off x="4546601" y="2718292"/>
            <a:ext cx="3564466" cy="3795911"/>
          </a:xfrm>
          <a:prstGeom prst="rect">
            <a:avLst/>
          </a:prstGeom>
          <a:noFill/>
        </p:spPr>
        <p:txBody>
          <a:bodyPr wrap="square" rtlCol="0">
            <a:spAutoFit/>
          </a:bodyPr>
          <a:lstStyle/>
          <a:p>
            <a:pPr marL="285750" indent="-285750">
              <a:spcAft>
                <a:spcPts val="400"/>
              </a:spcAft>
              <a:buFont typeface="Arial" panose="020B0604020202020204" pitchFamily="34" charset="0"/>
              <a:buChar char="•"/>
            </a:pPr>
            <a:r>
              <a:rPr lang="fr-CA" sz="1400" dirty="0">
                <a:latin typeface="Arial" panose="020B0604020202020204" pitchFamily="34" charset="0"/>
                <a:cs typeface="Arial" panose="020B0604020202020204" pitchFamily="34" charset="0"/>
              </a:rPr>
              <a:t>Lancer la boîte à outils des gestionnaires et annoncer la tenue de séances d’information facultatives</a:t>
            </a:r>
          </a:p>
          <a:p>
            <a:pPr marL="285750" indent="-285750">
              <a:spcAft>
                <a:spcPts val="400"/>
              </a:spcAft>
              <a:buFont typeface="Arial" panose="020B0604020202020204" pitchFamily="34" charset="0"/>
              <a:buChar char="•"/>
            </a:pPr>
            <a:r>
              <a:rPr lang="fr-CA" sz="1400" dirty="0">
                <a:latin typeface="Arial" panose="020B0604020202020204" pitchFamily="34" charset="0"/>
                <a:cs typeface="Arial" panose="020B0604020202020204" pitchFamily="34" charset="0"/>
              </a:rPr>
              <a:t>Annoncer les nouvelles normes communautaires </a:t>
            </a:r>
          </a:p>
          <a:p>
            <a:pPr marL="285750" indent="-285750">
              <a:spcAft>
                <a:spcPts val="400"/>
              </a:spcAft>
              <a:buFont typeface="Arial" panose="020B0604020202020204" pitchFamily="34" charset="0"/>
              <a:buChar char="•"/>
            </a:pPr>
            <a:r>
              <a:rPr lang="fr-CA" sz="1400" dirty="0">
                <a:latin typeface="Arial" panose="020B0604020202020204" pitchFamily="34" charset="0"/>
                <a:cs typeface="Arial" panose="020B0604020202020204" pitchFamily="34" charset="0"/>
              </a:rPr>
              <a:t>Amorcer les chartes d’équipe et annoncer la tenue de séances d’information facultatives</a:t>
            </a:r>
          </a:p>
          <a:p>
            <a:pPr marL="285750" indent="-285750">
              <a:spcAft>
                <a:spcPts val="400"/>
              </a:spcAft>
              <a:buFont typeface="Arial" panose="020B0604020202020204" pitchFamily="34" charset="0"/>
              <a:buChar char="•"/>
            </a:pPr>
            <a:r>
              <a:rPr lang="fr-CA" sz="1400" dirty="0">
                <a:latin typeface="Arial" panose="020B0604020202020204" pitchFamily="34" charset="0"/>
                <a:cs typeface="Arial" panose="020B0604020202020204" pitchFamily="34" charset="0"/>
              </a:rPr>
              <a:t>Offrir le matériel de formation à tous les employés</a:t>
            </a:r>
          </a:p>
          <a:p>
            <a:pPr marL="285750" indent="-285750">
              <a:spcAft>
                <a:spcPts val="400"/>
              </a:spcAft>
              <a:buFont typeface="Arial" panose="020B0604020202020204" pitchFamily="34" charset="0"/>
              <a:buChar char="•"/>
            </a:pPr>
            <a:r>
              <a:rPr lang="fr-CA" sz="1400" dirty="0">
                <a:latin typeface="Arial" panose="020B0604020202020204" pitchFamily="34" charset="0"/>
                <a:cs typeface="Arial" panose="020B0604020202020204" pitchFamily="34" charset="0"/>
              </a:rPr>
              <a:t>Lancer la boîte à outils des employés et organiser l’assemblée de préouverture </a:t>
            </a:r>
          </a:p>
          <a:p>
            <a:pPr marL="285750" indent="-285750">
              <a:spcAft>
                <a:spcPts val="400"/>
              </a:spcAft>
              <a:buFont typeface="Arial" panose="020B0604020202020204" pitchFamily="34" charset="0"/>
              <a:buChar char="•"/>
            </a:pPr>
            <a:r>
              <a:rPr lang="fr-CA" sz="1400" dirty="0">
                <a:latin typeface="Arial" panose="020B0604020202020204" pitchFamily="34" charset="0"/>
                <a:cs typeface="Arial" panose="020B0604020202020204" pitchFamily="34" charset="0"/>
              </a:rPr>
              <a:t>Organiser la cérémonie d’ouverture virtuelle et en personne de notre nouvel espace</a:t>
            </a:r>
          </a:p>
        </p:txBody>
      </p:sp>
      <p:sp>
        <p:nvSpPr>
          <p:cNvPr id="16" name="TextBox 15">
            <a:extLst>
              <a:ext uri="{FF2B5EF4-FFF2-40B4-BE49-F238E27FC236}">
                <a16:creationId xmlns:a16="http://schemas.microsoft.com/office/drawing/2014/main" id="{6C42DA46-2CCF-4A1A-B844-657AFD6930DE}"/>
              </a:ext>
            </a:extLst>
          </p:cNvPr>
          <p:cNvSpPr txBox="1"/>
          <p:nvPr/>
        </p:nvSpPr>
        <p:spPr>
          <a:xfrm>
            <a:off x="8435700" y="2718292"/>
            <a:ext cx="3243713" cy="1005403"/>
          </a:xfrm>
          <a:prstGeom prst="rect">
            <a:avLst/>
          </a:prstGeom>
          <a:noFill/>
        </p:spPr>
        <p:txBody>
          <a:bodyPr wrap="square" rtlCol="0">
            <a:spAutoFit/>
          </a:bodyPr>
          <a:lstStyle/>
          <a:p>
            <a:pPr marL="285750" indent="-285750">
              <a:spcAft>
                <a:spcPts val="400"/>
              </a:spcAft>
              <a:buFont typeface="Arial" panose="020B0604020202020204" pitchFamily="34" charset="0"/>
              <a:buChar char="•"/>
            </a:pPr>
            <a:r>
              <a:rPr lang="fr-CA" sz="1400" dirty="0">
                <a:latin typeface="Arial" panose="020B0604020202020204" pitchFamily="34" charset="0"/>
                <a:cs typeface="Arial" panose="020B0604020202020204" pitchFamily="34" charset="0"/>
              </a:rPr>
              <a:t>Offrir des cours de recyclage et du matériel</a:t>
            </a:r>
          </a:p>
          <a:p>
            <a:pPr marL="285750" indent="-285750">
              <a:spcAft>
                <a:spcPts val="400"/>
              </a:spcAft>
              <a:buFont typeface="Arial" panose="020B0604020202020204" pitchFamily="34" charset="0"/>
              <a:buChar char="•"/>
            </a:pPr>
            <a:r>
              <a:rPr lang="fr-CA" sz="1400" dirty="0">
                <a:latin typeface="Arial" panose="020B0604020202020204" pitchFamily="34" charset="0"/>
                <a:cs typeface="Arial" panose="020B0604020202020204" pitchFamily="34" charset="0"/>
              </a:rPr>
              <a:t>Lancer le sondage sur la performance du milieu de travail</a:t>
            </a:r>
          </a:p>
        </p:txBody>
      </p:sp>
      <p:sp>
        <p:nvSpPr>
          <p:cNvPr id="17" name="TextBox 16">
            <a:extLst>
              <a:ext uri="{FF2B5EF4-FFF2-40B4-BE49-F238E27FC236}">
                <a16:creationId xmlns:a16="http://schemas.microsoft.com/office/drawing/2014/main" id="{5D76B5CD-EDA3-4E8F-A91F-8C724E6F5139}"/>
              </a:ext>
            </a:extLst>
          </p:cNvPr>
          <p:cNvSpPr txBox="1"/>
          <p:nvPr/>
        </p:nvSpPr>
        <p:spPr>
          <a:xfrm>
            <a:off x="9884777" y="4459413"/>
            <a:ext cx="1794636" cy="1785104"/>
          </a:xfrm>
          <a:prstGeom prst="rect">
            <a:avLst/>
          </a:prstGeom>
          <a:solidFill>
            <a:schemeClr val="accent6">
              <a:lumMod val="60000"/>
              <a:lumOff val="40000"/>
            </a:schemeClr>
          </a:solidFill>
        </p:spPr>
        <p:txBody>
          <a:bodyPr wrap="square" rtlCol="0">
            <a:spAutoFit/>
          </a:bodyPr>
          <a:lstStyle/>
          <a:p>
            <a:pPr>
              <a:spcAft>
                <a:spcPts val="600"/>
              </a:spcAft>
            </a:pPr>
            <a:r>
              <a:rPr lang="fr-CA" sz="1050" dirty="0">
                <a:highlight>
                  <a:srgbClr val="FFFF00"/>
                </a:highlight>
                <a:latin typeface="Arial" panose="020B0604020202020204" pitchFamily="34" charset="0"/>
                <a:cs typeface="Arial" panose="020B0604020202020204" pitchFamily="34" charset="0"/>
              </a:rPr>
              <a:t>Veillez à afficher les activités qui concernent les gestionnaires du personnel et qui sont spécifiques à votre projet.</a:t>
            </a:r>
          </a:p>
          <a:p>
            <a:pPr>
              <a:spcAft>
                <a:spcPts val="600"/>
              </a:spcAft>
            </a:pPr>
            <a:r>
              <a:rPr lang="fr-CA" sz="1050" i="1" dirty="0">
                <a:latin typeface="Arial" panose="020B0604020202020204" pitchFamily="34" charset="0"/>
                <a:cs typeface="Arial" panose="020B0604020202020204" pitchFamily="34" charset="0"/>
              </a:rPr>
              <a:t>Supprimez cette case une fois que vous avez personnalisé les activités du projet sous chaque phase.</a:t>
            </a:r>
          </a:p>
        </p:txBody>
      </p:sp>
    </p:spTree>
    <p:extLst>
      <p:ext uri="{BB962C8B-B14F-4D97-AF65-F5344CB8AC3E}">
        <p14:creationId xmlns:p14="http://schemas.microsoft.com/office/powerpoint/2010/main" val="624957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C6BAA-31B6-4381-BAD9-5403CDE86C18}"/>
              </a:ext>
            </a:extLst>
          </p:cNvPr>
          <p:cNvSpPr>
            <a:spLocks noGrp="1"/>
          </p:cNvSpPr>
          <p:nvPr>
            <p:ph type="title"/>
          </p:nvPr>
        </p:nvSpPr>
        <p:spPr/>
        <p:txBody>
          <a:bodyPr/>
          <a:lstStyle/>
          <a:p>
            <a:r>
              <a:rPr lang="fr-CA"/>
              <a:t>L’équipe de projet intégrée</a:t>
            </a:r>
          </a:p>
        </p:txBody>
      </p:sp>
      <p:sp>
        <p:nvSpPr>
          <p:cNvPr id="32" name="TextBox 31">
            <a:extLst>
              <a:ext uri="{FF2B5EF4-FFF2-40B4-BE49-F238E27FC236}">
                <a16:creationId xmlns:a16="http://schemas.microsoft.com/office/drawing/2014/main" id="{A0374F4A-D293-46F0-BCB2-F4DC5677997D}"/>
              </a:ext>
            </a:extLst>
          </p:cNvPr>
          <p:cNvSpPr txBox="1"/>
          <p:nvPr/>
        </p:nvSpPr>
        <p:spPr>
          <a:xfrm>
            <a:off x="427712" y="1487483"/>
            <a:ext cx="2026938" cy="2508379"/>
          </a:xfrm>
          <a:prstGeom prst="rect">
            <a:avLst/>
          </a:prstGeom>
          <a:solidFill>
            <a:schemeClr val="accent6">
              <a:lumMod val="60000"/>
              <a:lumOff val="40000"/>
            </a:schemeClr>
          </a:solidFill>
        </p:spPr>
        <p:txBody>
          <a:bodyPr wrap="square" rtlCol="0">
            <a:spAutoFit/>
          </a:bodyPr>
          <a:lstStyle/>
          <a:p>
            <a:pPr>
              <a:spcAft>
                <a:spcPts val="600"/>
              </a:spcAft>
            </a:pPr>
            <a:r>
              <a:rPr lang="fr-FR" sz="1050" dirty="0">
                <a:highlight>
                  <a:srgbClr val="FFFF00"/>
                </a:highlight>
                <a:latin typeface="Arial" panose="020B0604020202020204" pitchFamily="34" charset="0"/>
                <a:cs typeface="Arial" panose="020B0604020202020204" pitchFamily="34" charset="0"/>
              </a:rPr>
              <a:t>Assurez-vous d’ajuster ce tableau pour refléter l'équipe de projet intégrée de votre projet.</a:t>
            </a:r>
          </a:p>
          <a:p>
            <a:pPr>
              <a:spcAft>
                <a:spcPts val="600"/>
              </a:spcAft>
            </a:pPr>
            <a:r>
              <a:rPr lang="fr-FR" sz="1050" i="1" dirty="0">
                <a:solidFill>
                  <a:schemeClr val="accent5"/>
                </a:solidFill>
                <a:latin typeface="Arial" panose="020B0604020202020204" pitchFamily="34" charset="0"/>
                <a:cs typeface="Arial" panose="020B0604020202020204" pitchFamily="34" charset="0"/>
              </a:rPr>
              <a:t>Supprimez ou ajoutez des cases si nécessaire, mais assurez-vous que les contacts représentent les contributeurs qui peuvent soutenir les canaux de rétroaction pour les gestionnaires du personnel.</a:t>
            </a:r>
          </a:p>
          <a:p>
            <a:pPr>
              <a:spcAft>
                <a:spcPts val="600"/>
              </a:spcAft>
            </a:pPr>
            <a:r>
              <a:rPr lang="fr-FR" sz="1050" i="1" dirty="0">
                <a:solidFill>
                  <a:schemeClr val="accent5"/>
                </a:solidFill>
                <a:latin typeface="Arial" panose="020B0604020202020204" pitchFamily="34" charset="0"/>
                <a:cs typeface="Arial" panose="020B0604020202020204" pitchFamily="34" charset="0"/>
              </a:rPr>
              <a:t>Supprimez cette case une fois que vous avez personnalisé l'organigramme du projet</a:t>
            </a:r>
            <a:r>
              <a:rPr lang="fr-FR" sz="1050" dirty="0">
                <a:solidFill>
                  <a:schemeClr val="accent5"/>
                </a:solidFill>
                <a:latin typeface="Arial" panose="020B0604020202020204" pitchFamily="34" charset="0"/>
                <a:cs typeface="Arial" panose="020B0604020202020204" pitchFamily="34" charset="0"/>
              </a:rPr>
              <a:t>.</a:t>
            </a:r>
            <a:endParaRPr lang="fr-CA" sz="1050" dirty="0">
              <a:solidFill>
                <a:schemeClr val="accent5"/>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70FFF0A6-1AE0-454D-ABCC-5EF0E9A7D891}"/>
              </a:ext>
            </a:extLst>
          </p:cNvPr>
          <p:cNvSpPr/>
          <p:nvPr/>
        </p:nvSpPr>
        <p:spPr>
          <a:xfrm>
            <a:off x="4362451" y="1477321"/>
            <a:ext cx="1800224" cy="600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a:solidFill>
                  <a:schemeClr val="tx1"/>
                </a:solidFill>
                <a:latin typeface="Arial" panose="020B0604020202020204" pitchFamily="34" charset="0"/>
                <a:cs typeface="Arial" panose="020B0604020202020204" pitchFamily="34" charset="0"/>
              </a:rPr>
              <a:t>Cadre responsable</a:t>
            </a:r>
          </a:p>
          <a:p>
            <a:pPr algn="ctr"/>
            <a:r>
              <a:rPr lang="fr-CA" sz="1400" i="1">
                <a:solidFill>
                  <a:schemeClr val="tx1"/>
                </a:solidFill>
                <a:highlight>
                  <a:srgbClr val="FFFF00"/>
                </a:highlight>
                <a:latin typeface="Arial" panose="020B0604020202020204" pitchFamily="34" charset="0"/>
                <a:cs typeface="Arial" panose="020B0604020202020204" pitchFamily="34" charset="0"/>
              </a:rPr>
              <a:t>NOM</a:t>
            </a:r>
          </a:p>
        </p:txBody>
      </p:sp>
      <p:sp>
        <p:nvSpPr>
          <p:cNvPr id="9" name="Rectangle 8">
            <a:extLst>
              <a:ext uri="{FF2B5EF4-FFF2-40B4-BE49-F238E27FC236}">
                <a16:creationId xmlns:a16="http://schemas.microsoft.com/office/drawing/2014/main" id="{0748D3B9-CF10-488A-84BF-369EB4E495EA}"/>
              </a:ext>
            </a:extLst>
          </p:cNvPr>
          <p:cNvSpPr/>
          <p:nvPr/>
        </p:nvSpPr>
        <p:spPr>
          <a:xfrm>
            <a:off x="4362451" y="2357342"/>
            <a:ext cx="1794636" cy="600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a:solidFill>
                  <a:schemeClr val="tx1"/>
                </a:solidFill>
                <a:latin typeface="Arial" panose="020B0604020202020204" pitchFamily="34" charset="0"/>
                <a:cs typeface="Arial" panose="020B0604020202020204" pitchFamily="34" charset="0"/>
              </a:rPr>
              <a:t>Parrain du projet</a:t>
            </a:r>
          </a:p>
          <a:p>
            <a:pPr algn="ctr"/>
            <a:r>
              <a:rPr lang="fr-CA" sz="1400" i="1">
                <a:solidFill>
                  <a:schemeClr val="tx1"/>
                </a:solidFill>
                <a:highlight>
                  <a:srgbClr val="FFFF00"/>
                </a:highlight>
                <a:latin typeface="Arial" panose="020B0604020202020204" pitchFamily="34" charset="0"/>
                <a:cs typeface="Arial" panose="020B0604020202020204" pitchFamily="34" charset="0"/>
              </a:rPr>
              <a:t>NOM</a:t>
            </a:r>
          </a:p>
        </p:txBody>
      </p:sp>
      <p:sp>
        <p:nvSpPr>
          <p:cNvPr id="10" name="Rectangle 9">
            <a:extLst>
              <a:ext uri="{FF2B5EF4-FFF2-40B4-BE49-F238E27FC236}">
                <a16:creationId xmlns:a16="http://schemas.microsoft.com/office/drawing/2014/main" id="{D3351E22-CF24-49FD-AD1B-8B140CE203A2}"/>
              </a:ext>
            </a:extLst>
          </p:cNvPr>
          <p:cNvSpPr/>
          <p:nvPr/>
        </p:nvSpPr>
        <p:spPr>
          <a:xfrm>
            <a:off x="2676226" y="3089495"/>
            <a:ext cx="1666876" cy="600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300" dirty="0">
                <a:solidFill>
                  <a:schemeClr val="tx1"/>
                </a:solidFill>
                <a:latin typeface="Arial" panose="020B0604020202020204" pitchFamily="34" charset="0"/>
                <a:cs typeface="Arial" panose="020B0604020202020204" pitchFamily="34" charset="0"/>
              </a:rPr>
              <a:t>Gestionnaire du projet</a:t>
            </a:r>
          </a:p>
          <a:p>
            <a:pPr algn="ctr"/>
            <a:r>
              <a:rPr lang="fr-CA" sz="1400" i="1" dirty="0">
                <a:solidFill>
                  <a:schemeClr val="tx1"/>
                </a:solidFill>
                <a:highlight>
                  <a:srgbClr val="FFFF00"/>
                </a:highlight>
                <a:latin typeface="Arial" panose="020B0604020202020204" pitchFamily="34" charset="0"/>
                <a:cs typeface="Arial" panose="020B0604020202020204" pitchFamily="34" charset="0"/>
              </a:rPr>
              <a:t>NOM</a:t>
            </a:r>
          </a:p>
        </p:txBody>
      </p:sp>
      <p:sp>
        <p:nvSpPr>
          <p:cNvPr id="15" name="Rectangle 14">
            <a:extLst>
              <a:ext uri="{FF2B5EF4-FFF2-40B4-BE49-F238E27FC236}">
                <a16:creationId xmlns:a16="http://schemas.microsoft.com/office/drawing/2014/main" id="{4DD5F58E-2658-45AA-8E5A-061A1BA8E53E}"/>
              </a:ext>
            </a:extLst>
          </p:cNvPr>
          <p:cNvSpPr/>
          <p:nvPr/>
        </p:nvSpPr>
        <p:spPr>
          <a:xfrm>
            <a:off x="790575" y="4071170"/>
            <a:ext cx="3486145" cy="6000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a:solidFill>
                  <a:schemeClr val="tx1"/>
                </a:solidFill>
                <a:latin typeface="Arial" panose="020B0604020202020204" pitchFamily="34" charset="0"/>
                <a:cs typeface="Arial" panose="020B0604020202020204" pitchFamily="34" charset="0"/>
              </a:rPr>
              <a:t>Représentants des secteurs habilitants</a:t>
            </a:r>
          </a:p>
        </p:txBody>
      </p:sp>
      <p:sp>
        <p:nvSpPr>
          <p:cNvPr id="16" name="Rectangle 15">
            <a:extLst>
              <a:ext uri="{FF2B5EF4-FFF2-40B4-BE49-F238E27FC236}">
                <a16:creationId xmlns:a16="http://schemas.microsoft.com/office/drawing/2014/main" id="{BF87693E-DE9A-433D-94BE-463BFE2E18D7}"/>
              </a:ext>
            </a:extLst>
          </p:cNvPr>
          <p:cNvSpPr/>
          <p:nvPr/>
        </p:nvSpPr>
        <p:spPr>
          <a:xfrm>
            <a:off x="790575" y="4823646"/>
            <a:ext cx="1666875" cy="6000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tx1"/>
                </a:solidFill>
                <a:latin typeface="Arial" panose="020B0604020202020204" pitchFamily="34" charset="0"/>
                <a:cs typeface="Arial" panose="020B0604020202020204" pitchFamily="34" charset="0"/>
              </a:rPr>
              <a:t>Ressources humaines</a:t>
            </a:r>
          </a:p>
          <a:p>
            <a:pPr algn="ctr"/>
            <a:r>
              <a:rPr lang="fr-CA" sz="1400" i="1" dirty="0">
                <a:solidFill>
                  <a:schemeClr val="tx1"/>
                </a:solidFill>
                <a:highlight>
                  <a:srgbClr val="FFFF00"/>
                </a:highlight>
                <a:latin typeface="Arial" panose="020B0604020202020204" pitchFamily="34" charset="0"/>
                <a:cs typeface="Arial" panose="020B0604020202020204" pitchFamily="34" charset="0"/>
              </a:rPr>
              <a:t>NOM</a:t>
            </a:r>
          </a:p>
        </p:txBody>
      </p:sp>
      <p:sp>
        <p:nvSpPr>
          <p:cNvPr id="17" name="Rectangle 16">
            <a:extLst>
              <a:ext uri="{FF2B5EF4-FFF2-40B4-BE49-F238E27FC236}">
                <a16:creationId xmlns:a16="http://schemas.microsoft.com/office/drawing/2014/main" id="{20D9C632-3B67-4790-9994-18BD95533FE2}"/>
              </a:ext>
            </a:extLst>
          </p:cNvPr>
          <p:cNvSpPr/>
          <p:nvPr/>
        </p:nvSpPr>
        <p:spPr>
          <a:xfrm>
            <a:off x="2609850" y="4823646"/>
            <a:ext cx="1666875" cy="6000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tx1"/>
                </a:solidFill>
                <a:latin typeface="Arial" panose="020B0604020202020204" pitchFamily="34" charset="0"/>
                <a:cs typeface="Arial" panose="020B0604020202020204" pitchFamily="34" charset="0"/>
              </a:rPr>
              <a:t>TI</a:t>
            </a:r>
          </a:p>
          <a:p>
            <a:pPr algn="ctr"/>
            <a:r>
              <a:rPr lang="fr-CA" sz="1400" i="1" dirty="0">
                <a:solidFill>
                  <a:schemeClr val="tx1"/>
                </a:solidFill>
                <a:highlight>
                  <a:srgbClr val="FFFF00"/>
                </a:highlight>
                <a:latin typeface="Arial" panose="020B0604020202020204" pitchFamily="34" charset="0"/>
                <a:cs typeface="Arial" panose="020B0604020202020204" pitchFamily="34" charset="0"/>
              </a:rPr>
              <a:t>NOM</a:t>
            </a:r>
          </a:p>
        </p:txBody>
      </p:sp>
      <p:sp>
        <p:nvSpPr>
          <p:cNvPr id="27" name="Rectangle 26">
            <a:extLst>
              <a:ext uri="{FF2B5EF4-FFF2-40B4-BE49-F238E27FC236}">
                <a16:creationId xmlns:a16="http://schemas.microsoft.com/office/drawing/2014/main" id="{B895261B-6EA7-440C-8BEA-2381CD2676A4}"/>
              </a:ext>
            </a:extLst>
          </p:cNvPr>
          <p:cNvSpPr/>
          <p:nvPr/>
        </p:nvSpPr>
        <p:spPr>
          <a:xfrm>
            <a:off x="790575" y="5525317"/>
            <a:ext cx="1666875" cy="67945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tx1"/>
                </a:solidFill>
                <a:latin typeface="Arial" panose="020B0604020202020204" pitchFamily="34" charset="0"/>
                <a:cs typeface="Arial" panose="020B0604020202020204" pitchFamily="34" charset="0"/>
              </a:rPr>
              <a:t>Gestion de l’information</a:t>
            </a:r>
          </a:p>
          <a:p>
            <a:pPr algn="ctr"/>
            <a:r>
              <a:rPr lang="fr-CA" sz="1400" i="1" dirty="0">
                <a:solidFill>
                  <a:schemeClr val="tx1"/>
                </a:solidFill>
                <a:highlight>
                  <a:srgbClr val="FFFF00"/>
                </a:highlight>
                <a:latin typeface="Arial" panose="020B0604020202020204" pitchFamily="34" charset="0"/>
                <a:cs typeface="Arial" panose="020B0604020202020204" pitchFamily="34" charset="0"/>
              </a:rPr>
              <a:t>NOM</a:t>
            </a:r>
          </a:p>
        </p:txBody>
      </p:sp>
      <p:sp>
        <p:nvSpPr>
          <p:cNvPr id="28" name="Rectangle 27">
            <a:extLst>
              <a:ext uri="{FF2B5EF4-FFF2-40B4-BE49-F238E27FC236}">
                <a16:creationId xmlns:a16="http://schemas.microsoft.com/office/drawing/2014/main" id="{6967FCA8-7FB0-442F-9BDB-EDBEF4229A8F}"/>
              </a:ext>
            </a:extLst>
          </p:cNvPr>
          <p:cNvSpPr/>
          <p:nvPr/>
        </p:nvSpPr>
        <p:spPr>
          <a:xfrm>
            <a:off x="2609845" y="5525316"/>
            <a:ext cx="1666875" cy="67945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tx1"/>
                </a:solidFill>
                <a:latin typeface="Arial" panose="020B0604020202020204" pitchFamily="34" charset="0"/>
                <a:cs typeface="Arial" panose="020B0604020202020204" pitchFamily="34" charset="0"/>
              </a:rPr>
              <a:t>Sécurité</a:t>
            </a:r>
          </a:p>
          <a:p>
            <a:pPr algn="ctr"/>
            <a:r>
              <a:rPr lang="fr-CA" sz="1400" i="1" dirty="0">
                <a:solidFill>
                  <a:schemeClr val="tx1"/>
                </a:solidFill>
                <a:highlight>
                  <a:srgbClr val="FFFF00"/>
                </a:highlight>
                <a:latin typeface="Arial" panose="020B0604020202020204" pitchFamily="34" charset="0"/>
                <a:cs typeface="Arial" panose="020B0604020202020204" pitchFamily="34" charset="0"/>
              </a:rPr>
              <a:t>NOM</a:t>
            </a:r>
          </a:p>
        </p:txBody>
      </p:sp>
      <p:sp>
        <p:nvSpPr>
          <p:cNvPr id="11" name="Rectangle 10">
            <a:extLst>
              <a:ext uri="{FF2B5EF4-FFF2-40B4-BE49-F238E27FC236}">
                <a16:creationId xmlns:a16="http://schemas.microsoft.com/office/drawing/2014/main" id="{F2F9D4A7-4B27-4022-8EFE-2F97E59835DE}"/>
              </a:ext>
            </a:extLst>
          </p:cNvPr>
          <p:cNvSpPr/>
          <p:nvPr/>
        </p:nvSpPr>
        <p:spPr>
          <a:xfrm>
            <a:off x="6248399" y="3089495"/>
            <a:ext cx="1666876" cy="6000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300">
                <a:solidFill>
                  <a:schemeClr val="tx1"/>
                </a:solidFill>
                <a:latin typeface="Arial" panose="020B0604020202020204" pitchFamily="34" charset="0"/>
                <a:cs typeface="Arial" panose="020B0604020202020204" pitchFamily="34" charset="0"/>
              </a:rPr>
              <a:t>Gestionnaire du changement</a:t>
            </a:r>
          </a:p>
          <a:p>
            <a:pPr algn="ctr"/>
            <a:r>
              <a:rPr lang="fr-CA" sz="1400" i="1">
                <a:solidFill>
                  <a:schemeClr val="tx1"/>
                </a:solidFill>
                <a:highlight>
                  <a:srgbClr val="FFFF00"/>
                </a:highlight>
                <a:latin typeface="Arial" panose="020B0604020202020204" pitchFamily="34" charset="0"/>
                <a:cs typeface="Arial" panose="020B0604020202020204" pitchFamily="34" charset="0"/>
              </a:rPr>
              <a:t>NOM</a:t>
            </a:r>
          </a:p>
        </p:txBody>
      </p:sp>
      <p:sp>
        <p:nvSpPr>
          <p:cNvPr id="12" name="Rectangle 11">
            <a:extLst>
              <a:ext uri="{FF2B5EF4-FFF2-40B4-BE49-F238E27FC236}">
                <a16:creationId xmlns:a16="http://schemas.microsoft.com/office/drawing/2014/main" id="{A660F267-46D0-4679-9D3A-59AFBF15601A}"/>
              </a:ext>
            </a:extLst>
          </p:cNvPr>
          <p:cNvSpPr/>
          <p:nvPr/>
        </p:nvSpPr>
        <p:spPr>
          <a:xfrm>
            <a:off x="6248400" y="4071170"/>
            <a:ext cx="5266704" cy="6000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tx1"/>
                </a:solidFill>
                <a:latin typeface="Arial" panose="020B0604020202020204" pitchFamily="34" charset="0"/>
                <a:cs typeface="Arial" panose="020B0604020202020204" pitchFamily="34" charset="0"/>
              </a:rPr>
              <a:t>Réseau d’agents du changement</a:t>
            </a:r>
          </a:p>
        </p:txBody>
      </p:sp>
      <p:grpSp>
        <p:nvGrpSpPr>
          <p:cNvPr id="7" name="Group 6" descr="3 change agents along with the branch name">
            <a:extLst>
              <a:ext uri="{FF2B5EF4-FFF2-40B4-BE49-F238E27FC236}">
                <a16:creationId xmlns:a16="http://schemas.microsoft.com/office/drawing/2014/main" id="{D89AB5F5-5D7F-4023-8CAE-4D6333FCF715}"/>
              </a:ext>
            </a:extLst>
          </p:cNvPr>
          <p:cNvGrpSpPr/>
          <p:nvPr/>
        </p:nvGrpSpPr>
        <p:grpSpPr>
          <a:xfrm>
            <a:off x="6248400" y="4823646"/>
            <a:ext cx="5305423" cy="1381127"/>
            <a:chOff x="6248400" y="4823646"/>
            <a:chExt cx="5305423" cy="1381127"/>
          </a:xfrm>
        </p:grpSpPr>
        <p:sp>
          <p:nvSpPr>
            <p:cNvPr id="13" name="Rectangle 12">
              <a:extLst>
                <a:ext uri="{FF2B5EF4-FFF2-40B4-BE49-F238E27FC236}">
                  <a16:creationId xmlns:a16="http://schemas.microsoft.com/office/drawing/2014/main" id="{D03D513A-4E4B-45C8-ADC7-A4A971D62FF0}"/>
                </a:ext>
              </a:extLst>
            </p:cNvPr>
            <p:cNvSpPr/>
            <p:nvPr/>
          </p:nvSpPr>
          <p:spPr>
            <a:xfrm>
              <a:off x="6248400" y="4823646"/>
              <a:ext cx="1666875" cy="13811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tx1"/>
                  </a:solidFill>
                  <a:latin typeface="Arial" panose="020B0604020202020204" pitchFamily="34" charset="0"/>
                  <a:cs typeface="Arial" panose="020B0604020202020204" pitchFamily="34" charset="0"/>
                </a:rPr>
                <a:t>Agent du changement 1</a:t>
              </a:r>
            </a:p>
            <a:p>
              <a:pPr algn="ctr"/>
              <a:r>
                <a:rPr lang="fr-CA" sz="1400" i="1" dirty="0">
                  <a:solidFill>
                    <a:schemeClr val="tx1"/>
                  </a:solidFill>
                  <a:highlight>
                    <a:srgbClr val="FFFF00"/>
                  </a:highlight>
                  <a:latin typeface="Arial" panose="020B0604020202020204" pitchFamily="34" charset="0"/>
                  <a:cs typeface="Arial" panose="020B0604020202020204" pitchFamily="34" charset="0"/>
                </a:rPr>
                <a:t>NOM DE LA DIRECTION GÉNÉRALE</a:t>
              </a:r>
            </a:p>
          </p:txBody>
        </p:sp>
        <p:sp>
          <p:nvSpPr>
            <p:cNvPr id="18" name="Rectangle 17">
              <a:extLst>
                <a:ext uri="{FF2B5EF4-FFF2-40B4-BE49-F238E27FC236}">
                  <a16:creationId xmlns:a16="http://schemas.microsoft.com/office/drawing/2014/main" id="{7C0BD48A-01DC-474A-82CC-EC9269625B36}"/>
                </a:ext>
              </a:extLst>
            </p:cNvPr>
            <p:cNvSpPr/>
            <p:nvPr/>
          </p:nvSpPr>
          <p:spPr>
            <a:xfrm>
              <a:off x="8067675" y="4823646"/>
              <a:ext cx="1666875" cy="13811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tx1"/>
                  </a:solidFill>
                  <a:latin typeface="Arial" panose="020B0604020202020204" pitchFamily="34" charset="0"/>
                  <a:cs typeface="Arial" panose="020B0604020202020204" pitchFamily="34" charset="0"/>
                </a:rPr>
                <a:t>Agent du changement 2</a:t>
              </a:r>
            </a:p>
            <a:p>
              <a:pPr algn="ctr"/>
              <a:r>
                <a:rPr lang="fr-CA" sz="1400" i="1" dirty="0">
                  <a:solidFill>
                    <a:schemeClr val="tx1"/>
                  </a:solidFill>
                  <a:highlight>
                    <a:srgbClr val="FFFF00"/>
                  </a:highlight>
                  <a:latin typeface="Arial" panose="020B0604020202020204" pitchFamily="34" charset="0"/>
                  <a:cs typeface="Arial" panose="020B0604020202020204" pitchFamily="34" charset="0"/>
                </a:rPr>
                <a:t>NOM DE LA DIRECTION GÉNÉRALE</a:t>
              </a:r>
            </a:p>
          </p:txBody>
        </p:sp>
        <p:sp>
          <p:nvSpPr>
            <p:cNvPr id="19" name="Rectangle 18">
              <a:extLst>
                <a:ext uri="{FF2B5EF4-FFF2-40B4-BE49-F238E27FC236}">
                  <a16:creationId xmlns:a16="http://schemas.microsoft.com/office/drawing/2014/main" id="{6CE2B131-6CB4-4FC4-B968-4CF3A212A530}"/>
                </a:ext>
              </a:extLst>
            </p:cNvPr>
            <p:cNvSpPr/>
            <p:nvPr/>
          </p:nvSpPr>
          <p:spPr>
            <a:xfrm>
              <a:off x="9886948" y="4823646"/>
              <a:ext cx="1666875" cy="13811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tx1"/>
                  </a:solidFill>
                  <a:latin typeface="Arial" panose="020B0604020202020204" pitchFamily="34" charset="0"/>
                  <a:cs typeface="Arial" panose="020B0604020202020204" pitchFamily="34" charset="0"/>
                </a:rPr>
                <a:t>Agent du changement 3</a:t>
              </a:r>
            </a:p>
            <a:p>
              <a:pPr algn="ctr"/>
              <a:r>
                <a:rPr lang="fr-CA" sz="1400" i="1" dirty="0">
                  <a:solidFill>
                    <a:schemeClr val="tx1"/>
                  </a:solidFill>
                  <a:highlight>
                    <a:srgbClr val="FFFF00"/>
                  </a:highlight>
                  <a:latin typeface="Arial" panose="020B0604020202020204" pitchFamily="34" charset="0"/>
                  <a:cs typeface="Arial" panose="020B0604020202020204" pitchFamily="34" charset="0"/>
                </a:rPr>
                <a:t>NOM DE LA DIRECTION GÉNÉRALE</a:t>
              </a:r>
            </a:p>
          </p:txBody>
        </p:sp>
      </p:grpSp>
      <p:sp>
        <p:nvSpPr>
          <p:cNvPr id="25" name="TextBox 24">
            <a:extLst>
              <a:ext uri="{FF2B5EF4-FFF2-40B4-BE49-F238E27FC236}">
                <a16:creationId xmlns:a16="http://schemas.microsoft.com/office/drawing/2014/main" id="{CFC8AECA-8A14-4DB0-B4C6-5D3D66885DF4}"/>
              </a:ext>
            </a:extLst>
          </p:cNvPr>
          <p:cNvSpPr txBox="1"/>
          <p:nvPr/>
        </p:nvSpPr>
        <p:spPr>
          <a:xfrm>
            <a:off x="8321971" y="1590547"/>
            <a:ext cx="3548380" cy="2015936"/>
          </a:xfrm>
          <a:prstGeom prst="rect">
            <a:avLst/>
          </a:prstGeom>
          <a:solidFill>
            <a:schemeClr val="accent6">
              <a:lumMod val="60000"/>
              <a:lumOff val="40000"/>
            </a:schemeClr>
          </a:solidFill>
        </p:spPr>
        <p:txBody>
          <a:bodyPr wrap="square" rtlCol="0">
            <a:spAutoFit/>
          </a:bodyPr>
          <a:lstStyle/>
          <a:p>
            <a:pPr>
              <a:spcAft>
                <a:spcPts val="600"/>
              </a:spcAft>
            </a:pPr>
            <a:r>
              <a:rPr lang="fr-CA" sz="1200" dirty="0">
                <a:latin typeface="Arial" panose="020B0604020202020204" pitchFamily="34" charset="0"/>
                <a:cs typeface="Arial" panose="020B0604020202020204" pitchFamily="34" charset="0"/>
              </a:rPr>
              <a:t>Pour toute question au sujet du projet de transformation du milieu de travail, des phases du projet, des activités de mobilisation ou pour obtenir de plus amples renseignements concernant l’accès aux outils et aux ressources, veuillez communiquer avec </a:t>
            </a:r>
            <a:r>
              <a:rPr lang="fr-CA" sz="1200" i="1" dirty="0">
                <a:highlight>
                  <a:srgbClr val="FFFF00"/>
                </a:highlight>
                <a:latin typeface="Arial" panose="020B0604020202020204" pitchFamily="34" charset="0"/>
                <a:cs typeface="Arial" panose="020B0604020202020204" pitchFamily="34" charset="0"/>
              </a:rPr>
              <a:t>COURRIEL</a:t>
            </a:r>
            <a:r>
              <a:rPr lang="fr-CA" sz="1200" dirty="0">
                <a:latin typeface="Arial" panose="020B0604020202020204" pitchFamily="34" charset="0"/>
                <a:cs typeface="Arial" panose="020B0604020202020204" pitchFamily="34" charset="0"/>
              </a:rPr>
              <a:t>.</a:t>
            </a:r>
          </a:p>
          <a:p>
            <a:pPr>
              <a:spcAft>
                <a:spcPts val="600"/>
              </a:spcAft>
            </a:pPr>
            <a:r>
              <a:rPr lang="fr-CA" sz="1200" dirty="0">
                <a:latin typeface="Arial" panose="020B0604020202020204" pitchFamily="34" charset="0"/>
                <a:cs typeface="Arial" panose="020B0604020202020204" pitchFamily="34" charset="0"/>
              </a:rPr>
              <a:t>Pour obtenir plus de renseignement à savoir qui devrait recevoir la rétroaction, veuillez consulter la diapo </a:t>
            </a:r>
            <a:r>
              <a:rPr lang="fr-CA" sz="1200" dirty="0">
                <a:latin typeface="Arial" panose="020B0604020202020204" pitchFamily="34" charset="0"/>
                <a:cs typeface="Arial" panose="020B0604020202020204" pitchFamily="34" charset="0"/>
                <a:hlinkClick r:id="rId3" action="ppaction://hlinksldjump"/>
              </a:rPr>
              <a:t>Gestion des questions et de la rétroaction</a:t>
            </a:r>
            <a:r>
              <a:rPr lang="fr-CA" sz="1200" dirty="0">
                <a:latin typeface="Arial" panose="020B0604020202020204" pitchFamily="34" charset="0"/>
                <a:cs typeface="Arial" panose="020B0604020202020204" pitchFamily="34" charset="0"/>
              </a:rPr>
              <a:t>. </a:t>
            </a:r>
          </a:p>
        </p:txBody>
      </p:sp>
      <p:pic>
        <p:nvPicPr>
          <p:cNvPr id="24" name="Graphic 23">
            <a:extLst>
              <a:ext uri="{FF2B5EF4-FFF2-40B4-BE49-F238E27FC236}">
                <a16:creationId xmlns:a16="http://schemas.microsoft.com/office/drawing/2014/main" id="{6FBFD1B6-EEED-437E-B2AE-2491F146935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50161" y="1426051"/>
            <a:ext cx="835027" cy="835027"/>
          </a:xfrm>
          <a:prstGeom prst="rect">
            <a:avLst/>
          </a:prstGeom>
        </p:spPr>
      </p:pic>
      <p:cxnSp>
        <p:nvCxnSpPr>
          <p:cNvPr id="3" name="Connector: Elbow 2">
            <a:extLst>
              <a:ext uri="{FF2B5EF4-FFF2-40B4-BE49-F238E27FC236}">
                <a16:creationId xmlns:a16="http://schemas.microsoft.com/office/drawing/2014/main" id="{8D51FAA7-7047-4BBC-A7ED-52FBA763E117}"/>
              </a:ext>
              <a:ext uri="{C183D7F6-B498-43B3-948B-1728B52AA6E4}">
                <adec:decorative xmlns:adec="http://schemas.microsoft.com/office/drawing/2017/decorative" val="1"/>
              </a:ext>
            </a:extLst>
          </p:cNvPr>
          <p:cNvCxnSpPr>
            <a:cxnSpLocks/>
            <a:stCxn id="9" idx="1"/>
            <a:endCxn id="10" idx="0"/>
          </p:cNvCxnSpPr>
          <p:nvPr/>
        </p:nvCxnSpPr>
        <p:spPr>
          <a:xfrm rot="10800000" flipV="1">
            <a:off x="3509665" y="2657379"/>
            <a:ext cx="852787" cy="432115"/>
          </a:xfrm>
          <a:prstGeom prst="bentConnector2">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 name="Connector: Elbow 3">
            <a:extLst>
              <a:ext uri="{FF2B5EF4-FFF2-40B4-BE49-F238E27FC236}">
                <a16:creationId xmlns:a16="http://schemas.microsoft.com/office/drawing/2014/main" id="{8ECFE577-5ADB-405A-A68F-CDA4E42440E8}"/>
              </a:ext>
              <a:ext uri="{C183D7F6-B498-43B3-948B-1728B52AA6E4}">
                <adec:decorative xmlns:adec="http://schemas.microsoft.com/office/drawing/2017/decorative" val="1"/>
              </a:ext>
            </a:extLst>
          </p:cNvPr>
          <p:cNvCxnSpPr>
            <a:cxnSpLocks/>
            <a:stCxn id="9" idx="3"/>
            <a:endCxn id="11" idx="0"/>
          </p:cNvCxnSpPr>
          <p:nvPr/>
        </p:nvCxnSpPr>
        <p:spPr>
          <a:xfrm>
            <a:off x="6157087" y="2657380"/>
            <a:ext cx="924750" cy="432115"/>
          </a:xfrm>
          <a:prstGeom prst="bentConnector2">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EB3F303-67A5-44A5-A67F-1CB8C9D853EC}"/>
              </a:ext>
              <a:ext uri="{C183D7F6-B498-43B3-948B-1728B52AA6E4}">
                <adec:decorative xmlns:adec="http://schemas.microsoft.com/office/drawing/2017/decorative" val="1"/>
              </a:ext>
            </a:extLst>
          </p:cNvPr>
          <p:cNvCxnSpPr>
            <a:cxnSpLocks/>
            <a:stCxn id="11" idx="2"/>
          </p:cNvCxnSpPr>
          <p:nvPr/>
        </p:nvCxnSpPr>
        <p:spPr>
          <a:xfrm>
            <a:off x="7081837" y="3689570"/>
            <a:ext cx="0" cy="3816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43C9089-CED6-4037-98A8-33235BB28165}"/>
              </a:ext>
              <a:ext uri="{C183D7F6-B498-43B3-948B-1728B52AA6E4}">
                <adec:decorative xmlns:adec="http://schemas.microsoft.com/office/drawing/2017/decorative" val="1"/>
              </a:ext>
            </a:extLst>
          </p:cNvPr>
          <p:cNvCxnSpPr>
            <a:cxnSpLocks/>
          </p:cNvCxnSpPr>
          <p:nvPr/>
        </p:nvCxnSpPr>
        <p:spPr>
          <a:xfrm>
            <a:off x="3419473" y="3689570"/>
            <a:ext cx="0" cy="3816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85B72DB-1EC1-4B1F-AE84-19E18D9F047D}"/>
              </a:ext>
              <a:ext uri="{C183D7F6-B498-43B3-948B-1728B52AA6E4}">
                <adec:decorative xmlns:adec="http://schemas.microsoft.com/office/drawing/2017/decorative" val="1"/>
              </a:ext>
            </a:extLst>
          </p:cNvPr>
          <p:cNvSpPr/>
          <p:nvPr/>
        </p:nvSpPr>
        <p:spPr>
          <a:xfrm>
            <a:off x="714375" y="4747448"/>
            <a:ext cx="3648075" cy="1543049"/>
          </a:xfrm>
          <a:prstGeom prst="rect">
            <a:avLst/>
          </a:prstGeom>
          <a:noFill/>
          <a:ln w="28575">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Rectangle 20">
            <a:extLst>
              <a:ext uri="{FF2B5EF4-FFF2-40B4-BE49-F238E27FC236}">
                <a16:creationId xmlns:a16="http://schemas.microsoft.com/office/drawing/2014/main" id="{45BAA1EB-E7CC-4583-954E-98E8FA737436}"/>
              </a:ext>
              <a:ext uri="{C183D7F6-B498-43B3-948B-1728B52AA6E4}">
                <adec:decorative xmlns:adec="http://schemas.microsoft.com/office/drawing/2017/decorative" val="1"/>
              </a:ext>
            </a:extLst>
          </p:cNvPr>
          <p:cNvSpPr/>
          <p:nvPr/>
        </p:nvSpPr>
        <p:spPr>
          <a:xfrm>
            <a:off x="6162674" y="4747448"/>
            <a:ext cx="5486401" cy="1543050"/>
          </a:xfrm>
          <a:prstGeom prst="rect">
            <a:avLst/>
          </a:prstGeom>
          <a:noFill/>
          <a:ln w="28575">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22" name="Straight Connector 21">
            <a:extLst>
              <a:ext uri="{FF2B5EF4-FFF2-40B4-BE49-F238E27FC236}">
                <a16:creationId xmlns:a16="http://schemas.microsoft.com/office/drawing/2014/main" id="{A9B6FB73-84EF-4091-A0AD-096DF338BB82}"/>
              </a:ext>
              <a:ext uri="{C183D7F6-B498-43B3-948B-1728B52AA6E4}">
                <adec:decorative xmlns:adec="http://schemas.microsoft.com/office/drawing/2017/decorative" val="1"/>
              </a:ext>
            </a:extLst>
          </p:cNvPr>
          <p:cNvCxnSpPr>
            <a:cxnSpLocks/>
            <a:stCxn id="10" idx="3"/>
            <a:endCxn id="11" idx="1"/>
          </p:cNvCxnSpPr>
          <p:nvPr/>
        </p:nvCxnSpPr>
        <p:spPr>
          <a:xfrm>
            <a:off x="4343102" y="3389533"/>
            <a:ext cx="1905297"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F572AAA-4A56-421A-BC5E-8C5C9F4DA0A4}"/>
              </a:ext>
              <a:ext uri="{C183D7F6-B498-43B3-948B-1728B52AA6E4}">
                <adec:decorative xmlns:adec="http://schemas.microsoft.com/office/drawing/2017/decorative" val="1"/>
              </a:ext>
            </a:extLst>
          </p:cNvPr>
          <p:cNvCxnSpPr>
            <a:cxnSpLocks/>
            <a:stCxn id="26" idx="2"/>
            <a:endCxn id="9" idx="0"/>
          </p:cNvCxnSpPr>
          <p:nvPr/>
        </p:nvCxnSpPr>
        <p:spPr>
          <a:xfrm flipH="1">
            <a:off x="5259769" y="2077396"/>
            <a:ext cx="2794" cy="27994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355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8A90E-B601-4187-911F-105639F10A47}"/>
              </a:ext>
            </a:extLst>
          </p:cNvPr>
          <p:cNvSpPr>
            <a:spLocks noGrp="1"/>
          </p:cNvSpPr>
          <p:nvPr>
            <p:ph type="title"/>
          </p:nvPr>
        </p:nvSpPr>
        <p:spPr/>
        <p:txBody>
          <a:bodyPr/>
          <a:lstStyle/>
          <a:p>
            <a:r>
              <a:rPr lang="fr-CA" dirty="0"/>
              <a:t>Soutien des employés</a:t>
            </a:r>
          </a:p>
        </p:txBody>
      </p:sp>
      <p:sp>
        <p:nvSpPr>
          <p:cNvPr id="7" name="TextBox 6">
            <a:extLst>
              <a:ext uri="{FF2B5EF4-FFF2-40B4-BE49-F238E27FC236}">
                <a16:creationId xmlns:a16="http://schemas.microsoft.com/office/drawing/2014/main" id="{9C51F60B-98E4-4F1B-BEDC-8E724CCD5EA0}"/>
              </a:ext>
            </a:extLst>
          </p:cNvPr>
          <p:cNvSpPr txBox="1"/>
          <p:nvPr/>
        </p:nvSpPr>
        <p:spPr>
          <a:xfrm>
            <a:off x="756246" y="1290381"/>
            <a:ext cx="6226145" cy="5016758"/>
          </a:xfrm>
          <a:prstGeom prst="rect">
            <a:avLst/>
          </a:prstGeom>
          <a:noFill/>
        </p:spPr>
        <p:txBody>
          <a:bodyPr wrap="square" rtlCol="0">
            <a:spAutoFit/>
          </a:bodyPr>
          <a:lstStyle/>
          <a:p>
            <a:pPr>
              <a:spcAft>
                <a:spcPts val="600"/>
              </a:spcAft>
            </a:pPr>
            <a:r>
              <a:rPr lang="fr-CA" sz="1400" dirty="0">
                <a:latin typeface="Arial" panose="020B0604020202020204" pitchFamily="34" charset="0"/>
                <a:cs typeface="Arial" panose="020B0604020202020204" pitchFamily="34" charset="0"/>
              </a:rPr>
              <a:t>Accompagner votre équipe dans le changement peut sembler être une tâche colossale, surtout lorsque la réalité du changement est plus importante que prévue. Voici 8 conseils de base qui peuvent vous aider à soutenir votre équipe :</a:t>
            </a:r>
          </a:p>
          <a:p>
            <a:pPr marL="342900" indent="-342900">
              <a:spcAft>
                <a:spcPts val="600"/>
              </a:spcAft>
              <a:buFont typeface="+mj-lt"/>
              <a:buAutoNum type="arabicPeriod"/>
            </a:pPr>
            <a:r>
              <a:rPr lang="fr-CA" sz="1400" b="1" dirty="0">
                <a:latin typeface="Arial" panose="020B0604020202020204" pitchFamily="34" charset="0"/>
                <a:cs typeface="Arial" panose="020B0604020202020204" pitchFamily="34" charset="0"/>
              </a:rPr>
              <a:t>Instaurez la confiance : </a:t>
            </a:r>
            <a:r>
              <a:rPr lang="fr-CA" sz="1400" dirty="0">
                <a:latin typeface="Arial" panose="020B0604020202020204" pitchFamily="34" charset="0"/>
                <a:cs typeface="Arial" panose="020B0604020202020204" pitchFamily="34" charset="0"/>
              </a:rPr>
              <a:t>créez un lieu de partage sûr et respectueux.</a:t>
            </a:r>
          </a:p>
          <a:p>
            <a:pPr marL="342900" indent="-342900">
              <a:spcAft>
                <a:spcPts val="600"/>
              </a:spcAft>
              <a:buFont typeface="+mj-lt"/>
              <a:buAutoNum type="arabicPeriod"/>
            </a:pPr>
            <a:r>
              <a:rPr lang="fr-CA" sz="1400" b="1" dirty="0">
                <a:latin typeface="Arial" panose="020B0604020202020204" pitchFamily="34" charset="0"/>
                <a:cs typeface="Arial" panose="020B0604020202020204" pitchFamily="34" charset="0"/>
              </a:rPr>
              <a:t>Contrôles fréquents : </a:t>
            </a:r>
            <a:r>
              <a:rPr lang="fr-CA" sz="1400" dirty="0">
                <a:latin typeface="Arial" panose="020B0604020202020204" pitchFamily="34" charset="0"/>
                <a:cs typeface="Arial" panose="020B0604020202020204" pitchFamily="34" charset="0"/>
              </a:rPr>
              <a:t>organiser des discussions pour parler du changement avec les individus, de manière formelle ou informelle, ainsi qu'avec l'équipe.</a:t>
            </a:r>
          </a:p>
          <a:p>
            <a:pPr marL="342900" indent="-342900">
              <a:spcAft>
                <a:spcPts val="600"/>
              </a:spcAft>
              <a:buFont typeface="+mj-lt"/>
              <a:buAutoNum type="arabicPeriod"/>
            </a:pPr>
            <a:r>
              <a:rPr lang="fr-CA" sz="1400" b="1" dirty="0">
                <a:latin typeface="Arial" panose="020B0604020202020204" pitchFamily="34" charset="0"/>
                <a:cs typeface="Arial" panose="020B0604020202020204" pitchFamily="34" charset="0"/>
              </a:rPr>
              <a:t>Transparence : </a:t>
            </a:r>
            <a:r>
              <a:rPr lang="fr-CA" sz="1400" dirty="0">
                <a:latin typeface="Arial" panose="020B0604020202020204" pitchFamily="34" charset="0"/>
                <a:cs typeface="Arial" panose="020B0604020202020204" pitchFamily="34" charset="0"/>
              </a:rPr>
              <a:t>parlez des faits et soyez honnête lorsque vous ne connaissez pas la réponse. Aidez les employés à trouver des solutions.</a:t>
            </a:r>
          </a:p>
          <a:p>
            <a:pPr marL="342900" indent="-342900">
              <a:spcAft>
                <a:spcPts val="600"/>
              </a:spcAft>
              <a:buFont typeface="+mj-lt"/>
              <a:buAutoNum type="arabicPeriod"/>
            </a:pPr>
            <a:r>
              <a:rPr lang="fr-CA" sz="1400" b="1" dirty="0">
                <a:latin typeface="Arial" panose="020B0604020202020204" pitchFamily="34" charset="0"/>
                <a:cs typeface="Arial" panose="020B0604020202020204" pitchFamily="34" charset="0"/>
              </a:rPr>
              <a:t>Interaction sociale : </a:t>
            </a:r>
            <a:r>
              <a:rPr lang="fr-CA" sz="1400" dirty="0">
                <a:latin typeface="Arial" panose="020B0604020202020204" pitchFamily="34" charset="0"/>
                <a:cs typeface="Arial" panose="020B0604020202020204" pitchFamily="34" charset="0"/>
              </a:rPr>
              <a:t>combattez l’anxiété et les craintes par des activités engageantes entre les membres de l'équipe.</a:t>
            </a:r>
          </a:p>
          <a:p>
            <a:pPr marL="342900" indent="-342900">
              <a:spcAft>
                <a:spcPts val="600"/>
              </a:spcAft>
              <a:buFont typeface="+mj-lt"/>
              <a:buAutoNum type="arabicPeriod"/>
            </a:pPr>
            <a:r>
              <a:rPr lang="fr-CA" sz="1400" b="1" dirty="0">
                <a:latin typeface="Arial" panose="020B0604020202020204" pitchFamily="34" charset="0"/>
                <a:cs typeface="Arial" panose="020B0604020202020204" pitchFamily="34" charset="0"/>
              </a:rPr>
              <a:t>Règles d'engagement : </a:t>
            </a:r>
            <a:r>
              <a:rPr lang="fr-CA" sz="1400" dirty="0">
                <a:latin typeface="Arial" panose="020B0604020202020204" pitchFamily="34" charset="0"/>
                <a:cs typeface="Arial" panose="020B0604020202020204" pitchFamily="34" charset="0"/>
              </a:rPr>
              <a:t>utilisez les bons outils et les bonnes plateformes pour communiquer et vous engager. </a:t>
            </a:r>
          </a:p>
          <a:p>
            <a:pPr marL="342900" indent="-342900">
              <a:spcAft>
                <a:spcPts val="600"/>
              </a:spcAft>
              <a:buFont typeface="+mj-lt"/>
              <a:buAutoNum type="arabicPeriod"/>
            </a:pPr>
            <a:r>
              <a:rPr lang="fr-CA" sz="1400" b="1" dirty="0">
                <a:latin typeface="Arial" panose="020B0604020202020204" pitchFamily="34" charset="0"/>
                <a:cs typeface="Arial" panose="020B0604020202020204" pitchFamily="34" charset="0"/>
              </a:rPr>
              <a:t>Faites preuve d’empathie : </a:t>
            </a:r>
            <a:r>
              <a:rPr lang="fr-CA" sz="1400" dirty="0">
                <a:latin typeface="Arial" panose="020B0604020202020204" pitchFamily="34" charset="0"/>
                <a:cs typeface="Arial" panose="020B0604020202020204" pitchFamily="34" charset="0"/>
              </a:rPr>
              <a:t>comprenez les besoins des autres tout en étant à l'écoute des défis de la diversité et de l'inclusion. </a:t>
            </a:r>
          </a:p>
          <a:p>
            <a:pPr marL="342900" indent="-342900">
              <a:spcAft>
                <a:spcPts val="600"/>
              </a:spcAft>
              <a:buFont typeface="+mj-lt"/>
              <a:buAutoNum type="arabicPeriod"/>
            </a:pPr>
            <a:r>
              <a:rPr lang="fr-CA" sz="1400" b="1" dirty="0">
                <a:latin typeface="Arial" panose="020B0604020202020204" pitchFamily="34" charset="0"/>
                <a:cs typeface="Arial" panose="020B0604020202020204" pitchFamily="34" charset="0"/>
              </a:rPr>
              <a:t>Soyez conséquent : </a:t>
            </a:r>
            <a:r>
              <a:rPr lang="fr-CA" sz="1400" dirty="0">
                <a:latin typeface="Arial" panose="020B0604020202020204" pitchFamily="34" charset="0"/>
                <a:cs typeface="Arial" panose="020B0604020202020204" pitchFamily="34" charset="0"/>
              </a:rPr>
              <a:t>faites bon usage du temps, soyez clair et exploitez toutes les ressources. </a:t>
            </a:r>
          </a:p>
          <a:p>
            <a:pPr marL="342900" indent="-342900">
              <a:spcAft>
                <a:spcPts val="600"/>
              </a:spcAft>
              <a:buFont typeface="+mj-lt"/>
              <a:buAutoNum type="arabicPeriod"/>
            </a:pPr>
            <a:r>
              <a:rPr lang="fr-CA" sz="1400" b="1" dirty="0">
                <a:latin typeface="Arial" panose="020B0604020202020204" pitchFamily="34" charset="0"/>
                <a:cs typeface="Arial" panose="020B0604020202020204" pitchFamily="34" charset="0"/>
              </a:rPr>
              <a:t>Reconnaissance et éloges : </a:t>
            </a:r>
            <a:r>
              <a:rPr lang="fr-CA" sz="1400" dirty="0">
                <a:latin typeface="Arial" panose="020B0604020202020204" pitchFamily="34" charset="0"/>
                <a:cs typeface="Arial" panose="020B0604020202020204" pitchFamily="34" charset="0"/>
              </a:rPr>
              <a:t>célébrez les petites victoires des employés, peu importe leur taux d'adoption. </a:t>
            </a:r>
          </a:p>
        </p:txBody>
      </p:sp>
      <p:sp>
        <p:nvSpPr>
          <p:cNvPr id="16" name="TextBox 15">
            <a:extLst>
              <a:ext uri="{FF2B5EF4-FFF2-40B4-BE49-F238E27FC236}">
                <a16:creationId xmlns:a16="http://schemas.microsoft.com/office/drawing/2014/main" id="{A96611CA-404C-4F6F-87DE-75BA16D4C8C6}"/>
              </a:ext>
            </a:extLst>
          </p:cNvPr>
          <p:cNvSpPr txBox="1"/>
          <p:nvPr/>
        </p:nvSpPr>
        <p:spPr>
          <a:xfrm>
            <a:off x="7701464" y="1389753"/>
            <a:ext cx="3060700" cy="369332"/>
          </a:xfrm>
          <a:prstGeom prst="rect">
            <a:avLst/>
          </a:prstGeom>
          <a:noFill/>
        </p:spPr>
        <p:txBody>
          <a:bodyPr wrap="square" rtlCol="0">
            <a:spAutoFit/>
          </a:bodyPr>
          <a:lstStyle/>
          <a:p>
            <a:pPr algn="ctr"/>
            <a:r>
              <a:rPr lang="fr-CA" b="1" i="1" dirty="0">
                <a:latin typeface="Arial" panose="020B0604020202020204" pitchFamily="34" charset="0"/>
                <a:cs typeface="Arial" panose="020B0604020202020204" pitchFamily="34" charset="0"/>
              </a:rPr>
              <a:t>Les fondements</a:t>
            </a:r>
          </a:p>
        </p:txBody>
      </p:sp>
      <p:sp>
        <p:nvSpPr>
          <p:cNvPr id="8" name="Hexagon 7">
            <a:extLst>
              <a:ext uri="{FF2B5EF4-FFF2-40B4-BE49-F238E27FC236}">
                <a16:creationId xmlns:a16="http://schemas.microsoft.com/office/drawing/2014/main" id="{DDD0E335-B4FA-440D-A658-F0EDCDED0EF7}"/>
              </a:ext>
            </a:extLst>
          </p:cNvPr>
          <p:cNvSpPr/>
          <p:nvPr/>
        </p:nvSpPr>
        <p:spPr>
          <a:xfrm>
            <a:off x="7101859" y="1899506"/>
            <a:ext cx="1619794" cy="1396374"/>
          </a:xfrm>
          <a:prstGeom prst="hexagon">
            <a:avLst/>
          </a:prstGeom>
          <a:solidFill>
            <a:srgbClr val="A8C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a:solidFill>
                  <a:schemeClr val="tx1"/>
                </a:solidFill>
                <a:latin typeface="Arial" panose="020B0604020202020204" pitchFamily="34" charset="0"/>
                <a:cs typeface="Arial" panose="020B0604020202020204" pitchFamily="34" charset="0"/>
              </a:rPr>
              <a:t>Instaurez la confiance</a:t>
            </a:r>
          </a:p>
        </p:txBody>
      </p:sp>
      <p:sp>
        <p:nvSpPr>
          <p:cNvPr id="9" name="Hexagon 8">
            <a:extLst>
              <a:ext uri="{FF2B5EF4-FFF2-40B4-BE49-F238E27FC236}">
                <a16:creationId xmlns:a16="http://schemas.microsoft.com/office/drawing/2014/main" id="{0C0AE40D-3647-4DB6-A7C3-B7EA2C3FB88B}"/>
              </a:ext>
            </a:extLst>
          </p:cNvPr>
          <p:cNvSpPr/>
          <p:nvPr/>
        </p:nvSpPr>
        <p:spPr>
          <a:xfrm>
            <a:off x="8421206" y="2628774"/>
            <a:ext cx="1619794" cy="1396374"/>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a:solidFill>
                  <a:schemeClr val="bg1"/>
                </a:solidFill>
                <a:latin typeface="Arial" panose="020B0604020202020204" pitchFamily="34" charset="0"/>
                <a:cs typeface="Arial" panose="020B0604020202020204" pitchFamily="34" charset="0"/>
              </a:rPr>
              <a:t>Contrôles fréquents</a:t>
            </a:r>
          </a:p>
        </p:txBody>
      </p:sp>
      <p:sp>
        <p:nvSpPr>
          <p:cNvPr id="10" name="Hexagon 9">
            <a:extLst>
              <a:ext uri="{FF2B5EF4-FFF2-40B4-BE49-F238E27FC236}">
                <a16:creationId xmlns:a16="http://schemas.microsoft.com/office/drawing/2014/main" id="{462E96BE-D95C-4368-9D99-D19FDF6C7E6F}"/>
              </a:ext>
            </a:extLst>
          </p:cNvPr>
          <p:cNvSpPr/>
          <p:nvPr/>
        </p:nvSpPr>
        <p:spPr>
          <a:xfrm>
            <a:off x="9757971" y="1904460"/>
            <a:ext cx="1619794" cy="1396374"/>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a:solidFill>
                  <a:schemeClr val="tx1"/>
                </a:solidFill>
                <a:latin typeface="Arial" panose="020B0604020202020204" pitchFamily="34" charset="0"/>
                <a:cs typeface="Arial" panose="020B0604020202020204" pitchFamily="34" charset="0"/>
              </a:rPr>
              <a:t>Transparence</a:t>
            </a:r>
          </a:p>
        </p:txBody>
      </p:sp>
      <p:sp>
        <p:nvSpPr>
          <p:cNvPr id="11" name="Hexagon 10">
            <a:extLst>
              <a:ext uri="{FF2B5EF4-FFF2-40B4-BE49-F238E27FC236}">
                <a16:creationId xmlns:a16="http://schemas.microsoft.com/office/drawing/2014/main" id="{C936AAC1-0E8C-4B8B-BBB7-50C4B306218F}"/>
              </a:ext>
            </a:extLst>
          </p:cNvPr>
          <p:cNvSpPr/>
          <p:nvPr/>
        </p:nvSpPr>
        <p:spPr>
          <a:xfrm>
            <a:off x="9757971" y="3368853"/>
            <a:ext cx="1619794" cy="139637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100">
                <a:solidFill>
                  <a:schemeClr val="tx1"/>
                </a:solidFill>
                <a:latin typeface="Arial" panose="020B0604020202020204" pitchFamily="34" charset="0"/>
                <a:cs typeface="Arial" panose="020B0604020202020204" pitchFamily="34" charset="0"/>
              </a:rPr>
              <a:t>Règles d’engagement</a:t>
            </a:r>
          </a:p>
        </p:txBody>
      </p:sp>
      <p:sp>
        <p:nvSpPr>
          <p:cNvPr id="12" name="Hexagon 11">
            <a:extLst>
              <a:ext uri="{FF2B5EF4-FFF2-40B4-BE49-F238E27FC236}">
                <a16:creationId xmlns:a16="http://schemas.microsoft.com/office/drawing/2014/main" id="{768E2937-C90C-43CD-B651-292BEE8961B6}"/>
              </a:ext>
            </a:extLst>
          </p:cNvPr>
          <p:cNvSpPr/>
          <p:nvPr/>
        </p:nvSpPr>
        <p:spPr>
          <a:xfrm>
            <a:off x="8421206" y="4104729"/>
            <a:ext cx="1619794" cy="1396374"/>
          </a:xfrm>
          <a:prstGeom prst="hexagon">
            <a:avLst/>
          </a:prstGeom>
          <a:solidFill>
            <a:srgbClr val="A8C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a:solidFill>
                  <a:schemeClr val="tx1"/>
                </a:solidFill>
                <a:latin typeface="Arial" panose="020B0604020202020204" pitchFamily="34" charset="0"/>
                <a:cs typeface="Arial" panose="020B0604020202020204" pitchFamily="34" charset="0"/>
              </a:rPr>
              <a:t>Faites preuve d’empathie</a:t>
            </a:r>
          </a:p>
        </p:txBody>
      </p:sp>
      <p:sp>
        <p:nvSpPr>
          <p:cNvPr id="15" name="Hexagon 14">
            <a:extLst>
              <a:ext uri="{FF2B5EF4-FFF2-40B4-BE49-F238E27FC236}">
                <a16:creationId xmlns:a16="http://schemas.microsoft.com/office/drawing/2014/main" id="{9A3A061C-850C-4E9F-B5E6-9403F5FEBBA4}"/>
              </a:ext>
            </a:extLst>
          </p:cNvPr>
          <p:cNvSpPr/>
          <p:nvPr/>
        </p:nvSpPr>
        <p:spPr>
          <a:xfrm>
            <a:off x="7101165" y="3368853"/>
            <a:ext cx="1619794" cy="1396374"/>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a:solidFill>
                  <a:schemeClr val="tx1"/>
                </a:solidFill>
                <a:latin typeface="Arial" panose="020B0604020202020204" pitchFamily="34" charset="0"/>
                <a:cs typeface="Arial" panose="020B0604020202020204" pitchFamily="34" charset="0"/>
              </a:rPr>
              <a:t>Interaction sociale</a:t>
            </a:r>
          </a:p>
        </p:txBody>
      </p:sp>
      <p:sp>
        <p:nvSpPr>
          <p:cNvPr id="13" name="Hexagon 12">
            <a:extLst>
              <a:ext uri="{FF2B5EF4-FFF2-40B4-BE49-F238E27FC236}">
                <a16:creationId xmlns:a16="http://schemas.microsoft.com/office/drawing/2014/main" id="{ABA0F2AF-C36C-476C-B45D-B07FDD564968}"/>
              </a:ext>
            </a:extLst>
          </p:cNvPr>
          <p:cNvSpPr/>
          <p:nvPr/>
        </p:nvSpPr>
        <p:spPr>
          <a:xfrm>
            <a:off x="7101165" y="4829799"/>
            <a:ext cx="1619794" cy="139637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00">
                <a:solidFill>
                  <a:schemeClr val="tx1"/>
                </a:solidFill>
                <a:latin typeface="Arial" panose="020B0604020202020204" pitchFamily="34" charset="0"/>
                <a:cs typeface="Arial" panose="020B0604020202020204" pitchFamily="34" charset="0"/>
              </a:rPr>
              <a:t>Reconnaissance et éloges</a:t>
            </a:r>
          </a:p>
        </p:txBody>
      </p:sp>
      <p:sp>
        <p:nvSpPr>
          <p:cNvPr id="14" name="Hexagon 13">
            <a:extLst>
              <a:ext uri="{FF2B5EF4-FFF2-40B4-BE49-F238E27FC236}">
                <a16:creationId xmlns:a16="http://schemas.microsoft.com/office/drawing/2014/main" id="{FDCB255D-C5FE-4127-BC5C-CCA41CF61F68}"/>
              </a:ext>
            </a:extLst>
          </p:cNvPr>
          <p:cNvSpPr/>
          <p:nvPr/>
        </p:nvSpPr>
        <p:spPr>
          <a:xfrm>
            <a:off x="9757971" y="4838952"/>
            <a:ext cx="1619794" cy="1396374"/>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a:solidFill>
                  <a:schemeClr val="bg1"/>
                </a:solidFill>
                <a:latin typeface="Arial" panose="020B0604020202020204" pitchFamily="34" charset="0"/>
                <a:cs typeface="Arial" panose="020B0604020202020204" pitchFamily="34" charset="0"/>
              </a:rPr>
              <a:t>Soyez conséquent</a:t>
            </a:r>
          </a:p>
        </p:txBody>
      </p:sp>
    </p:spTree>
    <p:extLst>
      <p:ext uri="{BB962C8B-B14F-4D97-AF65-F5344CB8AC3E}">
        <p14:creationId xmlns:p14="http://schemas.microsoft.com/office/powerpoint/2010/main" val="2629830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descr="A circle marked as Team charter, containing subjects to be discussed while establishing a team charter, overlapping with community norms for some subjects">
            <a:extLst>
              <a:ext uri="{FF2B5EF4-FFF2-40B4-BE49-F238E27FC236}">
                <a16:creationId xmlns:a16="http://schemas.microsoft.com/office/drawing/2014/main" id="{EAD0A152-C62E-4761-ADE3-7F36EDECB88C}"/>
              </a:ext>
            </a:extLst>
          </p:cNvPr>
          <p:cNvSpPr/>
          <p:nvPr/>
        </p:nvSpPr>
        <p:spPr>
          <a:xfrm>
            <a:off x="5944507" y="1782986"/>
            <a:ext cx="3962400" cy="3962400"/>
          </a:xfrm>
          <a:prstGeom prst="ellipse">
            <a:avLst/>
          </a:prstGeom>
          <a:solidFill>
            <a:srgbClr val="FCEED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Oval 11" descr="A circle marked as Community norms, containing subjects to be discussed while establishing community norms, overlapping with team charter for some subjects">
            <a:extLst>
              <a:ext uri="{FF2B5EF4-FFF2-40B4-BE49-F238E27FC236}">
                <a16:creationId xmlns:a16="http://schemas.microsoft.com/office/drawing/2014/main" id="{381A6DF4-DEEE-4465-83D3-0C713E5A99A6}"/>
              </a:ext>
            </a:extLst>
          </p:cNvPr>
          <p:cNvSpPr/>
          <p:nvPr/>
        </p:nvSpPr>
        <p:spPr>
          <a:xfrm>
            <a:off x="8175969" y="1714724"/>
            <a:ext cx="3962400" cy="3962400"/>
          </a:xfrm>
          <a:prstGeom prst="ellipse">
            <a:avLst/>
          </a:prstGeom>
          <a:solidFill>
            <a:schemeClr val="accent2">
              <a:lumMod val="20000"/>
              <a:lumOff val="8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le 1">
            <a:extLst>
              <a:ext uri="{FF2B5EF4-FFF2-40B4-BE49-F238E27FC236}">
                <a16:creationId xmlns:a16="http://schemas.microsoft.com/office/drawing/2014/main" id="{530A314D-74C9-43F8-A8C5-E61B4C92159E}"/>
              </a:ext>
            </a:extLst>
          </p:cNvPr>
          <p:cNvSpPr>
            <a:spLocks noGrp="1"/>
          </p:cNvSpPr>
          <p:nvPr>
            <p:ph type="title"/>
          </p:nvPr>
        </p:nvSpPr>
        <p:spPr/>
        <p:txBody>
          <a:bodyPr/>
          <a:lstStyle/>
          <a:p>
            <a:r>
              <a:rPr lang="fr-CA"/>
              <a:t>Élaboration des chartes d’équipe</a:t>
            </a:r>
          </a:p>
        </p:txBody>
      </p:sp>
      <p:sp>
        <p:nvSpPr>
          <p:cNvPr id="13" name="TextBox 12">
            <a:extLst>
              <a:ext uri="{FF2B5EF4-FFF2-40B4-BE49-F238E27FC236}">
                <a16:creationId xmlns:a16="http://schemas.microsoft.com/office/drawing/2014/main" id="{CBDCD3B3-6EF9-475F-8F76-2A1201FC03F1}"/>
              </a:ext>
            </a:extLst>
          </p:cNvPr>
          <p:cNvSpPr txBox="1"/>
          <p:nvPr/>
        </p:nvSpPr>
        <p:spPr>
          <a:xfrm>
            <a:off x="508759" y="1328163"/>
            <a:ext cx="5558601" cy="4862870"/>
          </a:xfrm>
          <a:prstGeom prst="rect">
            <a:avLst/>
          </a:prstGeom>
          <a:noFill/>
        </p:spPr>
        <p:txBody>
          <a:bodyPr wrap="square" rtlCol="0">
            <a:spAutoFit/>
          </a:bodyPr>
          <a:lstStyle/>
          <a:p>
            <a:pPr>
              <a:spcAft>
                <a:spcPts val="600"/>
              </a:spcAft>
            </a:pPr>
            <a:r>
              <a:rPr lang="fr-CA" sz="1400" dirty="0">
                <a:latin typeface="Arial" panose="020B0604020202020204" pitchFamily="34" charset="0"/>
                <a:cs typeface="Arial" panose="020B0604020202020204" pitchFamily="34" charset="0"/>
              </a:rPr>
              <a:t>Afin de créer des équipes saines et inclusives, nous encourageons les responsables et les employés à utiliser leurs chartes d'équipe et à les réviser au fur et à mesure que des changements sont apportés à l’organisation. Il est important de se rappeler que les chartes d'équipe sont influencées par notre vision organisationnelle ainsi que les normes communautaires et qu'elles ne doivent pas être en opposition. Les chartes d'équipe seront un outil important pour vous, en tant que gestionnaire du personnel, afin de définir vos attentes vis-à-vis votre équipe.</a:t>
            </a:r>
          </a:p>
          <a:p>
            <a:pPr>
              <a:spcAft>
                <a:spcPts val="600"/>
              </a:spcAft>
            </a:pPr>
            <a:r>
              <a:rPr lang="fr-CA" sz="1400" dirty="0">
                <a:latin typeface="Arial" panose="020B0604020202020204" pitchFamily="34" charset="0"/>
                <a:cs typeface="Arial" panose="020B0604020202020204" pitchFamily="34" charset="0"/>
              </a:rPr>
              <a:t>Voici des exemples d’élément à prendre en compte lors de la création et de la révision de votre charte d'équipe : </a:t>
            </a:r>
          </a:p>
          <a:p>
            <a:pPr marL="285750" indent="-285750">
              <a:spcAft>
                <a:spcPts val="600"/>
              </a:spcAft>
              <a:buFont typeface="Arial" panose="020B0604020202020204" pitchFamily="34" charset="0"/>
              <a:buChar char="•"/>
            </a:pPr>
            <a:r>
              <a:rPr lang="fr-CA" sz="1400" dirty="0">
                <a:latin typeface="Arial" panose="020B0604020202020204" pitchFamily="34" charset="0"/>
                <a:cs typeface="Arial" panose="020B0604020202020204" pitchFamily="34" charset="0"/>
              </a:rPr>
              <a:t>Les méthodes de communication informelles (c'est-à-dire la planification des réunions et les appels téléphoniques informels).</a:t>
            </a:r>
          </a:p>
          <a:p>
            <a:pPr marL="285750" indent="-285750">
              <a:spcAft>
                <a:spcPts val="600"/>
              </a:spcAft>
              <a:buFont typeface="Arial" panose="020B0604020202020204" pitchFamily="34" charset="0"/>
              <a:buChar char="•"/>
            </a:pPr>
            <a:r>
              <a:rPr lang="fr-CA" sz="1400" dirty="0">
                <a:latin typeface="Arial" panose="020B0604020202020204" pitchFamily="34" charset="0"/>
                <a:cs typeface="Arial" panose="020B0604020202020204" pitchFamily="34" charset="0"/>
              </a:rPr>
              <a:t>Heures de travail et modèle de travail (c.-à-d., attentes en matière de présence)</a:t>
            </a:r>
          </a:p>
          <a:p>
            <a:pPr marL="285750" indent="-285750">
              <a:spcAft>
                <a:spcPts val="600"/>
              </a:spcAft>
              <a:buFont typeface="Arial" panose="020B0604020202020204" pitchFamily="34" charset="0"/>
              <a:buChar char="•"/>
            </a:pPr>
            <a:r>
              <a:rPr lang="fr-CA" sz="1400" dirty="0">
                <a:latin typeface="Arial" panose="020B0604020202020204" pitchFamily="34" charset="0"/>
                <a:cs typeface="Arial" panose="020B0604020202020204" pitchFamily="34" charset="0"/>
              </a:rPr>
              <a:t>Comment l'équipe peut s'amuser et célébrer ses réussites</a:t>
            </a:r>
          </a:p>
          <a:p>
            <a:pPr marL="285750" indent="-285750">
              <a:spcAft>
                <a:spcPts val="600"/>
              </a:spcAft>
              <a:buFont typeface="Arial" panose="020B0604020202020204" pitchFamily="34" charset="0"/>
              <a:buChar char="•"/>
            </a:pPr>
            <a:r>
              <a:rPr lang="fr-CA" sz="1400" dirty="0">
                <a:latin typeface="Arial" panose="020B0604020202020204" pitchFamily="34" charset="0"/>
                <a:cs typeface="Arial" panose="020B0604020202020204" pitchFamily="34" charset="0"/>
              </a:rPr>
              <a:t>Styles de direction, mises à jour de la direction et accès équitable à l'information.</a:t>
            </a:r>
          </a:p>
          <a:p>
            <a:pPr>
              <a:spcAft>
                <a:spcPts val="600"/>
              </a:spcAft>
            </a:pPr>
            <a:r>
              <a:rPr lang="fr-CA" sz="1400" dirty="0">
                <a:latin typeface="Arial" panose="020B0604020202020204" pitchFamily="34" charset="0"/>
                <a:cs typeface="Arial" panose="020B0604020202020204" pitchFamily="34" charset="0"/>
              </a:rPr>
              <a:t>De plus amples informations sur l’élaboration d'une charte d'équipe seront fournies à tous les gestionnaires du personnel.</a:t>
            </a:r>
          </a:p>
        </p:txBody>
      </p:sp>
      <p:sp>
        <p:nvSpPr>
          <p:cNvPr id="15" name="TextBox 14">
            <a:extLst>
              <a:ext uri="{FF2B5EF4-FFF2-40B4-BE49-F238E27FC236}">
                <a16:creationId xmlns:a16="http://schemas.microsoft.com/office/drawing/2014/main" id="{25260485-4F7D-4488-A88E-C7AC0E82B1B0}"/>
              </a:ext>
            </a:extLst>
          </p:cNvPr>
          <p:cNvSpPr txBox="1"/>
          <p:nvPr/>
        </p:nvSpPr>
        <p:spPr>
          <a:xfrm>
            <a:off x="6890318" y="1988078"/>
            <a:ext cx="1913338" cy="369332"/>
          </a:xfrm>
          <a:prstGeom prst="rect">
            <a:avLst/>
          </a:prstGeom>
          <a:noFill/>
        </p:spPr>
        <p:txBody>
          <a:bodyPr wrap="square" rtlCol="0">
            <a:spAutoFit/>
          </a:bodyPr>
          <a:lstStyle/>
          <a:p>
            <a:pPr algn="ctr"/>
            <a:r>
              <a:rPr lang="fr-CA" b="1" i="1">
                <a:latin typeface="Arial" panose="020B0604020202020204" pitchFamily="34" charset="0"/>
                <a:cs typeface="Arial" panose="020B0604020202020204" pitchFamily="34" charset="0"/>
              </a:rPr>
              <a:t>Charte d’équipe</a:t>
            </a:r>
          </a:p>
        </p:txBody>
      </p:sp>
      <p:sp>
        <p:nvSpPr>
          <p:cNvPr id="16" name="TextBox 15">
            <a:extLst>
              <a:ext uri="{FF2B5EF4-FFF2-40B4-BE49-F238E27FC236}">
                <a16:creationId xmlns:a16="http://schemas.microsoft.com/office/drawing/2014/main" id="{9DA111ED-732A-45F3-AE49-F4070EB05C81}"/>
              </a:ext>
            </a:extLst>
          </p:cNvPr>
          <p:cNvSpPr txBox="1"/>
          <p:nvPr/>
        </p:nvSpPr>
        <p:spPr>
          <a:xfrm>
            <a:off x="6330537" y="2640158"/>
            <a:ext cx="1657978" cy="461665"/>
          </a:xfrm>
          <a:prstGeom prst="rect">
            <a:avLst/>
          </a:prstGeom>
          <a:noFill/>
        </p:spPr>
        <p:txBody>
          <a:bodyPr wrap="square" rtlCol="0">
            <a:spAutoFit/>
          </a:bodyPr>
          <a:lstStyle/>
          <a:p>
            <a:pPr algn="ctr"/>
            <a:r>
              <a:rPr lang="fr-CA" sz="1200">
                <a:latin typeface="Arial" panose="020B0604020202020204" pitchFamily="34" charset="0"/>
                <a:cs typeface="Arial" panose="020B0604020202020204" pitchFamily="34" charset="0"/>
              </a:rPr>
              <a:t>Styles de communication</a:t>
            </a:r>
          </a:p>
        </p:txBody>
      </p:sp>
      <p:sp>
        <p:nvSpPr>
          <p:cNvPr id="21" name="TextBox 20">
            <a:extLst>
              <a:ext uri="{FF2B5EF4-FFF2-40B4-BE49-F238E27FC236}">
                <a16:creationId xmlns:a16="http://schemas.microsoft.com/office/drawing/2014/main" id="{3A607016-685E-4175-9346-C99771454555}"/>
              </a:ext>
            </a:extLst>
          </p:cNvPr>
          <p:cNvSpPr txBox="1"/>
          <p:nvPr/>
        </p:nvSpPr>
        <p:spPr>
          <a:xfrm>
            <a:off x="6566060" y="3152001"/>
            <a:ext cx="1657978" cy="276999"/>
          </a:xfrm>
          <a:prstGeom prst="rect">
            <a:avLst/>
          </a:prstGeom>
          <a:noFill/>
        </p:spPr>
        <p:txBody>
          <a:bodyPr wrap="square" rtlCol="0">
            <a:spAutoFit/>
          </a:bodyPr>
          <a:lstStyle/>
          <a:p>
            <a:pPr algn="ctr"/>
            <a:r>
              <a:rPr lang="fr-CA" sz="1200">
                <a:latin typeface="Arial" panose="020B0604020202020204" pitchFamily="34" charset="0"/>
                <a:cs typeface="Arial" panose="020B0604020202020204" pitchFamily="34" charset="0"/>
              </a:rPr>
              <a:t>Styles de direction</a:t>
            </a:r>
          </a:p>
        </p:txBody>
      </p:sp>
      <p:sp>
        <p:nvSpPr>
          <p:cNvPr id="27" name="TextBox 26">
            <a:extLst>
              <a:ext uri="{FF2B5EF4-FFF2-40B4-BE49-F238E27FC236}">
                <a16:creationId xmlns:a16="http://schemas.microsoft.com/office/drawing/2014/main" id="{2449FB96-128A-4906-81B1-FC217156D952}"/>
              </a:ext>
            </a:extLst>
          </p:cNvPr>
          <p:cNvSpPr txBox="1"/>
          <p:nvPr/>
        </p:nvSpPr>
        <p:spPr>
          <a:xfrm>
            <a:off x="5999368" y="3520553"/>
            <a:ext cx="1657978" cy="276999"/>
          </a:xfrm>
          <a:prstGeom prst="rect">
            <a:avLst/>
          </a:prstGeom>
          <a:noFill/>
        </p:spPr>
        <p:txBody>
          <a:bodyPr wrap="square" rtlCol="0">
            <a:spAutoFit/>
          </a:bodyPr>
          <a:lstStyle/>
          <a:p>
            <a:pPr algn="ctr"/>
            <a:r>
              <a:rPr lang="fr-CA" sz="1200">
                <a:latin typeface="Arial" panose="020B0604020202020204" pitchFamily="34" charset="0"/>
                <a:cs typeface="Arial" panose="020B0604020202020204" pitchFamily="34" charset="0"/>
              </a:rPr>
              <a:t>Célébrations</a:t>
            </a:r>
          </a:p>
        </p:txBody>
      </p:sp>
      <p:sp>
        <p:nvSpPr>
          <p:cNvPr id="28" name="TextBox 27">
            <a:extLst>
              <a:ext uri="{FF2B5EF4-FFF2-40B4-BE49-F238E27FC236}">
                <a16:creationId xmlns:a16="http://schemas.microsoft.com/office/drawing/2014/main" id="{FEBCC0BA-51F1-4927-AAC6-A02C070359D3}"/>
              </a:ext>
            </a:extLst>
          </p:cNvPr>
          <p:cNvSpPr txBox="1"/>
          <p:nvPr/>
        </p:nvSpPr>
        <p:spPr>
          <a:xfrm>
            <a:off x="6581046" y="3787280"/>
            <a:ext cx="1657978" cy="276999"/>
          </a:xfrm>
          <a:prstGeom prst="rect">
            <a:avLst/>
          </a:prstGeom>
          <a:noFill/>
        </p:spPr>
        <p:txBody>
          <a:bodyPr wrap="square" rtlCol="0">
            <a:spAutoFit/>
          </a:bodyPr>
          <a:lstStyle/>
          <a:p>
            <a:pPr algn="ctr"/>
            <a:r>
              <a:rPr lang="fr-CA" sz="1200">
                <a:latin typeface="Arial" panose="020B0604020202020204" pitchFamily="34" charset="0"/>
                <a:cs typeface="Arial" panose="020B0604020202020204" pitchFamily="34" charset="0"/>
              </a:rPr>
              <a:t>Réunions</a:t>
            </a:r>
          </a:p>
        </p:txBody>
      </p:sp>
      <p:sp>
        <p:nvSpPr>
          <p:cNvPr id="33" name="TextBox 32">
            <a:extLst>
              <a:ext uri="{FF2B5EF4-FFF2-40B4-BE49-F238E27FC236}">
                <a16:creationId xmlns:a16="http://schemas.microsoft.com/office/drawing/2014/main" id="{82E52318-D713-42FD-8888-6E57B1C6E626}"/>
              </a:ext>
            </a:extLst>
          </p:cNvPr>
          <p:cNvSpPr txBox="1"/>
          <p:nvPr/>
        </p:nvSpPr>
        <p:spPr>
          <a:xfrm>
            <a:off x="6136731" y="4111298"/>
            <a:ext cx="1657978" cy="461665"/>
          </a:xfrm>
          <a:prstGeom prst="rect">
            <a:avLst/>
          </a:prstGeom>
          <a:noFill/>
        </p:spPr>
        <p:txBody>
          <a:bodyPr wrap="square" rtlCol="0">
            <a:spAutoFit/>
          </a:bodyPr>
          <a:lstStyle/>
          <a:p>
            <a:pPr algn="ctr"/>
            <a:r>
              <a:rPr lang="fr-CA" sz="1200">
                <a:latin typeface="Arial" panose="020B0604020202020204" pitchFamily="34" charset="0"/>
                <a:cs typeface="Arial" panose="020B0604020202020204" pitchFamily="34" charset="0"/>
              </a:rPr>
              <a:t>Produits livrables et échéances</a:t>
            </a:r>
          </a:p>
        </p:txBody>
      </p:sp>
      <p:sp>
        <p:nvSpPr>
          <p:cNvPr id="35" name="TextBox 34">
            <a:extLst>
              <a:ext uri="{FF2B5EF4-FFF2-40B4-BE49-F238E27FC236}">
                <a16:creationId xmlns:a16="http://schemas.microsoft.com/office/drawing/2014/main" id="{CB389386-6D09-4BE9-B976-156F7A6D46D6}"/>
              </a:ext>
            </a:extLst>
          </p:cNvPr>
          <p:cNvSpPr txBox="1"/>
          <p:nvPr/>
        </p:nvSpPr>
        <p:spPr>
          <a:xfrm>
            <a:off x="6611342" y="4618491"/>
            <a:ext cx="1657978" cy="276999"/>
          </a:xfrm>
          <a:prstGeom prst="rect">
            <a:avLst/>
          </a:prstGeom>
          <a:noFill/>
        </p:spPr>
        <p:txBody>
          <a:bodyPr wrap="square" rtlCol="0">
            <a:spAutoFit/>
          </a:bodyPr>
          <a:lstStyle/>
          <a:p>
            <a:pPr algn="ctr"/>
            <a:r>
              <a:rPr lang="fr-CA" sz="1200">
                <a:latin typeface="Arial" panose="020B0604020202020204" pitchFamily="34" charset="0"/>
                <a:cs typeface="Arial" panose="020B0604020202020204" pitchFamily="34" charset="0"/>
              </a:rPr>
              <a:t>Planification de projet</a:t>
            </a:r>
          </a:p>
        </p:txBody>
      </p:sp>
      <p:sp>
        <p:nvSpPr>
          <p:cNvPr id="36" name="TextBox 35">
            <a:extLst>
              <a:ext uri="{FF2B5EF4-FFF2-40B4-BE49-F238E27FC236}">
                <a16:creationId xmlns:a16="http://schemas.microsoft.com/office/drawing/2014/main" id="{870C755C-D32F-4A71-8B94-3C7C95F164E2}"/>
              </a:ext>
            </a:extLst>
          </p:cNvPr>
          <p:cNvSpPr txBox="1"/>
          <p:nvPr/>
        </p:nvSpPr>
        <p:spPr>
          <a:xfrm>
            <a:off x="6854255" y="5012546"/>
            <a:ext cx="1657978" cy="461665"/>
          </a:xfrm>
          <a:prstGeom prst="rect">
            <a:avLst/>
          </a:prstGeom>
          <a:noFill/>
        </p:spPr>
        <p:txBody>
          <a:bodyPr wrap="square" rtlCol="0">
            <a:spAutoFit/>
          </a:bodyPr>
          <a:lstStyle/>
          <a:p>
            <a:pPr algn="ctr"/>
            <a:r>
              <a:rPr lang="fr-CA" sz="1200">
                <a:latin typeface="Arial" panose="020B0604020202020204" pitchFamily="34" charset="0"/>
                <a:cs typeface="Arial" panose="020B0604020202020204" pitchFamily="34" charset="0"/>
              </a:rPr>
              <a:t>Calendriers et courriels</a:t>
            </a:r>
          </a:p>
        </p:txBody>
      </p:sp>
      <p:sp>
        <p:nvSpPr>
          <p:cNvPr id="17" name="TextBox 16">
            <a:extLst>
              <a:ext uri="{FF2B5EF4-FFF2-40B4-BE49-F238E27FC236}">
                <a16:creationId xmlns:a16="http://schemas.microsoft.com/office/drawing/2014/main" id="{8CA12FE9-EE5F-4421-8CE3-1E446D37FF5C}"/>
              </a:ext>
            </a:extLst>
          </p:cNvPr>
          <p:cNvSpPr txBox="1"/>
          <p:nvPr/>
        </p:nvSpPr>
        <p:spPr>
          <a:xfrm>
            <a:off x="8239024" y="2734365"/>
            <a:ext cx="1657978" cy="276999"/>
          </a:xfrm>
          <a:prstGeom prst="rect">
            <a:avLst/>
          </a:prstGeom>
          <a:noFill/>
        </p:spPr>
        <p:txBody>
          <a:bodyPr wrap="square" rtlCol="0">
            <a:spAutoFit/>
          </a:bodyPr>
          <a:lstStyle/>
          <a:p>
            <a:pPr algn="ctr"/>
            <a:r>
              <a:rPr lang="fr-CA" sz="1200">
                <a:latin typeface="Arial" panose="020B0604020202020204" pitchFamily="34" charset="0"/>
                <a:cs typeface="Arial" panose="020B0604020202020204" pitchFamily="34" charset="0"/>
              </a:rPr>
              <a:t>Modèles de travail</a:t>
            </a:r>
          </a:p>
        </p:txBody>
      </p:sp>
      <p:sp>
        <p:nvSpPr>
          <p:cNvPr id="18" name="TextBox 17">
            <a:extLst>
              <a:ext uri="{FF2B5EF4-FFF2-40B4-BE49-F238E27FC236}">
                <a16:creationId xmlns:a16="http://schemas.microsoft.com/office/drawing/2014/main" id="{185A7B5A-E0AE-4F7F-BEE1-3D3A495164C6}"/>
              </a:ext>
            </a:extLst>
          </p:cNvPr>
          <p:cNvSpPr txBox="1"/>
          <p:nvPr/>
        </p:nvSpPr>
        <p:spPr>
          <a:xfrm>
            <a:off x="8174751" y="3049032"/>
            <a:ext cx="1657978" cy="276999"/>
          </a:xfrm>
          <a:prstGeom prst="rect">
            <a:avLst/>
          </a:prstGeom>
          <a:noFill/>
        </p:spPr>
        <p:txBody>
          <a:bodyPr wrap="square" rtlCol="0">
            <a:spAutoFit/>
          </a:bodyPr>
          <a:lstStyle/>
          <a:p>
            <a:pPr algn="ctr"/>
            <a:r>
              <a:rPr lang="fr-CA" sz="1200">
                <a:latin typeface="Arial" panose="020B0604020202020204" pitchFamily="34" charset="0"/>
                <a:cs typeface="Arial" panose="020B0604020202020204" pitchFamily="34" charset="0"/>
              </a:rPr>
              <a:t>Heures de travail</a:t>
            </a:r>
          </a:p>
        </p:txBody>
      </p:sp>
      <p:sp>
        <p:nvSpPr>
          <p:cNvPr id="19" name="TextBox 18">
            <a:extLst>
              <a:ext uri="{FF2B5EF4-FFF2-40B4-BE49-F238E27FC236}">
                <a16:creationId xmlns:a16="http://schemas.microsoft.com/office/drawing/2014/main" id="{CABDBD21-778A-47E8-A6DF-877914454E7E}"/>
              </a:ext>
            </a:extLst>
          </p:cNvPr>
          <p:cNvSpPr txBox="1"/>
          <p:nvPr/>
        </p:nvSpPr>
        <p:spPr>
          <a:xfrm>
            <a:off x="8290978" y="3359728"/>
            <a:ext cx="1657978" cy="276999"/>
          </a:xfrm>
          <a:prstGeom prst="rect">
            <a:avLst/>
          </a:prstGeom>
          <a:noFill/>
        </p:spPr>
        <p:txBody>
          <a:bodyPr wrap="square" rtlCol="0">
            <a:spAutoFit/>
          </a:bodyPr>
          <a:lstStyle/>
          <a:p>
            <a:pPr algn="ctr"/>
            <a:r>
              <a:rPr lang="fr-CA" sz="1200">
                <a:latin typeface="Arial" panose="020B0604020202020204" pitchFamily="34" charset="0"/>
                <a:cs typeface="Arial" panose="020B0604020202020204" pitchFamily="34" charset="0"/>
              </a:rPr>
              <a:t>Collaboration</a:t>
            </a:r>
          </a:p>
        </p:txBody>
      </p:sp>
      <p:sp>
        <p:nvSpPr>
          <p:cNvPr id="20" name="TextBox 19">
            <a:extLst>
              <a:ext uri="{FF2B5EF4-FFF2-40B4-BE49-F238E27FC236}">
                <a16:creationId xmlns:a16="http://schemas.microsoft.com/office/drawing/2014/main" id="{810D54FB-162C-45B4-B348-CF410ADAB59F}"/>
              </a:ext>
            </a:extLst>
          </p:cNvPr>
          <p:cNvSpPr txBox="1"/>
          <p:nvPr/>
        </p:nvSpPr>
        <p:spPr>
          <a:xfrm>
            <a:off x="8264169" y="3728821"/>
            <a:ext cx="1657978" cy="276999"/>
          </a:xfrm>
          <a:prstGeom prst="rect">
            <a:avLst/>
          </a:prstGeom>
          <a:noFill/>
        </p:spPr>
        <p:txBody>
          <a:bodyPr wrap="square" rtlCol="0">
            <a:spAutoFit/>
          </a:bodyPr>
          <a:lstStyle/>
          <a:p>
            <a:pPr algn="ctr"/>
            <a:r>
              <a:rPr lang="fr-CA" sz="1200">
                <a:latin typeface="Arial" panose="020B0604020202020204" pitchFamily="34" charset="0"/>
                <a:cs typeface="Arial" panose="020B0604020202020204" pitchFamily="34" charset="0"/>
              </a:rPr>
              <a:t>Travail flexible</a:t>
            </a:r>
          </a:p>
        </p:txBody>
      </p:sp>
      <p:sp>
        <p:nvSpPr>
          <p:cNvPr id="30" name="TextBox 29">
            <a:extLst>
              <a:ext uri="{FF2B5EF4-FFF2-40B4-BE49-F238E27FC236}">
                <a16:creationId xmlns:a16="http://schemas.microsoft.com/office/drawing/2014/main" id="{8C74A267-9D7C-49DB-AD0B-BFC32765C326}"/>
              </a:ext>
            </a:extLst>
          </p:cNvPr>
          <p:cNvSpPr txBox="1"/>
          <p:nvPr/>
        </p:nvSpPr>
        <p:spPr>
          <a:xfrm>
            <a:off x="8306619" y="4107751"/>
            <a:ext cx="1657978" cy="276999"/>
          </a:xfrm>
          <a:prstGeom prst="rect">
            <a:avLst/>
          </a:prstGeom>
          <a:noFill/>
        </p:spPr>
        <p:txBody>
          <a:bodyPr wrap="square" rtlCol="0">
            <a:spAutoFit/>
          </a:bodyPr>
          <a:lstStyle/>
          <a:p>
            <a:pPr algn="ctr"/>
            <a:r>
              <a:rPr lang="fr-CA" sz="1200">
                <a:latin typeface="Arial" panose="020B0604020202020204" pitchFamily="34" charset="0"/>
                <a:cs typeface="Arial" panose="020B0604020202020204" pitchFamily="34" charset="0"/>
              </a:rPr>
              <a:t>Accessibilité</a:t>
            </a:r>
          </a:p>
        </p:txBody>
      </p:sp>
      <p:sp>
        <p:nvSpPr>
          <p:cNvPr id="31" name="TextBox 30">
            <a:extLst>
              <a:ext uri="{FF2B5EF4-FFF2-40B4-BE49-F238E27FC236}">
                <a16:creationId xmlns:a16="http://schemas.microsoft.com/office/drawing/2014/main" id="{D74C0C59-3C42-4FB6-896F-CD15E54AC154}"/>
              </a:ext>
            </a:extLst>
          </p:cNvPr>
          <p:cNvSpPr txBox="1"/>
          <p:nvPr/>
        </p:nvSpPr>
        <p:spPr>
          <a:xfrm>
            <a:off x="8364308" y="4427255"/>
            <a:ext cx="1657978" cy="276999"/>
          </a:xfrm>
          <a:prstGeom prst="rect">
            <a:avLst/>
          </a:prstGeom>
          <a:noFill/>
        </p:spPr>
        <p:txBody>
          <a:bodyPr wrap="square" rtlCol="0">
            <a:spAutoFit/>
          </a:bodyPr>
          <a:lstStyle/>
          <a:p>
            <a:pPr algn="ctr"/>
            <a:r>
              <a:rPr lang="fr-CA" sz="1200">
                <a:latin typeface="Arial" panose="020B0604020202020204" pitchFamily="34" charset="0"/>
                <a:cs typeface="Arial" panose="020B0604020202020204" pitchFamily="34" charset="0"/>
              </a:rPr>
              <a:t>Entreposage</a:t>
            </a:r>
          </a:p>
        </p:txBody>
      </p:sp>
      <p:sp>
        <p:nvSpPr>
          <p:cNvPr id="32" name="TextBox 31">
            <a:extLst>
              <a:ext uri="{FF2B5EF4-FFF2-40B4-BE49-F238E27FC236}">
                <a16:creationId xmlns:a16="http://schemas.microsoft.com/office/drawing/2014/main" id="{E35E10CF-2936-4ACE-877B-AF6B63FEB5A5}"/>
              </a:ext>
            </a:extLst>
          </p:cNvPr>
          <p:cNvSpPr txBox="1"/>
          <p:nvPr/>
        </p:nvSpPr>
        <p:spPr>
          <a:xfrm>
            <a:off x="8259511" y="4743212"/>
            <a:ext cx="1657978" cy="276999"/>
          </a:xfrm>
          <a:prstGeom prst="rect">
            <a:avLst/>
          </a:prstGeom>
          <a:noFill/>
        </p:spPr>
        <p:txBody>
          <a:bodyPr wrap="square" rtlCol="0">
            <a:spAutoFit/>
          </a:bodyPr>
          <a:lstStyle/>
          <a:p>
            <a:pPr algn="ctr"/>
            <a:r>
              <a:rPr lang="fr-CA" sz="1200">
                <a:latin typeface="Arial" panose="020B0604020202020204" pitchFamily="34" charset="0"/>
                <a:cs typeface="Arial" panose="020B0604020202020204" pitchFamily="34" charset="0"/>
              </a:rPr>
              <a:t>Casiers</a:t>
            </a:r>
          </a:p>
        </p:txBody>
      </p:sp>
      <p:sp>
        <p:nvSpPr>
          <p:cNvPr id="14" name="TextBox 13">
            <a:extLst>
              <a:ext uri="{FF2B5EF4-FFF2-40B4-BE49-F238E27FC236}">
                <a16:creationId xmlns:a16="http://schemas.microsoft.com/office/drawing/2014/main" id="{19BF262A-36CF-40B6-9C6C-06CA0186C123}"/>
              </a:ext>
            </a:extLst>
          </p:cNvPr>
          <p:cNvSpPr txBox="1"/>
          <p:nvPr/>
        </p:nvSpPr>
        <p:spPr>
          <a:xfrm>
            <a:off x="9168475" y="1988078"/>
            <a:ext cx="2017850" cy="646331"/>
          </a:xfrm>
          <a:prstGeom prst="rect">
            <a:avLst/>
          </a:prstGeom>
          <a:noFill/>
        </p:spPr>
        <p:txBody>
          <a:bodyPr wrap="square" rtlCol="0">
            <a:spAutoFit/>
          </a:bodyPr>
          <a:lstStyle/>
          <a:p>
            <a:pPr algn="ctr"/>
            <a:r>
              <a:rPr lang="fr-CA" b="1" i="1">
                <a:latin typeface="Arial" panose="020B0604020202020204" pitchFamily="34" charset="0"/>
                <a:cs typeface="Arial" panose="020B0604020202020204" pitchFamily="34" charset="0"/>
              </a:rPr>
              <a:t>Normes communautaires</a:t>
            </a:r>
          </a:p>
        </p:txBody>
      </p:sp>
      <p:sp>
        <p:nvSpPr>
          <p:cNvPr id="22" name="TextBox 21">
            <a:extLst>
              <a:ext uri="{FF2B5EF4-FFF2-40B4-BE49-F238E27FC236}">
                <a16:creationId xmlns:a16="http://schemas.microsoft.com/office/drawing/2014/main" id="{D71F2BA6-CB89-42A9-9218-65D8563798BE}"/>
              </a:ext>
            </a:extLst>
          </p:cNvPr>
          <p:cNvSpPr txBox="1"/>
          <p:nvPr/>
        </p:nvSpPr>
        <p:spPr>
          <a:xfrm>
            <a:off x="9768956" y="2786386"/>
            <a:ext cx="1657978" cy="276999"/>
          </a:xfrm>
          <a:prstGeom prst="rect">
            <a:avLst/>
          </a:prstGeom>
          <a:noFill/>
        </p:spPr>
        <p:txBody>
          <a:bodyPr wrap="square" rtlCol="0">
            <a:spAutoFit/>
          </a:bodyPr>
          <a:lstStyle/>
          <a:p>
            <a:pPr algn="ctr"/>
            <a:r>
              <a:rPr lang="fr-CA" sz="1200">
                <a:latin typeface="Arial" panose="020B0604020202020204" pitchFamily="34" charset="0"/>
                <a:cs typeface="Arial" panose="020B0604020202020204" pitchFamily="34" charset="0"/>
              </a:rPr>
              <a:t>Étiquette</a:t>
            </a:r>
          </a:p>
        </p:txBody>
      </p:sp>
      <p:sp>
        <p:nvSpPr>
          <p:cNvPr id="23" name="TextBox 22">
            <a:extLst>
              <a:ext uri="{FF2B5EF4-FFF2-40B4-BE49-F238E27FC236}">
                <a16:creationId xmlns:a16="http://schemas.microsoft.com/office/drawing/2014/main" id="{0D76EFF8-BE53-4B83-BCAB-C1B7377E52B1}"/>
              </a:ext>
            </a:extLst>
          </p:cNvPr>
          <p:cNvSpPr txBox="1"/>
          <p:nvPr/>
        </p:nvSpPr>
        <p:spPr>
          <a:xfrm>
            <a:off x="10493586" y="2970547"/>
            <a:ext cx="1657978" cy="276999"/>
          </a:xfrm>
          <a:prstGeom prst="rect">
            <a:avLst/>
          </a:prstGeom>
          <a:noFill/>
        </p:spPr>
        <p:txBody>
          <a:bodyPr wrap="square" rtlCol="0">
            <a:spAutoFit/>
          </a:bodyPr>
          <a:lstStyle/>
          <a:p>
            <a:pPr algn="ctr"/>
            <a:r>
              <a:rPr lang="fr-CA" sz="1200">
                <a:latin typeface="Arial" panose="020B0604020202020204" pitchFamily="34" charset="0"/>
                <a:cs typeface="Arial" panose="020B0604020202020204" pitchFamily="34" charset="0"/>
              </a:rPr>
              <a:t>Sécurité</a:t>
            </a:r>
          </a:p>
        </p:txBody>
      </p:sp>
      <p:sp>
        <p:nvSpPr>
          <p:cNvPr id="24" name="TextBox 23">
            <a:extLst>
              <a:ext uri="{FF2B5EF4-FFF2-40B4-BE49-F238E27FC236}">
                <a16:creationId xmlns:a16="http://schemas.microsoft.com/office/drawing/2014/main" id="{8638DCD9-AC37-4C0D-8608-AD5BCC2447EE}"/>
              </a:ext>
            </a:extLst>
          </p:cNvPr>
          <p:cNvSpPr txBox="1"/>
          <p:nvPr/>
        </p:nvSpPr>
        <p:spPr>
          <a:xfrm>
            <a:off x="9991005" y="3319080"/>
            <a:ext cx="1657978" cy="276999"/>
          </a:xfrm>
          <a:prstGeom prst="rect">
            <a:avLst/>
          </a:prstGeom>
          <a:noFill/>
        </p:spPr>
        <p:txBody>
          <a:bodyPr wrap="square" rtlCol="0">
            <a:spAutoFit/>
          </a:bodyPr>
          <a:lstStyle/>
          <a:p>
            <a:pPr algn="ctr"/>
            <a:r>
              <a:rPr lang="fr-CA" sz="1200">
                <a:latin typeface="Arial" panose="020B0604020202020204" pitchFamily="34" charset="0"/>
                <a:cs typeface="Arial" panose="020B0604020202020204" pitchFamily="34" charset="0"/>
              </a:rPr>
              <a:t>Installations</a:t>
            </a:r>
          </a:p>
        </p:txBody>
      </p:sp>
      <p:sp>
        <p:nvSpPr>
          <p:cNvPr id="25" name="TextBox 24">
            <a:extLst>
              <a:ext uri="{FF2B5EF4-FFF2-40B4-BE49-F238E27FC236}">
                <a16:creationId xmlns:a16="http://schemas.microsoft.com/office/drawing/2014/main" id="{09E72399-25C3-492A-BC25-49AA88081B60}"/>
              </a:ext>
            </a:extLst>
          </p:cNvPr>
          <p:cNvSpPr txBox="1"/>
          <p:nvPr/>
        </p:nvSpPr>
        <p:spPr>
          <a:xfrm>
            <a:off x="10002143" y="3748937"/>
            <a:ext cx="2093167" cy="276999"/>
          </a:xfrm>
          <a:prstGeom prst="rect">
            <a:avLst/>
          </a:prstGeom>
          <a:noFill/>
        </p:spPr>
        <p:txBody>
          <a:bodyPr wrap="square" rtlCol="0">
            <a:spAutoFit/>
          </a:bodyPr>
          <a:lstStyle/>
          <a:p>
            <a:pPr algn="ctr"/>
            <a:r>
              <a:rPr lang="fr-CA" sz="1200">
                <a:latin typeface="Arial" panose="020B0604020202020204" pitchFamily="34" charset="0"/>
                <a:cs typeface="Arial" panose="020B0604020202020204" pitchFamily="34" charset="0"/>
              </a:rPr>
              <a:t>Utilisation de la technologie</a:t>
            </a:r>
          </a:p>
        </p:txBody>
      </p:sp>
      <p:sp>
        <p:nvSpPr>
          <p:cNvPr id="26" name="TextBox 25">
            <a:extLst>
              <a:ext uri="{FF2B5EF4-FFF2-40B4-BE49-F238E27FC236}">
                <a16:creationId xmlns:a16="http://schemas.microsoft.com/office/drawing/2014/main" id="{53C27BE4-FFB1-4B70-A642-723DDD4C75A1}"/>
              </a:ext>
            </a:extLst>
          </p:cNvPr>
          <p:cNvSpPr txBox="1"/>
          <p:nvPr/>
        </p:nvSpPr>
        <p:spPr>
          <a:xfrm>
            <a:off x="10002143" y="4161237"/>
            <a:ext cx="1657978" cy="276999"/>
          </a:xfrm>
          <a:prstGeom prst="rect">
            <a:avLst/>
          </a:prstGeom>
          <a:noFill/>
        </p:spPr>
        <p:txBody>
          <a:bodyPr wrap="square" rtlCol="0">
            <a:spAutoFit/>
          </a:bodyPr>
          <a:lstStyle/>
          <a:p>
            <a:pPr algn="ctr"/>
            <a:r>
              <a:rPr lang="fr-CA" sz="1200">
                <a:latin typeface="Arial" panose="020B0604020202020204" pitchFamily="34" charset="0"/>
                <a:cs typeface="Arial" panose="020B0604020202020204" pitchFamily="34" charset="0"/>
              </a:rPr>
              <a:t>Outils de réservation</a:t>
            </a:r>
          </a:p>
        </p:txBody>
      </p:sp>
      <p:sp>
        <p:nvSpPr>
          <p:cNvPr id="29" name="TextBox 28">
            <a:extLst>
              <a:ext uri="{FF2B5EF4-FFF2-40B4-BE49-F238E27FC236}">
                <a16:creationId xmlns:a16="http://schemas.microsoft.com/office/drawing/2014/main" id="{597BDEF0-6DEE-4C55-B9DC-6F78166D320A}"/>
              </a:ext>
            </a:extLst>
          </p:cNvPr>
          <p:cNvSpPr txBox="1"/>
          <p:nvPr/>
        </p:nvSpPr>
        <p:spPr>
          <a:xfrm>
            <a:off x="10191508" y="4481417"/>
            <a:ext cx="1657978" cy="276999"/>
          </a:xfrm>
          <a:prstGeom prst="rect">
            <a:avLst/>
          </a:prstGeom>
          <a:noFill/>
        </p:spPr>
        <p:txBody>
          <a:bodyPr wrap="square" rtlCol="0">
            <a:spAutoFit/>
          </a:bodyPr>
          <a:lstStyle/>
          <a:p>
            <a:pPr algn="ctr"/>
            <a:r>
              <a:rPr lang="fr-CA" sz="1200">
                <a:latin typeface="Arial" panose="020B0604020202020204" pitchFamily="34" charset="0"/>
                <a:cs typeface="Arial" panose="020B0604020202020204" pitchFamily="34" charset="0"/>
              </a:rPr>
              <a:t>Soutien aux clients</a:t>
            </a:r>
          </a:p>
        </p:txBody>
      </p:sp>
      <p:sp>
        <p:nvSpPr>
          <p:cNvPr id="34" name="TextBox 33">
            <a:extLst>
              <a:ext uri="{FF2B5EF4-FFF2-40B4-BE49-F238E27FC236}">
                <a16:creationId xmlns:a16="http://schemas.microsoft.com/office/drawing/2014/main" id="{6223F58F-F1AA-49D0-8AF5-736467AB99EB}"/>
              </a:ext>
            </a:extLst>
          </p:cNvPr>
          <p:cNvSpPr txBox="1"/>
          <p:nvPr/>
        </p:nvSpPr>
        <p:spPr>
          <a:xfrm>
            <a:off x="9528347" y="4928141"/>
            <a:ext cx="1657978" cy="461665"/>
          </a:xfrm>
          <a:prstGeom prst="rect">
            <a:avLst/>
          </a:prstGeom>
          <a:noFill/>
        </p:spPr>
        <p:txBody>
          <a:bodyPr wrap="square" rtlCol="0">
            <a:spAutoFit/>
          </a:bodyPr>
          <a:lstStyle/>
          <a:p>
            <a:pPr algn="ctr"/>
            <a:r>
              <a:rPr lang="fr-CA" sz="1200">
                <a:latin typeface="Arial" panose="020B0604020202020204" pitchFamily="34" charset="0"/>
                <a:cs typeface="Arial" panose="020B0604020202020204" pitchFamily="34" charset="0"/>
              </a:rPr>
              <a:t>Services de dépannage</a:t>
            </a:r>
          </a:p>
        </p:txBody>
      </p:sp>
    </p:spTree>
    <p:extLst>
      <p:ext uri="{BB962C8B-B14F-4D97-AF65-F5344CB8AC3E}">
        <p14:creationId xmlns:p14="http://schemas.microsoft.com/office/powerpoint/2010/main" val="1267248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F3FA5-7923-4AC0-9E18-224E293A3524}"/>
              </a:ext>
            </a:extLst>
          </p:cNvPr>
          <p:cNvSpPr>
            <a:spLocks noGrp="1"/>
          </p:cNvSpPr>
          <p:nvPr>
            <p:ph type="title"/>
          </p:nvPr>
        </p:nvSpPr>
        <p:spPr/>
        <p:txBody>
          <a:bodyPr>
            <a:normAutofit/>
          </a:bodyPr>
          <a:lstStyle/>
          <a:p>
            <a:r>
              <a:rPr lang="fr-CA" dirty="0"/>
              <a:t>Gestion des relations et des dynamiques d’équipe</a:t>
            </a:r>
          </a:p>
        </p:txBody>
      </p:sp>
      <p:sp>
        <p:nvSpPr>
          <p:cNvPr id="9" name="TextBox 8">
            <a:extLst>
              <a:ext uri="{FF2B5EF4-FFF2-40B4-BE49-F238E27FC236}">
                <a16:creationId xmlns:a16="http://schemas.microsoft.com/office/drawing/2014/main" id="{BE4BD334-6CEB-42BF-B918-8A2F2E5D776F}"/>
              </a:ext>
            </a:extLst>
          </p:cNvPr>
          <p:cNvSpPr txBox="1"/>
          <p:nvPr/>
        </p:nvSpPr>
        <p:spPr>
          <a:xfrm>
            <a:off x="722380" y="1454150"/>
            <a:ext cx="10792724" cy="1461939"/>
          </a:xfrm>
          <a:prstGeom prst="rect">
            <a:avLst/>
          </a:prstGeom>
          <a:noFill/>
        </p:spPr>
        <p:txBody>
          <a:bodyPr wrap="square" rtlCol="0">
            <a:spAutoFit/>
          </a:bodyPr>
          <a:lstStyle/>
          <a:p>
            <a:pPr>
              <a:spcAft>
                <a:spcPts val="600"/>
              </a:spcAft>
            </a:pPr>
            <a:r>
              <a:rPr lang="fr-FR" sz="1400" dirty="0">
                <a:latin typeface="Arial" panose="020B0604020202020204" pitchFamily="34" charset="0"/>
                <a:cs typeface="Arial" panose="020B0604020202020204" pitchFamily="34" charset="0"/>
              </a:rPr>
              <a:t>Nous comprenons que l'une des plus grandes préoccupations des équipes lors de toute transformation du lieu de travail est l’incidence sur les relations et la dynamique d'équipe. Il est important de reconnaître que le fait de travailler dans un espace partagé et d'accroître la flexibilité de nos modalités de travail offre de nouvelles possibilités afin de favoriser les relations et le réseautage avec toutes les personnes au sein de notre organisation. </a:t>
            </a:r>
          </a:p>
          <a:p>
            <a:pPr>
              <a:spcAft>
                <a:spcPts val="600"/>
              </a:spcAft>
            </a:pPr>
            <a:r>
              <a:rPr lang="fr-FR" sz="1400" dirty="0">
                <a:latin typeface="Arial" panose="020B0604020202020204" pitchFamily="34" charset="0"/>
                <a:cs typeface="Arial" panose="020B0604020202020204" pitchFamily="34" charset="0"/>
              </a:rPr>
              <a:t>Si vous avez l'impression que la gestion du changement a eu des répercussions sur vos relations avec les membres de votre équipe, voici quelques tactiques utiles que vous pouvez utiliser pour vous remettre sur les rails :</a:t>
            </a:r>
            <a:endParaRPr lang="en-US" sz="1400" dirty="0">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4E11A65A-76A0-4969-BE2D-35E0D93A414B}"/>
              </a:ext>
              <a:ext uri="{C183D7F6-B498-43B3-948B-1728B52AA6E4}">
                <adec:decorative xmlns:adec="http://schemas.microsoft.com/office/drawing/2017/decorative" val="1"/>
              </a:ext>
            </a:extLst>
          </p:cNvPr>
          <p:cNvGrpSpPr/>
          <p:nvPr/>
        </p:nvGrpSpPr>
        <p:grpSpPr>
          <a:xfrm>
            <a:off x="2660419" y="4294964"/>
            <a:ext cx="6366002" cy="1231167"/>
            <a:chOff x="2626543" y="3985180"/>
            <a:chExt cx="6366002" cy="1231167"/>
          </a:xfrm>
        </p:grpSpPr>
        <p:grpSp>
          <p:nvGrpSpPr>
            <p:cNvPr id="13" name="Group 12">
              <a:extLst>
                <a:ext uri="{FF2B5EF4-FFF2-40B4-BE49-F238E27FC236}">
                  <a16:creationId xmlns:a16="http://schemas.microsoft.com/office/drawing/2014/main" id="{BD267F47-C03A-4089-91D2-6C0B10580A8D}"/>
                </a:ext>
              </a:extLst>
            </p:cNvPr>
            <p:cNvGrpSpPr/>
            <p:nvPr/>
          </p:nvGrpSpPr>
          <p:grpSpPr>
            <a:xfrm>
              <a:off x="2626543" y="3985180"/>
              <a:ext cx="1225296" cy="1231167"/>
              <a:chOff x="1468303" y="3985104"/>
              <a:chExt cx="1225296" cy="1231167"/>
            </a:xfrm>
          </p:grpSpPr>
          <p:sp>
            <p:nvSpPr>
              <p:cNvPr id="11" name="Oval 10">
                <a:extLst>
                  <a:ext uri="{FF2B5EF4-FFF2-40B4-BE49-F238E27FC236}">
                    <a16:creationId xmlns:a16="http://schemas.microsoft.com/office/drawing/2014/main" id="{ED3A97B9-786D-4DFB-A128-83C9C66BB3DA}"/>
                  </a:ext>
                </a:extLst>
              </p:cNvPr>
              <p:cNvSpPr/>
              <p:nvPr/>
            </p:nvSpPr>
            <p:spPr>
              <a:xfrm>
                <a:off x="1468303" y="3994148"/>
                <a:ext cx="1222123" cy="122212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Block Arc 11">
                <a:extLst>
                  <a:ext uri="{FF2B5EF4-FFF2-40B4-BE49-F238E27FC236}">
                    <a16:creationId xmlns:a16="http://schemas.microsoft.com/office/drawing/2014/main" id="{8AEBE947-5238-46AE-BA81-5319496B4401}"/>
                  </a:ext>
                </a:extLst>
              </p:cNvPr>
              <p:cNvSpPr/>
              <p:nvPr/>
            </p:nvSpPr>
            <p:spPr>
              <a:xfrm>
                <a:off x="1468303" y="3985104"/>
                <a:ext cx="1225296" cy="1225296"/>
              </a:xfrm>
              <a:prstGeom prst="blockArc">
                <a:avLst>
                  <a:gd name="adj1" fmla="val 10800000"/>
                  <a:gd name="adj2" fmla="val 4926142"/>
                  <a:gd name="adj3" fmla="val 43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grpSp>
          <p:nvGrpSpPr>
            <p:cNvPr id="14" name="Group 13">
              <a:extLst>
                <a:ext uri="{FF2B5EF4-FFF2-40B4-BE49-F238E27FC236}">
                  <a16:creationId xmlns:a16="http://schemas.microsoft.com/office/drawing/2014/main" id="{9FA4D975-BB4F-4188-9F83-C55314049111}"/>
                </a:ext>
              </a:extLst>
            </p:cNvPr>
            <p:cNvGrpSpPr/>
            <p:nvPr/>
          </p:nvGrpSpPr>
          <p:grpSpPr>
            <a:xfrm rot="8400977">
              <a:off x="3910252" y="3985180"/>
              <a:ext cx="1225296" cy="1231167"/>
              <a:chOff x="1468303" y="3985104"/>
              <a:chExt cx="1225296" cy="1231167"/>
            </a:xfrm>
          </p:grpSpPr>
          <p:sp>
            <p:nvSpPr>
              <p:cNvPr id="15" name="Oval 14">
                <a:extLst>
                  <a:ext uri="{FF2B5EF4-FFF2-40B4-BE49-F238E27FC236}">
                    <a16:creationId xmlns:a16="http://schemas.microsoft.com/office/drawing/2014/main" id="{57106C6C-D489-446B-AB11-00DB1D366CF5}"/>
                  </a:ext>
                </a:extLst>
              </p:cNvPr>
              <p:cNvSpPr/>
              <p:nvPr/>
            </p:nvSpPr>
            <p:spPr>
              <a:xfrm rot="20072620">
                <a:off x="1468304" y="3994148"/>
                <a:ext cx="1222123" cy="1222123"/>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Block Arc 15">
                <a:extLst>
                  <a:ext uri="{FF2B5EF4-FFF2-40B4-BE49-F238E27FC236}">
                    <a16:creationId xmlns:a16="http://schemas.microsoft.com/office/drawing/2014/main" id="{0CE3A75A-A855-4417-9023-53729032B486}"/>
                  </a:ext>
                </a:extLst>
              </p:cNvPr>
              <p:cNvSpPr/>
              <p:nvPr/>
            </p:nvSpPr>
            <p:spPr>
              <a:xfrm rot="20072620">
                <a:off x="1468303" y="3985104"/>
                <a:ext cx="1225296" cy="1225296"/>
              </a:xfrm>
              <a:prstGeom prst="blockArc">
                <a:avLst>
                  <a:gd name="adj1" fmla="val 10800000"/>
                  <a:gd name="adj2" fmla="val 4926142"/>
                  <a:gd name="adj3" fmla="val 432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grpSp>
          <p:nvGrpSpPr>
            <p:cNvPr id="17" name="Group 16">
              <a:extLst>
                <a:ext uri="{FF2B5EF4-FFF2-40B4-BE49-F238E27FC236}">
                  <a16:creationId xmlns:a16="http://schemas.microsoft.com/office/drawing/2014/main" id="{2F6F5F78-E73B-4742-AC0E-5A1D702097FF}"/>
                </a:ext>
              </a:extLst>
            </p:cNvPr>
            <p:cNvGrpSpPr/>
            <p:nvPr/>
          </p:nvGrpSpPr>
          <p:grpSpPr>
            <a:xfrm rot="18928420">
              <a:off x="5193961" y="3985180"/>
              <a:ext cx="1225296" cy="1231167"/>
              <a:chOff x="1468303" y="3985104"/>
              <a:chExt cx="1225296" cy="1231167"/>
            </a:xfrm>
          </p:grpSpPr>
          <p:sp>
            <p:nvSpPr>
              <p:cNvPr id="18" name="Oval 17">
                <a:extLst>
                  <a:ext uri="{FF2B5EF4-FFF2-40B4-BE49-F238E27FC236}">
                    <a16:creationId xmlns:a16="http://schemas.microsoft.com/office/drawing/2014/main" id="{378767D6-2561-4792-A29E-E9E35FC9B0E2}"/>
                  </a:ext>
                </a:extLst>
              </p:cNvPr>
              <p:cNvSpPr/>
              <p:nvPr/>
            </p:nvSpPr>
            <p:spPr>
              <a:xfrm>
                <a:off x="1468303" y="3994148"/>
                <a:ext cx="1222123" cy="1222123"/>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Block Arc 18">
                <a:extLst>
                  <a:ext uri="{FF2B5EF4-FFF2-40B4-BE49-F238E27FC236}">
                    <a16:creationId xmlns:a16="http://schemas.microsoft.com/office/drawing/2014/main" id="{20486FEF-FAB4-47E7-9AC0-D522588F6FFF}"/>
                  </a:ext>
                </a:extLst>
              </p:cNvPr>
              <p:cNvSpPr/>
              <p:nvPr/>
            </p:nvSpPr>
            <p:spPr>
              <a:xfrm>
                <a:off x="1468303" y="3985104"/>
                <a:ext cx="1225296" cy="1225296"/>
              </a:xfrm>
              <a:prstGeom prst="blockArc">
                <a:avLst>
                  <a:gd name="adj1" fmla="val 10800000"/>
                  <a:gd name="adj2" fmla="val 4926142"/>
                  <a:gd name="adj3" fmla="val 432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grpSp>
          <p:nvGrpSpPr>
            <p:cNvPr id="20" name="Group 19">
              <a:extLst>
                <a:ext uri="{FF2B5EF4-FFF2-40B4-BE49-F238E27FC236}">
                  <a16:creationId xmlns:a16="http://schemas.microsoft.com/office/drawing/2014/main" id="{2A7DA754-FE0F-471A-AFF4-2F491B4B55C0}"/>
                </a:ext>
              </a:extLst>
            </p:cNvPr>
            <p:cNvGrpSpPr/>
            <p:nvPr/>
          </p:nvGrpSpPr>
          <p:grpSpPr>
            <a:xfrm rot="10055306">
              <a:off x="6477670" y="3985180"/>
              <a:ext cx="1225296" cy="1231167"/>
              <a:chOff x="1468303" y="3985104"/>
              <a:chExt cx="1225296" cy="1231167"/>
            </a:xfrm>
          </p:grpSpPr>
          <p:sp>
            <p:nvSpPr>
              <p:cNvPr id="21" name="Oval 20">
                <a:extLst>
                  <a:ext uri="{FF2B5EF4-FFF2-40B4-BE49-F238E27FC236}">
                    <a16:creationId xmlns:a16="http://schemas.microsoft.com/office/drawing/2014/main" id="{E689C91F-550B-4D80-9459-5A39D8E4A1FE}"/>
                  </a:ext>
                </a:extLst>
              </p:cNvPr>
              <p:cNvSpPr/>
              <p:nvPr/>
            </p:nvSpPr>
            <p:spPr>
              <a:xfrm>
                <a:off x="1468303" y="3994148"/>
                <a:ext cx="1222123" cy="1222123"/>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Block Arc 21">
                <a:extLst>
                  <a:ext uri="{FF2B5EF4-FFF2-40B4-BE49-F238E27FC236}">
                    <a16:creationId xmlns:a16="http://schemas.microsoft.com/office/drawing/2014/main" id="{8B7C86C3-2F1D-4831-BC81-7A2CAF783CB7}"/>
                  </a:ext>
                </a:extLst>
              </p:cNvPr>
              <p:cNvSpPr/>
              <p:nvPr/>
            </p:nvSpPr>
            <p:spPr>
              <a:xfrm>
                <a:off x="1468303" y="3985104"/>
                <a:ext cx="1225296" cy="1225296"/>
              </a:xfrm>
              <a:prstGeom prst="blockArc">
                <a:avLst>
                  <a:gd name="adj1" fmla="val 10800000"/>
                  <a:gd name="adj2" fmla="val 4926142"/>
                  <a:gd name="adj3" fmla="val 432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grpSp>
          <p:nvGrpSpPr>
            <p:cNvPr id="23" name="Group 22">
              <a:extLst>
                <a:ext uri="{FF2B5EF4-FFF2-40B4-BE49-F238E27FC236}">
                  <a16:creationId xmlns:a16="http://schemas.microsoft.com/office/drawing/2014/main" id="{0CF949AC-D525-4DEE-91BA-7BECA41A025B}"/>
                </a:ext>
              </a:extLst>
            </p:cNvPr>
            <p:cNvGrpSpPr/>
            <p:nvPr/>
          </p:nvGrpSpPr>
          <p:grpSpPr>
            <a:xfrm rot="16200000">
              <a:off x="7764314" y="3985180"/>
              <a:ext cx="1225296" cy="1231167"/>
              <a:chOff x="1468303" y="3985104"/>
              <a:chExt cx="1225296" cy="1231167"/>
            </a:xfrm>
          </p:grpSpPr>
          <p:sp>
            <p:nvSpPr>
              <p:cNvPr id="24" name="Oval 23">
                <a:extLst>
                  <a:ext uri="{FF2B5EF4-FFF2-40B4-BE49-F238E27FC236}">
                    <a16:creationId xmlns:a16="http://schemas.microsoft.com/office/drawing/2014/main" id="{D94728D8-FF6B-4015-BEFE-18584EB52711}"/>
                  </a:ext>
                </a:extLst>
              </p:cNvPr>
              <p:cNvSpPr/>
              <p:nvPr/>
            </p:nvSpPr>
            <p:spPr>
              <a:xfrm>
                <a:off x="1468303" y="3994148"/>
                <a:ext cx="1222123" cy="1222123"/>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Block Arc 24">
                <a:extLst>
                  <a:ext uri="{FF2B5EF4-FFF2-40B4-BE49-F238E27FC236}">
                    <a16:creationId xmlns:a16="http://schemas.microsoft.com/office/drawing/2014/main" id="{67FE67E3-5647-4AA9-B97D-100299F909DE}"/>
                  </a:ext>
                </a:extLst>
              </p:cNvPr>
              <p:cNvSpPr/>
              <p:nvPr/>
            </p:nvSpPr>
            <p:spPr>
              <a:xfrm>
                <a:off x="1468303" y="3985104"/>
                <a:ext cx="1225296" cy="1225296"/>
              </a:xfrm>
              <a:prstGeom prst="blockArc">
                <a:avLst>
                  <a:gd name="adj1" fmla="val 10800000"/>
                  <a:gd name="adj2" fmla="val 4926142"/>
                  <a:gd name="adj3" fmla="val 432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grpSp>
      <p:pic>
        <p:nvPicPr>
          <p:cNvPr id="34" name="Graphic 33" descr="Heart">
            <a:extLst>
              <a:ext uri="{FF2B5EF4-FFF2-40B4-BE49-F238E27FC236}">
                <a16:creationId xmlns:a16="http://schemas.microsoft.com/office/drawing/2014/main" id="{D3EDD15A-F927-4B5D-AAD4-6B5E836D61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12731" y="4479176"/>
            <a:ext cx="914400" cy="914400"/>
          </a:xfrm>
          <a:prstGeom prst="rect">
            <a:avLst/>
          </a:prstGeom>
        </p:spPr>
      </p:pic>
      <p:sp>
        <p:nvSpPr>
          <p:cNvPr id="28" name="TextBox 27">
            <a:extLst>
              <a:ext uri="{FF2B5EF4-FFF2-40B4-BE49-F238E27FC236}">
                <a16:creationId xmlns:a16="http://schemas.microsoft.com/office/drawing/2014/main" id="{1670F461-E4AB-4EF8-A638-4BCF32565B2A}"/>
              </a:ext>
            </a:extLst>
          </p:cNvPr>
          <p:cNvSpPr txBox="1"/>
          <p:nvPr/>
        </p:nvSpPr>
        <p:spPr>
          <a:xfrm>
            <a:off x="0" y="5109298"/>
            <a:ext cx="2665981" cy="1231106"/>
          </a:xfrm>
          <a:prstGeom prst="rect">
            <a:avLst/>
          </a:prstGeom>
          <a:noFill/>
        </p:spPr>
        <p:txBody>
          <a:bodyPr wrap="square" rtlCol="0">
            <a:spAutoFit/>
          </a:bodyPr>
          <a:lstStyle/>
          <a:p>
            <a:pPr algn="r"/>
            <a:r>
              <a:rPr lang="fr-FR" sz="1400" dirty="0">
                <a:solidFill>
                  <a:schemeClr val="accent1">
                    <a:lumMod val="75000"/>
                  </a:schemeClr>
                </a:solidFill>
                <a:latin typeface="Arial" panose="020B0604020202020204" pitchFamily="34" charset="0"/>
                <a:cs typeface="Arial" panose="020B0604020202020204" pitchFamily="34" charset="0"/>
              </a:rPr>
              <a:t>Instaurer la confiance</a:t>
            </a:r>
          </a:p>
          <a:p>
            <a:pPr algn="r"/>
            <a:r>
              <a:rPr lang="fr-FR" sz="1200" i="1" dirty="0">
                <a:latin typeface="Arial" panose="020B0604020202020204" pitchFamily="34" charset="0"/>
                <a:cs typeface="Arial" panose="020B0604020202020204" pitchFamily="34" charset="0"/>
              </a:rPr>
              <a:t>Créez des canaux de communication ouverts, abordez les problèmes de manière ouverte et proactive, puis évitez de blâmer ou d'isoler les membres de l'équipe.</a:t>
            </a:r>
            <a:endParaRPr lang="en-US" sz="1200" i="1" dirty="0">
              <a:latin typeface="Arial" panose="020B0604020202020204" pitchFamily="34" charset="0"/>
              <a:cs typeface="Arial" panose="020B0604020202020204" pitchFamily="34" charset="0"/>
            </a:endParaRPr>
          </a:p>
        </p:txBody>
      </p:sp>
      <p:pic>
        <p:nvPicPr>
          <p:cNvPr id="36" name="Graphic 35" descr="Puzzle">
            <a:extLst>
              <a:ext uri="{FF2B5EF4-FFF2-40B4-BE49-F238E27FC236}">
                <a16:creationId xmlns:a16="http://schemas.microsoft.com/office/drawing/2014/main" id="{717B492B-483D-42C3-B33C-2B4BE304DC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03129" y="4477098"/>
            <a:ext cx="914400" cy="914400"/>
          </a:xfrm>
          <a:prstGeom prst="rect">
            <a:avLst/>
          </a:prstGeom>
        </p:spPr>
      </p:pic>
      <p:sp>
        <p:nvSpPr>
          <p:cNvPr id="29" name="TextBox 28">
            <a:extLst>
              <a:ext uri="{FF2B5EF4-FFF2-40B4-BE49-F238E27FC236}">
                <a16:creationId xmlns:a16="http://schemas.microsoft.com/office/drawing/2014/main" id="{3B381E67-6329-4714-B93C-7070435E90B1}"/>
              </a:ext>
            </a:extLst>
          </p:cNvPr>
          <p:cNvSpPr txBox="1"/>
          <p:nvPr/>
        </p:nvSpPr>
        <p:spPr>
          <a:xfrm>
            <a:off x="1802432" y="3030454"/>
            <a:ext cx="2859654" cy="1231106"/>
          </a:xfrm>
          <a:prstGeom prst="rect">
            <a:avLst/>
          </a:prstGeom>
          <a:noFill/>
        </p:spPr>
        <p:txBody>
          <a:bodyPr wrap="square" rtlCol="0">
            <a:spAutoFit/>
          </a:bodyPr>
          <a:lstStyle/>
          <a:p>
            <a:pPr algn="r"/>
            <a:r>
              <a:rPr lang="fr-FR" sz="1400" dirty="0">
                <a:solidFill>
                  <a:schemeClr val="accent2">
                    <a:lumMod val="75000"/>
                  </a:schemeClr>
                </a:solidFill>
                <a:latin typeface="Arial" panose="020B0604020202020204" pitchFamily="34" charset="0"/>
                <a:cs typeface="Arial" panose="020B0604020202020204" pitchFamily="34" charset="0"/>
              </a:rPr>
              <a:t>Soyez spontané</a:t>
            </a:r>
          </a:p>
          <a:p>
            <a:pPr algn="r"/>
            <a:r>
              <a:rPr lang="fr-FR" sz="1200" i="1" dirty="0">
                <a:latin typeface="Arial" panose="020B0604020202020204" pitchFamily="34" charset="0"/>
                <a:cs typeface="Arial" panose="020B0604020202020204" pitchFamily="34" charset="0"/>
              </a:rPr>
              <a:t>Permettez aux employés d'avoir des conversations qui ne portent pas sur le travail. Prévoyez du temps au début des réunions pour que les employés puissent établir des contacts.</a:t>
            </a:r>
            <a:endParaRPr lang="en-US" sz="1200" i="1" dirty="0">
              <a:latin typeface="Arial" panose="020B0604020202020204" pitchFamily="34" charset="0"/>
              <a:cs typeface="Arial" panose="020B0604020202020204" pitchFamily="34" charset="0"/>
            </a:endParaRPr>
          </a:p>
        </p:txBody>
      </p:sp>
      <p:pic>
        <p:nvPicPr>
          <p:cNvPr id="38" name="Graphic 37" descr="Presentation with checklist">
            <a:extLst>
              <a:ext uri="{FF2B5EF4-FFF2-40B4-BE49-F238E27FC236}">
                <a16:creationId xmlns:a16="http://schemas.microsoft.com/office/drawing/2014/main" id="{C14241AA-D725-4489-9190-C4BC4F96275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80555" y="4482329"/>
            <a:ext cx="914400" cy="914400"/>
          </a:xfrm>
          <a:prstGeom prst="rect">
            <a:avLst/>
          </a:prstGeom>
        </p:spPr>
      </p:pic>
      <p:sp>
        <p:nvSpPr>
          <p:cNvPr id="30" name="TextBox 29">
            <a:extLst>
              <a:ext uri="{FF2B5EF4-FFF2-40B4-BE49-F238E27FC236}">
                <a16:creationId xmlns:a16="http://schemas.microsoft.com/office/drawing/2014/main" id="{D030B489-30B1-483C-B783-A678E74F983C}"/>
              </a:ext>
            </a:extLst>
          </p:cNvPr>
          <p:cNvSpPr txBox="1"/>
          <p:nvPr/>
        </p:nvSpPr>
        <p:spPr>
          <a:xfrm>
            <a:off x="5098836" y="5555154"/>
            <a:ext cx="2890666" cy="1046440"/>
          </a:xfrm>
          <a:prstGeom prst="rect">
            <a:avLst/>
          </a:prstGeom>
          <a:noFill/>
        </p:spPr>
        <p:txBody>
          <a:bodyPr wrap="square" rtlCol="0">
            <a:spAutoFit/>
          </a:bodyPr>
          <a:lstStyle/>
          <a:p>
            <a:r>
              <a:rPr lang="fr-FR" sz="1400" dirty="0">
                <a:solidFill>
                  <a:schemeClr val="accent4"/>
                </a:solidFill>
                <a:latin typeface="Arial" panose="020B0604020202020204" pitchFamily="34" charset="0"/>
                <a:cs typeface="Arial" panose="020B0604020202020204" pitchFamily="34" charset="0"/>
              </a:rPr>
              <a:t>Définir les attentes</a:t>
            </a:r>
          </a:p>
          <a:p>
            <a:r>
              <a:rPr lang="fr-FR" sz="1200" i="1" dirty="0">
                <a:latin typeface="Arial" panose="020B0604020202020204" pitchFamily="34" charset="0"/>
                <a:cs typeface="Arial" panose="020B0604020202020204" pitchFamily="34" charset="0"/>
              </a:rPr>
              <a:t>Assurez-vous d'avoir établi des règles de base (chartes d'équipe) dans le cadre d'une collaboration d'équipe (même pour les nouveaux membres).</a:t>
            </a:r>
            <a:endParaRPr lang="en-US" sz="1200" i="1" dirty="0">
              <a:latin typeface="Arial" panose="020B0604020202020204" pitchFamily="34" charset="0"/>
              <a:cs typeface="Arial" panose="020B0604020202020204" pitchFamily="34" charset="0"/>
            </a:endParaRPr>
          </a:p>
        </p:txBody>
      </p:sp>
      <p:pic>
        <p:nvPicPr>
          <p:cNvPr id="42" name="Graphic 41" descr="Meeting">
            <a:extLst>
              <a:ext uri="{FF2B5EF4-FFF2-40B4-BE49-F238E27FC236}">
                <a16:creationId xmlns:a16="http://schemas.microsoft.com/office/drawing/2014/main" id="{444E441B-1969-42A6-8AEC-DFA326981AF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77469" y="4444786"/>
            <a:ext cx="914400" cy="914400"/>
          </a:xfrm>
          <a:prstGeom prst="rect">
            <a:avLst/>
          </a:prstGeom>
        </p:spPr>
      </p:pic>
      <p:sp>
        <p:nvSpPr>
          <p:cNvPr id="31" name="TextBox 30">
            <a:extLst>
              <a:ext uri="{FF2B5EF4-FFF2-40B4-BE49-F238E27FC236}">
                <a16:creationId xmlns:a16="http://schemas.microsoft.com/office/drawing/2014/main" id="{8572DA54-1F95-4770-8B3A-FEDAD7902F1E}"/>
              </a:ext>
            </a:extLst>
          </p:cNvPr>
          <p:cNvSpPr txBox="1"/>
          <p:nvPr/>
        </p:nvSpPr>
        <p:spPr>
          <a:xfrm>
            <a:off x="7244358" y="3295074"/>
            <a:ext cx="2859654" cy="1046440"/>
          </a:xfrm>
          <a:prstGeom prst="rect">
            <a:avLst/>
          </a:prstGeom>
          <a:noFill/>
        </p:spPr>
        <p:txBody>
          <a:bodyPr wrap="square" rtlCol="0">
            <a:spAutoFit/>
          </a:bodyPr>
          <a:lstStyle/>
          <a:p>
            <a:r>
              <a:rPr lang="fr-FR" sz="1400" dirty="0">
                <a:solidFill>
                  <a:schemeClr val="accent5"/>
                </a:solidFill>
                <a:latin typeface="Arial" panose="020B0604020202020204" pitchFamily="34" charset="0"/>
                <a:cs typeface="Arial" panose="020B0604020202020204" pitchFamily="34" charset="0"/>
              </a:rPr>
              <a:t>Inclure tout le monde</a:t>
            </a:r>
          </a:p>
          <a:p>
            <a:r>
              <a:rPr lang="fr-FR" sz="1200" i="1" dirty="0">
                <a:latin typeface="Arial" panose="020B0604020202020204" pitchFamily="34" charset="0"/>
                <a:cs typeface="Arial" panose="020B0604020202020204" pitchFamily="34" charset="0"/>
              </a:rPr>
              <a:t>Encouragez la rétroaction et la participation de tous les membres de l'équipe. Célébrez les petites réussites des employés.</a:t>
            </a:r>
            <a:endParaRPr lang="en-US" sz="1200" i="1" dirty="0">
              <a:latin typeface="Arial" panose="020B0604020202020204" pitchFamily="34" charset="0"/>
              <a:cs typeface="Arial" panose="020B0604020202020204" pitchFamily="34" charset="0"/>
            </a:endParaRPr>
          </a:p>
        </p:txBody>
      </p:sp>
      <p:pic>
        <p:nvPicPr>
          <p:cNvPr id="40" name="Graphic 39" descr="Ear">
            <a:extLst>
              <a:ext uri="{FF2B5EF4-FFF2-40B4-BE49-F238E27FC236}">
                <a16:creationId xmlns:a16="http://schemas.microsoft.com/office/drawing/2014/main" id="{85BDAD56-0686-40E4-9B94-9AB6F19787D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74568" y="4457683"/>
            <a:ext cx="914400" cy="914400"/>
          </a:xfrm>
          <a:prstGeom prst="rect">
            <a:avLst/>
          </a:prstGeom>
        </p:spPr>
      </p:pic>
      <p:sp>
        <p:nvSpPr>
          <p:cNvPr id="32" name="TextBox 31">
            <a:extLst>
              <a:ext uri="{FF2B5EF4-FFF2-40B4-BE49-F238E27FC236}">
                <a16:creationId xmlns:a16="http://schemas.microsoft.com/office/drawing/2014/main" id="{A211F9C2-CE9B-4243-9C8A-06777D3BBFAA}"/>
              </a:ext>
            </a:extLst>
          </p:cNvPr>
          <p:cNvSpPr txBox="1"/>
          <p:nvPr/>
        </p:nvSpPr>
        <p:spPr>
          <a:xfrm>
            <a:off x="9139522" y="5109298"/>
            <a:ext cx="2859654" cy="1231106"/>
          </a:xfrm>
          <a:prstGeom prst="rect">
            <a:avLst/>
          </a:prstGeom>
          <a:noFill/>
        </p:spPr>
        <p:txBody>
          <a:bodyPr wrap="square" rtlCol="0">
            <a:spAutoFit/>
          </a:bodyPr>
          <a:lstStyle/>
          <a:p>
            <a:r>
              <a:rPr lang="fr-FR" sz="1400" dirty="0">
                <a:solidFill>
                  <a:schemeClr val="accent3"/>
                </a:solidFill>
                <a:latin typeface="Arial" panose="020B0604020202020204" pitchFamily="34" charset="0"/>
                <a:cs typeface="Arial" panose="020B0604020202020204" pitchFamily="34" charset="0"/>
              </a:rPr>
              <a:t>Rassurer les autres</a:t>
            </a:r>
          </a:p>
          <a:p>
            <a:r>
              <a:rPr lang="fr-FR" sz="1200" i="1" dirty="0">
                <a:latin typeface="Arial" panose="020B0604020202020204" pitchFamily="34" charset="0"/>
                <a:cs typeface="Arial" panose="020B0604020202020204" pitchFamily="34" charset="0"/>
              </a:rPr>
              <a:t>Partagez ce que vous savez et soyez franc sur ce que vous ne savez pas pour éviter que les membres de l'équipe ne croient que vous dissimulez des renseignements.</a:t>
            </a:r>
            <a:endParaRPr lang="en-US"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7100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6B83A-8825-46D6-AAD4-A3DE1C50FC00}"/>
              </a:ext>
            </a:extLst>
          </p:cNvPr>
          <p:cNvSpPr>
            <a:spLocks noGrp="1"/>
          </p:cNvSpPr>
          <p:nvPr>
            <p:ph type="title"/>
          </p:nvPr>
        </p:nvSpPr>
        <p:spPr/>
        <p:txBody>
          <a:bodyPr/>
          <a:lstStyle/>
          <a:p>
            <a:r>
              <a:rPr lang="fr-CA" dirty="0"/>
              <a:t>Gestion des questions et de la rétroaction</a:t>
            </a:r>
          </a:p>
        </p:txBody>
      </p:sp>
      <p:sp>
        <p:nvSpPr>
          <p:cNvPr id="12" name="TextBox 11">
            <a:extLst>
              <a:ext uri="{FF2B5EF4-FFF2-40B4-BE49-F238E27FC236}">
                <a16:creationId xmlns:a16="http://schemas.microsoft.com/office/drawing/2014/main" id="{AC41DBEE-C577-4C24-98B0-6A9FFA38BECA}"/>
              </a:ext>
            </a:extLst>
          </p:cNvPr>
          <p:cNvSpPr txBox="1"/>
          <p:nvPr/>
        </p:nvSpPr>
        <p:spPr>
          <a:xfrm>
            <a:off x="722380" y="1454150"/>
            <a:ext cx="10792724" cy="784830"/>
          </a:xfrm>
          <a:prstGeom prst="rect">
            <a:avLst/>
          </a:prstGeom>
          <a:noFill/>
        </p:spPr>
        <p:txBody>
          <a:bodyPr wrap="square" rtlCol="0">
            <a:spAutoFit/>
          </a:bodyPr>
          <a:lstStyle/>
          <a:p>
            <a:pPr>
              <a:spcAft>
                <a:spcPts val="600"/>
              </a:spcAft>
            </a:pPr>
            <a:r>
              <a:rPr lang="fr-FR" sz="1500" dirty="0">
                <a:latin typeface="Arial" panose="020B0604020202020204" pitchFamily="34" charset="0"/>
                <a:cs typeface="Arial" panose="020B0604020202020204" pitchFamily="34" charset="0"/>
              </a:rPr>
              <a:t>En tant que gestionnaire du personnel, vous devrez répondre aux questions de votre équipe - c'est inévitable et important. Certaines questions seront simples à répondre, tandis que d'autres seront complexes, difficiles ou les deux. En fin de compte, il sera important que vous compreniez au moins le comment, le où et le qui du projet de transformation du milieu de travail.</a:t>
            </a:r>
            <a:endParaRPr lang="en-US" sz="15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D1FF5AA-ED46-436B-B06A-3D556B0DD92C}"/>
              </a:ext>
            </a:extLst>
          </p:cNvPr>
          <p:cNvSpPr txBox="1"/>
          <p:nvPr/>
        </p:nvSpPr>
        <p:spPr>
          <a:xfrm>
            <a:off x="722380" y="2430470"/>
            <a:ext cx="5394658" cy="369332"/>
          </a:xfrm>
          <a:prstGeom prst="rect">
            <a:avLst/>
          </a:prstGeom>
          <a:noFill/>
        </p:spPr>
        <p:txBody>
          <a:bodyPr wrap="square" rtlCol="0">
            <a:spAutoFit/>
          </a:bodyPr>
          <a:lstStyle/>
          <a:p>
            <a:r>
              <a:rPr lang="fr-CA" b="1" i="1" dirty="0">
                <a:latin typeface="Arial" panose="020B0604020202020204" pitchFamily="34" charset="0"/>
                <a:cs typeface="Arial" panose="020B0604020202020204" pitchFamily="34" charset="0"/>
              </a:rPr>
              <a:t>Comment dois-je répondre à cette question?</a:t>
            </a:r>
          </a:p>
        </p:txBody>
      </p:sp>
      <p:sp>
        <p:nvSpPr>
          <p:cNvPr id="13" name="TextBox 12">
            <a:extLst>
              <a:ext uri="{FF2B5EF4-FFF2-40B4-BE49-F238E27FC236}">
                <a16:creationId xmlns:a16="http://schemas.microsoft.com/office/drawing/2014/main" id="{0E0FB11B-4602-49C8-88CB-18369299CD6F}"/>
              </a:ext>
            </a:extLst>
          </p:cNvPr>
          <p:cNvSpPr txBox="1"/>
          <p:nvPr/>
        </p:nvSpPr>
        <p:spPr>
          <a:xfrm>
            <a:off x="537247" y="2680252"/>
            <a:ext cx="1049648" cy="1569660"/>
          </a:xfrm>
          <a:prstGeom prst="rect">
            <a:avLst/>
          </a:prstGeom>
          <a:noFill/>
        </p:spPr>
        <p:txBody>
          <a:bodyPr wrap="square" rtlCol="0">
            <a:spAutoFit/>
          </a:bodyPr>
          <a:lstStyle/>
          <a:p>
            <a:r>
              <a:rPr lang="en-US" sz="9600" dirty="0">
                <a:solidFill>
                  <a:schemeClr val="accent1"/>
                </a:solidFill>
                <a:latin typeface="Arial" panose="020B0604020202020204" pitchFamily="34" charset="0"/>
                <a:cs typeface="Arial" panose="020B0604020202020204" pitchFamily="34" charset="0"/>
              </a:rPr>
              <a:t>I</a:t>
            </a:r>
            <a:endParaRPr lang="en-CA" sz="9600" dirty="0">
              <a:solidFill>
                <a:schemeClr val="accent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82CD0F2-E820-445D-8540-87D1CA0D26E4}"/>
              </a:ext>
            </a:extLst>
          </p:cNvPr>
          <p:cNvSpPr txBox="1"/>
          <p:nvPr/>
        </p:nvSpPr>
        <p:spPr>
          <a:xfrm>
            <a:off x="1522192" y="2926473"/>
            <a:ext cx="2167524" cy="954107"/>
          </a:xfrm>
          <a:prstGeom prst="rect">
            <a:avLst/>
          </a:prstGeom>
          <a:noFill/>
        </p:spPr>
        <p:txBody>
          <a:bodyPr wrap="square" rtlCol="0">
            <a:spAutoFit/>
          </a:bodyPr>
          <a:lstStyle/>
          <a:p>
            <a:pPr>
              <a:spcAft>
                <a:spcPts val="600"/>
              </a:spcAft>
            </a:pPr>
            <a:r>
              <a:rPr lang="fr-CA" sz="1400" b="1" dirty="0">
                <a:solidFill>
                  <a:schemeClr val="accent1"/>
                </a:solidFill>
                <a:latin typeface="Arial" panose="020B0604020202020204" pitchFamily="34" charset="0"/>
                <a:cs typeface="Arial" panose="020B0604020202020204" pitchFamily="34" charset="0"/>
              </a:rPr>
              <a:t>Inquiétude : </a:t>
            </a:r>
            <a:r>
              <a:rPr lang="fr-CA" sz="1400" dirty="0">
                <a:latin typeface="Arial" panose="020B0604020202020204" pitchFamily="34" charset="0"/>
                <a:cs typeface="Arial" panose="020B0604020202020204" pitchFamily="34" charset="0"/>
              </a:rPr>
              <a:t>démontrez votre compréhension de la situation et faites preuve d’empathie</a:t>
            </a:r>
          </a:p>
        </p:txBody>
      </p:sp>
      <p:sp>
        <p:nvSpPr>
          <p:cNvPr id="14" name="TextBox 13">
            <a:extLst>
              <a:ext uri="{FF2B5EF4-FFF2-40B4-BE49-F238E27FC236}">
                <a16:creationId xmlns:a16="http://schemas.microsoft.com/office/drawing/2014/main" id="{52530FE9-E786-42DC-9C24-7E75797DD08D}"/>
              </a:ext>
            </a:extLst>
          </p:cNvPr>
          <p:cNvSpPr txBox="1"/>
          <p:nvPr/>
        </p:nvSpPr>
        <p:spPr>
          <a:xfrm>
            <a:off x="3353232" y="2680252"/>
            <a:ext cx="1049648" cy="1569660"/>
          </a:xfrm>
          <a:prstGeom prst="rect">
            <a:avLst/>
          </a:prstGeom>
          <a:noFill/>
        </p:spPr>
        <p:txBody>
          <a:bodyPr wrap="square" rtlCol="0">
            <a:spAutoFit/>
          </a:bodyPr>
          <a:lstStyle/>
          <a:p>
            <a:r>
              <a:rPr lang="en-US" sz="9600" dirty="0">
                <a:solidFill>
                  <a:schemeClr val="accent4"/>
                </a:solidFill>
                <a:latin typeface="Arial" panose="020B0604020202020204" pitchFamily="34" charset="0"/>
                <a:cs typeface="Arial" panose="020B0604020202020204" pitchFamily="34" charset="0"/>
              </a:rPr>
              <a:t>A</a:t>
            </a:r>
            <a:endParaRPr lang="en-CA" sz="9600" dirty="0">
              <a:solidFill>
                <a:schemeClr val="accent4"/>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A4FFCD-1CF0-4E9F-B5C6-9093519588EE}"/>
              </a:ext>
            </a:extLst>
          </p:cNvPr>
          <p:cNvSpPr txBox="1"/>
          <p:nvPr/>
        </p:nvSpPr>
        <p:spPr>
          <a:xfrm>
            <a:off x="4338177" y="2926473"/>
            <a:ext cx="2104956" cy="954107"/>
          </a:xfrm>
          <a:prstGeom prst="rect">
            <a:avLst/>
          </a:prstGeom>
          <a:noFill/>
        </p:spPr>
        <p:txBody>
          <a:bodyPr wrap="square" rtlCol="0">
            <a:spAutoFit/>
          </a:bodyPr>
          <a:lstStyle/>
          <a:p>
            <a:pPr>
              <a:spcAft>
                <a:spcPts val="600"/>
              </a:spcAft>
            </a:pPr>
            <a:r>
              <a:rPr lang="fr-CA" sz="1400" b="1" dirty="0">
                <a:solidFill>
                  <a:schemeClr val="accent4"/>
                </a:solidFill>
                <a:latin typeface="Arial" panose="020B0604020202020204" pitchFamily="34" charset="0"/>
                <a:cs typeface="Arial" panose="020B0604020202020204" pitchFamily="34" charset="0"/>
              </a:rPr>
              <a:t>Action : </a:t>
            </a:r>
            <a:r>
              <a:rPr lang="fr-CA" sz="1400" dirty="0">
                <a:latin typeface="Arial" panose="020B0604020202020204" pitchFamily="34" charset="0"/>
                <a:cs typeface="Arial" panose="020B0604020202020204" pitchFamily="34" charset="0"/>
              </a:rPr>
              <a:t>présentez votre plan et les actions entreprises pour résoudre le problème</a:t>
            </a:r>
          </a:p>
        </p:txBody>
      </p:sp>
      <p:sp>
        <p:nvSpPr>
          <p:cNvPr id="15" name="TextBox 14">
            <a:extLst>
              <a:ext uri="{FF2B5EF4-FFF2-40B4-BE49-F238E27FC236}">
                <a16:creationId xmlns:a16="http://schemas.microsoft.com/office/drawing/2014/main" id="{3BC63AE7-E8B2-4592-A83E-2B2643D57447}"/>
              </a:ext>
            </a:extLst>
          </p:cNvPr>
          <p:cNvSpPr txBox="1"/>
          <p:nvPr/>
        </p:nvSpPr>
        <p:spPr>
          <a:xfrm>
            <a:off x="6181917" y="2680252"/>
            <a:ext cx="1049648" cy="1569660"/>
          </a:xfrm>
          <a:prstGeom prst="rect">
            <a:avLst/>
          </a:prstGeom>
          <a:noFill/>
        </p:spPr>
        <p:txBody>
          <a:bodyPr wrap="square" rtlCol="0">
            <a:spAutoFit/>
          </a:bodyPr>
          <a:lstStyle/>
          <a:p>
            <a:r>
              <a:rPr lang="en-US" sz="9600" dirty="0">
                <a:solidFill>
                  <a:schemeClr val="accent3"/>
                </a:solidFill>
                <a:latin typeface="Arial" panose="020B0604020202020204" pitchFamily="34" charset="0"/>
                <a:cs typeface="Arial" panose="020B0604020202020204" pitchFamily="34" charset="0"/>
              </a:rPr>
              <a:t>P</a:t>
            </a:r>
            <a:endParaRPr lang="en-CA" sz="9600" dirty="0">
              <a:solidFill>
                <a:schemeClr val="accent3"/>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C3A2139-DC85-4F38-B8D2-20F1635C8255}"/>
              </a:ext>
            </a:extLst>
          </p:cNvPr>
          <p:cNvSpPr txBox="1"/>
          <p:nvPr/>
        </p:nvSpPr>
        <p:spPr>
          <a:xfrm>
            <a:off x="7166862" y="2926473"/>
            <a:ext cx="2167524" cy="954107"/>
          </a:xfrm>
          <a:prstGeom prst="rect">
            <a:avLst/>
          </a:prstGeom>
          <a:noFill/>
        </p:spPr>
        <p:txBody>
          <a:bodyPr wrap="square" rtlCol="0">
            <a:spAutoFit/>
          </a:bodyPr>
          <a:lstStyle/>
          <a:p>
            <a:pPr>
              <a:spcAft>
                <a:spcPts val="600"/>
              </a:spcAft>
            </a:pPr>
            <a:r>
              <a:rPr lang="fr-CA" sz="1400" b="1" dirty="0">
                <a:solidFill>
                  <a:schemeClr val="accent3"/>
                </a:solidFill>
                <a:latin typeface="Arial" panose="020B0604020202020204" pitchFamily="34" charset="0"/>
                <a:cs typeface="Arial" panose="020B0604020202020204" pitchFamily="34" charset="0"/>
              </a:rPr>
              <a:t>Perspective : </a:t>
            </a:r>
            <a:r>
              <a:rPr lang="fr-CA" sz="1400" dirty="0">
                <a:latin typeface="Arial" panose="020B0604020202020204" pitchFamily="34" charset="0"/>
                <a:cs typeface="Arial" panose="020B0604020202020204" pitchFamily="34" charset="0"/>
              </a:rPr>
              <a:t>assurez-vous que la situation est perçue dans un contexte général</a:t>
            </a:r>
          </a:p>
        </p:txBody>
      </p:sp>
      <p:sp>
        <p:nvSpPr>
          <p:cNvPr id="41" name="TextBox 40">
            <a:extLst>
              <a:ext uri="{FF2B5EF4-FFF2-40B4-BE49-F238E27FC236}">
                <a16:creationId xmlns:a16="http://schemas.microsoft.com/office/drawing/2014/main" id="{10D0B149-CFB7-41B4-B9B3-D5DF589E5DE3}"/>
              </a:ext>
            </a:extLst>
          </p:cNvPr>
          <p:cNvSpPr txBox="1"/>
          <p:nvPr/>
        </p:nvSpPr>
        <p:spPr>
          <a:xfrm>
            <a:off x="9198058" y="2718316"/>
            <a:ext cx="1049648" cy="1569660"/>
          </a:xfrm>
          <a:prstGeom prst="rect">
            <a:avLst/>
          </a:prstGeom>
          <a:noFill/>
        </p:spPr>
        <p:txBody>
          <a:bodyPr wrap="square" rtlCol="0">
            <a:spAutoFit/>
          </a:bodyPr>
          <a:lstStyle/>
          <a:p>
            <a:r>
              <a:rPr lang="en-US" sz="9600" dirty="0">
                <a:solidFill>
                  <a:schemeClr val="accent5"/>
                </a:solidFill>
                <a:latin typeface="Arial" panose="020B0604020202020204" pitchFamily="34" charset="0"/>
                <a:cs typeface="Arial" panose="020B0604020202020204" pitchFamily="34" charset="0"/>
              </a:rPr>
              <a:t>P</a:t>
            </a:r>
            <a:endParaRPr lang="en-CA" sz="9600" dirty="0">
              <a:solidFill>
                <a:schemeClr val="accent5"/>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095DAD8A-E81E-4E01-A449-4C42172582EB}"/>
              </a:ext>
            </a:extLst>
          </p:cNvPr>
          <p:cNvSpPr txBox="1"/>
          <p:nvPr/>
        </p:nvSpPr>
        <p:spPr>
          <a:xfrm>
            <a:off x="10183003" y="2926473"/>
            <a:ext cx="1831197" cy="1169551"/>
          </a:xfrm>
          <a:prstGeom prst="rect">
            <a:avLst/>
          </a:prstGeom>
          <a:noFill/>
        </p:spPr>
        <p:txBody>
          <a:bodyPr wrap="square" rtlCol="0">
            <a:spAutoFit/>
          </a:bodyPr>
          <a:lstStyle/>
          <a:p>
            <a:pPr>
              <a:spcAft>
                <a:spcPts val="600"/>
              </a:spcAft>
            </a:pPr>
            <a:r>
              <a:rPr lang="fr-CA" sz="1400" b="1" dirty="0">
                <a:solidFill>
                  <a:schemeClr val="accent5"/>
                </a:solidFill>
                <a:latin typeface="Arial" panose="020B0604020202020204" pitchFamily="34" charset="0"/>
                <a:cs typeface="Arial" panose="020B0604020202020204" pitchFamily="34" charset="0"/>
              </a:rPr>
              <a:t>Partager : </a:t>
            </a:r>
            <a:r>
              <a:rPr lang="fr-CA" sz="1400" dirty="0">
                <a:latin typeface="Arial" panose="020B0604020202020204" pitchFamily="34" charset="0"/>
                <a:cs typeface="Arial" panose="020B0604020202020204" pitchFamily="34" charset="0"/>
              </a:rPr>
              <a:t>partagez seulement l’information transmises et véridiques</a:t>
            </a:r>
          </a:p>
        </p:txBody>
      </p:sp>
      <p:sp>
        <p:nvSpPr>
          <p:cNvPr id="9" name="TextBox 8">
            <a:extLst>
              <a:ext uri="{FF2B5EF4-FFF2-40B4-BE49-F238E27FC236}">
                <a16:creationId xmlns:a16="http://schemas.microsoft.com/office/drawing/2014/main" id="{171845D5-D16E-42B5-9B36-42DAA5C8B81E}"/>
              </a:ext>
            </a:extLst>
          </p:cNvPr>
          <p:cNvSpPr txBox="1"/>
          <p:nvPr/>
        </p:nvSpPr>
        <p:spPr>
          <a:xfrm>
            <a:off x="722379" y="4139684"/>
            <a:ext cx="5556973" cy="369332"/>
          </a:xfrm>
          <a:prstGeom prst="rect">
            <a:avLst/>
          </a:prstGeom>
          <a:noFill/>
        </p:spPr>
        <p:txBody>
          <a:bodyPr wrap="square" rtlCol="0">
            <a:spAutoFit/>
          </a:bodyPr>
          <a:lstStyle/>
          <a:p>
            <a:r>
              <a:rPr lang="fr-CA" b="1" i="1" dirty="0">
                <a:latin typeface="Arial" panose="020B0604020202020204" pitchFamily="34" charset="0"/>
                <a:cs typeface="Arial" panose="020B0604020202020204" pitchFamily="34" charset="0"/>
              </a:rPr>
              <a:t>Où puis-je trouver une réponse à cette question?</a:t>
            </a:r>
          </a:p>
        </p:txBody>
      </p:sp>
      <p:sp>
        <p:nvSpPr>
          <p:cNvPr id="27" name="TextBox 26">
            <a:extLst>
              <a:ext uri="{FF2B5EF4-FFF2-40B4-BE49-F238E27FC236}">
                <a16:creationId xmlns:a16="http://schemas.microsoft.com/office/drawing/2014/main" id="{1081DBA3-1397-449F-B13A-48F322364477}"/>
              </a:ext>
            </a:extLst>
          </p:cNvPr>
          <p:cNvSpPr txBox="1"/>
          <p:nvPr/>
        </p:nvSpPr>
        <p:spPr>
          <a:xfrm>
            <a:off x="1626999" y="4576875"/>
            <a:ext cx="2589401" cy="738664"/>
          </a:xfrm>
          <a:prstGeom prst="rect">
            <a:avLst/>
          </a:prstGeom>
          <a:noFill/>
        </p:spPr>
        <p:txBody>
          <a:bodyPr wrap="square" rtlCol="0">
            <a:spAutoFit/>
          </a:bodyPr>
          <a:lstStyle/>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Canal MS Teams</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Site Web du projet</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Bulletins d’information</a:t>
            </a:r>
          </a:p>
        </p:txBody>
      </p:sp>
      <p:sp>
        <p:nvSpPr>
          <p:cNvPr id="28" name="TextBox 27">
            <a:extLst>
              <a:ext uri="{FF2B5EF4-FFF2-40B4-BE49-F238E27FC236}">
                <a16:creationId xmlns:a16="http://schemas.microsoft.com/office/drawing/2014/main" id="{3CE37721-8671-4692-BE89-025654F48BE3}"/>
              </a:ext>
            </a:extLst>
          </p:cNvPr>
          <p:cNvSpPr txBox="1"/>
          <p:nvPr/>
        </p:nvSpPr>
        <p:spPr>
          <a:xfrm>
            <a:off x="4768261" y="4576875"/>
            <a:ext cx="2062716"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GCpedia</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GCdocs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GCwiki</a:t>
            </a:r>
          </a:p>
        </p:txBody>
      </p:sp>
      <p:sp>
        <p:nvSpPr>
          <p:cNvPr id="30" name="TextBox 29">
            <a:extLst>
              <a:ext uri="{FF2B5EF4-FFF2-40B4-BE49-F238E27FC236}">
                <a16:creationId xmlns:a16="http://schemas.microsoft.com/office/drawing/2014/main" id="{EB87512D-A26C-45B9-97EE-EB248C857213}"/>
              </a:ext>
            </a:extLst>
          </p:cNvPr>
          <p:cNvSpPr txBox="1"/>
          <p:nvPr/>
        </p:nvSpPr>
        <p:spPr>
          <a:xfrm>
            <a:off x="1626999" y="5484509"/>
            <a:ext cx="2519444" cy="738664"/>
          </a:xfrm>
          <a:prstGeom prst="rect">
            <a:avLst/>
          </a:prstGeom>
          <a:noFill/>
        </p:spPr>
        <p:txBody>
          <a:bodyPr wrap="square" rtlCol="0">
            <a:spAutoFit/>
          </a:bodyPr>
          <a:lstStyle/>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Équipe de projet intégrée</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Agents du changement</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Secteurs habilitants </a:t>
            </a:r>
          </a:p>
        </p:txBody>
      </p:sp>
      <p:sp>
        <p:nvSpPr>
          <p:cNvPr id="29" name="TextBox 28">
            <a:extLst>
              <a:ext uri="{FF2B5EF4-FFF2-40B4-BE49-F238E27FC236}">
                <a16:creationId xmlns:a16="http://schemas.microsoft.com/office/drawing/2014/main" id="{57A87085-1224-4757-8543-697506C16F57}"/>
              </a:ext>
            </a:extLst>
          </p:cNvPr>
          <p:cNvSpPr txBox="1"/>
          <p:nvPr/>
        </p:nvSpPr>
        <p:spPr>
          <a:xfrm>
            <a:off x="4768260" y="5484509"/>
            <a:ext cx="2463305" cy="738664"/>
          </a:xfrm>
          <a:prstGeom prst="rect">
            <a:avLst/>
          </a:prstGeom>
          <a:noFill/>
        </p:spPr>
        <p:txBody>
          <a:bodyPr wrap="square" rtlCol="0">
            <a:spAutoFit/>
          </a:bodyPr>
          <a:lstStyle/>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Activités de mobilisation</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Réunions du réseau de gestion</a:t>
            </a:r>
          </a:p>
        </p:txBody>
      </p:sp>
      <p:sp>
        <p:nvSpPr>
          <p:cNvPr id="10" name="TextBox 9">
            <a:extLst>
              <a:ext uri="{FF2B5EF4-FFF2-40B4-BE49-F238E27FC236}">
                <a16:creationId xmlns:a16="http://schemas.microsoft.com/office/drawing/2014/main" id="{6AADD6DF-2A8C-4F9E-B0C5-02DDB309546C}"/>
              </a:ext>
            </a:extLst>
          </p:cNvPr>
          <p:cNvSpPr txBox="1"/>
          <p:nvPr/>
        </p:nvSpPr>
        <p:spPr>
          <a:xfrm>
            <a:off x="7116898" y="4139684"/>
            <a:ext cx="4643302" cy="369332"/>
          </a:xfrm>
          <a:prstGeom prst="rect">
            <a:avLst/>
          </a:prstGeom>
          <a:noFill/>
        </p:spPr>
        <p:txBody>
          <a:bodyPr wrap="square" rtlCol="0">
            <a:spAutoFit/>
          </a:bodyPr>
          <a:lstStyle/>
          <a:p>
            <a:r>
              <a:rPr lang="fr-CA" b="1" i="1" dirty="0">
                <a:latin typeface="Arial" panose="020B0604020202020204" pitchFamily="34" charset="0"/>
                <a:cs typeface="Arial" panose="020B0604020202020204" pitchFamily="34" charset="0"/>
              </a:rPr>
              <a:t>Avec qui dois-je partager la rétroaction?</a:t>
            </a:r>
          </a:p>
        </p:txBody>
      </p:sp>
      <p:sp>
        <p:nvSpPr>
          <p:cNvPr id="31" name="Rectangle 30">
            <a:extLst>
              <a:ext uri="{FF2B5EF4-FFF2-40B4-BE49-F238E27FC236}">
                <a16:creationId xmlns:a16="http://schemas.microsoft.com/office/drawing/2014/main" id="{64495B3A-FCCD-43EC-B0BF-DCA1FDC83DA9}"/>
              </a:ext>
            </a:extLst>
          </p:cNvPr>
          <p:cNvSpPr/>
          <p:nvPr/>
        </p:nvSpPr>
        <p:spPr>
          <a:xfrm>
            <a:off x="7150769" y="5104401"/>
            <a:ext cx="914400" cy="600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i="1" dirty="0">
                <a:solidFill>
                  <a:schemeClr val="tx1"/>
                </a:solidFill>
                <a:latin typeface="Arial" panose="020B0604020202020204" pitchFamily="34" charset="0"/>
                <a:cs typeface="Arial" panose="020B0604020202020204" pitchFamily="34" charset="0"/>
              </a:rPr>
              <a:t>Vous</a:t>
            </a:r>
          </a:p>
        </p:txBody>
      </p:sp>
      <p:sp>
        <p:nvSpPr>
          <p:cNvPr id="39" name="TextBox 38">
            <a:extLst>
              <a:ext uri="{FF2B5EF4-FFF2-40B4-BE49-F238E27FC236}">
                <a16:creationId xmlns:a16="http://schemas.microsoft.com/office/drawing/2014/main" id="{E85CA005-071B-471F-9ECC-5A7C42803F62}"/>
              </a:ext>
            </a:extLst>
          </p:cNvPr>
          <p:cNvSpPr txBox="1"/>
          <p:nvPr/>
        </p:nvSpPr>
        <p:spPr>
          <a:xfrm>
            <a:off x="7460838" y="4665864"/>
            <a:ext cx="2479322" cy="276999"/>
          </a:xfrm>
          <a:prstGeom prst="rect">
            <a:avLst/>
          </a:prstGeom>
          <a:noFill/>
        </p:spPr>
        <p:txBody>
          <a:bodyPr wrap="square" rtlCol="0">
            <a:spAutoFit/>
          </a:bodyPr>
          <a:lstStyle/>
          <a:p>
            <a:pPr algn="ctr">
              <a:spcAft>
                <a:spcPts val="600"/>
              </a:spcAft>
            </a:pPr>
            <a:r>
              <a:rPr lang="fr-CA" sz="1200" dirty="0">
                <a:latin typeface="Arial" panose="020B0604020202020204" pitchFamily="34" charset="0"/>
                <a:cs typeface="Arial" panose="020B0604020202020204" pitchFamily="34" charset="0"/>
              </a:rPr>
              <a:t>Mobilisation et formation</a:t>
            </a:r>
          </a:p>
        </p:txBody>
      </p:sp>
      <p:sp>
        <p:nvSpPr>
          <p:cNvPr id="32" name="Rectangle 31">
            <a:extLst>
              <a:ext uri="{FF2B5EF4-FFF2-40B4-BE49-F238E27FC236}">
                <a16:creationId xmlns:a16="http://schemas.microsoft.com/office/drawing/2014/main" id="{4C791D8E-FF81-4353-96D6-9727392BAFBE}"/>
              </a:ext>
            </a:extLst>
          </p:cNvPr>
          <p:cNvSpPr/>
          <p:nvPr/>
        </p:nvSpPr>
        <p:spPr>
          <a:xfrm>
            <a:off x="9825859" y="4610616"/>
            <a:ext cx="2062716" cy="60007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tx1"/>
                </a:solidFill>
                <a:latin typeface="Arial" panose="020B0604020202020204" pitchFamily="34" charset="0"/>
                <a:cs typeface="Arial" panose="020B0604020202020204" pitchFamily="34" charset="0"/>
              </a:rPr>
              <a:t>Réseau d’agents du changement</a:t>
            </a:r>
            <a:endParaRPr lang="fr-CA" sz="1400" i="1" dirty="0">
              <a:solidFill>
                <a:schemeClr val="tx1"/>
              </a:solidFill>
              <a:highlight>
                <a:srgbClr val="FFFF00"/>
              </a:highlight>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752A6802-6A95-4640-9F29-BEA708F6B582}"/>
              </a:ext>
            </a:extLst>
          </p:cNvPr>
          <p:cNvSpPr txBox="1"/>
          <p:nvPr/>
        </p:nvSpPr>
        <p:spPr>
          <a:xfrm>
            <a:off x="7423742" y="5898598"/>
            <a:ext cx="2479322" cy="276999"/>
          </a:xfrm>
          <a:prstGeom prst="rect">
            <a:avLst/>
          </a:prstGeom>
          <a:noFill/>
        </p:spPr>
        <p:txBody>
          <a:bodyPr wrap="square" rtlCol="0">
            <a:spAutoFit/>
          </a:bodyPr>
          <a:lstStyle/>
          <a:p>
            <a:pPr algn="ctr">
              <a:spcAft>
                <a:spcPts val="600"/>
              </a:spcAft>
            </a:pPr>
            <a:r>
              <a:rPr lang="fr-CA" sz="1200" dirty="0">
                <a:latin typeface="Arial" panose="020B0604020202020204" pitchFamily="34" charset="0"/>
                <a:cs typeface="Arial" panose="020B0604020202020204" pitchFamily="34" charset="0"/>
              </a:rPr>
              <a:t>Échéancier et calendrier du projet</a:t>
            </a:r>
          </a:p>
        </p:txBody>
      </p:sp>
      <p:sp>
        <p:nvSpPr>
          <p:cNvPr id="33" name="Rectangle 32">
            <a:extLst>
              <a:ext uri="{FF2B5EF4-FFF2-40B4-BE49-F238E27FC236}">
                <a16:creationId xmlns:a16="http://schemas.microsoft.com/office/drawing/2014/main" id="{558985D1-5A0E-444B-81DA-08AD3826BC88}"/>
              </a:ext>
            </a:extLst>
          </p:cNvPr>
          <p:cNvSpPr/>
          <p:nvPr/>
        </p:nvSpPr>
        <p:spPr>
          <a:xfrm>
            <a:off x="9825860" y="5615576"/>
            <a:ext cx="2062714" cy="6000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tx1"/>
                </a:solidFill>
                <a:latin typeface="Arial" panose="020B0604020202020204" pitchFamily="34" charset="0"/>
                <a:cs typeface="Arial" panose="020B0604020202020204" pitchFamily="34" charset="0"/>
              </a:rPr>
              <a:t>Gestionnaire du projet</a:t>
            </a:r>
            <a:endParaRPr lang="fr-CA" sz="1400" i="1" dirty="0">
              <a:solidFill>
                <a:schemeClr val="tx1"/>
              </a:solidFill>
              <a:highlight>
                <a:srgbClr val="FFFF00"/>
              </a:highlight>
              <a:latin typeface="Arial" panose="020B0604020202020204" pitchFamily="34" charset="0"/>
              <a:cs typeface="Arial" panose="020B0604020202020204" pitchFamily="34" charset="0"/>
            </a:endParaRPr>
          </a:p>
        </p:txBody>
      </p:sp>
      <p:pic>
        <p:nvPicPr>
          <p:cNvPr id="20" name="Graphic 19">
            <a:extLst>
              <a:ext uri="{FF2B5EF4-FFF2-40B4-BE49-F238E27FC236}">
                <a16:creationId xmlns:a16="http://schemas.microsoft.com/office/drawing/2014/main" id="{023BD4A1-EC43-47B9-BD3E-45DD28FC370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2599" y="4482122"/>
            <a:ext cx="914400" cy="914400"/>
          </a:xfrm>
          <a:prstGeom prst="rect">
            <a:avLst/>
          </a:prstGeom>
        </p:spPr>
      </p:pic>
      <p:pic>
        <p:nvPicPr>
          <p:cNvPr id="22" name="Graphic 21">
            <a:extLst>
              <a:ext uri="{FF2B5EF4-FFF2-40B4-BE49-F238E27FC236}">
                <a16:creationId xmlns:a16="http://schemas.microsoft.com/office/drawing/2014/main" id="{39AA66C9-5421-4860-B67D-DE216DA5D01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2599" y="5406358"/>
            <a:ext cx="914400" cy="914400"/>
          </a:xfrm>
          <a:prstGeom prst="rect">
            <a:avLst/>
          </a:prstGeom>
        </p:spPr>
      </p:pic>
      <p:pic>
        <p:nvPicPr>
          <p:cNvPr id="24" name="Graphic 23">
            <a:extLst>
              <a:ext uri="{FF2B5EF4-FFF2-40B4-BE49-F238E27FC236}">
                <a16:creationId xmlns:a16="http://schemas.microsoft.com/office/drawing/2014/main" id="{43FB2D69-3530-4899-867C-BF79972AE71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53860" y="4482122"/>
            <a:ext cx="914400" cy="914400"/>
          </a:xfrm>
          <a:prstGeom prst="rect">
            <a:avLst/>
          </a:prstGeom>
        </p:spPr>
      </p:pic>
      <p:pic>
        <p:nvPicPr>
          <p:cNvPr id="26" name="Graphic 25">
            <a:extLst>
              <a:ext uri="{FF2B5EF4-FFF2-40B4-BE49-F238E27FC236}">
                <a16:creationId xmlns:a16="http://schemas.microsoft.com/office/drawing/2014/main" id="{1BB76C70-DE90-4BF3-8978-84FCD987AF9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53860" y="5406358"/>
            <a:ext cx="914400" cy="914400"/>
          </a:xfrm>
          <a:prstGeom prst="rect">
            <a:avLst/>
          </a:prstGeom>
        </p:spPr>
      </p:pic>
      <p:cxnSp>
        <p:nvCxnSpPr>
          <p:cNvPr id="36" name="Connector: Elbow 35">
            <a:extLst>
              <a:ext uri="{FF2B5EF4-FFF2-40B4-BE49-F238E27FC236}">
                <a16:creationId xmlns:a16="http://schemas.microsoft.com/office/drawing/2014/main" id="{E0C7AF87-803C-411C-A037-8B6FA8044D6F}"/>
              </a:ext>
              <a:ext uri="{C183D7F6-B498-43B3-948B-1728B52AA6E4}">
                <adec:decorative xmlns:adec="http://schemas.microsoft.com/office/drawing/2017/decorative" val="1"/>
              </a:ext>
            </a:extLst>
          </p:cNvPr>
          <p:cNvCxnSpPr>
            <a:stCxn id="31" idx="0"/>
            <a:endCxn id="32" idx="1"/>
          </p:cNvCxnSpPr>
          <p:nvPr/>
        </p:nvCxnSpPr>
        <p:spPr>
          <a:xfrm rot="5400000" flipH="1" flipV="1">
            <a:off x="8620041" y="3898583"/>
            <a:ext cx="193747" cy="2217890"/>
          </a:xfrm>
          <a:prstGeom prst="bentConnector2">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86600A80-2989-4C00-85CA-8895E111D329}"/>
              </a:ext>
              <a:ext uri="{C183D7F6-B498-43B3-948B-1728B52AA6E4}">
                <adec:decorative xmlns:adec="http://schemas.microsoft.com/office/drawing/2017/decorative" val="1"/>
              </a:ext>
            </a:extLst>
          </p:cNvPr>
          <p:cNvCxnSpPr>
            <a:stCxn id="31" idx="2"/>
            <a:endCxn id="33" idx="1"/>
          </p:cNvCxnSpPr>
          <p:nvPr/>
        </p:nvCxnSpPr>
        <p:spPr>
          <a:xfrm rot="16200000" flipH="1">
            <a:off x="8611345" y="4701099"/>
            <a:ext cx="211138" cy="2217891"/>
          </a:xfrm>
          <a:prstGeom prst="bentConnector2">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184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350E-EEEF-47AA-83A4-E3D5D0694796}"/>
              </a:ext>
            </a:extLst>
          </p:cNvPr>
          <p:cNvSpPr>
            <a:spLocks noGrp="1"/>
          </p:cNvSpPr>
          <p:nvPr>
            <p:ph type="title"/>
          </p:nvPr>
        </p:nvSpPr>
        <p:spPr/>
        <p:txBody>
          <a:bodyPr>
            <a:normAutofit/>
          </a:bodyPr>
          <a:lstStyle/>
          <a:p>
            <a:r>
              <a:rPr lang="fr-CA" dirty="0"/>
              <a:t>Gestion de la résistance et élimination des barrières</a:t>
            </a:r>
          </a:p>
        </p:txBody>
      </p:sp>
      <p:sp>
        <p:nvSpPr>
          <p:cNvPr id="7" name="TextBox 6">
            <a:extLst>
              <a:ext uri="{FF2B5EF4-FFF2-40B4-BE49-F238E27FC236}">
                <a16:creationId xmlns:a16="http://schemas.microsoft.com/office/drawing/2014/main" id="{0F9461DC-A435-472C-9E39-1571CC35D39D}"/>
              </a:ext>
            </a:extLst>
          </p:cNvPr>
          <p:cNvSpPr txBox="1"/>
          <p:nvPr/>
        </p:nvSpPr>
        <p:spPr>
          <a:xfrm>
            <a:off x="508759" y="1332172"/>
            <a:ext cx="10497163" cy="861774"/>
          </a:xfrm>
          <a:prstGeom prst="rect">
            <a:avLst/>
          </a:prstGeom>
          <a:noFill/>
        </p:spPr>
        <p:txBody>
          <a:bodyPr wrap="square" rtlCol="0">
            <a:spAutoFit/>
          </a:bodyPr>
          <a:lstStyle/>
          <a:p>
            <a:pPr>
              <a:spcAft>
                <a:spcPts val="600"/>
              </a:spcAft>
            </a:pPr>
            <a:r>
              <a:rPr lang="fr-CA" sz="1500" dirty="0">
                <a:latin typeface="Arial" panose="020B0604020202020204" pitchFamily="34" charset="0"/>
                <a:cs typeface="Arial" panose="020B0604020202020204" pitchFamily="34" charset="0"/>
              </a:rPr>
              <a:t>Alors que nous entamons la transition vers l’état futur, votre équipe et vous pourriez faire face à des défis de gestion, personnels, d’équipe ou liés aux processus. </a:t>
            </a:r>
          </a:p>
          <a:p>
            <a:pPr>
              <a:spcAft>
                <a:spcPts val="600"/>
              </a:spcAft>
            </a:pPr>
            <a:r>
              <a:rPr lang="fr-CA" sz="1500" dirty="0">
                <a:latin typeface="Arial" panose="020B0604020202020204" pitchFamily="34" charset="0"/>
                <a:cs typeface="Arial" panose="020B0604020202020204" pitchFamily="34" charset="0"/>
              </a:rPr>
              <a:t>Adopter une attitude proactive vous permettra de gérer la transition de façon efficace et réussie.</a:t>
            </a:r>
          </a:p>
        </p:txBody>
      </p:sp>
      <p:sp>
        <p:nvSpPr>
          <p:cNvPr id="12" name="Rectangle 11">
            <a:extLst>
              <a:ext uri="{FF2B5EF4-FFF2-40B4-BE49-F238E27FC236}">
                <a16:creationId xmlns:a16="http://schemas.microsoft.com/office/drawing/2014/main" id="{D7C635F1-32F8-4839-8F26-44A401BE7271}"/>
              </a:ext>
            </a:extLst>
          </p:cNvPr>
          <p:cNvSpPr/>
          <p:nvPr/>
        </p:nvSpPr>
        <p:spPr>
          <a:xfrm>
            <a:off x="815289" y="2193946"/>
            <a:ext cx="1666875" cy="6000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tx1"/>
                </a:solidFill>
                <a:latin typeface="Arial" panose="020B0604020202020204" pitchFamily="34" charset="0"/>
                <a:cs typeface="Arial" panose="020B0604020202020204" pitchFamily="34" charset="0"/>
              </a:rPr>
              <a:t>Stratégies générales d’atténuation</a:t>
            </a:r>
            <a:endParaRPr lang="fr-CA" sz="1400" i="1" dirty="0">
              <a:solidFill>
                <a:schemeClr val="tx1"/>
              </a:solidFill>
              <a:highlight>
                <a:srgbClr val="FFFF00"/>
              </a:highlight>
              <a:latin typeface="Arial" panose="020B0604020202020204" pitchFamily="34" charset="0"/>
              <a:cs typeface="Arial" panose="020B0604020202020204" pitchFamily="34" charset="0"/>
            </a:endParaRPr>
          </a:p>
        </p:txBody>
      </p:sp>
      <p:sp>
        <p:nvSpPr>
          <p:cNvPr id="13" name="Arrow: Right 12" descr="An arrow linking overall mitigation strategies to 4 ways to overcome barriers">
            <a:extLst>
              <a:ext uri="{FF2B5EF4-FFF2-40B4-BE49-F238E27FC236}">
                <a16:creationId xmlns:a16="http://schemas.microsoft.com/office/drawing/2014/main" id="{FAD42173-BC7A-4A6D-9D56-A1660B19EF17}"/>
              </a:ext>
            </a:extLst>
          </p:cNvPr>
          <p:cNvSpPr/>
          <p:nvPr/>
        </p:nvSpPr>
        <p:spPr>
          <a:xfrm>
            <a:off x="2796090" y="2341593"/>
            <a:ext cx="304579" cy="30478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0063F987-70CC-4543-897D-12E210E8F09D}"/>
              </a:ext>
            </a:extLst>
          </p:cNvPr>
          <p:cNvSpPr/>
          <p:nvPr/>
        </p:nvSpPr>
        <p:spPr>
          <a:xfrm>
            <a:off x="3382128" y="2193946"/>
            <a:ext cx="1930103" cy="600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tx1"/>
                </a:solidFill>
                <a:latin typeface="Arial" panose="020B0604020202020204" pitchFamily="34" charset="0"/>
                <a:cs typeface="Arial" panose="020B0604020202020204" pitchFamily="34" charset="0"/>
              </a:rPr>
              <a:t>Offrir des occasions pour échanger</a:t>
            </a:r>
            <a:endParaRPr lang="fr-CA" sz="1400" i="1" dirty="0">
              <a:solidFill>
                <a:schemeClr val="tx1"/>
              </a:solidFill>
              <a:highlight>
                <a:srgbClr val="FFFF00"/>
              </a:highligh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6395D86-2CBA-492F-8EF9-01D1DEEC2319}"/>
              </a:ext>
            </a:extLst>
          </p:cNvPr>
          <p:cNvSpPr/>
          <p:nvPr/>
        </p:nvSpPr>
        <p:spPr>
          <a:xfrm>
            <a:off x="5636936" y="2193946"/>
            <a:ext cx="1666875" cy="600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tx1"/>
                </a:solidFill>
                <a:latin typeface="Arial" panose="020B0604020202020204" pitchFamily="34" charset="0"/>
                <a:cs typeface="Arial" panose="020B0604020202020204" pitchFamily="34" charset="0"/>
              </a:rPr>
              <a:t>Tirer profit des solutions existantes</a:t>
            </a:r>
          </a:p>
        </p:txBody>
      </p:sp>
      <p:sp>
        <p:nvSpPr>
          <p:cNvPr id="10" name="Rectangle 9">
            <a:extLst>
              <a:ext uri="{FF2B5EF4-FFF2-40B4-BE49-F238E27FC236}">
                <a16:creationId xmlns:a16="http://schemas.microsoft.com/office/drawing/2014/main" id="{1819362D-8314-4337-AAD7-87A7BF3B9D8C}"/>
              </a:ext>
            </a:extLst>
          </p:cNvPr>
          <p:cNvSpPr/>
          <p:nvPr/>
        </p:nvSpPr>
        <p:spPr>
          <a:xfrm>
            <a:off x="7628516" y="2193946"/>
            <a:ext cx="1666875" cy="6000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tx1"/>
                </a:solidFill>
                <a:latin typeface="Arial" panose="020B0604020202020204" pitchFamily="34" charset="0"/>
                <a:cs typeface="Arial" panose="020B0604020202020204" pitchFamily="34" charset="0"/>
              </a:rPr>
              <a:t>Cerner une pratique exemplaire</a:t>
            </a:r>
          </a:p>
        </p:txBody>
      </p:sp>
      <p:sp>
        <p:nvSpPr>
          <p:cNvPr id="11" name="Rectangle 10">
            <a:extLst>
              <a:ext uri="{FF2B5EF4-FFF2-40B4-BE49-F238E27FC236}">
                <a16:creationId xmlns:a16="http://schemas.microsoft.com/office/drawing/2014/main" id="{31F5985B-ED93-48F6-A640-5972C2D832A7}"/>
              </a:ext>
            </a:extLst>
          </p:cNvPr>
          <p:cNvSpPr/>
          <p:nvPr/>
        </p:nvSpPr>
        <p:spPr>
          <a:xfrm>
            <a:off x="9620097" y="2193946"/>
            <a:ext cx="1666875" cy="6000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tx1"/>
                </a:solidFill>
                <a:latin typeface="Arial" panose="020B0604020202020204" pitchFamily="34" charset="0"/>
                <a:cs typeface="Arial" panose="020B0604020202020204" pitchFamily="34" charset="0"/>
              </a:rPr>
              <a:t>Établir un recours hiérarchique</a:t>
            </a:r>
            <a:endParaRPr lang="fr-CA" sz="1400" i="1" dirty="0">
              <a:solidFill>
                <a:schemeClr val="tx1"/>
              </a:solidFill>
              <a:highlight>
                <a:srgbClr val="FFFF00"/>
              </a:highlight>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AD524F36-F745-45F7-98BC-CB75385806F0}"/>
              </a:ext>
            </a:extLst>
          </p:cNvPr>
          <p:cNvSpPr txBox="1"/>
          <p:nvPr/>
        </p:nvSpPr>
        <p:spPr>
          <a:xfrm>
            <a:off x="662023" y="2902593"/>
            <a:ext cx="10497163" cy="861774"/>
          </a:xfrm>
          <a:prstGeom prst="rect">
            <a:avLst/>
          </a:prstGeom>
          <a:noFill/>
        </p:spPr>
        <p:txBody>
          <a:bodyPr wrap="square" rtlCol="0">
            <a:spAutoFit/>
          </a:bodyPr>
          <a:lstStyle/>
          <a:p>
            <a:pPr>
              <a:spcAft>
                <a:spcPts val="600"/>
              </a:spcAft>
            </a:pPr>
            <a:r>
              <a:rPr lang="fr-CA" sz="1500" dirty="0">
                <a:latin typeface="Arial" panose="020B0604020202020204" pitchFamily="34" charset="0"/>
                <a:cs typeface="Arial" panose="020B0604020202020204" pitchFamily="34" charset="0"/>
              </a:rPr>
              <a:t>Sachez que tous les défis ou obstacles auxquels votre équipe doit faire face dans le cadre de la transformation du milieu de travail ne veut pas nécessairement indiquer qu’il y a de la résistance au changement. </a:t>
            </a:r>
          </a:p>
          <a:p>
            <a:pPr>
              <a:spcAft>
                <a:spcPts val="600"/>
              </a:spcAft>
            </a:pPr>
            <a:r>
              <a:rPr lang="fr-CA" sz="1500" dirty="0">
                <a:latin typeface="Arial" panose="020B0604020202020204" pitchFamily="34" charset="0"/>
                <a:cs typeface="Arial" panose="020B0604020202020204" pitchFamily="34" charset="0"/>
              </a:rPr>
              <a:t>Envisagez d’utiliser les techniques présentées ci-dessous afin de résoudre certains défis communs.</a:t>
            </a:r>
          </a:p>
        </p:txBody>
      </p:sp>
      <p:graphicFrame>
        <p:nvGraphicFramePr>
          <p:cNvPr id="14" name="Table 14">
            <a:extLst>
              <a:ext uri="{FF2B5EF4-FFF2-40B4-BE49-F238E27FC236}">
                <a16:creationId xmlns:a16="http://schemas.microsoft.com/office/drawing/2014/main" id="{138DF89E-72B2-45BD-A725-2A10822BF880}"/>
              </a:ext>
            </a:extLst>
          </p:cNvPr>
          <p:cNvGraphicFramePr>
            <a:graphicFrameLocks noGrp="1"/>
          </p:cNvGraphicFramePr>
          <p:nvPr>
            <p:extLst>
              <p:ext uri="{D42A27DB-BD31-4B8C-83A1-F6EECF244321}">
                <p14:modId xmlns:p14="http://schemas.microsoft.com/office/powerpoint/2010/main" val="805611505"/>
              </p:ext>
            </p:extLst>
          </p:nvPr>
        </p:nvGraphicFramePr>
        <p:xfrm>
          <a:off x="662023" y="3771989"/>
          <a:ext cx="10699815" cy="2317257"/>
        </p:xfrm>
        <a:graphic>
          <a:graphicData uri="http://schemas.openxmlformats.org/drawingml/2006/table">
            <a:tbl>
              <a:tblPr firstRow="1" bandRow="1">
                <a:tableStyleId>{7DF18680-E054-41AD-8BC1-D1AEF772440D}</a:tableStyleId>
              </a:tblPr>
              <a:tblGrid>
                <a:gridCol w="899211">
                  <a:extLst>
                    <a:ext uri="{9D8B030D-6E8A-4147-A177-3AD203B41FA5}">
                      <a16:colId xmlns:a16="http://schemas.microsoft.com/office/drawing/2014/main" val="4278212037"/>
                    </a:ext>
                  </a:extLst>
                </a:gridCol>
                <a:gridCol w="3562350">
                  <a:extLst>
                    <a:ext uri="{9D8B030D-6E8A-4147-A177-3AD203B41FA5}">
                      <a16:colId xmlns:a16="http://schemas.microsoft.com/office/drawing/2014/main" val="3800026670"/>
                    </a:ext>
                  </a:extLst>
                </a:gridCol>
                <a:gridCol w="6238254">
                  <a:extLst>
                    <a:ext uri="{9D8B030D-6E8A-4147-A177-3AD203B41FA5}">
                      <a16:colId xmlns:a16="http://schemas.microsoft.com/office/drawing/2014/main" val="1326350641"/>
                    </a:ext>
                  </a:extLst>
                </a:gridCol>
              </a:tblGrid>
              <a:tr h="322654">
                <a:tc rowSpan="4">
                  <a:txBody>
                    <a:bodyPr/>
                    <a:lstStyle/>
                    <a:p>
                      <a:pPr algn="ctr"/>
                      <a:r>
                        <a:rPr lang="fr-CA" sz="1600" noProof="0">
                          <a:latin typeface="Arial" panose="020B0604020202020204" pitchFamily="34" charset="0"/>
                          <a:cs typeface="Arial" panose="020B0604020202020204" pitchFamily="34" charset="0"/>
                        </a:rPr>
                        <a:t>Défis de gestion</a:t>
                      </a:r>
                    </a:p>
                  </a:txBody>
                  <a:tcPr vert="vert270" anchor="ctr"/>
                </a:tc>
                <a:tc>
                  <a:txBody>
                    <a:bodyPr/>
                    <a:lstStyle/>
                    <a:p>
                      <a:pPr algn="ctr"/>
                      <a:r>
                        <a:rPr lang="fr-CA" sz="1600" noProof="0" dirty="0">
                          <a:latin typeface="Arial" panose="020B0604020202020204" pitchFamily="34" charset="0"/>
                          <a:cs typeface="Arial" panose="020B0604020202020204" pitchFamily="34" charset="0"/>
                        </a:rPr>
                        <a:t>Défi ou obstacle</a:t>
                      </a:r>
                    </a:p>
                  </a:txBody>
                  <a:tcPr/>
                </a:tc>
                <a:tc>
                  <a:txBody>
                    <a:bodyPr/>
                    <a:lstStyle/>
                    <a:p>
                      <a:pPr algn="ctr"/>
                      <a:r>
                        <a:rPr lang="fr-CA" sz="1600" noProof="0" dirty="0">
                          <a:latin typeface="Arial" panose="020B0604020202020204" pitchFamily="34" charset="0"/>
                          <a:cs typeface="Arial" panose="020B0604020202020204" pitchFamily="34" charset="0"/>
                        </a:rPr>
                        <a:t>Technique aux fins de résolution</a:t>
                      </a:r>
                    </a:p>
                  </a:txBody>
                  <a:tcPr/>
                </a:tc>
                <a:extLst>
                  <a:ext uri="{0D108BD9-81ED-4DB2-BD59-A6C34878D82A}">
                    <a16:rowId xmlns:a16="http://schemas.microsoft.com/office/drawing/2014/main" val="3829756699"/>
                  </a:ext>
                </a:extLst>
              </a:tr>
              <a:tr h="557312">
                <a:tc vMerge="1">
                  <a:txBody>
                    <a:bodyPr/>
                    <a:lstStyle/>
                    <a:p>
                      <a:endParaRPr lang="en-CA" dirty="0"/>
                    </a:p>
                  </a:txBody>
                  <a:tcPr/>
                </a:tc>
                <a:tc>
                  <a:txBody>
                    <a:bodyPr/>
                    <a:lstStyle/>
                    <a:p>
                      <a:r>
                        <a:rPr lang="fr-CA" sz="1500" noProof="0">
                          <a:latin typeface="Arial" panose="020B0604020202020204" pitchFamily="34" charset="0"/>
                          <a:cs typeface="Arial" panose="020B0604020202020204" pitchFamily="34" charset="0"/>
                        </a:rPr>
                        <a:t>Répercussions sur la productivité et l’efficacité</a:t>
                      </a:r>
                    </a:p>
                  </a:txBody>
                  <a:tcPr/>
                </a:tc>
                <a:tc>
                  <a:txBody>
                    <a:bodyPr/>
                    <a:lstStyle/>
                    <a:p>
                      <a:r>
                        <a:rPr lang="fr-CA" sz="1500" noProof="0">
                          <a:latin typeface="Arial" panose="020B0604020202020204" pitchFamily="34" charset="0"/>
                          <a:cs typeface="Arial" panose="020B0604020202020204" pitchFamily="34" charset="0"/>
                        </a:rPr>
                        <a:t>Discuter des protocoles existants, des attentes et des mises à jour que vous fournirez.</a:t>
                      </a:r>
                    </a:p>
                  </a:txBody>
                  <a:tcPr/>
                </a:tc>
                <a:extLst>
                  <a:ext uri="{0D108BD9-81ED-4DB2-BD59-A6C34878D82A}">
                    <a16:rowId xmlns:a16="http://schemas.microsoft.com/office/drawing/2014/main" val="1589559548"/>
                  </a:ext>
                </a:extLst>
              </a:tr>
              <a:tr h="557312">
                <a:tc vMerge="1">
                  <a:txBody>
                    <a:bodyPr/>
                    <a:lstStyle/>
                    <a:p>
                      <a:endParaRPr lang="en-CA" dirty="0"/>
                    </a:p>
                  </a:txBody>
                  <a:tcPr/>
                </a:tc>
                <a:tc>
                  <a:txBody>
                    <a:bodyPr/>
                    <a:lstStyle/>
                    <a:p>
                      <a:r>
                        <a:rPr lang="fr-CA" sz="1500" noProof="0">
                          <a:latin typeface="Arial" panose="020B0604020202020204" pitchFamily="34" charset="0"/>
                          <a:cs typeface="Arial" panose="020B0604020202020204" pitchFamily="34" charset="0"/>
                        </a:rPr>
                        <a:t>Évaluer le rendement des employés</a:t>
                      </a:r>
                    </a:p>
                  </a:txBody>
                  <a:tcPr/>
                </a:tc>
                <a:tc>
                  <a:txBody>
                    <a:bodyPr/>
                    <a:lstStyle/>
                    <a:p>
                      <a:r>
                        <a:rPr lang="fr-CA" sz="1500" noProof="0">
                          <a:latin typeface="Arial" panose="020B0604020202020204" pitchFamily="34" charset="0"/>
                          <a:cs typeface="Arial" panose="020B0604020202020204" pitchFamily="34" charset="0"/>
                        </a:rPr>
                        <a:t>Établir un lien entre les résultats du rendement et les objectifs mesurables clairs relatifs aux nouveaux outils et aux processus. </a:t>
                      </a:r>
                    </a:p>
                  </a:txBody>
                  <a:tcPr/>
                </a:tc>
                <a:extLst>
                  <a:ext uri="{0D108BD9-81ED-4DB2-BD59-A6C34878D82A}">
                    <a16:rowId xmlns:a16="http://schemas.microsoft.com/office/drawing/2014/main" val="3071611913"/>
                  </a:ext>
                </a:extLst>
              </a:tr>
              <a:tr h="867353">
                <a:tc vMerge="1">
                  <a:txBody>
                    <a:bodyPr/>
                    <a:lstStyle/>
                    <a:p>
                      <a:endParaRPr lang="en-CA" dirty="0"/>
                    </a:p>
                  </a:txBody>
                  <a:tcPr/>
                </a:tc>
                <a:tc>
                  <a:txBody>
                    <a:bodyPr/>
                    <a:lstStyle/>
                    <a:p>
                      <a:r>
                        <a:rPr lang="fr-CA" sz="1500" noProof="0">
                          <a:latin typeface="Arial" panose="020B0604020202020204" pitchFamily="34" charset="0"/>
                          <a:cs typeface="Arial" panose="020B0604020202020204" pitchFamily="34" charset="0"/>
                        </a:rPr>
                        <a:t>Adopter de nouvelles politiques</a:t>
                      </a:r>
                    </a:p>
                  </a:txBody>
                  <a:tcPr/>
                </a:tc>
                <a:tc>
                  <a:txBody>
                    <a:bodyPr/>
                    <a:lstStyle/>
                    <a:p>
                      <a:r>
                        <a:rPr lang="fr-CA" sz="1500" noProof="0" dirty="0">
                          <a:latin typeface="Arial" panose="020B0604020202020204" pitchFamily="34" charset="0"/>
                          <a:cs typeface="Arial" panose="020B0604020202020204" pitchFamily="34" charset="0"/>
                        </a:rPr>
                        <a:t>S’assurer que les employés connaissent les changements apportés aux politiques et d’avoir des conversations avec votre équipe pour valider leur formation et confirmer qu’il n’y a pas d’obstacle.</a:t>
                      </a:r>
                    </a:p>
                  </a:txBody>
                  <a:tcPr/>
                </a:tc>
                <a:extLst>
                  <a:ext uri="{0D108BD9-81ED-4DB2-BD59-A6C34878D82A}">
                    <a16:rowId xmlns:a16="http://schemas.microsoft.com/office/drawing/2014/main" val="3607301281"/>
                  </a:ext>
                </a:extLst>
              </a:tr>
            </a:tbl>
          </a:graphicData>
        </a:graphic>
      </p:graphicFrame>
    </p:spTree>
    <p:extLst>
      <p:ext uri="{BB962C8B-B14F-4D97-AF65-F5344CB8AC3E}">
        <p14:creationId xmlns:p14="http://schemas.microsoft.com/office/powerpoint/2010/main" val="1562851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350E-EEEF-47AA-83A4-E3D5D0694796}"/>
              </a:ext>
            </a:extLst>
          </p:cNvPr>
          <p:cNvSpPr>
            <a:spLocks noGrp="1"/>
          </p:cNvSpPr>
          <p:nvPr>
            <p:ph type="title"/>
          </p:nvPr>
        </p:nvSpPr>
        <p:spPr/>
        <p:txBody>
          <a:bodyPr/>
          <a:lstStyle/>
          <a:p>
            <a:r>
              <a:rPr lang="fr-CA" dirty="0"/>
              <a:t>Gestion de la résistance et élimination des barrières (suite)</a:t>
            </a:r>
            <a:endParaRPr lang="en-CA" dirty="0"/>
          </a:p>
        </p:txBody>
      </p:sp>
      <p:graphicFrame>
        <p:nvGraphicFramePr>
          <p:cNvPr id="14" name="Table 14">
            <a:extLst>
              <a:ext uri="{FF2B5EF4-FFF2-40B4-BE49-F238E27FC236}">
                <a16:creationId xmlns:a16="http://schemas.microsoft.com/office/drawing/2014/main" id="{138DF89E-72B2-45BD-A725-2A10822BF880}"/>
              </a:ext>
            </a:extLst>
          </p:cNvPr>
          <p:cNvGraphicFramePr>
            <a:graphicFrameLocks noGrp="1"/>
          </p:cNvGraphicFramePr>
          <p:nvPr>
            <p:extLst>
              <p:ext uri="{D42A27DB-BD31-4B8C-83A1-F6EECF244321}">
                <p14:modId xmlns:p14="http://schemas.microsoft.com/office/powerpoint/2010/main" val="3835339859"/>
              </p:ext>
            </p:extLst>
          </p:nvPr>
        </p:nvGraphicFramePr>
        <p:xfrm>
          <a:off x="746092" y="1441869"/>
          <a:ext cx="10699815" cy="1371600"/>
        </p:xfrm>
        <a:graphic>
          <a:graphicData uri="http://schemas.openxmlformats.org/drawingml/2006/table">
            <a:tbl>
              <a:tblPr firstRow="1" bandRow="1">
                <a:tableStyleId>{F5AB1C69-6EDB-4FF4-983F-18BD219EF322}</a:tableStyleId>
              </a:tblPr>
              <a:tblGrid>
                <a:gridCol w="899211">
                  <a:extLst>
                    <a:ext uri="{9D8B030D-6E8A-4147-A177-3AD203B41FA5}">
                      <a16:colId xmlns:a16="http://schemas.microsoft.com/office/drawing/2014/main" val="4278212037"/>
                    </a:ext>
                  </a:extLst>
                </a:gridCol>
                <a:gridCol w="3562350">
                  <a:extLst>
                    <a:ext uri="{9D8B030D-6E8A-4147-A177-3AD203B41FA5}">
                      <a16:colId xmlns:a16="http://schemas.microsoft.com/office/drawing/2014/main" val="3800026670"/>
                    </a:ext>
                  </a:extLst>
                </a:gridCol>
                <a:gridCol w="6238254">
                  <a:extLst>
                    <a:ext uri="{9D8B030D-6E8A-4147-A177-3AD203B41FA5}">
                      <a16:colId xmlns:a16="http://schemas.microsoft.com/office/drawing/2014/main" val="1326350641"/>
                    </a:ext>
                  </a:extLst>
                </a:gridCol>
              </a:tblGrid>
              <a:tr h="287611">
                <a:tc rowSpan="3">
                  <a:txBody>
                    <a:bodyPr/>
                    <a:lstStyle/>
                    <a:p>
                      <a:pPr algn="ctr"/>
                      <a:r>
                        <a:rPr lang="fr-CA" sz="1600" noProof="0">
                          <a:latin typeface="Arial" panose="020B0604020202020204" pitchFamily="34" charset="0"/>
                          <a:cs typeface="Arial" panose="020B0604020202020204" pitchFamily="34" charset="0"/>
                        </a:rPr>
                        <a:t>Défis relatifs aux processus</a:t>
                      </a:r>
                    </a:p>
                  </a:txBody>
                  <a:tcPr vert="vert270" anchor="ctr"/>
                </a:tc>
                <a:tc>
                  <a:txBody>
                    <a:bodyPr/>
                    <a:lstStyle/>
                    <a:p>
                      <a:pPr algn="ctr"/>
                      <a:r>
                        <a:rPr lang="fr-CA" sz="1600" noProof="0">
                          <a:latin typeface="Arial" panose="020B0604020202020204" pitchFamily="34" charset="0"/>
                          <a:cs typeface="Arial" panose="020B0604020202020204" pitchFamily="34" charset="0"/>
                        </a:rPr>
                        <a:t>Défi ou obstacle</a:t>
                      </a:r>
                    </a:p>
                  </a:txBody>
                  <a:tcPr/>
                </a:tc>
                <a:tc>
                  <a:txBody>
                    <a:bodyPr/>
                    <a:lstStyle/>
                    <a:p>
                      <a:pPr algn="ctr"/>
                      <a:r>
                        <a:rPr lang="fr-CA" sz="1600" noProof="0">
                          <a:latin typeface="Arial" panose="020B0604020202020204" pitchFamily="34" charset="0"/>
                          <a:cs typeface="Arial" panose="020B0604020202020204" pitchFamily="34" charset="0"/>
                        </a:rPr>
                        <a:t>Technique aux fins de résolution</a:t>
                      </a:r>
                    </a:p>
                  </a:txBody>
                  <a:tcPr/>
                </a:tc>
                <a:extLst>
                  <a:ext uri="{0D108BD9-81ED-4DB2-BD59-A6C34878D82A}">
                    <a16:rowId xmlns:a16="http://schemas.microsoft.com/office/drawing/2014/main" val="3829756699"/>
                  </a:ext>
                </a:extLst>
              </a:tr>
              <a:tr h="496783">
                <a:tc vMerge="1">
                  <a:txBody>
                    <a:bodyPr/>
                    <a:lstStyle/>
                    <a:p>
                      <a:endParaRPr lang="en-CA" dirty="0"/>
                    </a:p>
                  </a:txBody>
                  <a:tcPr/>
                </a:tc>
                <a:tc>
                  <a:txBody>
                    <a:bodyPr/>
                    <a:lstStyle/>
                    <a:p>
                      <a:r>
                        <a:rPr lang="fr-CA" sz="1400" kern="1200" noProof="0">
                          <a:solidFill>
                            <a:schemeClr val="dk1"/>
                          </a:solidFill>
                          <a:latin typeface="Arial" panose="020B0604020202020204" pitchFamily="34" charset="0"/>
                          <a:ea typeface="+mn-ea"/>
                          <a:cs typeface="Arial" panose="020B0604020202020204" pitchFamily="34" charset="0"/>
                        </a:rPr>
                        <a:t>Nouvelles exigences et habitudes liées aux processus</a:t>
                      </a:r>
                    </a:p>
                  </a:txBody>
                  <a:tcPr/>
                </a:tc>
                <a:tc>
                  <a:txBody>
                    <a:bodyPr/>
                    <a:lstStyle/>
                    <a:p>
                      <a:pPr marL="0" algn="l" defTabSz="914400" rtl="0" eaLnBrk="1" latinLnBrk="0" hangingPunct="1"/>
                      <a:r>
                        <a:rPr lang="fr-CA" sz="1400" kern="1200" noProof="0">
                          <a:solidFill>
                            <a:schemeClr val="dk1"/>
                          </a:solidFill>
                          <a:latin typeface="Arial" panose="020B0604020202020204" pitchFamily="34" charset="0"/>
                          <a:ea typeface="+mn-ea"/>
                          <a:cs typeface="Arial" panose="020B0604020202020204" pitchFamily="34" charset="0"/>
                        </a:rPr>
                        <a:t>Écoutez leurs inquiétudes and profitez de l’occasion pour participer à la creation de meilleures façons de travailler.</a:t>
                      </a:r>
                    </a:p>
                  </a:txBody>
                  <a:tcPr/>
                </a:tc>
                <a:extLst>
                  <a:ext uri="{0D108BD9-81ED-4DB2-BD59-A6C34878D82A}">
                    <a16:rowId xmlns:a16="http://schemas.microsoft.com/office/drawing/2014/main" val="1589559548"/>
                  </a:ext>
                </a:extLst>
              </a:tr>
              <a:tr h="496783">
                <a:tc vMerge="1">
                  <a:txBody>
                    <a:bodyPr/>
                    <a:lstStyle/>
                    <a:p>
                      <a:endParaRPr lang="en-CA" dirty="0"/>
                    </a:p>
                  </a:txBody>
                  <a:tcPr/>
                </a:tc>
                <a:tc>
                  <a:txBody>
                    <a:bodyPr/>
                    <a:lstStyle/>
                    <a:p>
                      <a:r>
                        <a:rPr lang="fr-CA" sz="1400" kern="1200" noProof="0">
                          <a:solidFill>
                            <a:schemeClr val="dk1"/>
                          </a:solidFill>
                          <a:latin typeface="Arial" panose="020B0604020202020204" pitchFamily="34" charset="0"/>
                          <a:ea typeface="+mn-ea"/>
                          <a:cs typeface="Arial" panose="020B0604020202020204" pitchFamily="34" charset="0"/>
                        </a:rPr>
                        <a:t>Nouvelles exigences pour les services de soutien (TI, RH, GI, etc.)</a:t>
                      </a:r>
                    </a:p>
                  </a:txBody>
                  <a:tcPr/>
                </a:tc>
                <a:tc>
                  <a:txBody>
                    <a:bodyPr/>
                    <a:lstStyle/>
                    <a:p>
                      <a:pPr marL="0" algn="l" defTabSz="914400" rtl="0" eaLnBrk="1" latinLnBrk="0" hangingPunct="1"/>
                      <a:r>
                        <a:rPr lang="fr-CA" sz="1400" kern="1200" noProof="0" dirty="0">
                          <a:solidFill>
                            <a:schemeClr val="dk1"/>
                          </a:solidFill>
                          <a:latin typeface="Arial" panose="020B0604020202020204" pitchFamily="34" charset="0"/>
                          <a:ea typeface="+mn-ea"/>
                          <a:cs typeface="Arial" panose="020B0604020202020204" pitchFamily="34" charset="0"/>
                        </a:rPr>
                        <a:t>Prenez connaissance des nouveaux outils et processus de soutien afin d’atténuer la vulnérabilité de l’équipe dans le cadre de la transition. </a:t>
                      </a:r>
                    </a:p>
                  </a:txBody>
                  <a:tcPr/>
                </a:tc>
                <a:extLst>
                  <a:ext uri="{0D108BD9-81ED-4DB2-BD59-A6C34878D82A}">
                    <a16:rowId xmlns:a16="http://schemas.microsoft.com/office/drawing/2014/main" val="3071611913"/>
                  </a:ext>
                </a:extLst>
              </a:tr>
            </a:tbl>
          </a:graphicData>
        </a:graphic>
      </p:graphicFrame>
      <p:graphicFrame>
        <p:nvGraphicFramePr>
          <p:cNvPr id="18" name="Table 14">
            <a:extLst>
              <a:ext uri="{FF2B5EF4-FFF2-40B4-BE49-F238E27FC236}">
                <a16:creationId xmlns:a16="http://schemas.microsoft.com/office/drawing/2014/main" id="{921C2456-B87C-4B55-B1C0-30B97BBC1EFD}"/>
              </a:ext>
            </a:extLst>
          </p:cNvPr>
          <p:cNvGraphicFramePr>
            <a:graphicFrameLocks noGrp="1"/>
          </p:cNvGraphicFramePr>
          <p:nvPr>
            <p:extLst>
              <p:ext uri="{D42A27DB-BD31-4B8C-83A1-F6EECF244321}">
                <p14:modId xmlns:p14="http://schemas.microsoft.com/office/powerpoint/2010/main" val="885020476"/>
              </p:ext>
            </p:extLst>
          </p:nvPr>
        </p:nvGraphicFramePr>
        <p:xfrm>
          <a:off x="746091" y="3011589"/>
          <a:ext cx="10699815" cy="2926080"/>
        </p:xfrm>
        <a:graphic>
          <a:graphicData uri="http://schemas.openxmlformats.org/drawingml/2006/table">
            <a:tbl>
              <a:tblPr firstRow="1" bandRow="1">
                <a:tableStyleId>{7DF18680-E054-41AD-8BC1-D1AEF772440D}</a:tableStyleId>
              </a:tblPr>
              <a:tblGrid>
                <a:gridCol w="899211">
                  <a:extLst>
                    <a:ext uri="{9D8B030D-6E8A-4147-A177-3AD203B41FA5}">
                      <a16:colId xmlns:a16="http://schemas.microsoft.com/office/drawing/2014/main" val="4278212037"/>
                    </a:ext>
                  </a:extLst>
                </a:gridCol>
                <a:gridCol w="3562350">
                  <a:extLst>
                    <a:ext uri="{9D8B030D-6E8A-4147-A177-3AD203B41FA5}">
                      <a16:colId xmlns:a16="http://schemas.microsoft.com/office/drawing/2014/main" val="3800026670"/>
                    </a:ext>
                  </a:extLst>
                </a:gridCol>
                <a:gridCol w="6238254">
                  <a:extLst>
                    <a:ext uri="{9D8B030D-6E8A-4147-A177-3AD203B41FA5}">
                      <a16:colId xmlns:a16="http://schemas.microsoft.com/office/drawing/2014/main" val="1326350641"/>
                    </a:ext>
                  </a:extLst>
                </a:gridCol>
              </a:tblGrid>
              <a:tr h="287611">
                <a:tc rowSpan="6">
                  <a:txBody>
                    <a:bodyPr/>
                    <a:lstStyle/>
                    <a:p>
                      <a:pPr algn="ctr"/>
                      <a:r>
                        <a:rPr lang="fr-CA" sz="1600" noProof="0">
                          <a:latin typeface="Arial" panose="020B0604020202020204" pitchFamily="34" charset="0"/>
                          <a:cs typeface="Arial" panose="020B0604020202020204" pitchFamily="34" charset="0"/>
                        </a:rPr>
                        <a:t>Défis personnels et d’équipe</a:t>
                      </a:r>
                    </a:p>
                  </a:txBody>
                  <a:tcPr vert="vert270" anchor="ctr"/>
                </a:tc>
                <a:tc>
                  <a:txBody>
                    <a:bodyPr/>
                    <a:lstStyle/>
                    <a:p>
                      <a:pPr algn="ctr"/>
                      <a:r>
                        <a:rPr lang="fr-CA" sz="1600" noProof="0">
                          <a:latin typeface="Arial" panose="020B0604020202020204" pitchFamily="34" charset="0"/>
                          <a:cs typeface="Arial" panose="020B0604020202020204" pitchFamily="34" charset="0"/>
                        </a:rPr>
                        <a:t>Défi ou obstacle</a:t>
                      </a:r>
                    </a:p>
                  </a:txBody>
                  <a:tcPr/>
                </a:tc>
                <a:tc>
                  <a:txBody>
                    <a:bodyPr/>
                    <a:lstStyle/>
                    <a:p>
                      <a:pPr algn="ctr"/>
                      <a:r>
                        <a:rPr lang="fr-CA" sz="1600" noProof="0">
                          <a:latin typeface="Arial" panose="020B0604020202020204" pitchFamily="34" charset="0"/>
                          <a:cs typeface="Arial" panose="020B0604020202020204" pitchFamily="34" charset="0"/>
                        </a:rPr>
                        <a:t>Technique aux fins de résolution</a:t>
                      </a:r>
                    </a:p>
                  </a:txBody>
                  <a:tcPr/>
                </a:tc>
                <a:extLst>
                  <a:ext uri="{0D108BD9-81ED-4DB2-BD59-A6C34878D82A}">
                    <a16:rowId xmlns:a16="http://schemas.microsoft.com/office/drawing/2014/main" val="3829756699"/>
                  </a:ext>
                </a:extLst>
              </a:tr>
              <a:tr h="496783">
                <a:tc vMerge="1">
                  <a:txBody>
                    <a:bodyPr/>
                    <a:lstStyle/>
                    <a:p>
                      <a:endParaRPr lang="en-CA" dirty="0"/>
                    </a:p>
                  </a:txBody>
                  <a:tcPr/>
                </a:tc>
                <a:tc>
                  <a:txBody>
                    <a:bodyPr/>
                    <a:lstStyle/>
                    <a:p>
                      <a:r>
                        <a:rPr lang="fr-CA" sz="1400" kern="1200" noProof="0">
                          <a:solidFill>
                            <a:schemeClr val="dk1"/>
                          </a:solidFill>
                          <a:latin typeface="Arial" panose="020B0604020202020204" pitchFamily="34" charset="0"/>
                          <a:ea typeface="+mn-ea"/>
                          <a:cs typeface="Arial" panose="020B0604020202020204" pitchFamily="34" charset="0"/>
                        </a:rPr>
                        <a:t>Répercussions sur la vie personnelle</a:t>
                      </a:r>
                    </a:p>
                  </a:txBody>
                  <a:tcPr/>
                </a:tc>
                <a:tc>
                  <a:txBody>
                    <a:bodyPr/>
                    <a:lstStyle/>
                    <a:p>
                      <a:r>
                        <a:rPr lang="fr-CA" sz="1400" kern="1200" noProof="0" dirty="0">
                          <a:solidFill>
                            <a:schemeClr val="dk1"/>
                          </a:solidFill>
                          <a:latin typeface="Arial" panose="020B0604020202020204" pitchFamily="34" charset="0"/>
                          <a:ea typeface="+mn-ea"/>
                          <a:cs typeface="Arial" panose="020B0604020202020204" pitchFamily="34" charset="0"/>
                        </a:rPr>
                        <a:t>Utilisez les différents points de contact afin de cerner les enjeux possibles et de trouver des solutions pour améliorer l’équilibre travail-vie personnelle.</a:t>
                      </a:r>
                    </a:p>
                  </a:txBody>
                  <a:tcPr/>
                </a:tc>
                <a:extLst>
                  <a:ext uri="{0D108BD9-81ED-4DB2-BD59-A6C34878D82A}">
                    <a16:rowId xmlns:a16="http://schemas.microsoft.com/office/drawing/2014/main" val="1589559548"/>
                  </a:ext>
                </a:extLst>
              </a:tr>
              <a:tr h="496783">
                <a:tc vMerge="1">
                  <a:txBody>
                    <a:bodyPr/>
                    <a:lstStyle/>
                    <a:p>
                      <a:endParaRPr lang="en-CA" dirty="0"/>
                    </a:p>
                  </a:txBody>
                  <a:tcPr/>
                </a:tc>
                <a:tc>
                  <a:txBody>
                    <a:bodyPr/>
                    <a:lstStyle/>
                    <a:p>
                      <a:r>
                        <a:rPr lang="fr-CA" sz="1400" kern="1200" noProof="0">
                          <a:solidFill>
                            <a:schemeClr val="dk1"/>
                          </a:solidFill>
                          <a:latin typeface="Arial" panose="020B0604020202020204" pitchFamily="34" charset="0"/>
                          <a:ea typeface="+mn-ea"/>
                          <a:cs typeface="Arial" panose="020B0604020202020204" pitchFamily="34" charset="0"/>
                        </a:rPr>
                        <a:t>Liens personnels avec le milieu de travail</a:t>
                      </a:r>
                    </a:p>
                  </a:txBody>
                  <a:tcPr/>
                </a:tc>
                <a:tc>
                  <a:txBody>
                    <a:bodyPr/>
                    <a:lstStyle/>
                    <a:p>
                      <a:r>
                        <a:rPr lang="fr-CA" sz="1400" kern="1200" noProof="0" dirty="0">
                          <a:solidFill>
                            <a:schemeClr val="dk1"/>
                          </a:solidFill>
                          <a:latin typeface="Arial" panose="020B0604020202020204" pitchFamily="34" charset="0"/>
                          <a:ea typeface="+mn-ea"/>
                          <a:cs typeface="Arial" panose="020B0604020202020204" pitchFamily="34" charset="0"/>
                        </a:rPr>
                        <a:t>Faites preuve d’empathie envers votre équipe et alimentez la réflexion quant au fait que le milieu de travail offre les mêmes possibilités à tous.</a:t>
                      </a:r>
                    </a:p>
                  </a:txBody>
                  <a:tcPr/>
                </a:tc>
                <a:extLst>
                  <a:ext uri="{0D108BD9-81ED-4DB2-BD59-A6C34878D82A}">
                    <a16:rowId xmlns:a16="http://schemas.microsoft.com/office/drawing/2014/main" val="3071611913"/>
                  </a:ext>
                </a:extLst>
              </a:tr>
              <a:tr h="496783">
                <a:tc vMerge="1">
                  <a:txBody>
                    <a:bodyPr/>
                    <a:lstStyle/>
                    <a:p>
                      <a:pPr algn="ctr"/>
                      <a:endParaRPr lang="en-CA" sz="1600" dirty="0">
                        <a:latin typeface="Arial" panose="020B0604020202020204" pitchFamily="34" charset="0"/>
                        <a:cs typeface="Arial" panose="020B0604020202020204" pitchFamily="34" charset="0"/>
                      </a:endParaRPr>
                    </a:p>
                  </a:txBody>
                  <a:tcPr vert="vert27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dirty="0">
                          <a:solidFill>
                            <a:schemeClr val="dk1"/>
                          </a:solidFill>
                          <a:latin typeface="Arial" panose="020B0604020202020204" pitchFamily="34" charset="0"/>
                          <a:ea typeface="+mn-ea"/>
                          <a:cs typeface="Arial" panose="020B0604020202020204" pitchFamily="34" charset="0"/>
                        </a:rPr>
                        <a:t>Isolation et régression des membres de l’équipe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a:solidFill>
                            <a:schemeClr val="dk1"/>
                          </a:solidFill>
                          <a:latin typeface="Arial" panose="020B0604020202020204" pitchFamily="34" charset="0"/>
                          <a:ea typeface="+mn-ea"/>
                          <a:cs typeface="Arial" panose="020B0604020202020204" pitchFamily="34" charset="0"/>
                        </a:rPr>
                        <a:t>Encouragez les membres de l’équipe à échanger et à intéragir de façon régulière autre que pendant les activités d’équipe.</a:t>
                      </a:r>
                    </a:p>
                  </a:txBody>
                  <a:tcPr/>
                </a:tc>
                <a:extLst>
                  <a:ext uri="{0D108BD9-81ED-4DB2-BD59-A6C34878D82A}">
                    <a16:rowId xmlns:a16="http://schemas.microsoft.com/office/drawing/2014/main" val="2578673248"/>
                  </a:ext>
                </a:extLst>
              </a:tr>
              <a:tr h="496783">
                <a:tc vMerge="1">
                  <a:txBody>
                    <a:bodyPr/>
                    <a:lstStyle/>
                    <a:p>
                      <a:pPr algn="ctr"/>
                      <a:endParaRPr lang="en-CA" sz="1600" dirty="0">
                        <a:latin typeface="Arial" panose="020B0604020202020204" pitchFamily="34" charset="0"/>
                        <a:cs typeface="Arial" panose="020B0604020202020204" pitchFamily="34" charset="0"/>
                      </a:endParaRPr>
                    </a:p>
                  </a:txBody>
                  <a:tcPr vert="vert27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dirty="0">
                          <a:solidFill>
                            <a:schemeClr val="dk1"/>
                          </a:solidFill>
                          <a:latin typeface="Arial" panose="020B0604020202020204" pitchFamily="34" charset="0"/>
                          <a:ea typeface="+mn-ea"/>
                          <a:cs typeface="Arial" panose="020B0604020202020204" pitchFamily="34" charset="0"/>
                        </a:rPr>
                        <a:t>Répercussions sur le perfectionnement et le réseautage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dirty="0">
                          <a:solidFill>
                            <a:schemeClr val="dk1"/>
                          </a:solidFill>
                          <a:latin typeface="Arial" panose="020B0604020202020204" pitchFamily="34" charset="0"/>
                          <a:ea typeface="+mn-ea"/>
                          <a:cs typeface="Arial" panose="020B0604020202020204" pitchFamily="34" charset="0"/>
                        </a:rPr>
                        <a:t>Abordez l’importance de la participation et de l’engagement continus.</a:t>
                      </a:r>
                    </a:p>
                  </a:txBody>
                  <a:tcPr/>
                </a:tc>
                <a:extLst>
                  <a:ext uri="{0D108BD9-81ED-4DB2-BD59-A6C34878D82A}">
                    <a16:rowId xmlns:a16="http://schemas.microsoft.com/office/drawing/2014/main" val="3448076068"/>
                  </a:ext>
                </a:extLst>
              </a:tr>
              <a:tr h="496783">
                <a:tc vMerge="1">
                  <a:txBody>
                    <a:bodyPr/>
                    <a:lstStyle/>
                    <a:p>
                      <a:pPr algn="ctr"/>
                      <a:endParaRPr lang="en-CA" sz="1600" dirty="0">
                        <a:latin typeface="Arial" panose="020B0604020202020204" pitchFamily="34" charset="0"/>
                        <a:cs typeface="Arial" panose="020B0604020202020204" pitchFamily="34" charset="0"/>
                      </a:endParaRPr>
                    </a:p>
                  </a:txBody>
                  <a:tcPr vert="vert27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a:solidFill>
                            <a:schemeClr val="dk1"/>
                          </a:solidFill>
                          <a:latin typeface="Arial" panose="020B0604020202020204" pitchFamily="34" charset="0"/>
                          <a:ea typeface="+mn-ea"/>
                          <a:cs typeface="Arial" panose="020B0604020202020204" pitchFamily="34" charset="0"/>
                        </a:rPr>
                        <a:t>Réduction de la collaboration et de l’intéraction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kern="1200" noProof="0" dirty="0">
                          <a:solidFill>
                            <a:schemeClr val="dk1"/>
                          </a:solidFill>
                          <a:latin typeface="Arial" panose="020B0604020202020204" pitchFamily="34" charset="0"/>
                          <a:ea typeface="+mn-ea"/>
                          <a:cs typeface="Arial" panose="020B0604020202020204" pitchFamily="34" charset="0"/>
                        </a:rPr>
                        <a:t>Utilisez les outils de communication et préparez des protocoles de communication.</a:t>
                      </a:r>
                    </a:p>
                  </a:txBody>
                  <a:tcPr/>
                </a:tc>
                <a:extLst>
                  <a:ext uri="{0D108BD9-81ED-4DB2-BD59-A6C34878D82A}">
                    <a16:rowId xmlns:a16="http://schemas.microsoft.com/office/drawing/2014/main" val="3405668964"/>
                  </a:ext>
                </a:extLst>
              </a:tr>
            </a:tbl>
          </a:graphicData>
        </a:graphic>
      </p:graphicFrame>
    </p:spTree>
    <p:extLst>
      <p:ext uri="{BB962C8B-B14F-4D97-AF65-F5344CB8AC3E}">
        <p14:creationId xmlns:p14="http://schemas.microsoft.com/office/powerpoint/2010/main" val="1860664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85E6-3A8A-4D48-93C9-6B799A570BA9}"/>
              </a:ext>
            </a:extLst>
          </p:cNvPr>
          <p:cNvSpPr>
            <a:spLocks noGrp="1"/>
          </p:cNvSpPr>
          <p:nvPr>
            <p:ph type="title"/>
          </p:nvPr>
        </p:nvSpPr>
        <p:spPr/>
        <p:txBody>
          <a:bodyPr>
            <a:normAutofit/>
          </a:bodyPr>
          <a:lstStyle/>
          <a:p>
            <a:r>
              <a:rPr lang="fr-CA" dirty="0"/>
              <a:t>Pleins feux sur le changement : Espaces de travail partagés</a:t>
            </a:r>
          </a:p>
        </p:txBody>
      </p:sp>
      <p:grpSp>
        <p:nvGrpSpPr>
          <p:cNvPr id="12" name="Group 11" descr="A table containing 4 rectangles marked as ''What's happening now?'', ''What is changing?'', ''Tactics'' and ''Benefits''.">
            <a:extLst>
              <a:ext uri="{FF2B5EF4-FFF2-40B4-BE49-F238E27FC236}">
                <a16:creationId xmlns:a16="http://schemas.microsoft.com/office/drawing/2014/main" id="{BC05EE9A-9729-4605-875C-09C2AE663E68}"/>
              </a:ext>
            </a:extLst>
          </p:cNvPr>
          <p:cNvGrpSpPr/>
          <p:nvPr/>
        </p:nvGrpSpPr>
        <p:grpSpPr>
          <a:xfrm>
            <a:off x="592852" y="1516567"/>
            <a:ext cx="11006295" cy="4740831"/>
            <a:chOff x="592852" y="1516567"/>
            <a:chExt cx="11006295" cy="4740831"/>
          </a:xfrm>
        </p:grpSpPr>
        <p:sp>
          <p:nvSpPr>
            <p:cNvPr id="7" name="Rectangle 6">
              <a:extLst>
                <a:ext uri="{FF2B5EF4-FFF2-40B4-BE49-F238E27FC236}">
                  <a16:creationId xmlns:a16="http://schemas.microsoft.com/office/drawing/2014/main" id="{F759E273-8AAA-474A-A920-1F8FCDCEC375}"/>
                </a:ext>
              </a:extLst>
            </p:cNvPr>
            <p:cNvSpPr/>
            <p:nvPr/>
          </p:nvSpPr>
          <p:spPr>
            <a:xfrm>
              <a:off x="592853" y="1516567"/>
              <a:ext cx="5503147" cy="23722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71897EE2-B444-459E-B13B-928CD0224237}"/>
                </a:ext>
              </a:extLst>
            </p:cNvPr>
            <p:cNvSpPr/>
            <p:nvPr/>
          </p:nvSpPr>
          <p:spPr>
            <a:xfrm>
              <a:off x="6096000" y="1516567"/>
              <a:ext cx="5503147" cy="23722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686B3542-65DF-455F-9046-74EC2E4E1F1B}"/>
                </a:ext>
              </a:extLst>
            </p:cNvPr>
            <p:cNvSpPr/>
            <p:nvPr/>
          </p:nvSpPr>
          <p:spPr>
            <a:xfrm>
              <a:off x="592852" y="3885142"/>
              <a:ext cx="5503147" cy="23722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F72758C1-E4C2-4563-B061-7E79E59E6CC5}"/>
                </a:ext>
              </a:extLst>
            </p:cNvPr>
            <p:cNvSpPr/>
            <p:nvPr/>
          </p:nvSpPr>
          <p:spPr>
            <a:xfrm>
              <a:off x="6096000" y="3884829"/>
              <a:ext cx="5503147" cy="237225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id="{E870BA00-3666-4145-875E-B4521FF4FF70}"/>
                </a:ext>
              </a:extLst>
            </p:cNvPr>
            <p:cNvSpPr/>
            <p:nvPr/>
          </p:nvSpPr>
          <p:spPr>
            <a:xfrm>
              <a:off x="5070647" y="2943858"/>
              <a:ext cx="1882567" cy="1882567"/>
            </a:xfrm>
            <a:prstGeom prst="ellipse">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5" name="TextBox 4">
            <a:extLst>
              <a:ext uri="{FF2B5EF4-FFF2-40B4-BE49-F238E27FC236}">
                <a16:creationId xmlns:a16="http://schemas.microsoft.com/office/drawing/2014/main" id="{0E883691-0A7B-475E-92AF-8DAD78E1E501}"/>
              </a:ext>
            </a:extLst>
          </p:cNvPr>
          <p:cNvSpPr txBox="1"/>
          <p:nvPr/>
        </p:nvSpPr>
        <p:spPr>
          <a:xfrm>
            <a:off x="722379" y="1574851"/>
            <a:ext cx="4747087" cy="2005677"/>
          </a:xfrm>
          <a:prstGeom prst="rect">
            <a:avLst/>
          </a:prstGeom>
          <a:noFill/>
        </p:spPr>
        <p:txBody>
          <a:bodyPr wrap="square" rtlCol="0">
            <a:spAutoFit/>
          </a:bodyPr>
          <a:lstStyle/>
          <a:p>
            <a:pPr>
              <a:spcAft>
                <a:spcPts val="200"/>
              </a:spcAft>
            </a:pPr>
            <a:r>
              <a:rPr lang="fr-CA" b="1" i="1" dirty="0">
                <a:latin typeface="Arial" panose="020B0604020202020204" pitchFamily="34" charset="0"/>
                <a:cs typeface="Arial" panose="020B0604020202020204" pitchFamily="34" charset="0"/>
              </a:rPr>
              <a:t>Quelle est la situation actuelle?</a:t>
            </a:r>
          </a:p>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Postes de travail et bureau assignés</a:t>
            </a:r>
          </a:p>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Manque de variété quant aux types de poste de travail offerts</a:t>
            </a:r>
          </a:p>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Travail d’équipe dans des zones isolées</a:t>
            </a:r>
          </a:p>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Espaces réservées selon les direction générales ou direction</a:t>
            </a:r>
          </a:p>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Flexibilité quant au lieu de travail</a:t>
            </a:r>
          </a:p>
        </p:txBody>
      </p:sp>
      <p:sp>
        <p:nvSpPr>
          <p:cNvPr id="6" name="TextBox 5">
            <a:extLst>
              <a:ext uri="{FF2B5EF4-FFF2-40B4-BE49-F238E27FC236}">
                <a16:creationId xmlns:a16="http://schemas.microsoft.com/office/drawing/2014/main" id="{B3640165-12C7-47E1-86E4-88A4DB055E7C}"/>
              </a:ext>
            </a:extLst>
          </p:cNvPr>
          <p:cNvSpPr txBox="1"/>
          <p:nvPr/>
        </p:nvSpPr>
        <p:spPr>
          <a:xfrm>
            <a:off x="6716316" y="1563617"/>
            <a:ext cx="4882831" cy="1980029"/>
          </a:xfrm>
          <a:prstGeom prst="rect">
            <a:avLst/>
          </a:prstGeom>
          <a:noFill/>
        </p:spPr>
        <p:txBody>
          <a:bodyPr wrap="square" rtlCol="0">
            <a:spAutoFit/>
          </a:bodyPr>
          <a:lstStyle/>
          <a:p>
            <a:pPr>
              <a:spcAft>
                <a:spcPts val="200"/>
              </a:spcAft>
            </a:pPr>
            <a:r>
              <a:rPr lang="fr-CA" b="1" i="1" dirty="0">
                <a:latin typeface="Arial" panose="020B0604020202020204" pitchFamily="34" charset="0"/>
                <a:cs typeface="Arial" panose="020B0604020202020204" pitchFamily="34" charset="0"/>
              </a:rPr>
              <a:t>Qu’est-ce qui change?</a:t>
            </a:r>
          </a:p>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Postes de travail partagés et aucun bureau fermé</a:t>
            </a:r>
          </a:p>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Plus grande variété de postes de travail ouverts et fermés offerte</a:t>
            </a:r>
          </a:p>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Les équipes déterminent leur horaire et lieu de travail</a:t>
            </a:r>
          </a:p>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Les employés des directions générales et des directions peuvent utiliser tout l’espace de travail, à défaut d’avoir des exigences de sécurité  </a:t>
            </a:r>
          </a:p>
        </p:txBody>
      </p:sp>
      <p:sp>
        <p:nvSpPr>
          <p:cNvPr id="4" name="TextBox 3">
            <a:extLst>
              <a:ext uri="{FF2B5EF4-FFF2-40B4-BE49-F238E27FC236}">
                <a16:creationId xmlns:a16="http://schemas.microsoft.com/office/drawing/2014/main" id="{F3E539E7-AD34-4769-8E7F-629F4379C610}"/>
              </a:ext>
            </a:extLst>
          </p:cNvPr>
          <p:cNvSpPr txBox="1"/>
          <p:nvPr/>
        </p:nvSpPr>
        <p:spPr>
          <a:xfrm>
            <a:off x="6919953" y="3984605"/>
            <a:ext cx="4393752" cy="2308324"/>
          </a:xfrm>
          <a:prstGeom prst="rect">
            <a:avLst/>
          </a:prstGeom>
          <a:noFill/>
        </p:spPr>
        <p:txBody>
          <a:bodyPr wrap="square" rtlCol="0">
            <a:spAutoFit/>
          </a:bodyPr>
          <a:lstStyle/>
          <a:p>
            <a:r>
              <a:rPr lang="fr-CA" b="1" i="1" dirty="0">
                <a:latin typeface="Arial" panose="020B0604020202020204" pitchFamily="34" charset="0"/>
                <a:cs typeface="Arial" panose="020B0604020202020204" pitchFamily="34" charset="0"/>
              </a:rPr>
              <a:t>Tactiques</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Utilisez les outils de collaboration pour organiser des réunions avec les membres de l’équipe</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Tirez profit des postes de travail ouverts et collaboratifs pour travailler avec les membres de votre équipe</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Utilisez l’espace de rangement réservée pour votre équipe, direction générale ou ministère afin de ranger vos biens opérationnels et périphériques informatiques</a:t>
            </a:r>
          </a:p>
        </p:txBody>
      </p:sp>
      <p:sp>
        <p:nvSpPr>
          <p:cNvPr id="3" name="TextBox 2">
            <a:extLst>
              <a:ext uri="{FF2B5EF4-FFF2-40B4-BE49-F238E27FC236}">
                <a16:creationId xmlns:a16="http://schemas.microsoft.com/office/drawing/2014/main" id="{283626D3-89AE-4FED-AB03-AEA9CE58A9F2}"/>
              </a:ext>
            </a:extLst>
          </p:cNvPr>
          <p:cNvSpPr txBox="1"/>
          <p:nvPr/>
        </p:nvSpPr>
        <p:spPr>
          <a:xfrm>
            <a:off x="722378" y="3951240"/>
            <a:ext cx="4432426" cy="1877437"/>
          </a:xfrm>
          <a:prstGeom prst="rect">
            <a:avLst/>
          </a:prstGeom>
          <a:noFill/>
        </p:spPr>
        <p:txBody>
          <a:bodyPr wrap="square" rtlCol="0">
            <a:spAutoFit/>
          </a:bodyPr>
          <a:lstStyle/>
          <a:p>
            <a:r>
              <a:rPr lang="fr-CA" b="1" i="1" dirty="0">
                <a:latin typeface="Arial" panose="020B0604020202020204" pitchFamily="34" charset="0"/>
                <a:cs typeface="Arial" panose="020B0604020202020204" pitchFamily="34" charset="0"/>
              </a:rPr>
              <a:t>Avantages</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Plus de liberté quant au lieu de travail</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Mobilité et flexibilité accrue ainsi qu’un accès équitable à l’espace de travail </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Amélioration de la collaboration entre les équipes, les directions générales et les ministères</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Se déplacer pendant toute la journée et changer d’environnement améliore le bien-être</a:t>
            </a:r>
          </a:p>
        </p:txBody>
      </p:sp>
      <p:pic>
        <p:nvPicPr>
          <p:cNvPr id="14" name="Graphic 13">
            <a:extLst>
              <a:ext uri="{FF2B5EF4-FFF2-40B4-BE49-F238E27FC236}">
                <a16:creationId xmlns:a16="http://schemas.microsoft.com/office/drawing/2014/main" id="{05911433-7623-45F8-BDE7-279F1096B7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12313" y="3151292"/>
            <a:ext cx="1399233" cy="1399233"/>
          </a:xfrm>
          <a:prstGeom prst="rect">
            <a:avLst/>
          </a:prstGeom>
        </p:spPr>
      </p:pic>
    </p:spTree>
    <p:extLst>
      <p:ext uri="{BB962C8B-B14F-4D97-AF65-F5344CB8AC3E}">
        <p14:creationId xmlns:p14="http://schemas.microsoft.com/office/powerpoint/2010/main" val="3306026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8FF00-1347-4DA1-9437-1B4A0F154B78}"/>
              </a:ext>
            </a:extLst>
          </p:cNvPr>
          <p:cNvSpPr>
            <a:spLocks noGrp="1"/>
          </p:cNvSpPr>
          <p:nvPr>
            <p:ph type="title"/>
          </p:nvPr>
        </p:nvSpPr>
        <p:spPr/>
        <p:txBody>
          <a:bodyPr/>
          <a:lstStyle/>
          <a:p>
            <a:r>
              <a:rPr lang="fr-CA" dirty="0"/>
              <a:t>Contenu de la boîte à outils</a:t>
            </a:r>
          </a:p>
        </p:txBody>
      </p:sp>
      <p:sp>
        <p:nvSpPr>
          <p:cNvPr id="3" name="TextBox 2">
            <a:extLst>
              <a:ext uri="{FF2B5EF4-FFF2-40B4-BE49-F238E27FC236}">
                <a16:creationId xmlns:a16="http://schemas.microsoft.com/office/drawing/2014/main" id="{23853901-6C24-42E4-9B2A-CB2C1F1F822C}"/>
              </a:ext>
            </a:extLst>
          </p:cNvPr>
          <p:cNvSpPr txBox="1"/>
          <p:nvPr/>
        </p:nvSpPr>
        <p:spPr>
          <a:xfrm>
            <a:off x="508759" y="1398131"/>
            <a:ext cx="10421242" cy="4919295"/>
          </a:xfrm>
          <a:prstGeom prst="rect">
            <a:avLst/>
          </a:prstGeom>
          <a:noFill/>
        </p:spPr>
        <p:txBody>
          <a:bodyPr wrap="square" rtlCol="0">
            <a:spAutoFit/>
          </a:bodyPr>
          <a:lstStyle/>
          <a:p>
            <a:pPr>
              <a:spcAft>
                <a:spcPts val="200"/>
              </a:spcAft>
            </a:pPr>
            <a:r>
              <a:rPr lang="fr-CA" b="1" i="1" dirty="0">
                <a:solidFill>
                  <a:schemeClr val="accent4"/>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Le Projet de transformation du milieu de travail</a:t>
            </a:r>
            <a:endParaRPr lang="fr-CA" sz="1400" dirty="0">
              <a:solidFill>
                <a:schemeClr val="accent4"/>
              </a:solidFill>
              <a:latin typeface="Arial" panose="020B0604020202020204" pitchFamily="34" charset="0"/>
              <a:cs typeface="Arial" panose="020B0604020202020204" pitchFamily="34" charset="0"/>
            </a:endParaRPr>
          </a:p>
          <a:p>
            <a:pPr>
              <a:spcAft>
                <a:spcPts val="1000"/>
              </a:spcAft>
            </a:pPr>
            <a:r>
              <a:rPr lang="fr-CA" sz="1400" dirty="0">
                <a:solidFill>
                  <a:schemeClr val="accent6">
                    <a:lumMod val="50000"/>
                  </a:schemeClr>
                </a:solidFill>
                <a:latin typeface="Arial" panose="020B0604020202020204" pitchFamily="34" charset="0"/>
                <a:cs typeface="Arial" panose="020B0604020202020204" pitchFamily="34" charset="0"/>
              </a:rPr>
              <a:t>Cette section présente un aperçu du Projet de transformation du milieu de travail, y compris les changements au sein de notre organisation. Elle agit à titre de point de départ pour la gestion de votre équipe dans le cadre du Projet de transformation du milieu de travail.</a:t>
            </a:r>
          </a:p>
          <a:p>
            <a:pPr>
              <a:spcAft>
                <a:spcPts val="200"/>
              </a:spcAft>
            </a:pPr>
            <a:r>
              <a:rPr lang="fr-CA" b="1" i="1" dirty="0">
                <a:solidFill>
                  <a:schemeClr val="accent2"/>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Un Aperçu de la gestion du changement</a:t>
            </a:r>
            <a:endParaRPr lang="fr-CA" b="1" i="1" dirty="0">
              <a:solidFill>
                <a:schemeClr val="accent2"/>
              </a:solidFill>
              <a:latin typeface="Arial" panose="020B0604020202020204" pitchFamily="34" charset="0"/>
              <a:cs typeface="Arial" panose="020B0604020202020204" pitchFamily="34" charset="0"/>
            </a:endParaRPr>
          </a:p>
          <a:p>
            <a:pPr>
              <a:spcAft>
                <a:spcPts val="1000"/>
              </a:spcAft>
            </a:pPr>
            <a:r>
              <a:rPr lang="fr-CA" sz="1400" dirty="0">
                <a:solidFill>
                  <a:schemeClr val="accent6">
                    <a:lumMod val="50000"/>
                  </a:schemeClr>
                </a:solidFill>
                <a:latin typeface="Arial" panose="020B0604020202020204" pitchFamily="34" charset="0"/>
                <a:cs typeface="Arial" panose="020B0604020202020204" pitchFamily="34" charset="0"/>
              </a:rPr>
              <a:t>Cette section présente des connaissances de base en ce qui a trait à l’aspect humain de la gestion du changement, y compris votre rôle à titre de gestionnaire du personnel, comment communiquer le changement et comment réagir au changement.</a:t>
            </a:r>
          </a:p>
          <a:p>
            <a:pPr>
              <a:spcAft>
                <a:spcPts val="200"/>
              </a:spcAft>
            </a:pPr>
            <a:r>
              <a:rPr lang="fr-CA" b="1" i="1" dirty="0">
                <a:solidFill>
                  <a:schemeClr val="accent5"/>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Vous préparer pour le changement </a:t>
            </a:r>
            <a:endParaRPr lang="fr-CA" b="1" i="1" dirty="0">
              <a:solidFill>
                <a:schemeClr val="accent5"/>
              </a:solidFill>
              <a:latin typeface="Arial" panose="020B0604020202020204" pitchFamily="34" charset="0"/>
              <a:cs typeface="Arial" panose="020B0604020202020204" pitchFamily="34" charset="0"/>
            </a:endParaRPr>
          </a:p>
          <a:p>
            <a:pPr>
              <a:spcAft>
                <a:spcPts val="1000"/>
              </a:spcAft>
            </a:pPr>
            <a:r>
              <a:rPr lang="fr-CA" sz="1400" dirty="0">
                <a:solidFill>
                  <a:schemeClr val="accent6">
                    <a:lumMod val="50000"/>
                  </a:schemeClr>
                </a:solidFill>
                <a:latin typeface="Arial" panose="020B0604020202020204" pitchFamily="34" charset="0"/>
                <a:cs typeface="Arial" panose="020B0604020202020204" pitchFamily="34" charset="0"/>
              </a:rPr>
              <a:t>Cette section vous est dédiée en tant que gestionnaire du personnel. Elle présente divers éléments auxquels vous devriez vous attendre et vise à vous préparer afin de soutenir votre équipe dans le cadre du Projet de transformation du milieu de travail.</a:t>
            </a:r>
          </a:p>
          <a:p>
            <a:pPr>
              <a:spcAft>
                <a:spcPts val="200"/>
              </a:spcAft>
            </a:pPr>
            <a:r>
              <a:rPr lang="fr-CA" b="1" i="1" dirty="0">
                <a:solidFill>
                  <a:schemeClr val="accent3"/>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Préparer votre équipe pour le changement</a:t>
            </a:r>
          </a:p>
          <a:p>
            <a:pPr>
              <a:spcAft>
                <a:spcPts val="1000"/>
              </a:spcAft>
            </a:pPr>
            <a:r>
              <a:rPr lang="fr-CA" sz="1400" dirty="0">
                <a:solidFill>
                  <a:schemeClr val="accent6">
                    <a:lumMod val="50000"/>
                  </a:schemeClr>
                </a:solidFill>
                <a:latin typeface="Arial" panose="020B0604020202020204" pitchFamily="34" charset="0"/>
                <a:cs typeface="Arial" panose="020B0604020202020204" pitchFamily="34" charset="0"/>
              </a:rPr>
              <a:t>Une fois que vous êtes prêt pour le changement, cette section présente les détails nécessaire afin de soutenir les membres de votre équipe. Elle présente également des idées pour vaincre la résistance et éliminer les obstacles tout en précisant comment traiter les questions et la rétroaction.</a:t>
            </a:r>
          </a:p>
          <a:p>
            <a:pPr>
              <a:spcAft>
                <a:spcPts val="200"/>
              </a:spcAft>
            </a:pPr>
            <a:r>
              <a:rPr lang="fr-CA" b="1" i="1" dirty="0">
                <a:solidFill>
                  <a:schemeClr val="accent1">
                    <a:lumMod val="75000"/>
                  </a:schemeClr>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Pleins feux sur les changements</a:t>
            </a:r>
          </a:p>
          <a:p>
            <a:pPr>
              <a:spcAft>
                <a:spcPts val="200"/>
              </a:spcAft>
            </a:pPr>
            <a:r>
              <a:rPr lang="fr-CA" sz="1400" dirty="0">
                <a:solidFill>
                  <a:schemeClr val="accent6">
                    <a:lumMod val="50000"/>
                  </a:schemeClr>
                </a:solidFill>
                <a:latin typeface="Arial" panose="020B0604020202020204" pitchFamily="34" charset="0"/>
                <a:cs typeface="Arial" panose="020B0604020202020204" pitchFamily="34" charset="0"/>
              </a:rPr>
              <a:t>Cette section présente certains des changements les plus abordés dans le cadre du Projet de transformation du milieu de travail. Elle traite également de la situation actuelle et future, des avantages tirés de ce changement et des tactiques à adopter afin de soutenir les membres de votre équipe pendant cette transition.</a:t>
            </a:r>
          </a:p>
        </p:txBody>
      </p:sp>
      <p:sp>
        <p:nvSpPr>
          <p:cNvPr id="5" name="TextBox 4">
            <a:extLst>
              <a:ext uri="{FF2B5EF4-FFF2-40B4-BE49-F238E27FC236}">
                <a16:creationId xmlns:a16="http://schemas.microsoft.com/office/drawing/2014/main" id="{B2F02EB1-9729-41AB-A79E-1FAE5DDFEBED}"/>
              </a:ext>
            </a:extLst>
          </p:cNvPr>
          <p:cNvSpPr txBox="1"/>
          <p:nvPr/>
        </p:nvSpPr>
        <p:spPr>
          <a:xfrm>
            <a:off x="7682279" y="999595"/>
            <a:ext cx="4166934" cy="261610"/>
          </a:xfrm>
          <a:prstGeom prst="rect">
            <a:avLst/>
          </a:prstGeom>
          <a:noFill/>
        </p:spPr>
        <p:txBody>
          <a:bodyPr wrap="square">
            <a:spAutoFit/>
          </a:bodyPr>
          <a:lstStyle/>
          <a:p>
            <a:r>
              <a:rPr lang="en-CA" sz="1100" dirty="0">
                <a:solidFill>
                  <a:srgbClr val="FF0000"/>
                </a:solidFill>
                <a:effectLst/>
                <a:latin typeface="Calibri Light" panose="020F0302020204030204" pitchFamily="34" charset="0"/>
                <a:ea typeface="Calibri" panose="020F0502020204030204" pitchFamily="34" charset="0"/>
              </a:rPr>
              <a:t>La version anglaise de </a:t>
            </a:r>
            <a:r>
              <a:rPr lang="en-CA" sz="1100" dirty="0" err="1">
                <a:solidFill>
                  <a:srgbClr val="FF0000"/>
                </a:solidFill>
                <a:effectLst/>
                <a:latin typeface="Calibri Light" panose="020F0302020204030204" pitchFamily="34" charset="0"/>
                <a:ea typeface="Calibri" panose="020F0502020204030204" pitchFamily="34" charset="0"/>
              </a:rPr>
              <a:t>ce</a:t>
            </a:r>
            <a:r>
              <a:rPr lang="en-CA" sz="1100" dirty="0">
                <a:solidFill>
                  <a:srgbClr val="FF0000"/>
                </a:solidFill>
                <a:effectLst/>
                <a:latin typeface="Calibri Light" panose="020F0302020204030204" pitchFamily="34" charset="0"/>
                <a:ea typeface="Calibri" panose="020F0502020204030204" pitchFamily="34" charset="0"/>
              </a:rPr>
              <a:t> document </a:t>
            </a:r>
            <a:r>
              <a:rPr lang="en-CA" sz="1100" dirty="0" err="1">
                <a:solidFill>
                  <a:srgbClr val="FF0000"/>
                </a:solidFill>
                <a:effectLst/>
                <a:latin typeface="Calibri Light" panose="020F0302020204030204" pitchFamily="34" charset="0"/>
                <a:ea typeface="Calibri" panose="020F0502020204030204" pitchFamily="34" charset="0"/>
              </a:rPr>
              <a:t>est</a:t>
            </a:r>
            <a:r>
              <a:rPr lang="en-CA" sz="1100" dirty="0">
                <a:solidFill>
                  <a:srgbClr val="FF0000"/>
                </a:solidFill>
                <a:effectLst/>
                <a:latin typeface="Calibri Light" panose="020F0302020204030204" pitchFamily="34" charset="0"/>
                <a:ea typeface="Calibri" panose="020F0502020204030204" pitchFamily="34" charset="0"/>
              </a:rPr>
              <a:t> </a:t>
            </a:r>
            <a:r>
              <a:rPr lang="en-CA" sz="1100" dirty="0">
                <a:solidFill>
                  <a:srgbClr val="FF0000"/>
                </a:solidFill>
                <a:latin typeface="Calibri Light" panose="020F0302020204030204" pitchFamily="34" charset="0"/>
                <a:ea typeface="Calibri" panose="020F0502020204030204" pitchFamily="34" charset="0"/>
              </a:rPr>
              <a:t>disponible</a:t>
            </a:r>
            <a:r>
              <a:rPr lang="en-CA" sz="1100" dirty="0">
                <a:solidFill>
                  <a:srgbClr val="FF0000"/>
                </a:solidFill>
                <a:effectLst/>
                <a:latin typeface="Calibri Light" panose="020F0302020204030204" pitchFamily="34" charset="0"/>
                <a:ea typeface="Calibri" panose="020F0502020204030204" pitchFamily="34" charset="0"/>
              </a:rPr>
              <a:t> </a:t>
            </a:r>
            <a:r>
              <a:rPr lang="en-CA" sz="1100" dirty="0" err="1">
                <a:solidFill>
                  <a:srgbClr val="FF0000"/>
                </a:solidFill>
                <a:effectLst/>
                <a:latin typeface="Calibri Light" panose="020F0302020204030204" pitchFamily="34" charset="0"/>
                <a:ea typeface="Calibri" panose="020F0502020204030204" pitchFamily="34" charset="0"/>
              </a:rPr>
              <a:t>ici</a:t>
            </a:r>
            <a:r>
              <a:rPr lang="en-CA" sz="1100" dirty="0">
                <a:solidFill>
                  <a:srgbClr val="FF0000"/>
                </a:solidFill>
                <a:effectLst/>
                <a:latin typeface="Calibri Light" panose="020F0302020204030204" pitchFamily="34" charset="0"/>
                <a:ea typeface="Calibri" panose="020F0502020204030204" pitchFamily="34" charset="0"/>
              </a:rPr>
              <a:t> : </a:t>
            </a:r>
            <a:r>
              <a:rPr lang="en-CA" sz="1100" dirty="0">
                <a:solidFill>
                  <a:srgbClr val="FF0000"/>
                </a:solidFill>
                <a:effectLst/>
                <a:latin typeface="Calibri Light" panose="020F0302020204030204" pitchFamily="34" charset="0"/>
                <a:ea typeface="Calibri" panose="020F0502020204030204" pitchFamily="34" charset="0"/>
                <a:hlinkClick r:id="rId8"/>
              </a:rPr>
              <a:t>Version ANG</a:t>
            </a:r>
            <a:endParaRPr lang="en-CA" sz="1100" dirty="0">
              <a:solidFill>
                <a:srgbClr val="FF0000"/>
              </a:solidFill>
            </a:endParaRPr>
          </a:p>
        </p:txBody>
      </p:sp>
    </p:spTree>
    <p:extLst>
      <p:ext uri="{BB962C8B-B14F-4D97-AF65-F5344CB8AC3E}">
        <p14:creationId xmlns:p14="http://schemas.microsoft.com/office/powerpoint/2010/main" val="782836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85E6-3A8A-4D48-93C9-6B799A570BA9}"/>
              </a:ext>
            </a:extLst>
          </p:cNvPr>
          <p:cNvSpPr>
            <a:spLocks noGrp="1"/>
          </p:cNvSpPr>
          <p:nvPr>
            <p:ph type="title"/>
          </p:nvPr>
        </p:nvSpPr>
        <p:spPr/>
        <p:txBody>
          <a:bodyPr>
            <a:normAutofit/>
          </a:bodyPr>
          <a:lstStyle/>
          <a:p>
            <a:r>
              <a:rPr lang="fr-CA" dirty="0"/>
              <a:t>Pleins feux sur le changement : Travail axé sur les activités</a:t>
            </a:r>
            <a:endParaRPr lang="en-CA" dirty="0"/>
          </a:p>
        </p:txBody>
      </p:sp>
      <p:grpSp>
        <p:nvGrpSpPr>
          <p:cNvPr id="12" name="Group 11" descr="A table containing 4 rectangles marked as ''What's happening now?'', ''What is changing?'', ''Tactics'' and ''Benefits''.">
            <a:extLst>
              <a:ext uri="{FF2B5EF4-FFF2-40B4-BE49-F238E27FC236}">
                <a16:creationId xmlns:a16="http://schemas.microsoft.com/office/drawing/2014/main" id="{BC05EE9A-9729-4605-875C-09C2AE663E68}"/>
              </a:ext>
            </a:extLst>
          </p:cNvPr>
          <p:cNvGrpSpPr/>
          <p:nvPr/>
        </p:nvGrpSpPr>
        <p:grpSpPr>
          <a:xfrm>
            <a:off x="592852" y="1516567"/>
            <a:ext cx="11006295" cy="4740831"/>
            <a:chOff x="592852" y="1516567"/>
            <a:chExt cx="11006295" cy="4740831"/>
          </a:xfrm>
        </p:grpSpPr>
        <p:sp>
          <p:nvSpPr>
            <p:cNvPr id="7" name="Rectangle 6">
              <a:extLst>
                <a:ext uri="{FF2B5EF4-FFF2-40B4-BE49-F238E27FC236}">
                  <a16:creationId xmlns:a16="http://schemas.microsoft.com/office/drawing/2014/main" id="{F759E273-8AAA-474A-A920-1F8FCDCEC375}"/>
                </a:ext>
              </a:extLst>
            </p:cNvPr>
            <p:cNvSpPr/>
            <p:nvPr/>
          </p:nvSpPr>
          <p:spPr>
            <a:xfrm>
              <a:off x="592853" y="1516567"/>
              <a:ext cx="5503147" cy="23722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71897EE2-B444-459E-B13B-928CD0224237}"/>
                </a:ext>
              </a:extLst>
            </p:cNvPr>
            <p:cNvSpPr/>
            <p:nvPr/>
          </p:nvSpPr>
          <p:spPr>
            <a:xfrm>
              <a:off x="6096000" y="1516567"/>
              <a:ext cx="5503147" cy="23722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686B3542-65DF-455F-9046-74EC2E4E1F1B}"/>
                </a:ext>
              </a:extLst>
            </p:cNvPr>
            <p:cNvSpPr/>
            <p:nvPr/>
          </p:nvSpPr>
          <p:spPr>
            <a:xfrm>
              <a:off x="592852" y="3885142"/>
              <a:ext cx="5503147" cy="23722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F72758C1-E4C2-4563-B061-7E79E59E6CC5}"/>
                </a:ext>
              </a:extLst>
            </p:cNvPr>
            <p:cNvSpPr/>
            <p:nvPr/>
          </p:nvSpPr>
          <p:spPr>
            <a:xfrm>
              <a:off x="6096000" y="3884829"/>
              <a:ext cx="5503147" cy="237225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id="{E870BA00-3666-4145-875E-B4521FF4FF70}"/>
                </a:ext>
              </a:extLst>
            </p:cNvPr>
            <p:cNvSpPr/>
            <p:nvPr/>
          </p:nvSpPr>
          <p:spPr>
            <a:xfrm>
              <a:off x="5070647" y="2943858"/>
              <a:ext cx="1882567" cy="1882567"/>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5" name="TextBox 4">
            <a:extLst>
              <a:ext uri="{FF2B5EF4-FFF2-40B4-BE49-F238E27FC236}">
                <a16:creationId xmlns:a16="http://schemas.microsoft.com/office/drawing/2014/main" id="{0E883691-0A7B-475E-92AF-8DAD78E1E501}"/>
              </a:ext>
            </a:extLst>
          </p:cNvPr>
          <p:cNvSpPr txBox="1"/>
          <p:nvPr/>
        </p:nvSpPr>
        <p:spPr>
          <a:xfrm>
            <a:off x="722380" y="1574851"/>
            <a:ext cx="4271300" cy="1954381"/>
          </a:xfrm>
          <a:prstGeom prst="rect">
            <a:avLst/>
          </a:prstGeom>
          <a:noFill/>
        </p:spPr>
        <p:txBody>
          <a:bodyPr wrap="square" rtlCol="0">
            <a:spAutoFit/>
          </a:bodyPr>
          <a:lstStyle/>
          <a:p>
            <a:pPr>
              <a:spcAft>
                <a:spcPts val="200"/>
              </a:spcAft>
            </a:pPr>
            <a:r>
              <a:rPr lang="fr-CA" b="1" i="1" dirty="0">
                <a:latin typeface="Arial" panose="020B0604020202020204" pitchFamily="34" charset="0"/>
                <a:cs typeface="Arial" panose="020B0604020202020204" pitchFamily="34" charset="0"/>
              </a:rPr>
              <a:t>Quelle est la situation actuelle?</a:t>
            </a:r>
          </a:p>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La plupart des employés travaillent de la maison à moins d’occuper un poste essentiel</a:t>
            </a:r>
          </a:p>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Réunions virtuelles ou appels téléphoniques pour les rencontres avec les clients, les invités et le public </a:t>
            </a:r>
          </a:p>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Manque d’interaction sociale entre les membres de l’équipe</a:t>
            </a:r>
          </a:p>
        </p:txBody>
      </p:sp>
      <p:sp>
        <p:nvSpPr>
          <p:cNvPr id="6" name="TextBox 5">
            <a:extLst>
              <a:ext uri="{FF2B5EF4-FFF2-40B4-BE49-F238E27FC236}">
                <a16:creationId xmlns:a16="http://schemas.microsoft.com/office/drawing/2014/main" id="{B3640165-12C7-47E1-86E4-88A4DB055E7C}"/>
              </a:ext>
            </a:extLst>
          </p:cNvPr>
          <p:cNvSpPr txBox="1"/>
          <p:nvPr/>
        </p:nvSpPr>
        <p:spPr>
          <a:xfrm>
            <a:off x="6919953" y="1574851"/>
            <a:ext cx="4882831" cy="1738938"/>
          </a:xfrm>
          <a:prstGeom prst="rect">
            <a:avLst/>
          </a:prstGeom>
          <a:noFill/>
        </p:spPr>
        <p:txBody>
          <a:bodyPr wrap="square" rtlCol="0">
            <a:spAutoFit/>
          </a:bodyPr>
          <a:lstStyle/>
          <a:p>
            <a:pPr>
              <a:spcAft>
                <a:spcPts val="200"/>
              </a:spcAft>
            </a:pPr>
            <a:r>
              <a:rPr lang="fr-CA" b="1" i="1" dirty="0">
                <a:latin typeface="Arial" panose="020B0604020202020204" pitchFamily="34" charset="0"/>
                <a:cs typeface="Arial" panose="020B0604020202020204" pitchFamily="34" charset="0"/>
              </a:rPr>
              <a:t>Qu’est-ce qui change?</a:t>
            </a:r>
          </a:p>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Adoption du travail axé sur les activités à l’échelle organisationnelle</a:t>
            </a:r>
          </a:p>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Capacité à organiser des réunions en personne ou au bureau avec les clients, les invités et le public</a:t>
            </a:r>
          </a:p>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Meilleurs outils de vidéoconférence dans les espaces collaboratifs fermés pour les réunions hybrides</a:t>
            </a:r>
          </a:p>
        </p:txBody>
      </p:sp>
      <p:sp>
        <p:nvSpPr>
          <p:cNvPr id="4" name="TextBox 3">
            <a:extLst>
              <a:ext uri="{FF2B5EF4-FFF2-40B4-BE49-F238E27FC236}">
                <a16:creationId xmlns:a16="http://schemas.microsoft.com/office/drawing/2014/main" id="{F3E539E7-AD34-4769-8E7F-629F4379C610}"/>
              </a:ext>
            </a:extLst>
          </p:cNvPr>
          <p:cNvSpPr txBox="1"/>
          <p:nvPr/>
        </p:nvSpPr>
        <p:spPr>
          <a:xfrm>
            <a:off x="6919952" y="3914269"/>
            <a:ext cx="4595151" cy="2092881"/>
          </a:xfrm>
          <a:prstGeom prst="rect">
            <a:avLst/>
          </a:prstGeom>
          <a:noFill/>
        </p:spPr>
        <p:txBody>
          <a:bodyPr wrap="square" rtlCol="0">
            <a:spAutoFit/>
          </a:bodyPr>
          <a:lstStyle/>
          <a:p>
            <a:r>
              <a:rPr lang="fr-CA" b="1" i="1" dirty="0">
                <a:latin typeface="Arial" panose="020B0604020202020204" pitchFamily="34" charset="0"/>
                <a:cs typeface="Arial" panose="020B0604020202020204" pitchFamily="34" charset="0"/>
              </a:rPr>
              <a:t>Tactiques</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Mettre en pratique la charte d’équipe</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Favorisez l’utilisation des outils de collaboration</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Assurez la participation des membres de l’équipe, à distance ou en virtuelle, aux conversations pendant les réunions</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Savoir que les préférences, les mandats et les facteurs externes sont susceptibles d’influer sur le lieu de travail des employés </a:t>
            </a:r>
          </a:p>
        </p:txBody>
      </p:sp>
      <p:sp>
        <p:nvSpPr>
          <p:cNvPr id="3" name="TextBox 2">
            <a:extLst>
              <a:ext uri="{FF2B5EF4-FFF2-40B4-BE49-F238E27FC236}">
                <a16:creationId xmlns:a16="http://schemas.microsoft.com/office/drawing/2014/main" id="{283626D3-89AE-4FED-AB03-AEA9CE58A9F2}"/>
              </a:ext>
            </a:extLst>
          </p:cNvPr>
          <p:cNvSpPr txBox="1"/>
          <p:nvPr/>
        </p:nvSpPr>
        <p:spPr>
          <a:xfrm>
            <a:off x="722378" y="3880904"/>
            <a:ext cx="4432426" cy="2308324"/>
          </a:xfrm>
          <a:prstGeom prst="rect">
            <a:avLst/>
          </a:prstGeom>
          <a:noFill/>
        </p:spPr>
        <p:txBody>
          <a:bodyPr wrap="square" rtlCol="0">
            <a:spAutoFit/>
          </a:bodyPr>
          <a:lstStyle/>
          <a:p>
            <a:r>
              <a:rPr lang="fr-CA" b="1" i="1" dirty="0">
                <a:latin typeface="Arial" panose="020B0604020202020204" pitchFamily="34" charset="0"/>
                <a:cs typeface="Arial" panose="020B0604020202020204" pitchFamily="34" charset="0"/>
              </a:rPr>
              <a:t>Avantages</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Flexibilité, mobilité et choix accrus</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Tirer profit des avantages qu’offre le travail de la maison comme l’équilibre travail-vie personnelle, meilleure productivité et temps de concentration</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Assurer l’inclusivité et un accès équitable aux membres de l’équipe qui préfèrent travailler de la maison</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Occasions pour plus d’interactions sociales, de collaboration et de réseautage</a:t>
            </a:r>
          </a:p>
        </p:txBody>
      </p:sp>
      <p:pic>
        <p:nvPicPr>
          <p:cNvPr id="15" name="Graphic 14">
            <a:extLst>
              <a:ext uri="{FF2B5EF4-FFF2-40B4-BE49-F238E27FC236}">
                <a16:creationId xmlns:a16="http://schemas.microsoft.com/office/drawing/2014/main" id="{05F91336-F517-43A8-BB36-9EBA1F3F1FE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27152" y="3181388"/>
            <a:ext cx="1399032" cy="1399032"/>
          </a:xfrm>
          <a:prstGeom prst="rect">
            <a:avLst/>
          </a:prstGeom>
        </p:spPr>
      </p:pic>
    </p:spTree>
    <p:extLst>
      <p:ext uri="{BB962C8B-B14F-4D97-AF65-F5344CB8AC3E}">
        <p14:creationId xmlns:p14="http://schemas.microsoft.com/office/powerpoint/2010/main" val="462943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85E6-3A8A-4D48-93C9-6B799A570BA9}"/>
              </a:ext>
            </a:extLst>
          </p:cNvPr>
          <p:cNvSpPr>
            <a:spLocks noGrp="1"/>
          </p:cNvSpPr>
          <p:nvPr>
            <p:ph type="title"/>
          </p:nvPr>
        </p:nvSpPr>
        <p:spPr/>
        <p:txBody>
          <a:bodyPr>
            <a:normAutofit/>
          </a:bodyPr>
          <a:lstStyle/>
          <a:p>
            <a:r>
              <a:rPr lang="fr-CA" dirty="0"/>
              <a:t>Pleins feux sur le changement : Un écosystème d’espaces</a:t>
            </a:r>
            <a:endParaRPr lang="en-CA" dirty="0"/>
          </a:p>
        </p:txBody>
      </p:sp>
      <p:grpSp>
        <p:nvGrpSpPr>
          <p:cNvPr id="12" name="Group 11" descr="A table containing 4 rectangles marked as ''What's happening now?'', ''What is changing?'', ''Tactics'' and ''Benefits''.">
            <a:extLst>
              <a:ext uri="{FF2B5EF4-FFF2-40B4-BE49-F238E27FC236}">
                <a16:creationId xmlns:a16="http://schemas.microsoft.com/office/drawing/2014/main" id="{BC05EE9A-9729-4605-875C-09C2AE663E68}"/>
              </a:ext>
            </a:extLst>
          </p:cNvPr>
          <p:cNvGrpSpPr/>
          <p:nvPr/>
        </p:nvGrpSpPr>
        <p:grpSpPr>
          <a:xfrm>
            <a:off x="592852" y="1516567"/>
            <a:ext cx="11006295" cy="4740831"/>
            <a:chOff x="592852" y="1516567"/>
            <a:chExt cx="11006295" cy="4740831"/>
          </a:xfrm>
        </p:grpSpPr>
        <p:sp>
          <p:nvSpPr>
            <p:cNvPr id="7" name="Rectangle 6">
              <a:extLst>
                <a:ext uri="{FF2B5EF4-FFF2-40B4-BE49-F238E27FC236}">
                  <a16:creationId xmlns:a16="http://schemas.microsoft.com/office/drawing/2014/main" id="{F759E273-8AAA-474A-A920-1F8FCDCEC375}"/>
                </a:ext>
              </a:extLst>
            </p:cNvPr>
            <p:cNvSpPr/>
            <p:nvPr/>
          </p:nvSpPr>
          <p:spPr>
            <a:xfrm>
              <a:off x="592853" y="1516567"/>
              <a:ext cx="5503147" cy="23722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71897EE2-B444-459E-B13B-928CD0224237}"/>
                </a:ext>
              </a:extLst>
            </p:cNvPr>
            <p:cNvSpPr/>
            <p:nvPr/>
          </p:nvSpPr>
          <p:spPr>
            <a:xfrm>
              <a:off x="6096000" y="1516567"/>
              <a:ext cx="5503147" cy="23722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686B3542-65DF-455F-9046-74EC2E4E1F1B}"/>
                </a:ext>
              </a:extLst>
            </p:cNvPr>
            <p:cNvSpPr/>
            <p:nvPr/>
          </p:nvSpPr>
          <p:spPr>
            <a:xfrm>
              <a:off x="592852" y="3885142"/>
              <a:ext cx="5503147" cy="23722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F72758C1-E4C2-4563-B061-7E79E59E6CC5}"/>
                </a:ext>
              </a:extLst>
            </p:cNvPr>
            <p:cNvSpPr/>
            <p:nvPr/>
          </p:nvSpPr>
          <p:spPr>
            <a:xfrm>
              <a:off x="6096000" y="3884829"/>
              <a:ext cx="5503147" cy="237225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id="{E870BA00-3666-4145-875E-B4521FF4FF70}"/>
                </a:ext>
              </a:extLst>
            </p:cNvPr>
            <p:cNvSpPr/>
            <p:nvPr/>
          </p:nvSpPr>
          <p:spPr>
            <a:xfrm>
              <a:off x="5070647" y="2943858"/>
              <a:ext cx="1882567" cy="1882567"/>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5" name="TextBox 4">
            <a:extLst>
              <a:ext uri="{FF2B5EF4-FFF2-40B4-BE49-F238E27FC236}">
                <a16:creationId xmlns:a16="http://schemas.microsoft.com/office/drawing/2014/main" id="{0E883691-0A7B-475E-92AF-8DAD78E1E501}"/>
              </a:ext>
            </a:extLst>
          </p:cNvPr>
          <p:cNvSpPr txBox="1"/>
          <p:nvPr/>
        </p:nvSpPr>
        <p:spPr>
          <a:xfrm>
            <a:off x="722380" y="1574851"/>
            <a:ext cx="4271300" cy="2226250"/>
          </a:xfrm>
          <a:prstGeom prst="rect">
            <a:avLst/>
          </a:prstGeom>
          <a:noFill/>
        </p:spPr>
        <p:txBody>
          <a:bodyPr wrap="square" rtlCol="0">
            <a:spAutoFit/>
          </a:bodyPr>
          <a:lstStyle/>
          <a:p>
            <a:pPr>
              <a:spcAft>
                <a:spcPts val="200"/>
              </a:spcAft>
            </a:pPr>
            <a:r>
              <a:rPr lang="fr-CA" b="1" i="1" dirty="0">
                <a:latin typeface="Arial" panose="020B0604020202020204" pitchFamily="34" charset="0"/>
                <a:cs typeface="Arial" panose="020B0604020202020204" pitchFamily="34" charset="0"/>
              </a:rPr>
              <a:t>Quelle est la situation actuelle?</a:t>
            </a:r>
          </a:p>
          <a:p>
            <a:pPr marL="285750" indent="-285750">
              <a:spcAft>
                <a:spcPts val="200"/>
              </a:spcAft>
              <a:buFont typeface="Arial" panose="020B0604020202020204" pitchFamily="34" charset="0"/>
              <a:buChar char="•"/>
            </a:pPr>
            <a:r>
              <a:rPr lang="fr-FR" sz="1400" dirty="0">
                <a:latin typeface="Arial" panose="020B0604020202020204" pitchFamily="34" charset="0"/>
                <a:cs typeface="Arial" panose="020B0604020202020204" pitchFamily="34" charset="0"/>
              </a:rPr>
              <a:t>Travailler uniquement dans le bureau principal du ministère ou à domicile</a:t>
            </a:r>
          </a:p>
          <a:p>
            <a:pPr marL="285750" indent="-285750">
              <a:spcAft>
                <a:spcPts val="200"/>
              </a:spcAft>
              <a:buFont typeface="Arial" panose="020B0604020202020204" pitchFamily="34" charset="0"/>
              <a:buChar char="•"/>
            </a:pPr>
            <a:r>
              <a:rPr lang="fr-FR" sz="1400" dirty="0">
                <a:latin typeface="Arial" panose="020B0604020202020204" pitchFamily="34" charset="0"/>
                <a:cs typeface="Arial" panose="020B0604020202020204" pitchFamily="34" charset="0"/>
              </a:rPr>
              <a:t>Manque de diversité et de variété dans les espaces et les lieux de travail</a:t>
            </a:r>
          </a:p>
          <a:p>
            <a:pPr marL="285750" indent="-285750">
              <a:spcAft>
                <a:spcPts val="200"/>
              </a:spcAft>
              <a:buFont typeface="Arial" panose="020B0604020202020204" pitchFamily="34" charset="0"/>
              <a:buChar char="•"/>
            </a:pPr>
            <a:r>
              <a:rPr lang="fr-FR" sz="1400" dirty="0">
                <a:latin typeface="Arial" panose="020B0604020202020204" pitchFamily="34" charset="0"/>
                <a:cs typeface="Arial" panose="020B0604020202020204" pitchFamily="34" charset="0"/>
              </a:rPr>
              <a:t>Les employés sont programmés pour être au bureau ou pour travailler à domicile, selon l'organisation</a:t>
            </a:r>
            <a:endParaRPr lang="en-US" sz="1600" dirty="0">
              <a:latin typeface="Arial" panose="020B0604020202020204" pitchFamily="34" charset="0"/>
              <a:cs typeface="Arial" panose="020B0604020202020204" pitchFamily="34" charset="0"/>
            </a:endParaRPr>
          </a:p>
          <a:p>
            <a:pPr marL="285750" indent="-285750">
              <a:spcAft>
                <a:spcPts val="2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3640165-12C7-47E1-86E4-88A4DB055E7C}"/>
              </a:ext>
            </a:extLst>
          </p:cNvPr>
          <p:cNvSpPr txBox="1"/>
          <p:nvPr/>
        </p:nvSpPr>
        <p:spPr>
          <a:xfrm>
            <a:off x="6919953" y="1574851"/>
            <a:ext cx="4595151" cy="2169825"/>
          </a:xfrm>
          <a:prstGeom prst="rect">
            <a:avLst/>
          </a:prstGeom>
          <a:noFill/>
        </p:spPr>
        <p:txBody>
          <a:bodyPr wrap="square" rtlCol="0">
            <a:spAutoFit/>
          </a:bodyPr>
          <a:lstStyle/>
          <a:p>
            <a:pPr>
              <a:spcAft>
                <a:spcPts val="200"/>
              </a:spcAft>
            </a:pPr>
            <a:r>
              <a:rPr lang="fr-CA" b="1" i="1" dirty="0">
                <a:latin typeface="Arial" panose="020B0604020202020204" pitchFamily="34" charset="0"/>
                <a:cs typeface="Arial" panose="020B0604020202020204" pitchFamily="34" charset="0"/>
              </a:rPr>
              <a:t>Qu’est-ce qui change?</a:t>
            </a:r>
          </a:p>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Adoption du travail axé sur les activités à l’échelle organisationnelle</a:t>
            </a:r>
          </a:p>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Mise en service d’espaces de travail additionnelles, dont des espaces Cotravail GC</a:t>
            </a:r>
          </a:p>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Les employés sont invités à travailler dans différents espaces de travail qui conviennent à leurs besoins et aux tâches entreprises, s’il y a entente entre l’employé et son gestionnaire du personnel</a:t>
            </a:r>
          </a:p>
        </p:txBody>
      </p:sp>
      <p:sp>
        <p:nvSpPr>
          <p:cNvPr id="4" name="TextBox 3">
            <a:extLst>
              <a:ext uri="{FF2B5EF4-FFF2-40B4-BE49-F238E27FC236}">
                <a16:creationId xmlns:a16="http://schemas.microsoft.com/office/drawing/2014/main" id="{F3E539E7-AD34-4769-8E7F-629F4379C610}"/>
              </a:ext>
            </a:extLst>
          </p:cNvPr>
          <p:cNvSpPr txBox="1"/>
          <p:nvPr/>
        </p:nvSpPr>
        <p:spPr>
          <a:xfrm>
            <a:off x="6919952" y="3914269"/>
            <a:ext cx="4595151" cy="2308324"/>
          </a:xfrm>
          <a:prstGeom prst="rect">
            <a:avLst/>
          </a:prstGeom>
          <a:noFill/>
        </p:spPr>
        <p:txBody>
          <a:bodyPr wrap="square" rtlCol="0">
            <a:spAutoFit/>
          </a:bodyPr>
          <a:lstStyle/>
          <a:p>
            <a:r>
              <a:rPr lang="fr-CA" b="1" i="1" dirty="0">
                <a:latin typeface="Arial" panose="020B0604020202020204" pitchFamily="34" charset="0"/>
                <a:cs typeface="Arial" panose="020B0604020202020204" pitchFamily="34" charset="0"/>
              </a:rPr>
              <a:t>Tactiques</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Tirez profit de votre charte d’équipe – faites part de vos attentes quant à l’utilisation de toutes les espaces de travail offertes à votre organisation</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Favorisez l’utilisation d’outils de collaboration</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Organisez des réunions de mobilisation avec votre équipe en utilisant les différents espaces de travail offerts</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Savoir que les facteurs externes sont susceptibles d’influer sur le lieu de travail des employés </a:t>
            </a:r>
          </a:p>
        </p:txBody>
      </p:sp>
      <p:sp>
        <p:nvSpPr>
          <p:cNvPr id="3" name="TextBox 2">
            <a:extLst>
              <a:ext uri="{FF2B5EF4-FFF2-40B4-BE49-F238E27FC236}">
                <a16:creationId xmlns:a16="http://schemas.microsoft.com/office/drawing/2014/main" id="{283626D3-89AE-4FED-AB03-AEA9CE58A9F2}"/>
              </a:ext>
            </a:extLst>
          </p:cNvPr>
          <p:cNvSpPr txBox="1"/>
          <p:nvPr/>
        </p:nvSpPr>
        <p:spPr>
          <a:xfrm>
            <a:off x="722378" y="3880904"/>
            <a:ext cx="4432426" cy="2308324"/>
          </a:xfrm>
          <a:prstGeom prst="rect">
            <a:avLst/>
          </a:prstGeom>
          <a:noFill/>
        </p:spPr>
        <p:txBody>
          <a:bodyPr wrap="square" rtlCol="0">
            <a:spAutoFit/>
          </a:bodyPr>
          <a:lstStyle/>
          <a:p>
            <a:r>
              <a:rPr lang="fr-CA" b="1" i="1" dirty="0">
                <a:latin typeface="Arial" panose="020B0604020202020204" pitchFamily="34" charset="0"/>
                <a:cs typeface="Arial" panose="020B0604020202020204" pitchFamily="34" charset="0"/>
              </a:rPr>
              <a:t>Avantages</a:t>
            </a:r>
          </a:p>
          <a:p>
            <a:pPr marL="285750" indent="-285750">
              <a:buFont typeface="Arial" panose="020B0604020202020204" pitchFamily="34" charset="0"/>
              <a:buChar char="•"/>
            </a:pPr>
            <a:r>
              <a:rPr lang="fr-FR" sz="1400" dirty="0">
                <a:latin typeface="Arial" panose="020B0604020202020204" pitchFamily="34" charset="0"/>
                <a:cs typeface="Arial" panose="020B0604020202020204" pitchFamily="34" charset="0"/>
              </a:rPr>
              <a:t>Amélioration de la mobilité, de la flexibilité et de l'égalité d'accès aux espaces</a:t>
            </a:r>
          </a:p>
          <a:p>
            <a:pPr marL="285750" indent="-285750">
              <a:buFont typeface="Arial" panose="020B0604020202020204" pitchFamily="34" charset="0"/>
              <a:buChar char="•"/>
            </a:pPr>
            <a:r>
              <a:rPr lang="fr-FR" sz="1400" dirty="0">
                <a:latin typeface="Arial" panose="020B0604020202020204" pitchFamily="34" charset="0"/>
                <a:cs typeface="Arial" panose="020B0604020202020204" pitchFamily="34" charset="0"/>
              </a:rPr>
              <a:t>Augmentation de la collaboration entre les équipes et les organisations, y compris le réseautage</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Se déplacer pendant toute la journée et changer d’environnement améliore le bien-être</a:t>
            </a:r>
          </a:p>
          <a:p>
            <a:pPr marL="285750" indent="-285750">
              <a:buFont typeface="Arial" panose="020B0604020202020204" pitchFamily="34" charset="0"/>
              <a:buChar char="•"/>
            </a:pPr>
            <a:r>
              <a:rPr lang="fr-FR" sz="1400" dirty="0">
                <a:latin typeface="Arial" panose="020B0604020202020204" pitchFamily="34" charset="0"/>
                <a:cs typeface="Arial" panose="020B0604020202020204" pitchFamily="34" charset="0"/>
              </a:rPr>
              <a:t>Des offres de services étendues dans toutes les organisations</a:t>
            </a:r>
            <a:endParaRPr lang="en-US" sz="1400" dirty="0">
              <a:latin typeface="Arial" panose="020B0604020202020204" pitchFamily="34" charset="0"/>
              <a:cs typeface="Arial" panose="020B0604020202020204" pitchFamily="34" charset="0"/>
            </a:endParaRPr>
          </a:p>
        </p:txBody>
      </p:sp>
      <p:pic>
        <p:nvPicPr>
          <p:cNvPr id="15" name="Graphic 14">
            <a:extLst>
              <a:ext uri="{FF2B5EF4-FFF2-40B4-BE49-F238E27FC236}">
                <a16:creationId xmlns:a16="http://schemas.microsoft.com/office/drawing/2014/main" id="{50CB835A-C26E-4A24-841E-EE3FDB0723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06754" y="3149907"/>
            <a:ext cx="1408176" cy="1408176"/>
          </a:xfrm>
          <a:prstGeom prst="rect">
            <a:avLst/>
          </a:prstGeom>
        </p:spPr>
      </p:pic>
    </p:spTree>
    <p:extLst>
      <p:ext uri="{BB962C8B-B14F-4D97-AF65-F5344CB8AC3E}">
        <p14:creationId xmlns:p14="http://schemas.microsoft.com/office/powerpoint/2010/main" val="1492418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85E6-3A8A-4D48-93C9-6B799A570BA9}"/>
              </a:ext>
            </a:extLst>
          </p:cNvPr>
          <p:cNvSpPr>
            <a:spLocks noGrp="1"/>
          </p:cNvSpPr>
          <p:nvPr>
            <p:ph type="title"/>
          </p:nvPr>
        </p:nvSpPr>
        <p:spPr/>
        <p:txBody>
          <a:bodyPr>
            <a:normAutofit fontScale="90000"/>
          </a:bodyPr>
          <a:lstStyle/>
          <a:p>
            <a:r>
              <a:rPr lang="fr-CA" dirty="0"/>
              <a:t>Pleins feux sur le changement : Casiers et espaces de rangement</a:t>
            </a:r>
            <a:endParaRPr lang="en-CA" dirty="0"/>
          </a:p>
        </p:txBody>
      </p:sp>
      <p:grpSp>
        <p:nvGrpSpPr>
          <p:cNvPr id="12" name="Group 11" descr="A table containing 4 rectangles marked as ''What's happening now?'', ''What is changing?'', ''Tactics'' and ''Benefits''.">
            <a:extLst>
              <a:ext uri="{FF2B5EF4-FFF2-40B4-BE49-F238E27FC236}">
                <a16:creationId xmlns:a16="http://schemas.microsoft.com/office/drawing/2014/main" id="{BC05EE9A-9729-4605-875C-09C2AE663E68}"/>
              </a:ext>
            </a:extLst>
          </p:cNvPr>
          <p:cNvGrpSpPr/>
          <p:nvPr/>
        </p:nvGrpSpPr>
        <p:grpSpPr>
          <a:xfrm>
            <a:off x="592852" y="1516567"/>
            <a:ext cx="11006295" cy="4740831"/>
            <a:chOff x="592852" y="1516567"/>
            <a:chExt cx="11006295" cy="4740831"/>
          </a:xfrm>
        </p:grpSpPr>
        <p:sp>
          <p:nvSpPr>
            <p:cNvPr id="7" name="Rectangle 6">
              <a:extLst>
                <a:ext uri="{FF2B5EF4-FFF2-40B4-BE49-F238E27FC236}">
                  <a16:creationId xmlns:a16="http://schemas.microsoft.com/office/drawing/2014/main" id="{F759E273-8AAA-474A-A920-1F8FCDCEC375}"/>
                </a:ext>
              </a:extLst>
            </p:cNvPr>
            <p:cNvSpPr/>
            <p:nvPr/>
          </p:nvSpPr>
          <p:spPr>
            <a:xfrm>
              <a:off x="592853" y="1516567"/>
              <a:ext cx="5503147" cy="23722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71897EE2-B444-459E-B13B-928CD0224237}"/>
                </a:ext>
              </a:extLst>
            </p:cNvPr>
            <p:cNvSpPr/>
            <p:nvPr/>
          </p:nvSpPr>
          <p:spPr>
            <a:xfrm>
              <a:off x="6096000" y="1516567"/>
              <a:ext cx="5503147" cy="23722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686B3542-65DF-455F-9046-74EC2E4E1F1B}"/>
                </a:ext>
              </a:extLst>
            </p:cNvPr>
            <p:cNvSpPr/>
            <p:nvPr/>
          </p:nvSpPr>
          <p:spPr>
            <a:xfrm>
              <a:off x="592852" y="3885142"/>
              <a:ext cx="5503147" cy="23722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F72758C1-E4C2-4563-B061-7E79E59E6CC5}"/>
                </a:ext>
              </a:extLst>
            </p:cNvPr>
            <p:cNvSpPr/>
            <p:nvPr/>
          </p:nvSpPr>
          <p:spPr>
            <a:xfrm>
              <a:off x="6096000" y="3884829"/>
              <a:ext cx="5503147" cy="237225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id="{E870BA00-3666-4145-875E-B4521FF4FF70}"/>
                </a:ext>
              </a:extLst>
            </p:cNvPr>
            <p:cNvSpPr/>
            <p:nvPr/>
          </p:nvSpPr>
          <p:spPr>
            <a:xfrm>
              <a:off x="5070647" y="2943858"/>
              <a:ext cx="1882567" cy="1882567"/>
            </a:xfrm>
            <a:prstGeom prst="ellipse">
              <a:avLst/>
            </a:prstGeom>
            <a:solidFill>
              <a:schemeClr val="accent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5" name="TextBox 4">
            <a:extLst>
              <a:ext uri="{FF2B5EF4-FFF2-40B4-BE49-F238E27FC236}">
                <a16:creationId xmlns:a16="http://schemas.microsoft.com/office/drawing/2014/main" id="{0E883691-0A7B-475E-92AF-8DAD78E1E501}"/>
              </a:ext>
            </a:extLst>
          </p:cNvPr>
          <p:cNvSpPr txBox="1"/>
          <p:nvPr/>
        </p:nvSpPr>
        <p:spPr>
          <a:xfrm>
            <a:off x="722380" y="1574851"/>
            <a:ext cx="4271300" cy="1980029"/>
          </a:xfrm>
          <a:prstGeom prst="rect">
            <a:avLst/>
          </a:prstGeom>
          <a:noFill/>
        </p:spPr>
        <p:txBody>
          <a:bodyPr wrap="square" rtlCol="0">
            <a:spAutoFit/>
          </a:bodyPr>
          <a:lstStyle/>
          <a:p>
            <a:pPr>
              <a:spcAft>
                <a:spcPts val="200"/>
              </a:spcAft>
            </a:pPr>
            <a:r>
              <a:rPr lang="fr-CA" b="1" i="1" dirty="0">
                <a:latin typeface="Arial" panose="020B0604020202020204" pitchFamily="34" charset="0"/>
                <a:cs typeface="Arial" panose="020B0604020202020204" pitchFamily="34" charset="0"/>
              </a:rPr>
              <a:t>Quelle est la situation actuelle?</a:t>
            </a:r>
          </a:p>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Casiers assignés à tous les employés</a:t>
            </a:r>
          </a:p>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Casiers avec clés</a:t>
            </a:r>
          </a:p>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Les employés sont autorisés à laisser et à garder des effets personnels dans le milieu de travail </a:t>
            </a:r>
          </a:p>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Les documents papier sont conservés dans des classeurs propres à chacun des ministères</a:t>
            </a:r>
          </a:p>
        </p:txBody>
      </p:sp>
      <p:sp>
        <p:nvSpPr>
          <p:cNvPr id="6" name="TextBox 5">
            <a:extLst>
              <a:ext uri="{FF2B5EF4-FFF2-40B4-BE49-F238E27FC236}">
                <a16:creationId xmlns:a16="http://schemas.microsoft.com/office/drawing/2014/main" id="{B3640165-12C7-47E1-86E4-88A4DB055E7C}"/>
              </a:ext>
            </a:extLst>
          </p:cNvPr>
          <p:cNvSpPr txBox="1"/>
          <p:nvPr/>
        </p:nvSpPr>
        <p:spPr>
          <a:xfrm>
            <a:off x="6919953" y="1574851"/>
            <a:ext cx="4595151" cy="2410916"/>
          </a:xfrm>
          <a:prstGeom prst="rect">
            <a:avLst/>
          </a:prstGeom>
          <a:noFill/>
        </p:spPr>
        <p:txBody>
          <a:bodyPr wrap="square" rtlCol="0">
            <a:spAutoFit/>
          </a:bodyPr>
          <a:lstStyle/>
          <a:p>
            <a:pPr>
              <a:spcAft>
                <a:spcPts val="200"/>
              </a:spcAft>
            </a:pPr>
            <a:r>
              <a:rPr lang="fr-CA" b="1" i="1" dirty="0">
                <a:latin typeface="Arial" panose="020B0604020202020204" pitchFamily="34" charset="0"/>
                <a:cs typeface="Arial" panose="020B0604020202020204" pitchFamily="34" charset="0"/>
              </a:rPr>
              <a:t>Qu’est-ce qui change?</a:t>
            </a:r>
          </a:p>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Des casiers journaliers sont offerts selon les besoins</a:t>
            </a:r>
          </a:p>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Des serrures numériques faciles à régler et réinitialiser</a:t>
            </a:r>
          </a:p>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Les employés devraient seulement apporter les effets personnels dont ils ont besoin pour la journée (c.-à-d. repas, sac de sport)</a:t>
            </a:r>
          </a:p>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Numérisation des biens et des dossiers opérationnels ainsi qu’amélioration des processus sans papier</a:t>
            </a:r>
          </a:p>
        </p:txBody>
      </p:sp>
      <p:sp>
        <p:nvSpPr>
          <p:cNvPr id="4" name="TextBox 3">
            <a:extLst>
              <a:ext uri="{FF2B5EF4-FFF2-40B4-BE49-F238E27FC236}">
                <a16:creationId xmlns:a16="http://schemas.microsoft.com/office/drawing/2014/main" id="{F3E539E7-AD34-4769-8E7F-629F4379C610}"/>
              </a:ext>
            </a:extLst>
          </p:cNvPr>
          <p:cNvSpPr txBox="1"/>
          <p:nvPr/>
        </p:nvSpPr>
        <p:spPr>
          <a:xfrm>
            <a:off x="6919952" y="3914269"/>
            <a:ext cx="4595151" cy="2092881"/>
          </a:xfrm>
          <a:prstGeom prst="rect">
            <a:avLst/>
          </a:prstGeom>
          <a:noFill/>
        </p:spPr>
        <p:txBody>
          <a:bodyPr wrap="square" rtlCol="0">
            <a:spAutoFit/>
          </a:bodyPr>
          <a:lstStyle/>
          <a:p>
            <a:r>
              <a:rPr lang="fr-CA" b="1" i="1" dirty="0">
                <a:latin typeface="Arial" panose="020B0604020202020204" pitchFamily="34" charset="0"/>
                <a:cs typeface="Arial" panose="020B0604020202020204" pitchFamily="34" charset="0"/>
              </a:rPr>
              <a:t>Tactiques</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Tirez profit de votre charte d’équipe – faites part de vos attentes quant à l’utilisation des casiers</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Utilisez tout espace de rangement offert à votre équipe pour entreposer l’équipement ergonomique</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Utilisez les placards et les crochets pour serrer les manteaux, les souliers et les vêtements de sport</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Favorisez l’utilisation d’outils numériques comme </a:t>
            </a:r>
            <a:r>
              <a:rPr lang="fr-CA" sz="1400" i="1" dirty="0">
                <a:latin typeface="Arial" panose="020B0604020202020204" pitchFamily="34" charset="0"/>
                <a:cs typeface="Arial" panose="020B0604020202020204" pitchFamily="34" charset="0"/>
              </a:rPr>
              <a:t>OneNote</a:t>
            </a:r>
            <a:r>
              <a:rPr lang="fr-CA" sz="1400" dirty="0">
                <a:latin typeface="Arial" panose="020B0604020202020204" pitchFamily="34" charset="0"/>
                <a:cs typeface="Arial" panose="020B0604020202020204" pitchFamily="34" charset="0"/>
              </a:rPr>
              <a:t> et </a:t>
            </a:r>
            <a:r>
              <a:rPr lang="fr-CA" sz="1400" i="1" dirty="0">
                <a:latin typeface="Arial" panose="020B0604020202020204" pitchFamily="34" charset="0"/>
                <a:cs typeface="Arial" panose="020B0604020202020204" pitchFamily="34" charset="0"/>
              </a:rPr>
              <a:t>SharePoint</a:t>
            </a:r>
            <a:r>
              <a:rPr lang="fr-CA" sz="1400" dirty="0">
                <a:latin typeface="Arial" panose="020B0604020202020204" pitchFamily="34" charset="0"/>
                <a:cs typeface="Arial" panose="020B0604020202020204" pitchFamily="34" charset="0"/>
              </a:rPr>
              <a:t> pour conserver les dossiers.</a:t>
            </a:r>
          </a:p>
        </p:txBody>
      </p:sp>
      <p:sp>
        <p:nvSpPr>
          <p:cNvPr id="3" name="TextBox 2">
            <a:extLst>
              <a:ext uri="{FF2B5EF4-FFF2-40B4-BE49-F238E27FC236}">
                <a16:creationId xmlns:a16="http://schemas.microsoft.com/office/drawing/2014/main" id="{283626D3-89AE-4FED-AB03-AEA9CE58A9F2}"/>
              </a:ext>
            </a:extLst>
          </p:cNvPr>
          <p:cNvSpPr txBox="1"/>
          <p:nvPr/>
        </p:nvSpPr>
        <p:spPr>
          <a:xfrm>
            <a:off x="722378" y="3880904"/>
            <a:ext cx="4432426" cy="2092881"/>
          </a:xfrm>
          <a:prstGeom prst="rect">
            <a:avLst/>
          </a:prstGeom>
          <a:noFill/>
        </p:spPr>
        <p:txBody>
          <a:bodyPr wrap="square" rtlCol="0">
            <a:spAutoFit/>
          </a:bodyPr>
          <a:lstStyle/>
          <a:p>
            <a:r>
              <a:rPr lang="fr-CA" b="1" i="1" dirty="0">
                <a:latin typeface="Arial" panose="020B0604020202020204" pitchFamily="34" charset="0"/>
                <a:cs typeface="Arial" panose="020B0604020202020204" pitchFamily="34" charset="0"/>
              </a:rPr>
              <a:t>Avantages</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Réduction du fardeau administratif lié à la gestion des casiers et des clés</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Offrir un accès équitable aux casiers à tous les employés</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Réduction des besoins en matière d’entreposage afin de donner la priorité aux postes de travail</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La numérisation donne davantage de flexibilité à plus d’employés afin de travailler hors du bureau </a:t>
            </a:r>
          </a:p>
        </p:txBody>
      </p:sp>
      <p:pic>
        <p:nvPicPr>
          <p:cNvPr id="14" name="Graphic 13">
            <a:extLst>
              <a:ext uri="{FF2B5EF4-FFF2-40B4-BE49-F238E27FC236}">
                <a16:creationId xmlns:a16="http://schemas.microsoft.com/office/drawing/2014/main" id="{9C86DB3D-14B6-4C16-8320-0A2D63BB262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23484" y="3176816"/>
            <a:ext cx="1408176" cy="1408176"/>
          </a:xfrm>
          <a:prstGeom prst="rect">
            <a:avLst/>
          </a:prstGeom>
        </p:spPr>
      </p:pic>
    </p:spTree>
    <p:extLst>
      <p:ext uri="{BB962C8B-B14F-4D97-AF65-F5344CB8AC3E}">
        <p14:creationId xmlns:p14="http://schemas.microsoft.com/office/powerpoint/2010/main" val="2466612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85E6-3A8A-4D48-93C9-6B799A570BA9}"/>
              </a:ext>
            </a:extLst>
          </p:cNvPr>
          <p:cNvSpPr>
            <a:spLocks noGrp="1"/>
          </p:cNvSpPr>
          <p:nvPr>
            <p:ph type="title"/>
          </p:nvPr>
        </p:nvSpPr>
        <p:spPr/>
        <p:txBody>
          <a:bodyPr>
            <a:normAutofit/>
          </a:bodyPr>
          <a:lstStyle/>
          <a:p>
            <a:r>
              <a:rPr lang="fr-CA" dirty="0"/>
              <a:t>Pleins feux sur le changement : Accessibilité et ergonomie</a:t>
            </a:r>
            <a:endParaRPr lang="en-CA" dirty="0"/>
          </a:p>
        </p:txBody>
      </p:sp>
      <p:grpSp>
        <p:nvGrpSpPr>
          <p:cNvPr id="12" name="Group 11" descr="A table containing 4 rectangles marked as ''What's happening now?'', ''What is changing?'', ''Tactics'' and ''Benefits''.">
            <a:extLst>
              <a:ext uri="{FF2B5EF4-FFF2-40B4-BE49-F238E27FC236}">
                <a16:creationId xmlns:a16="http://schemas.microsoft.com/office/drawing/2014/main" id="{BC05EE9A-9729-4605-875C-09C2AE663E68}"/>
              </a:ext>
            </a:extLst>
          </p:cNvPr>
          <p:cNvGrpSpPr/>
          <p:nvPr/>
        </p:nvGrpSpPr>
        <p:grpSpPr>
          <a:xfrm>
            <a:off x="592852" y="1516567"/>
            <a:ext cx="11006295" cy="4740831"/>
            <a:chOff x="592852" y="1516567"/>
            <a:chExt cx="11006295" cy="4740831"/>
          </a:xfrm>
        </p:grpSpPr>
        <p:sp>
          <p:nvSpPr>
            <p:cNvPr id="7" name="Rectangle 6">
              <a:extLst>
                <a:ext uri="{FF2B5EF4-FFF2-40B4-BE49-F238E27FC236}">
                  <a16:creationId xmlns:a16="http://schemas.microsoft.com/office/drawing/2014/main" id="{F759E273-8AAA-474A-A920-1F8FCDCEC375}"/>
                </a:ext>
              </a:extLst>
            </p:cNvPr>
            <p:cNvSpPr/>
            <p:nvPr/>
          </p:nvSpPr>
          <p:spPr>
            <a:xfrm>
              <a:off x="592853" y="1516567"/>
              <a:ext cx="5503147" cy="23722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71897EE2-B444-459E-B13B-928CD0224237}"/>
                </a:ext>
              </a:extLst>
            </p:cNvPr>
            <p:cNvSpPr/>
            <p:nvPr/>
          </p:nvSpPr>
          <p:spPr>
            <a:xfrm>
              <a:off x="6096000" y="1516567"/>
              <a:ext cx="5503147" cy="23722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686B3542-65DF-455F-9046-74EC2E4E1F1B}"/>
                </a:ext>
              </a:extLst>
            </p:cNvPr>
            <p:cNvSpPr/>
            <p:nvPr/>
          </p:nvSpPr>
          <p:spPr>
            <a:xfrm>
              <a:off x="592852" y="3885142"/>
              <a:ext cx="5503147" cy="23722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F72758C1-E4C2-4563-B061-7E79E59E6CC5}"/>
                </a:ext>
              </a:extLst>
            </p:cNvPr>
            <p:cNvSpPr/>
            <p:nvPr/>
          </p:nvSpPr>
          <p:spPr>
            <a:xfrm>
              <a:off x="6096000" y="3884829"/>
              <a:ext cx="5503147" cy="237225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id="{E870BA00-3666-4145-875E-B4521FF4FF70}"/>
                </a:ext>
              </a:extLst>
            </p:cNvPr>
            <p:cNvSpPr/>
            <p:nvPr/>
          </p:nvSpPr>
          <p:spPr>
            <a:xfrm>
              <a:off x="5070647" y="2943858"/>
              <a:ext cx="1882567" cy="1882567"/>
            </a:xfrm>
            <a:prstGeom prst="ellipse">
              <a:avLst/>
            </a:prstGeom>
            <a:solidFill>
              <a:schemeClr val="accent5"/>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5" name="TextBox 4">
            <a:extLst>
              <a:ext uri="{FF2B5EF4-FFF2-40B4-BE49-F238E27FC236}">
                <a16:creationId xmlns:a16="http://schemas.microsoft.com/office/drawing/2014/main" id="{0E883691-0A7B-475E-92AF-8DAD78E1E501}"/>
              </a:ext>
            </a:extLst>
          </p:cNvPr>
          <p:cNvSpPr txBox="1"/>
          <p:nvPr/>
        </p:nvSpPr>
        <p:spPr>
          <a:xfrm>
            <a:off x="722380" y="1574851"/>
            <a:ext cx="4271300" cy="2169825"/>
          </a:xfrm>
          <a:prstGeom prst="rect">
            <a:avLst/>
          </a:prstGeom>
          <a:noFill/>
        </p:spPr>
        <p:txBody>
          <a:bodyPr wrap="square" rtlCol="0">
            <a:spAutoFit/>
          </a:bodyPr>
          <a:lstStyle/>
          <a:p>
            <a:pPr>
              <a:spcAft>
                <a:spcPts val="200"/>
              </a:spcAft>
            </a:pPr>
            <a:r>
              <a:rPr lang="fr-CA" b="1" i="1" dirty="0">
                <a:latin typeface="Arial" panose="020B0604020202020204" pitchFamily="34" charset="0"/>
                <a:cs typeface="Arial" panose="020B0604020202020204" pitchFamily="34" charset="0"/>
              </a:rPr>
              <a:t>Quelle est la situation actuelle?</a:t>
            </a:r>
          </a:p>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Les employés présentent des demandes d’obligation d’adaptation (DOA) pour obtenir du mobilier ergonomique</a:t>
            </a:r>
          </a:p>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Le mobilier existant ne peut pas être adapté et ne favorise pas le bien-être des employés </a:t>
            </a:r>
          </a:p>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Les employés conservent leur mobilier et équipement ergonomiques à leur poste de travail</a:t>
            </a:r>
          </a:p>
        </p:txBody>
      </p:sp>
      <p:sp>
        <p:nvSpPr>
          <p:cNvPr id="6" name="TextBox 5">
            <a:extLst>
              <a:ext uri="{FF2B5EF4-FFF2-40B4-BE49-F238E27FC236}">
                <a16:creationId xmlns:a16="http://schemas.microsoft.com/office/drawing/2014/main" id="{B3640165-12C7-47E1-86E4-88A4DB055E7C}"/>
              </a:ext>
            </a:extLst>
          </p:cNvPr>
          <p:cNvSpPr txBox="1"/>
          <p:nvPr/>
        </p:nvSpPr>
        <p:spPr>
          <a:xfrm>
            <a:off x="6919953" y="1574851"/>
            <a:ext cx="4595151" cy="2251899"/>
          </a:xfrm>
          <a:prstGeom prst="rect">
            <a:avLst/>
          </a:prstGeom>
          <a:noFill/>
        </p:spPr>
        <p:txBody>
          <a:bodyPr wrap="square" rtlCol="0">
            <a:spAutoFit/>
          </a:bodyPr>
          <a:lstStyle/>
          <a:p>
            <a:pPr>
              <a:spcAft>
                <a:spcPts val="200"/>
              </a:spcAft>
            </a:pPr>
            <a:r>
              <a:rPr lang="fr-CA" b="1" i="1" dirty="0">
                <a:latin typeface="Arial" panose="020B0604020202020204" pitchFamily="34" charset="0"/>
                <a:cs typeface="Arial" panose="020B0604020202020204" pitchFamily="34" charset="0"/>
              </a:rPr>
              <a:t>Qu’est-ce qui change?</a:t>
            </a:r>
          </a:p>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Les demandes d’obligation d’adaptation existantes demeurent en vigueur</a:t>
            </a:r>
          </a:p>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Tous les postes de travail et le mobilier des salles de réunion offrent des solutions ergonomiques</a:t>
            </a:r>
          </a:p>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Variété de chaises ergonomiques et souples</a:t>
            </a:r>
          </a:p>
          <a:p>
            <a:pPr marL="285750" indent="-285750">
              <a:spcAft>
                <a:spcPts val="200"/>
              </a:spcAft>
              <a:buFont typeface="Arial" panose="020B0604020202020204" pitchFamily="34" charset="0"/>
              <a:buChar char="•"/>
            </a:pPr>
            <a:r>
              <a:rPr lang="fr-CA" sz="1400" dirty="0">
                <a:latin typeface="Arial" panose="020B0604020202020204" pitchFamily="34" charset="0"/>
                <a:cs typeface="Arial" panose="020B0604020202020204" pitchFamily="34" charset="0"/>
              </a:rPr>
              <a:t>Des zones dotées de mobilier ergonomique seront offertes dans un environnement de travail partagé</a:t>
            </a:r>
          </a:p>
          <a:p>
            <a:pPr marL="285750" indent="-285750">
              <a:spcAft>
                <a:spcPts val="20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3E539E7-AD34-4769-8E7F-629F4379C610}"/>
              </a:ext>
            </a:extLst>
          </p:cNvPr>
          <p:cNvSpPr txBox="1"/>
          <p:nvPr/>
        </p:nvSpPr>
        <p:spPr>
          <a:xfrm>
            <a:off x="6919952" y="3914269"/>
            <a:ext cx="4595151" cy="2308324"/>
          </a:xfrm>
          <a:prstGeom prst="rect">
            <a:avLst/>
          </a:prstGeom>
          <a:noFill/>
        </p:spPr>
        <p:txBody>
          <a:bodyPr wrap="square" rtlCol="0">
            <a:spAutoFit/>
          </a:bodyPr>
          <a:lstStyle/>
          <a:p>
            <a:r>
              <a:rPr lang="fr-CA" b="1" i="1" dirty="0">
                <a:latin typeface="Arial" panose="020B0604020202020204" pitchFamily="34" charset="0"/>
                <a:cs typeface="Arial" panose="020B0604020202020204" pitchFamily="34" charset="0"/>
              </a:rPr>
              <a:t>Tactiques</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Utilisez tout espace de rangement offert à votre équipe pour entreposer l’équipement ergonomique</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Prenez connaissance des demandes DOA existantes au sein de votre équipe</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Encouragez les employés à utiliser différents postes de travail aménagés de différentes manières (assis, debout et inclinable) </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Assurez-vous d’identifier le mobilier et l’équipement ergonomiques sur place appartenant aux employés</a:t>
            </a:r>
          </a:p>
        </p:txBody>
      </p:sp>
      <p:sp>
        <p:nvSpPr>
          <p:cNvPr id="3" name="TextBox 2">
            <a:extLst>
              <a:ext uri="{FF2B5EF4-FFF2-40B4-BE49-F238E27FC236}">
                <a16:creationId xmlns:a16="http://schemas.microsoft.com/office/drawing/2014/main" id="{283626D3-89AE-4FED-AB03-AEA9CE58A9F2}"/>
              </a:ext>
            </a:extLst>
          </p:cNvPr>
          <p:cNvSpPr txBox="1"/>
          <p:nvPr/>
        </p:nvSpPr>
        <p:spPr>
          <a:xfrm>
            <a:off x="722378" y="3880904"/>
            <a:ext cx="4432426" cy="1877437"/>
          </a:xfrm>
          <a:prstGeom prst="rect">
            <a:avLst/>
          </a:prstGeom>
          <a:noFill/>
        </p:spPr>
        <p:txBody>
          <a:bodyPr wrap="square" rtlCol="0">
            <a:spAutoFit/>
          </a:bodyPr>
          <a:lstStyle/>
          <a:p>
            <a:r>
              <a:rPr lang="fr-CA" b="1" i="1" dirty="0">
                <a:latin typeface="Arial" panose="020B0604020202020204" pitchFamily="34" charset="0"/>
                <a:cs typeface="Arial" panose="020B0604020202020204" pitchFamily="34" charset="0"/>
              </a:rPr>
              <a:t>Avantages</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Réduction des demandes d’obligation d’adaptation des employés pour des </a:t>
            </a:r>
            <a:r>
              <a:rPr lang="fr-CA" sz="1400" b="0" i="0" dirty="0">
                <a:effectLst/>
                <a:latin typeface="Helvetica" panose="020B0604020202020204" pitchFamily="34" charset="0"/>
              </a:rPr>
              <a:t>bureaux à hauteur ajustable et des chaises ergonomiques</a:t>
            </a:r>
            <a:endParaRPr lang="fr-CA"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Bien-être accru pour tous les employés</a:t>
            </a:r>
          </a:p>
          <a:p>
            <a:pPr marL="285750" indent="-285750">
              <a:buFont typeface="Arial" panose="020B0604020202020204" pitchFamily="34" charset="0"/>
              <a:buChar char="•"/>
            </a:pPr>
            <a:r>
              <a:rPr lang="fr-CA" sz="1400" dirty="0">
                <a:latin typeface="Arial" panose="020B0604020202020204" pitchFamily="34" charset="0"/>
                <a:cs typeface="Arial" panose="020B0604020202020204" pitchFamily="34" charset="0"/>
              </a:rPr>
              <a:t>Accès équitable à un ensemble de postes de travail aménagé de différentes manières afin d’améliorer la mobilité</a:t>
            </a:r>
          </a:p>
        </p:txBody>
      </p:sp>
      <p:pic>
        <p:nvPicPr>
          <p:cNvPr id="15" name="Graphic 14">
            <a:extLst>
              <a:ext uri="{FF2B5EF4-FFF2-40B4-BE49-F238E27FC236}">
                <a16:creationId xmlns:a16="http://schemas.microsoft.com/office/drawing/2014/main" id="{1C149245-F26E-43DE-AD36-AB4DAF21F0C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07842" y="3176816"/>
            <a:ext cx="1408176" cy="1408176"/>
          </a:xfrm>
          <a:prstGeom prst="rect">
            <a:avLst/>
          </a:prstGeom>
        </p:spPr>
      </p:pic>
    </p:spTree>
    <p:extLst>
      <p:ext uri="{BB962C8B-B14F-4D97-AF65-F5344CB8AC3E}">
        <p14:creationId xmlns:p14="http://schemas.microsoft.com/office/powerpoint/2010/main" val="1506004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A85DB-82AC-4701-A4FC-0373FBDE8BEE}"/>
              </a:ext>
            </a:extLst>
          </p:cNvPr>
          <p:cNvSpPr>
            <a:spLocks noGrp="1"/>
          </p:cNvSpPr>
          <p:nvPr>
            <p:ph type="title"/>
          </p:nvPr>
        </p:nvSpPr>
        <p:spPr/>
        <p:txBody>
          <a:bodyPr>
            <a:normAutofit/>
          </a:bodyPr>
          <a:lstStyle/>
          <a:p>
            <a:r>
              <a:rPr lang="fr-CA" dirty="0"/>
              <a:t>Références/ Renseignements complémentaires/Apprentissage</a:t>
            </a:r>
            <a:endParaRPr lang="en-CA" dirty="0"/>
          </a:p>
        </p:txBody>
      </p:sp>
      <p:sp>
        <p:nvSpPr>
          <p:cNvPr id="4" name="TextBox 3">
            <a:extLst>
              <a:ext uri="{FF2B5EF4-FFF2-40B4-BE49-F238E27FC236}">
                <a16:creationId xmlns:a16="http://schemas.microsoft.com/office/drawing/2014/main" id="{746FAADD-EA1A-4200-8B8D-8A21154CF60A}"/>
              </a:ext>
            </a:extLst>
          </p:cNvPr>
          <p:cNvSpPr txBox="1"/>
          <p:nvPr/>
        </p:nvSpPr>
        <p:spPr>
          <a:xfrm>
            <a:off x="891283" y="1305105"/>
            <a:ext cx="10040420" cy="5632311"/>
          </a:xfrm>
          <a:prstGeom prst="rect">
            <a:avLst/>
          </a:prstGeom>
          <a:noFill/>
        </p:spPr>
        <p:txBody>
          <a:bodyPr wrap="square">
            <a:spAutoFit/>
          </a:bodyPr>
          <a:lstStyle/>
          <a:p>
            <a:pPr algn="l" rtl="0" fontAlgn="base"/>
            <a:r>
              <a:rPr lang="fr-CA" b="1" i="0" strike="noStrike" dirty="0">
                <a:effectLst/>
                <a:latin typeface="Arial" panose="020B0604020202020204" pitchFamily="34" charset="0"/>
              </a:rPr>
              <a:t>Ressources gouvernemental</a:t>
            </a:r>
            <a:r>
              <a:rPr lang="fr-CA" b="1" dirty="0">
                <a:latin typeface="Arial" panose="020B0604020202020204" pitchFamily="34" charset="0"/>
              </a:rPr>
              <a:t>es</a:t>
            </a:r>
            <a:endParaRPr lang="fr-CA" b="1" i="0" strike="noStrike" dirty="0">
              <a:effectLst/>
              <a:latin typeface="Arial" panose="020B0604020202020204" pitchFamily="34" charset="0"/>
              <a:hlinkClick r:id="rId3">
                <a:extLst>
                  <a:ext uri="{A12FA001-AC4F-418D-AE19-62706E023703}">
                    <ahyp:hlinkClr xmlns:ahyp="http://schemas.microsoft.com/office/drawing/2018/hyperlinkcolor" val="tx"/>
                  </a:ext>
                </a:extLst>
              </a:hlinkClick>
            </a:endParaRPr>
          </a:p>
          <a:p>
            <a:pPr marL="742950" lvl="1" indent="-285750" fontAlgn="base">
              <a:buFont typeface="Arial" panose="020B0604020202020204" pitchFamily="34" charset="0"/>
              <a:buChar char="•"/>
            </a:pPr>
            <a:r>
              <a:rPr lang="fr-CA" b="0" i="0" strike="noStrike" dirty="0">
                <a:effectLst/>
                <a:latin typeface="Arial" panose="020B0604020202020204" pitchFamily="34" charset="0"/>
                <a:hlinkClick r:id="rId3"/>
              </a:rPr>
              <a:t>Formations de l’ASPC</a:t>
            </a:r>
            <a:r>
              <a:rPr lang="fr-CA" dirty="0">
                <a:latin typeface="Arial" panose="020B0604020202020204" pitchFamily="34" charset="0"/>
                <a:hlinkClick r:id="rId3"/>
              </a:rPr>
              <a:t> </a:t>
            </a:r>
            <a:r>
              <a:rPr lang="fr-CA" dirty="0">
                <a:latin typeface="Arial" panose="020B0604020202020204" pitchFamily="34" charset="0"/>
              </a:rPr>
              <a:t>sur le travail virtuelle/à distance</a:t>
            </a:r>
            <a:endParaRPr lang="fr-CA" b="0" i="0" strike="noStrike" dirty="0">
              <a:effectLst/>
              <a:latin typeface="Arial" panose="020B0604020202020204" pitchFamily="34" charset="0"/>
              <a:hlinkClick r:id="rId3">
                <a:extLst>
                  <a:ext uri="{A12FA001-AC4F-418D-AE19-62706E023703}">
                    <ahyp:hlinkClr xmlns:ahyp="http://schemas.microsoft.com/office/drawing/2018/hyperlinkcolor" val="tx"/>
                  </a:ext>
                </a:extLst>
              </a:hlinkClick>
            </a:endParaRPr>
          </a:p>
          <a:p>
            <a:pPr marL="742950" lvl="1" indent="-285750" fontAlgn="base">
              <a:buFont typeface="Arial" panose="020B0604020202020204" pitchFamily="34" charset="0"/>
              <a:buChar char="•"/>
            </a:pPr>
            <a:r>
              <a:rPr lang="fr-CA" b="0" i="0" u="none" strike="noStrike" dirty="0">
                <a:solidFill>
                  <a:srgbClr val="000000"/>
                </a:solidFill>
                <a:effectLst/>
                <a:latin typeface="Arial" panose="020B0604020202020204" pitchFamily="34" charset="0"/>
                <a:hlinkClick r:id="rId4"/>
              </a:rPr>
              <a:t>Guide pour travailler à distance </a:t>
            </a:r>
            <a:r>
              <a:rPr lang="fr-CA" b="0" i="0" u="none" strike="noStrike" dirty="0">
                <a:solidFill>
                  <a:srgbClr val="000000"/>
                </a:solidFill>
                <a:effectLst/>
                <a:latin typeface="Arial" panose="020B0604020202020204" pitchFamily="34" charset="0"/>
              </a:rPr>
              <a:t>– Académie du numérique</a:t>
            </a:r>
          </a:p>
          <a:p>
            <a:pPr marL="742950" lvl="1" indent="-285750" fontAlgn="base">
              <a:buFont typeface="Arial" panose="020B0604020202020204" pitchFamily="34" charset="0"/>
              <a:buChar char="•"/>
            </a:pPr>
            <a:r>
              <a:rPr lang="fr-CA" b="0" i="0" u="none" strike="noStrike" dirty="0">
                <a:solidFill>
                  <a:srgbClr val="000000"/>
                </a:solidFill>
                <a:effectLst/>
                <a:latin typeface="Arial" panose="020B0604020202020204" pitchFamily="34" charset="0"/>
              </a:rPr>
              <a:t>Astuces au sujet du </a:t>
            </a:r>
            <a:r>
              <a:rPr lang="fr-CA" b="0" i="0" u="none" strike="noStrike" dirty="0">
                <a:solidFill>
                  <a:srgbClr val="000000"/>
                </a:solidFill>
                <a:effectLst/>
                <a:latin typeface="Arial" panose="020B0604020202020204" pitchFamily="34" charset="0"/>
                <a:hlinkClick r:id="rId5"/>
              </a:rPr>
              <a:t>travail à distance </a:t>
            </a:r>
            <a:r>
              <a:rPr lang="fr-CA" b="0" i="0" u="none" strike="noStrike" dirty="0">
                <a:solidFill>
                  <a:srgbClr val="000000"/>
                </a:solidFill>
                <a:effectLst/>
                <a:latin typeface="Arial" panose="020B0604020202020204" pitchFamily="34" charset="0"/>
              </a:rPr>
              <a:t>– Canada.ca</a:t>
            </a:r>
          </a:p>
          <a:p>
            <a:pPr algn="l" rtl="0" fontAlgn="base"/>
            <a:endParaRPr lang="fr-CA" b="0" i="0" u="sng" dirty="0">
              <a:solidFill>
                <a:srgbClr val="0000FF"/>
              </a:solidFill>
              <a:effectLst/>
              <a:latin typeface="Arial" panose="020B0604020202020204" pitchFamily="34" charset="0"/>
            </a:endParaRPr>
          </a:p>
          <a:p>
            <a:pPr algn="l" rtl="0" fontAlgn="base"/>
            <a:endParaRPr lang="fr-CA" b="0" i="0" u="sng" dirty="0">
              <a:solidFill>
                <a:srgbClr val="0000FF"/>
              </a:solidFill>
              <a:effectLst/>
              <a:latin typeface="Arial" panose="020B0604020202020204" pitchFamily="34" charset="0"/>
            </a:endParaRPr>
          </a:p>
          <a:p>
            <a:pPr algn="l" rtl="0" fontAlgn="base"/>
            <a:r>
              <a:rPr lang="fr-CA" b="1" dirty="0">
                <a:latin typeface="Arial" panose="020B0604020202020204" pitchFamily="34" charset="0"/>
              </a:rPr>
              <a:t>Guides du secteur privé (offerts en anglais seulement)</a:t>
            </a:r>
          </a:p>
          <a:p>
            <a:pPr marL="742950" lvl="1" indent="-285750" fontAlgn="base">
              <a:buFont typeface="Arial" panose="020B0604020202020204" pitchFamily="34" charset="0"/>
              <a:buChar char="•"/>
            </a:pPr>
            <a:r>
              <a:rPr lang="fr-CA" b="0" i="1" u="sng" strike="noStrike" dirty="0">
                <a:solidFill>
                  <a:srgbClr val="0000FF"/>
                </a:solidFill>
                <a:effectLst/>
                <a:latin typeface="Arial" panose="020B0604020202020204" pitchFamily="34" charset="0"/>
                <a:hlinkClick r:id="rId6"/>
              </a:rPr>
              <a:t>Distributed Work </a:t>
            </a:r>
            <a:r>
              <a:rPr lang="fr-CA" b="0" i="1" u="sng" strike="noStrike" dirty="0" err="1">
                <a:solidFill>
                  <a:srgbClr val="0000FF"/>
                </a:solidFill>
                <a:effectLst/>
                <a:latin typeface="Arial" panose="020B0604020202020204" pitchFamily="34" charset="0"/>
                <a:hlinkClick r:id="rId6"/>
              </a:rPr>
              <a:t>Playbooks</a:t>
            </a:r>
            <a:r>
              <a:rPr lang="fr-CA" b="0" i="1" dirty="0">
                <a:solidFill>
                  <a:srgbClr val="000000"/>
                </a:solidFill>
                <a:effectLst/>
                <a:latin typeface="Arial" panose="020B0604020202020204" pitchFamily="34" charset="0"/>
              </a:rPr>
              <a:t>​ </a:t>
            </a:r>
            <a:r>
              <a:rPr lang="fr-CA" b="0" i="0" dirty="0">
                <a:solidFill>
                  <a:srgbClr val="000000"/>
                </a:solidFill>
                <a:effectLst/>
                <a:latin typeface="Arial" panose="020B0604020202020204" pitchFamily="34" charset="0"/>
              </a:rPr>
              <a:t>de Google</a:t>
            </a:r>
          </a:p>
          <a:p>
            <a:pPr marL="742950" lvl="1" indent="-285750" fontAlgn="base">
              <a:buFont typeface="Arial" panose="020B0604020202020204" pitchFamily="34" charset="0"/>
              <a:buChar char="•"/>
            </a:pPr>
            <a:r>
              <a:rPr lang="fr-CA" b="0" i="1" strike="noStrike" dirty="0" err="1">
                <a:effectLst/>
                <a:latin typeface="Arial" panose="020B0604020202020204" pitchFamily="34" charset="0"/>
                <a:hlinkClick r:id="rId7"/>
              </a:rPr>
              <a:t>Hybrid</a:t>
            </a:r>
            <a:r>
              <a:rPr lang="fr-CA" b="0" i="1" strike="noStrike" dirty="0">
                <a:effectLst/>
                <a:latin typeface="Arial" panose="020B0604020202020204" pitchFamily="34" charset="0"/>
                <a:hlinkClick r:id="rId7"/>
              </a:rPr>
              <a:t> Workplace </a:t>
            </a:r>
            <a:r>
              <a:rPr lang="fr-CA" b="0" i="1" strike="noStrike" dirty="0" err="1">
                <a:effectLst/>
                <a:latin typeface="Arial" panose="020B0604020202020204" pitchFamily="34" charset="0"/>
                <a:hlinkClick r:id="rId7"/>
              </a:rPr>
              <a:t>Flexibility</a:t>
            </a:r>
            <a:r>
              <a:rPr lang="fr-CA" b="0" i="1" strike="noStrike" dirty="0">
                <a:effectLst/>
                <a:latin typeface="Arial" panose="020B0604020202020204" pitchFamily="34" charset="0"/>
                <a:hlinkClick r:id="rId7"/>
              </a:rPr>
              <a:t> Guide</a:t>
            </a:r>
            <a:r>
              <a:rPr lang="fr-CA" i="1" dirty="0">
                <a:latin typeface="Arial" panose="020B0604020202020204" pitchFamily="34" charset="0"/>
                <a:hlinkClick r:id="rId7"/>
              </a:rPr>
              <a:t> </a:t>
            </a:r>
            <a:r>
              <a:rPr lang="fr-CA" b="0" strike="noStrike" dirty="0">
                <a:effectLst/>
                <a:latin typeface="Arial" panose="020B0604020202020204" pitchFamily="34" charset="0"/>
              </a:rPr>
              <a:t>de Microsoft</a:t>
            </a:r>
            <a:endParaRPr lang="fr-CA" b="0" i="1" strike="noStrike" dirty="0">
              <a:effectLst/>
              <a:latin typeface="Arial" panose="020B0604020202020204" pitchFamily="34" charset="0"/>
            </a:endParaRPr>
          </a:p>
          <a:p>
            <a:pPr algn="l" rtl="0" fontAlgn="base"/>
            <a:endParaRPr lang="fr-CA" u="sng" dirty="0">
              <a:solidFill>
                <a:srgbClr val="0000FF"/>
              </a:solidFill>
              <a:latin typeface="Arial" panose="020B0604020202020204" pitchFamily="34" charset="0"/>
            </a:endParaRPr>
          </a:p>
          <a:p>
            <a:pPr algn="l" rtl="0" fontAlgn="base">
              <a:buFont typeface="Arial" panose="020B0604020202020204" pitchFamily="34" charset="0"/>
              <a:buChar char="•"/>
            </a:pPr>
            <a:endParaRPr lang="fr-CA" u="sng" dirty="0">
              <a:solidFill>
                <a:srgbClr val="0000FF"/>
              </a:solidFill>
              <a:latin typeface="Arial" panose="020B0604020202020204" pitchFamily="34" charset="0"/>
            </a:endParaRPr>
          </a:p>
          <a:p>
            <a:pPr algn="l" rtl="0" fontAlgn="base"/>
            <a:r>
              <a:rPr lang="fr-CA" b="1" dirty="0">
                <a:latin typeface="Arial" panose="020B0604020202020204" pitchFamily="34" charset="0"/>
              </a:rPr>
              <a:t>Travaux universitaires</a:t>
            </a:r>
            <a:endParaRPr lang="fr-CA" b="1" i="0" dirty="0">
              <a:effectLst/>
              <a:latin typeface="Arial" panose="020B0604020202020204" pitchFamily="34" charset="0"/>
            </a:endParaRPr>
          </a:p>
          <a:p>
            <a:pPr marL="742950" lvl="1" indent="-285750" fontAlgn="base">
              <a:buFont typeface="Arial" panose="020B0604020202020204" pitchFamily="34" charset="0"/>
              <a:buChar char="•"/>
            </a:pPr>
            <a:r>
              <a:rPr lang="fr-CA" b="0" i="0" u="sng" strike="noStrike" dirty="0">
                <a:solidFill>
                  <a:srgbClr val="0000FF"/>
                </a:solidFill>
                <a:effectLst/>
                <a:latin typeface="Arial" panose="020B0604020202020204" pitchFamily="34" charset="0"/>
                <a:hlinkClick r:id="rId8"/>
              </a:rPr>
              <a:t>Nicholas Bloom</a:t>
            </a:r>
            <a:r>
              <a:rPr lang="fr-CA" b="0" i="0" u="none" strike="noStrike" dirty="0">
                <a:solidFill>
                  <a:srgbClr val="000000"/>
                </a:solidFill>
                <a:effectLst/>
                <a:latin typeface="Arial" panose="020B0604020202020204" pitchFamily="34" charset="0"/>
              </a:rPr>
              <a:t> – Économiste diplô</a:t>
            </a:r>
            <a:r>
              <a:rPr lang="fr-CA" dirty="0">
                <a:solidFill>
                  <a:srgbClr val="000000"/>
                </a:solidFill>
                <a:latin typeface="Arial" panose="020B0604020202020204" pitchFamily="34" charset="0"/>
              </a:rPr>
              <a:t>mé de Stanford connu pour ses recherches sur l’ECR avec un centre d’appel en Chine (avant la COVID) présentant les gains en productivité et les risques liés aux promotions tirés du travail de la maison</a:t>
            </a:r>
            <a:endParaRPr lang="fr-CA" b="0" i="0" u="none" strike="noStrike" dirty="0">
              <a:solidFill>
                <a:srgbClr val="000000"/>
              </a:solidFill>
              <a:effectLst/>
              <a:latin typeface="Arial" panose="020B0604020202020204" pitchFamily="34" charset="0"/>
            </a:endParaRPr>
          </a:p>
          <a:p>
            <a:pPr marL="742950" lvl="1" indent="-285750" fontAlgn="base">
              <a:buFont typeface="Arial" panose="020B0604020202020204" pitchFamily="34" charset="0"/>
              <a:buChar char="•"/>
            </a:pPr>
            <a:r>
              <a:rPr lang="fr-CA" b="0" i="0" u="sng" strike="noStrike" dirty="0">
                <a:solidFill>
                  <a:srgbClr val="0000FF"/>
                </a:solidFill>
                <a:effectLst/>
                <a:latin typeface="Arial" panose="020B0604020202020204" pitchFamily="34" charset="0"/>
                <a:hlinkClick r:id="rId9"/>
              </a:rPr>
              <a:t>Karen </a:t>
            </a:r>
            <a:r>
              <a:rPr lang="fr-CA" b="0" i="0" u="sng" strike="noStrike" dirty="0" err="1">
                <a:solidFill>
                  <a:srgbClr val="0000FF"/>
                </a:solidFill>
                <a:effectLst/>
                <a:latin typeface="Arial" panose="020B0604020202020204" pitchFamily="34" charset="0"/>
                <a:hlinkClick r:id="rId9"/>
              </a:rPr>
              <a:t>Sobel</a:t>
            </a:r>
            <a:r>
              <a:rPr lang="fr-CA" b="0" i="0" u="sng" strike="noStrike" dirty="0">
                <a:solidFill>
                  <a:srgbClr val="0000FF"/>
                </a:solidFill>
                <a:effectLst/>
                <a:latin typeface="Arial" panose="020B0604020202020204" pitchFamily="34" charset="0"/>
                <a:hlinkClick r:id="rId9"/>
              </a:rPr>
              <a:t> </a:t>
            </a:r>
            <a:r>
              <a:rPr lang="fr-CA" b="0" i="0" u="sng" strike="noStrike" dirty="0" err="1">
                <a:solidFill>
                  <a:srgbClr val="0000FF"/>
                </a:solidFill>
                <a:effectLst/>
                <a:latin typeface="Arial" panose="020B0604020202020204" pitchFamily="34" charset="0"/>
                <a:hlinkClick r:id="rId9"/>
              </a:rPr>
              <a:t>Lojeski</a:t>
            </a:r>
            <a:r>
              <a:rPr lang="fr-CA" b="0" i="0" u="none" strike="noStrike" dirty="0">
                <a:solidFill>
                  <a:srgbClr val="000000"/>
                </a:solidFill>
                <a:effectLst/>
                <a:latin typeface="Arial" panose="020B0604020202020204" pitchFamily="34" charset="0"/>
              </a:rPr>
              <a:t> – Ingénieur américain devenu chercheur ayant développé le Modèle de distance virtuelle</a:t>
            </a:r>
            <a:r>
              <a:rPr lang="fr-CA" dirty="0">
                <a:solidFill>
                  <a:srgbClr val="000000"/>
                </a:solidFill>
                <a:latin typeface="Arial" panose="020B0604020202020204" pitchFamily="34" charset="0"/>
              </a:rPr>
              <a:t> qui consiste à étudier l’incidence des interactions par ordinateur sur les relations au sein d’une équipe et la confiance</a:t>
            </a:r>
            <a:endParaRPr lang="fr-CA" b="0" i="0" u="none" strike="noStrike" dirty="0">
              <a:solidFill>
                <a:srgbClr val="000000"/>
              </a:solidFill>
              <a:effectLst/>
              <a:latin typeface="Arial" panose="020B0604020202020204" pitchFamily="34" charset="0"/>
            </a:endParaRPr>
          </a:p>
          <a:p>
            <a:pPr algn="l" rtl="0" fontAlgn="base"/>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997729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A314D-74C9-43F8-A8C5-E61B4C92159E}"/>
              </a:ext>
            </a:extLst>
          </p:cNvPr>
          <p:cNvSpPr>
            <a:spLocks noGrp="1"/>
          </p:cNvSpPr>
          <p:nvPr>
            <p:ph type="title"/>
          </p:nvPr>
        </p:nvSpPr>
        <p:spPr/>
        <p:txBody>
          <a:bodyPr>
            <a:normAutofit/>
          </a:bodyPr>
          <a:lstStyle/>
          <a:p>
            <a:r>
              <a:rPr lang="fr-CA" dirty="0"/>
              <a:t>Projet de transformation du milieu de travail</a:t>
            </a:r>
          </a:p>
        </p:txBody>
      </p:sp>
      <p:sp>
        <p:nvSpPr>
          <p:cNvPr id="34" name="TextBox 33">
            <a:extLst>
              <a:ext uri="{FF2B5EF4-FFF2-40B4-BE49-F238E27FC236}">
                <a16:creationId xmlns:a16="http://schemas.microsoft.com/office/drawing/2014/main" id="{68A508BF-80A8-4EE0-BD6E-324C0B18450D}"/>
              </a:ext>
            </a:extLst>
          </p:cNvPr>
          <p:cNvSpPr txBox="1"/>
          <p:nvPr/>
        </p:nvSpPr>
        <p:spPr>
          <a:xfrm>
            <a:off x="551586" y="1511295"/>
            <a:ext cx="7510262" cy="4508927"/>
          </a:xfrm>
          <a:prstGeom prst="rect">
            <a:avLst/>
          </a:prstGeom>
          <a:noFill/>
        </p:spPr>
        <p:txBody>
          <a:bodyPr wrap="square" rtlCol="0">
            <a:spAutoFit/>
          </a:bodyPr>
          <a:lstStyle/>
          <a:p>
            <a:pPr>
              <a:spcAft>
                <a:spcPts val="600"/>
              </a:spcAft>
            </a:pPr>
            <a:r>
              <a:rPr lang="fr-CA" sz="1200" dirty="0">
                <a:latin typeface="Arial" panose="020B0604020202020204" pitchFamily="34" charset="0"/>
                <a:cs typeface="Arial" panose="020B0604020202020204" pitchFamily="34" charset="0"/>
              </a:rPr>
              <a:t>Le Projet de transformation du milieu de travail de SPAC et du [</a:t>
            </a:r>
            <a:r>
              <a:rPr lang="fr-CA" sz="1200" dirty="0">
                <a:highlight>
                  <a:srgbClr val="FFFF00"/>
                </a:highlight>
                <a:latin typeface="Arial" panose="020B0604020202020204" pitchFamily="34" charset="0"/>
                <a:cs typeface="Arial" panose="020B0604020202020204" pitchFamily="34" charset="0"/>
              </a:rPr>
              <a:t>MINISTÈRE DU CLIENT</a:t>
            </a:r>
            <a:r>
              <a:rPr lang="fr-CA" sz="1200" dirty="0">
                <a:latin typeface="Arial" panose="020B0604020202020204" pitchFamily="34" charset="0"/>
                <a:cs typeface="Arial" panose="020B0604020202020204" pitchFamily="34" charset="0"/>
              </a:rPr>
              <a:t>] constitue la solution pour répondre au souhait grandissant pour davantage de flexibilité et de mobilité. Il s’agit d’un projet d’aménagement du bureau fondé sur le milieu de travail GC et il est conçu de manière à offrir des espaces de travail axés sur les activités au moyen de solutions d’ameublement.   </a:t>
            </a:r>
          </a:p>
          <a:p>
            <a:pPr>
              <a:spcAft>
                <a:spcPts val="600"/>
              </a:spcAft>
            </a:pPr>
            <a:r>
              <a:rPr lang="fr-CA" sz="1200" dirty="0">
                <a:latin typeface="Arial" panose="020B0604020202020204" pitchFamily="34" charset="0"/>
                <a:cs typeface="Arial" panose="020B0604020202020204" pitchFamily="34" charset="0"/>
              </a:rPr>
              <a:t>En tenant compte de cette définition, les employés pourraient penser que les seuls changements apportés à leur espace de travail visent « l’espace », comme les meubles ou le lieu de travail. Cependant, l’ampleur et la réalité du changement est beaucoup plus vaste qu’un simple environnement de bureau.</a:t>
            </a:r>
          </a:p>
          <a:p>
            <a:pPr>
              <a:spcAft>
                <a:spcPts val="600"/>
              </a:spcAft>
            </a:pPr>
            <a:r>
              <a:rPr lang="fr-CA" sz="1200" dirty="0">
                <a:latin typeface="Arial" panose="020B0604020202020204" pitchFamily="34" charset="0"/>
                <a:cs typeface="Arial" panose="020B0604020202020204" pitchFamily="34" charset="0"/>
              </a:rPr>
              <a:t>En adoptant un milieu de travail GC, le [</a:t>
            </a:r>
            <a:r>
              <a:rPr lang="fr-CA" sz="1200" dirty="0">
                <a:highlight>
                  <a:srgbClr val="FFFF00"/>
                </a:highlight>
                <a:latin typeface="Arial" panose="020B0604020202020204" pitchFamily="34" charset="0"/>
                <a:cs typeface="Arial" panose="020B0604020202020204" pitchFamily="34" charset="0"/>
              </a:rPr>
              <a:t>MINISTÈRE DU CLIENT</a:t>
            </a:r>
            <a:r>
              <a:rPr lang="fr-CA" sz="1200" dirty="0">
                <a:latin typeface="Arial" panose="020B0604020202020204" pitchFamily="34" charset="0"/>
                <a:cs typeface="Arial" panose="020B0604020202020204" pitchFamily="34" charset="0"/>
              </a:rPr>
              <a:t>] met de l’avant le choix des employés et la mobilité, en apportant des changements à la manière et où nous travaillons, comment et où nous collaborons, puis la façon dont nous nous appuierons les uns les autres dans un environnement de travail partagé.</a:t>
            </a:r>
          </a:p>
          <a:p>
            <a:pPr>
              <a:spcAft>
                <a:spcPts val="600"/>
              </a:spcAft>
            </a:pPr>
            <a:r>
              <a:rPr lang="fr-CA" sz="1200" dirty="0">
                <a:latin typeface="Arial" panose="020B0604020202020204" pitchFamily="34" charset="0"/>
                <a:cs typeface="Arial" panose="020B0604020202020204" pitchFamily="34" charset="0"/>
              </a:rPr>
              <a:t>Il comporte également des technologies derniers cris, de l’équipement plus ergonomique et des mesures d’accessibilité pour tous les employés. L’entreposage, les casiers et les exigences adjacentes pourraient aussi faire l’objet de changements dans le cadre du nouvel espace de travail partagé.</a:t>
            </a:r>
          </a:p>
          <a:p>
            <a:pPr>
              <a:spcAft>
                <a:spcPts val="600"/>
              </a:spcAft>
            </a:pPr>
            <a:r>
              <a:rPr lang="fr-CA" sz="1200" dirty="0">
                <a:latin typeface="Arial" panose="020B0604020202020204" pitchFamily="34" charset="0"/>
                <a:cs typeface="Arial" panose="020B0604020202020204" pitchFamily="34" charset="0"/>
              </a:rPr>
              <a:t>L’étendu des changements apportés requiert votre soutien à titre de gestionnaire du personnel afin d’aider les membres de votre équipe et vous à achever ce parcours. Cette boîte à outils vous guidera tout au long du processus.</a:t>
            </a:r>
          </a:p>
          <a:p>
            <a:pPr>
              <a:spcAft>
                <a:spcPts val="600"/>
              </a:spcAft>
            </a:pPr>
            <a:endParaRPr lang="fr-CA" sz="1200" dirty="0">
              <a:latin typeface="Arial" panose="020B0604020202020204" pitchFamily="34" charset="0"/>
              <a:cs typeface="Arial" panose="020B0604020202020204" pitchFamily="34" charset="0"/>
            </a:endParaRPr>
          </a:p>
          <a:p>
            <a:pPr>
              <a:spcAft>
                <a:spcPts val="600"/>
              </a:spcAft>
            </a:pPr>
            <a:r>
              <a:rPr lang="fr-CA" sz="1200" dirty="0">
                <a:latin typeface="Arial" panose="020B0604020202020204" pitchFamily="34" charset="0"/>
                <a:cs typeface="Arial" panose="020B0604020202020204" pitchFamily="34" charset="0"/>
              </a:rPr>
              <a:t>Veuillez cliquer sur le lien ci-dessous pour obtenir de plus amples renseignements au sujet du Projet de transformation du milieu de travail :</a:t>
            </a:r>
          </a:p>
          <a:p>
            <a:pPr>
              <a:spcAft>
                <a:spcPts val="600"/>
              </a:spcAft>
            </a:pPr>
            <a:r>
              <a:rPr lang="fr-FR" sz="1200" dirty="0">
                <a:hlinkClick r:id="rId3"/>
              </a:rPr>
              <a:t>Programme de transformation du milieu de travail – Gcpedia</a:t>
            </a:r>
            <a:endParaRPr lang="fr-CA" sz="1200" dirty="0"/>
          </a:p>
        </p:txBody>
      </p:sp>
      <p:grpSp>
        <p:nvGrpSpPr>
          <p:cNvPr id="33" name="Group 32" descr="An image of an iceberg showing, above the surface, perception, which includes Location, Furniture and Space. Below the surface we see the reality of the change, which includes Policies, ergonomics, charters, workstyles, work arrangements, storage, accessibility, etiquette, adjacencies, collaboration, lockers, technology, mobility, processes, flexibility and inclusivity.">
            <a:extLst>
              <a:ext uri="{FF2B5EF4-FFF2-40B4-BE49-F238E27FC236}">
                <a16:creationId xmlns:a16="http://schemas.microsoft.com/office/drawing/2014/main" id="{3D33035F-0272-4531-9248-BDAE9F2906FD}"/>
              </a:ext>
            </a:extLst>
          </p:cNvPr>
          <p:cNvGrpSpPr/>
          <p:nvPr/>
        </p:nvGrpSpPr>
        <p:grpSpPr>
          <a:xfrm>
            <a:off x="7109717" y="968373"/>
            <a:ext cx="4762663" cy="5397063"/>
            <a:chOff x="6996190" y="1069031"/>
            <a:chExt cx="4876190" cy="5397063"/>
          </a:xfrm>
        </p:grpSpPr>
        <p:grpSp>
          <p:nvGrpSpPr>
            <p:cNvPr id="32" name="Group 31">
              <a:extLst>
                <a:ext uri="{FF2B5EF4-FFF2-40B4-BE49-F238E27FC236}">
                  <a16:creationId xmlns:a16="http://schemas.microsoft.com/office/drawing/2014/main" id="{6146B107-8034-4C4E-BCF4-02F289A63D69}"/>
                </a:ext>
              </a:extLst>
            </p:cNvPr>
            <p:cNvGrpSpPr/>
            <p:nvPr/>
          </p:nvGrpSpPr>
          <p:grpSpPr>
            <a:xfrm>
              <a:off x="6996190" y="1557404"/>
              <a:ext cx="4876190" cy="4908690"/>
              <a:chOff x="6996190" y="1557404"/>
              <a:chExt cx="4876190" cy="4908690"/>
            </a:xfrm>
          </p:grpSpPr>
          <p:pic>
            <p:nvPicPr>
              <p:cNvPr id="7" name="Picture 6">
                <a:extLst>
                  <a:ext uri="{FF2B5EF4-FFF2-40B4-BE49-F238E27FC236}">
                    <a16:creationId xmlns:a16="http://schemas.microsoft.com/office/drawing/2014/main" id="{6428041A-D0D0-4DAB-9239-F499D166ACFB}"/>
                  </a:ext>
                </a:extLst>
              </p:cNvPr>
              <p:cNvPicPr>
                <a:picLocks noChangeAspect="1"/>
              </p:cNvPicPr>
              <p:nvPr/>
            </p:nvPicPr>
            <p:blipFill>
              <a:blip r:embed="rId4">
                <a:duotone>
                  <a:prstClr val="black"/>
                  <a:schemeClr val="accent2">
                    <a:tint val="45000"/>
                    <a:satMod val="400000"/>
                  </a:schemeClr>
                </a:duotone>
                <a:alphaModFix amt="70000"/>
                <a:extLst>
                  <a:ext uri="{28A0092B-C50C-407E-A947-70E740481C1C}">
                    <a14:useLocalDpi xmlns:a14="http://schemas.microsoft.com/office/drawing/2010/main" val="0"/>
                  </a:ext>
                </a:extLst>
              </a:blip>
              <a:stretch>
                <a:fillRect/>
              </a:stretch>
            </p:blipFill>
            <p:spPr>
              <a:xfrm>
                <a:off x="6996190" y="1589904"/>
                <a:ext cx="4876190" cy="4876190"/>
              </a:xfrm>
              <a:prstGeom prst="rect">
                <a:avLst/>
              </a:prstGeom>
            </p:spPr>
          </p:pic>
          <p:sp>
            <p:nvSpPr>
              <p:cNvPr id="4" name="TextBox 3">
                <a:extLst>
                  <a:ext uri="{FF2B5EF4-FFF2-40B4-BE49-F238E27FC236}">
                    <a16:creationId xmlns:a16="http://schemas.microsoft.com/office/drawing/2014/main" id="{1FCAE8EB-0AB0-4AEB-ABE4-D50652411209}"/>
                  </a:ext>
                </a:extLst>
              </p:cNvPr>
              <p:cNvSpPr txBox="1"/>
              <p:nvPr/>
            </p:nvSpPr>
            <p:spPr>
              <a:xfrm>
                <a:off x="8605296" y="1915000"/>
                <a:ext cx="1657978" cy="292388"/>
              </a:xfrm>
              <a:prstGeom prst="rect">
                <a:avLst/>
              </a:prstGeom>
              <a:noFill/>
            </p:spPr>
            <p:txBody>
              <a:bodyPr wrap="square" rtlCol="0">
                <a:spAutoFit/>
              </a:bodyPr>
              <a:lstStyle/>
              <a:p>
                <a:pPr algn="ctr"/>
                <a:r>
                  <a:rPr lang="fr-CA" sz="1300" dirty="0">
                    <a:latin typeface="Arial" panose="020B0604020202020204" pitchFamily="34" charset="0"/>
                    <a:cs typeface="Arial" panose="020B0604020202020204" pitchFamily="34" charset="0"/>
                  </a:rPr>
                  <a:t>Meubles</a:t>
                </a:r>
              </a:p>
            </p:txBody>
          </p:sp>
          <p:sp>
            <p:nvSpPr>
              <p:cNvPr id="8" name="TextBox 7">
                <a:extLst>
                  <a:ext uri="{FF2B5EF4-FFF2-40B4-BE49-F238E27FC236}">
                    <a16:creationId xmlns:a16="http://schemas.microsoft.com/office/drawing/2014/main" id="{F789E9B5-480A-474A-B1C5-8BD631DEEAF8}"/>
                  </a:ext>
                </a:extLst>
              </p:cNvPr>
              <p:cNvSpPr txBox="1"/>
              <p:nvPr/>
            </p:nvSpPr>
            <p:spPr>
              <a:xfrm>
                <a:off x="9360597" y="2272596"/>
                <a:ext cx="1657978" cy="292388"/>
              </a:xfrm>
              <a:prstGeom prst="rect">
                <a:avLst/>
              </a:prstGeom>
              <a:noFill/>
            </p:spPr>
            <p:txBody>
              <a:bodyPr wrap="square" rtlCol="0">
                <a:spAutoFit/>
              </a:bodyPr>
              <a:lstStyle/>
              <a:p>
                <a:pPr algn="ctr"/>
                <a:r>
                  <a:rPr lang="fr-CA" sz="1300" dirty="0">
                    <a:latin typeface="Arial" panose="020B0604020202020204" pitchFamily="34" charset="0"/>
                    <a:cs typeface="Arial" panose="020B0604020202020204" pitchFamily="34" charset="0"/>
                  </a:rPr>
                  <a:t>Espace</a:t>
                </a:r>
              </a:p>
            </p:txBody>
          </p:sp>
          <p:sp>
            <p:nvSpPr>
              <p:cNvPr id="9" name="TextBox 8">
                <a:extLst>
                  <a:ext uri="{FF2B5EF4-FFF2-40B4-BE49-F238E27FC236}">
                    <a16:creationId xmlns:a16="http://schemas.microsoft.com/office/drawing/2014/main" id="{039F2032-EF1F-416F-9758-62FA6DD57A55}"/>
                  </a:ext>
                </a:extLst>
              </p:cNvPr>
              <p:cNvSpPr txBox="1"/>
              <p:nvPr/>
            </p:nvSpPr>
            <p:spPr>
              <a:xfrm>
                <a:off x="7928707" y="2272596"/>
                <a:ext cx="1657978" cy="292388"/>
              </a:xfrm>
              <a:prstGeom prst="rect">
                <a:avLst/>
              </a:prstGeom>
              <a:noFill/>
            </p:spPr>
            <p:txBody>
              <a:bodyPr wrap="square" rtlCol="0">
                <a:spAutoFit/>
              </a:bodyPr>
              <a:lstStyle/>
              <a:p>
                <a:pPr algn="ctr"/>
                <a:r>
                  <a:rPr lang="fr-CA" sz="1300" dirty="0">
                    <a:latin typeface="Arial" panose="020B0604020202020204" pitchFamily="34" charset="0"/>
                    <a:cs typeface="Arial" panose="020B0604020202020204" pitchFamily="34" charset="0"/>
                  </a:rPr>
                  <a:t>Lieu</a:t>
                </a:r>
              </a:p>
            </p:txBody>
          </p:sp>
          <p:sp>
            <p:nvSpPr>
              <p:cNvPr id="10" name="TextBox 9">
                <a:extLst>
                  <a:ext uri="{FF2B5EF4-FFF2-40B4-BE49-F238E27FC236}">
                    <a16:creationId xmlns:a16="http://schemas.microsoft.com/office/drawing/2014/main" id="{50918337-116C-4984-B146-FDD93E5C10F8}"/>
                  </a:ext>
                </a:extLst>
              </p:cNvPr>
              <p:cNvSpPr txBox="1"/>
              <p:nvPr/>
            </p:nvSpPr>
            <p:spPr>
              <a:xfrm>
                <a:off x="7702619" y="3059668"/>
                <a:ext cx="1657978" cy="292388"/>
              </a:xfrm>
              <a:prstGeom prst="rect">
                <a:avLst/>
              </a:prstGeom>
              <a:noFill/>
            </p:spPr>
            <p:txBody>
              <a:bodyPr wrap="square" rtlCol="0">
                <a:spAutoFit/>
              </a:bodyPr>
              <a:lstStyle/>
              <a:p>
                <a:pPr algn="ctr"/>
                <a:r>
                  <a:rPr lang="fr-CA" sz="1300" dirty="0">
                    <a:latin typeface="Arial" panose="020B0604020202020204" pitchFamily="34" charset="0"/>
                    <a:cs typeface="Arial" panose="020B0604020202020204" pitchFamily="34" charset="0"/>
                  </a:rPr>
                  <a:t>Politiques</a:t>
                </a:r>
              </a:p>
            </p:txBody>
          </p:sp>
          <p:sp>
            <p:nvSpPr>
              <p:cNvPr id="11" name="TextBox 10">
                <a:extLst>
                  <a:ext uri="{FF2B5EF4-FFF2-40B4-BE49-F238E27FC236}">
                    <a16:creationId xmlns:a16="http://schemas.microsoft.com/office/drawing/2014/main" id="{02CE9F2C-F2F7-4898-8C9A-8329D0C21052}"/>
                  </a:ext>
                </a:extLst>
              </p:cNvPr>
              <p:cNvSpPr txBox="1"/>
              <p:nvPr/>
            </p:nvSpPr>
            <p:spPr>
              <a:xfrm>
                <a:off x="8227113" y="3390123"/>
                <a:ext cx="1657978" cy="492443"/>
              </a:xfrm>
              <a:prstGeom prst="rect">
                <a:avLst/>
              </a:prstGeom>
              <a:noFill/>
            </p:spPr>
            <p:txBody>
              <a:bodyPr wrap="square" rtlCol="0">
                <a:spAutoFit/>
              </a:bodyPr>
              <a:lstStyle/>
              <a:p>
                <a:pPr algn="ctr"/>
                <a:r>
                  <a:rPr lang="fr-CA" sz="1300" dirty="0">
                    <a:latin typeface="Arial" panose="020B0604020202020204" pitchFamily="34" charset="0"/>
                    <a:cs typeface="Arial" panose="020B0604020202020204" pitchFamily="34" charset="0"/>
                  </a:rPr>
                  <a:t>Méthodes de travail</a:t>
                </a:r>
              </a:p>
            </p:txBody>
          </p:sp>
          <p:sp>
            <p:nvSpPr>
              <p:cNvPr id="12" name="TextBox 11">
                <a:extLst>
                  <a:ext uri="{FF2B5EF4-FFF2-40B4-BE49-F238E27FC236}">
                    <a16:creationId xmlns:a16="http://schemas.microsoft.com/office/drawing/2014/main" id="{2745AF18-8A32-48F0-AC4E-2365663A5E92}"/>
                  </a:ext>
                </a:extLst>
              </p:cNvPr>
              <p:cNvSpPr txBox="1"/>
              <p:nvPr/>
            </p:nvSpPr>
            <p:spPr>
              <a:xfrm>
                <a:off x="7970986" y="3874111"/>
                <a:ext cx="1657978" cy="292388"/>
              </a:xfrm>
              <a:prstGeom prst="rect">
                <a:avLst/>
              </a:prstGeom>
              <a:noFill/>
            </p:spPr>
            <p:txBody>
              <a:bodyPr wrap="square" rtlCol="0">
                <a:spAutoFit/>
              </a:bodyPr>
              <a:lstStyle/>
              <a:p>
                <a:pPr algn="ctr"/>
                <a:r>
                  <a:rPr lang="fr-CA" sz="1300" dirty="0">
                    <a:latin typeface="Arial" panose="020B0604020202020204" pitchFamily="34" charset="0"/>
                    <a:cs typeface="Arial" panose="020B0604020202020204" pitchFamily="34" charset="0"/>
                  </a:rPr>
                  <a:t>Entreposage</a:t>
                </a:r>
              </a:p>
            </p:txBody>
          </p:sp>
          <p:sp>
            <p:nvSpPr>
              <p:cNvPr id="13" name="TextBox 12">
                <a:extLst>
                  <a:ext uri="{FF2B5EF4-FFF2-40B4-BE49-F238E27FC236}">
                    <a16:creationId xmlns:a16="http://schemas.microsoft.com/office/drawing/2014/main" id="{FBCC3BC8-8BD5-491C-A0EE-6C79ED06B7E7}"/>
                  </a:ext>
                </a:extLst>
              </p:cNvPr>
              <p:cNvSpPr txBox="1"/>
              <p:nvPr/>
            </p:nvSpPr>
            <p:spPr>
              <a:xfrm>
                <a:off x="9434286" y="3231850"/>
                <a:ext cx="1765973" cy="292388"/>
              </a:xfrm>
              <a:prstGeom prst="rect">
                <a:avLst/>
              </a:prstGeom>
              <a:noFill/>
            </p:spPr>
            <p:txBody>
              <a:bodyPr wrap="square" rtlCol="0">
                <a:spAutoFit/>
              </a:bodyPr>
              <a:lstStyle/>
              <a:p>
                <a:pPr algn="ctr"/>
                <a:r>
                  <a:rPr lang="fr-CA" sz="1300" dirty="0">
                    <a:latin typeface="Arial" panose="020B0604020202020204" pitchFamily="34" charset="0"/>
                    <a:cs typeface="Arial" panose="020B0604020202020204" pitchFamily="34" charset="0"/>
                  </a:rPr>
                  <a:t>Modalités de travail</a:t>
                </a:r>
              </a:p>
            </p:txBody>
          </p:sp>
          <p:sp>
            <p:nvSpPr>
              <p:cNvPr id="14" name="TextBox 13">
                <a:extLst>
                  <a:ext uri="{FF2B5EF4-FFF2-40B4-BE49-F238E27FC236}">
                    <a16:creationId xmlns:a16="http://schemas.microsoft.com/office/drawing/2014/main" id="{7510C398-1F75-4258-AC74-B5BBBC0E7C25}"/>
                  </a:ext>
                </a:extLst>
              </p:cNvPr>
              <p:cNvSpPr txBox="1"/>
              <p:nvPr/>
            </p:nvSpPr>
            <p:spPr>
              <a:xfrm>
                <a:off x="8080520" y="4293428"/>
                <a:ext cx="1722694" cy="292388"/>
              </a:xfrm>
              <a:prstGeom prst="rect">
                <a:avLst/>
              </a:prstGeom>
              <a:noFill/>
            </p:spPr>
            <p:txBody>
              <a:bodyPr wrap="square" rtlCol="0">
                <a:spAutoFit/>
              </a:bodyPr>
              <a:lstStyle/>
              <a:p>
                <a:pPr algn="ctr"/>
                <a:r>
                  <a:rPr lang="fr-CA" sz="1300" dirty="0">
                    <a:latin typeface="Arial" panose="020B0604020202020204" pitchFamily="34" charset="0"/>
                    <a:cs typeface="Arial" panose="020B0604020202020204" pitchFamily="34" charset="0"/>
                  </a:rPr>
                  <a:t>Besoins adjacents</a:t>
                </a:r>
              </a:p>
            </p:txBody>
          </p:sp>
          <p:sp>
            <p:nvSpPr>
              <p:cNvPr id="15" name="TextBox 14">
                <a:extLst>
                  <a:ext uri="{FF2B5EF4-FFF2-40B4-BE49-F238E27FC236}">
                    <a16:creationId xmlns:a16="http://schemas.microsoft.com/office/drawing/2014/main" id="{73D89868-765B-44F2-9509-7CEE40A3B6B4}"/>
                  </a:ext>
                </a:extLst>
              </p:cNvPr>
              <p:cNvSpPr txBox="1"/>
              <p:nvPr/>
            </p:nvSpPr>
            <p:spPr>
              <a:xfrm>
                <a:off x="9220757" y="4468115"/>
                <a:ext cx="1657978" cy="292388"/>
              </a:xfrm>
              <a:prstGeom prst="rect">
                <a:avLst/>
              </a:prstGeom>
              <a:noFill/>
            </p:spPr>
            <p:txBody>
              <a:bodyPr wrap="square" rtlCol="0">
                <a:spAutoFit/>
              </a:bodyPr>
              <a:lstStyle/>
              <a:p>
                <a:pPr algn="ctr"/>
                <a:r>
                  <a:rPr lang="fr-CA" sz="1300" dirty="0">
                    <a:latin typeface="Arial" panose="020B0604020202020204" pitchFamily="34" charset="0"/>
                    <a:cs typeface="Arial" panose="020B0604020202020204" pitchFamily="34" charset="0"/>
                  </a:rPr>
                  <a:t>Casiers</a:t>
                </a:r>
              </a:p>
            </p:txBody>
          </p:sp>
          <p:sp>
            <p:nvSpPr>
              <p:cNvPr id="16" name="TextBox 15">
                <a:extLst>
                  <a:ext uri="{FF2B5EF4-FFF2-40B4-BE49-F238E27FC236}">
                    <a16:creationId xmlns:a16="http://schemas.microsoft.com/office/drawing/2014/main" id="{42D88997-13EC-4A0C-84AD-B0987C82E799}"/>
                  </a:ext>
                </a:extLst>
              </p:cNvPr>
              <p:cNvSpPr txBox="1"/>
              <p:nvPr/>
            </p:nvSpPr>
            <p:spPr>
              <a:xfrm>
                <a:off x="9032021" y="3853313"/>
                <a:ext cx="1657978" cy="292388"/>
              </a:xfrm>
              <a:prstGeom prst="rect">
                <a:avLst/>
              </a:prstGeom>
              <a:noFill/>
            </p:spPr>
            <p:txBody>
              <a:bodyPr wrap="square" rtlCol="0">
                <a:spAutoFit/>
              </a:bodyPr>
              <a:lstStyle/>
              <a:p>
                <a:pPr algn="ctr"/>
                <a:r>
                  <a:rPr lang="fr-CA" sz="1300" dirty="0">
                    <a:latin typeface="Arial" panose="020B0604020202020204" pitchFamily="34" charset="0"/>
                    <a:cs typeface="Arial" panose="020B0604020202020204" pitchFamily="34" charset="0"/>
                  </a:rPr>
                  <a:t>Étiquette</a:t>
                </a:r>
              </a:p>
            </p:txBody>
          </p:sp>
          <p:sp>
            <p:nvSpPr>
              <p:cNvPr id="17" name="TextBox 16">
                <a:extLst>
                  <a:ext uri="{FF2B5EF4-FFF2-40B4-BE49-F238E27FC236}">
                    <a16:creationId xmlns:a16="http://schemas.microsoft.com/office/drawing/2014/main" id="{CA3CFAD5-60BA-4AA9-AA8C-57A652F1CC70}"/>
                  </a:ext>
                </a:extLst>
              </p:cNvPr>
              <p:cNvSpPr txBox="1"/>
              <p:nvPr/>
            </p:nvSpPr>
            <p:spPr>
              <a:xfrm>
                <a:off x="9725922" y="2958306"/>
                <a:ext cx="1657978" cy="292388"/>
              </a:xfrm>
              <a:prstGeom prst="rect">
                <a:avLst/>
              </a:prstGeom>
              <a:noFill/>
            </p:spPr>
            <p:txBody>
              <a:bodyPr wrap="square" rtlCol="0">
                <a:spAutoFit/>
              </a:bodyPr>
              <a:lstStyle/>
              <a:p>
                <a:pPr algn="ctr"/>
                <a:r>
                  <a:rPr lang="fr-CA" sz="1300" dirty="0">
                    <a:latin typeface="Arial" panose="020B0604020202020204" pitchFamily="34" charset="0"/>
                    <a:cs typeface="Arial" panose="020B0604020202020204" pitchFamily="34" charset="0"/>
                  </a:rPr>
                  <a:t>Chartes</a:t>
                </a:r>
              </a:p>
            </p:txBody>
          </p:sp>
          <p:sp>
            <p:nvSpPr>
              <p:cNvPr id="18" name="TextBox 17">
                <a:extLst>
                  <a:ext uri="{FF2B5EF4-FFF2-40B4-BE49-F238E27FC236}">
                    <a16:creationId xmlns:a16="http://schemas.microsoft.com/office/drawing/2014/main" id="{B49FAC40-B16A-48F7-9401-44347B6510FC}"/>
                  </a:ext>
                </a:extLst>
              </p:cNvPr>
              <p:cNvSpPr txBox="1"/>
              <p:nvPr/>
            </p:nvSpPr>
            <p:spPr>
              <a:xfrm>
                <a:off x="8391768" y="4669686"/>
                <a:ext cx="1657978" cy="292388"/>
              </a:xfrm>
              <a:prstGeom prst="rect">
                <a:avLst/>
              </a:prstGeom>
              <a:noFill/>
            </p:spPr>
            <p:txBody>
              <a:bodyPr wrap="square" rtlCol="0">
                <a:spAutoFit/>
              </a:bodyPr>
              <a:lstStyle/>
              <a:p>
                <a:pPr algn="ctr"/>
                <a:r>
                  <a:rPr lang="fr-CA" sz="1300" dirty="0">
                    <a:latin typeface="Arial" panose="020B0604020202020204" pitchFamily="34" charset="0"/>
                    <a:cs typeface="Arial" panose="020B0604020202020204" pitchFamily="34" charset="0"/>
                  </a:rPr>
                  <a:t>Technologie</a:t>
                </a:r>
              </a:p>
            </p:txBody>
          </p:sp>
          <p:sp>
            <p:nvSpPr>
              <p:cNvPr id="19" name="TextBox 18">
                <a:extLst>
                  <a:ext uri="{FF2B5EF4-FFF2-40B4-BE49-F238E27FC236}">
                    <a16:creationId xmlns:a16="http://schemas.microsoft.com/office/drawing/2014/main" id="{06998521-2F79-4FF3-98CB-71EEC768EBC0}"/>
                  </a:ext>
                </a:extLst>
              </p:cNvPr>
              <p:cNvSpPr txBox="1"/>
              <p:nvPr/>
            </p:nvSpPr>
            <p:spPr>
              <a:xfrm>
                <a:off x="8961991" y="4983927"/>
                <a:ext cx="1657978" cy="292388"/>
              </a:xfrm>
              <a:prstGeom prst="rect">
                <a:avLst/>
              </a:prstGeom>
              <a:noFill/>
            </p:spPr>
            <p:txBody>
              <a:bodyPr wrap="square" rtlCol="0">
                <a:spAutoFit/>
              </a:bodyPr>
              <a:lstStyle/>
              <a:p>
                <a:pPr algn="ctr"/>
                <a:r>
                  <a:rPr lang="fr-CA" sz="1300" dirty="0">
                    <a:latin typeface="Arial" panose="020B0604020202020204" pitchFamily="34" charset="0"/>
                    <a:cs typeface="Arial" panose="020B0604020202020204" pitchFamily="34" charset="0"/>
                  </a:rPr>
                  <a:t>Mobilité</a:t>
                </a:r>
              </a:p>
            </p:txBody>
          </p:sp>
          <p:sp>
            <p:nvSpPr>
              <p:cNvPr id="20" name="TextBox 19">
                <a:extLst>
                  <a:ext uri="{FF2B5EF4-FFF2-40B4-BE49-F238E27FC236}">
                    <a16:creationId xmlns:a16="http://schemas.microsoft.com/office/drawing/2014/main" id="{4A2C9918-99A7-40E2-8D9E-DA977D125421}"/>
                  </a:ext>
                </a:extLst>
              </p:cNvPr>
              <p:cNvSpPr txBox="1"/>
              <p:nvPr/>
            </p:nvSpPr>
            <p:spPr>
              <a:xfrm>
                <a:off x="8531608" y="5308059"/>
                <a:ext cx="1657978" cy="292388"/>
              </a:xfrm>
              <a:prstGeom prst="rect">
                <a:avLst/>
              </a:prstGeom>
              <a:noFill/>
            </p:spPr>
            <p:txBody>
              <a:bodyPr wrap="square" rtlCol="0">
                <a:spAutoFit/>
              </a:bodyPr>
              <a:lstStyle/>
              <a:p>
                <a:pPr algn="ctr"/>
                <a:r>
                  <a:rPr lang="fr-CA" sz="1300" dirty="0">
                    <a:latin typeface="Arial" panose="020B0604020202020204" pitchFamily="34" charset="0"/>
                    <a:cs typeface="Arial" panose="020B0604020202020204" pitchFamily="34" charset="0"/>
                  </a:rPr>
                  <a:t>Processus</a:t>
                </a:r>
              </a:p>
            </p:txBody>
          </p:sp>
          <p:sp>
            <p:nvSpPr>
              <p:cNvPr id="21" name="TextBox 20">
                <a:extLst>
                  <a:ext uri="{FF2B5EF4-FFF2-40B4-BE49-F238E27FC236}">
                    <a16:creationId xmlns:a16="http://schemas.microsoft.com/office/drawing/2014/main" id="{1CD91557-671A-4426-9A21-AC2217936D3F}"/>
                  </a:ext>
                </a:extLst>
              </p:cNvPr>
              <p:cNvSpPr txBox="1"/>
              <p:nvPr/>
            </p:nvSpPr>
            <p:spPr>
              <a:xfrm>
                <a:off x="9523908" y="4181276"/>
                <a:ext cx="1657978" cy="292388"/>
              </a:xfrm>
              <a:prstGeom prst="rect">
                <a:avLst/>
              </a:prstGeom>
              <a:noFill/>
            </p:spPr>
            <p:txBody>
              <a:bodyPr wrap="square" rtlCol="0">
                <a:spAutoFit/>
              </a:bodyPr>
              <a:lstStyle/>
              <a:p>
                <a:pPr algn="ctr"/>
                <a:r>
                  <a:rPr lang="fr-CA" sz="1300" dirty="0">
                    <a:latin typeface="Arial" panose="020B0604020202020204" pitchFamily="34" charset="0"/>
                    <a:cs typeface="Arial" panose="020B0604020202020204" pitchFamily="34" charset="0"/>
                  </a:rPr>
                  <a:t>Collaboration</a:t>
                </a:r>
              </a:p>
            </p:txBody>
          </p:sp>
          <p:sp>
            <p:nvSpPr>
              <p:cNvPr id="22" name="TextBox 21">
                <a:extLst>
                  <a:ext uri="{FF2B5EF4-FFF2-40B4-BE49-F238E27FC236}">
                    <a16:creationId xmlns:a16="http://schemas.microsoft.com/office/drawing/2014/main" id="{EF953846-D183-42A9-87F4-E578181DB934}"/>
                  </a:ext>
                </a:extLst>
              </p:cNvPr>
              <p:cNvSpPr txBox="1"/>
              <p:nvPr/>
            </p:nvSpPr>
            <p:spPr>
              <a:xfrm>
                <a:off x="8891927" y="5604595"/>
                <a:ext cx="1657978" cy="292388"/>
              </a:xfrm>
              <a:prstGeom prst="rect">
                <a:avLst/>
              </a:prstGeom>
              <a:noFill/>
            </p:spPr>
            <p:txBody>
              <a:bodyPr wrap="square" rtlCol="0">
                <a:spAutoFit/>
              </a:bodyPr>
              <a:lstStyle/>
              <a:p>
                <a:pPr algn="ctr"/>
                <a:r>
                  <a:rPr lang="fr-CA" sz="1300" dirty="0">
                    <a:latin typeface="Arial" panose="020B0604020202020204" pitchFamily="34" charset="0"/>
                    <a:cs typeface="Arial" panose="020B0604020202020204" pitchFamily="34" charset="0"/>
                  </a:rPr>
                  <a:t>Flexibilité</a:t>
                </a:r>
              </a:p>
            </p:txBody>
          </p:sp>
          <p:sp>
            <p:nvSpPr>
              <p:cNvPr id="23" name="TextBox 22">
                <a:extLst>
                  <a:ext uri="{FF2B5EF4-FFF2-40B4-BE49-F238E27FC236}">
                    <a16:creationId xmlns:a16="http://schemas.microsoft.com/office/drawing/2014/main" id="{4E0E87F1-5D8C-4C50-9B68-590D26E429F1}"/>
                  </a:ext>
                </a:extLst>
              </p:cNvPr>
              <p:cNvSpPr txBox="1"/>
              <p:nvPr/>
            </p:nvSpPr>
            <p:spPr>
              <a:xfrm>
                <a:off x="8605296" y="5912372"/>
                <a:ext cx="1657978" cy="292388"/>
              </a:xfrm>
              <a:prstGeom prst="rect">
                <a:avLst/>
              </a:prstGeom>
              <a:noFill/>
            </p:spPr>
            <p:txBody>
              <a:bodyPr wrap="square" rtlCol="0">
                <a:spAutoFit/>
              </a:bodyPr>
              <a:lstStyle/>
              <a:p>
                <a:pPr algn="ctr"/>
                <a:r>
                  <a:rPr lang="fr-CA" sz="1300" dirty="0">
                    <a:latin typeface="Arial" panose="020B0604020202020204" pitchFamily="34" charset="0"/>
                    <a:cs typeface="Arial" panose="020B0604020202020204" pitchFamily="34" charset="0"/>
                  </a:rPr>
                  <a:t>Inclusivité</a:t>
                </a:r>
              </a:p>
            </p:txBody>
          </p:sp>
          <p:sp>
            <p:nvSpPr>
              <p:cNvPr id="24" name="TextBox 23">
                <a:extLst>
                  <a:ext uri="{FF2B5EF4-FFF2-40B4-BE49-F238E27FC236}">
                    <a16:creationId xmlns:a16="http://schemas.microsoft.com/office/drawing/2014/main" id="{F119F1CE-72CB-43F5-A6D6-8EFEBCB243D4}"/>
                  </a:ext>
                </a:extLst>
              </p:cNvPr>
              <p:cNvSpPr txBox="1"/>
              <p:nvPr/>
            </p:nvSpPr>
            <p:spPr>
              <a:xfrm>
                <a:off x="8623463" y="2946897"/>
                <a:ext cx="1657978" cy="292388"/>
              </a:xfrm>
              <a:prstGeom prst="rect">
                <a:avLst/>
              </a:prstGeom>
              <a:noFill/>
            </p:spPr>
            <p:txBody>
              <a:bodyPr wrap="square" rtlCol="0">
                <a:spAutoFit/>
              </a:bodyPr>
              <a:lstStyle/>
              <a:p>
                <a:pPr algn="ctr"/>
                <a:r>
                  <a:rPr lang="fr-CA" sz="1300" dirty="0">
                    <a:latin typeface="Arial" panose="020B0604020202020204" pitchFamily="34" charset="0"/>
                    <a:cs typeface="Arial" panose="020B0604020202020204" pitchFamily="34" charset="0"/>
                  </a:rPr>
                  <a:t>Ergonomie</a:t>
                </a:r>
              </a:p>
            </p:txBody>
          </p:sp>
          <p:sp>
            <p:nvSpPr>
              <p:cNvPr id="25" name="TextBox 24">
                <a:extLst>
                  <a:ext uri="{FF2B5EF4-FFF2-40B4-BE49-F238E27FC236}">
                    <a16:creationId xmlns:a16="http://schemas.microsoft.com/office/drawing/2014/main" id="{F0589D08-267F-430A-9953-D556AB86BD92}"/>
                  </a:ext>
                </a:extLst>
              </p:cNvPr>
              <p:cNvSpPr txBox="1"/>
              <p:nvPr/>
            </p:nvSpPr>
            <p:spPr>
              <a:xfrm>
                <a:off x="9415280" y="3558157"/>
                <a:ext cx="1657978" cy="292388"/>
              </a:xfrm>
              <a:prstGeom prst="rect">
                <a:avLst/>
              </a:prstGeom>
              <a:noFill/>
            </p:spPr>
            <p:txBody>
              <a:bodyPr wrap="square" rtlCol="0">
                <a:spAutoFit/>
              </a:bodyPr>
              <a:lstStyle/>
              <a:p>
                <a:pPr algn="ctr"/>
                <a:r>
                  <a:rPr lang="fr-CA" sz="1300" dirty="0">
                    <a:latin typeface="Arial" panose="020B0604020202020204" pitchFamily="34" charset="0"/>
                    <a:cs typeface="Arial" panose="020B0604020202020204" pitchFamily="34" charset="0"/>
                  </a:rPr>
                  <a:t>Accessibilité</a:t>
                </a:r>
              </a:p>
            </p:txBody>
          </p:sp>
          <p:sp>
            <p:nvSpPr>
              <p:cNvPr id="26" name="Right Bracket 25">
                <a:extLst>
                  <a:ext uri="{FF2B5EF4-FFF2-40B4-BE49-F238E27FC236}">
                    <a16:creationId xmlns:a16="http://schemas.microsoft.com/office/drawing/2014/main" id="{1509529B-4862-4F14-807D-93EB16754137}"/>
                  </a:ext>
                </a:extLst>
              </p:cNvPr>
              <p:cNvSpPr/>
              <p:nvPr/>
            </p:nvSpPr>
            <p:spPr>
              <a:xfrm>
                <a:off x="11189983" y="1557404"/>
                <a:ext cx="141949" cy="1229386"/>
              </a:xfrm>
              <a:prstGeom prst="rightBracket">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sz="1300" dirty="0"/>
              </a:p>
            </p:txBody>
          </p:sp>
          <p:sp>
            <p:nvSpPr>
              <p:cNvPr id="28" name="Right Bracket 27">
                <a:extLst>
                  <a:ext uri="{FF2B5EF4-FFF2-40B4-BE49-F238E27FC236}">
                    <a16:creationId xmlns:a16="http://schemas.microsoft.com/office/drawing/2014/main" id="{8C610AF2-3491-4633-BC0A-2B06B5DEFEC9}"/>
                  </a:ext>
                </a:extLst>
              </p:cNvPr>
              <p:cNvSpPr/>
              <p:nvPr/>
            </p:nvSpPr>
            <p:spPr>
              <a:xfrm>
                <a:off x="11189983" y="2865081"/>
                <a:ext cx="141949" cy="3481743"/>
              </a:xfrm>
              <a:prstGeom prst="rightBracket">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sz="1300" dirty="0"/>
              </a:p>
            </p:txBody>
          </p:sp>
          <p:sp>
            <p:nvSpPr>
              <p:cNvPr id="31" name="TextBox 30">
                <a:extLst>
                  <a:ext uri="{FF2B5EF4-FFF2-40B4-BE49-F238E27FC236}">
                    <a16:creationId xmlns:a16="http://schemas.microsoft.com/office/drawing/2014/main" id="{B3800074-5FB2-4FB1-8098-89742354A011}"/>
                  </a:ext>
                </a:extLst>
              </p:cNvPr>
              <p:cNvSpPr txBox="1"/>
              <p:nvPr/>
            </p:nvSpPr>
            <p:spPr>
              <a:xfrm rot="5400000">
                <a:off x="10416925" y="4365020"/>
                <a:ext cx="2257922" cy="299358"/>
              </a:xfrm>
              <a:prstGeom prst="rect">
                <a:avLst/>
              </a:prstGeom>
              <a:noFill/>
            </p:spPr>
            <p:txBody>
              <a:bodyPr wrap="square" rtlCol="0">
                <a:spAutoFit/>
              </a:bodyPr>
              <a:lstStyle/>
              <a:p>
                <a:pPr algn="ctr"/>
                <a:r>
                  <a:rPr lang="fr-CA" sz="1300" i="1" dirty="0">
                    <a:latin typeface="Arial" panose="020B0604020202020204" pitchFamily="34" charset="0"/>
                    <a:cs typeface="Arial" panose="020B0604020202020204" pitchFamily="34" charset="0"/>
                  </a:rPr>
                  <a:t>Réalité du changement</a:t>
                </a:r>
              </a:p>
            </p:txBody>
          </p:sp>
        </p:grpSp>
        <p:sp>
          <p:nvSpPr>
            <p:cNvPr id="29" name="TextBox 28">
              <a:extLst>
                <a:ext uri="{FF2B5EF4-FFF2-40B4-BE49-F238E27FC236}">
                  <a16:creationId xmlns:a16="http://schemas.microsoft.com/office/drawing/2014/main" id="{F222C11E-2303-41EE-B572-E0882FF3DFC3}"/>
                </a:ext>
              </a:extLst>
            </p:cNvPr>
            <p:cNvSpPr txBox="1"/>
            <p:nvPr/>
          </p:nvSpPr>
          <p:spPr>
            <a:xfrm rot="5400000">
              <a:off x="10416925" y="2048313"/>
              <a:ext cx="2257922" cy="299358"/>
            </a:xfrm>
            <a:prstGeom prst="rect">
              <a:avLst/>
            </a:prstGeom>
            <a:noFill/>
          </p:spPr>
          <p:txBody>
            <a:bodyPr wrap="square" rtlCol="0">
              <a:spAutoFit/>
            </a:bodyPr>
            <a:lstStyle/>
            <a:p>
              <a:pPr algn="ctr"/>
              <a:r>
                <a:rPr lang="fr-CA" sz="1300" i="1" dirty="0">
                  <a:latin typeface="Arial" panose="020B0604020202020204" pitchFamily="34" charset="0"/>
                  <a:cs typeface="Arial" panose="020B0604020202020204" pitchFamily="34" charset="0"/>
                </a:rPr>
                <a:t>Perception</a:t>
              </a:r>
            </a:p>
          </p:txBody>
        </p:sp>
      </p:grpSp>
    </p:spTree>
    <p:extLst>
      <p:ext uri="{BB962C8B-B14F-4D97-AF65-F5344CB8AC3E}">
        <p14:creationId xmlns:p14="http://schemas.microsoft.com/office/powerpoint/2010/main" val="2222960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A314D-74C9-43F8-A8C5-E61B4C92159E}"/>
              </a:ext>
            </a:extLst>
          </p:cNvPr>
          <p:cNvSpPr>
            <a:spLocks noGrp="1"/>
          </p:cNvSpPr>
          <p:nvPr>
            <p:ph type="title"/>
          </p:nvPr>
        </p:nvSpPr>
        <p:spPr/>
        <p:txBody>
          <a:bodyPr>
            <a:normAutofit/>
          </a:bodyPr>
          <a:lstStyle/>
          <a:p>
            <a:r>
              <a:rPr lang="fr-CA" dirty="0"/>
              <a:t>Aperçu de la gestion d’une équipe dans le cadre d’un PTM</a:t>
            </a:r>
          </a:p>
        </p:txBody>
      </p:sp>
      <p:sp>
        <p:nvSpPr>
          <p:cNvPr id="5" name="TextBox 4">
            <a:extLst>
              <a:ext uri="{FF2B5EF4-FFF2-40B4-BE49-F238E27FC236}">
                <a16:creationId xmlns:a16="http://schemas.microsoft.com/office/drawing/2014/main" id="{C1D81310-6166-4605-A7EB-ECE2608BB2C5}"/>
              </a:ext>
            </a:extLst>
          </p:cNvPr>
          <p:cNvSpPr txBox="1"/>
          <p:nvPr/>
        </p:nvSpPr>
        <p:spPr>
          <a:xfrm>
            <a:off x="605720" y="1495955"/>
            <a:ext cx="10909383" cy="4570482"/>
          </a:xfrm>
          <a:prstGeom prst="rect">
            <a:avLst/>
          </a:prstGeom>
          <a:noFill/>
        </p:spPr>
        <p:txBody>
          <a:bodyPr wrap="square" rtlCol="0">
            <a:spAutoFit/>
          </a:bodyPr>
          <a:lstStyle/>
          <a:p>
            <a:pPr>
              <a:spcAft>
                <a:spcPts val="600"/>
              </a:spcAft>
            </a:pPr>
            <a:r>
              <a:rPr lang="fr-FR" sz="1400" dirty="0">
                <a:latin typeface="Arial" panose="020B0604020202020204" pitchFamily="34" charset="0"/>
                <a:cs typeface="Arial" panose="020B0604020202020204" pitchFamily="34" charset="0"/>
              </a:rPr>
              <a:t>Notre transition vers un lieu de travail plus moderne et plus efficace nécessitera des solutions innovantes de la part des gestionnaires et des employés pour soutenir une dynamique d'équipe positive et garantir que les membres de l'équipe sont connectés à leurs collègues. </a:t>
            </a:r>
          </a:p>
          <a:p>
            <a:pPr>
              <a:spcAft>
                <a:spcPts val="600"/>
              </a:spcAft>
            </a:pPr>
            <a:endParaRPr lang="fr-FR" sz="1400" b="1" dirty="0">
              <a:latin typeface="Arial" panose="020B0604020202020204" pitchFamily="34" charset="0"/>
              <a:cs typeface="Arial" panose="020B0604020202020204" pitchFamily="34" charset="0"/>
            </a:endParaRPr>
          </a:p>
          <a:p>
            <a:pPr>
              <a:spcAft>
                <a:spcPts val="600"/>
              </a:spcAft>
            </a:pPr>
            <a:r>
              <a:rPr lang="fr-FR" sz="1400" b="1" dirty="0">
                <a:latin typeface="Arial" panose="020B0604020202020204" pitchFamily="34" charset="0"/>
                <a:cs typeface="Arial" panose="020B0604020202020204" pitchFamily="34" charset="0"/>
              </a:rPr>
              <a:t>En tant que gestionnaire, vous vous posez peut-être les questions suivantes : </a:t>
            </a:r>
          </a:p>
          <a:p>
            <a:pPr marL="285750" indent="-285750">
              <a:buFont typeface="Arial" panose="020B0604020202020204" pitchFamily="34" charset="0"/>
              <a:buChar char="•"/>
            </a:pPr>
            <a:r>
              <a:rPr lang="fr-FR" sz="1400" dirty="0">
                <a:latin typeface="Arial" panose="020B0604020202020204" pitchFamily="34" charset="0"/>
                <a:cs typeface="Arial" panose="020B0604020202020204" pitchFamily="34" charset="0"/>
              </a:rPr>
              <a:t>Comment puis-je assurer mon soutien dans ce changement?</a:t>
            </a:r>
          </a:p>
          <a:p>
            <a:pPr marL="285750" indent="-285750">
              <a:buFont typeface="Arial" panose="020B0604020202020204" pitchFamily="34" charset="0"/>
              <a:buChar char="•"/>
            </a:pPr>
            <a:r>
              <a:rPr lang="fr-FR" sz="1400" dirty="0">
                <a:latin typeface="Arial" panose="020B0604020202020204" pitchFamily="34" charset="0"/>
                <a:cs typeface="Arial" panose="020B0604020202020204" pitchFamily="34" charset="0"/>
              </a:rPr>
              <a:t>Est-ce que je m'y connais en gestion du changement?</a:t>
            </a:r>
          </a:p>
          <a:p>
            <a:pPr marL="285750" indent="-285750">
              <a:buFont typeface="Arial" panose="020B0604020202020204" pitchFamily="34" charset="0"/>
              <a:buChar char="•"/>
            </a:pPr>
            <a:r>
              <a:rPr lang="fr-FR" sz="1400" dirty="0">
                <a:latin typeface="Arial" panose="020B0604020202020204" pitchFamily="34" charset="0"/>
                <a:cs typeface="Arial" panose="020B0604020202020204" pitchFamily="34" charset="0"/>
              </a:rPr>
              <a:t>Devrai-je modifier mon style de leadership?</a:t>
            </a:r>
          </a:p>
          <a:p>
            <a:pPr marL="285750" indent="-285750">
              <a:buFont typeface="Arial" panose="020B0604020202020204" pitchFamily="34" charset="0"/>
              <a:buChar char="•"/>
            </a:pPr>
            <a:r>
              <a:rPr lang="fr-FR" sz="1400" dirty="0">
                <a:latin typeface="Arial" panose="020B0604020202020204" pitchFamily="34" charset="0"/>
                <a:cs typeface="Arial" panose="020B0604020202020204" pitchFamily="34" charset="0"/>
              </a:rPr>
              <a:t>La dynamique et les relations de l'équipe vont-elles changer?</a:t>
            </a:r>
          </a:p>
          <a:p>
            <a:pPr marL="285750" indent="-285750">
              <a:buFont typeface="Arial" panose="020B0604020202020204" pitchFamily="34" charset="0"/>
              <a:buChar char="•"/>
            </a:pPr>
            <a:r>
              <a:rPr lang="fr-FR" sz="1400" dirty="0">
                <a:latin typeface="Arial" panose="020B0604020202020204" pitchFamily="34" charset="0"/>
                <a:cs typeface="Arial" panose="020B0604020202020204" pitchFamily="34" charset="0"/>
              </a:rPr>
              <a:t>Cela représentera-t-il plus de travail pour moi?</a:t>
            </a:r>
          </a:p>
          <a:p>
            <a:pPr>
              <a:spcAft>
                <a:spcPts val="600"/>
              </a:spcAft>
            </a:pPr>
            <a:endParaRPr lang="en-US" sz="1400" dirty="0">
              <a:latin typeface="Arial" panose="020B0604020202020204" pitchFamily="34" charset="0"/>
              <a:cs typeface="Arial" panose="020B0604020202020204" pitchFamily="34" charset="0"/>
            </a:endParaRPr>
          </a:p>
          <a:p>
            <a:pPr>
              <a:spcAft>
                <a:spcPts val="600"/>
              </a:spcAft>
            </a:pPr>
            <a:r>
              <a:rPr lang="fr-FR" sz="1400" b="1" dirty="0">
                <a:latin typeface="Arial" panose="020B0604020202020204" pitchFamily="34" charset="0"/>
                <a:cs typeface="Arial" panose="020B0604020202020204" pitchFamily="34" charset="0"/>
              </a:rPr>
              <a:t>Pour commencer, </a:t>
            </a:r>
            <a:r>
              <a:rPr lang="fr-FR" sz="1400" b="1" dirty="0" err="1">
                <a:latin typeface="Arial" panose="020B0604020202020204" pitchFamily="34" charset="0"/>
                <a:cs typeface="Arial" panose="020B0604020202020204" pitchFamily="34" charset="0"/>
              </a:rPr>
              <a:t>posez-vous</a:t>
            </a:r>
            <a:r>
              <a:rPr lang="fr-FR" sz="1400" b="1" dirty="0">
                <a:latin typeface="Arial" panose="020B0604020202020204" pitchFamily="34" charset="0"/>
                <a:cs typeface="Arial" panose="020B0604020202020204" pitchFamily="34" charset="0"/>
              </a:rPr>
              <a:t> les questions suivantes :</a:t>
            </a:r>
          </a:p>
          <a:p>
            <a:pPr marL="285750" indent="-285750">
              <a:buFont typeface="Arial" panose="020B0604020202020204" pitchFamily="34" charset="0"/>
              <a:buChar char="•"/>
            </a:pPr>
            <a:r>
              <a:rPr lang="fr-FR" sz="1400" dirty="0">
                <a:latin typeface="Arial" panose="020B0604020202020204" pitchFamily="34" charset="0"/>
                <a:cs typeface="Arial" panose="020B0604020202020204" pitchFamily="34" charset="0"/>
              </a:rPr>
              <a:t>Ai-je un système de soutien composé de cadres supérieurs et d'autres gestionnaires du personnel en place?</a:t>
            </a:r>
          </a:p>
          <a:p>
            <a:pPr marL="285750" indent="-285750">
              <a:buFont typeface="Arial" panose="020B0604020202020204" pitchFamily="34" charset="0"/>
              <a:buChar char="•"/>
            </a:pPr>
            <a:r>
              <a:rPr lang="fr-FR" sz="1400" dirty="0">
                <a:latin typeface="Arial" panose="020B0604020202020204" pitchFamily="34" charset="0"/>
                <a:cs typeface="Arial" panose="020B0604020202020204" pitchFamily="34" charset="0"/>
              </a:rPr>
              <a:t>Est-ce que je sais ce à quoi je dois m’attendre en tant que gestionnaire du personnel?</a:t>
            </a:r>
          </a:p>
          <a:p>
            <a:pPr marL="285750" indent="-285750">
              <a:buFont typeface="Arial" panose="020B0604020202020204" pitchFamily="34" charset="0"/>
              <a:buChar char="•"/>
            </a:pPr>
            <a:r>
              <a:rPr lang="fr-FR" sz="1400" dirty="0">
                <a:latin typeface="Arial" panose="020B0604020202020204" pitchFamily="34" charset="0"/>
                <a:cs typeface="Arial" panose="020B0604020202020204" pitchFamily="34" charset="0"/>
              </a:rPr>
              <a:t>Est-ce que je connais les comportements, les préférences et les nuances de mon équipe actuelle?</a:t>
            </a:r>
          </a:p>
          <a:p>
            <a:pPr marL="285750" indent="-285750">
              <a:buFont typeface="Arial" panose="020B0604020202020204" pitchFamily="34" charset="0"/>
              <a:buChar char="•"/>
            </a:pPr>
            <a:r>
              <a:rPr lang="fr-FR" sz="1400" dirty="0">
                <a:latin typeface="Arial" panose="020B0604020202020204" pitchFamily="34" charset="0"/>
                <a:cs typeface="Arial" panose="020B0604020202020204" pitchFamily="34" charset="0"/>
              </a:rPr>
              <a:t>Ai-je créé un espace sûr et digne de confiance pour mon équipe?</a:t>
            </a:r>
          </a:p>
          <a:p>
            <a:pPr marL="285750" indent="-285750">
              <a:buFont typeface="Arial" panose="020B0604020202020204" pitchFamily="34" charset="0"/>
              <a:buChar char="•"/>
            </a:pPr>
            <a:r>
              <a:rPr lang="fr-FR" sz="1400" dirty="0">
                <a:latin typeface="Arial" panose="020B0604020202020204" pitchFamily="34" charset="0"/>
                <a:cs typeface="Arial" panose="020B0604020202020204" pitchFamily="34" charset="0"/>
              </a:rPr>
              <a:t>Ai-je établi des points de contact réguliers pour l'équipe et les individus?</a:t>
            </a:r>
          </a:p>
          <a:p>
            <a:endParaRPr lang="fr-FR"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Si vous avez répondu oui à toutes les questions ci-dessus, vous êtes sur la bonne voie pour soutenir votre équipe dans le cadre de notre transformation du lieu de travail. Sinon, utilisez les conseils présentés dans la boîte à outils pour commencer.</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7896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A314D-74C9-43F8-A8C5-E61B4C92159E}"/>
              </a:ext>
            </a:extLst>
          </p:cNvPr>
          <p:cNvSpPr>
            <a:spLocks noGrp="1"/>
          </p:cNvSpPr>
          <p:nvPr>
            <p:ph type="title"/>
          </p:nvPr>
        </p:nvSpPr>
        <p:spPr/>
        <p:txBody>
          <a:bodyPr/>
          <a:lstStyle/>
          <a:p>
            <a:r>
              <a:rPr lang="fr-CA" dirty="0"/>
              <a:t>Votre rôle à titre de gestionnaire du personnel</a:t>
            </a:r>
          </a:p>
        </p:txBody>
      </p:sp>
      <p:sp>
        <p:nvSpPr>
          <p:cNvPr id="8" name="TextBox 7">
            <a:extLst>
              <a:ext uri="{FF2B5EF4-FFF2-40B4-BE49-F238E27FC236}">
                <a16:creationId xmlns:a16="http://schemas.microsoft.com/office/drawing/2014/main" id="{500614F0-6698-45A0-B762-A6B5D891CC12}"/>
              </a:ext>
            </a:extLst>
          </p:cNvPr>
          <p:cNvSpPr txBox="1"/>
          <p:nvPr/>
        </p:nvSpPr>
        <p:spPr>
          <a:xfrm>
            <a:off x="694929" y="1277861"/>
            <a:ext cx="10792723" cy="2123658"/>
          </a:xfrm>
          <a:prstGeom prst="rect">
            <a:avLst/>
          </a:prstGeom>
          <a:noFill/>
        </p:spPr>
        <p:txBody>
          <a:bodyPr wrap="square" rtlCol="0">
            <a:spAutoFit/>
          </a:bodyPr>
          <a:lstStyle/>
          <a:p>
            <a:pPr>
              <a:spcAft>
                <a:spcPts val="600"/>
              </a:spcAft>
            </a:pPr>
            <a:r>
              <a:rPr lang="fr-FR" sz="1400" dirty="0">
                <a:latin typeface="Arial" panose="020B0604020202020204" pitchFamily="34" charset="0"/>
                <a:cs typeface="Arial" panose="020B0604020202020204" pitchFamily="34" charset="0"/>
              </a:rPr>
              <a:t>Les gestionnaires du personnel jouent un rôle essentiel dans l’orientation et le soutien des membres de l'équipe face au changement. Aider les employés à faire face au changement, c'est gérer leurs craintes et leurs angoisses, c'est les soutenir dans l'incertitude. </a:t>
            </a:r>
          </a:p>
          <a:p>
            <a:pPr>
              <a:spcAft>
                <a:spcPts val="600"/>
              </a:spcAft>
            </a:pPr>
            <a:endParaRPr lang="fr-FR" sz="1400" dirty="0">
              <a:latin typeface="Arial" panose="020B0604020202020204" pitchFamily="34" charset="0"/>
              <a:cs typeface="Arial" panose="020B0604020202020204" pitchFamily="34" charset="0"/>
            </a:endParaRPr>
          </a:p>
          <a:p>
            <a:pPr>
              <a:spcAft>
                <a:spcPts val="600"/>
              </a:spcAft>
            </a:pPr>
            <a:r>
              <a:rPr lang="fr-FR" sz="1400" dirty="0">
                <a:latin typeface="Arial" panose="020B0604020202020204" pitchFamily="34" charset="0"/>
                <a:cs typeface="Arial" panose="020B0604020202020204" pitchFamily="34" charset="0"/>
              </a:rPr>
              <a:t>Au cours du Projet de transformation du milieu de travail à [</a:t>
            </a:r>
            <a:r>
              <a:rPr lang="fr-FR" sz="1400" dirty="0">
                <a:highlight>
                  <a:srgbClr val="FFFF00"/>
                </a:highlight>
                <a:latin typeface="Arial" panose="020B0604020202020204" pitchFamily="34" charset="0"/>
                <a:cs typeface="Arial" panose="020B0604020202020204" pitchFamily="34" charset="0"/>
              </a:rPr>
              <a:t>LIEU</a:t>
            </a:r>
            <a:r>
              <a:rPr lang="fr-FR" sz="1400" dirty="0">
                <a:latin typeface="Arial" panose="020B0604020202020204" pitchFamily="34" charset="0"/>
                <a:cs typeface="Arial" panose="020B0604020202020204" pitchFamily="34" charset="0"/>
              </a:rPr>
              <a:t>], votre rôle de gestionnaire du personnel va au-delà de vos responsabilités quotidiennes actuelles, car vous commencez à communiquer, à encadrer, à accompagner et à mobiliser les employés tout au long de notre parcours de changement pour qu'ils adoptent et préservent avec succès notre nouveau milieu de travail. </a:t>
            </a:r>
          </a:p>
          <a:p>
            <a:pPr>
              <a:spcAft>
                <a:spcPts val="600"/>
              </a:spcAft>
            </a:pPr>
            <a:endParaRPr lang="fr-FR" sz="1400" dirty="0">
              <a:latin typeface="Arial" panose="020B0604020202020204" pitchFamily="34" charset="0"/>
              <a:cs typeface="Arial" panose="020B0604020202020204" pitchFamily="34" charset="0"/>
            </a:endParaRPr>
          </a:p>
          <a:p>
            <a:pPr>
              <a:spcAft>
                <a:spcPts val="600"/>
              </a:spcAft>
            </a:pPr>
            <a:r>
              <a:rPr lang="fr-FR" sz="1400" dirty="0">
                <a:latin typeface="Arial" panose="020B0604020202020204" pitchFamily="34" charset="0"/>
                <a:cs typeface="Arial" panose="020B0604020202020204" pitchFamily="34" charset="0"/>
              </a:rPr>
              <a:t>En tant que gestionnaire du personnel, vous devrez :</a:t>
            </a:r>
            <a:endParaRPr lang="en-US" sz="1400" dirty="0">
              <a:latin typeface="Arial" panose="020B0604020202020204" pitchFamily="34" charset="0"/>
              <a:cs typeface="Arial" panose="020B0604020202020204" pitchFamily="34" charset="0"/>
            </a:endParaRPr>
          </a:p>
        </p:txBody>
      </p:sp>
      <p:grpSp>
        <p:nvGrpSpPr>
          <p:cNvPr id="41" name="Group 40" descr="4 colored bubbles. #1 includes the words ''Communicate clearly and often'' with a megaphone icon, #2 includes the words ''Build solid relationships and team dynamics'' with an icon of 5 hands coming together, #3 includes the words ''Mentor, coach and engage employees'' as well as an icon of 3 people standing side by side, and #4 includes the words ''Encourage exploration and performance'' with an icon of a magnifying glass.">
            <a:extLst>
              <a:ext uri="{FF2B5EF4-FFF2-40B4-BE49-F238E27FC236}">
                <a16:creationId xmlns:a16="http://schemas.microsoft.com/office/drawing/2014/main" id="{0771C080-8346-4646-AF35-12941E0F9E4B}"/>
              </a:ext>
            </a:extLst>
          </p:cNvPr>
          <p:cNvGrpSpPr/>
          <p:nvPr/>
        </p:nvGrpSpPr>
        <p:grpSpPr>
          <a:xfrm>
            <a:off x="1035702" y="3524250"/>
            <a:ext cx="10087860" cy="2361969"/>
            <a:chOff x="1035702" y="3695700"/>
            <a:chExt cx="10087860" cy="2361969"/>
          </a:xfrm>
        </p:grpSpPr>
        <p:grpSp>
          <p:nvGrpSpPr>
            <p:cNvPr id="18" name="Group 17">
              <a:extLst>
                <a:ext uri="{FF2B5EF4-FFF2-40B4-BE49-F238E27FC236}">
                  <a16:creationId xmlns:a16="http://schemas.microsoft.com/office/drawing/2014/main" id="{E8956A68-AF4B-4F57-852D-F7240369E656}"/>
                </a:ext>
              </a:extLst>
            </p:cNvPr>
            <p:cNvGrpSpPr/>
            <p:nvPr/>
          </p:nvGrpSpPr>
          <p:grpSpPr>
            <a:xfrm>
              <a:off x="1035702" y="3695700"/>
              <a:ext cx="2566469" cy="2274138"/>
              <a:chOff x="1035702" y="3695700"/>
              <a:chExt cx="2566469" cy="2274138"/>
            </a:xfrm>
          </p:grpSpPr>
          <p:sp>
            <p:nvSpPr>
              <p:cNvPr id="9" name="Oval 8">
                <a:extLst>
                  <a:ext uri="{FF2B5EF4-FFF2-40B4-BE49-F238E27FC236}">
                    <a16:creationId xmlns:a16="http://schemas.microsoft.com/office/drawing/2014/main" id="{913C1812-715A-46AA-93A3-DFBB8BFBFB77}"/>
                  </a:ext>
                </a:extLst>
              </p:cNvPr>
              <p:cNvSpPr/>
              <p:nvPr/>
            </p:nvSpPr>
            <p:spPr>
              <a:xfrm>
                <a:off x="1319280" y="3784600"/>
                <a:ext cx="2108200" cy="21082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tx1">
                        <a:lumMod val="95000"/>
                        <a:lumOff val="5000"/>
                      </a:schemeClr>
                    </a:solidFill>
                    <a:latin typeface="Arial" panose="020B0604020202020204" pitchFamily="34" charset="0"/>
                    <a:cs typeface="Arial" panose="020B0604020202020204" pitchFamily="34" charset="0"/>
                  </a:rPr>
                  <a:t>Communiquer souvent et clairement</a:t>
                </a:r>
              </a:p>
            </p:txBody>
          </p:sp>
          <p:sp>
            <p:nvSpPr>
              <p:cNvPr id="13" name="Oval 12">
                <a:extLst>
                  <a:ext uri="{FF2B5EF4-FFF2-40B4-BE49-F238E27FC236}">
                    <a16:creationId xmlns:a16="http://schemas.microsoft.com/office/drawing/2014/main" id="{567B0D0C-3B07-4F68-8971-DF0F5502BC44}"/>
                  </a:ext>
                </a:extLst>
              </p:cNvPr>
              <p:cNvSpPr/>
              <p:nvPr/>
            </p:nvSpPr>
            <p:spPr>
              <a:xfrm>
                <a:off x="1035702" y="3695700"/>
                <a:ext cx="826569" cy="8140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bg1">
                        <a:lumMod val="95000"/>
                      </a:schemeClr>
                    </a:solidFill>
                  </a:rPr>
                  <a:t>1</a:t>
                </a:r>
                <a:endParaRPr lang="en-CA" sz="6600" dirty="0">
                  <a:solidFill>
                    <a:schemeClr val="bg1">
                      <a:lumMod val="95000"/>
                    </a:schemeClr>
                  </a:solidFill>
                </a:endParaRPr>
              </a:p>
            </p:txBody>
          </p:sp>
          <p:sp>
            <p:nvSpPr>
              <p:cNvPr id="17" name="Oval 16">
                <a:extLst>
                  <a:ext uri="{FF2B5EF4-FFF2-40B4-BE49-F238E27FC236}">
                    <a16:creationId xmlns:a16="http://schemas.microsoft.com/office/drawing/2014/main" id="{53E7AE0D-9FBF-45ED-BBC3-61684C08E034}"/>
                  </a:ext>
                </a:extLst>
              </p:cNvPr>
              <p:cNvSpPr/>
              <p:nvPr/>
            </p:nvSpPr>
            <p:spPr>
              <a:xfrm>
                <a:off x="2775602" y="5143269"/>
                <a:ext cx="826569" cy="8265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9" name="Group 18">
              <a:extLst>
                <a:ext uri="{FF2B5EF4-FFF2-40B4-BE49-F238E27FC236}">
                  <a16:creationId xmlns:a16="http://schemas.microsoft.com/office/drawing/2014/main" id="{1FA3DB04-AE97-49FD-84C6-7339B4FFD401}"/>
                </a:ext>
              </a:extLst>
            </p:cNvPr>
            <p:cNvGrpSpPr/>
            <p:nvPr/>
          </p:nvGrpSpPr>
          <p:grpSpPr>
            <a:xfrm>
              <a:off x="3524822" y="3695700"/>
              <a:ext cx="2566469" cy="2274138"/>
              <a:chOff x="1035702" y="3695700"/>
              <a:chExt cx="2566469" cy="2274138"/>
            </a:xfrm>
          </p:grpSpPr>
          <p:sp>
            <p:nvSpPr>
              <p:cNvPr id="20" name="Oval 19">
                <a:extLst>
                  <a:ext uri="{FF2B5EF4-FFF2-40B4-BE49-F238E27FC236}">
                    <a16:creationId xmlns:a16="http://schemas.microsoft.com/office/drawing/2014/main" id="{9031742B-BEBA-4AE8-A8AF-F56808DB1541}"/>
                  </a:ext>
                </a:extLst>
              </p:cNvPr>
              <p:cNvSpPr/>
              <p:nvPr/>
            </p:nvSpPr>
            <p:spPr>
              <a:xfrm>
                <a:off x="1319280" y="3784600"/>
                <a:ext cx="2108200" cy="2108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tx1"/>
                    </a:solidFill>
                    <a:latin typeface="Arial" panose="020B0604020202020204" pitchFamily="34" charset="0"/>
                    <a:cs typeface="Arial" panose="020B0604020202020204" pitchFamily="34" charset="0"/>
                  </a:rPr>
                  <a:t>Établir d’étroites relations et d’excellentes dynamiques d’équipe</a:t>
                </a:r>
              </a:p>
            </p:txBody>
          </p:sp>
          <p:sp>
            <p:nvSpPr>
              <p:cNvPr id="21" name="Oval 20">
                <a:extLst>
                  <a:ext uri="{FF2B5EF4-FFF2-40B4-BE49-F238E27FC236}">
                    <a16:creationId xmlns:a16="http://schemas.microsoft.com/office/drawing/2014/main" id="{AEA1D146-B1D0-4DA9-9ACE-52128B2D796E}"/>
                  </a:ext>
                </a:extLst>
              </p:cNvPr>
              <p:cNvSpPr/>
              <p:nvPr/>
            </p:nvSpPr>
            <p:spPr>
              <a:xfrm>
                <a:off x="1035702" y="3695700"/>
                <a:ext cx="826569" cy="81406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bg1"/>
                    </a:solidFill>
                  </a:rPr>
                  <a:t>2</a:t>
                </a:r>
                <a:endParaRPr lang="en-CA" sz="6600" dirty="0">
                  <a:solidFill>
                    <a:schemeClr val="bg1"/>
                  </a:solidFill>
                </a:endParaRPr>
              </a:p>
            </p:txBody>
          </p:sp>
          <p:sp>
            <p:nvSpPr>
              <p:cNvPr id="22" name="Oval 21">
                <a:extLst>
                  <a:ext uri="{FF2B5EF4-FFF2-40B4-BE49-F238E27FC236}">
                    <a16:creationId xmlns:a16="http://schemas.microsoft.com/office/drawing/2014/main" id="{985303B0-4D73-477A-A149-15587C809E1B}"/>
                  </a:ext>
                </a:extLst>
              </p:cNvPr>
              <p:cNvSpPr/>
              <p:nvPr/>
            </p:nvSpPr>
            <p:spPr>
              <a:xfrm>
                <a:off x="2775602" y="5143269"/>
                <a:ext cx="826569" cy="82656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3" name="Group 22">
              <a:extLst>
                <a:ext uri="{FF2B5EF4-FFF2-40B4-BE49-F238E27FC236}">
                  <a16:creationId xmlns:a16="http://schemas.microsoft.com/office/drawing/2014/main" id="{A23AF3B0-FCAD-4891-883D-A976B2CED5FC}"/>
                </a:ext>
              </a:extLst>
            </p:cNvPr>
            <p:cNvGrpSpPr/>
            <p:nvPr/>
          </p:nvGrpSpPr>
          <p:grpSpPr>
            <a:xfrm>
              <a:off x="6013942" y="3695700"/>
              <a:ext cx="2566469" cy="2274138"/>
              <a:chOff x="1035702" y="3695700"/>
              <a:chExt cx="2566469" cy="2274138"/>
            </a:xfrm>
          </p:grpSpPr>
          <p:sp>
            <p:nvSpPr>
              <p:cNvPr id="24" name="Oval 23">
                <a:extLst>
                  <a:ext uri="{FF2B5EF4-FFF2-40B4-BE49-F238E27FC236}">
                    <a16:creationId xmlns:a16="http://schemas.microsoft.com/office/drawing/2014/main" id="{D7ABFA5A-2948-41EC-AF91-AB2ACFB1383E}"/>
                  </a:ext>
                </a:extLst>
              </p:cNvPr>
              <p:cNvSpPr/>
              <p:nvPr/>
            </p:nvSpPr>
            <p:spPr>
              <a:xfrm>
                <a:off x="1319279" y="3784600"/>
                <a:ext cx="2151509" cy="2108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bg1"/>
                    </a:solidFill>
                    <a:latin typeface="Arial" panose="020B0604020202020204" pitchFamily="34" charset="0"/>
                    <a:cs typeface="Arial" panose="020B0604020202020204" pitchFamily="34" charset="0"/>
                  </a:rPr>
                  <a:t>Agissez comme mentor, accompagnateur puis mobiliser les employés</a:t>
                </a:r>
              </a:p>
            </p:txBody>
          </p:sp>
          <p:sp>
            <p:nvSpPr>
              <p:cNvPr id="25" name="Oval 24">
                <a:extLst>
                  <a:ext uri="{FF2B5EF4-FFF2-40B4-BE49-F238E27FC236}">
                    <a16:creationId xmlns:a16="http://schemas.microsoft.com/office/drawing/2014/main" id="{D18FB770-9587-4D7D-A6C4-0226F7653F76}"/>
                  </a:ext>
                </a:extLst>
              </p:cNvPr>
              <p:cNvSpPr/>
              <p:nvPr/>
            </p:nvSpPr>
            <p:spPr>
              <a:xfrm>
                <a:off x="1035702" y="3695700"/>
                <a:ext cx="826569" cy="81406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bg1"/>
                    </a:solidFill>
                  </a:rPr>
                  <a:t>3</a:t>
                </a:r>
                <a:endParaRPr lang="en-CA" sz="6600" dirty="0">
                  <a:solidFill>
                    <a:schemeClr val="bg1"/>
                  </a:solidFill>
                </a:endParaRPr>
              </a:p>
            </p:txBody>
          </p:sp>
          <p:sp>
            <p:nvSpPr>
              <p:cNvPr id="26" name="Oval 25">
                <a:extLst>
                  <a:ext uri="{FF2B5EF4-FFF2-40B4-BE49-F238E27FC236}">
                    <a16:creationId xmlns:a16="http://schemas.microsoft.com/office/drawing/2014/main" id="{D3D30C84-6D5A-4DA1-991B-74F42027021B}"/>
                  </a:ext>
                </a:extLst>
              </p:cNvPr>
              <p:cNvSpPr/>
              <p:nvPr/>
            </p:nvSpPr>
            <p:spPr>
              <a:xfrm>
                <a:off x="2775602" y="5143269"/>
                <a:ext cx="826569" cy="826569"/>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7" name="Group 26">
              <a:extLst>
                <a:ext uri="{FF2B5EF4-FFF2-40B4-BE49-F238E27FC236}">
                  <a16:creationId xmlns:a16="http://schemas.microsoft.com/office/drawing/2014/main" id="{1B898CCD-99DE-4741-8268-46CC39423F9A}"/>
                </a:ext>
              </a:extLst>
            </p:cNvPr>
            <p:cNvGrpSpPr/>
            <p:nvPr/>
          </p:nvGrpSpPr>
          <p:grpSpPr>
            <a:xfrm>
              <a:off x="8503061" y="3695700"/>
              <a:ext cx="2566469" cy="2274138"/>
              <a:chOff x="1035702" y="3695700"/>
              <a:chExt cx="2566469" cy="2274138"/>
            </a:xfrm>
          </p:grpSpPr>
          <p:sp>
            <p:nvSpPr>
              <p:cNvPr id="28" name="Oval 27">
                <a:extLst>
                  <a:ext uri="{FF2B5EF4-FFF2-40B4-BE49-F238E27FC236}">
                    <a16:creationId xmlns:a16="http://schemas.microsoft.com/office/drawing/2014/main" id="{F3177F66-B4E9-47D8-BB8A-F6AE4A801C95}"/>
                  </a:ext>
                </a:extLst>
              </p:cNvPr>
              <p:cNvSpPr/>
              <p:nvPr/>
            </p:nvSpPr>
            <p:spPr>
              <a:xfrm>
                <a:off x="1319280" y="3784600"/>
                <a:ext cx="2108200" cy="2108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a:solidFill>
                      <a:schemeClr val="tx1"/>
                    </a:solidFill>
                    <a:latin typeface="Arial" panose="020B0604020202020204" pitchFamily="34" charset="0"/>
                    <a:cs typeface="Arial" panose="020B0604020202020204" pitchFamily="34" charset="0"/>
                  </a:rPr>
                  <a:t>Encourager l’exploration et le rendement</a:t>
                </a:r>
              </a:p>
            </p:txBody>
          </p:sp>
          <p:sp>
            <p:nvSpPr>
              <p:cNvPr id="29" name="Oval 28">
                <a:extLst>
                  <a:ext uri="{FF2B5EF4-FFF2-40B4-BE49-F238E27FC236}">
                    <a16:creationId xmlns:a16="http://schemas.microsoft.com/office/drawing/2014/main" id="{D851AA64-F7DF-4636-9B10-F0C3D4B663AD}"/>
                  </a:ext>
                </a:extLst>
              </p:cNvPr>
              <p:cNvSpPr/>
              <p:nvPr/>
            </p:nvSpPr>
            <p:spPr>
              <a:xfrm>
                <a:off x="1035702" y="3695700"/>
                <a:ext cx="826569" cy="81406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bg1"/>
                    </a:solidFill>
                  </a:rPr>
                  <a:t>4</a:t>
                </a:r>
                <a:endParaRPr lang="en-CA" sz="6600" dirty="0">
                  <a:solidFill>
                    <a:schemeClr val="bg1"/>
                  </a:solidFill>
                </a:endParaRPr>
              </a:p>
            </p:txBody>
          </p:sp>
          <p:sp>
            <p:nvSpPr>
              <p:cNvPr id="30" name="Oval 29">
                <a:extLst>
                  <a:ext uri="{FF2B5EF4-FFF2-40B4-BE49-F238E27FC236}">
                    <a16:creationId xmlns:a16="http://schemas.microsoft.com/office/drawing/2014/main" id="{4E56B51C-CFBB-4ED8-9F7B-B876946ED814}"/>
                  </a:ext>
                </a:extLst>
              </p:cNvPr>
              <p:cNvSpPr/>
              <p:nvPr/>
            </p:nvSpPr>
            <p:spPr>
              <a:xfrm>
                <a:off x="2775602" y="5143269"/>
                <a:ext cx="826569" cy="82656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33" name="Graphic 32" descr="Megaphone">
              <a:extLst>
                <a:ext uri="{FF2B5EF4-FFF2-40B4-BE49-F238E27FC236}">
                  <a16:creationId xmlns:a16="http://schemas.microsoft.com/office/drawing/2014/main" id="{CA77D4E7-3FEA-4437-A84B-9ADC66A739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81788" y="5094874"/>
              <a:ext cx="874964" cy="874964"/>
            </a:xfrm>
            <a:prstGeom prst="rect">
              <a:avLst/>
            </a:prstGeom>
          </p:spPr>
        </p:pic>
        <p:pic>
          <p:nvPicPr>
            <p:cNvPr id="35" name="Graphic 34" descr="Cheers">
              <a:extLst>
                <a:ext uri="{FF2B5EF4-FFF2-40B4-BE49-F238E27FC236}">
                  <a16:creationId xmlns:a16="http://schemas.microsoft.com/office/drawing/2014/main" id="{2BD0C0AB-C94D-4E89-909C-80B0B454BF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59971" y="5176538"/>
              <a:ext cx="831320" cy="831320"/>
            </a:xfrm>
            <a:prstGeom prst="rect">
              <a:avLst/>
            </a:prstGeom>
          </p:spPr>
        </p:pic>
        <p:pic>
          <p:nvPicPr>
            <p:cNvPr id="37" name="Graphic 36" descr="Group of women">
              <a:extLst>
                <a:ext uri="{FF2B5EF4-FFF2-40B4-BE49-F238E27FC236}">
                  <a16:creationId xmlns:a16="http://schemas.microsoft.com/office/drawing/2014/main" id="{9BB413A4-589A-4649-9D01-51843B8ADDA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19345" y="5143269"/>
              <a:ext cx="914400" cy="914400"/>
            </a:xfrm>
            <a:prstGeom prst="rect">
              <a:avLst/>
            </a:prstGeom>
          </p:spPr>
        </p:pic>
        <p:pic>
          <p:nvPicPr>
            <p:cNvPr id="39" name="Graphic 38" descr="Magnifying glass">
              <a:extLst>
                <a:ext uri="{FF2B5EF4-FFF2-40B4-BE49-F238E27FC236}">
                  <a16:creationId xmlns:a16="http://schemas.microsoft.com/office/drawing/2014/main" id="{F7B150AA-C9CD-4B4C-8CE6-4A22F43C290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09162" y="5134998"/>
              <a:ext cx="914400" cy="914400"/>
            </a:xfrm>
            <a:prstGeom prst="rect">
              <a:avLst/>
            </a:prstGeom>
          </p:spPr>
        </p:pic>
      </p:grpSp>
    </p:spTree>
    <p:extLst>
      <p:ext uri="{BB962C8B-B14F-4D97-AF65-F5344CB8AC3E}">
        <p14:creationId xmlns:p14="http://schemas.microsoft.com/office/powerpoint/2010/main" val="1684323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263AE-E6EA-4109-9421-FEA20DDC8F2B}"/>
              </a:ext>
            </a:extLst>
          </p:cNvPr>
          <p:cNvSpPr>
            <a:spLocks noGrp="1"/>
          </p:cNvSpPr>
          <p:nvPr>
            <p:ph type="title"/>
          </p:nvPr>
        </p:nvSpPr>
        <p:spPr/>
        <p:txBody>
          <a:bodyPr/>
          <a:lstStyle/>
          <a:p>
            <a:r>
              <a:rPr lang="fr-CA" dirty="0"/>
              <a:t>Communiquer le changement</a:t>
            </a:r>
          </a:p>
        </p:txBody>
      </p:sp>
      <p:sp>
        <p:nvSpPr>
          <p:cNvPr id="8" name="TextBox 7">
            <a:extLst>
              <a:ext uri="{FF2B5EF4-FFF2-40B4-BE49-F238E27FC236}">
                <a16:creationId xmlns:a16="http://schemas.microsoft.com/office/drawing/2014/main" id="{A029BCDA-F483-4424-B067-C749AC7E2D51}"/>
              </a:ext>
            </a:extLst>
          </p:cNvPr>
          <p:cNvSpPr txBox="1"/>
          <p:nvPr/>
        </p:nvSpPr>
        <p:spPr>
          <a:xfrm>
            <a:off x="722379" y="1454150"/>
            <a:ext cx="10497163" cy="1631216"/>
          </a:xfrm>
          <a:prstGeom prst="rect">
            <a:avLst/>
          </a:prstGeom>
          <a:noFill/>
        </p:spPr>
        <p:txBody>
          <a:bodyPr wrap="square" rtlCol="0">
            <a:spAutoFit/>
          </a:bodyPr>
          <a:lstStyle/>
          <a:p>
            <a:pPr>
              <a:spcAft>
                <a:spcPts val="600"/>
              </a:spcAft>
            </a:pPr>
            <a:r>
              <a:rPr lang="fr-FR" sz="1500" dirty="0">
                <a:latin typeface="Arial" panose="020B0604020202020204" pitchFamily="34" charset="0"/>
                <a:cs typeface="Arial" panose="020B0604020202020204" pitchFamily="34" charset="0"/>
              </a:rPr>
              <a:t>La réalité du changement est qu'il est continu et inévitable, ce qui le rend difficile. La plupart des gens n'aiment pas le changement, car il est perturbateur et exige un effort constant. Comprendre ce qui se passe dans l'esprit des employés lorsqu'ils sont confrontés au changement vous aidera à mieux les soutenir et à communiquer efficacement. </a:t>
            </a:r>
          </a:p>
          <a:p>
            <a:pPr>
              <a:spcAft>
                <a:spcPts val="600"/>
              </a:spcAft>
            </a:pPr>
            <a:r>
              <a:rPr lang="fr-FR" sz="1500" dirty="0">
                <a:latin typeface="Arial" panose="020B0604020202020204" pitchFamily="34" charset="0"/>
                <a:cs typeface="Arial" panose="020B0604020202020204" pitchFamily="34" charset="0"/>
              </a:rPr>
              <a:t>Une communication efficace de la part des gestionnaires du personnel est nécessaire pour mener à bien l'adoption du changement. </a:t>
            </a:r>
          </a:p>
          <a:p>
            <a:pPr>
              <a:spcAft>
                <a:spcPts val="600"/>
              </a:spcAft>
            </a:pPr>
            <a:r>
              <a:rPr lang="fr-FR" sz="1500" dirty="0">
                <a:latin typeface="Arial" panose="020B0604020202020204" pitchFamily="34" charset="0"/>
                <a:cs typeface="Arial" panose="020B0604020202020204" pitchFamily="34" charset="0"/>
              </a:rPr>
              <a:t>Les gestionnaires de personnel ont cinq rôles uniques et importants à jouer dans la communication :</a:t>
            </a:r>
            <a:endParaRPr lang="en-US" sz="15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28F99DF7-835D-4673-B748-CF5A7DC68457}"/>
              </a:ext>
            </a:extLst>
          </p:cNvPr>
          <p:cNvSpPr/>
          <p:nvPr/>
        </p:nvSpPr>
        <p:spPr>
          <a:xfrm>
            <a:off x="773179" y="3450378"/>
            <a:ext cx="2004060" cy="304800"/>
          </a:xfrm>
          <a:prstGeom prst="rect">
            <a:avLst/>
          </a:prstGeom>
          <a:gradFill>
            <a:gsLst>
              <a:gs pos="51000">
                <a:schemeClr val="accent2"/>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600" dirty="0">
                <a:latin typeface="Arial" panose="020B0604020202020204" pitchFamily="34" charset="0"/>
                <a:cs typeface="Arial" panose="020B0604020202020204" pitchFamily="34" charset="0"/>
              </a:rPr>
              <a:t>Communicateur</a:t>
            </a:r>
          </a:p>
        </p:txBody>
      </p:sp>
      <p:sp>
        <p:nvSpPr>
          <p:cNvPr id="14" name="TextBox 13">
            <a:extLst>
              <a:ext uri="{FF2B5EF4-FFF2-40B4-BE49-F238E27FC236}">
                <a16:creationId xmlns:a16="http://schemas.microsoft.com/office/drawing/2014/main" id="{F7F1E87D-31A2-49AF-8E2B-9FDEFCD9C261}"/>
              </a:ext>
            </a:extLst>
          </p:cNvPr>
          <p:cNvSpPr txBox="1"/>
          <p:nvPr/>
        </p:nvSpPr>
        <p:spPr>
          <a:xfrm>
            <a:off x="773179" y="3756752"/>
            <a:ext cx="3196478" cy="954107"/>
          </a:xfrm>
          <a:prstGeom prst="rect">
            <a:avLst/>
          </a:prstGeom>
          <a:noFill/>
        </p:spPr>
        <p:txBody>
          <a:bodyPr wrap="square" rtlCol="0">
            <a:spAutoFit/>
          </a:bodyPr>
          <a:lstStyle/>
          <a:p>
            <a:r>
              <a:rPr lang="fr-FR" sz="1400" dirty="0">
                <a:latin typeface="Arial" panose="020B0604020202020204" pitchFamily="34" charset="0"/>
                <a:cs typeface="Arial" panose="020B0604020202020204" pitchFamily="34" charset="0"/>
              </a:rPr>
              <a:t>Partager des messages personnalisés avec les membres de votre équipe sur ce qui change et pourquoi.</a:t>
            </a:r>
            <a:endParaRPr lang="en-US" sz="14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07FC31D2-801A-49F5-9401-84E5F79C47BE}"/>
              </a:ext>
            </a:extLst>
          </p:cNvPr>
          <p:cNvSpPr/>
          <p:nvPr/>
        </p:nvSpPr>
        <p:spPr>
          <a:xfrm>
            <a:off x="773179" y="4965700"/>
            <a:ext cx="2004060" cy="304800"/>
          </a:xfrm>
          <a:prstGeom prst="rect">
            <a:avLst/>
          </a:prstGeom>
          <a:gradFill>
            <a:gsLst>
              <a:gs pos="51000">
                <a:schemeClr val="accent4"/>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panose="020B0604020202020204" pitchFamily="34" charset="0"/>
                <a:cs typeface="Arial" panose="020B0604020202020204" pitchFamily="34" charset="0"/>
              </a:rPr>
              <a:t>Agent de liaison</a:t>
            </a:r>
            <a:endParaRPr lang="en-CA" sz="16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D8FD75B-32C7-4C68-9C0F-F90DBCC7D84C}"/>
              </a:ext>
            </a:extLst>
          </p:cNvPr>
          <p:cNvSpPr txBox="1"/>
          <p:nvPr/>
        </p:nvSpPr>
        <p:spPr>
          <a:xfrm>
            <a:off x="773179" y="5270500"/>
            <a:ext cx="3196478" cy="738664"/>
          </a:xfrm>
          <a:prstGeom prst="rect">
            <a:avLst/>
          </a:prstGeom>
          <a:noFill/>
        </p:spPr>
        <p:txBody>
          <a:bodyPr wrap="square" rtlCol="0">
            <a:spAutoFit/>
          </a:bodyPr>
          <a:lstStyle/>
          <a:p>
            <a:r>
              <a:rPr lang="fr-CA" sz="1400" dirty="0">
                <a:latin typeface="Arial" panose="020B0604020202020204" pitchFamily="34" charset="0"/>
                <a:cs typeface="Arial" panose="020B0604020202020204" pitchFamily="34" charset="0"/>
              </a:rPr>
              <a:t>Fournir de la rétroaction à l’équipe de projet et soulever toute préoccupation valable des membres de l’équipe.</a:t>
            </a:r>
          </a:p>
        </p:txBody>
      </p:sp>
      <p:sp>
        <p:nvSpPr>
          <p:cNvPr id="11" name="Rectangle 10">
            <a:extLst>
              <a:ext uri="{FF2B5EF4-FFF2-40B4-BE49-F238E27FC236}">
                <a16:creationId xmlns:a16="http://schemas.microsoft.com/office/drawing/2014/main" id="{5F36255B-0B0F-4718-884A-37815B058BB1}"/>
              </a:ext>
            </a:extLst>
          </p:cNvPr>
          <p:cNvSpPr/>
          <p:nvPr/>
        </p:nvSpPr>
        <p:spPr>
          <a:xfrm>
            <a:off x="4452553" y="3450378"/>
            <a:ext cx="2085956" cy="304800"/>
          </a:xfrm>
          <a:prstGeom prst="rect">
            <a:avLst/>
          </a:prstGeom>
          <a:gradFill>
            <a:gsLst>
              <a:gs pos="51000">
                <a:schemeClr val="accent3"/>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panose="020B0604020202020204" pitchFamily="34" charset="0"/>
                <a:cs typeface="Arial" panose="020B0604020202020204" pitchFamily="34" charset="0"/>
              </a:rPr>
              <a:t>Porte-parole</a:t>
            </a:r>
            <a:endParaRPr lang="en-CA" sz="16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E25B030-740F-4A0C-8352-EB17DCCAE28A}"/>
              </a:ext>
            </a:extLst>
          </p:cNvPr>
          <p:cNvSpPr txBox="1"/>
          <p:nvPr/>
        </p:nvSpPr>
        <p:spPr>
          <a:xfrm>
            <a:off x="4452553" y="3755178"/>
            <a:ext cx="3327103" cy="954107"/>
          </a:xfrm>
          <a:prstGeom prst="rect">
            <a:avLst/>
          </a:prstGeom>
          <a:noFill/>
        </p:spPr>
        <p:txBody>
          <a:bodyPr wrap="square" rtlCol="0">
            <a:spAutoFit/>
          </a:bodyPr>
          <a:lstStyle/>
          <a:p>
            <a:r>
              <a:rPr lang="fr-FR" sz="1400" dirty="0">
                <a:latin typeface="Arial" panose="020B0604020202020204" pitchFamily="34" charset="0"/>
                <a:cs typeface="Arial" panose="020B0604020202020204" pitchFamily="34" charset="0"/>
              </a:rPr>
              <a:t>Témoigner votre soutien et faire part de votre enthousiasme quant au changement afin d'aider les autres à s'y rallier.</a:t>
            </a:r>
            <a:endParaRPr lang="en-US" sz="14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6AADF42-D6C7-44D7-96A9-D874862F6B57}"/>
              </a:ext>
            </a:extLst>
          </p:cNvPr>
          <p:cNvSpPr/>
          <p:nvPr/>
        </p:nvSpPr>
        <p:spPr>
          <a:xfrm>
            <a:off x="4452553" y="4798642"/>
            <a:ext cx="2472578" cy="471858"/>
          </a:xfrm>
          <a:prstGeom prst="rect">
            <a:avLst/>
          </a:prstGeom>
          <a:gradFill>
            <a:gsLst>
              <a:gs pos="71000">
                <a:schemeClr val="accent1"/>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600" dirty="0">
                <a:latin typeface="Arial" panose="020B0604020202020204" pitchFamily="34" charset="0"/>
                <a:cs typeface="Arial" panose="020B0604020202020204" pitchFamily="34" charset="0"/>
              </a:rPr>
              <a:t>Gestionnaire de la résistance</a:t>
            </a:r>
          </a:p>
        </p:txBody>
      </p:sp>
      <p:sp>
        <p:nvSpPr>
          <p:cNvPr id="18" name="TextBox 17">
            <a:extLst>
              <a:ext uri="{FF2B5EF4-FFF2-40B4-BE49-F238E27FC236}">
                <a16:creationId xmlns:a16="http://schemas.microsoft.com/office/drawing/2014/main" id="{3EBF9B25-9E49-4624-8C82-B3025D1DAE0B}"/>
              </a:ext>
            </a:extLst>
          </p:cNvPr>
          <p:cNvSpPr txBox="1"/>
          <p:nvPr/>
        </p:nvSpPr>
        <p:spPr>
          <a:xfrm>
            <a:off x="4452553" y="5270500"/>
            <a:ext cx="3196478" cy="738664"/>
          </a:xfrm>
          <a:prstGeom prst="rect">
            <a:avLst/>
          </a:prstGeom>
          <a:noFill/>
        </p:spPr>
        <p:txBody>
          <a:bodyPr wrap="square" rtlCol="0">
            <a:spAutoFit/>
          </a:bodyPr>
          <a:lstStyle/>
          <a:p>
            <a:r>
              <a:rPr lang="fr-CA" sz="1400" dirty="0">
                <a:latin typeface="Arial" panose="020B0604020202020204" pitchFamily="34" charset="0"/>
                <a:cs typeface="Arial" panose="020B0604020202020204" pitchFamily="34" charset="0"/>
              </a:rPr>
              <a:t>Prendre en note les obstacles à l’adoption puis gérer la résistance et les rumeurs en temps opportun. </a:t>
            </a:r>
          </a:p>
        </p:txBody>
      </p:sp>
      <p:sp>
        <p:nvSpPr>
          <p:cNvPr id="13" name="Rectangle 12">
            <a:extLst>
              <a:ext uri="{FF2B5EF4-FFF2-40B4-BE49-F238E27FC236}">
                <a16:creationId xmlns:a16="http://schemas.microsoft.com/office/drawing/2014/main" id="{B456FA8F-EA34-4812-B5F8-FC4F12F4AAC1}"/>
              </a:ext>
            </a:extLst>
          </p:cNvPr>
          <p:cNvSpPr/>
          <p:nvPr/>
        </p:nvSpPr>
        <p:spPr>
          <a:xfrm>
            <a:off x="8400439" y="3450378"/>
            <a:ext cx="2085956" cy="304800"/>
          </a:xfrm>
          <a:prstGeom prst="rect">
            <a:avLst/>
          </a:prstGeom>
          <a:gradFill>
            <a:gsLst>
              <a:gs pos="51000">
                <a:schemeClr val="accent5"/>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600" dirty="0">
                <a:latin typeface="Arial" panose="020B0604020202020204" pitchFamily="34" charset="0"/>
                <a:cs typeface="Arial" panose="020B0604020202020204" pitchFamily="34" charset="0"/>
              </a:rPr>
              <a:t>Accompagnateur</a:t>
            </a:r>
          </a:p>
        </p:txBody>
      </p:sp>
      <p:sp>
        <p:nvSpPr>
          <p:cNvPr id="16" name="TextBox 15">
            <a:extLst>
              <a:ext uri="{FF2B5EF4-FFF2-40B4-BE49-F238E27FC236}">
                <a16:creationId xmlns:a16="http://schemas.microsoft.com/office/drawing/2014/main" id="{6E268FE2-408D-4D74-9643-3004BDDC2A36}"/>
              </a:ext>
            </a:extLst>
          </p:cNvPr>
          <p:cNvSpPr txBox="1"/>
          <p:nvPr/>
        </p:nvSpPr>
        <p:spPr>
          <a:xfrm>
            <a:off x="8400439" y="3761085"/>
            <a:ext cx="3327103" cy="954107"/>
          </a:xfrm>
          <a:prstGeom prst="rect">
            <a:avLst/>
          </a:prstGeom>
          <a:noFill/>
        </p:spPr>
        <p:txBody>
          <a:bodyPr wrap="square" rtlCol="0">
            <a:spAutoFit/>
          </a:bodyPr>
          <a:lstStyle/>
          <a:p>
            <a:r>
              <a:rPr lang="fr-CA" sz="1400" dirty="0">
                <a:latin typeface="Arial" panose="020B0604020202020204" pitchFamily="34" charset="0"/>
                <a:cs typeface="Arial" panose="020B0604020202020204" pitchFamily="34" charset="0"/>
              </a:rPr>
              <a:t>Apprendre le processus du changement, les outils et la formation relatifs au changement aux membres de l’équipe.</a:t>
            </a:r>
          </a:p>
        </p:txBody>
      </p:sp>
      <p:sp>
        <p:nvSpPr>
          <p:cNvPr id="19" name="TextBox 18">
            <a:extLst>
              <a:ext uri="{FF2B5EF4-FFF2-40B4-BE49-F238E27FC236}">
                <a16:creationId xmlns:a16="http://schemas.microsoft.com/office/drawing/2014/main" id="{EF8F501D-2ACA-4E02-BB73-676313AF0E75}"/>
              </a:ext>
            </a:extLst>
          </p:cNvPr>
          <p:cNvSpPr txBox="1"/>
          <p:nvPr/>
        </p:nvSpPr>
        <p:spPr>
          <a:xfrm>
            <a:off x="8430555" y="4937815"/>
            <a:ext cx="3166361" cy="1461939"/>
          </a:xfrm>
          <a:prstGeom prst="rect">
            <a:avLst/>
          </a:prstGeom>
          <a:solidFill>
            <a:schemeClr val="accent6">
              <a:lumMod val="60000"/>
              <a:lumOff val="40000"/>
            </a:schemeClr>
          </a:solidFill>
        </p:spPr>
        <p:txBody>
          <a:bodyPr wrap="square" rtlCol="0">
            <a:spAutoFit/>
          </a:bodyPr>
          <a:lstStyle/>
          <a:p>
            <a:pPr>
              <a:spcAft>
                <a:spcPts val="600"/>
              </a:spcAft>
            </a:pPr>
            <a:r>
              <a:rPr lang="fr-CA" sz="1200" dirty="0">
                <a:latin typeface="Arial" panose="020B0604020202020204" pitchFamily="34" charset="0"/>
                <a:cs typeface="Arial" panose="020B0604020202020204" pitchFamily="34" charset="0"/>
              </a:rPr>
              <a:t>Pour rester à l’affût du changement en tant que gestionnaire du personnel, assurez-vous de lire toutes les communications et ressources du projet, ainsi que de participer à toutes les séances d'information. </a:t>
            </a:r>
          </a:p>
          <a:p>
            <a:pPr>
              <a:spcAft>
                <a:spcPts val="600"/>
              </a:spcAft>
            </a:pPr>
            <a:r>
              <a:rPr lang="fr-CA" sz="1200" dirty="0">
                <a:latin typeface="Arial" panose="020B0604020202020204" pitchFamily="34" charset="0"/>
                <a:cs typeface="Arial" panose="020B0604020202020204" pitchFamily="34" charset="0"/>
              </a:rPr>
              <a:t>Plus vous aurez d'informations, plus vous serez en mesure de partager.</a:t>
            </a:r>
          </a:p>
        </p:txBody>
      </p:sp>
      <p:pic>
        <p:nvPicPr>
          <p:cNvPr id="20" name="Graphic 19">
            <a:extLst>
              <a:ext uri="{FF2B5EF4-FFF2-40B4-BE49-F238E27FC236}">
                <a16:creationId xmlns:a16="http://schemas.microsoft.com/office/drawing/2014/main" id="{7FCC107B-1B11-4B36-A22B-1597621685E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2300" y="4435473"/>
            <a:ext cx="835027" cy="835027"/>
          </a:xfrm>
          <a:prstGeom prst="rect">
            <a:avLst/>
          </a:prstGeom>
        </p:spPr>
      </p:pic>
    </p:spTree>
    <p:extLst>
      <p:ext uri="{BB962C8B-B14F-4D97-AF65-F5344CB8AC3E}">
        <p14:creationId xmlns:p14="http://schemas.microsoft.com/office/powerpoint/2010/main" val="170717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ABC30-17CF-4A05-BBF2-C491854EEE86}"/>
              </a:ext>
            </a:extLst>
          </p:cNvPr>
          <p:cNvSpPr>
            <a:spLocks noGrp="1"/>
          </p:cNvSpPr>
          <p:nvPr>
            <p:ph type="title"/>
          </p:nvPr>
        </p:nvSpPr>
        <p:spPr/>
        <p:txBody>
          <a:bodyPr/>
          <a:lstStyle/>
          <a:p>
            <a:r>
              <a:rPr lang="fr-CA"/>
              <a:t>Réagir au changement</a:t>
            </a:r>
          </a:p>
        </p:txBody>
      </p:sp>
      <p:sp>
        <p:nvSpPr>
          <p:cNvPr id="50" name="TextBox 49">
            <a:extLst>
              <a:ext uri="{FF2B5EF4-FFF2-40B4-BE49-F238E27FC236}">
                <a16:creationId xmlns:a16="http://schemas.microsoft.com/office/drawing/2014/main" id="{DE50AACE-0335-48A5-BAF4-47E45007D9DC}"/>
              </a:ext>
            </a:extLst>
          </p:cNvPr>
          <p:cNvSpPr txBox="1"/>
          <p:nvPr/>
        </p:nvSpPr>
        <p:spPr>
          <a:xfrm>
            <a:off x="508759" y="1383651"/>
            <a:ext cx="6572669" cy="1384995"/>
          </a:xfrm>
          <a:prstGeom prst="rect">
            <a:avLst/>
          </a:prstGeom>
          <a:noFill/>
        </p:spPr>
        <p:txBody>
          <a:bodyPr wrap="square" rtlCol="0">
            <a:spAutoFit/>
          </a:bodyPr>
          <a:lstStyle/>
          <a:p>
            <a:r>
              <a:rPr lang="fr-CA" sz="1400" dirty="0">
                <a:latin typeface="Arial" panose="020B0604020202020204" pitchFamily="34" charset="0"/>
                <a:cs typeface="Arial" panose="020B0604020202020204" pitchFamily="34" charset="0"/>
              </a:rPr>
              <a:t>Chaque individu réagit différemment au changement. Cela peut être influencé par leur compréhension du changement, leur historique de changement et leur capacité à vivre un changement. La courbe de changement ci-dessous illustre la transition que l'on peut attendre de tous les employés - les employés peuvent commencer à n'importe quel point de la courbe, ils peuvent progresser et régresser dans n'importe quelle direction.</a:t>
            </a:r>
          </a:p>
        </p:txBody>
      </p:sp>
      <p:grpSp>
        <p:nvGrpSpPr>
          <p:cNvPr id="39" name="Group 38" descr="Change curve showing the different phase of an employee going through change over time and it’s possible impact on performance starting with Denial, Resistance, Exploration and commitment. ">
            <a:extLst>
              <a:ext uri="{FF2B5EF4-FFF2-40B4-BE49-F238E27FC236}">
                <a16:creationId xmlns:a16="http://schemas.microsoft.com/office/drawing/2014/main" id="{C2191868-CCF5-4452-B018-92CA700DC7A2}"/>
              </a:ext>
            </a:extLst>
          </p:cNvPr>
          <p:cNvGrpSpPr/>
          <p:nvPr/>
        </p:nvGrpSpPr>
        <p:grpSpPr>
          <a:xfrm>
            <a:off x="143470" y="2964489"/>
            <a:ext cx="7090223" cy="3501715"/>
            <a:chOff x="426363" y="1569720"/>
            <a:chExt cx="7090223" cy="3667640"/>
          </a:xfrm>
        </p:grpSpPr>
        <p:cxnSp>
          <p:nvCxnSpPr>
            <p:cNvPr id="10" name="Straight Arrow Connector 9">
              <a:extLst>
                <a:ext uri="{FF2B5EF4-FFF2-40B4-BE49-F238E27FC236}">
                  <a16:creationId xmlns:a16="http://schemas.microsoft.com/office/drawing/2014/main" id="{1B231655-D18E-4271-BA78-D0E1F28479E0}"/>
                </a:ext>
              </a:extLst>
            </p:cNvPr>
            <p:cNvCxnSpPr>
              <a:cxnSpLocks/>
            </p:cNvCxnSpPr>
            <p:nvPr/>
          </p:nvCxnSpPr>
          <p:spPr>
            <a:xfrm flipV="1">
              <a:off x="762000" y="1569720"/>
              <a:ext cx="0" cy="332930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165D611-8F18-4B2E-BEAA-2B697479E0C8}"/>
                </a:ext>
              </a:extLst>
            </p:cNvPr>
            <p:cNvCxnSpPr/>
            <p:nvPr/>
          </p:nvCxnSpPr>
          <p:spPr>
            <a:xfrm>
              <a:off x="747486" y="4899025"/>
              <a:ext cx="6769100" cy="0"/>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0CACA278-8846-461F-8C90-36C80E352F7E}"/>
                </a:ext>
              </a:extLst>
            </p:cNvPr>
            <p:cNvSpPr/>
            <p:nvPr/>
          </p:nvSpPr>
          <p:spPr>
            <a:xfrm>
              <a:off x="762000" y="2018986"/>
              <a:ext cx="6296026" cy="2378358"/>
            </a:xfrm>
            <a:custGeom>
              <a:avLst/>
              <a:gdLst>
                <a:gd name="connsiteX0" fmla="*/ 0 w 6263640"/>
                <a:gd name="connsiteY0" fmla="*/ 1562414 h 2378358"/>
                <a:gd name="connsiteX1" fmla="*/ 1592580 w 6263640"/>
                <a:gd name="connsiteY1" fmla="*/ 731834 h 2378358"/>
                <a:gd name="connsiteX2" fmla="*/ 3002280 w 6263640"/>
                <a:gd name="connsiteY2" fmla="*/ 2377754 h 2378358"/>
                <a:gd name="connsiteX3" fmla="*/ 4876800 w 6263640"/>
                <a:gd name="connsiteY3" fmla="*/ 518474 h 2378358"/>
                <a:gd name="connsiteX4" fmla="*/ 6263640 w 6263640"/>
                <a:gd name="connsiteY4" fmla="*/ 314 h 2378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3640" h="2378358">
                  <a:moveTo>
                    <a:pt x="0" y="1562414"/>
                  </a:moveTo>
                  <a:cubicBezTo>
                    <a:pt x="546100" y="1079179"/>
                    <a:pt x="1092200" y="595944"/>
                    <a:pt x="1592580" y="731834"/>
                  </a:cubicBezTo>
                  <a:cubicBezTo>
                    <a:pt x="2092960" y="867724"/>
                    <a:pt x="2454910" y="2413314"/>
                    <a:pt x="3002280" y="2377754"/>
                  </a:cubicBezTo>
                  <a:cubicBezTo>
                    <a:pt x="3549650" y="2342194"/>
                    <a:pt x="4333240" y="914714"/>
                    <a:pt x="4876800" y="518474"/>
                  </a:cubicBezTo>
                  <a:cubicBezTo>
                    <a:pt x="5420360" y="122234"/>
                    <a:pt x="6085840" y="-7306"/>
                    <a:pt x="6263640" y="314"/>
                  </a:cubicBezTo>
                </a:path>
              </a:pathLst>
            </a:custGeom>
            <a:noFill/>
            <a:ln w="28575">
              <a:solidFill>
                <a:schemeClr val="accent6">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Oval 14">
              <a:extLst>
                <a:ext uri="{FF2B5EF4-FFF2-40B4-BE49-F238E27FC236}">
                  <a16:creationId xmlns:a16="http://schemas.microsoft.com/office/drawing/2014/main" id="{95A31F6C-BC75-4062-B21A-68B6ADEC68AE}"/>
                </a:ext>
              </a:extLst>
            </p:cNvPr>
            <p:cNvSpPr/>
            <p:nvPr/>
          </p:nvSpPr>
          <p:spPr>
            <a:xfrm>
              <a:off x="957324" y="2909472"/>
              <a:ext cx="571499" cy="57149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Oval 15">
              <a:extLst>
                <a:ext uri="{FF2B5EF4-FFF2-40B4-BE49-F238E27FC236}">
                  <a16:creationId xmlns:a16="http://schemas.microsoft.com/office/drawing/2014/main" id="{7570F9A0-5243-45FE-82DA-2E40F6155956}"/>
                </a:ext>
              </a:extLst>
            </p:cNvPr>
            <p:cNvSpPr/>
            <p:nvPr/>
          </p:nvSpPr>
          <p:spPr>
            <a:xfrm>
              <a:off x="2945326" y="3714930"/>
              <a:ext cx="571499" cy="5714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Oval 16">
              <a:extLst>
                <a:ext uri="{FF2B5EF4-FFF2-40B4-BE49-F238E27FC236}">
                  <a16:creationId xmlns:a16="http://schemas.microsoft.com/office/drawing/2014/main" id="{7D12F651-7641-4522-87CE-6C0EEA3B2882}"/>
                </a:ext>
              </a:extLst>
            </p:cNvPr>
            <p:cNvSpPr/>
            <p:nvPr/>
          </p:nvSpPr>
          <p:spPr>
            <a:xfrm>
              <a:off x="4523345" y="3195221"/>
              <a:ext cx="571499" cy="5714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Oval 17">
              <a:extLst>
                <a:ext uri="{FF2B5EF4-FFF2-40B4-BE49-F238E27FC236}">
                  <a16:creationId xmlns:a16="http://schemas.microsoft.com/office/drawing/2014/main" id="{8F8602EB-833B-4D25-8567-AFBFF0CFB8E1}"/>
                </a:ext>
              </a:extLst>
            </p:cNvPr>
            <p:cNvSpPr/>
            <p:nvPr/>
          </p:nvSpPr>
          <p:spPr>
            <a:xfrm>
              <a:off x="6018327" y="1935167"/>
              <a:ext cx="571499" cy="57149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TextBox 19">
              <a:extLst>
                <a:ext uri="{FF2B5EF4-FFF2-40B4-BE49-F238E27FC236}">
                  <a16:creationId xmlns:a16="http://schemas.microsoft.com/office/drawing/2014/main" id="{C48292AC-ACA6-4763-92CE-02F2C17834A2}"/>
                </a:ext>
              </a:extLst>
            </p:cNvPr>
            <p:cNvSpPr txBox="1"/>
            <p:nvPr/>
          </p:nvSpPr>
          <p:spPr>
            <a:xfrm>
              <a:off x="894839" y="2035903"/>
              <a:ext cx="857250" cy="354596"/>
            </a:xfrm>
            <a:prstGeom prst="rect">
              <a:avLst/>
            </a:prstGeom>
            <a:noFill/>
          </p:spPr>
          <p:txBody>
            <a:bodyPr wrap="square" rtlCol="0">
              <a:spAutoFit/>
            </a:bodyPr>
            <a:lstStyle/>
            <a:p>
              <a:r>
                <a:rPr lang="fr-CA" sz="1600">
                  <a:latin typeface="Arial" panose="020B0604020202020204" pitchFamily="34" charset="0"/>
                  <a:cs typeface="Arial" panose="020B0604020202020204" pitchFamily="34" charset="0"/>
                </a:rPr>
                <a:t>Déni</a:t>
              </a:r>
            </a:p>
          </p:txBody>
        </p:sp>
        <p:sp>
          <p:nvSpPr>
            <p:cNvPr id="21" name="TextBox 20">
              <a:extLst>
                <a:ext uri="{FF2B5EF4-FFF2-40B4-BE49-F238E27FC236}">
                  <a16:creationId xmlns:a16="http://schemas.microsoft.com/office/drawing/2014/main" id="{E120499F-6C76-4B5F-AE78-94EE93E3E65F}"/>
                </a:ext>
              </a:extLst>
            </p:cNvPr>
            <p:cNvSpPr txBox="1"/>
            <p:nvPr/>
          </p:nvSpPr>
          <p:spPr>
            <a:xfrm>
              <a:off x="1685474" y="3781820"/>
              <a:ext cx="1353001" cy="354596"/>
            </a:xfrm>
            <a:prstGeom prst="rect">
              <a:avLst/>
            </a:prstGeom>
            <a:noFill/>
          </p:spPr>
          <p:txBody>
            <a:bodyPr wrap="square" rtlCol="0">
              <a:spAutoFit/>
            </a:bodyPr>
            <a:lstStyle/>
            <a:p>
              <a:r>
                <a:rPr lang="fr-CA" sz="1600">
                  <a:latin typeface="Arial" panose="020B0604020202020204" pitchFamily="34" charset="0"/>
                  <a:cs typeface="Arial" panose="020B0604020202020204" pitchFamily="34" charset="0"/>
                </a:rPr>
                <a:t>Résistance</a:t>
              </a:r>
            </a:p>
          </p:txBody>
        </p:sp>
        <p:sp>
          <p:nvSpPr>
            <p:cNvPr id="22" name="TextBox 21">
              <a:extLst>
                <a:ext uri="{FF2B5EF4-FFF2-40B4-BE49-F238E27FC236}">
                  <a16:creationId xmlns:a16="http://schemas.microsoft.com/office/drawing/2014/main" id="{6BA22E8F-4E55-4913-BD3E-033B7C0D2C1F}"/>
                </a:ext>
              </a:extLst>
            </p:cNvPr>
            <p:cNvSpPr txBox="1"/>
            <p:nvPr/>
          </p:nvSpPr>
          <p:spPr>
            <a:xfrm>
              <a:off x="4573983" y="1734985"/>
              <a:ext cx="1353001" cy="354596"/>
            </a:xfrm>
            <a:prstGeom prst="rect">
              <a:avLst/>
            </a:prstGeom>
            <a:noFill/>
          </p:spPr>
          <p:txBody>
            <a:bodyPr wrap="square" rtlCol="0">
              <a:spAutoFit/>
            </a:bodyPr>
            <a:lstStyle/>
            <a:p>
              <a:r>
                <a:rPr lang="fr-CA" sz="1600">
                  <a:latin typeface="Arial" panose="020B0604020202020204" pitchFamily="34" charset="0"/>
                  <a:cs typeface="Arial" panose="020B0604020202020204" pitchFamily="34" charset="0"/>
                </a:rPr>
                <a:t>Engagement</a:t>
              </a:r>
            </a:p>
          </p:txBody>
        </p:sp>
        <p:sp>
          <p:nvSpPr>
            <p:cNvPr id="23" name="TextBox 22">
              <a:extLst>
                <a:ext uri="{FF2B5EF4-FFF2-40B4-BE49-F238E27FC236}">
                  <a16:creationId xmlns:a16="http://schemas.microsoft.com/office/drawing/2014/main" id="{9766194C-81AF-4510-9A27-1CB14B7DD138}"/>
                </a:ext>
              </a:extLst>
            </p:cNvPr>
            <p:cNvSpPr txBox="1"/>
            <p:nvPr/>
          </p:nvSpPr>
          <p:spPr>
            <a:xfrm>
              <a:off x="5157737" y="3331139"/>
              <a:ext cx="1353001" cy="354596"/>
            </a:xfrm>
            <a:prstGeom prst="rect">
              <a:avLst/>
            </a:prstGeom>
            <a:noFill/>
          </p:spPr>
          <p:txBody>
            <a:bodyPr wrap="square" rtlCol="0">
              <a:spAutoFit/>
            </a:bodyPr>
            <a:lstStyle/>
            <a:p>
              <a:r>
                <a:rPr lang="fr-CA" sz="1600">
                  <a:latin typeface="Arial" panose="020B0604020202020204" pitchFamily="34" charset="0"/>
                  <a:cs typeface="Arial" panose="020B0604020202020204" pitchFamily="34" charset="0"/>
                </a:rPr>
                <a:t>Exploration</a:t>
              </a:r>
            </a:p>
          </p:txBody>
        </p:sp>
        <p:sp>
          <p:nvSpPr>
            <p:cNvPr id="24" name="TextBox 23">
              <a:extLst>
                <a:ext uri="{FF2B5EF4-FFF2-40B4-BE49-F238E27FC236}">
                  <a16:creationId xmlns:a16="http://schemas.microsoft.com/office/drawing/2014/main" id="{4EAA5C09-A057-4457-9179-D3508932F0CE}"/>
                </a:ext>
              </a:extLst>
            </p:cNvPr>
            <p:cNvSpPr txBox="1"/>
            <p:nvPr/>
          </p:nvSpPr>
          <p:spPr>
            <a:xfrm>
              <a:off x="895564" y="2292286"/>
              <a:ext cx="1266532" cy="483540"/>
            </a:xfrm>
            <a:prstGeom prst="rect">
              <a:avLst/>
            </a:prstGeom>
            <a:noFill/>
          </p:spPr>
          <p:txBody>
            <a:bodyPr wrap="square" rtlCol="0">
              <a:spAutoFit/>
            </a:bodyPr>
            <a:lstStyle/>
            <a:p>
              <a:r>
                <a:rPr lang="fr-CA" sz="1200">
                  <a:solidFill>
                    <a:schemeClr val="accent6">
                      <a:lumMod val="50000"/>
                    </a:schemeClr>
                  </a:solidFill>
                  <a:latin typeface="Arial" panose="020B0604020202020204" pitchFamily="34" charset="0"/>
                  <a:cs typeface="Arial" panose="020B0604020202020204" pitchFamily="34" charset="0"/>
                </a:rPr>
                <a:t>Stupeur initiale et incrédulité</a:t>
              </a:r>
            </a:p>
          </p:txBody>
        </p:sp>
        <p:sp>
          <p:nvSpPr>
            <p:cNvPr id="25" name="TextBox 24">
              <a:extLst>
                <a:ext uri="{FF2B5EF4-FFF2-40B4-BE49-F238E27FC236}">
                  <a16:creationId xmlns:a16="http://schemas.microsoft.com/office/drawing/2014/main" id="{0251BA8F-F02F-4684-BFA2-339B97FB4731}"/>
                </a:ext>
              </a:extLst>
            </p:cNvPr>
            <p:cNvSpPr txBox="1"/>
            <p:nvPr/>
          </p:nvSpPr>
          <p:spPr>
            <a:xfrm>
              <a:off x="1685473" y="4050415"/>
              <a:ext cx="1419675" cy="870373"/>
            </a:xfrm>
            <a:prstGeom prst="rect">
              <a:avLst/>
            </a:prstGeom>
            <a:noFill/>
          </p:spPr>
          <p:txBody>
            <a:bodyPr wrap="square" rtlCol="0">
              <a:spAutoFit/>
            </a:bodyPr>
            <a:lstStyle/>
            <a:p>
              <a:r>
                <a:rPr lang="fr-CA" sz="1200">
                  <a:solidFill>
                    <a:schemeClr val="accent6">
                      <a:lumMod val="50000"/>
                    </a:schemeClr>
                  </a:solidFill>
                  <a:latin typeface="Arial" panose="020B0604020202020204" pitchFamily="34" charset="0"/>
                  <a:cs typeface="Arial" panose="020B0604020202020204" pitchFamily="34" charset="0"/>
                </a:rPr>
                <a:t>Sentiments de peur et de colère menant à la protestation</a:t>
              </a:r>
            </a:p>
          </p:txBody>
        </p:sp>
        <p:sp>
          <p:nvSpPr>
            <p:cNvPr id="26" name="TextBox 25">
              <a:extLst>
                <a:ext uri="{FF2B5EF4-FFF2-40B4-BE49-F238E27FC236}">
                  <a16:creationId xmlns:a16="http://schemas.microsoft.com/office/drawing/2014/main" id="{02BB73C8-579B-49D9-A107-E536848D3FA4}"/>
                </a:ext>
              </a:extLst>
            </p:cNvPr>
            <p:cNvSpPr txBox="1"/>
            <p:nvPr/>
          </p:nvSpPr>
          <p:spPr>
            <a:xfrm>
              <a:off x="5172927" y="3608835"/>
              <a:ext cx="1938467" cy="870373"/>
            </a:xfrm>
            <a:prstGeom prst="rect">
              <a:avLst/>
            </a:prstGeom>
            <a:noFill/>
          </p:spPr>
          <p:txBody>
            <a:bodyPr wrap="square" rtlCol="0">
              <a:spAutoFit/>
            </a:bodyPr>
            <a:lstStyle/>
            <a:p>
              <a:r>
                <a:rPr lang="fr-CA" sz="1200">
                  <a:solidFill>
                    <a:schemeClr val="accent6">
                      <a:lumMod val="50000"/>
                    </a:schemeClr>
                  </a:solidFill>
                  <a:latin typeface="Arial" panose="020B0604020202020204" pitchFamily="34" charset="0"/>
                  <a:cs typeface="Arial" panose="020B0604020202020204" pitchFamily="34" charset="0"/>
                </a:rPr>
                <a:t>Compréhension, enthousiasme et questionnement des employés</a:t>
              </a:r>
            </a:p>
          </p:txBody>
        </p:sp>
        <p:sp>
          <p:nvSpPr>
            <p:cNvPr id="27" name="TextBox 26">
              <a:extLst>
                <a:ext uri="{FF2B5EF4-FFF2-40B4-BE49-F238E27FC236}">
                  <a16:creationId xmlns:a16="http://schemas.microsoft.com/office/drawing/2014/main" id="{05F3E546-3287-40AB-B802-EE0D6AC6F169}"/>
                </a:ext>
              </a:extLst>
            </p:cNvPr>
            <p:cNvSpPr txBox="1"/>
            <p:nvPr/>
          </p:nvSpPr>
          <p:spPr>
            <a:xfrm>
              <a:off x="4585031" y="1990972"/>
              <a:ext cx="1419675" cy="676957"/>
            </a:xfrm>
            <a:prstGeom prst="rect">
              <a:avLst/>
            </a:prstGeom>
            <a:noFill/>
          </p:spPr>
          <p:txBody>
            <a:bodyPr wrap="square" rtlCol="0">
              <a:spAutoFit/>
            </a:bodyPr>
            <a:lstStyle/>
            <a:p>
              <a:r>
                <a:rPr lang="fr-CA" sz="1200">
                  <a:solidFill>
                    <a:schemeClr val="accent6">
                      <a:lumMod val="50000"/>
                    </a:schemeClr>
                  </a:solidFill>
                  <a:latin typeface="Arial" panose="020B0604020202020204" pitchFamily="34" charset="0"/>
                  <a:cs typeface="Arial" panose="020B0604020202020204" pitchFamily="34" charset="0"/>
                </a:rPr>
                <a:t>Apprendre à travailler avec le changement</a:t>
              </a:r>
            </a:p>
          </p:txBody>
        </p:sp>
        <p:sp>
          <p:nvSpPr>
            <p:cNvPr id="29" name="TextBox 28">
              <a:extLst>
                <a:ext uri="{FF2B5EF4-FFF2-40B4-BE49-F238E27FC236}">
                  <a16:creationId xmlns:a16="http://schemas.microsoft.com/office/drawing/2014/main" id="{062617AB-6DC3-4C46-ADF3-924C89CA34F5}"/>
                </a:ext>
              </a:extLst>
            </p:cNvPr>
            <p:cNvSpPr txBox="1"/>
            <p:nvPr/>
          </p:nvSpPr>
          <p:spPr>
            <a:xfrm>
              <a:off x="5786302" y="4914999"/>
              <a:ext cx="1578019" cy="322361"/>
            </a:xfrm>
            <a:prstGeom prst="rect">
              <a:avLst/>
            </a:prstGeom>
            <a:noFill/>
          </p:spPr>
          <p:txBody>
            <a:bodyPr wrap="square" rtlCol="0">
              <a:spAutoFit/>
            </a:bodyPr>
            <a:lstStyle/>
            <a:p>
              <a:pPr algn="r"/>
              <a:r>
                <a:rPr lang="fr-CA" sz="1400" i="1">
                  <a:latin typeface="Arial" panose="020B0604020202020204" pitchFamily="34" charset="0"/>
                  <a:cs typeface="Arial" panose="020B0604020202020204" pitchFamily="34" charset="0"/>
                </a:rPr>
                <a:t>Temps</a:t>
              </a:r>
              <a:endParaRPr lang="fr-CA" i="1">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1C711295-EFBB-4370-8A65-49D40DBA87E6}"/>
                </a:ext>
              </a:extLst>
            </p:cNvPr>
            <p:cNvSpPr txBox="1"/>
            <p:nvPr/>
          </p:nvSpPr>
          <p:spPr>
            <a:xfrm rot="16200000">
              <a:off x="-208758" y="2252323"/>
              <a:ext cx="1578019" cy="307777"/>
            </a:xfrm>
            <a:prstGeom prst="rect">
              <a:avLst/>
            </a:prstGeom>
            <a:noFill/>
          </p:spPr>
          <p:txBody>
            <a:bodyPr wrap="square" rtlCol="0">
              <a:spAutoFit/>
            </a:bodyPr>
            <a:lstStyle/>
            <a:p>
              <a:pPr algn="r"/>
              <a:r>
                <a:rPr lang="fr-CA" sz="1400" i="1">
                  <a:latin typeface="Arial" panose="020B0604020202020204" pitchFamily="34" charset="0"/>
                  <a:cs typeface="Arial" panose="020B0604020202020204" pitchFamily="34" charset="0"/>
                </a:rPr>
                <a:t>Rendement</a:t>
              </a:r>
              <a:endParaRPr lang="fr-CA" i="1">
                <a:latin typeface="Arial" panose="020B0604020202020204" pitchFamily="34" charset="0"/>
                <a:cs typeface="Arial" panose="020B0604020202020204" pitchFamily="34" charset="0"/>
              </a:endParaRPr>
            </a:p>
          </p:txBody>
        </p:sp>
        <p:pic>
          <p:nvPicPr>
            <p:cNvPr id="32" name="Graphic 31" descr="Surprised face with no fill">
              <a:extLst>
                <a:ext uri="{FF2B5EF4-FFF2-40B4-BE49-F238E27FC236}">
                  <a16:creationId xmlns:a16="http://schemas.microsoft.com/office/drawing/2014/main" id="{B3635091-EA6C-45BF-9324-CF1EBEF4F4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8753" y="2916522"/>
              <a:ext cx="548640" cy="548640"/>
            </a:xfrm>
            <a:prstGeom prst="rect">
              <a:avLst/>
            </a:prstGeom>
          </p:spPr>
        </p:pic>
        <p:pic>
          <p:nvPicPr>
            <p:cNvPr id="34" name="Graphic 33" descr="Neutral face with no fill">
              <a:extLst>
                <a:ext uri="{FF2B5EF4-FFF2-40B4-BE49-F238E27FC236}">
                  <a16:creationId xmlns:a16="http://schemas.microsoft.com/office/drawing/2014/main" id="{C38CF90C-34E3-4FCF-8DBF-4E8830BFE9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34774" y="3207335"/>
              <a:ext cx="548640" cy="548640"/>
            </a:xfrm>
            <a:prstGeom prst="rect">
              <a:avLst/>
            </a:prstGeom>
          </p:spPr>
        </p:pic>
        <p:pic>
          <p:nvPicPr>
            <p:cNvPr id="36" name="Graphic 35" descr="Worried face with no fill">
              <a:extLst>
                <a:ext uri="{FF2B5EF4-FFF2-40B4-BE49-F238E27FC236}">
                  <a16:creationId xmlns:a16="http://schemas.microsoft.com/office/drawing/2014/main" id="{E0429EC4-3C9B-44B9-83F6-0CEB3D37FBC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56755" y="3726359"/>
              <a:ext cx="548640" cy="548640"/>
            </a:xfrm>
            <a:prstGeom prst="rect">
              <a:avLst/>
            </a:prstGeom>
          </p:spPr>
        </p:pic>
        <p:pic>
          <p:nvPicPr>
            <p:cNvPr id="38" name="Graphic 37" descr="Grinning face with no fill">
              <a:extLst>
                <a:ext uri="{FF2B5EF4-FFF2-40B4-BE49-F238E27FC236}">
                  <a16:creationId xmlns:a16="http://schemas.microsoft.com/office/drawing/2014/main" id="{112AF510-A1D0-4440-9C80-1F280D90FA2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29756" y="1950745"/>
              <a:ext cx="548640" cy="548640"/>
            </a:xfrm>
            <a:prstGeom prst="rect">
              <a:avLst/>
            </a:prstGeom>
          </p:spPr>
        </p:pic>
      </p:grpSp>
      <p:sp>
        <p:nvSpPr>
          <p:cNvPr id="42" name="Flowchart: Off-page Connector 41">
            <a:extLst>
              <a:ext uri="{FF2B5EF4-FFF2-40B4-BE49-F238E27FC236}">
                <a16:creationId xmlns:a16="http://schemas.microsoft.com/office/drawing/2014/main" id="{BCEE7515-3524-472F-8F58-BF6E58A6FF68}"/>
              </a:ext>
            </a:extLst>
          </p:cNvPr>
          <p:cNvSpPr/>
          <p:nvPr/>
        </p:nvSpPr>
        <p:spPr>
          <a:xfrm>
            <a:off x="7431321" y="1475286"/>
            <a:ext cx="4158824" cy="353665"/>
          </a:xfrm>
          <a:prstGeom prst="flowChartOffpage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a:solidFill>
                  <a:schemeClr val="bg1"/>
                </a:solidFill>
                <a:latin typeface="Arial" panose="020B0604020202020204" pitchFamily="34" charset="0"/>
                <a:cs typeface="Arial" panose="020B0604020202020204" pitchFamily="34" charset="0"/>
              </a:rPr>
              <a:t>Un employé est en déni</a:t>
            </a:r>
          </a:p>
        </p:txBody>
      </p:sp>
      <p:sp>
        <p:nvSpPr>
          <p:cNvPr id="46" name="TextBox 45">
            <a:extLst>
              <a:ext uri="{FF2B5EF4-FFF2-40B4-BE49-F238E27FC236}">
                <a16:creationId xmlns:a16="http://schemas.microsoft.com/office/drawing/2014/main" id="{C1C564CC-726D-4AF9-9415-EA9A7827EF0B}"/>
              </a:ext>
            </a:extLst>
          </p:cNvPr>
          <p:cNvSpPr txBox="1"/>
          <p:nvPr/>
        </p:nvSpPr>
        <p:spPr>
          <a:xfrm>
            <a:off x="7431321" y="1844447"/>
            <a:ext cx="4158824" cy="830997"/>
          </a:xfrm>
          <a:prstGeom prst="rect">
            <a:avLst/>
          </a:prstGeom>
          <a:noFill/>
        </p:spPr>
        <p:txBody>
          <a:bodyPr wrap="square" rtlCol="0">
            <a:spAutoFit/>
          </a:bodyPr>
          <a:lstStyle/>
          <a:p>
            <a:pPr marL="285750" indent="-285750">
              <a:buFont typeface="Arial" panose="020B0604020202020204" pitchFamily="34" charset="0"/>
              <a:buChar char="•"/>
            </a:pPr>
            <a:r>
              <a:rPr lang="fr-CA" sz="1200" dirty="0"/>
              <a:t>Écoutez, posez des questions et expliquez comment et pourquoi le changement est requis</a:t>
            </a:r>
          </a:p>
          <a:p>
            <a:pPr marL="285750" indent="-285750">
              <a:buFont typeface="Arial" panose="020B0604020202020204" pitchFamily="34" charset="0"/>
              <a:buChar char="•"/>
            </a:pPr>
            <a:r>
              <a:rPr lang="fr-CA" sz="1200" dirty="0"/>
              <a:t>Mettez l’accent sur l’importance de la transition et encouragez-le à prendre le temps nécessaire</a:t>
            </a:r>
          </a:p>
        </p:txBody>
      </p:sp>
      <p:sp>
        <p:nvSpPr>
          <p:cNvPr id="43" name="Flowchart: Off-page Connector 42">
            <a:extLst>
              <a:ext uri="{FF2B5EF4-FFF2-40B4-BE49-F238E27FC236}">
                <a16:creationId xmlns:a16="http://schemas.microsoft.com/office/drawing/2014/main" id="{A95862EF-6835-47F7-810D-D13EB59C9F3C}"/>
              </a:ext>
            </a:extLst>
          </p:cNvPr>
          <p:cNvSpPr/>
          <p:nvPr/>
        </p:nvSpPr>
        <p:spPr>
          <a:xfrm>
            <a:off x="7431321" y="2814050"/>
            <a:ext cx="4158824" cy="353665"/>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a:solidFill>
                  <a:schemeClr val="bg1"/>
                </a:solidFill>
                <a:latin typeface="Arial" panose="020B0604020202020204" pitchFamily="34" charset="0"/>
                <a:cs typeface="Arial" panose="020B0604020202020204" pitchFamily="34" charset="0"/>
              </a:rPr>
              <a:t>Un employé résiste</a:t>
            </a:r>
          </a:p>
        </p:txBody>
      </p:sp>
      <p:sp>
        <p:nvSpPr>
          <p:cNvPr id="47" name="TextBox 46">
            <a:extLst>
              <a:ext uri="{FF2B5EF4-FFF2-40B4-BE49-F238E27FC236}">
                <a16:creationId xmlns:a16="http://schemas.microsoft.com/office/drawing/2014/main" id="{7610ADAC-96D2-4161-8E5B-D809086A6EA4}"/>
              </a:ext>
            </a:extLst>
          </p:cNvPr>
          <p:cNvSpPr txBox="1"/>
          <p:nvPr/>
        </p:nvSpPr>
        <p:spPr>
          <a:xfrm>
            <a:off x="7431321" y="3160430"/>
            <a:ext cx="4158824" cy="830997"/>
          </a:xfrm>
          <a:prstGeom prst="rect">
            <a:avLst/>
          </a:prstGeom>
          <a:noFill/>
        </p:spPr>
        <p:txBody>
          <a:bodyPr wrap="square" rtlCol="0">
            <a:spAutoFit/>
          </a:bodyPr>
          <a:lstStyle/>
          <a:p>
            <a:pPr marL="285750" indent="-285750">
              <a:buFont typeface="Arial" panose="020B0604020202020204" pitchFamily="34" charset="0"/>
              <a:buChar char="•"/>
            </a:pPr>
            <a:r>
              <a:rPr lang="fr-CA" sz="1200" dirty="0"/>
              <a:t>Récupérez des ressources, demandez à l’équipe de projet pour de l’aide</a:t>
            </a:r>
          </a:p>
          <a:p>
            <a:pPr marL="285750" indent="-285750">
              <a:buFont typeface="Arial" panose="020B0604020202020204" pitchFamily="34" charset="0"/>
              <a:buChar char="•"/>
            </a:pPr>
            <a:r>
              <a:rPr lang="fr-CA" sz="1200" dirty="0"/>
              <a:t>Soyez empathique tout en étant confiant que le changement sera réalisé avec succès</a:t>
            </a:r>
          </a:p>
        </p:txBody>
      </p:sp>
      <p:sp>
        <p:nvSpPr>
          <p:cNvPr id="44" name="Flowchart: Off-page Connector 43">
            <a:extLst>
              <a:ext uri="{FF2B5EF4-FFF2-40B4-BE49-F238E27FC236}">
                <a16:creationId xmlns:a16="http://schemas.microsoft.com/office/drawing/2014/main" id="{279DBB7C-9EAA-452F-95CC-784DB91B3516}"/>
              </a:ext>
            </a:extLst>
          </p:cNvPr>
          <p:cNvSpPr/>
          <p:nvPr/>
        </p:nvSpPr>
        <p:spPr>
          <a:xfrm>
            <a:off x="7431321" y="3937371"/>
            <a:ext cx="4158824" cy="353665"/>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a:solidFill>
                  <a:schemeClr val="bg1"/>
                </a:solidFill>
                <a:latin typeface="Arial" panose="020B0604020202020204" pitchFamily="34" charset="0"/>
                <a:cs typeface="Arial" panose="020B0604020202020204" pitchFamily="34" charset="0"/>
              </a:rPr>
              <a:t>Un employé explore</a:t>
            </a:r>
          </a:p>
        </p:txBody>
      </p:sp>
      <p:sp>
        <p:nvSpPr>
          <p:cNvPr id="48" name="TextBox 47">
            <a:extLst>
              <a:ext uri="{FF2B5EF4-FFF2-40B4-BE49-F238E27FC236}">
                <a16:creationId xmlns:a16="http://schemas.microsoft.com/office/drawing/2014/main" id="{36C29F3A-8516-44CE-8C66-B51F2F37DA86}"/>
              </a:ext>
            </a:extLst>
          </p:cNvPr>
          <p:cNvSpPr txBox="1"/>
          <p:nvPr/>
        </p:nvSpPr>
        <p:spPr>
          <a:xfrm>
            <a:off x="7431321" y="4306532"/>
            <a:ext cx="4281572" cy="646331"/>
          </a:xfrm>
          <a:prstGeom prst="rect">
            <a:avLst/>
          </a:prstGeom>
          <a:noFill/>
        </p:spPr>
        <p:txBody>
          <a:bodyPr wrap="square" rtlCol="0">
            <a:spAutoFit/>
          </a:bodyPr>
          <a:lstStyle/>
          <a:p>
            <a:pPr marL="285750" indent="-285750">
              <a:buFont typeface="Arial" panose="020B0604020202020204" pitchFamily="34" charset="0"/>
              <a:buChar char="•"/>
            </a:pPr>
            <a:r>
              <a:rPr lang="fr-CA" sz="1200" dirty="0"/>
              <a:t>Fournissez du matériel de formation et des documents à lire</a:t>
            </a:r>
          </a:p>
          <a:p>
            <a:pPr marL="285750" indent="-285750">
              <a:buFont typeface="Arial" panose="020B0604020202020204" pitchFamily="34" charset="0"/>
              <a:buChar char="•"/>
            </a:pPr>
            <a:r>
              <a:rPr lang="fr-CA" sz="1200" dirty="0"/>
              <a:t>Organisez des réunions d’équipe régulières et invitez-les à faire part de leur enthousiasme avec les autres</a:t>
            </a:r>
          </a:p>
        </p:txBody>
      </p:sp>
      <p:sp>
        <p:nvSpPr>
          <p:cNvPr id="45" name="Flowchart: Off-page Connector 44">
            <a:extLst>
              <a:ext uri="{FF2B5EF4-FFF2-40B4-BE49-F238E27FC236}">
                <a16:creationId xmlns:a16="http://schemas.microsoft.com/office/drawing/2014/main" id="{B399EB39-A3D7-4EC0-9D48-E3D784BD2DD7}"/>
              </a:ext>
            </a:extLst>
          </p:cNvPr>
          <p:cNvSpPr/>
          <p:nvPr/>
        </p:nvSpPr>
        <p:spPr>
          <a:xfrm>
            <a:off x="7431321" y="5060692"/>
            <a:ext cx="4158824" cy="353665"/>
          </a:xfrm>
          <a:prstGeom prst="flowChartOffpage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a:solidFill>
                  <a:schemeClr val="bg1"/>
                </a:solidFill>
                <a:latin typeface="Arial" panose="020B0604020202020204" pitchFamily="34" charset="0"/>
                <a:cs typeface="Arial" panose="020B0604020202020204" pitchFamily="34" charset="0"/>
              </a:rPr>
              <a:t>Un employé s’engage</a:t>
            </a:r>
          </a:p>
        </p:txBody>
      </p:sp>
      <p:sp>
        <p:nvSpPr>
          <p:cNvPr id="49" name="TextBox 48">
            <a:extLst>
              <a:ext uri="{FF2B5EF4-FFF2-40B4-BE49-F238E27FC236}">
                <a16:creationId xmlns:a16="http://schemas.microsoft.com/office/drawing/2014/main" id="{78CC5D01-D6DD-4F92-AA98-55AB1B20A00F}"/>
              </a:ext>
            </a:extLst>
          </p:cNvPr>
          <p:cNvSpPr txBox="1"/>
          <p:nvPr/>
        </p:nvSpPr>
        <p:spPr>
          <a:xfrm>
            <a:off x="7431321" y="5429852"/>
            <a:ext cx="4158824" cy="830997"/>
          </a:xfrm>
          <a:prstGeom prst="rect">
            <a:avLst/>
          </a:prstGeom>
          <a:noFill/>
        </p:spPr>
        <p:txBody>
          <a:bodyPr wrap="square" rtlCol="0">
            <a:spAutoFit/>
          </a:bodyPr>
          <a:lstStyle/>
          <a:p>
            <a:pPr marL="285750" indent="-285750">
              <a:buFont typeface="Arial" panose="020B0604020202020204" pitchFamily="34" charset="0"/>
              <a:buChar char="•"/>
            </a:pPr>
            <a:r>
              <a:rPr lang="fr-CA" sz="1200" dirty="0"/>
              <a:t>Créez des occasions pour discuter et collaborer, invitez tous les employés aux évènements excitants liés au changement</a:t>
            </a:r>
          </a:p>
          <a:p>
            <a:pPr marL="285750" indent="-285750">
              <a:buFont typeface="Arial" panose="020B0604020202020204" pitchFamily="34" charset="0"/>
              <a:buChar char="•"/>
            </a:pPr>
            <a:r>
              <a:rPr lang="fr-CA" sz="1200" dirty="0"/>
              <a:t>Trouvez des moyens d’améliorer la transition pour les autres</a:t>
            </a:r>
          </a:p>
        </p:txBody>
      </p:sp>
    </p:spTree>
    <p:extLst>
      <p:ext uri="{BB962C8B-B14F-4D97-AF65-F5344CB8AC3E}">
        <p14:creationId xmlns:p14="http://schemas.microsoft.com/office/powerpoint/2010/main" val="986189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DEEDC-78CB-455A-88E5-C11ACC34C166}"/>
              </a:ext>
            </a:extLst>
          </p:cNvPr>
          <p:cNvSpPr>
            <a:spLocks noGrp="1"/>
          </p:cNvSpPr>
          <p:nvPr>
            <p:ph type="title"/>
          </p:nvPr>
        </p:nvSpPr>
        <p:spPr/>
        <p:txBody>
          <a:bodyPr>
            <a:normAutofit/>
          </a:bodyPr>
          <a:lstStyle/>
          <a:p>
            <a:r>
              <a:rPr lang="fr-CA" dirty="0"/>
              <a:t>Soutien pour les réactions au changement</a:t>
            </a:r>
          </a:p>
        </p:txBody>
      </p:sp>
      <p:graphicFrame>
        <p:nvGraphicFramePr>
          <p:cNvPr id="3" name="Table 3">
            <a:extLst>
              <a:ext uri="{FF2B5EF4-FFF2-40B4-BE49-F238E27FC236}">
                <a16:creationId xmlns:a16="http://schemas.microsoft.com/office/drawing/2014/main" id="{E7791355-EA68-49FC-98F3-255E75AC144F}"/>
              </a:ext>
            </a:extLst>
          </p:cNvPr>
          <p:cNvGraphicFramePr>
            <a:graphicFrameLocks noGrp="1"/>
          </p:cNvGraphicFramePr>
          <p:nvPr>
            <p:extLst>
              <p:ext uri="{D42A27DB-BD31-4B8C-83A1-F6EECF244321}">
                <p14:modId xmlns:p14="http://schemas.microsoft.com/office/powerpoint/2010/main" val="4125075645"/>
              </p:ext>
            </p:extLst>
          </p:nvPr>
        </p:nvGraphicFramePr>
        <p:xfrm>
          <a:off x="573932" y="1416354"/>
          <a:ext cx="10999228" cy="4287520"/>
        </p:xfrm>
        <a:graphic>
          <a:graphicData uri="http://schemas.openxmlformats.org/drawingml/2006/table">
            <a:tbl>
              <a:tblPr firstRow="1" bandRow="1">
                <a:tableStyleId>{1FECB4D8-DB02-4DC6-A0A2-4F2EBAE1DC90}</a:tableStyleId>
              </a:tblPr>
              <a:tblGrid>
                <a:gridCol w="3998067">
                  <a:extLst>
                    <a:ext uri="{9D8B030D-6E8A-4147-A177-3AD203B41FA5}">
                      <a16:colId xmlns:a16="http://schemas.microsoft.com/office/drawing/2014/main" val="228452001"/>
                    </a:ext>
                  </a:extLst>
                </a:gridCol>
                <a:gridCol w="7001161">
                  <a:extLst>
                    <a:ext uri="{9D8B030D-6E8A-4147-A177-3AD203B41FA5}">
                      <a16:colId xmlns:a16="http://schemas.microsoft.com/office/drawing/2014/main" val="18114196"/>
                    </a:ext>
                  </a:extLst>
                </a:gridCol>
              </a:tblGrid>
              <a:tr h="370840">
                <a:tc>
                  <a:txBody>
                    <a:bodyPr/>
                    <a:lstStyle/>
                    <a:p>
                      <a:r>
                        <a:rPr lang="fr-CA" sz="1400" noProof="0" dirty="0">
                          <a:latin typeface="Arial" panose="020B0604020202020204" pitchFamily="34" charset="0"/>
                          <a:cs typeface="Arial" panose="020B0604020202020204" pitchFamily="34" charset="0"/>
                        </a:rPr>
                        <a:t>Réactions les plus communes</a:t>
                      </a:r>
                    </a:p>
                  </a:txBody>
                  <a:tcPr/>
                </a:tc>
                <a:tc>
                  <a:txBody>
                    <a:bodyPr/>
                    <a:lstStyle/>
                    <a:p>
                      <a:pPr algn="l"/>
                      <a:r>
                        <a:rPr lang="fr-CA" sz="1400" noProof="0" dirty="0">
                          <a:latin typeface="Arial" panose="020B0604020202020204" pitchFamily="34" charset="0"/>
                          <a:cs typeface="Arial" panose="020B0604020202020204" pitchFamily="34" charset="0"/>
                        </a:rPr>
                        <a:t>Stratégies de soutien</a:t>
                      </a:r>
                    </a:p>
                  </a:txBody>
                  <a:tcPr/>
                </a:tc>
                <a:extLst>
                  <a:ext uri="{0D108BD9-81ED-4DB2-BD59-A6C34878D82A}">
                    <a16:rowId xmlns:a16="http://schemas.microsoft.com/office/drawing/2014/main" val="3209461497"/>
                  </a:ext>
                </a:extLst>
              </a:tr>
              <a:tr h="370840">
                <a:tc>
                  <a:txBody>
                    <a:bodyPr/>
                    <a:lstStyle/>
                    <a:p>
                      <a:r>
                        <a:rPr lang="fr-CA" sz="1300" noProof="0">
                          <a:latin typeface="Arial" panose="020B0604020202020204" pitchFamily="34" charset="0"/>
                          <a:cs typeface="Arial" panose="020B0604020202020204" pitchFamily="34" charset="0"/>
                        </a:rPr>
                        <a:t>Je suis incertain, mal à l’aise, confus, agacé ou craintif</a:t>
                      </a:r>
                    </a:p>
                  </a:txBody>
                  <a:tcPr/>
                </a:tc>
                <a:tc>
                  <a:txBody>
                    <a:bodyPr/>
                    <a:lstStyle/>
                    <a:p>
                      <a:r>
                        <a:rPr lang="fr-CA" sz="1300" noProof="0">
                          <a:latin typeface="Arial" panose="020B0604020202020204" pitchFamily="34" charset="0"/>
                          <a:cs typeface="Arial" panose="020B0604020202020204" pitchFamily="34" charset="0"/>
                        </a:rPr>
                        <a:t>Reconnaissez les sentiments et les réactions des membres de l'équipe face au changement. Créez un espace sûr qui permet aux gens de s'adapter à leur propre rythme et où il est acceptable de faire des erreurs et d'apprendre les uns des autres.</a:t>
                      </a:r>
                    </a:p>
                  </a:txBody>
                  <a:tcPr/>
                </a:tc>
                <a:extLst>
                  <a:ext uri="{0D108BD9-81ED-4DB2-BD59-A6C34878D82A}">
                    <a16:rowId xmlns:a16="http://schemas.microsoft.com/office/drawing/2014/main" val="3090799374"/>
                  </a:ext>
                </a:extLst>
              </a:tr>
              <a:tr h="370840">
                <a:tc>
                  <a:txBody>
                    <a:bodyPr/>
                    <a:lstStyle/>
                    <a:p>
                      <a:r>
                        <a:rPr lang="fr-CA" sz="1300" noProof="0">
                          <a:latin typeface="Arial" panose="020B0604020202020204" pitchFamily="34" charset="0"/>
                          <a:cs typeface="Arial" panose="020B0604020202020204" pitchFamily="34" charset="0"/>
                        </a:rPr>
                        <a:t>Je me peux pas accepter le changement sans comprendre la transition</a:t>
                      </a:r>
                    </a:p>
                  </a:txBody>
                  <a:tcPr/>
                </a:tc>
                <a:tc>
                  <a:txBody>
                    <a:bodyPr/>
                    <a:lstStyle/>
                    <a:p>
                      <a:r>
                        <a:rPr lang="fr-CA" sz="1300" noProof="0">
                          <a:latin typeface="Arial" panose="020B0604020202020204" pitchFamily="34" charset="0"/>
                          <a:cs typeface="Arial" panose="020B0604020202020204" pitchFamily="34" charset="0"/>
                        </a:rPr>
                        <a:t>Reconnaissez ce qui est différent et ce que vous allez ressentir. Soyez patient et laissez le temps aux gens de faire le deuil de l'état actuel et d'accepter une nouvelle réalité.</a:t>
                      </a:r>
                    </a:p>
                  </a:txBody>
                  <a:tcPr/>
                </a:tc>
                <a:extLst>
                  <a:ext uri="{0D108BD9-81ED-4DB2-BD59-A6C34878D82A}">
                    <a16:rowId xmlns:a16="http://schemas.microsoft.com/office/drawing/2014/main" val="867015333"/>
                  </a:ext>
                </a:extLst>
              </a:tr>
              <a:tr h="370840">
                <a:tc>
                  <a:txBody>
                    <a:bodyPr/>
                    <a:lstStyle/>
                    <a:p>
                      <a:r>
                        <a:rPr lang="fr-CA" sz="1300" noProof="0">
                          <a:latin typeface="Arial" panose="020B0604020202020204" pitchFamily="34" charset="0"/>
                          <a:cs typeface="Arial" panose="020B0604020202020204" pitchFamily="34" charset="0"/>
                        </a:rPr>
                        <a:t>Je n’ai pas ce dont j’ai besoin pour faire face au changement ou je n’ai pas les outils, les compétences ou les ressources requis pour changer</a:t>
                      </a:r>
                    </a:p>
                  </a:txBody>
                  <a:tcPr/>
                </a:tc>
                <a:tc>
                  <a:txBody>
                    <a:bodyPr/>
                    <a:lstStyle/>
                    <a:p>
                      <a:r>
                        <a:rPr lang="fr-CA" sz="1300" noProof="0">
                          <a:latin typeface="Arial" panose="020B0604020202020204" pitchFamily="34" charset="0"/>
                          <a:cs typeface="Arial" panose="020B0604020202020204" pitchFamily="34" charset="0"/>
                        </a:rPr>
                        <a:t>Assistez à toutes les séances d'information et lisez toutes les communications destinées aux gestionnaires du personnel et aux employés. Restez attentif aux besoins de chacun et orientez-les en fonction des ressources disponibles.</a:t>
                      </a:r>
                    </a:p>
                  </a:txBody>
                  <a:tcPr/>
                </a:tc>
                <a:extLst>
                  <a:ext uri="{0D108BD9-81ED-4DB2-BD59-A6C34878D82A}">
                    <a16:rowId xmlns:a16="http://schemas.microsoft.com/office/drawing/2014/main" val="2988034347"/>
                  </a:ext>
                </a:extLst>
              </a:tr>
              <a:tr h="370840">
                <a:tc>
                  <a:txBody>
                    <a:bodyPr/>
                    <a:lstStyle/>
                    <a:p>
                      <a:r>
                        <a:rPr lang="fr-CA" sz="1300" noProof="0">
                          <a:latin typeface="Arial" panose="020B0604020202020204" pitchFamily="34" charset="0"/>
                          <a:cs typeface="Arial" panose="020B0604020202020204" pitchFamily="34" charset="0"/>
                        </a:rPr>
                        <a:t>Je ne suis pas prêt pour le changement, mais les autres le sont</a:t>
                      </a:r>
                    </a:p>
                  </a:txBody>
                  <a:tcPr/>
                </a:tc>
                <a:tc>
                  <a:txBody>
                    <a:bodyPr/>
                    <a:lstStyle/>
                    <a:p>
                      <a:r>
                        <a:rPr lang="fr-CA" sz="1300" noProof="0">
                          <a:latin typeface="Arial" panose="020B0604020202020204" pitchFamily="34" charset="0"/>
                          <a:cs typeface="Arial" panose="020B0604020202020204" pitchFamily="34" charset="0"/>
                        </a:rPr>
                        <a:t>Trouvez des expériences communes aux membres de l'équipe et permettez-leur de travailler en collaboration. Mobilisez les premiers adoptants à travailler dans l'incertitude.</a:t>
                      </a:r>
                    </a:p>
                  </a:txBody>
                  <a:tcPr/>
                </a:tc>
                <a:extLst>
                  <a:ext uri="{0D108BD9-81ED-4DB2-BD59-A6C34878D82A}">
                    <a16:rowId xmlns:a16="http://schemas.microsoft.com/office/drawing/2014/main" val="2846503103"/>
                  </a:ext>
                </a:extLst>
              </a:tr>
              <a:tr h="370840">
                <a:tc>
                  <a:txBody>
                    <a:bodyPr/>
                    <a:lstStyle/>
                    <a:p>
                      <a:r>
                        <a:rPr lang="fr-CA" sz="1300" kern="1200" noProof="0">
                          <a:solidFill>
                            <a:schemeClr val="dk1"/>
                          </a:solidFill>
                          <a:latin typeface="Arial" panose="020B0604020202020204" pitchFamily="34" charset="0"/>
                          <a:ea typeface="+mn-ea"/>
                          <a:cs typeface="Arial" panose="020B0604020202020204" pitchFamily="34" charset="0"/>
                        </a:rPr>
                        <a:t>J'ai trop à faire en ce moment</a:t>
                      </a:r>
                    </a:p>
                  </a:txBody>
                  <a:tcPr/>
                </a:tc>
                <a:tc>
                  <a:txBody>
                    <a:bodyPr/>
                    <a:lstStyle/>
                    <a:p>
                      <a:r>
                        <a:rPr lang="fr-CA" sz="1300" noProof="0">
                          <a:latin typeface="Arial" panose="020B0604020202020204" pitchFamily="34" charset="0"/>
                          <a:cs typeface="Arial" panose="020B0604020202020204" pitchFamily="34" charset="0"/>
                        </a:rPr>
                        <a:t>Gérez le changement progressivement si possible, mais donnez la priorité aux initiatives de changement au fur et à mesure qu'elles sont lancées par l'équipe de projet. Gardez les lignes de communication ouvertes et célébrez les petites réussites.</a:t>
                      </a:r>
                    </a:p>
                  </a:txBody>
                  <a:tcPr/>
                </a:tc>
                <a:extLst>
                  <a:ext uri="{0D108BD9-81ED-4DB2-BD59-A6C34878D82A}">
                    <a16:rowId xmlns:a16="http://schemas.microsoft.com/office/drawing/2014/main" val="4084415169"/>
                  </a:ext>
                </a:extLst>
              </a:tr>
              <a:tr h="370840">
                <a:tc>
                  <a:txBody>
                    <a:bodyPr/>
                    <a:lstStyle/>
                    <a:p>
                      <a:r>
                        <a:rPr lang="fr-CA" sz="1300" noProof="0" dirty="0">
                          <a:latin typeface="Arial" panose="020B0604020202020204" pitchFamily="34" charset="0"/>
                          <a:cs typeface="Arial" panose="020B0604020202020204" pitchFamily="34" charset="0"/>
                        </a:rPr>
                        <a:t>Je veux juste retourner à l’ancienne façon de faire les choses</a:t>
                      </a:r>
                    </a:p>
                  </a:txBody>
                  <a:tcPr/>
                </a:tc>
                <a:tc>
                  <a:txBody>
                    <a:bodyPr/>
                    <a:lstStyle/>
                    <a:p>
                      <a:r>
                        <a:rPr lang="fr-CA" sz="1300" noProof="0" dirty="0">
                          <a:latin typeface="Arial" panose="020B0604020202020204" pitchFamily="34" charset="0"/>
                          <a:cs typeface="Arial" panose="020B0604020202020204" pitchFamily="34" charset="0"/>
                        </a:rPr>
                        <a:t>Faites des rappels réguliers pour vous assurer que les instructions, les attentes et les actions sont bien comprises par tous les employés ainsi qu’où ils peuvent trouver des outils et des ressources.</a:t>
                      </a:r>
                    </a:p>
                  </a:txBody>
                  <a:tcPr/>
                </a:tc>
                <a:extLst>
                  <a:ext uri="{0D108BD9-81ED-4DB2-BD59-A6C34878D82A}">
                    <a16:rowId xmlns:a16="http://schemas.microsoft.com/office/drawing/2014/main" val="3169899449"/>
                  </a:ext>
                </a:extLst>
              </a:tr>
            </a:tbl>
          </a:graphicData>
        </a:graphic>
      </p:graphicFrame>
      <p:sp>
        <p:nvSpPr>
          <p:cNvPr id="6" name="TextBox 5">
            <a:extLst>
              <a:ext uri="{FF2B5EF4-FFF2-40B4-BE49-F238E27FC236}">
                <a16:creationId xmlns:a16="http://schemas.microsoft.com/office/drawing/2014/main" id="{A3D5E637-4E3C-416C-8880-10F329AC1531}"/>
              </a:ext>
            </a:extLst>
          </p:cNvPr>
          <p:cNvSpPr txBox="1"/>
          <p:nvPr/>
        </p:nvSpPr>
        <p:spPr>
          <a:xfrm>
            <a:off x="573932" y="5732809"/>
            <a:ext cx="10999228" cy="523220"/>
          </a:xfrm>
          <a:prstGeom prst="rect">
            <a:avLst/>
          </a:prstGeom>
          <a:noFill/>
        </p:spPr>
        <p:txBody>
          <a:bodyPr wrap="square">
            <a:spAutoFit/>
          </a:bodyPr>
          <a:lstStyle/>
          <a:p>
            <a:r>
              <a:rPr lang="en-US" sz="1400" dirty="0">
                <a:solidFill>
                  <a:sysClr val="windowText" lastClr="000000"/>
                </a:solidFill>
                <a:effectLst/>
                <a:latin typeface="Arial" panose="020B0604020202020204" pitchFamily="34" charset="0"/>
                <a:cs typeface="Arial" panose="020B0604020202020204" pitchFamily="34" charset="0"/>
              </a:rPr>
              <a:t>*</a:t>
            </a:r>
            <a:r>
              <a:rPr lang="fr-FR" sz="1400" dirty="0">
                <a:solidFill>
                  <a:sysClr val="windowText" lastClr="000000"/>
                </a:solidFill>
                <a:effectLst/>
                <a:latin typeface="Arial" panose="020B0604020202020204" pitchFamily="34" charset="0"/>
                <a:cs typeface="Arial" panose="020B0604020202020204" pitchFamily="34" charset="0"/>
              </a:rPr>
              <a:t> </a:t>
            </a:r>
            <a:r>
              <a:rPr lang="fr-FR" sz="1400" i="1" dirty="0">
                <a:solidFill>
                  <a:sysClr val="windowText" lastClr="000000"/>
                </a:solidFill>
                <a:latin typeface="Arial" panose="020B0604020202020204" pitchFamily="34" charset="0"/>
                <a:cs typeface="Arial" panose="020B0604020202020204" pitchFamily="34" charset="0"/>
              </a:rPr>
              <a:t>Sachez </a:t>
            </a:r>
            <a:r>
              <a:rPr lang="fr-FR" sz="1400" i="1" dirty="0">
                <a:solidFill>
                  <a:sysClr val="windowText" lastClr="000000"/>
                </a:solidFill>
                <a:effectLst/>
                <a:latin typeface="Arial" panose="020B0604020202020204" pitchFamily="34" charset="0"/>
                <a:cs typeface="Arial" panose="020B0604020202020204" pitchFamily="34" charset="0"/>
              </a:rPr>
              <a:t>que différents parcours seront proposés lors de notre session "Une journée dans la vie" afin d'explorer les différentes possibilités qu’offre votre nouvel espace de travail.</a:t>
            </a:r>
            <a:r>
              <a:rPr lang="en-US" sz="1400" i="1" dirty="0">
                <a:solidFill>
                  <a:sysClr val="windowText" lastClr="000000"/>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5071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309F0-47F5-4925-B6FC-5879D9DAFE9A}"/>
              </a:ext>
            </a:extLst>
          </p:cNvPr>
          <p:cNvSpPr>
            <a:spLocks noGrp="1"/>
          </p:cNvSpPr>
          <p:nvPr>
            <p:ph type="title"/>
          </p:nvPr>
        </p:nvSpPr>
        <p:spPr/>
        <p:txBody>
          <a:bodyPr/>
          <a:lstStyle/>
          <a:p>
            <a:r>
              <a:rPr lang="fr-CA" dirty="0"/>
              <a:t>Assurer son soutien et sa préparation</a:t>
            </a:r>
          </a:p>
        </p:txBody>
      </p:sp>
      <p:sp>
        <p:nvSpPr>
          <p:cNvPr id="6" name="TextBox 5">
            <a:extLst>
              <a:ext uri="{FF2B5EF4-FFF2-40B4-BE49-F238E27FC236}">
                <a16:creationId xmlns:a16="http://schemas.microsoft.com/office/drawing/2014/main" id="{3F722D3A-0ED8-4029-8434-2F0447B55A40}"/>
              </a:ext>
            </a:extLst>
          </p:cNvPr>
          <p:cNvSpPr txBox="1"/>
          <p:nvPr/>
        </p:nvSpPr>
        <p:spPr>
          <a:xfrm>
            <a:off x="763349" y="1370985"/>
            <a:ext cx="10497163" cy="1677382"/>
          </a:xfrm>
          <a:prstGeom prst="rect">
            <a:avLst/>
          </a:prstGeom>
          <a:noFill/>
        </p:spPr>
        <p:txBody>
          <a:bodyPr wrap="square" rtlCol="0">
            <a:spAutoFit/>
          </a:bodyPr>
          <a:lstStyle/>
          <a:p>
            <a:pPr>
              <a:spcAft>
                <a:spcPts val="600"/>
              </a:spcAft>
            </a:pPr>
            <a:r>
              <a:rPr lang="fr-FR" sz="1400" dirty="0">
                <a:latin typeface="Arial" panose="020B0604020202020204" pitchFamily="34" charset="0"/>
                <a:cs typeface="Arial" panose="020B0604020202020204" pitchFamily="34" charset="0"/>
              </a:rPr>
              <a:t>En tant que gestionnaire du personnel, vous jouez un rôle essentiel dans la stratégie globale de gestion du changement. Vos responsabilités quotidiennes consistent principalement à recueillir les réactions des membres de votre équipe, à les écouter et à répondre à leurs préoccupations tout en leur fournissant des informations opportunes afin de réussir l'adoption. </a:t>
            </a:r>
          </a:p>
          <a:p>
            <a:pPr>
              <a:spcAft>
                <a:spcPts val="600"/>
              </a:spcAft>
            </a:pPr>
            <a:r>
              <a:rPr lang="fr-FR" sz="1400" dirty="0">
                <a:latin typeface="Arial" panose="020B0604020202020204" pitchFamily="34" charset="0"/>
                <a:cs typeface="Arial" panose="020B0604020202020204" pitchFamily="34" charset="0"/>
              </a:rPr>
              <a:t>La préparation est cruciale pour un soutien efficace et une adoption réussie. Lisez attentivement le matériel du projet et la documentation à votre disposition pour comprendre et vous éduquer, vous gagnerez ainsi en confiance pour communiquer les informations. En fournissant des informations valables et en écoutant vos collègues, vous contribuerez à réduire les résistances, ce qui facilitera le maintien du changement.</a:t>
            </a:r>
            <a:endParaRPr lang="fr-CA" sz="1400" dirty="0">
              <a:latin typeface="Arial" panose="020B0604020202020204" pitchFamily="34" charset="0"/>
              <a:cs typeface="Arial" panose="020B0604020202020204" pitchFamily="34" charset="0"/>
            </a:endParaRPr>
          </a:p>
        </p:txBody>
      </p:sp>
      <p:grpSp>
        <p:nvGrpSpPr>
          <p:cNvPr id="16" name="Group 15" descr="A table showing 3 row explaining how to prepare yourself to support change management in 3 steps and how to prepare your team in 3 steps next to it">
            <a:extLst>
              <a:ext uri="{FF2B5EF4-FFF2-40B4-BE49-F238E27FC236}">
                <a16:creationId xmlns:a16="http://schemas.microsoft.com/office/drawing/2014/main" id="{38C0E7BD-D992-46A4-AC6D-2ABAF026D932}"/>
              </a:ext>
            </a:extLst>
          </p:cNvPr>
          <p:cNvGrpSpPr/>
          <p:nvPr/>
        </p:nvGrpSpPr>
        <p:grpSpPr>
          <a:xfrm>
            <a:off x="1714513" y="3048367"/>
            <a:ext cx="8619574" cy="3530173"/>
            <a:chOff x="1751923" y="2957759"/>
            <a:chExt cx="8619574" cy="3530173"/>
          </a:xfrm>
        </p:grpSpPr>
        <p:graphicFrame>
          <p:nvGraphicFramePr>
            <p:cNvPr id="8" name="Diagram 7">
              <a:extLst>
                <a:ext uri="{FF2B5EF4-FFF2-40B4-BE49-F238E27FC236}">
                  <a16:creationId xmlns:a16="http://schemas.microsoft.com/office/drawing/2014/main" id="{C462FE0E-C53B-4804-852A-7EF0C593AD40}"/>
                </a:ext>
              </a:extLst>
            </p:cNvPr>
            <p:cNvGraphicFramePr/>
            <p:nvPr>
              <p:extLst>
                <p:ext uri="{D42A27DB-BD31-4B8C-83A1-F6EECF244321}">
                  <p14:modId xmlns:p14="http://schemas.microsoft.com/office/powerpoint/2010/main" val="3892829377"/>
                </p:ext>
              </p:extLst>
            </p:nvPr>
          </p:nvGraphicFramePr>
          <p:xfrm>
            <a:off x="1862497" y="3394657"/>
            <a:ext cx="8509000" cy="859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D79AC28D-6FDC-4322-B5A2-FF06E6DF32A4}"/>
                </a:ext>
              </a:extLst>
            </p:cNvPr>
            <p:cNvGraphicFramePr/>
            <p:nvPr>
              <p:extLst>
                <p:ext uri="{D42A27DB-BD31-4B8C-83A1-F6EECF244321}">
                  <p14:modId xmlns:p14="http://schemas.microsoft.com/office/powerpoint/2010/main" val="3317761417"/>
                </p:ext>
              </p:extLst>
            </p:nvPr>
          </p:nvGraphicFramePr>
          <p:xfrm>
            <a:off x="1862497" y="4405176"/>
            <a:ext cx="8509000" cy="8598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agram 9">
              <a:extLst>
                <a:ext uri="{FF2B5EF4-FFF2-40B4-BE49-F238E27FC236}">
                  <a16:creationId xmlns:a16="http://schemas.microsoft.com/office/drawing/2014/main" id="{83F38EB6-BF92-4C77-9B4A-C0375D6E41BD}"/>
                </a:ext>
              </a:extLst>
            </p:cNvPr>
            <p:cNvGraphicFramePr/>
            <p:nvPr>
              <p:extLst>
                <p:ext uri="{D42A27DB-BD31-4B8C-83A1-F6EECF244321}">
                  <p14:modId xmlns:p14="http://schemas.microsoft.com/office/powerpoint/2010/main" val="1178118654"/>
                </p:ext>
              </p:extLst>
            </p:nvPr>
          </p:nvGraphicFramePr>
          <p:xfrm>
            <a:off x="1862497" y="5415696"/>
            <a:ext cx="8509000" cy="85984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1" name="TextBox 10">
              <a:extLst>
                <a:ext uri="{FF2B5EF4-FFF2-40B4-BE49-F238E27FC236}">
                  <a16:creationId xmlns:a16="http://schemas.microsoft.com/office/drawing/2014/main" id="{92403A23-01BD-4BBF-9E46-D6F359920A90}"/>
                </a:ext>
              </a:extLst>
            </p:cNvPr>
            <p:cNvSpPr txBox="1"/>
            <p:nvPr/>
          </p:nvSpPr>
          <p:spPr>
            <a:xfrm>
              <a:off x="2449908" y="2970064"/>
              <a:ext cx="2469696" cy="338554"/>
            </a:xfrm>
            <a:prstGeom prst="rect">
              <a:avLst/>
            </a:prstGeom>
            <a:noFill/>
          </p:spPr>
          <p:txBody>
            <a:bodyPr wrap="square" rtlCol="0">
              <a:spAutoFit/>
            </a:bodyPr>
            <a:lstStyle/>
            <a:p>
              <a:pPr algn="ctr"/>
              <a:r>
                <a:rPr lang="fr-CA" sz="1600" b="1" i="1">
                  <a:latin typeface="Arial" panose="020B0604020202020204" pitchFamily="34" charset="0"/>
                  <a:cs typeface="Arial" panose="020B0604020202020204" pitchFamily="34" charset="0"/>
                </a:rPr>
                <a:t>Vous préparer  </a:t>
              </a:r>
            </a:p>
          </p:txBody>
        </p:sp>
        <p:sp>
          <p:nvSpPr>
            <p:cNvPr id="12" name="TextBox 11">
              <a:extLst>
                <a:ext uri="{FF2B5EF4-FFF2-40B4-BE49-F238E27FC236}">
                  <a16:creationId xmlns:a16="http://schemas.microsoft.com/office/drawing/2014/main" id="{EC1706BA-FC9C-4192-B52D-63B9AEDDC892}"/>
                </a:ext>
              </a:extLst>
            </p:cNvPr>
            <p:cNvSpPr txBox="1"/>
            <p:nvPr/>
          </p:nvSpPr>
          <p:spPr>
            <a:xfrm>
              <a:off x="6585404" y="2957759"/>
              <a:ext cx="2469696" cy="338554"/>
            </a:xfrm>
            <a:prstGeom prst="rect">
              <a:avLst/>
            </a:prstGeom>
            <a:noFill/>
          </p:spPr>
          <p:txBody>
            <a:bodyPr wrap="square" rtlCol="0">
              <a:spAutoFit/>
            </a:bodyPr>
            <a:lstStyle/>
            <a:p>
              <a:pPr algn="ctr"/>
              <a:r>
                <a:rPr lang="fr-CA" sz="1600" b="1" i="1">
                  <a:latin typeface="Arial" panose="020B0604020202020204" pitchFamily="34" charset="0"/>
                  <a:cs typeface="Arial" panose="020B0604020202020204" pitchFamily="34" charset="0"/>
                </a:rPr>
                <a:t>Préparer votre équipe</a:t>
              </a:r>
            </a:p>
          </p:txBody>
        </p:sp>
        <p:sp>
          <p:nvSpPr>
            <p:cNvPr id="13" name="TextBox 12">
              <a:extLst>
                <a:ext uri="{FF2B5EF4-FFF2-40B4-BE49-F238E27FC236}">
                  <a16:creationId xmlns:a16="http://schemas.microsoft.com/office/drawing/2014/main" id="{F5C60C6D-13A4-4BCC-8564-AA56C5785337}"/>
                </a:ext>
              </a:extLst>
            </p:cNvPr>
            <p:cNvSpPr txBox="1"/>
            <p:nvPr/>
          </p:nvSpPr>
          <p:spPr>
            <a:xfrm>
              <a:off x="1751923" y="3161005"/>
              <a:ext cx="1574800" cy="1323439"/>
            </a:xfrm>
            <a:prstGeom prst="rect">
              <a:avLst/>
            </a:prstGeom>
            <a:noFill/>
          </p:spPr>
          <p:txBody>
            <a:bodyPr wrap="square" rtlCol="0">
              <a:spAutoFit/>
            </a:bodyPr>
            <a:lstStyle/>
            <a:p>
              <a:r>
                <a:rPr lang="fr-CA" sz="8000">
                  <a:solidFill>
                    <a:schemeClr val="bg1"/>
                  </a:solidFill>
                  <a:latin typeface="Arial" panose="020B0604020202020204" pitchFamily="34" charset="0"/>
                  <a:cs typeface="Arial" panose="020B0604020202020204" pitchFamily="34" charset="0"/>
                </a:rPr>
                <a:t>1</a:t>
              </a:r>
            </a:p>
          </p:txBody>
        </p:sp>
        <p:sp>
          <p:nvSpPr>
            <p:cNvPr id="14" name="TextBox 13">
              <a:extLst>
                <a:ext uri="{FF2B5EF4-FFF2-40B4-BE49-F238E27FC236}">
                  <a16:creationId xmlns:a16="http://schemas.microsoft.com/office/drawing/2014/main" id="{AD37D668-FD2A-4CE0-9C21-AC7325F6FB73}"/>
                </a:ext>
              </a:extLst>
            </p:cNvPr>
            <p:cNvSpPr txBox="1"/>
            <p:nvPr/>
          </p:nvSpPr>
          <p:spPr>
            <a:xfrm>
              <a:off x="1805263" y="4143066"/>
              <a:ext cx="1574800" cy="1323439"/>
            </a:xfrm>
            <a:prstGeom prst="rect">
              <a:avLst/>
            </a:prstGeom>
            <a:noFill/>
          </p:spPr>
          <p:txBody>
            <a:bodyPr wrap="square" rtlCol="0">
              <a:spAutoFit/>
            </a:bodyPr>
            <a:lstStyle/>
            <a:p>
              <a:r>
                <a:rPr lang="fr-CA" sz="8000">
                  <a:solidFill>
                    <a:schemeClr val="bg1"/>
                  </a:solidFill>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DE34B67D-97E7-4CA7-BB46-A7EC9B542FB9}"/>
                </a:ext>
              </a:extLst>
            </p:cNvPr>
            <p:cNvSpPr txBox="1"/>
            <p:nvPr/>
          </p:nvSpPr>
          <p:spPr>
            <a:xfrm>
              <a:off x="1812883" y="5164493"/>
              <a:ext cx="1574800" cy="1323439"/>
            </a:xfrm>
            <a:prstGeom prst="rect">
              <a:avLst/>
            </a:prstGeom>
            <a:noFill/>
          </p:spPr>
          <p:txBody>
            <a:bodyPr wrap="square" rtlCol="0">
              <a:spAutoFit/>
            </a:bodyPr>
            <a:lstStyle/>
            <a:p>
              <a:r>
                <a:rPr lang="fr-CA" sz="8000">
                  <a:solidFill>
                    <a:schemeClr val="bg1"/>
                  </a:solidFill>
                  <a:latin typeface="Arial" panose="020B0604020202020204" pitchFamily="34" charset="0"/>
                  <a:cs typeface="Arial" panose="020B0604020202020204" pitchFamily="34" charset="0"/>
                </a:rPr>
                <a:t>3</a:t>
              </a:r>
            </a:p>
          </p:txBody>
        </p:sp>
      </p:grpSp>
    </p:spTree>
    <p:extLst>
      <p:ext uri="{BB962C8B-B14F-4D97-AF65-F5344CB8AC3E}">
        <p14:creationId xmlns:p14="http://schemas.microsoft.com/office/powerpoint/2010/main" val="23493156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10458</TotalTime>
  <Words>5211</Words>
  <Application>Microsoft Office PowerPoint</Application>
  <PresentationFormat>Widescreen</PresentationFormat>
  <Paragraphs>488</Paragraphs>
  <Slides>24</Slides>
  <Notes>17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Calibri</vt:lpstr>
      <vt:lpstr>Calibri Light</vt:lpstr>
      <vt:lpstr>Georgia</vt:lpstr>
      <vt:lpstr>Helvetica</vt:lpstr>
      <vt:lpstr>Office Theme</vt:lpstr>
      <vt:lpstr>think-cell Slide</vt:lpstr>
      <vt:lpstr>Boîte à outils du gestionnaire du personnel</vt:lpstr>
      <vt:lpstr>Contenu de la boîte à outils</vt:lpstr>
      <vt:lpstr>Projet de transformation du milieu de travail</vt:lpstr>
      <vt:lpstr>Aperçu de la gestion d’une équipe dans le cadre d’un PTM</vt:lpstr>
      <vt:lpstr>Votre rôle à titre de gestionnaire du personnel</vt:lpstr>
      <vt:lpstr>Communiquer le changement</vt:lpstr>
      <vt:lpstr>Réagir au changement</vt:lpstr>
      <vt:lpstr>Soutien pour les réactions au changement</vt:lpstr>
      <vt:lpstr>Assurer son soutien et sa préparation</vt:lpstr>
      <vt:lpstr>Tactiques pour s’équiper tôt </vt:lpstr>
      <vt:lpstr>Phases pour les gestionnaires du personnel</vt:lpstr>
      <vt:lpstr>L’équipe de projet intégrée</vt:lpstr>
      <vt:lpstr>Soutien des employés</vt:lpstr>
      <vt:lpstr>Élaboration des chartes d’équipe</vt:lpstr>
      <vt:lpstr>Gestion des relations et des dynamiques d’équipe</vt:lpstr>
      <vt:lpstr>Gestion des questions et de la rétroaction</vt:lpstr>
      <vt:lpstr>Gestion de la résistance et élimination des barrières</vt:lpstr>
      <vt:lpstr>Gestion de la résistance et élimination des barrières (suite)</vt:lpstr>
      <vt:lpstr>Pleins feux sur le changement : Espaces de travail partagés</vt:lpstr>
      <vt:lpstr>Pleins feux sur le changement : Travail axé sur les activités</vt:lpstr>
      <vt:lpstr>Pleins feux sur le changement : Un écosystème d’espaces</vt:lpstr>
      <vt:lpstr>Pleins feux sur le changement : Casiers et espaces de rangement</vt:lpstr>
      <vt:lpstr>Pleins feux sur le changement : Accessibilité et ergonomie</vt:lpstr>
      <vt:lpstr>Références/ Renseignements complémentaires/Apprentissage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Genereux, Sophie (SPAC/PSPC) (elle-la / she-her)</cp:lastModifiedBy>
  <cp:revision>331</cp:revision>
  <dcterms:created xsi:type="dcterms:W3CDTF">2018-01-23T15:59:12Z</dcterms:created>
  <dcterms:modified xsi:type="dcterms:W3CDTF">2023-02-03T16:01:19Z</dcterms:modified>
</cp:coreProperties>
</file>