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6"/>
  </p:notesMasterIdLst>
  <p:handoutMasterIdLst>
    <p:handoutMasterId r:id="rId7"/>
  </p:handoutMasterIdLst>
  <p:sldIdLst>
    <p:sldId id="383" r:id="rId3"/>
    <p:sldId id="5062" r:id="rId4"/>
    <p:sldId id="5173" r:id="rId5"/>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Chantal Bemeur" initials="CB"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antal Bemeur" initials="CB" lastIdx="26" clrIdx="6">
    <p:extLst>
      <p:ext uri="{19B8F6BF-5375-455C-9EA6-DF929625EA0E}">
        <p15:presenceInfo xmlns:p15="http://schemas.microsoft.com/office/powerpoint/2012/main" userId="S-1-5-21-1097746622-914383597-1481268402-182385" providerId="AD"/>
      </p:ext>
    </p:extLst>
  </p:cmAuthor>
  <p:cmAuthor id="1" name="Microsoft Office User" initials="MOU" lastIdx="4" clrIdx="0"/>
  <p:cmAuthor id="8" name="Carine Pare" initials="CP" lastIdx="83" clrIdx="7">
    <p:extLst>
      <p:ext uri="{19B8F6BF-5375-455C-9EA6-DF929625EA0E}">
        <p15:presenceInfo xmlns:p15="http://schemas.microsoft.com/office/powerpoint/2012/main" userId="S-1-5-21-1097746622-914383597-1481268402-287317" providerId="AD"/>
      </p:ext>
    </p:extLst>
  </p:cmAuthor>
  <p:cmAuthor id="2" name="Jeremy N Gooden" initials="JNG" lastIdx="1" clrIdx="1"/>
  <p:cmAuthor id="9" name="Isabelle Dupel" initials="ID" lastIdx="57" clrIdx="8">
    <p:extLst>
      <p:ext uri="{19B8F6BF-5375-455C-9EA6-DF929625EA0E}">
        <p15:presenceInfo xmlns:p15="http://schemas.microsoft.com/office/powerpoint/2012/main" userId="S-1-5-21-1097746622-914383597-1481268402-191382" providerId="AD"/>
      </p:ext>
    </p:extLst>
  </p:cmAuthor>
  <p:cmAuthor id="3" name="Microsoft Office User" initials="Office [5]" lastIdx="1" clrIdx="2"/>
  <p:cmAuthor id="10" name="Lisa Goodlet" initials="LG" lastIdx="1" clrIdx="9">
    <p:extLst>
      <p:ext uri="{19B8F6BF-5375-455C-9EA6-DF929625EA0E}">
        <p15:presenceInfo xmlns:p15="http://schemas.microsoft.com/office/powerpoint/2012/main" userId="S-1-5-21-1097746622-914383597-1481268402-296533" providerId="AD"/>
      </p:ext>
    </p:extLst>
  </p:cmAuthor>
  <p:cmAuthor id="4" name="Microsoft Office User" initials="Office [3]" lastIdx="1" clrIdx="3"/>
  <p:cmAuthor id="11" name="Irma Tabakovic" initials="IT" lastIdx="23" clrIdx="10">
    <p:extLst>
      <p:ext uri="{19B8F6BF-5375-455C-9EA6-DF929625EA0E}">
        <p15:presenceInfo xmlns:p15="http://schemas.microsoft.com/office/powerpoint/2012/main" userId="S-1-5-21-1097746622-914383597-1481268402-208649" providerId="AD"/>
      </p:ext>
    </p:extLst>
  </p:cmAuthor>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F9F"/>
    <a:srgbClr val="FFFFAF"/>
    <a:srgbClr val="A80000"/>
    <a:srgbClr val="DAC8B4"/>
    <a:srgbClr val="D5A99B"/>
    <a:srgbClr val="E3C7AB"/>
    <a:srgbClr val="D09F90"/>
    <a:srgbClr val="398B7B"/>
    <a:srgbClr val="ACDED3"/>
    <a:srgbClr val="A3D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8" autoAdjust="0"/>
    <p:restoredTop sz="96323" autoAdjust="0"/>
  </p:normalViewPr>
  <p:slideViewPr>
    <p:cSldViewPr snapToGrid="0">
      <p:cViewPr varScale="1">
        <p:scale>
          <a:sx n="109" d="100"/>
          <a:sy n="109" d="100"/>
        </p:scale>
        <p:origin x="684" y="96"/>
      </p:cViewPr>
      <p:guideLst>
        <p:guide orient="horz" pos="2160"/>
        <p:guide pos="3840"/>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346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ADD ANIMATION: Have each section come in individually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33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380411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6">
            <a:extLst>
              <a:ext uri="{FF2B5EF4-FFF2-40B4-BE49-F238E27FC236}">
                <a16:creationId xmlns:a16="http://schemas.microsoft.com/office/drawing/2014/main" id="{B313E449-AF87-2545-978C-35A6F4CF96C4}"/>
              </a:ext>
            </a:extLst>
          </p:cNvPr>
          <p:cNvSpPr>
            <a:spLocks noGrp="1"/>
          </p:cNvSpPr>
          <p:nvPr>
            <p:ph type="body" sz="quarter" idx="14"/>
          </p:nvPr>
        </p:nvSpPr>
        <p:spPr>
          <a:xfrm>
            <a:off x="528638" y="200025"/>
            <a:ext cx="2428875" cy="236533"/>
          </a:xfrm>
          <a:prstGeom prst="rect">
            <a:avLst/>
          </a:prstGeom>
        </p:spPr>
        <p:txBody>
          <a:bodyPr>
            <a:normAutofit/>
          </a:bodyPr>
          <a:lstStyle>
            <a:lvl1pPr marL="0" indent="0" algn="l">
              <a:lnSpc>
                <a:spcPct val="100000"/>
              </a:lnSpc>
              <a:buNone/>
              <a:defRPr sz="800"/>
            </a:lvl1pPr>
          </a:lstStyle>
          <a:p>
            <a:pPr lvl="0"/>
            <a:r>
              <a:rPr lang="en-US"/>
              <a:t>Edit Master text styles</a:t>
            </a:r>
          </a:p>
        </p:txBody>
      </p:sp>
    </p:spTree>
    <p:extLst>
      <p:ext uri="{BB962C8B-B14F-4D97-AF65-F5344CB8AC3E}">
        <p14:creationId xmlns:p14="http://schemas.microsoft.com/office/powerpoint/2010/main" val="889682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6"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57159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a:prstGeom prst="rect">
            <a:avLst/>
          </a:prstGeo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565901" y="5589241"/>
            <a:ext cx="626100" cy="288925"/>
          </a:xfrm>
          <a:prstGeom prst="rect">
            <a:avLst/>
          </a:prstGeom>
          <a:ln/>
        </p:spPr>
        <p:txBody>
          <a:bodyPr/>
          <a:lstStyle>
            <a:lvl1pPr>
              <a:defRPr sz="1400" b="0">
                <a:latin typeface="+mj-lt"/>
              </a:defRPr>
            </a:lvl1pPr>
          </a:lstStyle>
          <a:p>
            <a:pPr>
              <a:defRPr/>
            </a:pPr>
            <a:fld id="{CED21A0C-2E3E-4652-8FB0-B1028A97061C}" type="slidenum">
              <a:rPr lang="en-US" altLang="en-US" smtClean="0"/>
              <a:pPr>
                <a:defRPr/>
              </a:pPr>
              <a:t>‹#›</a:t>
            </a:fld>
            <a:endParaRPr lang="en-US" altLang="en-US"/>
          </a:p>
        </p:txBody>
      </p:sp>
    </p:spTree>
    <p:extLst>
      <p:ext uri="{BB962C8B-B14F-4D97-AF65-F5344CB8AC3E}">
        <p14:creationId xmlns:p14="http://schemas.microsoft.com/office/powerpoint/2010/main" val="769349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a:prstGeom prst="rect">
            <a:avLst/>
          </a:prstGeo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26DA66C1-2C78-4776-B34D-B900153256A5}" type="slidenum">
              <a:rPr lang="en-US" altLang="en-US">
                <a:solidFill>
                  <a:srgbClr val="5B1A51"/>
                </a:solidFill>
              </a:rPr>
              <a:pPr>
                <a:defRPr/>
              </a:pPr>
              <a:t>‹#›</a:t>
            </a:fld>
            <a:endParaRPr lang="en-US" altLang="en-US">
              <a:solidFill>
                <a:srgbClr val="5B1A51"/>
              </a:solidFill>
            </a:endParaRPr>
          </a:p>
        </p:txBody>
      </p:sp>
    </p:spTree>
    <p:extLst>
      <p:ext uri="{BB962C8B-B14F-4D97-AF65-F5344CB8AC3E}">
        <p14:creationId xmlns:p14="http://schemas.microsoft.com/office/powerpoint/2010/main" val="340072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2009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64042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AFFC-2DE0-D215-E68C-A0DBBBF87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A2BFEC4-2D53-716B-2B0A-332E7FF28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8AB1921-1D0D-BDAD-BB61-29FA929C9752}"/>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4099808F-15A2-59FF-533B-6728866A75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CB6739-99E3-FE1B-15E9-2AE3738838D2}"/>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479573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5A03-85D7-792F-FC4F-0B32BB3995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F1A330D-55FB-D619-A13E-46E5B5DAC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B3F7A1-D223-D6AF-047F-0C438A118119}"/>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86EDB1AF-A821-6DE8-384A-30CDED52B5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6D93DF-9869-0AC3-2ACE-98C3EAD415A5}"/>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055366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6C3C-3E48-745A-0626-F4E60AA2A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83C0FA2-FB77-7FE8-DA87-991A0A8DB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0F23CB-DFED-DF8E-938B-B4992C780C93}"/>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E06F0AE0-C158-048B-3029-8AC570619D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38EC9D-605D-5C19-7156-4B230EF7309C}"/>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4133062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7EC3-E463-FF2F-4F80-92E574F267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60FEBD-67A3-F900-AFF9-93122B3B8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49E5AA-B830-20DD-BEEA-8D2B6DF6A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252AAD1-4B91-735A-52DD-16ECB4B338CC}"/>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AFFD3F0C-C1AC-A5C8-F9C0-64424919E3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1B8BC47-666E-B8D5-9D17-9DA1FFDABA89}"/>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87830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31D3-E555-F5A5-779D-C994F176730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47050B6-5769-4248-A7F7-3AA473257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B11053-3130-C9B9-F5A0-A7C5C50D6D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EC2D3B-60E1-E57A-1E73-4CD142C9A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F09B6-DDB8-437C-6650-8C4DF134D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D0F48D9-38DB-B090-820C-C0E3FF22AE17}"/>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8" name="Footer Placeholder 7">
            <a:extLst>
              <a:ext uri="{FF2B5EF4-FFF2-40B4-BE49-F238E27FC236}">
                <a16:creationId xmlns:a16="http://schemas.microsoft.com/office/drawing/2014/main" id="{116A1F21-10B7-E6FF-9E2F-500337EA9C2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65338DF-67D2-1016-CB5F-C37B1D830AA1}"/>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642439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C367-A8EB-6E59-78ED-EEADAFB8E09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86E6954-AF2F-D7F3-A964-08CC3D6E8A31}"/>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4" name="Footer Placeholder 3">
            <a:extLst>
              <a:ext uri="{FF2B5EF4-FFF2-40B4-BE49-F238E27FC236}">
                <a16:creationId xmlns:a16="http://schemas.microsoft.com/office/drawing/2014/main" id="{CA19B073-64E0-E524-14FD-E514070802B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222CC95-1F13-D936-DFBA-3D9E8B859D63}"/>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734754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D5A1B-F64A-BFD5-4301-5223CCD1CE03}"/>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3" name="Footer Placeholder 2">
            <a:extLst>
              <a:ext uri="{FF2B5EF4-FFF2-40B4-BE49-F238E27FC236}">
                <a16:creationId xmlns:a16="http://schemas.microsoft.com/office/drawing/2014/main" id="{6BC47ED9-FC6D-738A-72C3-BABB74B3B8F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83B98DF-C89C-51A4-40E0-510A6E33ADDD}"/>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554569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7C33-E302-9078-6F49-B23C80D05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36922BD-78AF-CD40-0940-FDE7E3D88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75E5F7F-8469-664F-4EBC-CD1C3A4A3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7246F-6FA2-5466-D846-B9C7F06F45A8}"/>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BF5D3539-FC46-F292-4930-26C62362CE5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4D032E-CC00-919A-8AB9-288E66D055A6}"/>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390588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A4E4-051D-AAA3-A93F-72F11BF32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DA94EC0-80CC-ADFF-0E23-BFBB81804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0889E7D-EF81-2EA0-DDA0-05E9957B8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6E6A1-2A7B-D436-46B2-42C2294DFBC1}"/>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2DC756E5-CA77-9254-F6E1-532D636274D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3C32DE-44E0-725E-F467-C70BE7AB9264}"/>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603387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72EA-793A-5822-1C14-715F1E6176F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58EC3D-BEEF-5AB5-3D19-9F679AF463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13066E-B482-E9C3-7BFD-52792F26625D}"/>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1C6D5A32-3490-ABF5-3814-EB31B8F37C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FC1F317-0D20-B5F0-25E6-2B7EA31EE638}"/>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49907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8A6C3F-D9B1-9A47-EDBF-54CF8ECC6B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15A8246-4769-61F4-A4FD-C56ACC665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9A31500-F112-F290-3910-44FD012D65E0}"/>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BE4E76D6-BA02-CD6D-0465-842FD941F7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19EC1E-1955-A602-0E6C-20236E2A3FDC}"/>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4112100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29738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38"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2" imgW="473" imgH="473" progId="TCLayout.ActiveDocument.1">
                  <p:embed/>
                </p:oleObj>
              </mc:Choice>
              <mc:Fallback>
                <p:oleObj name="think-cell Slide" r:id="rId32" imgW="473" imgH="473" progId="TCLayout.ActiveDocument.1">
                  <p:embed/>
                  <p:pic>
                    <p:nvPicPr>
                      <p:cNvPr id="4" name="Object 3" hidden="1"/>
                      <p:cNvPicPr/>
                      <p:nvPr/>
                    </p:nvPicPr>
                    <p:blipFill>
                      <a:blip r:embed="rId33"/>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34"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5" cstate="email">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552450" y="6374859"/>
            <a:ext cx="2036645" cy="250665"/>
          </a:xfrm>
          <a:prstGeom prst="rect">
            <a:avLst/>
          </a:prstGeom>
        </p:spPr>
      </p:pic>
      <p:pic>
        <p:nvPicPr>
          <p:cNvPr id="13" name="Content Placeholder 10">
            <a:extLst>
              <a:ext uri="{FF2B5EF4-FFF2-40B4-BE49-F238E27FC236}">
                <a16:creationId xmlns:a16="http://schemas.microsoft.com/office/drawing/2014/main" id="{D9B4A3D7-3805-10FF-4071-212DAF79E6C7}"/>
              </a:ext>
              <a:ext uri="{C183D7F6-B498-43B3-948B-1728B52AA6E4}">
                <adec:decorative xmlns:adec="http://schemas.microsoft.com/office/drawing/2017/decorative" val="1"/>
              </a:ext>
            </a:extLst>
          </p:cNvPr>
          <p:cNvPicPr>
            <a:picLocks noChangeAspect="1"/>
          </p:cNvPicPr>
          <p:nvPr userDrawn="1"/>
        </p:nvPicPr>
        <p:blipFill rotWithShape="1">
          <a:blip r:embed="rId37" cstate="screen">
            <a:extLst>
              <a:ext uri="{28A0092B-C50C-407E-A947-70E740481C1C}">
                <a14:useLocalDpi xmlns:a14="http://schemas.microsoft.com/office/drawing/2010/main"/>
              </a:ext>
            </a:extLst>
          </a:blip>
          <a:srcRect t="-1" r="-9471"/>
          <a:stretch/>
        </p:blipFill>
        <p:spPr>
          <a:xfrm>
            <a:off x="10677239" y="218466"/>
            <a:ext cx="1429838" cy="355276"/>
          </a:xfrm>
          <a:prstGeom prst="rect">
            <a:avLst/>
          </a:prstGeom>
        </p:spPr>
      </p:pic>
      <p:pic>
        <p:nvPicPr>
          <p:cNvPr id="14" name="Image 9">
            <a:extLst>
              <a:ext uri="{FF2B5EF4-FFF2-40B4-BE49-F238E27FC236}">
                <a16:creationId xmlns:a16="http://schemas.microsoft.com/office/drawing/2014/main" id="{FD5AD015-2656-BC2B-C7EC-3FFF2A59BC73}"/>
              </a:ext>
              <a:ext uri="{C183D7F6-B498-43B3-948B-1728B52AA6E4}">
                <adec:decorative xmlns:adec="http://schemas.microsoft.com/office/drawing/2017/decorative" val="1"/>
              </a:ext>
            </a:extLst>
          </p:cNvPr>
          <p:cNvPicPr>
            <a:picLocks noChangeAspect="1"/>
          </p:cNvPicPr>
          <p:nvPr userDrawn="1"/>
        </p:nvPicPr>
        <p:blipFill rotWithShape="1">
          <a:blip r:embed="rId38" cstate="screen">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 id="2147483676" r:id="rId25"/>
    <p:sldLayoutId id="2147483677" r:id="rId26"/>
    <p:sldLayoutId id="2147483679" r:id="rId27"/>
    <p:sldLayoutId id="2147483680" r:id="rId28"/>
    <p:sldLayoutId id="2147483682" r:id="rId29"/>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AEBEA-D65C-F453-7814-486655DEB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38F573-D0C2-2403-5B0C-E72D4226F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730FF5-1660-5482-FCFE-7D81AC49B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C5C600C8-FAD2-5BBE-FA0E-CA566E51C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98B6C71-D1F2-8CB4-31C2-133CC84B6A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BF80B-8D37-46EF-9ED2-6394093797A2}" type="slidenum">
              <a:rPr lang="en-CA" smtClean="0"/>
              <a:t>‹#›</a:t>
            </a:fld>
            <a:endParaRPr lang="en-CA"/>
          </a:p>
        </p:txBody>
      </p:sp>
    </p:spTree>
    <p:extLst>
      <p:ext uri="{BB962C8B-B14F-4D97-AF65-F5344CB8AC3E}">
        <p14:creationId xmlns:p14="http://schemas.microsoft.com/office/powerpoint/2010/main" val="15020009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view.officeapps.live.com/op/view.aspx?src=https%3A%2F%2Fwiki.gccollab.ca%2Fimages%2F5%2F5f%2FWTP_-_Townhall_Presentation.pptx&amp;wdOrigin=BROWSELINK"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hyperlink" Target="https://wiki.gccollab.ca/images/8/8f/WTP_-_A_day_in_my_ABW_FR.pptx" TargetMode="External"/><Relationship Id="rId5" Type="http://schemas.openxmlformats.org/officeDocument/2006/relationships/hyperlink" Target="https://wiki.gccollab.ca/images/1/1b/WTP_-_Pre-opening_Q_A_session_EN.pptx" TargetMode="External"/><Relationship Id="rId4" Type="http://schemas.openxmlformats.org/officeDocument/2006/relationships/hyperlink" Target="https://wiki.gccollab.ca/images/8/88/WTP_-_A_day_in_a_life_into_a_GCworkplace_EN.ppt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4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665" y="3063302"/>
            <a:ext cx="6672895" cy="476267"/>
          </a:xfrm>
        </p:spPr>
        <p:txBody>
          <a:bodyPr>
            <a:normAutofit fontScale="90000"/>
          </a:bodyPr>
          <a:lstStyle/>
          <a:p>
            <a:r>
              <a:rPr lang="en-CA" altLang="en-US" sz="2800" dirty="0">
                <a:solidFill>
                  <a:schemeClr val="accent3">
                    <a:lumMod val="75000"/>
                  </a:schemeClr>
                </a:solidFill>
                <a:latin typeface="Avenir Next LT Pro Demi" panose="020B0704020202020204" pitchFamily="34" charset="0"/>
                <a:ea typeface="+mn-ea"/>
                <a:cs typeface="+mn-cs"/>
              </a:rPr>
              <a:t>A DAY IN MY ACTIVITY-BASED WORKPLACE</a:t>
            </a:r>
          </a:p>
        </p:txBody>
      </p:sp>
      <p:sp>
        <p:nvSpPr>
          <p:cNvPr id="3" name="Subtitle 2"/>
          <p:cNvSpPr>
            <a:spLocks noGrp="1"/>
          </p:cNvSpPr>
          <p:nvPr>
            <p:ph type="subTitle" idx="1"/>
          </p:nvPr>
        </p:nvSpPr>
        <p:spPr>
          <a:xfrm>
            <a:off x="3886665" y="3539569"/>
            <a:ext cx="6140436" cy="326890"/>
          </a:xfrm>
        </p:spPr>
        <p:txBody>
          <a:bodyPr>
            <a:normAutofit lnSpcReduction="10000"/>
          </a:bodyPr>
          <a:lstStyle/>
          <a:p>
            <a:r>
              <a:rPr lang="en-US" sz="160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A presentation to help you define your own journey</a:t>
            </a:r>
          </a:p>
        </p:txBody>
      </p:sp>
      <p:pic>
        <p:nvPicPr>
          <p:cNvPr id="20" name="Content Placeholder 10">
            <a:extLst>
              <a:ext uri="{FF2B5EF4-FFF2-40B4-BE49-F238E27FC236}">
                <a16:creationId xmlns:a16="http://schemas.microsoft.com/office/drawing/2014/main" id="{793D4E70-5FCE-E872-5F5B-B089CE181C1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
        <p:nvSpPr>
          <p:cNvPr id="21" name="Rectangle 20">
            <a:extLst>
              <a:ext uri="{FF2B5EF4-FFF2-40B4-BE49-F238E27FC236}">
                <a16:creationId xmlns:a16="http://schemas.microsoft.com/office/drawing/2014/main" id="{7E868CE8-9A10-F397-486B-3A5199F9D07C}"/>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[PROJECT LOCATION]</a:t>
            </a:r>
          </a:p>
        </p:txBody>
      </p:sp>
      <p:sp>
        <p:nvSpPr>
          <p:cNvPr id="23" name="Subtitle 2">
            <a:extLst>
              <a:ext uri="{FF2B5EF4-FFF2-40B4-BE49-F238E27FC236}">
                <a16:creationId xmlns:a16="http://schemas.microsoft.com/office/drawing/2014/main" id="{FE6C572D-E0D7-37BA-0EB3-A5C689F3A098}"/>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spTree>
    <p:extLst>
      <p:ext uri="{BB962C8B-B14F-4D97-AF65-F5344CB8AC3E}">
        <p14:creationId xmlns:p14="http://schemas.microsoft.com/office/powerpoint/2010/main" val="378033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Shape 271"/>
        <p:cNvGrpSpPr/>
        <p:nvPr/>
      </p:nvGrpSpPr>
      <p:grpSpPr>
        <a:xfrm>
          <a:off x="0" y="0"/>
          <a:ext cx="0" cy="0"/>
          <a:chOff x="0" y="0"/>
          <a:chExt cx="0" cy="0"/>
        </a:xfrm>
      </p:grpSpPr>
      <p:sp>
        <p:nvSpPr>
          <p:cNvPr id="272" name="Google Shape;272;p2"/>
          <p:cNvSpPr txBox="1">
            <a:spLocks noGrp="1"/>
          </p:cNvSpPr>
          <p:nvPr>
            <p:ph type="title" idx="4294967295"/>
          </p:nvPr>
        </p:nvSpPr>
        <p:spPr>
          <a:xfrm>
            <a:off x="432170" y="515146"/>
            <a:ext cx="11175825" cy="83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CA" sz="3200" dirty="0">
                <a:solidFill>
                  <a:schemeClr val="accent5"/>
                </a:solidFill>
                <a:latin typeface="Arial Rounded MT Bold" panose="020F0704030504030204" pitchFamily="34" charset="0"/>
              </a:rPr>
              <a:t>How to use this document</a:t>
            </a:r>
            <a:endParaRPr lang="fr-FR" sz="3200" dirty="0">
              <a:solidFill>
                <a:schemeClr val="accent5"/>
              </a:solidFill>
              <a:latin typeface="Arial Rounded MT Bold" panose="020F0704030504030204" pitchFamily="34" charset="0"/>
            </a:endParaRPr>
          </a:p>
        </p:txBody>
      </p:sp>
      <p:sp>
        <p:nvSpPr>
          <p:cNvPr id="274" name="Google Shape;274;p2"/>
          <p:cNvSpPr txBox="1"/>
          <p:nvPr/>
        </p:nvSpPr>
        <p:spPr>
          <a:xfrm>
            <a:off x="4020105" y="145814"/>
            <a:ext cx="50087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73" name="Google Shape;273;p2"/>
          <p:cNvSpPr txBox="1"/>
          <p:nvPr/>
        </p:nvSpPr>
        <p:spPr>
          <a:xfrm>
            <a:off x="481711" y="1308050"/>
            <a:ext cx="11175825" cy="3970277"/>
          </a:xfrm>
          <a:prstGeom prst="rect">
            <a:avLst/>
          </a:prstGeom>
          <a:noFill/>
          <a:ln>
            <a:noFill/>
          </a:ln>
        </p:spPr>
        <p:txBody>
          <a:bodyPr spcFirstLastPara="1" wrap="square" lIns="91425" tIns="45700" rIns="91425" bIns="45700" anchor="t" anchorCtr="0">
            <a:spAutoFit/>
          </a:bodyPr>
          <a:lstStyle/>
          <a:p>
            <a:pPr algn="just"/>
            <a:r>
              <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This presentation is to be used to provide senior leaders, people managers and employees an example of a workday in an activity-based workplace (ABW). It can be used as a complement to other activities such as the </a:t>
            </a:r>
            <a:r>
              <a:rPr lang="en-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3"/>
              </a:rPr>
              <a:t>Employee Townhall</a:t>
            </a:r>
            <a:r>
              <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the </a:t>
            </a:r>
            <a:r>
              <a:rPr lang="en-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4"/>
              </a:rPr>
              <a:t>“A day in the life” presentation</a:t>
            </a:r>
            <a:r>
              <a:rPr lang="en-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a:t>
            </a:r>
            <a:r>
              <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and as a reminder during the </a:t>
            </a:r>
            <a:r>
              <a:rPr lang="en-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5"/>
              </a:rPr>
              <a:t>Preopening Q&amp;A session</a:t>
            </a:r>
            <a:r>
              <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a:t>
            </a:r>
          </a:p>
          <a:p>
            <a:pPr algn="just"/>
            <a:endPar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Please note that the presentation shows the journey of an employee who is very active and is taking full advantage of what an ABW has to offer so it is not necessarily representative of a typical employee’s journey in their new workplace.</a:t>
            </a:r>
          </a:p>
          <a:p>
            <a:pPr algn="just"/>
            <a:endParaRPr lang="en-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en-CA" i="1" dirty="0">
                <a:latin typeface="Calibri Light" panose="020F0302020204030204" pitchFamily="34" charset="0"/>
                <a:ea typeface="Calibri Light" panose="020F0302020204030204" pitchFamily="34" charset="0"/>
                <a:cs typeface="Calibri Light" panose="020F0302020204030204" pitchFamily="34" charset="0"/>
              </a:rPr>
              <a:t>* I</a:t>
            </a:r>
            <a:r>
              <a:rPr lang="en-CA" sz="1800" i="1" dirty="0">
                <a:effectLst/>
                <a:latin typeface="Calibri Light" panose="020F0302020204030204" pitchFamily="34" charset="0"/>
                <a:ea typeface="Calibri Light" panose="020F0302020204030204" pitchFamily="34" charset="0"/>
                <a:cs typeface="Calibri Light" panose="020F0302020204030204" pitchFamily="34" charset="0"/>
              </a:rPr>
              <a:t>t is essential to emphasize to all participants that </a:t>
            </a:r>
            <a:r>
              <a:rPr lang="en-CA" i="1" dirty="0">
                <a:latin typeface="Calibri Light" panose="020F0302020204030204" pitchFamily="34" charset="0"/>
                <a:ea typeface="Calibri Light" panose="020F0302020204030204" pitchFamily="34" charset="0"/>
                <a:cs typeface="Calibri Light" panose="020F0302020204030204" pitchFamily="34" charset="0"/>
              </a:rPr>
              <a:t>e</a:t>
            </a:r>
            <a:r>
              <a:rPr lang="en-CA" sz="1800" i="1" dirty="0">
                <a:effectLst/>
                <a:latin typeface="Calibri Light" panose="020F0302020204030204" pitchFamily="34" charset="0"/>
                <a:ea typeface="Calibri Light" panose="020F0302020204030204" pitchFamily="34" charset="0"/>
                <a:cs typeface="Calibri Light" panose="020F0302020204030204" pitchFamily="34" charset="0"/>
              </a:rPr>
              <a:t>veryone’s journey will be different and that they are encouraged to explore the various possibilities their new workplace has to offer. </a:t>
            </a:r>
            <a:endParaRPr lang="en-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CA"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CA" b="1" i="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t>Optional: </a:t>
            </a:r>
            <a:r>
              <a:rPr kumimoji="0" lang="en-CA" sz="1800" b="0" i="1" u="none" strike="noStrike" kern="1200" cap="none" spc="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Calibri"/>
              </a:rPr>
              <a:t>If you have access to </a:t>
            </a:r>
            <a:r>
              <a:rPr lang="en-CA" i="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a:rPr>
              <a:t>S</a:t>
            </a:r>
            <a:r>
              <a:rPr kumimoji="0" lang="en-CA" sz="1800" b="0" i="1" u="none" strike="noStrike" kern="1200" cap="none" spc="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Calibri"/>
              </a:rPr>
              <a:t>lido, Microsoft Forms, Survey Monkey, etc., you could also lead an interactive activity by offering a series of work activities where employees map their own journey using the said activities based on their schedule, their daily tasks and personal preferences. Of course, there is no right or wrong journey, but just different ways to work and use the available tools!</a:t>
            </a:r>
            <a:endParaRPr kumimoji="0" lang="en-CA" sz="1800" b="0" i="0" u="none" strike="noStrike" kern="1200" cap="none" spc="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Calibri"/>
            </a:endParaRPr>
          </a:p>
        </p:txBody>
      </p:sp>
      <p:sp>
        <p:nvSpPr>
          <p:cNvPr id="2" name="TextBox 1">
            <a:extLst>
              <a:ext uri="{FF2B5EF4-FFF2-40B4-BE49-F238E27FC236}">
                <a16:creationId xmlns:a16="http://schemas.microsoft.com/office/drawing/2014/main" id="{63BB0369-63C9-FEAE-F549-1C353F66B7FB}"/>
              </a:ext>
            </a:extLst>
          </p:cNvPr>
          <p:cNvSpPr txBox="1"/>
          <p:nvPr/>
        </p:nvSpPr>
        <p:spPr>
          <a:xfrm>
            <a:off x="432170" y="5983973"/>
            <a:ext cx="5407315" cy="276999"/>
          </a:xfrm>
          <a:prstGeom prst="rect">
            <a:avLst/>
          </a:prstGeom>
          <a:noFill/>
        </p:spPr>
        <p:txBody>
          <a:bodyPr wrap="square">
            <a:spAutoFit/>
          </a:bodyPr>
          <a:lstStyle/>
          <a:p>
            <a:r>
              <a:rPr lang="en-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hlinkClick r:id="rId6"/>
              </a:rPr>
              <a:t>FR version</a:t>
            </a:r>
            <a:endParaRPr lang="en-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electronics, circuit&#10;&#10;Description automatically generated">
            <a:extLst>
              <a:ext uri="{FF2B5EF4-FFF2-40B4-BE49-F238E27FC236}">
                <a16:creationId xmlns:a16="http://schemas.microsoft.com/office/drawing/2014/main" id="{87D025F5-4675-CF1D-BB49-552BAF9519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9544" y="86650"/>
            <a:ext cx="8607962" cy="6684699"/>
          </a:xfrm>
          <a:prstGeom prst="rect">
            <a:avLst/>
          </a:prstGeom>
        </p:spPr>
      </p:pic>
      <p:grpSp>
        <p:nvGrpSpPr>
          <p:cNvPr id="14" name="Group 13">
            <a:extLst>
              <a:ext uri="{FF2B5EF4-FFF2-40B4-BE49-F238E27FC236}">
                <a16:creationId xmlns:a16="http://schemas.microsoft.com/office/drawing/2014/main" id="{0E066634-33A1-AE07-F520-AB870E50FDCB}"/>
              </a:ext>
            </a:extLst>
          </p:cNvPr>
          <p:cNvGrpSpPr/>
          <p:nvPr/>
        </p:nvGrpSpPr>
        <p:grpSpPr>
          <a:xfrm>
            <a:off x="434319" y="2423801"/>
            <a:ext cx="2448019" cy="3131356"/>
            <a:chOff x="434319" y="2423801"/>
            <a:chExt cx="2448019" cy="3131356"/>
          </a:xfrm>
        </p:grpSpPr>
        <p:sp>
          <p:nvSpPr>
            <p:cNvPr id="12" name="Text Placeholder 3">
              <a:extLst>
                <a:ext uri="{FF2B5EF4-FFF2-40B4-BE49-F238E27FC236}">
                  <a16:creationId xmlns:a16="http://schemas.microsoft.com/office/drawing/2014/main" id="{BEAFE1D3-C06F-548B-A59E-7450FEDF017B}"/>
                </a:ext>
              </a:extLst>
            </p:cNvPr>
            <p:cNvSpPr txBox="1">
              <a:spLocks/>
            </p:cNvSpPr>
            <p:nvPr/>
          </p:nvSpPr>
          <p:spPr>
            <a:xfrm>
              <a:off x="434319" y="3956404"/>
              <a:ext cx="2448019" cy="1598753"/>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Let’s have a look at a typical day in the office.</a:t>
              </a:r>
            </a:p>
          </p:txBody>
        </p:sp>
        <p:pic>
          <p:nvPicPr>
            <p:cNvPr id="13" name="Picture 12" descr="Shape&#10;&#10;Description automatically generated with medium confidence">
              <a:extLst>
                <a:ext uri="{FF2B5EF4-FFF2-40B4-BE49-F238E27FC236}">
                  <a16:creationId xmlns:a16="http://schemas.microsoft.com/office/drawing/2014/main" id="{3D9AA7FC-4D44-14AA-408D-12AD5454C8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94990" y="2423801"/>
              <a:ext cx="759572" cy="1268408"/>
            </a:xfrm>
            <a:prstGeom prst="rect">
              <a:avLst/>
            </a:prstGeom>
          </p:spPr>
        </p:pic>
      </p:grpSp>
      <p:grpSp>
        <p:nvGrpSpPr>
          <p:cNvPr id="8" name="Group 7">
            <a:extLst>
              <a:ext uri="{FF2B5EF4-FFF2-40B4-BE49-F238E27FC236}">
                <a16:creationId xmlns:a16="http://schemas.microsoft.com/office/drawing/2014/main" id="{CC988D5C-CB70-DC36-0F6F-BB2379F5AA9F}"/>
              </a:ext>
            </a:extLst>
          </p:cNvPr>
          <p:cNvGrpSpPr/>
          <p:nvPr/>
        </p:nvGrpSpPr>
        <p:grpSpPr>
          <a:xfrm>
            <a:off x="443248" y="2206209"/>
            <a:ext cx="5846855" cy="3919296"/>
            <a:chOff x="411442" y="2283096"/>
            <a:chExt cx="5846855" cy="3919296"/>
          </a:xfrm>
        </p:grpSpPr>
        <p:pic>
          <p:nvPicPr>
            <p:cNvPr id="4" name="Picture 3">
              <a:extLst>
                <a:ext uri="{FF2B5EF4-FFF2-40B4-BE49-F238E27FC236}">
                  <a16:creationId xmlns:a16="http://schemas.microsoft.com/office/drawing/2014/main" id="{2EDFB703-BFF0-5217-7E04-CF9C024C0E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1442" y="2283096"/>
              <a:ext cx="2465709" cy="1538357"/>
            </a:xfrm>
            <a:prstGeom prst="roundRect">
              <a:avLst/>
            </a:prstGeom>
            <a:ln>
              <a:solidFill>
                <a:schemeClr val="bg2">
                  <a:lumMod val="90000"/>
                </a:schemeClr>
              </a:solidFill>
            </a:ln>
          </p:spPr>
        </p:pic>
        <p:sp>
          <p:nvSpPr>
            <p:cNvPr id="2" name="Text Placeholder 3">
              <a:extLst>
                <a:ext uri="{FF2B5EF4-FFF2-40B4-BE49-F238E27FC236}">
                  <a16:creationId xmlns:a16="http://schemas.microsoft.com/office/drawing/2014/main" id="{3DC4AB64-0E8C-76CF-0BB6-D8A2B6F96394}"/>
                </a:ext>
              </a:extLst>
            </p:cNvPr>
            <p:cNvSpPr txBox="1">
              <a:spLocks/>
            </p:cNvSpPr>
            <p:nvPr/>
          </p:nvSpPr>
          <p:spPr>
            <a:xfrm>
              <a:off x="435451" y="3906502"/>
              <a:ext cx="2774093" cy="2295890"/>
            </a:xfrm>
            <a:prstGeom prst="rect">
              <a:avLst/>
            </a:prstGeom>
            <a:solidFill>
              <a:schemeClr val="bg1"/>
            </a:solid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8:00 am - 8:05 am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ARRIVAL IN THE WORKPLACE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arrive at the office and make your way over to the Locker area near the entrance. You lock up any non-needed personal belongings in a locker. </a:t>
              </a:r>
              <a:endParaRPr kumimoji="0" lang="en-CA" sz="105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9371CBB2-34E5-525E-43CA-41D7EEACD316}"/>
                </a:ext>
              </a:extLst>
            </p:cNvPr>
            <p:cNvCxnSpPr>
              <a:cxnSpLocks/>
              <a:stCxn id="4" idx="3"/>
            </p:cNvCxnSpPr>
            <p:nvPr/>
          </p:nvCxnSpPr>
          <p:spPr>
            <a:xfrm flipV="1">
              <a:off x="2877151" y="2658152"/>
              <a:ext cx="3381146" cy="39412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677720E-908B-AA78-311F-51B6B8959D44}"/>
              </a:ext>
            </a:extLst>
          </p:cNvPr>
          <p:cNvGrpSpPr/>
          <p:nvPr/>
        </p:nvGrpSpPr>
        <p:grpSpPr>
          <a:xfrm>
            <a:off x="439121" y="2204663"/>
            <a:ext cx="5205387" cy="3773052"/>
            <a:chOff x="412988" y="2272808"/>
            <a:chExt cx="5205387" cy="3773052"/>
          </a:xfrm>
        </p:grpSpPr>
        <p:pic>
          <p:nvPicPr>
            <p:cNvPr id="5" name="Picture 4" descr="A picture containing text&#10;&#10;Description automatically generated">
              <a:extLst>
                <a:ext uri="{FF2B5EF4-FFF2-40B4-BE49-F238E27FC236}">
                  <a16:creationId xmlns:a16="http://schemas.microsoft.com/office/drawing/2014/main" id="{687DA653-A2CF-77A7-198B-BD0B38DAD52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2988" y="2272808"/>
              <a:ext cx="2465709" cy="1548852"/>
            </a:xfrm>
            <a:prstGeom prst="roundRect">
              <a:avLst/>
            </a:prstGeom>
            <a:ln>
              <a:solidFill>
                <a:schemeClr val="bg2">
                  <a:lumMod val="90000"/>
                </a:schemeClr>
              </a:solidFill>
            </a:ln>
          </p:spPr>
        </p:pic>
        <p:sp>
          <p:nvSpPr>
            <p:cNvPr id="6" name="Text Placeholder 3">
              <a:extLst>
                <a:ext uri="{FF2B5EF4-FFF2-40B4-BE49-F238E27FC236}">
                  <a16:creationId xmlns:a16="http://schemas.microsoft.com/office/drawing/2014/main" id="{4E137528-6FD4-D941-3C04-F2CB1A45C320}"/>
                </a:ext>
              </a:extLst>
            </p:cNvPr>
            <p:cNvSpPr txBox="1">
              <a:spLocks/>
            </p:cNvSpPr>
            <p:nvPr/>
          </p:nvSpPr>
          <p:spPr>
            <a:xfrm>
              <a:off x="434319" y="3906501"/>
              <a:ext cx="2909399" cy="2139359"/>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8:05 am - 10:00 am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USE A WORKSTATION FOR FOCUS WORK</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set yourself up at an available workstation in the Quiet area and spend some time doing focus work. </a:t>
              </a:r>
              <a:endParaRPr kumimoji="0" lang="en-CA" sz="13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01D6AF6A-3A40-E111-C351-3EA1B6081206}"/>
                </a:ext>
              </a:extLst>
            </p:cNvPr>
            <p:cNvCxnSpPr>
              <a:cxnSpLocks/>
              <a:stCxn id="5" idx="3"/>
            </p:cNvCxnSpPr>
            <p:nvPr/>
          </p:nvCxnSpPr>
          <p:spPr>
            <a:xfrm>
              <a:off x="2878697" y="3047234"/>
              <a:ext cx="2739678" cy="180757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EE9BEDA6-643D-46C1-8E46-CD7323B5ACF4}"/>
              </a:ext>
            </a:extLst>
          </p:cNvPr>
          <p:cNvGrpSpPr/>
          <p:nvPr/>
        </p:nvGrpSpPr>
        <p:grpSpPr>
          <a:xfrm>
            <a:off x="435139" y="2203399"/>
            <a:ext cx="4567935" cy="3496219"/>
            <a:chOff x="414179" y="2279101"/>
            <a:chExt cx="4567935" cy="3496219"/>
          </a:xfrm>
        </p:grpSpPr>
        <p:pic>
          <p:nvPicPr>
            <p:cNvPr id="16" name="Picture 15" descr="A picture containing text&#10;&#10;Description automatically generated">
              <a:extLst>
                <a:ext uri="{FF2B5EF4-FFF2-40B4-BE49-F238E27FC236}">
                  <a16:creationId xmlns:a16="http://schemas.microsoft.com/office/drawing/2014/main" id="{CDB65E8B-385B-F1A7-8401-A041BD52EF6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
            <a:stretch/>
          </p:blipFill>
          <p:spPr>
            <a:xfrm>
              <a:off x="414179" y="2279101"/>
              <a:ext cx="2472184" cy="1551192"/>
            </a:xfrm>
            <a:prstGeom prst="roundRect">
              <a:avLst/>
            </a:prstGeom>
            <a:ln>
              <a:solidFill>
                <a:schemeClr val="bg2">
                  <a:lumMod val="90000"/>
                </a:schemeClr>
              </a:solidFill>
            </a:ln>
          </p:spPr>
        </p:pic>
        <p:sp>
          <p:nvSpPr>
            <p:cNvPr id="17" name="Text Placeholder 3">
              <a:extLst>
                <a:ext uri="{FF2B5EF4-FFF2-40B4-BE49-F238E27FC236}">
                  <a16:creationId xmlns:a16="http://schemas.microsoft.com/office/drawing/2014/main" id="{99DF5EF1-AE9C-0952-200B-7BBF26AC38F2}"/>
                </a:ext>
              </a:extLst>
            </p:cNvPr>
            <p:cNvSpPr txBox="1">
              <a:spLocks/>
            </p:cNvSpPr>
            <p:nvPr/>
          </p:nvSpPr>
          <p:spPr>
            <a:xfrm>
              <a:off x="443464" y="3956403"/>
              <a:ext cx="2774093" cy="1818917"/>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10:00 am – 11:00 am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PARTICIPATE IN A VIRTUAL MEETING</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head to a focus room and participate in a virtual meeting with your colleagues who are working remotely.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4F6DBABA-5DA3-981B-10A9-F946351AED07}"/>
                </a:ext>
              </a:extLst>
            </p:cNvPr>
            <p:cNvCxnSpPr>
              <a:cxnSpLocks/>
              <a:stCxn id="16" idx="3"/>
            </p:cNvCxnSpPr>
            <p:nvPr/>
          </p:nvCxnSpPr>
          <p:spPr>
            <a:xfrm>
              <a:off x="2886363" y="3054697"/>
              <a:ext cx="2095751" cy="1005239"/>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F24FAF2-1DCE-050C-9316-DBA661D6C0EA}"/>
              </a:ext>
            </a:extLst>
          </p:cNvPr>
          <p:cNvGrpSpPr/>
          <p:nvPr/>
        </p:nvGrpSpPr>
        <p:grpSpPr>
          <a:xfrm>
            <a:off x="425994" y="2200312"/>
            <a:ext cx="5817215" cy="3925193"/>
            <a:chOff x="408771" y="2274043"/>
            <a:chExt cx="5817215" cy="3925193"/>
          </a:xfrm>
        </p:grpSpPr>
        <p:pic>
          <p:nvPicPr>
            <p:cNvPr id="22" name="Picture 21" descr="A picture containing furniture, seat, chair&#10;&#10;Description automatically generated">
              <a:extLst>
                <a:ext uri="{FF2B5EF4-FFF2-40B4-BE49-F238E27FC236}">
                  <a16:creationId xmlns:a16="http://schemas.microsoft.com/office/drawing/2014/main" id="{9A9B0C5B-D387-F5A3-B2C0-36CA367E4D1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08771" y="2274043"/>
              <a:ext cx="2485495" cy="1538564"/>
            </a:xfrm>
            <a:prstGeom prst="roundRect">
              <a:avLst/>
            </a:prstGeom>
            <a:ln>
              <a:solidFill>
                <a:schemeClr val="bg2">
                  <a:lumMod val="90000"/>
                </a:schemeClr>
              </a:solidFill>
            </a:ln>
          </p:spPr>
        </p:pic>
        <p:sp>
          <p:nvSpPr>
            <p:cNvPr id="26" name="Text Placeholder 3">
              <a:extLst>
                <a:ext uri="{FF2B5EF4-FFF2-40B4-BE49-F238E27FC236}">
                  <a16:creationId xmlns:a16="http://schemas.microsoft.com/office/drawing/2014/main" id="{35CD6C14-A563-2D48-3C64-65B70330E45F}"/>
                </a:ext>
              </a:extLst>
            </p:cNvPr>
            <p:cNvSpPr txBox="1">
              <a:spLocks/>
            </p:cNvSpPr>
            <p:nvPr/>
          </p:nvSpPr>
          <p:spPr>
            <a:xfrm>
              <a:off x="428947" y="3966688"/>
              <a:ext cx="2816665" cy="2232548"/>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fontScale="925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11:00 am – 12:00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ATTEND AN IN-PERSON MEETING</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meet with two coworkers at a Huddle in the Interactive Area, where you connect your laptop to the monitor via a wireless connection and have a conversation about some deliverables you have been working on.</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1A5252CE-7EEE-AEE7-EF8B-430C8ABFFF95}"/>
                </a:ext>
              </a:extLst>
            </p:cNvPr>
            <p:cNvCxnSpPr>
              <a:cxnSpLocks/>
              <a:stCxn id="22" idx="3"/>
            </p:cNvCxnSpPr>
            <p:nvPr/>
          </p:nvCxnSpPr>
          <p:spPr>
            <a:xfrm>
              <a:off x="2894266" y="3043325"/>
              <a:ext cx="3331720" cy="580284"/>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32B4079-52F6-F4E7-5AA7-2A6E59EB0516}"/>
              </a:ext>
            </a:extLst>
          </p:cNvPr>
          <p:cNvGrpSpPr/>
          <p:nvPr/>
        </p:nvGrpSpPr>
        <p:grpSpPr>
          <a:xfrm>
            <a:off x="434319" y="2216410"/>
            <a:ext cx="10734746" cy="4052238"/>
            <a:chOff x="420934" y="2283096"/>
            <a:chExt cx="10734746" cy="4052238"/>
          </a:xfrm>
        </p:grpSpPr>
        <p:pic>
          <p:nvPicPr>
            <p:cNvPr id="37" name="Picture 36">
              <a:extLst>
                <a:ext uri="{FF2B5EF4-FFF2-40B4-BE49-F238E27FC236}">
                  <a16:creationId xmlns:a16="http://schemas.microsoft.com/office/drawing/2014/main" id="{7DA56A13-9C7C-4787-903F-61DC4AC36FF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8947" y="2283096"/>
              <a:ext cx="2457021" cy="1535945"/>
            </a:xfrm>
            <a:prstGeom prst="roundRect">
              <a:avLst/>
            </a:prstGeom>
            <a:ln>
              <a:solidFill>
                <a:schemeClr val="bg2">
                  <a:lumMod val="90000"/>
                </a:schemeClr>
              </a:solidFill>
            </a:ln>
          </p:spPr>
        </p:pic>
        <p:sp>
          <p:nvSpPr>
            <p:cNvPr id="38" name="Text Placeholder 3">
              <a:extLst>
                <a:ext uri="{FF2B5EF4-FFF2-40B4-BE49-F238E27FC236}">
                  <a16:creationId xmlns:a16="http://schemas.microsoft.com/office/drawing/2014/main" id="{EA3BE695-78AC-BC29-FEA0-0E6B6A263FB6}"/>
                </a:ext>
              </a:extLst>
            </p:cNvPr>
            <p:cNvSpPr txBox="1">
              <a:spLocks/>
            </p:cNvSpPr>
            <p:nvPr/>
          </p:nvSpPr>
          <p:spPr>
            <a:xfrm>
              <a:off x="420934" y="3976972"/>
              <a:ext cx="2768011" cy="2358362"/>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12:00 pm – 12:30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HAVE LUNCH WITH COLLEAGUES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have lunch with some colleagues in the Lounge Area.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39" name="Straight Connector 38">
              <a:extLst>
                <a:ext uri="{FF2B5EF4-FFF2-40B4-BE49-F238E27FC236}">
                  <a16:creationId xmlns:a16="http://schemas.microsoft.com/office/drawing/2014/main" id="{5E8BD695-5CA3-0694-180B-847A5DB4F75A}"/>
                </a:ext>
              </a:extLst>
            </p:cNvPr>
            <p:cNvCxnSpPr>
              <a:cxnSpLocks/>
              <a:stCxn id="37" idx="3"/>
            </p:cNvCxnSpPr>
            <p:nvPr/>
          </p:nvCxnSpPr>
          <p:spPr>
            <a:xfrm flipV="1">
              <a:off x="2885968" y="2901596"/>
              <a:ext cx="8269712" cy="14947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782631F-5960-25EC-37D4-C828D1ED87C7}"/>
              </a:ext>
            </a:extLst>
          </p:cNvPr>
          <p:cNvGrpSpPr/>
          <p:nvPr/>
        </p:nvGrpSpPr>
        <p:grpSpPr>
          <a:xfrm>
            <a:off x="429130" y="2200755"/>
            <a:ext cx="6805983" cy="3708067"/>
            <a:chOff x="400463" y="2277797"/>
            <a:chExt cx="6805983" cy="3708067"/>
          </a:xfrm>
        </p:grpSpPr>
        <p:pic>
          <p:nvPicPr>
            <p:cNvPr id="45" name="Picture 44">
              <a:extLst>
                <a:ext uri="{FF2B5EF4-FFF2-40B4-BE49-F238E27FC236}">
                  <a16:creationId xmlns:a16="http://schemas.microsoft.com/office/drawing/2014/main" id="{F12BA613-0A15-C7C9-2DA3-93441E535628}"/>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00463" y="2277797"/>
              <a:ext cx="2457022" cy="1548852"/>
            </a:xfrm>
            <a:prstGeom prst="roundRect">
              <a:avLst/>
            </a:prstGeom>
            <a:ln>
              <a:solidFill>
                <a:schemeClr val="bg2">
                  <a:lumMod val="90000"/>
                </a:schemeClr>
              </a:solidFill>
            </a:ln>
          </p:spPr>
        </p:pic>
        <p:cxnSp>
          <p:nvCxnSpPr>
            <p:cNvPr id="46" name="Straight Connector 45">
              <a:extLst>
                <a:ext uri="{FF2B5EF4-FFF2-40B4-BE49-F238E27FC236}">
                  <a16:creationId xmlns:a16="http://schemas.microsoft.com/office/drawing/2014/main" id="{DF5924CB-C953-8F95-CE2A-296EDD9C19BE}"/>
                </a:ext>
              </a:extLst>
            </p:cNvPr>
            <p:cNvCxnSpPr>
              <a:cxnSpLocks/>
              <a:stCxn id="45" idx="3"/>
            </p:cNvCxnSpPr>
            <p:nvPr/>
          </p:nvCxnSpPr>
          <p:spPr>
            <a:xfrm>
              <a:off x="2857485" y="3052223"/>
              <a:ext cx="4348961" cy="1602155"/>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9" name="Text Placeholder 3">
              <a:extLst>
                <a:ext uri="{FF2B5EF4-FFF2-40B4-BE49-F238E27FC236}">
                  <a16:creationId xmlns:a16="http://schemas.microsoft.com/office/drawing/2014/main" id="{6CBDD135-C9C8-2FAB-178A-DE1580B02E8E}"/>
                </a:ext>
              </a:extLst>
            </p:cNvPr>
            <p:cNvSpPr txBox="1">
              <a:spLocks/>
            </p:cNvSpPr>
            <p:nvPr/>
          </p:nvSpPr>
          <p:spPr>
            <a:xfrm>
              <a:off x="440823" y="3992818"/>
              <a:ext cx="2815972" cy="1993046"/>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fontScale="92500" lnSpcReduction="1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12:30 pm – 2:00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4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USE A WORKSTATION FOR FOCUS WORK</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spend some time at an available workstation in the Quiet Area doing some focus work before your next meeting.</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25" name="Group 24">
            <a:extLst>
              <a:ext uri="{FF2B5EF4-FFF2-40B4-BE49-F238E27FC236}">
                <a16:creationId xmlns:a16="http://schemas.microsoft.com/office/drawing/2014/main" id="{AF13D6F3-28FA-78E9-F201-769D6633B95F}"/>
              </a:ext>
            </a:extLst>
          </p:cNvPr>
          <p:cNvGrpSpPr/>
          <p:nvPr/>
        </p:nvGrpSpPr>
        <p:grpSpPr>
          <a:xfrm>
            <a:off x="441223" y="1679055"/>
            <a:ext cx="9161839" cy="4401683"/>
            <a:chOff x="429727" y="1755471"/>
            <a:chExt cx="9161839" cy="4401683"/>
          </a:xfrm>
        </p:grpSpPr>
        <p:pic>
          <p:nvPicPr>
            <p:cNvPr id="53" name="Picture 52" descr="A picture containing text, person&#10;&#10;Description automatically generated">
              <a:extLst>
                <a:ext uri="{FF2B5EF4-FFF2-40B4-BE49-F238E27FC236}">
                  <a16:creationId xmlns:a16="http://schemas.microsoft.com/office/drawing/2014/main" id="{5F645777-5786-0EF8-94D6-5B834C51F00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29727" y="2279496"/>
              <a:ext cx="2462534" cy="1537689"/>
            </a:xfrm>
            <a:prstGeom prst="roundRect">
              <a:avLst/>
            </a:prstGeom>
            <a:ln>
              <a:solidFill>
                <a:schemeClr val="bg2">
                  <a:lumMod val="90000"/>
                </a:schemeClr>
              </a:solidFill>
            </a:ln>
          </p:spPr>
        </p:pic>
        <p:sp>
          <p:nvSpPr>
            <p:cNvPr id="9" name="Text Placeholder 3">
              <a:extLst>
                <a:ext uri="{FF2B5EF4-FFF2-40B4-BE49-F238E27FC236}">
                  <a16:creationId xmlns:a16="http://schemas.microsoft.com/office/drawing/2014/main" id="{5412E618-B768-A478-CCD2-A54E4119F3BC}"/>
                </a:ext>
              </a:extLst>
            </p:cNvPr>
            <p:cNvSpPr txBox="1">
              <a:spLocks/>
            </p:cNvSpPr>
            <p:nvPr/>
          </p:nvSpPr>
          <p:spPr>
            <a:xfrm>
              <a:off x="438674" y="4008664"/>
              <a:ext cx="2847403" cy="2148490"/>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2:00 pm – 3:00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PARTICIPATE IN A MEETING</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facilitate a presentation with your colleague in a Meeting room.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DD5CC62D-28E6-EE24-A46F-0885883C3C1B}"/>
                </a:ext>
              </a:extLst>
            </p:cNvPr>
            <p:cNvCxnSpPr>
              <a:cxnSpLocks/>
              <a:stCxn id="53" idx="3"/>
            </p:cNvCxnSpPr>
            <p:nvPr/>
          </p:nvCxnSpPr>
          <p:spPr>
            <a:xfrm flipV="1">
              <a:off x="2892261" y="1755471"/>
              <a:ext cx="6699305" cy="129287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906D67B-80CA-4654-D3BF-91770FDF5043}"/>
              </a:ext>
            </a:extLst>
          </p:cNvPr>
          <p:cNvGrpSpPr/>
          <p:nvPr/>
        </p:nvGrpSpPr>
        <p:grpSpPr>
          <a:xfrm>
            <a:off x="437057" y="1423442"/>
            <a:ext cx="7208931" cy="4285094"/>
            <a:chOff x="414179" y="1519742"/>
            <a:chExt cx="7208931" cy="4285094"/>
          </a:xfrm>
        </p:grpSpPr>
        <p:pic>
          <p:nvPicPr>
            <p:cNvPr id="31" name="Picture 30" descr="A picture containing text&#10;&#10;Description automatically generated">
              <a:extLst>
                <a:ext uri="{FF2B5EF4-FFF2-40B4-BE49-F238E27FC236}">
                  <a16:creationId xmlns:a16="http://schemas.microsoft.com/office/drawing/2014/main" id="{B3D400FE-9AA8-7705-83E7-424F8E6062E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14179" y="2288012"/>
              <a:ext cx="2461387" cy="1538837"/>
            </a:xfrm>
            <a:prstGeom prst="roundRect">
              <a:avLst/>
            </a:prstGeom>
            <a:ln>
              <a:solidFill>
                <a:schemeClr val="bg2">
                  <a:lumMod val="90000"/>
                </a:schemeClr>
              </a:solidFill>
            </a:ln>
          </p:spPr>
        </p:pic>
        <p:cxnSp>
          <p:nvCxnSpPr>
            <p:cNvPr id="32" name="Straight Connector 31">
              <a:extLst>
                <a:ext uri="{FF2B5EF4-FFF2-40B4-BE49-F238E27FC236}">
                  <a16:creationId xmlns:a16="http://schemas.microsoft.com/office/drawing/2014/main" id="{E62E6A8C-21DD-44F2-C72C-1969F018BDEE}"/>
                </a:ext>
              </a:extLst>
            </p:cNvPr>
            <p:cNvCxnSpPr>
              <a:cxnSpLocks/>
              <a:stCxn id="31" idx="3"/>
            </p:cNvCxnSpPr>
            <p:nvPr/>
          </p:nvCxnSpPr>
          <p:spPr>
            <a:xfrm flipV="1">
              <a:off x="2875566" y="1519742"/>
              <a:ext cx="4747544" cy="1537689"/>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45D9A14C-1FE9-8E4B-55B0-DABEA8837AAD}"/>
                </a:ext>
              </a:extLst>
            </p:cNvPr>
            <p:cNvSpPr txBox="1">
              <a:spLocks/>
            </p:cNvSpPr>
            <p:nvPr/>
          </p:nvSpPr>
          <p:spPr>
            <a:xfrm>
              <a:off x="420934" y="3947494"/>
              <a:ext cx="2690968" cy="1857342"/>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3:00 pm – 3:10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MAKE A PHONE CALL</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need to make a quick phone call and use an available Phonebooth.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52" name="Group 51">
            <a:extLst>
              <a:ext uri="{FF2B5EF4-FFF2-40B4-BE49-F238E27FC236}">
                <a16:creationId xmlns:a16="http://schemas.microsoft.com/office/drawing/2014/main" id="{63BD9AF4-A3A8-A975-3358-7F33075F2694}"/>
              </a:ext>
            </a:extLst>
          </p:cNvPr>
          <p:cNvGrpSpPr/>
          <p:nvPr/>
        </p:nvGrpSpPr>
        <p:grpSpPr>
          <a:xfrm>
            <a:off x="440150" y="2212440"/>
            <a:ext cx="8200685" cy="3774434"/>
            <a:chOff x="414572" y="2288011"/>
            <a:chExt cx="8200685" cy="3774434"/>
          </a:xfrm>
        </p:grpSpPr>
        <p:pic>
          <p:nvPicPr>
            <p:cNvPr id="42" name="Picture 41" descr="A person sitting at a table&#10;&#10;Description automatically generated with medium confidence">
              <a:extLst>
                <a:ext uri="{FF2B5EF4-FFF2-40B4-BE49-F238E27FC236}">
                  <a16:creationId xmlns:a16="http://schemas.microsoft.com/office/drawing/2014/main" id="{9487219D-4008-DA93-92F0-FFE786E98DD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14572" y="2288011"/>
              <a:ext cx="2461388" cy="1544898"/>
            </a:xfrm>
            <a:prstGeom prst="roundRect">
              <a:avLst/>
            </a:prstGeom>
            <a:ln>
              <a:solidFill>
                <a:schemeClr val="bg2">
                  <a:lumMod val="90000"/>
                </a:schemeClr>
              </a:solidFill>
            </a:ln>
          </p:spPr>
        </p:pic>
        <p:cxnSp>
          <p:nvCxnSpPr>
            <p:cNvPr id="44" name="Straight Connector 43">
              <a:extLst>
                <a:ext uri="{FF2B5EF4-FFF2-40B4-BE49-F238E27FC236}">
                  <a16:creationId xmlns:a16="http://schemas.microsoft.com/office/drawing/2014/main" id="{F0D4C432-417B-3C4A-F15D-D47EACFD579B}"/>
                </a:ext>
              </a:extLst>
            </p:cNvPr>
            <p:cNvCxnSpPr>
              <a:cxnSpLocks/>
              <a:stCxn id="42" idx="3"/>
            </p:cNvCxnSpPr>
            <p:nvPr/>
          </p:nvCxnSpPr>
          <p:spPr>
            <a:xfrm flipV="1">
              <a:off x="2875960" y="2658359"/>
              <a:ext cx="5739297" cy="402101"/>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1" name="Text Placeholder 3">
              <a:extLst>
                <a:ext uri="{FF2B5EF4-FFF2-40B4-BE49-F238E27FC236}">
                  <a16:creationId xmlns:a16="http://schemas.microsoft.com/office/drawing/2014/main" id="{345EB0E2-00B0-7F5D-6ED6-5E7A15947A06}"/>
                </a:ext>
              </a:extLst>
            </p:cNvPr>
            <p:cNvSpPr txBox="1">
              <a:spLocks/>
            </p:cNvSpPr>
            <p:nvPr/>
          </p:nvSpPr>
          <p:spPr>
            <a:xfrm>
              <a:off x="429132" y="3946977"/>
              <a:ext cx="2633316" cy="2115468"/>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3:10 pm – 3:25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HAVE A QUICK CHAT</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run into a colleague and have a quick conversation at a chat point about an upcoming project.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54" name="Group 53">
            <a:extLst>
              <a:ext uri="{FF2B5EF4-FFF2-40B4-BE49-F238E27FC236}">
                <a16:creationId xmlns:a16="http://schemas.microsoft.com/office/drawing/2014/main" id="{A646A6B8-B470-1E08-E2A3-F522F0E64280}"/>
              </a:ext>
            </a:extLst>
          </p:cNvPr>
          <p:cNvGrpSpPr/>
          <p:nvPr/>
        </p:nvGrpSpPr>
        <p:grpSpPr>
          <a:xfrm>
            <a:off x="436092" y="2195250"/>
            <a:ext cx="7207438" cy="3775965"/>
            <a:chOff x="426839" y="2284648"/>
            <a:chExt cx="7207438" cy="3775965"/>
          </a:xfrm>
        </p:grpSpPr>
        <p:pic>
          <p:nvPicPr>
            <p:cNvPr id="55" name="Picture 54">
              <a:extLst>
                <a:ext uri="{FF2B5EF4-FFF2-40B4-BE49-F238E27FC236}">
                  <a16:creationId xmlns:a16="http://schemas.microsoft.com/office/drawing/2014/main" id="{08E12852-0AC0-DD83-5CBE-7D3F69D47984}"/>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426839" y="2284648"/>
              <a:ext cx="2457022" cy="1548852"/>
            </a:xfrm>
            <a:prstGeom prst="roundRect">
              <a:avLst/>
            </a:prstGeom>
            <a:ln>
              <a:solidFill>
                <a:schemeClr val="bg2">
                  <a:lumMod val="90000"/>
                </a:schemeClr>
              </a:solidFill>
            </a:ln>
          </p:spPr>
        </p:pic>
        <p:cxnSp>
          <p:nvCxnSpPr>
            <p:cNvPr id="56" name="Straight Connector 55">
              <a:extLst>
                <a:ext uri="{FF2B5EF4-FFF2-40B4-BE49-F238E27FC236}">
                  <a16:creationId xmlns:a16="http://schemas.microsoft.com/office/drawing/2014/main" id="{E1FFB045-DE20-DA39-8AFD-1D61A52450AC}"/>
                </a:ext>
              </a:extLst>
            </p:cNvPr>
            <p:cNvCxnSpPr>
              <a:cxnSpLocks/>
              <a:stCxn id="55" idx="3"/>
            </p:cNvCxnSpPr>
            <p:nvPr/>
          </p:nvCxnSpPr>
          <p:spPr>
            <a:xfrm>
              <a:off x="2883861" y="3059074"/>
              <a:ext cx="4750416" cy="36646"/>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7" name="Text Placeholder 3">
              <a:extLst>
                <a:ext uri="{FF2B5EF4-FFF2-40B4-BE49-F238E27FC236}">
                  <a16:creationId xmlns:a16="http://schemas.microsoft.com/office/drawing/2014/main" id="{2355212A-24A4-0546-2E92-C66840A40FF0}"/>
                </a:ext>
              </a:extLst>
            </p:cNvPr>
            <p:cNvSpPr txBox="1">
              <a:spLocks/>
            </p:cNvSpPr>
            <p:nvPr/>
          </p:nvSpPr>
          <p:spPr>
            <a:xfrm>
              <a:off x="440823" y="3992817"/>
              <a:ext cx="2633316" cy="2067796"/>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3:25 pm – 3:55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USE A WORKSTATION TO ANSWER EMAILS</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head to a nearby open workstation to answer a few emails before the end of your work day.</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63" name="Group 62">
            <a:extLst>
              <a:ext uri="{FF2B5EF4-FFF2-40B4-BE49-F238E27FC236}">
                <a16:creationId xmlns:a16="http://schemas.microsoft.com/office/drawing/2014/main" id="{160422F9-D507-6AD3-34B5-F7414850DDAB}"/>
              </a:ext>
            </a:extLst>
          </p:cNvPr>
          <p:cNvGrpSpPr/>
          <p:nvPr/>
        </p:nvGrpSpPr>
        <p:grpSpPr>
          <a:xfrm>
            <a:off x="444153" y="2201254"/>
            <a:ext cx="5846855" cy="3919296"/>
            <a:chOff x="411442" y="2283096"/>
            <a:chExt cx="5846855" cy="3919296"/>
          </a:xfrm>
        </p:grpSpPr>
        <p:pic>
          <p:nvPicPr>
            <p:cNvPr id="64" name="Picture 63">
              <a:extLst>
                <a:ext uri="{FF2B5EF4-FFF2-40B4-BE49-F238E27FC236}">
                  <a16:creationId xmlns:a16="http://schemas.microsoft.com/office/drawing/2014/main" id="{7C4388B3-C3DF-6906-D041-397BBE9052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1442" y="2283096"/>
              <a:ext cx="2465709" cy="1538357"/>
            </a:xfrm>
            <a:prstGeom prst="roundRect">
              <a:avLst/>
            </a:prstGeom>
            <a:ln>
              <a:solidFill>
                <a:schemeClr val="bg2">
                  <a:lumMod val="90000"/>
                </a:schemeClr>
              </a:solidFill>
            </a:ln>
          </p:spPr>
        </p:pic>
        <p:sp>
          <p:nvSpPr>
            <p:cNvPr id="65" name="Text Placeholder 3">
              <a:extLst>
                <a:ext uri="{FF2B5EF4-FFF2-40B4-BE49-F238E27FC236}">
                  <a16:creationId xmlns:a16="http://schemas.microsoft.com/office/drawing/2014/main" id="{2F4E45AD-E78C-E7F8-AF34-ECD82DF80EEE}"/>
                </a:ext>
              </a:extLst>
            </p:cNvPr>
            <p:cNvSpPr txBox="1">
              <a:spLocks/>
            </p:cNvSpPr>
            <p:nvPr/>
          </p:nvSpPr>
          <p:spPr>
            <a:xfrm>
              <a:off x="435451" y="3906502"/>
              <a:ext cx="2625944" cy="2295890"/>
            </a:xfrm>
            <a:prstGeom prst="rect">
              <a:avLst/>
            </a:prstGeom>
            <a:solidFill>
              <a:schemeClr val="bg1"/>
            </a:solid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3:55 pm – 4:00 pm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LEAVE THE WORKPLACE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You pack up your equipment, make your way to the locker area to collect your personal belongings and leave the office for the day.</a:t>
              </a:r>
              <a:endParaRPr kumimoji="0" lang="en-CA" sz="11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66" name="Straight Connector 65">
              <a:extLst>
                <a:ext uri="{FF2B5EF4-FFF2-40B4-BE49-F238E27FC236}">
                  <a16:creationId xmlns:a16="http://schemas.microsoft.com/office/drawing/2014/main" id="{74E4789E-A6FC-25B0-5054-FDC09390F98D}"/>
                </a:ext>
              </a:extLst>
            </p:cNvPr>
            <p:cNvCxnSpPr>
              <a:cxnSpLocks/>
              <a:stCxn id="64" idx="3"/>
            </p:cNvCxnSpPr>
            <p:nvPr/>
          </p:nvCxnSpPr>
          <p:spPr>
            <a:xfrm flipV="1">
              <a:off x="2877151" y="2658152"/>
              <a:ext cx="3381146" cy="39412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pic>
        <p:nvPicPr>
          <p:cNvPr id="41" name="Picture 40" descr="Shape&#10;&#10;Description automatically generated with medium confidence">
            <a:extLst>
              <a:ext uri="{FF2B5EF4-FFF2-40B4-BE49-F238E27FC236}">
                <a16:creationId xmlns:a16="http://schemas.microsoft.com/office/drawing/2014/main" id="{3B66F917-B40E-E4FF-8664-912154751FA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8024060" y="1393348"/>
            <a:ext cx="288906" cy="482444"/>
          </a:xfrm>
          <a:prstGeom prst="rect">
            <a:avLst/>
          </a:prstGeom>
        </p:spPr>
      </p:pic>
      <p:pic>
        <p:nvPicPr>
          <p:cNvPr id="18" name="Picture 25">
            <a:extLst>
              <a:ext uri="{FF2B5EF4-FFF2-40B4-BE49-F238E27FC236}">
                <a16:creationId xmlns:a16="http://schemas.microsoft.com/office/drawing/2014/main" id="{096D6F1F-27D4-0724-F1F9-14128C1A932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1210"/>
          <a:stretch/>
        </p:blipFill>
        <p:spPr>
          <a:xfrm>
            <a:off x="307731" y="391452"/>
            <a:ext cx="668215" cy="596402"/>
          </a:xfrm>
          <a:prstGeom prst="rect">
            <a:avLst/>
          </a:prstGeom>
        </p:spPr>
      </p:pic>
      <p:sp>
        <p:nvSpPr>
          <p:cNvPr id="21" name="Text Placeholder 3">
            <a:extLst>
              <a:ext uri="{FF2B5EF4-FFF2-40B4-BE49-F238E27FC236}">
                <a16:creationId xmlns:a16="http://schemas.microsoft.com/office/drawing/2014/main" id="{563DF7DE-B09B-3CE4-69E6-5C84FDCD6878}"/>
              </a:ext>
            </a:extLst>
          </p:cNvPr>
          <p:cNvSpPr txBox="1">
            <a:spLocks/>
          </p:cNvSpPr>
          <p:nvPr/>
        </p:nvSpPr>
        <p:spPr>
          <a:xfrm>
            <a:off x="993530" y="297726"/>
            <a:ext cx="2864968" cy="658859"/>
          </a:xfrm>
          <a:prstGeom prst="rect">
            <a:avLst/>
          </a:prstGeom>
          <a:noFill/>
          <a:ln>
            <a:noFill/>
            <a:prstDash/>
          </a:ln>
          <a:effectLst/>
        </p:spPr>
        <p:txBody>
          <a:bodyPr rot="0" spcFirstLastPara="0" vertOverflow="overflow" horzOverflow="overflow" vert="horz" wrap="square" lIns="28932" tIns="14466" rIns="28932" bIns="14466" numCol="1" spcCol="0" rtlCol="0" fromWordArt="0" anchor="b"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00000"/>
              </a:lnSpc>
              <a:spcBef>
                <a:spcPts val="316"/>
              </a:spcBef>
              <a:spcAft>
                <a:spcPts val="0"/>
              </a:spcAft>
              <a:buClrTx/>
              <a:buSzTx/>
              <a:buFont typeface="Arial" panose="020B0604020202020204" pitchFamily="34" charset="0"/>
              <a:buNone/>
              <a:tabLst/>
              <a:defRPr/>
            </a:pPr>
            <a:r>
              <a:rPr kumimoji="0" lang="en-CA" sz="18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rPr>
              <a:t>A DAY IN MY ACTIVITY-BASED WORKPLACE</a:t>
            </a:r>
            <a:endParaRPr kumimoji="0" lang="fr-CA" sz="18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endParaRPr>
          </a:p>
        </p:txBody>
      </p:sp>
      <p:sp>
        <p:nvSpPr>
          <p:cNvPr id="24" name="Text Placeholder 3">
            <a:extLst>
              <a:ext uri="{FF2B5EF4-FFF2-40B4-BE49-F238E27FC236}">
                <a16:creationId xmlns:a16="http://schemas.microsoft.com/office/drawing/2014/main" id="{B449F9C0-094E-4774-DB53-0723526657D9}"/>
              </a:ext>
            </a:extLst>
          </p:cNvPr>
          <p:cNvSpPr txBox="1">
            <a:spLocks/>
          </p:cNvSpPr>
          <p:nvPr/>
        </p:nvSpPr>
        <p:spPr>
          <a:xfrm>
            <a:off x="420933" y="1079910"/>
            <a:ext cx="4747545" cy="945608"/>
          </a:xfrm>
          <a:prstGeom prst="rect">
            <a:avLst/>
          </a:prstGeom>
          <a:no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a:ea typeface="+mn-ea"/>
                <a:cs typeface="Arial"/>
              </a:rPr>
              <a:t>Here is an example of what your day could look like when you come into our new workspace! Everyone’s journey will be different, we encourage you to explore the various possibilities our new workplace has to offer. </a:t>
            </a:r>
          </a:p>
        </p:txBody>
      </p:sp>
    </p:spTree>
    <p:extLst>
      <p:ext uri="{BB962C8B-B14F-4D97-AF65-F5344CB8AC3E}">
        <p14:creationId xmlns:p14="http://schemas.microsoft.com/office/powerpoint/2010/main" val="3815631680"/>
      </p:ext>
    </p:extLst>
  </p:cSld>
  <p:clrMapOvr>
    <a:masterClrMapping/>
  </p:clrMapOvr>
  <p:transition spd="slow" advTm="18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6000"/>
                                  </p:stCondLst>
                                  <p:childTnLst>
                                    <p:animMotion origin="layout" path="M 5E-6 4.81481E-6 C 0.00599 0.01064 0.00899 0.03449 0.01576 0.04652 C -0.03619 0.08518 -0.08672 0.12361 -0.13529 0.17291 C -0.16758 0.11851 -0.15665 0.14259 -0.16329 0.11643 " pathEditMode="relative" rAng="0" ptsTypes="AAAA">
                                      <p:cBhvr>
                                        <p:cTn id="6" dur="6000" fill="hold"/>
                                        <p:tgtEl>
                                          <p:spTgt spid="41"/>
                                        </p:tgtEl>
                                        <p:attrNameLst>
                                          <p:attrName>ppt_x</p:attrName>
                                          <p:attrName>ppt_y</p:attrName>
                                        </p:attrNameLst>
                                      </p:cBhvr>
                                      <p:rCtr x="-7383" y="8634"/>
                                    </p:animMotion>
                                  </p:childTnLst>
                                </p:cTn>
                              </p:par>
                            </p:childTnLst>
                          </p:cTn>
                        </p:par>
                        <p:par>
                          <p:cTn id="7" fill="hold">
                            <p:stCondLst>
                              <p:cond delay="1200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xit" presetSubtype="0" fill="hold" nodeType="withEffect">
                                  <p:stCondLst>
                                    <p:cond delay="0"/>
                                  </p:stCondLst>
                                  <p:childTnLst>
                                    <p:animEffect transition="out" filter="fade">
                                      <p:cBhvr>
                                        <p:cTn id="12" dur="2000"/>
                                        <p:tgtEl>
                                          <p:spTgt spid="14"/>
                                        </p:tgtEl>
                                      </p:cBhvr>
                                    </p:animEffect>
                                    <p:set>
                                      <p:cBhvr>
                                        <p:cTn id="13" dur="1" fill="hold">
                                          <p:stCondLst>
                                            <p:cond delay="1999"/>
                                          </p:stCondLst>
                                        </p:cTn>
                                        <p:tgtEl>
                                          <p:spTgt spid="14"/>
                                        </p:tgtEl>
                                        <p:attrNameLst>
                                          <p:attrName>style.visibility</p:attrName>
                                        </p:attrNameLst>
                                      </p:cBhvr>
                                      <p:to>
                                        <p:strVal val="hidden"/>
                                      </p:to>
                                    </p:set>
                                  </p:childTnLst>
                                </p:cTn>
                              </p:par>
                            </p:childTnLst>
                          </p:cTn>
                        </p:par>
                        <p:par>
                          <p:cTn id="14" fill="hold">
                            <p:stCondLst>
                              <p:cond delay="14000"/>
                            </p:stCondLst>
                            <p:childTnLst>
                              <p:par>
                                <p:cTn id="15" presetID="0" presetClass="path" presetSubtype="0" accel="50000" decel="50000" fill="hold" nodeType="afterEffect">
                                  <p:stCondLst>
                                    <p:cond delay="7000"/>
                                  </p:stCondLst>
                                  <p:childTnLst>
                                    <p:animMotion origin="layout" path="M -0.16328 0.11643 L -0.15065 0.14745 L -0.22799 0.20995 C -0.2 0.25046 -0.17213 0.2949 -0.14414 0.33541 C -0.17656 0.36828 -0.21927 0.39537 -0.25065 0.42777 C -0.24101 0.44351 -0.23138 0.4493 -0.22174 0.46527 C -0.21836 0.4574 -0.20898 0.46967 -0.2056 0.4625 " pathEditMode="relative" rAng="0" ptsTypes="AAAAAAA">
                                      <p:cBhvr>
                                        <p:cTn id="16" dur="7000" fill="hold"/>
                                        <p:tgtEl>
                                          <p:spTgt spid="41"/>
                                        </p:tgtEl>
                                        <p:attrNameLst>
                                          <p:attrName>ppt_x</p:attrName>
                                          <p:attrName>ppt_y</p:attrName>
                                        </p:attrNameLst>
                                      </p:cBhvr>
                                      <p:rCtr x="-3411" y="17431"/>
                                    </p:animMotion>
                                  </p:childTnLst>
                                </p:cTn>
                              </p:par>
                            </p:childTnLst>
                          </p:cTn>
                        </p:par>
                        <p:par>
                          <p:cTn id="17" fill="hold">
                            <p:stCondLst>
                              <p:cond delay="28000"/>
                            </p:stCondLst>
                            <p:childTnLst>
                              <p:par>
                                <p:cTn id="18" presetID="10" presetClass="exit" presetSubtype="0" fill="hold" nodeType="afterEffect">
                                  <p:stCondLst>
                                    <p:cond delay="0"/>
                                  </p:stCondLst>
                                  <p:childTnLst>
                                    <p:animEffect transition="out" filter="fade">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30000"/>
                            </p:stCondLst>
                            <p:childTnLst>
                              <p:par>
                                <p:cTn id="25" presetID="0" presetClass="path" presetSubtype="0" accel="50000" decel="50000" fill="hold" nodeType="afterEffect">
                                  <p:stCondLst>
                                    <p:cond delay="6000"/>
                                  </p:stCondLst>
                                  <p:childTnLst>
                                    <p:animMotion origin="layout" path="M -0.20586 0.46297 C -0.21536 0.46667 -0.21536 0.47662 -0.22461 0.48056 C -0.23229 0.44908 -0.2457 0.42917 -0.2526 0.39977 " pathEditMode="relative" rAng="0" ptsTypes="AAA">
                                      <p:cBhvr>
                                        <p:cTn id="26" dur="3000" fill="hold"/>
                                        <p:tgtEl>
                                          <p:spTgt spid="41"/>
                                        </p:tgtEl>
                                        <p:attrNameLst>
                                          <p:attrName>ppt_x</p:attrName>
                                          <p:attrName>ppt_y</p:attrName>
                                        </p:attrNameLst>
                                      </p:cBhvr>
                                      <p:rCtr x="-2344" y="-2292"/>
                                    </p:animMotion>
                                  </p:childTnLst>
                                </p:cTn>
                              </p:par>
                            </p:childTnLst>
                          </p:cTn>
                        </p:par>
                        <p:par>
                          <p:cTn id="27" fill="hold">
                            <p:stCondLst>
                              <p:cond delay="39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par>
                                <p:cTn id="31" presetID="10" presetClass="exit" presetSubtype="0" fill="hold" nodeType="withEffect">
                                  <p:stCondLst>
                                    <p:cond delay="0"/>
                                  </p:stCondLst>
                                  <p:childTnLst>
                                    <p:animEffect transition="out" filter="fade">
                                      <p:cBhvr>
                                        <p:cTn id="32" dur="2000"/>
                                        <p:tgtEl>
                                          <p:spTgt spid="11"/>
                                        </p:tgtEl>
                                      </p:cBhvr>
                                    </p:animEffect>
                                    <p:set>
                                      <p:cBhvr>
                                        <p:cTn id="33" dur="1" fill="hold">
                                          <p:stCondLst>
                                            <p:cond delay="1999"/>
                                          </p:stCondLst>
                                        </p:cTn>
                                        <p:tgtEl>
                                          <p:spTgt spid="11"/>
                                        </p:tgtEl>
                                        <p:attrNameLst>
                                          <p:attrName>style.visibility</p:attrName>
                                        </p:attrNameLst>
                                      </p:cBhvr>
                                      <p:to>
                                        <p:strVal val="hidden"/>
                                      </p:to>
                                    </p:set>
                                  </p:childTnLst>
                                </p:cTn>
                              </p:par>
                            </p:childTnLst>
                          </p:cTn>
                        </p:par>
                        <p:par>
                          <p:cTn id="34" fill="hold">
                            <p:stCondLst>
                              <p:cond delay="41000"/>
                            </p:stCondLst>
                            <p:childTnLst>
                              <p:par>
                                <p:cTn id="35" presetID="0" presetClass="path" presetSubtype="0" accel="50000" decel="50000" fill="hold" nodeType="afterEffect">
                                  <p:stCondLst>
                                    <p:cond delay="7000"/>
                                  </p:stCondLst>
                                  <p:childTnLst>
                                    <p:animMotion origin="layout" path="M -0.2526 0.39953 L -0.24362 0.43888 L -0.14232 0.33588 C -0.14766 0.32083 -0.147 0.3037 -0.15234 0.28888 " pathEditMode="relative" rAng="0" ptsTypes="AAAA">
                                      <p:cBhvr>
                                        <p:cTn id="36" dur="5000" fill="hold"/>
                                        <p:tgtEl>
                                          <p:spTgt spid="41"/>
                                        </p:tgtEl>
                                        <p:attrNameLst>
                                          <p:attrName>ppt_x</p:attrName>
                                          <p:attrName>ppt_y</p:attrName>
                                        </p:attrNameLst>
                                      </p:cBhvr>
                                      <p:rCtr x="5508" y="-3565"/>
                                    </p:animMotion>
                                  </p:childTnLst>
                                </p:cTn>
                              </p:par>
                            </p:childTnLst>
                          </p:cTn>
                        </p:par>
                        <p:par>
                          <p:cTn id="37" fill="hold">
                            <p:stCondLst>
                              <p:cond delay="53000"/>
                            </p:stCondLst>
                            <p:childTnLst>
                              <p:par>
                                <p:cTn id="38" presetID="10"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childTnLst>
                                </p:cTn>
                              </p:par>
                              <p:par>
                                <p:cTn id="41" presetID="10" presetClass="exit" presetSubtype="0" fill="hold" nodeType="withEffect">
                                  <p:stCondLst>
                                    <p:cond delay="0"/>
                                  </p:stCondLst>
                                  <p:childTnLst>
                                    <p:animEffect transition="out" filter="fade">
                                      <p:cBhvr>
                                        <p:cTn id="42" dur="2000"/>
                                        <p:tgtEl>
                                          <p:spTgt spid="20"/>
                                        </p:tgtEl>
                                      </p:cBhvr>
                                    </p:animEffect>
                                    <p:set>
                                      <p:cBhvr>
                                        <p:cTn id="43" dur="1" fill="hold">
                                          <p:stCondLst>
                                            <p:cond delay="1999"/>
                                          </p:stCondLst>
                                        </p:cTn>
                                        <p:tgtEl>
                                          <p:spTgt spid="20"/>
                                        </p:tgtEl>
                                        <p:attrNameLst>
                                          <p:attrName>style.visibility</p:attrName>
                                        </p:attrNameLst>
                                      </p:cBhvr>
                                      <p:to>
                                        <p:strVal val="hidden"/>
                                      </p:to>
                                    </p:set>
                                  </p:childTnLst>
                                </p:cTn>
                              </p:par>
                            </p:childTnLst>
                          </p:cTn>
                        </p:par>
                        <p:par>
                          <p:cTn id="44" fill="hold">
                            <p:stCondLst>
                              <p:cond delay="55000"/>
                            </p:stCondLst>
                            <p:childTnLst>
                              <p:par>
                                <p:cTn id="45" presetID="0" presetClass="path" presetSubtype="0" accel="50000" decel="50000" fill="hold" nodeType="afterEffect">
                                  <p:stCondLst>
                                    <p:cond delay="7000"/>
                                  </p:stCondLst>
                                  <p:childTnLst>
                                    <p:animMotion origin="layout" path="M -0.15234 0.28888 C -0.14323 0.30347 -0.13945 0.31064 -0.12982 0.32569 C -0.05677 0.26296 0.01615 0.19768 0.08958 0.13634 C 0.10247 0.15324 0.11537 0.17384 0.12852 0.19189 C 0.14636 0.17384 0.17214 0.16041 0.18997 0.14305 C 0.20716 0.16759 0.21641 0.19444 0.23359 0.21967 C 0.23776 0.21713 0.24492 0.20416 0.24935 0.20115 " pathEditMode="relative" rAng="0" ptsTypes="AAAAAAA">
                                      <p:cBhvr>
                                        <p:cTn id="46" dur="8000" fill="hold"/>
                                        <p:tgtEl>
                                          <p:spTgt spid="41"/>
                                        </p:tgtEl>
                                        <p:attrNameLst>
                                          <p:attrName>ppt_x</p:attrName>
                                          <p:attrName>ppt_y</p:attrName>
                                        </p:attrNameLst>
                                      </p:cBhvr>
                                      <p:rCtr x="20078" y="-5787"/>
                                    </p:animMotion>
                                  </p:childTnLst>
                                </p:cTn>
                              </p:par>
                            </p:childTnLst>
                          </p:cTn>
                        </p:par>
                        <p:par>
                          <p:cTn id="47" fill="hold">
                            <p:stCondLst>
                              <p:cond delay="70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2000"/>
                                        <p:tgtEl>
                                          <p:spTgt spid="43"/>
                                        </p:tgtEl>
                                      </p:cBhvr>
                                    </p:animEffect>
                                  </p:childTnLst>
                                </p:cTn>
                              </p:par>
                              <p:par>
                                <p:cTn id="51" presetID="10" presetClass="exit" presetSubtype="0" fill="hold" nodeType="withEffect">
                                  <p:stCondLst>
                                    <p:cond delay="0"/>
                                  </p:stCondLst>
                                  <p:childTnLst>
                                    <p:animEffect transition="out" filter="fade">
                                      <p:cBhvr>
                                        <p:cTn id="52" dur="2000"/>
                                        <p:tgtEl>
                                          <p:spTgt spid="27"/>
                                        </p:tgtEl>
                                      </p:cBhvr>
                                    </p:animEffect>
                                    <p:set>
                                      <p:cBhvr>
                                        <p:cTn id="53" dur="1" fill="hold">
                                          <p:stCondLst>
                                            <p:cond delay="1999"/>
                                          </p:stCondLst>
                                        </p:cTn>
                                        <p:tgtEl>
                                          <p:spTgt spid="27"/>
                                        </p:tgtEl>
                                        <p:attrNameLst>
                                          <p:attrName>style.visibility</p:attrName>
                                        </p:attrNameLst>
                                      </p:cBhvr>
                                      <p:to>
                                        <p:strVal val="hidden"/>
                                      </p:to>
                                    </p:set>
                                  </p:childTnLst>
                                </p:cTn>
                              </p:par>
                            </p:childTnLst>
                          </p:cTn>
                        </p:par>
                        <p:par>
                          <p:cTn id="54" fill="hold">
                            <p:stCondLst>
                              <p:cond delay="72000"/>
                            </p:stCondLst>
                            <p:childTnLst>
                              <p:par>
                                <p:cTn id="55" presetID="0" presetClass="path" presetSubtype="0" accel="50000" decel="50000" fill="hold" nodeType="afterEffect">
                                  <p:stCondLst>
                                    <p:cond delay="7000"/>
                                  </p:stCondLst>
                                  <p:childTnLst>
                                    <p:animMotion origin="layout" path="M 0.24935 0.20115 L 0.23307 0.21944 L 0.19141 0.14537 L 0.12643 0.19328 C 0.1125 0.17384 0.10091 0.16088 0.08711 0.14513 C -0.02487 0.24213 -0.04883 0.26365 -0.16159 0.36759 C -0.09219 0.45416 -0.13086 0.40509 -0.09167 0.45347 " pathEditMode="relative" rAng="0" ptsTypes="AAAAAAA">
                                      <p:cBhvr>
                                        <p:cTn id="56" dur="9000" fill="hold"/>
                                        <p:tgtEl>
                                          <p:spTgt spid="41"/>
                                        </p:tgtEl>
                                        <p:attrNameLst>
                                          <p:attrName>ppt_x</p:attrName>
                                          <p:attrName>ppt_y</p:attrName>
                                        </p:attrNameLst>
                                      </p:cBhvr>
                                      <p:rCtr x="-20547" y="9815"/>
                                    </p:animMotion>
                                  </p:childTnLst>
                                </p:cTn>
                              </p:par>
                            </p:childTnLst>
                          </p:cTn>
                        </p:par>
                        <p:par>
                          <p:cTn id="57" fill="hold">
                            <p:stCondLst>
                              <p:cond delay="88000"/>
                            </p:stCondLst>
                            <p:childTnLst>
                              <p:par>
                                <p:cTn id="58" presetID="10"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2000"/>
                                        <p:tgtEl>
                                          <p:spTgt spid="3"/>
                                        </p:tgtEl>
                                      </p:cBhvr>
                                    </p:animEffect>
                                  </p:childTnLst>
                                </p:cTn>
                              </p:par>
                              <p:par>
                                <p:cTn id="61" presetID="10" presetClass="exit" presetSubtype="0" fill="hold" nodeType="withEffect">
                                  <p:stCondLst>
                                    <p:cond delay="0"/>
                                  </p:stCondLst>
                                  <p:childTnLst>
                                    <p:animEffect transition="out" filter="fade">
                                      <p:cBhvr>
                                        <p:cTn id="62" dur="2000"/>
                                        <p:tgtEl>
                                          <p:spTgt spid="43"/>
                                        </p:tgtEl>
                                      </p:cBhvr>
                                    </p:animEffect>
                                    <p:set>
                                      <p:cBhvr>
                                        <p:cTn id="63" dur="1" fill="hold">
                                          <p:stCondLst>
                                            <p:cond delay="1999"/>
                                          </p:stCondLst>
                                        </p:cTn>
                                        <p:tgtEl>
                                          <p:spTgt spid="43"/>
                                        </p:tgtEl>
                                        <p:attrNameLst>
                                          <p:attrName>style.visibility</p:attrName>
                                        </p:attrNameLst>
                                      </p:cBhvr>
                                      <p:to>
                                        <p:strVal val="hidden"/>
                                      </p:to>
                                    </p:set>
                                  </p:childTnLst>
                                </p:cTn>
                              </p:par>
                            </p:childTnLst>
                          </p:cTn>
                        </p:par>
                        <p:par>
                          <p:cTn id="64" fill="hold">
                            <p:stCondLst>
                              <p:cond delay="90000"/>
                            </p:stCondLst>
                            <p:childTnLst>
                              <p:par>
                                <p:cTn id="65" presetID="0" presetClass="path" presetSubtype="0" accel="50000" decel="50000" fill="hold" nodeType="afterEffect">
                                  <p:stCondLst>
                                    <p:cond delay="7000"/>
                                  </p:stCondLst>
                                  <p:childTnLst>
                                    <p:animMotion origin="layout" path="M -0.09167 0.45347 C -0.16497 0.34027 -0.09167 0.45393 -0.15833 0.35393 C -0.14362 0.34027 0.00586 0.20578 0.08646 0.12708 C 0.09609 0.13611 0.10065 0.14652 0.11042 0.15509 C 0.1125 0.14583 0.11445 0.1287 0.11784 0.1206 " pathEditMode="relative" rAng="0" ptsTypes="AAAAA">
                                      <p:cBhvr>
                                        <p:cTn id="66" dur="7000" fill="hold"/>
                                        <p:tgtEl>
                                          <p:spTgt spid="41"/>
                                        </p:tgtEl>
                                        <p:attrNameLst>
                                          <p:attrName>ppt_x</p:attrName>
                                          <p:attrName>ppt_y</p:attrName>
                                        </p:attrNameLst>
                                      </p:cBhvr>
                                      <p:rCtr x="7135" y="-16644"/>
                                    </p:animMotion>
                                  </p:childTnLst>
                                </p:cTn>
                              </p:par>
                            </p:childTnLst>
                          </p:cTn>
                        </p:par>
                        <p:par>
                          <p:cTn id="67" fill="hold">
                            <p:stCondLst>
                              <p:cond delay="104000"/>
                            </p:stCondLst>
                            <p:childTnLst>
                              <p:par>
                                <p:cTn id="68" presetID="10" presetClass="entr" presetSubtype="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000"/>
                                        <p:tgtEl>
                                          <p:spTgt spid="25"/>
                                        </p:tgtEl>
                                      </p:cBhvr>
                                    </p:animEffect>
                                  </p:childTnLst>
                                </p:cTn>
                              </p:par>
                              <p:par>
                                <p:cTn id="71" presetID="10" presetClass="exit" presetSubtype="0" fill="hold" nodeType="withEffect">
                                  <p:stCondLst>
                                    <p:cond delay="0"/>
                                  </p:stCondLst>
                                  <p:childTnLst>
                                    <p:animEffect transition="out" filter="fade">
                                      <p:cBhvr>
                                        <p:cTn id="72" dur="2000"/>
                                        <p:tgtEl>
                                          <p:spTgt spid="3"/>
                                        </p:tgtEl>
                                      </p:cBhvr>
                                    </p:animEffect>
                                    <p:set>
                                      <p:cBhvr>
                                        <p:cTn id="73" dur="1" fill="hold">
                                          <p:stCondLst>
                                            <p:cond delay="1999"/>
                                          </p:stCondLst>
                                        </p:cTn>
                                        <p:tgtEl>
                                          <p:spTgt spid="3"/>
                                        </p:tgtEl>
                                        <p:attrNameLst>
                                          <p:attrName>style.visibility</p:attrName>
                                        </p:attrNameLst>
                                      </p:cBhvr>
                                      <p:to>
                                        <p:strVal val="hidden"/>
                                      </p:to>
                                    </p:set>
                                  </p:childTnLst>
                                </p:cTn>
                              </p:par>
                            </p:childTnLst>
                          </p:cTn>
                        </p:par>
                        <p:par>
                          <p:cTn id="74" fill="hold">
                            <p:stCondLst>
                              <p:cond delay="106000"/>
                            </p:stCondLst>
                            <p:childTnLst>
                              <p:par>
                                <p:cTn id="75" presetID="0" presetClass="path" presetSubtype="0" accel="50000" decel="50000" fill="hold" nodeType="afterEffect">
                                  <p:stCondLst>
                                    <p:cond delay="7000"/>
                                  </p:stCondLst>
                                  <p:childTnLst>
                                    <p:animMotion origin="layout" path="M 0.11914 0.12477 L 0.10443 0.15209 L 0.02031 0.04121 C -0.00117 0.02686 -0.02396 0.00139 -0.04531 -0.01226 " pathEditMode="relative" rAng="0" ptsTypes="AAAA">
                                      <p:cBhvr>
                                        <p:cTn id="76" dur="5000" fill="hold"/>
                                        <p:tgtEl>
                                          <p:spTgt spid="41"/>
                                        </p:tgtEl>
                                        <p:attrNameLst>
                                          <p:attrName>ppt_x</p:attrName>
                                          <p:attrName>ppt_y</p:attrName>
                                        </p:attrNameLst>
                                      </p:cBhvr>
                                      <p:rCtr x="-8229" y="-5486"/>
                                    </p:animMotion>
                                  </p:childTnLst>
                                </p:cTn>
                              </p:par>
                            </p:childTnLst>
                          </p:cTn>
                        </p:par>
                        <p:par>
                          <p:cTn id="77" fill="hold">
                            <p:stCondLst>
                              <p:cond delay="118000"/>
                            </p:stCondLst>
                            <p:childTnLst>
                              <p:par>
                                <p:cTn id="78" presetID="10" presetClass="entr" presetSubtype="0"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2000"/>
                                        <p:tgtEl>
                                          <p:spTgt spid="36"/>
                                        </p:tgtEl>
                                      </p:cBhvr>
                                    </p:animEffect>
                                  </p:childTnLst>
                                </p:cTn>
                              </p:par>
                              <p:par>
                                <p:cTn id="81" presetID="10" presetClass="exit" presetSubtype="0" fill="hold" nodeType="withEffect">
                                  <p:stCondLst>
                                    <p:cond delay="0"/>
                                  </p:stCondLst>
                                  <p:childTnLst>
                                    <p:animEffect transition="out" filter="fade">
                                      <p:cBhvr>
                                        <p:cTn id="82" dur="2000"/>
                                        <p:tgtEl>
                                          <p:spTgt spid="25"/>
                                        </p:tgtEl>
                                      </p:cBhvr>
                                    </p:animEffect>
                                    <p:set>
                                      <p:cBhvr>
                                        <p:cTn id="83" dur="1" fill="hold">
                                          <p:stCondLst>
                                            <p:cond delay="1999"/>
                                          </p:stCondLst>
                                        </p:cTn>
                                        <p:tgtEl>
                                          <p:spTgt spid="25"/>
                                        </p:tgtEl>
                                        <p:attrNameLst>
                                          <p:attrName>style.visibility</p:attrName>
                                        </p:attrNameLst>
                                      </p:cBhvr>
                                      <p:to>
                                        <p:strVal val="hidden"/>
                                      </p:to>
                                    </p:set>
                                  </p:childTnLst>
                                </p:cTn>
                              </p:par>
                            </p:childTnLst>
                          </p:cTn>
                        </p:par>
                        <p:par>
                          <p:cTn id="84" fill="hold">
                            <p:stCondLst>
                              <p:cond delay="120000"/>
                            </p:stCondLst>
                            <p:childTnLst>
                              <p:par>
                                <p:cTn id="85" presetID="0" presetClass="path" presetSubtype="0" accel="50000" decel="50000" fill="hold" nodeType="afterEffect">
                                  <p:stCondLst>
                                    <p:cond delay="7000"/>
                                  </p:stCondLst>
                                  <p:childTnLst>
                                    <p:animMotion origin="layout" path="M -0.04531 -0.01227 L -0.00534 0.04144 L 0.0793 0.15278 L 0.03112 0.19792 L 0.02591 0.18218 " pathEditMode="relative" rAng="0" ptsTypes="AAAAA">
                                      <p:cBhvr>
                                        <p:cTn id="86" dur="5000" fill="hold"/>
                                        <p:tgtEl>
                                          <p:spTgt spid="41"/>
                                        </p:tgtEl>
                                        <p:attrNameLst>
                                          <p:attrName>ppt_x</p:attrName>
                                          <p:attrName>ppt_y</p:attrName>
                                        </p:attrNameLst>
                                      </p:cBhvr>
                                      <p:rCtr x="6224" y="10509"/>
                                    </p:animMotion>
                                  </p:childTnLst>
                                </p:cTn>
                              </p:par>
                            </p:childTnLst>
                          </p:cTn>
                        </p:par>
                        <p:par>
                          <p:cTn id="87" fill="hold">
                            <p:stCondLst>
                              <p:cond delay="132000"/>
                            </p:stCondLst>
                            <p:childTnLst>
                              <p:par>
                                <p:cTn id="88" presetID="10" presetClass="entr" presetSubtype="0" fill="hold"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2000"/>
                                        <p:tgtEl>
                                          <p:spTgt spid="52"/>
                                        </p:tgtEl>
                                      </p:cBhvr>
                                    </p:animEffect>
                                  </p:childTnLst>
                                </p:cTn>
                              </p:par>
                              <p:par>
                                <p:cTn id="91" presetID="10" presetClass="exit" presetSubtype="0" fill="hold" nodeType="withEffect">
                                  <p:stCondLst>
                                    <p:cond delay="0"/>
                                  </p:stCondLst>
                                  <p:childTnLst>
                                    <p:animEffect transition="out" filter="fade">
                                      <p:cBhvr>
                                        <p:cTn id="92" dur="2000"/>
                                        <p:tgtEl>
                                          <p:spTgt spid="36"/>
                                        </p:tgtEl>
                                      </p:cBhvr>
                                    </p:animEffect>
                                    <p:set>
                                      <p:cBhvr>
                                        <p:cTn id="93" dur="1" fill="hold">
                                          <p:stCondLst>
                                            <p:cond delay="1999"/>
                                          </p:stCondLst>
                                        </p:cTn>
                                        <p:tgtEl>
                                          <p:spTgt spid="36"/>
                                        </p:tgtEl>
                                        <p:attrNameLst>
                                          <p:attrName>style.visibility</p:attrName>
                                        </p:attrNameLst>
                                      </p:cBhvr>
                                      <p:to>
                                        <p:strVal val="hidden"/>
                                      </p:to>
                                    </p:set>
                                  </p:childTnLst>
                                </p:cTn>
                              </p:par>
                            </p:childTnLst>
                          </p:cTn>
                        </p:par>
                        <p:par>
                          <p:cTn id="94" fill="hold">
                            <p:stCondLst>
                              <p:cond delay="134000"/>
                            </p:stCondLst>
                            <p:childTnLst>
                              <p:par>
                                <p:cTn id="95" presetID="0" presetClass="path" presetSubtype="0" accel="50000" decel="50000" fill="hold" nodeType="afterEffect">
                                  <p:stCondLst>
                                    <p:cond delay="7000"/>
                                  </p:stCondLst>
                                  <p:childTnLst>
                                    <p:animMotion origin="layout" path="M 0.02617 0.18148 C 0.02747 0.18402 0.02839 0.18634 0.03021 0.18935 L -0.02682 0.24213 C -0.03372 0.22777 -0.02943 0.23564 -0.03581 0.21967 " pathEditMode="relative" rAng="0" ptsTypes="AAAA">
                                      <p:cBhvr>
                                        <p:cTn id="96" dur="3000" fill="hold"/>
                                        <p:tgtEl>
                                          <p:spTgt spid="41"/>
                                        </p:tgtEl>
                                        <p:attrNameLst>
                                          <p:attrName>ppt_x</p:attrName>
                                          <p:attrName>ppt_y</p:attrName>
                                        </p:attrNameLst>
                                      </p:cBhvr>
                                      <p:rCtr x="-2904" y="3032"/>
                                    </p:animMotion>
                                  </p:childTnLst>
                                </p:cTn>
                              </p:par>
                            </p:childTnLst>
                          </p:cTn>
                        </p:par>
                        <p:par>
                          <p:cTn id="97" fill="hold">
                            <p:stCondLst>
                              <p:cond delay="144000"/>
                            </p:stCondLst>
                            <p:childTnLst>
                              <p:par>
                                <p:cTn id="98" presetID="10" presetClass="entr" presetSubtype="0" fill="hold" nodeType="after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2000"/>
                                        <p:tgtEl>
                                          <p:spTgt spid="54"/>
                                        </p:tgtEl>
                                      </p:cBhvr>
                                    </p:animEffect>
                                  </p:childTnLst>
                                </p:cTn>
                              </p:par>
                              <p:par>
                                <p:cTn id="101" presetID="10" presetClass="exit" presetSubtype="0" fill="hold" nodeType="withEffect">
                                  <p:stCondLst>
                                    <p:cond delay="0"/>
                                  </p:stCondLst>
                                  <p:childTnLst>
                                    <p:animEffect transition="out" filter="fade">
                                      <p:cBhvr>
                                        <p:cTn id="102" dur="2000"/>
                                        <p:tgtEl>
                                          <p:spTgt spid="52"/>
                                        </p:tgtEl>
                                      </p:cBhvr>
                                    </p:animEffect>
                                    <p:set>
                                      <p:cBhvr>
                                        <p:cTn id="103" dur="1" fill="hold">
                                          <p:stCondLst>
                                            <p:cond delay="1999"/>
                                          </p:stCondLst>
                                        </p:cTn>
                                        <p:tgtEl>
                                          <p:spTgt spid="52"/>
                                        </p:tgtEl>
                                        <p:attrNameLst>
                                          <p:attrName>style.visibility</p:attrName>
                                        </p:attrNameLst>
                                      </p:cBhvr>
                                      <p:to>
                                        <p:strVal val="hidden"/>
                                      </p:to>
                                    </p:set>
                                  </p:childTnLst>
                                </p:cTn>
                              </p:par>
                            </p:childTnLst>
                          </p:cTn>
                        </p:par>
                        <p:par>
                          <p:cTn id="104" fill="hold">
                            <p:stCondLst>
                              <p:cond delay="146000"/>
                            </p:stCondLst>
                            <p:childTnLst>
                              <p:par>
                                <p:cTn id="105" presetID="0" presetClass="path" presetSubtype="0" accel="50000" decel="50000" fill="hold" nodeType="afterEffect">
                                  <p:stCondLst>
                                    <p:cond delay="7000"/>
                                  </p:stCondLst>
                                  <p:childTnLst>
                                    <p:animMotion origin="layout" path="M -0.03581 0.21967 C -0.08359 0.17245 -0.03529 0.22152 -0.0957 0.1581 C -0.11315 0.1699 -0.11315 0.17199 -0.13255 0.18426 C -0.13594 0.17314 -0.16367 0.13125 -0.16549 0.12152 " pathEditMode="relative" rAng="0" ptsTypes="AAAA">
                                      <p:cBhvr>
                                        <p:cTn id="106" dur="5000" fill="hold"/>
                                        <p:tgtEl>
                                          <p:spTgt spid="41"/>
                                        </p:tgtEl>
                                        <p:attrNameLst>
                                          <p:attrName>ppt_x</p:attrName>
                                          <p:attrName>ppt_y</p:attrName>
                                        </p:attrNameLst>
                                      </p:cBhvr>
                                      <p:rCtr x="-6484" y="-4907"/>
                                    </p:animMotion>
                                  </p:childTnLst>
                                </p:cTn>
                              </p:par>
                            </p:childTnLst>
                          </p:cTn>
                        </p:par>
                        <p:par>
                          <p:cTn id="107" fill="hold">
                            <p:stCondLst>
                              <p:cond delay="158000"/>
                            </p:stCondLst>
                            <p:childTnLst>
                              <p:par>
                                <p:cTn id="108" presetID="10" presetClass="entr" presetSubtype="0" fill="hold"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2000"/>
                                        <p:tgtEl>
                                          <p:spTgt spid="63"/>
                                        </p:tgtEl>
                                      </p:cBhvr>
                                    </p:animEffect>
                                  </p:childTnLst>
                                </p:cTn>
                              </p:par>
                              <p:par>
                                <p:cTn id="111" presetID="10" presetClass="exit" presetSubtype="0" fill="hold" nodeType="withEffect">
                                  <p:stCondLst>
                                    <p:cond delay="0"/>
                                  </p:stCondLst>
                                  <p:childTnLst>
                                    <p:animEffect transition="out" filter="fade">
                                      <p:cBhvr>
                                        <p:cTn id="112" dur="2000"/>
                                        <p:tgtEl>
                                          <p:spTgt spid="54"/>
                                        </p:tgtEl>
                                      </p:cBhvr>
                                    </p:animEffect>
                                    <p:set>
                                      <p:cBhvr>
                                        <p:cTn id="113" dur="1" fill="hold">
                                          <p:stCondLst>
                                            <p:cond delay="1999"/>
                                          </p:stCondLst>
                                        </p:cTn>
                                        <p:tgtEl>
                                          <p:spTgt spid="54"/>
                                        </p:tgtEl>
                                        <p:attrNameLst>
                                          <p:attrName>style.visibility</p:attrName>
                                        </p:attrNameLst>
                                      </p:cBhvr>
                                      <p:to>
                                        <p:strVal val="hidden"/>
                                      </p:to>
                                    </p:set>
                                  </p:childTnLst>
                                </p:cTn>
                              </p:par>
                            </p:childTnLst>
                          </p:cTn>
                        </p:par>
                        <p:par>
                          <p:cTn id="114" fill="hold">
                            <p:stCondLst>
                              <p:cond delay="160000"/>
                            </p:stCondLst>
                            <p:childTnLst>
                              <p:par>
                                <p:cTn id="115" presetID="0" presetClass="path" presetSubtype="0" accel="50000" decel="50000" fill="hold" nodeType="afterEffect">
                                  <p:stCondLst>
                                    <p:cond delay="7000"/>
                                  </p:stCondLst>
                                  <p:childTnLst>
                                    <p:animMotion origin="layout" path="M -0.16588 0.12083 L -0.13711 0.1743 L 0.01289 0.05162 L 0.00026 0.0037 " pathEditMode="relative" ptsTypes="AAAA">
                                      <p:cBhvr>
                                        <p:cTn id="116" dur="6000" fill="hold"/>
                                        <p:tgtEl>
                                          <p:spTgt spid="41"/>
                                        </p:tgtEl>
                                        <p:attrNameLst>
                                          <p:attrName>ppt_x</p:attrName>
                                          <p:attrName>ppt_y</p:attrName>
                                        </p:attrNameLst>
                                      </p:cBhvr>
                                    </p:animMotion>
                                  </p:childTnLst>
                                </p:cTn>
                              </p:par>
                            </p:childTnLst>
                          </p:cTn>
                        </p:par>
                        <p:par>
                          <p:cTn id="117" fill="hold">
                            <p:stCondLst>
                              <p:cond delay="173000"/>
                            </p:stCondLst>
                            <p:childTnLst>
                              <p:par>
                                <p:cTn id="118" presetID="10" presetClass="exit" presetSubtype="0" fill="hold" nodeType="afterEffect">
                                  <p:stCondLst>
                                    <p:cond delay="0"/>
                                  </p:stCondLst>
                                  <p:childTnLst>
                                    <p:animEffect transition="out" filter="fade">
                                      <p:cBhvr>
                                        <p:cTn id="119" dur="2000"/>
                                        <p:tgtEl>
                                          <p:spTgt spid="41"/>
                                        </p:tgtEl>
                                      </p:cBhvr>
                                    </p:animEffect>
                                    <p:set>
                                      <p:cBhvr>
                                        <p:cTn id="120" dur="1" fill="hold">
                                          <p:stCondLst>
                                            <p:cond delay="1999"/>
                                          </p:stCondLst>
                                        </p:cTn>
                                        <p:tgtEl>
                                          <p:spTgt spid="4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000"/>
                                        <p:tgtEl>
                                          <p:spTgt spid="63"/>
                                        </p:tgtEl>
                                      </p:cBhvr>
                                    </p:animEffect>
                                    <p:set>
                                      <p:cBhvr>
                                        <p:cTn id="123" dur="1" fill="hold">
                                          <p:stCondLst>
                                            <p:cond delay="19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f7c66ac4330373af0de706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10557</TotalTime>
  <Words>664</Words>
  <Application>Microsoft Office PowerPoint</Application>
  <PresentationFormat>Widescreen</PresentationFormat>
  <Paragraphs>64</Paragraphs>
  <Slides>3</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vt:i4>
      </vt:variant>
    </vt:vector>
  </HeadingPairs>
  <TitlesOfParts>
    <vt:vector size="13" baseType="lpstr">
      <vt:lpstr>Arial</vt:lpstr>
      <vt:lpstr>Arial Rounded MT Bold</vt:lpstr>
      <vt:lpstr>Avenir Next LT Pro</vt:lpstr>
      <vt:lpstr>Avenir Next LT Pro Demi</vt:lpstr>
      <vt:lpstr>Calibri</vt:lpstr>
      <vt:lpstr>Calibri Light</vt:lpstr>
      <vt:lpstr>Georgia</vt:lpstr>
      <vt:lpstr>Office Theme</vt:lpstr>
      <vt:lpstr>1_Office Theme</vt:lpstr>
      <vt:lpstr>think-cell Slide</vt:lpstr>
      <vt:lpstr>A DAY IN MY ACTIVITY-BASED WORKPLACE</vt:lpstr>
      <vt:lpstr>How to use this 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63</cp:revision>
  <dcterms:created xsi:type="dcterms:W3CDTF">2018-01-23T15:59:12Z</dcterms:created>
  <dcterms:modified xsi:type="dcterms:W3CDTF">2023-10-11T17:12:03Z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2023-09-29T11:51:20Z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7da7d14d-c0ad-4f34-a933-194dd89efae8</vt:lpwstr>
  </property>
  <property fmtid="{D5CDD505-2E9C-101B-9397-08002B2CF9AE}" pid="8" name="MSIP_Label_834ed4f5-eae4-40c7-82be-b1cdf720a1b9_ContentBits">
    <vt:lpwstr>0</vt:lpwstr>
  </property>
  <property fmtid="{D5CDD505-2E9C-101B-9397-08002B2CF9AE}" pid="9" name="_AdHocReviewCycleID">
    <vt:i4>1859137810</vt:i4>
  </property>
  <property fmtid="{D5CDD505-2E9C-101B-9397-08002B2CF9AE}" pid="10" name="_NewReviewCycle">
    <vt:lpwstr/>
  </property>
  <property fmtid="{D5CDD505-2E9C-101B-9397-08002B2CF9AE}" pid="11" name="_EmailSubject">
    <vt:lpwstr>Révision du parcours de Tim</vt:lpwstr>
  </property>
  <property fmtid="{D5CDD505-2E9C-101B-9397-08002B2CF9AE}" pid="12" name="_AuthorEmail">
    <vt:lpwstr>Alain.Dion3@tpsgc-pwgsc.gc.ca</vt:lpwstr>
  </property>
  <property fmtid="{D5CDD505-2E9C-101B-9397-08002B2CF9AE}" pid="13" name="_AuthorEmailDisplayName">
    <vt:lpwstr>Dion3, Alain (SPAC/PSPC) (il-lui / he-him)</vt:lpwstr>
  </property>
  <property fmtid="{D5CDD505-2E9C-101B-9397-08002B2CF9AE}" pid="14" name="_PreviousAdHocReviewCycleID">
    <vt:i4>-123683168</vt:i4>
  </property>
</Properties>
</file>