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5143500" type="screen16x9"/>
  <p:notesSz cx="6858000" cy="9144000"/>
  <p:embeddedFontLst>
    <p:embeddedFont>
      <p:font typeface="Montserrat Light" panose="020B0604020202020204" charset="0"/>
      <p:regular r:id="rId44"/>
      <p:bold r:id="rId45"/>
      <p:italic r:id="rId46"/>
      <p:boldItalic r:id="rId47"/>
    </p:embeddedFont>
    <p:embeddedFont>
      <p:font typeface="Montserrat ExtraBold" panose="020B0604020202020204" charset="0"/>
      <p:bold r:id="rId48"/>
      <p:boldItalic r:id="rId49"/>
    </p:embeddedFont>
    <p:embeddedFont>
      <p:font typeface="Montserrat" panose="020B0604020202020204" charset="0"/>
      <p:regular r:id="rId50"/>
      <p:bold r:id="rId51"/>
      <p:italic r:id="rId52"/>
      <p:boldItalic r:id="rId53"/>
    </p:embeddedFont>
    <p:embeddedFont>
      <p:font typeface="Merriweather Light" panose="020B0604020202020204" charset="0"/>
      <p:regular r:id="rId54"/>
      <p:bold r:id="rId55"/>
      <p:italic r:id="rId56"/>
      <p:boldItalic r:id="rId57"/>
    </p:embeddedFont>
    <p:embeddedFont>
      <p:font typeface="Calibri" panose="020F050202020403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jm5kcDqiay5xIuGYdg6NvZ86LT8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1.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ov.uk/government/publications/the-gender-pay-gap-in-the-uk-evidence-from-the-ukhl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ons.gov.uk/employmentandlabourmarket/peopleinwork/earningsandworkinghours/articles/womenshouldertheresponsibilityofunpaidwork/2016-11-10"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CA"/>
              <a:t>Hi everyone! I’m Niha Shahzad in SPI-IAD. For background, I used to work in the BI Unit Ops – yes it was for a co-op, but kept my interest in the BI world, and applying policy innovation in policymaking. I want to thank Trudy for initing me to present here, and hope that BI or Behavioural Science will be useful to the Committee.</a:t>
            </a:r>
            <a:endParaRPr>
              <a:solidFill>
                <a:srgbClr val="FF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None/>
            </a:pPr>
            <a:r>
              <a:rPr lang="en-CA"/>
              <a:t>Good candidate for BI is a touchpoint – like a sign in public, kiosk etc</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None/>
            </a:pPr>
            <a:r>
              <a:rPr lang="en-CA"/>
              <a:t>Un bon candidat pour la BI est un point de contact - comme un affichage dans le public, un kiosque, etc.</a:t>
            </a:r>
            <a:endParaRPr/>
          </a:p>
          <a:p>
            <a:pPr marL="457200" lvl="0" indent="-29845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CA" sz="1100"/>
              <a:t> Unconscious bias training in the workplace aims to make people aware of potentially harmful unconscious biases and to reduce the impact of those biases on their interaction with others. </a:t>
            </a:r>
            <a:endParaRPr/>
          </a:p>
          <a:p>
            <a:pPr marL="317500" lvl="0" indent="-228600" algn="l" rtl="0">
              <a:lnSpc>
                <a:spcPct val="100000"/>
              </a:lnSpc>
              <a:spcBef>
                <a:spcPts val="0"/>
              </a:spcBef>
              <a:spcAft>
                <a:spcPts val="0"/>
              </a:spcAft>
              <a:buSzPts val="1100"/>
              <a:buFont typeface="Arial"/>
              <a:buAutoNum type="arabicPeriod"/>
            </a:pPr>
            <a:r>
              <a:rPr lang="en-CA" sz="1100"/>
              <a:t>UBT can activate stereotypes, making them more likely to come to mind after the training has finished. This can happen when we are asked to try to suppress our own stereotypes, or when we are asked to confront them;</a:t>
            </a:r>
            <a:endParaRPr/>
          </a:p>
          <a:p>
            <a:pPr marL="317500" lvl="0" indent="-228600" algn="l" rtl="0">
              <a:lnSpc>
                <a:spcPct val="100000"/>
              </a:lnSpc>
              <a:spcBef>
                <a:spcPts val="0"/>
              </a:spcBef>
              <a:spcAft>
                <a:spcPts val="0"/>
              </a:spcAft>
              <a:buSzPts val="1100"/>
              <a:buFont typeface="Arial"/>
              <a:buAutoNum type="arabicPeriod"/>
            </a:pPr>
            <a:r>
              <a:rPr lang="en-CA" sz="1100"/>
              <a:t>Training can make employees complacent about their own biases – meaning they do not take responsibility to reduce discrimination following training, perhaps because of a belief that the workplace is already free of bias; </a:t>
            </a:r>
            <a:endParaRPr/>
          </a:p>
          <a:p>
            <a:pPr marL="317500" lvl="0" indent="-228600" algn="l" rtl="0">
              <a:lnSpc>
                <a:spcPct val="100000"/>
              </a:lnSpc>
              <a:spcBef>
                <a:spcPts val="0"/>
              </a:spcBef>
              <a:spcAft>
                <a:spcPts val="0"/>
              </a:spcAft>
              <a:buSzPts val="1100"/>
              <a:buFont typeface="Arial"/>
              <a:buAutoNum type="arabicPeriod"/>
            </a:pPr>
            <a:r>
              <a:rPr lang="en-CA" sz="1100"/>
              <a:t>Training may also have a ‘moral licensing’ effect, whereby an individual who attends training (which is ‘good’ for diversity) feels freer to go on to make a decision which does not improve diversity (e.g. hiring a candidate with a similar profile to their existing team) as their sense of virtue for having attended training counteracts ongoing efforts to monitor persistent prejudices.</a:t>
            </a:r>
            <a:endParaRPr/>
          </a:p>
          <a:p>
            <a:pPr marL="317500" lvl="0" indent="-228600" algn="l" rtl="0">
              <a:lnSpc>
                <a:spcPct val="100000"/>
              </a:lnSpc>
              <a:spcBef>
                <a:spcPts val="0"/>
              </a:spcBef>
              <a:spcAft>
                <a:spcPts val="0"/>
              </a:spcAft>
              <a:buSzPts val="1100"/>
              <a:buFont typeface="Arial"/>
              <a:buAutoNum type="arabicPeriod"/>
            </a:pPr>
            <a:r>
              <a:rPr lang="en-CA" sz="1100"/>
              <a:t>People react negatively towards efforts to control their personally-held views and therefore may be particularly resistant if UBT is made mandatory, as this can make them feel disempowered;</a:t>
            </a:r>
            <a:endParaRPr/>
          </a:p>
          <a:p>
            <a:pPr marL="317500" lvl="0" indent="-158750" algn="l" rtl="0">
              <a:lnSpc>
                <a:spcPct val="100000"/>
              </a:lnSpc>
              <a:spcBef>
                <a:spcPts val="0"/>
              </a:spcBef>
              <a:spcAft>
                <a:spcPts val="0"/>
              </a:spcAft>
              <a:buSzPts val="1100"/>
              <a:buFont typeface="Arial"/>
              <a:buNone/>
            </a:pPr>
            <a:endParaRPr sz="1100" b="1"/>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CA" sz="1100"/>
              <a:t>La formation aux préjugés inconscients au travail vise à sensibiliser les personnes aux préjugés inconscients potentiellement dangereux et à réduire l'impact de ces préjugés sur leur interaction avec les autres. </a:t>
            </a:r>
            <a:endParaRPr/>
          </a:p>
          <a:p>
            <a:pPr marL="457200" marR="0" lvl="0" indent="-298450" algn="l" rtl="0">
              <a:lnSpc>
                <a:spcPct val="100000"/>
              </a:lnSpc>
              <a:spcBef>
                <a:spcPts val="0"/>
              </a:spcBef>
              <a:spcAft>
                <a:spcPts val="0"/>
              </a:spcAft>
              <a:buClr>
                <a:srgbClr val="000000"/>
              </a:buClr>
              <a:buSzPts val="1100"/>
              <a:buFont typeface="Arial"/>
              <a:buChar char="●"/>
            </a:pPr>
            <a:r>
              <a:rPr lang="en-CA" sz="1100"/>
              <a:t>La formation sur les préjugés inconscients peut activer les stéréotypes, les rendant plus susceptibles de revenir à l'esprit après la fin de la formation. Cela peut se produire lorsqu'on nous demande d'essayer de supprimer nos propres stéréotypes, ou lorsqu'on nous demande de les confronter ;</a:t>
            </a:r>
            <a:endParaRPr/>
          </a:p>
          <a:p>
            <a:pPr marL="457200" marR="0" lvl="0" indent="-298450" algn="l" rtl="0">
              <a:lnSpc>
                <a:spcPct val="100000"/>
              </a:lnSpc>
              <a:spcBef>
                <a:spcPts val="0"/>
              </a:spcBef>
              <a:spcAft>
                <a:spcPts val="0"/>
              </a:spcAft>
              <a:buClr>
                <a:srgbClr val="000000"/>
              </a:buClr>
              <a:buSzPts val="1100"/>
              <a:buFont typeface="Arial"/>
              <a:buChar char="●"/>
            </a:pPr>
            <a:r>
              <a:rPr lang="en-CA" sz="1100"/>
              <a:t>La formation peut rendre les employés complaisants à l'égard de leurs propres préjugés - ce qui signifie qu'ils ne prennent pas la responsabilité de réduire la discrimination après la formation, peut-être parce qu'ils croient que le lieu de travail est déjà exempt de préjugés ; </a:t>
            </a:r>
            <a:endParaRPr/>
          </a:p>
          <a:p>
            <a:pPr marL="457200" marR="0" lvl="0" indent="-298450" algn="l" rtl="0">
              <a:lnSpc>
                <a:spcPct val="100000"/>
              </a:lnSpc>
              <a:spcBef>
                <a:spcPts val="0"/>
              </a:spcBef>
              <a:spcAft>
                <a:spcPts val="0"/>
              </a:spcAft>
              <a:buClr>
                <a:srgbClr val="000000"/>
              </a:buClr>
              <a:buSzPts val="1100"/>
              <a:buFont typeface="Arial"/>
              <a:buChar char="●"/>
            </a:pPr>
            <a:r>
              <a:rPr lang="en-CA" sz="1100"/>
              <a:t>La formation peut également avoir un effet de " permis moral ", par lequel une personne qui suit une formation (qui est " bonne " pour la diversité) se sent plus libre de prendre une décision qui n'améliore pas la diversité (par exemple, embaucher un candidat ayant un profil similaire à celui de l'équipe existante), car son sentiment de vertu pour avoir suivi la formation contredit les efforts en cours pour détecter les préjugés persistants.</a:t>
            </a:r>
            <a:endParaRPr/>
          </a:p>
          <a:p>
            <a:pPr marL="457200" marR="0" lvl="0" indent="-298450" algn="l" rtl="0">
              <a:lnSpc>
                <a:spcPct val="100000"/>
              </a:lnSpc>
              <a:spcBef>
                <a:spcPts val="0"/>
              </a:spcBef>
              <a:spcAft>
                <a:spcPts val="0"/>
              </a:spcAft>
              <a:buClr>
                <a:srgbClr val="000000"/>
              </a:buClr>
              <a:buSzPts val="1100"/>
              <a:buFont typeface="Arial"/>
              <a:buChar char="●"/>
            </a:pPr>
            <a:r>
              <a:rPr lang="en-CA" sz="1100"/>
              <a:t>Les gens réagissent négativement aux efforts visant à contrôler leurs opinions personnelles et peuvent donc se montrer particulièrement réticents si la formation professionnelle continue est rendue obligatoire, car ils peuvent se sentir désarmés ;</a:t>
            </a:r>
            <a:endParaRPr/>
          </a:p>
          <a:p>
            <a:pPr marL="317500" lvl="0" indent="-158750" algn="l" rtl="0">
              <a:lnSpc>
                <a:spcPct val="100000"/>
              </a:lnSpc>
              <a:spcBef>
                <a:spcPts val="0"/>
              </a:spcBef>
              <a:spcAft>
                <a:spcPts val="0"/>
              </a:spcAft>
              <a:buSzPts val="1100"/>
              <a:buFont typeface="Arial"/>
              <a:buNone/>
            </a:pPr>
            <a:endParaRPr sz="1100" b="1"/>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88900" lvl="0" indent="0" algn="l" rtl="0">
              <a:lnSpc>
                <a:spcPct val="100000"/>
              </a:lnSpc>
              <a:spcBef>
                <a:spcPts val="0"/>
              </a:spcBef>
              <a:spcAft>
                <a:spcPts val="0"/>
              </a:spcAft>
              <a:buSzPts val="1100"/>
              <a:buNone/>
            </a:pPr>
            <a:r>
              <a:rPr lang="en-CA" sz="1400" b="1">
                <a:solidFill>
                  <a:schemeClr val="dk2"/>
                </a:solidFill>
              </a:rPr>
              <a:t>CONTEXT</a:t>
            </a:r>
            <a:endParaRPr/>
          </a:p>
          <a:p>
            <a:pPr marL="88900" lvl="0" indent="0" algn="l" rtl="0">
              <a:lnSpc>
                <a:spcPct val="100000"/>
              </a:lnSpc>
              <a:spcBef>
                <a:spcPts val="0"/>
              </a:spcBef>
              <a:spcAft>
                <a:spcPts val="0"/>
              </a:spcAft>
              <a:buSzPts val="1100"/>
              <a:buNone/>
            </a:pPr>
            <a:r>
              <a:rPr lang="en-CA" sz="1100">
                <a:solidFill>
                  <a:schemeClr val="dk2"/>
                </a:solidFill>
              </a:rPr>
              <a:t>Disparities in childcare are a primary </a:t>
            </a:r>
            <a:r>
              <a:rPr lang="en-CA" sz="1100" u="sng">
                <a:solidFill>
                  <a:schemeClr val="dk2"/>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driver</a:t>
            </a:r>
            <a:r>
              <a:rPr lang="en-CA" sz="1100">
                <a:solidFill>
                  <a:schemeClr val="dk2"/>
                </a:solidFill>
              </a:rPr>
              <a:t> behind the gender pay gap (on average, women still get paid 18% less per hour than men in the UK). Women in the UK still do </a:t>
            </a:r>
            <a:r>
              <a:rPr lang="en-CA" sz="1100" u="sng">
                <a:solidFill>
                  <a:schemeClr val="dk2"/>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more than twice as much</a:t>
            </a:r>
            <a:r>
              <a:rPr lang="en-CA" sz="1100">
                <a:solidFill>
                  <a:schemeClr val="dk2"/>
                </a:solidFill>
              </a:rPr>
              <a:t> childcare as men (4.5 hrs / week compared to &gt; 2 hours for men). </a:t>
            </a:r>
            <a:endParaRPr/>
          </a:p>
          <a:p>
            <a:pPr marL="88900" lvl="0" indent="0" algn="l" rtl="0">
              <a:lnSpc>
                <a:spcPct val="100000"/>
              </a:lnSpc>
              <a:spcBef>
                <a:spcPts val="0"/>
              </a:spcBef>
              <a:spcAft>
                <a:spcPts val="0"/>
              </a:spcAft>
              <a:buSzPts val="1100"/>
              <a:buNone/>
            </a:pPr>
            <a:r>
              <a:rPr lang="en-CA" sz="1100">
                <a:solidFill>
                  <a:schemeClr val="dk2"/>
                </a:solidFill>
              </a:rPr>
              <a:t>By getting more involved in childcare, men can support the financial well-being and career prospects of their partners.</a:t>
            </a:r>
            <a:endParaRPr/>
          </a:p>
          <a:p>
            <a:pPr marL="88900" lvl="0" indent="0" algn="l" rtl="0">
              <a:lnSpc>
                <a:spcPct val="100000"/>
              </a:lnSpc>
              <a:spcBef>
                <a:spcPts val="0"/>
              </a:spcBef>
              <a:spcAft>
                <a:spcPts val="0"/>
              </a:spcAft>
              <a:buSzPts val="1100"/>
              <a:buNone/>
            </a:pPr>
            <a:r>
              <a:rPr lang="en-CA" sz="1100">
                <a:solidFill>
                  <a:schemeClr val="dk2"/>
                </a:solidFill>
              </a:rPr>
              <a:t>BIT + Government Equalities Office ran a trial to nudge men expecting children to overcome structural and behavioural barriers to taking parental leave.  </a:t>
            </a:r>
            <a:endParaRPr sz="1100">
              <a:solidFill>
                <a:schemeClr val="dk2"/>
              </a:solidFill>
            </a:endParaRPr>
          </a:p>
          <a:p>
            <a:pPr marL="88900" lvl="0" indent="0" algn="l" rtl="0">
              <a:lnSpc>
                <a:spcPct val="100000"/>
              </a:lnSpc>
              <a:spcBef>
                <a:spcPts val="0"/>
              </a:spcBef>
              <a:spcAft>
                <a:spcPts val="0"/>
              </a:spcAft>
              <a:buSzPts val="1100"/>
              <a:buNone/>
            </a:pPr>
            <a:r>
              <a:rPr lang="en-CA" sz="1400" b="1">
                <a:solidFill>
                  <a:schemeClr val="dk2"/>
                </a:solidFill>
              </a:rPr>
              <a:t>TRIAL RESULTS</a:t>
            </a:r>
            <a:endParaRPr/>
          </a:p>
          <a:p>
            <a:pPr marL="88900" lvl="0" indent="0" algn="l" rtl="0">
              <a:lnSpc>
                <a:spcPct val="100000"/>
              </a:lnSpc>
              <a:spcBef>
                <a:spcPts val="0"/>
              </a:spcBef>
              <a:spcAft>
                <a:spcPts val="0"/>
              </a:spcAft>
              <a:buSzPts val="1100"/>
              <a:buNone/>
            </a:pPr>
            <a:r>
              <a:rPr lang="en-CA" sz="1100" b="1">
                <a:solidFill>
                  <a:schemeClr val="dk2"/>
                </a:solidFill>
              </a:rPr>
              <a:t>Trial 1: </a:t>
            </a:r>
            <a:r>
              <a:rPr lang="en-CA" sz="1100">
                <a:solidFill>
                  <a:schemeClr val="dk2"/>
                </a:solidFill>
              </a:rPr>
              <a:t>1600 men were shown messages like pointing out the cost to mothers, or emphasizing positive role model. This </a:t>
            </a:r>
            <a:r>
              <a:rPr lang="en-CA" sz="1100" b="1">
                <a:solidFill>
                  <a:schemeClr val="dk2"/>
                </a:solidFill>
              </a:rPr>
              <a:t>did not increase fathers’ engagement or stated intentions to take Shared Parental Leave and flexible working. </a:t>
            </a:r>
            <a:endParaRPr/>
          </a:p>
          <a:p>
            <a:pPr marL="88900" lvl="0" indent="0" algn="l" rtl="0">
              <a:lnSpc>
                <a:spcPct val="100000"/>
              </a:lnSpc>
              <a:spcBef>
                <a:spcPts val="0"/>
              </a:spcBef>
              <a:spcAft>
                <a:spcPts val="0"/>
              </a:spcAft>
              <a:buSzPts val="1100"/>
              <a:buNone/>
            </a:pPr>
            <a:r>
              <a:rPr lang="en-CA" sz="1100" b="1">
                <a:solidFill>
                  <a:schemeClr val="dk2"/>
                </a:solidFill>
              </a:rPr>
              <a:t>Trial 2: </a:t>
            </a:r>
            <a:r>
              <a:rPr lang="en-CA" sz="1100">
                <a:solidFill>
                  <a:schemeClr val="dk2"/>
                </a:solidFill>
              </a:rPr>
              <a:t>1244 men split between control message, Simplified Message, and a Simplified + Entitlement message that men are entitled legally to take SPL. improved parents’ understanding of the scheme. It reduced their perception that taking up the scheme would require a lot of effort. </a:t>
            </a:r>
            <a:r>
              <a:rPr lang="en-CA" sz="1100" b="1">
                <a:solidFill>
                  <a:schemeClr val="dk2"/>
                </a:solidFill>
              </a:rPr>
              <a:t>Making it clear that Shared Parental Leave is a right rather than up to individual employers’ discretion can help more parents make use of it.</a:t>
            </a:r>
            <a:endParaRPr/>
          </a:p>
          <a:p>
            <a:pPr marL="457200" lvl="0" indent="-228600" algn="l" rtl="0">
              <a:lnSpc>
                <a:spcPct val="100000"/>
              </a:lnSpc>
              <a:spcBef>
                <a:spcPts val="0"/>
              </a:spcBef>
              <a:spcAft>
                <a:spcPts val="0"/>
              </a:spcAft>
              <a:buSzPts val="1100"/>
              <a:buNone/>
            </a:pPr>
            <a:endParaRPr sz="1100"/>
          </a:p>
          <a:p>
            <a:pPr marL="457200" marR="0" lvl="0" indent="-298450" algn="l" rtl="0">
              <a:lnSpc>
                <a:spcPct val="100000"/>
              </a:lnSpc>
              <a:spcBef>
                <a:spcPts val="0"/>
              </a:spcBef>
              <a:spcAft>
                <a:spcPts val="0"/>
              </a:spcAft>
              <a:buClr>
                <a:srgbClr val="000000"/>
              </a:buClr>
              <a:buSzPts val="1100"/>
              <a:buFont typeface="Arial"/>
              <a:buChar char="●"/>
            </a:pPr>
            <a:r>
              <a:rPr lang="en-CA"/>
              <a:t>Joint evaluations engage System 2 (critical thinking) over System 1 thinking engaged by single evaluations (automatic thinking), thus less reliant on their biases.</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CA">
                <a:solidFill>
                  <a:schemeClr val="dk1"/>
                </a:solidFill>
              </a:rPr>
              <a:t>CONTEXTE</a:t>
            </a:r>
            <a:endParaRPr>
              <a:solidFill>
                <a:schemeClr val="dk1"/>
              </a:solidFill>
            </a:endParaRPr>
          </a:p>
          <a:p>
            <a:pPr marL="0" marR="0" lvl="0" indent="0" algn="l" rtl="0">
              <a:lnSpc>
                <a:spcPct val="100000"/>
              </a:lnSpc>
              <a:spcBef>
                <a:spcPts val="0"/>
              </a:spcBef>
              <a:spcAft>
                <a:spcPts val="0"/>
              </a:spcAft>
              <a:buNone/>
            </a:pPr>
            <a:r>
              <a:rPr lang="en-CA">
                <a:solidFill>
                  <a:schemeClr val="dk1"/>
                </a:solidFill>
              </a:rPr>
              <a:t>Les disparités en matière de garde d'enfants sont l'une des principales causes de l'écart de rémunération entre les sexes (en moyenne, les femmes sont toujours payées 18 % de moins par heure que les hommes au Royaume-Uni). Au Royaume-Uni, les femmes s'occupent encore deux fois plus des enfants que les hommes (4,5 heures par semaine contre &gt; 2 heures pour les hommes). </a:t>
            </a:r>
            <a:endParaRPr>
              <a:solidFill>
                <a:schemeClr val="dk1"/>
              </a:solidFill>
            </a:endParaRPr>
          </a:p>
          <a:p>
            <a:pPr marL="0" marR="0" lvl="0" indent="0" algn="l" rtl="0">
              <a:lnSpc>
                <a:spcPct val="100000"/>
              </a:lnSpc>
              <a:spcBef>
                <a:spcPts val="0"/>
              </a:spcBef>
              <a:spcAft>
                <a:spcPts val="0"/>
              </a:spcAft>
              <a:buNone/>
            </a:pPr>
            <a:r>
              <a:rPr lang="en-CA">
                <a:solidFill>
                  <a:schemeClr val="dk1"/>
                </a:solidFill>
              </a:rPr>
              <a:t>En s'impliquant davantage dans la garde des enfants, les hommes peuvent soutenir le bien-être financier et les perspectives de carrière de leur partenaire.</a:t>
            </a:r>
            <a:endParaRPr>
              <a:solidFill>
                <a:schemeClr val="dk1"/>
              </a:solidFill>
            </a:endParaRPr>
          </a:p>
          <a:p>
            <a:pPr marL="0" marR="0" lvl="0" indent="0" algn="l" rtl="0">
              <a:lnSpc>
                <a:spcPct val="100000"/>
              </a:lnSpc>
              <a:spcBef>
                <a:spcPts val="0"/>
              </a:spcBef>
              <a:spcAft>
                <a:spcPts val="0"/>
              </a:spcAft>
              <a:buNone/>
            </a:pPr>
            <a:r>
              <a:rPr lang="en-CA">
                <a:solidFill>
                  <a:schemeClr val="dk1"/>
                </a:solidFill>
              </a:rPr>
              <a:t>BIT + Government Equalities Office ont mené un essai pour inciter les hommes qui attendent des enfants à surmonter les obstacles structurels et comportementaux à la prise d'un congé parental.  </a:t>
            </a:r>
            <a:endParaRPr>
              <a:solidFill>
                <a:schemeClr val="dk1"/>
              </a:solidFill>
            </a:endParaRPr>
          </a:p>
          <a:p>
            <a:pPr marL="0" marR="0" lvl="0" indent="0" algn="l" rtl="0">
              <a:lnSpc>
                <a:spcPct val="100000"/>
              </a:lnSpc>
              <a:spcBef>
                <a:spcPts val="0"/>
              </a:spcBef>
              <a:spcAft>
                <a:spcPts val="0"/>
              </a:spcAft>
              <a:buNone/>
            </a:pPr>
            <a:r>
              <a:rPr lang="en-CA">
                <a:solidFill>
                  <a:schemeClr val="dk1"/>
                </a:solidFill>
              </a:rPr>
              <a:t>RÉSULTATS DE L'ESSAI</a:t>
            </a:r>
            <a:endParaRPr>
              <a:solidFill>
                <a:schemeClr val="dk1"/>
              </a:solidFill>
            </a:endParaRPr>
          </a:p>
          <a:p>
            <a:pPr marL="0" marR="0" lvl="0" indent="0" algn="l" rtl="0">
              <a:lnSpc>
                <a:spcPct val="100000"/>
              </a:lnSpc>
              <a:spcBef>
                <a:spcPts val="0"/>
              </a:spcBef>
              <a:spcAft>
                <a:spcPts val="0"/>
              </a:spcAft>
              <a:buNone/>
            </a:pPr>
            <a:r>
              <a:rPr lang="en-CA">
                <a:solidFill>
                  <a:schemeClr val="dk1"/>
                </a:solidFill>
              </a:rPr>
              <a:t>Essai 1 : 1600 hommes ont reçu des messages tels que l'indication du coût pour les mères ou la mise en avant d'un modèle de rôle positif. Ces messages n'ont pas augmenté l'engagement des pères ou leurs intentions déclarées de prendre un congé parental partagé et de travailler de manière flexible. </a:t>
            </a:r>
            <a:endParaRPr>
              <a:solidFill>
                <a:schemeClr val="dk1"/>
              </a:solidFill>
            </a:endParaRPr>
          </a:p>
          <a:p>
            <a:pPr marL="0" marR="0" lvl="0" indent="0" algn="l" rtl="0">
              <a:lnSpc>
                <a:spcPct val="100000"/>
              </a:lnSpc>
              <a:spcBef>
                <a:spcPts val="0"/>
              </a:spcBef>
              <a:spcAft>
                <a:spcPts val="0"/>
              </a:spcAft>
              <a:buNone/>
            </a:pPr>
            <a:r>
              <a:rPr lang="en-CA">
                <a:solidFill>
                  <a:schemeClr val="dk1"/>
                </a:solidFill>
              </a:rPr>
              <a:t>Essai 2 : 1 244 hommes ont été répartis entre un message de contrôle, un message simplifié et un message simplifié + droit, selon lequel les hommes ont légalement le droit de prendre un congé parental partagé. Ils ont moins l'impression que l'adhésion au programme leur demande beaucoup d'efforts. Le fait d'indiquer clairement que le congé parental partagé est un droit plutôt qu'un élément laissé à la discrétion des employeurs peut aider davantage de parents à y avoir recours.</a:t>
            </a:r>
            <a:endParaRPr>
              <a:solidFill>
                <a:schemeClr val="dk1"/>
              </a:solidFill>
            </a:endParaRPr>
          </a:p>
          <a:p>
            <a:pPr marL="0" marR="0" lvl="0" indent="0" algn="l" rtl="0">
              <a:lnSpc>
                <a:spcPct val="100000"/>
              </a:lnSpc>
              <a:spcBef>
                <a:spcPts val="0"/>
              </a:spcBef>
              <a:spcAft>
                <a:spcPts val="0"/>
              </a:spcAft>
              <a:buNone/>
            </a:pPr>
            <a:endParaRPr>
              <a:solidFill>
                <a:schemeClr val="dk1"/>
              </a:solidFill>
            </a:endParaRPr>
          </a:p>
          <a:p>
            <a:pPr marL="0" marR="0" lvl="0" indent="0" algn="l" rtl="0">
              <a:lnSpc>
                <a:spcPct val="100000"/>
              </a:lnSpc>
              <a:spcBef>
                <a:spcPts val="0"/>
              </a:spcBef>
              <a:spcAft>
                <a:spcPts val="0"/>
              </a:spcAft>
              <a:buNone/>
            </a:pPr>
            <a:r>
              <a:rPr lang="en-CA">
                <a:solidFill>
                  <a:schemeClr val="dk1"/>
                </a:solidFill>
              </a:rPr>
              <a:t>Les évaluations conjointes font appel au système 2 (pensée critique) plutôt qu'au système 1 des évaluations individuelles (pensée automatique), ce qui les rend moins dépendantes de leurs préjugés.</a:t>
            </a:r>
            <a:endParaRPr sz="1400" b="1">
              <a:solidFill>
                <a:schemeClr val="dk2"/>
              </a:solidFill>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sz="1100"/>
          </a:p>
          <a:p>
            <a:pPr marL="457200" marR="0" lvl="0" indent="-298450" algn="l" rtl="0">
              <a:lnSpc>
                <a:spcPct val="100000"/>
              </a:lnSpc>
              <a:spcBef>
                <a:spcPts val="0"/>
              </a:spcBef>
              <a:spcAft>
                <a:spcPts val="0"/>
              </a:spcAft>
              <a:buClr>
                <a:srgbClr val="000000"/>
              </a:buClr>
              <a:buSzPts val="1100"/>
              <a:buFont typeface="Arial"/>
              <a:buChar char="●"/>
            </a:pPr>
            <a:r>
              <a:rPr lang="en-CA"/>
              <a:t>Joint evaluations engage System 2 (critical thinking) over System 1 thinking engaged by single evaluations (automatic thinking), thus less reliant on their biases. What Bing was saying </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226489f528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1226489f528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Clr>
                <a:schemeClr val="dk1"/>
              </a:buClr>
              <a:buSzPts val="1100"/>
              <a:buFont typeface="Arial"/>
              <a:buNone/>
            </a:pPr>
            <a:r>
              <a:rPr lang="en-CA"/>
              <a:t>Les évaluations conjointes font appel au système 2 (pensée critique) plutôt qu'au système 1 des évaluations individuelles (pensée automatique), et sont donc moins tributaires de leurs préjugés. Ce que disait Bing </a:t>
            </a:r>
            <a:endParaRPr/>
          </a:p>
          <a:p>
            <a:pPr marL="457200" lvl="0" indent="-228600" algn="l" rtl="0">
              <a:lnSpc>
                <a:spcPct val="100000"/>
              </a:lnSpc>
              <a:spcBef>
                <a:spcPts val="0"/>
              </a:spcBef>
              <a:spcAft>
                <a:spcPts val="0"/>
              </a:spcAft>
              <a:buClr>
                <a:schemeClr val="dk1"/>
              </a:buClr>
              <a:buSzPts val="1100"/>
              <a:buFont typeface="Arial"/>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a:t>I’m going to refer to a UK org, the Behavioural Insights’ Team UK – they’re considered the authority on applying BI to government and public service. They actually started as a team within the UK government and eventually branched out to become their own org that partners with gov, hospitals, provate sector for BI trials. In 2018 they released a report called “Behavioural Gove” which looks at politicians and public servants behaviour when making policies and how to mitigate these biases. Focus on this because of overcoming biases for better policymaking but I think also for inclusive policymaking</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226489f528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1226489f528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Clr>
                <a:schemeClr val="dk1"/>
              </a:buClr>
              <a:buSzPts val="1100"/>
              <a:buFont typeface="Arial"/>
              <a:buNone/>
            </a:pPr>
            <a:r>
              <a:rPr lang="en-CA"/>
              <a:t>Je vais me référer à une organisation britannique, la Behavioural Insights' Team UK - elle est considérée comme l'autorité en matière d'application de la BI au gouvernement et au service public. Ils ont en fait commencé comme une équipe au sein du gouvernement britannique et ont fini par se ramifier pour devenir leur propre org qui s'associe avec le gouvernement, les hôpitaux, le secteur privé pour des essais de BI. En 2018, ils ont publié un rapport intitulé "Behavioural Gove" qui examine le comportement des politiciens et des fonctionnaires lorsqu'ils élaborent des politiques et comment atténuer ces biais. Il s'agit de surmonter les préjugés pour améliorer l'élaboration des politiques, mais aussi, je pense, pour élaborer des politiques inclusives.</a:t>
            </a:r>
            <a:endParaRPr/>
          </a:p>
          <a:p>
            <a:pPr marL="158750" lvl="0" indent="0" algn="l" rtl="0">
              <a:lnSpc>
                <a:spcPct val="100000"/>
              </a:lnSpc>
              <a:spcBef>
                <a:spcPts val="0"/>
              </a:spcBef>
              <a:spcAft>
                <a:spcPts val="0"/>
              </a:spcAft>
              <a:buClr>
                <a:schemeClr val="dk1"/>
              </a:buClr>
              <a:buSzPts val="1100"/>
              <a:buFont typeface="Arial"/>
              <a:buNone/>
            </a:pP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CA"/>
              <a:t>Behavioural Science is founded on the concept that humans’ rationality is limited - bounded rationality: idea that people would make the choices that best benefit their lives in the short and long run. But because humans are flooded with biases, along with time constraints, it prevents us from making the choices that are best for us. Because our lives are so busy, we tend to choose the options that are sometimes the easiest, quickest or more convenient through our “System 1 thinking” or Automatic thinking. Now we need System 1 (the shortcuts), otherwise we’d forget how to automatically make coffee or put on our pants in the am.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CA"/>
              <a:t>But the side effect of relying on System 1 thinking is this creates an Action-Intention Gap that we often need to consciously overcome to make the best choices.</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sz="1000">
                <a:solidFill>
                  <a:schemeClr val="dk1"/>
                </a:solidFill>
              </a:rPr>
              <a:t>These are some of the case studies that they reference. First bias is allocation of attention</a:t>
            </a:r>
            <a:endParaRPr sz="1000">
              <a:solidFill>
                <a:schemeClr val="dk1"/>
              </a:solidFill>
            </a:endParaRPr>
          </a:p>
          <a:p>
            <a:pPr marL="158750" lvl="0" indent="0" algn="l" rtl="0">
              <a:lnSpc>
                <a:spcPct val="100000"/>
              </a:lnSpc>
              <a:spcBef>
                <a:spcPts val="0"/>
              </a:spcBef>
              <a:spcAft>
                <a:spcPts val="0"/>
              </a:spcAft>
              <a:buSzPts val="1100"/>
              <a:buNone/>
            </a:pPr>
            <a:endParaRPr sz="1000">
              <a:solidFill>
                <a:schemeClr val="dk1"/>
              </a:solidFill>
            </a:endParaRPr>
          </a:p>
          <a:p>
            <a:pPr marL="457200" lvl="0" indent="-292100" algn="l" rtl="0">
              <a:lnSpc>
                <a:spcPct val="100000"/>
              </a:lnSpc>
              <a:spcBef>
                <a:spcPts val="0"/>
              </a:spcBef>
              <a:spcAft>
                <a:spcPts val="0"/>
              </a:spcAft>
              <a:buClr>
                <a:schemeClr val="dk1"/>
              </a:buClr>
              <a:buSzPts val="1000"/>
              <a:buChar char="●"/>
            </a:pPr>
            <a:r>
              <a:rPr lang="en-CA" sz="1000">
                <a:solidFill>
                  <a:schemeClr val="dk1"/>
                </a:solidFill>
              </a:rPr>
              <a:t>Danish school trial: because politicians performed worse after given more info, </a:t>
            </a:r>
            <a:r>
              <a:rPr lang="en-CA" sz="1000" b="0" i="0" u="none" strike="noStrike" cap="none">
                <a:solidFill>
                  <a:schemeClr val="dk1"/>
                </a:solidFill>
                <a:latin typeface="Arial"/>
                <a:ea typeface="Arial"/>
                <a:cs typeface="Arial"/>
                <a:sym typeface="Arial"/>
              </a:rPr>
              <a:t>this issue cannot be addressed simply by providing more or better evidence for policymaking.</a:t>
            </a:r>
            <a:endParaRPr sz="1000">
              <a:solidFill>
                <a:schemeClr val="dk1"/>
              </a:solidFill>
            </a:endParaRPr>
          </a:p>
          <a:p>
            <a:pPr marL="457200" lvl="0" indent="-298450" algn="l" rtl="0">
              <a:lnSpc>
                <a:spcPct val="100000"/>
              </a:lnSpc>
              <a:spcBef>
                <a:spcPts val="0"/>
              </a:spcBef>
              <a:spcAft>
                <a:spcPts val="0"/>
              </a:spcAft>
              <a:buClr>
                <a:schemeClr val="dk1"/>
              </a:buClr>
              <a:buSzPts val="1100"/>
              <a:buChar char="●"/>
            </a:pPr>
            <a:r>
              <a:rPr lang="en-CA" sz="1000">
                <a:solidFill>
                  <a:schemeClr val="dk1"/>
                </a:solidFill>
                <a:latin typeface="Montserrat"/>
                <a:ea typeface="Montserrat"/>
                <a:cs typeface="Montserrat"/>
                <a:sym typeface="Montserrat"/>
              </a:rPr>
              <a:t>Study with 2,878 staff from World Bank &amp; UK Dept  for International Development also showed that motivated reasoningdegraded judgement.</a:t>
            </a:r>
            <a:r>
              <a:rPr lang="en-CA" sz="500">
                <a:solidFill>
                  <a:schemeClr val="dk1"/>
                </a:solidFill>
                <a:latin typeface="Montserrat"/>
                <a:ea typeface="Montserrat"/>
                <a:cs typeface="Montserrat"/>
                <a:sym typeface="Montserrat"/>
              </a:rPr>
              <a:t>112 </a:t>
            </a:r>
            <a:r>
              <a:rPr lang="en-CA" sz="1000">
                <a:solidFill>
                  <a:schemeClr val="dk1"/>
                </a:solidFill>
                <a:latin typeface="Montserrat"/>
                <a:ea typeface="Montserrat"/>
                <a:cs typeface="Montserrat"/>
                <a:sym typeface="Montserrat"/>
              </a:rPr>
              <a:t>When given identical sets</a:t>
            </a:r>
            <a:endParaRPr sz="1000">
              <a:solidFill>
                <a:schemeClr val="dk1"/>
              </a:solidFill>
            </a:endParaRPr>
          </a:p>
          <a:p>
            <a:pPr marL="457200" lvl="0" indent="-292100" algn="l" rtl="0">
              <a:lnSpc>
                <a:spcPct val="100000"/>
              </a:lnSpc>
              <a:spcBef>
                <a:spcPts val="0"/>
              </a:spcBef>
              <a:spcAft>
                <a:spcPts val="0"/>
              </a:spcAft>
              <a:buClr>
                <a:schemeClr val="dk1"/>
              </a:buClr>
              <a:buSzPts val="1000"/>
              <a:buChar char="●"/>
            </a:pPr>
            <a:r>
              <a:rPr lang="en-CA" sz="1000">
                <a:solidFill>
                  <a:schemeClr val="dk1"/>
                </a:solidFill>
                <a:latin typeface="Montserrat"/>
                <a:ea typeface="Montserrat"/>
                <a:cs typeface="Montserrat"/>
                <a:sym typeface="Montserrat"/>
              </a:rPr>
              <a:t>of statistics, 65% of the policy professionals correctly</a:t>
            </a:r>
            <a:endParaRPr sz="1000">
              <a:solidFill>
                <a:schemeClr val="dk1"/>
              </a:solidFill>
            </a:endParaRPr>
          </a:p>
          <a:p>
            <a:pPr marL="457200" lvl="0" indent="-292100" algn="l" rtl="0">
              <a:lnSpc>
                <a:spcPct val="100000"/>
              </a:lnSpc>
              <a:spcBef>
                <a:spcPts val="0"/>
              </a:spcBef>
              <a:spcAft>
                <a:spcPts val="0"/>
              </a:spcAft>
              <a:buClr>
                <a:schemeClr val="dk1"/>
              </a:buClr>
              <a:buSzPts val="1000"/>
              <a:buChar char="●"/>
            </a:pPr>
            <a:r>
              <a:rPr lang="en-CA" sz="1000">
                <a:solidFill>
                  <a:schemeClr val="dk1"/>
                </a:solidFill>
                <a:latin typeface="Montserrat"/>
                <a:ea typeface="Montserrat"/>
                <a:cs typeface="Montserrat"/>
                <a:sym typeface="Montserrat"/>
              </a:rPr>
              <a:t>evaluated a question about the effectiveness of skin</a:t>
            </a:r>
            <a:endParaRPr sz="1000">
              <a:solidFill>
                <a:schemeClr val="dk1"/>
              </a:solidFill>
            </a:endParaRPr>
          </a:p>
          <a:p>
            <a:pPr marL="457200" lvl="0" indent="-292100" algn="l" rtl="0">
              <a:lnSpc>
                <a:spcPct val="100000"/>
              </a:lnSpc>
              <a:spcBef>
                <a:spcPts val="0"/>
              </a:spcBef>
              <a:spcAft>
                <a:spcPts val="0"/>
              </a:spcAft>
              <a:buClr>
                <a:schemeClr val="dk1"/>
              </a:buClr>
              <a:buSzPts val="1000"/>
              <a:buChar char="●"/>
            </a:pPr>
            <a:r>
              <a:rPr lang="en-CA" sz="1000">
                <a:solidFill>
                  <a:schemeClr val="dk1"/>
                </a:solidFill>
                <a:latin typeface="Montserrat"/>
                <a:ea typeface="Montserrat"/>
                <a:cs typeface="Montserrat"/>
                <a:sym typeface="Montserrat"/>
              </a:rPr>
              <a:t>cream, but only 45% answered correctly when the</a:t>
            </a:r>
            <a:endParaRPr sz="1000">
              <a:solidFill>
                <a:schemeClr val="dk1"/>
              </a:solidFill>
            </a:endParaRPr>
          </a:p>
          <a:p>
            <a:pPr marL="457200" lvl="0" indent="-292100" algn="l" rtl="0">
              <a:lnSpc>
                <a:spcPct val="100000"/>
              </a:lnSpc>
              <a:spcBef>
                <a:spcPts val="0"/>
              </a:spcBef>
              <a:spcAft>
                <a:spcPts val="0"/>
              </a:spcAft>
              <a:buClr>
                <a:schemeClr val="dk1"/>
              </a:buClr>
              <a:buSzPts val="1000"/>
              <a:buChar char="●"/>
            </a:pPr>
            <a:r>
              <a:rPr lang="en-CA" sz="1000">
                <a:solidFill>
                  <a:schemeClr val="dk1"/>
                </a:solidFill>
                <a:latin typeface="Montserrat"/>
                <a:ea typeface="Montserrat"/>
                <a:cs typeface="Montserrat"/>
                <a:sym typeface="Montserrat"/>
              </a:rPr>
              <a:t>question was about the effectiveness of a minimum</a:t>
            </a:r>
            <a:endParaRPr sz="1000">
              <a:solidFill>
                <a:schemeClr val="dk1"/>
              </a:solidFill>
            </a:endParaRPr>
          </a:p>
          <a:p>
            <a:pPr marL="457200" lvl="0" indent="-292100" algn="l" rtl="0">
              <a:lnSpc>
                <a:spcPct val="100000"/>
              </a:lnSpc>
              <a:spcBef>
                <a:spcPts val="0"/>
              </a:spcBef>
              <a:spcAft>
                <a:spcPts val="0"/>
              </a:spcAft>
              <a:buClr>
                <a:schemeClr val="dk1"/>
              </a:buClr>
              <a:buSzPts val="1000"/>
              <a:buChar char="●"/>
            </a:pPr>
            <a:r>
              <a:rPr lang="en-CA" sz="1000">
                <a:solidFill>
                  <a:schemeClr val="dk1"/>
                </a:solidFill>
                <a:latin typeface="Montserrat"/>
                <a:ea typeface="Montserrat"/>
                <a:cs typeface="Montserrat"/>
                <a:sym typeface="Montserrat"/>
              </a:rPr>
              <a:t>wage intervention.</a:t>
            </a:r>
            <a:endParaRPr sz="1000">
              <a:solidFill>
                <a:schemeClr val="dk1"/>
              </a:solidFill>
            </a:endParaRPr>
          </a:p>
          <a:p>
            <a:pPr marL="457200" lvl="0" indent="-228600" algn="l" rtl="0">
              <a:lnSpc>
                <a:spcPct val="100000"/>
              </a:lnSpc>
              <a:spcBef>
                <a:spcPts val="0"/>
              </a:spcBef>
              <a:spcAft>
                <a:spcPts val="0"/>
              </a:spcAft>
              <a:buSzPts val="1100"/>
              <a:buNone/>
            </a:pPr>
            <a:endParaRPr sz="100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226489f528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g1226489f528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CA"/>
              <a:t>Voici quelques-unes des études de cas auxquelles ils font référence. Le premier biais est l'allocation de l'attention</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CA"/>
              <a:t>Essai dans une école danoise : les politiciens ayant obtenu de moins bons résultats après avoir reçu plus d'informations, ce problème ne peut être résolu simplement en fournissant des preuves plus nombreuses ou meilleures pour l'élaboration des politiques.</a:t>
            </a:r>
            <a:endParaRPr/>
          </a:p>
          <a:p>
            <a:pPr marL="0" lvl="0" indent="0" algn="l" rtl="0">
              <a:lnSpc>
                <a:spcPct val="100000"/>
              </a:lnSpc>
              <a:spcBef>
                <a:spcPts val="0"/>
              </a:spcBef>
              <a:spcAft>
                <a:spcPts val="0"/>
              </a:spcAft>
              <a:buNone/>
            </a:pPr>
            <a:r>
              <a:rPr lang="en-CA"/>
              <a:t>Une étude menée auprès de 2 878 employés de la Banque mondiale et du ministère britannique du Développement international a également montré que le raisonnement motivé dégradait le jugement112 .</a:t>
            </a:r>
            <a:endParaRPr/>
          </a:p>
          <a:p>
            <a:pPr marL="0" lvl="0" indent="0" algn="l" rtl="0">
              <a:lnSpc>
                <a:spcPct val="100000"/>
              </a:lnSpc>
              <a:spcBef>
                <a:spcPts val="0"/>
              </a:spcBef>
              <a:spcAft>
                <a:spcPts val="0"/>
              </a:spcAft>
              <a:buNone/>
            </a:pPr>
            <a:r>
              <a:rPr lang="en-CA"/>
              <a:t>identiques, 65% des professionnels de la politique ont correctement évalué une question sur l'efficacité des traitements de la peau.</a:t>
            </a:r>
            <a:endParaRPr/>
          </a:p>
          <a:p>
            <a:pPr marL="0" lvl="0" indent="0" algn="l" rtl="0">
              <a:lnSpc>
                <a:spcPct val="100000"/>
              </a:lnSpc>
              <a:spcBef>
                <a:spcPts val="0"/>
              </a:spcBef>
              <a:spcAft>
                <a:spcPts val="0"/>
              </a:spcAft>
              <a:buNone/>
            </a:pPr>
            <a:r>
              <a:rPr lang="en-CA"/>
              <a:t>correctement une question sur l'efficacité d'une crème pour la</a:t>
            </a:r>
            <a:endParaRPr/>
          </a:p>
          <a:p>
            <a:pPr marL="0" lvl="0" indent="0" algn="l" rtl="0">
              <a:lnSpc>
                <a:spcPct val="100000"/>
              </a:lnSpc>
              <a:spcBef>
                <a:spcPts val="0"/>
              </a:spcBef>
              <a:spcAft>
                <a:spcPts val="0"/>
              </a:spcAft>
              <a:buNone/>
            </a:pPr>
            <a:r>
              <a:rPr lang="en-CA"/>
              <a:t>crème pour la peau, mais seulement 45% ont répondu correctement lorsque la</a:t>
            </a:r>
            <a:endParaRPr/>
          </a:p>
          <a:p>
            <a:pPr marL="0" lvl="0" indent="0" algn="l" rtl="0">
              <a:lnSpc>
                <a:spcPct val="100000"/>
              </a:lnSpc>
              <a:spcBef>
                <a:spcPts val="0"/>
              </a:spcBef>
              <a:spcAft>
                <a:spcPts val="0"/>
              </a:spcAft>
              <a:buNone/>
            </a:pPr>
            <a:r>
              <a:rPr lang="en-CA"/>
              <a:t>question portait sur l'efficacité d'une intervention sur le</a:t>
            </a:r>
            <a:endParaRPr/>
          </a:p>
          <a:p>
            <a:pPr marL="0" lvl="0" indent="0" algn="l" rtl="0">
              <a:lnSpc>
                <a:spcPct val="100000"/>
              </a:lnSpc>
              <a:spcBef>
                <a:spcPts val="0"/>
              </a:spcBef>
              <a:spcAft>
                <a:spcPts val="0"/>
              </a:spcAft>
              <a:buNone/>
            </a:pPr>
            <a:r>
              <a:rPr lang="en-CA"/>
              <a:t>minimum.</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CA"/>
              <a:t>I’m not going to go over all of them, just a few key ones that apply to the EDI Space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226489f528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g1226489f528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Confirmation bias is the tendency to search for, interpret, favor, and recall information in a way that confirms or supports one's prior beliefs or values. This can mean that even weak proposals quickly become difficult to discard. even if the group (and the policy) as a whole would benefit from their knowledge, the best personal strategy is to not challenge the accepted view. This was seen as one of the reasons why the emerging problems with the Affordable Care Act website were not fed upwards to President Obama, for example.</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CA" sz="1100" b="1" i="0" u="none" strike="noStrike" cap="none">
                <a:solidFill>
                  <a:srgbClr val="000000"/>
                </a:solidFill>
                <a:latin typeface="Arial"/>
                <a:ea typeface="Arial"/>
                <a:cs typeface="Arial"/>
                <a:sym typeface="Arial"/>
              </a:rPr>
              <a:t>‘group reinforcement’, </a:t>
            </a:r>
            <a:r>
              <a:rPr lang="en-CA" sz="1100" b="0" i="0" u="none" strike="noStrike" cap="none">
                <a:solidFill>
                  <a:srgbClr val="000000"/>
                </a:solidFill>
                <a:latin typeface="Arial"/>
                <a:ea typeface="Arial"/>
                <a:cs typeface="Arial"/>
                <a:sym typeface="Arial"/>
              </a:rPr>
              <a:t>where people self-censor and conform to the majority view, regardless of its merits. Groups also strengthen the tendency of policymakers to overestimate a) how far other people share the views they hold and b) how much people will understand or embrace the policy in question (we call this the ‘illusion of similarity’).</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226489f528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g1226489f528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CA"/>
              <a:t>Le biais de confirmation est la tendance à rechercher, interpréter, favoriser et rappeler des informations d'une manière qui confirme ou soutient ses croyances ou valeurs antérieures. Cela peut signifier que même les propositions faibles deviennent rapidement difficiles à écarter. Même si le groupe (et la politique) dans son ensemble bénéficierait de leurs connaissances, la meilleure stratégie personnelle consiste à ne pas remettre en question le point de vue accepté. C'est l'une des raisons pour lesquelles les problèmes émergents du site web de la loi sur les soins abordables n'ont pas été communiqués au président Obama, par exemple.</a:t>
            </a:r>
            <a:endParaRPr/>
          </a:p>
          <a:p>
            <a:pPr marL="457200" lvl="0" indent="-298450" algn="l" rtl="0">
              <a:lnSpc>
                <a:spcPct val="100000"/>
              </a:lnSpc>
              <a:spcBef>
                <a:spcPts val="0"/>
              </a:spcBef>
              <a:spcAft>
                <a:spcPts val="0"/>
              </a:spcAft>
              <a:buSzPts val="1100"/>
              <a:buChar char="●"/>
            </a:pPr>
            <a:r>
              <a:rPr lang="en-CA"/>
              <a:t>Le "renforcement du groupe", où les gens s'autocensurent et se conforment à l'opinion majoritaire, quels que soient ses mérites. Les groupes renforcent également la tendance des décideurs à surestimer a) la mesure dans laquelle les autres personnes partagent leurs opinions et b) la mesure dans laquelle les gens comprendront ou adopteront la politique en question (nous appelons cela "l'illusion de similitude").</a:t>
            </a:r>
            <a:endParaRPr/>
          </a:p>
          <a:p>
            <a:pPr marL="457200" lvl="0" indent="-298450" algn="l" rtl="0">
              <a:lnSpc>
                <a:spcPct val="100000"/>
              </a:lnSpc>
              <a:spcBef>
                <a:spcPts val="0"/>
              </a:spcBef>
              <a:spcAft>
                <a:spcPts val="0"/>
              </a:spcAft>
              <a:buSzPts val="1100"/>
              <a:buChar char="●"/>
            </a:pPr>
            <a:endParaRPr/>
          </a:p>
          <a:p>
            <a:pPr marL="457200" lvl="0" indent="-298450" algn="l" rtl="0">
              <a:lnSpc>
                <a:spcPct val="100000"/>
              </a:lnSpc>
              <a:spcBef>
                <a:spcPts val="0"/>
              </a:spcBef>
              <a:spcAft>
                <a:spcPts val="0"/>
              </a:spcAft>
              <a:buSzPts val="1100"/>
              <a:buChar char="●"/>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‘inter-group opposition’:  </a:t>
            </a:r>
            <a:r>
              <a:rPr lang="en-CA" sz="1100" b="1" i="0" u="none" strike="noStrike" cap="none">
                <a:solidFill>
                  <a:srgbClr val="000000"/>
                </a:solidFill>
                <a:latin typeface="Arial"/>
                <a:ea typeface="Arial"/>
                <a:cs typeface="Arial"/>
                <a:sym typeface="Arial"/>
              </a:rPr>
              <a:t>systematic tendency to favor the opinions from your own group</a:t>
            </a:r>
            <a:r>
              <a:rPr lang="en-CA" sz="1100" b="0" i="0" u="none" strike="noStrike" cap="none">
                <a:solidFill>
                  <a:srgbClr val="000000"/>
                </a:solidFill>
                <a:latin typeface="Arial"/>
                <a:ea typeface="Arial"/>
                <a:cs typeface="Arial"/>
                <a:sym typeface="Arial"/>
              </a:rPr>
              <a:t> (the in-group) or its members more favorably than a nonmembership group (the out-group) or its members. This is where the pull towards in-group identity makes policymakers reject arguments coming from other groups, even if they are good ones.</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Policy Execution activities are often affected by optimism bias (the tendency to have unrealistically positive views about future outcomes)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226489f528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Google Shape;343;g1226489f528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CA"/>
              <a:t>opposition intergroupe" : tendance systématique à privilégier les opinions de son propre groupe (le groupe interne) ou de ses membres par rapport à celles d'un groupe non membre (le groupe externe) ou de ses membres. Dans ce cas, l'attrait pour l'identité du groupe d'appartenance pousse les responsables politiques à rejeter les arguments provenant d'autres groupes, même s'ils sont bons.</a:t>
            </a:r>
            <a:endParaRPr/>
          </a:p>
          <a:p>
            <a:pPr marL="457200" lvl="0" indent="-298450" algn="l" rtl="0">
              <a:lnSpc>
                <a:spcPct val="100000"/>
              </a:lnSpc>
              <a:spcBef>
                <a:spcPts val="0"/>
              </a:spcBef>
              <a:spcAft>
                <a:spcPts val="0"/>
              </a:spcAft>
              <a:buSzPts val="1100"/>
              <a:buChar char="●"/>
            </a:pPr>
            <a:r>
              <a:rPr lang="en-CA"/>
              <a:t>Les activités d'exécution des politiques sont souvent affectées par le biais de l'optimisme (la tendance à avoir une vision irréaliste des résultats futurs).</a:t>
            </a:r>
            <a:endParaRPr/>
          </a:p>
          <a:p>
            <a:pPr marL="457200" lvl="0" indent="-298450" algn="l" rtl="0">
              <a:lnSpc>
                <a:spcPct val="100000"/>
              </a:lnSpc>
              <a:spcBef>
                <a:spcPts val="0"/>
              </a:spcBef>
              <a:spcAft>
                <a:spcPts val="0"/>
              </a:spcAft>
              <a:buSzPts val="1100"/>
              <a:buChar char="●"/>
            </a:pPr>
            <a:endParaRPr/>
          </a:p>
          <a:p>
            <a:pPr marL="457200" lvl="0" indent="-298450" algn="l" rtl="0">
              <a:lnSpc>
                <a:spcPct val="100000"/>
              </a:lnSpc>
              <a:spcBef>
                <a:spcPts val="0"/>
              </a:spcBef>
              <a:spcAft>
                <a:spcPts val="0"/>
              </a:spcAft>
              <a:buSzPts val="1100"/>
              <a:buChar char="●"/>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p2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226489f528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g1226489f528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CA"/>
              <a:t>La science comportementale repose sur le concept selon lequel la rationalité des êtres humains est limitée - rationalité limitée : l'idée est que les gens font les choix les plus bénéfiques pour leur vie à court et à long terme. Mais comme les humains sont submergés de préjugés, ainsi que de contraintes de temps, cela nous empêche de faire les choix qui sont les meilleurs pour nous. Parce que nos vies sont si occupées, nous avons tendance à choisir les options qui sont parfois les plus faciles, les plus rapides ou les plus pratiques grâce à notre "système de pensée 1" ou pensée automatique. Nous avons besoin du système 1 (les raccourcis), sinon nous oublierions comment faire automatiquement du café ou mettre notre pantalon le matin. </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CA"/>
              <a:t>Mais l'effet secondaire de la pensée du système 1 est qu'elle crée un fossé entre l'action et l'attention que nous devons souvent combler consciemment pour faire les meilleurs choix.</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5" name="Google Shape;36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226489f528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g1226489f528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p2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p2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1226489f528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g1226489f528_0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226489f528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g1226489f528_0_1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Step 2: Diversity leads should have access to detailed data about recruitment, pay and reward, performance evaluation, career progression and retention. They should seek to identify and understand any inequalities which emerge. This may require resource from team members who can collect and analyse complex data. For more guidance on how to do this in order to improve gender equality, see our guide Eight ways to understand your gender pay gap.</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9" name="Google Shape;40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CA"/>
              <a:t>Étape 2 : Les responsables de la diversité doivent avoir accès à des données détaillées sur le recrutement, le salaire et la récompense, l'évaluation des performances, la progression de la carrière et la rétention. Ils doivent chercher à identifier et à comprendre toutes les inégalités qui apparaissent. Cela peut nécessiter des ressources de la part des membres de l'équipe qui peuvent collecter et analyser des données complexes. Pour plus de conseils sur la façon de procéder afin d'améliorer l'égalité entre les sexes, consultez notre guide Huit façons de comprendre votre écart de rémunération entre les sexes.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4" name="Google Shape;424;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Confirmation bias can mean that even weak proposals quickly become difficult to discard.</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226489f528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0" name="Google Shape;430;g1226489f528_0_2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CA"/>
              <a:t>Le biais de confirmation peut signifier que même les propositions faibles deviennent rapidement difficiles à écarter.</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p2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CA"/>
              <a:t>If you convince the person, they’ll act differently. If we show a person the benefits to being non-discriminatory, they will automatically do it.</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CA"/>
              <a:t>Personal life ex is we want to eat healthy, but I Uber eats my dinners</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4" name="Google Shape;444;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1226489f528_0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7" name="Google Shape;467;g1226489f528_0_2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CA"/>
              <a:t>Si on convainc la personne, elle agira différemment. Si nous montrons à une personne les avantages d'être non-discriminatoire, elle le fera automatiquement.</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CA"/>
              <a:t>Dans la vie personnelle, par exemple, nous voulons manger sainement, mais je commande Le UberEats pour le souper.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CA"/>
              <a:t>Our ‘irrational’ way of working means that whatever EDI strategy we put in place, if we don’t build for culture, nothing will change. </a:t>
            </a:r>
            <a:endParaRPr/>
          </a:p>
          <a:p>
            <a:pPr marL="457200" lvl="0" indent="-298450" algn="l" rtl="0">
              <a:lnSpc>
                <a:spcPct val="100000"/>
              </a:lnSpc>
              <a:spcBef>
                <a:spcPts val="0"/>
              </a:spcBef>
              <a:spcAft>
                <a:spcPts val="0"/>
              </a:spcAft>
              <a:buSzPts val="1100"/>
              <a:buChar char="●"/>
            </a:pPr>
            <a:r>
              <a:rPr lang="en-CA"/>
              <a:t>This leads into ‘culture eats strat for breakfast”</a:t>
            </a:r>
            <a:endParaRPr/>
          </a:p>
          <a:p>
            <a:pPr marL="457200" lvl="0" indent="-298450" algn="l" rtl="0">
              <a:lnSpc>
                <a:spcPct val="100000"/>
              </a:lnSpc>
              <a:spcBef>
                <a:spcPts val="0"/>
              </a:spcBef>
              <a:spcAft>
                <a:spcPts val="0"/>
              </a:spcAft>
              <a:buSzPts val="1100"/>
              <a:buChar char="●"/>
            </a:pPr>
            <a:r>
              <a:rPr lang="en-CA"/>
              <a:t>So how do we design to change culture?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CA"/>
              <a:t>Notre façon "irrationnelle" de travailler signifie que, quelle que soit la stratégie d'EDI que nous mettons en place, si nous ne tenons pas compte de la culture, rien ne changera. </a:t>
            </a:r>
            <a:endParaRPr/>
          </a:p>
          <a:p>
            <a:pPr marL="457200" lvl="0" indent="-298450" algn="l" rtl="0">
              <a:lnSpc>
                <a:spcPct val="100000"/>
              </a:lnSpc>
              <a:spcBef>
                <a:spcPts val="0"/>
              </a:spcBef>
              <a:spcAft>
                <a:spcPts val="0"/>
              </a:spcAft>
              <a:buSzPts val="1100"/>
              <a:buChar char="●"/>
            </a:pPr>
            <a:r>
              <a:rPr lang="en-CA"/>
              <a:t>Ce qui nous amène à dire que " la culture mange la stratégie pour le déjeuner ".</a:t>
            </a:r>
            <a:endParaRPr/>
          </a:p>
          <a:p>
            <a:pPr marL="457200" lvl="0" indent="-298450" algn="l" rtl="0">
              <a:lnSpc>
                <a:spcPct val="100000"/>
              </a:lnSpc>
              <a:spcBef>
                <a:spcPts val="0"/>
              </a:spcBef>
              <a:spcAft>
                <a:spcPts val="0"/>
              </a:spcAft>
              <a:buSzPts val="1100"/>
              <a:buChar char="●"/>
            </a:pPr>
            <a:r>
              <a:rPr lang="en-CA"/>
              <a:t>Alors comment faire pour changer la culture ?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CA"/>
              <a:t>If we can target the small actions a person takes at work, we can change behaviours, which change habits. If we apply behavioural science to our systems, we can try to overcome our biases.</a:t>
            </a:r>
            <a:endParaRPr/>
          </a:p>
          <a:p>
            <a:pPr marL="457200" lvl="0" indent="-298450" algn="l" rtl="0">
              <a:lnSpc>
                <a:spcPct val="100000"/>
              </a:lnSpc>
              <a:spcBef>
                <a:spcPts val="0"/>
              </a:spcBef>
              <a:spcAft>
                <a:spcPts val="0"/>
              </a:spcAft>
              <a:buSzPts val="1100"/>
              <a:buChar char="●"/>
            </a:pPr>
            <a:r>
              <a:rPr lang="en-CA"/>
              <a:t>Doing those together means we have a chance at creating an inclusive culture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CA"/>
              <a:t>Si nous pouvons cibler les petites actions d'une personne au travail, nous pouvons changer les comportements, qui changent les habitudes. Si nous appliquons la science comportementale à nos systèmes, nous pouvons essayer de surmonter nos préjugés.</a:t>
            </a:r>
            <a:endParaRPr/>
          </a:p>
          <a:p>
            <a:pPr marL="457200" lvl="0" indent="-298450" algn="l" rtl="0">
              <a:lnSpc>
                <a:spcPct val="100000"/>
              </a:lnSpc>
              <a:spcBef>
                <a:spcPts val="0"/>
              </a:spcBef>
              <a:spcAft>
                <a:spcPts val="0"/>
              </a:spcAft>
              <a:buSzPts val="1100"/>
              <a:buChar char="●"/>
            </a:pPr>
            <a:r>
              <a:rPr lang="en-CA"/>
              <a:t>En unissant nos efforts, nous avons une chance de créer une culture inclusive.</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32"/>
          <p:cNvPicPr preferRelativeResize="0"/>
          <p:nvPr/>
        </p:nvPicPr>
        <p:blipFill rotWithShape="1">
          <a:blip r:embed="rId2">
            <a:alphaModFix/>
          </a:blip>
          <a:srcRect/>
          <a:stretch/>
        </p:blipFill>
        <p:spPr>
          <a:xfrm>
            <a:off x="0" y="-62"/>
            <a:ext cx="9144000" cy="5143523"/>
          </a:xfrm>
          <a:prstGeom prst="rect">
            <a:avLst/>
          </a:prstGeom>
          <a:noFill/>
          <a:ln>
            <a:noFill/>
          </a:ln>
        </p:spPr>
      </p:pic>
      <p:sp>
        <p:nvSpPr>
          <p:cNvPr id="11" name="Google Shape;11;p32"/>
          <p:cNvSpPr txBox="1">
            <a:spLocks noGrp="1"/>
          </p:cNvSpPr>
          <p:nvPr>
            <p:ph type="ctrTitle"/>
          </p:nvPr>
        </p:nvSpPr>
        <p:spPr>
          <a:xfrm>
            <a:off x="2302050" y="1223200"/>
            <a:ext cx="4539900" cy="26970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pic>
        <p:nvPicPr>
          <p:cNvPr id="54" name="Google Shape;54;p41"/>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55" name="Google Shape;55;p41"/>
          <p:cNvSpPr txBox="1">
            <a:spLocks noGrp="1"/>
          </p:cNvSpPr>
          <p:nvPr>
            <p:ph type="body" idx="1"/>
          </p:nvPr>
        </p:nvSpPr>
        <p:spPr>
          <a:xfrm>
            <a:off x="457200" y="534577"/>
            <a:ext cx="8229600" cy="393600"/>
          </a:xfrm>
          <a:prstGeom prst="rect">
            <a:avLst/>
          </a:prstGeom>
          <a:noFill/>
          <a:ln>
            <a:noFill/>
          </a:ln>
        </p:spPr>
        <p:txBody>
          <a:bodyPr spcFirstLastPara="1" wrap="square" lIns="0" tIns="0" rIns="0" bIns="0" anchor="ctr" anchorCtr="0">
            <a:noAutofit/>
          </a:bodyPr>
          <a:lstStyle>
            <a:lvl1pPr marL="457200" lvl="0" indent="-228600" algn="ctr">
              <a:lnSpc>
                <a:spcPct val="115000"/>
              </a:lnSpc>
              <a:spcBef>
                <a:spcPts val="360"/>
              </a:spcBef>
              <a:spcAft>
                <a:spcPts val="1000"/>
              </a:spcAft>
              <a:buClr>
                <a:srgbClr val="FFFFFF"/>
              </a:buClr>
              <a:buSzPts val="1400"/>
              <a:buNone/>
              <a:defRPr sz="1400">
                <a:solidFill>
                  <a:srgbClr val="FFFFFF"/>
                </a:solidFill>
              </a:defRPr>
            </a:lvl1pPr>
          </a:lstStyle>
          <a:p>
            <a:endParaRPr/>
          </a:p>
        </p:txBody>
      </p:sp>
      <p:sp>
        <p:nvSpPr>
          <p:cNvPr id="56" name="Google Shape;56;p4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42"/>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CA"/>
              <a:t>‹#›</a:t>
            </a:fld>
            <a:endParaRPr/>
          </a:p>
        </p:txBody>
      </p:sp>
      <p:pic>
        <p:nvPicPr>
          <p:cNvPr id="59" name="Google Shape;59;p42"/>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background">
  <p:cSld name="BLANK_1">
    <p:spTree>
      <p:nvGrpSpPr>
        <p:cNvPr id="1" name="Shape 60"/>
        <p:cNvGrpSpPr/>
        <p:nvPr/>
      </p:nvGrpSpPr>
      <p:grpSpPr>
        <a:xfrm>
          <a:off x="0" y="0"/>
          <a:ext cx="0" cy="0"/>
          <a:chOff x="0" y="0"/>
          <a:chExt cx="0" cy="0"/>
        </a:xfrm>
      </p:grpSpPr>
      <p:sp>
        <p:nvSpPr>
          <p:cNvPr id="61" name="Google Shape;61;p43"/>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CA"/>
              <a:t>‹#›</a:t>
            </a:fld>
            <a:endParaRPr/>
          </a:p>
        </p:txBody>
      </p:sp>
      <p:pic>
        <p:nvPicPr>
          <p:cNvPr id="62" name="Google Shape;62;p43"/>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63"/>
        <p:cNvGrpSpPr/>
        <p:nvPr/>
      </p:nvGrpSpPr>
      <p:grpSpPr>
        <a:xfrm>
          <a:off x="0" y="0"/>
          <a:ext cx="0" cy="0"/>
          <a:chOff x="0" y="0"/>
          <a:chExt cx="0" cy="0"/>
        </a:xfrm>
      </p:grpSpPr>
      <p:sp>
        <p:nvSpPr>
          <p:cNvPr id="64" name="Google Shape;64;p44"/>
          <p:cNvSpPr txBox="1">
            <a:spLocks noGrp="1"/>
          </p:cNvSpPr>
          <p:nvPr>
            <p:ph type="ctrTitle"/>
          </p:nvPr>
        </p:nvSpPr>
        <p:spPr>
          <a:xfrm>
            <a:off x="311708" y="744575"/>
            <a:ext cx="8520600" cy="2052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65" name="Google Shape;65;p44"/>
          <p:cNvSpPr txBox="1">
            <a:spLocks noGrp="1"/>
          </p:cNvSpPr>
          <p:nvPr>
            <p:ph type="subTitle" idx="1"/>
          </p:nvPr>
        </p:nvSpPr>
        <p:spPr>
          <a:xfrm>
            <a:off x="311700" y="2834125"/>
            <a:ext cx="8520600" cy="792600"/>
          </a:xfrm>
          <a:prstGeom prst="rect">
            <a:avLst/>
          </a:prstGeom>
          <a:noFill/>
          <a:ln>
            <a:noFill/>
          </a:ln>
        </p:spPr>
        <p:txBody>
          <a:bodyPr spcFirstLastPara="1" wrap="square" lIns="0" tIns="0" rIns="0" bIns="0" anchor="ctr" anchorCtr="0">
            <a:noAutofit/>
          </a:bodyPr>
          <a:lstStyle>
            <a:lvl1pPr lvl="0" algn="ctr">
              <a:lnSpc>
                <a:spcPct val="100000"/>
              </a:lnSpc>
              <a:spcBef>
                <a:spcPts val="600"/>
              </a:spcBef>
              <a:spcAft>
                <a:spcPts val="0"/>
              </a:spcAft>
              <a:buSzPts val="2800"/>
              <a:buNone/>
              <a:defRPr sz="2800"/>
            </a:lvl1pPr>
            <a:lvl2pPr lvl="1" algn="ctr">
              <a:lnSpc>
                <a:spcPct val="100000"/>
              </a:lnSpc>
              <a:spcBef>
                <a:spcPts val="480"/>
              </a:spcBef>
              <a:spcAft>
                <a:spcPts val="0"/>
              </a:spcAft>
              <a:buSzPts val="2800"/>
              <a:buNone/>
              <a:defRPr sz="2800"/>
            </a:lvl2pPr>
            <a:lvl3pPr lvl="2" algn="ctr">
              <a:lnSpc>
                <a:spcPct val="100000"/>
              </a:lnSpc>
              <a:spcBef>
                <a:spcPts val="480"/>
              </a:spcBef>
              <a:spcAft>
                <a:spcPts val="0"/>
              </a:spcAft>
              <a:buSzPts val="2800"/>
              <a:buNone/>
              <a:defRPr sz="2800"/>
            </a:lvl3pPr>
            <a:lvl4pPr lvl="3" algn="ctr">
              <a:lnSpc>
                <a:spcPct val="100000"/>
              </a:lnSpc>
              <a:spcBef>
                <a:spcPts val="360"/>
              </a:spcBef>
              <a:spcAft>
                <a:spcPts val="0"/>
              </a:spcAft>
              <a:buSzPts val="2800"/>
              <a:buNone/>
              <a:defRPr sz="2800"/>
            </a:lvl4pPr>
            <a:lvl5pPr lvl="4" algn="ctr">
              <a:lnSpc>
                <a:spcPct val="100000"/>
              </a:lnSpc>
              <a:spcBef>
                <a:spcPts val="360"/>
              </a:spcBef>
              <a:spcAft>
                <a:spcPts val="0"/>
              </a:spcAft>
              <a:buSzPts val="2800"/>
              <a:buNone/>
              <a:defRPr sz="2800"/>
            </a:lvl5pPr>
            <a:lvl6pPr lvl="5" algn="ctr">
              <a:lnSpc>
                <a:spcPct val="100000"/>
              </a:lnSpc>
              <a:spcBef>
                <a:spcPts val="360"/>
              </a:spcBef>
              <a:spcAft>
                <a:spcPts val="0"/>
              </a:spcAft>
              <a:buSzPts val="2800"/>
              <a:buNone/>
              <a:defRPr sz="2800"/>
            </a:lvl6pPr>
            <a:lvl7pPr lvl="6" algn="ctr">
              <a:lnSpc>
                <a:spcPct val="100000"/>
              </a:lnSpc>
              <a:spcBef>
                <a:spcPts val="360"/>
              </a:spcBef>
              <a:spcAft>
                <a:spcPts val="0"/>
              </a:spcAft>
              <a:buSzPts val="2800"/>
              <a:buNone/>
              <a:defRPr sz="2800"/>
            </a:lvl7pPr>
            <a:lvl8pPr lvl="7" algn="ctr">
              <a:lnSpc>
                <a:spcPct val="100000"/>
              </a:lnSpc>
              <a:spcBef>
                <a:spcPts val="360"/>
              </a:spcBef>
              <a:spcAft>
                <a:spcPts val="0"/>
              </a:spcAft>
              <a:buSzPts val="2800"/>
              <a:buNone/>
              <a:defRPr sz="2800"/>
            </a:lvl8pPr>
            <a:lvl9pPr lvl="8" algn="ctr">
              <a:lnSpc>
                <a:spcPct val="100000"/>
              </a:lnSpc>
              <a:spcBef>
                <a:spcPts val="360"/>
              </a:spcBef>
              <a:spcAft>
                <a:spcPts val="0"/>
              </a:spcAft>
              <a:buSzPts val="2800"/>
              <a:buNone/>
              <a:defRPr sz="2800"/>
            </a:lvl9pPr>
          </a:lstStyle>
          <a:p>
            <a:endParaRPr/>
          </a:p>
        </p:txBody>
      </p:sp>
      <p:sp>
        <p:nvSpPr>
          <p:cNvPr id="66" name="Google Shape;66;p44"/>
          <p:cNvSpPr txBox="1">
            <a:spLocks noGrp="1"/>
          </p:cNvSpPr>
          <p:nvPr>
            <p:ph type="sldNum" idx="12"/>
          </p:nvPr>
        </p:nvSpPr>
        <p:spPr>
          <a:xfrm>
            <a:off x="8472458" y="4663217"/>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2"/>
        <p:cNvGrpSpPr/>
        <p:nvPr/>
      </p:nvGrpSpPr>
      <p:grpSpPr>
        <a:xfrm>
          <a:off x="0" y="0"/>
          <a:ext cx="0" cy="0"/>
          <a:chOff x="0" y="0"/>
          <a:chExt cx="0" cy="0"/>
        </a:xfrm>
      </p:grpSpPr>
      <p:pic>
        <p:nvPicPr>
          <p:cNvPr id="13" name="Google Shape;13;p3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 name="Google Shape;14;p33"/>
          <p:cNvSpPr txBox="1">
            <a:spLocks noGrp="1"/>
          </p:cNvSpPr>
          <p:nvPr>
            <p:ph type="title"/>
          </p:nvPr>
        </p:nvSpPr>
        <p:spPr>
          <a:xfrm>
            <a:off x="699000" y="911700"/>
            <a:ext cx="2020800"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a:endParaRPr/>
          </a:p>
        </p:txBody>
      </p:sp>
      <p:sp>
        <p:nvSpPr>
          <p:cNvPr id="15" name="Google Shape;15;p33"/>
          <p:cNvSpPr txBox="1">
            <a:spLocks noGrp="1"/>
          </p:cNvSpPr>
          <p:nvPr>
            <p:ph type="body" idx="1"/>
          </p:nvPr>
        </p:nvSpPr>
        <p:spPr>
          <a:xfrm>
            <a:off x="3844325" y="805325"/>
            <a:ext cx="4842600" cy="3548100"/>
          </a:xfrm>
          <a:prstGeom prst="rect">
            <a:avLst/>
          </a:prstGeom>
          <a:noFill/>
          <a:ln>
            <a:noFill/>
          </a:ln>
        </p:spPr>
        <p:txBody>
          <a:bodyPr spcFirstLastPara="1" wrap="square" lIns="0" tIns="0" rIns="0" bIns="0" anchor="t" anchorCtr="0">
            <a:noAutofit/>
          </a:bodyPr>
          <a:lstStyle>
            <a:lvl1pPr marL="457200" lvl="0" indent="-368300" algn="l">
              <a:lnSpc>
                <a:spcPct val="115000"/>
              </a:lnSpc>
              <a:spcBef>
                <a:spcPts val="600"/>
              </a:spcBef>
              <a:spcAft>
                <a:spcPts val="0"/>
              </a:spcAft>
              <a:buSzPts val="2200"/>
              <a:buChar char="◦"/>
              <a:defRPr/>
            </a:lvl1pPr>
            <a:lvl2pPr marL="914400" lvl="1" indent="-368300" algn="l">
              <a:lnSpc>
                <a:spcPct val="115000"/>
              </a:lnSpc>
              <a:spcBef>
                <a:spcPts val="1000"/>
              </a:spcBef>
              <a:spcAft>
                <a:spcPts val="0"/>
              </a:spcAft>
              <a:buSzPts val="2200"/>
              <a:buChar char="◦"/>
              <a:defRPr/>
            </a:lvl2pPr>
            <a:lvl3pPr marL="1371600" lvl="2" indent="-368300" algn="l">
              <a:lnSpc>
                <a:spcPct val="115000"/>
              </a:lnSpc>
              <a:spcBef>
                <a:spcPts val="1000"/>
              </a:spcBef>
              <a:spcAft>
                <a:spcPts val="0"/>
              </a:spcAft>
              <a:buSzPts val="2200"/>
              <a:buChar char="◦"/>
              <a:defRPr/>
            </a:lvl3pPr>
            <a:lvl4pPr marL="1828800" lvl="3" indent="-368300" algn="l">
              <a:lnSpc>
                <a:spcPct val="115000"/>
              </a:lnSpc>
              <a:spcBef>
                <a:spcPts val="1000"/>
              </a:spcBef>
              <a:spcAft>
                <a:spcPts val="0"/>
              </a:spcAft>
              <a:buSzPts val="2200"/>
              <a:buChar char="◦"/>
              <a:defRPr/>
            </a:lvl4pPr>
            <a:lvl5pPr marL="2286000" lvl="4" indent="-368300" algn="l">
              <a:lnSpc>
                <a:spcPct val="115000"/>
              </a:lnSpc>
              <a:spcBef>
                <a:spcPts val="1000"/>
              </a:spcBef>
              <a:spcAft>
                <a:spcPts val="0"/>
              </a:spcAft>
              <a:buSzPts val="2200"/>
              <a:buChar char="◦"/>
              <a:defRPr/>
            </a:lvl5pPr>
            <a:lvl6pPr marL="2743200" lvl="5" indent="-368300" algn="l">
              <a:lnSpc>
                <a:spcPct val="115000"/>
              </a:lnSpc>
              <a:spcBef>
                <a:spcPts val="1000"/>
              </a:spcBef>
              <a:spcAft>
                <a:spcPts val="0"/>
              </a:spcAft>
              <a:buSzPts val="2200"/>
              <a:buChar char="◦"/>
              <a:defRPr/>
            </a:lvl6pPr>
            <a:lvl7pPr marL="3200400" lvl="6" indent="-368300" algn="l">
              <a:lnSpc>
                <a:spcPct val="115000"/>
              </a:lnSpc>
              <a:spcBef>
                <a:spcPts val="1000"/>
              </a:spcBef>
              <a:spcAft>
                <a:spcPts val="0"/>
              </a:spcAft>
              <a:buSzPts val="2200"/>
              <a:buChar char="◦"/>
              <a:defRPr/>
            </a:lvl7pPr>
            <a:lvl8pPr marL="3657600" lvl="7" indent="-368300" algn="l">
              <a:lnSpc>
                <a:spcPct val="115000"/>
              </a:lnSpc>
              <a:spcBef>
                <a:spcPts val="1000"/>
              </a:spcBef>
              <a:spcAft>
                <a:spcPts val="0"/>
              </a:spcAft>
              <a:buSzPts val="2200"/>
              <a:buChar char="◦"/>
              <a:defRPr/>
            </a:lvl8pPr>
            <a:lvl9pPr marL="4114800" lvl="8" indent="-368300" algn="l">
              <a:lnSpc>
                <a:spcPct val="115000"/>
              </a:lnSpc>
              <a:spcBef>
                <a:spcPts val="1000"/>
              </a:spcBef>
              <a:spcAft>
                <a:spcPts val="1000"/>
              </a:spcAft>
              <a:buSzPts val="2200"/>
              <a:buChar char="◦"/>
              <a:defRPr/>
            </a:lvl9pPr>
          </a:lstStyle>
          <a:p>
            <a:endParaRPr/>
          </a:p>
        </p:txBody>
      </p:sp>
      <p:sp>
        <p:nvSpPr>
          <p:cNvPr id="16" name="Google Shape;16;p33"/>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7"/>
        <p:cNvGrpSpPr/>
        <p:nvPr/>
      </p:nvGrpSpPr>
      <p:grpSpPr>
        <a:xfrm>
          <a:off x="0" y="0"/>
          <a:ext cx="0" cy="0"/>
          <a:chOff x="0" y="0"/>
          <a:chExt cx="0" cy="0"/>
        </a:xfrm>
      </p:grpSpPr>
      <p:pic>
        <p:nvPicPr>
          <p:cNvPr id="18" name="Google Shape;18;p34"/>
          <p:cNvPicPr preferRelativeResize="0"/>
          <p:nvPr/>
        </p:nvPicPr>
        <p:blipFill rotWithShape="1">
          <a:blip r:embed="rId2">
            <a:alphaModFix/>
          </a:blip>
          <a:srcRect/>
          <a:stretch/>
        </p:blipFill>
        <p:spPr>
          <a:xfrm>
            <a:off x="0" y="-26"/>
            <a:ext cx="9144000" cy="5143523"/>
          </a:xfrm>
          <a:prstGeom prst="rect">
            <a:avLst/>
          </a:prstGeom>
          <a:noFill/>
          <a:ln>
            <a:noFill/>
          </a:ln>
        </p:spPr>
      </p:pic>
      <p:sp>
        <p:nvSpPr>
          <p:cNvPr id="19" name="Google Shape;19;p34"/>
          <p:cNvSpPr txBox="1">
            <a:spLocks noGrp="1"/>
          </p:cNvSpPr>
          <p:nvPr>
            <p:ph type="ctrTitle"/>
          </p:nvPr>
        </p:nvSpPr>
        <p:spPr>
          <a:xfrm>
            <a:off x="2438550" y="1811950"/>
            <a:ext cx="4266900" cy="11598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20" name="Google Shape;20;p34"/>
          <p:cNvSpPr txBox="1">
            <a:spLocks noGrp="1"/>
          </p:cNvSpPr>
          <p:nvPr>
            <p:ph type="subTitle" idx="1"/>
          </p:nvPr>
        </p:nvSpPr>
        <p:spPr>
          <a:xfrm>
            <a:off x="2438550" y="2840054"/>
            <a:ext cx="4266900" cy="784800"/>
          </a:xfrm>
          <a:prstGeom prst="rect">
            <a:avLst/>
          </a:prstGeom>
          <a:noFill/>
          <a:ln>
            <a:noFill/>
          </a:ln>
        </p:spPr>
        <p:txBody>
          <a:bodyPr spcFirstLastPara="1" wrap="square" lIns="0" tIns="0" rIns="0" bIns="0" anchor="ctr" anchorCtr="0">
            <a:noAutofit/>
          </a:bodyPr>
          <a:lstStyle>
            <a:lvl1pPr lvl="0" algn="ctr">
              <a:lnSpc>
                <a:spcPct val="115000"/>
              </a:lnSpc>
              <a:spcBef>
                <a:spcPts val="0"/>
              </a:spcBef>
              <a:spcAft>
                <a:spcPts val="0"/>
              </a:spcAft>
              <a:buClr>
                <a:srgbClr val="FFFFFF"/>
              </a:buClr>
              <a:buSzPts val="1800"/>
              <a:buNone/>
              <a:defRPr sz="1800">
                <a:solidFill>
                  <a:srgbClr val="FFFFFF"/>
                </a:solidFill>
              </a:defRPr>
            </a:lvl1pPr>
            <a:lvl2pPr lvl="1" algn="ctr">
              <a:lnSpc>
                <a:spcPct val="115000"/>
              </a:lnSpc>
              <a:spcBef>
                <a:spcPts val="1000"/>
              </a:spcBef>
              <a:spcAft>
                <a:spcPts val="0"/>
              </a:spcAft>
              <a:buClr>
                <a:srgbClr val="FFFFFF"/>
              </a:buClr>
              <a:buSzPts val="1800"/>
              <a:buNone/>
              <a:defRPr sz="1800">
                <a:solidFill>
                  <a:srgbClr val="FFFFFF"/>
                </a:solidFill>
              </a:defRPr>
            </a:lvl2pPr>
            <a:lvl3pPr lvl="2" algn="ctr">
              <a:lnSpc>
                <a:spcPct val="115000"/>
              </a:lnSpc>
              <a:spcBef>
                <a:spcPts val="1000"/>
              </a:spcBef>
              <a:spcAft>
                <a:spcPts val="0"/>
              </a:spcAft>
              <a:buClr>
                <a:srgbClr val="FFFFFF"/>
              </a:buClr>
              <a:buSzPts val="1800"/>
              <a:buNone/>
              <a:defRPr sz="1800">
                <a:solidFill>
                  <a:srgbClr val="FFFFFF"/>
                </a:solidFill>
              </a:defRPr>
            </a:lvl3pPr>
            <a:lvl4pPr lvl="3" algn="ctr">
              <a:lnSpc>
                <a:spcPct val="115000"/>
              </a:lnSpc>
              <a:spcBef>
                <a:spcPts val="1000"/>
              </a:spcBef>
              <a:spcAft>
                <a:spcPts val="0"/>
              </a:spcAft>
              <a:buClr>
                <a:srgbClr val="FFFFFF"/>
              </a:buClr>
              <a:buSzPts val="1800"/>
              <a:buNone/>
              <a:defRPr sz="1800">
                <a:solidFill>
                  <a:srgbClr val="FFFFFF"/>
                </a:solidFill>
              </a:defRPr>
            </a:lvl4pPr>
            <a:lvl5pPr lvl="4" algn="ctr">
              <a:lnSpc>
                <a:spcPct val="115000"/>
              </a:lnSpc>
              <a:spcBef>
                <a:spcPts val="1000"/>
              </a:spcBef>
              <a:spcAft>
                <a:spcPts val="0"/>
              </a:spcAft>
              <a:buClr>
                <a:srgbClr val="FFFFFF"/>
              </a:buClr>
              <a:buSzPts val="1800"/>
              <a:buNone/>
              <a:defRPr sz="1800">
                <a:solidFill>
                  <a:srgbClr val="FFFFFF"/>
                </a:solidFill>
              </a:defRPr>
            </a:lvl5pPr>
            <a:lvl6pPr lvl="5" algn="ctr">
              <a:lnSpc>
                <a:spcPct val="115000"/>
              </a:lnSpc>
              <a:spcBef>
                <a:spcPts val="1000"/>
              </a:spcBef>
              <a:spcAft>
                <a:spcPts val="0"/>
              </a:spcAft>
              <a:buClr>
                <a:srgbClr val="FFFFFF"/>
              </a:buClr>
              <a:buSzPts val="1800"/>
              <a:buNone/>
              <a:defRPr sz="1800">
                <a:solidFill>
                  <a:srgbClr val="FFFFFF"/>
                </a:solidFill>
              </a:defRPr>
            </a:lvl6pPr>
            <a:lvl7pPr lvl="6" algn="ctr">
              <a:lnSpc>
                <a:spcPct val="115000"/>
              </a:lnSpc>
              <a:spcBef>
                <a:spcPts val="1000"/>
              </a:spcBef>
              <a:spcAft>
                <a:spcPts val="0"/>
              </a:spcAft>
              <a:buClr>
                <a:srgbClr val="FFFFFF"/>
              </a:buClr>
              <a:buSzPts val="1800"/>
              <a:buNone/>
              <a:defRPr sz="1800">
                <a:solidFill>
                  <a:srgbClr val="FFFFFF"/>
                </a:solidFill>
              </a:defRPr>
            </a:lvl7pPr>
            <a:lvl8pPr lvl="7" algn="ctr">
              <a:lnSpc>
                <a:spcPct val="115000"/>
              </a:lnSpc>
              <a:spcBef>
                <a:spcPts val="1000"/>
              </a:spcBef>
              <a:spcAft>
                <a:spcPts val="0"/>
              </a:spcAft>
              <a:buClr>
                <a:srgbClr val="FFFFFF"/>
              </a:buClr>
              <a:buSzPts val="1800"/>
              <a:buNone/>
              <a:defRPr sz="1800">
                <a:solidFill>
                  <a:srgbClr val="FFFFFF"/>
                </a:solidFill>
              </a:defRPr>
            </a:lvl8pPr>
            <a:lvl9pPr lvl="8" algn="ctr">
              <a:lnSpc>
                <a:spcPct val="115000"/>
              </a:lnSpc>
              <a:spcBef>
                <a:spcPts val="1000"/>
              </a:spcBef>
              <a:spcAft>
                <a:spcPts val="1000"/>
              </a:spcAft>
              <a:buClr>
                <a:srgbClr val="FFFFFF"/>
              </a:buClr>
              <a:buSzPts val="1800"/>
              <a:buNone/>
              <a:defRPr sz="1800">
                <a:solidFill>
                  <a:srgbClr val="FFFFFF"/>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1"/>
        <p:cNvGrpSpPr/>
        <p:nvPr/>
      </p:nvGrpSpPr>
      <p:grpSpPr>
        <a:xfrm>
          <a:off x="0" y="0"/>
          <a:ext cx="0" cy="0"/>
          <a:chOff x="0" y="0"/>
          <a:chExt cx="0" cy="0"/>
        </a:xfrm>
      </p:grpSpPr>
      <p:pic>
        <p:nvPicPr>
          <p:cNvPr id="22" name="Google Shape;22;p3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3" name="Google Shape;23;p35"/>
          <p:cNvSpPr txBox="1">
            <a:spLocks noGrp="1"/>
          </p:cNvSpPr>
          <p:nvPr>
            <p:ph type="title"/>
          </p:nvPr>
        </p:nvSpPr>
        <p:spPr>
          <a:xfrm>
            <a:off x="699000" y="911700"/>
            <a:ext cx="2020800"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a:endParaRPr/>
          </a:p>
        </p:txBody>
      </p:sp>
      <p:sp>
        <p:nvSpPr>
          <p:cNvPr id="24" name="Google Shape;24;p35"/>
          <p:cNvSpPr txBox="1">
            <a:spLocks noGrp="1"/>
          </p:cNvSpPr>
          <p:nvPr>
            <p:ph type="body" idx="1"/>
          </p:nvPr>
        </p:nvSpPr>
        <p:spPr>
          <a:xfrm>
            <a:off x="3844325" y="805325"/>
            <a:ext cx="2250300" cy="3540600"/>
          </a:xfrm>
          <a:prstGeom prst="rect">
            <a:avLst/>
          </a:prstGeom>
          <a:noFill/>
          <a:ln>
            <a:noFill/>
          </a:ln>
        </p:spPr>
        <p:txBody>
          <a:bodyPr spcFirstLastPara="1" wrap="square" lIns="0" tIns="0" rIns="0" bIns="0" anchor="ctr" anchorCtr="0">
            <a:noAutofit/>
          </a:bodyPr>
          <a:lstStyle>
            <a:lvl1pPr marL="457200" lvl="0" indent="-342900" algn="l">
              <a:lnSpc>
                <a:spcPct val="115000"/>
              </a:lnSpc>
              <a:spcBef>
                <a:spcPts val="600"/>
              </a:spcBef>
              <a:spcAft>
                <a:spcPts val="0"/>
              </a:spcAft>
              <a:buSzPts val="1800"/>
              <a:buChar char="◦"/>
              <a:defRPr sz="1800"/>
            </a:lvl1pPr>
            <a:lvl2pPr marL="914400" lvl="1" indent="-342900" algn="l">
              <a:lnSpc>
                <a:spcPct val="115000"/>
              </a:lnSpc>
              <a:spcBef>
                <a:spcPts val="1000"/>
              </a:spcBef>
              <a:spcAft>
                <a:spcPts val="0"/>
              </a:spcAft>
              <a:buSzPts val="1800"/>
              <a:buChar char="◦"/>
              <a:defRPr sz="1800"/>
            </a:lvl2pPr>
            <a:lvl3pPr marL="1371600" lvl="2" indent="-342900" algn="l">
              <a:lnSpc>
                <a:spcPct val="115000"/>
              </a:lnSpc>
              <a:spcBef>
                <a:spcPts val="1000"/>
              </a:spcBef>
              <a:spcAft>
                <a:spcPts val="0"/>
              </a:spcAft>
              <a:buSzPts val="1800"/>
              <a:buChar char="◦"/>
              <a:defRPr sz="1800"/>
            </a:lvl3pPr>
            <a:lvl4pPr marL="1828800" lvl="3" indent="-342900" algn="l">
              <a:lnSpc>
                <a:spcPct val="115000"/>
              </a:lnSpc>
              <a:spcBef>
                <a:spcPts val="1000"/>
              </a:spcBef>
              <a:spcAft>
                <a:spcPts val="0"/>
              </a:spcAft>
              <a:buSzPts val="1800"/>
              <a:buChar char="◦"/>
              <a:defRPr sz="1800"/>
            </a:lvl4pPr>
            <a:lvl5pPr marL="2286000" lvl="4" indent="-342900" algn="l">
              <a:lnSpc>
                <a:spcPct val="115000"/>
              </a:lnSpc>
              <a:spcBef>
                <a:spcPts val="1000"/>
              </a:spcBef>
              <a:spcAft>
                <a:spcPts val="0"/>
              </a:spcAft>
              <a:buSzPts val="1800"/>
              <a:buChar char="◦"/>
              <a:defRPr sz="1800"/>
            </a:lvl5pPr>
            <a:lvl6pPr marL="2743200" lvl="5" indent="-342900" algn="l">
              <a:lnSpc>
                <a:spcPct val="115000"/>
              </a:lnSpc>
              <a:spcBef>
                <a:spcPts val="1000"/>
              </a:spcBef>
              <a:spcAft>
                <a:spcPts val="0"/>
              </a:spcAft>
              <a:buSzPts val="1800"/>
              <a:buChar char="◦"/>
              <a:defRPr sz="1800"/>
            </a:lvl6pPr>
            <a:lvl7pPr marL="3200400" lvl="6" indent="-342900" algn="l">
              <a:lnSpc>
                <a:spcPct val="115000"/>
              </a:lnSpc>
              <a:spcBef>
                <a:spcPts val="1000"/>
              </a:spcBef>
              <a:spcAft>
                <a:spcPts val="0"/>
              </a:spcAft>
              <a:buSzPts val="1800"/>
              <a:buChar char="◦"/>
              <a:defRPr sz="1800"/>
            </a:lvl7pPr>
            <a:lvl8pPr marL="3657600" lvl="7" indent="-342900" algn="l">
              <a:lnSpc>
                <a:spcPct val="115000"/>
              </a:lnSpc>
              <a:spcBef>
                <a:spcPts val="1000"/>
              </a:spcBef>
              <a:spcAft>
                <a:spcPts val="0"/>
              </a:spcAft>
              <a:buSzPts val="1800"/>
              <a:buChar char="◦"/>
              <a:defRPr sz="1800"/>
            </a:lvl8pPr>
            <a:lvl9pPr marL="4114800" lvl="8" indent="-342900" algn="l">
              <a:lnSpc>
                <a:spcPct val="115000"/>
              </a:lnSpc>
              <a:spcBef>
                <a:spcPts val="1000"/>
              </a:spcBef>
              <a:spcAft>
                <a:spcPts val="1000"/>
              </a:spcAft>
              <a:buSzPts val="1800"/>
              <a:buChar char="◦"/>
              <a:defRPr sz="1800"/>
            </a:lvl9pPr>
          </a:lstStyle>
          <a:p>
            <a:endParaRPr/>
          </a:p>
        </p:txBody>
      </p:sp>
      <p:sp>
        <p:nvSpPr>
          <p:cNvPr id="25" name="Google Shape;25;p35"/>
          <p:cNvSpPr txBox="1">
            <a:spLocks noGrp="1"/>
          </p:cNvSpPr>
          <p:nvPr>
            <p:ph type="body" idx="2"/>
          </p:nvPr>
        </p:nvSpPr>
        <p:spPr>
          <a:xfrm>
            <a:off x="6436624" y="805325"/>
            <a:ext cx="2250300" cy="3540600"/>
          </a:xfrm>
          <a:prstGeom prst="rect">
            <a:avLst/>
          </a:prstGeom>
          <a:noFill/>
          <a:ln>
            <a:noFill/>
          </a:ln>
        </p:spPr>
        <p:txBody>
          <a:bodyPr spcFirstLastPara="1" wrap="square" lIns="0" tIns="0" rIns="0" bIns="0" anchor="ctr" anchorCtr="0">
            <a:noAutofit/>
          </a:bodyPr>
          <a:lstStyle>
            <a:lvl1pPr marL="457200" lvl="0" indent="-342900" algn="l">
              <a:lnSpc>
                <a:spcPct val="115000"/>
              </a:lnSpc>
              <a:spcBef>
                <a:spcPts val="600"/>
              </a:spcBef>
              <a:spcAft>
                <a:spcPts val="0"/>
              </a:spcAft>
              <a:buSzPts val="1800"/>
              <a:buChar char="◦"/>
              <a:defRPr sz="1800"/>
            </a:lvl1pPr>
            <a:lvl2pPr marL="914400" lvl="1" indent="-342900" algn="l">
              <a:lnSpc>
                <a:spcPct val="115000"/>
              </a:lnSpc>
              <a:spcBef>
                <a:spcPts val="1000"/>
              </a:spcBef>
              <a:spcAft>
                <a:spcPts val="0"/>
              </a:spcAft>
              <a:buSzPts val="1800"/>
              <a:buChar char="◦"/>
              <a:defRPr sz="1800"/>
            </a:lvl2pPr>
            <a:lvl3pPr marL="1371600" lvl="2" indent="-342900" algn="l">
              <a:lnSpc>
                <a:spcPct val="115000"/>
              </a:lnSpc>
              <a:spcBef>
                <a:spcPts val="1000"/>
              </a:spcBef>
              <a:spcAft>
                <a:spcPts val="0"/>
              </a:spcAft>
              <a:buSzPts val="1800"/>
              <a:buChar char="◦"/>
              <a:defRPr sz="1800"/>
            </a:lvl3pPr>
            <a:lvl4pPr marL="1828800" lvl="3" indent="-342900" algn="l">
              <a:lnSpc>
                <a:spcPct val="115000"/>
              </a:lnSpc>
              <a:spcBef>
                <a:spcPts val="1000"/>
              </a:spcBef>
              <a:spcAft>
                <a:spcPts val="0"/>
              </a:spcAft>
              <a:buSzPts val="1800"/>
              <a:buChar char="◦"/>
              <a:defRPr sz="1800"/>
            </a:lvl4pPr>
            <a:lvl5pPr marL="2286000" lvl="4" indent="-342900" algn="l">
              <a:lnSpc>
                <a:spcPct val="115000"/>
              </a:lnSpc>
              <a:spcBef>
                <a:spcPts val="1000"/>
              </a:spcBef>
              <a:spcAft>
                <a:spcPts val="0"/>
              </a:spcAft>
              <a:buSzPts val="1800"/>
              <a:buChar char="◦"/>
              <a:defRPr sz="1800"/>
            </a:lvl5pPr>
            <a:lvl6pPr marL="2743200" lvl="5" indent="-342900" algn="l">
              <a:lnSpc>
                <a:spcPct val="115000"/>
              </a:lnSpc>
              <a:spcBef>
                <a:spcPts val="1000"/>
              </a:spcBef>
              <a:spcAft>
                <a:spcPts val="0"/>
              </a:spcAft>
              <a:buSzPts val="1800"/>
              <a:buChar char="◦"/>
              <a:defRPr sz="1800"/>
            </a:lvl6pPr>
            <a:lvl7pPr marL="3200400" lvl="6" indent="-342900" algn="l">
              <a:lnSpc>
                <a:spcPct val="115000"/>
              </a:lnSpc>
              <a:spcBef>
                <a:spcPts val="1000"/>
              </a:spcBef>
              <a:spcAft>
                <a:spcPts val="0"/>
              </a:spcAft>
              <a:buSzPts val="1800"/>
              <a:buChar char="◦"/>
              <a:defRPr sz="1800"/>
            </a:lvl7pPr>
            <a:lvl8pPr marL="3657600" lvl="7" indent="-342900" algn="l">
              <a:lnSpc>
                <a:spcPct val="115000"/>
              </a:lnSpc>
              <a:spcBef>
                <a:spcPts val="1000"/>
              </a:spcBef>
              <a:spcAft>
                <a:spcPts val="0"/>
              </a:spcAft>
              <a:buSzPts val="1800"/>
              <a:buChar char="◦"/>
              <a:defRPr sz="1800"/>
            </a:lvl8pPr>
            <a:lvl9pPr marL="4114800" lvl="8" indent="-342900" algn="l">
              <a:lnSpc>
                <a:spcPct val="115000"/>
              </a:lnSpc>
              <a:spcBef>
                <a:spcPts val="1000"/>
              </a:spcBef>
              <a:spcAft>
                <a:spcPts val="1000"/>
              </a:spcAft>
              <a:buSzPts val="1800"/>
              <a:buChar char="◦"/>
              <a:defRPr sz="1800"/>
            </a:lvl9pPr>
          </a:lstStyle>
          <a:p>
            <a:endParaRPr/>
          </a:p>
        </p:txBody>
      </p:sp>
      <p:sp>
        <p:nvSpPr>
          <p:cNvPr id="26" name="Google Shape;26;p35"/>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1">
  <p:cSld name="1_Title + 1 column 1">
    <p:spTree>
      <p:nvGrpSpPr>
        <p:cNvPr id="1" name="Shape 27"/>
        <p:cNvGrpSpPr/>
        <p:nvPr/>
      </p:nvGrpSpPr>
      <p:grpSpPr>
        <a:xfrm>
          <a:off x="0" y="0"/>
          <a:ext cx="0" cy="0"/>
          <a:chOff x="0" y="0"/>
          <a:chExt cx="0" cy="0"/>
        </a:xfrm>
      </p:grpSpPr>
      <p:sp>
        <p:nvSpPr>
          <p:cNvPr id="28" name="Google Shape;28;p36"/>
          <p:cNvSpPr/>
          <p:nvPr/>
        </p:nvSpPr>
        <p:spPr>
          <a:xfrm>
            <a:off x="0" y="1600275"/>
            <a:ext cx="5265000" cy="3543000"/>
          </a:xfrm>
          <a:prstGeom prst="rect">
            <a:avLst/>
          </a:prstGeom>
          <a:solidFill>
            <a:srgbClr val="F8F4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36"/>
          <p:cNvSpPr/>
          <p:nvPr/>
        </p:nvSpPr>
        <p:spPr>
          <a:xfrm>
            <a:off x="0" y="-1"/>
            <a:ext cx="9459196" cy="5143275"/>
          </a:xfrm>
          <a:prstGeom prst="rect">
            <a:avLst/>
          </a:prstGeom>
          <a:solidFill>
            <a:srgbClr val="F8F4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36"/>
          <p:cNvSpPr txBox="1">
            <a:spLocks noGrp="1"/>
          </p:cNvSpPr>
          <p:nvPr>
            <p:ph type="body" idx="1"/>
          </p:nvPr>
        </p:nvSpPr>
        <p:spPr>
          <a:xfrm>
            <a:off x="841900" y="1558950"/>
            <a:ext cx="7326000" cy="3390900"/>
          </a:xfrm>
          <a:prstGeom prst="rect">
            <a:avLst/>
          </a:prstGeom>
          <a:noFill/>
          <a:ln>
            <a:noFill/>
          </a:ln>
        </p:spPr>
        <p:txBody>
          <a:bodyPr spcFirstLastPara="1" wrap="square" lIns="0" tIns="0" rIns="0" bIns="0" anchor="t" anchorCtr="0">
            <a:noAutofit/>
          </a:bodyPr>
          <a:lstStyle>
            <a:lvl1pPr marL="457200" lvl="0" indent="-368300" algn="l">
              <a:lnSpc>
                <a:spcPct val="115000"/>
              </a:lnSpc>
              <a:spcBef>
                <a:spcPts val="600"/>
              </a:spcBef>
              <a:spcAft>
                <a:spcPts val="0"/>
              </a:spcAft>
              <a:buSzPts val="2200"/>
              <a:buChar char="◦"/>
              <a:defRPr/>
            </a:lvl1pPr>
            <a:lvl2pPr marL="914400" lvl="1" indent="-368300" algn="l">
              <a:lnSpc>
                <a:spcPct val="115000"/>
              </a:lnSpc>
              <a:spcBef>
                <a:spcPts val="1000"/>
              </a:spcBef>
              <a:spcAft>
                <a:spcPts val="0"/>
              </a:spcAft>
              <a:buSzPts val="2200"/>
              <a:buChar char="◦"/>
              <a:defRPr/>
            </a:lvl2pPr>
            <a:lvl3pPr marL="1371600" lvl="2" indent="-368300" algn="l">
              <a:lnSpc>
                <a:spcPct val="115000"/>
              </a:lnSpc>
              <a:spcBef>
                <a:spcPts val="1000"/>
              </a:spcBef>
              <a:spcAft>
                <a:spcPts val="0"/>
              </a:spcAft>
              <a:buSzPts val="2200"/>
              <a:buChar char="◦"/>
              <a:defRPr/>
            </a:lvl3pPr>
            <a:lvl4pPr marL="1828800" lvl="3" indent="-368300" algn="l">
              <a:lnSpc>
                <a:spcPct val="115000"/>
              </a:lnSpc>
              <a:spcBef>
                <a:spcPts val="1000"/>
              </a:spcBef>
              <a:spcAft>
                <a:spcPts val="0"/>
              </a:spcAft>
              <a:buSzPts val="2200"/>
              <a:buChar char="◦"/>
              <a:defRPr/>
            </a:lvl4pPr>
            <a:lvl5pPr marL="2286000" lvl="4" indent="-368300" algn="l">
              <a:lnSpc>
                <a:spcPct val="115000"/>
              </a:lnSpc>
              <a:spcBef>
                <a:spcPts val="1000"/>
              </a:spcBef>
              <a:spcAft>
                <a:spcPts val="0"/>
              </a:spcAft>
              <a:buSzPts val="2200"/>
              <a:buChar char="◦"/>
              <a:defRPr/>
            </a:lvl5pPr>
            <a:lvl6pPr marL="2743200" lvl="5" indent="-368300" algn="l">
              <a:lnSpc>
                <a:spcPct val="115000"/>
              </a:lnSpc>
              <a:spcBef>
                <a:spcPts val="1000"/>
              </a:spcBef>
              <a:spcAft>
                <a:spcPts val="0"/>
              </a:spcAft>
              <a:buSzPts val="2200"/>
              <a:buChar char="◦"/>
              <a:defRPr/>
            </a:lvl6pPr>
            <a:lvl7pPr marL="3200400" lvl="6" indent="-368300" algn="l">
              <a:lnSpc>
                <a:spcPct val="115000"/>
              </a:lnSpc>
              <a:spcBef>
                <a:spcPts val="1000"/>
              </a:spcBef>
              <a:spcAft>
                <a:spcPts val="0"/>
              </a:spcAft>
              <a:buSzPts val="2200"/>
              <a:buChar char="◦"/>
              <a:defRPr/>
            </a:lvl7pPr>
            <a:lvl8pPr marL="3657600" lvl="7" indent="-368300" algn="l">
              <a:lnSpc>
                <a:spcPct val="115000"/>
              </a:lnSpc>
              <a:spcBef>
                <a:spcPts val="1000"/>
              </a:spcBef>
              <a:spcAft>
                <a:spcPts val="0"/>
              </a:spcAft>
              <a:buSzPts val="2200"/>
              <a:buChar char="◦"/>
              <a:defRPr/>
            </a:lvl8pPr>
            <a:lvl9pPr marL="4114800" lvl="8" indent="-368300" algn="l">
              <a:lnSpc>
                <a:spcPct val="115000"/>
              </a:lnSpc>
              <a:spcBef>
                <a:spcPts val="1000"/>
              </a:spcBef>
              <a:spcAft>
                <a:spcPts val="1000"/>
              </a:spcAft>
              <a:buSzPts val="2200"/>
              <a:buChar char="◦"/>
              <a:defRPr/>
            </a:lvl9pPr>
          </a:lstStyle>
          <a:p>
            <a:endParaRPr/>
          </a:p>
        </p:txBody>
      </p:sp>
      <p:sp>
        <p:nvSpPr>
          <p:cNvPr id="31" name="Google Shape;31;p36"/>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2"/>
        <p:cNvGrpSpPr/>
        <p:nvPr/>
      </p:nvGrpSpPr>
      <p:grpSpPr>
        <a:xfrm>
          <a:off x="0" y="0"/>
          <a:ext cx="0" cy="0"/>
          <a:chOff x="0" y="0"/>
          <a:chExt cx="0" cy="0"/>
        </a:xfrm>
      </p:grpSpPr>
      <p:pic>
        <p:nvPicPr>
          <p:cNvPr id="33" name="Google Shape;33;p37"/>
          <p:cNvPicPr preferRelativeResize="0"/>
          <p:nvPr/>
        </p:nvPicPr>
        <p:blipFill rotWithShape="1">
          <a:blip r:embed="rId2">
            <a:alphaModFix/>
          </a:blip>
          <a:srcRect/>
          <a:stretch/>
        </p:blipFill>
        <p:spPr>
          <a:xfrm>
            <a:off x="0" y="-26"/>
            <a:ext cx="9144000" cy="5143523"/>
          </a:xfrm>
          <a:prstGeom prst="rect">
            <a:avLst/>
          </a:prstGeom>
          <a:noFill/>
          <a:ln>
            <a:noFill/>
          </a:ln>
        </p:spPr>
      </p:pic>
      <p:sp>
        <p:nvSpPr>
          <p:cNvPr id="34" name="Google Shape;34;p37"/>
          <p:cNvSpPr txBox="1">
            <a:spLocks noGrp="1"/>
          </p:cNvSpPr>
          <p:nvPr>
            <p:ph type="body" idx="1"/>
          </p:nvPr>
        </p:nvSpPr>
        <p:spPr>
          <a:xfrm>
            <a:off x="2370425" y="1780800"/>
            <a:ext cx="4403100" cy="1944300"/>
          </a:xfrm>
          <a:prstGeom prst="rect">
            <a:avLst/>
          </a:prstGeom>
          <a:noFill/>
          <a:ln>
            <a:noFill/>
          </a:ln>
        </p:spPr>
        <p:txBody>
          <a:bodyPr spcFirstLastPara="1" wrap="square" lIns="0" tIns="0" rIns="0" bIns="0" anchor="t" anchorCtr="0">
            <a:noAutofit/>
          </a:bodyPr>
          <a:lstStyle>
            <a:lvl1pPr marL="457200" lvl="0" indent="-368300" algn="ctr">
              <a:lnSpc>
                <a:spcPct val="115000"/>
              </a:lnSpc>
              <a:spcBef>
                <a:spcPts val="600"/>
              </a:spcBef>
              <a:spcAft>
                <a:spcPts val="0"/>
              </a:spcAft>
              <a:buClr>
                <a:srgbClr val="FFFFFF"/>
              </a:buClr>
              <a:buSzPts val="2200"/>
              <a:buChar char="◦"/>
              <a:defRPr i="1">
                <a:solidFill>
                  <a:srgbClr val="FFFFFF"/>
                </a:solidFill>
              </a:defRPr>
            </a:lvl1pPr>
            <a:lvl2pPr marL="914400" lvl="1" indent="-368300" algn="ctr">
              <a:lnSpc>
                <a:spcPct val="115000"/>
              </a:lnSpc>
              <a:spcBef>
                <a:spcPts val="1000"/>
              </a:spcBef>
              <a:spcAft>
                <a:spcPts val="0"/>
              </a:spcAft>
              <a:buClr>
                <a:srgbClr val="FFFFFF"/>
              </a:buClr>
              <a:buSzPts val="2200"/>
              <a:buChar char="◦"/>
              <a:defRPr i="1">
                <a:solidFill>
                  <a:srgbClr val="FFFFFF"/>
                </a:solidFill>
              </a:defRPr>
            </a:lvl2pPr>
            <a:lvl3pPr marL="1371600" lvl="2" indent="-368300" algn="ctr">
              <a:lnSpc>
                <a:spcPct val="115000"/>
              </a:lnSpc>
              <a:spcBef>
                <a:spcPts val="1000"/>
              </a:spcBef>
              <a:spcAft>
                <a:spcPts val="0"/>
              </a:spcAft>
              <a:buClr>
                <a:srgbClr val="FFFFFF"/>
              </a:buClr>
              <a:buSzPts val="2200"/>
              <a:buChar char="◦"/>
              <a:defRPr i="1">
                <a:solidFill>
                  <a:srgbClr val="FFFFFF"/>
                </a:solidFill>
              </a:defRPr>
            </a:lvl3pPr>
            <a:lvl4pPr marL="1828800" lvl="3" indent="-368300" algn="ctr">
              <a:lnSpc>
                <a:spcPct val="115000"/>
              </a:lnSpc>
              <a:spcBef>
                <a:spcPts val="1000"/>
              </a:spcBef>
              <a:spcAft>
                <a:spcPts val="0"/>
              </a:spcAft>
              <a:buClr>
                <a:srgbClr val="FFFFFF"/>
              </a:buClr>
              <a:buSzPts val="2200"/>
              <a:buChar char="◦"/>
              <a:defRPr i="1">
                <a:solidFill>
                  <a:srgbClr val="FFFFFF"/>
                </a:solidFill>
              </a:defRPr>
            </a:lvl4pPr>
            <a:lvl5pPr marL="2286000" lvl="4" indent="-368300" algn="ctr">
              <a:lnSpc>
                <a:spcPct val="115000"/>
              </a:lnSpc>
              <a:spcBef>
                <a:spcPts val="1000"/>
              </a:spcBef>
              <a:spcAft>
                <a:spcPts val="0"/>
              </a:spcAft>
              <a:buClr>
                <a:srgbClr val="FFFFFF"/>
              </a:buClr>
              <a:buSzPts val="2200"/>
              <a:buChar char="◦"/>
              <a:defRPr i="1">
                <a:solidFill>
                  <a:srgbClr val="FFFFFF"/>
                </a:solidFill>
              </a:defRPr>
            </a:lvl5pPr>
            <a:lvl6pPr marL="2743200" lvl="5" indent="-368300" algn="ctr">
              <a:lnSpc>
                <a:spcPct val="115000"/>
              </a:lnSpc>
              <a:spcBef>
                <a:spcPts val="1000"/>
              </a:spcBef>
              <a:spcAft>
                <a:spcPts val="0"/>
              </a:spcAft>
              <a:buClr>
                <a:srgbClr val="FFFFFF"/>
              </a:buClr>
              <a:buSzPts val="2200"/>
              <a:buChar char="◦"/>
              <a:defRPr i="1">
                <a:solidFill>
                  <a:srgbClr val="FFFFFF"/>
                </a:solidFill>
              </a:defRPr>
            </a:lvl6pPr>
            <a:lvl7pPr marL="3200400" lvl="6" indent="-368300" algn="ctr">
              <a:lnSpc>
                <a:spcPct val="115000"/>
              </a:lnSpc>
              <a:spcBef>
                <a:spcPts val="1000"/>
              </a:spcBef>
              <a:spcAft>
                <a:spcPts val="0"/>
              </a:spcAft>
              <a:buClr>
                <a:srgbClr val="FFFFFF"/>
              </a:buClr>
              <a:buSzPts val="2200"/>
              <a:buChar char="◦"/>
              <a:defRPr i="1">
                <a:solidFill>
                  <a:srgbClr val="FFFFFF"/>
                </a:solidFill>
              </a:defRPr>
            </a:lvl7pPr>
            <a:lvl8pPr marL="3657600" lvl="7" indent="-368300" algn="ctr">
              <a:lnSpc>
                <a:spcPct val="115000"/>
              </a:lnSpc>
              <a:spcBef>
                <a:spcPts val="1000"/>
              </a:spcBef>
              <a:spcAft>
                <a:spcPts val="0"/>
              </a:spcAft>
              <a:buClr>
                <a:srgbClr val="FFFFFF"/>
              </a:buClr>
              <a:buSzPts val="2200"/>
              <a:buChar char="◦"/>
              <a:defRPr i="1">
                <a:solidFill>
                  <a:srgbClr val="FFFFFF"/>
                </a:solidFill>
              </a:defRPr>
            </a:lvl8pPr>
            <a:lvl9pPr marL="4114800" lvl="8" indent="-368300" algn="ctr">
              <a:lnSpc>
                <a:spcPct val="115000"/>
              </a:lnSpc>
              <a:spcBef>
                <a:spcPts val="1000"/>
              </a:spcBef>
              <a:spcAft>
                <a:spcPts val="1000"/>
              </a:spcAft>
              <a:buClr>
                <a:srgbClr val="FFFFFF"/>
              </a:buClr>
              <a:buSzPts val="2200"/>
              <a:buChar char="◦"/>
              <a:defRPr i="1">
                <a:solidFill>
                  <a:srgbClr val="FFFFFF"/>
                </a:solidFill>
              </a:defRPr>
            </a:lvl9pPr>
          </a:lstStyle>
          <a:p>
            <a:endParaRPr/>
          </a:p>
        </p:txBody>
      </p:sp>
      <p:sp>
        <p:nvSpPr>
          <p:cNvPr id="35" name="Google Shape;35;p37"/>
          <p:cNvSpPr txBox="1"/>
          <p:nvPr/>
        </p:nvSpPr>
        <p:spPr>
          <a:xfrm>
            <a:off x="3593400" y="1162369"/>
            <a:ext cx="1957200" cy="6537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7200"/>
              <a:buFont typeface="Arial"/>
              <a:buNone/>
            </a:pPr>
            <a:r>
              <a:rPr lang="en-CA" sz="7200" b="1" i="0" u="none" strike="noStrike" cap="none">
                <a:solidFill>
                  <a:srgbClr val="FFFFFF"/>
                </a:solidFill>
                <a:latin typeface="Montserrat"/>
                <a:ea typeface="Montserrat"/>
                <a:cs typeface="Montserrat"/>
                <a:sym typeface="Montserrat"/>
              </a:rPr>
              <a:t>“</a:t>
            </a:r>
            <a:endParaRPr sz="7200" b="1" i="0" u="none" strike="noStrike" cap="none">
              <a:solidFill>
                <a:srgbClr val="FFFFFF"/>
              </a:solidFill>
              <a:latin typeface="Montserrat"/>
              <a:ea typeface="Montserrat"/>
              <a:cs typeface="Montserrat"/>
              <a:sym typeface="Montserrat"/>
            </a:endParaRPr>
          </a:p>
        </p:txBody>
      </p:sp>
      <p:sp>
        <p:nvSpPr>
          <p:cNvPr id="36" name="Google Shape;36;p37"/>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37"/>
        <p:cNvGrpSpPr/>
        <p:nvPr/>
      </p:nvGrpSpPr>
      <p:grpSpPr>
        <a:xfrm>
          <a:off x="0" y="0"/>
          <a:ext cx="0" cy="0"/>
          <a:chOff x="0" y="0"/>
          <a:chExt cx="0" cy="0"/>
        </a:xfrm>
      </p:grpSpPr>
      <p:pic>
        <p:nvPicPr>
          <p:cNvPr id="38" name="Google Shape;38;p38"/>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9" name="Google Shape;39;p38"/>
          <p:cNvSpPr txBox="1">
            <a:spLocks noGrp="1"/>
          </p:cNvSpPr>
          <p:nvPr>
            <p:ph type="title"/>
          </p:nvPr>
        </p:nvSpPr>
        <p:spPr>
          <a:xfrm>
            <a:off x="699000" y="790150"/>
            <a:ext cx="3494700" cy="8280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b" anchorCtr="0">
            <a:noAutofit/>
          </a:bodyPr>
          <a:lstStyle>
            <a:lvl1pPr lvl="0" algn="l">
              <a:lnSpc>
                <a:spcPct val="100000"/>
              </a:lnSpc>
              <a:spcBef>
                <a:spcPts val="0"/>
              </a:spcBef>
              <a:spcAft>
                <a:spcPts val="0"/>
              </a:spcAft>
              <a:buClr>
                <a:srgbClr val="666666"/>
              </a:buClr>
              <a:buSzPts val="2600"/>
              <a:buNone/>
              <a:defRPr>
                <a:solidFill>
                  <a:srgbClr val="666666"/>
                </a:solidFill>
              </a:defRPr>
            </a:lvl1pPr>
            <a:lvl2pPr lvl="1" algn="l">
              <a:lnSpc>
                <a:spcPct val="100000"/>
              </a:lnSpc>
              <a:spcBef>
                <a:spcPts val="0"/>
              </a:spcBef>
              <a:spcAft>
                <a:spcPts val="0"/>
              </a:spcAft>
              <a:buClr>
                <a:srgbClr val="666666"/>
              </a:buClr>
              <a:buSzPts val="2600"/>
              <a:buNone/>
              <a:defRPr>
                <a:solidFill>
                  <a:srgbClr val="666666"/>
                </a:solidFill>
              </a:defRPr>
            </a:lvl2pPr>
            <a:lvl3pPr lvl="2" algn="l">
              <a:lnSpc>
                <a:spcPct val="100000"/>
              </a:lnSpc>
              <a:spcBef>
                <a:spcPts val="0"/>
              </a:spcBef>
              <a:spcAft>
                <a:spcPts val="0"/>
              </a:spcAft>
              <a:buClr>
                <a:srgbClr val="666666"/>
              </a:buClr>
              <a:buSzPts val="2600"/>
              <a:buNone/>
              <a:defRPr>
                <a:solidFill>
                  <a:srgbClr val="666666"/>
                </a:solidFill>
              </a:defRPr>
            </a:lvl3pPr>
            <a:lvl4pPr lvl="3" algn="l">
              <a:lnSpc>
                <a:spcPct val="100000"/>
              </a:lnSpc>
              <a:spcBef>
                <a:spcPts val="0"/>
              </a:spcBef>
              <a:spcAft>
                <a:spcPts val="0"/>
              </a:spcAft>
              <a:buClr>
                <a:srgbClr val="666666"/>
              </a:buClr>
              <a:buSzPts val="2600"/>
              <a:buNone/>
              <a:defRPr>
                <a:solidFill>
                  <a:srgbClr val="666666"/>
                </a:solidFill>
              </a:defRPr>
            </a:lvl4pPr>
            <a:lvl5pPr lvl="4" algn="l">
              <a:lnSpc>
                <a:spcPct val="100000"/>
              </a:lnSpc>
              <a:spcBef>
                <a:spcPts val="0"/>
              </a:spcBef>
              <a:spcAft>
                <a:spcPts val="0"/>
              </a:spcAft>
              <a:buClr>
                <a:srgbClr val="666666"/>
              </a:buClr>
              <a:buSzPts val="2600"/>
              <a:buNone/>
              <a:defRPr>
                <a:solidFill>
                  <a:srgbClr val="666666"/>
                </a:solidFill>
              </a:defRPr>
            </a:lvl5pPr>
            <a:lvl6pPr lvl="5" algn="l">
              <a:lnSpc>
                <a:spcPct val="100000"/>
              </a:lnSpc>
              <a:spcBef>
                <a:spcPts val="0"/>
              </a:spcBef>
              <a:spcAft>
                <a:spcPts val="0"/>
              </a:spcAft>
              <a:buClr>
                <a:srgbClr val="666666"/>
              </a:buClr>
              <a:buSzPts val="2600"/>
              <a:buNone/>
              <a:defRPr>
                <a:solidFill>
                  <a:srgbClr val="666666"/>
                </a:solidFill>
              </a:defRPr>
            </a:lvl6pPr>
            <a:lvl7pPr lvl="6" algn="l">
              <a:lnSpc>
                <a:spcPct val="100000"/>
              </a:lnSpc>
              <a:spcBef>
                <a:spcPts val="0"/>
              </a:spcBef>
              <a:spcAft>
                <a:spcPts val="0"/>
              </a:spcAft>
              <a:buClr>
                <a:srgbClr val="666666"/>
              </a:buClr>
              <a:buSzPts val="2600"/>
              <a:buNone/>
              <a:defRPr>
                <a:solidFill>
                  <a:srgbClr val="666666"/>
                </a:solidFill>
              </a:defRPr>
            </a:lvl7pPr>
            <a:lvl8pPr lvl="7" algn="l">
              <a:lnSpc>
                <a:spcPct val="100000"/>
              </a:lnSpc>
              <a:spcBef>
                <a:spcPts val="0"/>
              </a:spcBef>
              <a:spcAft>
                <a:spcPts val="0"/>
              </a:spcAft>
              <a:buClr>
                <a:srgbClr val="666666"/>
              </a:buClr>
              <a:buSzPts val="2600"/>
              <a:buNone/>
              <a:defRPr>
                <a:solidFill>
                  <a:srgbClr val="666666"/>
                </a:solidFill>
              </a:defRPr>
            </a:lvl8pPr>
            <a:lvl9pPr lvl="8" algn="l">
              <a:lnSpc>
                <a:spcPct val="100000"/>
              </a:lnSpc>
              <a:spcBef>
                <a:spcPts val="0"/>
              </a:spcBef>
              <a:spcAft>
                <a:spcPts val="0"/>
              </a:spcAft>
              <a:buClr>
                <a:srgbClr val="666666"/>
              </a:buClr>
              <a:buSzPts val="2600"/>
              <a:buNone/>
              <a:defRPr>
                <a:solidFill>
                  <a:srgbClr val="666666"/>
                </a:solidFill>
              </a:defRPr>
            </a:lvl9pPr>
          </a:lstStyle>
          <a:p>
            <a:endParaRPr/>
          </a:p>
        </p:txBody>
      </p:sp>
      <p:sp>
        <p:nvSpPr>
          <p:cNvPr id="40" name="Google Shape;40;p38"/>
          <p:cNvSpPr txBox="1">
            <a:spLocks noGrp="1"/>
          </p:cNvSpPr>
          <p:nvPr>
            <p:ph type="body" idx="1"/>
          </p:nvPr>
        </p:nvSpPr>
        <p:spPr>
          <a:xfrm>
            <a:off x="699000" y="1770225"/>
            <a:ext cx="3494700" cy="2583300"/>
          </a:xfrm>
          <a:prstGeom prst="rect">
            <a:avLst/>
          </a:prstGeom>
          <a:noFill/>
          <a:ln>
            <a:noFill/>
          </a:ln>
        </p:spPr>
        <p:txBody>
          <a:bodyPr spcFirstLastPara="1" wrap="square" lIns="0" tIns="0" rIns="0" bIns="0" anchor="t" anchorCtr="0">
            <a:noAutofit/>
          </a:bodyPr>
          <a:lstStyle>
            <a:lvl1pPr marL="457200" lvl="0" indent="-368300" algn="l">
              <a:lnSpc>
                <a:spcPct val="115000"/>
              </a:lnSpc>
              <a:spcBef>
                <a:spcPts val="600"/>
              </a:spcBef>
              <a:spcAft>
                <a:spcPts val="0"/>
              </a:spcAft>
              <a:buSzPts val="2200"/>
              <a:buChar char="◦"/>
              <a:defRPr/>
            </a:lvl1pPr>
            <a:lvl2pPr marL="914400" lvl="1" indent="-368300" algn="l">
              <a:lnSpc>
                <a:spcPct val="115000"/>
              </a:lnSpc>
              <a:spcBef>
                <a:spcPts val="1000"/>
              </a:spcBef>
              <a:spcAft>
                <a:spcPts val="0"/>
              </a:spcAft>
              <a:buSzPts val="2200"/>
              <a:buChar char="◦"/>
              <a:defRPr/>
            </a:lvl2pPr>
            <a:lvl3pPr marL="1371600" lvl="2" indent="-368300" algn="l">
              <a:lnSpc>
                <a:spcPct val="115000"/>
              </a:lnSpc>
              <a:spcBef>
                <a:spcPts val="1000"/>
              </a:spcBef>
              <a:spcAft>
                <a:spcPts val="0"/>
              </a:spcAft>
              <a:buSzPts val="2200"/>
              <a:buChar char="◦"/>
              <a:defRPr/>
            </a:lvl3pPr>
            <a:lvl4pPr marL="1828800" lvl="3" indent="-368300" algn="l">
              <a:lnSpc>
                <a:spcPct val="115000"/>
              </a:lnSpc>
              <a:spcBef>
                <a:spcPts val="1000"/>
              </a:spcBef>
              <a:spcAft>
                <a:spcPts val="0"/>
              </a:spcAft>
              <a:buSzPts val="2200"/>
              <a:buChar char="◦"/>
              <a:defRPr/>
            </a:lvl4pPr>
            <a:lvl5pPr marL="2286000" lvl="4" indent="-368300" algn="l">
              <a:lnSpc>
                <a:spcPct val="115000"/>
              </a:lnSpc>
              <a:spcBef>
                <a:spcPts val="1000"/>
              </a:spcBef>
              <a:spcAft>
                <a:spcPts val="0"/>
              </a:spcAft>
              <a:buSzPts val="2200"/>
              <a:buChar char="◦"/>
              <a:defRPr/>
            </a:lvl5pPr>
            <a:lvl6pPr marL="2743200" lvl="5" indent="-368300" algn="l">
              <a:lnSpc>
                <a:spcPct val="115000"/>
              </a:lnSpc>
              <a:spcBef>
                <a:spcPts val="1000"/>
              </a:spcBef>
              <a:spcAft>
                <a:spcPts val="0"/>
              </a:spcAft>
              <a:buSzPts val="2200"/>
              <a:buChar char="◦"/>
              <a:defRPr/>
            </a:lvl6pPr>
            <a:lvl7pPr marL="3200400" lvl="6" indent="-368300" algn="l">
              <a:lnSpc>
                <a:spcPct val="115000"/>
              </a:lnSpc>
              <a:spcBef>
                <a:spcPts val="1000"/>
              </a:spcBef>
              <a:spcAft>
                <a:spcPts val="0"/>
              </a:spcAft>
              <a:buSzPts val="2200"/>
              <a:buChar char="◦"/>
              <a:defRPr/>
            </a:lvl7pPr>
            <a:lvl8pPr marL="3657600" lvl="7" indent="-368300" algn="l">
              <a:lnSpc>
                <a:spcPct val="115000"/>
              </a:lnSpc>
              <a:spcBef>
                <a:spcPts val="1000"/>
              </a:spcBef>
              <a:spcAft>
                <a:spcPts val="0"/>
              </a:spcAft>
              <a:buSzPts val="2200"/>
              <a:buChar char="◦"/>
              <a:defRPr/>
            </a:lvl8pPr>
            <a:lvl9pPr marL="4114800" lvl="8" indent="-368300" algn="l">
              <a:lnSpc>
                <a:spcPct val="115000"/>
              </a:lnSpc>
              <a:spcBef>
                <a:spcPts val="1000"/>
              </a:spcBef>
              <a:spcAft>
                <a:spcPts val="1000"/>
              </a:spcAft>
              <a:buSzPts val="2200"/>
              <a:buChar char="◦"/>
              <a:defRPr/>
            </a:lvl9pPr>
          </a:lstStyle>
          <a:p>
            <a:endParaRPr/>
          </a:p>
        </p:txBody>
      </p:sp>
      <p:sp>
        <p:nvSpPr>
          <p:cNvPr id="41" name="Google Shape;41;p38"/>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2"/>
        <p:cNvGrpSpPr/>
        <p:nvPr/>
      </p:nvGrpSpPr>
      <p:grpSpPr>
        <a:xfrm>
          <a:off x="0" y="0"/>
          <a:ext cx="0" cy="0"/>
          <a:chOff x="0" y="0"/>
          <a:chExt cx="0" cy="0"/>
        </a:xfrm>
      </p:grpSpPr>
      <p:pic>
        <p:nvPicPr>
          <p:cNvPr id="43" name="Google Shape;43;p39"/>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4" name="Google Shape;44;p39"/>
          <p:cNvSpPr txBox="1">
            <a:spLocks noGrp="1"/>
          </p:cNvSpPr>
          <p:nvPr>
            <p:ph type="title"/>
          </p:nvPr>
        </p:nvSpPr>
        <p:spPr>
          <a:xfrm>
            <a:off x="699000" y="911700"/>
            <a:ext cx="2020800"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a:endParaRPr/>
          </a:p>
        </p:txBody>
      </p:sp>
      <p:sp>
        <p:nvSpPr>
          <p:cNvPr id="45" name="Google Shape;45;p39"/>
          <p:cNvSpPr txBox="1">
            <a:spLocks noGrp="1"/>
          </p:cNvSpPr>
          <p:nvPr>
            <p:ph type="body" idx="1"/>
          </p:nvPr>
        </p:nvSpPr>
        <p:spPr>
          <a:xfrm>
            <a:off x="3844325" y="797725"/>
            <a:ext cx="1481700" cy="3540600"/>
          </a:xfrm>
          <a:prstGeom prst="rect">
            <a:avLst/>
          </a:prstGeom>
          <a:noFill/>
          <a:ln>
            <a:noFill/>
          </a:ln>
        </p:spPr>
        <p:txBody>
          <a:bodyPr spcFirstLastPara="1" wrap="square" lIns="0" tIns="0" rIns="0" bIns="0" anchor="ctr" anchorCtr="0">
            <a:noAutofit/>
          </a:bodyPr>
          <a:lstStyle>
            <a:lvl1pPr marL="457200" lvl="0" indent="-317500" algn="l">
              <a:lnSpc>
                <a:spcPct val="115000"/>
              </a:lnSpc>
              <a:spcBef>
                <a:spcPts val="600"/>
              </a:spcBef>
              <a:spcAft>
                <a:spcPts val="0"/>
              </a:spcAft>
              <a:buSzPts val="1400"/>
              <a:buChar char="◦"/>
              <a:defRPr sz="1400"/>
            </a:lvl1pPr>
            <a:lvl2pPr marL="914400" lvl="1" indent="-317500" algn="l">
              <a:lnSpc>
                <a:spcPct val="115000"/>
              </a:lnSpc>
              <a:spcBef>
                <a:spcPts val="1000"/>
              </a:spcBef>
              <a:spcAft>
                <a:spcPts val="0"/>
              </a:spcAft>
              <a:buSzPts val="1400"/>
              <a:buChar char="◦"/>
              <a:defRPr sz="1400"/>
            </a:lvl2pPr>
            <a:lvl3pPr marL="1371600" lvl="2" indent="-317500" algn="l">
              <a:lnSpc>
                <a:spcPct val="115000"/>
              </a:lnSpc>
              <a:spcBef>
                <a:spcPts val="1000"/>
              </a:spcBef>
              <a:spcAft>
                <a:spcPts val="0"/>
              </a:spcAft>
              <a:buSzPts val="1400"/>
              <a:buChar char="◦"/>
              <a:defRPr sz="1400"/>
            </a:lvl3pPr>
            <a:lvl4pPr marL="1828800" lvl="3" indent="-317500" algn="l">
              <a:lnSpc>
                <a:spcPct val="115000"/>
              </a:lnSpc>
              <a:spcBef>
                <a:spcPts val="1000"/>
              </a:spcBef>
              <a:spcAft>
                <a:spcPts val="0"/>
              </a:spcAft>
              <a:buSzPts val="1400"/>
              <a:buChar char="◦"/>
              <a:defRPr sz="1400"/>
            </a:lvl4pPr>
            <a:lvl5pPr marL="2286000" lvl="4" indent="-317500" algn="l">
              <a:lnSpc>
                <a:spcPct val="115000"/>
              </a:lnSpc>
              <a:spcBef>
                <a:spcPts val="1000"/>
              </a:spcBef>
              <a:spcAft>
                <a:spcPts val="0"/>
              </a:spcAft>
              <a:buSzPts val="1400"/>
              <a:buChar char="◦"/>
              <a:defRPr sz="1400"/>
            </a:lvl5pPr>
            <a:lvl6pPr marL="2743200" lvl="5" indent="-317500" algn="l">
              <a:lnSpc>
                <a:spcPct val="115000"/>
              </a:lnSpc>
              <a:spcBef>
                <a:spcPts val="1000"/>
              </a:spcBef>
              <a:spcAft>
                <a:spcPts val="0"/>
              </a:spcAft>
              <a:buSzPts val="1400"/>
              <a:buChar char="◦"/>
              <a:defRPr sz="1400"/>
            </a:lvl6pPr>
            <a:lvl7pPr marL="3200400" lvl="6" indent="-317500" algn="l">
              <a:lnSpc>
                <a:spcPct val="115000"/>
              </a:lnSpc>
              <a:spcBef>
                <a:spcPts val="1000"/>
              </a:spcBef>
              <a:spcAft>
                <a:spcPts val="0"/>
              </a:spcAft>
              <a:buSzPts val="1400"/>
              <a:buChar char="◦"/>
              <a:defRPr sz="1400"/>
            </a:lvl7pPr>
            <a:lvl8pPr marL="3657600" lvl="7" indent="-317500" algn="l">
              <a:lnSpc>
                <a:spcPct val="115000"/>
              </a:lnSpc>
              <a:spcBef>
                <a:spcPts val="1000"/>
              </a:spcBef>
              <a:spcAft>
                <a:spcPts val="0"/>
              </a:spcAft>
              <a:buSzPts val="1400"/>
              <a:buChar char="◦"/>
              <a:defRPr sz="1400"/>
            </a:lvl8pPr>
            <a:lvl9pPr marL="4114800" lvl="8" indent="-317500" algn="l">
              <a:lnSpc>
                <a:spcPct val="115000"/>
              </a:lnSpc>
              <a:spcBef>
                <a:spcPts val="1000"/>
              </a:spcBef>
              <a:spcAft>
                <a:spcPts val="1000"/>
              </a:spcAft>
              <a:buSzPts val="1400"/>
              <a:buChar char="◦"/>
              <a:defRPr sz="1400"/>
            </a:lvl9pPr>
          </a:lstStyle>
          <a:p>
            <a:endParaRPr/>
          </a:p>
        </p:txBody>
      </p:sp>
      <p:sp>
        <p:nvSpPr>
          <p:cNvPr id="46" name="Google Shape;46;p39"/>
          <p:cNvSpPr txBox="1">
            <a:spLocks noGrp="1"/>
          </p:cNvSpPr>
          <p:nvPr>
            <p:ph type="body" idx="2"/>
          </p:nvPr>
        </p:nvSpPr>
        <p:spPr>
          <a:xfrm>
            <a:off x="5524777" y="797725"/>
            <a:ext cx="1481700" cy="3540600"/>
          </a:xfrm>
          <a:prstGeom prst="rect">
            <a:avLst/>
          </a:prstGeom>
          <a:noFill/>
          <a:ln>
            <a:noFill/>
          </a:ln>
        </p:spPr>
        <p:txBody>
          <a:bodyPr spcFirstLastPara="1" wrap="square" lIns="0" tIns="0" rIns="0" bIns="0" anchor="ctr" anchorCtr="0">
            <a:noAutofit/>
          </a:bodyPr>
          <a:lstStyle>
            <a:lvl1pPr marL="457200" lvl="0" indent="-317500" algn="l">
              <a:lnSpc>
                <a:spcPct val="115000"/>
              </a:lnSpc>
              <a:spcBef>
                <a:spcPts val="600"/>
              </a:spcBef>
              <a:spcAft>
                <a:spcPts val="0"/>
              </a:spcAft>
              <a:buSzPts val="1400"/>
              <a:buChar char="◦"/>
              <a:defRPr sz="1400"/>
            </a:lvl1pPr>
            <a:lvl2pPr marL="914400" lvl="1" indent="-317500" algn="l">
              <a:lnSpc>
                <a:spcPct val="115000"/>
              </a:lnSpc>
              <a:spcBef>
                <a:spcPts val="1000"/>
              </a:spcBef>
              <a:spcAft>
                <a:spcPts val="0"/>
              </a:spcAft>
              <a:buSzPts val="1400"/>
              <a:buChar char="◦"/>
              <a:defRPr sz="1400"/>
            </a:lvl2pPr>
            <a:lvl3pPr marL="1371600" lvl="2" indent="-317500" algn="l">
              <a:lnSpc>
                <a:spcPct val="115000"/>
              </a:lnSpc>
              <a:spcBef>
                <a:spcPts val="1000"/>
              </a:spcBef>
              <a:spcAft>
                <a:spcPts val="0"/>
              </a:spcAft>
              <a:buSzPts val="1400"/>
              <a:buChar char="◦"/>
              <a:defRPr sz="1400"/>
            </a:lvl3pPr>
            <a:lvl4pPr marL="1828800" lvl="3" indent="-317500" algn="l">
              <a:lnSpc>
                <a:spcPct val="115000"/>
              </a:lnSpc>
              <a:spcBef>
                <a:spcPts val="1000"/>
              </a:spcBef>
              <a:spcAft>
                <a:spcPts val="0"/>
              </a:spcAft>
              <a:buSzPts val="1400"/>
              <a:buChar char="◦"/>
              <a:defRPr sz="1400"/>
            </a:lvl4pPr>
            <a:lvl5pPr marL="2286000" lvl="4" indent="-317500" algn="l">
              <a:lnSpc>
                <a:spcPct val="115000"/>
              </a:lnSpc>
              <a:spcBef>
                <a:spcPts val="1000"/>
              </a:spcBef>
              <a:spcAft>
                <a:spcPts val="0"/>
              </a:spcAft>
              <a:buSzPts val="1400"/>
              <a:buChar char="◦"/>
              <a:defRPr sz="1400"/>
            </a:lvl5pPr>
            <a:lvl6pPr marL="2743200" lvl="5" indent="-317500" algn="l">
              <a:lnSpc>
                <a:spcPct val="115000"/>
              </a:lnSpc>
              <a:spcBef>
                <a:spcPts val="1000"/>
              </a:spcBef>
              <a:spcAft>
                <a:spcPts val="0"/>
              </a:spcAft>
              <a:buSzPts val="1400"/>
              <a:buChar char="◦"/>
              <a:defRPr sz="1400"/>
            </a:lvl6pPr>
            <a:lvl7pPr marL="3200400" lvl="6" indent="-317500" algn="l">
              <a:lnSpc>
                <a:spcPct val="115000"/>
              </a:lnSpc>
              <a:spcBef>
                <a:spcPts val="1000"/>
              </a:spcBef>
              <a:spcAft>
                <a:spcPts val="0"/>
              </a:spcAft>
              <a:buSzPts val="1400"/>
              <a:buChar char="◦"/>
              <a:defRPr sz="1400"/>
            </a:lvl7pPr>
            <a:lvl8pPr marL="3657600" lvl="7" indent="-317500" algn="l">
              <a:lnSpc>
                <a:spcPct val="115000"/>
              </a:lnSpc>
              <a:spcBef>
                <a:spcPts val="1000"/>
              </a:spcBef>
              <a:spcAft>
                <a:spcPts val="0"/>
              </a:spcAft>
              <a:buSzPts val="1400"/>
              <a:buChar char="◦"/>
              <a:defRPr sz="1400"/>
            </a:lvl8pPr>
            <a:lvl9pPr marL="4114800" lvl="8" indent="-317500" algn="l">
              <a:lnSpc>
                <a:spcPct val="115000"/>
              </a:lnSpc>
              <a:spcBef>
                <a:spcPts val="1000"/>
              </a:spcBef>
              <a:spcAft>
                <a:spcPts val="1000"/>
              </a:spcAft>
              <a:buSzPts val="1400"/>
              <a:buChar char="◦"/>
              <a:defRPr sz="1400"/>
            </a:lvl9pPr>
          </a:lstStyle>
          <a:p>
            <a:endParaRPr/>
          </a:p>
        </p:txBody>
      </p:sp>
      <p:sp>
        <p:nvSpPr>
          <p:cNvPr id="47" name="Google Shape;47;p39"/>
          <p:cNvSpPr txBox="1">
            <a:spLocks noGrp="1"/>
          </p:cNvSpPr>
          <p:nvPr>
            <p:ph type="body" idx="3"/>
          </p:nvPr>
        </p:nvSpPr>
        <p:spPr>
          <a:xfrm>
            <a:off x="7205229" y="797725"/>
            <a:ext cx="1481700" cy="3540600"/>
          </a:xfrm>
          <a:prstGeom prst="rect">
            <a:avLst/>
          </a:prstGeom>
          <a:noFill/>
          <a:ln>
            <a:noFill/>
          </a:ln>
        </p:spPr>
        <p:txBody>
          <a:bodyPr spcFirstLastPara="1" wrap="square" lIns="0" tIns="0" rIns="0" bIns="0" anchor="ctr" anchorCtr="0">
            <a:noAutofit/>
          </a:bodyPr>
          <a:lstStyle>
            <a:lvl1pPr marL="457200" lvl="0" indent="-317500" algn="l">
              <a:lnSpc>
                <a:spcPct val="115000"/>
              </a:lnSpc>
              <a:spcBef>
                <a:spcPts val="600"/>
              </a:spcBef>
              <a:spcAft>
                <a:spcPts val="0"/>
              </a:spcAft>
              <a:buSzPts val="1400"/>
              <a:buChar char="◦"/>
              <a:defRPr sz="1400"/>
            </a:lvl1pPr>
            <a:lvl2pPr marL="914400" lvl="1" indent="-317500" algn="l">
              <a:lnSpc>
                <a:spcPct val="115000"/>
              </a:lnSpc>
              <a:spcBef>
                <a:spcPts val="1000"/>
              </a:spcBef>
              <a:spcAft>
                <a:spcPts val="0"/>
              </a:spcAft>
              <a:buSzPts val="1400"/>
              <a:buChar char="◦"/>
              <a:defRPr sz="1400"/>
            </a:lvl2pPr>
            <a:lvl3pPr marL="1371600" lvl="2" indent="-317500" algn="l">
              <a:lnSpc>
                <a:spcPct val="115000"/>
              </a:lnSpc>
              <a:spcBef>
                <a:spcPts val="1000"/>
              </a:spcBef>
              <a:spcAft>
                <a:spcPts val="0"/>
              </a:spcAft>
              <a:buSzPts val="1400"/>
              <a:buChar char="◦"/>
              <a:defRPr sz="1400"/>
            </a:lvl3pPr>
            <a:lvl4pPr marL="1828800" lvl="3" indent="-317500" algn="l">
              <a:lnSpc>
                <a:spcPct val="115000"/>
              </a:lnSpc>
              <a:spcBef>
                <a:spcPts val="1000"/>
              </a:spcBef>
              <a:spcAft>
                <a:spcPts val="0"/>
              </a:spcAft>
              <a:buSzPts val="1400"/>
              <a:buChar char="◦"/>
              <a:defRPr sz="1400"/>
            </a:lvl4pPr>
            <a:lvl5pPr marL="2286000" lvl="4" indent="-317500" algn="l">
              <a:lnSpc>
                <a:spcPct val="115000"/>
              </a:lnSpc>
              <a:spcBef>
                <a:spcPts val="1000"/>
              </a:spcBef>
              <a:spcAft>
                <a:spcPts val="0"/>
              </a:spcAft>
              <a:buSzPts val="1400"/>
              <a:buChar char="◦"/>
              <a:defRPr sz="1400"/>
            </a:lvl5pPr>
            <a:lvl6pPr marL="2743200" lvl="5" indent="-317500" algn="l">
              <a:lnSpc>
                <a:spcPct val="115000"/>
              </a:lnSpc>
              <a:spcBef>
                <a:spcPts val="1000"/>
              </a:spcBef>
              <a:spcAft>
                <a:spcPts val="0"/>
              </a:spcAft>
              <a:buSzPts val="1400"/>
              <a:buChar char="◦"/>
              <a:defRPr sz="1400"/>
            </a:lvl6pPr>
            <a:lvl7pPr marL="3200400" lvl="6" indent="-317500" algn="l">
              <a:lnSpc>
                <a:spcPct val="115000"/>
              </a:lnSpc>
              <a:spcBef>
                <a:spcPts val="1000"/>
              </a:spcBef>
              <a:spcAft>
                <a:spcPts val="0"/>
              </a:spcAft>
              <a:buSzPts val="1400"/>
              <a:buChar char="◦"/>
              <a:defRPr sz="1400"/>
            </a:lvl7pPr>
            <a:lvl8pPr marL="3657600" lvl="7" indent="-317500" algn="l">
              <a:lnSpc>
                <a:spcPct val="115000"/>
              </a:lnSpc>
              <a:spcBef>
                <a:spcPts val="1000"/>
              </a:spcBef>
              <a:spcAft>
                <a:spcPts val="0"/>
              </a:spcAft>
              <a:buSzPts val="1400"/>
              <a:buChar char="◦"/>
              <a:defRPr sz="1400"/>
            </a:lvl8pPr>
            <a:lvl9pPr marL="4114800" lvl="8" indent="-317500" algn="l">
              <a:lnSpc>
                <a:spcPct val="115000"/>
              </a:lnSpc>
              <a:spcBef>
                <a:spcPts val="1000"/>
              </a:spcBef>
              <a:spcAft>
                <a:spcPts val="1000"/>
              </a:spcAft>
              <a:buSzPts val="1400"/>
              <a:buChar char="◦"/>
              <a:defRPr sz="1400"/>
            </a:lvl9pPr>
          </a:lstStyle>
          <a:p>
            <a:endParaRPr/>
          </a:p>
        </p:txBody>
      </p:sp>
      <p:sp>
        <p:nvSpPr>
          <p:cNvPr id="48" name="Google Shape;48;p39"/>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pic>
        <p:nvPicPr>
          <p:cNvPr id="50" name="Google Shape;50;p40"/>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51" name="Google Shape;51;p40"/>
          <p:cNvSpPr txBox="1">
            <a:spLocks noGrp="1"/>
          </p:cNvSpPr>
          <p:nvPr>
            <p:ph type="title"/>
          </p:nvPr>
        </p:nvSpPr>
        <p:spPr>
          <a:xfrm>
            <a:off x="699000" y="911700"/>
            <a:ext cx="2020800"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a:endParaRPr/>
          </a:p>
        </p:txBody>
      </p:sp>
      <p:sp>
        <p:nvSpPr>
          <p:cNvPr id="52" name="Google Shape;52;p40"/>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3C78D8"/>
            </a:gs>
            <a:gs pos="100000">
              <a:srgbClr val="00B0F0"/>
            </a:gs>
          </a:gsLst>
          <a:lin ang="5400012" scaled="0"/>
        </a:gradFill>
        <a:effectLst/>
      </p:bgPr>
    </p:bg>
    <p:spTree>
      <p:nvGrpSpPr>
        <p:cNvPr id="1" name="Shape 5"/>
        <p:cNvGrpSpPr/>
        <p:nvPr/>
      </p:nvGrpSpPr>
      <p:grpSpPr>
        <a:xfrm>
          <a:off x="0" y="0"/>
          <a:ext cx="0" cy="0"/>
          <a:chOff x="0" y="0"/>
          <a:chExt cx="0" cy="0"/>
        </a:xfrm>
      </p:grpSpPr>
      <p:sp>
        <p:nvSpPr>
          <p:cNvPr id="6" name="Google Shape;6;p31"/>
          <p:cNvSpPr txBox="1">
            <a:spLocks noGrp="1"/>
          </p:cNvSpPr>
          <p:nvPr>
            <p:ph type="title"/>
          </p:nvPr>
        </p:nvSpPr>
        <p:spPr>
          <a:xfrm>
            <a:off x="699000" y="911700"/>
            <a:ext cx="2020800"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lvl1pPr marR="0" lvl="0" algn="l" rtl="0">
              <a:lnSpc>
                <a:spcPct val="100000"/>
              </a:lnSpc>
              <a:spcBef>
                <a:spcPts val="0"/>
              </a:spcBef>
              <a:spcAft>
                <a:spcPts val="0"/>
              </a:spcAft>
              <a:buClr>
                <a:srgbClr val="FFFFFF"/>
              </a:buClr>
              <a:buSzPts val="2600"/>
              <a:buFont typeface="Montserrat ExtraBold"/>
              <a:buNone/>
              <a:defRPr sz="2600" b="0" i="0" u="none" strike="noStrike" cap="none">
                <a:solidFill>
                  <a:srgbClr val="FFFFFF"/>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FFFFFF"/>
              </a:buClr>
              <a:buSzPts val="2600"/>
              <a:buFont typeface="Montserrat ExtraBold"/>
              <a:buNone/>
              <a:defRPr sz="2600" b="0" i="0" u="none" strike="noStrike" cap="none">
                <a:solidFill>
                  <a:srgbClr val="FFFFFF"/>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rgbClr val="FFFFFF"/>
              </a:buClr>
              <a:buSzPts val="2600"/>
              <a:buFont typeface="Montserrat ExtraBold"/>
              <a:buNone/>
              <a:defRPr sz="2600" b="0" i="0" u="none" strike="noStrike" cap="none">
                <a:solidFill>
                  <a:srgbClr val="FFFFFF"/>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rgbClr val="FFFFFF"/>
              </a:buClr>
              <a:buSzPts val="2600"/>
              <a:buFont typeface="Montserrat ExtraBold"/>
              <a:buNone/>
              <a:defRPr sz="2600" b="0" i="0" u="none" strike="noStrike" cap="none">
                <a:solidFill>
                  <a:srgbClr val="FFFFFF"/>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rgbClr val="FFFFFF"/>
              </a:buClr>
              <a:buSzPts val="2600"/>
              <a:buFont typeface="Montserrat ExtraBold"/>
              <a:buNone/>
              <a:defRPr sz="2600" b="0" i="0" u="none" strike="noStrike" cap="none">
                <a:solidFill>
                  <a:srgbClr val="FFFFFF"/>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rgbClr val="FFFFFF"/>
              </a:buClr>
              <a:buSzPts val="2600"/>
              <a:buFont typeface="Montserrat ExtraBold"/>
              <a:buNone/>
              <a:defRPr sz="2600" b="0" i="0" u="none" strike="noStrike" cap="none">
                <a:solidFill>
                  <a:srgbClr val="FFFFFF"/>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rgbClr val="FFFFFF"/>
              </a:buClr>
              <a:buSzPts val="2600"/>
              <a:buFont typeface="Montserrat ExtraBold"/>
              <a:buNone/>
              <a:defRPr sz="2600" b="0" i="0" u="none" strike="noStrike" cap="none">
                <a:solidFill>
                  <a:srgbClr val="FFFFFF"/>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rgbClr val="FFFFFF"/>
              </a:buClr>
              <a:buSzPts val="2600"/>
              <a:buFont typeface="Montserrat ExtraBold"/>
              <a:buNone/>
              <a:defRPr sz="2600" b="0" i="0" u="none" strike="noStrike" cap="none">
                <a:solidFill>
                  <a:srgbClr val="FFFFFF"/>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rgbClr val="FFFFFF"/>
              </a:buClr>
              <a:buSzPts val="2600"/>
              <a:buFont typeface="Montserrat ExtraBold"/>
              <a:buNone/>
              <a:defRPr sz="2600" b="0" i="0" u="none" strike="noStrike" cap="none">
                <a:solidFill>
                  <a:srgbClr val="FFFFFF"/>
                </a:solidFill>
                <a:latin typeface="Montserrat ExtraBold"/>
                <a:ea typeface="Montserrat ExtraBold"/>
                <a:cs typeface="Montserrat ExtraBold"/>
                <a:sym typeface="Montserrat ExtraBold"/>
              </a:defRPr>
            </a:lvl9pPr>
          </a:lstStyle>
          <a:p>
            <a:endParaRPr/>
          </a:p>
        </p:txBody>
      </p:sp>
      <p:sp>
        <p:nvSpPr>
          <p:cNvPr id="7" name="Google Shape;7;p31"/>
          <p:cNvSpPr txBox="1">
            <a:spLocks noGrp="1"/>
          </p:cNvSpPr>
          <p:nvPr>
            <p:ph type="body" idx="1"/>
          </p:nvPr>
        </p:nvSpPr>
        <p:spPr>
          <a:xfrm>
            <a:off x="3844325" y="805325"/>
            <a:ext cx="4842600" cy="3548100"/>
          </a:xfrm>
          <a:prstGeom prst="rect">
            <a:avLst/>
          </a:prstGeom>
          <a:noFill/>
          <a:ln>
            <a:noFill/>
          </a:ln>
        </p:spPr>
        <p:txBody>
          <a:bodyPr spcFirstLastPara="1" wrap="square" lIns="0" tIns="0" rIns="0" bIns="0" anchor="ctr" anchorCtr="0">
            <a:noAutofit/>
          </a:bodyPr>
          <a:lstStyle>
            <a:lvl1pPr marL="457200" marR="0" lvl="0" indent="-368300" algn="l" rtl="0">
              <a:lnSpc>
                <a:spcPct val="115000"/>
              </a:lnSpc>
              <a:spcBef>
                <a:spcPts val="600"/>
              </a:spcBef>
              <a:spcAft>
                <a:spcPts val="0"/>
              </a:spcAft>
              <a:buClr>
                <a:srgbClr val="B7B7B7"/>
              </a:buClr>
              <a:buSzPts val="2200"/>
              <a:buFont typeface="Montserrat Light"/>
              <a:buChar char="◦"/>
              <a:defRPr sz="2200" b="0" i="0" u="none" strike="noStrike" cap="none">
                <a:solidFill>
                  <a:srgbClr val="666666"/>
                </a:solidFill>
                <a:latin typeface="Montserrat Light"/>
                <a:ea typeface="Montserrat Light"/>
                <a:cs typeface="Montserrat Light"/>
                <a:sym typeface="Montserrat Light"/>
              </a:defRPr>
            </a:lvl1pPr>
            <a:lvl2pPr marL="914400" marR="0" lvl="1" indent="-368300" algn="l" rtl="0">
              <a:lnSpc>
                <a:spcPct val="115000"/>
              </a:lnSpc>
              <a:spcBef>
                <a:spcPts val="1000"/>
              </a:spcBef>
              <a:spcAft>
                <a:spcPts val="0"/>
              </a:spcAft>
              <a:buClr>
                <a:srgbClr val="B7B7B7"/>
              </a:buClr>
              <a:buSzPts val="2200"/>
              <a:buFont typeface="Montserrat Light"/>
              <a:buChar char="◦"/>
              <a:defRPr sz="2200" b="0" i="0" u="none" strike="noStrike" cap="none">
                <a:solidFill>
                  <a:srgbClr val="666666"/>
                </a:solidFill>
                <a:latin typeface="Montserrat Light"/>
                <a:ea typeface="Montserrat Light"/>
                <a:cs typeface="Montserrat Light"/>
                <a:sym typeface="Montserrat Light"/>
              </a:defRPr>
            </a:lvl2pPr>
            <a:lvl3pPr marL="1371600" marR="0" lvl="2" indent="-368300" algn="l" rtl="0">
              <a:lnSpc>
                <a:spcPct val="115000"/>
              </a:lnSpc>
              <a:spcBef>
                <a:spcPts val="1000"/>
              </a:spcBef>
              <a:spcAft>
                <a:spcPts val="0"/>
              </a:spcAft>
              <a:buClr>
                <a:srgbClr val="B7B7B7"/>
              </a:buClr>
              <a:buSzPts val="2200"/>
              <a:buFont typeface="Montserrat Light"/>
              <a:buChar char="◦"/>
              <a:defRPr sz="2200" b="0" i="0" u="none" strike="noStrike" cap="none">
                <a:solidFill>
                  <a:srgbClr val="666666"/>
                </a:solidFill>
                <a:latin typeface="Montserrat Light"/>
                <a:ea typeface="Montserrat Light"/>
                <a:cs typeface="Montserrat Light"/>
                <a:sym typeface="Montserrat Light"/>
              </a:defRPr>
            </a:lvl3pPr>
            <a:lvl4pPr marL="1828800" marR="0" lvl="3" indent="-368300" algn="l" rtl="0">
              <a:lnSpc>
                <a:spcPct val="115000"/>
              </a:lnSpc>
              <a:spcBef>
                <a:spcPts val="1000"/>
              </a:spcBef>
              <a:spcAft>
                <a:spcPts val="0"/>
              </a:spcAft>
              <a:buClr>
                <a:srgbClr val="B7B7B7"/>
              </a:buClr>
              <a:buSzPts val="2200"/>
              <a:buFont typeface="Montserrat Light"/>
              <a:buChar char="◦"/>
              <a:defRPr sz="2200" b="0" i="0" u="none" strike="noStrike" cap="none">
                <a:solidFill>
                  <a:srgbClr val="666666"/>
                </a:solidFill>
                <a:latin typeface="Montserrat Light"/>
                <a:ea typeface="Montserrat Light"/>
                <a:cs typeface="Montserrat Light"/>
                <a:sym typeface="Montserrat Light"/>
              </a:defRPr>
            </a:lvl4pPr>
            <a:lvl5pPr marL="2286000" marR="0" lvl="4" indent="-368300" algn="l" rtl="0">
              <a:lnSpc>
                <a:spcPct val="115000"/>
              </a:lnSpc>
              <a:spcBef>
                <a:spcPts val="1000"/>
              </a:spcBef>
              <a:spcAft>
                <a:spcPts val="0"/>
              </a:spcAft>
              <a:buClr>
                <a:srgbClr val="B7B7B7"/>
              </a:buClr>
              <a:buSzPts val="2200"/>
              <a:buFont typeface="Montserrat Light"/>
              <a:buChar char="◦"/>
              <a:defRPr sz="2200" b="0" i="0" u="none" strike="noStrike" cap="none">
                <a:solidFill>
                  <a:srgbClr val="666666"/>
                </a:solidFill>
                <a:latin typeface="Montserrat Light"/>
                <a:ea typeface="Montserrat Light"/>
                <a:cs typeface="Montserrat Light"/>
                <a:sym typeface="Montserrat Light"/>
              </a:defRPr>
            </a:lvl5pPr>
            <a:lvl6pPr marL="2743200" marR="0" lvl="5" indent="-368300" algn="l" rtl="0">
              <a:lnSpc>
                <a:spcPct val="115000"/>
              </a:lnSpc>
              <a:spcBef>
                <a:spcPts val="1000"/>
              </a:spcBef>
              <a:spcAft>
                <a:spcPts val="0"/>
              </a:spcAft>
              <a:buClr>
                <a:srgbClr val="B7B7B7"/>
              </a:buClr>
              <a:buSzPts val="2200"/>
              <a:buFont typeface="Montserrat Light"/>
              <a:buChar char="◦"/>
              <a:defRPr sz="2200" b="0" i="0" u="none" strike="noStrike" cap="none">
                <a:solidFill>
                  <a:srgbClr val="666666"/>
                </a:solidFill>
                <a:latin typeface="Montserrat Light"/>
                <a:ea typeface="Montserrat Light"/>
                <a:cs typeface="Montserrat Light"/>
                <a:sym typeface="Montserrat Light"/>
              </a:defRPr>
            </a:lvl6pPr>
            <a:lvl7pPr marL="3200400" marR="0" lvl="6" indent="-368300" algn="l" rtl="0">
              <a:lnSpc>
                <a:spcPct val="115000"/>
              </a:lnSpc>
              <a:spcBef>
                <a:spcPts val="1000"/>
              </a:spcBef>
              <a:spcAft>
                <a:spcPts val="0"/>
              </a:spcAft>
              <a:buClr>
                <a:srgbClr val="B7B7B7"/>
              </a:buClr>
              <a:buSzPts val="2200"/>
              <a:buFont typeface="Montserrat Light"/>
              <a:buChar char="◦"/>
              <a:defRPr sz="2200" b="0" i="0" u="none" strike="noStrike" cap="none">
                <a:solidFill>
                  <a:srgbClr val="666666"/>
                </a:solidFill>
                <a:latin typeface="Montserrat Light"/>
                <a:ea typeface="Montserrat Light"/>
                <a:cs typeface="Montserrat Light"/>
                <a:sym typeface="Montserrat Light"/>
              </a:defRPr>
            </a:lvl7pPr>
            <a:lvl8pPr marL="3657600" marR="0" lvl="7" indent="-368300" algn="l" rtl="0">
              <a:lnSpc>
                <a:spcPct val="115000"/>
              </a:lnSpc>
              <a:spcBef>
                <a:spcPts val="1000"/>
              </a:spcBef>
              <a:spcAft>
                <a:spcPts val="0"/>
              </a:spcAft>
              <a:buClr>
                <a:srgbClr val="B7B7B7"/>
              </a:buClr>
              <a:buSzPts val="2200"/>
              <a:buFont typeface="Montserrat Light"/>
              <a:buChar char="◦"/>
              <a:defRPr sz="2200" b="0" i="0" u="none" strike="noStrike" cap="none">
                <a:solidFill>
                  <a:srgbClr val="666666"/>
                </a:solidFill>
                <a:latin typeface="Montserrat Light"/>
                <a:ea typeface="Montserrat Light"/>
                <a:cs typeface="Montserrat Light"/>
                <a:sym typeface="Montserrat Light"/>
              </a:defRPr>
            </a:lvl8pPr>
            <a:lvl9pPr marL="4114800" marR="0" lvl="8" indent="-368300" algn="l" rtl="0">
              <a:lnSpc>
                <a:spcPct val="115000"/>
              </a:lnSpc>
              <a:spcBef>
                <a:spcPts val="1000"/>
              </a:spcBef>
              <a:spcAft>
                <a:spcPts val="1000"/>
              </a:spcAft>
              <a:buClr>
                <a:srgbClr val="B7B7B7"/>
              </a:buClr>
              <a:buSzPts val="2200"/>
              <a:buFont typeface="Montserrat Light"/>
              <a:buChar char="◦"/>
              <a:defRPr sz="2200" b="0" i="0" u="none" strike="noStrike" cap="none">
                <a:solidFill>
                  <a:srgbClr val="666666"/>
                </a:solidFill>
                <a:latin typeface="Montserrat Light"/>
                <a:ea typeface="Montserrat Light"/>
                <a:cs typeface="Montserrat Light"/>
                <a:sym typeface="Montserrat Light"/>
              </a:defRPr>
            </a:lvl9pPr>
          </a:lstStyle>
          <a:p>
            <a:endParaRPr/>
          </a:p>
        </p:txBody>
      </p:sp>
      <p:sp>
        <p:nvSpPr>
          <p:cNvPr id="8" name="Google Shape;8;p3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youtube.com/watch?v=Hyc1aMtnHJo"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youtube.com/watch?v=Hyc1aMtnHJo"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s://www.cipd.co.uk/Images/7926-diversity-and-inclusion-report-revised_tcm18-65334.pdf#_ga=2.73694743.487480046.1591626211-1813647854.1591626211"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www.bi.team/blogs/unconscious-bias-and-diversity-training-the-evidenc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ipd.co.uk/Images/7926-diversity-and-inclusion-report-revised_tcm18-65334.pdf#_ga=2.73694743.487480046.1591626211-1813647854.1591626211"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https://www.bi.team/blogs/unconscious-bias-and-diversity-training-the-evidenc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bi.team/blogs/the-benefits-of-rebalancing-childcare/"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hyperlink" Target="https://www.ons.gov.uk/employmentandlabourmarket/peopleinwork/earningsandworkinghours/articles/womenshouldertheresponsibilityofunpaidwork/2016-11-1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bi.team/blogs/the-benefits-of-rebalancing-childcar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hyperlink" Target="https://dash.harvard.edu/bitstream/handle/1/8506867/RWP12-009-Bohnet.pdf?sequence=1" TargetMode="External"/><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now.tufts.edu/news-releases/telling-job-seekers-how-many-other-people-have-applied-increases-applications-could"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ash.harvard.edu/bitstream/handle/1/8506867/RWP12-009-Bohnet.pdf?sequence=1" TargetMode="External"/><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now.tufts.edu/news-releases/telling-job-seekers-how-many-other-people-have-applied-increases-applications-could"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bi.team/publications/behavioural-governmen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hyperlink" Target="https://www.bi.team/publications/behavioural-governmen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hyperlink" Target="https://www.canada.ca/en/innovation-hub.html"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www.canada.ca/fr/centre-innovation.html"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latimes.com/la-op-ayres27jan27-story.html"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hyperlink" Target="https://www.stickk.com/"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latimes.com/la-op-ayres27jan27-story.html"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hyperlink" Target="https://www.stickk.com/"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s://www.bi.team/publications/how-to-establish-diversity-leads-and-diversity-task-forces/"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hyperlink" Target="https://www.bi.team/publications/how-to-establish-diversity-leads-and-diversity-task-forces/"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hyperlink" Target="https://www.beapplied.com/post/the-truth-about-name-blind-recruitment-heres-what-the-science-say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hyperlink" Target="https://www.beapplied.com/post/the-truth-about-name-blind-recruitment-heres-what-the-science-say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thejasmargroup.com/about"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thejasmargroup.com/about"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
          <p:cNvSpPr txBox="1">
            <a:spLocks noGrp="1"/>
          </p:cNvSpPr>
          <p:nvPr>
            <p:ph type="ctrTitle"/>
          </p:nvPr>
        </p:nvSpPr>
        <p:spPr>
          <a:xfrm>
            <a:off x="2302050" y="1223200"/>
            <a:ext cx="4539900" cy="26970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p>
            <a:pPr marL="0" lvl="0" indent="0" algn="l" rtl="0">
              <a:lnSpc>
                <a:spcPct val="100000"/>
              </a:lnSpc>
              <a:spcBef>
                <a:spcPts val="0"/>
              </a:spcBef>
              <a:spcAft>
                <a:spcPts val="0"/>
              </a:spcAft>
              <a:buSzPts val="3600"/>
              <a:buNone/>
            </a:pPr>
            <a:r>
              <a:rPr lang="en-CA" sz="2400"/>
              <a:t>Behavioral Insights to Enhance EDI in </a:t>
            </a:r>
            <a:r>
              <a:rPr lang="en-CA" sz="2400" smtClean="0"/>
              <a:t>Government</a:t>
            </a:r>
            <a:r>
              <a:rPr lang="en-CA" sz="2400"/>
              <a:t/>
            </a:r>
            <a:br>
              <a:rPr lang="en-CA" sz="2400"/>
            </a:br>
            <a:r>
              <a:rPr lang="en-CA" sz="2400">
                <a:solidFill>
                  <a:schemeClr val="dk1"/>
                </a:solidFill>
              </a:rPr>
              <a:t>Des </a:t>
            </a:r>
            <a:r>
              <a:rPr lang="en-CA" sz="2400" dirty="0" err="1">
                <a:solidFill>
                  <a:schemeClr val="dk1"/>
                </a:solidFill>
              </a:rPr>
              <a:t>aperçus</a:t>
            </a:r>
            <a:r>
              <a:rPr lang="en-CA" sz="2400" dirty="0">
                <a:solidFill>
                  <a:schemeClr val="dk1"/>
                </a:solidFill>
              </a:rPr>
              <a:t> </a:t>
            </a:r>
            <a:r>
              <a:rPr lang="en-CA" sz="2400" dirty="0" err="1">
                <a:solidFill>
                  <a:schemeClr val="dk1"/>
                </a:solidFill>
              </a:rPr>
              <a:t>comportementaux</a:t>
            </a:r>
            <a:r>
              <a:rPr lang="en-CA" sz="2400" dirty="0">
                <a:solidFill>
                  <a:schemeClr val="dk1"/>
                </a:solidFill>
              </a:rPr>
              <a:t> pour </a:t>
            </a:r>
            <a:r>
              <a:rPr lang="en-CA" sz="2400" dirty="0" err="1">
                <a:solidFill>
                  <a:schemeClr val="dk1"/>
                </a:solidFill>
              </a:rPr>
              <a:t>améliorer</a:t>
            </a:r>
            <a:r>
              <a:rPr lang="en-CA" sz="2400" dirty="0">
                <a:solidFill>
                  <a:schemeClr val="dk1"/>
                </a:solidFill>
              </a:rPr>
              <a:t> </a:t>
            </a:r>
            <a:r>
              <a:rPr lang="en-CA" sz="2400" dirty="0" err="1">
                <a:solidFill>
                  <a:schemeClr val="dk1"/>
                </a:solidFill>
              </a:rPr>
              <a:t>l'EDI</a:t>
            </a:r>
            <a:r>
              <a:rPr lang="en-CA" sz="2400" dirty="0">
                <a:solidFill>
                  <a:schemeClr val="dk1"/>
                </a:solidFill>
              </a:rPr>
              <a:t> </a:t>
            </a:r>
            <a:r>
              <a:rPr lang="en-CA" sz="2400" dirty="0" err="1">
                <a:solidFill>
                  <a:schemeClr val="dk1"/>
                </a:solidFill>
              </a:rPr>
              <a:t>dans</a:t>
            </a:r>
            <a:r>
              <a:rPr lang="en-CA" sz="2400" dirty="0">
                <a:solidFill>
                  <a:schemeClr val="dk1"/>
                </a:solidFill>
              </a:rPr>
              <a:t> le </a:t>
            </a:r>
            <a:r>
              <a:rPr lang="en-CA" sz="2400" dirty="0" err="1">
                <a:solidFill>
                  <a:schemeClr val="dk1"/>
                </a:solidFill>
              </a:rPr>
              <a:t>gouvernement</a:t>
            </a:r>
            <a:endParaRPr sz="2400" dirty="0">
              <a:solidFill>
                <a:schemeClr val="dk1"/>
              </a:solidFill>
            </a:endParaRPr>
          </a:p>
        </p:txBody>
      </p:sp>
      <p:sp>
        <p:nvSpPr>
          <p:cNvPr id="72" name="Google Shape;72;p1"/>
          <p:cNvSpPr txBox="1"/>
          <p:nvPr/>
        </p:nvSpPr>
        <p:spPr>
          <a:xfrm>
            <a:off x="3072000" y="4538075"/>
            <a:ext cx="30000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CA" sz="1100">
                <a:solidFill>
                  <a:schemeClr val="dk1"/>
                </a:solidFill>
              </a:rPr>
              <a:t>Niha Shahzad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0"/>
          <p:cNvSpPr txBox="1">
            <a:spLocks noGrp="1"/>
          </p:cNvSpPr>
          <p:nvPr>
            <p:ph type="title"/>
          </p:nvPr>
        </p:nvSpPr>
        <p:spPr>
          <a:xfrm>
            <a:off x="574426" y="2257539"/>
            <a:ext cx="2338107" cy="435600"/>
          </a:xfrm>
          <a:prstGeom prst="rect">
            <a:avLst/>
          </a:prstGeom>
          <a:noFill/>
          <a:ln>
            <a:noFill/>
          </a:ln>
          <a:effectLst>
            <a:outerShdw blurRad="42863" dist="95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600"/>
              <a:buNone/>
            </a:pPr>
            <a:r>
              <a:rPr lang="en-CA"/>
              <a:t>BehaviouraI Insights in one page</a:t>
            </a:r>
            <a:endParaRPr>
              <a:highlight>
                <a:srgbClr val="FFCD00"/>
              </a:highlight>
            </a:endParaRPr>
          </a:p>
        </p:txBody>
      </p:sp>
      <p:sp>
        <p:nvSpPr>
          <p:cNvPr id="172" name="Google Shape;172;p10"/>
          <p:cNvSpPr txBox="1"/>
          <p:nvPr/>
        </p:nvSpPr>
        <p:spPr>
          <a:xfrm>
            <a:off x="4304980" y="393384"/>
            <a:ext cx="2987168" cy="430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263"/>
              <a:buFont typeface="Merriweather Light"/>
              <a:buNone/>
            </a:pPr>
            <a:r>
              <a:rPr lang="en-CA" sz="1050" b="1" i="0" u="none" strike="noStrike" cap="none">
                <a:solidFill>
                  <a:schemeClr val="dk1"/>
                </a:solidFill>
                <a:latin typeface="Montserrat"/>
                <a:ea typeface="Montserrat"/>
                <a:cs typeface="Montserrat"/>
                <a:sym typeface="Montserrat"/>
              </a:rPr>
              <a:t>A person’s behaviour…</a:t>
            </a:r>
            <a:endParaRPr/>
          </a:p>
        </p:txBody>
      </p:sp>
      <p:sp>
        <p:nvSpPr>
          <p:cNvPr id="173" name="Google Shape;173;p10"/>
          <p:cNvSpPr txBox="1"/>
          <p:nvPr/>
        </p:nvSpPr>
        <p:spPr>
          <a:xfrm>
            <a:off x="4304980" y="1616636"/>
            <a:ext cx="3651044" cy="430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263"/>
              <a:buFont typeface="Merriweather Light"/>
              <a:buNone/>
            </a:pPr>
            <a:r>
              <a:rPr lang="en-CA" sz="1050" b="1" i="0" u="none" strike="noStrike" cap="none">
                <a:solidFill>
                  <a:schemeClr val="dk1"/>
                </a:solidFill>
                <a:latin typeface="Montserrat"/>
                <a:ea typeface="Montserrat"/>
                <a:cs typeface="Montserrat"/>
                <a:sym typeface="Montserrat"/>
              </a:rPr>
              <a:t>A Behavioural Insights (BI) intervention…</a:t>
            </a:r>
            <a:endParaRPr/>
          </a:p>
        </p:txBody>
      </p:sp>
      <p:sp>
        <p:nvSpPr>
          <p:cNvPr id="174" name="Google Shape;174;p10"/>
          <p:cNvSpPr txBox="1"/>
          <p:nvPr/>
        </p:nvSpPr>
        <p:spPr>
          <a:xfrm>
            <a:off x="4304980" y="3171739"/>
            <a:ext cx="3905688" cy="430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263"/>
              <a:buFont typeface="Merriweather Light"/>
              <a:buNone/>
            </a:pPr>
            <a:r>
              <a:rPr lang="en-CA" sz="1050" b="1" i="0" u="none" strike="noStrike" cap="none">
                <a:solidFill>
                  <a:schemeClr val="dk1"/>
                </a:solidFill>
                <a:latin typeface="Montserrat"/>
                <a:ea typeface="Montserrat"/>
                <a:cs typeface="Montserrat"/>
                <a:sym typeface="Montserrat"/>
              </a:rPr>
              <a:t>A good candidate for a BI intervention is…</a:t>
            </a:r>
            <a:endParaRPr/>
          </a:p>
        </p:txBody>
      </p:sp>
      <p:sp>
        <p:nvSpPr>
          <p:cNvPr id="175" name="Google Shape;175;p10"/>
          <p:cNvSpPr txBox="1">
            <a:spLocks noGrp="1"/>
          </p:cNvSpPr>
          <p:nvPr>
            <p:ph type="sldNum" idx="4294967295"/>
          </p:nvPr>
        </p:nvSpPr>
        <p:spPr>
          <a:xfrm>
            <a:off x="8480584" y="4749851"/>
            <a:ext cx="5487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CA"/>
              <a:t>10</a:t>
            </a:fld>
            <a:endParaRPr/>
          </a:p>
        </p:txBody>
      </p:sp>
      <p:pic>
        <p:nvPicPr>
          <p:cNvPr id="176" name="Google Shape;176;p10"/>
          <p:cNvPicPr preferRelativeResize="0"/>
          <p:nvPr/>
        </p:nvPicPr>
        <p:blipFill rotWithShape="1">
          <a:blip r:embed="rId3">
            <a:alphaModFix/>
          </a:blip>
          <a:srcRect/>
          <a:stretch/>
        </p:blipFill>
        <p:spPr>
          <a:xfrm>
            <a:off x="3749408" y="393384"/>
            <a:ext cx="555572" cy="682606"/>
          </a:xfrm>
          <a:prstGeom prst="rect">
            <a:avLst/>
          </a:prstGeom>
          <a:noFill/>
          <a:ln>
            <a:noFill/>
          </a:ln>
        </p:spPr>
      </p:pic>
      <p:sp>
        <p:nvSpPr>
          <p:cNvPr id="177" name="Google Shape;177;p10"/>
          <p:cNvSpPr txBox="1"/>
          <p:nvPr/>
        </p:nvSpPr>
        <p:spPr>
          <a:xfrm>
            <a:off x="4304980" y="678044"/>
            <a:ext cx="4562883" cy="86177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3F3F3F"/>
              </a:buClr>
              <a:buSzPts val="1000"/>
              <a:buFont typeface="Arial"/>
              <a:buChar char="•"/>
            </a:pPr>
            <a:r>
              <a:rPr lang="en-CA" sz="1000" b="0" i="0" u="none" strike="noStrike" cap="none">
                <a:solidFill>
                  <a:schemeClr val="dk1"/>
                </a:solidFill>
                <a:latin typeface="Montserrat"/>
                <a:ea typeface="Montserrat"/>
                <a:cs typeface="Montserrat"/>
                <a:sym typeface="Montserrat"/>
              </a:rPr>
              <a:t>Is often automatic, and based on common cognitive shortcuts.</a:t>
            </a:r>
            <a:endParaRPr/>
          </a:p>
          <a:p>
            <a:pPr marL="285750" marR="0" lvl="0" indent="-285750" algn="l" rtl="0">
              <a:lnSpc>
                <a:spcPct val="100000"/>
              </a:lnSpc>
              <a:spcBef>
                <a:spcPts val="600"/>
              </a:spcBef>
              <a:spcAft>
                <a:spcPts val="0"/>
              </a:spcAft>
              <a:buClr>
                <a:srgbClr val="3F3F3F"/>
              </a:buClr>
              <a:buSzPts val="1000"/>
              <a:buFont typeface="Arial"/>
              <a:buChar char="•"/>
            </a:pPr>
            <a:r>
              <a:rPr lang="en-CA" sz="1000" b="0" i="0" u="none" strike="noStrike" cap="none">
                <a:solidFill>
                  <a:schemeClr val="dk1"/>
                </a:solidFill>
                <a:latin typeface="Montserrat"/>
                <a:ea typeface="Montserrat"/>
                <a:cs typeface="Montserrat"/>
                <a:sym typeface="Montserrat"/>
              </a:rPr>
              <a:t>Depends on their mental, emotional and physical context. </a:t>
            </a:r>
            <a:endParaRPr/>
          </a:p>
          <a:p>
            <a:pPr marL="285750" marR="0" lvl="0" indent="-285750" algn="l" rtl="0">
              <a:lnSpc>
                <a:spcPct val="100000"/>
              </a:lnSpc>
              <a:spcBef>
                <a:spcPts val="600"/>
              </a:spcBef>
              <a:spcAft>
                <a:spcPts val="0"/>
              </a:spcAft>
              <a:buClr>
                <a:srgbClr val="3F3F3F"/>
              </a:buClr>
              <a:buSzPts val="1000"/>
              <a:buFont typeface="Arial"/>
              <a:buChar char="•"/>
            </a:pPr>
            <a:r>
              <a:rPr lang="en-CA" sz="1000" b="0" i="0" u="none" strike="noStrike" cap="none">
                <a:solidFill>
                  <a:schemeClr val="dk1"/>
                </a:solidFill>
                <a:latin typeface="Montserrat"/>
                <a:ea typeface="Montserrat"/>
                <a:cs typeface="Montserrat"/>
                <a:sym typeface="Montserrat"/>
              </a:rPr>
              <a:t>Is not always consistent with their attitudes, beliefs or intentions.</a:t>
            </a:r>
            <a:endParaRPr/>
          </a:p>
        </p:txBody>
      </p:sp>
      <p:sp>
        <p:nvSpPr>
          <p:cNvPr id="178" name="Google Shape;178;p10"/>
          <p:cNvSpPr txBox="1"/>
          <p:nvPr/>
        </p:nvSpPr>
        <p:spPr>
          <a:xfrm>
            <a:off x="4304980" y="1905545"/>
            <a:ext cx="4562883" cy="1169551"/>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3F3F3F"/>
              </a:buClr>
              <a:buSzPts val="1000"/>
              <a:buFont typeface="Arial"/>
              <a:buChar char="•"/>
            </a:pPr>
            <a:r>
              <a:rPr lang="en-CA" sz="1000" b="0" i="0" u="none" strike="noStrike" cap="none">
                <a:solidFill>
                  <a:schemeClr val="dk1"/>
                </a:solidFill>
                <a:latin typeface="Montserrat"/>
                <a:ea typeface="Montserrat"/>
                <a:cs typeface="Montserrat"/>
                <a:sym typeface="Montserrat"/>
              </a:rPr>
              <a:t>Is often a subtle, but calculated change to a decision point, product, or process.</a:t>
            </a:r>
            <a:endParaRPr/>
          </a:p>
          <a:p>
            <a:pPr marL="171450" marR="0" lvl="0" indent="-171450" algn="l" rtl="0">
              <a:lnSpc>
                <a:spcPct val="100000"/>
              </a:lnSpc>
              <a:spcBef>
                <a:spcPts val="600"/>
              </a:spcBef>
              <a:spcAft>
                <a:spcPts val="0"/>
              </a:spcAft>
              <a:buClr>
                <a:srgbClr val="3F3F3F"/>
              </a:buClr>
              <a:buSzPts val="1000"/>
              <a:buFont typeface="Arial"/>
              <a:buChar char="•"/>
            </a:pPr>
            <a:r>
              <a:rPr lang="en-CA" sz="1000" b="0" i="0" u="none" strike="noStrike" cap="none">
                <a:solidFill>
                  <a:schemeClr val="dk1"/>
                </a:solidFill>
                <a:latin typeface="Montserrat"/>
                <a:ea typeface="Montserrat"/>
                <a:cs typeface="Montserrat"/>
                <a:sym typeface="Montserrat"/>
              </a:rPr>
              <a:t>Works best when rigorously tested against possible alternatives, and iterated upon through a scientific process.</a:t>
            </a:r>
            <a:endParaRPr/>
          </a:p>
          <a:p>
            <a:pPr marL="171450" marR="0" lvl="0" indent="-171450" algn="l" rtl="0">
              <a:lnSpc>
                <a:spcPct val="100000"/>
              </a:lnSpc>
              <a:spcBef>
                <a:spcPts val="600"/>
              </a:spcBef>
              <a:spcAft>
                <a:spcPts val="0"/>
              </a:spcAft>
              <a:buClr>
                <a:srgbClr val="3F3F3F"/>
              </a:buClr>
              <a:buSzPts val="1000"/>
              <a:buFont typeface="Arial"/>
              <a:buChar char="•"/>
            </a:pPr>
            <a:r>
              <a:rPr lang="en-CA" sz="1000" b="0" i="0" u="none" strike="noStrike" cap="none">
                <a:solidFill>
                  <a:schemeClr val="dk1"/>
                </a:solidFill>
                <a:latin typeface="Montserrat"/>
                <a:ea typeface="Montserrat"/>
                <a:cs typeface="Montserrat"/>
                <a:sym typeface="Montserrat"/>
              </a:rPr>
              <a:t>Is not a silver bullet, and often just “one link in the chain” to improved outcomes.</a:t>
            </a:r>
            <a:endParaRPr/>
          </a:p>
        </p:txBody>
      </p:sp>
      <p:sp>
        <p:nvSpPr>
          <p:cNvPr id="179" name="Google Shape;179;p10"/>
          <p:cNvSpPr txBox="1"/>
          <p:nvPr/>
        </p:nvSpPr>
        <p:spPr>
          <a:xfrm>
            <a:off x="4304979" y="3355525"/>
            <a:ext cx="4562883" cy="1554272"/>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3F3F3F"/>
              </a:buClr>
              <a:buSzPts val="1000"/>
              <a:buFont typeface="Arial"/>
              <a:buChar char="•"/>
            </a:pPr>
            <a:r>
              <a:rPr lang="en-CA" sz="1000" b="0" i="0" u="none" strike="noStrike" cap="none">
                <a:solidFill>
                  <a:schemeClr val="dk1"/>
                </a:solidFill>
                <a:latin typeface="Montserrat"/>
                <a:ea typeface="Montserrat"/>
                <a:cs typeface="Montserrat"/>
                <a:sym typeface="Montserrat"/>
              </a:rPr>
              <a:t>When you are trying to change an observable, measurable action.</a:t>
            </a:r>
            <a:endParaRPr/>
          </a:p>
          <a:p>
            <a:pPr marL="171450" marR="0" lvl="0" indent="-171450" algn="l" rtl="0">
              <a:lnSpc>
                <a:spcPct val="100000"/>
              </a:lnSpc>
              <a:spcBef>
                <a:spcPts val="600"/>
              </a:spcBef>
              <a:spcAft>
                <a:spcPts val="0"/>
              </a:spcAft>
              <a:buClr>
                <a:srgbClr val="3F3F3F"/>
              </a:buClr>
              <a:buSzPts val="1000"/>
              <a:buFont typeface="Arial"/>
              <a:buChar char="•"/>
            </a:pPr>
            <a:r>
              <a:rPr lang="en-CA" sz="1000" b="0" i="0" u="none" strike="noStrike" cap="none">
                <a:solidFill>
                  <a:schemeClr val="dk1"/>
                </a:solidFill>
                <a:latin typeface="Montserrat"/>
                <a:ea typeface="Montserrat"/>
                <a:cs typeface="Montserrat"/>
                <a:sym typeface="Montserrat"/>
              </a:rPr>
              <a:t>When you have touchpoints (i.e., interactions via form, e-mail, service kiosk) with a large number of people (potentially thousands).</a:t>
            </a:r>
            <a:endParaRPr/>
          </a:p>
          <a:p>
            <a:pPr marL="171450" marR="0" lvl="0" indent="-171450" algn="l" rtl="0">
              <a:lnSpc>
                <a:spcPct val="100000"/>
              </a:lnSpc>
              <a:spcBef>
                <a:spcPts val="600"/>
              </a:spcBef>
              <a:spcAft>
                <a:spcPts val="0"/>
              </a:spcAft>
              <a:buClr>
                <a:srgbClr val="3F3F3F"/>
              </a:buClr>
              <a:buSzPts val="1000"/>
              <a:buFont typeface="Arial"/>
              <a:buChar char="•"/>
            </a:pPr>
            <a:r>
              <a:rPr lang="en-CA" sz="1000" b="0" i="0" u="none" strike="noStrike" cap="none">
                <a:solidFill>
                  <a:schemeClr val="dk1"/>
                </a:solidFill>
                <a:latin typeface="Montserrat"/>
                <a:ea typeface="Montserrat"/>
                <a:cs typeface="Montserrat"/>
                <a:sym typeface="Montserrat"/>
              </a:rPr>
              <a:t>When there isn’t a stand-out solution that would likely work better than a nudge - and you don’t need to test this to find out!</a:t>
            </a:r>
            <a:endParaRPr/>
          </a:p>
          <a:p>
            <a:pPr marL="171450" marR="0" lvl="0" indent="-107950" algn="l" rtl="0">
              <a:lnSpc>
                <a:spcPct val="100000"/>
              </a:lnSpc>
              <a:spcBef>
                <a:spcPts val="600"/>
              </a:spcBef>
              <a:spcAft>
                <a:spcPts val="0"/>
              </a:spcAft>
              <a:buClr>
                <a:srgbClr val="3F3F3F"/>
              </a:buClr>
              <a:buSzPts val="1000"/>
              <a:buFont typeface="Arial"/>
              <a:buNone/>
            </a:pPr>
            <a:endParaRPr sz="1000" b="0" i="0" u="none" strike="noStrike" cap="none">
              <a:solidFill>
                <a:schemeClr val="dk1"/>
              </a:solidFill>
              <a:latin typeface="Montserrat"/>
              <a:ea typeface="Montserrat"/>
              <a:cs typeface="Montserrat"/>
              <a:sym typeface="Montserrat"/>
            </a:endParaRPr>
          </a:p>
        </p:txBody>
      </p:sp>
      <p:pic>
        <p:nvPicPr>
          <p:cNvPr id="180" name="Google Shape;180;p10"/>
          <p:cNvPicPr preferRelativeResize="0"/>
          <p:nvPr/>
        </p:nvPicPr>
        <p:blipFill rotWithShape="1">
          <a:blip r:embed="rId4">
            <a:alphaModFix/>
          </a:blip>
          <a:srcRect/>
          <a:stretch/>
        </p:blipFill>
        <p:spPr>
          <a:xfrm>
            <a:off x="3682784" y="1571814"/>
            <a:ext cx="711964" cy="695461"/>
          </a:xfrm>
          <a:prstGeom prst="rect">
            <a:avLst/>
          </a:prstGeom>
          <a:noFill/>
          <a:ln>
            <a:noFill/>
          </a:ln>
        </p:spPr>
      </p:pic>
      <p:pic>
        <p:nvPicPr>
          <p:cNvPr id="181" name="Google Shape;181;p10" descr="Nudge Icon - Download Nudge Icon 1914992 | Noun Project"/>
          <p:cNvPicPr preferRelativeResize="0"/>
          <p:nvPr/>
        </p:nvPicPr>
        <p:blipFill rotWithShape="1">
          <a:blip r:embed="rId5">
            <a:alphaModFix/>
          </a:blip>
          <a:srcRect/>
          <a:stretch/>
        </p:blipFill>
        <p:spPr>
          <a:xfrm>
            <a:off x="3543953" y="3114221"/>
            <a:ext cx="829875" cy="829875"/>
          </a:xfrm>
          <a:prstGeom prst="rect">
            <a:avLst/>
          </a:prstGeom>
          <a:noFill/>
          <a:ln>
            <a:noFill/>
          </a:ln>
        </p:spPr>
      </p:pic>
      <p:sp>
        <p:nvSpPr>
          <p:cNvPr id="182" name="Google Shape;182;p10"/>
          <p:cNvSpPr txBox="1"/>
          <p:nvPr/>
        </p:nvSpPr>
        <p:spPr>
          <a:xfrm>
            <a:off x="3360308" y="4718847"/>
            <a:ext cx="571703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400" b="0" i="0" u="sng" strike="noStrike" cap="none">
                <a:solidFill>
                  <a:srgbClr val="000000"/>
                </a:solidFill>
                <a:latin typeface="Montserrat"/>
                <a:ea typeface="Montserrat"/>
                <a:cs typeface="Montserrat"/>
                <a:sym typeface="Montserrat"/>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 real life example of an in-effective Nudge </a:t>
            </a:r>
            <a:r>
              <a:rPr lang="en-CA" sz="1400" b="0" i="0" u="none" strike="noStrike" cap="none">
                <a:solidFill>
                  <a:srgbClr val="000000"/>
                </a:solidFill>
                <a:latin typeface="Montserrat"/>
                <a:ea typeface="Montserrat"/>
                <a:cs typeface="Montserrat"/>
                <a:sym typeface="Montserrat"/>
              </a:rPr>
              <a:t>in government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1"/>
          <p:cNvSpPr txBox="1">
            <a:spLocks noGrp="1"/>
          </p:cNvSpPr>
          <p:nvPr>
            <p:ph type="title"/>
          </p:nvPr>
        </p:nvSpPr>
        <p:spPr>
          <a:xfrm>
            <a:off x="669021" y="2353950"/>
            <a:ext cx="2444294" cy="435600"/>
          </a:xfrm>
          <a:prstGeom prst="rect">
            <a:avLst/>
          </a:prstGeom>
          <a:noFill/>
          <a:ln>
            <a:noFill/>
          </a:ln>
          <a:effectLst>
            <a:outerShdw blurRad="42863" dist="95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600"/>
              <a:buNone/>
            </a:pPr>
            <a:r>
              <a:rPr lang="en-CA" sz="2000">
                <a:solidFill>
                  <a:schemeClr val="dk1"/>
                </a:solidFill>
              </a:rPr>
              <a:t>Aperçu du comportement en une page</a:t>
            </a:r>
            <a:endParaRPr sz="2000">
              <a:solidFill>
                <a:schemeClr val="dk1"/>
              </a:solidFill>
              <a:highlight>
                <a:srgbClr val="FFCD00"/>
              </a:highlight>
            </a:endParaRPr>
          </a:p>
        </p:txBody>
      </p:sp>
      <p:sp>
        <p:nvSpPr>
          <p:cNvPr id="188" name="Google Shape;188;p11"/>
          <p:cNvSpPr txBox="1"/>
          <p:nvPr/>
        </p:nvSpPr>
        <p:spPr>
          <a:xfrm>
            <a:off x="4304979" y="184761"/>
            <a:ext cx="2987168" cy="430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263"/>
              <a:buFont typeface="Merriweather Light"/>
              <a:buNone/>
            </a:pPr>
            <a:r>
              <a:rPr lang="en-CA" sz="1050" b="1" i="0" u="none" strike="noStrike" cap="none">
                <a:solidFill>
                  <a:schemeClr val="dk1"/>
                </a:solidFill>
                <a:latin typeface="Montserrat"/>
                <a:ea typeface="Montserrat"/>
                <a:cs typeface="Montserrat"/>
                <a:sym typeface="Montserrat"/>
              </a:rPr>
              <a:t>Le comportement d'une personne...</a:t>
            </a:r>
            <a:endParaRPr/>
          </a:p>
        </p:txBody>
      </p:sp>
      <p:sp>
        <p:nvSpPr>
          <p:cNvPr id="189" name="Google Shape;189;p11"/>
          <p:cNvSpPr txBox="1"/>
          <p:nvPr/>
        </p:nvSpPr>
        <p:spPr>
          <a:xfrm>
            <a:off x="4304979" y="1561121"/>
            <a:ext cx="4562882" cy="430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263"/>
              <a:buFont typeface="Merriweather Light"/>
              <a:buNone/>
            </a:pPr>
            <a:r>
              <a:rPr lang="en-CA" sz="1050" b="1" i="0" u="none" strike="noStrike" cap="none">
                <a:solidFill>
                  <a:schemeClr val="dk1"/>
                </a:solidFill>
                <a:latin typeface="Montserrat"/>
                <a:ea typeface="Montserrat"/>
                <a:cs typeface="Montserrat"/>
                <a:sym typeface="Montserrat"/>
              </a:rPr>
              <a:t>Une intervention par les aperçus comportementaux (BI)...</a:t>
            </a:r>
            <a:endParaRPr/>
          </a:p>
        </p:txBody>
      </p:sp>
      <p:sp>
        <p:nvSpPr>
          <p:cNvPr id="190" name="Google Shape;190;p11"/>
          <p:cNvSpPr txBox="1"/>
          <p:nvPr/>
        </p:nvSpPr>
        <p:spPr>
          <a:xfrm>
            <a:off x="4304978" y="3230852"/>
            <a:ext cx="3905688" cy="430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263"/>
              <a:buFont typeface="Merriweather Light"/>
              <a:buNone/>
            </a:pPr>
            <a:r>
              <a:rPr lang="en-CA" sz="1050" b="1" i="0" u="none" strike="noStrike" cap="none">
                <a:solidFill>
                  <a:schemeClr val="dk1"/>
                </a:solidFill>
                <a:latin typeface="Montserrat"/>
                <a:ea typeface="Montserrat"/>
                <a:cs typeface="Montserrat"/>
                <a:sym typeface="Montserrat"/>
              </a:rPr>
              <a:t>Un bon candidat pour une intervention BI est...</a:t>
            </a:r>
            <a:endParaRPr/>
          </a:p>
        </p:txBody>
      </p:sp>
      <p:sp>
        <p:nvSpPr>
          <p:cNvPr id="191" name="Google Shape;191;p11"/>
          <p:cNvSpPr txBox="1">
            <a:spLocks noGrp="1"/>
          </p:cNvSpPr>
          <p:nvPr>
            <p:ph type="sldNum" idx="4294967295"/>
          </p:nvPr>
        </p:nvSpPr>
        <p:spPr>
          <a:xfrm>
            <a:off x="8480584" y="4749851"/>
            <a:ext cx="5487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CA"/>
              <a:t>11</a:t>
            </a:fld>
            <a:endParaRPr/>
          </a:p>
        </p:txBody>
      </p:sp>
      <p:pic>
        <p:nvPicPr>
          <p:cNvPr id="192" name="Google Shape;192;p11"/>
          <p:cNvPicPr preferRelativeResize="0"/>
          <p:nvPr/>
        </p:nvPicPr>
        <p:blipFill rotWithShape="1">
          <a:blip r:embed="rId3">
            <a:alphaModFix/>
          </a:blip>
          <a:srcRect/>
          <a:stretch/>
        </p:blipFill>
        <p:spPr>
          <a:xfrm>
            <a:off x="3749408" y="393384"/>
            <a:ext cx="555572" cy="682606"/>
          </a:xfrm>
          <a:prstGeom prst="rect">
            <a:avLst/>
          </a:prstGeom>
          <a:noFill/>
          <a:ln>
            <a:noFill/>
          </a:ln>
        </p:spPr>
      </p:pic>
      <p:sp>
        <p:nvSpPr>
          <p:cNvPr id="193" name="Google Shape;193;p11"/>
          <p:cNvSpPr txBox="1"/>
          <p:nvPr/>
        </p:nvSpPr>
        <p:spPr>
          <a:xfrm>
            <a:off x="4304979" y="469421"/>
            <a:ext cx="4562883" cy="101566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3F3F3F"/>
              </a:buClr>
              <a:buSzPts val="1000"/>
              <a:buFont typeface="Arial"/>
              <a:buChar char="•"/>
            </a:pPr>
            <a:r>
              <a:rPr lang="en-CA" sz="1000" b="0" i="0" u="none" strike="noStrike" cap="none">
                <a:solidFill>
                  <a:schemeClr val="dk1"/>
                </a:solidFill>
                <a:latin typeface="Montserrat"/>
                <a:ea typeface="Montserrat"/>
                <a:cs typeface="Montserrat"/>
                <a:sym typeface="Montserrat"/>
              </a:rPr>
              <a:t>Est souvent automatique, et basée sur des raccourcis cognitifs communs.</a:t>
            </a:r>
            <a:endParaRPr/>
          </a:p>
          <a:p>
            <a:pPr marL="285750" marR="0" lvl="0" indent="-285750" algn="l" rtl="0">
              <a:lnSpc>
                <a:spcPct val="100000"/>
              </a:lnSpc>
              <a:spcBef>
                <a:spcPts val="600"/>
              </a:spcBef>
              <a:spcAft>
                <a:spcPts val="0"/>
              </a:spcAft>
              <a:buClr>
                <a:srgbClr val="3F3F3F"/>
              </a:buClr>
              <a:buSzPts val="1000"/>
              <a:buFont typeface="Arial"/>
              <a:buChar char="•"/>
            </a:pPr>
            <a:r>
              <a:rPr lang="en-CA" sz="1000" b="0" i="0" u="none" strike="noStrike" cap="none">
                <a:solidFill>
                  <a:schemeClr val="dk1"/>
                </a:solidFill>
                <a:latin typeface="Montserrat"/>
                <a:ea typeface="Montserrat"/>
                <a:cs typeface="Montserrat"/>
                <a:sym typeface="Montserrat"/>
              </a:rPr>
              <a:t>Dépend de leur contexte mental, émotionnel et physique. </a:t>
            </a:r>
            <a:endParaRPr/>
          </a:p>
          <a:p>
            <a:pPr marL="285750" marR="0" lvl="0" indent="-285750" algn="l" rtl="0">
              <a:lnSpc>
                <a:spcPct val="100000"/>
              </a:lnSpc>
              <a:spcBef>
                <a:spcPts val="600"/>
              </a:spcBef>
              <a:spcAft>
                <a:spcPts val="0"/>
              </a:spcAft>
              <a:buClr>
                <a:srgbClr val="3F3F3F"/>
              </a:buClr>
              <a:buSzPts val="1000"/>
              <a:buFont typeface="Arial"/>
              <a:buChar char="•"/>
            </a:pPr>
            <a:r>
              <a:rPr lang="en-CA" sz="1000" b="0" i="0" u="none" strike="noStrike" cap="none">
                <a:solidFill>
                  <a:schemeClr val="dk1"/>
                </a:solidFill>
                <a:latin typeface="Montserrat"/>
                <a:ea typeface="Montserrat"/>
                <a:cs typeface="Montserrat"/>
                <a:sym typeface="Montserrat"/>
              </a:rPr>
              <a:t>N'est pas toujours cohérent avec ses attitudes, ses croyances ou ses intentions.</a:t>
            </a:r>
            <a:endParaRPr/>
          </a:p>
        </p:txBody>
      </p:sp>
      <p:sp>
        <p:nvSpPr>
          <p:cNvPr id="194" name="Google Shape;194;p11"/>
          <p:cNvSpPr txBox="1"/>
          <p:nvPr/>
        </p:nvSpPr>
        <p:spPr>
          <a:xfrm>
            <a:off x="4304979" y="1850030"/>
            <a:ext cx="4562883" cy="1323439"/>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3F3F3F"/>
              </a:buClr>
              <a:buSzPts val="1000"/>
              <a:buFont typeface="Arial"/>
              <a:buChar char="•"/>
            </a:pPr>
            <a:r>
              <a:rPr lang="en-CA" sz="1000" b="0" i="0" u="none" strike="noStrike" cap="none">
                <a:solidFill>
                  <a:schemeClr val="dk1"/>
                </a:solidFill>
                <a:latin typeface="Montserrat"/>
                <a:ea typeface="Montserrat"/>
                <a:cs typeface="Montserrat"/>
                <a:sym typeface="Montserrat"/>
              </a:rPr>
              <a:t>Il s'agit souvent d'un changement subtil, mais calculé, d'un point de décision, d'un produit ou d'un processus.</a:t>
            </a:r>
            <a:endParaRPr/>
          </a:p>
          <a:p>
            <a:pPr marL="171450" marR="0" lvl="0" indent="-171450" algn="l" rtl="0">
              <a:lnSpc>
                <a:spcPct val="100000"/>
              </a:lnSpc>
              <a:spcBef>
                <a:spcPts val="600"/>
              </a:spcBef>
              <a:spcAft>
                <a:spcPts val="0"/>
              </a:spcAft>
              <a:buClr>
                <a:srgbClr val="3F3F3F"/>
              </a:buClr>
              <a:buSzPts val="1000"/>
              <a:buFont typeface="Arial"/>
              <a:buChar char="•"/>
            </a:pPr>
            <a:r>
              <a:rPr lang="en-CA" sz="1000" b="0" i="0" u="none" strike="noStrike" cap="none">
                <a:solidFill>
                  <a:schemeClr val="dk1"/>
                </a:solidFill>
                <a:latin typeface="Montserrat"/>
                <a:ea typeface="Montserrat"/>
                <a:cs typeface="Montserrat"/>
                <a:sym typeface="Montserrat"/>
              </a:rPr>
              <a:t>Elle donne de meilleurs résultats lorsqu'elle est rigoureusement testée par rapport à d'autres solutions possibles et qu'elle fait l'objet d'itérations dans le cadre d'un processus scientifique.</a:t>
            </a:r>
            <a:endParaRPr/>
          </a:p>
          <a:p>
            <a:pPr marL="171450" marR="0" lvl="0" indent="-171450" algn="l" rtl="0">
              <a:lnSpc>
                <a:spcPct val="100000"/>
              </a:lnSpc>
              <a:spcBef>
                <a:spcPts val="600"/>
              </a:spcBef>
              <a:spcAft>
                <a:spcPts val="0"/>
              </a:spcAft>
              <a:buClr>
                <a:srgbClr val="3F3F3F"/>
              </a:buClr>
              <a:buSzPts val="1000"/>
              <a:buFont typeface="Arial"/>
              <a:buChar char="•"/>
            </a:pPr>
            <a:r>
              <a:rPr lang="en-CA" sz="1000" b="0" i="0" u="none" strike="noStrike" cap="none">
                <a:solidFill>
                  <a:schemeClr val="dk1"/>
                </a:solidFill>
                <a:latin typeface="Montserrat"/>
                <a:ea typeface="Montserrat"/>
                <a:cs typeface="Montserrat"/>
                <a:sym typeface="Montserrat"/>
              </a:rPr>
              <a:t>N'est pas une solution miracle et n'est souvent « qu’un maillon de la chaîne » pour améliorer les résultats.</a:t>
            </a:r>
            <a:endParaRPr/>
          </a:p>
        </p:txBody>
      </p:sp>
      <p:sp>
        <p:nvSpPr>
          <p:cNvPr id="195" name="Google Shape;195;p11"/>
          <p:cNvSpPr txBox="1"/>
          <p:nvPr/>
        </p:nvSpPr>
        <p:spPr>
          <a:xfrm>
            <a:off x="4304978" y="3451685"/>
            <a:ext cx="4562883" cy="1631216"/>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3F3F3F"/>
              </a:buClr>
              <a:buSzPts val="1000"/>
              <a:buFont typeface="Arial"/>
              <a:buChar char="•"/>
            </a:pPr>
            <a:r>
              <a:rPr lang="en-CA" sz="1000" b="0" i="0" u="none" strike="noStrike" cap="none">
                <a:solidFill>
                  <a:schemeClr val="dk1"/>
                </a:solidFill>
                <a:latin typeface="Montserrat"/>
                <a:ea typeface="Montserrat"/>
                <a:cs typeface="Montserrat"/>
                <a:sym typeface="Montserrat"/>
              </a:rPr>
              <a:t>Lorsque vous essayez de modifier une action observable et mesurable.</a:t>
            </a:r>
            <a:endParaRPr/>
          </a:p>
          <a:p>
            <a:pPr marL="171450" marR="0" lvl="0" indent="-171450" algn="l" rtl="0">
              <a:lnSpc>
                <a:spcPct val="100000"/>
              </a:lnSpc>
              <a:spcBef>
                <a:spcPts val="600"/>
              </a:spcBef>
              <a:spcAft>
                <a:spcPts val="0"/>
              </a:spcAft>
              <a:buClr>
                <a:srgbClr val="3F3F3F"/>
              </a:buClr>
              <a:buSzPts val="1000"/>
              <a:buFont typeface="Arial"/>
              <a:buChar char="•"/>
            </a:pPr>
            <a:r>
              <a:rPr lang="en-CA" sz="1000" b="0" i="0" u="none" strike="noStrike" cap="none">
                <a:solidFill>
                  <a:schemeClr val="dk1"/>
                </a:solidFill>
                <a:latin typeface="Montserrat"/>
                <a:ea typeface="Montserrat"/>
                <a:cs typeface="Montserrat"/>
                <a:sym typeface="Montserrat"/>
              </a:rPr>
              <a:t>Lorsque vous avez des points de contact (c'est-à-dire des interactions via un formulaire, un e-mail, un kiosque de service) avec un grand nombre de personnes (potentiellement des milliers).</a:t>
            </a:r>
            <a:endParaRPr/>
          </a:p>
          <a:p>
            <a:pPr marL="171450" marR="0" lvl="0" indent="-171450" algn="l" rtl="0">
              <a:lnSpc>
                <a:spcPct val="100000"/>
              </a:lnSpc>
              <a:spcBef>
                <a:spcPts val="600"/>
              </a:spcBef>
              <a:spcAft>
                <a:spcPts val="0"/>
              </a:spcAft>
              <a:buClr>
                <a:srgbClr val="3F3F3F"/>
              </a:buClr>
              <a:buSzPts val="1000"/>
              <a:buFont typeface="Arial"/>
              <a:buChar char="•"/>
            </a:pPr>
            <a:r>
              <a:rPr lang="en-CA" sz="1000" b="0" i="0" u="none" strike="noStrike" cap="none">
                <a:solidFill>
                  <a:schemeClr val="dk1"/>
                </a:solidFill>
                <a:latin typeface="Montserrat"/>
                <a:ea typeface="Montserrat"/>
                <a:cs typeface="Montserrat"/>
                <a:sym typeface="Montserrat"/>
              </a:rPr>
              <a:t>Lorsqu'il n'y a pas de solution exceptionnelle qui fonctionnerait mieux qu’un petit coup de coudre - et vous n'avez pas besoin de le tester pour le savoir!</a:t>
            </a:r>
            <a:endParaRPr/>
          </a:p>
        </p:txBody>
      </p:sp>
      <p:pic>
        <p:nvPicPr>
          <p:cNvPr id="196" name="Google Shape;196;p11"/>
          <p:cNvPicPr preferRelativeResize="0"/>
          <p:nvPr/>
        </p:nvPicPr>
        <p:blipFill rotWithShape="1">
          <a:blip r:embed="rId4">
            <a:alphaModFix/>
          </a:blip>
          <a:srcRect/>
          <a:stretch/>
        </p:blipFill>
        <p:spPr>
          <a:xfrm>
            <a:off x="3682784" y="1571814"/>
            <a:ext cx="711964" cy="695461"/>
          </a:xfrm>
          <a:prstGeom prst="rect">
            <a:avLst/>
          </a:prstGeom>
          <a:noFill/>
          <a:ln>
            <a:noFill/>
          </a:ln>
        </p:spPr>
      </p:pic>
      <p:pic>
        <p:nvPicPr>
          <p:cNvPr id="197" name="Google Shape;197;p11" descr="Nudge Icon - Download Nudge Icon 1914992 | Noun Project"/>
          <p:cNvPicPr preferRelativeResize="0"/>
          <p:nvPr/>
        </p:nvPicPr>
        <p:blipFill rotWithShape="1">
          <a:blip r:embed="rId5">
            <a:alphaModFix/>
          </a:blip>
          <a:srcRect/>
          <a:stretch/>
        </p:blipFill>
        <p:spPr>
          <a:xfrm>
            <a:off x="3543953" y="3114221"/>
            <a:ext cx="829875" cy="829875"/>
          </a:xfrm>
          <a:prstGeom prst="rect">
            <a:avLst/>
          </a:prstGeom>
          <a:noFill/>
          <a:ln>
            <a:noFill/>
          </a:ln>
        </p:spPr>
      </p:pic>
      <p:sp>
        <p:nvSpPr>
          <p:cNvPr id="198" name="Google Shape;198;p11"/>
          <p:cNvSpPr txBox="1"/>
          <p:nvPr/>
        </p:nvSpPr>
        <p:spPr>
          <a:xfrm>
            <a:off x="-29051" y="4830313"/>
            <a:ext cx="4172606"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050" b="0" i="0" u="sng" strike="noStrike" cap="none">
                <a:solidFill>
                  <a:srgbClr val="000000"/>
                </a:solidFill>
                <a:latin typeface="Montserrat"/>
                <a:ea typeface="Montserrat"/>
                <a:cs typeface="Montserrat"/>
                <a:sym typeface="Montserrat"/>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 real life example of an in-effective Nudge </a:t>
            </a:r>
            <a:r>
              <a:rPr lang="en-CA" sz="1050" b="0" i="0" u="none" strike="noStrike" cap="none">
                <a:solidFill>
                  <a:srgbClr val="000000"/>
                </a:solidFill>
                <a:latin typeface="Montserrat"/>
                <a:ea typeface="Montserrat"/>
                <a:cs typeface="Montserrat"/>
                <a:sym typeface="Montserrat"/>
              </a:rPr>
              <a:t>in government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body" idx="1"/>
          </p:nvPr>
        </p:nvSpPr>
        <p:spPr>
          <a:xfrm>
            <a:off x="325464" y="872965"/>
            <a:ext cx="5207431" cy="4148486"/>
          </a:xfrm>
          <a:prstGeom prst="rect">
            <a:avLst/>
          </a:prstGeom>
          <a:noFill/>
          <a:ln>
            <a:noFill/>
          </a:ln>
        </p:spPr>
        <p:txBody>
          <a:bodyPr spcFirstLastPara="1" wrap="square" lIns="0" tIns="0" rIns="0" bIns="0" anchor="t" anchorCtr="0">
            <a:noAutofit/>
          </a:bodyPr>
          <a:lstStyle/>
          <a:p>
            <a:pPr marL="88900" lvl="0" indent="0" algn="l" rtl="0">
              <a:lnSpc>
                <a:spcPct val="115000"/>
              </a:lnSpc>
              <a:spcBef>
                <a:spcPts val="600"/>
              </a:spcBef>
              <a:spcAft>
                <a:spcPts val="0"/>
              </a:spcAft>
              <a:buSzPts val="2200"/>
              <a:buNone/>
            </a:pPr>
            <a:r>
              <a:rPr lang="en-CA" sz="1100"/>
              <a:t>Training can help raise awareness, but there is no </a:t>
            </a:r>
            <a:r>
              <a:rPr lang="en-CA" sz="1100" u="sng">
                <a:solidFill>
                  <a:schemeClr val="hlink"/>
                </a:solidFill>
                <a:hlinkClick r:id="rId3"/>
              </a:rPr>
              <a:t>conclusive evidence </a:t>
            </a:r>
            <a:r>
              <a:rPr lang="en-CA" sz="1100"/>
              <a:t>that it changes attitudes in any lasting way.</a:t>
            </a:r>
            <a:endParaRPr/>
          </a:p>
          <a:p>
            <a:pPr marL="88900" lvl="0" indent="0" algn="l" rtl="0">
              <a:lnSpc>
                <a:spcPct val="115000"/>
              </a:lnSpc>
              <a:spcBef>
                <a:spcPts val="600"/>
              </a:spcBef>
              <a:spcAft>
                <a:spcPts val="0"/>
              </a:spcAft>
              <a:buSzPts val="2200"/>
              <a:buNone/>
            </a:pPr>
            <a:r>
              <a:rPr lang="en-CA" sz="1100" b="1">
                <a:solidFill>
                  <a:srgbClr val="00B0F0"/>
                </a:solidFill>
              </a:rPr>
              <a:t>UBT MAY NOT WORK BECAUSE IT…</a:t>
            </a:r>
            <a:endParaRPr/>
          </a:p>
          <a:p>
            <a:pPr marL="317500" lvl="0" indent="-228600" algn="l" rtl="0">
              <a:lnSpc>
                <a:spcPct val="115000"/>
              </a:lnSpc>
              <a:spcBef>
                <a:spcPts val="600"/>
              </a:spcBef>
              <a:spcAft>
                <a:spcPts val="0"/>
              </a:spcAft>
              <a:buSzPts val="1100"/>
              <a:buFont typeface="Arial"/>
              <a:buAutoNum type="arabicPeriod"/>
            </a:pPr>
            <a:r>
              <a:rPr lang="en-CA" sz="1100" b="1"/>
              <a:t>Can activate stereotypes </a:t>
            </a:r>
            <a:r>
              <a:rPr lang="en-CA" sz="1100"/>
              <a:t>after the training. This can happen when we are asked to try to suppress our own stereotypes, or to confront them;</a:t>
            </a:r>
            <a:endParaRPr/>
          </a:p>
          <a:p>
            <a:pPr marL="317500" lvl="0" indent="-228600" algn="l" rtl="0">
              <a:lnSpc>
                <a:spcPct val="115000"/>
              </a:lnSpc>
              <a:spcBef>
                <a:spcPts val="600"/>
              </a:spcBef>
              <a:spcAft>
                <a:spcPts val="0"/>
              </a:spcAft>
              <a:buSzPts val="1100"/>
              <a:buFont typeface="Arial"/>
              <a:buAutoNum type="arabicPeriod"/>
            </a:pPr>
            <a:r>
              <a:rPr lang="en-CA" sz="1100" b="1"/>
              <a:t>Can make employees complacent</a:t>
            </a:r>
            <a:r>
              <a:rPr lang="en-CA" sz="1100"/>
              <a:t>– meaning they do not take responsibility to reduce discrimination - belief that the workplace is already free of bias; </a:t>
            </a:r>
            <a:endParaRPr/>
          </a:p>
          <a:p>
            <a:pPr marL="317500" lvl="0" indent="-228600" algn="l" rtl="0">
              <a:lnSpc>
                <a:spcPct val="115000"/>
              </a:lnSpc>
              <a:spcBef>
                <a:spcPts val="600"/>
              </a:spcBef>
              <a:spcAft>
                <a:spcPts val="0"/>
              </a:spcAft>
              <a:buSzPts val="1100"/>
              <a:buFont typeface="Arial"/>
              <a:buAutoNum type="arabicPeriod"/>
            </a:pPr>
            <a:r>
              <a:rPr lang="en-CA" sz="1100" b="1"/>
              <a:t>Can have a ‘moral licensing’ effect: </a:t>
            </a:r>
            <a:r>
              <a:rPr lang="en-CA" sz="1100"/>
              <a:t>someone who attends training (which is ‘good’ for diversity) feels freer to go on to make a decision which does not improve diversity (e.g. hiring a candidate with a similar profile to their existing team) as their sense of virtue for attending training counteracts ongoing efforts to monitor persistent prejudices;</a:t>
            </a:r>
            <a:endParaRPr/>
          </a:p>
          <a:p>
            <a:pPr marL="317500" lvl="0" indent="-228600" algn="l" rtl="0">
              <a:lnSpc>
                <a:spcPct val="115000"/>
              </a:lnSpc>
              <a:spcBef>
                <a:spcPts val="600"/>
              </a:spcBef>
              <a:spcAft>
                <a:spcPts val="0"/>
              </a:spcAft>
              <a:buSzPts val="1100"/>
              <a:buFont typeface="Arial"/>
              <a:buAutoNum type="arabicPeriod"/>
            </a:pPr>
            <a:r>
              <a:rPr lang="en-CA" sz="1100" b="1"/>
              <a:t>Can make people react negatively </a:t>
            </a:r>
            <a:r>
              <a:rPr lang="en-CA" sz="1100"/>
              <a:t>towards efforts to control their personally-held views and therefore may be particularly resistant if UBT is made mandatory, as this can make them feel disempowered;</a:t>
            </a:r>
            <a:endParaRPr/>
          </a:p>
          <a:p>
            <a:pPr marL="317500" lvl="0" indent="-88900" algn="l" rtl="0">
              <a:lnSpc>
                <a:spcPct val="115000"/>
              </a:lnSpc>
              <a:spcBef>
                <a:spcPts val="600"/>
              </a:spcBef>
              <a:spcAft>
                <a:spcPts val="0"/>
              </a:spcAft>
              <a:buSzPts val="2200"/>
              <a:buFont typeface="Arial"/>
              <a:buNone/>
            </a:pPr>
            <a:endParaRPr sz="1100" b="1"/>
          </a:p>
        </p:txBody>
      </p:sp>
      <p:sp>
        <p:nvSpPr>
          <p:cNvPr id="204" name="Google Shape;204;p12"/>
          <p:cNvSpPr txBox="1">
            <a:spLocks noGrp="1"/>
          </p:cNvSpPr>
          <p:nvPr>
            <p:ph type="title" idx="4294967295"/>
          </p:nvPr>
        </p:nvSpPr>
        <p:spPr>
          <a:xfrm>
            <a:off x="325464" y="252547"/>
            <a:ext cx="9306732" cy="723846"/>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FFFFFF"/>
              </a:buClr>
              <a:buSzPts val="2600"/>
              <a:buFont typeface="Montserrat ExtraBold"/>
              <a:buNone/>
            </a:pPr>
            <a:r>
              <a:rPr lang="en-CA">
                <a:solidFill>
                  <a:srgbClr val="00B0F0"/>
                </a:solidFill>
              </a:rPr>
              <a:t>Why Diversity Training ALONE Doesn’t Work</a:t>
            </a:r>
            <a:endParaRPr/>
          </a:p>
        </p:txBody>
      </p:sp>
      <p:sp>
        <p:nvSpPr>
          <p:cNvPr id="205" name="Google Shape;205;p12"/>
          <p:cNvSpPr/>
          <p:nvPr/>
        </p:nvSpPr>
        <p:spPr>
          <a:xfrm>
            <a:off x="5759775" y="4793042"/>
            <a:ext cx="3511226"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000" b="0" i="0" u="none" strike="noStrike" cap="none">
                <a:solidFill>
                  <a:srgbClr val="000000"/>
                </a:solidFill>
                <a:latin typeface="Arial"/>
                <a:ea typeface="Arial"/>
                <a:cs typeface="Arial"/>
                <a:sym typeface="Arial"/>
              </a:rPr>
              <a:t>Source: </a:t>
            </a:r>
            <a:r>
              <a:rPr lang="en-CA" sz="10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BIT Unconscious bias and diversity training 2020</a:t>
            </a:r>
            <a:endParaRPr sz="1000" b="0" i="0" u="none" strike="noStrike" cap="none">
              <a:solidFill>
                <a:srgbClr val="000000"/>
              </a:solidFill>
              <a:latin typeface="Arial"/>
              <a:ea typeface="Arial"/>
              <a:cs typeface="Arial"/>
              <a:sym typeface="Arial"/>
            </a:endParaRPr>
          </a:p>
        </p:txBody>
      </p:sp>
      <p:sp>
        <p:nvSpPr>
          <p:cNvPr id="206" name="Google Shape;206;p12"/>
          <p:cNvSpPr/>
          <p:nvPr/>
        </p:nvSpPr>
        <p:spPr>
          <a:xfrm>
            <a:off x="5962973" y="2299832"/>
            <a:ext cx="3239145" cy="2462213"/>
          </a:xfrm>
          <a:prstGeom prst="rect">
            <a:avLst/>
          </a:prstGeom>
          <a:solidFill>
            <a:srgbClr val="00B0F0"/>
          </a:solidFill>
          <a:ln>
            <a:noFill/>
          </a:ln>
        </p:spPr>
        <p:txBody>
          <a:bodyPr spcFirstLastPara="1" wrap="square" lIns="91425" tIns="45700" rIns="91425" bIns="45700" anchor="t" anchorCtr="0">
            <a:spAutoFit/>
          </a:bodyPr>
          <a:lstStyle/>
          <a:p>
            <a:pPr marL="88900" marR="0" lvl="0" indent="0" algn="l" rtl="0">
              <a:lnSpc>
                <a:spcPct val="100000"/>
              </a:lnSpc>
              <a:spcBef>
                <a:spcPts val="0"/>
              </a:spcBef>
              <a:spcAft>
                <a:spcPts val="0"/>
              </a:spcAft>
              <a:buClr>
                <a:srgbClr val="000000"/>
              </a:buClr>
              <a:buSzPts val="1100"/>
              <a:buFont typeface="Arial"/>
              <a:buNone/>
            </a:pPr>
            <a:r>
              <a:rPr lang="en-CA" sz="1100" b="0" i="1" u="none" strike="noStrike" cap="none">
                <a:solidFill>
                  <a:schemeClr val="lt1"/>
                </a:solidFill>
                <a:latin typeface="Montserrat"/>
                <a:ea typeface="Montserrat"/>
                <a:cs typeface="Montserrat"/>
                <a:sym typeface="Montserrat"/>
              </a:rPr>
              <a:t>“Many left confused, angry, or with more animosity toward differences. With no formal follow-up, employees were left on their own to interpret and internalize what they had learned. Many interpreted the key learning point as having to walk on eggshells around women and minorities— choosing words carefully so as not to offend. Some surmised that it meant White men were villains, still others assumed that they would lose their jobs to minorities and women, while others concluded that women and minorities were simply too sensitive.”</a:t>
            </a:r>
            <a:endParaRPr/>
          </a:p>
        </p:txBody>
      </p:sp>
      <p:sp>
        <p:nvSpPr>
          <p:cNvPr id="207" name="Google Shape;207;p12"/>
          <p:cNvSpPr/>
          <p:nvPr/>
        </p:nvSpPr>
        <p:spPr>
          <a:xfrm>
            <a:off x="5992032" y="822285"/>
            <a:ext cx="3181027" cy="1446550"/>
          </a:xfrm>
          <a:prstGeom prst="rect">
            <a:avLst/>
          </a:prstGeom>
          <a:noFill/>
          <a:ln w="57150"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marL="88900" marR="0" lvl="0" indent="0" algn="l" rtl="0">
              <a:lnSpc>
                <a:spcPct val="100000"/>
              </a:lnSpc>
              <a:spcBef>
                <a:spcPts val="0"/>
              </a:spcBef>
              <a:spcAft>
                <a:spcPts val="0"/>
              </a:spcAft>
              <a:buClr>
                <a:srgbClr val="000000"/>
              </a:buClr>
              <a:buSzPts val="1100"/>
              <a:buFont typeface="Arial"/>
              <a:buNone/>
            </a:pPr>
            <a:r>
              <a:rPr lang="en-CA" sz="1100" b="1" i="0" u="none" strike="noStrike" cap="none">
                <a:solidFill>
                  <a:srgbClr val="00B0F0"/>
                </a:solidFill>
                <a:latin typeface="Montserrat"/>
                <a:ea typeface="Montserrat"/>
                <a:cs typeface="Montserrat"/>
                <a:sym typeface="Montserrat"/>
              </a:rPr>
              <a:t>Study: Review of Corporate Diversity Training 1964-2008</a:t>
            </a:r>
            <a:endParaRPr/>
          </a:p>
          <a:p>
            <a:pPr marL="228600" marR="0" lvl="0" indent="-228600" algn="l" rtl="0">
              <a:lnSpc>
                <a:spcPct val="100000"/>
              </a:lnSpc>
              <a:spcBef>
                <a:spcPts val="0"/>
              </a:spcBef>
              <a:spcAft>
                <a:spcPts val="0"/>
              </a:spcAft>
              <a:buClr>
                <a:srgbClr val="000000"/>
              </a:buClr>
              <a:buSzPts val="1100"/>
              <a:buFont typeface="Arial"/>
              <a:buAutoNum type="arabicPeriod"/>
            </a:pPr>
            <a:r>
              <a:rPr lang="en-CA" sz="1100" b="0" i="0" u="none" strike="noStrike" cap="none">
                <a:solidFill>
                  <a:srgbClr val="000000"/>
                </a:solidFill>
                <a:latin typeface="Montserrat"/>
                <a:ea typeface="Montserrat"/>
                <a:cs typeface="Montserrat"/>
                <a:sym typeface="Montserrat"/>
              </a:rPr>
              <a:t>Training seen as check-box exercise; evaluated often on basis of volume of staff trained vs efficacy of training. </a:t>
            </a:r>
            <a:endParaRPr/>
          </a:p>
          <a:p>
            <a:pPr marL="228600" marR="0" lvl="0" indent="-228600" algn="l" rtl="0">
              <a:lnSpc>
                <a:spcPct val="100000"/>
              </a:lnSpc>
              <a:spcBef>
                <a:spcPts val="0"/>
              </a:spcBef>
              <a:spcAft>
                <a:spcPts val="0"/>
              </a:spcAft>
              <a:buClr>
                <a:srgbClr val="000000"/>
              </a:buClr>
              <a:buSzPts val="1100"/>
              <a:buFont typeface="Arial"/>
              <a:buAutoNum type="arabicPeriod"/>
            </a:pPr>
            <a:r>
              <a:rPr lang="en-CA" sz="1100" b="0" i="0" u="none" strike="noStrike" cap="none">
                <a:solidFill>
                  <a:srgbClr val="000000"/>
                </a:solidFill>
                <a:latin typeface="Montserrat"/>
                <a:ea typeface="Montserrat"/>
                <a:cs typeface="Montserrat"/>
                <a:sym typeface="Montserrat"/>
              </a:rPr>
              <a:t>Leaves participants without tools for behavior change and generate backlash and activating stereotypes.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3"/>
          <p:cNvSpPr txBox="1">
            <a:spLocks noGrp="1"/>
          </p:cNvSpPr>
          <p:nvPr>
            <p:ph type="body" idx="1"/>
          </p:nvPr>
        </p:nvSpPr>
        <p:spPr>
          <a:xfrm>
            <a:off x="325464" y="872965"/>
            <a:ext cx="5207431" cy="4148486"/>
          </a:xfrm>
          <a:prstGeom prst="rect">
            <a:avLst/>
          </a:prstGeom>
          <a:noFill/>
          <a:ln>
            <a:noFill/>
          </a:ln>
        </p:spPr>
        <p:txBody>
          <a:bodyPr spcFirstLastPara="1" wrap="square" lIns="0" tIns="0" rIns="0" bIns="0" anchor="t" anchorCtr="0">
            <a:noAutofit/>
          </a:bodyPr>
          <a:lstStyle/>
          <a:p>
            <a:pPr marL="88900" lvl="0" indent="0" algn="l" rtl="0">
              <a:lnSpc>
                <a:spcPct val="115000"/>
              </a:lnSpc>
              <a:spcBef>
                <a:spcPts val="600"/>
              </a:spcBef>
              <a:spcAft>
                <a:spcPts val="0"/>
              </a:spcAft>
              <a:buSzPts val="2200"/>
              <a:buNone/>
            </a:pPr>
            <a:r>
              <a:rPr lang="en-CA" sz="1100"/>
              <a:t>La formation peut contribuer à la sensibilisation, mais il n'existe aucune </a:t>
            </a:r>
            <a:r>
              <a:rPr lang="en-CA" sz="1100" u="sng">
                <a:solidFill>
                  <a:schemeClr val="hlink"/>
                </a:solidFill>
                <a:hlinkClick r:id="rId3"/>
              </a:rPr>
              <a:t>preuve concluante </a:t>
            </a:r>
            <a:r>
              <a:rPr lang="en-CA" sz="1100"/>
              <a:t>qu'elle modifie durablement les attitudes.</a:t>
            </a:r>
            <a:endParaRPr/>
          </a:p>
          <a:p>
            <a:pPr marL="88900" lvl="0" indent="0" algn="l" rtl="0">
              <a:lnSpc>
                <a:spcPct val="115000"/>
              </a:lnSpc>
              <a:spcBef>
                <a:spcPts val="600"/>
              </a:spcBef>
              <a:spcAft>
                <a:spcPts val="0"/>
              </a:spcAft>
              <a:buSzPts val="2200"/>
              <a:buNone/>
            </a:pPr>
            <a:r>
              <a:rPr lang="en-CA" sz="1100" b="1">
                <a:solidFill>
                  <a:schemeClr val="dk1"/>
                </a:solidFill>
              </a:rPr>
              <a:t>LA FORMATION SUR LES PRÉJUGÉS INCONSCIENTS NE PEUT PAS FONCTIONNER PARCE QU'ELLE...</a:t>
            </a:r>
            <a:endParaRPr/>
          </a:p>
          <a:p>
            <a:pPr marL="317500" lvl="0" indent="-228600" algn="l" rtl="0">
              <a:lnSpc>
                <a:spcPct val="115000"/>
              </a:lnSpc>
              <a:spcBef>
                <a:spcPts val="600"/>
              </a:spcBef>
              <a:spcAft>
                <a:spcPts val="0"/>
              </a:spcAft>
              <a:buSzPts val="1050"/>
              <a:buFont typeface="Arial"/>
              <a:buAutoNum type="arabicPeriod"/>
            </a:pPr>
            <a:r>
              <a:rPr lang="en-CA" sz="1050" b="1"/>
              <a:t>Peut activer les stéréotypes après la formation. </a:t>
            </a:r>
            <a:r>
              <a:rPr lang="en-CA" sz="1050"/>
              <a:t>Cela peut se produire lorsqu'on nous demande d'essayer de supprimer nos propres stéréotypes, ou de les confronter;</a:t>
            </a:r>
            <a:endParaRPr/>
          </a:p>
          <a:p>
            <a:pPr marL="317500" lvl="0" indent="-228600" algn="l" rtl="0">
              <a:lnSpc>
                <a:spcPct val="115000"/>
              </a:lnSpc>
              <a:spcBef>
                <a:spcPts val="600"/>
              </a:spcBef>
              <a:spcAft>
                <a:spcPts val="0"/>
              </a:spcAft>
              <a:buSzPts val="1050"/>
              <a:buFont typeface="Arial"/>
              <a:buAutoNum type="arabicPeriod"/>
            </a:pPr>
            <a:r>
              <a:rPr lang="en-CA" sz="1050" b="1"/>
              <a:t>Peut rendre les employés complaisants - </a:t>
            </a:r>
            <a:r>
              <a:rPr lang="en-CA" sz="1050"/>
              <a:t>ce qui signifie qu'ils ne prennent pas la responsabilité de réduire la discrimination - croyance que le lieu de travail est déjà exempt de préjugés ; </a:t>
            </a:r>
            <a:endParaRPr/>
          </a:p>
          <a:p>
            <a:pPr marL="317500" lvl="0" indent="-228600" algn="l" rtl="0">
              <a:lnSpc>
                <a:spcPct val="115000"/>
              </a:lnSpc>
              <a:spcBef>
                <a:spcPts val="600"/>
              </a:spcBef>
              <a:spcAft>
                <a:spcPts val="0"/>
              </a:spcAft>
              <a:buSzPts val="1050"/>
              <a:buFont typeface="Arial"/>
              <a:buAutoNum type="arabicPeriod"/>
            </a:pPr>
            <a:r>
              <a:rPr lang="en-CA" sz="1050" b="1"/>
              <a:t>Peut avoir un effet de « permis moral » </a:t>
            </a:r>
            <a:r>
              <a:rPr lang="en-CA" sz="1050"/>
              <a:t>: quelqu'un qui participe à une formation (ce qui est « bon » pour la diversité) se sent plus libre de prendre une décision qui n'améliore pas la diversité (par exemple, embaucher un candidat ayant un profil similaire à celui de l'équipe existante), car son sentiment de vertu pour avoir participé à la formation contredit les efforts pour détecter les préjugés persistants;</a:t>
            </a:r>
            <a:endParaRPr/>
          </a:p>
          <a:p>
            <a:pPr marL="317500" lvl="0" indent="-228600" algn="l" rtl="0">
              <a:lnSpc>
                <a:spcPct val="115000"/>
              </a:lnSpc>
              <a:spcBef>
                <a:spcPts val="600"/>
              </a:spcBef>
              <a:spcAft>
                <a:spcPts val="0"/>
              </a:spcAft>
              <a:buSzPts val="1050"/>
              <a:buFont typeface="Arial"/>
              <a:buAutoNum type="arabicPeriod"/>
            </a:pPr>
            <a:r>
              <a:rPr lang="en-CA" sz="1050" b="1"/>
              <a:t>Les personnes peuvent réagir négativement aux efforts visant à contrôler leurs opinions personnelles</a:t>
            </a:r>
            <a:r>
              <a:rPr lang="en-CA" sz="1050"/>
              <a:t> et peuvent donc être particulièrement résistantes si les formations sur les préjugés inconscients sont rendus obligatoires, car elles peuvent se sentir sans pouvoir ;</a:t>
            </a:r>
            <a:endParaRPr/>
          </a:p>
          <a:p>
            <a:pPr marL="317500" lvl="0" indent="-88900" algn="l" rtl="0">
              <a:lnSpc>
                <a:spcPct val="115000"/>
              </a:lnSpc>
              <a:spcBef>
                <a:spcPts val="600"/>
              </a:spcBef>
              <a:spcAft>
                <a:spcPts val="0"/>
              </a:spcAft>
              <a:buSzPts val="2200"/>
              <a:buFont typeface="Arial"/>
              <a:buNone/>
            </a:pPr>
            <a:endParaRPr sz="1100" b="1"/>
          </a:p>
        </p:txBody>
      </p:sp>
      <p:sp>
        <p:nvSpPr>
          <p:cNvPr id="213" name="Google Shape;213;p13"/>
          <p:cNvSpPr txBox="1">
            <a:spLocks noGrp="1"/>
          </p:cNvSpPr>
          <p:nvPr>
            <p:ph type="title" idx="4294967295"/>
          </p:nvPr>
        </p:nvSpPr>
        <p:spPr>
          <a:xfrm>
            <a:off x="325464" y="149119"/>
            <a:ext cx="9306732" cy="723846"/>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FFFFFF"/>
              </a:buClr>
              <a:buSzPts val="2600"/>
              <a:buFont typeface="Montserrat ExtraBold"/>
              <a:buNone/>
            </a:pPr>
            <a:r>
              <a:rPr lang="en-CA">
                <a:solidFill>
                  <a:schemeClr val="dk1"/>
                </a:solidFill>
              </a:rPr>
              <a:t>Pourquoi la formation à la diversité SEULE ne fonctionne pas</a:t>
            </a:r>
            <a:endParaRPr/>
          </a:p>
        </p:txBody>
      </p:sp>
      <p:sp>
        <p:nvSpPr>
          <p:cNvPr id="214" name="Google Shape;214;p13"/>
          <p:cNvSpPr/>
          <p:nvPr/>
        </p:nvSpPr>
        <p:spPr>
          <a:xfrm>
            <a:off x="5759775" y="4793042"/>
            <a:ext cx="3511226"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000" b="0" i="0" u="none" strike="noStrike" cap="none">
                <a:solidFill>
                  <a:srgbClr val="000000"/>
                </a:solidFill>
                <a:latin typeface="Arial"/>
                <a:ea typeface="Arial"/>
                <a:cs typeface="Arial"/>
                <a:sym typeface="Arial"/>
              </a:rPr>
              <a:t>Source: </a:t>
            </a:r>
            <a:r>
              <a:rPr lang="en-CA" sz="10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BIT Unconscious bias and diversity training 2020</a:t>
            </a:r>
            <a:endParaRPr sz="1000" b="0" i="0" u="none" strike="noStrike" cap="none">
              <a:solidFill>
                <a:srgbClr val="000000"/>
              </a:solidFill>
              <a:latin typeface="Arial"/>
              <a:ea typeface="Arial"/>
              <a:cs typeface="Arial"/>
              <a:sym typeface="Arial"/>
            </a:endParaRPr>
          </a:p>
        </p:txBody>
      </p:sp>
      <p:sp>
        <p:nvSpPr>
          <p:cNvPr id="215" name="Google Shape;215;p13"/>
          <p:cNvSpPr/>
          <p:nvPr/>
        </p:nvSpPr>
        <p:spPr>
          <a:xfrm>
            <a:off x="5962973" y="2299832"/>
            <a:ext cx="3239145" cy="2169825"/>
          </a:xfrm>
          <a:prstGeom prst="rect">
            <a:avLst/>
          </a:prstGeom>
          <a:solidFill>
            <a:srgbClr val="00B0F0"/>
          </a:solidFill>
          <a:ln>
            <a:noFill/>
          </a:ln>
        </p:spPr>
        <p:txBody>
          <a:bodyPr spcFirstLastPara="1" wrap="square" lIns="91425" tIns="45700" rIns="91425" bIns="45700" anchor="t" anchorCtr="0">
            <a:spAutoFit/>
          </a:bodyPr>
          <a:lstStyle/>
          <a:p>
            <a:pPr marL="88900" marR="0" lvl="0" indent="0" algn="l" rtl="0">
              <a:lnSpc>
                <a:spcPct val="100000"/>
              </a:lnSpc>
              <a:spcBef>
                <a:spcPts val="0"/>
              </a:spcBef>
              <a:spcAft>
                <a:spcPts val="0"/>
              </a:spcAft>
              <a:buClr>
                <a:srgbClr val="000000"/>
              </a:buClr>
              <a:buSzPts val="900"/>
              <a:buFont typeface="Arial"/>
              <a:buNone/>
            </a:pPr>
            <a:r>
              <a:rPr lang="en-CA" sz="900" b="0" i="1" u="none" strike="noStrike" cap="none">
                <a:solidFill>
                  <a:schemeClr val="lt1"/>
                </a:solidFill>
                <a:latin typeface="Montserrat"/>
                <a:ea typeface="Montserrat"/>
                <a:cs typeface="Montserrat"/>
                <a:sym typeface="Montserrat"/>
              </a:rPr>
              <a:t>"Beaucoup sont ressortis confus, en colère, ou avec plus d'animosité envers les différences. Sans suivi formel, les employés ont été laissés à eux-mêmes pour interpréter et intérioriser ce qu'ils avaient appris. Beaucoup ont interprété le principe de base de l'apprentissage comme la nécessité de marcher sur des œufs en présence de femmes et de minorités, en choisissant soigneusement ses mots pour ne pas les offenser. Certains ont supposé que cela signifiait que les hommes blancs étaient des méchants, d'autres ont supposé qu'ils allaient perdre leur emploi en faveur des minorités et des femmes, tandis que d'autres ont conclu que les femmes et les minorités étaient tout simplement trop sensibles."</a:t>
            </a:r>
            <a:endParaRPr/>
          </a:p>
        </p:txBody>
      </p:sp>
      <p:sp>
        <p:nvSpPr>
          <p:cNvPr id="216" name="Google Shape;216;p13"/>
          <p:cNvSpPr/>
          <p:nvPr/>
        </p:nvSpPr>
        <p:spPr>
          <a:xfrm>
            <a:off x="5992032" y="822285"/>
            <a:ext cx="3181027" cy="1400383"/>
          </a:xfrm>
          <a:prstGeom prst="rect">
            <a:avLst/>
          </a:prstGeom>
          <a:noFill/>
          <a:ln w="57150"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marL="88900" marR="0" lvl="0" indent="0" algn="l" rtl="0">
              <a:lnSpc>
                <a:spcPct val="100000"/>
              </a:lnSpc>
              <a:spcBef>
                <a:spcPts val="0"/>
              </a:spcBef>
              <a:spcAft>
                <a:spcPts val="0"/>
              </a:spcAft>
              <a:buClr>
                <a:srgbClr val="000000"/>
              </a:buClr>
              <a:buSzPts val="1100"/>
              <a:buFont typeface="Arial"/>
              <a:buNone/>
            </a:pPr>
            <a:r>
              <a:rPr lang="en-CA" sz="1100" b="1" i="0" u="none" strike="noStrike" cap="none">
                <a:solidFill>
                  <a:srgbClr val="00B0F0"/>
                </a:solidFill>
                <a:latin typeface="Montserrat"/>
                <a:ea typeface="Montserrat"/>
                <a:cs typeface="Montserrat"/>
                <a:sym typeface="Montserrat"/>
              </a:rPr>
              <a:t>Étude: Examen de la formation à la diversité en entreprise 1964-2008</a:t>
            </a:r>
            <a:endParaRPr/>
          </a:p>
          <a:p>
            <a:pPr marL="228600" marR="0" lvl="0" indent="-228600" algn="l" rtl="0">
              <a:lnSpc>
                <a:spcPct val="100000"/>
              </a:lnSpc>
              <a:spcBef>
                <a:spcPts val="0"/>
              </a:spcBef>
              <a:spcAft>
                <a:spcPts val="0"/>
              </a:spcAft>
              <a:buClr>
                <a:srgbClr val="000000"/>
              </a:buClr>
              <a:buSzPts val="900"/>
              <a:buFont typeface="Arial"/>
              <a:buAutoNum type="arabicPeriod"/>
            </a:pPr>
            <a:r>
              <a:rPr lang="en-CA" sz="900" b="0" i="0" u="none" strike="noStrike" cap="none">
                <a:solidFill>
                  <a:srgbClr val="000000"/>
                </a:solidFill>
                <a:latin typeface="Montserrat"/>
                <a:ea typeface="Montserrat"/>
                <a:cs typeface="Montserrat"/>
                <a:sym typeface="Montserrat"/>
              </a:rPr>
              <a:t>La formation est considérée comme un exercice de boîte à cocher; elle est souvent évaluée sur la base du nombre de personnes formées par rapport à l'efficacité de la formation. </a:t>
            </a:r>
            <a:endParaRPr/>
          </a:p>
          <a:p>
            <a:pPr marL="228600" marR="0" lvl="0" indent="-228600" algn="l" rtl="0">
              <a:lnSpc>
                <a:spcPct val="100000"/>
              </a:lnSpc>
              <a:spcBef>
                <a:spcPts val="0"/>
              </a:spcBef>
              <a:spcAft>
                <a:spcPts val="0"/>
              </a:spcAft>
              <a:buClr>
                <a:srgbClr val="000000"/>
              </a:buClr>
              <a:buSzPts val="900"/>
              <a:buFont typeface="Arial"/>
              <a:buAutoNum type="arabicPeriod"/>
            </a:pPr>
            <a:r>
              <a:rPr lang="en-CA" sz="900" b="0" i="0" u="none" strike="noStrike" cap="none">
                <a:solidFill>
                  <a:srgbClr val="000000"/>
                </a:solidFill>
                <a:latin typeface="Montserrat"/>
                <a:ea typeface="Montserrat"/>
                <a:cs typeface="Montserrat"/>
                <a:sym typeface="Montserrat"/>
              </a:rPr>
              <a:t>Laisse les participants sans outils pour changer de comportement et génère des réactions négatives et l'activation de stéréotypes.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body" idx="1"/>
          </p:nvPr>
        </p:nvSpPr>
        <p:spPr>
          <a:xfrm>
            <a:off x="4435128" y="972076"/>
            <a:ext cx="4708871" cy="2847845"/>
          </a:xfrm>
          <a:prstGeom prst="rect">
            <a:avLst/>
          </a:prstGeom>
          <a:noFill/>
          <a:ln>
            <a:noFill/>
          </a:ln>
        </p:spPr>
        <p:txBody>
          <a:bodyPr spcFirstLastPara="1" wrap="square" lIns="0" tIns="0" rIns="0" bIns="0" anchor="t" anchorCtr="0">
            <a:noAutofit/>
          </a:bodyPr>
          <a:lstStyle/>
          <a:p>
            <a:pPr marL="88900" lvl="0" indent="0" algn="l" rtl="0">
              <a:lnSpc>
                <a:spcPct val="115000"/>
              </a:lnSpc>
              <a:spcBef>
                <a:spcPts val="600"/>
              </a:spcBef>
              <a:spcAft>
                <a:spcPts val="0"/>
              </a:spcAft>
              <a:buSzPts val="2200"/>
              <a:buNone/>
            </a:pPr>
            <a:r>
              <a:rPr lang="en-CA" sz="1600" b="1">
                <a:solidFill>
                  <a:srgbClr val="2B608B"/>
                </a:solidFill>
              </a:rPr>
              <a:t>BIT + Government Equalities Office Trial For Men to take Parental Leave </a:t>
            </a:r>
            <a:r>
              <a:rPr lang="en-CA" sz="1800" b="1">
                <a:solidFill>
                  <a:srgbClr val="1C405D"/>
                </a:solidFill>
              </a:rPr>
              <a:t>- </a:t>
            </a:r>
            <a:r>
              <a:rPr lang="en-CA" sz="1400" u="sng">
                <a:solidFill>
                  <a:srgbClr val="1C405D"/>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BIT Team</a:t>
            </a:r>
            <a:endParaRPr sz="1400">
              <a:solidFill>
                <a:srgbClr val="1C405D"/>
              </a:solidFill>
            </a:endParaRPr>
          </a:p>
          <a:p>
            <a:pPr marL="88900" lvl="0" indent="0" algn="l" rtl="0">
              <a:lnSpc>
                <a:spcPct val="115000"/>
              </a:lnSpc>
              <a:spcBef>
                <a:spcPts val="600"/>
              </a:spcBef>
              <a:spcAft>
                <a:spcPts val="0"/>
              </a:spcAft>
              <a:buSzPts val="2200"/>
              <a:buNone/>
            </a:pPr>
            <a:r>
              <a:rPr lang="en-CA" sz="1200">
                <a:solidFill>
                  <a:schemeClr val="dk2"/>
                </a:solidFill>
              </a:rPr>
              <a:t>UK Women still do </a:t>
            </a:r>
            <a:r>
              <a:rPr lang="en-CA" sz="1200" u="sng">
                <a:solidFill>
                  <a:schemeClr val="dk2"/>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more than twice as much</a:t>
            </a:r>
            <a:r>
              <a:rPr lang="en-CA" sz="1200">
                <a:solidFill>
                  <a:schemeClr val="dk2"/>
                </a:solidFill>
              </a:rPr>
              <a:t> childcare as men </a:t>
            </a:r>
            <a:r>
              <a:rPr lang="en-CA" sz="1200" b="1">
                <a:solidFill>
                  <a:srgbClr val="00B0F0"/>
                </a:solidFill>
              </a:rPr>
              <a:t>(4.5 hrs / week vs  to &gt; 2 hours for men) &amp; get paid 18% less than men.</a:t>
            </a:r>
            <a:endParaRPr/>
          </a:p>
          <a:p>
            <a:pPr marL="88900" lvl="0" indent="0" algn="l" rtl="0">
              <a:lnSpc>
                <a:spcPct val="115000"/>
              </a:lnSpc>
              <a:spcBef>
                <a:spcPts val="600"/>
              </a:spcBef>
              <a:spcAft>
                <a:spcPts val="0"/>
              </a:spcAft>
              <a:buSzPts val="2200"/>
              <a:buNone/>
            </a:pPr>
            <a:r>
              <a:rPr lang="en-CA" sz="1200" b="1">
                <a:solidFill>
                  <a:schemeClr val="dk2"/>
                </a:solidFill>
              </a:rPr>
              <a:t>Trial 1: </a:t>
            </a:r>
            <a:r>
              <a:rPr lang="en-CA" sz="1200">
                <a:solidFill>
                  <a:schemeClr val="dk2"/>
                </a:solidFill>
              </a:rPr>
              <a:t>Messages to 1600 men: cost to mothers, or testimonials. </a:t>
            </a:r>
            <a:r>
              <a:rPr lang="en-CA" sz="1200" b="1">
                <a:solidFill>
                  <a:schemeClr val="dk2"/>
                </a:solidFill>
              </a:rPr>
              <a:t>This had no effect.</a:t>
            </a:r>
            <a:endParaRPr/>
          </a:p>
          <a:p>
            <a:pPr marL="88900" lvl="0" indent="0" algn="l" rtl="0">
              <a:lnSpc>
                <a:spcPct val="115000"/>
              </a:lnSpc>
              <a:spcBef>
                <a:spcPts val="600"/>
              </a:spcBef>
              <a:spcAft>
                <a:spcPts val="0"/>
              </a:spcAft>
              <a:buSzPts val="2200"/>
              <a:buNone/>
            </a:pPr>
            <a:r>
              <a:rPr lang="en-CA" sz="1200" b="1">
                <a:solidFill>
                  <a:schemeClr val="dk2"/>
                </a:solidFill>
              </a:rPr>
              <a:t>Trial 2: </a:t>
            </a:r>
            <a:r>
              <a:rPr lang="en-CA" sz="1200">
                <a:solidFill>
                  <a:schemeClr val="dk2"/>
                </a:solidFill>
              </a:rPr>
              <a:t>Control message, Simplified Message, Simplified + Entitlement message (men are entitled legally to take SPL.) improved parents’ understanding of the scheme. It reduced their perception that it would require a lot of effort.</a:t>
            </a:r>
            <a:endParaRPr/>
          </a:p>
          <a:p>
            <a:pPr marL="88900" lvl="0" indent="0" algn="l" rtl="0">
              <a:lnSpc>
                <a:spcPct val="115000"/>
              </a:lnSpc>
              <a:spcBef>
                <a:spcPts val="600"/>
              </a:spcBef>
              <a:spcAft>
                <a:spcPts val="0"/>
              </a:spcAft>
              <a:buSzPts val="2200"/>
              <a:buNone/>
            </a:pPr>
            <a:r>
              <a:rPr lang="en-CA" sz="1200" b="1">
                <a:solidFill>
                  <a:srgbClr val="00B0F0"/>
                </a:solidFill>
              </a:rPr>
              <a:t>Making it clear that Shared Parental Leave is a right rather than up to individual employers’ discretion can help more men make use of it.</a:t>
            </a:r>
            <a:endParaRPr/>
          </a:p>
        </p:txBody>
      </p:sp>
      <p:sp>
        <p:nvSpPr>
          <p:cNvPr id="222" name="Google Shape;222;p14"/>
          <p:cNvSpPr txBox="1">
            <a:spLocks noGrp="1"/>
          </p:cNvSpPr>
          <p:nvPr>
            <p:ph type="title" idx="4294967295"/>
          </p:nvPr>
        </p:nvSpPr>
        <p:spPr>
          <a:xfrm>
            <a:off x="284113" y="0"/>
            <a:ext cx="9054620" cy="833051"/>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FFFFFF"/>
              </a:buClr>
              <a:buSzPts val="2600"/>
              <a:buFont typeface="Montserrat ExtraBold"/>
              <a:buNone/>
            </a:pPr>
            <a:r>
              <a:rPr lang="en-CA" sz="2000">
                <a:solidFill>
                  <a:srgbClr val="00B0F0"/>
                </a:solidFill>
              </a:rPr>
              <a:t>Case Study 1: Behaviourally informed nudges can improve EDI</a:t>
            </a:r>
            <a:endParaRPr/>
          </a:p>
        </p:txBody>
      </p:sp>
      <p:pic>
        <p:nvPicPr>
          <p:cNvPr id="223" name="Google Shape;223;p14"/>
          <p:cNvPicPr preferRelativeResize="0"/>
          <p:nvPr/>
        </p:nvPicPr>
        <p:blipFill rotWithShape="1">
          <a:blip r:embed="rId5">
            <a:alphaModFix/>
          </a:blip>
          <a:srcRect r="12516" b="6252"/>
          <a:stretch/>
        </p:blipFill>
        <p:spPr>
          <a:xfrm>
            <a:off x="284113" y="1633932"/>
            <a:ext cx="3970047" cy="232501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5"/>
          <p:cNvSpPr txBox="1">
            <a:spLocks noGrp="1"/>
          </p:cNvSpPr>
          <p:nvPr>
            <p:ph type="body" idx="1"/>
          </p:nvPr>
        </p:nvSpPr>
        <p:spPr>
          <a:xfrm>
            <a:off x="4435203" y="523201"/>
            <a:ext cx="4708800" cy="2847900"/>
          </a:xfrm>
          <a:prstGeom prst="rect">
            <a:avLst/>
          </a:prstGeom>
          <a:noFill/>
          <a:ln>
            <a:noFill/>
          </a:ln>
        </p:spPr>
        <p:txBody>
          <a:bodyPr spcFirstLastPara="1" wrap="square" lIns="0" tIns="0" rIns="0" bIns="0" anchor="t" anchorCtr="0">
            <a:noAutofit/>
          </a:bodyPr>
          <a:lstStyle/>
          <a:p>
            <a:pPr marL="88900" lvl="0" indent="0" algn="l" rtl="0">
              <a:lnSpc>
                <a:spcPct val="115000"/>
              </a:lnSpc>
              <a:spcBef>
                <a:spcPts val="600"/>
              </a:spcBef>
              <a:spcAft>
                <a:spcPts val="0"/>
              </a:spcAft>
              <a:buSzPts val="2200"/>
              <a:buNone/>
            </a:pPr>
            <a:r>
              <a:rPr lang="en-CA" sz="1600" b="1">
                <a:solidFill>
                  <a:srgbClr val="2B608B"/>
                </a:solidFill>
              </a:rPr>
              <a:t>BIT + Bureau de l'égalité du gouvernement Expérience sur les hommes qui prendre le congé parental </a:t>
            </a:r>
            <a:r>
              <a:rPr lang="en-CA" sz="1800" b="1">
                <a:solidFill>
                  <a:srgbClr val="1C405D"/>
                </a:solidFill>
              </a:rPr>
              <a:t>- </a:t>
            </a:r>
            <a:r>
              <a:rPr lang="en-CA" sz="1400" u="sng">
                <a:solidFill>
                  <a:srgbClr val="1C405D"/>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BIT Team</a:t>
            </a:r>
            <a:endParaRPr sz="1400">
              <a:solidFill>
                <a:srgbClr val="1C405D"/>
              </a:solidFill>
            </a:endParaRPr>
          </a:p>
          <a:p>
            <a:pPr marL="88900" lvl="0" indent="0" algn="l" rtl="0">
              <a:lnSpc>
                <a:spcPct val="115000"/>
              </a:lnSpc>
              <a:spcBef>
                <a:spcPts val="600"/>
              </a:spcBef>
              <a:spcAft>
                <a:spcPts val="0"/>
              </a:spcAft>
              <a:buSzPts val="2200"/>
              <a:buNone/>
            </a:pPr>
            <a:r>
              <a:rPr lang="en-CA" sz="1200">
                <a:solidFill>
                  <a:schemeClr val="dk2"/>
                </a:solidFill>
              </a:rPr>
              <a:t>Au Royaume-Uni, les femmes s'occupent </a:t>
            </a:r>
            <a:r>
              <a:rPr lang="en-CA" sz="1200" b="1">
                <a:solidFill>
                  <a:schemeClr val="dk2"/>
                </a:solidFill>
                <a:latin typeface="Montserrat"/>
                <a:ea typeface="Montserrat"/>
                <a:cs typeface="Montserrat"/>
                <a:sym typeface="Montserrat"/>
              </a:rPr>
              <a:t>2x</a:t>
            </a:r>
            <a:r>
              <a:rPr lang="en-CA" sz="1200">
                <a:solidFill>
                  <a:schemeClr val="dk2"/>
                </a:solidFill>
              </a:rPr>
              <a:t> plus des enfants que les hommes </a:t>
            </a:r>
            <a:r>
              <a:rPr lang="en-CA" sz="1200" b="1">
                <a:solidFill>
                  <a:schemeClr val="dk2"/>
                </a:solidFill>
                <a:latin typeface="Montserrat"/>
                <a:ea typeface="Montserrat"/>
                <a:cs typeface="Montserrat"/>
                <a:sym typeface="Montserrat"/>
              </a:rPr>
              <a:t>(4,5 heures par semaine contre &gt; 2 heures pour les hommes)</a:t>
            </a:r>
            <a:r>
              <a:rPr lang="en-CA" sz="1200">
                <a:solidFill>
                  <a:schemeClr val="dk2"/>
                </a:solidFill>
              </a:rPr>
              <a:t> et sont payées 18% de moins que les hommes.</a:t>
            </a:r>
            <a:endParaRPr/>
          </a:p>
          <a:p>
            <a:pPr marL="88900" lvl="0" indent="0" algn="l" rtl="0">
              <a:lnSpc>
                <a:spcPct val="115000"/>
              </a:lnSpc>
              <a:spcBef>
                <a:spcPts val="600"/>
              </a:spcBef>
              <a:spcAft>
                <a:spcPts val="0"/>
              </a:spcAft>
              <a:buSzPts val="2200"/>
              <a:buNone/>
            </a:pPr>
            <a:r>
              <a:rPr lang="en-CA" sz="1000" b="1">
                <a:solidFill>
                  <a:schemeClr val="dk2"/>
                </a:solidFill>
                <a:latin typeface="Montserrat"/>
                <a:ea typeface="Montserrat"/>
                <a:cs typeface="Montserrat"/>
                <a:sym typeface="Montserrat"/>
              </a:rPr>
              <a:t>Essai 1:</a:t>
            </a:r>
            <a:r>
              <a:rPr lang="en-CA" sz="1000" b="1">
                <a:solidFill>
                  <a:schemeClr val="dk2"/>
                </a:solidFill>
              </a:rPr>
              <a:t> 1600 hommes ont reçu des messages tels que l'indication du coût pour les mères ou l'accent mis sur un modèle de rôle positif. Cela n'a pas augmenté l'engagement des pères ni leurs intentions déclarées de prendre un congé parental partagé et de travailler de manière flexible.</a:t>
            </a:r>
            <a:endParaRPr sz="2000"/>
          </a:p>
          <a:p>
            <a:pPr marL="88900" lvl="0" indent="0" algn="l" rtl="0">
              <a:lnSpc>
                <a:spcPct val="115000"/>
              </a:lnSpc>
              <a:spcBef>
                <a:spcPts val="600"/>
              </a:spcBef>
              <a:spcAft>
                <a:spcPts val="0"/>
              </a:spcAft>
              <a:buSzPts val="2200"/>
              <a:buNone/>
            </a:pPr>
            <a:r>
              <a:rPr lang="en-CA" sz="1000" b="1">
                <a:solidFill>
                  <a:schemeClr val="dk2"/>
                </a:solidFill>
                <a:latin typeface="Montserrat"/>
                <a:ea typeface="Montserrat"/>
                <a:cs typeface="Montserrat"/>
                <a:sym typeface="Montserrat"/>
              </a:rPr>
              <a:t>Essai 2:</a:t>
            </a:r>
            <a:r>
              <a:rPr lang="en-CA" sz="1000" b="1">
                <a:solidFill>
                  <a:schemeClr val="dk2"/>
                </a:solidFill>
              </a:rPr>
              <a:t> Le message de contrôle, le message simplifié, le message simplifié + le message sur le droit (les hommes ont légalement le droit de prendre la SPL.) ont amélioré la compréhension du régime par les parents. Ils ont moins l'impression que cela leur demande beaucoup d'efforts.</a:t>
            </a:r>
            <a:endParaRPr sz="2000"/>
          </a:p>
          <a:p>
            <a:pPr marL="88900" lvl="0" indent="0" algn="l" rtl="0">
              <a:lnSpc>
                <a:spcPct val="115000"/>
              </a:lnSpc>
              <a:spcBef>
                <a:spcPts val="600"/>
              </a:spcBef>
              <a:spcAft>
                <a:spcPts val="0"/>
              </a:spcAft>
              <a:buSzPts val="2200"/>
              <a:buNone/>
            </a:pPr>
            <a:r>
              <a:rPr lang="en-CA" sz="1200" b="1">
                <a:solidFill>
                  <a:srgbClr val="00B0F0"/>
                </a:solidFill>
              </a:rPr>
              <a:t>Le congé parental partagé est un droit plutôt qu'une question de discrétion de la part des employeurs, ce qui peut aider davantage d'hommes à y avoir accès..</a:t>
            </a:r>
            <a:endParaRPr/>
          </a:p>
        </p:txBody>
      </p:sp>
      <p:sp>
        <p:nvSpPr>
          <p:cNvPr id="229" name="Google Shape;229;p15"/>
          <p:cNvSpPr txBox="1">
            <a:spLocks noGrp="1"/>
          </p:cNvSpPr>
          <p:nvPr>
            <p:ph type="title" idx="4294967295"/>
          </p:nvPr>
        </p:nvSpPr>
        <p:spPr>
          <a:xfrm>
            <a:off x="284113" y="-104175"/>
            <a:ext cx="9054600" cy="8331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FFFFFF"/>
              </a:buClr>
              <a:buSzPts val="2600"/>
              <a:buFont typeface="Montserrat ExtraBold"/>
              <a:buNone/>
            </a:pPr>
            <a:r>
              <a:rPr lang="en-CA" sz="2000">
                <a:solidFill>
                  <a:schemeClr val="dk1"/>
                </a:solidFill>
              </a:rPr>
              <a:t>Étude de cas n° 1: « les coups de coudres » comportementaux peuvent améliorer l'EDI</a:t>
            </a:r>
            <a:endParaRPr sz="2000">
              <a:solidFill>
                <a:schemeClr val="dk1"/>
              </a:solidFill>
            </a:endParaRPr>
          </a:p>
        </p:txBody>
      </p:sp>
      <p:pic>
        <p:nvPicPr>
          <p:cNvPr id="230" name="Google Shape;230;p15"/>
          <p:cNvPicPr preferRelativeResize="0"/>
          <p:nvPr/>
        </p:nvPicPr>
        <p:blipFill rotWithShape="1">
          <a:blip r:embed="rId4">
            <a:alphaModFix/>
          </a:blip>
          <a:srcRect r="12516" b="6252"/>
          <a:stretch/>
        </p:blipFill>
        <p:spPr>
          <a:xfrm>
            <a:off x="284113" y="1633932"/>
            <a:ext cx="3970047" cy="232501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6"/>
          <p:cNvSpPr txBox="1">
            <a:spLocks noGrp="1"/>
          </p:cNvSpPr>
          <p:nvPr>
            <p:ph type="title" idx="4294967295"/>
          </p:nvPr>
        </p:nvSpPr>
        <p:spPr>
          <a:xfrm>
            <a:off x="284113" y="0"/>
            <a:ext cx="9054620" cy="833051"/>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FFFFFF"/>
              </a:buClr>
              <a:buSzPts val="2600"/>
              <a:buFont typeface="Montserrat ExtraBold"/>
              <a:buNone/>
            </a:pPr>
            <a:r>
              <a:rPr lang="en-CA" sz="2000">
                <a:solidFill>
                  <a:srgbClr val="00B0F0"/>
                </a:solidFill>
              </a:rPr>
              <a:t>Case studies 2 &amp; 3: Behaviourally informed nudges can improve EDI</a:t>
            </a:r>
            <a:endParaRPr/>
          </a:p>
        </p:txBody>
      </p:sp>
      <p:sp>
        <p:nvSpPr>
          <p:cNvPr id="236" name="Google Shape;236;p16"/>
          <p:cNvSpPr txBox="1"/>
          <p:nvPr/>
        </p:nvSpPr>
        <p:spPr>
          <a:xfrm>
            <a:off x="284113" y="3105616"/>
            <a:ext cx="6540020" cy="22621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400" b="1" i="0" u="none" strike="noStrike" cap="none">
                <a:solidFill>
                  <a:srgbClr val="2B608B"/>
                </a:solidFill>
                <a:latin typeface="Montserrat"/>
                <a:ea typeface="Montserrat"/>
                <a:cs typeface="Montserrat"/>
                <a:sym typeface="Montserrat"/>
              </a:rPr>
              <a:t>Joint Evaluations Increases Likelihood of Women Being Promoted</a:t>
            </a:r>
            <a:r>
              <a:rPr lang="en-CA" sz="1100" b="1" i="0" u="none" strike="noStrike" cap="none">
                <a:solidFill>
                  <a:srgbClr val="2B608B"/>
                </a:solidFill>
                <a:latin typeface="Montserrat"/>
                <a:ea typeface="Montserrat"/>
                <a:cs typeface="Montserrat"/>
                <a:sym typeface="Montserrat"/>
              </a:rPr>
              <a:t> </a:t>
            </a:r>
            <a:r>
              <a:rPr lang="en-CA" sz="1050" b="0" i="0" u="none" strike="noStrike" cap="none">
                <a:solidFill>
                  <a:srgbClr val="2B608B"/>
                </a:solidFill>
                <a:latin typeface="Montserrat"/>
                <a:ea typeface="Montserrat"/>
                <a:cs typeface="Montserrat"/>
                <a:sym typeface="Montserrat"/>
              </a:rPr>
              <a:t>-</a:t>
            </a:r>
            <a:r>
              <a:rPr lang="en-CA" sz="1050" b="0" i="0" u="sng" strike="noStrike" cap="none">
                <a:solidFill>
                  <a:srgbClr val="2B608B"/>
                </a:solidFill>
                <a:latin typeface="Montserrat"/>
                <a:ea typeface="Montserrat"/>
                <a:cs typeface="Montserrat"/>
                <a:sym typeface="Montserra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CA" sz="1000" b="0" i="0" u="sng" strike="noStrike" cap="none">
                <a:solidFill>
                  <a:srgbClr val="2B608B"/>
                </a:solidFill>
                <a:latin typeface="Montserrat"/>
                <a:ea typeface="Montserrat"/>
                <a:cs typeface="Montserrat"/>
                <a:sym typeface="Montserra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Harvard </a:t>
            </a:r>
            <a:endParaRPr sz="1000" b="0" i="0" u="none" strike="noStrike" cap="none">
              <a:solidFill>
                <a:srgbClr val="2B608B"/>
              </a:solidFill>
              <a:latin typeface="Montserrat"/>
              <a:ea typeface="Montserrat"/>
              <a:cs typeface="Montserrat"/>
              <a:sym typeface="Montserrat"/>
            </a:endParaRPr>
          </a:p>
          <a:p>
            <a:pPr marL="0" marR="0" lvl="0" indent="0" algn="l" rtl="0">
              <a:lnSpc>
                <a:spcPct val="100000"/>
              </a:lnSpc>
              <a:spcBef>
                <a:spcPts val="0"/>
              </a:spcBef>
              <a:spcAft>
                <a:spcPts val="0"/>
              </a:spcAft>
              <a:buNone/>
            </a:pPr>
            <a:endParaRPr sz="1100" b="1" i="0" u="none" strike="noStrike" cap="none">
              <a:solidFill>
                <a:srgbClr val="2B608B"/>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CA" sz="1000" b="0" i="0" u="none" strike="noStrike" cap="none">
                <a:solidFill>
                  <a:schemeClr val="dk1"/>
                </a:solidFill>
                <a:latin typeface="Montserrat"/>
                <a:ea typeface="Montserrat"/>
                <a:cs typeface="Montserrat"/>
                <a:sym typeface="Montserrat"/>
              </a:rPr>
              <a:t>“</a:t>
            </a:r>
            <a:r>
              <a:rPr lang="en-CA" sz="1050" b="0" i="0" u="none" strike="noStrike" cap="none">
                <a:solidFill>
                  <a:schemeClr val="dk1"/>
                </a:solidFill>
                <a:latin typeface="Montserrat"/>
                <a:ea typeface="Montserrat"/>
                <a:cs typeface="Montserrat"/>
                <a:sym typeface="Montserrat"/>
              </a:rPr>
              <a:t>Evaluation Nudge” to perform joint evaluations rather than separate evaluations </a:t>
            </a:r>
            <a:r>
              <a:rPr lang="en-CA" sz="1050" b="1" i="0" u="none" strike="noStrike" cap="none">
                <a:solidFill>
                  <a:srgbClr val="4CC3D0"/>
                </a:solidFill>
                <a:latin typeface="Montserrat"/>
                <a:ea typeface="Montserrat"/>
                <a:cs typeface="Montserrat"/>
                <a:sym typeface="Montserrat"/>
              </a:rPr>
              <a:t>increases </a:t>
            </a:r>
            <a:r>
              <a:rPr lang="en-CA" sz="1050" b="1" i="0" u="none" strike="noStrike" cap="none">
                <a:solidFill>
                  <a:srgbClr val="00B0F0"/>
                </a:solidFill>
                <a:latin typeface="Montserrat"/>
                <a:ea typeface="Montserrat"/>
                <a:cs typeface="Montserrat"/>
                <a:sym typeface="Montserrat"/>
              </a:rPr>
              <a:t>women’s scores for math and verbal evaluations. </a:t>
            </a:r>
            <a:endParaRPr/>
          </a:p>
          <a:p>
            <a:pPr marL="0" marR="0" lvl="0" indent="0" algn="l" rtl="0">
              <a:lnSpc>
                <a:spcPct val="100000"/>
              </a:lnSpc>
              <a:spcBef>
                <a:spcPts val="0"/>
              </a:spcBef>
              <a:spcAft>
                <a:spcPts val="0"/>
              </a:spcAft>
              <a:buNone/>
            </a:pPr>
            <a:endParaRPr sz="1050" b="0" i="0" u="none" strike="noStrike" cap="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CA" sz="1050" b="0" i="0" u="none" strike="noStrike" cap="none">
                <a:solidFill>
                  <a:schemeClr val="dk1"/>
                </a:solidFill>
                <a:latin typeface="Montserrat"/>
                <a:ea typeface="Montserrat"/>
                <a:cs typeface="Montserrat"/>
                <a:sym typeface="Montserrat"/>
              </a:rPr>
              <a:t>80 ‘employee’ participants judged by 180 ‘employer’ participants to be paid based on the employee’s performance or go back to the pool and accept a randomly allocated employee.</a:t>
            </a:r>
            <a:endParaRPr/>
          </a:p>
          <a:p>
            <a:pPr marL="0" marR="0" lvl="0" indent="0" algn="l" rtl="0">
              <a:lnSpc>
                <a:spcPct val="100000"/>
              </a:lnSpc>
              <a:spcBef>
                <a:spcPts val="0"/>
              </a:spcBef>
              <a:spcAft>
                <a:spcPts val="0"/>
              </a:spcAft>
              <a:buNone/>
            </a:pPr>
            <a:endParaRPr sz="1050" b="0" i="0" u="none" strike="noStrike" cap="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CA" sz="1050" b="0" i="0" u="none" strike="noStrike" cap="none">
                <a:solidFill>
                  <a:schemeClr val="dk1"/>
                </a:solidFill>
                <a:latin typeface="Montserrat"/>
                <a:ea typeface="Montserrat"/>
                <a:cs typeface="Montserrat"/>
                <a:sym typeface="Montserrat"/>
              </a:rPr>
              <a:t>Joint evaluations engages System 2 (critical thinking) over System 1 (automatic thinking), thus bypassing gender biases.</a:t>
            </a:r>
            <a:endParaRPr/>
          </a:p>
          <a:p>
            <a:pPr marL="0" marR="0" lvl="0" indent="0" algn="l" rtl="0">
              <a:lnSpc>
                <a:spcPct val="100000"/>
              </a:lnSpc>
              <a:spcBef>
                <a:spcPts val="0"/>
              </a:spcBef>
              <a:spcAft>
                <a:spcPts val="0"/>
              </a:spcAft>
              <a:buNone/>
            </a:pPr>
            <a:endParaRPr sz="1100" b="0" i="0" u="none" strike="noStrike" cap="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None/>
            </a:pPr>
            <a:endParaRPr sz="1100" b="0" i="0" u="none" strike="noStrike" cap="none">
              <a:solidFill>
                <a:schemeClr val="dk1"/>
              </a:solidFill>
              <a:latin typeface="Montserrat"/>
              <a:ea typeface="Montserrat"/>
              <a:cs typeface="Montserrat"/>
              <a:sym typeface="Montserrat"/>
            </a:endParaRPr>
          </a:p>
        </p:txBody>
      </p:sp>
      <p:sp>
        <p:nvSpPr>
          <p:cNvPr id="237" name="Google Shape;237;p16"/>
          <p:cNvSpPr txBox="1"/>
          <p:nvPr/>
        </p:nvSpPr>
        <p:spPr>
          <a:xfrm>
            <a:off x="2877814" y="888297"/>
            <a:ext cx="6460920" cy="18697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400" b="1" i="0" u="none" strike="noStrike" cap="none">
                <a:solidFill>
                  <a:srgbClr val="2B608B"/>
                </a:solidFill>
                <a:latin typeface="Montserrat"/>
                <a:ea typeface="Montserrat"/>
                <a:cs typeface="Montserrat"/>
                <a:sym typeface="Montserrat"/>
              </a:rPr>
              <a:t>LinkedIn Nudge Increases # of Women Applicants </a:t>
            </a:r>
            <a:r>
              <a:rPr lang="en-CA" sz="1200" b="1" i="0" u="none" strike="noStrike" cap="none">
                <a:solidFill>
                  <a:srgbClr val="2B608B"/>
                </a:solidFill>
                <a:latin typeface="Montserrat"/>
                <a:ea typeface="Montserrat"/>
                <a:cs typeface="Montserrat"/>
                <a:sym typeface="Montserrat"/>
              </a:rPr>
              <a:t>- </a:t>
            </a:r>
            <a:r>
              <a:rPr lang="en-CA" sz="1050" b="0" i="0" u="sng" strike="noStrike" cap="none">
                <a:solidFill>
                  <a:srgbClr val="000000"/>
                </a:solidFill>
                <a:latin typeface="Montserrat"/>
                <a:ea typeface="Montserrat"/>
                <a:cs typeface="Montserrat"/>
                <a:sym typeface="Montserra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Tufts University </a:t>
            </a:r>
            <a:endParaRPr sz="1050" b="0"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CA" sz="1050" b="0" i="0" u="none" strike="noStrike" cap="none">
                <a:solidFill>
                  <a:srgbClr val="000000"/>
                </a:solidFill>
                <a:latin typeface="Montserrat"/>
                <a:ea typeface="Montserrat"/>
                <a:cs typeface="Montserrat"/>
                <a:sym typeface="Montserrat"/>
              </a:rPr>
              <a:t> </a:t>
            </a:r>
            <a:endParaRPr/>
          </a:p>
          <a:p>
            <a:pPr marL="0" marR="0" lvl="0" indent="0" algn="l" rtl="0">
              <a:lnSpc>
                <a:spcPct val="100000"/>
              </a:lnSpc>
              <a:spcBef>
                <a:spcPts val="0"/>
              </a:spcBef>
              <a:spcAft>
                <a:spcPts val="0"/>
              </a:spcAft>
              <a:buNone/>
            </a:pPr>
            <a:r>
              <a:rPr lang="en-CA" sz="1100" b="0" i="0" u="none" strike="noStrike" cap="none">
                <a:solidFill>
                  <a:srgbClr val="000000"/>
                </a:solidFill>
                <a:latin typeface="Montserrat"/>
                <a:ea typeface="Montserrat"/>
                <a:cs typeface="Montserrat"/>
                <a:sym typeface="Montserrat"/>
              </a:rPr>
              <a:t>2.3 million job seekers viewed a total of 100,000 job postings from 23,000 companies. </a:t>
            </a:r>
            <a:endParaRPr/>
          </a:p>
          <a:p>
            <a:pPr marL="0" marR="0" lvl="0" indent="0" algn="l" rtl="0">
              <a:lnSpc>
                <a:spcPct val="100000"/>
              </a:lnSpc>
              <a:spcBef>
                <a:spcPts val="0"/>
              </a:spcBef>
              <a:spcAft>
                <a:spcPts val="0"/>
              </a:spcAft>
              <a:buNone/>
            </a:pPr>
            <a:endParaRPr sz="1100" b="0"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CA" sz="1100" b="1" i="0" u="none" strike="noStrike" cap="none">
                <a:solidFill>
                  <a:schemeClr val="dk1"/>
                </a:solidFill>
                <a:latin typeface="Montserrat"/>
                <a:ea typeface="Montserrat"/>
                <a:cs typeface="Montserrat"/>
                <a:sym typeface="Montserrat"/>
              </a:rPr>
              <a:t>Nudge showing current number of applicants </a:t>
            </a:r>
            <a:r>
              <a:rPr lang="en-CA" sz="1100" b="0" i="0" u="none" strike="noStrike" cap="none">
                <a:solidFill>
                  <a:srgbClr val="000000"/>
                </a:solidFill>
                <a:latin typeface="Montserrat"/>
                <a:ea typeface="Montserrat"/>
                <a:cs typeface="Montserrat"/>
                <a:sym typeface="Montserrat"/>
              </a:rPr>
              <a:t>raised the likelihood of application by between</a:t>
            </a:r>
            <a:r>
              <a:rPr lang="en-CA" sz="1400" b="1" i="0" u="none" strike="noStrike" cap="none">
                <a:solidFill>
                  <a:srgbClr val="4CC3D0"/>
                </a:solidFill>
                <a:latin typeface="Montserrat"/>
                <a:ea typeface="Montserrat"/>
                <a:cs typeface="Montserrat"/>
                <a:sym typeface="Montserrat"/>
              </a:rPr>
              <a:t> </a:t>
            </a:r>
            <a:endParaRPr/>
          </a:p>
          <a:p>
            <a:pPr marL="0" marR="0" lvl="0" indent="0" algn="l" rtl="0">
              <a:lnSpc>
                <a:spcPct val="100000"/>
              </a:lnSpc>
              <a:spcBef>
                <a:spcPts val="0"/>
              </a:spcBef>
              <a:spcAft>
                <a:spcPts val="0"/>
              </a:spcAft>
              <a:buNone/>
            </a:pPr>
            <a:r>
              <a:rPr lang="en-CA" sz="1100" b="1" i="0" u="none" strike="noStrike" cap="none">
                <a:solidFill>
                  <a:srgbClr val="00B0F0"/>
                </a:solidFill>
                <a:latin typeface="Montserrat"/>
                <a:ea typeface="Montserrat"/>
                <a:cs typeface="Montserrat"/>
                <a:sym typeface="Montserrat"/>
              </a:rPr>
              <a:t>1.9 and 3.6% = 1,500 started applications / day.</a:t>
            </a:r>
            <a:endParaRPr/>
          </a:p>
          <a:p>
            <a:pPr marL="0" marR="0" lvl="0" indent="0" algn="l" rtl="0">
              <a:lnSpc>
                <a:spcPct val="100000"/>
              </a:lnSpc>
              <a:spcBef>
                <a:spcPts val="0"/>
              </a:spcBef>
              <a:spcAft>
                <a:spcPts val="0"/>
              </a:spcAft>
              <a:buNone/>
            </a:pPr>
            <a:endParaRPr sz="1100" b="0"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CA" sz="1100" b="0" i="0" u="none" strike="noStrike" cap="none">
                <a:solidFill>
                  <a:srgbClr val="000000"/>
                </a:solidFill>
                <a:latin typeface="Montserrat"/>
                <a:ea typeface="Montserrat"/>
                <a:cs typeface="Montserrat"/>
                <a:sym typeface="Montserrat"/>
              </a:rPr>
              <a:t>Women especially more likely to apply for positions with this nudge. </a:t>
            </a:r>
            <a:r>
              <a:rPr lang="en-CA" sz="1100" b="1" i="0" u="none" strike="noStrike" cap="none">
                <a:solidFill>
                  <a:srgbClr val="00B0F0"/>
                </a:solidFill>
                <a:latin typeface="Montserrat"/>
                <a:ea typeface="Montserrat"/>
                <a:cs typeface="Montserrat"/>
                <a:sym typeface="Montserrat"/>
              </a:rPr>
              <a:t># of women who applied for jobs and the # of women who applied for "masculine jobs" increased. </a:t>
            </a:r>
            <a:endParaRPr sz="1000" b="0" i="0" u="none" strike="noStrike" cap="none">
              <a:solidFill>
                <a:srgbClr val="00B0F0"/>
              </a:solidFill>
              <a:latin typeface="Montserrat"/>
              <a:ea typeface="Montserrat"/>
              <a:cs typeface="Montserrat"/>
              <a:sym typeface="Montserrat"/>
            </a:endParaRPr>
          </a:p>
        </p:txBody>
      </p:sp>
      <p:pic>
        <p:nvPicPr>
          <p:cNvPr id="238" name="Google Shape;238;p16"/>
          <p:cNvPicPr preferRelativeResize="0"/>
          <p:nvPr/>
        </p:nvPicPr>
        <p:blipFill rotWithShape="1">
          <a:blip r:embed="rId5">
            <a:alphaModFix/>
          </a:blip>
          <a:srcRect t="48461" r="15982"/>
          <a:stretch/>
        </p:blipFill>
        <p:spPr>
          <a:xfrm>
            <a:off x="175463" y="982960"/>
            <a:ext cx="2702351" cy="1160068"/>
          </a:xfrm>
          <a:prstGeom prst="rect">
            <a:avLst/>
          </a:prstGeom>
          <a:noFill/>
          <a:ln>
            <a:noFill/>
          </a:ln>
        </p:spPr>
      </p:pic>
      <p:grpSp>
        <p:nvGrpSpPr>
          <p:cNvPr id="239" name="Google Shape;239;p16"/>
          <p:cNvGrpSpPr/>
          <p:nvPr/>
        </p:nvGrpSpPr>
        <p:grpSpPr>
          <a:xfrm>
            <a:off x="7109661" y="2896539"/>
            <a:ext cx="1619472" cy="2136012"/>
            <a:chOff x="6179570" y="17281"/>
            <a:chExt cx="1662570" cy="2377312"/>
          </a:xfrm>
        </p:grpSpPr>
        <p:pic>
          <p:nvPicPr>
            <p:cNvPr id="240" name="Google Shape;240;p16"/>
            <p:cNvPicPr preferRelativeResize="0"/>
            <p:nvPr/>
          </p:nvPicPr>
          <p:blipFill rotWithShape="1">
            <a:blip r:embed="rId6">
              <a:alphaModFix/>
            </a:blip>
            <a:srcRect/>
            <a:stretch/>
          </p:blipFill>
          <p:spPr>
            <a:xfrm>
              <a:off x="6179571" y="17281"/>
              <a:ext cx="1662569" cy="1159586"/>
            </a:xfrm>
            <a:prstGeom prst="rect">
              <a:avLst/>
            </a:prstGeom>
            <a:noFill/>
            <a:ln>
              <a:noFill/>
            </a:ln>
          </p:spPr>
        </p:pic>
        <p:pic>
          <p:nvPicPr>
            <p:cNvPr id="241" name="Google Shape;241;p16"/>
            <p:cNvPicPr preferRelativeResize="0"/>
            <p:nvPr/>
          </p:nvPicPr>
          <p:blipFill rotWithShape="1">
            <a:blip r:embed="rId7">
              <a:alphaModFix/>
            </a:blip>
            <a:srcRect/>
            <a:stretch/>
          </p:blipFill>
          <p:spPr>
            <a:xfrm>
              <a:off x="6179570" y="1176867"/>
              <a:ext cx="1662569" cy="1217726"/>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1226489f528_0_3"/>
          <p:cNvSpPr txBox="1">
            <a:spLocks noGrp="1"/>
          </p:cNvSpPr>
          <p:nvPr>
            <p:ph type="title" idx="4294967295"/>
          </p:nvPr>
        </p:nvSpPr>
        <p:spPr>
          <a:xfrm>
            <a:off x="284113" y="0"/>
            <a:ext cx="9054600" cy="8331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FFFFFF"/>
              </a:buClr>
              <a:buSzPts val="2600"/>
              <a:buFont typeface="Montserrat ExtraBold"/>
              <a:buNone/>
            </a:pPr>
            <a:r>
              <a:rPr lang="en-CA" sz="2000">
                <a:solidFill>
                  <a:schemeClr val="dk1"/>
                </a:solidFill>
              </a:rPr>
              <a:t>Études de cas 2 et 3: les « coups de coudres » fondés sur le comportement peuvent améliorer l'EDI</a:t>
            </a:r>
            <a:endParaRPr>
              <a:solidFill>
                <a:schemeClr val="dk1"/>
              </a:solidFill>
            </a:endParaRPr>
          </a:p>
        </p:txBody>
      </p:sp>
      <p:sp>
        <p:nvSpPr>
          <p:cNvPr id="247" name="Google Shape;247;g1226489f528_0_3"/>
          <p:cNvSpPr txBox="1"/>
          <p:nvPr/>
        </p:nvSpPr>
        <p:spPr>
          <a:xfrm>
            <a:off x="128699" y="3236373"/>
            <a:ext cx="6250800" cy="232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300" b="1">
                <a:solidFill>
                  <a:srgbClr val="2B608B"/>
                </a:solidFill>
                <a:latin typeface="Montserrat"/>
                <a:ea typeface="Montserrat"/>
                <a:cs typeface="Montserrat"/>
                <a:sym typeface="Montserrat"/>
              </a:rPr>
              <a:t>Les évaluations conjointes augmentent la probabilité que les femmes soient promues - </a:t>
            </a:r>
            <a:r>
              <a:rPr lang="en-CA" sz="900" b="0" i="0" u="sng" strike="noStrike" cap="none">
                <a:solidFill>
                  <a:srgbClr val="2B608B"/>
                </a:solidFill>
                <a:latin typeface="Montserrat"/>
                <a:ea typeface="Montserrat"/>
                <a:cs typeface="Montserrat"/>
                <a:sym typeface="Montserra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Harvard </a:t>
            </a:r>
            <a:endParaRPr sz="900" b="0" i="0" u="none" strike="noStrike" cap="none">
              <a:solidFill>
                <a:srgbClr val="2B608B"/>
              </a:solidFill>
              <a:latin typeface="Montserrat"/>
              <a:ea typeface="Montserrat"/>
              <a:cs typeface="Montserrat"/>
              <a:sym typeface="Montserrat"/>
            </a:endParaRPr>
          </a:p>
          <a:p>
            <a:pPr marL="0" marR="0" lvl="0" indent="0" algn="l" rtl="0">
              <a:lnSpc>
                <a:spcPct val="100000"/>
              </a:lnSpc>
              <a:spcBef>
                <a:spcPts val="0"/>
              </a:spcBef>
              <a:spcAft>
                <a:spcPts val="0"/>
              </a:spcAft>
              <a:buNone/>
            </a:pPr>
            <a:endParaRPr sz="1000" b="1" i="0" u="none" strike="noStrike" cap="none">
              <a:solidFill>
                <a:srgbClr val="2B608B"/>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CA" sz="900">
                <a:solidFill>
                  <a:schemeClr val="dk1"/>
                </a:solidFill>
                <a:latin typeface="Montserrat"/>
                <a:ea typeface="Montserrat"/>
                <a:cs typeface="Montserrat"/>
                <a:sym typeface="Montserrat"/>
              </a:rPr>
              <a:t>Le « coup de coudre » d'évaluation consistant à effectuer des évaluations conjointes plutôt que des évaluations séparées qui augmente les scores des femmes pour les évaluations mathématiques et verbales. </a:t>
            </a:r>
            <a:endParaRPr sz="1300"/>
          </a:p>
          <a:p>
            <a:pPr marL="0" marR="0" lvl="0" indent="0" algn="l" rtl="0">
              <a:lnSpc>
                <a:spcPct val="100000"/>
              </a:lnSpc>
              <a:spcBef>
                <a:spcPts val="0"/>
              </a:spcBef>
              <a:spcAft>
                <a:spcPts val="0"/>
              </a:spcAft>
              <a:buNone/>
            </a:pPr>
            <a:endParaRPr sz="950" b="0" i="0" u="none" strike="noStrike" cap="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r>
              <a:rPr lang="en-CA" sz="850">
                <a:solidFill>
                  <a:schemeClr val="dk1"/>
                </a:solidFill>
                <a:latin typeface="Montserrat"/>
                <a:ea typeface="Montserrat"/>
                <a:cs typeface="Montserrat"/>
                <a:sym typeface="Montserrat"/>
              </a:rPr>
              <a:t>80 participants </a:t>
            </a:r>
            <a:r>
              <a:rPr lang="en-CA" sz="900">
                <a:solidFill>
                  <a:schemeClr val="dk1"/>
                </a:solidFill>
                <a:latin typeface="Montserrat"/>
                <a:ea typeface="Montserrat"/>
                <a:cs typeface="Montserrat"/>
                <a:sym typeface="Montserrat"/>
              </a:rPr>
              <a:t>« </a:t>
            </a:r>
            <a:r>
              <a:rPr lang="en-CA" sz="850">
                <a:solidFill>
                  <a:schemeClr val="dk1"/>
                </a:solidFill>
                <a:latin typeface="Montserrat"/>
                <a:ea typeface="Montserrat"/>
                <a:cs typeface="Montserrat"/>
                <a:sym typeface="Montserrat"/>
              </a:rPr>
              <a:t>employés</a:t>
            </a:r>
            <a:r>
              <a:rPr lang="en-CA" sz="900">
                <a:solidFill>
                  <a:schemeClr val="dk1"/>
                </a:solidFill>
                <a:latin typeface="Montserrat"/>
                <a:ea typeface="Montserrat"/>
                <a:cs typeface="Montserrat"/>
                <a:sym typeface="Montserrat"/>
              </a:rPr>
              <a:t> »</a:t>
            </a:r>
            <a:r>
              <a:rPr lang="en-CA" sz="850">
                <a:solidFill>
                  <a:schemeClr val="dk1"/>
                </a:solidFill>
                <a:latin typeface="Montserrat"/>
                <a:ea typeface="Montserrat"/>
                <a:cs typeface="Montserrat"/>
                <a:sym typeface="Montserrat"/>
              </a:rPr>
              <a:t> jugés par 180 participants </a:t>
            </a:r>
            <a:r>
              <a:rPr lang="en-CA" sz="900">
                <a:solidFill>
                  <a:schemeClr val="dk1"/>
                </a:solidFill>
                <a:latin typeface="Montserrat"/>
                <a:ea typeface="Montserrat"/>
                <a:cs typeface="Montserrat"/>
                <a:sym typeface="Montserrat"/>
              </a:rPr>
              <a:t>« </a:t>
            </a:r>
            <a:r>
              <a:rPr lang="en-CA" sz="850">
                <a:solidFill>
                  <a:schemeClr val="dk1"/>
                </a:solidFill>
                <a:latin typeface="Montserrat"/>
                <a:ea typeface="Montserrat"/>
                <a:cs typeface="Montserrat"/>
                <a:sym typeface="Montserrat"/>
              </a:rPr>
              <a:t>employeurs </a:t>
            </a:r>
            <a:r>
              <a:rPr lang="en-CA" sz="900">
                <a:solidFill>
                  <a:schemeClr val="dk1"/>
                </a:solidFill>
                <a:latin typeface="Montserrat"/>
                <a:ea typeface="Montserrat"/>
                <a:cs typeface="Montserrat"/>
                <a:sym typeface="Montserrat"/>
              </a:rPr>
              <a:t>»</a:t>
            </a:r>
            <a:r>
              <a:rPr lang="en-CA" sz="850">
                <a:solidFill>
                  <a:schemeClr val="dk1"/>
                </a:solidFill>
                <a:latin typeface="Montserrat"/>
                <a:ea typeface="Montserrat"/>
                <a:cs typeface="Montserrat"/>
                <a:sym typeface="Montserrat"/>
              </a:rPr>
              <a:t> pour être payés en fonction des performances de l'employé ou retourner dans la réserve et accepter un employé attribué au hasard.</a:t>
            </a:r>
            <a:endParaRPr sz="850">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endParaRPr sz="850">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r>
              <a:rPr lang="en-CA" sz="850">
                <a:solidFill>
                  <a:schemeClr val="dk1"/>
                </a:solidFill>
                <a:latin typeface="Montserrat"/>
                <a:ea typeface="Montserrat"/>
                <a:cs typeface="Montserrat"/>
                <a:sym typeface="Montserrat"/>
              </a:rPr>
              <a:t>Les évaluations conjointes font appel au système 2 (pensée critique) plutôt qu'au système 1 (pensée automatique), ce qui permet de contourner les préjugés sexistes.</a:t>
            </a:r>
            <a:endParaRPr sz="850">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None/>
            </a:pPr>
            <a:endParaRPr sz="850">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None/>
            </a:pPr>
            <a:endParaRPr sz="1000" b="0" i="0" u="none" strike="noStrike" cap="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None/>
            </a:pPr>
            <a:endParaRPr sz="1100" b="0" i="0" u="none" strike="noStrike" cap="none">
              <a:solidFill>
                <a:schemeClr val="dk1"/>
              </a:solidFill>
              <a:latin typeface="Montserrat"/>
              <a:ea typeface="Montserrat"/>
              <a:cs typeface="Montserrat"/>
              <a:sym typeface="Montserrat"/>
            </a:endParaRPr>
          </a:p>
        </p:txBody>
      </p:sp>
      <p:sp>
        <p:nvSpPr>
          <p:cNvPr id="248" name="Google Shape;248;g1226489f528_0_3"/>
          <p:cNvSpPr txBox="1"/>
          <p:nvPr/>
        </p:nvSpPr>
        <p:spPr>
          <a:xfrm>
            <a:off x="2981414" y="792097"/>
            <a:ext cx="6460800" cy="2716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b="1">
                <a:solidFill>
                  <a:srgbClr val="2B608B"/>
                </a:solidFill>
                <a:latin typeface="Montserrat"/>
                <a:ea typeface="Montserrat"/>
                <a:cs typeface="Montserrat"/>
                <a:sym typeface="Montserrat"/>
              </a:rPr>
              <a:t>Un « coup de coudre » de LinkedIn augmente le nombre de candidatures féminines</a:t>
            </a:r>
            <a:r>
              <a:rPr lang="en-CA" sz="1400" b="1" i="0" u="none" strike="noStrike" cap="none">
                <a:solidFill>
                  <a:srgbClr val="2B608B"/>
                </a:solidFill>
                <a:latin typeface="Montserrat"/>
                <a:ea typeface="Montserrat"/>
                <a:cs typeface="Montserrat"/>
                <a:sym typeface="Montserrat"/>
              </a:rPr>
              <a:t> </a:t>
            </a:r>
            <a:r>
              <a:rPr lang="en-CA" sz="1200" b="1" i="0" u="none" strike="noStrike" cap="none">
                <a:solidFill>
                  <a:srgbClr val="2B608B"/>
                </a:solidFill>
                <a:latin typeface="Montserrat"/>
                <a:ea typeface="Montserrat"/>
                <a:cs typeface="Montserrat"/>
                <a:sym typeface="Montserrat"/>
              </a:rPr>
              <a:t>- </a:t>
            </a:r>
            <a:r>
              <a:rPr lang="en-CA" sz="1050" b="0" i="0" u="sng" strike="noStrike" cap="none">
                <a:solidFill>
                  <a:srgbClr val="000000"/>
                </a:solidFill>
                <a:latin typeface="Montserrat"/>
                <a:ea typeface="Montserrat"/>
                <a:cs typeface="Montserrat"/>
                <a:sym typeface="Montserra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Tufts University </a:t>
            </a:r>
            <a:endParaRPr sz="1050" b="0"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CA" sz="1050" b="0" i="0" u="none" strike="noStrike" cap="none">
                <a:solidFill>
                  <a:srgbClr val="000000"/>
                </a:solidFill>
                <a:latin typeface="Montserrat"/>
                <a:ea typeface="Montserrat"/>
                <a:cs typeface="Montserrat"/>
                <a:sym typeface="Montserrat"/>
              </a:rPr>
              <a:t> </a:t>
            </a:r>
            <a:endParaRPr/>
          </a:p>
          <a:p>
            <a:pPr marL="0" marR="0" lvl="0" indent="0" algn="l" rtl="0">
              <a:lnSpc>
                <a:spcPct val="100000"/>
              </a:lnSpc>
              <a:spcBef>
                <a:spcPts val="0"/>
              </a:spcBef>
              <a:spcAft>
                <a:spcPts val="0"/>
              </a:spcAft>
              <a:buNone/>
            </a:pPr>
            <a:r>
              <a:rPr lang="en-CA" sz="1100">
                <a:latin typeface="Montserrat"/>
                <a:ea typeface="Montserrat"/>
                <a:cs typeface="Montserrat"/>
                <a:sym typeface="Montserrat"/>
              </a:rPr>
              <a:t>2,3 millions de demandeurs d'emploi ont consulté un total de 100 000 offres d'emploi émanant de 23 000 entreprises. </a:t>
            </a:r>
            <a:endParaRPr/>
          </a:p>
          <a:p>
            <a:pPr marL="0" marR="0" lvl="0" indent="0" algn="l" rtl="0">
              <a:lnSpc>
                <a:spcPct val="100000"/>
              </a:lnSpc>
              <a:spcBef>
                <a:spcPts val="0"/>
              </a:spcBef>
              <a:spcAft>
                <a:spcPts val="0"/>
              </a:spcAft>
              <a:buNone/>
            </a:pPr>
            <a:endParaRPr sz="1100" b="0"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r>
              <a:rPr lang="en-CA" sz="1100" b="1">
                <a:solidFill>
                  <a:schemeClr val="dk1"/>
                </a:solidFill>
                <a:latin typeface="Montserrat"/>
                <a:ea typeface="Montserrat"/>
                <a:cs typeface="Montserrat"/>
                <a:sym typeface="Montserrat"/>
              </a:rPr>
              <a:t>Un « coup de coudre » qui montrant que le nombre actuel de candidats augmente la probabilité d'une demande de 1,9 à 3,6 %. </a:t>
            </a:r>
            <a:endParaRPr sz="1100" b="1">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SzPts val="1100"/>
              <a:buNone/>
            </a:pPr>
            <a:r>
              <a:rPr lang="en-CA" sz="1100" b="1">
                <a:solidFill>
                  <a:schemeClr val="dk1"/>
                </a:solidFill>
                <a:latin typeface="Montserrat"/>
                <a:ea typeface="Montserrat"/>
                <a:cs typeface="Montserrat"/>
                <a:sym typeface="Montserrat"/>
              </a:rPr>
              <a:t>1,9 à 3,6 % = 1 500 nouvelles demandes par jour.</a:t>
            </a:r>
            <a:endParaRPr sz="1100" b="1">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None/>
            </a:pPr>
            <a:endParaRPr sz="1100" b="0"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r>
              <a:rPr lang="en-CA" sz="1100">
                <a:latin typeface="Montserrat"/>
                <a:ea typeface="Montserrat"/>
                <a:cs typeface="Montserrat"/>
                <a:sym typeface="Montserrat"/>
              </a:rPr>
              <a:t>Les femmes sont particulièrement plus susceptibles de postuler à des postes avec ce type de « coup de coudre ». # Le nombre de femmes qui ont postulé à des emplois et le nombre de femmes qui ont postulé à des </a:t>
            </a:r>
            <a:r>
              <a:rPr lang="en-CA" sz="1100">
                <a:solidFill>
                  <a:schemeClr val="dk1"/>
                </a:solidFill>
                <a:latin typeface="Montserrat"/>
                <a:ea typeface="Montserrat"/>
                <a:cs typeface="Montserrat"/>
                <a:sym typeface="Montserrat"/>
              </a:rPr>
              <a:t>« </a:t>
            </a:r>
            <a:r>
              <a:rPr lang="en-CA" sz="1100">
                <a:latin typeface="Montserrat"/>
                <a:ea typeface="Montserrat"/>
                <a:cs typeface="Montserrat"/>
                <a:sym typeface="Montserrat"/>
              </a:rPr>
              <a:t>emplois masculins</a:t>
            </a:r>
            <a:r>
              <a:rPr lang="en-CA" sz="1100">
                <a:solidFill>
                  <a:schemeClr val="dk1"/>
                </a:solidFill>
                <a:latin typeface="Montserrat"/>
                <a:ea typeface="Montserrat"/>
                <a:cs typeface="Montserrat"/>
                <a:sym typeface="Montserrat"/>
              </a:rPr>
              <a:t> »</a:t>
            </a:r>
            <a:r>
              <a:rPr lang="en-CA" sz="1100">
                <a:latin typeface="Montserrat"/>
                <a:ea typeface="Montserrat"/>
                <a:cs typeface="Montserrat"/>
                <a:sym typeface="Montserrat"/>
              </a:rPr>
              <a:t> ont augmenté. </a:t>
            </a:r>
            <a:endParaRPr sz="1100">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marR="0" lvl="0" indent="0" algn="l" rtl="0">
              <a:lnSpc>
                <a:spcPct val="100000"/>
              </a:lnSpc>
              <a:spcBef>
                <a:spcPts val="0"/>
              </a:spcBef>
              <a:spcAft>
                <a:spcPts val="0"/>
              </a:spcAft>
              <a:buNone/>
            </a:pPr>
            <a:endParaRPr sz="1100">
              <a:latin typeface="Montserrat"/>
              <a:ea typeface="Montserrat"/>
              <a:cs typeface="Montserrat"/>
              <a:sym typeface="Montserrat"/>
            </a:endParaRPr>
          </a:p>
        </p:txBody>
      </p:sp>
      <p:pic>
        <p:nvPicPr>
          <p:cNvPr id="249" name="Google Shape;249;g1226489f528_0_3"/>
          <p:cNvPicPr preferRelativeResize="0"/>
          <p:nvPr/>
        </p:nvPicPr>
        <p:blipFill rotWithShape="1">
          <a:blip r:embed="rId5">
            <a:alphaModFix/>
          </a:blip>
          <a:srcRect t="48461" r="15980"/>
          <a:stretch/>
        </p:blipFill>
        <p:spPr>
          <a:xfrm>
            <a:off x="175463" y="982960"/>
            <a:ext cx="2702351" cy="1160068"/>
          </a:xfrm>
          <a:prstGeom prst="rect">
            <a:avLst/>
          </a:prstGeom>
          <a:noFill/>
          <a:ln>
            <a:noFill/>
          </a:ln>
        </p:spPr>
      </p:pic>
      <p:grpSp>
        <p:nvGrpSpPr>
          <p:cNvPr id="250" name="Google Shape;250;g1226489f528_0_3"/>
          <p:cNvGrpSpPr/>
          <p:nvPr/>
        </p:nvGrpSpPr>
        <p:grpSpPr>
          <a:xfrm>
            <a:off x="7109732" y="3152400"/>
            <a:ext cx="2170651" cy="1880216"/>
            <a:chOff x="6179570" y="17281"/>
            <a:chExt cx="1662570" cy="2377312"/>
          </a:xfrm>
        </p:grpSpPr>
        <p:pic>
          <p:nvPicPr>
            <p:cNvPr id="251" name="Google Shape;251;g1226489f528_0_3"/>
            <p:cNvPicPr preferRelativeResize="0"/>
            <p:nvPr/>
          </p:nvPicPr>
          <p:blipFill rotWithShape="1">
            <a:blip r:embed="rId6">
              <a:alphaModFix/>
            </a:blip>
            <a:srcRect/>
            <a:stretch/>
          </p:blipFill>
          <p:spPr>
            <a:xfrm>
              <a:off x="6179571" y="17281"/>
              <a:ext cx="1662569" cy="1159586"/>
            </a:xfrm>
            <a:prstGeom prst="rect">
              <a:avLst/>
            </a:prstGeom>
            <a:noFill/>
            <a:ln>
              <a:noFill/>
            </a:ln>
          </p:spPr>
        </p:pic>
        <p:pic>
          <p:nvPicPr>
            <p:cNvPr id="252" name="Google Shape;252;g1226489f528_0_3"/>
            <p:cNvPicPr preferRelativeResize="0"/>
            <p:nvPr/>
          </p:nvPicPr>
          <p:blipFill rotWithShape="1">
            <a:blip r:embed="rId7">
              <a:alphaModFix/>
            </a:blip>
            <a:srcRect/>
            <a:stretch/>
          </p:blipFill>
          <p:spPr>
            <a:xfrm>
              <a:off x="6179570" y="1176867"/>
              <a:ext cx="1662569" cy="1217726"/>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7"/>
          <p:cNvSpPr txBox="1">
            <a:spLocks noGrp="1"/>
          </p:cNvSpPr>
          <p:nvPr>
            <p:ph type="title"/>
          </p:nvPr>
        </p:nvSpPr>
        <p:spPr>
          <a:xfrm>
            <a:off x="699000" y="911700"/>
            <a:ext cx="2020800"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p>
            <a:pPr marL="0" lvl="0" indent="0" algn="l" rtl="0">
              <a:lnSpc>
                <a:spcPct val="100000"/>
              </a:lnSpc>
              <a:spcBef>
                <a:spcPts val="0"/>
              </a:spcBef>
              <a:spcAft>
                <a:spcPts val="0"/>
              </a:spcAft>
              <a:buSzPts val="2600"/>
              <a:buNone/>
            </a:pPr>
            <a:r>
              <a:rPr lang="en-CA"/>
              <a:t>Changing Behaviour in the Public Service </a:t>
            </a:r>
            <a:endParaRPr/>
          </a:p>
        </p:txBody>
      </p:sp>
      <p:sp>
        <p:nvSpPr>
          <p:cNvPr id="258" name="Google Shape;258;p17"/>
          <p:cNvSpPr txBox="1"/>
          <p:nvPr/>
        </p:nvSpPr>
        <p:spPr>
          <a:xfrm>
            <a:off x="3292130" y="4719148"/>
            <a:ext cx="4233333"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CA" sz="11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Behavioural Government, </a:t>
            </a:r>
            <a:r>
              <a:rPr lang="en-CA" sz="1100" b="0" i="0" u="none" strike="noStrike" cap="none">
                <a:solidFill>
                  <a:srgbClr val="000000"/>
                </a:solidFill>
                <a:latin typeface="Arial"/>
                <a:ea typeface="Arial"/>
                <a:cs typeface="Arial"/>
                <a:sym typeface="Arial"/>
              </a:rPr>
              <a:t>BIT 2018</a:t>
            </a:r>
            <a:endParaRPr/>
          </a:p>
        </p:txBody>
      </p:sp>
      <p:pic>
        <p:nvPicPr>
          <p:cNvPr id="259" name="Google Shape;259;p17"/>
          <p:cNvPicPr preferRelativeResize="0"/>
          <p:nvPr/>
        </p:nvPicPr>
        <p:blipFill rotWithShape="1">
          <a:blip r:embed="rId4">
            <a:alphaModFix/>
          </a:blip>
          <a:srcRect/>
          <a:stretch/>
        </p:blipFill>
        <p:spPr>
          <a:xfrm>
            <a:off x="4575561" y="58678"/>
            <a:ext cx="3349336" cy="460393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226489f528_0_22"/>
          <p:cNvSpPr txBox="1">
            <a:spLocks noGrp="1"/>
          </p:cNvSpPr>
          <p:nvPr>
            <p:ph type="title"/>
          </p:nvPr>
        </p:nvSpPr>
        <p:spPr>
          <a:xfrm>
            <a:off x="699000" y="911700"/>
            <a:ext cx="2020800"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p>
            <a:pPr marL="0" lvl="0" indent="0" algn="l" rtl="0">
              <a:lnSpc>
                <a:spcPct val="100000"/>
              </a:lnSpc>
              <a:spcBef>
                <a:spcPts val="0"/>
              </a:spcBef>
              <a:spcAft>
                <a:spcPts val="0"/>
              </a:spcAft>
              <a:buSzPts val="2600"/>
              <a:buNone/>
            </a:pPr>
            <a:r>
              <a:rPr lang="en-CA" sz="1800">
                <a:solidFill>
                  <a:schemeClr val="dk1"/>
                </a:solidFill>
              </a:rPr>
              <a:t>Changer les comportements dans la fonction publique</a:t>
            </a:r>
            <a:endParaRPr sz="1800">
              <a:solidFill>
                <a:schemeClr val="dk1"/>
              </a:solidFill>
            </a:endParaRPr>
          </a:p>
        </p:txBody>
      </p:sp>
      <p:sp>
        <p:nvSpPr>
          <p:cNvPr id="265" name="Google Shape;265;g1226489f528_0_22"/>
          <p:cNvSpPr txBox="1"/>
          <p:nvPr/>
        </p:nvSpPr>
        <p:spPr>
          <a:xfrm>
            <a:off x="3292130" y="4719148"/>
            <a:ext cx="4233300" cy="2616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CA" sz="11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Behavioural Government, </a:t>
            </a:r>
            <a:r>
              <a:rPr lang="en-CA" sz="1100" b="0" i="0" u="none" strike="noStrike" cap="none">
                <a:solidFill>
                  <a:srgbClr val="000000"/>
                </a:solidFill>
                <a:latin typeface="Arial"/>
                <a:ea typeface="Arial"/>
                <a:cs typeface="Arial"/>
                <a:sym typeface="Arial"/>
              </a:rPr>
              <a:t>BIT 2018</a:t>
            </a:r>
            <a:endParaRPr/>
          </a:p>
        </p:txBody>
      </p:sp>
      <p:pic>
        <p:nvPicPr>
          <p:cNvPr id="266" name="Google Shape;266;g1226489f528_0_22"/>
          <p:cNvPicPr preferRelativeResize="0"/>
          <p:nvPr/>
        </p:nvPicPr>
        <p:blipFill rotWithShape="1">
          <a:blip r:embed="rId4">
            <a:alphaModFix/>
          </a:blip>
          <a:srcRect/>
          <a:stretch/>
        </p:blipFill>
        <p:spPr>
          <a:xfrm>
            <a:off x="4575561" y="58678"/>
            <a:ext cx="3349337" cy="46039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2"/>
          <p:cNvSpPr txBox="1">
            <a:spLocks noGrp="1"/>
          </p:cNvSpPr>
          <p:nvPr>
            <p:ph type="title"/>
          </p:nvPr>
        </p:nvSpPr>
        <p:spPr>
          <a:xfrm>
            <a:off x="699000" y="911700"/>
            <a:ext cx="2020800"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p>
            <a:pPr marL="0" lvl="0" indent="0" algn="l" rtl="0">
              <a:lnSpc>
                <a:spcPct val="100000"/>
              </a:lnSpc>
              <a:spcBef>
                <a:spcPts val="0"/>
              </a:spcBef>
              <a:spcAft>
                <a:spcPts val="0"/>
              </a:spcAft>
              <a:buSzPts val="2600"/>
              <a:buNone/>
            </a:pPr>
            <a:r>
              <a:rPr lang="en-CA" sz="2400"/>
              <a:t>Bounded Rationality</a:t>
            </a:r>
            <a:endParaRPr sz="2400"/>
          </a:p>
        </p:txBody>
      </p:sp>
      <p:sp>
        <p:nvSpPr>
          <p:cNvPr id="78" name="Google Shape;78;p2"/>
          <p:cNvSpPr txBox="1">
            <a:spLocks noGrp="1"/>
          </p:cNvSpPr>
          <p:nvPr>
            <p:ph type="body" idx="1"/>
          </p:nvPr>
        </p:nvSpPr>
        <p:spPr>
          <a:xfrm>
            <a:off x="3615759" y="203467"/>
            <a:ext cx="5257682" cy="826601"/>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600"/>
              </a:spcBef>
              <a:spcAft>
                <a:spcPts val="1000"/>
              </a:spcAft>
              <a:buSzPts val="2200"/>
              <a:buNone/>
            </a:pPr>
            <a:r>
              <a:rPr lang="en-CA" sz="2000"/>
              <a:t>If we had all the time and resources in the world, we’d make the best decisions</a:t>
            </a:r>
            <a:endParaRPr/>
          </a:p>
        </p:txBody>
      </p:sp>
      <p:pic>
        <p:nvPicPr>
          <p:cNvPr id="79" name="Google Shape;79;p2"/>
          <p:cNvPicPr preferRelativeResize="0"/>
          <p:nvPr/>
        </p:nvPicPr>
        <p:blipFill rotWithShape="1">
          <a:blip r:embed="rId3">
            <a:alphaModFix amt="58999"/>
          </a:blip>
          <a:srcRect/>
          <a:stretch/>
        </p:blipFill>
        <p:spPr>
          <a:xfrm>
            <a:off x="3823300" y="1267563"/>
            <a:ext cx="4229567" cy="3932476"/>
          </a:xfrm>
          <a:prstGeom prst="rect">
            <a:avLst/>
          </a:prstGeom>
          <a:noFill/>
          <a:ln>
            <a:noFill/>
          </a:ln>
        </p:spPr>
      </p:pic>
      <p:sp>
        <p:nvSpPr>
          <p:cNvPr id="80" name="Google Shape;80;p2"/>
          <p:cNvSpPr/>
          <p:nvPr/>
        </p:nvSpPr>
        <p:spPr>
          <a:xfrm>
            <a:off x="4613425" y="1614975"/>
            <a:ext cx="2506200" cy="22911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2"/>
          <p:cNvSpPr txBox="1"/>
          <p:nvPr/>
        </p:nvSpPr>
        <p:spPr>
          <a:xfrm>
            <a:off x="6089725" y="2519826"/>
            <a:ext cx="1548900" cy="625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rgbClr val="980000"/>
                </a:solidFill>
                <a:latin typeface="Montserrat"/>
                <a:ea typeface="Montserrat"/>
                <a:cs typeface="Montserrat"/>
                <a:sym typeface="Montserrat"/>
              </a:rPr>
              <a:t>Confirmation Bias</a:t>
            </a:r>
            <a:endParaRPr sz="1400" b="1" i="0" u="none" strike="noStrike" cap="none">
              <a:solidFill>
                <a:srgbClr val="980000"/>
              </a:solidFill>
              <a:latin typeface="Arial"/>
              <a:ea typeface="Arial"/>
              <a:cs typeface="Arial"/>
              <a:sym typeface="Arial"/>
            </a:endParaRPr>
          </a:p>
        </p:txBody>
      </p:sp>
      <p:sp>
        <p:nvSpPr>
          <p:cNvPr id="82" name="Google Shape;82;p2"/>
          <p:cNvSpPr txBox="1"/>
          <p:nvPr/>
        </p:nvSpPr>
        <p:spPr>
          <a:xfrm>
            <a:off x="4380675" y="2942513"/>
            <a:ext cx="1548900" cy="625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rgbClr val="980000"/>
                </a:solidFill>
                <a:latin typeface="Montserrat"/>
                <a:ea typeface="Montserrat"/>
                <a:cs typeface="Montserrat"/>
                <a:sym typeface="Montserrat"/>
              </a:rPr>
              <a:t>Intergroup Bias</a:t>
            </a:r>
            <a:endParaRPr sz="1400" b="1" i="0" u="none" strike="noStrike" cap="none">
              <a:solidFill>
                <a:srgbClr val="980000"/>
              </a:solidFill>
              <a:latin typeface="Arial"/>
              <a:ea typeface="Arial"/>
              <a:cs typeface="Arial"/>
              <a:sym typeface="Arial"/>
            </a:endParaRPr>
          </a:p>
        </p:txBody>
      </p:sp>
      <p:sp>
        <p:nvSpPr>
          <p:cNvPr id="83" name="Google Shape;83;p2"/>
          <p:cNvSpPr txBox="1"/>
          <p:nvPr/>
        </p:nvSpPr>
        <p:spPr>
          <a:xfrm>
            <a:off x="4540825" y="2419888"/>
            <a:ext cx="1548900" cy="625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rgbClr val="980000"/>
                </a:solidFill>
                <a:latin typeface="Montserrat"/>
                <a:ea typeface="Montserrat"/>
                <a:cs typeface="Montserrat"/>
                <a:sym typeface="Montserrat"/>
              </a:rPr>
              <a:t>Extrinsic Incentives Bias</a:t>
            </a:r>
            <a:endParaRPr sz="1400" b="1" i="0" u="none" strike="noStrike" cap="none">
              <a:solidFill>
                <a:srgbClr val="980000"/>
              </a:solidFill>
              <a:latin typeface="Arial"/>
              <a:ea typeface="Arial"/>
              <a:cs typeface="Arial"/>
              <a:sym typeface="Arial"/>
            </a:endParaRPr>
          </a:p>
        </p:txBody>
      </p:sp>
      <p:sp>
        <p:nvSpPr>
          <p:cNvPr id="84" name="Google Shape;84;p2"/>
          <p:cNvSpPr txBox="1"/>
          <p:nvPr/>
        </p:nvSpPr>
        <p:spPr>
          <a:xfrm>
            <a:off x="5929575" y="1972375"/>
            <a:ext cx="1548900" cy="625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rgbClr val="6FA8DC"/>
                </a:solidFill>
                <a:latin typeface="Montserrat"/>
                <a:ea typeface="Montserrat"/>
                <a:cs typeface="Montserrat"/>
                <a:sym typeface="Montserrat"/>
              </a:rPr>
              <a:t>Distinction Bias</a:t>
            </a:r>
            <a:endParaRPr sz="1400" b="1" i="0" u="none" strike="noStrike" cap="none">
              <a:solidFill>
                <a:srgbClr val="6FA8DC"/>
              </a:solidFill>
              <a:latin typeface="Arial"/>
              <a:ea typeface="Arial"/>
              <a:cs typeface="Arial"/>
              <a:sym typeface="Arial"/>
            </a:endParaRPr>
          </a:p>
        </p:txBody>
      </p:sp>
      <p:sp>
        <p:nvSpPr>
          <p:cNvPr id="85" name="Google Shape;85;p2"/>
          <p:cNvSpPr txBox="1"/>
          <p:nvPr/>
        </p:nvSpPr>
        <p:spPr>
          <a:xfrm>
            <a:off x="5470150" y="2867688"/>
            <a:ext cx="1548900" cy="625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rgbClr val="6FA8DC"/>
                </a:solidFill>
                <a:latin typeface="Montserrat"/>
                <a:ea typeface="Montserrat"/>
                <a:cs typeface="Montserrat"/>
                <a:sym typeface="Montserrat"/>
              </a:rPr>
              <a:t>Cognitive Dissonance</a:t>
            </a:r>
            <a:endParaRPr sz="1400" b="1" i="0" u="none" strike="noStrike" cap="none">
              <a:solidFill>
                <a:srgbClr val="6FA8DC"/>
              </a:solidFill>
              <a:latin typeface="Arial"/>
              <a:ea typeface="Arial"/>
              <a:cs typeface="Arial"/>
              <a:sym typeface="Arial"/>
            </a:endParaRPr>
          </a:p>
        </p:txBody>
      </p:sp>
      <p:sp>
        <p:nvSpPr>
          <p:cNvPr id="86" name="Google Shape;86;p2"/>
          <p:cNvSpPr txBox="1"/>
          <p:nvPr/>
        </p:nvSpPr>
        <p:spPr>
          <a:xfrm>
            <a:off x="4695700" y="1890563"/>
            <a:ext cx="1548900" cy="625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rgbClr val="6FA8DC"/>
                </a:solidFill>
                <a:latin typeface="Montserrat"/>
                <a:ea typeface="Montserrat"/>
                <a:cs typeface="Montserrat"/>
                <a:sym typeface="Montserrat"/>
              </a:rPr>
              <a:t>Availability Heuristics </a:t>
            </a:r>
            <a:endParaRPr sz="1400" b="1" i="0" u="none" strike="noStrike" cap="none">
              <a:solidFill>
                <a:srgbClr val="6FA8DC"/>
              </a:solidFill>
              <a:latin typeface="Arial"/>
              <a:ea typeface="Arial"/>
              <a:cs typeface="Arial"/>
              <a:sym typeface="Arial"/>
            </a:endParaRPr>
          </a:p>
        </p:txBody>
      </p:sp>
      <p:sp>
        <p:nvSpPr>
          <p:cNvPr id="87" name="Google Shape;87;p2"/>
          <p:cNvSpPr txBox="1"/>
          <p:nvPr/>
        </p:nvSpPr>
        <p:spPr>
          <a:xfrm>
            <a:off x="5092075" y="3280275"/>
            <a:ext cx="1548900" cy="625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rgbClr val="E06666"/>
                </a:solidFill>
                <a:latin typeface="Montserrat"/>
                <a:ea typeface="Montserrat"/>
                <a:cs typeface="Montserrat"/>
                <a:sym typeface="Montserrat"/>
              </a:rPr>
              <a:t>Self-Serving Bias</a:t>
            </a:r>
            <a:endParaRPr sz="1400" b="1" i="0" u="none" strike="noStrike" cap="none">
              <a:solidFill>
                <a:srgbClr val="E06666"/>
              </a:solidFill>
              <a:latin typeface="Arial"/>
              <a:ea typeface="Arial"/>
              <a:cs typeface="Arial"/>
              <a:sym typeface="Arial"/>
            </a:endParaRPr>
          </a:p>
        </p:txBody>
      </p:sp>
      <p:sp>
        <p:nvSpPr>
          <p:cNvPr id="88" name="Google Shape;88;p2"/>
          <p:cNvSpPr txBox="1"/>
          <p:nvPr/>
        </p:nvSpPr>
        <p:spPr>
          <a:xfrm>
            <a:off x="5180800" y="1559513"/>
            <a:ext cx="1548900" cy="625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rgbClr val="E06666"/>
                </a:solidFill>
                <a:latin typeface="Montserrat"/>
                <a:ea typeface="Montserrat"/>
                <a:cs typeface="Montserrat"/>
                <a:sym typeface="Montserrat"/>
              </a:rPr>
              <a:t>Projection Bias</a:t>
            </a:r>
            <a:endParaRPr sz="1400" b="1" i="0" u="none" strike="noStrike" cap="none">
              <a:solidFill>
                <a:srgbClr val="E06666"/>
              </a:solidFill>
              <a:latin typeface="Arial"/>
              <a:ea typeface="Arial"/>
              <a:cs typeface="Arial"/>
              <a:sym typeface="Arial"/>
            </a:endParaRPr>
          </a:p>
        </p:txBody>
      </p:sp>
      <p:sp>
        <p:nvSpPr>
          <p:cNvPr id="89" name="Google Shape;89;p2"/>
          <p:cNvSpPr txBox="1"/>
          <p:nvPr/>
        </p:nvSpPr>
        <p:spPr>
          <a:xfrm>
            <a:off x="3175850" y="1742553"/>
            <a:ext cx="1548900" cy="625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CA" sz="2400" b="1" i="0" u="none" strike="noStrike" cap="none">
                <a:solidFill>
                  <a:srgbClr val="92D050"/>
                </a:solidFill>
                <a:latin typeface="Montserrat"/>
                <a:ea typeface="Montserrat"/>
                <a:cs typeface="Montserrat"/>
                <a:sym typeface="Montserrat"/>
              </a:rPr>
              <a:t>TIME </a:t>
            </a:r>
            <a:endParaRPr sz="2400" b="1" i="0" u="none" strike="noStrike" cap="none">
              <a:solidFill>
                <a:srgbClr val="92D050"/>
              </a:solidFill>
              <a:latin typeface="Arial"/>
              <a:ea typeface="Arial"/>
              <a:cs typeface="Arial"/>
              <a:sym typeface="Arial"/>
            </a:endParaRPr>
          </a:p>
        </p:txBody>
      </p:sp>
      <p:sp>
        <p:nvSpPr>
          <p:cNvPr id="90" name="Google Shape;90;p2"/>
          <p:cNvSpPr txBox="1"/>
          <p:nvPr/>
        </p:nvSpPr>
        <p:spPr>
          <a:xfrm>
            <a:off x="7611413" y="1972372"/>
            <a:ext cx="1548148" cy="625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CA" sz="1200" b="1" i="0" u="none" strike="noStrike" cap="none">
                <a:solidFill>
                  <a:srgbClr val="688031"/>
                </a:solidFill>
                <a:latin typeface="Montserrat"/>
                <a:ea typeface="Montserrat"/>
                <a:cs typeface="Montserrat"/>
                <a:sym typeface="Montserrat"/>
              </a:rPr>
              <a:t>Automatic Thoughts (System 1)</a:t>
            </a:r>
            <a:endParaRPr sz="1200" b="1" i="0" u="none" strike="noStrike" cap="none">
              <a:solidFill>
                <a:srgbClr val="688031"/>
              </a:solidFill>
              <a:latin typeface="Montserrat"/>
              <a:ea typeface="Montserrat"/>
              <a:cs typeface="Montserrat"/>
              <a:sym typeface="Montserrat"/>
            </a:endParaRPr>
          </a:p>
          <a:p>
            <a:pPr marL="457200" marR="0" lvl="0" indent="-317500" algn="l" rtl="0">
              <a:lnSpc>
                <a:spcPct val="100000"/>
              </a:lnSpc>
              <a:spcBef>
                <a:spcPts val="0"/>
              </a:spcBef>
              <a:spcAft>
                <a:spcPts val="0"/>
              </a:spcAft>
              <a:buClr>
                <a:srgbClr val="93C47D"/>
              </a:buClr>
              <a:buSzPts val="1400"/>
              <a:buFont typeface="Montserrat Light"/>
              <a:buChar char="-"/>
            </a:pPr>
            <a:r>
              <a:rPr lang="en-CA" sz="1200" b="0" i="0" u="none" strike="noStrike" cap="none">
                <a:solidFill>
                  <a:srgbClr val="688031"/>
                </a:solidFill>
                <a:latin typeface="Montserrat Light"/>
                <a:ea typeface="Montserrat Light"/>
                <a:cs typeface="Montserrat Light"/>
                <a:sym typeface="Montserrat Light"/>
              </a:rPr>
              <a:t>Quick</a:t>
            </a:r>
            <a:endParaRPr sz="1200" b="0" i="0" u="none" strike="noStrike" cap="none">
              <a:solidFill>
                <a:srgbClr val="688031"/>
              </a:solidFill>
              <a:latin typeface="Montserrat Light"/>
              <a:ea typeface="Montserrat Light"/>
              <a:cs typeface="Montserrat Light"/>
              <a:sym typeface="Montserrat Light"/>
            </a:endParaRPr>
          </a:p>
          <a:p>
            <a:pPr marL="457200" marR="0" lvl="0" indent="-317500" algn="l" rtl="0">
              <a:lnSpc>
                <a:spcPct val="100000"/>
              </a:lnSpc>
              <a:spcBef>
                <a:spcPts val="0"/>
              </a:spcBef>
              <a:spcAft>
                <a:spcPts val="0"/>
              </a:spcAft>
              <a:buClr>
                <a:srgbClr val="93C47D"/>
              </a:buClr>
              <a:buSzPts val="1400"/>
              <a:buFont typeface="Montserrat Light"/>
              <a:buChar char="-"/>
            </a:pPr>
            <a:r>
              <a:rPr lang="en-CA" sz="1200" b="0" i="0" u="none" strike="noStrike" cap="none">
                <a:solidFill>
                  <a:srgbClr val="688031"/>
                </a:solidFill>
                <a:latin typeface="Montserrat Light"/>
                <a:ea typeface="Montserrat Light"/>
                <a:cs typeface="Montserrat Light"/>
                <a:sym typeface="Montserrat Light"/>
              </a:rPr>
              <a:t>Easy </a:t>
            </a:r>
            <a:endParaRPr sz="1200" b="0" i="0" u="none" strike="noStrike" cap="none">
              <a:solidFill>
                <a:srgbClr val="688031"/>
              </a:solidFill>
              <a:latin typeface="Montserrat Light"/>
              <a:ea typeface="Montserrat Light"/>
              <a:cs typeface="Montserrat Light"/>
              <a:sym typeface="Montserrat Light"/>
            </a:endParaRPr>
          </a:p>
          <a:p>
            <a:pPr marL="457200" marR="0" lvl="0" indent="-317500" algn="l" rtl="0">
              <a:lnSpc>
                <a:spcPct val="100000"/>
              </a:lnSpc>
              <a:spcBef>
                <a:spcPts val="0"/>
              </a:spcBef>
              <a:spcAft>
                <a:spcPts val="0"/>
              </a:spcAft>
              <a:buClr>
                <a:srgbClr val="93C47D"/>
              </a:buClr>
              <a:buSzPts val="1400"/>
              <a:buFont typeface="Montserrat Light"/>
              <a:buChar char="-"/>
            </a:pPr>
            <a:r>
              <a:rPr lang="en-CA" sz="1200" b="0" i="0" u="none" strike="noStrike" cap="none">
                <a:solidFill>
                  <a:srgbClr val="688031"/>
                </a:solidFill>
                <a:latin typeface="Montserrat Light"/>
                <a:ea typeface="Montserrat Light"/>
                <a:cs typeface="Montserrat Light"/>
                <a:sym typeface="Montserrat Light"/>
              </a:rPr>
              <a:t>Convenient</a:t>
            </a:r>
            <a:endParaRPr sz="1200" b="0" i="0" u="none" strike="noStrike" cap="none">
              <a:solidFill>
                <a:srgbClr val="688031"/>
              </a:solidFill>
              <a:latin typeface="Montserrat Light"/>
              <a:ea typeface="Montserrat Light"/>
              <a:cs typeface="Montserrat Light"/>
              <a:sym typeface="Montserrat Light"/>
            </a:endParaRPr>
          </a:p>
        </p:txBody>
      </p:sp>
      <p:sp>
        <p:nvSpPr>
          <p:cNvPr id="91" name="Google Shape;91;p2"/>
          <p:cNvSpPr txBox="1"/>
          <p:nvPr/>
        </p:nvSpPr>
        <p:spPr>
          <a:xfrm>
            <a:off x="4107275" y="1742550"/>
            <a:ext cx="1191300" cy="625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CA" sz="2400" b="1" i="0" u="none" strike="noStrike" cap="none">
                <a:solidFill>
                  <a:srgbClr val="93C47D"/>
                </a:solidFill>
                <a:latin typeface="Montserrat"/>
                <a:ea typeface="Montserrat"/>
                <a:cs typeface="Montserrat"/>
                <a:sym typeface="Montserrat"/>
              </a:rPr>
              <a:t>+ </a:t>
            </a:r>
            <a:endParaRPr sz="2400" b="1" i="0" u="none" strike="noStrike" cap="none">
              <a:solidFill>
                <a:srgbClr val="93C47D"/>
              </a:solidFill>
              <a:latin typeface="Arial"/>
              <a:ea typeface="Arial"/>
              <a:cs typeface="Arial"/>
              <a:sym typeface="Arial"/>
            </a:endParaRPr>
          </a:p>
        </p:txBody>
      </p:sp>
      <p:sp>
        <p:nvSpPr>
          <p:cNvPr id="92" name="Google Shape;92;p2"/>
          <p:cNvSpPr txBox="1"/>
          <p:nvPr/>
        </p:nvSpPr>
        <p:spPr>
          <a:xfrm>
            <a:off x="7079675" y="1759400"/>
            <a:ext cx="1191300" cy="625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CA" sz="2400" b="1" i="0" u="none" strike="noStrike" cap="none">
                <a:solidFill>
                  <a:srgbClr val="93C47D"/>
                </a:solidFill>
                <a:latin typeface="Montserrat"/>
                <a:ea typeface="Montserrat"/>
                <a:cs typeface="Montserrat"/>
                <a:sym typeface="Montserrat"/>
              </a:rPr>
              <a:t>= </a:t>
            </a:r>
            <a:endParaRPr sz="2400" b="1" i="0" u="none" strike="noStrike" cap="none">
              <a:solidFill>
                <a:srgbClr val="93C47D"/>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par>
                          <p:cTn id="7" fill="hold">
                            <p:stCondLst>
                              <p:cond delay="1"/>
                            </p:stCondLst>
                            <p:childTnLst>
                              <p:par>
                                <p:cTn id="8" presetID="1" presetClass="entr" presetSubtype="0" fill="hold" nodeType="afterEffect">
                                  <p:stCondLst>
                                    <p:cond delay="0"/>
                                  </p:stCondLst>
                                  <p:childTnLst>
                                    <p:set>
                                      <p:cBhvr>
                                        <p:cTn id="9" dur="1" fill="hold">
                                          <p:stCondLst>
                                            <p:cond delay="0"/>
                                          </p:stCondLst>
                                        </p:cTn>
                                        <p:tgtEl>
                                          <p:spTgt spid="86"/>
                                        </p:tgtEl>
                                        <p:attrNameLst>
                                          <p:attrName>style.visibility</p:attrName>
                                        </p:attrNameLst>
                                      </p:cBhvr>
                                      <p:to>
                                        <p:strVal val="visible"/>
                                      </p:to>
                                    </p:set>
                                  </p:childTnLst>
                                </p:cTn>
                              </p:par>
                            </p:childTnLst>
                          </p:cTn>
                        </p:par>
                        <p:par>
                          <p:cTn id="10" fill="hold">
                            <p:stCondLst>
                              <p:cond delay="2"/>
                            </p:stCondLst>
                            <p:childTnLst>
                              <p:par>
                                <p:cTn id="11" presetID="1" presetClass="entr" presetSubtype="0" fill="hold" nodeType="after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childTnLst>
                          </p:cTn>
                        </p:par>
                        <p:par>
                          <p:cTn id="13" fill="hold">
                            <p:stCondLst>
                              <p:cond delay="3"/>
                            </p:stCondLst>
                            <p:childTnLst>
                              <p:par>
                                <p:cTn id="14" presetID="1" presetClass="entr" presetSubtype="0" fill="hold" nodeType="afterEffect">
                                  <p:stCondLst>
                                    <p:cond delay="0"/>
                                  </p:stCondLst>
                                  <p:childTnLst>
                                    <p:set>
                                      <p:cBhvr>
                                        <p:cTn id="15" dur="1" fill="hold">
                                          <p:stCondLst>
                                            <p:cond delay="0"/>
                                          </p:stCondLst>
                                        </p:cTn>
                                        <p:tgtEl>
                                          <p:spTgt spid="84"/>
                                        </p:tgtEl>
                                        <p:attrNameLst>
                                          <p:attrName>style.visibility</p:attrName>
                                        </p:attrNameLst>
                                      </p:cBhvr>
                                      <p:to>
                                        <p:strVal val="visible"/>
                                      </p:to>
                                    </p:set>
                                  </p:childTnLst>
                                </p:cTn>
                              </p:par>
                            </p:childTnLst>
                          </p:cTn>
                        </p:par>
                        <p:par>
                          <p:cTn id="16" fill="hold">
                            <p:stCondLst>
                              <p:cond delay="4"/>
                            </p:stCondLst>
                            <p:childTnLst>
                              <p:par>
                                <p:cTn id="17" presetID="1" presetClass="entr" presetSubtype="0" fill="hold" nodeType="after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childTnLst>
                          </p:cTn>
                        </p:par>
                        <p:par>
                          <p:cTn id="19" fill="hold">
                            <p:stCondLst>
                              <p:cond delay="5"/>
                            </p:stCondLst>
                            <p:childTnLst>
                              <p:par>
                                <p:cTn id="20" presetID="1"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childTnLst>
                                </p:cTn>
                              </p:par>
                            </p:childTnLst>
                          </p:cTn>
                        </p:par>
                        <p:par>
                          <p:cTn id="22" fill="hold">
                            <p:stCondLst>
                              <p:cond delay="6"/>
                            </p:stCondLst>
                            <p:childTnLst>
                              <p:par>
                                <p:cTn id="23" presetID="1"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childTnLst>
                                </p:cTn>
                              </p:par>
                            </p:childTnLst>
                          </p:cTn>
                        </p:par>
                        <p:par>
                          <p:cTn id="25" fill="hold">
                            <p:stCondLst>
                              <p:cond delay="7"/>
                            </p:stCondLst>
                            <p:childTnLst>
                              <p:par>
                                <p:cTn id="26" presetID="1" presetClass="entr" presetSubtype="0" fill="hold" nodeType="afterEffect">
                                  <p:stCondLst>
                                    <p:cond delay="0"/>
                                  </p:stCondLst>
                                  <p:childTnLst>
                                    <p:set>
                                      <p:cBhvr>
                                        <p:cTn id="27" dur="1" fill="hold">
                                          <p:stCondLst>
                                            <p:cond delay="0"/>
                                          </p:stCondLst>
                                        </p:cTn>
                                        <p:tgtEl>
                                          <p:spTgt spid="8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1"/>
                                        </p:tgtEl>
                                        <p:attrNameLst>
                                          <p:attrName>style.visibility</p:attrName>
                                        </p:attrNameLst>
                                      </p:cBhvr>
                                      <p:to>
                                        <p:strVal val="visible"/>
                                      </p:to>
                                    </p:set>
                                  </p:childTnLst>
                                </p:cTn>
                              </p:par>
                            </p:childTnLst>
                          </p:cTn>
                        </p:par>
                        <p:par>
                          <p:cTn id="32" fill="hold">
                            <p:stCondLst>
                              <p:cond delay="1"/>
                            </p:stCondLst>
                            <p:childTnLst>
                              <p:par>
                                <p:cTn id="33" presetID="1" presetClass="entr" presetSubtype="0" fill="hold" nodeType="afterEffect">
                                  <p:stCondLst>
                                    <p:cond delay="0"/>
                                  </p:stCondLst>
                                  <p:childTnLst>
                                    <p:set>
                                      <p:cBhvr>
                                        <p:cTn id="34" dur="1" fill="hold">
                                          <p:stCondLst>
                                            <p:cond delay="0"/>
                                          </p:stCondLst>
                                        </p:cTn>
                                        <p:tgtEl>
                                          <p:spTgt spid="8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8"/>
          <p:cNvSpPr txBox="1"/>
          <p:nvPr/>
        </p:nvSpPr>
        <p:spPr>
          <a:xfrm>
            <a:off x="523841" y="146964"/>
            <a:ext cx="8112870" cy="64772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FFFF"/>
              </a:buClr>
              <a:buSzPts val="2600"/>
              <a:buFont typeface="Montserrat ExtraBold"/>
              <a:buNone/>
            </a:pPr>
            <a:r>
              <a:rPr lang="en-CA" sz="2600" b="0" i="0" u="none" strike="noStrike" cap="none">
                <a:solidFill>
                  <a:srgbClr val="00B0F0"/>
                </a:solidFill>
                <a:latin typeface="Montserrat ExtraBold"/>
                <a:ea typeface="Montserrat ExtraBold"/>
                <a:cs typeface="Montserrat ExtraBold"/>
                <a:sym typeface="Montserrat ExtraBold"/>
              </a:rPr>
              <a:t>Biases in Politicians &amp; Public Servants </a:t>
            </a:r>
            <a:endParaRPr/>
          </a:p>
        </p:txBody>
      </p:sp>
      <p:grpSp>
        <p:nvGrpSpPr>
          <p:cNvPr id="272" name="Google Shape;272;p18"/>
          <p:cNvGrpSpPr/>
          <p:nvPr/>
        </p:nvGrpSpPr>
        <p:grpSpPr>
          <a:xfrm>
            <a:off x="528389" y="2900097"/>
            <a:ext cx="2936214" cy="2119208"/>
            <a:chOff x="468911" y="710763"/>
            <a:chExt cx="3234899" cy="2451801"/>
          </a:xfrm>
        </p:grpSpPr>
        <p:pic>
          <p:nvPicPr>
            <p:cNvPr id="273" name="Google Shape;273;p18"/>
            <p:cNvPicPr preferRelativeResize="0"/>
            <p:nvPr/>
          </p:nvPicPr>
          <p:blipFill rotWithShape="1">
            <a:blip r:embed="rId3">
              <a:alphaModFix/>
            </a:blip>
            <a:srcRect/>
            <a:stretch/>
          </p:blipFill>
          <p:spPr>
            <a:xfrm>
              <a:off x="471867" y="911266"/>
              <a:ext cx="3231943" cy="2251298"/>
            </a:xfrm>
            <a:prstGeom prst="rect">
              <a:avLst/>
            </a:prstGeom>
            <a:noFill/>
            <a:ln>
              <a:noFill/>
            </a:ln>
          </p:spPr>
        </p:pic>
        <p:sp>
          <p:nvSpPr>
            <p:cNvPr id="274" name="Google Shape;274;p18"/>
            <p:cNvSpPr txBox="1"/>
            <p:nvPr/>
          </p:nvSpPr>
          <p:spPr>
            <a:xfrm>
              <a:off x="468911" y="710763"/>
              <a:ext cx="2953149" cy="53412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800" b="1" i="0" u="none" strike="noStrike" cap="none">
                  <a:solidFill>
                    <a:srgbClr val="4CC3D0"/>
                  </a:solidFill>
                  <a:latin typeface="Arial"/>
                  <a:ea typeface="Arial"/>
                  <a:cs typeface="Arial"/>
                  <a:sym typeface="Arial"/>
                </a:rPr>
                <a:t>Politicians were 38 percentage points more likely to choose the risky option if info was framed in terms of deaths compared to lives saved</a:t>
              </a:r>
              <a:endParaRPr/>
            </a:p>
          </p:txBody>
        </p:sp>
      </p:grpSp>
      <p:grpSp>
        <p:nvGrpSpPr>
          <p:cNvPr id="275" name="Google Shape;275;p18"/>
          <p:cNvGrpSpPr/>
          <p:nvPr/>
        </p:nvGrpSpPr>
        <p:grpSpPr>
          <a:xfrm>
            <a:off x="4331051" y="2648560"/>
            <a:ext cx="3212749" cy="2363275"/>
            <a:chOff x="5035197" y="1013466"/>
            <a:chExt cx="3308031" cy="2317354"/>
          </a:xfrm>
        </p:grpSpPr>
        <p:pic>
          <p:nvPicPr>
            <p:cNvPr id="276" name="Google Shape;276;p18"/>
            <p:cNvPicPr preferRelativeResize="0"/>
            <p:nvPr/>
          </p:nvPicPr>
          <p:blipFill rotWithShape="1">
            <a:blip r:embed="rId4">
              <a:alphaModFix/>
            </a:blip>
            <a:srcRect r="5911"/>
            <a:stretch/>
          </p:blipFill>
          <p:spPr>
            <a:xfrm>
              <a:off x="5035197" y="1013466"/>
              <a:ext cx="3308031" cy="2317354"/>
            </a:xfrm>
            <a:prstGeom prst="rect">
              <a:avLst/>
            </a:prstGeom>
            <a:noFill/>
            <a:ln>
              <a:noFill/>
            </a:ln>
          </p:spPr>
        </p:pic>
        <p:sp>
          <p:nvSpPr>
            <p:cNvPr id="277" name="Google Shape;277;p18"/>
            <p:cNvSpPr txBox="1"/>
            <p:nvPr/>
          </p:nvSpPr>
          <p:spPr>
            <a:xfrm>
              <a:off x="5035197" y="1040806"/>
              <a:ext cx="3308031" cy="45269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800" b="0" i="0" u="none" strike="noStrike" cap="none">
                  <a:solidFill>
                    <a:srgbClr val="000000"/>
                  </a:solidFill>
                  <a:latin typeface="Arial"/>
                  <a:ea typeface="Arial"/>
                  <a:cs typeface="Arial"/>
                  <a:sym typeface="Arial"/>
                </a:rPr>
                <a:t>Among politicians who strongly supported public services, 92% correctly answered a case study showing that </a:t>
              </a:r>
              <a:r>
                <a:rPr lang="en-CA" sz="800" b="1" i="0" u="none" strike="noStrike" cap="none">
                  <a:solidFill>
                    <a:srgbClr val="4CC3D0"/>
                  </a:solidFill>
                  <a:latin typeface="Arial"/>
                  <a:ea typeface="Arial"/>
                  <a:cs typeface="Arial"/>
                  <a:sym typeface="Arial"/>
                </a:rPr>
                <a:t>a public school performed best </a:t>
              </a:r>
              <a:endParaRPr/>
            </a:p>
          </p:txBody>
        </p:sp>
        <p:sp>
          <p:nvSpPr>
            <p:cNvPr id="278" name="Google Shape;278;p18"/>
            <p:cNvSpPr txBox="1"/>
            <p:nvPr/>
          </p:nvSpPr>
          <p:spPr>
            <a:xfrm>
              <a:off x="6470776" y="2325997"/>
              <a:ext cx="1358687"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800" b="0" i="0" u="none" strike="noStrike" cap="none">
                  <a:solidFill>
                    <a:srgbClr val="000000"/>
                  </a:solidFill>
                  <a:latin typeface="Arial"/>
                  <a:ea typeface="Arial"/>
                  <a:cs typeface="Arial"/>
                  <a:sym typeface="Arial"/>
                </a:rPr>
                <a:t>But only </a:t>
              </a:r>
              <a:r>
                <a:rPr lang="en-CA" sz="800" b="1" i="0" u="none" strike="noStrike" cap="none">
                  <a:solidFill>
                    <a:srgbClr val="4CC3D0"/>
                  </a:solidFill>
                  <a:latin typeface="Arial"/>
                  <a:ea typeface="Arial"/>
                  <a:cs typeface="Arial"/>
                  <a:sym typeface="Arial"/>
                </a:rPr>
                <a:t>56% answered correctly </a:t>
              </a:r>
              <a:r>
                <a:rPr lang="en-CA" sz="800" b="0" i="0" u="none" strike="noStrike" cap="none">
                  <a:solidFill>
                    <a:srgbClr val="000000"/>
                  </a:solidFill>
                  <a:latin typeface="Arial"/>
                  <a:ea typeface="Arial"/>
                  <a:cs typeface="Arial"/>
                  <a:sym typeface="Arial"/>
                </a:rPr>
                <a:t>when case study showed a private school performed best </a:t>
              </a:r>
              <a:endParaRPr sz="800" b="1" i="0" u="none" strike="noStrike" cap="none">
                <a:solidFill>
                  <a:srgbClr val="4CC3D0"/>
                </a:solidFill>
                <a:latin typeface="Arial"/>
                <a:ea typeface="Arial"/>
                <a:cs typeface="Arial"/>
                <a:sym typeface="Arial"/>
              </a:endParaRPr>
            </a:p>
          </p:txBody>
        </p:sp>
      </p:grpSp>
      <p:sp>
        <p:nvSpPr>
          <p:cNvPr id="279" name="Google Shape;279;p18"/>
          <p:cNvSpPr/>
          <p:nvPr/>
        </p:nvSpPr>
        <p:spPr>
          <a:xfrm>
            <a:off x="523840" y="794689"/>
            <a:ext cx="3743359"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000" b="1" i="0" u="none" strike="noStrike" cap="none">
                <a:solidFill>
                  <a:srgbClr val="000000"/>
                </a:solidFill>
                <a:latin typeface="Montserrat"/>
                <a:ea typeface="Montserrat"/>
                <a:cs typeface="Montserrat"/>
                <a:sym typeface="Montserrat"/>
              </a:rPr>
              <a:t>154 politicians </a:t>
            </a:r>
            <a:r>
              <a:rPr lang="en-CA" sz="1000" b="0" i="0" u="none" strike="noStrike" cap="none">
                <a:solidFill>
                  <a:srgbClr val="000000"/>
                </a:solidFill>
                <a:latin typeface="Montserrat"/>
                <a:ea typeface="Montserrat"/>
                <a:cs typeface="Montserrat"/>
                <a:sym typeface="Montserrat"/>
              </a:rPr>
              <a:t>–Belgian Federal Parliament, the Canadian House of Commons, Israeli Knesset.</a:t>
            </a:r>
            <a:r>
              <a:rPr lang="en-CA" sz="400" b="0" i="0" u="none" strike="noStrike" cap="none">
                <a:solidFill>
                  <a:srgbClr val="000000"/>
                </a:solidFill>
                <a:latin typeface="Montserrat"/>
                <a:ea typeface="Montserrat"/>
                <a:cs typeface="Montserrat"/>
                <a:sym typeface="Montserrat"/>
              </a:rPr>
              <a:t> </a:t>
            </a:r>
            <a:endParaRPr/>
          </a:p>
          <a:p>
            <a:pPr marL="0" marR="0" lvl="0" indent="0" algn="l" rtl="0">
              <a:lnSpc>
                <a:spcPct val="100000"/>
              </a:lnSpc>
              <a:spcBef>
                <a:spcPts val="600"/>
              </a:spcBef>
              <a:spcAft>
                <a:spcPts val="0"/>
              </a:spcAft>
              <a:buNone/>
            </a:pPr>
            <a:r>
              <a:rPr lang="en-CA" sz="1000" b="0" i="0" u="none" strike="noStrike" cap="none">
                <a:solidFill>
                  <a:srgbClr val="000000"/>
                </a:solidFill>
                <a:latin typeface="Montserrat"/>
                <a:ea typeface="Montserrat"/>
                <a:cs typeface="Montserrat"/>
                <a:sym typeface="Montserrat"/>
              </a:rPr>
              <a:t>Politicians asked to ‘imagine that [your country] is preparing for the outbreak of an unusual Asian disease, which is expected to kill 600 people’. Options were a ‘riskless’ or ‘risky’ way to combat the disease. </a:t>
            </a:r>
            <a:endParaRPr/>
          </a:p>
          <a:p>
            <a:pPr marL="0" marR="0" lvl="0" indent="0" algn="l" rtl="0">
              <a:lnSpc>
                <a:spcPct val="100000"/>
              </a:lnSpc>
              <a:spcBef>
                <a:spcPts val="600"/>
              </a:spcBef>
              <a:spcAft>
                <a:spcPts val="0"/>
              </a:spcAft>
              <a:buNone/>
            </a:pPr>
            <a:r>
              <a:rPr lang="en-CA" sz="1000" b="0" i="0" u="none" strike="noStrike" cap="none">
                <a:solidFill>
                  <a:srgbClr val="000000"/>
                </a:solidFill>
                <a:latin typeface="Montserrat"/>
                <a:ea typeface="Montserrat"/>
                <a:cs typeface="Montserrat"/>
                <a:sym typeface="Montserrat"/>
              </a:rPr>
              <a:t>Options framed to emphasize </a:t>
            </a:r>
            <a:r>
              <a:rPr lang="en-CA" sz="1000" b="1" i="0" u="none" strike="noStrike" cap="none">
                <a:solidFill>
                  <a:srgbClr val="000000"/>
                </a:solidFill>
                <a:latin typeface="Montserrat"/>
                <a:ea typeface="Montserrat"/>
                <a:cs typeface="Montserrat"/>
                <a:sym typeface="Montserrat"/>
              </a:rPr>
              <a:t>either gains </a:t>
            </a:r>
            <a:r>
              <a:rPr lang="en-CA" sz="1000" b="0" i="0" u="none" strike="noStrike" cap="none">
                <a:solidFill>
                  <a:srgbClr val="000000"/>
                </a:solidFill>
                <a:latin typeface="Montserrat"/>
                <a:ea typeface="Montserrat"/>
                <a:cs typeface="Montserrat"/>
                <a:sym typeface="Montserrat"/>
              </a:rPr>
              <a:t>(# of lives that would be saved) </a:t>
            </a:r>
            <a:r>
              <a:rPr lang="en-CA" sz="1000" b="1" i="0" u="none" strike="noStrike" cap="none">
                <a:solidFill>
                  <a:srgbClr val="000000"/>
                </a:solidFill>
                <a:latin typeface="Montserrat"/>
                <a:ea typeface="Montserrat"/>
                <a:cs typeface="Montserrat"/>
                <a:sym typeface="Montserrat"/>
              </a:rPr>
              <a:t>or the losses </a:t>
            </a:r>
            <a:r>
              <a:rPr lang="en-CA" sz="1000" b="0" i="0" u="none" strike="noStrike" cap="none">
                <a:solidFill>
                  <a:srgbClr val="000000"/>
                </a:solidFill>
                <a:latin typeface="Montserrat"/>
                <a:ea typeface="Montserrat"/>
                <a:cs typeface="Montserrat"/>
                <a:sym typeface="Montserrat"/>
              </a:rPr>
              <a:t>(# of people expected to die) that would result from their choice. Both options described </a:t>
            </a:r>
            <a:r>
              <a:rPr lang="en-CA" sz="1000" b="1" i="0" u="none" strike="noStrike" cap="none">
                <a:solidFill>
                  <a:srgbClr val="000000"/>
                </a:solidFill>
                <a:latin typeface="Montserrat"/>
                <a:ea typeface="Montserrat"/>
                <a:cs typeface="Montserrat"/>
                <a:sym typeface="Montserrat"/>
              </a:rPr>
              <a:t>the same outcome </a:t>
            </a:r>
            <a:r>
              <a:rPr lang="en-CA" sz="1000" b="0" i="0" u="none" strike="noStrike" cap="none">
                <a:solidFill>
                  <a:srgbClr val="000000"/>
                </a:solidFill>
                <a:latin typeface="Montserrat"/>
                <a:ea typeface="Montserrat"/>
                <a:cs typeface="Montserrat"/>
                <a:sym typeface="Montserrat"/>
              </a:rPr>
              <a:t>(e.g. saying ‘200 people will be saved’ or ‘400 people will die’).</a:t>
            </a:r>
            <a:endParaRPr/>
          </a:p>
        </p:txBody>
      </p:sp>
      <p:sp>
        <p:nvSpPr>
          <p:cNvPr id="280" name="Google Shape;280;p18"/>
          <p:cNvSpPr/>
          <p:nvPr/>
        </p:nvSpPr>
        <p:spPr>
          <a:xfrm>
            <a:off x="4331051" y="794689"/>
            <a:ext cx="4969424" cy="161582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000" b="0" i="0" u="none" strike="noStrike" cap="none">
                <a:solidFill>
                  <a:srgbClr val="000000"/>
                </a:solidFill>
                <a:latin typeface="Montserrat"/>
                <a:ea typeface="Montserrat"/>
                <a:cs typeface="Montserrat"/>
                <a:sym typeface="Montserrat"/>
              </a:rPr>
              <a:t>Denmark showed </a:t>
            </a:r>
            <a:r>
              <a:rPr lang="en-CA" sz="1000" b="1" i="0" u="none" strike="noStrike" cap="none">
                <a:solidFill>
                  <a:srgbClr val="000000"/>
                </a:solidFill>
                <a:latin typeface="Montserrat"/>
                <a:ea typeface="Montserrat"/>
                <a:cs typeface="Montserrat"/>
                <a:sym typeface="Montserrat"/>
              </a:rPr>
              <a:t>233 local politicians </a:t>
            </a:r>
            <a:r>
              <a:rPr lang="en-CA" sz="1000" b="0" i="0" u="none" strike="noStrike" cap="none">
                <a:solidFill>
                  <a:srgbClr val="000000"/>
                </a:solidFill>
                <a:latin typeface="Montserrat"/>
                <a:ea typeface="Montserrat"/>
                <a:cs typeface="Montserrat"/>
                <a:sym typeface="Montserrat"/>
              </a:rPr>
              <a:t>(hypothetical)</a:t>
            </a:r>
            <a:endParaRPr/>
          </a:p>
          <a:p>
            <a:pPr marL="0" marR="0" lvl="0" indent="0" algn="l" rtl="0">
              <a:lnSpc>
                <a:spcPct val="100000"/>
              </a:lnSpc>
              <a:spcBef>
                <a:spcPts val="0"/>
              </a:spcBef>
              <a:spcAft>
                <a:spcPts val="0"/>
              </a:spcAft>
              <a:buNone/>
            </a:pPr>
            <a:r>
              <a:rPr lang="en-CA" sz="1000" b="0" i="0" u="none" strike="noStrike" cap="none">
                <a:solidFill>
                  <a:srgbClr val="000000"/>
                </a:solidFill>
                <a:latin typeface="Montserrat"/>
                <a:ea typeface="Montserrat"/>
                <a:cs typeface="Montserrat"/>
                <a:sym typeface="Montserrat"/>
              </a:rPr>
              <a:t>satisfaction statistics for 2 different schools and asked them to identify the best-performing one.</a:t>
            </a:r>
            <a:endParaRPr/>
          </a:p>
          <a:p>
            <a:pPr marL="0" marR="0" lvl="0" indent="0" algn="l" rtl="0">
              <a:lnSpc>
                <a:spcPct val="100000"/>
              </a:lnSpc>
              <a:spcBef>
                <a:spcPts val="0"/>
              </a:spcBef>
              <a:spcAft>
                <a:spcPts val="0"/>
              </a:spcAft>
              <a:buNone/>
            </a:pPr>
            <a:endParaRPr sz="900" b="0"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CA" sz="1000" b="0" i="0" u="none" strike="noStrike" cap="none">
                <a:solidFill>
                  <a:srgbClr val="000000"/>
                </a:solidFill>
                <a:latin typeface="Montserrat"/>
                <a:ea typeface="Montserrat"/>
                <a:cs typeface="Montserrat"/>
                <a:sym typeface="Montserrat"/>
              </a:rPr>
              <a:t>92% answered correctly when the options were labelled innocuously (e.g. ‘School A’ &amp; ‘School B’). Results changed when options framed in as ‘Private School’ and ‘Public School’, a contentious issue in Danish politics.</a:t>
            </a:r>
            <a:endParaRPr/>
          </a:p>
          <a:p>
            <a:pPr marL="0" marR="0" lvl="0" indent="0" algn="l" rtl="0">
              <a:lnSpc>
                <a:spcPct val="100000"/>
              </a:lnSpc>
              <a:spcBef>
                <a:spcPts val="0"/>
              </a:spcBef>
              <a:spcAft>
                <a:spcPts val="0"/>
              </a:spcAft>
              <a:buNone/>
            </a:pPr>
            <a:endParaRPr sz="1000" b="0"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CA" sz="1000" b="0" i="0" u="none" strike="noStrike" cap="none">
                <a:solidFill>
                  <a:srgbClr val="000000"/>
                </a:solidFill>
                <a:latin typeface="Montserrat"/>
                <a:ea typeface="Montserrat"/>
                <a:cs typeface="Montserrat"/>
                <a:sym typeface="Montserrat"/>
              </a:rPr>
              <a:t>When politicians were given more pieces of information on performance, they actually performed worse and relied more on their prior attitudes.</a:t>
            </a:r>
            <a:endParaRPr sz="1000" b="0" i="0" u="none" strike="noStrike" cap="none">
              <a:solidFill>
                <a:srgbClr val="000000"/>
              </a:solidFill>
              <a:latin typeface="Montserrat"/>
              <a:ea typeface="Montserrat"/>
              <a:cs typeface="Montserrat"/>
              <a:sym typeface="Montserrat"/>
            </a:endParaRPr>
          </a:p>
        </p:txBody>
      </p:sp>
      <p:sp>
        <p:nvSpPr>
          <p:cNvPr id="281" name="Google Shape;281;p18"/>
          <p:cNvSpPr/>
          <p:nvPr/>
        </p:nvSpPr>
        <p:spPr>
          <a:xfrm>
            <a:off x="7624580" y="2718293"/>
            <a:ext cx="1739293" cy="2169825"/>
          </a:xfrm>
          <a:prstGeom prst="rect">
            <a:avLst/>
          </a:prstGeom>
          <a:solidFill>
            <a:srgbClr val="00B0F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900" b="1" i="0" u="none" strike="noStrike" cap="none">
                <a:solidFill>
                  <a:schemeClr val="lt1"/>
                </a:solidFill>
                <a:latin typeface="Montserrat"/>
                <a:ea typeface="Montserrat"/>
                <a:cs typeface="Montserrat"/>
                <a:sym typeface="Montserrat"/>
              </a:rPr>
              <a:t>Study with 2,878 staff from World Bank &amp; UK Dept  for International Development</a:t>
            </a:r>
            <a:endParaRPr/>
          </a:p>
          <a:p>
            <a:pPr marL="0" marR="0" lvl="0" indent="0" algn="l" rtl="0">
              <a:lnSpc>
                <a:spcPct val="100000"/>
              </a:lnSpc>
              <a:spcBef>
                <a:spcPts val="0"/>
              </a:spcBef>
              <a:spcAft>
                <a:spcPts val="0"/>
              </a:spcAft>
              <a:buNone/>
            </a:pPr>
            <a:r>
              <a:rPr lang="en-CA" sz="900" b="0" i="0" u="none" strike="noStrike" cap="none">
                <a:solidFill>
                  <a:schemeClr val="lt1"/>
                </a:solidFill>
                <a:latin typeface="Montserrat"/>
                <a:ea typeface="Montserrat"/>
                <a:cs typeface="Montserrat"/>
                <a:sym typeface="Montserrat"/>
              </a:rPr>
              <a:t>When given identical sets of stats, 65% of policy professionals correctly evaluated a question about the effectiveness of skin cream, but only 45% answered correctly when the question was about effectiveness of a minimum wage intervention.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1226489f528_0_29"/>
          <p:cNvSpPr txBox="1"/>
          <p:nvPr/>
        </p:nvSpPr>
        <p:spPr>
          <a:xfrm>
            <a:off x="523851" y="146975"/>
            <a:ext cx="8840100" cy="647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FFFF"/>
              </a:buClr>
              <a:buSzPts val="2600"/>
              <a:buFont typeface="Montserrat ExtraBold"/>
              <a:buNone/>
            </a:pPr>
            <a:r>
              <a:rPr lang="en-CA" sz="2600">
                <a:solidFill>
                  <a:schemeClr val="dk1"/>
                </a:solidFill>
                <a:latin typeface="Montserrat ExtraBold"/>
                <a:ea typeface="Montserrat ExtraBold"/>
                <a:cs typeface="Montserrat ExtraBold"/>
                <a:sym typeface="Montserrat ExtraBold"/>
              </a:rPr>
              <a:t>Les préjugés des politiciens et des fonctionnaires </a:t>
            </a:r>
            <a:endParaRPr b="1">
              <a:solidFill>
                <a:schemeClr val="dk1"/>
              </a:solidFill>
            </a:endParaRPr>
          </a:p>
        </p:txBody>
      </p:sp>
      <p:grpSp>
        <p:nvGrpSpPr>
          <p:cNvPr id="287" name="Google Shape;287;g1226489f528_0_29"/>
          <p:cNvGrpSpPr/>
          <p:nvPr/>
        </p:nvGrpSpPr>
        <p:grpSpPr>
          <a:xfrm>
            <a:off x="528404" y="2900063"/>
            <a:ext cx="2936319" cy="2119092"/>
            <a:chOff x="468911" y="710763"/>
            <a:chExt cx="3234900" cy="2451802"/>
          </a:xfrm>
        </p:grpSpPr>
        <p:pic>
          <p:nvPicPr>
            <p:cNvPr id="288" name="Google Shape;288;g1226489f528_0_29"/>
            <p:cNvPicPr preferRelativeResize="0"/>
            <p:nvPr/>
          </p:nvPicPr>
          <p:blipFill rotWithShape="1">
            <a:blip r:embed="rId3">
              <a:alphaModFix/>
            </a:blip>
            <a:srcRect/>
            <a:stretch/>
          </p:blipFill>
          <p:spPr>
            <a:xfrm>
              <a:off x="471867" y="911266"/>
              <a:ext cx="3231944" cy="2251299"/>
            </a:xfrm>
            <a:prstGeom prst="rect">
              <a:avLst/>
            </a:prstGeom>
            <a:noFill/>
            <a:ln>
              <a:noFill/>
            </a:ln>
          </p:spPr>
        </p:pic>
        <p:sp>
          <p:nvSpPr>
            <p:cNvPr id="289" name="Google Shape;289;g1226489f528_0_29"/>
            <p:cNvSpPr txBox="1"/>
            <p:nvPr/>
          </p:nvSpPr>
          <p:spPr>
            <a:xfrm>
              <a:off x="468911" y="710763"/>
              <a:ext cx="2953200" cy="6054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700" b="1">
                  <a:solidFill>
                    <a:srgbClr val="4CC3D0"/>
                  </a:solidFill>
                </a:rPr>
                <a:t>Les politiciens étaient 38 points de pourcentage plus susceptibles de choisir l'option risquée si l'information était formulée en termes de décès par rapport aux vies sauvées.</a:t>
              </a:r>
              <a:endParaRPr sz="1300"/>
            </a:p>
          </p:txBody>
        </p:sp>
      </p:grpSp>
      <p:grpSp>
        <p:nvGrpSpPr>
          <p:cNvPr id="290" name="Google Shape;290;g1226489f528_0_29"/>
          <p:cNvGrpSpPr/>
          <p:nvPr/>
        </p:nvGrpSpPr>
        <p:grpSpPr>
          <a:xfrm>
            <a:off x="4331067" y="2648544"/>
            <a:ext cx="3212827" cy="2363238"/>
            <a:chOff x="5035197" y="1013466"/>
            <a:chExt cx="3308100" cy="2317354"/>
          </a:xfrm>
        </p:grpSpPr>
        <p:pic>
          <p:nvPicPr>
            <p:cNvPr id="291" name="Google Shape;291;g1226489f528_0_29"/>
            <p:cNvPicPr preferRelativeResize="0"/>
            <p:nvPr/>
          </p:nvPicPr>
          <p:blipFill rotWithShape="1">
            <a:blip r:embed="rId4">
              <a:alphaModFix/>
            </a:blip>
            <a:srcRect r="5908"/>
            <a:stretch/>
          </p:blipFill>
          <p:spPr>
            <a:xfrm>
              <a:off x="5035197" y="1013466"/>
              <a:ext cx="3308032" cy="2317354"/>
            </a:xfrm>
            <a:prstGeom prst="rect">
              <a:avLst/>
            </a:prstGeom>
            <a:noFill/>
            <a:ln>
              <a:noFill/>
            </a:ln>
          </p:spPr>
        </p:pic>
        <p:sp>
          <p:nvSpPr>
            <p:cNvPr id="292" name="Google Shape;292;g1226489f528_0_29"/>
            <p:cNvSpPr txBox="1"/>
            <p:nvPr/>
          </p:nvSpPr>
          <p:spPr>
            <a:xfrm>
              <a:off x="5035197" y="1040806"/>
              <a:ext cx="3308100" cy="4527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800"/>
                <a:t>Parmi les politiciens qui soutiennent fortement les services publics, 92 % ont répondu correctement à une étude de cas montrant qu'une école publique était la plus performante. </a:t>
              </a:r>
              <a:endParaRPr/>
            </a:p>
          </p:txBody>
        </p:sp>
        <p:sp>
          <p:nvSpPr>
            <p:cNvPr id="293" name="Google Shape;293;g1226489f528_0_29"/>
            <p:cNvSpPr txBox="1"/>
            <p:nvPr/>
          </p:nvSpPr>
          <p:spPr>
            <a:xfrm>
              <a:off x="6470776" y="2325997"/>
              <a:ext cx="1358700" cy="8151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800"/>
                <a:t>Mais seulement 56% ont répondu correctement lorsque l'étude de cas montrait qu'une école privée était la plus performante. </a:t>
              </a:r>
              <a:endParaRPr sz="800" b="1" i="0" u="none" strike="noStrike" cap="none">
                <a:solidFill>
                  <a:srgbClr val="4CC3D0"/>
                </a:solidFill>
                <a:latin typeface="Arial"/>
                <a:ea typeface="Arial"/>
                <a:cs typeface="Arial"/>
                <a:sym typeface="Arial"/>
              </a:endParaRPr>
            </a:p>
          </p:txBody>
        </p:sp>
      </p:grpSp>
      <p:sp>
        <p:nvSpPr>
          <p:cNvPr id="294" name="Google Shape;294;g1226489f528_0_29"/>
          <p:cNvSpPr/>
          <p:nvPr/>
        </p:nvSpPr>
        <p:spPr>
          <a:xfrm>
            <a:off x="523840" y="794689"/>
            <a:ext cx="3743400" cy="1938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600"/>
              </a:spcBef>
              <a:spcAft>
                <a:spcPts val="0"/>
              </a:spcAft>
              <a:buClr>
                <a:schemeClr val="dk1"/>
              </a:buClr>
              <a:buSzPts val="1100"/>
              <a:buFont typeface="Arial"/>
              <a:buNone/>
            </a:pPr>
            <a:r>
              <a:rPr lang="en-CA" sz="900" b="1">
                <a:latin typeface="Montserrat"/>
                <a:ea typeface="Montserrat"/>
                <a:cs typeface="Montserrat"/>
                <a:sym typeface="Montserrat"/>
              </a:rPr>
              <a:t>154 politiciens</a:t>
            </a:r>
            <a:r>
              <a:rPr lang="en-CA" sz="900">
                <a:latin typeface="Montserrat"/>
                <a:ea typeface="Montserrat"/>
                <a:cs typeface="Montserrat"/>
                <a:sym typeface="Montserrat"/>
              </a:rPr>
              <a:t> - Parlement fédéral belge, Chambre des communes canadienne, Knesset israélienne. </a:t>
            </a:r>
            <a:endParaRPr sz="900">
              <a:latin typeface="Montserrat"/>
              <a:ea typeface="Montserrat"/>
              <a:cs typeface="Montserrat"/>
              <a:sym typeface="Montserrat"/>
            </a:endParaRPr>
          </a:p>
          <a:p>
            <a:pPr marL="0" marR="0" lvl="0" indent="0" algn="l" rtl="0">
              <a:lnSpc>
                <a:spcPct val="100000"/>
              </a:lnSpc>
              <a:spcBef>
                <a:spcPts val="600"/>
              </a:spcBef>
              <a:spcAft>
                <a:spcPts val="0"/>
              </a:spcAft>
              <a:buClr>
                <a:schemeClr val="dk1"/>
              </a:buClr>
              <a:buSzPts val="1100"/>
              <a:buFont typeface="Arial"/>
              <a:buNone/>
            </a:pPr>
            <a:r>
              <a:rPr lang="en-CA" sz="900">
                <a:latin typeface="Montserrat"/>
                <a:ea typeface="Montserrat"/>
                <a:cs typeface="Montserrat"/>
                <a:sym typeface="Montserrat"/>
              </a:rPr>
              <a:t>Les hommes politiques ont été invités à «</a:t>
            </a:r>
            <a:r>
              <a:rPr lang="en-CA" sz="1100">
                <a:solidFill>
                  <a:schemeClr val="dk1"/>
                </a:solidFill>
                <a:latin typeface="Montserrat"/>
                <a:ea typeface="Montserrat"/>
                <a:cs typeface="Montserrat"/>
                <a:sym typeface="Montserrat"/>
              </a:rPr>
              <a:t> </a:t>
            </a:r>
            <a:r>
              <a:rPr lang="en-CA" sz="900">
                <a:latin typeface="Montserrat"/>
                <a:ea typeface="Montserrat"/>
                <a:cs typeface="Montserrat"/>
                <a:sym typeface="Montserrat"/>
              </a:rPr>
              <a:t>imaginer que [leur pays] se prépare à l'apparition d'une maladie asiatique inhabituelle, qui devrait tuer 600 personnes ». Les options étaient une manière </a:t>
            </a:r>
            <a:r>
              <a:rPr lang="en-CA" sz="900">
                <a:solidFill>
                  <a:schemeClr val="dk1"/>
                </a:solidFill>
                <a:latin typeface="Montserrat"/>
                <a:ea typeface="Montserrat"/>
                <a:cs typeface="Montserrat"/>
                <a:sym typeface="Montserrat"/>
              </a:rPr>
              <a:t>« </a:t>
            </a:r>
            <a:r>
              <a:rPr lang="en-CA" sz="900">
                <a:latin typeface="Montserrat"/>
                <a:ea typeface="Montserrat"/>
                <a:cs typeface="Montserrat"/>
                <a:sym typeface="Montserrat"/>
              </a:rPr>
              <a:t>sans risque </a:t>
            </a:r>
            <a:r>
              <a:rPr lang="en-CA" sz="900">
                <a:solidFill>
                  <a:schemeClr val="dk1"/>
                </a:solidFill>
                <a:latin typeface="Montserrat"/>
                <a:ea typeface="Montserrat"/>
                <a:cs typeface="Montserrat"/>
                <a:sym typeface="Montserrat"/>
              </a:rPr>
              <a:t>»</a:t>
            </a:r>
            <a:r>
              <a:rPr lang="en-CA" sz="900">
                <a:latin typeface="Montserrat"/>
                <a:ea typeface="Montserrat"/>
                <a:cs typeface="Montserrat"/>
                <a:sym typeface="Montserrat"/>
              </a:rPr>
              <a:t> ou </a:t>
            </a:r>
            <a:r>
              <a:rPr lang="en-CA" sz="900">
                <a:solidFill>
                  <a:schemeClr val="dk1"/>
                </a:solidFill>
                <a:latin typeface="Montserrat"/>
                <a:ea typeface="Montserrat"/>
                <a:cs typeface="Montserrat"/>
                <a:sym typeface="Montserrat"/>
              </a:rPr>
              <a:t>« </a:t>
            </a:r>
            <a:r>
              <a:rPr lang="en-CA" sz="900">
                <a:latin typeface="Montserrat"/>
                <a:ea typeface="Montserrat"/>
                <a:cs typeface="Montserrat"/>
                <a:sym typeface="Montserrat"/>
              </a:rPr>
              <a:t>risquée</a:t>
            </a:r>
            <a:r>
              <a:rPr lang="en-CA" sz="900">
                <a:solidFill>
                  <a:schemeClr val="dk1"/>
                </a:solidFill>
                <a:latin typeface="Montserrat"/>
                <a:ea typeface="Montserrat"/>
                <a:cs typeface="Montserrat"/>
                <a:sym typeface="Montserrat"/>
              </a:rPr>
              <a:t> »</a:t>
            </a:r>
            <a:r>
              <a:rPr lang="en-CA" sz="900">
                <a:latin typeface="Montserrat"/>
                <a:ea typeface="Montserrat"/>
                <a:cs typeface="Montserrat"/>
                <a:sym typeface="Montserrat"/>
              </a:rPr>
              <a:t> de combattre la maladie. </a:t>
            </a:r>
            <a:endParaRPr sz="900">
              <a:latin typeface="Montserrat"/>
              <a:ea typeface="Montserrat"/>
              <a:cs typeface="Montserrat"/>
              <a:sym typeface="Montserrat"/>
            </a:endParaRPr>
          </a:p>
          <a:p>
            <a:pPr marL="0" marR="0" lvl="0" indent="0" algn="l" rtl="0">
              <a:lnSpc>
                <a:spcPct val="100000"/>
              </a:lnSpc>
              <a:spcBef>
                <a:spcPts val="600"/>
              </a:spcBef>
              <a:spcAft>
                <a:spcPts val="0"/>
              </a:spcAft>
              <a:buClr>
                <a:schemeClr val="dk1"/>
              </a:buClr>
              <a:buSzPts val="1100"/>
              <a:buFont typeface="Arial"/>
              <a:buNone/>
            </a:pPr>
            <a:r>
              <a:rPr lang="en-CA" sz="900">
                <a:latin typeface="Montserrat"/>
                <a:ea typeface="Montserrat"/>
                <a:cs typeface="Montserrat"/>
                <a:sym typeface="Montserrat"/>
              </a:rPr>
              <a:t>Les options étaient formulées de manière à mettre l'accent sur </a:t>
            </a:r>
            <a:r>
              <a:rPr lang="en-CA" sz="900" b="1">
                <a:latin typeface="Montserrat"/>
                <a:ea typeface="Montserrat"/>
                <a:cs typeface="Montserrat"/>
                <a:sym typeface="Montserrat"/>
              </a:rPr>
              <a:t>les gains</a:t>
            </a:r>
            <a:r>
              <a:rPr lang="en-CA" sz="900">
                <a:latin typeface="Montserrat"/>
                <a:ea typeface="Montserrat"/>
                <a:cs typeface="Montserrat"/>
                <a:sym typeface="Montserrat"/>
              </a:rPr>
              <a:t> (nombre de vies sauvées) ou </a:t>
            </a:r>
            <a:r>
              <a:rPr lang="en-CA" sz="900" b="1">
                <a:latin typeface="Montserrat"/>
                <a:ea typeface="Montserrat"/>
                <a:cs typeface="Montserrat"/>
                <a:sym typeface="Montserrat"/>
              </a:rPr>
              <a:t>les pertes</a:t>
            </a:r>
            <a:r>
              <a:rPr lang="en-CA" sz="900">
                <a:latin typeface="Montserrat"/>
                <a:ea typeface="Montserrat"/>
                <a:cs typeface="Montserrat"/>
                <a:sym typeface="Montserrat"/>
              </a:rPr>
              <a:t> (nombre de personnes qui devraient mourir) qui résulteraient de leur choix. Les deux options décrivaient </a:t>
            </a:r>
            <a:r>
              <a:rPr lang="en-CA" sz="900" b="1">
                <a:latin typeface="Montserrat"/>
                <a:ea typeface="Montserrat"/>
                <a:cs typeface="Montserrat"/>
                <a:sym typeface="Montserrat"/>
              </a:rPr>
              <a:t>le même résultat</a:t>
            </a:r>
            <a:r>
              <a:rPr lang="en-CA" sz="900">
                <a:latin typeface="Montserrat"/>
                <a:ea typeface="Montserrat"/>
                <a:cs typeface="Montserrat"/>
                <a:sym typeface="Montserrat"/>
              </a:rPr>
              <a:t> (par exemple, en disant </a:t>
            </a:r>
            <a:r>
              <a:rPr lang="en-CA" sz="900">
                <a:solidFill>
                  <a:schemeClr val="dk1"/>
                </a:solidFill>
                <a:latin typeface="Montserrat"/>
                <a:ea typeface="Montserrat"/>
                <a:cs typeface="Montserrat"/>
                <a:sym typeface="Montserrat"/>
              </a:rPr>
              <a:t>« </a:t>
            </a:r>
            <a:r>
              <a:rPr lang="en-CA" sz="900">
                <a:latin typeface="Montserrat"/>
                <a:ea typeface="Montserrat"/>
                <a:cs typeface="Montserrat"/>
                <a:sym typeface="Montserrat"/>
              </a:rPr>
              <a:t>200 personnes seront sauvées </a:t>
            </a:r>
            <a:r>
              <a:rPr lang="en-CA" sz="900">
                <a:solidFill>
                  <a:schemeClr val="dk1"/>
                </a:solidFill>
                <a:latin typeface="Montserrat"/>
                <a:ea typeface="Montserrat"/>
                <a:cs typeface="Montserrat"/>
                <a:sym typeface="Montserrat"/>
              </a:rPr>
              <a:t>» </a:t>
            </a:r>
            <a:r>
              <a:rPr lang="en-CA" sz="900">
                <a:latin typeface="Montserrat"/>
                <a:ea typeface="Montserrat"/>
                <a:cs typeface="Montserrat"/>
                <a:sym typeface="Montserrat"/>
              </a:rPr>
              <a:t>ou </a:t>
            </a:r>
            <a:r>
              <a:rPr lang="en-CA" sz="900">
                <a:solidFill>
                  <a:schemeClr val="dk1"/>
                </a:solidFill>
                <a:latin typeface="Montserrat"/>
                <a:ea typeface="Montserrat"/>
                <a:cs typeface="Montserrat"/>
                <a:sym typeface="Montserrat"/>
              </a:rPr>
              <a:t>« </a:t>
            </a:r>
            <a:r>
              <a:rPr lang="en-CA" sz="900">
                <a:latin typeface="Montserrat"/>
                <a:ea typeface="Montserrat"/>
                <a:cs typeface="Montserrat"/>
                <a:sym typeface="Montserrat"/>
              </a:rPr>
              <a:t>400 personnes mourront</a:t>
            </a:r>
            <a:r>
              <a:rPr lang="en-CA" sz="900">
                <a:solidFill>
                  <a:schemeClr val="dk1"/>
                </a:solidFill>
                <a:latin typeface="Montserrat"/>
                <a:ea typeface="Montserrat"/>
                <a:cs typeface="Montserrat"/>
                <a:sym typeface="Montserrat"/>
              </a:rPr>
              <a:t> »</a:t>
            </a:r>
            <a:r>
              <a:rPr lang="en-CA" sz="900">
                <a:latin typeface="Montserrat"/>
                <a:ea typeface="Montserrat"/>
                <a:cs typeface="Montserrat"/>
                <a:sym typeface="Montserrat"/>
              </a:rPr>
              <a:t>).</a:t>
            </a:r>
            <a:endParaRPr sz="900">
              <a:latin typeface="Montserrat"/>
              <a:ea typeface="Montserrat"/>
              <a:cs typeface="Montserrat"/>
              <a:sym typeface="Montserrat"/>
            </a:endParaRPr>
          </a:p>
          <a:p>
            <a:pPr marL="0" marR="0" lvl="0" indent="0" algn="l" rtl="0">
              <a:lnSpc>
                <a:spcPct val="100000"/>
              </a:lnSpc>
              <a:spcBef>
                <a:spcPts val="600"/>
              </a:spcBef>
              <a:spcAft>
                <a:spcPts val="0"/>
              </a:spcAft>
              <a:buNone/>
            </a:pPr>
            <a:endParaRPr sz="900">
              <a:latin typeface="Montserrat"/>
              <a:ea typeface="Montserrat"/>
              <a:cs typeface="Montserrat"/>
              <a:sym typeface="Montserrat"/>
            </a:endParaRPr>
          </a:p>
        </p:txBody>
      </p:sp>
      <p:sp>
        <p:nvSpPr>
          <p:cNvPr id="295" name="Google Shape;295;g1226489f528_0_29"/>
          <p:cNvSpPr/>
          <p:nvPr/>
        </p:nvSpPr>
        <p:spPr>
          <a:xfrm>
            <a:off x="4331051" y="794689"/>
            <a:ext cx="4969500" cy="161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CA" sz="900">
                <a:latin typeface="Montserrat"/>
                <a:ea typeface="Montserrat"/>
                <a:cs typeface="Montserrat"/>
                <a:sym typeface="Montserrat"/>
              </a:rPr>
              <a:t>Le Danemark a montré à 233 politiciens locaux des statistiques de satisfaction pour 2 écoles différentes et leur a demandé d'identifier la plus performante.</a:t>
            </a:r>
            <a:endParaRPr sz="900">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endParaRPr sz="900">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r>
              <a:rPr lang="en-CA" sz="900">
                <a:latin typeface="Montserrat"/>
                <a:ea typeface="Montserrat"/>
                <a:cs typeface="Montserrat"/>
                <a:sym typeface="Montserrat"/>
              </a:rPr>
              <a:t>92 % ont répondu correctement lorsque les options étaient étiquetées de manière anodine (par exemple, </a:t>
            </a:r>
            <a:r>
              <a:rPr lang="en-CA" sz="900">
                <a:solidFill>
                  <a:schemeClr val="dk1"/>
                </a:solidFill>
                <a:latin typeface="Montserrat"/>
                <a:ea typeface="Montserrat"/>
                <a:cs typeface="Montserrat"/>
                <a:sym typeface="Montserrat"/>
              </a:rPr>
              <a:t>«</a:t>
            </a:r>
            <a:r>
              <a:rPr lang="en-CA" sz="1100">
                <a:solidFill>
                  <a:schemeClr val="dk1"/>
                </a:solidFill>
                <a:latin typeface="Montserrat"/>
                <a:ea typeface="Montserrat"/>
                <a:cs typeface="Montserrat"/>
                <a:sym typeface="Montserrat"/>
              </a:rPr>
              <a:t> </a:t>
            </a:r>
            <a:r>
              <a:rPr lang="en-CA" sz="900">
                <a:latin typeface="Montserrat"/>
                <a:ea typeface="Montserrat"/>
                <a:cs typeface="Montserrat"/>
                <a:sym typeface="Montserrat"/>
              </a:rPr>
              <a:t>École A </a:t>
            </a:r>
            <a:r>
              <a:rPr lang="en-CA" sz="900">
                <a:solidFill>
                  <a:schemeClr val="dk1"/>
                </a:solidFill>
                <a:latin typeface="Montserrat"/>
                <a:ea typeface="Montserrat"/>
                <a:cs typeface="Montserrat"/>
                <a:sym typeface="Montserrat"/>
              </a:rPr>
              <a:t>» </a:t>
            </a:r>
            <a:r>
              <a:rPr lang="en-CA" sz="900">
                <a:latin typeface="Montserrat"/>
                <a:ea typeface="Montserrat"/>
                <a:cs typeface="Montserrat"/>
                <a:sym typeface="Montserrat"/>
              </a:rPr>
              <a:t>et </a:t>
            </a:r>
            <a:r>
              <a:rPr lang="en-CA" sz="900">
                <a:solidFill>
                  <a:schemeClr val="dk1"/>
                </a:solidFill>
                <a:latin typeface="Montserrat"/>
                <a:ea typeface="Montserrat"/>
                <a:cs typeface="Montserrat"/>
                <a:sym typeface="Montserrat"/>
              </a:rPr>
              <a:t>« </a:t>
            </a:r>
            <a:r>
              <a:rPr lang="en-CA" sz="900">
                <a:latin typeface="Montserrat"/>
                <a:ea typeface="Montserrat"/>
                <a:cs typeface="Montserrat"/>
                <a:sym typeface="Montserrat"/>
              </a:rPr>
              <a:t>École B</a:t>
            </a:r>
            <a:r>
              <a:rPr lang="en-CA" sz="900">
                <a:solidFill>
                  <a:schemeClr val="dk1"/>
                </a:solidFill>
                <a:latin typeface="Montserrat"/>
                <a:ea typeface="Montserrat"/>
                <a:cs typeface="Montserrat"/>
                <a:sym typeface="Montserrat"/>
              </a:rPr>
              <a:t> »</a:t>
            </a:r>
            <a:r>
              <a:rPr lang="en-CA" sz="900">
                <a:latin typeface="Montserrat"/>
                <a:ea typeface="Montserrat"/>
                <a:cs typeface="Montserrat"/>
                <a:sym typeface="Montserrat"/>
              </a:rPr>
              <a:t>). Les résultats ont changé lorsque les options étaient intitulées </a:t>
            </a:r>
            <a:r>
              <a:rPr lang="en-CA" sz="900">
                <a:solidFill>
                  <a:schemeClr val="dk1"/>
                </a:solidFill>
                <a:latin typeface="Montserrat"/>
                <a:ea typeface="Montserrat"/>
                <a:cs typeface="Montserrat"/>
                <a:sym typeface="Montserrat"/>
              </a:rPr>
              <a:t>« </a:t>
            </a:r>
            <a:r>
              <a:rPr lang="en-CA" sz="900">
                <a:latin typeface="Montserrat"/>
                <a:ea typeface="Montserrat"/>
                <a:cs typeface="Montserrat"/>
                <a:sym typeface="Montserrat"/>
              </a:rPr>
              <a:t>école privée</a:t>
            </a:r>
            <a:r>
              <a:rPr lang="en-CA" sz="900">
                <a:solidFill>
                  <a:schemeClr val="dk1"/>
                </a:solidFill>
                <a:latin typeface="Montserrat"/>
                <a:ea typeface="Montserrat"/>
                <a:cs typeface="Montserrat"/>
                <a:sym typeface="Montserrat"/>
              </a:rPr>
              <a:t> » </a:t>
            </a:r>
            <a:r>
              <a:rPr lang="en-CA" sz="900">
                <a:latin typeface="Montserrat"/>
                <a:ea typeface="Montserrat"/>
                <a:cs typeface="Montserrat"/>
                <a:sym typeface="Montserrat"/>
              </a:rPr>
              <a:t>et </a:t>
            </a:r>
            <a:r>
              <a:rPr lang="en-CA" sz="900">
                <a:solidFill>
                  <a:schemeClr val="dk1"/>
                </a:solidFill>
                <a:latin typeface="Montserrat"/>
                <a:ea typeface="Montserrat"/>
                <a:cs typeface="Montserrat"/>
                <a:sym typeface="Montserrat"/>
              </a:rPr>
              <a:t>« </a:t>
            </a:r>
            <a:r>
              <a:rPr lang="en-CA" sz="900">
                <a:latin typeface="Montserrat"/>
                <a:ea typeface="Montserrat"/>
                <a:cs typeface="Montserrat"/>
                <a:sym typeface="Montserrat"/>
              </a:rPr>
              <a:t>école publique </a:t>
            </a:r>
            <a:r>
              <a:rPr lang="en-CA" sz="900">
                <a:solidFill>
                  <a:schemeClr val="dk1"/>
                </a:solidFill>
                <a:latin typeface="Montserrat"/>
                <a:ea typeface="Montserrat"/>
                <a:cs typeface="Montserrat"/>
                <a:sym typeface="Montserrat"/>
              </a:rPr>
              <a:t>»</a:t>
            </a:r>
            <a:r>
              <a:rPr lang="en-CA" sz="900">
                <a:latin typeface="Montserrat"/>
                <a:ea typeface="Montserrat"/>
                <a:cs typeface="Montserrat"/>
                <a:sym typeface="Montserrat"/>
              </a:rPr>
              <a:t>, une question controversée dans la politique danoise.</a:t>
            </a:r>
            <a:endParaRPr sz="900">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endParaRPr sz="900">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r>
              <a:rPr lang="en-CA" sz="900">
                <a:latin typeface="Montserrat"/>
                <a:ea typeface="Montserrat"/>
                <a:cs typeface="Montserrat"/>
                <a:sym typeface="Montserrat"/>
              </a:rPr>
              <a:t>Lorsque les politiciens ont reçu davantage d'informations sur les performances, ils ont obtenu de moins bons résultats et se sont davantage appuyés sur leurs attitudes antérieures.</a:t>
            </a:r>
            <a:endParaRPr sz="900">
              <a:latin typeface="Montserrat"/>
              <a:ea typeface="Montserrat"/>
              <a:cs typeface="Montserrat"/>
              <a:sym typeface="Montserrat"/>
            </a:endParaRPr>
          </a:p>
          <a:p>
            <a:pPr marL="0" marR="0" lvl="0" indent="0" algn="l" rtl="0">
              <a:lnSpc>
                <a:spcPct val="100000"/>
              </a:lnSpc>
              <a:spcBef>
                <a:spcPts val="0"/>
              </a:spcBef>
              <a:spcAft>
                <a:spcPts val="0"/>
              </a:spcAft>
              <a:buNone/>
            </a:pPr>
            <a:endParaRPr sz="900">
              <a:latin typeface="Montserrat"/>
              <a:ea typeface="Montserrat"/>
              <a:cs typeface="Montserrat"/>
              <a:sym typeface="Montserrat"/>
            </a:endParaRPr>
          </a:p>
        </p:txBody>
      </p:sp>
      <p:sp>
        <p:nvSpPr>
          <p:cNvPr id="296" name="Google Shape;296;g1226489f528_0_29"/>
          <p:cNvSpPr/>
          <p:nvPr/>
        </p:nvSpPr>
        <p:spPr>
          <a:xfrm>
            <a:off x="7624580" y="2718293"/>
            <a:ext cx="1739400" cy="2169900"/>
          </a:xfrm>
          <a:prstGeom prst="rect">
            <a:avLst/>
          </a:prstGeom>
          <a:solidFill>
            <a:srgbClr val="00B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CA" sz="750" b="1">
                <a:solidFill>
                  <a:schemeClr val="lt1"/>
                </a:solidFill>
                <a:latin typeface="Montserrat"/>
                <a:ea typeface="Montserrat"/>
                <a:cs typeface="Montserrat"/>
                <a:sym typeface="Montserrat"/>
              </a:rPr>
              <a:t>Étude réalisée auprès de 2 878 employés de la Banque mondiale et du ministère britannique du développement international.</a:t>
            </a:r>
            <a:endParaRPr sz="750" b="1">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SzPts val="1100"/>
              <a:buNone/>
            </a:pPr>
            <a:r>
              <a:rPr lang="en-CA" sz="750">
                <a:solidFill>
                  <a:schemeClr val="lt1"/>
                </a:solidFill>
                <a:latin typeface="Montserrat"/>
                <a:ea typeface="Montserrat"/>
                <a:cs typeface="Montserrat"/>
                <a:sym typeface="Montserrat"/>
              </a:rPr>
              <a:t>Lorsqu'on leur a donné des séries de statistiques identiques, 65% des professionnels de la politique ont évalué correctement une question sur l'efficacité d'une crème pour la peau, mais seulement 45% ont répondu correctement lorsque la question portait sur l'efficacité d'une intervention sur le salaire minimum.</a:t>
            </a:r>
            <a:endParaRPr sz="750">
              <a:solidFill>
                <a:schemeClr val="lt1"/>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9"/>
          <p:cNvSpPr txBox="1">
            <a:spLocks noGrp="1"/>
          </p:cNvSpPr>
          <p:nvPr>
            <p:ph type="title" idx="4294967295"/>
          </p:nvPr>
        </p:nvSpPr>
        <p:spPr>
          <a:xfrm>
            <a:off x="500932" y="358775"/>
            <a:ext cx="7711735" cy="647725"/>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FFFFFF"/>
              </a:buClr>
              <a:buSzPts val="2600"/>
              <a:buFont typeface="Montserrat ExtraBold"/>
              <a:buNone/>
            </a:pPr>
            <a:r>
              <a:rPr lang="en-CA">
                <a:solidFill>
                  <a:srgbClr val="00B0F0"/>
                </a:solidFill>
              </a:rPr>
              <a:t>Biases that are Present in Government</a:t>
            </a:r>
            <a:endParaRPr/>
          </a:p>
        </p:txBody>
      </p:sp>
      <p:pic>
        <p:nvPicPr>
          <p:cNvPr id="302" name="Google Shape;302;p19"/>
          <p:cNvPicPr preferRelativeResize="0"/>
          <p:nvPr/>
        </p:nvPicPr>
        <p:blipFill rotWithShape="1">
          <a:blip r:embed="rId3">
            <a:alphaModFix/>
          </a:blip>
          <a:srcRect/>
          <a:stretch/>
        </p:blipFill>
        <p:spPr>
          <a:xfrm>
            <a:off x="196132" y="1306282"/>
            <a:ext cx="4524126" cy="2913215"/>
          </a:xfrm>
          <a:prstGeom prst="rect">
            <a:avLst/>
          </a:prstGeom>
          <a:noFill/>
          <a:ln>
            <a:noFill/>
          </a:ln>
        </p:spPr>
      </p:pic>
      <p:pic>
        <p:nvPicPr>
          <p:cNvPr id="303" name="Google Shape;303;p19"/>
          <p:cNvPicPr preferRelativeResize="0"/>
          <p:nvPr/>
        </p:nvPicPr>
        <p:blipFill rotWithShape="1">
          <a:blip r:embed="rId4">
            <a:alphaModFix/>
          </a:blip>
          <a:srcRect/>
          <a:stretch/>
        </p:blipFill>
        <p:spPr>
          <a:xfrm>
            <a:off x="4931924" y="1305358"/>
            <a:ext cx="4371209" cy="291413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1226489f528_0_50"/>
          <p:cNvSpPr txBox="1">
            <a:spLocks noGrp="1"/>
          </p:cNvSpPr>
          <p:nvPr>
            <p:ph type="title" idx="4294967295"/>
          </p:nvPr>
        </p:nvSpPr>
        <p:spPr>
          <a:xfrm>
            <a:off x="500924" y="358775"/>
            <a:ext cx="8772300" cy="6477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dk1"/>
              </a:buClr>
              <a:buSzPts val="1100"/>
              <a:buFont typeface="Arial"/>
              <a:buNone/>
            </a:pPr>
            <a:r>
              <a:rPr lang="en-CA">
                <a:solidFill>
                  <a:schemeClr val="dk1"/>
                </a:solidFill>
              </a:rPr>
              <a:t>Les préjugés présents dans le gouvernement</a:t>
            </a:r>
            <a:endParaRPr>
              <a:solidFill>
                <a:schemeClr val="dk1"/>
              </a:solidFill>
            </a:endParaRPr>
          </a:p>
        </p:txBody>
      </p:sp>
      <p:pic>
        <p:nvPicPr>
          <p:cNvPr id="309" name="Google Shape;309;g1226489f528_0_50"/>
          <p:cNvPicPr preferRelativeResize="0"/>
          <p:nvPr/>
        </p:nvPicPr>
        <p:blipFill rotWithShape="1">
          <a:blip r:embed="rId3">
            <a:alphaModFix/>
          </a:blip>
          <a:srcRect/>
          <a:stretch/>
        </p:blipFill>
        <p:spPr>
          <a:xfrm>
            <a:off x="196132" y="1306282"/>
            <a:ext cx="4524125" cy="2913215"/>
          </a:xfrm>
          <a:prstGeom prst="rect">
            <a:avLst/>
          </a:prstGeom>
          <a:noFill/>
          <a:ln>
            <a:noFill/>
          </a:ln>
        </p:spPr>
      </p:pic>
      <p:pic>
        <p:nvPicPr>
          <p:cNvPr id="310" name="Google Shape;310;g1226489f528_0_50"/>
          <p:cNvPicPr preferRelativeResize="0"/>
          <p:nvPr/>
        </p:nvPicPr>
        <p:blipFill rotWithShape="1">
          <a:blip r:embed="rId4">
            <a:alphaModFix/>
          </a:blip>
          <a:srcRect/>
          <a:stretch/>
        </p:blipFill>
        <p:spPr>
          <a:xfrm>
            <a:off x="4931924" y="1305358"/>
            <a:ext cx="4371208" cy="291413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0"/>
          <p:cNvSpPr txBox="1">
            <a:spLocks noGrp="1"/>
          </p:cNvSpPr>
          <p:nvPr>
            <p:ph type="body" idx="1"/>
          </p:nvPr>
        </p:nvSpPr>
        <p:spPr>
          <a:xfrm>
            <a:off x="1540933" y="981100"/>
            <a:ext cx="7603067" cy="4033284"/>
          </a:xfrm>
          <a:prstGeom prst="rect">
            <a:avLst/>
          </a:prstGeom>
          <a:noFill/>
          <a:ln>
            <a:noFill/>
          </a:ln>
        </p:spPr>
        <p:txBody>
          <a:bodyPr spcFirstLastPara="1" wrap="square" lIns="0" tIns="0" rIns="0" bIns="0" anchor="t" anchorCtr="0">
            <a:noAutofit/>
          </a:bodyPr>
          <a:lstStyle/>
          <a:p>
            <a:pPr marL="88900" lvl="0" indent="0" algn="l" rtl="0">
              <a:lnSpc>
                <a:spcPct val="115000"/>
              </a:lnSpc>
              <a:spcBef>
                <a:spcPts val="600"/>
              </a:spcBef>
              <a:spcAft>
                <a:spcPts val="0"/>
              </a:spcAft>
              <a:buSzPts val="2200"/>
              <a:buNone/>
            </a:pPr>
            <a:r>
              <a:rPr lang="en-CA" sz="1100" b="1">
                <a:solidFill>
                  <a:srgbClr val="00B0F0"/>
                </a:solidFill>
              </a:rPr>
              <a:t>CONFIRMATION BIAS</a:t>
            </a:r>
            <a:endParaRPr/>
          </a:p>
          <a:p>
            <a:pPr marL="88900" lvl="0" indent="0" algn="l" rtl="0">
              <a:lnSpc>
                <a:spcPct val="115000"/>
              </a:lnSpc>
              <a:spcBef>
                <a:spcPts val="600"/>
              </a:spcBef>
              <a:spcAft>
                <a:spcPts val="0"/>
              </a:spcAft>
              <a:buSzPts val="2200"/>
              <a:buNone/>
            </a:pPr>
            <a:r>
              <a:rPr lang="en-CA" sz="1100" b="1">
                <a:solidFill>
                  <a:schemeClr val="dk1"/>
                </a:solidFill>
              </a:rPr>
              <a:t>Build in “break points”: </a:t>
            </a:r>
            <a:r>
              <a:rPr lang="en-CA" sz="1100">
                <a:solidFill>
                  <a:schemeClr val="dk1"/>
                </a:solidFill>
              </a:rPr>
              <a:t>like in surgery, build in times where you have to see if current plans must be re-evaluated. U-turn concerns can be mitigated </a:t>
            </a:r>
            <a:endParaRPr/>
          </a:p>
          <a:p>
            <a:pPr marL="88900" lvl="0" indent="0" algn="l" rtl="0">
              <a:lnSpc>
                <a:spcPct val="115000"/>
              </a:lnSpc>
              <a:spcBef>
                <a:spcPts val="600"/>
              </a:spcBef>
              <a:spcAft>
                <a:spcPts val="0"/>
              </a:spcAft>
              <a:buSzPts val="2200"/>
              <a:buNone/>
            </a:pPr>
            <a:r>
              <a:rPr lang="en-CA" sz="1100" b="1">
                <a:solidFill>
                  <a:schemeClr val="dk1"/>
                </a:solidFill>
              </a:rPr>
              <a:t>Require transparency about evidence: </a:t>
            </a:r>
            <a:r>
              <a:rPr lang="en-CA" sz="1100">
                <a:solidFill>
                  <a:schemeClr val="dk1"/>
                </a:solidFill>
              </a:rPr>
              <a:t>policymakers incentivized to provide better evidence review if they know it will be released externally. Quality of evidence can be improved with outside expert input,</a:t>
            </a:r>
            <a:r>
              <a:rPr lang="en-CA" sz="1100" b="1">
                <a:solidFill>
                  <a:schemeClr val="dk1"/>
                </a:solidFill>
              </a:rPr>
              <a:t> but only </a:t>
            </a:r>
            <a:r>
              <a:rPr lang="en-CA" sz="1100">
                <a:solidFill>
                  <a:schemeClr val="dk1"/>
                </a:solidFill>
              </a:rPr>
              <a:t>when work is in progress. </a:t>
            </a:r>
            <a:endParaRPr/>
          </a:p>
          <a:p>
            <a:pPr marL="88900" lvl="0" indent="0" algn="l" rtl="0">
              <a:lnSpc>
                <a:spcPct val="115000"/>
              </a:lnSpc>
              <a:spcBef>
                <a:spcPts val="600"/>
              </a:spcBef>
              <a:spcAft>
                <a:spcPts val="0"/>
              </a:spcAft>
              <a:buSzPts val="2200"/>
              <a:buNone/>
            </a:pPr>
            <a:r>
              <a:rPr lang="en-CA" sz="1100" b="1">
                <a:solidFill>
                  <a:schemeClr val="dk1"/>
                </a:solidFill>
              </a:rPr>
              <a:t>Consider the opposite: </a:t>
            </a:r>
            <a:r>
              <a:rPr lang="en-CA" sz="1100">
                <a:solidFill>
                  <a:schemeClr val="dk1"/>
                </a:solidFill>
              </a:rPr>
              <a:t>would you have made the same judgement if the same study produced results on the other side of the issue?” leads to objective assessment of quality of evidence.</a:t>
            </a:r>
            <a:endParaRPr/>
          </a:p>
          <a:p>
            <a:pPr marL="88900" lvl="0" indent="0" algn="l" rtl="0">
              <a:lnSpc>
                <a:spcPct val="115000"/>
              </a:lnSpc>
              <a:spcBef>
                <a:spcPts val="600"/>
              </a:spcBef>
              <a:spcAft>
                <a:spcPts val="0"/>
              </a:spcAft>
              <a:buSzPts val="2200"/>
              <a:buNone/>
            </a:pPr>
            <a:endParaRPr sz="1100">
              <a:solidFill>
                <a:schemeClr val="dk1"/>
              </a:solidFill>
            </a:endParaRPr>
          </a:p>
          <a:p>
            <a:pPr marL="88900" lvl="0" indent="0" algn="l" rtl="0">
              <a:lnSpc>
                <a:spcPct val="115000"/>
              </a:lnSpc>
              <a:spcBef>
                <a:spcPts val="600"/>
              </a:spcBef>
              <a:spcAft>
                <a:spcPts val="0"/>
              </a:spcAft>
              <a:buSzPts val="2200"/>
              <a:buNone/>
            </a:pPr>
            <a:r>
              <a:rPr lang="en-CA" sz="1100" b="1">
                <a:solidFill>
                  <a:srgbClr val="00B0F0"/>
                </a:solidFill>
              </a:rPr>
              <a:t>GROUP REINFORCEMENT </a:t>
            </a:r>
            <a:endParaRPr/>
          </a:p>
          <a:p>
            <a:pPr marL="88900" lvl="0" indent="0" algn="l" rtl="0">
              <a:lnSpc>
                <a:spcPct val="115000"/>
              </a:lnSpc>
              <a:spcBef>
                <a:spcPts val="600"/>
              </a:spcBef>
              <a:spcAft>
                <a:spcPts val="0"/>
              </a:spcAft>
              <a:buSzPts val="2200"/>
              <a:buNone/>
            </a:pPr>
            <a:r>
              <a:rPr lang="en-CA" sz="1100">
                <a:solidFill>
                  <a:schemeClr val="dk1"/>
                </a:solidFill>
              </a:rPr>
              <a:t>Create routes for diverse views to be fed in before, during, after group discussions. Examples: </a:t>
            </a:r>
            <a:endParaRPr/>
          </a:p>
          <a:p>
            <a:pPr marL="88900" lvl="0" indent="0" algn="l" rtl="0">
              <a:lnSpc>
                <a:spcPct val="115000"/>
              </a:lnSpc>
              <a:spcBef>
                <a:spcPts val="600"/>
              </a:spcBef>
              <a:spcAft>
                <a:spcPts val="0"/>
              </a:spcAft>
              <a:buSzPts val="2200"/>
              <a:buNone/>
            </a:pPr>
            <a:r>
              <a:rPr lang="en-CA" sz="1100" b="1">
                <a:solidFill>
                  <a:schemeClr val="dk1"/>
                </a:solidFill>
              </a:rPr>
              <a:t>Anonymous input through online form </a:t>
            </a:r>
            <a:r>
              <a:rPr lang="en-CA" sz="1100">
                <a:solidFill>
                  <a:schemeClr val="dk1"/>
                </a:solidFill>
              </a:rPr>
              <a:t>before and after discussions; </a:t>
            </a:r>
            <a:endParaRPr/>
          </a:p>
          <a:p>
            <a:pPr marL="88900" lvl="0" indent="0" algn="l" rtl="0">
              <a:lnSpc>
                <a:spcPct val="115000"/>
              </a:lnSpc>
              <a:spcBef>
                <a:spcPts val="600"/>
              </a:spcBef>
              <a:spcAft>
                <a:spcPts val="0"/>
              </a:spcAft>
              <a:buSzPts val="2200"/>
              <a:buNone/>
            </a:pPr>
            <a:r>
              <a:rPr lang="en-CA" sz="1100" b="1">
                <a:solidFill>
                  <a:schemeClr val="dk1"/>
                </a:solidFill>
              </a:rPr>
              <a:t>Open workshop discussions </a:t>
            </a:r>
            <a:r>
              <a:rPr lang="en-CA" sz="1100">
                <a:solidFill>
                  <a:schemeClr val="dk1"/>
                </a:solidFill>
              </a:rPr>
              <a:t>vs chaired meetings, as these can close down debate in favor of a fixed agenda; </a:t>
            </a:r>
            <a:endParaRPr/>
          </a:p>
          <a:p>
            <a:pPr marL="88900" lvl="0" indent="0" algn="l" rtl="0">
              <a:lnSpc>
                <a:spcPct val="115000"/>
              </a:lnSpc>
              <a:spcBef>
                <a:spcPts val="600"/>
              </a:spcBef>
              <a:spcAft>
                <a:spcPts val="0"/>
              </a:spcAft>
              <a:buSzPts val="2200"/>
              <a:buNone/>
            </a:pPr>
            <a:r>
              <a:rPr lang="en-CA" sz="1100" b="1">
                <a:solidFill>
                  <a:schemeClr val="dk1"/>
                </a:solidFill>
              </a:rPr>
              <a:t>Getting your opinion from the lowest-ranked person </a:t>
            </a:r>
            <a:r>
              <a:rPr lang="en-CA" sz="1100">
                <a:solidFill>
                  <a:schemeClr val="dk1"/>
                </a:solidFill>
              </a:rPr>
              <a:t>first before soliciting management input in a meeting. </a:t>
            </a:r>
            <a:endParaRPr/>
          </a:p>
        </p:txBody>
      </p:sp>
      <p:sp>
        <p:nvSpPr>
          <p:cNvPr id="316" name="Google Shape;316;p20"/>
          <p:cNvSpPr txBox="1"/>
          <p:nvPr/>
        </p:nvSpPr>
        <p:spPr>
          <a:xfrm>
            <a:off x="510797" y="333375"/>
            <a:ext cx="6027089" cy="64772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FFFF"/>
              </a:buClr>
              <a:buSzPts val="2600"/>
              <a:buFont typeface="Montserrat ExtraBold"/>
              <a:buNone/>
            </a:pPr>
            <a:r>
              <a:rPr lang="en-CA" sz="2600" b="0" i="0" u="none" strike="noStrike" cap="none">
                <a:solidFill>
                  <a:srgbClr val="00B0F0"/>
                </a:solidFill>
                <a:latin typeface="Montserrat ExtraBold"/>
                <a:ea typeface="Montserrat ExtraBold"/>
                <a:cs typeface="Montserrat ExtraBold"/>
                <a:sym typeface="Montserrat ExtraBold"/>
              </a:rPr>
              <a:t>How to Combat Common Biases </a:t>
            </a:r>
            <a:endParaRPr/>
          </a:p>
        </p:txBody>
      </p:sp>
      <p:pic>
        <p:nvPicPr>
          <p:cNvPr id="317" name="Google Shape;317;p20" descr="customer journey Icon - Download customer journey Icon 508797 | Noun Project"/>
          <p:cNvPicPr preferRelativeResize="0"/>
          <p:nvPr/>
        </p:nvPicPr>
        <p:blipFill rotWithShape="1">
          <a:blip r:embed="rId3">
            <a:alphaModFix/>
          </a:blip>
          <a:srcRect/>
          <a:stretch/>
        </p:blipFill>
        <p:spPr>
          <a:xfrm>
            <a:off x="559595" y="1099142"/>
            <a:ext cx="879738" cy="879738"/>
          </a:xfrm>
          <a:prstGeom prst="rect">
            <a:avLst/>
          </a:prstGeom>
          <a:noFill/>
          <a:ln>
            <a:noFill/>
          </a:ln>
        </p:spPr>
      </p:pic>
      <p:pic>
        <p:nvPicPr>
          <p:cNvPr id="318" name="Google Shape;318;p20" descr="Opposite opinion linear icon concept. Opposite opinion line vector sign,  symbol, illustration Stock Vector Image &amp;amp; Art - Alamy"/>
          <p:cNvPicPr preferRelativeResize="0"/>
          <p:nvPr/>
        </p:nvPicPr>
        <p:blipFill rotWithShape="1">
          <a:blip r:embed="rId4">
            <a:alphaModFix/>
          </a:blip>
          <a:srcRect b="8457"/>
          <a:stretch/>
        </p:blipFill>
        <p:spPr>
          <a:xfrm>
            <a:off x="627144" y="2225749"/>
            <a:ext cx="717653" cy="575594"/>
          </a:xfrm>
          <a:prstGeom prst="rect">
            <a:avLst/>
          </a:prstGeom>
          <a:noFill/>
          <a:ln>
            <a:noFill/>
          </a:ln>
        </p:spPr>
      </p:pic>
      <p:pic>
        <p:nvPicPr>
          <p:cNvPr id="319" name="Google Shape;319;p20" descr="Computer registration icon Images, Stock Photos &amp;amp; Vectors | Shutterstock"/>
          <p:cNvPicPr preferRelativeResize="0"/>
          <p:nvPr/>
        </p:nvPicPr>
        <p:blipFill rotWithShape="1">
          <a:blip r:embed="rId5">
            <a:alphaModFix/>
          </a:blip>
          <a:srcRect b="12047"/>
          <a:stretch/>
        </p:blipFill>
        <p:spPr>
          <a:xfrm>
            <a:off x="698200" y="3388578"/>
            <a:ext cx="575535" cy="573822"/>
          </a:xfrm>
          <a:prstGeom prst="rect">
            <a:avLst/>
          </a:prstGeom>
          <a:noFill/>
          <a:ln>
            <a:noFill/>
          </a:ln>
        </p:spPr>
      </p:pic>
      <p:pic>
        <p:nvPicPr>
          <p:cNvPr id="320" name="Google Shape;320;p20" descr="School Boy Putting Up Hand In Class To Gain Attention Royalty Free  Cliparts, Vectors, And Stock Illustration. Image 135653178."/>
          <p:cNvPicPr preferRelativeResize="0"/>
          <p:nvPr/>
        </p:nvPicPr>
        <p:blipFill rotWithShape="1">
          <a:blip r:embed="rId6">
            <a:alphaModFix/>
          </a:blip>
          <a:srcRect/>
          <a:stretch/>
        </p:blipFill>
        <p:spPr>
          <a:xfrm>
            <a:off x="511194" y="3932722"/>
            <a:ext cx="956823" cy="95682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1226489f528_0_57"/>
          <p:cNvSpPr txBox="1">
            <a:spLocks noGrp="1"/>
          </p:cNvSpPr>
          <p:nvPr>
            <p:ph type="body" idx="1"/>
          </p:nvPr>
        </p:nvSpPr>
        <p:spPr>
          <a:xfrm>
            <a:off x="1540933" y="981100"/>
            <a:ext cx="7603200" cy="4033200"/>
          </a:xfrm>
          <a:prstGeom prst="rect">
            <a:avLst/>
          </a:prstGeom>
          <a:noFill/>
          <a:ln>
            <a:noFill/>
          </a:ln>
        </p:spPr>
        <p:txBody>
          <a:bodyPr spcFirstLastPara="1" wrap="square" lIns="0" tIns="0" rIns="0" bIns="0" anchor="t" anchorCtr="0">
            <a:noAutofit/>
          </a:bodyPr>
          <a:lstStyle/>
          <a:p>
            <a:pPr marL="88900" lvl="0" indent="0" algn="l" rtl="0">
              <a:lnSpc>
                <a:spcPct val="115000"/>
              </a:lnSpc>
              <a:spcBef>
                <a:spcPts val="600"/>
              </a:spcBef>
              <a:spcAft>
                <a:spcPts val="0"/>
              </a:spcAft>
              <a:buSzPts val="1100"/>
              <a:buNone/>
            </a:pPr>
            <a:r>
              <a:rPr lang="en-CA" sz="1100" b="1">
                <a:solidFill>
                  <a:srgbClr val="00B0F0"/>
                </a:solidFill>
              </a:rPr>
              <a:t>BIAIS DE CONFIRMATION</a:t>
            </a:r>
            <a:endParaRPr sz="1100" b="1">
              <a:solidFill>
                <a:srgbClr val="00B0F0"/>
              </a:solidFill>
            </a:endParaRPr>
          </a:p>
          <a:p>
            <a:pPr marL="88900" lvl="0" indent="0" algn="l" rtl="0">
              <a:lnSpc>
                <a:spcPct val="115000"/>
              </a:lnSpc>
              <a:spcBef>
                <a:spcPts val="600"/>
              </a:spcBef>
              <a:spcAft>
                <a:spcPts val="0"/>
              </a:spcAft>
              <a:buClr>
                <a:schemeClr val="dk1"/>
              </a:buClr>
              <a:buSzPts val="1100"/>
              <a:buFont typeface="Arial"/>
              <a:buNone/>
            </a:pPr>
            <a:r>
              <a:rPr lang="en-CA" sz="1100" b="1">
                <a:solidFill>
                  <a:schemeClr val="dk1"/>
                </a:solidFill>
                <a:latin typeface="Montserrat"/>
                <a:ea typeface="Montserrat"/>
                <a:cs typeface="Montserrat"/>
                <a:sym typeface="Montserrat"/>
              </a:rPr>
              <a:t>Prévoyez des « points d'arrêt »:</a:t>
            </a:r>
            <a:r>
              <a:rPr lang="en-CA" sz="1100" b="1">
                <a:solidFill>
                  <a:schemeClr val="dk1"/>
                </a:solidFill>
              </a:rPr>
              <a:t> comme en chirurgie, prévoyez des moments où vous devrez voir si les plans actuels doivent être réévalués. Les problèmes de demi-tour peuvent être atténués. </a:t>
            </a:r>
            <a:endParaRPr sz="1100" b="1">
              <a:solidFill>
                <a:schemeClr val="dk1"/>
              </a:solidFill>
            </a:endParaRPr>
          </a:p>
          <a:p>
            <a:pPr marL="88900" lvl="0" indent="0" algn="l" rtl="0">
              <a:lnSpc>
                <a:spcPct val="115000"/>
              </a:lnSpc>
              <a:spcBef>
                <a:spcPts val="600"/>
              </a:spcBef>
              <a:spcAft>
                <a:spcPts val="0"/>
              </a:spcAft>
              <a:buClr>
                <a:schemeClr val="dk1"/>
              </a:buClr>
              <a:buSzPts val="1100"/>
              <a:buFont typeface="Arial"/>
              <a:buNone/>
            </a:pPr>
            <a:r>
              <a:rPr lang="en-CA" sz="1100" b="1">
                <a:solidFill>
                  <a:schemeClr val="dk1"/>
                </a:solidFill>
                <a:latin typeface="Montserrat"/>
                <a:ea typeface="Montserrat"/>
                <a:cs typeface="Montserrat"/>
                <a:sym typeface="Montserrat"/>
              </a:rPr>
              <a:t>Exiger la transparence sur les preuves:</a:t>
            </a:r>
            <a:r>
              <a:rPr lang="en-CA" sz="1100" b="1">
                <a:solidFill>
                  <a:schemeClr val="dk1"/>
                </a:solidFill>
              </a:rPr>
              <a:t> les décideurs politiques sont incités à fournir un meilleur examen des preuves s'ils savent qu'elles seront publiées à l'extérieur. La qualité des preuves peut être améliorée grâce à l'apport d'experts extérieurs, mais uniquement lorsque le travail est en cours. </a:t>
            </a:r>
            <a:endParaRPr sz="1100" b="1">
              <a:solidFill>
                <a:schemeClr val="dk1"/>
              </a:solidFill>
            </a:endParaRPr>
          </a:p>
          <a:p>
            <a:pPr marL="88900" lvl="0" indent="0" algn="l" rtl="0">
              <a:lnSpc>
                <a:spcPct val="115000"/>
              </a:lnSpc>
              <a:spcBef>
                <a:spcPts val="600"/>
              </a:spcBef>
              <a:spcAft>
                <a:spcPts val="0"/>
              </a:spcAft>
              <a:buClr>
                <a:schemeClr val="dk1"/>
              </a:buClr>
              <a:buSzPts val="1100"/>
              <a:buFont typeface="Arial"/>
              <a:buNone/>
            </a:pPr>
            <a:r>
              <a:rPr lang="en-CA" sz="1100" b="1">
                <a:solidFill>
                  <a:schemeClr val="dk1"/>
                </a:solidFill>
                <a:latin typeface="Montserrat"/>
                <a:ea typeface="Montserrat"/>
                <a:cs typeface="Montserrat"/>
                <a:sym typeface="Montserrat"/>
              </a:rPr>
              <a:t>Considérer l'inverse:</a:t>
            </a:r>
            <a:r>
              <a:rPr lang="en-CA" sz="1100" b="1">
                <a:solidFill>
                  <a:schemeClr val="dk1"/>
                </a:solidFill>
              </a:rPr>
              <a:t> auriez-vous porté le même jugement si la même étude avait produit des résultats de l'autre côté de la question? Cela conduit à une évaluation objective de la qualité des preuves.</a:t>
            </a:r>
            <a:endParaRPr sz="1100" b="1">
              <a:solidFill>
                <a:schemeClr val="dk1"/>
              </a:solidFill>
            </a:endParaRPr>
          </a:p>
          <a:p>
            <a:pPr marL="88900" lvl="0" indent="0" algn="l" rtl="0">
              <a:lnSpc>
                <a:spcPct val="115000"/>
              </a:lnSpc>
              <a:spcBef>
                <a:spcPts val="600"/>
              </a:spcBef>
              <a:spcAft>
                <a:spcPts val="0"/>
              </a:spcAft>
              <a:buClr>
                <a:schemeClr val="dk1"/>
              </a:buClr>
              <a:buSzPts val="1100"/>
              <a:buFont typeface="Arial"/>
              <a:buNone/>
            </a:pPr>
            <a:endParaRPr sz="1100" b="1">
              <a:solidFill>
                <a:schemeClr val="dk1"/>
              </a:solidFill>
            </a:endParaRPr>
          </a:p>
          <a:p>
            <a:pPr marL="88900" lvl="0" indent="0" algn="l" rtl="0">
              <a:lnSpc>
                <a:spcPct val="115000"/>
              </a:lnSpc>
              <a:spcBef>
                <a:spcPts val="600"/>
              </a:spcBef>
              <a:spcAft>
                <a:spcPts val="0"/>
              </a:spcAft>
              <a:buSzPts val="2200"/>
              <a:buNone/>
            </a:pPr>
            <a:r>
              <a:rPr lang="en-CA" sz="1100" b="1">
                <a:solidFill>
                  <a:srgbClr val="00B0F0"/>
                </a:solidFill>
              </a:rPr>
              <a:t>RENFORCEMENT DU GROUPE </a:t>
            </a:r>
            <a:endParaRPr/>
          </a:p>
          <a:p>
            <a:pPr marL="88900" lvl="0" indent="0" algn="l" rtl="0">
              <a:lnSpc>
                <a:spcPct val="115000"/>
              </a:lnSpc>
              <a:spcBef>
                <a:spcPts val="600"/>
              </a:spcBef>
              <a:spcAft>
                <a:spcPts val="0"/>
              </a:spcAft>
              <a:buClr>
                <a:schemeClr val="dk1"/>
              </a:buClr>
              <a:buSzPts val="1100"/>
              <a:buFont typeface="Arial"/>
              <a:buNone/>
            </a:pPr>
            <a:r>
              <a:rPr lang="en-CA" sz="1100">
                <a:solidFill>
                  <a:schemeClr val="dk1"/>
                </a:solidFill>
              </a:rPr>
              <a:t>Créez des voies permettant de recueillir des opinions diverses avant, pendant et après les discussions de groupe. Exemples: </a:t>
            </a:r>
            <a:endParaRPr sz="1100">
              <a:solidFill>
                <a:schemeClr val="dk1"/>
              </a:solidFill>
            </a:endParaRPr>
          </a:p>
          <a:p>
            <a:pPr marL="88900" lvl="0" indent="0" algn="l" rtl="0">
              <a:lnSpc>
                <a:spcPct val="115000"/>
              </a:lnSpc>
              <a:spcBef>
                <a:spcPts val="600"/>
              </a:spcBef>
              <a:spcAft>
                <a:spcPts val="0"/>
              </a:spcAft>
              <a:buClr>
                <a:schemeClr val="dk1"/>
              </a:buClr>
              <a:buSzPts val="1100"/>
              <a:buFont typeface="Arial"/>
              <a:buNone/>
            </a:pPr>
            <a:r>
              <a:rPr lang="en-CA" sz="1100" b="1">
                <a:solidFill>
                  <a:schemeClr val="dk1"/>
                </a:solidFill>
                <a:latin typeface="Montserrat"/>
                <a:ea typeface="Montserrat"/>
                <a:cs typeface="Montserrat"/>
                <a:sym typeface="Montserrat"/>
              </a:rPr>
              <a:t>Contribution anonyme via un formulaire en ligne avant et après les discussions</a:t>
            </a:r>
            <a:r>
              <a:rPr lang="en-CA" sz="1100">
                <a:solidFill>
                  <a:schemeClr val="dk1"/>
                </a:solidFill>
              </a:rPr>
              <a:t> ; </a:t>
            </a:r>
            <a:endParaRPr sz="1100">
              <a:solidFill>
                <a:schemeClr val="dk1"/>
              </a:solidFill>
            </a:endParaRPr>
          </a:p>
          <a:p>
            <a:pPr marL="88900" lvl="0" indent="0" algn="l" rtl="0">
              <a:lnSpc>
                <a:spcPct val="115000"/>
              </a:lnSpc>
              <a:spcBef>
                <a:spcPts val="600"/>
              </a:spcBef>
              <a:spcAft>
                <a:spcPts val="0"/>
              </a:spcAft>
              <a:buClr>
                <a:schemeClr val="dk1"/>
              </a:buClr>
              <a:buSzPts val="1100"/>
              <a:buFont typeface="Arial"/>
              <a:buNone/>
            </a:pPr>
            <a:r>
              <a:rPr lang="en-CA" sz="1100" b="1">
                <a:solidFill>
                  <a:schemeClr val="dk1"/>
                </a:solidFill>
                <a:latin typeface="Montserrat"/>
                <a:ea typeface="Montserrat"/>
                <a:cs typeface="Montserrat"/>
                <a:sym typeface="Montserrat"/>
              </a:rPr>
              <a:t>Discussions ouvertes en atelier plutôt que réunions dirigées, car celles-ci peuvent fermer le débat en faveur d'un agenda fixe; </a:t>
            </a:r>
            <a:endParaRPr sz="1100" b="1">
              <a:solidFill>
                <a:schemeClr val="dk1"/>
              </a:solidFill>
              <a:latin typeface="Montserrat"/>
              <a:ea typeface="Montserrat"/>
              <a:cs typeface="Montserrat"/>
              <a:sym typeface="Montserrat"/>
            </a:endParaRPr>
          </a:p>
          <a:p>
            <a:pPr marL="88900" lvl="0" indent="0" algn="l" rtl="0">
              <a:lnSpc>
                <a:spcPct val="115000"/>
              </a:lnSpc>
              <a:spcBef>
                <a:spcPts val="600"/>
              </a:spcBef>
              <a:spcAft>
                <a:spcPts val="0"/>
              </a:spcAft>
              <a:buClr>
                <a:schemeClr val="dk1"/>
              </a:buClr>
              <a:buSzPts val="1100"/>
              <a:buFont typeface="Arial"/>
              <a:buNone/>
            </a:pPr>
            <a:r>
              <a:rPr lang="en-CA" sz="1100" b="1">
                <a:solidFill>
                  <a:schemeClr val="dk1"/>
                </a:solidFill>
                <a:latin typeface="Montserrat"/>
                <a:ea typeface="Montserrat"/>
                <a:cs typeface="Montserrat"/>
                <a:sym typeface="Montserrat"/>
              </a:rPr>
              <a:t>Demander l'avis de la personne la moins bien classée avant de solliciter l'avis de la direction lors d'une réunion. </a:t>
            </a:r>
            <a:endParaRPr sz="1100" b="1">
              <a:solidFill>
                <a:schemeClr val="dk1"/>
              </a:solidFill>
              <a:latin typeface="Montserrat"/>
              <a:ea typeface="Montserrat"/>
              <a:cs typeface="Montserrat"/>
              <a:sym typeface="Montserrat"/>
            </a:endParaRPr>
          </a:p>
          <a:p>
            <a:pPr marL="88900" lvl="0" indent="0" algn="l" rtl="0">
              <a:lnSpc>
                <a:spcPct val="115000"/>
              </a:lnSpc>
              <a:spcBef>
                <a:spcPts val="600"/>
              </a:spcBef>
              <a:spcAft>
                <a:spcPts val="0"/>
              </a:spcAft>
              <a:buSzPts val="2200"/>
              <a:buNone/>
            </a:pPr>
            <a:endParaRPr sz="1100">
              <a:solidFill>
                <a:schemeClr val="dk1"/>
              </a:solidFill>
            </a:endParaRPr>
          </a:p>
        </p:txBody>
      </p:sp>
      <p:sp>
        <p:nvSpPr>
          <p:cNvPr id="326" name="Google Shape;326;g1226489f528_0_57"/>
          <p:cNvSpPr txBox="1"/>
          <p:nvPr/>
        </p:nvSpPr>
        <p:spPr>
          <a:xfrm>
            <a:off x="559600" y="204575"/>
            <a:ext cx="8236500" cy="647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CA" sz="2600">
                <a:solidFill>
                  <a:schemeClr val="dk1"/>
                </a:solidFill>
                <a:latin typeface="Montserrat ExtraBold"/>
                <a:ea typeface="Montserrat ExtraBold"/>
                <a:cs typeface="Montserrat ExtraBold"/>
                <a:sym typeface="Montserrat ExtraBold"/>
              </a:rPr>
              <a:t>Comment combattre les préjugés courants</a:t>
            </a:r>
            <a:r>
              <a:rPr lang="en-CA" sz="2600">
                <a:solidFill>
                  <a:srgbClr val="00B0F0"/>
                </a:solidFill>
                <a:latin typeface="Montserrat ExtraBold"/>
                <a:ea typeface="Montserrat ExtraBold"/>
                <a:cs typeface="Montserrat ExtraBold"/>
                <a:sym typeface="Montserrat ExtraBold"/>
              </a:rPr>
              <a:t> </a:t>
            </a:r>
            <a:endParaRPr sz="2600">
              <a:solidFill>
                <a:srgbClr val="00B0F0"/>
              </a:solidFill>
              <a:latin typeface="Montserrat ExtraBold"/>
              <a:ea typeface="Montserrat ExtraBold"/>
              <a:cs typeface="Montserrat ExtraBold"/>
              <a:sym typeface="Montserrat ExtraBold"/>
            </a:endParaRPr>
          </a:p>
        </p:txBody>
      </p:sp>
      <p:pic>
        <p:nvPicPr>
          <p:cNvPr id="327" name="Google Shape;327;g1226489f528_0_57" descr="customer journey Icon - Download customer journey Icon 508797 | Noun Project"/>
          <p:cNvPicPr preferRelativeResize="0"/>
          <p:nvPr/>
        </p:nvPicPr>
        <p:blipFill rotWithShape="1">
          <a:blip r:embed="rId3">
            <a:alphaModFix/>
          </a:blip>
          <a:srcRect/>
          <a:stretch/>
        </p:blipFill>
        <p:spPr>
          <a:xfrm>
            <a:off x="559595" y="1099142"/>
            <a:ext cx="879738" cy="879738"/>
          </a:xfrm>
          <a:prstGeom prst="rect">
            <a:avLst/>
          </a:prstGeom>
          <a:noFill/>
          <a:ln>
            <a:noFill/>
          </a:ln>
        </p:spPr>
      </p:pic>
      <p:pic>
        <p:nvPicPr>
          <p:cNvPr id="328" name="Google Shape;328;g1226489f528_0_57" descr="Opposite opinion linear icon concept. Opposite opinion line vector sign,  symbol, illustration Stock Vector Image &amp;amp; Art - Alamy"/>
          <p:cNvPicPr preferRelativeResize="0"/>
          <p:nvPr/>
        </p:nvPicPr>
        <p:blipFill rotWithShape="1">
          <a:blip r:embed="rId4">
            <a:alphaModFix/>
          </a:blip>
          <a:srcRect b="8458"/>
          <a:stretch/>
        </p:blipFill>
        <p:spPr>
          <a:xfrm>
            <a:off x="627144" y="2225749"/>
            <a:ext cx="717652" cy="575594"/>
          </a:xfrm>
          <a:prstGeom prst="rect">
            <a:avLst/>
          </a:prstGeom>
          <a:noFill/>
          <a:ln>
            <a:noFill/>
          </a:ln>
        </p:spPr>
      </p:pic>
      <p:pic>
        <p:nvPicPr>
          <p:cNvPr id="329" name="Google Shape;329;g1226489f528_0_57" descr="Computer registration icon Images, Stock Photos &amp;amp; Vectors | Shutterstock"/>
          <p:cNvPicPr preferRelativeResize="0"/>
          <p:nvPr/>
        </p:nvPicPr>
        <p:blipFill rotWithShape="1">
          <a:blip r:embed="rId5">
            <a:alphaModFix/>
          </a:blip>
          <a:srcRect b="12049"/>
          <a:stretch/>
        </p:blipFill>
        <p:spPr>
          <a:xfrm>
            <a:off x="698200" y="3388578"/>
            <a:ext cx="575535" cy="573822"/>
          </a:xfrm>
          <a:prstGeom prst="rect">
            <a:avLst/>
          </a:prstGeom>
          <a:noFill/>
          <a:ln>
            <a:noFill/>
          </a:ln>
        </p:spPr>
      </p:pic>
      <p:pic>
        <p:nvPicPr>
          <p:cNvPr id="330" name="Google Shape;330;g1226489f528_0_57" descr="School Boy Putting Up Hand In Class To Gain Attention Royalty Free  Cliparts, Vectors, And Stock Illustration. Image 135653178."/>
          <p:cNvPicPr preferRelativeResize="0"/>
          <p:nvPr/>
        </p:nvPicPr>
        <p:blipFill rotWithShape="1">
          <a:blip r:embed="rId6">
            <a:alphaModFix/>
          </a:blip>
          <a:srcRect/>
          <a:stretch/>
        </p:blipFill>
        <p:spPr>
          <a:xfrm>
            <a:off x="511194" y="3932722"/>
            <a:ext cx="956823" cy="95682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1"/>
          <p:cNvSpPr txBox="1">
            <a:spLocks noGrp="1"/>
          </p:cNvSpPr>
          <p:nvPr>
            <p:ph type="body" idx="1"/>
          </p:nvPr>
        </p:nvSpPr>
        <p:spPr>
          <a:xfrm>
            <a:off x="1396999" y="981100"/>
            <a:ext cx="7882468" cy="4033284"/>
          </a:xfrm>
          <a:prstGeom prst="rect">
            <a:avLst/>
          </a:prstGeom>
          <a:noFill/>
          <a:ln>
            <a:noFill/>
          </a:ln>
        </p:spPr>
        <p:txBody>
          <a:bodyPr spcFirstLastPara="1" wrap="square" lIns="0" tIns="0" rIns="0" bIns="0" anchor="t" anchorCtr="0">
            <a:noAutofit/>
          </a:bodyPr>
          <a:lstStyle/>
          <a:p>
            <a:pPr marL="88900" lvl="0" indent="0" algn="l" rtl="0">
              <a:lnSpc>
                <a:spcPct val="115000"/>
              </a:lnSpc>
              <a:spcBef>
                <a:spcPts val="600"/>
              </a:spcBef>
              <a:spcAft>
                <a:spcPts val="0"/>
              </a:spcAft>
              <a:buSzPts val="2200"/>
              <a:buNone/>
            </a:pPr>
            <a:r>
              <a:rPr lang="en-CA" sz="1100" b="1">
                <a:solidFill>
                  <a:srgbClr val="00B0F0"/>
                </a:solidFill>
              </a:rPr>
              <a:t>INTER-GROUP OPPOSITION </a:t>
            </a:r>
            <a:endParaRPr/>
          </a:p>
          <a:p>
            <a:pPr marL="88900" lvl="0" indent="0" algn="l" rtl="0">
              <a:lnSpc>
                <a:spcPct val="115000"/>
              </a:lnSpc>
              <a:spcBef>
                <a:spcPts val="600"/>
              </a:spcBef>
              <a:spcAft>
                <a:spcPts val="0"/>
              </a:spcAft>
              <a:buSzPts val="2200"/>
              <a:buNone/>
            </a:pPr>
            <a:r>
              <a:rPr lang="en-CA" sz="1100" b="1">
                <a:solidFill>
                  <a:schemeClr val="dk1"/>
                </a:solidFill>
              </a:rPr>
              <a:t>Collaborative Red-Teams: </a:t>
            </a:r>
            <a:r>
              <a:rPr lang="en-CA" sz="1100">
                <a:solidFill>
                  <a:schemeClr val="dk1"/>
                </a:solidFill>
              </a:rPr>
              <a:t>Military uses ‘red teams’ to find loopholes in a plan. Split some people on the policy team to be on a ‘red team’ for your project during development., </a:t>
            </a:r>
            <a:r>
              <a:rPr lang="en-CA" sz="1100" b="1">
                <a:solidFill>
                  <a:schemeClr val="dk1"/>
                </a:solidFill>
              </a:rPr>
              <a:t>But only</a:t>
            </a:r>
            <a:r>
              <a:rPr lang="en-CA" sz="1100">
                <a:solidFill>
                  <a:schemeClr val="dk1"/>
                </a:solidFill>
              </a:rPr>
              <a:t> from part of your group; involving outsiders like this means that their findings are more likely to be dismissed defensively</a:t>
            </a:r>
            <a:endParaRPr/>
          </a:p>
          <a:p>
            <a:pPr marL="88900" lvl="0" indent="0" algn="l" rtl="0">
              <a:lnSpc>
                <a:spcPct val="115000"/>
              </a:lnSpc>
              <a:spcBef>
                <a:spcPts val="600"/>
              </a:spcBef>
              <a:spcAft>
                <a:spcPts val="0"/>
              </a:spcAft>
              <a:buSzPts val="2200"/>
              <a:buNone/>
            </a:pPr>
            <a:endParaRPr sz="1100" b="1">
              <a:solidFill>
                <a:srgbClr val="4CC3D0"/>
              </a:solidFill>
            </a:endParaRPr>
          </a:p>
          <a:p>
            <a:pPr marL="88900" lvl="0" indent="0" algn="l" rtl="0">
              <a:lnSpc>
                <a:spcPct val="115000"/>
              </a:lnSpc>
              <a:spcBef>
                <a:spcPts val="600"/>
              </a:spcBef>
              <a:spcAft>
                <a:spcPts val="0"/>
              </a:spcAft>
              <a:buSzPts val="2200"/>
              <a:buNone/>
            </a:pPr>
            <a:r>
              <a:rPr lang="en-CA" sz="1100" b="1">
                <a:solidFill>
                  <a:srgbClr val="00B0F0"/>
                </a:solidFill>
              </a:rPr>
              <a:t>OPTIMISM BIAS </a:t>
            </a:r>
            <a:endParaRPr/>
          </a:p>
          <a:p>
            <a:pPr marL="88900" lvl="0" indent="0" algn="l" rtl="0">
              <a:lnSpc>
                <a:spcPct val="115000"/>
              </a:lnSpc>
              <a:spcBef>
                <a:spcPts val="600"/>
              </a:spcBef>
              <a:spcAft>
                <a:spcPts val="0"/>
              </a:spcAft>
              <a:buSzPts val="2200"/>
              <a:buNone/>
            </a:pPr>
            <a:r>
              <a:rPr lang="en-CA" sz="1100" b="1">
                <a:solidFill>
                  <a:schemeClr val="dk1"/>
                </a:solidFill>
              </a:rPr>
              <a:t>Conduct Pre-Mortems: </a:t>
            </a:r>
            <a:r>
              <a:rPr lang="en-CA" sz="1100">
                <a:solidFill>
                  <a:schemeClr val="dk1"/>
                </a:solidFill>
              </a:rPr>
              <a:t>imagine the future failure of the project and work backwards to ID why things went wrong. Helps explore doubts and highlights weaknesses to be addressed. Evidence that pre-mortems are successful in real-world settings but not used much in policymaking.</a:t>
            </a:r>
            <a:endParaRPr/>
          </a:p>
          <a:p>
            <a:pPr marL="88900" lvl="0" indent="0" algn="l" rtl="0">
              <a:lnSpc>
                <a:spcPct val="115000"/>
              </a:lnSpc>
              <a:spcBef>
                <a:spcPts val="600"/>
              </a:spcBef>
              <a:spcAft>
                <a:spcPts val="0"/>
              </a:spcAft>
              <a:buSzPts val="2200"/>
              <a:buNone/>
            </a:pPr>
            <a:r>
              <a:rPr lang="en-CA" sz="1100" b="1">
                <a:solidFill>
                  <a:schemeClr val="dk1"/>
                </a:solidFill>
              </a:rPr>
              <a:t>Build trials and variations in policy execution: </a:t>
            </a:r>
            <a:r>
              <a:rPr lang="en-CA" sz="1100">
                <a:solidFill>
                  <a:schemeClr val="dk1"/>
                </a:solidFill>
              </a:rPr>
              <a:t>rapid and continual experimentation provides  early feedback on whether plans are realistic. If these experiments are well constructed, they will be more difficult to dismiss, even if people are motivated to do so.</a:t>
            </a:r>
            <a:endParaRPr/>
          </a:p>
          <a:p>
            <a:pPr marL="88900" lvl="0" indent="0" algn="l" rtl="0">
              <a:lnSpc>
                <a:spcPct val="115000"/>
              </a:lnSpc>
              <a:spcBef>
                <a:spcPts val="600"/>
              </a:spcBef>
              <a:spcAft>
                <a:spcPts val="0"/>
              </a:spcAft>
              <a:buSzPts val="2200"/>
              <a:buNone/>
            </a:pPr>
            <a:r>
              <a:rPr lang="en-CA" sz="1100" b="1">
                <a:solidFill>
                  <a:schemeClr val="dk1"/>
                </a:solidFill>
              </a:rPr>
              <a:t>Reference forecasting corrections: </a:t>
            </a:r>
            <a:r>
              <a:rPr lang="en-CA" sz="1100">
                <a:solidFill>
                  <a:schemeClr val="dk1"/>
                </a:solidFill>
              </a:rPr>
              <a:t>means adjusting estimates by taking into account evidence from similar projects in the past. Use of these corrections could be expanded from infra projects to social programs.</a:t>
            </a:r>
            <a:endParaRPr/>
          </a:p>
          <a:p>
            <a:pPr marL="88900" lvl="0" indent="0" algn="l" rtl="0">
              <a:lnSpc>
                <a:spcPct val="115000"/>
              </a:lnSpc>
              <a:spcBef>
                <a:spcPts val="600"/>
              </a:spcBef>
              <a:spcAft>
                <a:spcPts val="0"/>
              </a:spcAft>
              <a:buSzPts val="2200"/>
              <a:buNone/>
            </a:pPr>
            <a:r>
              <a:rPr lang="en-CA" sz="1100" b="1">
                <a:solidFill>
                  <a:schemeClr val="dk1"/>
                </a:solidFill>
              </a:rPr>
              <a:t>Keep two estimates: </a:t>
            </a:r>
            <a:r>
              <a:rPr lang="en-CA" sz="1100">
                <a:solidFill>
                  <a:schemeClr val="dk1"/>
                </a:solidFill>
              </a:rPr>
              <a:t>evidence that judgement improved by making two estimates rather than one: use high-cost, low-impact estimate as policies developed</a:t>
            </a:r>
            <a:endParaRPr/>
          </a:p>
        </p:txBody>
      </p:sp>
      <p:sp>
        <p:nvSpPr>
          <p:cNvPr id="336" name="Google Shape;336;p21"/>
          <p:cNvSpPr txBox="1"/>
          <p:nvPr/>
        </p:nvSpPr>
        <p:spPr>
          <a:xfrm>
            <a:off x="510797" y="333375"/>
            <a:ext cx="8065936" cy="64772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FFFF"/>
              </a:buClr>
              <a:buSzPts val="2600"/>
              <a:buFont typeface="Montserrat ExtraBold"/>
              <a:buNone/>
            </a:pPr>
            <a:r>
              <a:rPr lang="en-CA" sz="2600" b="0" i="0" u="none" strike="noStrike" cap="none">
                <a:solidFill>
                  <a:srgbClr val="00B0F0"/>
                </a:solidFill>
                <a:latin typeface="Montserrat ExtraBold"/>
                <a:ea typeface="Montserrat ExtraBold"/>
                <a:cs typeface="Montserrat ExtraBold"/>
                <a:sym typeface="Montserrat ExtraBold"/>
              </a:rPr>
              <a:t>How to Combat Common Biases (ctd) </a:t>
            </a:r>
            <a:endParaRPr/>
          </a:p>
        </p:txBody>
      </p:sp>
      <p:pic>
        <p:nvPicPr>
          <p:cNvPr id="337" name="Google Shape;337;p21" descr="So Much More Progress Can Be Made-will Be Made - Team Icon Red Png -  (600x600) Png Clipart Download"/>
          <p:cNvPicPr preferRelativeResize="0"/>
          <p:nvPr/>
        </p:nvPicPr>
        <p:blipFill rotWithShape="1">
          <a:blip r:embed="rId3">
            <a:alphaModFix/>
          </a:blip>
          <a:srcRect/>
          <a:stretch/>
        </p:blipFill>
        <p:spPr>
          <a:xfrm>
            <a:off x="630048" y="1180550"/>
            <a:ext cx="533430" cy="639784"/>
          </a:xfrm>
          <a:prstGeom prst="rect">
            <a:avLst/>
          </a:prstGeom>
          <a:noFill/>
          <a:ln>
            <a:noFill/>
          </a:ln>
        </p:spPr>
      </p:pic>
      <p:pic>
        <p:nvPicPr>
          <p:cNvPr id="338" name="Google Shape;338;p21" descr="Renounce Icon - Download Renounce Icon 1715972 | Noun Project"/>
          <p:cNvPicPr preferRelativeResize="0"/>
          <p:nvPr/>
        </p:nvPicPr>
        <p:blipFill rotWithShape="1">
          <a:blip r:embed="rId4">
            <a:alphaModFix/>
          </a:blip>
          <a:srcRect/>
          <a:stretch/>
        </p:blipFill>
        <p:spPr>
          <a:xfrm>
            <a:off x="550332" y="2277453"/>
            <a:ext cx="846667" cy="846667"/>
          </a:xfrm>
          <a:prstGeom prst="rect">
            <a:avLst/>
          </a:prstGeom>
          <a:noFill/>
          <a:ln>
            <a:noFill/>
          </a:ln>
        </p:spPr>
      </p:pic>
      <p:cxnSp>
        <p:nvCxnSpPr>
          <p:cNvPr id="339" name="Google Shape;339;p21"/>
          <p:cNvCxnSpPr>
            <a:stCxn id="338" idx="1"/>
          </p:cNvCxnSpPr>
          <p:nvPr/>
        </p:nvCxnSpPr>
        <p:spPr>
          <a:xfrm rot="10800000">
            <a:off x="115032" y="2700787"/>
            <a:ext cx="435300" cy="0"/>
          </a:xfrm>
          <a:prstGeom prst="straightConnector1">
            <a:avLst/>
          </a:prstGeom>
          <a:noFill/>
          <a:ln w="76200" cap="flat" cmpd="sng">
            <a:solidFill>
              <a:srgbClr val="E51937"/>
            </a:solidFill>
            <a:prstDash val="solid"/>
            <a:round/>
            <a:headEnd type="none" w="sm" len="sm"/>
            <a:tailEnd type="triangle" w="med" len="med"/>
          </a:ln>
        </p:spPr>
      </p:cxnSp>
      <p:pic>
        <p:nvPicPr>
          <p:cNvPr id="340" name="Google Shape;340;p21" descr="Forecast Icon #233956 - Free Icons Library"/>
          <p:cNvPicPr preferRelativeResize="0"/>
          <p:nvPr/>
        </p:nvPicPr>
        <p:blipFill rotWithShape="1">
          <a:blip r:embed="rId5">
            <a:alphaModFix/>
          </a:blip>
          <a:srcRect/>
          <a:stretch/>
        </p:blipFill>
        <p:spPr>
          <a:xfrm>
            <a:off x="510797" y="3464916"/>
            <a:ext cx="861550" cy="8615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1226489f528_0_72"/>
          <p:cNvSpPr txBox="1">
            <a:spLocks noGrp="1"/>
          </p:cNvSpPr>
          <p:nvPr>
            <p:ph type="body" idx="1"/>
          </p:nvPr>
        </p:nvSpPr>
        <p:spPr>
          <a:xfrm>
            <a:off x="1396999" y="981100"/>
            <a:ext cx="7882500" cy="4033200"/>
          </a:xfrm>
          <a:prstGeom prst="rect">
            <a:avLst/>
          </a:prstGeom>
          <a:noFill/>
          <a:ln>
            <a:noFill/>
          </a:ln>
        </p:spPr>
        <p:txBody>
          <a:bodyPr spcFirstLastPara="1" wrap="square" lIns="0" tIns="0" rIns="0" bIns="0" anchor="t" anchorCtr="0">
            <a:noAutofit/>
          </a:bodyPr>
          <a:lstStyle/>
          <a:p>
            <a:pPr marL="88900" lvl="0" indent="0" algn="l" rtl="0">
              <a:lnSpc>
                <a:spcPct val="115000"/>
              </a:lnSpc>
              <a:spcBef>
                <a:spcPts val="600"/>
              </a:spcBef>
              <a:spcAft>
                <a:spcPts val="0"/>
              </a:spcAft>
              <a:buSzPts val="2200"/>
              <a:buNone/>
            </a:pPr>
            <a:r>
              <a:rPr lang="en-CA" sz="1100" b="1">
                <a:solidFill>
                  <a:srgbClr val="00B0F0"/>
                </a:solidFill>
              </a:rPr>
              <a:t>OPPOSITION ENTRE GROUPES </a:t>
            </a:r>
            <a:endParaRPr/>
          </a:p>
          <a:p>
            <a:pPr marL="88900" lvl="0" indent="0" algn="l" rtl="0">
              <a:lnSpc>
                <a:spcPct val="115000"/>
              </a:lnSpc>
              <a:spcBef>
                <a:spcPts val="600"/>
              </a:spcBef>
              <a:spcAft>
                <a:spcPts val="0"/>
              </a:spcAft>
              <a:buSzPts val="2200"/>
              <a:buNone/>
            </a:pPr>
            <a:r>
              <a:rPr lang="en-CA" sz="1100" b="1">
                <a:solidFill>
                  <a:schemeClr val="dk1"/>
                </a:solidFill>
                <a:latin typeface="Montserrat"/>
                <a:ea typeface="Montserrat"/>
                <a:cs typeface="Montserrat"/>
                <a:sym typeface="Montserrat"/>
              </a:rPr>
              <a:t>Équipes rouges collaboratives:</a:t>
            </a:r>
            <a:r>
              <a:rPr lang="en-CA" sz="1100" b="1">
                <a:solidFill>
                  <a:schemeClr val="dk1"/>
                </a:solidFill>
              </a:rPr>
              <a:t> L'armée utilise des « équipes rouges » pour trouver les failles d'un plan. Divisez certaines personnes de l'équipe chargée de l'élaboration des politiques pour qu'elles fassent partie d'une « équipes rouges »  pour votre projet au cours de son développement……..mais uniquement au sein de votre groupe; en impliquant des personnes extérieures de cette manière, leurs conclusions risquent d'être rejetées de manière défensive.</a:t>
            </a:r>
            <a:endParaRPr/>
          </a:p>
          <a:p>
            <a:pPr marL="88900" lvl="0" indent="0" algn="l" rtl="0">
              <a:spcBef>
                <a:spcPts val="600"/>
              </a:spcBef>
              <a:spcAft>
                <a:spcPts val="0"/>
              </a:spcAft>
              <a:buClr>
                <a:schemeClr val="dk1"/>
              </a:buClr>
              <a:buSzPts val="1100"/>
              <a:buFont typeface="Arial"/>
              <a:buNone/>
            </a:pPr>
            <a:endParaRPr sz="1100" b="1">
              <a:solidFill>
                <a:srgbClr val="4CC3D0"/>
              </a:solidFill>
            </a:endParaRPr>
          </a:p>
          <a:p>
            <a:pPr marL="88900" lvl="0" indent="0" algn="l" rtl="0">
              <a:lnSpc>
                <a:spcPct val="115000"/>
              </a:lnSpc>
              <a:spcBef>
                <a:spcPts val="600"/>
              </a:spcBef>
              <a:spcAft>
                <a:spcPts val="0"/>
              </a:spcAft>
              <a:buSzPts val="2200"/>
              <a:buNone/>
            </a:pPr>
            <a:r>
              <a:rPr lang="en-CA" sz="1100" b="1">
                <a:solidFill>
                  <a:srgbClr val="00B0F0"/>
                </a:solidFill>
              </a:rPr>
              <a:t>BIAIS D'OPTIMISME  </a:t>
            </a:r>
            <a:endParaRPr/>
          </a:p>
          <a:p>
            <a:pPr marL="88900" lvl="0" indent="0" algn="l" rtl="0">
              <a:lnSpc>
                <a:spcPct val="115000"/>
              </a:lnSpc>
              <a:spcBef>
                <a:spcPts val="600"/>
              </a:spcBef>
              <a:spcAft>
                <a:spcPts val="0"/>
              </a:spcAft>
              <a:buSzPts val="2200"/>
              <a:buNone/>
            </a:pPr>
            <a:r>
              <a:rPr lang="en-CA" sz="1000" b="1">
                <a:solidFill>
                  <a:schemeClr val="dk1"/>
                </a:solidFill>
                <a:latin typeface="Montserrat"/>
                <a:ea typeface="Montserrat"/>
                <a:cs typeface="Montserrat"/>
                <a:sym typeface="Montserrat"/>
              </a:rPr>
              <a:t>Réaliser des pré-mortems:</a:t>
            </a:r>
            <a:r>
              <a:rPr lang="en-CA" sz="1000" b="1">
                <a:solidFill>
                  <a:schemeClr val="dk1"/>
                </a:solidFill>
              </a:rPr>
              <a:t> imaginez l'échec futur du projet et travaillez à rebours pour identifier pourquoi les choses ont mal tourné. Cela permet d'explorer les doutes et de mettre en évidence les faiblesses à corriger. Il est prouvé que les pré-mortems sont efficaces dans le monde réel mais peu utilisés dans l'élaboration des politiques.</a:t>
            </a:r>
            <a:endParaRPr sz="2100"/>
          </a:p>
          <a:p>
            <a:pPr marL="88900" lvl="0" indent="0" algn="l" rtl="0">
              <a:lnSpc>
                <a:spcPct val="115000"/>
              </a:lnSpc>
              <a:spcBef>
                <a:spcPts val="600"/>
              </a:spcBef>
              <a:spcAft>
                <a:spcPts val="0"/>
              </a:spcAft>
              <a:buSzPts val="2200"/>
              <a:buNone/>
            </a:pPr>
            <a:r>
              <a:rPr lang="en-CA" sz="1000" b="1">
                <a:solidFill>
                  <a:schemeClr val="dk1"/>
                </a:solidFill>
                <a:latin typeface="Montserrat"/>
                <a:ea typeface="Montserrat"/>
                <a:cs typeface="Montserrat"/>
                <a:sym typeface="Montserrat"/>
              </a:rPr>
              <a:t>Construire des essais et des variations dans l'exécution des politiques:</a:t>
            </a:r>
            <a:r>
              <a:rPr lang="en-CA" sz="1000" b="1">
                <a:solidFill>
                  <a:schemeClr val="dk1"/>
                </a:solidFill>
              </a:rPr>
              <a:t> une expérimentation rapide et continue permet de savoir rapidement si les plans sont réalistes. Si ces expériences sont bien construites, elles seront plus difficiles à ignorer, même si les gens sont motivés pour l'ignorer.</a:t>
            </a:r>
            <a:endParaRPr sz="2100"/>
          </a:p>
          <a:p>
            <a:pPr marL="88900" lvl="0" indent="0" algn="l" rtl="0">
              <a:lnSpc>
                <a:spcPct val="115000"/>
              </a:lnSpc>
              <a:spcBef>
                <a:spcPts val="600"/>
              </a:spcBef>
              <a:spcAft>
                <a:spcPts val="0"/>
              </a:spcAft>
              <a:buSzPts val="2200"/>
              <a:buNone/>
            </a:pPr>
            <a:r>
              <a:rPr lang="en-CA" sz="1000" b="1">
                <a:solidFill>
                  <a:schemeClr val="dk1"/>
                </a:solidFill>
                <a:latin typeface="Montserrat"/>
                <a:ea typeface="Montserrat"/>
                <a:cs typeface="Montserrat"/>
                <a:sym typeface="Montserrat"/>
              </a:rPr>
              <a:t>Corrections des prévisions de référence:</a:t>
            </a:r>
            <a:r>
              <a:rPr lang="en-CA" sz="1000" b="1">
                <a:solidFill>
                  <a:schemeClr val="dk1"/>
                </a:solidFill>
              </a:rPr>
              <a:t> il s'agit d'ajuster les estimations en prenant en compte les données de projets similaires réalisés dans le passé. L'utilisation de ces corrections pourrait être étendue dans le cadre des projets d'infrastructure aux programmes sociaux.</a:t>
            </a:r>
            <a:endParaRPr sz="2100"/>
          </a:p>
          <a:p>
            <a:pPr marL="88900" lvl="0" indent="0" algn="l" rtl="0">
              <a:lnSpc>
                <a:spcPct val="115000"/>
              </a:lnSpc>
              <a:spcBef>
                <a:spcPts val="600"/>
              </a:spcBef>
              <a:spcAft>
                <a:spcPts val="0"/>
              </a:spcAft>
              <a:buSzPts val="2200"/>
              <a:buNone/>
            </a:pPr>
            <a:r>
              <a:rPr lang="en-CA" sz="1000" b="1">
                <a:solidFill>
                  <a:schemeClr val="dk1"/>
                </a:solidFill>
                <a:latin typeface="Montserrat"/>
                <a:ea typeface="Montserrat"/>
                <a:cs typeface="Montserrat"/>
                <a:sym typeface="Montserrat"/>
              </a:rPr>
              <a:t>Conserver deux estimations:</a:t>
            </a:r>
            <a:r>
              <a:rPr lang="en-CA" sz="1000" b="1">
                <a:solidFill>
                  <a:schemeClr val="dk1"/>
                </a:solidFill>
              </a:rPr>
              <a:t> preuve que le jugement est amélioré en faisant deux estimations plutôt qu'une: utiliser l'estimation à coût élevé et à faible impact lors de l'élaboration des politiques.</a:t>
            </a:r>
            <a:endParaRPr sz="2100"/>
          </a:p>
        </p:txBody>
      </p:sp>
      <p:sp>
        <p:nvSpPr>
          <p:cNvPr id="346" name="Google Shape;346;g1226489f528_0_72"/>
          <p:cNvSpPr txBox="1"/>
          <p:nvPr/>
        </p:nvSpPr>
        <p:spPr>
          <a:xfrm>
            <a:off x="550325" y="133575"/>
            <a:ext cx="8604900" cy="647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CA" sz="2600">
                <a:solidFill>
                  <a:schemeClr val="dk1"/>
                </a:solidFill>
                <a:latin typeface="Montserrat ExtraBold"/>
                <a:ea typeface="Montserrat ExtraBold"/>
                <a:cs typeface="Montserrat ExtraBold"/>
                <a:sym typeface="Montserrat ExtraBold"/>
              </a:rPr>
              <a:t>Comment combattre les préjugés courants (suite)</a:t>
            </a:r>
            <a:endParaRPr sz="2600">
              <a:solidFill>
                <a:schemeClr val="dk1"/>
              </a:solidFill>
              <a:latin typeface="Montserrat ExtraBold"/>
              <a:ea typeface="Montserrat ExtraBold"/>
              <a:cs typeface="Montserrat ExtraBold"/>
              <a:sym typeface="Montserrat ExtraBold"/>
            </a:endParaRPr>
          </a:p>
        </p:txBody>
      </p:sp>
      <p:pic>
        <p:nvPicPr>
          <p:cNvPr id="347" name="Google Shape;347;g1226489f528_0_72" descr="So Much More Progress Can Be Made-will Be Made - Team Icon Red Png -  (600x600) Png Clipart Download"/>
          <p:cNvPicPr preferRelativeResize="0"/>
          <p:nvPr/>
        </p:nvPicPr>
        <p:blipFill rotWithShape="1">
          <a:blip r:embed="rId3">
            <a:alphaModFix/>
          </a:blip>
          <a:srcRect/>
          <a:stretch/>
        </p:blipFill>
        <p:spPr>
          <a:xfrm>
            <a:off x="630048" y="1180550"/>
            <a:ext cx="533430" cy="639784"/>
          </a:xfrm>
          <a:prstGeom prst="rect">
            <a:avLst/>
          </a:prstGeom>
          <a:noFill/>
          <a:ln>
            <a:noFill/>
          </a:ln>
        </p:spPr>
      </p:pic>
      <p:pic>
        <p:nvPicPr>
          <p:cNvPr id="348" name="Google Shape;348;g1226489f528_0_72" descr="Renounce Icon - Download Renounce Icon 1715972 | Noun Project"/>
          <p:cNvPicPr preferRelativeResize="0"/>
          <p:nvPr/>
        </p:nvPicPr>
        <p:blipFill rotWithShape="1">
          <a:blip r:embed="rId4">
            <a:alphaModFix/>
          </a:blip>
          <a:srcRect/>
          <a:stretch/>
        </p:blipFill>
        <p:spPr>
          <a:xfrm>
            <a:off x="550332" y="2277453"/>
            <a:ext cx="846667" cy="846667"/>
          </a:xfrm>
          <a:prstGeom prst="rect">
            <a:avLst/>
          </a:prstGeom>
          <a:noFill/>
          <a:ln>
            <a:noFill/>
          </a:ln>
        </p:spPr>
      </p:pic>
      <p:cxnSp>
        <p:nvCxnSpPr>
          <p:cNvPr id="349" name="Google Shape;349;g1226489f528_0_72"/>
          <p:cNvCxnSpPr>
            <a:stCxn id="348" idx="1"/>
          </p:cNvCxnSpPr>
          <p:nvPr/>
        </p:nvCxnSpPr>
        <p:spPr>
          <a:xfrm rot="10800000">
            <a:off x="115032" y="2700787"/>
            <a:ext cx="435300" cy="0"/>
          </a:xfrm>
          <a:prstGeom prst="straightConnector1">
            <a:avLst/>
          </a:prstGeom>
          <a:noFill/>
          <a:ln w="76200" cap="flat" cmpd="sng">
            <a:solidFill>
              <a:srgbClr val="E51937"/>
            </a:solidFill>
            <a:prstDash val="solid"/>
            <a:round/>
            <a:headEnd type="none" w="sm" len="sm"/>
            <a:tailEnd type="triangle" w="med" len="med"/>
          </a:ln>
        </p:spPr>
      </p:cxnSp>
      <p:pic>
        <p:nvPicPr>
          <p:cNvPr id="350" name="Google Shape;350;g1226489f528_0_72" descr="Forecast Icon #233956 - Free Icons Library"/>
          <p:cNvPicPr preferRelativeResize="0"/>
          <p:nvPr/>
        </p:nvPicPr>
        <p:blipFill rotWithShape="1">
          <a:blip r:embed="rId5">
            <a:alphaModFix/>
          </a:blip>
          <a:srcRect/>
          <a:stretch/>
        </p:blipFill>
        <p:spPr>
          <a:xfrm>
            <a:off x="510797" y="3464916"/>
            <a:ext cx="861550" cy="8615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2"/>
          <p:cNvSpPr txBox="1">
            <a:spLocks noGrp="1"/>
          </p:cNvSpPr>
          <p:nvPr>
            <p:ph type="body" idx="1"/>
          </p:nvPr>
        </p:nvSpPr>
        <p:spPr>
          <a:xfrm>
            <a:off x="510797" y="977462"/>
            <a:ext cx="7882468" cy="4033284"/>
          </a:xfrm>
          <a:prstGeom prst="rect">
            <a:avLst/>
          </a:prstGeom>
          <a:noFill/>
          <a:ln>
            <a:noFill/>
          </a:ln>
        </p:spPr>
        <p:txBody>
          <a:bodyPr spcFirstLastPara="1" wrap="square" lIns="0" tIns="0" rIns="0" bIns="0" anchor="t" anchorCtr="0">
            <a:noAutofit/>
          </a:bodyPr>
          <a:lstStyle/>
          <a:p>
            <a:pPr marL="88900" lvl="0" indent="0" algn="l" rtl="0">
              <a:lnSpc>
                <a:spcPct val="115000"/>
              </a:lnSpc>
              <a:spcBef>
                <a:spcPts val="600"/>
              </a:spcBef>
              <a:spcAft>
                <a:spcPts val="0"/>
              </a:spcAft>
              <a:buSzPts val="2200"/>
              <a:buNone/>
            </a:pPr>
            <a:r>
              <a:rPr lang="en-CA" sz="1100" b="1">
                <a:solidFill>
                  <a:srgbClr val="00B0F0"/>
                </a:solidFill>
              </a:rPr>
              <a:t>NRCan’s Experimentation &amp; Analytics Unit: </a:t>
            </a:r>
            <a:r>
              <a:rPr lang="en-CA" sz="1100">
                <a:solidFill>
                  <a:schemeClr val="dk1"/>
                </a:solidFill>
              </a:rPr>
              <a:t>Has resources, and partnering capacity to help you develop Behavioral insights trials, design thinking, and other policy innovation processes </a:t>
            </a:r>
            <a:endParaRPr/>
          </a:p>
          <a:p>
            <a:pPr marL="88900" lvl="0" indent="0" algn="l" rtl="0">
              <a:lnSpc>
                <a:spcPct val="115000"/>
              </a:lnSpc>
              <a:spcBef>
                <a:spcPts val="600"/>
              </a:spcBef>
              <a:spcAft>
                <a:spcPts val="0"/>
              </a:spcAft>
              <a:buSzPts val="2200"/>
              <a:buNone/>
            </a:pPr>
            <a:endParaRPr sz="1100" b="1">
              <a:solidFill>
                <a:schemeClr val="dk1"/>
              </a:solidFill>
            </a:endParaRPr>
          </a:p>
          <a:p>
            <a:pPr marL="88900" lvl="0" indent="0" algn="l" rtl="0">
              <a:lnSpc>
                <a:spcPct val="115000"/>
              </a:lnSpc>
              <a:spcBef>
                <a:spcPts val="600"/>
              </a:spcBef>
              <a:spcAft>
                <a:spcPts val="0"/>
              </a:spcAft>
              <a:buSzPts val="2200"/>
              <a:buNone/>
            </a:pPr>
            <a:r>
              <a:rPr lang="en-CA" sz="1100" b="1">
                <a:solidFill>
                  <a:srgbClr val="00B0F0"/>
                </a:solidFill>
              </a:rPr>
              <a:t>PCO’s Impact and Innovation Unit: </a:t>
            </a:r>
            <a:r>
              <a:rPr lang="en-CA" sz="1100">
                <a:solidFill>
                  <a:schemeClr val="dk1"/>
                </a:solidFill>
              </a:rPr>
              <a:t>runs gov BI Trials, and can ‘loan’ scientists to help OGDs develop trials: </a:t>
            </a:r>
            <a:r>
              <a:rPr lang="en-CA" sz="1100" b="1" u="sng">
                <a:solidFill>
                  <a:srgbClr val="4CC3D0"/>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https://www.canada.ca/en/innovation-hub.html</a:t>
            </a:r>
            <a:r>
              <a:rPr lang="en-CA" sz="1100" b="1">
                <a:solidFill>
                  <a:srgbClr val="4CC3D0"/>
                </a:solidFill>
              </a:rPr>
              <a:t> </a:t>
            </a:r>
            <a:endParaRPr/>
          </a:p>
          <a:p>
            <a:pPr marL="88900" lvl="0" indent="0" algn="l" rtl="0">
              <a:lnSpc>
                <a:spcPct val="115000"/>
              </a:lnSpc>
              <a:spcBef>
                <a:spcPts val="600"/>
              </a:spcBef>
              <a:spcAft>
                <a:spcPts val="0"/>
              </a:spcAft>
              <a:buSzPts val="2200"/>
              <a:buNone/>
            </a:pPr>
            <a:r>
              <a:rPr lang="en-CA" sz="1100">
                <a:solidFill>
                  <a:schemeClr val="dk1"/>
                </a:solidFill>
              </a:rPr>
              <a:t>The team works with central agencies, departments and external organizations to:</a:t>
            </a:r>
            <a:endParaRPr/>
          </a:p>
          <a:p>
            <a:pPr marL="457200" lvl="0" indent="-368300" algn="l" rtl="0">
              <a:lnSpc>
                <a:spcPct val="115000"/>
              </a:lnSpc>
              <a:spcBef>
                <a:spcPts val="600"/>
              </a:spcBef>
              <a:spcAft>
                <a:spcPts val="0"/>
              </a:spcAft>
              <a:buSzPts val="2200"/>
              <a:buChar char="◦"/>
            </a:pPr>
            <a:r>
              <a:rPr lang="en-CA" sz="1100">
                <a:solidFill>
                  <a:schemeClr val="dk1"/>
                </a:solidFill>
              </a:rPr>
              <a:t>Reduce barriers to innovation inside of government</a:t>
            </a:r>
            <a:endParaRPr/>
          </a:p>
          <a:p>
            <a:pPr marL="457200" lvl="0" indent="-368300" algn="l" rtl="0">
              <a:lnSpc>
                <a:spcPct val="115000"/>
              </a:lnSpc>
              <a:spcBef>
                <a:spcPts val="600"/>
              </a:spcBef>
              <a:spcAft>
                <a:spcPts val="0"/>
              </a:spcAft>
              <a:buSzPts val="2200"/>
              <a:buChar char="◦"/>
            </a:pPr>
            <a:r>
              <a:rPr lang="en-CA" sz="1100">
                <a:solidFill>
                  <a:schemeClr val="dk1"/>
                </a:solidFill>
              </a:rPr>
              <a:t>Reframe problems and rethink how and where to find solutions through a co-design and co-creation approach</a:t>
            </a:r>
            <a:endParaRPr/>
          </a:p>
          <a:p>
            <a:pPr marL="457200" lvl="0" indent="-368300" algn="l" rtl="0">
              <a:lnSpc>
                <a:spcPct val="115000"/>
              </a:lnSpc>
              <a:spcBef>
                <a:spcPts val="600"/>
              </a:spcBef>
              <a:spcAft>
                <a:spcPts val="0"/>
              </a:spcAft>
              <a:buSzPts val="2200"/>
              <a:buChar char="◦"/>
            </a:pPr>
            <a:r>
              <a:rPr lang="en-CA" sz="1100">
                <a:solidFill>
                  <a:schemeClr val="dk1"/>
                </a:solidFill>
              </a:rPr>
              <a:t>Leverage the benefits of impact measurement to support evidence-based decision-making</a:t>
            </a:r>
            <a:endParaRPr/>
          </a:p>
          <a:p>
            <a:pPr marL="457200" lvl="0" indent="-368300" algn="l" rtl="0">
              <a:lnSpc>
                <a:spcPct val="115000"/>
              </a:lnSpc>
              <a:spcBef>
                <a:spcPts val="600"/>
              </a:spcBef>
              <a:spcAft>
                <a:spcPts val="0"/>
              </a:spcAft>
              <a:buSzPts val="2200"/>
              <a:buChar char="◦"/>
            </a:pPr>
            <a:r>
              <a:rPr lang="en-CA" sz="1100">
                <a:solidFill>
                  <a:schemeClr val="dk1"/>
                </a:solidFill>
              </a:rPr>
              <a:t>Through rigorous testing, deliver evidence on "what works"</a:t>
            </a:r>
            <a:endParaRPr/>
          </a:p>
        </p:txBody>
      </p:sp>
      <p:sp>
        <p:nvSpPr>
          <p:cNvPr id="356" name="Google Shape;356;p22"/>
          <p:cNvSpPr txBox="1"/>
          <p:nvPr/>
        </p:nvSpPr>
        <p:spPr>
          <a:xfrm>
            <a:off x="510797" y="333375"/>
            <a:ext cx="8065936" cy="64772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FFFF"/>
              </a:buClr>
              <a:buSzPts val="2600"/>
              <a:buFont typeface="Montserrat ExtraBold"/>
              <a:buNone/>
            </a:pPr>
            <a:r>
              <a:rPr lang="en-CA" sz="2600" b="0" i="0" u="none" strike="noStrike" cap="none">
                <a:solidFill>
                  <a:srgbClr val="00B0F0"/>
                </a:solidFill>
                <a:latin typeface="Montserrat ExtraBold"/>
                <a:ea typeface="Montserrat ExtraBold"/>
                <a:cs typeface="Montserrat ExtraBold"/>
                <a:sym typeface="Montserrat ExtraBold"/>
              </a:rPr>
              <a:t>How to do your own BI Trial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1226489f528_0_90"/>
          <p:cNvSpPr txBox="1">
            <a:spLocks noGrp="1"/>
          </p:cNvSpPr>
          <p:nvPr>
            <p:ph type="body" idx="1"/>
          </p:nvPr>
        </p:nvSpPr>
        <p:spPr>
          <a:xfrm>
            <a:off x="510797" y="977462"/>
            <a:ext cx="7882500" cy="4033200"/>
          </a:xfrm>
          <a:prstGeom prst="rect">
            <a:avLst/>
          </a:prstGeom>
          <a:noFill/>
          <a:ln>
            <a:noFill/>
          </a:ln>
        </p:spPr>
        <p:txBody>
          <a:bodyPr spcFirstLastPara="1" wrap="square" lIns="0" tIns="0" rIns="0" bIns="0" anchor="t" anchorCtr="0">
            <a:noAutofit/>
          </a:bodyPr>
          <a:lstStyle/>
          <a:p>
            <a:pPr marL="88900" lvl="0" indent="0" algn="l" rtl="0">
              <a:lnSpc>
                <a:spcPct val="115000"/>
              </a:lnSpc>
              <a:spcBef>
                <a:spcPts val="600"/>
              </a:spcBef>
              <a:spcAft>
                <a:spcPts val="0"/>
              </a:spcAft>
              <a:buSzPts val="2200"/>
              <a:buNone/>
            </a:pPr>
            <a:r>
              <a:rPr lang="en-CA" sz="1100" b="1">
                <a:solidFill>
                  <a:srgbClr val="00B0F0"/>
                </a:solidFill>
              </a:rPr>
              <a:t>L'unité d'expérimentation et d'analyse de RNCan: Elle dispose des ressources et des capacités de partenariat nécessaires pour vous aider à mettre en place des essais d'analyse comportementale, de réflexion conceptuelle et d'autres processus d'innovation politique. </a:t>
            </a:r>
            <a:endParaRPr/>
          </a:p>
          <a:p>
            <a:pPr marL="88900" lvl="0" indent="0" algn="l" rtl="0">
              <a:spcBef>
                <a:spcPts val="600"/>
              </a:spcBef>
              <a:spcAft>
                <a:spcPts val="0"/>
              </a:spcAft>
              <a:buClr>
                <a:schemeClr val="dk1"/>
              </a:buClr>
              <a:buSzPts val="2200"/>
              <a:buFont typeface="Arial"/>
              <a:buNone/>
            </a:pPr>
            <a:endParaRPr sz="1100" b="1">
              <a:solidFill>
                <a:schemeClr val="dk1"/>
              </a:solidFill>
            </a:endParaRPr>
          </a:p>
          <a:p>
            <a:pPr marL="88900" lvl="0" indent="0" algn="l" rtl="0">
              <a:lnSpc>
                <a:spcPct val="115000"/>
              </a:lnSpc>
              <a:spcBef>
                <a:spcPts val="600"/>
              </a:spcBef>
              <a:spcAft>
                <a:spcPts val="0"/>
              </a:spcAft>
              <a:buSzPts val="2200"/>
              <a:buNone/>
            </a:pPr>
            <a:r>
              <a:rPr lang="en-CA" sz="1100" b="1">
                <a:solidFill>
                  <a:schemeClr val="dk1"/>
                </a:solidFill>
              </a:rPr>
              <a:t>L'unité d'impact et d'innovation du BCP: elle gère les essais d'analyse comportementales de Gov et peut « prêter » des scientifiques pour aider les autres ministères à développer des essais : </a:t>
            </a:r>
            <a:r>
              <a:rPr lang="en-CA" sz="1100" b="1" u="sng">
                <a:solidFill>
                  <a:schemeClr val="hlink"/>
                </a:solidFill>
                <a:hlinkClick r:id="rId3"/>
              </a:rPr>
              <a:t>https://www.canada.ca/fr/centre-innovation.html</a:t>
            </a:r>
            <a:endParaRPr/>
          </a:p>
          <a:p>
            <a:pPr marL="0" lvl="0" indent="0" algn="l" rtl="0">
              <a:lnSpc>
                <a:spcPct val="115000"/>
              </a:lnSpc>
              <a:spcBef>
                <a:spcPts val="600"/>
              </a:spcBef>
              <a:spcAft>
                <a:spcPts val="0"/>
              </a:spcAft>
              <a:buNone/>
            </a:pPr>
            <a:r>
              <a:rPr lang="en-CA" sz="1100">
                <a:solidFill>
                  <a:schemeClr val="dk1"/>
                </a:solidFill>
              </a:rPr>
              <a:t>L'équipe collabore avec les agences centrales, les ministères et les organisations externes afin de:</a:t>
            </a:r>
            <a:endParaRPr sz="1100">
              <a:solidFill>
                <a:schemeClr val="dk1"/>
              </a:solidFill>
            </a:endParaRPr>
          </a:p>
          <a:p>
            <a:pPr marL="457200" lvl="0" indent="-368300" algn="l" rtl="0">
              <a:lnSpc>
                <a:spcPct val="115000"/>
              </a:lnSpc>
              <a:spcBef>
                <a:spcPts val="600"/>
              </a:spcBef>
              <a:spcAft>
                <a:spcPts val="0"/>
              </a:spcAft>
              <a:buSzPts val="2200"/>
              <a:buChar char="◦"/>
            </a:pPr>
            <a:r>
              <a:rPr lang="en-CA" sz="1100">
                <a:solidFill>
                  <a:schemeClr val="dk1"/>
                </a:solidFill>
              </a:rPr>
              <a:t>Réduire les obstacles à l'innovation au sein du gouvernement.</a:t>
            </a:r>
            <a:endParaRPr sz="1100">
              <a:solidFill>
                <a:schemeClr val="dk1"/>
              </a:solidFill>
            </a:endParaRPr>
          </a:p>
          <a:p>
            <a:pPr marL="457200" lvl="0" indent="-368300" algn="l" rtl="0">
              <a:lnSpc>
                <a:spcPct val="115000"/>
              </a:lnSpc>
              <a:spcBef>
                <a:spcPts val="600"/>
              </a:spcBef>
              <a:spcAft>
                <a:spcPts val="0"/>
              </a:spcAft>
              <a:buSzPts val="2200"/>
              <a:buChar char="◦"/>
            </a:pPr>
            <a:r>
              <a:rPr lang="en-CA" sz="1100">
                <a:solidFill>
                  <a:schemeClr val="dk1"/>
                </a:solidFill>
              </a:rPr>
              <a:t>Recadrer les problèmes et repenser comment et où trouver des solutions par une approche de co-conception et de co-création</a:t>
            </a:r>
            <a:endParaRPr sz="1100">
              <a:solidFill>
                <a:schemeClr val="dk1"/>
              </a:solidFill>
            </a:endParaRPr>
          </a:p>
          <a:p>
            <a:pPr marL="457200" lvl="0" indent="-368300" algn="l" rtl="0">
              <a:lnSpc>
                <a:spcPct val="115000"/>
              </a:lnSpc>
              <a:spcBef>
                <a:spcPts val="600"/>
              </a:spcBef>
              <a:spcAft>
                <a:spcPts val="0"/>
              </a:spcAft>
              <a:buSzPts val="2200"/>
              <a:buChar char="◦"/>
            </a:pPr>
            <a:r>
              <a:rPr lang="en-CA" sz="1100">
                <a:solidFill>
                  <a:schemeClr val="dk1"/>
                </a:solidFill>
              </a:rPr>
              <a:t>Tirer parti des avantages de la mesure de l'impact pour soutenir la prise de décision fondée sur des preuves.</a:t>
            </a:r>
            <a:endParaRPr sz="1100">
              <a:solidFill>
                <a:schemeClr val="dk1"/>
              </a:solidFill>
            </a:endParaRPr>
          </a:p>
          <a:p>
            <a:pPr marL="457200" lvl="0" indent="-368300" algn="l" rtl="0">
              <a:lnSpc>
                <a:spcPct val="115000"/>
              </a:lnSpc>
              <a:spcBef>
                <a:spcPts val="600"/>
              </a:spcBef>
              <a:spcAft>
                <a:spcPts val="0"/>
              </a:spcAft>
              <a:buSzPts val="2200"/>
              <a:buChar char="◦"/>
            </a:pPr>
            <a:r>
              <a:rPr lang="en-CA" sz="1100">
                <a:solidFill>
                  <a:schemeClr val="dk1"/>
                </a:solidFill>
              </a:rPr>
              <a:t>Grâce à des tests rigoureux, fournir des preuves de </a:t>
            </a:r>
            <a:r>
              <a:rPr lang="en-CA" sz="1100" b="1">
                <a:solidFill>
                  <a:schemeClr val="dk1"/>
                </a:solidFill>
              </a:rPr>
              <a:t>« </a:t>
            </a:r>
            <a:r>
              <a:rPr lang="en-CA" sz="1100">
                <a:solidFill>
                  <a:schemeClr val="dk1"/>
                </a:solidFill>
              </a:rPr>
              <a:t>ce qui fonctionne</a:t>
            </a:r>
            <a:r>
              <a:rPr lang="en-CA" sz="1100" b="1">
                <a:solidFill>
                  <a:schemeClr val="dk1"/>
                </a:solidFill>
              </a:rPr>
              <a:t> »</a:t>
            </a:r>
            <a:r>
              <a:rPr lang="en-CA" sz="1100">
                <a:solidFill>
                  <a:schemeClr val="dk1"/>
                </a:solidFill>
              </a:rPr>
              <a:t>.</a:t>
            </a:r>
            <a:endParaRPr sz="1100">
              <a:solidFill>
                <a:schemeClr val="dk1"/>
              </a:solidFill>
            </a:endParaRPr>
          </a:p>
        </p:txBody>
      </p:sp>
      <p:sp>
        <p:nvSpPr>
          <p:cNvPr id="362" name="Google Shape;362;g1226489f528_0_90"/>
          <p:cNvSpPr txBox="1"/>
          <p:nvPr/>
        </p:nvSpPr>
        <p:spPr>
          <a:xfrm>
            <a:off x="510800" y="192775"/>
            <a:ext cx="8710500" cy="647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CA" sz="2600">
                <a:solidFill>
                  <a:schemeClr val="dk1"/>
                </a:solidFill>
                <a:latin typeface="Montserrat ExtraBold"/>
                <a:ea typeface="Montserrat ExtraBold"/>
                <a:cs typeface="Montserrat ExtraBold"/>
                <a:sym typeface="Montserrat ExtraBold"/>
              </a:rPr>
              <a:t>Comment réaliser votre propre essai d'analyse comportementale? </a:t>
            </a:r>
            <a:endParaRPr sz="2600">
              <a:solidFill>
                <a:schemeClr val="dk1"/>
              </a:solidFill>
              <a:latin typeface="Montserrat ExtraBold"/>
              <a:ea typeface="Montserrat ExtraBold"/>
              <a:cs typeface="Montserrat ExtraBold"/>
              <a:sym typeface="Montserrat Extra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a:spLocks noGrp="1"/>
          </p:cNvSpPr>
          <p:nvPr>
            <p:ph type="title"/>
          </p:nvPr>
        </p:nvSpPr>
        <p:spPr>
          <a:xfrm>
            <a:off x="699000" y="911700"/>
            <a:ext cx="2020800"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p>
            <a:pPr marL="0" lvl="0" indent="0" algn="l" rtl="0">
              <a:lnSpc>
                <a:spcPct val="100000"/>
              </a:lnSpc>
              <a:spcBef>
                <a:spcPts val="0"/>
              </a:spcBef>
              <a:spcAft>
                <a:spcPts val="0"/>
              </a:spcAft>
              <a:buSzPts val="2600"/>
              <a:buNone/>
            </a:pPr>
            <a:r>
              <a:rPr lang="en-CA" sz="2400">
                <a:solidFill>
                  <a:schemeClr val="dk1"/>
                </a:solidFill>
              </a:rPr>
              <a:t>Rationalité limitée</a:t>
            </a:r>
            <a:endParaRPr sz="2400">
              <a:solidFill>
                <a:schemeClr val="dk1"/>
              </a:solidFill>
            </a:endParaRPr>
          </a:p>
        </p:txBody>
      </p:sp>
      <p:sp>
        <p:nvSpPr>
          <p:cNvPr id="98" name="Google Shape;98;p3"/>
          <p:cNvSpPr txBox="1">
            <a:spLocks noGrp="1"/>
          </p:cNvSpPr>
          <p:nvPr>
            <p:ph type="body" idx="1"/>
          </p:nvPr>
        </p:nvSpPr>
        <p:spPr>
          <a:xfrm>
            <a:off x="3576172" y="75351"/>
            <a:ext cx="5336855" cy="1042496"/>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600"/>
              </a:spcBef>
              <a:spcAft>
                <a:spcPts val="1000"/>
              </a:spcAft>
              <a:buSzPts val="2200"/>
              <a:buNone/>
            </a:pPr>
            <a:r>
              <a:rPr lang="en-CA" sz="1800"/>
              <a:t>Si nous avions tout le temps et toutes les ressources du monde, nous prendrions les meilleures décisions...</a:t>
            </a:r>
            <a:endParaRPr/>
          </a:p>
        </p:txBody>
      </p:sp>
      <p:pic>
        <p:nvPicPr>
          <p:cNvPr id="99" name="Google Shape;99;p3"/>
          <p:cNvPicPr preferRelativeResize="0"/>
          <p:nvPr/>
        </p:nvPicPr>
        <p:blipFill rotWithShape="1">
          <a:blip r:embed="rId3">
            <a:alphaModFix amt="58999"/>
          </a:blip>
          <a:srcRect/>
          <a:stretch/>
        </p:blipFill>
        <p:spPr>
          <a:xfrm>
            <a:off x="3823300" y="1267563"/>
            <a:ext cx="4229567" cy="3932476"/>
          </a:xfrm>
          <a:prstGeom prst="rect">
            <a:avLst/>
          </a:prstGeom>
          <a:noFill/>
          <a:ln>
            <a:noFill/>
          </a:ln>
        </p:spPr>
      </p:pic>
      <p:sp>
        <p:nvSpPr>
          <p:cNvPr id="100" name="Google Shape;100;p3"/>
          <p:cNvSpPr/>
          <p:nvPr/>
        </p:nvSpPr>
        <p:spPr>
          <a:xfrm>
            <a:off x="4402546" y="1511736"/>
            <a:ext cx="2506250" cy="2566803"/>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3"/>
          <p:cNvSpPr txBox="1"/>
          <p:nvPr/>
        </p:nvSpPr>
        <p:spPr>
          <a:xfrm>
            <a:off x="5342101" y="2932886"/>
            <a:ext cx="1548900" cy="625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CA" sz="1400" b="1" i="0" u="none" strike="noStrike" cap="none">
                <a:solidFill>
                  <a:srgbClr val="980000"/>
                </a:solidFill>
                <a:latin typeface="Montserrat"/>
                <a:ea typeface="Montserrat"/>
                <a:cs typeface="Montserrat"/>
                <a:sym typeface="Montserrat"/>
              </a:rPr>
              <a:t>Biais de confirmation</a:t>
            </a:r>
            <a:endParaRPr/>
          </a:p>
        </p:txBody>
      </p:sp>
      <p:sp>
        <p:nvSpPr>
          <p:cNvPr id="102" name="Google Shape;102;p3"/>
          <p:cNvSpPr txBox="1"/>
          <p:nvPr/>
        </p:nvSpPr>
        <p:spPr>
          <a:xfrm>
            <a:off x="4158604" y="3104865"/>
            <a:ext cx="1548900" cy="625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CA" sz="1400" b="1" i="0" u="none" strike="noStrike" cap="none">
                <a:solidFill>
                  <a:srgbClr val="980000"/>
                </a:solidFill>
                <a:latin typeface="Montserrat"/>
                <a:ea typeface="Montserrat"/>
                <a:cs typeface="Montserrat"/>
                <a:sym typeface="Montserrat"/>
              </a:rPr>
              <a:t>Biais intergroupe</a:t>
            </a:r>
            <a:endParaRPr sz="1400" b="1" i="0" u="none" strike="noStrike" cap="none">
              <a:solidFill>
                <a:srgbClr val="980000"/>
              </a:solidFill>
              <a:latin typeface="Montserrat"/>
              <a:ea typeface="Montserrat"/>
              <a:cs typeface="Montserrat"/>
              <a:sym typeface="Montserrat"/>
            </a:endParaRPr>
          </a:p>
        </p:txBody>
      </p:sp>
      <p:sp>
        <p:nvSpPr>
          <p:cNvPr id="103" name="Google Shape;103;p3"/>
          <p:cNvSpPr txBox="1"/>
          <p:nvPr/>
        </p:nvSpPr>
        <p:spPr>
          <a:xfrm>
            <a:off x="3988405" y="2391544"/>
            <a:ext cx="1548900" cy="625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CA" sz="1200" b="1" i="0" u="none" strike="noStrike" cap="none">
                <a:solidFill>
                  <a:srgbClr val="980000"/>
                </a:solidFill>
                <a:latin typeface="Montserrat"/>
                <a:ea typeface="Montserrat"/>
                <a:cs typeface="Montserrat"/>
                <a:sym typeface="Montserrat"/>
              </a:rPr>
              <a:t>Biais des incitations extrinsèques</a:t>
            </a:r>
            <a:endParaRPr sz="1200" b="1" i="0" u="none" strike="noStrike" cap="none">
              <a:solidFill>
                <a:srgbClr val="980000"/>
              </a:solidFill>
              <a:latin typeface="Montserrat"/>
              <a:ea typeface="Montserrat"/>
              <a:cs typeface="Montserrat"/>
              <a:sym typeface="Montserrat"/>
            </a:endParaRPr>
          </a:p>
        </p:txBody>
      </p:sp>
      <p:sp>
        <p:nvSpPr>
          <p:cNvPr id="104" name="Google Shape;104;p3"/>
          <p:cNvSpPr txBox="1"/>
          <p:nvPr/>
        </p:nvSpPr>
        <p:spPr>
          <a:xfrm>
            <a:off x="5942545" y="2497900"/>
            <a:ext cx="1548900" cy="625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CA" sz="1200" b="1" i="0" u="none" strike="noStrike" cap="none">
                <a:solidFill>
                  <a:srgbClr val="6FA8DC"/>
                </a:solidFill>
                <a:latin typeface="Montserrat"/>
                <a:ea typeface="Montserrat"/>
                <a:cs typeface="Montserrat"/>
                <a:sym typeface="Montserrat"/>
              </a:rPr>
              <a:t>Biais de distinction</a:t>
            </a:r>
            <a:endParaRPr/>
          </a:p>
        </p:txBody>
      </p:sp>
      <p:sp>
        <p:nvSpPr>
          <p:cNvPr id="105" name="Google Shape;105;p3"/>
          <p:cNvSpPr txBox="1"/>
          <p:nvPr/>
        </p:nvSpPr>
        <p:spPr>
          <a:xfrm>
            <a:off x="4994366" y="2413138"/>
            <a:ext cx="1548900" cy="625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CA" sz="1200" b="1" i="0" u="none" strike="noStrike" cap="none">
                <a:solidFill>
                  <a:srgbClr val="6FA8DC"/>
                </a:solidFill>
                <a:latin typeface="Montserrat"/>
                <a:ea typeface="Montserrat"/>
                <a:cs typeface="Montserrat"/>
                <a:sym typeface="Montserrat"/>
              </a:rPr>
              <a:t>Dissonance cognitive</a:t>
            </a:r>
            <a:endParaRPr/>
          </a:p>
        </p:txBody>
      </p:sp>
      <p:sp>
        <p:nvSpPr>
          <p:cNvPr id="106" name="Google Shape;106;p3"/>
          <p:cNvSpPr txBox="1"/>
          <p:nvPr/>
        </p:nvSpPr>
        <p:spPr>
          <a:xfrm>
            <a:off x="4695700" y="1890563"/>
            <a:ext cx="1548900" cy="625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CA" sz="1200" b="1" i="0" u="none" strike="noStrike" cap="none">
                <a:solidFill>
                  <a:srgbClr val="6FA8DC"/>
                </a:solidFill>
                <a:latin typeface="Montserrat"/>
                <a:ea typeface="Montserrat"/>
                <a:cs typeface="Montserrat"/>
                <a:sym typeface="Montserrat"/>
              </a:rPr>
              <a:t>Heuristique de disponibilité </a:t>
            </a:r>
            <a:endParaRPr/>
          </a:p>
        </p:txBody>
      </p:sp>
      <p:sp>
        <p:nvSpPr>
          <p:cNvPr id="107" name="Google Shape;107;p3"/>
          <p:cNvSpPr txBox="1"/>
          <p:nvPr/>
        </p:nvSpPr>
        <p:spPr>
          <a:xfrm>
            <a:off x="4958059" y="3571670"/>
            <a:ext cx="1548900" cy="625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CA" sz="1400" b="1" i="0" u="none" strike="noStrike" cap="none">
                <a:solidFill>
                  <a:srgbClr val="E06666"/>
                </a:solidFill>
                <a:latin typeface="Montserrat"/>
                <a:ea typeface="Montserrat"/>
                <a:cs typeface="Montserrat"/>
                <a:sym typeface="Montserrat"/>
              </a:rPr>
              <a:t>Biais égocentrique</a:t>
            </a:r>
            <a:endParaRPr sz="1400" b="1" i="0" u="none" strike="noStrike" cap="none">
              <a:solidFill>
                <a:srgbClr val="E06666"/>
              </a:solidFill>
              <a:latin typeface="Montserrat"/>
              <a:ea typeface="Montserrat"/>
              <a:cs typeface="Montserrat"/>
              <a:sym typeface="Montserrat"/>
            </a:endParaRPr>
          </a:p>
        </p:txBody>
      </p:sp>
      <p:sp>
        <p:nvSpPr>
          <p:cNvPr id="108" name="Google Shape;108;p3"/>
          <p:cNvSpPr txBox="1"/>
          <p:nvPr/>
        </p:nvSpPr>
        <p:spPr>
          <a:xfrm>
            <a:off x="4762855" y="1457350"/>
            <a:ext cx="1548900" cy="625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CA" sz="1400" b="1" i="0" u="none" strike="noStrike" cap="none">
                <a:solidFill>
                  <a:srgbClr val="E06666"/>
                </a:solidFill>
                <a:latin typeface="Montserrat"/>
                <a:ea typeface="Montserrat"/>
                <a:cs typeface="Montserrat"/>
                <a:sym typeface="Montserrat"/>
              </a:rPr>
              <a:t>Biais de projection</a:t>
            </a:r>
            <a:endParaRPr/>
          </a:p>
        </p:txBody>
      </p:sp>
      <p:sp>
        <p:nvSpPr>
          <p:cNvPr id="109" name="Google Shape;109;p3"/>
          <p:cNvSpPr txBox="1"/>
          <p:nvPr/>
        </p:nvSpPr>
        <p:spPr>
          <a:xfrm>
            <a:off x="2793738" y="1719226"/>
            <a:ext cx="1548900" cy="625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CA" sz="2400" b="1" i="0" u="none" strike="noStrike" cap="none">
                <a:solidFill>
                  <a:srgbClr val="92D050"/>
                </a:solidFill>
                <a:latin typeface="Montserrat"/>
                <a:ea typeface="Montserrat"/>
                <a:cs typeface="Montserrat"/>
                <a:sym typeface="Montserrat"/>
              </a:rPr>
              <a:t>Temps </a:t>
            </a:r>
            <a:endParaRPr sz="2400" b="1" i="0" u="none" strike="noStrike" cap="none">
              <a:solidFill>
                <a:srgbClr val="92D050"/>
              </a:solidFill>
              <a:latin typeface="Arial"/>
              <a:ea typeface="Arial"/>
              <a:cs typeface="Arial"/>
              <a:sym typeface="Arial"/>
            </a:endParaRPr>
          </a:p>
        </p:txBody>
      </p:sp>
      <p:sp>
        <p:nvSpPr>
          <p:cNvPr id="110" name="Google Shape;110;p3"/>
          <p:cNvSpPr txBox="1"/>
          <p:nvPr/>
        </p:nvSpPr>
        <p:spPr>
          <a:xfrm>
            <a:off x="7611413" y="1972372"/>
            <a:ext cx="1548148" cy="625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CA" sz="1200" b="1" i="0" u="none" strike="noStrike" cap="none">
                <a:solidFill>
                  <a:srgbClr val="688031"/>
                </a:solidFill>
                <a:latin typeface="Montserrat"/>
                <a:ea typeface="Montserrat"/>
                <a:cs typeface="Montserrat"/>
                <a:sym typeface="Montserrat"/>
              </a:rPr>
              <a:t>Pensées automatiques (Système 1)</a:t>
            </a:r>
            <a:endParaRPr/>
          </a:p>
          <a:p>
            <a:pPr marL="171450" marR="0" lvl="0" indent="-171450" algn="l" rtl="0">
              <a:lnSpc>
                <a:spcPct val="100000"/>
              </a:lnSpc>
              <a:spcBef>
                <a:spcPts val="0"/>
              </a:spcBef>
              <a:spcAft>
                <a:spcPts val="0"/>
              </a:spcAft>
              <a:buClr>
                <a:srgbClr val="000000"/>
              </a:buClr>
              <a:buSzPts val="1200"/>
              <a:buFont typeface="Arial"/>
              <a:buChar char="•"/>
            </a:pPr>
            <a:r>
              <a:rPr lang="en-CA" sz="1200" b="0" i="0" u="none" strike="noStrike" cap="none">
                <a:solidFill>
                  <a:srgbClr val="688031"/>
                </a:solidFill>
                <a:latin typeface="Montserrat"/>
                <a:ea typeface="Montserrat"/>
                <a:cs typeface="Montserrat"/>
                <a:sym typeface="Montserrat"/>
              </a:rPr>
              <a:t>Rapide</a:t>
            </a:r>
            <a:endParaRPr sz="1200" b="0" i="0" u="none" strike="noStrike" cap="none">
              <a:solidFill>
                <a:srgbClr val="688031"/>
              </a:solidFill>
              <a:latin typeface="Montserrat"/>
              <a:ea typeface="Montserrat"/>
              <a:cs typeface="Montserrat"/>
              <a:sym typeface="Montserrat"/>
            </a:endParaRPr>
          </a:p>
          <a:p>
            <a:pPr marL="171450" marR="0" lvl="0" indent="-171450" algn="l" rtl="0">
              <a:lnSpc>
                <a:spcPct val="100000"/>
              </a:lnSpc>
              <a:spcBef>
                <a:spcPts val="0"/>
              </a:spcBef>
              <a:spcAft>
                <a:spcPts val="0"/>
              </a:spcAft>
              <a:buClr>
                <a:srgbClr val="000000"/>
              </a:buClr>
              <a:buSzPts val="1200"/>
              <a:buFont typeface="Arial"/>
              <a:buChar char="•"/>
            </a:pPr>
            <a:r>
              <a:rPr lang="en-CA" sz="1200" b="0" i="0" u="none" strike="noStrike" cap="none">
                <a:solidFill>
                  <a:srgbClr val="688031"/>
                </a:solidFill>
                <a:latin typeface="Montserrat"/>
                <a:ea typeface="Montserrat"/>
                <a:cs typeface="Montserrat"/>
                <a:sym typeface="Montserrat"/>
              </a:rPr>
              <a:t>Facile </a:t>
            </a:r>
            <a:endParaRPr/>
          </a:p>
          <a:p>
            <a:pPr marL="171450" marR="0" lvl="0" indent="-171450" algn="l" rtl="0">
              <a:lnSpc>
                <a:spcPct val="100000"/>
              </a:lnSpc>
              <a:spcBef>
                <a:spcPts val="0"/>
              </a:spcBef>
              <a:spcAft>
                <a:spcPts val="0"/>
              </a:spcAft>
              <a:buClr>
                <a:srgbClr val="000000"/>
              </a:buClr>
              <a:buSzPts val="1200"/>
              <a:buFont typeface="Arial"/>
              <a:buChar char="•"/>
            </a:pPr>
            <a:r>
              <a:rPr lang="en-CA" sz="1200" b="0" i="0" u="none" strike="noStrike" cap="none">
                <a:solidFill>
                  <a:srgbClr val="688031"/>
                </a:solidFill>
                <a:latin typeface="Montserrat"/>
                <a:ea typeface="Montserrat"/>
                <a:cs typeface="Montserrat"/>
                <a:sym typeface="Montserrat"/>
              </a:rPr>
              <a:t>Pratique</a:t>
            </a:r>
            <a:endParaRPr/>
          </a:p>
        </p:txBody>
      </p:sp>
      <p:sp>
        <p:nvSpPr>
          <p:cNvPr id="111" name="Google Shape;111;p3"/>
          <p:cNvSpPr txBox="1"/>
          <p:nvPr/>
        </p:nvSpPr>
        <p:spPr>
          <a:xfrm>
            <a:off x="3819897" y="1759252"/>
            <a:ext cx="1191300" cy="625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CA" sz="2400" b="1" i="0" u="none" strike="noStrike" cap="none">
                <a:solidFill>
                  <a:srgbClr val="93C47D"/>
                </a:solidFill>
                <a:latin typeface="Montserrat"/>
                <a:ea typeface="Montserrat"/>
                <a:cs typeface="Montserrat"/>
                <a:sym typeface="Montserrat"/>
              </a:rPr>
              <a:t>+ </a:t>
            </a:r>
            <a:endParaRPr sz="2400" b="1" i="0" u="none" strike="noStrike" cap="none">
              <a:solidFill>
                <a:srgbClr val="93C47D"/>
              </a:solidFill>
              <a:latin typeface="Arial"/>
              <a:ea typeface="Arial"/>
              <a:cs typeface="Arial"/>
              <a:sym typeface="Arial"/>
            </a:endParaRPr>
          </a:p>
        </p:txBody>
      </p:sp>
      <p:sp>
        <p:nvSpPr>
          <p:cNvPr id="112" name="Google Shape;112;p3"/>
          <p:cNvSpPr txBox="1"/>
          <p:nvPr/>
        </p:nvSpPr>
        <p:spPr>
          <a:xfrm>
            <a:off x="6431723" y="1780846"/>
            <a:ext cx="1191300" cy="625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CA" sz="2400" b="1" i="0" u="none" strike="noStrike" cap="none">
                <a:solidFill>
                  <a:srgbClr val="93C47D"/>
                </a:solidFill>
                <a:latin typeface="Montserrat"/>
                <a:ea typeface="Montserrat"/>
                <a:cs typeface="Montserrat"/>
                <a:sym typeface="Montserrat"/>
              </a:rPr>
              <a:t>= </a:t>
            </a:r>
            <a:endParaRPr sz="2400" b="1" i="0" u="none" strike="noStrike" cap="none">
              <a:solidFill>
                <a:srgbClr val="93C47D"/>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par>
                          <p:cTn id="7" fill="hold">
                            <p:stCondLst>
                              <p:cond delay="1"/>
                            </p:stCondLst>
                            <p:childTnLst>
                              <p:par>
                                <p:cTn id="8" presetID="1" presetClass="entr" presetSubtype="0" fill="hold" nodeType="afterEffect">
                                  <p:stCondLst>
                                    <p:cond delay="0"/>
                                  </p:stCondLst>
                                  <p:childTnLst>
                                    <p:set>
                                      <p:cBhvr>
                                        <p:cTn id="9" dur="1" fill="hold">
                                          <p:stCondLst>
                                            <p:cond delay="0"/>
                                          </p:stCondLst>
                                        </p:cTn>
                                        <p:tgtEl>
                                          <p:spTgt spid="106"/>
                                        </p:tgtEl>
                                        <p:attrNameLst>
                                          <p:attrName>style.visibility</p:attrName>
                                        </p:attrNameLst>
                                      </p:cBhvr>
                                      <p:to>
                                        <p:strVal val="visible"/>
                                      </p:to>
                                    </p:set>
                                  </p:childTnLst>
                                </p:cTn>
                              </p:par>
                            </p:childTnLst>
                          </p:cTn>
                        </p:par>
                        <p:par>
                          <p:cTn id="10" fill="hold">
                            <p:stCondLst>
                              <p:cond delay="2"/>
                            </p:stCondLst>
                            <p:childTnLst>
                              <p:par>
                                <p:cTn id="11" presetID="1" presetClass="entr" presetSubtype="0" fill="hold" nodeType="afterEffect">
                                  <p:stCondLst>
                                    <p:cond delay="0"/>
                                  </p:stCondLst>
                                  <p:childTnLst>
                                    <p:set>
                                      <p:cBhvr>
                                        <p:cTn id="12" dur="1" fill="hold">
                                          <p:stCondLst>
                                            <p:cond delay="0"/>
                                          </p:stCondLst>
                                        </p:cTn>
                                        <p:tgtEl>
                                          <p:spTgt spid="103"/>
                                        </p:tgtEl>
                                        <p:attrNameLst>
                                          <p:attrName>style.visibility</p:attrName>
                                        </p:attrNameLst>
                                      </p:cBhvr>
                                      <p:to>
                                        <p:strVal val="visible"/>
                                      </p:to>
                                    </p:set>
                                  </p:childTnLst>
                                </p:cTn>
                              </p:par>
                            </p:childTnLst>
                          </p:cTn>
                        </p:par>
                        <p:par>
                          <p:cTn id="13" fill="hold">
                            <p:stCondLst>
                              <p:cond delay="3"/>
                            </p:stCondLst>
                            <p:childTnLst>
                              <p:par>
                                <p:cTn id="14" presetID="1" presetClass="entr" presetSubtype="0" fill="hold" nodeType="afterEffect">
                                  <p:stCondLst>
                                    <p:cond delay="0"/>
                                  </p:stCondLst>
                                  <p:childTnLst>
                                    <p:set>
                                      <p:cBhvr>
                                        <p:cTn id="15" dur="1" fill="hold">
                                          <p:stCondLst>
                                            <p:cond delay="0"/>
                                          </p:stCondLst>
                                        </p:cTn>
                                        <p:tgtEl>
                                          <p:spTgt spid="104"/>
                                        </p:tgtEl>
                                        <p:attrNameLst>
                                          <p:attrName>style.visibility</p:attrName>
                                        </p:attrNameLst>
                                      </p:cBhvr>
                                      <p:to>
                                        <p:strVal val="visible"/>
                                      </p:to>
                                    </p:set>
                                  </p:childTnLst>
                                </p:cTn>
                              </p:par>
                            </p:childTnLst>
                          </p:cTn>
                        </p:par>
                        <p:par>
                          <p:cTn id="16" fill="hold">
                            <p:stCondLst>
                              <p:cond delay="4"/>
                            </p:stCondLst>
                            <p:childTnLst>
                              <p:par>
                                <p:cTn id="17" presetID="1" presetClass="entr" presetSubtype="0"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par>
                          <p:cTn id="19" fill="hold">
                            <p:stCondLst>
                              <p:cond delay="5"/>
                            </p:stCondLst>
                            <p:childTnLst>
                              <p:par>
                                <p:cTn id="20" presetID="1" presetClass="entr" presetSubtype="0" fill="hold" nodeType="afterEffect">
                                  <p:stCondLst>
                                    <p:cond delay="0"/>
                                  </p:stCondLst>
                                  <p:childTnLst>
                                    <p:set>
                                      <p:cBhvr>
                                        <p:cTn id="21" dur="1" fill="hold">
                                          <p:stCondLst>
                                            <p:cond delay="0"/>
                                          </p:stCondLst>
                                        </p:cTn>
                                        <p:tgtEl>
                                          <p:spTgt spid="107"/>
                                        </p:tgtEl>
                                        <p:attrNameLst>
                                          <p:attrName>style.visibility</p:attrName>
                                        </p:attrNameLst>
                                      </p:cBhvr>
                                      <p:to>
                                        <p:strVal val="visible"/>
                                      </p:to>
                                    </p:set>
                                  </p:childTnLst>
                                </p:cTn>
                              </p:par>
                            </p:childTnLst>
                          </p:cTn>
                        </p:par>
                        <p:par>
                          <p:cTn id="22" fill="hold">
                            <p:stCondLst>
                              <p:cond delay="6"/>
                            </p:stCondLst>
                            <p:childTnLst>
                              <p:par>
                                <p:cTn id="23" presetID="1" presetClass="entr" presetSubtype="0" fill="hold" nodeType="afterEffect">
                                  <p:stCondLst>
                                    <p:cond delay="0"/>
                                  </p:stCondLst>
                                  <p:childTnLst>
                                    <p:set>
                                      <p:cBhvr>
                                        <p:cTn id="24" dur="1" fill="hold">
                                          <p:stCondLst>
                                            <p:cond delay="0"/>
                                          </p:stCondLst>
                                        </p:cTn>
                                        <p:tgtEl>
                                          <p:spTgt spid="105"/>
                                        </p:tgtEl>
                                        <p:attrNameLst>
                                          <p:attrName>style.visibility</p:attrName>
                                        </p:attrNameLst>
                                      </p:cBhvr>
                                      <p:to>
                                        <p:strVal val="visible"/>
                                      </p:to>
                                    </p:set>
                                  </p:childTnLst>
                                </p:cTn>
                              </p:par>
                            </p:childTnLst>
                          </p:cTn>
                        </p:par>
                        <p:par>
                          <p:cTn id="25" fill="hold">
                            <p:stCondLst>
                              <p:cond delay="7"/>
                            </p:stCondLst>
                            <p:childTnLst>
                              <p:par>
                                <p:cTn id="26" presetID="1" presetClass="entr" presetSubtype="0" fill="hold" nodeType="afterEffect">
                                  <p:stCondLst>
                                    <p:cond delay="0"/>
                                  </p:stCondLst>
                                  <p:childTnLst>
                                    <p:set>
                                      <p:cBhvr>
                                        <p:cTn id="27" dur="1" fill="hold">
                                          <p:stCondLst>
                                            <p:cond delay="0"/>
                                          </p:stCondLst>
                                        </p:cTn>
                                        <p:tgtEl>
                                          <p:spTgt spid="10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1"/>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09"/>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1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6"/>
          <p:cNvSpPr txBox="1">
            <a:spLocks noGrp="1"/>
          </p:cNvSpPr>
          <p:nvPr>
            <p:ph type="ctrTitle"/>
          </p:nvPr>
        </p:nvSpPr>
        <p:spPr>
          <a:xfrm>
            <a:off x="2302050" y="1223200"/>
            <a:ext cx="4539900" cy="26970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p>
            <a:pPr marL="0" lvl="0" indent="0" algn="ctr" rtl="0">
              <a:lnSpc>
                <a:spcPct val="100000"/>
              </a:lnSpc>
              <a:spcBef>
                <a:spcPts val="0"/>
              </a:spcBef>
              <a:spcAft>
                <a:spcPts val="0"/>
              </a:spcAft>
              <a:buSzPts val="3600"/>
              <a:buNone/>
            </a:pPr>
            <a:r>
              <a:rPr lang="en-CA"/>
              <a:t>Appendix/</a:t>
            </a:r>
            <a:r>
              <a:rPr lang="en-CA">
                <a:solidFill>
                  <a:schemeClr val="dk1"/>
                </a:solidFill>
              </a:rPr>
              <a:t>Annexe</a:t>
            </a:r>
            <a:endParaRPr>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1226489f528_0_103"/>
          <p:cNvSpPr txBox="1">
            <a:spLocks noGrp="1"/>
          </p:cNvSpPr>
          <p:nvPr>
            <p:ph type="body" idx="1"/>
          </p:nvPr>
        </p:nvSpPr>
        <p:spPr>
          <a:xfrm>
            <a:off x="510796" y="977462"/>
            <a:ext cx="8189100" cy="4033200"/>
          </a:xfrm>
          <a:prstGeom prst="rect">
            <a:avLst/>
          </a:prstGeom>
          <a:noFill/>
          <a:ln>
            <a:noFill/>
          </a:ln>
        </p:spPr>
        <p:txBody>
          <a:bodyPr spcFirstLastPara="1" wrap="square" lIns="0" tIns="0" rIns="0" bIns="0" anchor="t" anchorCtr="0">
            <a:noAutofit/>
          </a:bodyPr>
          <a:lstStyle/>
          <a:p>
            <a:pPr marL="88900" lvl="0" indent="0" algn="l" rtl="0">
              <a:lnSpc>
                <a:spcPct val="115000"/>
              </a:lnSpc>
              <a:spcBef>
                <a:spcPts val="600"/>
              </a:spcBef>
              <a:spcAft>
                <a:spcPts val="0"/>
              </a:spcAft>
              <a:buSzPts val="2200"/>
              <a:buNone/>
            </a:pPr>
            <a:r>
              <a:rPr lang="en-CA" sz="1400" b="1">
                <a:solidFill>
                  <a:srgbClr val="4CC3D0"/>
                </a:solidFill>
              </a:rPr>
              <a:t>Make your goal public: </a:t>
            </a:r>
            <a:r>
              <a:rPr lang="en-CA" sz="1400">
                <a:solidFill>
                  <a:schemeClr val="dk1"/>
                </a:solidFill>
              </a:rPr>
              <a:t>according to ‘social norm’ if you make yourself publicly accountable, you want to work harder to save yourself the humiliation if you didn’t try to meet your goal.</a:t>
            </a:r>
            <a:endParaRPr/>
          </a:p>
          <a:p>
            <a:pPr marL="88900" lvl="0" indent="0" algn="l" rtl="0">
              <a:lnSpc>
                <a:spcPct val="115000"/>
              </a:lnSpc>
              <a:spcBef>
                <a:spcPts val="600"/>
              </a:spcBef>
              <a:spcAft>
                <a:spcPts val="0"/>
              </a:spcAft>
              <a:buSzPts val="2200"/>
              <a:buNone/>
            </a:pPr>
            <a:r>
              <a:rPr lang="en-CA" sz="1400" b="1">
                <a:solidFill>
                  <a:srgbClr val="4CC3D0"/>
                </a:solidFill>
              </a:rPr>
              <a:t>Create an incentive / disincentive when you hit certain targets: </a:t>
            </a:r>
            <a:r>
              <a:rPr lang="en-CA" sz="1400">
                <a:solidFill>
                  <a:schemeClr val="dk1"/>
                </a:solidFill>
              </a:rPr>
              <a:t>Pro-tip – loss aversion says we hate to lose things, more than we like to gain things (it has to hurt)</a:t>
            </a:r>
            <a:endParaRPr/>
          </a:p>
          <a:p>
            <a:pPr marL="88900" lvl="0" indent="0" algn="l" rtl="0">
              <a:lnSpc>
                <a:spcPct val="115000"/>
              </a:lnSpc>
              <a:spcBef>
                <a:spcPts val="600"/>
              </a:spcBef>
              <a:spcAft>
                <a:spcPts val="0"/>
              </a:spcAft>
              <a:buSzPts val="2200"/>
              <a:buNone/>
            </a:pPr>
            <a:r>
              <a:rPr lang="en-CA" sz="1400" b="1">
                <a:solidFill>
                  <a:srgbClr val="4CC3D0"/>
                </a:solidFill>
              </a:rPr>
              <a:t>Do it with a Friend! </a:t>
            </a:r>
            <a:r>
              <a:rPr lang="en-CA" sz="1400">
                <a:solidFill>
                  <a:schemeClr val="dk1"/>
                </a:solidFill>
              </a:rPr>
              <a:t>You don’t feel alone, and you have someone to encourage you. </a:t>
            </a:r>
            <a:endParaRPr sz="1400" b="1">
              <a:solidFill>
                <a:schemeClr val="dk1"/>
              </a:solidFill>
            </a:endParaRPr>
          </a:p>
          <a:p>
            <a:pPr marL="88900" lvl="0" indent="0" algn="l" rtl="0">
              <a:lnSpc>
                <a:spcPct val="115000"/>
              </a:lnSpc>
              <a:spcBef>
                <a:spcPts val="600"/>
              </a:spcBef>
              <a:spcAft>
                <a:spcPts val="0"/>
              </a:spcAft>
              <a:buSzPts val="2200"/>
              <a:buNone/>
            </a:pPr>
            <a:r>
              <a:rPr lang="en-CA" sz="1400" b="1">
                <a:solidFill>
                  <a:srgbClr val="4CC3D0"/>
                </a:solidFill>
              </a:rPr>
              <a:t>Use a Commitment Contract with a friend: </a:t>
            </a:r>
            <a:r>
              <a:rPr lang="en-CA" sz="1400">
                <a:solidFill>
                  <a:schemeClr val="dk1"/>
                </a:solidFill>
              </a:rPr>
              <a:t>Wage a bet with $$ like </a:t>
            </a:r>
            <a:r>
              <a:rPr lang="en-CA" sz="1400" u="sng">
                <a:solidFill>
                  <a:schemeClr val="dk1"/>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this Yale professor </a:t>
            </a:r>
            <a:r>
              <a:rPr lang="en-CA" sz="1400">
                <a:solidFill>
                  <a:schemeClr val="dk1"/>
                </a:solidFill>
              </a:rPr>
              <a:t>.</a:t>
            </a:r>
            <a:endParaRPr/>
          </a:p>
          <a:p>
            <a:pPr marL="88900" lvl="0" indent="0" algn="l" rtl="0">
              <a:lnSpc>
                <a:spcPct val="115000"/>
              </a:lnSpc>
              <a:spcBef>
                <a:spcPts val="600"/>
              </a:spcBef>
              <a:spcAft>
                <a:spcPts val="0"/>
              </a:spcAft>
              <a:buSzPts val="2200"/>
              <a:buNone/>
            </a:pPr>
            <a:r>
              <a:rPr lang="en-CA" sz="1400" b="1">
                <a:solidFill>
                  <a:srgbClr val="4CC3D0"/>
                </a:solidFill>
              </a:rPr>
              <a:t>Think about the backup plan you need when you fail </a:t>
            </a:r>
            <a:r>
              <a:rPr lang="en-CA" sz="1400">
                <a:solidFill>
                  <a:schemeClr val="dk1"/>
                </a:solidFill>
              </a:rPr>
              <a:t>e.g. I know I eat unhealthy foods when I’m stressed, so I should drink a Bubly instead. </a:t>
            </a:r>
            <a:endParaRPr sz="1400" b="1">
              <a:solidFill>
                <a:schemeClr val="dk1"/>
              </a:solidFill>
            </a:endParaRPr>
          </a:p>
          <a:p>
            <a:pPr marL="88900" lvl="0" indent="0" algn="l" rtl="0">
              <a:lnSpc>
                <a:spcPct val="115000"/>
              </a:lnSpc>
              <a:spcBef>
                <a:spcPts val="600"/>
              </a:spcBef>
              <a:spcAft>
                <a:spcPts val="0"/>
              </a:spcAft>
              <a:buSzPts val="2200"/>
              <a:buNone/>
            </a:pPr>
            <a:r>
              <a:rPr lang="en-CA" sz="1400" b="1">
                <a:solidFill>
                  <a:srgbClr val="4CC3D0"/>
                </a:solidFill>
              </a:rPr>
              <a:t>For help, use </a:t>
            </a:r>
            <a:r>
              <a:rPr lang="en-CA" sz="1400" b="1" u="sng">
                <a:solidFill>
                  <a:schemeClr val="dk1"/>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https://www.stickk.com/</a:t>
            </a:r>
            <a:r>
              <a:rPr lang="en-CA" sz="1400" b="1">
                <a:solidFill>
                  <a:schemeClr val="dk1"/>
                </a:solidFill>
              </a:rPr>
              <a:t> -  </a:t>
            </a:r>
            <a:r>
              <a:rPr lang="en-CA" sz="1400">
                <a:solidFill>
                  <a:schemeClr val="dk1"/>
                </a:solidFill>
              </a:rPr>
              <a:t>Choose a goal, choose your stakes and even choose whether you want a third-party referee to rule on whether you achieved your goal. If putting up money is not for you, you can put up your reputation: Post your goal and give us a list of friends. We will tell them if you succeed or fail.</a:t>
            </a:r>
            <a:endParaRPr/>
          </a:p>
        </p:txBody>
      </p:sp>
      <p:sp>
        <p:nvSpPr>
          <p:cNvPr id="373" name="Google Shape;373;g1226489f528_0_103"/>
          <p:cNvSpPr txBox="1"/>
          <p:nvPr/>
        </p:nvSpPr>
        <p:spPr>
          <a:xfrm>
            <a:off x="510797" y="333375"/>
            <a:ext cx="8065800" cy="647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FFFF"/>
              </a:buClr>
              <a:buSzPts val="2600"/>
              <a:buFont typeface="Montserrat ExtraBold"/>
              <a:buNone/>
            </a:pPr>
            <a:r>
              <a:rPr lang="en-CA" sz="2600" b="0" i="0" u="none" strike="noStrike" cap="none">
                <a:solidFill>
                  <a:srgbClr val="4CC3D0"/>
                </a:solidFill>
                <a:latin typeface="Montserrat ExtraBold"/>
                <a:ea typeface="Montserrat ExtraBold"/>
                <a:cs typeface="Montserrat ExtraBold"/>
                <a:sym typeface="Montserrat ExtraBold"/>
              </a:rPr>
              <a:t>How to Meet Your Goals According to BI</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3"/>
          <p:cNvSpPr txBox="1">
            <a:spLocks noGrp="1"/>
          </p:cNvSpPr>
          <p:nvPr>
            <p:ph type="body" idx="1"/>
          </p:nvPr>
        </p:nvSpPr>
        <p:spPr>
          <a:xfrm>
            <a:off x="510796" y="977462"/>
            <a:ext cx="8189100" cy="4033200"/>
          </a:xfrm>
          <a:prstGeom prst="rect">
            <a:avLst/>
          </a:prstGeom>
          <a:noFill/>
          <a:ln>
            <a:noFill/>
          </a:ln>
        </p:spPr>
        <p:txBody>
          <a:bodyPr spcFirstLastPara="1" wrap="square" lIns="0" tIns="0" rIns="0" bIns="0" anchor="t" anchorCtr="0">
            <a:noAutofit/>
          </a:bodyPr>
          <a:lstStyle/>
          <a:p>
            <a:pPr marL="88900" lvl="0" indent="0" algn="l" rtl="0">
              <a:lnSpc>
                <a:spcPct val="115000"/>
              </a:lnSpc>
              <a:spcBef>
                <a:spcPts val="600"/>
              </a:spcBef>
              <a:spcAft>
                <a:spcPts val="0"/>
              </a:spcAft>
              <a:buClr>
                <a:schemeClr val="dk1"/>
              </a:buClr>
              <a:buSzPts val="1100"/>
              <a:buFont typeface="Arial"/>
              <a:buNone/>
            </a:pPr>
            <a:r>
              <a:rPr lang="en-CA" sz="1300" b="1">
                <a:solidFill>
                  <a:schemeClr val="dk1"/>
                </a:solidFill>
                <a:latin typeface="Montserrat"/>
                <a:ea typeface="Montserrat"/>
                <a:cs typeface="Montserrat"/>
                <a:sym typeface="Montserrat"/>
              </a:rPr>
              <a:t>Rendez votre objectif public: </a:t>
            </a:r>
            <a:r>
              <a:rPr lang="en-CA" sz="1300" b="1">
                <a:solidFill>
                  <a:schemeClr val="dk1"/>
                </a:solidFill>
              </a:rPr>
              <a:t>selon la « norme sociale », si vous vous rendez publiquement responsable, vous voudrez travailler plus dur pour vous épargner l'humiliation de ne pas avoir essayé d'atteindre votre objectif. </a:t>
            </a:r>
            <a:endParaRPr sz="1300" b="1">
              <a:solidFill>
                <a:schemeClr val="dk1"/>
              </a:solidFill>
            </a:endParaRPr>
          </a:p>
          <a:p>
            <a:pPr marL="88900" lvl="0" indent="0" algn="l" rtl="0">
              <a:lnSpc>
                <a:spcPct val="115000"/>
              </a:lnSpc>
              <a:spcBef>
                <a:spcPts val="600"/>
              </a:spcBef>
              <a:spcAft>
                <a:spcPts val="0"/>
              </a:spcAft>
              <a:buClr>
                <a:schemeClr val="dk1"/>
              </a:buClr>
              <a:buSzPts val="1100"/>
              <a:buFont typeface="Arial"/>
              <a:buNone/>
            </a:pPr>
            <a:r>
              <a:rPr lang="en-CA" sz="1300" b="1">
                <a:solidFill>
                  <a:schemeClr val="dk1"/>
                </a:solidFill>
                <a:latin typeface="Montserrat"/>
                <a:ea typeface="Montserrat"/>
                <a:cs typeface="Montserrat"/>
                <a:sym typeface="Montserrat"/>
              </a:rPr>
              <a:t>Créez une incitation ou une dissuasion lorsque vous atteignez certains objectifs:</a:t>
            </a:r>
            <a:r>
              <a:rPr lang="en-CA" sz="1300" b="1">
                <a:solidFill>
                  <a:schemeClr val="dk1"/>
                </a:solidFill>
              </a:rPr>
              <a:t> Pro-tip - l'aversion pour la perte dit que nous détestons perdre des choses, plus que nous aimons en gagner (cela doit faire mal).</a:t>
            </a:r>
            <a:endParaRPr sz="1300" b="1">
              <a:solidFill>
                <a:schemeClr val="dk1"/>
              </a:solidFill>
            </a:endParaRPr>
          </a:p>
          <a:p>
            <a:pPr marL="88900" lvl="0" indent="0" algn="l" rtl="0">
              <a:lnSpc>
                <a:spcPct val="115000"/>
              </a:lnSpc>
              <a:spcBef>
                <a:spcPts val="600"/>
              </a:spcBef>
              <a:spcAft>
                <a:spcPts val="0"/>
              </a:spcAft>
              <a:buClr>
                <a:schemeClr val="dk1"/>
              </a:buClr>
              <a:buSzPts val="1100"/>
              <a:buFont typeface="Arial"/>
              <a:buNone/>
            </a:pPr>
            <a:r>
              <a:rPr lang="en-CA" sz="1300" b="1">
                <a:solidFill>
                  <a:schemeClr val="dk1"/>
                </a:solidFill>
                <a:latin typeface="Montserrat"/>
                <a:ea typeface="Montserrat"/>
                <a:cs typeface="Montserrat"/>
                <a:sym typeface="Montserrat"/>
              </a:rPr>
              <a:t>Faites-le avec un ami!</a:t>
            </a:r>
            <a:r>
              <a:rPr lang="en-CA" sz="1300" b="1">
                <a:solidFill>
                  <a:schemeClr val="dk1"/>
                </a:solidFill>
              </a:rPr>
              <a:t> Vous ne vous sentez pas seul et vous avez quelqu'un pour vous encourager. </a:t>
            </a:r>
            <a:endParaRPr sz="1300" b="1">
              <a:solidFill>
                <a:schemeClr val="dk1"/>
              </a:solidFill>
            </a:endParaRPr>
          </a:p>
          <a:p>
            <a:pPr marL="88900" lvl="0" indent="0" algn="l" rtl="0">
              <a:lnSpc>
                <a:spcPct val="115000"/>
              </a:lnSpc>
              <a:spcBef>
                <a:spcPts val="600"/>
              </a:spcBef>
              <a:spcAft>
                <a:spcPts val="0"/>
              </a:spcAft>
              <a:buClr>
                <a:schemeClr val="dk1"/>
              </a:buClr>
              <a:buSzPts val="1100"/>
              <a:buFont typeface="Arial"/>
              <a:buNone/>
            </a:pPr>
            <a:r>
              <a:rPr lang="en-CA" sz="1300" b="1">
                <a:solidFill>
                  <a:schemeClr val="dk1"/>
                </a:solidFill>
                <a:latin typeface="Montserrat"/>
                <a:ea typeface="Montserrat"/>
                <a:cs typeface="Montserrat"/>
                <a:sym typeface="Montserrat"/>
              </a:rPr>
              <a:t>Utilisez un contrat d'engagement avec un ami:</a:t>
            </a:r>
            <a:r>
              <a:rPr lang="en-CA" sz="1300" b="1">
                <a:solidFill>
                  <a:schemeClr val="dk1"/>
                </a:solidFill>
              </a:rPr>
              <a:t> Faites un pari avec $$$ comme </a:t>
            </a:r>
            <a:r>
              <a:rPr lang="en-CA" sz="1300" b="1" u="sng">
                <a:solidFill>
                  <a:schemeClr val="hlink"/>
                </a:solidFill>
                <a:hlinkClick r:id="rId3"/>
              </a:rPr>
              <a:t>ce professeur de Yale</a:t>
            </a:r>
            <a:r>
              <a:rPr lang="en-CA" sz="1300" b="1">
                <a:solidFill>
                  <a:schemeClr val="dk1"/>
                </a:solidFill>
              </a:rPr>
              <a:t>.</a:t>
            </a:r>
            <a:endParaRPr sz="1300" b="1">
              <a:solidFill>
                <a:schemeClr val="dk1"/>
              </a:solidFill>
            </a:endParaRPr>
          </a:p>
          <a:p>
            <a:pPr marL="88900" lvl="0" indent="0" algn="l" rtl="0">
              <a:lnSpc>
                <a:spcPct val="115000"/>
              </a:lnSpc>
              <a:spcBef>
                <a:spcPts val="600"/>
              </a:spcBef>
              <a:spcAft>
                <a:spcPts val="0"/>
              </a:spcAft>
              <a:buClr>
                <a:schemeClr val="dk1"/>
              </a:buClr>
              <a:buSzPts val="1100"/>
              <a:buFont typeface="Arial"/>
              <a:buNone/>
            </a:pPr>
            <a:r>
              <a:rPr lang="en-CA" sz="1300" b="1">
                <a:solidFill>
                  <a:schemeClr val="dk1"/>
                </a:solidFill>
                <a:latin typeface="Montserrat"/>
                <a:ea typeface="Montserrat"/>
                <a:cs typeface="Montserrat"/>
                <a:sym typeface="Montserrat"/>
              </a:rPr>
              <a:t>Pensez au plan de secours dont vous avez besoin en cas d'échec:</a:t>
            </a:r>
            <a:r>
              <a:rPr lang="en-CA" sz="1300" b="1">
                <a:solidFill>
                  <a:schemeClr val="dk1"/>
                </a:solidFill>
              </a:rPr>
              <a:t> par exemple, je sais que je mange des aliments malsains lorsque je suis stressé, je devrais donc boire un Bubly à la place. </a:t>
            </a:r>
            <a:endParaRPr sz="1300" b="1">
              <a:solidFill>
                <a:schemeClr val="dk1"/>
              </a:solidFill>
            </a:endParaRPr>
          </a:p>
          <a:p>
            <a:pPr marL="88900" lvl="0" indent="0" algn="l" rtl="0">
              <a:lnSpc>
                <a:spcPct val="115000"/>
              </a:lnSpc>
              <a:spcBef>
                <a:spcPts val="600"/>
              </a:spcBef>
              <a:spcAft>
                <a:spcPts val="0"/>
              </a:spcAft>
              <a:buClr>
                <a:schemeClr val="dk1"/>
              </a:buClr>
              <a:buSzPts val="1100"/>
              <a:buFont typeface="Arial"/>
              <a:buNone/>
            </a:pPr>
            <a:r>
              <a:rPr lang="en-CA" sz="1300" b="1">
                <a:solidFill>
                  <a:schemeClr val="dk1"/>
                </a:solidFill>
                <a:latin typeface="Montserrat"/>
                <a:ea typeface="Montserrat"/>
                <a:cs typeface="Montserrat"/>
                <a:sym typeface="Montserrat"/>
              </a:rPr>
              <a:t>Pour vous aider, consultez le site </a:t>
            </a:r>
            <a:r>
              <a:rPr lang="en-CA" sz="1300" b="1" u="sng">
                <a:solidFill>
                  <a:schemeClr val="hlink"/>
                </a:solidFill>
                <a:latin typeface="Montserrat"/>
                <a:ea typeface="Montserrat"/>
                <a:cs typeface="Montserrat"/>
                <a:sym typeface="Montserrat"/>
                <a:hlinkClick r:id="rId4"/>
              </a:rPr>
              <a:t>https://www.stickk.com/</a:t>
            </a:r>
            <a:r>
              <a:rPr lang="en-CA" sz="1300" b="1">
                <a:solidFill>
                  <a:schemeClr val="dk1"/>
                </a:solidFill>
                <a:latin typeface="Montserrat"/>
                <a:ea typeface="Montserrat"/>
                <a:cs typeface="Montserrat"/>
                <a:sym typeface="Montserrat"/>
              </a:rPr>
              <a:t>. </a:t>
            </a:r>
            <a:r>
              <a:rPr lang="en-CA" sz="1300" b="1">
                <a:solidFill>
                  <a:schemeClr val="dk1"/>
                </a:solidFill>
              </a:rPr>
              <a:t>Choisissez un objectif, choisissez vos enjeux et décidez même si vous souhaitez qu'un tiers arbitre détermine si vous avez atteint votre objectif. Si vous ne souhaitez pas miser de l'argent, vous pouvez miser votre réputation: Publiez votre objectif et donnez-nous une liste d'amis. Nous leur dirons si vous avez réussi ou échoué.</a:t>
            </a:r>
            <a:endParaRPr sz="1300" b="1">
              <a:solidFill>
                <a:schemeClr val="dk1"/>
              </a:solidFill>
            </a:endParaRPr>
          </a:p>
          <a:p>
            <a:pPr marL="88900" lvl="0" indent="0" algn="l" rtl="0">
              <a:lnSpc>
                <a:spcPct val="115000"/>
              </a:lnSpc>
              <a:spcBef>
                <a:spcPts val="600"/>
              </a:spcBef>
              <a:spcAft>
                <a:spcPts val="0"/>
              </a:spcAft>
              <a:buClr>
                <a:schemeClr val="dk1"/>
              </a:buClr>
              <a:buSzPts val="1100"/>
              <a:buFont typeface="Arial"/>
              <a:buNone/>
            </a:pPr>
            <a:endParaRPr sz="1400" b="1">
              <a:solidFill>
                <a:srgbClr val="4CC3D0"/>
              </a:solidFill>
            </a:endParaRPr>
          </a:p>
          <a:p>
            <a:pPr marL="88900" lvl="0" indent="0" algn="l" rtl="0">
              <a:lnSpc>
                <a:spcPct val="115000"/>
              </a:lnSpc>
              <a:spcBef>
                <a:spcPts val="600"/>
              </a:spcBef>
              <a:spcAft>
                <a:spcPts val="0"/>
              </a:spcAft>
              <a:buSzPts val="2200"/>
              <a:buNone/>
            </a:pPr>
            <a:endParaRPr sz="1400" b="1">
              <a:solidFill>
                <a:srgbClr val="4CC3D0"/>
              </a:solidFill>
            </a:endParaRPr>
          </a:p>
        </p:txBody>
      </p:sp>
      <p:sp>
        <p:nvSpPr>
          <p:cNvPr id="379" name="Google Shape;379;p23"/>
          <p:cNvSpPr txBox="1"/>
          <p:nvPr/>
        </p:nvSpPr>
        <p:spPr>
          <a:xfrm>
            <a:off x="466375" y="192775"/>
            <a:ext cx="8799300" cy="647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FFFF"/>
              </a:buClr>
              <a:buSzPts val="2600"/>
              <a:buFont typeface="Montserrat ExtraBold"/>
              <a:buNone/>
            </a:pPr>
            <a:r>
              <a:rPr lang="en-CA" sz="2600">
                <a:solidFill>
                  <a:schemeClr val="dk1"/>
                </a:solidFill>
                <a:latin typeface="Montserrat ExtraBold"/>
                <a:ea typeface="Montserrat ExtraBold"/>
                <a:cs typeface="Montserrat ExtraBold"/>
                <a:sym typeface="Montserrat ExtraBold"/>
              </a:rPr>
              <a:t>Comment atteindre vos objectifs selon les aperçus comportementaux</a:t>
            </a:r>
            <a:endParaRPr>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4"/>
          <p:cNvSpPr txBox="1">
            <a:spLocks noGrp="1"/>
          </p:cNvSpPr>
          <p:nvPr>
            <p:ph type="body" idx="1"/>
          </p:nvPr>
        </p:nvSpPr>
        <p:spPr>
          <a:xfrm>
            <a:off x="510797" y="977462"/>
            <a:ext cx="7882468" cy="4033284"/>
          </a:xfrm>
          <a:prstGeom prst="rect">
            <a:avLst/>
          </a:prstGeom>
          <a:noFill/>
          <a:ln>
            <a:noFill/>
          </a:ln>
        </p:spPr>
        <p:txBody>
          <a:bodyPr spcFirstLastPara="1" wrap="square" lIns="0" tIns="0" rIns="0" bIns="0" anchor="t" anchorCtr="0">
            <a:noAutofit/>
          </a:bodyPr>
          <a:lstStyle/>
          <a:p>
            <a:pPr marL="546100" lvl="0" indent="-457200" algn="l" rtl="0">
              <a:lnSpc>
                <a:spcPct val="115000"/>
              </a:lnSpc>
              <a:spcBef>
                <a:spcPts val="600"/>
              </a:spcBef>
              <a:spcAft>
                <a:spcPts val="0"/>
              </a:spcAft>
              <a:buSzPts val="2200"/>
              <a:buFont typeface="Arial"/>
              <a:buAutoNum type="arabicPeriod"/>
            </a:pPr>
            <a:r>
              <a:rPr lang="en-CA" sz="2000" b="1">
                <a:solidFill>
                  <a:schemeClr val="dk1"/>
                </a:solidFill>
              </a:rPr>
              <a:t>What surprised you from the findings in the presentation? What points resonated with you? Why?  </a:t>
            </a:r>
            <a:endParaRPr/>
          </a:p>
          <a:p>
            <a:pPr marL="546100" lvl="0" indent="-457200" algn="l" rtl="0">
              <a:lnSpc>
                <a:spcPct val="115000"/>
              </a:lnSpc>
              <a:spcBef>
                <a:spcPts val="600"/>
              </a:spcBef>
              <a:spcAft>
                <a:spcPts val="0"/>
              </a:spcAft>
              <a:buSzPts val="2200"/>
              <a:buFont typeface="Arial"/>
              <a:buAutoNum type="arabicPeriod"/>
            </a:pPr>
            <a:r>
              <a:rPr lang="en-CA" sz="2000" b="1">
                <a:solidFill>
                  <a:schemeClr val="dk1"/>
                </a:solidFill>
              </a:rPr>
              <a:t>What kind of EDI challenges/issues do you see/experience in your work at NRCan? </a:t>
            </a:r>
            <a:endParaRPr/>
          </a:p>
          <a:p>
            <a:pPr marL="546100" lvl="0" indent="-457200" algn="l" rtl="0">
              <a:lnSpc>
                <a:spcPct val="115000"/>
              </a:lnSpc>
              <a:spcBef>
                <a:spcPts val="600"/>
              </a:spcBef>
              <a:spcAft>
                <a:spcPts val="0"/>
              </a:spcAft>
              <a:buSzPts val="2200"/>
              <a:buFont typeface="Arial"/>
              <a:buAutoNum type="arabicPeriod"/>
            </a:pPr>
            <a:r>
              <a:rPr lang="en-CA" sz="2000" b="1">
                <a:solidFill>
                  <a:schemeClr val="dk1"/>
                </a:solidFill>
              </a:rPr>
              <a:t>How could behavioural insights improve GoC/NRCan policies and processes? </a:t>
            </a:r>
            <a:endParaRPr/>
          </a:p>
          <a:p>
            <a:pPr marL="546100" lvl="0" indent="-457200" algn="l" rtl="0">
              <a:lnSpc>
                <a:spcPct val="115000"/>
              </a:lnSpc>
              <a:spcBef>
                <a:spcPts val="600"/>
              </a:spcBef>
              <a:spcAft>
                <a:spcPts val="0"/>
              </a:spcAft>
              <a:buSzPts val="2200"/>
              <a:buFont typeface="Arial"/>
              <a:buAutoNum type="arabicPeriod"/>
            </a:pPr>
            <a:r>
              <a:rPr lang="en-CA" sz="2000" b="1">
                <a:solidFill>
                  <a:schemeClr val="dk1"/>
                </a:solidFill>
              </a:rPr>
              <a:t>In our branch, what are the important next steps to advance equity, diversity and inclusion, and tackle the gaps/challenges?</a:t>
            </a:r>
            <a:endParaRPr/>
          </a:p>
        </p:txBody>
      </p:sp>
      <p:sp>
        <p:nvSpPr>
          <p:cNvPr id="385" name="Google Shape;385;p24"/>
          <p:cNvSpPr txBox="1"/>
          <p:nvPr/>
        </p:nvSpPr>
        <p:spPr>
          <a:xfrm>
            <a:off x="510797" y="333375"/>
            <a:ext cx="8065936" cy="64772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FFFF"/>
              </a:buClr>
              <a:buSzPts val="2600"/>
              <a:buFont typeface="Montserrat ExtraBold"/>
              <a:buNone/>
            </a:pPr>
            <a:r>
              <a:rPr lang="en-CA" sz="2600" b="0" i="0" u="none" strike="noStrike" cap="none">
                <a:solidFill>
                  <a:srgbClr val="4CC3D0"/>
                </a:solidFill>
                <a:latin typeface="Montserrat ExtraBold"/>
                <a:ea typeface="Montserrat ExtraBold"/>
                <a:cs typeface="Montserrat ExtraBold"/>
                <a:sym typeface="Montserrat ExtraBold"/>
              </a:rPr>
              <a:t>Discussion Questions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1226489f528_0_170"/>
          <p:cNvSpPr txBox="1">
            <a:spLocks noGrp="1"/>
          </p:cNvSpPr>
          <p:nvPr>
            <p:ph type="body" idx="1"/>
          </p:nvPr>
        </p:nvSpPr>
        <p:spPr>
          <a:xfrm>
            <a:off x="510797" y="977462"/>
            <a:ext cx="7882500" cy="4033200"/>
          </a:xfrm>
          <a:prstGeom prst="rect">
            <a:avLst/>
          </a:prstGeom>
          <a:noFill/>
          <a:ln>
            <a:noFill/>
          </a:ln>
        </p:spPr>
        <p:txBody>
          <a:bodyPr spcFirstLastPara="1" wrap="square" lIns="0" tIns="0" rIns="0" bIns="0" anchor="t" anchorCtr="0">
            <a:noAutofit/>
          </a:bodyPr>
          <a:lstStyle/>
          <a:p>
            <a:pPr marL="546100" lvl="0" indent="-450850" algn="l" rtl="0">
              <a:lnSpc>
                <a:spcPct val="115000"/>
              </a:lnSpc>
              <a:spcBef>
                <a:spcPts val="600"/>
              </a:spcBef>
              <a:spcAft>
                <a:spcPts val="0"/>
              </a:spcAft>
              <a:buSzPts val="2100"/>
              <a:buFont typeface="Arial"/>
              <a:buAutoNum type="arabicPeriod"/>
            </a:pPr>
            <a:r>
              <a:rPr lang="en-CA" sz="1900" b="1">
                <a:solidFill>
                  <a:schemeClr val="dk1"/>
                </a:solidFill>
              </a:rPr>
              <a:t>Qu'est-ce qui vous a surpris dans les conclusions de la présentation? Quels sont les points qui ont résonné en vous? Pourquoi?  </a:t>
            </a:r>
            <a:endParaRPr sz="1900" b="1">
              <a:solidFill>
                <a:schemeClr val="dk1"/>
              </a:solidFill>
            </a:endParaRPr>
          </a:p>
          <a:p>
            <a:pPr marL="546100" lvl="0" indent="-450850" algn="l" rtl="0">
              <a:lnSpc>
                <a:spcPct val="115000"/>
              </a:lnSpc>
              <a:spcBef>
                <a:spcPts val="600"/>
              </a:spcBef>
              <a:spcAft>
                <a:spcPts val="0"/>
              </a:spcAft>
              <a:buSzPts val="2100"/>
              <a:buFont typeface="Arial"/>
              <a:buAutoNum type="arabicPeriod"/>
            </a:pPr>
            <a:r>
              <a:rPr lang="en-CA" sz="1900" b="1">
                <a:solidFill>
                  <a:schemeClr val="dk1"/>
                </a:solidFill>
              </a:rPr>
              <a:t>Quels types de défis/problèmes liés à l'EDI voyez-vous/expérimentez-vous dans votre travail à RNCan? </a:t>
            </a:r>
            <a:endParaRPr sz="1900" b="1">
              <a:solidFill>
                <a:schemeClr val="dk1"/>
              </a:solidFill>
            </a:endParaRPr>
          </a:p>
          <a:p>
            <a:pPr marL="546100" lvl="0" indent="-450850" algn="l" rtl="0">
              <a:lnSpc>
                <a:spcPct val="115000"/>
              </a:lnSpc>
              <a:spcBef>
                <a:spcPts val="600"/>
              </a:spcBef>
              <a:spcAft>
                <a:spcPts val="0"/>
              </a:spcAft>
              <a:buSzPts val="2100"/>
              <a:buFont typeface="Arial"/>
              <a:buAutoNum type="arabicPeriod"/>
            </a:pPr>
            <a:r>
              <a:rPr lang="en-CA" sz="1900" b="1">
                <a:solidFill>
                  <a:schemeClr val="dk1"/>
                </a:solidFill>
              </a:rPr>
              <a:t>Comment les aperçus comportementaux pourraient-elles améliorer les politiques et les processus du gouvernement canadien et de RNCan? </a:t>
            </a:r>
            <a:endParaRPr sz="1900" b="1">
              <a:solidFill>
                <a:schemeClr val="dk1"/>
              </a:solidFill>
            </a:endParaRPr>
          </a:p>
          <a:p>
            <a:pPr marL="546100" lvl="0" indent="-450850" algn="l" rtl="0">
              <a:lnSpc>
                <a:spcPct val="115000"/>
              </a:lnSpc>
              <a:spcBef>
                <a:spcPts val="600"/>
              </a:spcBef>
              <a:spcAft>
                <a:spcPts val="0"/>
              </a:spcAft>
              <a:buSzPts val="2100"/>
              <a:buFont typeface="Arial"/>
              <a:buAutoNum type="arabicPeriod"/>
            </a:pPr>
            <a:r>
              <a:rPr lang="en-CA" sz="1900" b="1">
                <a:solidFill>
                  <a:schemeClr val="dk1"/>
                </a:solidFill>
              </a:rPr>
              <a:t>Dans notre direction, quelles sont les prochaines étapes importantes pour faire progresser l'équité, la diversité et l'inclusion, et pour éliminer les écarts et les défis?</a:t>
            </a:r>
            <a:endParaRPr sz="1900" b="1">
              <a:solidFill>
                <a:schemeClr val="dk1"/>
              </a:solidFill>
            </a:endParaRPr>
          </a:p>
        </p:txBody>
      </p:sp>
      <p:sp>
        <p:nvSpPr>
          <p:cNvPr id="391" name="Google Shape;391;g1226489f528_0_170"/>
          <p:cNvSpPr txBox="1"/>
          <p:nvPr/>
        </p:nvSpPr>
        <p:spPr>
          <a:xfrm>
            <a:off x="539097" y="222375"/>
            <a:ext cx="8065800" cy="647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CA" sz="2600">
                <a:solidFill>
                  <a:schemeClr val="dk1"/>
                </a:solidFill>
                <a:latin typeface="Montserrat ExtraBold"/>
                <a:ea typeface="Montserrat ExtraBold"/>
                <a:cs typeface="Montserrat ExtraBold"/>
                <a:sym typeface="Montserrat ExtraBold"/>
              </a:rPr>
              <a:t>Questions de discussion</a:t>
            </a:r>
            <a:endParaRPr sz="2600">
              <a:solidFill>
                <a:schemeClr val="dk1"/>
              </a:solidFill>
              <a:latin typeface="Montserrat ExtraBold"/>
              <a:ea typeface="Montserrat ExtraBold"/>
              <a:cs typeface="Montserrat ExtraBold"/>
              <a:sym typeface="Montserrat ExtraBo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1226489f528_0_184"/>
          <p:cNvSpPr txBox="1">
            <a:spLocks noGrp="1"/>
          </p:cNvSpPr>
          <p:nvPr>
            <p:ph type="body" idx="1"/>
          </p:nvPr>
        </p:nvSpPr>
        <p:spPr>
          <a:xfrm>
            <a:off x="1024467" y="930298"/>
            <a:ext cx="6189000" cy="3390900"/>
          </a:xfrm>
          <a:prstGeom prst="rect">
            <a:avLst/>
          </a:prstGeom>
          <a:noFill/>
          <a:ln>
            <a:noFill/>
          </a:ln>
        </p:spPr>
        <p:txBody>
          <a:bodyPr spcFirstLastPara="1" wrap="square" lIns="0" tIns="0" rIns="0" bIns="0" anchor="t" anchorCtr="0">
            <a:noAutofit/>
          </a:bodyPr>
          <a:lstStyle/>
          <a:p>
            <a:pPr marL="88900" lvl="0" indent="0" algn="l" rtl="0">
              <a:lnSpc>
                <a:spcPct val="115000"/>
              </a:lnSpc>
              <a:spcBef>
                <a:spcPts val="1200"/>
              </a:spcBef>
              <a:spcAft>
                <a:spcPts val="0"/>
              </a:spcAft>
              <a:buSzPts val="2200"/>
              <a:buNone/>
            </a:pPr>
            <a:r>
              <a:rPr lang="en-CA" sz="1200" b="1"/>
              <a:t>Step 1: </a:t>
            </a:r>
            <a:r>
              <a:rPr lang="en-CA" sz="1200"/>
              <a:t>Appoint senior individual(s) who cares about equality and diversity</a:t>
            </a:r>
            <a:endParaRPr/>
          </a:p>
          <a:p>
            <a:pPr marL="88900" lvl="0" indent="0" algn="l" rtl="0">
              <a:lnSpc>
                <a:spcPct val="115000"/>
              </a:lnSpc>
              <a:spcBef>
                <a:spcPts val="1200"/>
              </a:spcBef>
              <a:spcAft>
                <a:spcPts val="0"/>
              </a:spcAft>
              <a:buSzPts val="2200"/>
              <a:buNone/>
            </a:pPr>
            <a:r>
              <a:rPr lang="en-CA" sz="1200" b="1"/>
              <a:t>Step 2</a:t>
            </a:r>
            <a:r>
              <a:rPr lang="en-CA" sz="1200"/>
              <a:t>: Ensure the diversity lead has access to data</a:t>
            </a:r>
            <a:endParaRPr/>
          </a:p>
          <a:p>
            <a:pPr marL="88900" lvl="0" indent="0" algn="l" rtl="0">
              <a:lnSpc>
                <a:spcPct val="115000"/>
              </a:lnSpc>
              <a:spcBef>
                <a:spcPts val="1200"/>
              </a:spcBef>
              <a:spcAft>
                <a:spcPts val="0"/>
              </a:spcAft>
              <a:buSzPts val="2200"/>
              <a:buNone/>
            </a:pPr>
            <a:r>
              <a:rPr lang="en-CA" sz="1200" b="1"/>
              <a:t>Step 3: </a:t>
            </a:r>
            <a:r>
              <a:rPr lang="en-CA" sz="1200"/>
              <a:t>Enable diversity leads to hold managers and staff to account against fair policies</a:t>
            </a:r>
            <a:endParaRPr/>
          </a:p>
          <a:p>
            <a:pPr marL="88900" lvl="0" indent="0" algn="l" rtl="0">
              <a:lnSpc>
                <a:spcPct val="115000"/>
              </a:lnSpc>
              <a:spcBef>
                <a:spcPts val="1200"/>
              </a:spcBef>
              <a:spcAft>
                <a:spcPts val="0"/>
              </a:spcAft>
              <a:buSzPts val="2200"/>
              <a:buNone/>
            </a:pPr>
            <a:r>
              <a:rPr lang="en-CA" sz="1200" b="1"/>
              <a:t>Step 4: </a:t>
            </a:r>
            <a:r>
              <a:rPr lang="en-CA" sz="1200"/>
              <a:t>Focus on decision-making processes rather than outcomes. Fairer processes = fairer outcomes</a:t>
            </a:r>
            <a:endParaRPr/>
          </a:p>
          <a:p>
            <a:pPr marL="88900" lvl="0" indent="0" algn="l" rtl="0">
              <a:lnSpc>
                <a:spcPct val="115000"/>
              </a:lnSpc>
              <a:spcBef>
                <a:spcPts val="1200"/>
              </a:spcBef>
              <a:spcAft>
                <a:spcPts val="0"/>
              </a:spcAft>
              <a:buSzPts val="2200"/>
              <a:buNone/>
            </a:pPr>
            <a:r>
              <a:rPr lang="en-CA" sz="1200" b="1"/>
              <a:t>Step 5: </a:t>
            </a:r>
            <a:r>
              <a:rPr lang="en-CA" sz="1200"/>
              <a:t>Challenge colleagues to improve – diversity leads can provide feedback to managers about how they’re improving on EDI e.g. “what changes have you made to talent management process and what was intended impact?”</a:t>
            </a:r>
            <a:endParaRPr/>
          </a:p>
          <a:p>
            <a:pPr marL="88900" lvl="0" indent="0" algn="l" rtl="0">
              <a:lnSpc>
                <a:spcPct val="115000"/>
              </a:lnSpc>
              <a:spcBef>
                <a:spcPts val="600"/>
              </a:spcBef>
              <a:spcAft>
                <a:spcPts val="0"/>
              </a:spcAft>
              <a:buSzPts val="2200"/>
              <a:buNone/>
            </a:pPr>
            <a:r>
              <a:rPr lang="en-CA" sz="1200" b="1"/>
              <a:t>Step 6: </a:t>
            </a:r>
            <a:r>
              <a:rPr lang="en-CA" sz="1200"/>
              <a:t>Establish a diversity task force with a diverse mix of representatives</a:t>
            </a:r>
            <a:endParaRPr sz="1200"/>
          </a:p>
          <a:p>
            <a:pPr marL="88900" lvl="0" indent="0" algn="l" rtl="0">
              <a:lnSpc>
                <a:spcPct val="115000"/>
              </a:lnSpc>
              <a:spcBef>
                <a:spcPts val="1200"/>
              </a:spcBef>
              <a:spcAft>
                <a:spcPts val="0"/>
              </a:spcAft>
              <a:buSzPts val="2200"/>
              <a:buNone/>
            </a:pPr>
            <a:r>
              <a:rPr lang="en-CA" sz="1200" b="1"/>
              <a:t>Step 7</a:t>
            </a:r>
            <a:r>
              <a:rPr lang="en-CA" sz="1200"/>
              <a:t>: Support the diversity task forces to develop local solutions to diversity challenges</a:t>
            </a:r>
            <a:endParaRPr/>
          </a:p>
          <a:p>
            <a:pPr marL="88900" lvl="0" indent="0" algn="l" rtl="0">
              <a:lnSpc>
                <a:spcPct val="115000"/>
              </a:lnSpc>
              <a:spcBef>
                <a:spcPts val="1200"/>
              </a:spcBef>
              <a:spcAft>
                <a:spcPts val="0"/>
              </a:spcAft>
              <a:buSzPts val="2200"/>
              <a:buNone/>
            </a:pPr>
            <a:r>
              <a:rPr lang="en-CA" sz="1200" b="1"/>
              <a:t>Step 8</a:t>
            </a:r>
            <a:r>
              <a:rPr lang="en-CA" sz="1200"/>
              <a:t>: Spread solutions throughout the wider organization: individual team meetings; EDI newsletters / events; convening wider staff networks.</a:t>
            </a:r>
            <a:endParaRPr/>
          </a:p>
          <a:p>
            <a:pPr marL="88900" lvl="0" indent="0" algn="l" rtl="0">
              <a:lnSpc>
                <a:spcPct val="115000"/>
              </a:lnSpc>
              <a:spcBef>
                <a:spcPts val="1200"/>
              </a:spcBef>
              <a:spcAft>
                <a:spcPts val="0"/>
              </a:spcAft>
              <a:buSzPts val="2200"/>
              <a:buNone/>
            </a:pPr>
            <a:r>
              <a:rPr lang="en-CA" sz="1200"/>
              <a:t> </a:t>
            </a:r>
            <a:endParaRPr sz="1200"/>
          </a:p>
        </p:txBody>
      </p:sp>
      <p:sp>
        <p:nvSpPr>
          <p:cNvPr id="397" name="Google Shape;397;g1226489f528_0_184"/>
          <p:cNvSpPr txBox="1"/>
          <p:nvPr/>
        </p:nvSpPr>
        <p:spPr>
          <a:xfrm>
            <a:off x="510797" y="333375"/>
            <a:ext cx="8065800" cy="647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FFFF"/>
              </a:buClr>
              <a:buSzPts val="2600"/>
              <a:buFont typeface="Montserrat ExtraBold"/>
              <a:buNone/>
            </a:pPr>
            <a:r>
              <a:rPr lang="en-CA" sz="2600" b="0" i="0" u="none" strike="noStrike" cap="none">
                <a:solidFill>
                  <a:srgbClr val="4CC3D0"/>
                </a:solidFill>
                <a:latin typeface="Montserrat ExtraBold"/>
                <a:ea typeface="Montserrat ExtraBold"/>
                <a:cs typeface="Montserrat ExtraBold"/>
                <a:sym typeface="Montserrat ExtraBold"/>
              </a:rPr>
              <a:t>Establishing Diversity Committees </a:t>
            </a:r>
            <a:r>
              <a:rPr lang="en-CA" sz="2600" b="0" i="0" u="sng" strike="noStrike" cap="none">
                <a:solidFill>
                  <a:srgbClr val="4CC3D0"/>
                </a:solidFill>
                <a:latin typeface="Montserrat ExtraBold"/>
                <a:ea typeface="Montserrat ExtraBold"/>
                <a:cs typeface="Montserrat ExtraBold"/>
                <a:sym typeface="Montserrat ExtraBold"/>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(BIT) </a:t>
            </a:r>
            <a:endParaRPr sz="2600" b="0" i="0" u="none" strike="noStrike" cap="none">
              <a:solidFill>
                <a:srgbClr val="4CC3D0"/>
              </a:solidFill>
              <a:latin typeface="Montserrat ExtraBold"/>
              <a:ea typeface="Montserrat ExtraBold"/>
              <a:cs typeface="Montserrat ExtraBold"/>
              <a:sym typeface="Montserrat ExtraBold"/>
            </a:endParaRPr>
          </a:p>
        </p:txBody>
      </p:sp>
      <p:pic>
        <p:nvPicPr>
          <p:cNvPr id="398" name="Google Shape;398;g1226489f528_0_184" descr="How to Make a Check Icon"/>
          <p:cNvPicPr preferRelativeResize="0"/>
          <p:nvPr/>
        </p:nvPicPr>
        <p:blipFill rotWithShape="1">
          <a:blip r:embed="rId4">
            <a:alphaModFix/>
          </a:blip>
          <a:srcRect/>
          <a:stretch/>
        </p:blipFill>
        <p:spPr>
          <a:xfrm>
            <a:off x="264298" y="929352"/>
            <a:ext cx="736015" cy="554176"/>
          </a:xfrm>
          <a:prstGeom prst="rect">
            <a:avLst/>
          </a:prstGeom>
          <a:noFill/>
          <a:ln>
            <a:noFill/>
          </a:ln>
        </p:spPr>
      </p:pic>
      <p:pic>
        <p:nvPicPr>
          <p:cNvPr id="399" name="Google Shape;399;g1226489f528_0_184" descr="How to Make a Check Icon"/>
          <p:cNvPicPr preferRelativeResize="0"/>
          <p:nvPr/>
        </p:nvPicPr>
        <p:blipFill rotWithShape="1">
          <a:blip r:embed="rId4">
            <a:alphaModFix/>
          </a:blip>
          <a:srcRect/>
          <a:stretch/>
        </p:blipFill>
        <p:spPr>
          <a:xfrm>
            <a:off x="267578" y="1352988"/>
            <a:ext cx="736015" cy="554176"/>
          </a:xfrm>
          <a:prstGeom prst="rect">
            <a:avLst/>
          </a:prstGeom>
          <a:noFill/>
          <a:ln>
            <a:noFill/>
          </a:ln>
        </p:spPr>
      </p:pic>
      <p:pic>
        <p:nvPicPr>
          <p:cNvPr id="400" name="Google Shape;400;g1226489f528_0_184" descr="How to Make a Check Icon"/>
          <p:cNvPicPr preferRelativeResize="0"/>
          <p:nvPr/>
        </p:nvPicPr>
        <p:blipFill rotWithShape="1">
          <a:blip r:embed="rId4">
            <a:alphaModFix/>
          </a:blip>
          <a:srcRect/>
          <a:stretch/>
        </p:blipFill>
        <p:spPr>
          <a:xfrm>
            <a:off x="281282" y="1802499"/>
            <a:ext cx="736015" cy="554176"/>
          </a:xfrm>
          <a:prstGeom prst="rect">
            <a:avLst/>
          </a:prstGeom>
          <a:noFill/>
          <a:ln>
            <a:noFill/>
          </a:ln>
        </p:spPr>
      </p:pic>
      <p:pic>
        <p:nvPicPr>
          <p:cNvPr id="401" name="Google Shape;401;g1226489f528_0_184" descr="How to Make a Check Icon"/>
          <p:cNvPicPr preferRelativeResize="0"/>
          <p:nvPr/>
        </p:nvPicPr>
        <p:blipFill rotWithShape="1">
          <a:blip r:embed="rId5">
            <a:alphaModFix/>
          </a:blip>
          <a:srcRect/>
          <a:stretch/>
        </p:blipFill>
        <p:spPr>
          <a:xfrm>
            <a:off x="274112" y="2330801"/>
            <a:ext cx="736015" cy="554176"/>
          </a:xfrm>
          <a:prstGeom prst="rect">
            <a:avLst/>
          </a:prstGeom>
          <a:noFill/>
          <a:ln>
            <a:noFill/>
          </a:ln>
        </p:spPr>
      </p:pic>
      <p:pic>
        <p:nvPicPr>
          <p:cNvPr id="402" name="Google Shape;402;g1226489f528_0_184" descr="How to Make a Check Icon"/>
          <p:cNvPicPr preferRelativeResize="0"/>
          <p:nvPr/>
        </p:nvPicPr>
        <p:blipFill rotWithShape="1">
          <a:blip r:embed="rId5">
            <a:alphaModFix/>
          </a:blip>
          <a:srcRect/>
          <a:stretch/>
        </p:blipFill>
        <p:spPr>
          <a:xfrm>
            <a:off x="266942" y="2859103"/>
            <a:ext cx="736015" cy="554176"/>
          </a:xfrm>
          <a:prstGeom prst="rect">
            <a:avLst/>
          </a:prstGeom>
          <a:noFill/>
          <a:ln>
            <a:noFill/>
          </a:ln>
        </p:spPr>
      </p:pic>
      <p:pic>
        <p:nvPicPr>
          <p:cNvPr id="403" name="Google Shape;403;g1226489f528_0_184" descr="How to Make a Check Icon"/>
          <p:cNvPicPr preferRelativeResize="0"/>
          <p:nvPr/>
        </p:nvPicPr>
        <p:blipFill rotWithShape="1">
          <a:blip r:embed="rId4">
            <a:alphaModFix/>
          </a:blip>
          <a:srcRect/>
          <a:stretch/>
        </p:blipFill>
        <p:spPr>
          <a:xfrm>
            <a:off x="274111" y="3546632"/>
            <a:ext cx="736015" cy="554176"/>
          </a:xfrm>
          <a:prstGeom prst="rect">
            <a:avLst/>
          </a:prstGeom>
          <a:noFill/>
          <a:ln>
            <a:noFill/>
          </a:ln>
        </p:spPr>
      </p:pic>
      <p:pic>
        <p:nvPicPr>
          <p:cNvPr id="404" name="Google Shape;404;g1226489f528_0_184" descr="How to Make a Check Icon"/>
          <p:cNvPicPr preferRelativeResize="0"/>
          <p:nvPr/>
        </p:nvPicPr>
        <p:blipFill rotWithShape="1">
          <a:blip r:embed="rId4">
            <a:alphaModFix/>
          </a:blip>
          <a:srcRect/>
          <a:stretch/>
        </p:blipFill>
        <p:spPr>
          <a:xfrm>
            <a:off x="281282" y="4005630"/>
            <a:ext cx="736015" cy="554176"/>
          </a:xfrm>
          <a:prstGeom prst="rect">
            <a:avLst/>
          </a:prstGeom>
          <a:noFill/>
          <a:ln>
            <a:noFill/>
          </a:ln>
        </p:spPr>
      </p:pic>
      <p:pic>
        <p:nvPicPr>
          <p:cNvPr id="405" name="Google Shape;405;g1226489f528_0_184" descr="How to Make a Check Icon"/>
          <p:cNvPicPr preferRelativeResize="0"/>
          <p:nvPr/>
        </p:nvPicPr>
        <p:blipFill rotWithShape="1">
          <a:blip r:embed="rId4">
            <a:alphaModFix/>
          </a:blip>
          <a:srcRect/>
          <a:stretch/>
        </p:blipFill>
        <p:spPr>
          <a:xfrm>
            <a:off x="288452" y="4533932"/>
            <a:ext cx="736015" cy="554176"/>
          </a:xfrm>
          <a:prstGeom prst="rect">
            <a:avLst/>
          </a:prstGeom>
          <a:noFill/>
          <a:ln>
            <a:noFill/>
          </a:ln>
        </p:spPr>
      </p:pic>
      <p:pic>
        <p:nvPicPr>
          <p:cNvPr id="406" name="Google Shape;406;g1226489f528_0_184"/>
          <p:cNvPicPr preferRelativeResize="0"/>
          <p:nvPr/>
        </p:nvPicPr>
        <p:blipFill rotWithShape="1">
          <a:blip r:embed="rId6">
            <a:alphaModFix/>
          </a:blip>
          <a:srcRect/>
          <a:stretch/>
        </p:blipFill>
        <p:spPr>
          <a:xfrm>
            <a:off x="7030731" y="1370351"/>
            <a:ext cx="2308002" cy="302925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27"/>
          <p:cNvSpPr txBox="1">
            <a:spLocks noGrp="1"/>
          </p:cNvSpPr>
          <p:nvPr>
            <p:ph type="body" idx="1"/>
          </p:nvPr>
        </p:nvSpPr>
        <p:spPr>
          <a:xfrm>
            <a:off x="1024467" y="930298"/>
            <a:ext cx="6189133" cy="3390900"/>
          </a:xfrm>
          <a:prstGeom prst="rect">
            <a:avLst/>
          </a:prstGeom>
          <a:noFill/>
          <a:ln>
            <a:noFill/>
          </a:ln>
        </p:spPr>
        <p:txBody>
          <a:bodyPr spcFirstLastPara="1" wrap="square" lIns="0" tIns="0" rIns="0" bIns="0" anchor="t" anchorCtr="0">
            <a:noAutofit/>
          </a:bodyPr>
          <a:lstStyle/>
          <a:p>
            <a:pPr marL="88900" lvl="0" indent="0" algn="l" rtl="0">
              <a:lnSpc>
                <a:spcPct val="115000"/>
              </a:lnSpc>
              <a:spcBef>
                <a:spcPts val="1200"/>
              </a:spcBef>
              <a:spcAft>
                <a:spcPts val="0"/>
              </a:spcAft>
              <a:buClr>
                <a:schemeClr val="dk1"/>
              </a:buClr>
              <a:buSzPts val="1100"/>
              <a:buFont typeface="Arial"/>
              <a:buNone/>
            </a:pPr>
            <a:r>
              <a:rPr lang="en-CA" sz="1000" b="1"/>
              <a:t>Étape 1: Nommer une ou plusieurs personnes de haut niveau qui se soucient de l'égalité et de la diversité.</a:t>
            </a:r>
            <a:endParaRPr sz="1000" b="1"/>
          </a:p>
          <a:p>
            <a:pPr marL="88900" lvl="0" indent="0" algn="l" rtl="0">
              <a:lnSpc>
                <a:spcPct val="115000"/>
              </a:lnSpc>
              <a:spcBef>
                <a:spcPts val="1200"/>
              </a:spcBef>
              <a:spcAft>
                <a:spcPts val="0"/>
              </a:spcAft>
              <a:buClr>
                <a:schemeClr val="dk1"/>
              </a:buClr>
              <a:buSzPts val="1100"/>
              <a:buFont typeface="Arial"/>
              <a:buNone/>
            </a:pPr>
            <a:r>
              <a:rPr lang="en-CA" sz="1000" b="1"/>
              <a:t>Étape 2: S'assurer que le responsable de la diversité a accès aux données.</a:t>
            </a:r>
            <a:endParaRPr sz="1000" b="1"/>
          </a:p>
          <a:p>
            <a:pPr marL="88900" lvl="0" indent="0" algn="l" rtl="0">
              <a:lnSpc>
                <a:spcPct val="115000"/>
              </a:lnSpc>
              <a:spcBef>
                <a:spcPts val="1200"/>
              </a:spcBef>
              <a:spcAft>
                <a:spcPts val="0"/>
              </a:spcAft>
              <a:buClr>
                <a:schemeClr val="dk1"/>
              </a:buClr>
              <a:buSzPts val="1100"/>
              <a:buFont typeface="Arial"/>
              <a:buNone/>
            </a:pPr>
            <a:r>
              <a:rPr lang="en-CA" sz="1000" b="1"/>
              <a:t>Étape 3: Permettre aux responsables de la diversité de demander des explications aux gestionnaires et au personnel sur les politiques équitables.</a:t>
            </a:r>
            <a:endParaRPr sz="1000" b="1"/>
          </a:p>
          <a:p>
            <a:pPr marL="88900" lvl="0" indent="0" algn="l" rtl="0">
              <a:lnSpc>
                <a:spcPct val="115000"/>
              </a:lnSpc>
              <a:spcBef>
                <a:spcPts val="1200"/>
              </a:spcBef>
              <a:spcAft>
                <a:spcPts val="0"/>
              </a:spcAft>
              <a:buClr>
                <a:schemeClr val="dk1"/>
              </a:buClr>
              <a:buSzPts val="1100"/>
              <a:buFont typeface="Arial"/>
              <a:buNone/>
            </a:pPr>
            <a:r>
              <a:rPr lang="en-CA" sz="1000" b="1"/>
              <a:t>Étape 4: Concentrez-vous sur les processus décisionnels plutôt que sur les résultats. Des processus plus équitables = des résultats plus équitables</a:t>
            </a:r>
            <a:endParaRPr sz="1000" b="1"/>
          </a:p>
          <a:p>
            <a:pPr marL="88900" lvl="0" indent="0" algn="l" rtl="0">
              <a:lnSpc>
                <a:spcPct val="115000"/>
              </a:lnSpc>
              <a:spcBef>
                <a:spcPts val="1200"/>
              </a:spcBef>
              <a:spcAft>
                <a:spcPts val="0"/>
              </a:spcAft>
              <a:buSzPts val="1100"/>
              <a:buNone/>
            </a:pPr>
            <a:r>
              <a:rPr lang="en-CA" sz="1000" b="1"/>
              <a:t>Étape 5: Inciter les collègues à s'améliorer - les responsables de la diversité peuvent fournir un retour d'information aux gestionnaires sur la façon dont ils améliorent l'EDI, par exemple: « Quels changements avez-vous apportés au processus de gestion des talents et quel était l'impact prévu? »</a:t>
            </a:r>
            <a:endParaRPr sz="1000" b="1"/>
          </a:p>
          <a:p>
            <a:pPr marL="88900" lvl="0" indent="0" algn="l" rtl="0">
              <a:lnSpc>
                <a:spcPct val="115000"/>
              </a:lnSpc>
              <a:spcBef>
                <a:spcPts val="1200"/>
              </a:spcBef>
              <a:spcAft>
                <a:spcPts val="0"/>
              </a:spcAft>
              <a:buClr>
                <a:schemeClr val="dk1"/>
              </a:buClr>
              <a:buSzPts val="1100"/>
              <a:buFont typeface="Arial"/>
              <a:buNone/>
            </a:pPr>
            <a:r>
              <a:rPr lang="en-CA" sz="1000" b="1"/>
              <a:t>Étape 6: Créez un groupe de travail sur la diversité composé d'un mélange diversifié de représentants.</a:t>
            </a:r>
            <a:endParaRPr sz="1000" b="1"/>
          </a:p>
          <a:p>
            <a:pPr marL="88900" lvl="0" indent="0" algn="l" rtl="0">
              <a:lnSpc>
                <a:spcPct val="115000"/>
              </a:lnSpc>
              <a:spcBef>
                <a:spcPts val="1200"/>
              </a:spcBef>
              <a:spcAft>
                <a:spcPts val="0"/>
              </a:spcAft>
              <a:buClr>
                <a:schemeClr val="dk1"/>
              </a:buClr>
              <a:buSzPts val="1100"/>
              <a:buFont typeface="Arial"/>
              <a:buNone/>
            </a:pPr>
            <a:r>
              <a:rPr lang="en-CA" sz="1000" b="1"/>
              <a:t>Étape 7: Soutenir les groupes de travail sur la diversité pour développer des solutions locales aux défis de la diversité.</a:t>
            </a:r>
            <a:endParaRPr sz="1000" b="1"/>
          </a:p>
          <a:p>
            <a:pPr marL="88900" lvl="0" indent="0" algn="l" rtl="0">
              <a:lnSpc>
                <a:spcPct val="115000"/>
              </a:lnSpc>
              <a:spcBef>
                <a:spcPts val="1200"/>
              </a:spcBef>
              <a:spcAft>
                <a:spcPts val="0"/>
              </a:spcAft>
              <a:buSzPts val="1100"/>
              <a:buNone/>
            </a:pPr>
            <a:r>
              <a:rPr lang="en-CA" sz="1000" b="1"/>
              <a:t>Étape 8: Diffuser les solutions dans l'ensemble de l'organisation: réunions d'équipe individuelles, bulletins/événements de l'EDI, convocation de réseaux de personnel plus larges.</a:t>
            </a:r>
            <a:endParaRPr sz="1000" b="1"/>
          </a:p>
          <a:p>
            <a:pPr marL="88900" lvl="0" indent="0" algn="l" rtl="0">
              <a:lnSpc>
                <a:spcPct val="115000"/>
              </a:lnSpc>
              <a:spcBef>
                <a:spcPts val="1200"/>
              </a:spcBef>
              <a:spcAft>
                <a:spcPts val="0"/>
              </a:spcAft>
              <a:buSzPts val="2200"/>
              <a:buNone/>
            </a:pPr>
            <a:r>
              <a:rPr lang="en-CA" sz="1200"/>
              <a:t> </a:t>
            </a:r>
            <a:endParaRPr sz="1200"/>
          </a:p>
        </p:txBody>
      </p:sp>
      <p:sp>
        <p:nvSpPr>
          <p:cNvPr id="412" name="Google Shape;412;p27"/>
          <p:cNvSpPr txBox="1"/>
          <p:nvPr/>
        </p:nvSpPr>
        <p:spPr>
          <a:xfrm>
            <a:off x="539035" y="170575"/>
            <a:ext cx="8065800" cy="647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CA" sz="2600">
                <a:solidFill>
                  <a:schemeClr val="dk1"/>
                </a:solidFill>
                <a:latin typeface="Montserrat ExtraBold"/>
                <a:ea typeface="Montserrat ExtraBold"/>
                <a:cs typeface="Montserrat ExtraBold"/>
                <a:sym typeface="Montserrat ExtraBold"/>
              </a:rPr>
              <a:t>Création de comités de diversité</a:t>
            </a:r>
            <a:r>
              <a:rPr lang="en-CA" sz="2600">
                <a:solidFill>
                  <a:srgbClr val="4CC3D0"/>
                </a:solidFill>
                <a:latin typeface="Montserrat ExtraBold"/>
                <a:ea typeface="Montserrat ExtraBold"/>
                <a:cs typeface="Montserrat ExtraBold"/>
                <a:sym typeface="Montserrat ExtraBold"/>
              </a:rPr>
              <a:t> </a:t>
            </a:r>
            <a:r>
              <a:rPr lang="en-CA" sz="2600" u="sng">
                <a:solidFill>
                  <a:schemeClr val="hlink"/>
                </a:solidFill>
                <a:latin typeface="Montserrat ExtraBold"/>
                <a:ea typeface="Montserrat ExtraBold"/>
                <a:cs typeface="Montserrat ExtraBold"/>
                <a:sym typeface="Montserrat ExtraBold"/>
                <a:hlinkClick r:id="rId3"/>
              </a:rPr>
              <a:t>(BIT)</a:t>
            </a:r>
            <a:endParaRPr sz="2600">
              <a:solidFill>
                <a:srgbClr val="4CC3D0"/>
              </a:solidFill>
              <a:latin typeface="Montserrat ExtraBold"/>
              <a:ea typeface="Montserrat ExtraBold"/>
              <a:cs typeface="Montserrat ExtraBold"/>
              <a:sym typeface="Montserrat ExtraBold"/>
            </a:endParaRPr>
          </a:p>
        </p:txBody>
      </p:sp>
      <p:pic>
        <p:nvPicPr>
          <p:cNvPr id="413" name="Google Shape;413;p27" descr="How to Make a Check Icon"/>
          <p:cNvPicPr preferRelativeResize="0"/>
          <p:nvPr/>
        </p:nvPicPr>
        <p:blipFill rotWithShape="1">
          <a:blip r:embed="rId4">
            <a:alphaModFix/>
          </a:blip>
          <a:srcRect/>
          <a:stretch/>
        </p:blipFill>
        <p:spPr>
          <a:xfrm>
            <a:off x="274098" y="745902"/>
            <a:ext cx="736015" cy="554176"/>
          </a:xfrm>
          <a:prstGeom prst="rect">
            <a:avLst/>
          </a:prstGeom>
          <a:noFill/>
          <a:ln>
            <a:noFill/>
          </a:ln>
        </p:spPr>
      </p:pic>
      <p:pic>
        <p:nvPicPr>
          <p:cNvPr id="414" name="Google Shape;414;p27" descr="How to Make a Check Icon"/>
          <p:cNvPicPr preferRelativeResize="0"/>
          <p:nvPr/>
        </p:nvPicPr>
        <p:blipFill rotWithShape="1">
          <a:blip r:embed="rId4">
            <a:alphaModFix/>
          </a:blip>
          <a:srcRect/>
          <a:stretch/>
        </p:blipFill>
        <p:spPr>
          <a:xfrm>
            <a:off x="266941" y="1184263"/>
            <a:ext cx="736015" cy="554176"/>
          </a:xfrm>
          <a:prstGeom prst="rect">
            <a:avLst/>
          </a:prstGeom>
          <a:noFill/>
          <a:ln>
            <a:noFill/>
          </a:ln>
        </p:spPr>
      </p:pic>
      <p:pic>
        <p:nvPicPr>
          <p:cNvPr id="415" name="Google Shape;415;p27" descr="How to Make a Check Icon"/>
          <p:cNvPicPr preferRelativeResize="0"/>
          <p:nvPr/>
        </p:nvPicPr>
        <p:blipFill rotWithShape="1">
          <a:blip r:embed="rId4">
            <a:alphaModFix/>
          </a:blip>
          <a:srcRect/>
          <a:stretch/>
        </p:blipFill>
        <p:spPr>
          <a:xfrm>
            <a:off x="236857" y="1654499"/>
            <a:ext cx="736015" cy="554176"/>
          </a:xfrm>
          <a:prstGeom prst="rect">
            <a:avLst/>
          </a:prstGeom>
          <a:noFill/>
          <a:ln>
            <a:noFill/>
          </a:ln>
        </p:spPr>
      </p:pic>
      <p:pic>
        <p:nvPicPr>
          <p:cNvPr id="416" name="Google Shape;416;p27" descr="How to Make a Check Icon"/>
          <p:cNvPicPr preferRelativeResize="0"/>
          <p:nvPr/>
        </p:nvPicPr>
        <p:blipFill rotWithShape="1">
          <a:blip r:embed="rId5">
            <a:alphaModFix/>
          </a:blip>
          <a:srcRect/>
          <a:stretch/>
        </p:blipFill>
        <p:spPr>
          <a:xfrm>
            <a:off x="236862" y="2146251"/>
            <a:ext cx="736015" cy="554176"/>
          </a:xfrm>
          <a:prstGeom prst="rect">
            <a:avLst/>
          </a:prstGeom>
          <a:noFill/>
          <a:ln>
            <a:noFill/>
          </a:ln>
        </p:spPr>
      </p:pic>
      <p:pic>
        <p:nvPicPr>
          <p:cNvPr id="417" name="Google Shape;417;p27" descr="How to Make a Check Icon"/>
          <p:cNvPicPr preferRelativeResize="0"/>
          <p:nvPr/>
        </p:nvPicPr>
        <p:blipFill rotWithShape="1">
          <a:blip r:embed="rId5">
            <a:alphaModFix/>
          </a:blip>
          <a:srcRect/>
          <a:stretch/>
        </p:blipFill>
        <p:spPr>
          <a:xfrm>
            <a:off x="266942" y="2600566"/>
            <a:ext cx="736015" cy="554176"/>
          </a:xfrm>
          <a:prstGeom prst="rect">
            <a:avLst/>
          </a:prstGeom>
          <a:noFill/>
          <a:ln>
            <a:noFill/>
          </a:ln>
        </p:spPr>
      </p:pic>
      <p:pic>
        <p:nvPicPr>
          <p:cNvPr id="418" name="Google Shape;418;p27" descr="How to Make a Check Icon"/>
          <p:cNvPicPr preferRelativeResize="0"/>
          <p:nvPr/>
        </p:nvPicPr>
        <p:blipFill rotWithShape="1">
          <a:blip r:embed="rId4">
            <a:alphaModFix/>
          </a:blip>
          <a:srcRect/>
          <a:stretch/>
        </p:blipFill>
        <p:spPr>
          <a:xfrm>
            <a:off x="266949" y="3546657"/>
            <a:ext cx="736015" cy="554176"/>
          </a:xfrm>
          <a:prstGeom prst="rect">
            <a:avLst/>
          </a:prstGeom>
          <a:noFill/>
          <a:ln>
            <a:noFill/>
          </a:ln>
        </p:spPr>
      </p:pic>
      <p:pic>
        <p:nvPicPr>
          <p:cNvPr id="419" name="Google Shape;419;p27" descr="How to Make a Check Icon"/>
          <p:cNvPicPr preferRelativeResize="0"/>
          <p:nvPr/>
        </p:nvPicPr>
        <p:blipFill rotWithShape="1">
          <a:blip r:embed="rId4">
            <a:alphaModFix/>
          </a:blip>
          <a:srcRect/>
          <a:stretch/>
        </p:blipFill>
        <p:spPr>
          <a:xfrm>
            <a:off x="281282" y="4005630"/>
            <a:ext cx="736015" cy="554176"/>
          </a:xfrm>
          <a:prstGeom prst="rect">
            <a:avLst/>
          </a:prstGeom>
          <a:noFill/>
          <a:ln>
            <a:noFill/>
          </a:ln>
        </p:spPr>
      </p:pic>
      <p:pic>
        <p:nvPicPr>
          <p:cNvPr id="420" name="Google Shape;420;p27" descr="How to Make a Check Icon"/>
          <p:cNvPicPr preferRelativeResize="0"/>
          <p:nvPr/>
        </p:nvPicPr>
        <p:blipFill rotWithShape="1">
          <a:blip r:embed="rId4">
            <a:alphaModFix/>
          </a:blip>
          <a:srcRect/>
          <a:stretch/>
        </p:blipFill>
        <p:spPr>
          <a:xfrm>
            <a:off x="288452" y="4533932"/>
            <a:ext cx="736015" cy="554176"/>
          </a:xfrm>
          <a:prstGeom prst="rect">
            <a:avLst/>
          </a:prstGeom>
          <a:noFill/>
          <a:ln>
            <a:noFill/>
          </a:ln>
        </p:spPr>
      </p:pic>
      <p:pic>
        <p:nvPicPr>
          <p:cNvPr id="421" name="Google Shape;421;p27"/>
          <p:cNvPicPr preferRelativeResize="0"/>
          <p:nvPr/>
        </p:nvPicPr>
        <p:blipFill rotWithShape="1">
          <a:blip r:embed="rId6">
            <a:alphaModFix/>
          </a:blip>
          <a:srcRect/>
          <a:stretch/>
        </p:blipFill>
        <p:spPr>
          <a:xfrm>
            <a:off x="7030731" y="1370351"/>
            <a:ext cx="2308002" cy="302925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28"/>
          <p:cNvSpPr txBox="1">
            <a:spLocks noGrp="1"/>
          </p:cNvSpPr>
          <p:nvPr>
            <p:ph type="body" idx="1"/>
          </p:nvPr>
        </p:nvSpPr>
        <p:spPr>
          <a:xfrm>
            <a:off x="510797" y="1110216"/>
            <a:ext cx="8472336" cy="4033284"/>
          </a:xfrm>
          <a:prstGeom prst="rect">
            <a:avLst/>
          </a:prstGeom>
          <a:noFill/>
          <a:ln>
            <a:noFill/>
          </a:ln>
        </p:spPr>
        <p:txBody>
          <a:bodyPr spcFirstLastPara="1" wrap="square" lIns="0" tIns="0" rIns="0" bIns="0" anchor="t" anchorCtr="0">
            <a:noAutofit/>
          </a:bodyPr>
          <a:lstStyle/>
          <a:p>
            <a:pPr marL="88900" lvl="0" indent="0" algn="l" rtl="0">
              <a:lnSpc>
                <a:spcPct val="115000"/>
              </a:lnSpc>
              <a:spcBef>
                <a:spcPts val="600"/>
              </a:spcBef>
              <a:spcAft>
                <a:spcPts val="0"/>
              </a:spcAft>
              <a:buSzPts val="2200"/>
              <a:buNone/>
            </a:pPr>
            <a:r>
              <a:rPr lang="en-CA" sz="1100" b="1">
                <a:solidFill>
                  <a:srgbClr val="4CC3D0"/>
                </a:solidFill>
              </a:rPr>
              <a:t>Framing </a:t>
            </a:r>
            <a:endParaRPr/>
          </a:p>
          <a:p>
            <a:pPr marL="88900" lvl="0" indent="0" algn="l" rtl="0">
              <a:lnSpc>
                <a:spcPct val="115000"/>
              </a:lnSpc>
              <a:spcBef>
                <a:spcPts val="600"/>
              </a:spcBef>
              <a:spcAft>
                <a:spcPts val="0"/>
              </a:spcAft>
              <a:buSzPts val="2200"/>
              <a:buNone/>
            </a:pPr>
            <a:r>
              <a:rPr lang="en-CA" sz="1100" b="1"/>
              <a:t>Re-framing strategies </a:t>
            </a:r>
            <a:r>
              <a:rPr lang="en-CA" sz="1100"/>
              <a:t>can help actors change the presentation or substance of their position in order to find common ground and break policy deadlocks. </a:t>
            </a:r>
            <a:endParaRPr/>
          </a:p>
          <a:p>
            <a:pPr marL="88900" lvl="0" indent="0" algn="l" rtl="0">
              <a:lnSpc>
                <a:spcPct val="115000"/>
              </a:lnSpc>
              <a:spcBef>
                <a:spcPts val="600"/>
              </a:spcBef>
              <a:spcAft>
                <a:spcPts val="0"/>
              </a:spcAft>
              <a:buSzPts val="2200"/>
              <a:buNone/>
            </a:pPr>
            <a:r>
              <a:rPr lang="en-CA" sz="1100" b="1"/>
              <a:t>Four strategies</a:t>
            </a:r>
            <a:r>
              <a:rPr lang="en-CA" sz="1100"/>
              <a:t>: frame incorporation, frame reconnection, frame accommodation and frame synthesis.</a:t>
            </a:r>
            <a:endParaRPr/>
          </a:p>
          <a:p>
            <a:pPr marL="88900" lvl="0" indent="0" algn="l" rtl="0">
              <a:lnSpc>
                <a:spcPct val="115000"/>
              </a:lnSpc>
              <a:spcBef>
                <a:spcPts val="600"/>
              </a:spcBef>
              <a:spcAft>
                <a:spcPts val="0"/>
              </a:spcAft>
              <a:buSzPts val="2200"/>
              <a:buNone/>
            </a:pPr>
            <a:r>
              <a:rPr lang="en-CA" sz="1100" b="1">
                <a:solidFill>
                  <a:srgbClr val="4CC3D0"/>
                </a:solidFill>
              </a:rPr>
              <a:t>Allocation of attention</a:t>
            </a:r>
            <a:endParaRPr/>
          </a:p>
          <a:p>
            <a:pPr marL="88900" lvl="0" indent="0" algn="l" rtl="0">
              <a:lnSpc>
                <a:spcPct val="115000"/>
              </a:lnSpc>
              <a:spcBef>
                <a:spcPts val="600"/>
              </a:spcBef>
              <a:spcAft>
                <a:spcPts val="0"/>
              </a:spcAft>
              <a:buSzPts val="2200"/>
              <a:buNone/>
            </a:pPr>
            <a:r>
              <a:rPr lang="en-CA" sz="1100" b="1"/>
              <a:t>Invest for windows of opportunity: </a:t>
            </a:r>
            <a:r>
              <a:rPr lang="en-CA" sz="1100"/>
              <a:t>Incentivize long-term investment in understanding policy areas that attract little attention now, but may attract attention later. Thus in times of pressure, gov can respond with well-considered plans vs reactionary. Partnering with academia, think tanks can help.</a:t>
            </a:r>
            <a:endParaRPr/>
          </a:p>
          <a:p>
            <a:pPr marL="88900" lvl="0" indent="0" algn="l" rtl="0">
              <a:lnSpc>
                <a:spcPct val="115000"/>
              </a:lnSpc>
              <a:spcBef>
                <a:spcPts val="600"/>
              </a:spcBef>
              <a:spcAft>
                <a:spcPts val="0"/>
              </a:spcAft>
              <a:buSzPts val="2200"/>
              <a:buNone/>
            </a:pPr>
            <a:r>
              <a:rPr lang="en-CA" sz="1100" b="1">
                <a:solidFill>
                  <a:srgbClr val="4CC3D0"/>
                </a:solidFill>
              </a:rPr>
              <a:t>Confirmation Bias</a:t>
            </a:r>
            <a:endParaRPr/>
          </a:p>
          <a:p>
            <a:pPr marL="88900" lvl="0" indent="0" algn="l" rtl="0">
              <a:lnSpc>
                <a:spcPct val="115000"/>
              </a:lnSpc>
              <a:spcBef>
                <a:spcPts val="600"/>
              </a:spcBef>
              <a:spcAft>
                <a:spcPts val="0"/>
              </a:spcAft>
              <a:buSzPts val="2200"/>
              <a:buNone/>
            </a:pPr>
            <a:r>
              <a:rPr lang="en-CA" sz="1100">
                <a:solidFill>
                  <a:schemeClr val="dk1"/>
                </a:solidFill>
              </a:rPr>
              <a:t>Build in “break points”: like in surgery, build in times where you have to figure out if current plans must be re-evaluated. U-turn concerns can be mitigated </a:t>
            </a:r>
            <a:endParaRPr/>
          </a:p>
          <a:p>
            <a:pPr marL="88900" lvl="0" indent="0" algn="l" rtl="0">
              <a:lnSpc>
                <a:spcPct val="115000"/>
              </a:lnSpc>
              <a:spcBef>
                <a:spcPts val="600"/>
              </a:spcBef>
              <a:spcAft>
                <a:spcPts val="0"/>
              </a:spcAft>
              <a:buSzPts val="2200"/>
              <a:buNone/>
            </a:pPr>
            <a:r>
              <a:rPr lang="en-CA" sz="1100" b="1">
                <a:solidFill>
                  <a:schemeClr val="dk1"/>
                </a:solidFill>
              </a:rPr>
              <a:t>Require transparency about evidence: </a:t>
            </a:r>
            <a:r>
              <a:rPr lang="en-CA" sz="1100">
                <a:solidFill>
                  <a:schemeClr val="dk1"/>
                </a:solidFill>
              </a:rPr>
              <a:t>policymakers incentivized to provide better evidence review if they know it will be released externally. Quality of evidence can be improved with outside expert input,</a:t>
            </a:r>
            <a:r>
              <a:rPr lang="en-CA" sz="1100" b="1">
                <a:solidFill>
                  <a:schemeClr val="dk1"/>
                </a:solidFill>
              </a:rPr>
              <a:t> but only </a:t>
            </a:r>
            <a:r>
              <a:rPr lang="en-CA" sz="1100">
                <a:solidFill>
                  <a:schemeClr val="dk1"/>
                </a:solidFill>
              </a:rPr>
              <a:t>when work is in progress. </a:t>
            </a:r>
            <a:endParaRPr/>
          </a:p>
          <a:p>
            <a:pPr marL="88900" lvl="0" indent="0" algn="l" rtl="0">
              <a:lnSpc>
                <a:spcPct val="115000"/>
              </a:lnSpc>
              <a:spcBef>
                <a:spcPts val="600"/>
              </a:spcBef>
              <a:spcAft>
                <a:spcPts val="0"/>
              </a:spcAft>
              <a:buSzPts val="2200"/>
              <a:buNone/>
            </a:pPr>
            <a:r>
              <a:rPr lang="en-CA" sz="1100" b="1">
                <a:solidFill>
                  <a:schemeClr val="dk1"/>
                </a:solidFill>
              </a:rPr>
              <a:t>Consider the opposite: </a:t>
            </a:r>
            <a:r>
              <a:rPr lang="en-CA" sz="1100">
                <a:solidFill>
                  <a:schemeClr val="dk1"/>
                </a:solidFill>
              </a:rPr>
              <a:t>:would you have made the same judgement if the same study produced results on the other side of the issue?” leads to objective assessment of quality of evidence” </a:t>
            </a:r>
            <a:r>
              <a:rPr lang="en-CA" sz="1100" b="1">
                <a:solidFill>
                  <a:schemeClr val="dk1"/>
                </a:solidFill>
              </a:rPr>
              <a:t> </a:t>
            </a:r>
            <a:endParaRPr/>
          </a:p>
        </p:txBody>
      </p:sp>
      <p:sp>
        <p:nvSpPr>
          <p:cNvPr id="427" name="Google Shape;427;p28"/>
          <p:cNvSpPr txBox="1"/>
          <p:nvPr/>
        </p:nvSpPr>
        <p:spPr>
          <a:xfrm>
            <a:off x="510797" y="333375"/>
            <a:ext cx="6027089" cy="64772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FFFF"/>
              </a:buClr>
              <a:buSzPts val="2600"/>
              <a:buFont typeface="Montserrat ExtraBold"/>
              <a:buNone/>
            </a:pPr>
            <a:r>
              <a:rPr lang="en-CA" sz="2600" b="0" i="0" u="none" strike="noStrike" cap="none">
                <a:solidFill>
                  <a:srgbClr val="4CC3D0"/>
                </a:solidFill>
                <a:latin typeface="Montserrat ExtraBold"/>
                <a:ea typeface="Montserrat ExtraBold"/>
                <a:cs typeface="Montserrat ExtraBold"/>
                <a:sym typeface="Montserrat ExtraBold"/>
              </a:rPr>
              <a:t>How to Combat Common Biases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g1226489f528_0_260"/>
          <p:cNvSpPr txBox="1">
            <a:spLocks noGrp="1"/>
          </p:cNvSpPr>
          <p:nvPr>
            <p:ph type="body" idx="1"/>
          </p:nvPr>
        </p:nvSpPr>
        <p:spPr>
          <a:xfrm>
            <a:off x="512847" y="984416"/>
            <a:ext cx="8472300" cy="4033200"/>
          </a:xfrm>
          <a:prstGeom prst="rect">
            <a:avLst/>
          </a:prstGeom>
          <a:noFill/>
          <a:ln>
            <a:noFill/>
          </a:ln>
        </p:spPr>
        <p:txBody>
          <a:bodyPr spcFirstLastPara="1" wrap="square" lIns="0" tIns="0" rIns="0" bIns="0" anchor="t" anchorCtr="0">
            <a:noAutofit/>
          </a:bodyPr>
          <a:lstStyle/>
          <a:p>
            <a:pPr marL="88900" lvl="0" indent="0" algn="l" rtl="0">
              <a:lnSpc>
                <a:spcPct val="115000"/>
              </a:lnSpc>
              <a:spcBef>
                <a:spcPts val="600"/>
              </a:spcBef>
              <a:spcAft>
                <a:spcPts val="0"/>
              </a:spcAft>
              <a:buClr>
                <a:schemeClr val="dk1"/>
              </a:buClr>
              <a:buSzPts val="1100"/>
              <a:buFont typeface="Arial"/>
              <a:buNone/>
            </a:pPr>
            <a:r>
              <a:rPr lang="en-CA" sz="1100" b="1">
                <a:solidFill>
                  <a:schemeClr val="dk1"/>
                </a:solidFill>
                <a:latin typeface="Montserrat"/>
                <a:ea typeface="Montserrat"/>
                <a:cs typeface="Montserrat"/>
                <a:sym typeface="Montserrat"/>
              </a:rPr>
              <a:t>Recadrage</a:t>
            </a:r>
            <a:r>
              <a:rPr lang="en-CA" sz="1100" b="1">
                <a:solidFill>
                  <a:schemeClr val="dk1"/>
                </a:solidFill>
              </a:rPr>
              <a:t> </a:t>
            </a:r>
            <a:endParaRPr sz="1100" b="1">
              <a:solidFill>
                <a:schemeClr val="dk1"/>
              </a:solidFill>
            </a:endParaRPr>
          </a:p>
          <a:p>
            <a:pPr marL="88900" lvl="0" indent="0" algn="l" rtl="0">
              <a:lnSpc>
                <a:spcPct val="115000"/>
              </a:lnSpc>
              <a:spcBef>
                <a:spcPts val="600"/>
              </a:spcBef>
              <a:spcAft>
                <a:spcPts val="0"/>
              </a:spcAft>
              <a:buClr>
                <a:schemeClr val="dk1"/>
              </a:buClr>
              <a:buSzPts val="1100"/>
              <a:buFont typeface="Arial"/>
              <a:buNone/>
            </a:pPr>
            <a:r>
              <a:rPr lang="en-CA" sz="1100" b="1">
                <a:solidFill>
                  <a:schemeClr val="dk1"/>
                </a:solidFill>
              </a:rPr>
              <a:t>Les stratégies de recadrage peuvent aider les acteurs à modifier la présentation ou la substance de leur position afin de trouver un terrain d'entente et de sortir des impasses politiques. </a:t>
            </a:r>
            <a:endParaRPr sz="1100" b="1">
              <a:solidFill>
                <a:schemeClr val="dk1"/>
              </a:solidFill>
            </a:endParaRPr>
          </a:p>
          <a:p>
            <a:pPr marL="88900" lvl="0" indent="0" algn="l" rtl="0">
              <a:lnSpc>
                <a:spcPct val="115000"/>
              </a:lnSpc>
              <a:spcBef>
                <a:spcPts val="600"/>
              </a:spcBef>
              <a:spcAft>
                <a:spcPts val="0"/>
              </a:spcAft>
              <a:buClr>
                <a:schemeClr val="dk1"/>
              </a:buClr>
              <a:buSzPts val="1100"/>
              <a:buFont typeface="Arial"/>
              <a:buNone/>
            </a:pPr>
            <a:r>
              <a:rPr lang="en-CA" sz="1100" b="1">
                <a:solidFill>
                  <a:schemeClr val="dk1"/>
                </a:solidFill>
              </a:rPr>
              <a:t>Quatre stratégies: l'incorporation du cadre, la reconnexion du cadre, l'accommodation du cadre et la synthèse du cadre.</a:t>
            </a:r>
            <a:endParaRPr sz="1100" b="1">
              <a:solidFill>
                <a:schemeClr val="dk1"/>
              </a:solidFill>
            </a:endParaRPr>
          </a:p>
          <a:p>
            <a:pPr marL="88900" lvl="0" indent="0" algn="l" rtl="0">
              <a:lnSpc>
                <a:spcPct val="115000"/>
              </a:lnSpc>
              <a:spcBef>
                <a:spcPts val="600"/>
              </a:spcBef>
              <a:spcAft>
                <a:spcPts val="0"/>
              </a:spcAft>
              <a:buClr>
                <a:schemeClr val="dk1"/>
              </a:buClr>
              <a:buSzPts val="1100"/>
              <a:buFont typeface="Arial"/>
              <a:buNone/>
            </a:pPr>
            <a:r>
              <a:rPr lang="en-CA" sz="1100" b="1">
                <a:solidFill>
                  <a:schemeClr val="dk1"/>
                </a:solidFill>
                <a:latin typeface="Montserrat"/>
                <a:ea typeface="Montserrat"/>
                <a:cs typeface="Montserrat"/>
                <a:sym typeface="Montserrat"/>
              </a:rPr>
              <a:t>Allocation de l'attention</a:t>
            </a:r>
            <a:endParaRPr sz="1100" b="1">
              <a:solidFill>
                <a:schemeClr val="dk1"/>
              </a:solidFill>
              <a:latin typeface="Montserrat"/>
              <a:ea typeface="Montserrat"/>
              <a:cs typeface="Montserrat"/>
              <a:sym typeface="Montserrat"/>
            </a:endParaRPr>
          </a:p>
          <a:p>
            <a:pPr marL="88900" lvl="0" indent="0" algn="l" rtl="0">
              <a:lnSpc>
                <a:spcPct val="115000"/>
              </a:lnSpc>
              <a:spcBef>
                <a:spcPts val="600"/>
              </a:spcBef>
              <a:spcAft>
                <a:spcPts val="0"/>
              </a:spcAft>
              <a:buClr>
                <a:schemeClr val="dk1"/>
              </a:buClr>
              <a:buSzPts val="1100"/>
              <a:buFont typeface="Arial"/>
              <a:buNone/>
            </a:pPr>
            <a:r>
              <a:rPr lang="en-CA" sz="1100" b="1">
                <a:solidFill>
                  <a:schemeClr val="dk1"/>
                </a:solidFill>
              </a:rPr>
              <a:t>Investir dans les fenêtres d'opportunité: Encourager l'investissement à long terme dans la compréhension des domaines politiques qui attirent peu d'attention aujourd'hui mais qui pourraient en attirer plus tard. Ainsi, en période de pression, le gouvernement peut répondre par des plans réfléchis plutôt que par des réactions. Les partenariats avec le monde universitaire et les groupes de réflexion peuvent être utiles.</a:t>
            </a:r>
            <a:endParaRPr sz="1100" b="1">
              <a:solidFill>
                <a:schemeClr val="dk1"/>
              </a:solidFill>
            </a:endParaRPr>
          </a:p>
          <a:p>
            <a:pPr marL="88900" lvl="0" indent="0" algn="l" rtl="0">
              <a:lnSpc>
                <a:spcPct val="115000"/>
              </a:lnSpc>
              <a:spcBef>
                <a:spcPts val="600"/>
              </a:spcBef>
              <a:spcAft>
                <a:spcPts val="0"/>
              </a:spcAft>
              <a:buClr>
                <a:schemeClr val="dk1"/>
              </a:buClr>
              <a:buSzPts val="1100"/>
              <a:buFont typeface="Arial"/>
              <a:buNone/>
            </a:pPr>
            <a:r>
              <a:rPr lang="en-CA" sz="1100" b="1">
                <a:solidFill>
                  <a:schemeClr val="dk1"/>
                </a:solidFill>
                <a:latin typeface="Montserrat"/>
                <a:ea typeface="Montserrat"/>
                <a:cs typeface="Montserrat"/>
                <a:sym typeface="Montserrat"/>
              </a:rPr>
              <a:t>Biais de confirmation</a:t>
            </a:r>
            <a:endParaRPr sz="1100" b="1">
              <a:solidFill>
                <a:schemeClr val="dk1"/>
              </a:solidFill>
              <a:latin typeface="Montserrat"/>
              <a:ea typeface="Montserrat"/>
              <a:cs typeface="Montserrat"/>
              <a:sym typeface="Montserrat"/>
            </a:endParaRPr>
          </a:p>
          <a:p>
            <a:pPr marL="88900" lvl="0" indent="0" algn="l" rtl="0">
              <a:lnSpc>
                <a:spcPct val="115000"/>
              </a:lnSpc>
              <a:spcBef>
                <a:spcPts val="600"/>
              </a:spcBef>
              <a:spcAft>
                <a:spcPts val="0"/>
              </a:spcAft>
              <a:buSzPts val="1100"/>
              <a:buNone/>
            </a:pPr>
            <a:r>
              <a:rPr lang="en-CA" sz="1100" b="1">
                <a:solidFill>
                  <a:schemeClr val="dk1"/>
                </a:solidFill>
              </a:rPr>
              <a:t>Prévoir des « points d'arrêt »: comme en chirurgie, prévoir des moments où vous devez déterminer si les plans actuels doivent être réévalués. Les problèmes de demi-tour peuvent être atténués.</a:t>
            </a:r>
            <a:endParaRPr sz="1100" b="1">
              <a:solidFill>
                <a:schemeClr val="dk1"/>
              </a:solidFill>
            </a:endParaRPr>
          </a:p>
          <a:p>
            <a:pPr marL="88900" lvl="0" indent="0" algn="l" rtl="0">
              <a:lnSpc>
                <a:spcPct val="115000"/>
              </a:lnSpc>
              <a:spcBef>
                <a:spcPts val="600"/>
              </a:spcBef>
              <a:spcAft>
                <a:spcPts val="0"/>
              </a:spcAft>
              <a:buClr>
                <a:schemeClr val="dk1"/>
              </a:buClr>
              <a:buSzPts val="1100"/>
              <a:buFont typeface="Arial"/>
              <a:buNone/>
            </a:pPr>
            <a:r>
              <a:rPr lang="en-CA" sz="1100" b="1">
                <a:solidFill>
                  <a:schemeClr val="dk1"/>
                </a:solidFill>
              </a:rPr>
              <a:t>Exiger la transparence des preuves: les décideurs sont incités à fournir un meilleur examen des preuves s'ils savent qu'elles seront publiées à l'extérieur. La qualité des preuves peut être améliorée grâce à l'apport d'experts extérieurs, mais uniquement lorsque le travail est en cours. </a:t>
            </a:r>
            <a:endParaRPr sz="1100" b="1">
              <a:solidFill>
                <a:schemeClr val="dk1"/>
              </a:solidFill>
            </a:endParaRPr>
          </a:p>
          <a:p>
            <a:pPr marL="88900" lvl="0" indent="0" algn="l" rtl="0">
              <a:lnSpc>
                <a:spcPct val="115000"/>
              </a:lnSpc>
              <a:spcBef>
                <a:spcPts val="600"/>
              </a:spcBef>
              <a:spcAft>
                <a:spcPts val="0"/>
              </a:spcAft>
              <a:buClr>
                <a:schemeClr val="dk1"/>
              </a:buClr>
              <a:buSzPts val="1100"/>
              <a:buFont typeface="Arial"/>
              <a:buNone/>
            </a:pPr>
            <a:r>
              <a:rPr lang="en-CA" sz="1100" b="1">
                <a:solidFill>
                  <a:schemeClr val="dk1"/>
                </a:solidFill>
              </a:rPr>
              <a:t>Considérer l'inverse: « auriez-vous porté le même jugement si la même étude avait produit des résultats de l'autre côté de la question? » conduit à une évaluation objective de la qualité des preuves. </a:t>
            </a:r>
            <a:r>
              <a:rPr lang="en-CA" sz="1100" b="1">
                <a:solidFill>
                  <a:srgbClr val="4CC3D0"/>
                </a:solidFill>
              </a:rPr>
              <a:t> </a:t>
            </a:r>
            <a:endParaRPr sz="1100" b="1">
              <a:solidFill>
                <a:srgbClr val="4CC3D0"/>
              </a:solidFill>
            </a:endParaRPr>
          </a:p>
          <a:p>
            <a:pPr marL="88900" lvl="0" indent="0" algn="l" rtl="0">
              <a:lnSpc>
                <a:spcPct val="115000"/>
              </a:lnSpc>
              <a:spcBef>
                <a:spcPts val="600"/>
              </a:spcBef>
              <a:spcAft>
                <a:spcPts val="0"/>
              </a:spcAft>
              <a:buClr>
                <a:schemeClr val="dk1"/>
              </a:buClr>
              <a:buSzPts val="1100"/>
              <a:buFont typeface="Arial"/>
              <a:buNone/>
            </a:pPr>
            <a:endParaRPr sz="1100" b="1">
              <a:solidFill>
                <a:srgbClr val="4CC3D0"/>
              </a:solidFill>
            </a:endParaRPr>
          </a:p>
          <a:p>
            <a:pPr marL="88900" lvl="0" indent="0" algn="l" rtl="0">
              <a:lnSpc>
                <a:spcPct val="115000"/>
              </a:lnSpc>
              <a:spcBef>
                <a:spcPts val="600"/>
              </a:spcBef>
              <a:spcAft>
                <a:spcPts val="0"/>
              </a:spcAft>
              <a:buSzPts val="2200"/>
              <a:buNone/>
            </a:pPr>
            <a:endParaRPr sz="1100" b="1">
              <a:solidFill>
                <a:srgbClr val="4CC3D0"/>
              </a:solidFill>
            </a:endParaRPr>
          </a:p>
        </p:txBody>
      </p:sp>
      <p:sp>
        <p:nvSpPr>
          <p:cNvPr id="433" name="Google Shape;433;g1226489f528_0_260"/>
          <p:cNvSpPr txBox="1"/>
          <p:nvPr/>
        </p:nvSpPr>
        <p:spPr>
          <a:xfrm>
            <a:off x="512851" y="222325"/>
            <a:ext cx="8118300" cy="647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CA" sz="2600">
                <a:solidFill>
                  <a:schemeClr val="dk1"/>
                </a:solidFill>
                <a:latin typeface="Montserrat ExtraBold"/>
                <a:ea typeface="Montserrat ExtraBold"/>
                <a:cs typeface="Montserrat ExtraBold"/>
                <a:sym typeface="Montserrat ExtraBold"/>
              </a:rPr>
              <a:t>Comment combattre les préjugés courants </a:t>
            </a:r>
            <a:endParaRPr sz="2600">
              <a:solidFill>
                <a:schemeClr val="dk1"/>
              </a:solidFill>
              <a:latin typeface="Montserrat ExtraBold"/>
              <a:ea typeface="Montserrat ExtraBold"/>
              <a:cs typeface="Montserrat ExtraBold"/>
              <a:sym typeface="Montserrat ExtraBo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438" name="Google Shape;438;p29"/>
          <p:cNvPicPr preferRelativeResize="0"/>
          <p:nvPr/>
        </p:nvPicPr>
        <p:blipFill rotWithShape="1">
          <a:blip r:embed="rId3">
            <a:alphaModFix/>
          </a:blip>
          <a:srcRect/>
          <a:stretch/>
        </p:blipFill>
        <p:spPr>
          <a:xfrm>
            <a:off x="316064" y="771536"/>
            <a:ext cx="4552950" cy="4048125"/>
          </a:xfrm>
          <a:prstGeom prst="rect">
            <a:avLst/>
          </a:prstGeom>
          <a:noFill/>
          <a:ln>
            <a:noFill/>
          </a:ln>
        </p:spPr>
      </p:pic>
      <p:sp>
        <p:nvSpPr>
          <p:cNvPr id="439" name="Google Shape;439;p29"/>
          <p:cNvSpPr txBox="1"/>
          <p:nvPr/>
        </p:nvSpPr>
        <p:spPr>
          <a:xfrm>
            <a:off x="316064" y="123811"/>
            <a:ext cx="8607803" cy="64772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FFFF"/>
              </a:buClr>
              <a:buSzPts val="2600"/>
              <a:buFont typeface="Montserrat ExtraBold"/>
              <a:buNone/>
            </a:pPr>
            <a:r>
              <a:rPr lang="en-CA" sz="2600" b="0" i="0" u="none" strike="noStrike" cap="none">
                <a:solidFill>
                  <a:srgbClr val="4CC3D0"/>
                </a:solidFill>
                <a:latin typeface="Montserrat ExtraBold"/>
                <a:ea typeface="Montserrat ExtraBold"/>
                <a:cs typeface="Montserrat ExtraBold"/>
                <a:sym typeface="Montserrat ExtraBold"/>
              </a:rPr>
              <a:t>How to Combat Common Biases (ctd) </a:t>
            </a:r>
            <a:endParaRPr/>
          </a:p>
        </p:txBody>
      </p:sp>
      <p:pic>
        <p:nvPicPr>
          <p:cNvPr id="440" name="Google Shape;440;p29"/>
          <p:cNvPicPr preferRelativeResize="0"/>
          <p:nvPr/>
        </p:nvPicPr>
        <p:blipFill rotWithShape="1">
          <a:blip r:embed="rId4">
            <a:alphaModFix/>
          </a:blip>
          <a:srcRect/>
          <a:stretch/>
        </p:blipFill>
        <p:spPr>
          <a:xfrm>
            <a:off x="4869014" y="771536"/>
            <a:ext cx="4274986" cy="2924090"/>
          </a:xfrm>
          <a:prstGeom prst="rect">
            <a:avLst/>
          </a:prstGeom>
          <a:noFill/>
          <a:ln>
            <a:noFill/>
          </a:ln>
        </p:spPr>
      </p:pic>
      <p:pic>
        <p:nvPicPr>
          <p:cNvPr id="441" name="Google Shape;441;p29"/>
          <p:cNvPicPr preferRelativeResize="0"/>
          <p:nvPr/>
        </p:nvPicPr>
        <p:blipFill rotWithShape="1">
          <a:blip r:embed="rId5">
            <a:alphaModFix/>
          </a:blip>
          <a:srcRect/>
          <a:stretch/>
        </p:blipFill>
        <p:spPr>
          <a:xfrm>
            <a:off x="4876800" y="3605742"/>
            <a:ext cx="4267200" cy="895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title"/>
          </p:nvPr>
        </p:nvSpPr>
        <p:spPr>
          <a:xfrm>
            <a:off x="698999" y="911700"/>
            <a:ext cx="2332067"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p>
            <a:pPr marL="0" lvl="0" indent="0" algn="l" rtl="0">
              <a:lnSpc>
                <a:spcPct val="100000"/>
              </a:lnSpc>
              <a:spcBef>
                <a:spcPts val="0"/>
              </a:spcBef>
              <a:spcAft>
                <a:spcPts val="0"/>
              </a:spcAft>
              <a:buSzPts val="2600"/>
              <a:buNone/>
            </a:pPr>
            <a:r>
              <a:rPr lang="en-CA"/>
              <a:t>Current approaches to inclusion…</a:t>
            </a:r>
            <a:endParaRPr/>
          </a:p>
        </p:txBody>
      </p:sp>
      <p:sp>
        <p:nvSpPr>
          <p:cNvPr id="118" name="Google Shape;118;p4"/>
          <p:cNvSpPr txBox="1">
            <a:spLocks noGrp="1"/>
          </p:cNvSpPr>
          <p:nvPr>
            <p:ph type="body" idx="1"/>
          </p:nvPr>
        </p:nvSpPr>
        <p:spPr>
          <a:xfrm>
            <a:off x="3704050" y="337724"/>
            <a:ext cx="5181000" cy="4554000"/>
          </a:xfrm>
          <a:prstGeom prst="rect">
            <a:avLst/>
          </a:prstGeom>
          <a:noFill/>
          <a:ln>
            <a:noFill/>
          </a:ln>
        </p:spPr>
        <p:txBody>
          <a:bodyPr spcFirstLastPara="1" wrap="square" lIns="0" tIns="0" rIns="0" bIns="0" anchor="t" anchorCtr="0">
            <a:noAutofit/>
          </a:bodyPr>
          <a:lstStyle/>
          <a:p>
            <a:pPr marL="88900" lvl="0" indent="0" algn="l" rtl="0">
              <a:lnSpc>
                <a:spcPct val="115000"/>
              </a:lnSpc>
              <a:spcBef>
                <a:spcPts val="600"/>
              </a:spcBef>
              <a:spcAft>
                <a:spcPts val="0"/>
              </a:spcAft>
              <a:buSzPts val="2200"/>
              <a:buNone/>
            </a:pPr>
            <a:r>
              <a:rPr lang="en-CA" sz="1800"/>
              <a:t>…tout changing mindsets as the best way to change behaviour.</a:t>
            </a:r>
            <a:endParaRPr/>
          </a:p>
          <a:p>
            <a:pPr marL="88900" lvl="0" indent="0" algn="l" rtl="0">
              <a:lnSpc>
                <a:spcPct val="115000"/>
              </a:lnSpc>
              <a:spcBef>
                <a:spcPts val="600"/>
              </a:spcBef>
              <a:spcAft>
                <a:spcPts val="0"/>
              </a:spcAft>
              <a:buSzPts val="2200"/>
              <a:buNone/>
            </a:pPr>
            <a:endParaRPr sz="1800"/>
          </a:p>
          <a:p>
            <a:pPr marL="88900" lvl="0" indent="0" algn="l" rtl="0">
              <a:lnSpc>
                <a:spcPct val="115000"/>
              </a:lnSpc>
              <a:spcBef>
                <a:spcPts val="600"/>
              </a:spcBef>
              <a:spcAft>
                <a:spcPts val="0"/>
              </a:spcAft>
              <a:buSzPts val="2200"/>
              <a:buNone/>
            </a:pPr>
            <a:r>
              <a:rPr lang="en-CA" sz="1800"/>
              <a:t>But most of our decisions are not ‘rational’, as we constantly must bridge the </a:t>
            </a:r>
            <a:r>
              <a:rPr lang="en-CA" sz="1800" b="1"/>
              <a:t>action-intention gap.</a:t>
            </a:r>
            <a:endParaRPr sz="1800"/>
          </a:p>
          <a:p>
            <a:pPr marL="457200" lvl="0" indent="-368300" algn="l" rtl="0">
              <a:lnSpc>
                <a:spcPct val="115000"/>
              </a:lnSpc>
              <a:spcBef>
                <a:spcPts val="600"/>
              </a:spcBef>
              <a:spcAft>
                <a:spcPts val="0"/>
              </a:spcAft>
              <a:buSzPts val="2200"/>
              <a:buChar char="◦"/>
            </a:pPr>
            <a:r>
              <a:rPr lang="en-CA" sz="1400"/>
              <a:t>Interviewers decide in the first 15 secs whether to hire someone.</a:t>
            </a:r>
            <a:endParaRPr/>
          </a:p>
          <a:p>
            <a:pPr marL="457200" lvl="0" indent="-368300" algn="l" rtl="0">
              <a:lnSpc>
                <a:spcPct val="115000"/>
              </a:lnSpc>
              <a:spcBef>
                <a:spcPts val="600"/>
              </a:spcBef>
              <a:spcAft>
                <a:spcPts val="0"/>
              </a:spcAft>
              <a:buSzPts val="2200"/>
              <a:buChar char="◦"/>
            </a:pPr>
            <a:r>
              <a:rPr lang="en-CA" sz="1400"/>
              <a:t>Muslim-sounding names 3x more likely to be passed over for a role in UK</a:t>
            </a:r>
            <a:endParaRPr/>
          </a:p>
          <a:p>
            <a:pPr marL="457200" lvl="0" indent="-368300" algn="l" rtl="0">
              <a:lnSpc>
                <a:spcPct val="115000"/>
              </a:lnSpc>
              <a:spcBef>
                <a:spcPts val="600"/>
              </a:spcBef>
              <a:spcAft>
                <a:spcPts val="0"/>
              </a:spcAft>
              <a:buSzPts val="2200"/>
              <a:buChar char="◦"/>
            </a:pPr>
            <a:r>
              <a:rPr lang="en-CA" sz="1400"/>
              <a:t>In US, candidates with black-sounding names need extra 8 years of experience to get same # of callbacks as someone with white-sounding names.</a:t>
            </a:r>
            <a:endParaRPr/>
          </a:p>
        </p:txBody>
      </p:sp>
      <p:sp>
        <p:nvSpPr>
          <p:cNvPr id="119" name="Google Shape;119;p4"/>
          <p:cNvSpPr txBox="1"/>
          <p:nvPr/>
        </p:nvSpPr>
        <p:spPr>
          <a:xfrm>
            <a:off x="127001" y="4818790"/>
            <a:ext cx="26416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400" b="0" i="0" u="none" strike="noStrike" cap="none">
                <a:solidFill>
                  <a:srgbClr val="000000"/>
                </a:solidFill>
                <a:latin typeface="Arial"/>
                <a:ea typeface="Arial"/>
                <a:cs typeface="Arial"/>
                <a:sym typeface="Arial"/>
              </a:rPr>
              <a:t>Source: </a:t>
            </a:r>
            <a:r>
              <a:rPr lang="en-CA"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BeApplied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0"/>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CA"/>
              <a:t>40</a:t>
            </a:fld>
            <a:endParaRPr/>
          </a:p>
        </p:txBody>
      </p:sp>
      <p:grpSp>
        <p:nvGrpSpPr>
          <p:cNvPr id="447" name="Google Shape;447;p30"/>
          <p:cNvGrpSpPr/>
          <p:nvPr/>
        </p:nvGrpSpPr>
        <p:grpSpPr>
          <a:xfrm>
            <a:off x="150035" y="219261"/>
            <a:ext cx="277859" cy="201655"/>
            <a:chOff x="3932350" y="3714775"/>
            <a:chExt cx="439650" cy="319075"/>
          </a:xfrm>
        </p:grpSpPr>
        <p:sp>
          <p:nvSpPr>
            <p:cNvPr id="448" name="Google Shape;448;p30"/>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9" name="Google Shape;449;p30"/>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0" name="Google Shape;450;p30"/>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1" name="Google Shape;451;p30"/>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2" name="Google Shape;452;p30"/>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53" name="Google Shape;453;p30"/>
          <p:cNvSpPr txBox="1"/>
          <p:nvPr/>
        </p:nvSpPr>
        <p:spPr>
          <a:xfrm>
            <a:off x="451752" y="85090"/>
            <a:ext cx="8179457" cy="5646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CA" sz="1600" b="1" i="0" u="none" strike="noStrike" cap="none">
                <a:solidFill>
                  <a:srgbClr val="4CC3D0"/>
                </a:solidFill>
                <a:latin typeface="Montserrat"/>
                <a:ea typeface="Montserrat"/>
                <a:cs typeface="Montserrat"/>
                <a:sym typeface="Montserrat"/>
              </a:rPr>
              <a:t>Some examples of the OPS Behavioral Insights Unit work with partners:</a:t>
            </a:r>
            <a:endParaRPr>
              <a:solidFill>
                <a:srgbClr val="4CC3D0"/>
              </a:solidFill>
            </a:endParaRPr>
          </a:p>
        </p:txBody>
      </p:sp>
      <p:pic>
        <p:nvPicPr>
          <p:cNvPr id="454" name="Google Shape;454;p30"/>
          <p:cNvPicPr preferRelativeResize="0"/>
          <p:nvPr/>
        </p:nvPicPr>
        <p:blipFill rotWithShape="1">
          <a:blip r:embed="rId3">
            <a:alphaModFix/>
          </a:blip>
          <a:srcRect/>
          <a:stretch/>
        </p:blipFill>
        <p:spPr>
          <a:xfrm>
            <a:off x="492697" y="731293"/>
            <a:ext cx="1033514" cy="1345111"/>
          </a:xfrm>
          <a:prstGeom prst="rect">
            <a:avLst/>
          </a:prstGeom>
          <a:noFill/>
          <a:ln w="9525" cap="flat" cmpd="sng">
            <a:solidFill>
              <a:srgbClr val="BFBFBF"/>
            </a:solidFill>
            <a:prstDash val="solid"/>
            <a:round/>
            <a:headEnd type="none" w="sm" len="sm"/>
            <a:tailEnd type="none" w="sm" len="sm"/>
          </a:ln>
        </p:spPr>
      </p:pic>
      <p:pic>
        <p:nvPicPr>
          <p:cNvPr id="455" name="Google Shape;455;p30"/>
          <p:cNvPicPr preferRelativeResize="0"/>
          <p:nvPr/>
        </p:nvPicPr>
        <p:blipFill rotWithShape="1">
          <a:blip r:embed="rId4">
            <a:alphaModFix/>
          </a:blip>
          <a:srcRect/>
          <a:stretch/>
        </p:blipFill>
        <p:spPr>
          <a:xfrm>
            <a:off x="1825038" y="732381"/>
            <a:ext cx="1039685" cy="1346478"/>
          </a:xfrm>
          <a:prstGeom prst="rect">
            <a:avLst/>
          </a:prstGeom>
          <a:noFill/>
          <a:ln w="9525" cap="flat" cmpd="sng">
            <a:solidFill>
              <a:srgbClr val="BFBFBF"/>
            </a:solidFill>
            <a:prstDash val="solid"/>
            <a:round/>
            <a:headEnd type="none" w="sm" len="sm"/>
            <a:tailEnd type="none" w="sm" len="sm"/>
          </a:ln>
        </p:spPr>
      </p:pic>
      <p:sp>
        <p:nvSpPr>
          <p:cNvPr id="456" name="Google Shape;456;p30"/>
          <p:cNvSpPr/>
          <p:nvPr/>
        </p:nvSpPr>
        <p:spPr>
          <a:xfrm>
            <a:off x="103235" y="2562993"/>
            <a:ext cx="2961482" cy="24006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CA" sz="1800" b="0" i="0" u="none" strike="noStrike" cap="none">
                <a:solidFill>
                  <a:schemeClr val="dk1"/>
                </a:solidFill>
                <a:latin typeface="Calibri"/>
                <a:ea typeface="Calibri"/>
                <a:cs typeface="Calibri"/>
                <a:sym typeface="Calibri"/>
              </a:rPr>
              <a:t>46% increase</a:t>
            </a:r>
            <a:br>
              <a:rPr lang="en-CA" sz="1800" b="0" i="0" u="none" strike="noStrike" cap="none">
                <a:solidFill>
                  <a:schemeClr val="dk1"/>
                </a:solidFill>
                <a:latin typeface="Calibri"/>
                <a:ea typeface="Calibri"/>
                <a:cs typeface="Calibri"/>
                <a:sym typeface="Calibri"/>
              </a:rPr>
            </a:br>
            <a:r>
              <a:rPr lang="en-CA" sz="1200" b="0" i="0" u="none" strike="noStrike" cap="none">
                <a:solidFill>
                  <a:srgbClr val="666666"/>
                </a:solidFill>
                <a:latin typeface="Calibri"/>
                <a:ea typeface="Calibri"/>
                <a:cs typeface="Calibri"/>
                <a:sym typeface="Calibri"/>
              </a:rPr>
              <a:t>In the number of online vehicle licence renewals</a:t>
            </a:r>
            <a:endParaRPr/>
          </a:p>
          <a:p>
            <a:pPr marL="0" marR="0" lvl="0" indent="0" algn="ctr" rtl="0">
              <a:lnSpc>
                <a:spcPct val="100000"/>
              </a:lnSpc>
              <a:spcBef>
                <a:spcPts val="0"/>
              </a:spcBef>
              <a:spcAft>
                <a:spcPts val="0"/>
              </a:spcAft>
              <a:buNone/>
            </a:pPr>
            <a:endParaRPr sz="1600" b="0" i="0" u="none" strike="noStrike" cap="none">
              <a:solidFill>
                <a:srgbClr val="666666"/>
              </a:solidFill>
              <a:latin typeface="Calibri"/>
              <a:ea typeface="Calibri"/>
              <a:cs typeface="Calibri"/>
              <a:sym typeface="Calibri"/>
            </a:endParaRPr>
          </a:p>
          <a:p>
            <a:pPr marL="0" marR="0" lvl="0" indent="0" algn="ctr" rtl="0">
              <a:lnSpc>
                <a:spcPct val="100000"/>
              </a:lnSpc>
              <a:spcBef>
                <a:spcPts val="0"/>
              </a:spcBef>
              <a:spcAft>
                <a:spcPts val="0"/>
              </a:spcAft>
              <a:buNone/>
            </a:pPr>
            <a:r>
              <a:rPr lang="en-CA" sz="1600" b="1" i="0" u="none" strike="noStrike" cap="none">
                <a:solidFill>
                  <a:srgbClr val="666666"/>
                </a:solidFill>
                <a:latin typeface="Calibri"/>
                <a:ea typeface="Calibri"/>
                <a:cs typeface="Calibri"/>
                <a:sym typeface="Calibri"/>
              </a:rPr>
              <a:t>&gt;500K </a:t>
            </a:r>
            <a:endParaRPr/>
          </a:p>
          <a:p>
            <a:pPr marL="0" marR="0" lvl="0" indent="0" algn="ctr" rtl="0">
              <a:lnSpc>
                <a:spcPct val="100000"/>
              </a:lnSpc>
              <a:spcBef>
                <a:spcPts val="0"/>
              </a:spcBef>
              <a:spcAft>
                <a:spcPts val="0"/>
              </a:spcAft>
              <a:buNone/>
            </a:pPr>
            <a:r>
              <a:rPr lang="en-CA" sz="1200" b="0" i="0" u="none" strike="noStrike" cap="none">
                <a:solidFill>
                  <a:srgbClr val="666666"/>
                </a:solidFill>
                <a:latin typeface="Calibri"/>
                <a:ea typeface="Calibri"/>
                <a:cs typeface="Calibri"/>
                <a:sym typeface="Calibri"/>
              </a:rPr>
              <a:t>potential annual savings</a:t>
            </a:r>
            <a:endParaRPr/>
          </a:p>
          <a:p>
            <a:pPr marL="0" marR="0" lvl="0" indent="0" algn="ctr" rtl="0">
              <a:lnSpc>
                <a:spcPct val="100000"/>
              </a:lnSpc>
              <a:spcBef>
                <a:spcPts val="0"/>
              </a:spcBef>
              <a:spcAft>
                <a:spcPts val="0"/>
              </a:spcAft>
              <a:buNone/>
            </a:pPr>
            <a:endParaRPr sz="1600" b="0" i="0" u="none" strike="noStrike" cap="none">
              <a:solidFill>
                <a:srgbClr val="666666"/>
              </a:solidFill>
              <a:latin typeface="Calibri"/>
              <a:ea typeface="Calibri"/>
              <a:cs typeface="Calibri"/>
              <a:sym typeface="Calibri"/>
            </a:endParaRPr>
          </a:p>
          <a:p>
            <a:pPr marL="0" marR="0" lvl="0" indent="0" algn="ctr" rtl="0">
              <a:lnSpc>
                <a:spcPct val="100000"/>
              </a:lnSpc>
              <a:spcBef>
                <a:spcPts val="0"/>
              </a:spcBef>
              <a:spcAft>
                <a:spcPts val="0"/>
              </a:spcAft>
              <a:buNone/>
            </a:pPr>
            <a:r>
              <a:rPr lang="en-CA" sz="1600" b="1" i="0" u="none" strike="noStrike" cap="none">
                <a:solidFill>
                  <a:srgbClr val="666666"/>
                </a:solidFill>
                <a:latin typeface="Calibri"/>
                <a:ea typeface="Calibri"/>
                <a:cs typeface="Calibri"/>
                <a:sym typeface="Calibri"/>
              </a:rPr>
              <a:t>$40,000 spent</a:t>
            </a:r>
            <a:endParaRPr/>
          </a:p>
          <a:p>
            <a:pPr marL="0" marR="0" lvl="0" indent="0" algn="ctr" rtl="0">
              <a:lnSpc>
                <a:spcPct val="100000"/>
              </a:lnSpc>
              <a:spcBef>
                <a:spcPts val="0"/>
              </a:spcBef>
              <a:spcAft>
                <a:spcPts val="0"/>
              </a:spcAft>
              <a:buNone/>
            </a:pPr>
            <a:r>
              <a:rPr lang="en-CA" sz="1200" b="0" i="0" u="none" strike="noStrike" cap="none">
                <a:solidFill>
                  <a:srgbClr val="666666"/>
                </a:solidFill>
                <a:latin typeface="Calibri"/>
                <a:ea typeface="Calibri"/>
                <a:cs typeface="Calibri"/>
                <a:sym typeface="Calibri"/>
              </a:rPr>
              <a:t>To redesign the notices and extract data</a:t>
            </a:r>
            <a:endParaRPr/>
          </a:p>
          <a:p>
            <a:pPr marL="0" marR="0" lvl="0" indent="0" algn="ctr" rtl="0">
              <a:lnSpc>
                <a:spcPct val="100000"/>
              </a:lnSpc>
              <a:spcBef>
                <a:spcPts val="0"/>
              </a:spcBef>
              <a:spcAft>
                <a:spcPts val="0"/>
              </a:spcAft>
              <a:buNone/>
            </a:pPr>
            <a:endParaRPr sz="1000" b="0" i="0" u="none" strike="noStrike" cap="none">
              <a:solidFill>
                <a:srgbClr val="666666"/>
              </a:solidFill>
              <a:latin typeface="Calibri"/>
              <a:ea typeface="Calibri"/>
              <a:cs typeface="Calibri"/>
              <a:sym typeface="Calibri"/>
            </a:endParaRPr>
          </a:p>
          <a:p>
            <a:pPr marL="0" marR="0" lvl="0" indent="0" algn="ctr" rtl="0">
              <a:lnSpc>
                <a:spcPct val="100000"/>
              </a:lnSpc>
              <a:spcBef>
                <a:spcPts val="0"/>
              </a:spcBef>
              <a:spcAft>
                <a:spcPts val="0"/>
              </a:spcAft>
              <a:buNone/>
            </a:pPr>
            <a:endParaRPr sz="1000" b="0" i="0" u="none" strike="noStrike" cap="none">
              <a:solidFill>
                <a:srgbClr val="000000"/>
              </a:solidFill>
              <a:latin typeface="Calibri"/>
              <a:ea typeface="Calibri"/>
              <a:cs typeface="Calibri"/>
              <a:sym typeface="Calibri"/>
            </a:endParaRPr>
          </a:p>
        </p:txBody>
      </p:sp>
      <p:sp>
        <p:nvSpPr>
          <p:cNvPr id="457" name="Google Shape;457;p30"/>
          <p:cNvSpPr/>
          <p:nvPr/>
        </p:nvSpPr>
        <p:spPr>
          <a:xfrm>
            <a:off x="656625" y="2076404"/>
            <a:ext cx="186649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CA" sz="1400" b="1" i="0" u="none" strike="noStrike" cap="none">
                <a:solidFill>
                  <a:srgbClr val="000000"/>
                </a:solidFill>
                <a:latin typeface="Calibri"/>
                <a:ea typeface="Calibri"/>
                <a:cs typeface="Calibri"/>
                <a:sym typeface="Calibri"/>
              </a:rPr>
              <a:t>ServiceOntario – Online Channel Shift</a:t>
            </a:r>
            <a:endParaRPr sz="1400" b="1" i="0" u="none" strike="noStrike" cap="none">
              <a:solidFill>
                <a:srgbClr val="000000"/>
              </a:solidFill>
              <a:latin typeface="Calibri"/>
              <a:ea typeface="Calibri"/>
              <a:cs typeface="Calibri"/>
              <a:sym typeface="Calibri"/>
            </a:endParaRPr>
          </a:p>
        </p:txBody>
      </p:sp>
      <p:sp>
        <p:nvSpPr>
          <p:cNvPr id="458" name="Google Shape;458;p30"/>
          <p:cNvSpPr/>
          <p:nvPr/>
        </p:nvSpPr>
        <p:spPr>
          <a:xfrm>
            <a:off x="3409345" y="2558177"/>
            <a:ext cx="2502236" cy="21852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CA" sz="1800" b="0" i="0" u="none" strike="noStrike" cap="none">
                <a:solidFill>
                  <a:schemeClr val="dk1"/>
                </a:solidFill>
                <a:latin typeface="Calibri"/>
                <a:ea typeface="Calibri"/>
                <a:cs typeface="Calibri"/>
                <a:sym typeface="Calibri"/>
              </a:rPr>
              <a:t>143% increase</a:t>
            </a:r>
            <a:br>
              <a:rPr lang="en-CA" sz="1800" b="0" i="0" u="none" strike="noStrike" cap="none">
                <a:solidFill>
                  <a:schemeClr val="dk1"/>
                </a:solidFill>
                <a:latin typeface="Calibri"/>
                <a:ea typeface="Calibri"/>
                <a:cs typeface="Calibri"/>
                <a:sym typeface="Calibri"/>
              </a:rPr>
            </a:br>
            <a:r>
              <a:rPr lang="en-CA" sz="1200" b="0" i="0" u="none" strike="noStrike" cap="none">
                <a:solidFill>
                  <a:srgbClr val="666666"/>
                </a:solidFill>
                <a:latin typeface="Calibri"/>
                <a:ea typeface="Calibri"/>
                <a:cs typeface="Calibri"/>
                <a:sym typeface="Calibri"/>
              </a:rPr>
              <a:t>In organ &amp; tissue donor registrations</a:t>
            </a:r>
            <a:endParaRPr/>
          </a:p>
          <a:p>
            <a:pPr marL="0" marR="0" lvl="0" indent="0" algn="ctr" rtl="0">
              <a:lnSpc>
                <a:spcPct val="100000"/>
              </a:lnSpc>
              <a:spcBef>
                <a:spcPts val="0"/>
              </a:spcBef>
              <a:spcAft>
                <a:spcPts val="0"/>
              </a:spcAft>
              <a:buNone/>
            </a:pPr>
            <a:endParaRPr sz="1600" b="0" i="0" u="none" strike="noStrike" cap="none">
              <a:solidFill>
                <a:srgbClr val="666666"/>
              </a:solidFill>
              <a:latin typeface="Calibri"/>
              <a:ea typeface="Calibri"/>
              <a:cs typeface="Calibri"/>
              <a:sym typeface="Calibri"/>
            </a:endParaRPr>
          </a:p>
          <a:p>
            <a:pPr marL="0" marR="0" lvl="0" indent="0" algn="ctr" rtl="0">
              <a:lnSpc>
                <a:spcPct val="100000"/>
              </a:lnSpc>
              <a:spcBef>
                <a:spcPts val="0"/>
              </a:spcBef>
              <a:spcAft>
                <a:spcPts val="0"/>
              </a:spcAft>
              <a:buNone/>
            </a:pPr>
            <a:r>
              <a:rPr lang="en-CA" sz="1600" b="1" i="0" u="none" strike="noStrike" cap="none">
                <a:solidFill>
                  <a:srgbClr val="666666"/>
                </a:solidFill>
                <a:latin typeface="Calibri"/>
                <a:ea typeface="Calibri"/>
                <a:cs typeface="Calibri"/>
                <a:sym typeface="Calibri"/>
              </a:rPr>
              <a:t>2.5 minutes</a:t>
            </a:r>
            <a:endParaRPr/>
          </a:p>
          <a:p>
            <a:pPr marL="0" marR="0" lvl="0" indent="0" algn="ctr" rtl="0">
              <a:lnSpc>
                <a:spcPct val="100000"/>
              </a:lnSpc>
              <a:spcBef>
                <a:spcPts val="0"/>
              </a:spcBef>
              <a:spcAft>
                <a:spcPts val="0"/>
              </a:spcAft>
              <a:buNone/>
            </a:pPr>
            <a:r>
              <a:rPr lang="en-CA" sz="1200" b="0" i="0" u="none" strike="noStrike" cap="none">
                <a:solidFill>
                  <a:srgbClr val="666666"/>
                </a:solidFill>
                <a:latin typeface="Calibri"/>
                <a:ea typeface="Calibri"/>
                <a:cs typeface="Calibri"/>
                <a:sym typeface="Calibri"/>
              </a:rPr>
              <a:t>Saved per organ &amp; tissue transaction</a:t>
            </a:r>
            <a:endParaRPr/>
          </a:p>
          <a:p>
            <a:pPr marL="0" marR="0" lvl="0" indent="0" algn="ctr" rtl="0">
              <a:lnSpc>
                <a:spcPct val="100000"/>
              </a:lnSpc>
              <a:spcBef>
                <a:spcPts val="0"/>
              </a:spcBef>
              <a:spcAft>
                <a:spcPts val="0"/>
              </a:spcAft>
              <a:buNone/>
            </a:pPr>
            <a:endParaRPr sz="1400" b="0" i="0" u="none" strike="noStrike" cap="none">
              <a:solidFill>
                <a:srgbClr val="666666"/>
              </a:solidFill>
              <a:latin typeface="Calibri"/>
              <a:ea typeface="Calibri"/>
              <a:cs typeface="Calibri"/>
              <a:sym typeface="Calibri"/>
            </a:endParaRPr>
          </a:p>
          <a:p>
            <a:pPr marL="0" marR="0" lvl="0" indent="0" algn="ctr" rtl="0">
              <a:lnSpc>
                <a:spcPct val="100000"/>
              </a:lnSpc>
              <a:spcBef>
                <a:spcPts val="0"/>
              </a:spcBef>
              <a:spcAft>
                <a:spcPts val="0"/>
              </a:spcAft>
              <a:buNone/>
            </a:pPr>
            <a:r>
              <a:rPr lang="en-CA" sz="1600" b="1" i="0" u="none" strike="noStrike" cap="none">
                <a:solidFill>
                  <a:srgbClr val="666666"/>
                </a:solidFill>
                <a:latin typeface="Calibri"/>
                <a:ea typeface="Calibri"/>
                <a:cs typeface="Calibri"/>
                <a:sym typeface="Calibri"/>
              </a:rPr>
              <a:t>$2,700 spent</a:t>
            </a:r>
            <a:endParaRPr/>
          </a:p>
          <a:p>
            <a:pPr marL="0" marR="0" lvl="0" indent="0" algn="ctr" rtl="0">
              <a:lnSpc>
                <a:spcPct val="100000"/>
              </a:lnSpc>
              <a:spcBef>
                <a:spcPts val="0"/>
              </a:spcBef>
              <a:spcAft>
                <a:spcPts val="0"/>
              </a:spcAft>
              <a:buNone/>
            </a:pPr>
            <a:r>
              <a:rPr lang="en-CA" sz="1200" b="0" i="0" u="none" strike="noStrike" cap="none">
                <a:solidFill>
                  <a:srgbClr val="666666"/>
                </a:solidFill>
                <a:latin typeface="Calibri"/>
                <a:ea typeface="Calibri"/>
                <a:cs typeface="Calibri"/>
                <a:sym typeface="Calibri"/>
              </a:rPr>
              <a:t>to design and print the new forms</a:t>
            </a:r>
            <a:endParaRPr/>
          </a:p>
          <a:p>
            <a:pPr marL="0" marR="0" lvl="0" indent="0" algn="ctr" rtl="0">
              <a:lnSpc>
                <a:spcPct val="100000"/>
              </a:lnSpc>
              <a:spcBef>
                <a:spcPts val="0"/>
              </a:spcBef>
              <a:spcAft>
                <a:spcPts val="0"/>
              </a:spcAft>
              <a:buNone/>
            </a:pPr>
            <a:endParaRPr sz="1000" b="0" i="0" u="none" strike="noStrike" cap="none">
              <a:solidFill>
                <a:srgbClr val="666666"/>
              </a:solidFill>
              <a:latin typeface="Calibri"/>
              <a:ea typeface="Calibri"/>
              <a:cs typeface="Calibri"/>
              <a:sym typeface="Calibri"/>
            </a:endParaRPr>
          </a:p>
          <a:p>
            <a:pPr marL="0" marR="0" lvl="0" indent="0" algn="ctr" rtl="0">
              <a:lnSpc>
                <a:spcPct val="100000"/>
              </a:lnSpc>
              <a:spcBef>
                <a:spcPts val="0"/>
              </a:spcBef>
              <a:spcAft>
                <a:spcPts val="0"/>
              </a:spcAft>
              <a:buNone/>
            </a:pPr>
            <a:endParaRPr sz="1000" b="0" i="0" u="none" strike="noStrike" cap="none">
              <a:solidFill>
                <a:srgbClr val="000000"/>
              </a:solidFill>
              <a:latin typeface="Calibri"/>
              <a:ea typeface="Calibri"/>
              <a:cs typeface="Calibri"/>
              <a:sym typeface="Calibri"/>
            </a:endParaRPr>
          </a:p>
        </p:txBody>
      </p:sp>
      <p:sp>
        <p:nvSpPr>
          <p:cNvPr id="459" name="Google Shape;459;p30"/>
          <p:cNvSpPr/>
          <p:nvPr/>
        </p:nvSpPr>
        <p:spPr>
          <a:xfrm>
            <a:off x="3252778" y="2076404"/>
            <a:ext cx="296545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400" b="1" i="0" u="none" strike="noStrike" cap="none">
                <a:solidFill>
                  <a:srgbClr val="000000"/>
                </a:solidFill>
                <a:latin typeface="Calibri"/>
                <a:ea typeface="Calibri"/>
                <a:cs typeface="Calibri"/>
                <a:sym typeface="Calibri"/>
              </a:rPr>
              <a:t>ServiceOntario &amp; Trillium Gift of Life Network – Organ Donor Registrations</a:t>
            </a:r>
            <a:endParaRPr sz="1400" b="1" i="0" u="none" strike="noStrike" cap="none">
              <a:solidFill>
                <a:srgbClr val="000000"/>
              </a:solidFill>
              <a:latin typeface="Calibri"/>
              <a:ea typeface="Calibri"/>
              <a:cs typeface="Calibri"/>
              <a:sym typeface="Calibri"/>
            </a:endParaRPr>
          </a:p>
        </p:txBody>
      </p:sp>
      <p:pic>
        <p:nvPicPr>
          <p:cNvPr id="460" name="Google Shape;460;p30"/>
          <p:cNvPicPr preferRelativeResize="0"/>
          <p:nvPr/>
        </p:nvPicPr>
        <p:blipFill rotWithShape="1">
          <a:blip r:embed="rId5">
            <a:alphaModFix/>
          </a:blip>
          <a:srcRect/>
          <a:stretch/>
        </p:blipFill>
        <p:spPr>
          <a:xfrm>
            <a:off x="3580976" y="731293"/>
            <a:ext cx="1921008" cy="1255491"/>
          </a:xfrm>
          <a:prstGeom prst="rect">
            <a:avLst/>
          </a:prstGeom>
          <a:noFill/>
          <a:ln>
            <a:noFill/>
          </a:ln>
        </p:spPr>
      </p:pic>
      <p:pic>
        <p:nvPicPr>
          <p:cNvPr id="461" name="Google Shape;461;p30"/>
          <p:cNvPicPr preferRelativeResize="0"/>
          <p:nvPr/>
        </p:nvPicPr>
        <p:blipFill rotWithShape="1">
          <a:blip r:embed="rId6">
            <a:alphaModFix/>
          </a:blip>
          <a:srcRect r="52137"/>
          <a:stretch/>
        </p:blipFill>
        <p:spPr>
          <a:xfrm>
            <a:off x="6218237" y="770737"/>
            <a:ext cx="1441849" cy="920774"/>
          </a:xfrm>
          <a:prstGeom prst="rect">
            <a:avLst/>
          </a:prstGeom>
          <a:noFill/>
          <a:ln>
            <a:noFill/>
          </a:ln>
        </p:spPr>
      </p:pic>
      <p:pic>
        <p:nvPicPr>
          <p:cNvPr id="462" name="Google Shape;462;p30"/>
          <p:cNvPicPr preferRelativeResize="0"/>
          <p:nvPr/>
        </p:nvPicPr>
        <p:blipFill rotWithShape="1">
          <a:blip r:embed="rId7">
            <a:alphaModFix/>
          </a:blip>
          <a:srcRect l="49525"/>
          <a:stretch/>
        </p:blipFill>
        <p:spPr>
          <a:xfrm>
            <a:off x="7660086" y="770738"/>
            <a:ext cx="1520488" cy="920773"/>
          </a:xfrm>
          <a:prstGeom prst="rect">
            <a:avLst/>
          </a:prstGeom>
          <a:noFill/>
          <a:ln>
            <a:noFill/>
          </a:ln>
        </p:spPr>
      </p:pic>
      <p:sp>
        <p:nvSpPr>
          <p:cNvPr id="463" name="Google Shape;463;p30"/>
          <p:cNvSpPr/>
          <p:nvPr/>
        </p:nvSpPr>
        <p:spPr>
          <a:xfrm>
            <a:off x="6636531" y="2076404"/>
            <a:ext cx="213385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CA" sz="1400" b="1" i="0" u="none" strike="noStrike" cap="none">
                <a:solidFill>
                  <a:srgbClr val="000000"/>
                </a:solidFill>
                <a:latin typeface="Calibri"/>
                <a:ea typeface="Calibri"/>
                <a:cs typeface="Calibri"/>
                <a:sym typeface="Calibri"/>
              </a:rPr>
              <a:t>MOECC – Improving Recycling Behaviour</a:t>
            </a:r>
            <a:endParaRPr sz="1400" b="1" i="0" u="none" strike="noStrike" cap="none">
              <a:solidFill>
                <a:srgbClr val="000000"/>
              </a:solidFill>
              <a:latin typeface="Calibri"/>
              <a:ea typeface="Calibri"/>
              <a:cs typeface="Calibri"/>
              <a:sym typeface="Calibri"/>
            </a:endParaRPr>
          </a:p>
        </p:txBody>
      </p:sp>
      <p:sp>
        <p:nvSpPr>
          <p:cNvPr id="464" name="Google Shape;464;p30"/>
          <p:cNvSpPr/>
          <p:nvPr/>
        </p:nvSpPr>
        <p:spPr>
          <a:xfrm>
            <a:off x="6306984" y="2557267"/>
            <a:ext cx="2792951" cy="23698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CA" sz="1800" b="0" i="0" u="none" strike="noStrike" cap="none">
                <a:solidFill>
                  <a:schemeClr val="dk1"/>
                </a:solidFill>
                <a:latin typeface="Calibri"/>
                <a:ea typeface="Calibri"/>
                <a:cs typeface="Calibri"/>
                <a:sym typeface="Calibri"/>
              </a:rPr>
              <a:t>82% increase</a:t>
            </a:r>
            <a:br>
              <a:rPr lang="en-CA" sz="1800" b="0" i="0" u="none" strike="noStrike" cap="none">
                <a:solidFill>
                  <a:schemeClr val="dk1"/>
                </a:solidFill>
                <a:latin typeface="Calibri"/>
                <a:ea typeface="Calibri"/>
                <a:cs typeface="Calibri"/>
                <a:sym typeface="Calibri"/>
              </a:rPr>
            </a:br>
            <a:r>
              <a:rPr lang="en-CA" sz="1200" b="0" i="0" u="none" strike="noStrike" cap="none">
                <a:solidFill>
                  <a:srgbClr val="666666"/>
                </a:solidFill>
                <a:latin typeface="Calibri"/>
                <a:ea typeface="Calibri"/>
                <a:cs typeface="Calibri"/>
                <a:sym typeface="Calibri"/>
              </a:rPr>
              <a:t>In proper recycling of organics</a:t>
            </a:r>
            <a:endParaRPr/>
          </a:p>
          <a:p>
            <a:pPr marL="0" marR="0" lvl="0" indent="0" algn="ctr" rtl="0">
              <a:lnSpc>
                <a:spcPct val="100000"/>
              </a:lnSpc>
              <a:spcBef>
                <a:spcPts val="0"/>
              </a:spcBef>
              <a:spcAft>
                <a:spcPts val="0"/>
              </a:spcAft>
              <a:buNone/>
            </a:pPr>
            <a:endParaRPr sz="1600" b="0" i="0" u="none" strike="noStrike" cap="none">
              <a:solidFill>
                <a:srgbClr val="666666"/>
              </a:solidFill>
              <a:latin typeface="Calibri"/>
              <a:ea typeface="Calibri"/>
              <a:cs typeface="Calibri"/>
              <a:sym typeface="Calibri"/>
            </a:endParaRPr>
          </a:p>
          <a:p>
            <a:pPr marL="0" marR="0" lvl="0" indent="0" algn="ctr" rtl="0">
              <a:lnSpc>
                <a:spcPct val="100000"/>
              </a:lnSpc>
              <a:spcBef>
                <a:spcPts val="0"/>
              </a:spcBef>
              <a:spcAft>
                <a:spcPts val="0"/>
              </a:spcAft>
              <a:buNone/>
            </a:pPr>
            <a:r>
              <a:rPr lang="en-CA" sz="1600" b="1" i="0" u="none" strike="noStrike" cap="none">
                <a:solidFill>
                  <a:srgbClr val="666666"/>
                </a:solidFill>
                <a:latin typeface="Calibri"/>
                <a:ea typeface="Calibri"/>
                <a:cs typeface="Calibri"/>
                <a:sym typeface="Calibri"/>
              </a:rPr>
              <a:t>55% increase</a:t>
            </a:r>
            <a:endParaRPr/>
          </a:p>
          <a:p>
            <a:pPr marL="0" marR="0" lvl="0" indent="0" algn="ctr" rtl="0">
              <a:lnSpc>
                <a:spcPct val="100000"/>
              </a:lnSpc>
              <a:spcBef>
                <a:spcPts val="0"/>
              </a:spcBef>
              <a:spcAft>
                <a:spcPts val="0"/>
              </a:spcAft>
              <a:buNone/>
            </a:pPr>
            <a:r>
              <a:rPr lang="en-CA" sz="1200" b="0" i="0" u="none" strike="noStrike" cap="none">
                <a:solidFill>
                  <a:srgbClr val="666666"/>
                </a:solidFill>
                <a:latin typeface="Calibri"/>
                <a:ea typeface="Calibri"/>
                <a:cs typeface="Calibri"/>
                <a:sym typeface="Calibri"/>
              </a:rPr>
              <a:t>In the number of coffee cups properly sorted/recycled</a:t>
            </a:r>
            <a:endParaRPr/>
          </a:p>
          <a:p>
            <a:pPr marL="0" marR="0" lvl="0" indent="0" algn="ctr" rtl="0">
              <a:lnSpc>
                <a:spcPct val="100000"/>
              </a:lnSpc>
              <a:spcBef>
                <a:spcPts val="0"/>
              </a:spcBef>
              <a:spcAft>
                <a:spcPts val="0"/>
              </a:spcAft>
              <a:buNone/>
            </a:pPr>
            <a:endParaRPr sz="1400" b="0" i="0" u="none" strike="noStrike" cap="none">
              <a:solidFill>
                <a:srgbClr val="666666"/>
              </a:solidFill>
              <a:latin typeface="Calibri"/>
              <a:ea typeface="Calibri"/>
              <a:cs typeface="Calibri"/>
              <a:sym typeface="Calibri"/>
            </a:endParaRPr>
          </a:p>
          <a:p>
            <a:pPr marL="0" marR="0" lvl="0" indent="0" algn="ctr" rtl="0">
              <a:lnSpc>
                <a:spcPct val="100000"/>
              </a:lnSpc>
              <a:spcBef>
                <a:spcPts val="0"/>
              </a:spcBef>
              <a:spcAft>
                <a:spcPts val="0"/>
              </a:spcAft>
              <a:buNone/>
            </a:pPr>
            <a:r>
              <a:rPr lang="en-CA" sz="1600" b="1" i="0" u="none" strike="noStrike" cap="none">
                <a:solidFill>
                  <a:srgbClr val="666666"/>
                </a:solidFill>
                <a:latin typeface="Calibri"/>
                <a:ea typeface="Calibri"/>
                <a:cs typeface="Calibri"/>
                <a:sym typeface="Calibri"/>
              </a:rPr>
              <a:t>$14,300 spent</a:t>
            </a:r>
            <a:endParaRPr/>
          </a:p>
          <a:p>
            <a:pPr marL="0" marR="0" lvl="0" indent="0" algn="ctr" rtl="0">
              <a:lnSpc>
                <a:spcPct val="100000"/>
              </a:lnSpc>
              <a:spcBef>
                <a:spcPts val="0"/>
              </a:spcBef>
              <a:spcAft>
                <a:spcPts val="0"/>
              </a:spcAft>
              <a:buNone/>
            </a:pPr>
            <a:r>
              <a:rPr lang="en-CA" sz="1200" b="0" i="0" u="none" strike="noStrike" cap="none">
                <a:solidFill>
                  <a:srgbClr val="666666"/>
                </a:solidFill>
                <a:latin typeface="Calibri"/>
                <a:ea typeface="Calibri"/>
                <a:cs typeface="Calibri"/>
                <a:sym typeface="Calibri"/>
              </a:rPr>
              <a:t>to design the labels and measure results</a:t>
            </a:r>
            <a:endParaRPr/>
          </a:p>
          <a:p>
            <a:pPr marL="0" marR="0" lvl="0" indent="0" algn="ctr" rtl="0">
              <a:lnSpc>
                <a:spcPct val="100000"/>
              </a:lnSpc>
              <a:spcBef>
                <a:spcPts val="0"/>
              </a:spcBef>
              <a:spcAft>
                <a:spcPts val="0"/>
              </a:spcAft>
              <a:buNone/>
            </a:pPr>
            <a:endParaRPr sz="1000" b="0" i="0" u="none" strike="noStrike" cap="none">
              <a:solidFill>
                <a:srgbClr val="666666"/>
              </a:solidFill>
              <a:latin typeface="Calibri"/>
              <a:ea typeface="Calibri"/>
              <a:cs typeface="Calibri"/>
              <a:sym typeface="Calibri"/>
            </a:endParaRPr>
          </a:p>
          <a:p>
            <a:pPr marL="0" marR="0" lvl="0" indent="0" algn="ctr" rtl="0">
              <a:lnSpc>
                <a:spcPct val="100000"/>
              </a:lnSpc>
              <a:spcBef>
                <a:spcPts val="0"/>
              </a:spcBef>
              <a:spcAft>
                <a:spcPts val="0"/>
              </a:spcAft>
              <a:buNone/>
            </a:pPr>
            <a:endParaRPr sz="1000" b="0" i="0" u="none" strike="noStrike" cap="none">
              <a:solidFill>
                <a:srgbClr val="000000"/>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g1226489f528_0_267"/>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CA"/>
              <a:t>41</a:t>
            </a:fld>
            <a:endParaRPr/>
          </a:p>
        </p:txBody>
      </p:sp>
      <p:grpSp>
        <p:nvGrpSpPr>
          <p:cNvPr id="470" name="Google Shape;470;g1226489f528_0_267"/>
          <p:cNvGrpSpPr/>
          <p:nvPr/>
        </p:nvGrpSpPr>
        <p:grpSpPr>
          <a:xfrm>
            <a:off x="150033" y="219266"/>
            <a:ext cx="277859" cy="201655"/>
            <a:chOff x="3932350" y="3714775"/>
            <a:chExt cx="439650" cy="319075"/>
          </a:xfrm>
        </p:grpSpPr>
        <p:sp>
          <p:nvSpPr>
            <p:cNvPr id="471" name="Google Shape;471;g1226489f528_0_267"/>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2" name="Google Shape;472;g1226489f528_0_267"/>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3" name="Google Shape;473;g1226489f528_0_267"/>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4" name="Google Shape;474;g1226489f528_0_267"/>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5" name="Google Shape;475;g1226489f528_0_267"/>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76" name="Google Shape;476;g1226489f528_0_267"/>
          <p:cNvSpPr txBox="1"/>
          <p:nvPr/>
        </p:nvSpPr>
        <p:spPr>
          <a:xfrm>
            <a:off x="451750" y="85100"/>
            <a:ext cx="8692200" cy="564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CA" sz="1600" b="1">
                <a:latin typeface="Montserrat"/>
                <a:ea typeface="Montserrat"/>
                <a:cs typeface="Montserrat"/>
                <a:sym typeface="Montserrat"/>
              </a:rPr>
              <a:t>Quelques exemples du travail de l'Unité des connaissances comportementales du SPO avec des partenaires:</a:t>
            </a:r>
            <a:endParaRPr/>
          </a:p>
        </p:txBody>
      </p:sp>
      <p:pic>
        <p:nvPicPr>
          <p:cNvPr id="477" name="Google Shape;477;g1226489f528_0_267"/>
          <p:cNvPicPr preferRelativeResize="0"/>
          <p:nvPr/>
        </p:nvPicPr>
        <p:blipFill rotWithShape="1">
          <a:blip r:embed="rId3">
            <a:alphaModFix/>
          </a:blip>
          <a:srcRect/>
          <a:stretch/>
        </p:blipFill>
        <p:spPr>
          <a:xfrm>
            <a:off x="492697" y="731293"/>
            <a:ext cx="1033514" cy="1345110"/>
          </a:xfrm>
          <a:prstGeom prst="rect">
            <a:avLst/>
          </a:prstGeom>
          <a:noFill/>
          <a:ln w="9525" cap="flat" cmpd="sng">
            <a:solidFill>
              <a:srgbClr val="BFBFBF"/>
            </a:solidFill>
            <a:prstDash val="solid"/>
            <a:round/>
            <a:headEnd type="none" w="sm" len="sm"/>
            <a:tailEnd type="none" w="sm" len="sm"/>
          </a:ln>
        </p:spPr>
      </p:pic>
      <p:pic>
        <p:nvPicPr>
          <p:cNvPr id="478" name="Google Shape;478;g1226489f528_0_267"/>
          <p:cNvPicPr preferRelativeResize="0"/>
          <p:nvPr/>
        </p:nvPicPr>
        <p:blipFill rotWithShape="1">
          <a:blip r:embed="rId4">
            <a:alphaModFix/>
          </a:blip>
          <a:srcRect/>
          <a:stretch/>
        </p:blipFill>
        <p:spPr>
          <a:xfrm>
            <a:off x="1825038" y="732381"/>
            <a:ext cx="1039684" cy="1346479"/>
          </a:xfrm>
          <a:prstGeom prst="rect">
            <a:avLst/>
          </a:prstGeom>
          <a:noFill/>
          <a:ln w="9525" cap="flat" cmpd="sng">
            <a:solidFill>
              <a:srgbClr val="BFBFBF"/>
            </a:solidFill>
            <a:prstDash val="solid"/>
            <a:round/>
            <a:headEnd type="none" w="sm" len="sm"/>
            <a:tailEnd type="none" w="sm" len="sm"/>
          </a:ln>
        </p:spPr>
      </p:pic>
      <p:sp>
        <p:nvSpPr>
          <p:cNvPr id="479" name="Google Shape;479;g1226489f528_0_267"/>
          <p:cNvSpPr/>
          <p:nvPr/>
        </p:nvSpPr>
        <p:spPr>
          <a:xfrm>
            <a:off x="103235" y="2562993"/>
            <a:ext cx="2961600" cy="24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CA" sz="1500">
                <a:solidFill>
                  <a:schemeClr val="dk1"/>
                </a:solidFill>
                <a:latin typeface="Calibri"/>
                <a:ea typeface="Calibri"/>
                <a:cs typeface="Calibri"/>
                <a:sym typeface="Calibri"/>
              </a:rPr>
              <a:t>46 % d'augmentation</a:t>
            </a:r>
            <a:endParaRPr sz="15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CA" sz="1500">
                <a:solidFill>
                  <a:schemeClr val="dk1"/>
                </a:solidFill>
                <a:latin typeface="Calibri"/>
                <a:ea typeface="Calibri"/>
                <a:cs typeface="Calibri"/>
                <a:sym typeface="Calibri"/>
              </a:rPr>
              <a:t>du nombre de renouvellements de permis de conduire en ligne</a:t>
            </a:r>
            <a:endParaRPr sz="15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5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CA" sz="1500">
                <a:solidFill>
                  <a:schemeClr val="dk1"/>
                </a:solidFill>
                <a:latin typeface="Calibri"/>
                <a:ea typeface="Calibri"/>
                <a:cs typeface="Calibri"/>
                <a:sym typeface="Calibri"/>
              </a:rPr>
              <a:t>&gt;500K </a:t>
            </a:r>
            <a:endParaRPr sz="15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CA" sz="1500">
                <a:solidFill>
                  <a:schemeClr val="dk1"/>
                </a:solidFill>
                <a:latin typeface="Calibri"/>
                <a:ea typeface="Calibri"/>
                <a:cs typeface="Calibri"/>
                <a:sym typeface="Calibri"/>
              </a:rPr>
              <a:t>économies annuelles potentielles</a:t>
            </a:r>
            <a:endParaRPr sz="15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5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CA" sz="1500">
                <a:solidFill>
                  <a:schemeClr val="dk1"/>
                </a:solidFill>
                <a:latin typeface="Calibri"/>
                <a:ea typeface="Calibri"/>
                <a:cs typeface="Calibri"/>
                <a:sym typeface="Calibri"/>
              </a:rPr>
              <a:t>40 000 $ dépensés</a:t>
            </a:r>
            <a:endParaRPr sz="15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CA" sz="1500">
                <a:solidFill>
                  <a:schemeClr val="dk1"/>
                </a:solidFill>
                <a:latin typeface="Calibri"/>
                <a:ea typeface="Calibri"/>
                <a:cs typeface="Calibri"/>
                <a:sym typeface="Calibri"/>
              </a:rPr>
              <a:t>Pour remanier les avis et extraire les données</a:t>
            </a:r>
            <a:endParaRPr sz="15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endParaRPr sz="18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endParaRPr sz="1000" b="0" i="0" u="none" strike="noStrike" cap="none">
              <a:solidFill>
                <a:srgbClr val="666666"/>
              </a:solidFill>
              <a:latin typeface="Calibri"/>
              <a:ea typeface="Calibri"/>
              <a:cs typeface="Calibri"/>
              <a:sym typeface="Calibri"/>
            </a:endParaRPr>
          </a:p>
          <a:p>
            <a:pPr marL="0" marR="0" lvl="0" indent="0" algn="ctr" rtl="0">
              <a:lnSpc>
                <a:spcPct val="100000"/>
              </a:lnSpc>
              <a:spcBef>
                <a:spcPts val="0"/>
              </a:spcBef>
              <a:spcAft>
                <a:spcPts val="0"/>
              </a:spcAft>
              <a:buNone/>
            </a:pPr>
            <a:endParaRPr sz="1000" b="0" i="0" u="none" strike="noStrike" cap="none">
              <a:solidFill>
                <a:srgbClr val="000000"/>
              </a:solidFill>
              <a:latin typeface="Calibri"/>
              <a:ea typeface="Calibri"/>
              <a:cs typeface="Calibri"/>
              <a:sym typeface="Calibri"/>
            </a:endParaRPr>
          </a:p>
        </p:txBody>
      </p:sp>
      <p:sp>
        <p:nvSpPr>
          <p:cNvPr id="480" name="Google Shape;480;g1226489f528_0_267"/>
          <p:cNvSpPr/>
          <p:nvPr/>
        </p:nvSpPr>
        <p:spPr>
          <a:xfrm>
            <a:off x="362200" y="2076400"/>
            <a:ext cx="25023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CA" sz="1400" b="1" i="0" u="none" strike="noStrike" cap="none">
                <a:solidFill>
                  <a:srgbClr val="000000"/>
                </a:solidFill>
                <a:latin typeface="Calibri"/>
                <a:ea typeface="Calibri"/>
                <a:cs typeface="Calibri"/>
                <a:sym typeface="Calibri"/>
              </a:rPr>
              <a:t>ServiceOntario – </a:t>
            </a:r>
            <a:r>
              <a:rPr lang="en-CA" b="1">
                <a:latin typeface="Calibri"/>
                <a:ea typeface="Calibri"/>
                <a:cs typeface="Calibri"/>
                <a:sym typeface="Calibri"/>
              </a:rPr>
              <a:t>Changement de canal en ligne</a:t>
            </a:r>
            <a:endParaRPr b="1">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b="1">
              <a:latin typeface="Calibri"/>
              <a:ea typeface="Calibri"/>
              <a:cs typeface="Calibri"/>
              <a:sym typeface="Calibri"/>
            </a:endParaRPr>
          </a:p>
          <a:p>
            <a:pPr marL="0" marR="0" lvl="0" indent="0" algn="ctr" rtl="0">
              <a:lnSpc>
                <a:spcPct val="100000"/>
              </a:lnSpc>
              <a:spcBef>
                <a:spcPts val="0"/>
              </a:spcBef>
              <a:spcAft>
                <a:spcPts val="0"/>
              </a:spcAft>
              <a:buNone/>
            </a:pPr>
            <a:endParaRPr b="1">
              <a:latin typeface="Calibri"/>
              <a:ea typeface="Calibri"/>
              <a:cs typeface="Calibri"/>
              <a:sym typeface="Calibri"/>
            </a:endParaRPr>
          </a:p>
        </p:txBody>
      </p:sp>
      <p:sp>
        <p:nvSpPr>
          <p:cNvPr id="481" name="Google Shape;481;g1226489f528_0_267"/>
          <p:cNvSpPr/>
          <p:nvPr/>
        </p:nvSpPr>
        <p:spPr>
          <a:xfrm>
            <a:off x="3434745" y="2742077"/>
            <a:ext cx="2502300" cy="2185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CA" sz="1300">
                <a:solidFill>
                  <a:schemeClr val="dk1"/>
                </a:solidFill>
                <a:latin typeface="Calibri"/>
                <a:ea typeface="Calibri"/>
                <a:cs typeface="Calibri"/>
                <a:sym typeface="Calibri"/>
              </a:rPr>
              <a:t>143% d'augmentation</a:t>
            </a:r>
            <a:endParaRPr sz="13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CA" sz="1300">
                <a:solidFill>
                  <a:schemeClr val="dk1"/>
                </a:solidFill>
                <a:latin typeface="Calibri"/>
                <a:ea typeface="Calibri"/>
                <a:cs typeface="Calibri"/>
                <a:sym typeface="Calibri"/>
              </a:rPr>
              <a:t>des enregistrements de dons d'organes et de tissus</a:t>
            </a:r>
            <a:endParaRPr sz="13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3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CA" sz="1300">
                <a:solidFill>
                  <a:schemeClr val="dk1"/>
                </a:solidFill>
                <a:latin typeface="Calibri"/>
                <a:ea typeface="Calibri"/>
                <a:cs typeface="Calibri"/>
                <a:sym typeface="Calibri"/>
              </a:rPr>
              <a:t>2,5 minutes</a:t>
            </a:r>
            <a:endParaRPr sz="13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CA" sz="1300">
                <a:solidFill>
                  <a:schemeClr val="dk1"/>
                </a:solidFill>
                <a:latin typeface="Calibri"/>
                <a:ea typeface="Calibri"/>
                <a:cs typeface="Calibri"/>
                <a:sym typeface="Calibri"/>
              </a:rPr>
              <a:t>économisées par transaction d'organes et de tissus</a:t>
            </a:r>
            <a:endParaRPr sz="13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3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CA" sz="1300">
                <a:solidFill>
                  <a:schemeClr val="dk1"/>
                </a:solidFill>
                <a:latin typeface="Calibri"/>
                <a:ea typeface="Calibri"/>
                <a:cs typeface="Calibri"/>
                <a:sym typeface="Calibri"/>
              </a:rPr>
              <a:t>2 700 $ dépensés</a:t>
            </a:r>
            <a:endParaRPr sz="13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SzPts val="1100"/>
              <a:buNone/>
            </a:pPr>
            <a:r>
              <a:rPr lang="en-CA" sz="1300">
                <a:solidFill>
                  <a:schemeClr val="dk1"/>
                </a:solidFill>
                <a:latin typeface="Calibri"/>
                <a:ea typeface="Calibri"/>
                <a:cs typeface="Calibri"/>
                <a:sym typeface="Calibri"/>
              </a:rPr>
              <a:t>pour concevoir et imprimer les nouveaux formulaires</a:t>
            </a:r>
            <a:endParaRPr sz="13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endParaRPr sz="1000" b="0" i="0" u="none" strike="noStrike" cap="none">
              <a:solidFill>
                <a:srgbClr val="666666"/>
              </a:solidFill>
              <a:latin typeface="Calibri"/>
              <a:ea typeface="Calibri"/>
              <a:cs typeface="Calibri"/>
              <a:sym typeface="Calibri"/>
            </a:endParaRPr>
          </a:p>
          <a:p>
            <a:pPr marL="0" marR="0" lvl="0" indent="0" algn="ctr" rtl="0">
              <a:lnSpc>
                <a:spcPct val="100000"/>
              </a:lnSpc>
              <a:spcBef>
                <a:spcPts val="0"/>
              </a:spcBef>
              <a:spcAft>
                <a:spcPts val="0"/>
              </a:spcAft>
              <a:buNone/>
            </a:pPr>
            <a:endParaRPr sz="1000" b="0" i="0" u="none" strike="noStrike" cap="none">
              <a:solidFill>
                <a:srgbClr val="000000"/>
              </a:solidFill>
              <a:latin typeface="Calibri"/>
              <a:ea typeface="Calibri"/>
              <a:cs typeface="Calibri"/>
              <a:sym typeface="Calibri"/>
            </a:endParaRPr>
          </a:p>
        </p:txBody>
      </p:sp>
      <p:sp>
        <p:nvSpPr>
          <p:cNvPr id="482" name="Google Shape;482;g1226489f528_0_267"/>
          <p:cNvSpPr/>
          <p:nvPr/>
        </p:nvSpPr>
        <p:spPr>
          <a:xfrm>
            <a:off x="3252775" y="2076400"/>
            <a:ext cx="32094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CA" b="1">
                <a:latin typeface="Calibri"/>
                <a:ea typeface="Calibri"/>
                <a:cs typeface="Calibri"/>
                <a:sym typeface="Calibri"/>
              </a:rPr>
              <a:t>ServiceOntario et le Réseau Trillium pour le don de vie - Inscriptions au registre des donneurs d'organes</a:t>
            </a:r>
            <a:endParaRPr b="1">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b="1">
              <a:latin typeface="Calibri"/>
              <a:ea typeface="Calibri"/>
              <a:cs typeface="Calibri"/>
              <a:sym typeface="Calibri"/>
            </a:endParaRPr>
          </a:p>
          <a:p>
            <a:pPr marL="0" marR="0" lvl="0" indent="0" algn="l" rtl="0">
              <a:lnSpc>
                <a:spcPct val="100000"/>
              </a:lnSpc>
              <a:spcBef>
                <a:spcPts val="0"/>
              </a:spcBef>
              <a:spcAft>
                <a:spcPts val="0"/>
              </a:spcAft>
              <a:buNone/>
            </a:pPr>
            <a:endParaRPr b="1">
              <a:latin typeface="Calibri"/>
              <a:ea typeface="Calibri"/>
              <a:cs typeface="Calibri"/>
              <a:sym typeface="Calibri"/>
            </a:endParaRPr>
          </a:p>
        </p:txBody>
      </p:sp>
      <p:pic>
        <p:nvPicPr>
          <p:cNvPr id="483" name="Google Shape;483;g1226489f528_0_267"/>
          <p:cNvPicPr preferRelativeResize="0"/>
          <p:nvPr/>
        </p:nvPicPr>
        <p:blipFill rotWithShape="1">
          <a:blip r:embed="rId5">
            <a:alphaModFix/>
          </a:blip>
          <a:srcRect/>
          <a:stretch/>
        </p:blipFill>
        <p:spPr>
          <a:xfrm>
            <a:off x="3580976" y="731293"/>
            <a:ext cx="1921008" cy="1255491"/>
          </a:xfrm>
          <a:prstGeom prst="rect">
            <a:avLst/>
          </a:prstGeom>
          <a:noFill/>
          <a:ln>
            <a:noFill/>
          </a:ln>
        </p:spPr>
      </p:pic>
      <p:pic>
        <p:nvPicPr>
          <p:cNvPr id="484" name="Google Shape;484;g1226489f528_0_267"/>
          <p:cNvPicPr preferRelativeResize="0"/>
          <p:nvPr/>
        </p:nvPicPr>
        <p:blipFill rotWithShape="1">
          <a:blip r:embed="rId6">
            <a:alphaModFix/>
          </a:blip>
          <a:srcRect r="52137"/>
          <a:stretch/>
        </p:blipFill>
        <p:spPr>
          <a:xfrm>
            <a:off x="6218237" y="770737"/>
            <a:ext cx="1441849" cy="920774"/>
          </a:xfrm>
          <a:prstGeom prst="rect">
            <a:avLst/>
          </a:prstGeom>
          <a:noFill/>
          <a:ln>
            <a:noFill/>
          </a:ln>
        </p:spPr>
      </p:pic>
      <p:pic>
        <p:nvPicPr>
          <p:cNvPr id="485" name="Google Shape;485;g1226489f528_0_267"/>
          <p:cNvPicPr preferRelativeResize="0"/>
          <p:nvPr/>
        </p:nvPicPr>
        <p:blipFill rotWithShape="1">
          <a:blip r:embed="rId7">
            <a:alphaModFix/>
          </a:blip>
          <a:srcRect l="49525"/>
          <a:stretch/>
        </p:blipFill>
        <p:spPr>
          <a:xfrm>
            <a:off x="7660086" y="770738"/>
            <a:ext cx="1520489" cy="920773"/>
          </a:xfrm>
          <a:prstGeom prst="rect">
            <a:avLst/>
          </a:prstGeom>
          <a:noFill/>
          <a:ln>
            <a:noFill/>
          </a:ln>
        </p:spPr>
      </p:pic>
      <p:sp>
        <p:nvSpPr>
          <p:cNvPr id="486" name="Google Shape;486;g1226489f528_0_267"/>
          <p:cNvSpPr/>
          <p:nvPr/>
        </p:nvSpPr>
        <p:spPr>
          <a:xfrm>
            <a:off x="6769756" y="1898779"/>
            <a:ext cx="21339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CA" b="1">
                <a:latin typeface="Calibri"/>
                <a:ea typeface="Calibri"/>
                <a:cs typeface="Calibri"/>
                <a:sym typeface="Calibri"/>
              </a:rPr>
              <a:t>MOECC - Améliorer le comportement en matière de recyclage</a:t>
            </a:r>
            <a:endParaRPr sz="1400" b="1" i="0" u="none" strike="noStrike" cap="none">
              <a:solidFill>
                <a:srgbClr val="000000"/>
              </a:solidFill>
              <a:latin typeface="Calibri"/>
              <a:ea typeface="Calibri"/>
              <a:cs typeface="Calibri"/>
              <a:sym typeface="Calibri"/>
            </a:endParaRPr>
          </a:p>
        </p:txBody>
      </p:sp>
      <p:sp>
        <p:nvSpPr>
          <p:cNvPr id="487" name="Google Shape;487;g1226489f528_0_267"/>
          <p:cNvSpPr/>
          <p:nvPr/>
        </p:nvSpPr>
        <p:spPr>
          <a:xfrm>
            <a:off x="6306984" y="2557267"/>
            <a:ext cx="2793000" cy="237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CA">
                <a:solidFill>
                  <a:schemeClr val="dk1"/>
                </a:solidFill>
                <a:latin typeface="Calibri"/>
                <a:ea typeface="Calibri"/>
                <a:cs typeface="Calibri"/>
                <a:sym typeface="Calibri"/>
              </a:rPr>
              <a:t>82% d'augmentation</a:t>
            </a:r>
            <a:endParaRPr>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CA">
                <a:solidFill>
                  <a:schemeClr val="dk1"/>
                </a:solidFill>
                <a:latin typeface="Calibri"/>
                <a:ea typeface="Calibri"/>
                <a:cs typeface="Calibri"/>
                <a:sym typeface="Calibri"/>
              </a:rPr>
              <a:t>Recyclage correct des matières organiques</a:t>
            </a:r>
            <a:endParaRPr>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CA">
                <a:solidFill>
                  <a:schemeClr val="dk1"/>
                </a:solidFill>
                <a:latin typeface="Calibri"/>
                <a:ea typeface="Calibri"/>
                <a:cs typeface="Calibri"/>
                <a:sym typeface="Calibri"/>
              </a:rPr>
              <a:t>Augmentation de 55 %.</a:t>
            </a:r>
            <a:endParaRPr>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CA">
                <a:solidFill>
                  <a:schemeClr val="dk1"/>
                </a:solidFill>
                <a:latin typeface="Calibri"/>
                <a:ea typeface="Calibri"/>
                <a:cs typeface="Calibri"/>
                <a:sym typeface="Calibri"/>
              </a:rPr>
              <a:t>Dans le nombre de tasses à café correctement triées/recyclées</a:t>
            </a:r>
            <a:endParaRPr>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CA">
                <a:solidFill>
                  <a:schemeClr val="dk1"/>
                </a:solidFill>
                <a:latin typeface="Calibri"/>
                <a:ea typeface="Calibri"/>
                <a:cs typeface="Calibri"/>
                <a:sym typeface="Calibri"/>
              </a:rPr>
              <a:t>14 300 dollars dépensés</a:t>
            </a:r>
            <a:endParaRPr>
              <a:solidFill>
                <a:schemeClr val="dk1"/>
              </a:solidFill>
              <a:latin typeface="Calibri"/>
              <a:ea typeface="Calibri"/>
              <a:cs typeface="Calibri"/>
              <a:sym typeface="Calibri"/>
            </a:endParaRPr>
          </a:p>
          <a:p>
            <a:pPr marL="0" marR="0" lvl="0" indent="0" algn="ctr" rtl="0">
              <a:lnSpc>
                <a:spcPct val="100000"/>
              </a:lnSpc>
              <a:spcBef>
                <a:spcPts val="0"/>
              </a:spcBef>
              <a:spcAft>
                <a:spcPts val="0"/>
              </a:spcAft>
              <a:buSzPts val="1100"/>
              <a:buNone/>
            </a:pPr>
            <a:r>
              <a:rPr lang="en-CA">
                <a:solidFill>
                  <a:schemeClr val="dk1"/>
                </a:solidFill>
                <a:latin typeface="Calibri"/>
                <a:ea typeface="Calibri"/>
                <a:cs typeface="Calibri"/>
                <a:sym typeface="Calibri"/>
              </a:rPr>
              <a:t>pour concevoir les étiquettes et mesurer les résultats</a:t>
            </a:r>
            <a:endParaRPr>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endParaRPr sz="1000" b="0" i="0" u="none" strike="noStrike" cap="none">
              <a:solidFill>
                <a:srgbClr val="666666"/>
              </a:solidFill>
              <a:latin typeface="Calibri"/>
              <a:ea typeface="Calibri"/>
              <a:cs typeface="Calibri"/>
              <a:sym typeface="Calibri"/>
            </a:endParaRPr>
          </a:p>
          <a:p>
            <a:pPr marL="0" marR="0" lvl="0" indent="0" algn="ctr" rtl="0">
              <a:lnSpc>
                <a:spcPct val="100000"/>
              </a:lnSpc>
              <a:spcBef>
                <a:spcPts val="0"/>
              </a:spcBef>
              <a:spcAft>
                <a:spcPts val="0"/>
              </a:spcAft>
              <a:buNone/>
            </a:pPr>
            <a:endParaRPr sz="1000" b="0" i="0" u="none" strike="noStrike" cap="non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a:spLocks noGrp="1"/>
          </p:cNvSpPr>
          <p:nvPr>
            <p:ph type="title"/>
          </p:nvPr>
        </p:nvSpPr>
        <p:spPr>
          <a:xfrm>
            <a:off x="698999" y="911700"/>
            <a:ext cx="2332067"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p>
            <a:pPr marL="0" lvl="0" indent="0" algn="l" rtl="0">
              <a:lnSpc>
                <a:spcPct val="100000"/>
              </a:lnSpc>
              <a:spcBef>
                <a:spcPts val="0"/>
              </a:spcBef>
              <a:spcAft>
                <a:spcPts val="0"/>
              </a:spcAft>
              <a:buSzPts val="2600"/>
              <a:buNone/>
            </a:pPr>
            <a:r>
              <a:rPr lang="en-CA">
                <a:solidFill>
                  <a:schemeClr val="dk1"/>
                </a:solidFill>
              </a:rPr>
              <a:t>Les approches actuelles de l'inclusion...</a:t>
            </a:r>
            <a:endParaRPr/>
          </a:p>
        </p:txBody>
      </p:sp>
      <p:sp>
        <p:nvSpPr>
          <p:cNvPr id="125" name="Google Shape;125;p5"/>
          <p:cNvSpPr txBox="1">
            <a:spLocks noGrp="1"/>
          </p:cNvSpPr>
          <p:nvPr>
            <p:ph type="body" idx="1"/>
          </p:nvPr>
        </p:nvSpPr>
        <p:spPr>
          <a:xfrm>
            <a:off x="3780530" y="156738"/>
            <a:ext cx="5181142" cy="4554075"/>
          </a:xfrm>
          <a:prstGeom prst="rect">
            <a:avLst/>
          </a:prstGeom>
          <a:noFill/>
          <a:ln>
            <a:noFill/>
          </a:ln>
        </p:spPr>
        <p:txBody>
          <a:bodyPr spcFirstLastPara="1" wrap="square" lIns="0" tIns="0" rIns="0" bIns="0" anchor="t" anchorCtr="0">
            <a:noAutofit/>
          </a:bodyPr>
          <a:lstStyle/>
          <a:p>
            <a:pPr marL="88900" lvl="0" indent="0" algn="l" rtl="0">
              <a:lnSpc>
                <a:spcPct val="115000"/>
              </a:lnSpc>
              <a:spcBef>
                <a:spcPts val="600"/>
              </a:spcBef>
              <a:spcAft>
                <a:spcPts val="0"/>
              </a:spcAft>
              <a:buSzPts val="2200"/>
              <a:buNone/>
            </a:pPr>
            <a:r>
              <a:rPr lang="en-CA" sz="1600">
                <a:solidFill>
                  <a:schemeClr val="dk1"/>
                </a:solidFill>
              </a:rPr>
              <a:t>...est de changer les mentalités comme le meilleur moyen de changer les comportements.</a:t>
            </a:r>
            <a:endParaRPr/>
          </a:p>
          <a:p>
            <a:pPr marL="88900" lvl="0" indent="0" algn="l" rtl="0">
              <a:lnSpc>
                <a:spcPct val="115000"/>
              </a:lnSpc>
              <a:spcBef>
                <a:spcPts val="600"/>
              </a:spcBef>
              <a:spcAft>
                <a:spcPts val="0"/>
              </a:spcAft>
              <a:buSzPts val="2200"/>
              <a:buNone/>
            </a:pPr>
            <a:endParaRPr sz="1800">
              <a:solidFill>
                <a:schemeClr val="dk1"/>
              </a:solidFill>
            </a:endParaRPr>
          </a:p>
          <a:p>
            <a:pPr marL="88900" lvl="0" indent="0" algn="l" rtl="0">
              <a:lnSpc>
                <a:spcPct val="115000"/>
              </a:lnSpc>
              <a:spcBef>
                <a:spcPts val="600"/>
              </a:spcBef>
              <a:spcAft>
                <a:spcPts val="0"/>
              </a:spcAft>
              <a:buSzPts val="2200"/>
              <a:buNone/>
            </a:pPr>
            <a:r>
              <a:rPr lang="en-CA" sz="1600">
                <a:solidFill>
                  <a:schemeClr val="dk1"/>
                </a:solidFill>
              </a:rPr>
              <a:t>Mais la plupart de nos décisions ne sont pas "rationnelles", car nous devons constamment combler l'écart entre l'action et l'intention.</a:t>
            </a:r>
            <a:endParaRPr/>
          </a:p>
          <a:p>
            <a:pPr marL="457200" lvl="0" indent="-368300" algn="l" rtl="0">
              <a:lnSpc>
                <a:spcPct val="115000"/>
              </a:lnSpc>
              <a:spcBef>
                <a:spcPts val="600"/>
              </a:spcBef>
              <a:spcAft>
                <a:spcPts val="0"/>
              </a:spcAft>
              <a:buSzPts val="2200"/>
              <a:buChar char="◦"/>
            </a:pPr>
            <a:r>
              <a:rPr lang="en-CA" sz="1400">
                <a:solidFill>
                  <a:schemeClr val="dk1"/>
                </a:solidFill>
              </a:rPr>
              <a:t>Les intervieweurs décident dans les 15 premières secondes de l'embauche d'une personne.</a:t>
            </a:r>
            <a:endParaRPr/>
          </a:p>
          <a:p>
            <a:pPr marL="457200" lvl="0" indent="-368300" algn="l" rtl="0">
              <a:lnSpc>
                <a:spcPct val="115000"/>
              </a:lnSpc>
              <a:spcBef>
                <a:spcPts val="600"/>
              </a:spcBef>
              <a:spcAft>
                <a:spcPts val="0"/>
              </a:spcAft>
              <a:buSzPts val="2200"/>
              <a:buChar char="◦"/>
            </a:pPr>
            <a:r>
              <a:rPr lang="en-CA" sz="1400">
                <a:solidFill>
                  <a:schemeClr val="dk1"/>
                </a:solidFill>
              </a:rPr>
              <a:t>Les noms qui semblent musulmans ont 3x plus de chances d'être rejetés pour un poste au Royaume-Uni.</a:t>
            </a:r>
            <a:endParaRPr/>
          </a:p>
          <a:p>
            <a:pPr marL="457200" lvl="0" indent="-368300" algn="l" rtl="0">
              <a:lnSpc>
                <a:spcPct val="115000"/>
              </a:lnSpc>
              <a:spcBef>
                <a:spcPts val="600"/>
              </a:spcBef>
              <a:spcAft>
                <a:spcPts val="0"/>
              </a:spcAft>
              <a:buSzPts val="2200"/>
              <a:buChar char="◦"/>
            </a:pPr>
            <a:r>
              <a:rPr lang="en-CA" sz="1400">
                <a:solidFill>
                  <a:schemeClr val="dk1"/>
                </a:solidFill>
              </a:rPr>
              <a:t>Aux États-Unis, les candidats dont le nom a une connotation noire ont besoin de 8 années d'expérience supplémentaires pour obtenir le même nombre de rappels que les candidats dont le nom a une connotation blanche.</a:t>
            </a:r>
            <a:endParaRPr/>
          </a:p>
        </p:txBody>
      </p:sp>
      <p:sp>
        <p:nvSpPr>
          <p:cNvPr id="126" name="Google Shape;126;p5"/>
          <p:cNvSpPr txBox="1"/>
          <p:nvPr/>
        </p:nvSpPr>
        <p:spPr>
          <a:xfrm>
            <a:off x="127001" y="4818790"/>
            <a:ext cx="26416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400" b="0" i="0" u="none" strike="noStrike" cap="none">
                <a:solidFill>
                  <a:srgbClr val="000000"/>
                </a:solidFill>
                <a:latin typeface="Arial"/>
                <a:ea typeface="Arial"/>
                <a:cs typeface="Arial"/>
                <a:sym typeface="Arial"/>
              </a:rPr>
              <a:t>Source: </a:t>
            </a:r>
            <a:r>
              <a:rPr lang="en-CA"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BeApplied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6"/>
          <p:cNvSpPr txBox="1">
            <a:spLocks noGrp="1"/>
          </p:cNvSpPr>
          <p:nvPr>
            <p:ph type="ctrTitle"/>
          </p:nvPr>
        </p:nvSpPr>
        <p:spPr>
          <a:xfrm>
            <a:off x="2361059" y="1401245"/>
            <a:ext cx="4266900" cy="2426836"/>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p>
            <a:pPr marL="0" lvl="0" indent="0" algn="ctr" rtl="0">
              <a:lnSpc>
                <a:spcPct val="100000"/>
              </a:lnSpc>
              <a:spcBef>
                <a:spcPts val="0"/>
              </a:spcBef>
              <a:spcAft>
                <a:spcPts val="0"/>
              </a:spcAft>
              <a:buSzPts val="3000"/>
              <a:buNone/>
            </a:pPr>
            <a:r>
              <a:rPr lang="en-CA" sz="4000"/>
              <a:t>“Culture eats strategy for breakfast.”</a:t>
            </a:r>
            <a:br>
              <a:rPr lang="en-CA" sz="4000"/>
            </a:br>
            <a:r>
              <a:rPr lang="en-CA" sz="4000"/>
              <a:t>- </a:t>
            </a:r>
            <a:r>
              <a:rPr lang="en-CA"/>
              <a:t>Peter Drucker</a:t>
            </a:r>
            <a:endParaRPr sz="4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7"/>
          <p:cNvSpPr txBox="1">
            <a:spLocks noGrp="1"/>
          </p:cNvSpPr>
          <p:nvPr>
            <p:ph type="ctrTitle"/>
          </p:nvPr>
        </p:nvSpPr>
        <p:spPr>
          <a:xfrm>
            <a:off x="2328402" y="1358332"/>
            <a:ext cx="4266900" cy="2426836"/>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p>
            <a:pPr marL="0" lvl="0" indent="0" algn="ctr" rtl="0">
              <a:lnSpc>
                <a:spcPct val="100000"/>
              </a:lnSpc>
              <a:spcBef>
                <a:spcPts val="0"/>
              </a:spcBef>
              <a:spcAft>
                <a:spcPts val="0"/>
              </a:spcAft>
              <a:buSzPts val="3000"/>
              <a:buNone/>
            </a:pPr>
            <a:r>
              <a:rPr lang="en-CA" sz="4000">
                <a:solidFill>
                  <a:schemeClr val="dk1"/>
                </a:solidFill>
              </a:rPr>
              <a:t>« La culture mange la stratégie pour le déjeuner »</a:t>
            </a:r>
            <a:r>
              <a:rPr lang="en-CA" sz="4000"/>
              <a:t/>
            </a:r>
            <a:br>
              <a:rPr lang="en-CA" sz="4000"/>
            </a:br>
            <a:r>
              <a:rPr lang="en-CA" sz="4000">
                <a:solidFill>
                  <a:schemeClr val="dk1"/>
                </a:solidFill>
              </a:rPr>
              <a:t>- </a:t>
            </a:r>
            <a:r>
              <a:rPr lang="en-CA">
                <a:solidFill>
                  <a:schemeClr val="dk1"/>
                </a:solidFill>
              </a:rPr>
              <a:t>Peter Drucker</a:t>
            </a:r>
            <a:endParaRPr sz="40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8"/>
          <p:cNvSpPr txBox="1">
            <a:spLocks noGrp="1"/>
          </p:cNvSpPr>
          <p:nvPr>
            <p:ph type="title"/>
          </p:nvPr>
        </p:nvSpPr>
        <p:spPr>
          <a:xfrm>
            <a:off x="575013" y="911825"/>
            <a:ext cx="2268925"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p>
            <a:pPr marL="0" lvl="0" indent="0" algn="l" rtl="0">
              <a:lnSpc>
                <a:spcPct val="100000"/>
              </a:lnSpc>
              <a:spcBef>
                <a:spcPts val="0"/>
              </a:spcBef>
              <a:spcAft>
                <a:spcPts val="0"/>
              </a:spcAft>
              <a:buSzPts val="2600"/>
              <a:buNone/>
            </a:pPr>
            <a:r>
              <a:rPr lang="en-CA"/>
              <a:t> </a:t>
            </a:r>
            <a:r>
              <a:rPr lang="en-CA" sz="2000"/>
              <a:t>“If you want to get somebody to do something, make it easy.”</a:t>
            </a:r>
            <a:br>
              <a:rPr lang="en-CA" sz="2000"/>
            </a:br>
            <a:r>
              <a:rPr lang="en-CA" sz="2000"/>
              <a:t/>
            </a:r>
            <a:br>
              <a:rPr lang="en-CA" sz="2000"/>
            </a:br>
            <a:r>
              <a:rPr lang="en-CA" sz="1600" i="1"/>
              <a:t>- Richard Thaler</a:t>
            </a:r>
            <a:endParaRPr sz="1600" i="1"/>
          </a:p>
        </p:txBody>
      </p:sp>
      <p:sp>
        <p:nvSpPr>
          <p:cNvPr id="142" name="Google Shape;142;p8"/>
          <p:cNvSpPr/>
          <p:nvPr/>
        </p:nvSpPr>
        <p:spPr>
          <a:xfrm>
            <a:off x="3580108" y="1666065"/>
            <a:ext cx="1546476" cy="1491524"/>
          </a:xfrm>
          <a:prstGeom prst="ellipse">
            <a:avLst/>
          </a:prstGeom>
          <a:solidFill>
            <a:srgbClr val="E2AC00"/>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CA" sz="1200" b="1" i="0" u="none" strike="noStrike" cap="none">
                <a:solidFill>
                  <a:schemeClr val="lt1"/>
                </a:solidFill>
                <a:latin typeface="Montserrat"/>
                <a:ea typeface="Montserrat"/>
                <a:cs typeface="Montserrat"/>
                <a:sym typeface="Montserrat"/>
              </a:rPr>
              <a:t>BEHAVIOURS</a:t>
            </a:r>
            <a:r>
              <a:rPr lang="en-CA" sz="1200" b="0" i="0" u="none" strike="noStrike" cap="none">
                <a:solidFill>
                  <a:schemeClr val="lt1"/>
                </a:solidFill>
                <a:latin typeface="Montserrat"/>
                <a:ea typeface="Montserrat"/>
                <a:cs typeface="Montserrat"/>
                <a:sym typeface="Montserrat"/>
              </a:rPr>
              <a:t> </a:t>
            </a:r>
            <a:endParaRPr/>
          </a:p>
          <a:p>
            <a:pPr marL="0" marR="0" lvl="0" indent="0" algn="ctr" rtl="0">
              <a:lnSpc>
                <a:spcPct val="100000"/>
              </a:lnSpc>
              <a:spcBef>
                <a:spcPts val="0"/>
              </a:spcBef>
              <a:spcAft>
                <a:spcPts val="0"/>
              </a:spcAft>
              <a:buNone/>
            </a:pPr>
            <a:r>
              <a:rPr lang="en-CA" sz="1200" b="0" i="0" u="none" strike="noStrike" cap="none">
                <a:solidFill>
                  <a:schemeClr val="lt1"/>
                </a:solidFill>
                <a:latin typeface="Montserrat"/>
                <a:ea typeface="Montserrat"/>
                <a:cs typeface="Montserrat"/>
                <a:sym typeface="Montserrat"/>
              </a:rPr>
              <a:t> build Habits</a:t>
            </a:r>
            <a:endParaRPr/>
          </a:p>
        </p:txBody>
      </p:sp>
      <p:sp>
        <p:nvSpPr>
          <p:cNvPr id="143" name="Google Shape;143;p8"/>
          <p:cNvSpPr/>
          <p:nvPr/>
        </p:nvSpPr>
        <p:spPr>
          <a:xfrm>
            <a:off x="5510938" y="1666064"/>
            <a:ext cx="1526584" cy="1472339"/>
          </a:xfrm>
          <a:prstGeom prst="ellipse">
            <a:avLst/>
          </a:prstGeom>
          <a:solidFill>
            <a:srgbClr val="4CC3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CA" sz="1200" b="1" i="0" u="none" strike="noStrike" cap="none">
                <a:solidFill>
                  <a:schemeClr val="lt1"/>
                </a:solidFill>
                <a:latin typeface="Montserrat"/>
                <a:ea typeface="Montserrat"/>
                <a:cs typeface="Montserrat"/>
                <a:sym typeface="Montserrat"/>
              </a:rPr>
              <a:t>SYSTEMS</a:t>
            </a:r>
            <a:r>
              <a:rPr lang="en-CA" sz="1200" b="0" i="0" u="none" strike="noStrike" cap="none">
                <a:solidFill>
                  <a:schemeClr val="lt1"/>
                </a:solidFill>
                <a:latin typeface="Montserrat"/>
                <a:ea typeface="Montserrat"/>
                <a:cs typeface="Montserrat"/>
                <a:sym typeface="Montserrat"/>
              </a:rPr>
              <a:t> Design inclusive processes</a:t>
            </a:r>
            <a:endParaRPr/>
          </a:p>
        </p:txBody>
      </p:sp>
      <p:sp>
        <p:nvSpPr>
          <p:cNvPr id="144" name="Google Shape;144;p8"/>
          <p:cNvSpPr/>
          <p:nvPr/>
        </p:nvSpPr>
        <p:spPr>
          <a:xfrm>
            <a:off x="7441769" y="1666064"/>
            <a:ext cx="1526584" cy="1472339"/>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CA" sz="1200" b="1" i="0" u="none" strike="noStrike" cap="none">
                <a:solidFill>
                  <a:schemeClr val="lt1"/>
                </a:solidFill>
                <a:latin typeface="Montserrat"/>
                <a:ea typeface="Montserrat"/>
                <a:cs typeface="Montserrat"/>
                <a:sym typeface="Montserrat"/>
              </a:rPr>
              <a:t>CULTURE </a:t>
            </a:r>
            <a:r>
              <a:rPr lang="en-CA" sz="1200" b="0" i="0" u="none" strike="noStrike" cap="none">
                <a:solidFill>
                  <a:schemeClr val="lt1"/>
                </a:solidFill>
                <a:latin typeface="Montserrat"/>
                <a:ea typeface="Montserrat"/>
                <a:cs typeface="Montserrat"/>
                <a:sym typeface="Montserrat"/>
              </a:rPr>
              <a:t>inclusive social norms</a:t>
            </a:r>
            <a:endParaRPr/>
          </a:p>
        </p:txBody>
      </p:sp>
      <p:sp>
        <p:nvSpPr>
          <p:cNvPr id="145" name="Google Shape;145;p8"/>
          <p:cNvSpPr/>
          <p:nvPr/>
        </p:nvSpPr>
        <p:spPr>
          <a:xfrm>
            <a:off x="5106692" y="2224007"/>
            <a:ext cx="348711" cy="351618"/>
          </a:xfrm>
          <a:prstGeom prst="mathPlus">
            <a:avLst>
              <a:gd name="adj1" fmla="val 23520"/>
            </a:avLst>
          </a:prstGeom>
          <a:solidFill>
            <a:srgbClr val="A3A3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6" name="Google Shape;146;p8"/>
          <p:cNvSpPr/>
          <p:nvPr/>
        </p:nvSpPr>
        <p:spPr>
          <a:xfrm>
            <a:off x="7093057" y="2224007"/>
            <a:ext cx="284136" cy="351618"/>
          </a:xfrm>
          <a:prstGeom prst="mathEqual">
            <a:avLst>
              <a:gd name="adj1" fmla="val 23520"/>
              <a:gd name="adj2" fmla="val 11760"/>
            </a:avLst>
          </a:prstGeom>
          <a:solidFill>
            <a:srgbClr val="A3A3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47" name="Google Shape;147;p8"/>
          <p:cNvSpPr txBox="1"/>
          <p:nvPr/>
        </p:nvSpPr>
        <p:spPr>
          <a:xfrm>
            <a:off x="3580108" y="3285641"/>
            <a:ext cx="182105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200" b="0" i="0" u="none" strike="noStrike" cap="none">
                <a:solidFill>
                  <a:srgbClr val="000000"/>
                </a:solidFill>
                <a:latin typeface="Montserrat"/>
                <a:ea typeface="Montserrat"/>
                <a:cs typeface="Montserrat"/>
                <a:sym typeface="Montserrat"/>
              </a:rPr>
              <a:t>Habit mastery leads to culture mastery</a:t>
            </a:r>
            <a:endParaRPr sz="1200" b="0" i="0" u="none" strike="noStrike" cap="none">
              <a:solidFill>
                <a:srgbClr val="000000"/>
              </a:solidFill>
              <a:latin typeface="Montserrat"/>
              <a:ea typeface="Montserrat"/>
              <a:cs typeface="Montserrat"/>
              <a:sym typeface="Montserrat"/>
            </a:endParaRPr>
          </a:p>
        </p:txBody>
      </p:sp>
      <p:sp>
        <p:nvSpPr>
          <p:cNvPr id="148" name="Google Shape;148;p8"/>
          <p:cNvSpPr/>
          <p:nvPr/>
        </p:nvSpPr>
        <p:spPr>
          <a:xfrm>
            <a:off x="5528424" y="3285641"/>
            <a:ext cx="163954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200" b="0" i="0" u="none" strike="noStrike" cap="none">
                <a:solidFill>
                  <a:srgbClr val="000000"/>
                </a:solidFill>
                <a:latin typeface="Montserrat"/>
                <a:ea typeface="Montserrat"/>
                <a:cs typeface="Montserrat"/>
                <a:sym typeface="Montserrat"/>
              </a:rPr>
              <a:t>Apply behavioural science for better decisions</a:t>
            </a:r>
            <a:endParaRPr sz="1200" b="0" i="0" u="none" strike="noStrike" cap="none">
              <a:solidFill>
                <a:srgbClr val="000000"/>
              </a:solidFill>
              <a:latin typeface="Montserrat"/>
              <a:ea typeface="Montserrat"/>
              <a:cs typeface="Montserrat"/>
              <a:sym typeface="Montserrat"/>
            </a:endParaRPr>
          </a:p>
        </p:txBody>
      </p:sp>
      <p:sp>
        <p:nvSpPr>
          <p:cNvPr id="149" name="Google Shape;149;p8"/>
          <p:cNvSpPr/>
          <p:nvPr/>
        </p:nvSpPr>
        <p:spPr>
          <a:xfrm>
            <a:off x="7560590" y="3285641"/>
            <a:ext cx="140776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200" b="0" i="0" u="none" strike="noStrike" cap="none">
                <a:solidFill>
                  <a:srgbClr val="000000"/>
                </a:solidFill>
                <a:latin typeface="Montserrat"/>
                <a:ea typeface="Montserrat"/>
                <a:cs typeface="Montserrat"/>
                <a:sym typeface="Montserrat"/>
              </a:rPr>
              <a:t>Small changes, big difference</a:t>
            </a:r>
            <a:endParaRPr/>
          </a:p>
        </p:txBody>
      </p:sp>
      <p:sp>
        <p:nvSpPr>
          <p:cNvPr id="150" name="Google Shape;150;p8"/>
          <p:cNvSpPr txBox="1"/>
          <p:nvPr/>
        </p:nvSpPr>
        <p:spPr>
          <a:xfrm>
            <a:off x="4942842" y="971595"/>
            <a:ext cx="262472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200" b="1" i="0" u="none" strike="noStrike" cap="none">
                <a:solidFill>
                  <a:srgbClr val="000000"/>
                </a:solidFill>
                <a:latin typeface="Montserrat"/>
                <a:ea typeface="Montserrat"/>
                <a:cs typeface="Montserrat"/>
                <a:sym typeface="Montserrat"/>
              </a:rPr>
              <a:t>Make it easier to be inclusive:</a:t>
            </a:r>
            <a:endParaRPr sz="1200" b="1" i="0" u="none" strike="noStrike" cap="none">
              <a:solidFill>
                <a:srgbClr val="000000"/>
              </a:solidFill>
              <a:latin typeface="Montserrat"/>
              <a:ea typeface="Montserrat"/>
              <a:cs typeface="Montserrat"/>
              <a:sym typeface="Montserrat"/>
            </a:endParaRPr>
          </a:p>
        </p:txBody>
      </p:sp>
      <p:sp>
        <p:nvSpPr>
          <p:cNvPr id="151" name="Google Shape;151;p8"/>
          <p:cNvSpPr/>
          <p:nvPr/>
        </p:nvSpPr>
        <p:spPr>
          <a:xfrm>
            <a:off x="7093057" y="4758106"/>
            <a:ext cx="1882247"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100" b="0" i="0" u="none" strike="noStrike" cap="none">
                <a:solidFill>
                  <a:srgbClr val="000000"/>
                </a:solidFill>
                <a:latin typeface="Arial"/>
                <a:ea typeface="Arial"/>
                <a:cs typeface="Arial"/>
                <a:sym typeface="Arial"/>
              </a:rPr>
              <a:t>Source: </a:t>
            </a:r>
            <a:r>
              <a:rPr lang="en-CA" sz="11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The Jasmar Group</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9"/>
          <p:cNvSpPr txBox="1">
            <a:spLocks noGrp="1"/>
          </p:cNvSpPr>
          <p:nvPr>
            <p:ph type="title"/>
          </p:nvPr>
        </p:nvSpPr>
        <p:spPr>
          <a:xfrm>
            <a:off x="575013" y="911825"/>
            <a:ext cx="2268925"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p>
            <a:pPr marL="0" lvl="0" indent="0" algn="l" rtl="0">
              <a:lnSpc>
                <a:spcPct val="100000"/>
              </a:lnSpc>
              <a:spcBef>
                <a:spcPts val="0"/>
              </a:spcBef>
              <a:spcAft>
                <a:spcPts val="0"/>
              </a:spcAft>
              <a:buSzPts val="2600"/>
              <a:buNone/>
            </a:pPr>
            <a:r>
              <a:rPr lang="en-CA" sz="2000">
                <a:solidFill>
                  <a:schemeClr val="dk1"/>
                </a:solidFill>
              </a:rPr>
              <a:t>« Si vous voulez que quelqu'un fasse quelque chose, rendez-le facile »</a:t>
            </a:r>
            <a:r>
              <a:rPr lang="en-CA" sz="2000"/>
              <a:t/>
            </a:r>
            <a:br>
              <a:rPr lang="en-CA" sz="2000"/>
            </a:br>
            <a:r>
              <a:rPr lang="en-CA" sz="2000"/>
              <a:t/>
            </a:r>
            <a:br>
              <a:rPr lang="en-CA" sz="2000"/>
            </a:br>
            <a:r>
              <a:rPr lang="en-CA" sz="1600" i="1">
                <a:solidFill>
                  <a:schemeClr val="dk1"/>
                </a:solidFill>
              </a:rPr>
              <a:t>- Richard Thaler</a:t>
            </a:r>
            <a:endParaRPr sz="1600" i="1">
              <a:solidFill>
                <a:schemeClr val="dk1"/>
              </a:solidFill>
            </a:endParaRPr>
          </a:p>
        </p:txBody>
      </p:sp>
      <p:sp>
        <p:nvSpPr>
          <p:cNvPr id="157" name="Google Shape;157;p9"/>
          <p:cNvSpPr/>
          <p:nvPr/>
        </p:nvSpPr>
        <p:spPr>
          <a:xfrm>
            <a:off x="3305533" y="1666065"/>
            <a:ext cx="1821051" cy="1491524"/>
          </a:xfrm>
          <a:prstGeom prst="ellipse">
            <a:avLst/>
          </a:prstGeom>
          <a:solidFill>
            <a:srgbClr val="E2AC00"/>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CA" sz="1000" b="1" i="0" u="none" strike="noStrike" cap="none">
                <a:solidFill>
                  <a:schemeClr val="lt1"/>
                </a:solidFill>
                <a:latin typeface="Montserrat"/>
                <a:ea typeface="Montserrat"/>
                <a:cs typeface="Montserrat"/>
                <a:sym typeface="Montserrat"/>
              </a:rPr>
              <a:t>COMPORTEMENTS </a:t>
            </a:r>
            <a:endParaRPr/>
          </a:p>
          <a:p>
            <a:pPr marL="0" marR="0" lvl="0" indent="0" algn="ctr" rtl="0">
              <a:lnSpc>
                <a:spcPct val="100000"/>
              </a:lnSpc>
              <a:spcBef>
                <a:spcPts val="0"/>
              </a:spcBef>
              <a:spcAft>
                <a:spcPts val="0"/>
              </a:spcAft>
              <a:buNone/>
            </a:pPr>
            <a:r>
              <a:rPr lang="en-CA" sz="1000" b="0" i="0" u="none" strike="noStrike" cap="none">
                <a:solidFill>
                  <a:schemeClr val="lt1"/>
                </a:solidFill>
                <a:latin typeface="Montserrat"/>
                <a:ea typeface="Montserrat"/>
                <a:cs typeface="Montserrat"/>
                <a:sym typeface="Montserrat"/>
              </a:rPr>
              <a:t> construisent des habitudes</a:t>
            </a:r>
            <a:endParaRPr/>
          </a:p>
        </p:txBody>
      </p:sp>
      <p:sp>
        <p:nvSpPr>
          <p:cNvPr id="158" name="Google Shape;158;p9"/>
          <p:cNvSpPr/>
          <p:nvPr/>
        </p:nvSpPr>
        <p:spPr>
          <a:xfrm>
            <a:off x="5510938" y="1666064"/>
            <a:ext cx="1526584" cy="1472339"/>
          </a:xfrm>
          <a:prstGeom prst="ellipse">
            <a:avLst/>
          </a:prstGeom>
          <a:solidFill>
            <a:srgbClr val="4CC3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CA" sz="1200" b="1" i="0" u="none" strike="noStrike" cap="none">
                <a:solidFill>
                  <a:schemeClr val="lt1"/>
                </a:solidFill>
                <a:latin typeface="Montserrat"/>
                <a:ea typeface="Montserrat"/>
                <a:cs typeface="Montserrat"/>
                <a:sym typeface="Montserrat"/>
              </a:rPr>
              <a:t>SYSTEMES </a:t>
            </a:r>
            <a:r>
              <a:rPr lang="en-CA" sz="1200" b="0" i="0" u="none" strike="noStrike" cap="none">
                <a:solidFill>
                  <a:schemeClr val="lt1"/>
                </a:solidFill>
                <a:latin typeface="Montserrat"/>
                <a:ea typeface="Montserrat"/>
                <a:cs typeface="Montserrat"/>
                <a:sym typeface="Montserrat"/>
              </a:rPr>
              <a:t>conçoivent des processus inclusifs</a:t>
            </a:r>
            <a:endParaRPr sz="1200" b="0" i="0" u="none" strike="noStrike" cap="none">
              <a:solidFill>
                <a:schemeClr val="lt1"/>
              </a:solidFill>
              <a:latin typeface="Montserrat"/>
              <a:ea typeface="Montserrat"/>
              <a:cs typeface="Montserrat"/>
              <a:sym typeface="Montserrat"/>
            </a:endParaRPr>
          </a:p>
        </p:txBody>
      </p:sp>
      <p:sp>
        <p:nvSpPr>
          <p:cNvPr id="159" name="Google Shape;159;p9"/>
          <p:cNvSpPr/>
          <p:nvPr/>
        </p:nvSpPr>
        <p:spPr>
          <a:xfrm>
            <a:off x="7441769" y="1666064"/>
            <a:ext cx="1526584" cy="1472339"/>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CA" sz="1200" b="0" i="0" u="none" strike="noStrike" cap="none">
                <a:solidFill>
                  <a:schemeClr val="lt1"/>
                </a:solidFill>
                <a:latin typeface="Arial"/>
                <a:ea typeface="Arial"/>
                <a:cs typeface="Arial"/>
                <a:sym typeface="Arial"/>
              </a:rPr>
              <a:t>Normes sociales inclusives dans la </a:t>
            </a:r>
            <a:r>
              <a:rPr lang="en-CA" sz="1200" b="1" i="0" u="none" strike="noStrike" cap="none">
                <a:solidFill>
                  <a:schemeClr val="lt1"/>
                </a:solidFill>
              </a:rPr>
              <a:t>CULTURE</a:t>
            </a:r>
            <a:endParaRPr sz="1200" b="1" i="0" u="none" strike="noStrike" cap="none">
              <a:solidFill>
                <a:schemeClr val="lt1"/>
              </a:solidFill>
              <a:latin typeface="Montserrat"/>
              <a:ea typeface="Montserrat"/>
              <a:cs typeface="Montserrat"/>
              <a:sym typeface="Montserrat"/>
            </a:endParaRPr>
          </a:p>
        </p:txBody>
      </p:sp>
      <p:sp>
        <p:nvSpPr>
          <p:cNvPr id="160" name="Google Shape;160;p9"/>
          <p:cNvSpPr/>
          <p:nvPr/>
        </p:nvSpPr>
        <p:spPr>
          <a:xfrm>
            <a:off x="5106692" y="2224007"/>
            <a:ext cx="348711" cy="351618"/>
          </a:xfrm>
          <a:prstGeom prst="mathPlus">
            <a:avLst>
              <a:gd name="adj1" fmla="val 23520"/>
            </a:avLst>
          </a:prstGeom>
          <a:solidFill>
            <a:srgbClr val="A3A3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1" name="Google Shape;161;p9"/>
          <p:cNvSpPr/>
          <p:nvPr/>
        </p:nvSpPr>
        <p:spPr>
          <a:xfrm>
            <a:off x="7093057" y="2224007"/>
            <a:ext cx="284136" cy="351618"/>
          </a:xfrm>
          <a:prstGeom prst="mathEqual">
            <a:avLst>
              <a:gd name="adj1" fmla="val 23520"/>
              <a:gd name="adj2" fmla="val 11760"/>
            </a:avLst>
          </a:prstGeom>
          <a:solidFill>
            <a:srgbClr val="A3A3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62" name="Google Shape;162;p9"/>
          <p:cNvSpPr txBox="1"/>
          <p:nvPr/>
        </p:nvSpPr>
        <p:spPr>
          <a:xfrm>
            <a:off x="3580108" y="3285641"/>
            <a:ext cx="182105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200" b="0" i="0" u="none" strike="noStrike" cap="none">
                <a:solidFill>
                  <a:srgbClr val="000000"/>
                </a:solidFill>
                <a:latin typeface="Montserrat"/>
                <a:ea typeface="Montserrat"/>
                <a:cs typeface="Montserrat"/>
                <a:sym typeface="Montserrat"/>
              </a:rPr>
              <a:t>La maîtrise des habitudes mène à la maîtrise de la culture</a:t>
            </a:r>
            <a:endParaRPr/>
          </a:p>
        </p:txBody>
      </p:sp>
      <p:sp>
        <p:nvSpPr>
          <p:cNvPr id="163" name="Google Shape;163;p9"/>
          <p:cNvSpPr/>
          <p:nvPr/>
        </p:nvSpPr>
        <p:spPr>
          <a:xfrm>
            <a:off x="5528424" y="3285641"/>
            <a:ext cx="1639541"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200" b="0" i="0" u="none" strike="noStrike" cap="none">
                <a:solidFill>
                  <a:srgbClr val="000000"/>
                </a:solidFill>
                <a:latin typeface="Montserrat"/>
                <a:ea typeface="Montserrat"/>
                <a:cs typeface="Montserrat"/>
                <a:sym typeface="Montserrat"/>
              </a:rPr>
              <a:t>Appliquer la science comportementale pour de meilleures décisions</a:t>
            </a:r>
            <a:endParaRPr sz="1200" b="0" i="0" u="none" strike="noStrike" cap="none">
              <a:solidFill>
                <a:srgbClr val="000000"/>
              </a:solidFill>
              <a:latin typeface="Montserrat"/>
              <a:ea typeface="Montserrat"/>
              <a:cs typeface="Montserrat"/>
              <a:sym typeface="Montserrat"/>
            </a:endParaRPr>
          </a:p>
        </p:txBody>
      </p:sp>
      <p:sp>
        <p:nvSpPr>
          <p:cNvPr id="164" name="Google Shape;164;p9"/>
          <p:cNvSpPr/>
          <p:nvPr/>
        </p:nvSpPr>
        <p:spPr>
          <a:xfrm>
            <a:off x="7560590" y="3285641"/>
            <a:ext cx="1407763"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200" b="0" i="0" u="none" strike="noStrike" cap="none">
                <a:solidFill>
                  <a:srgbClr val="000000"/>
                </a:solidFill>
                <a:latin typeface="Montserrat"/>
                <a:ea typeface="Montserrat"/>
                <a:cs typeface="Montserrat"/>
                <a:sym typeface="Montserrat"/>
              </a:rPr>
              <a:t>Petits changements, grande différence</a:t>
            </a:r>
            <a:endParaRPr sz="1200" b="0" i="0" u="none" strike="noStrike" cap="none">
              <a:solidFill>
                <a:srgbClr val="000000"/>
              </a:solidFill>
              <a:latin typeface="Montserrat"/>
              <a:ea typeface="Montserrat"/>
              <a:cs typeface="Montserrat"/>
              <a:sym typeface="Montserrat"/>
            </a:endParaRPr>
          </a:p>
        </p:txBody>
      </p:sp>
      <p:sp>
        <p:nvSpPr>
          <p:cNvPr id="165" name="Google Shape;165;p9"/>
          <p:cNvSpPr txBox="1"/>
          <p:nvPr/>
        </p:nvSpPr>
        <p:spPr>
          <a:xfrm>
            <a:off x="4942842" y="971595"/>
            <a:ext cx="262472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200" b="1" i="0" u="none" strike="noStrike" cap="none">
                <a:solidFill>
                  <a:srgbClr val="000000"/>
                </a:solidFill>
                <a:latin typeface="Montserrat"/>
                <a:ea typeface="Montserrat"/>
                <a:cs typeface="Montserrat"/>
                <a:sym typeface="Montserrat"/>
              </a:rPr>
              <a:t>Facilitez l'inclusion:</a:t>
            </a:r>
            <a:endParaRPr sz="1200" b="1" i="0" u="none" strike="noStrike" cap="none">
              <a:solidFill>
                <a:srgbClr val="000000"/>
              </a:solidFill>
              <a:latin typeface="Montserrat"/>
              <a:ea typeface="Montserrat"/>
              <a:cs typeface="Montserrat"/>
              <a:sym typeface="Montserrat"/>
            </a:endParaRPr>
          </a:p>
        </p:txBody>
      </p:sp>
      <p:sp>
        <p:nvSpPr>
          <p:cNvPr id="166" name="Google Shape;166;p9"/>
          <p:cNvSpPr/>
          <p:nvPr/>
        </p:nvSpPr>
        <p:spPr>
          <a:xfrm>
            <a:off x="7093057" y="4758106"/>
            <a:ext cx="1882247"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100" b="0" i="0" u="none" strike="noStrike" cap="none">
                <a:solidFill>
                  <a:srgbClr val="000000"/>
                </a:solidFill>
                <a:latin typeface="Arial"/>
                <a:ea typeface="Arial"/>
                <a:cs typeface="Arial"/>
                <a:sym typeface="Arial"/>
              </a:rPr>
              <a:t>Source: </a:t>
            </a:r>
            <a:r>
              <a:rPr lang="en-CA" sz="11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The Jasmar Group</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Julie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9042</Words>
  <Application>Microsoft Office PowerPoint</Application>
  <PresentationFormat>On-screen Show (16:9)</PresentationFormat>
  <Paragraphs>479</Paragraphs>
  <Slides>41</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Montserrat Light</vt:lpstr>
      <vt:lpstr>Montserrat ExtraBold</vt:lpstr>
      <vt:lpstr>Montserrat</vt:lpstr>
      <vt:lpstr>Arial</vt:lpstr>
      <vt:lpstr>Merriweather Light</vt:lpstr>
      <vt:lpstr>Calibri</vt:lpstr>
      <vt:lpstr>Juliet template</vt:lpstr>
      <vt:lpstr>Behavioral Insights to Enhance EDI in Government Des aperçus comportementaux pour améliorer l'EDI dans le gouvernement</vt:lpstr>
      <vt:lpstr>Bounded Rationality</vt:lpstr>
      <vt:lpstr>Rationalité limitée</vt:lpstr>
      <vt:lpstr>Current approaches to inclusion…</vt:lpstr>
      <vt:lpstr>Les approches actuelles de l'inclusion...</vt:lpstr>
      <vt:lpstr>“Culture eats strategy for breakfast.” - Peter Drucker</vt:lpstr>
      <vt:lpstr>« La culture mange la stratégie pour le déjeuner » - Peter Drucker</vt:lpstr>
      <vt:lpstr> “If you want to get somebody to do something, make it easy.”  - Richard Thaler</vt:lpstr>
      <vt:lpstr>« Si vous voulez que quelqu'un fasse quelque chose, rendez-le facile »  - Richard Thaler</vt:lpstr>
      <vt:lpstr>BehaviouraI Insights in one page</vt:lpstr>
      <vt:lpstr>Aperçu du comportement en une page</vt:lpstr>
      <vt:lpstr>Why Diversity Training ALONE Doesn’t Work</vt:lpstr>
      <vt:lpstr>Pourquoi la formation à la diversité SEULE ne fonctionne pas</vt:lpstr>
      <vt:lpstr>Case Study 1: Behaviourally informed nudges can improve EDI</vt:lpstr>
      <vt:lpstr>Étude de cas n° 1: « les coups de coudres » comportementaux peuvent améliorer l'EDI</vt:lpstr>
      <vt:lpstr>Case studies 2 &amp; 3: Behaviourally informed nudges can improve EDI</vt:lpstr>
      <vt:lpstr>Études de cas 2 et 3: les « coups de coudres » fondés sur le comportement peuvent améliorer l'EDI</vt:lpstr>
      <vt:lpstr>Changing Behaviour in the Public Service </vt:lpstr>
      <vt:lpstr>Changer les comportements dans la fonction publique</vt:lpstr>
      <vt:lpstr>PowerPoint Presentation</vt:lpstr>
      <vt:lpstr>PowerPoint Presentation</vt:lpstr>
      <vt:lpstr>Biases that are Present in Government</vt:lpstr>
      <vt:lpstr>Les préjugés présents dans le gouvernement</vt:lpstr>
      <vt:lpstr>PowerPoint Presentation</vt:lpstr>
      <vt:lpstr>PowerPoint Presentation</vt:lpstr>
      <vt:lpstr>PowerPoint Presentation</vt:lpstr>
      <vt:lpstr>PowerPoint Presentation</vt:lpstr>
      <vt:lpstr>PowerPoint Presentation</vt:lpstr>
      <vt:lpstr>PowerPoint Presentation</vt:lpstr>
      <vt:lpstr>Appendix/Annexe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Behavioral Insights to Enhance EDI in Government Des aperçus comportementaux pour améliorer l'EDI dans le gouvernement</dc:title>
  <cp:lastModifiedBy>Iachelli, Alexa</cp:lastModifiedBy>
  <cp:revision>1</cp:revision>
  <dcterms:modified xsi:type="dcterms:W3CDTF">2022-04-26T13:22:46Z</dcterms:modified>
</cp:coreProperties>
</file>