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70" r:id="rId12"/>
    <p:sldId id="268" r:id="rId13"/>
    <p:sldId id="269" r:id="rId14"/>
  </p:sldIdLst>
  <p:sldSz cx="9144000" cy="5143500" type="screen16x9"/>
  <p:notesSz cx="6858000" cy="9144000"/>
  <p:embeddedFontLs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889">
          <p15:clr>
            <a:srgbClr val="9AA0A6"/>
          </p15:clr>
        </p15:guide>
        <p15:guide id="4" orient="horz" pos="360">
          <p15:clr>
            <a:srgbClr val="9AA0A6"/>
          </p15:clr>
        </p15:guide>
        <p15:guide id="5" pos="259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ie Crombie" initials="" lastIdx="6" clrIdx="0"/>
  <p:cmAuthor id="1" name="Peter Smith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7CCBEC-5C58-4FDE-9F95-6B69BE425411}" v="2" dt="2023-02-02T22:06:17.048"/>
  </p1510:revLst>
</p1510:revInfo>
</file>

<file path=ppt/tableStyles.xml><?xml version="1.0" encoding="utf-8"?>
<a:tblStyleLst xmlns:a="http://schemas.openxmlformats.org/drawingml/2006/main" def="{2081CBB1-DF43-4153-93C5-98CED3565CC7}">
  <a:tblStyle styleId="{2081CBB1-DF43-4153-93C5-98CED3565C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264" y="126"/>
      </p:cViewPr>
      <p:guideLst>
        <p:guide orient="horz" pos="1620"/>
        <p:guide pos="2880"/>
        <p:guide orient="horz" pos="889"/>
        <p:guide orient="horz" pos="360"/>
        <p:guide pos="2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8ad7ba27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8ad7ba27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Opening slide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b70a63932e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b70a63932e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 example slide #1b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b70a63932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b70a63932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 example slide #1b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72243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b943508594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b943508594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 example slide #1b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b943508594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b943508594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 example slide #1b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b70a63932e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b70a63932e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 example slide #1b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d4959d7d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0d4959d7d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 example slide #1b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b9435085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b9435085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 example slide #1b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b3fcd902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b3fcd9023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standard has relevant info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FIP manual does not?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b3fcd9023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b3fcd9023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b94350859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b94350859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 example slide #1b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b3fcd9023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b3fcd9023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 example slide #1b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b70a63932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b70a63932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 example slide #1b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bs-sct.canada.ca/pol/doc-eng.aspx?id=3068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canada.ca/en/treasury-board-secretariat/services/government-communications/design-standard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en/treasury-board-secretariat/services/government-communications/design-standard/government-canada-websites-design-standard-fip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bs-sct.canada.ca/pol/doc-eng.aspx?id=3068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canada.ca/en/treasury-board-secretariat/services/government-communications/canada-content-style-guide.html" TargetMode="External"/><Relationship Id="rId4" Type="http://schemas.openxmlformats.org/officeDocument/2006/relationships/hyperlink" Target="https://www.canada.ca/en/treasury-board-secretariat/services/government-communications/canada-content-information-architecture-specification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gccollab.ca/images/0/0e/1A_Trust_in_Canada.ca_brand_design_elements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43100" y="-12575"/>
            <a:ext cx="9187200" cy="51879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Quasi-judicial design</a:t>
            </a:r>
            <a:endParaRPr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Background, design parameters and considerations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416054" y="2686851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>
            <a:off x="311700" y="40714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679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Digital Transformation Office • January 2023</a:t>
            </a:r>
            <a:endParaRPr sz="1679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867" y="267817"/>
            <a:ext cx="1060908" cy="252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883" y="267825"/>
            <a:ext cx="2718376" cy="2522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>
            <a:spLocks noGrp="1"/>
          </p:cNvSpPr>
          <p:nvPr>
            <p:ph type="body" idx="1"/>
          </p:nvPr>
        </p:nvSpPr>
        <p:spPr>
          <a:xfrm>
            <a:off x="176650" y="1714500"/>
            <a:ext cx="4665600" cy="32997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50"/>
              <a:buFont typeface="Open Sans"/>
              <a:buChar char="●"/>
            </a:pPr>
            <a:r>
              <a:rPr lang="en" sz="1550" dirty="0">
                <a:latin typeface="Open Sans"/>
                <a:ea typeface="Open Sans"/>
                <a:cs typeface="Open Sans"/>
                <a:sym typeface="Open Sans"/>
              </a:rPr>
              <a:t>Design adoption as of November 2022: </a:t>
            </a:r>
            <a:endParaRPr sz="1550" dirty="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50"/>
              <a:buFont typeface="Open Sans"/>
              <a:buChar char="○"/>
            </a:pPr>
            <a:r>
              <a:rPr lang="en" sz="1550" dirty="0">
                <a:latin typeface="Open Sans"/>
                <a:ea typeface="Open Sans"/>
                <a:cs typeface="Open Sans"/>
                <a:sym typeface="Open Sans"/>
              </a:rPr>
              <a:t>17% use current Canada.ca design</a:t>
            </a:r>
            <a:endParaRPr sz="1550" dirty="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50"/>
              <a:buFont typeface="Open Sans"/>
              <a:buChar char="○"/>
            </a:pPr>
            <a:r>
              <a:rPr lang="en" sz="1550" dirty="0">
                <a:latin typeface="Open Sans"/>
                <a:ea typeface="Open Sans"/>
                <a:cs typeface="Open Sans"/>
                <a:sym typeface="Open Sans"/>
              </a:rPr>
              <a:t>32% are use an older version of the Government of Canada design</a:t>
            </a:r>
            <a:endParaRPr sz="1550" dirty="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50"/>
              <a:buFont typeface="Open Sans"/>
              <a:buChar char="○"/>
            </a:pPr>
            <a:r>
              <a:rPr lang="en" sz="1550" dirty="0">
                <a:latin typeface="Open Sans"/>
                <a:ea typeface="Open Sans"/>
                <a:cs typeface="Open Sans"/>
                <a:sym typeface="Open Sans"/>
              </a:rPr>
              <a:t>7% use an older version of the Government of Canada design but with the coat of arms instead of the signature </a:t>
            </a:r>
            <a:endParaRPr sz="1550" dirty="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50"/>
              <a:buFont typeface="Open Sans"/>
              <a:buChar char="○"/>
            </a:pPr>
            <a:r>
              <a:rPr lang="en" sz="1550" dirty="0">
                <a:latin typeface="Open Sans"/>
                <a:ea typeface="Open Sans"/>
                <a:cs typeface="Open Sans"/>
                <a:sym typeface="Open Sans"/>
              </a:rPr>
              <a:t>17% use some elements of the Government of Canada design</a:t>
            </a:r>
            <a:endParaRPr sz="1550" dirty="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50"/>
              <a:buFont typeface="Open Sans"/>
              <a:buChar char="○"/>
            </a:pPr>
            <a:r>
              <a:rPr lang="en" sz="1550" dirty="0">
                <a:latin typeface="Open Sans"/>
                <a:ea typeface="Open Sans"/>
                <a:cs typeface="Open Sans"/>
                <a:sym typeface="Open Sans"/>
              </a:rPr>
              <a:t>25% have a unique design (no current or past GC design elements)</a:t>
            </a:r>
            <a:endParaRPr sz="1550" dirty="0"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55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3" name="Google Shape;153;p22"/>
          <p:cNvSpPr/>
          <p:nvPr/>
        </p:nvSpPr>
        <p:spPr>
          <a:xfrm>
            <a:off x="0" y="-12575"/>
            <a:ext cx="9144000" cy="16104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title"/>
          </p:nvPr>
        </p:nvSpPr>
        <p:spPr>
          <a:xfrm>
            <a:off x="311700" y="241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6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Current state of quasi-judicial designs</a:t>
            </a:r>
            <a:endParaRPr sz="286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" name="Google Shape;155;p22"/>
          <p:cNvSpPr/>
          <p:nvPr/>
        </p:nvSpPr>
        <p:spPr>
          <a:xfrm>
            <a:off x="411876" y="825504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subTitle" idx="4294967295"/>
          </p:nvPr>
        </p:nvSpPr>
        <p:spPr>
          <a:xfrm>
            <a:off x="368100" y="998400"/>
            <a:ext cx="85083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Most are using some version of the Government of Canada design </a:t>
            </a:r>
            <a:endParaRPr sz="1765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" name="Google Shape;15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aphicFrame>
        <p:nvGraphicFramePr>
          <p:cNvPr id="158" name="Google Shape;158;p22"/>
          <p:cNvGraphicFramePr/>
          <p:nvPr/>
        </p:nvGraphicFramePr>
        <p:xfrm>
          <a:off x="4842250" y="1722838"/>
          <a:ext cx="4113050" cy="3318451"/>
        </p:xfrm>
        <a:graphic>
          <a:graphicData uri="http://schemas.openxmlformats.org/drawingml/2006/table">
            <a:tbl>
              <a:tblPr>
                <a:noFill/>
                <a:tableStyleId>{2081CBB1-DF43-4153-93C5-98CED3565CC7}</a:tableStyleId>
              </a:tblPr>
              <a:tblGrid>
                <a:gridCol w="411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47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550" b="1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Other findings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850">
                <a:tc>
                  <a:txBody>
                    <a:bodyPr/>
                    <a:lstStyle/>
                    <a:p>
                      <a:pPr marL="457200" lvl="0" indent="-327025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50"/>
                        <a:buFont typeface="Open Sans"/>
                        <a:buChar char="●"/>
                      </a:pPr>
                      <a:r>
                        <a:rPr lang="en" sz="155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Most websites are quite small, but there are some large ones (such as CRTC, Canadian Human Rights Commission, Competition Bureau, Social Security Tribunal)</a:t>
                      </a:r>
                      <a:endParaRPr sz="155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lvl="0" indent="-327025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550"/>
                        <a:buFont typeface="Open Sans"/>
                        <a:buChar char="●"/>
                      </a:pPr>
                      <a:r>
                        <a:rPr lang="en" sz="155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There are some commonalities in the content across quasi-judicial organizations that could lead to some recommendations for common information architecture elements </a:t>
                      </a:r>
                      <a:endParaRPr sz="155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>
            <a:spLocks noGrp="1"/>
          </p:cNvSpPr>
          <p:nvPr>
            <p:ph type="body" idx="1"/>
          </p:nvPr>
        </p:nvSpPr>
        <p:spPr>
          <a:xfrm>
            <a:off x="164850" y="1663025"/>
            <a:ext cx="8356500" cy="3349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550" dirty="0">
                <a:latin typeface="Open Sans"/>
                <a:ea typeface="Open Sans"/>
                <a:cs typeface="Open Sans"/>
                <a:sym typeface="Open Sans"/>
              </a:rPr>
              <a:t>The design needs to concurrently:</a:t>
            </a:r>
            <a:endParaRPr sz="155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4" name="Google Shape;164;p23"/>
          <p:cNvSpPr/>
          <p:nvPr/>
        </p:nvSpPr>
        <p:spPr>
          <a:xfrm>
            <a:off x="0" y="-12575"/>
            <a:ext cx="9144000" cy="16104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title"/>
          </p:nvPr>
        </p:nvSpPr>
        <p:spPr>
          <a:xfrm>
            <a:off x="311700" y="224825"/>
            <a:ext cx="8770500" cy="9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6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Design parameters for quasi-judicials</a:t>
            </a:r>
            <a:endParaRPr sz="286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6" name="Google Shape;166;p23"/>
          <p:cNvSpPr/>
          <p:nvPr/>
        </p:nvSpPr>
        <p:spPr>
          <a:xfrm>
            <a:off x="411876" y="825504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subTitle" idx="4294967295"/>
          </p:nvPr>
        </p:nvSpPr>
        <p:spPr>
          <a:xfrm>
            <a:off x="368100" y="998400"/>
            <a:ext cx="85083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765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765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" name="Google Shape;16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71" name="Google Shape;171;p23"/>
          <p:cNvSpPr txBox="1"/>
          <p:nvPr/>
        </p:nvSpPr>
        <p:spPr>
          <a:xfrm>
            <a:off x="4725379" y="3379693"/>
            <a:ext cx="3552042" cy="727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Convey that the organization is an arm’s length organization with independent decision making powers</a:t>
            </a:r>
            <a:endParaRPr sz="155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100" dirty="0">
              <a:solidFill>
                <a:schemeClr val="lt1"/>
              </a:solidFill>
              <a:highlight>
                <a:schemeClr val="accent6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Google Shape;170;p23">
            <a:extLst>
              <a:ext uri="{FF2B5EF4-FFF2-40B4-BE49-F238E27FC236}">
                <a16:creationId xmlns:a16="http://schemas.microsoft.com/office/drawing/2014/main" id="{ADF301AC-9F57-69DE-60A0-0DEB5DD1D3F0}"/>
              </a:ext>
            </a:extLst>
          </p:cNvPr>
          <p:cNvSpPr/>
          <p:nvPr/>
        </p:nvSpPr>
        <p:spPr>
          <a:xfrm>
            <a:off x="4179644" y="2216879"/>
            <a:ext cx="4341697" cy="2587257"/>
          </a:xfrm>
          <a:prstGeom prst="ellipse">
            <a:avLst/>
          </a:prstGeom>
          <a:solidFill>
            <a:srgbClr val="00B050">
              <a:alpha val="60000"/>
            </a:srgbClr>
          </a:solidFill>
          <a:ln w="28575" cap="flat" cmpd="sng">
            <a:solidFill>
              <a:srgbClr val="65F0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73;p23">
            <a:extLst>
              <a:ext uri="{FF2B5EF4-FFF2-40B4-BE49-F238E27FC236}">
                <a16:creationId xmlns:a16="http://schemas.microsoft.com/office/drawing/2014/main" id="{4E93944B-1D3D-27D1-8CE8-877993E01445}"/>
              </a:ext>
            </a:extLst>
          </p:cNvPr>
          <p:cNvSpPr/>
          <p:nvPr/>
        </p:nvSpPr>
        <p:spPr>
          <a:xfrm>
            <a:off x="411886" y="2178575"/>
            <a:ext cx="4248441" cy="2677547"/>
          </a:xfrm>
          <a:prstGeom prst="ellipse">
            <a:avLst/>
          </a:prstGeom>
          <a:solidFill>
            <a:srgbClr val="00B050">
              <a:alpha val="72157"/>
            </a:srgbClr>
          </a:solidFill>
          <a:ln w="28575" cap="flat" cmpd="sng">
            <a:solidFill>
              <a:srgbClr val="65F0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74;p23">
            <a:extLst>
              <a:ext uri="{FF2B5EF4-FFF2-40B4-BE49-F238E27FC236}">
                <a16:creationId xmlns:a16="http://schemas.microsoft.com/office/drawing/2014/main" id="{3A3C3861-D77A-C6CD-3239-2FE6E21361A4}"/>
              </a:ext>
            </a:extLst>
          </p:cNvPr>
          <p:cNvSpPr txBox="1"/>
          <p:nvPr/>
        </p:nvSpPr>
        <p:spPr>
          <a:xfrm>
            <a:off x="583327" y="3337625"/>
            <a:ext cx="3424876" cy="753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Clearly demonstrate that the website belongs to a trusted, authoritative institution of the Government of Canada</a:t>
            </a:r>
            <a:endParaRPr sz="1550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5C9587-DD63-B7A0-F99E-18B40B1991FC}"/>
              </a:ext>
            </a:extLst>
          </p:cNvPr>
          <p:cNvSpPr txBox="1"/>
          <p:nvPr/>
        </p:nvSpPr>
        <p:spPr>
          <a:xfrm>
            <a:off x="4543575" y="2913753"/>
            <a:ext cx="3733846" cy="1207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rPr>
              <a:t>Convey that the organization is an arm’s length organization with independent decision-making powers</a:t>
            </a:r>
          </a:p>
        </p:txBody>
      </p:sp>
    </p:spTree>
    <p:extLst>
      <p:ext uri="{BB962C8B-B14F-4D97-AF65-F5344CB8AC3E}">
        <p14:creationId xmlns:p14="http://schemas.microsoft.com/office/powerpoint/2010/main" val="1163073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5"/>
          <p:cNvSpPr txBox="1">
            <a:spLocks noGrp="1"/>
          </p:cNvSpPr>
          <p:nvPr>
            <p:ph type="body" idx="1"/>
          </p:nvPr>
        </p:nvSpPr>
        <p:spPr>
          <a:xfrm>
            <a:off x="164850" y="1663025"/>
            <a:ext cx="8356500" cy="3349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2425" algn="l" rtl="0">
              <a:spcBef>
                <a:spcPts val="0"/>
              </a:spcBef>
              <a:spcAft>
                <a:spcPts val="0"/>
              </a:spcAft>
              <a:buSzPts val="1950"/>
              <a:buFont typeface="Open Sans"/>
              <a:buChar char="●"/>
            </a:pPr>
            <a:r>
              <a:rPr lang="en" sz="1650">
                <a:latin typeface="Open Sans"/>
                <a:ea typeface="Open Sans"/>
                <a:cs typeface="Open Sans"/>
                <a:sym typeface="Open Sans"/>
              </a:rPr>
              <a:t>What are you looking for in a common design for quasi-judicials? </a:t>
            </a:r>
            <a:endParaRPr sz="165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2425" algn="l" rtl="0">
              <a:spcBef>
                <a:spcPts val="0"/>
              </a:spcBef>
              <a:spcAft>
                <a:spcPts val="0"/>
              </a:spcAft>
              <a:buSzPts val="1950"/>
              <a:buFont typeface="Open Sans"/>
              <a:buChar char="●"/>
            </a:pPr>
            <a:r>
              <a:rPr lang="en" sz="1650">
                <a:latin typeface="Open Sans"/>
                <a:ea typeface="Open Sans"/>
                <a:cs typeface="Open Sans"/>
                <a:sym typeface="Open Sans"/>
              </a:rPr>
              <a:t>Are you interested in participating in co-design sessions?</a:t>
            </a:r>
            <a:endParaRPr sz="165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52425" algn="l" rtl="0">
              <a:spcBef>
                <a:spcPts val="0"/>
              </a:spcBef>
              <a:spcAft>
                <a:spcPts val="0"/>
              </a:spcAft>
              <a:buSzPts val="1950"/>
              <a:buFont typeface="Open Sans"/>
              <a:buChar char="●"/>
            </a:pPr>
            <a:r>
              <a:rPr lang="en" sz="1650">
                <a:latin typeface="Open Sans"/>
                <a:ea typeface="Open Sans"/>
                <a:cs typeface="Open Sans"/>
                <a:sym typeface="Open Sans"/>
              </a:rPr>
              <a:t>What do you need from TBS to help you adopt a new design? </a:t>
            </a:r>
            <a:endParaRPr sz="165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0" name="Google Shape;190;p25"/>
          <p:cNvSpPr/>
          <p:nvPr/>
        </p:nvSpPr>
        <p:spPr>
          <a:xfrm>
            <a:off x="0" y="-12575"/>
            <a:ext cx="9144000" cy="16104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5"/>
          <p:cNvSpPr txBox="1">
            <a:spLocks noGrp="1"/>
          </p:cNvSpPr>
          <p:nvPr>
            <p:ph type="title"/>
          </p:nvPr>
        </p:nvSpPr>
        <p:spPr>
          <a:xfrm>
            <a:off x="311700" y="224825"/>
            <a:ext cx="8770500" cy="9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6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Discussion</a:t>
            </a:r>
            <a:endParaRPr sz="286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2" name="Google Shape;192;p25"/>
          <p:cNvSpPr/>
          <p:nvPr/>
        </p:nvSpPr>
        <p:spPr>
          <a:xfrm>
            <a:off x="411876" y="825504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5"/>
          <p:cNvSpPr txBox="1">
            <a:spLocks noGrp="1"/>
          </p:cNvSpPr>
          <p:nvPr>
            <p:ph type="subTitle" idx="4294967295"/>
          </p:nvPr>
        </p:nvSpPr>
        <p:spPr>
          <a:xfrm>
            <a:off x="368100" y="998400"/>
            <a:ext cx="85083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765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4" name="Google Shape;194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 txBox="1">
            <a:spLocks noGrp="1"/>
          </p:cNvSpPr>
          <p:nvPr>
            <p:ph type="body" idx="1"/>
          </p:nvPr>
        </p:nvSpPr>
        <p:spPr>
          <a:xfrm>
            <a:off x="164850" y="1663025"/>
            <a:ext cx="8356500" cy="3349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SzPts val="1850"/>
              <a:buFont typeface="Open Sans"/>
              <a:buChar char="●"/>
            </a:pPr>
            <a:r>
              <a:rPr lang="en" sz="1850">
                <a:latin typeface="Open Sans"/>
                <a:ea typeface="Open Sans"/>
                <a:cs typeface="Open Sans"/>
                <a:sym typeface="Open Sans"/>
              </a:rPr>
              <a:t>Conversations with selection of quasi-judicials to better understand needs and issues </a:t>
            </a:r>
            <a:endParaRPr sz="185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SzPts val="1850"/>
              <a:buFont typeface="Open Sans"/>
              <a:buChar char="●"/>
            </a:pPr>
            <a:r>
              <a:rPr lang="en" sz="1850">
                <a:latin typeface="Open Sans"/>
                <a:ea typeface="Open Sans"/>
                <a:cs typeface="Open Sans"/>
                <a:sym typeface="Open Sans"/>
              </a:rPr>
              <a:t>Co-design sessions with quasi-judicials (looking for volunteers) to create and iterate the design</a:t>
            </a:r>
            <a:endParaRPr sz="185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6075" algn="l" rtl="0">
              <a:spcBef>
                <a:spcPts val="0"/>
              </a:spcBef>
              <a:spcAft>
                <a:spcPts val="0"/>
              </a:spcAft>
              <a:buSzPts val="1850"/>
              <a:buFont typeface="Open Sans"/>
              <a:buChar char="●"/>
            </a:pPr>
            <a:r>
              <a:rPr lang="en" sz="1850">
                <a:latin typeface="Open Sans"/>
                <a:ea typeface="Open Sans"/>
                <a:cs typeface="Open Sans"/>
                <a:sym typeface="Open Sans"/>
              </a:rPr>
              <a:t>Preparation of guidance, templates and other onboarding materials</a:t>
            </a:r>
            <a:endParaRPr sz="155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0" name="Google Shape;200;p26"/>
          <p:cNvSpPr/>
          <p:nvPr/>
        </p:nvSpPr>
        <p:spPr>
          <a:xfrm>
            <a:off x="0" y="-12575"/>
            <a:ext cx="9144000" cy="16104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title"/>
          </p:nvPr>
        </p:nvSpPr>
        <p:spPr>
          <a:xfrm>
            <a:off x="311700" y="224825"/>
            <a:ext cx="8770500" cy="9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6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Next steps</a:t>
            </a:r>
            <a:endParaRPr sz="286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2" name="Google Shape;202;p26"/>
          <p:cNvSpPr/>
          <p:nvPr/>
        </p:nvSpPr>
        <p:spPr>
          <a:xfrm>
            <a:off x="411876" y="825504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6"/>
          <p:cNvSpPr txBox="1">
            <a:spLocks noGrp="1"/>
          </p:cNvSpPr>
          <p:nvPr>
            <p:ph type="subTitle" idx="4294967295"/>
          </p:nvPr>
        </p:nvSpPr>
        <p:spPr>
          <a:xfrm>
            <a:off x="368100" y="998400"/>
            <a:ext cx="85083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765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4" name="Google Shape;20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164850" y="1663025"/>
            <a:ext cx="8356500" cy="3349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Font typeface="Open Sans"/>
              <a:buChar char="●"/>
            </a:pPr>
            <a:r>
              <a:rPr lang="en" sz="1850">
                <a:latin typeface="Open Sans"/>
                <a:ea typeface="Open Sans"/>
                <a:cs typeface="Open Sans"/>
                <a:sym typeface="Open Sans"/>
              </a:rPr>
              <a:t>Background</a:t>
            </a:r>
            <a:endParaRPr sz="185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Font typeface="Open Sans"/>
              <a:buChar char="●"/>
            </a:pPr>
            <a:r>
              <a:rPr lang="en" sz="1850">
                <a:latin typeface="Open Sans"/>
                <a:ea typeface="Open Sans"/>
                <a:cs typeface="Open Sans"/>
                <a:sym typeface="Open Sans"/>
              </a:rPr>
              <a:t>Who are the quasi-judicials?</a:t>
            </a:r>
            <a:endParaRPr sz="185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Font typeface="Open Sans"/>
              <a:buChar char="●"/>
            </a:pPr>
            <a:r>
              <a:rPr lang="en" sz="1850">
                <a:latin typeface="Open Sans"/>
                <a:ea typeface="Open Sans"/>
                <a:cs typeface="Open Sans"/>
                <a:sym typeface="Open Sans"/>
              </a:rPr>
              <a:t>Policy requirements</a:t>
            </a:r>
            <a:endParaRPr sz="185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Font typeface="Open Sans"/>
              <a:buChar char="●"/>
            </a:pPr>
            <a:r>
              <a:rPr lang="en" sz="1850">
                <a:latin typeface="Open Sans"/>
                <a:ea typeface="Open Sans"/>
                <a:cs typeface="Open Sans"/>
                <a:sym typeface="Open Sans"/>
              </a:rPr>
              <a:t>Trust and the Canada.ca brand</a:t>
            </a:r>
            <a:endParaRPr sz="185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Font typeface="Open Sans"/>
              <a:buChar char="●"/>
            </a:pPr>
            <a:r>
              <a:rPr lang="en" sz="1850">
                <a:latin typeface="Open Sans"/>
                <a:ea typeface="Open Sans"/>
                <a:cs typeface="Open Sans"/>
                <a:sym typeface="Open Sans"/>
              </a:rPr>
              <a:t>Current state of quasi-judicial designs</a:t>
            </a:r>
            <a:endParaRPr sz="185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Font typeface="Open Sans"/>
              <a:buChar char="●"/>
            </a:pPr>
            <a:r>
              <a:rPr lang="en" sz="1850">
                <a:latin typeface="Open Sans"/>
                <a:ea typeface="Open Sans"/>
                <a:cs typeface="Open Sans"/>
                <a:sym typeface="Open Sans"/>
              </a:rPr>
              <a:t>Design parameters</a:t>
            </a:r>
            <a:endParaRPr sz="185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Font typeface="Open Sans"/>
              <a:buChar char="●"/>
            </a:pPr>
            <a:r>
              <a:rPr lang="en" sz="1850">
                <a:latin typeface="Open Sans"/>
                <a:ea typeface="Open Sans"/>
                <a:cs typeface="Open Sans"/>
                <a:sym typeface="Open Sans"/>
              </a:rPr>
              <a:t>Discussion </a:t>
            </a:r>
            <a:endParaRPr sz="185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50"/>
              <a:buFont typeface="Open Sans"/>
              <a:buChar char="●"/>
            </a:pPr>
            <a:r>
              <a:rPr lang="en" sz="1850">
                <a:latin typeface="Open Sans"/>
                <a:ea typeface="Open Sans"/>
                <a:cs typeface="Open Sans"/>
                <a:sym typeface="Open Sans"/>
              </a:rPr>
              <a:t>Next steps </a:t>
            </a:r>
            <a:endParaRPr sz="185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0" y="-12575"/>
            <a:ext cx="9144000" cy="16104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311700" y="224825"/>
            <a:ext cx="7013400" cy="9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Agenda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411876" y="825504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4294967295"/>
          </p:nvPr>
        </p:nvSpPr>
        <p:spPr>
          <a:xfrm>
            <a:off x="368100" y="998390"/>
            <a:ext cx="70512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765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164850" y="1663025"/>
            <a:ext cx="8356500" cy="3349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50"/>
              <a:buFont typeface="Open Sans"/>
              <a:buChar char="●"/>
            </a:pPr>
            <a:r>
              <a:rPr lang="en" sz="1550">
                <a:latin typeface="Open Sans"/>
                <a:ea typeface="Open Sans"/>
                <a:cs typeface="Open Sans"/>
                <a:sym typeface="Open Sans"/>
              </a:rPr>
              <a:t>Since 2018, the TBS Digital Transformation Office has been working with institutions to move them to the Canada.ca design system</a:t>
            </a:r>
            <a:endParaRPr sz="155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50"/>
              <a:buFont typeface="Open Sans"/>
              <a:buChar char="●"/>
            </a:pPr>
            <a:r>
              <a:rPr lang="en" sz="1550">
                <a:latin typeface="Open Sans"/>
                <a:ea typeface="Open Sans"/>
                <a:cs typeface="Open Sans"/>
                <a:sym typeface="Open Sans"/>
              </a:rPr>
              <a:t>Some institutions, including quasi-judicial organizations were not part of the first phase of institutions that were required to adopt the design</a:t>
            </a:r>
            <a:endParaRPr sz="155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50"/>
              <a:buFont typeface="Open Sans"/>
              <a:buChar char="●"/>
            </a:pPr>
            <a:r>
              <a:rPr lang="en" sz="1550">
                <a:latin typeface="Open Sans"/>
                <a:ea typeface="Open Sans"/>
                <a:cs typeface="Open Sans"/>
                <a:sym typeface="Open Sans"/>
              </a:rPr>
              <a:t>The intent was to work with those institutions to develop a variation on the design, but that work was put on hold due to other priorities during the pandemic</a:t>
            </a:r>
            <a:endParaRPr sz="155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50"/>
              <a:buFont typeface="Open Sans"/>
              <a:buChar char="●"/>
            </a:pPr>
            <a:r>
              <a:rPr lang="en" sz="1550">
                <a:latin typeface="Open Sans"/>
                <a:ea typeface="Open Sans"/>
                <a:cs typeface="Open Sans"/>
                <a:sym typeface="Open Sans"/>
              </a:rPr>
              <a:t>We are now ready to work with quasi-judicials on developing a design that respects policy requirements and meets the needs of quasi-judicials and their users</a:t>
            </a:r>
            <a:endParaRPr sz="155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0" y="-12575"/>
            <a:ext cx="9144000" cy="16104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xfrm>
            <a:off x="311700" y="224825"/>
            <a:ext cx="7013400" cy="9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Background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9" name="Google Shape;79;p15"/>
          <p:cNvSpPr/>
          <p:nvPr/>
        </p:nvSpPr>
        <p:spPr>
          <a:xfrm>
            <a:off x="411876" y="825504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4294967295"/>
          </p:nvPr>
        </p:nvSpPr>
        <p:spPr>
          <a:xfrm>
            <a:off x="368100" y="998390"/>
            <a:ext cx="70512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765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164850" y="1663025"/>
            <a:ext cx="3724076" cy="3349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0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50"/>
              <a:buFont typeface="Open Sans"/>
              <a:buChar char="●"/>
            </a:pPr>
            <a:r>
              <a:rPr lang="en" sz="1450" dirty="0">
                <a:latin typeface="Open Sans"/>
                <a:ea typeface="Open Sans"/>
                <a:cs typeface="Open Sans"/>
                <a:sym typeface="Open Sans"/>
              </a:rPr>
              <a:t>Quasi-judicials are government organizations that are not courts, but whose </a:t>
            </a:r>
            <a:r>
              <a:rPr lang="en" sz="1450" b="1" dirty="0">
                <a:latin typeface="Open Sans"/>
                <a:ea typeface="Open Sans"/>
                <a:cs typeface="Open Sans"/>
                <a:sym typeface="Open Sans"/>
              </a:rPr>
              <a:t>primary </a:t>
            </a:r>
            <a:r>
              <a:rPr lang="en" sz="1450" dirty="0">
                <a:latin typeface="Open Sans"/>
                <a:ea typeface="Open Sans"/>
                <a:cs typeface="Open Sans"/>
                <a:sym typeface="Open Sans"/>
              </a:rPr>
              <a:t>function is to render decisions (often rendering decisions on actions taken by other parts of the government)</a:t>
            </a:r>
            <a:endParaRPr sz="1450" dirty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06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50"/>
              <a:buFont typeface="Open Sans"/>
              <a:buChar char="●"/>
            </a:pPr>
            <a:r>
              <a:rPr lang="en" sz="1450" dirty="0">
                <a:latin typeface="Open Sans"/>
                <a:ea typeface="Open Sans"/>
                <a:cs typeface="Open Sans"/>
                <a:sym typeface="Open Sans"/>
              </a:rPr>
              <a:t>Some are institutions recognized in the </a:t>
            </a:r>
            <a:r>
              <a:rPr lang="en" sz="1450" b="1" dirty="0">
                <a:latin typeface="Open Sans"/>
                <a:ea typeface="Open Sans"/>
                <a:cs typeface="Open Sans"/>
                <a:sym typeface="Open Sans"/>
              </a:rPr>
              <a:t>schedules of the FAA</a:t>
            </a:r>
            <a:r>
              <a:rPr lang="en" sz="1450" dirty="0">
                <a:latin typeface="Open Sans"/>
                <a:ea typeface="Open Sans"/>
                <a:cs typeface="Open Sans"/>
                <a:sym typeface="Open Sans"/>
              </a:rPr>
              <a:t>, while others are organizations recognized in the </a:t>
            </a:r>
            <a:r>
              <a:rPr lang="en" sz="1450" b="1" dirty="0">
                <a:latin typeface="Open Sans"/>
                <a:ea typeface="Open Sans"/>
                <a:cs typeface="Open Sans"/>
                <a:sym typeface="Open Sans"/>
              </a:rPr>
              <a:t>FIP Registry Part 2 - Other Registered Applied Titles</a:t>
            </a:r>
            <a:endParaRPr sz="145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0" y="-12575"/>
            <a:ext cx="9144000" cy="16104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311700" y="224825"/>
            <a:ext cx="3677400" cy="9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Who are the quasi-judicials?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6"/>
          <p:cNvSpPr/>
          <p:nvPr/>
        </p:nvSpPr>
        <p:spPr>
          <a:xfrm>
            <a:off x="411876" y="1358904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ubTitle" idx="4294967295"/>
          </p:nvPr>
        </p:nvSpPr>
        <p:spPr>
          <a:xfrm>
            <a:off x="368100" y="998390"/>
            <a:ext cx="70512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765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aphicFrame>
        <p:nvGraphicFramePr>
          <p:cNvPr id="92" name="Google Shape;92;p16"/>
          <p:cNvGraphicFramePr/>
          <p:nvPr>
            <p:extLst>
              <p:ext uri="{D42A27DB-BD31-4B8C-83A1-F6EECF244321}">
                <p14:modId xmlns:p14="http://schemas.microsoft.com/office/powerpoint/2010/main" val="2095830251"/>
              </p:ext>
            </p:extLst>
          </p:nvPr>
        </p:nvGraphicFramePr>
        <p:xfrm>
          <a:off x="4547826" y="180685"/>
          <a:ext cx="4431324" cy="4831540"/>
        </p:xfrm>
        <a:graphic>
          <a:graphicData uri="http://schemas.openxmlformats.org/drawingml/2006/table">
            <a:tbl>
              <a:tblPr>
                <a:noFill/>
                <a:tableStyleId>{2081CBB1-DF43-4153-93C5-98CED3565CC7}</a:tableStyleId>
              </a:tblPr>
              <a:tblGrid>
                <a:gridCol w="4431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8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/>
                        <a:t>Canada Agricultural Review Tribunal</a:t>
                      </a:r>
                      <a:endParaRPr sz="7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/>
                        <a:t>Canada Energy Regulator</a:t>
                      </a:r>
                      <a:endParaRPr sz="7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/>
                        <a:t>Canada Industrial Relations Board</a:t>
                      </a:r>
                      <a:endParaRPr sz="7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dirty="0"/>
                        <a:t>Canadian Cultural Export Review Board</a:t>
                      </a:r>
                      <a:endParaRPr sz="7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853556"/>
                  </a:ext>
                </a:extLst>
              </a:tr>
              <a:tr h="128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dirty="0"/>
                        <a:t>Canadian Human Rights Commission</a:t>
                      </a:r>
                      <a:endParaRPr sz="7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dirty="0"/>
                        <a:t>Canadian International Trade Tribunal</a:t>
                      </a:r>
                      <a:endParaRPr sz="7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059927"/>
                  </a:ext>
                </a:extLst>
              </a:tr>
              <a:tr h="160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dirty="0"/>
                        <a:t>Canadian Radio-television and Telecommunications Commission</a:t>
                      </a:r>
                      <a:endParaRPr sz="7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/>
                        <a:t>Canadian Transportation Agency</a:t>
                      </a:r>
                      <a:endParaRPr sz="7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8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/>
                        <a:t>Civilian Review and Complaints Commission for the RCMP</a:t>
                      </a:r>
                      <a:endParaRPr sz="7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81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700" dirty="0"/>
                        <a:t>Competition Bureau Canada</a:t>
                      </a: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955106"/>
                  </a:ext>
                </a:extLst>
              </a:tr>
              <a:tr h="128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dirty="0"/>
                        <a:t>Competition Tribunal</a:t>
                      </a:r>
                      <a:endParaRPr sz="7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8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dirty="0"/>
                        <a:t>Copyright Board Canada</a:t>
                      </a:r>
                      <a:endParaRPr sz="7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8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dirty="0"/>
                        <a:t>Courts Administration Service</a:t>
                      </a:r>
                      <a:endParaRPr sz="7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8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dirty="0"/>
                        <a:t>Environmental Protection Tribunal of Canada</a:t>
                      </a:r>
                      <a:endParaRPr sz="7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8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/>
                        <a:t>Human Rights Tribunal of Canada</a:t>
                      </a:r>
                      <a:endParaRPr sz="7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8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/>
                        <a:t>Immigration and Refugee Board of Canada</a:t>
                      </a:r>
                      <a:endParaRPr sz="7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8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/>
                        <a:t>Military Grievances External Review Committee</a:t>
                      </a:r>
                      <a:endParaRPr sz="7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8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/>
                        <a:t>Military Police Complaints Commission of Canada</a:t>
                      </a:r>
                      <a:endParaRPr sz="7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8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 dirty="0"/>
                        <a:t>National Security and Intelligence Review Agency</a:t>
                      </a:r>
                      <a:endParaRPr sz="7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868865"/>
                  </a:ext>
                </a:extLst>
              </a:tr>
              <a:tr h="128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dirty="0"/>
                        <a:t>Office of the Commissioner for Federal Judicial Affairs Canada</a:t>
                      </a:r>
                      <a:endParaRPr sz="7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8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/>
                        <a:t>Office of the Intelligence Commissioner</a:t>
                      </a:r>
                      <a:endParaRPr sz="7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8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/>
                        <a:t>Parole Board of Canada</a:t>
                      </a:r>
                      <a:endParaRPr sz="7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8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/>
                        <a:t>Patented Medicine Prices Review Board Canada</a:t>
                      </a:r>
                      <a:endParaRPr sz="7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8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/>
                        <a:t>Public Prosecution Service of Canada</a:t>
                      </a:r>
                      <a:endParaRPr sz="7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8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/>
                        <a:t>Public Servants Disclosure Protection Tribunal Canada</a:t>
                      </a:r>
                      <a:endParaRPr sz="7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8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/>
                        <a:t>Public Service Labour Relations and Employment Board</a:t>
                      </a:r>
                      <a:endParaRPr sz="7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28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/>
                        <a:t>RCMP External Review Committee</a:t>
                      </a:r>
                      <a:endParaRPr sz="7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28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/>
                        <a:t>Social Security Tribunal of Canada</a:t>
                      </a:r>
                      <a:endParaRPr sz="7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28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/>
                        <a:t>The Correctional Investigator Canada</a:t>
                      </a:r>
                      <a:endParaRPr sz="7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28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/>
                        <a:t>Transportation Appeal Tribunal of Canada</a:t>
                      </a:r>
                      <a:endParaRPr sz="7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28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/>
                        <a:t>Transportation Safety Board of Canada</a:t>
                      </a:r>
                      <a:endParaRPr sz="7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28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 dirty="0"/>
                        <a:t>Veterans Review and Appeal Board</a:t>
                      </a:r>
                      <a:endParaRPr sz="700" dirty="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164850" y="1663025"/>
            <a:ext cx="8356500" cy="3349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50"/>
              <a:buFont typeface="Open Sans"/>
              <a:buChar char="●"/>
            </a:pPr>
            <a:r>
              <a:rPr lang="en" sz="155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Policy on Communications and Federal Identity</a:t>
            </a:r>
            <a:endParaRPr sz="155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27025" algn="l" rtl="0">
              <a:spcBef>
                <a:spcPts val="0"/>
              </a:spcBef>
              <a:spcAft>
                <a:spcPts val="0"/>
              </a:spcAft>
              <a:buSzPts val="1550"/>
              <a:buFont typeface="Open Sans"/>
              <a:buChar char="○"/>
            </a:pPr>
            <a:r>
              <a:rPr lang="en" sz="1550">
                <a:latin typeface="Open Sans"/>
                <a:ea typeface="Open Sans"/>
                <a:cs typeface="Open Sans"/>
                <a:sym typeface="Open Sans"/>
              </a:rPr>
              <a:t>This policy and its supporting instruments apply to </a:t>
            </a:r>
            <a:r>
              <a:rPr lang="en" sz="1550" b="1">
                <a:latin typeface="Open Sans"/>
                <a:ea typeface="Open Sans"/>
                <a:cs typeface="Open Sans"/>
                <a:sym typeface="Open Sans"/>
              </a:rPr>
              <a:t>departments and other portions of the federal public administration as set out in Schedules I, I.1 and II of the Financial Administration Act</a:t>
            </a:r>
            <a:r>
              <a:rPr lang="en" sz="1550">
                <a:latin typeface="Open Sans"/>
                <a:ea typeface="Open Sans"/>
                <a:cs typeface="Open Sans"/>
                <a:sym typeface="Open Sans"/>
              </a:rPr>
              <a:t>, unless excluded by specific acts, regulations or orders in council</a:t>
            </a:r>
            <a:endParaRPr sz="1550">
              <a:latin typeface="Open Sans"/>
              <a:ea typeface="Open Sans"/>
              <a:cs typeface="Open Sans"/>
              <a:sym typeface="Open Sans"/>
            </a:endParaRPr>
          </a:p>
          <a:p>
            <a:pPr marL="1371600" lvl="2" indent="-327025" algn="l" rtl="0">
              <a:spcBef>
                <a:spcPts val="0"/>
              </a:spcBef>
              <a:spcAft>
                <a:spcPts val="0"/>
              </a:spcAft>
              <a:buSzPts val="1550"/>
              <a:buFont typeface="Open Sans"/>
              <a:buChar char="■"/>
            </a:pPr>
            <a:r>
              <a:rPr lang="en" sz="1550">
                <a:latin typeface="Open Sans"/>
                <a:ea typeface="Open Sans"/>
                <a:cs typeface="Open Sans"/>
                <a:sym typeface="Open Sans"/>
              </a:rPr>
              <a:t>This includes organizations on the FIP Registry Part 2 that report to an institution that is on the Schedules</a:t>
            </a:r>
            <a:endParaRPr sz="155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50"/>
              <a:buFont typeface="Open Sans"/>
              <a:buChar char="○"/>
            </a:pPr>
            <a:r>
              <a:rPr lang="en" sz="1550">
                <a:latin typeface="Open Sans"/>
                <a:ea typeface="Open Sans"/>
                <a:cs typeface="Open Sans"/>
                <a:sym typeface="Open Sans"/>
              </a:rPr>
              <a:t>Requirements under </a:t>
            </a:r>
            <a:r>
              <a:rPr lang="en" sz="1550" b="1">
                <a:latin typeface="Open Sans"/>
                <a:ea typeface="Open Sans"/>
                <a:cs typeface="Open Sans"/>
                <a:sym typeface="Open Sans"/>
              </a:rPr>
              <a:t>Federal identity</a:t>
            </a:r>
            <a:r>
              <a:rPr lang="en" sz="1550">
                <a:latin typeface="Open Sans"/>
                <a:ea typeface="Open Sans"/>
                <a:cs typeface="Open Sans"/>
                <a:sym typeface="Open Sans"/>
              </a:rPr>
              <a:t> include:</a:t>
            </a:r>
            <a:endParaRPr sz="1550">
              <a:latin typeface="Open Sans"/>
              <a:ea typeface="Open Sans"/>
              <a:cs typeface="Open Sans"/>
              <a:sym typeface="Open Sans"/>
            </a:endParaRPr>
          </a:p>
          <a:p>
            <a:pPr marL="1371600" lvl="2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50"/>
              <a:buFont typeface="Open Sans"/>
              <a:buChar char="■"/>
            </a:pPr>
            <a:r>
              <a:rPr lang="en" sz="1550">
                <a:latin typeface="Open Sans"/>
                <a:ea typeface="Open Sans"/>
                <a:cs typeface="Open Sans"/>
                <a:sym typeface="Open Sans"/>
              </a:rPr>
              <a:t>Apply the Government of Canada’s official symbols in all media, platforms, products, material, equipment and real property in Canada and abroad, in accordance with the </a:t>
            </a:r>
            <a:r>
              <a:rPr lang="en" sz="1550" b="1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Design Standard for the Federal Identity Program</a:t>
            </a:r>
            <a:r>
              <a:rPr lang="en" sz="1550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55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Google Shape;98;p17"/>
          <p:cNvSpPr/>
          <p:nvPr/>
        </p:nvSpPr>
        <p:spPr>
          <a:xfrm>
            <a:off x="0" y="-12575"/>
            <a:ext cx="9144000" cy="16104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311700" y="224825"/>
            <a:ext cx="7013400" cy="9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Policy requirements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0" name="Google Shape;100;p17"/>
          <p:cNvSpPr/>
          <p:nvPr/>
        </p:nvSpPr>
        <p:spPr>
          <a:xfrm>
            <a:off x="411876" y="825504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4294967295"/>
          </p:nvPr>
        </p:nvSpPr>
        <p:spPr>
          <a:xfrm>
            <a:off x="368100" y="998390"/>
            <a:ext cx="70512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Policy on Communications and Federal Identity</a:t>
            </a:r>
            <a:endParaRPr sz="1765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" name="Google Shape;10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164850" y="1663025"/>
            <a:ext cx="5143800" cy="3349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SzPts val="1350"/>
              <a:buFont typeface="Open Sans"/>
              <a:buChar char="●"/>
            </a:pPr>
            <a:r>
              <a:rPr lang="en" sz="1350">
                <a:latin typeface="Open Sans"/>
                <a:ea typeface="Open Sans"/>
                <a:cs typeface="Open Sans"/>
                <a:sym typeface="Open Sans"/>
              </a:rPr>
              <a:t>The Design Standard provides specific </a:t>
            </a:r>
            <a:r>
              <a:rPr lang="en" sz="1350" u="sng">
                <a:solidFill>
                  <a:schemeClr val="accent5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standards for Government of Canada websites</a:t>
            </a:r>
            <a:endParaRPr sz="135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SzPts val="1350"/>
              <a:buFont typeface="Open Sans"/>
              <a:buChar char="●"/>
            </a:pPr>
            <a:r>
              <a:rPr lang="en" sz="1350">
                <a:latin typeface="Open Sans"/>
                <a:ea typeface="Open Sans"/>
                <a:cs typeface="Open Sans"/>
                <a:sym typeface="Open Sans"/>
              </a:rPr>
              <a:t>The Canada wordmark and the corporate signature must be applied to all public-facing Government of Canada websites as follows:</a:t>
            </a:r>
            <a:endParaRPr sz="135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4325" algn="l" rtl="0">
              <a:spcBef>
                <a:spcPts val="0"/>
              </a:spcBef>
              <a:spcAft>
                <a:spcPts val="0"/>
              </a:spcAft>
              <a:buSzPts val="1350"/>
              <a:buFont typeface="Open Sans"/>
              <a:buChar char="○"/>
            </a:pPr>
            <a:r>
              <a:rPr lang="en" sz="1350"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lang="en" sz="1350" b="1">
                <a:latin typeface="Open Sans"/>
                <a:ea typeface="Open Sans"/>
                <a:cs typeface="Open Sans"/>
                <a:sym typeface="Open Sans"/>
              </a:rPr>
              <a:t>Government of Canada signature</a:t>
            </a:r>
            <a:r>
              <a:rPr lang="en" sz="1350">
                <a:latin typeface="Open Sans"/>
                <a:ea typeface="Open Sans"/>
                <a:cs typeface="Open Sans"/>
                <a:sym typeface="Open Sans"/>
              </a:rPr>
              <a:t> appears in the top left corner of the header</a:t>
            </a:r>
            <a:endParaRPr sz="135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4325" algn="l" rtl="0">
              <a:spcBef>
                <a:spcPts val="0"/>
              </a:spcBef>
              <a:spcAft>
                <a:spcPts val="0"/>
              </a:spcAft>
              <a:buSzPts val="1350"/>
              <a:buFont typeface="Open Sans"/>
              <a:buChar char="○"/>
            </a:pPr>
            <a:r>
              <a:rPr lang="en" sz="1350"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lang="en" sz="1350" b="1">
                <a:latin typeface="Open Sans"/>
                <a:ea typeface="Open Sans"/>
                <a:cs typeface="Open Sans"/>
                <a:sym typeface="Open Sans"/>
              </a:rPr>
              <a:t>Canada wordmark</a:t>
            </a:r>
            <a:r>
              <a:rPr lang="en" sz="1350">
                <a:latin typeface="Open Sans"/>
                <a:ea typeface="Open Sans"/>
                <a:cs typeface="Open Sans"/>
                <a:sym typeface="Open Sans"/>
              </a:rPr>
              <a:t> appears in the bottom right corner of the footer</a:t>
            </a:r>
            <a:endParaRPr sz="1350">
              <a:latin typeface="Open Sans"/>
              <a:ea typeface="Open Sans"/>
              <a:cs typeface="Open Sans"/>
              <a:sym typeface="Open Sans"/>
            </a:endParaRPr>
          </a:p>
          <a:p>
            <a:pPr marL="1371600" lvl="2" indent="-314325" algn="l" rtl="0">
              <a:spcBef>
                <a:spcPts val="0"/>
              </a:spcBef>
              <a:spcAft>
                <a:spcPts val="0"/>
              </a:spcAft>
              <a:buSzPts val="1350"/>
              <a:buFont typeface="Open Sans"/>
              <a:buChar char="■"/>
            </a:pPr>
            <a:r>
              <a:rPr lang="en" sz="1350">
                <a:latin typeface="Open Sans"/>
                <a:ea typeface="Open Sans"/>
                <a:cs typeface="Open Sans"/>
                <a:sym typeface="Open Sans"/>
              </a:rPr>
              <a:t>the Canada wordmark and the Government of Canada signature appear in:</a:t>
            </a:r>
            <a:endParaRPr sz="1350">
              <a:latin typeface="Open Sans"/>
              <a:ea typeface="Open Sans"/>
              <a:cs typeface="Open Sans"/>
              <a:sym typeface="Open Sans"/>
            </a:endParaRPr>
          </a:p>
          <a:p>
            <a:pPr marL="1828800" lvl="3" indent="-314325" algn="l" rtl="0">
              <a:spcBef>
                <a:spcPts val="0"/>
              </a:spcBef>
              <a:spcAft>
                <a:spcPts val="0"/>
              </a:spcAft>
              <a:buSzPts val="1350"/>
              <a:buFont typeface="Open Sans"/>
              <a:buChar char="●"/>
            </a:pPr>
            <a:r>
              <a:rPr lang="en" sz="1350">
                <a:latin typeface="Open Sans"/>
                <a:ea typeface="Open Sans"/>
                <a:cs typeface="Open Sans"/>
                <a:sym typeface="Open Sans"/>
              </a:rPr>
              <a:t>black type with a FIP red flag symbol on a white background</a:t>
            </a:r>
            <a:endParaRPr sz="1350">
              <a:latin typeface="Open Sans"/>
              <a:ea typeface="Open Sans"/>
              <a:cs typeface="Open Sans"/>
              <a:sym typeface="Open Sans"/>
            </a:endParaRPr>
          </a:p>
          <a:p>
            <a:pPr marL="1828800" lvl="3" indent="-314325" algn="l" rtl="0">
              <a:spcBef>
                <a:spcPts val="0"/>
              </a:spcBef>
              <a:spcAft>
                <a:spcPts val="0"/>
              </a:spcAft>
              <a:buSzPts val="1350"/>
              <a:buFont typeface="Open Sans"/>
              <a:buChar char="●"/>
            </a:pPr>
            <a:r>
              <a:rPr lang="en" sz="1350">
                <a:latin typeface="Open Sans"/>
                <a:ea typeface="Open Sans"/>
                <a:cs typeface="Open Sans"/>
                <a:sym typeface="Open Sans"/>
              </a:rPr>
              <a:t>Helvetica medium weight</a:t>
            </a:r>
            <a:endParaRPr sz="135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" name="Google Shape;119;p19"/>
          <p:cNvSpPr/>
          <p:nvPr/>
        </p:nvSpPr>
        <p:spPr>
          <a:xfrm>
            <a:off x="0" y="-12575"/>
            <a:ext cx="9144000" cy="16104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311700" y="224825"/>
            <a:ext cx="8642700" cy="9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6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Design Standard for the Federal Identity Program</a:t>
            </a:r>
            <a:endParaRPr sz="296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1" name="Google Shape;121;p19"/>
          <p:cNvSpPr/>
          <p:nvPr/>
        </p:nvSpPr>
        <p:spPr>
          <a:xfrm>
            <a:off x="411876" y="825504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subTitle" idx="4294967295"/>
          </p:nvPr>
        </p:nvSpPr>
        <p:spPr>
          <a:xfrm>
            <a:off x="368100" y="998390"/>
            <a:ext cx="70512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Standards for Government of Canada websites</a:t>
            </a:r>
            <a:endParaRPr sz="1765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3975" y="1737401"/>
            <a:ext cx="3497175" cy="62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0700" y="3281453"/>
            <a:ext cx="3363700" cy="1527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>
            <a:spLocks noGrp="1"/>
          </p:cNvSpPr>
          <p:nvPr>
            <p:ph type="body" idx="1"/>
          </p:nvPr>
        </p:nvSpPr>
        <p:spPr>
          <a:xfrm>
            <a:off x="57225" y="1663025"/>
            <a:ext cx="8727600" cy="3349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43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50"/>
              <a:buFont typeface="Open Sans"/>
              <a:buChar char="●"/>
            </a:pPr>
            <a:r>
              <a:rPr lang="en" sz="1350">
                <a:latin typeface="Open Sans"/>
                <a:ea typeface="Open Sans"/>
                <a:cs typeface="Open Sans"/>
                <a:sym typeface="Open Sans"/>
              </a:rPr>
              <a:t>The </a:t>
            </a:r>
            <a:r>
              <a:rPr lang="en" sz="135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Directive on the Management of Communications</a:t>
            </a:r>
            <a:r>
              <a:rPr lang="en" sz="1350">
                <a:latin typeface="Open Sans"/>
                <a:ea typeface="Open Sans"/>
                <a:cs typeface="Open Sans"/>
                <a:sym typeface="Open Sans"/>
              </a:rPr>
              <a:t> also articulates the requirements for federal identity, including Appendix D which sets out the </a:t>
            </a:r>
            <a:r>
              <a:rPr lang="en" sz="1350" b="1">
                <a:latin typeface="Open Sans"/>
                <a:ea typeface="Open Sans"/>
                <a:cs typeface="Open Sans"/>
                <a:sym typeface="Open Sans"/>
              </a:rPr>
              <a:t>Mandatory Procedures for Social Media and Web Communications</a:t>
            </a:r>
            <a:r>
              <a:rPr lang="en" sz="1350">
                <a:latin typeface="Open Sans"/>
                <a:ea typeface="Open Sans"/>
                <a:cs typeface="Open Sans"/>
                <a:sym typeface="Open Sans"/>
              </a:rPr>
              <a:t>, including: </a:t>
            </a:r>
            <a:endParaRPr sz="11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" name="Google Shape;108;p18"/>
          <p:cNvSpPr/>
          <p:nvPr/>
        </p:nvSpPr>
        <p:spPr>
          <a:xfrm>
            <a:off x="0" y="-12575"/>
            <a:ext cx="9144000" cy="16104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311700" y="224825"/>
            <a:ext cx="8573100" cy="9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6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Directive on the Management of Communications</a:t>
            </a:r>
            <a:endParaRPr sz="296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0" name="Google Shape;110;p18"/>
          <p:cNvSpPr/>
          <p:nvPr/>
        </p:nvSpPr>
        <p:spPr>
          <a:xfrm>
            <a:off x="411876" y="825504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subTitle" idx="4294967295"/>
          </p:nvPr>
        </p:nvSpPr>
        <p:spPr>
          <a:xfrm>
            <a:off x="368100" y="998390"/>
            <a:ext cx="70512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765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" name="Google Shape;11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13" name="Google Shape;113;p18"/>
          <p:cNvSpPr txBox="1"/>
          <p:nvPr/>
        </p:nvSpPr>
        <p:spPr>
          <a:xfrm>
            <a:off x="1102300" y="2571750"/>
            <a:ext cx="7220700" cy="21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250" b="1">
                <a:solidFill>
                  <a:srgbClr val="333333"/>
                </a:solidFill>
                <a:highlight>
                  <a:srgbClr val="F9F9F9"/>
                </a:highlight>
                <a:latin typeface="Open Sans"/>
                <a:ea typeface="Open Sans"/>
                <a:cs typeface="Open Sans"/>
                <a:sym typeface="Open Sans"/>
              </a:rPr>
              <a:t>Management of web communications</a:t>
            </a:r>
            <a:endParaRPr sz="1250" b="1">
              <a:solidFill>
                <a:srgbClr val="333333"/>
              </a:solidFill>
              <a:highlight>
                <a:srgbClr val="F9F9F9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highlight>
                  <a:srgbClr val="F9F9F9"/>
                </a:highlight>
                <a:latin typeface="Open Sans"/>
                <a:ea typeface="Open Sans"/>
                <a:cs typeface="Open Sans"/>
                <a:sym typeface="Open Sans"/>
              </a:rPr>
              <a:t>When publishing to the Government of Canada’s web presence, public service employees must consult with their web managers, functional specialists, web content owners or equivalents who will undertake the following:</a:t>
            </a:r>
            <a:endParaRPr sz="1100">
              <a:solidFill>
                <a:srgbClr val="333333"/>
              </a:solidFill>
              <a:highlight>
                <a:srgbClr val="F9F9F9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Font typeface="Open Sans"/>
              <a:buChar char="●"/>
            </a:pPr>
            <a:r>
              <a:rPr lang="en" sz="1100">
                <a:solidFill>
                  <a:srgbClr val="333333"/>
                </a:solidFill>
                <a:highlight>
                  <a:srgbClr val="F9F9F9"/>
                </a:highlight>
                <a:latin typeface="Open Sans"/>
                <a:ea typeface="Open Sans"/>
                <a:cs typeface="Open Sans"/>
                <a:sym typeface="Open Sans"/>
              </a:rPr>
              <a:t>D.2.1 Prepare web content in accordance with the </a:t>
            </a:r>
            <a:r>
              <a:rPr lang="en" sz="1100" u="sng">
                <a:solidFill>
                  <a:srgbClr val="284162"/>
                </a:solidFill>
                <a:highlight>
                  <a:srgbClr val="F9F9F9"/>
                </a:highlight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Canada.ca Content and Information Architecture   Specification</a:t>
            </a:r>
            <a:r>
              <a:rPr lang="en" sz="1100">
                <a:solidFill>
                  <a:srgbClr val="333333"/>
                </a:solidFill>
                <a:highlight>
                  <a:srgbClr val="F9F9F9"/>
                </a:highlight>
                <a:latin typeface="Open Sans"/>
                <a:ea typeface="Open Sans"/>
                <a:cs typeface="Open Sans"/>
                <a:sym typeface="Open Sans"/>
              </a:rPr>
              <a:t> and the </a:t>
            </a:r>
            <a:r>
              <a:rPr lang="en" sz="1100" u="sng">
                <a:solidFill>
                  <a:srgbClr val="284162"/>
                </a:solidFill>
                <a:highlight>
                  <a:srgbClr val="F9F9F9"/>
                </a:highlight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Canada.ca Content Style Guide</a:t>
            </a:r>
            <a:r>
              <a:rPr lang="en" sz="1100">
                <a:solidFill>
                  <a:srgbClr val="333333"/>
                </a:solidFill>
                <a:highlight>
                  <a:srgbClr val="F9F9F9"/>
                </a:highlight>
                <a:latin typeface="Open Sans"/>
                <a:ea typeface="Open Sans"/>
                <a:cs typeface="Open Sans"/>
                <a:sym typeface="Open Sans"/>
              </a:rPr>
              <a:t>;</a:t>
            </a:r>
            <a:endParaRPr sz="1100">
              <a:solidFill>
                <a:srgbClr val="333333"/>
              </a:solidFill>
              <a:highlight>
                <a:srgbClr val="F9F9F9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Open Sans"/>
              <a:buChar char="●"/>
            </a:pPr>
            <a:r>
              <a:rPr lang="en" sz="1100">
                <a:solidFill>
                  <a:srgbClr val="333333"/>
                </a:solidFill>
                <a:highlight>
                  <a:srgbClr val="F9F9F9"/>
                </a:highlight>
                <a:latin typeface="Open Sans"/>
                <a:ea typeface="Open Sans"/>
                <a:cs typeface="Open Sans"/>
                <a:sym typeface="Open Sans"/>
              </a:rPr>
              <a:t>D.2.2 Ensure that equivalent information posted on digital channels and platforms about policies, programs and services is available on the Government of Canada’s web presence; and</a:t>
            </a:r>
            <a:endParaRPr sz="1100">
              <a:solidFill>
                <a:srgbClr val="333333"/>
              </a:solidFill>
              <a:highlight>
                <a:srgbClr val="F9F9F9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Open Sans"/>
              <a:buChar char="●"/>
            </a:pPr>
            <a:r>
              <a:rPr lang="en" sz="1100">
                <a:solidFill>
                  <a:srgbClr val="333333"/>
                </a:solidFill>
                <a:highlight>
                  <a:srgbClr val="F9F9F9"/>
                </a:highlight>
                <a:latin typeface="Open Sans"/>
                <a:ea typeface="Open Sans"/>
                <a:cs typeface="Open Sans"/>
                <a:sym typeface="Open Sans"/>
              </a:rPr>
              <a:t>D.2.3 Follow the mobile application processes as outlined by the principal publisher.</a:t>
            </a:r>
            <a:endParaRPr sz="1100">
              <a:solidFill>
                <a:srgbClr val="333333"/>
              </a:solidFill>
              <a:highlight>
                <a:srgbClr val="F9F9F9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body" idx="1"/>
          </p:nvPr>
        </p:nvSpPr>
        <p:spPr>
          <a:xfrm>
            <a:off x="164850" y="1663025"/>
            <a:ext cx="8356500" cy="3349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50"/>
              <a:buFont typeface="Open Sans"/>
              <a:buChar char="●"/>
            </a:pPr>
            <a:r>
              <a:rPr lang="en" sz="1550">
                <a:latin typeface="Open Sans"/>
                <a:ea typeface="Open Sans"/>
                <a:cs typeface="Open Sans"/>
                <a:sym typeface="Open Sans"/>
              </a:rPr>
              <a:t>Its requirements apply to departments and other portions of the federal public administration listed in Schedules I, I.1 and II of the Financial Administration Act</a:t>
            </a:r>
            <a:endParaRPr sz="155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50"/>
              <a:buFont typeface="Open Sans"/>
              <a:buChar char="●"/>
            </a:pPr>
            <a:r>
              <a:rPr lang="en" sz="1550">
                <a:latin typeface="Open Sans"/>
                <a:ea typeface="Open Sans"/>
                <a:cs typeface="Open Sans"/>
                <a:sym typeface="Open Sans"/>
              </a:rPr>
              <a:t>Mandatory elements:</a:t>
            </a:r>
            <a:endParaRPr sz="155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50"/>
              <a:buFont typeface="Open Sans"/>
              <a:buChar char="○"/>
            </a:pPr>
            <a:r>
              <a:rPr lang="en" sz="1550">
                <a:latin typeface="Open Sans"/>
                <a:ea typeface="Open Sans"/>
                <a:cs typeface="Open Sans"/>
                <a:sym typeface="Open Sans"/>
              </a:rPr>
              <a:t>The Canada.ca domain</a:t>
            </a:r>
            <a:endParaRPr sz="155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50"/>
              <a:buFont typeface="Open Sans"/>
              <a:buChar char="○"/>
            </a:pPr>
            <a:r>
              <a:rPr lang="en" sz="1550">
                <a:latin typeface="Open Sans"/>
                <a:ea typeface="Open Sans"/>
                <a:cs typeface="Open Sans"/>
                <a:sym typeface="Open Sans"/>
              </a:rPr>
              <a:t>Styles (typography, colours, layouts)</a:t>
            </a:r>
            <a:endParaRPr sz="155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50"/>
              <a:buFont typeface="Open Sans"/>
              <a:buChar char="○"/>
            </a:pPr>
            <a:r>
              <a:rPr lang="en" sz="1550">
                <a:latin typeface="Open Sans"/>
                <a:ea typeface="Open Sans"/>
                <a:cs typeface="Open Sans"/>
                <a:sym typeface="Open Sans"/>
              </a:rPr>
              <a:t>Header and footer (global header, global footer)</a:t>
            </a:r>
            <a:endParaRPr sz="155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50"/>
              <a:buFont typeface="Open Sans"/>
              <a:buChar char="○"/>
            </a:pPr>
            <a:r>
              <a:rPr lang="en" sz="1550">
                <a:latin typeface="Open Sans"/>
                <a:ea typeface="Open Sans"/>
                <a:cs typeface="Open Sans"/>
                <a:sym typeface="Open Sans"/>
              </a:rPr>
              <a:t>Institutional landing page (variation for quasi-judicials)</a:t>
            </a:r>
            <a:endParaRPr sz="1550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270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0"/>
              <a:buFont typeface="Open Sans"/>
              <a:buChar char="○"/>
            </a:pPr>
            <a:r>
              <a:rPr lang="en" sz="155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Ministerial profile (variation for heads of quasi-judicial institutions)</a:t>
            </a:r>
            <a:endParaRPr sz="155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1" name="Google Shape;131;p20"/>
          <p:cNvSpPr/>
          <p:nvPr/>
        </p:nvSpPr>
        <p:spPr>
          <a:xfrm>
            <a:off x="0" y="-12575"/>
            <a:ext cx="9144000" cy="16104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11700" y="224825"/>
            <a:ext cx="8770500" cy="9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6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Content and Information Architecture Specification</a:t>
            </a:r>
            <a:endParaRPr sz="286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3" name="Google Shape;133;p20"/>
          <p:cNvSpPr/>
          <p:nvPr/>
        </p:nvSpPr>
        <p:spPr>
          <a:xfrm>
            <a:off x="411876" y="825504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subTitle" idx="4294967295"/>
          </p:nvPr>
        </p:nvSpPr>
        <p:spPr>
          <a:xfrm>
            <a:off x="368100" y="998400"/>
            <a:ext cx="85083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Mandatory design requirements for the government’s web presence</a:t>
            </a:r>
            <a:endParaRPr sz="1765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>
            <a:spLocks noGrp="1"/>
          </p:cNvSpPr>
          <p:nvPr>
            <p:ph type="body" idx="1"/>
          </p:nvPr>
        </p:nvSpPr>
        <p:spPr>
          <a:xfrm>
            <a:off x="164850" y="1663025"/>
            <a:ext cx="8356500" cy="3349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 dirty="0">
                <a:latin typeface="Open Sans"/>
                <a:ea typeface="Open Sans"/>
                <a:cs typeface="Open Sans"/>
                <a:sym typeface="Open Sans"/>
              </a:rPr>
              <a:t>Measured and compared trust of elements of the Canada.ca brand (see </a:t>
            </a:r>
            <a:r>
              <a:rPr lang="en" sz="1550" u="sng" dirty="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trust study</a:t>
            </a:r>
            <a:r>
              <a:rPr lang="en" sz="1550" dirty="0"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550" dirty="0"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55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" name="Google Shape;141;p21"/>
          <p:cNvSpPr/>
          <p:nvPr/>
        </p:nvSpPr>
        <p:spPr>
          <a:xfrm>
            <a:off x="0" y="-12575"/>
            <a:ext cx="9144000" cy="16104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title"/>
          </p:nvPr>
        </p:nvSpPr>
        <p:spPr>
          <a:xfrm>
            <a:off x="311700" y="224825"/>
            <a:ext cx="8770500" cy="9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86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The Canada.ca brand identity</a:t>
            </a:r>
            <a:endParaRPr sz="286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3" name="Google Shape;143;p21"/>
          <p:cNvSpPr/>
          <p:nvPr/>
        </p:nvSpPr>
        <p:spPr>
          <a:xfrm>
            <a:off x="411876" y="825504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subTitle" idx="4294967295"/>
          </p:nvPr>
        </p:nvSpPr>
        <p:spPr>
          <a:xfrm>
            <a:off x="368100" y="998400"/>
            <a:ext cx="85083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Consistent designs improve trust </a:t>
            </a:r>
            <a:endParaRPr sz="1765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5" name="Google Shape;14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aphicFrame>
        <p:nvGraphicFramePr>
          <p:cNvPr id="146" name="Google Shape;146;p21"/>
          <p:cNvGraphicFramePr/>
          <p:nvPr/>
        </p:nvGraphicFramePr>
        <p:xfrm>
          <a:off x="240388" y="2066125"/>
          <a:ext cx="8763725" cy="2834490"/>
        </p:xfrm>
        <a:graphic>
          <a:graphicData uri="http://schemas.openxmlformats.org/drawingml/2006/table">
            <a:tbl>
              <a:tblPr>
                <a:noFill/>
                <a:tableStyleId>{2081CBB1-DF43-4153-93C5-98CED3565CC7}</a:tableStyleId>
              </a:tblPr>
              <a:tblGrid>
                <a:gridCol w="425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09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1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Element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/>
                        <a:t>Findings</a:t>
                      </a:r>
                      <a:endParaRPr b="1"/>
                    </a:p>
                  </a:txBody>
                  <a:tcPr marL="91425" marR="91425" marT="91425" marB="91425"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dirty="0">
                          <a:solidFill>
                            <a:schemeClr val="dk1"/>
                          </a:solidFill>
                        </a:rPr>
                        <a:t>Government of Canada Signature (FIP flag symbol with Government of Canada in both languages ) 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Essential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Highly trusted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Must be in colour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Not replaceable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Canada.ca URL (vs. urls with gc.ca)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Important to essential to some who trust it more than design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Menu button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Not essential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Sign-in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dirty="0"/>
                        <a:t>Consistency in sign-in approach is important 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47" name="Google Shape;14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1405" y="2997595"/>
            <a:ext cx="2724150" cy="48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56366|-13593164|-13155766|-3334100|-3351552|Treasury Board&quot;,&quot;Id&quot;:&quot;63f40318353232194cfde7e4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5120</TotalTime>
  <Words>1253</Words>
  <Application>Microsoft Office PowerPoint</Application>
  <PresentationFormat>On-screen Show (16:9)</PresentationFormat>
  <Paragraphs>157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Lato</vt:lpstr>
      <vt:lpstr>Arial</vt:lpstr>
      <vt:lpstr>Roboto</vt:lpstr>
      <vt:lpstr>Open Sans</vt:lpstr>
      <vt:lpstr>Simple Light</vt:lpstr>
      <vt:lpstr>Quasi-judicial design</vt:lpstr>
      <vt:lpstr>Agenda</vt:lpstr>
      <vt:lpstr>Background</vt:lpstr>
      <vt:lpstr>Who are the quasi-judicials?</vt:lpstr>
      <vt:lpstr>Policy requirements</vt:lpstr>
      <vt:lpstr>Design Standard for the Federal Identity Program</vt:lpstr>
      <vt:lpstr>Directive on the Management of Communications</vt:lpstr>
      <vt:lpstr>Content and Information Architecture Specification</vt:lpstr>
      <vt:lpstr>The Canada.ca brand identity</vt:lpstr>
      <vt:lpstr>Current state of quasi-judicial designs</vt:lpstr>
      <vt:lpstr>Design parameters for quasi-judicials</vt:lpstr>
      <vt:lpstr>Discussion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Quasi-judicial design</dc:title>
  <cp:lastModifiedBy>Gilliam, Marcus</cp:lastModifiedBy>
  <cp:revision>5</cp:revision>
  <dcterms:modified xsi:type="dcterms:W3CDTF">2023-02-20T23:32:41Z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515d617-256d-4284-aedb-1064be1c4b48_Enabled">
    <vt:lpwstr>true</vt:lpwstr>
  </property>
  <property fmtid="{D5CDD505-2E9C-101B-9397-08002B2CF9AE}" pid="3" name="MSIP_Label_3515d617-256d-4284-aedb-1064be1c4b48_SetDate">
    <vt:lpwstr>2023-01-11T21:07:46Z</vt:lpwstr>
  </property>
  <property fmtid="{D5CDD505-2E9C-101B-9397-08002B2CF9AE}" pid="4" name="MSIP_Label_3515d617-256d-4284-aedb-1064be1c4b48_Method">
    <vt:lpwstr>Privileged</vt:lpwstr>
  </property>
  <property fmtid="{D5CDD505-2E9C-101B-9397-08002B2CF9AE}" pid="5" name="MSIP_Label_3515d617-256d-4284-aedb-1064be1c4b48_Name">
    <vt:lpwstr>3515d617-256d-4284-aedb-1064be1c4b48</vt:lpwstr>
  </property>
  <property fmtid="{D5CDD505-2E9C-101B-9397-08002B2CF9AE}" pid="6" name="MSIP_Label_3515d617-256d-4284-aedb-1064be1c4b48_SiteId">
    <vt:lpwstr>6397df10-4595-4047-9c4f-03311282152b</vt:lpwstr>
  </property>
  <property fmtid="{D5CDD505-2E9C-101B-9397-08002B2CF9AE}" pid="7" name="MSIP_Label_3515d617-256d-4284-aedb-1064be1c4b48_ActionId">
    <vt:lpwstr>2ba33ae6-fc31-43e4-ab56-3a1674ba9bdc</vt:lpwstr>
  </property>
  <property fmtid="{D5CDD505-2E9C-101B-9397-08002B2CF9AE}" pid="8" name="MSIP_Label_3515d617-256d-4284-aedb-1064be1c4b48_ContentBits">
    <vt:lpwstr>0</vt:lpwstr>
  </property>
</Properties>
</file>