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5"/>
    <p:sldMasterId id="2147483660" r:id="rId6"/>
  </p:sldMasterIdLst>
  <p:notesMasterIdLst>
    <p:notesMasterId r:id="rId18"/>
  </p:notesMasterIdLst>
  <p:sldIdLst>
    <p:sldId id="279" r:id="rId7"/>
    <p:sldId id="280" r:id="rId8"/>
    <p:sldId id="366" r:id="rId9"/>
    <p:sldId id="364" r:id="rId10"/>
    <p:sldId id="362" r:id="rId11"/>
    <p:sldId id="363" r:id="rId12"/>
    <p:sldId id="365" r:id="rId13"/>
    <p:sldId id="371" r:id="rId14"/>
    <p:sldId id="372" r:id="rId15"/>
    <p:sldId id="369" r:id="rId16"/>
    <p:sldId id="3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8F7DF3-4D79-0325-7EC6-775D64E17F3C}" name="Gregor, Lauren J [NC]" initials="GLJ[" userId="S::lauren.gregor@servicecanada.gc.ca::9ab69fc8-6658-4454-bc27-d4be0993151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2AFA0B-E1BE-426F-A190-CFF216677E10}" v="3" dt="2024-04-16T19:36:12.519"/>
    <p1510:client id="{99908625-2842-3DBF-2BC0-5F3E83C2F91D}" v="42" dt="2024-04-18T15:23:24.087"/>
    <p1510:client id="{B57C1662-0E7B-4626-8D18-AC07A9A5F9C6}" v="9" dt="2024-04-16T17:55:04.217"/>
    <p1510:client id="{BB39C0C4-B395-CAFC-07E0-74E3B0313CFE}" v="1496" dt="2024-04-18T14:51:27.488"/>
    <p1510:client id="{D50057AB-3716-4183-96BB-627E18956FF8}" v="1" dt="2024-04-17T12:50:23.6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9AB16-05CE-4854-BB82-A6B4B0A5B9F3}" type="datetimeFigureOut">
              <a:rPr lang="en-CA" smtClean="0"/>
              <a:t>2024-05-08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2CD19-566B-4979-99A4-5199DC2A89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4850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B12E0-B71A-470D-8113-C2C642F640C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28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blue-servicecan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1160" y="2275113"/>
            <a:ext cx="6541247" cy="1034143"/>
          </a:xfrm>
        </p:spPr>
        <p:txBody>
          <a:bodyPr anchor="b">
            <a:normAutofit/>
          </a:bodyPr>
          <a:lstStyle>
            <a:lvl1pPr algn="l">
              <a:defRPr sz="4400">
                <a:latin typeface="Corbel" panose="020B0503020204020204" pitchFamily="34" charset="0"/>
              </a:defRPr>
            </a:lvl1pPr>
          </a:lstStyle>
          <a:p>
            <a:r>
              <a:rPr lang="en-CA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1160" y="3602038"/>
            <a:ext cx="6541247" cy="83933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Corbel Light" panose="020B03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468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09272" y="1039675"/>
            <a:ext cx="10118361" cy="924033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/>
              <a:t>HEADING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272" y="2233534"/>
            <a:ext cx="10118361" cy="3943428"/>
          </a:xfrm>
        </p:spPr>
        <p:txBody>
          <a:bodyPr/>
          <a:lstStyle>
            <a:lvl1pPr>
              <a:defRPr>
                <a:latin typeface="Corbel Light" panose="020B0303020204020204" pitchFamily="34" charset="0"/>
              </a:defRPr>
            </a:lvl1pPr>
            <a:lvl2pPr>
              <a:defRPr>
                <a:latin typeface="Corbel Light" panose="020B0303020204020204" pitchFamily="34" charset="0"/>
              </a:defRPr>
            </a:lvl2pPr>
            <a:lvl3pPr>
              <a:defRPr>
                <a:latin typeface="Corbel Light" panose="020B0303020204020204" pitchFamily="34" charset="0"/>
              </a:defRPr>
            </a:lvl3pPr>
            <a:lvl4pPr>
              <a:defRPr>
                <a:latin typeface="Corbel Light" panose="020B0303020204020204" pitchFamily="34" charset="0"/>
              </a:defRPr>
            </a:lvl4pPr>
            <a:lvl5pPr>
              <a:defRPr>
                <a:latin typeface="Corbel Light" panose="020B03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625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09272" y="586914"/>
            <a:ext cx="10118361" cy="924033"/>
          </a:xfrm>
        </p:spPr>
        <p:txBody>
          <a:bodyPr>
            <a:normAutofit/>
          </a:bodyPr>
          <a:lstStyle>
            <a:lvl1pPr>
              <a:defRPr sz="4800" b="1">
                <a:latin typeface="Corbel" panose="020B0503020204020204" pitchFamily="34" charset="0"/>
              </a:defRPr>
            </a:lvl1pPr>
          </a:lstStyle>
          <a:p>
            <a:r>
              <a:rPr lang="en-US"/>
              <a:t>HEADING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272" y="1913938"/>
            <a:ext cx="10118361" cy="3943428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2788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09272" y="1039675"/>
            <a:ext cx="10118361" cy="924033"/>
          </a:xfrm>
        </p:spPr>
        <p:txBody>
          <a:bodyPr/>
          <a:lstStyle>
            <a:lvl1pPr>
              <a:defRPr b="1">
                <a:latin typeface="Corbel" panose="020B0503020204020204" pitchFamily="34" charset="0"/>
              </a:defRPr>
            </a:lvl1pPr>
          </a:lstStyle>
          <a:p>
            <a:r>
              <a:rPr lang="en-US"/>
              <a:t>HEADING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272" y="2233534"/>
            <a:ext cx="10118361" cy="3943428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504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09272" y="1039675"/>
            <a:ext cx="10118361" cy="924033"/>
          </a:xfrm>
        </p:spPr>
        <p:txBody>
          <a:bodyPr/>
          <a:lstStyle>
            <a:lvl1pPr>
              <a:defRPr b="1">
                <a:latin typeface="Corbel" panose="020B0503020204020204" pitchFamily="34" charset="0"/>
              </a:defRPr>
            </a:lvl1pPr>
          </a:lstStyle>
          <a:p>
            <a:r>
              <a:rPr lang="en-US"/>
              <a:t>HEADING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272" y="2233534"/>
            <a:ext cx="10118361" cy="3943428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934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sho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49938"/>
            <a:ext cx="10515600" cy="1325563"/>
          </a:xfrm>
        </p:spPr>
        <p:txBody>
          <a:bodyPr/>
          <a:lstStyle>
            <a:lvl1pPr algn="ctr">
              <a:defRPr>
                <a:latin typeface="Corbel" panose="020B0503020204020204" pitchFamily="34" charset="0"/>
              </a:defRPr>
            </a:lvl1pPr>
          </a:lstStyle>
          <a:p>
            <a:r>
              <a:rPr lang="en-US"/>
              <a:t>HEADSHOT/TITLE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0787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sho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49938"/>
            <a:ext cx="10515600" cy="1325563"/>
          </a:xfrm>
        </p:spPr>
        <p:txBody>
          <a:bodyPr/>
          <a:lstStyle>
            <a:lvl1pPr algn="ctr">
              <a:defRPr>
                <a:latin typeface="Corbel" panose="020B0503020204020204" pitchFamily="34" charset="0"/>
              </a:defRPr>
            </a:lvl1pPr>
          </a:lstStyle>
          <a:p>
            <a:r>
              <a:rPr lang="en-US"/>
              <a:t>HEADSHOT/TITLE</a:t>
            </a:r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orbel Light" panose="020B0303020204020204" pitchFamily="34" charset="0"/>
              </a:defRPr>
            </a:lvl1pPr>
            <a:lvl2pPr>
              <a:defRPr>
                <a:latin typeface="Corbel Light" panose="020B0303020204020204" pitchFamily="34" charset="0"/>
              </a:defRPr>
            </a:lvl2pPr>
            <a:lvl3pPr>
              <a:defRPr>
                <a:latin typeface="Corbel Light" panose="020B0303020204020204" pitchFamily="34" charset="0"/>
              </a:defRPr>
            </a:lvl3pPr>
            <a:lvl4pPr>
              <a:defRPr>
                <a:latin typeface="Corbel Light" panose="020B0303020204020204" pitchFamily="34" charset="0"/>
              </a:defRPr>
            </a:lvl4pPr>
            <a:lvl5pPr>
              <a:defRPr>
                <a:latin typeface="Corbel Light" panose="020B03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7669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shot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9155" y="634948"/>
            <a:ext cx="4676930" cy="1325563"/>
          </a:xfrm>
        </p:spPr>
        <p:txBody>
          <a:bodyPr>
            <a:normAutofit/>
          </a:bodyPr>
          <a:lstStyle>
            <a:lvl1pPr algn="ctr">
              <a:defRPr sz="3200">
                <a:latin typeface="Corbel" panose="020B0503020204020204" pitchFamily="34" charset="0"/>
              </a:defRPr>
            </a:lvl1pPr>
          </a:lstStyle>
          <a:p>
            <a:r>
              <a:rPr lang="en-US"/>
              <a:t>HEADSHOT/TITLE</a:t>
            </a:r>
            <a:endParaRPr lang="en-CA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48467" y="634947"/>
            <a:ext cx="46769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US" sz="3200"/>
              <a:t>HEADSHOT/TITLE</a:t>
            </a:r>
            <a:endParaRPr lang="en-CA" sz="3200"/>
          </a:p>
        </p:txBody>
      </p:sp>
    </p:spTree>
    <p:extLst>
      <p:ext uri="{BB962C8B-B14F-4D97-AF65-F5344CB8AC3E}">
        <p14:creationId xmlns:p14="http://schemas.microsoft.com/office/powerpoint/2010/main" val="787412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/tex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407" y="1208694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1964" y="1840610"/>
            <a:ext cx="5181600" cy="4351338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30376" y="79673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4400" b="1">
                <a:latin typeface="Corbel" panose="020B05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68203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/tex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1964" y="1330948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0"/>
          </p:nvPr>
        </p:nvSpPr>
        <p:spPr>
          <a:xfrm>
            <a:off x="565879" y="1915561"/>
            <a:ext cx="5181600" cy="4351338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64291" y="70301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4800" b="1">
                <a:latin typeface="Corbel" panose="020B05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061821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/statistic/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7876" y="1234555"/>
            <a:ext cx="8057214" cy="1325563"/>
          </a:xfrm>
        </p:spPr>
        <p:txBody>
          <a:bodyPr/>
          <a:lstStyle>
            <a:lvl1pPr algn="ctr">
              <a:defRPr b="1">
                <a:latin typeface="Corbel" panose="020B0503020204020204" pitchFamily="34" charset="0"/>
              </a:defRPr>
            </a:lvl1pPr>
          </a:lstStyle>
          <a:p>
            <a:r>
              <a:rPr lang="en-US"/>
              <a:t>QUOTE/STATISTIC/CHART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725689" y="2982913"/>
            <a:ext cx="5081587" cy="3492500"/>
          </a:xfrm>
        </p:spPr>
        <p:txBody>
          <a:bodyPr/>
          <a:lstStyle>
            <a:lvl1pPr marL="0" indent="0">
              <a:buNone/>
              <a:defRPr>
                <a:latin typeface="Corbel" panose="020B05030202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025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yellow-servicecan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1160" y="2275113"/>
            <a:ext cx="6541247" cy="1034143"/>
          </a:xfrm>
        </p:spPr>
        <p:txBody>
          <a:bodyPr anchor="b">
            <a:normAutofit/>
          </a:bodyPr>
          <a:lstStyle>
            <a:lvl1pPr algn="l">
              <a:defRPr sz="4400">
                <a:latin typeface="Corbel" panose="020B0503020204020204" pitchFamily="34" charset="0"/>
              </a:defRPr>
            </a:lvl1pPr>
          </a:lstStyle>
          <a:p>
            <a:r>
              <a:rPr lang="en-CA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1160" y="3602038"/>
            <a:ext cx="6541247" cy="83933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Corbel Light" panose="020B03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217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253154"/>
            <a:ext cx="10610850" cy="10683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1D18-93EC-4D08-9C92-419904306A89}" type="datetimeFigureOut">
              <a:rPr lang="en-CA" smtClean="0"/>
              <a:t>2024-05-08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7D99-D461-4C49-83BD-86150019FC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8378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09272" y="586914"/>
            <a:ext cx="10118361" cy="924033"/>
          </a:xfrm>
        </p:spPr>
        <p:txBody>
          <a:bodyPr>
            <a:normAutofit/>
          </a:bodyPr>
          <a:lstStyle>
            <a:lvl1pPr>
              <a:defRPr sz="4800" b="1">
                <a:latin typeface="Corbel" panose="020B0503020204020204" pitchFamily="34" charset="0"/>
              </a:defRPr>
            </a:lvl1pPr>
          </a:lstStyle>
          <a:p>
            <a:r>
              <a:rPr lang="en-US"/>
              <a:t>HEADING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272" y="1913938"/>
            <a:ext cx="10118361" cy="3943428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365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red-servicecan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1160" y="2275113"/>
            <a:ext cx="6541247" cy="1034143"/>
          </a:xfrm>
        </p:spPr>
        <p:txBody>
          <a:bodyPr anchor="b">
            <a:normAutofit/>
          </a:bodyPr>
          <a:lstStyle>
            <a:lvl1pPr algn="l">
              <a:defRPr sz="4400">
                <a:latin typeface="Corbel" panose="020B0503020204020204" pitchFamily="34" charset="0"/>
              </a:defRPr>
            </a:lvl1pPr>
          </a:lstStyle>
          <a:p>
            <a:r>
              <a:rPr lang="en-CA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1160" y="3602038"/>
            <a:ext cx="6541247" cy="83933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Corbel Light" panose="020B03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86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blue-can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1160" y="2275113"/>
            <a:ext cx="6541247" cy="1034143"/>
          </a:xfrm>
        </p:spPr>
        <p:txBody>
          <a:bodyPr anchor="b">
            <a:normAutofit/>
          </a:bodyPr>
          <a:lstStyle>
            <a:lvl1pPr algn="l">
              <a:defRPr sz="4400">
                <a:latin typeface="Corbel" panose="020B0503020204020204" pitchFamily="34" charset="0"/>
              </a:defRPr>
            </a:lvl1pPr>
          </a:lstStyle>
          <a:p>
            <a:r>
              <a:rPr lang="en-CA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1160" y="3602038"/>
            <a:ext cx="6541247" cy="83933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Corbel Light" panose="020B03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229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yellow-can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1160" y="2275113"/>
            <a:ext cx="6541247" cy="1034143"/>
          </a:xfrm>
        </p:spPr>
        <p:txBody>
          <a:bodyPr anchor="b">
            <a:normAutofit/>
          </a:bodyPr>
          <a:lstStyle>
            <a:lvl1pPr algn="l">
              <a:defRPr sz="4400">
                <a:latin typeface="Corbel" panose="020B0503020204020204" pitchFamily="34" charset="0"/>
              </a:defRPr>
            </a:lvl1pPr>
          </a:lstStyle>
          <a:p>
            <a:r>
              <a:rPr lang="en-CA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1160" y="3602038"/>
            <a:ext cx="6541247" cy="83933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Corbel Light" panose="020B03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535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red-can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1160" y="2275113"/>
            <a:ext cx="6541247" cy="1034143"/>
          </a:xfrm>
        </p:spPr>
        <p:txBody>
          <a:bodyPr anchor="b">
            <a:normAutofit/>
          </a:bodyPr>
          <a:lstStyle>
            <a:lvl1pPr algn="l">
              <a:defRPr sz="4400">
                <a:latin typeface="Corbel" panose="020B0503020204020204" pitchFamily="34" charset="0"/>
              </a:defRPr>
            </a:lvl1pPr>
          </a:lstStyle>
          <a:p>
            <a:r>
              <a:rPr lang="en-CA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1160" y="3602038"/>
            <a:ext cx="6541247" cy="83933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Corbel Light" panose="020B03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245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blue-esd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1160" y="2275113"/>
            <a:ext cx="6541247" cy="1034143"/>
          </a:xfrm>
        </p:spPr>
        <p:txBody>
          <a:bodyPr anchor="b">
            <a:normAutofit/>
          </a:bodyPr>
          <a:lstStyle>
            <a:lvl1pPr algn="l">
              <a:defRPr sz="4400">
                <a:latin typeface="Corbel" panose="020B0503020204020204" pitchFamily="34" charset="0"/>
              </a:defRPr>
            </a:lvl1pPr>
          </a:lstStyle>
          <a:p>
            <a:r>
              <a:rPr lang="en-CA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1160" y="3602038"/>
            <a:ext cx="6541247" cy="83933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Corbel Light" panose="020B03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749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yellow-esdc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1160" y="2275113"/>
            <a:ext cx="6541247" cy="1034143"/>
          </a:xfrm>
        </p:spPr>
        <p:txBody>
          <a:bodyPr anchor="b">
            <a:normAutofit/>
          </a:bodyPr>
          <a:lstStyle>
            <a:lvl1pPr algn="l">
              <a:defRPr sz="4400">
                <a:latin typeface="Corbel" panose="020B0503020204020204" pitchFamily="34" charset="0"/>
              </a:defRPr>
            </a:lvl1pPr>
          </a:lstStyle>
          <a:p>
            <a:r>
              <a:rPr lang="en-CA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1160" y="3602038"/>
            <a:ext cx="6541247" cy="83933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Corbel Light" panose="020B03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646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red-esd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1160" y="2275113"/>
            <a:ext cx="6541247" cy="1034143"/>
          </a:xfrm>
        </p:spPr>
        <p:txBody>
          <a:bodyPr anchor="b">
            <a:normAutofit/>
          </a:bodyPr>
          <a:lstStyle>
            <a:lvl1pPr algn="l">
              <a:defRPr sz="4400">
                <a:latin typeface="Corbel" panose="020B0503020204020204" pitchFamily="34" charset="0"/>
              </a:defRPr>
            </a:lvl1pPr>
          </a:lstStyle>
          <a:p>
            <a:r>
              <a:rPr lang="en-CA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1160" y="3602038"/>
            <a:ext cx="6541247" cy="83933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Corbel Light" panose="020B03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577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49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82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 Light" panose="020B03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 Light" panose="020B03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 Light" panose="020B03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 Light" panose="020B03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 Light" panose="020B03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Cliquez pour modifier le style du titre principal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Modifier les styles de texte du maître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282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 Light" panose="020B03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 Light" panose="020B03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 Light" panose="020B03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 Light" panose="020B03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 Light" panose="020B03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cpedia.gc.ca/wiki/GC_A/B_testing_tool:_Adobe_Target" TargetMode="External"/><Relationship Id="rId2" Type="http://schemas.openxmlformats.org/officeDocument/2006/relationships/hyperlink" Target="https://www.gcpedia.gc.ca/wiki/Outil_de_test_A/B_du_GC_:_Adobe_Target" TargetMode="Externa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icolas.pjontek@servicecanada.gc.ca" TargetMode="External"/><Relationship Id="rId2" Type="http://schemas.openxmlformats.org/officeDocument/2006/relationships/hyperlink" Target="mailto:GC.ANALYTIQUE-ANALYTICS.GC@servicecanada.gc.ca" TargetMode="External"/><Relationship Id="rId1" Type="http://schemas.openxmlformats.org/officeDocument/2006/relationships/slideLayout" Target="../slideLayouts/slideLayout21.xml"/><Relationship Id="rId5" Type="http://schemas.openxmlformats.org/officeDocument/2006/relationships/hyperlink" Target="mailto:lauren.gregor@servicecanada.gc.ca" TargetMode="External"/><Relationship Id="rId4" Type="http://schemas.openxmlformats.org/officeDocument/2006/relationships/hyperlink" Target="mailto:lindsay.beaudoin@servicecanada.gc.c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cpedia.gc.ca/wiki/Biblioth%C3%A8que_de_tests_A/B_et_activit%C3%A9s_de_personnalisation_au_sein_du_GC" TargetMode="Externa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07426" y="1371028"/>
            <a:ext cx="7316406" cy="3034804"/>
          </a:xfrm>
        </p:spPr>
        <p:txBody>
          <a:bodyPr>
            <a:noAutofit/>
          </a:bodyPr>
          <a:lstStyle/>
          <a:p>
            <a:r>
              <a:rPr lang="en-CA" sz="4800" b="1" dirty="0">
                <a:latin typeface="Corbel"/>
              </a:rPr>
              <a:t>Service de tests A/B et </a:t>
            </a:r>
            <a:r>
              <a:rPr lang="fr-CA" sz="4800" b="1" dirty="0">
                <a:latin typeface="Corbel"/>
              </a:rPr>
              <a:t>personnalisation</a:t>
            </a:r>
            <a:r>
              <a:rPr lang="en-CA" sz="4800" b="1" dirty="0">
                <a:latin typeface="Corbel"/>
              </a:rPr>
              <a:t> </a:t>
            </a:r>
            <a:br>
              <a:rPr lang="en-CA" sz="4800" b="1" dirty="0">
                <a:latin typeface="Corbel"/>
              </a:rPr>
            </a:br>
            <a:r>
              <a:rPr lang="en-CA" sz="4800" b="1" dirty="0">
                <a:latin typeface="Corbel"/>
              </a:rPr>
              <a:t>(Adobe Target)</a:t>
            </a:r>
            <a:endParaRPr lang="en-CA" sz="4800" b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CCFF751-01E9-A088-C6DA-F4B2A8039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9691" y="4733132"/>
            <a:ext cx="6541247" cy="83933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r-FR" b="1" dirty="0">
                <a:solidFill>
                  <a:schemeClr val="bg2">
                    <a:lumMod val="50000"/>
                  </a:schemeClr>
                </a:solidFill>
                <a:latin typeface="Corbel"/>
              </a:rPr>
              <a:t>Éditeur Principal</a:t>
            </a:r>
          </a:p>
          <a:p>
            <a:r>
              <a:rPr lang="fr-FR" b="1" dirty="0">
                <a:solidFill>
                  <a:schemeClr val="bg2">
                    <a:lumMod val="50000"/>
                  </a:schemeClr>
                </a:solidFill>
                <a:latin typeface="Corbel"/>
              </a:rPr>
              <a:t>Avril 2024</a:t>
            </a:r>
          </a:p>
        </p:txBody>
      </p:sp>
    </p:spTree>
    <p:extLst>
      <p:ext uri="{BB962C8B-B14F-4D97-AF65-F5344CB8AC3E}">
        <p14:creationId xmlns:p14="http://schemas.microsoft.com/office/powerpoint/2010/main" val="1710460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3029" y="586914"/>
            <a:ext cx="10118361" cy="924033"/>
          </a:xfrm>
        </p:spPr>
        <p:txBody>
          <a:bodyPr/>
          <a:lstStyle/>
          <a:p>
            <a:r>
              <a:rPr lang="en-CA" dirty="0"/>
              <a:t>À propos du service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9461" y="1793832"/>
            <a:ext cx="7406655" cy="427326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Clr>
                <a:schemeClr val="tx1"/>
              </a:buClr>
            </a:pPr>
            <a:r>
              <a:rPr lang="fr-CA" dirty="0">
                <a:latin typeface="Arial"/>
                <a:cs typeface="Arial"/>
              </a:rPr>
              <a:t>Service à </a:t>
            </a:r>
            <a:r>
              <a:rPr lang="fr-CA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recouvrement des coûts </a:t>
            </a:r>
          </a:p>
          <a:p>
            <a:pPr>
              <a:buClr>
                <a:schemeClr val="tx1"/>
              </a:buClr>
            </a:pPr>
            <a:r>
              <a:rPr lang="fr-CA" dirty="0">
                <a:latin typeface="Arial"/>
                <a:cs typeface="Arial"/>
              </a:rPr>
              <a:t>Les institutions auront </a:t>
            </a:r>
            <a:r>
              <a:rPr lang="fr-CA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accès à Adobe Target </a:t>
            </a:r>
            <a:r>
              <a:rPr lang="fr-CA" dirty="0">
                <a:latin typeface="Arial"/>
                <a:cs typeface="Arial"/>
              </a:rPr>
              <a:t>pour créer et gérer leurs propres tests/personnalisations.</a:t>
            </a:r>
          </a:p>
          <a:p>
            <a:pPr>
              <a:buClr>
                <a:schemeClr val="tx1"/>
              </a:buClr>
            </a:pPr>
            <a:r>
              <a:rPr lang="fr-CA" dirty="0">
                <a:latin typeface="Arial"/>
                <a:cs typeface="Arial"/>
              </a:rPr>
              <a:t>Tests et personnalisations </a:t>
            </a:r>
            <a:r>
              <a:rPr lang="fr-CA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illimités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/>
                <a:cs typeface="Arial"/>
              </a:rPr>
              <a:t>Formation, soutien et ressources </a:t>
            </a: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de l’Éditeur principal</a:t>
            </a:r>
            <a:endParaRPr lang="fr-CA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r>
              <a:rPr lang="fr-CA" b="1" dirty="0">
                <a:latin typeface="Arial"/>
                <a:cs typeface="Arial"/>
              </a:rPr>
              <a:t>Remarque : </a:t>
            </a:r>
            <a:r>
              <a:rPr lang="fr-CA" dirty="0">
                <a:latin typeface="Arial"/>
                <a:cs typeface="Arial"/>
              </a:rPr>
              <a:t>Il est fortement recommandé que votre institution ait mis en œuvre </a:t>
            </a:r>
            <a:r>
              <a:rPr lang="fr-CA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Adobe Analytics</a:t>
            </a:r>
            <a:r>
              <a:rPr lang="fr-CA" dirty="0">
                <a:latin typeface="Arial"/>
                <a:cs typeface="Arial"/>
              </a:rPr>
              <a:t>.</a:t>
            </a:r>
          </a:p>
          <a:p>
            <a:r>
              <a:rPr lang="fr-CA" dirty="0">
                <a:latin typeface="Arial"/>
                <a:cs typeface="Arial"/>
              </a:rPr>
              <a:t>Pour en savoir plus sur ce service, consultez la </a:t>
            </a:r>
            <a:r>
              <a:rPr lang="fr-CA" dirty="0">
                <a:latin typeface="Arial"/>
                <a:cs typeface="Arial"/>
                <a:hlinkClick r:id="rId2"/>
              </a:rPr>
              <a:t>page GCpedia sur Adobe Target.</a:t>
            </a:r>
            <a:endParaRPr lang="fr-CA" dirty="0">
              <a:latin typeface="Arial"/>
              <a:cs typeface="Arial"/>
              <a:hlinkClick r:id="rId3"/>
            </a:endParaRPr>
          </a:p>
          <a:p>
            <a:endParaRPr lang="fr-CA" dirty="0">
              <a:latin typeface="Corbel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E0778F44-C0D2-A1C3-61F2-095CF80E0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366700"/>
              </p:ext>
            </p:extLst>
          </p:nvPr>
        </p:nvGraphicFramePr>
        <p:xfrm>
          <a:off x="8268729" y="2131540"/>
          <a:ext cx="3687948" cy="140372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68344">
                  <a:extLst>
                    <a:ext uri="{9D8B030D-6E8A-4147-A177-3AD203B41FA5}">
                      <a16:colId xmlns:a16="http://schemas.microsoft.com/office/drawing/2014/main" val="3798972206"/>
                    </a:ext>
                  </a:extLst>
                </a:gridCol>
                <a:gridCol w="1401008">
                  <a:extLst>
                    <a:ext uri="{9D8B030D-6E8A-4147-A177-3AD203B41FA5}">
                      <a16:colId xmlns:a16="http://schemas.microsoft.com/office/drawing/2014/main" val="2509653043"/>
                    </a:ext>
                  </a:extLst>
                </a:gridCol>
                <a:gridCol w="1318596">
                  <a:extLst>
                    <a:ext uri="{9D8B030D-6E8A-4147-A177-3AD203B41FA5}">
                      <a16:colId xmlns:a16="http://schemas.microsoft.com/office/drawing/2014/main" val="2760129639"/>
                    </a:ext>
                  </a:extLst>
                </a:gridCol>
              </a:tblGrid>
              <a:tr h="352167">
                <a:tc>
                  <a:txBody>
                    <a:bodyPr/>
                    <a:lstStyle/>
                    <a:p>
                      <a:pPr algn="ctr" fontAlgn="base"/>
                      <a:r>
                        <a:rPr lang="en-CA" sz="18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/>
                        </a:rPr>
                        <a:t>Tier</a:t>
                      </a:r>
                      <a:endParaRPr lang="en-CA" dirty="0">
                        <a:effectLst/>
                        <a:highlight>
                          <a:srgbClr val="002060"/>
                        </a:highlight>
                        <a:latin typeface="Calibri"/>
                      </a:endParaRPr>
                    </a:p>
                  </a:txBody>
                  <a:tcPr marL="85725" marR="85725" marT="38100" marB="38100">
                    <a:lnL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CA" sz="18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/>
                        </a:rPr>
                        <a:t>Page </a:t>
                      </a:r>
                      <a:r>
                        <a:rPr lang="en-CA" sz="1800" b="1" dirty="0" err="1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/>
                        </a:rPr>
                        <a:t>vues</a:t>
                      </a:r>
                      <a:endParaRPr lang="en-CA" sz="1800" dirty="0" err="1">
                        <a:solidFill>
                          <a:srgbClr val="FFFFFF"/>
                        </a:solidFill>
                        <a:effectLst/>
                        <a:highlight>
                          <a:srgbClr val="002060"/>
                        </a:highlight>
                        <a:latin typeface="Calibri"/>
                      </a:endParaRPr>
                    </a:p>
                  </a:txBody>
                  <a:tcPr marL="85725" marR="85725" marT="38100" marB="38100">
                    <a:lnL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CA" sz="18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/>
                        </a:rPr>
                        <a:t>Prix</a:t>
                      </a:r>
                    </a:p>
                  </a:txBody>
                  <a:tcPr marL="85725" marR="85725" marT="38100" marB="38100">
                    <a:lnL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0751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n-CA" sz="1800" b="1" dirty="0">
                          <a:effectLst/>
                          <a:highlight>
                            <a:srgbClr val="EDEDED"/>
                          </a:highlight>
                          <a:latin typeface="Calibri"/>
                        </a:rPr>
                        <a:t>Tier 1</a:t>
                      </a:r>
                      <a:r>
                        <a:rPr lang="en-CA" sz="1800" dirty="0">
                          <a:effectLst/>
                          <a:highlight>
                            <a:srgbClr val="EDEDED"/>
                          </a:highlight>
                          <a:latin typeface="Calibri"/>
                        </a:rPr>
                        <a:t> </a:t>
                      </a:r>
                      <a:endParaRPr lang="en-CA" dirty="0">
                        <a:effectLst/>
                        <a:highlight>
                          <a:srgbClr val="EDEDED"/>
                        </a:highlight>
                        <a:latin typeface="Calibri"/>
                      </a:endParaRPr>
                    </a:p>
                  </a:txBody>
                  <a:tcPr marL="85725" marR="85725" marT="38100" marB="38100">
                    <a:lnL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CA" sz="1800" dirty="0">
                          <a:effectLst/>
                          <a:highlight>
                            <a:srgbClr val="EDEDED"/>
                          </a:highlight>
                          <a:latin typeface="Calibri"/>
                        </a:rPr>
                        <a:t>&gt;500M </a:t>
                      </a:r>
                      <a:endParaRPr lang="en-CA" dirty="0">
                        <a:effectLst/>
                        <a:highlight>
                          <a:srgbClr val="EDEDED"/>
                        </a:highlight>
                        <a:latin typeface="Calibri"/>
                      </a:endParaRPr>
                    </a:p>
                  </a:txBody>
                  <a:tcPr marL="85725" marR="85725" marT="38100" marB="38100">
                    <a:lnL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CA" sz="1800" dirty="0">
                          <a:effectLst/>
                          <a:highlight>
                            <a:srgbClr val="EDEDED"/>
                          </a:highlight>
                          <a:latin typeface="Calibri"/>
                        </a:rPr>
                        <a:t>29,000$ </a:t>
                      </a:r>
                      <a:endParaRPr lang="en-CA" dirty="0">
                        <a:effectLst/>
                        <a:highlight>
                          <a:srgbClr val="EDEDED"/>
                        </a:highlight>
                        <a:latin typeface="Calibri"/>
                      </a:endParaRPr>
                    </a:p>
                  </a:txBody>
                  <a:tcPr marL="85725" marR="85725" marT="38100" marB="38100">
                    <a:lnL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24232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ase"/>
                      <a:r>
                        <a:rPr lang="en-CA" sz="1800" b="1" dirty="0">
                          <a:effectLst/>
                          <a:highlight>
                            <a:srgbClr val="EDEDED"/>
                          </a:highlight>
                          <a:latin typeface="Calibri"/>
                        </a:rPr>
                        <a:t>Tier 2</a:t>
                      </a:r>
                      <a:r>
                        <a:rPr lang="en-CA" sz="1800" dirty="0">
                          <a:effectLst/>
                          <a:highlight>
                            <a:srgbClr val="EDEDED"/>
                          </a:highlight>
                          <a:latin typeface="Calibri"/>
                        </a:rPr>
                        <a:t> </a:t>
                      </a:r>
                      <a:endParaRPr lang="en-CA" dirty="0">
                        <a:effectLst/>
                        <a:highlight>
                          <a:srgbClr val="EDEDED"/>
                        </a:highlight>
                        <a:latin typeface="Calibri"/>
                      </a:endParaRPr>
                    </a:p>
                  </a:txBody>
                  <a:tcPr marL="85725" marR="85725" marT="38100" marB="38100">
                    <a:lnL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CA" sz="1800" dirty="0">
                          <a:effectLst/>
                          <a:highlight>
                            <a:srgbClr val="EDEDED"/>
                          </a:highlight>
                          <a:latin typeface="Calibri"/>
                        </a:rPr>
                        <a:t>10-500M </a:t>
                      </a:r>
                      <a:endParaRPr lang="en-CA" dirty="0">
                        <a:effectLst/>
                        <a:highlight>
                          <a:srgbClr val="EDEDED"/>
                        </a:highlight>
                        <a:latin typeface="Calibri"/>
                      </a:endParaRPr>
                    </a:p>
                  </a:txBody>
                  <a:tcPr marL="85725" marR="85725" marT="38100" marB="38100">
                    <a:lnL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CA" sz="1800" dirty="0">
                          <a:effectLst/>
                          <a:highlight>
                            <a:srgbClr val="EDEDED"/>
                          </a:highlight>
                          <a:latin typeface="Calibri"/>
                        </a:rPr>
                        <a:t>15,000</a:t>
                      </a:r>
                      <a:r>
                        <a:rPr lang="en-CA" dirty="0">
                          <a:effectLst/>
                          <a:highlight>
                            <a:srgbClr val="EDEDED"/>
                          </a:highlight>
                          <a:latin typeface="Calibri"/>
                        </a:rPr>
                        <a:t>$</a:t>
                      </a:r>
                    </a:p>
                  </a:txBody>
                  <a:tcPr marL="85725" marR="85725" marT="38100" marB="38100">
                    <a:lnL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007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en-CA" sz="1800" b="1" dirty="0">
                          <a:effectLst/>
                          <a:highlight>
                            <a:srgbClr val="EDEDED"/>
                          </a:highlight>
                          <a:latin typeface="Calibri"/>
                        </a:rPr>
                        <a:t>Tier 3</a:t>
                      </a:r>
                      <a:r>
                        <a:rPr lang="en-CA" sz="1800" dirty="0">
                          <a:effectLst/>
                          <a:highlight>
                            <a:srgbClr val="EDEDED"/>
                          </a:highlight>
                          <a:latin typeface="Calibri"/>
                        </a:rPr>
                        <a:t> </a:t>
                      </a:r>
                      <a:endParaRPr lang="en-CA" dirty="0">
                        <a:effectLst/>
                        <a:highlight>
                          <a:srgbClr val="EDEDED"/>
                        </a:highlight>
                        <a:latin typeface="Calibri"/>
                      </a:endParaRPr>
                    </a:p>
                  </a:txBody>
                  <a:tcPr marL="85725" marR="85725" marT="38100" marB="38100">
                    <a:lnL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CA" sz="1800" dirty="0">
                          <a:effectLst/>
                          <a:highlight>
                            <a:srgbClr val="EDEDED"/>
                          </a:highlight>
                          <a:latin typeface="Calibri"/>
                        </a:rPr>
                        <a:t>&lt;10M </a:t>
                      </a:r>
                      <a:endParaRPr lang="en-CA" dirty="0">
                        <a:effectLst/>
                        <a:highlight>
                          <a:srgbClr val="EDEDED"/>
                        </a:highlight>
                        <a:latin typeface="Calibri"/>
                      </a:endParaRPr>
                    </a:p>
                  </a:txBody>
                  <a:tcPr marL="85725" marR="85725" marT="38100" marB="38100">
                    <a:lnL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CA" sz="1800" dirty="0">
                          <a:effectLst/>
                          <a:highlight>
                            <a:srgbClr val="EDEDED"/>
                          </a:highlight>
                          <a:latin typeface="Calibri"/>
                        </a:rPr>
                        <a:t>7,500$ </a:t>
                      </a:r>
                      <a:endParaRPr lang="en-CA" dirty="0">
                        <a:effectLst/>
                        <a:highlight>
                          <a:srgbClr val="EDEDED"/>
                        </a:highlight>
                        <a:latin typeface="Calibri"/>
                      </a:endParaRPr>
                    </a:p>
                  </a:txBody>
                  <a:tcPr marL="85725" marR="85725" marT="38100" marB="38100">
                    <a:lnL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196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225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46596-94AC-169E-13D2-D0752AB74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76" y="559088"/>
            <a:ext cx="10118361" cy="924033"/>
          </a:xfrm>
        </p:spPr>
        <p:txBody>
          <a:bodyPr/>
          <a:lstStyle/>
          <a:p>
            <a:r>
              <a:rPr lang="en-US" err="1">
                <a:latin typeface="Corbel"/>
              </a:rPr>
              <a:t>Contactez</a:t>
            </a:r>
            <a:r>
              <a:rPr lang="en-US">
                <a:latin typeface="Corbel"/>
              </a:rPr>
              <a:t>-nous!</a:t>
            </a:r>
            <a:endParaRPr lang="en-US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42CEF23-22E2-1321-D7E3-1B1FBF06E44B}"/>
              </a:ext>
            </a:extLst>
          </p:cNvPr>
          <p:cNvSpPr>
            <a:spLocks noGrp="1"/>
          </p:cNvSpPr>
          <p:nvPr/>
        </p:nvSpPr>
        <p:spPr>
          <a:xfrm>
            <a:off x="192813" y="1311502"/>
            <a:ext cx="10288401" cy="206815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CA" sz="3400" dirty="0">
                <a:latin typeface="Arial"/>
                <a:cs typeface="Arial"/>
              </a:rPr>
              <a:t>Si </a:t>
            </a:r>
            <a:r>
              <a:rPr lang="en-CA" sz="3400" err="1">
                <a:latin typeface="Arial"/>
                <a:cs typeface="Arial"/>
              </a:rPr>
              <a:t>vous</a:t>
            </a:r>
            <a:r>
              <a:rPr lang="en-CA" sz="3400" dirty="0">
                <a:latin typeface="Arial"/>
                <a:cs typeface="Arial"/>
              </a:rPr>
              <a:t> </a:t>
            </a:r>
            <a:r>
              <a:rPr lang="en-CA" sz="3400" err="1">
                <a:latin typeface="Arial"/>
                <a:cs typeface="Arial"/>
              </a:rPr>
              <a:t>souhaitez</a:t>
            </a:r>
            <a:r>
              <a:rPr lang="en-CA" sz="3400" dirty="0">
                <a:latin typeface="Arial"/>
                <a:cs typeface="Arial"/>
              </a:rPr>
              <a:t> </a:t>
            </a:r>
            <a:r>
              <a:rPr lang="en-CA" sz="3400" err="1">
                <a:latin typeface="Arial"/>
                <a:cs typeface="Arial"/>
              </a:rPr>
              <a:t>en</a:t>
            </a:r>
            <a:r>
              <a:rPr lang="en-CA" sz="3400" dirty="0">
                <a:latin typeface="Arial"/>
                <a:cs typeface="Arial"/>
              </a:rPr>
              <a:t> </a:t>
            </a:r>
            <a:r>
              <a:rPr lang="en-CA" sz="3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savoir plus</a:t>
            </a:r>
            <a:r>
              <a:rPr lang="en-CA" sz="3400" dirty="0">
                <a:latin typeface="Arial"/>
                <a:cs typeface="Arial"/>
              </a:rPr>
              <a:t> </a:t>
            </a:r>
            <a:r>
              <a:rPr lang="en-CA" sz="3400" err="1">
                <a:latin typeface="Arial"/>
                <a:cs typeface="Arial"/>
              </a:rPr>
              <a:t>ou</a:t>
            </a:r>
            <a:r>
              <a:rPr lang="en-CA" sz="3400" dirty="0">
                <a:latin typeface="Arial"/>
                <a:cs typeface="Arial"/>
              </a:rPr>
              <a:t> </a:t>
            </a:r>
            <a:r>
              <a:rPr lang="en-CA" sz="3400" err="1">
                <a:latin typeface="Arial"/>
                <a:cs typeface="Arial"/>
              </a:rPr>
              <a:t>si</a:t>
            </a:r>
            <a:r>
              <a:rPr lang="en-CA" sz="3400" dirty="0">
                <a:latin typeface="Arial"/>
                <a:cs typeface="Arial"/>
              </a:rPr>
              <a:t> </a:t>
            </a:r>
            <a:r>
              <a:rPr lang="en-CA" sz="3400" b="1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vous</a:t>
            </a:r>
            <a:r>
              <a:rPr lang="en-CA" sz="3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CA" sz="3400" b="1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souhaitez</a:t>
            </a:r>
            <a:r>
              <a:rPr lang="en-CA" sz="3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CA" sz="3400" b="1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avoir</a:t>
            </a:r>
            <a:r>
              <a:rPr lang="en-CA" sz="3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CA" sz="3400" b="1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accès</a:t>
            </a:r>
            <a:r>
              <a:rPr lang="en-CA" sz="34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CA" sz="3400" dirty="0">
                <a:latin typeface="Arial"/>
                <a:cs typeface="Arial"/>
              </a:rPr>
              <a:t>à Target, </a:t>
            </a:r>
            <a:r>
              <a:rPr lang="en-CA" sz="3400" err="1">
                <a:latin typeface="Arial"/>
                <a:cs typeface="Arial"/>
              </a:rPr>
              <a:t>envoyez</a:t>
            </a:r>
            <a:r>
              <a:rPr lang="en-CA" sz="3400" dirty="0">
                <a:latin typeface="Arial"/>
                <a:cs typeface="Arial"/>
              </a:rPr>
              <a:t> nous un courriel à :</a:t>
            </a:r>
          </a:p>
          <a:p>
            <a:pPr marL="0" indent="0">
              <a:buNone/>
            </a:pPr>
            <a:r>
              <a:rPr lang="en-CA" sz="3400" dirty="0">
                <a:latin typeface="Arial"/>
                <a:cs typeface="Arial"/>
                <a:hlinkClick r:id="rId2"/>
              </a:rPr>
              <a:t>gc.analytique-analytics.gc@servicecanada.gc.ca</a:t>
            </a:r>
            <a:endParaRPr lang="en-CA" sz="3400" dirty="0">
              <a:latin typeface="Arial"/>
              <a:cs typeface="Arial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FAB0CDA-7C6B-65AA-9502-A93517692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408815"/>
              </p:ext>
            </p:extLst>
          </p:nvPr>
        </p:nvGraphicFramePr>
        <p:xfrm>
          <a:off x="950253" y="3714069"/>
          <a:ext cx="10103915" cy="1238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8095">
                  <a:extLst>
                    <a:ext uri="{9D8B030D-6E8A-4147-A177-3AD203B41FA5}">
                      <a16:colId xmlns:a16="http://schemas.microsoft.com/office/drawing/2014/main" val="2498599040"/>
                    </a:ext>
                  </a:extLst>
                </a:gridCol>
                <a:gridCol w="1931453">
                  <a:extLst>
                    <a:ext uri="{9D8B030D-6E8A-4147-A177-3AD203B41FA5}">
                      <a16:colId xmlns:a16="http://schemas.microsoft.com/office/drawing/2014/main" val="4216390291"/>
                    </a:ext>
                  </a:extLst>
                </a:gridCol>
                <a:gridCol w="4814367">
                  <a:extLst>
                    <a:ext uri="{9D8B030D-6E8A-4147-A177-3AD203B41FA5}">
                      <a16:colId xmlns:a16="http://schemas.microsoft.com/office/drawing/2014/main" val="3894039223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fontAlgn="base"/>
                      <a:r>
                        <a:rPr lang="en-CA" sz="2000" b="1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Nicolas Pjontek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CA" sz="2000" b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a/Directeur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latin typeface="Arial"/>
                          <a:hlinkClick r:id="rId3"/>
                        </a:rPr>
                        <a:t>nicolas.pjontek@servicecanada.gc.ca</a:t>
                      </a:r>
                      <a:r>
                        <a:rPr lang="en-CA" sz="2000" b="0" dirty="0">
                          <a:latin typeface="Arial"/>
                        </a:rPr>
                        <a:t>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47530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base"/>
                      <a:r>
                        <a:rPr lang="en-CA" sz="2000" b="1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Lindsay Beaudoin-Rach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CA" sz="20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a/</a:t>
                      </a:r>
                      <a:r>
                        <a:rPr lang="en-CA" sz="200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Gestionnaire</a:t>
                      </a:r>
                      <a:r>
                        <a:rPr lang="en-CA" sz="20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Arial"/>
                          <a:hlinkClick r:id="rId4"/>
                        </a:rPr>
                        <a:t>lindsay.beaudoin@servicecanada.gc.ca</a:t>
                      </a:r>
                      <a:r>
                        <a:rPr lang="en-CA" sz="2000" dirty="0">
                          <a:latin typeface="Arial"/>
                        </a:rPr>
                        <a:t>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734051"/>
                  </a:ext>
                </a:extLst>
              </a:tr>
              <a:tr h="446484">
                <a:tc>
                  <a:txBody>
                    <a:bodyPr/>
                    <a:lstStyle/>
                    <a:p>
                      <a:pPr fontAlgn="base"/>
                      <a:r>
                        <a:rPr lang="en-CA" sz="2000" b="1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Lauren Gregor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20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Chef de </a:t>
                      </a:r>
                      <a:r>
                        <a:rPr lang="en-CA" sz="2000" b="0" i="0" u="none" strike="noStrike" baseline="0" noProof="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produit</a:t>
                      </a:r>
                      <a:endParaRPr lang="en-CA" sz="2000" dirty="0" err="1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CA" sz="2000" dirty="0">
                          <a:effectLst/>
                          <a:latin typeface="Arial"/>
                          <a:hlinkClick r:id="rId5"/>
                        </a:rPr>
                        <a:t>lauren.gregor@servicecanada.gc.ca</a:t>
                      </a:r>
                      <a:r>
                        <a:rPr lang="en-CA" sz="2000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708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389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Corbel"/>
              </a:rPr>
              <a:t>Aperçu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9272" y="1878676"/>
            <a:ext cx="10118361" cy="397869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CA" sz="3200" dirty="0" err="1">
                <a:latin typeface="Calibri"/>
                <a:ea typeface="Calibri"/>
                <a:cs typeface="Calibri"/>
              </a:rPr>
              <a:t>L'équipe</a:t>
            </a:r>
            <a:r>
              <a:rPr lang="en-CA" sz="3200" dirty="0">
                <a:latin typeface="Calibri"/>
                <a:ea typeface="Calibri"/>
                <a:cs typeface="Calibri"/>
              </a:rPr>
              <a:t> de </a:t>
            </a:r>
            <a:r>
              <a:rPr lang="en-CA" sz="3200" dirty="0" err="1">
                <a:latin typeface="Calibri"/>
                <a:ea typeface="Calibri"/>
                <a:cs typeface="Calibri"/>
              </a:rPr>
              <a:t>l'Éditeur</a:t>
            </a:r>
            <a:r>
              <a:rPr lang="en-CA" sz="3200" dirty="0">
                <a:latin typeface="Calibri"/>
                <a:ea typeface="Calibri"/>
                <a:cs typeface="Calibri"/>
              </a:rPr>
              <a:t> principal des services </a:t>
            </a:r>
            <a:r>
              <a:rPr lang="en-CA" sz="3200" dirty="0" err="1">
                <a:latin typeface="Calibri"/>
                <a:ea typeface="Calibri"/>
                <a:cs typeface="Calibri"/>
              </a:rPr>
              <a:t>analytiques</a:t>
            </a:r>
            <a:r>
              <a:rPr lang="en-CA" sz="3200" dirty="0">
                <a:latin typeface="Calibri"/>
                <a:ea typeface="Calibri"/>
                <a:cs typeface="Calibri"/>
              </a:rPr>
              <a:t> </a:t>
            </a:r>
            <a:r>
              <a:rPr lang="en-CA" sz="3200" dirty="0" err="1">
                <a:latin typeface="Calibri"/>
                <a:ea typeface="Calibri"/>
                <a:cs typeface="Calibri"/>
              </a:rPr>
              <a:t>offre</a:t>
            </a:r>
            <a:r>
              <a:rPr lang="en-CA" sz="3200" dirty="0">
                <a:latin typeface="Calibri"/>
                <a:ea typeface="Calibri"/>
                <a:cs typeface="Calibri"/>
              </a:rPr>
              <a:t> un service de tests A/B et de </a:t>
            </a:r>
            <a:r>
              <a:rPr lang="en-CA" sz="3200" dirty="0" err="1">
                <a:latin typeface="Calibri"/>
                <a:ea typeface="Calibri"/>
                <a:cs typeface="Calibri"/>
              </a:rPr>
              <a:t>personnalisation</a:t>
            </a:r>
            <a:endParaRPr lang="en-CA" sz="3200" dirty="0">
              <a:latin typeface="Calibri"/>
              <a:ea typeface="Calibri"/>
              <a:cs typeface="Calibri"/>
            </a:endParaRPr>
          </a:p>
          <a:p>
            <a:r>
              <a:rPr lang="en-CA" sz="3200" dirty="0">
                <a:latin typeface="Calibri"/>
                <a:ea typeface="Calibri"/>
                <a:cs typeface="Calibri"/>
              </a:rPr>
              <a:t>Il </a:t>
            </a:r>
            <a:r>
              <a:rPr lang="en-CA" sz="3200" dirty="0" err="1">
                <a:latin typeface="Calibri"/>
                <a:ea typeface="Calibri"/>
                <a:cs typeface="Calibri"/>
              </a:rPr>
              <a:t>est</a:t>
            </a:r>
            <a:r>
              <a:rPr lang="en-CA" sz="3200" dirty="0">
                <a:latin typeface="Calibri"/>
                <a:ea typeface="Calibri"/>
                <a:cs typeface="Calibri"/>
              </a:rPr>
              <a:t> temps de confirmer </a:t>
            </a:r>
            <a:r>
              <a:rPr lang="en-CA" sz="3200" dirty="0" err="1">
                <a:latin typeface="Calibri"/>
                <a:ea typeface="Calibri"/>
                <a:cs typeface="Calibri"/>
              </a:rPr>
              <a:t>quelles</a:t>
            </a:r>
            <a:r>
              <a:rPr lang="en-CA" sz="3200" dirty="0">
                <a:latin typeface="Calibri"/>
                <a:ea typeface="Calibri"/>
                <a:cs typeface="Calibri"/>
              </a:rPr>
              <a:t> institutions </a:t>
            </a:r>
            <a:r>
              <a:rPr lang="en-CA" sz="3200" dirty="0" err="1">
                <a:latin typeface="Calibri"/>
                <a:ea typeface="Calibri"/>
                <a:cs typeface="Calibri"/>
              </a:rPr>
              <a:t>souhaitent</a:t>
            </a:r>
            <a:r>
              <a:rPr lang="en-CA" sz="3200" dirty="0">
                <a:latin typeface="Calibri"/>
                <a:ea typeface="Calibri"/>
                <a:cs typeface="Calibri"/>
              </a:rPr>
              <a:t> </a:t>
            </a:r>
            <a:r>
              <a:rPr lang="en-CA" sz="3200" dirty="0" err="1">
                <a:latin typeface="Calibri"/>
                <a:ea typeface="Calibri"/>
                <a:cs typeface="Calibri"/>
              </a:rPr>
              <a:t>utiliser</a:t>
            </a:r>
            <a:r>
              <a:rPr lang="en-CA" sz="3200" dirty="0">
                <a:latin typeface="Calibri"/>
                <a:ea typeface="Calibri"/>
                <a:cs typeface="Calibri"/>
              </a:rPr>
              <a:t> le service </a:t>
            </a:r>
            <a:r>
              <a:rPr lang="en-CA" sz="3200" dirty="0" err="1">
                <a:latin typeface="Calibri"/>
                <a:ea typeface="Calibri"/>
                <a:cs typeface="Calibri"/>
              </a:rPr>
              <a:t>en</a:t>
            </a:r>
            <a:r>
              <a:rPr lang="en-CA" sz="3200" dirty="0">
                <a:latin typeface="Calibri"/>
                <a:ea typeface="Calibri"/>
                <a:cs typeface="Calibri"/>
              </a:rPr>
              <a:t> 2024-25</a:t>
            </a:r>
          </a:p>
          <a:p>
            <a:r>
              <a:rPr lang="fr-FR" sz="3200" dirty="0">
                <a:latin typeface="Calibri"/>
                <a:ea typeface="Calibri"/>
                <a:cs typeface="Calibri"/>
              </a:rPr>
              <a:t>Le premier courriel d’appel demandant une confirmation d’intérêt a été envoyé la semaine du </a:t>
            </a:r>
            <a:r>
              <a:rPr lang="en-CA" sz="3200" dirty="0">
                <a:latin typeface="Calibri"/>
                <a:ea typeface="Calibri"/>
                <a:cs typeface="Calibri"/>
              </a:rPr>
              <a:t>15 </a:t>
            </a:r>
            <a:r>
              <a:rPr lang="en-CA" sz="3200" dirty="0" err="1">
                <a:latin typeface="Calibri"/>
                <a:ea typeface="Calibri"/>
                <a:cs typeface="Calibri"/>
              </a:rPr>
              <a:t>avril</a:t>
            </a:r>
            <a:endParaRPr lang="en-CA" sz="3200" dirty="0">
              <a:latin typeface="Calibri"/>
              <a:ea typeface="Calibri"/>
              <a:cs typeface="Calibri"/>
            </a:endParaRPr>
          </a:p>
          <a:p>
            <a:r>
              <a:rPr lang="en-CA" sz="3200" dirty="0">
                <a:latin typeface="Calibri"/>
                <a:ea typeface="Calibri"/>
                <a:cs typeface="Calibri"/>
              </a:rPr>
              <a:t>Les institutions </a:t>
            </a:r>
            <a:r>
              <a:rPr lang="en-CA" sz="3200" dirty="0" err="1">
                <a:latin typeface="Calibri"/>
                <a:ea typeface="Calibri"/>
                <a:cs typeface="Calibri"/>
              </a:rPr>
              <a:t>sont</a:t>
            </a:r>
            <a:r>
              <a:rPr lang="en-CA" sz="3200" dirty="0">
                <a:latin typeface="Calibri"/>
                <a:ea typeface="Calibri"/>
                <a:cs typeface="Calibri"/>
              </a:rPr>
              <a:t> </a:t>
            </a:r>
            <a:r>
              <a:rPr lang="en-CA" sz="3200" dirty="0" err="1">
                <a:latin typeface="Calibri"/>
                <a:ea typeface="Calibri"/>
                <a:cs typeface="Calibri"/>
              </a:rPr>
              <a:t>priées</a:t>
            </a:r>
            <a:r>
              <a:rPr lang="en-CA" sz="3200" dirty="0">
                <a:latin typeface="Calibri"/>
                <a:ea typeface="Calibri"/>
                <a:cs typeface="Calibri"/>
              </a:rPr>
              <a:t> de confirmer </a:t>
            </a:r>
            <a:r>
              <a:rPr lang="en-CA" sz="3200" dirty="0" err="1">
                <a:latin typeface="Calibri"/>
                <a:ea typeface="Calibri"/>
                <a:cs typeface="Calibri"/>
              </a:rPr>
              <a:t>leur</a:t>
            </a:r>
            <a:r>
              <a:rPr lang="en-CA" sz="3200" dirty="0">
                <a:latin typeface="Calibri"/>
                <a:ea typeface="Calibri"/>
                <a:cs typeface="Calibri"/>
              </a:rPr>
              <a:t> </a:t>
            </a:r>
            <a:r>
              <a:rPr lang="en-CA" sz="3200" dirty="0" err="1">
                <a:latin typeface="Calibri"/>
                <a:ea typeface="Calibri"/>
                <a:cs typeface="Calibri"/>
              </a:rPr>
              <a:t>intérêt</a:t>
            </a:r>
            <a:r>
              <a:rPr lang="en-CA" sz="3200" dirty="0">
                <a:latin typeface="Calibri"/>
                <a:ea typeface="Calibri"/>
                <a:cs typeface="Calibri"/>
              </a:rPr>
              <a:t> </a:t>
            </a:r>
            <a:r>
              <a:rPr lang="en-CA" sz="3200" dirty="0" err="1">
                <a:latin typeface="Calibri"/>
                <a:ea typeface="Calibri"/>
                <a:cs typeface="Calibri"/>
              </a:rPr>
              <a:t>avant</a:t>
            </a:r>
            <a:r>
              <a:rPr lang="en-CA" sz="3200" dirty="0">
                <a:latin typeface="Calibri"/>
                <a:ea typeface="Calibri"/>
                <a:cs typeface="Calibri"/>
              </a:rPr>
              <a:t> le 1 </a:t>
            </a:r>
            <a:r>
              <a:rPr lang="en-CA" sz="3200" dirty="0" err="1">
                <a:latin typeface="Calibri"/>
                <a:ea typeface="Calibri"/>
                <a:cs typeface="Calibri"/>
              </a:rPr>
              <a:t>mai</a:t>
            </a:r>
            <a:endParaRPr lang="en-CA" sz="3200" dirty="0">
              <a:latin typeface="Calibri"/>
              <a:ea typeface="Calibri"/>
              <a:cs typeface="Calibri"/>
            </a:endParaRPr>
          </a:p>
          <a:p>
            <a:endParaRPr lang="en-CA" sz="3200" dirty="0">
              <a:latin typeface="Calibri"/>
              <a:ea typeface="Calibri"/>
              <a:cs typeface="Calibri"/>
            </a:endParaRPr>
          </a:p>
          <a:p>
            <a:endParaRPr lang="en-CA" sz="3200" dirty="0">
              <a:latin typeface="Calibri"/>
              <a:ea typeface="Calibri"/>
              <a:cs typeface="Calibri"/>
            </a:endParaRPr>
          </a:p>
          <a:p>
            <a:endParaRPr lang="en-CA" sz="32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74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7258E-510E-B037-896C-C3932FB6B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647" y="694070"/>
            <a:ext cx="10118361" cy="92403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rbel"/>
              </a:rPr>
              <a:t>Adobe Target</a:t>
            </a:r>
            <a:br>
              <a:rPr lang="en-US" dirty="0">
                <a:latin typeface="Corbel"/>
              </a:rPr>
            </a:br>
            <a:r>
              <a:rPr lang="en-US" sz="3600" dirty="0" err="1">
                <a:latin typeface="Corbel"/>
              </a:rPr>
              <a:t>L'outil</a:t>
            </a:r>
            <a:r>
              <a:rPr lang="en-US" sz="3600" dirty="0">
                <a:latin typeface="Corbel"/>
              </a:rPr>
              <a:t> du GC pour les tests A/B et la </a:t>
            </a:r>
            <a:r>
              <a:rPr lang="en-US" sz="3600" dirty="0" err="1">
                <a:latin typeface="Corbel"/>
              </a:rPr>
              <a:t>personnalisation</a:t>
            </a:r>
            <a:endParaRPr lang="en-US" sz="4000" dirty="0">
              <a:latin typeface="Corbe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273B1-485B-979B-5208-60D8CB9CD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75" y="2072902"/>
            <a:ext cx="4363593" cy="394342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err="1">
                <a:latin typeface="Calibri"/>
                <a:ea typeface="Calibri"/>
                <a:cs typeface="Calibri"/>
              </a:rPr>
              <a:t>Procuré</a:t>
            </a:r>
            <a:r>
              <a:rPr lang="en-US" sz="2200" dirty="0">
                <a:latin typeface="Calibri"/>
                <a:ea typeface="Calibri"/>
                <a:cs typeface="Calibri"/>
              </a:rPr>
              <a:t> et prêt à </a:t>
            </a:r>
            <a:r>
              <a:rPr lang="en-US" sz="2200" err="1">
                <a:latin typeface="Calibri"/>
                <a:ea typeface="Calibri"/>
                <a:cs typeface="Calibri"/>
              </a:rPr>
              <a:t>être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err="1">
                <a:latin typeface="Calibri"/>
                <a:ea typeface="Calibri"/>
                <a:cs typeface="Calibri"/>
              </a:rPr>
              <a:t>utilisé</a:t>
            </a:r>
            <a:r>
              <a:rPr lang="en-US" sz="2200" dirty="0">
                <a:latin typeface="Calibri"/>
                <a:ea typeface="Calibri"/>
                <a:cs typeface="Calibri"/>
              </a:rPr>
              <a:t> pour le GC</a:t>
            </a:r>
            <a:endParaRPr lang="fr-FR" sz="2200"/>
          </a:p>
          <a:p>
            <a:pPr>
              <a:lnSpc>
                <a:spcPct val="100000"/>
              </a:lnSpc>
            </a:pPr>
            <a:r>
              <a:rPr lang="en-US" sz="2200" dirty="0">
                <a:latin typeface="Calibri"/>
                <a:ea typeface="Calibri"/>
                <a:cs typeface="Calibri"/>
              </a:rPr>
              <a:t>Interface facile à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utiliser</a:t>
            </a:r>
            <a:endParaRPr lang="en-US" sz="2200" dirty="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2200" err="1">
                <a:latin typeface="Calibri"/>
                <a:ea typeface="Calibri"/>
                <a:cs typeface="Calibri"/>
              </a:rPr>
              <a:t>Peut</a:t>
            </a:r>
            <a:r>
              <a:rPr lang="en-US" sz="2200" dirty="0">
                <a:latin typeface="Calibri"/>
                <a:ea typeface="Calibri"/>
                <a:cs typeface="Calibri"/>
              </a:rPr>
              <a:t> tester et </a:t>
            </a:r>
            <a:r>
              <a:rPr lang="en-US" sz="2200" err="1">
                <a:latin typeface="Calibri"/>
                <a:ea typeface="Calibri"/>
                <a:cs typeface="Calibri"/>
              </a:rPr>
              <a:t>personnaliser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err="1">
                <a:latin typeface="Calibri"/>
                <a:ea typeface="Calibri"/>
                <a:cs typeface="Calibri"/>
              </a:rPr>
              <a:t>n'importe</a:t>
            </a:r>
            <a:r>
              <a:rPr lang="en-US" sz="2200" dirty="0">
                <a:latin typeface="Calibri"/>
                <a:ea typeface="Calibri"/>
                <a:cs typeface="Calibri"/>
              </a:rPr>
              <a:t> quelle </a:t>
            </a:r>
            <a:r>
              <a:rPr lang="en-US" sz="2200" err="1">
                <a:latin typeface="Calibri"/>
                <a:ea typeface="Calibri"/>
                <a:cs typeface="Calibri"/>
              </a:rPr>
              <a:t>partie</a:t>
            </a:r>
            <a:r>
              <a:rPr lang="en-US" sz="2200" dirty="0">
                <a:latin typeface="Calibri"/>
                <a:ea typeface="Calibri"/>
                <a:cs typeface="Calibri"/>
              </a:rPr>
              <a:t> du </a:t>
            </a:r>
            <a:r>
              <a:rPr lang="en-US" sz="2200" err="1">
                <a:latin typeface="Calibri"/>
                <a:ea typeface="Calibri"/>
                <a:cs typeface="Calibri"/>
              </a:rPr>
              <a:t>contenu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err="1">
                <a:latin typeface="Calibri"/>
                <a:ea typeface="Calibri"/>
                <a:cs typeface="Calibri"/>
              </a:rPr>
              <a:t>ou</a:t>
            </a:r>
            <a:r>
              <a:rPr lang="en-US" sz="2200" dirty="0">
                <a:latin typeface="Calibri"/>
                <a:ea typeface="Calibri"/>
                <a:cs typeface="Calibri"/>
              </a:rPr>
              <a:t> des </a:t>
            </a:r>
            <a:r>
              <a:rPr lang="en-US" sz="2200" err="1">
                <a:latin typeface="Calibri"/>
                <a:ea typeface="Calibri"/>
                <a:cs typeface="Calibri"/>
              </a:rPr>
              <a:t>parcours</a:t>
            </a:r>
            <a:r>
              <a:rPr lang="en-US" sz="2200" dirty="0">
                <a:latin typeface="Calibri"/>
                <a:ea typeface="Calibri"/>
                <a:cs typeface="Calibri"/>
              </a:rPr>
              <a:t> des </a:t>
            </a:r>
            <a:r>
              <a:rPr lang="en-US" sz="2200" err="1">
                <a:latin typeface="Calibri"/>
                <a:ea typeface="Calibri"/>
                <a:cs typeface="Calibri"/>
              </a:rPr>
              <a:t>utilisateurs</a:t>
            </a:r>
            <a:endParaRPr lang="en-US" sz="2200" dirty="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latin typeface="Calibri"/>
                <a:ea typeface="Calibri"/>
                <a:cs typeface="Calibri"/>
              </a:rPr>
              <a:t>Ne </a:t>
            </a:r>
            <a:r>
              <a:rPr lang="en-US" sz="2200" err="1">
                <a:latin typeface="Calibri"/>
                <a:ea typeface="Calibri"/>
                <a:cs typeface="Calibri"/>
              </a:rPr>
              <a:t>modifie</a:t>
            </a:r>
            <a:r>
              <a:rPr lang="en-US" sz="2200" dirty="0">
                <a:latin typeface="Calibri"/>
                <a:ea typeface="Calibri"/>
                <a:cs typeface="Calibri"/>
              </a:rPr>
              <a:t> pas la page </a:t>
            </a:r>
            <a:r>
              <a:rPr lang="en-US" sz="2200" err="1">
                <a:latin typeface="Calibri"/>
                <a:ea typeface="Calibri"/>
                <a:cs typeface="Calibri"/>
              </a:rPr>
              <a:t>d'origine</a:t>
            </a:r>
            <a:endParaRPr lang="en-US" sz="2200" dirty="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latin typeface="Calibri"/>
                <a:ea typeface="Calibri"/>
                <a:cs typeface="Calibri"/>
              </a:rPr>
              <a:t>Liens de </a:t>
            </a:r>
            <a:r>
              <a:rPr lang="en-US" sz="2200" err="1">
                <a:latin typeface="Calibri"/>
                <a:ea typeface="Calibri"/>
                <a:cs typeface="Calibri"/>
              </a:rPr>
              <a:t>prévisualisation</a:t>
            </a:r>
            <a:r>
              <a:rPr lang="en-US" sz="2200" dirty="0">
                <a:latin typeface="Calibri"/>
                <a:ea typeface="Calibri"/>
                <a:cs typeface="Calibri"/>
              </a:rPr>
              <a:t> à examiner </a:t>
            </a:r>
            <a:r>
              <a:rPr lang="en-US" sz="2200" err="1">
                <a:latin typeface="Calibri"/>
                <a:ea typeface="Calibri"/>
                <a:cs typeface="Calibri"/>
              </a:rPr>
              <a:t>avant</a:t>
            </a:r>
            <a:r>
              <a:rPr lang="en-US" sz="2200" dirty="0">
                <a:latin typeface="Calibri"/>
                <a:ea typeface="Calibri"/>
                <a:cs typeface="Calibri"/>
              </a:rPr>
              <a:t> le </a:t>
            </a:r>
            <a:r>
              <a:rPr lang="en-US" sz="2200" err="1">
                <a:latin typeface="Calibri"/>
                <a:ea typeface="Calibri"/>
                <a:cs typeface="Calibri"/>
              </a:rPr>
              <a:t>lancement</a:t>
            </a:r>
            <a:endParaRPr lang="en-US" sz="2200" dirty="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2200" dirty="0" err="1">
                <a:latin typeface="Calibri"/>
                <a:ea typeface="Calibri"/>
                <a:cs typeface="Calibri"/>
              </a:rPr>
              <a:t>Intégré</a:t>
            </a:r>
            <a:r>
              <a:rPr lang="en-US" sz="2200" dirty="0">
                <a:latin typeface="Calibri"/>
                <a:ea typeface="Calibri"/>
                <a:cs typeface="Calibri"/>
              </a:rPr>
              <a:t> à Adobe Analytics</a:t>
            </a:r>
          </a:p>
          <a:p>
            <a:pPr marL="0" indent="0">
              <a:buNone/>
            </a:pPr>
            <a:endParaRPr lang="en-US" sz="2200" dirty="0">
              <a:latin typeface="Calibri"/>
              <a:ea typeface="Calibri"/>
              <a:cs typeface="Calibri"/>
            </a:endParaRPr>
          </a:p>
          <a:p>
            <a:endParaRPr lang="en-US" sz="2200" dirty="0">
              <a:latin typeface="Calibri"/>
              <a:ea typeface="Calibri"/>
              <a:cs typeface="Calibri"/>
            </a:endParaRPr>
          </a:p>
        </p:txBody>
      </p:sp>
      <p:pic>
        <p:nvPicPr>
          <p:cNvPr id="7" name="Image 6" descr="Une image contenant cercle, Graphique, Police, graphisme&#10;&#10;Description générée automatiquement">
            <a:extLst>
              <a:ext uri="{FF2B5EF4-FFF2-40B4-BE49-F238E27FC236}">
                <a16:creationId xmlns:a16="http://schemas.microsoft.com/office/drawing/2014/main" id="{2E4B6E55-F3E4-CA5D-E981-62A3AE128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35" y="694561"/>
            <a:ext cx="990600" cy="895350"/>
          </a:xfrm>
          <a:prstGeom prst="rect">
            <a:avLst/>
          </a:prstGeom>
        </p:spPr>
      </p:pic>
      <p:pic>
        <p:nvPicPr>
          <p:cNvPr id="8" name="Image 7" descr="A screenshot of a computer&#10;&#10;Description automatically generated">
            <a:extLst>
              <a:ext uri="{FF2B5EF4-FFF2-40B4-BE49-F238E27FC236}">
                <a16:creationId xmlns:a16="http://schemas.microsoft.com/office/drawing/2014/main" id="{0FFCA2A9-EF43-EBC3-F391-217EBE645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562" y="2071687"/>
            <a:ext cx="6257925" cy="4152900"/>
          </a:xfrm>
          <a:prstGeom prst="rect">
            <a:avLst/>
          </a:prstGeom>
        </p:spPr>
      </p:pic>
      <p:pic>
        <p:nvPicPr>
          <p:cNvPr id="9" name="Image 8" descr="Chart, line chart&#10;&#10;Description automatically generated">
            <a:extLst>
              <a:ext uri="{FF2B5EF4-FFF2-40B4-BE49-F238E27FC236}">
                <a16:creationId xmlns:a16="http://schemas.microsoft.com/office/drawing/2014/main" id="{C22F01F5-128E-079E-3E45-187EA1425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0" y="2071687"/>
            <a:ext cx="49815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9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B5E4-D84E-4848-34CC-35D7B3AB3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25" y="624563"/>
            <a:ext cx="10118361" cy="924033"/>
          </a:xfrm>
        </p:spPr>
        <p:txBody>
          <a:bodyPr/>
          <a:lstStyle/>
          <a:p>
            <a:r>
              <a:rPr lang="en-US" err="1">
                <a:latin typeface="Corbel"/>
              </a:rPr>
              <a:t>Qu'est-ce</a:t>
            </a:r>
            <a:r>
              <a:rPr lang="en-US">
                <a:latin typeface="Corbel"/>
              </a:rPr>
              <a:t> que la personnalisation?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8AF06-852A-0BC3-64F7-59D9F8983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025" y="1789083"/>
            <a:ext cx="10118361" cy="42897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orbel"/>
              </a:rPr>
              <a:t>Afficher du </a:t>
            </a:r>
            <a:r>
              <a:rPr lang="en-US" dirty="0" err="1">
                <a:latin typeface="Corbel"/>
              </a:rPr>
              <a:t>contenu</a:t>
            </a:r>
            <a:r>
              <a:rPr lang="en-US" dirty="0">
                <a:latin typeface="Corbel"/>
              </a:rPr>
              <a:t> Web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rbel"/>
              </a:rPr>
              <a:t>personnalisé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rbel"/>
              </a:rPr>
              <a:t> </a:t>
            </a:r>
            <a:r>
              <a:rPr lang="en-US" dirty="0">
                <a:latin typeface="Corbel"/>
              </a:rPr>
              <a:t>à des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rbel"/>
              </a:rPr>
              <a:t>groupes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rbel"/>
              </a:rPr>
              <a:t> de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rbel"/>
              </a:rPr>
              <a:t>visiteurs</a:t>
            </a:r>
            <a:r>
              <a:rPr lang="en-US" b="1" dirty="0">
                <a:latin typeface="Corbel"/>
              </a:rPr>
              <a:t> </a:t>
            </a:r>
            <a:r>
              <a:rPr lang="en-US" dirty="0" err="1">
                <a:latin typeface="Corbel"/>
              </a:rPr>
              <a:t>basés</a:t>
            </a:r>
            <a:r>
              <a:rPr lang="en-US" dirty="0">
                <a:latin typeface="Corbel"/>
              </a:rPr>
              <a:t> sur des </a:t>
            </a:r>
            <a:r>
              <a:rPr lang="en-US" dirty="0" err="1">
                <a:latin typeface="Corbel"/>
              </a:rPr>
              <a:t>critères</a:t>
            </a:r>
            <a:r>
              <a:rPr lang="en-US" dirty="0">
                <a:latin typeface="Corbel"/>
              </a:rPr>
              <a:t> de public </a:t>
            </a:r>
            <a:r>
              <a:rPr lang="en-US" dirty="0" err="1">
                <a:latin typeface="Corbel"/>
              </a:rPr>
              <a:t>prédéfinis</a:t>
            </a:r>
            <a:r>
              <a:rPr lang="en-US" dirty="0">
                <a:latin typeface="Corbel"/>
              </a:rPr>
              <a:t>.</a:t>
            </a:r>
          </a:p>
          <a:p>
            <a:endParaRPr lang="en-US">
              <a:latin typeface="Corbel"/>
            </a:endParaRPr>
          </a:p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rbel"/>
              </a:rPr>
              <a:t>Exemples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rbel"/>
              </a:rPr>
              <a:t> de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rbel"/>
              </a:rPr>
              <a:t>critères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rbel"/>
              </a:rPr>
              <a:t> du public :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orbel"/>
            </a:endParaRPr>
          </a:p>
          <a:p>
            <a:pPr lvl="1"/>
            <a:r>
              <a:rPr lang="en-US" dirty="0" err="1">
                <a:latin typeface="Corbel"/>
              </a:rPr>
              <a:t>Localisation</a:t>
            </a:r>
            <a:r>
              <a:rPr lang="en-US" dirty="0">
                <a:latin typeface="Corbel"/>
              </a:rPr>
              <a:t> </a:t>
            </a:r>
            <a:r>
              <a:rPr lang="en-US" dirty="0" err="1">
                <a:latin typeface="Corbel"/>
              </a:rPr>
              <a:t>géographique</a:t>
            </a:r>
            <a:endParaRPr lang="en-US" dirty="0"/>
          </a:p>
          <a:p>
            <a:pPr lvl="1"/>
            <a:r>
              <a:rPr lang="en-US" dirty="0" err="1">
                <a:latin typeface="Corbel"/>
              </a:rPr>
              <a:t>Appareil</a:t>
            </a:r>
            <a:r>
              <a:rPr lang="en-US" dirty="0">
                <a:latin typeface="Corbel"/>
              </a:rPr>
              <a:t> mobile </a:t>
            </a:r>
            <a:r>
              <a:rPr lang="en-US" dirty="0" err="1">
                <a:latin typeface="Corbel"/>
              </a:rPr>
              <a:t>ou</a:t>
            </a:r>
            <a:r>
              <a:rPr lang="en-US" dirty="0">
                <a:latin typeface="Corbel"/>
              </a:rPr>
              <a:t> de bureau</a:t>
            </a:r>
            <a:endParaRPr lang="en-US" dirty="0"/>
          </a:p>
          <a:p>
            <a:pPr lvl="1"/>
            <a:r>
              <a:rPr lang="en-US" dirty="0" err="1">
                <a:latin typeface="Corbel"/>
              </a:rPr>
              <a:t>Trafic</a:t>
            </a:r>
            <a:r>
              <a:rPr lang="en-US" dirty="0">
                <a:latin typeface="Corbel"/>
              </a:rPr>
              <a:t> du GC </a:t>
            </a:r>
            <a:r>
              <a:rPr lang="en-US" dirty="0" err="1">
                <a:latin typeface="Corbel"/>
              </a:rPr>
              <a:t>ou</a:t>
            </a:r>
            <a:r>
              <a:rPr lang="en-US" dirty="0">
                <a:latin typeface="Corbel"/>
              </a:rPr>
              <a:t> </a:t>
            </a:r>
            <a:r>
              <a:rPr lang="en-US" dirty="0" err="1">
                <a:latin typeface="Corbel"/>
              </a:rPr>
              <a:t>trafic</a:t>
            </a:r>
            <a:r>
              <a:rPr lang="en-US" dirty="0">
                <a:latin typeface="Corbel"/>
              </a:rPr>
              <a:t> public</a:t>
            </a:r>
            <a:endParaRPr lang="en-US" dirty="0"/>
          </a:p>
          <a:p>
            <a:pPr lvl="1"/>
            <a:r>
              <a:rPr lang="en-US" dirty="0">
                <a:latin typeface="Corbel"/>
              </a:rPr>
              <a:t>Nouveaux </a:t>
            </a:r>
            <a:r>
              <a:rPr lang="en-US" dirty="0" err="1">
                <a:latin typeface="Corbel"/>
              </a:rPr>
              <a:t>visiteurs</a:t>
            </a:r>
            <a:r>
              <a:rPr lang="en-US" dirty="0">
                <a:latin typeface="Corbel"/>
              </a:rPr>
              <a:t> </a:t>
            </a:r>
            <a:r>
              <a:rPr lang="en-US" dirty="0" err="1">
                <a:latin typeface="Corbel"/>
              </a:rPr>
              <a:t>ou</a:t>
            </a:r>
            <a:r>
              <a:rPr lang="en-US" dirty="0">
                <a:latin typeface="Corbel"/>
              </a:rPr>
              <a:t> </a:t>
            </a:r>
            <a:r>
              <a:rPr lang="en-US" dirty="0" err="1">
                <a:latin typeface="Corbel"/>
              </a:rPr>
              <a:t>visiteurs</a:t>
            </a:r>
            <a:r>
              <a:rPr lang="en-US" dirty="0">
                <a:latin typeface="Corbel"/>
              </a:rPr>
              <a:t> </a:t>
            </a:r>
            <a:r>
              <a:rPr lang="en-US" dirty="0" err="1">
                <a:latin typeface="Corbel"/>
              </a:rPr>
              <a:t>habituels</a:t>
            </a:r>
            <a:endParaRPr lang="en-US" dirty="0"/>
          </a:p>
          <a:p>
            <a:pPr lvl="1"/>
            <a:r>
              <a:rPr lang="en-US" dirty="0">
                <a:latin typeface="Corbel"/>
              </a:rPr>
              <a:t>Page </a:t>
            </a:r>
            <a:r>
              <a:rPr lang="en-US" dirty="0" err="1">
                <a:latin typeface="Corbel"/>
              </a:rPr>
              <a:t>précédente</a:t>
            </a:r>
            <a:r>
              <a:rPr lang="en-US" dirty="0">
                <a:latin typeface="Corbel"/>
              </a:rPr>
              <a:t> </a:t>
            </a:r>
            <a:r>
              <a:rPr lang="en-US" dirty="0" err="1">
                <a:latin typeface="Corbel"/>
              </a:rPr>
              <a:t>ou</a:t>
            </a:r>
            <a:r>
              <a:rPr lang="en-US" dirty="0">
                <a:latin typeface="Corbel"/>
              </a:rPr>
              <a:t> page de renvoi</a:t>
            </a:r>
            <a:endParaRPr lang="en-US" dirty="0"/>
          </a:p>
          <a:p>
            <a:endParaRPr lang="en-US">
              <a:latin typeface="Corbe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7F730B-C348-C42F-4C34-19C44954A46D}"/>
              </a:ext>
            </a:extLst>
          </p:cNvPr>
          <p:cNvGrpSpPr/>
          <p:nvPr/>
        </p:nvGrpSpPr>
        <p:grpSpPr>
          <a:xfrm>
            <a:off x="6706147" y="2806263"/>
            <a:ext cx="5023588" cy="3340936"/>
            <a:chOff x="6497948" y="2991614"/>
            <a:chExt cx="5023588" cy="3340936"/>
          </a:xfrm>
        </p:grpSpPr>
        <p:pic>
          <p:nvPicPr>
            <p:cNvPr id="5" name="Picture 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AE05285C-7D6B-3308-0AD0-56B1BDBD6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9193" y="3700490"/>
              <a:ext cx="3247817" cy="2632060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ABACC2B-04D5-6463-DF40-52F2BCE3AA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70881" y="4460348"/>
              <a:ext cx="928528" cy="952057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A9EAC55-197A-FE88-BA72-598428E697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95866" y="3700490"/>
              <a:ext cx="411756" cy="1237847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EB74A89-5F59-E581-7BC7-D4BB6922C755}"/>
                </a:ext>
              </a:extLst>
            </p:cNvPr>
            <p:cNvGrpSpPr/>
            <p:nvPr/>
          </p:nvGrpSpPr>
          <p:grpSpPr>
            <a:xfrm>
              <a:off x="10643919" y="3700490"/>
              <a:ext cx="877617" cy="877617"/>
              <a:chOff x="7382609" y="4403432"/>
              <a:chExt cx="1295280" cy="1295280"/>
            </a:xfrm>
          </p:grpSpPr>
          <p:pic>
            <p:nvPicPr>
              <p:cNvPr id="15" name="Picture 10" descr="https://cdn-icons.flaticon.com/png/512/2951/premium/2951262.png?token=exp=1644420635~hmac=755f109457087920319246757593ca7a">
                <a:extLst>
                  <a:ext uri="{FF2B5EF4-FFF2-40B4-BE49-F238E27FC236}">
                    <a16:creationId xmlns:a16="http://schemas.microsoft.com/office/drawing/2014/main" id="{89A3A0C7-4477-FB07-35C5-A13E18FC98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2609" y="4403432"/>
                <a:ext cx="1295280" cy="1295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3254326-BD9F-4EE3-EAFA-AF6BD28B9CBC}"/>
                  </a:ext>
                </a:extLst>
              </p:cNvPr>
              <p:cNvSpPr/>
              <p:nvPr/>
            </p:nvSpPr>
            <p:spPr>
              <a:xfrm>
                <a:off x="7604845" y="4636784"/>
                <a:ext cx="850808" cy="5350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32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  <p:sp>
          <p:nvSpPr>
            <p:cNvPr id="9" name="AutoShape 4" descr="Man SVG Vector Icon">
              <a:extLst>
                <a:ext uri="{FF2B5EF4-FFF2-40B4-BE49-F238E27FC236}">
                  <a16:creationId xmlns:a16="http://schemas.microsoft.com/office/drawing/2014/main" id="{D4BFAE8E-EC66-2FBF-1F9A-035AFE37EBA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42555" y="4384431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pic>
          <p:nvPicPr>
            <p:cNvPr id="10" name="Picture 9" descr="A black and white logo&#10;&#10;Description automatically generated">
              <a:extLst>
                <a:ext uri="{FF2B5EF4-FFF2-40B4-BE49-F238E27FC236}">
                  <a16:creationId xmlns:a16="http://schemas.microsoft.com/office/drawing/2014/main" id="{F7984F32-29B8-88D8-718D-0E1B59D05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079" y="4970012"/>
              <a:ext cx="530637" cy="403160"/>
            </a:xfrm>
            <a:prstGeom prst="ellipse">
              <a:avLst/>
            </a:prstGeom>
            <a:ln w="28575">
              <a:solidFill>
                <a:srgbClr val="C00000"/>
              </a:solidFill>
            </a:ln>
          </p:spPr>
        </p:pic>
        <p:pic>
          <p:nvPicPr>
            <p:cNvPr id="11" name="Picture 10" descr="A black and white logo&#10;&#10;Description automatically generated">
              <a:extLst>
                <a:ext uri="{FF2B5EF4-FFF2-40B4-BE49-F238E27FC236}">
                  <a16:creationId xmlns:a16="http://schemas.microsoft.com/office/drawing/2014/main" id="{FA7FE11F-3E06-8E98-EB67-9ED74C8A8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3741" y="5412405"/>
              <a:ext cx="530637" cy="403160"/>
            </a:xfrm>
            <a:prstGeom prst="ellipse">
              <a:avLst/>
            </a:prstGeom>
            <a:ln w="28575">
              <a:solidFill>
                <a:srgbClr val="C00000"/>
              </a:solidFill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5A84232-A83D-CD18-B9A0-1B3042DDBC80}"/>
                </a:ext>
              </a:extLst>
            </p:cNvPr>
            <p:cNvGrpSpPr/>
            <p:nvPr/>
          </p:nvGrpSpPr>
          <p:grpSpPr>
            <a:xfrm>
              <a:off x="6497948" y="2991614"/>
              <a:ext cx="877617" cy="877617"/>
              <a:chOff x="7382609" y="4403432"/>
              <a:chExt cx="1295280" cy="1295280"/>
            </a:xfrm>
          </p:grpSpPr>
          <p:pic>
            <p:nvPicPr>
              <p:cNvPr id="13" name="Picture 10" descr="https://cdn-icons.flaticon.com/png/512/2951/premium/2951262.png?token=exp=1644420635~hmac=755f109457087920319246757593ca7a">
                <a:extLst>
                  <a:ext uri="{FF2B5EF4-FFF2-40B4-BE49-F238E27FC236}">
                    <a16:creationId xmlns:a16="http://schemas.microsoft.com/office/drawing/2014/main" id="{B7E4ECFA-9814-4D88-7222-B124D68860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2609" y="4403432"/>
                <a:ext cx="1295280" cy="1295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0719C22-2199-9B90-1E63-CDBBE456CB97}"/>
                  </a:ext>
                </a:extLst>
              </p:cNvPr>
              <p:cNvSpPr/>
              <p:nvPr/>
            </p:nvSpPr>
            <p:spPr>
              <a:xfrm>
                <a:off x="7604845" y="4636784"/>
                <a:ext cx="850808" cy="5350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32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1729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B9AD4-27CF-D25C-F457-7106365C2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772" y="610726"/>
            <a:ext cx="10118361" cy="924033"/>
          </a:xfrm>
        </p:spPr>
        <p:txBody>
          <a:bodyPr/>
          <a:lstStyle/>
          <a:p>
            <a:r>
              <a:rPr lang="en-US">
                <a:latin typeface="Corbel"/>
              </a:rPr>
              <a:t>Que </a:t>
            </a:r>
            <a:r>
              <a:rPr lang="en-US" err="1">
                <a:latin typeface="Corbel"/>
              </a:rPr>
              <a:t>sont</a:t>
            </a:r>
            <a:r>
              <a:rPr lang="en-US">
                <a:latin typeface="Corbel"/>
              </a:rPr>
              <a:t> les tests A/B?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44670-362B-7E0D-E15E-1E3E34ECF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018" y="2104760"/>
            <a:ext cx="10118361" cy="39434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orbel"/>
              </a:rPr>
              <a:t>Les tests A/B </a:t>
            </a:r>
            <a:r>
              <a:rPr lang="en-US" dirty="0" err="1">
                <a:latin typeface="Corbel"/>
              </a:rPr>
              <a:t>sont</a:t>
            </a:r>
            <a:r>
              <a:rPr lang="en-US" dirty="0">
                <a:latin typeface="Corbel"/>
              </a:rPr>
              <a:t> </a:t>
            </a:r>
            <a:r>
              <a:rPr lang="en-US" dirty="0" err="1">
                <a:latin typeface="Corbel"/>
              </a:rPr>
              <a:t>une</a:t>
            </a:r>
            <a:r>
              <a:rPr lang="en-US" dirty="0">
                <a:latin typeface="Corbel"/>
              </a:rPr>
              <a:t> </a:t>
            </a:r>
            <a:r>
              <a:rPr lang="en-US" dirty="0" err="1">
                <a:latin typeface="Corbel"/>
              </a:rPr>
              <a:t>méthode</a:t>
            </a:r>
            <a:r>
              <a:rPr lang="en-US" dirty="0">
                <a:latin typeface="Corbel"/>
              </a:rPr>
              <a:t> qui </a:t>
            </a:r>
            <a:r>
              <a:rPr lang="en-US" dirty="0" err="1">
                <a:latin typeface="Corbel"/>
              </a:rPr>
              <a:t>consiste</a:t>
            </a:r>
            <a:r>
              <a:rPr lang="en-US" dirty="0">
                <a:latin typeface="Corbel"/>
              </a:rPr>
              <a:t> à </a:t>
            </a:r>
            <a:r>
              <a:rPr lang="en-US" dirty="0" err="1">
                <a:latin typeface="Corbel"/>
              </a:rPr>
              <a:t>présenter</a:t>
            </a:r>
            <a:r>
              <a:rPr lang="en-US" dirty="0">
                <a:latin typeface="Corbel"/>
              </a:rPr>
              <a:t> de manière </a:t>
            </a:r>
            <a:r>
              <a:rPr lang="en-US" dirty="0" err="1">
                <a:latin typeface="Corbel"/>
              </a:rPr>
              <a:t>aléatoire</a:t>
            </a:r>
            <a:r>
              <a:rPr lang="en-US" dirty="0">
                <a:latin typeface="Corbel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rbel"/>
              </a:rPr>
              <a:t>deux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rbel"/>
              </a:rPr>
              <a:t>ou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rbel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rbel"/>
              </a:rPr>
              <a:t>plusieurs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rbel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rbel"/>
              </a:rPr>
              <a:t>variantes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rbel"/>
              </a:rPr>
              <a:t> </a:t>
            </a:r>
            <a:r>
              <a:rPr lang="en-US" dirty="0">
                <a:latin typeface="Corbel"/>
              </a:rPr>
              <a:t>de</a:t>
            </a:r>
            <a:r>
              <a:rPr lang="en-US" b="1" dirty="0">
                <a:latin typeface="Corbel"/>
              </a:rPr>
              <a:t> </a:t>
            </a:r>
            <a:r>
              <a:rPr lang="en-US" dirty="0" err="1">
                <a:latin typeface="Corbel"/>
              </a:rPr>
              <a:t>contenu</a:t>
            </a:r>
            <a:r>
              <a:rPr lang="en-US" dirty="0">
                <a:latin typeface="Corbel"/>
              </a:rPr>
              <a:t> aux </a:t>
            </a:r>
            <a:r>
              <a:rPr lang="en-US" dirty="0" err="1">
                <a:latin typeface="Corbel"/>
              </a:rPr>
              <a:t>visiteurs</a:t>
            </a:r>
            <a:r>
              <a:rPr lang="en-US" dirty="0">
                <a:latin typeface="Corbel"/>
              </a:rPr>
              <a:t> </a:t>
            </a:r>
            <a:r>
              <a:rPr lang="en-US" dirty="0" err="1">
                <a:latin typeface="Corbel"/>
              </a:rPr>
              <a:t>afin</a:t>
            </a:r>
            <a:r>
              <a:rPr lang="en-US" dirty="0">
                <a:latin typeface="Corbel"/>
              </a:rPr>
              <a:t> de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rbel"/>
              </a:rPr>
              <a:t>déterminer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rbel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rbel"/>
              </a:rPr>
              <a:t>laquelle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rbel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rbel"/>
              </a:rPr>
              <a:t>performe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rbel"/>
              </a:rPr>
              <a:t> la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rbel"/>
              </a:rPr>
              <a:t>mieux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rbel"/>
              </a:rPr>
              <a:t>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>
              <a:latin typeface="Corbel"/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rbel"/>
              </a:rPr>
              <a:t>Que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rbel"/>
              </a:rPr>
              <a:t>pouvez-vous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rbel"/>
              </a:rPr>
              <a:t> tester?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orbel"/>
            </a:endParaRPr>
          </a:p>
          <a:p>
            <a:pPr lvl="1"/>
            <a:r>
              <a:rPr lang="en-US" dirty="0">
                <a:latin typeface="Corbel"/>
              </a:rPr>
              <a:t>Tout </a:t>
            </a:r>
            <a:r>
              <a:rPr lang="en-US" dirty="0" err="1">
                <a:latin typeface="Corbel"/>
              </a:rPr>
              <a:t>ce</a:t>
            </a:r>
            <a:r>
              <a:rPr lang="en-US" dirty="0">
                <a:latin typeface="Corbel"/>
              </a:rPr>
              <a:t> qui se </a:t>
            </a:r>
            <a:r>
              <a:rPr lang="en-US" dirty="0" err="1">
                <a:latin typeface="Corbel"/>
              </a:rPr>
              <a:t>trouve</a:t>
            </a:r>
            <a:r>
              <a:rPr lang="en-US" dirty="0">
                <a:latin typeface="Corbel"/>
              </a:rPr>
              <a:t> sur </a:t>
            </a:r>
            <a:r>
              <a:rPr lang="en-US" dirty="0" err="1">
                <a:latin typeface="Corbel"/>
              </a:rPr>
              <a:t>une</a:t>
            </a:r>
            <a:r>
              <a:rPr lang="en-US" dirty="0">
                <a:latin typeface="Corbel"/>
              </a:rPr>
              <a:t> page! Conception, mise </a:t>
            </a:r>
            <a:r>
              <a:rPr lang="en-US" dirty="0" err="1">
                <a:latin typeface="Corbel"/>
              </a:rPr>
              <a:t>en</a:t>
            </a:r>
            <a:r>
              <a:rPr lang="en-US" dirty="0">
                <a:latin typeface="Corbel"/>
              </a:rPr>
              <a:t> page, </a:t>
            </a:r>
            <a:r>
              <a:rPr lang="en-US" dirty="0" err="1">
                <a:latin typeface="Corbel"/>
              </a:rPr>
              <a:t>titres</a:t>
            </a:r>
            <a:r>
              <a:rPr lang="en-US" dirty="0">
                <a:latin typeface="Corbel"/>
              </a:rPr>
              <a:t>/</a:t>
            </a:r>
            <a:r>
              <a:rPr lang="en-US" dirty="0" err="1">
                <a:latin typeface="Corbel"/>
              </a:rPr>
              <a:t>entêtes</a:t>
            </a:r>
            <a:r>
              <a:rPr lang="en-US" dirty="0">
                <a:latin typeface="Corbel"/>
              </a:rPr>
              <a:t>, </a:t>
            </a:r>
            <a:r>
              <a:rPr lang="en-US" dirty="0" err="1">
                <a:latin typeface="Corbel"/>
              </a:rPr>
              <a:t>texte</a:t>
            </a:r>
            <a:r>
              <a:rPr lang="en-US" dirty="0">
                <a:latin typeface="Corbel"/>
              </a:rPr>
              <a:t>, images, </a:t>
            </a:r>
            <a:r>
              <a:rPr lang="en-US" dirty="0" err="1">
                <a:latin typeface="Corbel"/>
              </a:rPr>
              <a:t>appels</a:t>
            </a:r>
            <a:r>
              <a:rPr lang="en-US" dirty="0">
                <a:latin typeface="Corbel"/>
              </a:rPr>
              <a:t> à </a:t>
            </a:r>
            <a:r>
              <a:rPr lang="en-US" dirty="0" err="1">
                <a:latin typeface="Corbel"/>
              </a:rPr>
              <a:t>l'action</a:t>
            </a:r>
            <a:r>
              <a:rPr lang="en-US" dirty="0">
                <a:latin typeface="Corbel"/>
              </a:rPr>
              <a:t>, boutons, liens, etc.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50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BC2CD-3495-8F7B-06C6-3A3A694C2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99" y="679278"/>
            <a:ext cx="10118361" cy="924033"/>
          </a:xfrm>
        </p:spPr>
        <p:txBody>
          <a:bodyPr/>
          <a:lstStyle/>
          <a:p>
            <a:r>
              <a:rPr lang="en-US">
                <a:latin typeface="Corbel"/>
              </a:rPr>
              <a:t>Comment </a:t>
            </a:r>
            <a:r>
              <a:rPr lang="en-US" err="1">
                <a:latin typeface="Corbel"/>
              </a:rPr>
              <a:t>fonctionnent</a:t>
            </a:r>
            <a:r>
              <a:rPr lang="en-US">
                <a:latin typeface="Corbel"/>
              </a:rPr>
              <a:t> les tests A/B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C86ADD2-2415-7CF6-1A52-BCF2B7990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173" y="2745571"/>
            <a:ext cx="2171855" cy="2195668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DDB628B-F132-4A95-72C6-612F5C2C3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251" y="2198816"/>
            <a:ext cx="2343150" cy="109537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FBBD3EA6-E0DF-2F85-98E3-D7BF37ABB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298" y="2543384"/>
            <a:ext cx="2743200" cy="990027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6A351E50-A114-C734-37DB-4FE21A165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9298" y="4301342"/>
            <a:ext cx="2743200" cy="1010653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40EACCEC-3404-C805-A566-4E4F6C0FFA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3889" y="3840649"/>
            <a:ext cx="2333625" cy="1123950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A68F7FB5-7998-B5D7-DF67-38D836AB6D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9009" y="1958156"/>
            <a:ext cx="1562100" cy="15621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366C48F3-8117-58B6-6A28-56E4FF41F1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9009" y="4539123"/>
            <a:ext cx="1562100" cy="15621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94FD3C04-E427-7CCF-68BE-FFE57D90A6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8487" y="4729316"/>
            <a:ext cx="847725" cy="100965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34123647-1933-7F40-BE83-49165244EF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4063" y="2090737"/>
            <a:ext cx="1333500" cy="10096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A5A792D-BB7A-1984-4DC5-4136D152BF95}"/>
              </a:ext>
            </a:extLst>
          </p:cNvPr>
          <p:cNvSpPr txBox="1"/>
          <p:nvPr/>
        </p:nvSpPr>
        <p:spPr>
          <a:xfrm>
            <a:off x="7755577" y="2080520"/>
            <a:ext cx="4111112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sz="2800" kern="1200" dirty="0">
                <a:latin typeface="Calibri"/>
                <a:ea typeface="+mn-ea"/>
                <a:cs typeface="+mn-cs"/>
              </a:rPr>
              <a:t>Le trafic Web est </a:t>
            </a:r>
            <a:r>
              <a:rPr lang="fr-CA" sz="2800" b="1" kern="1200" dirty="0">
                <a:solidFill>
                  <a:schemeClr val="accent1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distribué de manière aléatoire</a:t>
            </a:r>
            <a:r>
              <a:rPr lang="fr-CA" sz="2800" b="1" kern="1200" dirty="0">
                <a:solidFill>
                  <a:schemeClr val="accent5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CA" sz="2800" kern="1200" dirty="0">
                <a:latin typeface="Calibri"/>
                <a:ea typeface="+mn-ea"/>
                <a:cs typeface="+mn-cs"/>
              </a:rPr>
              <a:t>entre les variations au cours de la même période</a:t>
            </a:r>
            <a:r>
              <a:rPr lang="fr-CA" sz="2800" dirty="0">
                <a:latin typeface="Calibri"/>
              </a:rPr>
              <a:t> de temps </a:t>
            </a:r>
            <a:r>
              <a:rPr lang="fr-CA" sz="2800" kern="1200" dirty="0">
                <a:latin typeface="Calibri"/>
                <a:ea typeface="+mn-ea"/>
                <a:cs typeface="+mn-cs"/>
              </a:rPr>
              <a:t>afin d'</a:t>
            </a:r>
            <a:r>
              <a:rPr lang="fr-CA" sz="2800" b="1" kern="1200" dirty="0">
                <a:solidFill>
                  <a:schemeClr val="accent1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éviter l'influence </a:t>
            </a:r>
            <a:r>
              <a:rPr lang="fr-CA" sz="2800" kern="1200" dirty="0">
                <a:latin typeface="Calibri"/>
                <a:ea typeface="+mn-ea"/>
                <a:cs typeface="+mn-cs"/>
              </a:rPr>
              <a:t>de facteurs externes (p. ex. les médias / les actualités).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8671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03809-01AD-A44D-2C96-6CAD7EB0A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16" y="670257"/>
            <a:ext cx="10118361" cy="924033"/>
          </a:xfrm>
        </p:spPr>
        <p:txBody>
          <a:bodyPr>
            <a:normAutofit fontScale="90000"/>
          </a:bodyPr>
          <a:lstStyle/>
          <a:p>
            <a:r>
              <a:rPr lang="en-US" err="1">
                <a:latin typeface="Corbel"/>
              </a:rPr>
              <a:t>Exemple</a:t>
            </a:r>
            <a:r>
              <a:rPr lang="en-US" dirty="0">
                <a:latin typeface="Corbel"/>
              </a:rPr>
              <a:t>: Mon dossier Service Canada</a:t>
            </a:r>
            <a:br>
              <a:rPr lang="en-US" dirty="0">
                <a:latin typeface="Corbel"/>
              </a:rPr>
            </a:br>
            <a:r>
              <a:rPr lang="en-US" sz="3600" dirty="0">
                <a:latin typeface="Corbel"/>
              </a:rPr>
              <a:t>Demander un code </a:t>
            </a:r>
            <a:r>
              <a:rPr lang="en-US" sz="3600" err="1">
                <a:latin typeface="Corbel"/>
              </a:rPr>
              <a:t>d'accès</a:t>
            </a:r>
            <a:r>
              <a:rPr lang="en-US" sz="3600" dirty="0">
                <a:latin typeface="Corbel"/>
              </a:rPr>
              <a:t> personnel</a:t>
            </a:r>
            <a:endParaRPr lang="en-US" sz="360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D93E5EF-50BA-3CFF-48D7-7AEE4253D8FD}"/>
              </a:ext>
            </a:extLst>
          </p:cNvPr>
          <p:cNvSpPr txBox="1"/>
          <p:nvPr/>
        </p:nvSpPr>
        <p:spPr>
          <a:xfrm>
            <a:off x="499250" y="1711358"/>
            <a:ext cx="5592298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000" b="1" dirty="0">
                <a:latin typeface="Arial"/>
                <a:ea typeface="+mn-lt"/>
                <a:cs typeface="+mn-lt"/>
              </a:rPr>
              <a:t>Objectif :</a:t>
            </a:r>
            <a:r>
              <a:rPr lang="fr-FR" sz="2000" dirty="0">
                <a:latin typeface="Arial"/>
                <a:ea typeface="+mn-lt"/>
                <a:cs typeface="+mn-lt"/>
              </a:rPr>
              <a:t> Améliorer l'accomplissement des tâches et l'efficacité du temps</a:t>
            </a:r>
            <a:endParaRPr lang="fr-FR" sz="200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fr-FR" sz="2000" b="1" dirty="0">
                <a:latin typeface="Arial"/>
                <a:ea typeface="+mn-lt"/>
                <a:cs typeface="+mn-lt"/>
              </a:rPr>
              <a:t>Comment ?</a:t>
            </a:r>
            <a:r>
              <a:rPr lang="fr-FR" sz="2000" dirty="0">
                <a:latin typeface="Arial"/>
                <a:ea typeface="+mn-lt"/>
                <a:cs typeface="+mn-lt"/>
              </a:rPr>
              <a:t> En réduisant la visibilité de l'avis de confidentialité et en augmentant la visibilité du bouton d'appel à l'action.</a:t>
            </a:r>
            <a:endParaRPr lang="fr-FR" sz="200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fr-FR" sz="2000" dirty="0">
                <a:latin typeface="Arial"/>
                <a:ea typeface="+mn-lt"/>
                <a:cs typeface="+mn-lt"/>
              </a:rPr>
              <a:t>Le test a duré </a:t>
            </a:r>
            <a:r>
              <a:rPr lang="fr-FR" sz="2000" b="1" dirty="0">
                <a:latin typeface="Arial"/>
                <a:ea typeface="+mn-lt"/>
                <a:cs typeface="+mn-lt"/>
              </a:rPr>
              <a:t>7 jours</a:t>
            </a:r>
            <a:r>
              <a:rPr lang="fr-FR" sz="2000" dirty="0">
                <a:latin typeface="Arial"/>
                <a:ea typeface="+mn-lt"/>
                <a:cs typeface="+mn-lt"/>
              </a:rPr>
              <a:t>, avec </a:t>
            </a:r>
            <a:r>
              <a:rPr lang="fr-FR" sz="2000" b="1" dirty="0">
                <a:latin typeface="Arial"/>
                <a:ea typeface="+mn-lt"/>
                <a:cs typeface="+mn-lt"/>
              </a:rPr>
              <a:t>4 variantes de</a:t>
            </a:r>
            <a:r>
              <a:rPr lang="fr-FR" sz="2000" dirty="0">
                <a:latin typeface="Arial"/>
                <a:ea typeface="+mn-lt"/>
                <a:cs typeface="+mn-lt"/>
              </a:rPr>
              <a:t> la page.</a:t>
            </a:r>
            <a:endParaRPr lang="fr-FR" sz="200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fr-FR" sz="2000" b="1" dirty="0">
                <a:latin typeface="Arial"/>
                <a:ea typeface="+mn-lt"/>
                <a:cs typeface="+mn-lt"/>
              </a:rPr>
              <a:t>Évaluation de la réussite :</a:t>
            </a:r>
            <a:r>
              <a:rPr lang="fr-FR" sz="2000" dirty="0">
                <a:latin typeface="Arial"/>
                <a:ea typeface="+mn-lt"/>
                <a:cs typeface="+mn-lt"/>
              </a:rPr>
              <a:t> Voir s'il y avait une augmentation du taux de clics sur le bouton "continuer".</a:t>
            </a:r>
            <a:endParaRPr lang="fr-FR" sz="200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fr-FR" sz="2000" dirty="0">
                <a:latin typeface="Arial"/>
                <a:ea typeface="+mn-lt"/>
                <a:cs typeface="+mn-lt"/>
              </a:rPr>
              <a:t>La version ayant obtenu le plus de succès présentait l'</a:t>
            </a:r>
            <a:r>
              <a:rPr lang="fr-FR" sz="2000" b="1" dirty="0">
                <a:latin typeface="Arial"/>
                <a:ea typeface="+mn-lt"/>
                <a:cs typeface="+mn-lt"/>
              </a:rPr>
              <a:t>avis de confidentialité en mode expansion/réduction</a:t>
            </a:r>
            <a:r>
              <a:rPr lang="fr-FR" sz="2000" dirty="0">
                <a:latin typeface="Arial"/>
                <a:ea typeface="+mn-lt"/>
                <a:cs typeface="+mn-lt"/>
              </a:rPr>
              <a:t>, convertissait le bouton en </a:t>
            </a:r>
            <a:r>
              <a:rPr lang="fr-FR" sz="2000" b="1" dirty="0">
                <a:latin typeface="Arial"/>
                <a:ea typeface="+mn-lt"/>
                <a:cs typeface="+mn-lt"/>
              </a:rPr>
              <a:t>style "</a:t>
            </a:r>
            <a:r>
              <a:rPr lang="fr-FR" sz="2000" b="1" err="1">
                <a:latin typeface="Arial"/>
                <a:ea typeface="+mn-lt"/>
                <a:cs typeface="+mn-lt"/>
              </a:rPr>
              <a:t>supertâche</a:t>
            </a:r>
            <a:r>
              <a:rPr lang="fr-FR" sz="2000" b="1" dirty="0">
                <a:latin typeface="Arial"/>
                <a:ea typeface="+mn-lt"/>
                <a:cs typeface="+mn-lt"/>
              </a:rPr>
              <a:t>"</a:t>
            </a:r>
            <a:r>
              <a:rPr lang="fr-FR" sz="2000" dirty="0">
                <a:latin typeface="Arial"/>
                <a:ea typeface="+mn-lt"/>
                <a:cs typeface="+mn-lt"/>
              </a:rPr>
              <a:t> et en supprimant le bouton d'annulation.</a:t>
            </a:r>
            <a:endParaRPr lang="fr-FR" sz="2000" dirty="0">
              <a:latin typeface="Arial"/>
            </a:endParaRPr>
          </a:p>
          <a:p>
            <a:endParaRPr lang="fr-FR" sz="2000" dirty="0">
              <a:ea typeface="Calibri"/>
              <a:cs typeface="Calibri"/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AA0B2C5D-1B74-42B2-105B-9251A516936C}"/>
              </a:ext>
            </a:extLst>
          </p:cNvPr>
          <p:cNvGrpSpPr/>
          <p:nvPr/>
        </p:nvGrpSpPr>
        <p:grpSpPr>
          <a:xfrm>
            <a:off x="7922956" y="1475614"/>
            <a:ext cx="2712980" cy="5003495"/>
            <a:chOff x="7399081" y="1332739"/>
            <a:chExt cx="2712980" cy="5003495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D45073E3-FF76-2794-C209-7B89F663F5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9081" y="1932236"/>
              <a:ext cx="2712980" cy="4403998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DEABDCD2-94EA-477B-89A3-7CD0428F4C47}"/>
                </a:ext>
              </a:extLst>
            </p:cNvPr>
            <p:cNvSpPr txBox="1"/>
            <p:nvPr/>
          </p:nvSpPr>
          <p:spPr>
            <a:xfrm>
              <a:off x="7934477" y="1332739"/>
              <a:ext cx="1642187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CA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AVANT</a:t>
              </a:r>
              <a:endParaRPr lang="en-US" dirty="0"/>
            </a:p>
          </p:txBody>
        </p:sp>
      </p:grpSp>
      <p:grpSp>
        <p:nvGrpSpPr>
          <p:cNvPr id="5" name="Group 7">
            <a:extLst>
              <a:ext uri="{FF2B5EF4-FFF2-40B4-BE49-F238E27FC236}">
                <a16:creationId xmlns:a16="http://schemas.microsoft.com/office/drawing/2014/main" id="{5064B46B-65B7-AB58-60B6-E220363B4A35}"/>
              </a:ext>
            </a:extLst>
          </p:cNvPr>
          <p:cNvGrpSpPr/>
          <p:nvPr/>
        </p:nvGrpSpPr>
        <p:grpSpPr>
          <a:xfrm>
            <a:off x="6724476" y="1500602"/>
            <a:ext cx="4572348" cy="4776373"/>
            <a:chOff x="6200601" y="1357727"/>
            <a:chExt cx="4572348" cy="4776373"/>
          </a:xfrm>
        </p:grpSpPr>
        <p:pic>
          <p:nvPicPr>
            <p:cNvPr id="6" name="Picture 4" descr="A screenshot of a web page">
              <a:extLst>
                <a:ext uri="{FF2B5EF4-FFF2-40B4-BE49-F238E27FC236}">
                  <a16:creationId xmlns:a16="http://schemas.microsoft.com/office/drawing/2014/main" id="{907DA840-ACAF-B8C6-7654-75690544E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00601" y="1933575"/>
              <a:ext cx="4572348" cy="42005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40CFEB-A233-8474-A24F-B2CE57A07AE2}"/>
                </a:ext>
              </a:extLst>
            </p:cNvPr>
            <p:cNvSpPr txBox="1"/>
            <p:nvPr/>
          </p:nvSpPr>
          <p:spPr>
            <a:xfrm>
              <a:off x="7826926" y="1357727"/>
              <a:ext cx="1319698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CA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APRES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910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A5D30E-55A7-26C8-FB41-E33CADB5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orbel"/>
              </a:rPr>
              <a:t>Exemples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76468E-66B5-82FD-95F3-D7D9801FC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001" y="1511457"/>
            <a:ext cx="10118361" cy="39434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2200" dirty="0">
                <a:latin typeface="Arial"/>
                <a:cs typeface="Arial"/>
                <a:hlinkClick r:id="rId2"/>
              </a:rPr>
              <a:t>Bibliothèque de tests A/B et activités de personnalisation au sein du GC</a:t>
            </a:r>
            <a:endParaRPr lang="fr-FR" sz="2200" dirty="0">
              <a:latin typeface="Arial"/>
              <a:cs typeface="Arial"/>
            </a:endParaRPr>
          </a:p>
          <a:p>
            <a:endParaRPr lang="fr-FR" sz="2200" dirty="0">
              <a:latin typeface="Arial"/>
              <a:cs typeface="Arial"/>
            </a:endParaRPr>
          </a:p>
          <a:p>
            <a:r>
              <a:rPr lang="fr-FR" sz="2200" dirty="0">
                <a:latin typeface="Arial"/>
                <a:cs typeface="Arial"/>
              </a:rPr>
              <a:t>La bibliothèque fournit un résumé des tests A/B et des personnalisations effectuées avec Adobe Target au sein du GC, y compris:</a:t>
            </a:r>
          </a:p>
          <a:p>
            <a:pPr lvl="1"/>
            <a:endParaRPr lang="fr-FR" sz="2200" dirty="0">
              <a:latin typeface="Arial"/>
              <a:cs typeface="Arial"/>
            </a:endParaRPr>
          </a:p>
          <a:p>
            <a:pPr lvl="1"/>
            <a:r>
              <a:rPr lang="fr-FR" sz="2200" dirty="0">
                <a:latin typeface="Arial"/>
                <a:cs typeface="Arial"/>
              </a:rPr>
              <a:t>La question ou le problème de recherche du cas d'utilisation</a:t>
            </a:r>
          </a:p>
          <a:p>
            <a:pPr lvl="1"/>
            <a:endParaRPr lang="fr-FR" sz="2200" dirty="0">
              <a:latin typeface="Arial"/>
              <a:cs typeface="Arial"/>
            </a:endParaRPr>
          </a:p>
          <a:p>
            <a:pPr lvl="1"/>
            <a:r>
              <a:rPr lang="fr-FR" sz="2200" dirty="0">
                <a:latin typeface="Arial"/>
                <a:cs typeface="Arial"/>
              </a:rPr>
              <a:t>Les paramètres de réussite utilisés</a:t>
            </a:r>
          </a:p>
          <a:p>
            <a:pPr lvl="1"/>
            <a:endParaRPr lang="fr-FR" sz="2200" dirty="0">
              <a:latin typeface="Arial"/>
              <a:cs typeface="Arial"/>
            </a:endParaRPr>
          </a:p>
          <a:p>
            <a:pPr lvl="1"/>
            <a:r>
              <a:rPr lang="fr-FR" sz="2200" dirty="0">
                <a:latin typeface="Arial"/>
                <a:cs typeface="Arial"/>
              </a:rPr>
              <a:t>La manière dont le cas d'utilisation a été conçu et mis en œuvre</a:t>
            </a:r>
          </a:p>
          <a:p>
            <a:pPr lvl="1"/>
            <a:endParaRPr lang="fr-FR" sz="2200" dirty="0">
              <a:latin typeface="Arial"/>
              <a:cs typeface="Arial"/>
            </a:endParaRPr>
          </a:p>
          <a:p>
            <a:pPr lvl="1"/>
            <a:r>
              <a:rPr lang="fr-FR" sz="2200" dirty="0">
                <a:latin typeface="Arial"/>
                <a:cs typeface="Arial"/>
              </a:rPr>
              <a:t>Les résultats du cas d'utilisation</a:t>
            </a:r>
          </a:p>
          <a:p>
            <a:endParaRPr lang="fr-FR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8580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918B0D-F626-7F6F-1E2C-55B22F34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818" y="494560"/>
            <a:ext cx="10118361" cy="924033"/>
          </a:xfrm>
        </p:spPr>
        <p:txBody>
          <a:bodyPr/>
          <a:lstStyle/>
          <a:p>
            <a:r>
              <a:rPr lang="fr-FR" dirty="0">
                <a:latin typeface="Corbel"/>
              </a:rPr>
              <a:t>Soutenir le gouvernement numérique</a:t>
            </a:r>
            <a:endParaRPr lang="fr-FR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DD61C03-BC2F-21C3-4F85-98CAD8262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236596"/>
              </p:ext>
            </p:extLst>
          </p:nvPr>
        </p:nvGraphicFramePr>
        <p:xfrm>
          <a:off x="988218" y="1297781"/>
          <a:ext cx="10211357" cy="53567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95485">
                  <a:extLst>
                    <a:ext uri="{9D8B030D-6E8A-4147-A177-3AD203B41FA5}">
                      <a16:colId xmlns:a16="http://schemas.microsoft.com/office/drawing/2014/main" val="4154891473"/>
                    </a:ext>
                  </a:extLst>
                </a:gridCol>
                <a:gridCol w="3424569">
                  <a:extLst>
                    <a:ext uri="{9D8B030D-6E8A-4147-A177-3AD203B41FA5}">
                      <a16:colId xmlns:a16="http://schemas.microsoft.com/office/drawing/2014/main" val="2922021143"/>
                    </a:ext>
                  </a:extLst>
                </a:gridCol>
                <a:gridCol w="3191303">
                  <a:extLst>
                    <a:ext uri="{9D8B030D-6E8A-4147-A177-3AD203B41FA5}">
                      <a16:colId xmlns:a16="http://schemas.microsoft.com/office/drawing/2014/main" val="1780337115"/>
                    </a:ext>
                  </a:extLst>
                </a:gridCol>
              </a:tblGrid>
              <a:tr h="581469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5B9BD5"/>
                          </a:highlight>
                          <a:latin typeface="Calibri"/>
                        </a:rPr>
                        <a:t>Ambition numérique du Canada</a:t>
                      </a:r>
                      <a:endParaRPr lang="en-US" sz="1600" b="1">
                        <a:solidFill>
                          <a:srgbClr val="FFFFFF"/>
                        </a:solidFill>
                        <a:effectLst/>
                        <a:highlight>
                          <a:srgbClr val="5B9BD5"/>
                        </a:highlight>
                      </a:endParaRPr>
                    </a:p>
                  </a:txBody>
                  <a:tcPr marL="93974" marR="93974" marT="46987" marB="46987">
                    <a:lnL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9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5B9BD5"/>
                          </a:highlight>
                          <a:latin typeface="Calibri"/>
                        </a:rPr>
                        <a:t>Politique </a:t>
                      </a:r>
                      <a:r>
                        <a:rPr lang="en-US" sz="1600" b="1" dirty="0" err="1">
                          <a:solidFill>
                            <a:srgbClr val="FFFFFF"/>
                          </a:solidFill>
                          <a:effectLst/>
                          <a:highlight>
                            <a:srgbClr val="5B9BD5"/>
                          </a:highlight>
                          <a:latin typeface="Calibri"/>
                        </a:rPr>
                        <a:t>en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5B9BD5"/>
                          </a:highlight>
                          <a:latin typeface="Calibri"/>
                        </a:rPr>
                        <a:t> matière de services et de numérique</a:t>
                      </a:r>
                    </a:p>
                  </a:txBody>
                  <a:tcPr marL="93974" marR="93974" marT="46987" marB="46987">
                    <a:lnL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9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5B9BD5"/>
                          </a:highlight>
                          <a:latin typeface="Calibri"/>
                        </a:rPr>
                        <a:t>Standards </a:t>
                      </a:r>
                      <a:r>
                        <a:rPr lang="en-US" sz="1600" b="1" dirty="0" err="1">
                          <a:solidFill>
                            <a:srgbClr val="FFFFFF"/>
                          </a:solidFill>
                          <a:effectLst/>
                          <a:highlight>
                            <a:srgbClr val="5B9BD5"/>
                          </a:highlight>
                          <a:latin typeface="Calibri"/>
                        </a:rPr>
                        <a:t>numériques</a:t>
                      </a:r>
                      <a:endParaRPr lang="en-US" sz="1600" b="1" dirty="0">
                        <a:solidFill>
                          <a:srgbClr val="FFFFFF"/>
                        </a:solidFill>
                        <a:effectLst/>
                        <a:highlight>
                          <a:srgbClr val="5B9BD5"/>
                        </a:highlight>
                        <a:latin typeface="Calibri"/>
                      </a:endParaRPr>
                    </a:p>
                  </a:txBody>
                  <a:tcPr marL="93974" marR="93974" marT="46987" marB="46987">
                    <a:lnL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9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07608"/>
                  </a:ext>
                </a:extLst>
              </a:tr>
              <a:tr h="477509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 dirty="0" err="1">
                          <a:effectLst/>
                          <a:highlight>
                            <a:srgbClr val="D2DEEF"/>
                          </a:highlight>
                        </a:rPr>
                        <a:t>Thème</a:t>
                      </a:r>
                      <a:r>
                        <a:rPr lang="en-US" sz="1600" b="1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 </a:t>
                      </a:r>
                      <a:r>
                        <a:rPr lang="en-US" sz="1600" b="1" i="0" u="none" strike="noStrike" noProof="0" dirty="0" err="1">
                          <a:effectLst/>
                          <a:highlight>
                            <a:srgbClr val="D2DEEF"/>
                          </a:highlight>
                        </a:rPr>
                        <a:t>stratégique</a:t>
                      </a:r>
                      <a:r>
                        <a:rPr lang="en-US" sz="1600" b="1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 2 : services et </a:t>
                      </a:r>
                      <a:r>
                        <a:rPr lang="en-US" sz="1600" b="1" i="0" u="none" strike="noStrike" noProof="0" dirty="0" err="1">
                          <a:effectLst/>
                          <a:highlight>
                            <a:srgbClr val="D2DEEF"/>
                          </a:highlight>
                        </a:rPr>
                        <a:t>programmes</a:t>
                      </a:r>
                      <a:r>
                        <a:rPr lang="en-US" sz="1600" b="1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 </a:t>
                      </a:r>
                      <a:r>
                        <a:rPr lang="en-US" sz="1600" b="1" i="0" u="none" strike="noStrike" noProof="0" dirty="0" err="1">
                          <a:effectLst/>
                          <a:highlight>
                            <a:srgbClr val="D2DEEF"/>
                          </a:highlight>
                        </a:rPr>
                        <a:t>numériques</a:t>
                      </a:r>
                      <a:r>
                        <a:rPr lang="en-US" sz="1600" b="1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 </a:t>
                      </a:r>
                      <a:r>
                        <a:rPr lang="en-US" sz="1600" b="1" i="0" u="none" strike="noStrike" noProof="0" dirty="0" err="1">
                          <a:effectLst/>
                          <a:highlight>
                            <a:srgbClr val="D2DEEF"/>
                          </a:highlight>
                        </a:rPr>
                        <a:t>fondés</a:t>
                      </a:r>
                      <a:r>
                        <a:rPr lang="en-US" sz="1600" b="1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 sur les données</a:t>
                      </a:r>
                      <a:endParaRPr lang="fr-FR" sz="1600"/>
                    </a:p>
                    <a:p>
                      <a:pPr marL="342900" lvl="0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...</a:t>
                      </a:r>
                      <a:r>
                        <a:rPr lang="en-US" sz="1600" b="0" i="0" u="none" strike="noStrike" noProof="0" err="1">
                          <a:effectLst/>
                          <a:highlight>
                            <a:srgbClr val="D2DEEF"/>
                          </a:highlight>
                        </a:rPr>
                        <a:t>l'exploitation</a:t>
                      </a:r>
                      <a:r>
                        <a:rPr lang="en-US" sz="1600" b="0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 du </a:t>
                      </a:r>
                      <a:r>
                        <a:rPr lang="en-US" sz="1600" b="0" i="0" u="none" strike="noStrike" noProof="0" err="1">
                          <a:effectLst/>
                          <a:highlight>
                            <a:srgbClr val="D2DEEF"/>
                          </a:highlight>
                        </a:rPr>
                        <a:t>potentiel</a:t>
                      </a:r>
                      <a:r>
                        <a:rPr lang="en-US" sz="1600" b="0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 des données nous </a:t>
                      </a:r>
                      <a:r>
                        <a:rPr lang="en-US" sz="1600" b="0" i="0" u="none" strike="noStrike" noProof="0" err="1">
                          <a:effectLst/>
                          <a:highlight>
                            <a:srgbClr val="D2DEEF"/>
                          </a:highlight>
                        </a:rPr>
                        <a:t>aidera</a:t>
                      </a:r>
                      <a:r>
                        <a:rPr lang="en-US" sz="1600" b="0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 à </a:t>
                      </a:r>
                      <a:r>
                        <a:rPr lang="en-US" sz="1600" b="0" i="0" u="none" strike="noStrike" noProof="0" err="1">
                          <a:effectLst/>
                          <a:highlight>
                            <a:srgbClr val="D2DEEF"/>
                          </a:highlight>
                        </a:rPr>
                        <a:t>améliorer</a:t>
                      </a:r>
                      <a:r>
                        <a:rPr lang="en-US" sz="1600" b="0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 les services et à prendre des </a:t>
                      </a:r>
                      <a:r>
                        <a:rPr lang="en-US" sz="1600" b="0" i="0" u="none" strike="noStrike" noProof="0" err="1">
                          <a:effectLst/>
                          <a:highlight>
                            <a:srgbClr val="D2DEEF"/>
                          </a:highlight>
                        </a:rPr>
                        <a:t>décisions</a:t>
                      </a:r>
                      <a:r>
                        <a:rPr lang="en-US" sz="1600" b="0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 </a:t>
                      </a:r>
                      <a:r>
                        <a:rPr lang="en-US" sz="1600" b="0" i="0" u="none" strike="noStrike" noProof="0" err="1">
                          <a:effectLst/>
                          <a:highlight>
                            <a:srgbClr val="D2DEEF"/>
                          </a:highlight>
                        </a:rPr>
                        <a:t>fondées</a:t>
                      </a:r>
                      <a:r>
                        <a:rPr lang="en-US" sz="1600" b="0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 sur des données </a:t>
                      </a:r>
                      <a:r>
                        <a:rPr lang="en-US" sz="1600" b="0" i="0" u="none" strike="noStrike" noProof="0" err="1">
                          <a:effectLst/>
                          <a:highlight>
                            <a:srgbClr val="D2DEEF"/>
                          </a:highlight>
                        </a:rPr>
                        <a:t>probantes</a:t>
                      </a:r>
                      <a:r>
                        <a:rPr lang="en-US" sz="1600" b="0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.</a:t>
                      </a:r>
                    </a:p>
                    <a:p>
                      <a:pPr marL="0" lvl="0" indent="0">
                        <a:buNone/>
                      </a:pPr>
                      <a:endParaRPr lang="en-US" sz="1600" b="0" i="0" u="none" strike="noStrike" noProof="0" dirty="0">
                        <a:effectLst/>
                        <a:highlight>
                          <a:srgbClr val="D2DEEF"/>
                        </a:highlight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 dirty="0" err="1">
                          <a:effectLst/>
                          <a:highlight>
                            <a:srgbClr val="D2DEEF"/>
                          </a:highlight>
                        </a:rPr>
                        <a:t>Priorité</a:t>
                      </a:r>
                      <a:r>
                        <a:rPr lang="en-US" sz="1600" b="1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 4.1 : </a:t>
                      </a:r>
                      <a:r>
                        <a:rPr lang="en-US" sz="1600" b="1" i="0" u="none" strike="noStrike" noProof="0" dirty="0" err="1">
                          <a:effectLst/>
                          <a:highlight>
                            <a:srgbClr val="D2DEEF"/>
                          </a:highlight>
                        </a:rPr>
                        <a:t>soutenir</a:t>
                      </a:r>
                      <a:r>
                        <a:rPr lang="en-US" sz="1600" b="1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 la </a:t>
                      </a:r>
                      <a:r>
                        <a:rPr lang="en-US" sz="1600" b="1" i="0" u="none" strike="noStrike" noProof="0" dirty="0" err="1">
                          <a:effectLst/>
                          <a:highlight>
                            <a:srgbClr val="D2DEEF"/>
                          </a:highlight>
                        </a:rPr>
                        <a:t>fourniture</a:t>
                      </a:r>
                      <a:r>
                        <a:rPr lang="en-US" sz="1600" b="1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 de services </a:t>
                      </a:r>
                      <a:r>
                        <a:rPr lang="en-US" sz="1600" b="1" i="0" u="none" strike="noStrike" noProof="0" dirty="0" err="1">
                          <a:effectLst/>
                          <a:highlight>
                            <a:srgbClr val="D2DEEF"/>
                          </a:highlight>
                        </a:rPr>
                        <a:t>entièrement</a:t>
                      </a:r>
                      <a:r>
                        <a:rPr lang="en-US" sz="1600" b="1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 </a:t>
                      </a:r>
                      <a:r>
                        <a:rPr lang="en-US" sz="1600" b="1" i="0" u="none" strike="noStrike" noProof="0" dirty="0" err="1">
                          <a:effectLst/>
                          <a:highlight>
                            <a:srgbClr val="D2DEEF"/>
                          </a:highlight>
                        </a:rPr>
                        <a:t>numériques</a:t>
                      </a:r>
                      <a:r>
                        <a:rPr lang="en-US" sz="1600" b="1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 </a:t>
                      </a:r>
                      <a:r>
                        <a:rPr lang="en-US" sz="1600" b="1" i="0" u="none" strike="noStrike" noProof="0" dirty="0" err="1">
                          <a:effectLst/>
                          <a:highlight>
                            <a:srgbClr val="D2DEEF"/>
                          </a:highlight>
                        </a:rPr>
                        <a:t>en</a:t>
                      </a:r>
                      <a:r>
                        <a:rPr lang="en-US" sz="1600" b="1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 </a:t>
                      </a:r>
                      <a:r>
                        <a:rPr lang="en-US" sz="1600" b="1" i="0" u="none" strike="noStrike" noProof="0" dirty="0" err="1">
                          <a:effectLst/>
                          <a:highlight>
                            <a:srgbClr val="D2DEEF"/>
                          </a:highlight>
                        </a:rPr>
                        <a:t>gérant</a:t>
                      </a:r>
                      <a:r>
                        <a:rPr lang="en-US" sz="1600" b="1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 un </a:t>
                      </a:r>
                      <a:r>
                        <a:rPr lang="en-US" sz="1600" b="1" i="0" u="none" strike="noStrike" noProof="0" dirty="0" err="1">
                          <a:effectLst/>
                          <a:highlight>
                            <a:srgbClr val="D2DEEF"/>
                          </a:highlight>
                        </a:rPr>
                        <a:t>changement</a:t>
                      </a:r>
                      <a:r>
                        <a:rPr lang="en-US" sz="1600" b="1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 de culture à </a:t>
                      </a:r>
                      <a:r>
                        <a:rPr lang="en-US" sz="1600" b="1" i="0" u="none" strike="noStrike" noProof="0" dirty="0" err="1">
                          <a:effectLst/>
                          <a:highlight>
                            <a:srgbClr val="D2DEEF"/>
                          </a:highlight>
                        </a:rPr>
                        <a:t>l'échelle</a:t>
                      </a:r>
                      <a:r>
                        <a:rPr lang="en-US" sz="1600" b="1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 du </a:t>
                      </a:r>
                      <a:r>
                        <a:rPr lang="en-US" sz="1600" b="1" i="0" u="none" strike="noStrike" noProof="0" dirty="0" err="1">
                          <a:effectLst/>
                          <a:highlight>
                            <a:srgbClr val="D2DEEF"/>
                          </a:highlight>
                        </a:rPr>
                        <a:t>gouvernement</a:t>
                      </a:r>
                      <a:endParaRPr lang="en-US" sz="1600" dirty="0"/>
                    </a:p>
                    <a:p>
                      <a:pPr marL="0" lvl="0" indent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    ...</a:t>
                      </a:r>
                      <a:r>
                        <a:rPr lang="en-US" sz="1600" b="0" i="0" u="none" strike="noStrike" noProof="0" dirty="0" err="1">
                          <a:effectLst/>
                          <a:highlight>
                            <a:srgbClr val="D2DEEF"/>
                          </a:highlight>
                        </a:rPr>
                        <a:t>en</a:t>
                      </a:r>
                      <a:r>
                        <a:rPr lang="en-US" sz="1600" b="0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 </a:t>
                      </a:r>
                      <a:r>
                        <a:rPr lang="en-US" sz="1600" b="0" i="0" u="none" strike="noStrike" noProof="0" dirty="0" err="1">
                          <a:effectLst/>
                          <a:highlight>
                            <a:srgbClr val="D2DEEF"/>
                          </a:highlight>
                        </a:rPr>
                        <a:t>adoptant</a:t>
                      </a:r>
                      <a:r>
                        <a:rPr lang="en-US" sz="1600" b="0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 </a:t>
                      </a:r>
                      <a:r>
                        <a:rPr lang="en-US" sz="1600" b="0" i="0" u="none" strike="noStrike" noProof="0" dirty="0" err="1">
                          <a:effectLst/>
                          <a:highlight>
                            <a:srgbClr val="D2DEEF"/>
                          </a:highlight>
                        </a:rPr>
                        <a:t>une</a:t>
                      </a:r>
                      <a:r>
                        <a:rPr lang="en-US" sz="1600" b="0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 </a:t>
                      </a:r>
                      <a:r>
                        <a:rPr lang="en-US" sz="1600" b="0" i="0" u="none" strike="noStrike" noProof="0" dirty="0" err="1">
                          <a:effectLst/>
                          <a:highlight>
                            <a:srgbClr val="D2DEEF"/>
                          </a:highlight>
                        </a:rPr>
                        <a:t>approche</a:t>
                      </a:r>
                      <a:r>
                        <a:rPr lang="en-US" sz="1600" b="0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 </a:t>
                      </a:r>
                      <a:r>
                        <a:rPr lang="en-US" sz="1600" b="0" i="0" u="none" strike="noStrike" noProof="0" dirty="0" err="1">
                          <a:effectLst/>
                          <a:highlight>
                            <a:srgbClr val="D2DEEF"/>
                          </a:highlight>
                        </a:rPr>
                        <a:t>d'expérimentation</a:t>
                      </a:r>
                      <a:r>
                        <a:rPr lang="en-US" sz="1600" b="0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 </a:t>
                      </a:r>
                      <a:r>
                        <a:rPr lang="en-US" sz="1600" b="0" i="0" u="none" strike="noStrike" noProof="0" dirty="0" err="1">
                          <a:effectLst/>
                          <a:highlight>
                            <a:srgbClr val="D2DEEF"/>
                          </a:highlight>
                        </a:rPr>
                        <a:t>responsable</a:t>
                      </a:r>
                      <a:r>
                        <a:rPr lang="en-US" sz="1600" b="0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, </a:t>
                      </a:r>
                      <a:r>
                        <a:rPr lang="en-US" sz="1600" b="0" i="0" u="none" strike="noStrike" noProof="0" dirty="0" err="1">
                          <a:effectLst/>
                          <a:highlight>
                            <a:srgbClr val="D2DEEF"/>
                          </a:highlight>
                        </a:rPr>
                        <a:t>dont</a:t>
                      </a:r>
                      <a:r>
                        <a:rPr lang="en-US" sz="1600" b="0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 </a:t>
                      </a:r>
                      <a:r>
                        <a:rPr lang="en-US" sz="1600" b="0" i="0" u="none" strike="noStrike" noProof="0" dirty="0" err="1">
                          <a:effectLst/>
                          <a:highlight>
                            <a:srgbClr val="D2DEEF"/>
                          </a:highlight>
                        </a:rPr>
                        <a:t>l'objectif</a:t>
                      </a:r>
                      <a:r>
                        <a:rPr lang="en-US" sz="1600" b="0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 </a:t>
                      </a:r>
                      <a:r>
                        <a:rPr lang="en-US" sz="1600" b="0" i="0" u="none" strike="noStrike" noProof="0" dirty="0" err="1">
                          <a:effectLst/>
                          <a:highlight>
                            <a:srgbClr val="D2DEEF"/>
                          </a:highlight>
                        </a:rPr>
                        <a:t>est</a:t>
                      </a:r>
                      <a:r>
                        <a:rPr lang="en-US" sz="1600" b="0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 </a:t>
                      </a:r>
                      <a:r>
                        <a:rPr lang="en-US" sz="1600" b="0" i="0" u="none" strike="noStrike" noProof="0" dirty="0" err="1">
                          <a:effectLst/>
                          <a:highlight>
                            <a:srgbClr val="D2DEEF"/>
                          </a:highlight>
                        </a:rPr>
                        <a:t>d'apprendre</a:t>
                      </a:r>
                      <a:r>
                        <a:rPr lang="en-US" sz="1600" b="0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 </a:t>
                      </a:r>
                      <a:r>
                        <a:rPr lang="en-US" sz="1600" b="0" i="0" u="none" strike="noStrike" noProof="0" dirty="0" err="1">
                          <a:effectLst/>
                          <a:highlight>
                            <a:srgbClr val="D2DEEF"/>
                          </a:highlight>
                        </a:rPr>
                        <a:t>rapidement</a:t>
                      </a:r>
                      <a:r>
                        <a:rPr lang="en-US" sz="1600" b="0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 et </a:t>
                      </a:r>
                      <a:r>
                        <a:rPr lang="en-US" sz="1600" b="0" i="0" u="none" strike="noStrike" noProof="0" dirty="0" err="1">
                          <a:effectLst/>
                          <a:highlight>
                            <a:srgbClr val="D2DEEF"/>
                          </a:highlight>
                        </a:rPr>
                        <a:t>en</a:t>
                      </a:r>
                      <a:r>
                        <a:rPr lang="en-US" sz="1600" b="0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 </a:t>
                      </a:r>
                      <a:r>
                        <a:rPr lang="en-US" sz="1600" b="0" i="0" u="none" strike="noStrike" noProof="0" dirty="0" err="1">
                          <a:effectLst/>
                          <a:highlight>
                            <a:srgbClr val="D2DEEF"/>
                          </a:highlight>
                        </a:rPr>
                        <a:t>toute</a:t>
                      </a:r>
                      <a:r>
                        <a:rPr lang="en-US" sz="1600" b="0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 </a:t>
                      </a:r>
                      <a:r>
                        <a:rPr lang="en-US" sz="1600" b="0" i="0" u="none" strike="noStrike" noProof="0" dirty="0" err="1">
                          <a:effectLst/>
                          <a:highlight>
                            <a:srgbClr val="D2DEEF"/>
                          </a:highlight>
                        </a:rPr>
                        <a:t>sécurité</a:t>
                      </a:r>
                      <a:r>
                        <a:rPr lang="en-US" sz="1600" b="0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 </a:t>
                      </a:r>
                      <a:r>
                        <a:rPr lang="en-US" sz="1600" b="0" i="0" u="none" strike="noStrike" noProof="0" dirty="0" err="1">
                          <a:effectLst/>
                          <a:highlight>
                            <a:srgbClr val="D2DEEF"/>
                          </a:highlight>
                        </a:rPr>
                        <a:t>afin</a:t>
                      </a:r>
                      <a:r>
                        <a:rPr lang="en-US" sz="1600" b="0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 de </a:t>
                      </a:r>
                      <a:r>
                        <a:rPr lang="en-US" sz="1600" b="0" i="0" u="none" strike="noStrike" noProof="0" dirty="0" err="1">
                          <a:effectLst/>
                          <a:highlight>
                            <a:srgbClr val="D2DEEF"/>
                          </a:highlight>
                        </a:rPr>
                        <a:t>réduire</a:t>
                      </a:r>
                      <a:r>
                        <a:rPr lang="en-US" sz="1600" b="0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 les </a:t>
                      </a:r>
                      <a:r>
                        <a:rPr lang="en-US" sz="1600" b="0" i="0" u="none" strike="noStrike" noProof="0" dirty="0" err="1">
                          <a:effectLst/>
                          <a:highlight>
                            <a:srgbClr val="D2DEEF"/>
                          </a:highlight>
                        </a:rPr>
                        <a:t>risques</a:t>
                      </a:r>
                      <a:r>
                        <a:rPr lang="en-US" sz="1600" b="0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 au plus </a:t>
                      </a:r>
                      <a:r>
                        <a:rPr lang="en-US" sz="1600" b="0" i="0" u="none" strike="noStrike" noProof="0" dirty="0" err="1">
                          <a:effectLst/>
                          <a:highlight>
                            <a:srgbClr val="D2DEEF"/>
                          </a:highlight>
                        </a:rPr>
                        <a:t>tôt</a:t>
                      </a:r>
                      <a:r>
                        <a:rPr lang="en-US" sz="1600" b="0" i="0" u="none" strike="noStrike" noProof="0" dirty="0">
                          <a:effectLst/>
                          <a:highlight>
                            <a:srgbClr val="D2DEEF"/>
                          </a:highlight>
                        </a:rPr>
                        <a:t>.</a:t>
                      </a:r>
                      <a:endParaRPr lang="en-US" sz="1600" dirty="0">
                        <a:effectLst/>
                        <a:highlight>
                          <a:srgbClr val="D2DEEF"/>
                        </a:highlight>
                        <a:latin typeface="Calibri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600" b="0" i="0" u="none" strike="noStrike" noProof="0" dirty="0">
                        <a:effectLst/>
                        <a:highlight>
                          <a:srgbClr val="D2DEEF"/>
                        </a:highlight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effectLst/>
                        <a:highlight>
                          <a:srgbClr val="D2DEEF"/>
                        </a:highlight>
                        <a:latin typeface="Calibri"/>
                      </a:endParaRPr>
                    </a:p>
                  </a:txBody>
                  <a:tcPr marL="93974" marR="93974" marT="46987" marB="46987">
                    <a:lnL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9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La politique </a:t>
                      </a:r>
                      <a:r>
                        <a:rPr lang="en-US" sz="16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en</a:t>
                      </a:r>
                      <a:r>
                        <a:rPr lang="en-US" sz="16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 matière de services et de numérique fait </a:t>
                      </a:r>
                      <a:r>
                        <a:rPr lang="en-US" sz="16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progresser</a:t>
                      </a:r>
                      <a:r>
                        <a:rPr lang="en-US" sz="16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 la prestation de services et </a:t>
                      </a:r>
                      <a:r>
                        <a:rPr lang="en-US" sz="16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l'efficacité</a:t>
                      </a:r>
                      <a:r>
                        <a:rPr lang="en-US" sz="16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 des </a:t>
                      </a:r>
                      <a:r>
                        <a:rPr lang="en-US" sz="16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opérations</a:t>
                      </a:r>
                      <a:r>
                        <a:rPr lang="en-US" sz="16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 </a:t>
                      </a:r>
                      <a:r>
                        <a:rPr lang="en-US" sz="16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gouvernementales</a:t>
                      </a:r>
                      <a:endParaRPr lang="fr-FR" dirty="0" err="1"/>
                    </a:p>
                    <a:p>
                      <a:pPr lvl="0">
                        <a:buNone/>
                      </a:pPr>
                      <a:endParaRPr lang="en-US" sz="1600" dirty="0">
                        <a:effectLst/>
                        <a:highlight>
                          <a:srgbClr val="D2DEEF"/>
                        </a:highlight>
                        <a:latin typeface="Calibri"/>
                      </a:endParaRPr>
                    </a:p>
                    <a:p>
                      <a:pPr rtl="0" fontAlgn="base"/>
                      <a:r>
                        <a:rPr lang="en-US" sz="1600" b="1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Point 4.1.3.8 </a:t>
                      </a:r>
                      <a:endParaRPr lang="en-US" sz="1600" dirty="0">
                        <a:effectLst/>
                        <a:highlight>
                          <a:srgbClr val="D2DEEF"/>
                        </a:highlight>
                        <a:latin typeface="Calibri"/>
                      </a:endParaRPr>
                    </a:p>
                    <a:p>
                      <a:pPr marL="342900" lvl="0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Les </a:t>
                      </a:r>
                      <a:r>
                        <a:rPr lang="en-US" sz="16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administrateurs</a:t>
                      </a:r>
                      <a:r>
                        <a:rPr lang="en-US" sz="16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 </a:t>
                      </a:r>
                      <a:r>
                        <a:rPr lang="en-US" sz="16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généraux</a:t>
                      </a:r>
                      <a:r>
                        <a:rPr lang="en-US" sz="16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 </a:t>
                      </a:r>
                      <a:r>
                        <a:rPr lang="en-US" sz="16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sont</a:t>
                      </a:r>
                      <a:r>
                        <a:rPr lang="en-US" sz="16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 chargés de </a:t>
                      </a:r>
                      <a:r>
                        <a:rPr lang="en-US" sz="16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soutenir</a:t>
                      </a:r>
                      <a:r>
                        <a:rPr lang="en-US" sz="16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 </a:t>
                      </a:r>
                      <a:r>
                        <a:rPr lang="en-US" sz="16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l'innovation</a:t>
                      </a:r>
                      <a:r>
                        <a:rPr lang="en-US" sz="16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 et </a:t>
                      </a:r>
                      <a:r>
                        <a:rPr lang="en-US" sz="16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l'expérimentation</a:t>
                      </a:r>
                      <a:r>
                        <a:rPr lang="en-US" sz="16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 </a:t>
                      </a:r>
                      <a:r>
                        <a:rPr lang="en-US" sz="16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en</a:t>
                      </a:r>
                      <a:r>
                        <a:rPr lang="en-US" sz="16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 matière de conception et de prestation de services, </a:t>
                      </a:r>
                      <a:r>
                        <a:rPr lang="en-US" sz="16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d'informations</a:t>
                      </a:r>
                      <a:r>
                        <a:rPr lang="en-US" sz="16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, de données, de TI et de </a:t>
                      </a:r>
                      <a:r>
                        <a:rPr lang="en-US" sz="16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cybersécurité</a:t>
                      </a:r>
                      <a:r>
                        <a:rPr lang="en-US" sz="16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.</a:t>
                      </a:r>
                    </a:p>
                  </a:txBody>
                  <a:tcPr marL="93974" marR="93974" marT="46987" marB="46987">
                    <a:lnL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9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 b="1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Concevoir</a:t>
                      </a:r>
                      <a:r>
                        <a:rPr lang="en-US" sz="1600" b="1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 avec les </a:t>
                      </a:r>
                      <a:r>
                        <a:rPr lang="en-US" sz="1600" b="1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utilisateurs</a:t>
                      </a:r>
                    </a:p>
                    <a:p>
                      <a:pPr marL="342900" lvl="0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Procéder</a:t>
                      </a:r>
                      <a:r>
                        <a:rPr lang="en-US" sz="16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 à des </a:t>
                      </a:r>
                      <a:r>
                        <a:rPr lang="en-US" sz="16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essais</a:t>
                      </a:r>
                      <a:r>
                        <a:rPr lang="en-US" sz="16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 </a:t>
                      </a:r>
                      <a:r>
                        <a:rPr lang="en-US" sz="16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continus</a:t>
                      </a:r>
                      <a:r>
                        <a:rPr lang="en-US" sz="16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 avec les </a:t>
                      </a:r>
                      <a:r>
                        <a:rPr lang="en-US" sz="16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utilisateurs</a:t>
                      </a:r>
                      <a:r>
                        <a:rPr lang="en-US" sz="16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 pour </a:t>
                      </a:r>
                      <a:r>
                        <a:rPr lang="en-US" sz="16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orienter</a:t>
                      </a:r>
                      <a:r>
                        <a:rPr lang="en-US" sz="16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 la conception et le </a:t>
                      </a:r>
                      <a:r>
                        <a:rPr lang="en-US" sz="16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développement</a:t>
                      </a:r>
                      <a:r>
                        <a:rPr lang="en-US" sz="16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.</a:t>
                      </a:r>
                    </a:p>
                    <a:p>
                      <a:pPr marL="0" lvl="0" indent="0">
                        <a:buNone/>
                      </a:pPr>
                      <a:endParaRPr lang="en-US" sz="1600" dirty="0">
                        <a:effectLst/>
                        <a:highlight>
                          <a:srgbClr val="D2DEEF"/>
                        </a:highlight>
                        <a:latin typeface="Calibri"/>
                      </a:endParaRPr>
                    </a:p>
                    <a:p>
                      <a:pPr rtl="0" fontAlgn="base"/>
                      <a:r>
                        <a:rPr lang="en-US" sz="1600" b="1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Itérer</a:t>
                      </a:r>
                      <a:r>
                        <a:rPr lang="en-US" sz="1600" b="1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 et </a:t>
                      </a:r>
                      <a:r>
                        <a:rPr lang="en-US" sz="1600" b="1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améliorer</a:t>
                      </a:r>
                      <a:r>
                        <a:rPr lang="en-US" sz="1600" b="1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fréquemment</a:t>
                      </a:r>
                      <a:endParaRPr lang="en-US" sz="1600" dirty="0" err="1">
                        <a:effectLst/>
                        <a:highlight>
                          <a:srgbClr val="D2DEEF"/>
                        </a:highlight>
                        <a:latin typeface="Calibri"/>
                      </a:endParaRPr>
                    </a:p>
                    <a:p>
                      <a:pPr marL="342900" lvl="0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Développer</a:t>
                      </a:r>
                      <a:r>
                        <a:rPr lang="en-US" sz="16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 des services </a:t>
                      </a:r>
                      <a:r>
                        <a:rPr lang="en-US" sz="16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en</a:t>
                      </a:r>
                      <a:r>
                        <a:rPr lang="en-US" sz="16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 </a:t>
                      </a:r>
                      <a:r>
                        <a:rPr lang="en-US" sz="16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utilisants</a:t>
                      </a:r>
                      <a:r>
                        <a:rPr lang="en-US" sz="16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 des </a:t>
                      </a:r>
                      <a:r>
                        <a:rPr lang="en-US" sz="16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méthodes</a:t>
                      </a:r>
                      <a:r>
                        <a:rPr lang="en-US" sz="16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 </a:t>
                      </a:r>
                      <a:r>
                        <a:rPr lang="en-US" sz="16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agiles</a:t>
                      </a:r>
                      <a:r>
                        <a:rPr lang="en-US" sz="16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, </a:t>
                      </a:r>
                      <a:r>
                        <a:rPr lang="en-US" sz="16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itératives</a:t>
                      </a:r>
                      <a:r>
                        <a:rPr lang="en-US" sz="16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 et </a:t>
                      </a:r>
                      <a:r>
                        <a:rPr lang="en-US" sz="16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centrées</a:t>
                      </a:r>
                      <a:r>
                        <a:rPr lang="en-US" sz="16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 sur </a:t>
                      </a:r>
                      <a:r>
                        <a:rPr lang="en-US" sz="16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l'utilisateur</a:t>
                      </a:r>
                    </a:p>
                    <a:p>
                      <a:pPr marL="342900" lvl="0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Améliorer</a:t>
                      </a:r>
                      <a:r>
                        <a:rPr lang="en-US" sz="16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 </a:t>
                      </a:r>
                      <a:r>
                        <a:rPr lang="en-US" sz="16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continuellement</a:t>
                      </a:r>
                      <a:r>
                        <a:rPr lang="en-US" sz="16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 </a:t>
                      </a:r>
                      <a:r>
                        <a:rPr lang="en-US" sz="16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en</a:t>
                      </a:r>
                      <a:r>
                        <a:rPr lang="en-US" sz="16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 </a:t>
                      </a:r>
                      <a:r>
                        <a:rPr lang="en-US" sz="16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réponse</a:t>
                      </a:r>
                      <a:r>
                        <a:rPr lang="en-US" sz="16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 aux </a:t>
                      </a:r>
                      <a:r>
                        <a:rPr lang="en-US" sz="16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besoins</a:t>
                      </a:r>
                      <a:r>
                        <a:rPr lang="en-US" sz="16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 des </a:t>
                      </a:r>
                      <a:r>
                        <a:rPr lang="en-US" sz="16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utilisateurs</a:t>
                      </a:r>
                      <a:r>
                        <a:rPr lang="en-US" sz="16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.</a:t>
                      </a:r>
                    </a:p>
                    <a:p>
                      <a:pPr marL="342900" lvl="0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Essayez</a:t>
                      </a:r>
                      <a:r>
                        <a:rPr lang="en-US" sz="16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 de </a:t>
                      </a:r>
                      <a:r>
                        <a:rPr lang="en-US" sz="16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nouvelles</a:t>
                      </a:r>
                      <a:r>
                        <a:rPr lang="en-US" sz="16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 choses, </a:t>
                      </a:r>
                      <a:r>
                        <a:rPr lang="en-US" sz="16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commencez</a:t>
                      </a:r>
                      <a:r>
                        <a:rPr lang="en-US" sz="16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 petit et </a:t>
                      </a:r>
                      <a:r>
                        <a:rPr lang="en-US" sz="1600" dirty="0" err="1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augmentez</a:t>
                      </a:r>
                      <a:r>
                        <a:rPr lang="en-US" sz="1600" dirty="0">
                          <a:effectLst/>
                          <a:highlight>
                            <a:srgbClr val="D2DEEF"/>
                          </a:highlight>
                          <a:latin typeface="Calibri"/>
                        </a:rPr>
                        <a:t>.</a:t>
                      </a:r>
                    </a:p>
                  </a:txBody>
                  <a:tcPr marL="93974" marR="93974" marT="46987" marB="46987">
                    <a:lnL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9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65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57583"/>
      </p:ext>
    </p:extLst>
  </p:cSld>
  <p:clrMapOvr>
    <a:masterClrMapping/>
  </p:clrMapOvr>
</p:sld>
</file>

<file path=ppt/theme/theme1.xml><?xml version="1.0" encoding="utf-8"?>
<a:theme xmlns:a="http://schemas.openxmlformats.org/drawingml/2006/main" name="Principal Publisher creative approac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ncipal Publisher creative approach" id="{66DFEE90-A993-48DA-8147-6B2DEB6D47BF}" vid="{5A6E185C-131C-48CD-BEB6-AD5F3D3B7DF9}"/>
    </a:ext>
  </a:extLst>
</a:theme>
</file>

<file path=ppt/theme/theme2.xml><?xml version="1.0" encoding="utf-8"?>
<a:theme xmlns:a="http://schemas.openxmlformats.org/drawingml/2006/main" name="Principal Publisher creative approac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ncipal Publisher creative approach" id="{66DFEE90-A993-48DA-8147-6B2DEB6D47BF}" vid="{5A6E185C-131C-48CD-BEB6-AD5F3D3B7D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B994A0B92FB0479DBA26C9996A8A09" ma:contentTypeVersion="34" ma:contentTypeDescription="Create a new document." ma:contentTypeScope="" ma:versionID="185a3d8a3956ef9dc15a51854e3ee88b">
  <xsd:schema xmlns:xsd="http://www.w3.org/2001/XMLSchema" xmlns:xs="http://www.w3.org/2001/XMLSchema" xmlns:p="http://schemas.microsoft.com/office/2006/metadata/properties" xmlns:ns2="a522bf8f-c9fb-4a27-a743-a5b91f6ecc10" xmlns:ns3="16ae990d-cc4b-4634-8c8f-e8cf67732c6a" xmlns:ns4="f76aaf80-9812-406c-9dd3-ccb851cf3a75" targetNamespace="http://schemas.microsoft.com/office/2006/metadata/properties" ma:root="true" ma:fieldsID="ca27a800169ccf5dc736a98c11d6e0b6" ns2:_="" ns3:_="" ns4:_="">
    <xsd:import namespace="a522bf8f-c9fb-4a27-a743-a5b91f6ecc10"/>
    <xsd:import namespace="16ae990d-cc4b-4634-8c8f-e8cf67732c6a"/>
    <xsd:import namespace="f76aaf80-9812-406c-9dd3-ccb851cf3a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4:Email_x005f_x0020_To" minOccurs="0"/>
                <xsd:element ref="ns4:Email_x005f_x0020_From" minOccurs="0"/>
                <xsd:element ref="ns4:Email_x005f_x0020_Subject" minOccurs="0"/>
                <xsd:element ref="ns4:Email_x005f_x0020_Conversation_x005f_x0020_Topic" minOccurs="0"/>
                <xsd:element ref="ns4:Email_x005f_x0020_CC" minOccurs="0"/>
                <xsd:element ref="ns4:Email_x005f_x0020_Date" minOccurs="0"/>
                <xsd:element ref="ns4:Email_x005f_x0020_Attachments" minOccurs="0"/>
                <xsd:element ref="ns3:_dlc_DocId" minOccurs="0"/>
                <xsd:element ref="ns3:_dlc_DocIdUrl" minOccurs="0"/>
                <xsd:element ref="ns3:_dlc_DocIdPersistId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22bf8f-c9fb-4a27-a743-a5b91f6ecc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fa6f064-5af2-4239-ab23-685642d595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3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3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e990d-cc4b-4634-8c8f-e8cf67732c6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3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6aaf80-9812-406c-9dd3-ccb851cf3a75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25cb1838-5a46-483e-a98a-5f8ab89d7c02}" ma:internalName="TaxCatchAll" ma:showField="CatchAllData" ma:web="16ae990d-cc4b-4634-8c8f-e8cf67732c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mail_x005f_x0020_To" ma:index="23" nillable="true" ma:displayName="Email To" ma:description="Email To" ma:hidden="true" ma:internalName="Email_x0020_To" ma:readOnly="false">
      <xsd:simpleType>
        <xsd:restriction base="dms:Text">
          <xsd:maxLength value="255"/>
        </xsd:restriction>
      </xsd:simpleType>
    </xsd:element>
    <xsd:element name="Email_x005f_x0020_From" ma:index="24" nillable="true" ma:displayName="Email From" ma:description="Email From" ma:hidden="true" ma:internalName="Email_x0020_From" ma:readOnly="false">
      <xsd:simpleType>
        <xsd:restriction base="dms:Text">
          <xsd:maxLength value="255"/>
        </xsd:restriction>
      </xsd:simpleType>
    </xsd:element>
    <xsd:element name="Email_x005f_x0020_Subject" ma:index="25" nillable="true" ma:displayName="Email Subject" ma:description="Email Subject" ma:hidden="true" ma:internalName="Email_x0020_Subject" ma:readOnly="false">
      <xsd:simpleType>
        <xsd:restriction base="dms:Text">
          <xsd:maxLength value="255"/>
        </xsd:restriction>
      </xsd:simpleType>
    </xsd:element>
    <xsd:element name="Email_x005f_x0020_Conversation_x005f_x0020_Topic" ma:index="26" nillable="true" ma:displayName="Email Conversation Topic" ma:description="Email Conversation Topic" ma:hidden="true" ma:internalName="Email_x0020_Conversation_x0020_Topic" ma:readOnly="false">
      <xsd:simpleType>
        <xsd:restriction base="dms:Text">
          <xsd:maxLength value="255"/>
        </xsd:restriction>
      </xsd:simpleType>
    </xsd:element>
    <xsd:element name="Email_x005f_x0020_CC" ma:index="27" nillable="true" ma:displayName="Email CC" ma:description="Email CC" ma:hidden="true" ma:internalName="Email_x0020_CC" ma:readOnly="false">
      <xsd:simpleType>
        <xsd:restriction base="dms:Text">
          <xsd:maxLength value="255"/>
        </xsd:restriction>
      </xsd:simpleType>
    </xsd:element>
    <xsd:element name="Email_x005f_x0020_Date" ma:index="28" nillable="true" ma:displayName="Email Date" ma:description="Email Date" ma:format="DateOnly" ma:hidden="true" ma:internalName="Email_x0020_Date" ma:readOnly="false">
      <xsd:simpleType>
        <xsd:restriction base="dms:DateTime"/>
      </xsd:simpleType>
    </xsd:element>
    <xsd:element name="Email_x005f_x0020_Attachments" ma:index="29" nillable="true" ma:displayName="Email Attachments" ma:description="Email Attachments" ma:hidden="true" ma:internalName="Email_x0020_Attachments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_x005f_x0020_Date xmlns="f76aaf80-9812-406c-9dd3-ccb851cf3a75" xsi:nil="true"/>
    <Email_x005f_x0020_Attachments xmlns="f76aaf80-9812-406c-9dd3-ccb851cf3a75" xsi:nil="true"/>
    <lcf76f155ced4ddcb4097134ff3c332f xmlns="a522bf8f-c9fb-4a27-a743-a5b91f6ecc10">
      <Terms xmlns="http://schemas.microsoft.com/office/infopath/2007/PartnerControls"/>
    </lcf76f155ced4ddcb4097134ff3c332f>
    <Email_x005f_x0020_From xmlns="f76aaf80-9812-406c-9dd3-ccb851cf3a75" xsi:nil="true"/>
    <Email_x005f_x0020_To xmlns="f76aaf80-9812-406c-9dd3-ccb851cf3a75" xsi:nil="true"/>
    <Email_x005f_x0020_Subject xmlns="f76aaf80-9812-406c-9dd3-ccb851cf3a75" xsi:nil="true"/>
    <Email_x005f_x0020_Conversation_x005f_x0020_Topic xmlns="f76aaf80-9812-406c-9dd3-ccb851cf3a75" xsi:nil="true"/>
    <Email_x005f_x0020_CC xmlns="f76aaf80-9812-406c-9dd3-ccb851cf3a75" xsi:nil="true"/>
    <TaxCatchAll xmlns="f76aaf80-9812-406c-9dd3-ccb851cf3a75" xsi:nil="true"/>
    <_dlc_DocId xmlns="16ae990d-cc4b-4634-8c8f-e8cf67732c6a">U5XESX53V6WD-1278939039-29898</_dlc_DocId>
    <_dlc_DocIdUrl xmlns="16ae990d-cc4b-4634-8c8f-e8cf67732c6a">
      <Url>https://014gc.sharepoint.com/sites/BU7203758/_layouts/15/DocIdRedir.aspx?ID=U5XESX53V6WD-1278939039-29898</Url>
      <Description>U5XESX53V6WD-1278939039-29898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58B4A66-5D0E-43A0-9789-BFDAFBA2DD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22bf8f-c9fb-4a27-a743-a5b91f6ecc10"/>
    <ds:schemaRef ds:uri="16ae990d-cc4b-4634-8c8f-e8cf67732c6a"/>
    <ds:schemaRef ds:uri="f76aaf80-9812-406c-9dd3-ccb851cf3a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798962-3A18-4440-8C4F-0459739DD46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  <ds:schemaRef ds:uri="a522bf8f-c9fb-4a27-a743-a5b91f6ecc10"/>
    <ds:schemaRef ds:uri="http://schemas.microsoft.com/office/2006/documentManagement/types"/>
    <ds:schemaRef ds:uri="http://schemas.microsoft.com/office/infopath/2007/PartnerControls"/>
    <ds:schemaRef ds:uri="16ae990d-cc4b-4634-8c8f-e8cf67732c6a"/>
    <ds:schemaRef ds:uri="f76aaf80-9812-406c-9dd3-ccb851cf3a75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ADA1A84-D129-4BDA-9609-96661CD77DC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2E1FBE2-8C92-47AA-BCDC-2554BEC87B4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876</Words>
  <Application>Microsoft Office PowerPoint</Application>
  <PresentationFormat>Widescreen</PresentationFormat>
  <Paragraphs>106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Corbel</vt:lpstr>
      <vt:lpstr>Corbel Light</vt:lpstr>
      <vt:lpstr>Principal Publisher creative approach</vt:lpstr>
      <vt:lpstr>Principal Publisher creative approach</vt:lpstr>
      <vt:lpstr>Service de tests A/B et personnalisation  (Adobe Target)</vt:lpstr>
      <vt:lpstr>Aperçu</vt:lpstr>
      <vt:lpstr>Adobe Target L'outil du GC pour les tests A/B et la personnalisation</vt:lpstr>
      <vt:lpstr>Qu'est-ce que la personnalisation?</vt:lpstr>
      <vt:lpstr>Que sont les tests A/B?</vt:lpstr>
      <vt:lpstr>Comment fonctionnent les tests A/B</vt:lpstr>
      <vt:lpstr>Exemple: Mon dossier Service Canada Demander un code d'accès personnel</vt:lpstr>
      <vt:lpstr>Exemples</vt:lpstr>
      <vt:lpstr>Soutenir le gouvernement numérique</vt:lpstr>
      <vt:lpstr>À propos du service </vt:lpstr>
      <vt:lpstr>Contactez-nous!</vt:lpstr>
    </vt:vector>
  </TitlesOfParts>
  <Company>Gouvernement du Canada - Government of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Gregor, Lauren J [NC]</dc:creator>
  <cp:lastModifiedBy>Rob Boudreau</cp:lastModifiedBy>
  <cp:revision>285</cp:revision>
  <dcterms:created xsi:type="dcterms:W3CDTF">2024-04-16T17:14:23Z</dcterms:created>
  <dcterms:modified xsi:type="dcterms:W3CDTF">2024-05-08T18:11:31Z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0x010100C5B994A0B92FB0479DBA26C9996A8A09</vt:lpwstr>
  </property>
  <property fmtid="{D5CDD505-2E9C-101B-9397-08002B2CF9AE}" pid="3" name="_dlc_DocIdItemGuid">
    <vt:lpwstr>89a897d6-c2d6-4fea-b409-a0cdb5d53ee1</vt:lpwstr>
  </property>
  <property fmtid="{D5CDD505-2E9C-101B-9397-08002B2CF9AE}" pid="4" name="MediaServiceImageTags">
    <vt:lpwstr/>
  </property>
</Properties>
</file>