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4" r:id="rId3"/>
    <p:sldId id="265" r:id="rId4"/>
    <p:sldId id="263"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3B59CE6B-77D1-4CEA-9F58-B1E3E1124A34}">
          <p14:sldIdLst>
            <p14:sldId id="257"/>
            <p14:sldId id="264"/>
            <p14:sldId id="265"/>
          </p14:sldIdLst>
        </p14:section>
        <p14:section name="Posters / Affiches" id="{27F35A91-BFB7-44FD-A6EB-6281FEE1382F}">
          <p14:sldIdLst>
            <p14:sldId id="263"/>
            <p14:sldId id="259"/>
            <p14:sldId id="261"/>
            <p14:sldId id="2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2E8466-83BB-6317-73B9-A51F2FE0BC10}" name="Pare, Carine (SPAC/PSPC) (elle-la / she-her)" initials="PC((l/sh" userId="S::Carine.Pare@tpsgc-pwgsc.gc.ca::71f88b2f-db4c-4269-9577-1025f7fc6543" providerId="AD"/>
  <p188:author id="{0725D58D-19FC-2C41-5C3A-CFBED0122820}" name="Genereux, Sophie (SPAC/PSPC) (elle-la / she-her)" initials="GS((l/sh" userId="S::Sophie.Genereux@tpsgc-pwgsc.gc.ca::fb217e55-5cbd-4b07-9ec1-a590548adf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D9E3"/>
    <a:srgbClr val="CAC2BA"/>
    <a:srgbClr val="F1F2ED"/>
    <a:srgbClr val="7C7471"/>
    <a:srgbClr val="8E8E8E"/>
    <a:srgbClr val="AEAEAE"/>
    <a:srgbClr val="3B3838"/>
    <a:srgbClr val="6D6D6D"/>
    <a:srgbClr val="C4870C"/>
    <a:srgbClr val="6AA2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5" autoAdjust="0"/>
    <p:restoredTop sz="94543" autoAdjust="0"/>
  </p:normalViewPr>
  <p:slideViewPr>
    <p:cSldViewPr snapToGrid="0">
      <p:cViewPr varScale="1">
        <p:scale>
          <a:sx n="104" d="100"/>
          <a:sy n="104" d="100"/>
        </p:scale>
        <p:origin x="804"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4BAEF-2905-41D5-A91B-BF97A4AD45A7}" type="datetimeFigureOut">
              <a:rPr lang="en-CA" smtClean="0"/>
              <a:t>2025-08-14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AC91B-13D0-4577-B25F-6C8B5D0F57E0}" type="slidenum">
              <a:rPr lang="en-CA" smtClean="0"/>
              <a:t>‹#›</a:t>
            </a:fld>
            <a:endParaRPr lang="en-CA"/>
          </a:p>
        </p:txBody>
      </p:sp>
    </p:spTree>
    <p:extLst>
      <p:ext uri="{BB962C8B-B14F-4D97-AF65-F5344CB8AC3E}">
        <p14:creationId xmlns:p14="http://schemas.microsoft.com/office/powerpoint/2010/main" val="71784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FAC91B-13D0-4577-B25F-6C8B5D0F57E0}" type="slidenum">
              <a:rPr lang="en-CA" smtClean="0"/>
              <a:t>7</a:t>
            </a:fld>
            <a:endParaRPr lang="en-CA"/>
          </a:p>
        </p:txBody>
      </p:sp>
    </p:spTree>
    <p:extLst>
      <p:ext uri="{BB962C8B-B14F-4D97-AF65-F5344CB8AC3E}">
        <p14:creationId xmlns:p14="http://schemas.microsoft.com/office/powerpoint/2010/main" val="286359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320-2FD2-A04F-7CF0-41B04E8AB4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9E0832A-B57C-7B6E-3282-9BC5D633F0C1}"/>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D92FAE1-7A27-2D16-1F81-7D0D9B927021}"/>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5" name="Footer Placeholder 4">
            <a:extLst>
              <a:ext uri="{FF2B5EF4-FFF2-40B4-BE49-F238E27FC236}">
                <a16:creationId xmlns:a16="http://schemas.microsoft.com/office/drawing/2014/main" id="{574B396D-2301-49F7-3E29-866B34A02C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1C725CE-B82F-2DD9-0816-8D7ED4AB91BB}"/>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116259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99C0-FCE9-F52A-A332-AA58470A630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1C68446-1618-7A7C-F20E-0CEB2791EE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4C0645-44F1-415A-9C85-2DD10A585103}"/>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5" name="Footer Placeholder 4">
            <a:extLst>
              <a:ext uri="{FF2B5EF4-FFF2-40B4-BE49-F238E27FC236}">
                <a16:creationId xmlns:a16="http://schemas.microsoft.com/office/drawing/2014/main" id="{69615F3E-D6F6-9330-ACF1-06746D1EFB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DC1A2B-E057-BCA1-D720-62BE4E465A59}"/>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5374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E5033-32CA-3A31-614A-90F0E7FEA14C}"/>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0347F4-67AD-ABB5-4030-B7AE25141ABB}"/>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EDCAC47-A656-A76B-4ED7-B20510A65281}"/>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5" name="Footer Placeholder 4">
            <a:extLst>
              <a:ext uri="{FF2B5EF4-FFF2-40B4-BE49-F238E27FC236}">
                <a16:creationId xmlns:a16="http://schemas.microsoft.com/office/drawing/2014/main" id="{AA16A91F-DB85-25E7-BC43-E0A178DBA3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DD34DB6-1105-9DC2-355C-A695584CCC2C}"/>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2722685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F1E2-ADC9-3785-55AF-6D4AA07C2D4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54F993B-C23F-C55F-B292-221E8487D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F451B9D-3CA8-39BB-A7A5-EC142BD05FF3}"/>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5" name="Footer Placeholder 4">
            <a:extLst>
              <a:ext uri="{FF2B5EF4-FFF2-40B4-BE49-F238E27FC236}">
                <a16:creationId xmlns:a16="http://schemas.microsoft.com/office/drawing/2014/main" id="{6AB7ACD8-481C-275E-3F8C-F1302009F5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731A23-F6B5-ADF7-5F61-E0D2BEA6E806}"/>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4167643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2A39-E499-039D-3455-E6192D6287BC}"/>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E0E46B6-A321-3EA9-96EF-6A53DFEDEF1E}"/>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7559F1-E76D-F03D-BAEC-73756F276BCC}"/>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5" name="Footer Placeholder 4">
            <a:extLst>
              <a:ext uri="{FF2B5EF4-FFF2-40B4-BE49-F238E27FC236}">
                <a16:creationId xmlns:a16="http://schemas.microsoft.com/office/drawing/2014/main" id="{D7EE7F25-9184-E7F7-B0C5-CD9F8C3CDF1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BFE7E8-5BFD-649E-A819-464CBA06272E}"/>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279857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39DE-6B07-7341-00A3-E7A9E5C3F46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00BB3F7-6772-3B3C-0FDF-CE78C6CCED99}"/>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2553E8D-466E-EEC1-8F5E-8CCF0D930125}"/>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3674840-9AF9-B761-717F-EFDF06E275E3}"/>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6" name="Footer Placeholder 5">
            <a:extLst>
              <a:ext uri="{FF2B5EF4-FFF2-40B4-BE49-F238E27FC236}">
                <a16:creationId xmlns:a16="http://schemas.microsoft.com/office/drawing/2014/main" id="{279A567C-14B8-700D-8635-44EEEFE803B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B590C6C-F0C3-CAC3-64FD-8820E0A6C5BC}"/>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195586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23F4-4258-7778-7382-E7C77B812751}"/>
              </a:ext>
            </a:extLst>
          </p:cNvPr>
          <p:cNvSpPr>
            <a:spLocks noGrp="1"/>
          </p:cNvSpPr>
          <p:nvPr>
            <p:ph type="title"/>
          </p:nvPr>
        </p:nvSpPr>
        <p:spPr>
          <a:xfrm>
            <a:off x="839789"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80915E9-9D2F-4593-FBE0-E7A61D41C9B0}"/>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BE516D-CEEA-BBCA-EA69-06EBA8BF019D}"/>
              </a:ext>
            </a:extLst>
          </p:cNvPr>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DD67F19-57E1-A5B0-AAC1-E87181573629}"/>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B4D611-EF8C-761E-FACE-2CF25F7D1EBE}"/>
              </a:ext>
            </a:extLst>
          </p:cNvPr>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43A5129-EDDA-6494-56D9-A8F73E93E2D7}"/>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8" name="Footer Placeholder 7">
            <a:extLst>
              <a:ext uri="{FF2B5EF4-FFF2-40B4-BE49-F238E27FC236}">
                <a16:creationId xmlns:a16="http://schemas.microsoft.com/office/drawing/2014/main" id="{DB825946-A54F-8B81-45C1-E8B14870699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8780BA0-56CA-01B8-3183-243F1BA6C690}"/>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37250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4329-C192-94A1-B3D3-951CD9174A5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6463447-2EFD-616E-2F7A-824BDAE59911}"/>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4" name="Footer Placeholder 3">
            <a:extLst>
              <a:ext uri="{FF2B5EF4-FFF2-40B4-BE49-F238E27FC236}">
                <a16:creationId xmlns:a16="http://schemas.microsoft.com/office/drawing/2014/main" id="{643D6332-6BBF-0503-E69D-FB7C4BD28C5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EF291CA-4846-0B27-9C78-D2DA9FAFACBC}"/>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43094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81F6D-88BA-23A9-C88E-8A81B5434CE4}"/>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3" name="Footer Placeholder 2">
            <a:extLst>
              <a:ext uri="{FF2B5EF4-FFF2-40B4-BE49-F238E27FC236}">
                <a16:creationId xmlns:a16="http://schemas.microsoft.com/office/drawing/2014/main" id="{14446478-5A04-B15D-0F42-3178ABED47F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CAFEFF8-16DC-0D4A-5063-36C6E11C7F77}"/>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158819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3AA5-11B8-C4B1-03B7-80015CA418DC}"/>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0839E9-F7A9-10EF-97B0-9E2E4C154E07}"/>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FC19F4B-A91A-4F9C-C303-0B947C3B1C7F}"/>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3EDFD798-9A01-3BFA-9933-57C4176A9865}"/>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6" name="Footer Placeholder 5">
            <a:extLst>
              <a:ext uri="{FF2B5EF4-FFF2-40B4-BE49-F238E27FC236}">
                <a16:creationId xmlns:a16="http://schemas.microsoft.com/office/drawing/2014/main" id="{B4E9AFD6-CBC2-0E87-C1C3-B7733142E6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2DA4147-A689-F816-F9B6-CE70B4D8F383}"/>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3295397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2A09-6D42-A1C9-2219-6C123B1F59AC}"/>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8EBDBB6-2E13-6007-3BE4-B720792A22B5}"/>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CA"/>
          </a:p>
        </p:txBody>
      </p:sp>
      <p:sp>
        <p:nvSpPr>
          <p:cNvPr id="4" name="Text Placeholder 3">
            <a:extLst>
              <a:ext uri="{FF2B5EF4-FFF2-40B4-BE49-F238E27FC236}">
                <a16:creationId xmlns:a16="http://schemas.microsoft.com/office/drawing/2014/main" id="{88665E6A-91F4-F4D0-96E8-4B9764EEC3E2}"/>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D763D81D-E3A6-4A80-0F47-2526CA57456F}"/>
              </a:ext>
            </a:extLst>
          </p:cNvPr>
          <p:cNvSpPr>
            <a:spLocks noGrp="1"/>
          </p:cNvSpPr>
          <p:nvPr>
            <p:ph type="dt" sz="half" idx="10"/>
          </p:nvPr>
        </p:nvSpPr>
        <p:spPr/>
        <p:txBody>
          <a:bodyPr/>
          <a:lstStyle/>
          <a:p>
            <a:fld id="{5F18F658-9915-4698-9F1E-C9FD11FF8CE4}" type="datetimeFigureOut">
              <a:rPr lang="en-CA" smtClean="0"/>
              <a:t>2025-08-14</a:t>
            </a:fld>
            <a:endParaRPr lang="en-CA"/>
          </a:p>
        </p:txBody>
      </p:sp>
      <p:sp>
        <p:nvSpPr>
          <p:cNvPr id="6" name="Footer Placeholder 5">
            <a:extLst>
              <a:ext uri="{FF2B5EF4-FFF2-40B4-BE49-F238E27FC236}">
                <a16:creationId xmlns:a16="http://schemas.microsoft.com/office/drawing/2014/main" id="{27716190-2C90-DE3C-5A34-42EDFEDD476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5024D1-61DE-1AAB-2C63-7098AF61796C}"/>
              </a:ext>
            </a:extLst>
          </p:cNvPr>
          <p:cNvSpPr>
            <a:spLocks noGrp="1"/>
          </p:cNvSpPr>
          <p:nvPr>
            <p:ph type="sldNum" sz="quarter" idx="12"/>
          </p:nvPr>
        </p:nvSpPr>
        <p:spPr/>
        <p:txBody>
          <a:bodyPr/>
          <a:lstStyle/>
          <a:p>
            <a:fld id="{62F0C469-F496-40DF-9B27-714043F74E45}" type="slidenum">
              <a:rPr lang="en-CA" smtClean="0"/>
              <a:t>‹#›</a:t>
            </a:fld>
            <a:endParaRPr lang="en-CA"/>
          </a:p>
        </p:txBody>
      </p:sp>
    </p:spTree>
    <p:extLst>
      <p:ext uri="{BB962C8B-B14F-4D97-AF65-F5344CB8AC3E}">
        <p14:creationId xmlns:p14="http://schemas.microsoft.com/office/powerpoint/2010/main" val="139654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8373A-BF2B-28E4-6FFE-725DB46F8E4B}"/>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07C92B2-E118-938A-229B-1D52B5357ED2}"/>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F7105D-8B17-1190-A824-CACC921E0239}"/>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8F658-9915-4698-9F1E-C9FD11FF8CE4}" type="datetimeFigureOut">
              <a:rPr lang="en-CA" smtClean="0"/>
              <a:t>2025-08-14</a:t>
            </a:fld>
            <a:endParaRPr lang="en-CA"/>
          </a:p>
        </p:txBody>
      </p:sp>
      <p:sp>
        <p:nvSpPr>
          <p:cNvPr id="5" name="Footer Placeholder 4">
            <a:extLst>
              <a:ext uri="{FF2B5EF4-FFF2-40B4-BE49-F238E27FC236}">
                <a16:creationId xmlns:a16="http://schemas.microsoft.com/office/drawing/2014/main" id="{419F3193-4B4D-3FDA-F5CC-8BCF509191EE}"/>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AAA5501-1618-B836-3136-ECCF34DAAD69}"/>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0C469-F496-40DF-9B27-714043F74E45}" type="slidenum">
              <a:rPr lang="en-CA" smtClean="0"/>
              <a:t>‹#›</a:t>
            </a:fld>
            <a:endParaRPr lang="en-CA"/>
          </a:p>
        </p:txBody>
      </p:sp>
    </p:spTree>
    <p:extLst>
      <p:ext uri="{BB962C8B-B14F-4D97-AF65-F5344CB8AC3E}">
        <p14:creationId xmlns:p14="http://schemas.microsoft.com/office/powerpoint/2010/main" val="414090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1/15/Optimization_Workplace_Etiquette_Posters_EN.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view.officeapps.live.com/op/view.aspx?src=https%3A%2F%2Fwiki.gccollab.ca%2Fimages%2Fb%2Fbb%2FWTP_-_Workplace_etiquette_posters_FR.pptx&amp;wdOrigin=BROWSELI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4A53EE-29A3-C29B-D0C9-3A746694720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5" name="Picture 4">
            <a:extLst>
              <a:ext uri="{FF2B5EF4-FFF2-40B4-BE49-F238E27FC236}">
                <a16:creationId xmlns:a16="http://schemas.microsoft.com/office/drawing/2014/main" id="{655CE3D8-9354-6F57-2BA1-5862C15FF46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6" name="Object 5">
            <a:extLst>
              <a:ext uri="{FF2B5EF4-FFF2-40B4-BE49-F238E27FC236}">
                <a16:creationId xmlns:a16="http://schemas.microsoft.com/office/drawing/2014/main" id="{9D66ECED-F5CF-61CB-A4CE-2225D2D135B6}"/>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780521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6" name="Object 5">
                        <a:extLst>
                          <a:ext uri="{FF2B5EF4-FFF2-40B4-BE49-F238E27FC236}">
                            <a16:creationId xmlns:a16="http://schemas.microsoft.com/office/drawing/2014/main" id="{903CB791-FF8C-C170-1E5F-8C9286C1B0C3}"/>
                          </a:ex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5C11A35-35C0-4BA1-E858-991E747DF100}"/>
              </a:ex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8" name="Title 1">
            <a:extLst>
              <a:ext uri="{FF2B5EF4-FFF2-40B4-BE49-F238E27FC236}">
                <a16:creationId xmlns:a16="http://schemas.microsoft.com/office/drawing/2014/main" id="{07401494-C0B3-6016-30D8-9D81296BE640}"/>
              </a:ext>
            </a:extLst>
          </p:cNvPr>
          <p:cNvSpPr txBox="1">
            <a:spLocks noGrp="1"/>
          </p:cNvSpPr>
          <p:nvPr>
            <p:ph type="title" idx="4294967295"/>
          </p:nvPr>
        </p:nvSpPr>
        <p:spPr>
          <a:xfrm>
            <a:off x="511884" y="2389057"/>
            <a:ext cx="5817822" cy="1587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bg1"/>
                </a:solidFill>
                <a:latin typeface="Arial Rounded MT Bold" panose="020F0704030504030204" pitchFamily="34" charset="0"/>
              </a:rPr>
              <a:t>Workplace c</a:t>
            </a:r>
            <a:r>
              <a:rPr kumimoji="0" lang="en-US" sz="3600" b="1" i="0" u="none" strike="noStrike" kern="1200" cap="none" spc="0" normalizeH="0" baseline="0" noProof="0" dirty="0" err="1">
                <a:ln>
                  <a:noFill/>
                </a:ln>
                <a:solidFill>
                  <a:schemeClr val="bg1"/>
                </a:solidFill>
                <a:effectLst/>
                <a:uLnTx/>
                <a:uFillTx/>
                <a:latin typeface="Arial Rounded MT Bold" panose="020F0704030504030204" pitchFamily="34" charset="0"/>
                <a:ea typeface="+mj-ea"/>
                <a:cs typeface="+mj-cs"/>
              </a:rPr>
              <a:t>ommunity</a:t>
            </a:r>
            <a: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 norms </a:t>
            </a:r>
            <a:b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br>
            <a:b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br>
            <a:r>
              <a:rPr kumimoji="0" lang="en-US" sz="3600" b="1" i="0" u="none" strike="noStrike" kern="1200" cap="none" spc="0" normalizeH="0" baseline="0" noProof="0" dirty="0" err="1">
                <a:ln>
                  <a:noFill/>
                </a:ln>
                <a:solidFill>
                  <a:schemeClr val="bg1"/>
                </a:solidFill>
                <a:effectLst/>
                <a:uLnTx/>
                <a:uFillTx/>
                <a:latin typeface="Arial Rounded MT Bold" panose="020F0704030504030204" pitchFamily="34" charset="0"/>
                <a:ea typeface="+mj-ea"/>
                <a:cs typeface="+mj-cs"/>
              </a:rPr>
              <a:t>Normes</a:t>
            </a:r>
            <a: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 </a:t>
            </a:r>
            <a:r>
              <a:rPr kumimoji="0" lang="en-US" sz="3600" b="1" i="0" u="none" strike="noStrike" kern="1200" cap="none" spc="0" normalizeH="0" baseline="0" noProof="0" dirty="0" err="1">
                <a:ln>
                  <a:noFill/>
                </a:ln>
                <a:solidFill>
                  <a:schemeClr val="bg1"/>
                </a:solidFill>
                <a:effectLst/>
                <a:uLnTx/>
                <a:uFillTx/>
                <a:latin typeface="Arial Rounded MT Bold" panose="020F0704030504030204" pitchFamily="34" charset="0"/>
                <a:ea typeface="+mj-ea"/>
                <a:cs typeface="+mj-cs"/>
              </a:rPr>
              <a:t>communautaires</a:t>
            </a:r>
            <a: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 </a:t>
            </a:r>
            <a:r>
              <a:rPr lang="en-US" sz="3600" b="1" dirty="0" err="1">
                <a:solidFill>
                  <a:schemeClr val="bg1"/>
                </a:solidFill>
                <a:latin typeface="Arial Rounded MT Bold" panose="020F0704030504030204" pitchFamily="34" charset="0"/>
              </a:rPr>
              <a:t>en</a:t>
            </a:r>
            <a: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 milieu de travail</a:t>
            </a:r>
            <a:endParaRPr kumimoji="0" lang="en-US" sz="3600" b="1" i="0" u="none" strike="noStrike" kern="1200" cap="none" spc="0" normalizeH="0" baseline="0" noProof="0" dirty="0">
              <a:ln>
                <a:noFill/>
              </a:ln>
              <a:solidFill>
                <a:schemeClr val="tx1"/>
              </a:solidFill>
              <a:effectLst/>
              <a:uLnTx/>
              <a:uFillTx/>
              <a:latin typeface="Arial Rounded MT Bold" panose="020F0704030504030204" pitchFamily="34" charset="0"/>
              <a:ea typeface="+mj-ea"/>
              <a:cs typeface="+mj-cs"/>
            </a:endParaRPr>
          </a:p>
        </p:txBody>
      </p:sp>
      <p:sp>
        <p:nvSpPr>
          <p:cNvPr id="10" name="Text Placeholder 6">
            <a:extLst>
              <a:ext uri="{FF2B5EF4-FFF2-40B4-BE49-F238E27FC236}">
                <a16:creationId xmlns:a16="http://schemas.microsoft.com/office/drawing/2014/main" id="{C09E5A6F-9A82-D8F1-43EE-C1329B310A2C}"/>
              </a:ext>
            </a:extLst>
          </p:cNvPr>
          <p:cNvSpPr txBox="1">
            <a:spLocks/>
          </p:cNvSpPr>
          <p:nvPr/>
        </p:nvSpPr>
        <p:spPr>
          <a:xfrm>
            <a:off x="511884" y="4809099"/>
            <a:ext cx="3494087" cy="276999"/>
          </a:xfrm>
          <a:prstGeom prst="rect">
            <a:avLst/>
          </a:prstGeom>
          <a:noFill/>
        </p:spPr>
        <p:txBody>
          <a:bodyPr wrap="square">
            <a:spAutoFit/>
          </a:bodyPr>
          <a:lstStyle>
            <a:defPPr>
              <a:defRPr lang="en-US"/>
            </a:defPPr>
            <a:lvl1pPr>
              <a:defRPr sz="1200" b="1">
                <a:solidFill>
                  <a:schemeClr val="accent6">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Version 2</a:t>
            </a:r>
            <a:endParaRPr lang="en-CA" dirty="0"/>
          </a:p>
        </p:txBody>
      </p:sp>
      <p:sp>
        <p:nvSpPr>
          <p:cNvPr id="11" name="Rectangle 10">
            <a:extLst>
              <a:ext uri="{FF2B5EF4-FFF2-40B4-BE49-F238E27FC236}">
                <a16:creationId xmlns:a16="http://schemas.microsoft.com/office/drawing/2014/main" id="{63219267-F29D-99FF-0F06-47CA76FC0CB9}"/>
              </a:ex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a:extLst>
              <a:ext uri="{FF2B5EF4-FFF2-40B4-BE49-F238E27FC236}">
                <a16:creationId xmlns:a16="http://schemas.microsoft.com/office/drawing/2014/main" id="{077987A5-1865-5D1C-2AF1-4BDABEAE751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13" name="Picture 12">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65DDE7E5-4F93-AB06-0A24-94E647621006}"/>
              </a:ext>
              <a:ext uri="{C183D7F6-B498-43B3-948B-1728B52AA6E4}">
                <adec:decorative xmlns:adec="http://schemas.microsoft.com/office/drawing/2017/decorative" val="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3" name="Picture 10" descr="A black background with a black square&#10;&#10;Description automatically generated with medium confidence">
            <a:extLst>
              <a:ext uri="{FF2B5EF4-FFF2-40B4-BE49-F238E27FC236}">
                <a16:creationId xmlns:a16="http://schemas.microsoft.com/office/drawing/2014/main" id="{FBA5CBED-DA14-A95A-CC59-62AC2FA75D94}"/>
              </a:ext>
            </a:extLst>
          </p:cNvPr>
          <p:cNvPicPr>
            <a:picLocks noChangeAspect="1"/>
          </p:cNvPicPr>
          <p:nvPr/>
        </p:nvPicPr>
        <p:blipFill rotWithShape="1">
          <a:blip r:embed="rId10">
            <a:extLst>
              <a:ext uri="{28A0092B-C50C-407E-A947-70E740481C1C}">
                <a14:useLocalDpi xmlns:a14="http://schemas.microsoft.com/office/drawing/2010/main" val="0"/>
              </a:ext>
            </a:extLst>
          </a:blip>
          <a:srcRect r="75298" b="-377"/>
          <a:stretch/>
        </p:blipFill>
        <p:spPr>
          <a:xfrm>
            <a:off x="585681" y="418551"/>
            <a:ext cx="843152" cy="840607"/>
          </a:xfrm>
          <a:prstGeom prst="rect">
            <a:avLst/>
          </a:prstGeom>
        </p:spPr>
      </p:pic>
    </p:spTree>
    <p:extLst>
      <p:ext uri="{BB962C8B-B14F-4D97-AF65-F5344CB8AC3E}">
        <p14:creationId xmlns:p14="http://schemas.microsoft.com/office/powerpoint/2010/main" val="359244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9273B-2DE0-A7C2-7AB0-57444E584591}"/>
              </a:ext>
            </a:extLst>
          </p:cNvPr>
          <p:cNvSpPr txBox="1">
            <a:spLocks noGrp="1"/>
          </p:cNvSpPr>
          <p:nvPr>
            <p:ph type="title" idx="4294967295"/>
          </p:nvPr>
        </p:nvSpPr>
        <p:spPr>
          <a:xfrm>
            <a:off x="298580" y="242596"/>
            <a:ext cx="1155310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How to use </a:t>
            </a:r>
            <a:r>
              <a:rPr kumimoji="0" lang="fr-CA" sz="3600" b="0" i="0" u="none" strike="noStrike" kern="1200" cap="none" spc="0" normalizeH="0" baseline="0" noProof="0" dirty="0" err="1">
                <a:ln>
                  <a:noFill/>
                </a:ln>
                <a:solidFill>
                  <a:schemeClr val="accent5"/>
                </a:solidFill>
                <a:effectLst/>
                <a:uLnTx/>
                <a:uFillTx/>
                <a:latin typeface="Arial Rounded MT Bold" panose="020F0704030504030204" pitchFamily="34" charset="0"/>
                <a:ea typeface="+mn-ea"/>
                <a:cs typeface="+mn-cs"/>
              </a:rPr>
              <a:t>these</a:t>
            </a:r>
            <a:r>
              <a:rPr kumimoji="0" lang="fr-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 posters</a:t>
            </a:r>
            <a:endParaRPr kumimoji="0" lang="en-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endParaRPr>
          </a:p>
        </p:txBody>
      </p:sp>
      <p:sp>
        <p:nvSpPr>
          <p:cNvPr id="5" name="TextBox 4">
            <a:extLst>
              <a:ext uri="{FF2B5EF4-FFF2-40B4-BE49-F238E27FC236}">
                <a16:creationId xmlns:a16="http://schemas.microsoft.com/office/drawing/2014/main" id="{787FF3C3-45F1-6AF2-489A-A6839427A967}"/>
              </a:ext>
            </a:extLst>
          </p:cNvPr>
          <p:cNvSpPr txBox="1"/>
          <p:nvPr/>
        </p:nvSpPr>
        <p:spPr>
          <a:xfrm>
            <a:off x="364829" y="1014012"/>
            <a:ext cx="11387900" cy="4278094"/>
          </a:xfrm>
          <a:prstGeom prst="rect">
            <a:avLst/>
          </a:prstGeom>
          <a:noFill/>
        </p:spPr>
        <p:txBody>
          <a:bodyPr wrap="square">
            <a:spAutoFit/>
          </a:bodyPr>
          <a:lstStyle/>
          <a:p>
            <a:endParaRPr lang="en-CA" sz="1600" dirty="0">
              <a:latin typeface="+mj-lt"/>
            </a:endParaRPr>
          </a:p>
          <a:p>
            <a:r>
              <a:rPr lang="en-CA" sz="1600" b="1" dirty="0">
                <a:latin typeface="+mj-lt"/>
              </a:rPr>
              <a:t>Objective</a:t>
            </a:r>
            <a:r>
              <a:rPr lang="en-CA" sz="1600" dirty="0">
                <a:latin typeface="+mj-lt"/>
              </a:rPr>
              <a:t>: The Workplace community norms encourage healthy dialogue with others, which promotes collaboration and a shared approach to problem solving. They are flexible, adaptable and easy to adopt—based on situational context and personal accountability and are focused on desired behaviours. </a:t>
            </a:r>
          </a:p>
          <a:p>
            <a:endParaRPr lang="en-CA" sz="1600" dirty="0">
              <a:latin typeface="+mj-lt"/>
            </a:endParaRPr>
          </a:p>
          <a:p>
            <a:r>
              <a:rPr lang="en-CA" sz="1600" b="1" dirty="0">
                <a:latin typeface="+mj-lt"/>
              </a:rPr>
              <a:t>When: </a:t>
            </a:r>
            <a:r>
              <a:rPr lang="en-CA" sz="1600" dirty="0">
                <a:latin typeface="+mj-lt"/>
              </a:rPr>
              <a:t>These posters are meant to be used to promote the Workplace community norms once they have been formally adopted and announced to employees, ideally by the sponsors.</a:t>
            </a:r>
          </a:p>
          <a:p>
            <a:endParaRPr lang="en-CA" sz="1600" b="1" dirty="0">
              <a:latin typeface="+mj-lt"/>
            </a:endParaRPr>
          </a:p>
          <a:p>
            <a:r>
              <a:rPr lang="en-CA" sz="1600" b="1" dirty="0">
                <a:latin typeface="+mj-lt"/>
              </a:rPr>
              <a:t>How:</a:t>
            </a:r>
          </a:p>
          <a:p>
            <a:pPr marL="285750" indent="-285750">
              <a:buFont typeface="Arial" panose="020B0604020202020204" pitchFamily="34" charset="0"/>
              <a:buChar char="•"/>
            </a:pPr>
            <a:r>
              <a:rPr lang="en-CA" sz="1600" dirty="0">
                <a:latin typeface="+mj-lt"/>
              </a:rPr>
              <a:t>These posters have been developed for digital display. You can also use them on your intranet page, etc.</a:t>
            </a:r>
          </a:p>
          <a:p>
            <a:pPr marL="285750" indent="-285750">
              <a:buFont typeface="Arial" panose="020B0604020202020204" pitchFamily="34" charset="0"/>
              <a:buChar char="•"/>
            </a:pPr>
            <a:r>
              <a:rPr lang="en-CA" sz="1600" dirty="0">
                <a:latin typeface="+mj-lt"/>
              </a:rPr>
              <a:t>The Workplace community posters can be used in conjunction with the </a:t>
            </a:r>
            <a:r>
              <a:rPr lang="en-CA" sz="1600" i="1" dirty="0">
                <a:latin typeface="+mj-lt"/>
                <a:hlinkClick r:id="rId2"/>
              </a:rPr>
              <a:t>Workplace Etiquette Posters</a:t>
            </a:r>
            <a:r>
              <a:rPr lang="en-CA" sz="1600" i="1" dirty="0">
                <a:latin typeface="+mj-lt"/>
              </a:rPr>
              <a:t>.</a:t>
            </a:r>
          </a:p>
          <a:p>
            <a:endParaRPr lang="en-CA" sz="1600" b="1" dirty="0">
              <a:solidFill>
                <a:schemeClr val="accent3">
                  <a:lumMod val="75000"/>
                </a:schemeClr>
              </a:solidFill>
              <a:latin typeface="+mj-lt"/>
            </a:endParaRPr>
          </a:p>
          <a:p>
            <a:endParaRPr lang="en-CA" sz="1600" b="1" dirty="0">
              <a:solidFill>
                <a:schemeClr val="accent3">
                  <a:lumMod val="75000"/>
                </a:schemeClr>
              </a:solidFill>
              <a:latin typeface="+mj-lt"/>
            </a:endParaRPr>
          </a:p>
          <a:p>
            <a:r>
              <a:rPr lang="en-CA" sz="1600" b="1" dirty="0">
                <a:latin typeface="+mj-lt"/>
              </a:rPr>
              <a:t>Note : </a:t>
            </a:r>
            <a:r>
              <a:rPr lang="en-CA" sz="1600" dirty="0">
                <a:latin typeface="+mj-lt"/>
              </a:rPr>
              <a:t>The colors, format and contrast may not meet the accessibility guidelines if the posters are printed. We recommend that you adapt the posters for print use.</a:t>
            </a:r>
          </a:p>
          <a:p>
            <a:endParaRPr lang="en-CA" sz="1600" b="1" i="1" dirty="0">
              <a:solidFill>
                <a:schemeClr val="accent3">
                  <a:lumMod val="75000"/>
                </a:schemeClr>
              </a:solidFill>
              <a:latin typeface="+mj-lt"/>
            </a:endParaRPr>
          </a:p>
          <a:p>
            <a:endParaRPr lang="en-CA" sz="1600" b="1" dirty="0">
              <a:latin typeface="+mj-lt"/>
            </a:endParaRPr>
          </a:p>
        </p:txBody>
      </p:sp>
    </p:spTree>
    <p:extLst>
      <p:ext uri="{BB962C8B-B14F-4D97-AF65-F5344CB8AC3E}">
        <p14:creationId xmlns:p14="http://schemas.microsoft.com/office/powerpoint/2010/main" val="318564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9273B-2DE0-A7C2-7AB0-57444E584591}"/>
              </a:ext>
            </a:extLst>
          </p:cNvPr>
          <p:cNvSpPr txBox="1">
            <a:spLocks noGrp="1"/>
          </p:cNvSpPr>
          <p:nvPr>
            <p:ph type="title" idx="4294967295"/>
          </p:nvPr>
        </p:nvSpPr>
        <p:spPr>
          <a:xfrm>
            <a:off x="298580" y="242596"/>
            <a:ext cx="1155310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Comment utiliser ces affiches</a:t>
            </a:r>
            <a:endParaRPr kumimoji="0" lang="en-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endParaRPr>
          </a:p>
        </p:txBody>
      </p:sp>
      <p:sp>
        <p:nvSpPr>
          <p:cNvPr id="5" name="TextBox 4">
            <a:extLst>
              <a:ext uri="{FF2B5EF4-FFF2-40B4-BE49-F238E27FC236}">
                <a16:creationId xmlns:a16="http://schemas.microsoft.com/office/drawing/2014/main" id="{787FF3C3-45F1-6AF2-489A-A6839427A967}"/>
              </a:ext>
            </a:extLst>
          </p:cNvPr>
          <p:cNvSpPr txBox="1"/>
          <p:nvPr/>
        </p:nvSpPr>
        <p:spPr>
          <a:xfrm>
            <a:off x="429958" y="1536174"/>
            <a:ext cx="11762042" cy="3539430"/>
          </a:xfrm>
          <a:prstGeom prst="rect">
            <a:avLst/>
          </a:prstGeom>
          <a:solidFill>
            <a:schemeClr val="accent5">
              <a:lumMod val="20000"/>
              <a:lumOff val="80000"/>
            </a:schemeClr>
          </a:solidFill>
        </p:spPr>
        <p:txBody>
          <a:bodyPr wrap="square">
            <a:spAutoFit/>
          </a:bodyPr>
          <a:lstStyle/>
          <a:p>
            <a:r>
              <a:rPr lang="fr-FR" sz="1600" b="1" dirty="0">
                <a:latin typeface="+mj-lt"/>
              </a:rPr>
              <a:t>Objectifs</a:t>
            </a:r>
            <a:r>
              <a:rPr lang="fr-FR" sz="1600" dirty="0">
                <a:latin typeface="+mj-lt"/>
              </a:rPr>
              <a:t> : Les normes communautaires encouragent un dialogue sain avec les autres, ce qui favorise la collaboration et une approche commune quant à la résolution des problèmes. Elles sont flexibles et s’adaptent facilement à de nouvelles situations : elles reposent sur le contexte situationnel et la responsabilité personnelle tout en étant axées sur les comportements souhaités. </a:t>
            </a:r>
          </a:p>
          <a:p>
            <a:endParaRPr lang="fr-FR" sz="1600" dirty="0">
              <a:latin typeface="+mj-lt"/>
            </a:endParaRPr>
          </a:p>
          <a:p>
            <a:r>
              <a:rPr lang="fr-FR" sz="1600" b="1" dirty="0">
                <a:latin typeface="+mj-lt"/>
              </a:rPr>
              <a:t>Quand</a:t>
            </a:r>
            <a:r>
              <a:rPr lang="fr-FR" sz="1600" dirty="0">
                <a:latin typeface="+mj-lt"/>
              </a:rPr>
              <a:t> : Ces affiches visent à promouvoir les normes communautaires une fois que celles-ci ont été officiellement adoptées et annoncées au personnel, idéalement par le parrainage du projet. </a:t>
            </a:r>
          </a:p>
          <a:p>
            <a:endParaRPr lang="fr-FR" sz="1600" dirty="0">
              <a:latin typeface="+mj-lt"/>
            </a:endParaRPr>
          </a:p>
          <a:p>
            <a:r>
              <a:rPr lang="fr-FR" sz="1600" b="1" dirty="0">
                <a:latin typeface="+mj-lt"/>
              </a:rPr>
              <a:t>Comment : </a:t>
            </a:r>
          </a:p>
          <a:p>
            <a:pPr marL="285750" indent="-285750">
              <a:buFont typeface="Arial" panose="020B0604020202020204" pitchFamily="34" charset="0"/>
              <a:buChar char="•"/>
            </a:pPr>
            <a:r>
              <a:rPr lang="fr-CA" sz="1600" dirty="0">
                <a:latin typeface="+mj-lt"/>
              </a:rPr>
              <a:t>Ces affiches ont été développées pour de l’affichage numérique, et peuvent également être utilisées dans l’intranet, etc.</a:t>
            </a:r>
          </a:p>
          <a:p>
            <a:pPr marL="285750" indent="-285750">
              <a:buFont typeface="Arial" panose="020B0604020202020204" pitchFamily="34" charset="0"/>
              <a:buChar char="•"/>
            </a:pPr>
            <a:r>
              <a:rPr lang="fr-FR" sz="1600" dirty="0">
                <a:latin typeface="+mj-lt"/>
              </a:rPr>
              <a:t>Les affiches des normes communautaires peuvent être utilisés conjointement avec les </a:t>
            </a:r>
            <a:r>
              <a:rPr lang="fr-FR" sz="1600" dirty="0">
                <a:latin typeface="+mj-lt"/>
                <a:hlinkClick r:id="rId2"/>
              </a:rPr>
              <a:t>affiches sur l’étiquette en milieu de travail</a:t>
            </a:r>
            <a:r>
              <a:rPr lang="fr-FR" sz="1600" dirty="0">
                <a:latin typeface="+mj-lt"/>
              </a:rPr>
              <a:t>.</a:t>
            </a:r>
            <a:endParaRPr lang="en-CA" sz="1600" dirty="0">
              <a:latin typeface="+mj-lt"/>
            </a:endParaRPr>
          </a:p>
          <a:p>
            <a:endParaRPr lang="fr-CA" sz="1600" b="1" dirty="0">
              <a:latin typeface="+mj-lt"/>
            </a:endParaRPr>
          </a:p>
          <a:p>
            <a:endParaRPr lang="fr-CA" sz="1600" b="1" dirty="0">
              <a:latin typeface="+mj-lt"/>
            </a:endParaRPr>
          </a:p>
          <a:p>
            <a:r>
              <a:rPr lang="fr-CA" sz="1600" b="1" dirty="0">
                <a:latin typeface="+mj-lt"/>
              </a:rPr>
              <a:t>Note : </a:t>
            </a:r>
            <a:r>
              <a:rPr lang="fr-CA" sz="1600" dirty="0">
                <a:latin typeface="+mj-lt"/>
              </a:rPr>
              <a:t>Les couleurs, le format et les contrastes pourraient ne pas respecter les normes d’accessibilité si les affiches sont imprimées. Nous recommandons alors d’adapter les affiches pour une utilisation en format papier.</a:t>
            </a:r>
          </a:p>
        </p:txBody>
      </p:sp>
    </p:spTree>
    <p:extLst>
      <p:ext uri="{BB962C8B-B14F-4D97-AF65-F5344CB8AC3E}">
        <p14:creationId xmlns:p14="http://schemas.microsoft.com/office/powerpoint/2010/main" val="333417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D6205-466C-1CBC-829F-D4D9D3F5F2CE}"/>
              </a:ext>
              <a:ext uri="{C183D7F6-B498-43B3-948B-1728B52AA6E4}">
                <adec:decorative xmlns:adec="http://schemas.microsoft.com/office/drawing/2017/decorative" val="1"/>
              </a:ext>
            </a:extLst>
          </p:cNvPr>
          <p:cNvSpPr/>
          <p:nvPr/>
        </p:nvSpPr>
        <p:spPr>
          <a:xfrm>
            <a:off x="0" y="-5848"/>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9" name="Picture 8">
            <a:extLst>
              <a:ext uri="{FF2B5EF4-FFF2-40B4-BE49-F238E27FC236}">
                <a16:creationId xmlns:a16="http://schemas.microsoft.com/office/drawing/2014/main" id="{616131E4-58C6-18B6-2C48-0A50C5144D3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2448" t="1" r="12864" b="5289"/>
          <a:stretch/>
        </p:blipFill>
        <p:spPr>
          <a:xfrm>
            <a:off x="128521" y="70386"/>
            <a:ext cx="744894" cy="718835"/>
          </a:xfrm>
          <a:prstGeom prst="rect">
            <a:avLst/>
          </a:prstGeom>
        </p:spPr>
      </p:pic>
      <p:sp>
        <p:nvSpPr>
          <p:cNvPr id="10" name="Title 9">
            <a:extLst>
              <a:ext uri="{FF2B5EF4-FFF2-40B4-BE49-F238E27FC236}">
                <a16:creationId xmlns:a16="http://schemas.microsoft.com/office/drawing/2014/main" id="{1FA8B732-EAD4-9D42-6199-E5CF43E0F57F}"/>
              </a:ext>
            </a:extLst>
          </p:cNvPr>
          <p:cNvSpPr txBox="1">
            <a:spLocks noGrp="1"/>
          </p:cNvSpPr>
          <p:nvPr>
            <p:ph type="title" idx="4294967295"/>
          </p:nvPr>
        </p:nvSpPr>
        <p:spPr>
          <a:xfrm>
            <a:off x="923162" y="69169"/>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4000" dirty="0">
                <a:solidFill>
                  <a:schemeClr val="bg1"/>
                </a:solidFill>
                <a:latin typeface="Avenir Next LT Pro Demi" panose="020B0704020202020204" pitchFamily="34" charset="0"/>
                <a:ea typeface="+mn-ea"/>
                <a:cs typeface="+mn-cs"/>
              </a:rPr>
              <a:t>Our Workplace c</a:t>
            </a:r>
            <a:r>
              <a:rPr kumimoji="0" lang="en-CA" sz="4000" b="0" i="0" u="none" strike="noStrike" kern="1200" cap="none" spc="0" normalizeH="0" baseline="0" noProof="0" dirty="0" err="1">
                <a:ln>
                  <a:noFill/>
                </a:ln>
                <a:solidFill>
                  <a:schemeClr val="bg1"/>
                </a:solidFill>
                <a:effectLst/>
                <a:uLnTx/>
                <a:uFillTx/>
                <a:latin typeface="Avenir Next LT Pro Demi" panose="020B0704020202020204" pitchFamily="34" charset="0"/>
                <a:ea typeface="+mn-ea"/>
                <a:cs typeface="+mn-cs"/>
              </a:rPr>
              <a:t>ommunity</a:t>
            </a:r>
            <a:r>
              <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 norms </a:t>
            </a:r>
          </a:p>
        </p:txBody>
      </p:sp>
      <p:graphicFrame>
        <p:nvGraphicFramePr>
          <p:cNvPr id="11" name="Table 11">
            <a:extLst>
              <a:ext uri="{FF2B5EF4-FFF2-40B4-BE49-F238E27FC236}">
                <a16:creationId xmlns:a16="http://schemas.microsoft.com/office/drawing/2014/main" id="{31BCA323-36A1-C248-1C57-6628FFC18C54}"/>
              </a:ext>
            </a:extLst>
          </p:cNvPr>
          <p:cNvGraphicFramePr>
            <a:graphicFrameLocks noGrp="1"/>
          </p:cNvGraphicFramePr>
          <p:nvPr/>
        </p:nvGraphicFramePr>
        <p:xfrm>
          <a:off x="0" y="849810"/>
          <a:ext cx="12192000" cy="5144133"/>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151483958"/>
                    </a:ext>
                  </a:extLst>
                </a:gridCol>
                <a:gridCol w="3048000">
                  <a:extLst>
                    <a:ext uri="{9D8B030D-6E8A-4147-A177-3AD203B41FA5}">
                      <a16:colId xmlns:a16="http://schemas.microsoft.com/office/drawing/2014/main" val="3642203410"/>
                    </a:ext>
                  </a:extLst>
                </a:gridCol>
                <a:gridCol w="3048000">
                  <a:extLst>
                    <a:ext uri="{9D8B030D-6E8A-4147-A177-3AD203B41FA5}">
                      <a16:colId xmlns:a16="http://schemas.microsoft.com/office/drawing/2014/main" val="589767955"/>
                    </a:ext>
                  </a:extLst>
                </a:gridCol>
                <a:gridCol w="3048000">
                  <a:extLst>
                    <a:ext uri="{9D8B030D-6E8A-4147-A177-3AD203B41FA5}">
                      <a16:colId xmlns:a16="http://schemas.microsoft.com/office/drawing/2014/main" val="1443235224"/>
                    </a:ext>
                  </a:extLst>
                </a:gridCol>
              </a:tblGrid>
              <a:tr h="5144133">
                <a:tc>
                  <a:txBody>
                    <a:bodyPr/>
                    <a:lstStyle/>
                    <a:p>
                      <a:endParaRPr lang="en-CA" sz="1100" dirty="0"/>
                    </a:p>
                  </a:txBody>
                  <a:tcPr marT="45721" marB="4572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CA" sz="1100" dirty="0"/>
                    </a:p>
                  </a:txBody>
                  <a:tcPr marT="45721" marB="4572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A23C"/>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273"/>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338"/>
                    </a:solidFill>
                  </a:tcPr>
                </a:tc>
                <a:extLst>
                  <a:ext uri="{0D108BD9-81ED-4DB2-BD59-A6C34878D82A}">
                    <a16:rowId xmlns:a16="http://schemas.microsoft.com/office/drawing/2014/main" val="1504189627"/>
                  </a:ext>
                </a:extLst>
              </a:tr>
            </a:tbl>
          </a:graphicData>
        </a:graphic>
      </p:graphicFrame>
      <p:sp>
        <p:nvSpPr>
          <p:cNvPr id="15" name="TextBox 14">
            <a:extLst>
              <a:ext uri="{FF2B5EF4-FFF2-40B4-BE49-F238E27FC236}">
                <a16:creationId xmlns:a16="http://schemas.microsoft.com/office/drawing/2014/main" id="{11D65615-E342-0B9A-10FA-67A836F2D831}"/>
              </a:ext>
            </a:extLst>
          </p:cNvPr>
          <p:cNvSpPr txBox="1"/>
          <p:nvPr/>
        </p:nvSpPr>
        <p:spPr>
          <a:xfrm>
            <a:off x="496216" y="1477756"/>
            <a:ext cx="1979541" cy="523220"/>
          </a:xfrm>
          <a:prstGeom prst="rect">
            <a:avLst/>
          </a:prstGeom>
          <a:noFill/>
        </p:spPr>
        <p:txBody>
          <a:bodyPr wrap="square" rtlCol="0">
            <a:spAutoFit/>
          </a:bodyPr>
          <a:lstStyle/>
          <a:p>
            <a:r>
              <a:rPr lang="fr-CA" sz="2800" dirty="0">
                <a:solidFill>
                  <a:schemeClr val="bg1"/>
                </a:solidFill>
                <a:latin typeface="Avenir Next LT Pro Demi" panose="020B0704020202020204" pitchFamily="34" charset="0"/>
              </a:rPr>
              <a:t>Awareness</a:t>
            </a:r>
            <a:endParaRPr lang="en-CA" sz="2800" dirty="0">
              <a:solidFill>
                <a:schemeClr val="bg1"/>
              </a:solidFill>
              <a:latin typeface="Avenir Next LT Pro Demi" panose="020B0704020202020204" pitchFamily="34" charset="0"/>
            </a:endParaRPr>
          </a:p>
        </p:txBody>
      </p:sp>
      <p:pic>
        <p:nvPicPr>
          <p:cNvPr id="14" name="Picture 13">
            <a:extLst>
              <a:ext uri="{FF2B5EF4-FFF2-40B4-BE49-F238E27FC236}">
                <a16:creationId xmlns:a16="http://schemas.microsoft.com/office/drawing/2014/main" id="{50D5C11E-C21C-3BE0-119D-325A5D904A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29" y="2392725"/>
            <a:ext cx="1583409" cy="1583409"/>
          </a:xfrm>
          <a:prstGeom prst="rect">
            <a:avLst/>
          </a:prstGeom>
        </p:spPr>
      </p:pic>
      <p:sp>
        <p:nvSpPr>
          <p:cNvPr id="28" name="TextBox 27">
            <a:extLst>
              <a:ext uri="{FF2B5EF4-FFF2-40B4-BE49-F238E27FC236}">
                <a16:creationId xmlns:a16="http://schemas.microsoft.com/office/drawing/2014/main" id="{A1FE147D-FFA1-0573-A44F-6A47CD48C9BE}"/>
              </a:ext>
            </a:extLst>
          </p:cNvPr>
          <p:cNvSpPr txBox="1"/>
          <p:nvPr/>
        </p:nvSpPr>
        <p:spPr>
          <a:xfrm>
            <a:off x="142612" y="4267826"/>
            <a:ext cx="2644217" cy="646587"/>
          </a:xfrm>
          <a:prstGeom prst="rect">
            <a:avLst/>
          </a:prstGeom>
          <a:noFill/>
        </p:spPr>
        <p:txBody>
          <a:bodyPr wrap="square" rtlCol="0">
            <a:spAutoFit/>
          </a:bodyPr>
          <a:lstStyle/>
          <a:p>
            <a:pPr algn="ctr"/>
            <a:r>
              <a:rPr lang="en-CA" sz="1801" dirty="0">
                <a:solidFill>
                  <a:schemeClr val="bg1"/>
                </a:solidFill>
                <a:latin typeface="Avenir Next LT Pro" panose="020B0504020202020204" pitchFamily="34" charset="0"/>
              </a:rPr>
              <a:t>Be aware of others and yourself</a:t>
            </a:r>
          </a:p>
        </p:txBody>
      </p:sp>
      <p:sp>
        <p:nvSpPr>
          <p:cNvPr id="16" name="TextBox 15">
            <a:extLst>
              <a:ext uri="{FF2B5EF4-FFF2-40B4-BE49-F238E27FC236}">
                <a16:creationId xmlns:a16="http://schemas.microsoft.com/office/drawing/2014/main" id="{ECE04B58-91B8-D9AC-2034-484C9AD5D762}"/>
              </a:ext>
            </a:extLst>
          </p:cNvPr>
          <p:cNvSpPr txBox="1"/>
          <p:nvPr/>
        </p:nvSpPr>
        <p:spPr>
          <a:xfrm>
            <a:off x="3068846" y="1477756"/>
            <a:ext cx="2998237" cy="523220"/>
          </a:xfrm>
          <a:prstGeom prst="rect">
            <a:avLst/>
          </a:prstGeom>
          <a:solidFill>
            <a:srgbClr val="6AA23C"/>
          </a:solidFill>
        </p:spPr>
        <p:txBody>
          <a:bodyPr wrap="square" rtlCol="0">
            <a:spAutoFit/>
          </a:bodyPr>
          <a:lstStyle/>
          <a:p>
            <a:pPr algn="ctr"/>
            <a:r>
              <a:rPr lang="fr-CA" sz="2800" dirty="0">
                <a:solidFill>
                  <a:schemeClr val="bg1"/>
                </a:solidFill>
                <a:latin typeface="Avenir Next LT Pro Demi" panose="020B0704020202020204" pitchFamily="34" charset="0"/>
              </a:rPr>
              <a:t>Respect</a:t>
            </a:r>
            <a:endParaRPr lang="en-CA" sz="2800" dirty="0">
              <a:solidFill>
                <a:schemeClr val="bg1"/>
              </a:solidFill>
              <a:latin typeface="Avenir Next LT Pro Demi" panose="020B0704020202020204" pitchFamily="34" charset="0"/>
            </a:endParaRPr>
          </a:p>
        </p:txBody>
      </p:sp>
      <p:pic>
        <p:nvPicPr>
          <p:cNvPr id="20" name="Picture 19">
            <a:extLst>
              <a:ext uri="{FF2B5EF4-FFF2-40B4-BE49-F238E27FC236}">
                <a16:creationId xmlns:a16="http://schemas.microsoft.com/office/drawing/2014/main" id="{8888136A-02A8-2199-2414-92BAF0B2BF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261" y="2392726"/>
            <a:ext cx="1583409" cy="1583409"/>
          </a:xfrm>
          <a:prstGeom prst="rect">
            <a:avLst/>
          </a:prstGeom>
        </p:spPr>
      </p:pic>
      <p:sp>
        <p:nvSpPr>
          <p:cNvPr id="29" name="TextBox 28">
            <a:extLst>
              <a:ext uri="{FF2B5EF4-FFF2-40B4-BE49-F238E27FC236}">
                <a16:creationId xmlns:a16="http://schemas.microsoft.com/office/drawing/2014/main" id="{44017022-BDA7-7F40-ACFC-511FB725DD16}"/>
              </a:ext>
            </a:extLst>
          </p:cNvPr>
          <p:cNvSpPr txBox="1"/>
          <p:nvPr/>
        </p:nvSpPr>
        <p:spPr>
          <a:xfrm>
            <a:off x="3383845" y="4267826"/>
            <a:ext cx="2429109" cy="646587"/>
          </a:xfrm>
          <a:prstGeom prst="rect">
            <a:avLst/>
          </a:prstGeom>
          <a:noFill/>
          <a:ln>
            <a:noFill/>
          </a:ln>
        </p:spPr>
        <p:txBody>
          <a:bodyPr wrap="square" rtlCol="0">
            <a:spAutoFit/>
          </a:bodyPr>
          <a:lstStyle/>
          <a:p>
            <a:pPr algn="ctr"/>
            <a:r>
              <a:rPr lang="en-CA" sz="1801" dirty="0">
                <a:solidFill>
                  <a:schemeClr val="bg1"/>
                </a:solidFill>
                <a:latin typeface="Avenir Next LT Pro" panose="020B0504020202020204" pitchFamily="34" charset="0"/>
              </a:rPr>
              <a:t>Respect people and the environment</a:t>
            </a:r>
          </a:p>
        </p:txBody>
      </p:sp>
      <p:sp>
        <p:nvSpPr>
          <p:cNvPr id="18" name="TextBox 17">
            <a:extLst>
              <a:ext uri="{FF2B5EF4-FFF2-40B4-BE49-F238E27FC236}">
                <a16:creationId xmlns:a16="http://schemas.microsoft.com/office/drawing/2014/main" id="{DCFFBF97-842D-9A43-FACA-27FC72DAB8A9}"/>
              </a:ext>
            </a:extLst>
          </p:cNvPr>
          <p:cNvSpPr txBox="1"/>
          <p:nvPr/>
        </p:nvSpPr>
        <p:spPr>
          <a:xfrm>
            <a:off x="6096000" y="1477756"/>
            <a:ext cx="2998236" cy="523220"/>
          </a:xfrm>
          <a:prstGeom prst="rect">
            <a:avLst/>
          </a:prstGeom>
          <a:solidFill>
            <a:srgbClr val="008273"/>
          </a:solidFill>
        </p:spPr>
        <p:txBody>
          <a:bodyPr wrap="square" rtlCol="0">
            <a:spAutoFit/>
          </a:bodyPr>
          <a:lstStyle/>
          <a:p>
            <a:pPr algn="ctr"/>
            <a:r>
              <a:rPr lang="fr-CA" sz="2800" dirty="0">
                <a:solidFill>
                  <a:schemeClr val="bg1"/>
                </a:solidFill>
                <a:latin typeface="Avenir Next LT Pro Demi" panose="020B0704020202020204" pitchFamily="34" charset="0"/>
              </a:rPr>
              <a:t>Courtesy</a:t>
            </a:r>
            <a:endParaRPr lang="en-CA" sz="2800" dirty="0">
              <a:solidFill>
                <a:schemeClr val="bg1"/>
              </a:solidFill>
              <a:latin typeface="Avenir Next LT Pro Demi" panose="020B0704020202020204" pitchFamily="34" charset="0"/>
            </a:endParaRPr>
          </a:p>
        </p:txBody>
      </p:sp>
      <p:pic>
        <p:nvPicPr>
          <p:cNvPr id="12" name="Picture 11">
            <a:extLst>
              <a:ext uri="{FF2B5EF4-FFF2-40B4-BE49-F238E27FC236}">
                <a16:creationId xmlns:a16="http://schemas.microsoft.com/office/drawing/2014/main" id="{33F4392E-86CE-ABDA-201A-5A3FBFEBD2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004" y="2392726"/>
            <a:ext cx="1583408" cy="1583408"/>
          </a:xfrm>
          <a:prstGeom prst="rect">
            <a:avLst/>
          </a:prstGeom>
        </p:spPr>
      </p:pic>
      <p:sp>
        <p:nvSpPr>
          <p:cNvPr id="30" name="TextBox 29">
            <a:extLst>
              <a:ext uri="{FF2B5EF4-FFF2-40B4-BE49-F238E27FC236}">
                <a16:creationId xmlns:a16="http://schemas.microsoft.com/office/drawing/2014/main" id="{1A9825DC-7F52-60FC-1F6F-AED9FE91A127}"/>
              </a:ext>
            </a:extLst>
          </p:cNvPr>
          <p:cNvSpPr txBox="1"/>
          <p:nvPr/>
        </p:nvSpPr>
        <p:spPr>
          <a:xfrm>
            <a:off x="6180988" y="4406389"/>
            <a:ext cx="2828260" cy="369460"/>
          </a:xfrm>
          <a:prstGeom prst="rect">
            <a:avLst/>
          </a:prstGeom>
          <a:noFill/>
        </p:spPr>
        <p:txBody>
          <a:bodyPr wrap="square" rtlCol="0">
            <a:spAutoFit/>
          </a:bodyPr>
          <a:lstStyle/>
          <a:p>
            <a:pPr algn="ctr"/>
            <a:r>
              <a:rPr lang="fr-CA" sz="1801" dirty="0">
                <a:solidFill>
                  <a:schemeClr val="bg1"/>
                </a:solidFill>
                <a:latin typeface="Avenir Next LT Pro" panose="020B0504020202020204" pitchFamily="34" charset="0"/>
              </a:rPr>
              <a:t>Be </a:t>
            </a:r>
            <a:r>
              <a:rPr lang="fr-CA" sz="1801" dirty="0" err="1">
                <a:solidFill>
                  <a:schemeClr val="bg1"/>
                </a:solidFill>
                <a:latin typeface="Avenir Next LT Pro" panose="020B0504020202020204" pitchFamily="34" charset="0"/>
              </a:rPr>
              <a:t>mindful</a:t>
            </a:r>
            <a:r>
              <a:rPr lang="fr-CA" sz="1801" dirty="0">
                <a:solidFill>
                  <a:schemeClr val="bg1"/>
                </a:solidFill>
                <a:latin typeface="Avenir Next LT Pro" panose="020B0504020202020204" pitchFamily="34" charset="0"/>
              </a:rPr>
              <a:t> and </a:t>
            </a:r>
            <a:r>
              <a:rPr lang="fr-CA" sz="1801" dirty="0" err="1">
                <a:solidFill>
                  <a:schemeClr val="bg1"/>
                </a:solidFill>
                <a:latin typeface="Avenir Next LT Pro" panose="020B0504020202020204" pitchFamily="34" charset="0"/>
              </a:rPr>
              <a:t>polite</a:t>
            </a:r>
            <a:endParaRPr lang="fr-CA" sz="1801" dirty="0">
              <a:solidFill>
                <a:schemeClr val="bg1"/>
              </a:solidFill>
              <a:latin typeface="Avenir Next LT Pro" panose="020B0504020202020204" pitchFamily="34" charset="0"/>
            </a:endParaRPr>
          </a:p>
        </p:txBody>
      </p:sp>
      <p:sp>
        <p:nvSpPr>
          <p:cNvPr id="19" name="TextBox 18">
            <a:extLst>
              <a:ext uri="{FF2B5EF4-FFF2-40B4-BE49-F238E27FC236}">
                <a16:creationId xmlns:a16="http://schemas.microsoft.com/office/drawing/2014/main" id="{CD86F55A-536A-C26B-E180-8A5BD4DA4669}"/>
              </a:ext>
            </a:extLst>
          </p:cNvPr>
          <p:cNvSpPr txBox="1"/>
          <p:nvPr/>
        </p:nvSpPr>
        <p:spPr>
          <a:xfrm>
            <a:off x="9337766" y="1477756"/>
            <a:ext cx="2828260" cy="523220"/>
          </a:xfrm>
          <a:prstGeom prst="rect">
            <a:avLst/>
          </a:prstGeom>
          <a:noFill/>
        </p:spPr>
        <p:txBody>
          <a:bodyPr wrap="square" rtlCol="0">
            <a:spAutoFit/>
          </a:bodyPr>
          <a:lstStyle/>
          <a:p>
            <a:r>
              <a:rPr lang="fr-CA" sz="2800" dirty="0">
                <a:solidFill>
                  <a:schemeClr val="bg1"/>
                </a:solidFill>
                <a:latin typeface="Avenir Next LT Pro Demi" panose="020B0704020202020204" pitchFamily="34" charset="0"/>
              </a:rPr>
              <a:t>Communication</a:t>
            </a:r>
            <a:endParaRPr lang="en-CA" sz="2800" dirty="0">
              <a:solidFill>
                <a:schemeClr val="bg1"/>
              </a:solidFill>
              <a:latin typeface="Avenir Next LT Pro Demi" panose="020B0704020202020204" pitchFamily="34" charset="0"/>
            </a:endParaRPr>
          </a:p>
        </p:txBody>
      </p:sp>
      <p:pic>
        <p:nvPicPr>
          <p:cNvPr id="7" name="Picture 6">
            <a:extLst>
              <a:ext uri="{FF2B5EF4-FFF2-40B4-BE49-F238E27FC236}">
                <a16:creationId xmlns:a16="http://schemas.microsoft.com/office/drawing/2014/main" id="{C42DD104-B184-EE58-C379-2445760DE1F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0851" y="2398146"/>
            <a:ext cx="1583408" cy="1583408"/>
          </a:xfrm>
          <a:prstGeom prst="rect">
            <a:avLst/>
          </a:prstGeom>
        </p:spPr>
      </p:pic>
      <p:sp>
        <p:nvSpPr>
          <p:cNvPr id="31" name="TextBox 30">
            <a:extLst>
              <a:ext uri="{FF2B5EF4-FFF2-40B4-BE49-F238E27FC236}">
                <a16:creationId xmlns:a16="http://schemas.microsoft.com/office/drawing/2014/main" id="{9B557F98-5F36-1967-3366-4568BFB454B1}"/>
              </a:ext>
            </a:extLst>
          </p:cNvPr>
          <p:cNvSpPr txBox="1"/>
          <p:nvPr/>
        </p:nvSpPr>
        <p:spPr>
          <a:xfrm>
            <a:off x="9196798" y="4263962"/>
            <a:ext cx="2988452" cy="923330"/>
          </a:xfrm>
          <a:prstGeom prst="rect">
            <a:avLst/>
          </a:prstGeom>
          <a:noFill/>
        </p:spPr>
        <p:txBody>
          <a:bodyPr wrap="square" rtlCol="0">
            <a:spAutoFit/>
          </a:bodyPr>
          <a:lstStyle/>
          <a:p>
            <a:pPr algn="ctr"/>
            <a:r>
              <a:rPr lang="en-CA" sz="1800" dirty="0">
                <a:solidFill>
                  <a:schemeClr val="bg1"/>
                </a:solidFill>
                <a:latin typeface="Avenir Next LT Pro" panose="020B0504020202020204" pitchFamily="34" charset="0"/>
              </a:rPr>
              <a:t>Help create a workplace where there is healthy communication</a:t>
            </a:r>
          </a:p>
        </p:txBody>
      </p:sp>
      <p:pic>
        <p:nvPicPr>
          <p:cNvPr id="3" name="Graphic 2">
            <a:extLst>
              <a:ext uri="{FF2B5EF4-FFF2-40B4-BE49-F238E27FC236}">
                <a16:creationId xmlns:a16="http://schemas.microsoft.com/office/drawing/2014/main" id="{D58ED63F-D9EF-BCD7-AAAC-7938E69A3E0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6086360"/>
            <a:ext cx="646587" cy="646587"/>
          </a:xfrm>
          <a:prstGeom prst="rect">
            <a:avLst/>
          </a:prstGeom>
        </p:spPr>
      </p:pic>
      <p:sp>
        <p:nvSpPr>
          <p:cNvPr id="5" name="TextBox 4">
            <a:extLst>
              <a:ext uri="{FF2B5EF4-FFF2-40B4-BE49-F238E27FC236}">
                <a16:creationId xmlns:a16="http://schemas.microsoft.com/office/drawing/2014/main" id="{D50E2177-9036-D484-BE20-B53EDD22247D}"/>
              </a:ext>
            </a:extLst>
          </p:cNvPr>
          <p:cNvSpPr txBox="1"/>
          <p:nvPr/>
        </p:nvSpPr>
        <p:spPr>
          <a:xfrm>
            <a:off x="474918" y="6215635"/>
            <a:ext cx="4319016" cy="400110"/>
          </a:xfrm>
          <a:prstGeom prst="rect">
            <a:avLst/>
          </a:prstGeom>
          <a:noFill/>
        </p:spPr>
        <p:txBody>
          <a:bodyPr wrap="square" rtlCol="0">
            <a:spAutoFit/>
          </a:bodyPr>
          <a:lstStyle/>
          <a:p>
            <a:r>
              <a:rPr lang="fr-CA" sz="2000" dirty="0">
                <a:solidFill>
                  <a:schemeClr val="bg2">
                    <a:lumMod val="50000"/>
                  </a:schemeClr>
                </a:solidFill>
                <a:highlight>
                  <a:srgbClr val="FFFF00"/>
                </a:highlight>
                <a:latin typeface="Avenir Next LT Pro Demi" panose="020B0704020202020204" pitchFamily="34" charset="0"/>
              </a:rPr>
              <a:t>Building name, Floor, City, Province</a:t>
            </a:r>
            <a:endParaRPr lang="en-CA" sz="2000" dirty="0">
              <a:solidFill>
                <a:schemeClr val="bg2">
                  <a:lumMod val="50000"/>
                </a:schemeClr>
              </a:solidFill>
              <a:highlight>
                <a:srgbClr val="FFFF00"/>
              </a:highlight>
              <a:latin typeface="Avenir Next LT Pro Demi" panose="020B0704020202020204" pitchFamily="34" charset="0"/>
            </a:endParaRPr>
          </a:p>
        </p:txBody>
      </p:sp>
    </p:spTree>
    <p:extLst>
      <p:ext uri="{BB962C8B-B14F-4D97-AF65-F5344CB8AC3E}">
        <p14:creationId xmlns:p14="http://schemas.microsoft.com/office/powerpoint/2010/main" val="232204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D6205-466C-1CBC-829F-D4D9D3F5F2CE}"/>
              </a:ext>
              <a:ext uri="{C183D7F6-B498-43B3-948B-1728B52AA6E4}">
                <adec:decorative xmlns:adec="http://schemas.microsoft.com/office/drawing/2017/decorative" val="1"/>
              </a:ext>
            </a:extLst>
          </p:cNvPr>
          <p:cNvSpPr/>
          <p:nvPr/>
        </p:nvSpPr>
        <p:spPr>
          <a:xfrm>
            <a:off x="0" y="-5848"/>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9" name="Picture 8">
            <a:extLst>
              <a:ext uri="{FF2B5EF4-FFF2-40B4-BE49-F238E27FC236}">
                <a16:creationId xmlns:a16="http://schemas.microsoft.com/office/drawing/2014/main" id="{616131E4-58C6-18B6-2C48-0A50C5144D3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2448" t="1" r="12864" b="5289"/>
          <a:stretch/>
        </p:blipFill>
        <p:spPr>
          <a:xfrm>
            <a:off x="128521" y="70386"/>
            <a:ext cx="744894" cy="718835"/>
          </a:xfrm>
          <a:prstGeom prst="rect">
            <a:avLst/>
          </a:prstGeom>
        </p:spPr>
      </p:pic>
      <p:sp>
        <p:nvSpPr>
          <p:cNvPr id="10" name="Title 9">
            <a:extLst>
              <a:ext uri="{FF2B5EF4-FFF2-40B4-BE49-F238E27FC236}">
                <a16:creationId xmlns:a16="http://schemas.microsoft.com/office/drawing/2014/main" id="{1FA8B732-EAD4-9D42-6199-E5CF43E0F57F}"/>
              </a:ext>
            </a:extLst>
          </p:cNvPr>
          <p:cNvSpPr txBox="1">
            <a:spLocks noGrp="1"/>
          </p:cNvSpPr>
          <p:nvPr>
            <p:ph type="title" idx="4294967295"/>
          </p:nvPr>
        </p:nvSpPr>
        <p:spPr>
          <a:xfrm>
            <a:off x="873415" y="129474"/>
            <a:ext cx="1095099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Nos normes communautaires en milieu de travail</a:t>
            </a:r>
          </a:p>
        </p:txBody>
      </p:sp>
      <p:graphicFrame>
        <p:nvGraphicFramePr>
          <p:cNvPr id="11" name="Table 11">
            <a:extLst>
              <a:ext uri="{FF2B5EF4-FFF2-40B4-BE49-F238E27FC236}">
                <a16:creationId xmlns:a16="http://schemas.microsoft.com/office/drawing/2014/main" id="{31BCA323-36A1-C248-1C57-6628FFC18C54}"/>
              </a:ext>
            </a:extLst>
          </p:cNvPr>
          <p:cNvGraphicFramePr>
            <a:graphicFrameLocks noGrp="1"/>
          </p:cNvGraphicFramePr>
          <p:nvPr/>
        </p:nvGraphicFramePr>
        <p:xfrm>
          <a:off x="0" y="849810"/>
          <a:ext cx="12192000" cy="5144133"/>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151483958"/>
                    </a:ext>
                  </a:extLst>
                </a:gridCol>
                <a:gridCol w="3048000">
                  <a:extLst>
                    <a:ext uri="{9D8B030D-6E8A-4147-A177-3AD203B41FA5}">
                      <a16:colId xmlns:a16="http://schemas.microsoft.com/office/drawing/2014/main" val="3642203410"/>
                    </a:ext>
                  </a:extLst>
                </a:gridCol>
                <a:gridCol w="3048000">
                  <a:extLst>
                    <a:ext uri="{9D8B030D-6E8A-4147-A177-3AD203B41FA5}">
                      <a16:colId xmlns:a16="http://schemas.microsoft.com/office/drawing/2014/main" val="589767955"/>
                    </a:ext>
                  </a:extLst>
                </a:gridCol>
                <a:gridCol w="3048000">
                  <a:extLst>
                    <a:ext uri="{9D8B030D-6E8A-4147-A177-3AD203B41FA5}">
                      <a16:colId xmlns:a16="http://schemas.microsoft.com/office/drawing/2014/main" val="1443235224"/>
                    </a:ext>
                  </a:extLst>
                </a:gridCol>
              </a:tblGrid>
              <a:tr h="5144133">
                <a:tc>
                  <a:txBody>
                    <a:bodyPr/>
                    <a:lstStyle/>
                    <a:p>
                      <a:endParaRPr lang="en-CA" sz="1100" dirty="0"/>
                    </a:p>
                  </a:txBody>
                  <a:tcPr marT="45721" marB="4572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CA" sz="1100" dirty="0"/>
                    </a:p>
                  </a:txBody>
                  <a:tcPr marT="45721" marB="4572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A23C"/>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273"/>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338"/>
                    </a:solidFill>
                  </a:tcPr>
                </a:tc>
                <a:extLst>
                  <a:ext uri="{0D108BD9-81ED-4DB2-BD59-A6C34878D82A}">
                    <a16:rowId xmlns:a16="http://schemas.microsoft.com/office/drawing/2014/main" val="1504189627"/>
                  </a:ext>
                </a:extLst>
              </a:tr>
            </a:tbl>
          </a:graphicData>
        </a:graphic>
      </p:graphicFrame>
      <p:sp>
        <p:nvSpPr>
          <p:cNvPr id="15" name="TextBox 14">
            <a:extLst>
              <a:ext uri="{FF2B5EF4-FFF2-40B4-BE49-F238E27FC236}">
                <a16:creationId xmlns:a16="http://schemas.microsoft.com/office/drawing/2014/main" id="{11D65615-E342-0B9A-10FA-67A836F2D831}"/>
              </a:ext>
            </a:extLst>
          </p:cNvPr>
          <p:cNvSpPr txBox="1"/>
          <p:nvPr/>
        </p:nvSpPr>
        <p:spPr>
          <a:xfrm>
            <a:off x="0" y="1477756"/>
            <a:ext cx="3041780" cy="523220"/>
          </a:xfrm>
          <a:prstGeom prst="rect">
            <a:avLst/>
          </a:prstGeom>
          <a:noFill/>
        </p:spPr>
        <p:txBody>
          <a:bodyPr wrap="square" rtlCol="0">
            <a:spAutoFit/>
          </a:bodyPr>
          <a:lstStyle/>
          <a:p>
            <a:pPr algn="ctr"/>
            <a:r>
              <a:rPr lang="fr-CA" sz="2800" dirty="0">
                <a:solidFill>
                  <a:schemeClr val="bg1"/>
                </a:solidFill>
                <a:latin typeface="Avenir Next LT Pro Demi" panose="020B0704020202020204" pitchFamily="34" charset="0"/>
              </a:rPr>
              <a:t>Convivialité</a:t>
            </a:r>
            <a:endParaRPr lang="en-CA" sz="2800" dirty="0">
              <a:solidFill>
                <a:schemeClr val="bg1"/>
              </a:solidFill>
              <a:latin typeface="Avenir Next LT Pro Demi" panose="020B0704020202020204" pitchFamily="34" charset="0"/>
            </a:endParaRPr>
          </a:p>
        </p:txBody>
      </p:sp>
      <p:pic>
        <p:nvPicPr>
          <p:cNvPr id="14" name="Picture 13">
            <a:extLst>
              <a:ext uri="{FF2B5EF4-FFF2-40B4-BE49-F238E27FC236}">
                <a16:creationId xmlns:a16="http://schemas.microsoft.com/office/drawing/2014/main" id="{50D5C11E-C21C-3BE0-119D-325A5D904A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29" y="2392725"/>
            <a:ext cx="1583409" cy="1583409"/>
          </a:xfrm>
          <a:prstGeom prst="rect">
            <a:avLst/>
          </a:prstGeom>
        </p:spPr>
      </p:pic>
      <p:sp>
        <p:nvSpPr>
          <p:cNvPr id="28" name="TextBox 27">
            <a:extLst>
              <a:ext uri="{FF2B5EF4-FFF2-40B4-BE49-F238E27FC236}">
                <a16:creationId xmlns:a16="http://schemas.microsoft.com/office/drawing/2014/main" id="{A1FE147D-FFA1-0573-A44F-6A47CD48C9BE}"/>
              </a:ext>
            </a:extLst>
          </p:cNvPr>
          <p:cNvSpPr txBox="1"/>
          <p:nvPr/>
        </p:nvSpPr>
        <p:spPr>
          <a:xfrm>
            <a:off x="-6750" y="4267826"/>
            <a:ext cx="3048530" cy="646331"/>
          </a:xfrm>
          <a:prstGeom prst="rect">
            <a:avLst/>
          </a:prstGeom>
          <a:noFill/>
        </p:spPr>
        <p:txBody>
          <a:bodyPr wrap="square" rtlCol="0">
            <a:spAutoFit/>
          </a:bodyPr>
          <a:lstStyle/>
          <a:p>
            <a:pPr algn="ctr"/>
            <a:r>
              <a:rPr lang="fr-CA" sz="1800" dirty="0">
                <a:solidFill>
                  <a:schemeClr val="bg1"/>
                </a:solidFill>
                <a:latin typeface="Avenir Next LT Pro" panose="020B0504020202020204" pitchFamily="34" charset="0"/>
              </a:rPr>
              <a:t>Soyez attentifs aux autres et à vos actions</a:t>
            </a:r>
          </a:p>
        </p:txBody>
      </p:sp>
      <p:sp>
        <p:nvSpPr>
          <p:cNvPr id="16" name="TextBox 15">
            <a:extLst>
              <a:ext uri="{FF2B5EF4-FFF2-40B4-BE49-F238E27FC236}">
                <a16:creationId xmlns:a16="http://schemas.microsoft.com/office/drawing/2014/main" id="{ECE04B58-91B8-D9AC-2034-484C9AD5D762}"/>
              </a:ext>
            </a:extLst>
          </p:cNvPr>
          <p:cNvSpPr txBox="1"/>
          <p:nvPr/>
        </p:nvSpPr>
        <p:spPr>
          <a:xfrm>
            <a:off x="3048531" y="1477756"/>
            <a:ext cx="3032004" cy="523220"/>
          </a:xfrm>
          <a:prstGeom prst="rect">
            <a:avLst/>
          </a:prstGeom>
          <a:solidFill>
            <a:srgbClr val="6AA23C"/>
          </a:solidFill>
        </p:spPr>
        <p:txBody>
          <a:bodyPr wrap="square" rtlCol="0">
            <a:spAutoFit/>
          </a:bodyPr>
          <a:lstStyle/>
          <a:p>
            <a:pPr algn="ctr"/>
            <a:r>
              <a:rPr lang="fr-CA" sz="2800" dirty="0">
                <a:solidFill>
                  <a:schemeClr val="bg1"/>
                </a:solidFill>
                <a:latin typeface="Avenir Next LT Pro Demi" panose="020B0704020202020204" pitchFamily="34" charset="0"/>
              </a:rPr>
              <a:t>Respect</a:t>
            </a:r>
            <a:endParaRPr lang="en-CA" sz="2800" dirty="0">
              <a:solidFill>
                <a:schemeClr val="bg1"/>
              </a:solidFill>
              <a:latin typeface="Avenir Next LT Pro Demi" panose="020B0704020202020204" pitchFamily="34" charset="0"/>
            </a:endParaRPr>
          </a:p>
        </p:txBody>
      </p:sp>
      <p:pic>
        <p:nvPicPr>
          <p:cNvPr id="20" name="Picture 19">
            <a:extLst>
              <a:ext uri="{FF2B5EF4-FFF2-40B4-BE49-F238E27FC236}">
                <a16:creationId xmlns:a16="http://schemas.microsoft.com/office/drawing/2014/main" id="{8888136A-02A8-2199-2414-92BAF0B2BF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261" y="2392726"/>
            <a:ext cx="1583409" cy="1583409"/>
          </a:xfrm>
          <a:prstGeom prst="rect">
            <a:avLst/>
          </a:prstGeom>
        </p:spPr>
      </p:pic>
      <p:sp>
        <p:nvSpPr>
          <p:cNvPr id="29" name="TextBox 28">
            <a:extLst>
              <a:ext uri="{FF2B5EF4-FFF2-40B4-BE49-F238E27FC236}">
                <a16:creationId xmlns:a16="http://schemas.microsoft.com/office/drawing/2014/main" id="{44017022-BDA7-7F40-ACFC-511FB725DD16}"/>
              </a:ext>
            </a:extLst>
          </p:cNvPr>
          <p:cNvSpPr txBox="1"/>
          <p:nvPr/>
        </p:nvSpPr>
        <p:spPr>
          <a:xfrm>
            <a:off x="3041781" y="4267826"/>
            <a:ext cx="3048530" cy="646331"/>
          </a:xfrm>
          <a:prstGeom prst="rect">
            <a:avLst/>
          </a:prstGeom>
          <a:noFill/>
          <a:ln>
            <a:noFill/>
          </a:ln>
        </p:spPr>
        <p:txBody>
          <a:bodyPr wrap="square" rtlCol="0">
            <a:spAutoFit/>
          </a:bodyPr>
          <a:lstStyle/>
          <a:p>
            <a:pPr algn="ctr"/>
            <a:r>
              <a:rPr lang="fr-CA" sz="1800">
                <a:solidFill>
                  <a:schemeClr val="bg1"/>
                </a:solidFill>
                <a:latin typeface="Avenir Next LT Pro" panose="020B0504020202020204" pitchFamily="34" charset="0"/>
              </a:rPr>
              <a:t>Respectez les personnes et l’environnement</a:t>
            </a:r>
          </a:p>
        </p:txBody>
      </p:sp>
      <p:sp>
        <p:nvSpPr>
          <p:cNvPr id="18" name="TextBox 17">
            <a:extLst>
              <a:ext uri="{FF2B5EF4-FFF2-40B4-BE49-F238E27FC236}">
                <a16:creationId xmlns:a16="http://schemas.microsoft.com/office/drawing/2014/main" id="{DCFFBF97-842D-9A43-FACA-27FC72DAB8A9}"/>
              </a:ext>
            </a:extLst>
          </p:cNvPr>
          <p:cNvSpPr txBox="1"/>
          <p:nvPr/>
        </p:nvSpPr>
        <p:spPr>
          <a:xfrm>
            <a:off x="6111466" y="1477756"/>
            <a:ext cx="2967220" cy="523220"/>
          </a:xfrm>
          <a:prstGeom prst="rect">
            <a:avLst/>
          </a:prstGeom>
          <a:solidFill>
            <a:srgbClr val="008273"/>
          </a:solidFill>
        </p:spPr>
        <p:txBody>
          <a:bodyPr wrap="square" rtlCol="0">
            <a:spAutoFit/>
          </a:bodyPr>
          <a:lstStyle/>
          <a:p>
            <a:pPr algn="ctr"/>
            <a:r>
              <a:rPr lang="fr-CA" sz="2800" dirty="0">
                <a:solidFill>
                  <a:schemeClr val="bg1"/>
                </a:solidFill>
                <a:latin typeface="Avenir Next LT Pro Demi" panose="020B0704020202020204" pitchFamily="34" charset="0"/>
              </a:rPr>
              <a:t>Courtoisie</a:t>
            </a:r>
            <a:endParaRPr lang="en-CA" sz="2800" dirty="0">
              <a:solidFill>
                <a:schemeClr val="bg1"/>
              </a:solidFill>
              <a:latin typeface="Avenir Next LT Pro Demi" panose="020B0704020202020204" pitchFamily="34" charset="0"/>
            </a:endParaRPr>
          </a:p>
        </p:txBody>
      </p:sp>
      <p:pic>
        <p:nvPicPr>
          <p:cNvPr id="12" name="Picture 11">
            <a:extLst>
              <a:ext uri="{FF2B5EF4-FFF2-40B4-BE49-F238E27FC236}">
                <a16:creationId xmlns:a16="http://schemas.microsoft.com/office/drawing/2014/main" id="{33F4392E-86CE-ABDA-201A-5A3FBFEBD2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004" y="2392726"/>
            <a:ext cx="1583408" cy="1583408"/>
          </a:xfrm>
          <a:prstGeom prst="rect">
            <a:avLst/>
          </a:prstGeom>
        </p:spPr>
      </p:pic>
      <p:sp>
        <p:nvSpPr>
          <p:cNvPr id="30" name="TextBox 29">
            <a:extLst>
              <a:ext uri="{FF2B5EF4-FFF2-40B4-BE49-F238E27FC236}">
                <a16:creationId xmlns:a16="http://schemas.microsoft.com/office/drawing/2014/main" id="{1A9825DC-7F52-60FC-1F6F-AED9FE91A127}"/>
              </a:ext>
            </a:extLst>
          </p:cNvPr>
          <p:cNvSpPr txBox="1"/>
          <p:nvPr/>
        </p:nvSpPr>
        <p:spPr>
          <a:xfrm>
            <a:off x="6090311" y="4267825"/>
            <a:ext cx="3059907" cy="369332"/>
          </a:xfrm>
          <a:prstGeom prst="rect">
            <a:avLst/>
          </a:prstGeom>
          <a:noFill/>
        </p:spPr>
        <p:txBody>
          <a:bodyPr wrap="square" rtlCol="0">
            <a:spAutoFit/>
          </a:bodyPr>
          <a:lstStyle/>
          <a:p>
            <a:pPr algn="ctr"/>
            <a:r>
              <a:rPr lang="fr-CA" sz="1800" dirty="0">
                <a:solidFill>
                  <a:schemeClr val="bg1"/>
                </a:solidFill>
                <a:latin typeface="Avenir Next LT Pro" panose="020B0504020202020204" pitchFamily="34" charset="0"/>
              </a:rPr>
              <a:t>Soyez réfléchi et poli</a:t>
            </a:r>
          </a:p>
        </p:txBody>
      </p:sp>
      <p:sp>
        <p:nvSpPr>
          <p:cNvPr id="19" name="TextBox 18">
            <a:extLst>
              <a:ext uri="{FF2B5EF4-FFF2-40B4-BE49-F238E27FC236}">
                <a16:creationId xmlns:a16="http://schemas.microsoft.com/office/drawing/2014/main" id="{CD86F55A-536A-C26B-E180-8A5BD4DA4669}"/>
              </a:ext>
            </a:extLst>
          </p:cNvPr>
          <p:cNvSpPr txBox="1"/>
          <p:nvPr/>
        </p:nvSpPr>
        <p:spPr>
          <a:xfrm>
            <a:off x="9337766" y="1477756"/>
            <a:ext cx="2828260" cy="523220"/>
          </a:xfrm>
          <a:prstGeom prst="rect">
            <a:avLst/>
          </a:prstGeom>
          <a:noFill/>
        </p:spPr>
        <p:txBody>
          <a:bodyPr wrap="square" rtlCol="0">
            <a:spAutoFit/>
          </a:bodyPr>
          <a:lstStyle/>
          <a:p>
            <a:r>
              <a:rPr lang="fr-CA" sz="2800" dirty="0">
                <a:solidFill>
                  <a:schemeClr val="bg1"/>
                </a:solidFill>
                <a:latin typeface="Avenir Next LT Pro Demi" panose="020B0704020202020204" pitchFamily="34" charset="0"/>
              </a:rPr>
              <a:t>Communication</a:t>
            </a:r>
            <a:endParaRPr lang="en-CA" sz="2800" dirty="0">
              <a:solidFill>
                <a:schemeClr val="bg1"/>
              </a:solidFill>
              <a:latin typeface="Avenir Next LT Pro Demi" panose="020B0704020202020204" pitchFamily="34" charset="0"/>
            </a:endParaRPr>
          </a:p>
        </p:txBody>
      </p:sp>
      <p:pic>
        <p:nvPicPr>
          <p:cNvPr id="7" name="Picture 6">
            <a:extLst>
              <a:ext uri="{FF2B5EF4-FFF2-40B4-BE49-F238E27FC236}">
                <a16:creationId xmlns:a16="http://schemas.microsoft.com/office/drawing/2014/main" id="{C42DD104-B184-EE58-C379-2445760DE1F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0851" y="2398146"/>
            <a:ext cx="1583408" cy="1583408"/>
          </a:xfrm>
          <a:prstGeom prst="rect">
            <a:avLst/>
          </a:prstGeom>
        </p:spPr>
      </p:pic>
      <p:sp>
        <p:nvSpPr>
          <p:cNvPr id="31" name="TextBox 30">
            <a:extLst>
              <a:ext uri="{FF2B5EF4-FFF2-40B4-BE49-F238E27FC236}">
                <a16:creationId xmlns:a16="http://schemas.microsoft.com/office/drawing/2014/main" id="{9B557F98-5F36-1967-3366-4568BFB454B1}"/>
              </a:ext>
            </a:extLst>
          </p:cNvPr>
          <p:cNvSpPr txBox="1"/>
          <p:nvPr/>
        </p:nvSpPr>
        <p:spPr>
          <a:xfrm>
            <a:off x="9196798" y="4263962"/>
            <a:ext cx="2988452" cy="923330"/>
          </a:xfrm>
          <a:prstGeom prst="rect">
            <a:avLst/>
          </a:prstGeom>
          <a:noFill/>
        </p:spPr>
        <p:txBody>
          <a:bodyPr wrap="square" rtlCol="0">
            <a:spAutoFit/>
          </a:bodyPr>
          <a:lstStyle/>
          <a:p>
            <a:pPr algn="ctr"/>
            <a:r>
              <a:rPr lang="fr-FR" sz="1800" dirty="0">
                <a:solidFill>
                  <a:schemeClr val="bg1"/>
                </a:solidFill>
                <a:latin typeface="Avenir Next LT Pro" panose="020B0504020202020204" pitchFamily="34" charset="0"/>
              </a:rPr>
              <a:t>Créez un milieu de travail où la communication est saine</a:t>
            </a:r>
            <a:endParaRPr lang="en-CA" sz="1800" dirty="0">
              <a:solidFill>
                <a:schemeClr val="bg1"/>
              </a:solidFill>
              <a:latin typeface="Avenir Next LT Pro" panose="020B0504020202020204" pitchFamily="34" charset="0"/>
            </a:endParaRPr>
          </a:p>
        </p:txBody>
      </p:sp>
      <p:pic>
        <p:nvPicPr>
          <p:cNvPr id="3" name="Graphic 2">
            <a:extLst>
              <a:ext uri="{FF2B5EF4-FFF2-40B4-BE49-F238E27FC236}">
                <a16:creationId xmlns:a16="http://schemas.microsoft.com/office/drawing/2014/main" id="{D58ED63F-D9EF-BCD7-AAAC-7938E69A3E0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6086360"/>
            <a:ext cx="646587" cy="646587"/>
          </a:xfrm>
          <a:prstGeom prst="rect">
            <a:avLst/>
          </a:prstGeom>
        </p:spPr>
      </p:pic>
      <p:sp>
        <p:nvSpPr>
          <p:cNvPr id="5" name="TextBox 4">
            <a:extLst>
              <a:ext uri="{FF2B5EF4-FFF2-40B4-BE49-F238E27FC236}">
                <a16:creationId xmlns:a16="http://schemas.microsoft.com/office/drawing/2014/main" id="{D50E2177-9036-D484-BE20-B53EDD22247D}"/>
              </a:ext>
            </a:extLst>
          </p:cNvPr>
          <p:cNvSpPr txBox="1"/>
          <p:nvPr/>
        </p:nvSpPr>
        <p:spPr>
          <a:xfrm>
            <a:off x="474918" y="6215635"/>
            <a:ext cx="5731728" cy="400110"/>
          </a:xfrm>
          <a:prstGeom prst="rect">
            <a:avLst/>
          </a:prstGeom>
          <a:noFill/>
        </p:spPr>
        <p:txBody>
          <a:bodyPr wrap="square" rtlCol="0">
            <a:spAutoFit/>
          </a:bodyPr>
          <a:lstStyle/>
          <a:p>
            <a:r>
              <a:rPr lang="fr-CA" sz="2000" dirty="0">
                <a:solidFill>
                  <a:schemeClr val="bg2">
                    <a:lumMod val="50000"/>
                  </a:schemeClr>
                </a:solidFill>
                <a:highlight>
                  <a:srgbClr val="FFFF00"/>
                </a:highlight>
                <a:latin typeface="Avenir Next LT Pro Demi" panose="020B0704020202020204" pitchFamily="34" charset="0"/>
              </a:rPr>
              <a:t>Nom de l’édifice, Étage, Ville Province</a:t>
            </a:r>
            <a:endParaRPr lang="en-CA" sz="2000" dirty="0">
              <a:solidFill>
                <a:schemeClr val="bg2">
                  <a:lumMod val="50000"/>
                </a:schemeClr>
              </a:solidFill>
              <a:highlight>
                <a:srgbClr val="FFFF00"/>
              </a:highlight>
              <a:latin typeface="Avenir Next LT Pro Demi" panose="020B0704020202020204" pitchFamily="34" charset="0"/>
            </a:endParaRPr>
          </a:p>
        </p:txBody>
      </p:sp>
    </p:spTree>
    <p:extLst>
      <p:ext uri="{BB962C8B-B14F-4D97-AF65-F5344CB8AC3E}">
        <p14:creationId xmlns:p14="http://schemas.microsoft.com/office/powerpoint/2010/main" val="4257786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D6205-466C-1CBC-829F-D4D9D3F5F2CE}"/>
              </a:ext>
              <a:ext uri="{C183D7F6-B498-43B3-948B-1728B52AA6E4}">
                <adec:decorative xmlns:adec="http://schemas.microsoft.com/office/drawing/2017/decorative" val="1"/>
              </a:ext>
            </a:extLst>
          </p:cNvPr>
          <p:cNvSpPr/>
          <p:nvPr/>
        </p:nvSpPr>
        <p:spPr>
          <a:xfrm>
            <a:off x="0" y="-5849"/>
            <a:ext cx="12192000" cy="955988"/>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dirty="0"/>
          </a:p>
        </p:txBody>
      </p:sp>
      <p:pic>
        <p:nvPicPr>
          <p:cNvPr id="9" name="Picture 8">
            <a:extLst>
              <a:ext uri="{FF2B5EF4-FFF2-40B4-BE49-F238E27FC236}">
                <a16:creationId xmlns:a16="http://schemas.microsoft.com/office/drawing/2014/main" id="{616131E4-58C6-18B6-2C48-0A50C5144D3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2448" t="1" r="12864" b="5289"/>
          <a:stretch/>
        </p:blipFill>
        <p:spPr>
          <a:xfrm>
            <a:off x="155395" y="142739"/>
            <a:ext cx="625325" cy="603449"/>
          </a:xfrm>
          <a:prstGeom prst="rect">
            <a:avLst/>
          </a:prstGeom>
        </p:spPr>
      </p:pic>
      <p:sp>
        <p:nvSpPr>
          <p:cNvPr id="10" name="Title 9">
            <a:extLst>
              <a:ext uri="{FF2B5EF4-FFF2-40B4-BE49-F238E27FC236}">
                <a16:creationId xmlns:a16="http://schemas.microsoft.com/office/drawing/2014/main" id="{1FA8B732-EAD4-9D42-6199-E5CF43E0F57F}"/>
              </a:ext>
            </a:extLst>
          </p:cNvPr>
          <p:cNvSpPr txBox="1">
            <a:spLocks noGrp="1"/>
          </p:cNvSpPr>
          <p:nvPr>
            <p:ph type="title" idx="4294967295"/>
          </p:nvPr>
        </p:nvSpPr>
        <p:spPr>
          <a:xfrm>
            <a:off x="835875" y="54310"/>
            <a:ext cx="1139095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Our Workplace </a:t>
            </a:r>
            <a:r>
              <a:rPr kumimoji="0" lang="fr-CA" sz="2400" b="0" i="0" u="none" strike="noStrike" kern="1200" cap="none" spc="0" normalizeH="0" baseline="0" dirty="0" err="1">
                <a:ln>
                  <a:noFill/>
                </a:ln>
                <a:solidFill>
                  <a:schemeClr val="bg1"/>
                </a:solidFill>
                <a:effectLst/>
                <a:uLnTx/>
                <a:uFillTx/>
                <a:latin typeface="Avenir Next LT Pro Demi" panose="020B0704020202020204" pitchFamily="34" charset="0"/>
                <a:ea typeface="+mn-ea"/>
                <a:cs typeface="+mn-cs"/>
              </a:rPr>
              <a:t>community</a:t>
            </a:r>
            <a:r>
              <a:rPr kumimoji="0" lang="fr-CA" sz="24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 </a:t>
            </a:r>
            <a:r>
              <a:rPr kumimoji="0" lang="fr-CA" sz="2400" b="0" i="0" u="none" strike="noStrike" kern="1200" cap="none" spc="0" normalizeH="0" baseline="0" dirty="0" err="1">
                <a:ln>
                  <a:noFill/>
                </a:ln>
                <a:solidFill>
                  <a:schemeClr val="bg1"/>
                </a:solidFill>
                <a:effectLst/>
                <a:uLnTx/>
                <a:uFillTx/>
                <a:latin typeface="Avenir Next LT Pro Demi" panose="020B0704020202020204" pitchFamily="34" charset="0"/>
                <a:ea typeface="+mn-ea"/>
                <a:cs typeface="+mn-cs"/>
              </a:rPr>
              <a:t>norms</a:t>
            </a:r>
            <a:br>
              <a:rPr kumimoji="0" lang="fr-CA" sz="24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br>
            <a:r>
              <a:rPr kumimoji="0" lang="fr-CA" sz="24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Nos normes communautaires en milieu de travail</a:t>
            </a:r>
          </a:p>
        </p:txBody>
      </p:sp>
      <p:graphicFrame>
        <p:nvGraphicFramePr>
          <p:cNvPr id="11" name="Table 11">
            <a:extLst>
              <a:ext uri="{FF2B5EF4-FFF2-40B4-BE49-F238E27FC236}">
                <a16:creationId xmlns:a16="http://schemas.microsoft.com/office/drawing/2014/main" id="{31BCA323-36A1-C248-1C57-6628FFC18C54}"/>
              </a:ext>
            </a:extLst>
          </p:cNvPr>
          <p:cNvGraphicFramePr>
            <a:graphicFrameLocks noGrp="1"/>
          </p:cNvGraphicFramePr>
          <p:nvPr>
            <p:extLst>
              <p:ext uri="{D42A27DB-BD31-4B8C-83A1-F6EECF244321}">
                <p14:modId xmlns:p14="http://schemas.microsoft.com/office/powerpoint/2010/main" val="2792771791"/>
              </p:ext>
            </p:extLst>
          </p:nvPr>
        </p:nvGraphicFramePr>
        <p:xfrm>
          <a:off x="0" y="919816"/>
          <a:ext cx="12192000" cy="5144133"/>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151483958"/>
                    </a:ext>
                  </a:extLst>
                </a:gridCol>
                <a:gridCol w="3048000">
                  <a:extLst>
                    <a:ext uri="{9D8B030D-6E8A-4147-A177-3AD203B41FA5}">
                      <a16:colId xmlns:a16="http://schemas.microsoft.com/office/drawing/2014/main" val="3642203410"/>
                    </a:ext>
                  </a:extLst>
                </a:gridCol>
                <a:gridCol w="3048000">
                  <a:extLst>
                    <a:ext uri="{9D8B030D-6E8A-4147-A177-3AD203B41FA5}">
                      <a16:colId xmlns:a16="http://schemas.microsoft.com/office/drawing/2014/main" val="589767955"/>
                    </a:ext>
                  </a:extLst>
                </a:gridCol>
                <a:gridCol w="3048000">
                  <a:extLst>
                    <a:ext uri="{9D8B030D-6E8A-4147-A177-3AD203B41FA5}">
                      <a16:colId xmlns:a16="http://schemas.microsoft.com/office/drawing/2014/main" val="1443235224"/>
                    </a:ext>
                  </a:extLst>
                </a:gridCol>
              </a:tblGrid>
              <a:tr h="5144133">
                <a:tc>
                  <a:txBody>
                    <a:bodyPr/>
                    <a:lstStyle/>
                    <a:p>
                      <a:endParaRPr lang="en-CA" sz="1100" dirty="0"/>
                    </a:p>
                  </a:txBody>
                  <a:tcPr marT="45721" marB="4572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CA" sz="1100" dirty="0"/>
                    </a:p>
                  </a:txBody>
                  <a:tcPr marT="45721" marB="4572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A23C"/>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273"/>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338"/>
                    </a:solidFill>
                  </a:tcPr>
                </a:tc>
                <a:extLst>
                  <a:ext uri="{0D108BD9-81ED-4DB2-BD59-A6C34878D82A}">
                    <a16:rowId xmlns:a16="http://schemas.microsoft.com/office/drawing/2014/main" val="1504189627"/>
                  </a:ext>
                </a:extLst>
              </a:tr>
            </a:tbl>
          </a:graphicData>
        </a:graphic>
      </p:graphicFrame>
      <p:sp>
        <p:nvSpPr>
          <p:cNvPr id="15" name="TextBox 14">
            <a:extLst>
              <a:ext uri="{FF2B5EF4-FFF2-40B4-BE49-F238E27FC236}">
                <a16:creationId xmlns:a16="http://schemas.microsoft.com/office/drawing/2014/main" id="{11D65615-E342-0B9A-10FA-67A836F2D831}"/>
              </a:ext>
            </a:extLst>
          </p:cNvPr>
          <p:cNvSpPr txBox="1"/>
          <p:nvPr/>
        </p:nvSpPr>
        <p:spPr>
          <a:xfrm>
            <a:off x="9331" y="1234778"/>
            <a:ext cx="3017039"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Awareness</a:t>
            </a:r>
            <a:endParaRPr lang="en-CA" sz="2400" dirty="0">
              <a:solidFill>
                <a:schemeClr val="bg1"/>
              </a:solidFill>
              <a:latin typeface="Avenir Next LT Pro Demi" panose="020B0704020202020204" pitchFamily="34" charset="0"/>
            </a:endParaRPr>
          </a:p>
        </p:txBody>
      </p:sp>
      <p:sp>
        <p:nvSpPr>
          <p:cNvPr id="28" name="TextBox 27">
            <a:extLst>
              <a:ext uri="{FF2B5EF4-FFF2-40B4-BE49-F238E27FC236}">
                <a16:creationId xmlns:a16="http://schemas.microsoft.com/office/drawing/2014/main" id="{A1FE147D-FFA1-0573-A44F-6A47CD48C9BE}"/>
              </a:ext>
            </a:extLst>
          </p:cNvPr>
          <p:cNvSpPr txBox="1"/>
          <p:nvPr/>
        </p:nvSpPr>
        <p:spPr>
          <a:xfrm>
            <a:off x="20992" y="1730985"/>
            <a:ext cx="3026762" cy="584775"/>
          </a:xfrm>
          <a:prstGeom prst="rect">
            <a:avLst/>
          </a:prstGeom>
          <a:noFill/>
        </p:spPr>
        <p:txBody>
          <a:bodyPr wrap="square" rtlCol="0">
            <a:spAutoFit/>
          </a:bodyPr>
          <a:lstStyle/>
          <a:p>
            <a:pPr algn="ctr"/>
            <a:r>
              <a:rPr lang="en-CA" sz="1600" dirty="0">
                <a:solidFill>
                  <a:schemeClr val="bg1"/>
                </a:solidFill>
                <a:latin typeface="Avenir Next LT Pro" panose="020B0504020202020204" pitchFamily="34" charset="0"/>
              </a:rPr>
              <a:t>Be aware of others and yourself</a:t>
            </a:r>
          </a:p>
        </p:txBody>
      </p:sp>
      <p:pic>
        <p:nvPicPr>
          <p:cNvPr id="14" name="Picture 13">
            <a:extLst>
              <a:ext uri="{FF2B5EF4-FFF2-40B4-BE49-F238E27FC236}">
                <a16:creationId xmlns:a16="http://schemas.microsoft.com/office/drawing/2014/main" id="{50D5C11E-C21C-3BE0-119D-325A5D904AE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42" y="2613062"/>
            <a:ext cx="1583409" cy="1583409"/>
          </a:xfrm>
          <a:prstGeom prst="rect">
            <a:avLst/>
          </a:prstGeom>
        </p:spPr>
      </p:pic>
      <p:sp>
        <p:nvSpPr>
          <p:cNvPr id="8" name="TextBox 7">
            <a:extLst>
              <a:ext uri="{FF2B5EF4-FFF2-40B4-BE49-F238E27FC236}">
                <a16:creationId xmlns:a16="http://schemas.microsoft.com/office/drawing/2014/main" id="{B59F7476-CA90-D7E0-0137-49B866471AE9}"/>
              </a:ext>
            </a:extLst>
          </p:cNvPr>
          <p:cNvSpPr txBox="1"/>
          <p:nvPr/>
        </p:nvSpPr>
        <p:spPr>
          <a:xfrm>
            <a:off x="0" y="4438829"/>
            <a:ext cx="3038031" cy="584775"/>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Soyez attentifs aux autres et à vos actions</a:t>
            </a:r>
          </a:p>
        </p:txBody>
      </p:sp>
      <p:sp>
        <p:nvSpPr>
          <p:cNvPr id="2" name="TextBox 1">
            <a:extLst>
              <a:ext uri="{FF2B5EF4-FFF2-40B4-BE49-F238E27FC236}">
                <a16:creationId xmlns:a16="http://schemas.microsoft.com/office/drawing/2014/main" id="{402B8D8E-1925-10A1-1643-F62D9190C507}"/>
              </a:ext>
            </a:extLst>
          </p:cNvPr>
          <p:cNvSpPr txBox="1"/>
          <p:nvPr/>
        </p:nvSpPr>
        <p:spPr>
          <a:xfrm>
            <a:off x="20992" y="5195860"/>
            <a:ext cx="3037499"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Convivialité</a:t>
            </a:r>
            <a:endParaRPr lang="en-CA" sz="2400" dirty="0">
              <a:solidFill>
                <a:schemeClr val="bg1"/>
              </a:solidFill>
              <a:latin typeface="Avenir Next LT Pro Demi" panose="020B0704020202020204" pitchFamily="34" charset="0"/>
            </a:endParaRPr>
          </a:p>
        </p:txBody>
      </p:sp>
      <p:sp>
        <p:nvSpPr>
          <p:cNvPr id="16" name="TextBox 15">
            <a:extLst>
              <a:ext uri="{FF2B5EF4-FFF2-40B4-BE49-F238E27FC236}">
                <a16:creationId xmlns:a16="http://schemas.microsoft.com/office/drawing/2014/main" id="{ECE04B58-91B8-D9AC-2034-484C9AD5D762}"/>
              </a:ext>
            </a:extLst>
          </p:cNvPr>
          <p:cNvSpPr txBox="1"/>
          <p:nvPr/>
        </p:nvSpPr>
        <p:spPr>
          <a:xfrm>
            <a:off x="3048257" y="1233793"/>
            <a:ext cx="3026763" cy="461665"/>
          </a:xfrm>
          <a:prstGeom prst="rect">
            <a:avLst/>
          </a:prstGeom>
          <a:solidFill>
            <a:srgbClr val="6AA23C"/>
          </a:solidFill>
        </p:spPr>
        <p:txBody>
          <a:bodyPr wrap="square" rtlCol="0">
            <a:spAutoFit/>
          </a:bodyPr>
          <a:lstStyle/>
          <a:p>
            <a:pPr algn="ctr"/>
            <a:r>
              <a:rPr lang="fr-CA" sz="2400" dirty="0">
                <a:solidFill>
                  <a:schemeClr val="bg1"/>
                </a:solidFill>
                <a:latin typeface="Avenir Next LT Pro Demi" panose="020B0704020202020204" pitchFamily="34" charset="0"/>
              </a:rPr>
              <a:t>Respect</a:t>
            </a:r>
            <a:endParaRPr lang="en-CA" sz="2400" dirty="0">
              <a:solidFill>
                <a:schemeClr val="bg1"/>
              </a:solidFill>
              <a:latin typeface="Avenir Next LT Pro Demi" panose="020B0704020202020204" pitchFamily="34" charset="0"/>
            </a:endParaRPr>
          </a:p>
        </p:txBody>
      </p:sp>
      <p:sp>
        <p:nvSpPr>
          <p:cNvPr id="29" name="TextBox 28">
            <a:extLst>
              <a:ext uri="{FF2B5EF4-FFF2-40B4-BE49-F238E27FC236}">
                <a16:creationId xmlns:a16="http://schemas.microsoft.com/office/drawing/2014/main" id="{44017022-BDA7-7F40-ACFC-511FB725DD16}"/>
              </a:ext>
            </a:extLst>
          </p:cNvPr>
          <p:cNvSpPr txBox="1"/>
          <p:nvPr/>
        </p:nvSpPr>
        <p:spPr>
          <a:xfrm>
            <a:off x="3071557" y="1730985"/>
            <a:ext cx="3003463" cy="584775"/>
          </a:xfrm>
          <a:prstGeom prst="rect">
            <a:avLst/>
          </a:prstGeom>
          <a:noFill/>
          <a:ln>
            <a:noFill/>
          </a:ln>
        </p:spPr>
        <p:txBody>
          <a:bodyPr wrap="square" rtlCol="0">
            <a:spAutoFit/>
          </a:bodyPr>
          <a:lstStyle/>
          <a:p>
            <a:pPr algn="ctr"/>
            <a:r>
              <a:rPr lang="en-CA" sz="1600" dirty="0">
                <a:solidFill>
                  <a:schemeClr val="bg1"/>
                </a:solidFill>
                <a:latin typeface="Avenir Next LT Pro" panose="020B0504020202020204" pitchFamily="34" charset="0"/>
              </a:rPr>
              <a:t>Respect people and the environment</a:t>
            </a:r>
          </a:p>
        </p:txBody>
      </p:sp>
      <p:pic>
        <p:nvPicPr>
          <p:cNvPr id="20" name="Picture 19">
            <a:extLst>
              <a:ext uri="{FF2B5EF4-FFF2-40B4-BE49-F238E27FC236}">
                <a16:creationId xmlns:a16="http://schemas.microsoft.com/office/drawing/2014/main" id="{8888136A-02A8-2199-2414-92BAF0B2BF7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5200" y="2592669"/>
            <a:ext cx="1583409" cy="1583409"/>
          </a:xfrm>
          <a:prstGeom prst="rect">
            <a:avLst/>
          </a:prstGeom>
        </p:spPr>
      </p:pic>
      <p:sp>
        <p:nvSpPr>
          <p:cNvPr id="18" name="TextBox 17">
            <a:extLst>
              <a:ext uri="{FF2B5EF4-FFF2-40B4-BE49-F238E27FC236}">
                <a16:creationId xmlns:a16="http://schemas.microsoft.com/office/drawing/2014/main" id="{DCFFBF97-842D-9A43-FACA-27FC72DAB8A9}"/>
              </a:ext>
            </a:extLst>
          </p:cNvPr>
          <p:cNvSpPr txBox="1"/>
          <p:nvPr/>
        </p:nvSpPr>
        <p:spPr>
          <a:xfrm>
            <a:off x="6096000" y="1247381"/>
            <a:ext cx="3020864" cy="461665"/>
          </a:xfrm>
          <a:prstGeom prst="rect">
            <a:avLst/>
          </a:prstGeom>
          <a:solidFill>
            <a:srgbClr val="008273"/>
          </a:solidFill>
        </p:spPr>
        <p:txBody>
          <a:bodyPr wrap="square" rtlCol="0">
            <a:spAutoFit/>
          </a:bodyPr>
          <a:lstStyle/>
          <a:p>
            <a:pPr algn="ctr"/>
            <a:r>
              <a:rPr lang="fr-CA" sz="2400" dirty="0">
                <a:solidFill>
                  <a:schemeClr val="bg1"/>
                </a:solidFill>
                <a:latin typeface="Avenir Next LT Pro Demi" panose="020B0704020202020204" pitchFamily="34" charset="0"/>
              </a:rPr>
              <a:t>Courtesy</a:t>
            </a:r>
            <a:endParaRPr lang="en-CA" sz="2400" dirty="0">
              <a:solidFill>
                <a:schemeClr val="bg1"/>
              </a:solidFill>
              <a:latin typeface="Avenir Next LT Pro Demi" panose="020B0704020202020204" pitchFamily="34" charset="0"/>
            </a:endParaRPr>
          </a:p>
        </p:txBody>
      </p:sp>
      <p:sp>
        <p:nvSpPr>
          <p:cNvPr id="30" name="TextBox 29">
            <a:extLst>
              <a:ext uri="{FF2B5EF4-FFF2-40B4-BE49-F238E27FC236}">
                <a16:creationId xmlns:a16="http://schemas.microsoft.com/office/drawing/2014/main" id="{1A9825DC-7F52-60FC-1F6F-AED9FE91A127}"/>
              </a:ext>
            </a:extLst>
          </p:cNvPr>
          <p:cNvSpPr txBox="1"/>
          <p:nvPr/>
        </p:nvSpPr>
        <p:spPr>
          <a:xfrm>
            <a:off x="6096000" y="1875804"/>
            <a:ext cx="3036988" cy="338554"/>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Be </a:t>
            </a:r>
            <a:r>
              <a:rPr lang="fr-CA" sz="1600" dirty="0" err="1">
                <a:solidFill>
                  <a:schemeClr val="bg1"/>
                </a:solidFill>
                <a:latin typeface="Avenir Next LT Pro" panose="020B0504020202020204" pitchFamily="34" charset="0"/>
              </a:rPr>
              <a:t>mindful</a:t>
            </a:r>
            <a:r>
              <a:rPr lang="fr-CA" sz="1600" dirty="0">
                <a:solidFill>
                  <a:schemeClr val="bg1"/>
                </a:solidFill>
                <a:latin typeface="Avenir Next LT Pro" panose="020B0504020202020204" pitchFamily="34" charset="0"/>
              </a:rPr>
              <a:t> and </a:t>
            </a:r>
            <a:r>
              <a:rPr lang="fr-CA" sz="1600" dirty="0" err="1">
                <a:solidFill>
                  <a:schemeClr val="bg1"/>
                </a:solidFill>
                <a:latin typeface="Avenir Next LT Pro" panose="020B0504020202020204" pitchFamily="34" charset="0"/>
              </a:rPr>
              <a:t>polite</a:t>
            </a:r>
            <a:endParaRPr lang="fr-CA" sz="1600" dirty="0">
              <a:solidFill>
                <a:schemeClr val="bg1"/>
              </a:solidFill>
              <a:latin typeface="Avenir Next LT Pro" panose="020B0504020202020204" pitchFamily="34" charset="0"/>
            </a:endParaRPr>
          </a:p>
        </p:txBody>
      </p:sp>
      <p:pic>
        <p:nvPicPr>
          <p:cNvPr id="12" name="Picture 11">
            <a:extLst>
              <a:ext uri="{FF2B5EF4-FFF2-40B4-BE49-F238E27FC236}">
                <a16:creationId xmlns:a16="http://schemas.microsoft.com/office/drawing/2014/main" id="{33F4392E-86CE-ABDA-201A-5A3FBFEBD21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193" y="2613062"/>
            <a:ext cx="1583408" cy="1583408"/>
          </a:xfrm>
          <a:prstGeom prst="rect">
            <a:avLst/>
          </a:prstGeom>
        </p:spPr>
      </p:pic>
      <p:sp>
        <p:nvSpPr>
          <p:cNvPr id="17" name="TextBox 16">
            <a:extLst>
              <a:ext uri="{FF2B5EF4-FFF2-40B4-BE49-F238E27FC236}">
                <a16:creationId xmlns:a16="http://schemas.microsoft.com/office/drawing/2014/main" id="{F1BCDFF6-9B1E-E4C0-F8FB-A272877108CC}"/>
              </a:ext>
            </a:extLst>
          </p:cNvPr>
          <p:cNvSpPr txBox="1"/>
          <p:nvPr/>
        </p:nvSpPr>
        <p:spPr>
          <a:xfrm>
            <a:off x="3059013" y="4446085"/>
            <a:ext cx="3057968" cy="584775"/>
          </a:xfrm>
          <a:prstGeom prst="rect">
            <a:avLst/>
          </a:prstGeom>
          <a:noFill/>
          <a:ln>
            <a:noFill/>
          </a:ln>
        </p:spPr>
        <p:txBody>
          <a:bodyPr wrap="square" rtlCol="0">
            <a:spAutoFit/>
          </a:bodyPr>
          <a:lstStyle/>
          <a:p>
            <a:pPr algn="ctr"/>
            <a:r>
              <a:rPr lang="fr-CA" sz="1600">
                <a:solidFill>
                  <a:schemeClr val="bg1"/>
                </a:solidFill>
                <a:latin typeface="Avenir Next LT Pro" panose="020B0504020202020204" pitchFamily="34" charset="0"/>
              </a:rPr>
              <a:t>Respectez les personnes et l’environnement</a:t>
            </a:r>
          </a:p>
        </p:txBody>
      </p:sp>
      <p:sp>
        <p:nvSpPr>
          <p:cNvPr id="13" name="TextBox 12">
            <a:extLst>
              <a:ext uri="{FF2B5EF4-FFF2-40B4-BE49-F238E27FC236}">
                <a16:creationId xmlns:a16="http://schemas.microsoft.com/office/drawing/2014/main" id="{5E04EE8D-EB42-C931-EE87-EB91777C0B70}"/>
              </a:ext>
            </a:extLst>
          </p:cNvPr>
          <p:cNvSpPr txBox="1"/>
          <p:nvPr/>
        </p:nvSpPr>
        <p:spPr>
          <a:xfrm>
            <a:off x="3069237" y="5195359"/>
            <a:ext cx="3016007" cy="461665"/>
          </a:xfrm>
          <a:prstGeom prst="rect">
            <a:avLst/>
          </a:prstGeom>
          <a:solidFill>
            <a:srgbClr val="6AA23C"/>
          </a:solidFill>
        </p:spPr>
        <p:txBody>
          <a:bodyPr wrap="square" rtlCol="0">
            <a:spAutoFit/>
          </a:bodyPr>
          <a:lstStyle/>
          <a:p>
            <a:pPr algn="ctr"/>
            <a:r>
              <a:rPr lang="fr-CA" sz="2400" dirty="0">
                <a:solidFill>
                  <a:schemeClr val="bg1"/>
                </a:solidFill>
                <a:latin typeface="Avenir Next LT Pro Demi" panose="020B0704020202020204" pitchFamily="34" charset="0"/>
              </a:rPr>
              <a:t>Respect</a:t>
            </a:r>
            <a:endParaRPr lang="en-CA" sz="2400" dirty="0">
              <a:solidFill>
                <a:schemeClr val="bg1"/>
              </a:solidFill>
              <a:latin typeface="Avenir Next LT Pro Demi" panose="020B0704020202020204" pitchFamily="34" charset="0"/>
            </a:endParaRPr>
          </a:p>
        </p:txBody>
      </p:sp>
      <p:sp>
        <p:nvSpPr>
          <p:cNvPr id="21" name="TextBox 20">
            <a:extLst>
              <a:ext uri="{FF2B5EF4-FFF2-40B4-BE49-F238E27FC236}">
                <a16:creationId xmlns:a16="http://schemas.microsoft.com/office/drawing/2014/main" id="{8537F433-7FA1-D83D-CDF4-E7A91E5D0E9A}"/>
              </a:ext>
            </a:extLst>
          </p:cNvPr>
          <p:cNvSpPr txBox="1"/>
          <p:nvPr/>
        </p:nvSpPr>
        <p:spPr>
          <a:xfrm>
            <a:off x="6075020" y="4563251"/>
            <a:ext cx="3057968" cy="338554"/>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Soyez réfléchi et poli</a:t>
            </a:r>
          </a:p>
        </p:txBody>
      </p:sp>
      <p:sp>
        <p:nvSpPr>
          <p:cNvPr id="22" name="TextBox 21">
            <a:extLst>
              <a:ext uri="{FF2B5EF4-FFF2-40B4-BE49-F238E27FC236}">
                <a16:creationId xmlns:a16="http://schemas.microsoft.com/office/drawing/2014/main" id="{B00F20F4-83F9-3C40-8618-A33E009DAFD6}"/>
              </a:ext>
            </a:extLst>
          </p:cNvPr>
          <p:cNvSpPr txBox="1"/>
          <p:nvPr/>
        </p:nvSpPr>
        <p:spPr>
          <a:xfrm>
            <a:off x="6116982" y="5195360"/>
            <a:ext cx="3037518" cy="461665"/>
          </a:xfrm>
          <a:prstGeom prst="rect">
            <a:avLst/>
          </a:prstGeom>
          <a:solidFill>
            <a:srgbClr val="008273"/>
          </a:solidFill>
        </p:spPr>
        <p:txBody>
          <a:bodyPr wrap="square" rtlCol="0">
            <a:spAutoFit/>
          </a:bodyPr>
          <a:lstStyle/>
          <a:p>
            <a:pPr algn="ctr"/>
            <a:r>
              <a:rPr lang="fr-CA" sz="2400" dirty="0">
                <a:solidFill>
                  <a:schemeClr val="bg1"/>
                </a:solidFill>
                <a:latin typeface="Avenir Next LT Pro Demi" panose="020B0704020202020204" pitchFamily="34" charset="0"/>
              </a:rPr>
              <a:t>Courtoisie</a:t>
            </a:r>
            <a:endParaRPr lang="en-CA" sz="2400" dirty="0">
              <a:solidFill>
                <a:schemeClr val="bg1"/>
              </a:solidFill>
              <a:latin typeface="Avenir Next LT Pro Demi" panose="020B0704020202020204" pitchFamily="34" charset="0"/>
            </a:endParaRPr>
          </a:p>
        </p:txBody>
      </p:sp>
      <p:sp>
        <p:nvSpPr>
          <p:cNvPr id="19" name="TextBox 18">
            <a:extLst>
              <a:ext uri="{FF2B5EF4-FFF2-40B4-BE49-F238E27FC236}">
                <a16:creationId xmlns:a16="http://schemas.microsoft.com/office/drawing/2014/main" id="{CD86F55A-536A-C26B-E180-8A5BD4DA4669}"/>
              </a:ext>
            </a:extLst>
          </p:cNvPr>
          <p:cNvSpPr txBox="1"/>
          <p:nvPr/>
        </p:nvSpPr>
        <p:spPr>
          <a:xfrm>
            <a:off x="9281770" y="1233793"/>
            <a:ext cx="2828260"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Communication</a:t>
            </a:r>
            <a:endParaRPr lang="en-CA" sz="2400" dirty="0">
              <a:solidFill>
                <a:schemeClr val="bg1"/>
              </a:solidFill>
              <a:latin typeface="Avenir Next LT Pro Demi" panose="020B0704020202020204" pitchFamily="34" charset="0"/>
            </a:endParaRPr>
          </a:p>
        </p:txBody>
      </p:sp>
      <p:sp>
        <p:nvSpPr>
          <p:cNvPr id="31" name="TextBox 30">
            <a:extLst>
              <a:ext uri="{FF2B5EF4-FFF2-40B4-BE49-F238E27FC236}">
                <a16:creationId xmlns:a16="http://schemas.microsoft.com/office/drawing/2014/main" id="{9B557F98-5F36-1967-3366-4568BFB454B1}"/>
              </a:ext>
            </a:extLst>
          </p:cNvPr>
          <p:cNvSpPr txBox="1"/>
          <p:nvPr/>
        </p:nvSpPr>
        <p:spPr>
          <a:xfrm>
            <a:off x="9119669" y="1785384"/>
            <a:ext cx="3107162" cy="584775"/>
          </a:xfrm>
          <a:prstGeom prst="rect">
            <a:avLst/>
          </a:prstGeom>
          <a:noFill/>
        </p:spPr>
        <p:txBody>
          <a:bodyPr wrap="square" rtlCol="0">
            <a:spAutoFit/>
          </a:bodyPr>
          <a:lstStyle/>
          <a:p>
            <a:pPr algn="ctr"/>
            <a:r>
              <a:rPr lang="en-CA" sz="1600" dirty="0">
                <a:solidFill>
                  <a:schemeClr val="bg1"/>
                </a:solidFill>
                <a:latin typeface="Avenir Next LT Pro" panose="020B0504020202020204" pitchFamily="34" charset="0"/>
              </a:rPr>
              <a:t>Help create a workplace where there is healthy communication</a:t>
            </a:r>
          </a:p>
        </p:txBody>
      </p:sp>
      <p:pic>
        <p:nvPicPr>
          <p:cNvPr id="7" name="Picture 6">
            <a:extLst>
              <a:ext uri="{FF2B5EF4-FFF2-40B4-BE49-F238E27FC236}">
                <a16:creationId xmlns:a16="http://schemas.microsoft.com/office/drawing/2014/main" id="{C42DD104-B184-EE58-C379-2445760DE1F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9360" y="2592669"/>
            <a:ext cx="1583408" cy="1583408"/>
          </a:xfrm>
          <a:prstGeom prst="rect">
            <a:avLst/>
          </a:prstGeom>
        </p:spPr>
      </p:pic>
      <p:sp>
        <p:nvSpPr>
          <p:cNvPr id="24" name="TextBox 23">
            <a:extLst>
              <a:ext uri="{FF2B5EF4-FFF2-40B4-BE49-F238E27FC236}">
                <a16:creationId xmlns:a16="http://schemas.microsoft.com/office/drawing/2014/main" id="{64002A9F-C56C-D2FE-239E-9604C986CB8B}"/>
              </a:ext>
            </a:extLst>
          </p:cNvPr>
          <p:cNvSpPr txBox="1"/>
          <p:nvPr/>
        </p:nvSpPr>
        <p:spPr>
          <a:xfrm>
            <a:off x="9132988" y="4420783"/>
            <a:ext cx="3059012" cy="584775"/>
          </a:xfrm>
          <a:prstGeom prst="rect">
            <a:avLst/>
          </a:prstGeom>
          <a:noFill/>
        </p:spPr>
        <p:txBody>
          <a:bodyPr wrap="square" rtlCol="0">
            <a:spAutoFit/>
          </a:bodyPr>
          <a:lstStyle/>
          <a:p>
            <a:pPr algn="ctr"/>
            <a:r>
              <a:rPr lang="fr-FR" sz="1600" dirty="0">
                <a:solidFill>
                  <a:schemeClr val="bg1"/>
                </a:solidFill>
                <a:latin typeface="Avenir Next LT Pro" panose="020B0504020202020204" pitchFamily="34" charset="0"/>
              </a:rPr>
              <a:t>Créez un milieu de travail où la communication est saine</a:t>
            </a:r>
            <a:endParaRPr lang="en-CA" sz="1600"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DB0E165D-CD62-EE97-7B93-60419A721191}"/>
              </a:ext>
            </a:extLst>
          </p:cNvPr>
          <p:cNvSpPr txBox="1"/>
          <p:nvPr/>
        </p:nvSpPr>
        <p:spPr>
          <a:xfrm>
            <a:off x="9259120" y="5198993"/>
            <a:ext cx="2828260"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Communication</a:t>
            </a:r>
            <a:endParaRPr lang="en-CA" sz="2400" dirty="0">
              <a:solidFill>
                <a:schemeClr val="bg1"/>
              </a:solidFill>
              <a:latin typeface="Avenir Next LT Pro Demi" panose="020B0704020202020204" pitchFamily="34" charset="0"/>
            </a:endParaRPr>
          </a:p>
        </p:txBody>
      </p:sp>
      <p:pic>
        <p:nvPicPr>
          <p:cNvPr id="3" name="Graphic 2">
            <a:extLst>
              <a:ext uri="{FF2B5EF4-FFF2-40B4-BE49-F238E27FC236}">
                <a16:creationId xmlns:a16="http://schemas.microsoft.com/office/drawing/2014/main" id="{D58ED63F-D9EF-BCD7-AAAC-7938E69A3E0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6090505"/>
            <a:ext cx="646587" cy="646587"/>
          </a:xfrm>
          <a:prstGeom prst="rect">
            <a:avLst/>
          </a:prstGeom>
        </p:spPr>
      </p:pic>
      <p:sp>
        <p:nvSpPr>
          <p:cNvPr id="5" name="TextBox 4">
            <a:extLst>
              <a:ext uri="{FF2B5EF4-FFF2-40B4-BE49-F238E27FC236}">
                <a16:creationId xmlns:a16="http://schemas.microsoft.com/office/drawing/2014/main" id="{D50E2177-9036-D484-BE20-B53EDD22247D}"/>
              </a:ext>
            </a:extLst>
          </p:cNvPr>
          <p:cNvSpPr txBox="1"/>
          <p:nvPr/>
        </p:nvSpPr>
        <p:spPr>
          <a:xfrm>
            <a:off x="511673" y="6224734"/>
            <a:ext cx="9437687" cy="400110"/>
          </a:xfrm>
          <a:prstGeom prst="rect">
            <a:avLst/>
          </a:prstGeom>
          <a:noFill/>
        </p:spPr>
        <p:txBody>
          <a:bodyPr wrap="square" rtlCol="0">
            <a:spAutoFit/>
          </a:bodyPr>
          <a:lstStyle/>
          <a:p>
            <a:r>
              <a:rPr lang="fr-CA" sz="2000" dirty="0">
                <a:solidFill>
                  <a:schemeClr val="bg2">
                    <a:lumMod val="50000"/>
                  </a:schemeClr>
                </a:solidFill>
                <a:highlight>
                  <a:srgbClr val="FFFF00"/>
                </a:highlight>
                <a:latin typeface="Avenir Next LT Pro Demi" panose="020B0704020202020204" pitchFamily="34" charset="0"/>
              </a:rPr>
              <a:t>Building name, Floor, City, Province / Nom de l’édifice, Étage, Ville Province </a:t>
            </a:r>
            <a:endParaRPr lang="en-CA" sz="2000" dirty="0">
              <a:solidFill>
                <a:schemeClr val="bg2">
                  <a:lumMod val="50000"/>
                </a:schemeClr>
              </a:solidFill>
              <a:highlight>
                <a:srgbClr val="FFFF00"/>
              </a:highlight>
              <a:latin typeface="Avenir Next LT Pro Demi" panose="020B0704020202020204" pitchFamily="34" charset="0"/>
            </a:endParaRPr>
          </a:p>
        </p:txBody>
      </p:sp>
    </p:spTree>
    <p:extLst>
      <p:ext uri="{BB962C8B-B14F-4D97-AF65-F5344CB8AC3E}">
        <p14:creationId xmlns:p14="http://schemas.microsoft.com/office/powerpoint/2010/main" val="113946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1D6205-466C-1CBC-829F-D4D9D3F5F2CE}"/>
              </a:ext>
              <a:ext uri="{C183D7F6-B498-43B3-948B-1728B52AA6E4}">
                <adec:decorative xmlns:adec="http://schemas.microsoft.com/office/drawing/2017/decorative" val="1"/>
              </a:ext>
            </a:extLst>
          </p:cNvPr>
          <p:cNvSpPr/>
          <p:nvPr/>
        </p:nvSpPr>
        <p:spPr>
          <a:xfrm>
            <a:off x="0" y="-5849"/>
            <a:ext cx="12192000" cy="955988"/>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dirty="0"/>
          </a:p>
        </p:txBody>
      </p:sp>
      <p:pic>
        <p:nvPicPr>
          <p:cNvPr id="9" name="Picture 8">
            <a:extLst>
              <a:ext uri="{FF2B5EF4-FFF2-40B4-BE49-F238E27FC236}">
                <a16:creationId xmlns:a16="http://schemas.microsoft.com/office/drawing/2014/main" id="{616131E4-58C6-18B6-2C48-0A50C5144D3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448" t="1" r="12864" b="5289"/>
          <a:stretch/>
        </p:blipFill>
        <p:spPr>
          <a:xfrm>
            <a:off x="155395" y="142739"/>
            <a:ext cx="625325" cy="603449"/>
          </a:xfrm>
          <a:prstGeom prst="rect">
            <a:avLst/>
          </a:prstGeom>
        </p:spPr>
      </p:pic>
      <p:sp>
        <p:nvSpPr>
          <p:cNvPr id="10" name="Title 9">
            <a:extLst>
              <a:ext uri="{FF2B5EF4-FFF2-40B4-BE49-F238E27FC236}">
                <a16:creationId xmlns:a16="http://schemas.microsoft.com/office/drawing/2014/main" id="{1FA8B732-EAD4-9D42-6199-E5CF43E0F57F}"/>
              </a:ext>
            </a:extLst>
          </p:cNvPr>
          <p:cNvSpPr txBox="1">
            <a:spLocks noGrp="1"/>
          </p:cNvSpPr>
          <p:nvPr>
            <p:ph type="title" idx="4294967295"/>
          </p:nvPr>
        </p:nvSpPr>
        <p:spPr>
          <a:xfrm>
            <a:off x="835875" y="54310"/>
            <a:ext cx="1139095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Nos normes communautaires en milieu de travail </a:t>
            </a:r>
            <a:br>
              <a:rPr kumimoji="0" lang="fr-CA" sz="24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br>
            <a:r>
              <a:rPr lang="fr-CA" sz="2400" dirty="0">
                <a:solidFill>
                  <a:schemeClr val="bg1"/>
                </a:solidFill>
                <a:latin typeface="Avenir Next LT Pro Demi" panose="020B0704020202020204" pitchFamily="34" charset="0"/>
                <a:ea typeface="+mn-ea"/>
                <a:cs typeface="+mn-cs"/>
              </a:rPr>
              <a:t>Our Workplace </a:t>
            </a:r>
            <a:r>
              <a:rPr lang="fr-CA" sz="2400" dirty="0" err="1">
                <a:solidFill>
                  <a:schemeClr val="bg1"/>
                </a:solidFill>
                <a:latin typeface="Avenir Next LT Pro Demi" panose="020B0704020202020204" pitchFamily="34" charset="0"/>
                <a:ea typeface="+mn-ea"/>
                <a:cs typeface="+mn-cs"/>
              </a:rPr>
              <a:t>c</a:t>
            </a:r>
            <a:r>
              <a:rPr kumimoji="0" lang="fr-CA" sz="2400" b="0" i="0" u="none" strike="noStrike" kern="1200" cap="none" spc="0" normalizeH="0" baseline="0" dirty="0" err="1">
                <a:ln>
                  <a:noFill/>
                </a:ln>
                <a:solidFill>
                  <a:schemeClr val="bg1"/>
                </a:solidFill>
                <a:effectLst/>
                <a:uLnTx/>
                <a:uFillTx/>
                <a:latin typeface="Avenir Next LT Pro Demi" panose="020B0704020202020204" pitchFamily="34" charset="0"/>
                <a:ea typeface="+mn-ea"/>
                <a:cs typeface="+mn-cs"/>
              </a:rPr>
              <a:t>ommunity</a:t>
            </a:r>
            <a:r>
              <a:rPr kumimoji="0" lang="fr-CA" sz="24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 </a:t>
            </a:r>
            <a:r>
              <a:rPr kumimoji="0" lang="fr-CA" sz="2400" b="0" i="0" u="none" strike="noStrike" kern="1200" cap="none" spc="0" normalizeH="0" baseline="0" dirty="0" err="1">
                <a:ln>
                  <a:noFill/>
                </a:ln>
                <a:solidFill>
                  <a:schemeClr val="bg1"/>
                </a:solidFill>
                <a:effectLst/>
                <a:uLnTx/>
                <a:uFillTx/>
                <a:latin typeface="Avenir Next LT Pro Demi" panose="020B0704020202020204" pitchFamily="34" charset="0"/>
                <a:ea typeface="+mn-ea"/>
                <a:cs typeface="+mn-cs"/>
              </a:rPr>
              <a:t>norms</a:t>
            </a:r>
            <a:endParaRPr kumimoji="0" lang="fr-CA" sz="24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endParaRPr>
          </a:p>
        </p:txBody>
      </p:sp>
      <p:graphicFrame>
        <p:nvGraphicFramePr>
          <p:cNvPr id="11" name="Table 11">
            <a:extLst>
              <a:ext uri="{FF2B5EF4-FFF2-40B4-BE49-F238E27FC236}">
                <a16:creationId xmlns:a16="http://schemas.microsoft.com/office/drawing/2014/main" id="{31BCA323-36A1-C248-1C57-6628FFC18C54}"/>
              </a:ext>
            </a:extLst>
          </p:cNvPr>
          <p:cNvGraphicFramePr>
            <a:graphicFrameLocks noGrp="1"/>
          </p:cNvGraphicFramePr>
          <p:nvPr/>
        </p:nvGraphicFramePr>
        <p:xfrm>
          <a:off x="0" y="919816"/>
          <a:ext cx="12192000" cy="5144133"/>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1151483958"/>
                    </a:ext>
                  </a:extLst>
                </a:gridCol>
                <a:gridCol w="3048000">
                  <a:extLst>
                    <a:ext uri="{9D8B030D-6E8A-4147-A177-3AD203B41FA5}">
                      <a16:colId xmlns:a16="http://schemas.microsoft.com/office/drawing/2014/main" val="3642203410"/>
                    </a:ext>
                  </a:extLst>
                </a:gridCol>
                <a:gridCol w="3048000">
                  <a:extLst>
                    <a:ext uri="{9D8B030D-6E8A-4147-A177-3AD203B41FA5}">
                      <a16:colId xmlns:a16="http://schemas.microsoft.com/office/drawing/2014/main" val="589767955"/>
                    </a:ext>
                  </a:extLst>
                </a:gridCol>
                <a:gridCol w="3048000">
                  <a:extLst>
                    <a:ext uri="{9D8B030D-6E8A-4147-A177-3AD203B41FA5}">
                      <a16:colId xmlns:a16="http://schemas.microsoft.com/office/drawing/2014/main" val="1443235224"/>
                    </a:ext>
                  </a:extLst>
                </a:gridCol>
              </a:tblGrid>
              <a:tr h="5144133">
                <a:tc>
                  <a:txBody>
                    <a:bodyPr/>
                    <a:lstStyle/>
                    <a:p>
                      <a:endParaRPr lang="en-CA" sz="1100" dirty="0"/>
                    </a:p>
                  </a:txBody>
                  <a:tcPr marT="45721" marB="45721">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endParaRPr lang="en-CA" sz="1100" dirty="0"/>
                    </a:p>
                  </a:txBody>
                  <a:tcPr marT="45721" marB="45721">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AA23C"/>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273"/>
                    </a:solidFill>
                  </a:tcPr>
                </a:tc>
                <a:tc>
                  <a:txBody>
                    <a:bodyPr/>
                    <a:lstStyle/>
                    <a:p>
                      <a:endParaRPr lang="en-CA" sz="1100" dirty="0"/>
                    </a:p>
                  </a:txBody>
                  <a:tcPr marT="45721" marB="4572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338"/>
                    </a:solidFill>
                  </a:tcPr>
                </a:tc>
                <a:extLst>
                  <a:ext uri="{0D108BD9-81ED-4DB2-BD59-A6C34878D82A}">
                    <a16:rowId xmlns:a16="http://schemas.microsoft.com/office/drawing/2014/main" val="1504189627"/>
                  </a:ext>
                </a:extLst>
              </a:tr>
            </a:tbl>
          </a:graphicData>
        </a:graphic>
      </p:graphicFrame>
      <p:sp>
        <p:nvSpPr>
          <p:cNvPr id="6" name="TextBox 5">
            <a:extLst>
              <a:ext uri="{FF2B5EF4-FFF2-40B4-BE49-F238E27FC236}">
                <a16:creationId xmlns:a16="http://schemas.microsoft.com/office/drawing/2014/main" id="{D3E57133-B668-EE76-F253-DD2725B1C80E}"/>
              </a:ext>
            </a:extLst>
          </p:cNvPr>
          <p:cNvSpPr txBox="1"/>
          <p:nvPr/>
        </p:nvSpPr>
        <p:spPr>
          <a:xfrm>
            <a:off x="5379" y="1233792"/>
            <a:ext cx="3037499"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Sensibilisation</a:t>
            </a:r>
            <a:endParaRPr lang="en-CA" sz="2400" dirty="0">
              <a:solidFill>
                <a:schemeClr val="bg1"/>
              </a:solidFill>
              <a:latin typeface="Avenir Next LT Pro Demi" panose="020B0704020202020204" pitchFamily="34" charset="0"/>
            </a:endParaRPr>
          </a:p>
        </p:txBody>
      </p:sp>
      <p:sp>
        <p:nvSpPr>
          <p:cNvPr id="25" name="TextBox 24">
            <a:extLst>
              <a:ext uri="{FF2B5EF4-FFF2-40B4-BE49-F238E27FC236}">
                <a16:creationId xmlns:a16="http://schemas.microsoft.com/office/drawing/2014/main" id="{557F0CE1-4A2F-AD08-F452-42501769AE9A}"/>
              </a:ext>
            </a:extLst>
          </p:cNvPr>
          <p:cNvSpPr txBox="1"/>
          <p:nvPr/>
        </p:nvSpPr>
        <p:spPr>
          <a:xfrm>
            <a:off x="-5376" y="1740677"/>
            <a:ext cx="3038031" cy="584775"/>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Soyez conscients des autres et de vous-même</a:t>
            </a:r>
          </a:p>
        </p:txBody>
      </p:sp>
      <p:pic>
        <p:nvPicPr>
          <p:cNvPr id="14" name="Picture 13">
            <a:extLst>
              <a:ext uri="{FF2B5EF4-FFF2-40B4-BE49-F238E27FC236}">
                <a16:creationId xmlns:a16="http://schemas.microsoft.com/office/drawing/2014/main" id="{50D5C11E-C21C-3BE0-119D-325A5D904AE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42" y="2613062"/>
            <a:ext cx="1583409" cy="1583409"/>
          </a:xfrm>
          <a:prstGeom prst="rect">
            <a:avLst/>
          </a:prstGeom>
        </p:spPr>
      </p:pic>
      <p:sp>
        <p:nvSpPr>
          <p:cNvPr id="26" name="TextBox 25">
            <a:extLst>
              <a:ext uri="{FF2B5EF4-FFF2-40B4-BE49-F238E27FC236}">
                <a16:creationId xmlns:a16="http://schemas.microsoft.com/office/drawing/2014/main" id="{59E7116A-2ABA-F022-EE2D-2F9E7978267F}"/>
              </a:ext>
            </a:extLst>
          </p:cNvPr>
          <p:cNvSpPr txBox="1"/>
          <p:nvPr/>
        </p:nvSpPr>
        <p:spPr>
          <a:xfrm>
            <a:off x="4476" y="4446085"/>
            <a:ext cx="3026762" cy="584775"/>
          </a:xfrm>
          <a:prstGeom prst="rect">
            <a:avLst/>
          </a:prstGeom>
          <a:noFill/>
        </p:spPr>
        <p:txBody>
          <a:bodyPr wrap="square" rtlCol="0">
            <a:spAutoFit/>
          </a:bodyPr>
          <a:lstStyle/>
          <a:p>
            <a:pPr algn="ctr"/>
            <a:r>
              <a:rPr lang="en-CA" sz="1600" dirty="0">
                <a:solidFill>
                  <a:schemeClr val="bg1"/>
                </a:solidFill>
                <a:latin typeface="Avenir Next LT Pro" panose="020B0504020202020204" pitchFamily="34" charset="0"/>
              </a:rPr>
              <a:t>Be aware of others and yourself</a:t>
            </a:r>
          </a:p>
        </p:txBody>
      </p:sp>
      <p:sp>
        <p:nvSpPr>
          <p:cNvPr id="15" name="TextBox 14">
            <a:extLst>
              <a:ext uri="{FF2B5EF4-FFF2-40B4-BE49-F238E27FC236}">
                <a16:creationId xmlns:a16="http://schemas.microsoft.com/office/drawing/2014/main" id="{11D65615-E342-0B9A-10FA-67A836F2D831}"/>
              </a:ext>
            </a:extLst>
          </p:cNvPr>
          <p:cNvSpPr txBox="1"/>
          <p:nvPr/>
        </p:nvSpPr>
        <p:spPr>
          <a:xfrm>
            <a:off x="25853" y="5198993"/>
            <a:ext cx="3017039"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Awareness</a:t>
            </a:r>
            <a:endParaRPr lang="en-CA" sz="2400" dirty="0">
              <a:solidFill>
                <a:schemeClr val="bg1"/>
              </a:solidFill>
              <a:latin typeface="Avenir Next LT Pro Demi" panose="020B0704020202020204" pitchFamily="34" charset="0"/>
            </a:endParaRPr>
          </a:p>
        </p:txBody>
      </p:sp>
      <p:sp>
        <p:nvSpPr>
          <p:cNvPr id="16" name="TextBox 15">
            <a:extLst>
              <a:ext uri="{FF2B5EF4-FFF2-40B4-BE49-F238E27FC236}">
                <a16:creationId xmlns:a16="http://schemas.microsoft.com/office/drawing/2014/main" id="{ECE04B58-91B8-D9AC-2034-484C9AD5D762}"/>
              </a:ext>
            </a:extLst>
          </p:cNvPr>
          <p:cNvSpPr txBox="1"/>
          <p:nvPr/>
        </p:nvSpPr>
        <p:spPr>
          <a:xfrm>
            <a:off x="3048257" y="1233793"/>
            <a:ext cx="3026763" cy="461665"/>
          </a:xfrm>
          <a:prstGeom prst="rect">
            <a:avLst/>
          </a:prstGeom>
          <a:solidFill>
            <a:srgbClr val="6AA23C"/>
          </a:solidFill>
        </p:spPr>
        <p:txBody>
          <a:bodyPr wrap="square" rtlCol="0">
            <a:spAutoFit/>
          </a:bodyPr>
          <a:lstStyle/>
          <a:p>
            <a:pPr algn="ctr"/>
            <a:r>
              <a:rPr lang="fr-CA" sz="2400" dirty="0">
                <a:solidFill>
                  <a:schemeClr val="bg1"/>
                </a:solidFill>
                <a:latin typeface="Avenir Next LT Pro Demi" panose="020B0704020202020204" pitchFamily="34" charset="0"/>
              </a:rPr>
              <a:t>Respect</a:t>
            </a:r>
            <a:endParaRPr lang="en-CA" sz="2400" dirty="0">
              <a:solidFill>
                <a:schemeClr val="bg1"/>
              </a:solidFill>
              <a:latin typeface="Avenir Next LT Pro Demi" panose="020B0704020202020204" pitchFamily="34" charset="0"/>
            </a:endParaRPr>
          </a:p>
        </p:txBody>
      </p:sp>
      <p:sp>
        <p:nvSpPr>
          <p:cNvPr id="17" name="TextBox 16">
            <a:extLst>
              <a:ext uri="{FF2B5EF4-FFF2-40B4-BE49-F238E27FC236}">
                <a16:creationId xmlns:a16="http://schemas.microsoft.com/office/drawing/2014/main" id="{F1BCDFF6-9B1E-E4C0-F8FB-A272877108CC}"/>
              </a:ext>
            </a:extLst>
          </p:cNvPr>
          <p:cNvSpPr txBox="1"/>
          <p:nvPr/>
        </p:nvSpPr>
        <p:spPr>
          <a:xfrm>
            <a:off x="3050575" y="1730984"/>
            <a:ext cx="3040568" cy="584775"/>
          </a:xfrm>
          <a:prstGeom prst="rect">
            <a:avLst/>
          </a:prstGeom>
          <a:noFill/>
          <a:ln>
            <a:noFill/>
          </a:ln>
        </p:spPr>
        <p:txBody>
          <a:bodyPr wrap="square" rtlCol="0">
            <a:spAutoFit/>
          </a:bodyPr>
          <a:lstStyle/>
          <a:p>
            <a:pPr algn="ctr"/>
            <a:r>
              <a:rPr lang="fr-CA" sz="1600">
                <a:solidFill>
                  <a:schemeClr val="bg1"/>
                </a:solidFill>
                <a:latin typeface="Avenir Next LT Pro" panose="020B0504020202020204" pitchFamily="34" charset="0"/>
              </a:rPr>
              <a:t>Respectez les personnes et l’environnement</a:t>
            </a:r>
          </a:p>
        </p:txBody>
      </p:sp>
      <p:pic>
        <p:nvPicPr>
          <p:cNvPr id="20" name="Picture 19">
            <a:extLst>
              <a:ext uri="{FF2B5EF4-FFF2-40B4-BE49-F238E27FC236}">
                <a16:creationId xmlns:a16="http://schemas.microsoft.com/office/drawing/2014/main" id="{8888136A-02A8-2199-2414-92BAF0B2BF7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5200" y="2592669"/>
            <a:ext cx="1583409" cy="1583409"/>
          </a:xfrm>
          <a:prstGeom prst="rect">
            <a:avLst/>
          </a:prstGeom>
        </p:spPr>
      </p:pic>
      <p:sp>
        <p:nvSpPr>
          <p:cNvPr id="33" name="TextBox 32">
            <a:extLst>
              <a:ext uri="{FF2B5EF4-FFF2-40B4-BE49-F238E27FC236}">
                <a16:creationId xmlns:a16="http://schemas.microsoft.com/office/drawing/2014/main" id="{4D22D14D-7749-7774-A0C3-B3FDECDBBA49}"/>
              </a:ext>
            </a:extLst>
          </p:cNvPr>
          <p:cNvSpPr txBox="1"/>
          <p:nvPr/>
        </p:nvSpPr>
        <p:spPr>
          <a:xfrm>
            <a:off x="3048367" y="4437349"/>
            <a:ext cx="3026762" cy="584775"/>
          </a:xfrm>
          <a:prstGeom prst="rect">
            <a:avLst/>
          </a:prstGeom>
          <a:noFill/>
          <a:ln>
            <a:noFill/>
          </a:ln>
        </p:spPr>
        <p:txBody>
          <a:bodyPr wrap="square" rtlCol="0">
            <a:spAutoFit/>
          </a:bodyPr>
          <a:lstStyle/>
          <a:p>
            <a:pPr algn="ctr"/>
            <a:r>
              <a:rPr lang="en-CA" sz="1600" dirty="0">
                <a:solidFill>
                  <a:schemeClr val="bg1"/>
                </a:solidFill>
                <a:latin typeface="Avenir Next LT Pro" panose="020B0504020202020204" pitchFamily="34" charset="0"/>
              </a:rPr>
              <a:t>Respect people and the environment</a:t>
            </a:r>
          </a:p>
        </p:txBody>
      </p:sp>
      <p:sp>
        <p:nvSpPr>
          <p:cNvPr id="13" name="TextBox 12">
            <a:extLst>
              <a:ext uri="{FF2B5EF4-FFF2-40B4-BE49-F238E27FC236}">
                <a16:creationId xmlns:a16="http://schemas.microsoft.com/office/drawing/2014/main" id="{5E04EE8D-EB42-C931-EE87-EB91777C0B70}"/>
              </a:ext>
            </a:extLst>
          </p:cNvPr>
          <p:cNvSpPr txBox="1"/>
          <p:nvPr/>
        </p:nvSpPr>
        <p:spPr>
          <a:xfrm>
            <a:off x="3069238" y="5195359"/>
            <a:ext cx="3003244" cy="461665"/>
          </a:xfrm>
          <a:prstGeom prst="rect">
            <a:avLst/>
          </a:prstGeom>
          <a:solidFill>
            <a:srgbClr val="6AA23C"/>
          </a:solidFill>
        </p:spPr>
        <p:txBody>
          <a:bodyPr wrap="square" rtlCol="0">
            <a:spAutoFit/>
          </a:bodyPr>
          <a:lstStyle/>
          <a:p>
            <a:pPr algn="ctr"/>
            <a:r>
              <a:rPr lang="fr-CA" sz="2400" dirty="0">
                <a:solidFill>
                  <a:schemeClr val="bg1"/>
                </a:solidFill>
                <a:latin typeface="Avenir Next LT Pro Demi" panose="020B0704020202020204" pitchFamily="34" charset="0"/>
              </a:rPr>
              <a:t>Respect</a:t>
            </a:r>
            <a:endParaRPr lang="en-CA" sz="2400" dirty="0">
              <a:solidFill>
                <a:schemeClr val="bg1"/>
              </a:solidFill>
              <a:latin typeface="Avenir Next LT Pro Demi" panose="020B0704020202020204" pitchFamily="34" charset="0"/>
            </a:endParaRPr>
          </a:p>
        </p:txBody>
      </p:sp>
      <p:sp>
        <p:nvSpPr>
          <p:cNvPr id="22" name="TextBox 21">
            <a:extLst>
              <a:ext uri="{FF2B5EF4-FFF2-40B4-BE49-F238E27FC236}">
                <a16:creationId xmlns:a16="http://schemas.microsoft.com/office/drawing/2014/main" id="{B00F20F4-83F9-3C40-8618-A33E009DAFD6}"/>
              </a:ext>
            </a:extLst>
          </p:cNvPr>
          <p:cNvSpPr txBox="1"/>
          <p:nvPr/>
        </p:nvSpPr>
        <p:spPr>
          <a:xfrm>
            <a:off x="6096000" y="1230748"/>
            <a:ext cx="3037518" cy="461665"/>
          </a:xfrm>
          <a:prstGeom prst="rect">
            <a:avLst/>
          </a:prstGeom>
          <a:solidFill>
            <a:srgbClr val="008273"/>
          </a:solidFill>
        </p:spPr>
        <p:txBody>
          <a:bodyPr wrap="square" rtlCol="0">
            <a:spAutoFit/>
          </a:bodyPr>
          <a:lstStyle/>
          <a:p>
            <a:pPr algn="ctr"/>
            <a:r>
              <a:rPr lang="fr-CA" sz="2400" dirty="0">
                <a:solidFill>
                  <a:schemeClr val="bg1"/>
                </a:solidFill>
                <a:latin typeface="Avenir Next LT Pro Demi" panose="020B0704020202020204" pitchFamily="34" charset="0"/>
              </a:rPr>
              <a:t>Courtoisie</a:t>
            </a:r>
            <a:endParaRPr lang="en-CA" sz="2400" dirty="0">
              <a:solidFill>
                <a:schemeClr val="bg1"/>
              </a:solidFill>
              <a:latin typeface="Avenir Next LT Pro Demi" panose="020B0704020202020204" pitchFamily="34" charset="0"/>
            </a:endParaRPr>
          </a:p>
        </p:txBody>
      </p:sp>
      <p:sp>
        <p:nvSpPr>
          <p:cNvPr id="35" name="TextBox 34">
            <a:extLst>
              <a:ext uri="{FF2B5EF4-FFF2-40B4-BE49-F238E27FC236}">
                <a16:creationId xmlns:a16="http://schemas.microsoft.com/office/drawing/2014/main" id="{B5E531D5-C68C-D279-662D-DD9CC19AB0BA}"/>
              </a:ext>
            </a:extLst>
          </p:cNvPr>
          <p:cNvSpPr txBox="1"/>
          <p:nvPr/>
        </p:nvSpPr>
        <p:spPr>
          <a:xfrm>
            <a:off x="6091819" y="1869727"/>
            <a:ext cx="3057968" cy="338554"/>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Soyez consciencieux et polis</a:t>
            </a:r>
          </a:p>
        </p:txBody>
      </p:sp>
      <p:pic>
        <p:nvPicPr>
          <p:cNvPr id="12" name="Picture 11">
            <a:extLst>
              <a:ext uri="{FF2B5EF4-FFF2-40B4-BE49-F238E27FC236}">
                <a16:creationId xmlns:a16="http://schemas.microsoft.com/office/drawing/2014/main" id="{33F4392E-86CE-ABDA-201A-5A3FBFEBD21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2193" y="2613062"/>
            <a:ext cx="1583408" cy="1583408"/>
          </a:xfrm>
          <a:prstGeom prst="rect">
            <a:avLst/>
          </a:prstGeom>
        </p:spPr>
      </p:pic>
      <p:sp>
        <p:nvSpPr>
          <p:cNvPr id="21" name="TextBox 20">
            <a:extLst>
              <a:ext uri="{FF2B5EF4-FFF2-40B4-BE49-F238E27FC236}">
                <a16:creationId xmlns:a16="http://schemas.microsoft.com/office/drawing/2014/main" id="{8537F433-7FA1-D83D-CDF4-E7A91E5D0E9A}"/>
              </a:ext>
            </a:extLst>
          </p:cNvPr>
          <p:cNvSpPr txBox="1"/>
          <p:nvPr/>
        </p:nvSpPr>
        <p:spPr>
          <a:xfrm>
            <a:off x="6084351" y="4563251"/>
            <a:ext cx="3057968" cy="338554"/>
          </a:xfrm>
          <a:prstGeom prst="rect">
            <a:avLst/>
          </a:prstGeom>
          <a:noFill/>
        </p:spPr>
        <p:txBody>
          <a:bodyPr wrap="square" rtlCol="0">
            <a:spAutoFit/>
          </a:bodyPr>
          <a:lstStyle/>
          <a:p>
            <a:pPr algn="ctr"/>
            <a:r>
              <a:rPr lang="fr-CA" sz="1600" dirty="0">
                <a:solidFill>
                  <a:schemeClr val="bg1"/>
                </a:solidFill>
                <a:latin typeface="Avenir Next LT Pro" panose="020B0504020202020204" pitchFamily="34" charset="0"/>
              </a:rPr>
              <a:t>Be </a:t>
            </a:r>
            <a:r>
              <a:rPr lang="en-CA" sz="1600" dirty="0">
                <a:solidFill>
                  <a:schemeClr val="bg1"/>
                </a:solidFill>
                <a:latin typeface="Avenir Next LT Pro" panose="020B0504020202020204" pitchFamily="34" charset="0"/>
              </a:rPr>
              <a:t>mindful</a:t>
            </a:r>
            <a:r>
              <a:rPr lang="fr-CA" sz="1600" dirty="0">
                <a:solidFill>
                  <a:schemeClr val="bg1"/>
                </a:solidFill>
                <a:latin typeface="Avenir Next LT Pro" panose="020B0504020202020204" pitchFamily="34" charset="0"/>
              </a:rPr>
              <a:t> and </a:t>
            </a:r>
            <a:r>
              <a:rPr lang="en-CA" sz="1600" dirty="0">
                <a:solidFill>
                  <a:schemeClr val="bg1"/>
                </a:solidFill>
                <a:latin typeface="Avenir Next LT Pro" panose="020B0504020202020204" pitchFamily="34" charset="0"/>
              </a:rPr>
              <a:t>polite</a:t>
            </a:r>
          </a:p>
        </p:txBody>
      </p:sp>
      <p:sp>
        <p:nvSpPr>
          <p:cNvPr id="34" name="TextBox 33">
            <a:extLst>
              <a:ext uri="{FF2B5EF4-FFF2-40B4-BE49-F238E27FC236}">
                <a16:creationId xmlns:a16="http://schemas.microsoft.com/office/drawing/2014/main" id="{F3700414-A718-EF65-5730-1D37C9531C5B}"/>
              </a:ext>
            </a:extLst>
          </p:cNvPr>
          <p:cNvSpPr txBox="1"/>
          <p:nvPr/>
        </p:nvSpPr>
        <p:spPr>
          <a:xfrm>
            <a:off x="6119520" y="5195480"/>
            <a:ext cx="2997344" cy="461665"/>
          </a:xfrm>
          <a:prstGeom prst="rect">
            <a:avLst/>
          </a:prstGeom>
          <a:solidFill>
            <a:srgbClr val="008273"/>
          </a:solidFill>
        </p:spPr>
        <p:txBody>
          <a:bodyPr wrap="square" rtlCol="0">
            <a:spAutoFit/>
          </a:bodyPr>
          <a:lstStyle/>
          <a:p>
            <a:pPr algn="ctr"/>
            <a:r>
              <a:rPr lang="fr-CA" sz="2400" dirty="0">
                <a:solidFill>
                  <a:schemeClr val="bg1"/>
                </a:solidFill>
                <a:latin typeface="Avenir Next LT Pro Demi" panose="020B0704020202020204" pitchFamily="34" charset="0"/>
              </a:rPr>
              <a:t>Courtesy</a:t>
            </a:r>
            <a:endParaRPr lang="en-CA" sz="2400" dirty="0">
              <a:solidFill>
                <a:schemeClr val="bg1"/>
              </a:solidFill>
              <a:latin typeface="Avenir Next LT Pro Demi" panose="020B0704020202020204" pitchFamily="34" charset="0"/>
            </a:endParaRPr>
          </a:p>
        </p:txBody>
      </p:sp>
      <p:sp>
        <p:nvSpPr>
          <p:cNvPr id="19" name="TextBox 18">
            <a:extLst>
              <a:ext uri="{FF2B5EF4-FFF2-40B4-BE49-F238E27FC236}">
                <a16:creationId xmlns:a16="http://schemas.microsoft.com/office/drawing/2014/main" id="{CD86F55A-536A-C26B-E180-8A5BD4DA4669}"/>
              </a:ext>
            </a:extLst>
          </p:cNvPr>
          <p:cNvSpPr txBox="1"/>
          <p:nvPr/>
        </p:nvSpPr>
        <p:spPr>
          <a:xfrm>
            <a:off x="9281770" y="1233793"/>
            <a:ext cx="2828260"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Communication</a:t>
            </a:r>
            <a:endParaRPr lang="en-CA" sz="2400" dirty="0">
              <a:solidFill>
                <a:schemeClr val="bg1"/>
              </a:solidFill>
              <a:latin typeface="Avenir Next LT Pro Demi" panose="020B0704020202020204" pitchFamily="34" charset="0"/>
            </a:endParaRPr>
          </a:p>
        </p:txBody>
      </p:sp>
      <p:sp>
        <p:nvSpPr>
          <p:cNvPr id="24" name="TextBox 23">
            <a:extLst>
              <a:ext uri="{FF2B5EF4-FFF2-40B4-BE49-F238E27FC236}">
                <a16:creationId xmlns:a16="http://schemas.microsoft.com/office/drawing/2014/main" id="{64002A9F-C56C-D2FE-239E-9604C986CB8B}"/>
              </a:ext>
            </a:extLst>
          </p:cNvPr>
          <p:cNvSpPr txBox="1"/>
          <p:nvPr/>
        </p:nvSpPr>
        <p:spPr>
          <a:xfrm>
            <a:off x="9144256" y="1653026"/>
            <a:ext cx="3045425" cy="830997"/>
          </a:xfrm>
          <a:prstGeom prst="rect">
            <a:avLst/>
          </a:prstGeom>
          <a:noFill/>
        </p:spPr>
        <p:txBody>
          <a:bodyPr wrap="square" rtlCol="0">
            <a:spAutoFit/>
          </a:bodyPr>
          <a:lstStyle/>
          <a:p>
            <a:pPr algn="ctr"/>
            <a:r>
              <a:rPr lang="fr-FR" sz="1600" dirty="0">
                <a:solidFill>
                  <a:schemeClr val="bg1"/>
                </a:solidFill>
                <a:latin typeface="Avenir Next LT Pro" panose="020B0504020202020204" pitchFamily="34" charset="0"/>
              </a:rPr>
              <a:t>Aidez à créer un milieu de travail où il y a une communication saine</a:t>
            </a:r>
            <a:endParaRPr lang="en-CA" sz="1600" dirty="0">
              <a:solidFill>
                <a:schemeClr val="bg1"/>
              </a:solidFill>
              <a:latin typeface="Avenir Next LT Pro" panose="020B0504020202020204" pitchFamily="34" charset="0"/>
            </a:endParaRPr>
          </a:p>
        </p:txBody>
      </p:sp>
      <p:pic>
        <p:nvPicPr>
          <p:cNvPr id="7" name="Picture 6">
            <a:extLst>
              <a:ext uri="{FF2B5EF4-FFF2-40B4-BE49-F238E27FC236}">
                <a16:creationId xmlns:a16="http://schemas.microsoft.com/office/drawing/2014/main" id="{C42DD104-B184-EE58-C379-2445760DE1F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49360" y="2592669"/>
            <a:ext cx="1583408" cy="1583408"/>
          </a:xfrm>
          <a:prstGeom prst="rect">
            <a:avLst/>
          </a:prstGeom>
        </p:spPr>
      </p:pic>
      <p:sp>
        <p:nvSpPr>
          <p:cNvPr id="36" name="TextBox 35">
            <a:extLst>
              <a:ext uri="{FF2B5EF4-FFF2-40B4-BE49-F238E27FC236}">
                <a16:creationId xmlns:a16="http://schemas.microsoft.com/office/drawing/2014/main" id="{8D20C000-FB97-6655-C322-9A06F71E7E0A}"/>
              </a:ext>
            </a:extLst>
          </p:cNvPr>
          <p:cNvSpPr txBox="1"/>
          <p:nvPr/>
        </p:nvSpPr>
        <p:spPr>
          <a:xfrm>
            <a:off x="9103500" y="4446085"/>
            <a:ext cx="3107162" cy="584775"/>
          </a:xfrm>
          <a:prstGeom prst="rect">
            <a:avLst/>
          </a:prstGeom>
          <a:noFill/>
        </p:spPr>
        <p:txBody>
          <a:bodyPr wrap="square" rtlCol="0">
            <a:spAutoFit/>
          </a:bodyPr>
          <a:lstStyle/>
          <a:p>
            <a:pPr algn="ctr"/>
            <a:r>
              <a:rPr lang="en-CA" sz="1600" dirty="0">
                <a:solidFill>
                  <a:schemeClr val="bg1"/>
                </a:solidFill>
                <a:latin typeface="Avenir Next LT Pro" panose="020B0504020202020204" pitchFamily="34" charset="0"/>
              </a:rPr>
              <a:t>Help create a workplace where there is healthy communication</a:t>
            </a:r>
          </a:p>
        </p:txBody>
      </p:sp>
      <p:sp>
        <p:nvSpPr>
          <p:cNvPr id="23" name="TextBox 22">
            <a:extLst>
              <a:ext uri="{FF2B5EF4-FFF2-40B4-BE49-F238E27FC236}">
                <a16:creationId xmlns:a16="http://schemas.microsoft.com/office/drawing/2014/main" id="{DB0E165D-CD62-EE97-7B93-60419A721191}"/>
              </a:ext>
            </a:extLst>
          </p:cNvPr>
          <p:cNvSpPr txBox="1"/>
          <p:nvPr/>
        </p:nvSpPr>
        <p:spPr>
          <a:xfrm>
            <a:off x="9259120" y="5198993"/>
            <a:ext cx="2828260" cy="461665"/>
          </a:xfrm>
          <a:prstGeom prst="rect">
            <a:avLst/>
          </a:prstGeom>
          <a:noFill/>
        </p:spPr>
        <p:txBody>
          <a:bodyPr wrap="square" rtlCol="0">
            <a:spAutoFit/>
          </a:bodyPr>
          <a:lstStyle/>
          <a:p>
            <a:pPr algn="ctr"/>
            <a:r>
              <a:rPr lang="fr-CA" sz="2400" dirty="0">
                <a:solidFill>
                  <a:schemeClr val="bg1"/>
                </a:solidFill>
                <a:latin typeface="Avenir Next LT Pro Demi" panose="020B0704020202020204" pitchFamily="34" charset="0"/>
              </a:rPr>
              <a:t>Communication</a:t>
            </a:r>
            <a:endParaRPr lang="en-CA" sz="2400" dirty="0">
              <a:solidFill>
                <a:schemeClr val="bg1"/>
              </a:solidFill>
              <a:latin typeface="Avenir Next LT Pro Demi" panose="020B0704020202020204" pitchFamily="34" charset="0"/>
            </a:endParaRPr>
          </a:p>
        </p:txBody>
      </p:sp>
      <p:pic>
        <p:nvPicPr>
          <p:cNvPr id="3" name="Graphic 2">
            <a:extLst>
              <a:ext uri="{FF2B5EF4-FFF2-40B4-BE49-F238E27FC236}">
                <a16:creationId xmlns:a16="http://schemas.microsoft.com/office/drawing/2014/main" id="{D58ED63F-D9EF-BCD7-AAAC-7938E69A3E0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0" y="6090505"/>
            <a:ext cx="646587" cy="646587"/>
          </a:xfrm>
          <a:prstGeom prst="rect">
            <a:avLst/>
          </a:prstGeom>
        </p:spPr>
      </p:pic>
      <p:sp>
        <p:nvSpPr>
          <p:cNvPr id="5" name="TextBox 4">
            <a:extLst>
              <a:ext uri="{FF2B5EF4-FFF2-40B4-BE49-F238E27FC236}">
                <a16:creationId xmlns:a16="http://schemas.microsoft.com/office/drawing/2014/main" id="{D50E2177-9036-D484-BE20-B53EDD22247D}"/>
              </a:ext>
            </a:extLst>
          </p:cNvPr>
          <p:cNvSpPr txBox="1"/>
          <p:nvPr/>
        </p:nvSpPr>
        <p:spPr>
          <a:xfrm>
            <a:off x="511673" y="6224734"/>
            <a:ext cx="9437687" cy="400110"/>
          </a:xfrm>
          <a:prstGeom prst="rect">
            <a:avLst/>
          </a:prstGeom>
          <a:noFill/>
        </p:spPr>
        <p:txBody>
          <a:bodyPr wrap="square" rtlCol="0">
            <a:spAutoFit/>
          </a:bodyPr>
          <a:lstStyle/>
          <a:p>
            <a:r>
              <a:rPr lang="fr-CA" sz="2000" dirty="0">
                <a:solidFill>
                  <a:schemeClr val="bg2">
                    <a:lumMod val="50000"/>
                  </a:schemeClr>
                </a:solidFill>
                <a:highlight>
                  <a:srgbClr val="FFFF00"/>
                </a:highlight>
                <a:latin typeface="Avenir Next LT Pro Demi" panose="020B0704020202020204" pitchFamily="34" charset="0"/>
              </a:rPr>
              <a:t>Nom de l’édifice, Étage, Ville Province / Building </a:t>
            </a:r>
            <a:r>
              <a:rPr lang="fr-CA" sz="2000" dirty="0" err="1">
                <a:solidFill>
                  <a:schemeClr val="bg2">
                    <a:lumMod val="50000"/>
                  </a:schemeClr>
                </a:solidFill>
                <a:highlight>
                  <a:srgbClr val="FFFF00"/>
                </a:highlight>
                <a:latin typeface="Avenir Next LT Pro Demi" panose="020B0704020202020204" pitchFamily="34" charset="0"/>
              </a:rPr>
              <a:t>name</a:t>
            </a:r>
            <a:r>
              <a:rPr lang="fr-CA" sz="2000" dirty="0">
                <a:solidFill>
                  <a:schemeClr val="bg2">
                    <a:lumMod val="50000"/>
                  </a:schemeClr>
                </a:solidFill>
                <a:highlight>
                  <a:srgbClr val="FFFF00"/>
                </a:highlight>
                <a:latin typeface="Avenir Next LT Pro Demi" panose="020B0704020202020204" pitchFamily="34" charset="0"/>
              </a:rPr>
              <a:t>, </a:t>
            </a:r>
            <a:r>
              <a:rPr lang="fr-CA" sz="2000" dirty="0" err="1">
                <a:solidFill>
                  <a:schemeClr val="bg2">
                    <a:lumMod val="50000"/>
                  </a:schemeClr>
                </a:solidFill>
                <a:highlight>
                  <a:srgbClr val="FFFF00"/>
                </a:highlight>
                <a:latin typeface="Avenir Next LT Pro Demi" panose="020B0704020202020204" pitchFamily="34" charset="0"/>
              </a:rPr>
              <a:t>Floor</a:t>
            </a:r>
            <a:r>
              <a:rPr lang="fr-CA" sz="2000" dirty="0">
                <a:solidFill>
                  <a:schemeClr val="bg2">
                    <a:lumMod val="50000"/>
                  </a:schemeClr>
                </a:solidFill>
                <a:highlight>
                  <a:srgbClr val="FFFF00"/>
                </a:highlight>
                <a:latin typeface="Avenir Next LT Pro Demi" panose="020B0704020202020204" pitchFamily="34" charset="0"/>
              </a:rPr>
              <a:t>, City, Province </a:t>
            </a:r>
            <a:endParaRPr lang="en-CA" sz="2000" dirty="0">
              <a:solidFill>
                <a:schemeClr val="bg2">
                  <a:lumMod val="50000"/>
                </a:schemeClr>
              </a:solidFill>
              <a:highlight>
                <a:srgbClr val="FFFF00"/>
              </a:highlight>
              <a:latin typeface="Avenir Next LT Pro Demi" panose="020B0704020202020204" pitchFamily="34" charset="0"/>
            </a:endParaRPr>
          </a:p>
        </p:txBody>
      </p:sp>
    </p:spTree>
    <p:extLst>
      <p:ext uri="{BB962C8B-B14F-4D97-AF65-F5344CB8AC3E}">
        <p14:creationId xmlns:p14="http://schemas.microsoft.com/office/powerpoint/2010/main" val="3659202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
      <a:dk1>
        <a:srgbClr val="000000"/>
      </a:dk1>
      <a:lt1>
        <a:srgbClr val="FFFFFF"/>
      </a:lt1>
      <a:dk2>
        <a:srgbClr val="77797C"/>
      </a:dk2>
      <a:lt2>
        <a:srgbClr val="E7E6E6"/>
      </a:lt2>
      <a:accent1>
        <a:srgbClr val="A8CE75"/>
      </a:accent1>
      <a:accent2>
        <a:srgbClr val="45A895"/>
      </a:accent2>
      <a:accent3>
        <a:srgbClr val="1C9848"/>
      </a:accent3>
      <a:accent4>
        <a:srgbClr val="DF990D"/>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2331</TotalTime>
  <Words>601</Words>
  <Application>Microsoft Office PowerPoint</Application>
  <PresentationFormat>Widescreen</PresentationFormat>
  <Paragraphs>82</Paragraphs>
  <Slides>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Arial Rounded MT Bold</vt:lpstr>
      <vt:lpstr>Avenir Next LT Pro</vt:lpstr>
      <vt:lpstr>Avenir Next LT Pro Demi</vt:lpstr>
      <vt:lpstr>Calibri</vt:lpstr>
      <vt:lpstr>Calibri Light</vt:lpstr>
      <vt:lpstr>Office Theme</vt:lpstr>
      <vt:lpstr>think-cell Slide</vt:lpstr>
      <vt:lpstr>Workplace community norms   Normes communautaires en milieu de travail</vt:lpstr>
      <vt:lpstr>How to use these posters</vt:lpstr>
      <vt:lpstr>Comment utiliser ces affiches</vt:lpstr>
      <vt:lpstr>Our Workplace community norms </vt:lpstr>
      <vt:lpstr>Nos normes communautaires en milieu de travail</vt:lpstr>
      <vt:lpstr>Our Workplace community norms Nos normes communautaires en milieu de travail</vt:lpstr>
      <vt:lpstr>Nos normes communautaires en milieu de travail  Our Workplace community norms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Genereux, Sophie (SPAC/PSPC) (elle-la / she-her)</dc:creator>
  <cp:lastModifiedBy>Genereux, Sophie (SPAC/PSPC) (elle-la / she-her)</cp:lastModifiedBy>
  <cp:revision>41</cp:revision>
  <dcterms:created xsi:type="dcterms:W3CDTF">2023-04-12T17:09:12Z</dcterms:created>
  <dcterms:modified xsi:type="dcterms:W3CDTF">2025-08-14T11:26:48Z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2023-04-12T17:09:12Z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ce855c87-45d1-45f6-bfda-264aaf46fa04</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y fmtid="{D5CDD505-2E9C-101B-9397-08002B2CF9AE}" pid="11" name="_AdHocReviewCycleID">
    <vt:i4>2033076811</vt:i4>
  </property>
  <property fmtid="{D5CDD505-2E9C-101B-9397-08002B2CF9AE}" pid="12" name="_NewReviewCycle">
    <vt:lpwstr/>
  </property>
  <property fmtid="{D5CDD505-2E9C-101B-9397-08002B2CF9AE}" pid="13" name="_EmailSubject">
    <vt:lpwstr>Comm norms poster</vt:lpwstr>
  </property>
  <property fmtid="{D5CDD505-2E9C-101B-9397-08002B2CF9AE}" pid="14" name="_AuthorEmail">
    <vt:lpwstr>Carine.Pare@tpsgc-pwgsc.gc.ca</vt:lpwstr>
  </property>
  <property fmtid="{D5CDD505-2E9C-101B-9397-08002B2CF9AE}" pid="15" name="_AuthorEmailDisplayName">
    <vt:lpwstr>Pare, Carine (SPAC/PSPC) (elle-la / she-her)</vt:lpwstr>
  </property>
  <property fmtid="{D5CDD505-2E9C-101B-9397-08002B2CF9AE}" pid="16" name="_PreviousAdHocReviewCycleID">
    <vt:i4>-1166460090</vt:i4>
  </property>
</Properties>
</file>