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83" r:id="rId2"/>
    <p:sldId id="446" r:id="rId3"/>
    <p:sldId id="443" r:id="rId4"/>
    <p:sldId id="419" r:id="rId5"/>
    <p:sldId id="429" r:id="rId6"/>
    <p:sldId id="441" r:id="rId7"/>
    <p:sldId id="428" r:id="rId8"/>
    <p:sldId id="442" r:id="rId9"/>
    <p:sldId id="440" r:id="rId10"/>
    <p:sldId id="439" r:id="rId11"/>
    <p:sldId id="444" r:id="rId12"/>
    <p:sldId id="408" r:id="rId13"/>
    <p:sldId id="384" r:id="rId14"/>
    <p:sldId id="426" r:id="rId15"/>
    <p:sldId id="416" r:id="rId16"/>
    <p:sldId id="423" r:id="rId17"/>
    <p:sldId id="431" r:id="rId18"/>
    <p:sldId id="445"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sabelle Dupel" initials="ID" lastIdx="2" clrIdx="6">
    <p:extLst>
      <p:ext uri="{19B8F6BF-5375-455C-9EA6-DF929625EA0E}">
        <p15:presenceInfo xmlns:p15="http://schemas.microsoft.com/office/powerpoint/2012/main" userId="S-1-5-21-1097746622-914383597-1481268402-191382" providerId="AD"/>
      </p:ext>
    </p:extLst>
  </p:cmAuthor>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87483" autoAdjust="0"/>
  </p:normalViewPr>
  <p:slideViewPr>
    <p:cSldViewPr snapToGrid="0" snapToObjects="1">
      <p:cViewPr varScale="1">
        <p:scale>
          <a:sx n="89" d="100"/>
          <a:sy n="89" d="100"/>
        </p:scale>
        <p:origin x="1085" y="7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60" d="100"/>
          <a:sy n="160" d="100"/>
        </p:scale>
        <p:origin x="2184" y="-22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3/15/2021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3/15/2021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97KyQ2b9Hc4&amp;list=PL5gT_sS8PEiWo4pOSWvcyh-LGPOz296qR&amp;index=3&amp;t=0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tbs-sct.gc.ca/pol/doc-fra.aspx?id=27146" TargetMode="External"/><Relationship Id="rId3" Type="http://schemas.openxmlformats.org/officeDocument/2006/relationships/hyperlink" Target="https://learn-apprendre.csps-efpc.gc.ca/application/fr/content/gestion-du-rendement-pour-le-gouvernement-du-canada-g140" TargetMode="External"/><Relationship Id="rId7" Type="http://schemas.openxmlformats.org/officeDocument/2006/relationships/hyperlink" Target="https://gcconnex.gc.ca/groups/profile/7514834/ssc-virtual-management-la-gestion-virtuelle-a-spc?language=f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gcpedia.gc.ca/wiki/Trucs_et_astuces_pour_les_r%C3%A9unions_Web" TargetMode="External"/><Relationship Id="rId5" Type="http://schemas.openxmlformats.org/officeDocument/2006/relationships/hyperlink" Target="https://learn-apprendre.csps-efpc.gc.ca/application/en/content/leading-teams-managing-virtual-teams-x027" TargetMode="External"/><Relationship Id="rId4" Type="http://schemas.openxmlformats.org/officeDocument/2006/relationships/hyperlink" Target="https://learn-apprendre.csps-efpc.gc.ca/application/fr/content/creer-un-plan-de-gestion-des-performances-g0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10</a:t>
            </a:fld>
            <a:endParaRPr lang="fr-CA" dirty="0"/>
          </a:p>
        </p:txBody>
      </p:sp>
    </p:spTree>
    <p:extLst>
      <p:ext uri="{BB962C8B-B14F-4D97-AF65-F5344CB8AC3E}">
        <p14:creationId xmlns:p14="http://schemas.microsoft.com/office/powerpoint/2010/main" val="224763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11</a:t>
            </a:fld>
            <a:endParaRPr lang="fr-CA" dirty="0"/>
          </a:p>
        </p:txBody>
      </p:sp>
    </p:spTree>
    <p:extLst>
      <p:ext uri="{BB962C8B-B14F-4D97-AF65-F5344CB8AC3E}">
        <p14:creationId xmlns:p14="http://schemas.microsoft.com/office/powerpoint/2010/main" val="262685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208164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u="none" kern="1200" baseline="0" dirty="0">
                <a:solidFill>
                  <a:schemeClr val="tx1"/>
                </a:solidFill>
                <a:effectLst/>
                <a:latin typeface="+mn-lt"/>
                <a:ea typeface="+mn-ea"/>
                <a:cs typeface="+mn-cs"/>
              </a:rPr>
              <a:t>YOUTUBE :</a:t>
            </a:r>
            <a:r>
              <a:rPr lang="fr-CA" sz="1200" b="0" i="0" u="none" kern="1200" baseline="0" dirty="0">
                <a:solidFill>
                  <a:schemeClr val="tx1"/>
                </a:solidFill>
                <a:effectLst/>
                <a:latin typeface="+mn-lt"/>
                <a:ea typeface="+mn-ea"/>
                <a:cs typeface="+mn-cs"/>
              </a:rPr>
              <a:t> Le Milieu de travail GC – Une visite guidée : Le style unique du Milieu de travail GC est pleinement mis en valeur. Suivez Kevin Radford, sous-ministre adjoint des Services immobiliers de SPAC, et Michael Mills, sous-ministre adjoint délégué, qui expliquent comment ils ont changé leur façon de travailler à Place du Portage III :  </a:t>
            </a:r>
            <a:r>
              <a:rPr lang="fr-CA" sz="1200" b="0" i="0" u="none" kern="1200" baseline="0" dirty="0">
                <a:solidFill>
                  <a:schemeClr val="tx1"/>
                </a:solidFill>
                <a:effectLst/>
                <a:latin typeface="+mn-lt"/>
                <a:ea typeface="+mn-ea"/>
                <a:cs typeface="+mn-cs"/>
                <a:hlinkClick r:id="rId3"/>
              </a:rPr>
              <a:t>https://www.youtube.com/watch?v=0d8ROwp24P8&amp;list=PLKBQ-bLoxgSW_A4yV-mINvMRI2150ozPO&amp;index=6&amp;t=0s</a:t>
            </a:r>
            <a:endParaRPr lang="fr-CA" sz="1200"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13</a:t>
            </a:fld>
            <a:endParaRPr lang="fr-CA" dirty="0"/>
          </a:p>
        </p:txBody>
      </p:sp>
    </p:spTree>
    <p:extLst>
      <p:ext uri="{BB962C8B-B14F-4D97-AF65-F5344CB8AC3E}">
        <p14:creationId xmlns:p14="http://schemas.microsoft.com/office/powerpoint/2010/main" val="393966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kern="1200" baseline="0" dirty="0">
                <a:solidFill>
                  <a:schemeClr val="tx1"/>
                </a:solidFill>
                <a:effectLst/>
                <a:latin typeface="+mn-lt"/>
                <a:ea typeface="+mn-ea"/>
                <a:cs typeface="+mn-cs"/>
              </a:rPr>
              <a:t> </a:t>
            </a:r>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14</a:t>
            </a:fld>
            <a:endParaRPr lang="fr-CA" dirty="0"/>
          </a:p>
        </p:txBody>
      </p:sp>
    </p:spTree>
    <p:extLst>
      <p:ext uri="{BB962C8B-B14F-4D97-AF65-F5344CB8AC3E}">
        <p14:creationId xmlns:p14="http://schemas.microsoft.com/office/powerpoint/2010/main" val="392555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Suivez Kevin Radford, ancien sous-ministre adjoint des Services immobiliers de SPAC, et Michael Mills, sous-ministre adjoint délégué, qui expliquent comment ils ont changé leur façon de travailler à Place du Portage III.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3"/>
              </a:rPr>
              <a:t>https://www.youtube.com/watch?v=0d8ROwp24P8&amp;list=PLKBQ-bLoxgSW_A4yV-mINvMRI2150ozPO&amp;index=6&amp;t=0s</a:t>
            </a:r>
            <a:endParaRPr lang="fr-CA"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15</a:t>
            </a:fld>
            <a:endParaRPr lang="fr-CA" dirty="0"/>
          </a:p>
        </p:txBody>
      </p:sp>
    </p:spTree>
    <p:extLst>
      <p:ext uri="{BB962C8B-B14F-4D97-AF65-F5344CB8AC3E}">
        <p14:creationId xmlns:p14="http://schemas.microsoft.com/office/powerpoint/2010/main" val="259495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CA" b="0" i="0" u="none" baseline="0" dirty="0"/>
          </a:p>
        </p:txBody>
      </p:sp>
      <p:sp>
        <p:nvSpPr>
          <p:cNvPr id="4" name="Slide Number Placeholder 3"/>
          <p:cNvSpPr>
            <a:spLocks noGrp="1"/>
          </p:cNvSpPr>
          <p:nvPr>
            <p:ph type="sldNum" sz="quarter" idx="10"/>
          </p:nvPr>
        </p:nvSpPr>
        <p:spPr/>
        <p:txBody>
          <a:bodyPr/>
          <a:lstStyle/>
          <a:p>
            <a:pPr algn="l" rtl="0"/>
            <a:fld id="{11F9BAFD-0AFE-FC47-B839-C833EEBF7ECA}" type="slidenum">
              <a:rPr/>
              <a:t>16</a:t>
            </a:fld>
            <a:endParaRPr lang="fr-CA" dirty="0"/>
          </a:p>
        </p:txBody>
      </p:sp>
    </p:spTree>
    <p:extLst>
      <p:ext uri="{BB962C8B-B14F-4D97-AF65-F5344CB8AC3E}">
        <p14:creationId xmlns:p14="http://schemas.microsoft.com/office/powerpoint/2010/main" val="154475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Le Milieu de travail GC n’est pas une initiative visant à réduire la superficie des locaux. Il s’agit plutôt d’une</a:t>
            </a:r>
            <a:r>
              <a:rPr lang="fr-CA" sz="1200"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solution d’optimisation</a:t>
            </a:r>
            <a:r>
              <a:rPr lang="fr-CA" sz="12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de l’espace. La norme d’attribution des locaux n’a pas changé (</a:t>
            </a:r>
            <a:r>
              <a:rPr lang="fr-CA" sz="1200" b="0" i="0" u="none" kern="1200" baseline="0" dirty="0">
                <a:solidFill>
                  <a:schemeClr val="tx1"/>
                </a:solidFill>
                <a:effectLst/>
                <a:latin typeface="+mn-lt"/>
                <a:ea typeface="+mn-ea"/>
                <a:cs typeface="+mn-cs"/>
              </a:rPr>
              <a:t>les salles de bain ne sont pas comptées dans l’espace utilisable, mais plutôt dans l’espace louable).</a:t>
            </a:r>
          </a:p>
          <a:p>
            <a:endParaRPr lang="fr-CA" sz="1200"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17</a:t>
            </a:fld>
            <a:endParaRPr lang="fr-CA" dirty="0"/>
          </a:p>
        </p:txBody>
      </p:sp>
    </p:spTree>
    <p:extLst>
      <p:ext uri="{BB962C8B-B14F-4D97-AF65-F5344CB8AC3E}">
        <p14:creationId xmlns:p14="http://schemas.microsoft.com/office/powerpoint/2010/main" val="222371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2</a:t>
            </a:fld>
            <a:endParaRPr lang="fr-CA" dirty="0"/>
          </a:p>
        </p:txBody>
      </p:sp>
    </p:spTree>
    <p:extLst>
      <p:ext uri="{BB962C8B-B14F-4D97-AF65-F5344CB8AC3E}">
        <p14:creationId xmlns:p14="http://schemas.microsoft.com/office/powerpoint/2010/main" val="227862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3</a:t>
            </a:fld>
            <a:endParaRPr lang="fr-CA" dirty="0"/>
          </a:p>
        </p:txBody>
      </p:sp>
    </p:spTree>
    <p:extLst>
      <p:ext uri="{BB962C8B-B14F-4D97-AF65-F5344CB8AC3E}">
        <p14:creationId xmlns:p14="http://schemas.microsoft.com/office/powerpoint/2010/main" val="259335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CA" sz="1100" b="1" i="0" u="none" kern="1200" baseline="0" dirty="0">
                <a:solidFill>
                  <a:schemeClr val="tx1"/>
                </a:solidFill>
                <a:effectLst/>
                <a:latin typeface="+mn-lt"/>
                <a:ea typeface="+mn-ea"/>
                <a:cs typeface="+mn-cs"/>
              </a:rPr>
              <a:t>YOUTUBE : </a:t>
            </a:r>
            <a:r>
              <a:rPr lang="fr-CA" sz="1100" b="0" i="0" u="none" kern="1200" baseline="0" dirty="0">
                <a:solidFill>
                  <a:schemeClr val="tx1"/>
                </a:solidFill>
                <a:effectLst/>
                <a:latin typeface="+mn-lt"/>
                <a:ea typeface="+mn-ea"/>
                <a:cs typeface="+mn-cs"/>
              </a:rPr>
              <a:t>Les employés du GC présentent... le Milieu de travail GC! </a:t>
            </a:r>
            <a:r>
              <a:rPr lang="fr-CA" sz="1100" b="0" i="0" u="none" kern="1200" baseline="0" dirty="0">
                <a:solidFill>
                  <a:schemeClr val="tx1"/>
                </a:solidFill>
                <a:effectLst/>
                <a:latin typeface="+mn-lt"/>
                <a:ea typeface="+mn-ea"/>
                <a:cs typeface="+mn-cs"/>
                <a:hlinkClick r:id="rId3"/>
              </a:rPr>
              <a:t>https://www.youtube.com/watch?v=327fKpua_uo&amp;list=PLKBQ-bLoxgSW_A4yV-mINvMRI2150ozPO&amp;index=12&amp;t=0s.</a:t>
            </a:r>
            <a:endParaRPr lang="fr-CA" sz="1100"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4</a:t>
            </a:fld>
            <a:endParaRPr lang="fr-CA" dirty="0"/>
          </a:p>
        </p:txBody>
      </p:sp>
    </p:spTree>
    <p:extLst>
      <p:ext uri="{BB962C8B-B14F-4D97-AF65-F5344CB8AC3E}">
        <p14:creationId xmlns:p14="http://schemas.microsoft.com/office/powerpoint/2010/main" val="328870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CA" sz="1200" b="1" i="0" u="none" kern="1200" baseline="0" dirty="0">
                <a:solidFill>
                  <a:schemeClr val="tx1"/>
                </a:solidFill>
                <a:effectLst/>
                <a:latin typeface="+mn-lt"/>
                <a:ea typeface="+mn-ea"/>
                <a:cs typeface="+mn-cs"/>
              </a:rPr>
              <a:t>YOUTUBE : </a:t>
            </a:r>
            <a:r>
              <a:rPr lang="fr-CA" sz="1200" b="0" i="0" u="none" kern="1200" baseline="0" dirty="0">
                <a:solidFill>
                  <a:schemeClr val="tx1"/>
                </a:solidFill>
                <a:effectLst/>
                <a:latin typeface="+mn-lt"/>
                <a:ea typeface="+mn-ea"/>
                <a:cs typeface="+mn-cs"/>
              </a:rPr>
              <a:t>Qu’est-ce qu’un milieu de travail axé sur les activités? Le Milieu de travail GC est une vision moderne pour une fonction publique renouvelée, une vision qui donne une large place à l’innovation, à la transformation et au renouvellement continu. Regardez l’infographie animée sur le milieu de travail axé sur les activités, une solution innovatrice qui soutient une fonction publique à rendement élevé.</a:t>
            </a:r>
          </a:p>
          <a:p>
            <a:pPr algn="l" rtl="0"/>
            <a:r>
              <a:rPr lang="fr-CA" sz="1200" b="0" i="0" u="none" kern="1200" baseline="0" dirty="0">
                <a:solidFill>
                  <a:schemeClr val="tx1"/>
                </a:solidFill>
                <a:effectLst/>
                <a:latin typeface="+mn-lt"/>
                <a:ea typeface="+mn-ea"/>
                <a:cs typeface="+mn-cs"/>
                <a:hlinkClick r:id="rId3"/>
              </a:rPr>
              <a:t>https://www.youtube.com/watch?v=qrdbYvqI5Nc&amp;list=PLKBQ-bLoxgSW_A4yV-mINvMRI2150ozPO&amp;index=10&amp;t=1s</a:t>
            </a:r>
            <a:endParaRPr lang="fr-CA" sz="1200" kern="1200" dirty="0">
              <a:solidFill>
                <a:schemeClr val="tx1"/>
              </a:solidFill>
              <a:effectLst/>
              <a:latin typeface="+mn-lt"/>
              <a:ea typeface="+mn-ea"/>
              <a:cs typeface="+mn-cs"/>
            </a:endParaRPr>
          </a:p>
          <a:p>
            <a:pPr algn="l" rtl="0"/>
            <a:r>
              <a:rPr lang="fr-CA" sz="1200" b="0" i="0" u="none" kern="1200" baseline="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algn="l" rtl="0"/>
            <a:r>
              <a:rPr lang="fr-CA" sz="1200" b="1" i="0" u="none" kern="1200" baseline="0" dirty="0">
                <a:solidFill>
                  <a:schemeClr val="tx1"/>
                </a:solidFill>
                <a:effectLst/>
                <a:latin typeface="+mn-lt"/>
                <a:ea typeface="+mn-ea"/>
                <a:cs typeface="+mn-cs"/>
              </a:rPr>
              <a:t>STATISTIQUES :</a:t>
            </a:r>
            <a:r>
              <a:rPr lang="fr-CA" sz="1200" b="0" i="0" u="none" kern="1200" baseline="0" dirty="0">
                <a:solidFill>
                  <a:schemeClr val="tx1"/>
                </a:solidFill>
                <a:effectLst/>
                <a:latin typeface="+mn-lt"/>
                <a:ea typeface="+mn-ea"/>
                <a:cs typeface="+mn-cs"/>
              </a:rPr>
              <a:t> Les données du sondage sur le rendement du milieu de travail préalable à l’occupation comprennent les réponses de 30 projets, pour un total de 2 247 répondants. Les données du sondage sur le rendement du milieu de travail après l’occupation comprennent les réponses de 11 projets, pour un total de 816 répondants.</a:t>
            </a: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5</a:t>
            </a:fld>
            <a:endParaRPr lang="fr-CA" dirty="0"/>
          </a:p>
        </p:txBody>
      </p:sp>
    </p:spTree>
    <p:extLst>
      <p:ext uri="{BB962C8B-B14F-4D97-AF65-F5344CB8AC3E}">
        <p14:creationId xmlns:p14="http://schemas.microsoft.com/office/powerpoint/2010/main" val="418505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u="none" kern="1200" baseline="0" dirty="0">
                <a:solidFill>
                  <a:schemeClr val="tx1"/>
                </a:solidFill>
                <a:effectLst/>
                <a:latin typeface="+mn-lt"/>
                <a:ea typeface="+mn-ea"/>
                <a:cs typeface="+mn-cs"/>
              </a:rPr>
              <a:t>YOUTUBE :</a:t>
            </a:r>
            <a:r>
              <a:rPr lang="fr-CA" sz="1200" b="0" i="0" u="none" kern="1200" baseline="0" dirty="0">
                <a:solidFill>
                  <a:schemeClr val="tx1"/>
                </a:solidFill>
                <a:effectLst/>
                <a:latin typeface="+mn-lt"/>
                <a:ea typeface="+mn-ea"/>
                <a:cs typeface="+mn-cs"/>
              </a:rPr>
              <a:t> Qu’est-ce qu’un milieu de travail axé sur les activités? Le Milieu de travail GC est une vision moderne pour une fonction publique renouvelée, une vision qui donne une large place à l’innovation, à la transformation et au renouvellement continu. Regardez l’infographie animée sur le milieu de travail axé sur les activités, une solution innovatrice qui soutient une fonction publique à rendement élevé : </a:t>
            </a:r>
            <a:r>
              <a:rPr lang="fr-CA" sz="1200" b="0" i="0" u="none" kern="1200" baseline="0" dirty="0">
                <a:solidFill>
                  <a:schemeClr val="tx1"/>
                </a:solidFill>
                <a:effectLst/>
                <a:latin typeface="+mn-lt"/>
                <a:ea typeface="+mn-ea"/>
                <a:cs typeface="+mn-cs"/>
                <a:hlinkClick r:id="rId3"/>
              </a:rPr>
              <a:t>https://www.youtube.com/watch?v=qrdbYvqI5Nc&amp;list=PLKBQ-bLoxgSW_A4yV-mINvMRI2150ozPO&amp;index=10&amp;t=1s</a:t>
            </a:r>
            <a:endParaRPr lang="fr-CA" sz="1200" kern="1200" dirty="0">
              <a:solidFill>
                <a:schemeClr val="tx1"/>
              </a:solidFill>
              <a:effectLst/>
              <a:latin typeface="+mn-lt"/>
              <a:ea typeface="+mn-ea"/>
              <a:cs typeface="+mn-cs"/>
            </a:endParaRP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6</a:t>
            </a:fld>
            <a:endParaRPr lang="fr-CA" dirty="0"/>
          </a:p>
        </p:txBody>
      </p:sp>
    </p:spTree>
    <p:extLst>
      <p:ext uri="{BB962C8B-B14F-4D97-AF65-F5344CB8AC3E}">
        <p14:creationId xmlns:p14="http://schemas.microsoft.com/office/powerpoint/2010/main" val="67849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CA" sz="1200" b="1" i="0" u="none" kern="1200" baseline="0" dirty="0">
                <a:solidFill>
                  <a:schemeClr val="tx1"/>
                </a:solidFill>
                <a:effectLst/>
                <a:latin typeface="+mn-lt"/>
                <a:ea typeface="+mn-ea"/>
                <a:cs typeface="+mn-cs"/>
              </a:rPr>
              <a:t>YOUTUBE : </a:t>
            </a:r>
            <a:r>
              <a:rPr lang="fr-CA" sz="1200" b="0" i="0" u="none" kern="1200" baseline="0" dirty="0">
                <a:solidFill>
                  <a:schemeClr val="tx1"/>
                </a:solidFill>
                <a:effectLst/>
                <a:latin typeface="+mn-lt"/>
                <a:ea typeface="+mn-ea"/>
                <a:cs typeface="+mn-cs"/>
              </a:rPr>
              <a:t>Qu’est-ce qu’un milieu de travail axé sur les activités? Le Milieu de travail GC est une vision moderne pour une fonction publique renouvelée, une vision qui donne une large place à l’innovation, à la transformation et au renouvellement continu. Regardez l’infographie animée sur le milieu de travail axé sur les activités, une solution innovatrice qui soutient une fonction publique à rendement élevé.</a:t>
            </a:r>
          </a:p>
          <a:p>
            <a:pPr algn="l" rtl="0"/>
            <a:r>
              <a:rPr lang="fr-CA" sz="1200" b="0" i="0" u="none" kern="1200" baseline="0" dirty="0">
                <a:solidFill>
                  <a:schemeClr val="tx1"/>
                </a:solidFill>
                <a:effectLst/>
                <a:latin typeface="+mn-lt"/>
                <a:ea typeface="+mn-ea"/>
                <a:cs typeface="+mn-cs"/>
                <a:hlinkClick r:id="rId3"/>
              </a:rPr>
              <a:t>https://www.youtube.com/watch?v=qrdbYvqI5Nc&amp;list=PLKBQ-bLoxgSW_A4yV-mINvMRI2150ozPO&amp;index=10&amp;t=1s</a:t>
            </a:r>
            <a:endParaRPr lang="fr-CA" sz="1200" kern="1200" dirty="0">
              <a:solidFill>
                <a:schemeClr val="tx1"/>
              </a:solidFill>
              <a:effectLst/>
              <a:latin typeface="+mn-lt"/>
              <a:ea typeface="+mn-ea"/>
              <a:cs typeface="+mn-cs"/>
            </a:endParaRPr>
          </a:p>
          <a:p>
            <a:pPr algn="l" rtl="0"/>
            <a:r>
              <a:rPr lang="fr-CA" sz="1200" b="0" i="0" u="none" kern="1200" baseline="0" dirty="0">
                <a:solidFill>
                  <a:schemeClr val="tx1"/>
                </a:solidFill>
                <a:effectLst/>
                <a:latin typeface="+mn-lt"/>
                <a:ea typeface="+mn-ea"/>
                <a:cs typeface="+mn-cs"/>
              </a:rPr>
              <a:t> </a:t>
            </a:r>
          </a:p>
          <a:p>
            <a:pPr algn="l" rtl="0"/>
            <a:r>
              <a:rPr lang="fr-CA" sz="1200" b="1" i="0" u="none" kern="1200" baseline="0" dirty="0">
                <a:solidFill>
                  <a:schemeClr val="tx1"/>
                </a:solidFill>
                <a:effectLst/>
                <a:latin typeface="+mn-lt"/>
                <a:ea typeface="+mn-ea"/>
                <a:cs typeface="+mn-cs"/>
              </a:rPr>
              <a:t>STATISTIQUES :</a:t>
            </a:r>
            <a:r>
              <a:rPr lang="fr-CA" sz="1200" b="0" i="0" u="none" kern="1200" baseline="0" dirty="0">
                <a:solidFill>
                  <a:schemeClr val="tx1"/>
                </a:solidFill>
                <a:effectLst/>
                <a:latin typeface="+mn-lt"/>
                <a:ea typeface="+mn-ea"/>
                <a:cs typeface="+mn-cs"/>
              </a:rPr>
              <a:t> Les données du sondage sur le rendement du milieu de travail après l’occupation comprennent les réponses de 11 projets, pour un total de 816 répondants.</a:t>
            </a:r>
          </a:p>
          <a:p>
            <a:pPr lvl="0" algn="l" rtl="0"/>
            <a:r>
              <a:rPr lang="fr-CA" sz="1200" b="0" i="0" u="none" kern="1200" baseline="0" dirty="0">
                <a:solidFill>
                  <a:schemeClr val="tx1"/>
                </a:solidFill>
                <a:effectLst/>
                <a:latin typeface="+mn-lt"/>
                <a:ea typeface="+mn-ea"/>
                <a:cs typeface="+mn-cs"/>
              </a:rPr>
              <a:t>Les données recueillies à la suite d’un projet de modernisation par le biais d’un sondage montrent que 73 % des répondants sont d’accord pour dire que leur nouvel espace de travail est plus efficace. </a:t>
            </a:r>
          </a:p>
          <a:p>
            <a:pPr lvl="0" algn="l" rtl="0"/>
            <a:r>
              <a:rPr lang="fr-CA" sz="1200" b="0" i="0" u="none" kern="1200" baseline="0" dirty="0">
                <a:solidFill>
                  <a:schemeClr val="tx1"/>
                </a:solidFill>
                <a:effectLst/>
                <a:latin typeface="+mn-lt"/>
                <a:ea typeface="+mn-ea"/>
                <a:cs typeface="+mn-cs"/>
              </a:rPr>
              <a:t>Après avoir déménagé dans un MTAA, 67 % des personnes interrogées trouvent qu’il est facile d’installer et de démonter un point de travail tous les jours.</a:t>
            </a: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7</a:t>
            </a:fld>
            <a:endParaRPr lang="fr-CA" dirty="0"/>
          </a:p>
        </p:txBody>
      </p:sp>
    </p:spTree>
    <p:extLst>
      <p:ext uri="{BB962C8B-B14F-4D97-AF65-F5344CB8AC3E}">
        <p14:creationId xmlns:p14="http://schemas.microsoft.com/office/powerpoint/2010/main" val="415887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CA" sz="1200" b="0" i="0" u="none" kern="1200" baseline="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algn="l" rtl="0"/>
            <a:r>
              <a:rPr lang="fr-CA" sz="1200" b="1" i="0" u="none" kern="1200" baseline="0" dirty="0">
                <a:solidFill>
                  <a:schemeClr val="tx1"/>
                </a:solidFill>
                <a:effectLst/>
                <a:latin typeface="+mn-lt"/>
                <a:ea typeface="+mn-ea"/>
                <a:cs typeface="+mn-cs"/>
              </a:rPr>
              <a:t>YOUTUBE :</a:t>
            </a:r>
            <a:r>
              <a:rPr lang="fr-CA" sz="1200" b="0" i="0" u="none" kern="1200" baseline="0" dirty="0">
                <a:solidFill>
                  <a:schemeClr val="tx1"/>
                </a:solidFill>
                <a:effectLst/>
                <a:latin typeface="+mn-lt"/>
                <a:ea typeface="+mn-ea"/>
                <a:cs typeface="+mn-cs"/>
              </a:rPr>
              <a:t> Le Milieu de travail GC – Une visite guidée : Le style unique du Milieu de travail GC est pleinement mis en valeur. Suivez Kevin Radford, sous-ministre adjoint des Services immobiliers de SPAC, et Michael Mills, sous-ministre adjoint délégué, qui expliquent comment ils ont changé leur façon de travailler à Place du Portage III : </a:t>
            </a:r>
            <a:r>
              <a:rPr lang="fr-CA" sz="1200" b="0" i="0" u="none" kern="1200" baseline="0" dirty="0">
                <a:solidFill>
                  <a:schemeClr val="tx1"/>
                </a:solidFill>
                <a:effectLst/>
                <a:latin typeface="+mn-lt"/>
                <a:ea typeface="+mn-ea"/>
                <a:cs typeface="+mn-cs"/>
                <a:hlinkClick r:id="rId3"/>
              </a:rPr>
              <a:t>https://www.youtube.com/watch?v=0d8ROwp24P8&amp;list=PLKBQ-bLoxgSW_A4yV-mINvMRI2150ozPO&amp;index=6&amp;t=0s</a:t>
            </a:r>
            <a:endParaRPr lang="fr-CA" sz="1200" kern="1200" dirty="0">
              <a:solidFill>
                <a:schemeClr val="tx1"/>
              </a:solidFill>
              <a:effectLst/>
              <a:latin typeface="+mn-lt"/>
              <a:ea typeface="+mn-ea"/>
              <a:cs typeface="+mn-cs"/>
            </a:endParaRPr>
          </a:p>
          <a:p>
            <a:pPr algn="l" rtl="0"/>
            <a:r>
              <a:rPr lang="fr-CA" sz="1200" b="0" i="0" u="none" kern="1200" baseline="0" dirty="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pPr algn="l" rtl="0"/>
            <a:r>
              <a:rPr lang="fr-CA" sz="1200" b="1" i="0" u="none" kern="1200" baseline="0" dirty="0">
                <a:solidFill>
                  <a:schemeClr val="tx1"/>
                </a:solidFill>
                <a:effectLst/>
                <a:latin typeface="+mn-lt"/>
                <a:ea typeface="+mn-ea"/>
                <a:cs typeface="+mn-cs"/>
              </a:rPr>
              <a:t>STATISTIQUES : </a:t>
            </a:r>
            <a:r>
              <a:rPr lang="fr-CA" sz="1200" b="0" i="0" u="none" kern="1200" baseline="0" dirty="0">
                <a:solidFill>
                  <a:schemeClr val="tx1"/>
                </a:solidFill>
                <a:effectLst/>
                <a:latin typeface="+mn-lt"/>
                <a:ea typeface="+mn-ea"/>
                <a:cs typeface="+mn-cs"/>
              </a:rPr>
              <a:t>Les données du sondage sur le rendement du milieu de travail après l’occupation comprennent les réponses de 11 projets, pour un total de 816 répondants.</a:t>
            </a: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8</a:t>
            </a:fld>
            <a:endParaRPr lang="fr-CA" dirty="0"/>
          </a:p>
        </p:txBody>
      </p:sp>
    </p:spTree>
    <p:extLst>
      <p:ext uri="{BB962C8B-B14F-4D97-AF65-F5344CB8AC3E}">
        <p14:creationId xmlns:p14="http://schemas.microsoft.com/office/powerpoint/2010/main" val="9693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CA" sz="1200" b="0" i="0" u="none" kern="1200" baseline="0" dirty="0">
                <a:solidFill>
                  <a:schemeClr val="tx1"/>
                </a:solidFill>
                <a:effectLst/>
                <a:latin typeface="+mn-lt"/>
                <a:ea typeface="+mn-ea"/>
                <a:cs typeface="+mn-cs"/>
              </a:rPr>
              <a:t>Voici quelques exemples de cours en ligne pour les gestionnaires qui pourraient être utiles :</a:t>
            </a:r>
          </a:p>
          <a:p>
            <a:r>
              <a:rPr lang="fr-CA" u="sng" dirty="0">
                <a:hlinkClick r:id="rId3"/>
              </a:rPr>
              <a:t>https://learn-apprendre.csps-efpc.gc.ca/application/fr/content/gestion-du-rendement-pour-le-gouvernement-du-canada-g140</a:t>
            </a:r>
            <a:endParaRPr lang="fr-CA" u="sng" dirty="0">
              <a:hlinkClick r:id="rId4"/>
            </a:endParaRPr>
          </a:p>
          <a:p>
            <a:r>
              <a:rPr lang="fr-CA" u="sng" dirty="0">
                <a:hlinkClick r:id="rId4"/>
              </a:rPr>
              <a:t>https://learn-apprendre.csps-efpc.gc.ca/application/fr/content/creer-un-plan-de-gestion-des-performances-g014</a:t>
            </a:r>
            <a:endParaRPr lang="fr-CA" dirty="0"/>
          </a:p>
          <a:p>
            <a:pPr lvl="0"/>
            <a:r>
              <a:rPr lang="en-CA" u="sng" dirty="0">
                <a:hlinkClick r:id="rId5"/>
              </a:rPr>
              <a:t>https://learn-apprendre.csps-efpc.gc.ca/application/en/content/leading-teams-managing-virtual-teams-x027</a:t>
            </a:r>
            <a:endParaRPr lang="en-CA" dirty="0"/>
          </a:p>
          <a:p>
            <a:r>
              <a:rPr lang="fr-CA" u="sng" dirty="0">
                <a:hlinkClick r:id="rId6"/>
              </a:rPr>
              <a:t>https://www.gcpedia.gc.ca/wiki/Trucs_et_astuces_pour_les_r%C3%A9unions_Web</a:t>
            </a:r>
            <a:r>
              <a:rPr lang="fr-CA" dirty="0"/>
              <a:t> </a:t>
            </a:r>
          </a:p>
          <a:p>
            <a:pPr lvl="0" algn="l" rtl="0"/>
            <a:r>
              <a:rPr lang="fr-CA" sz="1200" b="0" i="0" u="sng" kern="1200" baseline="0" dirty="0">
                <a:solidFill>
                  <a:schemeClr val="tx1"/>
                </a:solidFill>
                <a:effectLst/>
                <a:latin typeface="+mn-lt"/>
                <a:ea typeface="+mn-ea"/>
                <a:cs typeface="+mn-cs"/>
                <a:hlinkClick r:id="rId7"/>
              </a:rPr>
              <a:t>https://gcconnex.gc.ca/groups/profile/7514834/ssc-virtual-management-la-gestion-virtuelle-a-spc?language=fr</a:t>
            </a:r>
            <a:endParaRPr lang="fr-CA" sz="1200" kern="1200" dirty="0">
              <a:solidFill>
                <a:schemeClr val="tx1"/>
              </a:solidFill>
              <a:effectLst/>
              <a:latin typeface="+mn-lt"/>
              <a:ea typeface="+mn-ea"/>
              <a:cs typeface="+mn-cs"/>
            </a:endParaRPr>
          </a:p>
          <a:p>
            <a:pPr lvl="0" algn="l" rtl="0"/>
            <a:r>
              <a:rPr lang="fr-CA" sz="1200" b="0" i="0" u="sng" kern="1200" baseline="0" dirty="0">
                <a:solidFill>
                  <a:schemeClr val="tx1"/>
                </a:solidFill>
                <a:effectLst/>
                <a:latin typeface="+mn-lt"/>
                <a:ea typeface="+mn-ea"/>
                <a:cs typeface="+mn-cs"/>
                <a:hlinkClick r:id="rId8"/>
              </a:rPr>
              <a:t>https://www.tbs-sct.gc.ca/pol/doc-fra.aspx?id=27146</a:t>
            </a:r>
            <a:endParaRPr lang="fr-CA" sz="1200" kern="1200" dirty="0">
              <a:solidFill>
                <a:schemeClr val="tx1"/>
              </a:solidFill>
              <a:effectLst/>
              <a:latin typeface="+mn-lt"/>
              <a:ea typeface="+mn-ea"/>
              <a:cs typeface="+mn-cs"/>
            </a:endParaRPr>
          </a:p>
          <a:p>
            <a:pPr algn="l" rtl="0"/>
            <a:r>
              <a:rPr lang="fr-CA" sz="1200" b="0" i="0" u="none" kern="1200" baseline="0" dirty="0">
                <a:solidFill>
                  <a:schemeClr val="tx1"/>
                </a:solidFill>
                <a:effectLst/>
                <a:latin typeface="+mn-lt"/>
                <a:ea typeface="+mn-ea"/>
                <a:cs typeface="+mn-cs"/>
              </a:rPr>
              <a:t> </a:t>
            </a:r>
          </a:p>
          <a:p>
            <a:endParaRPr lang="fr-CA" dirty="0"/>
          </a:p>
        </p:txBody>
      </p:sp>
      <p:sp>
        <p:nvSpPr>
          <p:cNvPr id="4" name="Slide Number Placeholder 3"/>
          <p:cNvSpPr>
            <a:spLocks noGrp="1"/>
          </p:cNvSpPr>
          <p:nvPr>
            <p:ph type="sldNum" sz="quarter" idx="10"/>
          </p:nvPr>
        </p:nvSpPr>
        <p:spPr/>
        <p:txBody>
          <a:bodyPr/>
          <a:lstStyle/>
          <a:p>
            <a:pPr algn="l" rtl="0"/>
            <a:fld id="{11F9BAFD-0AFE-FC47-B839-C833EEBF7ECA}" type="slidenum">
              <a:rPr/>
              <a:t>9</a:t>
            </a:fld>
            <a:endParaRPr lang="fr-CA" dirty="0"/>
          </a:p>
        </p:txBody>
      </p:sp>
    </p:spTree>
    <p:extLst>
      <p:ext uri="{BB962C8B-B14F-4D97-AF65-F5344CB8AC3E}">
        <p14:creationId xmlns:p14="http://schemas.microsoft.com/office/powerpoint/2010/main" val="506695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8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2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 name="think-cell Slide" r:id="rId28" imgW="473" imgH="473" progId="TCLayout.ActiveDocument.1">
                  <p:embed/>
                </p:oleObj>
              </mc:Choice>
              <mc:Fallback>
                <p:oleObj name="think-cell Slide" r:id="rId28" imgW="473" imgH="473"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2.png"/><Relationship Id="rId5" Type="http://schemas.openxmlformats.org/officeDocument/2006/relationships/image" Target="../media/image5.jp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mailto:TPSGC.SIMilieudeTravailGC-RPSGCWorkplace.PWGSC@tpsgc-pwgsc.gc.c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gcpedia.gc.ca/wiki/Milieu_de_travail_GC/Ressources"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www.gcpedia.gc.ca/wiki/Academie_du_Milieu_de_travail_GC" TargetMode="External"/><Relationship Id="rId4" Type="http://schemas.openxmlformats.org/officeDocument/2006/relationships/hyperlink" Target="https://www.gcpedia.gc.ca/wiki/Livret_num%C3%A9rique_de_la_gestion_du_chan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uy-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2"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 name="Picture 9" descr="GCworkplace-FullColour-F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sp>
        <p:nvSpPr>
          <p:cNvPr id="2" name="Title 1"/>
          <p:cNvSpPr>
            <a:spLocks noGrp="1"/>
          </p:cNvSpPr>
          <p:nvPr>
            <p:ph type="ctrTitle"/>
          </p:nvPr>
        </p:nvSpPr>
        <p:spPr>
          <a:xfrm>
            <a:off x="511883" y="2087217"/>
            <a:ext cx="5360548" cy="1587701"/>
          </a:xfrm>
        </p:spPr>
        <p:txBody>
          <a:bodyPr>
            <a:normAutofit fontScale="90000"/>
          </a:bodyPr>
          <a:lstStyle/>
          <a:p>
            <a:r>
              <a:rPr lang="fr-CA" dirty="0">
                <a:solidFill>
                  <a:schemeClr val="bg1"/>
                </a:solidFill>
              </a:rPr>
              <a:t>Démystifier le Milieu de travail GC </a:t>
            </a:r>
            <a:endParaRPr lang="fr-CA" dirty="0"/>
          </a:p>
        </p:txBody>
      </p:sp>
      <p:sp>
        <p:nvSpPr>
          <p:cNvPr id="3" name="Subtitle 2"/>
          <p:cNvSpPr>
            <a:spLocks noGrp="1"/>
          </p:cNvSpPr>
          <p:nvPr>
            <p:ph type="subTitle" idx="1"/>
          </p:nvPr>
        </p:nvSpPr>
        <p:spPr>
          <a:xfrm>
            <a:off x="545307" y="3742114"/>
            <a:ext cx="2997993" cy="678352"/>
          </a:xfrm>
        </p:spPr>
        <p:txBody>
          <a:bodyPr>
            <a:normAutofit/>
          </a:bodyPr>
          <a:lstStyle/>
          <a:p>
            <a:r>
              <a:rPr lang="fr-CA" dirty="0">
                <a:solidFill>
                  <a:schemeClr val="accent2"/>
                </a:solidFill>
              </a:rPr>
              <a:t>Aborder les fausses idées courantes et les préoccupations</a:t>
            </a:r>
          </a:p>
        </p:txBody>
      </p:sp>
      <p:sp>
        <p:nvSpPr>
          <p:cNvPr id="5" name="Text Placeholder 4"/>
          <p:cNvSpPr>
            <a:spLocks noGrp="1"/>
          </p:cNvSpPr>
          <p:nvPr>
            <p:ph type="body" sz="quarter" idx="13"/>
          </p:nvPr>
        </p:nvSpPr>
        <p:spPr/>
        <p:txBody>
          <a:bodyPr/>
          <a:lstStyle/>
          <a:p>
            <a:r>
              <a:rPr lang="fr-CA" dirty="0">
                <a:solidFill>
                  <a:schemeClr val="bg1"/>
                </a:solidFill>
              </a:rPr>
              <a:t/>
            </a:r>
            <a:br>
              <a:rPr lang="fr-CA" dirty="0">
                <a:solidFill>
                  <a:schemeClr val="bg1"/>
                </a:solidFill>
              </a:rPr>
            </a:br>
            <a:r>
              <a:rPr lang="fr-CA" sz="1100" dirty="0">
                <a:solidFill>
                  <a:schemeClr val="bg1"/>
                </a:solidFill>
              </a:rPr>
              <a:t>Date : Février 2021</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CA" b="1" i="0" u="none" baseline="0" dirty="0"/>
              <a:t>Milieu de travail GC est un concept ouvert où personne n’obtient de bureau</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847210" y="618247"/>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759" y="1504864"/>
            <a:ext cx="11006345" cy="5355312"/>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Un Milieu de travail GC offre </a:t>
            </a:r>
            <a:r>
              <a:rPr lang="fr-CA" b="1" i="0" u="none" baseline="0" dirty="0">
                <a:latin typeface="+mj-lt"/>
                <a:ea typeface="+mj-lt"/>
                <a:cs typeface="+mj-lt"/>
                <a:sym typeface="+mj-lt"/>
              </a:rPr>
              <a:t>PLUS de points de travail fermés</a:t>
            </a:r>
            <a:r>
              <a:rPr lang="fr-CA" b="0" i="0" u="none" baseline="0" dirty="0">
                <a:latin typeface="+mj-lt"/>
                <a:ea typeface="+mj-lt"/>
                <a:cs typeface="+mj-lt"/>
                <a:sym typeface="+mj-lt"/>
              </a:rPr>
              <a:t> que le milieu de travail 2.0. Tous les points de travail sont partagés, donc tout le monde a accès à un bureau.</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 Milieu de travail GC prévoit des locaux fermés comme des salles de concentration et des cabines téléphoniques près de la zone tranquille afin d’inciter les personnes à se retirer pour prendre leurs appels téléphoniques hors des points de travail individuels ouverts.</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Tous les employés ont besoin de confidentialité. La confidentialité est assurée par la gestion de l’acoustique dans les espaces ouverts et par la mise en place de grands points de travail individuels ouverts ET fermés.</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Les points de travail fermés individuels tiennent compte du nombre d’employés qui ont régulièrement besoin d’un tel espace pour pouvoir remplir leur fonction principale et prévoient suffisamment de points de travail individuels fermés supplémentaires pour répondre aux besoins intermittents de confidentialité de l’ensemble de la population.</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Les points de travail individuels fermés offrent le plus grand niveau de confidentialité et conviennent mieux au travail hautement ciblé ou réalisé par des personnes ayant besoin de mesures d’adaptation individuelles.</a:t>
            </a:r>
          </a:p>
          <a:p>
            <a:pPr marL="285750" indent="-285750" algn="l" rtl="0">
              <a:buFont typeface="Wingdings" panose="05000000000000000000" pitchFamily="2" charset="2"/>
              <a:buChar char="§"/>
            </a:pPr>
            <a:endParaRPr lang="fr-CA" dirty="0">
              <a:latin typeface="+mj-lt"/>
            </a:endParaRPr>
          </a:p>
          <a:p>
            <a:endParaRPr lang="fr-CA" dirty="0"/>
          </a:p>
        </p:txBody>
      </p:sp>
    </p:spTree>
    <p:extLst>
      <p:ext uri="{BB962C8B-B14F-4D97-AF65-F5344CB8AC3E}">
        <p14:creationId xmlns:p14="http://schemas.microsoft.com/office/powerpoint/2010/main" val="119185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CA" b="1" i="0" u="none" baseline="0" dirty="0"/>
              <a:t>La conception du Milieu de travail GC est axée sur la collaboration</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756045" y="7005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758" y="1617018"/>
            <a:ext cx="11006345" cy="3970318"/>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Il est reconnu que les organisations fédérales travaillent toutes différemment, c’est pourquoi le Milieu de travail GC n’est pas un concept universel. À cette fin, la conception du Milieu de travail GC est axée sur trois profils d’activité : autonome, équilibré et interactif. Le profil </a:t>
            </a:r>
            <a:r>
              <a:rPr lang="fr-CA" b="1" i="0" u="none" baseline="0" dirty="0">
                <a:latin typeface="+mj-lt"/>
                <a:ea typeface="Calibri" panose="020F0502020204030204" pitchFamily="34" charset="0"/>
              </a:rPr>
              <a:t>autonome</a:t>
            </a:r>
            <a:r>
              <a:rPr lang="fr-CA" b="0" i="0" u="none" baseline="0" dirty="0">
                <a:latin typeface="+mj-lt"/>
                <a:ea typeface="Calibri" panose="020F0502020204030204" pitchFamily="34" charset="0"/>
              </a:rPr>
              <a:t> est conçu pour les organisations qui travaillent principalement de manière </a:t>
            </a:r>
            <a:r>
              <a:rPr lang="fr-CA" b="1" i="0" u="none" baseline="0" dirty="0">
                <a:latin typeface="+mj-lt"/>
                <a:ea typeface="Calibri" panose="020F0502020204030204" pitchFamily="34" charset="0"/>
              </a:rPr>
              <a:t>indépendante</a:t>
            </a:r>
            <a:r>
              <a:rPr lang="fr-CA" b="0" i="0" u="none" baseline="0" dirty="0">
                <a:latin typeface="+mj-lt"/>
                <a:ea typeface="Calibri" panose="020F0502020204030204" pitchFamily="34" charset="0"/>
              </a:rPr>
              <a:t> et moins en collaboration. Ce profil offrirait un ratio élevé de points de travail individuel tels que des salles de concentration et des postes de travail, et un ratio plus faible de points de travail collaboratif comme des zones de travail en équipe et des salles de réunion.</a:t>
            </a:r>
          </a:p>
          <a:p>
            <a:endParaRPr lang="fr-CA" b="1"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mj-lt"/>
                <a:cs typeface="+mj-lt"/>
                <a:sym typeface="+mj-lt"/>
              </a:rPr>
              <a:t>La conception du Milieu de travail GC comprend </a:t>
            </a:r>
            <a:r>
              <a:rPr lang="fr-CA" b="1" i="0" u="none" baseline="0" dirty="0">
                <a:latin typeface="+mj-lt"/>
                <a:ea typeface="+mj-lt"/>
                <a:cs typeface="+mj-lt"/>
                <a:sym typeface="+mj-lt"/>
              </a:rPr>
              <a:t>trois zones fonctionnelles : silencieuse, transitoire et interactive</a:t>
            </a:r>
            <a:r>
              <a:rPr lang="fr-CA" b="0" i="0" u="none" baseline="0" dirty="0">
                <a:latin typeface="+mj-lt"/>
                <a:ea typeface="+mj-lt"/>
                <a:cs typeface="+mj-lt"/>
                <a:sym typeface="+mj-lt"/>
              </a:rPr>
              <a:t>.</a:t>
            </a:r>
            <a:r>
              <a:rPr lang="fr-CA" b="1" i="0" u="none" baseline="0" dirty="0">
                <a:latin typeface="+mj-lt"/>
                <a:ea typeface="+mj-lt"/>
                <a:cs typeface="+mj-lt"/>
                <a:sym typeface="+mj-lt"/>
              </a:rPr>
              <a:t> </a:t>
            </a:r>
            <a:r>
              <a:rPr lang="fr-CA" b="0" i="0" u="none" baseline="0" dirty="0">
                <a:latin typeface="+mj-lt"/>
                <a:ea typeface="+mj-lt"/>
                <a:cs typeface="+mj-lt"/>
                <a:sym typeface="+mj-lt"/>
              </a:rPr>
              <a:t>La zone silencieuse est conçue pour le travail individuel et ciblé, tandis que la zone interactive favorise la collaboration. Pour le profil autonome, la zone silencieuse est généralement la zone la plus répandue dans le milieu de travail.</a:t>
            </a:r>
            <a:endParaRPr lang="fr-CA" b="1" dirty="0">
              <a:latin typeface="+mj-lt"/>
            </a:endParaRPr>
          </a:p>
          <a:p>
            <a:endParaRPr lang="fr-CA" b="1" dirty="0">
              <a:latin typeface="+mj-lt"/>
            </a:endParaRPr>
          </a:p>
          <a:p>
            <a:pPr marL="285750" indent="-285750" algn="l" rtl="0">
              <a:buFont typeface="Wingdings" panose="05000000000000000000" pitchFamily="2" charset="2"/>
              <a:buChar char="§"/>
            </a:pPr>
            <a:endParaRPr lang="fr-CA" dirty="0">
              <a:latin typeface="+mj-lt"/>
            </a:endParaRPr>
          </a:p>
          <a:p>
            <a:endParaRPr lang="fr-CA" dirty="0"/>
          </a:p>
        </p:txBody>
      </p:sp>
    </p:spTree>
    <p:extLst>
      <p:ext uri="{BB962C8B-B14F-4D97-AF65-F5344CB8AC3E}">
        <p14:creationId xmlns:p14="http://schemas.microsoft.com/office/powerpoint/2010/main" val="31821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72" name="think-cell Slide" r:id="rId5" imgW="473" imgH="473" progId="TCLayout.ActiveDocument.1">
                  <p:embed/>
                </p:oleObj>
              </mc:Choice>
              <mc:Fallback>
                <p:oleObj name="think-cell Slide" r:id="rId5" imgW="473" imgH="473" progId="TCLayout.ActiveDocument.1">
                  <p:embed/>
                  <p:pic>
                    <p:nvPicPr>
                      <p:cNvPr id="9" name="Objec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6"/>
          </p:nvPr>
        </p:nvSpPr>
        <p:spPr>
          <a:xfrm>
            <a:off x="576778" y="3178423"/>
            <a:ext cx="8478732" cy="1621662"/>
          </a:xfrm>
        </p:spPr>
        <p:txBody>
          <a:bodyPr>
            <a:noAutofit/>
          </a:bodyPr>
          <a:lstStyle/>
          <a:p>
            <a:pPr algn="l" rtl="0">
              <a:lnSpc>
                <a:spcPct val="100000"/>
              </a:lnSpc>
            </a:pPr>
            <a:r>
              <a:rPr lang="fr-CA" sz="6000" b="1" i="0" u="none" baseline="0" dirty="0">
                <a:solidFill>
                  <a:srgbClr val="A8CF76"/>
                </a:solidFill>
              </a:rPr>
              <a:t>Préoccupations</a:t>
            </a: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293758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90101"/>
            <a:ext cx="11006345" cy="835027"/>
          </a:xfrm>
        </p:spPr>
        <p:txBody>
          <a:bodyPr>
            <a:normAutofit/>
          </a:bodyPr>
          <a:lstStyle/>
          <a:p>
            <a:pPr algn="l" rtl="0"/>
            <a:r>
              <a:rPr lang="fr-CA" b="1" i="0" u="none" baseline="0" dirty="0"/>
              <a:t>Les cadres ont besoin d’un bureau fermé</a:t>
            </a:r>
          </a:p>
        </p:txBody>
      </p:sp>
      <p:sp>
        <p:nvSpPr>
          <p:cNvPr id="10" name="Rectangle 9"/>
          <p:cNvSpPr/>
          <p:nvPr/>
        </p:nvSpPr>
        <p:spPr>
          <a:xfrm>
            <a:off x="433345" y="1429545"/>
            <a:ext cx="11340640" cy="5078313"/>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Les bureaux fermés, ou ce que nous appelons maintenant des </a:t>
            </a:r>
            <a:r>
              <a:rPr lang="fr-CA" b="1" i="0" u="none" baseline="0" dirty="0">
                <a:latin typeface="+mj-lt"/>
                <a:ea typeface="Calibri" panose="020F0502020204030204" pitchFamily="34" charset="0"/>
              </a:rPr>
              <a:t>salles de concentration</a:t>
            </a:r>
            <a:r>
              <a:rPr lang="fr-CA" b="0" i="0" u="none" baseline="0" dirty="0">
                <a:latin typeface="+mj-lt"/>
                <a:ea typeface="Calibri" panose="020F0502020204030204" pitchFamily="34" charset="0"/>
              </a:rPr>
              <a:t>, sont prévus dans le Milieu de travail GC. Ces salles peuvent être construites pour assurer la confidentialité acoustique et visuelle si nécessaire.</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 fait d’avoir des salles de concentration garantit que </a:t>
            </a:r>
            <a:r>
              <a:rPr lang="fr-CA" b="1" i="0" u="none" baseline="0" dirty="0">
                <a:latin typeface="+mj-lt"/>
                <a:ea typeface="Calibri" panose="020F0502020204030204" pitchFamily="34" charset="0"/>
              </a:rPr>
              <a:t>TOUT LE MONDE</a:t>
            </a:r>
            <a:r>
              <a:rPr lang="fr-CA" b="0" i="0" u="none" baseline="0" dirty="0">
                <a:latin typeface="+mj-lt"/>
                <a:ea typeface="Calibri" panose="020F0502020204030204" pitchFamily="34" charset="0"/>
              </a:rPr>
              <a:t> a accès à un espace privé en cas de besoin, quel que soit le rang ou le titre.</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Les salles de concentration peuvent être </a:t>
            </a:r>
            <a:r>
              <a:rPr lang="fr-CA" b="1" i="0" u="none" baseline="0" dirty="0">
                <a:latin typeface="+mj-lt"/>
                <a:ea typeface="Calibri" panose="020F0502020204030204" pitchFamily="34" charset="0"/>
              </a:rPr>
              <a:t>conçues en fonction des activités</a:t>
            </a:r>
            <a:r>
              <a:rPr lang="fr-CA" b="0" i="0" u="none" baseline="0" dirty="0">
                <a:latin typeface="+mj-lt"/>
                <a:ea typeface="Calibri" panose="020F0502020204030204" pitchFamily="34" charset="0"/>
              </a:rPr>
              <a:t> qui s’y dérouleront. Peut-être faut-il prévoir un espace plus grand? Ou prévoir une configuration particulière plus bénéfique? </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mj-lt"/>
                <a:cs typeface="+mj-lt"/>
                <a:sym typeface="+mj-lt"/>
              </a:rPr>
              <a:t>Étant donné que le personnel administratif travaille en parallèle avec les cadres supérieurs, on croit à tort qu’ils doivent avoir un espace de travail assigné. En fait, en raison de la nature de leur travail, les cadres supérieurs passent la plupart du temps à l’extérieur du bureau, à assister à une réunion, à visiter d’autres lieux de travail ou à voyager pour affaires. Le bureau inutilisé entraîne une perte d’espace puisque d’autres employés pourraient bénéficier de ce bureau fermé, ainsi que des postes de travail qui seraient inoccupés par le personnel administratif. De plus, les cadres et leur personnel administratif devraient aussi pouvoir bénéficier de cette nouvelle façon de travailler, comme tout autre fonctionnaire. Grâce à leur mobilité, ils sont les premiers à bénéficier de la possibilité de travailler à distance en utilisant les bons outils tels que la gestion électronique de documents et les réunions virtuelles.</a:t>
            </a:r>
          </a:p>
          <a:p>
            <a:pPr marL="285750" indent="-285750" algn="l" rtl="0">
              <a:buFont typeface="Wingdings" panose="05000000000000000000" pitchFamily="2" charset="2"/>
              <a:buChar char="§"/>
            </a:pPr>
            <a:endParaRPr lang="fr-CA" dirty="0">
              <a:ea typeface="Calibri" panose="020F0502020204030204" pitchFamily="34" charset="0"/>
            </a:endParaRPr>
          </a:p>
        </p:txBody>
      </p:sp>
    </p:spTree>
    <p:extLst>
      <p:ext uri="{BB962C8B-B14F-4D97-AF65-F5344CB8AC3E}">
        <p14:creationId xmlns:p14="http://schemas.microsoft.com/office/powerpoint/2010/main" val="63815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83323" y="569731"/>
            <a:ext cx="11006345"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l" rtl="0"/>
            <a:r>
              <a:rPr lang="fr-CA" b="1" i="0" u="none" baseline="0" dirty="0"/>
              <a:t>Forte dépendance aux dossiers papier</a:t>
            </a:r>
            <a:endParaRPr lang="fr-CA" dirty="0"/>
          </a:p>
        </p:txBody>
      </p:sp>
      <p:sp>
        <p:nvSpPr>
          <p:cNvPr id="19" name="Rectangle 18"/>
          <p:cNvSpPr/>
          <p:nvPr/>
        </p:nvSpPr>
        <p:spPr>
          <a:xfrm>
            <a:off x="583323" y="1580278"/>
            <a:ext cx="11425797" cy="3139321"/>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Le classement est toujours autorisé et disponible dans un Milieu de travail GC. Il n’y a aucune restriction quant aux capacités de classement.</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Les procédures encadrant le rangement des bureaux sont à la discrétion de l’organisation et doivent correspondre aux  besoins des employés et du travail qu’ils effectuent. Par conséquent, il n’est pas toujours nécessaire de libérer un milieu de travail à la fin de la journée. Les organisations établissent ces protocoles en fonction de leurs besoins fonctionnels. </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Les points de travail, comme les salles de concentration, peuvent être réservés pour une période de temps, que ce soit une heure, une journée ou des semaines. Les dossiers et le matériel peuvent rester en place pendant toute la période de réservation.</a:t>
            </a:r>
          </a:p>
        </p:txBody>
      </p:sp>
      <p:sp>
        <p:nvSpPr>
          <p:cNvPr id="4" name="Freeform 3" descr="Archive Icon"/>
          <p:cNvSpPr>
            <a:spLocks noEditPoints="1"/>
          </p:cNvSpPr>
          <p:nvPr/>
        </p:nvSpPr>
        <p:spPr bwMode="auto">
          <a:xfrm>
            <a:off x="3940798" y="4849440"/>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5" name="Freeform 4" descr="Archive Icon"/>
          <p:cNvSpPr>
            <a:spLocks noEditPoints="1"/>
          </p:cNvSpPr>
          <p:nvPr/>
        </p:nvSpPr>
        <p:spPr bwMode="auto">
          <a:xfrm>
            <a:off x="6906318" y="4849440"/>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
        <p:nvSpPr>
          <p:cNvPr id="6" name="Freeform 5" descr="Archive Icon"/>
          <p:cNvSpPr>
            <a:spLocks noEditPoints="1"/>
          </p:cNvSpPr>
          <p:nvPr/>
        </p:nvSpPr>
        <p:spPr bwMode="auto">
          <a:xfrm>
            <a:off x="5423558" y="4849440"/>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221598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CA" b="1" i="0" u="none" baseline="0" dirty="0"/>
              <a:t>Complexité du travail ciblé</a:t>
            </a:r>
          </a:p>
        </p:txBody>
      </p:sp>
      <p:sp>
        <p:nvSpPr>
          <p:cNvPr id="7" name="Rectangle 6"/>
          <p:cNvSpPr/>
          <p:nvPr/>
        </p:nvSpPr>
        <p:spPr>
          <a:xfrm>
            <a:off x="508759" y="1562813"/>
            <a:ext cx="11112970" cy="3139321"/>
          </a:xfrm>
          <a:prstGeom prst="rect">
            <a:avLst/>
          </a:prstGeom>
        </p:spPr>
        <p:txBody>
          <a:bodyPr wrap="square">
            <a:spAutoFit/>
          </a:bodyPr>
          <a:lstStyle/>
          <a:p>
            <a:pPr marL="285750" indent="-285750">
              <a:buFont typeface="Wingdings" panose="05000000000000000000" pitchFamily="2" charset="2"/>
              <a:buChar char="§"/>
            </a:pPr>
            <a:r>
              <a:rPr lang="fr-CA" b="0" i="0" u="none" baseline="0" dirty="0">
                <a:latin typeface="+mj-lt"/>
                <a:ea typeface="+mj-lt"/>
                <a:cs typeface="+mj-lt"/>
                <a:sym typeface="+mj-lt"/>
              </a:rPr>
              <a:t>Plusieurs organisations qui effectuent des travaux complexes et ciblés se sont modernisées et ont adopté le Milieu de travail GC, comme </a:t>
            </a:r>
            <a:r>
              <a:rPr lang="fr-CA" dirty="0">
                <a:latin typeface="+mj-lt"/>
                <a:ea typeface="+mj-lt"/>
                <a:cs typeface="+mj-lt"/>
                <a:sym typeface="+mj-lt"/>
              </a:rPr>
              <a:t>les Communications de </a:t>
            </a:r>
            <a:r>
              <a:rPr lang="fr-CA" b="0" i="0" u="none" baseline="0" dirty="0">
                <a:latin typeface="+mj-lt"/>
                <a:ea typeface="+mj-lt"/>
                <a:cs typeface="+mj-lt"/>
                <a:sym typeface="+mj-lt"/>
              </a:rPr>
              <a:t>Services partagés Canada</a:t>
            </a:r>
            <a:r>
              <a:rPr lang="fr-CA" dirty="0">
                <a:latin typeface="+mj-lt"/>
                <a:ea typeface="+mj-lt"/>
                <a:cs typeface="+mj-lt"/>
                <a:sym typeface="+mj-lt"/>
              </a:rPr>
              <a:t>, le Bureau de la traduction de Services </a:t>
            </a:r>
            <a:r>
              <a:rPr lang="fr-CA" b="0" i="0" u="none" baseline="0" dirty="0">
                <a:latin typeface="+mj-lt"/>
                <a:ea typeface="+mj-lt"/>
                <a:cs typeface="+mj-lt"/>
                <a:sym typeface="+mj-lt"/>
              </a:rPr>
              <a:t>publics et Approvisionnement Canada (SPAC), le Conseil de recherches en sciences naturelles et en génie du Canada, ainsi que les Services immobiliers (SI) et les Ressources humaines de SPAC. Nombre de ces équipes travaillent aussi régulièrement avec des documents protégés.</a:t>
            </a:r>
          </a:p>
          <a:p>
            <a:endParaRPr lang="fr-CA" b="1"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De nombreux cadres des SI de SPAC, comme les directeurs généraux </a:t>
            </a:r>
            <a:r>
              <a:rPr lang="fr-CA" b="1" i="0" u="none" baseline="0" dirty="0">
                <a:latin typeface="+mj-lt"/>
                <a:ea typeface="+mj-lt"/>
                <a:cs typeface="+mj-lt"/>
                <a:sym typeface="+mj-lt"/>
              </a:rPr>
              <a:t>(EX-03)</a:t>
            </a:r>
            <a:r>
              <a:rPr lang="fr-CA" b="0" i="0" u="none" baseline="0" dirty="0">
                <a:latin typeface="+mj-lt"/>
                <a:ea typeface="+mj-lt"/>
                <a:cs typeface="+mj-lt"/>
                <a:sym typeface="+mj-lt"/>
              </a:rPr>
              <a:t>, les sous-ministres adjoints délégués </a:t>
            </a:r>
            <a:r>
              <a:rPr lang="fr-CA" b="1" i="0" u="none" baseline="0" dirty="0">
                <a:latin typeface="+mj-lt"/>
                <a:ea typeface="+mj-lt"/>
                <a:cs typeface="+mj-lt"/>
                <a:sym typeface="+mj-lt"/>
              </a:rPr>
              <a:t>(EX-04)</a:t>
            </a:r>
            <a:r>
              <a:rPr lang="fr-CA" b="0" i="0" u="none" baseline="0" dirty="0">
                <a:latin typeface="+mj-lt"/>
                <a:ea typeface="+mj-lt"/>
                <a:cs typeface="+mj-lt"/>
                <a:sym typeface="+mj-lt"/>
              </a:rPr>
              <a:t> et les sous-ministres-adjoints </a:t>
            </a:r>
            <a:r>
              <a:rPr lang="fr-CA" b="1" i="0" u="none" baseline="0" dirty="0">
                <a:latin typeface="+mj-lt"/>
                <a:ea typeface="+mj-lt"/>
                <a:cs typeface="+mj-lt"/>
                <a:sym typeface="+mj-lt"/>
              </a:rPr>
              <a:t>(EX-05)</a:t>
            </a:r>
            <a:r>
              <a:rPr lang="fr-CA" b="0" i="0" u="none" baseline="0" dirty="0">
                <a:latin typeface="+mj-lt"/>
                <a:ea typeface="+mj-lt"/>
                <a:cs typeface="+mj-lt"/>
                <a:sym typeface="+mj-lt"/>
              </a:rPr>
              <a:t>, travaillent maintenant avec succès dans le Milieu de travail GC à la Place du Portage, où ils n’ont pas de bureau fermé assigné.</a:t>
            </a:r>
          </a:p>
          <a:p>
            <a:endParaRPr lang="fr-CA" dirty="0"/>
          </a:p>
          <a:p>
            <a:endParaRPr lang="fr-CA" dirty="0">
              <a:latin typeface="Calibri" panose="020F0502020204030204" pitchFamily="34" charset="0"/>
              <a:ea typeface="Calibri" panose="020F0502020204030204" pitchFamily="34" charset="0"/>
            </a:endParaRPr>
          </a:p>
        </p:txBody>
      </p:sp>
      <p:sp>
        <p:nvSpPr>
          <p:cNvPr id="9" name="Freeform 8" descr="Sitemap Icon"/>
          <p:cNvSpPr>
            <a:spLocks/>
          </p:cNvSpPr>
          <p:nvPr/>
        </p:nvSpPr>
        <p:spPr bwMode="auto">
          <a:xfrm>
            <a:off x="9336029" y="4244485"/>
            <a:ext cx="1570945" cy="1347167"/>
          </a:xfrm>
          <a:custGeom>
            <a:avLst/>
            <a:gdLst>
              <a:gd name="T0" fmla="*/ 495 w 523"/>
              <a:gd name="T1" fmla="*/ 299 h 448"/>
              <a:gd name="T2" fmla="*/ 467 w 523"/>
              <a:gd name="T3" fmla="*/ 243 h 448"/>
              <a:gd name="T4" fmla="*/ 429 w 523"/>
              <a:gd name="T5" fmla="*/ 205 h 448"/>
              <a:gd name="T6" fmla="*/ 280 w 523"/>
              <a:gd name="T7" fmla="*/ 150 h 448"/>
              <a:gd name="T8" fmla="*/ 328 w 523"/>
              <a:gd name="T9" fmla="*/ 141 h 448"/>
              <a:gd name="T10" fmla="*/ 336 w 523"/>
              <a:gd name="T11" fmla="*/ 28 h 448"/>
              <a:gd name="T12" fmla="*/ 308 w 523"/>
              <a:gd name="T13" fmla="*/ 0 h 448"/>
              <a:gd name="T14" fmla="*/ 195 w 523"/>
              <a:gd name="T15" fmla="*/ 8 h 448"/>
              <a:gd name="T16" fmla="*/ 187 w 523"/>
              <a:gd name="T17" fmla="*/ 122 h 448"/>
              <a:gd name="T18" fmla="*/ 215 w 523"/>
              <a:gd name="T19" fmla="*/ 150 h 448"/>
              <a:gd name="T20" fmla="*/ 243 w 523"/>
              <a:gd name="T21" fmla="*/ 205 h 448"/>
              <a:gd name="T22" fmla="*/ 67 w 523"/>
              <a:gd name="T23" fmla="*/ 217 h 448"/>
              <a:gd name="T24" fmla="*/ 56 w 523"/>
              <a:gd name="T25" fmla="*/ 299 h 448"/>
              <a:gd name="T26" fmla="*/ 8 w 523"/>
              <a:gd name="T27" fmla="*/ 307 h 448"/>
              <a:gd name="T28" fmla="*/ 0 w 523"/>
              <a:gd name="T29" fmla="*/ 420 h 448"/>
              <a:gd name="T30" fmla="*/ 28 w 523"/>
              <a:gd name="T31" fmla="*/ 448 h 448"/>
              <a:gd name="T32" fmla="*/ 141 w 523"/>
              <a:gd name="T33" fmla="*/ 440 h 448"/>
              <a:gd name="T34" fmla="*/ 149 w 523"/>
              <a:gd name="T35" fmla="*/ 327 h 448"/>
              <a:gd name="T36" fmla="*/ 121 w 523"/>
              <a:gd name="T37" fmla="*/ 299 h 448"/>
              <a:gd name="T38" fmla="*/ 93 w 523"/>
              <a:gd name="T39" fmla="*/ 243 h 448"/>
              <a:gd name="T40" fmla="*/ 243 w 523"/>
              <a:gd name="T41" fmla="*/ 299 h 448"/>
              <a:gd name="T42" fmla="*/ 195 w 523"/>
              <a:gd name="T43" fmla="*/ 307 h 448"/>
              <a:gd name="T44" fmla="*/ 187 w 523"/>
              <a:gd name="T45" fmla="*/ 420 h 448"/>
              <a:gd name="T46" fmla="*/ 215 w 523"/>
              <a:gd name="T47" fmla="*/ 448 h 448"/>
              <a:gd name="T48" fmla="*/ 328 w 523"/>
              <a:gd name="T49" fmla="*/ 440 h 448"/>
              <a:gd name="T50" fmla="*/ 336 w 523"/>
              <a:gd name="T51" fmla="*/ 327 h 448"/>
              <a:gd name="T52" fmla="*/ 308 w 523"/>
              <a:gd name="T53" fmla="*/ 299 h 448"/>
              <a:gd name="T54" fmla="*/ 280 w 523"/>
              <a:gd name="T55" fmla="*/ 243 h 448"/>
              <a:gd name="T56" fmla="*/ 429 w 523"/>
              <a:gd name="T57" fmla="*/ 299 h 448"/>
              <a:gd name="T58" fmla="*/ 381 w 523"/>
              <a:gd name="T59" fmla="*/ 307 h 448"/>
              <a:gd name="T60" fmla="*/ 373 w 523"/>
              <a:gd name="T61" fmla="*/ 420 h 448"/>
              <a:gd name="T62" fmla="*/ 401 w 523"/>
              <a:gd name="T63" fmla="*/ 448 h 448"/>
              <a:gd name="T64" fmla="*/ 514 w 523"/>
              <a:gd name="T65" fmla="*/ 440 h 448"/>
              <a:gd name="T66" fmla="*/ 523 w 523"/>
              <a:gd name="T67" fmla="*/ 32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3" h="448">
                <a:moveTo>
                  <a:pt x="514" y="307"/>
                </a:moveTo>
                <a:cubicBezTo>
                  <a:pt x="509" y="301"/>
                  <a:pt x="502" y="299"/>
                  <a:pt x="495" y="299"/>
                </a:cubicBezTo>
                <a:cubicBezTo>
                  <a:pt x="467" y="299"/>
                  <a:pt x="467" y="299"/>
                  <a:pt x="467" y="299"/>
                </a:cubicBezTo>
                <a:cubicBezTo>
                  <a:pt x="467" y="243"/>
                  <a:pt x="467" y="243"/>
                  <a:pt x="467" y="243"/>
                </a:cubicBezTo>
                <a:cubicBezTo>
                  <a:pt x="467" y="233"/>
                  <a:pt x="463" y="224"/>
                  <a:pt x="455" y="217"/>
                </a:cubicBezTo>
                <a:cubicBezTo>
                  <a:pt x="448" y="209"/>
                  <a:pt x="439" y="205"/>
                  <a:pt x="429" y="205"/>
                </a:cubicBezTo>
                <a:cubicBezTo>
                  <a:pt x="280" y="205"/>
                  <a:pt x="280" y="205"/>
                  <a:pt x="280" y="205"/>
                </a:cubicBezTo>
                <a:cubicBezTo>
                  <a:pt x="280" y="150"/>
                  <a:pt x="280" y="150"/>
                  <a:pt x="280" y="150"/>
                </a:cubicBezTo>
                <a:cubicBezTo>
                  <a:pt x="308" y="150"/>
                  <a:pt x="308" y="150"/>
                  <a:pt x="308" y="150"/>
                </a:cubicBezTo>
                <a:cubicBezTo>
                  <a:pt x="316" y="150"/>
                  <a:pt x="322" y="147"/>
                  <a:pt x="328" y="141"/>
                </a:cubicBezTo>
                <a:cubicBezTo>
                  <a:pt x="333" y="136"/>
                  <a:pt x="336" y="129"/>
                  <a:pt x="336" y="122"/>
                </a:cubicBezTo>
                <a:cubicBezTo>
                  <a:pt x="336" y="28"/>
                  <a:pt x="336" y="28"/>
                  <a:pt x="336" y="28"/>
                </a:cubicBezTo>
                <a:cubicBezTo>
                  <a:pt x="336" y="21"/>
                  <a:pt x="333" y="14"/>
                  <a:pt x="328" y="8"/>
                </a:cubicBezTo>
                <a:cubicBezTo>
                  <a:pt x="322" y="3"/>
                  <a:pt x="316" y="0"/>
                  <a:pt x="308" y="0"/>
                </a:cubicBezTo>
                <a:cubicBezTo>
                  <a:pt x="215" y="0"/>
                  <a:pt x="215" y="0"/>
                  <a:pt x="215" y="0"/>
                </a:cubicBezTo>
                <a:cubicBezTo>
                  <a:pt x="207" y="0"/>
                  <a:pt x="200" y="3"/>
                  <a:pt x="195" y="8"/>
                </a:cubicBezTo>
                <a:cubicBezTo>
                  <a:pt x="189" y="14"/>
                  <a:pt x="187" y="21"/>
                  <a:pt x="187" y="28"/>
                </a:cubicBezTo>
                <a:cubicBezTo>
                  <a:pt x="187" y="122"/>
                  <a:pt x="187" y="122"/>
                  <a:pt x="187" y="122"/>
                </a:cubicBezTo>
                <a:cubicBezTo>
                  <a:pt x="187" y="129"/>
                  <a:pt x="189" y="136"/>
                  <a:pt x="195" y="141"/>
                </a:cubicBezTo>
                <a:cubicBezTo>
                  <a:pt x="200" y="147"/>
                  <a:pt x="207" y="150"/>
                  <a:pt x="215" y="150"/>
                </a:cubicBezTo>
                <a:cubicBezTo>
                  <a:pt x="243" y="150"/>
                  <a:pt x="243" y="150"/>
                  <a:pt x="243" y="150"/>
                </a:cubicBezTo>
                <a:cubicBezTo>
                  <a:pt x="243" y="205"/>
                  <a:pt x="243" y="205"/>
                  <a:pt x="243" y="205"/>
                </a:cubicBezTo>
                <a:cubicBezTo>
                  <a:pt x="93" y="205"/>
                  <a:pt x="93" y="205"/>
                  <a:pt x="93" y="205"/>
                </a:cubicBezTo>
                <a:cubicBezTo>
                  <a:pt x="83" y="205"/>
                  <a:pt x="75" y="209"/>
                  <a:pt x="67" y="217"/>
                </a:cubicBezTo>
                <a:cubicBezTo>
                  <a:pt x="60" y="224"/>
                  <a:pt x="56" y="233"/>
                  <a:pt x="56" y="243"/>
                </a:cubicBezTo>
                <a:cubicBezTo>
                  <a:pt x="56" y="299"/>
                  <a:pt x="56" y="299"/>
                  <a:pt x="56" y="299"/>
                </a:cubicBezTo>
                <a:cubicBezTo>
                  <a:pt x="28" y="299"/>
                  <a:pt x="28" y="299"/>
                  <a:pt x="28" y="299"/>
                </a:cubicBezTo>
                <a:cubicBezTo>
                  <a:pt x="20" y="299"/>
                  <a:pt x="14" y="301"/>
                  <a:pt x="8" y="307"/>
                </a:cubicBezTo>
                <a:cubicBezTo>
                  <a:pt x="3" y="312"/>
                  <a:pt x="0" y="319"/>
                  <a:pt x="0" y="327"/>
                </a:cubicBezTo>
                <a:cubicBezTo>
                  <a:pt x="0" y="420"/>
                  <a:pt x="0" y="420"/>
                  <a:pt x="0" y="420"/>
                </a:cubicBezTo>
                <a:cubicBezTo>
                  <a:pt x="0" y="428"/>
                  <a:pt x="3" y="434"/>
                  <a:pt x="8" y="440"/>
                </a:cubicBezTo>
                <a:cubicBezTo>
                  <a:pt x="14" y="445"/>
                  <a:pt x="20" y="448"/>
                  <a:pt x="28" y="448"/>
                </a:cubicBezTo>
                <a:cubicBezTo>
                  <a:pt x="121" y="448"/>
                  <a:pt x="121" y="448"/>
                  <a:pt x="121" y="448"/>
                </a:cubicBezTo>
                <a:cubicBezTo>
                  <a:pt x="129" y="448"/>
                  <a:pt x="136" y="445"/>
                  <a:pt x="141" y="440"/>
                </a:cubicBezTo>
                <a:cubicBezTo>
                  <a:pt x="147" y="434"/>
                  <a:pt x="149" y="428"/>
                  <a:pt x="149" y="420"/>
                </a:cubicBezTo>
                <a:cubicBezTo>
                  <a:pt x="149" y="327"/>
                  <a:pt x="149" y="327"/>
                  <a:pt x="149" y="327"/>
                </a:cubicBezTo>
                <a:cubicBezTo>
                  <a:pt x="149" y="319"/>
                  <a:pt x="147" y="312"/>
                  <a:pt x="141" y="307"/>
                </a:cubicBezTo>
                <a:cubicBezTo>
                  <a:pt x="136" y="301"/>
                  <a:pt x="129" y="299"/>
                  <a:pt x="121" y="299"/>
                </a:cubicBezTo>
                <a:cubicBezTo>
                  <a:pt x="93" y="299"/>
                  <a:pt x="93" y="299"/>
                  <a:pt x="93" y="299"/>
                </a:cubicBezTo>
                <a:cubicBezTo>
                  <a:pt x="93" y="243"/>
                  <a:pt x="93" y="243"/>
                  <a:pt x="93" y="243"/>
                </a:cubicBezTo>
                <a:cubicBezTo>
                  <a:pt x="243" y="243"/>
                  <a:pt x="243" y="243"/>
                  <a:pt x="243" y="243"/>
                </a:cubicBezTo>
                <a:cubicBezTo>
                  <a:pt x="243" y="299"/>
                  <a:pt x="243" y="299"/>
                  <a:pt x="243" y="299"/>
                </a:cubicBezTo>
                <a:cubicBezTo>
                  <a:pt x="215" y="299"/>
                  <a:pt x="215" y="299"/>
                  <a:pt x="215" y="299"/>
                </a:cubicBezTo>
                <a:cubicBezTo>
                  <a:pt x="207" y="299"/>
                  <a:pt x="200" y="301"/>
                  <a:pt x="195" y="307"/>
                </a:cubicBezTo>
                <a:cubicBezTo>
                  <a:pt x="189" y="312"/>
                  <a:pt x="187" y="319"/>
                  <a:pt x="187" y="327"/>
                </a:cubicBezTo>
                <a:cubicBezTo>
                  <a:pt x="187" y="420"/>
                  <a:pt x="187" y="420"/>
                  <a:pt x="187" y="420"/>
                </a:cubicBezTo>
                <a:cubicBezTo>
                  <a:pt x="187" y="428"/>
                  <a:pt x="189" y="434"/>
                  <a:pt x="195" y="440"/>
                </a:cubicBezTo>
                <a:cubicBezTo>
                  <a:pt x="200" y="445"/>
                  <a:pt x="207" y="448"/>
                  <a:pt x="215" y="448"/>
                </a:cubicBezTo>
                <a:cubicBezTo>
                  <a:pt x="308" y="448"/>
                  <a:pt x="308" y="448"/>
                  <a:pt x="308" y="448"/>
                </a:cubicBezTo>
                <a:cubicBezTo>
                  <a:pt x="316" y="448"/>
                  <a:pt x="322" y="445"/>
                  <a:pt x="328" y="440"/>
                </a:cubicBezTo>
                <a:cubicBezTo>
                  <a:pt x="333" y="434"/>
                  <a:pt x="336" y="428"/>
                  <a:pt x="336" y="420"/>
                </a:cubicBezTo>
                <a:cubicBezTo>
                  <a:pt x="336" y="327"/>
                  <a:pt x="336" y="327"/>
                  <a:pt x="336" y="327"/>
                </a:cubicBezTo>
                <a:cubicBezTo>
                  <a:pt x="336" y="319"/>
                  <a:pt x="333" y="312"/>
                  <a:pt x="328" y="307"/>
                </a:cubicBezTo>
                <a:cubicBezTo>
                  <a:pt x="322" y="301"/>
                  <a:pt x="316" y="299"/>
                  <a:pt x="308" y="299"/>
                </a:cubicBezTo>
                <a:cubicBezTo>
                  <a:pt x="280" y="299"/>
                  <a:pt x="280" y="299"/>
                  <a:pt x="280" y="299"/>
                </a:cubicBezTo>
                <a:cubicBezTo>
                  <a:pt x="280" y="243"/>
                  <a:pt x="280" y="243"/>
                  <a:pt x="280" y="243"/>
                </a:cubicBezTo>
                <a:cubicBezTo>
                  <a:pt x="429" y="243"/>
                  <a:pt x="429" y="243"/>
                  <a:pt x="429" y="243"/>
                </a:cubicBezTo>
                <a:cubicBezTo>
                  <a:pt x="429" y="299"/>
                  <a:pt x="429" y="299"/>
                  <a:pt x="429" y="299"/>
                </a:cubicBezTo>
                <a:cubicBezTo>
                  <a:pt x="401" y="299"/>
                  <a:pt x="401" y="299"/>
                  <a:pt x="401" y="299"/>
                </a:cubicBezTo>
                <a:cubicBezTo>
                  <a:pt x="393" y="299"/>
                  <a:pt x="387" y="301"/>
                  <a:pt x="381" y="307"/>
                </a:cubicBezTo>
                <a:cubicBezTo>
                  <a:pt x="376" y="312"/>
                  <a:pt x="373" y="319"/>
                  <a:pt x="373" y="327"/>
                </a:cubicBezTo>
                <a:cubicBezTo>
                  <a:pt x="373" y="420"/>
                  <a:pt x="373" y="420"/>
                  <a:pt x="373" y="420"/>
                </a:cubicBezTo>
                <a:cubicBezTo>
                  <a:pt x="373" y="428"/>
                  <a:pt x="376" y="434"/>
                  <a:pt x="381" y="440"/>
                </a:cubicBezTo>
                <a:cubicBezTo>
                  <a:pt x="387" y="445"/>
                  <a:pt x="393" y="448"/>
                  <a:pt x="401" y="448"/>
                </a:cubicBezTo>
                <a:cubicBezTo>
                  <a:pt x="495" y="448"/>
                  <a:pt x="495" y="448"/>
                  <a:pt x="495" y="448"/>
                </a:cubicBezTo>
                <a:cubicBezTo>
                  <a:pt x="502" y="448"/>
                  <a:pt x="509" y="445"/>
                  <a:pt x="514" y="440"/>
                </a:cubicBezTo>
                <a:cubicBezTo>
                  <a:pt x="520" y="434"/>
                  <a:pt x="523" y="428"/>
                  <a:pt x="523" y="420"/>
                </a:cubicBezTo>
                <a:cubicBezTo>
                  <a:pt x="523" y="327"/>
                  <a:pt x="523" y="327"/>
                  <a:pt x="523" y="327"/>
                </a:cubicBezTo>
                <a:cubicBezTo>
                  <a:pt x="523" y="319"/>
                  <a:pt x="520" y="312"/>
                  <a:pt x="514" y="30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243834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CA" b="1" i="0" u="none" baseline="0" dirty="0"/>
              <a:t>Bien-être des employés</a:t>
            </a:r>
            <a:endParaRPr lang="fr-CA" dirty="0"/>
          </a:p>
        </p:txBody>
      </p:sp>
      <p:sp>
        <p:nvSpPr>
          <p:cNvPr id="6" name="Rectangle 5"/>
          <p:cNvSpPr/>
          <p:nvPr/>
        </p:nvSpPr>
        <p:spPr>
          <a:xfrm>
            <a:off x="371871" y="1527360"/>
            <a:ext cx="11280120" cy="4247317"/>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solidFill>
                  <a:srgbClr val="000000"/>
                </a:solidFill>
                <a:latin typeface="+mj-lt"/>
                <a:ea typeface="+mj-lt"/>
                <a:cs typeface="+mj-lt"/>
                <a:sym typeface="+mj-lt"/>
              </a:rPr>
              <a:t>La variété des points de travail et la possibilité de choisir un cadre préféré permettent aux employés de se responsabiliser et de contrôler leur expérience de travail. Il a été démontré que cette responsabilisation contribue à la productivité et au bien-être en milieu de travail.</a:t>
            </a:r>
          </a:p>
          <a:p>
            <a:endParaRPr lang="fr-CA" dirty="0">
              <a:solidFill>
                <a:srgbClr val="000000"/>
              </a:solidFill>
              <a:latin typeface="+mj-lt"/>
            </a:endParaRPr>
          </a:p>
          <a:p>
            <a:pPr marL="285750" indent="-285750">
              <a:buFont typeface="Wingdings" panose="05000000000000000000" pitchFamily="2" charset="2"/>
              <a:buChar char="§"/>
            </a:pPr>
            <a:r>
              <a:rPr lang="fr-CA" b="0" i="0" u="none" baseline="0" dirty="0">
                <a:solidFill>
                  <a:srgbClr val="000000"/>
                </a:solidFill>
                <a:latin typeface="+mj-lt"/>
                <a:ea typeface="+mj-lt"/>
                <a:cs typeface="+mj-lt"/>
                <a:sym typeface="+mj-lt"/>
              </a:rPr>
              <a:t>Le fait de permettre aux employés de choisir leur point de travail peut également réduire le stress et la stigmatisation causés par d</a:t>
            </a:r>
            <a:r>
              <a:rPr lang="fr-CA" dirty="0">
                <a:solidFill>
                  <a:srgbClr val="000000"/>
                </a:solidFill>
                <a:latin typeface="+mj-lt"/>
                <a:ea typeface="+mj-lt"/>
                <a:cs typeface="+mj-lt"/>
                <a:sym typeface="+mj-lt"/>
              </a:rPr>
              <a:t>es préférences ou des </a:t>
            </a:r>
            <a:r>
              <a:rPr lang="fr-CA" b="0" i="0" u="none" baseline="0" dirty="0">
                <a:solidFill>
                  <a:srgbClr val="000000"/>
                </a:solidFill>
                <a:latin typeface="+mj-lt"/>
                <a:ea typeface="+mj-lt"/>
                <a:cs typeface="+mj-lt"/>
                <a:sym typeface="+mj-lt"/>
              </a:rPr>
              <a:t>besoins particuliers.</a:t>
            </a:r>
          </a:p>
          <a:p>
            <a:endParaRPr lang="fr-CA" dirty="0">
              <a:solidFill>
                <a:srgbClr val="000000"/>
              </a:solidFill>
              <a:latin typeface="+mj-lt"/>
            </a:endParaRPr>
          </a:p>
          <a:p>
            <a:pPr marL="285750" indent="-285750" algn="l" rtl="0">
              <a:buFont typeface="Wingdings" panose="05000000000000000000" pitchFamily="2" charset="2"/>
              <a:buChar char="§"/>
            </a:pPr>
            <a:r>
              <a:rPr lang="fr-CA" b="0" i="0" u="none" baseline="0" dirty="0">
                <a:solidFill>
                  <a:srgbClr val="000000"/>
                </a:solidFill>
                <a:latin typeface="+mj-lt"/>
                <a:ea typeface="+mj-lt"/>
                <a:cs typeface="+mj-lt"/>
                <a:sym typeface="+mj-lt"/>
              </a:rPr>
              <a:t>Le type de poste de travail et la zone de travail choisis par l’employé envoient un signal à ses collègues quant au niveau de concentration dont il a besoin, ce qui peut atténuer le stress et les perturbations. </a:t>
            </a:r>
          </a:p>
          <a:p>
            <a:endParaRPr lang="fr-CA" dirty="0">
              <a:solidFill>
                <a:srgbClr val="000000"/>
              </a:solidFill>
              <a:latin typeface="+mj-lt"/>
            </a:endParaRPr>
          </a:p>
          <a:p>
            <a:pPr marL="285750" indent="-285750" algn="l" rtl="0">
              <a:buFont typeface="Wingdings" panose="05000000000000000000" pitchFamily="2" charset="2"/>
              <a:buChar char="§"/>
            </a:pPr>
            <a:r>
              <a:rPr lang="fr-CA" b="0" i="0" u="none" baseline="0" dirty="0">
                <a:latin typeface="+mj-lt"/>
                <a:ea typeface="Times New Roman" panose="02020603050405020304" pitchFamily="18" charset="0"/>
                <a:cs typeface="Times New Roman" panose="02020603050405020304" pitchFamily="18" charset="0"/>
              </a:rPr>
              <a:t>Comme la </a:t>
            </a:r>
            <a:r>
              <a:rPr lang="fr-CA" b="1" i="0" u="none" baseline="0" dirty="0">
                <a:latin typeface="+mj-lt"/>
                <a:ea typeface="Times New Roman" panose="02020603050405020304" pitchFamily="18" charset="0"/>
                <a:cs typeface="Times New Roman" panose="02020603050405020304" pitchFamily="18" charset="0"/>
              </a:rPr>
              <a:t>santé physique et la santé mentale</a:t>
            </a:r>
            <a:r>
              <a:rPr lang="fr-CA" b="0" i="0" u="none" baseline="0" dirty="0">
                <a:latin typeface="+mj-lt"/>
                <a:ea typeface="Times New Roman" panose="02020603050405020304" pitchFamily="18" charset="0"/>
                <a:cs typeface="Times New Roman" panose="02020603050405020304" pitchFamily="18" charset="0"/>
              </a:rPr>
              <a:t> sont des sujets importants pour le gouvernement du Canada, un milieu de travail bien conçu et confortable, qui encourage les connexions sociales et qui offre des endroits où se reposer ainsi que des possibilités de choisir le meilleur environnement de travail, est une étape importante pour garder les employés en bonne santé, mentalement et physiquement. </a:t>
            </a:r>
          </a:p>
          <a:p>
            <a:pPr marL="285750" indent="-285750" algn="l" rtl="0">
              <a:buFont typeface="Wingdings" panose="05000000000000000000" pitchFamily="2" charset="2"/>
              <a:buChar char="§"/>
            </a:pPr>
            <a:endParaRPr lang="fr-CA" dirty="0">
              <a:solidFill>
                <a:srgbClr val="000000"/>
              </a:solidFill>
              <a:latin typeface="+mj-lt"/>
            </a:endParaRPr>
          </a:p>
        </p:txBody>
      </p:sp>
      <p:sp>
        <p:nvSpPr>
          <p:cNvPr id="4" name="Freeform 3" descr="Child Icon"/>
          <p:cNvSpPr>
            <a:spLocks noEditPoints="1"/>
          </p:cNvSpPr>
          <p:nvPr/>
        </p:nvSpPr>
        <p:spPr bwMode="auto">
          <a:xfrm>
            <a:off x="7129887" y="5220679"/>
            <a:ext cx="1076409" cy="1512789"/>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254987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CA" b="1" i="0" u="none" baseline="0" dirty="0"/>
              <a:t>Priorités du gouvernement du Canada – Inclusion et accessibilité</a:t>
            </a:r>
          </a:p>
        </p:txBody>
      </p:sp>
      <p:sp>
        <p:nvSpPr>
          <p:cNvPr id="5" name="Rectangle 4"/>
          <p:cNvSpPr/>
          <p:nvPr/>
        </p:nvSpPr>
        <p:spPr>
          <a:xfrm>
            <a:off x="318053" y="1387661"/>
            <a:ext cx="11308098" cy="3970318"/>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En août 2019, l’équipe de la Gestion des locaux et des Solutions en milieu de travail de SPAC a effectué une </a:t>
            </a:r>
            <a:r>
              <a:rPr lang="fr-CA" b="1" i="0" u="none" baseline="0" dirty="0">
                <a:latin typeface="+mj-lt"/>
                <a:ea typeface="Calibri" panose="020F0502020204030204" pitchFamily="34" charset="0"/>
              </a:rPr>
              <a:t>analyse différenciée selon les sexes de la conception du Milieu de travail GC</a:t>
            </a:r>
            <a:r>
              <a:rPr lang="fr-CA" b="0" i="0" u="none" baseline="0" dirty="0">
                <a:latin typeface="+mj-lt"/>
                <a:ea typeface="Calibri" panose="020F0502020204030204" pitchFamily="34" charset="0"/>
              </a:rPr>
              <a:t>. (Le rapport complet peut être communiqué.)</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 Milieu de travail GC permet aux utilisateurs de </a:t>
            </a:r>
            <a:r>
              <a:rPr lang="fr-CA" b="1" i="0" u="none" baseline="0" dirty="0">
                <a:latin typeface="+mj-lt"/>
                <a:ea typeface="Calibri" panose="020F0502020204030204" pitchFamily="34" charset="0"/>
              </a:rPr>
              <a:t>contrôler entièrement</a:t>
            </a:r>
            <a:r>
              <a:rPr lang="fr-CA" b="0" i="0" u="none" baseline="0" dirty="0">
                <a:latin typeface="+mj-lt"/>
                <a:ea typeface="Calibri" panose="020F0502020204030204" pitchFamily="34" charset="0"/>
              </a:rPr>
              <a:t> les paramètres de travail qui correspondent le mieux à leurs besoins personnels et fonctionnels. Cette possibilité favorise la création d’un environnement accessible et inclusif, et répond au besoin de diversité en offrant de la variété et des choix.</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Les aires de circulation peuvent être augmentées, car il n’est plus nécessaire de densifier le milieu de travail et d’assurer un point de travail réservé à chaque employé, indépendamment des schémas de mobilité (télétravail).  </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a:t>
            </a:r>
            <a:r>
              <a:rPr lang="fr-CA" b="1" i="0" u="none" baseline="0" dirty="0">
                <a:latin typeface="+mj-lt"/>
                <a:ea typeface="Calibri" panose="020F0502020204030204" pitchFamily="34" charset="0"/>
              </a:rPr>
              <a:t>accessibilité est une priorité</a:t>
            </a:r>
            <a:r>
              <a:rPr lang="fr-CA" b="0" i="0" u="none" baseline="0" dirty="0">
                <a:latin typeface="+mj-lt"/>
                <a:ea typeface="Calibri" panose="020F0502020204030204" pitchFamily="34" charset="0"/>
              </a:rPr>
              <a:t> pour la conception des milieux de travail fédéraux et intégrée dans toutes les stratégies et les spécifications du guide de conception du Milieu de travail GC. L’équipe de la Gestion des locaux et des Solutions en milieu de travail de SPAC travaille en étroite collaboration avec le </a:t>
            </a:r>
            <a:r>
              <a:rPr lang="fr-CA" b="1" i="0" u="none" baseline="0" dirty="0">
                <a:latin typeface="+mj-lt"/>
                <a:ea typeface="Calibri" panose="020F0502020204030204" pitchFamily="34" charset="0"/>
              </a:rPr>
              <a:t>Bureau de l’accessibilité de l’environnement bâti</a:t>
            </a:r>
            <a:r>
              <a:rPr lang="fr-CA" b="0" i="0" u="none" baseline="0" dirty="0">
                <a:latin typeface="+mj-lt"/>
                <a:ea typeface="Calibri" panose="020F0502020204030204" pitchFamily="34" charset="0"/>
              </a:rPr>
              <a:t> des </a:t>
            </a:r>
            <a:r>
              <a:rPr lang="fr-CA" b="1" i="0" u="none" baseline="0" dirty="0">
                <a:latin typeface="+mj-lt"/>
                <a:ea typeface="Calibri" panose="020F0502020204030204" pitchFamily="34" charset="0"/>
              </a:rPr>
              <a:t>SI </a:t>
            </a:r>
            <a:r>
              <a:rPr lang="fr-CA" b="0" i="0" u="none" baseline="0" dirty="0">
                <a:latin typeface="+mj-lt"/>
                <a:ea typeface="Calibri" panose="020F0502020204030204" pitchFamily="34" charset="0"/>
              </a:rPr>
              <a:t>de </a:t>
            </a:r>
            <a:r>
              <a:rPr lang="fr-CA" b="1" i="0" u="none" baseline="0" dirty="0">
                <a:latin typeface="+mj-lt"/>
                <a:ea typeface="Calibri" panose="020F0502020204030204" pitchFamily="34" charset="0"/>
              </a:rPr>
              <a:t>SPAC</a:t>
            </a:r>
            <a:r>
              <a:rPr lang="fr-CA" b="0" i="0" u="none" baseline="0" dirty="0">
                <a:latin typeface="+mj-lt"/>
                <a:ea typeface="Calibri" panose="020F0502020204030204" pitchFamily="34" charset="0"/>
              </a:rPr>
              <a:t> à l’élaboration et à l’amélioration continue du guide de conception du Milieu de travail GC.</a:t>
            </a:r>
          </a:p>
        </p:txBody>
      </p:sp>
      <p:sp>
        <p:nvSpPr>
          <p:cNvPr id="4" name="Freeform 3" descr="ListNumbered Icon"/>
          <p:cNvSpPr>
            <a:spLocks noEditPoints="1"/>
          </p:cNvSpPr>
          <p:nvPr/>
        </p:nvSpPr>
        <p:spPr bwMode="auto">
          <a:xfrm>
            <a:off x="8971139" y="5473147"/>
            <a:ext cx="1153522" cy="1227805"/>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extLst>
      <p:ext uri="{BB962C8B-B14F-4D97-AF65-F5344CB8AC3E}">
        <p14:creationId xmlns:p14="http://schemas.microsoft.com/office/powerpoint/2010/main" val="212571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EDE17-7FAB-5448-801E-C966BFB99157}"/>
              </a:ext>
            </a:extLst>
          </p:cNvPr>
          <p:cNvSpPr>
            <a:spLocks noGrp="1"/>
          </p:cNvSpPr>
          <p:nvPr>
            <p:ph type="title"/>
          </p:nvPr>
        </p:nvSpPr>
        <p:spPr/>
        <p:txBody>
          <a:bodyPr>
            <a:normAutofit/>
          </a:bodyPr>
          <a:lstStyle/>
          <a:p>
            <a:r>
              <a:rPr lang="en-US" sz="4000" dirty="0" smtClean="0">
                <a:solidFill>
                  <a:schemeClr val="accent2"/>
                </a:solidFill>
              </a:rPr>
              <a:t>Pour </a:t>
            </a:r>
            <a:r>
              <a:rPr lang="en-US" sz="4000" dirty="0" err="1" smtClean="0">
                <a:solidFill>
                  <a:schemeClr val="accent2"/>
                </a:solidFill>
              </a:rPr>
              <a:t>toute</a:t>
            </a:r>
            <a:r>
              <a:rPr lang="en-US" sz="4000" dirty="0" smtClean="0">
                <a:solidFill>
                  <a:schemeClr val="accent2"/>
                </a:solidFill>
              </a:rPr>
              <a:t> question </a:t>
            </a:r>
            <a:r>
              <a:rPr lang="en-US" sz="4000" dirty="0" err="1" smtClean="0">
                <a:solidFill>
                  <a:schemeClr val="accent2"/>
                </a:solidFill>
              </a:rPr>
              <a:t>ou</a:t>
            </a:r>
            <a:r>
              <a:rPr lang="en-US" sz="4000" dirty="0" smtClean="0">
                <a:solidFill>
                  <a:schemeClr val="accent2"/>
                </a:solidFill>
              </a:rPr>
              <a:t> </a:t>
            </a:r>
            <a:r>
              <a:rPr lang="en-US" sz="4000" dirty="0" err="1" smtClean="0">
                <a:solidFill>
                  <a:schemeClr val="accent2"/>
                </a:solidFill>
              </a:rPr>
              <a:t>commentaire</a:t>
            </a:r>
            <a:r>
              <a:rPr lang="en-US" sz="4000" dirty="0" smtClean="0">
                <a:solidFill>
                  <a:schemeClr val="accent2"/>
                </a:solidFill>
              </a:rPr>
              <a:t>, </a:t>
            </a:r>
            <a:r>
              <a:rPr lang="en-US" sz="4000" dirty="0" err="1" smtClean="0">
                <a:solidFill>
                  <a:schemeClr val="accent2"/>
                </a:solidFill>
              </a:rPr>
              <a:t>veuillez</a:t>
            </a:r>
            <a:r>
              <a:rPr lang="en-US" sz="4000" dirty="0" smtClean="0">
                <a:solidFill>
                  <a:schemeClr val="accent2"/>
                </a:solidFill>
              </a:rPr>
              <a:t> </a:t>
            </a:r>
            <a:r>
              <a:rPr lang="en-US" sz="4000" dirty="0" err="1" smtClean="0">
                <a:solidFill>
                  <a:schemeClr val="accent2"/>
                </a:solidFill>
              </a:rPr>
              <a:t>communiquer</a:t>
            </a:r>
            <a:r>
              <a:rPr lang="en-US" sz="4000" dirty="0" smtClean="0">
                <a:solidFill>
                  <a:schemeClr val="accent2"/>
                </a:solidFill>
              </a:rPr>
              <a:t> avec :</a:t>
            </a:r>
            <a:endParaRPr lang="en-US" sz="4000" dirty="0">
              <a:solidFill>
                <a:schemeClr val="accent2"/>
              </a:solidFill>
            </a:endParaRPr>
          </a:p>
        </p:txBody>
      </p:sp>
      <p:sp>
        <p:nvSpPr>
          <p:cNvPr id="3" name="Text Placeholder 2">
            <a:extLst>
              <a:ext uri="{FF2B5EF4-FFF2-40B4-BE49-F238E27FC236}">
                <a16:creationId xmlns="" xmlns:a16="http://schemas.microsoft.com/office/drawing/2014/main" id="{C6D758CD-4D3D-8348-BBED-8A1932092D9E}"/>
              </a:ext>
            </a:extLst>
          </p:cNvPr>
          <p:cNvSpPr>
            <a:spLocks noGrp="1"/>
          </p:cNvSpPr>
          <p:nvPr>
            <p:ph type="body" idx="1"/>
          </p:nvPr>
        </p:nvSpPr>
        <p:spPr>
          <a:xfrm>
            <a:off x="530502" y="3336757"/>
            <a:ext cx="7425659" cy="408923"/>
          </a:xfrm>
        </p:spPr>
        <p:txBody>
          <a:bodyPr>
            <a:normAutofit/>
          </a:bodyPr>
          <a:lstStyle/>
          <a:p>
            <a:r>
              <a:rPr lang="fr-FR" sz="2000" dirty="0">
                <a:solidFill>
                  <a:schemeClr val="tx2"/>
                </a:solidFill>
              </a:rPr>
              <a:t>Gestion des locaux et Solutions en milieu de travail </a:t>
            </a:r>
            <a:endParaRPr lang="en-US" sz="2000" dirty="0">
              <a:solidFill>
                <a:schemeClr val="tx2"/>
              </a:solidFill>
            </a:endParaRPr>
          </a:p>
        </p:txBody>
      </p:sp>
      <p:sp>
        <p:nvSpPr>
          <p:cNvPr id="5" name="Text Placeholder 4">
            <a:extLst>
              <a:ext uri="{FF2B5EF4-FFF2-40B4-BE49-F238E27FC236}">
                <a16:creationId xmlns="" xmlns:a16="http://schemas.microsoft.com/office/drawing/2014/main" id="{5B4362F6-C731-684F-9CCE-2DBAF445A604}"/>
              </a:ext>
            </a:extLst>
          </p:cNvPr>
          <p:cNvSpPr>
            <a:spLocks noGrp="1"/>
          </p:cNvSpPr>
          <p:nvPr>
            <p:ph type="body" sz="half" idx="2"/>
          </p:nvPr>
        </p:nvSpPr>
        <p:spPr>
          <a:xfrm>
            <a:off x="530502" y="3745680"/>
            <a:ext cx="6991175" cy="2229853"/>
          </a:xfrm>
        </p:spPr>
        <p:txBody>
          <a:bodyPr>
            <a:normAutofit/>
          </a:bodyPr>
          <a:lstStyle/>
          <a:p>
            <a:r>
              <a:rPr lang="en-US" sz="1400" dirty="0" smtClean="0">
                <a:hlinkClick r:id="rId2"/>
              </a:rPr>
              <a:t>TPSGC.SIMilieudeTravailGC-RPSGCWorkplace.PWGSC@tpsgc-pwgsc.gc.ca</a:t>
            </a:r>
            <a:r>
              <a:rPr lang="en-US" sz="1400" dirty="0" smtClean="0"/>
              <a:t> </a:t>
            </a:r>
            <a:endParaRPr lang="en-US" sz="1400" dirty="0"/>
          </a:p>
        </p:txBody>
      </p:sp>
    </p:spTree>
    <p:extLst>
      <p:ext uri="{BB962C8B-B14F-4D97-AF65-F5344CB8AC3E}">
        <p14:creationId xmlns:p14="http://schemas.microsoft.com/office/powerpoint/2010/main" val="1740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71" y="616890"/>
            <a:ext cx="10692217" cy="835027"/>
          </a:xfrm>
        </p:spPr>
        <p:txBody>
          <a:bodyPr>
            <a:normAutofit/>
          </a:bodyPr>
          <a:lstStyle/>
          <a:p>
            <a:pPr algn="l" rtl="0"/>
            <a:r>
              <a:rPr lang="fr-CA" b="1" i="0" u="none" baseline="0" dirty="0" smtClean="0"/>
              <a:t>À propos du présent document</a:t>
            </a:r>
            <a:endParaRPr lang="fr-CA" dirty="0"/>
          </a:p>
        </p:txBody>
      </p:sp>
      <p:sp>
        <p:nvSpPr>
          <p:cNvPr id="9" name="Rectangle 8"/>
          <p:cNvSpPr/>
          <p:nvPr/>
        </p:nvSpPr>
        <p:spPr>
          <a:xfrm>
            <a:off x="508758" y="1676553"/>
            <a:ext cx="10791845" cy="1754326"/>
          </a:xfrm>
          <a:prstGeom prst="rect">
            <a:avLst/>
          </a:prstGeom>
        </p:spPr>
        <p:txBody>
          <a:bodyPr wrap="square">
            <a:spAutoFit/>
          </a:bodyPr>
          <a:lstStyle/>
          <a:p>
            <a:r>
              <a:rPr lang="fr-FR" dirty="0">
                <a:latin typeface="+mj-lt"/>
              </a:rPr>
              <a:t>Les centres d’expertise de Gestion des locaux et Solutions en milieu de </a:t>
            </a:r>
            <a:r>
              <a:rPr lang="fr-FR" dirty="0" smtClean="0">
                <a:latin typeface="+mj-lt"/>
              </a:rPr>
              <a:t>travail, Services immobiliers, SPAC, </a:t>
            </a:r>
            <a:r>
              <a:rPr lang="fr-FR" dirty="0">
                <a:latin typeface="+mj-lt"/>
              </a:rPr>
              <a:t>ont développé le présent document dans le but d’aider à démystifier le Milieu de travail GC en abordant les fausses idées courantes et certaines préoccupations que certains </a:t>
            </a:r>
            <a:r>
              <a:rPr lang="fr-FR" dirty="0" smtClean="0">
                <a:latin typeface="+mj-lt"/>
              </a:rPr>
              <a:t>clients peuvent </a:t>
            </a:r>
            <a:r>
              <a:rPr lang="fr-FR" dirty="0">
                <a:latin typeface="+mj-lt"/>
              </a:rPr>
              <a:t>avoir. Ce document n'a pas été conçu pour être partagé tel quel avec les clients, mais plutôt pour </a:t>
            </a:r>
            <a:r>
              <a:rPr lang="fr-FR" dirty="0" smtClean="0">
                <a:latin typeface="+mj-lt"/>
              </a:rPr>
              <a:t>agrémenter </a:t>
            </a:r>
            <a:r>
              <a:rPr lang="fr-FR" dirty="0">
                <a:latin typeface="+mj-lt"/>
              </a:rPr>
              <a:t>vos discussions avec eux afin que nous ayons tous une compréhension commune de ce qu'est le Milieu de travail GC. </a:t>
            </a:r>
          </a:p>
          <a:p>
            <a:endParaRPr lang="fr-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8217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8" name="think-cell Slide" r:id="rId5" imgW="473" imgH="473" progId="TCLayout.ActiveDocument.1">
                  <p:embed/>
                </p:oleObj>
              </mc:Choice>
              <mc:Fallback>
                <p:oleObj name="think-cell Slide" r:id="rId5" imgW="473" imgH="473" progId="TCLayout.ActiveDocument.1">
                  <p:embed/>
                  <p:pic>
                    <p:nvPicPr>
                      <p:cNvPr id="9" name="Objec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6"/>
          </p:nvPr>
        </p:nvSpPr>
        <p:spPr>
          <a:xfrm>
            <a:off x="576778" y="3178423"/>
            <a:ext cx="8478732" cy="1621662"/>
          </a:xfrm>
        </p:spPr>
        <p:txBody>
          <a:bodyPr>
            <a:noAutofit/>
          </a:bodyPr>
          <a:lstStyle/>
          <a:p>
            <a:pPr algn="l" rtl="0">
              <a:lnSpc>
                <a:spcPct val="100000"/>
              </a:lnSpc>
            </a:pPr>
            <a:r>
              <a:rPr lang="fr-CA" sz="6000" dirty="0">
                <a:solidFill>
                  <a:schemeClr val="accent2"/>
                </a:solidFill>
              </a:rPr>
              <a:t>Fausses i</a:t>
            </a:r>
            <a:r>
              <a:rPr lang="fr-CA" sz="6000" b="1" i="0" u="none" baseline="0" dirty="0">
                <a:solidFill>
                  <a:schemeClr val="accent2"/>
                </a:solidFill>
              </a:rPr>
              <a:t>dées courantes</a:t>
            </a: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8408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8" y="418482"/>
            <a:ext cx="10692217" cy="835027"/>
          </a:xfrm>
        </p:spPr>
        <p:txBody>
          <a:bodyPr>
            <a:normAutofit fontScale="90000"/>
          </a:bodyPr>
          <a:lstStyle/>
          <a:p>
            <a:pPr algn="l" rtl="0"/>
            <a:r>
              <a:rPr lang="fr-CA" b="1" i="0" u="none" baseline="0" dirty="0"/>
              <a:t>Milieu de travail GC est une initiative visant à réduire la superficie des locaux</a:t>
            </a:r>
            <a:endParaRPr lang="fr-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200976" y="65675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758" y="1676553"/>
            <a:ext cx="10791845" cy="2308324"/>
          </a:xfrm>
          <a:prstGeom prst="rect">
            <a:avLst/>
          </a:prstGeom>
        </p:spPr>
        <p:txBody>
          <a:bodyPr wrap="square">
            <a:spAutoFit/>
          </a:bodyPr>
          <a:lstStyle/>
          <a:p>
            <a:pPr marL="285750" indent="-285750">
              <a:buFont typeface="Wingdings" panose="05000000000000000000" pitchFamily="2" charset="2"/>
              <a:buChar char="§"/>
            </a:pPr>
            <a:r>
              <a:rPr lang="fr-CA" b="0" i="0" u="none" baseline="0" dirty="0">
                <a:latin typeface="+mj-lt"/>
                <a:ea typeface="Calibri" panose="020F0502020204030204" pitchFamily="34" charset="0"/>
              </a:rPr>
              <a:t>Les </a:t>
            </a:r>
            <a:r>
              <a:rPr lang="fr-CA" b="1" i="0" u="none" baseline="0" dirty="0">
                <a:latin typeface="+mj-lt"/>
                <a:ea typeface="Calibri" panose="020F0502020204030204" pitchFamily="34" charset="0"/>
              </a:rPr>
              <a:t>normes d’attribution des locaux</a:t>
            </a:r>
            <a:r>
              <a:rPr lang="fr-CA" b="0" i="0" u="none" baseline="0" dirty="0">
                <a:latin typeface="+mj-lt"/>
                <a:ea typeface="Calibri" panose="020F0502020204030204" pitchFamily="34" charset="0"/>
              </a:rPr>
              <a:t> (lesquelles visent à décrire les critères d’attribution maximale à appliquer lors de la planification, de l’acquisition et du contrôle de l’utilisation des locaux à bureaux fournis </a:t>
            </a:r>
            <a:r>
              <a:rPr lang="fr-CA" dirty="0">
                <a:latin typeface="+mj-lt"/>
              </a:rPr>
              <a:t>par les SPAC </a:t>
            </a:r>
            <a:r>
              <a:rPr lang="fr-CA" b="0" i="0" u="none" baseline="0" dirty="0">
                <a:latin typeface="+mj-lt"/>
                <a:ea typeface="Calibri" panose="020F0502020204030204" pitchFamily="34" charset="0"/>
              </a:rPr>
              <a:t>aux ministères clients) n’ont pas changé. L’espace est donc attribué selon les mêmes calculs que ceux utilisés pour les normes précédentes. </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 Le </a:t>
            </a:r>
            <a:r>
              <a:rPr lang="fr-CA" b="0" i="0" u="none" baseline="0" dirty="0">
                <a:latin typeface="+mj-lt"/>
                <a:ea typeface="Calibri" panose="020F0502020204030204" pitchFamily="34" charset="0"/>
              </a:rPr>
              <a:t>Milieu de travail GC n’est pas une initiative visant à réduire la superficie des locaux. Il s’agit plutôt d’une</a:t>
            </a:r>
            <a:r>
              <a:rPr lang="fr-CA" b="1" i="0" u="none" baseline="0" dirty="0">
                <a:latin typeface="+mj-lt"/>
                <a:ea typeface="Calibri" panose="020F0502020204030204" pitchFamily="34" charset="0"/>
              </a:rPr>
              <a:t> solution d’optimisation</a:t>
            </a:r>
            <a:r>
              <a:rPr lang="fr-CA" b="0" i="0" u="none" baseline="0" dirty="0">
                <a:latin typeface="+mj-lt"/>
                <a:ea typeface="Calibri" panose="020F0502020204030204" pitchFamily="34" charset="0"/>
              </a:rPr>
              <a:t> de l’espace. </a:t>
            </a:r>
          </a:p>
          <a:p>
            <a:endParaRPr lang="fr-CA"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986" t="11664" r="7649"/>
          <a:stretch/>
        </p:blipFill>
        <p:spPr>
          <a:xfrm>
            <a:off x="8068574" y="3574979"/>
            <a:ext cx="4123426" cy="2499248"/>
          </a:xfrm>
          <a:prstGeom prst="rect">
            <a:avLst/>
          </a:prstGeom>
        </p:spPr>
      </p:pic>
      <p:sp>
        <p:nvSpPr>
          <p:cNvPr id="4" name="Rectangle 3"/>
          <p:cNvSpPr/>
          <p:nvPr/>
        </p:nvSpPr>
        <p:spPr>
          <a:xfrm>
            <a:off x="508757" y="3860669"/>
            <a:ext cx="7686337" cy="2585323"/>
          </a:xfrm>
          <a:prstGeom prst="rect">
            <a:avLst/>
          </a:prstGeom>
        </p:spPr>
        <p:txBody>
          <a:bodyPr wrap="square">
            <a:spAutoFit/>
          </a:bodyPr>
          <a:lstStyle/>
          <a:p>
            <a:pPr marL="285750" indent="-285750">
              <a:buFont typeface="Wingdings" panose="05000000000000000000" pitchFamily="2" charset="2"/>
              <a:buChar char="§"/>
            </a:pPr>
            <a:r>
              <a:rPr lang="fr-CA" dirty="0">
                <a:latin typeface="+mj-lt"/>
                <a:ea typeface="Calibri" panose="020F0502020204030204" pitchFamily="34" charset="0"/>
              </a:rPr>
              <a:t>Les espaces de travail fédéraux sont occupés en moyenne à 60 % par jour, parce que les employés sont absents pour diverses raisons. Dans un environnement de postes de travail non attribués où tous les employés ont un accès égal à divers points de travail, le ratio des points de travail individuel peut être réduit, ce qui laisse de la place pour des commodités supplémentaires facilitant le type d’activités effectuées par ses occupants. Cette façon de faire permet une utilisation plus efficace de l’espace et offre aux employés plus d’espaces et une plus grande variété pour accomplir leurs activités.</a:t>
            </a:r>
          </a:p>
        </p:txBody>
      </p:sp>
    </p:spTree>
    <p:extLst>
      <p:ext uri="{BB962C8B-B14F-4D97-AF65-F5344CB8AC3E}">
        <p14:creationId xmlns:p14="http://schemas.microsoft.com/office/powerpoint/2010/main" val="425058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CA" b="1" i="0" u="none" baseline="0" dirty="0"/>
              <a:t>Le télétravail est une exigence du Milieu de travail GC </a:t>
            </a:r>
            <a:endParaRPr lang="fr-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9865837" y="6540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5446" y="1301539"/>
            <a:ext cx="11112970" cy="5355312"/>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Selon le Secrétariat du Conseil du Trésor, la participation au télétravail est </a:t>
            </a:r>
            <a:r>
              <a:rPr lang="fr-CA" b="1" i="0" u="none" baseline="0" dirty="0">
                <a:latin typeface="+mj-lt"/>
                <a:ea typeface="Calibri" panose="020F0502020204030204" pitchFamily="34" charset="0"/>
              </a:rPr>
              <a:t>volontaire</a:t>
            </a:r>
            <a:r>
              <a:rPr lang="fr-CA" b="0" i="0" u="none" baseline="0" dirty="0">
                <a:latin typeface="+mj-lt"/>
                <a:ea typeface="Calibri" panose="020F0502020204030204" pitchFamily="34" charset="0"/>
              </a:rPr>
              <a:t> et aucun employé ne devrait être tenu de télétravailler. Le travail à distance est une </a:t>
            </a:r>
            <a:r>
              <a:rPr lang="fr-CA" b="1" i="0" u="none" baseline="0" dirty="0">
                <a:latin typeface="+mj-lt"/>
                <a:ea typeface="Calibri" panose="020F0502020204030204" pitchFamily="34" charset="0"/>
              </a:rPr>
              <a:t>option</a:t>
            </a:r>
            <a:r>
              <a:rPr lang="fr-CA" b="0" i="0" u="none" baseline="0" dirty="0">
                <a:latin typeface="+mj-lt"/>
                <a:ea typeface="Calibri" panose="020F0502020204030204" pitchFamily="34" charset="0"/>
              </a:rPr>
              <a:t> dont les employés doivent discuter avec leur gestionnaire.</a:t>
            </a:r>
          </a:p>
          <a:p>
            <a:pPr marL="285750" indent="-285750" algn="l" rtl="0">
              <a:buFont typeface="Wingdings" panose="05000000000000000000" pitchFamily="2" charset="2"/>
              <a:buChar char="§"/>
            </a:pPr>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 travail à distance ou à horaire variable fait partie de la vision du Milieu de travail GC, mais n’est </a:t>
            </a:r>
            <a:r>
              <a:rPr lang="fr-CA" b="1" i="0" u="none" baseline="0" dirty="0">
                <a:latin typeface="+mj-lt"/>
                <a:ea typeface="Calibri" panose="020F0502020204030204" pitchFamily="34" charset="0"/>
              </a:rPr>
              <a:t>pas obligatoire</a:t>
            </a:r>
            <a:r>
              <a:rPr lang="fr-CA" b="0" i="0" u="none" baseline="0" dirty="0">
                <a:latin typeface="+mj-lt"/>
                <a:ea typeface="Calibri" panose="020F0502020204030204" pitchFamily="34" charset="0"/>
              </a:rPr>
              <a:t>.</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 Milieu de travail GC a été défini bien avant la pandémie, alors que le télétravail n’était pas largement répandu parmi les organisations. </a:t>
            </a:r>
          </a:p>
          <a:p>
            <a:pPr marL="285750" indent="-285750" algn="l" rtl="0">
              <a:buFont typeface="Wingdings" panose="05000000000000000000" pitchFamily="2" charset="2"/>
              <a:buChar char="§"/>
            </a:pPr>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 partage des points de travail, ou un modèle de postes de travail non attribués, ne dépend pas du télétravail, puisque le lieu de travail est de taille adéquate et est conçu pour s’adapter à tous les utilisateurs. Le partage des points de travail entre les utilisateurs permet d’optimiser l’utilisation de l’espace et de tirer profit de l’espace sous-utilisé afin de donner à l’organisation des commodités plus pratiques.</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La conception du Milieu de travail GC est axée sur trois profils d’activité : autonome, équilibré et interactif. Le profil </a:t>
            </a:r>
            <a:r>
              <a:rPr lang="fr-CA" b="1" i="0" u="none" baseline="0" dirty="0">
                <a:latin typeface="+mj-lt"/>
                <a:ea typeface="Calibri" panose="020F0502020204030204" pitchFamily="34" charset="0"/>
              </a:rPr>
              <a:t>autonome</a:t>
            </a:r>
            <a:r>
              <a:rPr lang="fr-CA" b="0" i="0" u="none" baseline="0" dirty="0">
                <a:latin typeface="+mj-lt"/>
                <a:ea typeface="Calibri" panose="020F0502020204030204" pitchFamily="34" charset="0"/>
              </a:rPr>
              <a:t> est conçu pour les organisations qui travaillent principalement de manière indépendante et qui ont une </a:t>
            </a:r>
            <a:r>
              <a:rPr lang="fr-CA" b="1" i="0" u="none" baseline="0" dirty="0">
                <a:latin typeface="+mj-lt"/>
                <a:ea typeface="Calibri" panose="020F0502020204030204" pitchFamily="34" charset="0"/>
              </a:rPr>
              <a:t>faible mobilité interne et externe</a:t>
            </a:r>
            <a:r>
              <a:rPr lang="fr-CA" b="0" i="0" u="none" baseline="0" dirty="0">
                <a:latin typeface="+mj-lt"/>
                <a:ea typeface="Calibri" panose="020F0502020204030204" pitchFamily="34" charset="0"/>
              </a:rPr>
              <a:t>.</a:t>
            </a:r>
          </a:p>
          <a:p>
            <a:endParaRPr lang="fr-CA" dirty="0">
              <a:latin typeface="+mj-lt"/>
            </a:endParaRPr>
          </a:p>
          <a:p>
            <a:pPr marL="285750" indent="-285750" algn="l" rtl="0">
              <a:buFont typeface="Wingdings" panose="05000000000000000000" pitchFamily="2" charset="2"/>
              <a:buChar char="§"/>
            </a:pPr>
            <a:endParaRPr lang="fr-CA" dirty="0">
              <a:latin typeface="Calibri" panose="020F0502020204030204" pitchFamily="34" charset="0"/>
              <a:ea typeface="Calibri" panose="020F050202020403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584" y="5753819"/>
            <a:ext cx="1627414" cy="819511"/>
          </a:xfrm>
          <a:prstGeom prst="rect">
            <a:avLst/>
          </a:prstGeom>
          <a:noFill/>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9851" y="5688934"/>
            <a:ext cx="1183317" cy="884396"/>
          </a:xfrm>
          <a:prstGeom prst="rect">
            <a:avLst/>
          </a:prstGeom>
          <a:noFill/>
        </p:spPr>
      </p:pic>
    </p:spTree>
    <p:extLst>
      <p:ext uri="{BB962C8B-B14F-4D97-AF65-F5344CB8AC3E}">
        <p14:creationId xmlns:p14="http://schemas.microsoft.com/office/powerpoint/2010/main" val="227860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372368"/>
            <a:ext cx="11006345" cy="835027"/>
          </a:xfrm>
        </p:spPr>
        <p:txBody>
          <a:bodyPr>
            <a:normAutofit fontScale="90000"/>
          </a:bodyPr>
          <a:lstStyle/>
          <a:p>
            <a:pPr algn="l" rtl="0"/>
            <a:r>
              <a:rPr lang="fr-CA" dirty="0"/>
              <a:t/>
            </a:r>
            <a:br>
              <a:rPr lang="fr-CA" dirty="0"/>
            </a:br>
            <a:r>
              <a:rPr lang="fr-CA" sz="3100" b="1" i="0" u="none" baseline="0" dirty="0"/>
              <a:t>La solution de conception du Milieu de travail GC concerne seulement les bureaux partagés</a:t>
            </a:r>
            <a:r>
              <a:rPr lang="fr-CA" dirty="0"/>
              <a:t/>
            </a:r>
            <a:br>
              <a:rPr lang="fr-CA" dirty="0"/>
            </a:br>
            <a:r>
              <a:rPr lang="fr-CA" b="1" i="0" u="none" baseline="0" dirty="0"/>
              <a:t> </a:t>
            </a:r>
            <a:endParaRPr lang="fr-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308574" y="7005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86818" y="1514066"/>
            <a:ext cx="11112970" cy="1754326"/>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La vision du Milieu de travail GC et la solution de conception du milieu de travail axé sur les activités signifient que les employés s’éloignent d’un point fixe et choisissent le cadre optimal en fonction de leurs activités professionnelles, de leurs préférences personnelles et de leur style de travail. Pour la plupart d’entre eux, la journée de travail comprend un certain nombre d’activités qui peuvent mieux s’effectuer dans différents points de travail.  </a:t>
            </a:r>
          </a:p>
          <a:p>
            <a:endParaRPr lang="fr-CA" dirty="0">
              <a:latin typeface="+mj-lt"/>
            </a:endParaRPr>
          </a:p>
          <a:p>
            <a:endParaRPr lang="fr-CA" dirty="0">
              <a:latin typeface="Calibri" panose="020F0502020204030204" pitchFamily="34" charset="0"/>
              <a:ea typeface="Calibri" panose="020F0502020204030204" pitchFamily="34" charset="0"/>
            </a:endParaRPr>
          </a:p>
        </p:txBody>
      </p:sp>
      <p:sp>
        <p:nvSpPr>
          <p:cNvPr id="3" name="Rectangle 2"/>
          <p:cNvSpPr/>
          <p:nvPr/>
        </p:nvSpPr>
        <p:spPr>
          <a:xfrm>
            <a:off x="586818" y="2917597"/>
            <a:ext cx="6748702" cy="1477328"/>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Le Milieu de travail GC, c’est plus que de nouveaux espaces de travail et de nouveaux meubles; c’est aussi concevoir des espaces pour soutenir toutes les activités de travail ainsi que les nouvelles façons de travailler dans un environnement moderne et souple, et s’assurer que tous les employés du GC sont appuyés par les bons espaces, outils et processus.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520" y="2735586"/>
            <a:ext cx="3662845" cy="3662845"/>
          </a:xfrm>
          <a:prstGeom prst="rect">
            <a:avLst/>
          </a:prstGeom>
        </p:spPr>
      </p:pic>
    </p:spTree>
    <p:extLst>
      <p:ext uri="{BB962C8B-B14F-4D97-AF65-F5344CB8AC3E}">
        <p14:creationId xmlns:p14="http://schemas.microsoft.com/office/powerpoint/2010/main" val="367287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50889"/>
            <a:ext cx="11006345" cy="835027"/>
          </a:xfrm>
        </p:spPr>
        <p:txBody>
          <a:bodyPr>
            <a:normAutofit fontScale="90000"/>
          </a:bodyPr>
          <a:lstStyle/>
          <a:p>
            <a:pPr algn="l" rtl="0"/>
            <a:r>
              <a:rPr lang="fr-CA" b="1" i="0" u="none" baseline="0" dirty="0"/>
              <a:t>Les employés doivent souvent se déplacer pendant la journée de travail</a:t>
            </a:r>
            <a:endParaRPr lang="fr-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580242" y="657181"/>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0220" y="1410718"/>
            <a:ext cx="9523137" cy="3416320"/>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Diverses règles administratives et divers protocoles administratifs sont établis par les organisations qui travaillent dans un Milieu de travail GC. C’est à l’organisation d’établir ces protocoles. </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Les employés peuvent choisir un point de travail et </a:t>
            </a:r>
            <a:r>
              <a:rPr lang="fr-CA" b="1" i="0" u="none" baseline="0" dirty="0">
                <a:latin typeface="+mj-lt"/>
                <a:ea typeface="Calibri" panose="020F0502020204030204" pitchFamily="34" charset="0"/>
              </a:rPr>
              <a:t>y rester pour la journée.</a:t>
            </a:r>
            <a:r>
              <a:rPr lang="fr-CA" b="0" i="0" u="none" baseline="0" dirty="0">
                <a:latin typeface="+mj-lt"/>
                <a:ea typeface="Calibri" panose="020F0502020204030204" pitchFamily="34" charset="0"/>
              </a:rPr>
              <a:t> Certains employés peuvent même </a:t>
            </a:r>
            <a:r>
              <a:rPr lang="fr-CA" b="1" i="0" u="none" baseline="0" dirty="0">
                <a:latin typeface="+mj-lt"/>
                <a:ea typeface="Calibri" panose="020F0502020204030204" pitchFamily="34" charset="0"/>
              </a:rPr>
              <a:t>réserver un point de travail pour une longue période</a:t>
            </a:r>
            <a:r>
              <a:rPr lang="fr-CA" b="0" i="0" u="none" baseline="0" dirty="0">
                <a:latin typeface="+mj-lt"/>
                <a:ea typeface="Calibri" panose="020F0502020204030204" pitchFamily="34" charset="0"/>
              </a:rPr>
              <a:t> si l’organisation a établi ce protocole.  </a:t>
            </a:r>
          </a:p>
          <a:p>
            <a:endParaRPr lang="fr-CA" dirty="0">
              <a:latin typeface="+mj-lt"/>
              <a:ea typeface="Calibri" panose="020F0502020204030204" pitchFamily="34" charset="0"/>
            </a:endParaRPr>
          </a:p>
          <a:p>
            <a:pPr marL="285750" indent="-285750" algn="l" rtl="0">
              <a:buFont typeface="Wingdings" panose="05000000000000000000" pitchFamily="2" charset="2"/>
              <a:buChar char="§"/>
            </a:pPr>
            <a:r>
              <a:rPr lang="fr-CA" b="0" i="0" u="none" baseline="0" dirty="0">
                <a:latin typeface="+mj-lt"/>
                <a:ea typeface="Calibri" panose="020F0502020204030204" pitchFamily="34" charset="0"/>
              </a:rPr>
              <a:t>La sélection et la réservation des points de travail sont à la discrétion de l’organisation et doivent correspondre aux besoins des employés et du travail qu’ils effectuent.  </a:t>
            </a:r>
          </a:p>
          <a:p>
            <a:endParaRPr lang="fr-CA" dirty="0">
              <a:latin typeface="+mj-lt"/>
              <a:ea typeface="Calibri" panose="020F0502020204030204" pitchFamily="34" charset="0"/>
            </a:endParaRPr>
          </a:p>
          <a:p>
            <a:endParaRPr lang="fr-CA" dirty="0">
              <a:latin typeface="+mj-lt"/>
              <a:ea typeface="Calibri" panose="020F0502020204030204" pitchFamily="34" charset="0"/>
            </a:endParaRPr>
          </a:p>
          <a:p>
            <a:pPr marL="285750" indent="-285750" algn="l" rtl="0">
              <a:buFont typeface="Wingdings" panose="05000000000000000000" pitchFamily="2" charset="2"/>
              <a:buChar char="§"/>
            </a:pPr>
            <a:endParaRPr lang="fr-CA"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9877541" y="1535551"/>
            <a:ext cx="1713676" cy="1393179"/>
          </a:xfrm>
          <a:prstGeom prst="rect">
            <a:avLst/>
          </a:prstGeom>
        </p:spPr>
      </p:pic>
      <p:sp>
        <p:nvSpPr>
          <p:cNvPr id="4" name="Rectangle 3"/>
          <p:cNvSpPr/>
          <p:nvPr/>
        </p:nvSpPr>
        <p:spPr>
          <a:xfrm>
            <a:off x="270220" y="4040523"/>
            <a:ext cx="11006345" cy="2308324"/>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La diversité des points de travail et la mobilité offerte dans un milieu de travail axé sur les activités (MTAA) permettent aux employés d’être soutenus par une organisation adaptée au type d’activité qu’ils ont à effectuer. Ils ont également la possibilité de s’adapter à différents styles de travail et états d’esprit, ce qui contribue à la productivité. </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 type de poste de travail et la zone de travail choisis par l’employé envoient un signal à ses collègues quant au niveau de concentration dont il a besoin. La gestion du changement et les communications ont aussi un rôle important à jouer afin de s’assurer que ces nouveaux milieux de travail fonctionnent bien.  </a:t>
            </a:r>
          </a:p>
        </p:txBody>
      </p:sp>
    </p:spTree>
    <p:extLst>
      <p:ext uri="{BB962C8B-B14F-4D97-AF65-F5344CB8AC3E}">
        <p14:creationId xmlns:p14="http://schemas.microsoft.com/office/powerpoint/2010/main" val="211292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73402"/>
            <a:ext cx="11506342" cy="835027"/>
          </a:xfrm>
        </p:spPr>
        <p:txBody>
          <a:bodyPr>
            <a:noAutofit/>
          </a:bodyPr>
          <a:lstStyle/>
          <a:p>
            <a:pPr algn="l" rtl="0"/>
            <a:r>
              <a:rPr lang="fr-CA" sz="2600" b="1" i="0" u="none" baseline="0" dirty="0"/>
              <a:t>Les employés doivent arriver tôt s’ils veulent avoir un bureau</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360249" y="723064"/>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7638" y="1516027"/>
            <a:ext cx="11158014" cy="3416320"/>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Dans un Milieu de travail GC, il y a généralement environ </a:t>
            </a:r>
            <a:r>
              <a:rPr lang="fr-CA" b="1" i="0" u="none" baseline="0" dirty="0">
                <a:latin typeface="+mj-lt"/>
                <a:ea typeface="+mj-lt"/>
                <a:cs typeface="+mj-lt"/>
                <a:sym typeface="+mj-lt"/>
              </a:rPr>
              <a:t>deux points de travail par employé</a:t>
            </a:r>
            <a:r>
              <a:rPr lang="fr-CA" b="0" i="0" u="none" baseline="0" dirty="0">
                <a:latin typeface="+mj-lt"/>
                <a:ea typeface="+mj-lt"/>
                <a:cs typeface="+mj-lt"/>
                <a:sym typeface="+mj-lt"/>
              </a:rPr>
              <a:t>, ce qui signifie que même si tout le monde est présent au bureau en même temps, il ne manquera jamais de points de travail.</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 Milieu de travail GC est flexible et peut s’adapter à l’évolution des besoins... Si certains points de travail sont plus nécessaires que d’autres avec le temps, la conception de l’espace peut être modifiée en fonction de ces nouveaux besoins.</a:t>
            </a:r>
          </a:p>
          <a:p>
            <a:endParaRPr lang="fr-CA" dirty="0">
              <a:latin typeface="+mj-lt"/>
            </a:endParaRPr>
          </a:p>
          <a:p>
            <a:pPr marL="285750" indent="-285750" algn="l" rtl="0">
              <a:buFont typeface="Wingdings" panose="05000000000000000000" pitchFamily="2" charset="2"/>
              <a:buChar char="§"/>
            </a:pPr>
            <a:r>
              <a:rPr lang="fr-CA" b="0" i="0" u="none" baseline="0" dirty="0">
                <a:latin typeface="+mj-lt"/>
                <a:ea typeface="+mj-lt"/>
                <a:cs typeface="+mj-lt"/>
                <a:sym typeface="+mj-lt"/>
              </a:rPr>
              <a:t>Le milieu de travail peut être divisé en </a:t>
            </a:r>
            <a:r>
              <a:rPr lang="fr-CA" b="1" i="0" u="none" baseline="0" dirty="0">
                <a:latin typeface="+mj-lt"/>
                <a:ea typeface="+mj-lt"/>
                <a:cs typeface="+mj-lt"/>
                <a:sym typeface="+mj-lt"/>
              </a:rPr>
              <a:t>quartiers</a:t>
            </a:r>
            <a:r>
              <a:rPr lang="fr-CA" b="0" i="0" u="none" baseline="0" dirty="0">
                <a:latin typeface="+mj-lt"/>
                <a:ea typeface="+mj-lt"/>
                <a:cs typeface="+mj-lt"/>
                <a:sym typeface="+mj-lt"/>
              </a:rPr>
              <a:t> où certains groupes ou certaines fonctions seront rassemblés. Cette division permet aux utilisateurs de </a:t>
            </a:r>
            <a:r>
              <a:rPr lang="fr-CA" b="1" i="0" u="none" baseline="0" dirty="0">
                <a:latin typeface="+mj-lt"/>
                <a:ea typeface="+mj-lt"/>
                <a:cs typeface="+mj-lt"/>
                <a:sym typeface="+mj-lt"/>
              </a:rPr>
              <a:t>localiser rapidement</a:t>
            </a:r>
            <a:r>
              <a:rPr lang="fr-CA" b="0" i="0" u="none" baseline="0" dirty="0">
                <a:latin typeface="+mj-lt"/>
                <a:ea typeface="+mj-lt"/>
                <a:cs typeface="+mj-lt"/>
                <a:sym typeface="+mj-lt"/>
              </a:rPr>
              <a:t> leurs équipes et tout </a:t>
            </a:r>
            <a:r>
              <a:rPr lang="fr-CA" b="1" i="0" u="none" baseline="0" dirty="0">
                <a:latin typeface="+mj-lt"/>
                <a:ea typeface="+mj-lt"/>
                <a:cs typeface="+mj-lt"/>
                <a:sym typeface="+mj-lt"/>
              </a:rPr>
              <a:t>matériel ou fichier</a:t>
            </a:r>
            <a:r>
              <a:rPr lang="fr-CA" b="0" i="0" u="none" baseline="0" dirty="0">
                <a:latin typeface="+mj-lt"/>
                <a:ea typeface="+mj-lt"/>
                <a:cs typeface="+mj-lt"/>
                <a:sym typeface="+mj-lt"/>
              </a:rPr>
              <a:t> auquel ils doivent accéder régulièrement.</a:t>
            </a:r>
          </a:p>
          <a:p>
            <a:pPr marL="285750" indent="-285750" algn="l" rtl="0">
              <a:buFont typeface="Wingdings" panose="05000000000000000000" pitchFamily="2" charset="2"/>
              <a:buChar char="§"/>
            </a:pPr>
            <a:endParaRPr lang="fr-CA" dirty="0">
              <a:latin typeface="+mj-lt"/>
            </a:endParaRPr>
          </a:p>
          <a:p>
            <a:endParaRPr lang="fr-CA" dirty="0">
              <a:latin typeface="+mj-lt"/>
              <a:ea typeface="Calibri" panose="020F0502020204030204" pitchFamily="34" charset="0"/>
            </a:endParaRPr>
          </a:p>
        </p:txBody>
      </p:sp>
      <p:pic>
        <p:nvPicPr>
          <p:cNvPr id="8" name="Picture 7"/>
          <p:cNvPicPr>
            <a:picLocks noChangeAspect="1"/>
          </p:cNvPicPr>
          <p:nvPr/>
        </p:nvPicPr>
        <p:blipFill rotWithShape="1">
          <a:blip r:embed="rId4"/>
          <a:srcRect l="7791" r="18075" b="17035"/>
          <a:stretch/>
        </p:blipFill>
        <p:spPr>
          <a:xfrm>
            <a:off x="8644082" y="4257040"/>
            <a:ext cx="2826767" cy="1936953"/>
          </a:xfrm>
          <a:prstGeom prst="rect">
            <a:avLst/>
          </a:prstGeom>
        </p:spPr>
      </p:pic>
      <p:sp>
        <p:nvSpPr>
          <p:cNvPr id="3" name="Rectangle 2"/>
          <p:cNvSpPr/>
          <p:nvPr/>
        </p:nvSpPr>
        <p:spPr>
          <a:xfrm>
            <a:off x="437638" y="4387056"/>
            <a:ext cx="7985002" cy="1200329"/>
          </a:xfrm>
          <a:prstGeom prst="rect">
            <a:avLst/>
          </a:prstGeom>
        </p:spPr>
        <p:txBody>
          <a:bodyPr wrap="square">
            <a:spAutoFit/>
          </a:bodyPr>
          <a:lstStyle/>
          <a:p>
            <a:pPr marL="285750" indent="-285750" algn="l" rtl="0">
              <a:buFont typeface="Wingdings" panose="05000000000000000000" pitchFamily="2" charset="2"/>
              <a:buChar char="§"/>
            </a:pPr>
            <a:r>
              <a:rPr lang="fr-CA" b="0" i="0" u="none" baseline="0" dirty="0">
                <a:latin typeface="+mj-lt"/>
                <a:ea typeface="+mj-lt"/>
                <a:cs typeface="+mj-lt"/>
                <a:sym typeface="+mj-lt"/>
              </a:rPr>
              <a:t>Des </a:t>
            </a:r>
            <a:r>
              <a:rPr lang="fr-CA" b="1" i="0" u="sng" baseline="0" dirty="0">
                <a:latin typeface="+mj-lt"/>
                <a:ea typeface="+mj-lt"/>
                <a:cs typeface="+mj-lt"/>
                <a:sym typeface="+mj-lt"/>
              </a:rPr>
              <a:t>systèmes de réservation</a:t>
            </a:r>
            <a:r>
              <a:rPr lang="fr-CA" b="0" i="0" u="none" baseline="0" dirty="0">
                <a:latin typeface="+mj-lt"/>
                <a:ea typeface="+mj-lt"/>
                <a:cs typeface="+mj-lt"/>
                <a:sym typeface="+mj-lt"/>
              </a:rPr>
              <a:t> peuvent être mis en place pour offrir la possibilité de réserver un point de travail avant d’arriver au milieu de travail et garantir un point de travail préféré. Ces systèmes de réservation offrent également des indicateurs visuels des points de travail disponibles pour une utilisation ponctuelle.</a:t>
            </a:r>
            <a:endParaRPr lang="fr-CA" dirty="0">
              <a:latin typeface="+mj-lt"/>
            </a:endParaRPr>
          </a:p>
        </p:txBody>
      </p:sp>
    </p:spTree>
    <p:extLst>
      <p:ext uri="{BB962C8B-B14F-4D97-AF65-F5344CB8AC3E}">
        <p14:creationId xmlns:p14="http://schemas.microsoft.com/office/powerpoint/2010/main" val="17218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13" y="428071"/>
            <a:ext cx="11541001" cy="835027"/>
          </a:xfrm>
        </p:spPr>
        <p:txBody>
          <a:bodyPr>
            <a:noAutofit/>
          </a:bodyPr>
          <a:lstStyle/>
          <a:p>
            <a:pPr algn="l" rtl="0"/>
            <a:r>
              <a:rPr lang="fr-CA" sz="2600" b="1" i="0" u="none" baseline="0" dirty="0"/>
              <a:t>Les gestionnaires ne peuvent pas superviser leurs employés s’ils ne peuvent les voir</a:t>
            </a:r>
            <a:endParaRPr lang="fr-CA" sz="2600" dirty="0"/>
          </a:p>
        </p:txBody>
      </p:sp>
      <p:sp>
        <p:nvSpPr>
          <p:cNvPr id="3" name="Rectangle 2"/>
          <p:cNvSpPr/>
          <p:nvPr/>
        </p:nvSpPr>
        <p:spPr>
          <a:xfrm>
            <a:off x="53838" y="1407159"/>
            <a:ext cx="11071362" cy="4544706"/>
          </a:xfrm>
          <a:prstGeom prst="rect">
            <a:avLst/>
          </a:prstGeom>
        </p:spPr>
        <p:txBody>
          <a:bodyPr wrap="square">
            <a:spAutoFit/>
          </a:bodyPr>
          <a:lstStyle/>
          <a:p>
            <a:pPr marL="742950" indent="-285750" algn="l" rtl="0">
              <a:lnSpc>
                <a:spcPct val="107000"/>
              </a:lnSpc>
              <a:spcBef>
                <a:spcPts val="1200"/>
              </a:spcBef>
              <a:spcAft>
                <a:spcPts val="1200"/>
              </a:spcAft>
              <a:buFont typeface="Wingdings" panose="05000000000000000000" pitchFamily="2" charset="2"/>
              <a:buChar char="§"/>
            </a:pPr>
            <a:r>
              <a:rPr lang="fr-CA" b="0" i="0" u="none" baseline="0" dirty="0">
                <a:solidFill>
                  <a:srgbClr val="000000"/>
                </a:solidFill>
                <a:latin typeface="+mj-lt"/>
                <a:ea typeface="Calibri" panose="020F0502020204030204" pitchFamily="34" charset="0"/>
                <a:cs typeface="Times New Roman" panose="02020603050405020304" pitchFamily="18" charset="0"/>
              </a:rPr>
              <a:t>La technologie remet en question les méthodes traditionnelles de travail et de gestion des employés. Des outils modernes et une culture axée sur la confiance et la communication ouverte permettent aux employés de déterminer la façon et le lieu qui les rendent plus productifs. Aujourd’hui plus que jamais, le rendement et la productivité des employés ne doivent pas être mesurés en fonction de leur présence physique, mais plutôt en fonction des résultats. </a:t>
            </a:r>
          </a:p>
          <a:p>
            <a:pPr marL="742950" indent="-285750" algn="l" rtl="0">
              <a:lnSpc>
                <a:spcPct val="107000"/>
              </a:lnSpc>
              <a:spcBef>
                <a:spcPts val="1200"/>
              </a:spcBef>
              <a:spcAft>
                <a:spcPts val="1200"/>
              </a:spcAft>
              <a:buFont typeface="Wingdings" panose="05000000000000000000" pitchFamily="2" charset="2"/>
              <a:buChar char="§"/>
            </a:pPr>
            <a:r>
              <a:rPr lang="fr-CA" b="0" i="0" u="none" baseline="0" dirty="0">
                <a:latin typeface="+mj-lt"/>
                <a:ea typeface="Calibri" panose="020F0502020204030204" pitchFamily="34" charset="0"/>
                <a:cs typeface="Times New Roman" panose="02020603050405020304" pitchFamily="18" charset="0"/>
              </a:rPr>
              <a:t>La confiance est un élément important de la vision du Milieu de travail GC. Les gestionnaires comprennent que les employés peuvent choisir où, quand et comment travailler.</a:t>
            </a:r>
          </a:p>
          <a:p>
            <a:pPr marL="742950" indent="-285750" algn="l" rtl="0">
              <a:lnSpc>
                <a:spcPct val="107000"/>
              </a:lnSpc>
              <a:spcBef>
                <a:spcPts val="1200"/>
              </a:spcBef>
              <a:spcAft>
                <a:spcPts val="1200"/>
              </a:spcAft>
              <a:buFont typeface="Wingdings" panose="05000000000000000000" pitchFamily="2" charset="2"/>
              <a:buChar char="§"/>
            </a:pPr>
            <a:r>
              <a:rPr lang="fr-CA" b="0" i="0" u="none" baseline="0" dirty="0">
                <a:solidFill>
                  <a:srgbClr val="000000"/>
                </a:solidFill>
                <a:latin typeface="+mj-lt"/>
                <a:ea typeface="Calibri" panose="020F0502020204030204" pitchFamily="34" charset="0"/>
                <a:cs typeface="Times New Roman" panose="02020603050405020304" pitchFamily="18" charset="0"/>
              </a:rPr>
              <a:t>Des formations et des outils sont à la disposition des gestionnaires et des superviseurs pour les accompagner dans l’évolution de nos méthodes de travail. </a:t>
            </a:r>
            <a:endParaRPr lang="fr-CA" dirty="0">
              <a:latin typeface="+mj-lt"/>
              <a:ea typeface="Calibri" panose="020F0502020204030204" pitchFamily="34" charset="0"/>
              <a:cs typeface="Times New Roman" panose="02020603050405020304" pitchFamily="18" charset="0"/>
            </a:endParaRPr>
          </a:p>
          <a:p>
            <a:pPr lvl="1" algn="l" rtl="0"/>
            <a:r>
              <a:rPr lang="fr-CA" b="0" i="0" u="none" baseline="0" dirty="0">
                <a:solidFill>
                  <a:srgbClr val="000000"/>
                </a:solidFill>
                <a:latin typeface="+mj-lt"/>
                <a:ea typeface="Calibri" panose="020F0502020204030204" pitchFamily="34" charset="0"/>
                <a:cs typeface="Times New Roman" panose="02020603050405020304" pitchFamily="18" charset="0"/>
              </a:rPr>
              <a:t>Voici quelques-uns de ces outils : </a:t>
            </a:r>
            <a:endParaRPr lang="fr-CA" dirty="0">
              <a:latin typeface="+mj-lt"/>
              <a:ea typeface="Calibri" panose="020F0502020204030204" pitchFamily="34" charset="0"/>
              <a:cs typeface="Times New Roman" panose="02020603050405020304" pitchFamily="18" charset="0"/>
            </a:endParaRPr>
          </a:p>
          <a:p>
            <a:pPr marL="742950" lvl="1" indent="-285750" algn="l" rtl="0">
              <a:buFont typeface="Arial" panose="020B0604020202020204" pitchFamily="34" charset="0"/>
              <a:buChar char="•"/>
            </a:pPr>
            <a:r>
              <a:rPr lang="fr-CA" sz="1600" b="0" i="0" u="sng" baseline="0" dirty="0">
                <a:solidFill>
                  <a:srgbClr val="0563C1"/>
                </a:solidFill>
                <a:latin typeface="+mj-lt"/>
                <a:ea typeface="Calibri" panose="020F0502020204030204" pitchFamily="34" charset="0"/>
                <a:cs typeface="Times New Roman" panose="02020603050405020304" pitchFamily="18" charset="0"/>
                <a:hlinkClick r:id="rId3"/>
              </a:rPr>
              <a:t>https://www.gcpedia.gc.ca/wiki/Milieu_de_travail_GC/Ressources</a:t>
            </a:r>
            <a:endParaRPr lang="fr-CA" sz="1600" dirty="0">
              <a:latin typeface="+mj-lt"/>
              <a:ea typeface="Calibri" panose="020F0502020204030204" pitchFamily="34" charset="0"/>
              <a:cs typeface="Times New Roman" panose="02020603050405020304" pitchFamily="18" charset="0"/>
            </a:endParaRPr>
          </a:p>
          <a:p>
            <a:pPr marL="742950" lvl="1" indent="-285750" algn="l" rtl="0">
              <a:buFont typeface="Arial" panose="020B0604020202020204" pitchFamily="34" charset="0"/>
              <a:buChar char="•"/>
            </a:pPr>
            <a:r>
              <a:rPr lang="fr-CA" sz="1600" b="0" i="0" u="sng" baseline="0" dirty="0">
                <a:solidFill>
                  <a:srgbClr val="0563C1"/>
                </a:solidFill>
                <a:latin typeface="+mj-lt"/>
                <a:ea typeface="Calibri" panose="020F0502020204030204" pitchFamily="34" charset="0"/>
                <a:cs typeface="Times New Roman" panose="02020603050405020304" pitchFamily="18" charset="0"/>
                <a:hlinkClick r:id="rId4"/>
              </a:rPr>
              <a:t>https://www.gcpedia.gc.ca/wiki/Livret_num%C3%A9rique_de_la_gestion_du_changement</a:t>
            </a:r>
            <a:endParaRPr lang="fr-CA" sz="1600" u="sng" dirty="0">
              <a:solidFill>
                <a:srgbClr val="0563C1"/>
              </a:solidFill>
              <a:latin typeface="+mj-lt"/>
              <a:ea typeface="Calibri" panose="020F0502020204030204" pitchFamily="34" charset="0"/>
              <a:cs typeface="Times New Roman" panose="02020603050405020304" pitchFamily="18" charset="0"/>
            </a:endParaRPr>
          </a:p>
          <a:p>
            <a:pPr marL="742950" lvl="1" indent="-285750" algn="l" rtl="0">
              <a:buFont typeface="Arial" panose="020B0604020202020204" pitchFamily="34" charset="0"/>
              <a:buChar char="•"/>
            </a:pPr>
            <a:r>
              <a:rPr lang="fr-CA" sz="1600" b="0" i="0" u="none" baseline="0" dirty="0">
                <a:latin typeface="+mj-lt"/>
                <a:ea typeface="Calibri" panose="020F0502020204030204" pitchFamily="34" charset="0"/>
                <a:cs typeface="Times New Roman" panose="02020603050405020304" pitchFamily="18" charset="0"/>
                <a:hlinkClick r:id="rId5"/>
              </a:rPr>
              <a:t>https://www.gcpedia.gc.ca/wiki/Academie_du_Milieu_de_travail_GC</a:t>
            </a:r>
            <a:r>
              <a:rPr lang="fr-CA" sz="1600" b="0" i="0" u="none" baseline="0" dirty="0">
                <a:latin typeface="+mj-lt"/>
                <a:ea typeface="Calibri" panose="020F0502020204030204" pitchFamily="34" charset="0"/>
                <a:cs typeface="Times New Roman" panose="02020603050405020304" pitchFamily="18" charset="0"/>
              </a:rPr>
              <a:t> </a:t>
            </a:r>
            <a:endParaRPr lang="fr-CA" sz="1600" dirty="0">
              <a:effectLst/>
              <a:latin typeface="+mj-lt"/>
              <a:ea typeface="Calibri" panose="020F0502020204030204" pitchFamily="34" charset="0"/>
              <a:cs typeface="Times New Roman" panose="02020603050405020304" pitchFamily="18" charset="0"/>
            </a:endParaRPr>
          </a:p>
        </p:txBody>
      </p:sp>
      <p:pic>
        <p:nvPicPr>
          <p:cNvPr id="4"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8456707" y="4613231"/>
            <a:ext cx="1640557" cy="1416170"/>
          </a:xfrm>
          <a:prstGeom prst="rect">
            <a:avLst/>
          </a:prstGeom>
          <a:noFill/>
        </p:spPr>
      </p:pic>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10097264" y="4842626"/>
            <a:ext cx="1346095" cy="1186775"/>
          </a:xfrm>
          <a:prstGeom prst="rect">
            <a:avLst/>
          </a:prstGeom>
          <a:noFill/>
        </p:spPr>
      </p:pic>
      <p:pic>
        <p:nvPicPr>
          <p:cNvPr id="6" name="Picture 2" descr="Image result for check and x clipart"/>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377914" y="721794"/>
            <a:ext cx="555300" cy="53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08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604f8cdb4330375a30a7751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5674</TotalTime>
  <Words>1043</Words>
  <Application>Microsoft Office PowerPoint</Application>
  <PresentationFormat>Widescreen</PresentationFormat>
  <Paragraphs>149</Paragraphs>
  <Slides>18</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Georgia</vt:lpstr>
      <vt:lpstr>Times New Roman</vt:lpstr>
      <vt:lpstr>Wingdings</vt:lpstr>
      <vt:lpstr>Office Theme</vt:lpstr>
      <vt:lpstr>think-cell Slide</vt:lpstr>
      <vt:lpstr>Démystifier le Milieu de travail GC </vt:lpstr>
      <vt:lpstr>À propos du présent document</vt:lpstr>
      <vt:lpstr>PowerPoint Presentation</vt:lpstr>
      <vt:lpstr>Milieu de travail GC est une initiative visant à réduire la superficie des locaux</vt:lpstr>
      <vt:lpstr>Le télétravail est une exigence du Milieu de travail GC </vt:lpstr>
      <vt:lpstr> La solution de conception du Milieu de travail GC concerne seulement les bureaux partagés  </vt:lpstr>
      <vt:lpstr>Les employés doivent souvent se déplacer pendant la journée de travail</vt:lpstr>
      <vt:lpstr>Les employés doivent arriver tôt s’ils veulent avoir un bureau</vt:lpstr>
      <vt:lpstr>Les gestionnaires ne peuvent pas superviser leurs employés s’ils ne peuvent les voir</vt:lpstr>
      <vt:lpstr>Milieu de travail GC est un concept ouvert où personne n’obtient de bureau</vt:lpstr>
      <vt:lpstr>La conception du Milieu de travail GC est axée sur la collaboration</vt:lpstr>
      <vt:lpstr>PowerPoint Presentation</vt:lpstr>
      <vt:lpstr>Les cadres ont besoin d’un bureau fermé</vt:lpstr>
      <vt:lpstr>PowerPoint Presentation</vt:lpstr>
      <vt:lpstr>Complexité du travail ciblé</vt:lpstr>
      <vt:lpstr>Bien-être des employés</vt:lpstr>
      <vt:lpstr>Priorités du gouvernement du Canada – Inclusion et accessibilité</vt:lpstr>
      <vt:lpstr>Pour toute question ou commentaire, veuillez communiquer avec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Isabelle Dupel</cp:lastModifiedBy>
  <cp:revision>315</cp:revision>
  <dcterms:created xsi:type="dcterms:W3CDTF">2018-01-23T15:59:12Z</dcterms:created>
  <dcterms:modified xsi:type="dcterms:W3CDTF">2021-03-15T16:35:39Z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-1947578479</vt:i4>
  </property>
  <property fmtid="{D5CDD505-2E9C-101B-9397-08002B2CF9AE}" pid="3" name="_NewReviewCycle">
    <vt:lpwstr/>
  </property>
  <property fmtid="{D5CDD505-2E9C-101B-9397-08002B2CF9AE}" pid="4" name="_EmailSubject">
    <vt:lpwstr>Translation request, ASAP but not urgent</vt:lpwstr>
  </property>
  <property fmtid="{D5CDD505-2E9C-101B-9397-08002B2CF9AE}" pid="5" name="_AuthorEmail">
    <vt:lpwstr>Sarah.Potvin@tpsgc-pwgsc.gc.ca</vt:lpwstr>
  </property>
  <property fmtid="{D5CDD505-2E9C-101B-9397-08002B2CF9AE}" pid="6" name="_AuthorEmailDisplayName">
    <vt:lpwstr>Sarah Potvin</vt:lpwstr>
  </property>
</Properties>
</file>