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83" r:id="rId2"/>
    <p:sldId id="436" r:id="rId3"/>
    <p:sldId id="437" r:id="rId4"/>
    <p:sldId id="438" r:id="rId5"/>
    <p:sldId id="439" r:id="rId6"/>
    <p:sldId id="440" r:id="rId7"/>
    <p:sldId id="415" r:id="rId8"/>
    <p:sldId id="441" r:id="rId9"/>
    <p:sldId id="442" r:id="rId10"/>
    <p:sldId id="431" r:id="rId11"/>
    <p:sldId id="420" r:id="rId12"/>
    <p:sldId id="443" r:id="rId13"/>
    <p:sldId id="426" r:id="rId14"/>
    <p:sldId id="419" r:id="rId15"/>
    <p:sldId id="432" r:id="rId16"/>
    <p:sldId id="446" r:id="rId17"/>
    <p:sldId id="427" r:id="rId18"/>
    <p:sldId id="422" r:id="rId19"/>
    <p:sldId id="445" r:id="rId20"/>
    <p:sldId id="434" r:id="rId21"/>
    <p:sldId id="423" r:id="rId22"/>
    <p:sldId id="444"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e Whitmore" initials="JW" lastIdx="8" clrIdx="6">
    <p:extLst>
      <p:ext uri="{19B8F6BF-5375-455C-9EA6-DF929625EA0E}">
        <p15:presenceInfo xmlns:p15="http://schemas.microsoft.com/office/powerpoint/2012/main" userId="S-1-5-21-1060284298-1214440339-682003330-66776" providerId="AD"/>
      </p:ext>
    </p:extLst>
  </p:cmAuthor>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53F"/>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60804" autoAdjust="0"/>
  </p:normalViewPr>
  <p:slideViewPr>
    <p:cSldViewPr snapToGrid="0" snapToObjects="1">
      <p:cViewPr varScale="1">
        <p:scale>
          <a:sx n="42" d="100"/>
          <a:sy n="42" d="100"/>
        </p:scale>
        <p:origin x="1744" y="48"/>
      </p:cViewPr>
      <p:guideLst>
        <p:guide orient="horz" pos="2160"/>
        <p:guide pos="3840"/>
      </p:guideLst>
    </p:cSldViewPr>
  </p:slideViewPr>
  <p:notesTextViewPr>
    <p:cViewPr>
      <p:scale>
        <a:sx n="1" d="1"/>
        <a:sy n="1" d="1"/>
      </p:scale>
      <p:origin x="0" y="0"/>
    </p:cViewPr>
  </p:notesTextViewPr>
  <p:sorterViewPr>
    <p:cViewPr>
      <p:scale>
        <a:sx n="66" d="100"/>
        <a:sy n="66" d="100"/>
      </p:scale>
      <p:origin x="0" y="-20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3/5/2021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3/5/2021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GCWORKPLACE GENERAL OFFICE REQUIREMENTS WORKSHOP</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Workshop 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Gather &amp; validate functional programming requirements for general office space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Workshop Format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person or virtually</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hours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participants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 to 20 participants, representatives from each program or functional group</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Recommended team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Plan to have 1 facilitator and 1 note taker attend the workshop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Overview</a:t>
            </a:r>
          </a:p>
          <a:p>
            <a:r>
              <a:rPr lang="en-CA" sz="1200" kern="1200" dirty="0" smtClean="0">
                <a:solidFill>
                  <a:schemeClr val="tx1"/>
                </a:solidFill>
                <a:effectLst/>
                <a:latin typeface="+mn-lt"/>
                <a:ea typeface="+mn-ea"/>
                <a:cs typeface="+mn-cs"/>
              </a:rPr>
              <a:t>The purpose of this workshop is to further define, confirm and clarify the requirements captured in the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workstyles survey to: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&amp; validate the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work styles survey results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Map out key business processes and activities performed in the space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Determine critical dependencies (</a:t>
            </a:r>
            <a:r>
              <a:rPr lang="en-US" sz="1200" kern="1200" dirty="0" err="1" smtClean="0">
                <a:solidFill>
                  <a:schemeClr val="tx1"/>
                </a:solidFill>
                <a:effectLst/>
                <a:latin typeface="+mn-lt"/>
                <a:ea typeface="+mn-ea"/>
                <a:cs typeface="+mn-cs"/>
              </a:rPr>
              <a:t>workpoints</a:t>
            </a:r>
            <a:r>
              <a:rPr lang="en-US" sz="1200" kern="1200" dirty="0" smtClean="0">
                <a:solidFill>
                  <a:schemeClr val="tx1"/>
                </a:solidFill>
                <a:effectLst/>
                <a:latin typeface="+mn-lt"/>
                <a:ea typeface="+mn-ea"/>
                <a:cs typeface="+mn-cs"/>
              </a:rPr>
              <a:t>, spaces and people)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 desired workplace experience (behaviors and feelings) of the future space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potential concerns and barriers to success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Material</a:t>
            </a:r>
            <a:r>
              <a:rPr lang="en-US" sz="1200" b="1" kern="1200" baseline="0" dirty="0" smtClean="0">
                <a:solidFill>
                  <a:schemeClr val="tx1"/>
                </a:solidFill>
                <a:effectLst/>
                <a:latin typeface="+mn-lt"/>
                <a:ea typeface="+mn-ea"/>
                <a:cs typeface="+mn-cs"/>
              </a:rPr>
              <a:t> Needed</a:t>
            </a:r>
          </a:p>
          <a:p>
            <a:pPr marL="228600" lvl="0" indent="-228600">
              <a:buFont typeface="+mj-lt"/>
              <a:buAutoNum type="arabicPeriod"/>
            </a:pPr>
            <a:r>
              <a:rPr lang="en-CA" sz="1200" kern="1200" dirty="0" smtClean="0">
                <a:solidFill>
                  <a:schemeClr val="tx1"/>
                </a:solidFill>
                <a:effectLst/>
                <a:latin typeface="+mn-lt"/>
                <a:ea typeface="+mn-ea"/>
                <a:cs typeface="+mn-cs"/>
              </a:rPr>
              <a:t>The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Work Styles Survey Report</a:t>
            </a:r>
          </a:p>
          <a:p>
            <a:pPr marL="228600" lvl="0" indent="-228600">
              <a:buFont typeface="+mj-lt"/>
              <a:buAutoNum type="arabicPeriod"/>
            </a:pPr>
            <a:r>
              <a:rPr lang="en-CA" sz="1200" kern="1200" dirty="0" smtClean="0">
                <a:solidFill>
                  <a:schemeClr val="tx1"/>
                </a:solidFill>
                <a:effectLst/>
                <a:latin typeface="+mn-lt"/>
                <a:ea typeface="+mn-ea"/>
                <a:cs typeface="+mn-cs"/>
              </a:rPr>
              <a:t>Tent cards</a:t>
            </a:r>
          </a:p>
          <a:p>
            <a:pPr marL="228600" lvl="0" indent="-228600">
              <a:buFont typeface="+mj-lt"/>
              <a:buAutoNum type="arabicPeriod"/>
            </a:pPr>
            <a:r>
              <a:rPr lang="en-CA" sz="1200" kern="1200" dirty="0" smtClean="0">
                <a:solidFill>
                  <a:schemeClr val="tx1"/>
                </a:solidFill>
                <a:effectLst/>
                <a:latin typeface="+mn-lt"/>
                <a:ea typeface="+mn-ea"/>
                <a:cs typeface="+mn-cs"/>
              </a:rPr>
              <a:t>A Parking Lot (whiteboard, virtual whiteboard or flipchart paper)</a:t>
            </a:r>
          </a:p>
          <a:p>
            <a:pPr marL="228600" lvl="0" indent="-228600">
              <a:buFont typeface="+mj-lt"/>
              <a:buAutoNum type="arabicPeriod"/>
            </a:pPr>
            <a:r>
              <a:rPr lang="en-CA" sz="1200" kern="1200" dirty="0" smtClean="0">
                <a:solidFill>
                  <a:schemeClr val="tx1"/>
                </a:solidFill>
                <a:effectLst/>
                <a:latin typeface="+mn-lt"/>
                <a:ea typeface="+mn-ea"/>
                <a:cs typeface="+mn-cs"/>
              </a:rPr>
              <a:t>Markers &amp; Post it notes or whiteboard or flipchart &amp; markers (in person only)</a:t>
            </a:r>
          </a:p>
          <a:p>
            <a:pPr marL="228600" lvl="0" indent="-228600">
              <a:buFont typeface="+mj-lt"/>
              <a:buAutoNum type="arabicPeriod"/>
            </a:pPr>
            <a:r>
              <a:rPr lang="en-CA" sz="1200" kern="1200" dirty="0" smtClean="0">
                <a:solidFill>
                  <a:schemeClr val="tx1"/>
                </a:solidFill>
                <a:effectLst/>
                <a:latin typeface="+mn-lt"/>
                <a:ea typeface="+mn-ea"/>
                <a:cs typeface="+mn-cs"/>
              </a:rPr>
              <a:t>Projector or LCD monitor (in person only)</a:t>
            </a:r>
          </a:p>
          <a:p>
            <a:pPr marL="228600" indent="-228600">
              <a:buFont typeface="+mj-lt"/>
              <a:buAutoNum type="arabicPeriod"/>
            </a:pPr>
            <a:r>
              <a:rPr lang="en-CA" sz="1200" kern="1200" dirty="0" smtClean="0">
                <a:solidFill>
                  <a:schemeClr val="tx1"/>
                </a:solidFill>
                <a:effectLst/>
                <a:latin typeface="+mn-lt"/>
                <a:ea typeface="+mn-ea"/>
                <a:cs typeface="+mn-cs"/>
              </a:rPr>
              <a:t>Video conference tool (audio &amp; video) (virtual only)</a:t>
            </a:r>
            <a:r>
              <a:rPr lang="en-CA" sz="1200" b="1" kern="1200" dirty="0" smtClean="0">
                <a:solidFill>
                  <a:schemeClr val="tx1"/>
                </a:solidFill>
                <a:effectLst/>
                <a:latin typeface="+mn-lt"/>
                <a:ea typeface="+mn-ea"/>
                <a:cs typeface="+mn-cs"/>
              </a:rPr>
              <a:t> </a:t>
            </a:r>
          </a:p>
          <a:p>
            <a:pPr marL="228600" indent="-228600">
              <a:buFont typeface="+mj-lt"/>
              <a:buAutoNum type="arabicPeriod"/>
            </a:pPr>
            <a:endParaRPr lang="fr-CA" sz="1200" b="1" kern="1200" dirty="0" smtClean="0">
              <a:solidFill>
                <a:schemeClr val="tx1"/>
              </a:solidFill>
              <a:effectLst/>
              <a:latin typeface="+mn-lt"/>
              <a:ea typeface="+mn-ea"/>
              <a:cs typeface="+mn-cs"/>
            </a:endParaRPr>
          </a:p>
          <a:p>
            <a:pPr marL="0" indent="0">
              <a:buFont typeface="+mj-lt"/>
              <a:buNone/>
            </a:pPr>
            <a:r>
              <a:rPr lang="fr-CA" sz="1200" b="1" kern="1200" dirty="0" err="1" smtClean="0">
                <a:solidFill>
                  <a:schemeClr val="tx1"/>
                </a:solidFill>
                <a:effectLst/>
                <a:latin typeface="+mn-lt"/>
                <a:ea typeface="+mn-ea"/>
                <a:cs typeface="+mn-cs"/>
              </a:rPr>
              <a:t>Preparation</a:t>
            </a:r>
            <a:r>
              <a:rPr lang="fr-CA" sz="1200" b="1" kern="1200" dirty="0" smtClean="0">
                <a:solidFill>
                  <a:schemeClr val="tx1"/>
                </a:solidFill>
                <a:effectLst/>
                <a:latin typeface="+mn-lt"/>
                <a:ea typeface="+mn-ea"/>
                <a:cs typeface="+mn-cs"/>
              </a:rPr>
              <a:t> for </a:t>
            </a:r>
            <a:r>
              <a:rPr lang="fr-CA" sz="1200" b="1" kern="1200" dirty="0" err="1" smtClean="0">
                <a:solidFill>
                  <a:schemeClr val="tx1"/>
                </a:solidFill>
                <a:effectLst/>
                <a:latin typeface="+mn-lt"/>
                <a:ea typeface="+mn-ea"/>
                <a:cs typeface="+mn-cs"/>
              </a:rPr>
              <a:t>your</a:t>
            </a:r>
            <a:r>
              <a:rPr lang="fr-CA" sz="1200" b="1" kern="1200" dirty="0" smtClean="0">
                <a:solidFill>
                  <a:schemeClr val="tx1"/>
                </a:solidFill>
                <a:effectLst/>
                <a:latin typeface="+mn-lt"/>
                <a:ea typeface="+mn-ea"/>
                <a:cs typeface="+mn-cs"/>
              </a:rPr>
              <a:t> session</a:t>
            </a:r>
          </a:p>
          <a:p>
            <a:pPr marL="228600" lvl="0" indent="-228600">
              <a:buFont typeface="+mj-lt"/>
              <a:buAutoNum type="arabicPeriod"/>
            </a:pPr>
            <a:r>
              <a:rPr lang="en-US" sz="1200" kern="1200" dirty="0" smtClean="0">
                <a:solidFill>
                  <a:schemeClr val="tx1"/>
                </a:solidFill>
                <a:effectLst/>
                <a:latin typeface="+mn-lt"/>
                <a:ea typeface="+mn-ea"/>
                <a:cs typeface="+mn-cs"/>
              </a:rPr>
              <a:t>Review the speaking</a:t>
            </a:r>
            <a:r>
              <a:rPr lang="en-US" sz="1200" kern="1200" baseline="0" dirty="0" smtClean="0">
                <a:solidFill>
                  <a:schemeClr val="tx1"/>
                </a:solidFill>
                <a:effectLst/>
                <a:latin typeface="+mn-lt"/>
                <a:ea typeface="+mn-ea"/>
                <a:cs typeface="+mn-cs"/>
              </a:rPr>
              <a:t> notes </a:t>
            </a:r>
            <a:r>
              <a:rPr lang="en-US" sz="1200" kern="1200" dirty="0" smtClean="0">
                <a:solidFill>
                  <a:schemeClr val="tx1"/>
                </a:solidFill>
                <a:effectLst/>
                <a:latin typeface="+mn-lt"/>
                <a:ea typeface="+mn-ea"/>
                <a:cs typeface="+mn-cs"/>
              </a:rPr>
              <a:t>and the PowerPoint presentation so that you can confidently deliver the material. This</a:t>
            </a:r>
            <a:r>
              <a:rPr lang="en-US" sz="1200" kern="1200" baseline="0" dirty="0" smtClean="0">
                <a:solidFill>
                  <a:schemeClr val="tx1"/>
                </a:solidFill>
                <a:effectLst/>
                <a:latin typeface="+mn-lt"/>
                <a:ea typeface="+mn-ea"/>
                <a:cs typeface="+mn-cs"/>
              </a:rPr>
              <a:t> is for </a:t>
            </a:r>
            <a:r>
              <a:rPr lang="en-US" sz="1200" kern="1200" dirty="0" smtClean="0">
                <a:solidFill>
                  <a:schemeClr val="tx1"/>
                </a:solidFill>
                <a:effectLst/>
                <a:latin typeface="+mn-lt"/>
                <a:ea typeface="+mn-ea"/>
                <a:cs typeface="+mn-cs"/>
              </a:rPr>
              <a:t>guidance only, adapt as required to suit your project and audience.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Read the business plan for the client department or agency on their website.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Read the survey results, the vision session report out, any project documents or requirements that have been provided by the client or PSPC.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Meet with the project team, coordinate with the change management lead about the engagement plan, the stakeholders to be included and key messages.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Work with PSPC and the client to determine how many workshops you will need to facilitate and if you will combine this workshop with the special purpose space workshop or not.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Update the cover page &amp; agenda to suit your project.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Update slide 6 with the project vision &amp; department &amp; agency values (the project team should be able to provide this information</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the survey results to create summary slides (slide 7), you may need more than one slide if there are unique groups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the survey results to document any inconsistencies, inconclusive results or questions that arise from the survey results.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the survey results to draft an activity based adjacency map on slide 14</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the survey results to update slide 15 to reflect the collaborative activities identified in the survey</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Adjust the timing on the agenda slide if you anticipate needing longer or shorter discussions on each section based on the survey results.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Prepare a “parking lot” in advance for questions that require more research, discussion or are covered in another workshop. Ensure it can be made visible to participants (virtually or in the room). When a question that cannot be addressed immediately is raised, “park it” by writing it on a post it or on the virtual whiteboard. Ensure to provide participants with the answers in a follow up communication.</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Provide tent cards which can be used for participants to identify their first name and the group/program they represent. This will allow you to save time by limiting introductions to the project team (as the participants likely know one another).  Consider preparing the tent cards in advance with participants name or, at minimum program/group</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Ask for the room to be available 30 mins before your workshop start time. </a:t>
            </a:r>
            <a:endParaRPr lang="en-CA"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Arrive early, set up technology, and distribute tent cards, markers &amp; sticky notes at each place.</a:t>
            </a:r>
          </a:p>
          <a:p>
            <a:pPr marL="228600" indent="-228600">
              <a:buFont typeface="+mj-lt"/>
              <a:buAutoNum type="arabicPeriod"/>
            </a:pPr>
            <a:endParaRPr lang="en-US" sz="1200" b="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ATELIER SUR LES EXIGENCES RELATIVES AUX LOCAUX À BUREAUX À VOCATION GÉNÉRALE DE MILIEU DE TRAVAIL GC</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de l’atelier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Rassembler et valider les exigences de programmation fonctionnelle pour les locaux à bureaux à vocation générale </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Format de l’atelier</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personne ou virtuellement</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Durée recommandée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4 heures</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Participants recommandés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Jusqu’à 20 participants, représentants de chaque programme ou groupe fonctionnel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Équipe recommandée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Prévoir la participation d’un animateur et d’un preneur de notes à l’atelier</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Aperçu</a:t>
            </a:r>
          </a:p>
          <a:p>
            <a:r>
              <a:rPr lang="fr-CA" sz="1200" kern="1200" dirty="0" smtClean="0">
                <a:solidFill>
                  <a:schemeClr val="tx1"/>
                </a:solidFill>
                <a:effectLst/>
                <a:latin typeface="+mn-lt"/>
                <a:ea typeface="+mn-ea"/>
                <a:cs typeface="+mn-cs"/>
              </a:rPr>
              <a:t>Le but de cet atelier est de mieux définir, confirmer et clarifier les exigences saisies dans le sondage sur les styles de travail de Milieu de travail GC en vue de ce qui suit :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examiner et valider les résultats du sondage sur les styles de travail de Milieu de travail GC;</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mettre en correspondance les principaux processus et activités opérationnelles réalisées dans les locaux;</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déterminer les dépendances essentielles (points de travail, espaces et personnes);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établir l’expérience de travail désirée (comportements et sentiments) des futurs locaux;</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discuter des préoccupations possibles et des obstacles à la réussite.</a:t>
            </a:r>
            <a:endParaRPr lang="en-CA" sz="1200" b="1" kern="1200" dirty="0" smtClean="0">
              <a:solidFill>
                <a:schemeClr val="tx1"/>
              </a:solidFill>
              <a:effectLst/>
              <a:latin typeface="+mn-lt"/>
              <a:ea typeface="+mn-ea"/>
              <a:cs typeface="+mn-cs"/>
            </a:endParaRPr>
          </a:p>
          <a:p>
            <a:pPr marL="0" indent="0">
              <a:buFont typeface="+mj-lt"/>
              <a:buNone/>
            </a:pPr>
            <a:endParaRPr lang="fr-CA" sz="1200" b="0" kern="1200" dirty="0" smtClean="0">
              <a:solidFill>
                <a:schemeClr val="tx1"/>
              </a:solidFill>
              <a:effectLst/>
              <a:latin typeface="+mn-lt"/>
              <a:ea typeface="+mn-ea"/>
              <a:cs typeface="+mn-cs"/>
            </a:endParaRPr>
          </a:p>
          <a:p>
            <a:pPr marL="0" indent="0">
              <a:buFont typeface="+mj-lt"/>
              <a:buNone/>
            </a:pPr>
            <a:r>
              <a:rPr lang="fr-CA" sz="1200" b="1" kern="1200" dirty="0" err="1" smtClean="0">
                <a:solidFill>
                  <a:schemeClr val="tx1"/>
                </a:solidFill>
                <a:effectLst/>
                <a:latin typeface="+mn-lt"/>
                <a:ea typeface="+mn-ea"/>
                <a:cs typeface="+mn-cs"/>
              </a:rPr>
              <a:t>Materiel</a:t>
            </a:r>
            <a:r>
              <a:rPr lang="fr-CA" sz="1200" b="1" kern="1200" baseline="0" dirty="0" smtClean="0">
                <a:solidFill>
                  <a:schemeClr val="tx1"/>
                </a:solidFill>
                <a:effectLst/>
                <a:latin typeface="+mn-lt"/>
                <a:ea typeface="+mn-ea"/>
                <a:cs typeface="+mn-cs"/>
              </a:rPr>
              <a:t> nécessaire</a:t>
            </a:r>
          </a:p>
          <a:p>
            <a:pPr marL="228600" lvl="0" indent="-228600">
              <a:buFont typeface="+mj-lt"/>
              <a:buAutoNum type="arabicPeriod"/>
            </a:pPr>
            <a:r>
              <a:rPr lang="fr-CA" sz="1200" kern="1200" dirty="0" smtClean="0">
                <a:solidFill>
                  <a:schemeClr val="tx1"/>
                </a:solidFill>
                <a:effectLst/>
                <a:latin typeface="+mn-lt"/>
                <a:ea typeface="+mn-ea"/>
                <a:cs typeface="+mn-cs"/>
              </a:rPr>
              <a:t>Rapport du sondage sur les styles de travail de Milieu de travail GC</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Chevalets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Questions en suspens (tableau blanc, tableau blanc virtuel ou tableau à feuilles mobiles)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Marqueurs et papillons adhésifs ou tableau blanc ou tableau à feuilles mobiles et marqueurs (en personne seulement)</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Projecteur ou écran ACL (en personne seulement)</a:t>
            </a:r>
            <a:endParaRPr lang="en-CA" sz="1200" kern="1200" dirty="0" smtClean="0">
              <a:solidFill>
                <a:schemeClr val="tx1"/>
              </a:solidFill>
              <a:effectLst/>
              <a:latin typeface="+mn-lt"/>
              <a:ea typeface="+mn-ea"/>
              <a:cs typeface="+mn-cs"/>
            </a:endParaRPr>
          </a:p>
          <a:p>
            <a:pPr marL="228600" indent="-228600">
              <a:buFont typeface="+mj-lt"/>
              <a:buAutoNum type="arabicPeriod"/>
            </a:pPr>
            <a:r>
              <a:rPr lang="fr-CA" sz="1200" kern="1200" dirty="0" smtClean="0">
                <a:solidFill>
                  <a:schemeClr val="tx1"/>
                </a:solidFill>
                <a:effectLst/>
                <a:latin typeface="+mn-lt"/>
                <a:ea typeface="+mn-ea"/>
                <a:cs typeface="+mn-cs"/>
              </a:rPr>
              <a:t>Outil de vidéoconférence (audio et vidéo) [virtuel seulement]</a:t>
            </a:r>
            <a:r>
              <a:rPr lang="fr-CA" sz="1200" b="1" kern="1200" dirty="0" smtClean="0">
                <a:solidFill>
                  <a:schemeClr val="tx1"/>
                </a:solidFill>
                <a:effectLst/>
                <a:latin typeface="+mn-lt"/>
                <a:ea typeface="+mn-ea"/>
                <a:cs typeface="+mn-cs"/>
              </a:rPr>
              <a:t> </a:t>
            </a:r>
          </a:p>
          <a:p>
            <a:pPr marL="228600" indent="-228600">
              <a:buFont typeface="+mj-lt"/>
              <a:buAutoNum type="arabicPeriod"/>
            </a:pPr>
            <a:endParaRPr lang="fr-CA" sz="1200" b="1" kern="1200" dirty="0" smtClean="0">
              <a:solidFill>
                <a:schemeClr val="tx1"/>
              </a:solidFill>
              <a:effectLst/>
              <a:latin typeface="+mn-lt"/>
              <a:ea typeface="+mn-ea"/>
              <a:cs typeface="+mn-cs"/>
            </a:endParaRPr>
          </a:p>
          <a:p>
            <a:pPr marL="0" indent="0">
              <a:buFont typeface="+mj-lt"/>
              <a:buNone/>
            </a:pPr>
            <a:r>
              <a:rPr lang="fr-CA" sz="1200" b="1" kern="1200" dirty="0" smtClean="0">
                <a:solidFill>
                  <a:schemeClr val="tx1"/>
                </a:solidFill>
                <a:effectLst/>
                <a:latin typeface="+mn-lt"/>
                <a:ea typeface="+mn-ea"/>
                <a:cs typeface="+mn-cs"/>
              </a:rPr>
              <a:t>Préparation de votre séance</a:t>
            </a:r>
          </a:p>
          <a:p>
            <a:pPr marL="228600" lvl="0" indent="-228600">
              <a:buFont typeface="+mj-lt"/>
              <a:buAutoNum type="arabicPeriod"/>
            </a:pPr>
            <a:r>
              <a:rPr lang="fr-CA" sz="1200" kern="1200" dirty="0" smtClean="0">
                <a:solidFill>
                  <a:schemeClr val="tx1"/>
                </a:solidFill>
                <a:effectLst/>
                <a:latin typeface="+mn-lt"/>
                <a:ea typeface="+mn-ea"/>
                <a:cs typeface="+mn-cs"/>
              </a:rPr>
              <a:t>Passez en revue les notes d’allocution et l'exposé </a:t>
            </a:r>
            <a:r>
              <a:rPr lang="fr-CA" sz="1200" i="1" kern="1200" dirty="0" smtClean="0">
                <a:solidFill>
                  <a:schemeClr val="tx1"/>
                </a:solidFill>
                <a:effectLst/>
                <a:latin typeface="+mn-lt"/>
                <a:ea typeface="+mn-ea"/>
                <a:cs typeface="+mn-cs"/>
              </a:rPr>
              <a:t>PowerPoint</a:t>
            </a:r>
            <a:r>
              <a:rPr lang="fr-CA" sz="1200" kern="1200" dirty="0" smtClean="0">
                <a:solidFill>
                  <a:schemeClr val="tx1"/>
                </a:solidFill>
                <a:effectLst/>
                <a:latin typeface="+mn-lt"/>
                <a:ea typeface="+mn-ea"/>
                <a:cs typeface="+mn-cs"/>
              </a:rPr>
              <a:t> afin d’être en mesure de présenter le matériel en toute confiance. Ceci est à titre indicatif seulement et peut être adapté</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au besoin pour convenir à votre projet et à votre auditoire.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Lisez le plan d’activités du ministère ou de l’organisme client sur son site Web.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Lisez les résultats du sondage, le rapport de la séance sur la vision, les documents connexes du projet ou les exigences qui ont été fournis par le client ou Services publics et Approvisionnement Canada (SPAC).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Rencontrez l’équipe de projet, assurez la coordination avec le responsable de la gestion du changement au sujet du plan de mobilisation, des intervenants à inclure et des messages clés.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Travaillez de concert avec SPAC et le client pour déterminer combien d’ateliers vous devrez animer et si vous combinerez cet atelier avec l’atelier sur les locaux à usage particulier ou non.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Mettez à jour la page couverture et l’ordre du jour en fonction de votre projet.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Mettez à jour le transparent 6 en insérant la vision du projet et les valeurs du ministère et de l’organisme (l’équipe de projet devrait être en mesure de fournir ces renseignements).</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Utilisez les résultats du sondage pour créer des transparents sommaires (transparent 7); vous pourriez avoir besoin de plus d’un transparent s’il y a des groupes uniques.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Utilisez les résultats du sondage pour consigner toute incohérence, tout résultat non concluant ou toute question découlant des résultats du sondage.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Utilisez les résultats du sondage pour dresser une carte de contiguïté basée sur les activités sur le transparent 14.</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Utilisez les résultats du sondage pour mettre à jour le transparent 15 afin de refléter les activités de collaboration relevées dans le sondage.</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Modifiez le calendrier sur le transparent de l’ordre du jour si vous prévoyez avoir besoin de discussions plus longues ou plus courtes sur chaque section en fonction des résultats du sondage. </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Préparez à l’avance un espace pour les questions en suspens qui nécessitent des recherches ou des discussions plus approfondies ou qui sont abordées dans un autre atelier. Assurez-vous qu’il peut être rendu visible par les participants (virtuellement ou dans la salle). Lorsqu’une question qui ne peut être traitée immédiatement est soulevée, « garez-la » en l’écrivant sur un papillon adhésif ou sur le tableau blanc virtuel. Assurez‑vous de fournir les réponses aux participants dans une communication de suivi.</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Fournissez des chevalets qui peuvent être utilisés par les participants pour indiquer leur prénom et le groupe/programme qu’ils représentent. Cela vous permettra de gagner du temps en limitant les présentations à l’équipe du projet (puisque les participants se connaissent probablement). Envisagez de préparer les chevalets à l’avance en y inscrivant le nom des participants ou, au minimum, le nom du programme ou du groupe.</a:t>
            </a:r>
            <a:endParaRPr lang="en-CA" sz="1200" kern="1200" dirty="0" smtClean="0">
              <a:solidFill>
                <a:schemeClr val="tx1"/>
              </a:solidFill>
              <a:effectLst/>
              <a:latin typeface="+mn-lt"/>
              <a:ea typeface="+mn-ea"/>
              <a:cs typeface="+mn-cs"/>
            </a:endParaRPr>
          </a:p>
          <a:p>
            <a:pPr marL="228600" lvl="0" indent="-228600">
              <a:buFont typeface="+mj-lt"/>
              <a:buAutoNum type="arabicPeriod"/>
            </a:pPr>
            <a:r>
              <a:rPr lang="fr-CA" sz="1200" kern="1200" dirty="0" smtClean="0">
                <a:solidFill>
                  <a:schemeClr val="tx1"/>
                </a:solidFill>
                <a:effectLst/>
                <a:latin typeface="+mn-lt"/>
                <a:ea typeface="+mn-ea"/>
                <a:cs typeface="+mn-cs"/>
              </a:rPr>
              <a:t>Demandez que la salle soit libre 30 minutes avant le début de votre atelier. </a:t>
            </a:r>
            <a:endParaRPr lang="en-CA" sz="1200" kern="1200" dirty="0" smtClean="0">
              <a:solidFill>
                <a:schemeClr val="tx1"/>
              </a:solidFill>
              <a:effectLst/>
              <a:latin typeface="+mn-lt"/>
              <a:ea typeface="+mn-ea"/>
              <a:cs typeface="+mn-cs"/>
            </a:endParaRPr>
          </a:p>
          <a:p>
            <a:pPr marL="228600" indent="-228600">
              <a:buFont typeface="+mj-lt"/>
              <a:buAutoNum type="arabicPeriod"/>
            </a:pPr>
            <a:r>
              <a:rPr lang="fr-CA" sz="1200" kern="1200" dirty="0" smtClean="0">
                <a:solidFill>
                  <a:schemeClr val="tx1"/>
                </a:solidFill>
                <a:effectLst/>
                <a:latin typeface="+mn-lt"/>
                <a:ea typeface="+mn-ea"/>
                <a:cs typeface="+mn-cs"/>
              </a:rPr>
              <a:t>Arrivez tôt, installez les appareils technologiques et distribuez des chevalets, des marqueurs et des notes autocollantes à chaque emplacement.</a:t>
            </a: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dirty="0" smtClean="0"/>
          </a:p>
          <a:p>
            <a:r>
              <a:rPr lang="en-US" sz="1200" b="1" kern="1200" dirty="0" smtClean="0">
                <a:solidFill>
                  <a:schemeClr val="tx1"/>
                </a:solidFill>
                <a:effectLst/>
                <a:latin typeface="+mn-lt"/>
                <a:ea typeface="+mn-ea"/>
                <a:cs typeface="+mn-cs"/>
              </a:rPr>
              <a:t>WORKPLACE EXPERIENCE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17 - 20</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define the workplace experience we want to create in the new space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Space invokes feeling and cues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and we want to create a space that supports the desired behaviors and reflects the type of workspace that reflects your department &amp; program.</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b="1" kern="1200" dirty="0" smtClean="0">
                <a:solidFill>
                  <a:schemeClr val="tx1"/>
                </a:solidFill>
                <a:effectLst/>
                <a:latin typeface="+mn-lt"/>
                <a:ea typeface="+mn-ea"/>
                <a:cs typeface="+mn-cs"/>
              </a:rPr>
              <a:t>Slide 17 –</a:t>
            </a:r>
            <a:r>
              <a:rPr lang="en-CA" sz="1200" kern="1200" dirty="0" smtClean="0">
                <a:solidFill>
                  <a:schemeClr val="tx1"/>
                </a:solidFill>
                <a:effectLst/>
                <a:latin typeface="+mn-lt"/>
                <a:ea typeface="+mn-ea"/>
                <a:cs typeface="+mn-cs"/>
              </a:rPr>
              <a:t> (animation, 4 clicks) Share the 4 pictures and discuss the feelings we get and the behaviours they cue for us when we look at them i.e. structured and rigid, open and bright, bright and fun, listen attentively, be quiet, be loud etc.  </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Slide 18 - </a:t>
            </a:r>
            <a:r>
              <a:rPr lang="en-CA" sz="1200" kern="1200" dirty="0" smtClean="0">
                <a:solidFill>
                  <a:schemeClr val="tx1"/>
                </a:solidFill>
                <a:effectLst/>
                <a:latin typeface="+mn-lt"/>
                <a:ea typeface="+mn-ea"/>
                <a:cs typeface="+mn-cs"/>
              </a:rPr>
              <a:t>Have each person list on sticky notes what behaviours they want to support and what do they want people to feel in the space.  Group sticky notes with similar behaviours and feelings together to look for similarities and differences.</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Slide 19</a:t>
            </a:r>
            <a:r>
              <a:rPr lang="en-CA"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Is there anything that we know will likely change over the next five years that might change the way we need to work in our space in the future? For example, new technology, legislation or other… Record responses on a whiteboard, flipchart or sticky notes. Probe as required about the changes and what spaces may become irrelevant, be different or new spaces that could be required so that you can build flexibility for those future needs into the plan.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Slide 20 – </a:t>
            </a:r>
            <a:r>
              <a:rPr lang="en-CA" sz="1200" kern="1200" dirty="0" smtClean="0">
                <a:solidFill>
                  <a:schemeClr val="tx1"/>
                </a:solidFill>
                <a:effectLst/>
                <a:latin typeface="+mn-lt"/>
                <a:ea typeface="+mn-ea"/>
                <a:cs typeface="+mn-cs"/>
              </a:rPr>
              <a:t>Ask participants to share any features they have seen in other workplaces that would benefit their team. Ask them to articulate why it is important to their work. Remind them that there are reasonable limits to be considered if the ideas are extravagant.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 you want the workplace experience to be? Why? </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EXPÉRIENCE AU TRAVAIL </a:t>
            </a:r>
            <a:endParaRPr lang="en-CA" sz="1200" b="1" kern="1200" dirty="0" smtClean="0">
              <a:solidFill>
                <a:schemeClr val="tx1"/>
              </a:solidFill>
              <a:effectLst/>
              <a:latin typeface="+mn-lt"/>
              <a:ea typeface="+mn-ea"/>
              <a:cs typeface="+mn-cs"/>
            </a:endParaRPr>
          </a:p>
          <a:p>
            <a:endParaRPr lang="en-US" dirty="0" smtClean="0"/>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17-20</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Définir l’expérience de travail que nous voulons créer dans les nouveaux locaux</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L’espace invoque les sentiments et suscite les comportements, et nous voulons créer des locaux qui appuient les comportements désirés et qui rendent compte du type d’espace de travail qui reflète votre ministère et votre programme.</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b="1" kern="1200" dirty="0" smtClean="0">
                <a:solidFill>
                  <a:schemeClr val="tx1"/>
                </a:solidFill>
                <a:effectLst/>
                <a:latin typeface="+mn-lt"/>
                <a:ea typeface="+mn-ea"/>
                <a:cs typeface="+mn-cs"/>
              </a:rPr>
              <a:t>Transparent 17 –</a:t>
            </a:r>
            <a:r>
              <a:rPr lang="fr-CA" sz="1200" kern="1200" dirty="0" smtClean="0">
                <a:solidFill>
                  <a:schemeClr val="tx1"/>
                </a:solidFill>
                <a:effectLst/>
                <a:latin typeface="+mn-lt"/>
                <a:ea typeface="+mn-ea"/>
                <a:cs typeface="+mn-cs"/>
              </a:rPr>
              <a:t> (animation, 4 clics) Montrez les quatre photos et discutez des sentiments que nous ressentons et des comportements qu’elles nous indiquent lorsque nous les regardons : structuré et rigide, ouvert et lumineux, brillant et amusant, écoute attentive, silence, bruit etc.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18 – </a:t>
            </a:r>
            <a:r>
              <a:rPr lang="fr-CA" sz="1200" kern="1200" dirty="0" smtClean="0">
                <a:solidFill>
                  <a:schemeClr val="tx1"/>
                </a:solidFill>
                <a:effectLst/>
                <a:latin typeface="+mn-lt"/>
                <a:ea typeface="+mn-ea"/>
                <a:cs typeface="+mn-cs"/>
              </a:rPr>
              <a:t>Demandez à chaque personne d’inscrire sur des notes autocollantes les comportements qu’elle veut appuyer et ce qu’elle veut que les gens ressentent dans les locaux. Regroupez les notes autocollantes ayant des comportements et des sentiments semblables pour rechercher les similitudes et les différences.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19</a:t>
            </a:r>
            <a:r>
              <a:rPr lang="fr-CA" sz="1200" kern="1200" dirty="0" smtClean="0">
                <a:solidFill>
                  <a:schemeClr val="tx1"/>
                </a:solidFill>
                <a:effectLst/>
                <a:latin typeface="+mn-lt"/>
                <a:ea typeface="+mn-ea"/>
                <a:cs typeface="+mn-cs"/>
              </a:rPr>
              <a:t> – 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quelque chose qui, à notre connaissance, va probablement changer au cours des cinq prochaines années et qui pourrait modifier notre façon de travailler dans nos locaux à l’avenir? Par exemple, une nouvelle technologie, une nouvelle loi ou quelque chose d’autre. Inscrivez les réponses sur un tableau blanc, un tableau à feuilles mobiles ou des notes autocollantes. Renseignez-vous au besoin sur les changements et les locaux qui pourraient devenir non pertinents, les locaux différents ou nouveaux qui pourraient être nécessaires pour que vous puissiez intégrer dans le plan la souplesse nécessaire pour répondre à ces besoins futurs.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20 – </a:t>
            </a:r>
            <a:r>
              <a:rPr lang="fr-CA" sz="1200" kern="1200" dirty="0" smtClean="0">
                <a:solidFill>
                  <a:schemeClr val="tx1"/>
                </a:solidFill>
                <a:effectLst/>
                <a:latin typeface="+mn-lt"/>
                <a:ea typeface="+mn-ea"/>
                <a:cs typeface="+mn-cs"/>
              </a:rPr>
              <a:t>Demandez aux participants de donner les caractéristiques qu’ils ont vues dans d’autres milieux de travail et qui pourraient profiter à leur équipe. Demandez-leur d’expliquer pourquoi c’est important pour leur travail. Rappelez-leur qu’il y a des limites raisonnables à prendre en compte si les idées sont extravagantes.</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Quelle serait l’ambiance de travail idéal pour vous? Pourquoi? </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68638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93631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dirty="0"/>
          </a:p>
        </p:txBody>
      </p:sp>
    </p:spTree>
    <p:extLst>
      <p:ext uri="{BB962C8B-B14F-4D97-AF65-F5344CB8AC3E}">
        <p14:creationId xmlns:p14="http://schemas.microsoft.com/office/powerpoint/2010/main" val="1369516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dirty="0" smtClean="0"/>
          </a:p>
          <a:p>
            <a:r>
              <a:rPr lang="en-US" sz="1200" b="1" kern="1200" dirty="0" smtClean="0">
                <a:solidFill>
                  <a:schemeClr val="tx1"/>
                </a:solidFill>
                <a:effectLst/>
                <a:latin typeface="+mn-lt"/>
                <a:ea typeface="+mn-ea"/>
                <a:cs typeface="+mn-cs"/>
              </a:rPr>
              <a:t>CONCERNS &amp; BARRIERS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21</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determine key concerns or barriers that may impact the success of this project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Now we want to talk about barriers or concerns about the space. We know you might have concerns about telework policies or technology, but we really want to focus on the challenges you face with the space (for example, not enough meeting rooms of the right size)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want to hear your key concerns, key concerns of your team, and any concerns you feel will be shared across all employees (general employee population). </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Write down responses about what is getting in the way – any obstacles or barriers that exist today. Solicit input on what could be a problem in the future (too loud, not enough meeting rooms, etc.).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Look for similarities to barriers &amp; obstacles.  Are these across the board, or are they limited to a few employees or teams?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Review the responses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are the concerns/obstacles that can be solved by space?</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What might be solved by behaviour? (these should be referred to the project team and change management lead)</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PRÉOCCUPATIONS ET OBSTACLES</a:t>
            </a:r>
            <a:endParaRPr lang="en-CA" sz="1200" b="1" kern="1200" dirty="0" smtClean="0">
              <a:solidFill>
                <a:schemeClr val="tx1"/>
              </a:solidFill>
              <a:effectLst/>
              <a:latin typeface="+mn-lt"/>
              <a:ea typeface="+mn-ea"/>
              <a:cs typeface="+mn-cs"/>
            </a:endParaRPr>
          </a:p>
          <a:p>
            <a:endParaRPr lang="en-US" dirty="0" smtClean="0"/>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21</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Déterminer les préoccupations ou obstacles principaux qui peuvent avoir une incidence sur la réussite de ce projet</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Nous allons maintenant parler des obstacles ou des préoccupations concernant les locaux. Nous savons que vous pourriez avoir des préoccupations au sujet des politiques ou de la technologie du télétravail, mais nous voulons vraiment nous concentrer sur les enjeux auxquels vous êtes confrontés en ce qui a trait aux locaux (par exemple, pas assez de salles de réunion de la bonne taille).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voulons connaître vos principales préoccupations, celles de votre équipe et celles de tous vos employés (employés en général). </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Notez les réponses sur ce qui se met en travers de votre chemin, sur tous les obstacles ou barrières qui existent aujourd’hui. Sollicitez des commentaires sur ce qui pourrait être un problème à l’avenir (trop de bruit, pas assez de salles de réunion, etc.).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Recherchez les similitudes entre les barrières et les obstacles. S’agit-il de barrières générales, ou sont-elles limitées à un petit nombre d’employés ou d’équipes?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Passez les réponses en revue.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Quels sont les préoccupations/obstacles que l’on peut résoudre au moyen des locaux?</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Qu'est-ce qu’on pourrait résoudre par le comportement? (Ces aspects doivent être transmis à l’équipe de projet et au responsable de la gestion du changement.)</a:t>
            </a:r>
            <a:endParaRPr lang="en-CA"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324634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fr-CA" dirty="0" smtClean="0"/>
          </a:p>
          <a:p>
            <a:r>
              <a:rPr lang="en-US" sz="1200" b="1" kern="1200" dirty="0" smtClean="0">
                <a:solidFill>
                  <a:schemeClr val="tx1"/>
                </a:solidFill>
                <a:effectLst/>
                <a:latin typeface="+mn-lt"/>
                <a:ea typeface="+mn-ea"/>
                <a:cs typeface="+mn-cs"/>
              </a:rPr>
              <a:t>CLOSING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22</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close the workshop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We’ve come to the end of our workshop. I want to thank you all for your participation and time. It was a pleasure for us to work with you directly and I am confident that with all the valuable information you have shared with us today, we will design a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for your team that will really support the way you work.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we go, let’s review the items in the parking lot.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Great, from here [outline next steps and when they will be brought back together, who will set it up and approximate timeline]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Review the list of items in the parking lot, identify any takeaways and who will follow up on them. Identify anyone who is providing follow up reference material.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Ask participants to leave extra material on the table to be collected. </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Remove all workshop material, reset the room. </a:t>
            </a:r>
            <a:endParaRPr lang="en-CA" sz="1200" b="1" kern="1200" dirty="0" smtClean="0">
              <a:solidFill>
                <a:schemeClr val="tx1"/>
              </a:solidFill>
              <a:effectLst/>
              <a:latin typeface="+mn-lt"/>
              <a:ea typeface="+mn-ea"/>
              <a:cs typeface="+mn-cs"/>
            </a:endParaRPr>
          </a:p>
          <a:p>
            <a:endParaRPr lang="fr-CA" dirty="0" smtClean="0"/>
          </a:p>
          <a:p>
            <a:r>
              <a:rPr lang="fr-CA" sz="1200" b="1" kern="1200" dirty="0" smtClean="0">
                <a:solidFill>
                  <a:schemeClr val="tx1"/>
                </a:solidFill>
                <a:effectLst/>
                <a:latin typeface="+mn-lt"/>
                <a:ea typeface="+mn-ea"/>
                <a:cs typeface="+mn-cs"/>
              </a:rPr>
              <a:t>CLÔTURE</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22</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Clore l’atelier </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Nous sommes arrivés à la fin de notre atelier. Je tiens à vous remercier tous et toutes de votre participation et du temps que vous y avez consacré. Ce fut un plaisir pour nous de travailler directement avec vous et je suis certain qu’avec toute l’information précieuse que vous nous avez communiquée aujourd’hui, nous concevrons pour votre équipe un Milieu de travail GC qui soutiendra vraiment votre façon de travailler.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Avant de partir, passons rapidement en revue les questions en suspens.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Excellent; à partir d’ici [décrivez les prochaines étapes et quand les participants seront rassemblés, qui les mettra en place, et l’heure approximative].</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Passez en revue la liste des questions en suspens, faites ressortir les leçons à retenir et indiquez qui en fera le suivi. Identifiez toute personne qui fournit des documents de référence aux fins de suivi.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Demandez aux participants de laisser le matériel supplémentaire sur la table pour y être ramassé.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Enlevez tout le matériel de la salle de l’atelier, et remettez la salle dans son état initial. </a:t>
            </a:r>
            <a:endParaRPr lang="en-CA" sz="1200" b="1"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90901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INTRODUCTION AND PURPOSE OF THIS WORKSHOP</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2 - 6</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share the purpose of the workshop, manage participants expectations about the outcomes of the workshop</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Workshop PowerPoint presentation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US" sz="1200" kern="1200" dirty="0" smtClean="0">
                <a:solidFill>
                  <a:schemeClr val="tx1"/>
                </a:solidFill>
                <a:effectLst/>
                <a:latin typeface="+mn-lt"/>
                <a:ea typeface="+mn-ea"/>
                <a:cs typeface="+mn-cs"/>
              </a:rPr>
              <a:t>Allow the host (PSPC or client lead) to open the meeting.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Introduce yourself and any other project team members who are in the room. Invite participants to write their first name &amp; program/group on the tent cards if they are not prepared in advance. Let them know that knowing who they represent is important to accurately capturing the information.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workshop is a follow-up to the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Workstyles survey which was issued in [month], We will take a deeper dive into the results.  We will validate the results we received and explore some topics in greater detail. The objective is for the design team to gain a greater understanding of the work you do, to help us design a </a:t>
            </a:r>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that really support the way you work.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Explain the benefits of early engagement &amp; user centered approach to designing an activity based workplace. Provide a “lay person” explanation of functional programming (i.e. requirements gathering).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Revisit the project vision &amp; the department/agency values or guiding principles as a reminder of the mindset to approach the workshop with.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everyone understand the outcome of our workshop today?  Is there anything else you feel would be important for us to consider while working through the activities today?</a:t>
            </a:r>
          </a:p>
          <a:p>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INTRODUCTION ET BUT DE CET ATELIER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2-6</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Communiquer le but de l’atelier et gérer les attentes des participants concernant les résultats de l’atelier</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Ressources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Exposé </a:t>
            </a:r>
            <a:r>
              <a:rPr lang="fr-CA" sz="1200" i="1" kern="1200" dirty="0" smtClean="0">
                <a:solidFill>
                  <a:schemeClr val="tx1"/>
                </a:solidFill>
                <a:effectLst/>
                <a:latin typeface="+mn-lt"/>
                <a:ea typeface="+mn-ea"/>
                <a:cs typeface="+mn-cs"/>
              </a:rPr>
              <a:t>PowerPoint</a:t>
            </a:r>
            <a:r>
              <a:rPr lang="fr-CA" sz="1200" kern="1200" dirty="0" smtClean="0">
                <a:solidFill>
                  <a:schemeClr val="tx1"/>
                </a:solidFill>
                <a:effectLst/>
                <a:latin typeface="+mn-lt"/>
                <a:ea typeface="+mn-ea"/>
                <a:cs typeface="+mn-cs"/>
              </a:rPr>
              <a:t> relatif aux ateliers</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Permettez à l’organisateur (SPAC ou le responsable du client) d’ouvrir la réunion.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Présentez-vous et présentez les autres membres de l’équipe de projet qui se trouvent dans la salle. Invitez les participants à écrire leur prénom et leur programme/groupe sur les chevalets, si ces derniers ne sont pas préparés à l’avance. Faites-leur savoir qu’il est important de savoir qui ils représentent pour bien saisir l’information.</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Cet atelier fait suite au sondage sur les styles de travail de Milieu de travail GC qui a été publié en [mois]. Nous allons nous pencher sur les résultats. Nous validerons les résultats que nous avons reçus et examinerons certains sujets plus en détail. L’objectif est que l’équipe de conception comprenne mieux le travail que vous faites, afin de nous aider à concevoir un Milieu de travail GC qui appuie vraiment votre façon de travailler.</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Expliquez les avantages d’une mobilisation précoce et d’une approche centrée sur l’utilisateur pour concevoir un milieu de travail axé sur les activités. Donnez une explication « profane » de la programmation fonctionnelle (c.-à-d. la collecte des exigences).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Passez en revue la vision du projet et les valeurs ou principes directeurs du ministère ou de l’organisme pour rappeler l’état d’esprit avec lequel il faut aborder l’atelier.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r>
              <a:rPr lang="fr-CA" sz="1200" kern="1200" dirty="0" smtClean="0">
                <a:solidFill>
                  <a:schemeClr val="tx1"/>
                </a:solidFill>
                <a:effectLst/>
                <a:latin typeface="+mn-lt"/>
                <a:ea typeface="+mn-ea"/>
                <a:cs typeface="+mn-cs"/>
              </a:rPr>
              <a:t>Est-ce que tout le monde comprend les résultats de notre atelier d’aujourd’hui? 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autre chose qu’il serait important que nous prenions en compte dans le cadre des activités d’aujourd’hui, à votre avis?</a:t>
            </a:r>
          </a:p>
          <a:p>
            <a:endParaRPr lang="fr-CA" sz="1200" b="1"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72320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124185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SUMMARY OF GCWORKPLACE WORK STYLE SURVEY FINDINGS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30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7 - 8</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findings and questions from the survey</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Resources </a:t>
            </a:r>
            <a:endParaRPr lang="en-CA"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GCworkplace</a:t>
            </a:r>
            <a:r>
              <a:rPr lang="en-US" sz="1200" kern="1200" dirty="0" smtClean="0">
                <a:solidFill>
                  <a:schemeClr val="tx1"/>
                </a:solidFill>
                <a:effectLst/>
                <a:latin typeface="+mn-lt"/>
                <a:ea typeface="+mn-ea"/>
                <a:cs typeface="+mn-cs"/>
              </a:rPr>
              <a:t> Workstyles  Survey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few months ago] we conducted a survey of the team. These findings are a summary of the survey results. During today’s session, we will review the results, and explore then in greater detail. We will also discuss any anomalies, inconsistencies or inconclusive results from the survey so that we are sure we have an accurate representation of the functional needs of this space to support the way you work.</a:t>
            </a:r>
          </a:p>
          <a:p>
            <a:endParaRPr lang="fr-CA" b="1" dirty="0" smtClean="0"/>
          </a:p>
          <a:p>
            <a:r>
              <a:rPr lang="fr-CA" b="1" dirty="0" smtClean="0"/>
              <a:t>DO</a:t>
            </a:r>
          </a:p>
          <a:p>
            <a:r>
              <a:rPr lang="en-CA" sz="1200" kern="1200" dirty="0" smtClean="0">
                <a:solidFill>
                  <a:schemeClr val="tx1"/>
                </a:solidFill>
                <a:effectLst/>
                <a:latin typeface="+mn-lt"/>
                <a:ea typeface="+mn-ea"/>
                <a:cs typeface="+mn-cs"/>
              </a:rPr>
              <a:t>Review the summary of the survey findings and survey questions. Ensure to acknowledge any outlier or unique groups to ensure that all participants feel represented.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If there are questions or someone provides information that clarifies the information further, it should be recorded by the note take. If required, you can put it in the parking lot to be discussed later during the key business processes or critical dependencies discussions.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If there are discussions that arose from the survey cannot be answered by the participants, ask who would be able to provide an answer so that you can follow up.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there any discrepancies or questions we need to ensure we address during the session, based off the initial survey results?  If so, put them in the parking lot and address them at the end of the workshop, if they haven’t already been discussed.</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RÉSUMÉ DES RÉSULTATS DU SONDAGE SUR LES STYLES DE TRAVAIL DE MILIEU DE TRAVAIL GC</a:t>
            </a:r>
            <a:endParaRPr lang="en-CA" sz="1200" b="1"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30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7-8</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Examiner les résultats et les questions du sondage </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Ressources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Sondage sur les styles de travail de Milieu de travail GC</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a:t>
            </a:r>
            <a:r>
              <a:rPr lang="fr-CA" sz="1200" b="1" kern="1200" baseline="0" dirty="0" smtClean="0">
                <a:solidFill>
                  <a:schemeClr val="tx1"/>
                </a:solidFill>
                <a:effectLst/>
                <a:latin typeface="+mn-lt"/>
                <a:ea typeface="+mn-ea"/>
                <a:cs typeface="+mn-cs"/>
              </a:rPr>
              <a:t> DIRE</a:t>
            </a:r>
          </a:p>
          <a:p>
            <a:r>
              <a:rPr lang="fr-CA" sz="1200" kern="1200" dirty="0" smtClean="0">
                <a:solidFill>
                  <a:schemeClr val="tx1"/>
                </a:solidFill>
                <a:effectLst/>
                <a:latin typeface="+mn-lt"/>
                <a:ea typeface="+mn-ea"/>
                <a:cs typeface="+mn-cs"/>
              </a:rPr>
              <a:t>[Il y a quelques mois,] nous avons mené un sondage auprès de l’équipe. Ces constatations sont un résumé des résultats du sondage. Au cours de la séance d’aujourd’hui, nous allons passer en revue les résultats et nous les examinerons plus en détail. Nous discuterons également de toute anomalie, toute incohérence ou tout résultat non concluant du sondage afin d’être certains d’avoir une représentation précise des besoins fonctionnels de ces locaux à l’appui de votre façon de travailler.</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Passez en revue le résumé des résultats du sondage et les questions du sondage. Veillez à reconnaître tout groupe isolé ou unique pour vous assurer que tous les participants se sentent représentés.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S’il y a des questions ou si quelqu’un fournit des renseignements qui clarifient davantage l’information, il faut les consigner par prise de note. Au besoin, vous pouvez les mettre dans les questions en suspens pour en discuter plus tard au cours des discussions sur les processus de gestion clés ou les dépendances essentielles.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S’il y a des discussions qui ont été soulevées par le sondage et auxquelles les participants ne peuvent pas répondre, demandez qui serait en mesure de fournir une réponse afin que vous puissiez faire un suivi.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des divergences ou des questions que nous devons nous assurer d’aborder au cours de la séance, d’après les résultats du sondage initial? Si c’est le cas, placez-les dans les questions en suspens et parlez-en à la fin de l’atelier, si elles n’ont pas déjà fait l’objet d’une discussion.</a:t>
            </a:r>
            <a:endParaRPr lang="en-CA" sz="1200" kern="1200" dirty="0" smtClean="0">
              <a:solidFill>
                <a:schemeClr val="tx1"/>
              </a:solidFill>
              <a:effectLst/>
              <a:latin typeface="+mn-lt"/>
              <a:ea typeface="+mn-ea"/>
              <a:cs typeface="+mn-cs"/>
            </a:endParaRPr>
          </a:p>
          <a:p>
            <a:endParaRPr lang="en-CA" sz="1200" b="1"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394714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 BUSINESS PROCESSES &amp; ACTIVITIES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9 - 12</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document key business process &amp; activities that need to be supported by the workplace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already know a lot about your department/ agency from the survey results, now we are going to dig in deeper on the work that you do so that we can create a space that truly supports the work that you do.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going to do some brainstorming now. The advantage of this exercise is the high amount of ideas we can generate.  When we follow a set of guidelines and collectively agree to not criticize or reject any ideas during our brainstorming session we often come to realizations we never otherwise would have. Participants of brainstorming build their solutions on the ideas of others, “think them up” and improve them.</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b="1" kern="1200" dirty="0" smtClean="0">
                <a:solidFill>
                  <a:schemeClr val="tx1"/>
                </a:solidFill>
                <a:effectLst/>
                <a:latin typeface="+mn-lt"/>
                <a:ea typeface="+mn-ea"/>
                <a:cs typeface="+mn-cs"/>
              </a:rPr>
              <a:t>Slide 9 (animation 6 clicks)</a:t>
            </a:r>
            <a:r>
              <a:rPr lang="en-CA" sz="1200" kern="1200" dirty="0" smtClean="0">
                <a:solidFill>
                  <a:schemeClr val="tx1"/>
                </a:solidFill>
                <a:effectLst/>
                <a:latin typeface="+mn-lt"/>
                <a:ea typeface="+mn-ea"/>
                <a:cs typeface="+mn-cs"/>
              </a:rPr>
              <a:t> – review the brainstorming guidelines (this is a fun way to engage the participants and bring them together, the fun images can break the ice)</a:t>
            </a:r>
          </a:p>
          <a:p>
            <a:r>
              <a:rPr lang="en-CA" sz="1200" b="1" kern="1200" dirty="0" smtClean="0">
                <a:solidFill>
                  <a:schemeClr val="tx1"/>
                </a:solidFill>
                <a:effectLst/>
                <a:latin typeface="+mn-lt"/>
                <a:ea typeface="+mn-ea"/>
                <a:cs typeface="+mn-cs"/>
              </a:rPr>
              <a:t>Slide 10</a:t>
            </a:r>
            <a:r>
              <a:rPr lang="en-CA" sz="1200" kern="1200" dirty="0" smtClean="0">
                <a:solidFill>
                  <a:schemeClr val="tx1"/>
                </a:solidFill>
                <a:effectLst/>
                <a:latin typeface="+mn-lt"/>
                <a:ea typeface="+mn-ea"/>
                <a:cs typeface="+mn-cs"/>
              </a:rPr>
              <a:t> – Explain that In order to design a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that supports your team, we need to understand the tasks and activities that are central to your agency or department. </a:t>
            </a:r>
          </a:p>
          <a:p>
            <a:r>
              <a:rPr lang="en-CA" sz="1200" b="1" kern="1200" dirty="0" smtClean="0">
                <a:solidFill>
                  <a:schemeClr val="tx1"/>
                </a:solidFill>
                <a:effectLst/>
                <a:latin typeface="+mn-lt"/>
                <a:ea typeface="+mn-ea"/>
                <a:cs typeface="+mn-cs"/>
              </a:rPr>
              <a:t>Slide 11</a:t>
            </a:r>
            <a:r>
              <a:rPr lang="en-CA" sz="1200" kern="1200" dirty="0" smtClean="0">
                <a:solidFill>
                  <a:schemeClr val="tx1"/>
                </a:solidFill>
                <a:effectLst/>
                <a:latin typeface="+mn-lt"/>
                <a:ea typeface="+mn-ea"/>
                <a:cs typeface="+mn-cs"/>
              </a:rPr>
              <a:t> - Have individuals work in small groups to document (writing on a white board, sticky notes) the processes &amp; activities performed by each group or team. </a:t>
            </a:r>
          </a:p>
          <a:p>
            <a:r>
              <a:rPr lang="en-CA" sz="1200" b="1" kern="1200" dirty="0" smtClean="0">
                <a:solidFill>
                  <a:schemeClr val="tx1"/>
                </a:solidFill>
                <a:effectLst/>
                <a:latin typeface="+mn-lt"/>
                <a:ea typeface="+mn-ea"/>
                <a:cs typeface="+mn-cs"/>
              </a:rPr>
              <a:t>Slide 12</a:t>
            </a:r>
            <a:r>
              <a:rPr lang="en-CA" sz="1200" kern="1200" dirty="0" smtClean="0">
                <a:solidFill>
                  <a:schemeClr val="tx1"/>
                </a:solidFill>
                <a:effectLst/>
                <a:latin typeface="+mn-lt"/>
                <a:ea typeface="+mn-ea"/>
                <a:cs typeface="+mn-cs"/>
              </a:rPr>
              <a:t> - Start to group them together into similar processes &amp; activities. Note anything that was not included in the survey. Look for workflow that could impact the design of the space.  Look for anomalies or one-off situation. Look for dependencies, required access to other departments or outside organizations and put them off to the side.  Review these during the dependencies exercise that follows.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Are there any activities have specific requirements that we may not be aware of, or have not been discussed already? (security, equipment, technology)</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PRINCIPAUX PROCESSUS ET ACTIVITÉS OPÉRATIONNELS</a:t>
            </a:r>
            <a:endParaRPr lang="en-CA" sz="1200" b="1" kern="1200" dirty="0" smtClean="0">
              <a:solidFill>
                <a:schemeClr val="tx1"/>
              </a:solidFill>
              <a:effectLst/>
              <a:latin typeface="+mn-lt"/>
              <a:ea typeface="+mn-ea"/>
              <a:cs typeface="+mn-cs"/>
            </a:endParaRPr>
          </a:p>
          <a:p>
            <a:endParaRPr lang="en-US" dirty="0" smtClean="0"/>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45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9-12</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Consigner les activités et les processus opérationnels clés qui doivent être appuyés par le milieu de travail</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kern="1200" dirty="0" smtClean="0">
                <a:solidFill>
                  <a:schemeClr val="tx1"/>
                </a:solidFill>
                <a:effectLst/>
                <a:latin typeface="+mn-lt"/>
                <a:ea typeface="+mn-ea"/>
                <a:cs typeface="+mn-cs"/>
              </a:rPr>
              <a:t>Nous en savons déjà beaucoup sur votre ministère ou organisme d’après les résultats du sondage, mais nous allons maintenant nous pencher sur le travail que vous faites afin de pouvoir créer des locaux qui appuient vraiment le travail que vous faites.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allons faire un remue-méninges. L’avantage de cet exercice est le grand nombre d’idées que nous pouvons générer. Lorsque nous suivons un ensemble de lignes directrices et que nous convenons collectivement de ne pas critiquer ou rejeter des idées pendant notre séance de remue-méninges, nous en arrivons souvent à des réalisations que nous n’aurions jamais faites autrement. Les participants au remue‑méninges prennent appui sur les idées des autres pour générer des solutions, en les « inventant » et en les améliorant.</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b="1" kern="1200" dirty="0" smtClean="0">
                <a:solidFill>
                  <a:schemeClr val="tx1"/>
                </a:solidFill>
                <a:effectLst/>
                <a:latin typeface="+mn-lt"/>
                <a:ea typeface="+mn-ea"/>
                <a:cs typeface="+mn-cs"/>
              </a:rPr>
              <a:t>Transparent 9 (animation en 6 clics)</a:t>
            </a:r>
            <a:r>
              <a:rPr lang="fr-CA" sz="1200" kern="1200" dirty="0" smtClean="0">
                <a:solidFill>
                  <a:schemeClr val="tx1"/>
                </a:solidFill>
                <a:effectLst/>
                <a:latin typeface="+mn-lt"/>
                <a:ea typeface="+mn-ea"/>
                <a:cs typeface="+mn-cs"/>
              </a:rPr>
              <a:t> – Passez en revue les lignes directrices du remue‑méninges (c’est une façon amusante de faire participer les participants et de les rassembler, les images amusantes peuvent briser la glace).</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10</a:t>
            </a:r>
            <a:r>
              <a:rPr lang="fr-CA" sz="1200" kern="1200" dirty="0" smtClean="0">
                <a:solidFill>
                  <a:schemeClr val="tx1"/>
                </a:solidFill>
                <a:effectLst/>
                <a:latin typeface="+mn-lt"/>
                <a:ea typeface="+mn-ea"/>
                <a:cs typeface="+mn-cs"/>
              </a:rPr>
              <a:t> – Expliquez que, pour concevoir un Milieu de travail GC qui appuie votre équipe, nous devons comprendre les tâches et les activités qui sont essentielles pour votre organisme ou votre ministère.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11</a:t>
            </a:r>
            <a:r>
              <a:rPr lang="fr-CA" sz="1200" kern="1200" dirty="0" smtClean="0">
                <a:solidFill>
                  <a:schemeClr val="tx1"/>
                </a:solidFill>
                <a:effectLst/>
                <a:latin typeface="+mn-lt"/>
                <a:ea typeface="+mn-ea"/>
                <a:cs typeface="+mn-cs"/>
              </a:rPr>
              <a:t> – Demandez aux participants de travailler en petits groupes pour consigner (écriture sur un tableau blanc, des notes autocollantes) les processus et les activités réalisés par chaque groupe ou équipe.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 12</a:t>
            </a:r>
            <a:r>
              <a:rPr lang="fr-CA" sz="1200" kern="1200" dirty="0" smtClean="0">
                <a:solidFill>
                  <a:schemeClr val="tx1"/>
                </a:solidFill>
                <a:effectLst/>
                <a:latin typeface="+mn-lt"/>
                <a:ea typeface="+mn-ea"/>
                <a:cs typeface="+mn-cs"/>
              </a:rPr>
              <a:t> – Commencez à les regrouper en processus et activités similaires. Notez tout ce qui n’a pas été inclus dans le sondage. Recherchez les flux de travail qui pourraient avoir une incidence sur la conception des locaux. Recherchez les anomalies ou les situations ponctuelles. Recherchez les dépendances, l’accès nécessaire à d’autres services ou à des organisations extérieures, et mettez-les de côté. Passez-les en revue au cours de l’exercice sur les dépendances qui suit.</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r>
              <a:rPr lang="fr-CA" sz="1200" kern="1200" dirty="0" smtClean="0">
                <a:solidFill>
                  <a:schemeClr val="tx1"/>
                </a:solidFill>
                <a:effectLst/>
                <a:latin typeface="+mn-lt"/>
                <a:ea typeface="+mn-ea"/>
                <a:cs typeface="+mn-cs"/>
              </a:rPr>
              <a:t>Y </a:t>
            </a:r>
            <a:r>
              <a:rPr lang="fr-CA" sz="1200" kern="1200" dirty="0" err="1" smtClean="0">
                <a:solidFill>
                  <a:schemeClr val="tx1"/>
                </a:solidFill>
                <a:effectLst/>
                <a:latin typeface="+mn-lt"/>
                <a:ea typeface="+mn-ea"/>
                <a:cs typeface="+mn-cs"/>
              </a:rPr>
              <a:t>a-t-il</a:t>
            </a:r>
            <a:r>
              <a:rPr lang="fr-CA" sz="1200" kern="1200" dirty="0" smtClean="0">
                <a:solidFill>
                  <a:schemeClr val="tx1"/>
                </a:solidFill>
                <a:effectLst/>
                <a:latin typeface="+mn-lt"/>
                <a:ea typeface="+mn-ea"/>
                <a:cs typeface="+mn-cs"/>
              </a:rPr>
              <a:t> des activités qui ont des exigences particulières dont nous ne sommes peut-être pas au courant ou dont nous n’avons pas encore discuté? (sécurité, équipement et technologie)</a:t>
            </a:r>
            <a:endParaRPr lang="en-CA"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199723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*Le </a:t>
            </a:r>
            <a:r>
              <a:rPr lang="en-US" sz="1200" b="0" i="1" kern="1200" dirty="0" err="1" smtClean="0">
                <a:solidFill>
                  <a:schemeClr val="tx1"/>
                </a:solidFill>
                <a:effectLst/>
                <a:latin typeface="+mn-lt"/>
                <a:ea typeface="+mn-ea"/>
                <a:cs typeface="+mn-cs"/>
              </a:rPr>
              <a:t>français</a:t>
            </a:r>
            <a:r>
              <a:rPr lang="en-US" sz="1200" b="0" i="1" kern="1200" dirty="0" smtClean="0">
                <a:solidFill>
                  <a:schemeClr val="tx1"/>
                </a:solidFill>
                <a:effectLst/>
                <a:latin typeface="+mn-lt"/>
                <a:ea typeface="+mn-ea"/>
                <a:cs typeface="+mn-cs"/>
              </a:rPr>
              <a:t> suit plus bas*</a:t>
            </a:r>
          </a:p>
          <a:p>
            <a:endParaRPr lang="en-US" dirty="0" smtClean="0"/>
          </a:p>
          <a:p>
            <a:r>
              <a:rPr lang="en-US" sz="1200" b="1" kern="1200" dirty="0" smtClean="0">
                <a:solidFill>
                  <a:schemeClr val="tx1"/>
                </a:solidFill>
                <a:effectLst/>
                <a:latin typeface="+mn-lt"/>
                <a:ea typeface="+mn-ea"/>
                <a:cs typeface="+mn-cs"/>
              </a:rPr>
              <a:t>COLLABORATION &amp; CRITICAL DEPENDENCIES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Allocated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60 minutes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13 - 16</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Objective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understand the nature of collaborative activities &amp; capture adjacencies based on  activities</a:t>
            </a:r>
            <a:endParaRPr lang="en-CA" sz="1200" kern="1200" dirty="0" smtClean="0">
              <a:solidFill>
                <a:schemeClr val="tx1"/>
              </a:solidFill>
              <a:effectLst/>
              <a:latin typeface="+mn-lt"/>
              <a:ea typeface="+mn-ea"/>
              <a:cs typeface="+mn-cs"/>
            </a:endParaRPr>
          </a:p>
          <a:p>
            <a:endParaRPr lang="en-US" dirty="0" smtClean="0"/>
          </a:p>
          <a:p>
            <a:r>
              <a:rPr lang="en-US" b="1" dirty="0" smtClean="0"/>
              <a:t>SAY</a:t>
            </a:r>
          </a:p>
          <a:p>
            <a:r>
              <a:rPr lang="en-US" sz="1200" b="1" kern="1200" dirty="0" smtClean="0">
                <a:solidFill>
                  <a:schemeClr val="tx1"/>
                </a:solidFill>
                <a:effectLst/>
                <a:latin typeface="+mn-lt"/>
                <a:ea typeface="+mn-ea"/>
                <a:cs typeface="+mn-cs"/>
              </a:rPr>
              <a:t>Slide 13</a:t>
            </a:r>
            <a:r>
              <a:rPr lang="en-US" sz="1200" kern="1200" dirty="0" smtClean="0">
                <a:solidFill>
                  <a:schemeClr val="tx1"/>
                </a:solidFill>
                <a:effectLst/>
                <a:latin typeface="+mn-lt"/>
                <a:ea typeface="+mn-ea"/>
                <a:cs typeface="+mn-cs"/>
              </a:rPr>
              <a:t> - We’re going to take a closer look at how we work together. We’re captured the types of collaboration that was captured on the survey. We want to know who does the collaboration, and what collaboration looks like.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15 &amp; 16</a:t>
            </a:r>
            <a:r>
              <a:rPr lang="en-US" sz="1200" kern="1200" dirty="0" smtClean="0">
                <a:solidFill>
                  <a:schemeClr val="tx1"/>
                </a:solidFill>
                <a:effectLst/>
                <a:latin typeface="+mn-lt"/>
                <a:ea typeface="+mn-ea"/>
                <a:cs typeface="+mn-cs"/>
              </a:rPr>
              <a:t> - We don’t think about adjacencies in the same way in an activity-based workplace.  However, sometimes security, access to special function spaces or separation of different functions is required.  We want to capture these early in the planning process.  We can determine any critical dependencies the group has to existing rooms or spaces, other internal working groups or departments, other government departments, other parties or organizations outside of the government, or restricted spaces/areas. We have drafted an adjacency map based on the survey results. Let’s adjust it so that it really supports the way your work.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activity will result in an Adjacency diagram with zones and activities.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a:t>
            </a:r>
          </a:p>
          <a:p>
            <a:r>
              <a:rPr lang="en-CA" sz="1200" kern="1200" dirty="0" smtClean="0">
                <a:solidFill>
                  <a:schemeClr val="tx1"/>
                </a:solidFill>
                <a:effectLst/>
                <a:latin typeface="+mn-lt"/>
                <a:ea typeface="+mn-ea"/>
                <a:cs typeface="+mn-cs"/>
              </a:rPr>
              <a:t>Present the group with survey findings on collaboration. Validate the collaboration information from the surveys with what is being said by the participants.  Clarify any details that contradict or are not in line with what the group is saying.</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Create a visual page/board listing all key activities and the relationship they have to each other and in which zone they are most likely to occur. There are boxes and a legend developed based of the survey that you can use.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Outline or identify those groups or departments that are in demised spaces (and identify any other government departments or outside parties/agencies and organizations that are dependent on those teams)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Once this activity is completed, ensure any spaces or groups that need to be physically separate from other work areas have been identified.</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Capture/validate the requirements for each work point if time permits or there are special requirements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For those who are virtual – using digital feedback tools (</a:t>
            </a:r>
            <a:r>
              <a:rPr lang="en-CA" sz="1200" kern="1200" dirty="0" err="1" smtClean="0">
                <a:solidFill>
                  <a:schemeClr val="tx1"/>
                </a:solidFill>
                <a:effectLst/>
                <a:latin typeface="+mn-lt"/>
                <a:ea typeface="+mn-ea"/>
                <a:cs typeface="+mn-cs"/>
              </a:rPr>
              <a:t>slido</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polleverywhere</a:t>
            </a:r>
            <a:r>
              <a:rPr lang="en-CA" sz="1200" kern="1200" dirty="0" smtClean="0">
                <a:solidFill>
                  <a:schemeClr val="tx1"/>
                </a:solidFill>
                <a:effectLst/>
                <a:latin typeface="+mn-lt"/>
                <a:ea typeface="+mn-ea"/>
                <a:cs typeface="+mn-cs"/>
              </a:rPr>
              <a:t>) to send in feedback </a:t>
            </a:r>
          </a:p>
          <a:p>
            <a:endParaRPr lang="en-US" b="1" dirty="0" smtClean="0"/>
          </a:p>
          <a:p>
            <a:r>
              <a:rPr lang="en-US" b="1" dirty="0" smtClean="0"/>
              <a:t>ASK</a:t>
            </a:r>
          </a:p>
          <a:p>
            <a:r>
              <a:rPr lang="en-US" sz="1200" kern="1200" dirty="0" smtClean="0">
                <a:solidFill>
                  <a:schemeClr val="tx1"/>
                </a:solidFill>
                <a:effectLst/>
                <a:latin typeface="+mn-lt"/>
                <a:ea typeface="+mn-ea"/>
                <a:cs typeface="+mn-cs"/>
              </a:rPr>
              <a:t>Encourage active participation, feedback and input from all participants to help identify the dependencies that are unique versus those that apply to all individuals.</a:t>
            </a:r>
          </a:p>
          <a:p>
            <a:endParaRPr lang="en-US"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COLLABORATION ET DÉPENDANCES ESSENTIELLES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Temps alloué</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60 minutes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13-16</a:t>
            </a:r>
            <a:r>
              <a:rPr lang="fr-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Objectif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Comprendre la nature des activités de collaboration et saisir les structures adjacentes en fonction des activités</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DIRE</a:t>
            </a:r>
          </a:p>
          <a:p>
            <a:r>
              <a:rPr lang="fr-CA" sz="1200" b="1" kern="1200" dirty="0" smtClean="0">
                <a:solidFill>
                  <a:schemeClr val="tx1"/>
                </a:solidFill>
                <a:effectLst/>
                <a:latin typeface="+mn-lt"/>
                <a:ea typeface="+mn-ea"/>
                <a:cs typeface="+mn-cs"/>
              </a:rPr>
              <a:t>Transparent 13 –</a:t>
            </a:r>
            <a:r>
              <a:rPr lang="fr-CA" sz="1200" kern="1200" dirty="0" smtClean="0">
                <a:solidFill>
                  <a:schemeClr val="tx1"/>
                </a:solidFill>
                <a:effectLst/>
                <a:latin typeface="+mn-lt"/>
                <a:ea typeface="+mn-ea"/>
                <a:cs typeface="+mn-cs"/>
              </a:rPr>
              <a:t> Nous allons examiner de plus près comment nous travaillons ensemble. Nous avons saisi les types de collaboration qui ont été relevés dans le sondage. Nous voulons savoir qui assure la collaboration et à quoi elle ressemble.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Transparents 15 et 16</a:t>
            </a:r>
            <a:r>
              <a:rPr lang="fr-CA" sz="1200" kern="1200" dirty="0" smtClean="0">
                <a:solidFill>
                  <a:schemeClr val="tx1"/>
                </a:solidFill>
                <a:effectLst/>
                <a:latin typeface="+mn-lt"/>
                <a:ea typeface="+mn-ea"/>
                <a:cs typeface="+mn-cs"/>
              </a:rPr>
              <a:t> – Nous ne voyons pas les structures adjacentes de la même façon dans un milieu de travail axé sur les activités. Cependant, parfois, la sécurité, l’accès à des locaux à usage particulier ou la séparation de différentes fonctions sont nécessaires. Nous voulons les saisir dès le début du processus de planification. Nous pouvons déterminer toute dépendance essentielle du groupe à l’égard de pièces ou de locaux existants, d’autres groupes de travail ou ministères internes, d’autres ministères, d’autres parties ou organisations à l’extérieur du gouvernement, ou de locaux ou de zones restreints. Nous avons dressé une carte de contiguïté à partir des résultats du sondage. Ajustons-la pour qu’elle appuie vraiment la façon dont vous travaillez.</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Cette activité donnera lieu à un diagramme de structures adjacentes avec les zones et les activités.</a:t>
            </a:r>
            <a:endParaRPr lang="en-CA"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FAIRE</a:t>
            </a:r>
          </a:p>
          <a:p>
            <a:r>
              <a:rPr lang="fr-CA" sz="1200" kern="1200" dirty="0" smtClean="0">
                <a:solidFill>
                  <a:schemeClr val="tx1"/>
                </a:solidFill>
                <a:effectLst/>
                <a:latin typeface="+mn-lt"/>
                <a:ea typeface="+mn-ea"/>
                <a:cs typeface="+mn-cs"/>
              </a:rPr>
              <a:t>Présentez au groupe les résultats du sondage sur la collaboration. Validez l’information sur la collaboration tirée du sondage par rapport à ce que disent les participants. Clarifiez tous les détails qui contredisent ce que le groupe dit ou n’y correspondent pas.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Créez une page ou un tableau visuel énumérant toutes les activités clés et la relation qu’elles entretiennent entre elles, et dans quelle zone elles sont les plus susceptibles de se produire. Il y a des encadrés et une légende basés sur le sondage, que vous pouvez utiliser.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Décrivez ou définissez les groupes ou les ministères qui se trouvent dans des locaux loués (et relevez tout autre ministère ou organisme du gouvernement ou parties/organismes et organisations externes qui dépendent de ces équipes).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fois cette activité terminée, assurez-vous que tous les locaux ou groupes qui doivent être physiquement séparés des autres aires de travail ont été déterminés.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Saisissez/validez les exigences pour chaque point de travail si le temps le permet ou s’il y a des exigences spéciales.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les participants virtuels – en utilisant des outils de rétroaction numériques (</a:t>
            </a:r>
            <a:r>
              <a:rPr lang="fr-CA" sz="1200" kern="1200" dirty="0" err="1" smtClean="0">
                <a:solidFill>
                  <a:schemeClr val="tx1"/>
                </a:solidFill>
                <a:effectLst/>
                <a:latin typeface="+mn-lt"/>
                <a:ea typeface="+mn-ea"/>
                <a:cs typeface="+mn-cs"/>
              </a:rPr>
              <a:t>Slido</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PollEverywhere</a:t>
            </a:r>
            <a:r>
              <a:rPr lang="fr-CA" sz="1200" kern="1200" dirty="0" smtClean="0">
                <a:solidFill>
                  <a:schemeClr val="tx1"/>
                </a:solidFill>
                <a:effectLst/>
                <a:latin typeface="+mn-lt"/>
                <a:ea typeface="+mn-ea"/>
                <a:cs typeface="+mn-cs"/>
              </a:rPr>
              <a:t>) pour envoyer des commentaires.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À DEMANDER</a:t>
            </a:r>
          </a:p>
          <a:p>
            <a:r>
              <a:rPr lang="fr-CA" sz="1200" kern="1200" dirty="0" smtClean="0">
                <a:solidFill>
                  <a:schemeClr val="tx1"/>
                </a:solidFill>
                <a:effectLst/>
                <a:latin typeface="+mn-lt"/>
                <a:ea typeface="+mn-ea"/>
                <a:cs typeface="+mn-cs"/>
              </a:rPr>
              <a:t>Encouragez la participation active, la rétroaction et les contributions de tous les participants pour aider à définir les dépendances qui sont uniques par rapport à celles qui s’appliquent à tout le monde.</a:t>
            </a:r>
            <a:endParaRPr lang="fr-CA" sz="1200" b="1"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314491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40308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55710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fr-CA" smtClean="0"/>
              <a:t>16</a:t>
            </a:fld>
            <a:endParaRPr lang="fr-CA" dirty="0"/>
          </a:p>
        </p:txBody>
      </p:sp>
    </p:spTree>
    <p:extLst>
      <p:ext uri="{BB962C8B-B14F-4D97-AF65-F5344CB8AC3E}">
        <p14:creationId xmlns:p14="http://schemas.microsoft.com/office/powerpoint/2010/main" val="1557102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5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e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Mahinder.sanjay@gc.pspc.c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1"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6316"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957" y="1186613"/>
            <a:ext cx="6492032" cy="1587701"/>
          </a:xfrm>
        </p:spPr>
        <p:txBody>
          <a:bodyPr anchor="t">
            <a:noAutofit/>
          </a:bodyPr>
          <a:lstStyle/>
          <a:p>
            <a:r>
              <a:rPr lang="en-US" sz="3600" dirty="0" err="1">
                <a:solidFill>
                  <a:schemeClr val="bg1"/>
                </a:solidFill>
              </a:rPr>
              <a:t>GCworkplace</a:t>
            </a:r>
            <a:r>
              <a:rPr lang="en-US" sz="3600" dirty="0">
                <a:solidFill>
                  <a:schemeClr val="bg1"/>
                </a:solidFill>
              </a:rPr>
              <a:t> General Office</a:t>
            </a:r>
            <a:br>
              <a:rPr lang="en-US" sz="3600" dirty="0">
                <a:solidFill>
                  <a:schemeClr val="bg1"/>
                </a:solidFill>
              </a:rPr>
            </a:br>
            <a:r>
              <a:rPr lang="en-US" sz="3600" dirty="0">
                <a:solidFill>
                  <a:schemeClr val="bg1"/>
                </a:solidFill>
              </a:rPr>
              <a:t>Requirements </a:t>
            </a:r>
            <a:r>
              <a:rPr lang="en-US" sz="3600" dirty="0" smtClean="0">
                <a:solidFill>
                  <a:schemeClr val="bg1"/>
                </a:solidFill>
              </a:rPr>
              <a:t>Workshop /</a:t>
            </a:r>
            <a:r>
              <a:rPr lang="en-US" sz="3600" dirty="0">
                <a:solidFill>
                  <a:schemeClr val="bg1"/>
                </a:solidFill>
              </a:rPr>
              <a:t/>
            </a:r>
            <a:br>
              <a:rPr lang="en-US" sz="3600" dirty="0">
                <a:solidFill>
                  <a:schemeClr val="bg1"/>
                </a:solidFill>
              </a:rPr>
            </a:br>
            <a:r>
              <a:rPr lang="fr-CA" sz="3600" dirty="0" smtClean="0">
                <a:solidFill>
                  <a:schemeClr val="bg1"/>
                </a:solidFill>
              </a:rPr>
              <a:t>Atelier sur les exigences relatives aux locaux à bureaux à vocation générale du Milieu de travail GC</a:t>
            </a:r>
            <a:endParaRPr lang="fr-CA" sz="3600" dirty="0"/>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5681" y="6374997"/>
            <a:ext cx="2036645" cy="250665"/>
          </a:xfrm>
          <a:prstGeom prst="rect">
            <a:avLst/>
          </a:prstGeom>
        </p:spPr>
      </p:pic>
      <p:sp>
        <p:nvSpPr>
          <p:cNvPr id="11" name="Subtitle 2"/>
          <p:cNvSpPr>
            <a:spLocks noGrp="1"/>
          </p:cNvSpPr>
          <p:nvPr>
            <p:ph type="subTitle" idx="1"/>
          </p:nvPr>
        </p:nvSpPr>
        <p:spPr>
          <a:xfrm>
            <a:off x="356241" y="4718773"/>
            <a:ext cx="6180748" cy="1289246"/>
          </a:xfrm>
        </p:spPr>
        <p:txBody>
          <a:bodyPr>
            <a:normAutofit fontScale="92500" lnSpcReduction="20000"/>
          </a:bodyPr>
          <a:lstStyle/>
          <a:p>
            <a:pPr>
              <a:spcBef>
                <a:spcPts val="0"/>
              </a:spcBef>
            </a:pPr>
            <a:r>
              <a:rPr lang="en-US" sz="2000" dirty="0">
                <a:solidFill>
                  <a:schemeClr val="accent2"/>
                </a:solidFill>
              </a:rPr>
              <a:t>[Department or Agency]</a:t>
            </a:r>
          </a:p>
          <a:p>
            <a:pPr>
              <a:spcBef>
                <a:spcPts val="0"/>
              </a:spcBef>
            </a:pPr>
            <a:r>
              <a:rPr lang="en-US" sz="2000" dirty="0">
                <a:solidFill>
                  <a:schemeClr val="accent2"/>
                </a:solidFill>
              </a:rPr>
              <a:t>[Project name] </a:t>
            </a:r>
            <a:endParaRPr lang="en-US" sz="2000" dirty="0" smtClean="0">
              <a:solidFill>
                <a:schemeClr val="accent2"/>
              </a:solidFill>
            </a:endParaRPr>
          </a:p>
          <a:p>
            <a:pPr>
              <a:spcBef>
                <a:spcPts val="0"/>
              </a:spcBef>
            </a:pPr>
            <a:endParaRPr lang="en-US" sz="2000" dirty="0">
              <a:solidFill>
                <a:schemeClr val="accent2"/>
              </a:solidFill>
            </a:endParaRPr>
          </a:p>
          <a:p>
            <a:pPr>
              <a:spcBef>
                <a:spcPts val="0"/>
              </a:spcBef>
            </a:pPr>
            <a:r>
              <a:rPr lang="fr-CA" sz="2000" dirty="0" smtClean="0">
                <a:solidFill>
                  <a:schemeClr val="accent2"/>
                </a:solidFill>
              </a:rPr>
              <a:t>[Ministère ou organisme]</a:t>
            </a:r>
          </a:p>
          <a:p>
            <a:pPr>
              <a:spcBef>
                <a:spcPts val="0"/>
              </a:spcBef>
            </a:pPr>
            <a:r>
              <a:rPr lang="fr-CA" sz="2000" dirty="0" smtClean="0">
                <a:solidFill>
                  <a:schemeClr val="accent2"/>
                </a:solidFill>
              </a:rPr>
              <a:t>[Nom du projet] </a:t>
            </a:r>
            <a:endParaRPr lang="fr-CA" sz="2000" dirty="0">
              <a:solidFill>
                <a:schemeClr val="accent2"/>
              </a:solidFill>
            </a:endParaRPr>
          </a:p>
        </p:txBody>
      </p:sp>
      <p:grpSp>
        <p:nvGrpSpPr>
          <p:cNvPr id="12" name="Group 11"/>
          <p:cNvGrpSpPr/>
          <p:nvPr/>
        </p:nvGrpSpPr>
        <p:grpSpPr>
          <a:xfrm>
            <a:off x="-4161450" y="1344244"/>
            <a:ext cx="3942080" cy="3681833"/>
            <a:chOff x="8107680" y="128167"/>
            <a:chExt cx="3942080" cy="3681833"/>
          </a:xfrm>
        </p:grpSpPr>
        <p:sp>
          <p:nvSpPr>
            <p:cNvPr id="15" name="24-Point Star 14"/>
            <p:cNvSpPr/>
            <p:nvPr/>
          </p:nvSpPr>
          <p:spPr>
            <a:xfrm>
              <a:off x="8107680" y="128167"/>
              <a:ext cx="3942080" cy="3681833"/>
            </a:xfrm>
            <a:prstGeom prst="star24">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16" name="TextBox 6"/>
            <p:cNvSpPr txBox="1"/>
            <p:nvPr/>
          </p:nvSpPr>
          <p:spPr>
            <a:xfrm>
              <a:off x="8823960" y="900483"/>
              <a:ext cx="249936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Facilitator’s guide in speaking notes below slides!</a:t>
              </a:r>
            </a:p>
            <a:p>
              <a:pPr algn="ctr"/>
              <a:r>
                <a:rPr lang="en-US" b="1" dirty="0" smtClean="0"/>
                <a:t>-</a:t>
              </a:r>
            </a:p>
            <a:p>
              <a:pPr algn="ctr"/>
              <a:r>
                <a:rPr lang="en-US" b="1" dirty="0" smtClean="0"/>
                <a:t>Guide du </a:t>
              </a:r>
              <a:r>
                <a:rPr lang="en-US" b="1" dirty="0" err="1" smtClean="0"/>
                <a:t>facilitateur</a:t>
              </a:r>
              <a:r>
                <a:rPr lang="en-US" b="1" dirty="0" smtClean="0"/>
                <a:t> </a:t>
              </a:r>
              <a:r>
                <a:rPr lang="en-US" b="1" dirty="0" err="1" smtClean="0"/>
                <a:t>dans</a:t>
              </a:r>
              <a:r>
                <a:rPr lang="en-US" b="1" dirty="0" smtClean="0"/>
                <a:t> les notes </a:t>
              </a:r>
              <a:r>
                <a:rPr lang="en-US" b="1" dirty="0" err="1" smtClean="0"/>
                <a:t>d’allocution</a:t>
              </a:r>
              <a:r>
                <a:rPr lang="en-US" b="1" dirty="0" smtClean="0"/>
                <a:t> </a:t>
              </a:r>
              <a:r>
                <a:rPr lang="en-US" b="1" dirty="0" err="1" smtClean="0"/>
                <a:t>dessous</a:t>
              </a:r>
              <a:r>
                <a:rPr lang="en-US" b="1" dirty="0" smtClean="0"/>
                <a:t> les </a:t>
              </a:r>
              <a:r>
                <a:rPr lang="en-US" b="1" dirty="0" err="1" smtClean="0"/>
                <a:t>diapositives</a:t>
              </a:r>
              <a:r>
                <a:rPr lang="en-US" b="1" dirty="0"/>
                <a:t>!</a:t>
              </a:r>
              <a:endParaRPr lang="en-CA" b="1" dirty="0"/>
            </a:p>
          </p:txBody>
        </p:sp>
      </p:grpSp>
    </p:spTree>
    <p:extLst>
      <p:ext uri="{BB962C8B-B14F-4D97-AF65-F5344CB8AC3E}">
        <p14:creationId xmlns:p14="http://schemas.microsoft.com/office/powerpoint/2010/main" val="378033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6764" y="4777225"/>
            <a:ext cx="1277711" cy="1266728"/>
          </a:xfrm>
          <a:prstGeom prst="rect">
            <a:avLst/>
          </a:prstGeom>
        </p:spPr>
      </p:pic>
      <p:sp>
        <p:nvSpPr>
          <p:cNvPr id="8" name="TextBox 7">
            <a:extLst>
              <a:ext uri="{FF2B5EF4-FFF2-40B4-BE49-F238E27FC236}">
                <a16:creationId xmlns="" xmlns:a16="http://schemas.microsoft.com/office/drawing/2014/main" id="{F022E0EF-B10D-4847-B2FB-7E0292E47770}"/>
              </a:ext>
            </a:extLst>
          </p:cNvPr>
          <p:cNvSpPr txBox="1"/>
          <p:nvPr/>
        </p:nvSpPr>
        <p:spPr>
          <a:xfrm>
            <a:off x="661011" y="1890855"/>
            <a:ext cx="6367750" cy="1569660"/>
          </a:xfrm>
          <a:prstGeom prst="rect">
            <a:avLst/>
          </a:prstGeom>
          <a:noFill/>
        </p:spPr>
        <p:txBody>
          <a:bodyPr wrap="square" rtlCol="0">
            <a:spAutoFit/>
          </a:bodyPr>
          <a:lstStyle/>
          <a:p>
            <a:r>
              <a:rPr lang="en-US" sz="2400" dirty="0">
                <a:solidFill>
                  <a:schemeClr val="accent2"/>
                </a:solidFill>
                <a:latin typeface="Tw Cen MT" panose="020B0602020104020603" pitchFamily="34" charset="0"/>
                <a:cs typeface="Arial" panose="020B0604020202020204" pitchFamily="34" charset="0"/>
              </a:rPr>
              <a:t>In order to design a GCworkplace that supports your team, we need to understand the tasks and activities that are central to your agency or department.</a:t>
            </a:r>
          </a:p>
        </p:txBody>
      </p:sp>
      <p:sp>
        <p:nvSpPr>
          <p:cNvPr id="9" name="Title 1"/>
          <p:cNvSpPr txBox="1">
            <a:spLocks/>
          </p:cNvSpPr>
          <p:nvPr/>
        </p:nvSpPr>
        <p:spPr>
          <a:xfrm>
            <a:off x="451364" y="716455"/>
            <a:ext cx="11007725" cy="8350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Mapping Key Business Processes</a:t>
            </a:r>
          </a:p>
          <a:p>
            <a:r>
              <a:rPr lang="fr-CA" dirty="0"/>
              <a:t>Mise en correspondance des principaux processus </a:t>
            </a:r>
            <a:r>
              <a:rPr lang="fr-CA" dirty="0" smtClean="0"/>
              <a:t>opérationnels</a:t>
            </a:r>
            <a:endParaRPr lang="fr-CA" dirty="0"/>
          </a:p>
        </p:txBody>
      </p:sp>
      <p:sp>
        <p:nvSpPr>
          <p:cNvPr id="10" name="TextBox 9">
            <a:extLst>
              <a:ext uri="{FF2B5EF4-FFF2-40B4-BE49-F238E27FC236}">
                <a16:creationId xmlns="" xmlns:a16="http://schemas.microsoft.com/office/drawing/2014/main" id="{F022E0EF-B10D-4847-B2FB-7E0292E47770}"/>
              </a:ext>
            </a:extLst>
          </p:cNvPr>
          <p:cNvSpPr txBox="1"/>
          <p:nvPr/>
        </p:nvSpPr>
        <p:spPr>
          <a:xfrm>
            <a:off x="661011" y="3836924"/>
            <a:ext cx="6367750" cy="1569660"/>
          </a:xfrm>
          <a:prstGeom prst="rect">
            <a:avLst/>
          </a:prstGeom>
          <a:noFill/>
        </p:spPr>
        <p:txBody>
          <a:bodyPr wrap="square" rtlCol="0">
            <a:spAutoFit/>
          </a:bodyPr>
          <a:lstStyle/>
          <a:p>
            <a:r>
              <a:rPr lang="fr-FR" sz="2400" dirty="0">
                <a:solidFill>
                  <a:schemeClr val="accent3"/>
                </a:solidFill>
                <a:latin typeface="Tw Cen MT" panose="020B0602020104020603" pitchFamily="34" charset="0"/>
                <a:cs typeface="Arial" panose="020B0604020202020204" pitchFamily="34" charset="0"/>
              </a:rPr>
              <a:t>Afin de concevoir un Milieu de travail GC qui soutient votre équipe, nous devons comprendre les tâches et les activités qui sont au cœur de votre organisme ou de votre </a:t>
            </a:r>
            <a:r>
              <a:rPr lang="fr-FR" sz="2400" dirty="0" smtClean="0">
                <a:solidFill>
                  <a:schemeClr val="accent3"/>
                </a:solidFill>
                <a:latin typeface="Tw Cen MT" panose="020B0602020104020603" pitchFamily="34" charset="0"/>
                <a:cs typeface="Arial" panose="020B0604020202020204" pitchFamily="34" charset="0"/>
              </a:rPr>
              <a:t>ministère.</a:t>
            </a:r>
            <a:endParaRPr lang="fr-FR" sz="2400" dirty="0">
              <a:solidFill>
                <a:schemeClr val="accent3"/>
              </a:solidFill>
              <a:latin typeface="Tw Cen MT" panose="020B0602020104020603" pitchFamily="34" charset="0"/>
              <a:cs typeface="Arial" panose="020B0604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8761" y="1791723"/>
            <a:ext cx="1292282" cy="1266728"/>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89439" y="3298694"/>
            <a:ext cx="1201208" cy="1266728"/>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9206" y="3298694"/>
            <a:ext cx="1277711" cy="126672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6764" y="1794895"/>
            <a:ext cx="1227143" cy="1266728"/>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06963" y="3298694"/>
            <a:ext cx="1273987" cy="1266728"/>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06857" y="1791723"/>
            <a:ext cx="1274093" cy="1266728"/>
          </a:xfrm>
          <a:prstGeom prst="rect">
            <a:avLst/>
          </a:prstGeom>
        </p:spPr>
      </p:pic>
      <p:sp>
        <p:nvSpPr>
          <p:cNvPr id="16" name="TextBox 15">
            <a:extLst>
              <a:ext uri="{FF2B5EF4-FFF2-40B4-BE49-F238E27FC236}">
                <a16:creationId xmlns="" xmlns:a16="http://schemas.microsoft.com/office/drawing/2014/main" id="{4BED084B-AD86-4B40-A879-7F4BADB9651F}"/>
              </a:ext>
            </a:extLst>
          </p:cNvPr>
          <p:cNvSpPr txBox="1"/>
          <p:nvPr/>
        </p:nvSpPr>
        <p:spPr>
          <a:xfrm>
            <a:off x="7079206" y="2101921"/>
            <a:ext cx="1160703"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Collaboration</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Collaboration</a:t>
            </a:r>
            <a:endParaRPr lang="fr-CA" sz="1200" dirty="0">
              <a:latin typeface="Tw Cen MT" panose="020B0602020104020603"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4BED084B-AD86-4B40-A879-7F4BADB9651F}"/>
              </a:ext>
            </a:extLst>
          </p:cNvPr>
          <p:cNvSpPr txBox="1"/>
          <p:nvPr/>
        </p:nvSpPr>
        <p:spPr>
          <a:xfrm>
            <a:off x="8736878" y="2101919"/>
            <a:ext cx="998171"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Teaching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Enseignement</a:t>
            </a:r>
            <a:endParaRPr lang="en-US" sz="1200" dirty="0">
              <a:latin typeface="Tw Cen MT" panose="020B0602020104020603"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4BED084B-AD86-4B40-A879-7F4BADB9651F}"/>
              </a:ext>
            </a:extLst>
          </p:cNvPr>
          <p:cNvSpPr txBox="1"/>
          <p:nvPr/>
        </p:nvSpPr>
        <p:spPr>
          <a:xfrm>
            <a:off x="10227247" y="2101920"/>
            <a:ext cx="1125592"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Reading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Lecture</a:t>
            </a:r>
            <a:endParaRPr lang="fr-CA" sz="1200" dirty="0">
              <a:latin typeface="Tw Cen MT" panose="020B0602020104020603" pitchFamily="34" charset="0"/>
              <a:cs typeface="Arial" panose="020B0604020202020204" pitchFamily="34" charset="0"/>
            </a:endParaRPr>
          </a:p>
        </p:txBody>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8761" y="4773220"/>
            <a:ext cx="1292282" cy="1266728"/>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06857" y="4773220"/>
            <a:ext cx="1274093" cy="1266728"/>
          </a:xfrm>
          <a:prstGeom prst="rect">
            <a:avLst/>
          </a:prstGeom>
        </p:spPr>
      </p:pic>
      <p:sp>
        <p:nvSpPr>
          <p:cNvPr id="25" name="TextBox 24">
            <a:extLst>
              <a:ext uri="{FF2B5EF4-FFF2-40B4-BE49-F238E27FC236}">
                <a16:creationId xmlns="" xmlns:a16="http://schemas.microsoft.com/office/drawing/2014/main" id="{4BED084B-AD86-4B40-A879-7F4BADB9651F}"/>
              </a:ext>
            </a:extLst>
          </p:cNvPr>
          <p:cNvSpPr txBox="1"/>
          <p:nvPr/>
        </p:nvSpPr>
        <p:spPr>
          <a:xfrm>
            <a:off x="7079206" y="5083418"/>
            <a:ext cx="1160703"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Meeting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Réunir</a:t>
            </a:r>
            <a:endParaRPr lang="fr-CA" sz="1200" dirty="0">
              <a:latin typeface="Tw Cen MT" panose="020B0602020104020603" pitchFamily="34" charset="0"/>
              <a:cs typeface="Arial" panose="020B0604020202020204" pitchFamily="34" charset="0"/>
            </a:endParaRPr>
          </a:p>
        </p:txBody>
      </p:sp>
      <p:sp>
        <p:nvSpPr>
          <p:cNvPr id="26" name="TextBox 25">
            <a:extLst>
              <a:ext uri="{FF2B5EF4-FFF2-40B4-BE49-F238E27FC236}">
                <a16:creationId xmlns="" xmlns:a16="http://schemas.microsoft.com/office/drawing/2014/main" id="{4BED084B-AD86-4B40-A879-7F4BADB9651F}"/>
              </a:ext>
            </a:extLst>
          </p:cNvPr>
          <p:cNvSpPr txBox="1"/>
          <p:nvPr/>
        </p:nvSpPr>
        <p:spPr>
          <a:xfrm>
            <a:off x="8606964" y="4991083"/>
            <a:ext cx="1128086" cy="830997"/>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Telephone calls</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Appels téléphoniques</a:t>
            </a:r>
            <a:endParaRPr lang="en-US" sz="1200" dirty="0">
              <a:latin typeface="Tw Cen MT" panose="020B0602020104020603"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4BED084B-AD86-4B40-A879-7F4BADB9651F}"/>
              </a:ext>
            </a:extLst>
          </p:cNvPr>
          <p:cNvSpPr txBox="1"/>
          <p:nvPr/>
        </p:nvSpPr>
        <p:spPr>
          <a:xfrm>
            <a:off x="10227247" y="4898751"/>
            <a:ext cx="1125592" cy="1015663"/>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Problem solving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Résolution de problèmes</a:t>
            </a:r>
            <a:endParaRPr lang="fr-CA" sz="1200" dirty="0">
              <a:latin typeface="Tw Cen MT" panose="020B0602020104020603" pitchFamily="34" charset="0"/>
              <a:cs typeface="Arial" panose="020B0604020202020204" pitchFamily="34" charset="0"/>
            </a:endParaRPr>
          </a:p>
        </p:txBody>
      </p:sp>
      <p:sp>
        <p:nvSpPr>
          <p:cNvPr id="28" name="TextBox 27">
            <a:extLst>
              <a:ext uri="{FF2B5EF4-FFF2-40B4-BE49-F238E27FC236}">
                <a16:creationId xmlns="" xmlns:a16="http://schemas.microsoft.com/office/drawing/2014/main" id="{4BED084B-AD86-4B40-A879-7F4BADB9651F}"/>
              </a:ext>
            </a:extLst>
          </p:cNvPr>
          <p:cNvSpPr txBox="1"/>
          <p:nvPr/>
        </p:nvSpPr>
        <p:spPr>
          <a:xfrm>
            <a:off x="7083268" y="3592170"/>
            <a:ext cx="1160703"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Researching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Recherche</a:t>
            </a:r>
            <a:endParaRPr lang="fr-CA" sz="1200" dirty="0">
              <a:latin typeface="Tw Cen MT" panose="020B0602020104020603"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4BED084B-AD86-4B40-A879-7F4BADB9651F}"/>
              </a:ext>
            </a:extLst>
          </p:cNvPr>
          <p:cNvSpPr txBox="1"/>
          <p:nvPr/>
        </p:nvSpPr>
        <p:spPr>
          <a:xfrm>
            <a:off x="8740940" y="3592168"/>
            <a:ext cx="998171"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Analyzing</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Analyse</a:t>
            </a:r>
            <a:endParaRPr lang="en-US" sz="1200" dirty="0">
              <a:latin typeface="Tw Cen MT" panose="020B0602020104020603"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4BED084B-AD86-4B40-A879-7F4BADB9651F}"/>
              </a:ext>
            </a:extLst>
          </p:cNvPr>
          <p:cNvSpPr txBox="1"/>
          <p:nvPr/>
        </p:nvSpPr>
        <p:spPr>
          <a:xfrm>
            <a:off x="10231309" y="3592169"/>
            <a:ext cx="1125592" cy="646331"/>
          </a:xfrm>
          <a:prstGeom prst="rect">
            <a:avLst/>
          </a:prstGeom>
          <a:noFill/>
        </p:spPr>
        <p:txBody>
          <a:bodyPr wrap="square" rtlCol="0" anchor="ctr">
            <a:spAutoFit/>
          </a:bodyPr>
          <a:lstStyle/>
          <a:p>
            <a:pPr algn="ctr"/>
            <a:r>
              <a:rPr lang="en-US" sz="1200" dirty="0" smtClean="0">
                <a:latin typeface="Tw Cen MT" panose="020B0602020104020603" pitchFamily="34" charset="0"/>
                <a:cs typeface="Arial" panose="020B0604020202020204" pitchFamily="34" charset="0"/>
              </a:rPr>
              <a:t>Emails</a:t>
            </a:r>
            <a:endParaRPr lang="en-US" sz="1200" dirty="0">
              <a:latin typeface="Tw Cen MT" panose="020B0602020104020603" pitchFamily="34" charset="0"/>
              <a:cs typeface="Arial" panose="020B0604020202020204" pitchFamily="34" charset="0"/>
            </a:endParaRPr>
          </a:p>
          <a:p>
            <a:pPr algn="ctr"/>
            <a:endParaRPr lang="en-US" sz="1200" dirty="0">
              <a:latin typeface="Tw Cen MT" panose="020B0602020104020603" pitchFamily="34" charset="0"/>
              <a:cs typeface="Arial" panose="020B0604020202020204" pitchFamily="34" charset="0"/>
            </a:endParaRPr>
          </a:p>
          <a:p>
            <a:pPr algn="ctr"/>
            <a:r>
              <a:rPr lang="fr-CA" sz="1200" dirty="0" smtClean="0">
                <a:latin typeface="Tw Cen MT" panose="020B0602020104020603" pitchFamily="34" charset="0"/>
                <a:cs typeface="Arial" panose="020B0604020202020204" pitchFamily="34" charset="0"/>
              </a:rPr>
              <a:t>Courriels</a:t>
            </a:r>
            <a:endParaRPr lang="fr-CA" sz="1200"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72504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7401866-5A16-41D6-A2BF-651514B0123E}"/>
              </a:ext>
            </a:extLst>
          </p:cNvPr>
          <p:cNvSpPr/>
          <p:nvPr/>
        </p:nvSpPr>
        <p:spPr>
          <a:xfrm>
            <a:off x="497992" y="2147739"/>
            <a:ext cx="5715000" cy="1569660"/>
          </a:xfrm>
          <a:prstGeom prst="rect">
            <a:avLst/>
          </a:prstGeom>
        </p:spPr>
        <p:txBody>
          <a:bodyPr wrap="square">
            <a:spAutoFit/>
          </a:bodyPr>
          <a:lstStyle/>
          <a:p>
            <a:r>
              <a:rPr lang="en-US" sz="2400" dirty="0">
                <a:solidFill>
                  <a:schemeClr val="accent2"/>
                </a:solidFill>
                <a:latin typeface="Tw Cen MT" panose="020B0602020104020603" pitchFamily="34" charset="0"/>
                <a:cs typeface="Arial" panose="020B0604020202020204" pitchFamily="34" charset="0"/>
              </a:rPr>
              <a:t>Using [sticky notes/whiteboard/flipchart] and markers, document the key tasks / activities for your team.</a:t>
            </a:r>
          </a:p>
          <a:p>
            <a:endParaRPr lang="en-US" sz="2400" dirty="0">
              <a:solidFill>
                <a:schemeClr val="accent2"/>
              </a:solidFill>
              <a:latin typeface="Tw Cen MT" panose="020B0602020104020603" pitchFamily="34" charset="0"/>
              <a:cs typeface="Arial" panose="020B0604020202020204" pitchFamily="34" charset="0"/>
            </a:endParaRPr>
          </a:p>
        </p:txBody>
      </p:sp>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Key Business Processes &amp; Activities</a:t>
            </a:r>
          </a:p>
          <a:p>
            <a:r>
              <a:rPr lang="fr-CA" dirty="0"/>
              <a:t>Principaux processus et activités opérationnels</a:t>
            </a:r>
          </a:p>
        </p:txBody>
      </p:sp>
      <p:pic>
        <p:nvPicPr>
          <p:cNvPr id="10" name="Picture 9">
            <a:extLst>
              <a:ext uri="{FF2B5EF4-FFF2-40B4-BE49-F238E27FC236}">
                <a16:creationId xmlns="" xmlns:a16="http://schemas.microsoft.com/office/drawing/2014/main" id="{F1B0CE99-864C-4246-B535-65AA5E12ADE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11931" y="2227122"/>
            <a:ext cx="5613082" cy="315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C7401866-5A16-41D6-A2BF-651514B0123E}"/>
              </a:ext>
            </a:extLst>
          </p:cNvPr>
          <p:cNvSpPr/>
          <p:nvPr/>
        </p:nvSpPr>
        <p:spPr>
          <a:xfrm>
            <a:off x="451364" y="3608211"/>
            <a:ext cx="5715000" cy="1938992"/>
          </a:xfrm>
          <a:prstGeom prst="rect">
            <a:avLst/>
          </a:prstGeom>
        </p:spPr>
        <p:txBody>
          <a:bodyPr wrap="square">
            <a:spAutoFit/>
          </a:bodyPr>
          <a:lstStyle/>
          <a:p>
            <a:r>
              <a:rPr lang="fr-FR" sz="2400" dirty="0">
                <a:solidFill>
                  <a:schemeClr val="accent3"/>
                </a:solidFill>
                <a:latin typeface="Tw Cen MT" panose="020B0602020104020603" pitchFamily="34" charset="0"/>
                <a:cs typeface="Arial" panose="020B0604020202020204" pitchFamily="34" charset="0"/>
              </a:rPr>
              <a:t>À l’aide </a:t>
            </a:r>
            <a:r>
              <a:rPr lang="fr-FR" sz="2400" dirty="0" smtClean="0">
                <a:solidFill>
                  <a:schemeClr val="accent3"/>
                </a:solidFill>
                <a:latin typeface="Tw Cen MT" panose="020B0602020104020603" pitchFamily="34" charset="0"/>
                <a:cs typeface="Arial" panose="020B0604020202020204" pitchFamily="34" charset="0"/>
              </a:rPr>
              <a:t>de [notes autocollantes/tableau </a:t>
            </a:r>
            <a:r>
              <a:rPr lang="fr-FR" sz="2400" dirty="0">
                <a:solidFill>
                  <a:schemeClr val="accent3"/>
                </a:solidFill>
                <a:latin typeface="Tw Cen MT" panose="020B0602020104020603" pitchFamily="34" charset="0"/>
                <a:cs typeface="Arial" panose="020B0604020202020204" pitchFamily="34" charset="0"/>
              </a:rPr>
              <a:t>blanc/tableau de papier] et de marqueurs, </a:t>
            </a:r>
            <a:r>
              <a:rPr lang="fr-FR" sz="2400" dirty="0" smtClean="0">
                <a:solidFill>
                  <a:schemeClr val="accent3"/>
                </a:solidFill>
                <a:latin typeface="Tw Cen MT" panose="020B0602020104020603" pitchFamily="34" charset="0"/>
                <a:cs typeface="Arial" panose="020B0604020202020204" pitchFamily="34" charset="0"/>
              </a:rPr>
              <a:t>consigner les tâches/activités </a:t>
            </a:r>
            <a:r>
              <a:rPr lang="fr-FR" sz="2400" dirty="0">
                <a:solidFill>
                  <a:schemeClr val="accent3"/>
                </a:solidFill>
                <a:latin typeface="Tw Cen MT" panose="020B0602020104020603" pitchFamily="34" charset="0"/>
                <a:cs typeface="Arial" panose="020B0604020202020204" pitchFamily="34" charset="0"/>
              </a:rPr>
              <a:t>clés de votre équipe.</a:t>
            </a:r>
          </a:p>
          <a:p>
            <a:endParaRPr lang="fr-FR" sz="2400"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00418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7401866-5A16-41D6-A2BF-651514B0123E}"/>
              </a:ext>
            </a:extLst>
          </p:cNvPr>
          <p:cNvSpPr/>
          <p:nvPr/>
        </p:nvSpPr>
        <p:spPr>
          <a:xfrm>
            <a:off x="451363" y="1524461"/>
            <a:ext cx="5715000" cy="4572000"/>
          </a:xfrm>
          <a:prstGeom prst="rect">
            <a:avLst/>
          </a:prstGeom>
        </p:spPr>
        <p:txBody>
          <a:bodyPr wrap="square">
            <a:spAutoFit/>
          </a:bodyPr>
          <a:lstStyle/>
          <a:p>
            <a:r>
              <a:rPr lang="en-US" sz="2000" dirty="0">
                <a:solidFill>
                  <a:schemeClr val="accent2"/>
                </a:solidFill>
                <a:latin typeface="Tw Cen MT" panose="020B0602020104020603" pitchFamily="34" charset="0"/>
                <a:cs typeface="Arial" panose="020B0604020202020204" pitchFamily="34" charset="0"/>
              </a:rPr>
              <a:t>What tasks / activities are performed by employees who will use the space?</a:t>
            </a:r>
          </a:p>
          <a:p>
            <a:endParaRPr lang="en-US" sz="2000" dirty="0">
              <a:solidFill>
                <a:schemeClr val="accent2"/>
              </a:solidFill>
              <a:latin typeface="Tw Cen MT" panose="020B0602020104020603" pitchFamily="34" charset="0"/>
              <a:cs typeface="Arial" panose="020B0604020202020204" pitchFamily="34" charset="0"/>
            </a:endParaRPr>
          </a:p>
          <a:p>
            <a:r>
              <a:rPr lang="en-US" sz="2000" dirty="0">
                <a:solidFill>
                  <a:schemeClr val="accent2"/>
                </a:solidFill>
                <a:latin typeface="Tw Cen MT" panose="020B0602020104020603" pitchFamily="34" charset="0"/>
                <a:cs typeface="Arial" panose="020B0604020202020204" pitchFamily="34" charset="0"/>
              </a:rPr>
              <a:t>Are there any special functions or activities we need to be aware of?</a:t>
            </a:r>
          </a:p>
          <a:p>
            <a:endParaRPr lang="en-US" sz="2000" dirty="0">
              <a:solidFill>
                <a:schemeClr val="accent2"/>
              </a:solidFill>
              <a:latin typeface="Tw Cen MT" panose="020B0602020104020603" pitchFamily="34" charset="0"/>
              <a:cs typeface="Arial" panose="020B0604020202020204" pitchFamily="34" charset="0"/>
            </a:endParaRPr>
          </a:p>
          <a:p>
            <a:r>
              <a:rPr lang="en-US" sz="2000" dirty="0">
                <a:solidFill>
                  <a:schemeClr val="accent2"/>
                </a:solidFill>
                <a:latin typeface="Tw Cen MT" panose="020B0602020104020603" pitchFamily="34" charset="0"/>
                <a:cs typeface="Arial" panose="020B0604020202020204" pitchFamily="34" charset="0"/>
              </a:rPr>
              <a:t>Are there are spaces that support or hinder getting work done? </a:t>
            </a:r>
          </a:p>
          <a:p>
            <a:pPr>
              <a:defRPr/>
            </a:pPr>
            <a:endParaRPr lang="en-US" sz="2000" dirty="0">
              <a:solidFill>
                <a:schemeClr val="accent2"/>
              </a:solidFill>
              <a:latin typeface="Tw Cen MT" panose="020B0602020104020603" pitchFamily="34" charset="0"/>
              <a:cs typeface="Arial" panose="020B0604020202020204" pitchFamily="34" charset="0"/>
            </a:endParaRPr>
          </a:p>
          <a:p>
            <a:pPr>
              <a:defRPr/>
            </a:pPr>
            <a:r>
              <a:rPr lang="en-US" sz="2000" dirty="0">
                <a:solidFill>
                  <a:schemeClr val="accent2"/>
                </a:solidFill>
                <a:latin typeface="Tw Cen MT" panose="020B0602020104020603" pitchFamily="34" charset="0"/>
                <a:cs typeface="Arial" panose="020B0604020202020204" pitchFamily="34" charset="0"/>
              </a:rPr>
              <a:t>What processes or activities are unique to a particular role, group or directorate?</a:t>
            </a:r>
          </a:p>
          <a:p>
            <a:pPr>
              <a:defRPr/>
            </a:pPr>
            <a:endParaRPr lang="en-US" sz="2000" dirty="0">
              <a:solidFill>
                <a:schemeClr val="accent2"/>
              </a:solidFill>
              <a:latin typeface="Tw Cen MT" panose="020B0602020104020603" pitchFamily="34" charset="0"/>
              <a:cs typeface="Arial" panose="020B0604020202020204" pitchFamily="34" charset="0"/>
            </a:endParaRPr>
          </a:p>
          <a:p>
            <a:pPr>
              <a:defRPr/>
            </a:pPr>
            <a:r>
              <a:rPr lang="en-US" sz="2000" dirty="0">
                <a:solidFill>
                  <a:schemeClr val="accent2"/>
                </a:solidFill>
                <a:latin typeface="Tw Cen MT" panose="020B0602020104020603" pitchFamily="34" charset="0"/>
                <a:cs typeface="Arial" panose="020B0604020202020204" pitchFamily="34" charset="0"/>
              </a:rPr>
              <a:t>Are there any dependencies on other government departments or agencies or/and outside organizations that are not already identified</a:t>
            </a:r>
          </a:p>
        </p:txBody>
      </p:sp>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Key Business Processes &amp; Activities Review</a:t>
            </a:r>
          </a:p>
          <a:p>
            <a:r>
              <a:rPr lang="fr-CA" dirty="0"/>
              <a:t>Examen des principaux processus et activités opérationnels</a:t>
            </a:r>
          </a:p>
        </p:txBody>
      </p:sp>
      <p:sp>
        <p:nvSpPr>
          <p:cNvPr id="8" name="Rectangle 7">
            <a:extLst>
              <a:ext uri="{FF2B5EF4-FFF2-40B4-BE49-F238E27FC236}">
                <a16:creationId xmlns="" xmlns:a16="http://schemas.microsoft.com/office/drawing/2014/main" id="{C7401866-5A16-41D6-A2BF-651514B0123E}"/>
              </a:ext>
            </a:extLst>
          </p:cNvPr>
          <p:cNvSpPr/>
          <p:nvPr/>
        </p:nvSpPr>
        <p:spPr>
          <a:xfrm>
            <a:off x="6212992" y="1524461"/>
            <a:ext cx="5715000" cy="4708981"/>
          </a:xfrm>
          <a:prstGeom prst="rect">
            <a:avLst/>
          </a:prstGeom>
        </p:spPr>
        <p:txBody>
          <a:bodyPr wrap="square">
            <a:spAutoFit/>
          </a:bodyPr>
          <a:lstStyle/>
          <a:p>
            <a:r>
              <a:rPr lang="fr-FR" sz="2000" dirty="0">
                <a:solidFill>
                  <a:schemeClr val="accent3"/>
                </a:solidFill>
                <a:latin typeface="Tw Cen MT" panose="020B0602020104020603" pitchFamily="34" charset="0"/>
                <a:cs typeface="Arial" panose="020B0604020202020204" pitchFamily="34" charset="0"/>
              </a:rPr>
              <a:t>Quelles sont les tâches/activités des employés qui utiliseront les locaux?</a:t>
            </a:r>
          </a:p>
          <a:p>
            <a:endParaRPr lang="fr-FR" sz="2000" dirty="0">
              <a:solidFill>
                <a:schemeClr val="accent3"/>
              </a:solidFill>
              <a:latin typeface="Tw Cen MT" panose="020B0602020104020603" pitchFamily="34" charset="0"/>
              <a:cs typeface="Arial" panose="020B0604020202020204" pitchFamily="34" charset="0"/>
            </a:endParaRPr>
          </a:p>
          <a:p>
            <a:r>
              <a:rPr lang="fr-FR" sz="2000" dirty="0">
                <a:solidFill>
                  <a:schemeClr val="accent3"/>
                </a:solidFill>
                <a:latin typeface="Tw Cen MT" panose="020B0602020104020603" pitchFamily="34" charset="0"/>
                <a:cs typeface="Arial" panose="020B0604020202020204" pitchFamily="34" charset="0"/>
              </a:rPr>
              <a:t>Y a-t-il des fonctions ou des activités spéciales dont nous devons être au courant?</a:t>
            </a:r>
          </a:p>
          <a:p>
            <a:endParaRPr lang="fr-FR" sz="2000" dirty="0">
              <a:solidFill>
                <a:schemeClr val="accent3"/>
              </a:solidFill>
              <a:latin typeface="Tw Cen MT" panose="020B0602020104020603" pitchFamily="34" charset="0"/>
              <a:cs typeface="Arial" panose="020B0604020202020204" pitchFamily="34" charset="0"/>
            </a:endParaRPr>
          </a:p>
          <a:p>
            <a:r>
              <a:rPr lang="fr-FR" sz="2000" dirty="0">
                <a:solidFill>
                  <a:schemeClr val="accent3"/>
                </a:solidFill>
                <a:latin typeface="Tw Cen MT" panose="020B0602020104020603" pitchFamily="34" charset="0"/>
                <a:cs typeface="Arial" panose="020B0604020202020204" pitchFamily="34" charset="0"/>
              </a:rPr>
              <a:t>Existe-t-il des locaux qui appuient ou entravent l’exécution du travail? </a:t>
            </a:r>
          </a:p>
          <a:p>
            <a:endParaRPr lang="fr-FR" sz="2000" dirty="0">
              <a:solidFill>
                <a:schemeClr val="accent3"/>
              </a:solidFill>
              <a:latin typeface="Tw Cen MT" panose="020B0602020104020603" pitchFamily="34" charset="0"/>
              <a:cs typeface="Arial" panose="020B0604020202020204" pitchFamily="34" charset="0"/>
            </a:endParaRPr>
          </a:p>
          <a:p>
            <a:r>
              <a:rPr lang="fr-FR" sz="2000" dirty="0">
                <a:solidFill>
                  <a:schemeClr val="accent3"/>
                </a:solidFill>
                <a:latin typeface="Tw Cen MT" panose="020B0602020104020603" pitchFamily="34" charset="0"/>
                <a:cs typeface="Arial" panose="020B0604020202020204" pitchFamily="34" charset="0"/>
              </a:rPr>
              <a:t>Quels processus ou activités sont propres à un rôle, un groupe ou une direction en particulier?</a:t>
            </a:r>
          </a:p>
          <a:p>
            <a:endParaRPr lang="fr-FR" sz="2000" dirty="0">
              <a:solidFill>
                <a:schemeClr val="accent3"/>
              </a:solidFill>
              <a:latin typeface="Tw Cen MT" panose="020B0602020104020603" pitchFamily="34" charset="0"/>
              <a:cs typeface="Arial" panose="020B0604020202020204" pitchFamily="34" charset="0"/>
            </a:endParaRPr>
          </a:p>
          <a:p>
            <a:r>
              <a:rPr lang="fr-FR" sz="2000" dirty="0">
                <a:solidFill>
                  <a:schemeClr val="accent3"/>
                </a:solidFill>
                <a:latin typeface="Tw Cen MT" panose="020B0602020104020603" pitchFamily="34" charset="0"/>
                <a:cs typeface="Arial" panose="020B0604020202020204" pitchFamily="34" charset="0"/>
              </a:rPr>
              <a:t>Existe-t-il des dépendances à l’égard d’autres ministères ou organismes gouvernementaux ou d’organismes externes qui ne sont pas encore </a:t>
            </a:r>
            <a:r>
              <a:rPr lang="fr-FR" sz="2000" dirty="0" smtClean="0">
                <a:solidFill>
                  <a:schemeClr val="accent3"/>
                </a:solidFill>
                <a:latin typeface="Tw Cen MT" panose="020B0602020104020603" pitchFamily="34" charset="0"/>
                <a:cs typeface="Arial" panose="020B0604020202020204" pitchFamily="34" charset="0"/>
              </a:rPr>
              <a:t>cernées?</a:t>
            </a:r>
            <a:endParaRPr lang="fr-FR" sz="2000"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57711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DE971F6-1FDF-475B-B2CF-F2DC6089F27F}"/>
              </a:ext>
            </a:extLst>
          </p:cNvPr>
          <p:cNvSpPr/>
          <p:nvPr/>
        </p:nvSpPr>
        <p:spPr>
          <a:xfrm>
            <a:off x="451364" y="1483593"/>
            <a:ext cx="5859219" cy="1938992"/>
          </a:xfrm>
          <a:prstGeom prst="rect">
            <a:avLst/>
          </a:prstGeom>
        </p:spPr>
        <p:txBody>
          <a:bodyPr wrap="square">
            <a:spAutoFit/>
          </a:bodyPr>
          <a:lstStyle/>
          <a:p>
            <a:r>
              <a:rPr lang="en-US" sz="2400" dirty="0">
                <a:solidFill>
                  <a:schemeClr val="accent2"/>
                </a:solidFill>
                <a:latin typeface="Tw Cen MT" panose="020B0602020104020603" pitchFamily="34" charset="0"/>
                <a:cs typeface="Arial" panose="020B0604020202020204" pitchFamily="34" charset="0"/>
              </a:rPr>
              <a:t>In order to provide the best collaborative spaces for your team, we need to understand:</a:t>
            </a:r>
          </a:p>
          <a:p>
            <a:pPr marL="182880"/>
            <a:r>
              <a:rPr lang="en-US" sz="2400" dirty="0">
                <a:solidFill>
                  <a:schemeClr val="accent2"/>
                </a:solidFill>
                <a:latin typeface="Tw Cen MT" panose="020B0602020104020603" pitchFamily="34" charset="0"/>
                <a:cs typeface="Arial" panose="020B0604020202020204" pitchFamily="34" charset="0"/>
              </a:rPr>
              <a:t>- types of collaborative activities</a:t>
            </a:r>
          </a:p>
          <a:p>
            <a:pPr marL="182880"/>
            <a:r>
              <a:rPr lang="en-US" sz="2400" dirty="0">
                <a:solidFill>
                  <a:schemeClr val="accent2"/>
                </a:solidFill>
                <a:latin typeface="Tw Cen MT" panose="020B0602020104020603" pitchFamily="34" charset="0"/>
                <a:cs typeface="Arial" panose="020B0604020202020204" pitchFamily="34" charset="0"/>
              </a:rPr>
              <a:t>- how many people and duration of each activity </a:t>
            </a:r>
          </a:p>
        </p:txBody>
      </p:sp>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Collaboration</a:t>
            </a:r>
          </a:p>
        </p:txBody>
      </p:sp>
      <p:sp>
        <p:nvSpPr>
          <p:cNvPr id="8" name="TextBox 7">
            <a:extLst>
              <a:ext uri="{FF2B5EF4-FFF2-40B4-BE49-F238E27FC236}">
                <a16:creationId xmlns="" xmlns:a16="http://schemas.microsoft.com/office/drawing/2014/main" id="{ED8C20FC-E130-47C6-AAE2-1780869E15DD}"/>
              </a:ext>
            </a:extLst>
          </p:cNvPr>
          <p:cNvSpPr txBox="1"/>
          <p:nvPr/>
        </p:nvSpPr>
        <p:spPr>
          <a:xfrm>
            <a:off x="5215664" y="5588472"/>
            <a:ext cx="7235675" cy="1600438"/>
          </a:xfrm>
          <a:prstGeom prst="rect">
            <a:avLst/>
          </a:prstGeom>
          <a:noFill/>
        </p:spPr>
        <p:txBody>
          <a:bodyPr wrap="square" rtlCol="0">
            <a:spAutoFit/>
          </a:bodyPr>
          <a:lstStyle/>
          <a:p>
            <a:r>
              <a:rPr lang="en-US" sz="1600" dirty="0">
                <a:latin typeface="Tw Cen MT" panose="020B0602020104020603" pitchFamily="34" charset="0"/>
                <a:cs typeface="Arial" panose="020B0604020202020204" pitchFamily="34" charset="0"/>
              </a:rPr>
              <a:t>[Consultant to use the survey results to document the known collaboration types that will be explored in this activity] then delete this text box</a:t>
            </a:r>
          </a:p>
          <a:p>
            <a:r>
              <a:rPr lang="fr-CA" sz="1600" dirty="0">
                <a:latin typeface="Tw Cen MT" panose="020B0602020104020603" pitchFamily="34" charset="0"/>
                <a:cs typeface="Arial" panose="020B0604020202020204" pitchFamily="34" charset="0"/>
              </a:rPr>
              <a:t>[</a:t>
            </a:r>
            <a:r>
              <a:rPr lang="fr-CA" sz="1600" dirty="0" smtClean="0">
                <a:latin typeface="Tw Cen MT" panose="020B0602020104020603" pitchFamily="34" charset="0"/>
                <a:cs typeface="Arial" panose="020B0604020202020204" pitchFamily="34" charset="0"/>
              </a:rPr>
              <a:t>L’expert-conseil </a:t>
            </a:r>
            <a:r>
              <a:rPr lang="fr-CA" sz="1600" dirty="0">
                <a:latin typeface="Tw Cen MT" panose="020B0602020104020603" pitchFamily="34" charset="0"/>
                <a:cs typeface="Arial" panose="020B0604020202020204" pitchFamily="34" charset="0"/>
              </a:rPr>
              <a:t>doit utiliser les résultats de l’enquête pour </a:t>
            </a:r>
            <a:r>
              <a:rPr lang="fr-CA" sz="1600" dirty="0" smtClean="0">
                <a:latin typeface="Tw Cen MT" panose="020B0602020104020603" pitchFamily="34" charset="0"/>
                <a:cs typeface="Arial" panose="020B0604020202020204" pitchFamily="34" charset="0"/>
              </a:rPr>
              <a:t>consigner les </a:t>
            </a:r>
            <a:r>
              <a:rPr lang="fr-CA" sz="1600" dirty="0">
                <a:latin typeface="Tw Cen MT" panose="020B0602020104020603" pitchFamily="34" charset="0"/>
                <a:cs typeface="Arial" panose="020B0604020202020204" pitchFamily="34" charset="0"/>
              </a:rPr>
              <a:t>types de collaboration connus qui seront explorés dans le cadre de cette </a:t>
            </a:r>
            <a:endParaRPr lang="fr-CA" sz="1600" dirty="0" smtClean="0">
              <a:latin typeface="Tw Cen MT" panose="020B0602020104020603" pitchFamily="34" charset="0"/>
              <a:cs typeface="Arial" panose="020B0604020202020204" pitchFamily="34" charset="0"/>
            </a:endParaRPr>
          </a:p>
          <a:p>
            <a:r>
              <a:rPr lang="fr-CA" sz="1600" dirty="0" smtClean="0">
                <a:latin typeface="Tw Cen MT" panose="020B0602020104020603" pitchFamily="34" charset="0"/>
                <a:cs typeface="Arial" panose="020B0604020202020204" pitchFamily="34" charset="0"/>
              </a:rPr>
              <a:t>activité</a:t>
            </a:r>
            <a:r>
              <a:rPr lang="fr-CA" sz="1600" dirty="0">
                <a:latin typeface="Tw Cen MT" panose="020B0602020104020603" pitchFamily="34" charset="0"/>
                <a:cs typeface="Arial" panose="020B0604020202020204" pitchFamily="34" charset="0"/>
              </a:rPr>
              <a:t>], ensuite, supprimer cette zone de </a:t>
            </a:r>
            <a:r>
              <a:rPr lang="fr-CA" sz="1600" dirty="0" smtClean="0">
                <a:latin typeface="Tw Cen MT" panose="020B0602020104020603" pitchFamily="34" charset="0"/>
                <a:cs typeface="Arial" panose="020B0604020202020204" pitchFamily="34" charset="0"/>
              </a:rPr>
              <a:t>texte.</a:t>
            </a:r>
            <a:endParaRPr lang="fr-CA" sz="1600" dirty="0">
              <a:latin typeface="Tw Cen MT" panose="020B0602020104020603" pitchFamily="34" charset="0"/>
              <a:cs typeface="Arial" panose="020B0604020202020204" pitchFamily="34" charset="0"/>
            </a:endParaRPr>
          </a:p>
          <a:p>
            <a:endParaRPr lang="en-US" sz="1600" dirty="0">
              <a:latin typeface="Tw Cen MT" panose="020B0602020104020603" pitchFamily="34" charset="0"/>
              <a:cs typeface="Arial" panose="020B06040202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431" y="1648269"/>
            <a:ext cx="1772408" cy="173736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5497" y="-152225"/>
            <a:ext cx="1771910" cy="173736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8278" y="-198947"/>
            <a:ext cx="1666858" cy="173736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5409" y="3619657"/>
            <a:ext cx="1647497" cy="173736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22876" y="3661302"/>
            <a:ext cx="1752424" cy="173736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48278" y="1704094"/>
            <a:ext cx="1742352" cy="173736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16466" y="1684737"/>
            <a:ext cx="1683068" cy="1737360"/>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87592" y="3630534"/>
            <a:ext cx="1747316" cy="1737360"/>
          </a:xfrm>
          <a:prstGeom prst="rect">
            <a:avLst/>
          </a:prstGeom>
        </p:spPr>
      </p:pic>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87447" y="1681565"/>
            <a:ext cx="1747461" cy="1737360"/>
          </a:xfrm>
          <a:prstGeom prst="rect">
            <a:avLst/>
          </a:prstGeom>
        </p:spPr>
      </p:pic>
      <p:sp>
        <p:nvSpPr>
          <p:cNvPr id="18" name="TextBox 17">
            <a:extLst>
              <a:ext uri="{FF2B5EF4-FFF2-40B4-BE49-F238E27FC236}">
                <a16:creationId xmlns="" xmlns:a16="http://schemas.microsoft.com/office/drawing/2014/main" id="{4BED084B-AD86-4B40-A879-7F4BADB9651F}"/>
              </a:ext>
            </a:extLst>
          </p:cNvPr>
          <p:cNvSpPr txBox="1"/>
          <p:nvPr/>
        </p:nvSpPr>
        <p:spPr>
          <a:xfrm>
            <a:off x="6422876" y="1841551"/>
            <a:ext cx="1591942" cy="1323439"/>
          </a:xfrm>
          <a:prstGeom prst="rect">
            <a:avLst/>
          </a:prstGeom>
          <a:noFill/>
        </p:spPr>
        <p:txBody>
          <a:bodyPr wrap="square" rtlCol="0" anchor="ctr">
            <a:spAutoFit/>
          </a:bodyPr>
          <a:lstStyle/>
          <a:p>
            <a:pPr algn="ctr"/>
            <a:r>
              <a:rPr lang="en-US" sz="1600" b="1" dirty="0">
                <a:latin typeface="Tw Cen MT" panose="020B0602020104020603" pitchFamily="34" charset="0"/>
                <a:cs typeface="Arial" panose="020B0604020202020204" pitchFamily="34" charset="0"/>
              </a:rPr>
              <a:t>Information Sharing</a:t>
            </a:r>
          </a:p>
          <a:p>
            <a:pPr algn="ctr"/>
            <a:endParaRPr lang="en-US" sz="1600" b="1" dirty="0">
              <a:latin typeface="Tw Cen MT" panose="020B0602020104020603" pitchFamily="34" charset="0"/>
              <a:cs typeface="Arial" panose="020B0604020202020204" pitchFamily="34" charset="0"/>
            </a:endParaRPr>
          </a:p>
          <a:p>
            <a:pPr algn="ctr"/>
            <a:r>
              <a:rPr lang="fr-CA" sz="1600" b="1" dirty="0">
                <a:latin typeface="Tw Cen MT" panose="020B0602020104020603" pitchFamily="34" charset="0"/>
                <a:cs typeface="Arial" panose="020B0604020202020204" pitchFamily="34" charset="0"/>
              </a:rPr>
              <a:t>Échange de renseignements</a:t>
            </a:r>
          </a:p>
        </p:txBody>
      </p:sp>
      <p:sp>
        <p:nvSpPr>
          <p:cNvPr id="19" name="TextBox 18">
            <a:extLst>
              <a:ext uri="{FF2B5EF4-FFF2-40B4-BE49-F238E27FC236}">
                <a16:creationId xmlns="" xmlns:a16="http://schemas.microsoft.com/office/drawing/2014/main" id="{4BED084B-AD86-4B40-A879-7F4BADB9651F}"/>
              </a:ext>
            </a:extLst>
          </p:cNvPr>
          <p:cNvSpPr txBox="1"/>
          <p:nvPr/>
        </p:nvSpPr>
        <p:spPr>
          <a:xfrm>
            <a:off x="8417468" y="3881158"/>
            <a:ext cx="1468471" cy="1384995"/>
          </a:xfrm>
          <a:prstGeom prst="rect">
            <a:avLst/>
          </a:prstGeom>
          <a:noFill/>
        </p:spPr>
        <p:txBody>
          <a:bodyPr wrap="square" rtlCol="0" anchor="ctr">
            <a:spAutoFit/>
          </a:bodyPr>
          <a:lstStyle/>
          <a:p>
            <a:pPr algn="ctr"/>
            <a:r>
              <a:rPr lang="en-US" sz="1400" b="1" dirty="0">
                <a:latin typeface="Tw Cen MT" panose="020B0602020104020603" pitchFamily="34" charset="0"/>
                <a:cs typeface="Arial" panose="020B0604020202020204" pitchFamily="34" charset="0"/>
              </a:rPr>
              <a:t>Formal Meeting / Presentation</a:t>
            </a:r>
          </a:p>
          <a:p>
            <a:pPr algn="ctr"/>
            <a:endParaRPr lang="en-US" sz="1400" b="1" dirty="0">
              <a:latin typeface="Tw Cen MT" panose="020B0602020104020603" pitchFamily="34" charset="0"/>
              <a:cs typeface="Arial" panose="020B0604020202020204" pitchFamily="34" charset="0"/>
            </a:endParaRPr>
          </a:p>
          <a:p>
            <a:pPr algn="ctr"/>
            <a:r>
              <a:rPr lang="fr-CA" sz="1400" b="1" dirty="0">
                <a:latin typeface="Tw Cen MT" panose="020B0602020104020603" pitchFamily="34" charset="0"/>
                <a:cs typeface="Arial" panose="020B0604020202020204" pitchFamily="34" charset="0"/>
              </a:rPr>
              <a:t>Réunion officielle/</a:t>
            </a:r>
            <a:br>
              <a:rPr lang="fr-CA" sz="1400" b="1" dirty="0">
                <a:latin typeface="Tw Cen MT" panose="020B0602020104020603" pitchFamily="34" charset="0"/>
                <a:cs typeface="Arial" panose="020B0604020202020204" pitchFamily="34" charset="0"/>
              </a:rPr>
            </a:br>
            <a:r>
              <a:rPr lang="fr-CA" sz="1400" b="1" dirty="0">
                <a:latin typeface="Tw Cen MT" panose="020B0602020104020603" pitchFamily="34" charset="0"/>
                <a:cs typeface="Arial" panose="020B0604020202020204" pitchFamily="34" charset="0"/>
              </a:rPr>
              <a:t>présentation</a:t>
            </a:r>
          </a:p>
        </p:txBody>
      </p:sp>
      <p:sp>
        <p:nvSpPr>
          <p:cNvPr id="21" name="TextBox 20">
            <a:extLst>
              <a:ext uri="{FF2B5EF4-FFF2-40B4-BE49-F238E27FC236}">
                <a16:creationId xmlns="" xmlns:a16="http://schemas.microsoft.com/office/drawing/2014/main" id="{4BED084B-AD86-4B40-A879-7F4BADB9651F}"/>
              </a:ext>
            </a:extLst>
          </p:cNvPr>
          <p:cNvSpPr txBox="1"/>
          <p:nvPr/>
        </p:nvSpPr>
        <p:spPr>
          <a:xfrm>
            <a:off x="8417468" y="2040106"/>
            <a:ext cx="1369025" cy="861774"/>
          </a:xfrm>
          <a:prstGeom prst="rect">
            <a:avLst/>
          </a:prstGeom>
          <a:noFill/>
        </p:spPr>
        <p:txBody>
          <a:bodyPr wrap="square" rtlCol="0" anchor="ctr">
            <a:spAutoFit/>
          </a:bodyPr>
          <a:lstStyle/>
          <a:p>
            <a:pPr algn="ctr"/>
            <a:r>
              <a:rPr lang="en-US" sz="1600" b="1" dirty="0">
                <a:latin typeface="Tw Cen MT" panose="020B0602020104020603" pitchFamily="34" charset="0"/>
                <a:cs typeface="Arial" panose="020B0604020202020204" pitchFamily="34" charset="0"/>
              </a:rPr>
              <a:t>Creating</a:t>
            </a:r>
          </a:p>
          <a:p>
            <a:pPr algn="ctr"/>
            <a:endParaRPr lang="en-US" sz="1600" b="1" dirty="0">
              <a:latin typeface="Tw Cen MT" panose="020B0602020104020603" pitchFamily="34" charset="0"/>
              <a:cs typeface="Arial" panose="020B0604020202020204" pitchFamily="34" charset="0"/>
            </a:endParaRPr>
          </a:p>
          <a:p>
            <a:pPr algn="ctr"/>
            <a:r>
              <a:rPr lang="fr-CA" sz="1600" b="1" dirty="0">
                <a:latin typeface="Tw Cen MT" panose="020B0602020104020603" pitchFamily="34" charset="0"/>
                <a:cs typeface="Arial" panose="020B0604020202020204" pitchFamily="34" charset="0"/>
              </a:rPr>
              <a:t>Création</a:t>
            </a:r>
            <a:endParaRPr lang="en-US" sz="1600" b="1" dirty="0">
              <a:latin typeface="Tw Cen MT" panose="020B0602020104020603"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4BED084B-AD86-4B40-A879-7F4BADB9651F}"/>
              </a:ext>
            </a:extLst>
          </p:cNvPr>
          <p:cNvSpPr txBox="1"/>
          <p:nvPr/>
        </p:nvSpPr>
        <p:spPr>
          <a:xfrm>
            <a:off x="10233065" y="1964661"/>
            <a:ext cx="1543788" cy="1077218"/>
          </a:xfrm>
          <a:prstGeom prst="rect">
            <a:avLst/>
          </a:prstGeom>
          <a:noFill/>
        </p:spPr>
        <p:txBody>
          <a:bodyPr wrap="square" rtlCol="0" anchor="ctr">
            <a:spAutoFit/>
          </a:bodyPr>
          <a:lstStyle/>
          <a:p>
            <a:pPr algn="ctr"/>
            <a:r>
              <a:rPr lang="en-US" sz="1600" b="1" dirty="0">
                <a:latin typeface="Tw Cen MT" panose="020B0602020104020603" pitchFamily="34" charset="0"/>
                <a:cs typeface="Arial" panose="020B0604020202020204" pitchFamily="34" charset="0"/>
              </a:rPr>
              <a:t>Brainstorming</a:t>
            </a:r>
          </a:p>
          <a:p>
            <a:pPr algn="ctr"/>
            <a:endParaRPr lang="en-US" sz="1600" b="1" dirty="0">
              <a:latin typeface="Tw Cen MT" panose="020B0602020104020603" pitchFamily="34" charset="0"/>
              <a:cs typeface="Arial" panose="020B0604020202020204" pitchFamily="34" charset="0"/>
            </a:endParaRPr>
          </a:p>
          <a:p>
            <a:pPr algn="ctr"/>
            <a:r>
              <a:rPr lang="fr-CA" sz="1600" b="1" dirty="0">
                <a:latin typeface="Tw Cen MT" panose="020B0602020104020603" pitchFamily="34" charset="0"/>
                <a:cs typeface="Arial" panose="020B0604020202020204" pitchFamily="34" charset="0"/>
              </a:rPr>
              <a:t>Remue-méninges</a:t>
            </a:r>
          </a:p>
        </p:txBody>
      </p:sp>
      <p:sp>
        <p:nvSpPr>
          <p:cNvPr id="23" name="TextBox 22">
            <a:extLst>
              <a:ext uri="{FF2B5EF4-FFF2-40B4-BE49-F238E27FC236}">
                <a16:creationId xmlns="" xmlns:a16="http://schemas.microsoft.com/office/drawing/2014/main" id="{4BED084B-AD86-4B40-A879-7F4BADB9651F}"/>
              </a:ext>
            </a:extLst>
          </p:cNvPr>
          <p:cNvSpPr txBox="1"/>
          <p:nvPr/>
        </p:nvSpPr>
        <p:spPr>
          <a:xfrm>
            <a:off x="9652551" y="4024611"/>
            <a:ext cx="2610897" cy="861774"/>
          </a:xfrm>
          <a:prstGeom prst="rect">
            <a:avLst/>
          </a:prstGeom>
          <a:noFill/>
        </p:spPr>
        <p:txBody>
          <a:bodyPr wrap="square" rtlCol="0" anchor="ctr">
            <a:spAutoFit/>
          </a:bodyPr>
          <a:lstStyle/>
          <a:p>
            <a:pPr algn="ctr"/>
            <a:r>
              <a:rPr lang="en-US" sz="1600" b="1" dirty="0">
                <a:latin typeface="Tw Cen MT" panose="020B0602020104020603" pitchFamily="34" charset="0"/>
                <a:cs typeface="Arial" panose="020B0604020202020204" pitchFamily="34" charset="0"/>
              </a:rPr>
              <a:t>Training</a:t>
            </a:r>
          </a:p>
          <a:p>
            <a:pPr algn="ctr"/>
            <a:endParaRPr lang="en-US" sz="1600" b="1" dirty="0">
              <a:latin typeface="Tw Cen MT" panose="020B0602020104020603" pitchFamily="34" charset="0"/>
              <a:cs typeface="Arial" panose="020B0604020202020204" pitchFamily="34" charset="0"/>
            </a:endParaRPr>
          </a:p>
          <a:p>
            <a:pPr algn="ctr"/>
            <a:r>
              <a:rPr lang="fr-CA" sz="1600" b="1" dirty="0">
                <a:latin typeface="Tw Cen MT" panose="020B0602020104020603" pitchFamily="34" charset="0"/>
                <a:cs typeface="Arial" panose="020B0604020202020204" pitchFamily="34" charset="0"/>
              </a:rPr>
              <a:t>Formation</a:t>
            </a:r>
            <a:endParaRPr lang="en-US" sz="1600" b="1" dirty="0">
              <a:latin typeface="Tw Cen MT" panose="020B0602020104020603"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4BED084B-AD86-4B40-A879-7F4BADB9651F}"/>
              </a:ext>
            </a:extLst>
          </p:cNvPr>
          <p:cNvSpPr txBox="1"/>
          <p:nvPr/>
        </p:nvSpPr>
        <p:spPr>
          <a:xfrm>
            <a:off x="6418453" y="3868857"/>
            <a:ext cx="1596365" cy="1077218"/>
          </a:xfrm>
          <a:prstGeom prst="rect">
            <a:avLst/>
          </a:prstGeom>
          <a:noFill/>
        </p:spPr>
        <p:txBody>
          <a:bodyPr wrap="square" rtlCol="0" anchor="ctr">
            <a:spAutoFit/>
          </a:bodyPr>
          <a:lstStyle/>
          <a:p>
            <a:pPr algn="ctr"/>
            <a:r>
              <a:rPr lang="en-US" sz="1600" b="1" dirty="0">
                <a:latin typeface="Tw Cen MT" panose="020B0602020104020603" pitchFamily="34" charset="0"/>
                <a:cs typeface="Arial" panose="020B0604020202020204" pitchFamily="34" charset="0"/>
              </a:rPr>
              <a:t>Virtual Meeting</a:t>
            </a:r>
          </a:p>
          <a:p>
            <a:pPr algn="ctr"/>
            <a:endParaRPr lang="en-US" sz="1600" b="1" dirty="0">
              <a:latin typeface="Tw Cen MT" panose="020B0602020104020603" pitchFamily="34" charset="0"/>
              <a:cs typeface="Arial" panose="020B0604020202020204" pitchFamily="34" charset="0"/>
            </a:endParaRPr>
          </a:p>
          <a:p>
            <a:pPr algn="ctr"/>
            <a:r>
              <a:rPr lang="fr-CA" sz="1600" b="1" dirty="0">
                <a:latin typeface="Tw Cen MT" panose="020B0602020104020603" pitchFamily="34" charset="0"/>
                <a:cs typeface="Arial" panose="020B0604020202020204" pitchFamily="34" charset="0"/>
              </a:rPr>
              <a:t>Réunion virtuelle</a:t>
            </a:r>
          </a:p>
        </p:txBody>
      </p:sp>
      <p:sp>
        <p:nvSpPr>
          <p:cNvPr id="26" name="Rectangle 25">
            <a:extLst>
              <a:ext uri="{FF2B5EF4-FFF2-40B4-BE49-F238E27FC236}">
                <a16:creationId xmlns="" xmlns:a16="http://schemas.microsoft.com/office/drawing/2014/main" id="{1DE971F6-1FDF-475B-B2CF-F2DC6089F27F}"/>
              </a:ext>
            </a:extLst>
          </p:cNvPr>
          <p:cNvSpPr/>
          <p:nvPr/>
        </p:nvSpPr>
        <p:spPr>
          <a:xfrm>
            <a:off x="432447" y="3791917"/>
            <a:ext cx="5873713" cy="2308324"/>
          </a:xfrm>
          <a:prstGeom prst="rect">
            <a:avLst/>
          </a:prstGeom>
        </p:spPr>
        <p:txBody>
          <a:bodyPr wrap="square">
            <a:spAutoFit/>
          </a:bodyPr>
          <a:lstStyle/>
          <a:p>
            <a:r>
              <a:rPr lang="fr-CA" sz="2400" dirty="0">
                <a:solidFill>
                  <a:srgbClr val="18853F"/>
                </a:solidFill>
                <a:latin typeface="Tw Cen MT" panose="020B0602020104020603" pitchFamily="34" charset="0"/>
                <a:cs typeface="Arial" panose="020B0604020202020204" pitchFamily="34" charset="0"/>
              </a:rPr>
              <a:t>Afin de fournir les meilleurs locaux de collaboration pour votre équipe, nous avons besoin de comprendre :</a:t>
            </a:r>
          </a:p>
          <a:p>
            <a:pPr marL="182880"/>
            <a:r>
              <a:rPr lang="fr-CA" sz="2400" dirty="0">
                <a:solidFill>
                  <a:srgbClr val="18853F"/>
                </a:solidFill>
                <a:latin typeface="Tw Cen MT" panose="020B0602020104020603" pitchFamily="34" charset="0"/>
                <a:cs typeface="Arial" panose="020B0604020202020204" pitchFamily="34" charset="0"/>
              </a:rPr>
              <a:t>- les types d’activités de </a:t>
            </a:r>
            <a:r>
              <a:rPr lang="fr-CA" sz="2400" dirty="0" smtClean="0">
                <a:solidFill>
                  <a:srgbClr val="18853F"/>
                </a:solidFill>
                <a:latin typeface="Tw Cen MT" panose="020B0602020104020603" pitchFamily="34" charset="0"/>
                <a:cs typeface="Arial" panose="020B0604020202020204" pitchFamily="34" charset="0"/>
              </a:rPr>
              <a:t>collaboration;</a:t>
            </a:r>
            <a:endParaRPr lang="fr-CA" sz="2400" dirty="0">
              <a:solidFill>
                <a:srgbClr val="18853F"/>
              </a:solidFill>
              <a:latin typeface="Tw Cen MT" panose="020B0602020104020603" pitchFamily="34" charset="0"/>
              <a:cs typeface="Arial" panose="020B0604020202020204" pitchFamily="34" charset="0"/>
            </a:endParaRPr>
          </a:p>
          <a:p>
            <a:pPr marL="182880"/>
            <a:r>
              <a:rPr lang="fr-CA" sz="2400" dirty="0">
                <a:solidFill>
                  <a:srgbClr val="18853F"/>
                </a:solidFill>
                <a:latin typeface="Tw Cen MT" panose="020B0602020104020603" pitchFamily="34" charset="0"/>
                <a:cs typeface="Arial" panose="020B0604020202020204" pitchFamily="34" charset="0"/>
              </a:rPr>
              <a:t>- le nombre de personnes et la durée de chaque </a:t>
            </a:r>
            <a:r>
              <a:rPr lang="fr-CA" sz="2400" dirty="0" smtClean="0">
                <a:solidFill>
                  <a:srgbClr val="18853F"/>
                </a:solidFill>
                <a:latin typeface="Tw Cen MT" panose="020B0602020104020603" pitchFamily="34" charset="0"/>
                <a:cs typeface="Arial" panose="020B0604020202020204" pitchFamily="34" charset="0"/>
              </a:rPr>
              <a:t>activité.</a:t>
            </a:r>
            <a:endParaRPr lang="fr-CA" sz="2400" dirty="0">
              <a:solidFill>
                <a:srgbClr val="18853F"/>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94605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7ACB6FAF-B999-47D9-9F5B-C9D6A4C0BF62}"/>
              </a:ext>
            </a:extLst>
          </p:cNvPr>
          <p:cNvSpPr/>
          <p:nvPr/>
        </p:nvSpPr>
        <p:spPr>
          <a:xfrm>
            <a:off x="3730829" y="1551480"/>
            <a:ext cx="7897063" cy="3046988"/>
          </a:xfrm>
          <a:prstGeom prst="rect">
            <a:avLst/>
          </a:prstGeom>
        </p:spPr>
        <p:txBody>
          <a:bodyPr wrap="square">
            <a:spAutoFit/>
          </a:bodyPr>
          <a:lstStyle/>
          <a:p>
            <a:r>
              <a:rPr lang="en-US" sz="2400" dirty="0">
                <a:solidFill>
                  <a:schemeClr val="accent2"/>
                </a:solidFill>
                <a:latin typeface="Tw Cen MT" panose="020B0602020104020603" pitchFamily="34" charset="0"/>
                <a:cs typeface="Arial" panose="020B0604020202020204" pitchFamily="34" charset="0"/>
              </a:rPr>
              <a:t>In an unassigned workplace, we don’t have to plan adjacencies between teams or groups. </a:t>
            </a:r>
          </a:p>
          <a:p>
            <a:endParaRPr lang="en-US" sz="2400" dirty="0">
              <a:solidFill>
                <a:schemeClr val="accent2"/>
              </a:solidFill>
              <a:latin typeface="Tw Cen MT" panose="020B0602020104020603" pitchFamily="34" charset="0"/>
              <a:cs typeface="Arial" panose="020B0604020202020204" pitchFamily="34" charset="0"/>
            </a:endParaRPr>
          </a:p>
          <a:p>
            <a:r>
              <a:rPr lang="en-US" sz="2400" dirty="0">
                <a:solidFill>
                  <a:schemeClr val="accent2"/>
                </a:solidFill>
                <a:latin typeface="Tw Cen MT" panose="020B0602020104020603" pitchFamily="34" charset="0"/>
                <a:cs typeface="Arial" panose="020B0604020202020204" pitchFamily="34" charset="0"/>
              </a:rPr>
              <a:t>Sometimes security, or proximity of special purpose spaces or segregation is required. We want to capture these early in the planning process. </a:t>
            </a: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 xmlns:a16="http://schemas.microsoft.com/office/drawing/2014/main" id="{F2392A02-AD62-40CD-986A-2B79A7A4D2D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9557" y="2450747"/>
            <a:ext cx="2698651" cy="300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Critical Dependencies</a:t>
            </a:r>
          </a:p>
          <a:p>
            <a:r>
              <a:rPr lang="fr-CA" dirty="0"/>
              <a:t>Services de soutien essentiels</a:t>
            </a:r>
          </a:p>
        </p:txBody>
      </p:sp>
      <p:sp>
        <p:nvSpPr>
          <p:cNvPr id="8" name="Rectangle 7">
            <a:extLst>
              <a:ext uri="{FF2B5EF4-FFF2-40B4-BE49-F238E27FC236}">
                <a16:creationId xmlns="" xmlns:a16="http://schemas.microsoft.com/office/drawing/2014/main" id="{7ACB6FAF-B999-47D9-9F5B-C9D6A4C0BF62}"/>
              </a:ext>
            </a:extLst>
          </p:cNvPr>
          <p:cNvSpPr/>
          <p:nvPr/>
        </p:nvSpPr>
        <p:spPr>
          <a:xfrm>
            <a:off x="3730829" y="3911712"/>
            <a:ext cx="7897063" cy="3416320"/>
          </a:xfrm>
          <a:prstGeom prst="rect">
            <a:avLst/>
          </a:prstGeom>
        </p:spPr>
        <p:txBody>
          <a:bodyPr wrap="square">
            <a:spAutoFit/>
          </a:bodyPr>
          <a:lstStyle/>
          <a:p>
            <a:r>
              <a:rPr lang="fr-CA" sz="2400" dirty="0">
                <a:solidFill>
                  <a:srgbClr val="18853F"/>
                </a:solidFill>
                <a:latin typeface="Tw Cen MT" panose="020B0602020104020603" pitchFamily="34" charset="0"/>
                <a:cs typeface="Arial" panose="020B0604020202020204" pitchFamily="34" charset="0"/>
              </a:rPr>
              <a:t>Dans un lieu de travail </a:t>
            </a:r>
            <a:r>
              <a:rPr lang="fr-CA" sz="2400" dirty="0" smtClean="0">
                <a:solidFill>
                  <a:srgbClr val="18853F"/>
                </a:solidFill>
                <a:latin typeface="Tw Cen MT" panose="020B0602020104020603" pitchFamily="34" charset="0"/>
                <a:cs typeface="Arial" panose="020B0604020202020204" pitchFamily="34" charset="0"/>
              </a:rPr>
              <a:t>où les places ne sont pas attribuées, </a:t>
            </a:r>
            <a:r>
              <a:rPr lang="fr-CA" sz="2400" dirty="0">
                <a:solidFill>
                  <a:srgbClr val="18853F"/>
                </a:solidFill>
                <a:latin typeface="Tw Cen MT" panose="020B0602020104020603" pitchFamily="34" charset="0"/>
                <a:cs typeface="Arial" panose="020B0604020202020204" pitchFamily="34" charset="0"/>
              </a:rPr>
              <a:t>nous n’avons pas besoin de planifier les structures adjacentes entre les équipes ou les groupes. </a:t>
            </a:r>
          </a:p>
          <a:p>
            <a:endParaRPr lang="fr-CA" sz="2400" dirty="0">
              <a:solidFill>
                <a:srgbClr val="18853F"/>
              </a:solidFill>
              <a:latin typeface="Tw Cen MT" panose="020B0602020104020603" pitchFamily="34" charset="0"/>
              <a:cs typeface="Arial" panose="020B0604020202020204" pitchFamily="34" charset="0"/>
            </a:endParaRPr>
          </a:p>
          <a:p>
            <a:r>
              <a:rPr lang="fr-CA" sz="2400" dirty="0">
                <a:solidFill>
                  <a:srgbClr val="18853F"/>
                </a:solidFill>
                <a:latin typeface="Tw Cen MT" panose="020B0602020104020603" pitchFamily="34" charset="0"/>
                <a:cs typeface="Arial" panose="020B0604020202020204" pitchFamily="34" charset="0"/>
              </a:rPr>
              <a:t>Parfois, la sécurité ou la proximité des locaux à usage particulier ou l’isolement sont nécessaires. Nous voulons les saisir dès le début du processus de planification. </a:t>
            </a:r>
          </a:p>
          <a:p>
            <a:endParaRPr lang="fr-CA" sz="2400" dirty="0">
              <a:solidFill>
                <a:srgbClr val="18853F"/>
              </a:solidFill>
              <a:latin typeface="Arial" panose="020B0604020202020204" pitchFamily="34" charset="0"/>
              <a:cs typeface="Arial" panose="020B0604020202020204" pitchFamily="34" charset="0"/>
            </a:endParaRPr>
          </a:p>
          <a:p>
            <a:endParaRPr lang="fr-CA" sz="2400" dirty="0">
              <a:solidFill>
                <a:srgbClr val="1885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10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823" y="3380560"/>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Operational Zone Activity</a:t>
            </a:r>
          </a:p>
        </p:txBody>
      </p:sp>
      <p:sp>
        <p:nvSpPr>
          <p:cNvPr id="7" name="TextBox 6"/>
          <p:cNvSpPr txBox="1"/>
          <p:nvPr/>
        </p:nvSpPr>
        <p:spPr>
          <a:xfrm>
            <a:off x="3202236" y="6152092"/>
            <a:ext cx="1885413"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Public zone activity</a:t>
            </a:r>
          </a:p>
        </p:txBody>
      </p:sp>
      <p:grpSp>
        <p:nvGrpSpPr>
          <p:cNvPr id="12" name="Group 11"/>
          <p:cNvGrpSpPr/>
          <p:nvPr/>
        </p:nvGrpSpPr>
        <p:grpSpPr>
          <a:xfrm>
            <a:off x="508759" y="1414486"/>
            <a:ext cx="3666781" cy="3347292"/>
            <a:chOff x="605928" y="1520328"/>
            <a:chExt cx="3666781" cy="3347292"/>
          </a:xfrm>
        </p:grpSpPr>
        <p:sp>
          <p:nvSpPr>
            <p:cNvPr id="8" name="Oval 7"/>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p:cNvSpPr txBox="1"/>
            <p:nvPr/>
          </p:nvSpPr>
          <p:spPr>
            <a:xfrm>
              <a:off x="903384" y="1672728"/>
              <a:ext cx="291579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Quiet Zone</a:t>
              </a:r>
            </a:p>
          </p:txBody>
        </p:sp>
      </p:grpSp>
      <p:grpSp>
        <p:nvGrpSpPr>
          <p:cNvPr id="14" name="Group 13"/>
          <p:cNvGrpSpPr/>
          <p:nvPr/>
        </p:nvGrpSpPr>
        <p:grpSpPr>
          <a:xfrm>
            <a:off x="4351909" y="1474503"/>
            <a:ext cx="3666781" cy="3347292"/>
            <a:chOff x="4425109" y="1672728"/>
            <a:chExt cx="3666781" cy="3347292"/>
          </a:xfrm>
        </p:grpSpPr>
        <p:sp>
          <p:nvSpPr>
            <p:cNvPr id="9" name="Oval 8"/>
            <p:cNvSpPr/>
            <p:nvPr/>
          </p:nvSpPr>
          <p:spPr>
            <a:xfrm>
              <a:off x="4425109" y="16727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4800600" y="1825128"/>
              <a:ext cx="291579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Transitional Zone</a:t>
              </a:r>
            </a:p>
          </p:txBody>
        </p:sp>
      </p:grpSp>
      <p:grpSp>
        <p:nvGrpSpPr>
          <p:cNvPr id="16" name="Group 15"/>
          <p:cNvGrpSpPr/>
          <p:nvPr/>
        </p:nvGrpSpPr>
        <p:grpSpPr>
          <a:xfrm>
            <a:off x="8236693" y="1472667"/>
            <a:ext cx="3666781" cy="3347292"/>
            <a:chOff x="8244290" y="1672728"/>
            <a:chExt cx="3666781" cy="3347292"/>
          </a:xfrm>
        </p:grpSpPr>
        <p:sp>
          <p:nvSpPr>
            <p:cNvPr id="10" name="Oval 9"/>
            <p:cNvSpPr/>
            <p:nvPr/>
          </p:nvSpPr>
          <p:spPr>
            <a:xfrm>
              <a:off x="8244290" y="16727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p:cNvSpPr txBox="1"/>
            <p:nvPr/>
          </p:nvSpPr>
          <p:spPr>
            <a:xfrm>
              <a:off x="8599306" y="1798377"/>
              <a:ext cx="2915798"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Active Zone</a:t>
              </a:r>
            </a:p>
          </p:txBody>
        </p:sp>
      </p:grpSp>
      <p:cxnSp>
        <p:nvCxnSpPr>
          <p:cNvPr id="18" name="Straight Connector 17"/>
          <p:cNvCxnSpPr/>
          <p:nvPr/>
        </p:nvCxnSpPr>
        <p:spPr>
          <a:xfrm>
            <a:off x="1620398" y="6024748"/>
            <a:ext cx="9276202"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150" y="4088812"/>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Secure Zone Activity</a:t>
            </a:r>
          </a:p>
        </p:txBody>
      </p:sp>
      <p:grpSp>
        <p:nvGrpSpPr>
          <p:cNvPr id="21" name="Group 20"/>
          <p:cNvGrpSpPr/>
          <p:nvPr/>
        </p:nvGrpSpPr>
        <p:grpSpPr>
          <a:xfrm>
            <a:off x="3291640" y="4246035"/>
            <a:ext cx="1896460" cy="1593269"/>
            <a:chOff x="605928" y="1520328"/>
            <a:chExt cx="3666781" cy="3347292"/>
          </a:xfrm>
        </p:grpSpPr>
        <p:sp>
          <p:nvSpPr>
            <p:cNvPr id="22" name="Oval 21"/>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p:cNvSpPr txBox="1"/>
            <p:nvPr/>
          </p:nvSpPr>
          <p:spPr>
            <a:xfrm>
              <a:off x="981419" y="1912599"/>
              <a:ext cx="2915797" cy="1357874"/>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Support space</a:t>
              </a:r>
            </a:p>
          </p:txBody>
        </p:sp>
      </p:grpSp>
      <p:grpSp>
        <p:nvGrpSpPr>
          <p:cNvPr id="24" name="Group 23"/>
          <p:cNvGrpSpPr/>
          <p:nvPr/>
        </p:nvGrpSpPr>
        <p:grpSpPr>
          <a:xfrm>
            <a:off x="7195847" y="4283182"/>
            <a:ext cx="1896460" cy="1593269"/>
            <a:chOff x="605928" y="1520328"/>
            <a:chExt cx="3666781" cy="3347292"/>
          </a:xfrm>
        </p:grpSpPr>
        <p:sp>
          <p:nvSpPr>
            <p:cNvPr id="25" name="Oval 24"/>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p:cNvSpPr txBox="1"/>
            <p:nvPr/>
          </p:nvSpPr>
          <p:spPr>
            <a:xfrm>
              <a:off x="981419" y="1712358"/>
              <a:ext cx="2915797" cy="7759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SPS</a:t>
              </a:r>
            </a:p>
          </p:txBody>
        </p:sp>
      </p:grpSp>
      <p:sp>
        <p:nvSpPr>
          <p:cNvPr id="27" name="TextBox 26"/>
          <p:cNvSpPr txBox="1"/>
          <p:nvPr/>
        </p:nvSpPr>
        <p:spPr>
          <a:xfrm>
            <a:off x="-2549758" y="23663"/>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Focused work</a:t>
            </a:r>
          </a:p>
        </p:txBody>
      </p:sp>
      <p:cxnSp>
        <p:nvCxnSpPr>
          <p:cNvPr id="28" name="Straight Connector 27"/>
          <p:cNvCxnSpPr/>
          <p:nvPr/>
        </p:nvCxnSpPr>
        <p:spPr>
          <a:xfrm>
            <a:off x="446743" y="3443340"/>
            <a:ext cx="3037264" cy="826203"/>
          </a:xfrm>
          <a:prstGeom prst="line">
            <a:avLst/>
          </a:prstGeom>
          <a:ln w="762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49758" y="456504"/>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Writing</a:t>
            </a:r>
          </a:p>
        </p:txBody>
      </p:sp>
      <p:sp>
        <p:nvSpPr>
          <p:cNvPr id="31" name="TextBox 30"/>
          <p:cNvSpPr txBox="1"/>
          <p:nvPr/>
        </p:nvSpPr>
        <p:spPr>
          <a:xfrm>
            <a:off x="-5231248" y="6585671"/>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Analysis</a:t>
            </a:r>
          </a:p>
        </p:txBody>
      </p:sp>
      <p:sp>
        <p:nvSpPr>
          <p:cNvPr id="32" name="TextBox 31"/>
          <p:cNvSpPr txBox="1"/>
          <p:nvPr/>
        </p:nvSpPr>
        <p:spPr>
          <a:xfrm>
            <a:off x="-2549758" y="889345"/>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Reading</a:t>
            </a:r>
          </a:p>
        </p:txBody>
      </p:sp>
      <p:sp>
        <p:nvSpPr>
          <p:cNvPr id="33" name="TextBox 32"/>
          <p:cNvSpPr txBox="1"/>
          <p:nvPr/>
        </p:nvSpPr>
        <p:spPr>
          <a:xfrm>
            <a:off x="-2549758" y="1322186"/>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Routine computer tasks</a:t>
            </a:r>
          </a:p>
        </p:txBody>
      </p:sp>
      <p:sp>
        <p:nvSpPr>
          <p:cNvPr id="34" name="TextBox 33"/>
          <p:cNvSpPr txBox="1"/>
          <p:nvPr/>
        </p:nvSpPr>
        <p:spPr>
          <a:xfrm>
            <a:off x="-2549758" y="1755027"/>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Email</a:t>
            </a:r>
          </a:p>
        </p:txBody>
      </p:sp>
      <p:sp>
        <p:nvSpPr>
          <p:cNvPr id="35" name="TextBox 34"/>
          <p:cNvSpPr txBox="1"/>
          <p:nvPr/>
        </p:nvSpPr>
        <p:spPr>
          <a:xfrm>
            <a:off x="-2549758" y="218786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Filing</a:t>
            </a:r>
          </a:p>
        </p:txBody>
      </p:sp>
      <p:sp>
        <p:nvSpPr>
          <p:cNvPr id="36" name="TextBox 35"/>
          <p:cNvSpPr txBox="1"/>
          <p:nvPr/>
        </p:nvSpPr>
        <p:spPr>
          <a:xfrm>
            <a:off x="-2549758" y="2620709"/>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Scanning/copying/faxing</a:t>
            </a:r>
          </a:p>
        </p:txBody>
      </p:sp>
      <p:sp>
        <p:nvSpPr>
          <p:cNvPr id="37" name="TextBox 36"/>
          <p:cNvSpPr txBox="1"/>
          <p:nvPr/>
        </p:nvSpPr>
        <p:spPr>
          <a:xfrm>
            <a:off x="-2549758" y="3053550"/>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Mail reception/prep</a:t>
            </a:r>
          </a:p>
        </p:txBody>
      </p:sp>
      <p:sp>
        <p:nvSpPr>
          <p:cNvPr id="38" name="TextBox 37"/>
          <p:cNvSpPr txBox="1"/>
          <p:nvPr/>
        </p:nvSpPr>
        <p:spPr>
          <a:xfrm>
            <a:off x="-5231248" y="517737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Collab problem solving</a:t>
            </a:r>
          </a:p>
        </p:txBody>
      </p:sp>
      <p:sp>
        <p:nvSpPr>
          <p:cNvPr id="39" name="TextBox 38"/>
          <p:cNvSpPr txBox="1"/>
          <p:nvPr/>
        </p:nvSpPr>
        <p:spPr>
          <a:xfrm>
            <a:off x="-2549758" y="3486391"/>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Consult with colleague(s)</a:t>
            </a:r>
          </a:p>
        </p:txBody>
      </p:sp>
      <p:sp>
        <p:nvSpPr>
          <p:cNvPr id="40" name="TextBox 39"/>
          <p:cNvSpPr txBox="1"/>
          <p:nvPr/>
        </p:nvSpPr>
        <p:spPr>
          <a:xfrm>
            <a:off x="-2549758" y="3919232"/>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Creating new products/</a:t>
            </a:r>
            <a:r>
              <a:rPr lang="en-US" sz="1400" dirty="0" err="1">
                <a:latin typeface="Arial" panose="020B0604020202020204" pitchFamily="34" charset="0"/>
                <a:cs typeface="Arial" panose="020B0604020202020204" pitchFamily="34" charset="0"/>
              </a:rPr>
              <a:t>serv</a:t>
            </a:r>
            <a:endParaRPr lang="en-US" sz="1400" dirty="0">
              <a:latin typeface="Arial" panose="020B0604020202020204" pitchFamily="34" charset="0"/>
              <a:cs typeface="Arial" panose="020B0604020202020204" pitchFamily="34" charset="0"/>
            </a:endParaRPr>
          </a:p>
        </p:txBody>
      </p:sp>
      <p:sp>
        <p:nvSpPr>
          <p:cNvPr id="41" name="TextBox 40"/>
          <p:cNvSpPr txBox="1"/>
          <p:nvPr/>
        </p:nvSpPr>
        <p:spPr>
          <a:xfrm>
            <a:off x="-5231248" y="564680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Calling (short, </a:t>
            </a:r>
            <a:r>
              <a:rPr lang="en-US" sz="1400" dirty="0" err="1">
                <a:latin typeface="Arial" panose="020B0604020202020204" pitchFamily="34" charset="0"/>
                <a:cs typeface="Arial" panose="020B0604020202020204" pitchFamily="34" charset="0"/>
              </a:rPr>
              <a:t>adhoc</a:t>
            </a:r>
            <a:r>
              <a:rPr lang="en-US" sz="1400" dirty="0">
                <a:latin typeface="Arial" panose="020B0604020202020204" pitchFamily="34" charset="0"/>
                <a:cs typeface="Arial" panose="020B0604020202020204" pitchFamily="34" charset="0"/>
              </a:rPr>
              <a:t>)</a:t>
            </a:r>
          </a:p>
        </p:txBody>
      </p:sp>
      <p:sp>
        <p:nvSpPr>
          <p:cNvPr id="42" name="TextBox 41"/>
          <p:cNvSpPr txBox="1"/>
          <p:nvPr/>
        </p:nvSpPr>
        <p:spPr>
          <a:xfrm>
            <a:off x="-5231248" y="470794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Calling (30+ min, planned)</a:t>
            </a:r>
          </a:p>
        </p:txBody>
      </p:sp>
      <p:sp>
        <p:nvSpPr>
          <p:cNvPr id="43" name="TextBox 42"/>
          <p:cNvSpPr txBox="1"/>
          <p:nvPr/>
        </p:nvSpPr>
        <p:spPr>
          <a:xfrm>
            <a:off x="-5231248" y="611623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Chairing </a:t>
            </a:r>
            <a:r>
              <a:rPr lang="en-US" sz="1400" dirty="0" err="1">
                <a:latin typeface="Arial" panose="020B0604020202020204" pitchFamily="34" charset="0"/>
                <a:cs typeface="Arial" panose="020B0604020202020204" pitchFamily="34" charset="0"/>
              </a:rPr>
              <a:t>conf</a:t>
            </a:r>
            <a:r>
              <a:rPr lang="en-US" sz="1400" dirty="0">
                <a:latin typeface="Arial" panose="020B0604020202020204" pitchFamily="34" charset="0"/>
                <a:cs typeface="Arial" panose="020B0604020202020204" pitchFamily="34" charset="0"/>
              </a:rPr>
              <a:t> call</a:t>
            </a:r>
          </a:p>
        </p:txBody>
      </p:sp>
      <p:sp>
        <p:nvSpPr>
          <p:cNvPr id="44" name="TextBox 43"/>
          <p:cNvSpPr txBox="1"/>
          <p:nvPr/>
        </p:nvSpPr>
        <p:spPr>
          <a:xfrm>
            <a:off x="-2549758" y="4352073"/>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Video conference</a:t>
            </a:r>
          </a:p>
        </p:txBody>
      </p:sp>
      <p:sp>
        <p:nvSpPr>
          <p:cNvPr id="45" name="TextBox 44"/>
          <p:cNvSpPr txBox="1"/>
          <p:nvPr/>
        </p:nvSpPr>
        <p:spPr>
          <a:xfrm>
            <a:off x="-2549758" y="4784914"/>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Presenting</a:t>
            </a:r>
          </a:p>
        </p:txBody>
      </p:sp>
      <p:sp>
        <p:nvSpPr>
          <p:cNvPr id="46" name="TextBox 45"/>
          <p:cNvSpPr txBox="1"/>
          <p:nvPr/>
        </p:nvSpPr>
        <p:spPr>
          <a:xfrm>
            <a:off x="-2549758" y="5217755"/>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Formal meeting</a:t>
            </a:r>
          </a:p>
        </p:txBody>
      </p:sp>
      <p:sp>
        <p:nvSpPr>
          <p:cNvPr id="47" name="TextBox 46"/>
          <p:cNvSpPr txBox="1"/>
          <p:nvPr/>
        </p:nvSpPr>
        <p:spPr>
          <a:xfrm>
            <a:off x="-2549758" y="5650596"/>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Formal training</a:t>
            </a:r>
          </a:p>
        </p:txBody>
      </p:sp>
      <p:sp>
        <p:nvSpPr>
          <p:cNvPr id="48" name="TextBox 47"/>
          <p:cNvSpPr txBox="1"/>
          <p:nvPr/>
        </p:nvSpPr>
        <p:spPr>
          <a:xfrm>
            <a:off x="-2549758" y="6083437"/>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Training/Exam/ CBT</a:t>
            </a:r>
          </a:p>
        </p:txBody>
      </p:sp>
      <p:sp>
        <p:nvSpPr>
          <p:cNvPr id="49" name="TextBox 48"/>
          <p:cNvSpPr txBox="1"/>
          <p:nvPr/>
        </p:nvSpPr>
        <p:spPr>
          <a:xfrm>
            <a:off x="-5231248" y="376908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Recharging</a:t>
            </a:r>
          </a:p>
        </p:txBody>
      </p:sp>
      <p:sp>
        <p:nvSpPr>
          <p:cNvPr id="50" name="TextBox 49"/>
          <p:cNvSpPr txBox="1"/>
          <p:nvPr/>
        </p:nvSpPr>
        <p:spPr>
          <a:xfrm>
            <a:off x="-2553160" y="6516274"/>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Coaching</a:t>
            </a:r>
          </a:p>
        </p:txBody>
      </p:sp>
      <p:sp>
        <p:nvSpPr>
          <p:cNvPr id="51" name="TextBox 50"/>
          <p:cNvSpPr txBox="1"/>
          <p:nvPr/>
        </p:nvSpPr>
        <p:spPr>
          <a:xfrm>
            <a:off x="12388462" y="-28503"/>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Meeting (up to 4 people)</a:t>
            </a:r>
          </a:p>
        </p:txBody>
      </p:sp>
      <p:sp>
        <p:nvSpPr>
          <p:cNvPr id="52" name="TextBox 51"/>
          <p:cNvSpPr txBox="1"/>
          <p:nvPr/>
        </p:nvSpPr>
        <p:spPr>
          <a:xfrm>
            <a:off x="12388462" y="477843"/>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Meeting (up to 5-11) people)</a:t>
            </a:r>
          </a:p>
        </p:txBody>
      </p:sp>
      <p:sp>
        <p:nvSpPr>
          <p:cNvPr id="53" name="TextBox 52"/>
          <p:cNvSpPr txBox="1"/>
          <p:nvPr/>
        </p:nvSpPr>
        <p:spPr>
          <a:xfrm>
            <a:off x="12388462" y="984189"/>
            <a:ext cx="2627523"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Meeting (up to 12-25) people)</a:t>
            </a:r>
          </a:p>
        </p:txBody>
      </p:sp>
      <p:sp>
        <p:nvSpPr>
          <p:cNvPr id="54" name="TextBox 53"/>
          <p:cNvSpPr txBox="1"/>
          <p:nvPr/>
        </p:nvSpPr>
        <p:spPr>
          <a:xfrm>
            <a:off x="12388462" y="1490535"/>
            <a:ext cx="2803797"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Public Assembly or consultation</a:t>
            </a:r>
          </a:p>
        </p:txBody>
      </p:sp>
      <p:sp>
        <p:nvSpPr>
          <p:cNvPr id="55" name="TextBox 54"/>
          <p:cNvSpPr txBox="1"/>
          <p:nvPr/>
        </p:nvSpPr>
        <p:spPr>
          <a:xfrm>
            <a:off x="12388462" y="1996881"/>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Hearing</a:t>
            </a:r>
          </a:p>
        </p:txBody>
      </p:sp>
      <p:sp>
        <p:nvSpPr>
          <p:cNvPr id="56" name="TextBox 55"/>
          <p:cNvSpPr txBox="1"/>
          <p:nvPr/>
        </p:nvSpPr>
        <p:spPr>
          <a:xfrm>
            <a:off x="12388462" y="2503227"/>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Interview</a:t>
            </a:r>
          </a:p>
        </p:txBody>
      </p:sp>
      <p:sp>
        <p:nvSpPr>
          <p:cNvPr id="57" name="TextBox 56"/>
          <p:cNvSpPr txBox="1"/>
          <p:nvPr/>
        </p:nvSpPr>
        <p:spPr>
          <a:xfrm>
            <a:off x="12388462" y="3009573"/>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Interview (secure)</a:t>
            </a:r>
          </a:p>
        </p:txBody>
      </p:sp>
      <p:sp>
        <p:nvSpPr>
          <p:cNvPr id="58" name="TextBox 57"/>
          <p:cNvSpPr txBox="1"/>
          <p:nvPr/>
        </p:nvSpPr>
        <p:spPr>
          <a:xfrm>
            <a:off x="12388462" y="3515922"/>
            <a:ext cx="2495321" cy="340519"/>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en-US" sz="1400" dirty="0">
                <a:latin typeface="Arial" panose="020B0604020202020204" pitchFamily="34" charset="0"/>
                <a:cs typeface="Arial" panose="020B0604020202020204" pitchFamily="34" charset="0"/>
              </a:rPr>
              <a:t>Fieldwork</a:t>
            </a:r>
          </a:p>
        </p:txBody>
      </p:sp>
      <p:sp>
        <p:nvSpPr>
          <p:cNvPr id="59" name="TextBox 58"/>
          <p:cNvSpPr txBox="1"/>
          <p:nvPr/>
        </p:nvSpPr>
        <p:spPr>
          <a:xfrm>
            <a:off x="-5231248" y="1364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Assembly/ all staff </a:t>
            </a:r>
            <a:r>
              <a:rPr lang="en-US" sz="1400" dirty="0" err="1">
                <a:latin typeface="Arial" panose="020B0604020202020204" pitchFamily="34" charset="0"/>
                <a:cs typeface="Arial" panose="020B0604020202020204" pitchFamily="34" charset="0"/>
              </a:rPr>
              <a:t>mtgs</a:t>
            </a:r>
            <a:endParaRPr lang="en-US" sz="1400" dirty="0">
              <a:latin typeface="Arial" panose="020B0604020202020204" pitchFamily="34" charset="0"/>
              <a:cs typeface="Arial" panose="020B0604020202020204" pitchFamily="34" charset="0"/>
            </a:endParaRPr>
          </a:p>
        </p:txBody>
      </p:sp>
      <p:sp>
        <p:nvSpPr>
          <p:cNvPr id="60" name="TextBox 59"/>
          <p:cNvSpPr txBox="1"/>
          <p:nvPr/>
        </p:nvSpPr>
        <p:spPr>
          <a:xfrm>
            <a:off x="-5231248" y="48307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Hiring interviews</a:t>
            </a:r>
          </a:p>
        </p:txBody>
      </p:sp>
      <p:sp>
        <p:nvSpPr>
          <p:cNvPr id="61" name="TextBox 60"/>
          <p:cNvSpPr txBox="1"/>
          <p:nvPr/>
        </p:nvSpPr>
        <p:spPr>
          <a:xfrm>
            <a:off x="-5231248" y="95250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Storage</a:t>
            </a:r>
          </a:p>
        </p:txBody>
      </p:sp>
      <p:sp>
        <p:nvSpPr>
          <p:cNvPr id="62" name="TextBox 61"/>
          <p:cNvSpPr txBox="1"/>
          <p:nvPr/>
        </p:nvSpPr>
        <p:spPr>
          <a:xfrm>
            <a:off x="-5231248" y="142193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IT Staging/Storage</a:t>
            </a:r>
          </a:p>
        </p:txBody>
      </p:sp>
      <p:sp>
        <p:nvSpPr>
          <p:cNvPr id="63" name="TextBox 62"/>
          <p:cNvSpPr txBox="1"/>
          <p:nvPr/>
        </p:nvSpPr>
        <p:spPr>
          <a:xfrm>
            <a:off x="-5231248" y="189136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Outerwear storage</a:t>
            </a:r>
          </a:p>
        </p:txBody>
      </p:sp>
      <p:sp>
        <p:nvSpPr>
          <p:cNvPr id="64" name="TextBox 63"/>
          <p:cNvSpPr txBox="1"/>
          <p:nvPr/>
        </p:nvSpPr>
        <p:spPr>
          <a:xfrm>
            <a:off x="-5231248" y="236079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Personal storage</a:t>
            </a:r>
          </a:p>
        </p:txBody>
      </p:sp>
      <p:sp>
        <p:nvSpPr>
          <p:cNvPr id="65" name="TextBox 64"/>
          <p:cNvSpPr txBox="1"/>
          <p:nvPr/>
        </p:nvSpPr>
        <p:spPr>
          <a:xfrm>
            <a:off x="-5231248" y="283022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Stationary storage</a:t>
            </a:r>
          </a:p>
        </p:txBody>
      </p:sp>
      <p:sp>
        <p:nvSpPr>
          <p:cNvPr id="66" name="TextBox 65"/>
          <p:cNvSpPr txBox="1"/>
          <p:nvPr/>
        </p:nvSpPr>
        <p:spPr>
          <a:xfrm>
            <a:off x="-5231248" y="329965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Specialized storage</a:t>
            </a:r>
          </a:p>
        </p:txBody>
      </p:sp>
      <p:sp>
        <p:nvSpPr>
          <p:cNvPr id="67" name="TextBox 66"/>
          <p:cNvSpPr txBox="1"/>
          <p:nvPr/>
        </p:nvSpPr>
        <p:spPr>
          <a:xfrm>
            <a:off x="-5231248" y="4238518"/>
            <a:ext cx="2387905" cy="340519"/>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Eating</a:t>
            </a:r>
          </a:p>
        </p:txBody>
      </p:sp>
      <p:cxnSp>
        <p:nvCxnSpPr>
          <p:cNvPr id="69" name="Curved Connector 68"/>
          <p:cNvCxnSpPr/>
          <p:nvPr/>
        </p:nvCxnSpPr>
        <p:spPr>
          <a:xfrm flipV="1">
            <a:off x="12951725" y="4408777"/>
            <a:ext cx="1932058" cy="82684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742057" y="5574225"/>
            <a:ext cx="2450202" cy="0"/>
          </a:xfrm>
          <a:prstGeom prst="line">
            <a:avLst/>
          </a:prstGeom>
          <a:ln w="762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2741667" y="6152092"/>
            <a:ext cx="2450592"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ED8C20FC-E130-47C6-AAE2-1780869E15DD}"/>
              </a:ext>
            </a:extLst>
          </p:cNvPr>
          <p:cNvSpPr txBox="1"/>
          <p:nvPr/>
        </p:nvSpPr>
        <p:spPr>
          <a:xfrm>
            <a:off x="5197625" y="5314363"/>
            <a:ext cx="9179795" cy="1477328"/>
          </a:xfrm>
          <a:prstGeom prst="rect">
            <a:avLst/>
          </a:prstGeom>
          <a:noFill/>
        </p:spPr>
        <p:txBody>
          <a:bodyPr wrap="square" rtlCol="0">
            <a:spAutoFit/>
          </a:bodyPr>
          <a:lstStyle/>
          <a:p>
            <a:r>
              <a:rPr lang="en-US" dirty="0">
                <a:latin typeface="Tw Cen MT" panose="020B0602020104020603" pitchFamily="34" charset="0"/>
                <a:cs typeface="Arial" panose="020B0604020202020204" pitchFamily="34" charset="0"/>
              </a:rPr>
              <a:t>[Consultant to use the survey results to draft an activity based adjacency map]</a:t>
            </a:r>
          </a:p>
          <a:p>
            <a:r>
              <a:rPr lang="en-US" dirty="0">
                <a:latin typeface="Tw Cen MT" panose="020B0602020104020603" pitchFamily="34" charset="0"/>
                <a:cs typeface="Arial" panose="020B0604020202020204" pitchFamily="34" charset="0"/>
              </a:rPr>
              <a:t>then delete this text box</a:t>
            </a:r>
          </a:p>
          <a:p>
            <a:endParaRPr lang="en-US" dirty="0">
              <a:latin typeface="Tw Cen MT" panose="020B0602020104020603" pitchFamily="34" charset="0"/>
              <a:cs typeface="Arial" panose="020B0604020202020204" pitchFamily="34" charset="0"/>
            </a:endParaRPr>
          </a:p>
          <a:p>
            <a:r>
              <a:rPr lang="en-US" dirty="0">
                <a:latin typeface="Tw Cen MT" panose="020B0602020104020603" pitchFamily="34" charset="0"/>
                <a:cs typeface="Arial" panose="020B0604020202020204" pitchFamily="34" charset="0"/>
              </a:rPr>
              <a:t>You may also include 1 slide per functional group or program if there are outlier groups</a:t>
            </a:r>
          </a:p>
          <a:p>
            <a:r>
              <a:rPr lang="en-US" dirty="0">
                <a:latin typeface="Tw Cen MT" panose="020B0602020104020603" pitchFamily="34" charset="0"/>
                <a:cs typeface="Arial" panose="020B0604020202020204" pitchFamily="34" charset="0"/>
              </a:rPr>
              <a:t> </a:t>
            </a:r>
          </a:p>
        </p:txBody>
      </p:sp>
      <p:sp>
        <p:nvSpPr>
          <p:cNvPr id="71"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Activity Zones</a:t>
            </a:r>
          </a:p>
        </p:txBody>
      </p:sp>
      <p:sp>
        <p:nvSpPr>
          <p:cNvPr id="73" name="TextBox 72">
            <a:extLst>
              <a:ext uri="{FF2B5EF4-FFF2-40B4-BE49-F238E27FC236}">
                <a16:creationId xmlns="" xmlns:a16="http://schemas.microsoft.com/office/drawing/2014/main" id="{ED8C20FC-E130-47C6-AAE2-1780869E15DD}"/>
              </a:ext>
            </a:extLst>
          </p:cNvPr>
          <p:cNvSpPr txBox="1"/>
          <p:nvPr/>
        </p:nvSpPr>
        <p:spPr>
          <a:xfrm>
            <a:off x="14153303" y="4719503"/>
            <a:ext cx="9179795" cy="646331"/>
          </a:xfrm>
          <a:prstGeom prst="rect">
            <a:avLst/>
          </a:prstGeom>
          <a:noFill/>
        </p:spPr>
        <p:txBody>
          <a:bodyPr wrap="square" rtlCol="0">
            <a:spAutoFit/>
          </a:bodyPr>
          <a:lstStyle/>
          <a:p>
            <a:r>
              <a:rPr lang="en-US" dirty="0">
                <a:latin typeface="Tw Cen MT" panose="020B0602020104020603" pitchFamily="34" charset="0"/>
                <a:cs typeface="Arial" panose="020B0604020202020204" pitchFamily="34" charset="0"/>
              </a:rPr>
              <a:t>Notes box</a:t>
            </a:r>
          </a:p>
          <a:p>
            <a:r>
              <a:rPr lang="en-US" dirty="0">
                <a:latin typeface="Tw Cen MT" panose="020B0602020104020603" pitchFamily="34" charset="0"/>
                <a:cs typeface="Arial" panose="020B0604020202020204" pitchFamily="34" charset="0"/>
              </a:rPr>
              <a:t> </a:t>
            </a:r>
          </a:p>
        </p:txBody>
      </p:sp>
    </p:spTree>
    <p:extLst>
      <p:ext uri="{BB962C8B-B14F-4D97-AF65-F5344CB8AC3E}">
        <p14:creationId xmlns:p14="http://schemas.microsoft.com/office/powerpoint/2010/main" val="371854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823" y="3380560"/>
            <a:ext cx="2387905" cy="57888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400" dirty="0">
                <a:latin typeface="Arial" panose="020B0604020202020204" pitchFamily="34" charset="0"/>
                <a:cs typeface="Arial" panose="020B0604020202020204" pitchFamily="34" charset="0"/>
              </a:rPr>
              <a:t>Activité de la zone opérationnelle</a:t>
            </a:r>
          </a:p>
        </p:txBody>
      </p:sp>
      <p:sp>
        <p:nvSpPr>
          <p:cNvPr id="7" name="TextBox 6"/>
          <p:cNvSpPr txBox="1"/>
          <p:nvPr/>
        </p:nvSpPr>
        <p:spPr>
          <a:xfrm>
            <a:off x="3202236" y="6152092"/>
            <a:ext cx="1885413" cy="578882"/>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400" dirty="0">
                <a:latin typeface="Arial" panose="020B0604020202020204" pitchFamily="34" charset="0"/>
                <a:cs typeface="Arial" panose="020B0604020202020204" pitchFamily="34" charset="0"/>
              </a:rPr>
              <a:t>Activité de la zone publique</a:t>
            </a:r>
          </a:p>
        </p:txBody>
      </p:sp>
      <p:grpSp>
        <p:nvGrpSpPr>
          <p:cNvPr id="12" name="Group 11"/>
          <p:cNvGrpSpPr/>
          <p:nvPr/>
        </p:nvGrpSpPr>
        <p:grpSpPr>
          <a:xfrm>
            <a:off x="508759" y="1414486"/>
            <a:ext cx="3666781" cy="3347292"/>
            <a:chOff x="605928" y="1520328"/>
            <a:chExt cx="3666781" cy="3347292"/>
          </a:xfrm>
        </p:grpSpPr>
        <p:sp>
          <p:nvSpPr>
            <p:cNvPr id="8" name="Oval 7"/>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p:cNvSpPr txBox="1"/>
            <p:nvPr/>
          </p:nvSpPr>
          <p:spPr>
            <a:xfrm>
              <a:off x="903384" y="1672728"/>
              <a:ext cx="2915798"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Zone silencieuse</a:t>
              </a:r>
            </a:p>
          </p:txBody>
        </p:sp>
      </p:grpSp>
      <p:grpSp>
        <p:nvGrpSpPr>
          <p:cNvPr id="14" name="Group 13"/>
          <p:cNvGrpSpPr/>
          <p:nvPr/>
        </p:nvGrpSpPr>
        <p:grpSpPr>
          <a:xfrm>
            <a:off x="4351909" y="1474503"/>
            <a:ext cx="3666781" cy="3347292"/>
            <a:chOff x="4425109" y="1672728"/>
            <a:chExt cx="3666781" cy="3347292"/>
          </a:xfrm>
        </p:grpSpPr>
        <p:sp>
          <p:nvSpPr>
            <p:cNvPr id="9" name="Oval 8"/>
            <p:cNvSpPr/>
            <p:nvPr/>
          </p:nvSpPr>
          <p:spPr>
            <a:xfrm>
              <a:off x="4425109" y="16727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4800600" y="1825128"/>
              <a:ext cx="2915798"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Zone de transition</a:t>
              </a:r>
            </a:p>
          </p:txBody>
        </p:sp>
      </p:grpSp>
      <p:grpSp>
        <p:nvGrpSpPr>
          <p:cNvPr id="16" name="Group 15"/>
          <p:cNvGrpSpPr/>
          <p:nvPr/>
        </p:nvGrpSpPr>
        <p:grpSpPr>
          <a:xfrm>
            <a:off x="8236693" y="1472667"/>
            <a:ext cx="3666781" cy="3347292"/>
            <a:chOff x="8244290" y="1672728"/>
            <a:chExt cx="3666781" cy="3347292"/>
          </a:xfrm>
        </p:grpSpPr>
        <p:sp>
          <p:nvSpPr>
            <p:cNvPr id="10" name="Oval 9"/>
            <p:cNvSpPr/>
            <p:nvPr/>
          </p:nvSpPr>
          <p:spPr>
            <a:xfrm>
              <a:off x="8244290" y="16727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p:cNvSpPr txBox="1"/>
            <p:nvPr/>
          </p:nvSpPr>
          <p:spPr>
            <a:xfrm>
              <a:off x="8599306" y="1798377"/>
              <a:ext cx="2915798"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Active d’activité</a:t>
              </a:r>
            </a:p>
          </p:txBody>
        </p:sp>
      </p:grpSp>
      <p:cxnSp>
        <p:nvCxnSpPr>
          <p:cNvPr id="18" name="Straight Connector 17"/>
          <p:cNvCxnSpPr/>
          <p:nvPr/>
        </p:nvCxnSpPr>
        <p:spPr>
          <a:xfrm>
            <a:off x="1620398" y="6024748"/>
            <a:ext cx="9276202"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150" y="4088812"/>
            <a:ext cx="2387905" cy="578882"/>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400" dirty="0">
                <a:latin typeface="Arial" panose="020B0604020202020204" pitchFamily="34" charset="0"/>
                <a:cs typeface="Arial" panose="020B0604020202020204" pitchFamily="34" charset="0"/>
              </a:rPr>
              <a:t>Activité de la zone sécurisée</a:t>
            </a:r>
          </a:p>
        </p:txBody>
      </p:sp>
      <p:grpSp>
        <p:nvGrpSpPr>
          <p:cNvPr id="21" name="Group 20"/>
          <p:cNvGrpSpPr/>
          <p:nvPr/>
        </p:nvGrpSpPr>
        <p:grpSpPr>
          <a:xfrm>
            <a:off x="3291640" y="4246035"/>
            <a:ext cx="1896460" cy="1593269"/>
            <a:chOff x="605928" y="1520328"/>
            <a:chExt cx="3666781" cy="3347292"/>
          </a:xfrm>
        </p:grpSpPr>
        <p:sp>
          <p:nvSpPr>
            <p:cNvPr id="22" name="Oval 21"/>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p:cNvSpPr txBox="1"/>
            <p:nvPr/>
          </p:nvSpPr>
          <p:spPr>
            <a:xfrm>
              <a:off x="981419" y="1912599"/>
              <a:ext cx="2915797" cy="1357874"/>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Locaux de soutien</a:t>
              </a:r>
            </a:p>
          </p:txBody>
        </p:sp>
      </p:grpSp>
      <p:grpSp>
        <p:nvGrpSpPr>
          <p:cNvPr id="24" name="Group 23"/>
          <p:cNvGrpSpPr/>
          <p:nvPr/>
        </p:nvGrpSpPr>
        <p:grpSpPr>
          <a:xfrm>
            <a:off x="7195847" y="4283182"/>
            <a:ext cx="1896460" cy="1593269"/>
            <a:chOff x="605928" y="1520328"/>
            <a:chExt cx="3666781" cy="3347292"/>
          </a:xfrm>
        </p:grpSpPr>
        <p:sp>
          <p:nvSpPr>
            <p:cNvPr id="25" name="Oval 24"/>
            <p:cNvSpPr/>
            <p:nvPr/>
          </p:nvSpPr>
          <p:spPr>
            <a:xfrm>
              <a:off x="605928" y="1520328"/>
              <a:ext cx="3666781" cy="3347292"/>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p:cNvSpPr txBox="1"/>
            <p:nvPr/>
          </p:nvSpPr>
          <p:spPr>
            <a:xfrm>
              <a:off x="981419" y="1712358"/>
              <a:ext cx="2915797" cy="1939820"/>
            </a:xfrm>
            <a:prstGeom prst="rect">
              <a:avLst/>
            </a:prstGeom>
            <a:noFill/>
          </p:spPr>
          <p:txBody>
            <a:bodyPr wrap="square" rtlCol="0">
              <a:spAutoFit/>
            </a:bodyPr>
            <a:lstStyle/>
            <a:p>
              <a:pPr algn="ctr"/>
              <a:r>
                <a:rPr lang="fr-CA" dirty="0" smtClean="0">
                  <a:latin typeface="Arial" panose="020B0604020202020204" pitchFamily="34" charset="0"/>
                  <a:cs typeface="Arial" panose="020B0604020202020204" pitchFamily="34" charset="0"/>
                </a:rPr>
                <a:t>Locaux à usage particulier</a:t>
              </a:r>
              <a:endParaRPr lang="fr-CA" dirty="0">
                <a:latin typeface="Arial" panose="020B0604020202020204" pitchFamily="34" charset="0"/>
                <a:cs typeface="Arial" panose="020B0604020202020204" pitchFamily="34" charset="0"/>
              </a:endParaRPr>
            </a:p>
          </p:txBody>
        </p:sp>
      </p:grpSp>
      <p:sp>
        <p:nvSpPr>
          <p:cNvPr id="27" name="TextBox 26"/>
          <p:cNvSpPr txBox="1"/>
          <p:nvPr/>
        </p:nvSpPr>
        <p:spPr>
          <a:xfrm>
            <a:off x="-2549758" y="23663"/>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Travail nécessitant une grande concentration</a:t>
            </a:r>
          </a:p>
        </p:txBody>
      </p:sp>
      <p:cxnSp>
        <p:nvCxnSpPr>
          <p:cNvPr id="28" name="Straight Connector 27"/>
          <p:cNvCxnSpPr/>
          <p:nvPr/>
        </p:nvCxnSpPr>
        <p:spPr>
          <a:xfrm>
            <a:off x="446743" y="3443340"/>
            <a:ext cx="3037264" cy="826203"/>
          </a:xfrm>
          <a:prstGeom prst="line">
            <a:avLst/>
          </a:prstGeom>
          <a:ln w="762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49758" y="618817"/>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Rédaction</a:t>
            </a:r>
          </a:p>
        </p:txBody>
      </p:sp>
      <p:sp>
        <p:nvSpPr>
          <p:cNvPr id="31" name="TextBox 30"/>
          <p:cNvSpPr txBox="1"/>
          <p:nvPr/>
        </p:nvSpPr>
        <p:spPr>
          <a:xfrm>
            <a:off x="-5231248" y="6585671"/>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Analyse</a:t>
            </a:r>
          </a:p>
        </p:txBody>
      </p:sp>
      <p:sp>
        <p:nvSpPr>
          <p:cNvPr id="32" name="TextBox 31"/>
          <p:cNvSpPr txBox="1"/>
          <p:nvPr/>
        </p:nvSpPr>
        <p:spPr>
          <a:xfrm>
            <a:off x="-2549758" y="1026686"/>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Lecture</a:t>
            </a:r>
          </a:p>
        </p:txBody>
      </p:sp>
      <p:sp>
        <p:nvSpPr>
          <p:cNvPr id="33" name="TextBox 32"/>
          <p:cNvSpPr txBox="1"/>
          <p:nvPr/>
        </p:nvSpPr>
        <p:spPr>
          <a:xfrm>
            <a:off x="-2549758" y="1434555"/>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Tâches informatiques courantes</a:t>
            </a:r>
          </a:p>
        </p:txBody>
      </p:sp>
      <p:sp>
        <p:nvSpPr>
          <p:cNvPr id="34" name="TextBox 33"/>
          <p:cNvSpPr txBox="1"/>
          <p:nvPr/>
        </p:nvSpPr>
        <p:spPr>
          <a:xfrm>
            <a:off x="-2549758" y="1842424"/>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Courriel</a:t>
            </a:r>
          </a:p>
        </p:txBody>
      </p:sp>
      <p:sp>
        <p:nvSpPr>
          <p:cNvPr id="35" name="TextBox 34"/>
          <p:cNvSpPr txBox="1"/>
          <p:nvPr/>
        </p:nvSpPr>
        <p:spPr>
          <a:xfrm>
            <a:off x="-2549758" y="2250293"/>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Classement</a:t>
            </a:r>
          </a:p>
        </p:txBody>
      </p:sp>
      <p:sp>
        <p:nvSpPr>
          <p:cNvPr id="36" name="TextBox 35"/>
          <p:cNvSpPr txBox="1"/>
          <p:nvPr/>
        </p:nvSpPr>
        <p:spPr>
          <a:xfrm>
            <a:off x="-2549758" y="2658162"/>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Numérisation/copie/télécopie</a:t>
            </a:r>
          </a:p>
        </p:txBody>
      </p:sp>
      <p:sp>
        <p:nvSpPr>
          <p:cNvPr id="37" name="TextBox 36"/>
          <p:cNvSpPr txBox="1"/>
          <p:nvPr/>
        </p:nvSpPr>
        <p:spPr>
          <a:xfrm>
            <a:off x="-2549758" y="3066031"/>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Réception/préparation du courrier</a:t>
            </a:r>
          </a:p>
        </p:txBody>
      </p:sp>
      <p:sp>
        <p:nvSpPr>
          <p:cNvPr id="38" name="TextBox 37"/>
          <p:cNvSpPr txBox="1"/>
          <p:nvPr/>
        </p:nvSpPr>
        <p:spPr>
          <a:xfrm>
            <a:off x="-5231248" y="5150623"/>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Résolution de problèmes en collaboration</a:t>
            </a:r>
          </a:p>
        </p:txBody>
      </p:sp>
      <p:sp>
        <p:nvSpPr>
          <p:cNvPr id="39" name="TextBox 38"/>
          <p:cNvSpPr txBox="1"/>
          <p:nvPr/>
        </p:nvSpPr>
        <p:spPr>
          <a:xfrm>
            <a:off x="-2549758" y="3473900"/>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Consultation des collègues</a:t>
            </a:r>
          </a:p>
        </p:txBody>
      </p:sp>
      <p:sp>
        <p:nvSpPr>
          <p:cNvPr id="40" name="TextBox 39"/>
          <p:cNvSpPr txBox="1"/>
          <p:nvPr/>
        </p:nvSpPr>
        <p:spPr>
          <a:xfrm>
            <a:off x="-2549758" y="3881769"/>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Création de nouveaux produits/services</a:t>
            </a:r>
          </a:p>
        </p:txBody>
      </p:sp>
      <p:sp>
        <p:nvSpPr>
          <p:cNvPr id="41" name="TextBox 40"/>
          <p:cNvSpPr txBox="1"/>
          <p:nvPr/>
        </p:nvSpPr>
        <p:spPr>
          <a:xfrm>
            <a:off x="-5231248" y="575382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Appel (court, ad hoc)</a:t>
            </a:r>
          </a:p>
        </p:txBody>
      </p:sp>
      <p:sp>
        <p:nvSpPr>
          <p:cNvPr id="42" name="TextBox 41"/>
          <p:cNvSpPr txBox="1"/>
          <p:nvPr/>
        </p:nvSpPr>
        <p:spPr>
          <a:xfrm>
            <a:off x="-5231248" y="4547418"/>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Appel (30 minutes ou plus, planifié)</a:t>
            </a:r>
          </a:p>
        </p:txBody>
      </p:sp>
      <p:sp>
        <p:nvSpPr>
          <p:cNvPr id="43" name="TextBox 42"/>
          <p:cNvSpPr txBox="1"/>
          <p:nvPr/>
        </p:nvSpPr>
        <p:spPr>
          <a:xfrm>
            <a:off x="-5231248" y="616974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Présidence de téléconférences</a:t>
            </a:r>
          </a:p>
        </p:txBody>
      </p:sp>
      <p:sp>
        <p:nvSpPr>
          <p:cNvPr id="44" name="TextBox 43"/>
          <p:cNvSpPr txBox="1"/>
          <p:nvPr/>
        </p:nvSpPr>
        <p:spPr>
          <a:xfrm>
            <a:off x="-2549758" y="4476923"/>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Vidéoconférence</a:t>
            </a:r>
          </a:p>
        </p:txBody>
      </p:sp>
      <p:sp>
        <p:nvSpPr>
          <p:cNvPr id="45" name="TextBox 44"/>
          <p:cNvSpPr txBox="1"/>
          <p:nvPr/>
        </p:nvSpPr>
        <p:spPr>
          <a:xfrm>
            <a:off x="-2549758" y="4884792"/>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smtClean="0">
                <a:latin typeface="Arial" panose="020B0604020202020204" pitchFamily="34" charset="0"/>
                <a:cs typeface="Arial" panose="020B0604020202020204" pitchFamily="34" charset="0"/>
              </a:rPr>
              <a:t>Exposé</a:t>
            </a:r>
            <a:endParaRPr lang="fr-CA" sz="1100" dirty="0">
              <a:latin typeface="Arial" panose="020B0604020202020204" pitchFamily="34" charset="0"/>
              <a:cs typeface="Arial" panose="020B0604020202020204" pitchFamily="34" charset="0"/>
            </a:endParaRPr>
          </a:p>
        </p:txBody>
      </p:sp>
      <p:sp>
        <p:nvSpPr>
          <p:cNvPr id="46" name="TextBox 45"/>
          <p:cNvSpPr txBox="1"/>
          <p:nvPr/>
        </p:nvSpPr>
        <p:spPr>
          <a:xfrm>
            <a:off x="-2549758" y="5292661"/>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Réunion officielle</a:t>
            </a:r>
          </a:p>
        </p:txBody>
      </p:sp>
      <p:sp>
        <p:nvSpPr>
          <p:cNvPr id="47" name="TextBox 46"/>
          <p:cNvSpPr txBox="1"/>
          <p:nvPr/>
        </p:nvSpPr>
        <p:spPr>
          <a:xfrm>
            <a:off x="-2549758" y="5700530"/>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Formation officielle</a:t>
            </a:r>
          </a:p>
        </p:txBody>
      </p:sp>
      <p:sp>
        <p:nvSpPr>
          <p:cNvPr id="48" name="TextBox 47"/>
          <p:cNvSpPr txBox="1"/>
          <p:nvPr/>
        </p:nvSpPr>
        <p:spPr>
          <a:xfrm>
            <a:off x="-2549758" y="6108399"/>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Formation/examen/FAO</a:t>
            </a:r>
          </a:p>
        </p:txBody>
      </p:sp>
      <p:sp>
        <p:nvSpPr>
          <p:cNvPr id="49" name="TextBox 48"/>
          <p:cNvSpPr txBox="1"/>
          <p:nvPr/>
        </p:nvSpPr>
        <p:spPr>
          <a:xfrm>
            <a:off x="-5231248" y="371557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Recharge</a:t>
            </a:r>
          </a:p>
        </p:txBody>
      </p:sp>
      <p:sp>
        <p:nvSpPr>
          <p:cNvPr id="50" name="TextBox 49"/>
          <p:cNvSpPr txBox="1"/>
          <p:nvPr/>
        </p:nvSpPr>
        <p:spPr>
          <a:xfrm>
            <a:off x="-2553160" y="6516274"/>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Encadrement</a:t>
            </a:r>
          </a:p>
        </p:txBody>
      </p:sp>
      <p:sp>
        <p:nvSpPr>
          <p:cNvPr id="51" name="TextBox 50"/>
          <p:cNvSpPr txBox="1"/>
          <p:nvPr/>
        </p:nvSpPr>
        <p:spPr>
          <a:xfrm>
            <a:off x="12388462" y="-28503"/>
            <a:ext cx="2495321"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Réunion </a:t>
            </a:r>
            <a:r>
              <a:rPr lang="fr-CA" sz="1200">
                <a:latin typeface="Arial" panose="020B0604020202020204" pitchFamily="34" charset="0"/>
                <a:cs typeface="Arial" panose="020B0604020202020204" pitchFamily="34" charset="0"/>
              </a:rPr>
              <a:t>(jusqu’à </a:t>
            </a:r>
            <a:r>
              <a:rPr lang="fr-CA" sz="1200" dirty="0">
                <a:latin typeface="Arial" panose="020B0604020202020204" pitchFamily="34" charset="0"/>
                <a:cs typeface="Arial" panose="020B0604020202020204" pitchFamily="34" charset="0"/>
              </a:rPr>
              <a:t>4 personnes)</a:t>
            </a:r>
          </a:p>
        </p:txBody>
      </p:sp>
      <p:sp>
        <p:nvSpPr>
          <p:cNvPr id="52" name="TextBox 51"/>
          <p:cNvSpPr txBox="1"/>
          <p:nvPr/>
        </p:nvSpPr>
        <p:spPr>
          <a:xfrm>
            <a:off x="12388462" y="419469"/>
            <a:ext cx="2495321" cy="510778"/>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Réunion </a:t>
            </a:r>
            <a:r>
              <a:rPr lang="fr-CA" sz="1200">
                <a:latin typeface="Arial" panose="020B0604020202020204" pitchFamily="34" charset="0"/>
                <a:cs typeface="Arial" panose="020B0604020202020204" pitchFamily="34" charset="0"/>
              </a:rPr>
              <a:t>(jusqu’à </a:t>
            </a:r>
            <a:r>
              <a:rPr lang="fr-CA" sz="1200" dirty="0">
                <a:latin typeface="Arial" panose="020B0604020202020204" pitchFamily="34" charset="0"/>
                <a:cs typeface="Arial" panose="020B0604020202020204" pitchFamily="34" charset="0"/>
              </a:rPr>
              <a:t>5 à 11 personnes)</a:t>
            </a:r>
          </a:p>
        </p:txBody>
      </p:sp>
      <p:sp>
        <p:nvSpPr>
          <p:cNvPr id="53" name="TextBox 52"/>
          <p:cNvSpPr txBox="1"/>
          <p:nvPr/>
        </p:nvSpPr>
        <p:spPr>
          <a:xfrm>
            <a:off x="12388462" y="1071752"/>
            <a:ext cx="2627523" cy="510778"/>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Réunion </a:t>
            </a:r>
            <a:r>
              <a:rPr lang="fr-CA" sz="1200">
                <a:latin typeface="Arial" panose="020B0604020202020204" pitchFamily="34" charset="0"/>
                <a:cs typeface="Arial" panose="020B0604020202020204" pitchFamily="34" charset="0"/>
              </a:rPr>
              <a:t>(jusqu’à </a:t>
            </a:r>
            <a:r>
              <a:rPr lang="fr-CA" sz="1200" dirty="0">
                <a:latin typeface="Arial" panose="020B0604020202020204" pitchFamily="34" charset="0"/>
                <a:cs typeface="Arial" panose="020B0604020202020204" pitchFamily="34" charset="0"/>
              </a:rPr>
              <a:t>12 à 25 personnes)</a:t>
            </a:r>
          </a:p>
        </p:txBody>
      </p:sp>
      <p:sp>
        <p:nvSpPr>
          <p:cNvPr id="54" name="TextBox 53"/>
          <p:cNvSpPr txBox="1"/>
          <p:nvPr/>
        </p:nvSpPr>
        <p:spPr>
          <a:xfrm>
            <a:off x="12388462" y="1724035"/>
            <a:ext cx="2803797"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Assemblée publique ou consultation</a:t>
            </a:r>
          </a:p>
        </p:txBody>
      </p:sp>
      <p:sp>
        <p:nvSpPr>
          <p:cNvPr id="55" name="TextBox 54"/>
          <p:cNvSpPr txBox="1"/>
          <p:nvPr/>
        </p:nvSpPr>
        <p:spPr>
          <a:xfrm>
            <a:off x="12388462" y="2172007"/>
            <a:ext cx="2495321"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Audience</a:t>
            </a:r>
          </a:p>
        </p:txBody>
      </p:sp>
      <p:sp>
        <p:nvSpPr>
          <p:cNvPr id="56" name="TextBox 55"/>
          <p:cNvSpPr txBox="1"/>
          <p:nvPr/>
        </p:nvSpPr>
        <p:spPr>
          <a:xfrm>
            <a:off x="12388462" y="2619979"/>
            <a:ext cx="2495321"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Entrevue</a:t>
            </a:r>
          </a:p>
        </p:txBody>
      </p:sp>
      <p:sp>
        <p:nvSpPr>
          <p:cNvPr id="57" name="TextBox 56"/>
          <p:cNvSpPr txBox="1"/>
          <p:nvPr/>
        </p:nvSpPr>
        <p:spPr>
          <a:xfrm>
            <a:off x="12388462" y="3067951"/>
            <a:ext cx="2495321"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Entrevue (sécuritaire)</a:t>
            </a:r>
          </a:p>
        </p:txBody>
      </p:sp>
      <p:sp>
        <p:nvSpPr>
          <p:cNvPr id="58" name="TextBox 57"/>
          <p:cNvSpPr txBox="1"/>
          <p:nvPr/>
        </p:nvSpPr>
        <p:spPr>
          <a:xfrm>
            <a:off x="12388462" y="3515922"/>
            <a:ext cx="2495321" cy="306467"/>
          </a:xfrm>
          <a:prstGeom prst="roundRect">
            <a:avLst/>
          </a:prstGeom>
          <a:ln w="38100"/>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a:r>
              <a:rPr lang="fr-CA" sz="1200" dirty="0">
                <a:latin typeface="Arial" panose="020B0604020202020204" pitchFamily="34" charset="0"/>
                <a:cs typeface="Arial" panose="020B0604020202020204" pitchFamily="34" charset="0"/>
              </a:rPr>
              <a:t>Travail sur le terrain</a:t>
            </a:r>
          </a:p>
        </p:txBody>
      </p:sp>
      <p:sp>
        <p:nvSpPr>
          <p:cNvPr id="59" name="TextBox 58"/>
          <p:cNvSpPr txBox="1"/>
          <p:nvPr/>
        </p:nvSpPr>
        <p:spPr>
          <a:xfrm>
            <a:off x="-5231248" y="13648"/>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Assemblée/réunions de l’ensemble du personnel</a:t>
            </a:r>
          </a:p>
        </p:txBody>
      </p:sp>
      <p:sp>
        <p:nvSpPr>
          <p:cNvPr id="60" name="TextBox 59"/>
          <p:cNvSpPr txBox="1"/>
          <p:nvPr/>
        </p:nvSpPr>
        <p:spPr>
          <a:xfrm>
            <a:off x="-5231248" y="616853"/>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Entrevues d’embauche</a:t>
            </a:r>
          </a:p>
        </p:txBody>
      </p:sp>
      <p:sp>
        <p:nvSpPr>
          <p:cNvPr id="61" name="TextBox 60"/>
          <p:cNvSpPr txBox="1"/>
          <p:nvPr/>
        </p:nvSpPr>
        <p:spPr>
          <a:xfrm>
            <a:off x="-5231248" y="1032773"/>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Stockage</a:t>
            </a:r>
          </a:p>
        </p:txBody>
      </p:sp>
      <p:sp>
        <p:nvSpPr>
          <p:cNvPr id="62" name="TextBox 61"/>
          <p:cNvSpPr txBox="1"/>
          <p:nvPr/>
        </p:nvSpPr>
        <p:spPr>
          <a:xfrm>
            <a:off x="-5231248" y="1448693"/>
            <a:ext cx="2387905" cy="476726"/>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Organisation/stockage informatique</a:t>
            </a:r>
          </a:p>
        </p:txBody>
      </p:sp>
      <p:sp>
        <p:nvSpPr>
          <p:cNvPr id="63" name="TextBox 62"/>
          <p:cNvSpPr txBox="1"/>
          <p:nvPr/>
        </p:nvSpPr>
        <p:spPr>
          <a:xfrm>
            <a:off x="-5231248" y="205189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Entreposage de vêtements</a:t>
            </a:r>
          </a:p>
        </p:txBody>
      </p:sp>
      <p:sp>
        <p:nvSpPr>
          <p:cNvPr id="64" name="TextBox 63"/>
          <p:cNvSpPr txBox="1"/>
          <p:nvPr/>
        </p:nvSpPr>
        <p:spPr>
          <a:xfrm>
            <a:off x="-5231248" y="246781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Espace de rangement personnel</a:t>
            </a:r>
          </a:p>
        </p:txBody>
      </p:sp>
      <p:sp>
        <p:nvSpPr>
          <p:cNvPr id="65" name="TextBox 64"/>
          <p:cNvSpPr txBox="1"/>
          <p:nvPr/>
        </p:nvSpPr>
        <p:spPr>
          <a:xfrm>
            <a:off x="-5231248" y="288373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Stockage de la papeterie</a:t>
            </a:r>
          </a:p>
        </p:txBody>
      </p:sp>
      <p:sp>
        <p:nvSpPr>
          <p:cNvPr id="66" name="TextBox 65"/>
          <p:cNvSpPr txBox="1"/>
          <p:nvPr/>
        </p:nvSpPr>
        <p:spPr>
          <a:xfrm>
            <a:off x="-5231248" y="329965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Entreposage spécialisé</a:t>
            </a:r>
          </a:p>
        </p:txBody>
      </p:sp>
      <p:sp>
        <p:nvSpPr>
          <p:cNvPr id="67" name="TextBox 66"/>
          <p:cNvSpPr txBox="1"/>
          <p:nvPr/>
        </p:nvSpPr>
        <p:spPr>
          <a:xfrm>
            <a:off x="-5231248" y="4131498"/>
            <a:ext cx="2387905" cy="289441"/>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1100" dirty="0">
                <a:latin typeface="Arial" panose="020B0604020202020204" pitchFamily="34" charset="0"/>
                <a:cs typeface="Arial" panose="020B0604020202020204" pitchFamily="34" charset="0"/>
              </a:rPr>
              <a:t>Alimentation</a:t>
            </a:r>
          </a:p>
        </p:txBody>
      </p:sp>
      <p:cxnSp>
        <p:nvCxnSpPr>
          <p:cNvPr id="69" name="Curved Connector 68"/>
          <p:cNvCxnSpPr/>
          <p:nvPr/>
        </p:nvCxnSpPr>
        <p:spPr>
          <a:xfrm flipV="1">
            <a:off x="12951725" y="4408777"/>
            <a:ext cx="1932058" cy="826849"/>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742057" y="5574225"/>
            <a:ext cx="2450202" cy="0"/>
          </a:xfrm>
          <a:prstGeom prst="line">
            <a:avLst/>
          </a:prstGeom>
          <a:ln w="7620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2741667" y="6152092"/>
            <a:ext cx="2450592"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ED8C20FC-E130-47C6-AAE2-1780869E15DD}"/>
              </a:ext>
            </a:extLst>
          </p:cNvPr>
          <p:cNvSpPr txBox="1"/>
          <p:nvPr/>
        </p:nvSpPr>
        <p:spPr>
          <a:xfrm>
            <a:off x="5197625" y="5314363"/>
            <a:ext cx="7313689" cy="1846659"/>
          </a:xfrm>
          <a:prstGeom prst="rect">
            <a:avLst/>
          </a:prstGeom>
          <a:noFill/>
        </p:spPr>
        <p:txBody>
          <a:bodyPr wrap="square" rtlCol="0">
            <a:spAutoFit/>
          </a:bodyPr>
          <a:lstStyle/>
          <a:p>
            <a:r>
              <a:rPr lang="fr-CA" sz="1600" dirty="0">
                <a:latin typeface="Tw Cen MT" panose="020B0602020104020603" pitchFamily="34" charset="0"/>
                <a:cs typeface="Arial" panose="020B0604020202020204" pitchFamily="34" charset="0"/>
              </a:rPr>
              <a:t>[</a:t>
            </a:r>
            <a:r>
              <a:rPr lang="fr-CA" sz="1600" dirty="0" smtClean="0">
                <a:latin typeface="Tw Cen MT" panose="020B0602020104020603" pitchFamily="34" charset="0"/>
                <a:cs typeface="Arial" panose="020B0604020202020204" pitchFamily="34" charset="0"/>
              </a:rPr>
              <a:t>L’expert-conseil </a:t>
            </a:r>
            <a:r>
              <a:rPr lang="fr-CA" sz="1600" dirty="0">
                <a:latin typeface="Tw Cen MT" panose="020B0602020104020603" pitchFamily="34" charset="0"/>
                <a:cs typeface="Arial" panose="020B0604020202020204" pitchFamily="34" charset="0"/>
              </a:rPr>
              <a:t>utilisera les résultats du sondage pour rédiger une carte de contiguïté basée sur les activités.]</a:t>
            </a:r>
          </a:p>
          <a:p>
            <a:r>
              <a:rPr lang="fr-CA" sz="1600" dirty="0">
                <a:latin typeface="Tw Cen MT" panose="020B0602020104020603" pitchFamily="34" charset="0"/>
                <a:cs typeface="Arial" panose="020B0604020202020204" pitchFamily="34" charset="0"/>
              </a:rPr>
              <a:t>Ensuite, effacer cette zone de </a:t>
            </a:r>
            <a:r>
              <a:rPr lang="fr-CA" sz="1600" dirty="0" smtClean="0">
                <a:latin typeface="Tw Cen MT" panose="020B0602020104020603" pitchFamily="34" charset="0"/>
                <a:cs typeface="Arial" panose="020B0604020202020204" pitchFamily="34" charset="0"/>
              </a:rPr>
              <a:t>texte.</a:t>
            </a:r>
            <a:endParaRPr lang="fr-CA" sz="1600" dirty="0">
              <a:latin typeface="Tw Cen MT" panose="020B0602020104020603" pitchFamily="34" charset="0"/>
              <a:cs typeface="Arial" panose="020B0604020202020204" pitchFamily="34" charset="0"/>
            </a:endParaRPr>
          </a:p>
          <a:p>
            <a:endParaRPr lang="fr-CA" sz="1600" dirty="0">
              <a:latin typeface="Tw Cen MT" panose="020B0602020104020603" pitchFamily="34" charset="0"/>
              <a:cs typeface="Arial" panose="020B0604020202020204" pitchFamily="34" charset="0"/>
            </a:endParaRPr>
          </a:p>
          <a:p>
            <a:r>
              <a:rPr lang="fr-CA" sz="1600" dirty="0">
                <a:latin typeface="Tw Cen MT" panose="020B0602020104020603" pitchFamily="34" charset="0"/>
                <a:cs typeface="Arial" panose="020B0604020202020204" pitchFamily="34" charset="0"/>
              </a:rPr>
              <a:t>Il est également possible d’inclure </a:t>
            </a:r>
            <a:r>
              <a:rPr lang="fr-CA" sz="1600" dirty="0" smtClean="0">
                <a:latin typeface="Tw Cen MT" panose="020B0602020104020603" pitchFamily="34" charset="0"/>
                <a:cs typeface="Arial" panose="020B0604020202020204" pitchFamily="34" charset="0"/>
              </a:rPr>
              <a:t>un transparent </a:t>
            </a:r>
            <a:r>
              <a:rPr lang="fr-CA" sz="1600" dirty="0">
                <a:latin typeface="Tw Cen MT" panose="020B0602020104020603" pitchFamily="34" charset="0"/>
                <a:cs typeface="Arial" panose="020B0604020202020204" pitchFamily="34" charset="0"/>
              </a:rPr>
              <a:t>par </a:t>
            </a:r>
            <a:r>
              <a:rPr lang="fr-CA" sz="1600" dirty="0" smtClean="0">
                <a:latin typeface="Tw Cen MT" panose="020B0602020104020603" pitchFamily="34" charset="0"/>
                <a:cs typeface="Arial" panose="020B0604020202020204" pitchFamily="34" charset="0"/>
              </a:rPr>
              <a:t>groupe</a:t>
            </a:r>
          </a:p>
          <a:p>
            <a:r>
              <a:rPr lang="fr-CA" sz="1600" dirty="0" smtClean="0">
                <a:latin typeface="Tw Cen MT" panose="020B0602020104020603" pitchFamily="34" charset="0"/>
                <a:cs typeface="Arial" panose="020B0604020202020204" pitchFamily="34" charset="0"/>
              </a:rPr>
              <a:t>fonctionnel </a:t>
            </a:r>
            <a:r>
              <a:rPr lang="fr-CA" sz="1600" dirty="0">
                <a:latin typeface="Tw Cen MT" panose="020B0602020104020603" pitchFamily="34" charset="0"/>
                <a:cs typeface="Arial" panose="020B0604020202020204" pitchFamily="34" charset="0"/>
              </a:rPr>
              <a:t>ou programme s’il y a des groupes </a:t>
            </a:r>
            <a:r>
              <a:rPr lang="fr-CA" sz="1600" dirty="0" smtClean="0">
                <a:latin typeface="Tw Cen MT" panose="020B0602020104020603" pitchFamily="34" charset="0"/>
                <a:cs typeface="Arial" panose="020B0604020202020204" pitchFamily="34" charset="0"/>
              </a:rPr>
              <a:t>isolés.</a:t>
            </a:r>
            <a:endParaRPr lang="fr-CA" sz="1600" dirty="0">
              <a:latin typeface="Tw Cen MT" panose="020B0602020104020603" pitchFamily="34" charset="0"/>
              <a:cs typeface="Arial" panose="020B0604020202020204" pitchFamily="34" charset="0"/>
            </a:endParaRPr>
          </a:p>
          <a:p>
            <a:r>
              <a:rPr lang="fr-CA" sz="1600" dirty="0">
                <a:latin typeface="Tw Cen MT" panose="020B0602020104020603" pitchFamily="34" charset="0"/>
                <a:cs typeface="Arial" panose="020B0604020202020204" pitchFamily="34" charset="0"/>
              </a:rPr>
              <a:t> </a:t>
            </a:r>
          </a:p>
        </p:txBody>
      </p:sp>
      <p:sp>
        <p:nvSpPr>
          <p:cNvPr id="71"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t>Zones d’activité</a:t>
            </a:r>
          </a:p>
        </p:txBody>
      </p:sp>
      <p:sp>
        <p:nvSpPr>
          <p:cNvPr id="73" name="TextBox 72">
            <a:extLst>
              <a:ext uri="{FF2B5EF4-FFF2-40B4-BE49-F238E27FC236}">
                <a16:creationId xmlns="" xmlns:a16="http://schemas.microsoft.com/office/drawing/2014/main" id="{ED8C20FC-E130-47C6-AAE2-1780869E15DD}"/>
              </a:ext>
            </a:extLst>
          </p:cNvPr>
          <p:cNvSpPr txBox="1"/>
          <p:nvPr/>
        </p:nvSpPr>
        <p:spPr>
          <a:xfrm>
            <a:off x="14153303" y="4719503"/>
            <a:ext cx="9179795" cy="646331"/>
          </a:xfrm>
          <a:prstGeom prst="rect">
            <a:avLst/>
          </a:prstGeom>
          <a:noFill/>
        </p:spPr>
        <p:txBody>
          <a:bodyPr wrap="square" rtlCol="0">
            <a:spAutoFit/>
          </a:bodyPr>
          <a:lstStyle/>
          <a:p>
            <a:r>
              <a:rPr lang="fr-CA" dirty="0">
                <a:latin typeface="Tw Cen MT" panose="020B0602020104020603" pitchFamily="34" charset="0"/>
                <a:cs typeface="Arial" panose="020B0604020202020204" pitchFamily="34" charset="0"/>
              </a:rPr>
              <a:t>Boîte de note</a:t>
            </a:r>
          </a:p>
          <a:p>
            <a:r>
              <a:rPr lang="fr-CA" dirty="0">
                <a:latin typeface="Tw Cen MT" panose="020B0602020104020603" pitchFamily="34" charset="0"/>
                <a:cs typeface="Arial" panose="020B0604020202020204" pitchFamily="34" charset="0"/>
              </a:rPr>
              <a:t> </a:t>
            </a:r>
          </a:p>
        </p:txBody>
      </p:sp>
    </p:spTree>
    <p:extLst>
      <p:ext uri="{BB962C8B-B14F-4D97-AF65-F5344CB8AC3E}">
        <p14:creationId xmlns:p14="http://schemas.microsoft.com/office/powerpoint/2010/main" val="126214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7FDF3CA-803E-48E7-B96A-B6B18E132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8802" y="1551652"/>
            <a:ext cx="8866257" cy="4592509"/>
          </a:xfrm>
          <a:prstGeom prst="rect">
            <a:avLst/>
          </a:prstGeom>
        </p:spPr>
      </p:pic>
      <p:pic>
        <p:nvPicPr>
          <p:cNvPr id="6" name="Picture 5">
            <a:extLst>
              <a:ext uri="{FF2B5EF4-FFF2-40B4-BE49-F238E27FC236}">
                <a16:creationId xmlns="" xmlns:a16="http://schemas.microsoft.com/office/drawing/2014/main" id="{ED6F1685-135F-4682-9553-FE466F25B0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7841" y="1551652"/>
            <a:ext cx="7508178" cy="4592509"/>
          </a:xfrm>
          <a:prstGeom prst="rect">
            <a:avLst/>
          </a:prstGeom>
        </p:spPr>
      </p:pic>
      <p:pic>
        <p:nvPicPr>
          <p:cNvPr id="8" name="Picture 7">
            <a:extLst>
              <a:ext uri="{FF2B5EF4-FFF2-40B4-BE49-F238E27FC236}">
                <a16:creationId xmlns="" xmlns:a16="http://schemas.microsoft.com/office/drawing/2014/main" id="{C89B86FA-D28E-4A98-A879-42A3C8F5E3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6454" y="1544397"/>
            <a:ext cx="8570953" cy="460701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33933" y="1528082"/>
            <a:ext cx="6955995" cy="4639649"/>
          </a:xfrm>
          <a:prstGeom prst="rect">
            <a:avLst/>
          </a:prstGeom>
        </p:spPr>
      </p:pic>
      <p:sp>
        <p:nvSpPr>
          <p:cNvPr id="9" name="Title 1"/>
          <p:cNvSpPr txBox="1">
            <a:spLocks/>
          </p:cNvSpPr>
          <p:nvPr/>
        </p:nvSpPr>
        <p:spPr>
          <a:xfrm>
            <a:off x="451364" y="716455"/>
            <a:ext cx="11007725" cy="8350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Space evokes a feeling &amp; signals behavior</a:t>
            </a:r>
          </a:p>
          <a:p>
            <a:r>
              <a:rPr lang="fr-CA" dirty="0" smtClean="0"/>
              <a:t>Les locaux évoquent </a:t>
            </a:r>
            <a:r>
              <a:rPr lang="fr-CA" dirty="0"/>
              <a:t>un sentiment et </a:t>
            </a:r>
            <a:r>
              <a:rPr lang="fr-CA" dirty="0" smtClean="0"/>
              <a:t>signalent </a:t>
            </a:r>
            <a:r>
              <a:rPr lang="fr-CA" dirty="0"/>
              <a:t>un comportement</a:t>
            </a:r>
          </a:p>
        </p:txBody>
      </p:sp>
    </p:spTree>
    <p:extLst>
      <p:ext uri="{BB962C8B-B14F-4D97-AF65-F5344CB8AC3E}">
        <p14:creationId xmlns:p14="http://schemas.microsoft.com/office/powerpoint/2010/main" val="36646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F2C7DBE5-7A1D-41BE-83CB-F88D0CEF8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7016" y="1694894"/>
            <a:ext cx="4372297" cy="423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What is the workplace experience we want to create?</a:t>
            </a:r>
          </a:p>
          <a:p>
            <a:r>
              <a:rPr lang="fr-CA" dirty="0"/>
              <a:t>Quelle est l’expérience de travail que nous voulons créer? </a:t>
            </a:r>
            <a:r>
              <a:rPr lang="en-CA" dirty="0"/>
              <a:t> </a:t>
            </a:r>
          </a:p>
        </p:txBody>
      </p:sp>
      <p:sp>
        <p:nvSpPr>
          <p:cNvPr id="11" name="TextBox 10">
            <a:extLst>
              <a:ext uri="{FF2B5EF4-FFF2-40B4-BE49-F238E27FC236}">
                <a16:creationId xmlns="" xmlns:a16="http://schemas.microsoft.com/office/drawing/2014/main" id="{4BED084B-AD86-4B40-A879-7F4BADB9651F}"/>
              </a:ext>
            </a:extLst>
          </p:cNvPr>
          <p:cNvSpPr txBox="1"/>
          <p:nvPr/>
        </p:nvSpPr>
        <p:spPr>
          <a:xfrm rot="325604">
            <a:off x="8280004" y="2120383"/>
            <a:ext cx="3025639" cy="3170099"/>
          </a:xfrm>
          <a:prstGeom prst="rect">
            <a:avLst/>
          </a:prstGeom>
          <a:noFill/>
        </p:spPr>
        <p:txBody>
          <a:bodyPr wrap="square" rtlCol="0" anchor="ctr">
            <a:spAutoFit/>
          </a:bodyPr>
          <a:lstStyle/>
          <a:p>
            <a:pPr algn="ctr"/>
            <a:r>
              <a:rPr lang="en-US" sz="2000" b="1" dirty="0">
                <a:solidFill>
                  <a:schemeClr val="accent2"/>
                </a:solidFill>
                <a:latin typeface="Tw Cen MT" panose="020B0602020104020603" pitchFamily="34" charset="0"/>
                <a:cs typeface="Arial" panose="020B0604020202020204" pitchFamily="34" charset="0"/>
              </a:rPr>
              <a:t>1 idea per sticky note</a:t>
            </a:r>
          </a:p>
          <a:p>
            <a:pPr algn="ctr"/>
            <a:endParaRPr lang="en-US" sz="2000" b="1" dirty="0">
              <a:solidFill>
                <a:schemeClr val="accent2"/>
              </a:solidFill>
              <a:latin typeface="Tw Cen MT" panose="020B0602020104020603" pitchFamily="34" charset="0"/>
              <a:cs typeface="Arial" panose="020B0604020202020204" pitchFamily="34" charset="0"/>
            </a:endParaRPr>
          </a:p>
          <a:p>
            <a:pPr algn="ctr"/>
            <a:r>
              <a:rPr lang="en-US" sz="2000" b="1" dirty="0">
                <a:solidFill>
                  <a:schemeClr val="accent2"/>
                </a:solidFill>
                <a:latin typeface="Tw Cen MT" panose="020B0602020104020603" pitchFamily="34" charset="0"/>
                <a:cs typeface="Arial" panose="020B0604020202020204" pitchFamily="34" charset="0"/>
              </a:rPr>
              <a:t>Write in large letters with a marker</a:t>
            </a:r>
          </a:p>
          <a:p>
            <a:pPr algn="ctr"/>
            <a:endParaRPr lang="en-US" sz="2000" b="1" dirty="0">
              <a:solidFill>
                <a:schemeClr val="accent3"/>
              </a:solidFill>
              <a:latin typeface="Tw Cen MT" panose="020B0602020104020603" pitchFamily="34" charset="0"/>
              <a:cs typeface="Arial" panose="020B0604020202020204" pitchFamily="34" charset="0"/>
            </a:endParaRPr>
          </a:p>
          <a:p>
            <a:pPr algn="ctr"/>
            <a:r>
              <a:rPr lang="fr-FR" sz="2000" b="1" dirty="0">
                <a:solidFill>
                  <a:schemeClr val="accent3"/>
                </a:solidFill>
                <a:latin typeface="Tw Cen MT" panose="020B0602020104020603" pitchFamily="34" charset="0"/>
                <a:cs typeface="Arial" panose="020B0604020202020204" pitchFamily="34" charset="0"/>
              </a:rPr>
              <a:t>1 idée par note autocollante</a:t>
            </a:r>
          </a:p>
          <a:p>
            <a:pPr algn="ctr"/>
            <a:endParaRPr lang="en-US" sz="2000" b="1" dirty="0">
              <a:solidFill>
                <a:schemeClr val="accent3"/>
              </a:solidFill>
              <a:latin typeface="Tw Cen MT" panose="020B0602020104020603" pitchFamily="34" charset="0"/>
              <a:cs typeface="Arial" panose="020B0604020202020204" pitchFamily="34" charset="0"/>
            </a:endParaRPr>
          </a:p>
          <a:p>
            <a:pPr algn="ctr"/>
            <a:r>
              <a:rPr lang="fr-FR" sz="2000" b="1" dirty="0">
                <a:solidFill>
                  <a:schemeClr val="accent3"/>
                </a:solidFill>
                <a:latin typeface="Tw Cen MT" panose="020B0602020104020603" pitchFamily="34" charset="0"/>
                <a:cs typeface="Arial" panose="020B0604020202020204" pitchFamily="34" charset="0"/>
              </a:rPr>
              <a:t>Écrivez en grosses lettres avec un marqueur</a:t>
            </a:r>
          </a:p>
        </p:txBody>
      </p:sp>
      <p:sp>
        <p:nvSpPr>
          <p:cNvPr id="6" name="Title 1"/>
          <p:cNvSpPr txBox="1">
            <a:spLocks/>
          </p:cNvSpPr>
          <p:nvPr/>
        </p:nvSpPr>
        <p:spPr>
          <a:xfrm>
            <a:off x="872313" y="2399958"/>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4800" b="0" spc="-300" dirty="0" smtClean="0">
                <a:solidFill>
                  <a:schemeClr val="accent3"/>
                </a:solidFill>
                <a:latin typeface="+mj-lt"/>
              </a:rPr>
              <a:t>COLLABORATION</a:t>
            </a:r>
            <a:endParaRPr lang="en-CA" sz="4800" b="0" spc="-300" dirty="0">
              <a:solidFill>
                <a:schemeClr val="accent3"/>
              </a:solidFill>
              <a:latin typeface="+mj-lt"/>
            </a:endParaRPr>
          </a:p>
        </p:txBody>
      </p:sp>
      <p:sp>
        <p:nvSpPr>
          <p:cNvPr id="10" name="Title 1"/>
          <p:cNvSpPr txBox="1">
            <a:spLocks/>
          </p:cNvSpPr>
          <p:nvPr/>
        </p:nvSpPr>
        <p:spPr>
          <a:xfrm>
            <a:off x="1107587" y="3065399"/>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b="0" spc="-300" dirty="0" smtClean="0">
                <a:solidFill>
                  <a:schemeClr val="accent5"/>
                </a:solidFill>
                <a:latin typeface="+mj-lt"/>
              </a:rPr>
              <a:t>INNOVATION</a:t>
            </a:r>
            <a:endParaRPr lang="en-CA" sz="3600" b="0" spc="-300" dirty="0">
              <a:solidFill>
                <a:schemeClr val="accent5"/>
              </a:solidFill>
              <a:latin typeface="+mj-lt"/>
            </a:endParaRPr>
          </a:p>
        </p:txBody>
      </p:sp>
      <p:sp>
        <p:nvSpPr>
          <p:cNvPr id="12" name="Title 1"/>
          <p:cNvSpPr txBox="1">
            <a:spLocks/>
          </p:cNvSpPr>
          <p:nvPr/>
        </p:nvSpPr>
        <p:spPr>
          <a:xfrm>
            <a:off x="2171588" y="4222614"/>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4800" b="0" spc="-300" dirty="0" smtClean="0">
                <a:solidFill>
                  <a:schemeClr val="accent3"/>
                </a:solidFill>
                <a:latin typeface="+mj-lt"/>
              </a:rPr>
              <a:t>HEALTHY</a:t>
            </a:r>
            <a:endParaRPr lang="en-CA" sz="4800" b="0" spc="-300" dirty="0">
              <a:solidFill>
                <a:schemeClr val="accent3"/>
              </a:solidFill>
              <a:latin typeface="+mj-lt"/>
            </a:endParaRPr>
          </a:p>
        </p:txBody>
      </p:sp>
      <p:sp>
        <p:nvSpPr>
          <p:cNvPr id="13" name="Title 1"/>
          <p:cNvSpPr txBox="1">
            <a:spLocks/>
          </p:cNvSpPr>
          <p:nvPr/>
        </p:nvSpPr>
        <p:spPr>
          <a:xfrm>
            <a:off x="3466477" y="3698977"/>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b="0" spc="-300" dirty="0" smtClean="0">
                <a:solidFill>
                  <a:schemeClr val="accent5"/>
                </a:solidFill>
                <a:latin typeface="+mj-lt"/>
              </a:rPr>
              <a:t>DIGITAL</a:t>
            </a:r>
            <a:endParaRPr lang="en-CA" sz="3600" b="0" spc="-300" dirty="0">
              <a:solidFill>
                <a:schemeClr val="accent5"/>
              </a:solidFill>
              <a:latin typeface="+mj-lt"/>
            </a:endParaRPr>
          </a:p>
        </p:txBody>
      </p:sp>
      <p:sp>
        <p:nvSpPr>
          <p:cNvPr id="14" name="Title 1"/>
          <p:cNvSpPr txBox="1">
            <a:spLocks/>
          </p:cNvSpPr>
          <p:nvPr/>
        </p:nvSpPr>
        <p:spPr>
          <a:xfrm>
            <a:off x="2786287" y="4721538"/>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b="0" spc="-300" dirty="0" smtClean="0">
                <a:solidFill>
                  <a:schemeClr val="accent2"/>
                </a:solidFill>
                <a:latin typeface="+mj-lt"/>
              </a:rPr>
              <a:t>EMPLOYER OF CHOICE</a:t>
            </a:r>
            <a:endParaRPr lang="en-CA" b="0" spc="-300" dirty="0">
              <a:solidFill>
                <a:schemeClr val="accent2"/>
              </a:solidFill>
              <a:latin typeface="+mj-lt"/>
            </a:endParaRPr>
          </a:p>
        </p:txBody>
      </p:sp>
      <p:sp>
        <p:nvSpPr>
          <p:cNvPr id="15" name="Title 1"/>
          <p:cNvSpPr txBox="1">
            <a:spLocks/>
          </p:cNvSpPr>
          <p:nvPr/>
        </p:nvSpPr>
        <p:spPr>
          <a:xfrm>
            <a:off x="2012509" y="3446145"/>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b="0" spc="-300" dirty="0" smtClean="0">
                <a:solidFill>
                  <a:schemeClr val="accent2"/>
                </a:solidFill>
                <a:latin typeface="+mj-lt"/>
              </a:rPr>
              <a:t>SOUPLESSE</a:t>
            </a:r>
            <a:endParaRPr lang="en-CA" b="0" spc="-300" dirty="0">
              <a:solidFill>
                <a:schemeClr val="accent2"/>
              </a:solidFill>
              <a:latin typeface="+mj-lt"/>
            </a:endParaRPr>
          </a:p>
        </p:txBody>
      </p:sp>
      <p:sp>
        <p:nvSpPr>
          <p:cNvPr id="16" name="Title 1"/>
          <p:cNvSpPr txBox="1">
            <a:spLocks/>
          </p:cNvSpPr>
          <p:nvPr/>
        </p:nvSpPr>
        <p:spPr>
          <a:xfrm>
            <a:off x="3642697" y="3067207"/>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4800" b="0" spc="-300" dirty="0" smtClean="0">
                <a:solidFill>
                  <a:schemeClr val="accent3"/>
                </a:solidFill>
                <a:latin typeface="+mj-lt"/>
              </a:rPr>
              <a:t>MODERNE</a:t>
            </a:r>
            <a:endParaRPr lang="en-CA" sz="4800" b="0" spc="-300" dirty="0">
              <a:solidFill>
                <a:schemeClr val="accent3"/>
              </a:solidFill>
              <a:latin typeface="+mj-lt"/>
            </a:endParaRPr>
          </a:p>
        </p:txBody>
      </p:sp>
      <p:sp>
        <p:nvSpPr>
          <p:cNvPr id="17" name="Title 1"/>
          <p:cNvSpPr txBox="1">
            <a:spLocks/>
          </p:cNvSpPr>
          <p:nvPr/>
        </p:nvSpPr>
        <p:spPr>
          <a:xfrm>
            <a:off x="1235733" y="4721539"/>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b="0" spc="-300" dirty="0" smtClean="0">
                <a:solidFill>
                  <a:schemeClr val="accent5"/>
                </a:solidFill>
                <a:latin typeface="+mj-lt"/>
              </a:rPr>
              <a:t>INCLUSIF</a:t>
            </a:r>
            <a:endParaRPr lang="en-CA" sz="3600" b="0" spc="-300" dirty="0">
              <a:solidFill>
                <a:schemeClr val="accent5"/>
              </a:solidFill>
              <a:latin typeface="+mj-lt"/>
            </a:endParaRPr>
          </a:p>
        </p:txBody>
      </p:sp>
      <p:sp>
        <p:nvSpPr>
          <p:cNvPr id="18" name="Title 1"/>
          <p:cNvSpPr txBox="1">
            <a:spLocks/>
          </p:cNvSpPr>
          <p:nvPr/>
        </p:nvSpPr>
        <p:spPr>
          <a:xfrm>
            <a:off x="4723838" y="2508645"/>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b="0" spc="-300" dirty="0" smtClean="0">
                <a:solidFill>
                  <a:schemeClr val="accent2"/>
                </a:solidFill>
                <a:latin typeface="+mj-lt"/>
              </a:rPr>
              <a:t>BRIGHT</a:t>
            </a:r>
            <a:endParaRPr lang="en-CA" b="0" spc="-300" dirty="0">
              <a:solidFill>
                <a:schemeClr val="accent2"/>
              </a:solidFill>
              <a:latin typeface="+mj-lt"/>
            </a:endParaRPr>
          </a:p>
        </p:txBody>
      </p:sp>
      <p:sp>
        <p:nvSpPr>
          <p:cNvPr id="19" name="Title 1"/>
          <p:cNvSpPr txBox="1">
            <a:spLocks/>
          </p:cNvSpPr>
          <p:nvPr/>
        </p:nvSpPr>
        <p:spPr>
          <a:xfrm>
            <a:off x="2644889" y="5200405"/>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b="0" spc="-300" dirty="0" smtClean="0">
                <a:solidFill>
                  <a:schemeClr val="accent5"/>
                </a:solidFill>
                <a:latin typeface="+mj-lt"/>
              </a:rPr>
              <a:t>DURABLE</a:t>
            </a:r>
            <a:endParaRPr lang="en-CA" sz="3600" b="0" spc="-300" dirty="0">
              <a:solidFill>
                <a:schemeClr val="accent5"/>
              </a:solidFill>
              <a:latin typeface="+mj-lt"/>
            </a:endParaRPr>
          </a:p>
        </p:txBody>
      </p:sp>
      <p:sp>
        <p:nvSpPr>
          <p:cNvPr id="20" name="Title 1"/>
          <p:cNvSpPr txBox="1">
            <a:spLocks/>
          </p:cNvSpPr>
          <p:nvPr/>
        </p:nvSpPr>
        <p:spPr>
          <a:xfrm>
            <a:off x="2098551" y="1849907"/>
            <a:ext cx="4898134"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3600" b="0" spc="-300" dirty="0" smtClean="0">
                <a:solidFill>
                  <a:schemeClr val="accent5"/>
                </a:solidFill>
                <a:latin typeface="+mj-lt"/>
              </a:rPr>
              <a:t>LEADERSHIP</a:t>
            </a:r>
            <a:endParaRPr lang="en-CA" sz="3600" b="0" spc="-300" dirty="0">
              <a:solidFill>
                <a:schemeClr val="accent5"/>
              </a:solidFill>
              <a:latin typeface="+mj-lt"/>
            </a:endParaRPr>
          </a:p>
        </p:txBody>
      </p:sp>
    </p:spTree>
    <p:extLst>
      <p:ext uri="{BB962C8B-B14F-4D97-AF65-F5344CB8AC3E}">
        <p14:creationId xmlns:p14="http://schemas.microsoft.com/office/powerpoint/2010/main" val="165693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51480"/>
            <a:ext cx="12192000" cy="4639008"/>
          </a:xfrm>
          <a:prstGeom prst="rect">
            <a:avLst/>
          </a:prstGeom>
        </p:spPr>
      </p:pic>
      <p:sp>
        <p:nvSpPr>
          <p:cNvPr id="10"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[Space Type] Future State</a:t>
            </a:r>
          </a:p>
          <a:p>
            <a:r>
              <a:rPr lang="fr-CA" dirty="0"/>
              <a:t>[Type </a:t>
            </a:r>
            <a:r>
              <a:rPr lang="fr-CA" dirty="0" smtClean="0"/>
              <a:t>de locaux] </a:t>
            </a:r>
            <a:r>
              <a:rPr lang="fr-CA" dirty="0"/>
              <a:t>État futur</a:t>
            </a:r>
          </a:p>
        </p:txBody>
      </p:sp>
      <p:sp>
        <p:nvSpPr>
          <p:cNvPr id="16" name="Rectangle 15"/>
          <p:cNvSpPr/>
          <p:nvPr/>
        </p:nvSpPr>
        <p:spPr>
          <a:xfrm rot="10800000">
            <a:off x="4051300" y="1551480"/>
            <a:ext cx="8140700" cy="4636008"/>
          </a:xfrm>
          <a:prstGeom prst="rect">
            <a:avLst/>
          </a:prstGeom>
          <a:gradFill flip="none" rotWithShape="1">
            <a:gsLst>
              <a:gs pos="0">
                <a:schemeClr val="bg1">
                  <a:alpha val="57000"/>
                </a:schemeClr>
              </a:gs>
              <a:gs pos="49000">
                <a:schemeClr val="bg1">
                  <a:lumMod val="95000"/>
                  <a:alpha val="79000"/>
                </a:schemeClr>
              </a:gs>
              <a:gs pos="100000">
                <a:schemeClr val="bg1">
                  <a:lumMod val="85000"/>
                  <a:alpha val="1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 xmlns:a16="http://schemas.microsoft.com/office/drawing/2014/main" id="{7942BA10-D3E4-4668-A08E-CCFA9A93520E}"/>
              </a:ext>
            </a:extLst>
          </p:cNvPr>
          <p:cNvSpPr txBox="1"/>
          <p:nvPr/>
        </p:nvSpPr>
        <p:spPr>
          <a:xfrm>
            <a:off x="6197600" y="1573238"/>
            <a:ext cx="5732272" cy="2246769"/>
          </a:xfrm>
          <a:prstGeom prst="rect">
            <a:avLst/>
          </a:prstGeom>
          <a:noFill/>
        </p:spPr>
        <p:txBody>
          <a:bodyPr wrap="square" rtlCol="0">
            <a:spAutoFit/>
          </a:bodyPr>
          <a:lstStyle/>
          <a:p>
            <a:r>
              <a:rPr lang="en-US" sz="2800" dirty="0">
                <a:solidFill>
                  <a:schemeClr val="accent2"/>
                </a:solidFill>
                <a:latin typeface="Tw Cen MT" panose="020B0602020104020603" pitchFamily="34" charset="0"/>
                <a:cs typeface="Arial" panose="020B0604020202020204" pitchFamily="34" charset="0"/>
              </a:rPr>
              <a:t>What changes or advancements can we reasonably expect in the next 5 years that could have an impact on the space? </a:t>
            </a:r>
          </a:p>
          <a:p>
            <a:endParaRPr lang="en-US" sz="2800" dirty="0">
              <a:solidFill>
                <a:schemeClr val="accent2"/>
              </a:solidFill>
              <a:latin typeface="Tw Cen MT" panose="020B0602020104020603"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7942BA10-D3E4-4668-A08E-CCFA9A93520E}"/>
              </a:ext>
            </a:extLst>
          </p:cNvPr>
          <p:cNvSpPr txBox="1"/>
          <p:nvPr/>
        </p:nvSpPr>
        <p:spPr>
          <a:xfrm>
            <a:off x="6197597" y="3566077"/>
            <a:ext cx="5732275" cy="2677656"/>
          </a:xfrm>
          <a:prstGeom prst="rect">
            <a:avLst/>
          </a:prstGeom>
          <a:noFill/>
        </p:spPr>
        <p:txBody>
          <a:bodyPr wrap="square" rtlCol="0">
            <a:spAutoFit/>
          </a:bodyPr>
          <a:lstStyle/>
          <a:p>
            <a:r>
              <a:rPr lang="fr-FR" sz="2800" dirty="0">
                <a:solidFill>
                  <a:schemeClr val="accent3"/>
                </a:solidFill>
                <a:latin typeface="Tw Cen MT" panose="020B0602020104020603" pitchFamily="34" charset="0"/>
                <a:cs typeface="Arial" panose="020B0604020202020204" pitchFamily="34" charset="0"/>
              </a:rPr>
              <a:t>Quels sont les changements ou les progrès auxquels nous pouvons raisonnablement nous attendre au cours des cinq prochaines années et qui pourraient avoir une incidence sur les locaux? </a:t>
            </a:r>
          </a:p>
        </p:txBody>
      </p:sp>
    </p:spTree>
    <p:extLst>
      <p:ext uri="{BB962C8B-B14F-4D97-AF65-F5344CB8AC3E}">
        <p14:creationId xmlns:p14="http://schemas.microsoft.com/office/powerpoint/2010/main" val="7965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4"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dirty="0" smtClean="0"/>
              <a:t>Agenda</a:t>
            </a:r>
            <a:endParaRPr lang="en-US" dirty="0"/>
          </a:p>
        </p:txBody>
      </p:sp>
      <p:graphicFrame>
        <p:nvGraphicFramePr>
          <p:cNvPr id="7" name="Table 6">
            <a:extLst>
              <a:ext uri="{FF2B5EF4-FFF2-40B4-BE49-F238E27FC236}">
                <a16:creationId xmlns="" xmlns:a16="http://schemas.microsoft.com/office/drawing/2014/main" id="{EDD12CA9-E4EF-43E4-85DD-86FEEC631B32}"/>
              </a:ext>
            </a:extLst>
          </p:cNvPr>
          <p:cNvGraphicFramePr>
            <a:graphicFrameLocks noGrp="1"/>
          </p:cNvGraphicFramePr>
          <p:nvPr>
            <p:extLst>
              <p:ext uri="{D42A27DB-BD31-4B8C-83A1-F6EECF244321}">
                <p14:modId xmlns:p14="http://schemas.microsoft.com/office/powerpoint/2010/main" val="2494580779"/>
              </p:ext>
            </p:extLst>
          </p:nvPr>
        </p:nvGraphicFramePr>
        <p:xfrm>
          <a:off x="705644" y="1385888"/>
          <a:ext cx="10809459" cy="4627104"/>
        </p:xfrm>
        <a:graphic>
          <a:graphicData uri="http://schemas.openxmlformats.org/drawingml/2006/table">
            <a:tbl>
              <a:tblPr firstRow="1" bandRow="1">
                <a:tableStyleId>{2D5ABB26-0587-4C30-8999-92F81FD0307C}</a:tableStyleId>
              </a:tblPr>
              <a:tblGrid>
                <a:gridCol w="4576040">
                  <a:extLst>
                    <a:ext uri="{9D8B030D-6E8A-4147-A177-3AD203B41FA5}">
                      <a16:colId xmlns="" xmlns:a16="http://schemas.microsoft.com/office/drawing/2014/main" val="20000"/>
                    </a:ext>
                  </a:extLst>
                </a:gridCol>
                <a:gridCol w="1542197">
                  <a:extLst>
                    <a:ext uri="{9D8B030D-6E8A-4147-A177-3AD203B41FA5}">
                      <a16:colId xmlns="" xmlns:a16="http://schemas.microsoft.com/office/drawing/2014/main" val="20001"/>
                    </a:ext>
                  </a:extLst>
                </a:gridCol>
                <a:gridCol w="4691222">
                  <a:extLst>
                    <a:ext uri="{9D8B030D-6E8A-4147-A177-3AD203B41FA5}">
                      <a16:colId xmlns="" xmlns:a16="http://schemas.microsoft.com/office/drawing/2014/main" val="20002"/>
                    </a:ext>
                  </a:extLst>
                </a:gridCol>
              </a:tblGrid>
              <a:tr h="496864">
                <a:tc>
                  <a:txBody>
                    <a:bodyPr/>
                    <a:lstStyle/>
                    <a:p>
                      <a:r>
                        <a:rPr lang="en-US" sz="2400" b="1" dirty="0">
                          <a:solidFill>
                            <a:schemeClr val="accent2"/>
                          </a:solidFill>
                          <a:latin typeface="Tw Cen MT" panose="020B0602020104020603" pitchFamily="34" charset="0"/>
                          <a:cs typeface="Arial" panose="020B0604020202020204" pitchFamily="34" charset="0"/>
                        </a:rPr>
                        <a:t>Introductions</a:t>
                      </a:r>
                    </a:p>
                  </a:txBody>
                  <a:tcPr marL="89779" marR="89779" anchor="b"/>
                </a:tc>
                <a:tc>
                  <a:txBody>
                    <a:bodyPr/>
                    <a:lstStyle/>
                    <a:p>
                      <a:pPr algn="ctr"/>
                      <a:r>
                        <a:rPr lang="en-US" sz="2400" b="0" dirty="0">
                          <a:solidFill>
                            <a:schemeClr val="tx1"/>
                          </a:solidFill>
                          <a:latin typeface="Tw Cen MT" panose="020B0602020104020603" pitchFamily="34" charset="0"/>
                          <a:cs typeface="Arial" panose="020B0604020202020204" pitchFamily="34" charset="0"/>
                        </a:rPr>
                        <a:t>[5 MIN]</a:t>
                      </a:r>
                    </a:p>
                  </a:txBody>
                  <a:tcPr marL="89779" marR="89779"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1" dirty="0">
                          <a:solidFill>
                            <a:schemeClr val="accent2"/>
                          </a:solidFill>
                          <a:latin typeface="Tw Cen MT" panose="020B0602020104020603" pitchFamily="34" charset="0"/>
                          <a:cs typeface="Arial" panose="020B0604020202020204" pitchFamily="34" charset="0"/>
                        </a:rPr>
                        <a:t>Présentations</a:t>
                      </a:r>
                      <a:endParaRPr lang="en-US" sz="2400" b="1" kern="1200" dirty="0">
                        <a:solidFill>
                          <a:schemeClr val="accent3"/>
                        </a:solidFill>
                        <a:latin typeface="Tw Cen MT" panose="020B0602020104020603" pitchFamily="34" charset="0"/>
                        <a:ea typeface="+mn-ea"/>
                        <a:cs typeface="Arial" panose="020B0604020202020204" pitchFamily="34" charset="0"/>
                      </a:endParaRPr>
                    </a:p>
                  </a:txBody>
                  <a:tcPr marL="89779" marR="89779" anchor="b">
                    <a:solidFill>
                      <a:schemeClr val="bg1"/>
                    </a:solidFill>
                  </a:tcPr>
                </a:tc>
                <a:extLst>
                  <a:ext uri="{0D108BD9-81ED-4DB2-BD59-A6C34878D82A}">
                    <a16:rowId xmlns="" xmlns:a16="http://schemas.microsoft.com/office/drawing/2014/main" val="10000"/>
                  </a:ext>
                </a:extLst>
              </a:tr>
              <a:tr h="496864">
                <a:tc>
                  <a:txBody>
                    <a:bodyPr/>
                    <a:lstStyle/>
                    <a:p>
                      <a:r>
                        <a:rPr lang="en-US" sz="2400" b="1" dirty="0">
                          <a:solidFill>
                            <a:schemeClr val="accent2"/>
                          </a:solidFill>
                          <a:latin typeface="Tw Cen MT" panose="020B0602020104020603" pitchFamily="34" charset="0"/>
                          <a:cs typeface="Arial" panose="020B0604020202020204" pitchFamily="34" charset="0"/>
                        </a:rPr>
                        <a:t>Purpose</a:t>
                      </a:r>
                    </a:p>
                  </a:txBody>
                  <a:tcPr marL="89779" marR="89779" anchor="b">
                    <a:lnB>
                      <a:noFill/>
                    </a:lnB>
                  </a:tcPr>
                </a:tc>
                <a:tc>
                  <a:txBody>
                    <a:bodyPr/>
                    <a:lstStyle/>
                    <a:p>
                      <a:pPr algn="ctr"/>
                      <a:r>
                        <a:rPr lang="en-US" sz="2400" b="0" dirty="0">
                          <a:solidFill>
                            <a:schemeClr val="tx1"/>
                          </a:solidFill>
                          <a:latin typeface="Tw Cen MT" panose="020B0602020104020603" pitchFamily="34" charset="0"/>
                          <a:cs typeface="Arial" panose="020B0604020202020204" pitchFamily="34" charset="0"/>
                        </a:rPr>
                        <a:t>[10 MIN]</a:t>
                      </a:r>
                    </a:p>
                  </a:txBody>
                  <a:tcPr marL="89779" marR="89779" anchor="b">
                    <a:lnB>
                      <a:noFill/>
                    </a:lnB>
                  </a:tcPr>
                </a:tc>
                <a:tc>
                  <a:txBody>
                    <a:bodyPr/>
                    <a:lstStyle/>
                    <a:p>
                      <a:r>
                        <a:rPr lang="fr-CA" sz="2400" b="1" dirty="0" smtClean="0">
                          <a:solidFill>
                            <a:schemeClr val="accent2"/>
                          </a:solidFill>
                          <a:latin typeface="Tw Cen MT" panose="020B0602020104020603" pitchFamily="34" charset="0"/>
                          <a:cs typeface="Arial" panose="020B0604020202020204" pitchFamily="34" charset="0"/>
                        </a:rPr>
                        <a:t>But</a:t>
                      </a:r>
                      <a:endParaRPr lang="fr-CA" sz="2400" b="1" dirty="0">
                        <a:solidFill>
                          <a:schemeClr val="accent2"/>
                        </a:solidFill>
                        <a:latin typeface="Tw Cen MT" panose="020B0602020104020603" pitchFamily="34" charset="0"/>
                        <a:cs typeface="Arial" panose="020B0604020202020204" pitchFamily="34" charset="0"/>
                      </a:endParaRPr>
                    </a:p>
                  </a:txBody>
                  <a:tcPr marL="89779" marR="89779" anchor="b">
                    <a:lnB>
                      <a:noFill/>
                    </a:lnB>
                    <a:solidFill>
                      <a:schemeClr val="bg1"/>
                    </a:solidFill>
                  </a:tcPr>
                </a:tc>
                <a:extLst>
                  <a:ext uri="{0D108BD9-81ED-4DB2-BD59-A6C34878D82A}">
                    <a16:rowId xmlns="" xmlns:a16="http://schemas.microsoft.com/office/drawing/2014/main" val="10001"/>
                  </a:ext>
                </a:extLst>
              </a:tr>
              <a:tr h="496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Tw Cen MT" panose="020B0602020104020603" pitchFamily="34" charset="0"/>
                          <a:cs typeface="Arial" panose="020B0604020202020204" pitchFamily="34" charset="0"/>
                        </a:rPr>
                        <a:t>Review Survey</a:t>
                      </a:r>
                      <a:r>
                        <a:rPr lang="en-US" sz="2400" b="1" baseline="0" dirty="0">
                          <a:solidFill>
                            <a:schemeClr val="accent2"/>
                          </a:solidFill>
                          <a:latin typeface="Tw Cen MT" panose="020B0602020104020603" pitchFamily="34" charset="0"/>
                          <a:cs typeface="Arial" panose="020B0604020202020204" pitchFamily="34" charset="0"/>
                        </a:rPr>
                        <a:t> Findings</a:t>
                      </a:r>
                      <a:endParaRPr lang="en-US" sz="2400" b="1" dirty="0">
                        <a:solidFill>
                          <a:schemeClr val="accent2"/>
                        </a:solidFill>
                        <a:latin typeface="Tw Cen MT" panose="020B0602020104020603" pitchFamily="34" charset="0"/>
                        <a:cs typeface="Arial" panose="020B0604020202020204" pitchFamily="34" charset="0"/>
                      </a:endParaRP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w Cen MT" panose="020B0602020104020603" pitchFamily="34" charset="0"/>
                          <a:cs typeface="Arial" panose="020B0604020202020204" pitchFamily="34" charset="0"/>
                        </a:rPr>
                        <a:t>[30 MIN]</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1" dirty="0">
                          <a:solidFill>
                            <a:schemeClr val="accent2"/>
                          </a:solidFill>
                          <a:latin typeface="Tw Cen MT" panose="020B0602020104020603" pitchFamily="34" charset="0"/>
                          <a:cs typeface="Arial" panose="020B0604020202020204" pitchFamily="34" charset="0"/>
                        </a:rPr>
                        <a:t>Examen des</a:t>
                      </a:r>
                      <a:r>
                        <a:rPr lang="fr-CA" sz="2400" b="1" baseline="0" dirty="0">
                          <a:solidFill>
                            <a:schemeClr val="accent2"/>
                          </a:solidFill>
                          <a:latin typeface="Tw Cen MT" panose="020B0602020104020603" pitchFamily="34" charset="0"/>
                          <a:cs typeface="Arial" panose="020B0604020202020204" pitchFamily="34" charset="0"/>
                        </a:rPr>
                        <a:t> résultats du sondage</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796929">
                <a:tc>
                  <a:txBody>
                    <a:bodyPr/>
                    <a:lstStyle/>
                    <a:p>
                      <a:r>
                        <a:rPr lang="en-US" sz="2400" b="1" dirty="0">
                          <a:solidFill>
                            <a:schemeClr val="accent2"/>
                          </a:solidFill>
                          <a:latin typeface="Tw Cen MT" panose="020B0602020104020603" pitchFamily="34" charset="0"/>
                          <a:cs typeface="Arial" panose="020B0604020202020204" pitchFamily="34" charset="0"/>
                        </a:rPr>
                        <a:t>Key Business</a:t>
                      </a:r>
                      <a:r>
                        <a:rPr lang="en-US" sz="2400" b="1" baseline="0" dirty="0">
                          <a:solidFill>
                            <a:schemeClr val="accent2"/>
                          </a:solidFill>
                          <a:latin typeface="Tw Cen MT" panose="020B0602020104020603" pitchFamily="34" charset="0"/>
                          <a:cs typeface="Arial" panose="020B0604020202020204" pitchFamily="34" charset="0"/>
                        </a:rPr>
                        <a:t> Processes &amp; Activities</a:t>
                      </a:r>
                      <a:endParaRPr lang="en-US" sz="2400" b="1" dirty="0">
                        <a:solidFill>
                          <a:schemeClr val="accent2"/>
                        </a:solidFill>
                        <a:latin typeface="Tw Cen MT" panose="020B0602020104020603" pitchFamily="34" charset="0"/>
                        <a:cs typeface="Arial" panose="020B0604020202020204" pitchFamily="34" charset="0"/>
                      </a:endParaRP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1"/>
                          </a:solidFill>
                          <a:latin typeface="Tw Cen MT" panose="020B0602020104020603" pitchFamily="34" charset="0"/>
                          <a:cs typeface="Arial" panose="020B0604020202020204" pitchFamily="34" charset="0"/>
                        </a:rPr>
                        <a:t>[45 MIN]</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2400" b="1" dirty="0">
                          <a:solidFill>
                            <a:schemeClr val="accent2"/>
                          </a:solidFill>
                          <a:latin typeface="Tw Cen MT" panose="020B0602020104020603" pitchFamily="34" charset="0"/>
                          <a:cs typeface="Arial" panose="020B0604020202020204" pitchFamily="34" charset="0"/>
                        </a:rPr>
                        <a:t>Principaux</a:t>
                      </a:r>
                      <a:r>
                        <a:rPr lang="fr-CA" sz="2400" b="1" baseline="0" dirty="0">
                          <a:solidFill>
                            <a:schemeClr val="accent2"/>
                          </a:solidFill>
                          <a:latin typeface="Tw Cen MT" panose="020B0602020104020603" pitchFamily="34" charset="0"/>
                          <a:cs typeface="Arial" panose="020B0604020202020204" pitchFamily="34" charset="0"/>
                        </a:rPr>
                        <a:t> processus et activités opérationnels</a:t>
                      </a:r>
                    </a:p>
                  </a:txBody>
                  <a:tcPr marL="89779" marR="89779"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496864">
                <a:tc>
                  <a:txBody>
                    <a:bodyPr/>
                    <a:lstStyle/>
                    <a:p>
                      <a:r>
                        <a:rPr lang="en-US" sz="2400" b="1" kern="1200" dirty="0">
                          <a:solidFill>
                            <a:schemeClr val="accent2"/>
                          </a:solidFill>
                          <a:latin typeface="Tw Cen MT" panose="020B0602020104020603" pitchFamily="34" charset="0"/>
                          <a:ea typeface="+mn-ea"/>
                          <a:cs typeface="Arial" panose="020B0604020202020204" pitchFamily="34" charset="0"/>
                        </a:rPr>
                        <a:t>Collaboration &amp; Critical Dependencies</a:t>
                      </a:r>
                    </a:p>
                  </a:txBody>
                  <a:tcPr marL="89779" marR="89779" anchor="b">
                    <a:lnT>
                      <a:noFill/>
                    </a:lnT>
                  </a:tcPr>
                </a:tc>
                <a:tc>
                  <a:txBody>
                    <a:bodyPr/>
                    <a:lstStyle/>
                    <a:p>
                      <a:pPr algn="ctr"/>
                      <a:r>
                        <a:rPr lang="en-US" sz="2400" b="0" kern="1200" dirty="0">
                          <a:solidFill>
                            <a:schemeClr val="tx1"/>
                          </a:solidFill>
                          <a:latin typeface="Tw Cen MT" panose="020B0602020104020603" pitchFamily="34" charset="0"/>
                          <a:ea typeface="+mn-ea"/>
                          <a:cs typeface="Arial" panose="020B0604020202020204" pitchFamily="34" charset="0"/>
                        </a:rPr>
                        <a:t>[60 MIN]</a:t>
                      </a:r>
                    </a:p>
                  </a:txBody>
                  <a:tcPr marL="89779" marR="89779" anchor="b">
                    <a:lnT>
                      <a:noFill/>
                    </a:lnT>
                  </a:tcPr>
                </a:tc>
                <a:tc>
                  <a:txBody>
                    <a:bodyPr/>
                    <a:lstStyle/>
                    <a:p>
                      <a:r>
                        <a:rPr lang="fr-CA" sz="2400" b="1" dirty="0">
                          <a:solidFill>
                            <a:schemeClr val="accent2"/>
                          </a:solidFill>
                          <a:latin typeface="Tw Cen MT" panose="020B0602020104020603" pitchFamily="34" charset="0"/>
                          <a:ea typeface="+mn-ea"/>
                          <a:cs typeface="Arial" panose="020B0604020202020204" pitchFamily="34" charset="0"/>
                        </a:rPr>
                        <a:t>Collaboration et dépendances essentielles</a:t>
                      </a:r>
                    </a:p>
                  </a:txBody>
                  <a:tcPr marL="89779" marR="89779" anchor="b">
                    <a:lnT>
                      <a:noFill/>
                    </a:lnT>
                    <a:solidFill>
                      <a:schemeClr val="bg1"/>
                    </a:solidFill>
                  </a:tcPr>
                </a:tc>
                <a:extLst>
                  <a:ext uri="{0D108BD9-81ED-4DB2-BD59-A6C34878D82A}">
                    <a16:rowId xmlns="" xmlns:a16="http://schemas.microsoft.com/office/drawing/2014/main" val="10004"/>
                  </a:ext>
                </a:extLst>
              </a:tr>
              <a:tr h="496864">
                <a:tc>
                  <a:txBody>
                    <a:bodyPr/>
                    <a:lstStyle/>
                    <a:p>
                      <a:pPr lvl="0"/>
                      <a:r>
                        <a:rPr lang="en-US" sz="2400" b="1" dirty="0">
                          <a:solidFill>
                            <a:schemeClr val="accent2"/>
                          </a:solidFill>
                          <a:latin typeface="Tw Cen MT" panose="020B0602020104020603" pitchFamily="34" charset="0"/>
                          <a:cs typeface="Arial" panose="020B0604020202020204" pitchFamily="34" charset="0"/>
                        </a:rPr>
                        <a:t>Workplace</a:t>
                      </a:r>
                      <a:r>
                        <a:rPr lang="en-US" sz="2400" b="1" baseline="0" dirty="0">
                          <a:solidFill>
                            <a:schemeClr val="accent2"/>
                          </a:solidFill>
                          <a:latin typeface="Tw Cen MT" panose="020B0602020104020603" pitchFamily="34" charset="0"/>
                          <a:cs typeface="Arial" panose="020B0604020202020204" pitchFamily="34" charset="0"/>
                        </a:rPr>
                        <a:t> Experience</a:t>
                      </a:r>
                      <a:endParaRPr lang="en-US" sz="2400" b="1" dirty="0">
                        <a:solidFill>
                          <a:schemeClr val="accent2"/>
                        </a:solidFill>
                        <a:latin typeface="Tw Cen MT" panose="020B0602020104020603" pitchFamily="34" charset="0"/>
                        <a:cs typeface="Arial" panose="020B0604020202020204" pitchFamily="34" charset="0"/>
                      </a:endParaRPr>
                    </a:p>
                  </a:txBody>
                  <a:tcPr marL="89779" marR="89779" anchor="b"/>
                </a:tc>
                <a:tc>
                  <a:txBody>
                    <a:bodyPr/>
                    <a:lstStyle/>
                    <a:p>
                      <a:pPr algn="ctr"/>
                      <a:r>
                        <a:rPr lang="en-US" sz="2400" b="0" dirty="0">
                          <a:solidFill>
                            <a:schemeClr val="tx1"/>
                          </a:solidFill>
                          <a:latin typeface="Tw Cen MT" panose="020B0602020104020603" pitchFamily="34" charset="0"/>
                          <a:cs typeface="Arial" panose="020B0604020202020204" pitchFamily="34" charset="0"/>
                        </a:rPr>
                        <a:t>[45 MIN]</a:t>
                      </a:r>
                    </a:p>
                  </a:txBody>
                  <a:tcPr marL="89779" marR="89779" anchor="b"/>
                </a:tc>
                <a:tc>
                  <a:txBody>
                    <a:bodyPr/>
                    <a:lstStyle/>
                    <a:p>
                      <a:pPr lvl="0"/>
                      <a:r>
                        <a:rPr lang="fr-CA" sz="2400" b="1" dirty="0">
                          <a:solidFill>
                            <a:schemeClr val="accent2"/>
                          </a:solidFill>
                          <a:latin typeface="Tw Cen MT" panose="020B0602020104020603" pitchFamily="34" charset="0"/>
                          <a:cs typeface="Arial" panose="020B0604020202020204" pitchFamily="34" charset="0"/>
                        </a:rPr>
                        <a:t>Expérience </a:t>
                      </a:r>
                      <a:r>
                        <a:rPr lang="fr-CA" sz="2400" b="1" baseline="0" dirty="0" smtClean="0">
                          <a:solidFill>
                            <a:schemeClr val="accent2"/>
                          </a:solidFill>
                          <a:latin typeface="Tw Cen MT" panose="020B0602020104020603" pitchFamily="34" charset="0"/>
                          <a:cs typeface="Arial" panose="020B0604020202020204" pitchFamily="34" charset="0"/>
                        </a:rPr>
                        <a:t>en milieu de travail</a:t>
                      </a:r>
                      <a:endParaRPr lang="fr-CA" sz="2400" b="1" baseline="0" dirty="0">
                        <a:solidFill>
                          <a:schemeClr val="accent2"/>
                        </a:solidFill>
                        <a:latin typeface="Tw Cen MT" panose="020B0602020104020603" pitchFamily="34" charset="0"/>
                        <a:cs typeface="Arial" panose="020B0604020202020204" pitchFamily="34" charset="0"/>
                      </a:endParaRPr>
                    </a:p>
                  </a:txBody>
                  <a:tcPr marL="89779" marR="89779" anchor="b">
                    <a:solidFill>
                      <a:schemeClr val="bg1"/>
                    </a:solidFill>
                  </a:tcPr>
                </a:tc>
                <a:extLst>
                  <a:ext uri="{0D108BD9-81ED-4DB2-BD59-A6C34878D82A}">
                    <a16:rowId xmlns="" xmlns:a16="http://schemas.microsoft.com/office/drawing/2014/main" val="10005"/>
                  </a:ext>
                </a:extLst>
              </a:tr>
              <a:tr h="496864">
                <a:tc>
                  <a:txBody>
                    <a:bodyPr/>
                    <a:lstStyle/>
                    <a:p>
                      <a:pPr lvl="0"/>
                      <a:r>
                        <a:rPr lang="en-US" sz="2400" b="1" dirty="0">
                          <a:solidFill>
                            <a:schemeClr val="accent2"/>
                          </a:solidFill>
                          <a:latin typeface="Tw Cen MT" panose="020B0602020104020603" pitchFamily="34" charset="0"/>
                          <a:cs typeface="Arial" panose="020B0604020202020204" pitchFamily="34" charset="0"/>
                        </a:rPr>
                        <a:t>Concerns</a:t>
                      </a:r>
                      <a:r>
                        <a:rPr lang="en-US" sz="2400" b="1" baseline="0" dirty="0">
                          <a:solidFill>
                            <a:schemeClr val="accent2"/>
                          </a:solidFill>
                          <a:latin typeface="Tw Cen MT" panose="020B0602020104020603" pitchFamily="34" charset="0"/>
                          <a:cs typeface="Arial" panose="020B0604020202020204" pitchFamily="34" charset="0"/>
                        </a:rPr>
                        <a:t> &amp; Barriers</a:t>
                      </a:r>
                      <a:endParaRPr lang="en-US" sz="2400" b="1" dirty="0">
                        <a:solidFill>
                          <a:schemeClr val="accent2"/>
                        </a:solidFill>
                        <a:latin typeface="Tw Cen MT" panose="020B0602020104020603" pitchFamily="34" charset="0"/>
                        <a:cs typeface="Arial" panose="020B0604020202020204" pitchFamily="34" charset="0"/>
                      </a:endParaRPr>
                    </a:p>
                  </a:txBody>
                  <a:tcPr marL="89779" marR="89779" anchor="b"/>
                </a:tc>
                <a:tc>
                  <a:txBody>
                    <a:bodyPr/>
                    <a:lstStyle/>
                    <a:p>
                      <a:pPr algn="ctr"/>
                      <a:r>
                        <a:rPr lang="en-US" sz="2400" b="0" dirty="0">
                          <a:solidFill>
                            <a:schemeClr val="tx1"/>
                          </a:solidFill>
                          <a:latin typeface="Tw Cen MT" panose="020B0602020104020603" pitchFamily="34" charset="0"/>
                          <a:cs typeface="Arial" panose="020B0604020202020204" pitchFamily="34" charset="0"/>
                        </a:rPr>
                        <a:t>[45 MIN]</a:t>
                      </a:r>
                    </a:p>
                  </a:txBody>
                  <a:tcPr marL="89779" marR="89779" anchor="b"/>
                </a:tc>
                <a:tc>
                  <a:txBody>
                    <a:bodyPr/>
                    <a:lstStyle/>
                    <a:p>
                      <a:pPr lvl="0"/>
                      <a:r>
                        <a:rPr lang="fr-CA" sz="2400" b="1" dirty="0">
                          <a:solidFill>
                            <a:schemeClr val="accent2"/>
                          </a:solidFill>
                          <a:latin typeface="Tw Cen MT" panose="020B0602020104020603" pitchFamily="34" charset="0"/>
                          <a:cs typeface="Arial" panose="020B0604020202020204" pitchFamily="34" charset="0"/>
                        </a:rPr>
                        <a:t>Préoccupations</a:t>
                      </a:r>
                      <a:r>
                        <a:rPr lang="fr-CA" sz="2400" b="1" baseline="0" dirty="0">
                          <a:solidFill>
                            <a:schemeClr val="accent2"/>
                          </a:solidFill>
                          <a:latin typeface="Tw Cen MT" panose="020B0602020104020603" pitchFamily="34" charset="0"/>
                          <a:cs typeface="Arial" panose="020B0604020202020204" pitchFamily="34" charset="0"/>
                        </a:rPr>
                        <a:t> et obstacles</a:t>
                      </a:r>
                    </a:p>
                  </a:txBody>
                  <a:tcPr marL="89779" marR="89779" anchor="b">
                    <a:solidFill>
                      <a:schemeClr val="bg1"/>
                    </a:solidFill>
                  </a:tcPr>
                </a:tc>
                <a:extLst>
                  <a:ext uri="{0D108BD9-81ED-4DB2-BD59-A6C34878D82A}">
                    <a16:rowId xmlns="" xmlns:a16="http://schemas.microsoft.com/office/drawing/2014/main" val="10006"/>
                  </a:ext>
                </a:extLst>
              </a:tr>
              <a:tr h="496864">
                <a:tc>
                  <a:txBody>
                    <a:bodyPr/>
                    <a:lstStyle/>
                    <a:p>
                      <a:pPr lvl="0"/>
                      <a:r>
                        <a:rPr lang="en-US" sz="2400" b="1" dirty="0">
                          <a:solidFill>
                            <a:schemeClr val="accent2"/>
                          </a:solidFill>
                          <a:latin typeface="Tw Cen MT" panose="020B0602020104020603" pitchFamily="34" charset="0"/>
                          <a:cs typeface="Arial" panose="020B0604020202020204" pitchFamily="34" charset="0"/>
                        </a:rPr>
                        <a:t>Next Steps</a:t>
                      </a:r>
                    </a:p>
                  </a:txBody>
                  <a:tcPr marL="89779" marR="89779" anchor="b"/>
                </a:tc>
                <a:tc>
                  <a:txBody>
                    <a:bodyPr/>
                    <a:lstStyle/>
                    <a:p>
                      <a:pPr algn="ctr"/>
                      <a:r>
                        <a:rPr lang="en-US" sz="2400" b="0" dirty="0">
                          <a:solidFill>
                            <a:schemeClr val="tx1"/>
                          </a:solidFill>
                          <a:latin typeface="Tw Cen MT" panose="020B0602020104020603" pitchFamily="34" charset="0"/>
                          <a:cs typeface="Arial" panose="020B0604020202020204" pitchFamily="34" charset="0"/>
                        </a:rPr>
                        <a:t>[5 MIN]</a:t>
                      </a:r>
                    </a:p>
                  </a:txBody>
                  <a:tcPr marL="89779" marR="89779" anchor="b"/>
                </a:tc>
                <a:tc>
                  <a:txBody>
                    <a:bodyPr/>
                    <a:lstStyle/>
                    <a:p>
                      <a:pPr lvl="0"/>
                      <a:r>
                        <a:rPr lang="fr-CA" sz="2400" b="1" dirty="0">
                          <a:solidFill>
                            <a:schemeClr val="accent2"/>
                          </a:solidFill>
                          <a:latin typeface="Tw Cen MT" panose="020B0602020104020603" pitchFamily="34" charset="0"/>
                          <a:cs typeface="Arial" panose="020B0604020202020204" pitchFamily="34" charset="0"/>
                        </a:rPr>
                        <a:t>Prochaines étapes</a:t>
                      </a:r>
                    </a:p>
                  </a:txBody>
                  <a:tcPr marL="89779" marR="89779" anchor="b">
                    <a:solidFill>
                      <a:schemeClr val="bg1"/>
                    </a:solidFill>
                  </a:tcPr>
                </a:tc>
                <a:extLst>
                  <a:ext uri="{0D108BD9-81ED-4DB2-BD59-A6C34878D82A}">
                    <a16:rowId xmlns="" xmlns:a16="http://schemas.microsoft.com/office/drawing/2014/main" val="10008"/>
                  </a:ext>
                </a:extLst>
              </a:tr>
            </a:tbl>
          </a:graphicData>
        </a:graphic>
      </p:graphicFrame>
      <p:sp>
        <p:nvSpPr>
          <p:cNvPr id="8" name="Title 4">
            <a:extLst>
              <a:ext uri="{FF2B5EF4-FFF2-40B4-BE49-F238E27FC236}">
                <a16:creationId xmlns="" xmlns:a16="http://schemas.microsoft.com/office/drawing/2014/main" id="{15288782-B22D-4E00-820E-0C398B6D943B}"/>
              </a:ext>
            </a:extLst>
          </p:cNvPr>
          <p:cNvSpPr txBox="1">
            <a:spLocks/>
          </p:cNvSpPr>
          <p:nvPr/>
        </p:nvSpPr>
        <p:spPr>
          <a:xfrm>
            <a:off x="6773637" y="550861"/>
            <a:ext cx="3115790"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smtClean="0"/>
              <a:t>Programme</a:t>
            </a:r>
            <a:endParaRPr lang="fr-CA" dirty="0"/>
          </a:p>
        </p:txBody>
      </p:sp>
    </p:spTree>
    <p:extLst>
      <p:ext uri="{BB962C8B-B14F-4D97-AF65-F5344CB8AC3E}">
        <p14:creationId xmlns:p14="http://schemas.microsoft.com/office/powerpoint/2010/main" val="28887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E40496D-D22A-4473-A835-F40ECC3E0BBD}"/>
              </a:ext>
            </a:extLst>
          </p:cNvPr>
          <p:cNvSpPr txBox="1"/>
          <p:nvPr/>
        </p:nvSpPr>
        <p:spPr>
          <a:xfrm>
            <a:off x="508758" y="1562931"/>
            <a:ext cx="5148696" cy="1200329"/>
          </a:xfrm>
          <a:prstGeom prst="rect">
            <a:avLst/>
          </a:prstGeom>
          <a:noFill/>
        </p:spPr>
        <p:txBody>
          <a:bodyPr wrap="square" rtlCol="0">
            <a:spAutoFit/>
          </a:bodyPr>
          <a:lstStyle/>
          <a:p>
            <a:r>
              <a:rPr lang="en-US" sz="2400" dirty="0">
                <a:solidFill>
                  <a:schemeClr val="accent2"/>
                </a:solidFill>
                <a:latin typeface="Tw Cen MT" panose="020B0602020104020603" pitchFamily="34" charset="0"/>
                <a:cs typeface="Arial" panose="020B0604020202020204" pitchFamily="34" charset="0"/>
              </a:rPr>
              <a:t>Have you seen a feature that you liked at another similar space or facility? How would that function benefit your team? </a:t>
            </a:r>
          </a:p>
        </p:txBody>
      </p:sp>
      <p:sp>
        <p:nvSpPr>
          <p:cNvPr id="10"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t>Inspiration from other places and spaces</a:t>
            </a:r>
          </a:p>
          <a:p>
            <a:r>
              <a:rPr lang="fr-CA" dirty="0"/>
              <a:t>Inspiration d’autres lieux et locaux</a:t>
            </a:r>
          </a:p>
        </p:txBody>
      </p:sp>
      <p:sp>
        <p:nvSpPr>
          <p:cNvPr id="13" name="TextBox 12">
            <a:extLst>
              <a:ext uri="{FF2B5EF4-FFF2-40B4-BE49-F238E27FC236}">
                <a16:creationId xmlns="" xmlns:a16="http://schemas.microsoft.com/office/drawing/2014/main" id="{6E40496D-D22A-4473-A835-F40ECC3E0BBD}"/>
              </a:ext>
            </a:extLst>
          </p:cNvPr>
          <p:cNvSpPr txBox="1"/>
          <p:nvPr/>
        </p:nvSpPr>
        <p:spPr>
          <a:xfrm>
            <a:off x="6346106" y="1579493"/>
            <a:ext cx="5845893" cy="1569660"/>
          </a:xfrm>
          <a:prstGeom prst="rect">
            <a:avLst/>
          </a:prstGeom>
          <a:noFill/>
        </p:spPr>
        <p:txBody>
          <a:bodyPr wrap="square" rtlCol="0">
            <a:spAutoFit/>
          </a:bodyPr>
          <a:lstStyle/>
          <a:p>
            <a:r>
              <a:rPr lang="fr-FR" sz="2400" dirty="0">
                <a:solidFill>
                  <a:schemeClr val="accent3"/>
                </a:solidFill>
                <a:latin typeface="Tw Cen MT" panose="020B0602020104020603" pitchFamily="34" charset="0"/>
                <a:cs typeface="Arial" panose="020B0604020202020204" pitchFamily="34" charset="0"/>
              </a:rPr>
              <a:t>Avez-vous vu une caractéristique qui vous a plu dans d’autres locaux ou dans des installations semblables? En quoi cette fonction serait-elle bénéfique pour votre équipe? </a:t>
            </a:r>
          </a:p>
        </p:txBody>
      </p:sp>
      <p:pic>
        <p:nvPicPr>
          <p:cNvPr id="14" name="Picture 13" descr="Bringing the GTA Together! - Images of the workspa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08758" y="3287211"/>
            <a:ext cx="5148696" cy="2902348"/>
          </a:xfrm>
          <a:prstGeom prst="rect">
            <a:avLst/>
          </a:prstGeom>
          <a:noFill/>
          <a:ln>
            <a:noFill/>
          </a:ln>
        </p:spPr>
      </p:pic>
      <p:pic>
        <p:nvPicPr>
          <p:cNvPr id="15" name="Picture 14" descr="Bringing the GTA Together! - Images of the workspace"/>
          <p:cNvPicPr>
            <a:picLocks noChangeAspect="1"/>
          </p:cNvPicPr>
          <p:nvPr/>
        </p:nvPicPr>
        <p:blipFill rotWithShape="1">
          <a:blip r:embed="rId4" cstate="email">
            <a:extLst>
              <a:ext uri="{28A0092B-C50C-407E-A947-70E740481C1C}">
                <a14:useLocalDpi xmlns:a14="http://schemas.microsoft.com/office/drawing/2010/main"/>
              </a:ext>
            </a:extLst>
          </a:blip>
          <a:srcRect t="-251" r="-567"/>
          <a:stretch/>
        </p:blipFill>
        <p:spPr bwMode="auto">
          <a:xfrm>
            <a:off x="6346107" y="3287211"/>
            <a:ext cx="5188374" cy="2899786"/>
          </a:xfrm>
          <a:prstGeom prst="rect">
            <a:avLst/>
          </a:prstGeom>
          <a:noFill/>
          <a:ln>
            <a:noFill/>
          </a:ln>
        </p:spPr>
      </p:pic>
    </p:spTree>
    <p:extLst>
      <p:ext uri="{BB962C8B-B14F-4D97-AF65-F5344CB8AC3E}">
        <p14:creationId xmlns:p14="http://schemas.microsoft.com/office/powerpoint/2010/main" val="376314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7672" y="1551480"/>
            <a:ext cx="8280330" cy="426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Concerns &amp; Barriers</a:t>
            </a:r>
          </a:p>
          <a:p>
            <a:r>
              <a:rPr lang="fr-CA" dirty="0"/>
              <a:t>Préoccupations et obstacles </a:t>
            </a:r>
            <a:r>
              <a:rPr lang="en-CA" dirty="0"/>
              <a:t> </a:t>
            </a:r>
          </a:p>
        </p:txBody>
      </p:sp>
      <p:sp>
        <p:nvSpPr>
          <p:cNvPr id="8" name="Rectangle 7">
            <a:extLst>
              <a:ext uri="{FF2B5EF4-FFF2-40B4-BE49-F238E27FC236}">
                <a16:creationId xmlns="" xmlns:a16="http://schemas.microsoft.com/office/drawing/2014/main" id="{7ACB6FAF-B999-47D9-9F5B-C9D6A4C0BF62}"/>
              </a:ext>
            </a:extLst>
          </p:cNvPr>
          <p:cNvSpPr/>
          <p:nvPr/>
        </p:nvSpPr>
        <p:spPr>
          <a:xfrm>
            <a:off x="7934340" y="1683591"/>
            <a:ext cx="4257660" cy="2308324"/>
          </a:xfrm>
          <a:prstGeom prst="rect">
            <a:avLst/>
          </a:prstGeom>
        </p:spPr>
        <p:txBody>
          <a:bodyPr wrap="square">
            <a:spAutoFit/>
          </a:bodyPr>
          <a:lstStyle/>
          <a:p>
            <a:r>
              <a:rPr lang="en-US" sz="2400" dirty="0">
                <a:solidFill>
                  <a:schemeClr val="accent2"/>
                </a:solidFill>
                <a:latin typeface="Tw Cen MT" panose="020B0602020104020603" pitchFamily="34" charset="0"/>
                <a:cs typeface="Arial" panose="020B0604020202020204" pitchFamily="34" charset="0"/>
              </a:rPr>
              <a:t>What are the key concerns or issues we should consider in the design of the space? What is unique to the function of your program? </a:t>
            </a:r>
            <a:endParaRPr lang="en-US" sz="2400" dirty="0">
              <a:solidFill>
                <a:schemeClr val="tx1">
                  <a:lumMod val="50000"/>
                  <a:lumOff val="50000"/>
                </a:schemeClr>
              </a:solidFill>
              <a:latin typeface="Arial" panose="020B0604020202020204" pitchFamily="34" charset="0"/>
              <a:cs typeface="Arial" panose="020B0604020202020204" pitchFamily="34" charset="0"/>
            </a:endParaRPr>
          </a:p>
          <a:p>
            <a:endParaRPr lang="en-US"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7ACB6FAF-B999-47D9-9F5B-C9D6A4C0BF62}"/>
              </a:ext>
            </a:extLst>
          </p:cNvPr>
          <p:cNvSpPr/>
          <p:nvPr/>
        </p:nvSpPr>
        <p:spPr>
          <a:xfrm>
            <a:off x="7934340" y="3833943"/>
            <a:ext cx="4127031" cy="2677656"/>
          </a:xfrm>
          <a:prstGeom prst="rect">
            <a:avLst/>
          </a:prstGeom>
        </p:spPr>
        <p:txBody>
          <a:bodyPr wrap="square">
            <a:spAutoFit/>
          </a:bodyPr>
          <a:lstStyle/>
          <a:p>
            <a:r>
              <a:rPr lang="fr-FR" sz="2400" dirty="0">
                <a:solidFill>
                  <a:schemeClr val="accent3"/>
                </a:solidFill>
                <a:latin typeface="Tw Cen MT" panose="020B0602020104020603" pitchFamily="34" charset="0"/>
                <a:cs typeface="Arial" panose="020B0604020202020204" pitchFamily="34" charset="0"/>
              </a:rPr>
              <a:t>Quelles sont les principales préoccupations ou questions dont nous devrions tenir compte dans la conception des locaux? Qu’est-ce qui est unique à la fonction de votre programme? </a:t>
            </a:r>
          </a:p>
          <a:p>
            <a:endParaRPr lang="fr-FR" sz="2400"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179724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EDE17-7FAB-5448-801E-C966BFB99157}"/>
              </a:ext>
            </a:extLst>
          </p:cNvPr>
          <p:cNvSpPr>
            <a:spLocks noGrp="1"/>
          </p:cNvSpPr>
          <p:nvPr>
            <p:ph type="title"/>
          </p:nvPr>
        </p:nvSpPr>
        <p:spPr>
          <a:xfrm>
            <a:off x="528638" y="1289304"/>
            <a:ext cx="11115674" cy="1781035"/>
          </a:xfrm>
        </p:spPr>
        <p:txBody>
          <a:bodyPr>
            <a:normAutofit/>
          </a:bodyPr>
          <a:lstStyle/>
          <a:p>
            <a:r>
              <a:rPr lang="en-US" dirty="0">
                <a:solidFill>
                  <a:schemeClr val="accent2"/>
                </a:solidFill>
              </a:rPr>
              <a:t>Thank you</a:t>
            </a:r>
            <a:br>
              <a:rPr lang="en-US" dirty="0">
                <a:solidFill>
                  <a:schemeClr val="accent2"/>
                </a:solidFill>
              </a:rPr>
            </a:br>
            <a:r>
              <a:rPr lang="en-US" dirty="0">
                <a:solidFill>
                  <a:schemeClr val="accent3"/>
                </a:solidFill>
              </a:rPr>
              <a:t>Merci</a:t>
            </a:r>
          </a:p>
        </p:txBody>
      </p:sp>
      <p:sp>
        <p:nvSpPr>
          <p:cNvPr id="3" name="Text Placeholder 2">
            <a:extLst>
              <a:ext uri="{FF2B5EF4-FFF2-40B4-BE49-F238E27FC236}">
                <a16:creationId xmlns="" xmlns:a16="http://schemas.microsoft.com/office/drawing/2014/main" id="{C6D758CD-4D3D-8348-BBED-8A1932092D9E}"/>
              </a:ext>
            </a:extLst>
          </p:cNvPr>
          <p:cNvSpPr>
            <a:spLocks noGrp="1"/>
          </p:cNvSpPr>
          <p:nvPr>
            <p:ph type="body" idx="1"/>
          </p:nvPr>
        </p:nvSpPr>
        <p:spPr>
          <a:xfrm>
            <a:off x="528638" y="3330349"/>
            <a:ext cx="2586037" cy="288021"/>
          </a:xfrm>
        </p:spPr>
        <p:txBody>
          <a:bodyPr>
            <a:normAutofit lnSpcReduction="10000"/>
          </a:bodyPr>
          <a:lstStyle/>
          <a:p>
            <a:r>
              <a:rPr lang="en-US" dirty="0">
                <a:solidFill>
                  <a:schemeClr val="tx2"/>
                </a:solidFill>
              </a:rPr>
              <a:t>First Name Last Name</a:t>
            </a:r>
          </a:p>
        </p:txBody>
      </p:sp>
      <p:sp>
        <p:nvSpPr>
          <p:cNvPr id="5" name="Text Placeholder 4">
            <a:extLst>
              <a:ext uri="{FF2B5EF4-FFF2-40B4-BE49-F238E27FC236}">
                <a16:creationId xmlns="" xmlns:a16="http://schemas.microsoft.com/office/drawing/2014/main" id="{5B4362F6-C731-684F-9CCE-2DBAF445A604}"/>
              </a:ext>
            </a:extLst>
          </p:cNvPr>
          <p:cNvSpPr>
            <a:spLocks noGrp="1"/>
          </p:cNvSpPr>
          <p:nvPr>
            <p:ph type="body" sz="half" idx="2"/>
          </p:nvPr>
        </p:nvSpPr>
        <p:spPr/>
        <p:txBody>
          <a:bodyPr/>
          <a:lstStyle/>
          <a:p>
            <a:r>
              <a:rPr lang="en-US" dirty="0">
                <a:hlinkClick r:id="rId3"/>
              </a:rPr>
              <a:t>xxx@</a:t>
            </a:r>
            <a:r>
              <a:rPr lang="en-US" dirty="0"/>
              <a:t>xxx</a:t>
            </a:r>
          </a:p>
          <a:p>
            <a:r>
              <a:rPr lang="en-US" dirty="0"/>
              <a:t>xxx-xxx-xxxx</a:t>
            </a:r>
          </a:p>
        </p:txBody>
      </p:sp>
      <p:sp>
        <p:nvSpPr>
          <p:cNvPr id="34" name="Text Placeholder 33">
            <a:extLst>
              <a:ext uri="{FF2B5EF4-FFF2-40B4-BE49-F238E27FC236}">
                <a16:creationId xmlns="" xmlns:a16="http://schemas.microsoft.com/office/drawing/2014/main" id="{D926730E-C3B3-B247-A9C3-47D6047F4E52}"/>
              </a:ext>
            </a:extLst>
          </p:cNvPr>
          <p:cNvSpPr>
            <a:spLocks noGrp="1"/>
          </p:cNvSpPr>
          <p:nvPr>
            <p:ph type="body" idx="13"/>
          </p:nvPr>
        </p:nvSpPr>
        <p:spPr>
          <a:xfrm>
            <a:off x="3386138" y="3330349"/>
            <a:ext cx="2586037" cy="288021"/>
          </a:xfrm>
        </p:spPr>
        <p:txBody>
          <a:bodyPr>
            <a:normAutofit lnSpcReduction="10000"/>
          </a:bodyPr>
          <a:lstStyle/>
          <a:p>
            <a:r>
              <a:rPr lang="en-US" dirty="0">
                <a:solidFill>
                  <a:schemeClr val="tx2"/>
                </a:solidFill>
              </a:rPr>
              <a:t>First Name Last Name</a:t>
            </a:r>
          </a:p>
        </p:txBody>
      </p:sp>
      <p:sp>
        <p:nvSpPr>
          <p:cNvPr id="35" name="Text Placeholder 34">
            <a:extLst>
              <a:ext uri="{FF2B5EF4-FFF2-40B4-BE49-F238E27FC236}">
                <a16:creationId xmlns="" xmlns:a16="http://schemas.microsoft.com/office/drawing/2014/main" id="{6010B4A9-4E5A-D44D-99DB-EF1037F8632F}"/>
              </a:ext>
            </a:extLst>
          </p:cNvPr>
          <p:cNvSpPr>
            <a:spLocks noGrp="1"/>
          </p:cNvSpPr>
          <p:nvPr>
            <p:ph type="body" sz="half" idx="14"/>
          </p:nvPr>
        </p:nvSpPr>
        <p:spPr/>
        <p:txBody>
          <a:bodyPr/>
          <a:lstStyle/>
          <a:p>
            <a:r>
              <a:rPr lang="en-US" dirty="0">
                <a:hlinkClick r:id="rId3"/>
              </a:rPr>
              <a:t>xxx@</a:t>
            </a:r>
            <a:r>
              <a:rPr lang="en-US" dirty="0"/>
              <a:t>xxx</a:t>
            </a:r>
          </a:p>
          <a:p>
            <a:r>
              <a:rPr lang="en-US" dirty="0"/>
              <a:t>xxx-xxx-xxxx</a:t>
            </a:r>
          </a:p>
        </p:txBody>
      </p:sp>
      <p:sp>
        <p:nvSpPr>
          <p:cNvPr id="36" name="Text Placeholder 35">
            <a:extLst>
              <a:ext uri="{FF2B5EF4-FFF2-40B4-BE49-F238E27FC236}">
                <a16:creationId xmlns="" xmlns:a16="http://schemas.microsoft.com/office/drawing/2014/main" id="{C34C322E-F137-2D4A-97A5-9E3817AC3733}"/>
              </a:ext>
            </a:extLst>
          </p:cNvPr>
          <p:cNvSpPr>
            <a:spLocks noGrp="1"/>
          </p:cNvSpPr>
          <p:nvPr>
            <p:ph type="body" idx="15"/>
          </p:nvPr>
        </p:nvSpPr>
        <p:spPr>
          <a:xfrm>
            <a:off x="6243638" y="3330349"/>
            <a:ext cx="2586037" cy="288021"/>
          </a:xfrm>
        </p:spPr>
        <p:txBody>
          <a:bodyPr>
            <a:normAutofit lnSpcReduction="10000"/>
          </a:bodyPr>
          <a:lstStyle/>
          <a:p>
            <a:r>
              <a:rPr lang="en-US" dirty="0">
                <a:solidFill>
                  <a:schemeClr val="tx2"/>
                </a:solidFill>
              </a:rPr>
              <a:t>First Name Last Name</a:t>
            </a:r>
          </a:p>
        </p:txBody>
      </p:sp>
      <p:sp>
        <p:nvSpPr>
          <p:cNvPr id="37" name="Text Placeholder 36">
            <a:extLst>
              <a:ext uri="{FF2B5EF4-FFF2-40B4-BE49-F238E27FC236}">
                <a16:creationId xmlns="" xmlns:a16="http://schemas.microsoft.com/office/drawing/2014/main" id="{A66D4A0E-ECE7-1943-850C-9E7BBF61FF80}"/>
              </a:ext>
            </a:extLst>
          </p:cNvPr>
          <p:cNvSpPr>
            <a:spLocks noGrp="1"/>
          </p:cNvSpPr>
          <p:nvPr>
            <p:ph type="body" sz="half" idx="16"/>
          </p:nvPr>
        </p:nvSpPr>
        <p:spPr/>
        <p:txBody>
          <a:bodyPr/>
          <a:lstStyle/>
          <a:p>
            <a:r>
              <a:rPr lang="en-US" dirty="0">
                <a:hlinkClick r:id="rId3"/>
              </a:rPr>
              <a:t>xxx@</a:t>
            </a:r>
            <a:r>
              <a:rPr lang="en-US" dirty="0"/>
              <a:t>xxx</a:t>
            </a:r>
          </a:p>
          <a:p>
            <a:r>
              <a:rPr lang="en-US" dirty="0"/>
              <a:t>xxx-xxx-xxxx</a:t>
            </a:r>
          </a:p>
        </p:txBody>
      </p:sp>
      <p:sp>
        <p:nvSpPr>
          <p:cNvPr id="38" name="Text Placeholder 37">
            <a:extLst>
              <a:ext uri="{FF2B5EF4-FFF2-40B4-BE49-F238E27FC236}">
                <a16:creationId xmlns="" xmlns:a16="http://schemas.microsoft.com/office/drawing/2014/main" id="{F732CCC9-349C-574B-B37F-339C0A536FB6}"/>
              </a:ext>
            </a:extLst>
          </p:cNvPr>
          <p:cNvSpPr>
            <a:spLocks noGrp="1"/>
          </p:cNvSpPr>
          <p:nvPr>
            <p:ph type="body" idx="17"/>
          </p:nvPr>
        </p:nvSpPr>
        <p:spPr>
          <a:xfrm>
            <a:off x="9058276" y="3330349"/>
            <a:ext cx="2586037" cy="288021"/>
          </a:xfrm>
        </p:spPr>
        <p:txBody>
          <a:bodyPr>
            <a:normAutofit lnSpcReduction="10000"/>
          </a:bodyPr>
          <a:lstStyle/>
          <a:p>
            <a:r>
              <a:rPr lang="en-US" dirty="0">
                <a:solidFill>
                  <a:schemeClr val="tx2"/>
                </a:solidFill>
              </a:rPr>
              <a:t>First Name Last Name</a:t>
            </a:r>
          </a:p>
        </p:txBody>
      </p:sp>
      <p:sp>
        <p:nvSpPr>
          <p:cNvPr id="39" name="Text Placeholder 38">
            <a:extLst>
              <a:ext uri="{FF2B5EF4-FFF2-40B4-BE49-F238E27FC236}">
                <a16:creationId xmlns="" xmlns:a16="http://schemas.microsoft.com/office/drawing/2014/main" id="{5741251A-DC66-6E4F-BAF6-DA7216312A84}"/>
              </a:ext>
            </a:extLst>
          </p:cNvPr>
          <p:cNvSpPr>
            <a:spLocks noGrp="1"/>
          </p:cNvSpPr>
          <p:nvPr>
            <p:ph type="body" sz="half" idx="18"/>
          </p:nvPr>
        </p:nvSpPr>
        <p:spPr/>
        <p:txBody>
          <a:bodyPr/>
          <a:lstStyle/>
          <a:p>
            <a:r>
              <a:rPr lang="en-US" dirty="0">
                <a:hlinkClick r:id="rId3"/>
              </a:rPr>
              <a:t>xxx@</a:t>
            </a:r>
            <a:r>
              <a:rPr lang="en-US" dirty="0"/>
              <a:t>xxx</a:t>
            </a:r>
          </a:p>
          <a:p>
            <a:r>
              <a:rPr lang="en-US" dirty="0"/>
              <a:t>xxx-xxx-xxxx</a:t>
            </a:r>
          </a:p>
        </p:txBody>
      </p:sp>
      <p:sp>
        <p:nvSpPr>
          <p:cNvPr id="11" name="Text Placeholder 2">
            <a:extLst>
              <a:ext uri="{FF2B5EF4-FFF2-40B4-BE49-F238E27FC236}">
                <a16:creationId xmlns="" xmlns:a16="http://schemas.microsoft.com/office/drawing/2014/main" id="{DCA93FB7-E50F-4A9C-B645-2F74C5D17C1D}"/>
              </a:ext>
            </a:extLst>
          </p:cNvPr>
          <p:cNvSpPr txBox="1">
            <a:spLocks/>
          </p:cNvSpPr>
          <p:nvPr/>
        </p:nvSpPr>
        <p:spPr>
          <a:xfrm>
            <a:off x="521378" y="3576182"/>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a:solidFill>
                  <a:schemeClr val="tx2"/>
                </a:solidFill>
              </a:rPr>
              <a:t>Prénom Nom de famille</a:t>
            </a:r>
            <a:endParaRPr lang="fr-CA" dirty="0">
              <a:solidFill>
                <a:schemeClr val="tx2"/>
              </a:solidFill>
            </a:endParaRPr>
          </a:p>
        </p:txBody>
      </p:sp>
      <p:sp>
        <p:nvSpPr>
          <p:cNvPr id="12" name="Text Placeholder 33">
            <a:extLst>
              <a:ext uri="{FF2B5EF4-FFF2-40B4-BE49-F238E27FC236}">
                <a16:creationId xmlns="" xmlns:a16="http://schemas.microsoft.com/office/drawing/2014/main" id="{9ECCF6FF-AA94-4E3B-B245-EE58CDC83F32}"/>
              </a:ext>
            </a:extLst>
          </p:cNvPr>
          <p:cNvSpPr txBox="1">
            <a:spLocks/>
          </p:cNvSpPr>
          <p:nvPr/>
        </p:nvSpPr>
        <p:spPr>
          <a:xfrm>
            <a:off x="3378878" y="3576182"/>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a:solidFill>
                  <a:schemeClr val="tx2"/>
                </a:solidFill>
              </a:rPr>
              <a:t>Prénom Nom de famille</a:t>
            </a:r>
            <a:endParaRPr lang="fr-CA" dirty="0">
              <a:solidFill>
                <a:schemeClr val="tx2"/>
              </a:solidFill>
            </a:endParaRPr>
          </a:p>
        </p:txBody>
      </p:sp>
      <p:sp>
        <p:nvSpPr>
          <p:cNvPr id="13" name="Text Placeholder 35">
            <a:extLst>
              <a:ext uri="{FF2B5EF4-FFF2-40B4-BE49-F238E27FC236}">
                <a16:creationId xmlns="" xmlns:a16="http://schemas.microsoft.com/office/drawing/2014/main" id="{C9BBCA82-1A8B-4512-B016-684F7E980047}"/>
              </a:ext>
            </a:extLst>
          </p:cNvPr>
          <p:cNvSpPr txBox="1">
            <a:spLocks/>
          </p:cNvSpPr>
          <p:nvPr/>
        </p:nvSpPr>
        <p:spPr>
          <a:xfrm>
            <a:off x="6236378" y="3576182"/>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a:solidFill>
                  <a:schemeClr val="tx2"/>
                </a:solidFill>
              </a:rPr>
              <a:t>Prénom Nom de famille</a:t>
            </a:r>
            <a:endParaRPr lang="fr-CA" dirty="0">
              <a:solidFill>
                <a:schemeClr val="tx2"/>
              </a:solidFill>
            </a:endParaRPr>
          </a:p>
        </p:txBody>
      </p:sp>
      <p:sp>
        <p:nvSpPr>
          <p:cNvPr id="14" name="Text Placeholder 37">
            <a:extLst>
              <a:ext uri="{FF2B5EF4-FFF2-40B4-BE49-F238E27FC236}">
                <a16:creationId xmlns="" xmlns:a16="http://schemas.microsoft.com/office/drawing/2014/main" id="{9DCEE4F2-D2D3-4BE9-AAC7-7C6F5443E0DF}"/>
              </a:ext>
            </a:extLst>
          </p:cNvPr>
          <p:cNvSpPr txBox="1">
            <a:spLocks/>
          </p:cNvSpPr>
          <p:nvPr/>
        </p:nvSpPr>
        <p:spPr>
          <a:xfrm>
            <a:off x="9051016" y="3576182"/>
            <a:ext cx="2586037" cy="288021"/>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CA">
                <a:solidFill>
                  <a:schemeClr val="tx2"/>
                </a:solidFill>
              </a:rPr>
              <a:t>Prénom Nom de famille</a:t>
            </a:r>
            <a:endParaRPr lang="fr-CA" dirty="0">
              <a:solidFill>
                <a:schemeClr val="tx2"/>
              </a:solidFill>
            </a:endParaRPr>
          </a:p>
        </p:txBody>
      </p:sp>
    </p:spTree>
    <p:extLst>
      <p:ext uri="{BB962C8B-B14F-4D97-AF65-F5344CB8AC3E}">
        <p14:creationId xmlns:p14="http://schemas.microsoft.com/office/powerpoint/2010/main" val="345272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28637" y="1688969"/>
            <a:ext cx="7084017" cy="1619506"/>
          </a:xfrm>
        </p:spPr>
        <p:txBody>
          <a:bodyPr>
            <a:normAutofit/>
          </a:bodyPr>
          <a:lstStyle/>
          <a:p>
            <a:r>
              <a:rPr lang="en-US" sz="3600" dirty="0">
                <a:solidFill>
                  <a:schemeClr val="accent2"/>
                </a:solidFill>
              </a:rPr>
              <a:t>To identify </a:t>
            </a:r>
            <a:r>
              <a:rPr lang="en-US" sz="3600" dirty="0" smtClean="0">
                <a:solidFill>
                  <a:schemeClr val="accent2"/>
                </a:solidFill>
              </a:rPr>
              <a:t>General Purpose Office Space </a:t>
            </a:r>
            <a:r>
              <a:rPr lang="en-US" sz="3600" dirty="0">
                <a:solidFill>
                  <a:schemeClr val="accent2"/>
                </a:solidFill>
              </a:rPr>
              <a:t>requirements</a:t>
            </a:r>
          </a:p>
        </p:txBody>
      </p:sp>
      <p:sp>
        <p:nvSpPr>
          <p:cNvPr id="6" name="Text Placeholder 5"/>
          <p:cNvSpPr>
            <a:spLocks noGrp="1"/>
          </p:cNvSpPr>
          <p:nvPr>
            <p:ph type="body" sz="quarter" idx="16"/>
          </p:nvPr>
        </p:nvSpPr>
        <p:spPr>
          <a:xfrm>
            <a:off x="528637" y="1405465"/>
            <a:ext cx="11115674" cy="857689"/>
          </a:xfrm>
        </p:spPr>
        <p:txBody>
          <a:bodyPr>
            <a:normAutofit/>
          </a:bodyPr>
          <a:lstStyle/>
          <a:p>
            <a:r>
              <a:rPr lang="en-US" sz="4400" dirty="0">
                <a:solidFill>
                  <a:schemeClr val="accent2"/>
                </a:solidFill>
              </a:rPr>
              <a:t>Purpose</a:t>
            </a: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86684" y="865239"/>
            <a:ext cx="3205316" cy="5992761"/>
          </a:xfrm>
          <a:prstGeom prst="rect">
            <a:avLst/>
          </a:prstGeom>
        </p:spPr>
      </p:pic>
      <p:sp>
        <p:nvSpPr>
          <p:cNvPr id="8" name="Title 1"/>
          <p:cNvSpPr txBox="1">
            <a:spLocks/>
          </p:cNvSpPr>
          <p:nvPr/>
        </p:nvSpPr>
        <p:spPr>
          <a:xfrm>
            <a:off x="528637" y="3844844"/>
            <a:ext cx="7557528" cy="16195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r>
              <a:rPr lang="fr-FR" sz="3600" dirty="0">
                <a:solidFill>
                  <a:schemeClr val="accent3"/>
                </a:solidFill>
              </a:rPr>
              <a:t>Déterminer les besoins en locaux à </a:t>
            </a:r>
            <a:r>
              <a:rPr lang="fr-FR" sz="3600" dirty="0" smtClean="0">
                <a:solidFill>
                  <a:schemeClr val="accent3"/>
                </a:solidFill>
              </a:rPr>
              <a:t>bureaux à vocation générale</a:t>
            </a:r>
            <a:endParaRPr lang="en-US" sz="3600" dirty="0">
              <a:solidFill>
                <a:schemeClr val="accent3"/>
              </a:solidFill>
            </a:endParaRPr>
          </a:p>
        </p:txBody>
      </p:sp>
      <p:sp>
        <p:nvSpPr>
          <p:cNvPr id="10" name="Text Placeholder 5"/>
          <p:cNvSpPr>
            <a:spLocks noGrp="1"/>
          </p:cNvSpPr>
          <p:nvPr>
            <p:ph type="body" sz="quarter" idx="16"/>
          </p:nvPr>
        </p:nvSpPr>
        <p:spPr>
          <a:xfrm>
            <a:off x="528637" y="3591979"/>
            <a:ext cx="11115674" cy="857689"/>
          </a:xfrm>
        </p:spPr>
        <p:txBody>
          <a:bodyPr>
            <a:normAutofit/>
          </a:bodyPr>
          <a:lstStyle/>
          <a:p>
            <a:r>
              <a:rPr lang="en-US" sz="4400" dirty="0" smtClean="0">
                <a:solidFill>
                  <a:schemeClr val="accent3"/>
                </a:solidFill>
              </a:rPr>
              <a:t>But</a:t>
            </a:r>
            <a:endParaRPr lang="en-US" sz="4400" dirty="0">
              <a:solidFill>
                <a:schemeClr val="accent3"/>
              </a:solidFill>
            </a:endParaRPr>
          </a:p>
        </p:txBody>
      </p:sp>
    </p:spTree>
    <p:extLst>
      <p:ext uri="{BB962C8B-B14F-4D97-AF65-F5344CB8AC3E}">
        <p14:creationId xmlns:p14="http://schemas.microsoft.com/office/powerpoint/2010/main" val="363663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4CCDBB5-7228-4AF1-AA95-539F841AB2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89251"/>
            <a:ext cx="11974343" cy="1530349"/>
          </a:xfrm>
          <a:prstGeom prst="rect">
            <a:avLst/>
          </a:prstGeom>
        </p:spPr>
      </p:pic>
      <p:sp>
        <p:nvSpPr>
          <p:cNvPr id="7"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Our Approach / </a:t>
            </a:r>
            <a:r>
              <a:rPr lang="fr-CA" dirty="0"/>
              <a:t>Notre approche</a:t>
            </a:r>
          </a:p>
        </p:txBody>
      </p:sp>
      <p:sp>
        <p:nvSpPr>
          <p:cNvPr id="8" name="TextBox 7"/>
          <p:cNvSpPr txBox="1"/>
          <p:nvPr/>
        </p:nvSpPr>
        <p:spPr>
          <a:xfrm>
            <a:off x="711200" y="2395832"/>
            <a:ext cx="2984500" cy="1015663"/>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Puts employee experience and quality of service at the core</a:t>
            </a:r>
          </a:p>
        </p:txBody>
      </p:sp>
      <p:sp>
        <p:nvSpPr>
          <p:cNvPr id="9" name="TextBox 8"/>
          <p:cNvSpPr txBox="1"/>
          <p:nvPr/>
        </p:nvSpPr>
        <p:spPr>
          <a:xfrm>
            <a:off x="711200" y="5131007"/>
            <a:ext cx="3142176" cy="1323439"/>
          </a:xfrm>
          <a:prstGeom prst="rect">
            <a:avLst/>
          </a:prstGeom>
          <a:noFill/>
        </p:spPr>
        <p:txBody>
          <a:bodyPr wrap="square" rtlCol="0">
            <a:spAutoFit/>
          </a:bodyPr>
          <a:lstStyle/>
          <a:p>
            <a:pPr algn="ctr"/>
            <a:r>
              <a:rPr lang="fr-FR" sz="2000" b="1" dirty="0">
                <a:solidFill>
                  <a:schemeClr val="accent3"/>
                </a:solidFill>
                <a:latin typeface="Tw Cen MT" panose="020B0602020104020603" pitchFamily="34" charset="0"/>
                <a:cs typeface="Arial" panose="020B0604020202020204" pitchFamily="34" charset="0"/>
              </a:rPr>
              <a:t>Accorde une place centrale à l’expérience des employés et à la qualité des services</a:t>
            </a:r>
          </a:p>
        </p:txBody>
      </p:sp>
      <p:sp>
        <p:nvSpPr>
          <p:cNvPr id="10" name="TextBox 9"/>
          <p:cNvSpPr txBox="1"/>
          <p:nvPr/>
        </p:nvSpPr>
        <p:spPr>
          <a:xfrm>
            <a:off x="8102600" y="2148414"/>
            <a:ext cx="2984500" cy="1323439"/>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Targeting early engagement as a tool to design solutions that work for you</a:t>
            </a:r>
          </a:p>
        </p:txBody>
      </p:sp>
      <p:sp>
        <p:nvSpPr>
          <p:cNvPr id="11" name="TextBox 10"/>
          <p:cNvSpPr txBox="1"/>
          <p:nvPr/>
        </p:nvSpPr>
        <p:spPr>
          <a:xfrm>
            <a:off x="4485738" y="2395832"/>
            <a:ext cx="2984500" cy="1015663"/>
          </a:xfrm>
          <a:prstGeom prst="rect">
            <a:avLst/>
          </a:prstGeom>
          <a:noFill/>
        </p:spPr>
        <p:txBody>
          <a:bodyPr wrap="square" rtlCol="0">
            <a:spAutoFit/>
          </a:bodyPr>
          <a:lstStyle/>
          <a:p>
            <a:pPr algn="ctr"/>
            <a:r>
              <a:rPr lang="en-US" sz="2000" b="1" dirty="0">
                <a:solidFill>
                  <a:schemeClr val="accent2"/>
                </a:solidFill>
                <a:latin typeface="Tw Cen MT" panose="020B0602020104020603" pitchFamily="34" charset="0"/>
                <a:cs typeface="Arial" panose="020B0604020202020204" pitchFamily="34" charset="0"/>
              </a:rPr>
              <a:t>New processes that support the diverse ways you work</a:t>
            </a:r>
          </a:p>
        </p:txBody>
      </p:sp>
      <p:sp>
        <p:nvSpPr>
          <p:cNvPr id="12" name="TextBox 11"/>
          <p:cNvSpPr txBox="1"/>
          <p:nvPr/>
        </p:nvSpPr>
        <p:spPr>
          <a:xfrm>
            <a:off x="711200" y="1722786"/>
            <a:ext cx="2984500"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A USER CENTERED APPROACH</a:t>
            </a:r>
          </a:p>
        </p:txBody>
      </p:sp>
      <p:sp>
        <p:nvSpPr>
          <p:cNvPr id="13" name="TextBox 12"/>
          <p:cNvSpPr txBox="1"/>
          <p:nvPr/>
        </p:nvSpPr>
        <p:spPr>
          <a:xfrm>
            <a:off x="316181" y="4450009"/>
            <a:ext cx="3774538"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APPROCHE AXÉE SUR L’UTILISATEUR</a:t>
            </a:r>
          </a:p>
        </p:txBody>
      </p:sp>
      <p:sp>
        <p:nvSpPr>
          <p:cNvPr id="14" name="TextBox 13"/>
          <p:cNvSpPr txBox="1"/>
          <p:nvPr/>
        </p:nvSpPr>
        <p:spPr>
          <a:xfrm>
            <a:off x="4485738" y="1722786"/>
            <a:ext cx="2984500" cy="830997"/>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SUPPORTING THE WAY YOUR WORK</a:t>
            </a:r>
          </a:p>
        </p:txBody>
      </p:sp>
      <p:sp>
        <p:nvSpPr>
          <p:cNvPr id="15" name="TextBox 14"/>
          <p:cNvSpPr txBox="1"/>
          <p:nvPr/>
        </p:nvSpPr>
        <p:spPr>
          <a:xfrm>
            <a:off x="8102600" y="1722786"/>
            <a:ext cx="2984500" cy="461665"/>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ENGAGEMENT</a:t>
            </a:r>
          </a:p>
        </p:txBody>
      </p:sp>
      <p:sp>
        <p:nvSpPr>
          <p:cNvPr id="16" name="TextBox 15"/>
          <p:cNvSpPr txBox="1"/>
          <p:nvPr/>
        </p:nvSpPr>
        <p:spPr>
          <a:xfrm>
            <a:off x="8102600" y="4865508"/>
            <a:ext cx="2984500" cy="1631216"/>
          </a:xfrm>
          <a:prstGeom prst="rect">
            <a:avLst/>
          </a:prstGeom>
          <a:noFill/>
        </p:spPr>
        <p:txBody>
          <a:bodyPr wrap="square" rtlCol="0">
            <a:spAutoFit/>
          </a:bodyPr>
          <a:lstStyle/>
          <a:p>
            <a:pPr algn="ctr"/>
            <a:r>
              <a:rPr lang="fr-FR" sz="2000" b="1" dirty="0" smtClean="0">
                <a:solidFill>
                  <a:schemeClr val="accent3"/>
                </a:solidFill>
                <a:latin typeface="Tw Cen MT" panose="020B0602020104020603" pitchFamily="34" charset="0"/>
                <a:cs typeface="Arial" panose="020B0604020202020204" pitchFamily="34" charset="0"/>
              </a:rPr>
              <a:t>Cibler la mobilisation précoce </a:t>
            </a:r>
            <a:r>
              <a:rPr lang="fr-FR" sz="2000" b="1" dirty="0">
                <a:solidFill>
                  <a:schemeClr val="accent3"/>
                </a:solidFill>
                <a:latin typeface="Tw Cen MT" panose="020B0602020104020603" pitchFamily="34" charset="0"/>
                <a:cs typeface="Arial" panose="020B0604020202020204" pitchFamily="34" charset="0"/>
              </a:rPr>
              <a:t>comme un outil pour concevoir des solutions qui vous conviennent</a:t>
            </a:r>
          </a:p>
        </p:txBody>
      </p:sp>
      <p:sp>
        <p:nvSpPr>
          <p:cNvPr id="17" name="TextBox 16"/>
          <p:cNvSpPr txBox="1"/>
          <p:nvPr/>
        </p:nvSpPr>
        <p:spPr>
          <a:xfrm>
            <a:off x="4485738" y="5131007"/>
            <a:ext cx="2984500" cy="1323439"/>
          </a:xfrm>
          <a:prstGeom prst="rect">
            <a:avLst/>
          </a:prstGeom>
          <a:noFill/>
        </p:spPr>
        <p:txBody>
          <a:bodyPr wrap="square" rtlCol="0">
            <a:spAutoFit/>
          </a:bodyPr>
          <a:lstStyle/>
          <a:p>
            <a:pPr algn="ctr"/>
            <a:r>
              <a:rPr lang="fr-FR" sz="2000" b="1" dirty="0">
                <a:solidFill>
                  <a:schemeClr val="accent3"/>
                </a:solidFill>
                <a:latin typeface="Tw Cen MT" panose="020B0602020104020603" pitchFamily="34" charset="0"/>
                <a:cs typeface="Arial" panose="020B0604020202020204" pitchFamily="34" charset="0"/>
              </a:rPr>
              <a:t>Nouveaux processus qui prennent en charge les diverses façons dont vous travaillez</a:t>
            </a:r>
          </a:p>
        </p:txBody>
      </p:sp>
      <p:sp>
        <p:nvSpPr>
          <p:cNvPr id="18" name="TextBox 17"/>
          <p:cNvSpPr txBox="1"/>
          <p:nvPr/>
        </p:nvSpPr>
        <p:spPr>
          <a:xfrm>
            <a:off x="4146795" y="4461111"/>
            <a:ext cx="3616862" cy="830997"/>
          </a:xfrm>
          <a:prstGeom prst="rect">
            <a:avLst/>
          </a:prstGeom>
          <a:noFill/>
        </p:spPr>
        <p:txBody>
          <a:bodyPr wrap="square" rtlCol="0">
            <a:spAutoFit/>
          </a:bodyPr>
          <a:lstStyle/>
          <a:p>
            <a:pPr algn="ctr"/>
            <a:r>
              <a:rPr lang="fr-FR" sz="2400" b="1" smtClean="0">
                <a:latin typeface="Tw Cen MT" panose="020B0602020104020603" pitchFamily="34" charset="0"/>
                <a:cs typeface="Arial" panose="020B0604020202020204" pitchFamily="34" charset="0"/>
              </a:rPr>
              <a:t>SOUTENIR VOTRE FAÇON DE TRAVAILLER</a:t>
            </a:r>
            <a:endParaRPr lang="fr-FR" sz="2400" b="1" dirty="0">
              <a:latin typeface="Tw Cen MT" panose="020B0602020104020603" pitchFamily="34" charset="0"/>
              <a:cs typeface="Arial" panose="020B0604020202020204" pitchFamily="34" charset="0"/>
            </a:endParaRPr>
          </a:p>
        </p:txBody>
      </p:sp>
      <p:sp>
        <p:nvSpPr>
          <p:cNvPr id="19" name="TextBox 18"/>
          <p:cNvSpPr txBox="1"/>
          <p:nvPr/>
        </p:nvSpPr>
        <p:spPr>
          <a:xfrm>
            <a:off x="8102600" y="4443402"/>
            <a:ext cx="2984500" cy="461665"/>
          </a:xfrm>
          <a:prstGeom prst="rect">
            <a:avLst/>
          </a:prstGeom>
          <a:noFill/>
        </p:spPr>
        <p:txBody>
          <a:bodyPr wrap="square" rtlCol="0">
            <a:spAutoFit/>
          </a:bodyPr>
          <a:lstStyle/>
          <a:p>
            <a:pPr algn="ctr"/>
            <a:r>
              <a:rPr lang="en-US" sz="2400" b="1" dirty="0">
                <a:latin typeface="Tw Cen MT" panose="020B0602020104020603" pitchFamily="34" charset="0"/>
                <a:cs typeface="Arial" panose="020B0604020202020204" pitchFamily="34" charset="0"/>
              </a:rPr>
              <a:t>MOBILISATION</a:t>
            </a:r>
          </a:p>
        </p:txBody>
      </p:sp>
    </p:spTree>
    <p:extLst>
      <p:ext uri="{BB962C8B-B14F-4D97-AF65-F5344CB8AC3E}">
        <p14:creationId xmlns:p14="http://schemas.microsoft.com/office/powerpoint/2010/main" val="6633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857DC44B-7812-4C83-A747-DDD6AD57D01E}"/>
              </a:ext>
            </a:extLst>
          </p:cNvPr>
          <p:cNvSpPr/>
          <p:nvPr/>
        </p:nvSpPr>
        <p:spPr>
          <a:xfrm>
            <a:off x="5356254" y="3287914"/>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2</a:t>
            </a:r>
          </a:p>
        </p:txBody>
      </p:sp>
      <p:sp>
        <p:nvSpPr>
          <p:cNvPr id="8" name="TextBox 7">
            <a:extLst>
              <a:ext uri="{FF2B5EF4-FFF2-40B4-BE49-F238E27FC236}">
                <a16:creationId xmlns="" xmlns:a16="http://schemas.microsoft.com/office/drawing/2014/main" id="{569F5898-4E4F-45D9-BFDB-F33BEB924D93}"/>
              </a:ext>
            </a:extLst>
          </p:cNvPr>
          <p:cNvSpPr txBox="1"/>
          <p:nvPr/>
        </p:nvSpPr>
        <p:spPr>
          <a:xfrm>
            <a:off x="660739" y="3329616"/>
            <a:ext cx="4470058" cy="830997"/>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What is the workplace experience we want to create?</a:t>
            </a:r>
          </a:p>
        </p:txBody>
      </p:sp>
      <p:sp>
        <p:nvSpPr>
          <p:cNvPr id="6" name="Oval 5">
            <a:extLst>
              <a:ext uri="{FF2B5EF4-FFF2-40B4-BE49-F238E27FC236}">
                <a16:creationId xmlns="" xmlns:a16="http://schemas.microsoft.com/office/drawing/2014/main" id="{34785C86-42CD-4E44-B2BE-3E39ACCA1C17}"/>
              </a:ext>
            </a:extLst>
          </p:cNvPr>
          <p:cNvSpPr/>
          <p:nvPr/>
        </p:nvSpPr>
        <p:spPr>
          <a:xfrm>
            <a:off x="5356254" y="4957397"/>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3</a:t>
            </a:r>
          </a:p>
        </p:txBody>
      </p:sp>
      <p:sp>
        <p:nvSpPr>
          <p:cNvPr id="9" name="TextBox 8">
            <a:extLst>
              <a:ext uri="{FF2B5EF4-FFF2-40B4-BE49-F238E27FC236}">
                <a16:creationId xmlns="" xmlns:a16="http://schemas.microsoft.com/office/drawing/2014/main" id="{740D4A52-3F4D-4EDD-9528-D93EA0776BE4}"/>
              </a:ext>
            </a:extLst>
          </p:cNvPr>
          <p:cNvSpPr txBox="1"/>
          <p:nvPr/>
        </p:nvSpPr>
        <p:spPr>
          <a:xfrm>
            <a:off x="660736" y="4999099"/>
            <a:ext cx="4470057" cy="830997"/>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How can we anticipate future needs by building in flexibility?</a:t>
            </a:r>
          </a:p>
        </p:txBody>
      </p:sp>
      <p:sp>
        <p:nvSpPr>
          <p:cNvPr id="14" name="Title 1"/>
          <p:cNvSpPr txBox="1">
            <a:spLocks/>
          </p:cNvSpPr>
          <p:nvPr/>
        </p:nvSpPr>
        <p:spPr>
          <a:xfrm>
            <a:off x="540264" y="499202"/>
            <a:ext cx="11007725" cy="835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Functional Space </a:t>
            </a:r>
            <a:r>
              <a:rPr lang="en-CA" dirty="0" smtClean="0"/>
              <a:t>Planning</a:t>
            </a:r>
          </a:p>
          <a:p>
            <a:endParaRPr lang="en-CA" dirty="0"/>
          </a:p>
          <a:p>
            <a:r>
              <a:rPr lang="fr-CA" dirty="0"/>
              <a:t>Planification des espaces fonctionnels </a:t>
            </a:r>
            <a:r>
              <a:rPr lang="en-CA" dirty="0"/>
              <a:t> </a:t>
            </a:r>
          </a:p>
        </p:txBody>
      </p:sp>
      <p:sp>
        <p:nvSpPr>
          <p:cNvPr id="4" name="Oval 3">
            <a:extLst>
              <a:ext uri="{FF2B5EF4-FFF2-40B4-BE49-F238E27FC236}">
                <a16:creationId xmlns="" xmlns:a16="http://schemas.microsoft.com/office/drawing/2014/main" id="{C5CBC02A-A26B-455F-B5D9-8F745E510486}"/>
              </a:ext>
            </a:extLst>
          </p:cNvPr>
          <p:cNvSpPr/>
          <p:nvPr/>
        </p:nvSpPr>
        <p:spPr>
          <a:xfrm>
            <a:off x="5356254" y="1804101"/>
            <a:ext cx="914400" cy="914400"/>
          </a:xfrm>
          <a:prstGeom prst="ellipse">
            <a:avLst/>
          </a:prstGeom>
          <a:ln w="762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solidFill>
                  <a:schemeClr val="accent4"/>
                </a:solidFill>
                <a:latin typeface="Tw Cen MT" panose="020B0602020104020603" pitchFamily="34" charset="0"/>
              </a:rPr>
              <a:t>1</a:t>
            </a:r>
          </a:p>
        </p:txBody>
      </p:sp>
      <p:sp>
        <p:nvSpPr>
          <p:cNvPr id="7" name="TextBox 6">
            <a:extLst>
              <a:ext uri="{FF2B5EF4-FFF2-40B4-BE49-F238E27FC236}">
                <a16:creationId xmlns="" xmlns:a16="http://schemas.microsoft.com/office/drawing/2014/main" id="{821DD1D7-64CA-4EFA-ABE7-76853D8E455F}"/>
              </a:ext>
            </a:extLst>
          </p:cNvPr>
          <p:cNvSpPr txBox="1"/>
          <p:nvPr/>
        </p:nvSpPr>
        <p:spPr>
          <a:xfrm>
            <a:off x="660739" y="1661137"/>
            <a:ext cx="4470058" cy="1200329"/>
          </a:xfrm>
          <a:prstGeom prst="rect">
            <a:avLst/>
          </a:prstGeom>
          <a:noFill/>
        </p:spPr>
        <p:txBody>
          <a:bodyPr wrap="square" rtlCol="0" anchor="ctr">
            <a:spAutoFit/>
          </a:bodyPr>
          <a:lstStyle/>
          <a:p>
            <a:r>
              <a:rPr lang="en-US" sz="2400" b="1" dirty="0">
                <a:solidFill>
                  <a:schemeClr val="accent2"/>
                </a:solidFill>
                <a:latin typeface="Tw Cen MT" panose="020B0602020104020603" pitchFamily="34" charset="0"/>
                <a:cs typeface="Arial" panose="020B0604020202020204" pitchFamily="34" charset="0"/>
              </a:rPr>
              <a:t>What activities are performed by the employees who work in the space?</a:t>
            </a:r>
            <a:endParaRPr lang="en-US" sz="2400" dirty="0">
              <a:latin typeface="Tw Cen MT" panose="020B0602020104020603"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821DD1D7-64CA-4EFA-ABE7-76853D8E455F}"/>
              </a:ext>
            </a:extLst>
          </p:cNvPr>
          <p:cNvSpPr txBox="1"/>
          <p:nvPr/>
        </p:nvSpPr>
        <p:spPr>
          <a:xfrm>
            <a:off x="6496113" y="1661137"/>
            <a:ext cx="4768788" cy="1200329"/>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Quelles </a:t>
            </a:r>
            <a:r>
              <a:rPr lang="fr-FR" sz="2400" b="1" dirty="0" smtClean="0">
                <a:solidFill>
                  <a:schemeClr val="accent3"/>
                </a:solidFill>
                <a:latin typeface="Tw Cen MT" panose="020B0602020104020603" pitchFamily="34" charset="0"/>
                <a:cs typeface="Arial" panose="020B0604020202020204" pitchFamily="34" charset="0"/>
              </a:rPr>
              <a:t>activités sont réalisées par les </a:t>
            </a:r>
            <a:r>
              <a:rPr lang="fr-FR" sz="2400" b="1" dirty="0">
                <a:solidFill>
                  <a:schemeClr val="accent3"/>
                </a:solidFill>
                <a:latin typeface="Tw Cen MT" panose="020B0602020104020603" pitchFamily="34" charset="0"/>
                <a:cs typeface="Arial" panose="020B0604020202020204" pitchFamily="34" charset="0"/>
              </a:rPr>
              <a:t>employés qui travaillent dans les locaux?</a:t>
            </a:r>
          </a:p>
        </p:txBody>
      </p:sp>
      <p:sp>
        <p:nvSpPr>
          <p:cNvPr id="17" name="TextBox 16">
            <a:extLst>
              <a:ext uri="{FF2B5EF4-FFF2-40B4-BE49-F238E27FC236}">
                <a16:creationId xmlns="" xmlns:a16="http://schemas.microsoft.com/office/drawing/2014/main" id="{569F5898-4E4F-45D9-BFDB-F33BEB924D93}"/>
              </a:ext>
            </a:extLst>
          </p:cNvPr>
          <p:cNvSpPr txBox="1"/>
          <p:nvPr/>
        </p:nvSpPr>
        <p:spPr>
          <a:xfrm>
            <a:off x="6496112" y="3329616"/>
            <a:ext cx="4768788" cy="830997"/>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Quelle est l’expérience de travail que nous voulons créer?</a:t>
            </a:r>
          </a:p>
        </p:txBody>
      </p:sp>
      <p:sp>
        <p:nvSpPr>
          <p:cNvPr id="18" name="TextBox 17">
            <a:extLst>
              <a:ext uri="{FF2B5EF4-FFF2-40B4-BE49-F238E27FC236}">
                <a16:creationId xmlns="" xmlns:a16="http://schemas.microsoft.com/office/drawing/2014/main" id="{740D4A52-3F4D-4EDD-9528-D93EA0776BE4}"/>
              </a:ext>
            </a:extLst>
          </p:cNvPr>
          <p:cNvSpPr txBox="1"/>
          <p:nvPr/>
        </p:nvSpPr>
        <p:spPr>
          <a:xfrm>
            <a:off x="6496112" y="4814433"/>
            <a:ext cx="4768787" cy="1200329"/>
          </a:xfrm>
          <a:prstGeom prst="rect">
            <a:avLst/>
          </a:prstGeom>
          <a:noFill/>
        </p:spPr>
        <p:txBody>
          <a:bodyPr wrap="square" rtlCol="0" anchor="ctr">
            <a:spAutoFit/>
          </a:bodyPr>
          <a:lstStyle/>
          <a:p>
            <a:r>
              <a:rPr lang="fr-FR" sz="2400" b="1" dirty="0">
                <a:solidFill>
                  <a:schemeClr val="accent3"/>
                </a:solidFill>
                <a:latin typeface="Tw Cen MT" panose="020B0602020104020603" pitchFamily="34" charset="0"/>
                <a:cs typeface="Arial" panose="020B0604020202020204" pitchFamily="34" charset="0"/>
              </a:rPr>
              <a:t>Comment pouvons-nous anticiper les besoins futurs en intégrant la flexibilité?</a:t>
            </a:r>
          </a:p>
        </p:txBody>
      </p:sp>
    </p:spTree>
    <p:extLst>
      <p:ext uri="{BB962C8B-B14F-4D97-AF65-F5344CB8AC3E}">
        <p14:creationId xmlns:p14="http://schemas.microsoft.com/office/powerpoint/2010/main" val="146388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1364" y="716455"/>
            <a:ext cx="11007725" cy="835025"/>
          </a:xfrm>
        </p:spPr>
        <p:txBody>
          <a:bodyPr>
            <a:normAutofit fontScale="90000"/>
          </a:bodyPr>
          <a:lstStyle/>
          <a:p>
            <a:r>
              <a:rPr lang="en-CA" dirty="0"/>
              <a:t>[Vision statement] or [Guiding Principles]</a:t>
            </a:r>
            <a:br>
              <a:rPr lang="en-CA" dirty="0"/>
            </a:br>
            <a:r>
              <a:rPr lang="fr-CA" dirty="0"/>
              <a:t>[Énoncé de vision] ou [Principes directeurs]</a:t>
            </a:r>
            <a:endParaRPr lang="en-CA" dirty="0"/>
          </a:p>
        </p:txBody>
      </p:sp>
      <p:sp>
        <p:nvSpPr>
          <p:cNvPr id="4" name="Rectangle 3">
            <a:extLst>
              <a:ext uri="{FF2B5EF4-FFF2-40B4-BE49-F238E27FC236}">
                <a16:creationId xmlns="" xmlns:a16="http://schemas.microsoft.com/office/drawing/2014/main" id="{18569A31-BCF0-4FC8-B1E9-BBC279E83D67}"/>
              </a:ext>
            </a:extLst>
          </p:cNvPr>
          <p:cNvSpPr/>
          <p:nvPr/>
        </p:nvSpPr>
        <p:spPr>
          <a:xfrm>
            <a:off x="616454" y="2032761"/>
            <a:ext cx="6621628" cy="1323439"/>
          </a:xfrm>
          <a:prstGeom prst="rect">
            <a:avLst/>
          </a:prstGeom>
        </p:spPr>
        <p:txBody>
          <a:bodyPr wrap="square" anchor="ctr">
            <a:spAutoFit/>
          </a:bodyPr>
          <a:lstStyle/>
          <a:p>
            <a:pPr algn="ctr">
              <a:spcBef>
                <a:spcPts val="600"/>
              </a:spcBef>
              <a:spcAft>
                <a:spcPts val="600"/>
              </a:spcAft>
            </a:pPr>
            <a:r>
              <a:rPr lang="en-US" sz="2000" i="1" dirty="0">
                <a:solidFill>
                  <a:schemeClr val="tx1">
                    <a:lumMod val="50000"/>
                    <a:lumOff val="50000"/>
                  </a:schemeClr>
                </a:solidFill>
                <a:latin typeface="Georgia" panose="02040502050405020303" pitchFamily="18" charset="0"/>
              </a:rPr>
              <a:t>Insert the vision statement or guiding principles for the workplace strategy defined by the department/agency real property group or the project vision statement defined by the leadership team</a:t>
            </a:r>
          </a:p>
        </p:txBody>
      </p:sp>
      <p:sp>
        <p:nvSpPr>
          <p:cNvPr id="5" name="Round Diagonal Corner Rectangle 4">
            <a:extLst>
              <a:ext uri="{FF2B5EF4-FFF2-40B4-BE49-F238E27FC236}">
                <a16:creationId xmlns="" xmlns:a16="http://schemas.microsoft.com/office/drawing/2014/main" id="{9783C612-E59D-4BFC-BB78-C12D6A021F3D}"/>
              </a:ext>
            </a:extLst>
          </p:cNvPr>
          <p:cNvSpPr/>
          <p:nvPr/>
        </p:nvSpPr>
        <p:spPr>
          <a:xfrm>
            <a:off x="7516360" y="1551480"/>
            <a:ext cx="4227621" cy="2286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latin typeface="Tw Cen MT" panose="020B0602020104020603" pitchFamily="34" charset="0"/>
                <a:cs typeface="Arial" panose="020B0604020202020204" pitchFamily="34" charset="0"/>
              </a:rPr>
              <a:t>[Department/Agency] Values</a:t>
            </a:r>
          </a:p>
          <a:p>
            <a:pPr algn="ctr"/>
            <a:endParaRPr lang="en-US" sz="2000" dirty="0">
              <a:latin typeface="Tw Cen MT" panose="020B0602020104020603" pitchFamily="34" charset="0"/>
              <a:cs typeface="Arial" panose="020B0604020202020204" pitchFamily="34" charset="0"/>
            </a:endParaRPr>
          </a:p>
          <a:p>
            <a:pPr marL="285750" indent="-285750" algn="ctr">
              <a:buFont typeface="Arial" panose="020B0604020202020204" pitchFamily="34" charset="0"/>
              <a:buChar char="•"/>
            </a:pPr>
            <a:endParaRPr lang="en-US" sz="2000" dirty="0">
              <a:latin typeface="Tw Cen MT" panose="020B0602020104020603"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18569A31-BCF0-4FC8-B1E9-BBC279E83D67}"/>
              </a:ext>
            </a:extLst>
          </p:cNvPr>
          <p:cNvSpPr/>
          <p:nvPr/>
        </p:nvSpPr>
        <p:spPr>
          <a:xfrm>
            <a:off x="701055" y="4381598"/>
            <a:ext cx="6621628" cy="1631216"/>
          </a:xfrm>
          <a:prstGeom prst="rect">
            <a:avLst/>
          </a:prstGeom>
        </p:spPr>
        <p:txBody>
          <a:bodyPr wrap="square" anchor="ctr">
            <a:spAutoFit/>
          </a:bodyPr>
          <a:lstStyle/>
          <a:p>
            <a:pPr algn="ctr">
              <a:spcBef>
                <a:spcPts val="600"/>
              </a:spcBef>
              <a:spcAft>
                <a:spcPts val="600"/>
              </a:spcAft>
            </a:pPr>
            <a:r>
              <a:rPr lang="fr-CA" sz="2000" i="1" dirty="0">
                <a:solidFill>
                  <a:schemeClr val="tx1">
                    <a:lumMod val="50000"/>
                    <a:lumOff val="50000"/>
                  </a:schemeClr>
                </a:solidFill>
                <a:latin typeface="Georgia" panose="02040502050405020303" pitchFamily="18" charset="0"/>
              </a:rPr>
              <a:t>Insérer l’énoncé de vision ou les principes directeurs de la stratégie sur le milieu de travail définis par le groupe des biens immobiliers du ministère ou de l’organisme ou l’énoncé de vision du projet défini par l’équipe de direction.</a:t>
            </a:r>
          </a:p>
        </p:txBody>
      </p:sp>
      <p:sp>
        <p:nvSpPr>
          <p:cNvPr id="8" name="Round Diagonal Corner Rectangle 7">
            <a:extLst>
              <a:ext uri="{FF2B5EF4-FFF2-40B4-BE49-F238E27FC236}">
                <a16:creationId xmlns="" xmlns:a16="http://schemas.microsoft.com/office/drawing/2014/main" id="{9783C612-E59D-4BFC-BB78-C12D6A021F3D}"/>
              </a:ext>
            </a:extLst>
          </p:cNvPr>
          <p:cNvSpPr/>
          <p:nvPr/>
        </p:nvSpPr>
        <p:spPr>
          <a:xfrm>
            <a:off x="7516360" y="4054206"/>
            <a:ext cx="4227621" cy="228600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2000" b="1" dirty="0">
                <a:latin typeface="Tw Cen MT" panose="020B0602020104020603" pitchFamily="34" charset="0"/>
                <a:cs typeface="Arial" panose="020B0604020202020204" pitchFamily="34" charset="0"/>
              </a:rPr>
              <a:t>Valeurs </a:t>
            </a:r>
            <a:r>
              <a:rPr lang="fr-CA" sz="2000" b="1" dirty="0" smtClean="0">
                <a:latin typeface="Tw Cen MT" panose="020B0602020104020603" pitchFamily="34" charset="0"/>
                <a:cs typeface="Arial" panose="020B0604020202020204" pitchFamily="34" charset="0"/>
              </a:rPr>
              <a:t>[du ministère/de l’organisme</a:t>
            </a:r>
            <a:r>
              <a:rPr lang="fr-CA" sz="2000" b="1" dirty="0">
                <a:latin typeface="Tw Cen MT" panose="020B0602020104020603" pitchFamily="34" charset="0"/>
                <a:cs typeface="Arial" panose="020B0604020202020204" pitchFamily="34" charset="0"/>
              </a:rPr>
              <a:t>]</a:t>
            </a:r>
          </a:p>
          <a:p>
            <a:pPr algn="ctr"/>
            <a:endParaRPr lang="fr-CA" sz="2000" dirty="0">
              <a:latin typeface="Tw Cen MT" panose="020B0602020104020603" pitchFamily="34" charset="0"/>
              <a:cs typeface="Arial" panose="020B0604020202020204" pitchFamily="34" charset="0"/>
            </a:endParaRPr>
          </a:p>
          <a:p>
            <a:pPr marL="285750" indent="-285750" algn="ctr">
              <a:buFont typeface="Arial" panose="020B0604020202020204" pitchFamily="34" charset="0"/>
              <a:buChar char="•"/>
            </a:pPr>
            <a:endParaRPr lang="fr-CA" sz="2000"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380978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Summary of Survey Findings - Overall</a:t>
            </a:r>
          </a:p>
        </p:txBody>
      </p:sp>
      <p:sp>
        <p:nvSpPr>
          <p:cNvPr id="20" name="TextBox 19">
            <a:extLst>
              <a:ext uri="{FF2B5EF4-FFF2-40B4-BE49-F238E27FC236}">
                <a16:creationId xmlns="" xmlns:a16="http://schemas.microsoft.com/office/drawing/2014/main" id="{ED8C20FC-E130-47C6-AAE2-1780869E15DD}"/>
              </a:ext>
            </a:extLst>
          </p:cNvPr>
          <p:cNvSpPr txBox="1"/>
          <p:nvPr/>
        </p:nvSpPr>
        <p:spPr>
          <a:xfrm>
            <a:off x="823740" y="1736993"/>
            <a:ext cx="9179795" cy="1477328"/>
          </a:xfrm>
          <a:prstGeom prst="rect">
            <a:avLst/>
          </a:prstGeom>
          <a:noFill/>
        </p:spPr>
        <p:txBody>
          <a:bodyPr wrap="square" rtlCol="0">
            <a:spAutoFit/>
          </a:bodyPr>
          <a:lstStyle/>
          <a:p>
            <a:r>
              <a:rPr lang="en-US" dirty="0">
                <a:latin typeface="Tw Cen MT" panose="020B0602020104020603" pitchFamily="34" charset="0"/>
                <a:cs typeface="Arial" panose="020B0604020202020204" pitchFamily="34" charset="0"/>
              </a:rPr>
              <a:t>[Consultant to use the survey results to create a summary of the results for the group] </a:t>
            </a:r>
          </a:p>
          <a:p>
            <a:r>
              <a:rPr lang="en-US" dirty="0">
                <a:latin typeface="Tw Cen MT" panose="020B0602020104020603" pitchFamily="34" charset="0"/>
                <a:cs typeface="Arial" panose="020B0604020202020204" pitchFamily="34" charset="0"/>
              </a:rPr>
              <a:t>then delete this text box</a:t>
            </a:r>
          </a:p>
          <a:p>
            <a:endParaRPr lang="en-US" dirty="0">
              <a:latin typeface="Tw Cen MT" panose="020B0602020104020603" pitchFamily="34" charset="0"/>
              <a:cs typeface="Arial" panose="020B0604020202020204" pitchFamily="34" charset="0"/>
            </a:endParaRPr>
          </a:p>
          <a:p>
            <a:r>
              <a:rPr lang="en-US" dirty="0">
                <a:latin typeface="Tw Cen MT" panose="020B0602020104020603" pitchFamily="34" charset="0"/>
                <a:cs typeface="Arial" panose="020B0604020202020204" pitchFamily="34" charset="0"/>
              </a:rPr>
              <a:t>You may also include 1 slide per functional group or program if there are outlier groups</a:t>
            </a:r>
          </a:p>
          <a:p>
            <a:r>
              <a:rPr lang="en-US" dirty="0">
                <a:latin typeface="Tw Cen MT" panose="020B0602020104020603" pitchFamily="34" charset="0"/>
                <a:cs typeface="Arial" panose="020B0604020202020204" pitchFamily="34" charset="0"/>
              </a:rPr>
              <a:t> </a:t>
            </a:r>
          </a:p>
        </p:txBody>
      </p:sp>
      <p:sp>
        <p:nvSpPr>
          <p:cNvPr id="4" name="Title 1">
            <a:extLst>
              <a:ext uri="{FF2B5EF4-FFF2-40B4-BE49-F238E27FC236}">
                <a16:creationId xmlns="" xmlns:a16="http://schemas.microsoft.com/office/drawing/2014/main" id="{4865C2AD-6BEA-42B0-91CB-B69F7DF59928}"/>
              </a:ext>
            </a:extLst>
          </p:cNvPr>
          <p:cNvSpPr txBox="1">
            <a:spLocks/>
          </p:cNvSpPr>
          <p:nvPr/>
        </p:nvSpPr>
        <p:spPr>
          <a:xfrm>
            <a:off x="451364" y="2982321"/>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t>Résumé des résultats du sondage – Dans l’ensemble</a:t>
            </a:r>
          </a:p>
        </p:txBody>
      </p:sp>
      <p:sp>
        <p:nvSpPr>
          <p:cNvPr id="5" name="TextBox 4">
            <a:extLst>
              <a:ext uri="{FF2B5EF4-FFF2-40B4-BE49-F238E27FC236}">
                <a16:creationId xmlns="" xmlns:a16="http://schemas.microsoft.com/office/drawing/2014/main" id="{B3690950-9B52-449B-98EA-5ACACE29300F}"/>
              </a:ext>
            </a:extLst>
          </p:cNvPr>
          <p:cNvSpPr txBox="1"/>
          <p:nvPr/>
        </p:nvSpPr>
        <p:spPr>
          <a:xfrm>
            <a:off x="823740" y="4002859"/>
            <a:ext cx="9179795" cy="2031325"/>
          </a:xfrm>
          <a:prstGeom prst="rect">
            <a:avLst/>
          </a:prstGeom>
          <a:noFill/>
        </p:spPr>
        <p:txBody>
          <a:bodyPr wrap="square" rtlCol="0">
            <a:spAutoFit/>
          </a:bodyPr>
          <a:lstStyle/>
          <a:p>
            <a:r>
              <a:rPr lang="fr-CA" dirty="0">
                <a:latin typeface="Tw Cen MT" panose="020B0602020104020603" pitchFamily="34" charset="0"/>
                <a:cs typeface="Arial" panose="020B0604020202020204" pitchFamily="34" charset="0"/>
              </a:rPr>
              <a:t>[</a:t>
            </a:r>
            <a:r>
              <a:rPr lang="fr-CA" dirty="0" smtClean="0">
                <a:latin typeface="Tw Cen MT" panose="020B0602020104020603" pitchFamily="34" charset="0"/>
                <a:cs typeface="Arial" panose="020B0604020202020204" pitchFamily="34" charset="0"/>
              </a:rPr>
              <a:t>L’expert-conseil </a:t>
            </a:r>
            <a:r>
              <a:rPr lang="fr-CA" dirty="0">
                <a:latin typeface="Tw Cen MT" panose="020B0602020104020603" pitchFamily="34" charset="0"/>
                <a:cs typeface="Arial" panose="020B0604020202020204" pitchFamily="34" charset="0"/>
              </a:rPr>
              <a:t>utilisera les résultats du sondage pour créer un résumé des résultats pour le groupe.] </a:t>
            </a:r>
          </a:p>
          <a:p>
            <a:r>
              <a:rPr lang="fr-CA" dirty="0">
                <a:latin typeface="Tw Cen MT" panose="020B0602020104020603" pitchFamily="34" charset="0"/>
                <a:cs typeface="Arial" panose="020B0604020202020204" pitchFamily="34" charset="0"/>
              </a:rPr>
              <a:t>Ensuite, effacer cette zone de </a:t>
            </a:r>
            <a:r>
              <a:rPr lang="fr-CA" dirty="0" smtClean="0">
                <a:latin typeface="Tw Cen MT" panose="020B0602020104020603" pitchFamily="34" charset="0"/>
                <a:cs typeface="Arial" panose="020B0604020202020204" pitchFamily="34" charset="0"/>
              </a:rPr>
              <a:t>texte.</a:t>
            </a:r>
            <a:endParaRPr lang="fr-CA" dirty="0">
              <a:latin typeface="Tw Cen MT" panose="020B0602020104020603" pitchFamily="34" charset="0"/>
              <a:cs typeface="Arial" panose="020B0604020202020204" pitchFamily="34" charset="0"/>
            </a:endParaRPr>
          </a:p>
          <a:p>
            <a:endParaRPr lang="fr-CA" dirty="0">
              <a:latin typeface="Tw Cen MT" panose="020B0602020104020603" pitchFamily="34" charset="0"/>
              <a:cs typeface="Arial" panose="020B0604020202020204" pitchFamily="34" charset="0"/>
            </a:endParaRPr>
          </a:p>
          <a:p>
            <a:r>
              <a:rPr lang="fr-CA" dirty="0">
                <a:latin typeface="Tw Cen MT" panose="020B0602020104020603" pitchFamily="34" charset="0"/>
                <a:cs typeface="Arial" panose="020B0604020202020204" pitchFamily="34" charset="0"/>
              </a:rPr>
              <a:t>Il est également possible d’inclure </a:t>
            </a:r>
            <a:r>
              <a:rPr lang="fr-CA" dirty="0" smtClean="0">
                <a:latin typeface="Tw Cen MT" panose="020B0602020104020603" pitchFamily="34" charset="0"/>
                <a:cs typeface="Arial" panose="020B0604020202020204" pitchFamily="34" charset="0"/>
              </a:rPr>
              <a:t>un transparent par </a:t>
            </a:r>
            <a:r>
              <a:rPr lang="fr-CA" dirty="0">
                <a:latin typeface="Tw Cen MT" panose="020B0602020104020603" pitchFamily="34" charset="0"/>
                <a:cs typeface="Arial" panose="020B0604020202020204" pitchFamily="34" charset="0"/>
              </a:rPr>
              <a:t>groupe fonctionnel ou programme s’il y a des groupes </a:t>
            </a:r>
            <a:r>
              <a:rPr lang="fr-CA" dirty="0" smtClean="0">
                <a:latin typeface="Tw Cen MT" panose="020B0602020104020603" pitchFamily="34" charset="0"/>
                <a:cs typeface="Arial" panose="020B0604020202020204" pitchFamily="34" charset="0"/>
              </a:rPr>
              <a:t>isolés.</a:t>
            </a:r>
            <a:endParaRPr lang="fr-CA" dirty="0">
              <a:latin typeface="Tw Cen MT" panose="020B0602020104020603" pitchFamily="34" charset="0"/>
              <a:cs typeface="Arial" panose="020B0604020202020204" pitchFamily="34" charset="0"/>
            </a:endParaRPr>
          </a:p>
          <a:p>
            <a:r>
              <a:rPr lang="fr-CA" dirty="0">
                <a:latin typeface="Tw Cen MT" panose="020B0602020104020603" pitchFamily="34" charset="0"/>
                <a:cs typeface="Arial" panose="020B0604020202020204" pitchFamily="34" charset="0"/>
              </a:rPr>
              <a:t> </a:t>
            </a:r>
          </a:p>
        </p:txBody>
      </p:sp>
    </p:spTree>
    <p:extLst>
      <p:ext uri="{BB962C8B-B14F-4D97-AF65-F5344CB8AC3E}">
        <p14:creationId xmlns:p14="http://schemas.microsoft.com/office/powerpoint/2010/main" val="372308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1364" y="716455"/>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Questions that arise from the survey results</a:t>
            </a:r>
          </a:p>
        </p:txBody>
      </p:sp>
      <p:sp>
        <p:nvSpPr>
          <p:cNvPr id="3" name="TextBox 2">
            <a:extLst>
              <a:ext uri="{FF2B5EF4-FFF2-40B4-BE49-F238E27FC236}">
                <a16:creationId xmlns="" xmlns:a16="http://schemas.microsoft.com/office/drawing/2014/main" id="{ED8C20FC-E130-47C6-AAE2-1780869E15DD}"/>
              </a:ext>
            </a:extLst>
          </p:cNvPr>
          <p:cNvSpPr txBox="1"/>
          <p:nvPr/>
        </p:nvSpPr>
        <p:spPr>
          <a:xfrm>
            <a:off x="823740" y="1736993"/>
            <a:ext cx="9179795" cy="1200329"/>
          </a:xfrm>
          <a:prstGeom prst="rect">
            <a:avLst/>
          </a:prstGeom>
          <a:noFill/>
        </p:spPr>
        <p:txBody>
          <a:bodyPr wrap="square" rtlCol="0">
            <a:spAutoFit/>
          </a:bodyPr>
          <a:lstStyle/>
          <a:p>
            <a:r>
              <a:rPr lang="en-US" dirty="0">
                <a:latin typeface="Tw Cen MT" panose="020B0602020104020603" pitchFamily="34" charset="0"/>
                <a:cs typeface="Arial" panose="020B0604020202020204" pitchFamily="34" charset="0"/>
              </a:rPr>
              <a:t>[Consultant to review the survey results to create a summary of any inconsistencies or inconclusive results derived from the survey] </a:t>
            </a:r>
          </a:p>
          <a:p>
            <a:r>
              <a:rPr lang="en-US" dirty="0">
                <a:latin typeface="Tw Cen MT" panose="020B0602020104020603" pitchFamily="34" charset="0"/>
                <a:cs typeface="Arial" panose="020B0604020202020204" pitchFamily="34" charset="0"/>
              </a:rPr>
              <a:t>then delete this text box</a:t>
            </a:r>
          </a:p>
          <a:p>
            <a:endParaRPr lang="en-US" dirty="0">
              <a:latin typeface="Tw Cen MT" panose="020B0602020104020603" pitchFamily="34" charset="0"/>
              <a:cs typeface="Arial" panose="020B0604020202020204" pitchFamily="34" charset="0"/>
            </a:endParaRPr>
          </a:p>
        </p:txBody>
      </p:sp>
      <p:sp>
        <p:nvSpPr>
          <p:cNvPr id="4" name="Title 1">
            <a:extLst>
              <a:ext uri="{FF2B5EF4-FFF2-40B4-BE49-F238E27FC236}">
                <a16:creationId xmlns="" xmlns:a16="http://schemas.microsoft.com/office/drawing/2014/main" id="{A60AA7AD-B0B1-4B19-B0C1-1416F24FAAC9}"/>
              </a:ext>
            </a:extLst>
          </p:cNvPr>
          <p:cNvSpPr txBox="1">
            <a:spLocks/>
          </p:cNvSpPr>
          <p:nvPr/>
        </p:nvSpPr>
        <p:spPr>
          <a:xfrm>
            <a:off x="418411" y="2900141"/>
            <a:ext cx="11007725" cy="83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t>Questions découlant des résultats du sondage</a:t>
            </a:r>
          </a:p>
        </p:txBody>
      </p:sp>
      <p:sp>
        <p:nvSpPr>
          <p:cNvPr id="5" name="TextBox 4">
            <a:extLst>
              <a:ext uri="{FF2B5EF4-FFF2-40B4-BE49-F238E27FC236}">
                <a16:creationId xmlns="" xmlns:a16="http://schemas.microsoft.com/office/drawing/2014/main" id="{D204B125-76F3-4241-8CD8-CCC6A6D5C8BF}"/>
              </a:ext>
            </a:extLst>
          </p:cNvPr>
          <p:cNvSpPr txBox="1"/>
          <p:nvPr/>
        </p:nvSpPr>
        <p:spPr>
          <a:xfrm>
            <a:off x="790787" y="3920679"/>
            <a:ext cx="9179795" cy="1200329"/>
          </a:xfrm>
          <a:prstGeom prst="rect">
            <a:avLst/>
          </a:prstGeom>
          <a:noFill/>
        </p:spPr>
        <p:txBody>
          <a:bodyPr wrap="square" rtlCol="0">
            <a:spAutoFit/>
          </a:bodyPr>
          <a:lstStyle/>
          <a:p>
            <a:r>
              <a:rPr lang="fr-CA" dirty="0">
                <a:latin typeface="Tw Cen MT" panose="020B0602020104020603" pitchFamily="34" charset="0"/>
                <a:cs typeface="Arial" panose="020B0604020202020204" pitchFamily="34" charset="0"/>
              </a:rPr>
              <a:t>[</a:t>
            </a:r>
            <a:r>
              <a:rPr lang="fr-CA" dirty="0" smtClean="0">
                <a:latin typeface="Tw Cen MT" panose="020B0602020104020603" pitchFamily="34" charset="0"/>
                <a:cs typeface="Arial" panose="020B0604020202020204" pitchFamily="34" charset="0"/>
              </a:rPr>
              <a:t>L’expert-conseil </a:t>
            </a:r>
            <a:r>
              <a:rPr lang="fr-CA" dirty="0">
                <a:latin typeface="Tw Cen MT" panose="020B0602020104020603" pitchFamily="34" charset="0"/>
                <a:cs typeface="Arial" panose="020B0604020202020204" pitchFamily="34" charset="0"/>
              </a:rPr>
              <a:t>doit examiner les résultats du sondage pour créer un résumé de l’ensemble des incohérences ou des résultats non concluants tirés du sondage.] </a:t>
            </a:r>
          </a:p>
          <a:p>
            <a:r>
              <a:rPr lang="fr-CA" dirty="0">
                <a:latin typeface="Tw Cen MT" panose="020B0602020104020603" pitchFamily="34" charset="0"/>
                <a:cs typeface="Arial" panose="020B0604020202020204" pitchFamily="34" charset="0"/>
              </a:rPr>
              <a:t>Ensuite, effacer cette zone de </a:t>
            </a:r>
            <a:r>
              <a:rPr lang="fr-CA" dirty="0" smtClean="0">
                <a:latin typeface="Tw Cen MT" panose="020B0602020104020603" pitchFamily="34" charset="0"/>
                <a:cs typeface="Arial" panose="020B0604020202020204" pitchFamily="34" charset="0"/>
              </a:rPr>
              <a:t>texte.</a:t>
            </a:r>
            <a:endParaRPr lang="fr-CA" dirty="0">
              <a:latin typeface="Tw Cen MT" panose="020B0602020104020603" pitchFamily="34" charset="0"/>
              <a:cs typeface="Arial" panose="020B0604020202020204" pitchFamily="34" charset="0"/>
            </a:endParaRPr>
          </a:p>
          <a:p>
            <a:endParaRPr lang="fr-CA" dirty="0">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5764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73D161EA-967B-4F72-9DA8-78775581FE8C}"/>
              </a:ext>
            </a:extLst>
          </p:cNvPr>
          <p:cNvSpPr txBox="1"/>
          <p:nvPr/>
        </p:nvSpPr>
        <p:spPr>
          <a:xfrm>
            <a:off x="6641292" y="1487167"/>
            <a:ext cx="3147939"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Defer Judgement</a:t>
            </a:r>
          </a:p>
        </p:txBody>
      </p:sp>
      <p:sp>
        <p:nvSpPr>
          <p:cNvPr id="12" name="TextBox 11">
            <a:extLst>
              <a:ext uri="{FF2B5EF4-FFF2-40B4-BE49-F238E27FC236}">
                <a16:creationId xmlns="" xmlns:a16="http://schemas.microsoft.com/office/drawing/2014/main" id="{281F3004-1912-41B3-8B36-0C085D8DE19F}"/>
              </a:ext>
            </a:extLst>
          </p:cNvPr>
          <p:cNvSpPr txBox="1"/>
          <p:nvPr/>
        </p:nvSpPr>
        <p:spPr>
          <a:xfrm>
            <a:off x="6641291" y="1875131"/>
            <a:ext cx="4275515"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Share your wild ideas</a:t>
            </a:r>
          </a:p>
        </p:txBody>
      </p:sp>
      <p:sp>
        <p:nvSpPr>
          <p:cNvPr id="13" name="TextBox 12">
            <a:extLst>
              <a:ext uri="{FF2B5EF4-FFF2-40B4-BE49-F238E27FC236}">
                <a16:creationId xmlns="" xmlns:a16="http://schemas.microsoft.com/office/drawing/2014/main" id="{F0ADA38A-B4C1-4A96-B53A-86B7FF9DC2CB}"/>
              </a:ext>
            </a:extLst>
          </p:cNvPr>
          <p:cNvSpPr txBox="1"/>
          <p:nvPr/>
        </p:nvSpPr>
        <p:spPr>
          <a:xfrm>
            <a:off x="6641292" y="2263095"/>
            <a:ext cx="5091672"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Build on the ideas of others</a:t>
            </a:r>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5902" y="2193080"/>
            <a:ext cx="5029200" cy="3247715"/>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5902" y="1555722"/>
            <a:ext cx="5029200" cy="4522431"/>
          </a:xfrm>
          <a:prstGeom prst="rect">
            <a:avLst/>
          </a:prstGeom>
        </p:spPr>
      </p:pic>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5902" y="1641532"/>
            <a:ext cx="5029200" cy="4350810"/>
          </a:xfrm>
          <a:prstGeom prst="rect">
            <a:avLst/>
          </a:prstGeom>
        </p:spPr>
      </p:pic>
      <p:pic>
        <p:nvPicPr>
          <p:cNvPr id="21" name="Picture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5902" y="1551480"/>
            <a:ext cx="5029200" cy="4530914"/>
          </a:xfrm>
          <a:prstGeom prst="rect">
            <a:avLst/>
          </a:prstGeom>
        </p:spPr>
      </p:pic>
      <p:pic>
        <p:nvPicPr>
          <p:cNvPr id="22" name="Picture 2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55902" y="2196686"/>
            <a:ext cx="5029200" cy="3240502"/>
          </a:xfrm>
          <a:prstGeom prst="rect">
            <a:avLst/>
          </a:prstGeom>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5901" y="1641384"/>
            <a:ext cx="5029200" cy="4351106"/>
          </a:xfrm>
          <a:prstGeom prst="rect">
            <a:avLst/>
          </a:prstGeom>
        </p:spPr>
      </p:pic>
      <p:sp>
        <p:nvSpPr>
          <p:cNvPr id="14" name="TextBox 13">
            <a:extLst>
              <a:ext uri="{FF2B5EF4-FFF2-40B4-BE49-F238E27FC236}">
                <a16:creationId xmlns="" xmlns:a16="http://schemas.microsoft.com/office/drawing/2014/main" id="{A4FD0B8E-0824-4E35-B82F-908F80E59C83}"/>
              </a:ext>
            </a:extLst>
          </p:cNvPr>
          <p:cNvSpPr txBox="1"/>
          <p:nvPr/>
        </p:nvSpPr>
        <p:spPr>
          <a:xfrm>
            <a:off x="6641291" y="2651059"/>
            <a:ext cx="4771371"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Stay Focused on the topic</a:t>
            </a:r>
          </a:p>
        </p:txBody>
      </p:sp>
      <p:sp>
        <p:nvSpPr>
          <p:cNvPr id="15" name="TextBox 14">
            <a:extLst>
              <a:ext uri="{FF2B5EF4-FFF2-40B4-BE49-F238E27FC236}">
                <a16:creationId xmlns="" xmlns:a16="http://schemas.microsoft.com/office/drawing/2014/main" id="{746C3168-CAFB-45F8-A7C5-35ED36FBBC4C}"/>
              </a:ext>
            </a:extLst>
          </p:cNvPr>
          <p:cNvSpPr txBox="1"/>
          <p:nvPr/>
        </p:nvSpPr>
        <p:spPr>
          <a:xfrm>
            <a:off x="6641292" y="3039023"/>
            <a:ext cx="5335758"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One Conversation at a time</a:t>
            </a:r>
          </a:p>
        </p:txBody>
      </p:sp>
      <p:sp>
        <p:nvSpPr>
          <p:cNvPr id="16" name="TextBox 15">
            <a:extLst>
              <a:ext uri="{FF2B5EF4-FFF2-40B4-BE49-F238E27FC236}">
                <a16:creationId xmlns="" xmlns:a16="http://schemas.microsoft.com/office/drawing/2014/main" id="{8FD92C16-45E5-46F0-9529-F0A1539224E3}"/>
              </a:ext>
            </a:extLst>
          </p:cNvPr>
          <p:cNvSpPr txBox="1"/>
          <p:nvPr/>
        </p:nvSpPr>
        <p:spPr>
          <a:xfrm>
            <a:off x="6641292" y="3426989"/>
            <a:ext cx="3830900" cy="369332"/>
          </a:xfrm>
          <a:prstGeom prst="rect">
            <a:avLst/>
          </a:prstGeom>
          <a:noFill/>
        </p:spPr>
        <p:txBody>
          <a:bodyPr wrap="square" rtlCol="0" anchor="ctr">
            <a:spAutoFit/>
          </a:bodyPr>
          <a:lstStyle/>
          <a:p>
            <a:r>
              <a:rPr lang="en-US" b="1" dirty="0">
                <a:solidFill>
                  <a:schemeClr val="accent2"/>
                </a:solidFill>
                <a:latin typeface="Tw Cen MT" panose="020B0602020104020603" pitchFamily="34" charset="0"/>
                <a:cs typeface="Arial" panose="020B0604020202020204" pitchFamily="34" charset="0"/>
              </a:rPr>
              <a:t>Go for Quantity</a:t>
            </a:r>
          </a:p>
        </p:txBody>
      </p:sp>
      <p:sp>
        <p:nvSpPr>
          <p:cNvPr id="17" name="Title 1"/>
          <p:cNvSpPr txBox="1">
            <a:spLocks/>
          </p:cNvSpPr>
          <p:nvPr/>
        </p:nvSpPr>
        <p:spPr>
          <a:xfrm>
            <a:off x="451364" y="716455"/>
            <a:ext cx="11007725" cy="8350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t>Brainstorming Guidelines</a:t>
            </a:r>
          </a:p>
          <a:p>
            <a:r>
              <a:rPr lang="fr-CA" dirty="0"/>
              <a:t>Lignes directrices sur le remue-méninges</a:t>
            </a:r>
          </a:p>
        </p:txBody>
      </p:sp>
      <p:sp>
        <p:nvSpPr>
          <p:cNvPr id="24" name="TextBox 23">
            <a:extLst>
              <a:ext uri="{FF2B5EF4-FFF2-40B4-BE49-F238E27FC236}">
                <a16:creationId xmlns="" xmlns:a16="http://schemas.microsoft.com/office/drawing/2014/main" id="{73D161EA-967B-4F72-9DA8-78775581FE8C}"/>
              </a:ext>
            </a:extLst>
          </p:cNvPr>
          <p:cNvSpPr txBox="1"/>
          <p:nvPr/>
        </p:nvSpPr>
        <p:spPr>
          <a:xfrm>
            <a:off x="6641293" y="3935758"/>
            <a:ext cx="3147939" cy="369332"/>
          </a:xfrm>
          <a:prstGeom prst="rect">
            <a:avLst/>
          </a:prstGeom>
          <a:noFill/>
        </p:spPr>
        <p:txBody>
          <a:bodyPr wrap="square" rtlCol="0" anchor="ctr">
            <a:spAutoFit/>
          </a:bodyPr>
          <a:lstStyle/>
          <a:p>
            <a:r>
              <a:rPr lang="en-US" b="1" dirty="0">
                <a:solidFill>
                  <a:schemeClr val="accent3"/>
                </a:solidFill>
                <a:latin typeface="Tw Cen MT" panose="020B0602020104020603" pitchFamily="34" charset="0"/>
                <a:cs typeface="Arial" panose="020B0604020202020204" pitchFamily="34" charset="0"/>
              </a:rPr>
              <a:t>Juger plus tard</a:t>
            </a:r>
          </a:p>
        </p:txBody>
      </p:sp>
      <p:sp>
        <p:nvSpPr>
          <p:cNvPr id="25" name="TextBox 24">
            <a:extLst>
              <a:ext uri="{FF2B5EF4-FFF2-40B4-BE49-F238E27FC236}">
                <a16:creationId xmlns="" xmlns:a16="http://schemas.microsoft.com/office/drawing/2014/main" id="{281F3004-1912-41B3-8B36-0C085D8DE19F}"/>
              </a:ext>
            </a:extLst>
          </p:cNvPr>
          <p:cNvSpPr txBox="1"/>
          <p:nvPr/>
        </p:nvSpPr>
        <p:spPr>
          <a:xfrm>
            <a:off x="6641292" y="4268323"/>
            <a:ext cx="4275515"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Faire part de ses idées les plus folles</a:t>
            </a:r>
          </a:p>
        </p:txBody>
      </p:sp>
      <p:sp>
        <p:nvSpPr>
          <p:cNvPr id="26" name="TextBox 25">
            <a:extLst>
              <a:ext uri="{FF2B5EF4-FFF2-40B4-BE49-F238E27FC236}">
                <a16:creationId xmlns="" xmlns:a16="http://schemas.microsoft.com/office/drawing/2014/main" id="{F0ADA38A-B4C1-4A96-B53A-86B7FF9DC2CB}"/>
              </a:ext>
            </a:extLst>
          </p:cNvPr>
          <p:cNvSpPr txBox="1"/>
          <p:nvPr/>
        </p:nvSpPr>
        <p:spPr>
          <a:xfrm>
            <a:off x="6641293" y="4600888"/>
            <a:ext cx="5091672" cy="646331"/>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S’appuyer sur les idées des autres pour en communiquer d’autres</a:t>
            </a:r>
          </a:p>
        </p:txBody>
      </p:sp>
      <p:sp>
        <p:nvSpPr>
          <p:cNvPr id="27" name="TextBox 26">
            <a:extLst>
              <a:ext uri="{FF2B5EF4-FFF2-40B4-BE49-F238E27FC236}">
                <a16:creationId xmlns="" xmlns:a16="http://schemas.microsoft.com/office/drawing/2014/main" id="{A4FD0B8E-0824-4E35-B82F-908F80E59C83}"/>
              </a:ext>
            </a:extLst>
          </p:cNvPr>
          <p:cNvSpPr txBox="1"/>
          <p:nvPr/>
        </p:nvSpPr>
        <p:spPr>
          <a:xfrm>
            <a:off x="6641292" y="5210452"/>
            <a:ext cx="4771371"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Rester </a:t>
            </a:r>
            <a:r>
              <a:rPr lang="fr-FR" b="1" dirty="0" smtClean="0">
                <a:solidFill>
                  <a:schemeClr val="accent3"/>
                </a:solidFill>
                <a:latin typeface="Tw Cen MT" panose="020B0602020104020603" pitchFamily="34" charset="0"/>
                <a:cs typeface="Arial" panose="020B0604020202020204" pitchFamily="34" charset="0"/>
              </a:rPr>
              <a:t>concentré(e) </a:t>
            </a:r>
            <a:r>
              <a:rPr lang="fr-FR" b="1" dirty="0">
                <a:solidFill>
                  <a:schemeClr val="accent3"/>
                </a:solidFill>
                <a:latin typeface="Tw Cen MT" panose="020B0602020104020603" pitchFamily="34" charset="0"/>
                <a:cs typeface="Arial" panose="020B0604020202020204" pitchFamily="34" charset="0"/>
              </a:rPr>
              <a:t>sur le sujet</a:t>
            </a:r>
          </a:p>
        </p:txBody>
      </p:sp>
      <p:sp>
        <p:nvSpPr>
          <p:cNvPr id="28" name="TextBox 27">
            <a:extLst>
              <a:ext uri="{FF2B5EF4-FFF2-40B4-BE49-F238E27FC236}">
                <a16:creationId xmlns="" xmlns:a16="http://schemas.microsoft.com/office/drawing/2014/main" id="{746C3168-CAFB-45F8-A7C5-35ED36FBBC4C}"/>
              </a:ext>
            </a:extLst>
          </p:cNvPr>
          <p:cNvSpPr txBox="1"/>
          <p:nvPr/>
        </p:nvSpPr>
        <p:spPr>
          <a:xfrm>
            <a:off x="6641293" y="5543017"/>
            <a:ext cx="5335758" cy="369332"/>
          </a:xfrm>
          <a:prstGeom prst="rect">
            <a:avLst/>
          </a:prstGeom>
          <a:noFill/>
        </p:spPr>
        <p:txBody>
          <a:bodyPr wrap="square" rtlCol="0" anchor="ctr">
            <a:spAutoFit/>
          </a:bodyPr>
          <a:lstStyle/>
          <a:p>
            <a:r>
              <a:rPr lang="fr-FR" b="1" dirty="0">
                <a:solidFill>
                  <a:schemeClr val="accent3"/>
                </a:solidFill>
                <a:latin typeface="Tw Cen MT" panose="020B0602020104020603" pitchFamily="34" charset="0"/>
                <a:cs typeface="Arial" panose="020B0604020202020204" pitchFamily="34" charset="0"/>
              </a:rPr>
              <a:t>Une conversation à la fois</a:t>
            </a:r>
          </a:p>
        </p:txBody>
      </p:sp>
      <p:sp>
        <p:nvSpPr>
          <p:cNvPr id="29" name="TextBox 28">
            <a:extLst>
              <a:ext uri="{FF2B5EF4-FFF2-40B4-BE49-F238E27FC236}">
                <a16:creationId xmlns="" xmlns:a16="http://schemas.microsoft.com/office/drawing/2014/main" id="{8FD92C16-45E5-46F0-9529-F0A1539224E3}"/>
              </a:ext>
            </a:extLst>
          </p:cNvPr>
          <p:cNvSpPr txBox="1"/>
          <p:nvPr/>
        </p:nvSpPr>
        <p:spPr>
          <a:xfrm>
            <a:off x="6641293" y="5875580"/>
            <a:ext cx="3830900" cy="369332"/>
          </a:xfrm>
          <a:prstGeom prst="rect">
            <a:avLst/>
          </a:prstGeom>
          <a:noFill/>
        </p:spPr>
        <p:txBody>
          <a:bodyPr wrap="square" rtlCol="0" anchor="ctr">
            <a:spAutoFit/>
          </a:bodyPr>
          <a:lstStyle/>
          <a:p>
            <a:r>
              <a:rPr lang="fr-CA" b="1" dirty="0" smtClean="0">
                <a:solidFill>
                  <a:schemeClr val="accent3"/>
                </a:solidFill>
                <a:latin typeface="Tw Cen MT" panose="020B0602020104020603" pitchFamily="34" charset="0"/>
                <a:cs typeface="Arial" panose="020B0604020202020204" pitchFamily="34" charset="0"/>
              </a:rPr>
              <a:t>Viser la quantité</a:t>
            </a:r>
            <a:endParaRPr lang="fr-CA" b="1" dirty="0">
              <a:solidFill>
                <a:schemeClr val="accent3"/>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79220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4" grpId="0"/>
      <p:bldP spid="25" grpId="0"/>
      <p:bldP spid="26" grpId="0"/>
      <p:bldP spid="27"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SPAC&quot;,&quot;Id&quot;:&quot;604288843835333dd09e6fa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8695</TotalTime>
  <Words>1956</Words>
  <Application>Microsoft Office PowerPoint</Application>
  <PresentationFormat>Widescreen</PresentationFormat>
  <Paragraphs>823</Paragraphs>
  <Slides>22</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Georgia</vt:lpstr>
      <vt:lpstr>Tw Cen MT</vt:lpstr>
      <vt:lpstr>Office Theme</vt:lpstr>
      <vt:lpstr>think-cell Slide</vt:lpstr>
      <vt:lpstr>GCworkplace General Office Requirements Workshop / Atelier sur les exigences relatives aux locaux à bureaux à vocation générale du Milieu de travail GC</vt:lpstr>
      <vt:lpstr>Agenda</vt:lpstr>
      <vt:lpstr>To identify General Purpose Office Space requirements</vt:lpstr>
      <vt:lpstr>PowerPoint Presentation</vt:lpstr>
      <vt:lpstr>PowerPoint Presentation</vt:lpstr>
      <vt:lpstr>[Vision statement] or [Guiding Principles] [Énoncé de vision] ou [Principes directeurs]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Véronique Boton</cp:lastModifiedBy>
  <cp:revision>393</cp:revision>
  <dcterms:created xsi:type="dcterms:W3CDTF">2018-01-23T15:59:12Z</dcterms:created>
  <dcterms:modified xsi:type="dcterms:W3CDTF">2021-03-05T19:37:40Z</dcterms:modified>
</cp:coreProperties>
</file>