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8" r:id="rId5"/>
    <p:sldId id="270" r:id="rId6"/>
    <p:sldId id="265" r:id="rId7"/>
    <p:sldId id="259" r:id="rId8"/>
    <p:sldId id="260" r:id="rId9"/>
    <p:sldId id="261" r:id="rId10"/>
    <p:sldId id="262" r:id="rId11"/>
    <p:sldId id="271" r:id="rId12"/>
    <p:sldId id="266" r:id="rId13"/>
    <p:sldId id="269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72"/>
    <a:srgbClr val="0E1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80548" autoAdjust="0"/>
  </p:normalViewPr>
  <p:slideViewPr>
    <p:cSldViewPr snapToGrid="0" snapToObjects="1">
      <p:cViewPr>
        <p:scale>
          <a:sx n="170" d="100"/>
          <a:sy n="170" d="100"/>
        </p:scale>
        <p:origin x="1918" y="1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Relationship Id="rId4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B7A174-6525-4E08-A3BF-9ED3B3215669}" type="doc">
      <dgm:prSet loTypeId="urn:microsoft.com/office/officeart/2005/8/layout/cycle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CA"/>
        </a:p>
      </dgm:t>
    </dgm:pt>
    <dgm:pt modelId="{56450D6C-D5F8-45DB-97B0-446A70075720}">
      <dgm:prSet phldrT="[Text]" custT="1"/>
      <dgm:spPr/>
      <dgm:t>
        <a:bodyPr/>
        <a:lstStyle/>
        <a:p>
          <a:endParaRPr lang="en-CA" sz="2800" dirty="0"/>
        </a:p>
      </dgm:t>
    </dgm:pt>
    <dgm:pt modelId="{C8BAA063-53D2-421D-983A-646946EDFDEC}" type="parTrans" cxnId="{BC135090-0ABB-4A2A-8285-62263C878B55}">
      <dgm:prSet/>
      <dgm:spPr/>
      <dgm:t>
        <a:bodyPr/>
        <a:lstStyle/>
        <a:p>
          <a:endParaRPr lang="en-CA"/>
        </a:p>
      </dgm:t>
    </dgm:pt>
    <dgm:pt modelId="{DD78C1FA-4984-4B48-B5E6-272E2516331F}" type="sibTrans" cxnId="{BC135090-0ABB-4A2A-8285-62263C878B55}">
      <dgm:prSet/>
      <dgm:spPr/>
      <dgm:t>
        <a:bodyPr/>
        <a:lstStyle/>
        <a:p>
          <a:endParaRPr lang="en-CA"/>
        </a:p>
      </dgm:t>
    </dgm:pt>
    <dgm:pt modelId="{FBF8BEC5-DC4A-42FC-9F1B-22E94EE5E432}">
      <dgm:prSet phldrT="[Text]"/>
      <dgm:spPr/>
      <dgm:t>
        <a:bodyPr/>
        <a:lstStyle/>
        <a:p>
          <a:endParaRPr lang="en-CA" dirty="0"/>
        </a:p>
      </dgm:t>
    </dgm:pt>
    <dgm:pt modelId="{C71E972E-5781-43A2-A3E7-1283A9FD15AA}" type="parTrans" cxnId="{4F2B2E3A-8F47-4CF5-AACF-790D20E4402A}">
      <dgm:prSet/>
      <dgm:spPr/>
      <dgm:t>
        <a:bodyPr/>
        <a:lstStyle/>
        <a:p>
          <a:endParaRPr lang="en-CA"/>
        </a:p>
      </dgm:t>
    </dgm:pt>
    <dgm:pt modelId="{888053F6-4726-4D59-83D8-F70B78D3A8E8}" type="sibTrans" cxnId="{4F2B2E3A-8F47-4CF5-AACF-790D20E4402A}">
      <dgm:prSet/>
      <dgm:spPr/>
      <dgm:t>
        <a:bodyPr/>
        <a:lstStyle/>
        <a:p>
          <a:endParaRPr lang="en-CA"/>
        </a:p>
      </dgm:t>
    </dgm:pt>
    <dgm:pt modelId="{006DD905-C3EC-4FA3-A1B2-E21A572AA6C8}">
      <dgm:prSet phldrT="[Text]"/>
      <dgm:spPr/>
      <dgm:t>
        <a:bodyPr/>
        <a:lstStyle/>
        <a:p>
          <a:endParaRPr lang="en-CA" dirty="0"/>
        </a:p>
      </dgm:t>
    </dgm:pt>
    <dgm:pt modelId="{AF09180A-BAF9-49E4-B9D3-FB5E893FCE39}" type="parTrans" cxnId="{5EA1BD35-E05B-491D-B5A5-D1C5B832CB6F}">
      <dgm:prSet/>
      <dgm:spPr/>
      <dgm:t>
        <a:bodyPr/>
        <a:lstStyle/>
        <a:p>
          <a:endParaRPr lang="en-CA"/>
        </a:p>
      </dgm:t>
    </dgm:pt>
    <dgm:pt modelId="{1F495CCB-E866-4A74-81DD-EB4CE4D586B2}" type="sibTrans" cxnId="{5EA1BD35-E05B-491D-B5A5-D1C5B832CB6F}">
      <dgm:prSet/>
      <dgm:spPr/>
      <dgm:t>
        <a:bodyPr/>
        <a:lstStyle/>
        <a:p>
          <a:endParaRPr lang="en-CA"/>
        </a:p>
      </dgm:t>
    </dgm:pt>
    <dgm:pt modelId="{31B8E5E0-001F-4AD7-988D-86DC58882531}">
      <dgm:prSet phldrT="[Text]"/>
      <dgm:spPr/>
      <dgm:t>
        <a:bodyPr/>
        <a:lstStyle/>
        <a:p>
          <a:endParaRPr lang="en-CA" dirty="0"/>
        </a:p>
      </dgm:t>
    </dgm:pt>
    <dgm:pt modelId="{414BB773-1D26-4854-8FBE-16EB093858CF}" type="parTrans" cxnId="{3F5C6188-9541-4263-9A73-0B3DE8F6DD19}">
      <dgm:prSet/>
      <dgm:spPr/>
      <dgm:t>
        <a:bodyPr/>
        <a:lstStyle/>
        <a:p>
          <a:endParaRPr lang="en-CA"/>
        </a:p>
      </dgm:t>
    </dgm:pt>
    <dgm:pt modelId="{4F971C41-EBD8-4D4C-98FE-8A5CD053ECBF}" type="sibTrans" cxnId="{3F5C6188-9541-4263-9A73-0B3DE8F6DD19}">
      <dgm:prSet/>
      <dgm:spPr/>
      <dgm:t>
        <a:bodyPr/>
        <a:lstStyle/>
        <a:p>
          <a:endParaRPr lang="en-CA"/>
        </a:p>
      </dgm:t>
    </dgm:pt>
    <dgm:pt modelId="{EA3DEC59-27F9-4D7F-A88C-53D6DE1895EA}">
      <dgm:prSet phldrT="[Text]"/>
      <dgm:spPr/>
      <dgm:t>
        <a:bodyPr/>
        <a:lstStyle/>
        <a:p>
          <a:endParaRPr lang="en-CA" dirty="0"/>
        </a:p>
      </dgm:t>
    </dgm:pt>
    <dgm:pt modelId="{1917A354-97D9-4087-AEB6-85451F3342B4}" type="parTrans" cxnId="{CD8362BC-E012-4020-A875-B7C2E9270CF9}">
      <dgm:prSet/>
      <dgm:spPr/>
      <dgm:t>
        <a:bodyPr/>
        <a:lstStyle/>
        <a:p>
          <a:endParaRPr lang="en-CA"/>
        </a:p>
      </dgm:t>
    </dgm:pt>
    <dgm:pt modelId="{4151A0B6-400A-4BB7-86E4-5A98EB2A281F}" type="sibTrans" cxnId="{CD8362BC-E012-4020-A875-B7C2E9270CF9}">
      <dgm:prSet/>
      <dgm:spPr/>
      <dgm:t>
        <a:bodyPr/>
        <a:lstStyle/>
        <a:p>
          <a:endParaRPr lang="en-CA"/>
        </a:p>
      </dgm:t>
    </dgm:pt>
    <dgm:pt modelId="{7867EAE2-0553-4677-92DA-8C62CCF88DE9}">
      <dgm:prSet phldrT="[Text]"/>
      <dgm:spPr/>
      <dgm:t>
        <a:bodyPr/>
        <a:lstStyle/>
        <a:p>
          <a:endParaRPr lang="en-CA" dirty="0"/>
        </a:p>
      </dgm:t>
    </dgm:pt>
    <dgm:pt modelId="{9359FF7D-9F41-45F3-BD97-011F2144FFEA}" type="parTrans" cxnId="{A230320A-A2E6-4880-9528-58BA0C7FEFC5}">
      <dgm:prSet/>
      <dgm:spPr/>
      <dgm:t>
        <a:bodyPr/>
        <a:lstStyle/>
        <a:p>
          <a:endParaRPr lang="en-CA"/>
        </a:p>
      </dgm:t>
    </dgm:pt>
    <dgm:pt modelId="{5DBDCCCC-6375-4492-AEDA-C7D7B355BBEE}" type="sibTrans" cxnId="{A230320A-A2E6-4880-9528-58BA0C7FEFC5}">
      <dgm:prSet/>
      <dgm:spPr/>
      <dgm:t>
        <a:bodyPr/>
        <a:lstStyle/>
        <a:p>
          <a:endParaRPr lang="en-CA"/>
        </a:p>
      </dgm:t>
    </dgm:pt>
    <dgm:pt modelId="{41F9DDF1-BF63-413A-AE0F-B04770CA4E86}">
      <dgm:prSet phldrT="[Text]" custT="1"/>
      <dgm:spPr/>
      <dgm:t>
        <a:bodyPr/>
        <a:lstStyle/>
        <a:p>
          <a:pPr algn="ctr"/>
          <a:endParaRPr lang="en-CA" sz="2800" dirty="0"/>
        </a:p>
      </dgm:t>
    </dgm:pt>
    <dgm:pt modelId="{E3BFA785-AC7C-48B2-A8D5-430C55182287}" type="parTrans" cxnId="{F99E0E8C-65AD-4D51-87AB-438033A62DB7}">
      <dgm:prSet/>
      <dgm:spPr/>
      <dgm:t>
        <a:bodyPr/>
        <a:lstStyle/>
        <a:p>
          <a:endParaRPr lang="en-CA"/>
        </a:p>
      </dgm:t>
    </dgm:pt>
    <dgm:pt modelId="{E6753702-C4CB-402C-B74F-7BEAC714A65D}" type="sibTrans" cxnId="{F99E0E8C-65AD-4D51-87AB-438033A62DB7}">
      <dgm:prSet/>
      <dgm:spPr/>
      <dgm:t>
        <a:bodyPr/>
        <a:lstStyle/>
        <a:p>
          <a:endParaRPr lang="en-CA"/>
        </a:p>
      </dgm:t>
    </dgm:pt>
    <dgm:pt modelId="{68BC22D0-EE57-466B-9538-000039E4BA2F}">
      <dgm:prSet phldrT="[Text]"/>
      <dgm:spPr/>
      <dgm:t>
        <a:bodyPr/>
        <a:lstStyle/>
        <a:p>
          <a:endParaRPr lang="en-CA" dirty="0"/>
        </a:p>
      </dgm:t>
    </dgm:pt>
    <dgm:pt modelId="{9AC0FD6C-C170-46A9-8425-A4299D51552B}" type="parTrans" cxnId="{CBED2BD5-374B-46F2-BD70-204CC621868A}">
      <dgm:prSet/>
      <dgm:spPr/>
      <dgm:t>
        <a:bodyPr/>
        <a:lstStyle/>
        <a:p>
          <a:endParaRPr lang="en-CA"/>
        </a:p>
      </dgm:t>
    </dgm:pt>
    <dgm:pt modelId="{11D24C35-DCAD-4845-9764-EFED35ECCF25}" type="sibTrans" cxnId="{CBED2BD5-374B-46F2-BD70-204CC621868A}">
      <dgm:prSet/>
      <dgm:spPr/>
      <dgm:t>
        <a:bodyPr/>
        <a:lstStyle/>
        <a:p>
          <a:endParaRPr lang="en-CA"/>
        </a:p>
      </dgm:t>
    </dgm:pt>
    <dgm:pt modelId="{18906374-80BB-4AE5-BDB2-C3AF4CB86BB3}" type="pres">
      <dgm:prSet presAssocID="{B9B7A174-6525-4E08-A3BF-9ED3B321566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924B7918-7C20-4441-878C-D650072BFD53}" type="pres">
      <dgm:prSet presAssocID="{B9B7A174-6525-4E08-A3BF-9ED3B3215669}" presName="children" presStyleCnt="0"/>
      <dgm:spPr/>
    </dgm:pt>
    <dgm:pt modelId="{0BF91766-3DCA-4479-8A2B-C356D78FC2C3}" type="pres">
      <dgm:prSet presAssocID="{B9B7A174-6525-4E08-A3BF-9ED3B3215669}" presName="child1group" presStyleCnt="0"/>
      <dgm:spPr/>
    </dgm:pt>
    <dgm:pt modelId="{6FD47757-3DB2-498D-BCD9-744777970B92}" type="pres">
      <dgm:prSet presAssocID="{B9B7A174-6525-4E08-A3BF-9ED3B3215669}" presName="child1" presStyleLbl="bgAcc1" presStyleIdx="0" presStyleCnt="4" custScaleX="144569" custLinFactNeighborX="-34963"/>
      <dgm:spPr/>
      <dgm:t>
        <a:bodyPr/>
        <a:lstStyle/>
        <a:p>
          <a:endParaRPr lang="en-CA"/>
        </a:p>
      </dgm:t>
    </dgm:pt>
    <dgm:pt modelId="{A75DA418-8BA5-4EBB-BB41-A7E142F04072}" type="pres">
      <dgm:prSet presAssocID="{B9B7A174-6525-4E08-A3BF-9ED3B321566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1129F19-8CE4-487D-85E3-5A9E5E42A667}" type="pres">
      <dgm:prSet presAssocID="{B9B7A174-6525-4E08-A3BF-9ED3B3215669}" presName="child2group" presStyleCnt="0"/>
      <dgm:spPr/>
    </dgm:pt>
    <dgm:pt modelId="{AE882220-079C-4400-9060-D629A9B4E10E}" type="pres">
      <dgm:prSet presAssocID="{B9B7A174-6525-4E08-A3BF-9ED3B3215669}" presName="child2" presStyleLbl="bgAcc1" presStyleIdx="1" presStyleCnt="4" custScaleX="148681" custLinFactNeighborX="12833" custLinFactNeighborY="2315"/>
      <dgm:spPr/>
      <dgm:t>
        <a:bodyPr/>
        <a:lstStyle/>
        <a:p>
          <a:endParaRPr lang="en-CA"/>
        </a:p>
      </dgm:t>
    </dgm:pt>
    <dgm:pt modelId="{6F8471D5-03D4-4BB9-9E79-BB9B352BF1A5}" type="pres">
      <dgm:prSet presAssocID="{B9B7A174-6525-4E08-A3BF-9ED3B321566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A2863AE-6EBB-40EE-87A0-EECF406638C2}" type="pres">
      <dgm:prSet presAssocID="{B9B7A174-6525-4E08-A3BF-9ED3B3215669}" presName="child3group" presStyleCnt="0"/>
      <dgm:spPr/>
    </dgm:pt>
    <dgm:pt modelId="{928D3308-2DDB-456B-8ED9-3D4982337923}" type="pres">
      <dgm:prSet presAssocID="{B9B7A174-6525-4E08-A3BF-9ED3B3215669}" presName="child3" presStyleLbl="bgAcc1" presStyleIdx="2" presStyleCnt="4" custScaleX="125614" custScaleY="79351" custLinFactNeighborX="26494" custLinFactNeighborY="-9732"/>
      <dgm:spPr/>
      <dgm:t>
        <a:bodyPr/>
        <a:lstStyle/>
        <a:p>
          <a:endParaRPr lang="en-CA"/>
        </a:p>
      </dgm:t>
    </dgm:pt>
    <dgm:pt modelId="{1217B5A6-913E-420D-96BD-CC2BBDD9E7B4}" type="pres">
      <dgm:prSet presAssocID="{B9B7A174-6525-4E08-A3BF-9ED3B321566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AB1DC11-BACE-4405-A43C-E90F2160ADB5}" type="pres">
      <dgm:prSet presAssocID="{B9B7A174-6525-4E08-A3BF-9ED3B3215669}" presName="child4group" presStyleCnt="0"/>
      <dgm:spPr/>
    </dgm:pt>
    <dgm:pt modelId="{B1A1434F-96DF-429D-8273-CAC0AF130566}" type="pres">
      <dgm:prSet presAssocID="{B9B7A174-6525-4E08-A3BF-9ED3B3215669}" presName="child4" presStyleLbl="bgAcc1" presStyleIdx="3" presStyleCnt="4" custScaleX="112519" custScaleY="87791" custLinFactNeighborX="-7097" custLinFactNeighborY="-13881"/>
      <dgm:spPr/>
      <dgm:t>
        <a:bodyPr/>
        <a:lstStyle/>
        <a:p>
          <a:endParaRPr lang="en-CA"/>
        </a:p>
      </dgm:t>
    </dgm:pt>
    <dgm:pt modelId="{7B6453BB-8EC6-4EDB-BC66-D0F1951A40E7}" type="pres">
      <dgm:prSet presAssocID="{B9B7A174-6525-4E08-A3BF-9ED3B321566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115F5C9-5893-40A7-887D-3ED6D4678B9F}" type="pres">
      <dgm:prSet presAssocID="{B9B7A174-6525-4E08-A3BF-9ED3B3215669}" presName="childPlaceholder" presStyleCnt="0"/>
      <dgm:spPr/>
    </dgm:pt>
    <dgm:pt modelId="{62CE9990-ADD6-4D85-AB36-B56E08005F77}" type="pres">
      <dgm:prSet presAssocID="{B9B7A174-6525-4E08-A3BF-9ED3B3215669}" presName="circle" presStyleCnt="0"/>
      <dgm:spPr/>
    </dgm:pt>
    <dgm:pt modelId="{7BCAEC0F-CC40-41EB-A686-535B79D76D7E}" type="pres">
      <dgm:prSet presAssocID="{B9B7A174-6525-4E08-A3BF-9ED3B3215669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B8E3D87-3799-41EA-BE58-A3F09DF0BFF4}" type="pres">
      <dgm:prSet presAssocID="{B9B7A174-6525-4E08-A3BF-9ED3B3215669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4CEA797-1D62-48D6-850F-E3AC0ED14116}" type="pres">
      <dgm:prSet presAssocID="{B9B7A174-6525-4E08-A3BF-9ED3B3215669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206FBC5-9E99-416E-B7CB-B8C288E9BE6A}" type="pres">
      <dgm:prSet presAssocID="{B9B7A174-6525-4E08-A3BF-9ED3B3215669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29B083F-6D51-4E0A-997D-7E783CF04134}" type="pres">
      <dgm:prSet presAssocID="{B9B7A174-6525-4E08-A3BF-9ED3B3215669}" presName="quadrantPlaceholder" presStyleCnt="0"/>
      <dgm:spPr/>
    </dgm:pt>
    <dgm:pt modelId="{AEF26242-5225-4524-931E-6D1F3C71ACB1}" type="pres">
      <dgm:prSet presAssocID="{B9B7A174-6525-4E08-A3BF-9ED3B3215669}" presName="center1" presStyleLbl="fgShp" presStyleIdx="0" presStyleCnt="2"/>
      <dgm:spPr/>
    </dgm:pt>
    <dgm:pt modelId="{AB12FA2B-F524-4B9D-95E3-F533E1927EEE}" type="pres">
      <dgm:prSet presAssocID="{B9B7A174-6525-4E08-A3BF-9ED3B3215669}" presName="center2" presStyleLbl="fgShp" presStyleIdx="1" presStyleCnt="2"/>
      <dgm:spPr/>
    </dgm:pt>
  </dgm:ptLst>
  <dgm:cxnLst>
    <dgm:cxn modelId="{8DF8FE6B-2D45-45B4-B0DE-C5763A79F588}" type="presOf" srcId="{B9B7A174-6525-4E08-A3BF-9ED3B3215669}" destId="{18906374-80BB-4AE5-BDB2-C3AF4CB86BB3}" srcOrd="0" destOrd="0" presId="urn:microsoft.com/office/officeart/2005/8/layout/cycle4"/>
    <dgm:cxn modelId="{CD8362BC-E012-4020-A875-B7C2E9270CF9}" srcId="{B9B7A174-6525-4E08-A3BF-9ED3B3215669}" destId="{EA3DEC59-27F9-4D7F-A88C-53D6DE1895EA}" srcOrd="2" destOrd="0" parTransId="{1917A354-97D9-4087-AEB6-85451F3342B4}" sibTransId="{4151A0B6-400A-4BB7-86E4-5A98EB2A281F}"/>
    <dgm:cxn modelId="{A7B85B78-0454-45BB-855C-A0CEC9D3D18F}" type="presOf" srcId="{006DD905-C3EC-4FA3-A1B2-E21A572AA6C8}" destId="{0B8E3D87-3799-41EA-BE58-A3F09DF0BFF4}" srcOrd="0" destOrd="0" presId="urn:microsoft.com/office/officeart/2005/8/layout/cycle4"/>
    <dgm:cxn modelId="{3F5C6188-9541-4263-9A73-0B3DE8F6DD19}" srcId="{006DD905-C3EC-4FA3-A1B2-E21A572AA6C8}" destId="{31B8E5E0-001F-4AD7-988D-86DC58882531}" srcOrd="0" destOrd="0" parTransId="{414BB773-1D26-4854-8FBE-16EB093858CF}" sibTransId="{4F971C41-EBD8-4D4C-98FE-8A5CD053ECBF}"/>
    <dgm:cxn modelId="{4F2B2E3A-8F47-4CF5-AACF-790D20E4402A}" srcId="{56450D6C-D5F8-45DB-97B0-446A70075720}" destId="{FBF8BEC5-DC4A-42FC-9F1B-22E94EE5E432}" srcOrd="0" destOrd="0" parTransId="{C71E972E-5781-43A2-A3E7-1283A9FD15AA}" sibTransId="{888053F6-4726-4D59-83D8-F70B78D3A8E8}"/>
    <dgm:cxn modelId="{4BE9F3C7-2BC4-4466-8B06-1D6A61001965}" type="presOf" srcId="{FBF8BEC5-DC4A-42FC-9F1B-22E94EE5E432}" destId="{6FD47757-3DB2-498D-BCD9-744777970B92}" srcOrd="0" destOrd="0" presId="urn:microsoft.com/office/officeart/2005/8/layout/cycle4"/>
    <dgm:cxn modelId="{BACB87C7-49B1-4E8C-80FB-D602D10885E2}" type="presOf" srcId="{31B8E5E0-001F-4AD7-988D-86DC58882531}" destId="{AE882220-079C-4400-9060-D629A9B4E10E}" srcOrd="0" destOrd="0" presId="urn:microsoft.com/office/officeart/2005/8/layout/cycle4"/>
    <dgm:cxn modelId="{50FD4C02-4F09-4B8E-97D3-84B46F70E9F6}" type="presOf" srcId="{56450D6C-D5F8-45DB-97B0-446A70075720}" destId="{7BCAEC0F-CC40-41EB-A686-535B79D76D7E}" srcOrd="0" destOrd="0" presId="urn:microsoft.com/office/officeart/2005/8/layout/cycle4"/>
    <dgm:cxn modelId="{D6A25B66-31F6-423A-8C53-DF43F427CE78}" type="presOf" srcId="{7867EAE2-0553-4677-92DA-8C62CCF88DE9}" destId="{1217B5A6-913E-420D-96BD-CC2BBDD9E7B4}" srcOrd="1" destOrd="0" presId="urn:microsoft.com/office/officeart/2005/8/layout/cycle4"/>
    <dgm:cxn modelId="{333D10A7-2AD0-452E-BF64-CF232D33961E}" type="presOf" srcId="{41F9DDF1-BF63-413A-AE0F-B04770CA4E86}" destId="{7206FBC5-9E99-416E-B7CB-B8C288E9BE6A}" srcOrd="0" destOrd="0" presId="urn:microsoft.com/office/officeart/2005/8/layout/cycle4"/>
    <dgm:cxn modelId="{EF9FA681-2C35-43A1-9D7A-4821A91234F5}" type="presOf" srcId="{68BC22D0-EE57-466B-9538-000039E4BA2F}" destId="{B1A1434F-96DF-429D-8273-CAC0AF130566}" srcOrd="0" destOrd="0" presId="urn:microsoft.com/office/officeart/2005/8/layout/cycle4"/>
    <dgm:cxn modelId="{46A98B45-534F-4779-B100-B42EE96A451C}" type="presOf" srcId="{7867EAE2-0553-4677-92DA-8C62CCF88DE9}" destId="{928D3308-2DDB-456B-8ED9-3D4982337923}" srcOrd="0" destOrd="0" presId="urn:microsoft.com/office/officeart/2005/8/layout/cycle4"/>
    <dgm:cxn modelId="{F99E0E8C-65AD-4D51-87AB-438033A62DB7}" srcId="{B9B7A174-6525-4E08-A3BF-9ED3B3215669}" destId="{41F9DDF1-BF63-413A-AE0F-B04770CA4E86}" srcOrd="3" destOrd="0" parTransId="{E3BFA785-AC7C-48B2-A8D5-430C55182287}" sibTransId="{E6753702-C4CB-402C-B74F-7BEAC714A65D}"/>
    <dgm:cxn modelId="{35EE658F-D3C8-42AD-AD00-4AC2B5D0FAB1}" type="presOf" srcId="{EA3DEC59-27F9-4D7F-A88C-53D6DE1895EA}" destId="{24CEA797-1D62-48D6-850F-E3AC0ED14116}" srcOrd="0" destOrd="0" presId="urn:microsoft.com/office/officeart/2005/8/layout/cycle4"/>
    <dgm:cxn modelId="{07218C75-60B1-4F65-8114-82715251140D}" type="presOf" srcId="{FBF8BEC5-DC4A-42FC-9F1B-22E94EE5E432}" destId="{A75DA418-8BA5-4EBB-BB41-A7E142F04072}" srcOrd="1" destOrd="0" presId="urn:microsoft.com/office/officeart/2005/8/layout/cycle4"/>
    <dgm:cxn modelId="{8484C3DC-1DD3-4430-B806-373A8AA993F1}" type="presOf" srcId="{31B8E5E0-001F-4AD7-988D-86DC58882531}" destId="{6F8471D5-03D4-4BB9-9E79-BB9B352BF1A5}" srcOrd="1" destOrd="0" presId="urn:microsoft.com/office/officeart/2005/8/layout/cycle4"/>
    <dgm:cxn modelId="{A230320A-A2E6-4880-9528-58BA0C7FEFC5}" srcId="{EA3DEC59-27F9-4D7F-A88C-53D6DE1895EA}" destId="{7867EAE2-0553-4677-92DA-8C62CCF88DE9}" srcOrd="0" destOrd="0" parTransId="{9359FF7D-9F41-45F3-BD97-011F2144FFEA}" sibTransId="{5DBDCCCC-6375-4492-AEDA-C7D7B355BBEE}"/>
    <dgm:cxn modelId="{5EA1BD35-E05B-491D-B5A5-D1C5B832CB6F}" srcId="{B9B7A174-6525-4E08-A3BF-9ED3B3215669}" destId="{006DD905-C3EC-4FA3-A1B2-E21A572AA6C8}" srcOrd="1" destOrd="0" parTransId="{AF09180A-BAF9-49E4-B9D3-FB5E893FCE39}" sibTransId="{1F495CCB-E866-4A74-81DD-EB4CE4D586B2}"/>
    <dgm:cxn modelId="{BC135090-0ABB-4A2A-8285-62263C878B55}" srcId="{B9B7A174-6525-4E08-A3BF-9ED3B3215669}" destId="{56450D6C-D5F8-45DB-97B0-446A70075720}" srcOrd="0" destOrd="0" parTransId="{C8BAA063-53D2-421D-983A-646946EDFDEC}" sibTransId="{DD78C1FA-4984-4B48-B5E6-272E2516331F}"/>
    <dgm:cxn modelId="{CBED2BD5-374B-46F2-BD70-204CC621868A}" srcId="{41F9DDF1-BF63-413A-AE0F-B04770CA4E86}" destId="{68BC22D0-EE57-466B-9538-000039E4BA2F}" srcOrd="0" destOrd="0" parTransId="{9AC0FD6C-C170-46A9-8425-A4299D51552B}" sibTransId="{11D24C35-DCAD-4845-9764-EFED35ECCF25}"/>
    <dgm:cxn modelId="{BA502FE3-E851-4C1A-8296-3FC55199A27F}" type="presOf" srcId="{68BC22D0-EE57-466B-9538-000039E4BA2F}" destId="{7B6453BB-8EC6-4EDB-BC66-D0F1951A40E7}" srcOrd="1" destOrd="0" presId="urn:microsoft.com/office/officeart/2005/8/layout/cycle4"/>
    <dgm:cxn modelId="{456B5812-B8D8-4054-8C1F-A98A810AD340}" type="presParOf" srcId="{18906374-80BB-4AE5-BDB2-C3AF4CB86BB3}" destId="{924B7918-7C20-4441-878C-D650072BFD53}" srcOrd="0" destOrd="0" presId="urn:microsoft.com/office/officeart/2005/8/layout/cycle4"/>
    <dgm:cxn modelId="{D96786A6-A6AF-4F2A-9EC6-94ECAF0ABDA0}" type="presParOf" srcId="{924B7918-7C20-4441-878C-D650072BFD53}" destId="{0BF91766-3DCA-4479-8A2B-C356D78FC2C3}" srcOrd="0" destOrd="0" presId="urn:microsoft.com/office/officeart/2005/8/layout/cycle4"/>
    <dgm:cxn modelId="{F4778408-7D64-4911-AAD8-DFE8846EEC74}" type="presParOf" srcId="{0BF91766-3DCA-4479-8A2B-C356D78FC2C3}" destId="{6FD47757-3DB2-498D-BCD9-744777970B92}" srcOrd="0" destOrd="0" presId="urn:microsoft.com/office/officeart/2005/8/layout/cycle4"/>
    <dgm:cxn modelId="{B2B3CB73-8B22-439E-87D7-3FE2DF980A61}" type="presParOf" srcId="{0BF91766-3DCA-4479-8A2B-C356D78FC2C3}" destId="{A75DA418-8BA5-4EBB-BB41-A7E142F04072}" srcOrd="1" destOrd="0" presId="urn:microsoft.com/office/officeart/2005/8/layout/cycle4"/>
    <dgm:cxn modelId="{8CCDC051-461E-4EC4-8ECB-EB673CFDC250}" type="presParOf" srcId="{924B7918-7C20-4441-878C-D650072BFD53}" destId="{B1129F19-8CE4-487D-85E3-5A9E5E42A667}" srcOrd="1" destOrd="0" presId="urn:microsoft.com/office/officeart/2005/8/layout/cycle4"/>
    <dgm:cxn modelId="{163CC712-03CA-470C-903E-7BF598F7ABF0}" type="presParOf" srcId="{B1129F19-8CE4-487D-85E3-5A9E5E42A667}" destId="{AE882220-079C-4400-9060-D629A9B4E10E}" srcOrd="0" destOrd="0" presId="urn:microsoft.com/office/officeart/2005/8/layout/cycle4"/>
    <dgm:cxn modelId="{9FB222FA-CA56-4DD6-AFB2-5698200AA826}" type="presParOf" srcId="{B1129F19-8CE4-487D-85E3-5A9E5E42A667}" destId="{6F8471D5-03D4-4BB9-9E79-BB9B352BF1A5}" srcOrd="1" destOrd="0" presId="urn:microsoft.com/office/officeart/2005/8/layout/cycle4"/>
    <dgm:cxn modelId="{571F08EE-5968-445A-BD04-F2DF5C17BAB4}" type="presParOf" srcId="{924B7918-7C20-4441-878C-D650072BFD53}" destId="{3A2863AE-6EBB-40EE-87A0-EECF406638C2}" srcOrd="2" destOrd="0" presId="urn:microsoft.com/office/officeart/2005/8/layout/cycle4"/>
    <dgm:cxn modelId="{12E2C848-27DE-45E0-A679-2CCAC5E67147}" type="presParOf" srcId="{3A2863AE-6EBB-40EE-87A0-EECF406638C2}" destId="{928D3308-2DDB-456B-8ED9-3D4982337923}" srcOrd="0" destOrd="0" presId="urn:microsoft.com/office/officeart/2005/8/layout/cycle4"/>
    <dgm:cxn modelId="{BFF190DD-C369-4C27-9677-71DB84A06D56}" type="presParOf" srcId="{3A2863AE-6EBB-40EE-87A0-EECF406638C2}" destId="{1217B5A6-913E-420D-96BD-CC2BBDD9E7B4}" srcOrd="1" destOrd="0" presId="urn:microsoft.com/office/officeart/2005/8/layout/cycle4"/>
    <dgm:cxn modelId="{3F62C4E0-7851-466C-A7B2-3F7A1E923493}" type="presParOf" srcId="{924B7918-7C20-4441-878C-D650072BFD53}" destId="{6AB1DC11-BACE-4405-A43C-E90F2160ADB5}" srcOrd="3" destOrd="0" presId="urn:microsoft.com/office/officeart/2005/8/layout/cycle4"/>
    <dgm:cxn modelId="{13F75A6C-1C08-4CC0-AEF9-F53D4025502E}" type="presParOf" srcId="{6AB1DC11-BACE-4405-A43C-E90F2160ADB5}" destId="{B1A1434F-96DF-429D-8273-CAC0AF130566}" srcOrd="0" destOrd="0" presId="urn:microsoft.com/office/officeart/2005/8/layout/cycle4"/>
    <dgm:cxn modelId="{FF4C356B-FD96-447C-98B8-98FF974BF303}" type="presParOf" srcId="{6AB1DC11-BACE-4405-A43C-E90F2160ADB5}" destId="{7B6453BB-8EC6-4EDB-BC66-D0F1951A40E7}" srcOrd="1" destOrd="0" presId="urn:microsoft.com/office/officeart/2005/8/layout/cycle4"/>
    <dgm:cxn modelId="{054AAD8A-4EBE-4CB5-87A5-F55C5F46C654}" type="presParOf" srcId="{924B7918-7C20-4441-878C-D650072BFD53}" destId="{0115F5C9-5893-40A7-887D-3ED6D4678B9F}" srcOrd="4" destOrd="0" presId="urn:microsoft.com/office/officeart/2005/8/layout/cycle4"/>
    <dgm:cxn modelId="{E0FC79B1-DFCE-4C1D-A62E-9A271BE2017B}" type="presParOf" srcId="{18906374-80BB-4AE5-BDB2-C3AF4CB86BB3}" destId="{62CE9990-ADD6-4D85-AB36-B56E08005F77}" srcOrd="1" destOrd="0" presId="urn:microsoft.com/office/officeart/2005/8/layout/cycle4"/>
    <dgm:cxn modelId="{D247751C-9676-4D00-925E-3D376C8A8361}" type="presParOf" srcId="{62CE9990-ADD6-4D85-AB36-B56E08005F77}" destId="{7BCAEC0F-CC40-41EB-A686-535B79D76D7E}" srcOrd="0" destOrd="0" presId="urn:microsoft.com/office/officeart/2005/8/layout/cycle4"/>
    <dgm:cxn modelId="{0928AB08-7436-426A-8D56-5BC01B779622}" type="presParOf" srcId="{62CE9990-ADD6-4D85-AB36-B56E08005F77}" destId="{0B8E3D87-3799-41EA-BE58-A3F09DF0BFF4}" srcOrd="1" destOrd="0" presId="urn:microsoft.com/office/officeart/2005/8/layout/cycle4"/>
    <dgm:cxn modelId="{DE165A5E-2160-4663-828C-C79315C10DF0}" type="presParOf" srcId="{62CE9990-ADD6-4D85-AB36-B56E08005F77}" destId="{24CEA797-1D62-48D6-850F-E3AC0ED14116}" srcOrd="2" destOrd="0" presId="urn:microsoft.com/office/officeart/2005/8/layout/cycle4"/>
    <dgm:cxn modelId="{4A878F35-260F-4DBE-838B-FFFF502F8436}" type="presParOf" srcId="{62CE9990-ADD6-4D85-AB36-B56E08005F77}" destId="{7206FBC5-9E99-416E-B7CB-B8C288E9BE6A}" srcOrd="3" destOrd="0" presId="urn:microsoft.com/office/officeart/2005/8/layout/cycle4"/>
    <dgm:cxn modelId="{3FCCDBFC-DFF5-4FA4-B201-7C1039A32107}" type="presParOf" srcId="{62CE9990-ADD6-4D85-AB36-B56E08005F77}" destId="{229B083F-6D51-4E0A-997D-7E783CF04134}" srcOrd="4" destOrd="0" presId="urn:microsoft.com/office/officeart/2005/8/layout/cycle4"/>
    <dgm:cxn modelId="{0227B619-48EE-432A-AA6B-B525CF182D7C}" type="presParOf" srcId="{18906374-80BB-4AE5-BDB2-C3AF4CB86BB3}" destId="{AEF26242-5225-4524-931E-6D1F3C71ACB1}" srcOrd="2" destOrd="0" presId="urn:microsoft.com/office/officeart/2005/8/layout/cycle4"/>
    <dgm:cxn modelId="{27BE96D4-1A67-44B9-9A8F-A23F883ED8FB}" type="presParOf" srcId="{18906374-80BB-4AE5-BDB2-C3AF4CB86BB3}" destId="{AB12FA2B-F524-4B9D-95E3-F533E1927EE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74CABB-6A68-4CD3-BC5D-02F22A9D5633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</dgm:pt>
    <dgm:pt modelId="{AFFA518E-A0C6-4A6B-96BB-343103D09CB3}">
      <dgm:prSet phldrT="[Text]"/>
      <dgm:spPr/>
      <dgm:t>
        <a:bodyPr/>
        <a:lstStyle/>
        <a:p>
          <a:r>
            <a:rPr lang="en-US" dirty="0" smtClean="0"/>
            <a:t>Launch of Gate One</a:t>
          </a:r>
          <a:endParaRPr lang="en-CA" dirty="0"/>
        </a:p>
      </dgm:t>
    </dgm:pt>
    <dgm:pt modelId="{B361D7B9-07B2-421A-BE10-6055F912B985}" type="parTrans" cxnId="{8782D2E5-1C8D-41AE-B758-D7CE080AE024}">
      <dgm:prSet/>
      <dgm:spPr/>
      <dgm:t>
        <a:bodyPr/>
        <a:lstStyle/>
        <a:p>
          <a:endParaRPr lang="en-CA"/>
        </a:p>
      </dgm:t>
    </dgm:pt>
    <dgm:pt modelId="{BE462C68-7AC9-4110-845F-FFCD56ED1381}" type="sibTrans" cxnId="{8782D2E5-1C8D-41AE-B758-D7CE080AE024}">
      <dgm:prSet/>
      <dgm:spPr/>
      <dgm:t>
        <a:bodyPr/>
        <a:lstStyle/>
        <a:p>
          <a:endParaRPr lang="en-CA"/>
        </a:p>
      </dgm:t>
    </dgm:pt>
    <dgm:pt modelId="{1772750E-BF44-49E4-A6E1-ABAF7D243007}">
      <dgm:prSet phldrT="[Text]"/>
      <dgm:spPr/>
      <dgm:t>
        <a:bodyPr/>
        <a:lstStyle/>
        <a:p>
          <a:r>
            <a:rPr lang="en-US" dirty="0" smtClean="0"/>
            <a:t>Cabinet Update</a:t>
          </a:r>
          <a:endParaRPr lang="en-CA" dirty="0"/>
        </a:p>
      </dgm:t>
    </dgm:pt>
    <dgm:pt modelId="{660B361C-648E-4C71-86BA-4AE6833148B7}" type="parTrans" cxnId="{1886DC44-6F82-4C9A-A2C6-954CFBCC82C4}">
      <dgm:prSet/>
      <dgm:spPr/>
      <dgm:t>
        <a:bodyPr/>
        <a:lstStyle/>
        <a:p>
          <a:endParaRPr lang="en-CA"/>
        </a:p>
      </dgm:t>
    </dgm:pt>
    <dgm:pt modelId="{017D19F5-8D03-4BB9-BF49-757050BDC799}" type="sibTrans" cxnId="{1886DC44-6F82-4C9A-A2C6-954CFBCC82C4}">
      <dgm:prSet/>
      <dgm:spPr/>
      <dgm:t>
        <a:bodyPr/>
        <a:lstStyle/>
        <a:p>
          <a:endParaRPr lang="en-CA"/>
        </a:p>
      </dgm:t>
    </dgm:pt>
    <dgm:pt modelId="{F377DF65-F80E-4C44-9A72-5E4F3B769491}">
      <dgm:prSet phldrT="[Text]"/>
      <dgm:spPr/>
      <dgm:t>
        <a:bodyPr/>
        <a:lstStyle/>
        <a:p>
          <a:r>
            <a:rPr lang="en-US" dirty="0" smtClean="0"/>
            <a:t>HR Strategy</a:t>
          </a:r>
          <a:endParaRPr lang="en-CA" dirty="0"/>
        </a:p>
      </dgm:t>
    </dgm:pt>
    <dgm:pt modelId="{42850EDC-A15F-4B29-83EE-006766A466B7}" type="parTrans" cxnId="{62008A74-EF91-48BC-8305-FB60875AD157}">
      <dgm:prSet/>
      <dgm:spPr/>
      <dgm:t>
        <a:bodyPr/>
        <a:lstStyle/>
        <a:p>
          <a:endParaRPr lang="en-CA"/>
        </a:p>
      </dgm:t>
    </dgm:pt>
    <dgm:pt modelId="{3D911536-095E-495F-9647-E0CE28571777}" type="sibTrans" cxnId="{62008A74-EF91-48BC-8305-FB60875AD157}">
      <dgm:prSet/>
      <dgm:spPr/>
      <dgm:t>
        <a:bodyPr/>
        <a:lstStyle/>
        <a:p>
          <a:endParaRPr lang="en-CA"/>
        </a:p>
      </dgm:t>
    </dgm:pt>
    <dgm:pt modelId="{35FC554C-F0E8-4191-B080-187083CB7542}">
      <dgm:prSet phldrT="[Text]"/>
      <dgm:spPr/>
      <dgm:t>
        <a:bodyPr/>
        <a:lstStyle/>
        <a:p>
          <a:r>
            <a:rPr lang="en-US" dirty="0" smtClean="0"/>
            <a:t>Digital Solution</a:t>
          </a:r>
          <a:endParaRPr lang="en-CA" dirty="0"/>
        </a:p>
      </dgm:t>
    </dgm:pt>
    <dgm:pt modelId="{31B15A33-F310-42BA-8930-13874459B1E9}" type="parTrans" cxnId="{F1CA14E9-9D8A-4331-8107-8E7235A57983}">
      <dgm:prSet/>
      <dgm:spPr/>
      <dgm:t>
        <a:bodyPr/>
        <a:lstStyle/>
        <a:p>
          <a:endParaRPr lang="en-CA"/>
        </a:p>
      </dgm:t>
    </dgm:pt>
    <dgm:pt modelId="{29031812-4713-49C0-B569-F14BFACF1945}" type="sibTrans" cxnId="{F1CA14E9-9D8A-4331-8107-8E7235A57983}">
      <dgm:prSet/>
      <dgm:spPr/>
      <dgm:t>
        <a:bodyPr/>
        <a:lstStyle/>
        <a:p>
          <a:endParaRPr lang="en-CA"/>
        </a:p>
      </dgm:t>
    </dgm:pt>
    <dgm:pt modelId="{138D6EDD-CBF3-421D-8B0C-8E29A8A8483F}" type="pres">
      <dgm:prSet presAssocID="{6374CABB-6A68-4CD3-BC5D-02F22A9D5633}" presName="Name0" presStyleCnt="0">
        <dgm:presLayoutVars>
          <dgm:dir/>
          <dgm:resizeHandles val="exact"/>
        </dgm:presLayoutVars>
      </dgm:prSet>
      <dgm:spPr/>
    </dgm:pt>
    <dgm:pt modelId="{DC988EED-F8A6-4AF4-AF93-F129EB83150B}" type="pres">
      <dgm:prSet presAssocID="{6374CABB-6A68-4CD3-BC5D-02F22A9D5633}" presName="fgShape" presStyleLbl="fgShp" presStyleIdx="0" presStyleCnt="1"/>
      <dgm:spPr>
        <a:prstGeom prst="rightArrow">
          <a:avLst/>
        </a:prstGeom>
      </dgm:spPr>
    </dgm:pt>
    <dgm:pt modelId="{492C536A-95D5-475B-B7F5-2BC905ED82F1}" type="pres">
      <dgm:prSet presAssocID="{6374CABB-6A68-4CD3-BC5D-02F22A9D5633}" presName="linComp" presStyleCnt="0"/>
      <dgm:spPr/>
    </dgm:pt>
    <dgm:pt modelId="{6AD07C41-950B-4B94-B0ED-E83CBE08EE30}" type="pres">
      <dgm:prSet presAssocID="{AFFA518E-A0C6-4A6B-96BB-343103D09CB3}" presName="compNode" presStyleCnt="0"/>
      <dgm:spPr/>
    </dgm:pt>
    <dgm:pt modelId="{90F68E40-179C-44E7-B2D6-72A1086530C1}" type="pres">
      <dgm:prSet presAssocID="{AFFA518E-A0C6-4A6B-96BB-343103D09CB3}" presName="bkgdShape" presStyleLbl="node1" presStyleIdx="0" presStyleCnt="4"/>
      <dgm:spPr/>
      <dgm:t>
        <a:bodyPr/>
        <a:lstStyle/>
        <a:p>
          <a:endParaRPr lang="en-CA"/>
        </a:p>
      </dgm:t>
    </dgm:pt>
    <dgm:pt modelId="{5BDDAB00-A19C-4A7A-8396-F4469AAB3908}" type="pres">
      <dgm:prSet presAssocID="{AFFA518E-A0C6-4A6B-96BB-343103D09CB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A823663-0B1E-47D4-B545-CB9CC40E6AFB}" type="pres">
      <dgm:prSet presAssocID="{AFFA518E-A0C6-4A6B-96BB-343103D09CB3}" presName="invisiNode" presStyleLbl="node1" presStyleIdx="0" presStyleCnt="4"/>
      <dgm:spPr/>
    </dgm:pt>
    <dgm:pt modelId="{4AD16ECC-6D12-49FC-8FE0-A28E9C41C7D6}" type="pres">
      <dgm:prSet presAssocID="{AFFA518E-A0C6-4A6B-96BB-343103D09CB3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</dgm:spPr>
    </dgm:pt>
    <dgm:pt modelId="{8C28917F-EE2D-4682-8532-05662138618C}" type="pres">
      <dgm:prSet presAssocID="{BE462C68-7AC9-4110-845F-FFCD56ED1381}" presName="sibTrans" presStyleLbl="sibTrans2D1" presStyleIdx="0" presStyleCnt="0"/>
      <dgm:spPr/>
      <dgm:t>
        <a:bodyPr/>
        <a:lstStyle/>
        <a:p>
          <a:endParaRPr lang="en-CA"/>
        </a:p>
      </dgm:t>
    </dgm:pt>
    <dgm:pt modelId="{923716AA-A396-4F07-B0FC-CC7DFD790AAD}" type="pres">
      <dgm:prSet presAssocID="{1772750E-BF44-49E4-A6E1-ABAF7D243007}" presName="compNode" presStyleCnt="0"/>
      <dgm:spPr/>
    </dgm:pt>
    <dgm:pt modelId="{24A04F39-685A-42F7-BA66-2FE619C141BC}" type="pres">
      <dgm:prSet presAssocID="{1772750E-BF44-49E4-A6E1-ABAF7D243007}" presName="bkgdShape" presStyleLbl="node1" presStyleIdx="1" presStyleCnt="4"/>
      <dgm:spPr/>
      <dgm:t>
        <a:bodyPr/>
        <a:lstStyle/>
        <a:p>
          <a:endParaRPr lang="en-CA"/>
        </a:p>
      </dgm:t>
    </dgm:pt>
    <dgm:pt modelId="{12B70685-763D-4D57-8FD3-FCE185ECF9AD}" type="pres">
      <dgm:prSet presAssocID="{1772750E-BF44-49E4-A6E1-ABAF7D24300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D3C2014-B9A2-472F-96D8-6CBB92B7EF70}" type="pres">
      <dgm:prSet presAssocID="{1772750E-BF44-49E4-A6E1-ABAF7D243007}" presName="invisiNode" presStyleLbl="node1" presStyleIdx="1" presStyleCnt="4"/>
      <dgm:spPr/>
    </dgm:pt>
    <dgm:pt modelId="{86EB06CF-CA70-4FBF-BCBE-F92A7E83862E}" type="pres">
      <dgm:prSet presAssocID="{1772750E-BF44-49E4-A6E1-ABAF7D243007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24A716A-69AB-4C0E-B339-86A04F2C886C}" type="pres">
      <dgm:prSet presAssocID="{017D19F5-8D03-4BB9-BF49-757050BDC799}" presName="sibTrans" presStyleLbl="sibTrans2D1" presStyleIdx="0" presStyleCnt="0"/>
      <dgm:spPr/>
      <dgm:t>
        <a:bodyPr/>
        <a:lstStyle/>
        <a:p>
          <a:endParaRPr lang="en-CA"/>
        </a:p>
      </dgm:t>
    </dgm:pt>
    <dgm:pt modelId="{CF1F9A3D-4371-468A-9530-B3C15EEAF28D}" type="pres">
      <dgm:prSet presAssocID="{F377DF65-F80E-4C44-9A72-5E4F3B769491}" presName="compNode" presStyleCnt="0"/>
      <dgm:spPr/>
    </dgm:pt>
    <dgm:pt modelId="{99EAF194-90AB-4B7D-A11E-BB25132728A4}" type="pres">
      <dgm:prSet presAssocID="{F377DF65-F80E-4C44-9A72-5E4F3B769491}" presName="bkgdShape" presStyleLbl="node1" presStyleIdx="2" presStyleCnt="4" custLinFactNeighborX="64" custLinFactNeighborY="8259"/>
      <dgm:spPr/>
      <dgm:t>
        <a:bodyPr/>
        <a:lstStyle/>
        <a:p>
          <a:endParaRPr lang="en-CA"/>
        </a:p>
      </dgm:t>
    </dgm:pt>
    <dgm:pt modelId="{ED87E971-6230-42D0-BEB7-EA7F79FC22C1}" type="pres">
      <dgm:prSet presAssocID="{F377DF65-F80E-4C44-9A72-5E4F3B76949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6841754-1A31-45B0-A853-F14A3F21DA18}" type="pres">
      <dgm:prSet presAssocID="{F377DF65-F80E-4C44-9A72-5E4F3B769491}" presName="invisiNode" presStyleLbl="node1" presStyleIdx="2" presStyleCnt="4"/>
      <dgm:spPr/>
    </dgm:pt>
    <dgm:pt modelId="{304338B9-DAD1-4BE9-BAC9-83603EAF11E1}" type="pres">
      <dgm:prSet presAssocID="{F377DF65-F80E-4C44-9A72-5E4F3B769491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B98254F-C976-438E-911D-651173B3E640}" type="pres">
      <dgm:prSet presAssocID="{3D911536-095E-495F-9647-E0CE28571777}" presName="sibTrans" presStyleLbl="sibTrans2D1" presStyleIdx="0" presStyleCnt="0"/>
      <dgm:spPr/>
      <dgm:t>
        <a:bodyPr/>
        <a:lstStyle/>
        <a:p>
          <a:endParaRPr lang="en-CA"/>
        </a:p>
      </dgm:t>
    </dgm:pt>
    <dgm:pt modelId="{998FE29F-5DAE-4741-81D3-D9D3F2643E46}" type="pres">
      <dgm:prSet presAssocID="{35FC554C-F0E8-4191-B080-187083CB7542}" presName="compNode" presStyleCnt="0"/>
      <dgm:spPr/>
    </dgm:pt>
    <dgm:pt modelId="{41E135F4-880C-48AC-9323-FA3264D23D32}" type="pres">
      <dgm:prSet presAssocID="{35FC554C-F0E8-4191-B080-187083CB7542}" presName="bkgdShape" presStyleLbl="node1" presStyleIdx="3" presStyleCnt="4"/>
      <dgm:spPr/>
      <dgm:t>
        <a:bodyPr/>
        <a:lstStyle/>
        <a:p>
          <a:endParaRPr lang="en-CA"/>
        </a:p>
      </dgm:t>
    </dgm:pt>
    <dgm:pt modelId="{A88D64B1-7845-4E53-8AAF-36108A811A51}" type="pres">
      <dgm:prSet presAssocID="{35FC554C-F0E8-4191-B080-187083CB754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6230DFF-E1D6-4B82-A11D-4F417420B6C7}" type="pres">
      <dgm:prSet presAssocID="{35FC554C-F0E8-4191-B080-187083CB7542}" presName="invisiNode" presStyleLbl="node1" presStyleIdx="3" presStyleCnt="4"/>
      <dgm:spPr/>
    </dgm:pt>
    <dgm:pt modelId="{761EF439-6B9C-4CFB-8422-5109A3539BF2}" type="pres">
      <dgm:prSet presAssocID="{35FC554C-F0E8-4191-B080-187083CB7542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</dgm:ptLst>
  <dgm:cxnLst>
    <dgm:cxn modelId="{5FF85A24-3DA6-4AA7-993F-540EC6FC94CF}" type="presOf" srcId="{017D19F5-8D03-4BB9-BF49-757050BDC799}" destId="{B24A716A-69AB-4C0E-B339-86A04F2C886C}" srcOrd="0" destOrd="0" presId="urn:microsoft.com/office/officeart/2005/8/layout/hList7"/>
    <dgm:cxn modelId="{15500A6D-A905-4F33-BA3B-24D1EE91427C}" type="presOf" srcId="{1772750E-BF44-49E4-A6E1-ABAF7D243007}" destId="{12B70685-763D-4D57-8FD3-FCE185ECF9AD}" srcOrd="1" destOrd="0" presId="urn:microsoft.com/office/officeart/2005/8/layout/hList7"/>
    <dgm:cxn modelId="{07D5E343-9879-43B1-8F84-0F1983AD999F}" type="presOf" srcId="{6374CABB-6A68-4CD3-BC5D-02F22A9D5633}" destId="{138D6EDD-CBF3-421D-8B0C-8E29A8A8483F}" srcOrd="0" destOrd="0" presId="urn:microsoft.com/office/officeart/2005/8/layout/hList7"/>
    <dgm:cxn modelId="{2EC8A746-67BD-48E6-B368-78FCE084EA68}" type="presOf" srcId="{1772750E-BF44-49E4-A6E1-ABAF7D243007}" destId="{24A04F39-685A-42F7-BA66-2FE619C141BC}" srcOrd="0" destOrd="0" presId="urn:microsoft.com/office/officeart/2005/8/layout/hList7"/>
    <dgm:cxn modelId="{8782D2E5-1C8D-41AE-B758-D7CE080AE024}" srcId="{6374CABB-6A68-4CD3-BC5D-02F22A9D5633}" destId="{AFFA518E-A0C6-4A6B-96BB-343103D09CB3}" srcOrd="0" destOrd="0" parTransId="{B361D7B9-07B2-421A-BE10-6055F912B985}" sibTransId="{BE462C68-7AC9-4110-845F-FFCD56ED1381}"/>
    <dgm:cxn modelId="{7A710725-18BC-4179-8C61-C3007F6FE4DB}" type="presOf" srcId="{F377DF65-F80E-4C44-9A72-5E4F3B769491}" destId="{99EAF194-90AB-4B7D-A11E-BB25132728A4}" srcOrd="0" destOrd="0" presId="urn:microsoft.com/office/officeart/2005/8/layout/hList7"/>
    <dgm:cxn modelId="{2FD079C2-789B-4C1A-8ECB-3803A4C06AB6}" type="presOf" srcId="{AFFA518E-A0C6-4A6B-96BB-343103D09CB3}" destId="{90F68E40-179C-44E7-B2D6-72A1086530C1}" srcOrd="0" destOrd="0" presId="urn:microsoft.com/office/officeart/2005/8/layout/hList7"/>
    <dgm:cxn modelId="{62008A74-EF91-48BC-8305-FB60875AD157}" srcId="{6374CABB-6A68-4CD3-BC5D-02F22A9D5633}" destId="{F377DF65-F80E-4C44-9A72-5E4F3B769491}" srcOrd="2" destOrd="0" parTransId="{42850EDC-A15F-4B29-83EE-006766A466B7}" sibTransId="{3D911536-095E-495F-9647-E0CE28571777}"/>
    <dgm:cxn modelId="{8D8BF9F9-E9C6-4834-B5B9-17060F9D80C9}" type="presOf" srcId="{35FC554C-F0E8-4191-B080-187083CB7542}" destId="{A88D64B1-7845-4E53-8AAF-36108A811A51}" srcOrd="1" destOrd="0" presId="urn:microsoft.com/office/officeart/2005/8/layout/hList7"/>
    <dgm:cxn modelId="{1886DC44-6F82-4C9A-A2C6-954CFBCC82C4}" srcId="{6374CABB-6A68-4CD3-BC5D-02F22A9D5633}" destId="{1772750E-BF44-49E4-A6E1-ABAF7D243007}" srcOrd="1" destOrd="0" parTransId="{660B361C-648E-4C71-86BA-4AE6833148B7}" sibTransId="{017D19F5-8D03-4BB9-BF49-757050BDC799}"/>
    <dgm:cxn modelId="{BA3DCAC8-141A-4E3B-B749-1FED4A92D6BE}" type="presOf" srcId="{BE462C68-7AC9-4110-845F-FFCD56ED1381}" destId="{8C28917F-EE2D-4682-8532-05662138618C}" srcOrd="0" destOrd="0" presId="urn:microsoft.com/office/officeart/2005/8/layout/hList7"/>
    <dgm:cxn modelId="{54A46122-1F99-429A-BD72-2725E5BA287D}" type="presOf" srcId="{35FC554C-F0E8-4191-B080-187083CB7542}" destId="{41E135F4-880C-48AC-9323-FA3264D23D32}" srcOrd="0" destOrd="0" presId="urn:microsoft.com/office/officeart/2005/8/layout/hList7"/>
    <dgm:cxn modelId="{F1CA14E9-9D8A-4331-8107-8E7235A57983}" srcId="{6374CABB-6A68-4CD3-BC5D-02F22A9D5633}" destId="{35FC554C-F0E8-4191-B080-187083CB7542}" srcOrd="3" destOrd="0" parTransId="{31B15A33-F310-42BA-8930-13874459B1E9}" sibTransId="{29031812-4713-49C0-B569-F14BFACF1945}"/>
    <dgm:cxn modelId="{BA08670C-3280-4CEB-B265-590EDFA8F350}" type="presOf" srcId="{3D911536-095E-495F-9647-E0CE28571777}" destId="{2B98254F-C976-438E-911D-651173B3E640}" srcOrd="0" destOrd="0" presId="urn:microsoft.com/office/officeart/2005/8/layout/hList7"/>
    <dgm:cxn modelId="{E5D0027F-7370-4F50-B402-E9F593E37DF8}" type="presOf" srcId="{AFFA518E-A0C6-4A6B-96BB-343103D09CB3}" destId="{5BDDAB00-A19C-4A7A-8396-F4469AAB3908}" srcOrd="1" destOrd="0" presId="urn:microsoft.com/office/officeart/2005/8/layout/hList7"/>
    <dgm:cxn modelId="{D2FCBE2E-D386-4EAA-94D1-487F42EB7A1B}" type="presOf" srcId="{F377DF65-F80E-4C44-9A72-5E4F3B769491}" destId="{ED87E971-6230-42D0-BEB7-EA7F79FC22C1}" srcOrd="1" destOrd="0" presId="urn:microsoft.com/office/officeart/2005/8/layout/hList7"/>
    <dgm:cxn modelId="{1B4A91A3-837D-4470-9C89-FA79E64AA52A}" type="presParOf" srcId="{138D6EDD-CBF3-421D-8B0C-8E29A8A8483F}" destId="{DC988EED-F8A6-4AF4-AF93-F129EB83150B}" srcOrd="0" destOrd="0" presId="urn:microsoft.com/office/officeart/2005/8/layout/hList7"/>
    <dgm:cxn modelId="{0B6010ED-F6A8-413A-88F0-9EA487F41754}" type="presParOf" srcId="{138D6EDD-CBF3-421D-8B0C-8E29A8A8483F}" destId="{492C536A-95D5-475B-B7F5-2BC905ED82F1}" srcOrd="1" destOrd="0" presId="urn:microsoft.com/office/officeart/2005/8/layout/hList7"/>
    <dgm:cxn modelId="{5C5C3FCA-7916-43A3-AF86-8C7F0E4C8775}" type="presParOf" srcId="{492C536A-95D5-475B-B7F5-2BC905ED82F1}" destId="{6AD07C41-950B-4B94-B0ED-E83CBE08EE30}" srcOrd="0" destOrd="0" presId="urn:microsoft.com/office/officeart/2005/8/layout/hList7"/>
    <dgm:cxn modelId="{95D39B8F-F2CB-47A1-B370-36F5AEDF1260}" type="presParOf" srcId="{6AD07C41-950B-4B94-B0ED-E83CBE08EE30}" destId="{90F68E40-179C-44E7-B2D6-72A1086530C1}" srcOrd="0" destOrd="0" presId="urn:microsoft.com/office/officeart/2005/8/layout/hList7"/>
    <dgm:cxn modelId="{05255DDA-22DB-4F70-9352-03631C9DCEDA}" type="presParOf" srcId="{6AD07C41-950B-4B94-B0ED-E83CBE08EE30}" destId="{5BDDAB00-A19C-4A7A-8396-F4469AAB3908}" srcOrd="1" destOrd="0" presId="urn:microsoft.com/office/officeart/2005/8/layout/hList7"/>
    <dgm:cxn modelId="{10D05510-85B0-4C19-BB53-C0399BB4C13B}" type="presParOf" srcId="{6AD07C41-950B-4B94-B0ED-E83CBE08EE30}" destId="{CA823663-0B1E-47D4-B545-CB9CC40E6AFB}" srcOrd="2" destOrd="0" presId="urn:microsoft.com/office/officeart/2005/8/layout/hList7"/>
    <dgm:cxn modelId="{A345BE4E-B464-4A10-BBB1-242E0D8EB606}" type="presParOf" srcId="{6AD07C41-950B-4B94-B0ED-E83CBE08EE30}" destId="{4AD16ECC-6D12-49FC-8FE0-A28E9C41C7D6}" srcOrd="3" destOrd="0" presId="urn:microsoft.com/office/officeart/2005/8/layout/hList7"/>
    <dgm:cxn modelId="{6343C67C-3B72-4737-9124-3AEA0ABF3AFF}" type="presParOf" srcId="{492C536A-95D5-475B-B7F5-2BC905ED82F1}" destId="{8C28917F-EE2D-4682-8532-05662138618C}" srcOrd="1" destOrd="0" presId="urn:microsoft.com/office/officeart/2005/8/layout/hList7"/>
    <dgm:cxn modelId="{F97A44B6-D9A7-47A7-B8CF-3A667E4B67C8}" type="presParOf" srcId="{492C536A-95D5-475B-B7F5-2BC905ED82F1}" destId="{923716AA-A396-4F07-B0FC-CC7DFD790AAD}" srcOrd="2" destOrd="0" presId="urn:microsoft.com/office/officeart/2005/8/layout/hList7"/>
    <dgm:cxn modelId="{78B2E14B-6740-4CB2-8070-5E1C8786BF33}" type="presParOf" srcId="{923716AA-A396-4F07-B0FC-CC7DFD790AAD}" destId="{24A04F39-685A-42F7-BA66-2FE619C141BC}" srcOrd="0" destOrd="0" presId="urn:microsoft.com/office/officeart/2005/8/layout/hList7"/>
    <dgm:cxn modelId="{EA5FA506-1967-4C73-A118-55194564464D}" type="presParOf" srcId="{923716AA-A396-4F07-B0FC-CC7DFD790AAD}" destId="{12B70685-763D-4D57-8FD3-FCE185ECF9AD}" srcOrd="1" destOrd="0" presId="urn:microsoft.com/office/officeart/2005/8/layout/hList7"/>
    <dgm:cxn modelId="{881093FF-5721-4003-B21C-3686308AD854}" type="presParOf" srcId="{923716AA-A396-4F07-B0FC-CC7DFD790AAD}" destId="{AD3C2014-B9A2-472F-96D8-6CBB92B7EF70}" srcOrd="2" destOrd="0" presId="urn:microsoft.com/office/officeart/2005/8/layout/hList7"/>
    <dgm:cxn modelId="{08424FC8-B2A7-43BF-A467-0EC2491CC772}" type="presParOf" srcId="{923716AA-A396-4F07-B0FC-CC7DFD790AAD}" destId="{86EB06CF-CA70-4FBF-BCBE-F92A7E83862E}" srcOrd="3" destOrd="0" presId="urn:microsoft.com/office/officeart/2005/8/layout/hList7"/>
    <dgm:cxn modelId="{D8308D2B-9417-44CA-A0C9-D8FD8EC9A250}" type="presParOf" srcId="{492C536A-95D5-475B-B7F5-2BC905ED82F1}" destId="{B24A716A-69AB-4C0E-B339-86A04F2C886C}" srcOrd="3" destOrd="0" presId="urn:microsoft.com/office/officeart/2005/8/layout/hList7"/>
    <dgm:cxn modelId="{B9370100-60B2-46F3-BB8D-4BA6F1E16233}" type="presParOf" srcId="{492C536A-95D5-475B-B7F5-2BC905ED82F1}" destId="{CF1F9A3D-4371-468A-9530-B3C15EEAF28D}" srcOrd="4" destOrd="0" presId="urn:microsoft.com/office/officeart/2005/8/layout/hList7"/>
    <dgm:cxn modelId="{B5677F3E-DC03-40F8-83CE-7EFFD171A844}" type="presParOf" srcId="{CF1F9A3D-4371-468A-9530-B3C15EEAF28D}" destId="{99EAF194-90AB-4B7D-A11E-BB25132728A4}" srcOrd="0" destOrd="0" presId="urn:microsoft.com/office/officeart/2005/8/layout/hList7"/>
    <dgm:cxn modelId="{D9260F6B-121E-43E8-986C-34684F54C3AE}" type="presParOf" srcId="{CF1F9A3D-4371-468A-9530-B3C15EEAF28D}" destId="{ED87E971-6230-42D0-BEB7-EA7F79FC22C1}" srcOrd="1" destOrd="0" presId="urn:microsoft.com/office/officeart/2005/8/layout/hList7"/>
    <dgm:cxn modelId="{CD41165E-1172-4AA8-8CF0-09DC1B7CAAFF}" type="presParOf" srcId="{CF1F9A3D-4371-468A-9530-B3C15EEAF28D}" destId="{B6841754-1A31-45B0-A853-F14A3F21DA18}" srcOrd="2" destOrd="0" presId="urn:microsoft.com/office/officeart/2005/8/layout/hList7"/>
    <dgm:cxn modelId="{12836908-5DD8-45DC-B320-97BA16C44EB6}" type="presParOf" srcId="{CF1F9A3D-4371-468A-9530-B3C15EEAF28D}" destId="{304338B9-DAD1-4BE9-BAC9-83603EAF11E1}" srcOrd="3" destOrd="0" presId="urn:microsoft.com/office/officeart/2005/8/layout/hList7"/>
    <dgm:cxn modelId="{1E8C7629-2920-47D8-88CA-8C38151AA8E4}" type="presParOf" srcId="{492C536A-95D5-475B-B7F5-2BC905ED82F1}" destId="{2B98254F-C976-438E-911D-651173B3E640}" srcOrd="5" destOrd="0" presId="urn:microsoft.com/office/officeart/2005/8/layout/hList7"/>
    <dgm:cxn modelId="{8A9D8A79-2CBF-4980-8F90-14C3E8D0888A}" type="presParOf" srcId="{492C536A-95D5-475B-B7F5-2BC905ED82F1}" destId="{998FE29F-5DAE-4741-81D3-D9D3F2643E46}" srcOrd="6" destOrd="0" presId="urn:microsoft.com/office/officeart/2005/8/layout/hList7"/>
    <dgm:cxn modelId="{06F66EED-E905-4281-87C4-EF7F8ABAAFD4}" type="presParOf" srcId="{998FE29F-5DAE-4741-81D3-D9D3F2643E46}" destId="{41E135F4-880C-48AC-9323-FA3264D23D32}" srcOrd="0" destOrd="0" presId="urn:microsoft.com/office/officeart/2005/8/layout/hList7"/>
    <dgm:cxn modelId="{1D410882-6BD5-40E0-B2E7-43CF157D7DFC}" type="presParOf" srcId="{998FE29F-5DAE-4741-81D3-D9D3F2643E46}" destId="{A88D64B1-7845-4E53-8AAF-36108A811A51}" srcOrd="1" destOrd="0" presId="urn:microsoft.com/office/officeart/2005/8/layout/hList7"/>
    <dgm:cxn modelId="{2E1FA38A-4E45-4758-9101-935B87BD8DCD}" type="presParOf" srcId="{998FE29F-5DAE-4741-81D3-D9D3F2643E46}" destId="{E6230DFF-E1D6-4B82-A11D-4F417420B6C7}" srcOrd="2" destOrd="0" presId="urn:microsoft.com/office/officeart/2005/8/layout/hList7"/>
    <dgm:cxn modelId="{4B213867-BEB6-4506-A363-E465F515023A}" type="presParOf" srcId="{998FE29F-5DAE-4741-81D3-D9D3F2643E46}" destId="{761EF439-6B9C-4CFB-8422-5109A3539BF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7E6F-B09F-8343-8F19-55E97CD771E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78B7C-6F0C-E64E-A80C-36307D576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632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AAB40-E990-7C40-937E-DF2E082DBB44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53F81-B3B7-A048-8401-B38985621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5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3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Agile Procurement Process</a:t>
            </a:r>
          </a:p>
          <a:p>
            <a:r>
              <a:rPr lang="en-US" sz="1200" dirty="0" smtClean="0"/>
              <a:t>TBS has worked closely with PSPC to design a new, gated agile procurement process to align with the government’s commitment to modernize the procurement process. </a:t>
            </a:r>
          </a:p>
          <a:p>
            <a:r>
              <a:rPr lang="en-US" sz="1200" dirty="0" smtClean="0"/>
              <a:t>Industry Day marked the launch of this process and provided a high-level draft of requirements for each gate.</a:t>
            </a:r>
          </a:p>
          <a:p>
            <a:pPr marL="0" indent="0">
              <a:buNone/>
            </a:pPr>
            <a:r>
              <a:rPr lang="en-US" sz="1400" b="1" dirty="0" smtClean="0"/>
              <a:t>Industry Day</a:t>
            </a:r>
          </a:p>
          <a:p>
            <a:r>
              <a:rPr lang="en-US" sz="1200" dirty="0" smtClean="0"/>
              <a:t>Focused on providing industry: information on the Agile Procurement Process; a view on the current HR/Pay landscape; and, an opportunity for questions/feedback</a:t>
            </a:r>
          </a:p>
          <a:p>
            <a:r>
              <a:rPr lang="en-US" sz="1200" dirty="0" smtClean="0"/>
              <a:t>Over 120 participants in-person and 80 online via WebEx</a:t>
            </a:r>
          </a:p>
          <a:p>
            <a:pPr marL="0" indent="0">
              <a:buNone/>
            </a:pPr>
            <a:r>
              <a:rPr lang="en-US" sz="1400" b="1" dirty="0" smtClean="0"/>
              <a:t>HR Engagement Sessions</a:t>
            </a:r>
          </a:p>
          <a:p>
            <a:r>
              <a:rPr lang="en-CA" sz="1400" dirty="0" smtClean="0"/>
              <a:t>Engagement sessions are being held with public servants through a series of workshops and serve as an initial engagement with users to get early feedback.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b="1" dirty="0" err="1" smtClean="0"/>
              <a:t>NextGen</a:t>
            </a:r>
            <a:r>
              <a:rPr lang="en-US" sz="1400" b="1" dirty="0" smtClean="0"/>
              <a:t> Wiki</a:t>
            </a:r>
          </a:p>
          <a:p>
            <a:r>
              <a:rPr lang="en-US" sz="1200" dirty="0" smtClean="0"/>
              <a:t>We’ve committed to posting our materials online, which are now available here: </a:t>
            </a:r>
            <a:r>
              <a:rPr lang="en-US" sz="1200" b="1" dirty="0" smtClean="0">
                <a:solidFill>
                  <a:srgbClr val="000090"/>
                </a:solidFill>
              </a:rPr>
              <a:t>https://wiki.gccollab.ca/HRandPayNextGen-ProGenRHetPaye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51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Launch of Gate One</a:t>
            </a:r>
          </a:p>
          <a:p>
            <a:r>
              <a:rPr lang="en-US" sz="1200" dirty="0" smtClean="0"/>
              <a:t>Gate One of the Agile Procurement Process will be launched October 1, 2018</a:t>
            </a:r>
          </a:p>
          <a:p>
            <a:pPr marL="0" indent="0">
              <a:buNone/>
            </a:pPr>
            <a:r>
              <a:rPr lang="en-US" sz="1400" b="1" dirty="0" smtClean="0"/>
              <a:t>Cabinet (December 2018)</a:t>
            </a:r>
          </a:p>
          <a:p>
            <a:r>
              <a:rPr lang="en-US" sz="1200" dirty="0" smtClean="0"/>
              <a:t>Presentation planned to update Cabinet </a:t>
            </a:r>
          </a:p>
          <a:p>
            <a:pPr marL="0" indent="0">
              <a:buNone/>
            </a:pPr>
            <a:r>
              <a:rPr lang="en-US" sz="1400" b="1" dirty="0" smtClean="0"/>
              <a:t>HR Strategy (Winter 2019)</a:t>
            </a:r>
          </a:p>
          <a:p>
            <a:r>
              <a:rPr lang="en-US" sz="1200" dirty="0" smtClean="0"/>
              <a:t>Outline the </a:t>
            </a:r>
            <a:r>
              <a:rPr lang="en-US" sz="1200" dirty="0" err="1" smtClean="0"/>
              <a:t>NextGen</a:t>
            </a:r>
            <a:r>
              <a:rPr lang="en-US" sz="1200" dirty="0" smtClean="0"/>
              <a:t> HR and Pay vision, engagement and change management strategies; and, options for a service delivery and operating model</a:t>
            </a:r>
          </a:p>
          <a:p>
            <a:pPr marL="0" indent="0">
              <a:buNone/>
            </a:pPr>
            <a:r>
              <a:rPr lang="en-US" sz="1400" b="1" dirty="0" smtClean="0"/>
              <a:t>Digital Solution (Spring 2019)</a:t>
            </a:r>
          </a:p>
          <a:p>
            <a:r>
              <a:rPr lang="en-US" sz="1200" dirty="0" smtClean="0"/>
              <a:t>Define the target enterprise architecture; find technical requirements; and demonstrate viable technical options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65A1-874C-3041-8136-DD966C46BDC5}" type="datetime1">
              <a:rPr lang="en-CA" smtClean="0"/>
              <a:t>2018-09-28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2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2DF2-C398-FE49-9E4E-C2DD2CE0B137}" type="datetime1">
              <a:rPr lang="en-CA" smtClean="0"/>
              <a:t>2018-09-28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6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DC14-A411-9346-9D73-C30FC2B0A450}" type="datetime1">
              <a:rPr lang="en-CA" smtClean="0"/>
              <a:t>2018-09-28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F014-6A95-7F4F-BAF0-2F154DFDA4C6}" type="datetime1">
              <a:rPr lang="en-CA" smtClean="0"/>
              <a:t>2018-09-28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3311-2C1E-EF4A-A5BA-1AE92E0AC5C7}" type="datetime1">
              <a:rPr lang="en-CA" smtClean="0"/>
              <a:t>2018-09-28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6EF2-B53A-934A-8FB7-A8257DB0C650}" type="datetime1">
              <a:rPr lang="en-CA" smtClean="0"/>
              <a:t>2018-09-28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6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BFA3-F7F0-2B48-A62D-74C28226A71B}" type="datetime1">
              <a:rPr lang="en-CA" smtClean="0"/>
              <a:t>2018-09-28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1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56970-601A-EF42-B2C1-2C4B7B704A5A}" type="datetime1">
              <a:rPr lang="en-CA" smtClean="0"/>
              <a:t>2018-09-28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3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CA84-769C-6D4D-BDDE-267AC3C688FD}" type="datetime1">
              <a:rPr lang="en-CA" smtClean="0"/>
              <a:t>2018-09-28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7190-A869-9049-B98C-64CD3E72F8B9}" type="datetime1">
              <a:rPr lang="en-CA" smtClean="0"/>
              <a:t>2018-09-28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67C6B-972F-3540-8450-C7FC8B274F1E}" type="datetime1">
              <a:rPr lang="en-CA" smtClean="0"/>
              <a:t>2018-09-28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2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38FF1-3992-B04E-91A6-1D161D30D807}" type="datetime1">
              <a:rPr lang="en-CA" smtClean="0"/>
              <a:t>2018-09-28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8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6.png"/><Relationship Id="rId5" Type="http://schemas.openxmlformats.org/officeDocument/2006/relationships/diagramData" Target="../diagrams/data1.xml"/><Relationship Id="rId10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2632" y="0"/>
            <a:ext cx="4331368" cy="6858000"/>
          </a:xfrm>
          <a:solidFill>
            <a:srgbClr val="005172"/>
          </a:solidFill>
        </p:spPr>
        <p:txBody>
          <a:bodyPr/>
          <a:lstStyle/>
          <a:p>
            <a:endParaRPr lang="en-US" dirty="0" smtClean="0"/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sz="7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aramond"/>
                <a:cs typeface="Garamond"/>
              </a:rPr>
              <a:t>NextGen</a:t>
            </a:r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/>
                <a:cs typeface="Garamond"/>
              </a:rPr>
              <a:t/>
            </a:r>
            <a:b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/>
                <a:cs typeface="Garamond"/>
              </a:rPr>
            </a:br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All Staff Update</a:t>
            </a:r>
            <a:r>
              <a:rPr lang="en-US" sz="4400" dirty="0" smtClean="0">
                <a:latin typeface="Garamond"/>
                <a:cs typeface="Garamond"/>
              </a:rPr>
              <a:t/>
            </a:r>
            <a:br>
              <a:rPr lang="en-US" sz="4400" dirty="0" smtClean="0">
                <a:latin typeface="Garamond"/>
                <a:cs typeface="Garamond"/>
              </a:rPr>
            </a:b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  <a:latin typeface="Garamond"/>
                <a:cs typeface="Garamond"/>
              </a:rPr>
              <a:t>October 4, 2018</a:t>
            </a:r>
          </a:p>
          <a:p>
            <a:endParaRPr lang="en-US" sz="4400" dirty="0">
              <a:solidFill>
                <a:schemeClr val="bg1">
                  <a:lumMod val="85000"/>
                </a:schemeClr>
              </a:solidFill>
              <a:latin typeface="Garamond"/>
              <a:cs typeface="Garamond"/>
            </a:endParaRPr>
          </a:p>
          <a:p>
            <a:endParaRPr lang="en-US" sz="4400" dirty="0" smtClean="0">
              <a:solidFill>
                <a:schemeClr val="bg1">
                  <a:lumMod val="85000"/>
                </a:schemeClr>
              </a:solidFill>
              <a:latin typeface="Garamond"/>
              <a:cs typeface="Garamond"/>
            </a:endParaRPr>
          </a:p>
          <a:p>
            <a:pPr algn="r"/>
            <a:endParaRPr lang="en-US" sz="2000" dirty="0" smtClean="0">
              <a:solidFill>
                <a:schemeClr val="accent2">
                  <a:lumMod val="40000"/>
                  <a:lumOff val="60000"/>
                </a:schemeClr>
              </a:solidFill>
              <a:latin typeface="Garamond"/>
              <a:cs typeface="Garamond"/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Garamond"/>
                <a:cs typeface="Garamond"/>
              </a:rPr>
              <a:t>#NextGen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84654" cy="1791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8403" t="31933"/>
          <a:stretch/>
        </p:blipFill>
        <p:spPr>
          <a:xfrm>
            <a:off x="3048000" y="0"/>
            <a:ext cx="1764632" cy="2165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303" y="1791368"/>
            <a:ext cx="2830329" cy="2700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8836"/>
          <a:stretch/>
        </p:blipFill>
        <p:spPr>
          <a:xfrm>
            <a:off x="0" y="1791368"/>
            <a:ext cx="2649790" cy="27004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91788"/>
            <a:ext cx="4812632" cy="2366211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516947" y="6538912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</a:rPr>
              <a:t>Please don’t be one of those people. 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9</a:t>
            </a:fld>
            <a:endParaRPr lang="en-US"/>
          </a:p>
        </p:txBody>
      </p:sp>
      <p:sp>
        <p:nvSpPr>
          <p:cNvPr id="4" name="AutoShape 8" descr="data:image/jpeg;base64,/9j/4AAQSkZJRgABAQAAAQABAAD/2wBDAAMCAgICAgMCAgIDAwMDBAYEBAQEBAgGBgUGCQgKCgkICQkKDA8MCgsOCwkJDRENDg8QEBEQCgwSExIQEw8QEBD/2wBDAQMDAwQDBAgEBAgQCwkLEBAQEBAQEBAQEBAQEBAQEBAQEBAQEBAQEBAQEBAQEBAQEBAQEBAQEBAQEBAQEBAQEBD/wAARCAEJAYADASIAAhEBAxEB/8QAHQAAAQMFAQAAAAAAAAAAAAAACAUGBwECAwQJAP/EAHIQAAEDAwIEAgMHCgkVCwoGAwECAwQFBhEABwgSITETQSJRYQkUFSMycYEWQlKRobGys8HRFyQzNDhzdXbUGBklJjU2N0NVYmNydIKSk5SVorThKDlFU1RlZneFlvAnR0hXg4SjwsPEKURGVqTSZLXT/8QAHAEAAQUBAQEAAAAAAAAAAAAABAIDBQYHAQAI/8QAOhEAAQMDAwEFBgUCBQUAAAAAAQACAwQFEQYSITETIkFRkQcUFTJhcRYjNIGxQqEkJTM1UmLB0eHw/9oADAMBAAIRAxEAPwAreJrdy7toqNQZ9mpgKdqUt9mR79jF8ciEBSeUBScdTod6rxubwU2C9NdFuBDSSon4MX//ANdSrx04+pm0D/zjJ/Ep0D9/gi0akc/0lX3tZ1eLhVR3HsWPIGQrtaqKndQ9q9oJARQ0fdD3TK9qFS7xsPY236lQK3DaqFOl/CFLaD8d1AW2vkcmBacpIOFAEeYGtpN0e6wZyrh4t8n916P/AA7RYcIBJ4Vtoyf/ANmUj/VW9KW9fElsvw7RaXN3ivFVAZrTq2IKk0yZM8VaACoYjNOFOAfrsavDaKMAZJ9Sqm6qeTwB6IL4XEZxvWvuVRtotyNnaM1dd1wn5Fv0qNMgBcospUt1SnkylNJwhKj6ak5x0ydPmJfHuhsd9T9a4aIzUFoFbq269SFqSgdSeVMsk9PIDOmNWd9tqd/PdHOH65dpbqcrcCDArcWS4umy4fhuGBJUByyWmyrI8wCNdG1JCklKhkEYI06yFuMAnH3S3VUjSMtA/ZAXb3FDvZu/Fca4fdvYt3zokVmXNaEyJEDDbpUEEmS8gHJQr5OcY6+Wtx7ebjEsGAq5d7Nkols242+zHeqAq1NkhtbriW2xyMSFrOVKA6J6ZycDWTg42+lbV8Z/ELZS23kwvDp9UppcAAVGlOvvDlx9alS1tj+00/8A3S6YuBwk3DMbVhTNUpCwfmnM68IcMIzynjXl0wIaNvHGEw53EvupelzK2+2LsxF13A22h6WttIaiwG1nAW+8tQQ2OisAnmVyq5QojGlB3bH3SOQ+JbN4bQRWyebwF1KeVJ9hxCI+7qWuCXbymWHw52hMZgLZq10U9i4Kw882EvuypKA4Q50B9BKktgHqEoA8tOHcLiCou3u9+2Wx8ygzJc/csVMxprTqQ1CENgOnxEn0lc+cDHbGuxw7W985Kbqq0zSExtDW+AAQ41/eXib2Jkx0b/2RTBQ5DrcZFy0dz31Tw6s4SlwnlcaycAFxCQSQASemtydv/vreVTmUHYXb6JeFQpsdmVMQmbEiBlp0qDZzJeQFZKFfJz2646aMW57aot427UrVuOnszqZVYzkSXHeQFIcbWkpUCD7DoAvc2IrtE373qs5yc/MTaxboSH31AuOIizpbKVKwAMkIycAD2aQ6D8wEE48k9HXgU7mFg3cYOE62L990NhBybX+GmHHgx0KdfdFfo6uRCRknAl5OAPLWhRt4eOi/rdpV7bacPUOrW9W4jc2nzFVuls+MysZSrkdlJWnIPZQB9mjXv44sa4SP6lSvxStRXwOknhF2mJP/AOl4X4sac7FuUL74/GMD0UHN75cTNgrp7m/21MW0IlWk+84Ug1ODKS49yKXy4jvrUPRSo5IA6d86x0rfLiJ3sq8ui8Pllw5sGC6Y8u4akr3tTY7oB9HxDlTqhjBDSVkZGQAc6y+6nxp9Rs/a6i0yUY8qrXm3TmXQnm5FvR3WwrGRnBVnGdGDt9ZNvbc2XR7JtanNwaZSYjcdllA9Q6qUe6lE5JUckkkkk6R2Hfzk48kSbh+QGbBuz1x4ITUbX+6RsvmUu89oXmx18BNTqGT7BmEB93SJUOJXeva2pLs/fKw27cq7sd5VLqAQH4FQcSDgtvIUUqPTPIeVYBGUjOiepG+kGrcRFf4fkW+8iTQrdh19VT98JUh3x3VoLPh8uUlIQk83Mc83YYyc3EZthSd3tmrpsypsteM/TnnYEhSOZUSWhBUy8nt1SsA9xkZHnpx0QI44Q8FY6N4LwHDywgT224kuPnfCgS7h2b2utu5oFNmuU2XJbcgwg3JShK+Tkky0KOEONnIBBz3yDh6HePjz21suXeW+exdMplKpDJkVSpR6pTHENoCuhDTUtaz3xhIJ1l9xqkKlbAXq+o5K71eP/wDBianb3QUkcHm5ZBx/Ir/6idOPG8AFdkqiJSWAYz5KC4l+e6U1GRLqVM4eKTOoc3w3qQ4isUdtfvdSchS+aZzEkEHqB82l6l76cQtsXBSrV3y25iWhU62089TmxLiSxIQ0UBw5jPOBOC4n5WM56ZwdFptYc7Z2mT/UWF+JRoTONtShxJbMpSogGmVn8ZF0FWR7YHOaTkBH2ioM1bHFI0FrjgjC372373PgVqkWXYlvRK7c9fW43TaeFtMeOptpbqx4jziW04Q2s9VDOMDqQNIke8PdHzJCZPDNCSxzdVCv0fIHze/NNO6qnHtriI2ZuiW8GmkXIiDzFJI5pLa46B09anUj6ddFND20e8QB7ySUdqNwoK4wQtAaAPBAHROJbiO3Mm1i2tndr41xXDbK/BrcP39CjiE54jjfKVvPoQv02nBlBUPRz2IJU4d6e6LtPeLWeGmEzEbBU6tFeo6ilI6k4EzJ6erV/udVoPUzd3iXuWUiQh1y/pVISh0YAbZkyXkqAIB9ISUnPYjlI9pwTGg/EfZIyHG1J+2MaNbTADDiT+6hn3F+7LGgD7IBbU4muJLeWmPz+H/a2HdqIAaTOc99w4aWFrTzJT+mX2+Y4+xzjzxnWxWN4eOiwaBUr03S2Eg0W3aPHVKnTRWKW94TSe55GpSlq+ZKSfZpZ9yptB609tdyYzjDqGWL9nUyIt05WtiK200CT07KCx1A6g9NPL3T6qyKbwb3exFluR3ahKpsTmbcKFKQZjRWnp3CkJUCPME56Z1xtM1reSUqS4vfLlrQB5YTAXf3uh9QQzUba4cYMumym0vR31VykI8RtQylWFSwRkEHqBrVd3i444Nw0+wqlsJDauurwJVTg08Velnxo0dbSHnPEErkTyqfaGFKBPN0BwcGfthn9De1sn/gaH+JToeuIbdvb7ZPix2yvfc2vOUijfUVccJMhECTLJfXKpykp8OO2tfUIUc8uOnfqNK7BgHU+qbbXyk8NHoo6N4e6W56cMsDH74KN/C9eF4+6XD/ANGSnf8AeCjfwzRWbMcQe0XEHSqlW9orrXXYdIlCFMcVTZcMtPFAXy8slptR9FQOQCOvfTovm+LX22tCrX5etTNOoVDjLmT5QYce8FlIypXI0lS1Y9SUk+zSuwZ9fVJ9+m8h6BBJP3i457cn0K37p2BhQ6zdMt2BRYwrFLWJchuO5IWjmRKKUYaZdVlZSPRwDkgHcavD3SUyAHuGWB4XN1Ir9Hzj/LNLtY4pdieIDiG2BpO0t7PVuXT7mqkyQ2ujT4YSyaHPRzhUlltKvSUkYBJ69tGfpIp2eBPqlGumGAQPQLn9bvEBxf7lprkfanZSHW5dq1Z+g1xs1OnMe86gycOs5ekpC8H65HMk+ROlJe6XHbaFPmXRudsFAo1u0thcqoTk1elveAykZUvkalqWrA8kgn1DTl9zwJNzcSeT23grn4w6mfjFJTwu7mkHB+pyZ+Adc92aG9T6pQuEhkBwMeWFE0ziBrsOz1Xc4qB72TH8fPvc9sZ+y0x4u6PHxd1Kp117d8PcCq29WYjU+mzVVmlNe+IzqAttzkclJWnKVA4UARnqAdNCbSpdc4ekUyEkqfkUsJQB3J5dTFw8cZnDbZW2m1mylybhyId4R6PRrbXAXb9TI+EfCaY8HxhH8I/G+jzc/L55x11F2wmYuEjskK06mhbQNiNNGAHDJOM8pnC8fdLx/wCjJTv+8FG/hms0S8fdIQ6DO4Z4DbI6qUK/RyQP8s0dmoN3S40OGvaW7Z22+4G4b1MuKLHQ69DRQalJ5EOJyg+IxHW2cj1K6eepgxNAVTbXTZwAPQIfIG6fHzdtJi3FYvDzAqVKmJKmZBrVKb58KKT6K5YUOoI6jWncfEBxhbZtUVO7GykKhv3RVmKDRUipU58S6g9nwmfiZKuTmwfSXypHmRooeEWZGqHDtZlQhPF6NKiOPsuFJTztreWpJwoAjII6EA6hf3RgkTuHbBx/5YqH99WuGFuF0XCQOyWt9Am29eHuk3jlLPDNTy1zdCa9Rs4/yzTbe4jeMR3d+JsxTNo6Wu7GaM7V6jQzNgh0NApSlaZBleBjK05SFFRz5a6IaBGhqP8AHcKynPT9D5X4TGvGFvmVxta85yAf2V5vT3SXJ/3L9PUny/lgow/+81swr790HjumVcXDJDjQGUlx91Nw0hRQgDKjgS8nAz20cJIAyfLQz3Rx6cKM9NwWNF3OlOVln33SnY7ds1ZQRJTzNqRziLyHCwRkHHtxrvZNCbFRI84AB/ZJ1i78VO9rbiXFT2Ingy2wtOUq8/p1IFlXPUq67LRO8LlYQkgoRy4JJ79TntoZeHa36hbm1NFpNUbUiQ0wnmCh1HTRAbVcqpNRSo5HhoOD6wTqIp53unLc8K5XG2QxUHahmHEBRZxxpzbloA/1Rk/ik6CHcA/yn1DPnHV97RvccZP1PWh+6Mn8UnQQ7g/zmVIjyZV97VOvgxdR9wnLT/tv7FdV+ED9ittH+8ykf6q3qLePbhZ3U4mqbZcfbCq2pCftye/Lk/D8mQ0haVthKQjwWHcnvnONSlwf/sVto/3mUj/VW9J/E1xa7f8ACtCoE6/LauqsJuKQ7GiooMWO+pC0JCjzh59rAIPTGdaU4NczD+ioTS5r8t6rnxs1tJfexfuiuzm3G40u3ZNYRDqFS8ShPPOx/Bdp05KQS600rmy0rI5cYI6+rrrrlbb+9dtcQ/uoGz+6Fo0G4KRTl0qXTDHrcdlmR4rVPqKlKCWnXE8pDqcHmzkHp6+o1YqkWh0qZWZy+WNBZXIeV9ihIyo/QAdNUzY2x4i+VO1TpHv3S/NhMxuxItP30d3IiRQl2s2ymkzXQO5jSfEZB+iQ99rUHe6iHHBvdR/5wpP+utaK9KgoBSSCCMgjz0J/uoozwbXUB/VCk/661p89Ey35giB2dbca2ns5t1BStNDhBST3B8FOhm4lP98D4WP2q5v9S0T+1D7cnbC05DWeRyiwlJyMHHgp0MHEp/vgfCx+1XN/qWurgRk6BXgwjRofGrxLsRIzTDZmxnORpASnnW8+pasDzUpSlE+ZJJ6nR1aBng4/ZtcS391Q/wAY9rh8F1vQ/wD3ijHv/wDnFuL9ypX4pWos4HP2Iu03714X4A1Kd/8A84txfuVK/FK1FnA5+xF2m/evC/AGupKiD3SNHiSNg2grBc3RpSM+rJI0aAGAB6hoMfdHyPf3D9k/+dWk/hHRn64unoFz33Y4lrA4XeO++Lxv2kXBUmKrZ1JhMNUZmO46lQW4olQeeaAGPUTpc/jufDrXGn6XF293PS5IaW2Cun00JGUkZOJ2pjjWNw+7icQG4VvbmWbt1c11oECTBg1ynQZtRFPTEbCnG23kqd8AOKIKgOQKUfM6d1S4XOGWHTZcqLw57YNOtR3FoWi0KelSSEnBBDWvcpQLOMhC37jOwY3D/erCu6L1eB/yGJop+Knam5t7tgrv2ts6bTIlXuCGI0Z6pOuNxkK50klam0LUBgHsk6FX3GBxTvD1ebizkqvR4k/+4xNGZvRu1buxm2dc3VuuBU5tJt9gSJLFNabckrSVBPoJcWhJPXzUNdXpMbjhLVjUWdbll0G36m4y5LplNjRH1MKKm1ONtpSopJAJTkHGQDjyGg/42v2SmzH7mVn8ZF0ZVt12Lc9v0y5ILL7UaqxGZjTb6QHEocQFAKAJAUAeuCRnzOg142jjiU2Y/cys/jIuhK79M/7KQspxcIT/ANQUX8RTkaktWbdcx5phig3RS6g684sIQ2hqU2tSlKPyQAnJPlrpSy4HWkOpOQtIUPpGubfFfTPhTZWttcg9BgunPkAD+bXQyx6mmtWZQquhRUJlNjPgnHXmbSfL59R9ieHQFo8Cp3WjMVzX+bVEvDJZyrWufeycpYUK5uLKmoHLjkT7yiJ5e5J6pUfL5XbU699NuzqSKXIuNwJx7+rT0r/CbaH30n/x11Wzbhbr7lfShxK/gysyIBx5FCUHH+lqbVPUR8FVETRdsLnSGygv7iXer5wisymwftN+XTULe66zqkdg7Zt6nS/ATVbnR77HIDzstRJDnLkjI+MS2cjB6erIJebaUVNCoEyGlsI8Wt1aSQPW7OeXn/S0EXurFTkypdgWqkNGKIFaqz2QecONpYbbwc4wQ65npnoO3XI1ZMKeB0h8AlxjLwjj2y/ocWv+48P8SnQfcdsOHO4iNm4s5hp1ldLrQUlwZSfjIvfRg7Zf0ObX/ceH+JToNOPyqfBHERstLcYLjPwdWUuY+ty5FwdNXOQRUcjz4BG2ohtbET5hOv3OaFEp8PdqNCjoZaReACUIGAP0ozqYeMlKV8LW5yVgEG25gIP9odRF7na6h+Nu062sKSq8AQR/cbOpc4ylFHCxugtKCsptqYQkdz8WemnaV26nY76D+E3Wke9vI/5H+UDOxtJplM4oeHg0+CzHLrdRUstpxzH4Kl9TrqZrk5w9Vi753Fdw+t3Ja/wTGUipKhKUrKnUClSskjy11j0xbHh9OHDzP8oy+ua6sJb0wP4Q+8KPD/e+xtb3eqN4VOiS2b+vuoXRTBTX3nFMxZCyUoeDjSAlwDGQkqT6lHS9xjfsXNzv3uTPwDpU2W4hLN31qN8020qTXITlgXHKtepKqTDLaXpbCila2PDdWVN5HQqCVf1o0l8Y37Fzc797kz8A6PPRRLfmCG/bBKV7eUNKgCDDbBB+bUb710GixL/2nnRqZHakKvyh5cSgBR/T7PnqStrf6H1C/uNv72mLvoki9dpv3+UL/X2dUiiJFY37rZruAbO/I/o/8LpZrmvxL0imT+KPct+ZBZecatuEpClpyUnwldtdKNc4+Ir9k/uf+9mF+KVq2V5xAf2/lZjp4A3Bmfr/AAUV/BWAOFrbkAdBRm/vnSXxabA3vvtK2oes2p0SGmxb9p101L4TfdbLsWOSVoZ8NpfM4c9ArlT61DSrwWfsWtuf3Gb++dLu9vEHZuwr1lMXdSq3NVfdyRbWpxpjDTgalvnCFveI4jlbGOpTzK/rTosdFDv+YqT9AfQ/99yrH/V8r8JjR4aA+h/77nWf+r5X4TGvFeb4o71DKSB5jXNKs8JXEfsi5uDu3VJ21021ocurXU+2ibNVP96BbsgoSlUQI8Tk6Y5wM/XY666Wk4BPq0DG7vHbtzu9ZW5OxlrbYblKq1Rg1e1UznabCEFEoodj86liWV+Hz9chHNj63PTTczWObiToiaKSeKUOp/m+iVLFrzN1WrT67FbDbctlLgAGO41KW1LYRKqIxzDwwc9uvMdQ7tTRJNrWDR6HKHK7FjpQr58DUzbWHmdnc3XLYPX59V+iI9446LSb253w7L+uAon44h/K7aH7oSfxSdAzuLNhItKpsmUPEDKgE/Ro1+PmVJi2laAgo53V1GUgZ8viU9fo0DtdtIVO1Zyp0h1ye40QEj5Kjqs3sD4oHO8wouz823A8iutHB/14Vdoz/wBDKR/qreoT90a2T3v3hp9gL2VsEXRJoVSkSZraqjDiBpCmglJzJdbCsnPyc9tJuwPHpwnbXbFbfbfXpuk/T65b1tU6m1CN9TdWd8GQ1HQhxHO3GUhWFAjKSQfInT9/jmXBN/65H/8AurWf4JrRHGKaPa4gghUUCSJ+4DBBQXbE7Xb4bY8cexiN69u02q/VXK4aegVKHL8dLNLfDhzGdc5ceIj5WM56ZwcdQ93WvH2qvFn7OhT0/bYXoDd5OL/h0vbix2A3btrcCRLtWxE3GK/O+AKk37z99Qg3H+LXHDjnOsEfFpVjurA66mu7vdEuDi57Trdu0rdx96ZUafIist/UvWE8y1tqSkZVFAHU9ydN0zYKaPsoiAB9U5UPnqX9pICSfoph4W90Gt5eHyw9xkvtOP1ajMe/PCcCwiW2nw30Z9aXELSfaDqH/dSluN8Gd1raTzKFQpOB/wC/M6Hr3Pzi02s4ctl5u2e/F3vUEwqs7JoyU0adLCozyUrWCYzLgBDxcPXHRQ06uNDi/wCG3iH4e61tltZuG9Wq/PnU11iIaDUowWhqY0tw+I/HQ2MISo9VDOMDrpRqYnRGUOGMeaSKeQSiMtOcozOHeuRLm2G28uGAhxEepWzTZTaXQAtKVx0EBQBIyM4OCeuoF4jKJWpnHrwvVWDS5ciFEauf30+0wpTcce8hguLAwnJUAMnqemoS4NONGk7FW7F2Q35XJh0CArlt+40NOSG2Wlqz71khIUpCUFXoOAcoR6KgkIClGo3xZcLbrYdTxH7YpBGcLuyAhX0pU6CPtaVT1EdTGJIzkFcngkpnmOQYIUra55cA9ySK5xp8S8qaWAqVVXG2A0SElqNOkMpIBJJJSEEnOMnsAQBI3EV7ofthbVvTrU2HrkW+b0nNFiK/TsvU2AVgjx3ZI+Lc5epDbalEnAJQDzACtpL0vHhp3Ot7degNvVqegOR67Ecc53anDfIU+FOKyecrSlwKzkrQMnBIIdVdKelmZC93J/siqa3z1ET5GN4A9V2fvttx2yLgbZbUtaqXKCUpGSo+ErAGos4IY8iLwkbTsSo7jLqLXhBSHElKh8WO4PUaTduePPhY3DoqKm5u1Q7UlgJEmmXTMbpUmO4UglB8dSUOYzjmaUtGQcKODpbuPjN4VLZpL9YlcQFjT246eYsUitMVKS57EMRlLcWfYE6kQ5pGQeFHlpBwQoG905mw4qthlSXw34G5lNlqycYbRnmV9GRo3WlBbaFJOQUgg64u8W+6NY4ztwW7gRR5tHtK3ojkO3YktKQ+vxVAvSHAnPKpwobHLzEANp8ydGnwv8f+3dUtanWDv7c0a0bwpEZEZ2pVVYYp9US2AkPpkEBttahgqQsp6k8vMB0ChuNPPM6FjhkIyWimihbK4cFZ6Fbtbb91VuCvmjyjTTta2DNDKvBStUtoJQV45eY+GvAz5H1aL6t/zFn/ANyu/gHUH7m8c/DDt1ZtRumLvBal0yojKlRqTbtYj1GZLex6DaUMrVy5OBzKwlPckDTXi+6NcItw0lUBG5stupyYZ8SILYq6i04pHVJUIvKcE4yDjpo3c0HGUIGOd0Ch/wBxc/Y73l+/R7/UYmp990G/Yebl/uV/9RGgw9zS4o9huGvZa47X3lvl2gVOpXO9UIzAo0+Xzx/esdvn5o7DiR6baxgkH0e2CNTTxQcY/Dbv7w63rt1tbuDLrVdrlPLECOm3Kqyl5wLSeXxHYyUJ7dyoDXSdoyU4+J4ftwcoxdq/6GVp/uJC/Eo0JXG7n+KS2YwP+DKz+Mi6dtme6D8IVsWrSLWq26spqo0anxoUxkWtWFlp1DSUqSSmKR3HcHGop3q3Z244i969tru2huGRWqdbkGps1B12lTIQaU6uOWxiS02VZCF/JzjHXuNB172imfz4I+zxv9/i4PBCbvFHV1U7aCtNEFS6i0mCwkHutasE/QCToxeDeWmVwr7WJCgTFtanw1Y8iyylsj/Q0HXEFAXcdNoFAKcGVWWAPUvUmcOPFBstw4bO0zavea96nS6/R51SSWVUGpzAI65jrjIDjMdaMBtaAAFdAAOmMarmnqxjZZIXkDoRlT2r2ufKx45RtpQhvmKQBzHmPtPr0LHAnuFVL7m76pq0htaqdupV2oiEJwEROVtLftJPhqJPrJxgdAro90K4S6olyFSdy6hIluoUlptNqVlJUsjoMmIAOvrOhj4MdwaXwu1W9Lj37q8yiQL3Zh1JssUubMaE7xH1P4RHbcUjIdR1V3CQMnGp+e60kE8cD5AHPzjkeAVQbE9zS4DoulTLLbCChsYBWpZ+dSio/dJ1zg90VqS63vRIoJY+Kt2wVTEueJnK5Uh0FPLjpgR0nOevN5Y6ken3Rng7UoJTupPJPTH1JVr+CaG3eRMbiIvXcbcqwPfk6hyreiUimSn4LsUyfDQpaylt1KXAAtxSfTSk5ScAjBMLq26U9HbHOfIBktHUeLh/2T9JE58oAHmugG2X9Dm1/wBx4f4lOhN42aHGuXiH2loUo8rc2iVtoqHdJLkXqPbp629x48Kll23R7XuDcioRahTIEeLIa+pWsL5XENpSocyYhB6g9QSNR7f25FgcSG++3N57SVyVWaZbNOqbNQedpMyEGlvLYLYAktNlWQhXyQcY69xr2rrlBT2KpmbIPkOORz5YXaJjveGceKWvc3KA/bNL3YosiUqQuNeHIXFdz+lGcamjjDITwv7mEnAFuSzn1egdQBsnvXtTwxVfcWJvHcsyiPXDcfwjBDdDnzEuMe92kc3NGZcSPSSoYJB6dtLO93GDw4737NXptht5fk+p1+4qNJgQIxtmrMBx5aCEpLjsZKE5PmpQHt0VZLlTz2eGoMgwWAnkeXKTUMcZ3ceKFDh3uysXlxwbK1CXDlop8RufDhLUD4RSikywSnp3JHXXXjXOWJSqRs1uPsdft081MtyymJaavJYhPSC0pynSGgotsoU4rLjiE+ik4zk4AOiBY90k4MZLnhMbuSnFlXLhNqVk9fV+tNN6Wr4a23NfG4dT4/VO3BjzPyPAfwmb7nd/PPxKf9cFc/GHUz8Y37Fzc797kz8A6EzhL4ltj9japvPVty7wmUmNe241VuGiLFAqUj3zT3l5adwzHUUcw+tXyqHmBqSd8uNDho3m2ZvTbbb/AHDmVKvV+jSYUCMbaqrIdeWghKed2MlCcnzUoD26sPaM25yh2wSbw3ac/ZN3akA7fULP/I2/vaYu+38+m0v7/KF/r7OpC28gyKXZlJp8lJS4xGQhQPrxplb5QUCq2Hc8hxaKfbl10qq1BxDS3S1GZltuOL5EAqVhKVHCQScdATqk0jh721x6ZWx3SNzrVIxo52ro7rnFxGD/AHT25/72oX4pWiJc90b4OWnSy5utNSsHBH1J1rv/AJJocL6q9v7zbwX1uXt5UXalQKvQ40SNJdgyIpW4htQUPDfQhfTI6lONWq4yNFOefL+VmunIZDcG4aeAf4KLfgs/Ytbc/uM3986iL3Rn9fcOv/XFQ/vq1q7DcZPDXslsxaG2u4m4MymV6h05EWbGFt1V8NugnKQ41GUhXfulRGo94uOJjY7fd3Z+XtleE2rtWZuRSrhrKvqfqUf3tT2SrxXfjo6OflyPRRzKOegOjBIzaDlQ7oJTIW7Tn7LoroEKH/vuNZ/6v1fhMalpz3Rvg5adLLm600LBwR9Sda7/AOSaGKBxDbNU/wB0Nm7+SrslosmfY64TFR+A6gVLkBbIKPADHjDolR5ijl6d9dL2jGSkshkOcNPoumKgSkgerXM+1dn+NSwbsu0QOHJqfSKncdRqMeb9UFISpcd2S4tCuVUoKGUqBwQCPVnRNH3R/g2BIO7E3p/0TrX8E1VPuinB9UAqHE3UnOOupKEpFp1oZJHTvE03NFFO3bJ0T1HUVFFJ2kHDvso2sC7UXjRTPUwGH2HVx5DPMlXhuoUUqTlJIOCCMg41MW14Acm4/wCLH39Dvw/0iRTLVnvO85bn1SXLYUpCklTTjy1JPKoAjIIOCAdENtSSXKhnr6CPwjqv0rWsqy1vRX67yyTWwSSfMQMqI+Ofrbtog9jUJf4kaEAAnOW++jC45eVFsWgVDJ+Epf4oaEFJOqxqT9a5N2A5oxhaD9uUaQrxH6ZHWo+ZQNW/Uvb/APUiL/ixpVydU1Adq/8A5H1UsYmDwC0kUWktt+EinMBH2IQMaxM0ChtL8Rqlx0qHmEaUtU5fbr3aP8yuhrAMYWrIpNMlgJkwWXAO3MnOvR6HRoiueLAYaV60oA1tHtqh7692rtuMrha0nOFjmU+HOaLMuKh1B8lDOm0vbWynnS85QmCrOfk6dvMNY/COvMqJYuGOI+xXHxxyDvtBSfBotLozPLS6cy0B9inWrAfZnXS9JUekNAjlI69SPPOltCumPLTVoSc3JWgev6ebH0cuiYI3T95xyV4AMbwFpRrNty5ps6XOpTLiIzvhgeQ+f19tKEDb61IDwkxaLHSodQQkHGNY7KcceFSJ6JXKdOPLoSBp0MEtMob89KmlmjGwOOPumG00bzvLRn7K1LLCAAgBIHbGtOq0GkVZCm6hT2ngfsk63lY+x1c6MN589RZkfH3gcFOmJrhgphy7RtuhTmZUOkxmwpQSocncduv39P3btug0nda3S9TY5YqLcqE5lIIyWlEZ9fbTWvEEJjvBCg2HEZ9WnRacFp/cG0A2lRHv9S/pLKvzanLXUSOlaXOJ5TT2RxDAaFH9t0Knv0uQqZBaWoTp6UhSc5AcX9rRM8OUKyaFsJblbrYpUJ345RfkBIUshw+fnofaMnw4lTB7IqlSR9HiqGpp2m2gtvdPYGy2LiqMqOGvfAHhKKeviHGcde+tSvbf8E0tPgkbm9cJAsyv25Fvu/XY+3ci4fh+pNuwVNwyoIwg55SR1Hb16luiUDeh2Ky7QdqKfSG/C5krfwk/SkaZln75X9s1U6tb8uHRqpR7eltQoyGmAmU6kg4GQOYn2HRT7dbo0bceGFx2Z9LlobDjkGc1yFsnzSfMaxPUt5qbczIPAQxrTE7utUDna/iAuW47dduum06NTqZUWpQS0vrhJyc/RolZ1kWjVXfGq1vQpbn2TrQUdLCEBPVPMfbn8mr1g6xu8apmuYxnBHkvOlNR3npvR9ubEiOh6NalNacT2UlgAjShPtq36oymPUaTFkNpGAlxAIGlHJ1QnzOqq6pmeQ4vJI+pTexg4wm0nbHb4K5hZ9LBHXPvdOluHRaVT4/vSFAZZZ+wQgAfa1tZGvJVpL5pX8PeT9yV1rGjkBN6VtzZE10vS7WpzriupUtkEnW9SbboNEGKRSY0QeppATpWJ9esZHq1500r27XPJHlkroYwc4SbU7VtuuKC6xRYkwjsXWwrWlCsKzabLEiBbdPjuJ6hTbIBGnAjOrSfjOmk+8Txt2MeceWSkuYzOcJu35QBWrSqVLh09qTIdiOttJcAxzEYB+fQkWlt1c23sIMVvZgzWWudxT7aErXkkdQPPr30beCTzFXX16we9vD9J1fMk+Xlq16d1bPZWbOqUxzYzuwhOa3D21lyRAuS100/wzyj37GPo+04HT6dPiiUGwXlInW3FpDwHpByIEqAPfvqbKhY9q1+I9GrVvwpfjdFc7KeYp9pA66HbcWzaHsjeVrfUN46WK7NXHlwCsqQEEfLHl01rNh1abk7YTyVI0dwD5MABSCnlSAlIwBrE9Djy2izKZQ6hXdKhkHV7Kg6ecdtZAfD79dX2PvMyFbY3bxkpANgWYtZdXbNPKicklkaWIdMg09n3vCitMNYxyoTga2cjXtdIJ6ldbGxvLQAkOZZVrVF0vzqDCfcPdTjQJ1dHtG2Ibam4tChtJV0IS0BnSyVjWNPIXMZ6a8NwPVKEUZ/pGfskH9D+ywsuO2zTyonOfBGmJKt+iHiIt6mmkRjFNtyyWvDHKfSHlqWCsnv11HrzZc4mqAAeiLZln/SA0Wwu80BVRMA4aPRPRnbuxFxuZdsU5RyP6SNZUbfWSw4HWLYp7agcghkZGltCPCZ8M99ZSfi8+elF31QUEcYPLQsbLLTEdTbLaUIQOiUjAGnxtT+q1H+1R9/TLSoeF8+nptX+uqmPLkR986Ktv6gKK1C3dRuUQcebqGrbstor6rqkrp80cHvoRmlg9/Zo0uNqx5l17d06bT1KTJoct6YMd1ILYSpI+caCCjTff0OO4tSUu5KHEjvkYGq7qPDq52FB6bqB2PZkpT17VT31aTjVeVnIJVde17XteTa9jGqc3s1XVqUnXScryrkar4g1Zq1IOvHAavLJkDtpt0JKvh6vHl6+/EfgacKOq8HSJQQn4arx5//AMyD/oaNoSdpTM4O3hXWfHbTSBIHRTsh3m/widLJGevq0lWeB8DI/bnfwjpV/pmND1D8uS4T3FVIz31V79T1f6Pq1a4RjGNCvAxlOtGSkC8HU/AanPJtaCf8LH5dO+yB4O59pt9kCcPxCtM670j6nJXTzb/DGndZy87n2uD1Anf/AEVamLc0bmH6oWcZOEzqQyl9iqtk4K6lU/uurOp52PuCJbHDZb1WmKUUR2ZRbxgczvinw8+vr6tQZRgG41ZUpPpJqFSwfV8YvtokuG+iU6t8PFo0itRWn2VPO8jZ/bD36a1C6jNCwFMEYWXZS1tqoFwVLca/Lwokq4au626YKpKfBh5HoBSCccw0T8OFBeW1PYRDdLqQUSY4SA4PZy9x82gx202b28ue+t1Y1dttp+LCqkdplIXyraw0VZB9Xs1MewlYl2vdtR2okVVNUpsdgS6W5zFSYrJ7NKV1yfZ5awvXFEJKckOQ0zBnKnkMlHVvqdXjr3668HAO3TXkka+d5Y+ykIykjgYVCnVqRnvq/WNKvl/RpTGF3KUCqL6dtY0uhXb0cd8/k1etSgFpSjmWPynGo2ubduj7fbpRravmbFi0mqU4PQnOqy2+k4UFgHm+jVjten5rgcAJl9S2PgqTiRq1K0j9U5Rntg5z82mU/vbtIlI8a846Uo9NSkNrA7duo89IWwl9t7i0y5bljVBE2n/DLjMD08qbjpGB6B64PfUnUaNq6dheW9EwKxh8VKjesZRznKemqBwhSSOTC+x646/Pq5s4+UtP0ap1RQzwOIeES14eMgq9KdWKwRjy1clWrFuAdVIVj2d9BFruiUQCFmDjaWCsq5cDGT2HtOhjrlxfok7wvzYqPGo1rNuRYiz2deIwpQzjsdSlv1uLF2425nVRMjMqaPe8QcxHMo9Djp5DudDHYm6dItumR6LQLeqVekOkuOuMNkp8RXpLVzH851tOhrU4NFQ8I62QAy5RBQghtlDaldTrMog9xn59MyzdwqZdjy4aoEinzUn9bSPRVgerTy5DrY4Xgd0BXdoDBheyNUydeKDqmnCGry9qmBnONV17XMBLHRWKI+7pgBRb4m6PlWeW1n/urSdP90EN5HfUe83i8T0ZrzZtNZ/006eZyo2oyeqlcKz366uX0a6ao1ynuNVUD4euPjOUOMBUSsY8Pz099rR8bUT5lKPv6YgHhnJ6nT52rX4kqopHfw0fN3/2aNtndmChr/zQuW9uolDsGnR5KEqZeeW24nGcp5O2uaF30R6ytzq3bvhfFB5Tsb0ugQeoOulm6zqRApvp8uJC1jpnHogaAziohsUndWk1RDKkCoQQ2TjCVKGO329Vi9ndcnsColkmMb8JosuE9znWXm9mtVgq5EOY6ayqUfm1DmMhaFHJloJWVPbVcj16sSTrEVn16RgrhOVsZHr17WJCs99ZdeIwuKwnzOvKPq6aqoDWNSk/12kuHdSmnCrzYd6ab1BX/Jqt+1//AOTTjbbycnrpBt1hJrVaye8rr7PQ7akKFvcJTMxB4W5aSP5BMnsS45+EdKWPjV+zSPaD5NBRk9nHPv6WUKByfXoOduHcr0Q7qqeX7PVg699eUMaopWO3r0MSU6DgpHvFP8rkrH9YftLH59OOylf+VG1Ur6g1DoR5/Eq02rzP8rFS9Pq21zj0faNLu3KnHr9spZ6q99hWfP8AUVan7aPkP1Q0rsOBTfpCudqqhfTnqNVH2nF6J/hSk+NsNaclppKiz47hOcAYcPf26FuC4hoVYFKsCqVPH0uLzqYNqLzm29w8WfTKZzMuVWY5BcfPyWWluHmUcdseR1o16l225pHgFwjI3FLtixL0rV+bj21atNSlVbrDL0mqZ+LjIDZSpJ6gE46dPu6Jvbzbq3bApMaFS4nNODY99SVK5ipZ7kE9cE62dvbLoFkUBukUhDWZGHnpKFFRlLIzzk+s56erTpUhGMBCsa+WNaXyodL2RzhAyPyVcnH2OqoSdeOG++qp7azHDpnZASAqZT/XaQbreq3wHOct13+STDYeZb/4zlOSMe31acPU/J9L5ta0eN41RQ+F8xHYds6Lo2uFQxjhxlceQAVGcXecXRS00qzmo5v2eDCNJeHSnrSRzSXOn6nnJHr8s6WbA2usmhVwC6oEi97zmMl+bVJaP0uVn5YYCs4SD0A89bGwNlUmZubuDuq3ATHdqD7dIZdHb4genj1ZVjU2VmjIqPvd+K570koUHPFSnB9SgceR19WaU0/TspGzsb1VQrakh5GUmx7I2/qUZxlyzqX4agA4hUYZye/Uff1HF1cLVmMNKnbXvu2jWWip1hyMsiOpwjs4jzB9Y1NbI8INpce5lL9Hn81HpraV6ZcCOU9O3+3VxntNPNHsLUEypOc5QSouTe+57zf2QrtJh29Oo7KJtSrLfVVRZSQB73T7QcnU+RYD58Mx0PuICQOcoIJP9d06ab/FNR6lSbYY3gs9rkuexeWYz3IlRieVxheO47HTLpNqbxbiUqNXq9vqxQpFTjCWmBAaB8FJ9IdSPVrL9Q6B99fiFuApWnuHZsw5Py8Lpj2dAbqE1ha0Oy2YbSU9FOrWoDoT6tOBaHA4pCBhQAJSrooZ8j82oFuzhz3yrEin1q1d72ri+A5rdTbgz28Nl1PUJV8/2/ZrJVN+9xJNyQtpX9vnaNuHUyHedzIhFgYLjiVEeo5Hnql3T2aTU0QdH1RkNzZuwtviL2arG50OJKo9QQlyinmbiu/Je6gnHlny1H23FzQw+9aFWobVs1OEjwyyU9Hj5qSfb9rRORVYZZRLPxiUhDmOoDgHpfdB0yt3drqfflBdWENQqzESHIsweipKx1SFEeWB1GmtPXia3yiheOisNurNr9ya4pNOTORUSw178KMeIEnPzeWlNJ+Lz56Ym1F1VG8bVi1GchbcuI4uJIHL+rLQcHHz9/X108zIEdJW+Q2lIJWXOiRjvk62OkeHxhxV6gnbM0FqzhYPfVqu2mdbO5VuXbW6hR6LL5n6ccOBfyVDPdJz17adzRz36/Ppx5CJI4VxHq1TWROrSPjceWkheHRWLHke2o75Cjil+L6/yoq/GJ1Iyz8v2aj5gj+KgWcdfqUCf9MaJhG4qKqid4Ck2Itam8rTjW0r1axMjy8tX6dK8GAjKxO/m099qABOqaR2DbfT6TpkL66fG1bY8aqKC+vht9dFW9uagKC1BgULgtrdfpBp2Onxzn4I0FHHBGWik2XWmeXnS+4yFntnAwPYNGxuuP0hTv25z8AaD/jSpSZW0dHlhfWLWmmQP60jJP0n1aql0I+MvZ9v4WZ212JwEPEN26Vw0LFRpqU4+Q4sA/8Aj59UWu73P1OfSB87o/PrNAsi3346FO8/NyA5CznPq1mFj2yhzCkOn51nQkk8TXFpWlwE9mFiYZvVfy6lSB/7ZOrlQbpHyp1O+iR/t1sqsS1h2ZfH9/rF9Q1vjszI/wAadN74XJ1YvAufOBUqcfZ4gH3c6uS/cpOEv07m9r4xq82LbZ6FqT/jT+bVqrGtrGDDlf4465mFeXg7eLX9SVfO+Dqrc25W/wBcM05X/vA1hXY9s+H+tnc/tp1VuxrbA5gl8H1c+uF8HQrx6Lej1yY1LajzveYDrgQPCPMc5Hf2a1aIVqrNwcgxyTj2/tPzaxM2/T4V0QltMq8NbRc5VHOFA9Ous9uOByvXIpPRPvonH/suv3tHUu3aSwIV27KtswZoKP2xz8I6XmBnvpCsbrbrJP2S/v6X2xjUfVkZyn2dFXAOsbqNZEpPr1jIUe6tBEp0HCRrzV/KnVD5+B+Uac+2DaDflj8ysc0pv8Uoaa15pP1J1T2R+nt6jTgsOR73uyxZS/R/T7LfzZbV+XU5bz3WH6oSVqbjCED4cwrm5KpUvuuLP5dEDw021Trl4faJAnsICH1SG3VnuAXCPR9Z76H6Mw6xJuRLqcD4YqAx86lEaJzhLAa2XtvI7yHz9p09vn1ptwY2SiaD5LjDnhJu2m9102Fc1zWlcNOmVe2LcmtRGZLSQXYqFIyFLPqwNFRal2UO8IDNVoNTZlxXRzjCxzgH7Ide2he22bYlX1vNHkqaS07XYgXzduUsHPl7Tpx7LUFpW5dTui3lrg2/SOeChhoHw33geVR/PrCda2GmlhMw4OEzNAG5ciTlqbYbW+6+hDSEFxxauyEj1aix6s7jX1Lcn2nNi27Q2nPBbkTPlSCD8pAPkfZpzbmvvnbivmKl0PGDnI8sqHNnHX5Ok1+gquramFTLcfy47TGRGf8AE5Sk9AsgDuR9vWX2ughjG4hRr5D0Wm3O3OsFaZtzz49yUdTnI69HQPEYSfrlDzA1JVLlxKtHaqNPdUYzg5mneXHMCOhHnqPrAsm4bO8Wi1q4V1mjvMeE446CpaVnoW89cjPnk6kGnxkUyAiLDYSy012HL2+bQdwfAyoa6MdCmyThNXZC6J9Eo120I01ciVSbhfMkI6rKHeqVY/LqSaJujRbhrq7YhsyGqolBLrTyOVTeO4znHTQ8XxbG4ts3xP3F21uppiTUWA3Igyk/pd4pz6asefq1q2vxU1W1Jplb0bYpYlNemazSk86eU9OZfT8uvofR+paY0bIS7lQdXb3yd7Cs4ldquK259+bYuPZy6lw7RV4SJ7JewGihWXCpPToQMDtox6a2WIrLC3VLeS0lDiychawnB69upGm1ZF+21uLR411WhWI9Qpr/AFLjSwcKAzgp8jrLbt70SufCLsOdHKaVJWxLBISGXUj1kgduutEFZCWhwcFCOgdG7bhNviJqcaj7Q3NLeeQ2ZURMSOD9c8tQSlIHmSdbFOsj4NolBqNJpcdypxac0w+HWk4cygc3o4xnOodvPdjbfePdGLYUuttJtmzZKahOdceSGKlMSR4bKCe/KSFaJ2HIalRmlBaPjACCCD5ezXoqmKR20OBKW6N2OVo0mhUmO+iY3BajOEAlAThIUfPHs1F3EZY8ms2k5dlslUa5bSBqMKU2gFamkDmcj83mCkdtYuK64t5bd2kqVX2Mi++7iYUG22vB51lJ74A65/8AHTSBwz3Pu9U+HidcHENH9519DMpbyFoDZ8INnJUDkZx5ZOdEVFK2ojLSvRv2OGEyto9+5O7ojzbasSow6KWT7+qctHKkSQCF4J8uh7aQN0NxrmvepHbDaLmktKAaq1YUshthAPpBtXfOhZsvfHcjci0JG1lEuGLbVFjzJceGWUFDshBfJWc9D8nHXTv2a29rMC3am+7fVZhQaZJLqXG0keMnoFjPnk5PfWas0VT+/OqD1ViprkyPqiNtOgQ7YoMWkwG/DbjIIXnr4i+ylE+ZPr1HPEDdppduJtGGtaJtYCi2odeVA+Uc+Q0n7V7t3O7dDG3dz0lL7UpK3Ik5KiXCkHoFD5u+krigqcBqv222w82qa1zh4DqW0EYP2/LUtUQCmbsC0iyVDKhjS1R3tzXxbV70KWhCg28/7wd/srah0WceeToyENoad5QeZIHT26DayKdGvHcGlUFl7wm4klEhb3N0yjry9R30ZAOeTl6ej5+w40O05GFOSnnhVPQ9NYyeufPVcnVqhjTgdwuA56LG6SG3CO+o9hu+JxUSAOyLWHT++B1IMjo38+o5pg/3V1QH/Rf/AOYaKgPKjqnhwUutn4vOsmsDZPby1lRk+en3cldZw1VWnT12pwZVUHlyI/JpkqXp67V/rqo/tbZ+n1aKoOJwVX9SfoXLd3Tx70pwP/HOfgjQm8YbR/QbYHkK1Gx9waLLdT9Y04+fjOfgjQmcYL3/AJHG8n5Naj/cxqj3bcL6f2WY0DSJwVBNLWBFRjp0Gt4qycnqdaNOR+lUej9YPva2lLA1FVI/NK06m4harSFH5Z5Pu6v5U/Za8OvfVqQNKb0TqqlpH2WrF9O2rlEDtqhTnTn3SsKwp6Y7jWIMkFBHc6zlY1p1Ce1DZS44eXnJCPX8+NMOG45aunGFh5mnrgb8Lsw1yk+o57a0LTH8lLk9fvlf4o6UaFFWIzs51HV5WfE8z1B/LrQtgJFUuTHMPj1/ijqXt5JjLUK7qq2R0tyLjzWv8I6cA6dtN+xlD6nYP9dz5/wtOJQxoGrHe2p1p8FlSEevWNWB9bqqQNW4z3Oo/PXKcxnlId6fzrTh/YsaU7c/mpZR8/hiH9xJzpOvNPPa9Q5frG/y63aA5ir2UgdFfDEbp/e6sdqbv2D6oSbOVr1VXhTrnb5uorE8/R10RvCWHVbKWo8rqjMjv+2nQ31lLkis3RyqSP5KzO306JjhODjWxFrc7Sy2l2QOg/sp661O4AQ0TS4+CbHcTWoEgs1PfH3rzKkt1JktBtXxpWGVBJT6zpfsziI282e2yodFbgTavPUyX6g20yTiStWVeIoDGcnB66als3ladl7ibwybzqqYkd6qxnGGeTmcfw0rCAACRk9D9/Tjb2Nm7sUNNbtzcal2ua2ESotP5EgtoChhK8kZ5j11nNyhpqxvZPPBTNXONhCJuz641edq0+sv05UdurxQ6Yivl+CpODzDsO51GVsStwbbrlWtvbWmR6xbUaUSHpeFeE6TlSQenbOBga0qZutcFUDuyUa25UfcCCyKbKlIRyx2I4ABkc2PNIOB01MFpUGJa1DjUGnJy0xnxHSk8zrhHprV7SdY/faaKzFzWjgqIY8PSlTQ6uGy5UGPBkLRzOx+6UrPcjt2OtVu46Eqroo6KnHkPugnwkrBUCPIjy+nW24H08+F8hHMAeXI+1qNnLY/Q2rb950GjpqcWbg1Nl30nmlZyVtk5I1Sad9PUE7+qdxhSDUKaiWhbLiU9ldB6tQvUq7aluVeTBud9LLZCgGnWiWlJP1pGPPUz0iu0qu04VWlykvMq6hSFZUk/YrHkfXrBOty2rkYDtxW5FkrV9ctsZHzHGpCiqzb5d2cBeLyeMIcqFOplo1p6s7F3bTodYqPoLoqXMQ3ye6+TGArvp+UXbrdW44aUbjXBHplIfK5NTgU5OFy3CTkrUADy49WpGoW3W3duThUKJaUOLJH9Oxzf4JxpRuOZWo9NcnUCIh+ckeg0rspOO2puo1rM/EEDimvdg85cE0KztLtZcVLYt+q2JHLEcczLsfLTgXj0XAodz7dNmpzd1+HeMzclLuN27dv23EoqNPnJCpNPaJxzpUepSPXrda34h0mUKfe1t1GjPo6Ffh87HtIOMjt076be62+lp3HaNYtGyY9Rrs6qxDCeWxEUGY7KjkrUSOpA1Kafu10irGyyPy1DzUbHDARHDcuhuUumVu33GpyJjDbzTqHAENtLAJDgzjpnzI0OHFfxRW5VqdO2osGtx6hLlt4rD0V3KI7CR1QD25ySEkA6FrcaHZdlWK3bNj7nXC9V5Hhsu0/xSnwjgBecH5JycDUR1CiQbOaotSiR5C3hJLcxDav1yojKMnzAPr1vFPenTRgp+j057wNzVIjjFv2tShPchw6dIUyWm3QgAsc4CifYcdD7dPU74WTR9qYdrUe7fFfkloSu/NkdVYz2zgahqNbVYr70mfcstx9iUQfB7+GoHoBn2aUnNvrScbbddhcroX1HkQPP59AS3drJFY6PRxlJ3NUu8NtYN5brVGu0h1CoFPgqjlPPhXOsjJx39fXSJvIafL3cmohyvfTaglp1eVL8EgAkezr6tMFq3UUB52dZs6bSZvcOIdPI4D16gEdjrBa8yrSFT2KirmkJfy7IPUunr1J0DPXCoOVb7bZDbwGp+7MW0K1uVDFGk8rdHdMuUVKwSAO2NGKpSDjonpoQdmVSafvRSG4fN4EyK/77x8nAzjOi416PzRFQNjsL2qq1TVUnPfToGEx06LDIHxa/ZqOqf8Asr5vstYZ9uVDUjyP1P59RvRleLxVVk+bdqNH6eYafgPeQVUMkKW2BnWXAHbWNvp21lwdSG3AyUlvRYyn72nvtOOaVU+fp8WjTKVp77XpPjVE+fho+/ouhA7YKvahP+DctjdnIgU7Cv6c5+CNCPxgkfoNp9tYj/k0XG7JzAp37c5+CNCRxidNmuTz+GIx+jpqjXY/54R9lmdGT2rVBcKQ2llDZfSk8o7kerWy25HPeSg/3w034tAhy0NuOLXhKBnB1sfUjTB2cd/wtATxjtCStShGIm4SwpbY7SWv8bq1MqN/yxr/AAtJibTpZ7pX2+y1ei16T/xa/t6ZACUt1U+F/wAqR9sfn1R6qQB2lND+/H59a5tqnH6xWsRtKkn5Tf29dyPFK4Vy6/SWv1Z9J/tFf7dJUNL92KYqwKfezRLaQtWMgHS2m26L4eV01onB7DSdZuGLfioHRPiODHl8o6eiazYSkkpxoDLbCGm+bkT39Xlpu2s4Harcix28dz8UdL6VYCED5J/PpvWinwp1yZ+tlL+60dF2o/NlMu4VbKSBbkXH9k/COnFjPc6b1iDmtOnk9SfEyf746cZI0DWECQpTFVKTq0+l8v0dXJWNYXl6AIBKdBwki7T/ACr1H9r663LeRm5LEz156vFP+idJ91OKdtuokDqGSQPWT2174ZbtuRZ9dl/FxqfOjSHFn0vRCevTVltL2xtDk0/DnK6qSBDqlzyXWlBoVmaCenbmI+4NTLw21O9bz23t+ydspa40ZhUhM+pvtegwCoH0Ae/foRqDZVg3VdjtRupdV942tVa8JXhkAKLC1+msE+RHlrpLttRLNolmU6nWGiOzR0Rw3HW0n9W6DKlEDGSQcnT2ttVmmt+2PqhKnMWMhNS0OHTbC3vfMir0n6oKtKUhyVLnp5g44B1IBzpz3LtJt5csEw3qR8HLLQ5ZcR5SCxj5OEpwDjTsTH8HoF5GryoICQvqF9Ma+dpdV18s7S13GVFTNL2lDdYNG3rsndC962/XoddXTqdEbdaeb5X6jT0FRQttWOigO/XRCUWoRq7R4NdpYV72ltJeQgpJKc/KSSfV5nUe3LfdGsXfmkt1t5AVV7ckx2WVj9dPheGmsHyIUdaVGa4iNvqCh+p7f06oUaM4/JciMyAXWI6llSQkA5VhPXAGtMq7LLqK1ip/qwodk/YybHKXTk/Xd9Ylhak8q0ZBGMHtjWja1wUq66BGuGizPfEWUMc3X4twH021A9QoHoR07aUFFzp7O+sZrrfPbJNrwcqYjkZIOAmPU7DqNFqLtzWC+lmW9kvU9z9bvevI7ZPlrNbO6VDqvNTK7GVRKog8jkWSoAKV58hP5NPNwxy086Xko8EZyVlKentyMajG96hsJd0SRSbnv+3lVBg/q0aeEPRVgHqVDqfXjPfVps1mqb1GGlv7pMkscPLlKLKhyBQSk56jzyPn7apzI+QpXIr16EO39+bh27r6aFab0jcqx4zSy5VWhhbCgfkp+yxnUxWTxP7L3kkx5Nwqoc8rDSWZ7eD4nnlXQdDqVrPZzX07O0jamPiEJPJUnS2qXKHg1KAxLHbLraVD7eM41dTqPb0EqFLokOGpeC74TCQCB5K6auiQ3JyEyqdOh1Bl3suO8lXQeYGe2rk0udTlOO+nyeHnkKumT5dtV80V2oTtwQnO3hfyChC4utlU2zWGd2rJpTDjHyaiyhvKk5+u6dPm0L9wtMzqTTnml+JzVBC/mJ6jXUWotx69CmU+qR0+8pLJaksu4A8E9CvmPmM65q7kQKLS5sym28tRhQq0Gmz3ynmIBB89a5pe4TyU7Y6gchW/TEm5+EqBCY45UqyB5axuJ5vldfn1coH0Pm14HPfUhUk7jhaxTRsazorT6j7dIltDnE+Sv0guUR16+elpxYbQtw9gCfua0rThpNDbfPUuPLUR68E99dg5GEzUNwSVJ3D9C997mTZq4/MinwMZ+wKvy9dEzqCOFeEZkCv3ERhciUYwPrCOxzqeEp1OU57oVWqXgvJXkjVVJx21RJ1coHRKH5Iytd8nw9RvQT/uqq3jztdv8Iakp9Pxa/ZqNaCn/dVV32Wuz9/RUA5QdXwQpfa1kydYmT56yaOx5pAPC8vT32vV8bUOv1qPv6ZCjnT22vSfFm+1tH3xoyjx2oVd1B+lctndcfpCn+xxzHt9EaEzi8aS7swp1QUcVSMTjy6pH59FluwspiU0cqT8cvGcjHojQ4cR9GFW2TuCOj01QSzLTjz5FAnz9us9vJIvrneAws0o8mUFDJQk/pX6Efe1vEj0/ZpNtmSZdJZlpCUhbaeh79OmlPlA+t76FqX/AJhWoUxzC0qqe+qJA1VJGqaZaU6vapgDy1XXl9O2veC6BlWIIDa8dMIOkC1B/IFj2OOfhHS8j9T+dB+9pEtQD4BY/bHPwjpyAfluKRKcEJabSfDR/wCPPSDa36/ufP1r/X/EnTgT+p/NpBtRA9/3R6feV1/xJ0XanfMExMeiusYYtKnY/sn4R0tFwDSJYx/lOpxP9k/COlUqGga04kKci6LKkn168vrqiSNWqkJR8rrocMynwM8JKuVxiNQZ/vhfKAz09RI7fOdZNu7Nm7gSIc6ucq6TFKXEtnsrH1oz+fWrCobu4tzooKnizBj+k84O2Bj858jqeaTSKZR4jVMpjPhR2EgN+3HfPz6cqKwUcO1p7xUlbbeZHl7uiw1KltSI5tmlRkhM7kgxYvXlSTjmUB5Aeei6sS3Ydp2rTLYp61FmmtJaBx3VjKj39fbQ0bXwPhjeSnhCVOIpMRTzmegBJwM+32aLCIlKWUBISM+rWc6ruMhgDXnqoq8Y7Xb5LbLaPstYH2i4QlK04HY+rOrnVY5cdObr9Pq0zdybnctO0pE5hf6clOCDGbCsEOr6ZHtGqJbKb3iUFQj/AJSoruKiC5t2om71QpnwrSbOqkaFDbSkHnSejrwV5hBI8+nXtorU3hbnwaaw/W4SIzLSnluOOjPJjm6pyemOmo0suhv2vakCjrgJU772HvsnCkuOL6qJ+nuDnWnUNtLGriH0T6I+X5LK2W0tvkJ51J5R6PbAJ1rti1cKAijkPCgKqmLzvCj3aKr7tV2Zc1X2vs+losafXnpVKMtZT4qfkuLaT1GCsHH29SFb+6dCkz6pb16ITbNcpLfiy2X15S6g9AWwepz1Ix5aSNut/tv9rLIp+31yOuis0JCoUmmU+Mt1xvlUQM4GCSACcevtpLpFX2x3530gXbDpvvFu1IDiKgxVmfe65SnByt55u/L1Prwfbq8VdqtV7Y2VwG4oNss8PAUU7+b4OXvcDG0+1leYfghlMi4Z/VCgg90N57ntnGgl3v2xtmg7r1a3YYlNttNtr5nX1YcyMgn19/LXRLje2829trbmk7mUqBBoM2lVRmMH4vKhp9l1QSQ4U9VY750CnEpdtCqe6jlZpNSZmxTTo4eW0jISUoSOhHc/NrQdMWa3Wun2gBB1k083CmLhplQaXsC/NLPMY096HgnoVKOE+l/s66cNZ24oTlqUuzFUVK67WHUpekoSOdHOrmdUlYA7DoPbqO+HSquUvbpdvX0lylU+q3A1UqY480pKX0pHySogAH0T0zoh6tHpkivUytxq7CYiRG3C3zvDKipWenXr31cWTW2RhYQFFMiqWHJQRXbWr+2s3PuW3Nudwrgp8GiykNstypS1HASCemcEe3RBbLX5xZX5Y0W5jufH8Cc+plsOjBbSj5XN69QvxJNxP0eq45T5jUlt9tpwFv5LgKBk5+camPhZuimJ2GnByZHTMo0mflhxfJglPokdfPrqNqbBbJ2l7mBOxSyiTGUzb0vrfStXZWLLuDdhT8SG8mM61GHh+K2flYWPL1+zTWuBrwaG3hanENTmklw9S517n5zp7biCJS7itaQFxnZ1foxkyC2sKy8MZzgd8dNNC4W8UB0jsJLJWfZnvj59Z3eIKejn2Qtwt10ZTB9MHnql4dW0E/Y6sIx21Vk5bRnr0GvKBGqvM7qVpcDsBaVYfDNJkvN+TRAz5Z6ayUFxuNbTTnKolplx31AZHn69aNyr8OhyEH5SyAkfOdXSHS1bshhl30XY7cZlJ6HnXgfl0/St6IepkG0lEzwx0yPTdpafI98IKpji3185Ce/n5nUrgxieZl5Kkf241Alt8P11RKRTWIt6qjMtQW0+AFkekUgnoMjvrMrZPcpCVtRr1Wjl7ZeUnU+wbAqbI/LyQp1Q2Ud+U/d1jWop+TzK/vtQUraTepn9a35/8Y687ZnENFZxHudh9aMd3u+ljonA7IwpufV8U56adR/bLS3eJ+4JGU5TbbOR5AFZ89NL4D4kkRXC5Khk+1afy6QYNB30tzcWXdVRkIbarcdmmJdC0lSVZJA6/c0XAcIKqbkZRRoSR2Sr6P8Abq8qQnutCfnWPz6hGTY+9b6uZ6oSu3/HADWm5tPvNO6/D3hhXbnewdFGQHwQsZ8FOj0mK00pTsyO0B3y6CR93T02jqdNnT6nHgz25Cm2UEgeQKuh+3oT/wCJxvqeSKjejoKv1TEjpqcuFjaZ/bWr15+ZW3ag5OiNtDLhUAA4FeoaLonZmChdQAmjcn9vhdlvWhR6dUbjq7EBnxXQkuJB8VYQDgdfLQbb18RtErVvTLHsGEuW5UmfCkvr+SlOQcjr1+jUye6EUaNV7RssPqWUsVWU4MLKRksgeX29CPS6RSoELmisJS7jOT6Rz851UNQRRxXB0x6qpWe3mVvalWUWM7EprETlx4KQgn1nSokA916ta6N49WMaq2BqsPl7R+5XSJuxgarteX07auTj7HVq9ONHiiWsBVU99UPXvr2vaW45C4BhWlOG148kH72m9aSiaKyPJTjmPt6cOeix/WnTdtL+YzHscX986VT/AOk5DSjvBOJkZCQeuen06b9qke/7own+nq+43pfY+t03bY6S7lPmqQv8Vou1H5iU1NxhXWKr+U2nZ/sn3VHS2WtJNlNIFpQcdMc/4R0sEnGg6935mU9EO6sS1gIyOmm7Xp8pgNxYauaQ+oNtjOTkkaWpqwhjlR8v82sO3FAk3bfypC2k+9aS14pz8nm7j6dKgYAN58EZTwmR4wpL28s5u26Sh1xCvfssBTyj8rqMnTvZQhpfhLVk+zVxLDvhnKubsU8vY/1vs1QtgvHw+qldjqtVEpqZ8BXuCmFPAnxwvU9NSrt3XKrumWIjZ8sAZV9o6IpAwMDpqBeEgeHY9TkqT8Y9WpPMr1/Pqd21aoGsZC2cRDosyubiah33XpXMGwQVDHbQ976X9T6LujaNMrakPUeITKmIS6D8aexI6AEaIZ5JdC0jse3s1E1zcMm3N11F2p1AVFb7iuZwh8/aBxnQGmKinpZSak8FRruVI1KuugV2C3PpNww5cUjxStDyQcHsD18tIF33pNRKj2rY6GpNWqOQqSghYYR9kT2A0zaZwp7d0paVUmfXI6M/GIRMVyqHt66kq17Po1mxnY9vwENLWOVTriytas+tR6/RqSuVRb2y9rA7JQ5iPRWWfYFvWTS3GaMiM5Vl8zsmoOspW448e5yR2z200pWwtr1+pzbkumVOqVYmKDXiBfhpbST0ISnA6eWpJQlBAylXo6QLnt64Ky0tNBuNdNcOE86Uk4QTkhI8tDUWoart2xsecZTToARyECPHTT5Vqzrdsa2rmqtzw5QUl6hOrKmkvBXodeuVdOgOoP8A0Ht5bjqlMrj21lUhw4pR46Q16RSlQylI9uNdAt6KHtttxa9NYkvxpV4O1WO7FkykBbxUXPTV546Z+321Pjr75KUuqUlTjacEYKckA56a2s6x+E21naDnzQhpm56Ic92htnursPT9rKWhpqvvhhul096OW34jwOFrJxnB9ehO4g9hL54aqLTKtWqqqt0h9vw+dqQctPdPRHU9jo1Nx51o7e7m/oi3hbEiTHkQkRIcyKgqSl4KHcdBzH1986bW5O2Nc4saIUVSMu1rVpLbkuI26PjXngnmUpefLPr0/Y9RyVcrZc90pt0DW5yuccuuSK3cKKs9DfZSqIhpXjHJyAPXjWe3a9BoyqhHlU6e6zJUC2WXOVCc9CFAd86To9Iut2oz4MeMxORElLjNOp7K5SR94aVY9vV+C4XVUrv3bHVJ1t1LL28LceKoVyusNHUHKWrZrsKZd9F97R5pbQgobMhaleHkEEDPlnT7uUKYpUsO9AtbZ+jnGotiOVqFdVIefhutMIfIVnokA9OmennqVLyUh2jTFYVzIQj7igdUnUtKGVAdhbj7Or5HX0+GlKSSkNIwvHoJ+9rKkE9+utdkeJGZI7lpCvuay+L4XfVJrWccBaw2djehSPc6FO+8Y6XUhS5KQQv8vrxpTlRG6tcdrW0lacTqoyhwDzCMH7WkutCNIuSlRkqUA20pxfr8+ul+xK7aNL3koE676kqFDpbSnyVpyEunoD9ry0dbacvcBhQN1ucNPG4udhGm9E8J9TLZ6NeiEj1Dpq9DbgOQtQP9tplp362ZcHOm+YoW4epcGFDPX1evTgpN97f1kFVNvWA6TjALgHf7mrJJRPGMBUaPUtE47dwylPCvslat8FQOR0OtkIQ6shmSwtJHoKQsKH3NXJjOf+Ff7dNCjf5I9l6pHDO4eq0VpkY5cqwfLm0x94/fzNnRJDK1JciViG8tQVjCSsJJz9OpDIedOGm1rHrQjOmVvOxK/QsqslEZaVNPxhkg+TqCen0acbSy9QF59zppG5DwpCQ6oNJQpSuVbY5MeeRnOsSkrcOQpXTV0dK/esE+CvJjNrI9Xojy76zrY5eziW+XvznH5tPmnl8lGOu1NGfmWn4L7gwHdPfalp1ufUMrz+l0fhaj5257Ppi1mqXbToqEHB5nE9D7RnTr2Rvqybqr1cg21XmKg7DiNPPIbVnwkqc5U5+cg6Jo4nsmBIULeL1TVFOYmO5KYHHaoi3LQA6D4TlfcZSfy6D9DiUN+l10XvHeVfU7Z3pJ61GZ+JToREME9HFpUPZqp6lbmrOfJKsX6ZpVWVjGPsu2r+oHq1a22Pse2siSD31U+ArBkbV7m9mvZB1avoemrEr0sO4XmP5WUK8T9T6fPq1OfsteSNeVyjsvXi8gLu5V+z/tDpu2qkijsLHbxHPwjpdUsjt5pP3tIVqK/kCx+2L++dEQ8RHCFkkG9LzC/jAPLppCtg/pq5PY8r8WdK6VYc6esaRbcVidc4HYPK/EnRVqGQ5MTStzlbFlg/UtCH9v986VVZ0lWcrlteFy9fl/hHSwvCG8q0zVxOfJwEplbE1uMpErT5jRZEpCv1Non6dSDstSGKZaKKglaw/VFFTvtAwE9/ZqMLtcSYjUFiQkrnSWovKgjsojPbrogqfTW6dAjQ46UoQylKPUcgDSK9xpqccdVZLA9lRJkcreWrw/Sb7+rWRrl8RHKrCc+XfWPwznPnq0tqW62pJUFDrj2jtn2ap0byZNyv748xqQOFipxo8G5LbeXyOxas4+20e4bUO59YOiBHKk4SrIHY+vQb06p16zbhTedHjoy2P07HRnLqOuQPLt3ydT5Y2/W3d3RGjHrCI8g55mXlYLZ9WofUNpfWHtmDKy+72+WOYyNHBUpc2e2qoHXPnpHjV2lzxmDUo76fWhwZ0oNym2kc614SnuVH/bqkus9ZnAaoMwuHVbPiJbd6pzq7mbByFYJ6/TpKkVSmpOXarCa/bHgPy6QKzuttxQAr4TvCApxPQssr515HqAP3dchsVYTgtTRBHVO9ZWg4QMg+esU1uS4kNspdSpxstghPTJGM58sd9Rkd/YdUUYVkWnVqvIX+pqW2W28/OR21a5A32vFJYqEiFa8Ep6hpzmdUD06EZ8tH0tkfBIHyOAwm39FFu+VrWXatKkmpVVVfvWuy2WIjjyvFTTWucZKQMhJx7NFBDQlDMeNJVksRmgsr+UVciQft6g/cDbSg7f2BMqMTnqlVkvRAqbKPiL5i4MqSTnBxqbmDzNoKkKJLbff2oBP3dWPUk5+HtY05Q4HOU2d17YlV+ypUSkJipkQJCKnGZd6pdLR5ignyz11HtKnbt7/wBrxXJLEez7VlBcafLjrAW+0DyuqA8h3HbU6OJbcZKXFfFrBSv14PfQj8WVKvza2wI0yxr3mU+gzakYL0foMB1ZJSnzwM50boGs96kZTu80BXu7OJz0MlZo9o23uneFCsd19626bI96w1uLKlOuBWFucxx835NbGEpOWkqz7daVGoQt6N70dWX3S8tbjznVTpJ7nSk2rm+X019hWikbFTNBXzdqerdLVEgpFvBqS7bssR1oStpaHMlOSMEEgHy0oXCvlo8t9S0uoXGDgIx6RwNZJsIy47sYlIQ593Sei3kuIKHZK+QjBTzdMerOo+6WX3yQOJVp0Rrt9gjLFkptzMuwYpSyokxk57DoOn29Y5N1Moby3BdX8/XW6zT4kdkIRGHKjp9Gt1DUfGPeyMfMNRP4UY7qrRWe1+s5LTwmcqtz5F3x566Y6htMRTfTHnpQp9OZuKvvVCeynryhCHE+kkDPr8tOFSlPHBRygdM+etZLDjCvFSpJzqSpdPw05DgFTLl7SK64sLC4q6XQaIpfKKXFUPUGxjSM5a9FQ6rw4rrJSenhLUkox8x0ttyhnJ9E+zWFLinHMBOp5tDC8AEKmNvlcHbt5WNg1uIgRoFzVKO2EdAHySPbnWyKveaOgvOpZ9sg41sNNg906tkIJGCrppp9uhB4CJGp7iz5XlZ6ff8AujSvRh39N9eD7PyHW7Vdwd2a7S3KRKvh1yHIKVOjl+URg9vPqNIpaz0PXz1UcrWPR0plDEeMIpmsLiBgvKXZW5G7OG2k39KZKW0tgBPTA6dx10kz6nc1ab5K5e1WkrV3KXSnt83r1quYJB9XbXkqIzhXfT/w6HwCYk1VXyf1lJDto0eSrxJrsyUvOfjnirr69Fj7nzS4FLu28EQo6G1KpUUEjqSA8vAOhkKwTk9TopOAUZvO8c9f5FRfx6tNTUcMUZc0co+wXerq7jHHI8kEqTeMzam6tzrNobdmyVIqFHnPSi0D+qoU1ylP5dAbPXc9iOfBV90SbTpIVht5xrmSr2npjyOurF3Je5IimFJQfEWM83L1Kc/c0y7jtG3Lzp3wZedDgVRopwS40CvHsV3B1g+oLo6C6uhe3LV9MWmRzKUbVzzpctqez4kdxK/78Z+111s4UHC35p9g/wDB1K27vBzTaG8/cG2d/wACipQhTnwdPkhPYZ5UqPc50I67lvSNUn4FSqKmFQzyokhPxbmPMKGR9rSqe3MrMOb4o+WtdDEXlS+lLq+6FJ+catKUp+V6Pzn/AG6Y9Opt0Tke+JN0J5F/Wt9ce3Ot5NtSj+u646582puHR8koBB4VFuHtBhonmMnonSJLaflrSP77WtLrNFp7ZdnVFpoDtnsfuab5tWAf1WpTFfSdXm0bZWB4sZ+QU/ZKyn7R1IQaIdnvKtz+1BmeCr3NwLVbdKzUUuIbC+YBJ65GOnrOk60bljuW822mOorQ4rrycuepOlpVOoUccrNKiIDaPlBsE60RWaBGPh+/YjZT1wFJGpqHRcIjw5Q9R7R55iDECVvfVCxnPgO/L+x0l0OsR2ZlfcdjPtGQ84W8jII8LCftnWZu4qIo8qajFJ/thrbS+zKUVRltOJPmnroqm0bDD8qAn9otXjvAhJ9pv1aPb0RhaAFpySB5AnOlKZFuGS0ksz0MhXr6nWvJqMOAOV+U0wPUVcuqIr1KfKEt1RlZHkFjUg3TtKwd4KJl1zXy8sBwm/Ft9r9E21I0ucp5yRMHiAnAyBkH5+misX1eeSPSAcOD288fk0KUyu0inbg2hNNSZQpioArJV2TykZJ8tE8m4qE/4kpuqxnGAoqJCxjvrJdfUvu5DYhwvpb2T3J9whDpjj7pQWSPrtN+vXaqjLaTDhqlvvZASM9x6/XrY+rO1ASF1+FkdP1Ua0zc1orddWmtQC6ofFrDifQPr1m1NFI12XMPoVuzqmENwHj1CbJd3DrVUbprs1EZlwkv+GQS2k/Wq88408kWVafvVMFFHQl5Aw5JbPKV+04ODpKgTbYoyFuSLhiuSX15cUXhg6VPq1tIHIrsLP7cNSMk0xbhrD6FRs0VNKcucPULGiy4MU81Pr1Vhq+yZeOPunWCVac+QjwV37cYB7p98HW2LytcjIr8Ij9tGrmLptqU6G2KzEdcPZKXRk6YjllY7cYz6Jj3GhdxkeoTLetCkxLxpguu664u2yCqY8HiVgjGAPVogrHo2yA3Rt+g2DSIFWjqpDklbzrpcWVhQAKwrPXUWXHdtnWvT3ahcMqOqJyHmYWQS4PMDOcHTe4KL0tet7/16pwQiBETTFe82VqwOUqGQM+vU8ad9Vb3ztbjA8lRtQUENLLuYQj8isobA5WmEtjs222E4+1raX1GD10jVO87Oo4QzUbjgx1/YuuhJ1Sm3fbFaX4dJr8KWr1NOhR1gtY6rfOXYOM9cHCqz5GngFMjfFIctWOw2nAk1aK1k+Q5h+bUnFKUuLSleADgD1DUP783Vb9KTalJq9WjRUyqyH3i4sABpsZyfmOt4cTWxsqWYjN+wPFUcfqgxn7erLUUtXUW8FkbnD6AlI3sBwSpRdwWuvnoWeP2W4ztfbFN9Hnk15CkJ+uOB30SNKuOiXFGTKotVjy2ljIU0sK0IPugN301y5tv7UVOZS5HL05/0s4T8kZz82pX2dUcjrqxgBBCh74/s6RxCg1sSeXkkqUpQ8vp1kCc99JguGhlXMarGz6+cZ1larMGScRpbTh/rVA6+16VobG1pPQL5eujZZJ3PLTjPktxWB01YnHi9dWuSI8ZHiSXkISPNRxrW+H6ADk1SNn+2GinbRwVGNjkfywEpR5MDlHY+WqDp21ps12jvHlbqUdR9ixrLJqUGGwHnX0DP1ueb/bpt5AGAllsrsMIwsqFqK+Uq6arU1xKbFCn5CUqJwhIyVHPzapS7du64nW106nLp8JagPf030GkjuTk49fr0QOylp8LFl1Nu4dwtxKZXK02Ryxi9lppQ7+fXQMlRsVltmnZqoglqjOxuHPd/cymCt2zRPDinokyUlOR7BkaTL720vjawIF42/IYSTj3y0gqSevf6NdQbHvCxLjpDabPrNMdYQMpREWMJ+YDShclrUS8YS6LdFLjzISgQfFQCoBXQ4Pfz0M2rOeFcvwhEyPPiuRsSU1JQlyO+hQ7fK+/6tXrJPdWik3i4D50edJrm0UxhiIvmUqm5x2+x5uh+YaGes2NunZ0kw7nsepHlBHiMslecdj0GjYqkHhwVNr7A+FxWmVDVqwk+STrXdluRCkTIMpjPk82U5yPIkDtrIlxDieYL+jz0YxwPRVuWExEgqqwPVrGeh6azkZ768G2z3OiByEy3qtfIPyhjRScAih9Vt4nz+C4v49WhhWhs6KDgIQBdt5YT8qlxQPn8ZWhKwERlWHTH+5xkeakjjOfr7dBtT6nLpdosj4Qk87jPQuJ8JPQ9ew76FZ+Zui6zyr3Mqy2z8r40A/RjUye6eNyHdvrHbhT5EeX8NSi0WVcp/W6cgnHbQRQ7Nuh+BGkovapNlxv4xC3c4Pr1llx08bjUulaF9Et1LS2qmEb+qmCTZM2vSG5VzXfUZ3JhRbfeITkesZ1bXI1jNUaXT5LUNTSGycIxnIGRn251FzNqXOxHLKr5mu57grODrfhWVBZZWiZPfk+Lgu+IskKI76eotOTwvbzwFBXT2gUktO6Jo5WpYjEtMZx1zmDLjpLQ5uyQTjTsT6Xy+mscKO1DQGo4S20nogY1lUR6taNSUnYxtaVhV2qDcJi9p8VUJx2GNYyVZyVKz7f9msqc/Zat5cdtFgAeKAZRyvHRM3c+oS6RZ86ZGcCV8uMjvrpxD9zZ4LajCjTpWzr63X2UOLV9VNZGSUgntL1y/3nSBYc7Hq13Zon8xYH9ytfgDURcXfmAA+C1TQ1GIaN5kbyXeP2Q1/xszgmHydnH0n1i6az/C9QhxM+52W3t1ZVU3Q4c51bhyKBGM2XbMqU5OYlxmwVO+91L5nw9y9QCpYVyhICSebU43tuHetF4/dv7Ap9zzkW3XrMqD06kl0qjOPNOZbeCD0SsZI5hgkdDnAwSlWaQ9S5jLqQpC47iVA+YKTnQLZHMOWlXCooqerjMUrAQfouYfALw9bGcU9q3lX94bKdr0mlVhqNCcTWJ0MNsqjoUU8sZ5tJ9Ik5IJ699S9xK8BfCdtdw+bi7gWTta/Tq7QLbnT6fK+qOqu+DIbaUUL5HJKkKwcHCkkHzB00vcX3C7tVfyjnIrscHP8AcqNFXxrfsSN3f3oVL8SrXnyFzi7KRSUUNNTtgDRgDHRRbZPuc3BndNl29cdY2fdfmz6ZFlvOfVPWE5cW0lSiAJQA6k9hqH95+F3Ybb7iq2I2dtSyJUO1L7Fa+HoPw9UnPfXgRwpn41cguN8quvoKTnzyNHjtN/QttD9w4P4hGgn90Yqd3UHiD2RuKwq6aNcNNp9cdgThGakeAtXvdtR8N5KkK9Fah6ST3z3xoKsMLITLOMtbyfHopegjlfM2GmOHO4GOOqmlXua/BcolStoZRJ/6V1r+F68j3NjgvQoKRtFKBHY/VXWv4XqLeArdbij3X3cvRjdjdx647UtSAywmOKDT4rb059ZKSHmGEKJbQ2rKAr+mpJ8snJUqhGpNOlVSa4G48Nlb7qicBKEpJJ+0NdgMNRE2WMDaRkcLk4nppXRSEhzTg8oP9seAfhMvOg1KdcG1sqS9EuCrU9pX1T1dGGGJjrTScJlAHCEpGe5xk5Onb/G1eC3/ANUEr/vXWv4XoDZfFTxgx6NU7p2u3Zdo1IuK4psqh0T6n6W86PfktbjbXM7HWsqJcSOqj189dc7Ih3DT7OokG7K25WK0xAYRUJ7jLTSpMgIHiOFDSUtpyrJwlKQPIDTNJUUtWHdhghpwePEJ+sp6ujLfeCQXAEc+BQ5S/c6+DCHUafT/ANCSSEzlOoAN11nqUo5un6b9QP2ta92e56cJVs2nW69bW1cuNVINOkSIjouasOcjqG1FJ5VSiFdQOhBGnzutvTT7a4mtmtmuRxUq6VVeapaMENBmGvkSvrkBWXMY80ama444mW/U4hGQ9Debx065QR56KMMTgQWj0QgmlaQQ4+q508CXCps3xMbFO7jb7Wk/cs6bWZLMBz4Ynww1EaQ234fLHfQlXxiXVcxGfSx5DUp7zcEPDFsXs3fO6e1m20mi3HblBl1CHMRcVVe8NbTZWCUOyVoUOnZSSNO73Mi35Fv8FtgtywjxZ4nVElGeqHpbq285A68hRnyznGe+pn4grebu3YrcG2Hi4EVW2alDUW/lgLjLTlOQevXp0PXy0hlLE2HsQ0bcYxhLmqZZpDI9xJP1Qn8JvDXsvxN7CUPdjeS0p9arlWl1BPjiv1KIPBalutNgNsSEIHRvvy9e/XSJxdbX7OcG1r2je2z9sTKHOn3D71mrcrlQmJciJiSFqRyyX3EjK0tnIAPTGcEgk3wR09NN4SdqG0p5fHteDLPTuXWw4T9PNnQ7e6SVl2RvBw82UtLSoMy5UzJIUklWRMhsoA64wUvO5GD2HbrkGptVJJRGkdGNpGOg+yQ2RwfuzypC2Z4NLfu6FTd1OJilm6LqntCUzQ5zviU6jocBIZLKTyPuYUOcr508w9EDGTMauFXhhUkp/idNs05GOZNpwEq/wg1n7upSSkISEJHRIwNC1trVanK90G3cgPTXVRY9mUJDbBWShOHHiCATgHK1dvXo2mpIKOJsEDQ1o4ACQ57nnc4pob+cOrHDvR5u9uwi5dOpNJBkXFbKpKnYhicxLsmP4iiWi2CVKbB5ChPopBGFMThX2N2G41aPe+5u89mu3NUaVdj1Gp0oVqoRA1DRDiOBARHfbSfTdcOSCfS74Awed9wWanZNfp8hpDjUmmSmloX8lQLSgQfZoI/ca1oXw73ipAwPq3fz8/wdBzoOO00kFca2NgD3DBIHX/2lmVzo9hPClj+NmcEo7bNP/wDems/wvSNdfuXvC1UqK/EsijV6zaoQDHqMGuzJRbWDkczcpx1CknsRgHGcEHrpze6KX9ee2HCReF87fXLNoNepcqkriT4bnI43zVGOhQ9RSpKlJKSCCCQQQdEHbkp+fb1LnSXOd6RCYdcVjHMpSASftnUsHEdChXwxyDa5oI+y5IcP+xtMuPjBqXDHxA0lFfj29BmiS3HnSYiX1pSy4w+FsOIWApp0K5ebpz4OcaOA+5mcEpOTs0//AN6az/C9R1NjsR/dbYSmAAX9t/FdwMZX4q0/T0SnRy6W+R0hyShqOggo2GOJoAyT080LjnuZnBdyn3ttRNir8ltXRVyU+0c0kj7mhp364aqRwRS2N36AzNvPb1+QIs6DVnErlUl5xR8IhwJSHWCSEdQFpPLkr5iUklwD7kX3uDSN34t8XPOrf1M7oVujUtyY4XHGISC2pDPOepSkrVy5JwOnYADd90kofw/wY7iRBJ8Ax48ScF8nPkx5bL3LjIxzeHy58s5we2uMkcw5BXaugp6yMskYD+yZnDfw323vdaNI3z3qg/Cse42UVKg2wHFIpsGCsZZU62kgSHFoIUQvKBkDlJHMZ7HCvwxAY/idNsifsjaUAq+34WdOLZz3h+hNZvwWUe9PgGD4HJ8nk8BGMezGhZ4lLxmbGcaNgb9bm3JU6TtMxacyiPS2YUmVGi1Fx0q5XUx0LUC6PBxlOMs99JJLjkomKJkLAxgwAnxunwk21aVNn7kcOzC7LumlNKmpp0B1SaZUktpyWFxifDaKgCAtsJwogqCh005trN4bbvzbOkX3V6xFhtS46FqLroTg4GfMaaTvulnBNUYz0WNvI66p5tSEgWvWcHIx/wAk1zP2pbuaLY0WkVatVBbKUBSY/jKCW0+vGdLji7R2FE3m4e4whzTySuqdd4k9jrWbcXNvyK6pnqG218x6eSfPUaV/jl2PlRH1R40ifOR6EVp2MPjMeWfV9GgJXbVGM4uuRkrWepLvpkn5zpTTDp4UlfheknoDjqPm1Kw04aFnlZf3S5GFJ918QtXvt9t+v7aUhiCgqCA0nC+X5wMdvbpnS6nacw89Lt9UVxfrVnH3dJIfWUhgrUUjt6XbVGfRbWV9cevUhGwNCqVXP2uThef5Q5gdNWqAHZONeKyTkozq9Cc9+ungQOiBaDlaxaOik4CT/LleI/5ri/jlaGVQGib4DQBd14kDr8Fxvxx0xVkdiSVY9Lg/Eo/unRx6wWqjbFnOPoThiqylnKfIspyB7fboN1MqaWEp6AeRV00cHGlZlUvS3rViUuqJhCJUJDrxP1yS0EgfbOhma4f6XIaR8I3JNS8Mc/hJGFY7+Wql8UionFr+q2SbRFXfXdvGTtKjdcNjHO9I5fZzDOsbqqdHZBXUmmyfJS/ydjqTpXDvaSnkPO1ipLKcFYK8ZA0ujZTb9bbXjUlTvhD0eZR/Loc6jZnhEQ+ySc8vUGpuK0o45Ha60Vj6zBz8/Qa0HrkZfe8OnsOvoHYobV1+3jRKs7bbeRzlNsQiU9/Q/wBmlCNbdChOckSiRWm0eSUDr9ONNv1Hkd0qfovZBCAC8Ic4dKvipQFzqfasx5oIyDygHP0nVzFn7qy5TEJNtpjqWjPiPHlGPb366KRKg1F97NJ8NP2Ke32tYnFuv+grmB9fnqPlv8h6FWel9lNHGQXhB9vrtJuFQtvp9TrdUp5jNJ5lIZXkk+rXcGifzFgf3K1+ANcoeKhPh7N1MZz6PXPXXV6ifzFgf3K1+ANSNuq3VkZe4+Kg9R2OCw1DaenGARlIcna+w5m4sTdqXbrL12wKcukxaktxwrZirVzLbSjm5Bk91BPMe2cdNRzxY1/iJoW19Xd2Csyi1iYuItMmQ/UVJmxWj0W5Gilrw31pQVEBTyeoGEL+SY43AqFRhe6PbZw4dSksRqhZFTTLjtulLcgIcyjnSDhXKVEjPbJxotSAoFKhkEYI1IKvjjlAN7kgimt2LuCmk496/DUUox5/pVGiQ41v2JG7v70Kl+JVqEPc4GGolz8REKOgIZi7m1JhpIGAlCXFpA+gAam/jW/Ykbu/vRqX4lWktGBhOSuDpC4DGU/tpv6FtofuHB/EI0BvupldftndnaOvsoKhDpVbUsD7Hni50eW039C20P3Dg/iEaAz3UygVG8N4tlLHo4V7+uVqoUhhaWi54an5ERHiFI6kJBKj26JPUaYrIu3gdF5jCIts/u1Uyb/ic+inz3Oaw12vw6xLvnMeHUb/AJ79yPnmKuZpwhEfGew8Bts4HTJPr0pe6BbhCyOG2uUeK6gVK9XG7YhoKykrEnIeKSPNLAdV/e6nu0rapdm2tSLSokRqLT6NBYgRWGkBCG2mkBCUpSOgAAGANc8vdDd2aLVOImytrahVkR6daNOXXJoWpPhLlyCUNA9yFobbX7MPDv5NVb/c6NxjHyt49OE7QxG417GPPzO59clMLYjb2PfHEXtftkhll2m2sg3PU2lKKfQihJaIwOp98Lj9D0xnv2PWDQKe5p22i4qjuPve4hxTVQnNW/TFrbwksR0+I4ttRHpBS3QkkHGWsdwdFTxBbmxNnNl7w3IlraCqLSnno6HHA2HZJTysthR7FTikJHtI0Hp+jNBb2Mf8x7x+55Reo6wV1ykcz5R3R9hwudF17qR7s90koW6L0lHwRQrsj2TTXgwvJCUORVJI7nMqQ8AoAJwQe3U9VX0eIy439kkp+2NcRKFMpVsW/YFfn1xl6TTbnptYqEt+UCrmTLbdcdccUc56ElRPrJ128ZcDrSHUnotIUPpGlWesfWsle4Y75A+3gk3uhbQPijb4saT9/FMHYCii3tmrTpATy+BT05HXupRV5/PpyVtxi4bIqK4qkrZqFMfDZHUELbUB9/WeMw1bdseDlKG6dEUc9gAhJP5NR1wv3cNyOGuxbrwvNXoDK1pV8oKKSCD7emphQic2ydFZtzZ2x6BGYQy1T7ep8ZDaEhKUJTHQAAABgDHbA1z+90AuB+scdOydn+GUxqNKoEtbgczzKlVcJKOXHTAjpOc9ebsMdelNFhCm0eDTgABFjNMgAYxypA7eXbXKbi3rwuL3QOD72S4hduXJaFJWtQAyoSGZGU4PUfpkDJwcg+WCR6l21g+4/lP07O0cQPAE/wBl1m0Ju1pP8cS3kHl9R1C/Cc0WWhN2tP8A+IlvGP8AodQ/w3NPphE9dP8AOxV/7gkfi1aBj3GUp/icbt5QR/Lq/wA2fX8Hws6Oa61JTa9YUpQSBAkEknAHxatAz7jO4HeHS71BJH8uz47f83wdcPzBLHylGtuJtvY+7NqSLH3Ft2PXKDLeYfkQJClhp1TLqXW+YJIKgFtpPKehxgggka3Lkqk22bdkT6FaVRr78Nn4il0xyM289yjohBkOtNDtj0ljQ3e6fzp9L4K74qdKnSIcyLLorrEiO6pt1pYqkXCkqSQUkesaJe2HnZFtUl99xTjjkFha1q7qUW0kk/TpSQubXDhf90bs+6S1O/7yoUu3KkukVCmJt+Xgv0tmOlpCW1qCRzKUeZwnqPjPRJSEnXTjQNPU2FTPdZmFQobDCqlt/wC/pKmk4Lz3MWudfrVyNITn1JSPLRy6S3PilvxkY8kGvubAxB39699468fuM6kzjzYVJ4Sdx46cczlK5Rn1ladRn7mwcwd/ev8A54q9+CzqTePF4xuEzcV8d26Zzf8AxE674LgA3AFQpwEcUtKpNk25w7bxSGqDcNHjNQbenyFhESrwx6LLSFnAQ+gYR4Z+WAlSSSVJSbVbodFuWky6DcVJh1OmT2lMSocxlLzL7ahhSFoUCFAjyI1zUtD3OK7d/wDaOz75ncRrFOhXNQYNVbpyrO98e9UvsJc8LxPfqefl58c3KnOM4HbUv7W35ulwnb4WHwnbqbovbq0q94bzlHrkmme8ZlIcaSrlYcJedMhpQQcKUedKjjJTgJRGX7fzOqIq204kPuxJb9Qoo4sPc9htZHqO8PDhRzNpMYql1e0XMuKYZHVbsFR9IhPVRZJJxnkPRKCN9CuSVNp7dQjWbOcjuoCgppHMnHs667fPNNvsrYdSFIcSUKB8wRgjXKTaViLS63fdpRGGm4FvXXVadCaSnCW2WpbqEIHqASkADTVXWuoo+0HRE2XT9LfaowSt5xlRS7cMZHR6iTIihjq60c/l15mrUhKgZMlTYPUlXogDRMu0+lyTmRS47x/sjWsC7VtqQnkXb0VSfUWgR97Ua3UpByFK1PsmpXk7Ah0RUrdCPFTVUK1jXVKe6MMy2jn1LH5dEC9txZDyfC+puK15fFgJ6/RpDqOxm3s1vkEWRFX6216KZqYkqFn9jYcMtUOtOoHY83furOs6Cn/jdSXTtgbMgyvFl1WetrybK8/b6apUOH22pzvPS6/NYT3wVefq0ZFqRo6qvVHsinid+WFGbjjaOhcTzfSR97RO8BZ/ltvH+tpcXP8AjlaiMcOs9aVopt7L5k9grt9v/bqcOCewrnsm77war7yHmXqZFQ06hJypQeVkfa0Q6+MqR2TfFBx+zurs0wq5Bw1S7xEkfBlFH/8AkPq/0U6g0rbznCs+vT64pN27NoE2nUKs1eHCVFeX4inpTSVgqQCCWyrxCnoRz8vJnA5skDUHNbzbYyEOOM3vSlJaR4ij74T0T6++qZeI5HVBIBwvo7RtVSMtrWyOAOT1IT1Wo5zqoWFdFdRnHXTOpF9PXgpTm3VGTc8ZEhMR19ipw46Q+pClpaR47qC4vkQpWEBRASScY1rQ95NvnZDcCXdFJYmOqSlLTdRYkoUVAEcrrK1Nr7j5Kjg5BwQQI00dQGh5YcFWOO8WuWUwskaXDqMhPrl/re+rwM9T103KxuJZNty2INduWDEfkjLSHngkqHrGtBrePbJCJSzetKKYpw4ffSen29djpZ3jhqKNbSRHDngEfUJ5FbfqVr2UZzz9dNOjbsbcV+QYdKvGlSHeXnKUSUkgevWWo7lbd0xOJNyR8+pHpH8miYLVUP4wue/RSDdG4EfRMfioKVbP1VKMk8uurtE/mNA/uVr8Aa5J7l7lWhdVAfoDdImTo8xBT4racJHzddJsri147lPBqh73vRooAS0mRbdHHKkdhn3odWq1UEtPGWbfFZjrG2VV0qmTU7cgDC6m1HZKx6tvLS99ai3Neuai0lyjwMv4jsMuKKnFBsDqtWQMkkAAYA65fEuUxBivTZTqWmWG1OOLUcBKUjJJPkMDXHxPFH7oSRk8Q0YH1C26Of8A7TSZdW6HFbutQZNp7r7/ANSn0SYnklQoMKJBTIQehQ4YzTZWgjoUElJHcHUy2hqHdGqox6ZuL3YLMfuiC9zo3atxnfjdu2JlUiMo3Hrcu57bKwpCpgMl9TqAVdM+EtpaUYCsBw9QDynTvHtxG3f2quza6ZVHKazdNJk0pcxtsOKjh1BTzhJICiM5xkZ1xnG31Oix4Zo1RnQqnTlpdhVCNIU1JYcT8lba0EKQoeRBB1NVA45uNWxqU1RxUbKvEM5CJtfpTvvopz0ClRXmUqwOmSnJx1JPXSjbaho4GUTctM1UD8wDcMD7rqXa9Cate2qVbTD6n26VCZhIdWMFYbQEhRHkTjOhAvK5LL3d90qsGy40pUp/ai2KpVJCmiC0J7/hIDKvWUNrSs+oqR16EaHG5+ODjUv2ivUN6dZtnNSMJcnW7TXkywjzSlcl94IyOnMlIUPIg9dRTZK9xNpa+u+dq70fo11vsPMSKq7GYmuvpeWlbpWJKHEqUpaQSojmz59Tp2O01MjSduEPBpuvlY55bjHQHxXbfQ/7g8BPChune1V3Fvza52qXDW3EvT5puGqMl5SUJQn0GpKUJAShIASkDA1z+/io+PjP7IlP/dmjfwTVo4p+PYLwviLQR+9ij/wTSTaqrxYmxp65A8RldQNhdr7L2e22iWHt/STTKHCmz3I8YvuPFvxJTqyOd1Slq6nupRONKO7Wz+3e+dmv7fbo0Fys2/KeafehpnSIgcW2oLQSuO4hZAUAcc2MgdNcqRxRcdMBgNReIdLTeVK5fqZo56qJUT1ieZJ1eOKfj4W34rXEaytPmPqao2R//E1z4XVeDV46duWf9NO73TLhN2J4ftjLer2zNkP0Gp1S6WaZJdVW6hLC4xhynFI5JL7iBlbTZyAD6OM4Jz07sapprVlUGrpJImU2M+CRj5TaT+XXHDcG/OIvfahRbY3x3URc9Jp81NSjRTSIEQNyUtuNhfNHYbUfQdcGCSOucZAwtUHf3jOsqgUuzLH35TTqFQobNOpsQ29SnfAjMoCG0c7kZS1YSkDKiScdSTpfweoa3cG9U8/T1xdG0luT5ZXU7iIut2xthtwrxjsB92jWzUZjbRXyeItEdZSnmwcZIAzg/MdQN7ldcBq3B7btIemmRJt+o1GnPBTnOpoe+FutoPXpht1GB5J5cdMaC2vb7cYV92/UbM3D3z+FbfrMZcOoQ00ClseOysYUjnajJWnI80qB0kbf35xCbJUiZb+xe6f1L0uoyzUJcY0mBLDkktobK+aQy4oeg2gYBA6du+lC0VJaTt58lxumq8xFxbznou0uuH/ERuRV1cU+49925SEVONQ72YkjBU2px2nKabU3kgkenHUnmwR5jIxp/scU3HmXE+LxFJKc9cWzR/4JplwqfKW/VKnXJgnVKuTH6hUZKm0IMiQ8suOrKUAJTzKUo4SABnoANeZY5pjtlGB1R9p0/VMlcaluGkEeq7J7e31be5llUa+7RqbU+k1qI3KjvtnuFDqkjulQOQUnBBBBGdNO3djadb+/12b8t1156XdNFp9GVTywEojiMpxRcCwcrK+dIwUjHKepz05ZbY7nb7cPs1+RsxeiGqVJcL0i36oz76pzqyD6QbJCmiScktKQVEDmzjGpN/ji3Gs4SybO2pbB6eKmlVAqHt6zSPuaQ+1VTHYDc/ZRU+n6+F+0MyPMI8uKzd2i7KbD3ZedVeb98mA7CpkZRPNLnPJKGWUgAnqojJwQlIKj0B0NPuPDTzPD/ejL7PhLbvh9BT6sU+DoSb2ujdXeu4Gbu3svZ6uyIhV7wgNtpYgwQok4aZRhIPXHOcrIABUcDWaydyuIrZyn1Ch7I7pptalVSeqpyopo8CWFyVNobK+aQw4oeg02MAgdM4yTpZs9QGbsc+SLOmqxtNvx3ien0R5e6mHHA9f5xnD9H/8A9pF0Tdp9LWowP9T4/wCLTrjjuDuxxWbxWZUNut295xXbaqhZVLgih02N4padQ638YzHQ4MLbQeihnGDkZGnAOKLjoY5IlM4gy3GZSG2kG2aOeVIGAMmJ6tINqqgM7UJ+H6/aDs/uioq5H8dmpKfP9DHP0eO7o29cV3N0OJN3clG9D+6xVuAxSvgRus/A1OHLC5yvwvB8DwT6Siebk5vbjTjRxU8eiz04jUD2G2KOP/tNJdbKlv8ASuv0/XjHc/uupG0Gylj7I0qt0qyGJYFxVyZcVSelOhx2RNkr5nFkgAAABKQAOiUgde+oX90nriYXCrX7bi1JEeq3PMgUyCzzDxJOZTa3kJSe/wAQh3OOwydBA5xR8fBGG+I9B9f8rFHx9BETTOn3JvbdF2MX3uZuEq761FQURjOA8OMk45gyygBpoHlTnkSMkAnONMPoqgA91PUWnauWVolG1viunXAzedGu3hgsWFTJaXJVsUpi3aiwT8ZHkxEBpSVp7pyEpUM90qSexGtzcvhboW5fELt3v/ULnlxJG37MhCKW3HSpuatwHkUpwnKAgqUcAHPTqMHPMGjbrbpba3iq9NqajMtirzENpqCYzaXIU9KTkJeYcyhXmArAUkKVyqTk6lxj3SXi+bWGJFtbXtoT6PjyaLPBV7fQnY+0NMmKRg74SazTtZBKRE3c3wIXUeqVOBRabKrFVltRYcJlciQ+6sIQ22kZUpSj0AAHfXKzaR5mrzrxvaGF+87nuap1eIVtlBUw/KcdQeVXUeiodD1Gt6rbib28UbSmNxd04P1PxykyLbttkwYbygFfqxUpTryTnqhbikeiCEgjOnlSaE3TKe3Cp0VLceMkJwgjAGoW7MfURdmwK46Msc9BUGrqRjjACuK1H65Wtthwa1UllbnhDm5sdyMDWw0AfkJx8+qpJSvjPIWm9o3rlZPPPnqpTnv11Zze3V6SdMlh6rrXAnIWs5HYPQjodXsANauWD4mNeSAT1664Mpe1p6rKwosnm8/XqWeHhSjXaxlSjywkY9np6iRSlfYalnh3Oa9Wv7jR+HnUhbXF1QAq1qxjfhchA8lo7iWruDBr1YkW7QKvOenzX5kOXBWwExiunqjIKi64g5S4oLyAQAD59NMG4HLspSVC/YtcoUZ2I03Sq3Un4ZFHnt0+Sw7LbdU8pDchxTxKHHVISs9FrQSATHR/4+1plbsfzmTf7X8o1dySCsNLGBvTlDnbNVu6tIpaLY+q29YFKYpfwhU4suIpqc81CeQ8FKEkMvOlx5hay2pxvmQR4ilI1oVmZes2bTDb1vXe/UW6nPdlWm0uGhuoNGlpiNt1JZkcrUcvfGJWA/nlz4fMAUkps/8AznRfnV986Won89L/AO1J/LpxoykFrWgcII6DtLvXZFvNWszTNymVvVlVScnUeHRkKqUc04xfeMhEiY82lpLnxgUpD6TkkNpWEqD5psHd9yZcL0PbzcDx5rxepTMxVNRHt0/BoiJYhqExQU0XR4pIQ0B35CrJJhN/qSP73VyP1RvXBgDGE89wncZH8k9UFO4W028u6lsSrUkWNXXFLXSHoDlWmQfDjPxULRLe50yFqSt7xFemAVLBIURpko4JN4QrnctCjqV6zVWSfv66GsfL1hXouKo93HdCkKG9T2yMxU/AJygEb4O994yQhuhUjlH1vwmx+fV6+D7fX+otL/zq1o9vrtXL0ZHc5WngD0RP4orSfBAQ3wgb5NnCqLSiPX8Ks/n1a5wfb6OnIo9L/wA6s/n0fjv6lqrenjdpvILv4mrPouf6eDrfQ/8AAtJ6/wDOrOsq+D/fQ96TST/2o1+fR8J1erSReZxxgLp1TW5xwgETwg75AYFFpQH7qs/n148H++v9Rab/AJ1Z/Po+E68rvpXxqfyC7+Ka0ccIBTwgb7nvR6Wf+02NYjwd769/gqlZ/dVn8+ug2rNK+Mz+QXPxVW/Rc95PBrvy70+AqX/nZnVkHg137iJLYo9KWT/zqyPy66F6tV+r698Yn8gu/iit+i53TuCviAfe8Rmm01A9tYa/Prbj8HO/bbfxlEpR6eVWZ/8A7a6D/W6sZ/U/73STe6jyCUNT1v09EAbXCDvse9EpR/7UZ/8A7au/iPd8P6iUz/OrX59H2zr2vfG6jPQLh1PW58EAX8R7vkO1GpX+dWfz68ng93z/AKi0r/OrP59H3qqdedeZz4BJGqq36IA1cHm+g/4FpQ/7Va/Pqh4PN9B/wNSv86s/n0fi9VV3174tOAujVFa/rhAIng6307fAlJ/zq1+fVV8HW+f9RaV/nVn8+j9TrIvTHxqoJ8El2pKz6Ln9/Ed77f1HpH+dGfz6wv8ABzv4jk8GiUleeh56syMD199H/qqu6P7TXnXSdwTbr/WHxQAp4Kd9niXFKoKCvu37+HT2Zx+U/Pq1XBhv0z0TTqHIH2QqraPuK666Bxv1un+11Y78jQ4uM+cZTZv1WfFAIzwf79K6LotKH/arP59U/iOd9Cc/AVMV5fzWYHT7ej91Rf8A8mnWXGbnPK83UFUzphAIeD3fMt+jRqWPnqrH59Yl8H2+khBZmW5Q3AOgPwqwcj7eugD36nrzXykf2mk+/vk+YBE/iataBjC52S+CPfV1KkU2BFpnX0zErLSOYf13XW7Q+FXjAtFLqKFUoTzTnpn3zVWSDjy6nXQJr9dp1sJ+V/haFfMHnloS/wAW1zeBhBXRdn+KdoobuCx7ekhPy3WqyyFK+3008qfsrunJa5qpbkeIfU3UGHB9sK0UzWqN99CyU0Uo7wTrdYXD6IY3djtw2/SiQITh9Tk1v/bqp2Q3DGD8Gx0rPce/WyBolT+q6xN/Kc1GS2unJ6IiPWNxHkhxOx24Gc+8In+Wo1T9BC/x2p0P/LEaJfVmmzZ6fKebrW5DxHohrVsluN/U6J/laNP3Zywbls+r1OTXYjTDcmOlpvlfS6SQc56eWpYXr39Oc+fS6e1wwvD25yo25asrq6ndTy42l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058" name="Picture 10" descr="https://i.imgflip.com/2ip8a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42" y="1509713"/>
            <a:ext cx="6943315" cy="479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13" name="Freeform 1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100342" y="6379599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790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</a:rPr>
              <a:t>We’ve been quite busy to date…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9" name="Freeform 8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06817" y="6393322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2058" name="Picture 10" descr="Image result for people talking 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74" y="3088873"/>
            <a:ext cx="1203396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99193763"/>
              </p:ext>
            </p:extLst>
          </p:nvPr>
        </p:nvGraphicFramePr>
        <p:xfrm>
          <a:off x="316276" y="1256828"/>
          <a:ext cx="9044848" cy="505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939715" y="2205386"/>
            <a:ext cx="3762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Agile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Procurement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7482" y="2235804"/>
            <a:ext cx="3762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Industry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Day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4462" y="4102975"/>
            <a:ext cx="3762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Open by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Default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73374" y="4163812"/>
            <a:ext cx="3762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HR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Engagement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5575" y="4565943"/>
            <a:ext cx="18470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Find us online:</a:t>
            </a:r>
          </a:p>
          <a:p>
            <a:pPr algn="ctr"/>
            <a:r>
              <a:rPr lang="en-US" sz="1600" dirty="0" err="1" smtClean="0"/>
              <a:t>HRandPayNextGen-ProGenRHetPaye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86267" y="1321565"/>
            <a:ext cx="4166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Joint partnership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Scope is flexible and </a:t>
            </a:r>
            <a:r>
              <a:rPr lang="en-US" dirty="0" smtClean="0"/>
              <a:t>adaptable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Working through a gated </a:t>
            </a:r>
            <a:br>
              <a:rPr lang="en-US" dirty="0" smtClean="0"/>
            </a:br>
            <a:r>
              <a:rPr lang="en-US" dirty="0" smtClean="0"/>
              <a:t>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Smaller/faster sprints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854633" y="1321565"/>
            <a:ext cx="3077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200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Launched </a:t>
            </a:r>
            <a:r>
              <a:rPr lang="en-US" dirty="0"/>
              <a:t>the </a:t>
            </a:r>
            <a:r>
              <a:rPr lang="en-US" dirty="0" smtClean="0"/>
              <a:t>APP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323013" y="1872368"/>
            <a:ext cx="2779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Provided </a:t>
            </a:r>
            <a:r>
              <a:rPr lang="en-US" dirty="0"/>
              <a:t>information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vendors </a:t>
            </a:r>
            <a:r>
              <a:rPr lang="en-US" dirty="0"/>
              <a:t>on the current 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 HR/Pay landscape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52699" y="4767043"/>
            <a:ext cx="219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Series of workshops </a:t>
            </a:r>
            <a:br>
              <a:rPr lang="en-US" dirty="0" smtClean="0"/>
            </a:br>
            <a:r>
              <a:rPr lang="en-US" dirty="0" smtClean="0"/>
              <a:t>that serve as an</a:t>
            </a:r>
            <a:endParaRPr lang="en-CA" dirty="0"/>
          </a:p>
        </p:txBody>
      </p:sp>
      <p:sp>
        <p:nvSpPr>
          <p:cNvPr id="39" name="TextBox 38"/>
          <p:cNvSpPr txBox="1"/>
          <p:nvPr/>
        </p:nvSpPr>
        <p:spPr>
          <a:xfrm>
            <a:off x="6323013" y="5287984"/>
            <a:ext cx="3058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engagement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users </a:t>
            </a:r>
            <a:r>
              <a:rPr lang="en-US" dirty="0"/>
              <a:t>to get early </a:t>
            </a:r>
            <a:r>
              <a:rPr lang="en-US" dirty="0" smtClean="0"/>
              <a:t>feedback</a:t>
            </a:r>
            <a:endParaRPr lang="en-CA" dirty="0"/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7" y="5263420"/>
            <a:ext cx="783799" cy="7837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0714" y="5578167"/>
            <a:ext cx="184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Open.Canada.ca</a:t>
            </a:r>
            <a:endParaRPr lang="en-US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1"/>
          <a:stretch/>
        </p:blipFill>
        <p:spPr>
          <a:xfrm>
            <a:off x="40779" y="4128429"/>
            <a:ext cx="1135909" cy="9919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27088">
            <a:off x="673803" y="3263408"/>
            <a:ext cx="962912" cy="7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69"/>
            <a:ext cx="9144000" cy="1423151"/>
          </a:xfrm>
          <a:solidFill>
            <a:srgbClr val="005172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But there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is </a:t>
            </a:r>
            <a:r>
              <a:rPr lang="en-US" sz="4500" dirty="0" smtClean="0">
                <a:solidFill>
                  <a:srgbClr val="FFFFFF"/>
                </a:solidFill>
              </a:rPr>
              <a:t>still</a:t>
            </a:r>
            <a:r>
              <a:rPr lang="en-US" dirty="0" smtClean="0">
                <a:solidFill>
                  <a:srgbClr val="FFFFFF"/>
                </a:solidFill>
              </a:rPr>
              <a:t> a lot to do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11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17" name="Freeform 16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66451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16012376"/>
              </p:ext>
            </p:extLst>
          </p:nvPr>
        </p:nvGraphicFramePr>
        <p:xfrm>
          <a:off x="343381" y="1521699"/>
          <a:ext cx="8580699" cy="4462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1952" y="4769641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October 2018</a:t>
            </a:r>
            <a:endParaRPr lang="en-CA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6220" y="4769641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December 2018</a:t>
            </a:r>
            <a:endParaRPr lang="en-CA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0147" y="4769641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Winter 2019</a:t>
            </a:r>
            <a:endParaRPr lang="en-CA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9435" y="4769641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Spring 2019</a:t>
            </a:r>
            <a:endParaRPr lang="en-CA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96737"/>
          </a:xfrm>
          <a:solidFill>
            <a:srgbClr val="005172"/>
          </a:solidFill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rgbClr val="FFFFFF"/>
                </a:solidFill>
              </a:rPr>
              <a:t>So, are you ready for NextGen?</a:t>
            </a:r>
            <a:endParaRPr lang="en-US" sz="4500" dirty="0">
              <a:solidFill>
                <a:srgbClr val="FFFFFF"/>
              </a:solidFill>
            </a:endParaRPr>
          </a:p>
        </p:txBody>
      </p:sp>
      <p:pic>
        <p:nvPicPr>
          <p:cNvPr id="7" name="NextGen video cli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423219"/>
            <a:ext cx="804545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12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15" name="Freeform 1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16756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2243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Garamond"/>
              </a:rPr>
              <a:t>If you </a:t>
            </a:r>
            <a:r>
              <a:rPr lang="en-US" dirty="0">
                <a:solidFill>
                  <a:srgbClr val="FFFFFF"/>
                </a:solidFill>
                <a:cs typeface="Garamond"/>
              </a:rPr>
              <a:t>G</a:t>
            </a:r>
            <a:r>
              <a:rPr lang="en-US" dirty="0" smtClean="0">
                <a:solidFill>
                  <a:srgbClr val="FFFFFF"/>
                </a:solidFill>
                <a:cs typeface="Garamond"/>
              </a:rPr>
              <a:t>oogle NextGen, you might think we’re these guys ...</a:t>
            </a:r>
            <a:endParaRPr lang="en-US" dirty="0">
              <a:solidFill>
                <a:srgbClr val="FFFFFF"/>
              </a:solidFill>
              <a:cs typeface="Garamon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" y="1279683"/>
            <a:ext cx="8832936" cy="500313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</a:t>
            </a:fld>
            <a:endParaRPr lang="en-US" dirty="0"/>
          </a:p>
        </p:txBody>
      </p:sp>
      <p:sp>
        <p:nvSpPr>
          <p:cNvPr id="14" name="Freeform 1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78495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7322"/>
          </a:xfrm>
          <a:solidFill>
            <a:srgbClr val="005172"/>
          </a:solidFill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chemeClr val="bg1"/>
                </a:solidFill>
                <a:cs typeface="Garamond"/>
              </a:rPr>
              <a:t>Truth is, </a:t>
            </a:r>
            <a:r>
              <a:rPr lang="en-US" sz="4500" dirty="0" err="1" smtClean="0">
                <a:solidFill>
                  <a:schemeClr val="bg1"/>
                </a:solidFill>
                <a:cs typeface="Garamond"/>
              </a:rPr>
              <a:t>NextGen</a:t>
            </a:r>
            <a:r>
              <a:rPr lang="en-US" sz="4500" dirty="0" smtClean="0">
                <a:solidFill>
                  <a:schemeClr val="bg1"/>
                </a:solidFill>
                <a:cs typeface="Garamond"/>
              </a:rPr>
              <a:t> is made up of…</a:t>
            </a:r>
            <a:endParaRPr lang="en-US" sz="4500" dirty="0">
              <a:solidFill>
                <a:schemeClr val="bg1"/>
              </a:solidFill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745" y="1488253"/>
            <a:ext cx="4783220" cy="13763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Jacquie </a:t>
            </a:r>
            <a:r>
              <a:rPr lang="en-US" b="1" dirty="0" err="1" smtClean="0"/>
              <a:t>Manchevsky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400" dirty="0" smtClean="0"/>
              <a:t>Corporate Secretary</a:t>
            </a:r>
          </a:p>
          <a:p>
            <a:pPr marL="0" indent="0">
              <a:buNone/>
            </a:pPr>
            <a:r>
              <a:rPr lang="en-US" sz="2400" dirty="0" smtClean="0"/>
              <a:t>@</a:t>
            </a:r>
            <a:r>
              <a:rPr lang="en-US" sz="2400" dirty="0" err="1" smtClean="0"/>
              <a:t>jmanchevsky</a:t>
            </a:r>
            <a:endParaRPr lang="en-US" sz="2400" dirty="0"/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895" y="1524586"/>
            <a:ext cx="1649318" cy="1649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806" y="3812199"/>
            <a:ext cx="8545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Isabelle Leblanc | Claudia Levac | Cassandra Nagy | Amanda Bernardo | </a:t>
            </a:r>
            <a:r>
              <a:rPr lang="en-US" sz="1600" dirty="0" err="1" smtClean="0"/>
              <a:t>Kishanna</a:t>
            </a:r>
            <a:r>
              <a:rPr lang="en-US" sz="1600" dirty="0" smtClean="0"/>
              <a:t> </a:t>
            </a:r>
            <a:r>
              <a:rPr lang="en-US" sz="1600" dirty="0" err="1" smtClean="0"/>
              <a:t>Kesavan</a:t>
            </a:r>
            <a:r>
              <a:rPr lang="en-US" sz="1600" dirty="0" smtClean="0"/>
              <a:t> | Lee </a:t>
            </a:r>
            <a:r>
              <a:rPr lang="en-US" sz="1600" smtClean="0"/>
              <a:t>Traill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69874" y="2922073"/>
            <a:ext cx="4566652" cy="68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i="1" u="sng" dirty="0" smtClean="0"/>
              <a:t>... and her team</a:t>
            </a:r>
            <a:endParaRPr lang="en-US" sz="2800" i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443" y="4218549"/>
            <a:ext cx="1724526" cy="1737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699" y="4215316"/>
            <a:ext cx="1737224" cy="1737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492"/>
          <a:stretch/>
        </p:blipFill>
        <p:spPr>
          <a:xfrm>
            <a:off x="1435333" y="4218549"/>
            <a:ext cx="1560840" cy="1737752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 rot="14642496">
            <a:off x="182845" y="1091420"/>
            <a:ext cx="2381759" cy="244093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4868" y="1350047"/>
            <a:ext cx="2377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Our team manages </a:t>
            </a:r>
            <a:br>
              <a:rPr lang="en-US" sz="1600" dirty="0" smtClean="0"/>
            </a:br>
            <a:r>
              <a:rPr lang="en-US" sz="1600" dirty="0" smtClean="0"/>
              <a:t>and coordinates HR; finance and contracting; briefing materials; public relations; governance; project management; and, initiative-wide </a:t>
            </a:r>
            <a:br>
              <a:rPr lang="en-US" sz="1600" dirty="0" smtClean="0"/>
            </a:br>
            <a:r>
              <a:rPr lang="en-US" sz="1600" dirty="0" smtClean="0"/>
              <a:t>priorities.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8" y="4225659"/>
            <a:ext cx="1250465" cy="1737224"/>
          </a:xfrm>
          <a:prstGeom prst="rect">
            <a:avLst/>
          </a:prstGeom>
        </p:spPr>
      </p:pic>
      <p:pic>
        <p:nvPicPr>
          <p:cNvPr id="4098" name="Picture 2" descr="kishanna kesava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r="15305"/>
          <a:stretch/>
        </p:blipFill>
        <p:spPr bwMode="auto">
          <a:xfrm>
            <a:off x="6457923" y="4208734"/>
            <a:ext cx="1189704" cy="17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24" name="Freeform 2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88328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5122" name="Picture 2" descr="Image result for male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47" y="4103999"/>
            <a:ext cx="1996934" cy="199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3" y="1511466"/>
            <a:ext cx="4893016" cy="14879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Vernon von </a:t>
            </a:r>
            <a:r>
              <a:rPr lang="en-US" b="1" dirty="0" err="1" smtClean="0"/>
              <a:t>Finckenstein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dirty="0" smtClean="0"/>
              <a:t>Executive Director, Digital Delivery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@</a:t>
            </a:r>
            <a:r>
              <a:rPr lang="en-US" sz="2400" dirty="0" err="1" smtClean="0"/>
              <a:t>V_Von_F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692" y="1519976"/>
            <a:ext cx="1649318" cy="164931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9992"/>
          </a:xfrm>
          <a:solidFill>
            <a:srgbClr val="005172"/>
          </a:solidFill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rgbClr val="FFFFFF"/>
                </a:solidFill>
                <a:cs typeface="Garamond"/>
              </a:rPr>
              <a:t>... and these guys ...</a:t>
            </a:r>
            <a:endParaRPr lang="en-US" sz="4500" dirty="0">
              <a:solidFill>
                <a:srgbClr val="FFFFFF"/>
              </a:solidFill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795" y="3619369"/>
            <a:ext cx="8221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Anthony Sheehan | Troy MacFarlane | Marc-Antoine Raby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29" y="4118777"/>
            <a:ext cx="1678406" cy="1678406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rot="14732667">
            <a:off x="541034" y="1313828"/>
            <a:ext cx="2111268" cy="206161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1141" y="1437607"/>
            <a:ext cx="1671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Our team is responsible for delivering digital capabilities and practices.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729" y="5969138"/>
            <a:ext cx="822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… with support from PSPC staff: Kristine Ouellette, Mario Godard, Marco </a:t>
            </a:r>
            <a:r>
              <a:rPr lang="en-US" sz="1600" i="1" dirty="0" err="1" smtClean="0"/>
              <a:t>Pelchat</a:t>
            </a:r>
            <a:r>
              <a:rPr lang="en-US" sz="1600" i="1" dirty="0" smtClean="0"/>
              <a:t> </a:t>
            </a:r>
            <a:endParaRPr lang="en-US" i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232723" y="2915780"/>
            <a:ext cx="4566652" cy="68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i="1" u="sng" dirty="0" smtClean="0"/>
              <a:t>... and his team</a:t>
            </a:r>
            <a:endParaRPr lang="en-US" sz="2800" i="1" u="sng" dirty="0"/>
          </a:p>
        </p:txBody>
      </p:sp>
      <p:pic>
        <p:nvPicPr>
          <p:cNvPr id="3074" name="Picture 2" descr="Marc-Antoine Rab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80" y="4115777"/>
            <a:ext cx="1681406" cy="1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669" y="4117522"/>
            <a:ext cx="2244331" cy="1930972"/>
          </a:xfrm>
          <a:prstGeom prst="rect">
            <a:avLst/>
          </a:prstGeom>
        </p:spPr>
      </p:pic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22" name="Freeform 2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26695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95" y="4109912"/>
            <a:ext cx="1742402" cy="17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8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3" y="1511466"/>
            <a:ext cx="4475747" cy="14879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Dominic </a:t>
            </a:r>
            <a:r>
              <a:rPr lang="en-US" b="1" dirty="0" err="1" smtClean="0"/>
              <a:t>Rochon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dirty="0" smtClean="0"/>
              <a:t>ADM, Human Resources</a:t>
            </a:r>
          </a:p>
          <a:p>
            <a:pPr marL="0" indent="0">
              <a:buNone/>
            </a:pPr>
            <a:r>
              <a:rPr lang="en-US" sz="2800" dirty="0" smtClean="0"/>
              <a:t>@</a:t>
            </a:r>
            <a:r>
              <a:rPr lang="en-US" sz="2800" dirty="0" err="1" smtClean="0"/>
              <a:t>Dominic_Rochon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5010" y="2976519"/>
            <a:ext cx="4716379" cy="68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u="sng" dirty="0" smtClean="0"/>
              <a:t>... and his team</a:t>
            </a:r>
            <a:endParaRPr lang="en-US" i="1" u="sng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9992"/>
          </a:xfrm>
          <a:solidFill>
            <a:srgbClr val="005172"/>
          </a:solidFill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rgbClr val="FFFFFF"/>
                </a:solidFill>
                <a:cs typeface="Garamond"/>
              </a:rPr>
              <a:t>... and OCHRO, the business owner</a:t>
            </a:r>
            <a:endParaRPr lang="en-US" sz="4500" dirty="0">
              <a:solidFill>
                <a:srgbClr val="FFFFFF"/>
              </a:solidFill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63947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Fiona Long | </a:t>
            </a:r>
            <a:r>
              <a:rPr lang="en-US" sz="2000" dirty="0" err="1" smtClean="0"/>
              <a:t>Karyn</a:t>
            </a:r>
            <a:r>
              <a:rPr lang="en-US" sz="2000" dirty="0" smtClean="0"/>
              <a:t> Kant | Andrew Cunningham | Amanda Stringer </a:t>
            </a:r>
          </a:p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70" t="8388" r="7460"/>
          <a:stretch/>
        </p:blipFill>
        <p:spPr>
          <a:xfrm>
            <a:off x="2356610" y="1571121"/>
            <a:ext cx="1711211" cy="1788157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rot="15189571">
            <a:off x="307679" y="1135616"/>
            <a:ext cx="2253461" cy="242239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7000" y="1301893"/>
            <a:ext cx="22103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Our team is responsible for putting the user at the </a:t>
            </a:r>
            <a:r>
              <a:rPr lang="en-US" sz="2000" dirty="0" err="1" smtClean="0"/>
              <a:t>centre</a:t>
            </a:r>
            <a:r>
              <a:rPr lang="en-US" sz="2000" dirty="0" smtClean="0"/>
              <a:t> of the HR transformation.</a:t>
            </a:r>
            <a:endParaRPr lang="en-US" sz="1600" dirty="0"/>
          </a:p>
        </p:txBody>
      </p:sp>
      <p:pic>
        <p:nvPicPr>
          <p:cNvPr id="5122" name="Picture 2" descr="Fiona 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90" y="4227309"/>
            <a:ext cx="1598315" cy="15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22" name="Freeform 2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56513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6146" name="Picture 2" descr="Image result for mal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38" y="4266824"/>
            <a:ext cx="1486473" cy="14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femal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08" y="4272962"/>
            <a:ext cx="1552662" cy="15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femal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81" y="4227309"/>
            <a:ext cx="1561769" cy="15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3474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  <a:cs typeface="Garamond"/>
              </a:rPr>
              <a:t>We may not be on Netflix ... </a:t>
            </a:r>
            <a:br>
              <a:rPr lang="en-US" sz="4500" dirty="0" smtClean="0">
                <a:solidFill>
                  <a:srgbClr val="FFFFFF"/>
                </a:solidFill>
                <a:cs typeface="Garamond"/>
              </a:rPr>
            </a:br>
            <a:r>
              <a:rPr lang="en-US" sz="4500" dirty="0" smtClean="0">
                <a:solidFill>
                  <a:srgbClr val="FFFFFF"/>
                </a:solidFill>
                <a:cs typeface="Garamond"/>
              </a:rPr>
              <a:t>but some say we are just as cool!</a:t>
            </a:r>
            <a:endParaRPr lang="en-US" sz="4500" dirty="0">
              <a:solidFill>
                <a:srgbClr val="FFFFFF"/>
              </a:solidFill>
              <a:cs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8963"/>
            <a:ext cx="9144000" cy="4888562"/>
          </a:xfrm>
          <a:prstGeom prst="rect">
            <a:avLst/>
          </a:prstGeom>
        </p:spPr>
      </p:pic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11" name="Freeform 10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6878" y="6378805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3474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  <a:cs typeface="Garamond"/>
              </a:rPr>
              <a:t>A lot of people like to ask us about Phoenix...</a:t>
            </a:r>
            <a:endParaRPr lang="en-US" sz="4500" dirty="0">
              <a:solidFill>
                <a:srgbClr val="FFFFFF"/>
              </a:solidFill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49" y="1518020"/>
            <a:ext cx="6857879" cy="47583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 you believe Phoenix can be stabilized?</a:t>
            </a:r>
          </a:p>
          <a:p>
            <a:r>
              <a:rPr lang="en-CA" sz="2800" dirty="0"/>
              <a:t>What are the main lessons learned from Phoenix that you </a:t>
            </a:r>
            <a:r>
              <a:rPr lang="en-CA" sz="2800" dirty="0" smtClean="0"/>
              <a:t>can </a:t>
            </a:r>
            <a:r>
              <a:rPr lang="en-CA" sz="2800" dirty="0"/>
              <a:t>apply to </a:t>
            </a:r>
            <a:r>
              <a:rPr lang="en-CA" sz="2800" dirty="0" err="1"/>
              <a:t>NextGen</a:t>
            </a:r>
            <a:r>
              <a:rPr lang="en-CA" sz="2800" dirty="0"/>
              <a:t>?</a:t>
            </a:r>
          </a:p>
          <a:p>
            <a:pPr lvl="0"/>
            <a:r>
              <a:rPr lang="en-CA" sz="2800" dirty="0"/>
              <a:t>Would you agree that the </a:t>
            </a:r>
            <a:r>
              <a:rPr lang="en-CA" sz="2800" dirty="0" smtClean="0"/>
              <a:t>problem with Phoenix is </a:t>
            </a:r>
            <a:r>
              <a:rPr lang="en-CA" sz="2800" dirty="0"/>
              <a:t>not technology but the business processes and complex pay rules</a:t>
            </a:r>
            <a:r>
              <a:rPr lang="en-CA" sz="2800" dirty="0" smtClean="0"/>
              <a:t>?</a:t>
            </a:r>
          </a:p>
          <a:p>
            <a:r>
              <a:rPr lang="en-CA" sz="2800" dirty="0"/>
              <a:t>Some tend to stay away from Phoenix, how do you plan on attracting and retaining top talent to </a:t>
            </a:r>
            <a:r>
              <a:rPr lang="en-CA" sz="2800" dirty="0" err="1"/>
              <a:t>NextGen</a:t>
            </a:r>
            <a:r>
              <a:rPr lang="en-CA" sz="2800" dirty="0"/>
              <a:t> and holding them accountable to make this a success?</a:t>
            </a:r>
          </a:p>
          <a:p>
            <a:pPr lvl="0"/>
            <a:endParaRPr lang="en-CA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13828" y="6340816"/>
            <a:ext cx="5448659" cy="460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Questions extracted from Industry Day</a:t>
            </a:r>
            <a:endParaRPr lang="en-CA" sz="1800" i="1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11" name="Freeform 10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6878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1026" name="Picture 2" descr="Image result for person asking ques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039"/>
            <a:ext cx="19240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2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57218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  <a:cs typeface="Garamond"/>
              </a:rPr>
              <a:t>… but our work is focused on the future not the past</a:t>
            </a:r>
            <a:endParaRPr lang="en-US" sz="4500" dirty="0">
              <a:solidFill>
                <a:srgbClr val="FFFFFF"/>
              </a:solidFill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06" y="1257218"/>
            <a:ext cx="8662736" cy="4868946"/>
          </a:xfrm>
        </p:spPr>
        <p:txBody>
          <a:bodyPr>
            <a:normAutofit/>
          </a:bodyPr>
          <a:lstStyle/>
          <a:p>
            <a:r>
              <a:rPr lang="en-US" sz="2600" dirty="0"/>
              <a:t>A plan was approved to establish a dedicated </a:t>
            </a:r>
            <a:r>
              <a:rPr lang="en-US" sz="2600" dirty="0" smtClean="0"/>
              <a:t>team to </a:t>
            </a:r>
            <a:r>
              <a:rPr lang="en-US" sz="2600" dirty="0"/>
              <a:t>put forward options on </a:t>
            </a:r>
            <a:r>
              <a:rPr lang="en-US" sz="2600" dirty="0" smtClean="0"/>
              <a:t>managing the future HR and Pay in the public service.</a:t>
            </a:r>
          </a:p>
          <a:p>
            <a:endParaRPr lang="en-US" sz="600" dirty="0" smtClean="0"/>
          </a:p>
          <a:p>
            <a:r>
              <a:rPr lang="en-US" sz="2600" dirty="0" smtClean="0"/>
              <a:t>The NextGen team is currently working on the discovery and analysis phase of this initiative to better understand the problem, the users and the context, which will help to set a vision and identify options.</a:t>
            </a:r>
          </a:p>
          <a:p>
            <a:endParaRPr lang="en-US" sz="2600" dirty="0" smtClean="0"/>
          </a:p>
          <a:p>
            <a:endParaRPr lang="en-US" sz="26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566033" y="4400191"/>
            <a:ext cx="7911463" cy="576292"/>
          </a:xfrm>
          <a:prstGeom prst="rect">
            <a:avLst/>
          </a:prstGeom>
          <a:solidFill>
            <a:srgbClr val="005172"/>
          </a:solidFill>
          <a:ln w="190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Our Goals</a:t>
            </a:r>
            <a:endParaRPr 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1746" y="5074259"/>
            <a:ext cx="7915275" cy="1091045"/>
            <a:chOff x="619125" y="2133600"/>
            <a:chExt cx="7915275" cy="1091045"/>
          </a:xfrm>
        </p:grpSpPr>
        <p:sp>
          <p:nvSpPr>
            <p:cNvPr id="9" name="Rectangle 8"/>
            <p:cNvSpPr/>
            <p:nvPr>
              <p:custDataLst>
                <p:tags r:id="rId3"/>
              </p:custDataLst>
            </p:nvPr>
          </p:nvSpPr>
          <p:spPr>
            <a:xfrm>
              <a:off x="619125" y="2133600"/>
              <a:ext cx="2571750" cy="1091045"/>
            </a:xfrm>
            <a:prstGeom prst="rect">
              <a:avLst/>
            </a:prstGeom>
            <a:noFill/>
            <a:ln w="19050">
              <a:solidFill>
                <a:srgbClr val="0051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>
              <p:custDataLst>
                <p:tags r:id="rId4"/>
              </p:custDataLst>
            </p:nvPr>
          </p:nvSpPr>
          <p:spPr>
            <a:xfrm>
              <a:off x="3286125" y="2133600"/>
              <a:ext cx="2571750" cy="1091045"/>
            </a:xfrm>
            <a:prstGeom prst="rect">
              <a:avLst/>
            </a:prstGeom>
            <a:noFill/>
            <a:ln w="19050">
              <a:solidFill>
                <a:srgbClr val="0051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>
              <p:custDataLst>
                <p:tags r:id="rId5"/>
              </p:custDataLst>
            </p:nvPr>
          </p:nvSpPr>
          <p:spPr>
            <a:xfrm>
              <a:off x="5953125" y="2133600"/>
              <a:ext cx="2571750" cy="1091045"/>
            </a:xfrm>
            <a:prstGeom prst="rect">
              <a:avLst/>
            </a:prstGeom>
            <a:noFill/>
            <a:ln w="19050">
              <a:solidFill>
                <a:srgbClr val="0051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>
              <p:custDataLst>
                <p:tags r:id="rId6"/>
              </p:custDataLst>
            </p:nvPr>
          </p:nvSpPr>
          <p:spPr>
            <a:xfrm>
              <a:off x="762000" y="2318872"/>
              <a:ext cx="731520" cy="731520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>
              <p:custDataLst>
                <p:tags r:id="rId7"/>
              </p:custDataLst>
            </p:nvPr>
          </p:nvSpPr>
          <p:spPr>
            <a:xfrm>
              <a:off x="3429000" y="2308808"/>
              <a:ext cx="731520" cy="731520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>
              <p:custDataLst>
                <p:tags r:id="rId8"/>
              </p:custDataLst>
            </p:nvPr>
          </p:nvSpPr>
          <p:spPr>
            <a:xfrm>
              <a:off x="6096000" y="2318872"/>
              <a:ext cx="731520" cy="731520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1487069" y="2173661"/>
              <a:ext cx="1710258" cy="2699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 smtClean="0">
                  <a:latin typeface="+mn-lt"/>
                </a:rPr>
                <a:t>Pay our People </a:t>
              </a:r>
              <a:r>
                <a:rPr lang="en-US" sz="1600" dirty="0" smtClean="0">
                  <a:latin typeface="+mn-lt"/>
                </a:rPr>
                <a:t>accurately and on time</a:t>
              </a:r>
              <a:endParaRPr lang="en-US" sz="1600" b="1" dirty="0" smtClean="0">
                <a:latin typeface="+mn-lt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154069" y="2173841"/>
              <a:ext cx="1710258" cy="2699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 smtClean="0">
                  <a:latin typeface="+mn-lt"/>
                </a:rPr>
                <a:t>Establish</a:t>
              </a:r>
              <a:r>
                <a:rPr lang="en-US" sz="1600" b="1" dirty="0" smtClean="0">
                  <a:latin typeface="+mn-lt"/>
                </a:rPr>
                <a:t> </a:t>
              </a:r>
              <a:r>
                <a:rPr lang="en-US" sz="1600" dirty="0" smtClean="0">
                  <a:latin typeface="+mn-lt"/>
                </a:rPr>
                <a:t>digital</a:t>
              </a:r>
              <a:r>
                <a:rPr lang="en-US" sz="1600" b="1" dirty="0" smtClean="0">
                  <a:latin typeface="+mn-lt"/>
                </a:rPr>
                <a:t> enterprise-wide </a:t>
              </a:r>
              <a:r>
                <a:rPr lang="en-US" sz="1600" dirty="0" smtClean="0">
                  <a:latin typeface="+mn-lt"/>
                </a:rPr>
                <a:t>services for HR and Pay</a:t>
              </a: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6824142" y="2173935"/>
              <a:ext cx="1710258" cy="2699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 smtClean="0">
                  <a:latin typeface="+mn-lt"/>
                </a:rPr>
                <a:t>Identify user-focused</a:t>
              </a:r>
              <a:r>
                <a:rPr lang="en-US" sz="1600" u="sng" dirty="0" smtClean="0">
                  <a:latin typeface="+mn-lt"/>
                </a:rPr>
                <a:t>  </a:t>
              </a:r>
              <a:r>
                <a:rPr lang="en-US" sz="1600" dirty="0" smtClean="0">
                  <a:latin typeface="+mn-lt"/>
                </a:rPr>
                <a:t>alternative HR and Pay </a:t>
              </a:r>
              <a:r>
                <a:rPr lang="en-US" sz="1600" b="1" dirty="0" smtClean="0">
                  <a:latin typeface="+mn-lt"/>
                </a:rPr>
                <a:t>options</a:t>
              </a: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3603864" y="2391366"/>
              <a:ext cx="355152" cy="575511"/>
            </a:xfrm>
            <a:custGeom>
              <a:avLst/>
              <a:gdLst>
                <a:gd name="T0" fmla="*/ 75 w 125"/>
                <a:gd name="T1" fmla="*/ 205 h 205"/>
                <a:gd name="T2" fmla="*/ 46 w 125"/>
                <a:gd name="T3" fmla="*/ 200 h 205"/>
                <a:gd name="T4" fmla="*/ 51 w 125"/>
                <a:gd name="T5" fmla="*/ 196 h 205"/>
                <a:gd name="T6" fmla="*/ 79 w 125"/>
                <a:gd name="T7" fmla="*/ 200 h 205"/>
                <a:gd name="T8" fmla="*/ 81 w 125"/>
                <a:gd name="T9" fmla="*/ 200 h 205"/>
                <a:gd name="T10" fmla="*/ 87 w 125"/>
                <a:gd name="T11" fmla="*/ 193 h 205"/>
                <a:gd name="T12" fmla="*/ 39 w 125"/>
                <a:gd name="T13" fmla="*/ 193 h 205"/>
                <a:gd name="T14" fmla="*/ 89 w 125"/>
                <a:gd name="T15" fmla="*/ 171 h 205"/>
                <a:gd name="T16" fmla="*/ 39 w 125"/>
                <a:gd name="T17" fmla="*/ 169 h 205"/>
                <a:gd name="T18" fmla="*/ 37 w 125"/>
                <a:gd name="T19" fmla="*/ 171 h 205"/>
                <a:gd name="T20" fmla="*/ 87 w 125"/>
                <a:gd name="T21" fmla="*/ 174 h 205"/>
                <a:gd name="T22" fmla="*/ 89 w 125"/>
                <a:gd name="T23" fmla="*/ 178 h 205"/>
                <a:gd name="T24" fmla="*/ 39 w 125"/>
                <a:gd name="T25" fmla="*/ 176 h 205"/>
                <a:gd name="T26" fmla="*/ 37 w 125"/>
                <a:gd name="T27" fmla="*/ 178 h 205"/>
                <a:gd name="T28" fmla="*/ 87 w 125"/>
                <a:gd name="T29" fmla="*/ 181 h 205"/>
                <a:gd name="T30" fmla="*/ 89 w 125"/>
                <a:gd name="T31" fmla="*/ 186 h 205"/>
                <a:gd name="T32" fmla="*/ 39 w 125"/>
                <a:gd name="T33" fmla="*/ 183 h 205"/>
                <a:gd name="T34" fmla="*/ 37 w 125"/>
                <a:gd name="T35" fmla="*/ 186 h 205"/>
                <a:gd name="T36" fmla="*/ 87 w 125"/>
                <a:gd name="T37" fmla="*/ 188 h 205"/>
                <a:gd name="T38" fmla="*/ 89 w 125"/>
                <a:gd name="T39" fmla="*/ 191 h 205"/>
                <a:gd name="T40" fmla="*/ 39 w 125"/>
                <a:gd name="T41" fmla="*/ 190 h 205"/>
                <a:gd name="T42" fmla="*/ 37 w 125"/>
                <a:gd name="T43" fmla="*/ 191 h 205"/>
                <a:gd name="T44" fmla="*/ 87 w 125"/>
                <a:gd name="T45" fmla="*/ 193 h 205"/>
                <a:gd name="T46" fmla="*/ 90 w 125"/>
                <a:gd name="T47" fmla="*/ 164 h 205"/>
                <a:gd name="T48" fmla="*/ 39 w 125"/>
                <a:gd name="T49" fmla="*/ 161 h 205"/>
                <a:gd name="T50" fmla="*/ 36 w 125"/>
                <a:gd name="T51" fmla="*/ 164 h 205"/>
                <a:gd name="T52" fmla="*/ 87 w 125"/>
                <a:gd name="T53" fmla="*/ 166 h 205"/>
                <a:gd name="T54" fmla="*/ 40 w 125"/>
                <a:gd name="T55" fmla="*/ 157 h 205"/>
                <a:gd name="T56" fmla="*/ 71 w 125"/>
                <a:gd name="T57" fmla="*/ 156 h 205"/>
                <a:gd name="T58" fmla="*/ 88 w 125"/>
                <a:gd name="T59" fmla="*/ 156 h 205"/>
                <a:gd name="T60" fmla="*/ 98 w 125"/>
                <a:gd name="T61" fmla="*/ 137 h 205"/>
                <a:gd name="T62" fmla="*/ 106 w 125"/>
                <a:gd name="T63" fmla="*/ 114 h 205"/>
                <a:gd name="T64" fmla="*/ 111 w 125"/>
                <a:gd name="T65" fmla="*/ 105 h 205"/>
                <a:gd name="T66" fmla="*/ 125 w 125"/>
                <a:gd name="T67" fmla="*/ 61 h 205"/>
                <a:gd name="T68" fmla="*/ 63 w 125"/>
                <a:gd name="T69" fmla="*/ 0 h 205"/>
                <a:gd name="T70" fmla="*/ 18 w 125"/>
                <a:gd name="T71" fmla="*/ 18 h 205"/>
                <a:gd name="T72" fmla="*/ 0 w 125"/>
                <a:gd name="T73" fmla="*/ 60 h 205"/>
                <a:gd name="T74" fmla="*/ 6 w 125"/>
                <a:gd name="T75" fmla="*/ 90 h 205"/>
                <a:gd name="T76" fmla="*/ 16 w 125"/>
                <a:gd name="T77" fmla="*/ 110 h 205"/>
                <a:gd name="T78" fmla="*/ 26 w 125"/>
                <a:gd name="T79" fmla="*/ 129 h 205"/>
                <a:gd name="T80" fmla="*/ 28 w 125"/>
                <a:gd name="T81" fmla="*/ 142 h 205"/>
                <a:gd name="T82" fmla="*/ 38 w 125"/>
                <a:gd name="T83" fmla="*/ 157 h 205"/>
                <a:gd name="T84" fmla="*/ 99 w 125"/>
                <a:gd name="T85" fmla="*/ 26 h 205"/>
                <a:gd name="T86" fmla="*/ 114 w 125"/>
                <a:gd name="T87" fmla="*/ 63 h 205"/>
                <a:gd name="T88" fmla="*/ 99 w 125"/>
                <a:gd name="T89" fmla="*/ 105 h 205"/>
                <a:gd name="T90" fmla="*/ 89 w 125"/>
                <a:gd name="T91" fmla="*/ 126 h 205"/>
                <a:gd name="T92" fmla="*/ 84 w 125"/>
                <a:gd name="T93" fmla="*/ 145 h 205"/>
                <a:gd name="T94" fmla="*/ 59 w 125"/>
                <a:gd name="T95" fmla="*/ 145 h 205"/>
                <a:gd name="T96" fmla="*/ 39 w 125"/>
                <a:gd name="T97" fmla="*/ 140 h 205"/>
                <a:gd name="T98" fmla="*/ 36 w 125"/>
                <a:gd name="T99" fmla="*/ 127 h 205"/>
                <a:gd name="T100" fmla="*/ 26 w 125"/>
                <a:gd name="T101" fmla="*/ 105 h 205"/>
                <a:gd name="T102" fmla="*/ 16 w 125"/>
                <a:gd name="T103" fmla="*/ 86 h 205"/>
                <a:gd name="T104" fmla="*/ 11 w 125"/>
                <a:gd name="T105" fmla="*/ 60 h 205"/>
                <a:gd name="T106" fmla="*/ 26 w 125"/>
                <a:gd name="T107" fmla="*/ 26 h 205"/>
                <a:gd name="T108" fmla="*/ 63 w 125"/>
                <a:gd name="T109" fmla="*/ 1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5" h="205">
                  <a:moveTo>
                    <a:pt x="79" y="200"/>
                  </a:moveTo>
                  <a:cubicBezTo>
                    <a:pt x="79" y="203"/>
                    <a:pt x="77" y="205"/>
                    <a:pt x="75" y="205"/>
                  </a:cubicBezTo>
                  <a:cubicBezTo>
                    <a:pt x="51" y="205"/>
                    <a:pt x="51" y="205"/>
                    <a:pt x="51" y="205"/>
                  </a:cubicBezTo>
                  <a:cubicBezTo>
                    <a:pt x="49" y="205"/>
                    <a:pt x="46" y="203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198"/>
                    <a:pt x="49" y="196"/>
                    <a:pt x="51" y="196"/>
                  </a:cubicBezTo>
                  <a:cubicBezTo>
                    <a:pt x="75" y="196"/>
                    <a:pt x="75" y="196"/>
                    <a:pt x="75" y="196"/>
                  </a:cubicBezTo>
                  <a:cubicBezTo>
                    <a:pt x="77" y="196"/>
                    <a:pt x="79" y="198"/>
                    <a:pt x="79" y="200"/>
                  </a:cubicBezTo>
                  <a:close/>
                  <a:moveTo>
                    <a:pt x="45" y="200"/>
                  </a:moveTo>
                  <a:cubicBezTo>
                    <a:pt x="81" y="200"/>
                    <a:pt x="81" y="200"/>
                    <a:pt x="81" y="200"/>
                  </a:cubicBezTo>
                  <a:cubicBezTo>
                    <a:pt x="81" y="199"/>
                    <a:pt x="82" y="198"/>
                    <a:pt x="84" y="197"/>
                  </a:cubicBezTo>
                  <a:cubicBezTo>
                    <a:pt x="86" y="195"/>
                    <a:pt x="87" y="194"/>
                    <a:pt x="87" y="193"/>
                  </a:cubicBezTo>
                  <a:cubicBezTo>
                    <a:pt x="38" y="193"/>
                    <a:pt x="38" y="193"/>
                    <a:pt x="38" y="193"/>
                  </a:cubicBezTo>
                  <a:cubicBezTo>
                    <a:pt x="39" y="193"/>
                    <a:pt x="39" y="193"/>
                    <a:pt x="39" y="193"/>
                  </a:cubicBezTo>
                  <a:cubicBezTo>
                    <a:pt x="39" y="194"/>
                    <a:pt x="44" y="199"/>
                    <a:pt x="45" y="200"/>
                  </a:cubicBezTo>
                  <a:close/>
                  <a:moveTo>
                    <a:pt x="89" y="171"/>
                  </a:moveTo>
                  <a:cubicBezTo>
                    <a:pt x="89" y="170"/>
                    <a:pt x="88" y="169"/>
                    <a:pt x="87" y="169"/>
                  </a:cubicBezTo>
                  <a:cubicBezTo>
                    <a:pt x="39" y="169"/>
                    <a:pt x="39" y="169"/>
                    <a:pt x="39" y="169"/>
                  </a:cubicBezTo>
                  <a:cubicBezTo>
                    <a:pt x="38" y="169"/>
                    <a:pt x="37" y="170"/>
                    <a:pt x="37" y="171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37" y="172"/>
                    <a:pt x="38" y="174"/>
                    <a:pt x="39" y="174"/>
                  </a:cubicBezTo>
                  <a:cubicBezTo>
                    <a:pt x="87" y="174"/>
                    <a:pt x="87" y="174"/>
                    <a:pt x="87" y="174"/>
                  </a:cubicBezTo>
                  <a:cubicBezTo>
                    <a:pt x="88" y="174"/>
                    <a:pt x="89" y="172"/>
                    <a:pt x="89" y="171"/>
                  </a:cubicBezTo>
                  <a:close/>
                  <a:moveTo>
                    <a:pt x="89" y="178"/>
                  </a:moveTo>
                  <a:cubicBezTo>
                    <a:pt x="89" y="177"/>
                    <a:pt x="88" y="176"/>
                    <a:pt x="87" y="176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38" y="176"/>
                    <a:pt x="37" y="177"/>
                    <a:pt x="37" y="178"/>
                  </a:cubicBezTo>
                  <a:cubicBezTo>
                    <a:pt x="37" y="178"/>
                    <a:pt x="37" y="178"/>
                    <a:pt x="37" y="178"/>
                  </a:cubicBezTo>
                  <a:cubicBezTo>
                    <a:pt x="37" y="180"/>
                    <a:pt x="38" y="181"/>
                    <a:pt x="39" y="181"/>
                  </a:cubicBezTo>
                  <a:cubicBezTo>
                    <a:pt x="87" y="181"/>
                    <a:pt x="87" y="181"/>
                    <a:pt x="87" y="181"/>
                  </a:cubicBezTo>
                  <a:cubicBezTo>
                    <a:pt x="88" y="181"/>
                    <a:pt x="89" y="180"/>
                    <a:pt x="89" y="178"/>
                  </a:cubicBezTo>
                  <a:close/>
                  <a:moveTo>
                    <a:pt x="89" y="186"/>
                  </a:moveTo>
                  <a:cubicBezTo>
                    <a:pt x="89" y="184"/>
                    <a:pt x="88" y="183"/>
                    <a:pt x="87" y="18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38" y="183"/>
                    <a:pt x="37" y="184"/>
                    <a:pt x="37" y="186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7" y="187"/>
                    <a:pt x="38" y="188"/>
                    <a:pt x="39" y="188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8" y="188"/>
                    <a:pt x="89" y="187"/>
                    <a:pt x="89" y="186"/>
                  </a:cubicBezTo>
                  <a:close/>
                  <a:moveTo>
                    <a:pt x="89" y="191"/>
                  </a:moveTo>
                  <a:cubicBezTo>
                    <a:pt x="89" y="191"/>
                    <a:pt x="88" y="190"/>
                    <a:pt x="87" y="190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8" y="190"/>
                    <a:pt x="37" y="191"/>
                    <a:pt x="37" y="191"/>
                  </a:cubicBezTo>
                  <a:cubicBezTo>
                    <a:pt x="37" y="191"/>
                    <a:pt x="37" y="191"/>
                    <a:pt x="37" y="191"/>
                  </a:cubicBezTo>
                  <a:cubicBezTo>
                    <a:pt x="37" y="192"/>
                    <a:pt x="38" y="193"/>
                    <a:pt x="39" y="193"/>
                  </a:cubicBezTo>
                  <a:cubicBezTo>
                    <a:pt x="87" y="193"/>
                    <a:pt x="87" y="193"/>
                    <a:pt x="87" y="193"/>
                  </a:cubicBezTo>
                  <a:cubicBezTo>
                    <a:pt x="88" y="193"/>
                    <a:pt x="89" y="192"/>
                    <a:pt x="89" y="191"/>
                  </a:cubicBezTo>
                  <a:close/>
                  <a:moveTo>
                    <a:pt x="90" y="164"/>
                  </a:moveTo>
                  <a:cubicBezTo>
                    <a:pt x="90" y="162"/>
                    <a:pt x="89" y="161"/>
                    <a:pt x="87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37" y="161"/>
                    <a:pt x="36" y="162"/>
                    <a:pt x="36" y="164"/>
                  </a:cubicBezTo>
                  <a:cubicBezTo>
                    <a:pt x="36" y="164"/>
                    <a:pt x="36" y="164"/>
                    <a:pt x="36" y="164"/>
                  </a:cubicBezTo>
                  <a:cubicBezTo>
                    <a:pt x="36" y="165"/>
                    <a:pt x="37" y="166"/>
                    <a:pt x="39" y="166"/>
                  </a:cubicBezTo>
                  <a:cubicBezTo>
                    <a:pt x="87" y="166"/>
                    <a:pt x="87" y="166"/>
                    <a:pt x="87" y="166"/>
                  </a:cubicBezTo>
                  <a:cubicBezTo>
                    <a:pt x="89" y="166"/>
                    <a:pt x="90" y="165"/>
                    <a:pt x="90" y="164"/>
                  </a:cubicBezTo>
                  <a:close/>
                  <a:moveTo>
                    <a:pt x="40" y="157"/>
                  </a:moveTo>
                  <a:cubicBezTo>
                    <a:pt x="46" y="156"/>
                    <a:pt x="51" y="156"/>
                    <a:pt x="59" y="156"/>
                  </a:cubicBezTo>
                  <a:cubicBezTo>
                    <a:pt x="63" y="156"/>
                    <a:pt x="67" y="156"/>
                    <a:pt x="71" y="156"/>
                  </a:cubicBezTo>
                  <a:cubicBezTo>
                    <a:pt x="76" y="156"/>
                    <a:pt x="80" y="156"/>
                    <a:pt x="84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5" y="151"/>
                    <a:pt x="97" y="143"/>
                    <a:pt x="98" y="137"/>
                  </a:cubicBezTo>
                  <a:cubicBezTo>
                    <a:pt x="98" y="134"/>
                    <a:pt x="98" y="132"/>
                    <a:pt x="99" y="130"/>
                  </a:cubicBezTo>
                  <a:cubicBezTo>
                    <a:pt x="101" y="124"/>
                    <a:pt x="104" y="119"/>
                    <a:pt x="106" y="114"/>
                  </a:cubicBezTo>
                  <a:cubicBezTo>
                    <a:pt x="107" y="113"/>
                    <a:pt x="108" y="111"/>
                    <a:pt x="109" y="110"/>
                  </a:cubicBezTo>
                  <a:cubicBezTo>
                    <a:pt x="109" y="108"/>
                    <a:pt x="110" y="107"/>
                    <a:pt x="111" y="105"/>
                  </a:cubicBezTo>
                  <a:cubicBezTo>
                    <a:pt x="118" y="93"/>
                    <a:pt x="124" y="81"/>
                    <a:pt x="125" y="63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5" y="44"/>
                    <a:pt x="119" y="30"/>
                    <a:pt x="107" y="18"/>
                  </a:cubicBezTo>
                  <a:cubicBezTo>
                    <a:pt x="96" y="7"/>
                    <a:pt x="81" y="1"/>
                    <a:pt x="6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3" y="1"/>
                    <a:pt x="30" y="7"/>
                    <a:pt x="18" y="18"/>
                  </a:cubicBezTo>
                  <a:cubicBezTo>
                    <a:pt x="14" y="23"/>
                    <a:pt x="9" y="28"/>
                    <a:pt x="6" y="35"/>
                  </a:cubicBezTo>
                  <a:cubicBezTo>
                    <a:pt x="2" y="43"/>
                    <a:pt x="0" y="51"/>
                    <a:pt x="0" y="6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5"/>
                    <a:pt x="2" y="83"/>
                    <a:pt x="6" y="90"/>
                  </a:cubicBezTo>
                  <a:cubicBezTo>
                    <a:pt x="9" y="97"/>
                    <a:pt x="12" y="103"/>
                    <a:pt x="15" y="108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7" y="112"/>
                    <a:pt x="18" y="113"/>
                    <a:pt x="19" y="114"/>
                  </a:cubicBezTo>
                  <a:cubicBezTo>
                    <a:pt x="22" y="119"/>
                    <a:pt x="24" y="124"/>
                    <a:pt x="26" y="129"/>
                  </a:cubicBezTo>
                  <a:cubicBezTo>
                    <a:pt x="26" y="132"/>
                    <a:pt x="27" y="134"/>
                    <a:pt x="27" y="137"/>
                  </a:cubicBezTo>
                  <a:cubicBezTo>
                    <a:pt x="27" y="139"/>
                    <a:pt x="27" y="140"/>
                    <a:pt x="28" y="142"/>
                  </a:cubicBezTo>
                  <a:cubicBezTo>
                    <a:pt x="29" y="148"/>
                    <a:pt x="32" y="152"/>
                    <a:pt x="36" y="155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40" y="157"/>
                    <a:pt x="40" y="157"/>
                    <a:pt x="40" y="157"/>
                  </a:cubicBezTo>
                  <a:close/>
                  <a:moveTo>
                    <a:pt x="99" y="26"/>
                  </a:moveTo>
                  <a:cubicBezTo>
                    <a:pt x="109" y="36"/>
                    <a:pt x="114" y="47"/>
                    <a:pt x="114" y="61"/>
                  </a:cubicBezTo>
                  <a:cubicBezTo>
                    <a:pt x="114" y="63"/>
                    <a:pt x="114" y="63"/>
                    <a:pt x="114" y="63"/>
                  </a:cubicBezTo>
                  <a:cubicBezTo>
                    <a:pt x="114" y="78"/>
                    <a:pt x="108" y="89"/>
                    <a:pt x="102" y="100"/>
                  </a:cubicBezTo>
                  <a:cubicBezTo>
                    <a:pt x="101" y="102"/>
                    <a:pt x="100" y="103"/>
                    <a:pt x="99" y="105"/>
                  </a:cubicBezTo>
                  <a:cubicBezTo>
                    <a:pt x="98" y="106"/>
                    <a:pt x="98" y="107"/>
                    <a:pt x="97" y="109"/>
                  </a:cubicBezTo>
                  <a:cubicBezTo>
                    <a:pt x="94" y="114"/>
                    <a:pt x="91" y="120"/>
                    <a:pt x="89" y="126"/>
                  </a:cubicBezTo>
                  <a:cubicBezTo>
                    <a:pt x="88" y="129"/>
                    <a:pt x="87" y="132"/>
                    <a:pt x="87" y="135"/>
                  </a:cubicBezTo>
                  <a:cubicBezTo>
                    <a:pt x="86" y="139"/>
                    <a:pt x="85" y="143"/>
                    <a:pt x="84" y="145"/>
                  </a:cubicBezTo>
                  <a:cubicBezTo>
                    <a:pt x="80" y="145"/>
                    <a:pt x="75" y="145"/>
                    <a:pt x="71" y="145"/>
                  </a:cubicBezTo>
                  <a:cubicBezTo>
                    <a:pt x="67" y="145"/>
                    <a:pt x="63" y="145"/>
                    <a:pt x="59" y="145"/>
                  </a:cubicBezTo>
                  <a:cubicBezTo>
                    <a:pt x="52" y="145"/>
                    <a:pt x="47" y="145"/>
                    <a:pt x="42" y="146"/>
                  </a:cubicBezTo>
                  <a:cubicBezTo>
                    <a:pt x="40" y="144"/>
                    <a:pt x="39" y="142"/>
                    <a:pt x="39" y="140"/>
                  </a:cubicBezTo>
                  <a:cubicBezTo>
                    <a:pt x="38" y="139"/>
                    <a:pt x="38" y="137"/>
                    <a:pt x="38" y="136"/>
                  </a:cubicBezTo>
                  <a:cubicBezTo>
                    <a:pt x="38" y="133"/>
                    <a:pt x="37" y="130"/>
                    <a:pt x="36" y="127"/>
                  </a:cubicBezTo>
                  <a:cubicBezTo>
                    <a:pt x="35" y="120"/>
                    <a:pt x="31" y="114"/>
                    <a:pt x="28" y="109"/>
                  </a:cubicBezTo>
                  <a:cubicBezTo>
                    <a:pt x="27" y="108"/>
                    <a:pt x="27" y="106"/>
                    <a:pt x="26" y="105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2" y="97"/>
                    <a:pt x="18" y="92"/>
                    <a:pt x="16" y="86"/>
                  </a:cubicBezTo>
                  <a:cubicBezTo>
                    <a:pt x="13" y="80"/>
                    <a:pt x="11" y="73"/>
                    <a:pt x="11" y="63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3"/>
                    <a:pt x="13" y="46"/>
                    <a:pt x="15" y="40"/>
                  </a:cubicBezTo>
                  <a:cubicBezTo>
                    <a:pt x="18" y="34"/>
                    <a:pt x="22" y="30"/>
                    <a:pt x="26" y="26"/>
                  </a:cubicBezTo>
                  <a:cubicBezTo>
                    <a:pt x="35" y="17"/>
                    <a:pt x="46" y="12"/>
                    <a:pt x="59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78" y="12"/>
                    <a:pt x="90" y="17"/>
                    <a:pt x="99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6189562" y="5367312"/>
            <a:ext cx="446260" cy="495829"/>
          </a:xfrm>
          <a:custGeom>
            <a:avLst/>
            <a:gdLst>
              <a:gd name="T0" fmla="*/ 474 w 485"/>
              <a:gd name="T1" fmla="*/ 421 h 485"/>
              <a:gd name="T2" fmla="*/ 375 w 485"/>
              <a:gd name="T3" fmla="*/ 321 h 485"/>
              <a:gd name="T4" fmla="*/ 411 w 485"/>
              <a:gd name="T5" fmla="*/ 205 h 485"/>
              <a:gd name="T6" fmla="*/ 394 w 485"/>
              <a:gd name="T7" fmla="*/ 125 h 485"/>
              <a:gd name="T8" fmla="*/ 351 w 485"/>
              <a:gd name="T9" fmla="*/ 60 h 485"/>
              <a:gd name="T10" fmla="*/ 285 w 485"/>
              <a:gd name="T11" fmla="*/ 16 h 485"/>
              <a:gd name="T12" fmla="*/ 205 w 485"/>
              <a:gd name="T13" fmla="*/ 0 h 485"/>
              <a:gd name="T14" fmla="*/ 126 w 485"/>
              <a:gd name="T15" fmla="*/ 16 h 485"/>
              <a:gd name="T16" fmla="*/ 60 w 485"/>
              <a:gd name="T17" fmla="*/ 60 h 485"/>
              <a:gd name="T18" fmla="*/ 16 w 485"/>
              <a:gd name="T19" fmla="*/ 125 h 485"/>
              <a:gd name="T20" fmla="*/ 0 w 485"/>
              <a:gd name="T21" fmla="*/ 205 h 485"/>
              <a:gd name="T22" fmla="*/ 16 w 485"/>
              <a:gd name="T23" fmla="*/ 285 h 485"/>
              <a:gd name="T24" fmla="*/ 60 w 485"/>
              <a:gd name="T25" fmla="*/ 350 h 485"/>
              <a:gd name="T26" fmla="*/ 126 w 485"/>
              <a:gd name="T27" fmla="*/ 394 h 485"/>
              <a:gd name="T28" fmla="*/ 205 w 485"/>
              <a:gd name="T29" fmla="*/ 410 h 485"/>
              <a:gd name="T30" fmla="*/ 322 w 485"/>
              <a:gd name="T31" fmla="*/ 374 h 485"/>
              <a:gd name="T32" fmla="*/ 422 w 485"/>
              <a:gd name="T33" fmla="*/ 474 h 485"/>
              <a:gd name="T34" fmla="*/ 448 w 485"/>
              <a:gd name="T35" fmla="*/ 485 h 485"/>
              <a:gd name="T36" fmla="*/ 474 w 485"/>
              <a:gd name="T37" fmla="*/ 474 h 485"/>
              <a:gd name="T38" fmla="*/ 485 w 485"/>
              <a:gd name="T39" fmla="*/ 447 h 485"/>
              <a:gd name="T40" fmla="*/ 474 w 485"/>
              <a:gd name="T41" fmla="*/ 421 h 485"/>
              <a:gd name="T42" fmla="*/ 205 w 485"/>
              <a:gd name="T43" fmla="*/ 336 h 485"/>
              <a:gd name="T44" fmla="*/ 113 w 485"/>
              <a:gd name="T45" fmla="*/ 297 h 485"/>
              <a:gd name="T46" fmla="*/ 75 w 485"/>
              <a:gd name="T47" fmla="*/ 205 h 485"/>
              <a:gd name="T48" fmla="*/ 113 w 485"/>
              <a:gd name="T49" fmla="*/ 113 h 485"/>
              <a:gd name="T50" fmla="*/ 205 w 485"/>
              <a:gd name="T51" fmla="*/ 74 h 485"/>
              <a:gd name="T52" fmla="*/ 298 w 485"/>
              <a:gd name="T53" fmla="*/ 113 h 485"/>
              <a:gd name="T54" fmla="*/ 336 w 485"/>
              <a:gd name="T55" fmla="*/ 205 h 485"/>
              <a:gd name="T56" fmla="*/ 298 w 485"/>
              <a:gd name="T57" fmla="*/ 297 h 485"/>
              <a:gd name="T58" fmla="*/ 205 w 485"/>
              <a:gd name="T59" fmla="*/ 336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85" h="485">
                <a:moveTo>
                  <a:pt x="474" y="421"/>
                </a:moveTo>
                <a:cubicBezTo>
                  <a:pt x="375" y="321"/>
                  <a:pt x="375" y="321"/>
                  <a:pt x="375" y="321"/>
                </a:cubicBezTo>
                <a:cubicBezTo>
                  <a:pt x="399" y="286"/>
                  <a:pt x="411" y="248"/>
                  <a:pt x="411" y="205"/>
                </a:cubicBezTo>
                <a:cubicBezTo>
                  <a:pt x="411" y="177"/>
                  <a:pt x="405" y="151"/>
                  <a:pt x="394" y="125"/>
                </a:cubicBezTo>
                <a:cubicBezTo>
                  <a:pt x="384" y="100"/>
                  <a:pt x="369" y="78"/>
                  <a:pt x="351" y="60"/>
                </a:cubicBezTo>
                <a:cubicBezTo>
                  <a:pt x="332" y="41"/>
                  <a:pt x="311" y="27"/>
                  <a:pt x="285" y="16"/>
                </a:cubicBezTo>
                <a:cubicBezTo>
                  <a:pt x="260" y="5"/>
                  <a:pt x="233" y="0"/>
                  <a:pt x="205" y="0"/>
                </a:cubicBezTo>
                <a:cubicBezTo>
                  <a:pt x="178" y="0"/>
                  <a:pt x="151" y="5"/>
                  <a:pt x="126" y="16"/>
                </a:cubicBezTo>
                <a:cubicBezTo>
                  <a:pt x="100" y="27"/>
                  <a:pt x="79" y="41"/>
                  <a:pt x="60" y="60"/>
                </a:cubicBezTo>
                <a:cubicBezTo>
                  <a:pt x="42" y="78"/>
                  <a:pt x="27" y="100"/>
                  <a:pt x="16" y="125"/>
                </a:cubicBezTo>
                <a:cubicBezTo>
                  <a:pt x="6" y="151"/>
                  <a:pt x="0" y="177"/>
                  <a:pt x="0" y="205"/>
                </a:cubicBezTo>
                <a:cubicBezTo>
                  <a:pt x="0" y="233"/>
                  <a:pt x="6" y="259"/>
                  <a:pt x="16" y="285"/>
                </a:cubicBezTo>
                <a:cubicBezTo>
                  <a:pt x="27" y="310"/>
                  <a:pt x="42" y="332"/>
                  <a:pt x="60" y="350"/>
                </a:cubicBezTo>
                <a:cubicBezTo>
                  <a:pt x="79" y="369"/>
                  <a:pt x="100" y="383"/>
                  <a:pt x="126" y="394"/>
                </a:cubicBezTo>
                <a:cubicBezTo>
                  <a:pt x="151" y="405"/>
                  <a:pt x="178" y="410"/>
                  <a:pt x="205" y="410"/>
                </a:cubicBezTo>
                <a:cubicBezTo>
                  <a:pt x="248" y="410"/>
                  <a:pt x="287" y="398"/>
                  <a:pt x="322" y="374"/>
                </a:cubicBezTo>
                <a:cubicBezTo>
                  <a:pt x="422" y="474"/>
                  <a:pt x="422" y="474"/>
                  <a:pt x="422" y="474"/>
                </a:cubicBezTo>
                <a:cubicBezTo>
                  <a:pt x="429" y="481"/>
                  <a:pt x="437" y="485"/>
                  <a:pt x="448" y="485"/>
                </a:cubicBezTo>
                <a:cubicBezTo>
                  <a:pt x="458" y="485"/>
                  <a:pt x="467" y="481"/>
                  <a:pt x="474" y="474"/>
                </a:cubicBezTo>
                <a:cubicBezTo>
                  <a:pt x="482" y="466"/>
                  <a:pt x="485" y="458"/>
                  <a:pt x="485" y="447"/>
                </a:cubicBezTo>
                <a:cubicBezTo>
                  <a:pt x="485" y="437"/>
                  <a:pt x="482" y="428"/>
                  <a:pt x="474" y="421"/>
                </a:cubicBezTo>
                <a:close/>
                <a:moveTo>
                  <a:pt x="205" y="336"/>
                </a:moveTo>
                <a:cubicBezTo>
                  <a:pt x="170" y="336"/>
                  <a:pt x="139" y="323"/>
                  <a:pt x="113" y="297"/>
                </a:cubicBezTo>
                <a:cubicBezTo>
                  <a:pt x="88" y="272"/>
                  <a:pt x="75" y="241"/>
                  <a:pt x="75" y="205"/>
                </a:cubicBezTo>
                <a:cubicBezTo>
                  <a:pt x="75" y="169"/>
                  <a:pt x="88" y="138"/>
                  <a:pt x="113" y="113"/>
                </a:cubicBezTo>
                <a:cubicBezTo>
                  <a:pt x="139" y="87"/>
                  <a:pt x="170" y="74"/>
                  <a:pt x="205" y="74"/>
                </a:cubicBezTo>
                <a:cubicBezTo>
                  <a:pt x="241" y="74"/>
                  <a:pt x="272" y="87"/>
                  <a:pt x="298" y="113"/>
                </a:cubicBezTo>
                <a:cubicBezTo>
                  <a:pt x="323" y="138"/>
                  <a:pt x="336" y="169"/>
                  <a:pt x="336" y="205"/>
                </a:cubicBezTo>
                <a:cubicBezTo>
                  <a:pt x="336" y="241"/>
                  <a:pt x="323" y="272"/>
                  <a:pt x="298" y="297"/>
                </a:cubicBezTo>
                <a:cubicBezTo>
                  <a:pt x="272" y="323"/>
                  <a:pt x="241" y="336"/>
                  <a:pt x="205" y="3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859800" y="5313278"/>
            <a:ext cx="377487" cy="630025"/>
          </a:xfrm>
          <a:custGeom>
            <a:avLst/>
            <a:gdLst>
              <a:gd name="T0" fmla="*/ 93 w 150"/>
              <a:gd name="T1" fmla="*/ 254 h 288"/>
              <a:gd name="T2" fmla="*/ 93 w 150"/>
              <a:gd name="T3" fmla="*/ 282 h 288"/>
              <a:gd name="T4" fmla="*/ 87 w 150"/>
              <a:gd name="T5" fmla="*/ 288 h 288"/>
              <a:gd name="T6" fmla="*/ 66 w 150"/>
              <a:gd name="T7" fmla="*/ 288 h 288"/>
              <a:gd name="T8" fmla="*/ 61 w 150"/>
              <a:gd name="T9" fmla="*/ 282 h 288"/>
              <a:gd name="T10" fmla="*/ 61 w 150"/>
              <a:gd name="T11" fmla="*/ 254 h 288"/>
              <a:gd name="T12" fmla="*/ 2 w 150"/>
              <a:gd name="T13" fmla="*/ 226 h 288"/>
              <a:gd name="T14" fmla="*/ 1 w 150"/>
              <a:gd name="T15" fmla="*/ 219 h 288"/>
              <a:gd name="T16" fmla="*/ 18 w 150"/>
              <a:gd name="T17" fmla="*/ 197 h 288"/>
              <a:gd name="T18" fmla="*/ 22 w 150"/>
              <a:gd name="T19" fmla="*/ 195 h 288"/>
              <a:gd name="T20" fmla="*/ 25 w 150"/>
              <a:gd name="T21" fmla="*/ 197 h 288"/>
              <a:gd name="T22" fmla="*/ 77 w 150"/>
              <a:gd name="T23" fmla="*/ 218 h 288"/>
              <a:gd name="T24" fmla="*/ 110 w 150"/>
              <a:gd name="T25" fmla="*/ 192 h 288"/>
              <a:gd name="T26" fmla="*/ 69 w 150"/>
              <a:gd name="T27" fmla="*/ 160 h 288"/>
              <a:gd name="T28" fmla="*/ 4 w 150"/>
              <a:gd name="T29" fmla="*/ 94 h 288"/>
              <a:gd name="T30" fmla="*/ 61 w 150"/>
              <a:gd name="T31" fmla="*/ 34 h 288"/>
              <a:gd name="T32" fmla="*/ 61 w 150"/>
              <a:gd name="T33" fmla="*/ 5 h 288"/>
              <a:gd name="T34" fmla="*/ 66 w 150"/>
              <a:gd name="T35" fmla="*/ 0 h 288"/>
              <a:gd name="T36" fmla="*/ 87 w 150"/>
              <a:gd name="T37" fmla="*/ 0 h 288"/>
              <a:gd name="T38" fmla="*/ 93 w 150"/>
              <a:gd name="T39" fmla="*/ 5 h 288"/>
              <a:gd name="T40" fmla="*/ 93 w 150"/>
              <a:gd name="T41" fmla="*/ 33 h 288"/>
              <a:gd name="T42" fmla="*/ 143 w 150"/>
              <a:gd name="T43" fmla="*/ 55 h 288"/>
              <a:gd name="T44" fmla="*/ 144 w 150"/>
              <a:gd name="T45" fmla="*/ 61 h 288"/>
              <a:gd name="T46" fmla="*/ 131 w 150"/>
              <a:gd name="T47" fmla="*/ 85 h 288"/>
              <a:gd name="T48" fmla="*/ 127 w 150"/>
              <a:gd name="T49" fmla="*/ 87 h 288"/>
              <a:gd name="T50" fmla="*/ 123 w 150"/>
              <a:gd name="T51" fmla="*/ 86 h 288"/>
              <a:gd name="T52" fmla="*/ 79 w 150"/>
              <a:gd name="T53" fmla="*/ 69 h 288"/>
              <a:gd name="T54" fmla="*/ 45 w 150"/>
              <a:gd name="T55" fmla="*/ 93 h 288"/>
              <a:gd name="T56" fmla="*/ 87 w 150"/>
              <a:gd name="T57" fmla="*/ 127 h 288"/>
              <a:gd name="T58" fmla="*/ 150 w 150"/>
              <a:gd name="T59" fmla="*/ 190 h 288"/>
              <a:gd name="T60" fmla="*/ 93 w 150"/>
              <a:gd name="T61" fmla="*/ 25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0" h="288">
                <a:moveTo>
                  <a:pt x="93" y="254"/>
                </a:moveTo>
                <a:cubicBezTo>
                  <a:pt x="93" y="282"/>
                  <a:pt x="93" y="282"/>
                  <a:pt x="93" y="282"/>
                </a:cubicBezTo>
                <a:cubicBezTo>
                  <a:pt x="93" y="285"/>
                  <a:pt x="90" y="288"/>
                  <a:pt x="87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3" y="288"/>
                  <a:pt x="61" y="285"/>
                  <a:pt x="61" y="282"/>
                </a:cubicBezTo>
                <a:cubicBezTo>
                  <a:pt x="61" y="254"/>
                  <a:pt x="61" y="254"/>
                  <a:pt x="61" y="254"/>
                </a:cubicBezTo>
                <a:cubicBezTo>
                  <a:pt x="23" y="249"/>
                  <a:pt x="2" y="227"/>
                  <a:pt x="2" y="226"/>
                </a:cubicBezTo>
                <a:cubicBezTo>
                  <a:pt x="0" y="224"/>
                  <a:pt x="0" y="221"/>
                  <a:pt x="1" y="219"/>
                </a:cubicBezTo>
                <a:cubicBezTo>
                  <a:pt x="18" y="197"/>
                  <a:pt x="18" y="197"/>
                  <a:pt x="18" y="197"/>
                </a:cubicBezTo>
                <a:cubicBezTo>
                  <a:pt x="19" y="196"/>
                  <a:pt x="20" y="195"/>
                  <a:pt x="22" y="195"/>
                </a:cubicBezTo>
                <a:cubicBezTo>
                  <a:pt x="23" y="195"/>
                  <a:pt x="24" y="196"/>
                  <a:pt x="25" y="197"/>
                </a:cubicBezTo>
                <a:cubicBezTo>
                  <a:pt x="26" y="197"/>
                  <a:pt x="48" y="218"/>
                  <a:pt x="77" y="218"/>
                </a:cubicBezTo>
                <a:cubicBezTo>
                  <a:pt x="92" y="218"/>
                  <a:pt x="110" y="210"/>
                  <a:pt x="110" y="192"/>
                </a:cubicBezTo>
                <a:cubicBezTo>
                  <a:pt x="110" y="177"/>
                  <a:pt x="91" y="169"/>
                  <a:pt x="69" y="160"/>
                </a:cubicBezTo>
                <a:cubicBezTo>
                  <a:pt x="40" y="149"/>
                  <a:pt x="4" y="134"/>
                  <a:pt x="4" y="94"/>
                </a:cubicBezTo>
                <a:cubicBezTo>
                  <a:pt x="4" y="65"/>
                  <a:pt x="27" y="40"/>
                  <a:pt x="61" y="34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2"/>
                  <a:pt x="63" y="0"/>
                  <a:pt x="66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90" y="0"/>
                  <a:pt x="93" y="2"/>
                  <a:pt x="93" y="5"/>
                </a:cubicBezTo>
                <a:cubicBezTo>
                  <a:pt x="93" y="33"/>
                  <a:pt x="93" y="33"/>
                  <a:pt x="93" y="33"/>
                </a:cubicBezTo>
                <a:cubicBezTo>
                  <a:pt x="125" y="37"/>
                  <a:pt x="143" y="54"/>
                  <a:pt x="143" y="55"/>
                </a:cubicBezTo>
                <a:cubicBezTo>
                  <a:pt x="145" y="57"/>
                  <a:pt x="145" y="59"/>
                  <a:pt x="144" y="61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0" y="86"/>
                  <a:pt x="129" y="87"/>
                  <a:pt x="127" y="87"/>
                </a:cubicBezTo>
                <a:cubicBezTo>
                  <a:pt x="126" y="88"/>
                  <a:pt x="124" y="87"/>
                  <a:pt x="123" y="86"/>
                </a:cubicBezTo>
                <a:cubicBezTo>
                  <a:pt x="123" y="86"/>
                  <a:pt x="103" y="69"/>
                  <a:pt x="79" y="69"/>
                </a:cubicBezTo>
                <a:cubicBezTo>
                  <a:pt x="59" y="69"/>
                  <a:pt x="45" y="79"/>
                  <a:pt x="45" y="93"/>
                </a:cubicBezTo>
                <a:cubicBezTo>
                  <a:pt x="45" y="110"/>
                  <a:pt x="64" y="118"/>
                  <a:pt x="87" y="127"/>
                </a:cubicBezTo>
                <a:cubicBezTo>
                  <a:pt x="117" y="138"/>
                  <a:pt x="150" y="151"/>
                  <a:pt x="150" y="190"/>
                </a:cubicBezTo>
                <a:cubicBezTo>
                  <a:pt x="150" y="223"/>
                  <a:pt x="127" y="249"/>
                  <a:pt x="93" y="2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2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23" name="Freeform 2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985259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5"/>
            <a:ext cx="9144000" cy="1309019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</a:rPr>
              <a:t>People also like to associate us with buzzwords ...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311" r="7506"/>
          <a:stretch/>
        </p:blipFill>
        <p:spPr>
          <a:xfrm>
            <a:off x="0" y="1289719"/>
            <a:ext cx="2843463" cy="2533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10132"/>
          <a:stretch/>
        </p:blipFill>
        <p:spPr>
          <a:xfrm>
            <a:off x="2723148" y="1289499"/>
            <a:ext cx="4228375" cy="25333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678" y="1310104"/>
            <a:ext cx="2461322" cy="2533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581" y="3796515"/>
            <a:ext cx="2782444" cy="2512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5025" y="3822815"/>
            <a:ext cx="2203074" cy="24864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7369" r="18800"/>
          <a:stretch/>
        </p:blipFill>
        <p:spPr>
          <a:xfrm>
            <a:off x="0" y="3796515"/>
            <a:ext cx="1592581" cy="2512711"/>
          </a:xfrm>
          <a:prstGeom prst="rect">
            <a:avLst/>
          </a:prstGeom>
        </p:spPr>
      </p:pic>
      <p:pic>
        <p:nvPicPr>
          <p:cNvPr id="1028" name="Picture 4" descr="https://i.imgflip.com/2ip44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8" y="3822815"/>
            <a:ext cx="2565902" cy="24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21" name="Freeform 20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16756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56366|-13593164|-13155766|-3334100|-3351552|Treasury Board&quot;,&quot;Id&quot;:&quot;5bae6d94414435221884cb02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OutlineColor&quot;:{&quot;ColorIndex&quot;:1,&quot;ColorModifier&quot;:0,&quot;BrightnessModifier&quot;:0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OutlineColor&quot;:{&quot;ColorIndex&quot;:1,&quot;ColorModifier&quot;:0,&quot;BrightnessModifier&quot;:0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OutlineColor&quot;:{&quot;ColorIndex&quot;:1,&quot;ColorModifier&quot;:0,&quot;BrightnessModifier&quot;:0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OutlineColor&quot;:{&quot;ColorIndex&quot;:1,&quot;ColorModifier&quot;:0,&quot;BrightnessModifier&quot;:0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677</Words>
  <Application>Microsoft Office PowerPoint</Application>
  <PresentationFormat>On-screen Show (4:3)</PresentationFormat>
  <Paragraphs>119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Garamond</vt:lpstr>
      <vt:lpstr>Office Theme</vt:lpstr>
      <vt:lpstr>PowerPoint Presentation</vt:lpstr>
      <vt:lpstr>If you Google NextGen, you might think we’re these guys ...</vt:lpstr>
      <vt:lpstr>Truth is, NextGen is made up of…</vt:lpstr>
      <vt:lpstr>... and these guys ...</vt:lpstr>
      <vt:lpstr>... and OCHRO, the business owner</vt:lpstr>
      <vt:lpstr>We may not be on Netflix ...  but some say we are just as cool!</vt:lpstr>
      <vt:lpstr>A lot of people like to ask us about Phoenix...</vt:lpstr>
      <vt:lpstr>… but our work is focused on the future not the past</vt:lpstr>
      <vt:lpstr>People also like to associate us with buzzwords ...</vt:lpstr>
      <vt:lpstr>Please don’t be one of those people. </vt:lpstr>
      <vt:lpstr>We’ve been quite busy to date…</vt:lpstr>
      <vt:lpstr>But there is still a lot to do</vt:lpstr>
      <vt:lpstr>So, are you ready for NextGen?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#NextGen | #ProchaineGen</dc:title>
  <dc:creator>Amanda Bernardo</dc:creator>
  <cp:lastModifiedBy>Bernardo, Amanda</cp:lastModifiedBy>
  <cp:revision>97</cp:revision>
  <dcterms:created xsi:type="dcterms:W3CDTF">2018-09-24T15:05:53Z</dcterms:created>
  <dcterms:modified xsi:type="dcterms:W3CDTF">2018-09-28T18:06:12Z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a58a5274-1582-4c9c-b0ee-52178a6ffe57</vt:lpwstr>
  </property>
  <property fmtid="{D5CDD505-2E9C-101B-9397-08002B2CF9AE}" pid="3" name="TBSSCTCLASSIFICATION">
    <vt:lpwstr>No Classification Selected</vt:lpwstr>
  </property>
  <property fmtid="{D5CDD505-2E9C-101B-9397-08002B2CF9AE}" pid="4" name="SECCLASS">
    <vt:lpwstr>CLASSN</vt:lpwstr>
  </property>
</Properties>
</file>