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FCEC6F00"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8" r:id="rId3"/>
    <p:sldId id="261" r:id="rId4"/>
    <p:sldId id="259" r:id="rId5"/>
    <p:sldId id="257" r:id="rId6"/>
    <p:sldId id="279" r:id="rId7"/>
    <p:sldId id="267" r:id="rId8"/>
    <p:sldId id="262" r:id="rId9"/>
    <p:sldId id="263" r:id="rId10"/>
    <p:sldId id="264" r:id="rId11"/>
    <p:sldId id="269" r:id="rId12"/>
    <p:sldId id="272" r:id="rId13"/>
    <p:sldId id="265" r:id="rId14"/>
    <p:sldId id="266" r:id="rId15"/>
    <p:sldId id="278" r:id="rId16"/>
    <p:sldId id="273" r:id="rId17"/>
    <p:sldId id="271" r:id="rId18"/>
    <p:sldId id="280" r:id="rId19"/>
    <p:sldId id="275" r:id="rId20"/>
    <p:sldId id="276" r:id="rId21"/>
    <p:sldId id="277" r:id="rId22"/>
    <p:sldId id="281" r:id="rId23"/>
    <p:sldId id="274"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pransky, Tara TS [NC]" initials="STT[" lastIdx="2" clrIdx="0">
    <p:extLst>
      <p:ext uri="{19B8F6BF-5375-455C-9EA6-DF929625EA0E}">
        <p15:presenceInfo xmlns:p15="http://schemas.microsoft.com/office/powerpoint/2012/main" userId="S-1-5-21-2836628367-1582996139-4062659285-523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817" autoAdjust="0"/>
  </p:normalViewPr>
  <p:slideViewPr>
    <p:cSldViewPr snapToGrid="0" showGuides="1">
      <p:cViewPr varScale="1">
        <p:scale>
          <a:sx n="53" d="100"/>
          <a:sy n="53" d="100"/>
        </p:scale>
        <p:origin x="1426" y="53"/>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custT="1"/>
      <dgm:spPr/>
      <dgm:t>
        <a:bodyPr/>
        <a:lstStyle/>
        <a:p>
          <a:r>
            <a:rPr lang="fr-CA" sz="1100" dirty="0">
              <a:ea typeface="Lato Light" panose="020F0302020204030203" pitchFamily="34" charset="0"/>
              <a:cs typeface="Lato Light" panose="020F0302020204030203" pitchFamily="34" charset="0"/>
            </a:rPr>
            <a:t>Sessions d'engagement sur le lieu de travail</a:t>
          </a:r>
          <a:endParaRPr lang="en-US" sz="1100" b="1" noProof="0" dirty="0"/>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6B25204E-E319-49BB-B966-DBC475064EF5}">
      <dgm:prSet phldrT="[Text]" custT="1"/>
      <dgm:spPr/>
      <dgm:t>
        <a:bodyPr/>
        <a:lstStyle/>
        <a:p>
          <a:r>
            <a:rPr lang="en-US" sz="1100" b="1" noProof="0" dirty="0"/>
            <a:t>Chats sur Twitter </a:t>
          </a:r>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custT="1"/>
      <dgm:spPr/>
      <dgm:t>
        <a:bodyPr/>
        <a:lstStyle/>
        <a:p>
          <a:r>
            <a:rPr lang="en-CA" sz="1200" b="1" dirty="0"/>
            <a:t>#CRAconnEXionsARC </a:t>
          </a:r>
        </a:p>
        <a:p>
          <a:r>
            <a:rPr lang="fr-FR" sz="1200" dirty="0"/>
            <a:t>événement de mentorat rapide</a:t>
          </a:r>
          <a:endParaRPr lang="en-US" sz="1200" b="1" noProof="0" dirty="0"/>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9C541376-11A6-4EA6-88C7-2DD1F2DFE5B2}">
      <dgm:prSet custT="1"/>
      <dgm:spPr/>
      <dgm:t>
        <a:bodyPr/>
        <a:lstStyle/>
        <a:p>
          <a:r>
            <a:rPr lang="en-US" sz="1050" b="1" noProof="0" dirty="0"/>
            <a:t>Séminaires succès par échec </a:t>
          </a:r>
        </a:p>
      </dgm:t>
    </dgm:pt>
    <dgm:pt modelId="{3F9C844E-0294-4ADB-9D1B-D8196C4FD0F7}" type="parTrans" cxnId="{35453A6C-800F-4A62-98B8-9BD027197BB9}">
      <dgm:prSet/>
      <dgm:spPr/>
      <dgm:t>
        <a:bodyPr/>
        <a:lstStyle/>
        <a:p>
          <a:endParaRPr lang="en-US"/>
        </a:p>
      </dgm:t>
    </dgm:pt>
    <dgm:pt modelId="{47F2AF94-AAB4-44CC-8680-BFCEB52622BB}" type="sibTrans" cxnId="{35453A6C-800F-4A62-98B8-9BD027197BB9}">
      <dgm:prSet/>
      <dgm:spPr/>
      <dgm:t>
        <a:bodyPr/>
        <a:lstStyle/>
        <a:p>
          <a:endParaRPr lang="en-US"/>
        </a:p>
      </dgm:t>
    </dgm:pt>
    <dgm:pt modelId="{5AB1B287-F815-45BD-8E12-3DA823F05A32}">
      <dgm:prSet/>
      <dgm:spPr/>
      <dgm:t>
        <a:bodyPr/>
        <a:lstStyle/>
        <a:p>
          <a:r>
            <a:rPr lang="fr-FR" b="1" noProof="0" dirty="0"/>
            <a:t>Divers groupes de travail, consultations et soutien aux priorités de l'ARC</a:t>
          </a:r>
          <a:endParaRPr lang="en-US" b="1" noProof="0" dirty="0"/>
        </a:p>
      </dgm:t>
    </dgm:pt>
    <dgm:pt modelId="{89A018FB-3B6D-46BE-A768-E71D94EA3D44}" type="parTrans" cxnId="{D7C2E5D3-AA95-443F-805D-E5FDA03B3D8F}">
      <dgm:prSet/>
      <dgm:spPr/>
      <dgm:t>
        <a:bodyPr/>
        <a:lstStyle/>
        <a:p>
          <a:endParaRPr lang="en-US"/>
        </a:p>
      </dgm:t>
    </dgm:pt>
    <dgm:pt modelId="{598B191A-A67F-42E1-8EED-198E28FF3E71}" type="sibTrans" cxnId="{D7C2E5D3-AA95-443F-805D-E5FDA03B3D8F}">
      <dgm:prSet/>
      <dgm:spPr/>
      <dgm:t>
        <a:bodyPr/>
        <a:lstStyle/>
        <a:p>
          <a:endParaRPr lang="en-US"/>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21238" custScaleY="158135">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6CE9B681-D7FD-40FC-AA5A-8E55D2F9758B}" type="pres">
      <dgm:prSet presAssocID="{9C541376-11A6-4EA6-88C7-2DD1F2DFE5B2}" presName="node" presStyleLbl="node1" presStyleIdx="1" presStyleCnt="5" custScaleX="109001" custScaleY="110926" custRadScaleRad="99018" custRadScaleInc="3446">
        <dgm:presLayoutVars>
          <dgm:bulletEnabled val="1"/>
        </dgm:presLayoutVars>
      </dgm:prSet>
      <dgm:spPr/>
      <dgm:t>
        <a:bodyPr/>
        <a:lstStyle/>
        <a:p>
          <a:endParaRPr lang="en-US"/>
        </a:p>
      </dgm:t>
    </dgm:pt>
    <dgm:pt modelId="{E660AB47-6ED5-4271-868F-663E9BA23720}" type="pres">
      <dgm:prSet presAssocID="{9C541376-11A6-4EA6-88C7-2DD1F2DFE5B2}" presName="spNode" presStyleCnt="0"/>
      <dgm:spPr/>
    </dgm:pt>
    <dgm:pt modelId="{B6E3DDB0-835C-4674-815B-9BF322A22E45}" type="pres">
      <dgm:prSet presAssocID="{47F2AF94-AAB4-44CC-8680-BFCEB52622BB}"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custRadScaleRad="99558" custRadScaleInc="3357">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34207" custScaleY="164625">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FDD09569-BF2F-4C8B-9BCC-D82A32A87787}" type="pres">
      <dgm:prSet presAssocID="{5AB1B287-F815-45BD-8E12-3DA823F05A32}" presName="node" presStyleLbl="node1" presStyleIdx="4" presStyleCnt="5" custScaleX="127496" custScaleY="121143">
        <dgm:presLayoutVars>
          <dgm:bulletEnabled val="1"/>
        </dgm:presLayoutVars>
      </dgm:prSet>
      <dgm:spPr/>
      <dgm:t>
        <a:bodyPr/>
        <a:lstStyle/>
        <a:p>
          <a:endParaRPr lang="en-US"/>
        </a:p>
      </dgm:t>
    </dgm:pt>
    <dgm:pt modelId="{1C5C8B51-ACB6-4760-951D-EE7A6E10F0C4}" type="pres">
      <dgm:prSet presAssocID="{5AB1B287-F815-45BD-8E12-3DA823F05A32}" presName="spNode" presStyleCnt="0"/>
      <dgm:spPr/>
    </dgm:pt>
    <dgm:pt modelId="{2BA37D77-1989-47AF-A5A0-17FB40A5653F}" type="pres">
      <dgm:prSet presAssocID="{598B191A-A67F-42E1-8EED-198E28FF3E71}" presName="sibTrans" presStyleLbl="sibTrans1D1" presStyleIdx="4" presStyleCnt="5"/>
      <dgm:spPr/>
      <dgm:t>
        <a:bodyPr/>
        <a:lstStyle/>
        <a:p>
          <a:endParaRPr lang="en-US"/>
        </a:p>
      </dgm:t>
    </dgm:pt>
  </dgm:ptLst>
  <dgm:cxnLst>
    <dgm:cxn modelId="{95109100-05D5-46CB-8776-57D905095714}" type="presOf" srcId="{65AB49BF-2731-4689-9F25-A45F41E573F9}" destId="{6E78E1F6-FC54-4BC4-947A-06561F26DD14}" srcOrd="0" destOrd="0" presId="urn:microsoft.com/office/officeart/2005/8/layout/cycle5"/>
    <dgm:cxn modelId="{E7DB2642-5DF8-407D-BA07-561F0DD8CA0B}" type="presOf" srcId="{5AB1B287-F815-45BD-8E12-3DA823F05A32}" destId="{FDD09569-BF2F-4C8B-9BCC-D82A32A87787}" srcOrd="0" destOrd="0" presId="urn:microsoft.com/office/officeart/2005/8/layout/cycle5"/>
    <dgm:cxn modelId="{F8B77EDE-DE02-4779-A363-8064BBEFC95F}" srcId="{65AB49BF-2731-4689-9F25-A45F41E573F9}" destId="{36A02E32-EC35-4E99-939B-64F852CCD737}" srcOrd="3" destOrd="0" parTransId="{AF845F47-EC40-44ED-A39B-FD007E30F6B9}" sibTransId="{0EAAC98F-7E8D-48ED-A8E7-249F25B94ECC}"/>
    <dgm:cxn modelId="{D7C2E5D3-AA95-443F-805D-E5FDA03B3D8F}" srcId="{65AB49BF-2731-4689-9F25-A45F41E573F9}" destId="{5AB1B287-F815-45BD-8E12-3DA823F05A32}" srcOrd="4" destOrd="0" parTransId="{89A018FB-3B6D-46BE-A768-E71D94EA3D44}" sibTransId="{598B191A-A67F-42E1-8EED-198E28FF3E71}"/>
    <dgm:cxn modelId="{35453A6C-800F-4A62-98B8-9BD027197BB9}" srcId="{65AB49BF-2731-4689-9F25-A45F41E573F9}" destId="{9C541376-11A6-4EA6-88C7-2DD1F2DFE5B2}" srcOrd="1" destOrd="0" parTransId="{3F9C844E-0294-4ADB-9D1B-D8196C4FD0F7}" sibTransId="{47F2AF94-AAB4-44CC-8680-BFCEB52622BB}"/>
    <dgm:cxn modelId="{AA01376B-3B36-43C7-B962-67F06FA42034}" type="presOf" srcId="{9C541376-11A6-4EA6-88C7-2DD1F2DFE5B2}" destId="{6CE9B681-D7FD-40FC-AA5A-8E55D2F9758B}" srcOrd="0" destOrd="0" presId="urn:microsoft.com/office/officeart/2005/8/layout/cycle5"/>
    <dgm:cxn modelId="{2BC70F44-37C6-4C1C-B8A4-5B0F4614E43D}" type="presOf" srcId="{28DF4DB3-0F38-4970-AF63-D47CAB5DB72F}" destId="{EFA443A6-4B97-48DB-B8C6-0788809FD638}" srcOrd="0" destOrd="0" presId="urn:microsoft.com/office/officeart/2005/8/layout/cycle5"/>
    <dgm:cxn modelId="{20A01BCB-969E-4C4F-B7DD-70371EE6CBDC}" type="presOf" srcId="{3D20D69B-32F3-485D-BB9E-5D4FAE00DCAA}" destId="{6CE2935F-7322-4334-B287-5B9155F6D664}"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49B18E8A-BAA3-4D59-B38A-F61D70934311}" type="presOf" srcId="{47F2AF94-AAB4-44CC-8680-BFCEB52622BB}" destId="{B6E3DDB0-835C-4674-815B-9BF322A22E45}" srcOrd="0" destOrd="0" presId="urn:microsoft.com/office/officeart/2005/8/layout/cycle5"/>
    <dgm:cxn modelId="{3F725DAC-19F0-4AE0-9D12-CC5BC9642E74}" type="presOf" srcId="{0EAAC98F-7E8D-48ED-A8E7-249F25B94ECC}" destId="{22FAAFEF-5327-410D-8FB9-64CB0EEE2364}" srcOrd="0" destOrd="0" presId="urn:microsoft.com/office/officeart/2005/8/layout/cycle5"/>
    <dgm:cxn modelId="{1619869D-B011-48F7-9081-035DCD5E0E92}" type="presOf" srcId="{42226A56-CF7C-49D0-AD78-17AE9188348A}" destId="{EE6F92BF-60BF-4B0F-B386-A14200D3A0E6}" srcOrd="0" destOrd="0" presId="urn:microsoft.com/office/officeart/2005/8/layout/cycle5"/>
    <dgm:cxn modelId="{F75E3816-809E-4A8F-A5E7-D859EC016032}" type="presOf" srcId="{36A02E32-EC35-4E99-939B-64F852CCD737}" destId="{3DBD4787-0C15-4F22-8EFD-46E009AC2731}"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4F91E77C-3DB3-4504-982F-071BE55C4A7C}" type="presOf" srcId="{6B25204E-E319-49BB-B966-DBC475064EF5}" destId="{B7164AFE-3563-4BAA-85F5-5796622C0B96}" srcOrd="0" destOrd="0" presId="urn:microsoft.com/office/officeart/2005/8/layout/cycle5"/>
    <dgm:cxn modelId="{56631D2F-D912-4CCC-A6C5-6C94EFEDDFDB}" type="presOf" srcId="{598B191A-A67F-42E1-8EED-198E28FF3E71}" destId="{2BA37D77-1989-47AF-A5A0-17FB40A5653F}" srcOrd="0" destOrd="0" presId="urn:microsoft.com/office/officeart/2005/8/layout/cycle5"/>
    <dgm:cxn modelId="{58101EF5-2251-418A-83E5-D4726EAF5E13}" type="presParOf" srcId="{6E78E1F6-FC54-4BC4-947A-06561F26DD14}" destId="{6CE2935F-7322-4334-B287-5B9155F6D664}" srcOrd="0" destOrd="0" presId="urn:microsoft.com/office/officeart/2005/8/layout/cycle5"/>
    <dgm:cxn modelId="{470D9EC6-AD2B-41EC-93AE-9A5D8D486E37}" type="presParOf" srcId="{6E78E1F6-FC54-4BC4-947A-06561F26DD14}" destId="{7FCD7EAA-3FFA-4E2B-8E1F-8A6D88033430}" srcOrd="1" destOrd="0" presId="urn:microsoft.com/office/officeart/2005/8/layout/cycle5"/>
    <dgm:cxn modelId="{1040B83B-2344-4131-A4A9-BA099ACB755C}" type="presParOf" srcId="{6E78E1F6-FC54-4BC4-947A-06561F26DD14}" destId="{EE6F92BF-60BF-4B0F-B386-A14200D3A0E6}" srcOrd="2" destOrd="0" presId="urn:microsoft.com/office/officeart/2005/8/layout/cycle5"/>
    <dgm:cxn modelId="{828A8C86-5A18-41C7-AA2F-276B967B38ED}" type="presParOf" srcId="{6E78E1F6-FC54-4BC4-947A-06561F26DD14}" destId="{6CE9B681-D7FD-40FC-AA5A-8E55D2F9758B}" srcOrd="3" destOrd="0" presId="urn:microsoft.com/office/officeart/2005/8/layout/cycle5"/>
    <dgm:cxn modelId="{B21DD22F-FBE7-4DB8-B386-7B0C50A91BA1}" type="presParOf" srcId="{6E78E1F6-FC54-4BC4-947A-06561F26DD14}" destId="{E660AB47-6ED5-4271-868F-663E9BA23720}" srcOrd="4" destOrd="0" presId="urn:microsoft.com/office/officeart/2005/8/layout/cycle5"/>
    <dgm:cxn modelId="{2D90C23D-FB85-4F35-BFC1-8341C22E2418}" type="presParOf" srcId="{6E78E1F6-FC54-4BC4-947A-06561F26DD14}" destId="{B6E3DDB0-835C-4674-815B-9BF322A22E45}" srcOrd="5" destOrd="0" presId="urn:microsoft.com/office/officeart/2005/8/layout/cycle5"/>
    <dgm:cxn modelId="{E6CE2D95-CB63-4E3F-872C-135C158AEAB1}" type="presParOf" srcId="{6E78E1F6-FC54-4BC4-947A-06561F26DD14}" destId="{B7164AFE-3563-4BAA-85F5-5796622C0B96}" srcOrd="6" destOrd="0" presId="urn:microsoft.com/office/officeart/2005/8/layout/cycle5"/>
    <dgm:cxn modelId="{F15B8D3F-97E0-4479-AD8E-D44CE66E463D}" type="presParOf" srcId="{6E78E1F6-FC54-4BC4-947A-06561F26DD14}" destId="{BDAEF60C-FF4A-4190-B973-58E631BECFE9}" srcOrd="7" destOrd="0" presId="urn:microsoft.com/office/officeart/2005/8/layout/cycle5"/>
    <dgm:cxn modelId="{C3929716-87EB-4E9D-8653-C8888126DE70}" type="presParOf" srcId="{6E78E1F6-FC54-4BC4-947A-06561F26DD14}" destId="{EFA443A6-4B97-48DB-B8C6-0788809FD638}" srcOrd="8" destOrd="0" presId="urn:microsoft.com/office/officeart/2005/8/layout/cycle5"/>
    <dgm:cxn modelId="{A7D50311-9BF0-4C18-8EC6-65E375748A1F}" type="presParOf" srcId="{6E78E1F6-FC54-4BC4-947A-06561F26DD14}" destId="{3DBD4787-0C15-4F22-8EFD-46E009AC2731}" srcOrd="9" destOrd="0" presId="urn:microsoft.com/office/officeart/2005/8/layout/cycle5"/>
    <dgm:cxn modelId="{40E8D044-9F17-4B75-898B-016280751AD6}" type="presParOf" srcId="{6E78E1F6-FC54-4BC4-947A-06561F26DD14}" destId="{8A4E77CA-483A-466C-9D48-803D3AF2350B}" srcOrd="10" destOrd="0" presId="urn:microsoft.com/office/officeart/2005/8/layout/cycle5"/>
    <dgm:cxn modelId="{D1102148-B220-4384-807C-A376B9FD45E0}" type="presParOf" srcId="{6E78E1F6-FC54-4BC4-947A-06561F26DD14}" destId="{22FAAFEF-5327-410D-8FB9-64CB0EEE2364}" srcOrd="11" destOrd="0" presId="urn:microsoft.com/office/officeart/2005/8/layout/cycle5"/>
    <dgm:cxn modelId="{28F72751-5AE3-4E4F-8C78-7B3675FCB7C4}" type="presParOf" srcId="{6E78E1F6-FC54-4BC4-947A-06561F26DD14}" destId="{FDD09569-BF2F-4C8B-9BCC-D82A32A87787}" srcOrd="12" destOrd="0" presId="urn:microsoft.com/office/officeart/2005/8/layout/cycle5"/>
    <dgm:cxn modelId="{F0F244D7-4ED3-4CF6-A143-A00F82780300}" type="presParOf" srcId="{6E78E1F6-FC54-4BC4-947A-06561F26DD14}" destId="{1C5C8B51-ACB6-4760-951D-EE7A6E10F0C4}" srcOrd="13" destOrd="0" presId="urn:microsoft.com/office/officeart/2005/8/layout/cycle5"/>
    <dgm:cxn modelId="{3B841B22-1A80-460E-9EFA-6EBCEB65D8E3}" type="presParOf" srcId="{6E78E1F6-FC54-4BC4-947A-06561F26DD14}" destId="{2BA37D77-1989-47AF-A5A0-17FB40A5653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custT="1"/>
      <dgm:spPr/>
      <dgm:t>
        <a:bodyPr/>
        <a:lstStyle/>
        <a:p>
          <a:r>
            <a:rPr lang="en-CA" sz="1000" b="1" dirty="0"/>
            <a:t>Workplace Engagement Series</a:t>
          </a:r>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882EEC12-1F11-4D73-B618-EF7A7C91ADEE}">
      <dgm:prSet phldrT="[Text]" custT="1"/>
      <dgm:spPr/>
      <dgm:t>
        <a:bodyPr/>
        <a:lstStyle/>
        <a:p>
          <a:r>
            <a:rPr lang="en-CA" sz="1000" b="1" dirty="0"/>
            <a:t>Success Through Failure Seminar series</a:t>
          </a:r>
        </a:p>
      </dgm:t>
    </dgm:pt>
    <dgm:pt modelId="{FFCC34AE-5DD6-4119-84F4-FAA8CC931962}" type="parTrans" cxnId="{C9C92BD0-6ED5-45AA-84F7-C7142387AA6A}">
      <dgm:prSet/>
      <dgm:spPr/>
      <dgm:t>
        <a:bodyPr/>
        <a:lstStyle/>
        <a:p>
          <a:endParaRPr lang="en-CA"/>
        </a:p>
      </dgm:t>
    </dgm:pt>
    <dgm:pt modelId="{D2EAEB7F-7584-45AC-9631-B9306A799511}" type="sibTrans" cxnId="{C9C92BD0-6ED5-45AA-84F7-C7142387AA6A}">
      <dgm:prSet/>
      <dgm:spPr>
        <a:ln>
          <a:solidFill>
            <a:schemeClr val="accent2">
              <a:lumMod val="50000"/>
            </a:schemeClr>
          </a:solidFill>
        </a:ln>
      </dgm:spPr>
      <dgm:t>
        <a:bodyPr/>
        <a:lstStyle/>
        <a:p>
          <a:endParaRPr lang="en-CA"/>
        </a:p>
      </dgm:t>
    </dgm:pt>
    <dgm:pt modelId="{6B25204E-E319-49BB-B966-DBC475064EF5}">
      <dgm:prSet phldrT="[Text]" custT="1"/>
      <dgm:spPr/>
      <dgm:t>
        <a:bodyPr/>
        <a:lstStyle/>
        <a:p>
          <a:r>
            <a:rPr lang="en-CA" sz="1000" b="1" dirty="0"/>
            <a:t>Twitter Chats</a:t>
          </a:r>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custT="1"/>
      <dgm:spPr/>
      <dgm:t>
        <a:bodyPr/>
        <a:lstStyle/>
        <a:p>
          <a:r>
            <a:rPr lang="en-CA" sz="1000" b="1" dirty="0"/>
            <a:t>#CRAconnEXionsARC </a:t>
          </a:r>
        </a:p>
        <a:p>
          <a:r>
            <a:rPr lang="en-CA" sz="1000" b="1" dirty="0"/>
            <a:t>Speed mentoring event </a:t>
          </a:r>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F38F774B-7C3E-45A3-A65A-6D5B5E504498}">
      <dgm:prSet phldrT="[Text]" custT="1"/>
      <dgm:spPr/>
      <dgm:t>
        <a:bodyPr/>
        <a:lstStyle/>
        <a:p>
          <a:r>
            <a:rPr lang="en-CA" sz="1000" b="1" dirty="0"/>
            <a:t>Various working groups, consultations, and support for CRA priorities</a:t>
          </a:r>
        </a:p>
      </dgm:t>
    </dgm:pt>
    <dgm:pt modelId="{4480E8E5-6A84-4EFE-8A38-8B624F8A7611}" type="parTrans" cxnId="{5695FDDD-5EDE-4AE9-910D-7EB88A2010CA}">
      <dgm:prSet/>
      <dgm:spPr/>
      <dgm:t>
        <a:bodyPr/>
        <a:lstStyle/>
        <a:p>
          <a:endParaRPr lang="en-CA"/>
        </a:p>
      </dgm:t>
    </dgm:pt>
    <dgm:pt modelId="{DB7A98BA-127E-4B0B-BBC1-99C0CBA68A2E}" type="sibTrans" cxnId="{5695FDDD-5EDE-4AE9-910D-7EB88A2010CA}">
      <dgm:prSet/>
      <dgm:spPr>
        <a:ln>
          <a:solidFill>
            <a:schemeClr val="accent2">
              <a:lumMod val="50000"/>
            </a:schemeClr>
          </a:solidFill>
        </a:ln>
      </dgm:spPr>
      <dgm:t>
        <a:bodyPr/>
        <a:lstStyle/>
        <a:p>
          <a:endParaRPr lang="en-CA"/>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07381" custScaleY="124274">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CFD66387-B6EB-4769-9672-F3C726FB34CE}" type="pres">
      <dgm:prSet presAssocID="{882EEC12-1F11-4D73-B618-EF7A7C91ADEE}" presName="node" presStyleLbl="node1" presStyleIdx="1" presStyleCnt="5" custScaleX="110674" custScaleY="127987">
        <dgm:presLayoutVars>
          <dgm:bulletEnabled val="1"/>
        </dgm:presLayoutVars>
      </dgm:prSet>
      <dgm:spPr/>
      <dgm:t>
        <a:bodyPr/>
        <a:lstStyle/>
        <a:p>
          <a:endParaRPr lang="en-US"/>
        </a:p>
      </dgm:t>
    </dgm:pt>
    <dgm:pt modelId="{CF26074D-FC1F-4091-A52B-54B3C3E1DDC2}" type="pres">
      <dgm:prSet presAssocID="{882EEC12-1F11-4D73-B618-EF7A7C91ADEE}" presName="spNode" presStyleCnt="0"/>
      <dgm:spPr/>
    </dgm:pt>
    <dgm:pt modelId="{31C4D979-EB40-4676-B21A-48A0B59B80D9}" type="pres">
      <dgm:prSet presAssocID="{D2EAEB7F-7584-45AC-9631-B9306A799511}"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08622" custScaleY="116897">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C61F62C6-72D2-4E61-B8B2-B193E71A9B7F}" type="pres">
      <dgm:prSet presAssocID="{F38F774B-7C3E-45A3-A65A-6D5B5E504498}" presName="node" presStyleLbl="node1" presStyleIdx="4" presStyleCnt="5" custScaleX="111953" custScaleY="114473">
        <dgm:presLayoutVars>
          <dgm:bulletEnabled val="1"/>
        </dgm:presLayoutVars>
      </dgm:prSet>
      <dgm:spPr/>
      <dgm:t>
        <a:bodyPr/>
        <a:lstStyle/>
        <a:p>
          <a:endParaRPr lang="en-US"/>
        </a:p>
      </dgm:t>
    </dgm:pt>
    <dgm:pt modelId="{89DA7957-3ABB-4BF3-AE8F-14CCB50C4441}" type="pres">
      <dgm:prSet presAssocID="{F38F774B-7C3E-45A3-A65A-6D5B5E504498}" presName="spNode" presStyleCnt="0"/>
      <dgm:spPr/>
    </dgm:pt>
    <dgm:pt modelId="{AB96C69A-9A82-42C5-8C90-ACF72881D3A6}" type="pres">
      <dgm:prSet presAssocID="{DB7A98BA-127E-4B0B-BBC1-99C0CBA68A2E}" presName="sibTrans" presStyleLbl="sibTrans1D1" presStyleIdx="4" presStyleCnt="5"/>
      <dgm:spPr/>
      <dgm:t>
        <a:bodyPr/>
        <a:lstStyle/>
        <a:p>
          <a:endParaRPr lang="en-US"/>
        </a:p>
      </dgm:t>
    </dgm:pt>
  </dgm:ptLst>
  <dgm:cxnLst>
    <dgm:cxn modelId="{5B59DDAA-E23B-423B-8A31-5CA3B691B535}" type="presOf" srcId="{6B25204E-E319-49BB-B966-DBC475064EF5}" destId="{B7164AFE-3563-4BAA-85F5-5796622C0B96}" srcOrd="0" destOrd="0" presId="urn:microsoft.com/office/officeart/2005/8/layout/cycle5"/>
    <dgm:cxn modelId="{5695FDDD-5EDE-4AE9-910D-7EB88A2010CA}" srcId="{65AB49BF-2731-4689-9F25-A45F41E573F9}" destId="{F38F774B-7C3E-45A3-A65A-6D5B5E504498}" srcOrd="4" destOrd="0" parTransId="{4480E8E5-6A84-4EFE-8A38-8B624F8A7611}" sibTransId="{DB7A98BA-127E-4B0B-BBC1-99C0CBA68A2E}"/>
    <dgm:cxn modelId="{C9C92BD0-6ED5-45AA-84F7-C7142387AA6A}" srcId="{65AB49BF-2731-4689-9F25-A45F41E573F9}" destId="{882EEC12-1F11-4D73-B618-EF7A7C91ADEE}" srcOrd="1" destOrd="0" parTransId="{FFCC34AE-5DD6-4119-84F4-FAA8CC931962}" sibTransId="{D2EAEB7F-7584-45AC-9631-B9306A799511}"/>
    <dgm:cxn modelId="{6557A96F-D768-44ED-B064-F3AC27E52244}" type="presOf" srcId="{F38F774B-7C3E-45A3-A65A-6D5B5E504498}" destId="{C61F62C6-72D2-4E61-B8B2-B193E71A9B7F}" srcOrd="0" destOrd="0" presId="urn:microsoft.com/office/officeart/2005/8/layout/cycle5"/>
    <dgm:cxn modelId="{D9553463-396D-4A2A-AAD3-E1D23BD21B43}" type="presOf" srcId="{28DF4DB3-0F38-4970-AF63-D47CAB5DB72F}" destId="{EFA443A6-4B97-48DB-B8C6-0788809FD638}" srcOrd="0" destOrd="0" presId="urn:microsoft.com/office/officeart/2005/8/layout/cycle5"/>
    <dgm:cxn modelId="{A98C8FA4-04B0-430C-8F59-872B828F3358}" type="presOf" srcId="{D2EAEB7F-7584-45AC-9631-B9306A799511}" destId="{31C4D979-EB40-4676-B21A-48A0B59B80D9}" srcOrd="0" destOrd="0" presId="urn:microsoft.com/office/officeart/2005/8/layout/cycle5"/>
    <dgm:cxn modelId="{F8B77EDE-DE02-4779-A363-8064BBEFC95F}" srcId="{65AB49BF-2731-4689-9F25-A45F41E573F9}" destId="{36A02E32-EC35-4E99-939B-64F852CCD737}" srcOrd="3" destOrd="0" parTransId="{AF845F47-EC40-44ED-A39B-FD007E30F6B9}" sibTransId="{0EAAC98F-7E8D-48ED-A8E7-249F25B94ECC}"/>
    <dgm:cxn modelId="{54FC4ED6-BD48-42C0-8CBE-2630CFDDD75C}" type="presOf" srcId="{882EEC12-1F11-4D73-B618-EF7A7C91ADEE}" destId="{CFD66387-B6EB-4769-9672-F3C726FB34CE}" srcOrd="0" destOrd="0" presId="urn:microsoft.com/office/officeart/2005/8/layout/cycle5"/>
    <dgm:cxn modelId="{56152874-C912-4877-A5EF-6129515DC52A}" type="presOf" srcId="{36A02E32-EC35-4E99-939B-64F852CCD737}" destId="{3DBD4787-0C15-4F22-8EFD-46E009AC2731}" srcOrd="0" destOrd="0" presId="urn:microsoft.com/office/officeart/2005/8/layout/cycle5"/>
    <dgm:cxn modelId="{2440635F-3BB8-4E57-AC1E-319823D5BF8A}" type="presOf" srcId="{0EAAC98F-7E8D-48ED-A8E7-249F25B94ECC}" destId="{22FAAFEF-5327-410D-8FB9-64CB0EEE2364}"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AD4397F7-62A4-45EF-AFD9-D2A427F9B425}" type="presOf" srcId="{3D20D69B-32F3-485D-BB9E-5D4FAE00DCAA}" destId="{6CE2935F-7322-4334-B287-5B9155F6D664}"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6240F695-98BB-4971-A246-05F59196C4B5}" type="presOf" srcId="{65AB49BF-2731-4689-9F25-A45F41E573F9}" destId="{6E78E1F6-FC54-4BC4-947A-06561F26DD14}" srcOrd="0" destOrd="0" presId="urn:microsoft.com/office/officeart/2005/8/layout/cycle5"/>
    <dgm:cxn modelId="{D0ADF679-39E7-4D93-B816-73EC58F46B7B}" type="presOf" srcId="{42226A56-CF7C-49D0-AD78-17AE9188348A}" destId="{EE6F92BF-60BF-4B0F-B386-A14200D3A0E6}" srcOrd="0" destOrd="0" presId="urn:microsoft.com/office/officeart/2005/8/layout/cycle5"/>
    <dgm:cxn modelId="{F65CEFBF-1A26-4C4B-B642-54F8ED1C602A}" type="presOf" srcId="{DB7A98BA-127E-4B0B-BBC1-99C0CBA68A2E}" destId="{AB96C69A-9A82-42C5-8C90-ACF72881D3A6}" srcOrd="0" destOrd="0" presId="urn:microsoft.com/office/officeart/2005/8/layout/cycle5"/>
    <dgm:cxn modelId="{DE95F111-9A61-4F5A-9CE8-898DCA7E308C}" type="presParOf" srcId="{6E78E1F6-FC54-4BC4-947A-06561F26DD14}" destId="{6CE2935F-7322-4334-B287-5B9155F6D664}" srcOrd="0" destOrd="0" presId="urn:microsoft.com/office/officeart/2005/8/layout/cycle5"/>
    <dgm:cxn modelId="{D029C430-316C-4BC7-A6B4-1B6F391AFCC3}" type="presParOf" srcId="{6E78E1F6-FC54-4BC4-947A-06561F26DD14}" destId="{7FCD7EAA-3FFA-4E2B-8E1F-8A6D88033430}" srcOrd="1" destOrd="0" presId="urn:microsoft.com/office/officeart/2005/8/layout/cycle5"/>
    <dgm:cxn modelId="{DDFA160B-042D-49AE-84DB-D4D58909CCA1}" type="presParOf" srcId="{6E78E1F6-FC54-4BC4-947A-06561F26DD14}" destId="{EE6F92BF-60BF-4B0F-B386-A14200D3A0E6}" srcOrd="2" destOrd="0" presId="urn:microsoft.com/office/officeart/2005/8/layout/cycle5"/>
    <dgm:cxn modelId="{CB426E0B-1191-4D76-AAF2-4254EBFB5A6C}" type="presParOf" srcId="{6E78E1F6-FC54-4BC4-947A-06561F26DD14}" destId="{CFD66387-B6EB-4769-9672-F3C726FB34CE}" srcOrd="3" destOrd="0" presId="urn:microsoft.com/office/officeart/2005/8/layout/cycle5"/>
    <dgm:cxn modelId="{3F8952F4-FD22-40BC-BB24-7DCFCC86D2EF}" type="presParOf" srcId="{6E78E1F6-FC54-4BC4-947A-06561F26DD14}" destId="{CF26074D-FC1F-4091-A52B-54B3C3E1DDC2}" srcOrd="4" destOrd="0" presId="urn:microsoft.com/office/officeart/2005/8/layout/cycle5"/>
    <dgm:cxn modelId="{28A723E9-704B-4548-AB36-C4FC8EA3F719}" type="presParOf" srcId="{6E78E1F6-FC54-4BC4-947A-06561F26DD14}" destId="{31C4D979-EB40-4676-B21A-48A0B59B80D9}" srcOrd="5" destOrd="0" presId="urn:microsoft.com/office/officeart/2005/8/layout/cycle5"/>
    <dgm:cxn modelId="{5BACFA6E-B259-4987-906C-B199EB8FF009}" type="presParOf" srcId="{6E78E1F6-FC54-4BC4-947A-06561F26DD14}" destId="{B7164AFE-3563-4BAA-85F5-5796622C0B96}" srcOrd="6" destOrd="0" presId="urn:microsoft.com/office/officeart/2005/8/layout/cycle5"/>
    <dgm:cxn modelId="{427E6E33-CB19-434D-B216-34667239BB97}" type="presParOf" srcId="{6E78E1F6-FC54-4BC4-947A-06561F26DD14}" destId="{BDAEF60C-FF4A-4190-B973-58E631BECFE9}" srcOrd="7" destOrd="0" presId="urn:microsoft.com/office/officeart/2005/8/layout/cycle5"/>
    <dgm:cxn modelId="{ED7AD558-D54F-427F-B4A5-3382ECF9F351}" type="presParOf" srcId="{6E78E1F6-FC54-4BC4-947A-06561F26DD14}" destId="{EFA443A6-4B97-48DB-B8C6-0788809FD638}" srcOrd="8" destOrd="0" presId="urn:microsoft.com/office/officeart/2005/8/layout/cycle5"/>
    <dgm:cxn modelId="{3C094F60-C0CF-41F3-AD77-D98BAB0D60C9}" type="presParOf" srcId="{6E78E1F6-FC54-4BC4-947A-06561F26DD14}" destId="{3DBD4787-0C15-4F22-8EFD-46E009AC2731}" srcOrd="9" destOrd="0" presId="urn:microsoft.com/office/officeart/2005/8/layout/cycle5"/>
    <dgm:cxn modelId="{8288558F-C3AE-4E39-AE13-E53746475DEB}" type="presParOf" srcId="{6E78E1F6-FC54-4BC4-947A-06561F26DD14}" destId="{8A4E77CA-483A-466C-9D48-803D3AF2350B}" srcOrd="10" destOrd="0" presId="urn:microsoft.com/office/officeart/2005/8/layout/cycle5"/>
    <dgm:cxn modelId="{1165F2E2-8C2E-4E30-8EF1-76C4E390DEFD}" type="presParOf" srcId="{6E78E1F6-FC54-4BC4-947A-06561F26DD14}" destId="{22FAAFEF-5327-410D-8FB9-64CB0EEE2364}" srcOrd="11" destOrd="0" presId="urn:microsoft.com/office/officeart/2005/8/layout/cycle5"/>
    <dgm:cxn modelId="{5F119459-119D-4D83-9AF1-B77B44F5F615}" type="presParOf" srcId="{6E78E1F6-FC54-4BC4-947A-06561F26DD14}" destId="{C61F62C6-72D2-4E61-B8B2-B193E71A9B7F}" srcOrd="12" destOrd="0" presId="urn:microsoft.com/office/officeart/2005/8/layout/cycle5"/>
    <dgm:cxn modelId="{59146E63-3CE5-4841-97E8-825F1396C804}" type="presParOf" srcId="{6E78E1F6-FC54-4BC4-947A-06561F26DD14}" destId="{89DA7957-3ABB-4BF3-AE8F-14CCB50C4441}" srcOrd="13" destOrd="0" presId="urn:microsoft.com/office/officeart/2005/8/layout/cycle5"/>
    <dgm:cxn modelId="{0BC94DB8-03B9-4DAE-A782-A40406CBBFBE}" type="presParOf" srcId="{6E78E1F6-FC54-4BC4-947A-06561F26DD14}" destId="{AB96C69A-9A82-42C5-8C90-ACF72881D3A6}"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dgm:spPr/>
      <dgm:t>
        <a:bodyPr/>
        <a:lstStyle/>
        <a:p>
          <a:r>
            <a:rPr lang="fr-CA" b="1" noProof="0" dirty="0"/>
            <a:t>Causerie sur le télétravail et la santé mentale</a:t>
          </a:r>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882EEC12-1F11-4D73-B618-EF7A7C91ADEE}">
      <dgm:prSet phldrT="[Text]"/>
      <dgm:spPr/>
      <dgm:t>
        <a:bodyPr/>
        <a:lstStyle/>
        <a:p>
          <a:r>
            <a:rPr lang="fr-CA" b="1" noProof="0" dirty="0"/>
            <a:t>Jumelage en milieu de travail</a:t>
          </a:r>
        </a:p>
      </dgm:t>
    </dgm:pt>
    <dgm:pt modelId="{FFCC34AE-5DD6-4119-84F4-FAA8CC931962}" type="parTrans" cxnId="{C9C92BD0-6ED5-45AA-84F7-C7142387AA6A}">
      <dgm:prSet/>
      <dgm:spPr/>
      <dgm:t>
        <a:bodyPr/>
        <a:lstStyle/>
        <a:p>
          <a:endParaRPr lang="en-CA"/>
        </a:p>
      </dgm:t>
    </dgm:pt>
    <dgm:pt modelId="{D2EAEB7F-7584-45AC-9631-B9306A799511}" type="sibTrans" cxnId="{C9C92BD0-6ED5-45AA-84F7-C7142387AA6A}">
      <dgm:prSet/>
      <dgm:spPr>
        <a:ln>
          <a:solidFill>
            <a:schemeClr val="accent2">
              <a:lumMod val="50000"/>
            </a:schemeClr>
          </a:solidFill>
        </a:ln>
      </dgm:spPr>
      <dgm:t>
        <a:bodyPr/>
        <a:lstStyle/>
        <a:p>
          <a:endParaRPr lang="en-CA"/>
        </a:p>
      </dgm:t>
    </dgm:pt>
    <dgm:pt modelId="{6B25204E-E319-49BB-B966-DBC475064EF5}">
      <dgm:prSet phldrT="[Text]"/>
      <dgm:spPr/>
      <dgm:t>
        <a:bodyPr/>
        <a:lstStyle/>
        <a:p>
          <a:r>
            <a:rPr lang="fr-CA" b="1" noProof="0" dirty="0"/>
            <a:t>Participation aux Jeux du Gouvernement</a:t>
          </a:r>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dgm:spPr/>
      <dgm:t>
        <a:bodyPr/>
        <a:lstStyle/>
        <a:p>
          <a:r>
            <a:rPr lang="fr-CA" b="1" noProof="0" dirty="0"/>
            <a:t>Programme de mentorat en ligne</a:t>
          </a:r>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F38F774B-7C3E-45A3-A65A-6D5B5E504498}">
      <dgm:prSet phldrT="[Text]"/>
      <dgm:spPr/>
      <dgm:t>
        <a:bodyPr/>
        <a:lstStyle/>
        <a:p>
          <a:r>
            <a:rPr lang="fr-CA" b="1" noProof="0" dirty="0"/>
            <a:t>Mois du développement professionnel</a:t>
          </a:r>
        </a:p>
      </dgm:t>
    </dgm:pt>
    <dgm:pt modelId="{4480E8E5-6A84-4EFE-8A38-8B624F8A7611}" type="parTrans" cxnId="{5695FDDD-5EDE-4AE9-910D-7EB88A2010CA}">
      <dgm:prSet/>
      <dgm:spPr/>
      <dgm:t>
        <a:bodyPr/>
        <a:lstStyle/>
        <a:p>
          <a:endParaRPr lang="en-CA"/>
        </a:p>
      </dgm:t>
    </dgm:pt>
    <dgm:pt modelId="{DB7A98BA-127E-4B0B-BBC1-99C0CBA68A2E}" type="sibTrans" cxnId="{5695FDDD-5EDE-4AE9-910D-7EB88A2010CA}">
      <dgm:prSet/>
      <dgm:spPr>
        <a:ln>
          <a:solidFill>
            <a:schemeClr val="accent2">
              <a:lumMod val="50000"/>
            </a:schemeClr>
          </a:solidFill>
        </a:ln>
      </dgm:spPr>
      <dgm:t>
        <a:bodyPr/>
        <a:lstStyle/>
        <a:p>
          <a:endParaRPr lang="en-CA"/>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07381" custScaleY="124274" custRadScaleRad="97449" custRadScaleInc="-2121">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CFD66387-B6EB-4769-9672-F3C726FB34CE}" type="pres">
      <dgm:prSet presAssocID="{882EEC12-1F11-4D73-B618-EF7A7C91ADEE}" presName="node" presStyleLbl="node1" presStyleIdx="1" presStyleCnt="5" custScaleX="110674" custScaleY="127987" custRadScaleRad="98411" custRadScaleInc="5247">
        <dgm:presLayoutVars>
          <dgm:bulletEnabled val="1"/>
        </dgm:presLayoutVars>
      </dgm:prSet>
      <dgm:spPr/>
      <dgm:t>
        <a:bodyPr/>
        <a:lstStyle/>
        <a:p>
          <a:endParaRPr lang="en-US"/>
        </a:p>
      </dgm:t>
    </dgm:pt>
    <dgm:pt modelId="{CF26074D-FC1F-4091-A52B-54B3C3E1DDC2}" type="pres">
      <dgm:prSet presAssocID="{882EEC12-1F11-4D73-B618-EF7A7C91ADEE}" presName="spNode" presStyleCnt="0"/>
      <dgm:spPr/>
    </dgm:pt>
    <dgm:pt modelId="{31C4D979-EB40-4676-B21A-48A0B59B80D9}" type="pres">
      <dgm:prSet presAssocID="{D2EAEB7F-7584-45AC-9631-B9306A799511}"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custRadScaleRad="102238" custRadScaleInc="2983">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08622" custScaleY="116897" custRadScaleRad="102579" custRadScaleInc="-1865">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C61F62C6-72D2-4E61-B8B2-B193E71A9B7F}" type="pres">
      <dgm:prSet presAssocID="{F38F774B-7C3E-45A3-A65A-6D5B5E504498}" presName="node" presStyleLbl="node1" presStyleIdx="4" presStyleCnt="5" custScaleX="111953" custScaleY="114473" custRadScaleRad="100070" custRadScaleInc="-6437">
        <dgm:presLayoutVars>
          <dgm:bulletEnabled val="1"/>
        </dgm:presLayoutVars>
      </dgm:prSet>
      <dgm:spPr/>
      <dgm:t>
        <a:bodyPr/>
        <a:lstStyle/>
        <a:p>
          <a:endParaRPr lang="en-US"/>
        </a:p>
      </dgm:t>
    </dgm:pt>
    <dgm:pt modelId="{89DA7957-3ABB-4BF3-AE8F-14CCB50C4441}" type="pres">
      <dgm:prSet presAssocID="{F38F774B-7C3E-45A3-A65A-6D5B5E504498}" presName="spNode" presStyleCnt="0"/>
      <dgm:spPr/>
    </dgm:pt>
    <dgm:pt modelId="{AB96C69A-9A82-42C5-8C90-ACF72881D3A6}" type="pres">
      <dgm:prSet presAssocID="{DB7A98BA-127E-4B0B-BBC1-99C0CBA68A2E}" presName="sibTrans" presStyleLbl="sibTrans1D1" presStyleIdx="4" presStyleCnt="5"/>
      <dgm:spPr/>
      <dgm:t>
        <a:bodyPr/>
        <a:lstStyle/>
        <a:p>
          <a:endParaRPr lang="en-US"/>
        </a:p>
      </dgm:t>
    </dgm:pt>
  </dgm:ptLst>
  <dgm:cxnLst>
    <dgm:cxn modelId="{5C9BE1B4-E385-4071-836D-10F009CB643A}" type="presOf" srcId="{882EEC12-1F11-4D73-B618-EF7A7C91ADEE}" destId="{CFD66387-B6EB-4769-9672-F3C726FB34CE}" srcOrd="0" destOrd="0" presId="urn:microsoft.com/office/officeart/2005/8/layout/cycle5"/>
    <dgm:cxn modelId="{95109100-05D5-46CB-8776-57D905095714}" type="presOf" srcId="{65AB49BF-2731-4689-9F25-A45F41E573F9}" destId="{6E78E1F6-FC54-4BC4-947A-06561F26DD14}" srcOrd="0" destOrd="0" presId="urn:microsoft.com/office/officeart/2005/8/layout/cycle5"/>
    <dgm:cxn modelId="{C9C92BD0-6ED5-45AA-84F7-C7142387AA6A}" srcId="{65AB49BF-2731-4689-9F25-A45F41E573F9}" destId="{882EEC12-1F11-4D73-B618-EF7A7C91ADEE}" srcOrd="1" destOrd="0" parTransId="{FFCC34AE-5DD6-4119-84F4-FAA8CC931962}" sibTransId="{D2EAEB7F-7584-45AC-9631-B9306A799511}"/>
    <dgm:cxn modelId="{F8B77EDE-DE02-4779-A363-8064BBEFC95F}" srcId="{65AB49BF-2731-4689-9F25-A45F41E573F9}" destId="{36A02E32-EC35-4E99-939B-64F852CCD737}" srcOrd="3" destOrd="0" parTransId="{AF845F47-EC40-44ED-A39B-FD007E30F6B9}" sibTransId="{0EAAC98F-7E8D-48ED-A8E7-249F25B94ECC}"/>
    <dgm:cxn modelId="{5695FDDD-5EDE-4AE9-910D-7EB88A2010CA}" srcId="{65AB49BF-2731-4689-9F25-A45F41E573F9}" destId="{F38F774B-7C3E-45A3-A65A-6D5B5E504498}" srcOrd="4" destOrd="0" parTransId="{4480E8E5-6A84-4EFE-8A38-8B624F8A7611}" sibTransId="{DB7A98BA-127E-4B0B-BBC1-99C0CBA68A2E}"/>
    <dgm:cxn modelId="{20A01BCB-969E-4C4F-B7DD-70371EE6CBDC}" type="presOf" srcId="{3D20D69B-32F3-485D-BB9E-5D4FAE00DCAA}" destId="{6CE2935F-7322-4334-B287-5B9155F6D664}" srcOrd="0" destOrd="0" presId="urn:microsoft.com/office/officeart/2005/8/layout/cycle5"/>
    <dgm:cxn modelId="{2BC70F44-37C6-4C1C-B8A4-5B0F4614E43D}" type="presOf" srcId="{28DF4DB3-0F38-4970-AF63-D47CAB5DB72F}" destId="{EFA443A6-4B97-48DB-B8C6-0788809FD638}"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3F725DAC-19F0-4AE0-9D12-CC5BC9642E74}" type="presOf" srcId="{0EAAC98F-7E8D-48ED-A8E7-249F25B94ECC}" destId="{22FAAFEF-5327-410D-8FB9-64CB0EEE2364}" srcOrd="0" destOrd="0" presId="urn:microsoft.com/office/officeart/2005/8/layout/cycle5"/>
    <dgm:cxn modelId="{73530AA1-84D4-4B5F-84D5-26C0399F89F2}" type="presOf" srcId="{D2EAEB7F-7584-45AC-9631-B9306A799511}" destId="{31C4D979-EB40-4676-B21A-48A0B59B80D9}" srcOrd="0" destOrd="0" presId="urn:microsoft.com/office/officeart/2005/8/layout/cycle5"/>
    <dgm:cxn modelId="{1619869D-B011-48F7-9081-035DCD5E0E92}" type="presOf" srcId="{42226A56-CF7C-49D0-AD78-17AE9188348A}" destId="{EE6F92BF-60BF-4B0F-B386-A14200D3A0E6}" srcOrd="0" destOrd="0" presId="urn:microsoft.com/office/officeart/2005/8/layout/cycle5"/>
    <dgm:cxn modelId="{F75E3816-809E-4A8F-A5E7-D859EC016032}" type="presOf" srcId="{36A02E32-EC35-4E99-939B-64F852CCD737}" destId="{3DBD4787-0C15-4F22-8EFD-46E009AC2731}" srcOrd="0" destOrd="0" presId="urn:microsoft.com/office/officeart/2005/8/layout/cycle5"/>
    <dgm:cxn modelId="{20B19F72-F30F-4568-80C4-F35C277ED436}" type="presOf" srcId="{DB7A98BA-127E-4B0B-BBC1-99C0CBA68A2E}" destId="{AB96C69A-9A82-42C5-8C90-ACF72881D3A6}"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4F91E77C-3DB3-4504-982F-071BE55C4A7C}" type="presOf" srcId="{6B25204E-E319-49BB-B966-DBC475064EF5}" destId="{B7164AFE-3563-4BAA-85F5-5796622C0B96}" srcOrd="0" destOrd="0" presId="urn:microsoft.com/office/officeart/2005/8/layout/cycle5"/>
    <dgm:cxn modelId="{2D30C251-3C1F-45E3-B456-A118905EAF6B}" type="presOf" srcId="{F38F774B-7C3E-45A3-A65A-6D5B5E504498}" destId="{C61F62C6-72D2-4E61-B8B2-B193E71A9B7F}" srcOrd="0" destOrd="0" presId="urn:microsoft.com/office/officeart/2005/8/layout/cycle5"/>
    <dgm:cxn modelId="{58101EF5-2251-418A-83E5-D4726EAF5E13}" type="presParOf" srcId="{6E78E1F6-FC54-4BC4-947A-06561F26DD14}" destId="{6CE2935F-7322-4334-B287-5B9155F6D664}" srcOrd="0" destOrd="0" presId="urn:microsoft.com/office/officeart/2005/8/layout/cycle5"/>
    <dgm:cxn modelId="{470D9EC6-AD2B-41EC-93AE-9A5D8D486E37}" type="presParOf" srcId="{6E78E1F6-FC54-4BC4-947A-06561F26DD14}" destId="{7FCD7EAA-3FFA-4E2B-8E1F-8A6D88033430}" srcOrd="1" destOrd="0" presId="urn:microsoft.com/office/officeart/2005/8/layout/cycle5"/>
    <dgm:cxn modelId="{1040B83B-2344-4131-A4A9-BA099ACB755C}" type="presParOf" srcId="{6E78E1F6-FC54-4BC4-947A-06561F26DD14}" destId="{EE6F92BF-60BF-4B0F-B386-A14200D3A0E6}" srcOrd="2" destOrd="0" presId="urn:microsoft.com/office/officeart/2005/8/layout/cycle5"/>
    <dgm:cxn modelId="{503DA7BB-5223-4DC7-AAB5-1107C90E565A}" type="presParOf" srcId="{6E78E1F6-FC54-4BC4-947A-06561F26DD14}" destId="{CFD66387-B6EB-4769-9672-F3C726FB34CE}" srcOrd="3" destOrd="0" presId="urn:microsoft.com/office/officeart/2005/8/layout/cycle5"/>
    <dgm:cxn modelId="{6EDBAC94-9575-41F2-A4EC-C7D119F301B1}" type="presParOf" srcId="{6E78E1F6-FC54-4BC4-947A-06561F26DD14}" destId="{CF26074D-FC1F-4091-A52B-54B3C3E1DDC2}" srcOrd="4" destOrd="0" presId="urn:microsoft.com/office/officeart/2005/8/layout/cycle5"/>
    <dgm:cxn modelId="{A8ECFB50-59C0-4EC1-B8ED-F36D29F87D4D}" type="presParOf" srcId="{6E78E1F6-FC54-4BC4-947A-06561F26DD14}" destId="{31C4D979-EB40-4676-B21A-48A0B59B80D9}" srcOrd="5" destOrd="0" presId="urn:microsoft.com/office/officeart/2005/8/layout/cycle5"/>
    <dgm:cxn modelId="{E6CE2D95-CB63-4E3F-872C-135C158AEAB1}" type="presParOf" srcId="{6E78E1F6-FC54-4BC4-947A-06561F26DD14}" destId="{B7164AFE-3563-4BAA-85F5-5796622C0B96}" srcOrd="6" destOrd="0" presId="urn:microsoft.com/office/officeart/2005/8/layout/cycle5"/>
    <dgm:cxn modelId="{F15B8D3F-97E0-4479-AD8E-D44CE66E463D}" type="presParOf" srcId="{6E78E1F6-FC54-4BC4-947A-06561F26DD14}" destId="{BDAEF60C-FF4A-4190-B973-58E631BECFE9}" srcOrd="7" destOrd="0" presId="urn:microsoft.com/office/officeart/2005/8/layout/cycle5"/>
    <dgm:cxn modelId="{C3929716-87EB-4E9D-8653-C8888126DE70}" type="presParOf" srcId="{6E78E1F6-FC54-4BC4-947A-06561F26DD14}" destId="{EFA443A6-4B97-48DB-B8C6-0788809FD638}" srcOrd="8" destOrd="0" presId="urn:microsoft.com/office/officeart/2005/8/layout/cycle5"/>
    <dgm:cxn modelId="{A7D50311-9BF0-4C18-8EC6-65E375748A1F}" type="presParOf" srcId="{6E78E1F6-FC54-4BC4-947A-06561F26DD14}" destId="{3DBD4787-0C15-4F22-8EFD-46E009AC2731}" srcOrd="9" destOrd="0" presId="urn:microsoft.com/office/officeart/2005/8/layout/cycle5"/>
    <dgm:cxn modelId="{40E8D044-9F17-4B75-898B-016280751AD6}" type="presParOf" srcId="{6E78E1F6-FC54-4BC4-947A-06561F26DD14}" destId="{8A4E77CA-483A-466C-9D48-803D3AF2350B}" srcOrd="10" destOrd="0" presId="urn:microsoft.com/office/officeart/2005/8/layout/cycle5"/>
    <dgm:cxn modelId="{D1102148-B220-4384-807C-A376B9FD45E0}" type="presParOf" srcId="{6E78E1F6-FC54-4BC4-947A-06561F26DD14}" destId="{22FAAFEF-5327-410D-8FB9-64CB0EEE2364}" srcOrd="11" destOrd="0" presId="urn:microsoft.com/office/officeart/2005/8/layout/cycle5"/>
    <dgm:cxn modelId="{7955263B-B38E-41D2-B5A6-E93E35A14BDD}" type="presParOf" srcId="{6E78E1F6-FC54-4BC4-947A-06561F26DD14}" destId="{C61F62C6-72D2-4E61-B8B2-B193E71A9B7F}" srcOrd="12" destOrd="0" presId="urn:microsoft.com/office/officeart/2005/8/layout/cycle5"/>
    <dgm:cxn modelId="{3AF255E2-0D56-4B0D-8411-3E99911BF2FB}" type="presParOf" srcId="{6E78E1F6-FC54-4BC4-947A-06561F26DD14}" destId="{89DA7957-3ABB-4BF3-AE8F-14CCB50C4441}" srcOrd="13" destOrd="0" presId="urn:microsoft.com/office/officeart/2005/8/layout/cycle5"/>
    <dgm:cxn modelId="{5066B5AB-382E-4A9E-9D7F-78CF78DF2681}" type="presParOf" srcId="{6E78E1F6-FC54-4BC4-947A-06561F26DD14}" destId="{AB96C69A-9A82-42C5-8C90-ACF72881D3A6}" srcOrd="14" destOrd="0" presId="urn:microsoft.com/office/officeart/2005/8/layout/cycle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custT="1"/>
      <dgm:spPr/>
      <dgm:t>
        <a:bodyPr/>
        <a:lstStyle/>
        <a:p>
          <a:r>
            <a:rPr lang="en-CA" sz="1000" b="1" dirty="0"/>
            <a:t>Telework and Mental Health Panel</a:t>
          </a:r>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882EEC12-1F11-4D73-B618-EF7A7C91ADEE}">
      <dgm:prSet phldrT="[Text]" custT="1"/>
      <dgm:spPr/>
      <dgm:t>
        <a:bodyPr/>
        <a:lstStyle/>
        <a:p>
          <a:r>
            <a:rPr lang="en-CA" sz="1000" b="1" dirty="0"/>
            <a:t>Job Shadowing</a:t>
          </a:r>
        </a:p>
      </dgm:t>
    </dgm:pt>
    <dgm:pt modelId="{FFCC34AE-5DD6-4119-84F4-FAA8CC931962}" type="parTrans" cxnId="{C9C92BD0-6ED5-45AA-84F7-C7142387AA6A}">
      <dgm:prSet/>
      <dgm:spPr/>
      <dgm:t>
        <a:bodyPr/>
        <a:lstStyle/>
        <a:p>
          <a:endParaRPr lang="en-CA"/>
        </a:p>
      </dgm:t>
    </dgm:pt>
    <dgm:pt modelId="{D2EAEB7F-7584-45AC-9631-B9306A799511}" type="sibTrans" cxnId="{C9C92BD0-6ED5-45AA-84F7-C7142387AA6A}">
      <dgm:prSet/>
      <dgm:spPr>
        <a:ln>
          <a:solidFill>
            <a:schemeClr val="accent2">
              <a:lumMod val="50000"/>
            </a:schemeClr>
          </a:solidFill>
        </a:ln>
      </dgm:spPr>
      <dgm:t>
        <a:bodyPr/>
        <a:lstStyle/>
        <a:p>
          <a:endParaRPr lang="en-CA"/>
        </a:p>
      </dgm:t>
    </dgm:pt>
    <dgm:pt modelId="{6B25204E-E319-49BB-B966-DBC475064EF5}">
      <dgm:prSet phldrT="[Text]" custT="1"/>
      <dgm:spPr/>
      <dgm:t>
        <a:bodyPr/>
        <a:lstStyle/>
        <a:p>
          <a:r>
            <a:rPr lang="en-CA" sz="1000" b="1" dirty="0"/>
            <a:t>Government Games Participation</a:t>
          </a:r>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custT="1"/>
      <dgm:spPr/>
      <dgm:t>
        <a:bodyPr/>
        <a:lstStyle/>
        <a:p>
          <a:r>
            <a:rPr lang="en-CA" sz="1000" b="1" dirty="0"/>
            <a:t>Online Mentorship Program</a:t>
          </a:r>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F38F774B-7C3E-45A3-A65A-6D5B5E504498}">
      <dgm:prSet phldrT="[Text]" custT="1"/>
      <dgm:spPr/>
      <dgm:t>
        <a:bodyPr/>
        <a:lstStyle/>
        <a:p>
          <a:r>
            <a:rPr lang="en-CA" sz="1000" b="1" dirty="0"/>
            <a:t>Professional Development Month</a:t>
          </a:r>
        </a:p>
      </dgm:t>
    </dgm:pt>
    <dgm:pt modelId="{4480E8E5-6A84-4EFE-8A38-8B624F8A7611}" type="parTrans" cxnId="{5695FDDD-5EDE-4AE9-910D-7EB88A2010CA}">
      <dgm:prSet/>
      <dgm:spPr/>
      <dgm:t>
        <a:bodyPr/>
        <a:lstStyle/>
        <a:p>
          <a:endParaRPr lang="en-CA"/>
        </a:p>
      </dgm:t>
    </dgm:pt>
    <dgm:pt modelId="{DB7A98BA-127E-4B0B-BBC1-99C0CBA68A2E}" type="sibTrans" cxnId="{5695FDDD-5EDE-4AE9-910D-7EB88A2010CA}">
      <dgm:prSet/>
      <dgm:spPr>
        <a:ln>
          <a:solidFill>
            <a:schemeClr val="accent2">
              <a:lumMod val="50000"/>
            </a:schemeClr>
          </a:solidFill>
        </a:ln>
      </dgm:spPr>
      <dgm:t>
        <a:bodyPr/>
        <a:lstStyle/>
        <a:p>
          <a:endParaRPr lang="en-CA"/>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07381" custScaleY="124274" custRadScaleRad="96592" custRadScaleInc="935">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CFD66387-B6EB-4769-9672-F3C726FB34CE}" type="pres">
      <dgm:prSet presAssocID="{882EEC12-1F11-4D73-B618-EF7A7C91ADEE}" presName="node" presStyleLbl="node1" presStyleIdx="1" presStyleCnt="5" custScaleX="110674" custScaleY="127987" custRadScaleRad="99363" custRadScaleInc="8071">
        <dgm:presLayoutVars>
          <dgm:bulletEnabled val="1"/>
        </dgm:presLayoutVars>
      </dgm:prSet>
      <dgm:spPr/>
      <dgm:t>
        <a:bodyPr/>
        <a:lstStyle/>
        <a:p>
          <a:endParaRPr lang="en-US"/>
        </a:p>
      </dgm:t>
    </dgm:pt>
    <dgm:pt modelId="{CF26074D-FC1F-4091-A52B-54B3C3E1DDC2}" type="pres">
      <dgm:prSet presAssocID="{882EEC12-1F11-4D73-B618-EF7A7C91ADEE}" presName="spNode" presStyleCnt="0"/>
      <dgm:spPr/>
    </dgm:pt>
    <dgm:pt modelId="{31C4D979-EB40-4676-B21A-48A0B59B80D9}" type="pres">
      <dgm:prSet presAssocID="{D2EAEB7F-7584-45AC-9631-B9306A799511}"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custRadScaleRad="102994" custRadScaleInc="3934">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08622" custScaleY="116897">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C61F62C6-72D2-4E61-B8B2-B193E71A9B7F}" type="pres">
      <dgm:prSet presAssocID="{F38F774B-7C3E-45A3-A65A-6D5B5E504498}" presName="node" presStyleLbl="node1" presStyleIdx="4" presStyleCnt="5" custScaleX="111953" custScaleY="114473">
        <dgm:presLayoutVars>
          <dgm:bulletEnabled val="1"/>
        </dgm:presLayoutVars>
      </dgm:prSet>
      <dgm:spPr/>
      <dgm:t>
        <a:bodyPr/>
        <a:lstStyle/>
        <a:p>
          <a:endParaRPr lang="en-US"/>
        </a:p>
      </dgm:t>
    </dgm:pt>
    <dgm:pt modelId="{89DA7957-3ABB-4BF3-AE8F-14CCB50C4441}" type="pres">
      <dgm:prSet presAssocID="{F38F774B-7C3E-45A3-A65A-6D5B5E504498}" presName="spNode" presStyleCnt="0"/>
      <dgm:spPr/>
    </dgm:pt>
    <dgm:pt modelId="{AB96C69A-9A82-42C5-8C90-ACF72881D3A6}" type="pres">
      <dgm:prSet presAssocID="{DB7A98BA-127E-4B0B-BBC1-99C0CBA68A2E}" presName="sibTrans" presStyleLbl="sibTrans1D1" presStyleIdx="4" presStyleCnt="5"/>
      <dgm:spPr/>
      <dgm:t>
        <a:bodyPr/>
        <a:lstStyle/>
        <a:p>
          <a:endParaRPr lang="en-US"/>
        </a:p>
      </dgm:t>
    </dgm:pt>
  </dgm:ptLst>
  <dgm:cxnLst>
    <dgm:cxn modelId="{5B59DDAA-E23B-423B-8A31-5CA3B691B535}" type="presOf" srcId="{6B25204E-E319-49BB-B966-DBC475064EF5}" destId="{B7164AFE-3563-4BAA-85F5-5796622C0B96}" srcOrd="0" destOrd="0" presId="urn:microsoft.com/office/officeart/2005/8/layout/cycle5"/>
    <dgm:cxn modelId="{5695FDDD-5EDE-4AE9-910D-7EB88A2010CA}" srcId="{65AB49BF-2731-4689-9F25-A45F41E573F9}" destId="{F38F774B-7C3E-45A3-A65A-6D5B5E504498}" srcOrd="4" destOrd="0" parTransId="{4480E8E5-6A84-4EFE-8A38-8B624F8A7611}" sibTransId="{DB7A98BA-127E-4B0B-BBC1-99C0CBA68A2E}"/>
    <dgm:cxn modelId="{C9C92BD0-6ED5-45AA-84F7-C7142387AA6A}" srcId="{65AB49BF-2731-4689-9F25-A45F41E573F9}" destId="{882EEC12-1F11-4D73-B618-EF7A7C91ADEE}" srcOrd="1" destOrd="0" parTransId="{FFCC34AE-5DD6-4119-84F4-FAA8CC931962}" sibTransId="{D2EAEB7F-7584-45AC-9631-B9306A799511}"/>
    <dgm:cxn modelId="{6557A96F-D768-44ED-B064-F3AC27E52244}" type="presOf" srcId="{F38F774B-7C3E-45A3-A65A-6D5B5E504498}" destId="{C61F62C6-72D2-4E61-B8B2-B193E71A9B7F}" srcOrd="0" destOrd="0" presId="urn:microsoft.com/office/officeart/2005/8/layout/cycle5"/>
    <dgm:cxn modelId="{D9553463-396D-4A2A-AAD3-E1D23BD21B43}" type="presOf" srcId="{28DF4DB3-0F38-4970-AF63-D47CAB5DB72F}" destId="{EFA443A6-4B97-48DB-B8C6-0788809FD638}" srcOrd="0" destOrd="0" presId="urn:microsoft.com/office/officeart/2005/8/layout/cycle5"/>
    <dgm:cxn modelId="{A98C8FA4-04B0-430C-8F59-872B828F3358}" type="presOf" srcId="{D2EAEB7F-7584-45AC-9631-B9306A799511}" destId="{31C4D979-EB40-4676-B21A-48A0B59B80D9}" srcOrd="0" destOrd="0" presId="urn:microsoft.com/office/officeart/2005/8/layout/cycle5"/>
    <dgm:cxn modelId="{F8B77EDE-DE02-4779-A363-8064BBEFC95F}" srcId="{65AB49BF-2731-4689-9F25-A45F41E573F9}" destId="{36A02E32-EC35-4E99-939B-64F852CCD737}" srcOrd="3" destOrd="0" parTransId="{AF845F47-EC40-44ED-A39B-FD007E30F6B9}" sibTransId="{0EAAC98F-7E8D-48ED-A8E7-249F25B94ECC}"/>
    <dgm:cxn modelId="{54FC4ED6-BD48-42C0-8CBE-2630CFDDD75C}" type="presOf" srcId="{882EEC12-1F11-4D73-B618-EF7A7C91ADEE}" destId="{CFD66387-B6EB-4769-9672-F3C726FB34CE}" srcOrd="0" destOrd="0" presId="urn:microsoft.com/office/officeart/2005/8/layout/cycle5"/>
    <dgm:cxn modelId="{56152874-C912-4877-A5EF-6129515DC52A}" type="presOf" srcId="{36A02E32-EC35-4E99-939B-64F852CCD737}" destId="{3DBD4787-0C15-4F22-8EFD-46E009AC2731}" srcOrd="0" destOrd="0" presId="urn:microsoft.com/office/officeart/2005/8/layout/cycle5"/>
    <dgm:cxn modelId="{2440635F-3BB8-4E57-AC1E-319823D5BF8A}" type="presOf" srcId="{0EAAC98F-7E8D-48ED-A8E7-249F25B94ECC}" destId="{22FAAFEF-5327-410D-8FB9-64CB0EEE2364}"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AD4397F7-62A4-45EF-AFD9-D2A427F9B425}" type="presOf" srcId="{3D20D69B-32F3-485D-BB9E-5D4FAE00DCAA}" destId="{6CE2935F-7322-4334-B287-5B9155F6D664}"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6240F695-98BB-4971-A246-05F59196C4B5}" type="presOf" srcId="{65AB49BF-2731-4689-9F25-A45F41E573F9}" destId="{6E78E1F6-FC54-4BC4-947A-06561F26DD14}" srcOrd="0" destOrd="0" presId="urn:microsoft.com/office/officeart/2005/8/layout/cycle5"/>
    <dgm:cxn modelId="{D0ADF679-39E7-4D93-B816-73EC58F46B7B}" type="presOf" srcId="{42226A56-CF7C-49D0-AD78-17AE9188348A}" destId="{EE6F92BF-60BF-4B0F-B386-A14200D3A0E6}" srcOrd="0" destOrd="0" presId="urn:microsoft.com/office/officeart/2005/8/layout/cycle5"/>
    <dgm:cxn modelId="{F65CEFBF-1A26-4C4B-B642-54F8ED1C602A}" type="presOf" srcId="{DB7A98BA-127E-4B0B-BBC1-99C0CBA68A2E}" destId="{AB96C69A-9A82-42C5-8C90-ACF72881D3A6}" srcOrd="0" destOrd="0" presId="urn:microsoft.com/office/officeart/2005/8/layout/cycle5"/>
    <dgm:cxn modelId="{DE95F111-9A61-4F5A-9CE8-898DCA7E308C}" type="presParOf" srcId="{6E78E1F6-FC54-4BC4-947A-06561F26DD14}" destId="{6CE2935F-7322-4334-B287-5B9155F6D664}" srcOrd="0" destOrd="0" presId="urn:microsoft.com/office/officeart/2005/8/layout/cycle5"/>
    <dgm:cxn modelId="{D029C430-316C-4BC7-A6B4-1B6F391AFCC3}" type="presParOf" srcId="{6E78E1F6-FC54-4BC4-947A-06561F26DD14}" destId="{7FCD7EAA-3FFA-4E2B-8E1F-8A6D88033430}" srcOrd="1" destOrd="0" presId="urn:microsoft.com/office/officeart/2005/8/layout/cycle5"/>
    <dgm:cxn modelId="{DDFA160B-042D-49AE-84DB-D4D58909CCA1}" type="presParOf" srcId="{6E78E1F6-FC54-4BC4-947A-06561F26DD14}" destId="{EE6F92BF-60BF-4B0F-B386-A14200D3A0E6}" srcOrd="2" destOrd="0" presId="urn:microsoft.com/office/officeart/2005/8/layout/cycle5"/>
    <dgm:cxn modelId="{CB426E0B-1191-4D76-AAF2-4254EBFB5A6C}" type="presParOf" srcId="{6E78E1F6-FC54-4BC4-947A-06561F26DD14}" destId="{CFD66387-B6EB-4769-9672-F3C726FB34CE}" srcOrd="3" destOrd="0" presId="urn:microsoft.com/office/officeart/2005/8/layout/cycle5"/>
    <dgm:cxn modelId="{3F8952F4-FD22-40BC-BB24-7DCFCC86D2EF}" type="presParOf" srcId="{6E78E1F6-FC54-4BC4-947A-06561F26DD14}" destId="{CF26074D-FC1F-4091-A52B-54B3C3E1DDC2}" srcOrd="4" destOrd="0" presId="urn:microsoft.com/office/officeart/2005/8/layout/cycle5"/>
    <dgm:cxn modelId="{28A723E9-704B-4548-AB36-C4FC8EA3F719}" type="presParOf" srcId="{6E78E1F6-FC54-4BC4-947A-06561F26DD14}" destId="{31C4D979-EB40-4676-B21A-48A0B59B80D9}" srcOrd="5" destOrd="0" presId="urn:microsoft.com/office/officeart/2005/8/layout/cycle5"/>
    <dgm:cxn modelId="{5BACFA6E-B259-4987-906C-B199EB8FF009}" type="presParOf" srcId="{6E78E1F6-FC54-4BC4-947A-06561F26DD14}" destId="{B7164AFE-3563-4BAA-85F5-5796622C0B96}" srcOrd="6" destOrd="0" presId="urn:microsoft.com/office/officeart/2005/8/layout/cycle5"/>
    <dgm:cxn modelId="{427E6E33-CB19-434D-B216-34667239BB97}" type="presParOf" srcId="{6E78E1F6-FC54-4BC4-947A-06561F26DD14}" destId="{BDAEF60C-FF4A-4190-B973-58E631BECFE9}" srcOrd="7" destOrd="0" presId="urn:microsoft.com/office/officeart/2005/8/layout/cycle5"/>
    <dgm:cxn modelId="{ED7AD558-D54F-427F-B4A5-3382ECF9F351}" type="presParOf" srcId="{6E78E1F6-FC54-4BC4-947A-06561F26DD14}" destId="{EFA443A6-4B97-48DB-B8C6-0788809FD638}" srcOrd="8" destOrd="0" presId="urn:microsoft.com/office/officeart/2005/8/layout/cycle5"/>
    <dgm:cxn modelId="{3C094F60-C0CF-41F3-AD77-D98BAB0D60C9}" type="presParOf" srcId="{6E78E1F6-FC54-4BC4-947A-06561F26DD14}" destId="{3DBD4787-0C15-4F22-8EFD-46E009AC2731}" srcOrd="9" destOrd="0" presId="urn:microsoft.com/office/officeart/2005/8/layout/cycle5"/>
    <dgm:cxn modelId="{8288558F-C3AE-4E39-AE13-E53746475DEB}" type="presParOf" srcId="{6E78E1F6-FC54-4BC4-947A-06561F26DD14}" destId="{8A4E77CA-483A-466C-9D48-803D3AF2350B}" srcOrd="10" destOrd="0" presId="urn:microsoft.com/office/officeart/2005/8/layout/cycle5"/>
    <dgm:cxn modelId="{1165F2E2-8C2E-4E30-8EF1-76C4E390DEFD}" type="presParOf" srcId="{6E78E1F6-FC54-4BC4-947A-06561F26DD14}" destId="{22FAAFEF-5327-410D-8FB9-64CB0EEE2364}" srcOrd="11" destOrd="0" presId="urn:microsoft.com/office/officeart/2005/8/layout/cycle5"/>
    <dgm:cxn modelId="{5F119459-119D-4D83-9AF1-B77B44F5F615}" type="presParOf" srcId="{6E78E1F6-FC54-4BC4-947A-06561F26DD14}" destId="{C61F62C6-72D2-4E61-B8B2-B193E71A9B7F}" srcOrd="12" destOrd="0" presId="urn:microsoft.com/office/officeart/2005/8/layout/cycle5"/>
    <dgm:cxn modelId="{59146E63-3CE5-4841-97E8-825F1396C804}" type="presParOf" srcId="{6E78E1F6-FC54-4BC4-947A-06561F26DD14}" destId="{89DA7957-3ABB-4BF3-AE8F-14CCB50C4441}" srcOrd="13" destOrd="0" presId="urn:microsoft.com/office/officeart/2005/8/layout/cycle5"/>
    <dgm:cxn modelId="{0BC94DB8-03B9-4DAE-A782-A40406CBBFBE}" type="presParOf" srcId="{6E78E1F6-FC54-4BC4-947A-06561F26DD14}" destId="{AB96C69A-9A82-42C5-8C90-ACF72881D3A6}"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dgm:spPr/>
      <dgm:t>
        <a:bodyPr/>
        <a:lstStyle/>
        <a:p>
          <a:r>
            <a:rPr lang="fr-FR" b="1" noProof="0" dirty="0"/>
            <a:t>5 à 7 entre ministères</a:t>
          </a:r>
          <a:endParaRPr lang="en-US" b="1" noProof="0" dirty="0"/>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882EEC12-1F11-4D73-B618-EF7A7C91ADEE}">
      <dgm:prSet phldrT="[Text]"/>
      <dgm:spPr/>
      <dgm:t>
        <a:bodyPr/>
        <a:lstStyle/>
        <a:p>
          <a:r>
            <a:rPr lang="fr-FR" b="1" noProof="0" dirty="0"/>
            <a:t>Série Demandez à un cadre</a:t>
          </a:r>
          <a:endParaRPr lang="en-US" b="1" noProof="0" dirty="0"/>
        </a:p>
      </dgm:t>
    </dgm:pt>
    <dgm:pt modelId="{FFCC34AE-5DD6-4119-84F4-FAA8CC931962}" type="parTrans" cxnId="{C9C92BD0-6ED5-45AA-84F7-C7142387AA6A}">
      <dgm:prSet/>
      <dgm:spPr/>
      <dgm:t>
        <a:bodyPr/>
        <a:lstStyle/>
        <a:p>
          <a:endParaRPr lang="en-CA"/>
        </a:p>
      </dgm:t>
    </dgm:pt>
    <dgm:pt modelId="{D2EAEB7F-7584-45AC-9631-B9306A799511}" type="sibTrans" cxnId="{C9C92BD0-6ED5-45AA-84F7-C7142387AA6A}">
      <dgm:prSet/>
      <dgm:spPr>
        <a:ln>
          <a:solidFill>
            <a:schemeClr val="accent2">
              <a:lumMod val="50000"/>
            </a:schemeClr>
          </a:solidFill>
        </a:ln>
      </dgm:spPr>
      <dgm:t>
        <a:bodyPr/>
        <a:lstStyle/>
        <a:p>
          <a:endParaRPr lang="en-CA"/>
        </a:p>
      </dgm:t>
    </dgm:pt>
    <dgm:pt modelId="{6B25204E-E319-49BB-B966-DBC475064EF5}">
      <dgm:prSet phldrT="[Text]"/>
      <dgm:spPr/>
      <dgm:t>
        <a:bodyPr/>
        <a:lstStyle/>
        <a:p>
          <a:r>
            <a:rPr lang="en-US" b="1" noProof="0" dirty="0" err="1"/>
            <a:t>Série</a:t>
          </a:r>
          <a:r>
            <a:rPr lang="en-US" b="1" noProof="0" dirty="0"/>
            <a:t> du </a:t>
          </a:r>
          <a:r>
            <a:rPr lang="en-US" b="1" noProof="0" dirty="0" err="1"/>
            <a:t>Mieux-être</a:t>
          </a:r>
          <a:endParaRPr lang="en-US" b="1" noProof="0" dirty="0"/>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dgm:spPr/>
      <dgm:t>
        <a:bodyPr/>
        <a:lstStyle/>
        <a:p>
          <a:r>
            <a:rPr lang="fr-FR" b="1" noProof="0" dirty="0"/>
            <a:t>Causeries de pratique de la langue seconde</a:t>
          </a:r>
          <a:endParaRPr lang="en-US" b="1" noProof="0" dirty="0"/>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F38F774B-7C3E-45A3-A65A-6D5B5E504498}">
      <dgm:prSet phldrT="[Text]"/>
      <dgm:spPr/>
      <dgm:t>
        <a:bodyPr/>
        <a:lstStyle/>
        <a:p>
          <a:r>
            <a:rPr lang="en-US" b="1" noProof="0" dirty="0" err="1"/>
            <a:t>Célébrations</a:t>
          </a:r>
          <a:r>
            <a:rPr lang="en-US" b="1" noProof="0" dirty="0"/>
            <a:t> </a:t>
          </a:r>
          <a:r>
            <a:rPr lang="en-US" b="1" noProof="0" dirty="0" err="1"/>
            <a:t>sociales</a:t>
          </a:r>
          <a:r>
            <a:rPr lang="en-US" b="1" noProof="0" dirty="0"/>
            <a:t> </a:t>
          </a:r>
          <a:r>
            <a:rPr lang="en-US" b="1" noProof="0" dirty="0" err="1"/>
            <a:t>festives</a:t>
          </a:r>
          <a:endParaRPr lang="en-US" b="1" noProof="0" dirty="0"/>
        </a:p>
      </dgm:t>
    </dgm:pt>
    <dgm:pt modelId="{4480E8E5-6A84-4EFE-8A38-8B624F8A7611}" type="parTrans" cxnId="{5695FDDD-5EDE-4AE9-910D-7EB88A2010CA}">
      <dgm:prSet/>
      <dgm:spPr/>
      <dgm:t>
        <a:bodyPr/>
        <a:lstStyle/>
        <a:p>
          <a:endParaRPr lang="en-CA"/>
        </a:p>
      </dgm:t>
    </dgm:pt>
    <dgm:pt modelId="{DB7A98BA-127E-4B0B-BBC1-99C0CBA68A2E}" type="sibTrans" cxnId="{5695FDDD-5EDE-4AE9-910D-7EB88A2010CA}">
      <dgm:prSet/>
      <dgm:spPr>
        <a:solidFill>
          <a:schemeClr val="accent1">
            <a:lumMod val="50000"/>
          </a:schemeClr>
        </a:solidFill>
        <a:ln>
          <a:solidFill>
            <a:schemeClr val="accent2">
              <a:lumMod val="50000"/>
            </a:schemeClr>
          </a:solidFill>
        </a:ln>
      </dgm:spPr>
      <dgm:t>
        <a:bodyPr/>
        <a:lstStyle/>
        <a:p>
          <a:endParaRPr lang="en-CA"/>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07381" custScaleY="124274">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CFD66387-B6EB-4769-9672-F3C726FB34CE}" type="pres">
      <dgm:prSet presAssocID="{882EEC12-1F11-4D73-B618-EF7A7C91ADEE}" presName="node" presStyleLbl="node1" presStyleIdx="1" presStyleCnt="5" custScaleX="110674" custScaleY="127987">
        <dgm:presLayoutVars>
          <dgm:bulletEnabled val="1"/>
        </dgm:presLayoutVars>
      </dgm:prSet>
      <dgm:spPr/>
      <dgm:t>
        <a:bodyPr/>
        <a:lstStyle/>
        <a:p>
          <a:endParaRPr lang="en-US"/>
        </a:p>
      </dgm:t>
    </dgm:pt>
    <dgm:pt modelId="{CF26074D-FC1F-4091-A52B-54B3C3E1DDC2}" type="pres">
      <dgm:prSet presAssocID="{882EEC12-1F11-4D73-B618-EF7A7C91ADEE}" presName="spNode" presStyleCnt="0"/>
      <dgm:spPr/>
    </dgm:pt>
    <dgm:pt modelId="{31C4D979-EB40-4676-B21A-48A0B59B80D9}" type="pres">
      <dgm:prSet presAssocID="{D2EAEB7F-7584-45AC-9631-B9306A799511}"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custRadScaleRad="101079" custRadScaleInc="-1490">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08622" custScaleY="116897">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C61F62C6-72D2-4E61-B8B2-B193E71A9B7F}" type="pres">
      <dgm:prSet presAssocID="{F38F774B-7C3E-45A3-A65A-6D5B5E504498}" presName="node" presStyleLbl="node1" presStyleIdx="4" presStyleCnt="5" custScaleX="111953" custScaleY="114473">
        <dgm:presLayoutVars>
          <dgm:bulletEnabled val="1"/>
        </dgm:presLayoutVars>
      </dgm:prSet>
      <dgm:spPr/>
      <dgm:t>
        <a:bodyPr/>
        <a:lstStyle/>
        <a:p>
          <a:endParaRPr lang="en-US"/>
        </a:p>
      </dgm:t>
    </dgm:pt>
    <dgm:pt modelId="{89DA7957-3ABB-4BF3-AE8F-14CCB50C4441}" type="pres">
      <dgm:prSet presAssocID="{F38F774B-7C3E-45A3-A65A-6D5B5E504498}" presName="spNode" presStyleCnt="0"/>
      <dgm:spPr/>
    </dgm:pt>
    <dgm:pt modelId="{AB96C69A-9A82-42C5-8C90-ACF72881D3A6}" type="pres">
      <dgm:prSet presAssocID="{DB7A98BA-127E-4B0B-BBC1-99C0CBA68A2E}" presName="sibTrans" presStyleLbl="sibTrans1D1" presStyleIdx="4" presStyleCnt="5"/>
      <dgm:spPr/>
      <dgm:t>
        <a:bodyPr/>
        <a:lstStyle/>
        <a:p>
          <a:endParaRPr lang="en-US"/>
        </a:p>
      </dgm:t>
    </dgm:pt>
  </dgm:ptLst>
  <dgm:cxnLst>
    <dgm:cxn modelId="{5C9BE1B4-E385-4071-836D-10F009CB643A}" type="presOf" srcId="{882EEC12-1F11-4D73-B618-EF7A7C91ADEE}" destId="{CFD66387-B6EB-4769-9672-F3C726FB34CE}" srcOrd="0" destOrd="0" presId="urn:microsoft.com/office/officeart/2005/8/layout/cycle5"/>
    <dgm:cxn modelId="{95109100-05D5-46CB-8776-57D905095714}" type="presOf" srcId="{65AB49BF-2731-4689-9F25-A45F41E573F9}" destId="{6E78E1F6-FC54-4BC4-947A-06561F26DD14}" srcOrd="0" destOrd="0" presId="urn:microsoft.com/office/officeart/2005/8/layout/cycle5"/>
    <dgm:cxn modelId="{C9C92BD0-6ED5-45AA-84F7-C7142387AA6A}" srcId="{65AB49BF-2731-4689-9F25-A45F41E573F9}" destId="{882EEC12-1F11-4D73-B618-EF7A7C91ADEE}" srcOrd="1" destOrd="0" parTransId="{FFCC34AE-5DD6-4119-84F4-FAA8CC931962}" sibTransId="{D2EAEB7F-7584-45AC-9631-B9306A799511}"/>
    <dgm:cxn modelId="{F8B77EDE-DE02-4779-A363-8064BBEFC95F}" srcId="{65AB49BF-2731-4689-9F25-A45F41E573F9}" destId="{36A02E32-EC35-4E99-939B-64F852CCD737}" srcOrd="3" destOrd="0" parTransId="{AF845F47-EC40-44ED-A39B-FD007E30F6B9}" sibTransId="{0EAAC98F-7E8D-48ED-A8E7-249F25B94ECC}"/>
    <dgm:cxn modelId="{5695FDDD-5EDE-4AE9-910D-7EB88A2010CA}" srcId="{65AB49BF-2731-4689-9F25-A45F41E573F9}" destId="{F38F774B-7C3E-45A3-A65A-6D5B5E504498}" srcOrd="4" destOrd="0" parTransId="{4480E8E5-6A84-4EFE-8A38-8B624F8A7611}" sibTransId="{DB7A98BA-127E-4B0B-BBC1-99C0CBA68A2E}"/>
    <dgm:cxn modelId="{20A01BCB-969E-4C4F-B7DD-70371EE6CBDC}" type="presOf" srcId="{3D20D69B-32F3-485D-BB9E-5D4FAE00DCAA}" destId="{6CE2935F-7322-4334-B287-5B9155F6D664}" srcOrd="0" destOrd="0" presId="urn:microsoft.com/office/officeart/2005/8/layout/cycle5"/>
    <dgm:cxn modelId="{2BC70F44-37C6-4C1C-B8A4-5B0F4614E43D}" type="presOf" srcId="{28DF4DB3-0F38-4970-AF63-D47CAB5DB72F}" destId="{EFA443A6-4B97-48DB-B8C6-0788809FD638}"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3F725DAC-19F0-4AE0-9D12-CC5BC9642E74}" type="presOf" srcId="{0EAAC98F-7E8D-48ED-A8E7-249F25B94ECC}" destId="{22FAAFEF-5327-410D-8FB9-64CB0EEE2364}" srcOrd="0" destOrd="0" presId="urn:microsoft.com/office/officeart/2005/8/layout/cycle5"/>
    <dgm:cxn modelId="{73530AA1-84D4-4B5F-84D5-26C0399F89F2}" type="presOf" srcId="{D2EAEB7F-7584-45AC-9631-B9306A799511}" destId="{31C4D979-EB40-4676-B21A-48A0B59B80D9}" srcOrd="0" destOrd="0" presId="urn:microsoft.com/office/officeart/2005/8/layout/cycle5"/>
    <dgm:cxn modelId="{1619869D-B011-48F7-9081-035DCD5E0E92}" type="presOf" srcId="{42226A56-CF7C-49D0-AD78-17AE9188348A}" destId="{EE6F92BF-60BF-4B0F-B386-A14200D3A0E6}" srcOrd="0" destOrd="0" presId="urn:microsoft.com/office/officeart/2005/8/layout/cycle5"/>
    <dgm:cxn modelId="{F75E3816-809E-4A8F-A5E7-D859EC016032}" type="presOf" srcId="{36A02E32-EC35-4E99-939B-64F852CCD737}" destId="{3DBD4787-0C15-4F22-8EFD-46E009AC2731}" srcOrd="0" destOrd="0" presId="urn:microsoft.com/office/officeart/2005/8/layout/cycle5"/>
    <dgm:cxn modelId="{20B19F72-F30F-4568-80C4-F35C277ED436}" type="presOf" srcId="{DB7A98BA-127E-4B0B-BBC1-99C0CBA68A2E}" destId="{AB96C69A-9A82-42C5-8C90-ACF72881D3A6}"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4F91E77C-3DB3-4504-982F-071BE55C4A7C}" type="presOf" srcId="{6B25204E-E319-49BB-B966-DBC475064EF5}" destId="{B7164AFE-3563-4BAA-85F5-5796622C0B96}" srcOrd="0" destOrd="0" presId="urn:microsoft.com/office/officeart/2005/8/layout/cycle5"/>
    <dgm:cxn modelId="{2D30C251-3C1F-45E3-B456-A118905EAF6B}" type="presOf" srcId="{F38F774B-7C3E-45A3-A65A-6D5B5E504498}" destId="{C61F62C6-72D2-4E61-B8B2-B193E71A9B7F}" srcOrd="0" destOrd="0" presId="urn:microsoft.com/office/officeart/2005/8/layout/cycle5"/>
    <dgm:cxn modelId="{58101EF5-2251-418A-83E5-D4726EAF5E13}" type="presParOf" srcId="{6E78E1F6-FC54-4BC4-947A-06561F26DD14}" destId="{6CE2935F-7322-4334-B287-5B9155F6D664}" srcOrd="0" destOrd="0" presId="urn:microsoft.com/office/officeart/2005/8/layout/cycle5"/>
    <dgm:cxn modelId="{470D9EC6-AD2B-41EC-93AE-9A5D8D486E37}" type="presParOf" srcId="{6E78E1F6-FC54-4BC4-947A-06561F26DD14}" destId="{7FCD7EAA-3FFA-4E2B-8E1F-8A6D88033430}" srcOrd="1" destOrd="0" presId="urn:microsoft.com/office/officeart/2005/8/layout/cycle5"/>
    <dgm:cxn modelId="{1040B83B-2344-4131-A4A9-BA099ACB755C}" type="presParOf" srcId="{6E78E1F6-FC54-4BC4-947A-06561F26DD14}" destId="{EE6F92BF-60BF-4B0F-B386-A14200D3A0E6}" srcOrd="2" destOrd="0" presId="urn:microsoft.com/office/officeart/2005/8/layout/cycle5"/>
    <dgm:cxn modelId="{503DA7BB-5223-4DC7-AAB5-1107C90E565A}" type="presParOf" srcId="{6E78E1F6-FC54-4BC4-947A-06561F26DD14}" destId="{CFD66387-B6EB-4769-9672-F3C726FB34CE}" srcOrd="3" destOrd="0" presId="urn:microsoft.com/office/officeart/2005/8/layout/cycle5"/>
    <dgm:cxn modelId="{6EDBAC94-9575-41F2-A4EC-C7D119F301B1}" type="presParOf" srcId="{6E78E1F6-FC54-4BC4-947A-06561F26DD14}" destId="{CF26074D-FC1F-4091-A52B-54B3C3E1DDC2}" srcOrd="4" destOrd="0" presId="urn:microsoft.com/office/officeart/2005/8/layout/cycle5"/>
    <dgm:cxn modelId="{A8ECFB50-59C0-4EC1-B8ED-F36D29F87D4D}" type="presParOf" srcId="{6E78E1F6-FC54-4BC4-947A-06561F26DD14}" destId="{31C4D979-EB40-4676-B21A-48A0B59B80D9}" srcOrd="5" destOrd="0" presId="urn:microsoft.com/office/officeart/2005/8/layout/cycle5"/>
    <dgm:cxn modelId="{E6CE2D95-CB63-4E3F-872C-135C158AEAB1}" type="presParOf" srcId="{6E78E1F6-FC54-4BC4-947A-06561F26DD14}" destId="{B7164AFE-3563-4BAA-85F5-5796622C0B96}" srcOrd="6" destOrd="0" presId="urn:microsoft.com/office/officeart/2005/8/layout/cycle5"/>
    <dgm:cxn modelId="{F15B8D3F-97E0-4479-AD8E-D44CE66E463D}" type="presParOf" srcId="{6E78E1F6-FC54-4BC4-947A-06561F26DD14}" destId="{BDAEF60C-FF4A-4190-B973-58E631BECFE9}" srcOrd="7" destOrd="0" presId="urn:microsoft.com/office/officeart/2005/8/layout/cycle5"/>
    <dgm:cxn modelId="{C3929716-87EB-4E9D-8653-C8888126DE70}" type="presParOf" srcId="{6E78E1F6-FC54-4BC4-947A-06561F26DD14}" destId="{EFA443A6-4B97-48DB-B8C6-0788809FD638}" srcOrd="8" destOrd="0" presId="urn:microsoft.com/office/officeart/2005/8/layout/cycle5"/>
    <dgm:cxn modelId="{A7D50311-9BF0-4C18-8EC6-65E375748A1F}" type="presParOf" srcId="{6E78E1F6-FC54-4BC4-947A-06561F26DD14}" destId="{3DBD4787-0C15-4F22-8EFD-46E009AC2731}" srcOrd="9" destOrd="0" presId="urn:microsoft.com/office/officeart/2005/8/layout/cycle5"/>
    <dgm:cxn modelId="{40E8D044-9F17-4B75-898B-016280751AD6}" type="presParOf" srcId="{6E78E1F6-FC54-4BC4-947A-06561F26DD14}" destId="{8A4E77CA-483A-466C-9D48-803D3AF2350B}" srcOrd="10" destOrd="0" presId="urn:microsoft.com/office/officeart/2005/8/layout/cycle5"/>
    <dgm:cxn modelId="{D1102148-B220-4384-807C-A376B9FD45E0}" type="presParOf" srcId="{6E78E1F6-FC54-4BC4-947A-06561F26DD14}" destId="{22FAAFEF-5327-410D-8FB9-64CB0EEE2364}" srcOrd="11" destOrd="0" presId="urn:microsoft.com/office/officeart/2005/8/layout/cycle5"/>
    <dgm:cxn modelId="{7955263B-B38E-41D2-B5A6-E93E35A14BDD}" type="presParOf" srcId="{6E78E1F6-FC54-4BC4-947A-06561F26DD14}" destId="{C61F62C6-72D2-4E61-B8B2-B193E71A9B7F}" srcOrd="12" destOrd="0" presId="urn:microsoft.com/office/officeart/2005/8/layout/cycle5"/>
    <dgm:cxn modelId="{3AF255E2-0D56-4B0D-8411-3E99911BF2FB}" type="presParOf" srcId="{6E78E1F6-FC54-4BC4-947A-06561F26DD14}" destId="{89DA7957-3ABB-4BF3-AE8F-14CCB50C4441}" srcOrd="13" destOrd="0" presId="urn:microsoft.com/office/officeart/2005/8/layout/cycle5"/>
    <dgm:cxn modelId="{5066B5AB-382E-4A9E-9D7F-78CF78DF2681}" type="presParOf" srcId="{6E78E1F6-FC54-4BC4-947A-06561F26DD14}" destId="{AB96C69A-9A82-42C5-8C90-ACF72881D3A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AB49BF-2731-4689-9F25-A45F41E573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3D20D69B-32F3-485D-BB9E-5D4FAE00DCAA}">
      <dgm:prSet phldrT="[Text]" custT="1"/>
      <dgm:spPr/>
      <dgm:t>
        <a:bodyPr/>
        <a:lstStyle/>
        <a:p>
          <a:r>
            <a:rPr lang="en-CA" sz="1000" b="1" dirty="0"/>
            <a:t>Interdepartmental Happy Hour</a:t>
          </a:r>
        </a:p>
      </dgm:t>
    </dgm:pt>
    <dgm:pt modelId="{36298493-B51F-4126-8EC6-D31E05845DB1}" type="parTrans" cxnId="{252138FE-4F1B-4194-902E-D88B906C4503}">
      <dgm:prSet/>
      <dgm:spPr/>
      <dgm:t>
        <a:bodyPr/>
        <a:lstStyle/>
        <a:p>
          <a:endParaRPr lang="en-CA"/>
        </a:p>
      </dgm:t>
    </dgm:pt>
    <dgm:pt modelId="{42226A56-CF7C-49D0-AD78-17AE9188348A}" type="sibTrans" cxnId="{252138FE-4F1B-4194-902E-D88B906C4503}">
      <dgm:prSet/>
      <dgm:spPr>
        <a:ln>
          <a:solidFill>
            <a:schemeClr val="accent2">
              <a:lumMod val="50000"/>
            </a:schemeClr>
          </a:solidFill>
        </a:ln>
      </dgm:spPr>
      <dgm:t>
        <a:bodyPr/>
        <a:lstStyle/>
        <a:p>
          <a:endParaRPr lang="en-CA"/>
        </a:p>
      </dgm:t>
    </dgm:pt>
    <dgm:pt modelId="{882EEC12-1F11-4D73-B618-EF7A7C91ADEE}">
      <dgm:prSet phldrT="[Text]" custT="1"/>
      <dgm:spPr/>
      <dgm:t>
        <a:bodyPr/>
        <a:lstStyle/>
        <a:p>
          <a:r>
            <a:rPr lang="en-CA" sz="1000" b="1" dirty="0"/>
            <a:t>Ask an Executive</a:t>
          </a:r>
        </a:p>
      </dgm:t>
    </dgm:pt>
    <dgm:pt modelId="{FFCC34AE-5DD6-4119-84F4-FAA8CC931962}" type="parTrans" cxnId="{C9C92BD0-6ED5-45AA-84F7-C7142387AA6A}">
      <dgm:prSet/>
      <dgm:spPr/>
      <dgm:t>
        <a:bodyPr/>
        <a:lstStyle/>
        <a:p>
          <a:endParaRPr lang="en-CA"/>
        </a:p>
      </dgm:t>
    </dgm:pt>
    <dgm:pt modelId="{D2EAEB7F-7584-45AC-9631-B9306A799511}" type="sibTrans" cxnId="{C9C92BD0-6ED5-45AA-84F7-C7142387AA6A}">
      <dgm:prSet/>
      <dgm:spPr>
        <a:ln>
          <a:solidFill>
            <a:schemeClr val="accent2">
              <a:lumMod val="50000"/>
            </a:schemeClr>
          </a:solidFill>
        </a:ln>
      </dgm:spPr>
      <dgm:t>
        <a:bodyPr/>
        <a:lstStyle/>
        <a:p>
          <a:endParaRPr lang="en-CA"/>
        </a:p>
      </dgm:t>
    </dgm:pt>
    <dgm:pt modelId="{6B25204E-E319-49BB-B966-DBC475064EF5}">
      <dgm:prSet phldrT="[Text]" custT="1"/>
      <dgm:spPr/>
      <dgm:t>
        <a:bodyPr/>
        <a:lstStyle/>
        <a:p>
          <a:r>
            <a:rPr lang="en-CA" sz="1000" b="1" dirty="0"/>
            <a:t>Well-Being Series</a:t>
          </a:r>
        </a:p>
      </dgm:t>
    </dgm:pt>
    <dgm:pt modelId="{8D6595A2-4755-4A72-8C90-98D71CDAD5F8}" type="parTrans" cxnId="{F803E084-76AC-4F1B-B543-840982FF5371}">
      <dgm:prSet/>
      <dgm:spPr/>
      <dgm:t>
        <a:bodyPr/>
        <a:lstStyle/>
        <a:p>
          <a:endParaRPr lang="en-CA"/>
        </a:p>
      </dgm:t>
    </dgm:pt>
    <dgm:pt modelId="{28DF4DB3-0F38-4970-AF63-D47CAB5DB72F}" type="sibTrans" cxnId="{F803E084-76AC-4F1B-B543-840982FF5371}">
      <dgm:prSet/>
      <dgm:spPr>
        <a:ln>
          <a:solidFill>
            <a:schemeClr val="accent2">
              <a:lumMod val="50000"/>
            </a:schemeClr>
          </a:solidFill>
        </a:ln>
      </dgm:spPr>
      <dgm:t>
        <a:bodyPr/>
        <a:lstStyle/>
        <a:p>
          <a:endParaRPr lang="en-CA"/>
        </a:p>
      </dgm:t>
    </dgm:pt>
    <dgm:pt modelId="{36A02E32-EC35-4E99-939B-64F852CCD737}">
      <dgm:prSet phldrT="[Text]" custT="1"/>
      <dgm:spPr/>
      <dgm:t>
        <a:bodyPr/>
        <a:lstStyle/>
        <a:p>
          <a:r>
            <a:rPr lang="en-CA" sz="1000" b="1" dirty="0"/>
            <a:t>Second Language Practice Sessions</a:t>
          </a:r>
        </a:p>
      </dgm:t>
    </dgm:pt>
    <dgm:pt modelId="{AF845F47-EC40-44ED-A39B-FD007E30F6B9}" type="parTrans" cxnId="{F8B77EDE-DE02-4779-A363-8064BBEFC95F}">
      <dgm:prSet/>
      <dgm:spPr/>
      <dgm:t>
        <a:bodyPr/>
        <a:lstStyle/>
        <a:p>
          <a:endParaRPr lang="en-CA"/>
        </a:p>
      </dgm:t>
    </dgm:pt>
    <dgm:pt modelId="{0EAAC98F-7E8D-48ED-A8E7-249F25B94ECC}" type="sibTrans" cxnId="{F8B77EDE-DE02-4779-A363-8064BBEFC95F}">
      <dgm:prSet/>
      <dgm:spPr>
        <a:ln>
          <a:solidFill>
            <a:schemeClr val="accent2">
              <a:lumMod val="50000"/>
            </a:schemeClr>
          </a:solidFill>
        </a:ln>
      </dgm:spPr>
      <dgm:t>
        <a:bodyPr/>
        <a:lstStyle/>
        <a:p>
          <a:endParaRPr lang="en-CA"/>
        </a:p>
      </dgm:t>
    </dgm:pt>
    <dgm:pt modelId="{F38F774B-7C3E-45A3-A65A-6D5B5E504498}">
      <dgm:prSet phldrT="[Text]" custT="1"/>
      <dgm:spPr/>
      <dgm:t>
        <a:bodyPr/>
        <a:lstStyle/>
        <a:p>
          <a:r>
            <a:rPr lang="en-CA" sz="1000" b="1" dirty="0"/>
            <a:t>Festive social celebrations</a:t>
          </a:r>
        </a:p>
      </dgm:t>
    </dgm:pt>
    <dgm:pt modelId="{4480E8E5-6A84-4EFE-8A38-8B624F8A7611}" type="parTrans" cxnId="{5695FDDD-5EDE-4AE9-910D-7EB88A2010CA}">
      <dgm:prSet/>
      <dgm:spPr/>
      <dgm:t>
        <a:bodyPr/>
        <a:lstStyle/>
        <a:p>
          <a:endParaRPr lang="en-CA"/>
        </a:p>
      </dgm:t>
    </dgm:pt>
    <dgm:pt modelId="{DB7A98BA-127E-4B0B-BBC1-99C0CBA68A2E}" type="sibTrans" cxnId="{5695FDDD-5EDE-4AE9-910D-7EB88A2010CA}">
      <dgm:prSet/>
      <dgm:spPr>
        <a:ln>
          <a:solidFill>
            <a:schemeClr val="accent2">
              <a:lumMod val="50000"/>
            </a:schemeClr>
          </a:solidFill>
        </a:ln>
      </dgm:spPr>
      <dgm:t>
        <a:bodyPr/>
        <a:lstStyle/>
        <a:p>
          <a:endParaRPr lang="en-CA"/>
        </a:p>
      </dgm:t>
    </dgm:pt>
    <dgm:pt modelId="{6E78E1F6-FC54-4BC4-947A-06561F26DD14}" type="pres">
      <dgm:prSet presAssocID="{65AB49BF-2731-4689-9F25-A45F41E573F9}" presName="cycle" presStyleCnt="0">
        <dgm:presLayoutVars>
          <dgm:dir/>
          <dgm:resizeHandles val="exact"/>
        </dgm:presLayoutVars>
      </dgm:prSet>
      <dgm:spPr/>
      <dgm:t>
        <a:bodyPr/>
        <a:lstStyle/>
        <a:p>
          <a:endParaRPr lang="en-US"/>
        </a:p>
      </dgm:t>
    </dgm:pt>
    <dgm:pt modelId="{6CE2935F-7322-4334-B287-5B9155F6D664}" type="pres">
      <dgm:prSet presAssocID="{3D20D69B-32F3-485D-BB9E-5D4FAE00DCAA}" presName="node" presStyleLbl="node1" presStyleIdx="0" presStyleCnt="5" custScaleX="107381" custScaleY="124274">
        <dgm:presLayoutVars>
          <dgm:bulletEnabled val="1"/>
        </dgm:presLayoutVars>
      </dgm:prSet>
      <dgm:spPr/>
      <dgm:t>
        <a:bodyPr/>
        <a:lstStyle/>
        <a:p>
          <a:endParaRPr lang="en-US"/>
        </a:p>
      </dgm:t>
    </dgm:pt>
    <dgm:pt modelId="{7FCD7EAA-3FFA-4E2B-8E1F-8A6D88033430}" type="pres">
      <dgm:prSet presAssocID="{3D20D69B-32F3-485D-BB9E-5D4FAE00DCAA}" presName="spNode" presStyleCnt="0"/>
      <dgm:spPr/>
    </dgm:pt>
    <dgm:pt modelId="{EE6F92BF-60BF-4B0F-B386-A14200D3A0E6}" type="pres">
      <dgm:prSet presAssocID="{42226A56-CF7C-49D0-AD78-17AE9188348A}" presName="sibTrans" presStyleLbl="sibTrans1D1" presStyleIdx="0" presStyleCnt="5"/>
      <dgm:spPr/>
      <dgm:t>
        <a:bodyPr/>
        <a:lstStyle/>
        <a:p>
          <a:endParaRPr lang="en-US"/>
        </a:p>
      </dgm:t>
    </dgm:pt>
    <dgm:pt modelId="{CFD66387-B6EB-4769-9672-F3C726FB34CE}" type="pres">
      <dgm:prSet presAssocID="{882EEC12-1F11-4D73-B618-EF7A7C91ADEE}" presName="node" presStyleLbl="node1" presStyleIdx="1" presStyleCnt="5" custScaleX="110674" custScaleY="127987">
        <dgm:presLayoutVars>
          <dgm:bulletEnabled val="1"/>
        </dgm:presLayoutVars>
      </dgm:prSet>
      <dgm:spPr/>
      <dgm:t>
        <a:bodyPr/>
        <a:lstStyle/>
        <a:p>
          <a:endParaRPr lang="en-US"/>
        </a:p>
      </dgm:t>
    </dgm:pt>
    <dgm:pt modelId="{CF26074D-FC1F-4091-A52B-54B3C3E1DDC2}" type="pres">
      <dgm:prSet presAssocID="{882EEC12-1F11-4D73-B618-EF7A7C91ADEE}" presName="spNode" presStyleCnt="0"/>
      <dgm:spPr/>
    </dgm:pt>
    <dgm:pt modelId="{31C4D979-EB40-4676-B21A-48A0B59B80D9}" type="pres">
      <dgm:prSet presAssocID="{D2EAEB7F-7584-45AC-9631-B9306A799511}" presName="sibTrans" presStyleLbl="sibTrans1D1" presStyleIdx="1" presStyleCnt="5"/>
      <dgm:spPr/>
      <dgm:t>
        <a:bodyPr/>
        <a:lstStyle/>
        <a:p>
          <a:endParaRPr lang="en-US"/>
        </a:p>
      </dgm:t>
    </dgm:pt>
    <dgm:pt modelId="{B7164AFE-3563-4BAA-85F5-5796622C0B96}" type="pres">
      <dgm:prSet presAssocID="{6B25204E-E319-49BB-B966-DBC475064EF5}" presName="node" presStyleLbl="node1" presStyleIdx="2" presStyleCnt="5" custScaleX="105643" custScaleY="112199">
        <dgm:presLayoutVars>
          <dgm:bulletEnabled val="1"/>
        </dgm:presLayoutVars>
      </dgm:prSet>
      <dgm:spPr/>
      <dgm:t>
        <a:bodyPr/>
        <a:lstStyle/>
        <a:p>
          <a:endParaRPr lang="en-US"/>
        </a:p>
      </dgm:t>
    </dgm:pt>
    <dgm:pt modelId="{BDAEF60C-FF4A-4190-B973-58E631BECFE9}" type="pres">
      <dgm:prSet presAssocID="{6B25204E-E319-49BB-B966-DBC475064EF5}" presName="spNode" presStyleCnt="0"/>
      <dgm:spPr/>
    </dgm:pt>
    <dgm:pt modelId="{EFA443A6-4B97-48DB-B8C6-0788809FD638}" type="pres">
      <dgm:prSet presAssocID="{28DF4DB3-0F38-4970-AF63-D47CAB5DB72F}" presName="sibTrans" presStyleLbl="sibTrans1D1" presStyleIdx="2" presStyleCnt="5"/>
      <dgm:spPr/>
      <dgm:t>
        <a:bodyPr/>
        <a:lstStyle/>
        <a:p>
          <a:endParaRPr lang="en-US"/>
        </a:p>
      </dgm:t>
    </dgm:pt>
    <dgm:pt modelId="{3DBD4787-0C15-4F22-8EFD-46E009AC2731}" type="pres">
      <dgm:prSet presAssocID="{36A02E32-EC35-4E99-939B-64F852CCD737}" presName="node" presStyleLbl="node1" presStyleIdx="3" presStyleCnt="5" custScaleX="108622" custScaleY="116897">
        <dgm:presLayoutVars>
          <dgm:bulletEnabled val="1"/>
        </dgm:presLayoutVars>
      </dgm:prSet>
      <dgm:spPr/>
      <dgm:t>
        <a:bodyPr/>
        <a:lstStyle/>
        <a:p>
          <a:endParaRPr lang="en-US"/>
        </a:p>
      </dgm:t>
    </dgm:pt>
    <dgm:pt modelId="{8A4E77CA-483A-466C-9D48-803D3AF2350B}" type="pres">
      <dgm:prSet presAssocID="{36A02E32-EC35-4E99-939B-64F852CCD737}" presName="spNode" presStyleCnt="0"/>
      <dgm:spPr/>
    </dgm:pt>
    <dgm:pt modelId="{22FAAFEF-5327-410D-8FB9-64CB0EEE2364}" type="pres">
      <dgm:prSet presAssocID="{0EAAC98F-7E8D-48ED-A8E7-249F25B94ECC}" presName="sibTrans" presStyleLbl="sibTrans1D1" presStyleIdx="3" presStyleCnt="5"/>
      <dgm:spPr/>
      <dgm:t>
        <a:bodyPr/>
        <a:lstStyle/>
        <a:p>
          <a:endParaRPr lang="en-US"/>
        </a:p>
      </dgm:t>
    </dgm:pt>
    <dgm:pt modelId="{C61F62C6-72D2-4E61-B8B2-B193E71A9B7F}" type="pres">
      <dgm:prSet presAssocID="{F38F774B-7C3E-45A3-A65A-6D5B5E504498}" presName="node" presStyleLbl="node1" presStyleIdx="4" presStyleCnt="5" custScaleX="111953" custScaleY="114473">
        <dgm:presLayoutVars>
          <dgm:bulletEnabled val="1"/>
        </dgm:presLayoutVars>
      </dgm:prSet>
      <dgm:spPr/>
      <dgm:t>
        <a:bodyPr/>
        <a:lstStyle/>
        <a:p>
          <a:endParaRPr lang="en-US"/>
        </a:p>
      </dgm:t>
    </dgm:pt>
    <dgm:pt modelId="{89DA7957-3ABB-4BF3-AE8F-14CCB50C4441}" type="pres">
      <dgm:prSet presAssocID="{F38F774B-7C3E-45A3-A65A-6D5B5E504498}" presName="spNode" presStyleCnt="0"/>
      <dgm:spPr/>
    </dgm:pt>
    <dgm:pt modelId="{AB96C69A-9A82-42C5-8C90-ACF72881D3A6}" type="pres">
      <dgm:prSet presAssocID="{DB7A98BA-127E-4B0B-BBC1-99C0CBA68A2E}" presName="sibTrans" presStyleLbl="sibTrans1D1" presStyleIdx="4" presStyleCnt="5"/>
      <dgm:spPr/>
      <dgm:t>
        <a:bodyPr/>
        <a:lstStyle/>
        <a:p>
          <a:endParaRPr lang="en-US"/>
        </a:p>
      </dgm:t>
    </dgm:pt>
  </dgm:ptLst>
  <dgm:cxnLst>
    <dgm:cxn modelId="{5B59DDAA-E23B-423B-8A31-5CA3B691B535}" type="presOf" srcId="{6B25204E-E319-49BB-B966-DBC475064EF5}" destId="{B7164AFE-3563-4BAA-85F5-5796622C0B96}" srcOrd="0" destOrd="0" presId="urn:microsoft.com/office/officeart/2005/8/layout/cycle5"/>
    <dgm:cxn modelId="{5695FDDD-5EDE-4AE9-910D-7EB88A2010CA}" srcId="{65AB49BF-2731-4689-9F25-A45F41E573F9}" destId="{F38F774B-7C3E-45A3-A65A-6D5B5E504498}" srcOrd="4" destOrd="0" parTransId="{4480E8E5-6A84-4EFE-8A38-8B624F8A7611}" sibTransId="{DB7A98BA-127E-4B0B-BBC1-99C0CBA68A2E}"/>
    <dgm:cxn modelId="{C9C92BD0-6ED5-45AA-84F7-C7142387AA6A}" srcId="{65AB49BF-2731-4689-9F25-A45F41E573F9}" destId="{882EEC12-1F11-4D73-B618-EF7A7C91ADEE}" srcOrd="1" destOrd="0" parTransId="{FFCC34AE-5DD6-4119-84F4-FAA8CC931962}" sibTransId="{D2EAEB7F-7584-45AC-9631-B9306A799511}"/>
    <dgm:cxn modelId="{6557A96F-D768-44ED-B064-F3AC27E52244}" type="presOf" srcId="{F38F774B-7C3E-45A3-A65A-6D5B5E504498}" destId="{C61F62C6-72D2-4E61-B8B2-B193E71A9B7F}" srcOrd="0" destOrd="0" presId="urn:microsoft.com/office/officeart/2005/8/layout/cycle5"/>
    <dgm:cxn modelId="{D9553463-396D-4A2A-AAD3-E1D23BD21B43}" type="presOf" srcId="{28DF4DB3-0F38-4970-AF63-D47CAB5DB72F}" destId="{EFA443A6-4B97-48DB-B8C6-0788809FD638}" srcOrd="0" destOrd="0" presId="urn:microsoft.com/office/officeart/2005/8/layout/cycle5"/>
    <dgm:cxn modelId="{A98C8FA4-04B0-430C-8F59-872B828F3358}" type="presOf" srcId="{D2EAEB7F-7584-45AC-9631-B9306A799511}" destId="{31C4D979-EB40-4676-B21A-48A0B59B80D9}" srcOrd="0" destOrd="0" presId="urn:microsoft.com/office/officeart/2005/8/layout/cycle5"/>
    <dgm:cxn modelId="{F8B77EDE-DE02-4779-A363-8064BBEFC95F}" srcId="{65AB49BF-2731-4689-9F25-A45F41E573F9}" destId="{36A02E32-EC35-4E99-939B-64F852CCD737}" srcOrd="3" destOrd="0" parTransId="{AF845F47-EC40-44ED-A39B-FD007E30F6B9}" sibTransId="{0EAAC98F-7E8D-48ED-A8E7-249F25B94ECC}"/>
    <dgm:cxn modelId="{54FC4ED6-BD48-42C0-8CBE-2630CFDDD75C}" type="presOf" srcId="{882EEC12-1F11-4D73-B618-EF7A7C91ADEE}" destId="{CFD66387-B6EB-4769-9672-F3C726FB34CE}" srcOrd="0" destOrd="0" presId="urn:microsoft.com/office/officeart/2005/8/layout/cycle5"/>
    <dgm:cxn modelId="{56152874-C912-4877-A5EF-6129515DC52A}" type="presOf" srcId="{36A02E32-EC35-4E99-939B-64F852CCD737}" destId="{3DBD4787-0C15-4F22-8EFD-46E009AC2731}" srcOrd="0" destOrd="0" presId="urn:microsoft.com/office/officeart/2005/8/layout/cycle5"/>
    <dgm:cxn modelId="{2440635F-3BB8-4E57-AC1E-319823D5BF8A}" type="presOf" srcId="{0EAAC98F-7E8D-48ED-A8E7-249F25B94ECC}" destId="{22FAAFEF-5327-410D-8FB9-64CB0EEE2364}" srcOrd="0" destOrd="0" presId="urn:microsoft.com/office/officeart/2005/8/layout/cycle5"/>
    <dgm:cxn modelId="{252138FE-4F1B-4194-902E-D88B906C4503}" srcId="{65AB49BF-2731-4689-9F25-A45F41E573F9}" destId="{3D20D69B-32F3-485D-BB9E-5D4FAE00DCAA}" srcOrd="0" destOrd="0" parTransId="{36298493-B51F-4126-8EC6-D31E05845DB1}" sibTransId="{42226A56-CF7C-49D0-AD78-17AE9188348A}"/>
    <dgm:cxn modelId="{AD4397F7-62A4-45EF-AFD9-D2A427F9B425}" type="presOf" srcId="{3D20D69B-32F3-485D-BB9E-5D4FAE00DCAA}" destId="{6CE2935F-7322-4334-B287-5B9155F6D664}" srcOrd="0" destOrd="0" presId="urn:microsoft.com/office/officeart/2005/8/layout/cycle5"/>
    <dgm:cxn modelId="{F803E084-76AC-4F1B-B543-840982FF5371}" srcId="{65AB49BF-2731-4689-9F25-A45F41E573F9}" destId="{6B25204E-E319-49BB-B966-DBC475064EF5}" srcOrd="2" destOrd="0" parTransId="{8D6595A2-4755-4A72-8C90-98D71CDAD5F8}" sibTransId="{28DF4DB3-0F38-4970-AF63-D47CAB5DB72F}"/>
    <dgm:cxn modelId="{6240F695-98BB-4971-A246-05F59196C4B5}" type="presOf" srcId="{65AB49BF-2731-4689-9F25-A45F41E573F9}" destId="{6E78E1F6-FC54-4BC4-947A-06561F26DD14}" srcOrd="0" destOrd="0" presId="urn:microsoft.com/office/officeart/2005/8/layout/cycle5"/>
    <dgm:cxn modelId="{D0ADF679-39E7-4D93-B816-73EC58F46B7B}" type="presOf" srcId="{42226A56-CF7C-49D0-AD78-17AE9188348A}" destId="{EE6F92BF-60BF-4B0F-B386-A14200D3A0E6}" srcOrd="0" destOrd="0" presId="urn:microsoft.com/office/officeart/2005/8/layout/cycle5"/>
    <dgm:cxn modelId="{F65CEFBF-1A26-4C4B-B642-54F8ED1C602A}" type="presOf" srcId="{DB7A98BA-127E-4B0B-BBC1-99C0CBA68A2E}" destId="{AB96C69A-9A82-42C5-8C90-ACF72881D3A6}" srcOrd="0" destOrd="0" presId="urn:microsoft.com/office/officeart/2005/8/layout/cycle5"/>
    <dgm:cxn modelId="{DE95F111-9A61-4F5A-9CE8-898DCA7E308C}" type="presParOf" srcId="{6E78E1F6-FC54-4BC4-947A-06561F26DD14}" destId="{6CE2935F-7322-4334-B287-5B9155F6D664}" srcOrd="0" destOrd="0" presId="urn:microsoft.com/office/officeart/2005/8/layout/cycle5"/>
    <dgm:cxn modelId="{D029C430-316C-4BC7-A6B4-1B6F391AFCC3}" type="presParOf" srcId="{6E78E1F6-FC54-4BC4-947A-06561F26DD14}" destId="{7FCD7EAA-3FFA-4E2B-8E1F-8A6D88033430}" srcOrd="1" destOrd="0" presId="urn:microsoft.com/office/officeart/2005/8/layout/cycle5"/>
    <dgm:cxn modelId="{DDFA160B-042D-49AE-84DB-D4D58909CCA1}" type="presParOf" srcId="{6E78E1F6-FC54-4BC4-947A-06561F26DD14}" destId="{EE6F92BF-60BF-4B0F-B386-A14200D3A0E6}" srcOrd="2" destOrd="0" presId="urn:microsoft.com/office/officeart/2005/8/layout/cycle5"/>
    <dgm:cxn modelId="{CB426E0B-1191-4D76-AAF2-4254EBFB5A6C}" type="presParOf" srcId="{6E78E1F6-FC54-4BC4-947A-06561F26DD14}" destId="{CFD66387-B6EB-4769-9672-F3C726FB34CE}" srcOrd="3" destOrd="0" presId="urn:microsoft.com/office/officeart/2005/8/layout/cycle5"/>
    <dgm:cxn modelId="{3F8952F4-FD22-40BC-BB24-7DCFCC86D2EF}" type="presParOf" srcId="{6E78E1F6-FC54-4BC4-947A-06561F26DD14}" destId="{CF26074D-FC1F-4091-A52B-54B3C3E1DDC2}" srcOrd="4" destOrd="0" presId="urn:microsoft.com/office/officeart/2005/8/layout/cycle5"/>
    <dgm:cxn modelId="{28A723E9-704B-4548-AB36-C4FC8EA3F719}" type="presParOf" srcId="{6E78E1F6-FC54-4BC4-947A-06561F26DD14}" destId="{31C4D979-EB40-4676-B21A-48A0B59B80D9}" srcOrd="5" destOrd="0" presId="urn:microsoft.com/office/officeart/2005/8/layout/cycle5"/>
    <dgm:cxn modelId="{5BACFA6E-B259-4987-906C-B199EB8FF009}" type="presParOf" srcId="{6E78E1F6-FC54-4BC4-947A-06561F26DD14}" destId="{B7164AFE-3563-4BAA-85F5-5796622C0B96}" srcOrd="6" destOrd="0" presId="urn:microsoft.com/office/officeart/2005/8/layout/cycle5"/>
    <dgm:cxn modelId="{427E6E33-CB19-434D-B216-34667239BB97}" type="presParOf" srcId="{6E78E1F6-FC54-4BC4-947A-06561F26DD14}" destId="{BDAEF60C-FF4A-4190-B973-58E631BECFE9}" srcOrd="7" destOrd="0" presId="urn:microsoft.com/office/officeart/2005/8/layout/cycle5"/>
    <dgm:cxn modelId="{ED7AD558-D54F-427F-B4A5-3382ECF9F351}" type="presParOf" srcId="{6E78E1F6-FC54-4BC4-947A-06561F26DD14}" destId="{EFA443A6-4B97-48DB-B8C6-0788809FD638}" srcOrd="8" destOrd="0" presId="urn:microsoft.com/office/officeart/2005/8/layout/cycle5"/>
    <dgm:cxn modelId="{3C094F60-C0CF-41F3-AD77-D98BAB0D60C9}" type="presParOf" srcId="{6E78E1F6-FC54-4BC4-947A-06561F26DD14}" destId="{3DBD4787-0C15-4F22-8EFD-46E009AC2731}" srcOrd="9" destOrd="0" presId="urn:microsoft.com/office/officeart/2005/8/layout/cycle5"/>
    <dgm:cxn modelId="{8288558F-C3AE-4E39-AE13-E53746475DEB}" type="presParOf" srcId="{6E78E1F6-FC54-4BC4-947A-06561F26DD14}" destId="{8A4E77CA-483A-466C-9D48-803D3AF2350B}" srcOrd="10" destOrd="0" presId="urn:microsoft.com/office/officeart/2005/8/layout/cycle5"/>
    <dgm:cxn modelId="{1165F2E2-8C2E-4E30-8EF1-76C4E390DEFD}" type="presParOf" srcId="{6E78E1F6-FC54-4BC4-947A-06561F26DD14}" destId="{22FAAFEF-5327-410D-8FB9-64CB0EEE2364}" srcOrd="11" destOrd="0" presId="urn:microsoft.com/office/officeart/2005/8/layout/cycle5"/>
    <dgm:cxn modelId="{5F119459-119D-4D83-9AF1-B77B44F5F615}" type="presParOf" srcId="{6E78E1F6-FC54-4BC4-947A-06561F26DD14}" destId="{C61F62C6-72D2-4E61-B8B2-B193E71A9B7F}" srcOrd="12" destOrd="0" presId="urn:microsoft.com/office/officeart/2005/8/layout/cycle5"/>
    <dgm:cxn modelId="{59146E63-3CE5-4841-97E8-825F1396C804}" type="presParOf" srcId="{6E78E1F6-FC54-4BC4-947A-06561F26DD14}" destId="{89DA7957-3ABB-4BF3-AE8F-14CCB50C4441}" srcOrd="13" destOrd="0" presId="urn:microsoft.com/office/officeart/2005/8/layout/cycle5"/>
    <dgm:cxn modelId="{0BC94DB8-03B9-4DAE-A782-A40406CBBFBE}" type="presParOf" srcId="{6E78E1F6-FC54-4BC4-947A-06561F26DD14}" destId="{AB96C69A-9A82-42C5-8C90-ACF72881D3A6}"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545281" y="-184621"/>
          <a:ext cx="1263149" cy="1070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A" sz="1100" kern="1200" dirty="0">
              <a:ea typeface="Lato Light" panose="020F0302020204030203" pitchFamily="34" charset="0"/>
              <a:cs typeface="Lato Light" panose="020F0302020204030203" pitchFamily="34" charset="0"/>
            </a:rPr>
            <a:t>Sessions d'engagement sur le lieu de travail</a:t>
          </a:r>
          <a:endParaRPr lang="en-US" sz="1100" b="1" kern="1200" noProof="0" dirty="0"/>
        </a:p>
      </dsp:txBody>
      <dsp:txXfrm>
        <a:off x="2597559" y="-132343"/>
        <a:ext cx="1158593" cy="966364"/>
      </dsp:txXfrm>
    </dsp:sp>
    <dsp:sp modelId="{EE6F92BF-60BF-4B0F-B386-A14200D3A0E6}">
      <dsp:nvSpPr>
        <dsp:cNvPr id="0" name=""/>
        <dsp:cNvSpPr/>
      </dsp:nvSpPr>
      <dsp:spPr>
        <a:xfrm>
          <a:off x="1796858" y="336904"/>
          <a:ext cx="2708491" cy="2708491"/>
        </a:xfrm>
        <a:custGeom>
          <a:avLst/>
          <a:gdLst/>
          <a:ahLst/>
          <a:cxnLst/>
          <a:rect l="0" t="0" r="0" b="0"/>
          <a:pathLst>
            <a:path>
              <a:moveTo>
                <a:pt x="2118906" y="236536"/>
              </a:moveTo>
              <a:arcTo wR="1354245" hR="1354245" stAng="18262637" swAng="976022"/>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6CE9B681-D7FD-40FC-AA5A-8E55D2F9758B}">
      <dsp:nvSpPr>
        <dsp:cNvPr id="0" name=""/>
        <dsp:cNvSpPr/>
      </dsp:nvSpPr>
      <dsp:spPr>
        <a:xfrm>
          <a:off x="3890192" y="933553"/>
          <a:ext cx="1135654" cy="7512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noProof="0" dirty="0"/>
            <a:t>Séminaires succès par échec </a:t>
          </a:r>
        </a:p>
      </dsp:txBody>
      <dsp:txXfrm>
        <a:off x="3926863" y="970224"/>
        <a:ext cx="1062312" cy="677870"/>
      </dsp:txXfrm>
    </dsp:sp>
    <dsp:sp modelId="{B6E3DDB0-835C-4674-815B-9BF322A22E45}">
      <dsp:nvSpPr>
        <dsp:cNvPr id="0" name=""/>
        <dsp:cNvSpPr/>
      </dsp:nvSpPr>
      <dsp:spPr>
        <a:xfrm>
          <a:off x="1809316" y="351266"/>
          <a:ext cx="2708491" cy="2708491"/>
        </a:xfrm>
        <a:custGeom>
          <a:avLst/>
          <a:gdLst/>
          <a:ahLst/>
          <a:cxnLst/>
          <a:rect l="0" t="0" r="0" b="0"/>
          <a:pathLst>
            <a:path>
              <a:moveTo>
                <a:pt x="2702061" y="1486048"/>
              </a:moveTo>
              <a:arcTo wR="1354245" hR="1354245" stAng="21935112" swAng="1189998"/>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403592" y="2420775"/>
          <a:ext cx="1100668" cy="7598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a:t>Chats sur Twitter </a:t>
          </a:r>
        </a:p>
      </dsp:txBody>
      <dsp:txXfrm>
        <a:off x="3440684" y="2457867"/>
        <a:ext cx="1026484" cy="685649"/>
      </dsp:txXfrm>
    </dsp:sp>
    <dsp:sp modelId="{EFA443A6-4B97-48DB-B8C6-0788809FD638}">
      <dsp:nvSpPr>
        <dsp:cNvPr id="0" name=""/>
        <dsp:cNvSpPr/>
      </dsp:nvSpPr>
      <dsp:spPr>
        <a:xfrm>
          <a:off x="1776380" y="348316"/>
          <a:ext cx="2708491" cy="2708491"/>
        </a:xfrm>
        <a:custGeom>
          <a:avLst/>
          <a:gdLst/>
          <a:ahLst/>
          <a:cxnLst/>
          <a:rect l="0" t="0" r="0" b="0"/>
          <a:pathLst>
            <a:path>
              <a:moveTo>
                <a:pt x="1563311" y="2692256"/>
              </a:moveTo>
              <a:arcTo wR="1354245" hR="1354245" stAng="4867155" swAng="496567"/>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681715" y="2243255"/>
          <a:ext cx="1398269" cy="11148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b="1" kern="1200" dirty="0"/>
            <a:t>#CRAconnEXionsARC </a:t>
          </a:r>
        </a:p>
        <a:p>
          <a:pPr lvl="0" algn="ctr" defTabSz="533400">
            <a:lnSpc>
              <a:spcPct val="90000"/>
            </a:lnSpc>
            <a:spcBef>
              <a:spcPct val="0"/>
            </a:spcBef>
            <a:spcAft>
              <a:spcPct val="35000"/>
            </a:spcAft>
          </a:pPr>
          <a:r>
            <a:rPr lang="fr-FR" sz="1200" kern="1200" dirty="0"/>
            <a:t>événement de mentorat rapide</a:t>
          </a:r>
          <a:endParaRPr lang="en-US" sz="1200" b="1" kern="1200" noProof="0" dirty="0"/>
        </a:p>
      </dsp:txBody>
      <dsp:txXfrm>
        <a:off x="1736139" y="2297679"/>
        <a:ext cx="1289421" cy="1006023"/>
      </dsp:txXfrm>
    </dsp:sp>
    <dsp:sp modelId="{22FAAFEF-5327-410D-8FB9-64CB0EEE2364}">
      <dsp:nvSpPr>
        <dsp:cNvPr id="0" name=""/>
        <dsp:cNvSpPr/>
      </dsp:nvSpPr>
      <dsp:spPr>
        <a:xfrm>
          <a:off x="1822610" y="350838"/>
          <a:ext cx="2708491" cy="2708491"/>
        </a:xfrm>
        <a:custGeom>
          <a:avLst/>
          <a:gdLst/>
          <a:ahLst/>
          <a:cxnLst/>
          <a:rect l="0" t="0" r="0" b="0"/>
          <a:pathLst>
            <a:path>
              <a:moveTo>
                <a:pt x="71462" y="1788351"/>
              </a:moveTo>
              <a:arcTo wR="1354245" hR="1354245" stAng="9678222" swAng="859654"/>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FDD09569-BF2F-4C8B-9BCC-D82A32A87787}">
      <dsp:nvSpPr>
        <dsp:cNvPr id="0" name=""/>
        <dsp:cNvSpPr/>
      </dsp:nvSpPr>
      <dsp:spPr>
        <a:xfrm>
          <a:off x="1224716" y="876397"/>
          <a:ext cx="1328349" cy="8204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noProof="0" dirty="0"/>
            <a:t>Divers groupes de travail, consultations et soutien aux priorités de l'ARC</a:t>
          </a:r>
          <a:endParaRPr lang="en-US" sz="1000" b="1" kern="1200" noProof="0" dirty="0"/>
        </a:p>
      </dsp:txBody>
      <dsp:txXfrm>
        <a:off x="1264765" y="916446"/>
        <a:ext cx="1248251" cy="740305"/>
      </dsp:txXfrm>
    </dsp:sp>
    <dsp:sp modelId="{2BA37D77-1989-47AF-A5A0-17FB40A5653F}">
      <dsp:nvSpPr>
        <dsp:cNvPr id="0" name=""/>
        <dsp:cNvSpPr/>
      </dsp:nvSpPr>
      <dsp:spPr>
        <a:xfrm>
          <a:off x="1822610" y="350838"/>
          <a:ext cx="2708491" cy="2708491"/>
        </a:xfrm>
        <a:custGeom>
          <a:avLst/>
          <a:gdLst/>
          <a:ahLst/>
          <a:cxnLst/>
          <a:rect l="0" t="0" r="0" b="0"/>
          <a:pathLst>
            <a:path>
              <a:moveTo>
                <a:pt x="357161" y="437836"/>
              </a:moveTo>
              <a:arcTo wR="1354245" hR="1354245" stAng="13355146" swAng="885484"/>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725748" y="-46404"/>
          <a:ext cx="1126702" cy="8475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Workplace Engagement Series</a:t>
          </a:r>
        </a:p>
      </dsp:txBody>
      <dsp:txXfrm>
        <a:off x="2767123" y="-5029"/>
        <a:ext cx="1043952" cy="764819"/>
      </dsp:txXfrm>
    </dsp:sp>
    <dsp:sp modelId="{EE6F92BF-60BF-4B0F-B386-A14200D3A0E6}">
      <dsp:nvSpPr>
        <dsp:cNvPr id="0" name=""/>
        <dsp:cNvSpPr/>
      </dsp:nvSpPr>
      <dsp:spPr>
        <a:xfrm>
          <a:off x="1927620" y="377380"/>
          <a:ext cx="2722959" cy="2722959"/>
        </a:xfrm>
        <a:custGeom>
          <a:avLst/>
          <a:gdLst/>
          <a:ahLst/>
          <a:cxnLst/>
          <a:rect l="0" t="0" r="0" b="0"/>
          <a:pathLst>
            <a:path>
              <a:moveTo>
                <a:pt x="2036093" y="178887"/>
              </a:moveTo>
              <a:arcTo wR="1361479" hR="1361479" stAng="17982163" swAng="961050"/>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FD66387-B6EB-4769-9672-F3C726FB34CE}">
      <dsp:nvSpPr>
        <dsp:cNvPr id="0" name=""/>
        <dsp:cNvSpPr/>
      </dsp:nvSpPr>
      <dsp:spPr>
        <a:xfrm>
          <a:off x="4003317" y="881693"/>
          <a:ext cx="1161254" cy="8728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Success Through Failure Seminar series</a:t>
          </a:r>
        </a:p>
      </dsp:txBody>
      <dsp:txXfrm>
        <a:off x="4045928" y="924304"/>
        <a:ext cx="1076032" cy="787670"/>
      </dsp:txXfrm>
    </dsp:sp>
    <dsp:sp modelId="{31C4D979-EB40-4676-B21A-48A0B59B80D9}">
      <dsp:nvSpPr>
        <dsp:cNvPr id="0" name=""/>
        <dsp:cNvSpPr/>
      </dsp:nvSpPr>
      <dsp:spPr>
        <a:xfrm>
          <a:off x="1927620" y="377380"/>
          <a:ext cx="2722959" cy="2722959"/>
        </a:xfrm>
        <a:custGeom>
          <a:avLst/>
          <a:gdLst/>
          <a:ahLst/>
          <a:cxnLst/>
          <a:rect l="0" t="0" r="0" b="0"/>
          <a:pathLst>
            <a:path>
              <a:moveTo>
                <a:pt x="2713307" y="1523311"/>
              </a:moveTo>
              <a:arcTo wR="1361479" hR="1361479" stAng="409595" swAng="1132719"/>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535124" y="2457712"/>
          <a:ext cx="1108466" cy="7652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Twitter Chats</a:t>
          </a:r>
        </a:p>
      </dsp:txBody>
      <dsp:txXfrm>
        <a:off x="3572479" y="2495067"/>
        <a:ext cx="1033756" cy="690505"/>
      </dsp:txXfrm>
    </dsp:sp>
    <dsp:sp modelId="{EFA443A6-4B97-48DB-B8C6-0788809FD638}">
      <dsp:nvSpPr>
        <dsp:cNvPr id="0" name=""/>
        <dsp:cNvSpPr/>
      </dsp:nvSpPr>
      <dsp:spPr>
        <a:xfrm>
          <a:off x="1927620" y="377380"/>
          <a:ext cx="2722959" cy="2722959"/>
        </a:xfrm>
        <a:custGeom>
          <a:avLst/>
          <a:gdLst/>
          <a:ahLst/>
          <a:cxnLst/>
          <a:rect l="0" t="0" r="0" b="0"/>
          <a:pathLst>
            <a:path>
              <a:moveTo>
                <a:pt x="1513261" y="2714472"/>
              </a:moveTo>
              <a:arcTo wR="1361479" hR="1361479" stAng="5015951" swAng="72801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918980" y="2441692"/>
          <a:ext cx="1139723" cy="7972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#CRAconnEXionsARC </a:t>
          </a:r>
        </a:p>
        <a:p>
          <a:pPr lvl="0" algn="ctr" defTabSz="444500">
            <a:lnSpc>
              <a:spcPct val="90000"/>
            </a:lnSpc>
            <a:spcBef>
              <a:spcPct val="0"/>
            </a:spcBef>
            <a:spcAft>
              <a:spcPct val="35000"/>
            </a:spcAft>
          </a:pPr>
          <a:r>
            <a:rPr lang="en-CA" sz="1000" b="1" kern="1200" dirty="0"/>
            <a:t>Speed mentoring event </a:t>
          </a:r>
        </a:p>
      </dsp:txBody>
      <dsp:txXfrm>
        <a:off x="1957899" y="2480611"/>
        <a:ext cx="1061885" cy="719419"/>
      </dsp:txXfrm>
    </dsp:sp>
    <dsp:sp modelId="{22FAAFEF-5327-410D-8FB9-64CB0EEE2364}">
      <dsp:nvSpPr>
        <dsp:cNvPr id="0" name=""/>
        <dsp:cNvSpPr/>
      </dsp:nvSpPr>
      <dsp:spPr>
        <a:xfrm>
          <a:off x="1927620" y="377380"/>
          <a:ext cx="2722959" cy="2722959"/>
        </a:xfrm>
        <a:custGeom>
          <a:avLst/>
          <a:gdLst/>
          <a:ahLst/>
          <a:cxnLst/>
          <a:rect l="0" t="0" r="0" b="0"/>
          <a:pathLst>
            <a:path>
              <a:moveTo>
                <a:pt x="124501" y="1930261"/>
              </a:moveTo>
              <a:arcTo wR="1361479" hR="1361479" stAng="9318378" swAng="117513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1F62C6-72D2-4E61-B8B2-B193E71A9B7F}">
      <dsp:nvSpPr>
        <dsp:cNvPr id="0" name=""/>
        <dsp:cNvSpPr/>
      </dsp:nvSpPr>
      <dsp:spPr>
        <a:xfrm>
          <a:off x="1406918" y="927777"/>
          <a:ext cx="1174674" cy="7807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Various working groups, consultations, and support for CRA priorities</a:t>
          </a:r>
        </a:p>
      </dsp:txBody>
      <dsp:txXfrm>
        <a:off x="1445030" y="965889"/>
        <a:ext cx="1098450" cy="704500"/>
      </dsp:txXfrm>
    </dsp:sp>
    <dsp:sp modelId="{AB96C69A-9A82-42C5-8C90-ACF72881D3A6}">
      <dsp:nvSpPr>
        <dsp:cNvPr id="0" name=""/>
        <dsp:cNvSpPr/>
      </dsp:nvSpPr>
      <dsp:spPr>
        <a:xfrm>
          <a:off x="1927620" y="377380"/>
          <a:ext cx="2722959" cy="2722959"/>
        </a:xfrm>
        <a:custGeom>
          <a:avLst/>
          <a:gdLst/>
          <a:ahLst/>
          <a:cxnLst/>
          <a:rect l="0" t="0" r="0" b="0"/>
          <a:pathLst>
            <a:path>
              <a:moveTo>
                <a:pt x="354518" y="445152"/>
              </a:moveTo>
              <a:arcTo wR="1361479" hR="1361479" stAng="13338118" swAng="1051128"/>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560900" y="-11888"/>
          <a:ext cx="1118776" cy="8416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b="1" kern="1200" noProof="0" dirty="0"/>
            <a:t>Causerie sur le télétravail et la santé mentale</a:t>
          </a:r>
        </a:p>
      </dsp:txBody>
      <dsp:txXfrm>
        <a:off x="2601984" y="29196"/>
        <a:ext cx="1036608" cy="759439"/>
      </dsp:txXfrm>
    </dsp:sp>
    <dsp:sp modelId="{EE6F92BF-60BF-4B0F-B386-A14200D3A0E6}">
      <dsp:nvSpPr>
        <dsp:cNvPr id="0" name=""/>
        <dsp:cNvSpPr/>
      </dsp:nvSpPr>
      <dsp:spPr>
        <a:xfrm>
          <a:off x="1781858" y="413987"/>
          <a:ext cx="2708491" cy="2708491"/>
        </a:xfrm>
        <a:custGeom>
          <a:avLst/>
          <a:gdLst/>
          <a:ahLst/>
          <a:cxnLst/>
          <a:rect l="0" t="0" r="0" b="0"/>
          <a:pathLst>
            <a:path>
              <a:moveTo>
                <a:pt x="2011428" y="170145"/>
              </a:moveTo>
              <a:arcTo wR="1354245" hR="1354245" stAng="17941833" swAng="98092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FD66387-B6EB-4769-9672-F3C726FB34CE}">
      <dsp:nvSpPr>
        <dsp:cNvPr id="0" name=""/>
        <dsp:cNvSpPr/>
      </dsp:nvSpPr>
      <dsp:spPr>
        <a:xfrm>
          <a:off x="3831713" y="911305"/>
          <a:ext cx="1153085" cy="8667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b="1" kern="1200" noProof="0" dirty="0"/>
            <a:t>Jumelage en milieu de travail</a:t>
          </a:r>
        </a:p>
      </dsp:txBody>
      <dsp:txXfrm>
        <a:off x="3874024" y="953616"/>
        <a:ext cx="1068463" cy="782130"/>
      </dsp:txXfrm>
    </dsp:sp>
    <dsp:sp modelId="{31C4D979-EB40-4676-B21A-48A0B59B80D9}">
      <dsp:nvSpPr>
        <dsp:cNvPr id="0" name=""/>
        <dsp:cNvSpPr/>
      </dsp:nvSpPr>
      <dsp:spPr>
        <a:xfrm>
          <a:off x="1755351" y="416169"/>
          <a:ext cx="2708491" cy="2708491"/>
        </a:xfrm>
        <a:custGeom>
          <a:avLst/>
          <a:gdLst/>
          <a:ahLst/>
          <a:cxnLst/>
          <a:rect l="0" t="0" r="0" b="0"/>
          <a:pathLst>
            <a:path>
              <a:moveTo>
                <a:pt x="2700667" y="1499599"/>
              </a:moveTo>
              <a:arcTo wR="1354245" hR="1354245" stAng="369694" swAng="1070394"/>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381439" y="2444252"/>
          <a:ext cx="1100668" cy="7598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b="1" kern="1200" noProof="0" dirty="0"/>
            <a:t>Participation aux Jeux du Gouvernement</a:t>
          </a:r>
        </a:p>
      </dsp:txBody>
      <dsp:txXfrm>
        <a:off x="3418531" y="2481344"/>
        <a:ext cx="1026484" cy="685649"/>
      </dsp:txXfrm>
    </dsp:sp>
    <dsp:sp modelId="{EFA443A6-4B97-48DB-B8C6-0788809FD638}">
      <dsp:nvSpPr>
        <dsp:cNvPr id="0" name=""/>
        <dsp:cNvSpPr/>
      </dsp:nvSpPr>
      <dsp:spPr>
        <a:xfrm>
          <a:off x="1764790" y="379062"/>
          <a:ext cx="2708491" cy="2708491"/>
        </a:xfrm>
        <a:custGeom>
          <a:avLst/>
          <a:gdLst/>
          <a:ahLst/>
          <a:cxnLst/>
          <a:rect l="0" t="0" r="0" b="0"/>
          <a:pathLst>
            <a:path>
              <a:moveTo>
                <a:pt x="1519637" y="2698353"/>
              </a:moveTo>
              <a:arcTo wR="1354245" hR="1354245" stAng="4979103" swAng="755307"/>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758430" y="2428344"/>
          <a:ext cx="1131706" cy="79164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b="1" kern="1200" noProof="0" dirty="0"/>
            <a:t>Programme de mentorat en ligne</a:t>
          </a:r>
        </a:p>
      </dsp:txBody>
      <dsp:txXfrm>
        <a:off x="1797075" y="2466989"/>
        <a:ext cx="1054416" cy="714358"/>
      </dsp:txXfrm>
    </dsp:sp>
    <dsp:sp modelId="{22FAAFEF-5327-410D-8FB9-64CB0EEE2364}">
      <dsp:nvSpPr>
        <dsp:cNvPr id="0" name=""/>
        <dsp:cNvSpPr/>
      </dsp:nvSpPr>
      <dsp:spPr>
        <a:xfrm>
          <a:off x="1776800" y="386238"/>
          <a:ext cx="2708491" cy="2708491"/>
        </a:xfrm>
        <a:custGeom>
          <a:avLst/>
          <a:gdLst/>
          <a:ahLst/>
          <a:cxnLst/>
          <a:rect l="0" t="0" r="0" b="0"/>
          <a:pathLst>
            <a:path>
              <a:moveTo>
                <a:pt x="121209" y="1914248"/>
              </a:moveTo>
              <a:arcTo wR="1354245" hR="1354245" stAng="9334443" swAng="1120331"/>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1F62C6-72D2-4E61-B8B2-B193E71A9B7F}">
      <dsp:nvSpPr>
        <dsp:cNvPr id="0" name=""/>
        <dsp:cNvSpPr/>
      </dsp:nvSpPr>
      <dsp:spPr>
        <a:xfrm>
          <a:off x="1249120" y="957067"/>
          <a:ext cx="1166410" cy="775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b="1" kern="1200" noProof="0" dirty="0"/>
            <a:t>Mois du développement professionnel</a:t>
          </a:r>
        </a:p>
      </dsp:txBody>
      <dsp:txXfrm>
        <a:off x="1286964" y="994911"/>
        <a:ext cx="1090722" cy="699545"/>
      </dsp:txXfrm>
    </dsp:sp>
    <dsp:sp modelId="{AB96C69A-9A82-42C5-8C90-ACF72881D3A6}">
      <dsp:nvSpPr>
        <dsp:cNvPr id="0" name=""/>
        <dsp:cNvSpPr/>
      </dsp:nvSpPr>
      <dsp:spPr>
        <a:xfrm>
          <a:off x="1734553" y="431713"/>
          <a:ext cx="2708491" cy="2708491"/>
        </a:xfrm>
        <a:custGeom>
          <a:avLst/>
          <a:gdLst/>
          <a:ahLst/>
          <a:cxnLst/>
          <a:rect l="0" t="0" r="0" b="0"/>
          <a:pathLst>
            <a:path>
              <a:moveTo>
                <a:pt x="372547" y="421373"/>
              </a:moveTo>
              <a:arcTo wR="1354245" hR="1354245" stAng="13412347" swAng="1063101"/>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730899" y="4"/>
          <a:ext cx="1126702" cy="8475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Telework and Mental Health Panel</a:t>
          </a:r>
        </a:p>
      </dsp:txBody>
      <dsp:txXfrm>
        <a:off x="2772274" y="41379"/>
        <a:ext cx="1043952" cy="764819"/>
      </dsp:txXfrm>
    </dsp:sp>
    <dsp:sp modelId="{EE6F92BF-60BF-4B0F-B386-A14200D3A0E6}">
      <dsp:nvSpPr>
        <dsp:cNvPr id="0" name=""/>
        <dsp:cNvSpPr/>
      </dsp:nvSpPr>
      <dsp:spPr>
        <a:xfrm>
          <a:off x="1973453" y="448687"/>
          <a:ext cx="2722959" cy="2722959"/>
        </a:xfrm>
        <a:custGeom>
          <a:avLst/>
          <a:gdLst/>
          <a:ahLst/>
          <a:cxnLst/>
          <a:rect l="0" t="0" r="0" b="0"/>
          <a:pathLst>
            <a:path>
              <a:moveTo>
                <a:pt x="1999268" y="158627"/>
              </a:moveTo>
              <a:arcTo wR="1361479" hR="1361479" stAng="17876032" swAng="979567"/>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FD66387-B6EB-4769-9672-F3C726FB34CE}">
      <dsp:nvSpPr>
        <dsp:cNvPr id="0" name=""/>
        <dsp:cNvSpPr/>
      </dsp:nvSpPr>
      <dsp:spPr>
        <a:xfrm>
          <a:off x="4008464" y="928101"/>
          <a:ext cx="1161254" cy="8728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Job Shadowing</a:t>
          </a:r>
        </a:p>
      </dsp:txBody>
      <dsp:txXfrm>
        <a:off x="4051075" y="970712"/>
        <a:ext cx="1076032" cy="787670"/>
      </dsp:txXfrm>
    </dsp:sp>
    <dsp:sp modelId="{31C4D979-EB40-4676-B21A-48A0B59B80D9}">
      <dsp:nvSpPr>
        <dsp:cNvPr id="0" name=""/>
        <dsp:cNvSpPr/>
      </dsp:nvSpPr>
      <dsp:spPr>
        <a:xfrm>
          <a:off x="1918127" y="398835"/>
          <a:ext cx="2722959" cy="2722959"/>
        </a:xfrm>
        <a:custGeom>
          <a:avLst/>
          <a:gdLst/>
          <a:ahLst/>
          <a:cxnLst/>
          <a:rect l="0" t="0" r="0" b="0"/>
          <a:pathLst>
            <a:path>
              <a:moveTo>
                <a:pt x="2711405" y="1538480"/>
              </a:moveTo>
              <a:arcTo wR="1361479" hR="1361479" stAng="448195" swAng="1055107"/>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540279" y="2457712"/>
          <a:ext cx="1108466" cy="7652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Government Games Participation</a:t>
          </a:r>
        </a:p>
      </dsp:txBody>
      <dsp:txXfrm>
        <a:off x="3577634" y="2495067"/>
        <a:ext cx="1033756" cy="690505"/>
      </dsp:txXfrm>
    </dsp:sp>
    <dsp:sp modelId="{EFA443A6-4B97-48DB-B8C6-0788809FD638}">
      <dsp:nvSpPr>
        <dsp:cNvPr id="0" name=""/>
        <dsp:cNvSpPr/>
      </dsp:nvSpPr>
      <dsp:spPr>
        <a:xfrm>
          <a:off x="1936215" y="378884"/>
          <a:ext cx="2722959" cy="2722959"/>
        </a:xfrm>
        <a:custGeom>
          <a:avLst/>
          <a:gdLst/>
          <a:ahLst/>
          <a:cxnLst/>
          <a:rect l="0" t="0" r="0" b="0"/>
          <a:pathLst>
            <a:path>
              <a:moveTo>
                <a:pt x="1508762" y="2714970"/>
              </a:moveTo>
              <a:arcTo wR="1361479" hR="1361479" stAng="5027382" swAng="736020"/>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918980" y="2441692"/>
          <a:ext cx="1139723" cy="7972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Online Mentorship Program</a:t>
          </a:r>
        </a:p>
      </dsp:txBody>
      <dsp:txXfrm>
        <a:off x="1957899" y="2480611"/>
        <a:ext cx="1061885" cy="719419"/>
      </dsp:txXfrm>
    </dsp:sp>
    <dsp:sp modelId="{22FAAFEF-5327-410D-8FB9-64CB0EEE2364}">
      <dsp:nvSpPr>
        <dsp:cNvPr id="0" name=""/>
        <dsp:cNvSpPr/>
      </dsp:nvSpPr>
      <dsp:spPr>
        <a:xfrm>
          <a:off x="1927620" y="377380"/>
          <a:ext cx="2722959" cy="2722959"/>
        </a:xfrm>
        <a:custGeom>
          <a:avLst/>
          <a:gdLst/>
          <a:ahLst/>
          <a:cxnLst/>
          <a:rect l="0" t="0" r="0" b="0"/>
          <a:pathLst>
            <a:path>
              <a:moveTo>
                <a:pt x="124501" y="1930261"/>
              </a:moveTo>
              <a:arcTo wR="1361479" hR="1361479" stAng="9318378" swAng="117513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1F62C6-72D2-4E61-B8B2-B193E71A9B7F}">
      <dsp:nvSpPr>
        <dsp:cNvPr id="0" name=""/>
        <dsp:cNvSpPr/>
      </dsp:nvSpPr>
      <dsp:spPr>
        <a:xfrm>
          <a:off x="1406918" y="927777"/>
          <a:ext cx="1174674" cy="7807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Professional Development Month</a:t>
          </a:r>
        </a:p>
      </dsp:txBody>
      <dsp:txXfrm>
        <a:off x="1445030" y="965889"/>
        <a:ext cx="1098450" cy="704500"/>
      </dsp:txXfrm>
    </dsp:sp>
    <dsp:sp modelId="{AB96C69A-9A82-42C5-8C90-ACF72881D3A6}">
      <dsp:nvSpPr>
        <dsp:cNvPr id="0" name=""/>
        <dsp:cNvSpPr/>
      </dsp:nvSpPr>
      <dsp:spPr>
        <a:xfrm>
          <a:off x="1866155" y="454273"/>
          <a:ext cx="2722959" cy="2722959"/>
        </a:xfrm>
        <a:custGeom>
          <a:avLst/>
          <a:gdLst/>
          <a:ahLst/>
          <a:cxnLst/>
          <a:rect l="0" t="0" r="0" b="0"/>
          <a:pathLst>
            <a:path>
              <a:moveTo>
                <a:pt x="419696" y="378285"/>
              </a:moveTo>
              <a:arcTo wR="1361479" hR="1361479" stAng="13573943" swAng="101073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572625" y="-46487"/>
          <a:ext cx="1118776" cy="8416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noProof="0" dirty="0"/>
            <a:t>5 à 7 entre ministères</a:t>
          </a:r>
          <a:endParaRPr lang="en-US" sz="1100" b="1" kern="1200" noProof="0" dirty="0"/>
        </a:p>
      </dsp:txBody>
      <dsp:txXfrm>
        <a:off x="2613709" y="-5403"/>
        <a:ext cx="1036608" cy="759439"/>
      </dsp:txXfrm>
    </dsp:sp>
    <dsp:sp modelId="{EE6F92BF-60BF-4B0F-B386-A14200D3A0E6}">
      <dsp:nvSpPr>
        <dsp:cNvPr id="0" name=""/>
        <dsp:cNvSpPr/>
      </dsp:nvSpPr>
      <dsp:spPr>
        <a:xfrm>
          <a:off x="1777767" y="374316"/>
          <a:ext cx="2708491" cy="2708491"/>
        </a:xfrm>
        <a:custGeom>
          <a:avLst/>
          <a:gdLst/>
          <a:ahLst/>
          <a:cxnLst/>
          <a:rect l="0" t="0" r="0" b="0"/>
          <a:pathLst>
            <a:path>
              <a:moveTo>
                <a:pt x="2024692" y="177605"/>
              </a:moveTo>
              <a:arcTo wR="1354245" hR="1354245" stAng="17980464" swAng="964199"/>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FD66387-B6EB-4769-9672-F3C726FB34CE}">
      <dsp:nvSpPr>
        <dsp:cNvPr id="0" name=""/>
        <dsp:cNvSpPr/>
      </dsp:nvSpPr>
      <dsp:spPr>
        <a:xfrm>
          <a:off x="3843434" y="876700"/>
          <a:ext cx="1153085" cy="8667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noProof="0" dirty="0"/>
            <a:t>Série Demandez à un cadre</a:t>
          </a:r>
          <a:endParaRPr lang="en-US" sz="1100" b="1" kern="1200" noProof="0" dirty="0"/>
        </a:p>
      </dsp:txBody>
      <dsp:txXfrm>
        <a:off x="3885745" y="919011"/>
        <a:ext cx="1068463" cy="782130"/>
      </dsp:txXfrm>
    </dsp:sp>
    <dsp:sp modelId="{31C4D979-EB40-4676-B21A-48A0B59B80D9}">
      <dsp:nvSpPr>
        <dsp:cNvPr id="0" name=""/>
        <dsp:cNvSpPr/>
      </dsp:nvSpPr>
      <dsp:spPr>
        <a:xfrm>
          <a:off x="1777688" y="392053"/>
          <a:ext cx="2708491" cy="2708491"/>
        </a:xfrm>
        <a:custGeom>
          <a:avLst/>
          <a:gdLst/>
          <a:ahLst/>
          <a:cxnLst/>
          <a:rect l="0" t="0" r="0" b="0"/>
          <a:pathLst>
            <a:path>
              <a:moveTo>
                <a:pt x="2700993" y="1496551"/>
              </a:moveTo>
              <a:arcTo wR="1354245" hR="1354245" stAng="21961911" swAng="1130330"/>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393169" y="2444252"/>
          <a:ext cx="1100668" cy="7598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err="1"/>
            <a:t>Série</a:t>
          </a:r>
          <a:r>
            <a:rPr lang="en-US" sz="1100" b="1" kern="1200" noProof="0" dirty="0"/>
            <a:t> du </a:t>
          </a:r>
          <a:r>
            <a:rPr lang="en-US" sz="1100" b="1" kern="1200" noProof="0" dirty="0" err="1"/>
            <a:t>Mieux-être</a:t>
          </a:r>
          <a:endParaRPr lang="en-US" sz="1100" b="1" kern="1200" noProof="0" dirty="0"/>
        </a:p>
      </dsp:txBody>
      <dsp:txXfrm>
        <a:off x="3430261" y="2481344"/>
        <a:ext cx="1026484" cy="685649"/>
      </dsp:txXfrm>
    </dsp:sp>
    <dsp:sp modelId="{EFA443A6-4B97-48DB-B8C6-0788809FD638}">
      <dsp:nvSpPr>
        <dsp:cNvPr id="0" name=""/>
        <dsp:cNvSpPr/>
      </dsp:nvSpPr>
      <dsp:spPr>
        <a:xfrm>
          <a:off x="1803066" y="378926"/>
          <a:ext cx="2708491" cy="2708491"/>
        </a:xfrm>
        <a:custGeom>
          <a:avLst/>
          <a:gdLst/>
          <a:ahLst/>
          <a:cxnLst/>
          <a:rect l="0" t="0" r="0" b="0"/>
          <a:pathLst>
            <a:path>
              <a:moveTo>
                <a:pt x="1492804" y="2701384"/>
              </a:moveTo>
              <a:arcTo wR="1354245" hR="1354245" stAng="5047651" swAng="755275"/>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770154" y="2428344"/>
          <a:ext cx="1131706" cy="79164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noProof="0" dirty="0"/>
            <a:t>Causeries de pratique de la langue seconde</a:t>
          </a:r>
          <a:endParaRPr lang="en-US" sz="1100" b="1" kern="1200" noProof="0" dirty="0"/>
        </a:p>
      </dsp:txBody>
      <dsp:txXfrm>
        <a:off x="1808799" y="2466989"/>
        <a:ext cx="1054416" cy="714358"/>
      </dsp:txXfrm>
    </dsp:sp>
    <dsp:sp modelId="{22FAAFEF-5327-410D-8FB9-64CB0EEE2364}">
      <dsp:nvSpPr>
        <dsp:cNvPr id="0" name=""/>
        <dsp:cNvSpPr/>
      </dsp:nvSpPr>
      <dsp:spPr>
        <a:xfrm>
          <a:off x="1777767" y="374316"/>
          <a:ext cx="2708491" cy="2708491"/>
        </a:xfrm>
        <a:custGeom>
          <a:avLst/>
          <a:gdLst/>
          <a:ahLst/>
          <a:cxnLst/>
          <a:rect l="0" t="0" r="0" b="0"/>
          <a:pathLst>
            <a:path>
              <a:moveTo>
                <a:pt x="124056" y="1920475"/>
              </a:moveTo>
              <a:arcTo wR="1354245" hR="1354245" stAng="9317063" swAng="1177438"/>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1F62C6-72D2-4E61-B8B2-B193E71A9B7F}">
      <dsp:nvSpPr>
        <dsp:cNvPr id="0" name=""/>
        <dsp:cNvSpPr/>
      </dsp:nvSpPr>
      <dsp:spPr>
        <a:xfrm>
          <a:off x="1260843" y="922460"/>
          <a:ext cx="1166410" cy="775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noProof="0" dirty="0" err="1"/>
            <a:t>Célébrations</a:t>
          </a:r>
          <a:r>
            <a:rPr lang="en-US" sz="1100" b="1" kern="1200" noProof="0" dirty="0"/>
            <a:t> </a:t>
          </a:r>
          <a:r>
            <a:rPr lang="en-US" sz="1100" b="1" kern="1200" noProof="0" dirty="0" err="1"/>
            <a:t>sociales</a:t>
          </a:r>
          <a:r>
            <a:rPr lang="en-US" sz="1100" b="1" kern="1200" noProof="0" dirty="0"/>
            <a:t> </a:t>
          </a:r>
          <a:r>
            <a:rPr lang="en-US" sz="1100" b="1" kern="1200" noProof="0" dirty="0" err="1"/>
            <a:t>festives</a:t>
          </a:r>
          <a:endParaRPr lang="en-US" sz="1100" b="1" kern="1200" noProof="0" dirty="0"/>
        </a:p>
      </dsp:txBody>
      <dsp:txXfrm>
        <a:off x="1298687" y="960304"/>
        <a:ext cx="1090722" cy="699545"/>
      </dsp:txXfrm>
    </dsp:sp>
    <dsp:sp modelId="{AB96C69A-9A82-42C5-8C90-ACF72881D3A6}">
      <dsp:nvSpPr>
        <dsp:cNvPr id="0" name=""/>
        <dsp:cNvSpPr/>
      </dsp:nvSpPr>
      <dsp:spPr>
        <a:xfrm>
          <a:off x="1777767" y="374316"/>
          <a:ext cx="2708491" cy="2708491"/>
        </a:xfrm>
        <a:custGeom>
          <a:avLst/>
          <a:gdLst/>
          <a:ahLst/>
          <a:cxnLst/>
          <a:rect l="0" t="0" r="0" b="0"/>
          <a:pathLst>
            <a:path>
              <a:moveTo>
                <a:pt x="352319" y="443133"/>
              </a:moveTo>
              <a:arcTo wR="1354245" hR="1354245" stAng="13336929" swAng="1054085"/>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935F-7322-4334-B287-5B9155F6D664}">
      <dsp:nvSpPr>
        <dsp:cNvPr id="0" name=""/>
        <dsp:cNvSpPr/>
      </dsp:nvSpPr>
      <dsp:spPr>
        <a:xfrm>
          <a:off x="2725748" y="-46404"/>
          <a:ext cx="1126702" cy="8475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Interdepartmental Happy Hour</a:t>
          </a:r>
        </a:p>
      </dsp:txBody>
      <dsp:txXfrm>
        <a:off x="2767123" y="-5029"/>
        <a:ext cx="1043952" cy="764819"/>
      </dsp:txXfrm>
    </dsp:sp>
    <dsp:sp modelId="{EE6F92BF-60BF-4B0F-B386-A14200D3A0E6}">
      <dsp:nvSpPr>
        <dsp:cNvPr id="0" name=""/>
        <dsp:cNvSpPr/>
      </dsp:nvSpPr>
      <dsp:spPr>
        <a:xfrm>
          <a:off x="1927620" y="377380"/>
          <a:ext cx="2722959" cy="2722959"/>
        </a:xfrm>
        <a:custGeom>
          <a:avLst/>
          <a:gdLst/>
          <a:ahLst/>
          <a:cxnLst/>
          <a:rect l="0" t="0" r="0" b="0"/>
          <a:pathLst>
            <a:path>
              <a:moveTo>
                <a:pt x="2036093" y="178887"/>
              </a:moveTo>
              <a:arcTo wR="1361479" hR="1361479" stAng="17982163" swAng="961050"/>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FD66387-B6EB-4769-9672-F3C726FB34CE}">
      <dsp:nvSpPr>
        <dsp:cNvPr id="0" name=""/>
        <dsp:cNvSpPr/>
      </dsp:nvSpPr>
      <dsp:spPr>
        <a:xfrm>
          <a:off x="4003317" y="881693"/>
          <a:ext cx="1161254" cy="8728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Ask an Executive</a:t>
          </a:r>
        </a:p>
      </dsp:txBody>
      <dsp:txXfrm>
        <a:off x="4045928" y="924304"/>
        <a:ext cx="1076032" cy="787670"/>
      </dsp:txXfrm>
    </dsp:sp>
    <dsp:sp modelId="{31C4D979-EB40-4676-B21A-48A0B59B80D9}">
      <dsp:nvSpPr>
        <dsp:cNvPr id="0" name=""/>
        <dsp:cNvSpPr/>
      </dsp:nvSpPr>
      <dsp:spPr>
        <a:xfrm>
          <a:off x="1927620" y="377380"/>
          <a:ext cx="2722959" cy="2722959"/>
        </a:xfrm>
        <a:custGeom>
          <a:avLst/>
          <a:gdLst/>
          <a:ahLst/>
          <a:cxnLst/>
          <a:rect l="0" t="0" r="0" b="0"/>
          <a:pathLst>
            <a:path>
              <a:moveTo>
                <a:pt x="2713307" y="1523311"/>
              </a:moveTo>
              <a:arcTo wR="1361479" hR="1361479" stAng="409595" swAng="1132719"/>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B7164AFE-3563-4BAA-85F5-5796622C0B96}">
      <dsp:nvSpPr>
        <dsp:cNvPr id="0" name=""/>
        <dsp:cNvSpPr/>
      </dsp:nvSpPr>
      <dsp:spPr>
        <a:xfrm>
          <a:off x="3535124" y="2457712"/>
          <a:ext cx="1108466" cy="7652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Well-Being Series</a:t>
          </a:r>
        </a:p>
      </dsp:txBody>
      <dsp:txXfrm>
        <a:off x="3572479" y="2495067"/>
        <a:ext cx="1033756" cy="690505"/>
      </dsp:txXfrm>
    </dsp:sp>
    <dsp:sp modelId="{EFA443A6-4B97-48DB-B8C6-0788809FD638}">
      <dsp:nvSpPr>
        <dsp:cNvPr id="0" name=""/>
        <dsp:cNvSpPr/>
      </dsp:nvSpPr>
      <dsp:spPr>
        <a:xfrm>
          <a:off x="1927620" y="377380"/>
          <a:ext cx="2722959" cy="2722959"/>
        </a:xfrm>
        <a:custGeom>
          <a:avLst/>
          <a:gdLst/>
          <a:ahLst/>
          <a:cxnLst/>
          <a:rect l="0" t="0" r="0" b="0"/>
          <a:pathLst>
            <a:path>
              <a:moveTo>
                <a:pt x="1513261" y="2714472"/>
              </a:moveTo>
              <a:arcTo wR="1361479" hR="1361479" stAng="5015951" swAng="72801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3DBD4787-0C15-4F22-8EFD-46E009AC2731}">
      <dsp:nvSpPr>
        <dsp:cNvPr id="0" name=""/>
        <dsp:cNvSpPr/>
      </dsp:nvSpPr>
      <dsp:spPr>
        <a:xfrm>
          <a:off x="1918980" y="2441692"/>
          <a:ext cx="1139723" cy="7972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Second Language Practice Sessions</a:t>
          </a:r>
        </a:p>
      </dsp:txBody>
      <dsp:txXfrm>
        <a:off x="1957899" y="2480611"/>
        <a:ext cx="1061885" cy="719419"/>
      </dsp:txXfrm>
    </dsp:sp>
    <dsp:sp modelId="{22FAAFEF-5327-410D-8FB9-64CB0EEE2364}">
      <dsp:nvSpPr>
        <dsp:cNvPr id="0" name=""/>
        <dsp:cNvSpPr/>
      </dsp:nvSpPr>
      <dsp:spPr>
        <a:xfrm>
          <a:off x="1927620" y="377380"/>
          <a:ext cx="2722959" cy="2722959"/>
        </a:xfrm>
        <a:custGeom>
          <a:avLst/>
          <a:gdLst/>
          <a:ahLst/>
          <a:cxnLst/>
          <a:rect l="0" t="0" r="0" b="0"/>
          <a:pathLst>
            <a:path>
              <a:moveTo>
                <a:pt x="124501" y="1930261"/>
              </a:moveTo>
              <a:arcTo wR="1361479" hR="1361479" stAng="9318378" swAng="1175136"/>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1F62C6-72D2-4E61-B8B2-B193E71A9B7F}">
      <dsp:nvSpPr>
        <dsp:cNvPr id="0" name=""/>
        <dsp:cNvSpPr/>
      </dsp:nvSpPr>
      <dsp:spPr>
        <a:xfrm>
          <a:off x="1406918" y="927777"/>
          <a:ext cx="1174674" cy="7807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CA" sz="1000" b="1" kern="1200" dirty="0"/>
            <a:t>Festive social celebrations</a:t>
          </a:r>
        </a:p>
      </dsp:txBody>
      <dsp:txXfrm>
        <a:off x="1445030" y="965889"/>
        <a:ext cx="1098450" cy="704500"/>
      </dsp:txXfrm>
    </dsp:sp>
    <dsp:sp modelId="{AB96C69A-9A82-42C5-8C90-ACF72881D3A6}">
      <dsp:nvSpPr>
        <dsp:cNvPr id="0" name=""/>
        <dsp:cNvSpPr/>
      </dsp:nvSpPr>
      <dsp:spPr>
        <a:xfrm>
          <a:off x="1927620" y="377380"/>
          <a:ext cx="2722959" cy="2722959"/>
        </a:xfrm>
        <a:custGeom>
          <a:avLst/>
          <a:gdLst/>
          <a:ahLst/>
          <a:cxnLst/>
          <a:rect l="0" t="0" r="0" b="0"/>
          <a:pathLst>
            <a:path>
              <a:moveTo>
                <a:pt x="354518" y="445152"/>
              </a:moveTo>
              <a:arcTo wR="1361479" hR="1361479" stAng="13338118" swAng="1051128"/>
            </a:path>
          </a:pathLst>
        </a:custGeom>
        <a:noFill/>
        <a:ln w="12700" cap="rnd" cmpd="sng" algn="ctr">
          <a:solidFill>
            <a:schemeClr val="accent2">
              <a:lumMod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2C13E-05E4-47C4-9A91-8A7A2B5D3913}" type="datetimeFigureOut">
              <a:rPr lang="en-CA" smtClean="0"/>
              <a:t>2021-06-10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6A52D-79EA-44C6-98AB-3E7AB8D04A4E}" type="slidenum">
              <a:rPr lang="en-CA" smtClean="0"/>
              <a:t>‹#›</a:t>
            </a:fld>
            <a:endParaRPr lang="en-CA"/>
          </a:p>
        </p:txBody>
      </p:sp>
    </p:spTree>
    <p:extLst>
      <p:ext uri="{BB962C8B-B14F-4D97-AF65-F5344CB8AC3E}">
        <p14:creationId xmlns:p14="http://schemas.microsoft.com/office/powerpoint/2010/main" val="309740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5</a:t>
            </a:fld>
            <a:endParaRPr lang="en-CA"/>
          </a:p>
        </p:txBody>
      </p:sp>
    </p:spTree>
    <p:extLst>
      <p:ext uri="{BB962C8B-B14F-4D97-AF65-F5344CB8AC3E}">
        <p14:creationId xmlns:p14="http://schemas.microsoft.com/office/powerpoint/2010/main" val="204399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6</a:t>
            </a:fld>
            <a:endParaRPr lang="en-CA"/>
          </a:p>
        </p:txBody>
      </p:sp>
    </p:spTree>
    <p:extLst>
      <p:ext uri="{BB962C8B-B14F-4D97-AF65-F5344CB8AC3E}">
        <p14:creationId xmlns:p14="http://schemas.microsoft.com/office/powerpoint/2010/main" val="101285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ヒラギノ角ゴ Pro W3"/>
                <a:cs typeface="ヒラギノ角ゴ Pro W3"/>
              </a:rPr>
              <a:t>The YPN aims to cultivate a community of motivated employees and provide them with professional development, networking, and learning opportunities to foster and promote individual growth, and to create a vibrant, successful workplace. Attached are the slides from our presentation and a list of the YPN Leadership Team. Please note that the leadership team list that has been shared is currently out of date, and we will be hosting our elections for these positions in February. </a:t>
            </a:r>
            <a:r>
              <a:rPr lang="fr-FR" altLang="en-US" dirty="0" err="1" smtClean="0">
                <a:ea typeface="ヒラギノ角ゴ Pro W3"/>
                <a:cs typeface="ヒラギノ角ゴ Pro W3"/>
              </a:rPr>
              <a:t>We</a:t>
            </a:r>
            <a:r>
              <a:rPr lang="fr-FR" altLang="en-US" dirty="0" smtClean="0">
                <a:ea typeface="ヒラギノ角ゴ Pro W3"/>
                <a:cs typeface="ヒラギノ角ゴ Pro W3"/>
              </a:rPr>
              <a:t> encourage </a:t>
            </a:r>
            <a:r>
              <a:rPr lang="fr-FR" altLang="en-US" dirty="0" err="1" smtClean="0">
                <a:ea typeface="ヒラギノ角ゴ Pro W3"/>
                <a:cs typeface="ヒラギノ角ゴ Pro W3"/>
              </a:rPr>
              <a:t>anyone</a:t>
            </a:r>
            <a:r>
              <a:rPr lang="fr-FR" altLang="en-US" dirty="0" smtClean="0">
                <a:ea typeface="ヒラギノ角ゴ Pro W3"/>
                <a:cs typeface="ヒラギノ角ゴ Pro W3"/>
              </a:rPr>
              <a:t> </a:t>
            </a:r>
            <a:r>
              <a:rPr lang="fr-FR" altLang="en-US" dirty="0" err="1" smtClean="0">
                <a:ea typeface="ヒラギノ角ゴ Pro W3"/>
                <a:cs typeface="ヒラギノ角ゴ Pro W3"/>
              </a:rPr>
              <a:t>interested</a:t>
            </a:r>
            <a:r>
              <a:rPr lang="fr-FR" altLang="en-US" dirty="0" smtClean="0">
                <a:ea typeface="ヒラギノ角ゴ Pro W3"/>
                <a:cs typeface="ヒラギノ角ゴ Pro W3"/>
              </a:rPr>
              <a:t> to </a:t>
            </a:r>
            <a:r>
              <a:rPr lang="fr-FR" altLang="en-US" dirty="0" err="1" smtClean="0">
                <a:ea typeface="ヒラギノ角ゴ Pro W3"/>
                <a:cs typeface="ヒラギノ角ゴ Pro W3"/>
              </a:rPr>
              <a:t>apply</a:t>
            </a:r>
            <a:r>
              <a:rPr lang="fr-FR" altLang="en-US" dirty="0" smtClean="0">
                <a:ea typeface="ヒラギノ角ゴ Pro W3"/>
                <a:cs typeface="ヒラギノ角ゴ Pro W3"/>
              </a:rPr>
              <a:t> and </a:t>
            </a:r>
            <a:r>
              <a:rPr lang="fr-FR" altLang="en-US" dirty="0" err="1" smtClean="0">
                <a:ea typeface="ヒラギノ角ゴ Pro W3"/>
                <a:cs typeface="ヒラギノ角ゴ Pro W3"/>
              </a:rPr>
              <a:t>we</a:t>
            </a:r>
            <a:r>
              <a:rPr lang="fr-FR" altLang="en-US" dirty="0" smtClean="0">
                <a:ea typeface="ヒラギノ角ゴ Pro W3"/>
                <a:cs typeface="ヒラギノ角ゴ Pro W3"/>
              </a:rPr>
              <a:t> </a:t>
            </a:r>
            <a:r>
              <a:rPr lang="fr-FR" altLang="en-US" dirty="0" err="1" smtClean="0">
                <a:ea typeface="ヒラギノ角ゴ Pro W3"/>
                <a:cs typeface="ヒラギノ角ゴ Pro W3"/>
              </a:rPr>
              <a:t>ask</a:t>
            </a:r>
            <a:r>
              <a:rPr lang="fr-FR" altLang="en-US" dirty="0" smtClean="0">
                <a:ea typeface="ヒラギノ角ゴ Pro W3"/>
                <a:cs typeface="ヒラギノ角ゴ Pro W3"/>
              </a:rPr>
              <a:t> </a:t>
            </a:r>
            <a:r>
              <a:rPr lang="fr-FR" altLang="en-US" dirty="0" err="1" smtClean="0">
                <a:ea typeface="ヒラギノ角ゴ Pro W3"/>
                <a:cs typeface="ヒラギノ角ゴ Pro W3"/>
              </a:rPr>
              <a:t>that</a:t>
            </a:r>
            <a:r>
              <a:rPr lang="fr-FR" altLang="en-US" dirty="0" smtClean="0">
                <a:ea typeface="ヒラギノ角ゴ Pro W3"/>
                <a:cs typeface="ヒラギノ角ゴ Pro W3"/>
              </a:rPr>
              <a:t> </a:t>
            </a:r>
            <a:r>
              <a:rPr lang="fr-FR" altLang="en-US" dirty="0" err="1" smtClean="0">
                <a:ea typeface="ヒラギノ角ゴ Pro W3"/>
                <a:cs typeface="ヒラギノ角ゴ Pro W3"/>
              </a:rPr>
              <a:t>you</a:t>
            </a:r>
            <a:r>
              <a:rPr lang="fr-FR" altLang="en-US" dirty="0" smtClean="0">
                <a:ea typeface="ヒラギノ角ゴ Pro W3"/>
                <a:cs typeface="ヒラギノ角ゴ Pro W3"/>
              </a:rPr>
              <a:t> </a:t>
            </a:r>
            <a:r>
              <a:rPr lang="fr-FR" altLang="en-US" dirty="0" err="1" smtClean="0">
                <a:ea typeface="ヒラギノ角ゴ Pro W3"/>
                <a:cs typeface="ヒラギノ角ゴ Pro W3"/>
              </a:rPr>
              <a:t>please</a:t>
            </a:r>
            <a:r>
              <a:rPr lang="fr-FR" altLang="en-US" dirty="0" smtClean="0">
                <a:ea typeface="ヒラギノ角ゴ Pro W3"/>
                <a:cs typeface="ヒラギノ角ゴ Pro W3"/>
              </a:rPr>
              <a:t> </a:t>
            </a:r>
            <a:r>
              <a:rPr lang="fr-FR" altLang="en-US" dirty="0" err="1" smtClean="0">
                <a:ea typeface="ヒラギノ角ゴ Pro W3"/>
                <a:cs typeface="ヒラギノ角ゴ Pro W3"/>
              </a:rPr>
              <a:t>raise</a:t>
            </a:r>
            <a:r>
              <a:rPr lang="fr-FR" altLang="en-US" dirty="0" smtClean="0">
                <a:ea typeface="ヒラギノ角ゴ Pro W3"/>
                <a:cs typeface="ヒラギノ角ゴ Pro W3"/>
              </a:rPr>
              <a:t> </a:t>
            </a:r>
            <a:r>
              <a:rPr lang="fr-FR" altLang="en-US" dirty="0" err="1" smtClean="0">
                <a:ea typeface="ヒラギノ角ゴ Pro W3"/>
                <a:cs typeface="ヒラギノ角ゴ Pro W3"/>
              </a:rPr>
              <a:t>this</a:t>
            </a:r>
            <a:r>
              <a:rPr lang="fr-FR" altLang="en-US" dirty="0" smtClean="0">
                <a:ea typeface="ヒラギノ角ゴ Pro W3"/>
                <a:cs typeface="ヒラギノ角ゴ Pro W3"/>
              </a:rPr>
              <a:t> </a:t>
            </a:r>
            <a:r>
              <a:rPr lang="fr-FR" altLang="en-US" dirty="0" err="1" smtClean="0">
                <a:ea typeface="ヒラギノ角ゴ Pro W3"/>
                <a:cs typeface="ヒラギノ角ゴ Pro W3"/>
              </a:rPr>
              <a:t>with</a:t>
            </a:r>
            <a:r>
              <a:rPr lang="fr-FR" altLang="en-US" dirty="0" smtClean="0">
                <a:ea typeface="ヒラギノ角ゴ Pro W3"/>
                <a:cs typeface="ヒラギノ角ゴ Pro W3"/>
              </a:rPr>
              <a:t> </a:t>
            </a:r>
            <a:r>
              <a:rPr lang="fr-FR" altLang="en-US" dirty="0" err="1" smtClean="0">
                <a:ea typeface="ヒラギノ角ゴ Pro W3"/>
                <a:cs typeface="ヒラギノ角ゴ Pro W3"/>
              </a:rPr>
              <a:t>any</a:t>
            </a:r>
            <a:r>
              <a:rPr lang="fr-FR" altLang="en-US" dirty="0" smtClean="0">
                <a:ea typeface="ヒラギノ角ゴ Pro W3"/>
                <a:cs typeface="ヒラギノ角ゴ Pro W3"/>
              </a:rPr>
              <a:t> possible candidates </a:t>
            </a:r>
            <a:r>
              <a:rPr lang="fr-FR" altLang="en-US" dirty="0" err="1" smtClean="0">
                <a:ea typeface="ヒラギノ角ゴ Pro W3"/>
                <a:cs typeface="ヒラギノ角ゴ Pro W3"/>
              </a:rPr>
              <a:t>amongst</a:t>
            </a:r>
            <a:r>
              <a:rPr lang="fr-FR" altLang="en-US" dirty="0" smtClean="0">
                <a:ea typeface="ヒラギノ角ゴ Pro W3"/>
                <a:cs typeface="ヒラギノ角ゴ Pro W3"/>
              </a:rPr>
              <a:t> </a:t>
            </a:r>
            <a:r>
              <a:rPr lang="fr-FR" altLang="en-US" dirty="0" err="1" smtClean="0">
                <a:ea typeface="ヒラギノ角ゴ Pro W3"/>
                <a:cs typeface="ヒラギノ角ゴ Pro W3"/>
              </a:rPr>
              <a:t>your</a:t>
            </a:r>
            <a:r>
              <a:rPr lang="fr-FR" altLang="en-US" dirty="0" smtClean="0">
                <a:ea typeface="ヒラギノ角ゴ Pro W3"/>
                <a:cs typeface="ヒラギノ角ゴ Pro W3"/>
              </a:rPr>
              <a:t> teams. </a:t>
            </a:r>
          </a:p>
          <a:p>
            <a:endParaRPr lang="en-US" dirty="0"/>
          </a:p>
        </p:txBody>
      </p:sp>
      <p:sp>
        <p:nvSpPr>
          <p:cNvPr id="4" name="Slide Number Placeholder 3"/>
          <p:cNvSpPr>
            <a:spLocks noGrp="1"/>
          </p:cNvSpPr>
          <p:nvPr>
            <p:ph type="sldNum" sz="quarter" idx="10"/>
          </p:nvPr>
        </p:nvSpPr>
        <p:spPr/>
        <p:txBody>
          <a:bodyPr/>
          <a:lstStyle/>
          <a:p>
            <a:fld id="{6296A52D-79EA-44C6-98AB-3E7AB8D04A4E}" type="slidenum">
              <a:rPr lang="en-CA" smtClean="0"/>
              <a:t>12</a:t>
            </a:fld>
            <a:endParaRPr lang="en-CA"/>
          </a:p>
        </p:txBody>
      </p:sp>
    </p:spTree>
    <p:extLst>
      <p:ext uri="{BB962C8B-B14F-4D97-AF65-F5344CB8AC3E}">
        <p14:creationId xmlns:p14="http://schemas.microsoft.com/office/powerpoint/2010/main" val="322589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142" lvl="1" indent="-355142">
              <a:spcBef>
                <a:spcPts val="414"/>
              </a:spcBef>
              <a:spcAft>
                <a:spcPts val="414"/>
              </a:spcAft>
              <a:defRPr/>
            </a:pPr>
            <a:r>
              <a:rPr lang="en-CA" sz="1900" dirty="0" smtClean="0">
                <a:solidFill>
                  <a:schemeClr val="tx2">
                    <a:lumMod val="50000"/>
                  </a:schemeClr>
                </a:solidFill>
                <a:cs typeface="+mn-cs"/>
              </a:rPr>
              <a:t>-Volunteer positions info – add info on governance and reporting structure</a:t>
            </a:r>
          </a:p>
          <a:p>
            <a:pPr marL="355142" lvl="1" indent="-355142">
              <a:spcBef>
                <a:spcPts val="414"/>
              </a:spcBef>
              <a:spcAft>
                <a:spcPts val="414"/>
              </a:spcAft>
              <a:defRPr/>
            </a:pPr>
            <a:r>
              <a:rPr lang="en-CA" sz="1900" dirty="0" smtClean="0">
                <a:solidFill>
                  <a:schemeClr val="tx2">
                    <a:lumMod val="50000"/>
                  </a:schemeClr>
                </a:solidFill>
                <a:cs typeface="+mn-cs"/>
              </a:rPr>
              <a:t>-add info on champion term (Dominic for a few years) – has been an advantage</a:t>
            </a:r>
            <a:r>
              <a:rPr lang="en-CA" sz="1900" baseline="0" dirty="0" smtClean="0">
                <a:solidFill>
                  <a:schemeClr val="tx2">
                    <a:lumMod val="50000"/>
                  </a:schemeClr>
                </a:solidFill>
                <a:cs typeface="+mn-cs"/>
              </a:rPr>
              <a:t> for us (engagement from champions unfortunately an issue)</a:t>
            </a:r>
            <a:endParaRPr lang="en-CA" sz="1900" dirty="0" smtClean="0">
              <a:solidFill>
                <a:schemeClr val="tx2">
                  <a:lumMod val="50000"/>
                </a:schemeClr>
              </a:solidFill>
              <a:cs typeface="+mn-cs"/>
            </a:endParaRPr>
          </a:p>
          <a:p>
            <a:pPr marL="355142" lvl="1" indent="-355142">
              <a:spcBef>
                <a:spcPts val="414"/>
              </a:spcBef>
              <a:spcAft>
                <a:spcPts val="414"/>
              </a:spcAft>
              <a:defRPr/>
            </a:pPr>
            <a:r>
              <a:rPr lang="en-CA" sz="1900" dirty="0" smtClean="0">
                <a:solidFill>
                  <a:schemeClr val="tx2">
                    <a:lumMod val="50000"/>
                  </a:schemeClr>
                </a:solidFill>
                <a:cs typeface="+mn-cs"/>
              </a:rPr>
              <a:t>-discuss process for chairs/volunteers and how employees apply to the volunteer positon and FTE positions </a:t>
            </a:r>
            <a:br>
              <a:rPr lang="en-CA" sz="1900" dirty="0" smtClean="0">
                <a:solidFill>
                  <a:schemeClr val="tx2">
                    <a:lumMod val="50000"/>
                  </a:schemeClr>
                </a:solidFill>
                <a:cs typeface="+mn-cs"/>
              </a:rPr>
            </a:br>
            <a:r>
              <a:rPr lang="en-CA" sz="1900" dirty="0" smtClean="0">
                <a:solidFill>
                  <a:schemeClr val="tx2">
                    <a:lumMod val="50000"/>
                  </a:schemeClr>
                </a:solidFill>
                <a:cs typeface="+mn-cs"/>
              </a:rPr>
              <a:t>-Maddie student position</a:t>
            </a:r>
          </a:p>
          <a:p>
            <a:pPr marL="355142" lvl="1" indent="-355142">
              <a:spcBef>
                <a:spcPts val="414"/>
              </a:spcBef>
              <a:spcAft>
                <a:spcPts val="414"/>
              </a:spcAft>
              <a:defRPr/>
            </a:pPr>
            <a:endParaRPr lang="en-CA" sz="1900" dirty="0" smtClean="0">
              <a:solidFill>
                <a:schemeClr val="tx2">
                  <a:lumMod val="50000"/>
                </a:schemeClr>
              </a:solidFill>
              <a:cs typeface="+mn-cs"/>
            </a:endParaRPr>
          </a:p>
          <a:p>
            <a:pPr marL="355142" lvl="1" indent="-355142">
              <a:spcBef>
                <a:spcPts val="414"/>
              </a:spcBef>
              <a:spcAft>
                <a:spcPts val="414"/>
              </a:spcAft>
              <a:defRPr/>
            </a:pPr>
            <a:endParaRPr lang="en-CA" sz="1900" dirty="0" smtClean="0">
              <a:solidFill>
                <a:schemeClr val="tx2">
                  <a:lumMod val="50000"/>
                </a:schemeClr>
              </a:solidFill>
              <a:cs typeface="+mn-cs"/>
            </a:endParaRPr>
          </a:p>
          <a:p>
            <a:pPr marL="355142" lvl="1" indent="-355142">
              <a:spcBef>
                <a:spcPts val="414"/>
              </a:spcBef>
              <a:spcAft>
                <a:spcPts val="414"/>
              </a:spcAft>
              <a:defRPr/>
            </a:pPr>
            <a:r>
              <a:rPr lang="en-CA" sz="1900" dirty="0" smtClean="0">
                <a:solidFill>
                  <a:schemeClr val="tx2">
                    <a:lumMod val="50000"/>
                  </a:schemeClr>
                </a:solidFill>
                <a:cs typeface="+mn-cs"/>
              </a:rPr>
              <a:t>In the last two</a:t>
            </a:r>
            <a:r>
              <a:rPr lang="en-CA" sz="1900" baseline="0" dirty="0" smtClean="0">
                <a:solidFill>
                  <a:schemeClr val="tx2">
                    <a:lumMod val="50000"/>
                  </a:schemeClr>
                </a:solidFill>
                <a:cs typeface="+mn-cs"/>
              </a:rPr>
              <a:t> years </a:t>
            </a:r>
            <a:r>
              <a:rPr lang="en-CA" sz="1900" dirty="0" smtClean="0">
                <a:solidFill>
                  <a:schemeClr val="tx2">
                    <a:lumMod val="50000"/>
                  </a:schemeClr>
                </a:solidFill>
                <a:cs typeface="+mn-cs"/>
              </a:rPr>
              <a:t>we have grown our network by over 50% nationally. </a:t>
            </a:r>
          </a:p>
          <a:p>
            <a:pPr marL="355142" lvl="1" indent="-355142">
              <a:spcBef>
                <a:spcPts val="414"/>
              </a:spcBef>
              <a:spcAft>
                <a:spcPts val="414"/>
              </a:spcAft>
              <a:defRPr/>
            </a:pPr>
            <a:r>
              <a:rPr lang="en-CA" sz="1900" dirty="0" smtClean="0">
                <a:solidFill>
                  <a:schemeClr val="tx2">
                    <a:lumMod val="50000"/>
                  </a:schemeClr>
                </a:solidFill>
                <a:cs typeface="+mn-cs"/>
              </a:rPr>
              <a:t>The Network aims to </a:t>
            </a:r>
            <a:r>
              <a:rPr lang="en-CA" sz="1900" b="1" dirty="0" smtClean="0">
                <a:solidFill>
                  <a:schemeClr val="tx2">
                    <a:lumMod val="50000"/>
                  </a:schemeClr>
                </a:solidFill>
                <a:cs typeface="+mn-cs"/>
              </a:rPr>
              <a:t>cultivate a community</a:t>
            </a:r>
            <a:r>
              <a:rPr lang="en-CA" sz="1900" dirty="0" smtClean="0">
                <a:solidFill>
                  <a:schemeClr val="tx2">
                    <a:lumMod val="50000"/>
                  </a:schemeClr>
                </a:solidFill>
                <a:cs typeface="+mn-cs"/>
              </a:rPr>
              <a:t> of motivated employees in our workplace by providing professional development, networking, and learning opportunities to all employees. </a:t>
            </a:r>
          </a:p>
          <a:p>
            <a:pPr>
              <a:spcBef>
                <a:spcPts val="414"/>
              </a:spcBef>
              <a:spcAft>
                <a:spcPts val="414"/>
              </a:spcAft>
              <a:defRPr/>
            </a:pPr>
            <a:r>
              <a:rPr lang="en-CA" sz="1900" dirty="0" smtClean="0">
                <a:solidFill>
                  <a:schemeClr val="tx2">
                    <a:lumMod val="50000"/>
                  </a:schemeClr>
                </a:solidFill>
              </a:rPr>
              <a:t>Our goal is to foster and promote individual growth, and create a </a:t>
            </a:r>
            <a:r>
              <a:rPr lang="en-CA" sz="1900" b="1" dirty="0" smtClean="0">
                <a:solidFill>
                  <a:schemeClr val="tx2">
                    <a:lumMod val="50000"/>
                  </a:schemeClr>
                </a:solidFill>
              </a:rPr>
              <a:t>vibrant, successful workplace</a:t>
            </a:r>
            <a:r>
              <a:rPr lang="en-CA" sz="1900" dirty="0" smtClean="0">
                <a:solidFill>
                  <a:schemeClr val="tx2">
                    <a:lumMod val="50000"/>
                  </a:schemeClr>
                </a:solidFill>
              </a:rPr>
              <a:t>.</a:t>
            </a:r>
          </a:p>
          <a:p>
            <a:pPr>
              <a:spcBef>
                <a:spcPts val="414"/>
              </a:spcBef>
              <a:spcAft>
                <a:spcPts val="414"/>
              </a:spcAft>
              <a:defRPr/>
            </a:pPr>
            <a:r>
              <a:rPr lang="en-CA" sz="1900" dirty="0" smtClean="0">
                <a:solidFill>
                  <a:schemeClr val="tx2">
                    <a:lumMod val="50000"/>
                  </a:schemeClr>
                </a:solidFill>
              </a:rPr>
              <a:t>We support DFO-Coast Guard in the following ways: </a:t>
            </a:r>
          </a:p>
          <a:p>
            <a:pPr>
              <a:spcBef>
                <a:spcPts val="414"/>
              </a:spcBef>
              <a:spcAft>
                <a:spcPts val="414"/>
              </a:spcAft>
              <a:defRPr/>
            </a:pPr>
            <a:r>
              <a:rPr lang="en-CA" sz="1900" b="1" dirty="0" smtClean="0">
                <a:solidFill>
                  <a:schemeClr val="tx2">
                    <a:lumMod val="50000"/>
                  </a:schemeClr>
                </a:solidFill>
              </a:rPr>
              <a:t>	Departmental Priorities such as Metal Health and Wellness Initiatives (i.e. </a:t>
            </a:r>
            <a:r>
              <a:rPr lang="en-CA" sz="1400" b="1" dirty="0" smtClean="0">
                <a:solidFill>
                  <a:schemeClr val="tx2">
                    <a:lumMod val="50000"/>
                  </a:schemeClr>
                </a:solidFill>
              </a:rPr>
              <a:t>Respectful Workplace and Diversity and Inclusion): </a:t>
            </a:r>
            <a:r>
              <a:rPr lang="en-CA" sz="1400" dirty="0" smtClean="0">
                <a:solidFill>
                  <a:schemeClr val="tx2">
                    <a:lumMod val="50000"/>
                  </a:schemeClr>
                </a:solidFill>
              </a:rPr>
              <a:t>Inclusive and accessible network that respects employees and promotes healthy workplace culture; </a:t>
            </a:r>
          </a:p>
          <a:p>
            <a:pPr lvl="1">
              <a:spcBef>
                <a:spcPts val="414"/>
              </a:spcBef>
              <a:spcAft>
                <a:spcPts val="414"/>
              </a:spcAft>
              <a:defRPr/>
            </a:pPr>
            <a:r>
              <a:rPr lang="en-CA" sz="1400" b="1" dirty="0" smtClean="0">
                <a:solidFill>
                  <a:schemeClr val="tx2">
                    <a:lumMod val="50000"/>
                  </a:schemeClr>
                </a:solidFill>
                <a:cs typeface="+mn-cs"/>
              </a:rPr>
              <a:t>Retention</a:t>
            </a:r>
            <a:r>
              <a:rPr lang="en-CA" sz="1400" dirty="0" smtClean="0">
                <a:solidFill>
                  <a:schemeClr val="tx2">
                    <a:lumMod val="50000"/>
                  </a:schemeClr>
                </a:solidFill>
                <a:cs typeface="+mn-cs"/>
              </a:rPr>
              <a:t>: Offer career development and networking opportunities to keep employees at all levels engaged and supported; and, </a:t>
            </a:r>
          </a:p>
          <a:p>
            <a:pPr lvl="1">
              <a:spcBef>
                <a:spcPts val="414"/>
              </a:spcBef>
              <a:spcAft>
                <a:spcPts val="414"/>
              </a:spcAft>
              <a:defRPr/>
            </a:pPr>
            <a:r>
              <a:rPr lang="en-CA" sz="1400" b="1" dirty="0" smtClean="0">
                <a:solidFill>
                  <a:schemeClr val="tx2">
                    <a:lumMod val="50000"/>
                  </a:schemeClr>
                </a:solidFill>
                <a:cs typeface="+mn-cs"/>
              </a:rPr>
              <a:t>Recruitment: </a:t>
            </a:r>
            <a:r>
              <a:rPr lang="en-CA" sz="1400" dirty="0" smtClean="0">
                <a:solidFill>
                  <a:schemeClr val="tx2">
                    <a:lumMod val="50000"/>
                  </a:schemeClr>
                </a:solidFill>
                <a:cs typeface="+mn-cs"/>
              </a:rPr>
              <a:t>Promote DFO and Coast Guard as an employer of choice, in both the NCR and across the country. </a:t>
            </a:r>
          </a:p>
          <a:p>
            <a:pPr lvl="1">
              <a:spcBef>
                <a:spcPts val="414"/>
              </a:spcBef>
              <a:spcAft>
                <a:spcPts val="414"/>
              </a:spcAft>
              <a:defRPr/>
            </a:pPr>
            <a:endParaRPr lang="en-CA" sz="1400" dirty="0" smtClean="0">
              <a:solidFill>
                <a:schemeClr val="tx2">
                  <a:lumMod val="50000"/>
                </a:schemeClr>
              </a:solidFill>
              <a:cs typeface="+mn-cs"/>
            </a:endParaRPr>
          </a:p>
          <a:p>
            <a:endParaRPr lang="en-US" dirty="0"/>
          </a:p>
        </p:txBody>
      </p:sp>
      <p:sp>
        <p:nvSpPr>
          <p:cNvPr id="4" name="Slide Number Placeholder 3"/>
          <p:cNvSpPr>
            <a:spLocks noGrp="1"/>
          </p:cNvSpPr>
          <p:nvPr>
            <p:ph type="sldNum" sz="quarter" idx="10"/>
          </p:nvPr>
        </p:nvSpPr>
        <p:spPr/>
        <p:txBody>
          <a:bodyPr/>
          <a:lstStyle/>
          <a:p>
            <a:fld id="{6296A52D-79EA-44C6-98AB-3E7AB8D04A4E}" type="slidenum">
              <a:rPr lang="en-CA" smtClean="0"/>
              <a:t>13</a:t>
            </a:fld>
            <a:endParaRPr lang="en-CA"/>
          </a:p>
        </p:txBody>
      </p:sp>
    </p:spTree>
    <p:extLst>
      <p:ext uri="{BB962C8B-B14F-4D97-AF65-F5344CB8AC3E}">
        <p14:creationId xmlns:p14="http://schemas.microsoft.com/office/powerpoint/2010/main" val="205948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6A52D-79EA-44C6-98AB-3E7AB8D04A4E}" type="slidenum">
              <a:rPr lang="en-CA" smtClean="0"/>
              <a:t>15</a:t>
            </a:fld>
            <a:endParaRPr lang="en-CA"/>
          </a:p>
        </p:txBody>
      </p:sp>
    </p:spTree>
    <p:extLst>
      <p:ext uri="{BB962C8B-B14F-4D97-AF65-F5344CB8AC3E}">
        <p14:creationId xmlns:p14="http://schemas.microsoft.com/office/powerpoint/2010/main" val="173628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Or at least that is the managerial excuse that is often used that prevents ESDC employees from participating in the network in whatever capacity – on a committee or simply being able to attend events. </a:t>
            </a:r>
          </a:p>
          <a:p>
            <a:endParaRPr lang="en-CA" dirty="0"/>
          </a:p>
          <a:p>
            <a:r>
              <a:rPr lang="fr-FR" dirty="0"/>
              <a:t>C'est du moins l'excuse managériale souvent invoquée pour empêcher les employés de l'ESDC de participer au réseau à quelque titre que ce soit - au sein d'un comité ou simplement pour assister à des événements. </a:t>
            </a:r>
          </a:p>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20</a:t>
            </a:fld>
            <a:endParaRPr lang="en-CA"/>
          </a:p>
        </p:txBody>
      </p:sp>
    </p:spTree>
    <p:extLst>
      <p:ext uri="{BB962C8B-B14F-4D97-AF65-F5344CB8AC3E}">
        <p14:creationId xmlns:p14="http://schemas.microsoft.com/office/powerpoint/2010/main" val="265024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Elected Executives would have more time to focus on creating the “bigger picture” and helping to guide the Regions and Branches instead of being bogged down by administrative duties.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membres élus de l'exécutif auraient plus de temps pour se concentrer sur la création d'une "image globale" et pour aider à guider les régions et les branches au lieu d'être accaparés par des tâches administratives.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21</a:t>
            </a:fld>
            <a:endParaRPr lang="en-CA"/>
          </a:p>
        </p:txBody>
      </p:sp>
    </p:spTree>
    <p:extLst>
      <p:ext uri="{BB962C8B-B14F-4D97-AF65-F5344CB8AC3E}">
        <p14:creationId xmlns:p14="http://schemas.microsoft.com/office/powerpoint/2010/main" val="418042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a:t>One of our National Champions initially agreed to house the position under his administrative staff, however our National Champions rotate every few years so we did want to go through this process ever other year. This meant looking for alternative locations for the position.</a:t>
            </a:r>
          </a:p>
          <a:p>
            <a:endParaRPr lang="en-CA" dirty="0"/>
          </a:p>
          <a:p>
            <a:r>
              <a:rPr lang="fr-FR" dirty="0"/>
              <a:t>L'un de nos champions nationaux avait initialement accepté d'héberger le poste au sein de son personnel administratif, mais comme nos champions nationaux changent tous les deux ans, nous ne voulions pas passer par ce processus tous les deux ans. Nous avons donc dû chercher d'autres lieux pour le poste.</a:t>
            </a:r>
          </a:p>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22</a:t>
            </a:fld>
            <a:endParaRPr lang="en-CA"/>
          </a:p>
        </p:txBody>
      </p:sp>
    </p:spTree>
    <p:extLst>
      <p:ext uri="{BB962C8B-B14F-4D97-AF65-F5344CB8AC3E}">
        <p14:creationId xmlns:p14="http://schemas.microsoft.com/office/powerpoint/2010/main" val="135575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96A52D-79EA-44C6-98AB-3E7AB8D04A4E}" type="slidenum">
              <a:rPr lang="en-CA" smtClean="0"/>
              <a:t>23</a:t>
            </a:fld>
            <a:endParaRPr lang="en-CA"/>
          </a:p>
        </p:txBody>
      </p:sp>
    </p:spTree>
    <p:extLst>
      <p:ext uri="{BB962C8B-B14F-4D97-AF65-F5344CB8AC3E}">
        <p14:creationId xmlns:p14="http://schemas.microsoft.com/office/powerpoint/2010/main" val="338169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8" name="h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FCEC6F00"/><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mailto:YPN-VRP.XNCR@dfo-mpo.gc.ca" TargetMode="Externa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9.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hyperlink" Target="mailto:Michael.mikail@dfo-mpo.gc.ca"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hyperlink" Target="mailto:Justine.reynolds@dfo-mpo.gc.ca" TargetMode="External"/><Relationship Id="rId5" Type="http://schemas.openxmlformats.org/officeDocument/2006/relationships/tags" Target="../tags/tag12.xml"/><Relationship Id="rId10" Type="http://schemas.openxmlformats.org/officeDocument/2006/relationships/image" Target="../media/image18.png"/><Relationship Id="rId4" Type="http://schemas.openxmlformats.org/officeDocument/2006/relationships/tags" Target="../tags/tag11.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ymagin-imajin@hrsdc-rhdcc.gc.c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2409" y="3668186"/>
            <a:ext cx="7046261" cy="1164805"/>
          </a:xfrm>
        </p:spPr>
        <p:txBody>
          <a:bodyPr/>
          <a:lstStyle/>
          <a:p>
            <a:pPr algn="ctr"/>
            <a:r>
              <a:rPr lang="en-CA" sz="1600" b="1" dirty="0">
                <a:solidFill>
                  <a:schemeClr val="accent2">
                    <a:lumMod val="50000"/>
                  </a:schemeClr>
                </a:solidFill>
              </a:rPr>
              <a:t>Young Professional Network Summit 2021</a:t>
            </a:r>
            <a:r>
              <a:rPr lang="en-CA" sz="1600" dirty="0">
                <a:solidFill>
                  <a:schemeClr val="accent2">
                    <a:lumMod val="50000"/>
                  </a:schemeClr>
                </a:solidFill>
              </a:rPr>
              <a:t/>
            </a:r>
            <a:br>
              <a:rPr lang="en-CA" sz="1600" dirty="0">
                <a:solidFill>
                  <a:schemeClr val="accent2">
                    <a:lumMod val="50000"/>
                  </a:schemeClr>
                </a:solidFill>
              </a:rPr>
            </a:br>
            <a:r>
              <a:rPr lang="en-CA" sz="1600" dirty="0">
                <a:solidFill>
                  <a:schemeClr val="accent2">
                    <a:lumMod val="50000"/>
                  </a:schemeClr>
                </a:solidFill>
              </a:rPr>
              <a:t/>
            </a:r>
            <a:br>
              <a:rPr lang="en-CA" sz="1600" dirty="0">
                <a:solidFill>
                  <a:schemeClr val="accent2">
                    <a:lumMod val="50000"/>
                  </a:schemeClr>
                </a:solidFill>
              </a:rPr>
            </a:br>
            <a:r>
              <a:rPr lang="fr-FR" sz="1600" b="1" dirty="0">
                <a:solidFill>
                  <a:schemeClr val="accent2">
                    <a:lumMod val="50000"/>
                  </a:schemeClr>
                </a:solidFill>
              </a:rPr>
              <a:t>Sommet des Réseaux des jeunes professionnels 2021</a:t>
            </a:r>
            <a:br>
              <a:rPr lang="fr-FR" sz="1600" b="1" dirty="0">
                <a:solidFill>
                  <a:schemeClr val="accent2">
                    <a:lumMod val="50000"/>
                  </a:schemeClr>
                </a:solidFill>
              </a:rPr>
            </a:br>
            <a:endParaRPr lang="en-CA" sz="1600" dirty="0">
              <a:solidFill>
                <a:schemeClr val="accent2">
                  <a:lumMod val="50000"/>
                </a:schemeClr>
              </a:solidFill>
            </a:endParaRPr>
          </a:p>
        </p:txBody>
      </p:sp>
      <p:sp>
        <p:nvSpPr>
          <p:cNvPr id="3" name="Subtitle 2"/>
          <p:cNvSpPr>
            <a:spLocks noGrp="1"/>
          </p:cNvSpPr>
          <p:nvPr>
            <p:ph type="subTitle" idx="1"/>
          </p:nvPr>
        </p:nvSpPr>
        <p:spPr>
          <a:xfrm>
            <a:off x="208429" y="606791"/>
            <a:ext cx="10152529" cy="2068355"/>
          </a:xfrm>
        </p:spPr>
        <p:txBody>
          <a:bodyPr>
            <a:normAutofit/>
          </a:bodyPr>
          <a:lstStyle/>
          <a:p>
            <a:pPr algn="ctr"/>
            <a:r>
              <a:rPr lang="en-CA" sz="2400" b="1" dirty="0">
                <a:solidFill>
                  <a:schemeClr val="accent2"/>
                </a:solidFill>
              </a:rPr>
              <a:t>Network Structure and Full Time Employee Planning</a:t>
            </a:r>
          </a:p>
          <a:p>
            <a:pPr algn="ctr"/>
            <a:r>
              <a:rPr lang="en-CA" sz="2400" b="1" dirty="0">
                <a:solidFill>
                  <a:schemeClr val="accent2"/>
                </a:solidFill>
              </a:rPr>
              <a:t/>
            </a:r>
            <a:br>
              <a:rPr lang="en-CA" sz="2400" b="1" dirty="0">
                <a:solidFill>
                  <a:schemeClr val="accent2"/>
                </a:solidFill>
              </a:rPr>
            </a:br>
            <a:r>
              <a:rPr lang="fr-FR" sz="2400" b="1" dirty="0">
                <a:solidFill>
                  <a:schemeClr val="accent2"/>
                </a:solidFill>
              </a:rPr>
              <a:t>Structure des réseaux et planification d’employés à temps plein</a:t>
            </a:r>
            <a:endParaRPr lang="en-CA" sz="2400" b="1" dirty="0">
              <a:solidFill>
                <a:schemeClr val="accent2"/>
              </a:solidFill>
            </a:endParaRPr>
          </a:p>
        </p:txBody>
      </p:sp>
      <p:sp>
        <p:nvSpPr>
          <p:cNvPr id="7" name="Subtitle 2"/>
          <p:cNvSpPr txBox="1">
            <a:spLocks/>
          </p:cNvSpPr>
          <p:nvPr/>
        </p:nvSpPr>
        <p:spPr>
          <a:xfrm>
            <a:off x="4350123" y="6548718"/>
            <a:ext cx="5486400" cy="42358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CA" sz="1100" dirty="0"/>
              <a:t>Sarah Scott, </a:t>
            </a:r>
            <a:r>
              <a:rPr lang="fr-FR" sz="1100" dirty="0"/>
              <a:t>Raphaëlle Robidoux, </a:t>
            </a:r>
            <a:r>
              <a:rPr lang="en-CA" sz="1100" dirty="0"/>
              <a:t>Justine Reynolds, Michael </a:t>
            </a:r>
            <a:r>
              <a:rPr lang="en-CA" sz="1100" dirty="0" err="1"/>
              <a:t>Mikail</a:t>
            </a:r>
            <a:r>
              <a:rPr lang="en-CA" sz="1100" dirty="0"/>
              <a:t>, Tara Shapransky </a:t>
            </a:r>
            <a:endParaRPr lang="fr-FR" sz="1100" dirty="0"/>
          </a:p>
          <a:p>
            <a:endParaRPr lang="en-CA" sz="1100" dirty="0"/>
          </a:p>
        </p:txBody>
      </p:sp>
      <p:pic>
        <p:nvPicPr>
          <p:cNvPr id="5" name="Picture 4" descr="cid:image001.jpg@01D75B9F.FCEC6F00"/>
          <p:cNvPicPr/>
          <p:nvPr/>
        </p:nvPicPr>
        <p:blipFill>
          <a:blip r:embed="rId2">
            <a:extLst>
              <a:ext uri="{28A0092B-C50C-407E-A947-70E740481C1C}">
                <a14:useLocalDpi xmlns:a14="http://schemas.microsoft.com/office/drawing/2010/main" val="0"/>
              </a:ext>
            </a:extLst>
          </a:blip>
          <a:srcRect/>
          <a:stretch>
            <a:fillRect/>
          </a:stretch>
        </p:blipFill>
        <p:spPr bwMode="auto">
          <a:xfrm>
            <a:off x="10085294" y="4644320"/>
            <a:ext cx="2017059" cy="2116189"/>
          </a:xfrm>
          <a:prstGeom prst="rect">
            <a:avLst/>
          </a:prstGeom>
          <a:noFill/>
          <a:ln>
            <a:noFill/>
          </a:ln>
        </p:spPr>
      </p:pic>
    </p:spTree>
    <p:extLst>
      <p:ext uri="{BB962C8B-B14F-4D97-AF65-F5344CB8AC3E}">
        <p14:creationId xmlns:p14="http://schemas.microsoft.com/office/powerpoint/2010/main" val="73061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437466" cy="1320800"/>
          </a:xfrm>
        </p:spPr>
        <p:txBody>
          <a:bodyPr>
            <a:normAutofit fontScale="90000"/>
          </a:bodyPr>
          <a:lstStyle/>
          <a:p>
            <a:r>
              <a:rPr lang="en-CA" b="1" dirty="0">
                <a:solidFill>
                  <a:schemeClr val="accent2">
                    <a:lumMod val="50000"/>
                  </a:schemeClr>
                </a:solidFill>
                <a:latin typeface="Trebuchet MS" panose="020B0603020202020204" pitchFamily="34" charset="0"/>
              </a:rPr>
              <a:t>Activity Plan: Key Events</a:t>
            </a:r>
            <a:br>
              <a:rPr lang="en-CA" b="1" dirty="0">
                <a:solidFill>
                  <a:schemeClr val="accent2">
                    <a:lumMod val="50000"/>
                  </a:schemeClr>
                </a:solidFill>
                <a:latin typeface="Trebuchet MS" panose="020B0603020202020204" pitchFamily="34" charset="0"/>
              </a:rPr>
            </a:br>
            <a:endParaRPr lang="en-CA" b="1" dirty="0">
              <a:solidFill>
                <a:schemeClr val="accent2">
                  <a:lumMod val="50000"/>
                </a:schemeClr>
              </a:solidFill>
            </a:endParaRPr>
          </a:p>
        </p:txBody>
      </p:sp>
      <p:graphicFrame>
        <p:nvGraphicFramePr>
          <p:cNvPr id="4" name="Content Placeholder 6"/>
          <p:cNvGraphicFramePr>
            <a:graphicFrameLocks noGrp="1"/>
          </p:cNvGraphicFramePr>
          <p:nvPr>
            <p:extLst>
              <p:ext uri="{D42A27DB-BD31-4B8C-83A1-F6EECF244321}">
                <p14:modId xmlns:p14="http://schemas.microsoft.com/office/powerpoint/2010/main" val="1720049321"/>
              </p:ext>
            </p:extLst>
          </p:nvPr>
        </p:nvGraphicFramePr>
        <p:xfrm>
          <a:off x="5452733" y="2644170"/>
          <a:ext cx="6257364" cy="3173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139914" y="2644170"/>
            <a:ext cx="1368962"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Hiver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0" name="Rectangle 9"/>
          <p:cNvSpPr/>
          <p:nvPr/>
        </p:nvSpPr>
        <p:spPr>
          <a:xfrm>
            <a:off x="10244848" y="3579744"/>
            <a:ext cx="1922665"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0" cap="none" spc="0" dirty="0">
                <a:ln w="0"/>
                <a:solidFill>
                  <a:schemeClr val="accent2">
                    <a:lumMod val="50000"/>
                  </a:schemeClr>
                </a:solidFill>
                <a:effectLst>
                  <a:outerShdw blurRad="38100" dist="25400" dir="5400000" algn="ctr" rotWithShape="0">
                    <a:srgbClr val="6E747A">
                      <a:alpha val="43000"/>
                    </a:srgbClr>
                  </a:outerShdw>
                </a:effectLst>
              </a:rPr>
              <a:t>P</a:t>
            </a:r>
            <a:r>
              <a:rPr lang="fr-CA" sz="1600" dirty="0">
                <a:ln w="0"/>
                <a:solidFill>
                  <a:schemeClr val="accent2">
                    <a:lumMod val="50000"/>
                  </a:schemeClr>
                </a:solidFill>
                <a:effectLst>
                  <a:outerShdw blurRad="38100" dist="25400" dir="5400000" algn="ctr" rotWithShape="0">
                    <a:srgbClr val="6E747A">
                      <a:alpha val="43000"/>
                    </a:srgbClr>
                  </a:outerShdw>
                </a:effectLst>
              </a:rPr>
              <a:t>rintemps-été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1" name="Rectangle 10"/>
          <p:cNvSpPr/>
          <p:nvPr/>
        </p:nvSpPr>
        <p:spPr>
          <a:xfrm>
            <a:off x="9910746" y="5346315"/>
            <a:ext cx="205713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Automne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2" name="Rectangle 11"/>
          <p:cNvSpPr/>
          <p:nvPr/>
        </p:nvSpPr>
        <p:spPr>
          <a:xfrm>
            <a:off x="6748446" y="5869727"/>
            <a:ext cx="205713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Automne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3" name="Rectangle 12"/>
          <p:cNvSpPr/>
          <p:nvPr/>
        </p:nvSpPr>
        <p:spPr>
          <a:xfrm>
            <a:off x="6305576" y="2957831"/>
            <a:ext cx="1471438"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Automne tardif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graphicFrame>
        <p:nvGraphicFramePr>
          <p:cNvPr id="14" name="Content Placeholder 6"/>
          <p:cNvGraphicFramePr>
            <a:graphicFrameLocks noGrp="1"/>
          </p:cNvGraphicFramePr>
          <p:nvPr>
            <p:extLst>
              <p:ext uri="{D42A27DB-BD31-4B8C-83A1-F6EECF244321}">
                <p14:modId xmlns:p14="http://schemas.microsoft.com/office/powerpoint/2010/main" val="2891558184"/>
              </p:ext>
            </p:extLst>
          </p:nvPr>
        </p:nvGraphicFramePr>
        <p:xfrm>
          <a:off x="-453259" y="2749924"/>
          <a:ext cx="6571490" cy="3192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111267" y="3050164"/>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Late</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Fall</a:t>
            </a:r>
            <a:r>
              <a:rPr lang="fr-CA" sz="1600" dirty="0">
                <a:ln w="0"/>
                <a:solidFill>
                  <a:schemeClr val="accent2">
                    <a:lumMod val="50000"/>
                  </a:schemeClr>
                </a:solidFill>
                <a:effectLst>
                  <a:outerShdw blurRad="38100" dist="25400" dir="5400000" algn="ctr" rotWithShape="0">
                    <a:srgbClr val="6E747A">
                      <a:alpha val="43000"/>
                    </a:srgbClr>
                  </a:outerShdw>
                </a:effectLst>
              </a:rPr>
              <a:t>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6" name="Rectangle 15"/>
          <p:cNvSpPr/>
          <p:nvPr/>
        </p:nvSpPr>
        <p:spPr>
          <a:xfrm>
            <a:off x="3256428" y="2749924"/>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Winter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7" name="Rectangle 16"/>
          <p:cNvSpPr/>
          <p:nvPr/>
        </p:nvSpPr>
        <p:spPr>
          <a:xfrm>
            <a:off x="356346" y="5954351"/>
            <a:ext cx="1398495"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Fall</a:t>
            </a:r>
            <a:r>
              <a:rPr lang="fr-CA" sz="1600" dirty="0">
                <a:ln w="0"/>
                <a:solidFill>
                  <a:schemeClr val="accent2">
                    <a:lumMod val="50000"/>
                  </a:schemeClr>
                </a:solidFill>
                <a:effectLst>
                  <a:outerShdw blurRad="38100" dist="25400" dir="5400000" algn="ctr" rotWithShape="0">
                    <a:srgbClr val="6E747A">
                      <a:alpha val="43000"/>
                    </a:srgbClr>
                  </a:outerShdw>
                </a:effectLst>
              </a:rPr>
              <a:t>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8" name="Rectangle 17"/>
          <p:cNvSpPr/>
          <p:nvPr/>
        </p:nvSpPr>
        <p:spPr>
          <a:xfrm>
            <a:off x="4596976" y="3761421"/>
            <a:ext cx="1521255"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Spring-Summer</a:t>
            </a:r>
            <a:r>
              <a:rPr lang="fr-CA" sz="1600" dirty="0">
                <a:ln w="0"/>
                <a:solidFill>
                  <a:schemeClr val="accent2">
                    <a:lumMod val="50000"/>
                  </a:schemeClr>
                </a:solidFill>
                <a:effectLst>
                  <a:outerShdw blurRad="38100" dist="25400" dir="5400000" algn="ctr" rotWithShape="0">
                    <a:srgbClr val="6E747A">
                      <a:alpha val="43000"/>
                    </a:srgbClr>
                  </a:outerShdw>
                </a:effectLst>
              </a:rPr>
              <a:t>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9" name="Rectangle 18"/>
          <p:cNvSpPr/>
          <p:nvPr/>
        </p:nvSpPr>
        <p:spPr>
          <a:xfrm>
            <a:off x="4013982" y="5353233"/>
            <a:ext cx="160016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Fall</a:t>
            </a:r>
            <a:r>
              <a:rPr lang="fr-CA" sz="1600" dirty="0">
                <a:ln w="0"/>
                <a:solidFill>
                  <a:schemeClr val="accent2">
                    <a:lumMod val="50000"/>
                  </a:schemeClr>
                </a:solidFill>
                <a:effectLst>
                  <a:outerShdw blurRad="38100" dist="25400" dir="5400000" algn="ctr" rotWithShape="0">
                    <a:srgbClr val="6E747A">
                      <a:alpha val="43000"/>
                    </a:srgbClr>
                  </a:outerShdw>
                </a:effectLst>
              </a:rPr>
              <a:t>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0" name="Title 1"/>
          <p:cNvSpPr txBox="1">
            <a:spLocks/>
          </p:cNvSpPr>
          <p:nvPr/>
        </p:nvSpPr>
        <p:spPr>
          <a:xfrm>
            <a:off x="6539703" y="481834"/>
            <a:ext cx="5170394" cy="142420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a:solidFill>
                  <a:schemeClr val="accent2">
                    <a:lumMod val="50000"/>
                  </a:schemeClr>
                </a:solidFill>
                <a:latin typeface="Trebuchet MS" panose="020B0603020202020204" pitchFamily="34" charset="0"/>
              </a:rPr>
              <a:t>Échéancier des activités:</a:t>
            </a:r>
          </a:p>
          <a:p>
            <a:r>
              <a:rPr lang="fr-CA" b="1" dirty="0">
                <a:solidFill>
                  <a:schemeClr val="accent2">
                    <a:lumMod val="50000"/>
                  </a:schemeClr>
                </a:solidFill>
                <a:latin typeface="Trebuchet MS" panose="020B0603020202020204" pitchFamily="34" charset="0"/>
              </a:rPr>
              <a:t>Activités clé</a:t>
            </a:r>
            <a:endParaRPr lang="en-CA" b="1" dirty="0">
              <a:solidFill>
                <a:schemeClr val="accent2">
                  <a:lumMod val="50000"/>
                </a:schemeClr>
              </a:solidFill>
            </a:endParaRPr>
          </a:p>
        </p:txBody>
      </p:sp>
    </p:spTree>
    <p:extLst>
      <p:ext uri="{BB962C8B-B14F-4D97-AF65-F5344CB8AC3E}">
        <p14:creationId xmlns:p14="http://schemas.microsoft.com/office/powerpoint/2010/main" val="237126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437466" cy="1320800"/>
          </a:xfrm>
        </p:spPr>
        <p:txBody>
          <a:bodyPr>
            <a:normAutofit fontScale="90000"/>
          </a:bodyPr>
          <a:lstStyle/>
          <a:p>
            <a:r>
              <a:rPr lang="en-CA" b="1" dirty="0">
                <a:solidFill>
                  <a:schemeClr val="accent2">
                    <a:lumMod val="50000"/>
                  </a:schemeClr>
                </a:solidFill>
                <a:latin typeface="Trebuchet MS" panose="020B0603020202020204" pitchFamily="34" charset="0"/>
              </a:rPr>
              <a:t>Activity Plan: Cyclical Events</a:t>
            </a:r>
            <a:br>
              <a:rPr lang="en-CA" b="1" dirty="0">
                <a:solidFill>
                  <a:schemeClr val="accent2">
                    <a:lumMod val="50000"/>
                  </a:schemeClr>
                </a:solidFill>
                <a:latin typeface="Trebuchet MS" panose="020B0603020202020204" pitchFamily="34" charset="0"/>
              </a:rPr>
            </a:br>
            <a:endParaRPr lang="en-CA" b="1" dirty="0">
              <a:solidFill>
                <a:schemeClr val="accent2">
                  <a:lumMod val="50000"/>
                </a:schemeClr>
              </a:solidFill>
            </a:endParaRPr>
          </a:p>
        </p:txBody>
      </p:sp>
      <p:graphicFrame>
        <p:nvGraphicFramePr>
          <p:cNvPr id="4" name="Content Placeholder 6"/>
          <p:cNvGraphicFramePr>
            <a:graphicFrameLocks noGrp="1"/>
          </p:cNvGraphicFramePr>
          <p:nvPr>
            <p:extLst>
              <p:ext uri="{D42A27DB-BD31-4B8C-83A1-F6EECF244321}">
                <p14:modId xmlns:p14="http://schemas.microsoft.com/office/powerpoint/2010/main" val="1790810300"/>
              </p:ext>
            </p:extLst>
          </p:nvPr>
        </p:nvGraphicFramePr>
        <p:xfrm>
          <a:off x="5452733" y="2644170"/>
          <a:ext cx="6257364" cy="3173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139914" y="2644170"/>
            <a:ext cx="972274"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Aux saisons</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0" name="Rectangle 9"/>
          <p:cNvSpPr/>
          <p:nvPr/>
        </p:nvSpPr>
        <p:spPr>
          <a:xfrm>
            <a:off x="10244848" y="3579744"/>
            <a:ext cx="1922665"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0" cap="none" spc="0" dirty="0">
                <a:ln w="0"/>
                <a:solidFill>
                  <a:schemeClr val="accent2">
                    <a:lumMod val="50000"/>
                  </a:schemeClr>
                </a:solidFill>
                <a:effectLst>
                  <a:outerShdw blurRad="38100" dist="25400" dir="5400000" algn="ctr" rotWithShape="0">
                    <a:srgbClr val="6E747A">
                      <a:alpha val="43000"/>
                    </a:srgbClr>
                  </a:outerShdw>
                </a:effectLst>
              </a:rPr>
              <a:t>Aux deux mois</a:t>
            </a:r>
          </a:p>
        </p:txBody>
      </p:sp>
      <p:sp>
        <p:nvSpPr>
          <p:cNvPr id="11" name="Rectangle 10"/>
          <p:cNvSpPr/>
          <p:nvPr/>
        </p:nvSpPr>
        <p:spPr>
          <a:xfrm>
            <a:off x="9910746" y="5346315"/>
            <a:ext cx="205713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Aux deux mois</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2" name="Rectangle 11"/>
          <p:cNvSpPr/>
          <p:nvPr/>
        </p:nvSpPr>
        <p:spPr>
          <a:xfrm>
            <a:off x="6748446" y="5869727"/>
            <a:ext cx="2057136"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Printemps et hiver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3" name="Rectangle 12"/>
          <p:cNvSpPr/>
          <p:nvPr/>
        </p:nvSpPr>
        <p:spPr>
          <a:xfrm>
            <a:off x="6305576" y="2957831"/>
            <a:ext cx="1471438"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Aux saisons</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graphicFrame>
        <p:nvGraphicFramePr>
          <p:cNvPr id="14" name="Content Placeholder 6"/>
          <p:cNvGraphicFramePr>
            <a:graphicFrameLocks noGrp="1"/>
          </p:cNvGraphicFramePr>
          <p:nvPr>
            <p:extLst>
              <p:ext uri="{D42A27DB-BD31-4B8C-83A1-F6EECF244321}">
                <p14:modId xmlns:p14="http://schemas.microsoft.com/office/powerpoint/2010/main" val="3682648469"/>
              </p:ext>
            </p:extLst>
          </p:nvPr>
        </p:nvGraphicFramePr>
        <p:xfrm>
          <a:off x="-621356" y="2749924"/>
          <a:ext cx="6571490" cy="3192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ctangle 18"/>
          <p:cNvSpPr/>
          <p:nvPr/>
        </p:nvSpPr>
        <p:spPr>
          <a:xfrm>
            <a:off x="3845885" y="5353233"/>
            <a:ext cx="1600166"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Other</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Month</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0" name="Title 1"/>
          <p:cNvSpPr txBox="1">
            <a:spLocks/>
          </p:cNvSpPr>
          <p:nvPr/>
        </p:nvSpPr>
        <p:spPr>
          <a:xfrm>
            <a:off x="6539703" y="481834"/>
            <a:ext cx="5170394" cy="142420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a:solidFill>
                  <a:schemeClr val="accent2">
                    <a:lumMod val="50000"/>
                  </a:schemeClr>
                </a:solidFill>
                <a:latin typeface="Trebuchet MS" panose="020B0603020202020204" pitchFamily="34" charset="0"/>
              </a:rPr>
              <a:t>Échéancier des activités:</a:t>
            </a:r>
          </a:p>
          <a:p>
            <a:r>
              <a:rPr lang="fr-CA" b="1" dirty="0">
                <a:solidFill>
                  <a:schemeClr val="accent2">
                    <a:lumMod val="50000"/>
                  </a:schemeClr>
                </a:solidFill>
                <a:latin typeface="Trebuchet MS" panose="020B0603020202020204" pitchFamily="34" charset="0"/>
              </a:rPr>
              <a:t>Activités cycliques</a:t>
            </a:r>
            <a:endParaRPr lang="en-CA" b="1" dirty="0">
              <a:solidFill>
                <a:schemeClr val="accent2">
                  <a:lumMod val="50000"/>
                </a:schemeClr>
              </a:solidFill>
            </a:endParaRPr>
          </a:p>
        </p:txBody>
      </p:sp>
      <p:sp>
        <p:nvSpPr>
          <p:cNvPr id="21" name="Rectangle 20"/>
          <p:cNvSpPr/>
          <p:nvPr/>
        </p:nvSpPr>
        <p:spPr>
          <a:xfrm>
            <a:off x="-279364" y="3033821"/>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Season</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2" name="Rectangle 21"/>
          <p:cNvSpPr/>
          <p:nvPr/>
        </p:nvSpPr>
        <p:spPr>
          <a:xfrm>
            <a:off x="3066061" y="2847960"/>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Season</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3" name="Rectangle 22"/>
          <p:cNvSpPr/>
          <p:nvPr/>
        </p:nvSpPr>
        <p:spPr>
          <a:xfrm>
            <a:off x="213769" y="5938008"/>
            <a:ext cx="1398495"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Spring</a:t>
            </a:r>
            <a:r>
              <a:rPr lang="fr-CA" sz="1600" dirty="0">
                <a:ln w="0"/>
                <a:solidFill>
                  <a:schemeClr val="accent2">
                    <a:lumMod val="50000"/>
                  </a:schemeClr>
                </a:solidFill>
                <a:effectLst>
                  <a:outerShdw blurRad="38100" dist="25400" dir="5400000" algn="ctr" rotWithShape="0">
                    <a:srgbClr val="6E747A">
                      <a:alpha val="43000"/>
                    </a:srgbClr>
                  </a:outerShdw>
                </a:effectLst>
              </a:rPr>
              <a:t> &amp; </a:t>
            </a:r>
            <a:r>
              <a:rPr lang="fr-CA" sz="1600" dirty="0" err="1">
                <a:ln w="0"/>
                <a:solidFill>
                  <a:schemeClr val="accent2">
                    <a:lumMod val="50000"/>
                  </a:schemeClr>
                </a:solidFill>
                <a:effectLst>
                  <a:outerShdw blurRad="38100" dist="25400" dir="5400000" algn="ctr" rotWithShape="0">
                    <a:srgbClr val="6E747A">
                      <a:alpha val="43000"/>
                    </a:srgbClr>
                  </a:outerShdw>
                </a:effectLst>
              </a:rPr>
              <a:t>Fall</a:t>
            </a:r>
            <a:r>
              <a:rPr lang="fr-CA" sz="1600" dirty="0">
                <a:ln w="0"/>
                <a:solidFill>
                  <a:schemeClr val="accent2">
                    <a:lumMod val="50000"/>
                  </a:schemeClr>
                </a:solidFill>
                <a:effectLst>
                  <a:outerShdw blurRad="38100" dist="25400" dir="5400000" algn="ctr" rotWithShape="0">
                    <a:srgbClr val="6E747A">
                      <a:alpha val="43000"/>
                    </a:srgbClr>
                  </a:outerShdw>
                </a:effectLst>
              </a:rPr>
              <a:t> 2021</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4" name="Rectangle 23"/>
          <p:cNvSpPr/>
          <p:nvPr/>
        </p:nvSpPr>
        <p:spPr>
          <a:xfrm>
            <a:off x="4428879" y="3745078"/>
            <a:ext cx="1521255"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Other</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Month</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2690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951" y="1432402"/>
            <a:ext cx="9748912" cy="1646302"/>
          </a:xfrm>
        </p:spPr>
        <p:txBody>
          <a:bodyPr/>
          <a:lstStyle/>
          <a:p>
            <a:r>
              <a:rPr lang="en-CA" sz="4400" dirty="0">
                <a:solidFill>
                  <a:schemeClr val="accent2">
                    <a:lumMod val="75000"/>
                  </a:schemeClr>
                </a:solidFill>
              </a:rPr>
              <a:t>Young Professionals Network (YPN)</a:t>
            </a:r>
            <a:br>
              <a:rPr lang="en-CA" sz="4400" dirty="0">
                <a:solidFill>
                  <a:schemeClr val="accent2">
                    <a:lumMod val="75000"/>
                  </a:schemeClr>
                </a:solidFill>
              </a:rPr>
            </a:br>
            <a:r>
              <a:rPr lang="en-CA" sz="4400" dirty="0">
                <a:solidFill>
                  <a:schemeClr val="accent2">
                    <a:lumMod val="75000"/>
                  </a:schemeClr>
                </a:solidFill>
              </a:rPr>
              <a:t>Réseau des </a:t>
            </a:r>
            <a:r>
              <a:rPr lang="en-CA" sz="4400" dirty="0" err="1">
                <a:solidFill>
                  <a:schemeClr val="accent2">
                    <a:lumMod val="75000"/>
                  </a:schemeClr>
                </a:solidFill>
              </a:rPr>
              <a:t>jeunes</a:t>
            </a:r>
            <a:r>
              <a:rPr lang="en-CA" sz="4400" dirty="0">
                <a:solidFill>
                  <a:schemeClr val="accent2">
                    <a:lumMod val="75000"/>
                  </a:schemeClr>
                </a:solidFill>
              </a:rPr>
              <a:t> </a:t>
            </a:r>
            <a:r>
              <a:rPr lang="en-CA" sz="4400" dirty="0" err="1">
                <a:solidFill>
                  <a:schemeClr val="accent2">
                    <a:lumMod val="75000"/>
                  </a:schemeClr>
                </a:solidFill>
              </a:rPr>
              <a:t>professionels</a:t>
            </a:r>
            <a:r>
              <a:rPr lang="en-CA" sz="4400" dirty="0">
                <a:solidFill>
                  <a:schemeClr val="accent2">
                    <a:lumMod val="75000"/>
                  </a:schemeClr>
                </a:solidFill>
              </a:rPr>
              <a:t> (RJP) </a:t>
            </a:r>
          </a:p>
        </p:txBody>
      </p:sp>
      <p:sp>
        <p:nvSpPr>
          <p:cNvPr id="3" name="Subtitle 2"/>
          <p:cNvSpPr>
            <a:spLocks noGrp="1"/>
          </p:cNvSpPr>
          <p:nvPr>
            <p:ph type="subTitle" idx="1"/>
          </p:nvPr>
        </p:nvSpPr>
        <p:spPr/>
        <p:txBody>
          <a:bodyPr>
            <a:normAutofit fontScale="85000" lnSpcReduction="20000"/>
          </a:bodyPr>
          <a:lstStyle/>
          <a:p>
            <a:endParaRPr lang="en-CA" dirty="0"/>
          </a:p>
          <a:p>
            <a:r>
              <a:rPr lang="en-CA" sz="2400" dirty="0"/>
              <a:t>Department of Fisheries and Oceans Canada (DFO)</a:t>
            </a:r>
          </a:p>
          <a:p>
            <a:r>
              <a:rPr lang="en-CA" sz="2400" dirty="0" err="1"/>
              <a:t>Ministere</a:t>
            </a:r>
            <a:r>
              <a:rPr lang="en-CA" sz="2400" dirty="0"/>
              <a:t> de </a:t>
            </a:r>
            <a:r>
              <a:rPr lang="en-CA" sz="2400" dirty="0" err="1"/>
              <a:t>Pêches</a:t>
            </a:r>
            <a:r>
              <a:rPr lang="en-CA" sz="2400" dirty="0"/>
              <a:t> et </a:t>
            </a:r>
            <a:r>
              <a:rPr lang="en-CA" sz="2400" dirty="0" err="1"/>
              <a:t>Océans</a:t>
            </a:r>
            <a:r>
              <a:rPr lang="en-CA" sz="2400" dirty="0"/>
              <a:t> Canada (MPO)</a:t>
            </a:r>
          </a:p>
        </p:txBody>
      </p:sp>
      <p:pic>
        <p:nvPicPr>
          <p:cNvPr id="7" name="Picture 31"/>
          <p:cNvPicPr>
            <a:picLocks noChangeAspect="1" noChangeArrowheads="1"/>
          </p:cNvPicPr>
          <p:nvPr/>
        </p:nvPicPr>
        <p:blipFill>
          <a:blip r:embed="rId3">
            <a:extLst>
              <a:ext uri="{28A0092B-C50C-407E-A947-70E740481C1C}">
                <a14:useLocalDpi xmlns:a14="http://schemas.microsoft.com/office/drawing/2010/main" val="0"/>
              </a:ext>
            </a:extLst>
          </a:blip>
          <a:srcRect t="6071" b="10121"/>
          <a:stretch>
            <a:fillRect/>
          </a:stretch>
        </p:blipFill>
        <p:spPr bwMode="auto">
          <a:xfrm>
            <a:off x="9843247" y="4891800"/>
            <a:ext cx="2263869" cy="1896643"/>
          </a:xfrm>
          <a:prstGeom prst="rect">
            <a:avLst/>
          </a:prstGeom>
          <a:solidFill>
            <a:schemeClr val="bg1"/>
          </a:solidFill>
          <a:ln>
            <a:noFill/>
          </a:ln>
          <a:effectLst/>
        </p:spPr>
      </p:pic>
    </p:spTree>
    <p:extLst>
      <p:ext uri="{BB962C8B-B14F-4D97-AF65-F5344CB8AC3E}">
        <p14:creationId xmlns:p14="http://schemas.microsoft.com/office/powerpoint/2010/main" val="58737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056931" y="0"/>
            <a:ext cx="513507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589928" y="57704"/>
            <a:ext cx="3000437" cy="627529"/>
          </a:xfrm>
        </p:spPr>
        <p:txBody>
          <a:bodyPr>
            <a:normAutofit fontScale="90000"/>
          </a:bodyPr>
          <a:lstStyle/>
          <a:p>
            <a:r>
              <a:rPr lang="en-CA" altLang="en-US" b="1" dirty="0">
                <a:ea typeface="ヒラギノ角ゴ Pro W3"/>
              </a:rPr>
              <a:t>WHO WE ARE</a:t>
            </a:r>
            <a:endParaRPr lang="en-CA" dirty="0"/>
          </a:p>
        </p:txBody>
      </p:sp>
      <p:sp>
        <p:nvSpPr>
          <p:cNvPr id="3" name="Content Placeholder 2"/>
          <p:cNvSpPr>
            <a:spLocks noGrp="1"/>
          </p:cNvSpPr>
          <p:nvPr>
            <p:ph idx="1"/>
          </p:nvPr>
        </p:nvSpPr>
        <p:spPr>
          <a:xfrm>
            <a:off x="347881" y="1407554"/>
            <a:ext cx="3813984" cy="3880773"/>
          </a:xfrm>
        </p:spPr>
        <p:txBody>
          <a:bodyPr/>
          <a:lstStyle/>
          <a:p>
            <a:pPr>
              <a:spcBef>
                <a:spcPct val="0"/>
              </a:spcBef>
            </a:pPr>
            <a:r>
              <a:rPr lang="en-US" altLang="en-US" dirty="0">
                <a:solidFill>
                  <a:schemeClr val="tx1"/>
                </a:solidFill>
                <a:cs typeface="ヒラギノ角ゴ Pro W3"/>
              </a:rPr>
              <a:t>Approx. 800 members nationally</a:t>
            </a:r>
          </a:p>
          <a:p>
            <a:pPr>
              <a:spcBef>
                <a:spcPct val="0"/>
              </a:spcBef>
            </a:pPr>
            <a:r>
              <a:rPr lang="en-US" altLang="en-US" dirty="0">
                <a:solidFill>
                  <a:schemeClr val="tx1"/>
                </a:solidFill>
                <a:cs typeface="ヒラギノ角ゴ Pro W3"/>
              </a:rPr>
              <a:t>Budget of 100K including FTE Salary and approx. 30K operating budget (primarily for translation)</a:t>
            </a:r>
          </a:p>
          <a:p>
            <a:pPr>
              <a:spcBef>
                <a:spcPct val="0"/>
              </a:spcBef>
            </a:pPr>
            <a:r>
              <a:rPr lang="en-US" altLang="en-US" dirty="0">
                <a:solidFill>
                  <a:schemeClr val="tx1"/>
                </a:solidFill>
                <a:cs typeface="ヒラギノ角ゴ Pro W3"/>
              </a:rPr>
              <a:t>Two EX Champions, appointed by Deputy Minister</a:t>
            </a:r>
          </a:p>
          <a:p>
            <a:pPr>
              <a:spcBef>
                <a:spcPct val="0"/>
              </a:spcBef>
            </a:pPr>
            <a:r>
              <a:rPr lang="en-US" altLang="en-US" dirty="0">
                <a:solidFill>
                  <a:schemeClr val="tx1"/>
                </a:solidFill>
                <a:cs typeface="ヒラギノ角ゴ Pro W3"/>
              </a:rPr>
              <a:t>Co-chairs and leadership team consisting of volunteers</a:t>
            </a:r>
          </a:p>
          <a:p>
            <a:pPr>
              <a:spcBef>
                <a:spcPct val="0"/>
              </a:spcBef>
            </a:pPr>
            <a:r>
              <a:rPr lang="en-US" altLang="en-US" dirty="0">
                <a:solidFill>
                  <a:schemeClr val="tx1"/>
                </a:solidFill>
                <a:cs typeface="ヒラギノ角ゴ Pro W3"/>
              </a:rPr>
              <a:t>One FTE position currently at the AS-04 level and one student position (AS02)</a:t>
            </a:r>
          </a:p>
          <a:p>
            <a:endParaRPr lang="en-CA" dirty="0"/>
          </a:p>
        </p:txBody>
      </p:sp>
      <p:graphicFrame>
        <p:nvGraphicFramePr>
          <p:cNvPr id="5" name="Chart 3"/>
          <p:cNvGraphicFramePr>
            <a:graphicFrameLocks/>
          </p:cNvGraphicFramePr>
          <p:nvPr>
            <p:extLst>
              <p:ext uri="{D42A27DB-BD31-4B8C-83A1-F6EECF244321}">
                <p14:modId xmlns:p14="http://schemas.microsoft.com/office/powerpoint/2010/main" val="260445752"/>
              </p:ext>
            </p:extLst>
          </p:nvPr>
        </p:nvGraphicFramePr>
        <p:xfrm>
          <a:off x="3814446" y="1407554"/>
          <a:ext cx="4402137" cy="3213100"/>
        </p:xfrm>
        <a:graphic>
          <a:graphicData uri="http://schemas.openxmlformats.org/presentationml/2006/ole">
            <mc:AlternateContent xmlns:mc="http://schemas.openxmlformats.org/markup-compatibility/2006">
              <mc:Choice xmlns:v="urn:schemas-microsoft-com:vml" Requires="v">
                <p:oleObj spid="_x0000_s1050" name="Chart" r:id="rId10" imgW="5073687" imgH="3695831" progId="Excel.Chart.8">
                  <p:embed/>
                </p:oleObj>
              </mc:Choice>
              <mc:Fallback>
                <p:oleObj name="Chart" r:id="rId10" imgW="5073687" imgH="3695831" progId="Excel.Chart.8">
                  <p:embed/>
                  <p:pic>
                    <p:nvPicPr>
                      <p:cNvPr id="23561" name="Chart 3"/>
                      <p:cNvPicPr>
                        <a:picLocks noChangeArrowheads="1"/>
                      </p:cNvPicPr>
                      <p:nvPr/>
                    </p:nvPicPr>
                    <p:blipFill>
                      <a:blip r:embed="rId11"/>
                      <a:srcRect/>
                      <a:stretch>
                        <a:fillRect/>
                      </a:stretch>
                    </p:blipFill>
                    <p:spPr bwMode="auto">
                      <a:xfrm>
                        <a:off x="3814446" y="1407554"/>
                        <a:ext cx="44021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txBox="1">
            <a:spLocks/>
          </p:cNvSpPr>
          <p:nvPr/>
        </p:nvSpPr>
        <p:spPr>
          <a:xfrm>
            <a:off x="8045887" y="1409993"/>
            <a:ext cx="3813984"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pPr>
            <a:r>
              <a:rPr lang="fr-FR" altLang="en-US" dirty="0">
                <a:solidFill>
                  <a:schemeClr val="tx1"/>
                </a:solidFill>
                <a:cs typeface="ヒラギノ角ゴ Pro W3"/>
              </a:rPr>
              <a:t>Environ 800 membres au niveau national</a:t>
            </a:r>
          </a:p>
          <a:p>
            <a:pPr>
              <a:spcBef>
                <a:spcPct val="0"/>
              </a:spcBef>
            </a:pPr>
            <a:r>
              <a:rPr lang="fr-FR" altLang="en-US" dirty="0">
                <a:solidFill>
                  <a:schemeClr val="tx1"/>
                </a:solidFill>
                <a:cs typeface="ヒラギノ角ゴ Pro W3"/>
              </a:rPr>
              <a:t>Budget de 100 000 $ comprenant un salaire ETP et un budget de fonctionnement d'environ 30 000 $.</a:t>
            </a:r>
          </a:p>
          <a:p>
            <a:pPr>
              <a:spcBef>
                <a:spcPct val="0"/>
              </a:spcBef>
            </a:pPr>
            <a:r>
              <a:rPr lang="fr-FR" altLang="en-US" dirty="0">
                <a:solidFill>
                  <a:schemeClr val="tx1"/>
                </a:solidFill>
                <a:cs typeface="ヒラギノ角ゴ Pro W3"/>
              </a:rPr>
              <a:t>Deux champions EX, nommés par le sous-ministre</a:t>
            </a:r>
          </a:p>
          <a:p>
            <a:pPr>
              <a:spcBef>
                <a:spcPct val="0"/>
              </a:spcBef>
            </a:pPr>
            <a:r>
              <a:rPr lang="fr-FR" altLang="en-US" dirty="0">
                <a:solidFill>
                  <a:schemeClr val="tx1"/>
                </a:solidFill>
                <a:cs typeface="ヒラギノ角ゴ Pro W3"/>
              </a:rPr>
              <a:t>Co-présidents et équipe de direction composés de bénévoles</a:t>
            </a:r>
          </a:p>
          <a:p>
            <a:pPr>
              <a:spcBef>
                <a:spcPct val="0"/>
              </a:spcBef>
            </a:pPr>
            <a:r>
              <a:rPr lang="fr-FR" altLang="en-US" dirty="0">
                <a:solidFill>
                  <a:schemeClr val="tx1"/>
                </a:solidFill>
                <a:cs typeface="ヒラギノ角ゴ Pro W3"/>
              </a:rPr>
              <a:t>Un poste ETP actuellement au niveau AS-04 et un poste d'étudiant (AS02)</a:t>
            </a:r>
            <a:endParaRPr lang="en-US" altLang="en-US" dirty="0">
              <a:solidFill>
                <a:schemeClr val="tx1"/>
              </a:solidFill>
              <a:cs typeface="ヒラギノ角ゴ Pro W3"/>
            </a:endParaRPr>
          </a:p>
          <a:p>
            <a:endParaRPr lang="en-CA" dirty="0"/>
          </a:p>
        </p:txBody>
      </p:sp>
      <p:grpSp>
        <p:nvGrpSpPr>
          <p:cNvPr id="7" name="Group 49"/>
          <p:cNvGrpSpPr>
            <a:grpSpLocks/>
          </p:cNvGrpSpPr>
          <p:nvPr/>
        </p:nvGrpSpPr>
        <p:grpSpPr bwMode="auto">
          <a:xfrm>
            <a:off x="1331200" y="5102039"/>
            <a:ext cx="10818229" cy="1222375"/>
            <a:chOff x="1303638" y="2277761"/>
            <a:chExt cx="6525912" cy="1221261"/>
          </a:xfrm>
        </p:grpSpPr>
        <p:sp>
          <p:nvSpPr>
            <p:cNvPr id="8" name="Pentagon 7"/>
            <p:cNvSpPr/>
            <p:nvPr>
              <p:custDataLst>
                <p:tags r:id="rId5"/>
              </p:custDataLst>
            </p:nvPr>
          </p:nvSpPr>
          <p:spPr>
            <a:xfrm>
              <a:off x="5334128" y="2277761"/>
              <a:ext cx="2495422" cy="1221261"/>
            </a:xfrm>
            <a:prstGeom prst="homePlate">
              <a:avLst>
                <a:gd name="adj" fmla="val 27547"/>
              </a:avLst>
            </a:prstGeom>
            <a:solidFill>
              <a:srgbClr val="DD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en-CA" sz="1400" dirty="0"/>
                <a:t>Contribute to, </a:t>
              </a:r>
            </a:p>
            <a:p>
              <a:pPr lvl="1">
                <a:defRPr/>
              </a:pPr>
              <a:r>
                <a:rPr lang="en-CA" sz="1400" dirty="0"/>
                <a:t>and participate </a:t>
              </a:r>
            </a:p>
            <a:p>
              <a:pPr lvl="1">
                <a:defRPr/>
              </a:pPr>
              <a:r>
                <a:rPr lang="en-CA" sz="1400" dirty="0"/>
                <a:t>in departmental </a:t>
              </a:r>
            </a:p>
            <a:p>
              <a:pPr lvl="1">
                <a:defRPr/>
              </a:pPr>
              <a:r>
                <a:rPr lang="en-CA" sz="1400" dirty="0"/>
                <a:t>activities in a </a:t>
              </a:r>
            </a:p>
            <a:p>
              <a:pPr lvl="1">
                <a:defRPr/>
              </a:pPr>
              <a:r>
                <a:rPr lang="en-CA" sz="1400" dirty="0"/>
                <a:t>meaningful way</a:t>
              </a:r>
            </a:p>
          </p:txBody>
        </p:sp>
        <p:sp>
          <p:nvSpPr>
            <p:cNvPr id="9" name="Pentagon 8"/>
            <p:cNvSpPr/>
            <p:nvPr>
              <p:custDataLst>
                <p:tags r:id="rId6"/>
              </p:custDataLst>
            </p:nvPr>
          </p:nvSpPr>
          <p:spPr>
            <a:xfrm>
              <a:off x="3339890" y="2277761"/>
              <a:ext cx="2330362" cy="1221261"/>
            </a:xfrm>
            <a:prstGeom prst="homePlate">
              <a:avLst>
                <a:gd name="adj" fmla="val 27547"/>
              </a:avLst>
            </a:prstGeom>
            <a:solidFill>
              <a:srgbClr val="2B90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en-CA" sz="1400" dirty="0"/>
                <a:t>Increase </a:t>
              </a:r>
            </a:p>
            <a:p>
              <a:pPr lvl="1">
                <a:defRPr/>
              </a:pPr>
              <a:r>
                <a:rPr lang="en-CA" sz="1400" dirty="0"/>
                <a:t>regional </a:t>
              </a:r>
            </a:p>
            <a:p>
              <a:pPr lvl="1">
                <a:defRPr/>
              </a:pPr>
              <a:r>
                <a:rPr lang="en-CA" sz="1400" dirty="0"/>
                <a:t>participation and </a:t>
              </a:r>
              <a:br>
                <a:rPr lang="en-CA" sz="1400" dirty="0"/>
              </a:br>
              <a:r>
                <a:rPr lang="en-CA" sz="1400" dirty="0"/>
                <a:t>overall </a:t>
              </a:r>
            </a:p>
            <a:p>
              <a:pPr lvl="1">
                <a:defRPr/>
              </a:pPr>
              <a:r>
                <a:rPr lang="en-CA" sz="1400" dirty="0"/>
                <a:t>membership</a:t>
              </a:r>
            </a:p>
          </p:txBody>
        </p:sp>
        <p:sp>
          <p:nvSpPr>
            <p:cNvPr id="10" name="Pentagon 9"/>
            <p:cNvSpPr/>
            <p:nvPr>
              <p:custDataLst>
                <p:tags r:id="rId7"/>
              </p:custDataLst>
            </p:nvPr>
          </p:nvSpPr>
          <p:spPr>
            <a:xfrm>
              <a:off x="1303638" y="2277761"/>
              <a:ext cx="2372377" cy="1221261"/>
            </a:xfrm>
            <a:prstGeom prst="homePlate">
              <a:avLst>
                <a:gd name="adj" fmla="val 27547"/>
              </a:avLst>
            </a:prstGeom>
            <a:solidFill>
              <a:srgbClr val="05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CA" sz="1400" dirty="0"/>
                <a:t>Create networking </a:t>
              </a:r>
            </a:p>
            <a:p>
              <a:pPr>
                <a:defRPr/>
              </a:pPr>
              <a:r>
                <a:rPr lang="en-CA" sz="1400" dirty="0"/>
                <a:t>and career  </a:t>
              </a:r>
            </a:p>
            <a:p>
              <a:pPr>
                <a:defRPr/>
              </a:pPr>
              <a:r>
                <a:rPr lang="en-CA" sz="1400" dirty="0"/>
                <a:t>development </a:t>
              </a:r>
            </a:p>
            <a:p>
              <a:pPr>
                <a:defRPr/>
              </a:pPr>
              <a:r>
                <a:rPr lang="en-CA" sz="1400" dirty="0"/>
                <a:t>opportunities</a:t>
              </a:r>
            </a:p>
          </p:txBody>
        </p:sp>
      </p:grpSp>
      <p:sp>
        <p:nvSpPr>
          <p:cNvPr id="11" name="Rectangle 10"/>
          <p:cNvSpPr/>
          <p:nvPr/>
        </p:nvSpPr>
        <p:spPr>
          <a:xfrm>
            <a:off x="190757" y="5103155"/>
            <a:ext cx="1140443" cy="122125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CA" sz="1200" dirty="0"/>
              <a:t>KEY PRIORITIES/ </a:t>
            </a:r>
            <a:r>
              <a:rPr lang="fr-CA" sz="1200" dirty="0"/>
              <a:t>PRIORITÉS CLÉS</a:t>
            </a:r>
          </a:p>
        </p:txBody>
      </p:sp>
      <p:sp>
        <p:nvSpPr>
          <p:cNvPr id="12" name="Pentagon 11"/>
          <p:cNvSpPr/>
          <p:nvPr>
            <p:custDataLst>
              <p:tags r:id="rId2"/>
            </p:custDataLst>
          </p:nvPr>
        </p:nvSpPr>
        <p:spPr bwMode="auto">
          <a:xfrm>
            <a:off x="3307976" y="5102039"/>
            <a:ext cx="1955994" cy="1222375"/>
          </a:xfrm>
          <a:prstGeom prst="homePlate">
            <a:avLst>
              <a:gd name="adj" fmla="val 27547"/>
            </a:avLst>
          </a:prstGeom>
          <a:solidFill>
            <a:srgbClr val="05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fr-CA" sz="1400" dirty="0"/>
              <a:t>Créer des occasions de réseautage et de perfectionnement professionnel</a:t>
            </a:r>
          </a:p>
        </p:txBody>
      </p:sp>
      <p:sp>
        <p:nvSpPr>
          <p:cNvPr id="15" name="Pentagon 14"/>
          <p:cNvSpPr/>
          <p:nvPr>
            <p:custDataLst>
              <p:tags r:id="rId3"/>
            </p:custDataLst>
          </p:nvPr>
        </p:nvSpPr>
        <p:spPr bwMode="auto">
          <a:xfrm>
            <a:off x="9842851" y="5102037"/>
            <a:ext cx="2306577" cy="1222375"/>
          </a:xfrm>
          <a:prstGeom prst="homePlate">
            <a:avLst>
              <a:gd name="adj" fmla="val 27547"/>
            </a:avLst>
          </a:prstGeom>
          <a:solidFill>
            <a:srgbClr val="DD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fr-CA" sz="1400" dirty="0"/>
              <a:t>Contribuer et participer aux activités ministérielles de manière significative</a:t>
            </a:r>
          </a:p>
        </p:txBody>
      </p:sp>
      <p:sp>
        <p:nvSpPr>
          <p:cNvPr id="14" name="Pentagon 13"/>
          <p:cNvSpPr/>
          <p:nvPr>
            <p:custDataLst>
              <p:tags r:id="rId4"/>
            </p:custDataLst>
          </p:nvPr>
        </p:nvSpPr>
        <p:spPr bwMode="auto">
          <a:xfrm>
            <a:off x="6313394" y="5102038"/>
            <a:ext cx="2256492" cy="1222375"/>
          </a:xfrm>
          <a:prstGeom prst="homePlate">
            <a:avLst>
              <a:gd name="adj" fmla="val 27547"/>
            </a:avLst>
          </a:prstGeom>
          <a:solidFill>
            <a:srgbClr val="2B90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defRPr/>
            </a:pPr>
            <a:r>
              <a:rPr lang="fr-CA" sz="1400" dirty="0"/>
              <a:t>Augmenter la participation des régions et le nombre total de membres</a:t>
            </a:r>
          </a:p>
        </p:txBody>
      </p:sp>
      <p:sp>
        <p:nvSpPr>
          <p:cNvPr id="16" name="Text Box 3"/>
          <p:cNvSpPr txBox="1">
            <a:spLocks noChangeArrowheads="1"/>
          </p:cNvSpPr>
          <p:nvPr/>
        </p:nvSpPr>
        <p:spPr bwMode="auto">
          <a:xfrm>
            <a:off x="347880" y="6324412"/>
            <a:ext cx="11844119" cy="696912"/>
          </a:xfrm>
          <a:prstGeom prst="rect">
            <a:avLst/>
          </a:prstGeom>
          <a:noFill/>
          <a:ln>
            <a:noFill/>
          </a:ln>
          <a:effectLst/>
        </p:spPr>
        <p:txBody>
          <a:bodyPr lIns="36576" tIns="36576" rIns="36576" bIns="36576"/>
          <a:lstStyle/>
          <a:p>
            <a:pPr algn="ctr" defTabSz="914400">
              <a:defRPr/>
            </a:pPr>
            <a:r>
              <a:rPr lang="en-CA" altLang="en-US" sz="1400" b="1" dirty="0">
                <a:solidFill>
                  <a:srgbClr val="10253F"/>
                </a:solidFill>
                <a:latin typeface="+mn-lt"/>
                <a:ea typeface="ヒラギノ角ゴ Pro W3" pitchFamily="127" charset="-128"/>
                <a:cs typeface="+mn-cs"/>
              </a:rPr>
              <a:t>Questions?</a:t>
            </a:r>
          </a:p>
          <a:p>
            <a:pPr algn="ctr" defTabSz="914400">
              <a:defRPr/>
            </a:pPr>
            <a:r>
              <a:rPr lang="en-CA" altLang="en-US" sz="1400" b="1" dirty="0">
                <a:solidFill>
                  <a:srgbClr val="10253F"/>
                </a:solidFill>
                <a:latin typeface="+mn-lt"/>
                <a:ea typeface="ヒラギノ角ゴ Pro W3" pitchFamily="127" charset="-128"/>
                <a:cs typeface="+mn-cs"/>
              </a:rPr>
              <a:t> Reach us at/ </a:t>
            </a:r>
            <a:r>
              <a:rPr lang="fr-CA" altLang="en-US" sz="1400" b="1" dirty="0">
                <a:solidFill>
                  <a:schemeClr val="tx2">
                    <a:lumMod val="50000"/>
                  </a:schemeClr>
                </a:solidFill>
                <a:ea typeface="ヒラギノ角ゴ Pro W3" pitchFamily="127" charset="-128"/>
              </a:rPr>
              <a:t>Écrivez-nous à </a:t>
            </a:r>
            <a:r>
              <a:rPr lang="en-CA" altLang="en-US" sz="1400" b="1" dirty="0">
                <a:solidFill>
                  <a:srgbClr val="10253F"/>
                </a:solidFill>
                <a:latin typeface="+mn-lt"/>
                <a:ea typeface="ヒラギノ角ゴ Pro W3" pitchFamily="127" charset="-128"/>
                <a:cs typeface="+mn-cs"/>
              </a:rPr>
              <a:t>: </a:t>
            </a:r>
            <a:r>
              <a:rPr lang="en-CA" altLang="en-US" sz="1400" b="1" dirty="0">
                <a:solidFill>
                  <a:srgbClr val="0070C0"/>
                </a:solidFill>
                <a:latin typeface="+mn-lt"/>
                <a:ea typeface="ヒラギノ角ゴ Pro W3" pitchFamily="127" charset="-128"/>
                <a:cs typeface="+mn-cs"/>
                <a:hlinkClick r:id="rId12"/>
              </a:rPr>
              <a:t>YPN-VRP.XNCR@dfo-mpo.gc.ca</a:t>
            </a:r>
            <a:endParaRPr lang="en-US" altLang="en-US" sz="1200" dirty="0">
              <a:solidFill>
                <a:srgbClr val="0070C0"/>
              </a:solidFill>
              <a:latin typeface="+mn-lt"/>
              <a:ea typeface="ヒラギノ角ゴ Pro W3" pitchFamily="127" charset="-128"/>
              <a:cs typeface="+mn-cs"/>
            </a:endParaRPr>
          </a:p>
        </p:txBody>
      </p:sp>
      <p:sp>
        <p:nvSpPr>
          <p:cNvPr id="19" name="Title 1"/>
          <p:cNvSpPr txBox="1">
            <a:spLocks/>
          </p:cNvSpPr>
          <p:nvPr/>
        </p:nvSpPr>
        <p:spPr>
          <a:xfrm>
            <a:off x="7959034" y="57704"/>
            <a:ext cx="4027395" cy="62752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altLang="en-US" b="1" dirty="0">
                <a:ea typeface="ヒラギノ角ゴ Pro W3"/>
              </a:rPr>
              <a:t>QUI NOUS SOMMES</a:t>
            </a:r>
            <a:endParaRPr lang="en-CA" dirty="0"/>
          </a:p>
        </p:txBody>
      </p:sp>
      <p:sp>
        <p:nvSpPr>
          <p:cNvPr id="20" name="Text Box 13"/>
          <p:cNvSpPr txBox="1">
            <a:spLocks noChangeArrowheads="1"/>
          </p:cNvSpPr>
          <p:nvPr/>
        </p:nvSpPr>
        <p:spPr bwMode="auto">
          <a:xfrm>
            <a:off x="4545956" y="621878"/>
            <a:ext cx="2939115" cy="870506"/>
          </a:xfrm>
          <a:prstGeom prst="rect">
            <a:avLst/>
          </a:prstGeom>
          <a:noFill/>
          <a:ln>
            <a:noFill/>
          </a:ln>
          <a:effectLst/>
        </p:spPr>
        <p:txBody>
          <a:bodyPr lIns="36576" tIns="36576" rIns="36576" bIns="36576"/>
          <a:lstStyle/>
          <a:p>
            <a:pPr algn="ctr" defTabSz="914400">
              <a:spcAft>
                <a:spcPts val="1400"/>
              </a:spcAft>
              <a:defRPr/>
            </a:pPr>
            <a:r>
              <a:rPr lang="en-CA" altLang="en-US" sz="2400" b="1" dirty="0">
                <a:solidFill>
                  <a:schemeClr val="accent2">
                    <a:lumMod val="75000"/>
                  </a:schemeClr>
                </a:solidFill>
                <a:latin typeface="+mn-lt"/>
                <a:ea typeface="ヒラギノ角ゴ Pro W3" pitchFamily="127" charset="-128"/>
                <a:cs typeface="+mn-cs"/>
              </a:rPr>
              <a:t>800+ </a:t>
            </a:r>
            <a:r>
              <a:rPr lang="en-CA" altLang="en-US" sz="2400" b="1" dirty="0">
                <a:solidFill>
                  <a:schemeClr val="accent2">
                    <a:lumMod val="75000"/>
                  </a:schemeClr>
                </a:solidFill>
                <a:ea typeface="ヒラギノ角ゴ Pro W3" pitchFamily="127" charset="-128"/>
              </a:rPr>
              <a:t>Members</a:t>
            </a:r>
            <a:br>
              <a:rPr lang="en-CA" altLang="en-US" sz="2400" b="1" dirty="0">
                <a:solidFill>
                  <a:schemeClr val="accent2">
                    <a:lumMod val="75000"/>
                  </a:schemeClr>
                </a:solidFill>
                <a:ea typeface="ヒラギノ角ゴ Pro W3" pitchFamily="127" charset="-128"/>
              </a:rPr>
            </a:br>
            <a:r>
              <a:rPr lang="en-CA" altLang="en-US" sz="2400" b="1" dirty="0">
                <a:solidFill>
                  <a:schemeClr val="accent2">
                    <a:lumMod val="75000"/>
                  </a:schemeClr>
                </a:solidFill>
                <a:ea typeface="ヒラギノ角ゴ Pro W3" pitchFamily="127" charset="-128"/>
              </a:rPr>
              <a:t>+ de 800 </a:t>
            </a:r>
            <a:r>
              <a:rPr lang="en-CA" altLang="en-US" sz="2400" b="1" dirty="0" err="1">
                <a:solidFill>
                  <a:schemeClr val="accent2">
                    <a:lumMod val="75000"/>
                  </a:schemeClr>
                </a:solidFill>
                <a:ea typeface="ヒラギノ角ゴ Pro W3" pitchFamily="127" charset="-128"/>
              </a:rPr>
              <a:t>membres</a:t>
            </a:r>
            <a:endParaRPr lang="en-CA" altLang="en-US" sz="2400" b="1" dirty="0">
              <a:solidFill>
                <a:schemeClr val="accent2">
                  <a:lumMod val="75000"/>
                </a:schemeClr>
              </a:solidFill>
              <a:ea typeface="ヒラギノ角ゴ Pro W3" pitchFamily="127" charset="-128"/>
            </a:endParaRPr>
          </a:p>
          <a:p>
            <a:pPr algn="ctr" defTabSz="914400">
              <a:spcAft>
                <a:spcPts val="1400"/>
              </a:spcAft>
              <a:defRPr/>
            </a:pPr>
            <a:endParaRPr lang="en-US" altLang="en-US" sz="2400" dirty="0">
              <a:solidFill>
                <a:schemeClr val="accent2">
                  <a:lumMod val="75000"/>
                </a:schemeClr>
              </a:solidFill>
              <a:latin typeface="+mn-lt"/>
              <a:ea typeface="ヒラギノ角ゴ Pro W3" pitchFamily="127" charset="-128"/>
              <a:cs typeface="+mn-cs"/>
            </a:endParaRPr>
          </a:p>
        </p:txBody>
      </p:sp>
    </p:spTree>
    <p:extLst>
      <p:ext uri="{BB962C8B-B14F-4D97-AF65-F5344CB8AC3E}">
        <p14:creationId xmlns:p14="http://schemas.microsoft.com/office/powerpoint/2010/main" val="20002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73933" y="0"/>
            <a:ext cx="551806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223035" y="11895"/>
            <a:ext cx="3113263" cy="985566"/>
          </a:xfrm>
        </p:spPr>
        <p:txBody>
          <a:bodyPr>
            <a:normAutofit fontScale="90000"/>
          </a:bodyPr>
          <a:lstStyle/>
          <a:p>
            <a:r>
              <a:rPr lang="en-CA" altLang="en-US" b="1" dirty="0">
                <a:ea typeface="ヒラギノ角ゴ Pro W3"/>
              </a:rPr>
              <a:t>WHAT WE DO – At a Glance</a:t>
            </a:r>
            <a:endParaRPr lang="en-C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3" y="4877456"/>
            <a:ext cx="2932112" cy="1955800"/>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5" descr="positive-space-hug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5495"/>
            <a:ext cx="1277938" cy="1154112"/>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b="6071"/>
          <a:stretch>
            <a:fillRect/>
          </a:stretch>
        </p:blipFill>
        <p:spPr bwMode="auto">
          <a:xfrm>
            <a:off x="105055" y="1114423"/>
            <a:ext cx="2844800" cy="2001837"/>
          </a:xfrm>
          <a:prstGeom prst="rect">
            <a:avLst/>
          </a:prstGeom>
          <a:noFill/>
          <a:ln>
            <a:noFill/>
          </a:ln>
          <a:effectLst/>
          <a:extLst>
            <a:ext uri="{909E8E84-426E-40DD-AFC4-6F175D3DCCD1}">
              <a14:hiddenFill xmlns:a14="http://schemas.microsoft.com/office/drawing/2010/main">
                <a:solidFill>
                  <a:srgbClr val="000000">
                    <a:alpha val="85097"/>
                  </a:srgbClr>
                </a:solidFill>
              </a14:hiddenFill>
            </a:ext>
            <a:ext uri="{91240B29-F687-4F45-9708-019B960494DF}">
              <a14:hiddenLine xmlns:a14="http://schemas.microsoft.com/office/drawing/2010/main" w="254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 descr="http://intra.dfo-mpo.gc.ca/respect/images/2018-respect-day-01.jpg"/>
          <p:cNvPicPr>
            <a:picLocks noChangeAspect="1" noChangeArrowheads="1"/>
          </p:cNvPicPr>
          <p:nvPr/>
        </p:nvPicPr>
        <p:blipFill>
          <a:blip r:embed="rId5">
            <a:extLst>
              <a:ext uri="{28A0092B-C50C-407E-A947-70E740481C1C}">
                <a14:useLocalDpi xmlns:a14="http://schemas.microsoft.com/office/drawing/2010/main" val="0"/>
              </a:ext>
            </a:extLst>
          </a:blip>
          <a:srcRect t="10951" r="5225"/>
          <a:stretch>
            <a:fillRect/>
          </a:stretch>
        </p:blipFill>
        <p:spPr>
          <a:xfrm>
            <a:off x="8652324" y="1046867"/>
            <a:ext cx="3536950" cy="1800225"/>
          </a:xfrm>
          <a:prstGeom prst="rect">
            <a:avLst/>
          </a:prstGeom>
        </p:spPr>
      </p:pic>
      <p:sp>
        <p:nvSpPr>
          <p:cNvPr id="8" name="TextBox 7"/>
          <p:cNvSpPr txBox="1"/>
          <p:nvPr/>
        </p:nvSpPr>
        <p:spPr>
          <a:xfrm>
            <a:off x="2949855" y="1162978"/>
            <a:ext cx="1997075" cy="1277937"/>
          </a:xfrm>
          <a:prstGeom prst="rect">
            <a:avLst/>
          </a:prstGeom>
          <a:noFill/>
        </p:spPr>
        <p:txBody>
          <a:bodyPr>
            <a:spAutoFit/>
          </a:bodyPr>
          <a:lstStyle/>
          <a:p>
            <a:pPr eaLnBrk="1" hangingPunct="1">
              <a:defRPr/>
            </a:pPr>
            <a:r>
              <a:rPr lang="en-CA" sz="1100" dirty="0">
                <a:solidFill>
                  <a:schemeClr val="tx2">
                    <a:lumMod val="50000"/>
                  </a:schemeClr>
                </a:solidFill>
                <a:latin typeface="+mn-lt"/>
                <a:ea typeface="ヒラギノ角ゴ Pro W3" pitchFamily="127" charset="-128"/>
                <a:cs typeface="+mn-cs"/>
              </a:rPr>
              <a:t>Coordinate regular panel discussions such as the Ministers </a:t>
            </a:r>
            <a:r>
              <a:rPr lang="en-CA" sz="1100" dirty="0" err="1">
                <a:solidFill>
                  <a:schemeClr val="tx2">
                    <a:lumMod val="50000"/>
                  </a:schemeClr>
                </a:solidFill>
                <a:latin typeface="+mn-lt"/>
                <a:ea typeface="ヒラギノ角ゴ Pro W3" pitchFamily="127" charset="-128"/>
                <a:cs typeface="+mn-cs"/>
              </a:rPr>
              <a:t>Townhall</a:t>
            </a:r>
            <a:r>
              <a:rPr lang="en-CA" sz="1100" dirty="0">
                <a:solidFill>
                  <a:schemeClr val="tx2">
                    <a:lumMod val="50000"/>
                  </a:schemeClr>
                </a:solidFill>
                <a:latin typeface="+mn-lt"/>
                <a:ea typeface="ヒラギノ角ゴ Pro W3" pitchFamily="127" charset="-128"/>
                <a:cs typeface="+mn-cs"/>
              </a:rPr>
              <a:t> and the armchair discussion for National Respect Day with the theme of </a:t>
            </a:r>
            <a:r>
              <a:rPr lang="en-CA" sz="1100" b="1" dirty="0">
                <a:solidFill>
                  <a:schemeClr val="tx2">
                    <a:lumMod val="50000"/>
                  </a:schemeClr>
                </a:solidFill>
                <a:latin typeface="+mn-lt"/>
                <a:ea typeface="ヒラギノ角ゴ Pro W3" pitchFamily="127" charset="-128"/>
                <a:cs typeface="+mn-cs"/>
              </a:rPr>
              <a:t>diversity and inclusion.</a:t>
            </a:r>
            <a:endParaRPr lang="en-CA" sz="1100" dirty="0">
              <a:solidFill>
                <a:schemeClr val="tx2">
                  <a:lumMod val="50000"/>
                </a:schemeClr>
              </a:solidFill>
              <a:latin typeface="+mn-lt"/>
              <a:ea typeface="ヒラギノ角ゴ Pro W3" pitchFamily="127" charset="-128"/>
              <a:cs typeface="+mn-cs"/>
            </a:endParaRPr>
          </a:p>
        </p:txBody>
      </p:sp>
      <p:pic>
        <p:nvPicPr>
          <p:cNvPr id="9" name="Picture 6" descr="GCWCC Award with Associate and F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6211" y="4857612"/>
            <a:ext cx="2913063"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77938" y="3250919"/>
            <a:ext cx="1109663" cy="1446550"/>
          </a:xfrm>
          <a:prstGeom prst="rect">
            <a:avLst/>
          </a:prstGeom>
          <a:noFill/>
        </p:spPr>
        <p:txBody>
          <a:bodyPr wrap="square">
            <a:spAutoFit/>
          </a:bodyPr>
          <a:lstStyle/>
          <a:p>
            <a:pPr eaLnBrk="1" hangingPunct="1">
              <a:defRPr/>
            </a:pPr>
            <a:r>
              <a:rPr lang="en-CA" sz="1100" dirty="0">
                <a:solidFill>
                  <a:schemeClr val="tx2">
                    <a:lumMod val="50000"/>
                  </a:schemeClr>
                </a:solidFill>
                <a:latin typeface="+mn-lt"/>
                <a:ea typeface="ヒラギノ角ゴ Pro W3" pitchFamily="127" charset="-128"/>
                <a:cs typeface="+mn-cs"/>
              </a:rPr>
              <a:t>Launched the </a:t>
            </a:r>
            <a:r>
              <a:rPr lang="en-CA" sz="1100" b="1" dirty="0">
                <a:solidFill>
                  <a:schemeClr val="tx2">
                    <a:lumMod val="50000"/>
                  </a:schemeClr>
                </a:solidFill>
                <a:latin typeface="+mn-lt"/>
                <a:ea typeface="ヒラギノ角ゴ Pro W3" pitchFamily="127" charset="-128"/>
                <a:cs typeface="+mn-cs"/>
              </a:rPr>
              <a:t>Positive Space Initiative (PSI) </a:t>
            </a:r>
            <a:r>
              <a:rPr lang="en-CA" sz="1100" dirty="0">
                <a:solidFill>
                  <a:schemeClr val="tx2">
                    <a:lumMod val="50000"/>
                  </a:schemeClr>
                </a:solidFill>
                <a:latin typeface="+mn-lt"/>
                <a:ea typeface="ヒラギノ角ゴ Pro W3" pitchFamily="127" charset="-128"/>
                <a:cs typeface="+mn-cs"/>
              </a:rPr>
              <a:t>as part of our commitment to diversity and inclusion</a:t>
            </a:r>
          </a:p>
        </p:txBody>
      </p:sp>
      <p:sp>
        <p:nvSpPr>
          <p:cNvPr id="11" name="TextBox 10"/>
          <p:cNvSpPr txBox="1"/>
          <p:nvPr/>
        </p:nvSpPr>
        <p:spPr>
          <a:xfrm>
            <a:off x="3113263" y="5119770"/>
            <a:ext cx="1998663" cy="1616075"/>
          </a:xfrm>
          <a:prstGeom prst="rect">
            <a:avLst/>
          </a:prstGeom>
          <a:noFill/>
        </p:spPr>
        <p:txBody>
          <a:bodyPr>
            <a:spAutoFit/>
          </a:bodyPr>
          <a:lstStyle/>
          <a:p>
            <a:pPr eaLnBrk="1" hangingPunct="1">
              <a:defRPr/>
            </a:pPr>
            <a:r>
              <a:rPr lang="en-CA" sz="1100" dirty="0">
                <a:solidFill>
                  <a:schemeClr val="tx2">
                    <a:lumMod val="50000"/>
                  </a:schemeClr>
                </a:solidFill>
                <a:latin typeface="+mn-lt"/>
                <a:ea typeface="ヒラギノ角ゴ Pro W3" pitchFamily="127" charset="-128"/>
                <a:cs typeface="+mn-cs"/>
              </a:rPr>
              <a:t>Organize the successful annual </a:t>
            </a:r>
            <a:r>
              <a:rPr lang="en-CA" sz="1100" b="1" dirty="0">
                <a:solidFill>
                  <a:schemeClr val="tx2">
                    <a:lumMod val="50000"/>
                  </a:schemeClr>
                </a:solidFill>
                <a:latin typeface="+mn-lt"/>
                <a:ea typeface="ヒラギノ角ゴ Pro W3" pitchFamily="127" charset="-128"/>
                <a:cs typeface="+mn-cs"/>
              </a:rPr>
              <a:t>Escape Room Challenge </a:t>
            </a:r>
            <a:r>
              <a:rPr lang="en-CA" sz="1100" dirty="0">
                <a:solidFill>
                  <a:schemeClr val="tx2">
                    <a:lumMod val="50000"/>
                  </a:schemeClr>
                </a:solidFill>
                <a:latin typeface="+mn-lt"/>
                <a:ea typeface="ヒラギノ角ゴ Pro W3" pitchFamily="127" charset="-128"/>
                <a:cs typeface="+mn-cs"/>
              </a:rPr>
              <a:t>as part of GCWCC, raising over $10,000 in 2019! The organizers were honoured with the “Collaboration Award” from our Associate Deputy Minister. </a:t>
            </a:r>
          </a:p>
        </p:txBody>
      </p:sp>
      <p:pic>
        <p:nvPicPr>
          <p:cNvPr id="12" name="Picture 4" descr="image004"/>
          <p:cNvPicPr>
            <a:picLocks noChangeAspect="1" noChangeArrowheads="1"/>
          </p:cNvPicPr>
          <p:nvPr/>
        </p:nvPicPr>
        <p:blipFill>
          <a:blip r:embed="rId7">
            <a:extLst>
              <a:ext uri="{28A0092B-C50C-407E-A947-70E740481C1C}">
                <a14:useLocalDpi xmlns:a14="http://schemas.microsoft.com/office/drawing/2010/main" val="0"/>
              </a:ext>
            </a:extLst>
          </a:blip>
          <a:srcRect t="33279" b="8405"/>
          <a:stretch>
            <a:fillRect/>
          </a:stretch>
        </p:blipFill>
        <p:spPr bwMode="auto">
          <a:xfrm>
            <a:off x="4385422" y="3164954"/>
            <a:ext cx="237013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901702" y="3129077"/>
            <a:ext cx="2127998" cy="1446550"/>
          </a:xfrm>
          <a:prstGeom prst="rect">
            <a:avLst/>
          </a:prstGeom>
          <a:noFill/>
        </p:spPr>
        <p:txBody>
          <a:bodyPr wrap="square">
            <a:spAutoFit/>
          </a:bodyPr>
          <a:lstStyle/>
          <a:p>
            <a:pPr eaLnBrk="1" hangingPunct="1">
              <a:defRPr/>
            </a:pPr>
            <a:r>
              <a:rPr lang="en-CA" sz="1100" dirty="0">
                <a:solidFill>
                  <a:schemeClr val="tx2">
                    <a:lumMod val="50000"/>
                  </a:schemeClr>
                </a:solidFill>
                <a:latin typeface="+mn-lt"/>
                <a:ea typeface="ヒラギノ角ゴ Pro W3" pitchFamily="127" charset="-128"/>
                <a:cs typeface="+mn-cs"/>
              </a:rPr>
              <a:t>Hosted the 3</a:t>
            </a:r>
            <a:r>
              <a:rPr lang="en-CA" sz="1100" baseline="30000" dirty="0">
                <a:solidFill>
                  <a:schemeClr val="tx2">
                    <a:lumMod val="50000"/>
                  </a:schemeClr>
                </a:solidFill>
                <a:latin typeface="+mn-lt"/>
                <a:ea typeface="ヒラギノ角ゴ Pro W3" pitchFamily="127" charset="-128"/>
                <a:cs typeface="+mn-cs"/>
              </a:rPr>
              <a:t>rd</a:t>
            </a:r>
            <a:r>
              <a:rPr lang="en-CA" sz="1100" dirty="0">
                <a:solidFill>
                  <a:schemeClr val="tx2">
                    <a:lumMod val="50000"/>
                  </a:schemeClr>
                </a:solidFill>
                <a:latin typeface="+mn-lt"/>
                <a:ea typeface="ヒラギノ角ゴ Pro W3" pitchFamily="127" charset="-128"/>
                <a:cs typeface="+mn-cs"/>
              </a:rPr>
              <a:t> annual Career </a:t>
            </a:r>
            <a:r>
              <a:rPr lang="en-CA" sz="1100" dirty="0" err="1">
                <a:solidFill>
                  <a:schemeClr val="tx2">
                    <a:lumMod val="50000"/>
                  </a:schemeClr>
                </a:solidFill>
                <a:latin typeface="+mn-lt"/>
                <a:ea typeface="ヒラギノ角ゴ Pro W3" pitchFamily="127" charset="-128"/>
                <a:cs typeface="+mn-cs"/>
              </a:rPr>
              <a:t>Bootcamp</a:t>
            </a:r>
            <a:r>
              <a:rPr lang="en-CA" sz="1100" dirty="0">
                <a:solidFill>
                  <a:schemeClr val="tx2">
                    <a:lumMod val="50000"/>
                  </a:schemeClr>
                </a:solidFill>
                <a:latin typeface="+mn-lt"/>
                <a:ea typeface="ヒラギノ角ゴ Pro W3" pitchFamily="127" charset="-128"/>
                <a:cs typeface="+mn-cs"/>
              </a:rPr>
              <a:t> in Vancouver, B.C. with the theme of</a:t>
            </a:r>
            <a:r>
              <a:rPr lang="en-CA" sz="1100" b="1" dirty="0">
                <a:solidFill>
                  <a:schemeClr val="tx2">
                    <a:lumMod val="50000"/>
                  </a:schemeClr>
                </a:solidFill>
                <a:latin typeface="+mn-lt"/>
                <a:ea typeface="ヒラギノ角ゴ Pro W3" pitchFamily="127" charset="-128"/>
                <a:cs typeface="+mn-cs"/>
              </a:rPr>
              <a:t> “Being a Resilient Employee” </a:t>
            </a:r>
            <a:r>
              <a:rPr lang="en-CA" sz="1100" dirty="0">
                <a:solidFill>
                  <a:schemeClr val="tx2">
                    <a:lumMod val="50000"/>
                  </a:schemeClr>
                </a:solidFill>
                <a:latin typeface="+mn-lt"/>
                <a:ea typeface="ヒラギノ角ゴ Pro W3" pitchFamily="127" charset="-128"/>
                <a:cs typeface="+mn-cs"/>
              </a:rPr>
              <a:t>and the 4</a:t>
            </a:r>
            <a:r>
              <a:rPr lang="en-CA" sz="1100" baseline="30000" dirty="0">
                <a:solidFill>
                  <a:schemeClr val="tx2">
                    <a:lumMod val="50000"/>
                  </a:schemeClr>
                </a:solidFill>
                <a:latin typeface="+mn-lt"/>
                <a:ea typeface="ヒラギノ角ゴ Pro W3" pitchFamily="127" charset="-128"/>
                <a:cs typeface="+mn-cs"/>
              </a:rPr>
              <a:t>th</a:t>
            </a:r>
            <a:r>
              <a:rPr lang="en-CA" sz="1100" dirty="0">
                <a:solidFill>
                  <a:schemeClr val="tx2">
                    <a:lumMod val="50000"/>
                  </a:schemeClr>
                </a:solidFill>
                <a:latin typeface="+mn-lt"/>
                <a:ea typeface="ヒラギノ角ゴ Pro W3" pitchFamily="127" charset="-128"/>
                <a:cs typeface="+mn-cs"/>
              </a:rPr>
              <a:t> Career </a:t>
            </a:r>
            <a:r>
              <a:rPr lang="en-CA" sz="1100" dirty="0" err="1">
                <a:solidFill>
                  <a:schemeClr val="tx2">
                    <a:lumMod val="50000"/>
                  </a:schemeClr>
                </a:solidFill>
                <a:latin typeface="+mn-lt"/>
                <a:ea typeface="ヒラギノ角ゴ Pro W3" pitchFamily="127" charset="-128"/>
                <a:cs typeface="+mn-cs"/>
              </a:rPr>
              <a:t>Bootcamp</a:t>
            </a:r>
            <a:r>
              <a:rPr lang="en-CA" sz="1100" dirty="0">
                <a:solidFill>
                  <a:schemeClr val="tx2">
                    <a:lumMod val="50000"/>
                  </a:schemeClr>
                </a:solidFill>
                <a:latin typeface="+mn-lt"/>
                <a:ea typeface="ヒラギノ角ゴ Pro W3" pitchFamily="127" charset="-128"/>
                <a:cs typeface="+mn-cs"/>
              </a:rPr>
              <a:t> in Quebec. 2021was completely virtual and hosted over 8K learners!</a:t>
            </a:r>
          </a:p>
        </p:txBody>
      </p:sp>
      <p:sp>
        <p:nvSpPr>
          <p:cNvPr id="14" name="TextBox 13"/>
          <p:cNvSpPr txBox="1"/>
          <p:nvPr/>
        </p:nvSpPr>
        <p:spPr>
          <a:xfrm>
            <a:off x="6365407" y="1132679"/>
            <a:ext cx="1997075" cy="1784350"/>
          </a:xfrm>
          <a:prstGeom prst="rect">
            <a:avLst/>
          </a:prstGeom>
          <a:noFill/>
        </p:spPr>
        <p:txBody>
          <a:bodyPr>
            <a:spAutoFit/>
          </a:bodyPr>
          <a:lstStyle/>
          <a:p>
            <a:pPr algn="r" eaLnBrk="1" hangingPunct="1">
              <a:defRPr/>
            </a:pPr>
            <a:r>
              <a:rPr lang="fr-CA" sz="1100" dirty="0">
                <a:solidFill>
                  <a:schemeClr val="tx2">
                    <a:lumMod val="50000"/>
                  </a:schemeClr>
                </a:solidFill>
                <a:latin typeface="+mn-lt"/>
                <a:ea typeface="ヒラギノ角ゴ Pro W3" pitchFamily="127" charset="-128"/>
                <a:cs typeface="+mn-cs"/>
              </a:rPr>
              <a:t>Coordination de discussions de groupe régulières comme les séances de discussion ouverte des ministres et la discussion informelle durant la Journée nationale du respect sur le thème de la </a:t>
            </a:r>
            <a:r>
              <a:rPr lang="fr-CA" sz="1100" b="1" dirty="0">
                <a:solidFill>
                  <a:schemeClr val="tx2">
                    <a:lumMod val="50000"/>
                  </a:schemeClr>
                </a:solidFill>
                <a:latin typeface="+mn-lt"/>
                <a:ea typeface="ヒラギノ角ゴ Pro W3" pitchFamily="127" charset="-128"/>
                <a:cs typeface="+mn-cs"/>
              </a:rPr>
              <a:t>diversité et de l’inclusion.</a:t>
            </a:r>
            <a:endParaRPr lang="fr-CA" sz="1100" dirty="0">
              <a:solidFill>
                <a:schemeClr val="tx2">
                  <a:lumMod val="50000"/>
                </a:schemeClr>
              </a:solidFill>
              <a:latin typeface="+mn-lt"/>
              <a:ea typeface="ヒラギノ角ゴ Pro W3" pitchFamily="127" charset="-128"/>
              <a:cs typeface="+mn-cs"/>
            </a:endParaRPr>
          </a:p>
        </p:txBody>
      </p:sp>
      <p:sp>
        <p:nvSpPr>
          <p:cNvPr id="15" name="TextBox 14"/>
          <p:cNvSpPr txBox="1"/>
          <p:nvPr/>
        </p:nvSpPr>
        <p:spPr>
          <a:xfrm>
            <a:off x="2796055" y="3196982"/>
            <a:ext cx="1471613" cy="1446550"/>
          </a:xfrm>
          <a:prstGeom prst="rect">
            <a:avLst/>
          </a:prstGeom>
          <a:noFill/>
        </p:spPr>
        <p:txBody>
          <a:bodyPr wrap="square">
            <a:spAutoFit/>
          </a:bodyPr>
          <a:lstStyle/>
          <a:p>
            <a:pPr algn="r" eaLnBrk="1" hangingPunct="1">
              <a:defRPr/>
            </a:pPr>
            <a:r>
              <a:rPr lang="fr-CA" sz="1100" dirty="0">
                <a:solidFill>
                  <a:schemeClr val="tx2">
                    <a:lumMod val="50000"/>
                  </a:schemeClr>
                </a:solidFill>
                <a:latin typeface="+mn-lt"/>
                <a:ea typeface="ヒラギノ角ゴ Pro W3" pitchFamily="127" charset="-128"/>
                <a:cs typeface="+mn-cs"/>
              </a:rPr>
              <a:t>Lancement de </a:t>
            </a:r>
            <a:r>
              <a:rPr lang="fr-CA" sz="1100" b="1" dirty="0">
                <a:solidFill>
                  <a:schemeClr val="tx2">
                    <a:lumMod val="50000"/>
                  </a:schemeClr>
                </a:solidFill>
                <a:latin typeface="+mn-lt"/>
                <a:ea typeface="ヒラギノ角ゴ Pro W3" pitchFamily="127" charset="-128"/>
                <a:cs typeface="+mn-cs"/>
              </a:rPr>
              <a:t>l’initiative Espace positif </a:t>
            </a:r>
            <a:r>
              <a:rPr lang="fr-CA" sz="1100" dirty="0">
                <a:solidFill>
                  <a:schemeClr val="tx2">
                    <a:lumMod val="50000"/>
                  </a:schemeClr>
                </a:solidFill>
                <a:latin typeface="+mn-lt"/>
                <a:ea typeface="ヒラギノ角ゴ Pro W3" pitchFamily="127" charset="-128"/>
                <a:cs typeface="+mn-cs"/>
              </a:rPr>
              <a:t>dans le cadre de notre engagement à l’égard de la diversité et de l’inclusion</a:t>
            </a:r>
          </a:p>
        </p:txBody>
      </p:sp>
      <p:sp>
        <p:nvSpPr>
          <p:cNvPr id="16" name="TextBox 15"/>
          <p:cNvSpPr txBox="1"/>
          <p:nvPr/>
        </p:nvSpPr>
        <p:spPr>
          <a:xfrm>
            <a:off x="9540687" y="3164954"/>
            <a:ext cx="2163199" cy="1277273"/>
          </a:xfrm>
          <a:prstGeom prst="rect">
            <a:avLst/>
          </a:prstGeom>
          <a:noFill/>
        </p:spPr>
        <p:txBody>
          <a:bodyPr wrap="square">
            <a:spAutoFit/>
          </a:bodyPr>
          <a:lstStyle/>
          <a:p>
            <a:pPr algn="r">
              <a:defRPr/>
            </a:pPr>
            <a:r>
              <a:rPr lang="fr-CA" sz="1100" dirty="0">
                <a:solidFill>
                  <a:schemeClr val="tx2">
                    <a:lumMod val="50000"/>
                  </a:schemeClr>
                </a:solidFill>
                <a:latin typeface="+mn-lt"/>
                <a:ea typeface="ヒラギノ角ゴ Pro W3" pitchFamily="127" charset="-128"/>
                <a:cs typeface="+mn-cs"/>
              </a:rPr>
              <a:t>Accueil du 3</a:t>
            </a:r>
            <a:r>
              <a:rPr lang="fr-CA" sz="1100" baseline="30000" dirty="0">
                <a:solidFill>
                  <a:schemeClr val="tx2">
                    <a:lumMod val="50000"/>
                  </a:schemeClr>
                </a:solidFill>
                <a:latin typeface="+mn-lt"/>
                <a:ea typeface="ヒラギノ角ゴ Pro W3" pitchFamily="127" charset="-128"/>
                <a:cs typeface="+mn-cs"/>
              </a:rPr>
              <a:t>e</a:t>
            </a:r>
            <a:r>
              <a:rPr lang="fr-CA" sz="1100" dirty="0">
                <a:solidFill>
                  <a:schemeClr val="tx2">
                    <a:lumMod val="50000"/>
                  </a:schemeClr>
                </a:solidFill>
                <a:latin typeface="+mn-lt"/>
                <a:ea typeface="ヒラギノ角ゴ Pro W3" pitchFamily="127" charset="-128"/>
                <a:cs typeface="+mn-cs"/>
              </a:rPr>
              <a:t> Camp de carrière à Vancouver (C.-B.) sous le thème « </a:t>
            </a:r>
            <a:r>
              <a:rPr lang="fr-CA" sz="1100" b="1" dirty="0">
                <a:solidFill>
                  <a:schemeClr val="tx2">
                    <a:lumMod val="50000"/>
                  </a:schemeClr>
                </a:solidFill>
                <a:latin typeface="+mn-lt"/>
                <a:ea typeface="ヒラギノ角ゴ Pro W3" pitchFamily="127" charset="-128"/>
                <a:cs typeface="+mn-cs"/>
              </a:rPr>
              <a:t>Être un employé résilient </a:t>
            </a:r>
            <a:r>
              <a:rPr lang="fr-CA" sz="1100" dirty="0">
                <a:solidFill>
                  <a:schemeClr val="tx2">
                    <a:lumMod val="50000"/>
                  </a:schemeClr>
                </a:solidFill>
                <a:latin typeface="+mn-lt"/>
                <a:ea typeface="ヒラギノ角ゴ Pro W3" pitchFamily="127" charset="-128"/>
                <a:cs typeface="+mn-cs"/>
              </a:rPr>
              <a:t>». Le 4</a:t>
            </a:r>
            <a:r>
              <a:rPr lang="fr-CA" sz="1100" baseline="30000" dirty="0">
                <a:solidFill>
                  <a:schemeClr val="tx2">
                    <a:lumMod val="50000"/>
                  </a:schemeClr>
                </a:solidFill>
                <a:latin typeface="+mn-lt"/>
                <a:ea typeface="ヒラギノ角ゴ Pro W3" pitchFamily="127" charset="-128"/>
                <a:cs typeface="+mn-cs"/>
              </a:rPr>
              <a:t>e</a:t>
            </a:r>
            <a:r>
              <a:rPr lang="fr-CA" sz="1100" dirty="0">
                <a:solidFill>
                  <a:schemeClr val="tx2">
                    <a:lumMod val="50000"/>
                  </a:schemeClr>
                </a:solidFill>
                <a:latin typeface="+mn-lt"/>
                <a:ea typeface="ヒラギノ角ゴ Pro W3" pitchFamily="127" charset="-128"/>
                <a:cs typeface="+mn-cs"/>
              </a:rPr>
              <a:t> Camp de carrière au Québec en 2021 sera virtuel </a:t>
            </a:r>
            <a:r>
              <a:rPr lang="fr-FR" sz="1100" dirty="0">
                <a:solidFill>
                  <a:schemeClr val="tx2">
                    <a:lumMod val="50000"/>
                  </a:schemeClr>
                </a:solidFill>
                <a:ea typeface="ヒラギノ角ゴ Pro W3" pitchFamily="127" charset="-128"/>
              </a:rPr>
              <a:t>et a accueilli plus de 8K apprenants</a:t>
            </a:r>
            <a:r>
              <a:rPr lang="fr-CA" sz="1100" dirty="0">
                <a:solidFill>
                  <a:schemeClr val="tx2">
                    <a:lumMod val="50000"/>
                  </a:schemeClr>
                </a:solidFill>
                <a:latin typeface="+mn-lt"/>
                <a:ea typeface="ヒラギノ角ゴ Pro W3" pitchFamily="127" charset="-128"/>
                <a:cs typeface="+mn-cs"/>
              </a:rPr>
              <a:t>! </a:t>
            </a:r>
          </a:p>
        </p:txBody>
      </p:sp>
      <p:sp>
        <p:nvSpPr>
          <p:cNvPr id="17" name="TextBox 16"/>
          <p:cNvSpPr txBox="1"/>
          <p:nvPr/>
        </p:nvSpPr>
        <p:spPr>
          <a:xfrm>
            <a:off x="7005359" y="4857612"/>
            <a:ext cx="1998662" cy="1954212"/>
          </a:xfrm>
          <a:prstGeom prst="rect">
            <a:avLst/>
          </a:prstGeom>
          <a:noFill/>
        </p:spPr>
        <p:txBody>
          <a:bodyPr>
            <a:spAutoFit/>
          </a:bodyPr>
          <a:lstStyle/>
          <a:p>
            <a:pPr algn="r" eaLnBrk="1" hangingPunct="1">
              <a:defRPr/>
            </a:pPr>
            <a:r>
              <a:rPr lang="fr-CA" sz="1100" dirty="0">
                <a:solidFill>
                  <a:schemeClr val="tx2">
                    <a:lumMod val="50000"/>
                  </a:schemeClr>
                </a:solidFill>
                <a:latin typeface="+mn-lt"/>
                <a:ea typeface="ヒラギノ角ゴ Pro W3" pitchFamily="127" charset="-128"/>
                <a:cs typeface="+mn-cs"/>
              </a:rPr>
              <a:t>Organisation du très réussi </a:t>
            </a:r>
            <a:r>
              <a:rPr lang="fr-CA" sz="1100" b="1" dirty="0">
                <a:solidFill>
                  <a:schemeClr val="tx2">
                    <a:lumMod val="50000"/>
                  </a:schemeClr>
                </a:solidFill>
                <a:latin typeface="+mn-lt"/>
                <a:ea typeface="ヒラギノ角ゴ Pro W3" pitchFamily="127" charset="-128"/>
                <a:cs typeface="+mn-cs"/>
              </a:rPr>
              <a:t>défi annuel du jeu d’évasion </a:t>
            </a:r>
            <a:r>
              <a:rPr lang="fr-CA" sz="1100" dirty="0">
                <a:solidFill>
                  <a:schemeClr val="tx2">
                    <a:lumMod val="50000"/>
                  </a:schemeClr>
                </a:solidFill>
                <a:latin typeface="+mn-lt"/>
                <a:ea typeface="ヒラギノ角ゴ Pro W3" pitchFamily="127" charset="-128"/>
                <a:cs typeface="+mn-cs"/>
              </a:rPr>
              <a:t>dans le cadre de la CCMTGC, qui a permis d’amasser plus de 10 000 $ en 2019! </a:t>
            </a:r>
            <a:br>
              <a:rPr lang="fr-CA" sz="1100" dirty="0">
                <a:solidFill>
                  <a:schemeClr val="tx2">
                    <a:lumMod val="50000"/>
                  </a:schemeClr>
                </a:solidFill>
                <a:latin typeface="+mn-lt"/>
                <a:ea typeface="ヒラギノ角ゴ Pro W3" pitchFamily="127" charset="-128"/>
                <a:cs typeface="+mn-cs"/>
              </a:rPr>
            </a:br>
            <a:r>
              <a:rPr lang="fr-CA" sz="1100" dirty="0">
                <a:solidFill>
                  <a:schemeClr val="tx2">
                    <a:lumMod val="50000"/>
                  </a:schemeClr>
                </a:solidFill>
                <a:latin typeface="+mn-lt"/>
                <a:ea typeface="ヒラギノ角ゴ Pro W3" pitchFamily="127" charset="-128"/>
                <a:cs typeface="+mn-cs"/>
              </a:rPr>
              <a:t>Les organisateurs ont été récompensés par le « Prix collaboration » remis par notre sous-ministre délégué.</a:t>
            </a:r>
          </a:p>
        </p:txBody>
      </p:sp>
      <p:sp>
        <p:nvSpPr>
          <p:cNvPr id="19" name="Title 1"/>
          <p:cNvSpPr txBox="1">
            <a:spLocks/>
          </p:cNvSpPr>
          <p:nvPr/>
        </p:nvSpPr>
        <p:spPr>
          <a:xfrm>
            <a:off x="7187993" y="41089"/>
            <a:ext cx="5001281" cy="985566"/>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CA" altLang="en-US" b="1" dirty="0">
                <a:ea typeface="ヒラギノ角ゴ Pro W3"/>
              </a:rPr>
              <a:t>CE QUE NOUS FAISONS – En un coup d’œil </a:t>
            </a:r>
            <a:endParaRPr lang="en-CA" dirty="0"/>
          </a:p>
        </p:txBody>
      </p:sp>
    </p:spTree>
    <p:extLst>
      <p:ext uri="{BB962C8B-B14F-4D97-AF65-F5344CB8AC3E}">
        <p14:creationId xmlns:p14="http://schemas.microsoft.com/office/powerpoint/2010/main" val="403706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68615" y="0"/>
            <a:ext cx="342338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06687" y="0"/>
            <a:ext cx="8596668" cy="632012"/>
          </a:xfrm>
        </p:spPr>
        <p:txBody>
          <a:bodyPr>
            <a:normAutofit fontScale="90000"/>
          </a:bodyPr>
          <a:lstStyle/>
          <a:p>
            <a:r>
              <a:rPr lang="en-CA" b="1" dirty="0"/>
              <a:t>Government Games 2021</a:t>
            </a:r>
            <a:br>
              <a:rPr lang="en-CA" b="1" dirty="0"/>
            </a:br>
            <a:r>
              <a:rPr lang="en-CA" dirty="0"/>
              <a:t/>
            </a:r>
            <a:br>
              <a:rPr lang="en-CA" dirty="0"/>
            </a:br>
            <a:endParaRPr lang="en-CA" dirty="0"/>
          </a:p>
        </p:txBody>
      </p:sp>
      <p:sp>
        <p:nvSpPr>
          <p:cNvPr id="3" name="Content Placeholder 2"/>
          <p:cNvSpPr>
            <a:spLocks noGrp="1"/>
          </p:cNvSpPr>
          <p:nvPr>
            <p:ph idx="1"/>
          </p:nvPr>
        </p:nvSpPr>
        <p:spPr>
          <a:xfrm>
            <a:off x="341159" y="632012"/>
            <a:ext cx="5649506" cy="5123329"/>
          </a:xfrm>
        </p:spPr>
        <p:txBody>
          <a:bodyPr>
            <a:noAutofit/>
          </a:bodyPr>
          <a:lstStyle/>
          <a:p>
            <a:pPr>
              <a:defRPr/>
            </a:pPr>
            <a:r>
              <a:rPr lang="en-CA" sz="1500" dirty="0"/>
              <a:t>In February 2021 we co-led the first ever Government Games. The three challenge questions were articulated around the 3 pillars of Beyond 2020; Agile, Inclusive and Equipped. </a:t>
            </a:r>
          </a:p>
          <a:p>
            <a:pPr>
              <a:defRPr/>
            </a:pPr>
            <a:r>
              <a:rPr lang="en-CA" sz="1500" dirty="0"/>
              <a:t>4 departments participated in the Government Games.</a:t>
            </a:r>
          </a:p>
          <a:p>
            <a:pPr>
              <a:defRPr/>
            </a:pPr>
            <a:r>
              <a:rPr lang="en-CA" sz="1500" dirty="0"/>
              <a:t>The overall satisfaction of all participants and judges was very high. Participants felt like this provided them with an opportunity to learn, to challenge themselves and to get involved with their department. </a:t>
            </a:r>
            <a:endParaRPr lang="en-CA" sz="1500" dirty="0">
              <a:ea typeface="+mn-lt"/>
              <a:cs typeface="+mn-lt"/>
            </a:endParaRPr>
          </a:p>
          <a:p>
            <a:pPr>
              <a:defRPr/>
            </a:pPr>
            <a:r>
              <a:rPr lang="en-CA" sz="1500" b="1" dirty="0">
                <a:ea typeface="+mn-lt"/>
                <a:cs typeface="+mn-lt"/>
              </a:rPr>
              <a:t>Results of the 2021 Government Games</a:t>
            </a:r>
          </a:p>
          <a:p>
            <a:pPr lvl="1">
              <a:defRPr/>
            </a:pPr>
            <a:r>
              <a:rPr lang="en-CA" sz="1500" dirty="0">
                <a:ea typeface="+mn-lt"/>
                <a:cs typeface="+mn-lt"/>
              </a:rPr>
              <a:t>Agile challenge: CBSA won </a:t>
            </a:r>
          </a:p>
          <a:p>
            <a:pPr lvl="1">
              <a:spcBef>
                <a:spcPts val="0"/>
              </a:spcBef>
              <a:defRPr/>
            </a:pPr>
            <a:r>
              <a:rPr lang="en-CA" sz="1500" dirty="0">
                <a:ea typeface="+mn-lt"/>
                <a:cs typeface="+mn-lt"/>
              </a:rPr>
              <a:t>Inclusive challenge: AAFC won</a:t>
            </a:r>
          </a:p>
          <a:p>
            <a:pPr lvl="1">
              <a:spcBef>
                <a:spcPts val="0"/>
              </a:spcBef>
              <a:defRPr/>
            </a:pPr>
            <a:r>
              <a:rPr lang="en-CA" sz="1500" dirty="0">
                <a:ea typeface="+mn-lt"/>
                <a:cs typeface="+mn-lt"/>
              </a:rPr>
              <a:t>Equipped challenge: DFO won</a:t>
            </a:r>
          </a:p>
          <a:p>
            <a:pPr lvl="1">
              <a:spcBef>
                <a:spcPts val="0"/>
              </a:spcBef>
              <a:spcAft>
                <a:spcPts val="1200"/>
              </a:spcAft>
              <a:defRPr/>
            </a:pPr>
            <a:r>
              <a:rPr lang="en-CA" sz="1500" dirty="0">
                <a:ea typeface="+mn-lt"/>
                <a:cs typeface="+mn-lt"/>
              </a:rPr>
              <a:t>The overall winning delegation was CBSA. </a:t>
            </a:r>
          </a:p>
          <a:p>
            <a:pPr>
              <a:spcBef>
                <a:spcPts val="0"/>
              </a:spcBef>
              <a:defRPr/>
            </a:pPr>
            <a:r>
              <a:rPr lang="en-CA" sz="1500" dirty="0">
                <a:cs typeface="+mn-lt"/>
              </a:rPr>
              <a:t>DFO will be leading this years Games (approx. April 2021). We are excited to take on this opportunity to signify that DFO is at the forefront of many networks and has an active role in supporting the advancement and improvement of the PS in general.</a:t>
            </a:r>
          </a:p>
        </p:txBody>
      </p:sp>
      <p:sp>
        <p:nvSpPr>
          <p:cNvPr id="4" name="Content Placeholder 2"/>
          <p:cNvSpPr txBox="1">
            <a:spLocks/>
          </p:cNvSpPr>
          <p:nvPr/>
        </p:nvSpPr>
        <p:spPr>
          <a:xfrm>
            <a:off x="6353735" y="607455"/>
            <a:ext cx="5573806" cy="50739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fr-CA" sz="1500" dirty="0"/>
              <a:t>En février 2021, nous avons dirigé conjointement les tout premiers Jeux du gouvernement. Les trois questions défi portaient sur les trois piliers de Au-delà de 2020 : une fonction publique agile, inclusive et outillée.</a:t>
            </a:r>
          </a:p>
          <a:p>
            <a:pPr>
              <a:defRPr/>
            </a:pPr>
            <a:r>
              <a:rPr lang="fr-CA" sz="1500" dirty="0"/>
              <a:t>4 ministères ont participé aux Jeux.</a:t>
            </a:r>
          </a:p>
          <a:p>
            <a:pPr>
              <a:defRPr/>
            </a:pPr>
            <a:r>
              <a:rPr lang="fr-CA" sz="1500" dirty="0"/>
              <a:t>La satisfaction globale de tous les participants et juges était très élevée. Les participants ont estimé que les Jeux leur ont permis d’apprendre, de relever des défis et de s’impliquer auprès de leur ministère.</a:t>
            </a:r>
            <a:endParaRPr lang="fr-CA" sz="1500" dirty="0">
              <a:ea typeface="+mn-lt"/>
              <a:cs typeface="+mn-lt"/>
            </a:endParaRPr>
          </a:p>
          <a:p>
            <a:pPr>
              <a:defRPr/>
            </a:pPr>
            <a:r>
              <a:rPr lang="fr-CA" sz="1500" b="1" dirty="0">
                <a:ea typeface="+mn-lt"/>
                <a:cs typeface="+mn-lt"/>
              </a:rPr>
              <a:t>Résultats des jeux du gouvernement de 2021</a:t>
            </a:r>
            <a:endParaRPr lang="fr-CA" sz="1500" dirty="0">
              <a:ea typeface="+mn-lt"/>
              <a:cs typeface="+mn-lt"/>
            </a:endParaRPr>
          </a:p>
          <a:p>
            <a:pPr lvl="1">
              <a:defRPr/>
            </a:pPr>
            <a:r>
              <a:rPr lang="fr-CA" sz="1500" dirty="0">
                <a:ea typeface="+mn-lt"/>
                <a:cs typeface="+mn-lt"/>
              </a:rPr>
              <a:t>Défi agile : l’ASFC a gagné</a:t>
            </a:r>
          </a:p>
          <a:p>
            <a:pPr lvl="1">
              <a:spcBef>
                <a:spcPts val="0"/>
              </a:spcBef>
              <a:defRPr/>
            </a:pPr>
            <a:r>
              <a:rPr lang="fr-CA" sz="1500" dirty="0">
                <a:ea typeface="+mn-lt"/>
                <a:cs typeface="+mn-lt"/>
              </a:rPr>
              <a:t>Défi inclusif : l’AAC a gagné</a:t>
            </a:r>
          </a:p>
          <a:p>
            <a:pPr lvl="1">
              <a:spcBef>
                <a:spcPts val="0"/>
              </a:spcBef>
              <a:defRPr/>
            </a:pPr>
            <a:r>
              <a:rPr lang="fr-CA" sz="1500" dirty="0">
                <a:ea typeface="+mn-lt"/>
                <a:cs typeface="+mn-lt"/>
              </a:rPr>
              <a:t>Défi outillé : le MPO a gagné</a:t>
            </a:r>
          </a:p>
          <a:p>
            <a:pPr lvl="1">
              <a:spcBef>
                <a:spcPts val="0"/>
              </a:spcBef>
              <a:spcAft>
                <a:spcPts val="1200"/>
              </a:spcAft>
              <a:defRPr/>
            </a:pPr>
            <a:r>
              <a:rPr lang="fr-CA" sz="1500" dirty="0">
                <a:ea typeface="+mn-lt"/>
                <a:cs typeface="+mn-lt"/>
              </a:rPr>
              <a:t>La délégation gagnante était l’ASFC.</a:t>
            </a:r>
          </a:p>
          <a:p>
            <a:pPr>
              <a:spcBef>
                <a:spcPts val="0"/>
              </a:spcBef>
              <a:defRPr/>
            </a:pPr>
            <a:r>
              <a:rPr lang="fr-CA" sz="1500" dirty="0">
                <a:cs typeface="+mn-lt"/>
              </a:rPr>
              <a:t>Le MPO dirigera les Jeux cette année (vers avril 2021). Nous sommes heureux de profiter de cette occasion pour indiquer que le MPO est à l’avant-garde d’un bon nombre de réseaux et appuie activement l’avancement et l’amélioration de l’initiative Espace positif en général.</a:t>
            </a:r>
            <a:endParaRPr lang="fr-CA" sz="1500" dirty="0">
              <a:ea typeface="+mn-lt"/>
              <a:cs typeface="+mn-lt"/>
            </a:endParaRPr>
          </a:p>
        </p:txBody>
      </p:sp>
      <p:sp>
        <p:nvSpPr>
          <p:cNvPr id="7" name="Title 1"/>
          <p:cNvSpPr txBox="1">
            <a:spLocks/>
          </p:cNvSpPr>
          <p:nvPr/>
        </p:nvSpPr>
        <p:spPr>
          <a:xfrm>
            <a:off x="6353735" y="0"/>
            <a:ext cx="5838265" cy="63201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b="1" dirty="0" err="1"/>
              <a:t>Jeux</a:t>
            </a:r>
            <a:r>
              <a:rPr lang="en-CA" sz="3200" b="1" dirty="0"/>
              <a:t> du </a:t>
            </a:r>
            <a:r>
              <a:rPr lang="en-CA" sz="3200" b="1" dirty="0" err="1"/>
              <a:t>gouvernement</a:t>
            </a:r>
            <a:r>
              <a:rPr lang="en-CA" sz="3200" b="1" dirty="0"/>
              <a:t> 2021</a:t>
            </a:r>
            <a:br>
              <a:rPr lang="en-CA" sz="3200" b="1" dirty="0"/>
            </a:br>
            <a:r>
              <a:rPr lang="en-CA" sz="3200" dirty="0"/>
              <a:t/>
            </a:r>
            <a:br>
              <a:rPr lang="en-CA" sz="3200" dirty="0"/>
            </a:br>
            <a:endParaRPr lang="en-CA" sz="3200" dirty="0"/>
          </a:p>
        </p:txBody>
      </p:sp>
      <p:pic>
        <p:nvPicPr>
          <p:cNvPr id="2050" name="Picture 2" descr="cid:image002.jpg@01D74BDB.1E5A89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663" y="5743015"/>
            <a:ext cx="72707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79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40417" y="0"/>
            <a:ext cx="525158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12192000" cy="652182"/>
          </a:xfrm>
        </p:spPr>
        <p:txBody>
          <a:bodyPr>
            <a:normAutofit/>
          </a:bodyPr>
          <a:lstStyle/>
          <a:p>
            <a:pPr algn="ctr"/>
            <a:r>
              <a:rPr lang="en-CA" altLang="en-US" b="1" dirty="0">
                <a:ea typeface="ヒラギノ角ゴ Pro W3"/>
              </a:rPr>
              <a:t>WHAT’S NEXT?/ </a:t>
            </a:r>
            <a:r>
              <a:rPr lang="fr-CA" altLang="en-US" b="1" dirty="0">
                <a:ea typeface="ヒラギノ角ゴ Pro W3"/>
              </a:rPr>
              <a:t>PROCHAINES ÉTAPES </a:t>
            </a:r>
            <a:endParaRPr lang="en-CA" dirty="0"/>
          </a:p>
        </p:txBody>
      </p:sp>
      <p:sp>
        <p:nvSpPr>
          <p:cNvPr id="17" name="Freeform 31"/>
          <p:cNvSpPr>
            <a:spLocks noEditPoints="1"/>
          </p:cNvSpPr>
          <p:nvPr/>
        </p:nvSpPr>
        <p:spPr bwMode="auto">
          <a:xfrm>
            <a:off x="5086594" y="1397717"/>
            <a:ext cx="487035" cy="836609"/>
          </a:xfrm>
          <a:custGeom>
            <a:avLst/>
            <a:gdLst>
              <a:gd name="T0" fmla="*/ 2147483646 w 363"/>
              <a:gd name="T1" fmla="*/ 2147483646 h 625"/>
              <a:gd name="T2" fmla="*/ 2147483646 w 363"/>
              <a:gd name="T3" fmla="*/ 2147483646 h 625"/>
              <a:gd name="T4" fmla="*/ 2147483646 w 363"/>
              <a:gd name="T5" fmla="*/ 2147483646 h 625"/>
              <a:gd name="T6" fmla="*/ 2147483646 w 363"/>
              <a:gd name="T7" fmla="*/ 2147483646 h 625"/>
              <a:gd name="T8" fmla="*/ 2147483646 w 363"/>
              <a:gd name="T9" fmla="*/ 2147483646 h 625"/>
              <a:gd name="T10" fmla="*/ 2147483646 w 363"/>
              <a:gd name="T11" fmla="*/ 2147483646 h 625"/>
              <a:gd name="T12" fmla="*/ 2147483646 w 363"/>
              <a:gd name="T13" fmla="*/ 2147483646 h 625"/>
              <a:gd name="T14" fmla="*/ 2147483646 w 363"/>
              <a:gd name="T15" fmla="*/ 2147483646 h 625"/>
              <a:gd name="T16" fmla="*/ 2147483646 w 363"/>
              <a:gd name="T17" fmla="*/ 2147483646 h 625"/>
              <a:gd name="T18" fmla="*/ 2147483646 w 363"/>
              <a:gd name="T19" fmla="*/ 2147483646 h 625"/>
              <a:gd name="T20" fmla="*/ 2147483646 w 363"/>
              <a:gd name="T21" fmla="*/ 2147483646 h 625"/>
              <a:gd name="T22" fmla="*/ 2147483646 w 363"/>
              <a:gd name="T23" fmla="*/ 2147483646 h 625"/>
              <a:gd name="T24" fmla="*/ 2147483646 w 363"/>
              <a:gd name="T25" fmla="*/ 2147483646 h 625"/>
              <a:gd name="T26" fmla="*/ 2147483646 w 363"/>
              <a:gd name="T27" fmla="*/ 2147483646 h 625"/>
              <a:gd name="T28" fmla="*/ 2147483646 w 363"/>
              <a:gd name="T29" fmla="*/ 2147483646 h 625"/>
              <a:gd name="T30" fmla="*/ 2147483646 w 363"/>
              <a:gd name="T31" fmla="*/ 2147483646 h 625"/>
              <a:gd name="T32" fmla="*/ 2147483646 w 363"/>
              <a:gd name="T33" fmla="*/ 2147483646 h 625"/>
              <a:gd name="T34" fmla="*/ 2147483646 w 363"/>
              <a:gd name="T35" fmla="*/ 0 h 625"/>
              <a:gd name="T36" fmla="*/ 2147483646 w 363"/>
              <a:gd name="T37" fmla="*/ 0 h 625"/>
              <a:gd name="T38" fmla="*/ 0 w 363"/>
              <a:gd name="T39" fmla="*/ 2147483646 h 625"/>
              <a:gd name="T40" fmla="*/ 0 w 363"/>
              <a:gd name="T41" fmla="*/ 2147483646 h 625"/>
              <a:gd name="T42" fmla="*/ 2147483646 w 363"/>
              <a:gd name="T43" fmla="*/ 2147483646 h 625"/>
              <a:gd name="T44" fmla="*/ 2147483646 w 363"/>
              <a:gd name="T45" fmla="*/ 2147483646 h 625"/>
              <a:gd name="T46" fmla="*/ 2147483646 w 363"/>
              <a:gd name="T47" fmla="*/ 2147483646 h 625"/>
              <a:gd name="T48" fmla="*/ 2147483646 w 363"/>
              <a:gd name="T49" fmla="*/ 2147483646 h 625"/>
              <a:gd name="T50" fmla="*/ 2147483646 w 363"/>
              <a:gd name="T51" fmla="*/ 0 h 6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3" h="625">
                <a:moveTo>
                  <a:pt x="182" y="604"/>
                </a:moveTo>
                <a:cubicBezTo>
                  <a:pt x="170" y="604"/>
                  <a:pt x="161" y="594"/>
                  <a:pt x="161" y="583"/>
                </a:cubicBezTo>
                <a:cubicBezTo>
                  <a:pt x="161" y="571"/>
                  <a:pt x="170" y="561"/>
                  <a:pt x="182" y="561"/>
                </a:cubicBezTo>
                <a:cubicBezTo>
                  <a:pt x="193" y="561"/>
                  <a:pt x="203" y="571"/>
                  <a:pt x="203" y="583"/>
                </a:cubicBezTo>
                <a:cubicBezTo>
                  <a:pt x="203" y="594"/>
                  <a:pt x="193" y="604"/>
                  <a:pt x="182" y="604"/>
                </a:cubicBezTo>
                <a:moveTo>
                  <a:pt x="30" y="547"/>
                </a:moveTo>
                <a:cubicBezTo>
                  <a:pt x="30" y="67"/>
                  <a:pt x="30" y="67"/>
                  <a:pt x="30" y="67"/>
                </a:cubicBezTo>
                <a:cubicBezTo>
                  <a:pt x="334" y="67"/>
                  <a:pt x="334" y="67"/>
                  <a:pt x="334" y="67"/>
                </a:cubicBezTo>
                <a:cubicBezTo>
                  <a:pt x="334" y="547"/>
                  <a:pt x="334" y="547"/>
                  <a:pt x="334" y="547"/>
                </a:cubicBezTo>
                <a:cubicBezTo>
                  <a:pt x="30" y="547"/>
                  <a:pt x="30" y="547"/>
                  <a:pt x="30" y="547"/>
                </a:cubicBezTo>
                <a:moveTo>
                  <a:pt x="137" y="41"/>
                </a:moveTo>
                <a:cubicBezTo>
                  <a:pt x="134" y="41"/>
                  <a:pt x="132" y="38"/>
                  <a:pt x="132" y="36"/>
                </a:cubicBezTo>
                <a:cubicBezTo>
                  <a:pt x="132" y="33"/>
                  <a:pt x="134" y="31"/>
                  <a:pt x="137" y="31"/>
                </a:cubicBezTo>
                <a:cubicBezTo>
                  <a:pt x="226" y="31"/>
                  <a:pt x="226" y="31"/>
                  <a:pt x="226" y="31"/>
                </a:cubicBezTo>
                <a:cubicBezTo>
                  <a:pt x="229" y="31"/>
                  <a:pt x="231" y="33"/>
                  <a:pt x="231" y="36"/>
                </a:cubicBezTo>
                <a:cubicBezTo>
                  <a:pt x="231" y="38"/>
                  <a:pt x="229" y="41"/>
                  <a:pt x="226" y="41"/>
                </a:cubicBezTo>
                <a:cubicBezTo>
                  <a:pt x="137" y="41"/>
                  <a:pt x="137" y="41"/>
                  <a:pt x="137" y="41"/>
                </a:cubicBezTo>
                <a:moveTo>
                  <a:pt x="321" y="0"/>
                </a:moveTo>
                <a:cubicBezTo>
                  <a:pt x="43" y="0"/>
                  <a:pt x="43" y="0"/>
                  <a:pt x="43" y="0"/>
                </a:cubicBezTo>
                <a:cubicBezTo>
                  <a:pt x="19" y="0"/>
                  <a:pt x="0" y="19"/>
                  <a:pt x="0" y="42"/>
                </a:cubicBezTo>
                <a:cubicBezTo>
                  <a:pt x="0" y="583"/>
                  <a:pt x="0" y="583"/>
                  <a:pt x="0" y="583"/>
                </a:cubicBezTo>
                <a:cubicBezTo>
                  <a:pt x="0" y="606"/>
                  <a:pt x="19" y="625"/>
                  <a:pt x="43" y="625"/>
                </a:cubicBezTo>
                <a:cubicBezTo>
                  <a:pt x="321" y="625"/>
                  <a:pt x="321" y="625"/>
                  <a:pt x="321" y="625"/>
                </a:cubicBezTo>
                <a:cubicBezTo>
                  <a:pt x="344" y="625"/>
                  <a:pt x="363" y="606"/>
                  <a:pt x="363" y="583"/>
                </a:cubicBezTo>
                <a:cubicBezTo>
                  <a:pt x="363" y="42"/>
                  <a:pt x="363" y="42"/>
                  <a:pt x="363" y="42"/>
                </a:cubicBezTo>
                <a:cubicBezTo>
                  <a:pt x="363" y="19"/>
                  <a:pt x="344" y="0"/>
                  <a:pt x="321"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AutoShape 16"/>
          <p:cNvSpPr>
            <a:spLocks noChangeAspect="1" noChangeArrowheads="1" noTextEdit="1"/>
          </p:cNvSpPr>
          <p:nvPr/>
        </p:nvSpPr>
        <p:spPr bwMode="auto">
          <a:xfrm>
            <a:off x="1033298" y="1477736"/>
            <a:ext cx="593185" cy="6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7" name="Rectangle 6"/>
          <p:cNvSpPr/>
          <p:nvPr>
            <p:custDataLst>
              <p:tags r:id="rId1"/>
            </p:custDataLst>
          </p:nvPr>
        </p:nvSpPr>
        <p:spPr bwMode="auto">
          <a:xfrm>
            <a:off x="5926479" y="811678"/>
            <a:ext cx="2917852" cy="5078133"/>
          </a:xfrm>
          <a:prstGeom prst="rect">
            <a:avLst/>
          </a:prstGeom>
          <a:noFill/>
          <a:ln w="19050">
            <a:solidFill>
              <a:srgbClr val="2B90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8" name="Rectangle 7"/>
          <p:cNvSpPr/>
          <p:nvPr>
            <p:custDataLst>
              <p:tags r:id="rId2"/>
            </p:custDataLst>
          </p:nvPr>
        </p:nvSpPr>
        <p:spPr bwMode="auto">
          <a:xfrm>
            <a:off x="3166162" y="811678"/>
            <a:ext cx="2533634" cy="507813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9" name="Rectangle 8"/>
          <p:cNvSpPr/>
          <p:nvPr>
            <p:custDataLst>
              <p:tags r:id="rId3"/>
            </p:custDataLst>
          </p:nvPr>
        </p:nvSpPr>
        <p:spPr bwMode="auto">
          <a:xfrm>
            <a:off x="9064670" y="811679"/>
            <a:ext cx="2928663" cy="5078133"/>
          </a:xfrm>
          <a:prstGeom prst="rect">
            <a:avLst/>
          </a:prstGeom>
          <a:noFill/>
          <a:ln w="19050">
            <a:solidFill>
              <a:srgbClr val="DD7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0" name="Rectangle 9"/>
          <p:cNvSpPr/>
          <p:nvPr>
            <p:custDataLst>
              <p:tags r:id="rId4"/>
            </p:custDataLst>
          </p:nvPr>
        </p:nvSpPr>
        <p:spPr bwMode="auto">
          <a:xfrm>
            <a:off x="372316" y="811679"/>
            <a:ext cx="2538972" cy="5078133"/>
          </a:xfrm>
          <a:prstGeom prst="rect">
            <a:avLst/>
          </a:prstGeom>
          <a:noFill/>
          <a:ln w="19050">
            <a:solidFill>
              <a:srgbClr val="052B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1" name="Oval 10"/>
          <p:cNvSpPr/>
          <p:nvPr>
            <p:custDataLst>
              <p:tags r:id="rId5"/>
            </p:custDataLst>
          </p:nvPr>
        </p:nvSpPr>
        <p:spPr bwMode="auto">
          <a:xfrm>
            <a:off x="952784" y="914020"/>
            <a:ext cx="1118063" cy="1087970"/>
          </a:xfrm>
          <a:prstGeom prst="ellipse">
            <a:avLst/>
          </a:prstGeom>
          <a:solidFill>
            <a:srgbClr val="05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2" name="Oval 11"/>
          <p:cNvSpPr/>
          <p:nvPr>
            <p:custDataLst>
              <p:tags r:id="rId6"/>
            </p:custDataLst>
          </p:nvPr>
        </p:nvSpPr>
        <p:spPr bwMode="auto">
          <a:xfrm>
            <a:off x="9940477" y="915766"/>
            <a:ext cx="1166793" cy="1087970"/>
          </a:xfrm>
          <a:prstGeom prst="ellipse">
            <a:avLst/>
          </a:prstGeom>
          <a:solidFill>
            <a:srgbClr val="DD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3" name="Content Placeholder 2"/>
          <p:cNvSpPr txBox="1">
            <a:spLocks/>
          </p:cNvSpPr>
          <p:nvPr/>
        </p:nvSpPr>
        <p:spPr bwMode="auto">
          <a:xfrm>
            <a:off x="377256" y="2239099"/>
            <a:ext cx="2278537" cy="3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400" b="1" dirty="0">
                <a:solidFill>
                  <a:schemeClr val="tx1"/>
                </a:solidFill>
              </a:rPr>
              <a:t>Lunch and Learn Series</a:t>
            </a:r>
          </a:p>
        </p:txBody>
      </p:sp>
      <p:sp>
        <p:nvSpPr>
          <p:cNvPr id="14" name="Content Placeholder 2"/>
          <p:cNvSpPr txBox="1">
            <a:spLocks/>
          </p:cNvSpPr>
          <p:nvPr/>
        </p:nvSpPr>
        <p:spPr bwMode="auto">
          <a:xfrm>
            <a:off x="3166163" y="2214055"/>
            <a:ext cx="2559712" cy="24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400" b="1" dirty="0">
                <a:solidFill>
                  <a:schemeClr val="tx1"/>
                </a:solidFill>
              </a:rPr>
              <a:t>Top Employer Awards</a:t>
            </a:r>
          </a:p>
        </p:txBody>
      </p:sp>
      <p:sp>
        <p:nvSpPr>
          <p:cNvPr id="15" name="Content Placeholder 2"/>
          <p:cNvSpPr txBox="1">
            <a:spLocks/>
          </p:cNvSpPr>
          <p:nvPr/>
        </p:nvSpPr>
        <p:spPr bwMode="auto">
          <a:xfrm>
            <a:off x="5926806" y="2200555"/>
            <a:ext cx="2891119" cy="3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400" b="1" dirty="0">
                <a:solidFill>
                  <a:schemeClr val="tx1"/>
                </a:solidFill>
              </a:rPr>
              <a:t>Executive Team Work </a:t>
            </a:r>
          </a:p>
          <a:p>
            <a:pPr algn="ctr" defTabSz="914400" eaLnBrk="1" hangingPunct="1">
              <a:spcBef>
                <a:spcPct val="0"/>
              </a:spcBef>
              <a:buClrTx/>
              <a:buFontTx/>
              <a:buNone/>
            </a:pPr>
            <a:r>
              <a:rPr lang="en-US" altLang="en-US" sz="1400" b="1" dirty="0">
                <a:solidFill>
                  <a:schemeClr val="tx1"/>
                </a:solidFill>
              </a:rPr>
              <a:t>Planning</a:t>
            </a:r>
          </a:p>
        </p:txBody>
      </p:sp>
      <p:sp>
        <p:nvSpPr>
          <p:cNvPr id="16" name="Content Placeholder 2"/>
          <p:cNvSpPr txBox="1">
            <a:spLocks/>
          </p:cNvSpPr>
          <p:nvPr/>
        </p:nvSpPr>
        <p:spPr bwMode="auto">
          <a:xfrm>
            <a:off x="9055793" y="2200865"/>
            <a:ext cx="2937540" cy="3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400" b="1" dirty="0">
                <a:solidFill>
                  <a:schemeClr val="tx1"/>
                </a:solidFill>
              </a:rPr>
              <a:t>The Government Games 2021</a:t>
            </a:r>
          </a:p>
        </p:txBody>
      </p:sp>
      <p:sp>
        <p:nvSpPr>
          <p:cNvPr id="19" name="Content Placeholder 2"/>
          <p:cNvSpPr txBox="1">
            <a:spLocks/>
          </p:cNvSpPr>
          <p:nvPr/>
        </p:nvSpPr>
        <p:spPr bwMode="auto">
          <a:xfrm>
            <a:off x="358028" y="2643200"/>
            <a:ext cx="2492748" cy="111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200" dirty="0">
                <a:solidFill>
                  <a:schemeClr val="tx1"/>
                </a:solidFill>
              </a:rPr>
              <a:t>Monthly Lunch and Learn on a variety of topics</a:t>
            </a:r>
          </a:p>
          <a:p>
            <a:pPr algn="ctr" defTabSz="914400" eaLnBrk="1" hangingPunct="1">
              <a:spcBef>
                <a:spcPct val="0"/>
              </a:spcBef>
              <a:buClrTx/>
              <a:buFontTx/>
              <a:buNone/>
            </a:pPr>
            <a:r>
              <a:rPr lang="en-US" altLang="en-US" sz="1200" dirty="0">
                <a:solidFill>
                  <a:schemeClr val="tx1"/>
                </a:solidFill>
              </a:rPr>
              <a:t>i.e. HR Session:</a:t>
            </a:r>
          </a:p>
          <a:p>
            <a:pPr algn="ctr" defTabSz="914400" eaLnBrk="1" hangingPunct="1">
              <a:spcBef>
                <a:spcPct val="0"/>
              </a:spcBef>
              <a:buClrTx/>
              <a:buFontTx/>
              <a:buNone/>
            </a:pPr>
            <a:r>
              <a:rPr lang="en-US" altLang="en-US" sz="1200" dirty="0">
                <a:solidFill>
                  <a:schemeClr val="tx1"/>
                </a:solidFill>
              </a:rPr>
              <a:t>Tips and Tricks from the experts on getting into Government of Canada Job Pools!</a:t>
            </a:r>
            <a:br>
              <a:rPr lang="en-US" altLang="en-US" sz="1200" dirty="0">
                <a:solidFill>
                  <a:schemeClr val="tx1"/>
                </a:solidFill>
              </a:rPr>
            </a:br>
            <a:endParaRPr lang="en-US" altLang="en-US" sz="1200" dirty="0">
              <a:solidFill>
                <a:schemeClr val="tx1"/>
              </a:solidFill>
            </a:endParaRPr>
          </a:p>
        </p:txBody>
      </p:sp>
      <p:sp>
        <p:nvSpPr>
          <p:cNvPr id="20" name="Content Placeholder 2"/>
          <p:cNvSpPr txBox="1">
            <a:spLocks/>
          </p:cNvSpPr>
          <p:nvPr/>
        </p:nvSpPr>
        <p:spPr bwMode="auto">
          <a:xfrm>
            <a:off x="3256931" y="2640353"/>
            <a:ext cx="2317806" cy="126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200" dirty="0">
                <a:solidFill>
                  <a:schemeClr val="tx1"/>
                </a:solidFill>
              </a:rPr>
              <a:t>For the 5</a:t>
            </a:r>
            <a:r>
              <a:rPr lang="en-US" altLang="en-US" sz="1200" baseline="30000" dirty="0">
                <a:solidFill>
                  <a:schemeClr val="tx1"/>
                </a:solidFill>
              </a:rPr>
              <a:t>th</a:t>
            </a:r>
            <a:r>
              <a:rPr lang="en-US" altLang="en-US" sz="1200" dirty="0">
                <a:solidFill>
                  <a:schemeClr val="tx1"/>
                </a:solidFill>
              </a:rPr>
              <a:t> consecutive year, DFO-Coast Guard has been </a:t>
            </a:r>
            <a:r>
              <a:rPr lang="en-US" altLang="en-US" sz="1200" dirty="0" err="1">
                <a:solidFill>
                  <a:schemeClr val="tx1"/>
                </a:solidFill>
              </a:rPr>
              <a:t>honoured</a:t>
            </a:r>
            <a:r>
              <a:rPr lang="en-US" altLang="en-US" sz="1200" dirty="0">
                <a:solidFill>
                  <a:schemeClr val="tx1"/>
                </a:solidFill>
              </a:rPr>
              <a:t> as one of the </a:t>
            </a:r>
            <a:r>
              <a:rPr lang="en-US" altLang="en-US" sz="1200" b="1" dirty="0">
                <a:solidFill>
                  <a:schemeClr val="tx1"/>
                </a:solidFill>
              </a:rPr>
              <a:t>Canada’s Top Employers for Young People </a:t>
            </a:r>
            <a:r>
              <a:rPr lang="en-US" altLang="en-US" sz="1200" dirty="0">
                <a:solidFill>
                  <a:schemeClr val="tx1"/>
                </a:solidFill>
              </a:rPr>
              <a:t>and for the </a:t>
            </a:r>
            <a:r>
              <a:rPr lang="en-US" altLang="en-US" sz="1200" b="1" dirty="0">
                <a:solidFill>
                  <a:schemeClr val="tx1"/>
                </a:solidFill>
              </a:rPr>
              <a:t>National Capital Region </a:t>
            </a:r>
            <a:r>
              <a:rPr lang="en-US" altLang="en-US" sz="1200" dirty="0">
                <a:solidFill>
                  <a:schemeClr val="tx1"/>
                </a:solidFill>
              </a:rPr>
              <a:t>in 2021.</a:t>
            </a:r>
          </a:p>
        </p:txBody>
      </p:sp>
      <p:sp>
        <p:nvSpPr>
          <p:cNvPr id="21" name="Content Placeholder 2"/>
          <p:cNvSpPr txBox="1">
            <a:spLocks/>
          </p:cNvSpPr>
          <p:nvPr/>
        </p:nvSpPr>
        <p:spPr bwMode="auto">
          <a:xfrm>
            <a:off x="5999371" y="2695383"/>
            <a:ext cx="2844959" cy="13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200" dirty="0">
                <a:solidFill>
                  <a:schemeClr val="tx1"/>
                </a:solidFill>
              </a:rPr>
              <a:t>The 2021Executive Team elections have been finalized. We will work to revise our priorities and our work plan for the year 2021-22. Get involved and share what you would like to see!</a:t>
            </a:r>
          </a:p>
        </p:txBody>
      </p:sp>
      <p:sp>
        <p:nvSpPr>
          <p:cNvPr id="22" name="Content Placeholder 2"/>
          <p:cNvSpPr txBox="1">
            <a:spLocks/>
          </p:cNvSpPr>
          <p:nvPr/>
        </p:nvSpPr>
        <p:spPr bwMode="auto">
          <a:xfrm>
            <a:off x="9064124" y="2696976"/>
            <a:ext cx="2929209" cy="103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en-US" altLang="en-US" sz="1200" dirty="0">
                <a:solidFill>
                  <a:schemeClr val="tx1"/>
                </a:solidFill>
              </a:rPr>
              <a:t>DFO is leading the 2</a:t>
            </a:r>
            <a:r>
              <a:rPr lang="en-US" altLang="en-US" sz="1200" baseline="30000" dirty="0">
                <a:solidFill>
                  <a:schemeClr val="tx1"/>
                </a:solidFill>
              </a:rPr>
              <a:t>nd</a:t>
            </a:r>
            <a:r>
              <a:rPr lang="en-US" altLang="en-US" sz="1200" dirty="0">
                <a:solidFill>
                  <a:schemeClr val="tx1"/>
                </a:solidFill>
              </a:rPr>
              <a:t> annual 2021 Government Games, a case competition to combat horizontal issues within the GOC relating to Beyond2020 themes: Agile, Include and Equipped.</a:t>
            </a:r>
          </a:p>
        </p:txBody>
      </p:sp>
      <p:sp>
        <p:nvSpPr>
          <p:cNvPr id="23" name="Oval 22"/>
          <p:cNvSpPr/>
          <p:nvPr>
            <p:custDataLst>
              <p:tags r:id="rId7"/>
            </p:custDataLst>
          </p:nvPr>
        </p:nvSpPr>
        <p:spPr>
          <a:xfrm>
            <a:off x="6805653" y="907885"/>
            <a:ext cx="1083789" cy="108797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49"/>
          <p:cNvSpPr>
            <a:spLocks noEditPoints="1"/>
          </p:cNvSpPr>
          <p:nvPr/>
        </p:nvSpPr>
        <p:spPr bwMode="auto">
          <a:xfrm>
            <a:off x="7069924" y="1136908"/>
            <a:ext cx="604318" cy="566650"/>
          </a:xfrm>
          <a:custGeom>
            <a:avLst/>
            <a:gdLst>
              <a:gd name="T0" fmla="*/ 2147483646 w 450"/>
              <a:gd name="T1" fmla="*/ 2147483646 h 420"/>
              <a:gd name="T2" fmla="*/ 2147483646 w 450"/>
              <a:gd name="T3" fmla="*/ 2147483646 h 420"/>
              <a:gd name="T4" fmla="*/ 2147483646 w 450"/>
              <a:gd name="T5" fmla="*/ 2147483646 h 420"/>
              <a:gd name="T6" fmla="*/ 2147483646 w 450"/>
              <a:gd name="T7" fmla="*/ 2147483646 h 420"/>
              <a:gd name="T8" fmla="*/ 2147483646 w 450"/>
              <a:gd name="T9" fmla="*/ 2147483646 h 420"/>
              <a:gd name="T10" fmla="*/ 2147483646 w 450"/>
              <a:gd name="T11" fmla="*/ 2147483646 h 420"/>
              <a:gd name="T12" fmla="*/ 2147483646 w 450"/>
              <a:gd name="T13" fmla="*/ 2147483646 h 420"/>
              <a:gd name="T14" fmla="*/ 2147483646 w 450"/>
              <a:gd name="T15" fmla="*/ 2147483646 h 420"/>
              <a:gd name="T16" fmla="*/ 2147483646 w 450"/>
              <a:gd name="T17" fmla="*/ 2147483646 h 420"/>
              <a:gd name="T18" fmla="*/ 2147483646 w 450"/>
              <a:gd name="T19" fmla="*/ 2147483646 h 420"/>
              <a:gd name="T20" fmla="*/ 2147483646 w 450"/>
              <a:gd name="T21" fmla="*/ 2147483646 h 420"/>
              <a:gd name="T22" fmla="*/ 2147483646 w 450"/>
              <a:gd name="T23" fmla="*/ 2147483646 h 420"/>
              <a:gd name="T24" fmla="*/ 2147483646 w 450"/>
              <a:gd name="T25" fmla="*/ 2147483646 h 420"/>
              <a:gd name="T26" fmla="*/ 2147483646 w 450"/>
              <a:gd name="T27" fmla="*/ 2147483646 h 420"/>
              <a:gd name="T28" fmla="*/ 2147483646 w 450"/>
              <a:gd name="T29" fmla="*/ 2147483646 h 420"/>
              <a:gd name="T30" fmla="*/ 2147483646 w 450"/>
              <a:gd name="T31" fmla="*/ 2147483646 h 420"/>
              <a:gd name="T32" fmla="*/ 2147483646 w 450"/>
              <a:gd name="T33" fmla="*/ 2147483646 h 420"/>
              <a:gd name="T34" fmla="*/ 2147483646 w 450"/>
              <a:gd name="T35" fmla="*/ 2147483646 h 420"/>
              <a:gd name="T36" fmla="*/ 2147483646 w 450"/>
              <a:gd name="T37" fmla="*/ 2147483646 h 420"/>
              <a:gd name="T38" fmla="*/ 2147483646 w 450"/>
              <a:gd name="T39" fmla="*/ 2147483646 h 420"/>
              <a:gd name="T40" fmla="*/ 2147483646 w 450"/>
              <a:gd name="T41" fmla="*/ 2147483646 h 420"/>
              <a:gd name="T42" fmla="*/ 2147483646 w 450"/>
              <a:gd name="T43" fmla="*/ 2147483646 h 420"/>
              <a:gd name="T44" fmla="*/ 2147483646 w 450"/>
              <a:gd name="T45" fmla="*/ 2147483646 h 420"/>
              <a:gd name="T46" fmla="*/ 2147483646 w 450"/>
              <a:gd name="T47" fmla="*/ 2147483646 h 420"/>
              <a:gd name="T48" fmla="*/ 2147483646 w 450"/>
              <a:gd name="T49" fmla="*/ 2147483646 h 420"/>
              <a:gd name="T50" fmla="*/ 2147483646 w 450"/>
              <a:gd name="T51" fmla="*/ 2147483646 h 420"/>
              <a:gd name="T52" fmla="*/ 2147483646 w 450"/>
              <a:gd name="T53" fmla="*/ 2147483646 h 420"/>
              <a:gd name="T54" fmla="*/ 2147483646 w 450"/>
              <a:gd name="T55" fmla="*/ 2147483646 h 420"/>
              <a:gd name="T56" fmla="*/ 2147483646 w 450"/>
              <a:gd name="T57" fmla="*/ 2147483646 h 420"/>
              <a:gd name="T58" fmla="*/ 2147483646 w 450"/>
              <a:gd name="T59" fmla="*/ 2147483646 h 420"/>
              <a:gd name="T60" fmla="*/ 2147483646 w 450"/>
              <a:gd name="T61" fmla="*/ 2147483646 h 420"/>
              <a:gd name="T62" fmla="*/ 2147483646 w 450"/>
              <a:gd name="T63" fmla="*/ 2147483646 h 420"/>
              <a:gd name="T64" fmla="*/ 2147483646 w 450"/>
              <a:gd name="T65" fmla="*/ 2147483646 h 420"/>
              <a:gd name="T66" fmla="*/ 2147483646 w 450"/>
              <a:gd name="T67" fmla="*/ 2147483646 h 420"/>
              <a:gd name="T68" fmla="*/ 2147483646 w 450"/>
              <a:gd name="T69" fmla="*/ 2147483646 h 420"/>
              <a:gd name="T70" fmla="*/ 2147483646 w 450"/>
              <a:gd name="T71" fmla="*/ 2147483646 h 420"/>
              <a:gd name="T72" fmla="*/ 0 w 450"/>
              <a:gd name="T73" fmla="*/ 2147483646 h 420"/>
              <a:gd name="T74" fmla="*/ 2147483646 w 450"/>
              <a:gd name="T75" fmla="*/ 2147483646 h 420"/>
              <a:gd name="T76" fmla="*/ 2147483646 w 450"/>
              <a:gd name="T77" fmla="*/ 2147483646 h 4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25"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82740" y="914020"/>
            <a:ext cx="1337246" cy="1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5"/>
          <p:cNvSpPr>
            <a:spLocks noEditPoints="1"/>
          </p:cNvSpPr>
          <p:nvPr/>
        </p:nvSpPr>
        <p:spPr bwMode="auto">
          <a:xfrm>
            <a:off x="1247496" y="1119610"/>
            <a:ext cx="580954" cy="566650"/>
          </a:xfrm>
          <a:custGeom>
            <a:avLst/>
            <a:gdLst>
              <a:gd name="T0" fmla="*/ 156 w 160"/>
              <a:gd name="T1" fmla="*/ 29 h 159"/>
              <a:gd name="T2" fmla="*/ 131 w 160"/>
              <a:gd name="T3" fmla="*/ 4 h 159"/>
              <a:gd name="T4" fmla="*/ 121 w 160"/>
              <a:gd name="T5" fmla="*/ 0 h 159"/>
              <a:gd name="T6" fmla="*/ 112 w 160"/>
              <a:gd name="T7" fmla="*/ 4 h 159"/>
              <a:gd name="T8" fmla="*/ 95 w 160"/>
              <a:gd name="T9" fmla="*/ 22 h 159"/>
              <a:gd name="T10" fmla="*/ 138 w 160"/>
              <a:gd name="T11" fmla="*/ 65 h 159"/>
              <a:gd name="T12" fmla="*/ 156 w 160"/>
              <a:gd name="T13" fmla="*/ 48 h 159"/>
              <a:gd name="T14" fmla="*/ 160 w 160"/>
              <a:gd name="T15" fmla="*/ 38 h 159"/>
              <a:gd name="T16" fmla="*/ 156 w 160"/>
              <a:gd name="T17" fmla="*/ 29 h 159"/>
              <a:gd name="T18" fmla="*/ 0 w 160"/>
              <a:gd name="T19" fmla="*/ 116 h 159"/>
              <a:gd name="T20" fmla="*/ 0 w 160"/>
              <a:gd name="T21" fmla="*/ 159 h 159"/>
              <a:gd name="T22" fmla="*/ 44 w 160"/>
              <a:gd name="T23" fmla="*/ 159 h 159"/>
              <a:gd name="T24" fmla="*/ 132 w 160"/>
              <a:gd name="T25" fmla="*/ 72 h 159"/>
              <a:gd name="T26" fmla="*/ 88 w 160"/>
              <a:gd name="T27" fmla="*/ 28 h 159"/>
              <a:gd name="T28" fmla="*/ 0 w 160"/>
              <a:gd name="T29" fmla="*/ 116 h 159"/>
              <a:gd name="T30" fmla="*/ 93 w 160"/>
              <a:gd name="T31" fmla="*/ 50 h 159"/>
              <a:gd name="T32" fmla="*/ 36 w 160"/>
              <a:gd name="T33" fmla="*/ 107 h 159"/>
              <a:gd name="T34" fmla="*/ 34 w 160"/>
              <a:gd name="T35" fmla="*/ 108 h 159"/>
              <a:gd name="T36" fmla="*/ 32 w 160"/>
              <a:gd name="T37" fmla="*/ 106 h 159"/>
              <a:gd name="T38" fmla="*/ 33 w 160"/>
              <a:gd name="T39" fmla="*/ 104 h 159"/>
              <a:gd name="T40" fmla="*/ 89 w 160"/>
              <a:gd name="T41" fmla="*/ 47 h 159"/>
              <a:gd name="T42" fmla="*/ 91 w 160"/>
              <a:gd name="T43" fmla="*/ 46 h 159"/>
              <a:gd name="T44" fmla="*/ 94 w 160"/>
              <a:gd name="T45" fmla="*/ 49 h 159"/>
              <a:gd name="T46" fmla="*/ 93 w 160"/>
              <a:gd name="T47" fmla="*/ 50 h 159"/>
              <a:gd name="T48" fmla="*/ 27 w 160"/>
              <a:gd name="T49" fmla="*/ 146 h 159"/>
              <a:gd name="T50" fmla="*/ 27 w 160"/>
              <a:gd name="T51" fmla="*/ 133 h 159"/>
              <a:gd name="T52" fmla="*/ 14 w 160"/>
              <a:gd name="T53" fmla="*/ 133 h 159"/>
              <a:gd name="T54" fmla="*/ 14 w 160"/>
              <a:gd name="T55" fmla="*/ 121 h 159"/>
              <a:gd name="T56" fmla="*/ 23 w 160"/>
              <a:gd name="T57" fmla="*/ 112 h 159"/>
              <a:gd name="T58" fmla="*/ 48 w 160"/>
              <a:gd name="T59" fmla="*/ 136 h 159"/>
              <a:gd name="T60" fmla="*/ 39 w 160"/>
              <a:gd name="T61" fmla="*/ 146 h 159"/>
              <a:gd name="T62" fmla="*/ 27 w 160"/>
              <a:gd name="T63"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59">
                <a:moveTo>
                  <a:pt x="156" y="29"/>
                </a:moveTo>
                <a:cubicBezTo>
                  <a:pt x="131" y="4"/>
                  <a:pt x="131" y="4"/>
                  <a:pt x="131" y="4"/>
                </a:cubicBezTo>
                <a:cubicBezTo>
                  <a:pt x="128" y="2"/>
                  <a:pt x="125" y="0"/>
                  <a:pt x="121" y="0"/>
                </a:cubicBezTo>
                <a:cubicBezTo>
                  <a:pt x="118" y="0"/>
                  <a:pt x="115" y="2"/>
                  <a:pt x="112" y="4"/>
                </a:cubicBezTo>
                <a:cubicBezTo>
                  <a:pt x="95" y="22"/>
                  <a:pt x="95" y="22"/>
                  <a:pt x="95" y="22"/>
                </a:cubicBezTo>
                <a:cubicBezTo>
                  <a:pt x="138" y="65"/>
                  <a:pt x="138" y="65"/>
                  <a:pt x="138" y="65"/>
                </a:cubicBezTo>
                <a:cubicBezTo>
                  <a:pt x="156" y="48"/>
                  <a:pt x="156" y="48"/>
                  <a:pt x="156" y="48"/>
                </a:cubicBezTo>
                <a:cubicBezTo>
                  <a:pt x="158" y="45"/>
                  <a:pt x="160" y="42"/>
                  <a:pt x="160" y="38"/>
                </a:cubicBezTo>
                <a:cubicBezTo>
                  <a:pt x="160" y="35"/>
                  <a:pt x="158" y="32"/>
                  <a:pt x="156" y="29"/>
                </a:cubicBezTo>
                <a:close/>
                <a:moveTo>
                  <a:pt x="0" y="116"/>
                </a:moveTo>
                <a:cubicBezTo>
                  <a:pt x="0" y="159"/>
                  <a:pt x="0" y="159"/>
                  <a:pt x="0" y="159"/>
                </a:cubicBezTo>
                <a:cubicBezTo>
                  <a:pt x="44" y="159"/>
                  <a:pt x="44" y="159"/>
                  <a:pt x="44" y="159"/>
                </a:cubicBezTo>
                <a:cubicBezTo>
                  <a:pt x="132" y="72"/>
                  <a:pt x="132" y="72"/>
                  <a:pt x="132" y="72"/>
                </a:cubicBezTo>
                <a:cubicBezTo>
                  <a:pt x="88" y="28"/>
                  <a:pt x="88" y="28"/>
                  <a:pt x="88" y="28"/>
                </a:cubicBezTo>
                <a:lnTo>
                  <a:pt x="0" y="116"/>
                </a:lnTo>
                <a:close/>
                <a:moveTo>
                  <a:pt x="93" y="50"/>
                </a:moveTo>
                <a:cubicBezTo>
                  <a:pt x="36" y="107"/>
                  <a:pt x="36" y="107"/>
                  <a:pt x="36" y="107"/>
                </a:cubicBezTo>
                <a:cubicBezTo>
                  <a:pt x="34" y="108"/>
                  <a:pt x="34" y="108"/>
                  <a:pt x="34" y="108"/>
                </a:cubicBezTo>
                <a:cubicBezTo>
                  <a:pt x="33" y="108"/>
                  <a:pt x="32" y="107"/>
                  <a:pt x="32" y="106"/>
                </a:cubicBezTo>
                <a:cubicBezTo>
                  <a:pt x="33" y="104"/>
                  <a:pt x="33" y="104"/>
                  <a:pt x="33" y="104"/>
                </a:cubicBezTo>
                <a:cubicBezTo>
                  <a:pt x="89" y="47"/>
                  <a:pt x="89" y="47"/>
                  <a:pt x="89" y="47"/>
                </a:cubicBezTo>
                <a:cubicBezTo>
                  <a:pt x="91" y="46"/>
                  <a:pt x="91" y="46"/>
                  <a:pt x="91" y="46"/>
                </a:cubicBezTo>
                <a:cubicBezTo>
                  <a:pt x="93" y="46"/>
                  <a:pt x="94" y="47"/>
                  <a:pt x="94" y="49"/>
                </a:cubicBezTo>
                <a:lnTo>
                  <a:pt x="93" y="50"/>
                </a:lnTo>
                <a:close/>
                <a:moveTo>
                  <a:pt x="27" y="146"/>
                </a:moveTo>
                <a:cubicBezTo>
                  <a:pt x="27" y="133"/>
                  <a:pt x="27" y="133"/>
                  <a:pt x="27" y="133"/>
                </a:cubicBezTo>
                <a:cubicBezTo>
                  <a:pt x="14" y="133"/>
                  <a:pt x="14" y="133"/>
                  <a:pt x="14" y="133"/>
                </a:cubicBezTo>
                <a:cubicBezTo>
                  <a:pt x="14" y="121"/>
                  <a:pt x="14" y="121"/>
                  <a:pt x="14" y="121"/>
                </a:cubicBezTo>
                <a:cubicBezTo>
                  <a:pt x="23" y="112"/>
                  <a:pt x="23" y="112"/>
                  <a:pt x="23" y="112"/>
                </a:cubicBezTo>
                <a:cubicBezTo>
                  <a:pt x="48" y="136"/>
                  <a:pt x="48" y="136"/>
                  <a:pt x="48" y="136"/>
                </a:cubicBezTo>
                <a:cubicBezTo>
                  <a:pt x="39" y="146"/>
                  <a:pt x="39" y="146"/>
                  <a:pt x="39" y="146"/>
                </a:cubicBezTo>
                <a:lnTo>
                  <a:pt x="27" y="146"/>
                </a:lnTo>
                <a:close/>
              </a:path>
            </a:pathLst>
          </a:custGeom>
          <a:solidFill>
            <a:schemeClr val="bg1">
              <a:lumMod val="9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CA"/>
          </a:p>
        </p:txBody>
      </p:sp>
      <p:pic>
        <p:nvPicPr>
          <p:cNvPr id="27"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49196" y="1225108"/>
            <a:ext cx="1331230" cy="33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ontent Placeholder 2"/>
          <p:cNvSpPr txBox="1">
            <a:spLocks/>
          </p:cNvSpPr>
          <p:nvPr/>
        </p:nvSpPr>
        <p:spPr bwMode="auto">
          <a:xfrm>
            <a:off x="317249" y="4081558"/>
            <a:ext cx="2666014" cy="3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400" b="1" dirty="0">
                <a:solidFill>
                  <a:schemeClr val="tx1"/>
                </a:solidFill>
              </a:rPr>
              <a:t>Série de dîners-conférences</a:t>
            </a:r>
          </a:p>
        </p:txBody>
      </p:sp>
      <p:sp>
        <p:nvSpPr>
          <p:cNvPr id="29" name="Content Placeholder 2"/>
          <p:cNvSpPr txBox="1">
            <a:spLocks/>
          </p:cNvSpPr>
          <p:nvPr/>
        </p:nvSpPr>
        <p:spPr bwMode="auto">
          <a:xfrm>
            <a:off x="412919" y="4570020"/>
            <a:ext cx="2538972" cy="102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200" dirty="0">
                <a:solidFill>
                  <a:schemeClr val="tx1"/>
                </a:solidFill>
              </a:rPr>
              <a:t>Dîners-conférences mensuels sur une multitude de sujets, comme les séances des RH : trucs et astuces d’experts pour faire partie des bassins du gouvernement du Canada!</a:t>
            </a:r>
          </a:p>
        </p:txBody>
      </p:sp>
      <p:sp>
        <p:nvSpPr>
          <p:cNvPr id="30" name="Content Placeholder 2"/>
          <p:cNvSpPr txBox="1">
            <a:spLocks/>
          </p:cNvSpPr>
          <p:nvPr/>
        </p:nvSpPr>
        <p:spPr bwMode="auto">
          <a:xfrm>
            <a:off x="3174486" y="4087019"/>
            <a:ext cx="2551389" cy="32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400" b="1" dirty="0">
                <a:solidFill>
                  <a:schemeClr val="tx1"/>
                </a:solidFill>
              </a:rPr>
              <a:t>Prix du meilleur employeur</a:t>
            </a:r>
          </a:p>
        </p:txBody>
      </p:sp>
      <p:sp>
        <p:nvSpPr>
          <p:cNvPr id="31" name="Content Placeholder 2"/>
          <p:cNvSpPr txBox="1">
            <a:spLocks/>
          </p:cNvSpPr>
          <p:nvPr/>
        </p:nvSpPr>
        <p:spPr bwMode="auto">
          <a:xfrm>
            <a:off x="3216962" y="4570020"/>
            <a:ext cx="2490620" cy="119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200" dirty="0">
                <a:solidFill>
                  <a:schemeClr val="tx1"/>
                </a:solidFill>
              </a:rPr>
              <a:t>Pour la 5</a:t>
            </a:r>
            <a:r>
              <a:rPr lang="fr-CA" altLang="en-US" sz="1200" baseline="30000" dirty="0">
                <a:solidFill>
                  <a:schemeClr val="tx1"/>
                </a:solidFill>
              </a:rPr>
              <a:t>e</a:t>
            </a:r>
            <a:r>
              <a:rPr lang="fr-CA" altLang="en-US" sz="1200" dirty="0">
                <a:solidFill>
                  <a:schemeClr val="tx1"/>
                </a:solidFill>
              </a:rPr>
              <a:t> année consécutive, le MPO et la GCC se sont classés parmi les </a:t>
            </a:r>
            <a:r>
              <a:rPr lang="fr-CA" altLang="en-US" sz="1200" b="1" dirty="0">
                <a:solidFill>
                  <a:schemeClr val="tx1"/>
                </a:solidFill>
              </a:rPr>
              <a:t>meilleurs employeurs pour les jeunes du Canada </a:t>
            </a:r>
            <a:r>
              <a:rPr lang="fr-CA" altLang="en-US" sz="1200" dirty="0">
                <a:solidFill>
                  <a:schemeClr val="tx1"/>
                </a:solidFill>
              </a:rPr>
              <a:t>et pour la </a:t>
            </a:r>
            <a:r>
              <a:rPr lang="fr-CA" altLang="en-US" sz="1200" b="1" dirty="0">
                <a:solidFill>
                  <a:schemeClr val="tx1"/>
                </a:solidFill>
              </a:rPr>
              <a:t>RCN </a:t>
            </a:r>
            <a:r>
              <a:rPr lang="fr-CA" altLang="en-US" sz="1200" dirty="0">
                <a:solidFill>
                  <a:schemeClr val="tx1"/>
                </a:solidFill>
              </a:rPr>
              <a:t>en 2021.</a:t>
            </a:r>
          </a:p>
        </p:txBody>
      </p:sp>
      <p:sp>
        <p:nvSpPr>
          <p:cNvPr id="32" name="Content Placeholder 2"/>
          <p:cNvSpPr txBox="1">
            <a:spLocks/>
          </p:cNvSpPr>
          <p:nvPr/>
        </p:nvSpPr>
        <p:spPr bwMode="auto">
          <a:xfrm>
            <a:off x="6026003" y="4083397"/>
            <a:ext cx="2827205" cy="41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400" b="1" dirty="0">
                <a:solidFill>
                  <a:schemeClr val="tx1"/>
                </a:solidFill>
              </a:rPr>
              <a:t>Planification du travail de l’équipe de direction</a:t>
            </a:r>
          </a:p>
        </p:txBody>
      </p:sp>
      <p:sp>
        <p:nvSpPr>
          <p:cNvPr id="33" name="Content Placeholder 2"/>
          <p:cNvSpPr txBox="1">
            <a:spLocks/>
          </p:cNvSpPr>
          <p:nvPr/>
        </p:nvSpPr>
        <p:spPr bwMode="auto">
          <a:xfrm>
            <a:off x="5934265" y="4570020"/>
            <a:ext cx="2883660" cy="13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200" dirty="0">
                <a:solidFill>
                  <a:schemeClr val="tx1"/>
                </a:solidFill>
              </a:rPr>
              <a:t>Les élections de l’équipe de direction de 2021 ont été finalisées. Nous allons travailler à la révision de nos priorités et de notre plan de travail pour l’année 2021-22 Participez et dites-nous ce que vous aimeriez voir!</a:t>
            </a:r>
          </a:p>
        </p:txBody>
      </p:sp>
      <p:sp>
        <p:nvSpPr>
          <p:cNvPr id="34" name="Content Placeholder 2"/>
          <p:cNvSpPr txBox="1">
            <a:spLocks/>
          </p:cNvSpPr>
          <p:nvPr/>
        </p:nvSpPr>
        <p:spPr bwMode="auto">
          <a:xfrm>
            <a:off x="9078697" y="4083397"/>
            <a:ext cx="2914635" cy="3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400" b="1" dirty="0">
                <a:solidFill>
                  <a:schemeClr val="tx1"/>
                </a:solidFill>
              </a:rPr>
              <a:t>Les Jeux du gouvernement de 2021</a:t>
            </a:r>
          </a:p>
        </p:txBody>
      </p:sp>
      <p:sp>
        <p:nvSpPr>
          <p:cNvPr id="35" name="Content Placeholder 2"/>
          <p:cNvSpPr txBox="1">
            <a:spLocks/>
          </p:cNvSpPr>
          <p:nvPr/>
        </p:nvSpPr>
        <p:spPr bwMode="auto">
          <a:xfrm>
            <a:off x="9063352" y="4533662"/>
            <a:ext cx="2911688" cy="13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64163"/>
              </a:buClr>
              <a:buFont typeface="Arial" panose="020B0604020202020204" pitchFamily="34" charset="0"/>
              <a:buChar char="•"/>
              <a:defRPr sz="2600">
                <a:solidFill>
                  <a:srgbClr val="595959"/>
                </a:solidFill>
                <a:latin typeface="Century Gothic" panose="020B0502020202020204" pitchFamily="34" charset="0"/>
                <a:ea typeface="ヒラギノ角ゴ Pro W3"/>
                <a:cs typeface="Century Gothic" panose="020B0502020202020204" pitchFamily="34" charset="0"/>
              </a:defRPr>
            </a:lvl1pPr>
            <a:lvl2pPr marL="742950" indent="-285750">
              <a:spcBef>
                <a:spcPct val="20000"/>
              </a:spcBef>
              <a:buClr>
                <a:srgbClr val="064163"/>
              </a:buClr>
              <a:buFont typeface="Arial" panose="020B0604020202020204" pitchFamily="34" charset="0"/>
              <a:buChar char="•"/>
              <a:defRPr sz="2400">
                <a:solidFill>
                  <a:srgbClr val="595959"/>
                </a:solidFill>
                <a:latin typeface="Century Gothic" panose="020B0502020202020204" pitchFamily="34" charset="0"/>
                <a:ea typeface="ヒラギノ角ゴ Pro W3"/>
                <a:cs typeface="Century Gothic" panose="020B0502020202020204" pitchFamily="34" charset="0"/>
              </a:defRPr>
            </a:lvl2pPr>
            <a:lvl3pPr marL="1143000" indent="-228600">
              <a:spcBef>
                <a:spcPct val="20000"/>
              </a:spcBef>
              <a:buClr>
                <a:srgbClr val="064163"/>
              </a:buClr>
              <a:buFont typeface="Arial" panose="020B0604020202020204" pitchFamily="34" charset="0"/>
              <a:buChar char="•"/>
              <a:defRPr sz="2200">
                <a:solidFill>
                  <a:srgbClr val="595959"/>
                </a:solidFill>
                <a:latin typeface="Century Gothic" panose="020B0502020202020204" pitchFamily="34" charset="0"/>
                <a:ea typeface="ヒラギノ角ゴ Pro W3"/>
                <a:cs typeface="Century Gothic" panose="020B0502020202020204" pitchFamily="34" charset="0"/>
              </a:defRPr>
            </a:lvl3pPr>
            <a:lvl4pPr marL="1600200" indent="-228600">
              <a:spcBef>
                <a:spcPct val="20000"/>
              </a:spcBef>
              <a:buClr>
                <a:srgbClr val="064163"/>
              </a:buClr>
              <a:buFont typeface="Arial" panose="020B0604020202020204" pitchFamily="34" charset="0"/>
              <a:buChar char="•"/>
              <a:defRPr sz="2000">
                <a:solidFill>
                  <a:srgbClr val="595959"/>
                </a:solidFill>
                <a:latin typeface="Century Gothic" panose="020B0502020202020204" pitchFamily="34" charset="0"/>
                <a:ea typeface="ヒラギノ角ゴ Pro W3"/>
                <a:cs typeface="Century Gothic" panose="020B0502020202020204" pitchFamily="34" charset="0"/>
              </a:defRPr>
            </a:lvl4pPr>
            <a:lvl5pPr marL="2057400" indent="-228600">
              <a:spcBef>
                <a:spcPct val="20000"/>
              </a:spcBef>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5pPr>
            <a:lvl6pPr marL="25146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6pPr>
            <a:lvl7pPr marL="29718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7pPr>
            <a:lvl8pPr marL="34290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8pPr>
            <a:lvl9pPr marL="3886200" indent="-228600" eaLnBrk="0" fontAlgn="base" hangingPunct="0">
              <a:spcBef>
                <a:spcPct val="20000"/>
              </a:spcBef>
              <a:spcAft>
                <a:spcPct val="0"/>
              </a:spcAft>
              <a:buClr>
                <a:srgbClr val="064163"/>
              </a:buClr>
              <a:buFont typeface="Arial" panose="020B0604020202020204" pitchFamily="34" charset="0"/>
              <a:buChar char="•"/>
              <a:defRPr>
                <a:solidFill>
                  <a:srgbClr val="595959"/>
                </a:solidFill>
                <a:latin typeface="Century Gothic" panose="020B0502020202020204" pitchFamily="34" charset="0"/>
                <a:ea typeface="ヒラギノ角ゴ Pro W3"/>
                <a:cs typeface="Century Gothic" panose="020B0502020202020204" pitchFamily="34" charset="0"/>
              </a:defRPr>
            </a:lvl9pPr>
          </a:lstStyle>
          <a:p>
            <a:pPr algn="ctr" defTabSz="914400" eaLnBrk="1" hangingPunct="1">
              <a:spcBef>
                <a:spcPct val="0"/>
              </a:spcBef>
              <a:buClrTx/>
              <a:buFontTx/>
              <a:buNone/>
            </a:pPr>
            <a:r>
              <a:rPr lang="fr-CA" altLang="en-US" sz="1200" dirty="0">
                <a:solidFill>
                  <a:schemeClr val="tx1"/>
                </a:solidFill>
              </a:rPr>
              <a:t>Le MPO dirige les 2</a:t>
            </a:r>
            <a:r>
              <a:rPr lang="fr-CA" altLang="en-US" sz="1200" baseline="30000" dirty="0">
                <a:solidFill>
                  <a:schemeClr val="tx1"/>
                </a:solidFill>
              </a:rPr>
              <a:t>e</a:t>
            </a:r>
            <a:r>
              <a:rPr lang="fr-CA" altLang="en-US" sz="1200" dirty="0">
                <a:solidFill>
                  <a:schemeClr val="tx1"/>
                </a:solidFill>
              </a:rPr>
              <a:t> Jeux annuels du gouvernement, un concours d’études de cas sur les enjeux horizontaux touchant aux thèmes d’Au-delà de 2020 : une fonction publique agile, inclusive et outillée.</a:t>
            </a:r>
          </a:p>
        </p:txBody>
      </p:sp>
      <p:sp>
        <p:nvSpPr>
          <p:cNvPr id="77" name="Rectangle 76"/>
          <p:cNvSpPr/>
          <p:nvPr/>
        </p:nvSpPr>
        <p:spPr>
          <a:xfrm>
            <a:off x="372316" y="6106518"/>
            <a:ext cx="11819684" cy="738664"/>
          </a:xfrm>
          <a:prstGeom prst="rect">
            <a:avLst/>
          </a:prstGeom>
        </p:spPr>
        <p:txBody>
          <a:bodyPr wrap="square">
            <a:spAutoFit/>
          </a:bodyPr>
          <a:lstStyle/>
          <a:p>
            <a:pPr algn="ctr" defTabSz="914400">
              <a:defRPr/>
            </a:pPr>
            <a:r>
              <a:rPr lang="fr-CA" altLang="en-US" sz="1400" b="1" dirty="0">
                <a:solidFill>
                  <a:srgbClr val="10253F"/>
                </a:solidFill>
                <a:ea typeface="ヒラギノ角ゴ Pro W3" pitchFamily="127" charset="-128"/>
              </a:rPr>
              <a:t>Have questions or </a:t>
            </a:r>
            <a:r>
              <a:rPr lang="fr-CA" altLang="en-US" sz="1400" b="1" dirty="0" err="1">
                <a:solidFill>
                  <a:srgbClr val="10253F"/>
                </a:solidFill>
                <a:ea typeface="ヒラギノ角ゴ Pro W3" pitchFamily="127" charset="-128"/>
              </a:rPr>
              <a:t>want</a:t>
            </a:r>
            <a:r>
              <a:rPr lang="fr-CA" altLang="en-US" sz="1400" b="1" dirty="0">
                <a:solidFill>
                  <a:srgbClr val="10253F"/>
                </a:solidFill>
                <a:ea typeface="ヒラギノ角ゴ Pro W3" pitchFamily="127" charset="-128"/>
              </a:rPr>
              <a:t> to </a:t>
            </a:r>
            <a:r>
              <a:rPr lang="fr-CA" altLang="en-US" sz="1400" b="1" dirty="0" err="1">
                <a:solidFill>
                  <a:srgbClr val="10253F"/>
                </a:solidFill>
                <a:ea typeface="ヒラギノ角ゴ Pro W3" pitchFamily="127" charset="-128"/>
              </a:rPr>
              <a:t>connect</a:t>
            </a:r>
            <a:r>
              <a:rPr lang="fr-CA" altLang="en-US" sz="1400" b="1" dirty="0">
                <a:solidFill>
                  <a:srgbClr val="10253F"/>
                </a:solidFill>
                <a:ea typeface="ヒラギノ角ゴ Pro W3" pitchFamily="127" charset="-128"/>
              </a:rPr>
              <a:t>?/ Vous avez des questions?</a:t>
            </a:r>
          </a:p>
          <a:p>
            <a:pPr algn="ctr" defTabSz="914400">
              <a:defRPr/>
            </a:pPr>
            <a:r>
              <a:rPr lang="fr-CA" altLang="en-US" sz="1400" b="1" dirty="0">
                <a:solidFill>
                  <a:srgbClr val="10253F"/>
                </a:solidFill>
                <a:ea typeface="ヒラギノ角ゴ Pro W3" pitchFamily="127" charset="-128"/>
              </a:rPr>
              <a:t>Write us at/ Écrivez-nous à :</a:t>
            </a:r>
          </a:p>
          <a:p>
            <a:pPr algn="ctr" defTabSz="914400">
              <a:defRPr/>
            </a:pPr>
            <a:r>
              <a:rPr lang="fr-CA" altLang="en-US" sz="1400" b="1" u="sng" dirty="0">
                <a:solidFill>
                  <a:srgbClr val="10253F"/>
                </a:solidFill>
                <a:ea typeface="ヒラギノ角ゴ Pro W3" pitchFamily="127" charset="-128"/>
                <a:hlinkClick r:id="rId11"/>
              </a:rPr>
              <a:t>Justine.reynolds@dfo-mpo.gc.ca</a:t>
            </a:r>
            <a:r>
              <a:rPr lang="fr-CA" altLang="en-US" sz="1400" b="1" dirty="0">
                <a:solidFill>
                  <a:srgbClr val="10253F"/>
                </a:solidFill>
                <a:ea typeface="ヒラギノ角ゴ Pro W3" pitchFamily="127" charset="-128"/>
              </a:rPr>
              <a:t> or </a:t>
            </a:r>
            <a:r>
              <a:rPr lang="fr-CA" altLang="en-US" sz="1400" b="1" u="sng" dirty="0">
                <a:solidFill>
                  <a:srgbClr val="10253F"/>
                </a:solidFill>
                <a:ea typeface="ヒラギノ角ゴ Pro W3" pitchFamily="127" charset="-128"/>
                <a:hlinkClick r:id="rId12"/>
              </a:rPr>
              <a:t>Michael.mikail@dfo-mpo.gc.ca</a:t>
            </a:r>
            <a:r>
              <a:rPr lang="fr-CA" altLang="en-US" sz="1400" b="1" u="sng" dirty="0">
                <a:solidFill>
                  <a:srgbClr val="10253F"/>
                </a:solidFill>
                <a:ea typeface="ヒラギノ角ゴ Pro W3" pitchFamily="127" charset="-128"/>
              </a:rPr>
              <a:t> </a:t>
            </a:r>
            <a:endParaRPr lang="fr-CA" altLang="en-US" sz="1200" u="sng" dirty="0">
              <a:ea typeface="ヒラギノ角ゴ Pro W3" pitchFamily="127" charset="-128"/>
            </a:endParaRPr>
          </a:p>
        </p:txBody>
      </p:sp>
    </p:spTree>
    <p:extLst>
      <p:ext uri="{BB962C8B-B14F-4D97-AF65-F5344CB8AC3E}">
        <p14:creationId xmlns:p14="http://schemas.microsoft.com/office/powerpoint/2010/main" val="256150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807" y="522514"/>
            <a:ext cx="9568198" cy="3078704"/>
          </a:xfrm>
        </p:spPr>
        <p:txBody>
          <a:bodyPr/>
          <a:lstStyle/>
          <a:p>
            <a:pPr algn="ctr"/>
            <a:r>
              <a:rPr lang="fr-FR" sz="2800" b="1" dirty="0" err="1">
                <a:solidFill>
                  <a:schemeClr val="accent2">
                    <a:lumMod val="75000"/>
                  </a:schemeClr>
                </a:solidFill>
              </a:rPr>
              <a:t>Youth</a:t>
            </a:r>
            <a:r>
              <a:rPr lang="fr-FR" sz="2800" b="1" dirty="0">
                <a:solidFill>
                  <a:schemeClr val="accent2">
                    <a:lumMod val="75000"/>
                  </a:schemeClr>
                </a:solidFill>
              </a:rPr>
              <a:t> </a:t>
            </a:r>
            <a:r>
              <a:rPr lang="fr-FR" sz="2800" b="1" dirty="0" err="1">
                <a:solidFill>
                  <a:schemeClr val="accent2">
                    <a:lumMod val="75000"/>
                  </a:schemeClr>
                </a:solidFill>
              </a:rPr>
              <a:t>MAndate</a:t>
            </a:r>
            <a:r>
              <a:rPr lang="fr-FR" sz="2800" b="1" dirty="0">
                <a:solidFill>
                  <a:schemeClr val="accent2">
                    <a:lumMod val="75000"/>
                  </a:schemeClr>
                </a:solidFill>
              </a:rPr>
              <a:t> for </a:t>
            </a:r>
            <a:r>
              <a:rPr lang="fr-FR" sz="2800" b="1" dirty="0" err="1">
                <a:solidFill>
                  <a:schemeClr val="accent2">
                    <a:lumMod val="75000"/>
                  </a:schemeClr>
                </a:solidFill>
              </a:rPr>
              <a:t>Greater</a:t>
            </a:r>
            <a:r>
              <a:rPr lang="fr-FR" sz="2800" b="1" dirty="0">
                <a:solidFill>
                  <a:schemeClr val="accent2">
                    <a:lumMod val="75000"/>
                  </a:schemeClr>
                </a:solidFill>
              </a:rPr>
              <a:t> </a:t>
            </a:r>
            <a:r>
              <a:rPr lang="fr-FR" sz="2800" b="1" dirty="0" err="1">
                <a:solidFill>
                  <a:schemeClr val="accent2">
                    <a:lumMod val="75000"/>
                  </a:schemeClr>
                </a:solidFill>
              </a:rPr>
              <a:t>INvolvement</a:t>
            </a:r>
            <a:r>
              <a:rPr lang="fr-FR" sz="2800" b="1" dirty="0">
                <a:solidFill>
                  <a:schemeClr val="accent2">
                    <a:lumMod val="75000"/>
                  </a:schemeClr>
                </a:solidFill>
              </a:rPr>
              <a:t> (YMAGIN):</a:t>
            </a:r>
            <a:br>
              <a:rPr lang="fr-FR" sz="2800" b="1" dirty="0">
                <a:solidFill>
                  <a:schemeClr val="accent2">
                    <a:lumMod val="75000"/>
                  </a:schemeClr>
                </a:solidFill>
              </a:rPr>
            </a:br>
            <a:r>
              <a:rPr lang="fr-FR" sz="2800" b="1" dirty="0" err="1">
                <a:solidFill>
                  <a:schemeClr val="accent1">
                    <a:lumMod val="60000"/>
                    <a:lumOff val="40000"/>
                  </a:schemeClr>
                </a:solidFill>
              </a:rPr>
              <a:t>Getting</a:t>
            </a:r>
            <a:r>
              <a:rPr lang="fr-FR" sz="2800" b="1" dirty="0">
                <a:solidFill>
                  <a:schemeClr val="accent1">
                    <a:lumMod val="60000"/>
                    <a:lumOff val="40000"/>
                  </a:schemeClr>
                </a:solidFill>
              </a:rPr>
              <a:t> a Full-time </a:t>
            </a:r>
            <a:r>
              <a:rPr lang="fr-FR" sz="2800" b="1" dirty="0" err="1">
                <a:solidFill>
                  <a:schemeClr val="accent1">
                    <a:lumMod val="60000"/>
                    <a:lumOff val="40000"/>
                  </a:schemeClr>
                </a:solidFill>
              </a:rPr>
              <a:t>Employee</a:t>
            </a:r>
            <a:r>
              <a:rPr lang="fr-FR" sz="2800" b="1" dirty="0">
                <a:solidFill>
                  <a:schemeClr val="accent1">
                    <a:lumMod val="60000"/>
                    <a:lumOff val="40000"/>
                  </a:schemeClr>
                </a:solidFill>
              </a:rPr>
              <a:t> (FTE) - A </a:t>
            </a:r>
            <a:r>
              <a:rPr lang="fr-FR" sz="2800" b="1" dirty="0" err="1">
                <a:solidFill>
                  <a:schemeClr val="accent1">
                    <a:lumMod val="60000"/>
                    <a:lumOff val="40000"/>
                  </a:schemeClr>
                </a:solidFill>
              </a:rPr>
              <a:t>Work</a:t>
            </a:r>
            <a:r>
              <a:rPr lang="fr-FR" sz="2800" b="1" dirty="0">
                <a:solidFill>
                  <a:schemeClr val="accent1">
                    <a:lumMod val="60000"/>
                    <a:lumOff val="40000"/>
                  </a:schemeClr>
                </a:solidFill>
              </a:rPr>
              <a:t> in Progress</a:t>
            </a:r>
            <a:r>
              <a:rPr lang="fr-FR" sz="2800" b="1" dirty="0">
                <a:solidFill>
                  <a:schemeClr val="accent2">
                    <a:lumMod val="75000"/>
                  </a:schemeClr>
                </a:solidFill>
              </a:rPr>
              <a:t/>
            </a:r>
            <a:br>
              <a:rPr lang="fr-FR" sz="2800" b="1" dirty="0">
                <a:solidFill>
                  <a:schemeClr val="accent2">
                    <a:lumMod val="75000"/>
                  </a:schemeClr>
                </a:solidFill>
              </a:rPr>
            </a:br>
            <a:r>
              <a:rPr lang="fr-FR" sz="2800" b="1" dirty="0">
                <a:solidFill>
                  <a:schemeClr val="accent2">
                    <a:lumMod val="75000"/>
                  </a:schemeClr>
                </a:solidFill>
              </a:rPr>
              <a:t/>
            </a:r>
            <a:br>
              <a:rPr lang="fr-FR" sz="2800" b="1" dirty="0">
                <a:solidFill>
                  <a:schemeClr val="accent2">
                    <a:lumMod val="75000"/>
                  </a:schemeClr>
                </a:solidFill>
              </a:rPr>
            </a:br>
            <a:r>
              <a:rPr lang="en-CA" sz="2800" b="1" dirty="0">
                <a:solidFill>
                  <a:schemeClr val="accent2">
                    <a:lumMod val="75000"/>
                  </a:schemeClr>
                </a:solidFill>
              </a:rPr>
              <a:t/>
            </a:r>
            <a:br>
              <a:rPr lang="en-CA" sz="2800" b="1" dirty="0">
                <a:solidFill>
                  <a:schemeClr val="accent2">
                    <a:lumMod val="75000"/>
                  </a:schemeClr>
                </a:solidFill>
              </a:rPr>
            </a:br>
            <a:r>
              <a:rPr lang="fr-FR" sz="2800" b="1" dirty="0" err="1">
                <a:solidFill>
                  <a:schemeClr val="accent2">
                    <a:lumMod val="75000"/>
                  </a:schemeClr>
                </a:solidFill>
              </a:rPr>
              <a:t>IMplication</a:t>
            </a:r>
            <a:r>
              <a:rPr lang="fr-FR" sz="2800" b="1" dirty="0">
                <a:solidFill>
                  <a:schemeClr val="accent2">
                    <a:lumMod val="75000"/>
                  </a:schemeClr>
                </a:solidFill>
              </a:rPr>
              <a:t> Active de la Jeunesse </a:t>
            </a:r>
            <a:r>
              <a:rPr lang="fr-FR" sz="2800" b="1" dirty="0" err="1">
                <a:solidFill>
                  <a:schemeClr val="accent2">
                    <a:lumMod val="75000"/>
                  </a:schemeClr>
                </a:solidFill>
              </a:rPr>
              <a:t>INnovatrice</a:t>
            </a:r>
            <a:r>
              <a:rPr lang="fr-FR" sz="2800" b="1" dirty="0">
                <a:solidFill>
                  <a:schemeClr val="accent2">
                    <a:lumMod val="75000"/>
                  </a:schemeClr>
                </a:solidFill>
              </a:rPr>
              <a:t> (IMAJIN) :</a:t>
            </a:r>
            <a:br>
              <a:rPr lang="fr-FR" sz="2800" b="1" dirty="0">
                <a:solidFill>
                  <a:schemeClr val="accent2">
                    <a:lumMod val="75000"/>
                  </a:schemeClr>
                </a:solidFill>
              </a:rPr>
            </a:br>
            <a:r>
              <a:rPr lang="fr-FR" sz="2800" b="1" dirty="0">
                <a:solidFill>
                  <a:schemeClr val="accent1">
                    <a:lumMod val="60000"/>
                    <a:lumOff val="40000"/>
                  </a:schemeClr>
                </a:solidFill>
              </a:rPr>
              <a:t>Obtenir un employé à temps plein (ETP) - Un travail en cours</a:t>
            </a:r>
            <a:endParaRPr lang="en-CA" sz="2800" b="1" dirty="0">
              <a:solidFill>
                <a:schemeClr val="accent1">
                  <a:lumMod val="60000"/>
                  <a:lumOff val="40000"/>
                </a:schemeClr>
              </a:solidFill>
            </a:endParaRPr>
          </a:p>
        </p:txBody>
      </p:sp>
      <p:sp>
        <p:nvSpPr>
          <p:cNvPr id="3" name="Subtitle 2"/>
          <p:cNvSpPr>
            <a:spLocks noGrp="1"/>
          </p:cNvSpPr>
          <p:nvPr>
            <p:ph type="subTitle" idx="1"/>
          </p:nvPr>
        </p:nvSpPr>
        <p:spPr>
          <a:xfrm>
            <a:off x="699248" y="4397188"/>
            <a:ext cx="9063317" cy="1223683"/>
          </a:xfrm>
        </p:spPr>
        <p:txBody>
          <a:bodyPr>
            <a:normAutofit/>
          </a:bodyPr>
          <a:lstStyle/>
          <a:p>
            <a:r>
              <a:rPr lang="fr-FR" sz="2400" dirty="0" err="1"/>
              <a:t>Employment</a:t>
            </a:r>
            <a:r>
              <a:rPr lang="fr-FR" sz="2400" dirty="0"/>
              <a:t> and Social </a:t>
            </a:r>
            <a:r>
              <a:rPr lang="fr-FR" sz="2400" dirty="0" err="1"/>
              <a:t>Development</a:t>
            </a:r>
            <a:r>
              <a:rPr lang="fr-FR" sz="2400" dirty="0"/>
              <a:t> Canada (ESDC)</a:t>
            </a:r>
          </a:p>
          <a:p>
            <a:r>
              <a:rPr lang="fr-FR" sz="2400" dirty="0"/>
              <a:t>Emploi et Développement social Canada (EDSC)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991" y="4732792"/>
            <a:ext cx="1485157" cy="1944422"/>
          </a:xfrm>
          <a:prstGeom prst="rect">
            <a:avLst/>
          </a:prstGeom>
        </p:spPr>
      </p:pic>
    </p:spTree>
    <p:extLst>
      <p:ext uri="{BB962C8B-B14F-4D97-AF65-F5344CB8AC3E}">
        <p14:creationId xmlns:p14="http://schemas.microsoft.com/office/powerpoint/2010/main" val="398779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169"/>
            <a:ext cx="342338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6673933" y="0"/>
            <a:ext cx="551806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txBox="1">
            <a:spLocks/>
          </p:cNvSpPr>
          <p:nvPr/>
        </p:nvSpPr>
        <p:spPr>
          <a:xfrm>
            <a:off x="495781" y="0"/>
            <a:ext cx="8596668" cy="73787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dirty="0"/>
              <a:t>Mandate / </a:t>
            </a:r>
            <a:r>
              <a:rPr lang="en-CA" b="1" dirty="0" err="1"/>
              <a:t>Mandat</a:t>
            </a:r>
            <a:endParaRPr lang="en-CA" b="1" dirty="0"/>
          </a:p>
        </p:txBody>
      </p:sp>
      <p:sp>
        <p:nvSpPr>
          <p:cNvPr id="4" name="Content Placeholder 2"/>
          <p:cNvSpPr txBox="1">
            <a:spLocks/>
          </p:cNvSpPr>
          <p:nvPr/>
        </p:nvSpPr>
        <p:spPr>
          <a:xfrm>
            <a:off x="0" y="737871"/>
            <a:ext cx="12191999" cy="293688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CA" dirty="0"/>
              <a:t>YMAGIN is a network geared towards the emerging generation of employees and the young at heart at ESDC. The network provides employees with opportunities to acquire and develop professional skills, network, and make a difference by contributing to the Department’s future. YMAGIN has a wide membership across the ESDC portfolio and is represented in all the branches coast-to-coast-coast.</a:t>
            </a:r>
          </a:p>
          <a:p>
            <a:pPr marL="0" indent="0" algn="ctr">
              <a:buNone/>
            </a:pPr>
            <a:endParaRPr lang="fr-FR" dirty="0"/>
          </a:p>
          <a:p>
            <a:pPr marL="0" indent="0" algn="ctr">
              <a:buNone/>
            </a:pPr>
            <a:r>
              <a:rPr lang="fr-FR" dirty="0"/>
              <a:t>IMAJIN est un réseau destiné à la nouvelle génération d'employés et aux jeunes de cœur d’EDSC. Le réseau offre aux employés la possibilité d'acquérir et de développer des compétences professionnelles, de créer des réseaux et de faire la différence en contribuant à l'avenir du ministère. IMAJIN compte de nombreux membres dans tout le portefeuille d’EDSC et est représenté dans toutes les branches d'un océan à l'autre.</a:t>
            </a:r>
          </a:p>
          <a:p>
            <a:pPr marL="0" indent="0" algn="ctr" defTabSz="914400">
              <a:spcBef>
                <a:spcPts val="0"/>
              </a:spcBef>
              <a:buNone/>
              <a:defRPr/>
            </a:pPr>
            <a:endParaRPr lang="fr-CA" altLang="en-US" sz="1200" b="1" dirty="0">
              <a:solidFill>
                <a:srgbClr val="10253F"/>
              </a:solidFill>
              <a:ea typeface="ヒラギノ角ゴ Pro W3" pitchFamily="127" charset="-128"/>
            </a:endParaRPr>
          </a:p>
          <a:p>
            <a:pPr marL="0" indent="0" algn="ctr" defTabSz="914400">
              <a:spcBef>
                <a:spcPts val="0"/>
              </a:spcBef>
              <a:buNone/>
              <a:defRPr/>
            </a:pPr>
            <a:endParaRPr lang="fr-CA" altLang="en-US" sz="1600" b="1" dirty="0">
              <a:solidFill>
                <a:srgbClr val="10253F"/>
              </a:solidFill>
              <a:ea typeface="ヒラギノ角ゴ Pro W3" pitchFamily="127" charset="-128"/>
            </a:endParaRPr>
          </a:p>
          <a:p>
            <a:pPr marL="0" indent="0" algn="ctr">
              <a:buNone/>
            </a:pPr>
            <a:endParaRPr lang="fr-FR" sz="1200" i="1" dirty="0"/>
          </a:p>
        </p:txBody>
      </p:sp>
      <p:sp>
        <p:nvSpPr>
          <p:cNvPr id="14" name="Rectangle 13"/>
          <p:cNvSpPr/>
          <p:nvPr/>
        </p:nvSpPr>
        <p:spPr>
          <a:xfrm>
            <a:off x="6194273" y="3776350"/>
            <a:ext cx="2905200" cy="200099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000" dirty="0">
                <a:solidFill>
                  <a:schemeClr val="tx1"/>
                </a:solidFill>
              </a:rPr>
              <a:t>Network </a:t>
            </a:r>
          </a:p>
          <a:p>
            <a:pPr algn="ctr">
              <a:spcBef>
                <a:spcPts val="600"/>
              </a:spcBef>
            </a:pPr>
            <a:r>
              <a:rPr lang="en-CA" sz="1200" dirty="0">
                <a:solidFill>
                  <a:schemeClr val="tx1"/>
                </a:solidFill>
              </a:rPr>
              <a:t>To organize events and create opportunities for all employees to network </a:t>
            </a:r>
          </a:p>
          <a:p>
            <a:pPr algn="ctr">
              <a:spcBef>
                <a:spcPts val="600"/>
              </a:spcBef>
            </a:pPr>
            <a:endParaRPr lang="en-CA" sz="1200" dirty="0">
              <a:solidFill>
                <a:schemeClr val="tx1"/>
              </a:solidFill>
            </a:endParaRPr>
          </a:p>
          <a:p>
            <a:pPr algn="ctr">
              <a:spcBef>
                <a:spcPts val="600"/>
              </a:spcBef>
            </a:pPr>
            <a:endParaRPr lang="en-CA" sz="1200" dirty="0">
              <a:solidFill>
                <a:schemeClr val="tx1"/>
              </a:solidFill>
            </a:endParaRPr>
          </a:p>
          <a:p>
            <a:pPr algn="ctr">
              <a:spcBef>
                <a:spcPts val="600"/>
              </a:spcBef>
            </a:pPr>
            <a:r>
              <a:rPr lang="en-CA" sz="2000" dirty="0" err="1">
                <a:solidFill>
                  <a:schemeClr val="tx1"/>
                </a:solidFill>
              </a:rPr>
              <a:t>Réseauter</a:t>
            </a:r>
            <a:endParaRPr lang="en-CA" sz="2000" dirty="0">
              <a:solidFill>
                <a:schemeClr val="tx1"/>
              </a:solidFill>
            </a:endParaRPr>
          </a:p>
          <a:p>
            <a:pPr algn="ctr">
              <a:spcBef>
                <a:spcPts val="600"/>
              </a:spcBef>
            </a:pPr>
            <a:r>
              <a:rPr lang="fr-FR" sz="1200" dirty="0">
                <a:solidFill>
                  <a:schemeClr val="tx1"/>
                </a:solidFill>
              </a:rPr>
              <a:t>Organiser des événements et créer des occasions de réseautage pour tous les employés</a:t>
            </a:r>
            <a:endParaRPr lang="en-CA" sz="1200" dirty="0">
              <a:solidFill>
                <a:schemeClr val="tx1"/>
              </a:solidFill>
            </a:endParaRPr>
          </a:p>
        </p:txBody>
      </p:sp>
      <p:sp>
        <p:nvSpPr>
          <p:cNvPr id="15" name="Rectangle 14"/>
          <p:cNvSpPr/>
          <p:nvPr/>
        </p:nvSpPr>
        <p:spPr>
          <a:xfrm>
            <a:off x="3092527" y="3776350"/>
            <a:ext cx="2905200" cy="20009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000" dirty="0">
                <a:solidFill>
                  <a:schemeClr val="tx1"/>
                </a:solidFill>
              </a:rPr>
              <a:t>Facilitate</a:t>
            </a:r>
          </a:p>
          <a:p>
            <a:pPr algn="ctr">
              <a:spcBef>
                <a:spcPts val="600"/>
              </a:spcBef>
            </a:pPr>
            <a:r>
              <a:rPr lang="en-CA" sz="1200" dirty="0">
                <a:solidFill>
                  <a:schemeClr val="tx1"/>
                </a:solidFill>
              </a:rPr>
              <a:t>Learning and development for employees to gain new skills and competencies</a:t>
            </a:r>
          </a:p>
          <a:p>
            <a:pPr algn="ctr">
              <a:spcBef>
                <a:spcPts val="600"/>
              </a:spcBef>
            </a:pPr>
            <a:endParaRPr lang="en-CA" sz="1200" dirty="0">
              <a:solidFill>
                <a:schemeClr val="tx1"/>
              </a:solidFill>
            </a:endParaRPr>
          </a:p>
          <a:p>
            <a:pPr algn="ctr">
              <a:spcBef>
                <a:spcPts val="600"/>
              </a:spcBef>
            </a:pPr>
            <a:endParaRPr lang="en-CA" sz="1200" dirty="0">
              <a:solidFill>
                <a:schemeClr val="tx1"/>
              </a:solidFill>
            </a:endParaRPr>
          </a:p>
          <a:p>
            <a:pPr algn="ctr">
              <a:spcBef>
                <a:spcPts val="600"/>
              </a:spcBef>
            </a:pPr>
            <a:endParaRPr lang="en-CA" sz="1200" dirty="0">
              <a:solidFill>
                <a:schemeClr val="tx1"/>
              </a:solidFill>
            </a:endParaRPr>
          </a:p>
          <a:p>
            <a:pPr algn="ctr">
              <a:spcBef>
                <a:spcPts val="600"/>
              </a:spcBef>
            </a:pPr>
            <a:r>
              <a:rPr lang="en-CA" sz="2000" dirty="0" err="1">
                <a:solidFill>
                  <a:schemeClr val="tx1"/>
                </a:solidFill>
              </a:rPr>
              <a:t>Favoriser</a:t>
            </a:r>
            <a:endParaRPr lang="en-CA" sz="2000" dirty="0">
              <a:solidFill>
                <a:schemeClr val="tx1"/>
              </a:solidFill>
            </a:endParaRPr>
          </a:p>
          <a:p>
            <a:pPr algn="ctr">
              <a:spcBef>
                <a:spcPts val="600"/>
              </a:spcBef>
            </a:pPr>
            <a:r>
              <a:rPr lang="fr-FR" sz="1200" dirty="0">
                <a:solidFill>
                  <a:schemeClr val="tx1"/>
                </a:solidFill>
              </a:rPr>
              <a:t>L’apprentissage et le perfectionnement des employés pour qu’ils acquèrent de nouvelles aptitudes et compétences</a:t>
            </a:r>
            <a:endParaRPr lang="en-CA" sz="1200" dirty="0">
              <a:solidFill>
                <a:schemeClr val="tx1"/>
              </a:solidFill>
            </a:endParaRPr>
          </a:p>
          <a:p>
            <a:pPr algn="ctr">
              <a:spcBef>
                <a:spcPts val="600"/>
              </a:spcBef>
            </a:pPr>
            <a:endParaRPr lang="en-CA" sz="1600" dirty="0">
              <a:solidFill>
                <a:schemeClr val="tx1"/>
              </a:solidFill>
            </a:endParaRPr>
          </a:p>
        </p:txBody>
      </p:sp>
      <p:sp>
        <p:nvSpPr>
          <p:cNvPr id="16" name="Rectangle 15"/>
          <p:cNvSpPr/>
          <p:nvPr/>
        </p:nvSpPr>
        <p:spPr>
          <a:xfrm>
            <a:off x="0" y="3776350"/>
            <a:ext cx="2904565" cy="2000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000" dirty="0">
                <a:solidFill>
                  <a:schemeClr val="tx1"/>
                </a:solidFill>
              </a:rPr>
              <a:t>Engage</a:t>
            </a:r>
          </a:p>
          <a:p>
            <a:pPr algn="ctr">
              <a:spcBef>
                <a:spcPts val="600"/>
              </a:spcBef>
            </a:pPr>
            <a:r>
              <a:rPr lang="en-CA" sz="1200" dirty="0">
                <a:solidFill>
                  <a:schemeClr val="tx1"/>
                </a:solidFill>
              </a:rPr>
              <a:t>Through collaboration within our branch and beyond</a:t>
            </a:r>
          </a:p>
          <a:p>
            <a:pPr algn="ctr">
              <a:spcBef>
                <a:spcPts val="600"/>
              </a:spcBef>
            </a:pPr>
            <a:endParaRPr lang="en-CA" sz="1200" dirty="0">
              <a:solidFill>
                <a:schemeClr val="tx1"/>
              </a:solidFill>
            </a:endParaRPr>
          </a:p>
          <a:p>
            <a:pPr algn="ctr">
              <a:spcBef>
                <a:spcPts val="600"/>
              </a:spcBef>
            </a:pPr>
            <a:endParaRPr lang="en-CA" sz="2000" dirty="0">
              <a:solidFill>
                <a:schemeClr val="tx1"/>
              </a:solidFill>
            </a:endParaRPr>
          </a:p>
          <a:p>
            <a:pPr algn="ctr">
              <a:spcBef>
                <a:spcPts val="600"/>
              </a:spcBef>
            </a:pPr>
            <a:r>
              <a:rPr lang="en-CA" sz="2000" dirty="0">
                <a:solidFill>
                  <a:schemeClr val="tx1"/>
                </a:solidFill>
              </a:rPr>
              <a:t>Mobiliser</a:t>
            </a:r>
          </a:p>
          <a:p>
            <a:pPr algn="ctr">
              <a:spcBef>
                <a:spcPts val="600"/>
              </a:spcBef>
            </a:pPr>
            <a:r>
              <a:rPr lang="fr-FR" sz="1200" dirty="0">
                <a:solidFill>
                  <a:schemeClr val="tx1"/>
                </a:solidFill>
              </a:rPr>
              <a:t>Grâce à la collaboration au sein de notre direction générale et à l’extérieur de celle-ci</a:t>
            </a:r>
            <a:endParaRPr lang="en-CA" sz="2000" dirty="0">
              <a:solidFill>
                <a:schemeClr val="tx1"/>
              </a:solidFill>
            </a:endParaRPr>
          </a:p>
        </p:txBody>
      </p:sp>
      <p:sp>
        <p:nvSpPr>
          <p:cNvPr id="9" name="Rectangle 8"/>
          <p:cNvSpPr/>
          <p:nvPr/>
        </p:nvSpPr>
        <p:spPr>
          <a:xfrm>
            <a:off x="9286800" y="3776350"/>
            <a:ext cx="2905200" cy="198754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000" dirty="0">
                <a:solidFill>
                  <a:schemeClr val="tx1"/>
                </a:solidFill>
              </a:rPr>
              <a:t>Influence </a:t>
            </a:r>
          </a:p>
          <a:p>
            <a:pPr algn="ctr">
              <a:spcBef>
                <a:spcPts val="600"/>
              </a:spcBef>
            </a:pPr>
            <a:r>
              <a:rPr lang="en-CA" sz="1200" dirty="0">
                <a:solidFill>
                  <a:schemeClr val="tx1"/>
                </a:solidFill>
              </a:rPr>
              <a:t>By providing employees with opportunities to voice their opinions and ideas </a:t>
            </a:r>
          </a:p>
          <a:p>
            <a:pPr algn="ctr">
              <a:spcBef>
                <a:spcPts val="600"/>
              </a:spcBef>
            </a:pPr>
            <a:endParaRPr lang="en-CA" sz="1200" dirty="0">
              <a:solidFill>
                <a:schemeClr val="tx1"/>
              </a:solidFill>
            </a:endParaRPr>
          </a:p>
          <a:p>
            <a:pPr algn="ctr">
              <a:spcBef>
                <a:spcPts val="600"/>
              </a:spcBef>
            </a:pPr>
            <a:endParaRPr lang="en-CA" sz="1200" dirty="0">
              <a:solidFill>
                <a:schemeClr val="tx1"/>
              </a:solidFill>
            </a:endParaRPr>
          </a:p>
          <a:p>
            <a:pPr algn="ctr">
              <a:spcBef>
                <a:spcPts val="600"/>
              </a:spcBef>
            </a:pPr>
            <a:r>
              <a:rPr lang="en-CA" sz="2000" dirty="0">
                <a:solidFill>
                  <a:schemeClr val="tx1"/>
                </a:solidFill>
              </a:rPr>
              <a:t>Influencer</a:t>
            </a:r>
          </a:p>
          <a:p>
            <a:pPr algn="ctr">
              <a:spcBef>
                <a:spcPts val="600"/>
              </a:spcBef>
            </a:pPr>
            <a:r>
              <a:rPr lang="fr-FR" sz="1200" dirty="0">
                <a:solidFill>
                  <a:schemeClr val="tx1"/>
                </a:solidFill>
              </a:rPr>
              <a:t>En offrant aux employés l’occasion d’exprimer leurs opinions et leurs idées</a:t>
            </a:r>
            <a:endParaRPr lang="en-CA" sz="1200" dirty="0">
              <a:solidFill>
                <a:schemeClr val="tx1"/>
              </a:solidFill>
            </a:endParaRPr>
          </a:p>
        </p:txBody>
      </p:sp>
      <p:sp>
        <p:nvSpPr>
          <p:cNvPr id="3" name="TextBox 2"/>
          <p:cNvSpPr txBox="1"/>
          <p:nvPr/>
        </p:nvSpPr>
        <p:spPr>
          <a:xfrm>
            <a:off x="2364480" y="5865491"/>
            <a:ext cx="7659585" cy="923330"/>
          </a:xfrm>
          <a:prstGeom prst="rect">
            <a:avLst/>
          </a:prstGeom>
          <a:noFill/>
        </p:spPr>
        <p:txBody>
          <a:bodyPr wrap="square" rtlCol="0">
            <a:spAutoFit/>
          </a:bodyPr>
          <a:lstStyle/>
          <a:p>
            <a:pPr algn="ctr" defTabSz="914400">
              <a:defRPr/>
            </a:pPr>
            <a:r>
              <a:rPr lang="fr-CA" altLang="en-US" b="1" dirty="0">
                <a:solidFill>
                  <a:srgbClr val="10253F"/>
                </a:solidFill>
                <a:ea typeface="ヒラギノ角ゴ Pro W3" pitchFamily="127" charset="-128"/>
              </a:rPr>
              <a:t>Have questions or </a:t>
            </a:r>
            <a:r>
              <a:rPr lang="fr-CA" altLang="en-US" b="1" dirty="0" err="1">
                <a:solidFill>
                  <a:srgbClr val="10253F"/>
                </a:solidFill>
                <a:ea typeface="ヒラギノ角ゴ Pro W3" pitchFamily="127" charset="-128"/>
              </a:rPr>
              <a:t>want</a:t>
            </a:r>
            <a:r>
              <a:rPr lang="fr-CA" altLang="en-US" b="1" dirty="0">
                <a:solidFill>
                  <a:srgbClr val="10253F"/>
                </a:solidFill>
                <a:ea typeface="ヒラギノ角ゴ Pro W3" pitchFamily="127" charset="-128"/>
              </a:rPr>
              <a:t> to </a:t>
            </a:r>
            <a:r>
              <a:rPr lang="fr-CA" altLang="en-US" b="1" dirty="0" err="1">
                <a:solidFill>
                  <a:srgbClr val="10253F"/>
                </a:solidFill>
                <a:ea typeface="ヒラギノ角ゴ Pro W3" pitchFamily="127" charset="-128"/>
              </a:rPr>
              <a:t>connect</a:t>
            </a:r>
            <a:r>
              <a:rPr lang="fr-CA" altLang="en-US" b="1" dirty="0">
                <a:solidFill>
                  <a:srgbClr val="10253F"/>
                </a:solidFill>
                <a:ea typeface="ヒラギノ角ゴ Pro W3" pitchFamily="127" charset="-128"/>
              </a:rPr>
              <a:t>?/ Vous avez des questions?</a:t>
            </a:r>
          </a:p>
          <a:p>
            <a:pPr algn="ctr" defTabSz="914400">
              <a:defRPr/>
            </a:pPr>
            <a:r>
              <a:rPr lang="fr-CA" altLang="en-US" b="1" dirty="0">
                <a:solidFill>
                  <a:srgbClr val="10253F"/>
                </a:solidFill>
                <a:ea typeface="ヒラギノ角ゴ Pro W3" pitchFamily="127" charset="-128"/>
              </a:rPr>
              <a:t>Write us at/ Écrivez-nous à :</a:t>
            </a:r>
            <a:endParaRPr lang="en-CA" dirty="0">
              <a:hlinkClick r:id="rId2"/>
            </a:endParaRPr>
          </a:p>
          <a:p>
            <a:pPr algn="ctr"/>
            <a:r>
              <a:rPr lang="en-CA" dirty="0">
                <a:hlinkClick r:id="rId2"/>
              </a:rPr>
              <a:t>ymagin-imajin@hrsdc-rhdcc.gc.ca</a:t>
            </a:r>
            <a:r>
              <a:rPr lang="en-CA" dirty="0"/>
              <a:t> </a:t>
            </a:r>
          </a:p>
        </p:txBody>
      </p:sp>
    </p:spTree>
    <p:extLst>
      <p:ext uri="{BB962C8B-B14F-4D97-AF65-F5344CB8AC3E}">
        <p14:creationId xmlns:p14="http://schemas.microsoft.com/office/powerpoint/2010/main" val="235149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11439" y="0"/>
            <a:ext cx="52805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21840" y="0"/>
            <a:ext cx="8596668" cy="712694"/>
          </a:xfrm>
        </p:spPr>
        <p:txBody>
          <a:bodyPr/>
          <a:lstStyle/>
          <a:p>
            <a:r>
              <a:rPr lang="en-CA" b="1" dirty="0"/>
              <a:t>Structure</a:t>
            </a:r>
          </a:p>
        </p:txBody>
      </p:sp>
      <p:sp>
        <p:nvSpPr>
          <p:cNvPr id="3" name="Content Placeholder 2"/>
          <p:cNvSpPr>
            <a:spLocks noGrp="1"/>
          </p:cNvSpPr>
          <p:nvPr>
            <p:ph idx="1"/>
          </p:nvPr>
        </p:nvSpPr>
        <p:spPr>
          <a:xfrm>
            <a:off x="148709" y="945669"/>
            <a:ext cx="5252819" cy="5703279"/>
          </a:xfrm>
        </p:spPr>
        <p:txBody>
          <a:bodyPr>
            <a:noAutofit/>
          </a:bodyPr>
          <a:lstStyle/>
          <a:p>
            <a:r>
              <a:rPr lang="en-CA" sz="1400" dirty="0"/>
              <a:t>The Department of ESDC has roughly 35,000 employees. Out of those many employees, our network is roughly 1,000 members across the country. The network includes a National Level, four (4) Regions (not including the NCR), and 19 branches. </a:t>
            </a:r>
          </a:p>
          <a:p>
            <a:r>
              <a:rPr lang="en-CA" sz="1400" dirty="0"/>
              <a:t>The YMAGIN network is structured to include a National Division which is there to implement guidelines and help bring the other networks together.</a:t>
            </a:r>
          </a:p>
          <a:p>
            <a:pPr lvl="1">
              <a:buFont typeface="Wingdings 3" panose="05040102010807070707" pitchFamily="18" charset="2"/>
              <a:buChar char=""/>
            </a:pPr>
            <a:r>
              <a:rPr lang="en-CA" sz="1400" dirty="0"/>
              <a:t>At the National level, the network is led by the YMAGIN executive, currently comprised of:</a:t>
            </a:r>
          </a:p>
          <a:p>
            <a:pPr lvl="2">
              <a:buFont typeface="Wingdings 3" panose="05040102010807070707" pitchFamily="18" charset="2"/>
              <a:buChar char=""/>
            </a:pPr>
            <a:r>
              <a:rPr lang="en-CA" dirty="0"/>
              <a:t>Two (2) Co-Chairs (one NCR and one Regions)</a:t>
            </a:r>
          </a:p>
          <a:p>
            <a:pPr lvl="2">
              <a:buFont typeface="Wingdings 3" panose="05040102010807070707" pitchFamily="18" charset="2"/>
              <a:buChar char=""/>
            </a:pPr>
            <a:r>
              <a:rPr lang="en-CA" dirty="0"/>
              <a:t>Three (3) Vice-Chairs (2 Regional and 1 NCR – currently looking for a second NCR vice-chair)</a:t>
            </a:r>
          </a:p>
          <a:p>
            <a:pPr lvl="2">
              <a:buFont typeface="Wingdings 3" panose="05040102010807070707" pitchFamily="18" charset="2"/>
              <a:buChar char=""/>
            </a:pPr>
            <a:r>
              <a:rPr lang="en-CA" dirty="0"/>
              <a:t>One (1) Secretary</a:t>
            </a:r>
          </a:p>
          <a:p>
            <a:pPr lvl="2">
              <a:buFont typeface="Wingdings 3" panose="05040102010807070707" pitchFamily="18" charset="2"/>
              <a:buChar char=""/>
            </a:pPr>
            <a:r>
              <a:rPr lang="en-CA" dirty="0"/>
              <a:t>One (1) Communications Director</a:t>
            </a:r>
          </a:p>
          <a:p>
            <a:pPr lvl="2">
              <a:buFont typeface="Wingdings 3" panose="05040102010807070707" pitchFamily="18" charset="2"/>
              <a:buChar char=""/>
            </a:pPr>
            <a:r>
              <a:rPr lang="en-CA" dirty="0"/>
              <a:t>One (1) Special Advisor</a:t>
            </a:r>
          </a:p>
          <a:p>
            <a:pPr lvl="2">
              <a:buFont typeface="Wingdings 3" panose="05040102010807070707" pitchFamily="18" charset="2"/>
              <a:buChar char=""/>
            </a:pPr>
            <a:r>
              <a:rPr lang="en-CA" dirty="0"/>
              <a:t>The national executive is supported by two (2) national champions at the EX level.</a:t>
            </a:r>
          </a:p>
          <a:p>
            <a:pPr>
              <a:buClr>
                <a:schemeClr val="accent2">
                  <a:lumMod val="50000"/>
                </a:schemeClr>
              </a:buClr>
            </a:pPr>
            <a:r>
              <a:rPr lang="en-CA" sz="1400" dirty="0"/>
              <a:t>Within each branch and region, local YMAGIN leaders (called coordinators) plan and deliver activities with the support of their local champions (EX level).</a:t>
            </a:r>
          </a:p>
        </p:txBody>
      </p:sp>
      <p:sp>
        <p:nvSpPr>
          <p:cNvPr id="5" name="Content Placeholder 2"/>
          <p:cNvSpPr txBox="1">
            <a:spLocks/>
          </p:cNvSpPr>
          <p:nvPr/>
        </p:nvSpPr>
        <p:spPr>
          <a:xfrm>
            <a:off x="6270120" y="945669"/>
            <a:ext cx="5903783" cy="57995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1400" dirty="0"/>
              <a:t>Le ministère EDSC compte environ 35 000 employés. Parmi ces nombreux employés, notre réseau compte environ 1 000 membres à travers le pays. Le réseau comprend un niveau national, quatre (4) régions (sans compter la RCN) et 19 branches. </a:t>
            </a:r>
          </a:p>
          <a:p>
            <a:r>
              <a:rPr lang="fr-FR" sz="1400" dirty="0"/>
              <a:t>Le réseau YMAGIN est structuré de manière à inclure une division nationale qui met en œuvre les directives et aide à rassembler les autres réseaux.</a:t>
            </a:r>
          </a:p>
          <a:p>
            <a:pPr lvl="1">
              <a:buFont typeface="Wingdings 3" panose="05040102010807070707" pitchFamily="18" charset="2"/>
              <a:buChar char=""/>
            </a:pPr>
            <a:r>
              <a:rPr lang="fr-FR" sz="1400" dirty="0"/>
              <a:t>Au niveau national, le réseau est dirigé par l'exécutif de YMAGIN, actuellement composé de :</a:t>
            </a:r>
          </a:p>
          <a:p>
            <a:pPr lvl="2">
              <a:buFont typeface="Wingdings 3" panose="05040102010807070707" pitchFamily="18" charset="2"/>
              <a:buChar char=""/>
            </a:pPr>
            <a:r>
              <a:rPr lang="fr-FR" dirty="0"/>
              <a:t>Deux (2) coprésidents (un de la RCN et un des régions)</a:t>
            </a:r>
          </a:p>
          <a:p>
            <a:pPr lvl="2">
              <a:buFont typeface="Wingdings 3" panose="05040102010807070707" pitchFamily="18" charset="2"/>
              <a:buChar char=""/>
            </a:pPr>
            <a:r>
              <a:rPr lang="fr-FR" dirty="0"/>
              <a:t>Trois (3) vice-présidents (2 régionaux et un de la RCN - nous recherchons actuellement un deuxième vice-président de la RCN)</a:t>
            </a:r>
          </a:p>
          <a:p>
            <a:pPr lvl="2">
              <a:buFont typeface="Wingdings 3" panose="05040102010807070707" pitchFamily="18" charset="2"/>
              <a:buChar char=""/>
            </a:pPr>
            <a:r>
              <a:rPr lang="fr-FR" dirty="0"/>
              <a:t>Un (1) secrétaire</a:t>
            </a:r>
          </a:p>
          <a:p>
            <a:pPr lvl="2">
              <a:buFont typeface="Wingdings 3" panose="05040102010807070707" pitchFamily="18" charset="2"/>
              <a:buChar char=""/>
            </a:pPr>
            <a:r>
              <a:rPr lang="fr-FR" dirty="0"/>
              <a:t>Un (1) directeur des communications</a:t>
            </a:r>
          </a:p>
          <a:p>
            <a:pPr lvl="2">
              <a:buFont typeface="Wingdings 3" panose="05040102010807070707" pitchFamily="18" charset="2"/>
              <a:buChar char=""/>
            </a:pPr>
            <a:r>
              <a:rPr lang="fr-FR" dirty="0"/>
              <a:t>un (1) conseiller spécial</a:t>
            </a:r>
          </a:p>
          <a:p>
            <a:pPr lvl="2">
              <a:buFont typeface="Wingdings 3" panose="05040102010807070707" pitchFamily="18" charset="2"/>
              <a:buChar char=""/>
            </a:pPr>
            <a:r>
              <a:rPr lang="fr-FR" dirty="0"/>
              <a:t>L'exécutif national est soutenu par deux (2) champions nationaux au niveau EX.</a:t>
            </a:r>
          </a:p>
          <a:p>
            <a:r>
              <a:rPr lang="fr-FR" sz="1400" dirty="0"/>
              <a:t>Dans chaque branche et région, les responsables locaux de YMAGIN (appelés coordinateurs) planifient et réalisent des activités avec le soutien de leurs champions locaux (niveau EX).</a:t>
            </a:r>
          </a:p>
          <a:p>
            <a:endParaRPr lang="fr-FR" sz="1400" dirty="0"/>
          </a:p>
          <a:p>
            <a:endParaRPr lang="en-CA" sz="1400" dirty="0"/>
          </a:p>
        </p:txBody>
      </p:sp>
    </p:spTree>
    <p:extLst>
      <p:ext uri="{BB962C8B-B14F-4D97-AF65-F5344CB8AC3E}">
        <p14:creationId xmlns:p14="http://schemas.microsoft.com/office/powerpoint/2010/main" val="177817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079" y="1264176"/>
            <a:ext cx="9748912" cy="1646302"/>
          </a:xfrm>
        </p:spPr>
        <p:txBody>
          <a:bodyPr/>
          <a:lstStyle/>
          <a:p>
            <a:r>
              <a:rPr lang="en-CA" sz="4400" dirty="0">
                <a:solidFill>
                  <a:schemeClr val="accent2">
                    <a:lumMod val="75000"/>
                  </a:schemeClr>
                </a:solidFill>
              </a:rPr>
              <a:t>Young Professionals Network (YPN)</a:t>
            </a:r>
            <a:br>
              <a:rPr lang="en-CA" sz="4400" dirty="0">
                <a:solidFill>
                  <a:schemeClr val="accent2">
                    <a:lumMod val="75000"/>
                  </a:schemeClr>
                </a:solidFill>
              </a:rPr>
            </a:br>
            <a:r>
              <a:rPr lang="en-CA" sz="4400" dirty="0">
                <a:solidFill>
                  <a:schemeClr val="accent2">
                    <a:lumMod val="75000"/>
                  </a:schemeClr>
                </a:solidFill>
              </a:rPr>
              <a:t>Réseau des </a:t>
            </a:r>
            <a:r>
              <a:rPr lang="en-CA" sz="4400" dirty="0" err="1">
                <a:solidFill>
                  <a:schemeClr val="accent2">
                    <a:lumMod val="75000"/>
                  </a:schemeClr>
                </a:solidFill>
              </a:rPr>
              <a:t>jeunes</a:t>
            </a:r>
            <a:r>
              <a:rPr lang="en-CA" sz="4400" dirty="0">
                <a:solidFill>
                  <a:schemeClr val="accent2">
                    <a:lumMod val="75000"/>
                  </a:schemeClr>
                </a:solidFill>
              </a:rPr>
              <a:t> </a:t>
            </a:r>
            <a:r>
              <a:rPr lang="en-CA" sz="4400" dirty="0" err="1">
                <a:solidFill>
                  <a:schemeClr val="accent2">
                    <a:lumMod val="75000"/>
                  </a:schemeClr>
                </a:solidFill>
              </a:rPr>
              <a:t>professionels</a:t>
            </a:r>
            <a:r>
              <a:rPr lang="en-CA" sz="4400" dirty="0">
                <a:solidFill>
                  <a:schemeClr val="accent2">
                    <a:lumMod val="75000"/>
                  </a:schemeClr>
                </a:solidFill>
              </a:rPr>
              <a:t> (RJP) </a:t>
            </a:r>
          </a:p>
        </p:txBody>
      </p:sp>
      <p:sp>
        <p:nvSpPr>
          <p:cNvPr id="3" name="Subtitle 2"/>
          <p:cNvSpPr>
            <a:spLocks noGrp="1"/>
          </p:cNvSpPr>
          <p:nvPr>
            <p:ph type="subTitle" idx="1"/>
          </p:nvPr>
        </p:nvSpPr>
        <p:spPr/>
        <p:txBody>
          <a:bodyPr>
            <a:normAutofit fontScale="92500" lnSpcReduction="20000"/>
          </a:bodyPr>
          <a:lstStyle/>
          <a:p>
            <a:endParaRPr lang="en-CA" dirty="0"/>
          </a:p>
          <a:p>
            <a:r>
              <a:rPr lang="en-CA" sz="2400" dirty="0"/>
              <a:t>Canada Revenue Agency (CRA)</a:t>
            </a:r>
          </a:p>
          <a:p>
            <a:r>
              <a:rPr lang="en-CA" sz="2400" dirty="0"/>
              <a:t>l’Agence du revenue du Canada (ARC)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5883" y="5302158"/>
            <a:ext cx="1702787" cy="634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883" y="5936567"/>
            <a:ext cx="1702787" cy="645566"/>
          </a:xfrm>
          <a:prstGeom prst="rect">
            <a:avLst/>
          </a:prstGeom>
        </p:spPr>
      </p:pic>
    </p:spTree>
    <p:extLst>
      <p:ext uri="{BB962C8B-B14F-4D97-AF65-F5344CB8AC3E}">
        <p14:creationId xmlns:p14="http://schemas.microsoft.com/office/powerpoint/2010/main" val="127215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42069" y="0"/>
            <a:ext cx="51499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146462"/>
            <a:ext cx="5047013" cy="1053884"/>
          </a:xfrm>
        </p:spPr>
        <p:txBody>
          <a:bodyPr>
            <a:normAutofit/>
          </a:bodyPr>
          <a:lstStyle/>
          <a:p>
            <a:r>
              <a:rPr lang="en-CA" b="1" dirty="0"/>
              <a:t>The Current Situation</a:t>
            </a:r>
          </a:p>
        </p:txBody>
      </p:sp>
      <p:sp>
        <p:nvSpPr>
          <p:cNvPr id="3" name="Content Placeholder 2"/>
          <p:cNvSpPr>
            <a:spLocks noGrp="1"/>
          </p:cNvSpPr>
          <p:nvPr>
            <p:ph idx="1"/>
          </p:nvPr>
        </p:nvSpPr>
        <p:spPr>
          <a:xfrm>
            <a:off x="0" y="945028"/>
            <a:ext cx="4726379" cy="5912972"/>
          </a:xfrm>
        </p:spPr>
        <p:txBody>
          <a:bodyPr>
            <a:normAutofit/>
          </a:bodyPr>
          <a:lstStyle/>
          <a:p>
            <a:r>
              <a:rPr lang="en-CA" sz="1600" dirty="0"/>
              <a:t>Currently all executive member of the committee are fulfilling their committee roles on a volunteer basis. This means that all YMAGIN duties must be integrated with your regular job duties within the Department and require manager approval to participate.</a:t>
            </a:r>
          </a:p>
          <a:p>
            <a:pPr lvl="1">
              <a:buFont typeface="Wingdings 3" panose="05040102010807070707" pitchFamily="18" charset="2"/>
              <a:buChar char="w"/>
            </a:pPr>
            <a:r>
              <a:rPr lang="en-CA" dirty="0"/>
              <a:t>This has proven difficult in that not all manager are on board with allowing their employees to participate, especially in the regions as ESDC represents Service Canada which has many employees that work directly with the Canadian Public via service and call centres.</a:t>
            </a:r>
          </a:p>
          <a:p>
            <a:pPr lvl="1">
              <a:buFont typeface="Wingdings 3" panose="05040102010807070707" pitchFamily="18" charset="2"/>
              <a:buChar char="w"/>
            </a:pPr>
            <a:r>
              <a:rPr lang="en-CA" dirty="0"/>
              <a:t>It becomes a matter of operational requirements vs ability to engage with the network. We have even had difficulties with our Executive members at all levels being able to continue with their volunteer commitments. </a:t>
            </a:r>
          </a:p>
        </p:txBody>
      </p:sp>
      <p:sp>
        <p:nvSpPr>
          <p:cNvPr id="4" name="Content Placeholder 2"/>
          <p:cNvSpPr txBox="1">
            <a:spLocks/>
          </p:cNvSpPr>
          <p:nvPr/>
        </p:nvSpPr>
        <p:spPr>
          <a:xfrm>
            <a:off x="6721434" y="945028"/>
            <a:ext cx="5470566" cy="59129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1600" dirty="0"/>
              <a:t>Actuellement, tous les membres exécutifs du comité remplissent leurs rôles au sein du comité sur une base volontaire. Cela signifie que toutes les fonctions d'YMAGIN doivent être intégrées à vos tâches habituelles au sein du ministère et que vous devez obtenir l'approbation de votre gestionnaire pour participer.</a:t>
            </a:r>
          </a:p>
          <a:p>
            <a:pPr lvl="1">
              <a:buFont typeface="Wingdings 3" panose="05040102010807070707" pitchFamily="18" charset="2"/>
              <a:buChar char="w"/>
            </a:pPr>
            <a:r>
              <a:rPr lang="fr-FR" dirty="0"/>
              <a:t>Cela s'est avéré difficile, car tous les gestionnaires ne sont pas d'accord pour permettre à leurs employés de participer, en particulier dans les régions, car EDSC comprend Service Canada, dont de nombreux employés travaillent directement avec le public canadien à partir de centres de services et d'appels.</a:t>
            </a:r>
          </a:p>
          <a:p>
            <a:pPr lvl="1">
              <a:buFont typeface="Wingdings 3" panose="05040102010807070707" pitchFamily="18" charset="2"/>
              <a:buChar char="w"/>
            </a:pPr>
            <a:r>
              <a:rPr lang="fr-FR" dirty="0"/>
              <a:t>La capacité de s'engager dans le réseau devient une question d'exigences opérationnelles. Nous avons même eu des difficultés à ce que nos membres de l'exécutif à tous les niveaux soient en mesure de poursuivre leurs engagements bénévoles. </a:t>
            </a:r>
          </a:p>
          <a:p>
            <a:endParaRPr lang="en-CA" sz="16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000" l="2000" r="95000">
                        <a14:foregroundMark x1="21333" y1="43000" x2="21333" y2="43000"/>
                        <a14:foregroundMark x1="72000" y1="52333" x2="72000" y2="52333"/>
                        <a14:foregroundMark x1="82667" y1="78667" x2="82667" y2="78667"/>
                      </a14:backgroundRemoval>
                    </a14:imgEffect>
                  </a14:imgLayer>
                </a14:imgProps>
              </a:ext>
              <a:ext uri="{28A0092B-C50C-407E-A947-70E740481C1C}">
                <a14:useLocalDpi xmlns:a14="http://schemas.microsoft.com/office/drawing/2010/main" val="0"/>
              </a:ext>
            </a:extLst>
          </a:blip>
          <a:stretch>
            <a:fillRect/>
          </a:stretch>
        </p:blipFill>
        <p:spPr>
          <a:xfrm>
            <a:off x="4498469" y="2472764"/>
            <a:ext cx="2857500" cy="2857500"/>
          </a:xfrm>
          <a:prstGeom prst="rect">
            <a:avLst/>
          </a:prstGeom>
        </p:spPr>
      </p:pic>
      <p:sp>
        <p:nvSpPr>
          <p:cNvPr id="7" name="Title 1"/>
          <p:cNvSpPr txBox="1">
            <a:spLocks/>
          </p:cNvSpPr>
          <p:nvPr/>
        </p:nvSpPr>
        <p:spPr>
          <a:xfrm>
            <a:off x="7042068" y="128070"/>
            <a:ext cx="4631142" cy="10538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dirty="0"/>
              <a:t>La situation </a:t>
            </a:r>
            <a:r>
              <a:rPr lang="en-CA" b="1" dirty="0" err="1"/>
              <a:t>actuelle</a:t>
            </a:r>
            <a:endParaRPr lang="en-CA" b="1" dirty="0"/>
          </a:p>
        </p:txBody>
      </p:sp>
    </p:spTree>
    <p:extLst>
      <p:ext uri="{BB962C8B-B14F-4D97-AF65-F5344CB8AC3E}">
        <p14:creationId xmlns:p14="http://schemas.microsoft.com/office/powerpoint/2010/main" val="76733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86785" y="-85061"/>
            <a:ext cx="570521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4512733" cy="1320800"/>
          </a:xfrm>
        </p:spPr>
        <p:txBody>
          <a:bodyPr>
            <a:normAutofit fontScale="90000"/>
          </a:bodyPr>
          <a:lstStyle/>
          <a:p>
            <a:pPr algn="ctr"/>
            <a:r>
              <a:rPr lang="en-CA" dirty="0"/>
              <a:t>Why is it important for us to have an FTE</a:t>
            </a:r>
            <a:r>
              <a:rPr lang="fr-FR" dirty="0"/>
              <a:t>?</a:t>
            </a:r>
            <a:endParaRPr lang="en-CA" dirty="0"/>
          </a:p>
        </p:txBody>
      </p:sp>
      <p:sp>
        <p:nvSpPr>
          <p:cNvPr id="4" name="Content Placeholder 2"/>
          <p:cNvSpPr>
            <a:spLocks noGrp="1"/>
          </p:cNvSpPr>
          <p:nvPr>
            <p:ph idx="1"/>
          </p:nvPr>
        </p:nvSpPr>
        <p:spPr>
          <a:xfrm>
            <a:off x="121611" y="1325357"/>
            <a:ext cx="5531044" cy="5713412"/>
          </a:xfrm>
        </p:spPr>
        <p:txBody>
          <a:bodyPr>
            <a:normAutofit/>
          </a:bodyPr>
          <a:lstStyle/>
          <a:p>
            <a:pPr marL="355600" lvl="1"/>
            <a:r>
              <a:rPr lang="en-CA" dirty="0"/>
              <a:t>Having at least one (1) FTE would allow the National Executive to be able to accomplish a lot more over the course of each term because the full time employee would have the ability to take a huge load off of the executives’ shoulders, meaning the executive could better fulfill their commitment to both their paid positions as well as to the network. </a:t>
            </a:r>
          </a:p>
          <a:p>
            <a:pPr marL="355600" lvl="1"/>
            <a:endParaRPr lang="en-CA" dirty="0"/>
          </a:p>
          <a:p>
            <a:pPr marL="355600" lvl="1"/>
            <a:r>
              <a:rPr lang="en-CA" dirty="0"/>
              <a:t>This FTE would effectively take over all the secretarial responsibilities that are currently shared between the existing secretary, the communications director, and all the chairs.</a:t>
            </a:r>
          </a:p>
          <a:p>
            <a:pPr marL="812800" lvl="2" indent="-285750">
              <a:buFont typeface="Wingdings 3" panose="05040102010807070707" pitchFamily="18" charset="2"/>
              <a:buChar char="w"/>
            </a:pPr>
            <a:r>
              <a:rPr lang="en-CA" sz="1600" dirty="0"/>
              <a:t>This means things like taking care of the GD box, organizing meetings, coordinating with senior management, and maintaining all the distribution lists and webpages would no longer be the responsibility of volunteers.</a:t>
            </a:r>
          </a:p>
        </p:txBody>
      </p:sp>
      <p:sp>
        <p:nvSpPr>
          <p:cNvPr id="5" name="Title 1"/>
          <p:cNvSpPr txBox="1">
            <a:spLocks/>
          </p:cNvSpPr>
          <p:nvPr/>
        </p:nvSpPr>
        <p:spPr>
          <a:xfrm>
            <a:off x="6365174" y="0"/>
            <a:ext cx="5486400"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Pourquoi est-il important pour nous d'avoir un ETP ?</a:t>
            </a:r>
            <a:endParaRPr lang="en-CA" dirty="0"/>
          </a:p>
        </p:txBody>
      </p:sp>
      <p:sp>
        <p:nvSpPr>
          <p:cNvPr id="6" name="Content Placeholder 2"/>
          <p:cNvSpPr txBox="1">
            <a:spLocks/>
          </p:cNvSpPr>
          <p:nvPr/>
        </p:nvSpPr>
        <p:spPr>
          <a:xfrm>
            <a:off x="5774266" y="1325357"/>
            <a:ext cx="6426090" cy="57134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fr-FR" dirty="0"/>
              <a:t>Le fait d'avoir au moins un (1) ETP permettrait à l'exécutif national d'accomplir beaucoup plus au cours de chaque mandat, car l'employé à temps plein aurait la capacité d'enlever une énorme charge des épaules des membres exécutifs, qui pourraient mieux remplir leur engagement envers leurs postes rémunérés ainsi qu'envers le réseau. </a:t>
            </a:r>
          </a:p>
          <a:p>
            <a:pPr lvl="1"/>
            <a:endParaRPr lang="fr-FR" dirty="0"/>
          </a:p>
          <a:p>
            <a:pPr lvl="1"/>
            <a:r>
              <a:rPr lang="fr-FR" dirty="0"/>
              <a:t>Cet ETP prendrait en charge toutes les responsabilités de secrétariat qui sont actuellement partagées entre le secrétaire actuel, le directeur des communications et tous les présidents.</a:t>
            </a:r>
          </a:p>
          <a:p>
            <a:pPr lvl="2">
              <a:buFont typeface="Wingdings 3" panose="05040102010807070707" pitchFamily="18" charset="2"/>
              <a:buChar char="w"/>
            </a:pPr>
            <a:r>
              <a:rPr lang="fr-FR" sz="1600" dirty="0"/>
              <a:t>Cela signifie que des tâches comme l'entretien de la boîte courriel générique, l'organisation de réunions, la coordination avec la haute gestion et la tenue des listes de distribution et des pages Web ne seraient plus la responsabilité des bénévoles. </a:t>
            </a:r>
          </a:p>
          <a:p>
            <a:pPr lvl="1"/>
            <a:endParaRPr lang="en-CA" dirty="0"/>
          </a:p>
        </p:txBody>
      </p:sp>
      <p:sp>
        <p:nvSpPr>
          <p:cNvPr id="8" name="TextBox 7"/>
          <p:cNvSpPr txBox="1"/>
          <p:nvPr/>
        </p:nvSpPr>
        <p:spPr>
          <a:xfrm>
            <a:off x="5450774" y="1793174"/>
            <a:ext cx="914400" cy="3770263"/>
          </a:xfrm>
          <a:prstGeom prst="rect">
            <a:avLst/>
          </a:prstGeom>
          <a:noFill/>
        </p:spPr>
        <p:txBody>
          <a:bodyPr wrap="square" rtlCol="0">
            <a:spAutoFit/>
          </a:bodyPr>
          <a:lstStyle/>
          <a:p>
            <a:pPr algn="ctr"/>
            <a:r>
              <a:rPr lang="en-CA" sz="23900" dirty="0">
                <a:ln>
                  <a:solidFill>
                    <a:schemeClr val="accent2">
                      <a:lumMod val="50000"/>
                    </a:schemeClr>
                  </a:solidFill>
                </a:ln>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effectLst>
                  <a:glow rad="63500">
                    <a:schemeClr val="accent2">
                      <a:satMod val="175000"/>
                      <a:alpha val="40000"/>
                    </a:schemeClr>
                  </a:glow>
                </a:effectLst>
              </a:rPr>
              <a:t>!</a:t>
            </a:r>
          </a:p>
        </p:txBody>
      </p:sp>
    </p:spTree>
    <p:extLst>
      <p:ext uri="{BB962C8B-B14F-4D97-AF65-F5344CB8AC3E}">
        <p14:creationId xmlns:p14="http://schemas.microsoft.com/office/powerpoint/2010/main" val="387909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95605" y="0"/>
            <a:ext cx="529639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5296395" cy="1320800"/>
          </a:xfrm>
        </p:spPr>
        <p:txBody>
          <a:bodyPr>
            <a:normAutofit/>
          </a:bodyPr>
          <a:lstStyle/>
          <a:p>
            <a:r>
              <a:rPr lang="en-CA" sz="2800" b="1" dirty="0">
                <a:solidFill>
                  <a:schemeClr val="accent2">
                    <a:lumMod val="75000"/>
                  </a:schemeClr>
                </a:solidFill>
              </a:rPr>
              <a:t>Process to create an FTE</a:t>
            </a:r>
          </a:p>
        </p:txBody>
      </p:sp>
      <p:sp>
        <p:nvSpPr>
          <p:cNvPr id="3" name="Content Placeholder 2"/>
          <p:cNvSpPr>
            <a:spLocks noGrp="1"/>
          </p:cNvSpPr>
          <p:nvPr>
            <p:ph idx="1"/>
          </p:nvPr>
        </p:nvSpPr>
        <p:spPr>
          <a:xfrm>
            <a:off x="126669" y="534391"/>
            <a:ext cx="5545777" cy="6086763"/>
          </a:xfrm>
        </p:spPr>
        <p:txBody>
          <a:bodyPr>
            <a:noAutofit/>
          </a:bodyPr>
          <a:lstStyle/>
          <a:p>
            <a:pPr>
              <a:buFont typeface="+mj-lt"/>
              <a:buAutoNum type="arabicPeriod"/>
            </a:pPr>
            <a:r>
              <a:rPr lang="en-CA" sz="1400" dirty="0"/>
              <a:t>Talking to our National Champion and explaining why we think it’s important.</a:t>
            </a:r>
          </a:p>
          <a:p>
            <a:pPr>
              <a:buFont typeface="+mj-lt"/>
              <a:buAutoNum type="arabicPeriod"/>
            </a:pPr>
            <a:r>
              <a:rPr lang="en-CA" sz="1400" dirty="0"/>
              <a:t>Determining what the duties and responsibilities of each current executive member that could be replaced by an FTE and the length of time that the assignment should be for. We decided on two years so that there is not so much overturn</a:t>
            </a:r>
          </a:p>
          <a:p>
            <a:pPr>
              <a:buFont typeface="+mj-lt"/>
              <a:buAutoNum type="arabicPeriod"/>
            </a:pPr>
            <a:r>
              <a:rPr lang="en-CA" sz="1400" dirty="0"/>
              <a:t>Going through the ESDC database of job descriptions to narrow down which type of position best fits the duties required of it (PM-02, PM-03, AS-02, or AS-03). This was essential to the process to really figure out what kind of posting we could/ should do. We knew this was not going to be an at-level posting.</a:t>
            </a:r>
          </a:p>
          <a:p>
            <a:pPr>
              <a:buFont typeface="+mj-lt"/>
              <a:buAutoNum type="arabicPeriod"/>
            </a:pPr>
            <a:r>
              <a:rPr lang="en-CA" sz="1400" dirty="0"/>
              <a:t>Figuring out where the box for the position will be located. </a:t>
            </a:r>
          </a:p>
          <a:p>
            <a:pPr>
              <a:buFont typeface="+mj-lt"/>
              <a:buAutoNum type="arabicPeriod"/>
            </a:pPr>
            <a:r>
              <a:rPr lang="en-CA" sz="1400" b="1" dirty="0">
                <a:solidFill>
                  <a:schemeClr val="accent3"/>
                </a:solidFill>
              </a:rPr>
              <a:t>Currently:</a:t>
            </a:r>
          </a:p>
          <a:p>
            <a:pPr marL="800100" lvl="1" indent="-342900">
              <a:buFont typeface="+mj-lt"/>
              <a:buAutoNum type="alphaLcParenR"/>
            </a:pPr>
            <a:r>
              <a:rPr lang="en-CA" sz="1400" dirty="0"/>
              <a:t>In the process of determining where to house the role with executives from the HR branch as well as our National Champions.</a:t>
            </a:r>
          </a:p>
          <a:p>
            <a:pPr marL="800100" lvl="1" indent="-342900">
              <a:buFont typeface="+mj-lt"/>
              <a:buAutoNum type="alphaLcParenR"/>
            </a:pPr>
            <a:r>
              <a:rPr lang="en-CA" sz="1400" dirty="0"/>
              <a:t>In the process of doing the job description write up</a:t>
            </a:r>
          </a:p>
          <a:p>
            <a:pPr marL="400050">
              <a:buFont typeface="+mj-lt"/>
              <a:buAutoNum type="arabicPeriod"/>
            </a:pPr>
            <a:r>
              <a:rPr lang="en-CA" sz="1400" b="1" dirty="0">
                <a:solidFill>
                  <a:schemeClr val="accent1"/>
                </a:solidFill>
              </a:rPr>
              <a:t>Next steps: </a:t>
            </a:r>
          </a:p>
          <a:p>
            <a:pPr marL="857250" lvl="1" indent="-342900">
              <a:buFont typeface="+mj-lt"/>
              <a:buAutoNum type="alphaLcParenR"/>
            </a:pPr>
            <a:r>
              <a:rPr lang="en-CA" sz="1400" dirty="0">
                <a:solidFill>
                  <a:schemeClr val="tx1"/>
                </a:solidFill>
              </a:rPr>
              <a:t>Posting the position in house within the network.</a:t>
            </a:r>
          </a:p>
          <a:p>
            <a:pPr marL="857250" lvl="1" indent="-342900">
              <a:buFont typeface="+mj-lt"/>
              <a:buAutoNum type="alphaLcParenR"/>
            </a:pPr>
            <a:r>
              <a:rPr lang="en-CA" sz="1400" dirty="0">
                <a:solidFill>
                  <a:schemeClr val="tx1"/>
                </a:solidFill>
              </a:rPr>
              <a:t>Completing the process and getting the FTE on-boarded before the end of fiscal 2021-2022 so that the current National Executive can help guide them into the role. </a:t>
            </a:r>
          </a:p>
        </p:txBody>
      </p:sp>
      <p:sp>
        <p:nvSpPr>
          <p:cNvPr id="4" name="Title 1"/>
          <p:cNvSpPr txBox="1">
            <a:spLocks/>
          </p:cNvSpPr>
          <p:nvPr/>
        </p:nvSpPr>
        <p:spPr>
          <a:xfrm>
            <a:off x="6519554" y="-28203"/>
            <a:ext cx="5462649" cy="66501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chemeClr val="accent2">
                    <a:lumMod val="75000"/>
                  </a:schemeClr>
                </a:solidFill>
              </a:rPr>
              <a:t>Processus de création d'un ETP</a:t>
            </a:r>
            <a:endParaRPr lang="en-CA" sz="2800" b="1" dirty="0">
              <a:solidFill>
                <a:schemeClr val="accent2">
                  <a:lumMod val="75000"/>
                </a:schemeClr>
              </a:solidFill>
            </a:endParaRPr>
          </a:p>
        </p:txBody>
      </p:sp>
      <p:sp>
        <p:nvSpPr>
          <p:cNvPr id="5" name="Content Placeholder 2"/>
          <p:cNvSpPr txBox="1">
            <a:spLocks/>
          </p:cNvSpPr>
          <p:nvPr/>
        </p:nvSpPr>
        <p:spPr>
          <a:xfrm>
            <a:off x="6329548" y="534391"/>
            <a:ext cx="5862452" cy="63912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a:pPr>
            <a:r>
              <a:rPr lang="fr-FR" sz="1400" dirty="0"/>
              <a:t>Parler à notre champion national et lui expliquer pourquoi nous pensons que c'est important.</a:t>
            </a:r>
          </a:p>
          <a:p>
            <a:pPr>
              <a:buFont typeface="+mj-lt"/>
              <a:buAutoNum type="arabicPeriod"/>
            </a:pPr>
            <a:r>
              <a:rPr lang="fr-FR" sz="1400" dirty="0"/>
              <a:t>Déterminer les fonctions et les responsabilités de chaque membre actuel de l'exécutif qui pourraient être prises en charge par un ETP et la durée de l'affectation. Nous avons opté pour une durée de deux ans, afin d'éviter tout retournement de situation.</a:t>
            </a:r>
          </a:p>
          <a:p>
            <a:pPr>
              <a:buFont typeface="+mj-lt"/>
              <a:buAutoNum type="arabicPeriod"/>
            </a:pPr>
            <a:r>
              <a:rPr lang="fr-FR" sz="1400" dirty="0"/>
              <a:t>Parcourir la base de données des descriptions de poste d’ESDC afin de déterminer quel type de poste correspond le mieux aux tâches qui lui sont confiées (PM-02, PM-03, AS-02 ou AS-03). Cette étape était essentielle pour déterminer le type d'affichage que nous pouvions/ devions faire. Nous savions qu'il ne s'agirait pas d'une affectation de niveau intermédiaire.</a:t>
            </a:r>
          </a:p>
          <a:p>
            <a:pPr>
              <a:buFont typeface="+mj-lt"/>
              <a:buAutoNum type="arabicPeriod"/>
            </a:pPr>
            <a:r>
              <a:rPr lang="fr-FR" sz="1400" dirty="0"/>
              <a:t>Déterminer l'emplacement de la boîte du poste. </a:t>
            </a:r>
          </a:p>
          <a:p>
            <a:pPr>
              <a:buFont typeface="+mj-lt"/>
              <a:buAutoNum type="arabicPeriod"/>
            </a:pPr>
            <a:r>
              <a:rPr lang="fr-FR" sz="1400" b="1" dirty="0">
                <a:solidFill>
                  <a:schemeClr val="accent3"/>
                </a:solidFill>
              </a:rPr>
              <a:t>Actuellement :</a:t>
            </a:r>
          </a:p>
          <a:p>
            <a:pPr marL="800100" lvl="1" indent="-342900">
              <a:buFont typeface="+mj-lt"/>
              <a:buAutoNum type="alphaLcParenR"/>
            </a:pPr>
            <a:r>
              <a:rPr lang="fr-FR" sz="1400" dirty="0"/>
              <a:t>Nous sommes en train de déterminer l'emplacement du poste avec les cadres de la branche RH et nos champions nationaux.</a:t>
            </a:r>
          </a:p>
          <a:p>
            <a:pPr marL="800100" lvl="1" indent="-342900">
              <a:buFont typeface="+mj-lt"/>
              <a:buAutoNum type="alphaLcParenR"/>
            </a:pPr>
            <a:r>
              <a:rPr lang="fr-FR" sz="1400" dirty="0"/>
              <a:t>Nous sommes en train de rédiger la description de poste.</a:t>
            </a:r>
          </a:p>
          <a:p>
            <a:pPr>
              <a:buFont typeface="+mj-lt"/>
              <a:buAutoNum type="arabicPeriod"/>
            </a:pPr>
            <a:r>
              <a:rPr lang="fr-FR" sz="1400" b="1" dirty="0">
                <a:solidFill>
                  <a:schemeClr val="accent1"/>
                </a:solidFill>
              </a:rPr>
              <a:t>Prochaines étapes : </a:t>
            </a:r>
          </a:p>
          <a:p>
            <a:pPr marL="800100" lvl="1" indent="-342900">
              <a:buFont typeface="+mj-lt"/>
              <a:buAutoNum type="alphaLcParenR"/>
            </a:pPr>
            <a:r>
              <a:rPr lang="fr-FR" sz="1400" dirty="0"/>
              <a:t>Publier le poste à l’interne au sein du réseau.</a:t>
            </a:r>
          </a:p>
          <a:p>
            <a:pPr marL="800100" lvl="1" indent="-342900">
              <a:buFont typeface="+mj-lt"/>
              <a:buAutoNum type="alphaLcParenR"/>
            </a:pPr>
            <a:r>
              <a:rPr lang="fr-FR" sz="1400" dirty="0"/>
              <a:t>Terminer le processus et intégrer l'ETP avant la fin de l'exercice 2021-2022 afin que l'exécutif national actuel puisse le guider dans son rôle. </a:t>
            </a:r>
          </a:p>
        </p:txBody>
      </p:sp>
    </p:spTree>
    <p:extLst>
      <p:ext uri="{BB962C8B-B14F-4D97-AF65-F5344CB8AC3E}">
        <p14:creationId xmlns:p14="http://schemas.microsoft.com/office/powerpoint/2010/main" val="144165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3949" y="0"/>
            <a:ext cx="494805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511080" y="139145"/>
            <a:ext cx="8596668" cy="1320800"/>
          </a:xfrm>
        </p:spPr>
        <p:txBody>
          <a:bodyPr/>
          <a:lstStyle/>
          <a:p>
            <a:r>
              <a:rPr lang="en-CA" b="1" dirty="0"/>
              <a:t>Conclusion</a:t>
            </a:r>
          </a:p>
        </p:txBody>
      </p:sp>
      <p:sp>
        <p:nvSpPr>
          <p:cNvPr id="3" name="Content Placeholder 2"/>
          <p:cNvSpPr>
            <a:spLocks noGrp="1"/>
          </p:cNvSpPr>
          <p:nvPr>
            <p:ph idx="1"/>
          </p:nvPr>
        </p:nvSpPr>
        <p:spPr>
          <a:xfrm>
            <a:off x="412778" y="1008683"/>
            <a:ext cx="5211068" cy="4638355"/>
          </a:xfrm>
        </p:spPr>
        <p:txBody>
          <a:bodyPr>
            <a:noAutofit/>
          </a:bodyPr>
          <a:lstStyle/>
          <a:p>
            <a:r>
              <a:rPr lang="en-CA" sz="2000" dirty="0"/>
              <a:t>Having an FTE  can be really beneficial to making your network a success and allowing the elected executive play a more hands-on role in guiding the network and creating sustainable processes, events, and infrastructure versus administrating the network. </a:t>
            </a:r>
          </a:p>
          <a:p>
            <a:endParaRPr lang="en-CA" sz="2000" dirty="0"/>
          </a:p>
          <a:p>
            <a:r>
              <a:rPr lang="en-CA" sz="2000" dirty="0"/>
              <a:t>We are in the process of creating a booklet using the information from the youth networks to provide information on ways to help your network gets funding for an FTE and how to create a posting for it.</a:t>
            </a:r>
          </a:p>
        </p:txBody>
      </p:sp>
      <p:sp>
        <p:nvSpPr>
          <p:cNvPr id="4" name="Content Placeholder 2"/>
          <p:cNvSpPr txBox="1">
            <a:spLocks/>
          </p:cNvSpPr>
          <p:nvPr/>
        </p:nvSpPr>
        <p:spPr>
          <a:xfrm>
            <a:off x="6102564" y="1008683"/>
            <a:ext cx="6089436" cy="46383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000" dirty="0"/>
              <a:t>Le fait de disposer d'un ETP peut s'avérer très utile pour assurer le succès de votre réseau et permettre aux membres exécutifs élus de jouer un rôle plus concret dans l'orientation du réseau et la création de processus, d'événements et d'infrastructures durables plutôt que dans l'administration du réseau. </a:t>
            </a:r>
          </a:p>
          <a:p>
            <a:endParaRPr lang="fr-FR" sz="2000" dirty="0"/>
          </a:p>
          <a:p>
            <a:r>
              <a:rPr lang="fr-FR" sz="2000" dirty="0"/>
              <a:t>Nous sommes en train de créer une brochure en utilisant les </a:t>
            </a:r>
            <a:r>
              <a:rPr lang="fr-FR" sz="2000"/>
              <a:t>informations des </a:t>
            </a:r>
            <a:r>
              <a:rPr lang="fr-FR" sz="2000" dirty="0"/>
              <a:t>réseaux de jeunes pour fournir des informations sur les moyens d'aider votre réseau à obtenir un financement pour un ETP et comment créer un poste pour cela. </a:t>
            </a:r>
          </a:p>
        </p:txBody>
      </p:sp>
      <p:sp>
        <p:nvSpPr>
          <p:cNvPr id="6" name="Rectangle 5"/>
          <p:cNvSpPr/>
          <p:nvPr/>
        </p:nvSpPr>
        <p:spPr>
          <a:xfrm>
            <a:off x="1303739" y="5647038"/>
            <a:ext cx="3429144" cy="110799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600" b="1" cap="none" spc="0" dirty="0">
                <a:ln w="22225">
                  <a:solidFill>
                    <a:schemeClr val="accent4">
                      <a:lumMod val="75000"/>
                    </a:schemeClr>
                  </a:solidFill>
                  <a:prstDash val="solid"/>
                </a:ln>
                <a:gradFill flip="none" rotWithShape="1">
                  <a:gsLst>
                    <a:gs pos="0">
                      <a:schemeClr val="accent3"/>
                    </a:gs>
                    <a:gs pos="50000">
                      <a:schemeClr val="accent3">
                        <a:tint val="44500"/>
                        <a:satMod val="160000"/>
                      </a:schemeClr>
                    </a:gs>
                    <a:gs pos="100000">
                      <a:schemeClr val="accent3">
                        <a:tint val="23500"/>
                        <a:satMod val="160000"/>
                      </a:schemeClr>
                    </a:gs>
                  </a:gsLst>
                  <a:lin ang="5400000" scaled="1"/>
                  <a:tileRect/>
                </a:gradFill>
                <a:effectLst/>
                <a:latin typeface="Arial Black" panose="020B0A04020102020204" pitchFamily="34" charset="0"/>
              </a:rPr>
              <a:t>Q &amp; A !</a:t>
            </a:r>
          </a:p>
        </p:txBody>
      </p:sp>
      <p:sp>
        <p:nvSpPr>
          <p:cNvPr id="7" name="Rectangle 6"/>
          <p:cNvSpPr/>
          <p:nvPr/>
        </p:nvSpPr>
        <p:spPr>
          <a:xfrm>
            <a:off x="7393176" y="5698521"/>
            <a:ext cx="3429144" cy="110799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600" b="1" cap="none" spc="0" dirty="0">
                <a:ln w="22225">
                  <a:solidFill>
                    <a:schemeClr val="accent4">
                      <a:lumMod val="75000"/>
                    </a:schemeClr>
                  </a:solidFill>
                  <a:prstDash val="solid"/>
                </a:ln>
                <a:gradFill flip="none" rotWithShape="1">
                  <a:gsLst>
                    <a:gs pos="0">
                      <a:schemeClr val="accent3"/>
                    </a:gs>
                    <a:gs pos="50000">
                      <a:schemeClr val="accent3">
                        <a:tint val="44500"/>
                        <a:satMod val="160000"/>
                      </a:schemeClr>
                    </a:gs>
                    <a:gs pos="100000">
                      <a:schemeClr val="accent3">
                        <a:tint val="23500"/>
                        <a:satMod val="160000"/>
                      </a:schemeClr>
                    </a:gs>
                  </a:gsLst>
                  <a:lin ang="5400000" scaled="1"/>
                  <a:tileRect/>
                </a:gradFill>
                <a:effectLst/>
                <a:latin typeface="Arial Black" panose="020B0A04020102020204" pitchFamily="34" charset="0"/>
              </a:rPr>
              <a:t>Q &amp; R !</a:t>
            </a:r>
          </a:p>
        </p:txBody>
      </p:sp>
    </p:spTree>
    <p:extLst>
      <p:ext uri="{BB962C8B-B14F-4D97-AF65-F5344CB8AC3E}">
        <p14:creationId xmlns:p14="http://schemas.microsoft.com/office/powerpoint/2010/main" val="429197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4" y="609600"/>
            <a:ext cx="8596668" cy="73787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dirty="0"/>
              <a:t>Mandate / </a:t>
            </a:r>
            <a:r>
              <a:rPr lang="en-CA" b="1" dirty="0" err="1"/>
              <a:t>Mandat</a:t>
            </a:r>
            <a:endParaRPr lang="en-CA" b="1" dirty="0"/>
          </a:p>
        </p:txBody>
      </p:sp>
      <p:sp>
        <p:nvSpPr>
          <p:cNvPr id="4" name="Content Placeholder 2"/>
          <p:cNvSpPr txBox="1">
            <a:spLocks/>
          </p:cNvSpPr>
          <p:nvPr/>
        </p:nvSpPr>
        <p:spPr>
          <a:xfrm>
            <a:off x="677334" y="1347471"/>
            <a:ext cx="8596668"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CA" dirty="0"/>
              <a:t>The mandate of the CRA YPN is to engage and foster a sense of community within the Agency and the public service, to support the professional development of employees, to demonstrate the values of the Agency, and contribute to its strategic plans and priorities.</a:t>
            </a:r>
          </a:p>
          <a:p>
            <a:pPr marL="0" indent="0" algn="ctr">
              <a:buNone/>
            </a:pPr>
            <a:r>
              <a:rPr lang="fr-FR" dirty="0"/>
              <a:t>Le mandat du RJP de l'ARC consiste à favoriser et à promouvoir un esprit communautaire au sein de l'ARC et de la fonction publique, d'appuyer le perfectionnement professionnel des employés, de véhiculer les valeurs de l'Agence, et de contribuer à ses plans et priorités stratégiques.</a:t>
            </a:r>
            <a:endParaRPr lang="en-CA" dirty="0"/>
          </a:p>
          <a:p>
            <a:endParaRPr lang="en-CA" sz="2800" dirty="0"/>
          </a:p>
          <a:p>
            <a:endParaRPr lang="en-CA" dirty="0"/>
          </a:p>
        </p:txBody>
      </p:sp>
      <p:sp>
        <p:nvSpPr>
          <p:cNvPr id="14" name="Rectangle 13"/>
          <p:cNvSpPr/>
          <p:nvPr/>
        </p:nvSpPr>
        <p:spPr>
          <a:xfrm>
            <a:off x="6776990" y="3983607"/>
            <a:ext cx="2839457" cy="248927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400" dirty="0">
                <a:solidFill>
                  <a:schemeClr val="tx1"/>
                </a:solidFill>
              </a:rPr>
              <a:t>Innovate </a:t>
            </a:r>
          </a:p>
          <a:p>
            <a:pPr algn="ctr">
              <a:spcBef>
                <a:spcPts val="600"/>
              </a:spcBef>
            </a:pPr>
            <a:r>
              <a:rPr lang="en-CA" sz="1400" dirty="0">
                <a:solidFill>
                  <a:schemeClr val="tx1"/>
                </a:solidFill>
              </a:rPr>
              <a:t>Innovate and demonstrate the values of the Agency and contribute to its strategic plans and priorities </a:t>
            </a:r>
          </a:p>
          <a:p>
            <a:pPr algn="ctr">
              <a:spcBef>
                <a:spcPts val="600"/>
              </a:spcBef>
            </a:pPr>
            <a:endParaRPr lang="en-CA" sz="1400" dirty="0">
              <a:solidFill>
                <a:schemeClr val="tx1"/>
              </a:solidFill>
            </a:endParaRPr>
          </a:p>
          <a:p>
            <a:pPr algn="ctr">
              <a:spcBef>
                <a:spcPts val="600"/>
              </a:spcBef>
            </a:pPr>
            <a:r>
              <a:rPr lang="en-CA" sz="2400" dirty="0" err="1">
                <a:solidFill>
                  <a:schemeClr val="tx1"/>
                </a:solidFill>
              </a:rPr>
              <a:t>Innover</a:t>
            </a:r>
            <a:endParaRPr lang="en-CA" sz="2400" dirty="0">
              <a:solidFill>
                <a:schemeClr val="tx1"/>
              </a:solidFill>
            </a:endParaRPr>
          </a:p>
          <a:p>
            <a:pPr algn="ctr">
              <a:spcBef>
                <a:spcPts val="600"/>
              </a:spcBef>
            </a:pPr>
            <a:r>
              <a:rPr lang="fr-FR" sz="1400" dirty="0">
                <a:solidFill>
                  <a:schemeClr val="tx1"/>
                </a:solidFill>
              </a:rPr>
              <a:t>Innover et démontrer les valeurs de l'Agence et contribuer à ses plans et priorités stratégiques</a:t>
            </a:r>
            <a:endParaRPr lang="en-CA" sz="1400" dirty="0">
              <a:solidFill>
                <a:schemeClr val="tx1"/>
              </a:solidFill>
            </a:endParaRPr>
          </a:p>
        </p:txBody>
      </p:sp>
      <p:sp>
        <p:nvSpPr>
          <p:cNvPr id="15" name="Rectangle 14"/>
          <p:cNvSpPr/>
          <p:nvPr/>
        </p:nvSpPr>
        <p:spPr>
          <a:xfrm>
            <a:off x="3661125" y="3983607"/>
            <a:ext cx="2773420" cy="24892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400" dirty="0">
                <a:solidFill>
                  <a:schemeClr val="tx1"/>
                </a:solidFill>
              </a:rPr>
              <a:t>Support</a:t>
            </a:r>
          </a:p>
          <a:p>
            <a:pPr algn="ctr">
              <a:spcBef>
                <a:spcPts val="600"/>
              </a:spcBef>
            </a:pPr>
            <a:r>
              <a:rPr lang="en-CA" sz="1400" dirty="0">
                <a:solidFill>
                  <a:schemeClr val="tx1"/>
                </a:solidFill>
              </a:rPr>
              <a:t>Support the professional development of employees</a:t>
            </a:r>
          </a:p>
          <a:p>
            <a:pPr algn="ctr">
              <a:spcBef>
                <a:spcPts val="600"/>
              </a:spcBef>
            </a:pPr>
            <a:endParaRPr lang="en-CA" sz="1400" dirty="0">
              <a:solidFill>
                <a:schemeClr val="tx1"/>
              </a:solidFill>
            </a:endParaRPr>
          </a:p>
          <a:p>
            <a:pPr algn="ctr">
              <a:spcBef>
                <a:spcPts val="600"/>
              </a:spcBef>
            </a:pPr>
            <a:endParaRPr lang="en-CA" sz="1400" dirty="0">
              <a:solidFill>
                <a:schemeClr val="tx1"/>
              </a:solidFill>
            </a:endParaRPr>
          </a:p>
          <a:p>
            <a:pPr algn="ctr">
              <a:spcBef>
                <a:spcPts val="600"/>
              </a:spcBef>
            </a:pPr>
            <a:endParaRPr lang="en-CA" sz="1400" dirty="0">
              <a:solidFill>
                <a:schemeClr val="tx1"/>
              </a:solidFill>
            </a:endParaRPr>
          </a:p>
          <a:p>
            <a:pPr algn="ctr">
              <a:spcBef>
                <a:spcPts val="600"/>
              </a:spcBef>
            </a:pPr>
            <a:r>
              <a:rPr lang="en-CA" sz="2400" dirty="0" err="1">
                <a:solidFill>
                  <a:schemeClr val="tx1"/>
                </a:solidFill>
              </a:rPr>
              <a:t>Appuyer</a:t>
            </a:r>
            <a:endParaRPr lang="en-CA" sz="2400" dirty="0">
              <a:solidFill>
                <a:schemeClr val="tx1"/>
              </a:solidFill>
            </a:endParaRPr>
          </a:p>
          <a:p>
            <a:pPr algn="ctr">
              <a:spcBef>
                <a:spcPts val="600"/>
              </a:spcBef>
            </a:pPr>
            <a:r>
              <a:rPr lang="fr-FR" sz="1400" dirty="0">
                <a:solidFill>
                  <a:schemeClr val="tx1"/>
                </a:solidFill>
              </a:rPr>
              <a:t>Appuyer le développement professionnel des employés</a:t>
            </a:r>
            <a:endParaRPr lang="en-CA" sz="1400" dirty="0">
              <a:solidFill>
                <a:schemeClr val="tx1"/>
              </a:solidFill>
            </a:endParaRPr>
          </a:p>
          <a:p>
            <a:pPr algn="ctr">
              <a:spcBef>
                <a:spcPts val="600"/>
              </a:spcBef>
            </a:pPr>
            <a:endParaRPr lang="en-CA" dirty="0">
              <a:solidFill>
                <a:schemeClr val="tx1"/>
              </a:solidFill>
            </a:endParaRPr>
          </a:p>
        </p:txBody>
      </p:sp>
      <p:sp>
        <p:nvSpPr>
          <p:cNvPr id="16" name="Rectangle 15"/>
          <p:cNvSpPr/>
          <p:nvPr/>
        </p:nvSpPr>
        <p:spPr>
          <a:xfrm>
            <a:off x="545259" y="3983607"/>
            <a:ext cx="2773420" cy="248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ts val="600"/>
              </a:spcBef>
            </a:pPr>
            <a:r>
              <a:rPr lang="en-CA" sz="2400" dirty="0">
                <a:solidFill>
                  <a:schemeClr val="tx1"/>
                </a:solidFill>
              </a:rPr>
              <a:t>Engage</a:t>
            </a:r>
          </a:p>
          <a:p>
            <a:pPr algn="ctr">
              <a:spcBef>
                <a:spcPts val="600"/>
              </a:spcBef>
            </a:pPr>
            <a:r>
              <a:rPr lang="en-CA" sz="1400" dirty="0">
                <a:solidFill>
                  <a:schemeClr val="tx1"/>
                </a:solidFill>
              </a:rPr>
              <a:t>Engage and foster a sense of community within the Agency and the Public Service</a:t>
            </a:r>
          </a:p>
          <a:p>
            <a:pPr algn="ctr">
              <a:spcBef>
                <a:spcPts val="600"/>
              </a:spcBef>
            </a:pPr>
            <a:endParaRPr lang="en-CA" sz="1400" dirty="0">
              <a:solidFill>
                <a:schemeClr val="tx1"/>
              </a:solidFill>
            </a:endParaRPr>
          </a:p>
          <a:p>
            <a:pPr algn="ctr">
              <a:spcBef>
                <a:spcPts val="600"/>
              </a:spcBef>
            </a:pPr>
            <a:endParaRPr lang="en-CA" sz="1400" dirty="0">
              <a:solidFill>
                <a:schemeClr val="tx1"/>
              </a:solidFill>
            </a:endParaRPr>
          </a:p>
          <a:p>
            <a:pPr algn="ctr">
              <a:spcBef>
                <a:spcPts val="600"/>
              </a:spcBef>
            </a:pPr>
            <a:r>
              <a:rPr lang="en-CA" sz="2400" dirty="0">
                <a:solidFill>
                  <a:schemeClr val="tx1"/>
                </a:solidFill>
              </a:rPr>
              <a:t>Mobiliser</a:t>
            </a:r>
          </a:p>
          <a:p>
            <a:pPr algn="ctr">
              <a:spcBef>
                <a:spcPts val="600"/>
              </a:spcBef>
            </a:pPr>
            <a:r>
              <a:rPr lang="fr-FR" sz="1400" dirty="0">
                <a:solidFill>
                  <a:schemeClr val="tx1"/>
                </a:solidFill>
              </a:rPr>
              <a:t>Mobiliser et favoriser un sentiment de communauté au sein de l'Agence et de la fonction publique</a:t>
            </a:r>
            <a:endParaRPr lang="en-CA" sz="2400" dirty="0">
              <a:solidFill>
                <a:schemeClr val="tx1"/>
              </a:solidFill>
            </a:endParaRPr>
          </a:p>
        </p:txBody>
      </p:sp>
    </p:spTree>
    <p:extLst>
      <p:ext uri="{BB962C8B-B14F-4D97-AF65-F5344CB8AC3E}">
        <p14:creationId xmlns:p14="http://schemas.microsoft.com/office/powerpoint/2010/main" val="256890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Structure </a:t>
            </a:r>
          </a:p>
        </p:txBody>
      </p:sp>
      <p:sp>
        <p:nvSpPr>
          <p:cNvPr id="3" name="Content Placeholder 2"/>
          <p:cNvSpPr>
            <a:spLocks noGrp="1"/>
          </p:cNvSpPr>
          <p:nvPr>
            <p:ph idx="1"/>
          </p:nvPr>
        </p:nvSpPr>
        <p:spPr>
          <a:xfrm>
            <a:off x="490733" y="1484850"/>
            <a:ext cx="4555848" cy="5373150"/>
          </a:xfrm>
        </p:spPr>
        <p:txBody>
          <a:bodyPr numCol="1">
            <a:normAutofit/>
          </a:bodyPr>
          <a:lstStyle/>
          <a:p>
            <a:r>
              <a:rPr lang="en-CA" sz="2100" dirty="0"/>
              <a:t>Approximately 46,000 employees at CRA</a:t>
            </a:r>
          </a:p>
          <a:p>
            <a:r>
              <a:rPr lang="en-CA" sz="2100" dirty="0"/>
              <a:t>Around 800 Young Professionals Network members </a:t>
            </a:r>
          </a:p>
          <a:p>
            <a:pPr lvl="1">
              <a:buFont typeface="Wingdings 3" panose="05040102010807070707" pitchFamily="18" charset="2"/>
              <a:buChar char=""/>
            </a:pPr>
            <a:r>
              <a:rPr lang="en-CA" sz="1900" dirty="0"/>
              <a:t>Largest of six employee networks </a:t>
            </a:r>
          </a:p>
          <a:p>
            <a:r>
              <a:rPr lang="en-CA" sz="2100" dirty="0"/>
              <a:t>No budget beyond salary </a:t>
            </a:r>
          </a:p>
          <a:p>
            <a:r>
              <a:rPr lang="en-CA" sz="2100" dirty="0"/>
              <a:t>National meeting once a month, annual 2-day AGM</a:t>
            </a:r>
          </a:p>
          <a:p>
            <a:r>
              <a:rPr lang="en-CA" sz="2100" dirty="0"/>
              <a:t>Communication through email and Twitter</a:t>
            </a:r>
          </a:p>
          <a:p>
            <a:pPr lvl="1">
              <a:buFont typeface="Wingdings 3" panose="05040102010807070707" pitchFamily="18" charset="2"/>
              <a:buChar char=""/>
            </a:pPr>
            <a:r>
              <a:rPr lang="en-CA" sz="1900" dirty="0"/>
              <a:t>Each branch and region maintains a distribution list</a:t>
            </a:r>
          </a:p>
          <a:p>
            <a:pPr marL="457200" lvl="1" indent="0">
              <a:buNone/>
            </a:pPr>
            <a:endParaRPr lang="en-CA" sz="1900" dirty="0"/>
          </a:p>
          <a:p>
            <a:pPr marL="457200" lvl="1" indent="0">
              <a:buNone/>
            </a:pPr>
            <a:endParaRPr lang="en-CA" sz="1900" dirty="0"/>
          </a:p>
          <a:p>
            <a:pPr marL="457200" lvl="1" indent="0">
              <a:buNone/>
            </a:pPr>
            <a:endParaRPr lang="en-CA" sz="1900" dirty="0"/>
          </a:p>
          <a:p>
            <a:pPr marL="457200" lvl="1" indent="0">
              <a:buNone/>
            </a:pPr>
            <a:endParaRPr lang="en-CA" sz="1900" dirty="0"/>
          </a:p>
          <a:p>
            <a:pPr marL="457200" lvl="1" indent="0">
              <a:buNone/>
            </a:pPr>
            <a:endParaRPr lang="en-CA" sz="1900" dirty="0"/>
          </a:p>
          <a:p>
            <a:pPr lvl="1"/>
            <a:endParaRPr lang="fr-FR" sz="2400" dirty="0"/>
          </a:p>
          <a:p>
            <a:pPr lvl="1"/>
            <a:endParaRPr lang="en-CA" sz="2400" dirty="0"/>
          </a:p>
        </p:txBody>
      </p:sp>
      <p:sp>
        <p:nvSpPr>
          <p:cNvPr id="6" name="Content Placeholder 2"/>
          <p:cNvSpPr txBox="1">
            <a:spLocks/>
          </p:cNvSpPr>
          <p:nvPr/>
        </p:nvSpPr>
        <p:spPr>
          <a:xfrm>
            <a:off x="4859979" y="1484850"/>
            <a:ext cx="5121688" cy="5373150"/>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fr-FR" sz="2100" dirty="0"/>
              <a:t>Environ 46 000 employés à l'ARC</a:t>
            </a:r>
          </a:p>
          <a:p>
            <a:pPr lvl="1"/>
            <a:r>
              <a:rPr lang="fr-FR" sz="2100" dirty="0"/>
              <a:t>Environ 800 membres du réseau des jeunes professionnel</a:t>
            </a:r>
          </a:p>
          <a:p>
            <a:pPr lvl="2">
              <a:buFont typeface="Wingdings 3" panose="05040102010807070707" pitchFamily="18" charset="2"/>
              <a:buChar char=""/>
            </a:pPr>
            <a:r>
              <a:rPr lang="fr-FR" sz="1900" dirty="0"/>
              <a:t>Le plus grand des six réseaux d'employés</a:t>
            </a:r>
          </a:p>
          <a:p>
            <a:pPr lvl="1"/>
            <a:r>
              <a:rPr lang="fr-FR" sz="2100" dirty="0"/>
              <a:t>Pas de budget au-delà des salaires </a:t>
            </a:r>
          </a:p>
          <a:p>
            <a:pPr lvl="1"/>
            <a:r>
              <a:rPr lang="fr-FR" sz="2100" dirty="0"/>
              <a:t>Réunion nationale une fois par mois, assemblée générale annuelle de 2 jours</a:t>
            </a:r>
          </a:p>
          <a:p>
            <a:pPr lvl="1"/>
            <a:r>
              <a:rPr lang="fr-FR" sz="2100" dirty="0"/>
              <a:t>Communication par e-mail et Twitter</a:t>
            </a:r>
          </a:p>
          <a:p>
            <a:pPr lvl="2">
              <a:buFont typeface="Wingdings 3" panose="05040102010807070707" pitchFamily="18" charset="2"/>
              <a:buChar char=""/>
            </a:pPr>
            <a:r>
              <a:rPr lang="fr-FR" sz="1900" dirty="0"/>
              <a:t>Chaque branche et région tient une liste de distribution</a:t>
            </a:r>
            <a:endParaRPr lang="fr-FR" sz="2100" dirty="0"/>
          </a:p>
          <a:p>
            <a:pPr lvl="1"/>
            <a:endParaRPr lang="fr-FR" sz="2100" dirty="0"/>
          </a:p>
          <a:p>
            <a:pPr lvl="1"/>
            <a:endParaRPr lang="fr-FR" sz="2400" dirty="0"/>
          </a:p>
          <a:p>
            <a:pPr lvl="1"/>
            <a:endParaRPr lang="en-CA" sz="2400" dirty="0"/>
          </a:p>
        </p:txBody>
      </p:sp>
    </p:spTree>
    <p:extLst>
      <p:ext uri="{BB962C8B-B14F-4D97-AF65-F5344CB8AC3E}">
        <p14:creationId xmlns:p14="http://schemas.microsoft.com/office/powerpoint/2010/main" val="231176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68" y="316051"/>
            <a:ext cx="8596668" cy="1320800"/>
          </a:xfrm>
        </p:spPr>
        <p:txBody>
          <a:bodyPr/>
          <a:lstStyle/>
          <a:p>
            <a:r>
              <a:rPr lang="en-CA" b="1" dirty="0"/>
              <a:t>Structure</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b="11139"/>
          <a:stretch>
            <a:fillRect/>
          </a:stretch>
        </p:blipFill>
        <p:spPr bwMode="auto">
          <a:xfrm>
            <a:off x="878954" y="2083157"/>
            <a:ext cx="8574088"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Off-page Connector 5"/>
          <p:cNvSpPr/>
          <p:nvPr/>
        </p:nvSpPr>
        <p:spPr>
          <a:xfrm>
            <a:off x="4290818" y="859440"/>
            <a:ext cx="1750360" cy="514668"/>
          </a:xfrm>
          <a:prstGeom prst="flowChartOffpageConnector">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900" dirty="0"/>
              <a:t>National EX Champion/ Champion national EX</a:t>
            </a:r>
          </a:p>
        </p:txBody>
      </p:sp>
      <p:sp>
        <p:nvSpPr>
          <p:cNvPr id="7" name="Flowchart: Off-page Connector 6"/>
          <p:cNvSpPr/>
          <p:nvPr/>
        </p:nvSpPr>
        <p:spPr>
          <a:xfrm>
            <a:off x="2802736" y="1255432"/>
            <a:ext cx="1194866" cy="893337"/>
          </a:xfrm>
          <a:prstGeom prst="flowChartOffpageConnector">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solidFill>
                  <a:schemeClr val="accent3">
                    <a:lumMod val="50000"/>
                  </a:schemeClr>
                </a:solidFill>
              </a:rPr>
              <a:t>National Chair/ </a:t>
            </a:r>
            <a:r>
              <a:rPr lang="en-CA" sz="800" dirty="0" err="1">
                <a:solidFill>
                  <a:schemeClr val="accent3">
                    <a:lumMod val="50000"/>
                  </a:schemeClr>
                </a:solidFill>
              </a:rPr>
              <a:t>Président</a:t>
            </a:r>
            <a:r>
              <a:rPr lang="en-CA" sz="800" dirty="0">
                <a:solidFill>
                  <a:schemeClr val="accent3">
                    <a:lumMod val="50000"/>
                  </a:schemeClr>
                </a:solidFill>
              </a:rPr>
              <a:t> national</a:t>
            </a:r>
          </a:p>
          <a:p>
            <a:pPr algn="ctr">
              <a:defRPr/>
            </a:pPr>
            <a:r>
              <a:rPr lang="en-CA" sz="800" dirty="0">
                <a:solidFill>
                  <a:schemeClr val="accent3">
                    <a:lumMod val="50000"/>
                  </a:schemeClr>
                </a:solidFill>
              </a:rPr>
              <a:t>50%</a:t>
            </a:r>
          </a:p>
        </p:txBody>
      </p:sp>
      <p:sp>
        <p:nvSpPr>
          <p:cNvPr id="9" name="Flowchart: Off-page Connector 8"/>
          <p:cNvSpPr/>
          <p:nvPr/>
        </p:nvSpPr>
        <p:spPr>
          <a:xfrm>
            <a:off x="6388084" y="1256197"/>
            <a:ext cx="1194866" cy="893337"/>
          </a:xfrm>
          <a:prstGeom prst="flowChartOffpageConnector">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solidFill>
                  <a:schemeClr val="accent3">
                    <a:lumMod val="50000"/>
                  </a:schemeClr>
                </a:solidFill>
              </a:rPr>
              <a:t>National Coordinator/ </a:t>
            </a:r>
            <a:r>
              <a:rPr lang="en-CA" sz="800" dirty="0" err="1">
                <a:solidFill>
                  <a:schemeClr val="accent3">
                    <a:lumMod val="50000"/>
                  </a:schemeClr>
                </a:solidFill>
              </a:rPr>
              <a:t>Coordinateur</a:t>
            </a:r>
            <a:r>
              <a:rPr lang="en-CA" sz="800" dirty="0">
                <a:solidFill>
                  <a:schemeClr val="accent3">
                    <a:lumMod val="50000"/>
                  </a:schemeClr>
                </a:solidFill>
              </a:rPr>
              <a:t> national SP08</a:t>
            </a:r>
          </a:p>
          <a:p>
            <a:pPr algn="ctr">
              <a:defRPr/>
            </a:pPr>
            <a:r>
              <a:rPr lang="en-CA" sz="800" dirty="0">
                <a:solidFill>
                  <a:schemeClr val="accent3">
                    <a:lumMod val="50000"/>
                  </a:schemeClr>
                </a:solidFill>
              </a:rPr>
              <a:t>100% FTE</a:t>
            </a:r>
          </a:p>
        </p:txBody>
      </p:sp>
      <p:sp>
        <p:nvSpPr>
          <p:cNvPr id="21" name="Flowchart: Off-page Connector 20"/>
          <p:cNvSpPr/>
          <p:nvPr/>
        </p:nvSpPr>
        <p:spPr>
          <a:xfrm>
            <a:off x="677334" y="3566750"/>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2" name="Flowchart: Off-page Connector 21"/>
          <p:cNvSpPr/>
          <p:nvPr/>
        </p:nvSpPr>
        <p:spPr>
          <a:xfrm>
            <a:off x="712880" y="4335975"/>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3" name="Flowchart: Off-page Connector 22"/>
          <p:cNvSpPr/>
          <p:nvPr/>
        </p:nvSpPr>
        <p:spPr>
          <a:xfrm>
            <a:off x="1631111" y="3555588"/>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4" name="Flowchart: Off-page Connector 23"/>
          <p:cNvSpPr/>
          <p:nvPr/>
        </p:nvSpPr>
        <p:spPr>
          <a:xfrm>
            <a:off x="1627098" y="4328750"/>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5" name="Flowchart: Off-page Connector 24"/>
          <p:cNvSpPr/>
          <p:nvPr/>
        </p:nvSpPr>
        <p:spPr>
          <a:xfrm>
            <a:off x="2622752" y="4328750"/>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6" name="Flowchart: Off-page Connector 25"/>
          <p:cNvSpPr/>
          <p:nvPr/>
        </p:nvSpPr>
        <p:spPr>
          <a:xfrm>
            <a:off x="3589018" y="4337005"/>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7" name="Flowchart: Off-page Connector 26"/>
          <p:cNvSpPr/>
          <p:nvPr/>
        </p:nvSpPr>
        <p:spPr>
          <a:xfrm>
            <a:off x="2622752" y="3575120"/>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8" name="Flowchart: Off-page Connector 27"/>
          <p:cNvSpPr/>
          <p:nvPr/>
        </p:nvSpPr>
        <p:spPr>
          <a:xfrm>
            <a:off x="3553152" y="3519839"/>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29" name="Flowchart: Off-page Connector 28"/>
          <p:cNvSpPr/>
          <p:nvPr/>
        </p:nvSpPr>
        <p:spPr>
          <a:xfrm>
            <a:off x="712880" y="2820358"/>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30" name="Flowchart: Off-page Connector 29"/>
          <p:cNvSpPr/>
          <p:nvPr/>
        </p:nvSpPr>
        <p:spPr>
          <a:xfrm>
            <a:off x="1627098" y="2811449"/>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31" name="Flowchart: Off-page Connector 30"/>
          <p:cNvSpPr/>
          <p:nvPr/>
        </p:nvSpPr>
        <p:spPr>
          <a:xfrm>
            <a:off x="2622752" y="2801407"/>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32" name="Flowchart: Off-page Connector 31"/>
          <p:cNvSpPr/>
          <p:nvPr/>
        </p:nvSpPr>
        <p:spPr>
          <a:xfrm>
            <a:off x="3589018" y="2788024"/>
            <a:ext cx="737666" cy="609600"/>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a:t>20%</a:t>
            </a:r>
          </a:p>
        </p:txBody>
      </p:sp>
      <p:sp>
        <p:nvSpPr>
          <p:cNvPr id="33" name="Rounded Rectangle 32"/>
          <p:cNvSpPr/>
          <p:nvPr/>
        </p:nvSpPr>
        <p:spPr>
          <a:xfrm>
            <a:off x="1088633" y="2268122"/>
            <a:ext cx="2731494" cy="204716"/>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2">
                    <a:lumMod val="50000"/>
                  </a:schemeClr>
                </a:solidFill>
              </a:rPr>
              <a:t>12 Branch Chairs/ </a:t>
            </a:r>
            <a:r>
              <a:rPr lang="en-CA" sz="900" dirty="0" err="1">
                <a:solidFill>
                  <a:schemeClr val="accent2">
                    <a:lumMod val="50000"/>
                  </a:schemeClr>
                </a:solidFill>
              </a:rPr>
              <a:t>Présidents</a:t>
            </a:r>
            <a:r>
              <a:rPr lang="en-CA" sz="900" dirty="0">
                <a:solidFill>
                  <a:schemeClr val="accent2">
                    <a:lumMod val="50000"/>
                  </a:schemeClr>
                </a:solidFill>
              </a:rPr>
              <a:t> de </a:t>
            </a:r>
            <a:r>
              <a:rPr lang="en-CA" sz="900" dirty="0" err="1">
                <a:solidFill>
                  <a:schemeClr val="accent2">
                    <a:lumMod val="50000"/>
                  </a:schemeClr>
                </a:solidFill>
              </a:rPr>
              <a:t>branche</a:t>
            </a:r>
            <a:endParaRPr lang="en-CA" sz="900" dirty="0">
              <a:solidFill>
                <a:schemeClr val="accent2">
                  <a:lumMod val="50000"/>
                </a:schemeClr>
              </a:solidFill>
            </a:endParaRPr>
          </a:p>
        </p:txBody>
      </p:sp>
      <p:sp>
        <p:nvSpPr>
          <p:cNvPr id="34" name="Rounded Rectangle 33"/>
          <p:cNvSpPr/>
          <p:nvPr/>
        </p:nvSpPr>
        <p:spPr>
          <a:xfrm>
            <a:off x="6431008" y="2268122"/>
            <a:ext cx="2956541" cy="204716"/>
          </a:xfrm>
          <a:prstGeom prst="roundRect">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2">
                    <a:lumMod val="50000"/>
                  </a:schemeClr>
                </a:solidFill>
              </a:rPr>
              <a:t>4 Regional Chairs/ </a:t>
            </a:r>
            <a:r>
              <a:rPr lang="en-CA" sz="900" dirty="0" err="1">
                <a:solidFill>
                  <a:schemeClr val="accent2">
                    <a:lumMod val="50000"/>
                  </a:schemeClr>
                </a:solidFill>
              </a:rPr>
              <a:t>Présidents</a:t>
            </a:r>
            <a:r>
              <a:rPr lang="en-CA" sz="900" dirty="0">
                <a:solidFill>
                  <a:schemeClr val="accent2">
                    <a:lumMod val="50000"/>
                  </a:schemeClr>
                </a:solidFill>
              </a:rPr>
              <a:t> </a:t>
            </a:r>
            <a:r>
              <a:rPr lang="en-CA" sz="900" dirty="0" err="1">
                <a:solidFill>
                  <a:schemeClr val="accent2">
                    <a:lumMod val="50000"/>
                  </a:schemeClr>
                </a:solidFill>
              </a:rPr>
              <a:t>régionaux</a:t>
            </a:r>
            <a:endParaRPr lang="en-CA" sz="900" dirty="0">
              <a:solidFill>
                <a:schemeClr val="accent2">
                  <a:lumMod val="50000"/>
                </a:schemeClr>
              </a:solidFill>
            </a:endParaRPr>
          </a:p>
        </p:txBody>
      </p:sp>
      <p:sp>
        <p:nvSpPr>
          <p:cNvPr id="38" name="Flowchart: Off-page Connector 37"/>
          <p:cNvSpPr/>
          <p:nvPr/>
        </p:nvSpPr>
        <p:spPr>
          <a:xfrm>
            <a:off x="6120770" y="2747195"/>
            <a:ext cx="1047981" cy="826767"/>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900" dirty="0"/>
              <a:t>Western Region/ </a:t>
            </a:r>
            <a:r>
              <a:rPr lang="en-CA" sz="900" dirty="0" err="1"/>
              <a:t>Région</a:t>
            </a:r>
            <a:r>
              <a:rPr lang="en-CA" sz="900" dirty="0"/>
              <a:t> </a:t>
            </a:r>
            <a:r>
              <a:rPr lang="en-CA" sz="900" dirty="0" err="1"/>
              <a:t>Ouest</a:t>
            </a:r>
            <a:r>
              <a:rPr lang="en-CA" sz="900" dirty="0"/>
              <a:t> 100% FTE/ ETP</a:t>
            </a:r>
          </a:p>
        </p:txBody>
      </p:sp>
      <p:sp>
        <p:nvSpPr>
          <p:cNvPr id="43" name="Flowchart: Off-page Connector 42"/>
          <p:cNvSpPr/>
          <p:nvPr/>
        </p:nvSpPr>
        <p:spPr>
          <a:xfrm>
            <a:off x="9833025" y="3230376"/>
            <a:ext cx="1047981" cy="826767"/>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900" dirty="0"/>
              <a:t>Atlantic Region/ </a:t>
            </a:r>
            <a:r>
              <a:rPr lang="en-CA" sz="900" dirty="0" err="1"/>
              <a:t>Région</a:t>
            </a:r>
            <a:r>
              <a:rPr lang="en-CA" sz="900" dirty="0"/>
              <a:t> </a:t>
            </a:r>
            <a:r>
              <a:rPr lang="en-CA" sz="900" dirty="0" err="1"/>
              <a:t>Atlantique</a:t>
            </a:r>
            <a:r>
              <a:rPr lang="en-CA" sz="900" dirty="0"/>
              <a:t> </a:t>
            </a:r>
          </a:p>
          <a:p>
            <a:pPr algn="ctr">
              <a:defRPr/>
            </a:pPr>
            <a:r>
              <a:rPr lang="en-CA" sz="900" dirty="0"/>
              <a:t>20%</a:t>
            </a:r>
          </a:p>
        </p:txBody>
      </p:sp>
      <p:sp>
        <p:nvSpPr>
          <p:cNvPr id="44" name="Flowchart: Off-page Connector 43"/>
          <p:cNvSpPr/>
          <p:nvPr/>
        </p:nvSpPr>
        <p:spPr>
          <a:xfrm>
            <a:off x="7344058" y="3218183"/>
            <a:ext cx="1047981" cy="826767"/>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900" dirty="0" err="1"/>
              <a:t>Région</a:t>
            </a:r>
            <a:r>
              <a:rPr lang="en-CA" sz="900" dirty="0"/>
              <a:t> Quebec Region </a:t>
            </a:r>
          </a:p>
          <a:p>
            <a:pPr algn="ctr">
              <a:defRPr/>
            </a:pPr>
            <a:r>
              <a:rPr lang="en-CA" sz="900" dirty="0"/>
              <a:t>40%</a:t>
            </a:r>
          </a:p>
        </p:txBody>
      </p:sp>
      <p:sp>
        <p:nvSpPr>
          <p:cNvPr id="45" name="Flowchart: Off-page Connector 44"/>
          <p:cNvSpPr/>
          <p:nvPr/>
        </p:nvSpPr>
        <p:spPr>
          <a:xfrm>
            <a:off x="8567346" y="2711774"/>
            <a:ext cx="1047981" cy="826767"/>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900" dirty="0" err="1"/>
              <a:t>Région</a:t>
            </a:r>
            <a:r>
              <a:rPr lang="en-CA" sz="900" dirty="0"/>
              <a:t> Ontario Region 100% FTE/ ETP</a:t>
            </a:r>
          </a:p>
        </p:txBody>
      </p:sp>
      <p:sp>
        <p:nvSpPr>
          <p:cNvPr id="35" name="Flowchart: Off-page Connector 34"/>
          <p:cNvSpPr/>
          <p:nvPr/>
        </p:nvSpPr>
        <p:spPr>
          <a:xfrm>
            <a:off x="7325918" y="4088041"/>
            <a:ext cx="1084260" cy="467655"/>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36" name="Flowchart: Off-page Connector 35"/>
          <p:cNvSpPr/>
          <p:nvPr/>
        </p:nvSpPr>
        <p:spPr>
          <a:xfrm>
            <a:off x="6102630" y="3566063"/>
            <a:ext cx="1084260" cy="599125"/>
          </a:xfrm>
          <a:prstGeom prst="flowChartOffpageConnector">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37" name="Flowchart: Off-page Connector 36"/>
          <p:cNvSpPr/>
          <p:nvPr/>
        </p:nvSpPr>
        <p:spPr>
          <a:xfrm>
            <a:off x="8570402" y="3594005"/>
            <a:ext cx="1084260" cy="571183"/>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39" name="Flowchart: Off-page Connector 38"/>
          <p:cNvSpPr/>
          <p:nvPr/>
        </p:nvSpPr>
        <p:spPr>
          <a:xfrm>
            <a:off x="9818175" y="4116253"/>
            <a:ext cx="1084260" cy="553114"/>
          </a:xfrm>
          <a:prstGeom prst="flowChartOffpageConnector">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40" name="Flowchart: Off-page Connector 39"/>
          <p:cNvSpPr/>
          <p:nvPr/>
        </p:nvSpPr>
        <p:spPr>
          <a:xfrm>
            <a:off x="7344058" y="4102147"/>
            <a:ext cx="1084260" cy="467655"/>
          </a:xfrm>
          <a:prstGeom prst="flowChartOffpageConnector">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41" name="Flowchart: Off-page Connector 40"/>
          <p:cNvSpPr/>
          <p:nvPr/>
        </p:nvSpPr>
        <p:spPr>
          <a:xfrm>
            <a:off x="8588542" y="3608111"/>
            <a:ext cx="1084260" cy="571183"/>
          </a:xfrm>
          <a:prstGeom prst="flowChartOffpageConnector">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
        <p:nvSpPr>
          <p:cNvPr id="42" name="Flowchart: Off-page Connector 41"/>
          <p:cNvSpPr/>
          <p:nvPr/>
        </p:nvSpPr>
        <p:spPr>
          <a:xfrm>
            <a:off x="9836315" y="4130359"/>
            <a:ext cx="1084260" cy="553114"/>
          </a:xfrm>
          <a:prstGeom prst="flowChartOffpageConnector">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800" dirty="0"/>
              <a:t>14 Local Chairs/ </a:t>
            </a:r>
            <a:r>
              <a:rPr lang="en-CA" sz="800" dirty="0" err="1"/>
              <a:t>Présidents</a:t>
            </a:r>
            <a:r>
              <a:rPr lang="en-CA" sz="800" dirty="0"/>
              <a:t> </a:t>
            </a:r>
            <a:r>
              <a:rPr lang="en-CA" sz="800" dirty="0" err="1"/>
              <a:t>locaux</a:t>
            </a:r>
            <a:r>
              <a:rPr lang="en-CA" sz="800" dirty="0"/>
              <a:t>, 20%</a:t>
            </a:r>
          </a:p>
        </p:txBody>
      </p:sp>
    </p:spTree>
    <p:extLst>
      <p:ext uri="{BB962C8B-B14F-4D97-AF65-F5344CB8AC3E}">
        <p14:creationId xmlns:p14="http://schemas.microsoft.com/office/powerpoint/2010/main" val="123891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437466" cy="1320800"/>
          </a:xfrm>
        </p:spPr>
        <p:txBody>
          <a:bodyPr>
            <a:normAutofit fontScale="90000"/>
          </a:bodyPr>
          <a:lstStyle/>
          <a:p>
            <a:r>
              <a:rPr lang="en-CA" b="1" dirty="0">
                <a:solidFill>
                  <a:schemeClr val="accent2">
                    <a:lumMod val="50000"/>
                  </a:schemeClr>
                </a:solidFill>
                <a:latin typeface="Trebuchet MS" panose="020B0603020202020204" pitchFamily="34" charset="0"/>
              </a:rPr>
              <a:t>Activity Plan: Cyclical Events</a:t>
            </a:r>
            <a:br>
              <a:rPr lang="en-CA" b="1" dirty="0">
                <a:solidFill>
                  <a:schemeClr val="accent2">
                    <a:lumMod val="50000"/>
                  </a:schemeClr>
                </a:solidFill>
                <a:latin typeface="Trebuchet MS" panose="020B0603020202020204" pitchFamily="34" charset="0"/>
              </a:rPr>
            </a:br>
            <a:endParaRPr lang="en-CA" b="1" dirty="0">
              <a:solidFill>
                <a:schemeClr val="accent2">
                  <a:lumMod val="50000"/>
                </a:schemeClr>
              </a:solidFill>
            </a:endParaRPr>
          </a:p>
        </p:txBody>
      </p:sp>
      <p:graphicFrame>
        <p:nvGraphicFramePr>
          <p:cNvPr id="4" name="Content Placeholder 6"/>
          <p:cNvGraphicFramePr>
            <a:graphicFrameLocks noGrp="1"/>
          </p:cNvGraphicFramePr>
          <p:nvPr>
            <p:extLst>
              <p:ext uri="{D42A27DB-BD31-4B8C-83A1-F6EECF244321}">
                <p14:modId xmlns:p14="http://schemas.microsoft.com/office/powerpoint/2010/main" val="31054259"/>
              </p:ext>
            </p:extLst>
          </p:nvPr>
        </p:nvGraphicFramePr>
        <p:xfrm>
          <a:off x="5452733" y="2644170"/>
          <a:ext cx="6257364" cy="3173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139914" y="2644170"/>
            <a:ext cx="1555484"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Aux trois mois</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0" name="Rectangle 9"/>
          <p:cNvSpPr/>
          <p:nvPr/>
        </p:nvSpPr>
        <p:spPr>
          <a:xfrm>
            <a:off x="10244848" y="3579744"/>
            <a:ext cx="1922665"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b="0" cap="none" spc="0" dirty="0">
                <a:ln w="0"/>
                <a:solidFill>
                  <a:schemeClr val="accent2">
                    <a:lumMod val="50000"/>
                  </a:schemeClr>
                </a:solidFill>
                <a:effectLst>
                  <a:outerShdw blurRad="38100" dist="25400" dir="5400000" algn="ctr" rotWithShape="0">
                    <a:srgbClr val="6E747A">
                      <a:alpha val="43000"/>
                    </a:srgbClr>
                  </a:outerShdw>
                </a:effectLst>
              </a:rPr>
              <a:t>Aux </a:t>
            </a:r>
            <a:r>
              <a:rPr lang="fr-CA" sz="1600" dirty="0">
                <a:ln w="0"/>
                <a:solidFill>
                  <a:schemeClr val="accent2">
                    <a:lumMod val="50000"/>
                  </a:schemeClr>
                </a:solidFill>
                <a:effectLst>
                  <a:outerShdw blurRad="38100" dist="25400" dir="5400000" algn="ctr" rotWithShape="0">
                    <a:srgbClr val="6E747A">
                      <a:alpha val="43000"/>
                    </a:srgbClr>
                  </a:outerShdw>
                </a:effectLst>
              </a:rPr>
              <a:t>trois</a:t>
            </a:r>
            <a:r>
              <a:rPr lang="fr-CA" sz="1600" b="0" cap="none" spc="0" dirty="0">
                <a:ln w="0"/>
                <a:solidFill>
                  <a:schemeClr val="accent2">
                    <a:lumMod val="50000"/>
                  </a:schemeClr>
                </a:solidFill>
                <a:effectLst>
                  <a:outerShdw blurRad="38100" dist="25400" dir="5400000" algn="ctr" rotWithShape="0">
                    <a:srgbClr val="6E747A">
                      <a:alpha val="43000"/>
                    </a:srgbClr>
                  </a:outerShdw>
                </a:effectLst>
              </a:rPr>
              <a:t> mois</a:t>
            </a:r>
          </a:p>
        </p:txBody>
      </p:sp>
      <p:sp>
        <p:nvSpPr>
          <p:cNvPr id="11" name="Rectangle 10"/>
          <p:cNvSpPr/>
          <p:nvPr/>
        </p:nvSpPr>
        <p:spPr>
          <a:xfrm>
            <a:off x="9910746" y="5346315"/>
            <a:ext cx="205713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Aux trois mois</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2" name="Rectangle 11"/>
          <p:cNvSpPr/>
          <p:nvPr/>
        </p:nvSpPr>
        <p:spPr>
          <a:xfrm>
            <a:off x="6748446" y="5938008"/>
            <a:ext cx="2057136"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Annuellement</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13" name="Rectangle 12"/>
          <p:cNvSpPr/>
          <p:nvPr/>
        </p:nvSpPr>
        <p:spPr>
          <a:xfrm>
            <a:off x="6305576" y="2957831"/>
            <a:ext cx="1471438"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a:ln w="0"/>
                <a:solidFill>
                  <a:schemeClr val="accent2">
                    <a:lumMod val="50000"/>
                  </a:schemeClr>
                </a:solidFill>
                <a:effectLst>
                  <a:outerShdw blurRad="38100" dist="25400" dir="5400000" algn="ctr" rotWithShape="0">
                    <a:srgbClr val="6E747A">
                      <a:alpha val="43000"/>
                    </a:srgbClr>
                  </a:outerShdw>
                </a:effectLst>
              </a:rPr>
              <a:t>Annuellement</a:t>
            </a:r>
          </a:p>
        </p:txBody>
      </p:sp>
      <p:graphicFrame>
        <p:nvGraphicFramePr>
          <p:cNvPr id="14" name="Content Placeholder 6"/>
          <p:cNvGraphicFramePr>
            <a:graphicFrameLocks noGrp="1"/>
          </p:cNvGraphicFramePr>
          <p:nvPr/>
        </p:nvGraphicFramePr>
        <p:xfrm>
          <a:off x="-621356" y="2749924"/>
          <a:ext cx="6571490" cy="3192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p:cNvSpPr/>
          <p:nvPr/>
        </p:nvSpPr>
        <p:spPr>
          <a:xfrm>
            <a:off x="3845885" y="5353233"/>
            <a:ext cx="1600166"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Three</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Months</a:t>
            </a:r>
            <a:r>
              <a:rPr lang="fr-CA" sz="1600" dirty="0">
                <a:ln w="0"/>
                <a:solidFill>
                  <a:schemeClr val="accent2">
                    <a:lumMod val="50000"/>
                  </a:schemeClr>
                </a:solidFill>
                <a:effectLst>
                  <a:outerShdw blurRad="38100" dist="25400" dir="5400000" algn="ctr" rotWithShape="0">
                    <a:srgbClr val="6E747A">
                      <a:alpha val="43000"/>
                    </a:srgbClr>
                  </a:outerShdw>
                </a:effectLst>
              </a:rPr>
              <a:t> </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0" name="Title 1"/>
          <p:cNvSpPr txBox="1">
            <a:spLocks/>
          </p:cNvSpPr>
          <p:nvPr/>
        </p:nvSpPr>
        <p:spPr>
          <a:xfrm>
            <a:off x="6539703" y="481834"/>
            <a:ext cx="5170394" cy="1424207"/>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a:solidFill>
                  <a:schemeClr val="accent2">
                    <a:lumMod val="50000"/>
                  </a:schemeClr>
                </a:solidFill>
                <a:latin typeface="Trebuchet MS" panose="020B0603020202020204" pitchFamily="34" charset="0"/>
              </a:rPr>
              <a:t>Échéancier des activités:</a:t>
            </a:r>
          </a:p>
          <a:p>
            <a:r>
              <a:rPr lang="fr-CA" b="1" dirty="0">
                <a:solidFill>
                  <a:schemeClr val="accent2">
                    <a:lumMod val="50000"/>
                  </a:schemeClr>
                </a:solidFill>
                <a:latin typeface="Trebuchet MS" panose="020B0603020202020204" pitchFamily="34" charset="0"/>
              </a:rPr>
              <a:t>Activités cycliques</a:t>
            </a:r>
            <a:endParaRPr lang="en-CA" b="1" dirty="0">
              <a:solidFill>
                <a:schemeClr val="accent2">
                  <a:lumMod val="50000"/>
                </a:schemeClr>
              </a:solidFill>
            </a:endParaRPr>
          </a:p>
        </p:txBody>
      </p:sp>
      <p:sp>
        <p:nvSpPr>
          <p:cNvPr id="21" name="Rectangle 20"/>
          <p:cNvSpPr/>
          <p:nvPr/>
        </p:nvSpPr>
        <p:spPr>
          <a:xfrm>
            <a:off x="-279364" y="3033821"/>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Annually</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2" name="Rectangle 21"/>
          <p:cNvSpPr/>
          <p:nvPr/>
        </p:nvSpPr>
        <p:spPr>
          <a:xfrm>
            <a:off x="3203075" y="2861447"/>
            <a:ext cx="2097477"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Three</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Months</a:t>
            </a:r>
            <a:r>
              <a:rPr lang="fr-CA" sz="1600" dirty="0">
                <a:ln w="0"/>
                <a:solidFill>
                  <a:schemeClr val="accent2">
                    <a:lumMod val="50000"/>
                  </a:schemeClr>
                </a:solidFill>
                <a:effectLst>
                  <a:outerShdw blurRad="38100" dist="25400" dir="5400000" algn="ctr" rotWithShape="0">
                    <a:srgbClr val="6E747A">
                      <a:alpha val="43000"/>
                    </a:srgbClr>
                  </a:outerShdw>
                </a:effectLst>
              </a:rPr>
              <a:t> </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3" name="Rectangle 22"/>
          <p:cNvSpPr/>
          <p:nvPr/>
        </p:nvSpPr>
        <p:spPr>
          <a:xfrm>
            <a:off x="213769" y="5938008"/>
            <a:ext cx="1398495" cy="338554"/>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Annually</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
        <p:nvSpPr>
          <p:cNvPr id="24" name="Rectangle 23"/>
          <p:cNvSpPr/>
          <p:nvPr/>
        </p:nvSpPr>
        <p:spPr>
          <a:xfrm>
            <a:off x="4428879" y="3745078"/>
            <a:ext cx="1521255" cy="58477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dirty="0" err="1">
                <a:ln w="0"/>
                <a:solidFill>
                  <a:schemeClr val="accent2">
                    <a:lumMod val="50000"/>
                  </a:schemeClr>
                </a:solidFill>
                <a:effectLst>
                  <a:outerShdw blurRad="38100" dist="25400" dir="5400000" algn="ctr" rotWithShape="0">
                    <a:srgbClr val="6E747A">
                      <a:alpha val="43000"/>
                    </a:srgbClr>
                  </a:outerShdw>
                </a:effectLst>
              </a:rPr>
              <a:t>Every</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Three</a:t>
            </a:r>
            <a:r>
              <a:rPr lang="fr-CA" sz="1600" dirty="0">
                <a:ln w="0"/>
                <a:solidFill>
                  <a:schemeClr val="accent2">
                    <a:lumMod val="50000"/>
                  </a:schemeClr>
                </a:solidFill>
                <a:effectLst>
                  <a:outerShdw blurRad="38100" dist="25400" dir="5400000" algn="ctr" rotWithShape="0">
                    <a:srgbClr val="6E747A">
                      <a:alpha val="43000"/>
                    </a:srgbClr>
                  </a:outerShdw>
                </a:effectLst>
              </a:rPr>
              <a:t> </a:t>
            </a:r>
            <a:r>
              <a:rPr lang="fr-CA" sz="1600" dirty="0" err="1">
                <a:ln w="0"/>
                <a:solidFill>
                  <a:schemeClr val="accent2">
                    <a:lumMod val="50000"/>
                  </a:schemeClr>
                </a:solidFill>
                <a:effectLst>
                  <a:outerShdw blurRad="38100" dist="25400" dir="5400000" algn="ctr" rotWithShape="0">
                    <a:srgbClr val="6E747A">
                      <a:alpha val="43000"/>
                    </a:srgbClr>
                  </a:outerShdw>
                </a:effectLst>
              </a:rPr>
              <a:t>Months</a:t>
            </a:r>
            <a:r>
              <a:rPr lang="fr-CA" sz="1600" dirty="0">
                <a:ln w="0"/>
                <a:solidFill>
                  <a:schemeClr val="accent2">
                    <a:lumMod val="50000"/>
                  </a:schemeClr>
                </a:solidFill>
                <a:effectLst>
                  <a:outerShdw blurRad="38100" dist="25400" dir="5400000" algn="ctr" rotWithShape="0">
                    <a:srgbClr val="6E747A">
                      <a:alpha val="43000"/>
                    </a:srgbClr>
                  </a:outerShdw>
                </a:effectLst>
              </a:rPr>
              <a:t> </a:t>
            </a:r>
            <a:endParaRPr lang="fr-CA" sz="1600" b="0" cap="none" spc="0" dirty="0">
              <a:ln w="0"/>
              <a:solidFill>
                <a:schemeClr val="accent2">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1531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50" y="1171145"/>
            <a:ext cx="9748912" cy="1646302"/>
          </a:xfrm>
        </p:spPr>
        <p:txBody>
          <a:bodyPr/>
          <a:lstStyle/>
          <a:p>
            <a:r>
              <a:rPr lang="fr-FR" sz="4400" dirty="0" err="1">
                <a:solidFill>
                  <a:schemeClr val="accent2">
                    <a:lumMod val="75000"/>
                  </a:schemeClr>
                </a:solidFill>
              </a:rPr>
              <a:t>Emerging</a:t>
            </a:r>
            <a:r>
              <a:rPr lang="fr-FR" sz="4400" dirty="0">
                <a:solidFill>
                  <a:schemeClr val="accent2">
                    <a:lumMod val="75000"/>
                  </a:schemeClr>
                </a:solidFill>
              </a:rPr>
              <a:t> Leaders Network (ELN)</a:t>
            </a:r>
            <a:r>
              <a:rPr lang="en-CA" sz="4400" dirty="0">
                <a:solidFill>
                  <a:schemeClr val="accent2">
                    <a:lumMod val="75000"/>
                  </a:schemeClr>
                </a:solidFill>
              </a:rPr>
              <a:t/>
            </a:r>
            <a:br>
              <a:rPr lang="en-CA" sz="4400" dirty="0">
                <a:solidFill>
                  <a:schemeClr val="accent2">
                    <a:lumMod val="75000"/>
                  </a:schemeClr>
                </a:solidFill>
              </a:rPr>
            </a:br>
            <a:r>
              <a:rPr lang="fr-FR" sz="4400" dirty="0">
                <a:solidFill>
                  <a:schemeClr val="accent2">
                    <a:lumMod val="75000"/>
                  </a:schemeClr>
                </a:solidFill>
              </a:rPr>
              <a:t>Réseau des leaders émergents (RLE)</a:t>
            </a:r>
            <a:endParaRPr lang="en-CA" sz="4400" dirty="0">
              <a:solidFill>
                <a:schemeClr val="accent2">
                  <a:lumMod val="75000"/>
                </a:schemeClr>
              </a:solidFill>
            </a:endParaRPr>
          </a:p>
        </p:txBody>
      </p:sp>
      <p:sp>
        <p:nvSpPr>
          <p:cNvPr id="3" name="Subtitle 2"/>
          <p:cNvSpPr>
            <a:spLocks noGrp="1"/>
          </p:cNvSpPr>
          <p:nvPr>
            <p:ph type="subTitle" idx="1"/>
          </p:nvPr>
        </p:nvSpPr>
        <p:spPr>
          <a:xfrm>
            <a:off x="699248" y="4397188"/>
            <a:ext cx="9063317" cy="1223683"/>
          </a:xfrm>
        </p:spPr>
        <p:txBody>
          <a:bodyPr>
            <a:normAutofit/>
          </a:bodyPr>
          <a:lstStyle/>
          <a:p>
            <a:r>
              <a:rPr lang="fr-FR" sz="2400" dirty="0"/>
              <a:t>Public Service Commission (PSC)</a:t>
            </a:r>
          </a:p>
          <a:p>
            <a:r>
              <a:rPr lang="fr-FR" sz="2400" dirty="0"/>
              <a:t>Commission de la fonction publique (CFP)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991" y="4647745"/>
            <a:ext cx="1485157" cy="2114517"/>
          </a:xfrm>
          <a:prstGeom prst="rect">
            <a:avLst/>
          </a:prstGeom>
        </p:spPr>
      </p:pic>
    </p:spTree>
    <p:extLst>
      <p:ext uri="{BB962C8B-B14F-4D97-AF65-F5344CB8AC3E}">
        <p14:creationId xmlns:p14="http://schemas.microsoft.com/office/powerpoint/2010/main" val="423290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4" y="71718"/>
            <a:ext cx="4224119" cy="673846"/>
          </a:xfrm>
        </p:spPr>
        <p:txBody>
          <a:bodyPr>
            <a:normAutofit/>
          </a:bodyPr>
          <a:lstStyle/>
          <a:p>
            <a:pPr lvl="0"/>
            <a:r>
              <a:rPr lang="en-CA" b="1" dirty="0">
                <a:latin typeface="Arial" panose="020B0604020202020204" pitchFamily="34" charset="0"/>
                <a:cs typeface="Arial" panose="020B0604020202020204" pitchFamily="34" charset="0"/>
              </a:rPr>
              <a:t>Structure &amp; Vision</a:t>
            </a:r>
          </a:p>
        </p:txBody>
      </p:sp>
      <p:sp>
        <p:nvSpPr>
          <p:cNvPr id="3" name="Content Placeholder 2"/>
          <p:cNvSpPr>
            <a:spLocks noGrp="1"/>
          </p:cNvSpPr>
          <p:nvPr>
            <p:ph idx="1"/>
          </p:nvPr>
        </p:nvSpPr>
        <p:spPr>
          <a:xfrm>
            <a:off x="206688" y="745564"/>
            <a:ext cx="4909918" cy="5984689"/>
          </a:xfrm>
        </p:spPr>
        <p:txBody>
          <a:bodyPr>
            <a:noAutofit/>
          </a:bodyPr>
          <a:lstStyle/>
          <a:p>
            <a:r>
              <a:rPr lang="en-CA" dirty="0">
                <a:latin typeface="Arial" panose="020B0604020202020204" pitchFamily="34" charset="0"/>
                <a:cs typeface="Arial" panose="020B0604020202020204" pitchFamily="34" charset="0"/>
              </a:rPr>
              <a:t>Our </a:t>
            </a:r>
            <a:r>
              <a:rPr lang="en-CA" sz="1800" dirty="0">
                <a:latin typeface="Arial" panose="020B0604020202020204" pitchFamily="34" charset="0"/>
                <a:cs typeface="Arial" panose="020B0604020202020204" pitchFamily="34" charset="0"/>
              </a:rPr>
              <a:t>Department has Approximately 700-800 Full Time Employees (FTEs)</a:t>
            </a:r>
          </a:p>
          <a:p>
            <a:pPr lvl="1">
              <a:buFont typeface="Wingdings 3" panose="05040102010807070707" pitchFamily="18" charset="2"/>
              <a:buChar char=""/>
            </a:pPr>
            <a:r>
              <a:rPr lang="en-CA" sz="1800" dirty="0">
                <a:latin typeface="Arial" panose="020B0604020202020204" pitchFamily="34" charset="0"/>
                <a:cs typeface="Arial" panose="020B0604020202020204" pitchFamily="34" charset="0"/>
              </a:rPr>
              <a:t>Within the Department, there are between 40 and 70 members of the ELN</a:t>
            </a:r>
          </a:p>
          <a:p>
            <a:pPr lvl="1">
              <a:buFont typeface="Wingdings 3" panose="05040102010807070707" pitchFamily="18" charset="2"/>
              <a:buChar char=""/>
            </a:pPr>
            <a:r>
              <a:rPr lang="en-CA" sz="1800" dirty="0">
                <a:latin typeface="Arial" panose="020B0604020202020204" pitchFamily="34" charset="0"/>
                <a:cs typeface="Arial" panose="020B0604020202020204" pitchFamily="34" charset="0"/>
              </a:rPr>
              <a:t>Our ELN has an executive committee which has a 0.5 FTE assigned to it. We have one employee who works on the Network half the time, and completes developmental assignments for the other half.</a:t>
            </a:r>
          </a:p>
          <a:p>
            <a:r>
              <a:rPr lang="en-CA" dirty="0">
                <a:latin typeface="Arial" panose="020B0604020202020204" pitchFamily="34" charset="0"/>
                <a:cs typeface="Arial" panose="020B0604020202020204" pitchFamily="34" charset="0"/>
              </a:rPr>
              <a:t>No specific budget beyond salary costs</a:t>
            </a:r>
          </a:p>
          <a:p>
            <a:r>
              <a:rPr lang="en-CA" dirty="0">
                <a:latin typeface="Arial" panose="020B0604020202020204" pitchFamily="34" charset="0"/>
                <a:cs typeface="Arial" panose="020B0604020202020204" pitchFamily="34" charset="0"/>
              </a:rPr>
              <a:t>Streamlined structure</a:t>
            </a:r>
          </a:p>
          <a:p>
            <a:pPr lvl="1">
              <a:buFont typeface="Wingdings 3" panose="05040102010807070707" pitchFamily="18" charset="2"/>
              <a:buChar char=""/>
            </a:pPr>
            <a:r>
              <a:rPr lang="en-CA" sz="1800" dirty="0">
                <a:latin typeface="Arial" panose="020B0604020202020204" pitchFamily="34" charset="0"/>
                <a:cs typeface="Arial" panose="020B0604020202020204" pitchFamily="34" charset="0"/>
              </a:rPr>
              <a:t>Champion (designated executive)</a:t>
            </a:r>
          </a:p>
          <a:p>
            <a:pPr lvl="1">
              <a:buFont typeface="Wingdings 3" panose="05040102010807070707" pitchFamily="18" charset="2"/>
              <a:buChar char=""/>
            </a:pPr>
            <a:r>
              <a:rPr lang="en-CA" sz="1800" dirty="0">
                <a:latin typeface="Arial" panose="020B0604020202020204" pitchFamily="34" charset="0"/>
                <a:cs typeface="Arial" panose="020B0604020202020204" pitchFamily="34" charset="0"/>
              </a:rPr>
              <a:t>Ambassador (0.5 FTE as listed above)</a:t>
            </a:r>
          </a:p>
          <a:p>
            <a:pPr lvl="1">
              <a:buFont typeface="Wingdings 3" panose="05040102010807070707" pitchFamily="18" charset="2"/>
              <a:buChar char=""/>
            </a:pPr>
            <a:r>
              <a:rPr lang="en-CA" sz="1800" dirty="0">
                <a:latin typeface="Arial" panose="020B0604020202020204" pitchFamily="34" charset="0"/>
                <a:cs typeface="Arial" panose="020B0604020202020204" pitchFamily="34" charset="0"/>
              </a:rPr>
              <a:t>Co-chair (volunteer position)</a:t>
            </a:r>
          </a:p>
        </p:txBody>
      </p:sp>
      <p:sp>
        <p:nvSpPr>
          <p:cNvPr id="5" name="Content Placeholder 2"/>
          <p:cNvSpPr txBox="1">
            <a:spLocks/>
          </p:cNvSpPr>
          <p:nvPr/>
        </p:nvSpPr>
        <p:spPr>
          <a:xfrm>
            <a:off x="4908198" y="732118"/>
            <a:ext cx="5587252" cy="5917453"/>
          </a:xfrm>
          <a:prstGeom prst="rect">
            <a:avLst/>
          </a:prstGeom>
        </p:spPr>
        <p:txBody>
          <a:bodyPr vert="horz" lIns="91440" tIns="45720" rIns="91440" bIns="45720" numCol="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fr-FR" sz="1800" dirty="0">
                <a:latin typeface="Arial" panose="020B0604020202020204" pitchFamily="34" charset="0"/>
                <a:cs typeface="Arial" panose="020B0604020202020204" pitchFamily="34" charset="0"/>
              </a:rPr>
              <a:t>Notre ministère a environ 700-800 personnes employées à temps plein (ETP)</a:t>
            </a:r>
          </a:p>
          <a:p>
            <a:pPr lvl="2">
              <a:buFont typeface="Wingdings 3" panose="05040102010807070707" pitchFamily="18" charset="2"/>
              <a:buChar char=""/>
            </a:pPr>
            <a:r>
              <a:rPr lang="fr-FR" sz="1800" dirty="0">
                <a:latin typeface="Arial" panose="020B0604020202020204" pitchFamily="34" charset="0"/>
                <a:cs typeface="Arial" panose="020B0604020202020204" pitchFamily="34" charset="0"/>
              </a:rPr>
              <a:t>Au sein du ministère, il y a entre 40 et 70 membres du Réseau</a:t>
            </a:r>
          </a:p>
          <a:p>
            <a:pPr lvl="2">
              <a:buFont typeface="Wingdings 3" panose="05040102010807070707" pitchFamily="18" charset="2"/>
              <a:buChar char=""/>
            </a:pPr>
            <a:r>
              <a:rPr lang="fr-FR" sz="1800" dirty="0">
                <a:latin typeface="Arial" panose="020B0604020202020204" pitchFamily="34" charset="0"/>
                <a:cs typeface="Arial" panose="020B0604020202020204" pitchFamily="34" charset="0"/>
              </a:rPr>
              <a:t>Notre Réseau a un comité exécutif qui comprend un 0.5 équivalent à temps partiel qui y est assigné. Nous avons un employé qui travaille sur le Réseau pour une moitié de son temps, et complète des affectations de développement pour l’autre moitié.</a:t>
            </a:r>
          </a:p>
          <a:p>
            <a:pPr lvl="1"/>
            <a:r>
              <a:rPr lang="fr-FR" sz="1800" dirty="0">
                <a:latin typeface="Arial" panose="020B0604020202020204" pitchFamily="34" charset="0"/>
                <a:cs typeface="Arial" panose="020B0604020202020204" pitchFamily="34" charset="0"/>
              </a:rPr>
              <a:t>Pas de budget additionnel aux coûts salariaux</a:t>
            </a:r>
          </a:p>
          <a:p>
            <a:pPr lvl="1"/>
            <a:r>
              <a:rPr lang="fr-FR" sz="1800" dirty="0">
                <a:latin typeface="Arial" panose="020B0604020202020204" pitchFamily="34" charset="0"/>
                <a:cs typeface="Arial" panose="020B0604020202020204" pitchFamily="34" charset="0"/>
              </a:rPr>
              <a:t>Structure épurée</a:t>
            </a:r>
          </a:p>
          <a:p>
            <a:pPr lvl="2">
              <a:buFont typeface="Wingdings 3" panose="05040102010807070707" pitchFamily="18" charset="2"/>
              <a:buChar char=""/>
            </a:pPr>
            <a:r>
              <a:rPr lang="fr-FR" sz="1800" dirty="0">
                <a:latin typeface="Arial" panose="020B0604020202020204" pitchFamily="34" charset="0"/>
                <a:cs typeface="Arial" panose="020B0604020202020204" pitchFamily="34" charset="0"/>
              </a:rPr>
              <a:t>Champion (cadre désigné)</a:t>
            </a:r>
          </a:p>
          <a:p>
            <a:pPr lvl="2">
              <a:buFont typeface="Wingdings 3" panose="05040102010807070707" pitchFamily="18" charset="2"/>
              <a:buChar char=""/>
            </a:pPr>
            <a:r>
              <a:rPr lang="fr-FR" sz="1800" dirty="0">
                <a:latin typeface="Arial" panose="020B0604020202020204" pitchFamily="34" charset="0"/>
                <a:cs typeface="Arial" panose="020B0604020202020204" pitchFamily="34" charset="0"/>
              </a:rPr>
              <a:t>Ambassadeur (0.5 à temps partiel comme indiqué ci-dessus)</a:t>
            </a:r>
          </a:p>
          <a:p>
            <a:pPr lvl="2">
              <a:buFont typeface="Wingdings 3" panose="05040102010807070707" pitchFamily="18" charset="2"/>
              <a:buChar char=""/>
            </a:pPr>
            <a:r>
              <a:rPr lang="fr-FR" sz="1800" dirty="0">
                <a:latin typeface="Arial" panose="020B0604020202020204" pitchFamily="34" charset="0"/>
                <a:cs typeface="Arial" panose="020B0604020202020204" pitchFamily="34" charset="0"/>
              </a:rPr>
              <a:t>Co-président (position bénévole)</a:t>
            </a:r>
          </a:p>
        </p:txBody>
      </p:sp>
      <p:sp>
        <p:nvSpPr>
          <p:cNvPr id="6" name="Title 1"/>
          <p:cNvSpPr txBox="1">
            <a:spLocks/>
          </p:cNvSpPr>
          <p:nvPr/>
        </p:nvSpPr>
        <p:spPr>
          <a:xfrm>
            <a:off x="5791698" y="58272"/>
            <a:ext cx="4224119" cy="67384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dirty="0">
                <a:latin typeface="Arial" panose="020B0604020202020204" pitchFamily="34" charset="0"/>
                <a:cs typeface="Arial" panose="020B0604020202020204" pitchFamily="34" charset="0"/>
              </a:rPr>
              <a:t>Structure et vision</a:t>
            </a:r>
          </a:p>
        </p:txBody>
      </p:sp>
    </p:spTree>
    <p:extLst>
      <p:ext uri="{BB962C8B-B14F-4D97-AF65-F5344CB8AC3E}">
        <p14:creationId xmlns:p14="http://schemas.microsoft.com/office/powerpoint/2010/main" val="101564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5" y="434787"/>
            <a:ext cx="4466166" cy="2180666"/>
          </a:xfrm>
        </p:spPr>
        <p:txBody>
          <a:bodyPr>
            <a:noAutofit/>
          </a:bodyPr>
          <a:lstStyle/>
          <a:p>
            <a:r>
              <a:rPr lang="en-CA" sz="3500" b="1" dirty="0"/>
              <a:t>Our Main Goal: Empower</a:t>
            </a:r>
            <a:br>
              <a:rPr lang="en-CA" sz="3500" b="1" dirty="0"/>
            </a:br>
            <a:r>
              <a:rPr lang="en-CA" sz="3500" b="1" dirty="0"/>
              <a:t>Emerging Professionals</a:t>
            </a:r>
            <a:endParaRPr lang="en-CA" sz="3500" dirty="0"/>
          </a:p>
        </p:txBody>
      </p:sp>
      <p:pic>
        <p:nvPicPr>
          <p:cNvPr id="4" name="Picture 3">
            <a:extLst>
              <a:ext uri="{FF2B5EF4-FFF2-40B4-BE49-F238E27FC236}">
                <a16:creationId xmlns:a16="http://schemas.microsoft.com/office/drawing/2014/main" id="{62C543AD-2A73-483F-B6C2-D431470E8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692" y="3334871"/>
            <a:ext cx="4370400" cy="2207574"/>
          </a:xfrm>
          <a:prstGeom prst="rect">
            <a:avLst/>
          </a:prstGeom>
        </p:spPr>
      </p:pic>
      <p:sp>
        <p:nvSpPr>
          <p:cNvPr id="5" name="Title 1"/>
          <p:cNvSpPr txBox="1">
            <a:spLocks/>
          </p:cNvSpPr>
          <p:nvPr/>
        </p:nvSpPr>
        <p:spPr>
          <a:xfrm>
            <a:off x="6648086" y="434787"/>
            <a:ext cx="4726641" cy="242943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a:t>Notre objectif principal: Habiliter les professionnels émergents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4" y="3334871"/>
            <a:ext cx="4369418" cy="2336388"/>
          </a:xfrm>
          <a:prstGeom prst="rect">
            <a:avLst/>
          </a:prstGeom>
        </p:spPr>
      </p:pic>
    </p:spTree>
    <p:extLst>
      <p:ext uri="{BB962C8B-B14F-4D97-AF65-F5344CB8AC3E}">
        <p14:creationId xmlns:p14="http://schemas.microsoft.com/office/powerpoint/2010/main" val="1533285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UIDATA" val="&lt;database version=&quot;11.0&quot;&gt;&lt;object type=&quot;1&quot; unique_id=&quot;10001&quot;&gt;&lt;object type=&quot;2&quot; unique_id=&quot;10075&quot;&gt;&lt;object type=&quot;3&quot; unique_id=&quot;10076&quot;&gt;&lt;property id=&quot;20148&quot; value=&quot;5&quot;/&gt;&lt;property id=&quot;20300&quot; value=&quot;Slide 1 - &amp;quot;Federal Youth Network (FYN) Coordinators Summit 2021  Sommet des coordinateurs du Réseau fédéral des jeunes (RFJ) 2&quot;/&gt;&lt;property id=&quot;20307&quot; value=&quot;256&quot;/&gt;&lt;/object&gt;&lt;object type=&quot;3&quot; unique_id=&quot;10077&quot;&gt;&lt;property id=&quot;20148&quot; value=&quot;5&quot;/&gt;&lt;property id=&quot;20300&quot; value=&quot;Slide 3&quot;/&gt;&lt;property id=&quot;20307&quot; value=&quot;261&quot;/&gt;&lt;/object&gt;&lt;object type=&quot;3&quot; unique_id=&quot;10078&quot;&gt;&lt;property id=&quot;20148&quot; value=&quot;5&quot;/&gt;&lt;property id=&quot;20300&quot; value=&quot;Slide 4 - &amp;quot;Structure &amp;quot;&quot;/&gt;&lt;property id=&quot;20307&quot; value=&quot;259&quot;/&gt;&lt;/object&gt;&lt;object type=&quot;3&quot; unique_id=&quot;10079&quot;&gt;&lt;property id=&quot;20148&quot; value=&quot;5&quot;/&gt;&lt;property id=&quot;20300&quot; value=&quot;Slide 5 - &amp;quot;Structure&amp;quot;&quot;/&gt;&lt;property id=&quot;20307&quot; value=&quot;257&quot;/&gt;&lt;/object&gt;&lt;object type=&quot;3&quot; unique_id=&quot;10191&quot;&gt;&lt;property id=&quot;20148&quot; value=&quot;5&quot;/&gt;&lt;property id=&quot;20300&quot; value=&quot;Slide 2 - &amp;quot;Young Professionals Network (YPN) Réseau des jeunes professionels (RJP) &amp;quot;&quot;/&gt;&lt;property id=&quot;20307&quot; value=&quot;268&quot;/&gt;&lt;/object&gt;&lt;object type=&quot;3&quot; unique_id=&quot;10192&quot;&gt;&lt;property id=&quot;20148&quot; value=&quot;5&quot;/&gt;&lt;property id=&quot;20300&quot; value=&quot;Slide 7 - &amp;quot;Emerging Leaders Network (ELN) Réseau des leaders émergents (RLE)&amp;quot;&quot;/&gt;&lt;property id=&quot;20307&quot; value=&quot;267&quot;/&gt;&lt;/object&gt;&lt;object type=&quot;3&quot; unique_id=&quot;10193&quot;&gt;&lt;property id=&quot;20148&quot; value=&quot;5&quot;/&gt;&lt;property id=&quot;20300&quot; value=&quot;Slide 8 - &amp;quot;Structure &amp;amp; Vision&amp;quot;&quot;/&gt;&lt;property id=&quot;20307&quot; value=&quot;262&quot;/&gt;&lt;/object&gt;&lt;object type=&quot;3&quot; unique_id=&quot;10194&quot;&gt;&lt;property id=&quot;20148&quot; value=&quot;5&quot;/&gt;&lt;property id=&quot;20300&quot; value=&quot;Slide 9 - &amp;quot;Our Main Goal: Empower Emerging Professionals&amp;quot;&quot;/&gt;&lt;property id=&quot;20307&quot; value=&quot;263&quot;/&gt;&lt;/object&gt;&lt;object type=&quot;3&quot; unique_id=&quot;10195&quot;&gt;&lt;property id=&quot;20148&quot; value=&quot;5&quot;/&gt;&lt;property id=&quot;20300&quot; value=&quot;Slide 10 - &amp;quot;Activity Plan: Key Events &amp;quot;&quot;/&gt;&lt;property id=&quot;20307&quot; value=&quot;264&quot;/&gt;&lt;/object&gt;&lt;object type=&quot;3&quot; unique_id=&quot;10196&quot;&gt;&lt;property id=&quot;20148&quot; value=&quot;5&quot;/&gt;&lt;property id=&quot;20300&quot; value=&quot;Slide 11 - &amp;quot;Activity Plan: Cyclical Events &amp;quot;&quot;/&gt;&lt;property id=&quot;20307&quot; value=&quot;269&quot;/&gt;&lt;/object&gt;&lt;object type=&quot;3&quot; unique_id=&quot;10197&quot;&gt;&lt;property id=&quot;20148&quot; value=&quot;5&quot;/&gt;&lt;property id=&quot;20300&quot; value=&quot;Slide 13 - &amp;quot;WHO WE ARE&amp;quot;&quot;/&gt;&lt;property id=&quot;20307&quot; value=&quot;265&quot;/&gt;&lt;/object&gt;&lt;object type=&quot;3&quot; unique_id=&quot;10198&quot;&gt;&lt;property id=&quot;20148&quot; value=&quot;5&quot;/&gt;&lt;property id=&quot;20300&quot; value=&quot;Slide 14 - &amp;quot;WHAT WE DO – At a Glance&amp;quot;&quot;/&gt;&lt;property id=&quot;20307&quot; value=&quot;266&quot;/&gt;&lt;/object&gt;&lt;object type=&quot;3&quot; unique_id=&quot;11316&quot;&gt;&lt;property id=&quot;20148&quot; value=&quot;5&quot;/&gt;&lt;property id=&quot;20300&quot; value=&quot;Slide 12 - &amp;quot;Young Professionals Network (YPN) Réseau des jeunes professionels (RJP) &amp;quot;&quot;/&gt;&lt;property id=&quot;20307&quot; value=&quot;272&quot;/&gt;&lt;/object&gt;&lt;object type=&quot;3&quot; unique_id=&quot;11317&quot;&gt;&lt;property id=&quot;20148&quot; value=&quot;5&quot;/&gt;&lt;property id=&quot;20300&quot; value=&quot;Slide 15 - &amp;quot;Government Games 2021  &amp;quot;&quot;/&gt;&lt;property id=&quot;20307&quot; value=&quot;278&quot;/&gt;&lt;/object&gt;&lt;object type=&quot;3&quot; unique_id=&quot;11318&quot;&gt;&lt;property id=&quot;20148&quot; value=&quot;5&quot;/&gt;&lt;property id=&quot;20300&quot; value=&quot;Slide 16 - &amp;quot;WHAT’S NEXT?/ PROCHAINES ÉTAPES &amp;quot;&quot;/&gt;&lt;property id=&quot;20307&quot; value=&quot;273&quot;/&gt;&lt;/object&gt;&lt;object type=&quot;3&quot; unique_id=&quot;11319&quot;&gt;&lt;property id=&quot;20148&quot; value=&quot;5&quot;/&gt;&lt;property id=&quot;20300&quot; value=&quot;Slide 23 - &amp;quot;Conclusion&amp;quot;&quot;/&gt;&lt;property id=&quot;20307&quot; value=&quot;274&quot;/&gt;&lt;/object&gt;&lt;object type=&quot;3&quot; unique_id=&quot;11320&quot;&gt;&lt;property id=&quot;20148&quot; value=&quot;5&quot;/&gt;&lt;property id=&quot;20300&quot; value=&quot;Slide 19 - &amp;quot;Structure&amp;quot;&quot;/&gt;&lt;property id=&quot;20307&quot; value=&quot;275&quot;/&gt;&lt;/object&gt;&lt;object type=&quot;3&quot; unique_id=&quot;11321&quot;&gt;&lt;property id=&quot;20148&quot; value=&quot;5&quot;/&gt;&lt;property id=&quot;20300&quot; value=&quot;Slide 20 - &amp;quot;The Current Situation&amp;quot;&quot;/&gt;&lt;property id=&quot;20307&quot; value=&quot;276&quot;/&gt;&lt;/object&gt;&lt;object type=&quot;3&quot; unique_id=&quot;11322&quot;&gt;&lt;property id=&quot;20148&quot; value=&quot;5&quot;/&gt;&lt;property id=&quot;20300&quot; value=&quot;Slide 21 - &amp;quot;Why is it important for us to have an FTE?&amp;quot;&quot;/&gt;&lt;property id=&quot;20307&quot; value=&quot;277&quot;/&gt;&lt;/object&gt;&lt;object type=&quot;3&quot; unique_id=&quot;11323&quot;&gt;&lt;property id=&quot;20148&quot; value=&quot;5&quot;/&gt;&lt;property id=&quot;20300&quot; value=&quot;Slide 17 - &amp;quot;Youth MAndate for Greater INvolvement (YMAGIN): Getting a Full-time Employee (FTE) - A Work in Progress   IMplicat&quot;/&gt;&lt;property id=&quot;20307&quot; value=&quot;271&quot;/&gt;&lt;/object&gt;&lt;object type=&quot;3&quot; unique_id=&quot;11552&quot;&gt;&lt;property id=&quot;20148&quot; value=&quot;5&quot;/&gt;&lt;property id=&quot;20300&quot; value=&quot;Slide 6 - &amp;quot;Activity Plan: Cyclical Events &amp;quot;&quot;/&gt;&lt;property id=&quot;20307&quot; value=&quot;279&quot;/&gt;&lt;/object&gt;&lt;object type=&quot;3&quot; unique_id=&quot;11762&quot;&gt;&lt;property id=&quot;20148&quot; value=&quot;5&quot;/&gt;&lt;property id=&quot;20300&quot; value=&quot;Slide 18&quot;/&gt;&lt;property id=&quot;20307&quot; value=&quot;280&quot;/&gt;&lt;/object&gt;&lt;object type=&quot;3&quot; unique_id=&quot;11859&quot;&gt;&lt;property id=&quot;20148&quot; value=&quot;5&quot;/&gt;&lt;property id=&quot;20300&quot; value=&quot;Slide 22 - &amp;quot;Process to create an FTE&amp;quot;&quot;/&gt;&lt;property id=&quot;20307&quot; value=&quot;281&quot;/&gt;&lt;/object&gt;&lt;/object&gt;&lt;object type=&quot;8&quot; unique_id=&quot;10085&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ENGAGECOLOR" val="{&quot;OutlineColor&quot;:{&quot;ColorIndex&quot;:4,&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3356</TotalTime>
  <Words>4545</Words>
  <Application>Microsoft Office PowerPoint</Application>
  <PresentationFormat>Widescreen</PresentationFormat>
  <Paragraphs>404</Paragraphs>
  <Slides>23</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Black</vt:lpstr>
      <vt:lpstr>Calibri</vt:lpstr>
      <vt:lpstr>Century Gothic</vt:lpstr>
      <vt:lpstr>Lato Light</vt:lpstr>
      <vt:lpstr>Trebuchet MS</vt:lpstr>
      <vt:lpstr>Wingdings 3</vt:lpstr>
      <vt:lpstr>ヒラギノ角ゴ Pro W3</vt:lpstr>
      <vt:lpstr>Facet</vt:lpstr>
      <vt:lpstr>Chart</vt:lpstr>
      <vt:lpstr>Young Professional Network Summit 2021  Sommet des Réseaux des jeunes professionnels 2021 </vt:lpstr>
      <vt:lpstr>Young Professionals Network (YPN) Réseau des jeunes professionels (RJP) </vt:lpstr>
      <vt:lpstr>PowerPoint Presentation</vt:lpstr>
      <vt:lpstr>Structure </vt:lpstr>
      <vt:lpstr>Structure</vt:lpstr>
      <vt:lpstr>Activity Plan: Cyclical Events </vt:lpstr>
      <vt:lpstr>Emerging Leaders Network (ELN) Réseau des leaders émergents (RLE)</vt:lpstr>
      <vt:lpstr>Structure &amp; Vision</vt:lpstr>
      <vt:lpstr>Our Main Goal: Empower Emerging Professionals</vt:lpstr>
      <vt:lpstr>Activity Plan: Key Events </vt:lpstr>
      <vt:lpstr>Activity Plan: Cyclical Events </vt:lpstr>
      <vt:lpstr>Young Professionals Network (YPN) Réseau des jeunes professionels (RJP) </vt:lpstr>
      <vt:lpstr>WHO WE ARE</vt:lpstr>
      <vt:lpstr>WHAT WE DO – At a Glance</vt:lpstr>
      <vt:lpstr>Government Games 2021  </vt:lpstr>
      <vt:lpstr>WHAT’S NEXT?/ PROCHAINES ÉTAPES </vt:lpstr>
      <vt:lpstr>Youth MAndate for Greater INvolvement (YMAGIN): Getting a Full-time Employee (FTE) - A Work in Progress   IMplication Active de la Jeunesse INnovatrice (IMAJIN) : Obtenir un employé à temps plein (ETP) - Un travail en cours</vt:lpstr>
      <vt:lpstr>PowerPoint Presentation</vt:lpstr>
      <vt:lpstr>Structure</vt:lpstr>
      <vt:lpstr>The Current Situation</vt:lpstr>
      <vt:lpstr>Why is it important for us to have an FTE?</vt:lpstr>
      <vt:lpstr>Process to create an FTE</vt:lpstr>
      <vt:lpstr>Conclusion</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 YPN</dc:title>
  <dc:creator>Scott, Sarah</dc:creator>
  <cp:keywords>SecurityClassificationLevel - UNCLASSIFIED, Creator - Scott, Sarah, EventDateandTime - 2021-06-03 at 05:24:51 PM, SecurityClassificationLevel - UNCLASSIFIED, Creator - Scott, Sarah, EventDateandTime - 2021-06-03 at 05:30:09 PM, SecurityClassificationLevel - UNCLASSIFIED, Creator - Scott, Sarah, EventDateandTime - 2021-06-04 at 08:47:15 AM, SecurityClassificationLevel - UNCLASSIFIED, Creator - Scott, Sarah, EventDateandTime - 2021-06-04 at 09:25:04 AM, SecurityClassificationLevel - UNCLASSIFIED, Creator - Scott, Sarah, EventDateandTime - 2021-06-04 at 12:27:09 PM, SecurityClassificationLevel - UNCLASSIFIED, Creator - Scott, Sarah, EventDateandTime - 2021-06-04 at 12:28:06 PM, SecurityClassificationLevel - UNCLASSIFIED, Creator - Scott, Sarah, EventDateandTime - 2021-06-04 at 02:34:26 PM, SecurityClassificationLevel - UNCLASSIFIED, Creator - Scott, Sarah, EventDateandTime - 2021-06-04 at 03:36:55 PM, SecurityClassificationLevel - UNCLASSIFIED, Creator - Scott, Sarah, EventDateandTime - 2021-06-04 at 03:38:11 PM</cp:keywords>
  <cp:lastModifiedBy>Reynolds, Justine</cp:lastModifiedBy>
  <cp:revision>98</cp:revision>
  <dcterms:created xsi:type="dcterms:W3CDTF">2021-06-03T17:54:18Z</dcterms:created>
  <dcterms:modified xsi:type="dcterms:W3CDTF">2021-06-10T16:17:50Z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6ff366e4-15fd-4c05-85b6-9bbc2b6f028e</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y fmtid="{D5CDD505-2E9C-101B-9397-08002B2CF9AE}" pid="6" name="MSIP_Label_1bfb733f-faef-464c-9b6d-731b56f94973_Enabled">
    <vt:lpwstr>true</vt:lpwstr>
  </property>
  <property fmtid="{D5CDD505-2E9C-101B-9397-08002B2CF9AE}" pid="7" name="MSIP_Label_1bfb733f-faef-464c-9b6d-731b56f94973_SetDate">
    <vt:lpwstr>2021-06-10T13:59:26Z</vt:lpwstr>
  </property>
  <property fmtid="{D5CDD505-2E9C-101B-9397-08002B2CF9AE}" pid="8" name="MSIP_Label_1bfb733f-faef-464c-9b6d-731b56f94973_Method">
    <vt:lpwstr>Standard</vt:lpwstr>
  </property>
  <property fmtid="{D5CDD505-2E9C-101B-9397-08002B2CF9AE}" pid="9" name="MSIP_Label_1bfb733f-faef-464c-9b6d-731b56f94973_Name">
    <vt:lpwstr>Unclass - Non-Classifié</vt:lpwstr>
  </property>
  <property fmtid="{D5CDD505-2E9C-101B-9397-08002B2CF9AE}" pid="10" name="MSIP_Label_1bfb733f-faef-464c-9b6d-731b56f94973_SiteId">
    <vt:lpwstr>1594fdae-a1d9-4405-915d-011467234338</vt:lpwstr>
  </property>
  <property fmtid="{D5CDD505-2E9C-101B-9397-08002B2CF9AE}" pid="11" name="MSIP_Label_1bfb733f-faef-464c-9b6d-731b56f94973_ActionId">
    <vt:lpwstr>cb44ddbd-ee40-47d0-9f0a-000062945252</vt:lpwstr>
  </property>
</Properties>
</file>