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5" r:id="rId3"/>
    <p:sldId id="269" r:id="rId4"/>
    <p:sldId id="270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F2F2"/>
    <a:srgbClr val="4F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6DE57-8385-0247-BEC0-99249BF238FA}" type="datetimeFigureOut"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4F779B-4BA3-1049-96DD-F0F05269DE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B11632-AF48-FC4B-A082-8C387D3BE013}" type="datetimeFigureOut"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378105-A7FD-9548-9FC6-12BDA270A6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15-1540-PPT-PHAC-EN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>
                <a:solidFill>
                  <a:srgbClr val="4F0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50201"/>
            <a:ext cx="8581679" cy="588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3639"/>
            <a:ext cx="2057400" cy="5662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63639"/>
            <a:ext cx="6192837" cy="5662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DB30-D7FA-444E-9F7C-F538404D97E8}" type="datetimeFigureOut">
              <a:rPr lang="en-CA" smtClean="0"/>
              <a:t>2020-03-11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7EA-4076-4C0B-BDA3-E072E659D4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86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50201"/>
            <a:ext cx="8581679" cy="588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18" y="6449568"/>
            <a:ext cx="650816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5E40D50F-0626-7A4B-A742-09CCAA5CF4F6}" type="slidenum">
              <a:rPr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36762"/>
            <a:ext cx="8581679" cy="6017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36762"/>
            <a:ext cx="8581679" cy="601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43481"/>
            <a:ext cx="8581679" cy="595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80"/>
            <a:ext cx="3008313" cy="9916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3480"/>
            <a:ext cx="5111750" cy="5682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-15-1540-PPT-PHAC-EN-Insid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21" y="-43307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9" y="274638"/>
            <a:ext cx="8581679" cy="7638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70" y="2093720"/>
            <a:ext cx="5996290" cy="218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18" y="6449568"/>
            <a:ext cx="568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fld id="{5E40D50F-0626-7A4B-A742-09CCAA5CF4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20099614">
            <a:off x="5512036" y="4170348"/>
            <a:ext cx="4657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solidFill>
                  <a:srgbClr val="F2F2F2"/>
                </a:solidFill>
              </a:rPr>
              <a:t>DRAFT</a:t>
            </a:r>
            <a:endParaRPr lang="en-CA" sz="88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>
          <a:solidFill>
            <a:srgbClr val="4F0D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366" y="1850699"/>
            <a:ext cx="52822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dirty="0"/>
              <a:t>PPMG Repository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92797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Challenge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4869" y="1139416"/>
            <a:ext cx="8581679" cy="4895921"/>
          </a:xfrm>
        </p:spPr>
        <p:txBody>
          <a:bodyPr/>
          <a:lstStyle/>
          <a:p>
            <a:r>
              <a:rPr lang="en-CA" dirty="0" smtClean="0"/>
              <a:t>Processes that interface with the new repository require baseline definitions: process diagrams, process documentation, process re-design with process owners.</a:t>
            </a:r>
          </a:p>
          <a:p>
            <a:endParaRPr lang="en-CA" dirty="0"/>
          </a:p>
          <a:p>
            <a:r>
              <a:rPr lang="en-CA" dirty="0" smtClean="0"/>
              <a:t>By reviewing the design of each process, opportunities to use the repository will be explored.</a:t>
            </a:r>
          </a:p>
          <a:p>
            <a:endParaRPr lang="en-CA" dirty="0"/>
          </a:p>
          <a:p>
            <a:r>
              <a:rPr lang="en-CA" dirty="0" smtClean="0"/>
              <a:t>New processes will be defined leveraging on those opportunities.</a:t>
            </a:r>
          </a:p>
          <a:p>
            <a:endParaRPr lang="en-CA" dirty="0"/>
          </a:p>
          <a:p>
            <a:r>
              <a:rPr lang="en-CA" dirty="0" smtClean="0"/>
              <a:t>Improvements will be quantified and documented.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</a:t>
            </a:fld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6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 flipV="1">
            <a:off x="8013710" y="3483451"/>
            <a:ext cx="0" cy="183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26" idx="0"/>
          </p:cNvCxnSpPr>
          <p:nvPr/>
        </p:nvCxnSpPr>
        <p:spPr>
          <a:xfrm flipH="1">
            <a:off x="7908799" y="3456964"/>
            <a:ext cx="1" cy="187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1601" y="850778"/>
            <a:ext cx="189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As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6" y="1228793"/>
            <a:ext cx="635427" cy="63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9" y="1396923"/>
            <a:ext cx="635563" cy="63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9" y="3407148"/>
            <a:ext cx="635563" cy="63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8" y="4954454"/>
            <a:ext cx="635563" cy="63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2873" y="3099152"/>
            <a:ext cx="84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PPMG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548" y="1864220"/>
            <a:ext cx="2280503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PMR, BOP, PIP, PMT Functions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Build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Drop-down Menu item management (allowed values)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Instruction and guidance comments creation for input scenario</a:t>
            </a:r>
            <a:br>
              <a:rPr lang="en-CA" sz="900" dirty="0"/>
            </a:br>
            <a:r>
              <a:rPr lang="en-CA" sz="900" dirty="0"/>
              <a:t>Back-Office functions (DBS administration, database loading, creating reports)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Data cleaning, feedback to users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PPD Stakeholder Database Management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7984" y="2938409"/>
            <a:ext cx="2070682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G’s &amp; C’s Functions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Database Build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Data management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Instruction and guidance comments creation for input scenario</a:t>
            </a:r>
            <a:br>
              <a:rPr lang="en-CA" sz="900" dirty="0"/>
            </a:br>
            <a:r>
              <a:rPr lang="en-CA" sz="900" dirty="0"/>
              <a:t>Back-Office functions (DBS administration, database loading, creating reports)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Data cleaning, feedback to users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2364" y="1023903"/>
            <a:ext cx="20706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Report Support Functions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BOP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BCP Update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CCDIC HR Staffing Support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Departmental Plan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HAI R&amp;R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HIA Stakeholder Engagement Plan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DRF, DRR, Supplementary Information tables X2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Corporate Risk Reporting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Reporting Requirements Inventory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8550" y="3598159"/>
            <a:ext cx="2280501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 err="1"/>
              <a:t>Voxco</a:t>
            </a:r>
            <a:r>
              <a:rPr lang="en-CA" sz="900" u="sng" dirty="0"/>
              <a:t> Functions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PPMG </a:t>
            </a:r>
            <a:r>
              <a:rPr lang="en-CA" sz="900" dirty="0" err="1"/>
              <a:t>Voxco</a:t>
            </a:r>
            <a:r>
              <a:rPr lang="en-CA" sz="900" dirty="0"/>
              <a:t> advisor, negotiator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8548" y="4224101"/>
            <a:ext cx="22805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Data Systems Lead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Metrics Mapping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UI support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1174179" y="4814863"/>
            <a:ext cx="2070682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PMT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Design, issue resolution, advisories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 err="1"/>
              <a:t>Voxco</a:t>
            </a:r>
            <a:r>
              <a:rPr lang="en-CA" sz="900" dirty="0"/>
              <a:t>, contract management, negotiations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G’s &amp; C’s Non-Reserve Project fund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PM Tutorial update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39" y="4812390"/>
            <a:ext cx="635563" cy="6355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4713" y="1916528"/>
            <a:ext cx="13459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G’s &amp; C’s reporting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Annual FI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Close Out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948" y="3860171"/>
            <a:ext cx="635563" cy="635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948" y="2905875"/>
            <a:ext cx="635563" cy="6355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24713" y="2889113"/>
            <a:ext cx="13459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G’s &amp; C’s Support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Annual FI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Close Out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948" y="1880983"/>
            <a:ext cx="635563" cy="6355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54308" y="4743184"/>
            <a:ext cx="13459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PPMG Budget forecast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Audit and Evaluation Advisor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MVR Resolution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56" y="5328343"/>
            <a:ext cx="572285" cy="5722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Arrow Connector 29"/>
          <p:cNvCxnSpPr>
            <a:endCxn id="26" idx="1"/>
          </p:cNvCxnSpPr>
          <p:nvPr/>
        </p:nvCxnSpPr>
        <p:spPr>
          <a:xfrm>
            <a:off x="3244861" y="5614485"/>
            <a:ext cx="4377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24713" y="3843409"/>
            <a:ext cx="13459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u="sng" dirty="0"/>
              <a:t>MRAP Tracker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Annual FI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CA" sz="900" dirty="0"/>
              <a:t>Close Out Report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CA" sz="9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59" y="857250"/>
            <a:ext cx="985841" cy="76849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3203046" y="1241495"/>
            <a:ext cx="401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38666" y="1546507"/>
            <a:ext cx="508144" cy="139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218729" y="1501758"/>
            <a:ext cx="505984" cy="423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403530" y="1396922"/>
            <a:ext cx="2365019" cy="46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244861" y="5733121"/>
            <a:ext cx="4377796" cy="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244861" y="1713468"/>
            <a:ext cx="585584" cy="3098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18729" y="1007798"/>
            <a:ext cx="7906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27606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31085" y="1405109"/>
            <a:ext cx="857250" cy="3730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extBox 1"/>
          <p:cNvSpPr txBox="1"/>
          <p:nvPr/>
        </p:nvSpPr>
        <p:spPr>
          <a:xfrm>
            <a:off x="62670" y="857251"/>
            <a:ext cx="1897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solidFill>
                  <a:schemeClr val="accent5"/>
                </a:solidFill>
              </a:rPr>
              <a:t>Interim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7" y="1690958"/>
            <a:ext cx="635427" cy="635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1" y="2570082"/>
            <a:ext cx="635563" cy="63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0" y="3478848"/>
            <a:ext cx="635563" cy="635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54" y="4358107"/>
            <a:ext cx="635563" cy="63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3" y="1807856"/>
            <a:ext cx="1990529" cy="13960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3503155"/>
            <a:ext cx="566177" cy="5661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60" y="2299598"/>
            <a:ext cx="2254901" cy="1514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512115" y="1610137"/>
            <a:ext cx="5695121" cy="3525909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646" y="3985768"/>
            <a:ext cx="9605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Workbook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67" y="2563648"/>
            <a:ext cx="2190354" cy="1619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188523" y="3241993"/>
            <a:ext cx="569387" cy="300082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3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31" y="2959221"/>
            <a:ext cx="2824749" cy="14313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977700" y="3522666"/>
            <a:ext cx="559769" cy="300082"/>
          </a:xfrm>
          <a:prstGeom prst="rect">
            <a:avLst/>
          </a:prstGeom>
          <a:solidFill>
            <a:srgbClr val="7030A0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CA" sz="13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29" y="3342507"/>
            <a:ext cx="2388814" cy="16049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690035" y="3824332"/>
            <a:ext cx="1107996" cy="300082"/>
          </a:xfrm>
          <a:prstGeom prst="rect">
            <a:avLst/>
          </a:prstGeom>
          <a:solidFill>
            <a:schemeClr val="accent3">
              <a:lumMod val="75000"/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3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BOP </a:t>
            </a:r>
            <a:r>
              <a:rPr lang="en-CA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5763" y="2903674"/>
            <a:ext cx="559769" cy="300082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3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CA" sz="9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2819" y="1967663"/>
            <a:ext cx="1473480" cy="3000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3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PPMG Planning</a:t>
            </a:r>
            <a:endParaRPr lang="en-CA" sz="9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9" idx="3"/>
          </p:cNvCxnSpPr>
          <p:nvPr/>
        </p:nvCxnSpPr>
        <p:spPr>
          <a:xfrm flipV="1">
            <a:off x="981217" y="4325046"/>
            <a:ext cx="1423931" cy="35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</p:cNvCxnSpPr>
          <p:nvPr/>
        </p:nvCxnSpPr>
        <p:spPr>
          <a:xfrm flipV="1">
            <a:off x="1011253" y="3767055"/>
            <a:ext cx="1354655" cy="2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</p:cNvCxnSpPr>
          <p:nvPr/>
        </p:nvCxnSpPr>
        <p:spPr>
          <a:xfrm flipV="1">
            <a:off x="1011254" y="2887795"/>
            <a:ext cx="1360399" cy="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</p:cNvCxnSpPr>
          <p:nvPr/>
        </p:nvCxnSpPr>
        <p:spPr>
          <a:xfrm>
            <a:off x="1011254" y="2008671"/>
            <a:ext cx="1309150" cy="29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33791" y="1082194"/>
            <a:ext cx="21150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5"/>
                </a:solidFill>
              </a:rPr>
              <a:t>Repository</a:t>
            </a:r>
          </a:p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Work area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016" y="1468908"/>
            <a:ext cx="60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accent6">
                    <a:lumMod val="75000"/>
                  </a:schemeClr>
                </a:solidFill>
              </a:rPr>
              <a:t>PPMG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9"/>
          <a:stretch/>
        </p:blipFill>
        <p:spPr>
          <a:xfrm>
            <a:off x="1171623" y="4886525"/>
            <a:ext cx="788213" cy="8047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32221" y="5624941"/>
            <a:ext cx="7906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Reports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881768" y="4886525"/>
            <a:ext cx="761878" cy="32806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28" y="5289445"/>
            <a:ext cx="500441" cy="5004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8028878" y="4993670"/>
            <a:ext cx="367350" cy="2952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82243" y="1279331"/>
            <a:ext cx="433029" cy="494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949272" y="1217992"/>
            <a:ext cx="501771" cy="54025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2880083">
            <a:off x="2532260" y="1334125"/>
            <a:ext cx="6158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0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54" name="TextBox 53"/>
          <p:cNvSpPr txBox="1"/>
          <p:nvPr/>
        </p:nvSpPr>
        <p:spPr>
          <a:xfrm rot="2866590">
            <a:off x="2978759" y="1304049"/>
            <a:ext cx="551754" cy="2077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750" dirty="0">
                <a:solidFill>
                  <a:schemeClr val="accent6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01"/>
          <a:stretch/>
        </p:blipFill>
        <p:spPr>
          <a:xfrm>
            <a:off x="2416037" y="911955"/>
            <a:ext cx="780776" cy="28050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38142" y="931993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MVRs</a:t>
            </a:r>
          </a:p>
        </p:txBody>
      </p:sp>
    </p:spTree>
    <p:extLst>
      <p:ext uri="{BB962C8B-B14F-4D97-AF65-F5344CB8AC3E}">
        <p14:creationId xmlns:p14="http://schemas.microsoft.com/office/powerpoint/2010/main" val="59710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47" y="1814155"/>
            <a:ext cx="6712839" cy="3829505"/>
          </a:xfrm>
          <a:prstGeom prst="rect">
            <a:avLst/>
          </a:prstGeom>
        </p:spPr>
      </p:pic>
      <p:sp>
        <p:nvSpPr>
          <p:cNvPr id="132" name="Rounded Rectangle 131"/>
          <p:cNvSpPr/>
          <p:nvPr/>
        </p:nvSpPr>
        <p:spPr>
          <a:xfrm>
            <a:off x="331010" y="1243564"/>
            <a:ext cx="1081140" cy="4667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extBox 1"/>
          <p:cNvSpPr txBox="1"/>
          <p:nvPr/>
        </p:nvSpPr>
        <p:spPr>
          <a:xfrm>
            <a:off x="92487" y="858680"/>
            <a:ext cx="189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To Be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44" y="2844179"/>
            <a:ext cx="2106719" cy="1740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1" y="2226133"/>
            <a:ext cx="813552" cy="6180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17984"/>
          <a:stretch/>
        </p:blipFill>
        <p:spPr>
          <a:xfrm>
            <a:off x="5989898" y="2207232"/>
            <a:ext cx="1076703" cy="65584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597709" y="1651287"/>
            <a:ext cx="561866" cy="598246"/>
            <a:chOff x="123315" y="741898"/>
            <a:chExt cx="1074127" cy="1456513"/>
          </a:xfrm>
        </p:grpSpPr>
        <p:sp>
          <p:nvSpPr>
            <p:cNvPr id="76" name="Rounded Rectangle 75"/>
            <p:cNvSpPr/>
            <p:nvPr/>
          </p:nvSpPr>
          <p:spPr>
            <a:xfrm>
              <a:off x="123315" y="741898"/>
              <a:ext cx="1074127" cy="145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46045" y="821410"/>
              <a:ext cx="916833" cy="1339421"/>
              <a:chOff x="246045" y="821410"/>
              <a:chExt cx="1169780" cy="18197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111" y="832533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29" y="821410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7" y="1263226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5" y="1252103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9" y="1730369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87" y="1719246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045" y="2161062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563" y="2149939"/>
                <a:ext cx="491196" cy="491196"/>
              </a:xfrm>
              <a:prstGeom prst="rect">
                <a:avLst/>
              </a:prstGeom>
            </p:spPr>
          </p:pic>
        </p:grpSp>
      </p:grpSp>
      <p:sp>
        <p:nvSpPr>
          <p:cNvPr id="135" name="Right Arrow 134"/>
          <p:cNvSpPr/>
          <p:nvPr/>
        </p:nvSpPr>
        <p:spPr>
          <a:xfrm>
            <a:off x="1414427" y="3067940"/>
            <a:ext cx="962195" cy="4023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grpSp>
        <p:nvGrpSpPr>
          <p:cNvPr id="139" name="Group 138"/>
          <p:cNvGrpSpPr/>
          <p:nvPr/>
        </p:nvGrpSpPr>
        <p:grpSpPr>
          <a:xfrm>
            <a:off x="605438" y="2549221"/>
            <a:ext cx="561866" cy="598246"/>
            <a:chOff x="123315" y="741898"/>
            <a:chExt cx="1074127" cy="1456513"/>
          </a:xfrm>
        </p:grpSpPr>
        <p:sp>
          <p:nvSpPr>
            <p:cNvPr id="140" name="Rounded Rectangle 139"/>
            <p:cNvSpPr/>
            <p:nvPr/>
          </p:nvSpPr>
          <p:spPr>
            <a:xfrm>
              <a:off x="123315" y="741898"/>
              <a:ext cx="1074127" cy="145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46045" y="821410"/>
              <a:ext cx="916833" cy="1339421"/>
              <a:chOff x="246045" y="821410"/>
              <a:chExt cx="1169780" cy="1819725"/>
            </a:xfrm>
          </p:grpSpPr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111" y="832533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29" y="821410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7" y="1263226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5" y="1252103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9" y="1730369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87" y="1719246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045" y="2161062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563" y="2149939"/>
                <a:ext cx="491196" cy="491196"/>
              </a:xfrm>
              <a:prstGeom prst="rect">
                <a:avLst/>
              </a:prstGeom>
            </p:spPr>
          </p:pic>
        </p:grpSp>
      </p:grpSp>
      <p:grpSp>
        <p:nvGrpSpPr>
          <p:cNvPr id="150" name="Group 149"/>
          <p:cNvGrpSpPr/>
          <p:nvPr/>
        </p:nvGrpSpPr>
        <p:grpSpPr>
          <a:xfrm>
            <a:off x="605031" y="3422019"/>
            <a:ext cx="561866" cy="598246"/>
            <a:chOff x="123315" y="741898"/>
            <a:chExt cx="1074127" cy="1456513"/>
          </a:xfrm>
        </p:grpSpPr>
        <p:sp>
          <p:nvSpPr>
            <p:cNvPr id="151" name="Rounded Rectangle 150"/>
            <p:cNvSpPr/>
            <p:nvPr/>
          </p:nvSpPr>
          <p:spPr>
            <a:xfrm>
              <a:off x="123315" y="741898"/>
              <a:ext cx="1074127" cy="145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46045" y="821410"/>
              <a:ext cx="916833" cy="1339421"/>
              <a:chOff x="246045" y="821410"/>
              <a:chExt cx="1169780" cy="1819725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111" y="832533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29" y="821410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7" y="1263226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5" y="1252103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9" y="1730369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87" y="1719246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045" y="2161062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563" y="2149939"/>
                <a:ext cx="491196" cy="491196"/>
              </a:xfrm>
              <a:prstGeom prst="rect">
                <a:avLst/>
              </a:prstGeom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625826" y="4293308"/>
            <a:ext cx="561866" cy="598246"/>
            <a:chOff x="123315" y="741898"/>
            <a:chExt cx="1074127" cy="1456513"/>
          </a:xfrm>
        </p:grpSpPr>
        <p:sp>
          <p:nvSpPr>
            <p:cNvPr id="162" name="Rounded Rectangle 161"/>
            <p:cNvSpPr/>
            <p:nvPr/>
          </p:nvSpPr>
          <p:spPr>
            <a:xfrm>
              <a:off x="123315" y="741898"/>
              <a:ext cx="1074127" cy="145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46045" y="821410"/>
              <a:ext cx="916833" cy="1339421"/>
              <a:chOff x="246045" y="821410"/>
              <a:chExt cx="1169780" cy="1819725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111" y="832533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29" y="821410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7" y="1263226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5" y="1252103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9" y="1730369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87" y="1719246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045" y="2161062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563" y="2149939"/>
                <a:ext cx="491196" cy="491196"/>
              </a:xfrm>
              <a:prstGeom prst="rect">
                <a:avLst/>
              </a:prstGeom>
            </p:spPr>
          </p:pic>
        </p:grpSp>
      </p:grpSp>
      <p:grpSp>
        <p:nvGrpSpPr>
          <p:cNvPr id="172" name="Group 171"/>
          <p:cNvGrpSpPr/>
          <p:nvPr/>
        </p:nvGrpSpPr>
        <p:grpSpPr>
          <a:xfrm>
            <a:off x="625826" y="5209352"/>
            <a:ext cx="561866" cy="598246"/>
            <a:chOff x="123315" y="741898"/>
            <a:chExt cx="1074127" cy="1456513"/>
          </a:xfrm>
        </p:grpSpPr>
        <p:sp>
          <p:nvSpPr>
            <p:cNvPr id="173" name="Rounded Rectangle 172"/>
            <p:cNvSpPr/>
            <p:nvPr/>
          </p:nvSpPr>
          <p:spPr>
            <a:xfrm>
              <a:off x="123315" y="741898"/>
              <a:ext cx="1074127" cy="1456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246045" y="821410"/>
              <a:ext cx="916833" cy="1339421"/>
              <a:chOff x="246045" y="821410"/>
              <a:chExt cx="1169780" cy="181972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111" y="832533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29" y="821410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7" y="1263226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5" y="1252103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9" y="1730369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87" y="1719246"/>
                <a:ext cx="491196" cy="491196"/>
              </a:xfrm>
              <a:prstGeom prst="rect">
                <a:avLst/>
              </a:prstGeom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045" y="2161062"/>
                <a:ext cx="423618" cy="423618"/>
              </a:xfrm>
              <a:prstGeom prst="rect">
                <a:avLst/>
              </a:prstGeom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563" y="2149939"/>
                <a:ext cx="491196" cy="491196"/>
              </a:xfrm>
              <a:prstGeom prst="rect">
                <a:avLst/>
              </a:prstGeom>
            </p:spPr>
          </p:pic>
        </p:grpSp>
      </p:grpSp>
      <p:sp>
        <p:nvSpPr>
          <p:cNvPr id="183" name="TextBox 182"/>
          <p:cNvSpPr txBox="1"/>
          <p:nvPr/>
        </p:nvSpPr>
        <p:spPr>
          <a:xfrm>
            <a:off x="4451773" y="1162027"/>
            <a:ext cx="21150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5"/>
                </a:solidFill>
              </a:rPr>
              <a:t>Repository</a:t>
            </a:r>
          </a:p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Work area &amp;  Report Input Area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36791" y="1270474"/>
            <a:ext cx="88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5"/>
                </a:solidFill>
              </a:rPr>
              <a:t>CCDIC</a:t>
            </a:r>
          </a:p>
        </p:txBody>
      </p:sp>
      <p:sp>
        <p:nvSpPr>
          <p:cNvPr id="185" name="TextBox 184"/>
          <p:cNvSpPr txBox="1"/>
          <p:nvPr/>
        </p:nvSpPr>
        <p:spPr>
          <a:xfrm rot="16200000">
            <a:off x="198718" y="3446625"/>
            <a:ext cx="60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PPHPD</a:t>
            </a:r>
          </a:p>
        </p:txBody>
      </p:sp>
      <p:sp>
        <p:nvSpPr>
          <p:cNvPr id="186" name="TextBox 185"/>
          <p:cNvSpPr txBox="1"/>
          <p:nvPr/>
        </p:nvSpPr>
        <p:spPr>
          <a:xfrm rot="16200000">
            <a:off x="193703" y="1651036"/>
            <a:ext cx="60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chemeClr val="accent6">
                    <a:lumMod val="75000"/>
                  </a:schemeClr>
                </a:solidFill>
              </a:rPr>
              <a:t>PPMG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186272" y="2600535"/>
            <a:ext cx="60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AMR</a:t>
            </a:r>
          </a:p>
        </p:txBody>
      </p:sp>
      <p:sp>
        <p:nvSpPr>
          <p:cNvPr id="188" name="TextBox 187"/>
          <p:cNvSpPr txBox="1"/>
          <p:nvPr/>
        </p:nvSpPr>
        <p:spPr>
          <a:xfrm rot="16200000">
            <a:off x="198718" y="4409046"/>
            <a:ext cx="60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SED</a:t>
            </a:r>
          </a:p>
        </p:txBody>
      </p:sp>
      <p:sp>
        <p:nvSpPr>
          <p:cNvPr id="189" name="TextBox 188"/>
          <p:cNvSpPr txBox="1"/>
          <p:nvPr/>
        </p:nvSpPr>
        <p:spPr>
          <a:xfrm rot="16200000">
            <a:off x="201479" y="5208581"/>
            <a:ext cx="60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PPD</a:t>
            </a:r>
          </a:p>
        </p:txBody>
      </p:sp>
      <p:cxnSp>
        <p:nvCxnSpPr>
          <p:cNvPr id="191" name="Elbow Connector 190"/>
          <p:cNvCxnSpPr>
            <a:stCxn id="76" idx="3"/>
            <a:endCxn id="135" idx="3"/>
          </p:cNvCxnSpPr>
          <p:nvPr/>
        </p:nvCxnSpPr>
        <p:spPr>
          <a:xfrm>
            <a:off x="1159574" y="1950410"/>
            <a:ext cx="1217048" cy="1318726"/>
          </a:xfrm>
          <a:prstGeom prst="bentConnector3">
            <a:avLst>
              <a:gd name="adj1" fmla="val 124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Picture 1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96" y="5119928"/>
            <a:ext cx="709254" cy="709254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1893643" y="5439619"/>
            <a:ext cx="10797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350" dirty="0">
                <a:solidFill>
                  <a:schemeClr val="accent6">
                    <a:lumMod val="75000"/>
                  </a:schemeClr>
                </a:solidFill>
              </a:rPr>
              <a:t>Data Warehouse</a:t>
            </a:r>
            <a:endParaRPr lang="en-CA" sz="1350" dirty="0"/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2141034" y="4664803"/>
            <a:ext cx="936703" cy="682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Picture 2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306" y="2920716"/>
            <a:ext cx="3074566" cy="16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5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39" y="44760"/>
            <a:ext cx="510757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 smtClean="0"/>
              <a:t>SectionID</a:t>
            </a:r>
            <a:endParaRPr lang="en-CA" sz="1400" dirty="0" smtClean="0"/>
          </a:p>
          <a:p>
            <a:r>
              <a:rPr lang="en-CA" sz="1400" dirty="0" smtClean="0"/>
              <a:t>2020-21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Section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Key </a:t>
            </a:r>
            <a:r>
              <a:rPr lang="en-CA" sz="1400" dirty="0"/>
              <a:t>Activity Area	</a:t>
            </a:r>
            <a:endParaRPr lang="en-CA" sz="1400" dirty="0" smtClean="0"/>
          </a:p>
          <a:p>
            <a:r>
              <a:rPr lang="en-CA" sz="1400" dirty="0" smtClean="0"/>
              <a:t>Function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CDIC </a:t>
            </a:r>
            <a:r>
              <a:rPr lang="en-CA" sz="1400" dirty="0"/>
              <a:t>PMT	</a:t>
            </a:r>
            <a:endParaRPr lang="en-CA" sz="1400" dirty="0" smtClean="0"/>
          </a:p>
          <a:p>
            <a:r>
              <a:rPr lang="en-CA" sz="1400" dirty="0" smtClean="0"/>
              <a:t>Deliverable </a:t>
            </a:r>
            <a:r>
              <a:rPr lang="en-CA" sz="1400" dirty="0"/>
              <a:t>Purpose	</a:t>
            </a:r>
            <a:endParaRPr lang="en-CA" sz="1400" dirty="0" smtClean="0"/>
          </a:p>
          <a:p>
            <a:r>
              <a:rPr lang="en-CA" sz="1400" dirty="0" smtClean="0"/>
              <a:t>"</a:t>
            </a:r>
            <a:r>
              <a:rPr lang="en-CA" sz="1400" dirty="0"/>
              <a:t>ACTIVITIES(from BOP)"	</a:t>
            </a:r>
            <a:endParaRPr lang="en-CA" sz="1400" dirty="0" smtClean="0"/>
          </a:p>
          <a:p>
            <a:r>
              <a:rPr lang="en-CA" sz="1400" dirty="0" smtClean="0"/>
              <a:t>Deliverable </a:t>
            </a:r>
            <a:r>
              <a:rPr lang="en-CA" sz="1400" dirty="0"/>
              <a:t>Types	Risks	</a:t>
            </a:r>
            <a:endParaRPr lang="en-CA" sz="1400" dirty="0" smtClean="0"/>
          </a:p>
          <a:p>
            <a:r>
              <a:rPr lang="en-CA" sz="1400" dirty="0" smtClean="0"/>
              <a:t>Deliverables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Deliverable </a:t>
            </a:r>
            <a:r>
              <a:rPr lang="en-CA" sz="1400" dirty="0"/>
              <a:t>Delivery (Q1,Q2,Q3, Q4, Cancelled)	</a:t>
            </a:r>
            <a:endParaRPr lang="en-CA" sz="1400" dirty="0" smtClean="0"/>
          </a:p>
          <a:p>
            <a:r>
              <a:rPr lang="en-CA" sz="1400" dirty="0" smtClean="0"/>
              <a:t>Deliverable </a:t>
            </a:r>
            <a:r>
              <a:rPr lang="en-CA" sz="1400" dirty="0"/>
              <a:t>Status	</a:t>
            </a:r>
            <a:endParaRPr lang="en-CA" sz="1400" dirty="0" smtClean="0"/>
          </a:p>
          <a:p>
            <a:r>
              <a:rPr lang="en-CA" sz="1400" dirty="0" smtClean="0"/>
              <a:t>Key </a:t>
            </a:r>
            <a:r>
              <a:rPr lang="en-CA" sz="1400" dirty="0"/>
              <a:t>Milestone	</a:t>
            </a:r>
            <a:endParaRPr lang="en-CA" sz="1400" dirty="0" smtClean="0"/>
          </a:p>
          <a:p>
            <a:r>
              <a:rPr lang="en-CA" sz="1400" dirty="0" smtClean="0"/>
              <a:t>Key </a:t>
            </a:r>
            <a:r>
              <a:rPr lang="en-CA" sz="1400" dirty="0"/>
              <a:t>Milestone Delivery	</a:t>
            </a:r>
            <a:endParaRPr lang="en-CA" sz="1400" dirty="0" smtClean="0"/>
          </a:p>
          <a:p>
            <a:r>
              <a:rPr lang="en-CA" sz="1400" dirty="0" smtClean="0"/>
              <a:t>Key </a:t>
            </a:r>
            <a:r>
              <a:rPr lang="en-CA" sz="1400" dirty="0"/>
              <a:t>Milestone Status	</a:t>
            </a:r>
            <a:endParaRPr lang="en-CA" sz="1400" dirty="0" smtClean="0"/>
          </a:p>
          <a:p>
            <a:r>
              <a:rPr lang="en-CA" sz="1400" dirty="0" smtClean="0"/>
              <a:t>Funding </a:t>
            </a:r>
            <a:r>
              <a:rPr lang="en-CA" sz="1400" dirty="0"/>
              <a:t>Source	</a:t>
            </a:r>
            <a:endParaRPr lang="en-CA" sz="1400" dirty="0" smtClean="0"/>
          </a:p>
          <a:p>
            <a:r>
              <a:rPr lang="en-CA" sz="1400" dirty="0" smtClean="0"/>
              <a:t>FTEs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Salary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EBP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O&amp;M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G&amp;Cs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Capital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"</a:t>
            </a:r>
            <a:r>
              <a:rPr lang="en-CA" sz="1400" dirty="0"/>
              <a:t>Banking Days"	</a:t>
            </a:r>
            <a:endParaRPr lang="en-CA" sz="1400" dirty="0" smtClean="0"/>
          </a:p>
          <a:p>
            <a:r>
              <a:rPr lang="en-CA" sz="1400" dirty="0" smtClean="0"/>
              <a:t>Risks</a:t>
            </a:r>
            <a:r>
              <a:rPr lang="en-CA" sz="1400" dirty="0"/>
              <a:t>	</a:t>
            </a:r>
            <a:endParaRPr lang="en-CA" sz="1400" dirty="0" smtClean="0"/>
          </a:p>
          <a:p>
            <a:r>
              <a:rPr lang="en-CA" sz="1400" dirty="0" smtClean="0"/>
              <a:t>Staff </a:t>
            </a:r>
            <a:r>
              <a:rPr lang="en-CA" sz="1400" dirty="0"/>
              <a:t>Lead	</a:t>
            </a:r>
            <a:endParaRPr lang="en-CA" sz="1400" dirty="0" smtClean="0"/>
          </a:p>
          <a:p>
            <a:r>
              <a:rPr lang="en-CA" sz="1400" dirty="0" smtClean="0"/>
              <a:t>Professional </a:t>
            </a:r>
            <a:r>
              <a:rPr lang="en-CA" sz="1400" dirty="0"/>
              <a:t>Service Requirement	</a:t>
            </a:r>
            <a:endParaRPr lang="en-CA" sz="1400" dirty="0" smtClean="0"/>
          </a:p>
          <a:p>
            <a:r>
              <a:rPr lang="en-CA" sz="1400" dirty="0" smtClean="0"/>
              <a:t>Number </a:t>
            </a:r>
            <a:r>
              <a:rPr lang="en-CA" sz="1400" dirty="0"/>
              <a:t>of Pages (ENGLISH PUBLICATION)	</a:t>
            </a:r>
            <a:endParaRPr lang="en-CA" sz="1400" dirty="0" smtClean="0"/>
          </a:p>
          <a:p>
            <a:r>
              <a:rPr lang="en-CA" sz="1400" dirty="0" smtClean="0"/>
              <a:t>Number </a:t>
            </a:r>
            <a:r>
              <a:rPr lang="en-CA" sz="1400" dirty="0"/>
              <a:t>of Pages (FRENCH PUBLICATION)	</a:t>
            </a:r>
            <a:endParaRPr lang="en-CA" sz="1400" dirty="0" smtClean="0"/>
          </a:p>
          <a:p>
            <a:r>
              <a:rPr lang="en-CA" sz="1400" dirty="0" smtClean="0"/>
              <a:t>Forecast </a:t>
            </a:r>
            <a:r>
              <a:rPr lang="en-CA" sz="1400" dirty="0"/>
              <a:t>Month to Engage Services	</a:t>
            </a:r>
          </a:p>
        </p:txBody>
      </p:sp>
    </p:spTree>
    <p:extLst>
      <p:ext uri="{BB962C8B-B14F-4D97-AF65-F5344CB8AC3E}">
        <p14:creationId xmlns:p14="http://schemas.microsoft.com/office/powerpoint/2010/main" val="232028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81576" y="1275794"/>
            <a:ext cx="7602740" cy="3579168"/>
            <a:chOff x="1442101" y="558059"/>
            <a:chExt cx="10136986" cy="4772224"/>
          </a:xfrm>
        </p:grpSpPr>
        <p:sp>
          <p:nvSpPr>
            <p:cNvPr id="7" name="Rounded Rectangle 6"/>
            <p:cNvSpPr/>
            <p:nvPr/>
          </p:nvSpPr>
          <p:spPr>
            <a:xfrm>
              <a:off x="1442101" y="558059"/>
              <a:ext cx="10136986" cy="4772224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0481" y="1726430"/>
              <a:ext cx="8788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DBS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583" y="763886"/>
              <a:ext cx="3766332" cy="19085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45146" y="1378599"/>
              <a:ext cx="2007387" cy="400109"/>
            </a:xfrm>
            <a:prstGeom prst="rect">
              <a:avLst/>
            </a:prstGeom>
            <a:solidFill>
              <a:srgbClr val="7030A0">
                <a:alpha val="36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CA" sz="135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BOP Input Form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713" y="962129"/>
              <a:ext cx="849365" cy="8493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33378" y="2972283"/>
              <a:ext cx="2028760" cy="400109"/>
            </a:xfrm>
            <a:prstGeom prst="rect">
              <a:avLst/>
            </a:prstGeom>
            <a:solidFill>
              <a:schemeClr val="accent6">
                <a:lumMod val="75000"/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135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PMR Input Form</a:t>
              </a:r>
            </a:p>
          </p:txBody>
        </p:sp>
        <p:cxnSp>
          <p:nvCxnSpPr>
            <p:cNvPr id="21" name="Elbow Connector 20"/>
            <p:cNvCxnSpPr>
              <a:stCxn id="32" idx="3"/>
              <a:endCxn id="33" idx="1"/>
            </p:cNvCxnSpPr>
            <p:nvPr/>
          </p:nvCxnSpPr>
          <p:spPr>
            <a:xfrm flipH="1">
              <a:off x="1883708" y="3528356"/>
              <a:ext cx="5456958" cy="681608"/>
            </a:xfrm>
            <a:prstGeom prst="bentConnector5">
              <a:avLst>
                <a:gd name="adj1" fmla="val -4189"/>
                <a:gd name="adj2" fmla="val 50987"/>
                <a:gd name="adj3" fmla="val 104189"/>
              </a:avLst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155" y="1098452"/>
              <a:ext cx="3456941" cy="338794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813462" y="3294472"/>
              <a:ext cx="1879147" cy="40010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CA" sz="135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PIP Input Form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66"/>
            <a:stretch/>
          </p:blipFill>
          <p:spPr>
            <a:xfrm>
              <a:off x="1594386" y="3351209"/>
              <a:ext cx="5746280" cy="3542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49062" r="15405"/>
            <a:stretch/>
          </p:blipFill>
          <p:spPr>
            <a:xfrm>
              <a:off x="1883708" y="4046277"/>
              <a:ext cx="5456958" cy="32737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/>
            <a:srcRect l="84596"/>
            <a:stretch/>
          </p:blipFill>
          <p:spPr>
            <a:xfrm>
              <a:off x="2962078" y="4721768"/>
              <a:ext cx="2365611" cy="327374"/>
            </a:xfrm>
            <a:prstGeom prst="rect">
              <a:avLst/>
            </a:prstGeom>
          </p:spPr>
        </p:pic>
        <p:cxnSp>
          <p:nvCxnSpPr>
            <p:cNvPr id="38" name="Elbow Connector 37"/>
            <p:cNvCxnSpPr>
              <a:stCxn id="33" idx="3"/>
              <a:endCxn id="34" idx="1"/>
            </p:cNvCxnSpPr>
            <p:nvPr/>
          </p:nvCxnSpPr>
          <p:spPr>
            <a:xfrm flipH="1">
              <a:off x="2962078" y="4209964"/>
              <a:ext cx="4378588" cy="675491"/>
            </a:xfrm>
            <a:prstGeom prst="bentConnector5">
              <a:avLst>
                <a:gd name="adj1" fmla="val -5221"/>
                <a:gd name="adj2" fmla="val 50000"/>
                <a:gd name="adj3" fmla="val 105221"/>
              </a:avLst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54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935" y="133665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900" i="1" dirty="0" err="1"/>
              <a:t>SectionID</a:t>
            </a:r>
            <a:endParaRPr lang="en-CA" sz="900" i="1" dirty="0"/>
          </a:p>
          <a:p>
            <a:r>
              <a:rPr lang="en-CA" sz="900" dirty="0"/>
              <a:t>2020-21</a:t>
            </a:r>
          </a:p>
          <a:p>
            <a:r>
              <a:rPr lang="en-CA" sz="900" dirty="0"/>
              <a:t>Section</a:t>
            </a:r>
          </a:p>
          <a:p>
            <a:r>
              <a:rPr lang="en-CA" sz="900" i="1" dirty="0"/>
              <a:t>Key Activity Area</a:t>
            </a:r>
          </a:p>
          <a:p>
            <a:r>
              <a:rPr lang="en-CA" sz="900" dirty="0"/>
              <a:t>Function</a:t>
            </a:r>
          </a:p>
          <a:p>
            <a:r>
              <a:rPr lang="en-CA" sz="900" dirty="0"/>
              <a:t>CDIC PMT</a:t>
            </a:r>
          </a:p>
          <a:p>
            <a:r>
              <a:rPr lang="en-CA" sz="900" dirty="0"/>
              <a:t>Deliverable Purpose</a:t>
            </a:r>
          </a:p>
          <a:p>
            <a:r>
              <a:rPr lang="en-CA" sz="900" dirty="0"/>
              <a:t>"ACTIVITIES (from BOP)"</a:t>
            </a:r>
          </a:p>
          <a:p>
            <a:r>
              <a:rPr lang="en-CA" sz="900" dirty="0"/>
              <a:t>Deliverable Types</a:t>
            </a:r>
          </a:p>
          <a:p>
            <a:r>
              <a:rPr lang="en-CA" sz="900" dirty="0"/>
              <a:t>Risks</a:t>
            </a:r>
          </a:p>
          <a:p>
            <a:r>
              <a:rPr lang="en-CA" sz="900" i="1" dirty="0"/>
              <a:t>Deliverables</a:t>
            </a:r>
          </a:p>
          <a:p>
            <a:r>
              <a:rPr lang="en-CA" sz="900" dirty="0"/>
              <a:t>Deliverable Delivery (Q1,Q2,Q3, Q4, Cancelled)</a:t>
            </a:r>
          </a:p>
          <a:p>
            <a:r>
              <a:rPr lang="en-CA" sz="900" dirty="0"/>
              <a:t>Deliverable Status</a:t>
            </a:r>
          </a:p>
          <a:p>
            <a:r>
              <a:rPr lang="en-CA" sz="900" i="1" dirty="0"/>
              <a:t>Key Milestone</a:t>
            </a:r>
          </a:p>
          <a:p>
            <a:r>
              <a:rPr lang="en-CA" sz="900" dirty="0"/>
              <a:t>Key Milestone Delivery</a:t>
            </a:r>
          </a:p>
          <a:p>
            <a:r>
              <a:rPr lang="en-CA" sz="900" dirty="0"/>
              <a:t>Key Milestone Status</a:t>
            </a:r>
          </a:p>
          <a:p>
            <a:r>
              <a:rPr lang="en-CA" sz="900" dirty="0"/>
              <a:t>Funding Source</a:t>
            </a:r>
          </a:p>
          <a:p>
            <a:r>
              <a:rPr lang="en-CA" sz="900" i="1" dirty="0"/>
              <a:t>FTEs</a:t>
            </a:r>
          </a:p>
          <a:p>
            <a:r>
              <a:rPr lang="en-CA" sz="900" dirty="0"/>
              <a:t>Salary</a:t>
            </a:r>
          </a:p>
          <a:p>
            <a:r>
              <a:rPr lang="en-CA" sz="900" dirty="0"/>
              <a:t>EBP</a:t>
            </a:r>
          </a:p>
          <a:p>
            <a:r>
              <a:rPr lang="en-CA" sz="900" dirty="0"/>
              <a:t>O&amp;M</a:t>
            </a:r>
          </a:p>
          <a:p>
            <a:r>
              <a:rPr lang="en-CA" sz="900" dirty="0"/>
              <a:t>G&amp;Cs</a:t>
            </a:r>
          </a:p>
          <a:p>
            <a:r>
              <a:rPr lang="en-CA" sz="900" dirty="0"/>
              <a:t>Capital</a:t>
            </a:r>
          </a:p>
          <a:p>
            <a:r>
              <a:rPr lang="en-CA" sz="900" dirty="0"/>
              <a:t>"Banking Days"</a:t>
            </a:r>
          </a:p>
          <a:p>
            <a:r>
              <a:rPr lang="en-CA" sz="900" dirty="0"/>
              <a:t>Risks</a:t>
            </a:r>
          </a:p>
          <a:p>
            <a:r>
              <a:rPr lang="en-CA" sz="900" dirty="0"/>
              <a:t>Staff Lead</a:t>
            </a:r>
          </a:p>
          <a:p>
            <a:r>
              <a:rPr lang="en-CA" sz="900" dirty="0"/>
              <a:t>Professional Service Requirement</a:t>
            </a:r>
          </a:p>
          <a:p>
            <a:r>
              <a:rPr lang="en-CA" sz="900" dirty="0"/>
              <a:t>Number of Pages (ENGLISH PUBLICATION)</a:t>
            </a:r>
          </a:p>
          <a:p>
            <a:r>
              <a:rPr lang="en-CA" sz="900" dirty="0"/>
              <a:t>Number of Pages (FRENCH PUBLICATION)</a:t>
            </a:r>
          </a:p>
          <a:p>
            <a:r>
              <a:rPr lang="en-CA" sz="900" dirty="0" err="1"/>
              <a:t>Forcast</a:t>
            </a:r>
            <a:r>
              <a:rPr lang="en-CA" sz="900" dirty="0"/>
              <a:t> Month to Engage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4872" y="3936866"/>
            <a:ext cx="4572000" cy="3640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\\Ncr-a-irbv1s\irbv1\PHAC\IDPCB\CCDIC\PPMG\X_ADMIN\SECTION WORK PLANNING\PMR\CCDIC 2019-20</a:t>
            </a:r>
          </a:p>
        </p:txBody>
      </p:sp>
    </p:spTree>
    <p:extLst>
      <p:ext uri="{BB962C8B-B14F-4D97-AF65-F5344CB8AC3E}">
        <p14:creationId xmlns:p14="http://schemas.microsoft.com/office/powerpoint/2010/main" val="119557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214157"/>
      </p:ext>
    </p:extLst>
  </p:cSld>
  <p:clrMapOvr>
    <a:masterClrMapping/>
  </p:clrMapOvr>
</p:sld>
</file>

<file path=ppt/theme/theme1.xml><?xml version="1.0" encoding="utf-8"?>
<a:theme xmlns:a="http://schemas.openxmlformats.org/drawingml/2006/main" name="PHAC - ASPC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PHAC - ASPC English</Template>
  <TotalTime>466</TotalTime>
  <Words>486</Words>
  <Application>Microsoft Office PowerPoint</Application>
  <PresentationFormat>On-screen Show (4:3)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PHAC - ASPC English</vt:lpstr>
      <vt:lpstr>PowerPoint Presentation</vt:lpstr>
      <vt:lpstr>The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Mireille  Charbonneau</dc:creator>
  <cp:lastModifiedBy>William Taylor</cp:lastModifiedBy>
  <cp:revision>21</cp:revision>
  <cp:lastPrinted>2020-01-30T16:18:47Z</cp:lastPrinted>
  <dcterms:created xsi:type="dcterms:W3CDTF">2015-12-17T17:17:21Z</dcterms:created>
  <dcterms:modified xsi:type="dcterms:W3CDTF">2020-03-11T19:51:14Z</dcterms:modified>
</cp:coreProperties>
</file>