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147472842" r:id="rId5"/>
    <p:sldId id="2147472846" r:id="rId6"/>
    <p:sldId id="2147472847" r:id="rId7"/>
    <p:sldId id="214747284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39A343B-4697-E256-370C-65CA1CC3B2D3}" name="Bolduc, Lise (MOI)" initials="BL" userId="S::lise.bolduc@ontario.ca::02697efb-b924-4964-a55e-9fed6c7c95f2" providerId="AD"/>
  <p188:author id="{18892B44-DDD0-0AC7-BF04-CA3A6A682E45}" name="Guerra, Cesar (MOI)" initials="CG" userId="S::Cesar.Guerra@ontario.ca::73145231-5f8e-43ce-ac4b-9487a66b1ee4" providerId="AD"/>
  <p188:author id="{F180467F-C58F-A22D-3227-30ADCBE88B22}" name="Gill, Vijay (MOI)" initials="VG" userId="S::Vijay.Gill@ontario.ca::8d3fcf7d-2bfc-4584-a740-e89205857d69" providerId="AD"/>
  <p188:author id="{B158D0AB-BAA6-04D1-66BE-853086F5FB32}" name="Bolduc, Lise (MOI)" initials="LB" userId="S::Lise.Bolduc@ontario.ca::02697efb-b924-4964-a55e-9fed6c7c95f2" providerId="AD"/>
  <p188:author id="{D03E6FCD-F96C-FD0E-D8F7-A65919E01BA6}" name="Pajak, Damian (MOI)" initials="DP" userId="S::Damian.Pajak@ontario.ca::cf116b52-b882-4e22-abaa-41ed868ceda2"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CC9900"/>
    <a:srgbClr val="008080"/>
    <a:srgbClr val="99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87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Petras" userId="S::alexander.petras@infc.gc.ca::3bef3acf-26cd-45ea-bdbf-2ceb9b86a111" providerId="AD" clId="Web-{E79B95BA-67F3-779C-3571-0FBD0B76EDFD}"/>
    <pc:docChg chg="mod">
      <pc:chgData name="Alexander Petras" userId="S::alexander.petras@infc.gc.ca::3bef3acf-26cd-45ea-bdbf-2ceb9b86a111" providerId="AD" clId="Web-{E79B95BA-67F3-779C-3571-0FBD0B76EDFD}" dt="2025-11-10T21:49:38.616" v="0" actId="33475"/>
      <pc:docMkLst>
        <pc:docMk/>
      </pc:docMkLst>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789622088226789"/>
          <c:y val="9.3455540643769916E-2"/>
          <c:w val="0.54080542109725593"/>
          <c:h val="0.8068977923028211"/>
        </c:manualLayout>
      </c:layout>
      <c:doughnut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108-4E28-877E-724B8127076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B108-4E28-877E-724B8127076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108-4E28-877E-724B81270760}"/>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B108-4E28-877E-724B81270760}"/>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B108-4E28-877E-724B81270760}"/>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B108-4E28-877E-724B81270760}"/>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B108-4E28-877E-724B81270760}"/>
              </c:ext>
            </c:extLst>
          </c:dPt>
          <c:dLbls>
            <c:dLbl>
              <c:idx val="0"/>
              <c:layout>
                <c:manualLayout>
                  <c:x val="0"/>
                  <c:y val="-6.1911264096390535E-3"/>
                </c:manualLayout>
              </c:layout>
              <c:showLegendKey val="0"/>
              <c:showVal val="0"/>
              <c:showCatName val="1"/>
              <c:showSerName val="0"/>
              <c:showPercent val="1"/>
              <c:showBubbleSize val="0"/>
              <c:extLst>
                <c:ext xmlns:c15="http://schemas.microsoft.com/office/drawing/2012/chart" uri="{CE6537A1-D6FC-4f65-9D91-7224C49458BB}">
                  <c15:layout>
                    <c:manualLayout>
                      <c:w val="0.18461659100154054"/>
                      <c:h val="0.11519785036291212"/>
                    </c:manualLayout>
                  </c15:layout>
                </c:ext>
                <c:ext xmlns:c16="http://schemas.microsoft.com/office/drawing/2014/chart" uri="{C3380CC4-5D6E-409C-BE32-E72D297353CC}">
                  <c16:uniqueId val="{00000001-B108-4E28-877E-724B81270760}"/>
                </c:ext>
              </c:extLst>
            </c:dLbl>
            <c:dLbl>
              <c:idx val="1"/>
              <c:showLegendKey val="0"/>
              <c:showVal val="0"/>
              <c:showCatName val="1"/>
              <c:showSerName val="0"/>
              <c:showPercent val="1"/>
              <c:showBubbleSize val="0"/>
              <c:extLst>
                <c:ext xmlns:c15="http://schemas.microsoft.com/office/drawing/2012/chart" uri="{CE6537A1-D6FC-4f65-9D91-7224C49458BB}">
                  <c15:layout>
                    <c:manualLayout>
                      <c:w val="0.11635052856678432"/>
                      <c:h val="0.11829341356773165"/>
                    </c:manualLayout>
                  </c15:layout>
                </c:ext>
                <c:ext xmlns:c16="http://schemas.microsoft.com/office/drawing/2014/chart" uri="{C3380CC4-5D6E-409C-BE32-E72D297353CC}">
                  <c16:uniqueId val="{00000003-B108-4E28-877E-724B81270760}"/>
                </c:ext>
              </c:extLst>
            </c:dLbl>
            <c:dLbl>
              <c:idx val="2"/>
              <c:layout>
                <c:manualLayout>
                  <c:x val="0.10166182834607851"/>
                  <c:y val="0.14649911301145638"/>
                </c:manualLayout>
              </c:layout>
              <c:tx>
                <c:rich>
                  <a:bodyPr rot="0" spcFirstLastPara="1" vertOverflow="clip" horzOverflow="clip"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r>
                      <a:rPr lang="en-US"/>
                      <a:t>Justice</a:t>
                    </a:r>
                    <a:r>
                      <a:rPr lang="en-US" baseline="0"/>
                      <a:t>
</a:t>
                    </a:r>
                    <a:fld id="{E03DD0EC-A203-40E7-B4C4-9D4D0A8E03B0}" type="PERCENTAGE">
                      <a:rPr lang="en-US" baseline="0"/>
                      <a:pPr>
                        <a:defRPr b="1">
                          <a:solidFill>
                            <a:schemeClr val="tx1"/>
                          </a:solidFill>
                        </a:defRPr>
                      </a:pPr>
                      <a:t>[PERCENTAGE]</a:t>
                    </a:fld>
                    <a:endParaRPr lang="en-US" baseline="0"/>
                  </a:p>
                </c:rich>
              </c:tx>
              <c:spPr>
                <a:noFill/>
                <a:ln>
                  <a:no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0423310848892467"/>
                      <c:h val="0.14305791920628783"/>
                    </c:manualLayout>
                  </c15:layout>
                  <c15:dlblFieldTable/>
                  <c15:showDataLabelsRange val="0"/>
                </c:ext>
                <c:ext xmlns:c16="http://schemas.microsoft.com/office/drawing/2014/chart" uri="{C3380CC4-5D6E-409C-BE32-E72D297353CC}">
                  <c16:uniqueId val="{00000005-B108-4E28-877E-724B81270760}"/>
                </c:ext>
              </c:extLst>
            </c:dLbl>
            <c:dLbl>
              <c:idx val="3"/>
              <c:layout>
                <c:manualLayout>
                  <c:x val="6.2241985731719069E-3"/>
                  <c:y val="1.2382252819278095E-2"/>
                </c:manualLayout>
              </c:layout>
              <c:showLegendKey val="0"/>
              <c:showVal val="0"/>
              <c:showCatName val="1"/>
              <c:showSerName val="0"/>
              <c:showPercent val="1"/>
              <c:showBubbleSize val="0"/>
              <c:extLst>
                <c:ext xmlns:c15="http://schemas.microsoft.com/office/drawing/2012/chart" uri="{CE6537A1-D6FC-4f65-9D91-7224C49458BB}">
                  <c15:layout>
                    <c:manualLayout>
                      <c:w val="0.18227916755836615"/>
                      <c:h val="0.11238795645541927"/>
                    </c:manualLayout>
                  </c15:layout>
                </c:ext>
                <c:ext xmlns:c16="http://schemas.microsoft.com/office/drawing/2014/chart" uri="{C3380CC4-5D6E-409C-BE32-E72D297353CC}">
                  <c16:uniqueId val="{00000007-B108-4E28-877E-724B81270760}"/>
                </c:ext>
              </c:extLst>
            </c:dLbl>
            <c:dLbl>
              <c:idx val="4"/>
              <c:layout>
                <c:manualLayout>
                  <c:x val="-0.10373664288619849"/>
                  <c:y val="0.15459462015489517"/>
                </c:manualLayout>
              </c:layout>
              <c:spPr>
                <a:noFill/>
                <a:ln>
                  <a:no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 xmlns:c16="http://schemas.microsoft.com/office/drawing/2014/chart" uri="{C3380CC4-5D6E-409C-BE32-E72D297353CC}">
                  <c16:uniqueId val="{00000009-B108-4E28-877E-724B81270760}"/>
                </c:ext>
              </c:extLst>
            </c:dLbl>
            <c:dLbl>
              <c:idx val="5"/>
              <c:layout>
                <c:manualLayout>
                  <c:x val="2.6971527150411522E-2"/>
                  <c:y val="0.18311406324451254"/>
                </c:manualLayout>
              </c:layout>
              <c:tx>
                <c:rich>
                  <a:bodyPr rot="0" spcFirstLastPara="1" vertOverflow="clip" horzOverflow="clip"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r>
                      <a:rPr lang="en-US"/>
                      <a:t>Social</a:t>
                    </a:r>
                    <a:r>
                      <a:rPr lang="en-US" baseline="0"/>
                      <a:t>
</a:t>
                    </a:r>
                    <a:fld id="{9748C16F-213C-4E64-8B1B-CC4B3949A4A4}" type="PERCENTAGE">
                      <a:rPr lang="en-US" baseline="0"/>
                      <a:pPr>
                        <a:defRPr b="1">
                          <a:solidFill>
                            <a:schemeClr val="tx1"/>
                          </a:solidFill>
                        </a:defRPr>
                      </a:pPr>
                      <a:t>[PERCENTAGE]</a:t>
                    </a:fld>
                    <a:endParaRPr lang="en-US" baseline="0"/>
                  </a:p>
                </c:rich>
              </c:tx>
              <c:spPr>
                <a:noFill/>
                <a:ln>
                  <a:no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9.0804195861316356E-2"/>
                      <c:h val="0.10883305133992047"/>
                    </c:manualLayout>
                  </c15:layout>
                  <c15:dlblFieldTable/>
                  <c15:showDataLabelsRange val="0"/>
                </c:ext>
                <c:ext xmlns:c16="http://schemas.microsoft.com/office/drawing/2014/chart" uri="{C3380CC4-5D6E-409C-BE32-E72D297353CC}">
                  <c16:uniqueId val="{0000000B-B108-4E28-877E-724B81270760}"/>
                </c:ext>
              </c:extLst>
            </c:dLbl>
            <c:spPr>
              <a:noFill/>
              <a:ln>
                <a:no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Sheet1!$D$13:$D$19</c:f>
              <c:strCache>
                <c:ptCount val="7"/>
                <c:pt idx="0">
                  <c:v>Education | Éducation</c:v>
                </c:pt>
                <c:pt idx="1">
                  <c:v>Health | Santé</c:v>
                </c:pt>
                <c:pt idx="2">
                  <c:v>Justice | Justice</c:v>
                </c:pt>
                <c:pt idx="3">
                  <c:v>Other Sectors | Autres secteurs</c:v>
                </c:pt>
                <c:pt idx="4">
                  <c:v>Postsecondary | Postsecondaire</c:v>
                </c:pt>
                <c:pt idx="5">
                  <c:v>Social | Social</c:v>
                </c:pt>
                <c:pt idx="6">
                  <c:v>Transportation | Transport</c:v>
                </c:pt>
              </c:strCache>
            </c:strRef>
          </c:cat>
          <c:val>
            <c:numRef>
              <c:f>Sheet1!$E$13:$E$19</c:f>
              <c:numCache>
                <c:formatCode>0.0</c:formatCode>
                <c:ptCount val="7"/>
                <c:pt idx="0">
                  <c:v>26.866815599999999</c:v>
                </c:pt>
                <c:pt idx="1">
                  <c:v>46.056128000000008</c:v>
                </c:pt>
                <c:pt idx="2">
                  <c:v>4.2344638999999988</c:v>
                </c:pt>
                <c:pt idx="3">
                  <c:v>26.803974400000033</c:v>
                </c:pt>
                <c:pt idx="4">
                  <c:v>2.6321574000000001</c:v>
                </c:pt>
                <c:pt idx="5">
                  <c:v>2.3536024000000002</c:v>
                </c:pt>
                <c:pt idx="6">
                  <c:v>91.946988100000013</c:v>
                </c:pt>
              </c:numCache>
            </c:numRef>
          </c:val>
          <c:extLst>
            <c:ext xmlns:c16="http://schemas.microsoft.com/office/drawing/2014/chart" uri="{C3380CC4-5D6E-409C-BE32-E72D297353CC}">
              <c16:uniqueId val="{0000000E-B108-4E28-877E-724B81270760}"/>
            </c:ext>
          </c:extLst>
        </c:ser>
        <c:dLbls>
          <c:showLegendKey val="0"/>
          <c:showVal val="1"/>
          <c:showCatName val="0"/>
          <c:showSerName val="0"/>
          <c:showPercent val="0"/>
          <c:showBubbleSize val="0"/>
          <c:showLeaderLines val="0"/>
        </c:dLbls>
        <c:firstSliceAng val="0"/>
        <c:holeSize val="37"/>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83226E-3649-48E8-93EA-021AC730E860}" type="doc">
      <dgm:prSet loTypeId="urn:microsoft.com/office/officeart/2009/layout/CircleArrowProcess" loCatId="process" qsTypeId="urn:microsoft.com/office/officeart/2005/8/quickstyle/simple1" qsCatId="simple" csTypeId="urn:microsoft.com/office/officeart/2005/8/colors/colorful1" csCatId="colorful" phldr="1"/>
      <dgm:spPr/>
      <dgm:t>
        <a:bodyPr/>
        <a:lstStyle/>
        <a:p>
          <a:endParaRPr lang="en-US"/>
        </a:p>
      </dgm:t>
    </dgm:pt>
    <dgm:pt modelId="{927B1E04-9D39-4DD9-9C57-B59B931DC82A}">
      <dgm:prSet phldrT="[Text]" custT="1"/>
      <dgm:spPr/>
      <dgm:t>
        <a:bodyPr/>
        <a:lstStyle/>
        <a:p>
          <a:endParaRPr lang="en-US" sz="1200" b="1">
            <a:latin typeface="Arial" panose="020B0604020202020204" pitchFamily="34" charset="0"/>
            <a:cs typeface="Arial" panose="020B0604020202020204" pitchFamily="34" charset="0"/>
          </a:endParaRPr>
        </a:p>
      </dgm:t>
    </dgm:pt>
    <dgm:pt modelId="{98745465-B620-4CE1-8C70-D8ED4DD992AF}" type="parTrans" cxnId="{BBD87819-2BEB-47DC-9F0F-83EA6FEB0A40}">
      <dgm:prSet/>
      <dgm:spPr/>
      <dgm:t>
        <a:bodyPr/>
        <a:lstStyle/>
        <a:p>
          <a:endParaRPr lang="en-US"/>
        </a:p>
      </dgm:t>
    </dgm:pt>
    <dgm:pt modelId="{0146E455-BE99-41D4-84D8-C7FEC273F597}" type="sibTrans" cxnId="{BBD87819-2BEB-47DC-9F0F-83EA6FEB0A40}">
      <dgm:prSet/>
      <dgm:spPr/>
      <dgm:t>
        <a:bodyPr/>
        <a:lstStyle/>
        <a:p>
          <a:endParaRPr lang="en-US"/>
        </a:p>
      </dgm:t>
    </dgm:pt>
    <dgm:pt modelId="{522DF675-B69B-4AAC-ACB7-3990783D8843}">
      <dgm:prSet phldrT="[Text]" custT="1"/>
      <dgm:spPr/>
      <dgm:t>
        <a:bodyPr/>
        <a:lstStyle/>
        <a:p>
          <a:endParaRPr lang="en-US" sz="1200" b="1">
            <a:latin typeface="Arial" panose="020B0604020202020204" pitchFamily="34" charset="0"/>
            <a:cs typeface="Arial" panose="020B0604020202020204" pitchFamily="34" charset="0"/>
          </a:endParaRPr>
        </a:p>
      </dgm:t>
    </dgm:pt>
    <dgm:pt modelId="{B08E43CE-EC76-4C42-BC6F-B820AE5B60C0}" type="sibTrans" cxnId="{40BE80A1-AE9C-4D60-9141-9E12A219C4A1}">
      <dgm:prSet/>
      <dgm:spPr/>
      <dgm:t>
        <a:bodyPr/>
        <a:lstStyle/>
        <a:p>
          <a:endParaRPr lang="en-US"/>
        </a:p>
      </dgm:t>
    </dgm:pt>
    <dgm:pt modelId="{CE6AA684-E7A3-40AB-A455-5583127E2A69}" type="parTrans" cxnId="{40BE80A1-AE9C-4D60-9141-9E12A219C4A1}">
      <dgm:prSet/>
      <dgm:spPr/>
      <dgm:t>
        <a:bodyPr/>
        <a:lstStyle/>
        <a:p>
          <a:endParaRPr lang="en-US"/>
        </a:p>
      </dgm:t>
    </dgm:pt>
    <dgm:pt modelId="{FBE6901C-A9F7-4396-BD2C-9EF51C5E3FC4}">
      <dgm:prSet phldrT="[Text]" custT="1"/>
      <dgm:spPr/>
      <dgm:t>
        <a:bodyPr/>
        <a:lstStyle/>
        <a:p>
          <a:endParaRPr lang="en-US" sz="1200" b="1">
            <a:latin typeface="Arial" panose="020B0604020202020204" pitchFamily="34" charset="0"/>
            <a:cs typeface="Arial" panose="020B0604020202020204" pitchFamily="34" charset="0"/>
          </a:endParaRPr>
        </a:p>
      </dgm:t>
    </dgm:pt>
    <dgm:pt modelId="{194B0CAD-B29C-4877-94DC-0EEA639D1B5D}" type="parTrans" cxnId="{1251E842-A6DE-4D82-8130-14280CDFDF98}">
      <dgm:prSet/>
      <dgm:spPr/>
      <dgm:t>
        <a:bodyPr/>
        <a:lstStyle/>
        <a:p>
          <a:endParaRPr lang="en-US"/>
        </a:p>
      </dgm:t>
    </dgm:pt>
    <dgm:pt modelId="{4EB523F0-78E0-46C4-9CEE-3878A9F2E1DF}" type="sibTrans" cxnId="{1251E842-A6DE-4D82-8130-14280CDFDF98}">
      <dgm:prSet/>
      <dgm:spPr/>
      <dgm:t>
        <a:bodyPr/>
        <a:lstStyle/>
        <a:p>
          <a:endParaRPr lang="en-US"/>
        </a:p>
      </dgm:t>
    </dgm:pt>
    <dgm:pt modelId="{DE37328E-B186-4565-8888-43444F6290D3}" type="pres">
      <dgm:prSet presAssocID="{F583226E-3649-48E8-93EA-021AC730E860}" presName="Name0" presStyleCnt="0">
        <dgm:presLayoutVars>
          <dgm:chMax val="7"/>
          <dgm:chPref val="7"/>
          <dgm:dir/>
          <dgm:animLvl val="lvl"/>
        </dgm:presLayoutVars>
      </dgm:prSet>
      <dgm:spPr/>
    </dgm:pt>
    <dgm:pt modelId="{6B8132D7-6E90-4566-896B-721FEECD3746}" type="pres">
      <dgm:prSet presAssocID="{522DF675-B69B-4AAC-ACB7-3990783D8843}" presName="Accent1" presStyleCnt="0"/>
      <dgm:spPr/>
    </dgm:pt>
    <dgm:pt modelId="{F4240763-36EF-4D0B-ABC5-A3E86DA0AA91}" type="pres">
      <dgm:prSet presAssocID="{522DF675-B69B-4AAC-ACB7-3990783D8843}" presName="Accent" presStyleLbl="node1" presStyleIdx="0" presStyleCnt="3" custLinFactNeighborX="1908" custLinFactNeighborY="19820"/>
      <dgm:spPr>
        <a:solidFill>
          <a:schemeClr val="bg2">
            <a:lumMod val="75000"/>
          </a:schemeClr>
        </a:solidFill>
      </dgm:spPr>
    </dgm:pt>
    <dgm:pt modelId="{82F449C1-FF55-4895-9160-22EC3C3707F8}" type="pres">
      <dgm:prSet presAssocID="{522DF675-B69B-4AAC-ACB7-3990783D8843}" presName="Parent1" presStyleLbl="revTx" presStyleIdx="0" presStyleCnt="3">
        <dgm:presLayoutVars>
          <dgm:chMax val="1"/>
          <dgm:chPref val="1"/>
          <dgm:bulletEnabled val="1"/>
        </dgm:presLayoutVars>
      </dgm:prSet>
      <dgm:spPr/>
    </dgm:pt>
    <dgm:pt modelId="{439F2F7A-A6E7-4DB4-9AB9-AAB0ADD2D6B5}" type="pres">
      <dgm:prSet presAssocID="{FBE6901C-A9F7-4396-BD2C-9EF51C5E3FC4}" presName="Accent2" presStyleCnt="0"/>
      <dgm:spPr/>
    </dgm:pt>
    <dgm:pt modelId="{B91DA4E2-9823-4A9A-BEA7-90952C3E3F10}" type="pres">
      <dgm:prSet presAssocID="{FBE6901C-A9F7-4396-BD2C-9EF51C5E3FC4}" presName="Accent" presStyleLbl="node1" presStyleIdx="1" presStyleCnt="3" custLinFactNeighborX="5714" custLinFactNeighborY="21881"/>
      <dgm:spPr>
        <a:solidFill>
          <a:schemeClr val="tx1">
            <a:lumMod val="50000"/>
            <a:lumOff val="50000"/>
          </a:schemeClr>
        </a:solidFill>
      </dgm:spPr>
    </dgm:pt>
    <dgm:pt modelId="{D8720742-8A79-4837-9D10-D272CA832DB2}" type="pres">
      <dgm:prSet presAssocID="{FBE6901C-A9F7-4396-BD2C-9EF51C5E3FC4}" presName="Parent2" presStyleLbl="revTx" presStyleIdx="1" presStyleCnt="3">
        <dgm:presLayoutVars>
          <dgm:chMax val="1"/>
          <dgm:chPref val="1"/>
          <dgm:bulletEnabled val="1"/>
        </dgm:presLayoutVars>
      </dgm:prSet>
      <dgm:spPr/>
    </dgm:pt>
    <dgm:pt modelId="{E73722FE-0038-4E82-B630-F348C3D7C00E}" type="pres">
      <dgm:prSet presAssocID="{927B1E04-9D39-4DD9-9C57-B59B931DC82A}" presName="Accent3" presStyleCnt="0"/>
      <dgm:spPr/>
    </dgm:pt>
    <dgm:pt modelId="{2C5A28CF-2590-4CAB-A159-301AD0DD130C}" type="pres">
      <dgm:prSet presAssocID="{927B1E04-9D39-4DD9-9C57-B59B931DC82A}" presName="Accent" presStyleLbl="node1" presStyleIdx="2" presStyleCnt="3" custLinFactNeighborX="2357" custLinFactNeighborY="27245"/>
      <dgm:spPr>
        <a:solidFill>
          <a:schemeClr val="tx1">
            <a:lumMod val="75000"/>
            <a:lumOff val="25000"/>
          </a:schemeClr>
        </a:solidFill>
      </dgm:spPr>
    </dgm:pt>
    <dgm:pt modelId="{CBC88EA3-32FC-432D-B446-1B769DFB3867}" type="pres">
      <dgm:prSet presAssocID="{927B1E04-9D39-4DD9-9C57-B59B931DC82A}" presName="Parent3" presStyleLbl="revTx" presStyleIdx="2" presStyleCnt="3">
        <dgm:presLayoutVars>
          <dgm:chMax val="1"/>
          <dgm:chPref val="1"/>
          <dgm:bulletEnabled val="1"/>
        </dgm:presLayoutVars>
      </dgm:prSet>
      <dgm:spPr/>
    </dgm:pt>
  </dgm:ptLst>
  <dgm:cxnLst>
    <dgm:cxn modelId="{EE6D9A13-3439-47A0-BCEF-0735383778CA}" type="presOf" srcId="{FBE6901C-A9F7-4396-BD2C-9EF51C5E3FC4}" destId="{D8720742-8A79-4837-9D10-D272CA832DB2}" srcOrd="0" destOrd="0" presId="urn:microsoft.com/office/officeart/2009/layout/CircleArrowProcess"/>
    <dgm:cxn modelId="{55522A19-6977-40CD-AE40-28C151E9AAED}" type="presOf" srcId="{F583226E-3649-48E8-93EA-021AC730E860}" destId="{DE37328E-B186-4565-8888-43444F6290D3}" srcOrd="0" destOrd="0" presId="urn:microsoft.com/office/officeart/2009/layout/CircleArrowProcess"/>
    <dgm:cxn modelId="{BBD87819-2BEB-47DC-9F0F-83EA6FEB0A40}" srcId="{F583226E-3649-48E8-93EA-021AC730E860}" destId="{927B1E04-9D39-4DD9-9C57-B59B931DC82A}" srcOrd="2" destOrd="0" parTransId="{98745465-B620-4CE1-8C70-D8ED4DD992AF}" sibTransId="{0146E455-BE99-41D4-84D8-C7FEC273F597}"/>
    <dgm:cxn modelId="{32018E5C-9AC8-4EB6-9F12-55A0143D33B4}" type="presOf" srcId="{522DF675-B69B-4AAC-ACB7-3990783D8843}" destId="{82F449C1-FF55-4895-9160-22EC3C3707F8}" srcOrd="0" destOrd="0" presId="urn:microsoft.com/office/officeart/2009/layout/CircleArrowProcess"/>
    <dgm:cxn modelId="{1251E842-A6DE-4D82-8130-14280CDFDF98}" srcId="{F583226E-3649-48E8-93EA-021AC730E860}" destId="{FBE6901C-A9F7-4396-BD2C-9EF51C5E3FC4}" srcOrd="1" destOrd="0" parTransId="{194B0CAD-B29C-4877-94DC-0EEA639D1B5D}" sibTransId="{4EB523F0-78E0-46C4-9CEE-3878A9F2E1DF}"/>
    <dgm:cxn modelId="{40BE80A1-AE9C-4D60-9141-9E12A219C4A1}" srcId="{F583226E-3649-48E8-93EA-021AC730E860}" destId="{522DF675-B69B-4AAC-ACB7-3990783D8843}" srcOrd="0" destOrd="0" parTransId="{CE6AA684-E7A3-40AB-A455-5583127E2A69}" sibTransId="{B08E43CE-EC76-4C42-BC6F-B820AE5B60C0}"/>
    <dgm:cxn modelId="{8D64F8C5-9F64-4ED3-9405-AC66AABAC20D}" type="presOf" srcId="{927B1E04-9D39-4DD9-9C57-B59B931DC82A}" destId="{CBC88EA3-32FC-432D-B446-1B769DFB3867}" srcOrd="0" destOrd="0" presId="urn:microsoft.com/office/officeart/2009/layout/CircleArrowProcess"/>
    <dgm:cxn modelId="{6331CD98-4182-4B25-A775-DCCCD7DFB1B7}" type="presParOf" srcId="{DE37328E-B186-4565-8888-43444F6290D3}" destId="{6B8132D7-6E90-4566-896B-721FEECD3746}" srcOrd="0" destOrd="0" presId="urn:microsoft.com/office/officeart/2009/layout/CircleArrowProcess"/>
    <dgm:cxn modelId="{3A42E7A8-3A2B-49D9-A3AF-F7E620E15129}" type="presParOf" srcId="{6B8132D7-6E90-4566-896B-721FEECD3746}" destId="{F4240763-36EF-4D0B-ABC5-A3E86DA0AA91}" srcOrd="0" destOrd="0" presId="urn:microsoft.com/office/officeart/2009/layout/CircleArrowProcess"/>
    <dgm:cxn modelId="{0A39C5EA-9CD1-4236-B7FF-07DD798B3E13}" type="presParOf" srcId="{DE37328E-B186-4565-8888-43444F6290D3}" destId="{82F449C1-FF55-4895-9160-22EC3C3707F8}" srcOrd="1" destOrd="0" presId="urn:microsoft.com/office/officeart/2009/layout/CircleArrowProcess"/>
    <dgm:cxn modelId="{B2F5B2E1-8A38-472D-903B-30AA946C7A00}" type="presParOf" srcId="{DE37328E-B186-4565-8888-43444F6290D3}" destId="{439F2F7A-A6E7-4DB4-9AB9-AAB0ADD2D6B5}" srcOrd="2" destOrd="0" presId="urn:microsoft.com/office/officeart/2009/layout/CircleArrowProcess"/>
    <dgm:cxn modelId="{2A623863-CDF1-4C73-AF9B-32D2A2FCB2ED}" type="presParOf" srcId="{439F2F7A-A6E7-4DB4-9AB9-AAB0ADD2D6B5}" destId="{B91DA4E2-9823-4A9A-BEA7-90952C3E3F10}" srcOrd="0" destOrd="0" presId="urn:microsoft.com/office/officeart/2009/layout/CircleArrowProcess"/>
    <dgm:cxn modelId="{FE5A10E9-35CF-4A3E-BDC9-726F8EB97334}" type="presParOf" srcId="{DE37328E-B186-4565-8888-43444F6290D3}" destId="{D8720742-8A79-4837-9D10-D272CA832DB2}" srcOrd="3" destOrd="0" presId="urn:microsoft.com/office/officeart/2009/layout/CircleArrowProcess"/>
    <dgm:cxn modelId="{E9A14A2F-7BBC-4065-A2CB-F27CA2B6C772}" type="presParOf" srcId="{DE37328E-B186-4565-8888-43444F6290D3}" destId="{E73722FE-0038-4E82-B630-F348C3D7C00E}" srcOrd="4" destOrd="0" presId="urn:microsoft.com/office/officeart/2009/layout/CircleArrowProcess"/>
    <dgm:cxn modelId="{83C397DD-2E3C-408F-9588-E493E2A3F06F}" type="presParOf" srcId="{E73722FE-0038-4E82-B630-F348C3D7C00E}" destId="{2C5A28CF-2590-4CAB-A159-301AD0DD130C}" srcOrd="0" destOrd="0" presId="urn:microsoft.com/office/officeart/2009/layout/CircleArrowProcess"/>
    <dgm:cxn modelId="{18C68A14-EFBE-4B02-9289-C6C4158CAE98}" type="presParOf" srcId="{DE37328E-B186-4565-8888-43444F6290D3}" destId="{CBC88EA3-32FC-432D-B446-1B769DFB3867}" srcOrd="5"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240763-36EF-4D0B-ABC5-A3E86DA0AA91}">
      <dsp:nvSpPr>
        <dsp:cNvPr id="0" name=""/>
        <dsp:cNvSpPr/>
      </dsp:nvSpPr>
      <dsp:spPr>
        <a:xfrm>
          <a:off x="933478" y="1088489"/>
          <a:ext cx="1563823" cy="1564061"/>
        </a:xfrm>
        <a:prstGeom prst="circularArrow">
          <a:avLst>
            <a:gd name="adj1" fmla="val 10980"/>
            <a:gd name="adj2" fmla="val 1142322"/>
            <a:gd name="adj3" fmla="val 4500000"/>
            <a:gd name="adj4" fmla="val 10800000"/>
            <a:gd name="adj5" fmla="val 12500"/>
          </a:avLst>
        </a:prstGeom>
        <a:solidFill>
          <a:schemeClr val="bg2">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2F449C1-FF55-4895-9160-22EC3C3707F8}">
      <dsp:nvSpPr>
        <dsp:cNvPr id="0" name=""/>
        <dsp:cNvSpPr/>
      </dsp:nvSpPr>
      <dsp:spPr>
        <a:xfrm>
          <a:off x="1249296" y="1343165"/>
          <a:ext cx="868986" cy="4343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b="1" kern="1200">
            <a:latin typeface="Arial" panose="020B0604020202020204" pitchFamily="34" charset="0"/>
            <a:cs typeface="Arial" panose="020B0604020202020204" pitchFamily="34" charset="0"/>
          </a:endParaRPr>
        </a:p>
      </dsp:txBody>
      <dsp:txXfrm>
        <a:off x="1249296" y="1343165"/>
        <a:ext cx="868986" cy="434389"/>
      </dsp:txXfrm>
    </dsp:sp>
    <dsp:sp modelId="{B91DA4E2-9823-4A9A-BEA7-90952C3E3F10}">
      <dsp:nvSpPr>
        <dsp:cNvPr id="0" name=""/>
        <dsp:cNvSpPr/>
      </dsp:nvSpPr>
      <dsp:spPr>
        <a:xfrm>
          <a:off x="558650" y="2019393"/>
          <a:ext cx="1563823" cy="1564061"/>
        </a:xfrm>
        <a:prstGeom prst="leftCircularArrow">
          <a:avLst>
            <a:gd name="adj1" fmla="val 10980"/>
            <a:gd name="adj2" fmla="val 1142322"/>
            <a:gd name="adj3" fmla="val 6300000"/>
            <a:gd name="adj4" fmla="val 18900000"/>
            <a:gd name="adj5" fmla="val 12500"/>
          </a:avLst>
        </a:prstGeom>
        <a:solidFill>
          <a:schemeClr val="tx1">
            <a:lumMod val="50000"/>
            <a:lumOff val="5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8720742-8A79-4837-9D10-D272CA832DB2}">
      <dsp:nvSpPr>
        <dsp:cNvPr id="0" name=""/>
        <dsp:cNvSpPr/>
      </dsp:nvSpPr>
      <dsp:spPr>
        <a:xfrm>
          <a:off x="816712" y="2247033"/>
          <a:ext cx="868986" cy="4343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b="1" kern="1200">
            <a:latin typeface="Arial" panose="020B0604020202020204" pitchFamily="34" charset="0"/>
            <a:cs typeface="Arial" panose="020B0604020202020204" pitchFamily="34" charset="0"/>
          </a:endParaRPr>
        </a:p>
      </dsp:txBody>
      <dsp:txXfrm>
        <a:off x="816712" y="2247033"/>
        <a:ext cx="868986" cy="434389"/>
      </dsp:txXfrm>
    </dsp:sp>
    <dsp:sp modelId="{2C5A28CF-2590-4CAB-A159-301AD0DD130C}">
      <dsp:nvSpPr>
        <dsp:cNvPr id="0" name=""/>
        <dsp:cNvSpPr/>
      </dsp:nvSpPr>
      <dsp:spPr>
        <a:xfrm>
          <a:off x="1046611" y="3049573"/>
          <a:ext cx="1343566" cy="1344105"/>
        </a:xfrm>
        <a:prstGeom prst="blockArc">
          <a:avLst>
            <a:gd name="adj1" fmla="val 13500000"/>
            <a:gd name="adj2" fmla="val 10800000"/>
            <a:gd name="adj3" fmla="val 12740"/>
          </a:avLst>
        </a:prstGeom>
        <a:solidFill>
          <a:schemeClr val="tx1">
            <a:lumMod val="75000"/>
            <a:lumOff val="2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BC88EA3-32FC-432D-B446-1B769DFB3867}">
      <dsp:nvSpPr>
        <dsp:cNvPr id="0" name=""/>
        <dsp:cNvSpPr/>
      </dsp:nvSpPr>
      <dsp:spPr>
        <a:xfrm>
          <a:off x="1251352" y="3152201"/>
          <a:ext cx="868986" cy="4343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b="1" kern="1200">
            <a:latin typeface="Arial" panose="020B0604020202020204" pitchFamily="34" charset="0"/>
            <a:cs typeface="Arial" panose="020B0604020202020204" pitchFamily="34" charset="0"/>
          </a:endParaRPr>
        </a:p>
      </dsp:txBody>
      <dsp:txXfrm>
        <a:off x="1251352" y="3152201"/>
        <a:ext cx="868986" cy="434389"/>
      </dsp:txXfrm>
    </dsp:sp>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9E170C-E0C2-4998-BC96-B0BDB1338CB7}" type="datetimeFigureOut">
              <a:rPr lang="en-CA" smtClean="0"/>
              <a:t>2025-11-10</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8B471A-7E84-4C38-9129-A750DE4D2E4C}" type="slidenum">
              <a:rPr lang="en-CA" smtClean="0"/>
              <a:t>‹#›</a:t>
            </a:fld>
            <a:endParaRPr lang="en-CA"/>
          </a:p>
        </p:txBody>
      </p:sp>
    </p:spTree>
    <p:extLst>
      <p:ext uri="{BB962C8B-B14F-4D97-AF65-F5344CB8AC3E}">
        <p14:creationId xmlns:p14="http://schemas.microsoft.com/office/powerpoint/2010/main" val="4084440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E19F69-981F-24F4-DCBA-F174CD6585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97634A-C161-DE67-3383-48AF32D23146}"/>
              </a:ext>
            </a:extLst>
          </p:cNvPr>
          <p:cNvSpPr>
            <a:spLocks noGrp="1" noRot="1" noChangeAspect="1"/>
          </p:cNvSpPr>
          <p:nvPr>
            <p:ph type="sldImg"/>
          </p:nvPr>
        </p:nvSpPr>
        <p:spPr>
          <a:xfrm>
            <a:off x="717550" y="1162050"/>
            <a:ext cx="5575300" cy="3136900"/>
          </a:xfrm>
        </p:spPr>
      </p:sp>
      <p:sp>
        <p:nvSpPr>
          <p:cNvPr id="3" name="Notes Placeholder 2">
            <a:extLst>
              <a:ext uri="{FF2B5EF4-FFF2-40B4-BE49-F238E27FC236}">
                <a16:creationId xmlns:a16="http://schemas.microsoft.com/office/drawing/2014/main" id="{7C3AD60C-8A95-5BA2-90C8-F2E048A9ADBB}"/>
              </a:ext>
            </a:extLst>
          </p:cNvPr>
          <p:cNvSpPr>
            <a:spLocks noGrp="1"/>
          </p:cNvSpPr>
          <p:nvPr>
            <p:ph type="body" idx="1"/>
          </p:nvPr>
        </p:nvSpPr>
        <p:spPr/>
        <p:txBody>
          <a:bodyPr/>
          <a:lstStyle/>
          <a:p>
            <a:endParaRPr lang="en-CA">
              <a:ea typeface="Calibri"/>
              <a:cs typeface="Calibri"/>
            </a:endParaRPr>
          </a:p>
        </p:txBody>
      </p:sp>
      <p:sp>
        <p:nvSpPr>
          <p:cNvPr id="4" name="Slide Number Placeholder 3">
            <a:extLst>
              <a:ext uri="{FF2B5EF4-FFF2-40B4-BE49-F238E27FC236}">
                <a16:creationId xmlns:a16="http://schemas.microsoft.com/office/drawing/2014/main" id="{D1A107BC-9384-9059-F753-06A71EFA996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AFAB16-4C07-5141-8688-34B493849C8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95605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56AFAB16-4C07-5141-8688-34B493849C85}" type="slidenum">
              <a:rPr lang="en-US" smtClean="0"/>
              <a:t>4</a:t>
            </a:fld>
            <a:endParaRPr lang="en-US"/>
          </a:p>
        </p:txBody>
      </p:sp>
    </p:spTree>
    <p:extLst>
      <p:ext uri="{BB962C8B-B14F-4D97-AF65-F5344CB8AC3E}">
        <p14:creationId xmlns:p14="http://schemas.microsoft.com/office/powerpoint/2010/main" val="5656770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41C3E-9710-C5E4-E397-FF94305C29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B405A208-BD4F-3BB8-C4AE-DDA29F149B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A5D37A10-EE0E-5677-7DA7-79BB075D18D6}"/>
              </a:ext>
            </a:extLst>
          </p:cNvPr>
          <p:cNvSpPr>
            <a:spLocks noGrp="1"/>
          </p:cNvSpPr>
          <p:nvPr>
            <p:ph type="dt" sz="half" idx="10"/>
          </p:nvPr>
        </p:nvSpPr>
        <p:spPr/>
        <p:txBody>
          <a:bodyPr/>
          <a:lstStyle/>
          <a:p>
            <a:fld id="{2FB94BD8-961F-4EAA-8117-C8A6DFAC37B1}" type="datetimeFigureOut">
              <a:rPr lang="en-CA" smtClean="0"/>
              <a:t>2025-11-10</a:t>
            </a:fld>
            <a:endParaRPr lang="en-CA"/>
          </a:p>
        </p:txBody>
      </p:sp>
      <p:sp>
        <p:nvSpPr>
          <p:cNvPr id="5" name="Footer Placeholder 4">
            <a:extLst>
              <a:ext uri="{FF2B5EF4-FFF2-40B4-BE49-F238E27FC236}">
                <a16:creationId xmlns:a16="http://schemas.microsoft.com/office/drawing/2014/main" id="{6352DC7D-CB16-299F-1C92-D094A6B5EC4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FCDBC6BB-9B3A-6F25-0F45-FDC898349975}"/>
              </a:ext>
            </a:extLst>
          </p:cNvPr>
          <p:cNvSpPr>
            <a:spLocks noGrp="1"/>
          </p:cNvSpPr>
          <p:nvPr>
            <p:ph type="sldNum" sz="quarter" idx="12"/>
          </p:nvPr>
        </p:nvSpPr>
        <p:spPr/>
        <p:txBody>
          <a:bodyPr/>
          <a:lstStyle/>
          <a:p>
            <a:fld id="{A878F295-371F-4935-ADF9-D0D0A55C1254}" type="slidenum">
              <a:rPr lang="en-CA" smtClean="0"/>
              <a:t>‹#›</a:t>
            </a:fld>
            <a:endParaRPr lang="en-CA"/>
          </a:p>
        </p:txBody>
      </p:sp>
    </p:spTree>
    <p:extLst>
      <p:ext uri="{BB962C8B-B14F-4D97-AF65-F5344CB8AC3E}">
        <p14:creationId xmlns:p14="http://schemas.microsoft.com/office/powerpoint/2010/main" val="3423733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8544A-02E2-1723-D918-D666899CA48C}"/>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72CAB7D8-2198-20F5-93E4-0E4B5C15E88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EBC3EA2F-155B-7DE1-EA50-F6997E5151BC}"/>
              </a:ext>
            </a:extLst>
          </p:cNvPr>
          <p:cNvSpPr>
            <a:spLocks noGrp="1"/>
          </p:cNvSpPr>
          <p:nvPr>
            <p:ph type="dt" sz="half" idx="10"/>
          </p:nvPr>
        </p:nvSpPr>
        <p:spPr/>
        <p:txBody>
          <a:bodyPr/>
          <a:lstStyle/>
          <a:p>
            <a:fld id="{2FB94BD8-961F-4EAA-8117-C8A6DFAC37B1}" type="datetimeFigureOut">
              <a:rPr lang="en-CA" smtClean="0"/>
              <a:t>2025-11-10</a:t>
            </a:fld>
            <a:endParaRPr lang="en-CA"/>
          </a:p>
        </p:txBody>
      </p:sp>
      <p:sp>
        <p:nvSpPr>
          <p:cNvPr id="5" name="Footer Placeholder 4">
            <a:extLst>
              <a:ext uri="{FF2B5EF4-FFF2-40B4-BE49-F238E27FC236}">
                <a16:creationId xmlns:a16="http://schemas.microsoft.com/office/drawing/2014/main" id="{34A83CA7-65F1-893C-B44F-EA943B89FDE3}"/>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D71051FF-58F1-C550-BDA9-73AF8F2168C3}"/>
              </a:ext>
            </a:extLst>
          </p:cNvPr>
          <p:cNvSpPr>
            <a:spLocks noGrp="1"/>
          </p:cNvSpPr>
          <p:nvPr>
            <p:ph type="sldNum" sz="quarter" idx="12"/>
          </p:nvPr>
        </p:nvSpPr>
        <p:spPr/>
        <p:txBody>
          <a:bodyPr/>
          <a:lstStyle/>
          <a:p>
            <a:fld id="{A878F295-371F-4935-ADF9-D0D0A55C1254}" type="slidenum">
              <a:rPr lang="en-CA" smtClean="0"/>
              <a:t>‹#›</a:t>
            </a:fld>
            <a:endParaRPr lang="en-CA"/>
          </a:p>
        </p:txBody>
      </p:sp>
    </p:spTree>
    <p:extLst>
      <p:ext uri="{BB962C8B-B14F-4D97-AF65-F5344CB8AC3E}">
        <p14:creationId xmlns:p14="http://schemas.microsoft.com/office/powerpoint/2010/main" val="1691138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B6DCC4-C2C7-F1E5-46C4-BC9325FB64D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D992E1B6-9A81-E484-6FC6-9A31C78D769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B9304A05-2C00-677E-64E3-625EF1B34D39}"/>
              </a:ext>
            </a:extLst>
          </p:cNvPr>
          <p:cNvSpPr>
            <a:spLocks noGrp="1"/>
          </p:cNvSpPr>
          <p:nvPr>
            <p:ph type="dt" sz="half" idx="10"/>
          </p:nvPr>
        </p:nvSpPr>
        <p:spPr/>
        <p:txBody>
          <a:bodyPr/>
          <a:lstStyle/>
          <a:p>
            <a:fld id="{2FB94BD8-961F-4EAA-8117-C8A6DFAC37B1}" type="datetimeFigureOut">
              <a:rPr lang="en-CA" smtClean="0"/>
              <a:t>2025-11-10</a:t>
            </a:fld>
            <a:endParaRPr lang="en-CA"/>
          </a:p>
        </p:txBody>
      </p:sp>
      <p:sp>
        <p:nvSpPr>
          <p:cNvPr id="5" name="Footer Placeholder 4">
            <a:extLst>
              <a:ext uri="{FF2B5EF4-FFF2-40B4-BE49-F238E27FC236}">
                <a16:creationId xmlns:a16="http://schemas.microsoft.com/office/drawing/2014/main" id="{29F0A3AF-78B3-5566-360C-1A5C3C0D9F2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CAAC4FEB-0039-1E44-A149-03471DA95892}"/>
              </a:ext>
            </a:extLst>
          </p:cNvPr>
          <p:cNvSpPr>
            <a:spLocks noGrp="1"/>
          </p:cNvSpPr>
          <p:nvPr>
            <p:ph type="sldNum" sz="quarter" idx="12"/>
          </p:nvPr>
        </p:nvSpPr>
        <p:spPr/>
        <p:txBody>
          <a:bodyPr/>
          <a:lstStyle/>
          <a:p>
            <a:fld id="{A878F295-371F-4935-ADF9-D0D0A55C1254}" type="slidenum">
              <a:rPr lang="en-CA" smtClean="0"/>
              <a:t>‹#›</a:t>
            </a:fld>
            <a:endParaRPr lang="en-CA"/>
          </a:p>
        </p:txBody>
      </p:sp>
    </p:spTree>
    <p:extLst>
      <p:ext uri="{BB962C8B-B14F-4D97-AF65-F5344CB8AC3E}">
        <p14:creationId xmlns:p14="http://schemas.microsoft.com/office/powerpoint/2010/main" val="21871897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3061" y="216272"/>
            <a:ext cx="11275647" cy="557780"/>
          </a:xfrm>
        </p:spPr>
        <p:txBody>
          <a:bodyPr/>
          <a:lstStyle/>
          <a:p>
            <a:r>
              <a:rPr lang="en-US"/>
              <a:t>Click to edit Master title style</a:t>
            </a:r>
          </a:p>
        </p:txBody>
      </p:sp>
      <p:sp>
        <p:nvSpPr>
          <p:cNvPr id="7" name="Text Placeholder 2">
            <a:extLst>
              <a:ext uri="{FF2B5EF4-FFF2-40B4-BE49-F238E27FC236}">
                <a16:creationId xmlns:a16="http://schemas.microsoft.com/office/drawing/2014/main" id="{47AFB0C2-B125-9F48-90CE-0FB88C8BDF93}"/>
              </a:ext>
            </a:extLst>
          </p:cNvPr>
          <p:cNvSpPr>
            <a:spLocks noGrp="1"/>
          </p:cNvSpPr>
          <p:nvPr>
            <p:ph type="body" idx="13"/>
          </p:nvPr>
        </p:nvSpPr>
        <p:spPr>
          <a:xfrm>
            <a:off x="463061" y="1017037"/>
            <a:ext cx="11275647" cy="365125"/>
          </a:xfrm>
        </p:spPr>
        <p:txBody>
          <a:bodyPr anchor="ctr">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 name="Content Placeholder 2"/>
          <p:cNvSpPr>
            <a:spLocks noGrp="1"/>
          </p:cNvSpPr>
          <p:nvPr>
            <p:ph idx="1"/>
          </p:nvPr>
        </p:nvSpPr>
        <p:spPr>
          <a:xfrm>
            <a:off x="463062" y="1476291"/>
            <a:ext cx="11275645" cy="4458802"/>
          </a:xfrm>
        </p:spPr>
        <p:txBody>
          <a:bodyPr>
            <a:normAutofit/>
          </a:bodyPr>
          <a:lstStyle>
            <a:lvl1pPr marL="0" indent="0">
              <a:buClr>
                <a:schemeClr val="accent1"/>
              </a:buClr>
              <a:buSzPct val="75000"/>
              <a:buFont typeface="Arial" panose="020B0604020202020204" pitchFamily="34" charset="0"/>
              <a:buNone/>
              <a:defRPr sz="1800"/>
            </a:lvl1pPr>
            <a:lvl2pPr>
              <a:buClr>
                <a:schemeClr val="accent1"/>
              </a:buClr>
              <a:buSzPct val="75000"/>
              <a:defRPr sz="1800"/>
            </a:lvl2pPr>
            <a:lvl3pPr>
              <a:buClr>
                <a:schemeClr val="accent1"/>
              </a:buClr>
              <a:buSzPct val="75000"/>
              <a:defRPr sz="1800"/>
            </a:lvl3pPr>
            <a:lvl4pPr>
              <a:buClr>
                <a:schemeClr val="accent1"/>
              </a:buClr>
              <a:buSzPct val="75000"/>
              <a:defRPr sz="1800"/>
            </a:lvl4pPr>
            <a:lvl5pPr>
              <a:buClr>
                <a:schemeClr val="accent1"/>
              </a:buClr>
              <a:buSzPct val="75000"/>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463060" y="6276603"/>
            <a:ext cx="511637" cy="365125"/>
          </a:xfrm>
        </p:spPr>
        <p:txBody>
          <a:bodyPr/>
          <a:lstStyle>
            <a:lvl1pPr>
              <a:defRPr>
                <a:solidFill>
                  <a:schemeClr val="tx1"/>
                </a:solidFill>
              </a:defRPr>
            </a:lvl1pPr>
          </a:lstStyle>
          <a:p>
            <a:fld id="{9CAA33A2-411E-8443-83D0-3263C24E97A5}" type="slidenum">
              <a:rPr lang="en-US" smtClean="0"/>
              <a:pPr/>
              <a:t>‹#›</a:t>
            </a:fld>
            <a:endParaRPr lang="en-US"/>
          </a:p>
        </p:txBody>
      </p:sp>
      <p:pic>
        <p:nvPicPr>
          <p:cNvPr id="8" name="Picture 7">
            <a:extLst>
              <a:ext uri="{FF2B5EF4-FFF2-40B4-BE49-F238E27FC236}">
                <a16:creationId xmlns:a16="http://schemas.microsoft.com/office/drawing/2014/main" id="{BE95495D-EC6D-4FC9-8C59-B870B1A813F5}"/>
              </a:ext>
            </a:extLst>
          </p:cNvPr>
          <p:cNvPicPr>
            <a:picLocks noChangeAspect="1"/>
          </p:cNvPicPr>
          <p:nvPr userDrawn="1"/>
        </p:nvPicPr>
        <p:blipFill>
          <a:blip r:embed="rId2"/>
          <a:stretch>
            <a:fillRect/>
          </a:stretch>
        </p:blipFill>
        <p:spPr>
          <a:xfrm>
            <a:off x="10172700" y="6131491"/>
            <a:ext cx="1653766" cy="655348"/>
          </a:xfrm>
          <a:prstGeom prst="rect">
            <a:avLst/>
          </a:prstGeom>
        </p:spPr>
      </p:pic>
    </p:spTree>
    <p:extLst>
      <p:ext uri="{BB962C8B-B14F-4D97-AF65-F5344CB8AC3E}">
        <p14:creationId xmlns:p14="http://schemas.microsoft.com/office/powerpoint/2010/main" val="10775086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4" name="Picture 3">
            <a:extLs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12192000" cy="6858000"/>
          </a:xfrm>
          <a:prstGeom prst="rect">
            <a:avLst/>
          </a:prstGeom>
        </p:spPr>
      </p:pic>
      <p:sp>
        <p:nvSpPr>
          <p:cNvPr id="2" name="Title 1"/>
          <p:cNvSpPr>
            <a:spLocks noGrp="1"/>
          </p:cNvSpPr>
          <p:nvPr>
            <p:ph type="ctrTitle" hasCustomPrompt="1"/>
          </p:nvPr>
        </p:nvSpPr>
        <p:spPr>
          <a:xfrm>
            <a:off x="463060" y="747225"/>
            <a:ext cx="6672000" cy="1667984"/>
          </a:xfrm>
        </p:spPr>
        <p:txBody>
          <a:bodyPr anchor="t">
            <a:normAutofit/>
          </a:bodyPr>
          <a:lstStyle>
            <a:lvl1pPr algn="l">
              <a:defRPr sz="4000">
                <a:solidFill>
                  <a:schemeClr val="tx1"/>
                </a:solidFill>
              </a:defRPr>
            </a:lvl1pPr>
          </a:lstStyle>
          <a:p>
            <a:r>
              <a:rPr lang="en-US"/>
              <a:t>Presentation Title </a:t>
            </a:r>
          </a:p>
        </p:txBody>
      </p:sp>
      <p:sp>
        <p:nvSpPr>
          <p:cNvPr id="3" name="Subtitle 2"/>
          <p:cNvSpPr>
            <a:spLocks noGrp="1"/>
          </p:cNvSpPr>
          <p:nvPr>
            <p:ph type="subTitle" idx="1"/>
          </p:nvPr>
        </p:nvSpPr>
        <p:spPr>
          <a:xfrm>
            <a:off x="463060" y="2505809"/>
            <a:ext cx="6672000" cy="2426676"/>
          </a:xfrm>
        </p:spPr>
        <p:txBody>
          <a:bodyPr anchor="t"/>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ext Placeholder 5">
            <a:extLst>
              <a:ext uri="{FF2B5EF4-FFF2-40B4-BE49-F238E27FC236}">
                <a16:creationId xmlns:a16="http://schemas.microsoft.com/office/drawing/2014/main" id="{68874B61-9598-9445-9CBD-4043317562F2}"/>
              </a:ext>
            </a:extLst>
          </p:cNvPr>
          <p:cNvSpPr>
            <a:spLocks noGrp="1"/>
          </p:cNvSpPr>
          <p:nvPr>
            <p:ph type="body" sz="quarter" idx="13" hasCustomPrompt="1"/>
          </p:nvPr>
        </p:nvSpPr>
        <p:spPr>
          <a:xfrm>
            <a:off x="463060" y="355479"/>
            <a:ext cx="6686652" cy="383075"/>
          </a:xfrm>
        </p:spPr>
        <p:txBody>
          <a:bodyPr>
            <a:normAutofit/>
          </a:bodyPr>
          <a:lstStyle>
            <a:lvl1pPr>
              <a:defRPr sz="1200"/>
            </a:lvl1pPr>
            <a:lvl2pPr marL="457200" indent="0">
              <a:buNone/>
              <a:defRPr/>
            </a:lvl2pPr>
          </a:lstStyle>
          <a:p>
            <a:pPr lvl="0"/>
            <a:r>
              <a:rPr lang="en-US"/>
              <a:t>Insert ministry name here</a:t>
            </a:r>
          </a:p>
        </p:txBody>
      </p:sp>
      <p:sp>
        <p:nvSpPr>
          <p:cNvPr id="13" name="Slide Number Placeholder 5">
            <a:extLst>
              <a:ext uri="{FF2B5EF4-FFF2-40B4-BE49-F238E27FC236}">
                <a16:creationId xmlns:a16="http://schemas.microsoft.com/office/drawing/2014/main" id="{C4854175-F1B1-7D4F-A73B-91105A852046}"/>
              </a:ext>
            </a:extLst>
          </p:cNvPr>
          <p:cNvSpPr>
            <a:spLocks noGrp="1"/>
          </p:cNvSpPr>
          <p:nvPr>
            <p:ph type="sldNum" sz="quarter" idx="12"/>
          </p:nvPr>
        </p:nvSpPr>
        <p:spPr>
          <a:xfrm>
            <a:off x="463060" y="6276603"/>
            <a:ext cx="511637" cy="365125"/>
          </a:xfrm>
        </p:spPr>
        <p:txBody>
          <a:bodyPr/>
          <a:lstStyle>
            <a:lvl1pPr>
              <a:defRPr>
                <a:solidFill>
                  <a:schemeClr val="bg1"/>
                </a:solidFill>
              </a:defRPr>
            </a:lvl1pPr>
          </a:lstStyle>
          <a:p>
            <a:fld id="{9CAA33A2-411E-8443-83D0-3263C24E97A5}" type="slidenum">
              <a:rPr lang="en-US" smtClean="0"/>
              <a:pPr/>
              <a:t>‹#›</a:t>
            </a:fld>
            <a:endParaRPr lang="en-US"/>
          </a:p>
        </p:txBody>
      </p:sp>
      <p:sp>
        <p:nvSpPr>
          <p:cNvPr id="5" name="Footer Placeholder 4"/>
          <p:cNvSpPr>
            <a:spLocks noGrp="1"/>
          </p:cNvSpPr>
          <p:nvPr>
            <p:ph type="ftr" sz="quarter" idx="11"/>
          </p:nvPr>
        </p:nvSpPr>
        <p:spPr>
          <a:xfrm>
            <a:off x="974697" y="6276603"/>
            <a:ext cx="3357551" cy="365125"/>
          </a:xfrm>
          <a:prstGeom prst="rect">
            <a:avLst/>
          </a:prstGeom>
        </p:spPr>
        <p:txBody>
          <a:bodyPr anchor="ctr"/>
          <a:lstStyle>
            <a:lvl1pPr algn="r">
              <a:defRPr sz="1200">
                <a:solidFill>
                  <a:schemeClr val="bg1"/>
                </a:solidFill>
              </a:defRPr>
            </a:lvl1pPr>
          </a:lstStyle>
          <a:p>
            <a:pPr algn="l"/>
            <a:endParaRPr lang="en-US"/>
          </a:p>
        </p:txBody>
      </p:sp>
      <p:pic>
        <p:nvPicPr>
          <p:cNvPr id="9" name="Picture 8" descr="Government of Ontario" title="Ontario">
            <a:extLst>
              <a:ext uri="{FF2B5EF4-FFF2-40B4-BE49-F238E27FC236}">
                <a16:creationId xmlns:a16="http://schemas.microsoft.com/office/drawing/2014/main" id="{21DB834B-1EDC-1444-ADFB-61CF78292686}"/>
              </a:ext>
            </a:extLst>
          </p:cNvPr>
          <p:cNvPicPr>
            <a:picLocks noChangeAspect="1"/>
          </p:cNvPicPr>
          <p:nvPr userDrawn="1"/>
        </p:nvPicPr>
        <p:blipFill>
          <a:blip r:embed="rId4"/>
          <a:stretch>
            <a:fillRect/>
          </a:stretch>
        </p:blipFill>
        <p:spPr>
          <a:xfrm>
            <a:off x="9667063" y="5807071"/>
            <a:ext cx="2235200" cy="894080"/>
          </a:xfrm>
          <a:prstGeom prst="rect">
            <a:avLst/>
          </a:prstGeom>
        </p:spPr>
      </p:pic>
    </p:spTree>
    <p:extLst>
      <p:ext uri="{BB962C8B-B14F-4D97-AF65-F5344CB8AC3E}">
        <p14:creationId xmlns:p14="http://schemas.microsoft.com/office/powerpoint/2010/main" val="23537954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hart slide">
    <p:spTree>
      <p:nvGrpSpPr>
        <p:cNvPr id="1" name=""/>
        <p:cNvGrpSpPr/>
        <p:nvPr/>
      </p:nvGrpSpPr>
      <p:grpSpPr>
        <a:xfrm>
          <a:off x="0" y="0"/>
          <a:ext cx="0" cy="0"/>
          <a:chOff x="0" y="0"/>
          <a:chExt cx="0" cy="0"/>
        </a:xfrm>
      </p:grpSpPr>
      <p:sp>
        <p:nvSpPr>
          <p:cNvPr id="2" name="Title 1"/>
          <p:cNvSpPr>
            <a:spLocks noGrp="1"/>
          </p:cNvSpPr>
          <p:nvPr>
            <p:ph type="title"/>
          </p:nvPr>
        </p:nvSpPr>
        <p:spPr>
          <a:xfrm>
            <a:off x="463061" y="365127"/>
            <a:ext cx="11275647" cy="495485"/>
          </a:xfrm>
        </p:spPr>
        <p:txBody>
          <a:bodyPr/>
          <a:lstStyle/>
          <a:p>
            <a:r>
              <a:rPr lang="en-US"/>
              <a:t>Click to edit Master title style</a:t>
            </a:r>
          </a:p>
        </p:txBody>
      </p:sp>
      <p:sp>
        <p:nvSpPr>
          <p:cNvPr id="9" name="Text Placeholder 2">
            <a:extLst>
              <a:ext uri="{FF2B5EF4-FFF2-40B4-BE49-F238E27FC236}">
                <a16:creationId xmlns:a16="http://schemas.microsoft.com/office/drawing/2014/main" id="{DB07D30F-7153-6C40-9FCD-11F5850C0B4C}"/>
              </a:ext>
            </a:extLst>
          </p:cNvPr>
          <p:cNvSpPr>
            <a:spLocks noGrp="1"/>
          </p:cNvSpPr>
          <p:nvPr>
            <p:ph type="body" idx="13" hasCustomPrompt="1"/>
          </p:nvPr>
        </p:nvSpPr>
        <p:spPr>
          <a:xfrm>
            <a:off x="463060" y="987984"/>
            <a:ext cx="8400000" cy="323852"/>
          </a:xfrm>
        </p:spPr>
        <p:txBody>
          <a:bodyPr anchor="ctr">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Chart heading</a:t>
            </a:r>
          </a:p>
        </p:txBody>
      </p:sp>
      <p:pic>
        <p:nvPicPr>
          <p:cNvPr id="7" name="Picture 6" descr="Government of Ontario" title="Ontario">
            <a:extLst>
              <a:ext uri="{FF2B5EF4-FFF2-40B4-BE49-F238E27FC236}">
                <a16:creationId xmlns:a16="http://schemas.microsoft.com/office/drawing/2014/main" id="{56886101-A9EF-8242-A0EE-91EDF52EEE80}"/>
              </a:ext>
            </a:extLst>
          </p:cNvPr>
          <p:cNvPicPr>
            <a:picLocks noChangeAspect="1"/>
          </p:cNvPicPr>
          <p:nvPr userDrawn="1"/>
        </p:nvPicPr>
        <p:blipFill>
          <a:blip r:embed="rId2"/>
          <a:stretch>
            <a:fillRect/>
          </a:stretch>
        </p:blipFill>
        <p:spPr>
          <a:xfrm>
            <a:off x="10311724" y="6127766"/>
            <a:ext cx="1626657" cy="650662"/>
          </a:xfrm>
          <a:prstGeom prst="rect">
            <a:avLst/>
          </a:prstGeom>
        </p:spPr>
      </p:pic>
      <p:sp>
        <p:nvSpPr>
          <p:cNvPr id="10" name="Slide Number Placeholder 5">
            <a:extLst>
              <a:ext uri="{FF2B5EF4-FFF2-40B4-BE49-F238E27FC236}">
                <a16:creationId xmlns:a16="http://schemas.microsoft.com/office/drawing/2014/main" id="{8806E2BB-06C5-CC46-9139-3EF45781D077}"/>
              </a:ext>
            </a:extLst>
          </p:cNvPr>
          <p:cNvSpPr>
            <a:spLocks noGrp="1"/>
          </p:cNvSpPr>
          <p:nvPr>
            <p:ph type="sldNum" sz="quarter" idx="12"/>
          </p:nvPr>
        </p:nvSpPr>
        <p:spPr>
          <a:xfrm>
            <a:off x="463060" y="6276603"/>
            <a:ext cx="511637" cy="365125"/>
          </a:xfrm>
        </p:spPr>
        <p:txBody>
          <a:bodyPr/>
          <a:lstStyle>
            <a:lvl1pPr>
              <a:defRPr>
                <a:solidFill>
                  <a:schemeClr val="tx1"/>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CAA33A2-411E-8443-83D0-3263C24E97A5}" type="slidenum">
              <a:rPr kumimoji="0" lang="en-US" sz="1200" b="0" i="0" u="none" strike="noStrike" kern="1200" cap="none" spc="0" normalizeH="0" baseline="0" noProof="0" smtClean="0">
                <a:ln>
                  <a:noFill/>
                </a:ln>
                <a:solidFill>
                  <a:srgbClr val="000000"/>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81199469"/>
      </p:ext>
    </p:extLst>
  </p:cSld>
  <p:clrMapOvr>
    <a:masterClrMapping/>
  </p:clrMapOvr>
  <p:hf hdr="0" dt="0"/>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83CE7-9FE7-3DC0-76F3-41A236F19F96}"/>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2CB1CE76-9984-7C84-E1CF-DEF177DCB26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ED5A3464-55E2-7740-1233-BEDBBA2ED0A1}"/>
              </a:ext>
            </a:extLst>
          </p:cNvPr>
          <p:cNvSpPr>
            <a:spLocks noGrp="1"/>
          </p:cNvSpPr>
          <p:nvPr>
            <p:ph type="dt" sz="half" idx="10"/>
          </p:nvPr>
        </p:nvSpPr>
        <p:spPr/>
        <p:txBody>
          <a:bodyPr/>
          <a:lstStyle/>
          <a:p>
            <a:fld id="{2FB94BD8-961F-4EAA-8117-C8A6DFAC37B1}" type="datetimeFigureOut">
              <a:rPr lang="en-CA" smtClean="0"/>
              <a:t>2025-11-10</a:t>
            </a:fld>
            <a:endParaRPr lang="en-CA"/>
          </a:p>
        </p:txBody>
      </p:sp>
      <p:sp>
        <p:nvSpPr>
          <p:cNvPr id="5" name="Footer Placeholder 4">
            <a:extLst>
              <a:ext uri="{FF2B5EF4-FFF2-40B4-BE49-F238E27FC236}">
                <a16:creationId xmlns:a16="http://schemas.microsoft.com/office/drawing/2014/main" id="{10BA7B8B-ACBA-6463-FF2B-23A72C7ADA0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D960A58-1825-A210-14CF-DF809CFB35C0}"/>
              </a:ext>
            </a:extLst>
          </p:cNvPr>
          <p:cNvSpPr>
            <a:spLocks noGrp="1"/>
          </p:cNvSpPr>
          <p:nvPr>
            <p:ph type="sldNum" sz="quarter" idx="12"/>
          </p:nvPr>
        </p:nvSpPr>
        <p:spPr/>
        <p:txBody>
          <a:bodyPr/>
          <a:lstStyle/>
          <a:p>
            <a:fld id="{A878F295-371F-4935-ADF9-D0D0A55C1254}" type="slidenum">
              <a:rPr lang="en-CA" smtClean="0"/>
              <a:t>‹#›</a:t>
            </a:fld>
            <a:endParaRPr lang="en-CA"/>
          </a:p>
        </p:txBody>
      </p:sp>
    </p:spTree>
    <p:extLst>
      <p:ext uri="{BB962C8B-B14F-4D97-AF65-F5344CB8AC3E}">
        <p14:creationId xmlns:p14="http://schemas.microsoft.com/office/powerpoint/2010/main" val="3084420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987C6-B392-F0F5-BA72-7E3607DDF1D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D668762E-D15D-73E8-B7BA-441F15480B7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A4F4C28-835F-EA0B-1673-829C5960D025}"/>
              </a:ext>
            </a:extLst>
          </p:cNvPr>
          <p:cNvSpPr>
            <a:spLocks noGrp="1"/>
          </p:cNvSpPr>
          <p:nvPr>
            <p:ph type="dt" sz="half" idx="10"/>
          </p:nvPr>
        </p:nvSpPr>
        <p:spPr/>
        <p:txBody>
          <a:bodyPr/>
          <a:lstStyle/>
          <a:p>
            <a:fld id="{2FB94BD8-961F-4EAA-8117-C8A6DFAC37B1}" type="datetimeFigureOut">
              <a:rPr lang="en-CA" smtClean="0"/>
              <a:t>2025-11-10</a:t>
            </a:fld>
            <a:endParaRPr lang="en-CA"/>
          </a:p>
        </p:txBody>
      </p:sp>
      <p:sp>
        <p:nvSpPr>
          <p:cNvPr id="5" name="Footer Placeholder 4">
            <a:extLst>
              <a:ext uri="{FF2B5EF4-FFF2-40B4-BE49-F238E27FC236}">
                <a16:creationId xmlns:a16="http://schemas.microsoft.com/office/drawing/2014/main" id="{095FF406-6F76-40CE-D360-1F835C89A6C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3D37BC27-9714-5113-9BC4-EC75C9B1B678}"/>
              </a:ext>
            </a:extLst>
          </p:cNvPr>
          <p:cNvSpPr>
            <a:spLocks noGrp="1"/>
          </p:cNvSpPr>
          <p:nvPr>
            <p:ph type="sldNum" sz="quarter" idx="12"/>
          </p:nvPr>
        </p:nvSpPr>
        <p:spPr/>
        <p:txBody>
          <a:bodyPr/>
          <a:lstStyle/>
          <a:p>
            <a:fld id="{A878F295-371F-4935-ADF9-D0D0A55C1254}" type="slidenum">
              <a:rPr lang="en-CA" smtClean="0"/>
              <a:t>‹#›</a:t>
            </a:fld>
            <a:endParaRPr lang="en-CA"/>
          </a:p>
        </p:txBody>
      </p:sp>
    </p:spTree>
    <p:extLst>
      <p:ext uri="{BB962C8B-B14F-4D97-AF65-F5344CB8AC3E}">
        <p14:creationId xmlns:p14="http://schemas.microsoft.com/office/powerpoint/2010/main" val="1104171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61643-FF5F-805F-BDE9-6F9CA9CFEB73}"/>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B71F14F5-34B4-3C5B-E4A3-5C259F4C035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69F6C708-7B73-D6BD-DF2E-A13D8FBB8A6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2C29C026-EEB6-7F4C-F481-B69CFE1045EA}"/>
              </a:ext>
            </a:extLst>
          </p:cNvPr>
          <p:cNvSpPr>
            <a:spLocks noGrp="1"/>
          </p:cNvSpPr>
          <p:nvPr>
            <p:ph type="dt" sz="half" idx="10"/>
          </p:nvPr>
        </p:nvSpPr>
        <p:spPr/>
        <p:txBody>
          <a:bodyPr/>
          <a:lstStyle/>
          <a:p>
            <a:fld id="{2FB94BD8-961F-4EAA-8117-C8A6DFAC37B1}" type="datetimeFigureOut">
              <a:rPr lang="en-CA" smtClean="0"/>
              <a:t>2025-11-10</a:t>
            </a:fld>
            <a:endParaRPr lang="en-CA"/>
          </a:p>
        </p:txBody>
      </p:sp>
      <p:sp>
        <p:nvSpPr>
          <p:cNvPr id="6" name="Footer Placeholder 5">
            <a:extLst>
              <a:ext uri="{FF2B5EF4-FFF2-40B4-BE49-F238E27FC236}">
                <a16:creationId xmlns:a16="http://schemas.microsoft.com/office/drawing/2014/main" id="{6E81A3C1-9613-0F7F-20CC-113E725269FC}"/>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BAAA58CC-303A-F776-433E-6DE4A1C323FB}"/>
              </a:ext>
            </a:extLst>
          </p:cNvPr>
          <p:cNvSpPr>
            <a:spLocks noGrp="1"/>
          </p:cNvSpPr>
          <p:nvPr>
            <p:ph type="sldNum" sz="quarter" idx="12"/>
          </p:nvPr>
        </p:nvSpPr>
        <p:spPr/>
        <p:txBody>
          <a:bodyPr/>
          <a:lstStyle/>
          <a:p>
            <a:fld id="{A878F295-371F-4935-ADF9-D0D0A55C1254}" type="slidenum">
              <a:rPr lang="en-CA" smtClean="0"/>
              <a:t>‹#›</a:t>
            </a:fld>
            <a:endParaRPr lang="en-CA"/>
          </a:p>
        </p:txBody>
      </p:sp>
    </p:spTree>
    <p:extLst>
      <p:ext uri="{BB962C8B-B14F-4D97-AF65-F5344CB8AC3E}">
        <p14:creationId xmlns:p14="http://schemas.microsoft.com/office/powerpoint/2010/main" val="2434390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4247C-2EEF-B6AE-1292-A02D1CC872F3}"/>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313CFEE8-AB0D-5909-8F8C-D973BE38E2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D51CF9-3FA8-CC52-7FAD-196AEE221FF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C24E02FC-7CF2-5416-39AD-69FB1CE905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51611E-BF76-9DDE-F6DA-078601EDC8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2596DC7D-6AED-FC2B-889D-321DB40558B0}"/>
              </a:ext>
            </a:extLst>
          </p:cNvPr>
          <p:cNvSpPr>
            <a:spLocks noGrp="1"/>
          </p:cNvSpPr>
          <p:nvPr>
            <p:ph type="dt" sz="half" idx="10"/>
          </p:nvPr>
        </p:nvSpPr>
        <p:spPr/>
        <p:txBody>
          <a:bodyPr/>
          <a:lstStyle/>
          <a:p>
            <a:fld id="{2FB94BD8-961F-4EAA-8117-C8A6DFAC37B1}" type="datetimeFigureOut">
              <a:rPr lang="en-CA" smtClean="0"/>
              <a:t>2025-11-10</a:t>
            </a:fld>
            <a:endParaRPr lang="en-CA"/>
          </a:p>
        </p:txBody>
      </p:sp>
      <p:sp>
        <p:nvSpPr>
          <p:cNvPr id="8" name="Footer Placeholder 7">
            <a:extLst>
              <a:ext uri="{FF2B5EF4-FFF2-40B4-BE49-F238E27FC236}">
                <a16:creationId xmlns:a16="http://schemas.microsoft.com/office/drawing/2014/main" id="{1981A547-0C37-9E4A-B633-5CBF6CA30209}"/>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0A984DB2-A5A6-0276-85AA-A7075FF72F46}"/>
              </a:ext>
            </a:extLst>
          </p:cNvPr>
          <p:cNvSpPr>
            <a:spLocks noGrp="1"/>
          </p:cNvSpPr>
          <p:nvPr>
            <p:ph type="sldNum" sz="quarter" idx="12"/>
          </p:nvPr>
        </p:nvSpPr>
        <p:spPr/>
        <p:txBody>
          <a:bodyPr/>
          <a:lstStyle/>
          <a:p>
            <a:fld id="{A878F295-371F-4935-ADF9-D0D0A55C1254}" type="slidenum">
              <a:rPr lang="en-CA" smtClean="0"/>
              <a:t>‹#›</a:t>
            </a:fld>
            <a:endParaRPr lang="en-CA"/>
          </a:p>
        </p:txBody>
      </p:sp>
    </p:spTree>
    <p:extLst>
      <p:ext uri="{BB962C8B-B14F-4D97-AF65-F5344CB8AC3E}">
        <p14:creationId xmlns:p14="http://schemas.microsoft.com/office/powerpoint/2010/main" val="1765509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9B9CF-0877-6069-851A-3A83BDE3C20F}"/>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967B3877-3ACB-B71C-42AF-005CED54FDF0}"/>
              </a:ext>
            </a:extLst>
          </p:cNvPr>
          <p:cNvSpPr>
            <a:spLocks noGrp="1"/>
          </p:cNvSpPr>
          <p:nvPr>
            <p:ph type="dt" sz="half" idx="10"/>
          </p:nvPr>
        </p:nvSpPr>
        <p:spPr/>
        <p:txBody>
          <a:bodyPr/>
          <a:lstStyle/>
          <a:p>
            <a:fld id="{2FB94BD8-961F-4EAA-8117-C8A6DFAC37B1}" type="datetimeFigureOut">
              <a:rPr lang="en-CA" smtClean="0"/>
              <a:t>2025-11-10</a:t>
            </a:fld>
            <a:endParaRPr lang="en-CA"/>
          </a:p>
        </p:txBody>
      </p:sp>
      <p:sp>
        <p:nvSpPr>
          <p:cNvPr id="4" name="Footer Placeholder 3">
            <a:extLst>
              <a:ext uri="{FF2B5EF4-FFF2-40B4-BE49-F238E27FC236}">
                <a16:creationId xmlns:a16="http://schemas.microsoft.com/office/drawing/2014/main" id="{6133FA03-BD12-9878-FE7D-FA8C78F02E17}"/>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76A06623-F767-EAFD-FD3E-324804206601}"/>
              </a:ext>
            </a:extLst>
          </p:cNvPr>
          <p:cNvSpPr>
            <a:spLocks noGrp="1"/>
          </p:cNvSpPr>
          <p:nvPr>
            <p:ph type="sldNum" sz="quarter" idx="12"/>
          </p:nvPr>
        </p:nvSpPr>
        <p:spPr/>
        <p:txBody>
          <a:bodyPr/>
          <a:lstStyle/>
          <a:p>
            <a:fld id="{A878F295-371F-4935-ADF9-D0D0A55C1254}" type="slidenum">
              <a:rPr lang="en-CA" smtClean="0"/>
              <a:t>‹#›</a:t>
            </a:fld>
            <a:endParaRPr lang="en-CA"/>
          </a:p>
        </p:txBody>
      </p:sp>
    </p:spTree>
    <p:extLst>
      <p:ext uri="{BB962C8B-B14F-4D97-AF65-F5344CB8AC3E}">
        <p14:creationId xmlns:p14="http://schemas.microsoft.com/office/powerpoint/2010/main" val="1095790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AC9343B-6570-5A1B-9B25-1A1F675F99D0}"/>
              </a:ext>
            </a:extLst>
          </p:cNvPr>
          <p:cNvSpPr>
            <a:spLocks noGrp="1"/>
          </p:cNvSpPr>
          <p:nvPr>
            <p:ph type="dt" sz="half" idx="10"/>
          </p:nvPr>
        </p:nvSpPr>
        <p:spPr/>
        <p:txBody>
          <a:bodyPr/>
          <a:lstStyle/>
          <a:p>
            <a:fld id="{2FB94BD8-961F-4EAA-8117-C8A6DFAC37B1}" type="datetimeFigureOut">
              <a:rPr lang="en-CA" smtClean="0"/>
              <a:t>2025-11-10</a:t>
            </a:fld>
            <a:endParaRPr lang="en-CA"/>
          </a:p>
        </p:txBody>
      </p:sp>
      <p:sp>
        <p:nvSpPr>
          <p:cNvPr id="3" name="Footer Placeholder 2">
            <a:extLst>
              <a:ext uri="{FF2B5EF4-FFF2-40B4-BE49-F238E27FC236}">
                <a16:creationId xmlns:a16="http://schemas.microsoft.com/office/drawing/2014/main" id="{9A4410EC-8521-5FD8-76FE-82FCB809EABD}"/>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23BFC2FC-4CC6-BF13-F68B-2FA68E190CCE}"/>
              </a:ext>
            </a:extLst>
          </p:cNvPr>
          <p:cNvSpPr>
            <a:spLocks noGrp="1"/>
          </p:cNvSpPr>
          <p:nvPr>
            <p:ph type="sldNum" sz="quarter" idx="12"/>
          </p:nvPr>
        </p:nvSpPr>
        <p:spPr/>
        <p:txBody>
          <a:bodyPr/>
          <a:lstStyle/>
          <a:p>
            <a:fld id="{A878F295-371F-4935-ADF9-D0D0A55C1254}" type="slidenum">
              <a:rPr lang="en-CA" smtClean="0"/>
              <a:t>‹#›</a:t>
            </a:fld>
            <a:endParaRPr lang="en-CA"/>
          </a:p>
        </p:txBody>
      </p:sp>
    </p:spTree>
    <p:extLst>
      <p:ext uri="{BB962C8B-B14F-4D97-AF65-F5344CB8AC3E}">
        <p14:creationId xmlns:p14="http://schemas.microsoft.com/office/powerpoint/2010/main" val="3100480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7A598-07C8-8CA7-DCBF-622C52B346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E5678645-E5BD-713F-1DFD-7F6B760CD4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D93D941A-0D45-5DA3-431D-2FCCD5D0D3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8B6BD1-2730-B186-E136-ABC5F6F535F1}"/>
              </a:ext>
            </a:extLst>
          </p:cNvPr>
          <p:cNvSpPr>
            <a:spLocks noGrp="1"/>
          </p:cNvSpPr>
          <p:nvPr>
            <p:ph type="dt" sz="half" idx="10"/>
          </p:nvPr>
        </p:nvSpPr>
        <p:spPr/>
        <p:txBody>
          <a:bodyPr/>
          <a:lstStyle/>
          <a:p>
            <a:fld id="{2FB94BD8-961F-4EAA-8117-C8A6DFAC37B1}" type="datetimeFigureOut">
              <a:rPr lang="en-CA" smtClean="0"/>
              <a:t>2025-11-10</a:t>
            </a:fld>
            <a:endParaRPr lang="en-CA"/>
          </a:p>
        </p:txBody>
      </p:sp>
      <p:sp>
        <p:nvSpPr>
          <p:cNvPr id="6" name="Footer Placeholder 5">
            <a:extLst>
              <a:ext uri="{FF2B5EF4-FFF2-40B4-BE49-F238E27FC236}">
                <a16:creationId xmlns:a16="http://schemas.microsoft.com/office/drawing/2014/main" id="{A9E1C1A9-CFC7-6809-B398-2BA5BBFE7967}"/>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B5F51611-ACE7-BF3E-226F-454960287D44}"/>
              </a:ext>
            </a:extLst>
          </p:cNvPr>
          <p:cNvSpPr>
            <a:spLocks noGrp="1"/>
          </p:cNvSpPr>
          <p:nvPr>
            <p:ph type="sldNum" sz="quarter" idx="12"/>
          </p:nvPr>
        </p:nvSpPr>
        <p:spPr/>
        <p:txBody>
          <a:bodyPr/>
          <a:lstStyle/>
          <a:p>
            <a:fld id="{A878F295-371F-4935-ADF9-D0D0A55C1254}" type="slidenum">
              <a:rPr lang="en-CA" smtClean="0"/>
              <a:t>‹#›</a:t>
            </a:fld>
            <a:endParaRPr lang="en-CA"/>
          </a:p>
        </p:txBody>
      </p:sp>
    </p:spTree>
    <p:extLst>
      <p:ext uri="{BB962C8B-B14F-4D97-AF65-F5344CB8AC3E}">
        <p14:creationId xmlns:p14="http://schemas.microsoft.com/office/powerpoint/2010/main" val="3303534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73F8E-57A5-6994-467C-6771E0B739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0888CE63-9117-EEFF-C66F-91426CD553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84BC2EC3-4886-2885-8814-37F6498095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AC3F56-70D2-9409-0E20-840172321B93}"/>
              </a:ext>
            </a:extLst>
          </p:cNvPr>
          <p:cNvSpPr>
            <a:spLocks noGrp="1"/>
          </p:cNvSpPr>
          <p:nvPr>
            <p:ph type="dt" sz="half" idx="10"/>
          </p:nvPr>
        </p:nvSpPr>
        <p:spPr/>
        <p:txBody>
          <a:bodyPr/>
          <a:lstStyle/>
          <a:p>
            <a:fld id="{2FB94BD8-961F-4EAA-8117-C8A6DFAC37B1}" type="datetimeFigureOut">
              <a:rPr lang="en-CA" smtClean="0"/>
              <a:t>2025-11-10</a:t>
            </a:fld>
            <a:endParaRPr lang="en-CA"/>
          </a:p>
        </p:txBody>
      </p:sp>
      <p:sp>
        <p:nvSpPr>
          <p:cNvPr id="6" name="Footer Placeholder 5">
            <a:extLst>
              <a:ext uri="{FF2B5EF4-FFF2-40B4-BE49-F238E27FC236}">
                <a16:creationId xmlns:a16="http://schemas.microsoft.com/office/drawing/2014/main" id="{A1590E6D-7D55-D26A-59A6-B769F1F481E2}"/>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7A043473-F0A3-AADC-F67A-D42C4825A286}"/>
              </a:ext>
            </a:extLst>
          </p:cNvPr>
          <p:cNvSpPr>
            <a:spLocks noGrp="1"/>
          </p:cNvSpPr>
          <p:nvPr>
            <p:ph type="sldNum" sz="quarter" idx="12"/>
          </p:nvPr>
        </p:nvSpPr>
        <p:spPr/>
        <p:txBody>
          <a:bodyPr/>
          <a:lstStyle/>
          <a:p>
            <a:fld id="{A878F295-371F-4935-ADF9-D0D0A55C1254}" type="slidenum">
              <a:rPr lang="en-CA" smtClean="0"/>
              <a:t>‹#›</a:t>
            </a:fld>
            <a:endParaRPr lang="en-CA"/>
          </a:p>
        </p:txBody>
      </p:sp>
    </p:spTree>
    <p:extLst>
      <p:ext uri="{BB962C8B-B14F-4D97-AF65-F5344CB8AC3E}">
        <p14:creationId xmlns:p14="http://schemas.microsoft.com/office/powerpoint/2010/main" val="661004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D986CD-754F-FA15-3E40-751DC82721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F9C2DC3B-B1F1-0A11-74E0-2511FAB880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CFD44A3B-2AAD-55AA-BC3E-DD6FA538AA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FB94BD8-961F-4EAA-8117-C8A6DFAC37B1}" type="datetimeFigureOut">
              <a:rPr lang="en-CA" smtClean="0"/>
              <a:t>2025-11-10</a:t>
            </a:fld>
            <a:endParaRPr lang="en-CA"/>
          </a:p>
        </p:txBody>
      </p:sp>
      <p:sp>
        <p:nvSpPr>
          <p:cNvPr id="5" name="Footer Placeholder 4">
            <a:extLst>
              <a:ext uri="{FF2B5EF4-FFF2-40B4-BE49-F238E27FC236}">
                <a16:creationId xmlns:a16="http://schemas.microsoft.com/office/drawing/2014/main" id="{5D088C06-B905-49EE-108F-D6FD812240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C590B079-35B4-6D42-D557-D3BA59B7C4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878F295-371F-4935-ADF9-D0D0A55C1254}" type="slidenum">
              <a:rPr lang="en-CA" smtClean="0"/>
              <a:t>‹#›</a:t>
            </a:fld>
            <a:endParaRPr lang="en-CA"/>
          </a:p>
        </p:txBody>
      </p:sp>
    </p:spTree>
    <p:extLst>
      <p:ext uri="{BB962C8B-B14F-4D97-AF65-F5344CB8AC3E}">
        <p14:creationId xmlns:p14="http://schemas.microsoft.com/office/powerpoint/2010/main" val="2146929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3"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13" Type="http://schemas.openxmlformats.org/officeDocument/2006/relationships/image" Target="../media/image12.png"/><Relationship Id="rId3" Type="http://schemas.openxmlformats.org/officeDocument/2006/relationships/diagramLayout" Target="../diagrams/layout1.xml"/><Relationship Id="rId7" Type="http://schemas.openxmlformats.org/officeDocument/2006/relationships/image" Target="../media/image6.png"/><Relationship Id="rId12" Type="http://schemas.openxmlformats.org/officeDocument/2006/relationships/image" Target="../media/image11.svg"/><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11" Type="http://schemas.openxmlformats.org/officeDocument/2006/relationships/image" Target="../media/image10.png"/><Relationship Id="rId5" Type="http://schemas.openxmlformats.org/officeDocument/2006/relationships/diagramColors" Target="../diagrams/colors1.xml"/><Relationship Id="rId10" Type="http://schemas.openxmlformats.org/officeDocument/2006/relationships/image" Target="../media/image9.svg"/><Relationship Id="rId4" Type="http://schemas.openxmlformats.org/officeDocument/2006/relationships/diagramQuickStyle" Target="../diagrams/quickStyle1.xml"/><Relationship Id="rId9" Type="http://schemas.openxmlformats.org/officeDocument/2006/relationships/image" Target="../media/image8.png"/><Relationship Id="rId14" Type="http://schemas.openxmlformats.org/officeDocument/2006/relationships/image" Target="../media/image13.svg"/></Relationships>
</file>

<file path=ppt/slides/_rels/slide3.xml.rels><?xml version="1.0" encoding="UTF-8" standalone="yes"?>
<Relationships xmlns="http://schemas.openxmlformats.org/package/2006/relationships"><Relationship Id="rId8" Type="http://schemas.openxmlformats.org/officeDocument/2006/relationships/image" Target="../media/image18.png"/><Relationship Id="rId13" Type="http://schemas.openxmlformats.org/officeDocument/2006/relationships/image" Target="../media/image23.svg"/><Relationship Id="rId18" Type="http://schemas.openxmlformats.org/officeDocument/2006/relationships/image" Target="../media/image28.png"/><Relationship Id="rId3" Type="http://schemas.openxmlformats.org/officeDocument/2006/relationships/chart" Target="../charts/chart1.xml"/><Relationship Id="rId21" Type="http://schemas.openxmlformats.org/officeDocument/2006/relationships/image" Target="../media/image31.svg"/><Relationship Id="rId7" Type="http://schemas.openxmlformats.org/officeDocument/2006/relationships/image" Target="../media/image17.svg"/><Relationship Id="rId12" Type="http://schemas.openxmlformats.org/officeDocument/2006/relationships/image" Target="../media/image22.png"/><Relationship Id="rId17" Type="http://schemas.openxmlformats.org/officeDocument/2006/relationships/image" Target="../media/image27.svg"/><Relationship Id="rId2" Type="http://schemas.openxmlformats.org/officeDocument/2006/relationships/notesSlide" Target="../notesSlides/notesSlide1.xml"/><Relationship Id="rId16" Type="http://schemas.openxmlformats.org/officeDocument/2006/relationships/image" Target="../media/image26.png"/><Relationship Id="rId20" Type="http://schemas.openxmlformats.org/officeDocument/2006/relationships/image" Target="../media/image30.png"/><Relationship Id="rId1" Type="http://schemas.openxmlformats.org/officeDocument/2006/relationships/slideLayout" Target="../slideLayouts/slideLayout12.xml"/><Relationship Id="rId6" Type="http://schemas.openxmlformats.org/officeDocument/2006/relationships/image" Target="../media/image16.png"/><Relationship Id="rId11" Type="http://schemas.openxmlformats.org/officeDocument/2006/relationships/image" Target="../media/image21.svg"/><Relationship Id="rId5" Type="http://schemas.openxmlformats.org/officeDocument/2006/relationships/image" Target="../media/image15.svg"/><Relationship Id="rId15" Type="http://schemas.openxmlformats.org/officeDocument/2006/relationships/image" Target="../media/image25.svg"/><Relationship Id="rId23" Type="http://schemas.openxmlformats.org/officeDocument/2006/relationships/image" Target="../media/image33.svg"/><Relationship Id="rId10" Type="http://schemas.openxmlformats.org/officeDocument/2006/relationships/image" Target="../media/image20.png"/><Relationship Id="rId19" Type="http://schemas.openxmlformats.org/officeDocument/2006/relationships/image" Target="../media/image29.svg"/><Relationship Id="rId4" Type="http://schemas.openxmlformats.org/officeDocument/2006/relationships/image" Target="../media/image14.png"/><Relationship Id="rId9" Type="http://schemas.openxmlformats.org/officeDocument/2006/relationships/image" Target="../media/image19.svg"/><Relationship Id="rId14" Type="http://schemas.openxmlformats.org/officeDocument/2006/relationships/image" Target="../media/image24.png"/><Relationship Id="rId22" Type="http://schemas.openxmlformats.org/officeDocument/2006/relationships/image" Target="../media/image32.png"/></Relationships>
</file>

<file path=ppt/slides/_rels/slide4.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2.xml"/><Relationship Id="rId1" Type="http://schemas.openxmlformats.org/officeDocument/2006/relationships/slideLayout" Target="../slideLayouts/slideLayout14.xml"/><Relationship Id="rId4" Type="http://schemas.openxmlformats.org/officeDocument/2006/relationships/image" Target="../media/image3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2D831A70-C2EE-5946-B886-C7AB3F0AC82B}"/>
              </a:ext>
            </a:extLst>
          </p:cNvPr>
          <p:cNvSpPr>
            <a:spLocks noGrp="1"/>
          </p:cNvSpPr>
          <p:nvPr>
            <p:ph type="body" sz="quarter" idx="13"/>
          </p:nvPr>
        </p:nvSpPr>
        <p:spPr>
          <a:xfrm>
            <a:off x="238870" y="364150"/>
            <a:ext cx="5694732" cy="383075"/>
          </a:xfrm>
        </p:spPr>
        <p:txBody>
          <a:bodyPr lIns="144000"/>
          <a:lstStyle/>
          <a:p>
            <a:pPr marL="0" indent="0">
              <a:buNone/>
            </a:pPr>
            <a:r>
              <a:rPr lang="en-US" b="1" dirty="0">
                <a:latin typeface="Arial" panose="020B0604020202020204" pitchFamily="34" charset="0"/>
                <a:cs typeface="Arial" panose="020B0604020202020204" pitchFamily="34" charset="0"/>
              </a:rPr>
              <a:t>Ministry of Infrastructure</a:t>
            </a:r>
          </a:p>
        </p:txBody>
      </p:sp>
      <p:sp>
        <p:nvSpPr>
          <p:cNvPr id="4" name="Title 3">
            <a:extLst>
              <a:ext uri="{FF2B5EF4-FFF2-40B4-BE49-F238E27FC236}">
                <a16:creationId xmlns:a16="http://schemas.microsoft.com/office/drawing/2014/main" id="{F224E652-ED30-6F47-9DE6-79A286E221D1}"/>
              </a:ext>
            </a:extLst>
          </p:cNvPr>
          <p:cNvSpPr>
            <a:spLocks noGrp="1"/>
          </p:cNvSpPr>
          <p:nvPr>
            <p:ph type="ctrTitle"/>
          </p:nvPr>
        </p:nvSpPr>
        <p:spPr>
          <a:xfrm>
            <a:off x="244294" y="747224"/>
            <a:ext cx="5839200" cy="3167550"/>
          </a:xfrm>
        </p:spPr>
        <p:txBody>
          <a:bodyPr>
            <a:norm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200" b="1" dirty="0">
                <a:latin typeface="Raleway" panose="00000500000000000000" pitchFamily="50" charset="0"/>
                <a:cs typeface="Arial Bold"/>
              </a:rPr>
              <a:t>Government of Canada Housing and Infrastructure Data and Research</a:t>
            </a:r>
          </a:p>
        </p:txBody>
      </p:sp>
      <p:sp>
        <p:nvSpPr>
          <p:cNvPr id="8" name="Subtitle 7">
            <a:extLst>
              <a:ext uri="{FF2B5EF4-FFF2-40B4-BE49-F238E27FC236}">
                <a16:creationId xmlns:a16="http://schemas.microsoft.com/office/drawing/2014/main" id="{B9A31673-1914-9440-841F-B627B8F7CA73}"/>
              </a:ext>
            </a:extLst>
          </p:cNvPr>
          <p:cNvSpPr>
            <a:spLocks noGrp="1"/>
          </p:cNvSpPr>
          <p:nvPr>
            <p:ph type="subTitle" idx="1"/>
          </p:nvPr>
        </p:nvSpPr>
        <p:spPr>
          <a:xfrm>
            <a:off x="244294" y="2979638"/>
            <a:ext cx="4512506" cy="2959112"/>
          </a:xfrm>
        </p:spPr>
        <p:txBody>
          <a:bodyPr>
            <a:normAutofit/>
          </a:bodyPr>
          <a:lstStyle/>
          <a:p>
            <a:endParaRPr lang="en-US" sz="1800" b="1" dirty="0">
              <a:latin typeface="Raleway" panose="00000500000000000000" pitchFamily="50" charset="0"/>
              <a:cs typeface="Arial Bold" panose="020B0704020202020204" pitchFamily="34" charset="0"/>
            </a:endParaRPr>
          </a:p>
          <a:p>
            <a:endParaRPr lang="en-US" sz="1400" b="1" dirty="0">
              <a:solidFill>
                <a:schemeClr val="bg1"/>
              </a:solidFill>
              <a:latin typeface="Raleway" panose="00000500000000000000" pitchFamily="50" charset="0"/>
            </a:endParaRPr>
          </a:p>
          <a:p>
            <a:r>
              <a:rPr lang="en-US" sz="1800" b="1" dirty="0">
                <a:latin typeface="Raleway" panose="00000500000000000000" pitchFamily="50" charset="0"/>
                <a:cs typeface="Arial Bold" panose="020B0704020202020204" pitchFamily="34" charset="0"/>
              </a:rPr>
              <a:t>Municipalities, Provinces and Territories – Forward-Looking Infrastructure Data</a:t>
            </a:r>
          </a:p>
          <a:p>
            <a:r>
              <a:rPr lang="en-US" sz="1800" dirty="0">
                <a:latin typeface="Raleway" panose="00000500000000000000" pitchFamily="50" charset="0"/>
                <a:cs typeface="Arial Bold"/>
              </a:rPr>
              <a:t>November 12-13, 2025</a:t>
            </a:r>
          </a:p>
          <a:p>
            <a:endParaRPr lang="en-US" sz="1100" b="1" dirty="0">
              <a:latin typeface="Arial Bold" panose="020B0704020202020204" pitchFamily="34" charset="0"/>
              <a:cs typeface="Arial Bold" panose="020B0704020202020204" pitchFamily="34" charset="0"/>
            </a:endParaRPr>
          </a:p>
        </p:txBody>
      </p:sp>
      <p:sp>
        <p:nvSpPr>
          <p:cNvPr id="2" name="Title 3">
            <a:extLst>
              <a:ext uri="{FF2B5EF4-FFF2-40B4-BE49-F238E27FC236}">
                <a16:creationId xmlns:a16="http://schemas.microsoft.com/office/drawing/2014/main" id="{89851ED0-9082-62D4-A500-B32E4ECE412C}"/>
              </a:ext>
            </a:extLst>
          </p:cNvPr>
          <p:cNvSpPr txBox="1">
            <a:spLocks/>
          </p:cNvSpPr>
          <p:nvPr/>
        </p:nvSpPr>
        <p:spPr>
          <a:xfrm>
            <a:off x="6852625" y="747225"/>
            <a:ext cx="5415353" cy="3167550"/>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4000" kern="1200">
                <a:solidFill>
                  <a:schemeClr val="tx1"/>
                </a:solidFill>
                <a:latin typeface="+mj-lt"/>
                <a:ea typeface="+mj-ea"/>
                <a:cs typeface="+mj-cs"/>
              </a:defRPr>
            </a:lvl1pPr>
          </a:lstStyle>
          <a:p>
            <a:pPr>
              <a:defRPr/>
            </a:pPr>
            <a:r>
              <a:rPr lang="fr-FR" sz="3200" b="1" dirty="0">
                <a:latin typeface="Raleway" panose="00000500000000000000" pitchFamily="50" charset="0"/>
                <a:cs typeface="Arial Bold"/>
              </a:rPr>
              <a:t>Conférence du gouvernement du Canada sur les données et la recherche en matière de logement et d’infrastructure</a:t>
            </a:r>
            <a:endParaRPr lang="en-US" sz="3200" b="1" dirty="0">
              <a:latin typeface="Raleway" panose="00000500000000000000" pitchFamily="50" charset="0"/>
              <a:cs typeface="Arial Bold"/>
            </a:endParaRPr>
          </a:p>
        </p:txBody>
      </p:sp>
      <p:sp>
        <p:nvSpPr>
          <p:cNvPr id="3" name="Subtitle 7">
            <a:extLst>
              <a:ext uri="{FF2B5EF4-FFF2-40B4-BE49-F238E27FC236}">
                <a16:creationId xmlns:a16="http://schemas.microsoft.com/office/drawing/2014/main" id="{BA5D7112-F176-3D03-3A3A-84735DC065C6}"/>
              </a:ext>
            </a:extLst>
          </p:cNvPr>
          <p:cNvSpPr txBox="1">
            <a:spLocks/>
          </p:cNvSpPr>
          <p:nvPr/>
        </p:nvSpPr>
        <p:spPr>
          <a:xfrm>
            <a:off x="6852625" y="3146404"/>
            <a:ext cx="4410492" cy="2959112"/>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latin typeface="Raleway" panose="00000500000000000000" pitchFamily="50" charset="0"/>
              <a:cs typeface="Arial Bold" panose="020B0704020202020204" pitchFamily="34" charset="0"/>
            </a:endParaRPr>
          </a:p>
          <a:p>
            <a:endParaRPr lang="en-US" sz="1400" dirty="0">
              <a:solidFill>
                <a:schemeClr val="bg1"/>
              </a:solidFill>
              <a:latin typeface="Raleway" panose="00000500000000000000" pitchFamily="50" charset="0"/>
            </a:endParaRPr>
          </a:p>
          <a:p>
            <a:r>
              <a:rPr lang="fr-CA" sz="1800" b="1" dirty="0">
                <a:latin typeface="Raleway" panose="00000500000000000000" pitchFamily="50" charset="0"/>
                <a:cs typeface="Arial Bold" panose="020B0704020202020204" pitchFamily="34" charset="0"/>
              </a:rPr>
              <a:t>Municipalités, provinces et territoires – Données prospectives sur les infrastructures</a:t>
            </a:r>
          </a:p>
          <a:p>
            <a:r>
              <a:rPr lang="fr-CA" sz="1800" dirty="0">
                <a:latin typeface="Raleway" panose="00000500000000000000" pitchFamily="50" charset="0"/>
                <a:cs typeface="Arial Bold"/>
              </a:rPr>
              <a:t>Les 12 et 13 novembre 2025</a:t>
            </a:r>
          </a:p>
          <a:p>
            <a:endParaRPr lang="en-US" sz="1100" dirty="0">
              <a:latin typeface="Arial Bold" panose="020B0704020202020204" pitchFamily="34" charset="0"/>
              <a:cs typeface="Arial Bold" panose="020B0704020202020204" pitchFamily="34" charset="0"/>
            </a:endParaRPr>
          </a:p>
        </p:txBody>
      </p:sp>
      <p:sp>
        <p:nvSpPr>
          <p:cNvPr id="5" name="Text Placeholder 8">
            <a:extLst>
              <a:ext uri="{FF2B5EF4-FFF2-40B4-BE49-F238E27FC236}">
                <a16:creationId xmlns:a16="http://schemas.microsoft.com/office/drawing/2014/main" id="{65359B64-B2B8-59B7-F3CD-92F303652983}"/>
              </a:ext>
            </a:extLst>
          </p:cNvPr>
          <p:cNvSpPr txBox="1">
            <a:spLocks/>
          </p:cNvSpPr>
          <p:nvPr/>
        </p:nvSpPr>
        <p:spPr>
          <a:xfrm>
            <a:off x="6852625" y="364149"/>
            <a:ext cx="5005900" cy="383075"/>
          </a:xfrm>
          <a:prstGeom prst="rect">
            <a:avLst/>
          </a:prstGeom>
        </p:spPr>
        <p:txBody>
          <a:bodyPr vert="horz" lIns="14400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12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CA" b="1" dirty="0">
                <a:latin typeface="Arial" panose="020B0604020202020204" pitchFamily="34" charset="0"/>
                <a:cs typeface="Arial" panose="020B0604020202020204" pitchFamily="34" charset="0"/>
              </a:rPr>
              <a:t>Ministère de l’Infrastructure</a:t>
            </a:r>
          </a:p>
        </p:txBody>
      </p:sp>
    </p:spTree>
    <p:extLst>
      <p:ext uri="{BB962C8B-B14F-4D97-AF65-F5344CB8AC3E}">
        <p14:creationId xmlns:p14="http://schemas.microsoft.com/office/powerpoint/2010/main" val="3662091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B23C45C-138B-DA6D-52A8-CEF1D9998CF9}"/>
              </a:ext>
            </a:extLst>
          </p:cNvPr>
          <p:cNvSpPr>
            <a:spLocks noGrp="1"/>
          </p:cNvSpPr>
          <p:nvPr/>
        </p:nvSpPr>
        <p:spPr>
          <a:xfrm>
            <a:off x="250312" y="1"/>
            <a:ext cx="5446303" cy="794523"/>
          </a:xfrm>
          <a:prstGeom prst="rect">
            <a:avLst/>
          </a:prstGeom>
        </p:spPr>
        <p:txBody>
          <a:bodyPr vert="horz" lIns="0" tIns="45720" rIns="91440" bIns="45720" rtlCol="0" anchor="ctr">
            <a:normAutofit/>
          </a:bodyPr>
          <a:lstStyle>
            <a:lvl1pPr algn="l" defTabSz="914400" rtl="0" eaLnBrk="1" latinLnBrk="0" hangingPunct="1">
              <a:lnSpc>
                <a:spcPct val="90000"/>
              </a:lnSpc>
              <a:spcBef>
                <a:spcPct val="0"/>
              </a:spcBef>
              <a:buNone/>
              <a:defRPr sz="2000" b="1" i="0" kern="1200" baseline="0">
                <a:solidFill>
                  <a:schemeClr val="tx2"/>
                </a:solidFill>
                <a:latin typeface="+mj-lt"/>
                <a:ea typeface="+mj-ea"/>
                <a:cs typeface="Calibri" panose="020F0502020204030204" pitchFamily="34" charset="0"/>
              </a:defRPr>
            </a:lvl1pPr>
          </a:lstStyle>
          <a:p>
            <a:r>
              <a:rPr lang="en-US" sz="2200">
                <a:solidFill>
                  <a:schemeClr val="tx1"/>
                </a:solidFill>
                <a:latin typeface="Raleway"/>
                <a:cs typeface="Arial Bold"/>
              </a:rPr>
              <a:t>Leveraging Data to Inform Infrastructure Decision-Making</a:t>
            </a:r>
          </a:p>
        </p:txBody>
      </p:sp>
      <p:grpSp>
        <p:nvGrpSpPr>
          <p:cNvPr id="2" name="Group 1">
            <a:extLst>
              <a:ext uri="{FF2B5EF4-FFF2-40B4-BE49-F238E27FC236}">
                <a16:creationId xmlns:a16="http://schemas.microsoft.com/office/drawing/2014/main" id="{87DBCEE6-ED19-2C89-E82A-CD58A79213F9}"/>
              </a:ext>
            </a:extLst>
          </p:cNvPr>
          <p:cNvGrpSpPr/>
          <p:nvPr/>
        </p:nvGrpSpPr>
        <p:grpSpPr>
          <a:xfrm>
            <a:off x="-573608" y="1382849"/>
            <a:ext cx="2936758" cy="4805970"/>
            <a:chOff x="-354533" y="769267"/>
            <a:chExt cx="2936758" cy="4805970"/>
          </a:xfrm>
        </p:grpSpPr>
        <p:graphicFrame>
          <p:nvGraphicFramePr>
            <p:cNvPr id="10" name="Diagram 9">
              <a:extLst>
                <a:ext uri="{FF2B5EF4-FFF2-40B4-BE49-F238E27FC236}">
                  <a16:creationId xmlns:a16="http://schemas.microsoft.com/office/drawing/2014/main" id="{082DD406-1B23-2C38-3AEA-A300382EE2A2}"/>
                </a:ext>
              </a:extLst>
            </p:cNvPr>
            <p:cNvGraphicFramePr/>
            <p:nvPr>
              <p:extLst>
                <p:ext uri="{D42A27DB-BD31-4B8C-83A1-F6EECF244321}">
                  <p14:modId xmlns:p14="http://schemas.microsoft.com/office/powerpoint/2010/main" val="3996788313"/>
                </p:ext>
              </p:extLst>
            </p:nvPr>
          </p:nvGraphicFramePr>
          <p:xfrm>
            <a:off x="-354533" y="769267"/>
            <a:ext cx="2936758" cy="48059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Graphic 68" descr="Folder Search with solid fill">
              <a:extLst>
                <a:ext uri="{FF2B5EF4-FFF2-40B4-BE49-F238E27FC236}">
                  <a16:creationId xmlns:a16="http://schemas.microsoft.com/office/drawing/2014/main" id="{24E701B7-CF8A-52C4-646C-62E45825D95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034828" y="2189938"/>
              <a:ext cx="698246" cy="755023"/>
            </a:xfrm>
            <a:prstGeom prst="rect">
              <a:avLst/>
            </a:prstGeom>
          </p:spPr>
        </p:pic>
        <p:pic>
          <p:nvPicPr>
            <p:cNvPr id="12" name="Graphic 69" descr="Presentation with pie chart with solid fill">
              <a:extLst>
                <a:ext uri="{FF2B5EF4-FFF2-40B4-BE49-F238E27FC236}">
                  <a16:creationId xmlns:a16="http://schemas.microsoft.com/office/drawing/2014/main" id="{22B2870A-F08C-0208-A974-6AA3544C1FB6}"/>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43675" y="3155655"/>
              <a:ext cx="730221" cy="789598"/>
            </a:xfrm>
            <a:prstGeom prst="rect">
              <a:avLst/>
            </a:prstGeom>
          </p:spPr>
        </p:pic>
        <p:pic>
          <p:nvPicPr>
            <p:cNvPr id="13" name="Graphic 70" descr="Artificial Intelligence with solid fill">
              <a:extLst>
                <a:ext uri="{FF2B5EF4-FFF2-40B4-BE49-F238E27FC236}">
                  <a16:creationId xmlns:a16="http://schemas.microsoft.com/office/drawing/2014/main" id="{7840320F-FD2D-2267-926F-13FAE80ABE69}"/>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085053" y="4113783"/>
              <a:ext cx="668632" cy="723000"/>
            </a:xfrm>
            <a:prstGeom prst="rect">
              <a:avLst/>
            </a:prstGeom>
          </p:spPr>
        </p:pic>
      </p:grpSp>
      <p:sp>
        <p:nvSpPr>
          <p:cNvPr id="7" name="TextBox 61">
            <a:extLst>
              <a:ext uri="{FF2B5EF4-FFF2-40B4-BE49-F238E27FC236}">
                <a16:creationId xmlns:a16="http://schemas.microsoft.com/office/drawing/2014/main" id="{D2E435C3-DF76-0FB1-22DE-DCD30DD4B6CC}"/>
              </a:ext>
            </a:extLst>
          </p:cNvPr>
          <p:cNvSpPr txBox="1"/>
          <p:nvPr/>
        </p:nvSpPr>
        <p:spPr>
          <a:xfrm>
            <a:off x="10460948" y="3181031"/>
            <a:ext cx="1659503" cy="78483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500" b="1" dirty="0">
                <a:solidFill>
                  <a:schemeClr val="tx1">
                    <a:lumMod val="75000"/>
                    <a:lumOff val="25000"/>
                  </a:schemeClr>
                </a:solidFill>
                <a:latin typeface="Raleway"/>
                <a:cs typeface="Arial" panose="020B0604020202020204" pitchFamily="34" charset="0"/>
              </a:rPr>
              <a:t>The Right Infrastructure, Faster</a:t>
            </a:r>
            <a:endParaRPr lang="en-CA" sz="1500" b="1" dirty="0">
              <a:solidFill>
                <a:schemeClr val="tx1">
                  <a:lumMod val="75000"/>
                  <a:lumOff val="25000"/>
                </a:schemeClr>
              </a:solidFill>
              <a:latin typeface="Raleway"/>
              <a:cs typeface="Arial" panose="020B0604020202020204" pitchFamily="34" charset="0"/>
            </a:endParaRPr>
          </a:p>
        </p:txBody>
      </p:sp>
      <p:pic>
        <p:nvPicPr>
          <p:cNvPr id="8" name="Graphic 62" descr="Gauge with solid fill">
            <a:extLst>
              <a:ext uri="{FF2B5EF4-FFF2-40B4-BE49-F238E27FC236}">
                <a16:creationId xmlns:a16="http://schemas.microsoft.com/office/drawing/2014/main" id="{27445383-9819-E0B3-BC7A-176C732FE2BE}"/>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0911965" y="2370908"/>
            <a:ext cx="731865" cy="731865"/>
          </a:xfrm>
          <a:prstGeom prst="rect">
            <a:avLst/>
          </a:prstGeom>
        </p:spPr>
      </p:pic>
      <p:sp>
        <p:nvSpPr>
          <p:cNvPr id="14" name="Right Brace 13">
            <a:extLst>
              <a:ext uri="{FF2B5EF4-FFF2-40B4-BE49-F238E27FC236}">
                <a16:creationId xmlns:a16="http://schemas.microsoft.com/office/drawing/2014/main" id="{324780B0-170B-C05B-6F84-1C23195CEC5F}"/>
              </a:ext>
            </a:extLst>
          </p:cNvPr>
          <p:cNvSpPr/>
          <p:nvPr/>
        </p:nvSpPr>
        <p:spPr>
          <a:xfrm>
            <a:off x="10161515" y="2437588"/>
            <a:ext cx="495654" cy="3404924"/>
          </a:xfrm>
          <a:prstGeom prst="rightBrace">
            <a:avLst/>
          </a:prstGeom>
          <a:ln w="57150">
            <a:solidFill>
              <a:schemeClr val="tx1">
                <a:lumMod val="75000"/>
                <a:lumOff val="25000"/>
              </a:schemeClr>
            </a:solidFill>
          </a:ln>
        </p:spPr>
        <p:style>
          <a:lnRef idx="1">
            <a:schemeClr val="dk1"/>
          </a:lnRef>
          <a:fillRef idx="0">
            <a:schemeClr val="dk1"/>
          </a:fillRef>
          <a:effectRef idx="0">
            <a:schemeClr val="dk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a:p>
        </p:txBody>
      </p:sp>
      <p:sp>
        <p:nvSpPr>
          <p:cNvPr id="15" name="TextBox 72">
            <a:extLst>
              <a:ext uri="{FF2B5EF4-FFF2-40B4-BE49-F238E27FC236}">
                <a16:creationId xmlns:a16="http://schemas.microsoft.com/office/drawing/2014/main" id="{6240A3F3-CB1E-DC44-7054-BCBA4C3F3D38}"/>
              </a:ext>
            </a:extLst>
          </p:cNvPr>
          <p:cNvSpPr txBox="1"/>
          <p:nvPr/>
        </p:nvSpPr>
        <p:spPr>
          <a:xfrm>
            <a:off x="1737112" y="2344161"/>
            <a:ext cx="4015987" cy="1092607"/>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600"/>
              </a:spcBef>
              <a:buClr>
                <a:prstClr val="black"/>
              </a:buClr>
              <a:buSzPct val="75000"/>
              <a:defRPr/>
            </a:pPr>
            <a:r>
              <a:rPr lang="en-CA" sz="1200" b="1" dirty="0">
                <a:latin typeface="Raleway"/>
              </a:rPr>
              <a:t>Research, Analysis and Forecasting of Infrastructure Needs</a:t>
            </a:r>
          </a:p>
          <a:p>
            <a:pPr marL="285773" marR="0" lvl="3" indent="-285750" defTabSz="914377">
              <a:spcBef>
                <a:spcPts val="600"/>
              </a:spcBef>
              <a:spcAft>
                <a:spcPts val="0"/>
              </a:spcAft>
              <a:buClr>
                <a:prstClr val="black"/>
              </a:buClr>
              <a:buSzPct val="100000"/>
              <a:buFont typeface="Arial" panose="020B0604020202020204" pitchFamily="34" charset="0"/>
              <a:buChar char="•"/>
              <a:defRPr/>
            </a:pPr>
            <a:r>
              <a:rPr lang="en-US" sz="1200" dirty="0">
                <a:latin typeface="Raleway"/>
                <a:cs typeface="Arial" panose="020B0604020202020204" pitchFamily="34" charset="0"/>
              </a:rPr>
              <a:t>Working to centralize the collection, standardization, and analysis of infrastructure data of provincial public assets.</a:t>
            </a:r>
          </a:p>
        </p:txBody>
      </p:sp>
      <p:sp>
        <p:nvSpPr>
          <p:cNvPr id="16" name="TextBox 73">
            <a:extLst>
              <a:ext uri="{FF2B5EF4-FFF2-40B4-BE49-F238E27FC236}">
                <a16:creationId xmlns:a16="http://schemas.microsoft.com/office/drawing/2014/main" id="{426FCCCC-4FF1-FFFC-C596-704874A05911}"/>
              </a:ext>
            </a:extLst>
          </p:cNvPr>
          <p:cNvSpPr txBox="1"/>
          <p:nvPr/>
        </p:nvSpPr>
        <p:spPr>
          <a:xfrm>
            <a:off x="1737112" y="3460803"/>
            <a:ext cx="4015987" cy="1092607"/>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spcBef>
                <a:spcPts val="600"/>
              </a:spcBef>
              <a:spcAft>
                <a:spcPts val="0"/>
              </a:spcAft>
            </a:pPr>
            <a:r>
              <a:rPr lang="en-US" sz="1200" b="1" kern="100" dirty="0">
                <a:effectLst/>
                <a:latin typeface="Raleway"/>
                <a:ea typeface="Arial" panose="020B0604020202020204" pitchFamily="34" charset="0"/>
                <a:cs typeface="Times New Roman"/>
              </a:rPr>
              <a:t>Infrastructure Tracking, Planning and Prioritization</a:t>
            </a:r>
          </a:p>
          <a:p>
            <a:pPr marL="285773" marR="0" lvl="3" indent="-285750" defTabSz="914377">
              <a:spcBef>
                <a:spcPts val="600"/>
              </a:spcBef>
              <a:spcAft>
                <a:spcPts val="0"/>
              </a:spcAft>
              <a:buClr>
                <a:prstClr val="black"/>
              </a:buClr>
              <a:buSzPct val="100000"/>
              <a:buFont typeface="Arial" panose="020B0604020202020204" pitchFamily="34" charset="0"/>
              <a:buChar char="•"/>
              <a:defRPr/>
            </a:pPr>
            <a:r>
              <a:rPr lang="en-US" sz="1200" dirty="0">
                <a:latin typeface="Raleway"/>
                <a:cs typeface="Arial" panose="020B0604020202020204" pitchFamily="34" charset="0"/>
              </a:rPr>
              <a:t>Informing the Treasury Board on the government’s </a:t>
            </a:r>
            <a:r>
              <a:rPr lang="en-US" sz="1200">
                <a:latin typeface="Raleway"/>
                <a:cs typeface="Arial" panose="020B0604020202020204" pitchFamily="34" charset="0"/>
              </a:rPr>
              <a:t>capital investment decisions </a:t>
            </a:r>
            <a:r>
              <a:rPr lang="en-US" sz="1200" dirty="0">
                <a:latin typeface="Raleway"/>
                <a:cs typeface="Arial" panose="020B0604020202020204" pitchFamily="34" charset="0"/>
              </a:rPr>
              <a:t>and leading ministries in updating their annual infrastructure plans.</a:t>
            </a:r>
          </a:p>
        </p:txBody>
      </p:sp>
      <p:sp>
        <p:nvSpPr>
          <p:cNvPr id="17" name="TextBox 74">
            <a:extLst>
              <a:ext uri="{FF2B5EF4-FFF2-40B4-BE49-F238E27FC236}">
                <a16:creationId xmlns:a16="http://schemas.microsoft.com/office/drawing/2014/main" id="{CDC4359C-415A-7C5E-4673-85CA2F06A6AF}"/>
              </a:ext>
            </a:extLst>
          </p:cNvPr>
          <p:cNvSpPr txBox="1"/>
          <p:nvPr/>
        </p:nvSpPr>
        <p:spPr>
          <a:xfrm>
            <a:off x="1737112" y="4596495"/>
            <a:ext cx="4015987" cy="1461939"/>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spcBef>
                <a:spcPts val="600"/>
              </a:spcBef>
              <a:spcAft>
                <a:spcPts val="0"/>
              </a:spcAft>
            </a:pPr>
            <a:r>
              <a:rPr lang="en-US" sz="1200" b="1" kern="100">
                <a:effectLst/>
                <a:latin typeface="Raleway"/>
                <a:ea typeface="Arial" panose="020B0604020202020204" pitchFamily="34" charset="0"/>
                <a:cs typeface="Times New Roman"/>
              </a:rPr>
              <a:t>Cross-Sectoral Infrastructure Policy Development and Advice</a:t>
            </a:r>
            <a:endParaRPr lang="en-US" sz="1200" b="1" kern="100">
              <a:latin typeface="Raleway"/>
              <a:ea typeface="Arial" panose="020B0604020202020204" pitchFamily="34" charset="0"/>
              <a:cs typeface="Times New Roman"/>
            </a:endParaRPr>
          </a:p>
          <a:p>
            <a:pPr marL="285750" marR="0" indent="-285750">
              <a:spcBef>
                <a:spcPts val="600"/>
              </a:spcBef>
              <a:spcAft>
                <a:spcPts val="0"/>
              </a:spcAft>
              <a:buSzPct val="100000"/>
              <a:buFont typeface="Arial" panose="020B0604020202020204" pitchFamily="34" charset="0"/>
              <a:buChar char="•"/>
            </a:pPr>
            <a:r>
              <a:rPr lang="en-US" sz="1200">
                <a:latin typeface="Raleway"/>
                <a:cs typeface="Arial"/>
              </a:rPr>
              <a:t>Leading strategic decisions including supporting municipal asset management planning and developing program design for the Ontario Community Infrastructure Fund (OCIF), among others. </a:t>
            </a:r>
            <a:endParaRPr lang="en-US" sz="1200" strike="sngStrike">
              <a:latin typeface="Raleway"/>
              <a:cs typeface="Arial"/>
            </a:endParaRPr>
          </a:p>
        </p:txBody>
      </p:sp>
      <p:sp>
        <p:nvSpPr>
          <p:cNvPr id="18" name="TextBox 75">
            <a:extLst>
              <a:ext uri="{FF2B5EF4-FFF2-40B4-BE49-F238E27FC236}">
                <a16:creationId xmlns:a16="http://schemas.microsoft.com/office/drawing/2014/main" id="{4B2E4558-DF8D-2E9A-BC74-9689FB1D03EE}"/>
              </a:ext>
            </a:extLst>
          </p:cNvPr>
          <p:cNvSpPr txBox="1">
            <a:spLocks noChangeAspect="1"/>
          </p:cNvSpPr>
          <p:nvPr/>
        </p:nvSpPr>
        <p:spPr>
          <a:xfrm>
            <a:off x="250312" y="820222"/>
            <a:ext cx="5502788" cy="1368000"/>
          </a:xfrm>
          <a:prstGeom prst="rect">
            <a:avLst/>
          </a:prstGeom>
          <a:solidFill>
            <a:srgbClr val="006666"/>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lvl="0" fontAlgn="auto">
              <a:lnSpc>
                <a:spcPct val="100000"/>
              </a:lnSpc>
              <a:spcBef>
                <a:spcPts val="1000"/>
              </a:spcBef>
              <a:spcAft>
                <a:spcPts val="0"/>
              </a:spcAft>
              <a:buClr>
                <a:prstClr val="black"/>
              </a:buClr>
              <a:buSzPct val="75000"/>
              <a:tabLst/>
              <a:defRPr/>
            </a:pPr>
            <a:r>
              <a:rPr lang="en-US" sz="1352" b="1" dirty="0">
                <a:solidFill>
                  <a:schemeClr val="bg1"/>
                </a:solidFill>
                <a:latin typeface="Raleway"/>
              </a:rPr>
              <a:t>The Ministry of Infrastructure</a:t>
            </a:r>
            <a:r>
              <a:rPr lang="en-US" sz="1352" dirty="0">
                <a:solidFill>
                  <a:schemeClr val="bg1"/>
                </a:solidFill>
                <a:latin typeface="Raleway"/>
              </a:rPr>
              <a:t> supports the prioritization and delivery of Ontario’s capital plan,</a:t>
            </a:r>
            <a:r>
              <a:rPr lang="en-CA" sz="1352" dirty="0">
                <a:solidFill>
                  <a:schemeClr val="bg1"/>
                </a:solidFill>
                <a:latin typeface="Raleway"/>
              </a:rPr>
              <a:t> providing </a:t>
            </a:r>
            <a:r>
              <a:rPr lang="en-CA" sz="1352" b="1" dirty="0">
                <a:solidFill>
                  <a:schemeClr val="bg1"/>
                </a:solidFill>
                <a:latin typeface="Raleway"/>
              </a:rPr>
              <a:t>research</a:t>
            </a:r>
            <a:r>
              <a:rPr lang="en-CA" sz="1352" dirty="0">
                <a:solidFill>
                  <a:schemeClr val="bg1"/>
                </a:solidFill>
                <a:latin typeface="Raleway"/>
              </a:rPr>
              <a:t>, </a:t>
            </a:r>
            <a:r>
              <a:rPr lang="en-CA" sz="1352" b="1" dirty="0">
                <a:solidFill>
                  <a:schemeClr val="bg1"/>
                </a:solidFill>
                <a:latin typeface="Raleway"/>
              </a:rPr>
              <a:t>analysis</a:t>
            </a:r>
            <a:r>
              <a:rPr lang="en-CA" sz="1352" dirty="0">
                <a:solidFill>
                  <a:schemeClr val="bg1"/>
                </a:solidFill>
                <a:latin typeface="Raleway"/>
              </a:rPr>
              <a:t>, </a:t>
            </a:r>
            <a:r>
              <a:rPr lang="en-CA" sz="1352" b="1" dirty="0">
                <a:solidFill>
                  <a:schemeClr val="bg1"/>
                </a:solidFill>
                <a:latin typeface="Raleway"/>
              </a:rPr>
              <a:t>policy development and advice </a:t>
            </a:r>
            <a:r>
              <a:rPr lang="en-CA" sz="1352" dirty="0">
                <a:solidFill>
                  <a:schemeClr val="bg1"/>
                </a:solidFill>
                <a:latin typeface="Raleway"/>
              </a:rPr>
              <a:t>on the capital portfolio. The ministry also leads engagement with the federal government on infrastructure funding initiatives.</a:t>
            </a:r>
            <a:endParaRPr lang="en-US" sz="1200" strike="sngStrike" dirty="0">
              <a:solidFill>
                <a:schemeClr val="bg1"/>
              </a:solidFill>
              <a:latin typeface="Raleway"/>
            </a:endParaRPr>
          </a:p>
        </p:txBody>
      </p:sp>
      <p:sp>
        <p:nvSpPr>
          <p:cNvPr id="3" name="TextBox 75">
            <a:extLst>
              <a:ext uri="{FF2B5EF4-FFF2-40B4-BE49-F238E27FC236}">
                <a16:creationId xmlns:a16="http://schemas.microsoft.com/office/drawing/2014/main" id="{AF665821-A4AD-14BF-DA8E-9AB777860520}"/>
              </a:ext>
            </a:extLst>
          </p:cNvPr>
          <p:cNvSpPr txBox="1"/>
          <p:nvPr/>
        </p:nvSpPr>
        <p:spPr>
          <a:xfrm>
            <a:off x="5823840" y="820900"/>
            <a:ext cx="6117845" cy="1368000"/>
          </a:xfrm>
          <a:prstGeom prst="rect">
            <a:avLst/>
          </a:prstGeom>
          <a:solidFill>
            <a:srgbClr val="006666"/>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lvl="0" fontAlgn="auto">
              <a:lnSpc>
                <a:spcPct val="100000"/>
              </a:lnSpc>
              <a:spcBef>
                <a:spcPts val="600"/>
              </a:spcBef>
              <a:spcAft>
                <a:spcPts val="0"/>
              </a:spcAft>
              <a:buClr>
                <a:prstClr val="black"/>
              </a:buClr>
              <a:buSzPct val="75000"/>
              <a:tabLst/>
              <a:defRPr/>
            </a:pPr>
            <a:r>
              <a:rPr lang="fr-FR" sz="1350" b="1" dirty="0">
                <a:solidFill>
                  <a:schemeClr val="bg1"/>
                </a:solidFill>
                <a:latin typeface="Raleway"/>
              </a:rPr>
              <a:t>Le</a:t>
            </a:r>
            <a:r>
              <a:rPr lang="fr-FR" sz="1350" dirty="0">
                <a:solidFill>
                  <a:schemeClr val="bg1"/>
                </a:solidFill>
                <a:latin typeface="Raleway"/>
              </a:rPr>
              <a:t> </a:t>
            </a:r>
            <a:r>
              <a:rPr lang="fr-FR" sz="1350" b="1" dirty="0">
                <a:solidFill>
                  <a:schemeClr val="bg1"/>
                </a:solidFill>
                <a:latin typeface="Raleway"/>
              </a:rPr>
              <a:t>ministère de l’Infrastructure </a:t>
            </a:r>
            <a:r>
              <a:rPr lang="fr-FR" sz="1350" dirty="0">
                <a:solidFill>
                  <a:schemeClr val="bg1"/>
                </a:solidFill>
                <a:latin typeface="Raleway"/>
              </a:rPr>
              <a:t>soutient la priorisation et la mise en œuvre du plan d’immobilisations de l’Ontario, en fournissant </a:t>
            </a:r>
            <a:r>
              <a:rPr lang="fr-FR" sz="1350" b="1" dirty="0">
                <a:solidFill>
                  <a:schemeClr val="bg1"/>
                </a:solidFill>
                <a:latin typeface="Raleway"/>
              </a:rPr>
              <a:t>des recherches, des analyses, de l’élaboration de politiques et des conseils </a:t>
            </a:r>
            <a:r>
              <a:rPr lang="fr-FR" sz="1350" dirty="0">
                <a:solidFill>
                  <a:schemeClr val="bg1"/>
                </a:solidFill>
                <a:latin typeface="Raleway"/>
              </a:rPr>
              <a:t>sur le portefeuille d’immobilisations. Le ministère dirige également les discussions avec le gouvernement fédéral concernant les initiatives de financement des infrastructures.</a:t>
            </a:r>
            <a:endParaRPr lang="en-US" sz="1350" dirty="0">
              <a:solidFill>
                <a:schemeClr val="bg1"/>
              </a:solidFill>
              <a:latin typeface="Raleway"/>
            </a:endParaRPr>
          </a:p>
        </p:txBody>
      </p:sp>
      <p:sp>
        <p:nvSpPr>
          <p:cNvPr id="4" name="TextBox 61">
            <a:extLst>
              <a:ext uri="{FF2B5EF4-FFF2-40B4-BE49-F238E27FC236}">
                <a16:creationId xmlns:a16="http://schemas.microsoft.com/office/drawing/2014/main" id="{5291675A-83D6-CD79-2C87-DC9A3D9BA21A}"/>
              </a:ext>
            </a:extLst>
          </p:cNvPr>
          <p:cNvSpPr txBox="1"/>
          <p:nvPr/>
        </p:nvSpPr>
        <p:spPr>
          <a:xfrm>
            <a:off x="10540863" y="4280939"/>
            <a:ext cx="1659503" cy="124649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CA" sz="1500" b="1" dirty="0">
                <a:solidFill>
                  <a:schemeClr val="tx1">
                    <a:lumMod val="75000"/>
                    <a:lumOff val="25000"/>
                  </a:schemeClr>
                </a:solidFill>
                <a:latin typeface="Raleway"/>
                <a:cs typeface="Arial" panose="020B0604020202020204" pitchFamily="34" charset="0"/>
              </a:rPr>
              <a:t>Des infrastructures adéquates, livrées plus rapidement</a:t>
            </a:r>
          </a:p>
        </p:txBody>
      </p:sp>
      <p:sp>
        <p:nvSpPr>
          <p:cNvPr id="32" name="TextBox 72">
            <a:extLst>
              <a:ext uri="{FF2B5EF4-FFF2-40B4-BE49-F238E27FC236}">
                <a16:creationId xmlns:a16="http://schemas.microsoft.com/office/drawing/2014/main" id="{871A4103-9ECD-17B2-5E72-3C989EEB45D0}"/>
              </a:ext>
            </a:extLst>
          </p:cNvPr>
          <p:cNvSpPr txBox="1"/>
          <p:nvPr/>
        </p:nvSpPr>
        <p:spPr>
          <a:xfrm>
            <a:off x="5823840" y="2334636"/>
            <a:ext cx="4409673" cy="1092607"/>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600"/>
              </a:spcBef>
              <a:buClr>
                <a:prstClr val="black"/>
              </a:buClr>
              <a:buSzPct val="75000"/>
              <a:defRPr/>
            </a:pPr>
            <a:r>
              <a:rPr lang="fr-CA" sz="1200" b="1">
                <a:latin typeface="Raleway"/>
              </a:rPr>
              <a:t>Recherche, analyse et prévision des besoins en infrastructures</a:t>
            </a:r>
          </a:p>
          <a:p>
            <a:pPr marL="171473" marR="0" lvl="3" indent="-171450" defTabSz="914377">
              <a:spcBef>
                <a:spcPts val="600"/>
              </a:spcBef>
              <a:spcAft>
                <a:spcPts val="0"/>
              </a:spcAft>
              <a:buClr>
                <a:prstClr val="black"/>
              </a:buClr>
              <a:buSzPct val="100000"/>
              <a:buFont typeface="Arial" panose="020B0604020202020204" pitchFamily="34" charset="0"/>
              <a:buChar char="•"/>
              <a:defRPr/>
            </a:pPr>
            <a:r>
              <a:rPr lang="fr-CA" sz="1200">
                <a:latin typeface="Raleway"/>
                <a:cs typeface="Arial" panose="020B0604020202020204" pitchFamily="34" charset="0"/>
              </a:rPr>
              <a:t>Travailler à centraliser la collecte, la normalisation et l’analyse des données sur les infrastructures des actifs publics provinciaux.</a:t>
            </a:r>
          </a:p>
        </p:txBody>
      </p:sp>
      <p:sp>
        <p:nvSpPr>
          <p:cNvPr id="33" name="TextBox 73">
            <a:extLst>
              <a:ext uri="{FF2B5EF4-FFF2-40B4-BE49-F238E27FC236}">
                <a16:creationId xmlns:a16="http://schemas.microsoft.com/office/drawing/2014/main" id="{48E4BFA2-477F-3B88-204F-D54345F6C8E5}"/>
              </a:ext>
            </a:extLst>
          </p:cNvPr>
          <p:cNvSpPr txBox="1"/>
          <p:nvPr/>
        </p:nvSpPr>
        <p:spPr>
          <a:xfrm>
            <a:off x="5823840" y="3460803"/>
            <a:ext cx="4409673" cy="1092607"/>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spcBef>
                <a:spcPts val="600"/>
              </a:spcBef>
              <a:spcAft>
                <a:spcPts val="0"/>
              </a:spcAft>
            </a:pPr>
            <a:r>
              <a:rPr lang="fr-CA" sz="1200" b="1" kern="100" dirty="0">
                <a:latin typeface="Raleway"/>
                <a:cs typeface="Times New Roman"/>
              </a:rPr>
              <a:t>Suivi, planification et priorisation des infrastructures</a:t>
            </a:r>
          </a:p>
          <a:p>
            <a:pPr marL="171450" marR="0" indent="-171450">
              <a:spcBef>
                <a:spcPts val="600"/>
              </a:spcBef>
              <a:spcAft>
                <a:spcPts val="0"/>
              </a:spcAft>
              <a:buFont typeface="Arial" panose="020B0604020202020204" pitchFamily="34" charset="0"/>
              <a:buChar char="•"/>
            </a:pPr>
            <a:r>
              <a:rPr lang="fr-CA" sz="1200" dirty="0">
                <a:latin typeface="Raleway"/>
                <a:cs typeface="Arial" panose="020B0604020202020204" pitchFamily="34" charset="0"/>
              </a:rPr>
              <a:t>Informer le Conseil du Trésor des décisions du gouvernement en matière d’investissements en immobilisations et diriger les ministères dans la mise à jour de leurs plans annuels d’infrastructures.</a:t>
            </a:r>
          </a:p>
        </p:txBody>
      </p:sp>
      <p:sp>
        <p:nvSpPr>
          <p:cNvPr id="34" name="TextBox 74">
            <a:extLst>
              <a:ext uri="{FF2B5EF4-FFF2-40B4-BE49-F238E27FC236}">
                <a16:creationId xmlns:a16="http://schemas.microsoft.com/office/drawing/2014/main" id="{65271027-F41F-99B6-8150-856230CBA965}"/>
              </a:ext>
            </a:extLst>
          </p:cNvPr>
          <p:cNvSpPr txBox="1"/>
          <p:nvPr/>
        </p:nvSpPr>
        <p:spPr>
          <a:xfrm>
            <a:off x="5823840" y="4596495"/>
            <a:ext cx="4409673" cy="1461939"/>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spcBef>
                <a:spcPts val="600"/>
              </a:spcBef>
              <a:spcAft>
                <a:spcPts val="0"/>
              </a:spcAft>
            </a:pPr>
            <a:r>
              <a:rPr lang="fr-CA" sz="1200" b="1" kern="100">
                <a:effectLst/>
                <a:latin typeface="Raleway"/>
                <a:ea typeface="Arial" panose="020B0604020202020204" pitchFamily="34" charset="0"/>
                <a:cs typeface="Times New Roman"/>
              </a:rPr>
              <a:t>Élaboration de politiques et conseils intersectoriels en matière d’infrastructures</a:t>
            </a:r>
            <a:endParaRPr lang="fr-CA" sz="1200" b="1" kern="100">
              <a:latin typeface="Raleway"/>
              <a:ea typeface="Arial" panose="020B0604020202020204" pitchFamily="34" charset="0"/>
              <a:cs typeface="Times New Roman"/>
            </a:endParaRPr>
          </a:p>
          <a:p>
            <a:pPr marL="171450" indent="-171450">
              <a:spcBef>
                <a:spcPts val="600"/>
              </a:spcBef>
              <a:buSzPct val="100000"/>
              <a:buFont typeface="Arial" panose="020B0604020202020204" pitchFamily="34" charset="0"/>
              <a:buChar char="•"/>
            </a:pPr>
            <a:r>
              <a:rPr lang="fr-FR" sz="1200">
                <a:latin typeface="Raleway"/>
                <a:cs typeface="Arial" panose="020B0604020202020204" pitchFamily="34" charset="0"/>
              </a:rPr>
              <a:t>Diriger les décisions stratégiques, notamment en soutenant la planification de la gestion des actifs municipaux et en élaborant la conception des programmes pour le Fonds ontarien d’infrastructure communautaire (FOIC), entre autres.</a:t>
            </a:r>
            <a:endParaRPr lang="fr-CA" sz="1200">
              <a:latin typeface="Raleway"/>
              <a:cs typeface="Arial" panose="020B0604020202020204" pitchFamily="34" charset="0"/>
            </a:endParaRPr>
          </a:p>
        </p:txBody>
      </p:sp>
      <p:sp>
        <p:nvSpPr>
          <p:cNvPr id="35" name="Title 1">
            <a:extLst>
              <a:ext uri="{FF2B5EF4-FFF2-40B4-BE49-F238E27FC236}">
                <a16:creationId xmlns:a16="http://schemas.microsoft.com/office/drawing/2014/main" id="{2EAEC308-6CA8-37D9-54AC-6A915BFADBEA}"/>
              </a:ext>
            </a:extLst>
          </p:cNvPr>
          <p:cNvSpPr>
            <a:spLocks noGrp="1"/>
          </p:cNvSpPr>
          <p:nvPr/>
        </p:nvSpPr>
        <p:spPr>
          <a:xfrm>
            <a:off x="5823840" y="1"/>
            <a:ext cx="6283807" cy="883602"/>
          </a:xfrm>
          <a:prstGeom prst="rect">
            <a:avLst/>
          </a:prstGeom>
        </p:spPr>
        <p:txBody>
          <a:bodyPr vert="horz" lIns="0" tIns="45720" rIns="91440" bIns="45720" rtlCol="0" anchor="ctr">
            <a:noAutofit/>
          </a:bodyPr>
          <a:lstStyle>
            <a:lvl1pPr algn="l" defTabSz="914400" rtl="0" eaLnBrk="1" latinLnBrk="0" hangingPunct="1">
              <a:lnSpc>
                <a:spcPct val="90000"/>
              </a:lnSpc>
              <a:spcBef>
                <a:spcPct val="0"/>
              </a:spcBef>
              <a:buNone/>
              <a:defRPr sz="2000" b="1" i="0" kern="1200" baseline="0">
                <a:solidFill>
                  <a:schemeClr val="tx2"/>
                </a:solidFill>
                <a:latin typeface="+mj-lt"/>
                <a:ea typeface="+mj-ea"/>
                <a:cs typeface="Calibri" panose="020F0502020204030204" pitchFamily="34" charset="0"/>
              </a:defRPr>
            </a:lvl1pPr>
          </a:lstStyle>
          <a:p>
            <a:r>
              <a:rPr lang="fr-FR" sz="2200">
                <a:solidFill>
                  <a:schemeClr val="tx1"/>
                </a:solidFill>
                <a:latin typeface="Raleway"/>
                <a:cs typeface="Arial Bold"/>
              </a:rPr>
              <a:t>Exploiter les données pour éclairer la prise de décision en matière d’infrastructures</a:t>
            </a:r>
            <a:endParaRPr lang="en-US" sz="2200">
              <a:solidFill>
                <a:schemeClr val="tx1"/>
              </a:solidFill>
              <a:latin typeface="Raleway"/>
              <a:cs typeface="Arial Bold"/>
            </a:endParaRPr>
          </a:p>
        </p:txBody>
      </p:sp>
      <p:sp>
        <p:nvSpPr>
          <p:cNvPr id="36" name="Slide Number Placeholder 4">
            <a:extLst>
              <a:ext uri="{FF2B5EF4-FFF2-40B4-BE49-F238E27FC236}">
                <a16:creationId xmlns:a16="http://schemas.microsoft.com/office/drawing/2014/main" id="{13F53B08-CDA1-438D-2129-99C2D697D09C}"/>
              </a:ext>
            </a:extLst>
          </p:cNvPr>
          <p:cNvSpPr>
            <a:spLocks noGrp="1"/>
          </p:cNvSpPr>
          <p:nvPr>
            <p:ph type="sldNum" sz="quarter" idx="12"/>
          </p:nvPr>
        </p:nvSpPr>
        <p:spPr>
          <a:xfrm>
            <a:off x="172525" y="6392100"/>
            <a:ext cx="329762" cy="194988"/>
          </a:xfrm>
        </p:spPr>
        <p:txBody>
          <a:bodyPr/>
          <a:lstStyle/>
          <a:p>
            <a:fld id="{9CAA33A2-411E-8443-83D0-3263C24E97A5}" type="slidenum">
              <a:rPr lang="en-US" sz="1100" smtClean="0"/>
              <a:pPr/>
              <a:t>2</a:t>
            </a:fld>
            <a:endParaRPr lang="en-US" sz="1100"/>
          </a:p>
        </p:txBody>
      </p:sp>
      <p:cxnSp>
        <p:nvCxnSpPr>
          <p:cNvPr id="9" name="Straight Connector 8">
            <a:extLst>
              <a:ext uri="{FF2B5EF4-FFF2-40B4-BE49-F238E27FC236}">
                <a16:creationId xmlns:a16="http://schemas.microsoft.com/office/drawing/2014/main" id="{09EA2FAB-5DF8-6593-ABC8-6F681FB9F1EB}"/>
              </a:ext>
            </a:extLst>
          </p:cNvPr>
          <p:cNvCxnSpPr/>
          <p:nvPr/>
        </p:nvCxnSpPr>
        <p:spPr>
          <a:xfrm>
            <a:off x="10799545" y="4136815"/>
            <a:ext cx="114214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98826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B5388D-953C-25B4-9C91-87A284FFBDBE}"/>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1FA0B121-B2A5-F12A-04C3-B754521CF663}"/>
              </a:ext>
            </a:extLst>
          </p:cNvPr>
          <p:cNvSpPr>
            <a:spLocks noGrp="1"/>
          </p:cNvSpPr>
          <p:nvPr>
            <p:ph type="title"/>
          </p:nvPr>
        </p:nvSpPr>
        <p:spPr>
          <a:xfrm>
            <a:off x="357076" y="216272"/>
            <a:ext cx="4911019" cy="557780"/>
          </a:xfrm>
        </p:spPr>
        <p:txBody>
          <a:bodyPr>
            <a:noAutofit/>
          </a:bodyPr>
          <a:lstStyle/>
          <a:p>
            <a:r>
              <a:rPr lang="en-US" sz="2400" b="1">
                <a:latin typeface="Raleway"/>
                <a:ea typeface="+mn-ea"/>
                <a:cs typeface="+mn-cs"/>
              </a:rPr>
              <a:t>The Capital Plan and </a:t>
            </a:r>
            <a:br>
              <a:rPr lang="en-US" sz="2400" b="1">
                <a:latin typeface="Raleway"/>
                <a:ea typeface="+mn-ea"/>
                <a:cs typeface="+mn-cs"/>
              </a:rPr>
            </a:br>
            <a:r>
              <a:rPr lang="en-US" sz="2400" b="1">
                <a:latin typeface="Raleway"/>
                <a:ea typeface="+mn-ea"/>
                <a:cs typeface="+mn-cs"/>
              </a:rPr>
              <a:t>Provincial Infrastructure</a:t>
            </a:r>
          </a:p>
        </p:txBody>
      </p:sp>
      <p:cxnSp>
        <p:nvCxnSpPr>
          <p:cNvPr id="14" name="Straight Connector 13">
            <a:extLst>
              <a:ext uri="{FF2B5EF4-FFF2-40B4-BE49-F238E27FC236}">
                <a16:creationId xmlns:a16="http://schemas.microsoft.com/office/drawing/2014/main" id="{8B2E2A6E-A5C6-0CDF-AB39-C93BE742C11B}"/>
              </a:ext>
            </a:extLst>
          </p:cNvPr>
          <p:cNvCxnSpPr>
            <a:cxnSpLocks/>
          </p:cNvCxnSpPr>
          <p:nvPr/>
        </p:nvCxnSpPr>
        <p:spPr>
          <a:xfrm>
            <a:off x="5513371" y="1131664"/>
            <a:ext cx="0" cy="4594671"/>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18F58B3D-51A4-EF16-ACBE-3E65D65C87BE}"/>
              </a:ext>
            </a:extLst>
          </p:cNvPr>
          <p:cNvSpPr txBox="1"/>
          <p:nvPr/>
        </p:nvSpPr>
        <p:spPr>
          <a:xfrm>
            <a:off x="5584871" y="969403"/>
            <a:ext cx="3004984" cy="1169551"/>
          </a:xfrm>
          <a:prstGeom prst="rect">
            <a:avLst/>
          </a:prstGeom>
          <a:noFill/>
        </p:spPr>
        <p:txBody>
          <a:bodyPr wrap="square" lIns="91440" tIns="45720" rIns="91440" bIns="45720" anchor="t">
            <a:spAutoFit/>
          </a:bodyPr>
          <a:lstStyle/>
          <a:p>
            <a:pPr>
              <a:spcBef>
                <a:spcPts val="600"/>
              </a:spcBef>
              <a:spcAft>
                <a:spcPts val="600"/>
              </a:spcAft>
              <a:defRPr/>
            </a:pPr>
            <a:r>
              <a:rPr kumimoji="0" lang="en-CA" sz="1400" b="0" i="0" u="none" strike="noStrike" kern="1200" cap="none" spc="0" normalizeH="0" baseline="0" noProof="0">
                <a:ln>
                  <a:noFill/>
                </a:ln>
                <a:solidFill>
                  <a:prstClr val="black"/>
                </a:solidFill>
                <a:effectLst/>
                <a:uLnTx/>
                <a:uFillTx/>
                <a:latin typeface="Raleway" panose="00000500000000000000" pitchFamily="50" charset="0"/>
                <a:cs typeface="Arial"/>
              </a:rPr>
              <a:t>As announced in the </a:t>
            </a:r>
            <a:r>
              <a:rPr lang="en-CA" sz="1400">
                <a:solidFill>
                  <a:prstClr val="black"/>
                </a:solidFill>
                <a:latin typeface="Raleway" panose="00000500000000000000" pitchFamily="50" charset="0"/>
                <a:cs typeface="Arial"/>
              </a:rPr>
              <a:t>2025 </a:t>
            </a:r>
            <a:r>
              <a:rPr kumimoji="0" lang="en-CA" sz="1400" b="0" i="0" u="none" strike="noStrike" kern="1200" cap="none" spc="0" normalizeH="0" baseline="0" noProof="0">
                <a:ln>
                  <a:noFill/>
                </a:ln>
                <a:solidFill>
                  <a:prstClr val="black"/>
                </a:solidFill>
                <a:effectLst/>
                <a:uLnTx/>
                <a:uFillTx/>
                <a:latin typeface="Raleway" panose="00000500000000000000" pitchFamily="50" charset="0"/>
                <a:cs typeface="Arial"/>
              </a:rPr>
              <a:t>Budget, the Province’s 10-year capital plan (</a:t>
            </a:r>
            <a:r>
              <a:rPr lang="en-CA" sz="1400">
                <a:solidFill>
                  <a:prstClr val="black"/>
                </a:solidFill>
                <a:latin typeface="Raleway" panose="00000500000000000000" pitchFamily="50" charset="0"/>
                <a:cs typeface="Arial"/>
              </a:rPr>
              <a:t>2025-26</a:t>
            </a:r>
            <a:r>
              <a:rPr kumimoji="0" lang="en-CA" sz="1400" b="0" i="0" u="none" strike="noStrike" kern="1200" cap="none" spc="0" normalizeH="0" baseline="0" noProof="0">
                <a:ln>
                  <a:noFill/>
                </a:ln>
                <a:solidFill>
                  <a:prstClr val="black"/>
                </a:solidFill>
                <a:effectLst/>
                <a:uLnTx/>
                <a:uFillTx/>
                <a:latin typeface="Raleway" panose="00000500000000000000" pitchFamily="50" charset="0"/>
                <a:cs typeface="Arial"/>
              </a:rPr>
              <a:t> to </a:t>
            </a:r>
            <a:r>
              <a:rPr lang="en-CA" sz="1400">
                <a:solidFill>
                  <a:prstClr val="black"/>
                </a:solidFill>
                <a:latin typeface="Raleway" panose="00000500000000000000" pitchFamily="50" charset="0"/>
                <a:cs typeface="Arial"/>
              </a:rPr>
              <a:t>2034-35</a:t>
            </a:r>
            <a:r>
              <a:rPr kumimoji="0" lang="en-CA" sz="1400" b="0" i="0" u="none" strike="noStrike" kern="1200" cap="none" spc="0" normalizeH="0" baseline="0" noProof="0">
                <a:ln>
                  <a:noFill/>
                </a:ln>
                <a:solidFill>
                  <a:prstClr val="black"/>
                </a:solidFill>
                <a:effectLst/>
                <a:uLnTx/>
                <a:uFillTx/>
                <a:latin typeface="Raleway" panose="00000500000000000000" pitchFamily="50" charset="0"/>
                <a:cs typeface="Arial"/>
              </a:rPr>
              <a:t>) is over </a:t>
            </a:r>
            <a:r>
              <a:rPr kumimoji="0" lang="en-CA" sz="1400" b="1" i="0" u="none" strike="noStrike" kern="1200" cap="none" spc="0" normalizeH="0" baseline="0" noProof="0">
                <a:ln>
                  <a:noFill/>
                </a:ln>
                <a:solidFill>
                  <a:prstClr val="black"/>
                </a:solidFill>
                <a:effectLst/>
                <a:uLnTx/>
                <a:uFillTx/>
                <a:latin typeface="Raleway" panose="00000500000000000000" pitchFamily="50" charset="0"/>
                <a:cs typeface="Arial"/>
              </a:rPr>
              <a:t>$200 billion</a:t>
            </a:r>
            <a:r>
              <a:rPr kumimoji="0" lang="en-CA" sz="1400" b="1" i="0" u="none" strike="noStrike" kern="1200" cap="none" spc="0" normalizeH="0" baseline="30000" noProof="0">
                <a:ln>
                  <a:noFill/>
                </a:ln>
                <a:solidFill>
                  <a:prstClr val="black"/>
                </a:solidFill>
                <a:effectLst/>
                <a:uLnTx/>
                <a:uFillTx/>
                <a:latin typeface="Raleway" panose="00000500000000000000" pitchFamily="50" charset="0"/>
                <a:cs typeface="Arial"/>
              </a:rPr>
              <a:t>1</a:t>
            </a:r>
            <a:r>
              <a:rPr kumimoji="0" lang="en-CA" sz="1400" b="0" i="0" u="none" strike="noStrike" kern="1200" cap="none" spc="0" normalizeH="0" baseline="0" noProof="0">
                <a:ln>
                  <a:noFill/>
                </a:ln>
                <a:solidFill>
                  <a:prstClr val="black"/>
                </a:solidFill>
                <a:effectLst/>
                <a:uLnTx/>
                <a:uFillTx/>
                <a:latin typeface="Raleway" panose="00000500000000000000" pitchFamily="50" charset="0"/>
                <a:cs typeface="Arial"/>
              </a:rPr>
              <a:t>, including over </a:t>
            </a:r>
            <a:r>
              <a:rPr lang="en-CA" sz="1400">
                <a:solidFill>
                  <a:prstClr val="black"/>
                </a:solidFill>
                <a:latin typeface="Raleway" panose="00000500000000000000" pitchFamily="50" charset="0"/>
                <a:cs typeface="Arial"/>
              </a:rPr>
              <a:t>$33</a:t>
            </a:r>
            <a:r>
              <a:rPr kumimoji="0" lang="en-CA" sz="1400" b="0" i="0" u="none" strike="noStrike" kern="1200" cap="none" spc="0" normalizeH="0" baseline="0" noProof="0">
                <a:ln>
                  <a:noFill/>
                </a:ln>
                <a:solidFill>
                  <a:prstClr val="black"/>
                </a:solidFill>
                <a:effectLst/>
                <a:uLnTx/>
                <a:uFillTx/>
                <a:latin typeface="Raleway" panose="00000500000000000000" pitchFamily="50" charset="0"/>
                <a:cs typeface="Arial"/>
              </a:rPr>
              <a:t> billion in </a:t>
            </a:r>
            <a:r>
              <a:rPr lang="en-CA" sz="1400">
                <a:solidFill>
                  <a:prstClr val="black"/>
                </a:solidFill>
                <a:latin typeface="Raleway" panose="00000500000000000000" pitchFamily="50" charset="0"/>
                <a:cs typeface="Arial"/>
              </a:rPr>
              <a:t>2025-26</a:t>
            </a:r>
            <a:r>
              <a:rPr kumimoji="0" lang="en-CA" sz="1400" b="0" i="0" u="none" strike="noStrike" kern="1200" cap="none" spc="0" normalizeH="0" baseline="0" noProof="0">
                <a:ln>
                  <a:noFill/>
                </a:ln>
                <a:solidFill>
                  <a:prstClr val="black"/>
                </a:solidFill>
                <a:effectLst/>
                <a:uLnTx/>
                <a:uFillTx/>
                <a:latin typeface="Raleway" panose="00000500000000000000" pitchFamily="50" charset="0"/>
                <a:cs typeface="Arial"/>
              </a:rPr>
              <a:t>.</a:t>
            </a:r>
            <a:r>
              <a:rPr lang="en-CA" sz="1400">
                <a:solidFill>
                  <a:prstClr val="black"/>
                </a:solidFill>
                <a:latin typeface="Raleway" panose="00000500000000000000" pitchFamily="50" charset="0"/>
                <a:cs typeface="Arial"/>
              </a:rPr>
              <a:t>  </a:t>
            </a:r>
            <a:endParaRPr kumimoji="0" lang="en-CA" sz="1400" b="0" i="0" u="none" strike="noStrike" kern="1200" cap="none" spc="0" normalizeH="0" baseline="0" noProof="0">
              <a:ln>
                <a:noFill/>
              </a:ln>
              <a:solidFill>
                <a:prstClr val="black"/>
              </a:solidFill>
              <a:effectLst/>
              <a:uLnTx/>
              <a:uFillTx/>
              <a:latin typeface="Raleway" panose="00000500000000000000" pitchFamily="50" charset="0"/>
              <a:cs typeface="Arial" panose="020B0604020202020204" pitchFamily="34" charset="0"/>
            </a:endParaRPr>
          </a:p>
        </p:txBody>
      </p:sp>
      <p:sp>
        <p:nvSpPr>
          <p:cNvPr id="7" name="TextBox 6">
            <a:extLst>
              <a:ext uri="{FF2B5EF4-FFF2-40B4-BE49-F238E27FC236}">
                <a16:creationId xmlns:a16="http://schemas.microsoft.com/office/drawing/2014/main" id="{CBC0276E-0089-0722-D1CD-4D1760BC9EBC}"/>
              </a:ext>
            </a:extLst>
          </p:cNvPr>
          <p:cNvSpPr txBox="1"/>
          <p:nvPr/>
        </p:nvSpPr>
        <p:spPr>
          <a:xfrm>
            <a:off x="5584871" y="5936444"/>
            <a:ext cx="6287213" cy="600164"/>
          </a:xfrm>
          <a:prstGeom prst="rect">
            <a:avLst/>
          </a:prstGeom>
          <a:noFill/>
        </p:spPr>
        <p:txBody>
          <a:bodyPr wrap="square" lIns="91440" tIns="45720" rIns="91440" bIns="45720" anchor="t">
            <a:spAutoFit/>
          </a:bodyPr>
          <a:lstStyle/>
          <a:p>
            <a:pPr>
              <a:spcBef>
                <a:spcPts val="600"/>
              </a:spcBef>
              <a:spcAft>
                <a:spcPts val="600"/>
              </a:spcAft>
              <a:defRPr/>
            </a:pPr>
            <a:r>
              <a:rPr lang="en-CA" sz="1100" baseline="30000">
                <a:latin typeface="Raleway" panose="00000500000000000000" pitchFamily="50" charset="0"/>
                <a:cs typeface="Arial"/>
              </a:rPr>
              <a:t>1</a:t>
            </a:r>
            <a:r>
              <a:rPr lang="en-CA" sz="1100">
                <a:latin typeface="Raleway" panose="00000500000000000000" pitchFamily="50" charset="0"/>
                <a:cs typeface="Arial"/>
              </a:rPr>
              <a:t> Excludes Other Partner Funding and includes Federal/Municipal program funding contributions. | </a:t>
            </a:r>
            <a:r>
              <a:rPr lang="fr-FR" sz="1100">
                <a:latin typeface="Raleway" panose="00000500000000000000" pitchFamily="50" charset="0"/>
                <a:cs typeface="Arial"/>
              </a:rPr>
              <a:t>Exclut le financement d’autres partenaires et inclut les contributions des programmes fédéraux et municipaux.</a:t>
            </a:r>
            <a:endParaRPr lang="en-US" sz="1200" strike="sngStrike">
              <a:solidFill>
                <a:srgbClr val="FF0000"/>
              </a:solidFill>
              <a:latin typeface="Raleway" panose="00000500000000000000" pitchFamily="50" charset="0"/>
            </a:endParaRPr>
          </a:p>
        </p:txBody>
      </p:sp>
      <p:graphicFrame>
        <p:nvGraphicFramePr>
          <p:cNvPr id="5" name="Chart 4">
            <a:extLst>
              <a:ext uri="{FF2B5EF4-FFF2-40B4-BE49-F238E27FC236}">
                <a16:creationId xmlns:a16="http://schemas.microsoft.com/office/drawing/2014/main" id="{6792E866-376E-6112-47E4-AD99A5BFA080}"/>
              </a:ext>
            </a:extLst>
          </p:cNvPr>
          <p:cNvGraphicFramePr>
            <a:graphicFrameLocks/>
          </p:cNvGraphicFramePr>
          <p:nvPr>
            <p:extLst>
              <p:ext uri="{D42A27DB-BD31-4B8C-83A1-F6EECF244321}">
                <p14:modId xmlns:p14="http://schemas.microsoft.com/office/powerpoint/2010/main" val="2533846677"/>
              </p:ext>
            </p:extLst>
          </p:nvPr>
        </p:nvGraphicFramePr>
        <p:xfrm>
          <a:off x="5638967" y="2138953"/>
          <a:ext cx="5750478" cy="3813977"/>
        </p:xfrm>
        <a:graphic>
          <a:graphicData uri="http://schemas.openxmlformats.org/drawingml/2006/chart">
            <c:chart xmlns:c="http://schemas.openxmlformats.org/drawingml/2006/chart" xmlns:r="http://schemas.openxmlformats.org/officeDocument/2006/relationships" r:id="rId3"/>
          </a:graphicData>
        </a:graphic>
      </p:graphicFrame>
      <p:sp>
        <p:nvSpPr>
          <p:cNvPr id="73" name="Text Placeholder 3">
            <a:extLst>
              <a:ext uri="{FF2B5EF4-FFF2-40B4-BE49-F238E27FC236}">
                <a16:creationId xmlns:a16="http://schemas.microsoft.com/office/drawing/2014/main" id="{920611AC-B076-8EE7-42DC-A36BB404BEE5}"/>
              </a:ext>
            </a:extLst>
          </p:cNvPr>
          <p:cNvSpPr txBox="1">
            <a:spLocks/>
          </p:cNvSpPr>
          <p:nvPr/>
        </p:nvSpPr>
        <p:spPr>
          <a:xfrm>
            <a:off x="357076" y="969403"/>
            <a:ext cx="2326279" cy="898298"/>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Clr>
                <a:schemeClr val="accent2"/>
              </a:buClr>
              <a:buSzPct val="75000"/>
              <a:buFont typeface="Arial" panose="020B0604020202020204" pitchFamily="34" charset="0"/>
              <a:buNone/>
              <a:defRPr sz="24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Clr>
                <a:schemeClr val="accent2"/>
              </a:buClr>
              <a:buSzPct val="75000"/>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SzPct val="75000"/>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SzPct val="75000"/>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SzPct val="75000"/>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buClr>
                <a:srgbClr val="ED7D31"/>
              </a:buClr>
              <a:defRPr/>
            </a:pPr>
            <a:r>
              <a:rPr lang="en-US" sz="1400">
                <a:latin typeface="Raleway" panose="00000500000000000000" pitchFamily="50" charset="0"/>
              </a:rPr>
              <a:t>Ontario’s existing public infrastructure network supports public services through: </a:t>
            </a:r>
          </a:p>
        </p:txBody>
      </p:sp>
      <p:grpSp>
        <p:nvGrpSpPr>
          <p:cNvPr id="10" name="Group 9">
            <a:extLst>
              <a:ext uri="{FF2B5EF4-FFF2-40B4-BE49-F238E27FC236}">
                <a16:creationId xmlns:a16="http://schemas.microsoft.com/office/drawing/2014/main" id="{66ECAA12-6BDB-EDCF-27B8-FE2A7FDD71C3}"/>
              </a:ext>
            </a:extLst>
          </p:cNvPr>
          <p:cNvGrpSpPr/>
          <p:nvPr/>
        </p:nvGrpSpPr>
        <p:grpSpPr>
          <a:xfrm>
            <a:off x="506932" y="2053870"/>
            <a:ext cx="4457571" cy="4422208"/>
            <a:chOff x="468101" y="1715964"/>
            <a:chExt cx="4457571" cy="4422208"/>
          </a:xfrm>
        </p:grpSpPr>
        <p:sp>
          <p:nvSpPr>
            <p:cNvPr id="129" name="Oval 128">
              <a:extLst>
                <a:ext uri="{FF2B5EF4-FFF2-40B4-BE49-F238E27FC236}">
                  <a16:creationId xmlns:a16="http://schemas.microsoft.com/office/drawing/2014/main" id="{1EAD4E38-8D85-69D3-83CB-A23286097229}"/>
                </a:ext>
              </a:extLst>
            </p:cNvPr>
            <p:cNvSpPr>
              <a:spLocks noChangeAspect="1"/>
            </p:cNvSpPr>
            <p:nvPr/>
          </p:nvSpPr>
          <p:spPr>
            <a:xfrm>
              <a:off x="1385954" y="1715964"/>
              <a:ext cx="1620000" cy="1620000"/>
            </a:xfrm>
            <a:prstGeom prst="ellipse">
              <a:avLst/>
            </a:prstGeom>
            <a:noFill/>
            <a:ln w="50800">
              <a:solidFill>
                <a:schemeClr val="accent5">
                  <a:lumMod val="75000"/>
                  <a:alpha val="67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30" name="Rectangle 103">
              <a:extLst>
                <a:ext uri="{FF2B5EF4-FFF2-40B4-BE49-F238E27FC236}">
                  <a16:creationId xmlns:a16="http://schemas.microsoft.com/office/drawing/2014/main" id="{3506CF80-C071-BEBF-B8F6-28083A9E4970}"/>
                </a:ext>
              </a:extLst>
            </p:cNvPr>
            <p:cNvSpPr>
              <a:spLocks noChangeArrowheads="1"/>
            </p:cNvSpPr>
            <p:nvPr/>
          </p:nvSpPr>
          <p:spPr bwMode="auto">
            <a:xfrm>
              <a:off x="1609404" y="2521492"/>
              <a:ext cx="1172703"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lang="en-US" altLang="en-US" sz="1000" kern="0">
                  <a:solidFill>
                    <a:srgbClr val="000000"/>
                  </a:solidFill>
                  <a:latin typeface="Arial"/>
                  <a:cs typeface="Arial"/>
                </a:rPr>
                <a:t>16,000+</a:t>
              </a:r>
              <a:r>
                <a:rPr kumimoji="0" lang="en-US" altLang="en-US" sz="1000" i="0" u="none" strike="noStrike" kern="0" cap="none" spc="0" normalizeH="0" baseline="0" noProof="0">
                  <a:ln>
                    <a:noFill/>
                  </a:ln>
                  <a:solidFill>
                    <a:srgbClr val="000000"/>
                  </a:solidFill>
                  <a:effectLst/>
                  <a:uLnTx/>
                  <a:uFillTx/>
                  <a:latin typeface="Arial"/>
                  <a:cs typeface="Arial"/>
                </a:rPr>
                <a:t> </a:t>
              </a:r>
            </a:p>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1000" i="0" u="none" strike="noStrike" kern="0" cap="none" spc="0" normalizeH="0" baseline="0" noProof="0">
                  <a:ln>
                    <a:noFill/>
                  </a:ln>
                  <a:solidFill>
                    <a:srgbClr val="000000"/>
                  </a:solidFill>
                  <a:effectLst/>
                  <a:uLnTx/>
                  <a:uFillTx/>
                  <a:latin typeface="Arial"/>
                  <a:cs typeface="Arial"/>
                </a:rPr>
                <a:t>KM </a:t>
              </a:r>
              <a:endParaRPr lang="en-US" altLang="en-US" sz="1000" i="0" u="none" strike="noStrike" kern="0" cap="none" spc="0" normalizeH="0" baseline="0" noProof="0">
                <a:ln>
                  <a:noFill/>
                </a:ln>
                <a:solidFill>
                  <a:srgbClr val="000000"/>
                </a:solidFill>
                <a:effectLst/>
                <a:uLnTx/>
                <a:uFillTx/>
                <a:latin typeface="Arial"/>
                <a:cs typeface="Arial"/>
              </a:endParaRPr>
            </a:p>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1000" i="0" u="none" strike="noStrike" kern="0" cap="none" spc="0" normalizeH="0" baseline="0" noProof="0">
                  <a:ln>
                    <a:noFill/>
                  </a:ln>
                  <a:solidFill>
                    <a:srgbClr val="000000"/>
                  </a:solidFill>
                  <a:effectLst/>
                  <a:uLnTx/>
                  <a:uFillTx/>
                  <a:latin typeface="Arial"/>
                  <a:cs typeface="Arial"/>
                </a:rPr>
                <a:t>of Highways | d’Autoroutes</a:t>
              </a:r>
              <a:endParaRPr kumimoji="0" lang="en-US" altLang="en-US" sz="1000" i="0" u="none" strike="noStrike" kern="0" cap="none" spc="0" normalizeH="0" baseline="0" noProof="0">
                <a:ln>
                  <a:noFill/>
                </a:ln>
                <a:solidFill>
                  <a:prstClr val="black"/>
                </a:solidFill>
                <a:effectLst/>
                <a:uLnTx/>
                <a:uFillTx/>
                <a:latin typeface="Arial"/>
                <a:cs typeface="Arial"/>
              </a:endParaRPr>
            </a:p>
          </p:txBody>
        </p:sp>
        <p:pic>
          <p:nvPicPr>
            <p:cNvPr id="131" name="Graphic 130" descr="Fork In Road with solid fill">
              <a:extLst>
                <a:ext uri="{FF2B5EF4-FFF2-40B4-BE49-F238E27FC236}">
                  <a16:creationId xmlns:a16="http://schemas.microsoft.com/office/drawing/2014/main" id="{6D415911-119A-AB5A-B6BA-48B82AE0DBF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839451" y="1825578"/>
              <a:ext cx="659658" cy="659658"/>
            </a:xfrm>
            <a:prstGeom prst="rect">
              <a:avLst/>
            </a:prstGeom>
          </p:spPr>
        </p:pic>
        <p:sp>
          <p:nvSpPr>
            <p:cNvPr id="132" name="Oval 131">
              <a:extLst>
                <a:ext uri="{FF2B5EF4-FFF2-40B4-BE49-F238E27FC236}">
                  <a16:creationId xmlns:a16="http://schemas.microsoft.com/office/drawing/2014/main" id="{B8A68246-693A-F54D-72C0-2029B35EBD30}"/>
                </a:ext>
              </a:extLst>
            </p:cNvPr>
            <p:cNvSpPr>
              <a:spLocks noChangeAspect="1"/>
            </p:cNvSpPr>
            <p:nvPr/>
          </p:nvSpPr>
          <p:spPr>
            <a:xfrm>
              <a:off x="468101" y="2173227"/>
              <a:ext cx="918000" cy="918000"/>
            </a:xfrm>
            <a:prstGeom prst="ellipse">
              <a:avLst/>
            </a:prstGeom>
            <a:noFill/>
            <a:ln w="50800">
              <a:solidFill>
                <a:schemeClr val="accent5">
                  <a:lumMod val="75000"/>
                  <a:alpha val="67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33" name="Rectangle 103">
              <a:extLst>
                <a:ext uri="{FF2B5EF4-FFF2-40B4-BE49-F238E27FC236}">
                  <a16:creationId xmlns:a16="http://schemas.microsoft.com/office/drawing/2014/main" id="{5AF650BD-0922-38D6-35E2-5333F0FEA368}"/>
                </a:ext>
              </a:extLst>
            </p:cNvPr>
            <p:cNvSpPr>
              <a:spLocks noChangeArrowheads="1"/>
            </p:cNvSpPr>
            <p:nvPr/>
          </p:nvSpPr>
          <p:spPr bwMode="auto">
            <a:xfrm>
              <a:off x="525554" y="2567020"/>
              <a:ext cx="823124" cy="482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900" i="0" u="none" strike="noStrike" kern="0" cap="none" spc="0" normalizeH="0" baseline="0" noProof="0" err="1">
                  <a:ln>
                    <a:noFill/>
                  </a:ln>
                  <a:effectLst/>
                  <a:uLnTx/>
                  <a:uFillTx/>
                </a:rPr>
                <a:t>Metrolinx</a:t>
              </a:r>
              <a:r>
                <a:rPr kumimoji="0" lang="en-US" altLang="en-US" sz="900" i="0" u="none" strike="noStrike" kern="0" cap="none" spc="0" normalizeH="0" baseline="0" noProof="0">
                  <a:ln>
                    <a:noFill/>
                  </a:ln>
                  <a:effectLst/>
                  <a:uLnTx/>
                  <a:uFillTx/>
                </a:rPr>
                <a:t> </a:t>
              </a:r>
            </a:p>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900" i="0" u="none" strike="noStrike" kern="0" cap="none" spc="0" normalizeH="0" baseline="0" noProof="0">
                  <a:ln>
                    <a:noFill/>
                  </a:ln>
                  <a:effectLst/>
                  <a:uLnTx/>
                  <a:uFillTx/>
                </a:rPr>
                <a:t>(</a:t>
              </a:r>
              <a:r>
                <a:rPr kumimoji="0" lang="en-US" altLang="en-US" sz="800" i="0" u="none" strike="noStrike" kern="0" cap="none" spc="0" normalizeH="0" baseline="0" noProof="0">
                  <a:ln>
                    <a:noFill/>
                  </a:ln>
                  <a:effectLst/>
                  <a:uLnTx/>
                  <a:uFillTx/>
                </a:rPr>
                <a:t>Public Transit |</a:t>
              </a:r>
            </a:p>
            <a:p>
              <a:pPr marL="0" marR="0" lvl="0" indent="0" algn="ctr" defTabSz="914400" eaLnBrk="0" fontAlgn="base" latinLnBrk="0" hangingPunct="0">
                <a:lnSpc>
                  <a:spcPct val="100000"/>
                </a:lnSpc>
                <a:spcBef>
                  <a:spcPct val="0"/>
                </a:spcBef>
                <a:spcAft>
                  <a:spcPct val="0"/>
                </a:spcAft>
                <a:buClrTx/>
                <a:buSzTx/>
                <a:buFontTx/>
                <a:buNone/>
                <a:tabLst/>
                <a:defRPr/>
              </a:pPr>
              <a:r>
                <a:rPr lang="en-US" altLang="en-US" sz="800" kern="0"/>
                <a:t>Transport public)</a:t>
              </a:r>
              <a:br>
                <a:rPr kumimoji="0" lang="en-US" altLang="en-US" sz="800" i="0" u="none" strike="noStrike" kern="0" cap="none" spc="0" normalizeH="0" baseline="0" noProof="0">
                  <a:ln>
                    <a:noFill/>
                  </a:ln>
                  <a:effectLst/>
                  <a:uLnTx/>
                  <a:uFillTx/>
                </a:rPr>
              </a:br>
              <a:endParaRPr kumimoji="0" lang="en-US" altLang="en-US" sz="800" i="0" u="none" strike="noStrike" kern="0" cap="none" spc="0" normalizeH="0" baseline="30000" noProof="0">
                <a:ln>
                  <a:noFill/>
                </a:ln>
                <a:effectLst/>
                <a:uLnTx/>
                <a:uFillTx/>
              </a:endParaRPr>
            </a:p>
          </p:txBody>
        </p:sp>
        <p:pic>
          <p:nvPicPr>
            <p:cNvPr id="134" name="Graphic 133" descr="Train with solid fill">
              <a:extLst>
                <a:ext uri="{FF2B5EF4-FFF2-40B4-BE49-F238E27FC236}">
                  <a16:creationId xmlns:a16="http://schemas.microsoft.com/office/drawing/2014/main" id="{73047B24-0F07-9078-AAAA-7FF9B2554BD5}"/>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63724" y="2213709"/>
              <a:ext cx="335711" cy="335711"/>
            </a:xfrm>
            <a:prstGeom prst="rect">
              <a:avLst/>
            </a:prstGeom>
          </p:spPr>
        </p:pic>
        <p:sp>
          <p:nvSpPr>
            <p:cNvPr id="135" name="Rectangle 103">
              <a:extLst>
                <a:ext uri="{FF2B5EF4-FFF2-40B4-BE49-F238E27FC236}">
                  <a16:creationId xmlns:a16="http://schemas.microsoft.com/office/drawing/2014/main" id="{418AA25B-FE74-BFAD-E689-A41004DF362E}"/>
                </a:ext>
              </a:extLst>
            </p:cNvPr>
            <p:cNvSpPr>
              <a:spLocks noChangeArrowheads="1"/>
            </p:cNvSpPr>
            <p:nvPr/>
          </p:nvSpPr>
          <p:spPr bwMode="auto">
            <a:xfrm>
              <a:off x="981446" y="3513949"/>
              <a:ext cx="82573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1000" i="0" u="none" strike="noStrike" kern="0" cap="none" spc="0" normalizeH="0" baseline="0" noProof="0">
                  <a:ln>
                    <a:noFill/>
                  </a:ln>
                  <a:solidFill>
                    <a:srgbClr val="000000"/>
                  </a:solidFill>
                  <a:effectLst/>
                  <a:uLnTx/>
                  <a:uFillTx/>
                </a:rPr>
                <a:t>3,000+ </a:t>
              </a:r>
            </a:p>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1000" i="0" u="none" strike="noStrike" kern="0" cap="none" spc="0" normalizeH="0" baseline="0" noProof="0">
                  <a:ln>
                    <a:noFill/>
                  </a:ln>
                  <a:solidFill>
                    <a:srgbClr val="000000"/>
                  </a:solidFill>
                  <a:effectLst/>
                  <a:uLnTx/>
                  <a:uFillTx/>
                </a:rPr>
                <a:t>Bridges | </a:t>
              </a:r>
              <a:br>
                <a:rPr kumimoji="0" lang="en-US" altLang="en-US" sz="1000" i="0" u="none" strike="noStrike" kern="0" cap="none" spc="0" normalizeH="0" baseline="0" noProof="0">
                  <a:ln>
                    <a:noFill/>
                  </a:ln>
                  <a:solidFill>
                    <a:srgbClr val="000000"/>
                  </a:solidFill>
                  <a:effectLst/>
                  <a:uLnTx/>
                  <a:uFillTx/>
                </a:rPr>
              </a:br>
              <a:r>
                <a:rPr kumimoji="0" lang="fr-CA" altLang="en-US" sz="1000" i="0" u="none" strike="noStrike" kern="0" cap="none" spc="0" normalizeH="0" baseline="0">
                  <a:ln>
                    <a:noFill/>
                  </a:ln>
                  <a:solidFill>
                    <a:srgbClr val="000000"/>
                  </a:solidFill>
                  <a:effectLst/>
                  <a:uLnTx/>
                  <a:uFillTx/>
                </a:rPr>
                <a:t>Ponts</a:t>
              </a:r>
              <a:endParaRPr kumimoji="0" lang="fr-CA" altLang="en-US" sz="1000" i="0" u="none" strike="noStrike" kern="0" cap="none" spc="0" normalizeH="0" baseline="0">
                <a:ln>
                  <a:noFill/>
                </a:ln>
                <a:solidFill>
                  <a:prstClr val="black"/>
                </a:solidFill>
                <a:effectLst/>
                <a:uLnTx/>
                <a:uFillTx/>
              </a:endParaRPr>
            </a:p>
          </p:txBody>
        </p:sp>
        <p:sp>
          <p:nvSpPr>
            <p:cNvPr id="136" name="Oval 135">
              <a:extLst>
                <a:ext uri="{FF2B5EF4-FFF2-40B4-BE49-F238E27FC236}">
                  <a16:creationId xmlns:a16="http://schemas.microsoft.com/office/drawing/2014/main" id="{59011CD0-5CB5-7A75-E726-38DD0579E6CE}"/>
                </a:ext>
              </a:extLst>
            </p:cNvPr>
            <p:cNvSpPr>
              <a:spLocks noChangeAspect="1"/>
            </p:cNvSpPr>
            <p:nvPr/>
          </p:nvSpPr>
          <p:spPr>
            <a:xfrm>
              <a:off x="3214205" y="1735020"/>
              <a:ext cx="1404000" cy="1404000"/>
            </a:xfrm>
            <a:prstGeom prst="ellipse">
              <a:avLst/>
            </a:prstGeom>
            <a:noFill/>
            <a:ln w="50800">
              <a:solidFill>
                <a:schemeClr val="accent2">
                  <a:lumMod val="50000"/>
                  <a:alpha val="67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37" name="Rectangle 103">
              <a:extLst>
                <a:ext uri="{FF2B5EF4-FFF2-40B4-BE49-F238E27FC236}">
                  <a16:creationId xmlns:a16="http://schemas.microsoft.com/office/drawing/2014/main" id="{25338DF4-7A5D-5731-FB43-564FF8EDA117}"/>
                </a:ext>
              </a:extLst>
            </p:cNvPr>
            <p:cNvSpPr>
              <a:spLocks noChangeArrowheads="1"/>
            </p:cNvSpPr>
            <p:nvPr/>
          </p:nvSpPr>
          <p:spPr bwMode="auto">
            <a:xfrm>
              <a:off x="3610766" y="2443760"/>
              <a:ext cx="62998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1000" i="0" u="none" strike="noStrike" kern="0" cap="none" spc="0" normalizeH="0" baseline="0" noProof="0">
                  <a:ln>
                    <a:noFill/>
                  </a:ln>
                  <a:solidFill>
                    <a:srgbClr val="000000"/>
                  </a:solidFill>
                  <a:effectLst/>
                  <a:uLnTx/>
                  <a:uFillTx/>
                </a:rPr>
                <a:t>140+ </a:t>
              </a:r>
            </a:p>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1000" i="0" u="none" strike="noStrike" kern="0" cap="none" spc="0" normalizeH="0" baseline="0" noProof="0">
                  <a:ln>
                    <a:noFill/>
                  </a:ln>
                  <a:solidFill>
                    <a:srgbClr val="000000"/>
                  </a:solidFill>
                  <a:effectLst/>
                  <a:uLnTx/>
                  <a:uFillTx/>
                </a:rPr>
                <a:t>Hospitals | </a:t>
              </a:r>
              <a:br>
                <a:rPr kumimoji="0" lang="en-US" altLang="en-US" sz="1000" i="0" u="none" strike="noStrike" kern="0" cap="none" spc="0" normalizeH="0" baseline="0" noProof="0">
                  <a:ln>
                    <a:noFill/>
                  </a:ln>
                  <a:solidFill>
                    <a:srgbClr val="000000"/>
                  </a:solidFill>
                  <a:effectLst/>
                  <a:uLnTx/>
                  <a:uFillTx/>
                </a:rPr>
              </a:br>
              <a:r>
                <a:rPr kumimoji="0" lang="fr-CA" altLang="en-US" sz="1000" i="0" u="none" strike="noStrike" kern="0" cap="none" spc="0" normalizeH="0" baseline="0">
                  <a:ln>
                    <a:noFill/>
                  </a:ln>
                  <a:solidFill>
                    <a:srgbClr val="000000"/>
                  </a:solidFill>
                  <a:effectLst/>
                  <a:uLnTx/>
                  <a:uFillTx/>
                </a:rPr>
                <a:t>Hôpitaux</a:t>
              </a:r>
            </a:p>
          </p:txBody>
        </p:sp>
        <p:pic>
          <p:nvPicPr>
            <p:cNvPr id="138" name="Graphic 137" descr="Hospital with solid fill">
              <a:extLst>
                <a:ext uri="{FF2B5EF4-FFF2-40B4-BE49-F238E27FC236}">
                  <a16:creationId xmlns:a16="http://schemas.microsoft.com/office/drawing/2014/main" id="{DC23BEC5-602C-A7EF-9457-E9EE697A34CF}"/>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3592456" y="1877610"/>
              <a:ext cx="632652" cy="632652"/>
            </a:xfrm>
            <a:prstGeom prst="rect">
              <a:avLst/>
            </a:prstGeom>
          </p:spPr>
        </p:pic>
        <p:sp>
          <p:nvSpPr>
            <p:cNvPr id="139" name="Oval 138">
              <a:extLst>
                <a:ext uri="{FF2B5EF4-FFF2-40B4-BE49-F238E27FC236}">
                  <a16:creationId xmlns:a16="http://schemas.microsoft.com/office/drawing/2014/main" id="{2231BD62-D026-812B-0D96-6BE89EADEF0C}"/>
                </a:ext>
              </a:extLst>
            </p:cNvPr>
            <p:cNvSpPr>
              <a:spLocks noChangeAspect="1"/>
            </p:cNvSpPr>
            <p:nvPr/>
          </p:nvSpPr>
          <p:spPr>
            <a:xfrm>
              <a:off x="4106456" y="2983157"/>
              <a:ext cx="720000" cy="720000"/>
            </a:xfrm>
            <a:prstGeom prst="ellipse">
              <a:avLst/>
            </a:prstGeom>
            <a:noFill/>
            <a:ln w="50800">
              <a:solidFill>
                <a:schemeClr val="accent2">
                  <a:lumMod val="50000"/>
                  <a:alpha val="67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140" name="Graphic 139" descr="Care with solid fill">
              <a:extLst>
                <a:ext uri="{FF2B5EF4-FFF2-40B4-BE49-F238E27FC236}">
                  <a16:creationId xmlns:a16="http://schemas.microsoft.com/office/drawing/2014/main" id="{432386AB-4ABC-1D09-317A-39A27D49719A}"/>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4292415" y="2994265"/>
              <a:ext cx="348081" cy="348081"/>
            </a:xfrm>
            <a:prstGeom prst="rect">
              <a:avLst/>
            </a:prstGeom>
          </p:spPr>
        </p:pic>
        <p:sp>
          <p:nvSpPr>
            <p:cNvPr id="141" name="Rectangle 103">
              <a:extLst>
                <a:ext uri="{FF2B5EF4-FFF2-40B4-BE49-F238E27FC236}">
                  <a16:creationId xmlns:a16="http://schemas.microsoft.com/office/drawing/2014/main" id="{A5949523-2095-C8BF-E9E2-5BE2F553CFDE}"/>
                </a:ext>
              </a:extLst>
            </p:cNvPr>
            <p:cNvSpPr>
              <a:spLocks noChangeArrowheads="1"/>
            </p:cNvSpPr>
            <p:nvPr/>
          </p:nvSpPr>
          <p:spPr bwMode="auto">
            <a:xfrm>
              <a:off x="4007237" y="3292679"/>
              <a:ext cx="91843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900" i="0" u="none" strike="noStrike" kern="0" cap="none" spc="0" normalizeH="0" baseline="0" noProof="0">
                  <a:ln>
                    <a:noFill/>
                  </a:ln>
                  <a:solidFill>
                    <a:srgbClr val="000000"/>
                  </a:solidFill>
                  <a:effectLst/>
                  <a:uLnTx/>
                  <a:uFillTx/>
                </a:rPr>
                <a:t>LTC beds |</a:t>
              </a:r>
            </a:p>
            <a:p>
              <a:pPr marL="0" marR="0" lvl="0" indent="0" algn="ctr" defTabSz="914400" eaLnBrk="0" fontAlgn="base" latinLnBrk="0" hangingPunct="0">
                <a:lnSpc>
                  <a:spcPct val="100000"/>
                </a:lnSpc>
                <a:spcBef>
                  <a:spcPct val="0"/>
                </a:spcBef>
                <a:spcAft>
                  <a:spcPct val="0"/>
                </a:spcAft>
                <a:buClrTx/>
                <a:buSzTx/>
                <a:buFontTx/>
                <a:buNone/>
                <a:tabLst/>
                <a:defRPr/>
              </a:pPr>
              <a:r>
                <a:rPr lang="fr-CA" altLang="en-US" sz="900" kern="0">
                  <a:solidFill>
                    <a:srgbClr val="000000"/>
                  </a:solidFill>
                </a:rPr>
                <a:t>Lits</a:t>
              </a:r>
              <a:r>
                <a:rPr lang="en-US" altLang="en-US" sz="900" kern="0">
                  <a:solidFill>
                    <a:srgbClr val="000000"/>
                  </a:solidFill>
                </a:rPr>
                <a:t> de SLD</a:t>
              </a:r>
              <a:endParaRPr kumimoji="0" lang="en-US" altLang="en-US" sz="900" i="0" u="none" strike="noStrike" kern="0" cap="none" spc="0" normalizeH="0" baseline="0" noProof="0">
                <a:ln>
                  <a:noFill/>
                </a:ln>
                <a:solidFill>
                  <a:prstClr val="black"/>
                </a:solidFill>
                <a:effectLst/>
                <a:uLnTx/>
                <a:uFillTx/>
              </a:endParaRPr>
            </a:p>
          </p:txBody>
        </p:sp>
        <p:sp>
          <p:nvSpPr>
            <p:cNvPr id="142" name="Oval 141">
              <a:extLst>
                <a:ext uri="{FF2B5EF4-FFF2-40B4-BE49-F238E27FC236}">
                  <a16:creationId xmlns:a16="http://schemas.microsoft.com/office/drawing/2014/main" id="{2DC6C630-EE2A-363F-7C85-26C4919654BB}"/>
                </a:ext>
              </a:extLst>
            </p:cNvPr>
            <p:cNvSpPr>
              <a:spLocks noChangeAspect="1"/>
            </p:cNvSpPr>
            <p:nvPr/>
          </p:nvSpPr>
          <p:spPr>
            <a:xfrm>
              <a:off x="841226" y="3027509"/>
              <a:ext cx="1044000" cy="1044000"/>
            </a:xfrm>
            <a:prstGeom prst="ellipse">
              <a:avLst/>
            </a:prstGeom>
            <a:noFill/>
            <a:ln w="50800">
              <a:solidFill>
                <a:schemeClr val="accent5">
                  <a:lumMod val="75000"/>
                  <a:alpha val="67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143" name="Graphic 142" descr="Bridge scene with solid fill">
              <a:extLst>
                <a:ext uri="{FF2B5EF4-FFF2-40B4-BE49-F238E27FC236}">
                  <a16:creationId xmlns:a16="http://schemas.microsoft.com/office/drawing/2014/main" id="{9D1DB654-7CDE-F105-23A1-38C0DCEBC091}"/>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136329" y="3031738"/>
              <a:ext cx="508307" cy="508307"/>
            </a:xfrm>
            <a:prstGeom prst="rect">
              <a:avLst/>
            </a:prstGeom>
          </p:spPr>
        </p:pic>
        <p:sp>
          <p:nvSpPr>
            <p:cNvPr id="144" name="Oval 143">
              <a:extLst>
                <a:ext uri="{FF2B5EF4-FFF2-40B4-BE49-F238E27FC236}">
                  <a16:creationId xmlns:a16="http://schemas.microsoft.com/office/drawing/2014/main" id="{A14F4513-3D03-4677-0B9D-9A5B3442AC7A}"/>
                </a:ext>
              </a:extLst>
            </p:cNvPr>
            <p:cNvSpPr>
              <a:spLocks noChangeAspect="1"/>
            </p:cNvSpPr>
            <p:nvPr/>
          </p:nvSpPr>
          <p:spPr>
            <a:xfrm>
              <a:off x="2358544" y="3224758"/>
              <a:ext cx="1620000" cy="1620000"/>
            </a:xfrm>
            <a:prstGeom prst="ellipse">
              <a:avLst/>
            </a:prstGeom>
            <a:noFill/>
            <a:ln w="50800">
              <a:solidFill>
                <a:srgbClr val="002060">
                  <a:alpha val="67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45" name="Rectangle 103">
              <a:extLst>
                <a:ext uri="{FF2B5EF4-FFF2-40B4-BE49-F238E27FC236}">
                  <a16:creationId xmlns:a16="http://schemas.microsoft.com/office/drawing/2014/main" id="{10AFEEE6-E9BF-87AD-EC5C-2BB3A5A436A9}"/>
                </a:ext>
              </a:extLst>
            </p:cNvPr>
            <p:cNvSpPr>
              <a:spLocks noChangeArrowheads="1"/>
            </p:cNvSpPr>
            <p:nvPr/>
          </p:nvSpPr>
          <p:spPr bwMode="auto">
            <a:xfrm>
              <a:off x="2705093" y="4216082"/>
              <a:ext cx="89075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1000" i="0" strike="noStrike" kern="0" cap="none" spc="0" normalizeH="0" baseline="0" noProof="0">
                  <a:ln>
                    <a:noFill/>
                  </a:ln>
                  <a:solidFill>
                    <a:prstClr val="black"/>
                  </a:solidFill>
                  <a:effectLst/>
                  <a:uLnTx/>
                  <a:uFillTx/>
                </a:rPr>
                <a:t>4,800+ </a:t>
              </a:r>
            </a:p>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1000" i="0" strike="noStrike" kern="0" cap="none" spc="0" normalizeH="0" baseline="0" noProof="0">
                  <a:ln>
                    <a:noFill/>
                  </a:ln>
                  <a:solidFill>
                    <a:prstClr val="black"/>
                  </a:solidFill>
                  <a:effectLst/>
                  <a:uLnTx/>
                  <a:uFillTx/>
                </a:rPr>
                <a:t>Schools</a:t>
              </a:r>
              <a:r>
                <a:rPr lang="en-US" altLang="en-US" sz="1000" kern="0">
                  <a:solidFill>
                    <a:prstClr val="black"/>
                  </a:solidFill>
                </a:rPr>
                <a:t> |</a:t>
              </a:r>
              <a:r>
                <a:rPr kumimoji="0" lang="en-US" altLang="en-US" sz="1000" i="0" strike="noStrike" kern="0" cap="none" spc="0" normalizeH="0" baseline="0" noProof="0">
                  <a:ln>
                    <a:noFill/>
                  </a:ln>
                  <a:solidFill>
                    <a:prstClr val="black"/>
                  </a:solidFill>
                  <a:effectLst/>
                  <a:uLnTx/>
                  <a:uFillTx/>
                </a:rPr>
                <a:t> </a:t>
              </a:r>
              <a:r>
                <a:rPr lang="en-US" altLang="en-US" sz="1000" kern="0">
                  <a:solidFill>
                    <a:prstClr val="black"/>
                  </a:solidFill>
                </a:rPr>
                <a:t>É</a:t>
              </a:r>
              <a:r>
                <a:rPr kumimoji="0" lang="en-US" altLang="en-US" sz="1000" i="0" strike="noStrike" kern="0" cap="none" spc="0" normalizeH="0" baseline="0" noProof="0" err="1">
                  <a:ln>
                    <a:noFill/>
                  </a:ln>
                  <a:solidFill>
                    <a:prstClr val="black"/>
                  </a:solidFill>
                  <a:effectLst/>
                  <a:uLnTx/>
                  <a:uFillTx/>
                </a:rPr>
                <a:t>coles</a:t>
              </a:r>
              <a:endParaRPr kumimoji="0" lang="en-US" altLang="en-US" sz="1000" i="0" strike="noStrike" kern="0" cap="none" spc="0" normalizeH="0" baseline="0" noProof="0">
                <a:ln>
                  <a:noFill/>
                </a:ln>
                <a:solidFill>
                  <a:prstClr val="black"/>
                </a:solidFill>
                <a:effectLst/>
                <a:uLnTx/>
                <a:uFillTx/>
              </a:endParaRPr>
            </a:p>
          </p:txBody>
        </p:sp>
        <p:sp>
          <p:nvSpPr>
            <p:cNvPr id="146" name="Rectangle 103">
              <a:extLst>
                <a:ext uri="{FF2B5EF4-FFF2-40B4-BE49-F238E27FC236}">
                  <a16:creationId xmlns:a16="http://schemas.microsoft.com/office/drawing/2014/main" id="{6084FDC2-B8DF-7242-DDFB-0FED72B7AC46}"/>
                </a:ext>
              </a:extLst>
            </p:cNvPr>
            <p:cNvSpPr>
              <a:spLocks noChangeArrowheads="1"/>
            </p:cNvSpPr>
            <p:nvPr/>
          </p:nvSpPr>
          <p:spPr bwMode="auto">
            <a:xfrm>
              <a:off x="1299752" y="4766273"/>
              <a:ext cx="126912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1000" i="0" u="none" strike="noStrike" kern="0" cap="none" spc="0" normalizeH="0" baseline="0" noProof="0">
                  <a:ln>
                    <a:noFill/>
                  </a:ln>
                  <a:solidFill>
                    <a:prstClr val="black"/>
                  </a:solidFill>
                  <a:effectLst/>
                  <a:uLnTx/>
                  <a:uFillTx/>
                </a:rPr>
                <a:t>45 </a:t>
              </a:r>
              <a:r>
                <a:rPr kumimoji="0" lang="en-US" altLang="en-US" sz="900" i="0" u="none" strike="noStrike" kern="0" cap="none" spc="0" normalizeH="0" baseline="0" noProof="0">
                  <a:ln>
                    <a:noFill/>
                  </a:ln>
                  <a:solidFill>
                    <a:prstClr val="black"/>
                  </a:solidFill>
                  <a:effectLst/>
                  <a:uLnTx/>
                  <a:uFillTx/>
                </a:rPr>
                <a:t>Colleges &amp; Universities |</a:t>
              </a:r>
            </a:p>
            <a:p>
              <a:pPr marL="0" marR="0" lvl="0" indent="0" algn="ctr" defTabSz="914400" eaLnBrk="0" fontAlgn="base" latinLnBrk="0" hangingPunct="0">
                <a:lnSpc>
                  <a:spcPct val="100000"/>
                </a:lnSpc>
                <a:spcBef>
                  <a:spcPct val="0"/>
                </a:spcBef>
                <a:spcAft>
                  <a:spcPct val="0"/>
                </a:spcAft>
                <a:buClrTx/>
                <a:buSzTx/>
                <a:buFontTx/>
                <a:buNone/>
                <a:tabLst/>
                <a:defRPr/>
              </a:pPr>
              <a:r>
                <a:rPr lang="en-US" altLang="en-US" sz="900" kern="0">
                  <a:solidFill>
                    <a:prstClr val="black"/>
                  </a:solidFill>
                </a:rPr>
                <a:t>Collèges et </a:t>
              </a:r>
              <a:br>
                <a:rPr lang="en-US" altLang="en-US" sz="900" kern="0">
                  <a:solidFill>
                    <a:prstClr val="black"/>
                  </a:solidFill>
                </a:rPr>
              </a:br>
              <a:r>
                <a:rPr lang="fr-CA" altLang="en-US" sz="900" kern="0">
                  <a:solidFill>
                    <a:prstClr val="black"/>
                  </a:solidFill>
                </a:rPr>
                <a:t>Université</a:t>
              </a:r>
              <a:r>
                <a:rPr lang="en-US" altLang="en-US" sz="900" kern="0">
                  <a:solidFill>
                    <a:prstClr val="black"/>
                  </a:solidFill>
                </a:rPr>
                <a:t>s</a:t>
              </a:r>
              <a:br>
                <a:rPr kumimoji="0" lang="en-US" altLang="en-US" sz="900" i="0" u="none" strike="noStrike" kern="0" cap="none" spc="0" normalizeH="0" baseline="0" noProof="0">
                  <a:ln>
                    <a:noFill/>
                  </a:ln>
                  <a:solidFill>
                    <a:prstClr val="black"/>
                  </a:solidFill>
                  <a:effectLst/>
                  <a:uLnTx/>
                  <a:uFillTx/>
                </a:rPr>
              </a:br>
              <a:endParaRPr kumimoji="0" lang="en-US" altLang="en-US" sz="900" i="0" u="none" strike="noStrike" kern="0" cap="none" spc="0" normalizeH="0" baseline="0" noProof="0">
                <a:ln>
                  <a:noFill/>
                </a:ln>
                <a:solidFill>
                  <a:prstClr val="black"/>
                </a:solidFill>
                <a:effectLst/>
                <a:uLnTx/>
                <a:uFillTx/>
              </a:endParaRPr>
            </a:p>
          </p:txBody>
        </p:sp>
        <p:sp>
          <p:nvSpPr>
            <p:cNvPr id="147" name="Rectangle 103">
              <a:extLst>
                <a:ext uri="{FF2B5EF4-FFF2-40B4-BE49-F238E27FC236}">
                  <a16:creationId xmlns:a16="http://schemas.microsoft.com/office/drawing/2014/main" id="{9296A1D1-1B8E-8418-D79B-6D2C6FC41BF7}"/>
                </a:ext>
              </a:extLst>
            </p:cNvPr>
            <p:cNvSpPr>
              <a:spLocks noChangeArrowheads="1"/>
            </p:cNvSpPr>
            <p:nvPr/>
          </p:nvSpPr>
          <p:spPr bwMode="auto">
            <a:xfrm>
              <a:off x="2428700" y="5522619"/>
              <a:ext cx="1077240"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1000" i="0" u="none" strike="noStrike" kern="0" cap="none" spc="0" normalizeH="0" baseline="0" noProof="0">
                  <a:ln>
                    <a:noFill/>
                  </a:ln>
                  <a:solidFill>
                    <a:prstClr val="black"/>
                  </a:solidFill>
                  <a:effectLst/>
                  <a:uLnTx/>
                  <a:uFillTx/>
                </a:rPr>
                <a:t>160+ OPP Detachments |</a:t>
              </a:r>
              <a:br>
                <a:rPr kumimoji="0" lang="en-US" altLang="en-US" sz="1000" i="0" u="none" strike="noStrike" kern="0" cap="none" spc="0" normalizeH="0" baseline="0" noProof="0">
                  <a:ln>
                    <a:noFill/>
                  </a:ln>
                  <a:solidFill>
                    <a:prstClr val="black"/>
                  </a:solidFill>
                  <a:effectLst/>
                  <a:uLnTx/>
                  <a:uFillTx/>
                </a:rPr>
              </a:br>
              <a:r>
                <a:rPr kumimoji="0" lang="fr-CA" altLang="en-US" sz="1000" i="0" u="none" strike="noStrike" kern="0" cap="none" spc="0" normalizeH="0" baseline="0">
                  <a:ln>
                    <a:noFill/>
                  </a:ln>
                  <a:solidFill>
                    <a:prstClr val="black"/>
                  </a:solidFill>
                  <a:effectLst/>
                  <a:uLnTx/>
                  <a:uFillTx/>
                </a:rPr>
                <a:t>Détachements de la PPO</a:t>
              </a:r>
            </a:p>
          </p:txBody>
        </p:sp>
        <p:sp>
          <p:nvSpPr>
            <p:cNvPr id="148" name="Rectangle 103">
              <a:extLst>
                <a:ext uri="{FF2B5EF4-FFF2-40B4-BE49-F238E27FC236}">
                  <a16:creationId xmlns:a16="http://schemas.microsoft.com/office/drawing/2014/main" id="{95B8A8C8-26A7-81FD-1F84-1756A6DFFDB4}"/>
                </a:ext>
              </a:extLst>
            </p:cNvPr>
            <p:cNvSpPr>
              <a:spLocks noChangeArrowheads="1"/>
            </p:cNvSpPr>
            <p:nvPr/>
          </p:nvSpPr>
          <p:spPr bwMode="auto">
            <a:xfrm>
              <a:off x="3717892" y="5129179"/>
              <a:ext cx="86628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1000" i="0" u="none" strike="noStrike" kern="0" cap="none" spc="0" normalizeH="0" baseline="0" noProof="0">
                  <a:ln>
                    <a:noFill/>
                  </a:ln>
                  <a:solidFill>
                    <a:prstClr val="black"/>
                  </a:solidFill>
                  <a:effectLst/>
                  <a:uLnTx/>
                  <a:uFillTx/>
                </a:rPr>
                <a:t>25 </a:t>
              </a:r>
              <a:br>
                <a:rPr kumimoji="0" lang="en-US" altLang="en-US" sz="1000" i="0" u="none" strike="noStrike" kern="0" cap="none" spc="0" normalizeH="0" baseline="0" noProof="0">
                  <a:ln>
                    <a:noFill/>
                  </a:ln>
                  <a:solidFill>
                    <a:prstClr val="black"/>
                  </a:solidFill>
                  <a:effectLst/>
                  <a:uLnTx/>
                  <a:uFillTx/>
                </a:rPr>
              </a:br>
              <a:r>
                <a:rPr kumimoji="0" lang="en-US" altLang="en-US" sz="1000" i="0" u="none" strike="noStrike" kern="0" cap="none" spc="0" normalizeH="0" baseline="0" noProof="0">
                  <a:ln>
                    <a:noFill/>
                  </a:ln>
                  <a:solidFill>
                    <a:prstClr val="black"/>
                  </a:solidFill>
                  <a:effectLst/>
                  <a:uLnTx/>
                  <a:uFillTx/>
                </a:rPr>
                <a:t>Correctional Facilities |</a:t>
              </a:r>
              <a:br>
                <a:rPr kumimoji="0" lang="en-US" altLang="en-US" sz="1000" i="0" u="none" strike="noStrike" kern="0" cap="none" spc="0" normalizeH="0" baseline="0" noProof="0">
                  <a:ln>
                    <a:noFill/>
                  </a:ln>
                  <a:solidFill>
                    <a:prstClr val="black"/>
                  </a:solidFill>
                  <a:effectLst/>
                  <a:uLnTx/>
                  <a:uFillTx/>
                </a:rPr>
              </a:br>
              <a:r>
                <a:rPr kumimoji="0" lang="fr-CA" altLang="en-US" sz="1000" i="0" u="none" strike="noStrike" kern="0" cap="none" spc="0" normalizeH="0" baseline="0">
                  <a:ln>
                    <a:noFill/>
                  </a:ln>
                  <a:solidFill>
                    <a:prstClr val="black"/>
                  </a:solidFill>
                  <a:effectLst/>
                  <a:uLnTx/>
                  <a:uFillTx/>
                </a:rPr>
                <a:t>Établissements correctionnels</a:t>
              </a:r>
            </a:p>
          </p:txBody>
        </p:sp>
        <p:sp>
          <p:nvSpPr>
            <p:cNvPr id="149" name="Rectangle 103">
              <a:extLst>
                <a:ext uri="{FF2B5EF4-FFF2-40B4-BE49-F238E27FC236}">
                  <a16:creationId xmlns:a16="http://schemas.microsoft.com/office/drawing/2014/main" id="{5E6D5E96-BC9A-BE69-A331-9D6AC2757885}"/>
                </a:ext>
              </a:extLst>
            </p:cNvPr>
            <p:cNvSpPr>
              <a:spLocks noChangeArrowheads="1"/>
            </p:cNvSpPr>
            <p:nvPr/>
          </p:nvSpPr>
          <p:spPr bwMode="auto">
            <a:xfrm>
              <a:off x="3820024" y="4531300"/>
              <a:ext cx="107724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1000" i="0" u="none" strike="noStrike" kern="0" cap="none" spc="0" normalizeH="0" baseline="0" noProof="0">
                  <a:ln>
                    <a:noFill/>
                  </a:ln>
                  <a:effectLst/>
                  <a:uLnTx/>
                  <a:uFillTx/>
                </a:rPr>
                <a:t>Courthouses |</a:t>
              </a:r>
            </a:p>
            <a:p>
              <a:pPr marL="0" marR="0" lvl="0" indent="0" algn="ctr" defTabSz="914400" eaLnBrk="0" fontAlgn="base" latinLnBrk="0" hangingPunct="0">
                <a:lnSpc>
                  <a:spcPct val="100000"/>
                </a:lnSpc>
                <a:spcBef>
                  <a:spcPct val="0"/>
                </a:spcBef>
                <a:spcAft>
                  <a:spcPct val="0"/>
                </a:spcAft>
                <a:buClrTx/>
                <a:buSzTx/>
                <a:buFontTx/>
                <a:buNone/>
                <a:tabLst/>
                <a:defRPr/>
              </a:pPr>
              <a:r>
                <a:rPr lang="en-US" altLang="en-US" sz="1000" kern="0"/>
                <a:t>Palais de justice</a:t>
              </a:r>
              <a:endParaRPr kumimoji="0" lang="en-US" altLang="en-US" sz="1000" i="0" u="none" strike="noStrike" kern="0" cap="none" spc="0" normalizeH="0" baseline="0" noProof="0">
                <a:ln>
                  <a:noFill/>
                </a:ln>
                <a:effectLst/>
                <a:uLnTx/>
                <a:uFillTx/>
              </a:endParaRPr>
            </a:p>
          </p:txBody>
        </p:sp>
        <p:sp>
          <p:nvSpPr>
            <p:cNvPr id="150" name="Oval 149">
              <a:extLst>
                <a:ext uri="{FF2B5EF4-FFF2-40B4-BE49-F238E27FC236}">
                  <a16:creationId xmlns:a16="http://schemas.microsoft.com/office/drawing/2014/main" id="{616E399C-6B8B-16E7-4FD7-7094C3C42D2D}"/>
                </a:ext>
              </a:extLst>
            </p:cNvPr>
            <p:cNvSpPr>
              <a:spLocks noChangeAspect="1"/>
            </p:cNvSpPr>
            <p:nvPr/>
          </p:nvSpPr>
          <p:spPr>
            <a:xfrm>
              <a:off x="1311950" y="4132112"/>
              <a:ext cx="1260000" cy="1260000"/>
            </a:xfrm>
            <a:prstGeom prst="ellipse">
              <a:avLst/>
            </a:prstGeom>
            <a:noFill/>
            <a:ln w="50800">
              <a:solidFill>
                <a:schemeClr val="accent3">
                  <a:lumMod val="50000"/>
                  <a:alpha val="67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1" name="Oval 150">
              <a:extLst>
                <a:ext uri="{FF2B5EF4-FFF2-40B4-BE49-F238E27FC236}">
                  <a16:creationId xmlns:a16="http://schemas.microsoft.com/office/drawing/2014/main" id="{D3EC1271-629B-88D9-A6FF-5D0B809595FE}"/>
                </a:ext>
              </a:extLst>
            </p:cNvPr>
            <p:cNvSpPr>
              <a:spLocks noChangeAspect="1"/>
            </p:cNvSpPr>
            <p:nvPr/>
          </p:nvSpPr>
          <p:spPr>
            <a:xfrm>
              <a:off x="4151032" y="4131696"/>
              <a:ext cx="360000" cy="360000"/>
            </a:xfrm>
            <a:prstGeom prst="ellipse">
              <a:avLst/>
            </a:prstGeom>
            <a:noFill/>
            <a:ln w="25400">
              <a:solidFill>
                <a:schemeClr val="accent2">
                  <a:alpha val="67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2" name="Oval 151">
              <a:extLst>
                <a:ext uri="{FF2B5EF4-FFF2-40B4-BE49-F238E27FC236}">
                  <a16:creationId xmlns:a16="http://schemas.microsoft.com/office/drawing/2014/main" id="{6D750143-D633-6739-CFD9-F9DAB88A1441}"/>
                </a:ext>
              </a:extLst>
            </p:cNvPr>
            <p:cNvSpPr>
              <a:spLocks noChangeAspect="1"/>
            </p:cNvSpPr>
            <p:nvPr/>
          </p:nvSpPr>
          <p:spPr>
            <a:xfrm>
              <a:off x="3642541" y="4902116"/>
              <a:ext cx="360000" cy="360000"/>
            </a:xfrm>
            <a:prstGeom prst="ellipse">
              <a:avLst/>
            </a:prstGeom>
            <a:noFill/>
            <a:ln w="25400">
              <a:solidFill>
                <a:schemeClr val="accent2">
                  <a:alpha val="67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3" name="Oval 152">
              <a:extLst>
                <a:ext uri="{FF2B5EF4-FFF2-40B4-BE49-F238E27FC236}">
                  <a16:creationId xmlns:a16="http://schemas.microsoft.com/office/drawing/2014/main" id="{157C0BCC-1C81-EFD3-154E-94C1B1B4F96C}"/>
                </a:ext>
              </a:extLst>
            </p:cNvPr>
            <p:cNvSpPr>
              <a:spLocks noChangeAspect="1"/>
            </p:cNvSpPr>
            <p:nvPr/>
          </p:nvSpPr>
          <p:spPr>
            <a:xfrm>
              <a:off x="2790469" y="5118479"/>
              <a:ext cx="360000" cy="360000"/>
            </a:xfrm>
            <a:prstGeom prst="ellipse">
              <a:avLst/>
            </a:prstGeom>
            <a:noFill/>
            <a:ln w="25400">
              <a:solidFill>
                <a:schemeClr val="accent2">
                  <a:alpha val="67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154" name="Graphic 153" descr="Scales of justice with solid fill">
              <a:extLst>
                <a:ext uri="{FF2B5EF4-FFF2-40B4-BE49-F238E27FC236}">
                  <a16:creationId xmlns:a16="http://schemas.microsoft.com/office/drawing/2014/main" id="{60C02616-4446-F399-414B-FF78B0323131}"/>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3642541" y="4892632"/>
              <a:ext cx="360000" cy="360000"/>
            </a:xfrm>
            <a:prstGeom prst="rect">
              <a:avLst/>
            </a:prstGeom>
          </p:spPr>
        </p:pic>
        <p:pic>
          <p:nvPicPr>
            <p:cNvPr id="155" name="Graphic 154" descr="Gavel with solid fill">
              <a:extLst>
                <a:ext uri="{FF2B5EF4-FFF2-40B4-BE49-F238E27FC236}">
                  <a16:creationId xmlns:a16="http://schemas.microsoft.com/office/drawing/2014/main" id="{15946BBA-74FA-596E-A581-FFAC104272CC}"/>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4177143" y="4155576"/>
              <a:ext cx="307778" cy="307778"/>
            </a:xfrm>
            <a:prstGeom prst="rect">
              <a:avLst/>
            </a:prstGeom>
          </p:spPr>
        </p:pic>
        <p:pic>
          <p:nvPicPr>
            <p:cNvPr id="156" name="Graphic 155" descr="Police female with solid fill">
              <a:extLst>
                <a:ext uri="{FF2B5EF4-FFF2-40B4-BE49-F238E27FC236}">
                  <a16:creationId xmlns:a16="http://schemas.microsoft.com/office/drawing/2014/main" id="{BCE63753-493C-9169-7440-18A491AD4A3B}"/>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2810025" y="5145996"/>
              <a:ext cx="320888" cy="320888"/>
            </a:xfrm>
            <a:prstGeom prst="rect">
              <a:avLst/>
            </a:prstGeom>
          </p:spPr>
        </p:pic>
        <p:pic>
          <p:nvPicPr>
            <p:cNvPr id="157" name="Graphic 156" descr="Books with solid fill">
              <a:extLst>
                <a:ext uri="{FF2B5EF4-FFF2-40B4-BE49-F238E27FC236}">
                  <a16:creationId xmlns:a16="http://schemas.microsoft.com/office/drawing/2014/main" id="{8D6D8E78-039B-FEA2-D26B-DEF2E26AA841}"/>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1629548" y="4200466"/>
              <a:ext cx="651843" cy="651843"/>
            </a:xfrm>
            <a:prstGeom prst="rect">
              <a:avLst/>
            </a:prstGeom>
          </p:spPr>
        </p:pic>
        <p:pic>
          <p:nvPicPr>
            <p:cNvPr id="158" name="Graphic 157" descr="Classroom with solid fill">
              <a:extLst>
                <a:ext uri="{FF2B5EF4-FFF2-40B4-BE49-F238E27FC236}">
                  <a16:creationId xmlns:a16="http://schemas.microsoft.com/office/drawing/2014/main" id="{DCAB2C05-C653-808F-81BA-24C562B2DA43}"/>
                </a:ext>
              </a:extLst>
            </p:cNvPr>
            <p:cNvPicPr>
              <a:picLocks noChangeAspect="1"/>
            </p:cNvPicPr>
            <p:nvPr/>
          </p:nvPicPr>
          <p:blipFill>
            <a:blip r:embed="rId22">
              <a:extLst>
                <a:ext uri="{28A0092B-C50C-407E-A947-70E740481C1C}">
                  <a14:useLocalDpi xmlns:a14="http://schemas.microsoft.com/office/drawing/2010/main" val="0"/>
                </a:ext>
                <a:ext uri="{96DAC541-7B7A-43D3-8B79-37D633B846F1}">
                  <asvg:svgBlip xmlns:asvg="http://schemas.microsoft.com/office/drawing/2016/SVG/main" r:embed="rId23"/>
                </a:ext>
              </a:extLst>
            </a:blip>
            <a:stretch>
              <a:fillRect/>
            </a:stretch>
          </p:blipFill>
          <p:spPr>
            <a:xfrm>
              <a:off x="2688817" y="3357706"/>
              <a:ext cx="914400" cy="914400"/>
            </a:xfrm>
            <a:prstGeom prst="rect">
              <a:avLst/>
            </a:prstGeom>
          </p:spPr>
        </p:pic>
      </p:grpSp>
      <p:sp>
        <p:nvSpPr>
          <p:cNvPr id="2" name="Title 8">
            <a:extLst>
              <a:ext uri="{FF2B5EF4-FFF2-40B4-BE49-F238E27FC236}">
                <a16:creationId xmlns:a16="http://schemas.microsoft.com/office/drawing/2014/main" id="{20B8A7C3-503E-A81B-DB2E-24D3AF687FE1}"/>
              </a:ext>
            </a:extLst>
          </p:cNvPr>
          <p:cNvSpPr txBox="1">
            <a:spLocks/>
          </p:cNvSpPr>
          <p:nvPr/>
        </p:nvSpPr>
        <p:spPr>
          <a:xfrm>
            <a:off x="5584871" y="216272"/>
            <a:ext cx="6121270" cy="55778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b="1">
                <a:latin typeface="Raleway"/>
                <a:ea typeface="+mn-ea"/>
                <a:cs typeface="+mn-cs"/>
              </a:rPr>
              <a:t>Le plan </a:t>
            </a:r>
            <a:r>
              <a:rPr lang="fr-FR" sz="2400" b="1">
                <a:latin typeface="Raleway"/>
                <a:ea typeface="+mn-ea"/>
                <a:cs typeface="+mn-cs"/>
              </a:rPr>
              <a:t>d’immobilisations et </a:t>
            </a:r>
            <a:br>
              <a:rPr lang="fr-FR" sz="2400" b="1">
                <a:latin typeface="Raleway"/>
                <a:ea typeface="+mn-ea"/>
                <a:cs typeface="+mn-cs"/>
              </a:rPr>
            </a:br>
            <a:r>
              <a:rPr lang="fr-FR" sz="2400" b="1">
                <a:latin typeface="Raleway"/>
                <a:ea typeface="+mn-ea"/>
                <a:cs typeface="+mn-cs"/>
              </a:rPr>
              <a:t>les infrastructures provinciales</a:t>
            </a:r>
            <a:endParaRPr lang="en-US" sz="2400" b="1">
              <a:latin typeface="Raleway"/>
              <a:ea typeface="+mn-ea"/>
              <a:cs typeface="+mn-cs"/>
            </a:endParaRPr>
          </a:p>
        </p:txBody>
      </p:sp>
      <p:sp>
        <p:nvSpPr>
          <p:cNvPr id="11" name="Text Placeholder 3">
            <a:extLst>
              <a:ext uri="{FF2B5EF4-FFF2-40B4-BE49-F238E27FC236}">
                <a16:creationId xmlns:a16="http://schemas.microsoft.com/office/drawing/2014/main" id="{B5D04D46-545F-0C11-A402-0C600D979132}"/>
              </a:ext>
            </a:extLst>
          </p:cNvPr>
          <p:cNvSpPr txBox="1">
            <a:spLocks/>
          </p:cNvSpPr>
          <p:nvPr/>
        </p:nvSpPr>
        <p:spPr>
          <a:xfrm>
            <a:off x="2666641" y="969403"/>
            <a:ext cx="2707440" cy="898298"/>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Clr>
                <a:schemeClr val="accent2"/>
              </a:buClr>
              <a:buSzPct val="75000"/>
              <a:buFont typeface="Arial" panose="020B0604020202020204" pitchFamily="34" charset="0"/>
              <a:buNone/>
              <a:defRPr sz="24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Clr>
                <a:schemeClr val="accent2"/>
              </a:buClr>
              <a:buSzPct val="75000"/>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Clr>
                <a:schemeClr val="accent2"/>
              </a:buClr>
              <a:buSzPct val="75000"/>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Clr>
                <a:schemeClr val="accent2"/>
              </a:buClr>
              <a:buSzPct val="75000"/>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Clr>
                <a:schemeClr val="accent2"/>
              </a:buClr>
              <a:buSzPct val="75000"/>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buClr>
                <a:srgbClr val="ED7D31"/>
              </a:buClr>
              <a:defRPr/>
            </a:pPr>
            <a:r>
              <a:rPr lang="en-US" sz="1400">
                <a:latin typeface="Raleway" panose="00000500000000000000" pitchFamily="50" charset="0"/>
              </a:rPr>
              <a:t>Le </a:t>
            </a:r>
            <a:r>
              <a:rPr lang="fr-FR" sz="1400">
                <a:latin typeface="Raleway" panose="00000500000000000000" pitchFamily="50" charset="0"/>
              </a:rPr>
              <a:t> réseau d’infrastructures publiques existant de l’Ontario soutient les services publics grâce à :</a:t>
            </a:r>
            <a:endParaRPr lang="en-US" sz="1400">
              <a:latin typeface="Raleway" panose="00000500000000000000" pitchFamily="50" charset="0"/>
            </a:endParaRPr>
          </a:p>
        </p:txBody>
      </p:sp>
      <p:sp>
        <p:nvSpPr>
          <p:cNvPr id="16" name="TextBox 15">
            <a:extLst>
              <a:ext uri="{FF2B5EF4-FFF2-40B4-BE49-F238E27FC236}">
                <a16:creationId xmlns:a16="http://schemas.microsoft.com/office/drawing/2014/main" id="{0B029193-0A29-8208-4BE7-452D7D627BDB}"/>
              </a:ext>
            </a:extLst>
          </p:cNvPr>
          <p:cNvSpPr txBox="1"/>
          <p:nvPr/>
        </p:nvSpPr>
        <p:spPr>
          <a:xfrm>
            <a:off x="8749364" y="969403"/>
            <a:ext cx="3347961" cy="1384995"/>
          </a:xfrm>
          <a:prstGeom prst="rect">
            <a:avLst/>
          </a:prstGeom>
          <a:noFill/>
        </p:spPr>
        <p:txBody>
          <a:bodyPr wrap="square" lIns="91440" tIns="45720" rIns="91440" bIns="45720" anchor="t">
            <a:spAutoFit/>
          </a:bodyPr>
          <a:lstStyle/>
          <a:p>
            <a:pPr defTabSz="180000">
              <a:spcBef>
                <a:spcPts val="600"/>
              </a:spcBef>
              <a:spcAft>
                <a:spcPts val="600"/>
              </a:spcAft>
              <a:defRPr/>
            </a:pPr>
            <a:r>
              <a:rPr lang="en-CA" sz="1400">
                <a:solidFill>
                  <a:prstClr val="black"/>
                </a:solidFill>
                <a:latin typeface="Raleway" panose="00000500000000000000" pitchFamily="50" charset="0"/>
                <a:cs typeface="Arial"/>
              </a:rPr>
              <a:t>T</a:t>
            </a:r>
            <a:r>
              <a:rPr lang="fr-FR" sz="1400">
                <a:solidFill>
                  <a:prstClr val="black"/>
                </a:solidFill>
                <a:latin typeface="Raleway" panose="00000500000000000000" pitchFamily="50" charset="0"/>
                <a:cs typeface="Arial"/>
              </a:rPr>
              <a:t>el qu’annoncé dans le budget de 2025, le plan d’immobilisations de la province sur 10 ans (2025-2026 à 2034-2035) dépasse les </a:t>
            </a:r>
            <a:r>
              <a:rPr lang="fr-FR" sz="1400" b="1">
                <a:solidFill>
                  <a:prstClr val="black"/>
                </a:solidFill>
                <a:latin typeface="Raleway" panose="00000500000000000000" pitchFamily="50" charset="0"/>
                <a:cs typeface="Arial"/>
              </a:rPr>
              <a:t>200 milliards $</a:t>
            </a:r>
            <a:r>
              <a:rPr lang="fr-FR" sz="1400" b="1" baseline="30000">
                <a:solidFill>
                  <a:prstClr val="black"/>
                </a:solidFill>
                <a:latin typeface="Raleway" panose="00000500000000000000" pitchFamily="50" charset="0"/>
                <a:cs typeface="Arial"/>
              </a:rPr>
              <a:t>1</a:t>
            </a:r>
            <a:r>
              <a:rPr lang="fr-FR" sz="1400">
                <a:solidFill>
                  <a:prstClr val="black"/>
                </a:solidFill>
                <a:latin typeface="Raleway" panose="00000500000000000000" pitchFamily="50" charset="0"/>
                <a:cs typeface="Arial"/>
              </a:rPr>
              <a:t>, dont plus de 33 milliards $ en 2025-2026.</a:t>
            </a:r>
            <a:r>
              <a:rPr lang="en-CA" sz="1400">
                <a:solidFill>
                  <a:prstClr val="black"/>
                </a:solidFill>
                <a:latin typeface="Raleway" panose="00000500000000000000" pitchFamily="50" charset="0"/>
                <a:cs typeface="Arial"/>
              </a:rPr>
              <a:t> </a:t>
            </a:r>
            <a:endParaRPr kumimoji="0" lang="en-CA" sz="1400" b="0" i="0" u="none" strike="noStrike" kern="1200" cap="none" spc="0" normalizeH="0" baseline="0" noProof="0">
              <a:ln>
                <a:noFill/>
              </a:ln>
              <a:solidFill>
                <a:prstClr val="black"/>
              </a:solidFill>
              <a:effectLst/>
              <a:uLnTx/>
              <a:uFillTx/>
              <a:latin typeface="Raleway" panose="00000500000000000000" pitchFamily="50" charset="0"/>
              <a:cs typeface="Arial" panose="020B0604020202020204" pitchFamily="34" charset="0"/>
            </a:endParaRPr>
          </a:p>
        </p:txBody>
      </p:sp>
      <p:sp>
        <p:nvSpPr>
          <p:cNvPr id="17" name="Slide Number Placeholder 4">
            <a:extLst>
              <a:ext uri="{FF2B5EF4-FFF2-40B4-BE49-F238E27FC236}">
                <a16:creationId xmlns:a16="http://schemas.microsoft.com/office/drawing/2014/main" id="{A79ED647-506F-25FF-D749-82B0A047455B}"/>
              </a:ext>
            </a:extLst>
          </p:cNvPr>
          <p:cNvSpPr>
            <a:spLocks noGrp="1"/>
          </p:cNvSpPr>
          <p:nvPr>
            <p:ph type="sldNum" sz="quarter" idx="12"/>
          </p:nvPr>
        </p:nvSpPr>
        <p:spPr>
          <a:xfrm>
            <a:off x="172525" y="6392100"/>
            <a:ext cx="329762" cy="194988"/>
          </a:xfrm>
        </p:spPr>
        <p:txBody>
          <a:bodyPr/>
          <a:lstStyle/>
          <a:p>
            <a:fld id="{9CAA33A2-411E-8443-83D0-3263C24E97A5}" type="slidenum">
              <a:rPr lang="en-US" sz="1100" smtClean="0"/>
              <a:pPr/>
              <a:t>3</a:t>
            </a:fld>
            <a:endParaRPr lang="en-US" sz="1100"/>
          </a:p>
        </p:txBody>
      </p:sp>
    </p:spTree>
    <p:extLst>
      <p:ext uri="{BB962C8B-B14F-4D97-AF65-F5344CB8AC3E}">
        <p14:creationId xmlns:p14="http://schemas.microsoft.com/office/powerpoint/2010/main" val="1371234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 name="Rectangle 208">
            <a:extLst>
              <a:ext uri="{FF2B5EF4-FFF2-40B4-BE49-F238E27FC236}">
                <a16:creationId xmlns:a16="http://schemas.microsoft.com/office/drawing/2014/main" id="{A583D06B-2939-A5BF-601A-640BE8AB0CBA}"/>
              </a:ext>
            </a:extLst>
          </p:cNvPr>
          <p:cNvSpPr/>
          <p:nvPr/>
        </p:nvSpPr>
        <p:spPr>
          <a:xfrm>
            <a:off x="30466" y="5511135"/>
            <a:ext cx="12214937" cy="808170"/>
          </a:xfrm>
          <a:prstGeom prst="rect">
            <a:avLst/>
          </a:prstGeom>
          <a:solidFill>
            <a:schemeClr val="accent1">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17" name="Connector: Elbow 16">
            <a:extLst>
              <a:ext uri="{FF2B5EF4-FFF2-40B4-BE49-F238E27FC236}">
                <a16:creationId xmlns:a16="http://schemas.microsoft.com/office/drawing/2014/main" id="{627EDC65-DD81-41A9-9F0B-F2BF8AEDA5FC}"/>
              </a:ext>
            </a:extLst>
          </p:cNvPr>
          <p:cNvCxnSpPr>
            <a:cxnSpLocks/>
          </p:cNvCxnSpPr>
          <p:nvPr/>
        </p:nvCxnSpPr>
        <p:spPr>
          <a:xfrm flipV="1">
            <a:off x="3890873" y="5101992"/>
            <a:ext cx="663545" cy="226478"/>
          </a:xfrm>
          <a:prstGeom prst="bentConnector3">
            <a:avLst/>
          </a:prstGeom>
          <a:ln>
            <a:tailEnd type="triangle"/>
          </a:ln>
        </p:spPr>
        <p:style>
          <a:lnRef idx="1">
            <a:schemeClr val="dk1"/>
          </a:lnRef>
          <a:fillRef idx="0">
            <a:schemeClr val="dk1"/>
          </a:fillRef>
          <a:effectRef idx="0">
            <a:schemeClr val="dk1"/>
          </a:effectRef>
          <a:fontRef idx="minor">
            <a:schemeClr val="tx1"/>
          </a:fontRef>
        </p:style>
      </p:cxnSp>
      <p:sp>
        <p:nvSpPr>
          <p:cNvPr id="28" name="TextBox 27">
            <a:extLst>
              <a:ext uri="{FF2B5EF4-FFF2-40B4-BE49-F238E27FC236}">
                <a16:creationId xmlns:a16="http://schemas.microsoft.com/office/drawing/2014/main" id="{357CB733-DAE6-434F-B386-5E5923F50A10}"/>
              </a:ext>
            </a:extLst>
          </p:cNvPr>
          <p:cNvSpPr txBox="1"/>
          <p:nvPr/>
        </p:nvSpPr>
        <p:spPr>
          <a:xfrm>
            <a:off x="65343" y="3921196"/>
            <a:ext cx="5421057" cy="692497"/>
          </a:xfrm>
          <a:prstGeom prst="rect">
            <a:avLst/>
          </a:prstGeom>
          <a:noFill/>
        </p:spPr>
        <p:txBody>
          <a:bodyPr wrap="square" rtlCol="0">
            <a:spAutoFit/>
          </a:bodyPr>
          <a:lstStyle/>
          <a:p>
            <a:r>
              <a:rPr lang="en-US" sz="1300" dirty="0"/>
              <a:t>Each sector’s capacity needs are unique, but they generally follow these steps, with individual parameters adjusted to test sensitivity and create multiple scenarios.</a:t>
            </a:r>
            <a:endParaRPr lang="en-CA" sz="1300" dirty="0"/>
          </a:p>
        </p:txBody>
      </p:sp>
      <p:sp>
        <p:nvSpPr>
          <p:cNvPr id="136" name="Title 1">
            <a:extLst>
              <a:ext uri="{FF2B5EF4-FFF2-40B4-BE49-F238E27FC236}">
                <a16:creationId xmlns:a16="http://schemas.microsoft.com/office/drawing/2014/main" id="{9042D970-83AB-8A7D-35B3-E9839A5E3F68}"/>
              </a:ext>
            </a:extLst>
          </p:cNvPr>
          <p:cNvSpPr>
            <a:spLocks noGrp="1"/>
          </p:cNvSpPr>
          <p:nvPr/>
        </p:nvSpPr>
        <p:spPr>
          <a:xfrm>
            <a:off x="141543" y="55768"/>
            <a:ext cx="5929935" cy="794523"/>
          </a:xfrm>
          <a:prstGeom prst="rect">
            <a:avLst/>
          </a:prstGeom>
        </p:spPr>
        <p:txBody>
          <a:bodyPr vert="horz" lIns="0" tIns="45720" rIns="91440" bIns="45720" rtlCol="0" anchor="ctr">
            <a:normAutofit/>
          </a:bodyPr>
          <a:lstStyle>
            <a:lvl1pPr algn="l" defTabSz="914400" rtl="0" eaLnBrk="1" latinLnBrk="0" hangingPunct="1">
              <a:lnSpc>
                <a:spcPct val="90000"/>
              </a:lnSpc>
              <a:spcBef>
                <a:spcPct val="0"/>
              </a:spcBef>
              <a:buNone/>
              <a:defRPr sz="2000" b="1" i="0" kern="1200" baseline="0">
                <a:solidFill>
                  <a:schemeClr val="tx2"/>
                </a:solidFill>
                <a:latin typeface="+mj-lt"/>
                <a:ea typeface="+mj-ea"/>
                <a:cs typeface="Calibri" panose="020F0502020204030204" pitchFamily="34" charset="0"/>
              </a:defRPr>
            </a:lvl1pPr>
          </a:lstStyle>
          <a:p>
            <a:r>
              <a:rPr lang="en-US" sz="2400">
                <a:solidFill>
                  <a:schemeClr val="tx1"/>
                </a:solidFill>
                <a:latin typeface="Raleway"/>
                <a:cs typeface="Arial Bold"/>
              </a:rPr>
              <a:t>Assessing and Forecasting Infrastructure Needs</a:t>
            </a:r>
          </a:p>
        </p:txBody>
      </p:sp>
      <p:sp>
        <p:nvSpPr>
          <p:cNvPr id="206" name="TextBox 205">
            <a:extLst>
              <a:ext uri="{FF2B5EF4-FFF2-40B4-BE49-F238E27FC236}">
                <a16:creationId xmlns:a16="http://schemas.microsoft.com/office/drawing/2014/main" id="{A729D2A1-8213-F6AD-EB64-6946710F99C4}"/>
              </a:ext>
            </a:extLst>
          </p:cNvPr>
          <p:cNvSpPr txBox="1"/>
          <p:nvPr/>
        </p:nvSpPr>
        <p:spPr>
          <a:xfrm>
            <a:off x="12306" y="4789750"/>
            <a:ext cx="1511808" cy="442035"/>
          </a:xfrm>
          <a:prstGeom prst="rect">
            <a:avLst/>
          </a:prstGeom>
          <a:noFill/>
        </p:spPr>
        <p:txBody>
          <a:bodyPr wrap="square" lIns="36000" tIns="36000" rIns="36000" bIns="36000" rtlCol="0">
            <a:spAutoFit/>
          </a:bodyPr>
          <a:lstStyle/>
          <a:p>
            <a:pPr algn="ctr"/>
            <a:r>
              <a:rPr lang="en-US" sz="1200" b="1">
                <a:solidFill>
                  <a:srgbClr val="7030A0"/>
                </a:solidFill>
              </a:rPr>
              <a:t>Calculated Outputs |</a:t>
            </a:r>
            <a:br>
              <a:rPr lang="en-US" sz="1200" b="1">
                <a:solidFill>
                  <a:srgbClr val="7030A0"/>
                </a:solidFill>
              </a:rPr>
            </a:br>
            <a:r>
              <a:rPr lang="en-US" sz="1200" b="1">
                <a:solidFill>
                  <a:srgbClr val="7030A0"/>
                </a:solidFill>
              </a:rPr>
              <a:t> </a:t>
            </a:r>
            <a:r>
              <a:rPr lang="fr-CA" sz="1200" b="1">
                <a:solidFill>
                  <a:srgbClr val="7030A0"/>
                </a:solidFill>
              </a:rPr>
              <a:t>Résultats calculés</a:t>
            </a:r>
          </a:p>
        </p:txBody>
      </p:sp>
      <p:sp>
        <p:nvSpPr>
          <p:cNvPr id="207" name="TextBox 206">
            <a:extLst>
              <a:ext uri="{FF2B5EF4-FFF2-40B4-BE49-F238E27FC236}">
                <a16:creationId xmlns:a16="http://schemas.microsoft.com/office/drawing/2014/main" id="{4FD3554F-15CB-FFE1-1E9B-B384B6A59E7D}"/>
              </a:ext>
            </a:extLst>
          </p:cNvPr>
          <p:cNvSpPr txBox="1"/>
          <p:nvPr/>
        </p:nvSpPr>
        <p:spPr>
          <a:xfrm>
            <a:off x="12306" y="5844342"/>
            <a:ext cx="1511808" cy="461665"/>
          </a:xfrm>
          <a:prstGeom prst="rect">
            <a:avLst/>
          </a:prstGeom>
          <a:noFill/>
        </p:spPr>
        <p:txBody>
          <a:bodyPr wrap="square" rtlCol="0">
            <a:spAutoFit/>
          </a:bodyPr>
          <a:lstStyle/>
          <a:p>
            <a:pPr algn="ctr"/>
            <a:r>
              <a:rPr lang="en-US" sz="1200" b="1">
                <a:solidFill>
                  <a:srgbClr val="002060"/>
                </a:solidFill>
              </a:rPr>
              <a:t>Parameters | </a:t>
            </a:r>
            <a:r>
              <a:rPr lang="fr-CA" sz="1200" b="1">
                <a:solidFill>
                  <a:srgbClr val="002060"/>
                </a:solidFill>
              </a:rPr>
              <a:t>Paramètres</a:t>
            </a:r>
          </a:p>
        </p:txBody>
      </p:sp>
      <p:sp>
        <p:nvSpPr>
          <p:cNvPr id="210" name="Parallelogram 209">
            <a:extLst>
              <a:ext uri="{FF2B5EF4-FFF2-40B4-BE49-F238E27FC236}">
                <a16:creationId xmlns:a16="http://schemas.microsoft.com/office/drawing/2014/main" id="{064BCA53-9CB3-4EC6-539D-235329008762}"/>
              </a:ext>
            </a:extLst>
          </p:cNvPr>
          <p:cNvSpPr/>
          <p:nvPr/>
        </p:nvSpPr>
        <p:spPr>
          <a:xfrm>
            <a:off x="65343" y="3672009"/>
            <a:ext cx="5512723" cy="276173"/>
          </a:xfrm>
          <a:prstGeom prst="parallelogram">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t>Expansion</a:t>
            </a:r>
            <a:endParaRPr lang="en-CA"/>
          </a:p>
        </p:txBody>
      </p:sp>
      <p:sp>
        <p:nvSpPr>
          <p:cNvPr id="211" name="Rectangle: Rounded Corners 210">
            <a:extLst>
              <a:ext uri="{FF2B5EF4-FFF2-40B4-BE49-F238E27FC236}">
                <a16:creationId xmlns:a16="http://schemas.microsoft.com/office/drawing/2014/main" id="{FA9D4167-23ED-23DD-FDD3-1F802AB7E9F4}"/>
              </a:ext>
            </a:extLst>
          </p:cNvPr>
          <p:cNvSpPr/>
          <p:nvPr/>
        </p:nvSpPr>
        <p:spPr>
          <a:xfrm>
            <a:off x="335970" y="2091467"/>
            <a:ext cx="2551324" cy="741033"/>
          </a:xfrm>
          <a:prstGeom prst="roundRect">
            <a:avLst/>
          </a:prstGeom>
          <a:solidFill>
            <a:srgbClr val="008080">
              <a:alpha val="67000"/>
            </a:srgbClr>
          </a:solidFill>
          <a:ln>
            <a:noFill/>
          </a:ln>
        </p:spPr>
        <p:style>
          <a:lnRef idx="2">
            <a:schemeClr val="accent2">
              <a:shade val="50000"/>
            </a:schemeClr>
          </a:lnRef>
          <a:fillRef idx="1">
            <a:schemeClr val="accent2"/>
          </a:fillRef>
          <a:effectRef idx="0">
            <a:schemeClr val="accent2"/>
          </a:effectRef>
          <a:fontRef idx="minor">
            <a:schemeClr val="lt1"/>
          </a:fontRef>
        </p:style>
        <p:txBody>
          <a:bodyPr lIns="36000" tIns="36000" rIns="36000" bIns="36000" rtlCol="0" anchor="ctr"/>
          <a:lstStyle/>
          <a:p>
            <a:pPr algn="ctr"/>
            <a:r>
              <a:rPr lang="en-US" sz="1000" b="1" dirty="0">
                <a:solidFill>
                  <a:schemeClr val="bg1"/>
                </a:solidFill>
              </a:rPr>
              <a:t>Asset condition data and future renewal needs |</a:t>
            </a:r>
            <a:br>
              <a:rPr lang="fr-CA" sz="1000" b="1" dirty="0">
                <a:solidFill>
                  <a:schemeClr val="bg1"/>
                </a:solidFill>
              </a:rPr>
            </a:br>
            <a:r>
              <a:rPr lang="fr-CA" sz="1000" b="1" dirty="0">
                <a:solidFill>
                  <a:schemeClr val="bg1"/>
                </a:solidFill>
              </a:rPr>
              <a:t>Données sur l’état des actifs et besoins futurs en renouvellement</a:t>
            </a:r>
            <a:endParaRPr lang="fr-CA" sz="1000" dirty="0">
              <a:solidFill>
                <a:schemeClr val="bg1"/>
              </a:solidFill>
            </a:endParaRPr>
          </a:p>
        </p:txBody>
      </p:sp>
      <p:sp>
        <p:nvSpPr>
          <p:cNvPr id="212" name="Rectangle: Rounded Corners 211">
            <a:extLst>
              <a:ext uri="{FF2B5EF4-FFF2-40B4-BE49-F238E27FC236}">
                <a16:creationId xmlns:a16="http://schemas.microsoft.com/office/drawing/2014/main" id="{9F144D77-4454-AA54-F52A-5CE725F4931B}"/>
              </a:ext>
            </a:extLst>
          </p:cNvPr>
          <p:cNvSpPr/>
          <p:nvPr/>
        </p:nvSpPr>
        <p:spPr>
          <a:xfrm>
            <a:off x="339732" y="2928808"/>
            <a:ext cx="2548709" cy="597388"/>
          </a:xfrm>
          <a:prstGeom prst="roundRect">
            <a:avLst/>
          </a:prstGeom>
          <a:solidFill>
            <a:srgbClr val="008080">
              <a:alpha val="67000"/>
            </a:srgbClr>
          </a:solidFill>
          <a:ln>
            <a:noFill/>
          </a:ln>
        </p:spPr>
        <p:style>
          <a:lnRef idx="2">
            <a:schemeClr val="accent2">
              <a:shade val="50000"/>
            </a:schemeClr>
          </a:lnRef>
          <a:fillRef idx="1">
            <a:schemeClr val="accent2"/>
          </a:fillRef>
          <a:effectRef idx="0">
            <a:schemeClr val="accent2"/>
          </a:effectRef>
          <a:fontRef idx="minor">
            <a:schemeClr val="lt1"/>
          </a:fontRef>
        </p:style>
        <p:txBody>
          <a:bodyPr lIns="36000" tIns="36000" rIns="36000" bIns="36000" rtlCol="0" anchor="ctr"/>
          <a:lstStyle/>
          <a:p>
            <a:pPr algn="ctr"/>
            <a:r>
              <a:rPr lang="en-US" sz="1000" b="1" dirty="0">
                <a:solidFill>
                  <a:schemeClr val="bg1"/>
                </a:solidFill>
              </a:rPr>
              <a:t>Ten-year capital budget by program |</a:t>
            </a:r>
          </a:p>
          <a:p>
            <a:pPr algn="ctr"/>
            <a:r>
              <a:rPr lang="fr-CA" sz="1000" b="1" dirty="0">
                <a:solidFill>
                  <a:schemeClr val="bg1"/>
                </a:solidFill>
              </a:rPr>
              <a:t>Plan d’immobilisations sur dix ans par programme</a:t>
            </a:r>
            <a:endParaRPr lang="fr-CA" sz="1000" dirty="0">
              <a:solidFill>
                <a:schemeClr val="bg1"/>
              </a:solidFill>
            </a:endParaRPr>
          </a:p>
        </p:txBody>
      </p:sp>
      <p:sp>
        <p:nvSpPr>
          <p:cNvPr id="214" name="Rectangle: Rounded Corners 213">
            <a:extLst>
              <a:ext uri="{FF2B5EF4-FFF2-40B4-BE49-F238E27FC236}">
                <a16:creationId xmlns:a16="http://schemas.microsoft.com/office/drawing/2014/main" id="{2AF1994F-A080-06AF-5C8C-FD908443E894}"/>
              </a:ext>
            </a:extLst>
          </p:cNvPr>
          <p:cNvSpPr/>
          <p:nvPr/>
        </p:nvSpPr>
        <p:spPr>
          <a:xfrm>
            <a:off x="3366367" y="2087743"/>
            <a:ext cx="3884402" cy="251333"/>
          </a:xfrm>
          <a:prstGeom prst="roundRect">
            <a:avLst/>
          </a:prstGeom>
          <a:solidFill>
            <a:srgbClr val="008080">
              <a:alpha val="67000"/>
            </a:srgbClr>
          </a:solidFill>
          <a:ln>
            <a:noFill/>
          </a:ln>
        </p:spPr>
        <p:style>
          <a:lnRef idx="2">
            <a:schemeClr val="accent2">
              <a:shade val="50000"/>
            </a:schemeClr>
          </a:lnRef>
          <a:fillRef idx="1">
            <a:schemeClr val="accent2"/>
          </a:fillRef>
          <a:effectRef idx="0">
            <a:schemeClr val="accent2"/>
          </a:effectRef>
          <a:fontRef idx="minor">
            <a:schemeClr val="lt1"/>
          </a:fontRef>
        </p:style>
        <p:txBody>
          <a:bodyPr lIns="36000" tIns="36000" rIns="36000" bIns="36000" rtlCol="0" anchor="ctr"/>
          <a:lstStyle/>
          <a:p>
            <a:pPr algn="ctr"/>
            <a:r>
              <a:rPr lang="en-US" sz="1000" b="1" dirty="0">
                <a:solidFill>
                  <a:schemeClr val="bg1"/>
                </a:solidFill>
              </a:rPr>
              <a:t>Deterioration of assets |  </a:t>
            </a:r>
            <a:r>
              <a:rPr lang="fr-CA" sz="1000" b="1" dirty="0">
                <a:solidFill>
                  <a:schemeClr val="bg1"/>
                </a:solidFill>
              </a:rPr>
              <a:t>Détérioration des actifs</a:t>
            </a:r>
            <a:endParaRPr lang="fr-CA" sz="1000" dirty="0">
              <a:solidFill>
                <a:schemeClr val="bg1"/>
              </a:solidFill>
            </a:endParaRPr>
          </a:p>
        </p:txBody>
      </p:sp>
      <p:sp>
        <p:nvSpPr>
          <p:cNvPr id="215" name="Rectangle: Rounded Corners 214">
            <a:extLst>
              <a:ext uri="{FF2B5EF4-FFF2-40B4-BE49-F238E27FC236}">
                <a16:creationId xmlns:a16="http://schemas.microsoft.com/office/drawing/2014/main" id="{EBB3A4FD-EE32-291C-5A40-7A5D9947D608}"/>
              </a:ext>
            </a:extLst>
          </p:cNvPr>
          <p:cNvSpPr/>
          <p:nvPr/>
        </p:nvSpPr>
        <p:spPr>
          <a:xfrm>
            <a:off x="3366367" y="2874035"/>
            <a:ext cx="3920248" cy="672866"/>
          </a:xfrm>
          <a:prstGeom prst="roundRect">
            <a:avLst/>
          </a:prstGeom>
          <a:solidFill>
            <a:srgbClr val="008080">
              <a:alpha val="67000"/>
            </a:srgbClr>
          </a:solidFill>
          <a:ln>
            <a:noFill/>
          </a:ln>
        </p:spPr>
        <p:style>
          <a:lnRef idx="2">
            <a:schemeClr val="accent2">
              <a:shade val="50000"/>
            </a:schemeClr>
          </a:lnRef>
          <a:fillRef idx="1">
            <a:schemeClr val="accent2"/>
          </a:fillRef>
          <a:effectRef idx="0">
            <a:schemeClr val="accent2"/>
          </a:effectRef>
          <a:fontRef idx="minor">
            <a:schemeClr val="lt1"/>
          </a:fontRef>
        </p:style>
        <p:txBody>
          <a:bodyPr lIns="0" tIns="72000" rIns="0" bIns="36000" rtlCol="0" anchor="ctr"/>
          <a:lstStyle/>
          <a:p>
            <a:pPr algn="ctr"/>
            <a:r>
              <a:rPr lang="en-CA" sz="1000" b="1" dirty="0">
                <a:solidFill>
                  <a:schemeClr val="bg1"/>
                </a:solidFill>
              </a:rPr>
              <a:t>Prioritizing investment in assets to optimize the state of repair within given allocations | </a:t>
            </a:r>
            <a:br>
              <a:rPr lang="en-CA" sz="1000" b="1" dirty="0">
                <a:solidFill>
                  <a:schemeClr val="bg1"/>
                </a:solidFill>
              </a:rPr>
            </a:br>
            <a:r>
              <a:rPr lang="fr-CA" sz="1000" b="1" dirty="0">
                <a:solidFill>
                  <a:schemeClr val="bg1"/>
                </a:solidFill>
              </a:rPr>
              <a:t>Priorisation des investissements dans les actifs afin d’optimiser leur état de réparation selon les allocations disponibles</a:t>
            </a:r>
          </a:p>
        </p:txBody>
      </p:sp>
      <p:sp>
        <p:nvSpPr>
          <p:cNvPr id="220" name="Arrow: Right 219">
            <a:extLst>
              <a:ext uri="{FF2B5EF4-FFF2-40B4-BE49-F238E27FC236}">
                <a16:creationId xmlns:a16="http://schemas.microsoft.com/office/drawing/2014/main" id="{3EDE664A-33BC-9CD6-2799-ED04FA76162F}"/>
              </a:ext>
            </a:extLst>
          </p:cNvPr>
          <p:cNvSpPr/>
          <p:nvPr/>
        </p:nvSpPr>
        <p:spPr>
          <a:xfrm>
            <a:off x="2942877" y="2536038"/>
            <a:ext cx="459278" cy="208769"/>
          </a:xfrm>
          <a:prstGeom prst="rightArrow">
            <a:avLst/>
          </a:prstGeom>
          <a:solidFill>
            <a:schemeClr val="bg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22" name="Arrow: Right 221">
            <a:extLst>
              <a:ext uri="{FF2B5EF4-FFF2-40B4-BE49-F238E27FC236}">
                <a16:creationId xmlns:a16="http://schemas.microsoft.com/office/drawing/2014/main" id="{21AA7FE9-2FFA-7971-9552-EE63823148B9}"/>
              </a:ext>
            </a:extLst>
          </p:cNvPr>
          <p:cNvSpPr/>
          <p:nvPr/>
        </p:nvSpPr>
        <p:spPr>
          <a:xfrm>
            <a:off x="7149223" y="2536038"/>
            <a:ext cx="459278" cy="208769"/>
          </a:xfrm>
          <a:prstGeom prst="rightArrow">
            <a:avLst/>
          </a:prstGeom>
          <a:solidFill>
            <a:schemeClr val="bg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23" name="Rectangle: Rounded Corners 222">
            <a:extLst>
              <a:ext uri="{FF2B5EF4-FFF2-40B4-BE49-F238E27FC236}">
                <a16:creationId xmlns:a16="http://schemas.microsoft.com/office/drawing/2014/main" id="{1238B486-19D8-CA81-DE5E-B1BFA6860ABC}"/>
              </a:ext>
            </a:extLst>
          </p:cNvPr>
          <p:cNvSpPr/>
          <p:nvPr/>
        </p:nvSpPr>
        <p:spPr>
          <a:xfrm>
            <a:off x="7662366" y="2081860"/>
            <a:ext cx="1876854" cy="1268844"/>
          </a:xfrm>
          <a:prstGeom prst="roundRect">
            <a:avLst/>
          </a:prstGeom>
          <a:solidFill>
            <a:srgbClr val="008080">
              <a:alpha val="67000"/>
            </a:srgbClr>
          </a:solidFill>
          <a:ln>
            <a:noFill/>
          </a:ln>
        </p:spPr>
        <p:style>
          <a:lnRef idx="2">
            <a:schemeClr val="accent2">
              <a:shade val="50000"/>
            </a:schemeClr>
          </a:lnRef>
          <a:fillRef idx="1">
            <a:schemeClr val="accent2"/>
          </a:fillRef>
          <a:effectRef idx="0">
            <a:schemeClr val="accent2"/>
          </a:effectRef>
          <a:fontRef idx="minor">
            <a:schemeClr val="lt1"/>
          </a:fontRef>
        </p:style>
        <p:txBody>
          <a:bodyPr lIns="0" tIns="36000" rIns="0" bIns="36000" rtlCol="0" anchor="ctr"/>
          <a:lstStyle/>
          <a:p>
            <a:pPr algn="ctr"/>
            <a:r>
              <a:rPr lang="en-US" sz="1000" b="1" dirty="0">
                <a:solidFill>
                  <a:schemeClr val="bg1"/>
                </a:solidFill>
              </a:rPr>
              <a:t>Modelling replacement assets for those to be retired |</a:t>
            </a:r>
            <a:br>
              <a:rPr lang="en-US" sz="1000" b="1" dirty="0">
                <a:solidFill>
                  <a:schemeClr val="bg1"/>
                </a:solidFill>
              </a:rPr>
            </a:br>
            <a:endParaRPr lang="en-US" sz="1000" b="1" dirty="0">
              <a:solidFill>
                <a:schemeClr val="bg1"/>
              </a:solidFill>
            </a:endParaRPr>
          </a:p>
          <a:p>
            <a:pPr algn="ctr"/>
            <a:r>
              <a:rPr lang="fr-FR" sz="1000" b="1" dirty="0">
                <a:solidFill>
                  <a:schemeClr val="bg1"/>
                </a:solidFill>
              </a:rPr>
              <a:t>Modélisation des actifs de remplacement pour ceux qui doivent être mis hors service</a:t>
            </a:r>
            <a:endParaRPr lang="en-CA" sz="1000" b="1" dirty="0">
              <a:solidFill>
                <a:schemeClr val="bg1"/>
              </a:solidFill>
            </a:endParaRPr>
          </a:p>
        </p:txBody>
      </p:sp>
      <p:sp>
        <p:nvSpPr>
          <p:cNvPr id="224" name="Rectangle: Rounded Corners 223">
            <a:extLst>
              <a:ext uri="{FF2B5EF4-FFF2-40B4-BE49-F238E27FC236}">
                <a16:creationId xmlns:a16="http://schemas.microsoft.com/office/drawing/2014/main" id="{00590A28-FCD8-725F-34B9-D28BAC91D44B}"/>
              </a:ext>
            </a:extLst>
          </p:cNvPr>
          <p:cNvSpPr/>
          <p:nvPr/>
        </p:nvSpPr>
        <p:spPr>
          <a:xfrm>
            <a:off x="10109665" y="2091267"/>
            <a:ext cx="1847348" cy="1259437"/>
          </a:xfrm>
          <a:prstGeom prst="roundRect">
            <a:avLst/>
          </a:prstGeom>
          <a:solidFill>
            <a:srgbClr val="008080">
              <a:alpha val="67000"/>
            </a:srgbClr>
          </a:solidFill>
          <a:ln>
            <a:noFill/>
          </a:ln>
        </p:spPr>
        <p:style>
          <a:lnRef idx="2">
            <a:schemeClr val="accent2">
              <a:shade val="50000"/>
            </a:schemeClr>
          </a:lnRef>
          <a:fillRef idx="1">
            <a:schemeClr val="accent2"/>
          </a:fillRef>
          <a:effectRef idx="0">
            <a:schemeClr val="accent2"/>
          </a:effectRef>
          <a:fontRef idx="minor">
            <a:schemeClr val="lt1"/>
          </a:fontRef>
        </p:style>
        <p:txBody>
          <a:bodyPr lIns="36000" tIns="36000" rIns="36000" bIns="36000" rtlCol="0" anchor="ctr"/>
          <a:lstStyle/>
          <a:p>
            <a:pPr algn="ctr"/>
            <a:r>
              <a:rPr lang="en-US" sz="1000" b="1" dirty="0">
                <a:solidFill>
                  <a:schemeClr val="bg1"/>
                </a:solidFill>
              </a:rPr>
              <a:t>Estimating ten-year renewal backlog |</a:t>
            </a:r>
            <a:br>
              <a:rPr lang="en-US" sz="1000" b="1" dirty="0">
                <a:solidFill>
                  <a:schemeClr val="bg1"/>
                </a:solidFill>
              </a:rPr>
            </a:br>
            <a:endParaRPr lang="en-US" sz="1000" b="1" dirty="0">
              <a:solidFill>
                <a:schemeClr val="bg1"/>
              </a:solidFill>
            </a:endParaRPr>
          </a:p>
          <a:p>
            <a:pPr algn="ctr"/>
            <a:r>
              <a:rPr lang="fr-CA" sz="1000" b="1" dirty="0">
                <a:solidFill>
                  <a:schemeClr val="bg1"/>
                </a:solidFill>
              </a:rPr>
              <a:t>Estimation du retard accumulé dans le renouvellement  des actifs sur dix ans</a:t>
            </a:r>
            <a:endParaRPr lang="fr-CA" sz="1000" dirty="0">
              <a:solidFill>
                <a:schemeClr val="bg1"/>
              </a:solidFill>
            </a:endParaRPr>
          </a:p>
        </p:txBody>
      </p:sp>
      <p:sp>
        <p:nvSpPr>
          <p:cNvPr id="225" name="Arrow: Right 224">
            <a:extLst>
              <a:ext uri="{FF2B5EF4-FFF2-40B4-BE49-F238E27FC236}">
                <a16:creationId xmlns:a16="http://schemas.microsoft.com/office/drawing/2014/main" id="{BE427FC1-10A5-68D9-E9A7-4ABFF5D4CB9B}"/>
              </a:ext>
            </a:extLst>
          </p:cNvPr>
          <p:cNvSpPr/>
          <p:nvPr/>
        </p:nvSpPr>
        <p:spPr>
          <a:xfrm>
            <a:off x="9622163" y="2528787"/>
            <a:ext cx="459278" cy="208769"/>
          </a:xfrm>
          <a:prstGeom prst="rightArrow">
            <a:avLst/>
          </a:prstGeom>
          <a:solidFill>
            <a:schemeClr val="bg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26" name="Parallelogram 225">
            <a:extLst>
              <a:ext uri="{FF2B5EF4-FFF2-40B4-BE49-F238E27FC236}">
                <a16:creationId xmlns:a16="http://schemas.microsoft.com/office/drawing/2014/main" id="{1D042D9C-39B7-6AF7-D9C4-B1F6A71143F8}"/>
              </a:ext>
            </a:extLst>
          </p:cNvPr>
          <p:cNvSpPr/>
          <p:nvPr/>
        </p:nvSpPr>
        <p:spPr>
          <a:xfrm>
            <a:off x="65343" y="920013"/>
            <a:ext cx="5512723" cy="276173"/>
          </a:xfrm>
          <a:prstGeom prst="parallelogram">
            <a:avLst/>
          </a:prstGeom>
          <a:solidFill>
            <a:srgbClr val="00808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t>Renewal</a:t>
            </a:r>
            <a:endParaRPr lang="en-CA"/>
          </a:p>
        </p:txBody>
      </p:sp>
      <p:sp>
        <p:nvSpPr>
          <p:cNvPr id="227" name="TextBox 226">
            <a:extLst>
              <a:ext uri="{FF2B5EF4-FFF2-40B4-BE49-F238E27FC236}">
                <a16:creationId xmlns:a16="http://schemas.microsoft.com/office/drawing/2014/main" id="{956AF453-179F-9EB7-8A62-FB3911751424}"/>
              </a:ext>
            </a:extLst>
          </p:cNvPr>
          <p:cNvSpPr txBox="1"/>
          <p:nvPr/>
        </p:nvSpPr>
        <p:spPr>
          <a:xfrm>
            <a:off x="65343" y="1178828"/>
            <a:ext cx="5512723" cy="692497"/>
          </a:xfrm>
          <a:prstGeom prst="rect">
            <a:avLst/>
          </a:prstGeom>
          <a:noFill/>
        </p:spPr>
        <p:txBody>
          <a:bodyPr wrap="square" rtlCol="0">
            <a:spAutoFit/>
          </a:bodyPr>
          <a:lstStyle/>
          <a:p>
            <a:r>
              <a:rPr lang="en-US" sz="1300"/>
              <a:t>MOI uses asset condition and other data to forecast the impacts of the government’s capital on the future condition of public infrastructure, while considering features unique to each sector. </a:t>
            </a:r>
            <a:endParaRPr lang="en-CA" sz="1300"/>
          </a:p>
        </p:txBody>
      </p:sp>
      <p:sp>
        <p:nvSpPr>
          <p:cNvPr id="2" name="Title 1">
            <a:extLst>
              <a:ext uri="{FF2B5EF4-FFF2-40B4-BE49-F238E27FC236}">
                <a16:creationId xmlns:a16="http://schemas.microsoft.com/office/drawing/2014/main" id="{C4818F77-12DB-E312-55B4-6F82DCDFB1F6}"/>
              </a:ext>
            </a:extLst>
          </p:cNvPr>
          <p:cNvSpPr>
            <a:spLocks noGrp="1"/>
          </p:cNvSpPr>
          <p:nvPr/>
        </p:nvSpPr>
        <p:spPr>
          <a:xfrm>
            <a:off x="6156115" y="55768"/>
            <a:ext cx="5872383" cy="794523"/>
          </a:xfrm>
          <a:prstGeom prst="rect">
            <a:avLst/>
          </a:prstGeom>
        </p:spPr>
        <p:txBody>
          <a:bodyPr vert="horz" lIns="0" tIns="45720" rIns="91440" bIns="45720" rtlCol="0" anchor="ctr">
            <a:noAutofit/>
          </a:bodyPr>
          <a:lstStyle>
            <a:lvl1pPr algn="l" defTabSz="914400" rtl="0" eaLnBrk="1" latinLnBrk="0" hangingPunct="1">
              <a:lnSpc>
                <a:spcPct val="90000"/>
              </a:lnSpc>
              <a:spcBef>
                <a:spcPct val="0"/>
              </a:spcBef>
              <a:buNone/>
              <a:defRPr sz="2000" b="1" i="0" kern="1200" baseline="0">
                <a:solidFill>
                  <a:schemeClr val="tx2"/>
                </a:solidFill>
                <a:latin typeface="+mj-lt"/>
                <a:ea typeface="+mj-ea"/>
                <a:cs typeface="Calibri" panose="020F0502020204030204" pitchFamily="34" charset="0"/>
              </a:defRPr>
            </a:lvl1pPr>
          </a:lstStyle>
          <a:p>
            <a:r>
              <a:rPr lang="fr-FR" sz="2400">
                <a:solidFill>
                  <a:schemeClr val="tx1"/>
                </a:solidFill>
                <a:latin typeface="Raleway"/>
                <a:cs typeface="Arial Bold"/>
              </a:rPr>
              <a:t>Évaluation et prévision des besoins en infrastructures</a:t>
            </a:r>
            <a:endParaRPr lang="en-US" sz="2400">
              <a:solidFill>
                <a:schemeClr val="tx1"/>
              </a:solidFill>
              <a:latin typeface="Raleway"/>
              <a:cs typeface="Arial Bold"/>
            </a:endParaRPr>
          </a:p>
        </p:txBody>
      </p:sp>
      <p:sp>
        <p:nvSpPr>
          <p:cNvPr id="3" name="Parallelogram 2">
            <a:extLst>
              <a:ext uri="{FF2B5EF4-FFF2-40B4-BE49-F238E27FC236}">
                <a16:creationId xmlns:a16="http://schemas.microsoft.com/office/drawing/2014/main" id="{FAA7E594-68FF-EA96-59CF-8E42E94A5FFF}"/>
              </a:ext>
            </a:extLst>
          </p:cNvPr>
          <p:cNvSpPr/>
          <p:nvPr/>
        </p:nvSpPr>
        <p:spPr>
          <a:xfrm>
            <a:off x="5800725" y="920013"/>
            <a:ext cx="6228715" cy="276173"/>
          </a:xfrm>
          <a:prstGeom prst="parallelogram">
            <a:avLst/>
          </a:prstGeom>
          <a:solidFill>
            <a:srgbClr val="00808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CA"/>
              <a:t>Renouvellement</a:t>
            </a:r>
          </a:p>
        </p:txBody>
      </p:sp>
      <p:sp>
        <p:nvSpPr>
          <p:cNvPr id="4" name="Parallelogram 3">
            <a:extLst>
              <a:ext uri="{FF2B5EF4-FFF2-40B4-BE49-F238E27FC236}">
                <a16:creationId xmlns:a16="http://schemas.microsoft.com/office/drawing/2014/main" id="{6D500282-F3D3-09AA-5D7F-6B964658D534}"/>
              </a:ext>
            </a:extLst>
          </p:cNvPr>
          <p:cNvSpPr/>
          <p:nvPr/>
        </p:nvSpPr>
        <p:spPr>
          <a:xfrm>
            <a:off x="5800725" y="3672008"/>
            <a:ext cx="6228715" cy="276173"/>
          </a:xfrm>
          <a:prstGeom prst="parallelogram">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CA"/>
              <a:t>Augmentation de la capacité</a:t>
            </a:r>
          </a:p>
        </p:txBody>
      </p:sp>
      <p:sp>
        <p:nvSpPr>
          <p:cNvPr id="6" name="TextBox 5">
            <a:extLst>
              <a:ext uri="{FF2B5EF4-FFF2-40B4-BE49-F238E27FC236}">
                <a16:creationId xmlns:a16="http://schemas.microsoft.com/office/drawing/2014/main" id="{AAD71C38-167D-95BF-0B8A-EDE4EDB8D367}"/>
              </a:ext>
            </a:extLst>
          </p:cNvPr>
          <p:cNvSpPr txBox="1"/>
          <p:nvPr/>
        </p:nvSpPr>
        <p:spPr>
          <a:xfrm>
            <a:off x="5800725" y="3930444"/>
            <a:ext cx="6116941" cy="692497"/>
          </a:xfrm>
          <a:prstGeom prst="rect">
            <a:avLst/>
          </a:prstGeom>
          <a:noFill/>
        </p:spPr>
        <p:txBody>
          <a:bodyPr wrap="square" rtlCol="0">
            <a:spAutoFit/>
          </a:bodyPr>
          <a:lstStyle/>
          <a:p>
            <a:r>
              <a:rPr lang="fr-FR" sz="1300" dirty="0"/>
              <a:t>Chaque secteur a des besoins uniques en matière de capacité, mais le processus suit généralement ces mêmes étapes, avec des paramètres ajustés pour tester la sensibilité et explorer plusieurs scénarios. </a:t>
            </a:r>
            <a:endParaRPr lang="en-CA" sz="1300" dirty="0"/>
          </a:p>
        </p:txBody>
      </p:sp>
      <p:sp>
        <p:nvSpPr>
          <p:cNvPr id="7" name="TextBox 6">
            <a:extLst>
              <a:ext uri="{FF2B5EF4-FFF2-40B4-BE49-F238E27FC236}">
                <a16:creationId xmlns:a16="http://schemas.microsoft.com/office/drawing/2014/main" id="{28F254FE-2E32-36DE-56E8-7BE13C6EE3B1}"/>
              </a:ext>
            </a:extLst>
          </p:cNvPr>
          <p:cNvSpPr txBox="1"/>
          <p:nvPr/>
        </p:nvSpPr>
        <p:spPr>
          <a:xfrm>
            <a:off x="5800725" y="1178828"/>
            <a:ext cx="6325932" cy="672867"/>
          </a:xfrm>
          <a:prstGeom prst="rect">
            <a:avLst/>
          </a:prstGeom>
          <a:noFill/>
        </p:spPr>
        <p:txBody>
          <a:bodyPr wrap="square" lIns="72000" tIns="36000" rIns="72000" bIns="36000" rtlCol="0">
            <a:spAutoFit/>
          </a:bodyPr>
          <a:lstStyle/>
          <a:p>
            <a:r>
              <a:rPr lang="fr-FR" sz="1300" dirty="0"/>
              <a:t>Le ministère de l’Infrastructure utilise l’état des actifs et d’autres données pour prévoir les impacts des investissements du gouvernement sur l’état futur des infrastructures publiques, tout en tenant compte des particularités de chaque secteur.</a:t>
            </a:r>
            <a:endParaRPr lang="en-CA" sz="1300" dirty="0"/>
          </a:p>
        </p:txBody>
      </p:sp>
      <p:grpSp>
        <p:nvGrpSpPr>
          <p:cNvPr id="56" name="Group 55">
            <a:extLst>
              <a:ext uri="{FF2B5EF4-FFF2-40B4-BE49-F238E27FC236}">
                <a16:creationId xmlns:a16="http://schemas.microsoft.com/office/drawing/2014/main" id="{B1B811F7-DF35-295B-B184-0A84929331C7}"/>
              </a:ext>
            </a:extLst>
          </p:cNvPr>
          <p:cNvGrpSpPr/>
          <p:nvPr/>
        </p:nvGrpSpPr>
        <p:grpSpPr>
          <a:xfrm>
            <a:off x="3700367" y="2251419"/>
            <a:ext cx="3337689" cy="725009"/>
            <a:chOff x="3493195" y="2271493"/>
            <a:chExt cx="3337689" cy="725009"/>
          </a:xfrm>
        </p:grpSpPr>
        <p:pic>
          <p:nvPicPr>
            <p:cNvPr id="217" name="Graphic 216" descr="Arrow circle with solid fill">
              <a:extLst>
                <a:ext uri="{FF2B5EF4-FFF2-40B4-BE49-F238E27FC236}">
                  <a16:creationId xmlns:a16="http://schemas.microsoft.com/office/drawing/2014/main" id="{BA884855-9DF6-E2EC-EB79-B913ED6C0FE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783277" y="2271493"/>
              <a:ext cx="725009" cy="725009"/>
            </a:xfrm>
            <a:prstGeom prst="rect">
              <a:avLst/>
            </a:prstGeom>
          </p:spPr>
        </p:pic>
        <p:sp>
          <p:nvSpPr>
            <p:cNvPr id="219" name="TextBox 218">
              <a:extLst>
                <a:ext uri="{FF2B5EF4-FFF2-40B4-BE49-F238E27FC236}">
                  <a16:creationId xmlns:a16="http://schemas.microsoft.com/office/drawing/2014/main" id="{D0F76E62-E334-C23E-AD4B-B62D2D3372B9}"/>
                </a:ext>
              </a:extLst>
            </p:cNvPr>
            <p:cNvSpPr txBox="1"/>
            <p:nvPr/>
          </p:nvSpPr>
          <p:spPr>
            <a:xfrm>
              <a:off x="3493195" y="2356998"/>
              <a:ext cx="1376363" cy="553998"/>
            </a:xfrm>
            <a:prstGeom prst="rect">
              <a:avLst/>
            </a:prstGeom>
            <a:noFill/>
          </p:spPr>
          <p:txBody>
            <a:bodyPr wrap="square">
              <a:spAutoFit/>
            </a:bodyPr>
            <a:lstStyle/>
            <a:p>
              <a:pPr algn="r"/>
              <a:r>
                <a:rPr lang="en-US" sz="1000" b="1">
                  <a:solidFill>
                    <a:srgbClr val="996600"/>
                  </a:solidFill>
                </a:rPr>
                <a:t>Repeated </a:t>
              </a:r>
              <a:br>
                <a:rPr lang="en-US" sz="1000" b="1">
                  <a:solidFill>
                    <a:srgbClr val="996600"/>
                  </a:solidFill>
                </a:rPr>
              </a:br>
              <a:r>
                <a:rPr lang="en-US" sz="1000" b="1">
                  <a:solidFill>
                    <a:srgbClr val="996600"/>
                  </a:solidFill>
                </a:rPr>
                <a:t>annually for </a:t>
              </a:r>
              <a:br>
                <a:rPr lang="en-US" sz="1000" b="1">
                  <a:solidFill>
                    <a:srgbClr val="996600"/>
                  </a:solidFill>
                </a:rPr>
              </a:br>
              <a:r>
                <a:rPr lang="en-US" sz="1000" b="1">
                  <a:solidFill>
                    <a:srgbClr val="996600"/>
                  </a:solidFill>
                </a:rPr>
                <a:t>10 years </a:t>
              </a:r>
              <a:endParaRPr lang="en-CA" sz="1000" b="1">
                <a:solidFill>
                  <a:srgbClr val="996600"/>
                </a:solidFill>
              </a:endParaRPr>
            </a:p>
          </p:txBody>
        </p:sp>
        <p:sp>
          <p:nvSpPr>
            <p:cNvPr id="27" name="TextBox 26">
              <a:extLst>
                <a:ext uri="{FF2B5EF4-FFF2-40B4-BE49-F238E27FC236}">
                  <a16:creationId xmlns:a16="http://schemas.microsoft.com/office/drawing/2014/main" id="{88E86B0D-EF96-8D1B-5B4F-636DD826959F}"/>
                </a:ext>
              </a:extLst>
            </p:cNvPr>
            <p:cNvSpPr txBox="1"/>
            <p:nvPr/>
          </p:nvSpPr>
          <p:spPr>
            <a:xfrm>
              <a:off x="5454521" y="2339221"/>
              <a:ext cx="1376363" cy="553998"/>
            </a:xfrm>
            <a:prstGeom prst="rect">
              <a:avLst/>
            </a:prstGeom>
            <a:noFill/>
          </p:spPr>
          <p:txBody>
            <a:bodyPr wrap="square">
              <a:spAutoFit/>
            </a:bodyPr>
            <a:lstStyle/>
            <a:p>
              <a:r>
                <a:rPr lang="fr-FR" sz="1000" b="1" dirty="0">
                  <a:solidFill>
                    <a:srgbClr val="996600"/>
                  </a:solidFill>
                </a:rPr>
                <a:t>Répété annuellement pendant 10 ans</a:t>
              </a:r>
              <a:r>
                <a:rPr lang="en-US" sz="1000" b="1" dirty="0">
                  <a:solidFill>
                    <a:srgbClr val="996600"/>
                  </a:solidFill>
                </a:rPr>
                <a:t> </a:t>
              </a:r>
              <a:endParaRPr lang="en-CA" sz="1000" b="1" dirty="0">
                <a:solidFill>
                  <a:srgbClr val="996600"/>
                </a:solidFill>
              </a:endParaRPr>
            </a:p>
          </p:txBody>
        </p:sp>
      </p:grpSp>
      <p:sp>
        <p:nvSpPr>
          <p:cNvPr id="30" name="Rectangle: Rounded Corners 29">
            <a:extLst>
              <a:ext uri="{FF2B5EF4-FFF2-40B4-BE49-F238E27FC236}">
                <a16:creationId xmlns:a16="http://schemas.microsoft.com/office/drawing/2014/main" id="{3B222F09-8809-AF4F-C4CA-B99C1B11A670}"/>
              </a:ext>
            </a:extLst>
          </p:cNvPr>
          <p:cNvSpPr/>
          <p:nvPr/>
        </p:nvSpPr>
        <p:spPr>
          <a:xfrm>
            <a:off x="1621107" y="4553434"/>
            <a:ext cx="2971199" cy="417361"/>
          </a:xfrm>
          <a:prstGeom prst="roundRect">
            <a:avLst/>
          </a:prstGeom>
          <a:solidFill>
            <a:srgbClr val="7030A0"/>
          </a:solidFill>
          <a:ln>
            <a:noFill/>
          </a:ln>
        </p:spPr>
        <p:style>
          <a:lnRef idx="2">
            <a:schemeClr val="accent2">
              <a:shade val="50000"/>
            </a:schemeClr>
          </a:lnRef>
          <a:fillRef idx="1">
            <a:schemeClr val="accent2"/>
          </a:fillRef>
          <a:effectRef idx="0">
            <a:schemeClr val="accent2"/>
          </a:effectRef>
          <a:fontRef idx="minor">
            <a:schemeClr val="lt1"/>
          </a:fontRef>
        </p:style>
        <p:txBody>
          <a:bodyPr lIns="36000" tIns="36000" rIns="36000" bIns="36000" rtlCol="0" anchor="ctr"/>
          <a:lstStyle/>
          <a:p>
            <a:pPr algn="ctr"/>
            <a:r>
              <a:rPr lang="en-US" sz="950" b="1">
                <a:solidFill>
                  <a:schemeClr val="bg1"/>
                </a:solidFill>
              </a:rPr>
              <a:t>Current demand and available capacity | </a:t>
            </a:r>
            <a:br>
              <a:rPr lang="en-US" sz="950" b="1">
                <a:solidFill>
                  <a:schemeClr val="bg1"/>
                </a:solidFill>
              </a:rPr>
            </a:br>
            <a:r>
              <a:rPr lang="fr-FR" sz="950" b="1">
                <a:solidFill>
                  <a:schemeClr val="bg1"/>
                </a:solidFill>
              </a:rPr>
              <a:t>Demande actuelle et capacité disponible</a:t>
            </a:r>
            <a:endParaRPr lang="en-CA" sz="950">
              <a:solidFill>
                <a:schemeClr val="bg1"/>
              </a:solidFill>
            </a:endParaRPr>
          </a:p>
        </p:txBody>
      </p:sp>
      <p:sp>
        <p:nvSpPr>
          <p:cNvPr id="31" name="Rectangle: Rounded Corners 30">
            <a:extLst>
              <a:ext uri="{FF2B5EF4-FFF2-40B4-BE49-F238E27FC236}">
                <a16:creationId xmlns:a16="http://schemas.microsoft.com/office/drawing/2014/main" id="{6143FA49-720A-1E2D-2BAC-2C1489D19FFC}"/>
              </a:ext>
            </a:extLst>
          </p:cNvPr>
          <p:cNvSpPr/>
          <p:nvPr/>
        </p:nvSpPr>
        <p:spPr>
          <a:xfrm>
            <a:off x="1642328" y="5020542"/>
            <a:ext cx="2980281" cy="442035"/>
          </a:xfrm>
          <a:prstGeom prst="roundRect">
            <a:avLst/>
          </a:prstGeom>
          <a:solidFill>
            <a:srgbClr val="7030A0"/>
          </a:solidFill>
          <a:ln>
            <a:noFill/>
          </a:ln>
        </p:spPr>
        <p:style>
          <a:lnRef idx="2">
            <a:schemeClr val="accent2">
              <a:shade val="50000"/>
            </a:schemeClr>
          </a:lnRef>
          <a:fillRef idx="1">
            <a:schemeClr val="accent2"/>
          </a:fillRef>
          <a:effectRef idx="0">
            <a:schemeClr val="accent2"/>
          </a:effectRef>
          <a:fontRef idx="minor">
            <a:schemeClr val="lt1"/>
          </a:fontRef>
        </p:style>
        <p:txBody>
          <a:bodyPr lIns="36000" tIns="36000" rIns="36000" bIns="36000" rtlCol="0" anchor="ctr"/>
          <a:lstStyle/>
          <a:p>
            <a:pPr algn="ctr"/>
            <a:r>
              <a:rPr lang="en-US" sz="950" b="1" dirty="0">
                <a:solidFill>
                  <a:schemeClr val="bg1"/>
                </a:solidFill>
              </a:rPr>
              <a:t>Ten-year demand forecasts vs. planned capacity | </a:t>
            </a:r>
            <a:br>
              <a:rPr lang="en-US" sz="950" b="1" dirty="0">
                <a:solidFill>
                  <a:schemeClr val="bg1"/>
                </a:solidFill>
              </a:rPr>
            </a:br>
            <a:r>
              <a:rPr lang="fr-CA" sz="950" b="1" dirty="0">
                <a:solidFill>
                  <a:schemeClr val="bg1"/>
                </a:solidFill>
              </a:rPr>
              <a:t>Prévisions de la demande sur dix ans comparés à la capacité planifiée</a:t>
            </a:r>
            <a:endParaRPr lang="fr-CA" sz="950" dirty="0">
              <a:solidFill>
                <a:schemeClr val="bg1"/>
              </a:solidFill>
            </a:endParaRPr>
          </a:p>
        </p:txBody>
      </p:sp>
      <p:sp>
        <p:nvSpPr>
          <p:cNvPr id="32" name="Rectangle: Rounded Corners 31">
            <a:extLst>
              <a:ext uri="{FF2B5EF4-FFF2-40B4-BE49-F238E27FC236}">
                <a16:creationId xmlns:a16="http://schemas.microsoft.com/office/drawing/2014/main" id="{DAC9EB56-27B9-4926-5D93-35A41C838AB3}"/>
              </a:ext>
            </a:extLst>
          </p:cNvPr>
          <p:cNvSpPr/>
          <p:nvPr/>
        </p:nvSpPr>
        <p:spPr>
          <a:xfrm>
            <a:off x="5101845" y="4721524"/>
            <a:ext cx="2278848" cy="692496"/>
          </a:xfrm>
          <a:prstGeom prst="roundRect">
            <a:avLst/>
          </a:prstGeom>
          <a:solidFill>
            <a:srgbClr val="7030A0"/>
          </a:solidFill>
          <a:ln>
            <a:noFill/>
          </a:ln>
        </p:spPr>
        <p:style>
          <a:lnRef idx="2">
            <a:schemeClr val="accent2">
              <a:shade val="50000"/>
            </a:schemeClr>
          </a:lnRef>
          <a:fillRef idx="1">
            <a:schemeClr val="accent2"/>
          </a:fillRef>
          <a:effectRef idx="0">
            <a:schemeClr val="accent2"/>
          </a:effectRef>
          <a:fontRef idx="minor">
            <a:schemeClr val="lt1"/>
          </a:fontRef>
        </p:style>
        <p:txBody>
          <a:bodyPr lIns="36000" tIns="36000" rIns="36000" bIns="36000" rtlCol="0" anchor="ctr"/>
          <a:lstStyle/>
          <a:p>
            <a:pPr algn="ctr"/>
            <a:r>
              <a:rPr lang="en-US" sz="950" b="1">
                <a:solidFill>
                  <a:schemeClr val="bg1"/>
                </a:solidFill>
              </a:rPr>
              <a:t>Capacity needed at the relevant geospatial level |</a:t>
            </a:r>
            <a:br>
              <a:rPr lang="en-US" sz="950" b="1">
                <a:solidFill>
                  <a:schemeClr val="bg1"/>
                </a:solidFill>
              </a:rPr>
            </a:br>
            <a:r>
              <a:rPr lang="fr-CA" sz="950" b="1">
                <a:solidFill>
                  <a:schemeClr val="bg1"/>
                </a:solidFill>
              </a:rPr>
              <a:t>Capacité requise au niveau géospatial pertinent</a:t>
            </a:r>
          </a:p>
        </p:txBody>
      </p:sp>
      <p:sp>
        <p:nvSpPr>
          <p:cNvPr id="33" name="Rectangle: Rounded Corners 32">
            <a:extLst>
              <a:ext uri="{FF2B5EF4-FFF2-40B4-BE49-F238E27FC236}">
                <a16:creationId xmlns:a16="http://schemas.microsoft.com/office/drawing/2014/main" id="{A0D1340C-305B-60D7-0838-518896D9F8C4}"/>
              </a:ext>
            </a:extLst>
          </p:cNvPr>
          <p:cNvSpPr/>
          <p:nvPr/>
        </p:nvSpPr>
        <p:spPr>
          <a:xfrm>
            <a:off x="5101845" y="5599737"/>
            <a:ext cx="2279982" cy="6012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US" sz="950" b="1">
                <a:solidFill>
                  <a:schemeClr val="bg1"/>
                </a:solidFill>
              </a:rPr>
              <a:t>Utilization Threshold |</a:t>
            </a:r>
            <a:br>
              <a:rPr lang="en-US" sz="950" b="1">
                <a:solidFill>
                  <a:schemeClr val="bg1"/>
                </a:solidFill>
              </a:rPr>
            </a:br>
            <a:r>
              <a:rPr lang="fr-CA" sz="950" b="1">
                <a:solidFill>
                  <a:schemeClr val="bg1"/>
                </a:solidFill>
              </a:rPr>
              <a:t>Seuil d’utilisation</a:t>
            </a:r>
          </a:p>
        </p:txBody>
      </p:sp>
      <p:sp>
        <p:nvSpPr>
          <p:cNvPr id="34" name="Rectangle: Rounded Corners 33">
            <a:extLst>
              <a:ext uri="{FF2B5EF4-FFF2-40B4-BE49-F238E27FC236}">
                <a16:creationId xmlns:a16="http://schemas.microsoft.com/office/drawing/2014/main" id="{410793AE-9DC3-4087-B4F7-A4F5B21EC2A2}"/>
              </a:ext>
            </a:extLst>
          </p:cNvPr>
          <p:cNvSpPr/>
          <p:nvPr/>
        </p:nvSpPr>
        <p:spPr>
          <a:xfrm>
            <a:off x="7890232" y="4714260"/>
            <a:ext cx="3459517" cy="660952"/>
          </a:xfrm>
          <a:prstGeom prst="roundRect">
            <a:avLst/>
          </a:prstGeom>
          <a:solidFill>
            <a:srgbClr val="7030A0"/>
          </a:solidFill>
          <a:ln>
            <a:noFill/>
          </a:ln>
        </p:spPr>
        <p:style>
          <a:lnRef idx="2">
            <a:schemeClr val="accent2">
              <a:shade val="50000"/>
            </a:schemeClr>
          </a:lnRef>
          <a:fillRef idx="1">
            <a:schemeClr val="accent2"/>
          </a:fillRef>
          <a:effectRef idx="0">
            <a:schemeClr val="accent2"/>
          </a:effectRef>
          <a:fontRef idx="minor">
            <a:schemeClr val="lt1"/>
          </a:fontRef>
        </p:style>
        <p:txBody>
          <a:bodyPr lIns="36000" tIns="36000" rIns="36000" bIns="36000" rtlCol="0" anchor="ctr"/>
          <a:lstStyle/>
          <a:p>
            <a:pPr algn="ctr"/>
            <a:r>
              <a:rPr lang="en-US" sz="950" b="1">
                <a:solidFill>
                  <a:schemeClr val="bg1"/>
                </a:solidFill>
              </a:rPr>
              <a:t>Range of future capacity needs |</a:t>
            </a:r>
          </a:p>
          <a:p>
            <a:pPr algn="ctr"/>
            <a:r>
              <a:rPr lang="fr-FR" sz="950" b="1">
                <a:solidFill>
                  <a:schemeClr val="bg1"/>
                </a:solidFill>
              </a:rPr>
              <a:t>Éventail des besoins futurs en capacité</a:t>
            </a:r>
            <a:endParaRPr lang="en-CA" sz="950" b="1">
              <a:solidFill>
                <a:schemeClr val="bg1"/>
              </a:solidFill>
            </a:endParaRPr>
          </a:p>
        </p:txBody>
      </p:sp>
      <p:sp>
        <p:nvSpPr>
          <p:cNvPr id="35" name="Rectangle: Rounded Corners 34">
            <a:extLst>
              <a:ext uri="{FF2B5EF4-FFF2-40B4-BE49-F238E27FC236}">
                <a16:creationId xmlns:a16="http://schemas.microsoft.com/office/drawing/2014/main" id="{8863EF72-A7E8-0D8D-9699-F2E7813151AF}"/>
              </a:ext>
            </a:extLst>
          </p:cNvPr>
          <p:cNvSpPr/>
          <p:nvPr/>
        </p:nvSpPr>
        <p:spPr>
          <a:xfrm>
            <a:off x="1642328" y="5545101"/>
            <a:ext cx="2998444" cy="734013"/>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US" sz="950" b="1">
                <a:solidFill>
                  <a:schemeClr val="bg1"/>
                </a:solidFill>
              </a:rPr>
              <a:t>Key </a:t>
            </a:r>
            <a:r>
              <a:rPr lang="en-US" sz="950" b="1" u="sng">
                <a:solidFill>
                  <a:schemeClr val="bg1"/>
                </a:solidFill>
              </a:rPr>
              <a:t>demand drivers </a:t>
            </a:r>
            <a:r>
              <a:rPr lang="en-US" sz="950" b="1">
                <a:solidFill>
                  <a:schemeClr val="bg1"/>
                </a:solidFill>
              </a:rPr>
              <a:t>sensitive to change or uncertainty |</a:t>
            </a:r>
            <a:br>
              <a:rPr lang="en-US" sz="950" b="1">
                <a:solidFill>
                  <a:schemeClr val="bg1"/>
                </a:solidFill>
              </a:rPr>
            </a:br>
            <a:r>
              <a:rPr lang="fr-FR" sz="950" b="1">
                <a:solidFill>
                  <a:schemeClr val="bg1"/>
                </a:solidFill>
              </a:rPr>
              <a:t>Principaux </a:t>
            </a:r>
            <a:r>
              <a:rPr lang="fr-FR" sz="950" b="1" u="sng">
                <a:solidFill>
                  <a:schemeClr val="bg1"/>
                </a:solidFill>
              </a:rPr>
              <a:t>facteurs de la demande </a:t>
            </a:r>
            <a:r>
              <a:rPr lang="fr-FR" sz="950" b="1">
                <a:solidFill>
                  <a:schemeClr val="bg1"/>
                </a:solidFill>
              </a:rPr>
              <a:t>sensibles aux changements ou à l’incertitude</a:t>
            </a:r>
            <a:endParaRPr lang="en-CA" sz="950" b="1">
              <a:solidFill>
                <a:schemeClr val="bg1"/>
              </a:solidFill>
            </a:endParaRPr>
          </a:p>
        </p:txBody>
      </p:sp>
      <p:sp>
        <p:nvSpPr>
          <p:cNvPr id="36" name="Rectangle: Rounded Corners 35">
            <a:extLst>
              <a:ext uri="{FF2B5EF4-FFF2-40B4-BE49-F238E27FC236}">
                <a16:creationId xmlns:a16="http://schemas.microsoft.com/office/drawing/2014/main" id="{16DFA0AE-09EE-44CC-A5AA-9589CEE35A2C}"/>
              </a:ext>
            </a:extLst>
          </p:cNvPr>
          <p:cNvSpPr/>
          <p:nvPr/>
        </p:nvSpPr>
        <p:spPr>
          <a:xfrm>
            <a:off x="10070318" y="5611507"/>
            <a:ext cx="1688677" cy="6012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US" sz="950" b="1" dirty="0">
                <a:solidFill>
                  <a:schemeClr val="bg1"/>
                </a:solidFill>
              </a:rPr>
              <a:t>Estimate future costs per unit |</a:t>
            </a:r>
            <a:br>
              <a:rPr lang="en-US" sz="950" b="1" dirty="0">
                <a:solidFill>
                  <a:schemeClr val="bg1"/>
                </a:solidFill>
              </a:rPr>
            </a:br>
            <a:r>
              <a:rPr lang="en-US" sz="950" b="1" dirty="0">
                <a:solidFill>
                  <a:schemeClr val="bg1"/>
                </a:solidFill>
              </a:rPr>
              <a:t>Estimation des </a:t>
            </a:r>
            <a:r>
              <a:rPr lang="fr-CA" sz="950" b="1" dirty="0">
                <a:solidFill>
                  <a:schemeClr val="bg1"/>
                </a:solidFill>
              </a:rPr>
              <a:t>coûts unitaire futurs</a:t>
            </a:r>
            <a:endParaRPr lang="en-CA" sz="950" b="1" dirty="0">
              <a:solidFill>
                <a:schemeClr val="bg1"/>
              </a:solidFill>
            </a:endParaRPr>
          </a:p>
        </p:txBody>
      </p:sp>
      <p:sp>
        <p:nvSpPr>
          <p:cNvPr id="38" name="Rectangle: Rounded Corners 37">
            <a:extLst>
              <a:ext uri="{FF2B5EF4-FFF2-40B4-BE49-F238E27FC236}">
                <a16:creationId xmlns:a16="http://schemas.microsoft.com/office/drawing/2014/main" id="{0A831E5B-4A8C-2A4B-0A76-1B20473EB9FC}"/>
              </a:ext>
            </a:extLst>
          </p:cNvPr>
          <p:cNvSpPr/>
          <p:nvPr/>
        </p:nvSpPr>
        <p:spPr>
          <a:xfrm>
            <a:off x="7894770" y="5599737"/>
            <a:ext cx="2040623" cy="6012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en-US" sz="950" b="1">
                <a:solidFill>
                  <a:schemeClr val="bg1"/>
                </a:solidFill>
              </a:rPr>
              <a:t>“Rule of half” (renewal investment) | </a:t>
            </a:r>
            <a:br>
              <a:rPr lang="en-US" sz="950" b="1">
                <a:solidFill>
                  <a:schemeClr val="bg1"/>
                </a:solidFill>
              </a:rPr>
            </a:br>
            <a:r>
              <a:rPr lang="fr-FR" sz="950" b="1">
                <a:solidFill>
                  <a:schemeClr val="bg1"/>
                </a:solidFill>
              </a:rPr>
              <a:t>« Règle de la moitié » (investissement en renouvellement)</a:t>
            </a:r>
            <a:endParaRPr lang="en-CA" sz="950" b="1">
              <a:solidFill>
                <a:schemeClr val="bg1"/>
              </a:solidFill>
            </a:endParaRPr>
          </a:p>
        </p:txBody>
      </p:sp>
      <p:sp>
        <p:nvSpPr>
          <p:cNvPr id="11" name="Slide Number Placeholder 4">
            <a:extLst>
              <a:ext uri="{FF2B5EF4-FFF2-40B4-BE49-F238E27FC236}">
                <a16:creationId xmlns:a16="http://schemas.microsoft.com/office/drawing/2014/main" id="{F084C1E3-A87E-1425-5D2E-51108FC76948}"/>
              </a:ext>
            </a:extLst>
          </p:cNvPr>
          <p:cNvSpPr txBox="1">
            <a:spLocks/>
          </p:cNvSpPr>
          <p:nvPr/>
        </p:nvSpPr>
        <p:spPr>
          <a:xfrm>
            <a:off x="172525" y="6430200"/>
            <a:ext cx="329762" cy="194988"/>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CAA33A2-411E-8443-83D0-3263C24E97A5}" type="slidenum">
              <a:rPr lang="en-US" sz="1100" smtClean="0"/>
              <a:pPr/>
              <a:t>4</a:t>
            </a:fld>
            <a:endParaRPr lang="en-US" sz="1100"/>
          </a:p>
        </p:txBody>
      </p:sp>
      <p:sp>
        <p:nvSpPr>
          <p:cNvPr id="15" name="Arrow: Right 14">
            <a:extLst>
              <a:ext uri="{FF2B5EF4-FFF2-40B4-BE49-F238E27FC236}">
                <a16:creationId xmlns:a16="http://schemas.microsoft.com/office/drawing/2014/main" id="{0E12A35F-B849-A171-6837-B12E8125C7FC}"/>
              </a:ext>
            </a:extLst>
          </p:cNvPr>
          <p:cNvSpPr/>
          <p:nvPr/>
        </p:nvSpPr>
        <p:spPr>
          <a:xfrm>
            <a:off x="4672870" y="4953051"/>
            <a:ext cx="360784" cy="200982"/>
          </a:xfrm>
          <a:prstGeom prst="rightArrow">
            <a:avLst/>
          </a:prstGeom>
          <a:solidFill>
            <a:schemeClr val="bg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9" name="Arrow: Right 18">
            <a:extLst>
              <a:ext uri="{FF2B5EF4-FFF2-40B4-BE49-F238E27FC236}">
                <a16:creationId xmlns:a16="http://schemas.microsoft.com/office/drawing/2014/main" id="{399BD047-C41E-9FD0-FF50-04B2AB982066}"/>
              </a:ext>
            </a:extLst>
          </p:cNvPr>
          <p:cNvSpPr/>
          <p:nvPr/>
        </p:nvSpPr>
        <p:spPr>
          <a:xfrm>
            <a:off x="7443610" y="4944245"/>
            <a:ext cx="360784" cy="200982"/>
          </a:xfrm>
          <a:prstGeom prst="rightArrow">
            <a:avLst/>
          </a:prstGeom>
          <a:solidFill>
            <a:schemeClr val="bg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444788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71C2D9ECB702341B862B96B0A675C3F" ma:contentTypeVersion="8" ma:contentTypeDescription="Create a new document." ma:contentTypeScope="" ma:versionID="bac204429d6b1be5df05bcea4cd7cfda">
  <xsd:schema xmlns:xsd="http://www.w3.org/2001/XMLSchema" xmlns:xs="http://www.w3.org/2001/XMLSchema" xmlns:p="http://schemas.microsoft.com/office/2006/metadata/properties" xmlns:ns2="0ee1f9be-ee7a-42df-bcaf-748ef50c5411" targetNamespace="http://schemas.microsoft.com/office/2006/metadata/properties" ma:root="true" ma:fieldsID="0c2023c4c7738f9150dfa4817885090c" ns2:_="">
    <xsd:import namespace="0ee1f9be-ee7a-42df-bcaf-748ef50c541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e1f9be-ee7a-42df-bcaf-748ef50c541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C4DC31F-0088-45E3-835A-E77B3CC6320A}">
  <ds:schemaRefs>
    <ds:schemaRef ds:uri="http://purl.org/dc/terms/"/>
    <ds:schemaRef ds:uri="http://schemas.microsoft.com/office/infopath/2007/PartnerControls"/>
    <ds:schemaRef ds:uri="http://purl.org/dc/dcmitype/"/>
    <ds:schemaRef ds:uri="7e497353-5d04-4dc6-b6fb-33703c27641d"/>
    <ds:schemaRef ds:uri="http://schemas.microsoft.com/office/2006/documentManagement/types"/>
    <ds:schemaRef ds:uri="http://www.w3.org/XML/1998/namespace"/>
    <ds:schemaRef ds:uri="http://schemas.openxmlformats.org/package/2006/metadata/core-properties"/>
    <ds:schemaRef ds:uri="75cfd7a0-6782-4110-81be-894b6962872c"/>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FA90DE39-7530-48D1-AE54-CB7ADC22A04E}"/>
</file>

<file path=customXml/itemProps3.xml><?xml version="1.0" encoding="utf-8"?>
<ds:datastoreItem xmlns:ds="http://schemas.openxmlformats.org/officeDocument/2006/customXml" ds:itemID="{3F005639-E698-44C1-92AB-C4648CD6787B}">
  <ds:schemaRefs>
    <ds:schemaRef ds:uri="http://schemas.microsoft.com/sharepoint/v3/contenttype/forms"/>
  </ds:schemaRefs>
</ds:datastoreItem>
</file>

<file path=docMetadata/LabelInfo.xml><?xml version="1.0" encoding="utf-8"?>
<clbl:labelList xmlns:clbl="http://schemas.microsoft.com/office/2020/mipLabelMetadata">
  <clbl:label id="{034a106e-6316-442c-ad35-738afd673d2b}" enabled="1" method="Standard" siteId="{cddc1229-ac2a-4b97-b78a-0e5cacb5865c}" removed="0"/>
</clbl:labelList>
</file>

<file path=docProps/app.xml><?xml version="1.0" encoding="utf-8"?>
<Properties xmlns="http://schemas.openxmlformats.org/officeDocument/2006/extended-properties" xmlns:vt="http://schemas.openxmlformats.org/officeDocument/2006/docPropsVTypes">
  <TotalTime>3</TotalTime>
  <Words>1014</Words>
  <Application>Microsoft Office PowerPoint</Application>
  <PresentationFormat>Widescreen</PresentationFormat>
  <Paragraphs>100</Paragraphs>
  <Slides>4</Slides>
  <Notes>2</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Government of Canada Housing and Infrastructure Data and Research</vt:lpstr>
      <vt:lpstr>PowerPoint Presentation</vt:lpstr>
      <vt:lpstr>The Capital Plan and  Provincial Infrastructure</vt:lpstr>
      <vt:lpstr>PowerPoint Presentation</vt:lpstr>
    </vt:vector>
  </TitlesOfParts>
  <Company>Government of Ontario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Smith, Jonathan (He/Him) (MOI)</dc:creator>
  <cp:lastModifiedBy>Bolduc, Lise (MOI)</cp:lastModifiedBy>
  <cp:revision>5</cp:revision>
  <dcterms:created xsi:type="dcterms:W3CDTF">2025-10-22T16:34:19Z</dcterms:created>
  <dcterms:modified xsi:type="dcterms:W3CDTF">2025-11-10T21:49:39Z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0x010100871C2D9ECB702341B862B96B0A675C3F</vt:lpwstr>
  </property>
  <property fmtid="{D5CDD505-2E9C-101B-9397-08002B2CF9AE}" pid="3" name="MediaServiceImageTags">
    <vt:lpwstr/>
  </property>
  <property fmtid="{D5CDD505-2E9C-101B-9397-08002B2CF9AE}" pid="4" name="TaxKeyword">
    <vt:lpwstr/>
  </property>
  <property fmtid="{D5CDD505-2E9C-101B-9397-08002B2CF9AE}" pid="5" name="MSIP_Label_9dacc104-dfa0-47ae-bf90-8b8a399431b6_Enabled">
    <vt:lpwstr>true</vt:lpwstr>
  </property>
  <property fmtid="{D5CDD505-2E9C-101B-9397-08002B2CF9AE}" pid="6" name="MSIP_Label_9dacc104-dfa0-47ae-bf90-8b8a399431b6_SetDate">
    <vt:lpwstr>2025-11-10T21:49:38Z</vt:lpwstr>
  </property>
  <property fmtid="{D5CDD505-2E9C-101B-9397-08002B2CF9AE}" pid="7" name="MSIP_Label_9dacc104-dfa0-47ae-bf90-8b8a399431b6_Method">
    <vt:lpwstr>Standard</vt:lpwstr>
  </property>
  <property fmtid="{D5CDD505-2E9C-101B-9397-08002B2CF9AE}" pid="8" name="MSIP_Label_9dacc104-dfa0-47ae-bf90-8b8a399431b6_Name">
    <vt:lpwstr>Unclassified</vt:lpwstr>
  </property>
  <property fmtid="{D5CDD505-2E9C-101B-9397-08002B2CF9AE}" pid="9" name="MSIP_Label_9dacc104-dfa0-47ae-bf90-8b8a399431b6_SiteId">
    <vt:lpwstr>38430cd6-eda5-46f2-886a-f2a305fd49bc</vt:lpwstr>
  </property>
  <property fmtid="{D5CDD505-2E9C-101B-9397-08002B2CF9AE}" pid="10" name="MSIP_Label_9dacc104-dfa0-47ae-bf90-8b8a399431b6_ActionId">
    <vt:lpwstr>7aa57a5d-1cba-4b11-8fac-200fea305145</vt:lpwstr>
  </property>
  <property fmtid="{D5CDD505-2E9C-101B-9397-08002B2CF9AE}" pid="11" name="MSIP_Label_9dacc104-dfa0-47ae-bf90-8b8a399431b6_ContentBits">
    <vt:lpwstr>0</vt:lpwstr>
  </property>
  <property fmtid="{D5CDD505-2E9C-101B-9397-08002B2CF9AE}" pid="12" name="MSIP_Label_9dacc104-dfa0-47ae-bf90-8b8a399431b6_Tag">
    <vt:lpwstr>10, 3, 0, 2</vt:lpwstr>
  </property>
</Properties>
</file>