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8288000" cy="10287000"/>
  <p:notesSz cx="6858000" cy="9144000"/>
  <p:embeddedFontLst>
    <p:embeddedFont>
      <p:font typeface="Arimo" panose="020B0604020202020204" pitchFamily="34" charset="0"/>
      <p:regular r:id="rId34"/>
      <p:bold r:id="rId35"/>
      <p:italic r:id="rId36"/>
      <p:boldItalic r:id="rId37"/>
    </p:embeddedFont>
    <p:embeddedFont>
      <p:font typeface="Montserrat" pitchFamily="2" charset="77"/>
      <p:regular r:id="rId38"/>
      <p:bold r:id="rId39"/>
      <p:italic r:id="rId40"/>
      <p:boldItalic r:id="rId41"/>
    </p:embeddedFont>
    <p:embeddedFont>
      <p:font typeface="Montserrat Medium" panose="020F0502020204030204" pitchFamily="34" charset="0"/>
      <p:regular r:id="rId42"/>
      <p:bold r:id="rId43"/>
      <p:italic r:id="rId44"/>
      <p:boldItalic r:id="rId45"/>
    </p:embeddedFont>
    <p:embeddedFont>
      <p:font typeface="Montserrat SemiBold" pitchFamily="2"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bjlquFuSBSebrl53KWCbWYyGo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344DA7-7492-4EC7-8167-A7AEE8CD2E10}">
  <a:tblStyle styleId="{9F344DA7-7492-4EC7-8167-A7AEE8CD2E1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55B8797-DEEB-4EA6-AB8F-70F45446467E}"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0" d="100"/>
          <a:sy n="80" d="100"/>
        </p:scale>
        <p:origin x="82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61" name="Google Shape;161;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62" name="Google Shape;162;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Bienvenue à tous à notre troisième session du Cercle sur la maîtrise de l'art de la négociation.</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64" name="Google Shape;164;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65" name="Google Shape;165;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84" name="Google Shape;284;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85" name="Google Shape;285;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534035" lvl="0" indent="0" algn="l"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Instructions : </a:t>
            </a:r>
            <a:r>
              <a:rPr lang="en-US">
                <a:latin typeface="Montserrat"/>
                <a:ea typeface="Montserrat"/>
                <a:cs typeface="Montserrat"/>
                <a:sym typeface="Montserrat"/>
              </a:rPr>
              <a:t>Partagez un moment où les circonstances ci-dessous vous ont affectés personnellement. (1 minute par membre)</a:t>
            </a:r>
            <a:r>
              <a:rPr lang="en-US">
                <a:highlight>
                  <a:srgbClr val="FFFF00"/>
                </a:highlight>
                <a:latin typeface="Montserrat"/>
                <a:ea typeface="Montserrat"/>
                <a:cs typeface="Montserrat"/>
                <a:sym typeface="Montserrat"/>
              </a:rPr>
              <a:t> </a:t>
            </a:r>
            <a:endParaRPr>
              <a:highlight>
                <a:srgbClr val="FFFF00"/>
              </a:highlight>
              <a:latin typeface="Montserrat"/>
              <a:ea typeface="Montserrat"/>
              <a:cs typeface="Montserrat"/>
              <a:sym typeface="Montserrat"/>
            </a:endParaRPr>
          </a:p>
          <a:p>
            <a:pPr marL="457200" marR="534035" lvl="0" indent="-301625" algn="l" rtl="0">
              <a:lnSpc>
                <a:spcPct val="115000"/>
              </a:lnSpc>
              <a:spcBef>
                <a:spcPts val="1000"/>
              </a:spcBef>
              <a:spcAft>
                <a:spcPts val="0"/>
              </a:spcAft>
              <a:buSzPts val="1150"/>
              <a:buFont typeface="Montserrat"/>
              <a:buChar char="●"/>
            </a:pPr>
            <a:r>
              <a:rPr lang="en-US" sz="1150">
                <a:latin typeface="Montserrat"/>
                <a:ea typeface="Montserrat"/>
                <a:cs typeface="Montserrat"/>
                <a:sym typeface="Montserrat"/>
              </a:rPr>
              <a:t>Vous vous êtes préparé pour une conversation difficile en effectuant des recherches qui vous ont aidés à décider comment aborder la situation et à renforcer le raisonnement de votre demande.</a:t>
            </a:r>
            <a:endParaRPr sz="1150">
              <a:latin typeface="Montserrat"/>
              <a:ea typeface="Montserrat"/>
              <a:cs typeface="Montserrat"/>
              <a:sym typeface="Montserrat"/>
            </a:endParaRPr>
          </a:p>
          <a:p>
            <a:pPr marL="457200" marR="534035" lvl="0" indent="-301625" algn="l" rtl="0">
              <a:lnSpc>
                <a:spcPct val="115000"/>
              </a:lnSpc>
              <a:spcBef>
                <a:spcPts val="0"/>
              </a:spcBef>
              <a:spcAft>
                <a:spcPts val="0"/>
              </a:spcAft>
              <a:buSzPts val="1150"/>
              <a:buFont typeface="Montserrat"/>
              <a:buChar char="●"/>
            </a:pPr>
            <a:r>
              <a:rPr lang="en-US" sz="1150">
                <a:latin typeface="Montserrat"/>
                <a:ea typeface="Montserrat"/>
                <a:cs typeface="Montserrat"/>
                <a:sym typeface="Montserrat"/>
              </a:rPr>
              <a:t>Vous avez constaté que le fait de cultiver de bonnes relations avec des collègues diversifiés produisait des résultats positifs et des performances accrues.</a:t>
            </a:r>
            <a:endParaRPr sz="1150">
              <a:latin typeface="Montserrat"/>
              <a:ea typeface="Montserrat"/>
              <a:cs typeface="Montserrat"/>
              <a:sym typeface="Montserrat"/>
            </a:endParaRPr>
          </a:p>
          <a:p>
            <a:pPr marL="457200" marR="534035" lvl="0" indent="-301625" algn="l" rtl="0">
              <a:lnSpc>
                <a:spcPct val="115000"/>
              </a:lnSpc>
              <a:spcBef>
                <a:spcPts val="0"/>
              </a:spcBef>
              <a:spcAft>
                <a:spcPts val="0"/>
              </a:spcAft>
              <a:buSzPts val="1150"/>
              <a:buFont typeface="Montserrat"/>
              <a:buChar char="●"/>
            </a:pPr>
            <a:r>
              <a:rPr lang="en-US" sz="1150">
                <a:latin typeface="Montserrat"/>
                <a:ea typeface="Montserrat"/>
                <a:cs typeface="Montserrat"/>
                <a:sym typeface="Montserrat"/>
              </a:rPr>
              <a:t>Vous avez fait preuve de confiance en soi pour équilibrer vos besoins et ceux des autres.</a:t>
            </a:r>
            <a:endParaRPr sz="1150">
              <a:latin typeface="Montserrat"/>
              <a:ea typeface="Montserrat"/>
              <a:cs typeface="Montserrat"/>
              <a:sym typeface="Montserrat"/>
            </a:endParaRPr>
          </a:p>
          <a:p>
            <a:pPr marL="457200" marR="534035" lvl="0" indent="-301625" algn="l" rtl="0">
              <a:lnSpc>
                <a:spcPct val="115000"/>
              </a:lnSpc>
              <a:spcBef>
                <a:spcPts val="0"/>
              </a:spcBef>
              <a:spcAft>
                <a:spcPts val="0"/>
              </a:spcAft>
              <a:buSzPts val="1150"/>
              <a:buFont typeface="Montserrat"/>
              <a:buChar char="●"/>
            </a:pPr>
            <a:r>
              <a:rPr lang="en-US" sz="1150">
                <a:latin typeface="Montserrat"/>
                <a:ea typeface="Montserrat"/>
                <a:cs typeface="Montserrat"/>
                <a:sym typeface="Montserrat"/>
              </a:rPr>
              <a:t>Vous avez fait preuve de distance émotionnelle dans une situation difficile.</a:t>
            </a:r>
            <a:endParaRPr sz="1150">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287" name="Google Shape;287;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88" name="Google Shape;288;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d3c8419cb4_3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98" name="Google Shape;298;g2d3c8419cb4_3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1.7.2013</a:t>
            </a:r>
            <a:endParaRPr/>
          </a:p>
        </p:txBody>
      </p:sp>
      <p:sp>
        <p:nvSpPr>
          <p:cNvPr id="299" name="Google Shape;299;g2d3c8419cb4_3_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d3c8419cb4_3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Maintenant que nous sommes échauffés, faisons le tour du cercle et demandons à chacun d'entre nous de partager sa mise à jour de l'action unique de la semaine 2 : Leadership inclusif. Cette action est un engagement concret que vous avez pris lors de la séance précédente du cercle. </a:t>
            </a:r>
            <a:endParaRPr/>
          </a:p>
          <a:p>
            <a:pPr marL="0" lvl="0" indent="0" algn="l" rtl="0">
              <a:spcBef>
                <a:spcPts val="0"/>
              </a:spcBef>
              <a:spcAft>
                <a:spcPts val="0"/>
              </a:spcAft>
              <a:buClr>
                <a:schemeClr val="dk1"/>
              </a:buClr>
              <a:buSzPts val="1100"/>
              <a:buFont typeface="Arial"/>
              <a:buNone/>
            </a:pPr>
            <a:r>
              <a:rPr lang="en-US"/>
              <a:t>(1 minute ou moins par membre)</a:t>
            </a:r>
            <a:endParaRPr/>
          </a:p>
          <a:p>
            <a:pPr marL="0" lvl="0" indent="0" algn="l" rtl="0">
              <a:spcBef>
                <a:spcPts val="0"/>
              </a:spcBef>
              <a:spcAft>
                <a:spcPts val="0"/>
              </a:spcAft>
              <a:buClr>
                <a:schemeClr val="dk1"/>
              </a:buClr>
              <a:buSzPts val="1100"/>
              <a:buFont typeface="Arial"/>
              <a:buNone/>
            </a:pPr>
            <a:endParaRPr/>
          </a:p>
          <a:p>
            <a:pPr marL="0" marR="534035" lvl="0" indent="0" algn="l"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Instructions :</a:t>
            </a:r>
            <a:r>
              <a:rPr lang="en-US">
                <a:latin typeface="Montserrat"/>
                <a:ea typeface="Montserrat"/>
                <a:cs typeface="Montserrat"/>
                <a:sym typeface="Montserrat"/>
              </a:rPr>
              <a:t> en groupe, choisissez l'une des vidéos ou l'un des articles suivants et prenez quelques minutes pour le lire/le visionner. Ensuite, chaque membre partagera un ou deux points clés liés à la communication interculturelle, aux préjugés inconscients ou à un autre thème qui a retenu votre attention.</a:t>
            </a:r>
            <a:endParaRPr b="1"/>
          </a:p>
        </p:txBody>
      </p:sp>
      <p:sp>
        <p:nvSpPr>
          <p:cNvPr id="301" name="Google Shape;301;g2d3c8419cb4_3_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02" name="Google Shape;302;g2d3c8419cb4_3_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16" name="Google Shape;316;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17" name="Google Shape;317;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534035" lvl="0" indent="0" algn="l" rtl="0">
              <a:lnSpc>
                <a:spcPct val="115000"/>
              </a:lnSpc>
              <a:spcBef>
                <a:spcPts val="0"/>
              </a:spcBef>
              <a:spcAft>
                <a:spcPts val="0"/>
              </a:spcAft>
              <a:buClr>
                <a:schemeClr val="dk1"/>
              </a:buClr>
              <a:buSzPts val="1100"/>
              <a:buFont typeface="Arial"/>
              <a:buNone/>
            </a:pPr>
            <a:r>
              <a:rPr lang="en-US" sz="1150">
                <a:latin typeface="Montserrat"/>
                <a:ea typeface="Montserrat"/>
                <a:cs typeface="Montserrat"/>
                <a:sym typeface="Montserrat"/>
              </a:rPr>
              <a:t>La conférence TEDx d'Helena Merschdorf explore les complexités de la communication interculturelle et son impact sur les négociations. Elle suggère des moyens de surmonter les malentendus et d'établir de meilleures connexions.</a:t>
            </a:r>
            <a:endParaRPr sz="1150">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319" name="Google Shape;319;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20" name="Google Shape;320;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28" name="Google Shape;328;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29" name="Google Shape;329;p1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534035" lvl="0" indent="0" algn="l" rtl="0">
              <a:lnSpc>
                <a:spcPct val="115000"/>
              </a:lnSpc>
              <a:spcBef>
                <a:spcPts val="0"/>
              </a:spcBef>
              <a:spcAft>
                <a:spcPts val="0"/>
              </a:spcAft>
              <a:buClr>
                <a:schemeClr val="dk1"/>
              </a:buClr>
              <a:buSzPts val="1100"/>
              <a:buFont typeface="Arial"/>
              <a:buNone/>
            </a:pPr>
            <a:r>
              <a:rPr lang="en-US" sz="1150">
                <a:latin typeface="Montserrat"/>
                <a:ea typeface="Montserrat"/>
                <a:cs typeface="Montserrat"/>
                <a:sym typeface="Montserrat"/>
              </a:rPr>
              <a:t>Cette vidéo explique la différence entre le système de pensée 1 et le système 2, et comment le système 1 peut entraîner des jugements rapides basés sur des repères visuels ou l'appartenance des autres à un groupe.</a:t>
            </a:r>
            <a:endParaRPr sz="1150">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331" name="Google Shape;331;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32" name="Google Shape;332;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40" name="Google Shape;340;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41" name="Google Shape;341;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534035" lvl="0" indent="0" algn="l" rtl="0">
              <a:lnSpc>
                <a:spcPct val="115000"/>
              </a:lnSpc>
              <a:spcBef>
                <a:spcPts val="0"/>
              </a:spcBef>
              <a:spcAft>
                <a:spcPts val="0"/>
              </a:spcAft>
              <a:buClr>
                <a:schemeClr val="dk1"/>
              </a:buClr>
              <a:buSzPts val="1100"/>
              <a:buFont typeface="Arial"/>
              <a:buNone/>
            </a:pPr>
            <a:r>
              <a:rPr lang="en-US" sz="1150">
                <a:latin typeface="Montserrat"/>
                <a:ea typeface="Montserrat"/>
                <a:cs typeface="Montserrat"/>
                <a:sym typeface="Montserrat"/>
              </a:rPr>
              <a:t>Dans le contexte actuel de mondialisation, les négociateurs sont souvent amenés à interagir avec des personnes d'origines culturelles diverses. Pour réussir dans un tel environnement, il est essentiel de développer une intelligence culturelle, c'est-à-dire la capacité de comprendre, d'apprécier et de s'adapter à des cultures. </a:t>
            </a:r>
            <a:endParaRPr/>
          </a:p>
        </p:txBody>
      </p:sp>
      <p:sp>
        <p:nvSpPr>
          <p:cNvPr id="343" name="Google Shape;343;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44" name="Google Shape;344;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53" name="Google Shape;353;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54" name="Google Shape;354;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534035" lvl="0" indent="0" algn="l" rtl="0">
              <a:lnSpc>
                <a:spcPct val="115000"/>
              </a:lnSpc>
              <a:spcBef>
                <a:spcPts val="0"/>
              </a:spcBef>
              <a:spcAft>
                <a:spcPts val="0"/>
              </a:spcAft>
              <a:buClr>
                <a:schemeClr val="dk1"/>
              </a:buClr>
              <a:buSzPts val="1100"/>
              <a:buFont typeface="Arial"/>
              <a:buNone/>
            </a:pPr>
            <a:r>
              <a:rPr lang="en-US" sz="1150">
                <a:latin typeface="Montserrat"/>
                <a:ea typeface="Montserrat"/>
                <a:cs typeface="Montserrat"/>
                <a:sym typeface="Montserrat"/>
              </a:rPr>
              <a:t>L'article identifie six éléments fondamentaux du code des relations qui sont essentiels pour établir des relations entre les cultures, ce qui est indispensable pour des négociations efficaces.</a:t>
            </a:r>
            <a:endParaRPr/>
          </a:p>
        </p:txBody>
      </p:sp>
      <p:sp>
        <p:nvSpPr>
          <p:cNvPr id="356" name="Google Shape;356;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57" name="Google Shape;357;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d3c8419cb4_5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66" name="Google Shape;366;g2d3c8419cb4_5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67" name="Google Shape;367;g2d3c8419cb4_5_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2d3c8419cb4_5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Avant de passer à l'activité suivante, prenez une pause de 5 minutes pour vos corps et vos esprits. Buvez de l'eau, allez aux toilettes, faites des étirements - tout ce dont vous avez besoin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Nous serons de retour dans 5 minutes.</a:t>
            </a:r>
            <a:endParaRPr/>
          </a:p>
        </p:txBody>
      </p:sp>
      <p:sp>
        <p:nvSpPr>
          <p:cNvPr id="369" name="Google Shape;369;g2d3c8419cb4_5_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70" name="Google Shape;370;g2d3c8419cb4_5_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82" name="Google Shape;382;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83" name="Google Shape;383;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 retour !</a:t>
            </a:r>
            <a:endParaRPr/>
          </a:p>
          <a:p>
            <a:pPr marL="0" marR="534035" lvl="0" indent="0" algn="l"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Instructions : </a:t>
            </a:r>
            <a:r>
              <a:rPr lang="en-US">
                <a:latin typeface="Montserrat"/>
                <a:ea typeface="Montserrat"/>
                <a:cs typeface="Montserrat"/>
                <a:sym typeface="Montserrat"/>
              </a:rPr>
              <a:t>partagez votre réponse à une ou plusieurs questions suivantes. </a:t>
            </a:r>
            <a:endParaRPr>
              <a:latin typeface="Montserrat"/>
              <a:ea typeface="Montserrat"/>
              <a:cs typeface="Montserrat"/>
              <a:sym typeface="Montserrat"/>
            </a:endParaRPr>
          </a:p>
          <a:p>
            <a:pPr marL="0" marR="534035" lvl="0" indent="0" algn="l" rtl="0">
              <a:lnSpc>
                <a:spcPct val="115000"/>
              </a:lnSpc>
              <a:spcBef>
                <a:spcPts val="245"/>
              </a:spcBef>
              <a:spcAft>
                <a:spcPts val="0"/>
              </a:spcAft>
              <a:buClr>
                <a:schemeClr val="dk1"/>
              </a:buClr>
              <a:buSzPts val="1100"/>
              <a:buFont typeface="Arial"/>
              <a:buNone/>
            </a:pPr>
            <a:r>
              <a:rPr lang="en-US">
                <a:latin typeface="Montserrat"/>
                <a:ea typeface="Montserrat"/>
                <a:cs typeface="Montserrat"/>
                <a:sym typeface="Montserrat"/>
              </a:rPr>
              <a:t>(2 minutes par membre) </a:t>
            </a:r>
            <a:endParaRPr>
              <a:latin typeface="Montserrat"/>
              <a:ea typeface="Montserrat"/>
              <a:cs typeface="Montserrat"/>
              <a:sym typeface="Montserrat"/>
            </a:endParaRPr>
          </a:p>
          <a:p>
            <a:pPr marL="457200" marR="534035" lvl="0" indent="-301625" algn="l" rtl="0">
              <a:lnSpc>
                <a:spcPct val="115000"/>
              </a:lnSpc>
              <a:spcBef>
                <a:spcPts val="1000"/>
              </a:spcBef>
              <a:spcAft>
                <a:spcPts val="0"/>
              </a:spcAft>
              <a:buSzPts val="1150"/>
              <a:buFont typeface="Montserrat"/>
              <a:buChar char="●"/>
            </a:pPr>
            <a:r>
              <a:rPr lang="en-US" sz="1150">
                <a:latin typeface="Montserrat"/>
                <a:ea typeface="Montserrat"/>
                <a:cs typeface="Montserrat"/>
                <a:sym typeface="Montserrat"/>
              </a:rPr>
              <a:t>Quelles sont quelques facteurs culturels et intersectionnels (multidimensionnels) qui peuvent éclairer ou entraver nos approches envers les négociations?</a:t>
            </a:r>
            <a:endParaRPr sz="1150">
              <a:latin typeface="Montserrat"/>
              <a:ea typeface="Montserrat"/>
              <a:cs typeface="Montserrat"/>
              <a:sym typeface="Montserrat"/>
            </a:endParaRPr>
          </a:p>
          <a:p>
            <a:pPr marL="457200" marR="534035" lvl="0" indent="-301625" algn="l" rtl="0">
              <a:lnSpc>
                <a:spcPct val="115000"/>
              </a:lnSpc>
              <a:spcBef>
                <a:spcPts val="0"/>
              </a:spcBef>
              <a:spcAft>
                <a:spcPts val="0"/>
              </a:spcAft>
              <a:buSzPts val="1150"/>
              <a:buFont typeface="Montserrat"/>
              <a:buChar char="●"/>
            </a:pPr>
            <a:r>
              <a:rPr lang="en-US" sz="1150">
                <a:latin typeface="Montserrat"/>
                <a:ea typeface="Montserrat"/>
                <a:cs typeface="Montserrat"/>
                <a:sym typeface="Montserrat"/>
              </a:rPr>
              <a:t>(par exemple : les dynamiques de genre, la race et l'origine ethnique, les handicaps et/ou les dynamiques de pouvoir dans le lieu de travail)</a:t>
            </a:r>
            <a:endParaRPr sz="1150">
              <a:latin typeface="Montserrat"/>
              <a:ea typeface="Montserrat"/>
              <a:cs typeface="Montserrat"/>
              <a:sym typeface="Montserrat"/>
            </a:endParaRPr>
          </a:p>
          <a:p>
            <a:pPr marL="457200" marR="534035" lvl="0" indent="-301625" algn="l" rtl="0">
              <a:lnSpc>
                <a:spcPct val="115000"/>
              </a:lnSpc>
              <a:spcBef>
                <a:spcPts val="0"/>
              </a:spcBef>
              <a:spcAft>
                <a:spcPts val="0"/>
              </a:spcAft>
              <a:buSzPts val="1150"/>
              <a:buFont typeface="Montserrat"/>
              <a:buChar char="●"/>
            </a:pPr>
            <a:r>
              <a:rPr lang="en-US" sz="1150">
                <a:latin typeface="Montserrat"/>
                <a:ea typeface="Montserrat"/>
                <a:cs typeface="Montserrat"/>
                <a:sym typeface="Montserrat"/>
              </a:rPr>
              <a:t>Avez-vous déjà eu du mal à négocier pour vous-même sur votre lieu de travail? Selon vous, quels facteurs ont joué un rôle?</a:t>
            </a:r>
            <a:endParaRPr sz="1150">
              <a:latin typeface="Montserrat"/>
              <a:ea typeface="Montserrat"/>
              <a:cs typeface="Montserrat"/>
              <a:sym typeface="Montserrat"/>
            </a:endParaRPr>
          </a:p>
          <a:p>
            <a:pPr marL="457200" marR="534035" lvl="0" indent="-301625" algn="l" rtl="0">
              <a:lnSpc>
                <a:spcPct val="115000"/>
              </a:lnSpc>
              <a:spcBef>
                <a:spcPts val="0"/>
              </a:spcBef>
              <a:spcAft>
                <a:spcPts val="0"/>
              </a:spcAft>
              <a:buSzPts val="1150"/>
              <a:buFont typeface="Montserrat"/>
              <a:buChar char="●"/>
            </a:pPr>
            <a:r>
              <a:rPr lang="en-US" sz="1150">
                <a:latin typeface="Montserrat"/>
                <a:ea typeface="Montserrat"/>
                <a:cs typeface="Montserrat"/>
                <a:sym typeface="Montserrat"/>
              </a:rPr>
              <a:t>Si vous occupez un poste de direction, que pouvez-vous faire pour encourager les membres de votre équipe à se sentir suffisamment en sécurité et en confiance pour négocier pour eux-mêmes? Est-ce que la culture de votre équipe se prête à la négociation? Quels outils et ressources pouvez-vous offrir?</a:t>
            </a:r>
            <a:endParaRPr/>
          </a:p>
        </p:txBody>
      </p:sp>
      <p:sp>
        <p:nvSpPr>
          <p:cNvPr id="385" name="Google Shape;385;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386" name="Google Shape;386;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d3c8419cb4_7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398" name="Google Shape;398;g2d3c8419cb4_7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399" name="Google Shape;399;g2d3c8419cb4_7_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2d3c8419cb4_7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Votre « action concrète » est un engagement tangible que vous prendrez cette semaine en lien avec les thèmes abordés au cours de chaque Cercle. L'objectif de l'action concrète est de vous faire sortir de votre zone de confort, de mettre en pratique une nouvelle compétence ou d'essayer quelque chose de nouveau. Vous trouverez des exemples d'actions concrètes pour ce Cercle dans le tableau ci-dessous :</a:t>
            </a: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b="1">
                <a:latin typeface="Montserrat"/>
                <a:ea typeface="Montserrat"/>
                <a:cs typeface="Montserrat"/>
                <a:sym typeface="Montserrat"/>
              </a:rPr>
              <a:t>Instructions :</a:t>
            </a:r>
            <a:r>
              <a:rPr lang="en-US">
                <a:latin typeface="Montserrat"/>
                <a:ea typeface="Montserrat"/>
                <a:cs typeface="Montserrat"/>
                <a:sym typeface="Montserrat"/>
              </a:rPr>
              <a:t> Chaque membre déclare une « action concrète » que vous avez l'intention d'entreprendre cette semaine. (1 minute par membre)</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p>
        </p:txBody>
      </p:sp>
      <p:sp>
        <p:nvSpPr>
          <p:cNvPr id="401" name="Google Shape;401;g2d3c8419cb4_7_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02" name="Google Shape;402;g2d3c8419cb4_7_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d3c8419cb4_9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Sur l'écran et dans vos guides de discussion PDF, vous trouverez un tableau qui peut vous aider à choisir votre action concrète.</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412" name="Google Shape;412;g2d3c8419cb4_9_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d3f4818c0c_2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73" name="Google Shape;173;g2d3f4818c0c_2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74" name="Google Shape;174;g2d3f4818c0c_2_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d3f4818c0c_2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un message des fondateurs du programme si vous souhaitez le lire dans votre Guide de discussion PDF [première des deux diapositives].</a:t>
            </a:r>
            <a:endParaRPr/>
          </a:p>
        </p:txBody>
      </p:sp>
      <p:sp>
        <p:nvSpPr>
          <p:cNvPr id="176" name="Google Shape;176;g2d3f4818c0c_2_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77" name="Google Shape;177;g2d3f4818c0c_2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d3c8419cb4_11_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418" name="Google Shape;418;g2d3c8419cb4_11_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419" name="Google Shape;419;g2d3c8419cb4_11_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2d3c8419cb4_11_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5340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Merci à tous pour votre participation active à cette séance de Cercle. </a:t>
            </a:r>
            <a:r>
              <a:rPr lang="en-US" sz="1150">
                <a:latin typeface="Montserrat"/>
                <a:ea typeface="Montserrat"/>
                <a:cs typeface="Montserrat"/>
                <a:sym typeface="Montserrat"/>
              </a:rPr>
              <a:t>Nous espérons qu'en considérant la négociation comme un processus collaboratif qui peut profiter à toutes les parties, vous attendrez avec impatience votre prochaine négociation et vous vous sentirez plus confiant dans votre capacité à utiliser ces outils. </a:t>
            </a:r>
            <a:endParaRPr sz="1150">
              <a:latin typeface="Montserrat"/>
              <a:ea typeface="Montserrat"/>
              <a:cs typeface="Montserrat"/>
              <a:sym typeface="Montserrat"/>
            </a:endParaRPr>
          </a:p>
          <a:p>
            <a:pPr marL="719455" marR="534035" lvl="0" indent="-301625" algn="l" rtl="0">
              <a:lnSpc>
                <a:spcPct val="115000"/>
              </a:lnSpc>
              <a:spcBef>
                <a:spcPts val="1600"/>
              </a:spcBef>
              <a:spcAft>
                <a:spcPts val="0"/>
              </a:spcAft>
              <a:buClr>
                <a:schemeClr val="dk1"/>
              </a:buClr>
              <a:buSzPts val="1150"/>
              <a:buFont typeface="Montserrat"/>
              <a:buChar char="●"/>
            </a:pPr>
            <a:r>
              <a:rPr lang="en-US" b="1">
                <a:latin typeface="Montserrat"/>
                <a:ea typeface="Montserrat"/>
                <a:cs typeface="Montserrat"/>
                <a:sym typeface="Montserrat"/>
              </a:rPr>
              <a:t>Résumé : </a:t>
            </a:r>
            <a:r>
              <a:rPr lang="en-US">
                <a:latin typeface="Montserrat"/>
                <a:ea typeface="Montserrat"/>
                <a:cs typeface="Montserrat"/>
                <a:sym typeface="Montserrat"/>
              </a:rPr>
              <a:t>veuillez consulter ce guide de discussion pour aider votre réflexion sur cette session de Cercle et à mettre en pratique votre « action concrète » pour la négociation.</a:t>
            </a:r>
            <a:endParaRPr sz="1150">
              <a:latin typeface="Montserrat"/>
              <a:ea typeface="Montserrat"/>
              <a:cs typeface="Montserrat"/>
              <a:sym typeface="Montserrat"/>
            </a:endParaRPr>
          </a:p>
          <a:p>
            <a:pPr marL="719455" marR="534035" lvl="0" indent="-301625" algn="l" rtl="0">
              <a:lnSpc>
                <a:spcPct val="115000"/>
              </a:lnSpc>
              <a:spcBef>
                <a:spcPts val="1600"/>
              </a:spcBef>
              <a:spcAft>
                <a:spcPts val="0"/>
              </a:spcAft>
              <a:buClr>
                <a:schemeClr val="dk1"/>
              </a:buClr>
              <a:buSzPts val="1150"/>
              <a:buFont typeface="Montserrat"/>
              <a:buChar char="●"/>
            </a:pPr>
            <a:r>
              <a:rPr lang="en-US" b="1">
                <a:latin typeface="Montserrat"/>
                <a:ea typeface="Montserrat"/>
                <a:cs typeface="Montserrat"/>
                <a:sym typeface="Montserrat"/>
              </a:rPr>
              <a:t>Classe de maître :</a:t>
            </a:r>
            <a:r>
              <a:rPr lang="en-US">
                <a:latin typeface="Montserrat"/>
                <a:ea typeface="Montserrat"/>
                <a:cs typeface="Montserrat"/>
                <a:sym typeface="Montserrat"/>
              </a:rPr>
              <a:t> notre prochaine Classe de maître aura lieu le</a:t>
            </a:r>
            <a:r>
              <a:rPr lang="en-US" b="1">
                <a:latin typeface="Montserrat"/>
                <a:ea typeface="Montserrat"/>
                <a:cs typeface="Montserrat"/>
                <a:sym typeface="Montserrat"/>
              </a:rPr>
              <a:t> lundi 4 novembre à 13 h 00 ET</a:t>
            </a:r>
            <a:r>
              <a:rPr lang="en-US">
                <a:latin typeface="Montserrat"/>
                <a:ea typeface="Montserrat"/>
                <a:cs typeface="Montserrat"/>
                <a:sym typeface="Montserrat"/>
              </a:rPr>
              <a:t>. Cette Classe de maître de 90 minutes est un cours de coaching pratique sur la diversité, l’équité, l’inclusion et l’accessibilité. Les invitations aux cinq Classes de maître vous ont été envoyées avant le début de cette cohorte DEAPCM. Veuillez consulter votre calendrier pour plus de détails.</a:t>
            </a:r>
            <a:endParaRPr sz="1150">
              <a:latin typeface="Montserrat"/>
              <a:ea typeface="Montserrat"/>
              <a:cs typeface="Montserrat"/>
              <a:sym typeface="Montserrat"/>
            </a:endParaRPr>
          </a:p>
          <a:p>
            <a:pPr marL="719455" marR="534035" lvl="0" indent="-301625" algn="l" rtl="0">
              <a:lnSpc>
                <a:spcPct val="115000"/>
              </a:lnSpc>
              <a:spcBef>
                <a:spcPts val="1600"/>
              </a:spcBef>
              <a:spcAft>
                <a:spcPts val="0"/>
              </a:spcAft>
              <a:buClr>
                <a:schemeClr val="dk1"/>
              </a:buClr>
              <a:buSzPts val="1150"/>
              <a:buFont typeface="Montserrat"/>
              <a:buChar char="●"/>
            </a:pPr>
            <a:r>
              <a:rPr lang="en-US" b="1">
                <a:latin typeface="Montserrat"/>
                <a:ea typeface="Montserrat"/>
                <a:cs typeface="Montserrat"/>
                <a:sym typeface="Montserrat"/>
              </a:rPr>
              <a:t>Le prochain Cercle :</a:t>
            </a:r>
            <a:r>
              <a:rPr lang="en-US">
                <a:latin typeface="Montserrat"/>
                <a:ea typeface="Montserrat"/>
                <a:cs typeface="Montserrat"/>
                <a:sym typeface="Montserrat"/>
              </a:rPr>
              <a:t> la prochaine réunion de Cercle sera consacrée aux sujets de la diversité, l’équité, l’inclusion et l’accessibilité. Veuillez consulter le quatrième guide de discussion avant la prochaine réunion de Cercle.</a:t>
            </a:r>
            <a:endParaRPr sz="1150">
              <a:latin typeface="Montserrat"/>
              <a:ea typeface="Montserrat"/>
              <a:cs typeface="Montserrat"/>
              <a:sym typeface="Montserrat"/>
            </a:endParaRPr>
          </a:p>
          <a:p>
            <a:pPr marL="719455" marR="534035" lvl="0" indent="-301625" algn="l" rtl="0">
              <a:lnSpc>
                <a:spcPct val="115000"/>
              </a:lnSpc>
              <a:spcBef>
                <a:spcPts val="1000"/>
              </a:spcBef>
              <a:spcAft>
                <a:spcPts val="0"/>
              </a:spcAft>
              <a:buClr>
                <a:schemeClr val="dk1"/>
              </a:buClr>
              <a:buSzPts val="1150"/>
              <a:buFont typeface="Montserrat"/>
              <a:buChar char="●"/>
            </a:pPr>
            <a:r>
              <a:rPr lang="en-US" b="1">
                <a:latin typeface="Montserrat"/>
                <a:ea typeface="Montserrat"/>
                <a:cs typeface="Montserrat"/>
                <a:sym typeface="Montserrat"/>
              </a:rPr>
              <a:t>Sélection de l'animateur(rice) de Cercle et de l'animateur(rice) adjoint(e) de Cercle :</a:t>
            </a:r>
            <a:r>
              <a:rPr lang="en-US">
                <a:latin typeface="Montserrat"/>
                <a:ea typeface="Montserrat"/>
                <a:cs typeface="Montserrat"/>
                <a:sym typeface="Montserrat"/>
              </a:rPr>
              <a:t> avons-nous choisi l'animateur(rice) et animateur(rice) adjoint(e) de la prochaine réunion Cercle? Si les leaders du prochain Cercle n'ont pas été choisis, veuillez solliciter des volontaires pour les deux postes.</a:t>
            </a:r>
            <a:endParaRPr sz="1150">
              <a:latin typeface="Montserrat"/>
              <a:ea typeface="Montserrat"/>
              <a:cs typeface="Montserrat"/>
              <a:sym typeface="Montserrat"/>
            </a:endParaRPr>
          </a:p>
          <a:p>
            <a:pPr marL="719455" marR="534035" lvl="0" indent="-301625" algn="l" rtl="0">
              <a:lnSpc>
                <a:spcPct val="115000"/>
              </a:lnSpc>
              <a:spcBef>
                <a:spcPts val="1000"/>
              </a:spcBef>
              <a:spcAft>
                <a:spcPts val="0"/>
              </a:spcAft>
              <a:buClr>
                <a:schemeClr val="dk1"/>
              </a:buClr>
              <a:buSzPts val="1150"/>
              <a:buFont typeface="Montserrat"/>
              <a:buChar char="●"/>
            </a:pPr>
            <a:r>
              <a:rPr lang="en-US" b="1">
                <a:latin typeface="Montserrat"/>
                <a:ea typeface="Montserrat"/>
                <a:cs typeface="Montserrat"/>
                <a:sym typeface="Montserrat"/>
              </a:rPr>
              <a:t>Formulaires écrits : </a:t>
            </a:r>
            <a:r>
              <a:rPr lang="en-US">
                <a:latin typeface="Montserrat"/>
                <a:ea typeface="Montserrat"/>
                <a:cs typeface="Montserrat"/>
                <a:sym typeface="Montserrat"/>
              </a:rPr>
              <a:t>Nous vous invitons à nous faire part de vos commentaires en remplissant les formulaires écrits bihebdomadaires. Un lien vers les formulaires se retrouve dans votre calendrier. Remplir ces formulaires est l'un des engagements que vous avez pris lors de votre candidature. L'équipe du programme DEAPCM compte sur vos commentaires pour continuer à développer le programme.</a:t>
            </a:r>
            <a:endParaRPr sz="1150">
              <a:latin typeface="Montserrat"/>
              <a:ea typeface="Montserrat"/>
              <a:cs typeface="Montserrat"/>
              <a:sym typeface="Montserrat"/>
            </a:endParaRPr>
          </a:p>
          <a:p>
            <a:pPr marL="719455" marR="534035" lvl="0" indent="-301625" algn="l" rtl="0">
              <a:lnSpc>
                <a:spcPct val="115000"/>
              </a:lnSpc>
              <a:spcBef>
                <a:spcPts val="1000"/>
              </a:spcBef>
              <a:spcAft>
                <a:spcPts val="0"/>
              </a:spcAft>
              <a:buClr>
                <a:schemeClr val="dk1"/>
              </a:buClr>
              <a:buSzPts val="1150"/>
              <a:buFont typeface="Montserrat"/>
              <a:buChar char="●"/>
            </a:pPr>
            <a:r>
              <a:rPr lang="en-US" b="1">
                <a:latin typeface="Montserrat"/>
                <a:ea typeface="Montserrat"/>
                <a:cs typeface="Montserrat"/>
                <a:sym typeface="Montserrat"/>
              </a:rPr>
              <a:t>Salon DEAPCM : </a:t>
            </a:r>
            <a:r>
              <a:rPr lang="en-US">
                <a:latin typeface="Montserrat"/>
                <a:ea typeface="Montserrat"/>
                <a:cs typeface="Montserrat"/>
                <a:sym typeface="Montserrat"/>
              </a:rPr>
              <a:t>Rejoignez le Salon DEAPCM ce vendredi si vous souhaitez vous connecter et vous engager davantage sur le thème du Cercle de cette semaine, le parrainage et le développement de carrière. Cette session de 60 minutes a lieu tous les vendredis et est animée par l'équipe du programme DEAPCM au Bureau de la diversité et de l'inclusion (BDI) du groupe Matériel. </a:t>
            </a:r>
            <a:r>
              <a:rPr lang="en-US" u="sng">
                <a:solidFill>
                  <a:srgbClr val="1155C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Rejoignez-nous ici.</a:t>
            </a:r>
            <a:endParaRPr sz="1150">
              <a:latin typeface="Montserrat"/>
              <a:ea typeface="Montserrat"/>
              <a:cs typeface="Montserrat"/>
              <a:sym typeface="Montserrat"/>
            </a:endParaRPr>
          </a:p>
          <a:p>
            <a:pPr marL="539750" marR="534035" lvl="0" indent="28575" algn="ctr" rtl="0">
              <a:lnSpc>
                <a:spcPct val="115000"/>
              </a:lnSpc>
              <a:spcBef>
                <a:spcPts val="1000"/>
              </a:spcBef>
              <a:spcAft>
                <a:spcPts val="0"/>
              </a:spcAft>
              <a:buClr>
                <a:schemeClr val="dk1"/>
              </a:buClr>
              <a:buSzPts val="1100"/>
              <a:buFont typeface="Arial"/>
              <a:buNone/>
            </a:pPr>
            <a:r>
              <a:rPr lang="en-US" sz="1350" b="1">
                <a:latin typeface="Montserrat"/>
                <a:ea typeface="Montserrat"/>
                <a:cs typeface="Montserrat"/>
                <a:sym typeface="Montserrat"/>
              </a:rPr>
              <a:t>Merci à toutes et à tous! Portez-vous bien, prenez soin de vous et on se reverra à la quatrième réunion de Cercle sur les thèmes de la diversité, l’équité, l’inclusion et l’accessibilité.</a:t>
            </a:r>
            <a:endParaRPr sz="1150">
              <a:latin typeface="Montserrat"/>
              <a:ea typeface="Montserrat"/>
              <a:cs typeface="Montserrat"/>
              <a:sym typeface="Montserrat"/>
            </a:endParaRPr>
          </a:p>
        </p:txBody>
      </p:sp>
      <p:sp>
        <p:nvSpPr>
          <p:cNvPr id="421" name="Google Shape;421;g2d3c8419cb4_11_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422" name="Google Shape;422;g2d3c8419cb4_11_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d3c8419cb4_11_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g2d3c8419cb4_11_1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d3f4818c0c_4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g2d3f4818c0c_4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d3f4818c0c_4_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g2d3f4818c0c_4_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d3f4818c0c_4_15: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g2d3f4818c0c_4_15: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d3f4818c0c_4_22: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g2d3f4818c0c_4_22: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d3c8419cb4_13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g2d3c8419cb4_13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d3c8419cb4_13_1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g2d3c8419cb4_13_13: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d3c8419cb4_13_21: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g2d3c8419cb4_13_21: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d3c8419cb4_13_29: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g2d3c8419cb4_13_29: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d3f4818c0c_2_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191" name="Google Shape;191;g2d3f4818c0c_2_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192" name="Google Shape;192;g2d3f4818c0c_2_1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d3f4818c0c_2_1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un message des fondateurs du programme si vous souhaitez le lire dans votre Guide de discussion PDF [deuxième des deux diapositives].</a:t>
            </a:r>
            <a:endParaRPr/>
          </a:p>
        </p:txBody>
      </p:sp>
      <p:sp>
        <p:nvSpPr>
          <p:cNvPr id="194" name="Google Shape;194;g2d3f4818c0c_2_1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195" name="Google Shape;195;g2d3f4818c0c_2_1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f42bb2b130_0_14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556" name="Google Shape;556;g2f42bb2b130_0_14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557" name="Google Shape;557;g2f42bb2b130_0_147: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2f42bb2b130_0_14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g2f42bb2b130_0_147: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560" name="Google Shape;560;g2f42bb2b130_0_14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d3f4818c0c_2_3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09" name="Google Shape;209;g2d3f4818c0c_2_3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10" name="Google Shape;210;g2d3f4818c0c_2_3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d3f4818c0c_2_3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Prenons un moment pour réviser les règles de base et les valeurs des Cercles, ainsi que les règles de base et les valeurs des participants (que vous retrouverez sur la diapositive suivante) :</a:t>
            </a: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endParaRPr b="1">
              <a:solidFill>
                <a:srgbClr val="16524F"/>
              </a:solidFill>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Égalité : Chaque membre participe de manière égale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Substance : Partager ce qui est important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Ouverture : Écoutez sans juger</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Respect : Traiter les autres comme ils aimeraient être traités </a:t>
            </a:r>
            <a:endParaRPr/>
          </a:p>
        </p:txBody>
      </p:sp>
      <p:sp>
        <p:nvSpPr>
          <p:cNvPr id="212" name="Google Shape;212;g2d3f4818c0c_2_3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13" name="Google Shape;213;g2d3f4818c0c_2_3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d3f4818c0c_2_4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22" name="Google Shape;222;g2d3f4818c0c_2_4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23" name="Google Shape;223;g2d3f4818c0c_2_4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d3f4818c0c_2_4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Confidentialité - la confiance est essentielle.</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Apportez votre pleine entièreté de soi et votre mentalité de débutant à chaque session.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Venez bien nourris et buvez assez d'eau.</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Gardez votre caméra allumée pour que tout le monde se sente en sécurité et connecté.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franc et honnête - écouter avec empathie. </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prêt à vous engager avec vos pairs.</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Éliminez les distractions externes.</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Ne pas activer votre microphone, sauf pour poser des questions et contribuer à la discussion.</a:t>
            </a:r>
            <a:endParaRPr>
              <a:latin typeface="Montserrat"/>
              <a:ea typeface="Montserrat"/>
              <a:cs typeface="Montserrat"/>
              <a:sym typeface="Montserrat"/>
            </a:endParaRPr>
          </a:p>
          <a:p>
            <a:pPr marL="457200" marR="208280" lvl="0" indent="-304800" algn="l" rtl="0">
              <a:lnSpc>
                <a:spcPct val="115000"/>
              </a:lnSpc>
              <a:spcBef>
                <a:spcPts val="0"/>
              </a:spcBef>
              <a:spcAft>
                <a:spcPts val="0"/>
              </a:spcAft>
              <a:buClr>
                <a:schemeClr val="dk1"/>
              </a:buClr>
              <a:buSzPts val="1200"/>
              <a:buFont typeface="Montserrat"/>
              <a:buChar char="●"/>
            </a:pPr>
            <a:r>
              <a:rPr lang="en-US">
                <a:latin typeface="Montserrat"/>
                <a:ea typeface="Montserrat"/>
                <a:cs typeface="Montserrat"/>
                <a:sym typeface="Montserrat"/>
              </a:rPr>
              <a:t>Soyez pleinement présent et assistez aux cinq semaines - pas de multitâche.</a:t>
            </a:r>
            <a:endParaRPr/>
          </a:p>
        </p:txBody>
      </p:sp>
      <p:sp>
        <p:nvSpPr>
          <p:cNvPr id="225" name="Google Shape;225;g2d3f4818c0c_2_4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26" name="Google Shape;226;g2d3f4818c0c_2_4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d3c8419cb4_1_5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35" name="Google Shape;235;g2d3c8419cb4_1_5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36" name="Google Shape;236;g2d3c8419cb4_1_5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d3c8419cb4_1_5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Voici quelques citations sur le parrainage et le développement de carrière pour commencer :</a:t>
            </a:r>
            <a:endParaRPr/>
          </a:p>
          <a:p>
            <a:pPr marL="0" lvl="0" indent="0" algn="l" rtl="0">
              <a:lnSpc>
                <a:spcPct val="100000"/>
              </a:lnSpc>
              <a:spcBef>
                <a:spcPts val="0"/>
              </a:spcBef>
              <a:spcAft>
                <a:spcPts val="0"/>
              </a:spcAft>
              <a:buSzPts val="1400"/>
              <a:buNone/>
            </a:pPr>
            <a:endParaRPr/>
          </a:p>
          <a:p>
            <a:pPr marL="0" marR="5340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 Le “win-win” est une croyance en la 3e voie. Ce n'est pas votre manière ou ma manière ; c'est une meilleure manière, une façon de faire plus élevée. »</a:t>
            </a:r>
            <a:endParaRPr>
              <a:latin typeface="Montserrat"/>
              <a:ea typeface="Montserrat"/>
              <a:cs typeface="Montserrat"/>
              <a:sym typeface="Montserrat"/>
            </a:endParaRPr>
          </a:p>
          <a:p>
            <a:pPr marL="0" marR="534035" lvl="0" indent="0" algn="l" rtl="0">
              <a:lnSpc>
                <a:spcPct val="115000"/>
              </a:lnSpc>
              <a:spcBef>
                <a:spcPts val="0"/>
              </a:spcBef>
              <a:spcAft>
                <a:spcPts val="0"/>
              </a:spcAft>
              <a:buClr>
                <a:schemeClr val="dk1"/>
              </a:buClr>
              <a:buSzPts val="1100"/>
              <a:buFont typeface="Arial"/>
              <a:buNone/>
            </a:pPr>
            <a:r>
              <a:rPr lang="en-US" sz="950" b="1">
                <a:latin typeface="Montserrat"/>
                <a:ea typeface="Montserrat"/>
                <a:cs typeface="Montserrat"/>
                <a:sym typeface="Montserrat"/>
              </a:rPr>
              <a:t>Stephen Covey, auteur et éducateur</a:t>
            </a:r>
            <a:endParaRPr sz="950" b="1">
              <a:latin typeface="Montserrat"/>
              <a:ea typeface="Montserrat"/>
              <a:cs typeface="Montserrat"/>
              <a:sym typeface="Montserrat"/>
            </a:endParaRPr>
          </a:p>
          <a:p>
            <a:pPr marL="0" marR="534035" lvl="0" indent="0" algn="l" rtl="0">
              <a:lnSpc>
                <a:spcPct val="115000"/>
              </a:lnSpc>
              <a:spcBef>
                <a:spcPts val="1780"/>
              </a:spcBef>
              <a:spcAft>
                <a:spcPts val="0"/>
              </a:spcAft>
              <a:buClr>
                <a:schemeClr val="dk1"/>
              </a:buClr>
              <a:buSzPts val="1100"/>
              <a:buFont typeface="Arial"/>
              <a:buNone/>
            </a:pPr>
            <a:r>
              <a:rPr lang="en-US">
                <a:latin typeface="Montserrat"/>
                <a:ea typeface="Montserrat"/>
                <a:cs typeface="Montserrat"/>
                <a:sym typeface="Montserrat"/>
              </a:rPr>
              <a:t>« Il y a trois façons d'aborder les différences : la domination, le compromis et l'intégration. Par la domination, une seule partie obtient ce qu'elle veut ; par le compromis, aucune partie n'obtient ce qu'elle veut ; par l'intégration, nous trouvons un moyen par lequel les deux parties peuvent obtenir ce qu'elles souhaitent. »</a:t>
            </a:r>
            <a:endParaRPr>
              <a:latin typeface="Montserrat"/>
              <a:ea typeface="Montserrat"/>
              <a:cs typeface="Montserrat"/>
              <a:sym typeface="Montserrat"/>
            </a:endParaRPr>
          </a:p>
          <a:p>
            <a:pPr marL="0" marR="534035" lvl="0" indent="0" algn="l" rtl="0">
              <a:lnSpc>
                <a:spcPct val="115000"/>
              </a:lnSpc>
              <a:spcBef>
                <a:spcPts val="125"/>
              </a:spcBef>
              <a:spcAft>
                <a:spcPts val="0"/>
              </a:spcAft>
              <a:buClr>
                <a:schemeClr val="dk1"/>
              </a:buClr>
              <a:buSzPts val="1100"/>
              <a:buFont typeface="Arial"/>
              <a:buNone/>
            </a:pPr>
            <a:r>
              <a:rPr lang="en-US" sz="950" b="1">
                <a:latin typeface="Montserrat"/>
                <a:ea typeface="Montserrat"/>
                <a:cs typeface="Montserrat"/>
                <a:sym typeface="Montserrat"/>
              </a:rPr>
              <a:t>Mary Parker Follett, conseillère en management, travailleuse sociale, philosophe et pionnière de la théorie des organisations du point de vue des ressources humaines.</a:t>
            </a:r>
            <a:endParaRPr>
              <a:latin typeface="Montserrat"/>
              <a:ea typeface="Montserrat"/>
              <a:cs typeface="Montserrat"/>
              <a:sym typeface="Montserrat"/>
            </a:endParaRPr>
          </a:p>
        </p:txBody>
      </p:sp>
      <p:sp>
        <p:nvSpPr>
          <p:cNvPr id="238" name="Google Shape;238;g2d3c8419cb4_1_5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39" name="Google Shape;239;g2d3c8419cb4_1_5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48" name="Google Shape;24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49" name="Google Shape;249;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534035" lvl="0" indent="0" algn="l" rtl="0">
              <a:lnSpc>
                <a:spcPct val="115000"/>
              </a:lnSpc>
              <a:spcBef>
                <a:spcPts val="1000"/>
              </a:spcBef>
              <a:spcAft>
                <a:spcPts val="0"/>
              </a:spcAft>
              <a:buClr>
                <a:schemeClr val="dk1"/>
              </a:buClr>
              <a:buSzPts val="1100"/>
              <a:buFont typeface="Arial"/>
              <a:buNone/>
            </a:pPr>
            <a:r>
              <a:rPr lang="en-US" sz="1150">
                <a:latin typeface="Montserrat"/>
                <a:ea typeface="Montserrat"/>
                <a:cs typeface="Montserrat"/>
                <a:sym typeface="Montserrat"/>
              </a:rPr>
              <a:t>Bienvenue à tous dans notre troisième réunion de Cercle. Aujourd'hui, nous allons discuter de la manière dont nous pouvons maîtriser l'art de la négociation.</a:t>
            </a:r>
            <a:endParaRPr sz="1150">
              <a:latin typeface="Montserrat"/>
              <a:ea typeface="Montserrat"/>
              <a:cs typeface="Montserrat"/>
              <a:sym typeface="Montserrat"/>
            </a:endParaRPr>
          </a:p>
          <a:p>
            <a:pPr marL="0" marR="534035" lvl="0" indent="0" algn="l" rtl="0">
              <a:lnSpc>
                <a:spcPct val="115000"/>
              </a:lnSpc>
              <a:spcBef>
                <a:spcPts val="1000"/>
              </a:spcBef>
              <a:spcAft>
                <a:spcPts val="0"/>
              </a:spcAft>
              <a:buClr>
                <a:schemeClr val="dk1"/>
              </a:buClr>
              <a:buSzPts val="1100"/>
              <a:buFont typeface="Arial"/>
              <a:buNone/>
            </a:pPr>
            <a:r>
              <a:rPr lang="en-US" sz="1150">
                <a:latin typeface="Montserrat"/>
                <a:ea typeface="Montserrat"/>
                <a:cs typeface="Montserrat"/>
                <a:sym typeface="Montserrat"/>
              </a:rPr>
              <a:t>Nous avons tous participé à des milliers de négociations au cours de notre vie. Nous négocions tout le temps au travail. Par exemple, nous négocions pour des congés, des formations en langue seconde ou des affectations dans un autre département. Nous abordons souvent une négociation comme s'il s'agissait d'une bataille, mais une négociation fonctionne mieux pour les deux parties lorsque nous nous concentrons sur un résultat gagnant pour tous.</a:t>
            </a:r>
            <a:endParaRPr sz="1150">
              <a:latin typeface="Montserrat"/>
              <a:ea typeface="Montserrat"/>
              <a:cs typeface="Montserrat"/>
              <a:sym typeface="Montserrat"/>
            </a:endParaRPr>
          </a:p>
          <a:p>
            <a:pPr marL="0" marR="534035" lvl="0" indent="0" algn="l" rtl="0">
              <a:lnSpc>
                <a:spcPct val="115000"/>
              </a:lnSpc>
              <a:spcBef>
                <a:spcPts val="1000"/>
              </a:spcBef>
              <a:spcAft>
                <a:spcPts val="0"/>
              </a:spcAft>
              <a:buClr>
                <a:schemeClr val="dk1"/>
              </a:buClr>
              <a:buSzPts val="1100"/>
              <a:buFont typeface="Arial"/>
              <a:buNone/>
            </a:pPr>
            <a:r>
              <a:rPr lang="en-US" sz="1150">
                <a:latin typeface="Montserrat"/>
                <a:ea typeface="Montserrat"/>
                <a:cs typeface="Montserrat"/>
                <a:sym typeface="Montserrat"/>
              </a:rPr>
              <a:t>Avant de commencer, prenons le temps de réfléchir à nos propres préjugés, car ils peuvent avoir un impact considérable sur les négociations. Cette activité nous aidera à prendre conscience de nos préjugés et à comprendre comment ils peuvent influencer nos stratégies de négociation.</a:t>
            </a:r>
            <a:endParaRPr sz="1150">
              <a:latin typeface="Montserrat"/>
              <a:ea typeface="Montserrat"/>
              <a:cs typeface="Montserrat"/>
              <a:sym typeface="Montserrat"/>
            </a:endParaRPr>
          </a:p>
          <a:p>
            <a:pPr marL="359410" marR="534035" lvl="0" indent="28575" algn="ctr" rtl="0">
              <a:lnSpc>
                <a:spcPct val="115000"/>
              </a:lnSpc>
              <a:spcBef>
                <a:spcPts val="1000"/>
              </a:spcBef>
              <a:spcAft>
                <a:spcPts val="0"/>
              </a:spcAft>
              <a:buClr>
                <a:schemeClr val="dk1"/>
              </a:buClr>
              <a:buSzPts val="1100"/>
              <a:buFont typeface="Arial"/>
              <a:buNone/>
            </a:pPr>
            <a:r>
              <a:rPr lang="en-US" b="1">
                <a:latin typeface="Montserrat"/>
                <a:ea typeface="Montserrat"/>
                <a:cs typeface="Montserrat"/>
                <a:sym typeface="Montserrat"/>
              </a:rPr>
              <a:t>Moment complice</a:t>
            </a:r>
            <a:endParaRPr b="1">
              <a:latin typeface="Montserrat"/>
              <a:ea typeface="Montserrat"/>
              <a:cs typeface="Montserrat"/>
              <a:sym typeface="Montserrat"/>
            </a:endParaRPr>
          </a:p>
          <a:p>
            <a:pPr marL="359410" marR="534035" lvl="0" indent="28575" algn="ctr" rtl="0">
              <a:lnSpc>
                <a:spcPct val="115000"/>
              </a:lnSpc>
              <a:spcBef>
                <a:spcPts val="245"/>
              </a:spcBef>
              <a:spcAft>
                <a:spcPts val="0"/>
              </a:spcAft>
              <a:buClr>
                <a:schemeClr val="dk1"/>
              </a:buClr>
              <a:buSzPts val="1100"/>
              <a:buFont typeface="Arial"/>
              <a:buNone/>
            </a:pPr>
            <a:r>
              <a:rPr lang="en-US">
                <a:latin typeface="Montserrat"/>
                <a:ea typeface="Montserrat"/>
                <a:cs typeface="Montserrat"/>
                <a:sym typeface="Montserrat"/>
              </a:rPr>
              <a:t>Partagez brièvement un préjugé dont vous êtes conscient en soi ou que vous avez remarqué chez autres personnes. Par exemple, il peut s'agir d'un préjugé envers les personnes qui parlent avec assurance ou d'une préférence pour les visages familiers. (10 secondes chacun)</a:t>
            </a:r>
            <a:endParaRPr/>
          </a:p>
        </p:txBody>
      </p:sp>
      <p:sp>
        <p:nvSpPr>
          <p:cNvPr id="251" name="Google Shape;25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52" name="Google Shape;25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3c8419cb4_1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Avant de commencer le Cercle d'aujourd'hui, un rappel important. L'objectif de ces séances est d'avoir des conversations plus sûres sur des sujets importants qui aideront à transformer la fonction publique fédérale en créant des milieux de travail plus diversifiés, inclusifs et sécuritaires psychologiquement.</a:t>
            </a: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a:latin typeface="Montserrat"/>
                <a:ea typeface="Montserrat"/>
                <a:cs typeface="Montserrat"/>
                <a:sym typeface="Montserrat"/>
              </a:rPr>
              <a:t>Ces sujets peuvent être difficiles à aborder pour certaines personnes. Si pendant une session vous sentez que vous avez besoin de prendre du recul, vous pouvez quitter la session afin de protéger votre santé mentale. Une pause de cinq minutes est également prévue à mi-parcours.</a:t>
            </a:r>
            <a:endParaRPr/>
          </a:p>
        </p:txBody>
      </p:sp>
      <p:sp>
        <p:nvSpPr>
          <p:cNvPr id="264" name="Google Shape;264;g2d3c8419cb4_1_1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
        <p:nvSpPr>
          <p:cNvPr id="272" name="Google Shape;27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1.7.2013</a:t>
            </a:r>
            <a:endParaRPr/>
          </a:p>
        </p:txBody>
      </p:sp>
      <p:sp>
        <p:nvSpPr>
          <p:cNvPr id="273" name="Google Shape;273;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534035" lvl="0" indent="0" algn="l" rtl="0">
              <a:lnSpc>
                <a:spcPct val="115000"/>
              </a:lnSpc>
              <a:spcBef>
                <a:spcPts val="1150"/>
              </a:spcBef>
              <a:spcAft>
                <a:spcPts val="0"/>
              </a:spcAft>
              <a:buClr>
                <a:schemeClr val="dk1"/>
              </a:buClr>
              <a:buSzPts val="1100"/>
              <a:buFont typeface="Arial"/>
              <a:buNone/>
            </a:pPr>
            <a:r>
              <a:rPr lang="en-US" sz="1150">
                <a:latin typeface="Montserrat"/>
                <a:ea typeface="Montserrat"/>
                <a:cs typeface="Montserrat"/>
                <a:sym typeface="Montserrat"/>
              </a:rPr>
              <a:t>Il est important d'être bien préparé lors des négociations sur le lieu de travail. Cette préparation peut inclure une bonne compréhension de votre « demande », l'impact que cette demande aura dans votre équipe ou votre organisation et les moyens d'atténuer cet impact. Cette préparation vous permettra non seulement d'être prêt à répondre aux objections potentielles, mais aussi de faire savoir à l'autre partie que vous n'avez pas seulement considéré vos propres besoins et que vous cherchez à obtenir un résultat mutuellement bénéfique.</a:t>
            </a:r>
            <a:r>
              <a:rPr lang="en-US" sz="1150" b="1">
                <a:latin typeface="Montserrat"/>
                <a:ea typeface="Montserrat"/>
                <a:cs typeface="Montserrat"/>
                <a:sym typeface="Montserrat"/>
              </a:rPr>
              <a:t> </a:t>
            </a:r>
            <a:r>
              <a:rPr lang="en-US" sz="1150">
                <a:latin typeface="Montserrat"/>
                <a:ea typeface="Montserrat"/>
                <a:cs typeface="Montserrat"/>
                <a:sym typeface="Montserrat"/>
              </a:rPr>
              <a:t>Après tout, le processus de négociation vise à établir une relation et à comprendre vos besoins ainsi que ceux de l'autre personne.</a:t>
            </a:r>
            <a:endParaRPr sz="1150">
              <a:latin typeface="Montserrat"/>
              <a:ea typeface="Montserrat"/>
              <a:cs typeface="Montserrat"/>
              <a:sym typeface="Montserrat"/>
            </a:endParaRPr>
          </a:p>
          <a:p>
            <a:pPr marL="0" marR="534035" lvl="0" indent="0" algn="l" rtl="0">
              <a:lnSpc>
                <a:spcPct val="115000"/>
              </a:lnSpc>
              <a:spcBef>
                <a:spcPts val="1000"/>
              </a:spcBef>
              <a:spcAft>
                <a:spcPts val="0"/>
              </a:spcAft>
              <a:buClr>
                <a:schemeClr val="dk1"/>
              </a:buClr>
              <a:buSzPts val="1100"/>
              <a:buFont typeface="Arial"/>
              <a:buNone/>
            </a:pPr>
            <a:r>
              <a:rPr lang="en-US" sz="1150">
                <a:latin typeface="Montserrat"/>
                <a:ea typeface="Montserrat"/>
                <a:cs typeface="Montserrat"/>
                <a:sym typeface="Montserrat"/>
              </a:rPr>
              <a:t>Nous devons également reconnaître qu'il existe des considérations culturelles, des préjugés implicites et des pratiques discriminatoires dans les négociations. En reconnaissant les préjugés qui peuvent affecter notre perception de la manière dont les autres négocient, nous sommes dans une meilleure position pour aider les gens provenant des groupes qui méritent l'équité à défendre leurs intérêts et à négocier pour eux-mêmes, tout en favorisant un changement systémique au sein de nos organisations.</a:t>
            </a:r>
            <a:endParaRPr sz="1150">
              <a:latin typeface="Montserrat"/>
              <a:ea typeface="Montserrat"/>
              <a:cs typeface="Montserrat"/>
              <a:sym typeface="Montserrat"/>
            </a:endParaRPr>
          </a:p>
          <a:p>
            <a:pPr marL="0" marR="534035" lvl="0" indent="0" algn="l" rtl="0">
              <a:lnSpc>
                <a:spcPct val="115000"/>
              </a:lnSpc>
              <a:spcBef>
                <a:spcPts val="1000"/>
              </a:spcBef>
              <a:spcAft>
                <a:spcPts val="0"/>
              </a:spcAft>
              <a:buClr>
                <a:schemeClr val="dk1"/>
              </a:buClr>
              <a:buSzPts val="1100"/>
              <a:buFont typeface="Arial"/>
              <a:buNone/>
            </a:pPr>
            <a:r>
              <a:rPr lang="en-US" sz="1150">
                <a:latin typeface="Montserrat"/>
                <a:ea typeface="Montserrat"/>
                <a:cs typeface="Montserrat"/>
                <a:sym typeface="Montserrat"/>
              </a:rPr>
              <a:t>En entrant dans des négociations, il est très important de se rappeler que les personnes provenant de cultures différentes communiquent et négocient à leur manière. Par exemple, les personnes originaires de pays occidentaux vont souvent aller droit au but, tandis que les personnes originaires de cultures orientales peuvent être plus indirectes et se concentrent sur l'établissement de relations.</a:t>
            </a:r>
            <a:endParaRPr sz="800">
              <a:latin typeface="Montserrat"/>
              <a:ea typeface="Montserrat"/>
              <a:cs typeface="Montserrat"/>
              <a:sym typeface="Montserrat"/>
            </a:endParaRPr>
          </a:p>
          <a:p>
            <a:pPr marL="0" marR="5340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De plus, les expériences personnelles et les antécédents des participants jouent un rôle important dans les négociations. Des éléments tels que les valeurs personnelles, l'éducation et l'expérience professionnelle peuvent aussi réellement influencer les valeurs des individus et la manière dont ils négocient. En étant conscient de ces différences et en adaptant votre approche avec cette information, vous pouvez faire en sorte que vos négociations soient plus fluides et plus fructueuses pour toutes les parties concernées.</a:t>
            </a:r>
            <a:endParaRPr>
              <a:latin typeface="Montserrat"/>
              <a:ea typeface="Montserrat"/>
              <a:cs typeface="Montserrat"/>
              <a:sym typeface="Montserrat"/>
            </a:endParaRPr>
          </a:p>
          <a:p>
            <a:pPr marL="0" marR="5340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Développer des compétences de négociation qui augmentent les chances de succès permettent non seulement de profiter de cette négociation, mais aussi de pouvoir négocier à l'avenir, car les sentiments que l'on éprouve à l'égard du processus influencent la manière dont on abordera la prochaine négociation. Les techniques de négociation contribuent également au développement d'un équilibre entre l'empathie et l'affirmation de soi, car nous apprenons à gérer nos émotions et nos réactions afin d'éviter qu'elles influencent notre jugement et notre comportement.</a:t>
            </a:r>
            <a:endParaRPr>
              <a:latin typeface="Montserrat"/>
              <a:ea typeface="Montserrat"/>
              <a:cs typeface="Montserrat"/>
              <a:sym typeface="Montserrat"/>
            </a:endParaRPr>
          </a:p>
          <a:p>
            <a:pPr marL="0" marR="534035" lvl="0" indent="0" algn="l" rtl="0">
              <a:lnSpc>
                <a:spcPct val="115000"/>
              </a:lnSpc>
              <a:spcBef>
                <a:spcPts val="1000"/>
              </a:spcBef>
              <a:spcAft>
                <a:spcPts val="0"/>
              </a:spcAft>
              <a:buClr>
                <a:schemeClr val="dk1"/>
              </a:buClr>
              <a:buSzPts val="1100"/>
              <a:buFont typeface="Arial"/>
              <a:buNone/>
            </a:pPr>
            <a:r>
              <a:rPr lang="en-US">
                <a:latin typeface="Montserrat"/>
                <a:ea typeface="Montserrat"/>
                <a:cs typeface="Montserrat"/>
                <a:sym typeface="Montserrat"/>
              </a:rPr>
              <a:t>Au cours de cette réunion de Cercle, nous nous concentrerons sur les stratégies qui peuvent entraîner un résultat positif pour toutes les parties dans les négociations sur le lieu de travail. C'est parti!</a:t>
            </a:r>
            <a:endParaRPr/>
          </a:p>
        </p:txBody>
      </p:sp>
      <p:sp>
        <p:nvSpPr>
          <p:cNvPr id="275" name="Google Shape;27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p>
        </p:txBody>
      </p:sp>
      <p:sp>
        <p:nvSpPr>
          <p:cNvPr id="276" name="Google Shape;27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2d3c8419cb4_1_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g2d3c8419cb4_1_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g2d3c8419cb4_1_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2d3c8419cb4_1_8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g2d3c8419cb4_1_8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g2d3c8419cb4_1_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g2d3c8419cb4_1_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g2d3c8419cb4_1_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g2d3c8419cb4_1_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g2d3c8419cb4_1_8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g2d3c8419cb4_1_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2d3c8419cb4_1_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g2d3c8419cb4_1_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g2d3c8419cb4_1_9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2d3c8419cb4_1_9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g2d3c8419cb4_1_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2d3c8419cb4_1_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2d3c8419cb4_1_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g2d3c8419cb4_1_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g2d3c8419cb4_1_9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g2d3c8419cb4_1_9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g2d3c8419cb4_1_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g2d3c8419cb4_1_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2d3c8419cb4_1_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g2d3c8419cb4_1_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g2d3c8419cb4_1_10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g2d3c8419cb4_1_10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g2d3c8419cb4_1_10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g2d3c8419cb4_1_10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g2d3c8419cb4_1_10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g2d3c8419cb4_1_10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2d3c8419cb4_1_1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2d3c8419cb4_1_1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g2d3c8419cb4_1_1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2d3c8419cb4_1_1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2d3c8419cb4_1_1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2d3c8419cb4_1_1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2d3c8419cb4_1_1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g2d3c8419cb4_1_1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g2d3c8419cb4_1_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2d3c8419cb4_1_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2d3c8419cb4_1_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2d3c8419cb4_1_1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g2d3c8419cb4_1_127"/>
          <p:cNvSpPr>
            <a:spLocks noGrp="1"/>
          </p:cNvSpPr>
          <p:nvPr>
            <p:ph type="pic" idx="2"/>
          </p:nvPr>
        </p:nvSpPr>
        <p:spPr>
          <a:xfrm>
            <a:off x="1792288" y="612775"/>
            <a:ext cx="5486400" cy="4114800"/>
          </a:xfrm>
          <a:prstGeom prst="rect">
            <a:avLst/>
          </a:prstGeom>
          <a:noFill/>
          <a:ln>
            <a:noFill/>
          </a:ln>
        </p:spPr>
      </p:sp>
      <p:sp>
        <p:nvSpPr>
          <p:cNvPr id="143" name="Google Shape;143;g2d3c8419cb4_1_1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g2d3c8419cb4_1_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2d3c8419cb4_1_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2d3c8419cb4_1_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2d3c8419cb4_1_1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2d3c8419cb4_1_1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g2d3c8419cb4_1_1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2d3c8419cb4_1_1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2d3c8419cb4_1_1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2d3c8419cb4_1_1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g2d3c8419cb4_1_1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g2d3c8419cb4_1_1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g2d3c8419cb4_1_1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g2d3c8419cb4_1_1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1792288" y="612775"/>
            <a:ext cx="5486400" cy="4114800"/>
          </a:xfrm>
          <a:prstGeom prst="rect">
            <a:avLst/>
          </a:prstGeom>
          <a:noFill/>
          <a:ln>
            <a:noFill/>
          </a:ln>
        </p:spPr>
      </p:sp>
      <p:sp>
        <p:nvSpPr>
          <p:cNvPr id="68" name="Google Shape;6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d3c8419cb4_1_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g2d3c8419cb4_1_7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2d3c8419cb4_1_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d3c8419cb4_1_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d3c8419cb4_1_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JzJNA-3b6NA?feature=oembed" TargetMode="Externa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dlwkvB0Diz4?feature=oembed" TargetMode="External"/><Relationship Id="rId6" Type="http://schemas.openxmlformats.org/officeDocument/2006/relationships/image" Target="../media/image19.jpeg"/><Relationship Id="rId5"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wiki.gccollab.ca/images/0/07/Boost_Your_Negotiation_Skills_With_Cultural_Intelligence.pdf"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teams.microsoft.com/l/meetup-join/19%3ameeting_MzliYWIxMjUtZjhiNi00NDM0LTkzNWQtMThiMjY0MjJlZWMx%40thread.v2/0?context=%7b%22Tid%22%3a%22325b4494-1587-40d5-bb31-8b660b7f1038%22%2c%22Oid%22%3a%22905de883-ee9c-42a6-bfee-cc866f97f03e%22%7d"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iki.gccollab.ca/Biblioth%C3%A8que_d%27apprentissage" TargetMode="External"/><Relationship Id="rId5" Type="http://schemas.openxmlformats.org/officeDocument/2006/relationships/hyperlink" Target="https://www.linkedin.com/groups/12904569/" TargetMode="External"/><Relationship Id="rId4" Type="http://schemas.openxmlformats.org/officeDocument/2006/relationships/hyperlink" Target="https://wiki.gccollab.ca/L%27aper%C3%A7u_du_programme_DEAPCM_Cohorte_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hyperlink" Target="https://iveybusinessjournal.com/publication/negotiating-the-top-ten-ways-that-culture-can-affect-your-negotiation/#:~:text=Some%20cultures%20emphasize%20the%20individual,authority%20to%20decide%20all%20matters" TargetMode="External"/><Relationship Id="rId13" Type="http://schemas.openxmlformats.org/officeDocument/2006/relationships/hyperlink" Target="https://www.pon.harvard.edu/daily/leadership-skills-daily/counteracting-racial-and-gender-bias-in-job-negotiations-nb/" TargetMode="External"/><Relationship Id="rId3" Type="http://schemas.openxmlformats.org/officeDocument/2006/relationships/image" Target="../media/image3.png"/><Relationship Id="rId7" Type="http://schemas.openxmlformats.org/officeDocument/2006/relationships/hyperlink" Target="https://hbr.org/2015/12/emotion-and-the-art-of-negotiation" TargetMode="External"/><Relationship Id="rId12" Type="http://schemas.openxmlformats.org/officeDocument/2006/relationships/hyperlink" Target="https://www.pon.harvard.edu/daily/negotiation-skills-daily/integrative-negotiation-and-negotiating-rationally/" TargetMode="External"/><Relationship Id="rId17" Type="http://schemas.openxmlformats.org/officeDocument/2006/relationships/image" Target="../media/image27.png"/><Relationship Id="rId2" Type="http://schemas.openxmlformats.org/officeDocument/2006/relationships/notesSlide" Target="../notesSlides/notesSlide23.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masterclass.com/articles/how-to-negotiate" TargetMode="External"/><Relationship Id="rId11" Type="http://schemas.openxmlformats.org/officeDocument/2006/relationships/hyperlink" Target="https://www.pon.harvard.edu/daily/international-negotiation-daily/bridging-the-cultural-divide-in-international-business-negotiations/" TargetMode="External"/><Relationship Id="rId5" Type="http://schemas.openxmlformats.org/officeDocument/2006/relationships/hyperlink" Target="http://www.journaldunet.com/management/0706/art-negociation/index.shtml" TargetMode="External"/><Relationship Id="rId15" Type="http://schemas.openxmlformats.org/officeDocument/2006/relationships/hyperlink" Target="https://journals.sagepub.com/doi/full/10.1177/0361684318800492" TargetMode="External"/><Relationship Id="rId10" Type="http://schemas.openxmlformats.org/officeDocument/2006/relationships/hyperlink" Target="https://www.linkedin.com/advice/0/what-some-common-cognitive-biases-affect-negotiation#:~:text=Common%20biases%20include%20confirmation%20bias,the%20halo%20effect%2C%20where%20positive" TargetMode="External"/><Relationship Id="rId4" Type="http://schemas.openxmlformats.org/officeDocument/2006/relationships/hyperlink" Target="https://effet-a.com/conseils/5-cles-pour-gerer-une-conversation-difficile-au-travail/" TargetMode="External"/><Relationship Id="rId9" Type="http://schemas.openxmlformats.org/officeDocument/2006/relationships/hyperlink" Target="https://www.linkedin.com/pulse/how-cultural-differences-impacts-contract-drafting-negotiation-nair-gdyuf/" TargetMode="External"/><Relationship Id="rId14" Type="http://schemas.openxmlformats.org/officeDocument/2006/relationships/hyperlink" Target="https://www.apa.org/pubs/journals/releases/apl-apl0000363.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hyperlink" Target="https://catalogue.csps-efpc.gc.ca/product?catalog=TRN140&amp;cm_locale=e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lQu9q8qjvmg" TargetMode="External"/><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hyperlink" Target="https://www.youtube.com/watch?v=N9duDfWSfU4" TargetMode="External"/><Relationship Id="rId12"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youtube.com/watch?v=OmA1Jb-KNKw" TargetMode="External"/><Relationship Id="rId11" Type="http://schemas.openxmlformats.org/officeDocument/2006/relationships/hyperlink" Target="https://www.pon.harvard.edu/free-videos/gender-and-privilege-in-negotiation/" TargetMode="External"/><Relationship Id="rId5" Type="http://schemas.openxmlformats.org/officeDocument/2006/relationships/hyperlink" Target="https://leanin.org/education/negotiation-thinking-communally" TargetMode="External"/><Relationship Id="rId10" Type="http://schemas.openxmlformats.org/officeDocument/2006/relationships/hyperlink" Target="https://study.com/academy/lesson/video/how-to-overcome-bias-in-negotiation-with-critical-thinking.html" TargetMode="External"/><Relationship Id="rId4" Type="http://schemas.openxmlformats.org/officeDocument/2006/relationships/hyperlink" Target="https://wiki.gccollab.ca/Mastering_the_Art_of_Negotiation" TargetMode="External"/><Relationship Id="rId9" Type="http://schemas.openxmlformats.org/officeDocument/2006/relationships/hyperlink" Target="https://www.youtube.com/watch?v=NeWWU6nTvEA"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forms.office.com/r/BKEEzfg2Zr" TargetMode="Externa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8" Type="http://schemas.openxmlformats.org/officeDocument/2006/relationships/hyperlink" Target="https://www.canada.ca/fr/ministere-defense-nationale/services/avantages-militaires/sante-soutien/services-aide-militaires-famille.html" TargetMode="External"/><Relationship Id="rId3" Type="http://schemas.openxmlformats.org/officeDocument/2006/relationships/image" Target="../media/image3.png"/><Relationship Id="rId7" Type="http://schemas.openxmlformats.org/officeDocument/2006/relationships/hyperlink" Target="https://www.espoirpourlemieuxetre.ca/"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canada.ca/en/government/publicservice/wellness-inclusion-diversity-public-service/employee-assistance-program.html#E" TargetMode="External"/><Relationship Id="rId5" Type="http://schemas.openxmlformats.org/officeDocument/2006/relationships/hyperlink" Target="https://www.canada.ca/fr/gouvernement/fonctionpublique/mieux-etre-inclusion-diversite-fonction-publique/programme-aide-employes.html" TargetMode="External"/><Relationship Id="rId4" Type="http://schemas.openxmlformats.org/officeDocument/2006/relationships/image" Target="../media/image30.jp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hyperlink" Target="https://wellnesstogether.ca/fr/" TargetMode="External"/><Relationship Id="rId3" Type="http://schemas.openxmlformats.org/officeDocument/2006/relationships/image" Target="../media/image31.jpg"/><Relationship Id="rId7" Type="http://schemas.openxmlformats.org/officeDocument/2006/relationships/hyperlink" Target="https://www.crisisservicescanada.ca/en/"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988.ca/fr" TargetMode="External"/><Relationship Id="rId5" Type="http://schemas.openxmlformats.org/officeDocument/2006/relationships/hyperlink" Target="https://www.canada.ca/en/department-national-defence/services/benefits-military/health-support/sexual-misconduct-response.html" TargetMode="External"/><Relationship Id="rId10" Type="http://schemas.openxmlformats.org/officeDocument/2006/relationships/image" Target="../media/image3.png"/><Relationship Id="rId4" Type="http://schemas.openxmlformats.org/officeDocument/2006/relationships/hyperlink" Target="https://www.canada.ca/fr/ministere-defense-nationale/services/avantages-militaires/sante-soutien/intervention-inconduite-sexuelle.html" TargetMode="External"/><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hyperlink" Target="https://wiki.gccollab.ca/Diversity_and_Inclusion_Office" TargetMode="External"/><Relationship Id="rId3" Type="http://schemas.openxmlformats.org/officeDocument/2006/relationships/image" Target="../media/image3.png"/><Relationship Id="rId7" Type="http://schemas.openxmlformats.org/officeDocument/2006/relationships/hyperlink" Target="https://www.linkedin.com/groups/12904569/"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0" y="0"/>
            <a:ext cx="8367623" cy="10287000"/>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3">
              <a:alphaModFix/>
            </a:blip>
            <a:stretch>
              <a:fillRect l="-132360" t="-30056" r="-33088" b="-13623"/>
            </a:stretch>
          </a:blipFill>
          <a:ln>
            <a:noFill/>
          </a:ln>
        </p:spPr>
        <p:txBody>
          <a:bodyPr/>
          <a:lstStyle/>
          <a:p>
            <a:endParaRPr lang="en-US"/>
          </a:p>
        </p:txBody>
      </p:sp>
      <p:sp>
        <p:nvSpPr>
          <p:cNvPr id="168" name="Google Shape;168;p1"/>
          <p:cNvSpPr txBox="1"/>
          <p:nvPr/>
        </p:nvSpPr>
        <p:spPr>
          <a:xfrm>
            <a:off x="8507607" y="7194959"/>
            <a:ext cx="9780300" cy="2349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7100"/>
              <a:buFont typeface="Arial"/>
              <a:buNone/>
            </a:pPr>
            <a:r>
              <a:rPr lang="en-US" sz="7100">
                <a:latin typeface="Montserrat"/>
                <a:ea typeface="Montserrat"/>
                <a:cs typeface="Montserrat"/>
                <a:sym typeface="Montserrat"/>
              </a:rPr>
              <a:t>Maîtriser l’art de la négociation</a:t>
            </a:r>
            <a:endParaRPr sz="1100" b="0" i="0" u="none" strike="noStrike" cap="none">
              <a:solidFill>
                <a:srgbClr val="000000"/>
              </a:solidFill>
              <a:latin typeface="Arial"/>
              <a:ea typeface="Arial"/>
              <a:cs typeface="Arial"/>
              <a:sym typeface="Arial"/>
            </a:endParaRPr>
          </a:p>
        </p:txBody>
      </p:sp>
      <p:sp>
        <p:nvSpPr>
          <p:cNvPr id="169" name="Google Shape;169;p1"/>
          <p:cNvSpPr txBox="1"/>
          <p:nvPr/>
        </p:nvSpPr>
        <p:spPr>
          <a:xfrm>
            <a:off x="8507607" y="4082585"/>
            <a:ext cx="9780300" cy="2548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7700"/>
              <a:buFont typeface="Arial"/>
              <a:buNone/>
            </a:pPr>
            <a:r>
              <a:rPr lang="en-US" sz="7700" b="1">
                <a:latin typeface="Montserrat"/>
                <a:ea typeface="Montserrat"/>
                <a:cs typeface="Montserrat"/>
                <a:sym typeface="Montserrat"/>
              </a:rPr>
              <a:t>Guide de discussion</a:t>
            </a:r>
            <a:r>
              <a:rPr lang="en-US" sz="7700" b="1" i="0" u="none" strike="noStrike" cap="none">
                <a:solidFill>
                  <a:srgbClr val="000000"/>
                </a:solidFill>
                <a:latin typeface="Montserrat"/>
                <a:ea typeface="Montserrat"/>
                <a:cs typeface="Montserrat"/>
                <a:sym typeface="Montserrat"/>
              </a:rPr>
              <a:t> #3 </a:t>
            </a:r>
            <a:endParaRPr sz="1100" b="0" i="0" u="none" strike="noStrike" cap="none">
              <a:solidFill>
                <a:srgbClr val="000000"/>
              </a:solidFill>
              <a:latin typeface="Arial"/>
              <a:ea typeface="Arial"/>
              <a:cs typeface="Arial"/>
              <a:sym typeface="Arial"/>
            </a:endParaRPr>
          </a:p>
        </p:txBody>
      </p:sp>
      <p:pic>
        <p:nvPicPr>
          <p:cNvPr id="170" name="Google Shape;170;p1"/>
          <p:cNvPicPr preferRelativeResize="0"/>
          <p:nvPr/>
        </p:nvPicPr>
        <p:blipFill rotWithShape="1">
          <a:blip r:embed="rId4">
            <a:alphaModFix/>
          </a:blip>
          <a:srcRect t="22091" b="20999"/>
          <a:stretch/>
        </p:blipFill>
        <p:spPr>
          <a:xfrm>
            <a:off x="9313859" y="903925"/>
            <a:ext cx="8167779" cy="261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9"/>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91" name="Google Shape;291;p9"/>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292" name="Google Shape;292;p9"/>
          <p:cNvSpPr txBox="1"/>
          <p:nvPr/>
        </p:nvSpPr>
        <p:spPr>
          <a:xfrm>
            <a:off x="483118" y="1520034"/>
            <a:ext cx="169188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1.4 </a:t>
            </a:r>
            <a:r>
              <a:rPr lang="en-US" sz="3150" b="1">
                <a:solidFill>
                  <a:schemeClr val="dk1"/>
                </a:solidFill>
                <a:latin typeface="Montserrat"/>
                <a:ea typeface="Montserrat"/>
                <a:cs typeface="Montserrat"/>
                <a:sym typeface="Montserrat"/>
              </a:rPr>
              <a:t>Activité brise-glace : Se connecter</a:t>
            </a:r>
            <a:endParaRPr sz="31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(10 minutes)</a:t>
            </a:r>
            <a:endParaRPr sz="1400" b="0" i="0" u="none" strike="noStrike" cap="none">
              <a:solidFill>
                <a:srgbClr val="000000"/>
              </a:solidFill>
              <a:latin typeface="Arial"/>
              <a:ea typeface="Arial"/>
              <a:cs typeface="Arial"/>
              <a:sym typeface="Arial"/>
            </a:endParaRPr>
          </a:p>
        </p:txBody>
      </p:sp>
      <p:sp>
        <p:nvSpPr>
          <p:cNvPr id="293" name="Google Shape;293;p9"/>
          <p:cNvSpPr txBox="1"/>
          <p:nvPr/>
        </p:nvSpPr>
        <p:spPr>
          <a:xfrm>
            <a:off x="483118" y="4088248"/>
            <a:ext cx="16918800" cy="4563900"/>
          </a:xfrm>
          <a:prstGeom prst="rect">
            <a:avLst/>
          </a:prstGeom>
          <a:noFill/>
          <a:ln>
            <a:noFill/>
          </a:ln>
        </p:spPr>
        <p:txBody>
          <a:bodyPr spcFirstLastPara="1" wrap="square" lIns="0" tIns="0" rIns="0" bIns="0" anchor="t" anchorCtr="0">
            <a:spAutoFit/>
          </a:bodyPr>
          <a:lstStyle/>
          <a:p>
            <a:pPr marL="457200" marR="5340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Vous vous êtes préparé pour une conversation difficile en </a:t>
            </a:r>
            <a:endParaRPr sz="3000">
              <a:solidFill>
                <a:schemeClr val="dk1"/>
              </a:solidFill>
              <a:latin typeface="Montserrat"/>
              <a:ea typeface="Montserrat"/>
              <a:cs typeface="Montserrat"/>
              <a:sym typeface="Montserrat"/>
            </a:endParaRPr>
          </a:p>
          <a:p>
            <a:pPr marL="457200" marR="534035" lvl="0" indent="0" algn="l" rtl="0">
              <a:lnSpc>
                <a:spcPct val="115000"/>
              </a:lnSpc>
              <a:spcBef>
                <a:spcPts val="0"/>
              </a:spcBef>
              <a:spcAft>
                <a:spcPts val="0"/>
              </a:spcAft>
              <a:buNone/>
            </a:pPr>
            <a:r>
              <a:rPr lang="en-US" sz="3000">
                <a:solidFill>
                  <a:schemeClr val="dk1"/>
                </a:solidFill>
                <a:latin typeface="Montserrat"/>
                <a:ea typeface="Montserrat"/>
                <a:cs typeface="Montserrat"/>
                <a:sym typeface="Montserrat"/>
              </a:rPr>
              <a:t>effectuant des recherches qui vous ont aidés à décider comment </a:t>
            </a:r>
            <a:endParaRPr sz="3000">
              <a:solidFill>
                <a:schemeClr val="dk1"/>
              </a:solidFill>
              <a:latin typeface="Montserrat"/>
              <a:ea typeface="Montserrat"/>
              <a:cs typeface="Montserrat"/>
              <a:sym typeface="Montserrat"/>
            </a:endParaRPr>
          </a:p>
          <a:p>
            <a:pPr marL="457200" marR="534035" lvl="0" indent="0" algn="l" rtl="0">
              <a:lnSpc>
                <a:spcPct val="115000"/>
              </a:lnSpc>
              <a:spcBef>
                <a:spcPts val="0"/>
              </a:spcBef>
              <a:spcAft>
                <a:spcPts val="0"/>
              </a:spcAft>
              <a:buNone/>
            </a:pPr>
            <a:r>
              <a:rPr lang="en-US" sz="3000">
                <a:solidFill>
                  <a:schemeClr val="dk1"/>
                </a:solidFill>
                <a:latin typeface="Montserrat"/>
                <a:ea typeface="Montserrat"/>
                <a:cs typeface="Montserrat"/>
                <a:sym typeface="Montserrat"/>
              </a:rPr>
              <a:t>aborder la situation et à renforcer le raisonnement de votre demande.</a:t>
            </a:r>
            <a:endParaRPr sz="3000">
              <a:solidFill>
                <a:schemeClr val="dk1"/>
              </a:solidFill>
              <a:latin typeface="Montserrat"/>
              <a:ea typeface="Montserrat"/>
              <a:cs typeface="Montserrat"/>
              <a:sym typeface="Montserrat"/>
            </a:endParaRPr>
          </a:p>
          <a:p>
            <a:pPr marL="457200" marR="5340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Vous avez constaté que le fait de cultiver de bonnes relations avec des collègues diversifiés produisait des résultats positifs et des performances accrues.</a:t>
            </a:r>
            <a:endParaRPr sz="3000">
              <a:solidFill>
                <a:schemeClr val="dk1"/>
              </a:solidFill>
              <a:latin typeface="Montserrat"/>
              <a:ea typeface="Montserrat"/>
              <a:cs typeface="Montserrat"/>
              <a:sym typeface="Montserrat"/>
            </a:endParaRPr>
          </a:p>
          <a:p>
            <a:pPr marL="457200" marR="5340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Vous avez fait preuve de confiance en soi pour équilibrer vos besoins et ceux des autres.</a:t>
            </a:r>
            <a:endParaRPr sz="3000">
              <a:solidFill>
                <a:schemeClr val="dk1"/>
              </a:solidFill>
              <a:latin typeface="Montserrat"/>
              <a:ea typeface="Montserrat"/>
              <a:cs typeface="Montserrat"/>
              <a:sym typeface="Montserrat"/>
            </a:endParaRPr>
          </a:p>
          <a:p>
            <a:pPr marL="457200" marR="534035"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Vous avez fait preuve de distance émotionnelle dans une situation difficile.</a:t>
            </a:r>
            <a:endParaRPr sz="3000" b="0" i="0" u="none" strike="noStrike" cap="none">
              <a:solidFill>
                <a:srgbClr val="000000"/>
              </a:solidFill>
              <a:latin typeface="Montserrat"/>
              <a:ea typeface="Montserrat"/>
              <a:cs typeface="Montserrat"/>
              <a:sym typeface="Montserrat"/>
            </a:endParaRPr>
          </a:p>
        </p:txBody>
      </p:sp>
      <p:graphicFrame>
        <p:nvGraphicFramePr>
          <p:cNvPr id="294" name="Google Shape;294;p9"/>
          <p:cNvGraphicFramePr/>
          <p:nvPr/>
        </p:nvGraphicFramePr>
        <p:xfrm>
          <a:off x="483125" y="2769675"/>
          <a:ext cx="3000000" cy="3000000"/>
        </p:xfrm>
        <a:graphic>
          <a:graphicData uri="http://schemas.openxmlformats.org/drawingml/2006/table">
            <a:tbl>
              <a:tblPr>
                <a:noFill/>
                <a:tableStyleId>{055B8797-DEEB-4EA6-AB8F-70F45446467E}</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100"/>
                        <a:buFont typeface="Arial"/>
                        <a:buNone/>
                      </a:pPr>
                      <a:r>
                        <a:rPr lang="en-US" sz="2100" b="1" u="none" strike="noStrike" cap="none">
                          <a:solidFill>
                            <a:schemeClr val="dk1"/>
                          </a:solidFill>
                          <a:latin typeface="Montserrat"/>
                          <a:ea typeface="Montserrat"/>
                          <a:cs typeface="Montserrat"/>
                          <a:sym typeface="Montserrat"/>
                        </a:rPr>
                        <a:t>Instructions : </a:t>
                      </a:r>
                      <a:r>
                        <a:rPr lang="en-US" sz="2100">
                          <a:solidFill>
                            <a:schemeClr val="dk1"/>
                          </a:solidFill>
                          <a:latin typeface="Montserrat"/>
                          <a:ea typeface="Montserrat"/>
                          <a:cs typeface="Montserrat"/>
                          <a:sym typeface="Montserrat"/>
                        </a:rPr>
                        <a:t>Partagez un moment où les circonstances ci-dessous vous ont affectés </a:t>
                      </a:r>
                      <a:endParaRPr sz="21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2100"/>
                        <a:buFont typeface="Arial"/>
                        <a:buNone/>
                      </a:pPr>
                      <a:r>
                        <a:rPr lang="en-US" sz="2100">
                          <a:solidFill>
                            <a:schemeClr val="dk1"/>
                          </a:solidFill>
                          <a:latin typeface="Montserrat"/>
                          <a:ea typeface="Montserrat"/>
                          <a:cs typeface="Montserrat"/>
                          <a:sym typeface="Montserrat"/>
                        </a:rPr>
                        <a:t>personnellement. (1 minute par membre)</a:t>
                      </a:r>
                      <a:r>
                        <a:rPr lang="en-US" sz="2100">
                          <a:solidFill>
                            <a:schemeClr val="dk1"/>
                          </a:solidFill>
                          <a:highlight>
                            <a:srgbClr val="FFFF00"/>
                          </a:highlight>
                          <a:latin typeface="Montserrat"/>
                          <a:ea typeface="Montserrat"/>
                          <a:cs typeface="Montserrat"/>
                          <a:sym typeface="Montserrat"/>
                        </a:rPr>
                        <a:t> </a:t>
                      </a:r>
                      <a:endParaRPr sz="2100" u="none" strike="noStrike" cap="none"/>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95" name="Google Shape;295;p9"/>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l="-23523" r="-2352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g2d3c8419cb4_3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05" name="Google Shape;305;g2d3c8419cb4_3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g2d3c8419cb4_3_0"/>
          <p:cNvSpPr txBox="1"/>
          <p:nvPr/>
        </p:nvSpPr>
        <p:spPr>
          <a:xfrm>
            <a:off x="483118" y="4555717"/>
            <a:ext cx="12852300" cy="160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rgbClr val="000000"/>
                </a:solidFill>
                <a:latin typeface="Montserrat"/>
                <a:ea typeface="Montserrat"/>
                <a:cs typeface="Montserrat"/>
                <a:sym typeface="Montserrat"/>
              </a:rPr>
              <a:t>2. </a:t>
            </a:r>
            <a:r>
              <a:rPr lang="en-US" sz="3150" b="1">
                <a:solidFill>
                  <a:schemeClr val="dk1"/>
                </a:solidFill>
                <a:latin typeface="Montserrat"/>
                <a:ea typeface="Montserrat"/>
                <a:cs typeface="Montserrat"/>
                <a:sym typeface="Montserrat"/>
              </a:rPr>
              <a:t>Activité éducative : Participez, laissez-vous inspirer et ajoutez des outils à votre trousse</a:t>
            </a:r>
            <a:endParaRPr sz="315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(2</a:t>
            </a:r>
            <a:r>
              <a:rPr lang="en-US" sz="3156" b="1">
                <a:latin typeface="Montserrat"/>
                <a:ea typeface="Montserrat"/>
                <a:cs typeface="Montserrat"/>
                <a:sym typeface="Montserrat"/>
              </a:rPr>
              <a:t>0</a:t>
            </a:r>
            <a:r>
              <a:rPr lang="en-US" sz="3156" b="1" i="0" u="none" strike="noStrike" cap="none">
                <a:solidFill>
                  <a:srgbClr val="000000"/>
                </a:solidFill>
                <a:latin typeface="Montserrat"/>
                <a:ea typeface="Montserrat"/>
                <a:cs typeface="Montserrat"/>
                <a:sym typeface="Montserrat"/>
              </a:rPr>
              <a:t> minutes)</a:t>
            </a:r>
            <a:endParaRPr sz="1400" b="0" i="0" u="none" strike="noStrike" cap="none">
              <a:solidFill>
                <a:srgbClr val="000000"/>
              </a:solidFill>
              <a:latin typeface="Arial"/>
              <a:ea typeface="Arial"/>
              <a:cs typeface="Arial"/>
              <a:sym typeface="Arial"/>
            </a:endParaRPr>
          </a:p>
        </p:txBody>
      </p:sp>
      <p:sp>
        <p:nvSpPr>
          <p:cNvPr id="307" name="Google Shape;307;g2d3c8419cb4_3_0"/>
          <p:cNvSpPr/>
          <p:nvPr/>
        </p:nvSpPr>
        <p:spPr>
          <a:xfrm>
            <a:off x="3128159" y="5646693"/>
            <a:ext cx="361446" cy="476673"/>
          </a:xfrm>
          <a:custGeom>
            <a:avLst/>
            <a:gdLst/>
            <a:ahLst/>
            <a:cxnLst/>
            <a:rect l="l" t="t" r="r" b="b"/>
            <a:pathLst>
              <a:path w="361446" h="476673" extrusionOk="0">
                <a:moveTo>
                  <a:pt x="0" y="0"/>
                </a:moveTo>
                <a:lnTo>
                  <a:pt x="361447" y="0"/>
                </a:lnTo>
                <a:lnTo>
                  <a:pt x="361447" y="476672"/>
                </a:lnTo>
                <a:lnTo>
                  <a:pt x="0" y="4766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g2d3c8419cb4_3_0"/>
          <p:cNvSpPr txBox="1"/>
          <p:nvPr/>
        </p:nvSpPr>
        <p:spPr>
          <a:xfrm>
            <a:off x="483127" y="1520025"/>
            <a:ext cx="9542700" cy="847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56"/>
              <a:buFont typeface="Arial"/>
              <a:buNone/>
            </a:pPr>
            <a:r>
              <a:rPr lang="en-US" sz="3050" b="1" i="0" u="none" strike="noStrike" cap="none">
                <a:solidFill>
                  <a:srgbClr val="000000"/>
                </a:solidFill>
                <a:latin typeface="Montserrat"/>
                <a:ea typeface="Montserrat"/>
                <a:cs typeface="Montserrat"/>
                <a:sym typeface="Montserrat"/>
              </a:rPr>
              <a:t>1.5 </a:t>
            </a:r>
            <a:r>
              <a:rPr lang="en-US" sz="3050" b="1">
                <a:solidFill>
                  <a:schemeClr val="dk1"/>
                </a:solidFill>
                <a:latin typeface="Montserrat"/>
                <a:ea typeface="Montserrat"/>
                <a:cs typeface="Montserrat"/>
                <a:sym typeface="Montserrat"/>
              </a:rPr>
              <a:t>Action concrète de la dernière réunion</a:t>
            </a:r>
            <a:endParaRPr sz="305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Montserrat"/>
                <a:ea typeface="Montserrat"/>
                <a:cs typeface="Montserrat"/>
                <a:sym typeface="Montserrat"/>
              </a:rPr>
              <a:t>(5 minutes)</a:t>
            </a:r>
            <a:endParaRPr sz="1300" b="0" i="0" u="none" strike="noStrike" cap="none">
              <a:solidFill>
                <a:srgbClr val="000000"/>
              </a:solidFill>
              <a:latin typeface="Arial"/>
              <a:ea typeface="Arial"/>
              <a:cs typeface="Arial"/>
              <a:sym typeface="Arial"/>
            </a:endParaRPr>
          </a:p>
        </p:txBody>
      </p:sp>
      <p:sp>
        <p:nvSpPr>
          <p:cNvPr id="309" name="Google Shape;309;g2d3c8419cb4_3_0"/>
          <p:cNvSpPr txBox="1"/>
          <p:nvPr/>
        </p:nvSpPr>
        <p:spPr>
          <a:xfrm>
            <a:off x="483126" y="6504375"/>
            <a:ext cx="12417300" cy="484800"/>
          </a:xfrm>
          <a:prstGeom prst="rect">
            <a:avLst/>
          </a:prstGeom>
          <a:noFill/>
          <a:ln>
            <a:noFill/>
          </a:ln>
        </p:spPr>
        <p:txBody>
          <a:bodyPr spcFirstLastPara="1" wrap="square" lIns="0" tIns="0" rIns="0" bIns="0" anchor="t" anchorCtr="0">
            <a:spAutoFit/>
          </a:bodyPr>
          <a:lstStyle/>
          <a:p>
            <a:pPr marL="0" marR="534035" lvl="0" indent="0" algn="l" rtl="0">
              <a:lnSpc>
                <a:spcPct val="115000"/>
              </a:lnSpc>
              <a:spcBef>
                <a:spcPts val="1000"/>
              </a:spcBef>
              <a:spcAft>
                <a:spcPts val="0"/>
              </a:spcAft>
              <a:buClr>
                <a:schemeClr val="dk1"/>
              </a:buClr>
              <a:buSzPts val="1100"/>
              <a:buFont typeface="Arial"/>
              <a:buNone/>
            </a:pPr>
            <a:r>
              <a:rPr lang="en-US" sz="3150" b="1">
                <a:solidFill>
                  <a:schemeClr val="dk1"/>
                </a:solidFill>
                <a:latin typeface="Montserrat"/>
                <a:ea typeface="Montserrat"/>
                <a:cs typeface="Montserrat"/>
                <a:sym typeface="Montserrat"/>
              </a:rPr>
              <a:t>À Votre Choix : Activité d'apprentissage et de discussion</a:t>
            </a:r>
            <a:endParaRPr sz="3150" b="0" i="0" u="none" strike="noStrike" cap="none">
              <a:solidFill>
                <a:srgbClr val="000000"/>
              </a:solidFill>
              <a:latin typeface="Arial"/>
              <a:ea typeface="Arial"/>
              <a:cs typeface="Arial"/>
              <a:sym typeface="Arial"/>
            </a:endParaRPr>
          </a:p>
        </p:txBody>
      </p:sp>
      <p:sp>
        <p:nvSpPr>
          <p:cNvPr id="310" name="Google Shape;310;g2d3c8419cb4_3_0"/>
          <p:cNvSpPr txBox="1"/>
          <p:nvPr/>
        </p:nvSpPr>
        <p:spPr>
          <a:xfrm>
            <a:off x="483118" y="7592695"/>
            <a:ext cx="17537400" cy="215400"/>
          </a:xfrm>
          <a:prstGeom prst="rect">
            <a:avLst/>
          </a:prstGeom>
          <a:noFill/>
          <a:ln>
            <a:noFill/>
          </a:ln>
        </p:spPr>
        <p:txBody>
          <a:bodyPr spcFirstLastPara="1" wrap="square" lIns="0" tIns="0" rIns="0" bIns="0" anchor="t" anchorCtr="0">
            <a:spAutoFit/>
          </a:bodyPr>
          <a:lstStyle/>
          <a:p>
            <a:pPr marL="0" marR="0" lvl="0" indent="0" algn="l" rtl="0">
              <a:lnSpc>
                <a:spcPct val="140017"/>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11" name="Google Shape;311;g2d3c8419cb4_3_0"/>
          <p:cNvGraphicFramePr/>
          <p:nvPr/>
        </p:nvGraphicFramePr>
        <p:xfrm>
          <a:off x="483125" y="2632463"/>
          <a:ext cx="3000000" cy="3000000"/>
        </p:xfrm>
        <a:graphic>
          <a:graphicData uri="http://schemas.openxmlformats.org/drawingml/2006/table">
            <a:tbl>
              <a:tblPr>
                <a:noFill/>
                <a:tableStyleId>{055B8797-DEEB-4EA6-AB8F-70F45446467E}</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rgbClr val="000000"/>
                        </a:buClr>
                        <a:buSzPts val="2100"/>
                        <a:buFont typeface="Arial"/>
                        <a:buNone/>
                      </a:pPr>
                      <a:r>
                        <a:rPr lang="en-US" sz="2100" b="1" u="none" strike="noStrike" cap="none">
                          <a:solidFill>
                            <a:schemeClr val="dk1"/>
                          </a:solidFill>
                          <a:latin typeface="Montserrat"/>
                          <a:ea typeface="Montserrat"/>
                          <a:cs typeface="Montserrat"/>
                          <a:sym typeface="Montserrat"/>
                        </a:rPr>
                        <a:t>Instructions : </a:t>
                      </a:r>
                      <a:r>
                        <a:rPr lang="en-US" sz="2100">
                          <a:solidFill>
                            <a:schemeClr val="dk1"/>
                          </a:solidFill>
                          <a:latin typeface="Montserrat"/>
                          <a:ea typeface="Montserrat"/>
                          <a:cs typeface="Montserrat"/>
                          <a:sym typeface="Montserrat"/>
                        </a:rPr>
                        <a:t>demandez à chaque membre de votre Cercle de mettre le groupe à jour sur </a:t>
                      </a:r>
                      <a:endParaRPr sz="21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a:solidFill>
                            <a:schemeClr val="dk1"/>
                          </a:solidFill>
                          <a:latin typeface="Montserrat"/>
                          <a:ea typeface="Montserrat"/>
                          <a:cs typeface="Montserrat"/>
                          <a:sym typeface="Montserrat"/>
                        </a:rPr>
                        <a:t>leurs Actions concrètes de la dernière session, semaine 2 : Leadership inclusif. </a:t>
                      </a:r>
                      <a:endParaRPr sz="21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a:solidFill>
                            <a:schemeClr val="dk1"/>
                          </a:solidFill>
                          <a:latin typeface="Montserrat"/>
                          <a:ea typeface="Montserrat"/>
                          <a:cs typeface="Montserrat"/>
                          <a:sym typeface="Montserrat"/>
                        </a:rPr>
                        <a:t>Votre « Action concrète » est un engagement tangible que vous avez pris lors de votre </a:t>
                      </a:r>
                      <a:endParaRPr sz="21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100"/>
                        <a:buFont typeface="Arial"/>
                        <a:buNone/>
                      </a:pPr>
                      <a:r>
                        <a:rPr lang="en-US" sz="2100">
                          <a:solidFill>
                            <a:schemeClr val="dk1"/>
                          </a:solidFill>
                          <a:latin typeface="Montserrat"/>
                          <a:ea typeface="Montserrat"/>
                          <a:cs typeface="Montserrat"/>
                          <a:sym typeface="Montserrat"/>
                        </a:rPr>
                        <a:t>dernière réunion de Cercle. (1 minute par membre)</a:t>
                      </a:r>
                      <a:endParaRPr sz="2100" u="none" strike="noStrike" cap="none"/>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12" name="Google Shape;312;g2d3c8419cb4_3_0"/>
          <p:cNvGraphicFramePr/>
          <p:nvPr/>
        </p:nvGraphicFramePr>
        <p:xfrm>
          <a:off x="483125" y="7336725"/>
          <a:ext cx="3000000" cy="3000000"/>
        </p:xfrm>
        <a:graphic>
          <a:graphicData uri="http://schemas.openxmlformats.org/drawingml/2006/table">
            <a:tbl>
              <a:tblPr>
                <a:noFill/>
                <a:tableStyleId>{055B8797-DEEB-4EA6-AB8F-70F45446467E}</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rgbClr val="000000"/>
                        </a:buClr>
                        <a:buSzPts val="2299"/>
                        <a:buFont typeface="Arial"/>
                        <a:buNone/>
                      </a:pPr>
                      <a:r>
                        <a:rPr lang="en-US" sz="2250" b="1" u="none" strike="noStrike" cap="none">
                          <a:solidFill>
                            <a:schemeClr val="dk1"/>
                          </a:solidFill>
                          <a:latin typeface="Montserrat"/>
                          <a:ea typeface="Montserrat"/>
                          <a:cs typeface="Montserrat"/>
                          <a:sym typeface="Montserrat"/>
                        </a:rPr>
                        <a:t>Instructions :</a:t>
                      </a:r>
                      <a:r>
                        <a:rPr lang="en-US" sz="2250" u="none" strike="noStrike" cap="none">
                          <a:solidFill>
                            <a:schemeClr val="dk1"/>
                          </a:solidFill>
                          <a:latin typeface="Montserrat"/>
                          <a:ea typeface="Montserrat"/>
                          <a:cs typeface="Montserrat"/>
                          <a:sym typeface="Montserrat"/>
                        </a:rPr>
                        <a:t> </a:t>
                      </a:r>
                      <a:r>
                        <a:rPr lang="en-US" sz="2250">
                          <a:solidFill>
                            <a:schemeClr val="dk1"/>
                          </a:solidFill>
                          <a:latin typeface="Montserrat"/>
                          <a:ea typeface="Montserrat"/>
                          <a:cs typeface="Montserrat"/>
                          <a:sym typeface="Montserrat"/>
                        </a:rPr>
                        <a:t>en groupe, choisissez l'une des vidéos ou l'un des articles suivants et prenez quelques minutes pour le lire/le visionner. Ensuite, chaque membre partagera un ou deux points clés liés à la communication interculturelle, aux préjugés inconscients ou à un autre thème qui a retenu votre attention.</a:t>
                      </a:r>
                      <a:endParaRPr sz="225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13" name="Google Shape;313;g2d3c8419cb4_3_0"/>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24995" r="-2499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11"/>
          <p:cNvPicPr preferRelativeResize="0"/>
          <p:nvPr/>
        </p:nvPicPr>
        <p:blipFill rotWithShape="1">
          <a:blip r:embed="rId4">
            <a:alphaModFix/>
          </a:blip>
          <a:srcRect/>
          <a:stretch/>
        </p:blipFill>
        <p:spPr>
          <a:xfrm flipH="1">
            <a:off x="12295075" y="7416525"/>
            <a:ext cx="6069125" cy="2913175"/>
          </a:xfrm>
          <a:prstGeom prst="rect">
            <a:avLst/>
          </a:prstGeom>
          <a:noFill/>
          <a:ln>
            <a:noFill/>
          </a:ln>
        </p:spPr>
      </p:pic>
      <p:sp>
        <p:nvSpPr>
          <p:cNvPr id="323" name="Google Shape;323;p11"/>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324" name="Google Shape;324;p11"/>
          <p:cNvSpPr txBox="1"/>
          <p:nvPr/>
        </p:nvSpPr>
        <p:spPr>
          <a:xfrm>
            <a:off x="580348" y="1520025"/>
            <a:ext cx="16188300" cy="880800"/>
          </a:xfrm>
          <a:prstGeom prst="rect">
            <a:avLst/>
          </a:prstGeom>
          <a:noFill/>
          <a:ln>
            <a:noFill/>
          </a:ln>
        </p:spPr>
        <p:txBody>
          <a:bodyPr spcFirstLastPara="1" wrap="square" lIns="0" tIns="0" rIns="0" bIns="0" anchor="t" anchorCtr="0">
            <a:spAutoFit/>
          </a:bodyPr>
          <a:lstStyle/>
          <a:p>
            <a:pPr marL="0" marR="534035" lvl="0" indent="0" algn="l" rtl="0">
              <a:lnSpc>
                <a:spcPct val="115000"/>
              </a:lnSpc>
              <a:spcBef>
                <a:spcPts val="1000"/>
              </a:spcBef>
              <a:spcAft>
                <a:spcPts val="0"/>
              </a:spcAft>
              <a:buNone/>
            </a:pPr>
            <a:r>
              <a:rPr lang="en-US" sz="3150" b="1">
                <a:solidFill>
                  <a:schemeClr val="dk1"/>
                </a:solidFill>
                <a:latin typeface="Montserrat"/>
                <a:ea typeface="Montserrat"/>
                <a:cs typeface="Montserrat"/>
                <a:sym typeface="Montserrat"/>
              </a:rPr>
              <a:t>Vidéo 1 : « The Surprising Paradox to Intercultural Communication »</a:t>
            </a:r>
            <a:endParaRPr sz="3150" b="1"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(14m 00s)</a:t>
            </a:r>
            <a:endParaRPr sz="1400" b="0" i="0" u="none" strike="noStrike" cap="none">
              <a:solidFill>
                <a:srgbClr val="000000"/>
              </a:solidFill>
              <a:latin typeface="Arial"/>
              <a:ea typeface="Arial"/>
              <a:cs typeface="Arial"/>
              <a:sym typeface="Arial"/>
            </a:endParaRPr>
          </a:p>
        </p:txBody>
      </p:sp>
      <p:pic>
        <p:nvPicPr>
          <p:cNvPr id="2" name="Online Media 1" descr="The surprising paradox of intercultural communication | Helena Merschdorf | TEDxNelson">
            <a:hlinkClick r:id="" action="ppaction://media"/>
            <a:extLst>
              <a:ext uri="{FF2B5EF4-FFF2-40B4-BE49-F238E27FC236}">
                <a16:creationId xmlns:a16="http://schemas.microsoft.com/office/drawing/2014/main" id="{E8CD2EA7-D733-D0D0-57CB-B2FBD74A0D2F}"/>
              </a:ext>
            </a:extLst>
          </p:cNvPr>
          <p:cNvPicPr>
            <a:picLocks noRot="1" noChangeAspect="1"/>
          </p:cNvPicPr>
          <p:nvPr>
            <a:videoFile r:link="rId1"/>
          </p:nvPr>
        </p:nvPicPr>
        <p:blipFill>
          <a:blip r:embed="rId6"/>
          <a:stretch>
            <a:fillRect/>
          </a:stretch>
        </p:blipFill>
        <p:spPr>
          <a:xfrm>
            <a:off x="3545305" y="2870475"/>
            <a:ext cx="11197389" cy="6326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2"/>
          <p:cNvPicPr preferRelativeResize="0"/>
          <p:nvPr/>
        </p:nvPicPr>
        <p:blipFill rotWithShape="1">
          <a:blip r:embed="rId4">
            <a:alphaModFix/>
          </a:blip>
          <a:srcRect/>
          <a:stretch/>
        </p:blipFill>
        <p:spPr>
          <a:xfrm flipH="1">
            <a:off x="12295075" y="7416525"/>
            <a:ext cx="6069125" cy="2913175"/>
          </a:xfrm>
          <a:prstGeom prst="rect">
            <a:avLst/>
          </a:prstGeom>
          <a:noFill/>
          <a:ln>
            <a:noFill/>
          </a:ln>
        </p:spPr>
      </p:pic>
      <p:sp>
        <p:nvSpPr>
          <p:cNvPr id="335" name="Google Shape;335;p12"/>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336" name="Google Shape;336;p12"/>
          <p:cNvSpPr txBox="1"/>
          <p:nvPr/>
        </p:nvSpPr>
        <p:spPr>
          <a:xfrm>
            <a:off x="580362" y="1520034"/>
            <a:ext cx="17707500" cy="1438500"/>
          </a:xfrm>
          <a:prstGeom prst="rect">
            <a:avLst/>
          </a:prstGeom>
          <a:noFill/>
          <a:ln>
            <a:noFill/>
          </a:ln>
        </p:spPr>
        <p:txBody>
          <a:bodyPr spcFirstLastPara="1" wrap="square" lIns="0" tIns="0" rIns="0" bIns="0" anchor="t" anchorCtr="0">
            <a:spAutoFit/>
          </a:bodyPr>
          <a:lstStyle/>
          <a:p>
            <a:pPr marL="0" marR="534035" lvl="0" indent="0" algn="l" rtl="0">
              <a:lnSpc>
                <a:spcPct val="115000"/>
              </a:lnSpc>
              <a:spcBef>
                <a:spcPts val="1900"/>
              </a:spcBef>
              <a:spcAft>
                <a:spcPts val="0"/>
              </a:spcAft>
              <a:buNone/>
            </a:pPr>
            <a:r>
              <a:rPr lang="en-US" sz="3150" b="1">
                <a:solidFill>
                  <a:schemeClr val="dk1"/>
                </a:solidFill>
                <a:latin typeface="Montserrat"/>
                <a:ea typeface="Montserrat"/>
                <a:cs typeface="Montserrat"/>
                <a:sym typeface="Montserrat"/>
              </a:rPr>
              <a:t>Vidéo 2 : « How we make decisions and how Unconscious Bias affects judgement in the workplace »</a:t>
            </a:r>
            <a:endParaRPr sz="3150" b="1" i="0" u="none" strike="noStrike" cap="none">
              <a:solidFill>
                <a:srgbClr val="000000"/>
              </a:solidFill>
              <a:latin typeface="Montserrat"/>
              <a:ea typeface="Montserrat"/>
              <a:cs typeface="Montserrat"/>
              <a:sym typeface="Montserrat"/>
            </a:endParaRPr>
          </a:p>
          <a:p>
            <a:pPr marL="0" marR="0" lvl="0" indent="0" algn="l" rtl="0">
              <a:lnSpc>
                <a:spcPct val="140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(1m 07s)</a:t>
            </a:r>
            <a:endParaRPr sz="1400" b="0" i="0" u="none" strike="noStrike" cap="none">
              <a:solidFill>
                <a:srgbClr val="000000"/>
              </a:solidFill>
              <a:latin typeface="Arial"/>
              <a:ea typeface="Arial"/>
              <a:cs typeface="Arial"/>
              <a:sym typeface="Arial"/>
            </a:endParaRPr>
          </a:p>
        </p:txBody>
      </p:sp>
      <p:pic>
        <p:nvPicPr>
          <p:cNvPr id="2" name="Online Media 1" descr="How we make decisions and how Unconscious Bias affects judgement in the workplace video">
            <a:hlinkClick r:id="" action="ppaction://media"/>
            <a:extLst>
              <a:ext uri="{FF2B5EF4-FFF2-40B4-BE49-F238E27FC236}">
                <a16:creationId xmlns:a16="http://schemas.microsoft.com/office/drawing/2014/main" id="{9E10D477-697E-A9DE-DF7A-B5CF25EC5EAE}"/>
              </a:ext>
            </a:extLst>
          </p:cNvPr>
          <p:cNvPicPr>
            <a:picLocks noRot="1" noChangeAspect="1"/>
          </p:cNvPicPr>
          <p:nvPr>
            <a:videoFile r:link="rId1"/>
          </p:nvPr>
        </p:nvPicPr>
        <p:blipFill>
          <a:blip r:embed="rId6"/>
          <a:stretch>
            <a:fillRect/>
          </a:stretch>
        </p:blipFill>
        <p:spPr>
          <a:xfrm>
            <a:off x="4684293" y="2958534"/>
            <a:ext cx="8919411" cy="66895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47" name="Google Shape;347;p13"/>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348" name="Google Shape;348;p13"/>
          <p:cNvSpPr txBox="1"/>
          <p:nvPr/>
        </p:nvSpPr>
        <p:spPr>
          <a:xfrm>
            <a:off x="580347" y="1520025"/>
            <a:ext cx="164091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Article 1 : Boost Your Negotiation Skills With Cultural Intelligence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(~500 </a:t>
            </a:r>
            <a:r>
              <a:rPr lang="en-US" sz="2100" b="1">
                <a:latin typeface="Montserrat"/>
                <a:ea typeface="Montserrat"/>
                <a:cs typeface="Montserrat"/>
                <a:sym typeface="Montserrat"/>
              </a:rPr>
              <a:t>mots</a:t>
            </a:r>
            <a:r>
              <a:rPr lang="en-US" sz="2100" b="1" i="0" u="none" strike="noStrike" cap="none">
                <a:solidFill>
                  <a:srgbClr val="000000"/>
                </a:solidFill>
                <a:latin typeface="Montserrat"/>
                <a:ea typeface="Montserrat"/>
                <a:cs typeface="Montserrat"/>
                <a:sym typeface="Montserrat"/>
              </a:rPr>
              <a:t>/3 pages)</a:t>
            </a:r>
            <a:endParaRPr sz="1400" b="0" i="0" u="none" strike="noStrike" cap="none">
              <a:solidFill>
                <a:srgbClr val="000000"/>
              </a:solidFill>
              <a:latin typeface="Arial"/>
              <a:ea typeface="Arial"/>
              <a:cs typeface="Arial"/>
              <a:sym typeface="Arial"/>
            </a:endParaRPr>
          </a:p>
        </p:txBody>
      </p:sp>
      <p:sp>
        <p:nvSpPr>
          <p:cNvPr id="349" name="Google Shape;349;p13"/>
          <p:cNvSpPr txBox="1"/>
          <p:nvPr/>
        </p:nvSpPr>
        <p:spPr>
          <a:xfrm>
            <a:off x="514350" y="2932345"/>
            <a:ext cx="17259300" cy="15219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4599"/>
              <a:buFont typeface="Arial"/>
              <a:buNone/>
            </a:pPr>
            <a:r>
              <a:rPr lang="en-US" sz="4599" b="0" i="0" u="sng" strike="noStrike" cap="none">
                <a:solidFill>
                  <a:srgbClr val="0000FF"/>
                </a:solidFill>
                <a:latin typeface="Arimo"/>
                <a:ea typeface="Arimo"/>
                <a:cs typeface="Arimo"/>
                <a:sym typeface="Arimo"/>
                <a:hlinkClick r:id="rId5">
                  <a:extLst>
                    <a:ext uri="{A12FA001-AC4F-418D-AE19-62706E023703}">
                      <ahyp:hlinkClr xmlns:ahyp="http://schemas.microsoft.com/office/drawing/2018/hyperlinkcolor" val="tx"/>
                    </a:ext>
                  </a:extLst>
                </a:hlinkClick>
              </a:rPr>
              <a:t>https://wiki.gccollab.ca/images/0/07/Boost_Your_Negotiation_Skills_With_Cultural_Intelligence.pdf</a:t>
            </a:r>
            <a:endParaRPr sz="1400" b="0" i="0" u="none" strike="noStrike" cap="none">
              <a:solidFill>
                <a:srgbClr val="0000FF"/>
              </a:solidFill>
              <a:latin typeface="Arial"/>
              <a:ea typeface="Arial"/>
              <a:cs typeface="Arial"/>
              <a:sym typeface="Arial"/>
            </a:endParaRPr>
          </a:p>
        </p:txBody>
      </p:sp>
      <p:pic>
        <p:nvPicPr>
          <p:cNvPr id="350" name="Google Shape;350;p13"/>
          <p:cNvPicPr preferRelativeResize="0"/>
          <p:nvPr/>
        </p:nvPicPr>
        <p:blipFill rotWithShape="1">
          <a:blip r:embed="rId6">
            <a:alphaModFix/>
          </a:blip>
          <a:srcRect/>
          <a:stretch/>
        </p:blipFill>
        <p:spPr>
          <a:xfrm>
            <a:off x="6639625" y="4801406"/>
            <a:ext cx="5227600" cy="4898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14"/>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60" name="Google Shape;360;p14"/>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361" name="Google Shape;361;p14"/>
          <p:cNvSpPr txBox="1"/>
          <p:nvPr/>
        </p:nvSpPr>
        <p:spPr>
          <a:xfrm>
            <a:off x="580362" y="1520034"/>
            <a:ext cx="14534400" cy="1440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Article 2 : Building Cross-Cultural Relationships in a Global Workplace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(~2100 </a:t>
            </a:r>
            <a:r>
              <a:rPr lang="en-US" sz="2100" b="1">
                <a:latin typeface="Montserrat"/>
                <a:ea typeface="Montserrat"/>
                <a:cs typeface="Montserrat"/>
                <a:sym typeface="Montserrat"/>
              </a:rPr>
              <a:t>mots</a:t>
            </a:r>
            <a:r>
              <a:rPr lang="en-US" sz="2100" b="1" i="0" u="none" strike="noStrike" cap="none">
                <a:solidFill>
                  <a:srgbClr val="000000"/>
                </a:solidFill>
                <a:latin typeface="Montserrat"/>
                <a:ea typeface="Montserrat"/>
                <a:cs typeface="Montserrat"/>
                <a:sym typeface="Montserrat"/>
              </a:rPr>
              <a:t>/7 pages)</a:t>
            </a:r>
            <a:endParaRPr sz="1400" b="0" i="0" u="none" strike="noStrike" cap="none">
              <a:solidFill>
                <a:srgbClr val="000000"/>
              </a:solidFill>
              <a:latin typeface="Arial"/>
              <a:ea typeface="Arial"/>
              <a:cs typeface="Arial"/>
              <a:sym typeface="Arial"/>
            </a:endParaRPr>
          </a:p>
        </p:txBody>
      </p:sp>
      <p:sp>
        <p:nvSpPr>
          <p:cNvPr id="362" name="Google Shape;362;p14"/>
          <p:cNvSpPr txBox="1"/>
          <p:nvPr/>
        </p:nvSpPr>
        <p:spPr>
          <a:xfrm>
            <a:off x="1433250" y="2985475"/>
            <a:ext cx="15421500" cy="15219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4599"/>
              <a:buFont typeface="Arial"/>
              <a:buNone/>
            </a:pPr>
            <a:r>
              <a:rPr lang="en-US" sz="4599" b="0" i="0" u="sng" strike="noStrike" cap="none">
                <a:solidFill>
                  <a:srgbClr val="0000FF"/>
                </a:solidFill>
                <a:latin typeface="Arimo"/>
                <a:ea typeface="Arimo"/>
                <a:cs typeface="Arimo"/>
                <a:sym typeface="Arimo"/>
              </a:rPr>
              <a:t>https://hbr.org/2024/02/building-cross-cultural-relationships-in-a-global-workplace </a:t>
            </a:r>
            <a:endParaRPr sz="1400" b="0" i="0" u="sng" strike="noStrike" cap="none">
              <a:solidFill>
                <a:srgbClr val="0000FF"/>
              </a:solidFill>
              <a:latin typeface="Arial"/>
              <a:ea typeface="Arial"/>
              <a:cs typeface="Arial"/>
              <a:sym typeface="Arial"/>
            </a:endParaRPr>
          </a:p>
        </p:txBody>
      </p:sp>
      <p:pic>
        <p:nvPicPr>
          <p:cNvPr id="363" name="Google Shape;363;p14"/>
          <p:cNvPicPr preferRelativeResize="0"/>
          <p:nvPr/>
        </p:nvPicPr>
        <p:blipFill rotWithShape="1">
          <a:blip r:embed="rId5">
            <a:alphaModFix/>
          </a:blip>
          <a:srcRect/>
          <a:stretch/>
        </p:blipFill>
        <p:spPr>
          <a:xfrm>
            <a:off x="6697138" y="4925350"/>
            <a:ext cx="4893725" cy="4585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g2d3c8419cb4_5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73" name="Google Shape;373;g2d3c8419cb4_5_0"/>
          <p:cNvSpPr/>
          <p:nvPr/>
        </p:nvSpPr>
        <p:spPr>
          <a:xfrm>
            <a:off x="5490872" y="4926212"/>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4">
              <a:alphaModFix amt="75000"/>
            </a:blip>
            <a:stretch>
              <a:fillRect/>
            </a:stretch>
          </a:blipFill>
          <a:ln>
            <a:noFill/>
          </a:ln>
        </p:spPr>
        <p:txBody>
          <a:bodyPr/>
          <a:lstStyle/>
          <a:p>
            <a:endParaRPr lang="en-US"/>
          </a:p>
        </p:txBody>
      </p:sp>
      <p:sp>
        <p:nvSpPr>
          <p:cNvPr id="374" name="Google Shape;374;g2d3c8419cb4_5_0"/>
          <p:cNvSpPr/>
          <p:nvPr/>
        </p:nvSpPr>
        <p:spPr>
          <a:xfrm>
            <a:off x="5405147" y="4821437"/>
            <a:ext cx="7477707" cy="4673567"/>
          </a:xfrm>
          <a:custGeom>
            <a:avLst/>
            <a:gdLst/>
            <a:ahLst/>
            <a:cxnLst/>
            <a:rect l="l" t="t" r="r" b="b"/>
            <a:pathLst>
              <a:path w="7477707" h="4673567" extrusionOk="0">
                <a:moveTo>
                  <a:pt x="0" y="0"/>
                </a:moveTo>
                <a:lnTo>
                  <a:pt x="7477706" y="0"/>
                </a:lnTo>
                <a:lnTo>
                  <a:pt x="7477706" y="4673567"/>
                </a:lnTo>
                <a:lnTo>
                  <a:pt x="0" y="4673567"/>
                </a:lnTo>
                <a:lnTo>
                  <a:pt x="0" y="0"/>
                </a:lnTo>
                <a:close/>
              </a:path>
            </a:pathLst>
          </a:custGeom>
          <a:blipFill rotWithShape="1">
            <a:blip r:embed="rId5">
              <a:alphaModFix/>
            </a:blip>
            <a:stretch>
              <a:fillRect/>
            </a:stretch>
          </a:blipFill>
          <a:ln>
            <a:noFill/>
          </a:ln>
        </p:spPr>
        <p:txBody>
          <a:bodyPr/>
          <a:lstStyle/>
          <a:p>
            <a:endParaRPr lang="en-US"/>
          </a:p>
        </p:txBody>
      </p:sp>
      <p:grpSp>
        <p:nvGrpSpPr>
          <p:cNvPr id="375" name="Google Shape;375;g2d3c8419cb4_5_0"/>
          <p:cNvGrpSpPr/>
          <p:nvPr/>
        </p:nvGrpSpPr>
        <p:grpSpPr>
          <a:xfrm>
            <a:off x="690024" y="925712"/>
            <a:ext cx="16907952" cy="3670688"/>
            <a:chOff x="690024" y="925712"/>
            <a:chExt cx="16907952" cy="3670688"/>
          </a:xfrm>
        </p:grpSpPr>
        <p:sp>
          <p:nvSpPr>
            <p:cNvPr id="376" name="Google Shape;376;g2d3c8419cb4_5_0"/>
            <p:cNvSpPr/>
            <p:nvPr/>
          </p:nvSpPr>
          <p:spPr>
            <a:xfrm>
              <a:off x="13980373" y="925712"/>
              <a:ext cx="3617603" cy="3002610"/>
            </a:xfrm>
            <a:custGeom>
              <a:avLst/>
              <a:gdLst/>
              <a:ahLst/>
              <a:cxnLst/>
              <a:rect l="l" t="t" r="r" b="b"/>
              <a:pathLst>
                <a:path w="3617603" h="3002610" extrusionOk="0">
                  <a:moveTo>
                    <a:pt x="0" y="0"/>
                  </a:moveTo>
                  <a:lnTo>
                    <a:pt x="3617603" y="0"/>
                  </a:lnTo>
                  <a:lnTo>
                    <a:pt x="3617603" y="3002611"/>
                  </a:lnTo>
                  <a:lnTo>
                    <a:pt x="0" y="3002611"/>
                  </a:lnTo>
                  <a:lnTo>
                    <a:pt x="0" y="0"/>
                  </a:lnTo>
                  <a:close/>
                </a:path>
              </a:pathLst>
            </a:custGeom>
            <a:blipFill rotWithShape="1">
              <a:blip r:embed="rId6">
                <a:alphaModFix/>
              </a:blip>
              <a:stretch>
                <a:fillRect/>
              </a:stretch>
            </a:blipFill>
            <a:ln>
              <a:noFill/>
            </a:ln>
          </p:spPr>
          <p:txBody>
            <a:bodyPr/>
            <a:lstStyle/>
            <a:p>
              <a:endParaRPr lang="en-US"/>
            </a:p>
          </p:txBody>
        </p:sp>
        <p:grpSp>
          <p:nvGrpSpPr>
            <p:cNvPr id="377" name="Google Shape;377;g2d3c8419cb4_5_0"/>
            <p:cNvGrpSpPr/>
            <p:nvPr/>
          </p:nvGrpSpPr>
          <p:grpSpPr>
            <a:xfrm>
              <a:off x="690024" y="1150465"/>
              <a:ext cx="16907850" cy="3445935"/>
              <a:chOff x="0" y="-66675"/>
              <a:chExt cx="22543800" cy="4594580"/>
            </a:xfrm>
          </p:grpSpPr>
          <p:sp>
            <p:nvSpPr>
              <p:cNvPr id="378" name="Google Shape;378;g2d3c8419cb4_5_0"/>
              <p:cNvSpPr txBox="1"/>
              <p:nvPr/>
            </p:nvSpPr>
            <p:spPr>
              <a:xfrm>
                <a:off x="0" y="-66675"/>
                <a:ext cx="12028800" cy="831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050"/>
                  <a:buFont typeface="Arial"/>
                  <a:buNone/>
                </a:pPr>
                <a:r>
                  <a:rPr lang="en-US" sz="4050" b="1">
                    <a:latin typeface="Montserrat"/>
                    <a:ea typeface="Montserrat"/>
                    <a:cs typeface="Montserrat"/>
                    <a:sym typeface="Montserrat"/>
                  </a:rPr>
                  <a:t>Votre santé est primordiale !</a:t>
                </a:r>
                <a:endParaRPr sz="1400" b="0" i="0" u="none" strike="noStrike" cap="none">
                  <a:solidFill>
                    <a:srgbClr val="000000"/>
                  </a:solidFill>
                  <a:latin typeface="Arial"/>
                  <a:ea typeface="Arial"/>
                  <a:cs typeface="Arial"/>
                  <a:sym typeface="Arial"/>
                </a:endParaRPr>
              </a:p>
            </p:txBody>
          </p:sp>
          <p:sp>
            <p:nvSpPr>
              <p:cNvPr id="379" name="Google Shape;379;g2d3c8419cb4_5_0"/>
              <p:cNvSpPr txBox="1"/>
              <p:nvPr/>
            </p:nvSpPr>
            <p:spPr>
              <a:xfrm>
                <a:off x="0" y="1057505"/>
                <a:ext cx="22543800" cy="34704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Avant de passer à l'activité suivante, prenez une pause </a:t>
                </a:r>
                <a:endParaRPr sz="380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de 5 minutes pour vos corps et vos esprits. Buvez de </a:t>
                </a:r>
                <a:endParaRPr sz="380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l'eau, allez aux toilettes, faites des étirements - tout ce dont </a:t>
                </a:r>
                <a:endParaRPr sz="380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3800">
                    <a:solidFill>
                      <a:schemeClr val="dk1"/>
                    </a:solidFill>
                    <a:latin typeface="Montserrat"/>
                    <a:ea typeface="Montserrat"/>
                    <a:cs typeface="Montserrat"/>
                    <a:sym typeface="Montserrat"/>
                  </a:rPr>
                  <a:t>vous avez besoin !</a:t>
                </a:r>
                <a:endParaRPr sz="38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6"/>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389" name="Google Shape;389;p1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390" name="Google Shape;390;p16"/>
          <p:cNvSpPr txBox="1"/>
          <p:nvPr/>
        </p:nvSpPr>
        <p:spPr>
          <a:xfrm>
            <a:off x="421587" y="1520034"/>
            <a:ext cx="12154800" cy="160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3. </a:t>
            </a:r>
            <a:r>
              <a:rPr lang="en-US" sz="3150" b="1">
                <a:solidFill>
                  <a:schemeClr val="dk1"/>
                </a:solidFill>
                <a:latin typeface="Montserrat"/>
                <a:ea typeface="Montserrat"/>
                <a:cs typeface="Montserrat"/>
                <a:sym typeface="Montserrat"/>
              </a:rPr>
              <a:t>Activité de groupe : Faire des discours narratifs et du réseautage : Partager, apprendre et se connecter</a:t>
            </a:r>
            <a:endParaRPr sz="31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(20 minutes)</a:t>
            </a:r>
            <a:endParaRPr sz="1400" b="0" i="0" u="none" strike="noStrike" cap="none">
              <a:solidFill>
                <a:srgbClr val="000000"/>
              </a:solidFill>
              <a:latin typeface="Arial"/>
              <a:ea typeface="Arial"/>
              <a:cs typeface="Arial"/>
              <a:sym typeface="Arial"/>
            </a:endParaRPr>
          </a:p>
        </p:txBody>
      </p:sp>
      <p:sp>
        <p:nvSpPr>
          <p:cNvPr id="391" name="Google Shape;391;p16"/>
          <p:cNvSpPr/>
          <p:nvPr/>
        </p:nvSpPr>
        <p:spPr>
          <a:xfrm>
            <a:off x="3125557" y="261100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sp>
        <p:nvSpPr>
          <p:cNvPr id="392" name="Google Shape;392;p16"/>
          <p:cNvSpPr txBox="1"/>
          <p:nvPr/>
        </p:nvSpPr>
        <p:spPr>
          <a:xfrm>
            <a:off x="421575" y="3593325"/>
            <a:ext cx="14432100" cy="484800"/>
          </a:xfrm>
          <a:prstGeom prst="rect">
            <a:avLst/>
          </a:prstGeom>
          <a:noFill/>
          <a:ln>
            <a:noFill/>
          </a:ln>
        </p:spPr>
        <p:txBody>
          <a:bodyPr spcFirstLastPara="1" wrap="square" lIns="0" tIns="0" rIns="0" bIns="0" anchor="t" anchorCtr="0">
            <a:spAutoFit/>
          </a:bodyPr>
          <a:lstStyle/>
          <a:p>
            <a:pPr marL="0" marR="534035" lvl="0" indent="0" algn="l" rtl="0">
              <a:lnSpc>
                <a:spcPct val="115000"/>
              </a:lnSpc>
              <a:spcBef>
                <a:spcPts val="1000"/>
              </a:spcBef>
              <a:spcAft>
                <a:spcPts val="0"/>
              </a:spcAft>
              <a:buClr>
                <a:schemeClr val="dk1"/>
              </a:buClr>
              <a:buSzPts val="1100"/>
              <a:buFont typeface="Arial"/>
              <a:buNone/>
            </a:pPr>
            <a:r>
              <a:rPr lang="en-US" sz="3150" b="1">
                <a:solidFill>
                  <a:schemeClr val="dk1"/>
                </a:solidFill>
                <a:latin typeface="Montserrat"/>
                <a:ea typeface="Montserrat"/>
                <a:cs typeface="Montserrat"/>
                <a:sym typeface="Montserrat"/>
              </a:rPr>
              <a:t>Discussion en groupe : La vie est une série de négociations</a:t>
            </a:r>
            <a:endParaRPr sz="3150" b="1" i="0" u="none" strike="noStrike" cap="none">
              <a:solidFill>
                <a:srgbClr val="000000"/>
              </a:solidFill>
              <a:latin typeface="Montserrat"/>
              <a:ea typeface="Montserrat"/>
              <a:cs typeface="Montserrat"/>
              <a:sym typeface="Montserrat"/>
            </a:endParaRPr>
          </a:p>
        </p:txBody>
      </p:sp>
      <p:sp>
        <p:nvSpPr>
          <p:cNvPr id="393" name="Google Shape;393;p16"/>
          <p:cNvSpPr txBox="1"/>
          <p:nvPr/>
        </p:nvSpPr>
        <p:spPr>
          <a:xfrm>
            <a:off x="421587" y="5826727"/>
            <a:ext cx="17598900" cy="3964200"/>
          </a:xfrm>
          <a:prstGeom prst="rect">
            <a:avLst/>
          </a:prstGeom>
          <a:noFill/>
          <a:ln>
            <a:noFill/>
          </a:ln>
        </p:spPr>
        <p:txBody>
          <a:bodyPr spcFirstLastPara="1" wrap="square" lIns="0" tIns="0" rIns="0" bIns="0" anchor="t" anchorCtr="0">
            <a:spAutoFit/>
          </a:bodyPr>
          <a:lstStyle/>
          <a:p>
            <a:pPr marL="457200" marR="534035" lvl="0" indent="-377825" algn="l" rtl="0">
              <a:lnSpc>
                <a:spcPct val="115000"/>
              </a:lnSpc>
              <a:spcBef>
                <a:spcPts val="1000"/>
              </a:spcBef>
              <a:spcAft>
                <a:spcPts val="0"/>
              </a:spcAft>
              <a:buClr>
                <a:schemeClr val="dk1"/>
              </a:buClr>
              <a:buSzPts val="2350"/>
              <a:buFont typeface="Montserrat"/>
              <a:buChar char="●"/>
            </a:pPr>
            <a:r>
              <a:rPr lang="en-US" sz="2350">
                <a:solidFill>
                  <a:schemeClr val="dk1"/>
                </a:solidFill>
                <a:latin typeface="Montserrat"/>
                <a:ea typeface="Montserrat"/>
                <a:cs typeface="Montserrat"/>
                <a:sym typeface="Montserrat"/>
              </a:rPr>
              <a:t>Quelles sont quelques facteurs culturels et intersectionnels (multidimensionnels) qui peuvent éclairer ou entraver nos approches envers les négociations?</a:t>
            </a:r>
            <a:endParaRPr sz="2350">
              <a:solidFill>
                <a:schemeClr val="dk1"/>
              </a:solidFill>
              <a:latin typeface="Montserrat"/>
              <a:ea typeface="Montserrat"/>
              <a:cs typeface="Montserrat"/>
              <a:sym typeface="Montserrat"/>
            </a:endParaRPr>
          </a:p>
          <a:p>
            <a:pPr marL="457200" marR="534035" lvl="0" indent="0" algn="l" rtl="0">
              <a:lnSpc>
                <a:spcPct val="115000"/>
              </a:lnSpc>
              <a:spcBef>
                <a:spcPts val="0"/>
              </a:spcBef>
              <a:spcAft>
                <a:spcPts val="0"/>
              </a:spcAft>
              <a:buNone/>
            </a:pPr>
            <a:r>
              <a:rPr lang="en-US" sz="2350">
                <a:solidFill>
                  <a:schemeClr val="dk1"/>
                </a:solidFill>
                <a:latin typeface="Montserrat"/>
                <a:ea typeface="Montserrat"/>
                <a:cs typeface="Montserrat"/>
                <a:sym typeface="Montserrat"/>
              </a:rPr>
              <a:t>(par exemple : les dynamiques de genre, la race et l'origine ethnique, les handicaps et/ou les dynamiques de pouvoir dans le lieu de travail)</a:t>
            </a:r>
            <a:endParaRPr sz="2350">
              <a:solidFill>
                <a:schemeClr val="dk1"/>
              </a:solidFill>
              <a:latin typeface="Montserrat"/>
              <a:ea typeface="Montserrat"/>
              <a:cs typeface="Montserrat"/>
              <a:sym typeface="Montserrat"/>
            </a:endParaRPr>
          </a:p>
          <a:p>
            <a:pPr marL="457200" marR="534035" lvl="0" indent="-377825" algn="l" rtl="0">
              <a:lnSpc>
                <a:spcPct val="115000"/>
              </a:lnSpc>
              <a:spcBef>
                <a:spcPts val="1140"/>
              </a:spcBef>
              <a:spcAft>
                <a:spcPts val="0"/>
              </a:spcAft>
              <a:buClr>
                <a:schemeClr val="dk1"/>
              </a:buClr>
              <a:buSzPts val="2350"/>
              <a:buFont typeface="Montserrat"/>
              <a:buChar char="●"/>
            </a:pPr>
            <a:r>
              <a:rPr lang="en-US" sz="2350">
                <a:solidFill>
                  <a:schemeClr val="dk1"/>
                </a:solidFill>
                <a:latin typeface="Montserrat"/>
                <a:ea typeface="Montserrat"/>
                <a:cs typeface="Montserrat"/>
                <a:sym typeface="Montserrat"/>
              </a:rPr>
              <a:t>Avez-vous déjà eu du mal à négocier pour vous-même sur votre lieu de travail? Selon vous, quels facteurs ont joué un rôle?</a:t>
            </a:r>
            <a:endParaRPr sz="2350">
              <a:solidFill>
                <a:schemeClr val="dk1"/>
              </a:solidFill>
              <a:latin typeface="Montserrat"/>
              <a:ea typeface="Montserrat"/>
              <a:cs typeface="Montserrat"/>
              <a:sym typeface="Montserrat"/>
            </a:endParaRPr>
          </a:p>
          <a:p>
            <a:pPr marL="457200" marR="534035" lvl="0" indent="-377825" algn="l" rtl="0">
              <a:lnSpc>
                <a:spcPct val="115000"/>
              </a:lnSpc>
              <a:spcBef>
                <a:spcPts val="1000"/>
              </a:spcBef>
              <a:spcAft>
                <a:spcPts val="0"/>
              </a:spcAft>
              <a:buClr>
                <a:schemeClr val="dk1"/>
              </a:buClr>
              <a:buSzPts val="2350"/>
              <a:buFont typeface="Montserrat"/>
              <a:buChar char="●"/>
            </a:pPr>
            <a:r>
              <a:rPr lang="en-US" sz="2350">
                <a:solidFill>
                  <a:schemeClr val="dk1"/>
                </a:solidFill>
                <a:latin typeface="Montserrat"/>
                <a:ea typeface="Montserrat"/>
                <a:cs typeface="Montserrat"/>
                <a:sym typeface="Montserrat"/>
              </a:rPr>
              <a:t>Si vous occupez un poste de direction, que pouvez-vous faire pour encourager les membres de votre équipe à se sentir suffisamment en sécurité et en confiance pour négocier pour eux-mêmes? Est-ce que la culture de votre équipe se prête à la négociation? Quels outils et ressources pouvez-vous offrir?</a:t>
            </a:r>
            <a:endParaRPr sz="2350">
              <a:latin typeface="Montserrat"/>
              <a:ea typeface="Montserrat"/>
              <a:cs typeface="Montserrat"/>
              <a:sym typeface="Montserrat"/>
            </a:endParaRPr>
          </a:p>
        </p:txBody>
      </p:sp>
      <p:graphicFrame>
        <p:nvGraphicFramePr>
          <p:cNvPr id="394" name="Google Shape;394;p16"/>
          <p:cNvGraphicFramePr/>
          <p:nvPr/>
        </p:nvGraphicFramePr>
        <p:xfrm>
          <a:off x="421575" y="4480775"/>
          <a:ext cx="3000000" cy="3000000"/>
        </p:xfrm>
        <a:graphic>
          <a:graphicData uri="http://schemas.openxmlformats.org/drawingml/2006/table">
            <a:tbl>
              <a:tblPr>
                <a:noFill/>
                <a:tableStyleId>{055B8797-DEEB-4EA6-AB8F-70F45446467E}</a:tableStyleId>
              </a:tblPr>
              <a:tblGrid>
                <a:gridCol w="16383000">
                  <a:extLst>
                    <a:ext uri="{9D8B030D-6E8A-4147-A177-3AD203B41FA5}">
                      <a16:colId xmlns:a16="http://schemas.microsoft.com/office/drawing/2014/main" val="20000"/>
                    </a:ext>
                  </a:extLst>
                </a:gridCol>
              </a:tblGrid>
              <a:tr h="381000">
                <a:tc>
                  <a:txBody>
                    <a:bodyPr/>
                    <a:lstStyle/>
                    <a:p>
                      <a:pPr marL="0" marR="0" lvl="0" indent="0" algn="l" rtl="0">
                        <a:lnSpc>
                          <a:spcPct val="115000"/>
                        </a:lnSpc>
                        <a:spcBef>
                          <a:spcPts val="0"/>
                        </a:spcBef>
                        <a:spcAft>
                          <a:spcPts val="0"/>
                        </a:spcAft>
                        <a:buClr>
                          <a:schemeClr val="dk1"/>
                        </a:buClr>
                        <a:buSzPts val="2199"/>
                        <a:buFont typeface="Arial"/>
                        <a:buNone/>
                      </a:pPr>
                      <a:r>
                        <a:rPr lang="en-US" sz="2199" b="1" u="none" strike="noStrike" cap="none">
                          <a:solidFill>
                            <a:schemeClr val="dk1"/>
                          </a:solidFill>
                          <a:latin typeface="Montserrat"/>
                          <a:ea typeface="Montserrat"/>
                          <a:cs typeface="Montserrat"/>
                          <a:sym typeface="Montserrat"/>
                        </a:rPr>
                        <a:t>Instructions : </a:t>
                      </a:r>
                      <a:r>
                        <a:rPr lang="en-US" sz="2150">
                          <a:solidFill>
                            <a:schemeClr val="dk1"/>
                          </a:solidFill>
                          <a:latin typeface="Montserrat"/>
                          <a:ea typeface="Montserrat"/>
                          <a:cs typeface="Montserrat"/>
                          <a:sym typeface="Montserrat"/>
                        </a:rPr>
                        <a:t>partagez votre réponse à une ou plusieurs questions suivantes. </a:t>
                      </a:r>
                      <a:endParaRPr sz="2150">
                        <a:solidFill>
                          <a:schemeClr val="dk1"/>
                        </a:solidFill>
                        <a:latin typeface="Montserrat"/>
                        <a:ea typeface="Montserrat"/>
                        <a:cs typeface="Montserrat"/>
                        <a:sym typeface="Montserrat"/>
                      </a:endParaRPr>
                    </a:p>
                    <a:p>
                      <a:pPr marL="0" marR="534035" lvl="0" indent="0" algn="l" rtl="0">
                        <a:lnSpc>
                          <a:spcPct val="115000"/>
                        </a:lnSpc>
                        <a:spcBef>
                          <a:spcPts val="245"/>
                        </a:spcBef>
                        <a:spcAft>
                          <a:spcPts val="0"/>
                        </a:spcAft>
                        <a:buClr>
                          <a:schemeClr val="dk1"/>
                        </a:buClr>
                        <a:buSzPts val="1100"/>
                        <a:buFont typeface="Arial"/>
                        <a:buNone/>
                      </a:pPr>
                      <a:r>
                        <a:rPr lang="en-US" sz="2150">
                          <a:solidFill>
                            <a:schemeClr val="dk1"/>
                          </a:solidFill>
                          <a:latin typeface="Montserrat"/>
                          <a:ea typeface="Montserrat"/>
                          <a:cs typeface="Montserrat"/>
                          <a:sym typeface="Montserrat"/>
                        </a:rPr>
                        <a:t>(2 minutes par membre)</a:t>
                      </a:r>
                      <a:endParaRPr sz="2150">
                        <a:solidFill>
                          <a:schemeClr val="dk1"/>
                        </a:solidFill>
                        <a:latin typeface="Montserrat"/>
                        <a:ea typeface="Montserrat"/>
                        <a:cs typeface="Montserrat"/>
                        <a:sym typeface="Montserra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95" name="Google Shape;395;p16"/>
          <p:cNvSpPr/>
          <p:nvPr/>
        </p:nvSpPr>
        <p:spPr>
          <a:xfrm>
            <a:off x="13504456" y="694865"/>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73579" r="-33967" b="-24276"/>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g2d3c8419cb4_7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05" name="Google Shape;405;g2d3c8419cb4_7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406" name="Google Shape;406;g2d3c8419cb4_7_0"/>
          <p:cNvSpPr txBox="1"/>
          <p:nvPr/>
        </p:nvSpPr>
        <p:spPr>
          <a:xfrm>
            <a:off x="421587" y="1520034"/>
            <a:ext cx="12213600" cy="160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a:latin typeface="Montserrat"/>
                <a:ea typeface="Montserrat"/>
                <a:cs typeface="Montserrat"/>
                <a:sym typeface="Montserrat"/>
              </a:rPr>
              <a:t>5</a:t>
            </a:r>
            <a:r>
              <a:rPr lang="en-US" sz="3156" b="1" i="0" u="none" strike="noStrike" cap="none">
                <a:solidFill>
                  <a:srgbClr val="000000"/>
                </a:solidFill>
                <a:latin typeface="Montserrat"/>
                <a:ea typeface="Montserrat"/>
                <a:cs typeface="Montserrat"/>
                <a:sym typeface="Montserrat"/>
              </a:rPr>
              <a:t>. </a:t>
            </a:r>
            <a:r>
              <a:rPr lang="en-US" sz="3150" b="1">
                <a:solidFill>
                  <a:schemeClr val="dk1"/>
                </a:solidFill>
                <a:latin typeface="Montserrat"/>
                <a:ea typeface="Montserrat"/>
                <a:cs typeface="Montserrat"/>
                <a:sym typeface="Montserrat"/>
              </a:rPr>
              <a:t>Action concrète : S'appliquer, s'engager à progresser et inspirer les autres</a:t>
            </a:r>
            <a:endParaRPr sz="31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(10 minutes)</a:t>
            </a:r>
            <a:endParaRPr sz="1400" b="0" i="0" u="none" strike="noStrike" cap="none">
              <a:solidFill>
                <a:srgbClr val="000000"/>
              </a:solidFill>
              <a:latin typeface="Arial"/>
              <a:ea typeface="Arial"/>
              <a:cs typeface="Arial"/>
              <a:sym typeface="Arial"/>
            </a:endParaRPr>
          </a:p>
        </p:txBody>
      </p:sp>
      <p:sp>
        <p:nvSpPr>
          <p:cNvPr id="407" name="Google Shape;407;g2d3c8419cb4_7_0"/>
          <p:cNvSpPr/>
          <p:nvPr/>
        </p:nvSpPr>
        <p:spPr>
          <a:xfrm>
            <a:off x="3074692" y="2611009"/>
            <a:ext cx="361446" cy="476673"/>
          </a:xfrm>
          <a:custGeom>
            <a:avLst/>
            <a:gdLst/>
            <a:ahLst/>
            <a:cxnLst/>
            <a:rect l="l" t="t" r="r" b="b"/>
            <a:pathLst>
              <a:path w="361446" h="476673" extrusionOk="0">
                <a:moveTo>
                  <a:pt x="0" y="0"/>
                </a:moveTo>
                <a:lnTo>
                  <a:pt x="361447" y="0"/>
                </a:lnTo>
                <a:lnTo>
                  <a:pt x="361447" y="476673"/>
                </a:lnTo>
                <a:lnTo>
                  <a:pt x="0" y="476673"/>
                </a:lnTo>
                <a:lnTo>
                  <a:pt x="0" y="0"/>
                </a:lnTo>
                <a:close/>
              </a:path>
            </a:pathLst>
          </a:custGeom>
          <a:blipFill rotWithShape="1">
            <a:blip r:embed="rId5">
              <a:alphaModFix/>
            </a:blip>
            <a:stretch>
              <a:fillRect/>
            </a:stretch>
          </a:blipFill>
          <a:ln>
            <a:noFill/>
          </a:ln>
        </p:spPr>
        <p:txBody>
          <a:bodyPr/>
          <a:lstStyle/>
          <a:p>
            <a:endParaRPr lang="en-US"/>
          </a:p>
        </p:txBody>
      </p:sp>
      <p:graphicFrame>
        <p:nvGraphicFramePr>
          <p:cNvPr id="408" name="Google Shape;408;g2d3c8419cb4_7_0"/>
          <p:cNvGraphicFramePr/>
          <p:nvPr/>
        </p:nvGraphicFramePr>
        <p:xfrm>
          <a:off x="421575" y="3552675"/>
          <a:ext cx="3000000" cy="3000000"/>
        </p:xfrm>
        <a:graphic>
          <a:graphicData uri="http://schemas.openxmlformats.org/drawingml/2006/table">
            <a:tbl>
              <a:tblPr>
                <a:noFill/>
                <a:tableStyleId>{055B8797-DEEB-4EA6-AB8F-70F45446467E}</a:tableStyleId>
              </a:tblPr>
              <a:tblGrid>
                <a:gridCol w="16383000">
                  <a:extLst>
                    <a:ext uri="{9D8B030D-6E8A-4147-A177-3AD203B41FA5}">
                      <a16:colId xmlns:a16="http://schemas.microsoft.com/office/drawing/2014/main" val="20000"/>
                    </a:ext>
                  </a:extLst>
                </a:gridCol>
              </a:tblGrid>
              <a:tr h="381000">
                <a:tc>
                  <a:txBody>
                    <a:bodyPr/>
                    <a:lstStyle/>
                    <a:p>
                      <a:pPr marL="0" marR="208280" lvl="0" indent="0" algn="l" rtl="0">
                        <a:lnSpc>
                          <a:spcPct val="115000"/>
                        </a:lnSpc>
                        <a:spcBef>
                          <a:spcPts val="0"/>
                        </a:spcBef>
                        <a:spcAft>
                          <a:spcPts val="0"/>
                        </a:spcAft>
                        <a:buClr>
                          <a:schemeClr val="dk1"/>
                        </a:buClr>
                        <a:buSzPts val="1100"/>
                        <a:buFont typeface="Arial"/>
                        <a:buNone/>
                      </a:pPr>
                      <a:r>
                        <a:rPr lang="en-US" sz="2150" b="1">
                          <a:solidFill>
                            <a:schemeClr val="dk1"/>
                          </a:solidFill>
                          <a:latin typeface="Montserrat"/>
                          <a:ea typeface="Montserrat"/>
                          <a:cs typeface="Montserrat"/>
                          <a:sym typeface="Montserrat"/>
                        </a:rPr>
                        <a:t>Instructions :</a:t>
                      </a:r>
                      <a:r>
                        <a:rPr lang="en-US" sz="2150">
                          <a:solidFill>
                            <a:schemeClr val="dk1"/>
                          </a:solidFill>
                          <a:latin typeface="Montserrat"/>
                          <a:ea typeface="Montserrat"/>
                          <a:cs typeface="Montserrat"/>
                          <a:sym typeface="Montserrat"/>
                        </a:rPr>
                        <a:t> Chaque membre déclare une « action concrète » que vous avez l'intention </a:t>
                      </a:r>
                      <a:endParaRPr sz="21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150">
                          <a:solidFill>
                            <a:schemeClr val="dk1"/>
                          </a:solidFill>
                          <a:latin typeface="Montserrat"/>
                          <a:ea typeface="Montserrat"/>
                          <a:cs typeface="Montserrat"/>
                          <a:sym typeface="Montserrat"/>
                        </a:rPr>
                        <a:t>d'entreprendre cette semaine. (1 minute par membre)</a:t>
                      </a:r>
                      <a:endParaRPr sz="2150" u="none" strike="noStrike" cap="none"/>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09" name="Google Shape;409;g2d3c8419cb4_7_0"/>
          <p:cNvSpPr/>
          <p:nvPr/>
        </p:nvSpPr>
        <p:spPr>
          <a:xfrm flipH="1">
            <a:off x="13504456" y="694865"/>
            <a:ext cx="4516107" cy="4516088"/>
          </a:xfrm>
          <a:custGeom>
            <a:avLst/>
            <a:gdLst/>
            <a:ahLst/>
            <a:cxnLst/>
            <a:rect l="l" t="t" r="r" b="b"/>
            <a:pathLst>
              <a:path w="6350000" h="6349974" extrusionOk="0">
                <a:moveTo>
                  <a:pt x="0" y="3175025"/>
                </a:moveTo>
                <a:cubicBezTo>
                  <a:pt x="0" y="4928451"/>
                  <a:pt x="1421524" y="6349974"/>
                  <a:pt x="3175000" y="6349974"/>
                </a:cubicBezTo>
                <a:cubicBezTo>
                  <a:pt x="4928502" y="6349974"/>
                  <a:pt x="6350000" y="4928451"/>
                  <a:pt x="6350000" y="3175025"/>
                </a:cubicBezTo>
                <a:cubicBezTo>
                  <a:pt x="6350000" y="1421511"/>
                  <a:pt x="4928502" y="0"/>
                  <a:pt x="3175000" y="0"/>
                </a:cubicBezTo>
                <a:cubicBezTo>
                  <a:pt x="1421499" y="0"/>
                  <a:pt x="0" y="1421511"/>
                  <a:pt x="0" y="3175025"/>
                </a:cubicBezTo>
                <a:close/>
              </a:path>
            </a:pathLst>
          </a:custGeom>
          <a:blipFill rotWithShape="1">
            <a:blip r:embed="rId6">
              <a:alphaModFix/>
            </a:blip>
            <a:stretch>
              <a:fillRect l="-24726" t="-9987" r="-120089" b="-2926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d3c8419cb4_9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3">
              <a:alphaModFix/>
            </a:blip>
            <a:stretch>
              <a:fillRect t="-53587" b="-53585"/>
            </a:stretch>
          </a:blipFill>
          <a:ln>
            <a:noFill/>
          </a:ln>
        </p:spPr>
        <p:txBody>
          <a:bodyPr/>
          <a:lstStyle/>
          <a:p>
            <a:endParaRPr lang="en-US"/>
          </a:p>
        </p:txBody>
      </p:sp>
      <p:graphicFrame>
        <p:nvGraphicFramePr>
          <p:cNvPr id="415" name="Google Shape;415;g2d3c8419cb4_9_0"/>
          <p:cNvGraphicFramePr/>
          <p:nvPr/>
        </p:nvGraphicFramePr>
        <p:xfrm>
          <a:off x="317753" y="1434301"/>
          <a:ext cx="3000000" cy="3000000"/>
        </p:xfrm>
        <a:graphic>
          <a:graphicData uri="http://schemas.openxmlformats.org/drawingml/2006/table">
            <a:tbl>
              <a:tblPr>
                <a:noFill/>
                <a:tableStyleId>{9F344DA7-7492-4EC7-8167-A7AEE8CD2E10}</a:tableStyleId>
              </a:tblPr>
              <a:tblGrid>
                <a:gridCol w="1196875">
                  <a:extLst>
                    <a:ext uri="{9D8B030D-6E8A-4147-A177-3AD203B41FA5}">
                      <a16:colId xmlns:a16="http://schemas.microsoft.com/office/drawing/2014/main" val="20000"/>
                    </a:ext>
                  </a:extLst>
                </a:gridCol>
                <a:gridCol w="8489700">
                  <a:extLst>
                    <a:ext uri="{9D8B030D-6E8A-4147-A177-3AD203B41FA5}">
                      <a16:colId xmlns:a16="http://schemas.microsoft.com/office/drawing/2014/main" val="20001"/>
                    </a:ext>
                  </a:extLst>
                </a:gridCol>
                <a:gridCol w="8048350">
                  <a:extLst>
                    <a:ext uri="{9D8B030D-6E8A-4147-A177-3AD203B41FA5}">
                      <a16:colId xmlns:a16="http://schemas.microsoft.com/office/drawing/2014/main" val="20002"/>
                    </a:ext>
                  </a:extLst>
                </a:gridCol>
              </a:tblGrid>
              <a:tr h="766900">
                <a:tc gridSpan="2">
                  <a:txBody>
                    <a:bodyPr/>
                    <a:lstStyle/>
                    <a:p>
                      <a:pPr marL="0" lvl="0" indent="0" algn="ctr" rtl="0">
                        <a:spcBef>
                          <a:spcPts val="0"/>
                        </a:spcBef>
                        <a:spcAft>
                          <a:spcPts val="0"/>
                        </a:spcAft>
                        <a:buClr>
                          <a:schemeClr val="dk1"/>
                        </a:buClr>
                        <a:buSzPts val="1100"/>
                        <a:buFont typeface="Arial"/>
                        <a:buNone/>
                      </a:pPr>
                      <a:r>
                        <a:rPr lang="en-US" sz="2200" b="1">
                          <a:solidFill>
                            <a:schemeClr val="dk1"/>
                          </a:solidFill>
                          <a:latin typeface="Montserrat"/>
                          <a:ea typeface="Montserrat"/>
                          <a:cs typeface="Montserrat"/>
                          <a:sym typeface="Montserrat"/>
                        </a:rPr>
                        <a:t>Maîtriser l’art de la négociation</a:t>
                      </a:r>
                      <a:endParaRPr sz="22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lnSpc>
                          <a:spcPct val="140000"/>
                        </a:lnSpc>
                        <a:spcBef>
                          <a:spcPts val="0"/>
                        </a:spcBef>
                        <a:spcAft>
                          <a:spcPts val="0"/>
                        </a:spcAft>
                        <a:buClr>
                          <a:srgbClr val="000000"/>
                        </a:buClr>
                        <a:buSzPts val="2300"/>
                        <a:buFont typeface="Arial"/>
                        <a:buNone/>
                      </a:pPr>
                      <a:r>
                        <a:rPr lang="en-US" sz="2200">
                          <a:latin typeface="Montserrat SemiBold"/>
                          <a:ea typeface="Montserrat SemiBold"/>
                          <a:cs typeface="Montserrat SemiBold"/>
                          <a:sym typeface="Montserrat SemiBold"/>
                        </a:rPr>
                        <a:t>Action concrète</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8400">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1</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Montserrat"/>
                          <a:ea typeface="Montserrat"/>
                          <a:cs typeface="Montserrat"/>
                          <a:sym typeface="Montserrat"/>
                        </a:rPr>
                        <a:t>Je cultiverai un environnement sécuritaire où les membres de mon équipe se sentent responsabilisés et peuvent m'approcher pour négocier leurs besoins (exemple : un membre de l'équipe neurodivergent qui demande un adaptation).</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rowSpan="3">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Montserrat"/>
                          <a:ea typeface="Montserrat"/>
                          <a:cs typeface="Montserrat"/>
                          <a:sym typeface="Montserrat"/>
                        </a:rPr>
                        <a:t>Utilisez les messages clés des vidéos, les ressources du 3e Cercle et les expériences de vos collègues pour préparer votre Action concrète.</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81875">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2</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Montserrat"/>
                          <a:ea typeface="Montserrat"/>
                          <a:cs typeface="Montserrat"/>
                          <a:sym typeface="Montserrat"/>
                        </a:rPr>
                        <a:t>Je rencontrerai mon chef d'équipe pour ajouter mes aspirations professionnelles à mon Programme de gestion du rendement de la fonction publique.</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1486850">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3</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latin typeface="Montserrat"/>
                          <a:ea typeface="Montserrat"/>
                          <a:cs typeface="Montserrat"/>
                          <a:sym typeface="Montserrat"/>
                        </a:rPr>
                        <a:t>Je négocierai un ajustement à ma situation de travail qui me sera bénéfique (il pourrait s'agir d'une affectation intérimaire, d'un étalement du revenu ou d'une formation en langue seconde).</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933975">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4</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marR="0" lvl="0" indent="0" algn="l" rtl="0">
                        <a:lnSpc>
                          <a:spcPct val="140000"/>
                        </a:lnSpc>
                        <a:spcBef>
                          <a:spcPts val="0"/>
                        </a:spcBef>
                        <a:spcAft>
                          <a:spcPts val="0"/>
                        </a:spcAft>
                        <a:buClr>
                          <a:srgbClr val="000000"/>
                        </a:buClr>
                        <a:buSzPts val="1800"/>
                        <a:buFont typeface="Arial"/>
                        <a:buNone/>
                      </a:pPr>
                      <a:r>
                        <a:rPr lang="en-US" sz="1800">
                          <a:latin typeface="Montserrat"/>
                          <a:ea typeface="Montserrat"/>
                          <a:cs typeface="Montserrat"/>
                          <a:sym typeface="Montserrat"/>
                        </a:rPr>
                        <a:t>Emmenez votre apprentissage au-delà du Cercle!</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800"/>
                        <a:buFont typeface="Arial"/>
                        <a:buNone/>
                      </a:pPr>
                      <a:r>
                        <a:rPr lang="en-US" sz="1800">
                          <a:latin typeface="Montserrat"/>
                          <a:ea typeface="Montserrat"/>
                          <a:cs typeface="Montserrat"/>
                          <a:sym typeface="Montserrat"/>
                        </a:rPr>
                        <a:t>Explorez les ressources de la Bibliothèque d'apprentissage à la fin de ce guide</a:t>
                      </a: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53300">
                <a:tc>
                  <a:txBody>
                    <a:bodyPr/>
                    <a:lstStyle/>
                    <a:p>
                      <a:pPr marL="0" marR="0" lvl="0" indent="0" algn="ctr" rtl="0">
                        <a:lnSpc>
                          <a:spcPct val="140021"/>
                        </a:lnSpc>
                        <a:spcBef>
                          <a:spcPts val="0"/>
                        </a:spcBef>
                        <a:spcAft>
                          <a:spcPts val="0"/>
                        </a:spcAft>
                        <a:buClr>
                          <a:srgbClr val="000000"/>
                        </a:buClr>
                        <a:buSzPts val="1899"/>
                        <a:buFont typeface="Arial"/>
                        <a:buNone/>
                      </a:pPr>
                      <a:r>
                        <a:rPr lang="en-US" sz="1799" u="none" strike="noStrike" cap="none">
                          <a:solidFill>
                            <a:srgbClr val="000000"/>
                          </a:solidFill>
                          <a:latin typeface="Montserrat SemiBold"/>
                          <a:ea typeface="Montserrat SemiBold"/>
                          <a:cs typeface="Montserrat SemiBold"/>
                          <a:sym typeface="Montserrat SemiBold"/>
                        </a:rPr>
                        <a:t>5</a:t>
                      </a:r>
                      <a:endParaRPr sz="10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marR="0" lvl="0" indent="0" algn="l" rtl="0">
                        <a:lnSpc>
                          <a:spcPct val="89090"/>
                        </a:lnSpc>
                        <a:spcBef>
                          <a:spcPts val="0"/>
                        </a:spcBef>
                        <a:spcAft>
                          <a:spcPts val="0"/>
                        </a:spcAft>
                        <a:buClr>
                          <a:srgbClr val="000000"/>
                        </a:buClr>
                        <a:buSzPts val="1100"/>
                        <a:buFont typeface="Arial"/>
                        <a:buNone/>
                      </a:pPr>
                      <a:endParaRPr sz="1800" u="none" strike="noStrike" cap="none"/>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800" b="1">
                          <a:solidFill>
                            <a:schemeClr val="dk1"/>
                          </a:solidFill>
                          <a:latin typeface="Montserrat"/>
                          <a:ea typeface="Montserrat"/>
                          <a:cs typeface="Montserrat"/>
                          <a:sym typeface="Montserrat"/>
                        </a:rPr>
                        <a:t>Écrivez votre engagement d'action concrète dans la cellule à gauche et soyez prêt à donner un compte rendu lors du 4e cercle</a:t>
                      </a:r>
                      <a:endParaRPr sz="1800" b="1" u="none" strike="noStrike" cap="none">
                        <a:latin typeface="Montserrat"/>
                        <a:ea typeface="Montserrat"/>
                        <a:cs typeface="Montserrat"/>
                        <a:sym typeface="Montserrat"/>
                      </a:endParaRPr>
                    </a:p>
                  </a:txBody>
                  <a:tcPr marL="190500" marR="190500" marT="190500" marB="190500" anchor="ctr">
                    <a:lnL w="29625" cap="flat" cmpd="sng">
                      <a:solidFill>
                        <a:srgbClr val="000000"/>
                      </a:solidFill>
                      <a:prstDash val="solid"/>
                      <a:round/>
                      <a:headEnd type="none" w="sm" len="sm"/>
                      <a:tailEnd type="none" w="sm" len="sm"/>
                    </a:lnL>
                    <a:lnR w="29625" cap="flat" cmpd="sng">
                      <a:solidFill>
                        <a:srgbClr val="000000"/>
                      </a:solidFill>
                      <a:prstDash val="solid"/>
                      <a:round/>
                      <a:headEnd type="none" w="sm" len="sm"/>
                      <a:tailEnd type="none" w="sm" len="sm"/>
                    </a:lnR>
                    <a:lnT w="29625" cap="flat" cmpd="sng">
                      <a:solidFill>
                        <a:srgbClr val="000000"/>
                      </a:solidFill>
                      <a:prstDash val="solid"/>
                      <a:round/>
                      <a:headEnd type="none" w="sm" len="sm"/>
                      <a:tailEnd type="none" w="sm" len="sm"/>
                    </a:lnT>
                    <a:lnB w="29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2d3f4818c0c_2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180" name="Google Shape;180;g2d3f4818c0c_2_0"/>
          <p:cNvSpPr txBox="1"/>
          <p:nvPr/>
        </p:nvSpPr>
        <p:spPr>
          <a:xfrm>
            <a:off x="3977700" y="1947850"/>
            <a:ext cx="13727700" cy="75153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 Merci » ne suffit pas à décrire à quel point nous sommes heureuses que vous ayez pris l'engagement de vous joindre à la 4e édition de Diriger en élevant les autres : Programme des cercles de mentorat, organisé par le Bureau de la diversité et de l'inclusion, Groupe des matériels, Défense nationale et ouvert à tous les membres de la fonction publique fédérale.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Ce qui a commencé comme une simple idée parvenant de nos consultations est devenue un réseau florissant qui répond au désir pour du réseautage significatif et pour de la croissance professionnelle.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b="1">
                <a:solidFill>
                  <a:schemeClr val="dk1"/>
                </a:solidFill>
                <a:latin typeface="Montserrat"/>
                <a:ea typeface="Montserrat"/>
                <a:cs typeface="Montserrat"/>
                <a:sym typeface="Montserrat"/>
              </a:rPr>
              <a:t>L'union fait la force</a:t>
            </a:r>
            <a:endParaRPr sz="22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Vous faites maintenant partie d'un réseau diversifié de plus de 1100 de leaders à l'esprit ouvert, répartis dans un Cercle : un petit groupe de confiance pour la réalisation des objectifs dans un espace sécuritaire. Ce Cercle facilitera l’apprentissage des expériences et des perspectives diverses des autres, élargissant ainsi vos connaissances et vos compétences tactiques.</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Le DEAPCM offre une occasion unique à chacun(e) de se sentir valorisé(e) et respecté(e) pour ses contributions. Les relations que vous établissez dans ce programme accéléreront les progrès et favoriseront la responsabilisation.</a:t>
            </a:r>
            <a:endParaRPr sz="2250">
              <a:solidFill>
                <a:schemeClr val="dk1"/>
              </a:solidFill>
              <a:latin typeface="Montserrat"/>
              <a:ea typeface="Montserrat"/>
              <a:cs typeface="Montserrat"/>
              <a:sym typeface="Montserrat"/>
            </a:endParaRPr>
          </a:p>
        </p:txBody>
      </p:sp>
      <p:sp>
        <p:nvSpPr>
          <p:cNvPr id="181" name="Google Shape;181;g2d3f4818c0c_2_0"/>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5" t="-2116" r="-35834" b="-69684"/>
            </a:stretch>
          </a:blipFill>
          <a:ln>
            <a:noFill/>
          </a:ln>
        </p:spPr>
        <p:txBody>
          <a:bodyPr/>
          <a:lstStyle/>
          <a:p>
            <a:endParaRPr lang="en-US"/>
          </a:p>
        </p:txBody>
      </p:sp>
      <p:sp>
        <p:nvSpPr>
          <p:cNvPr id="182" name="Google Shape;182;g2d3f4818c0c_2_0"/>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601" t="-22527" r="-51541" b="-126426"/>
            </a:stretch>
          </a:blipFill>
          <a:ln>
            <a:noFill/>
          </a:ln>
        </p:spPr>
        <p:txBody>
          <a:bodyPr/>
          <a:lstStyle/>
          <a:p>
            <a:endParaRPr lang="en-US"/>
          </a:p>
        </p:txBody>
      </p:sp>
      <p:sp>
        <p:nvSpPr>
          <p:cNvPr id="183" name="Google Shape;183;g2d3f4818c0c_2_0"/>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Nancy Tremblay</a:t>
            </a:r>
            <a:endParaRPr sz="600" b="0" i="0" u="none" strike="noStrike" cap="none">
              <a:solidFill>
                <a:srgbClr val="000000"/>
              </a:solidFill>
              <a:latin typeface="Arial"/>
              <a:ea typeface="Arial"/>
              <a:cs typeface="Arial"/>
              <a:sym typeface="Arial"/>
            </a:endParaRPr>
          </a:p>
        </p:txBody>
      </p:sp>
      <p:sp>
        <p:nvSpPr>
          <p:cNvPr id="184" name="Google Shape;184;g2d3f4818c0c_2_0"/>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Samantha Moonsammy</a:t>
            </a:r>
            <a:endParaRPr sz="1600" b="0" i="0" u="none" strike="noStrike" cap="none">
              <a:solidFill>
                <a:srgbClr val="000000"/>
              </a:solidFill>
              <a:latin typeface="Arial"/>
              <a:ea typeface="Arial"/>
              <a:cs typeface="Arial"/>
              <a:sym typeface="Arial"/>
            </a:endParaRPr>
          </a:p>
        </p:txBody>
      </p:sp>
      <p:sp>
        <p:nvSpPr>
          <p:cNvPr id="185" name="Google Shape;185;g2d3f4818c0c_2_0"/>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latin typeface="Montserrat"/>
                <a:ea typeface="Montserrat"/>
                <a:cs typeface="Montserrat"/>
                <a:sym typeface="Montserrat"/>
              </a:rPr>
              <a:t>Sous-ministre adjointe, Matériel, Défense nationale</a:t>
            </a:r>
            <a:endParaRPr sz="1200">
              <a:latin typeface="Montserrat"/>
              <a:ea typeface="Montserrat"/>
              <a:cs typeface="Montserrat"/>
              <a:sym typeface="Montserrat"/>
            </a:endParaRPr>
          </a:p>
        </p:txBody>
      </p:sp>
      <p:sp>
        <p:nvSpPr>
          <p:cNvPr id="186" name="Google Shape;186;g2d3f4818c0c_2_0"/>
          <p:cNvSpPr txBox="1"/>
          <p:nvPr/>
        </p:nvSpPr>
        <p:spPr>
          <a:xfrm>
            <a:off x="168975" y="9295425"/>
            <a:ext cx="35601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Chef de la section Diversité et Inclusion, </a:t>
            </a:r>
            <a:endParaRPr sz="1200">
              <a:solidFill>
                <a:schemeClr val="dk1"/>
              </a:solidFill>
              <a:latin typeface="Montserrat"/>
              <a:ea typeface="Montserrat"/>
              <a:cs typeface="Montserrat"/>
              <a:sym typeface="Montserrat"/>
            </a:endParaRPr>
          </a:p>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Matériel, </a:t>
            </a:r>
            <a:r>
              <a:rPr lang="en-US" sz="1200">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Défense</a:t>
            </a:r>
            <a:r>
              <a:rPr lang="en-US" sz="1200">
                <a:solidFill>
                  <a:schemeClr val="dk1"/>
                </a:solidFill>
                <a:latin typeface="Montserrat"/>
                <a:ea typeface="Montserrat"/>
                <a:cs typeface="Montserrat"/>
                <a:sym typeface="Montserrat"/>
              </a:rPr>
              <a:t> nationale</a:t>
            </a:r>
            <a:endParaRPr sz="1200">
              <a:solidFill>
                <a:schemeClr val="dk1"/>
              </a:solidFill>
              <a:latin typeface="Montserrat"/>
              <a:ea typeface="Montserrat"/>
              <a:cs typeface="Montserrat"/>
              <a:sym typeface="Montserrat"/>
            </a:endParaRPr>
          </a:p>
        </p:txBody>
      </p:sp>
      <p:sp>
        <p:nvSpPr>
          <p:cNvPr id="187" name="Google Shape;187;g2d3f4818c0c_2_0"/>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Message des fondateurs</a:t>
            </a:r>
            <a:endParaRPr sz="1400" b="0" i="0" u="none" strike="noStrike" cap="none">
              <a:solidFill>
                <a:srgbClr val="000000"/>
              </a:solidFill>
              <a:latin typeface="Arial"/>
              <a:ea typeface="Arial"/>
              <a:cs typeface="Arial"/>
              <a:sym typeface="Arial"/>
            </a:endParaRPr>
          </a:p>
        </p:txBody>
      </p:sp>
      <p:pic>
        <p:nvPicPr>
          <p:cNvPr id="188" name="Google Shape;188;g2d3f4818c0c_2_0"/>
          <p:cNvPicPr preferRelativeResize="0"/>
          <p:nvPr/>
        </p:nvPicPr>
        <p:blipFill rotWithShape="1">
          <a:blip r:embed="rId6">
            <a:alphaModFix/>
          </a:blip>
          <a:srcRect/>
          <a:stretch/>
        </p:blipFill>
        <p:spPr>
          <a:xfrm>
            <a:off x="3423425" y="339925"/>
            <a:ext cx="1830401" cy="1525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g2d3c8419cb4_11_0"/>
          <p:cNvPicPr preferRelativeResize="0"/>
          <p:nvPr/>
        </p:nvPicPr>
        <p:blipFill>
          <a:blip r:embed="rId3">
            <a:alphaModFix/>
          </a:blip>
          <a:stretch>
            <a:fillRect/>
          </a:stretch>
        </p:blipFill>
        <p:spPr>
          <a:xfrm>
            <a:off x="13526400" y="450100"/>
            <a:ext cx="4837800" cy="4572725"/>
          </a:xfrm>
          <a:prstGeom prst="rect">
            <a:avLst/>
          </a:prstGeom>
          <a:noFill/>
          <a:ln>
            <a:noFill/>
          </a:ln>
        </p:spPr>
      </p:pic>
      <p:pic>
        <p:nvPicPr>
          <p:cNvPr id="425" name="Google Shape;425;g2d3c8419cb4_11_0"/>
          <p:cNvPicPr preferRelativeResize="0"/>
          <p:nvPr/>
        </p:nvPicPr>
        <p:blipFill rotWithShape="1">
          <a:blip r:embed="rId4">
            <a:alphaModFix/>
          </a:blip>
          <a:srcRect/>
          <a:stretch/>
        </p:blipFill>
        <p:spPr>
          <a:xfrm flipH="1">
            <a:off x="12295075" y="7416525"/>
            <a:ext cx="6069125" cy="2913175"/>
          </a:xfrm>
          <a:prstGeom prst="rect">
            <a:avLst/>
          </a:prstGeom>
          <a:noFill/>
          <a:ln>
            <a:noFill/>
          </a:ln>
        </p:spPr>
      </p:pic>
      <p:sp>
        <p:nvSpPr>
          <p:cNvPr id="426" name="Google Shape;426;g2d3c8419cb4_11_0"/>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5">
              <a:alphaModFix/>
            </a:blip>
            <a:stretch>
              <a:fillRect t="-53587" b="-53585"/>
            </a:stretch>
          </a:blipFill>
          <a:ln>
            <a:noFill/>
          </a:ln>
        </p:spPr>
        <p:txBody>
          <a:bodyPr/>
          <a:lstStyle/>
          <a:p>
            <a:endParaRPr lang="en-US"/>
          </a:p>
        </p:txBody>
      </p:sp>
      <p:sp>
        <p:nvSpPr>
          <p:cNvPr id="427" name="Google Shape;427;g2d3c8419cb4_11_0"/>
          <p:cNvSpPr txBox="1"/>
          <p:nvPr/>
        </p:nvSpPr>
        <p:spPr>
          <a:xfrm>
            <a:off x="375275" y="1367625"/>
            <a:ext cx="14637000" cy="1044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a:latin typeface="Montserrat"/>
                <a:ea typeface="Montserrat"/>
                <a:cs typeface="Montserrat"/>
                <a:sym typeface="Montserrat"/>
              </a:rPr>
              <a:t>5</a:t>
            </a:r>
            <a:r>
              <a:rPr lang="en-US" sz="3156" b="1" i="0" u="none" strike="noStrike" cap="none">
                <a:solidFill>
                  <a:srgbClr val="000000"/>
                </a:solidFill>
                <a:latin typeface="Montserrat"/>
                <a:ea typeface="Montserrat"/>
                <a:cs typeface="Montserrat"/>
                <a:sym typeface="Montserrat"/>
              </a:rPr>
              <a:t>. </a:t>
            </a:r>
            <a:r>
              <a:rPr lang="en-US" sz="3150" b="1">
                <a:solidFill>
                  <a:schemeClr val="dk1"/>
                </a:solidFill>
                <a:latin typeface="Montserrat"/>
                <a:ea typeface="Montserrat"/>
                <a:cs typeface="Montserrat"/>
                <a:sym typeface="Montserrat"/>
              </a:rPr>
              <a:t>Synthèse : Prochaines étapes et quelques mots de conclusion</a:t>
            </a:r>
            <a:endParaRPr sz="3150" b="0" i="0" u="none" strike="noStrike" cap="none">
              <a:solidFill>
                <a:srgbClr val="000000"/>
              </a:solidFill>
              <a:latin typeface="Arial"/>
              <a:ea typeface="Arial"/>
              <a:cs typeface="Arial"/>
              <a:sym typeface="Arial"/>
            </a:endParaRPr>
          </a:p>
          <a:p>
            <a:pPr marL="0" marR="0" lvl="0" indent="0" algn="l" rtl="0">
              <a:lnSpc>
                <a:spcPct val="140019"/>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(5 minutes)</a:t>
            </a:r>
            <a:endParaRPr sz="1400" b="0" i="0" u="none" strike="noStrike" cap="none">
              <a:solidFill>
                <a:srgbClr val="000000"/>
              </a:solidFill>
              <a:latin typeface="Arial"/>
              <a:ea typeface="Arial"/>
              <a:cs typeface="Arial"/>
              <a:sym typeface="Arial"/>
            </a:endParaRPr>
          </a:p>
        </p:txBody>
      </p:sp>
      <p:sp>
        <p:nvSpPr>
          <p:cNvPr id="428" name="Google Shape;428;g2d3c8419cb4_11_0"/>
          <p:cNvSpPr/>
          <p:nvPr/>
        </p:nvSpPr>
        <p:spPr>
          <a:xfrm>
            <a:off x="2808247" y="1906159"/>
            <a:ext cx="361446" cy="476673"/>
          </a:xfrm>
          <a:custGeom>
            <a:avLst/>
            <a:gdLst/>
            <a:ahLst/>
            <a:cxnLst/>
            <a:rect l="l" t="t" r="r" b="b"/>
            <a:pathLst>
              <a:path w="361446" h="476673" extrusionOk="0">
                <a:moveTo>
                  <a:pt x="0" y="0"/>
                </a:moveTo>
                <a:lnTo>
                  <a:pt x="361446" y="0"/>
                </a:lnTo>
                <a:lnTo>
                  <a:pt x="361446" y="476673"/>
                </a:lnTo>
                <a:lnTo>
                  <a:pt x="0" y="476673"/>
                </a:lnTo>
                <a:lnTo>
                  <a:pt x="0" y="0"/>
                </a:lnTo>
                <a:close/>
              </a:path>
            </a:pathLst>
          </a:custGeom>
          <a:blipFill rotWithShape="1">
            <a:blip r:embed="rId6">
              <a:alphaModFix/>
            </a:blip>
            <a:stretch>
              <a:fillRect/>
            </a:stretch>
          </a:blipFill>
          <a:ln>
            <a:noFill/>
          </a:ln>
        </p:spPr>
        <p:txBody>
          <a:bodyPr/>
          <a:lstStyle/>
          <a:p>
            <a:endParaRPr lang="en-US"/>
          </a:p>
        </p:txBody>
      </p:sp>
      <p:sp>
        <p:nvSpPr>
          <p:cNvPr id="429" name="Google Shape;429;g2d3c8419cb4_11_0"/>
          <p:cNvSpPr txBox="1"/>
          <p:nvPr/>
        </p:nvSpPr>
        <p:spPr>
          <a:xfrm>
            <a:off x="375278" y="2881816"/>
            <a:ext cx="17537400" cy="6123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Clr>
                <a:schemeClr val="dk1"/>
              </a:buClr>
              <a:buSzPts val="1100"/>
              <a:buFont typeface="Arial"/>
              <a:buNone/>
            </a:pPr>
            <a:r>
              <a:rPr lang="en-US" sz="2350" b="1">
                <a:solidFill>
                  <a:schemeClr val="dk1"/>
                </a:solidFill>
                <a:latin typeface="Montserrat"/>
                <a:ea typeface="Montserrat"/>
                <a:cs typeface="Montserrat"/>
                <a:sym typeface="Montserrat"/>
              </a:rPr>
              <a:t>Classe de maître :</a:t>
            </a:r>
            <a:r>
              <a:rPr lang="en-US" sz="2350">
                <a:solidFill>
                  <a:schemeClr val="dk1"/>
                </a:solidFill>
                <a:latin typeface="Montserrat"/>
                <a:ea typeface="Montserrat"/>
                <a:cs typeface="Montserrat"/>
                <a:sym typeface="Montserrat"/>
              </a:rPr>
              <a:t> notre prochaine Classe de maître aura lieu le</a:t>
            </a:r>
            <a:r>
              <a:rPr lang="en-US" sz="2350" b="1">
                <a:solidFill>
                  <a:schemeClr val="dk1"/>
                </a:solidFill>
                <a:latin typeface="Montserrat"/>
                <a:ea typeface="Montserrat"/>
                <a:cs typeface="Montserrat"/>
                <a:sym typeface="Montserrat"/>
              </a:rPr>
              <a:t> lundi 4 novembre à </a:t>
            </a:r>
            <a:endParaRPr sz="2350" b="1">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b="1">
                <a:solidFill>
                  <a:schemeClr val="dk1"/>
                </a:solidFill>
                <a:latin typeface="Montserrat"/>
                <a:ea typeface="Montserrat"/>
                <a:cs typeface="Montserrat"/>
                <a:sym typeface="Montserrat"/>
              </a:rPr>
              <a:t>13 h 00 ET</a:t>
            </a:r>
            <a:r>
              <a:rPr lang="en-US" sz="2350">
                <a:solidFill>
                  <a:schemeClr val="dk1"/>
                </a:solidFill>
                <a:latin typeface="Montserrat"/>
                <a:ea typeface="Montserrat"/>
                <a:cs typeface="Montserrat"/>
                <a:sym typeface="Montserrat"/>
              </a:rPr>
              <a:t>. Cette Classe de maître de 90 minutes est un cours de coaching pratique sur </a:t>
            </a:r>
            <a:endParaRPr sz="23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a:solidFill>
                  <a:schemeClr val="dk1"/>
                </a:solidFill>
                <a:latin typeface="Montserrat"/>
                <a:ea typeface="Montserrat"/>
                <a:cs typeface="Montserrat"/>
                <a:sym typeface="Montserrat"/>
              </a:rPr>
              <a:t>Les valeurs et l’éthique du travail sur les droits de la personne dans la fonction publique</a:t>
            </a:r>
            <a:endParaRPr sz="23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a:solidFill>
                  <a:schemeClr val="dk1"/>
                </a:solidFill>
                <a:latin typeface="Montserrat"/>
                <a:ea typeface="Montserrat"/>
                <a:cs typeface="Montserrat"/>
                <a:sym typeface="Montserrat"/>
              </a:rPr>
              <a:t>fédérale. Les invitations aux cinq Classes de maître vous ont été envoyées avant le début de </a:t>
            </a:r>
            <a:endParaRPr sz="2350">
              <a:solidFill>
                <a:schemeClr val="dk1"/>
              </a:solidFill>
              <a:latin typeface="Montserrat"/>
              <a:ea typeface="Montserrat"/>
              <a:cs typeface="Montserrat"/>
              <a:sym typeface="Montserrat"/>
            </a:endParaRPr>
          </a:p>
          <a:p>
            <a:pPr marL="0" marR="208280" lvl="0" indent="0" algn="l" rtl="0">
              <a:lnSpc>
                <a:spcPct val="115000"/>
              </a:lnSpc>
              <a:spcBef>
                <a:spcPts val="0"/>
              </a:spcBef>
              <a:spcAft>
                <a:spcPts val="0"/>
              </a:spcAft>
              <a:buClr>
                <a:schemeClr val="dk1"/>
              </a:buClr>
              <a:buSzPts val="1100"/>
              <a:buFont typeface="Arial"/>
              <a:buNone/>
            </a:pPr>
            <a:r>
              <a:rPr lang="en-US" sz="2350">
                <a:solidFill>
                  <a:schemeClr val="dk1"/>
                </a:solidFill>
                <a:latin typeface="Montserrat"/>
                <a:ea typeface="Montserrat"/>
                <a:cs typeface="Montserrat"/>
                <a:sym typeface="Montserrat"/>
              </a:rPr>
              <a:t>cette cohorte DEAPCM. Veuillez consulter votre calendrier pour plus de détails.</a:t>
            </a:r>
            <a:endParaRPr sz="2350" b="0" i="0" u="none" strike="noStrike" cap="none">
              <a:solidFill>
                <a:srgbClr val="000000"/>
              </a:solidFill>
              <a:latin typeface="Montserrat"/>
              <a:ea typeface="Montserrat"/>
              <a:cs typeface="Montserrat"/>
              <a:sym typeface="Montserrat"/>
            </a:endParaRPr>
          </a:p>
          <a:p>
            <a:pPr marL="0" marR="208280" lvl="0" indent="0" algn="l" rtl="0">
              <a:lnSpc>
                <a:spcPct val="115000"/>
              </a:lnSpc>
              <a:spcBef>
                <a:spcPts val="1000"/>
              </a:spcBef>
              <a:spcAft>
                <a:spcPts val="0"/>
              </a:spcAft>
              <a:buClr>
                <a:schemeClr val="dk1"/>
              </a:buClr>
              <a:buSzPts val="1100"/>
              <a:buFont typeface="Arial"/>
              <a:buNone/>
            </a:pPr>
            <a:r>
              <a:rPr lang="en-US" sz="2350" b="1">
                <a:solidFill>
                  <a:schemeClr val="dk1"/>
                </a:solidFill>
                <a:latin typeface="Montserrat"/>
                <a:ea typeface="Montserrat"/>
                <a:cs typeface="Montserrat"/>
                <a:sym typeface="Montserrat"/>
              </a:rPr>
              <a:t>Le prochain Cercle :</a:t>
            </a:r>
            <a:r>
              <a:rPr lang="en-US" sz="2350">
                <a:solidFill>
                  <a:schemeClr val="dk1"/>
                </a:solidFill>
                <a:latin typeface="Montserrat"/>
                <a:ea typeface="Montserrat"/>
                <a:cs typeface="Montserrat"/>
                <a:sym typeface="Montserrat"/>
              </a:rPr>
              <a:t> la prochaine réunion de Cercle sera consacrée à Diversité, inclusion, équité et accessibilité.</a:t>
            </a:r>
            <a:endParaRPr sz="2350" b="0" i="0" u="none" strike="noStrike" cap="none">
              <a:solidFill>
                <a:srgbClr val="000000"/>
              </a:solidFill>
              <a:latin typeface="Montserrat"/>
              <a:ea typeface="Montserrat"/>
              <a:cs typeface="Montserrat"/>
              <a:sym typeface="Montserrat"/>
            </a:endParaRPr>
          </a:p>
          <a:p>
            <a:pPr marL="0" marR="208280" lvl="0" indent="0" algn="l" rtl="0">
              <a:lnSpc>
                <a:spcPct val="115000"/>
              </a:lnSpc>
              <a:spcBef>
                <a:spcPts val="1000"/>
              </a:spcBef>
              <a:spcAft>
                <a:spcPts val="0"/>
              </a:spcAft>
              <a:buClr>
                <a:schemeClr val="dk1"/>
              </a:buClr>
              <a:buSzPts val="1100"/>
              <a:buFont typeface="Arial"/>
              <a:buNone/>
            </a:pPr>
            <a:r>
              <a:rPr lang="en-US" sz="2350" b="1">
                <a:solidFill>
                  <a:schemeClr val="dk1"/>
                </a:solidFill>
                <a:latin typeface="Montserrat"/>
                <a:ea typeface="Montserrat"/>
                <a:cs typeface="Montserrat"/>
                <a:sym typeface="Montserrat"/>
              </a:rPr>
              <a:t>Sélection de l'animateur(rice) de Cercle et de l'animateur(rice) adjoint(e) de Cercle :</a:t>
            </a:r>
            <a:r>
              <a:rPr lang="en-US" sz="2350">
                <a:solidFill>
                  <a:schemeClr val="dk1"/>
                </a:solidFill>
                <a:latin typeface="Montserrat"/>
                <a:ea typeface="Montserrat"/>
                <a:cs typeface="Montserrat"/>
                <a:sym typeface="Montserrat"/>
              </a:rPr>
              <a:t> avons-nous choisi l'animateur(rice) et animateur(rice) adjoint(e) de la prochaine réunion Cercle?</a:t>
            </a:r>
            <a:endParaRPr sz="2350" b="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2000"/>
              </a:spcBef>
              <a:spcAft>
                <a:spcPts val="0"/>
              </a:spcAft>
              <a:buClr>
                <a:srgbClr val="000000"/>
              </a:buClr>
              <a:buSzPts val="2599"/>
              <a:buFont typeface="Arial"/>
              <a:buNone/>
            </a:pPr>
            <a:r>
              <a:rPr lang="en-US" sz="2350" b="1">
                <a:solidFill>
                  <a:schemeClr val="dk1"/>
                </a:solidFill>
                <a:latin typeface="Montserrat"/>
                <a:ea typeface="Montserrat"/>
                <a:cs typeface="Montserrat"/>
                <a:sym typeface="Montserrat"/>
              </a:rPr>
              <a:t>Formulaires écrits :</a:t>
            </a:r>
            <a:r>
              <a:rPr lang="en-US" sz="2350" b="0" i="0" u="none" strike="noStrike" cap="none">
                <a:solidFill>
                  <a:srgbClr val="000000"/>
                </a:solidFill>
                <a:latin typeface="Montserrat"/>
                <a:ea typeface="Montserrat"/>
                <a:cs typeface="Montserrat"/>
                <a:sym typeface="Montserrat"/>
              </a:rPr>
              <a:t> </a:t>
            </a:r>
            <a:r>
              <a:rPr lang="en-US" sz="2350">
                <a:latin typeface="Montserrat"/>
                <a:ea typeface="Montserrat"/>
                <a:cs typeface="Montserrat"/>
                <a:sym typeface="Montserrat"/>
              </a:rPr>
              <a:t>Veuillez nous faire part de vos commentaires en remplissant les formulaires écrits bihebdomadaires. </a:t>
            </a:r>
            <a:endParaRPr sz="2350" b="0" i="0" u="none" strike="noStrike" cap="none">
              <a:solidFill>
                <a:srgbClr val="000000"/>
              </a:solidFill>
              <a:latin typeface="Arial"/>
              <a:ea typeface="Arial"/>
              <a:cs typeface="Arial"/>
              <a:sym typeface="Arial"/>
            </a:endParaRPr>
          </a:p>
          <a:p>
            <a:pPr marL="0" marR="0" lvl="0" indent="0" algn="l" rtl="0">
              <a:lnSpc>
                <a:spcPct val="115000"/>
              </a:lnSpc>
              <a:spcBef>
                <a:spcPts val="2000"/>
              </a:spcBef>
              <a:spcAft>
                <a:spcPts val="0"/>
              </a:spcAft>
              <a:buClr>
                <a:srgbClr val="000000"/>
              </a:buClr>
              <a:buSzPts val="2499"/>
              <a:buFont typeface="Arial"/>
              <a:buNone/>
            </a:pPr>
            <a:r>
              <a:rPr lang="en-US" sz="2350" b="1">
                <a:solidFill>
                  <a:schemeClr val="dk1"/>
                </a:solidFill>
                <a:latin typeface="Montserrat"/>
                <a:ea typeface="Montserrat"/>
                <a:cs typeface="Montserrat"/>
                <a:sym typeface="Montserrat"/>
              </a:rPr>
              <a:t>Salon DEAPCM : </a:t>
            </a:r>
            <a:r>
              <a:rPr lang="en-US" sz="2350">
                <a:solidFill>
                  <a:schemeClr val="dk1"/>
                </a:solidFill>
                <a:latin typeface="Montserrat"/>
                <a:ea typeface="Montserrat"/>
                <a:cs typeface="Montserrat"/>
                <a:sym typeface="Montserrat"/>
              </a:rPr>
              <a:t>Rejoignez le </a:t>
            </a:r>
            <a:r>
              <a:rPr lang="en-US" sz="2350" u="sng">
                <a:solidFill>
                  <a:schemeClr val="hlink"/>
                </a:solidFill>
                <a:latin typeface="Montserrat"/>
                <a:ea typeface="Montserrat"/>
                <a:cs typeface="Montserrat"/>
                <a:sym typeface="Montserrat"/>
                <a:hlinkClick r:id="rId7"/>
              </a:rPr>
              <a:t>Salon DEAPCM</a:t>
            </a:r>
            <a:r>
              <a:rPr lang="en-US" sz="2350">
                <a:solidFill>
                  <a:schemeClr val="dk1"/>
                </a:solidFill>
                <a:latin typeface="Montserrat"/>
                <a:ea typeface="Montserrat"/>
                <a:cs typeface="Montserrat"/>
                <a:sym typeface="Montserrat"/>
              </a:rPr>
              <a:t> ce vendredi si vous souhaitez vous connecter et vous engager davantage sur le thème du Cercle de cette semaine.</a:t>
            </a:r>
            <a:r>
              <a:rPr lang="en-US" sz="2350" b="0" i="0" u="none" strike="noStrike" cap="none">
                <a:solidFill>
                  <a:schemeClr val="dk1"/>
                </a:solidFill>
                <a:latin typeface="Montserrat"/>
                <a:ea typeface="Montserrat"/>
                <a:cs typeface="Montserrat"/>
                <a:sym typeface="Montserrat"/>
              </a:rPr>
              <a:t> </a:t>
            </a:r>
            <a:r>
              <a:rPr lang="en-US" sz="2350">
                <a:solidFill>
                  <a:schemeClr val="dk1"/>
                </a:solidFill>
                <a:latin typeface="Montserrat"/>
                <a:ea typeface="Montserrat"/>
                <a:cs typeface="Montserrat"/>
                <a:sym typeface="Montserrat"/>
              </a:rPr>
              <a:t>Cette session de 60 minutes est animée par l'équipe du programme au Bureau de la diversité et de l'inclusion (BDI) du Groupe des matériels, tous les vendredis.</a:t>
            </a:r>
            <a:endParaRPr sz="2350" b="1" i="0" u="none" strike="noStrike" cap="none">
              <a:solidFill>
                <a:schemeClr val="dk1"/>
              </a:solidFill>
              <a:latin typeface="Montserrat"/>
              <a:ea typeface="Montserrat"/>
              <a:cs typeface="Montserrat"/>
              <a:sym typeface="Montserrat"/>
            </a:endParaRPr>
          </a:p>
        </p:txBody>
      </p:sp>
      <p:sp>
        <p:nvSpPr>
          <p:cNvPr id="430" name="Google Shape;430;g2d3c8419cb4_11_0"/>
          <p:cNvSpPr txBox="1"/>
          <p:nvPr/>
        </p:nvSpPr>
        <p:spPr>
          <a:xfrm>
            <a:off x="2195037" y="9247691"/>
            <a:ext cx="13897800" cy="678300"/>
          </a:xfrm>
          <a:prstGeom prst="rect">
            <a:avLst/>
          </a:prstGeom>
          <a:noFill/>
          <a:ln>
            <a:noFill/>
          </a:ln>
        </p:spPr>
        <p:txBody>
          <a:bodyPr spcFirstLastPara="1" wrap="square" lIns="0" tIns="0" rIns="0" bIns="0" anchor="t" anchorCtr="0">
            <a:spAutoFit/>
          </a:bodyPr>
          <a:lstStyle/>
          <a:p>
            <a:pPr marL="539750" marR="534035" lvl="0" indent="28575" algn="ctr" rtl="0">
              <a:lnSpc>
                <a:spcPct val="115000"/>
              </a:lnSpc>
              <a:spcBef>
                <a:spcPts val="1000"/>
              </a:spcBef>
              <a:spcAft>
                <a:spcPts val="0"/>
              </a:spcAft>
              <a:buClr>
                <a:schemeClr val="dk1"/>
              </a:buClr>
              <a:buSzPts val="1100"/>
              <a:buFont typeface="Arial"/>
              <a:buNone/>
            </a:pPr>
            <a:r>
              <a:rPr lang="en-US" sz="2050" b="1">
                <a:solidFill>
                  <a:schemeClr val="dk1"/>
                </a:solidFill>
                <a:latin typeface="Montserrat"/>
                <a:ea typeface="Montserrat"/>
                <a:cs typeface="Montserrat"/>
                <a:sym typeface="Montserrat"/>
              </a:rPr>
              <a:t>Merci à toutes et à tous! Portez-vous bien, prenez soin de vous et on se reverra à la quatrième réunion de Cercle sur les thèmes de la diversité, l’équité, l’inclusion et l’accessibilité. </a:t>
            </a:r>
            <a:endParaRPr sz="2050" b="1">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g2d3c8419cb4_11_15"/>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36" name="Google Shape;436;g2d3c8419cb4_11_15"/>
          <p:cNvSpPr txBox="1"/>
          <p:nvPr/>
        </p:nvSpPr>
        <p:spPr>
          <a:xfrm>
            <a:off x="1971000" y="843775"/>
            <a:ext cx="15940500" cy="17664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1000"/>
              </a:spcBef>
              <a:spcAft>
                <a:spcPts val="0"/>
              </a:spcAft>
              <a:buClr>
                <a:schemeClr val="dk1"/>
              </a:buClr>
              <a:buSzPts val="1100"/>
              <a:buFont typeface="Arial"/>
              <a:buNone/>
            </a:pPr>
            <a:r>
              <a:rPr lang="en-US" sz="4950" b="1">
                <a:solidFill>
                  <a:schemeClr val="dk1"/>
                </a:solidFill>
                <a:latin typeface="Montserrat"/>
                <a:ea typeface="Montserrat"/>
                <a:cs typeface="Montserrat"/>
                <a:sym typeface="Montserrat"/>
              </a:rPr>
              <a:t>Liste de tâches à faire : </a:t>
            </a:r>
            <a:endParaRPr sz="4950" b="1">
              <a:solidFill>
                <a:schemeClr val="dk1"/>
              </a:solidFill>
              <a:latin typeface="Montserrat"/>
              <a:ea typeface="Montserrat"/>
              <a:cs typeface="Montserrat"/>
              <a:sym typeface="Montserrat"/>
            </a:endParaRPr>
          </a:p>
          <a:p>
            <a:pPr marL="0" marR="208280" lvl="0" indent="0" algn="l" rtl="0">
              <a:lnSpc>
                <a:spcPct val="115000"/>
              </a:lnSpc>
              <a:spcBef>
                <a:spcPts val="1000"/>
              </a:spcBef>
              <a:spcAft>
                <a:spcPts val="0"/>
              </a:spcAft>
              <a:buClr>
                <a:schemeClr val="dk1"/>
              </a:buClr>
              <a:buSzPts val="1100"/>
              <a:buFont typeface="Arial"/>
              <a:buNone/>
            </a:pPr>
            <a:r>
              <a:rPr lang="en-US" sz="4950" b="1">
                <a:solidFill>
                  <a:schemeClr val="dk1"/>
                </a:solidFill>
                <a:latin typeface="Montserrat"/>
                <a:ea typeface="Montserrat"/>
                <a:cs typeface="Montserrat"/>
                <a:sym typeface="Montserrat"/>
              </a:rPr>
              <a:t>Un coup d'œil sur la prochaine session</a:t>
            </a:r>
            <a:endParaRPr sz="4950" b="1" i="0" u="none" strike="noStrike" cap="none">
              <a:solidFill>
                <a:schemeClr val="dk1"/>
              </a:solidFill>
              <a:latin typeface="Montserrat"/>
              <a:ea typeface="Montserrat"/>
              <a:cs typeface="Montserrat"/>
              <a:sym typeface="Montserrat"/>
            </a:endParaRPr>
          </a:p>
        </p:txBody>
      </p:sp>
      <p:grpSp>
        <p:nvGrpSpPr>
          <p:cNvPr id="437" name="Google Shape;437;g2d3c8419cb4_11_15"/>
          <p:cNvGrpSpPr/>
          <p:nvPr/>
        </p:nvGrpSpPr>
        <p:grpSpPr>
          <a:xfrm>
            <a:off x="1460483" y="2954592"/>
            <a:ext cx="15366965" cy="6781978"/>
            <a:chOff x="0" y="-360023"/>
            <a:chExt cx="20489286" cy="9042637"/>
          </a:xfrm>
        </p:grpSpPr>
        <p:grpSp>
          <p:nvGrpSpPr>
            <p:cNvPr id="438" name="Google Shape;438;g2d3c8419cb4_11_15"/>
            <p:cNvGrpSpPr/>
            <p:nvPr/>
          </p:nvGrpSpPr>
          <p:grpSpPr>
            <a:xfrm>
              <a:off x="0" y="-360023"/>
              <a:ext cx="568924" cy="928947"/>
              <a:chOff x="0" y="-47625"/>
              <a:chExt cx="75259" cy="122884"/>
            </a:xfrm>
          </p:grpSpPr>
          <p:sp>
            <p:nvSpPr>
              <p:cNvPr id="439" name="Google Shape;439;g2d3c8419cb4_11_15"/>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40" name="Google Shape;440;g2d3c8419cb4_11_15"/>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1" name="Google Shape;441;g2d3c8419cb4_11_15"/>
            <p:cNvSpPr/>
            <p:nvPr/>
          </p:nvSpPr>
          <p:spPr>
            <a:xfrm>
              <a:off x="0" y="2039283"/>
              <a:ext cx="568958" cy="568958"/>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grpSp>
          <p:nvGrpSpPr>
            <p:cNvPr id="442" name="Google Shape;442;g2d3c8419cb4_11_15"/>
            <p:cNvGrpSpPr/>
            <p:nvPr/>
          </p:nvGrpSpPr>
          <p:grpSpPr>
            <a:xfrm>
              <a:off x="0" y="3314984"/>
              <a:ext cx="568924" cy="928947"/>
              <a:chOff x="0" y="-47625"/>
              <a:chExt cx="75259" cy="122884"/>
            </a:xfrm>
          </p:grpSpPr>
          <p:sp>
            <p:nvSpPr>
              <p:cNvPr id="443" name="Google Shape;443;g2d3c8419cb4_11_15"/>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44" name="Google Shape;444;g2d3c8419cb4_11_15"/>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5" name="Google Shape;445;g2d3c8419cb4_11_15"/>
            <p:cNvGrpSpPr/>
            <p:nvPr/>
          </p:nvGrpSpPr>
          <p:grpSpPr>
            <a:xfrm>
              <a:off x="0" y="4536322"/>
              <a:ext cx="568924" cy="928947"/>
              <a:chOff x="0" y="-47625"/>
              <a:chExt cx="75259" cy="122884"/>
            </a:xfrm>
          </p:grpSpPr>
          <p:sp>
            <p:nvSpPr>
              <p:cNvPr id="446" name="Google Shape;446;g2d3c8419cb4_11_15"/>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47" name="Google Shape;447;g2d3c8419cb4_11_15"/>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8" name="Google Shape;448;g2d3c8419cb4_11_15"/>
            <p:cNvGrpSpPr/>
            <p:nvPr/>
          </p:nvGrpSpPr>
          <p:grpSpPr>
            <a:xfrm>
              <a:off x="0" y="6168891"/>
              <a:ext cx="568924" cy="928947"/>
              <a:chOff x="0" y="-47625"/>
              <a:chExt cx="75259" cy="122884"/>
            </a:xfrm>
          </p:grpSpPr>
          <p:sp>
            <p:nvSpPr>
              <p:cNvPr id="449" name="Google Shape;449;g2d3c8419cb4_11_15"/>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50" name="Google Shape;450;g2d3c8419cb4_11_15"/>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1" name="Google Shape;451;g2d3c8419cb4_11_15"/>
            <p:cNvSpPr txBox="1"/>
            <p:nvPr/>
          </p:nvSpPr>
          <p:spPr>
            <a:xfrm>
              <a:off x="1120960" y="-38100"/>
              <a:ext cx="9058800" cy="16254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1000"/>
                </a:spcBef>
                <a:spcAft>
                  <a:spcPts val="0"/>
                </a:spcAft>
                <a:buNone/>
              </a:pPr>
              <a:r>
                <a:rPr lang="en-US" sz="2400">
                  <a:solidFill>
                    <a:schemeClr val="dk1"/>
                  </a:solidFill>
                  <a:latin typeface="Montserrat"/>
                  <a:ea typeface="Montserrat"/>
                  <a:cs typeface="Montserrat"/>
                  <a:sym typeface="Montserrat"/>
                </a:rPr>
                <a:t>Consultez la page Wiki du </a:t>
              </a:r>
              <a:r>
                <a:rPr lang="en-US" sz="2400" u="sng">
                  <a:solidFill>
                    <a:schemeClr val="hlink"/>
                  </a:solidFill>
                  <a:latin typeface="Montserrat"/>
                  <a:ea typeface="Montserrat"/>
                  <a:cs typeface="Montserrat"/>
                  <a:sym typeface="Montserrat"/>
                  <a:hlinkClick r:id="rId4"/>
                </a:rPr>
                <a:t>Aperçu du programme DEAPCM</a:t>
              </a:r>
              <a:r>
                <a:rPr lang="en-US" sz="2400">
                  <a:solidFill>
                    <a:schemeClr val="dk1"/>
                  </a:solidFill>
                  <a:latin typeface="Montserrat"/>
                  <a:ea typeface="Montserrat"/>
                  <a:cs typeface="Montserrat"/>
                  <a:sym typeface="Montserrat"/>
                </a:rPr>
                <a:t> pour tous les liens de la liste de tâches</a:t>
              </a:r>
              <a:endParaRPr sz="2400" b="0" i="0" u="none" strike="noStrike" cap="none">
                <a:solidFill>
                  <a:srgbClr val="000000"/>
                </a:solidFill>
                <a:latin typeface="Arial"/>
                <a:ea typeface="Arial"/>
                <a:cs typeface="Arial"/>
                <a:sym typeface="Arial"/>
              </a:endParaRPr>
            </a:p>
          </p:txBody>
        </p:sp>
        <p:sp>
          <p:nvSpPr>
            <p:cNvPr id="452" name="Google Shape;452;g2d3c8419cb4_11_15"/>
            <p:cNvSpPr txBox="1"/>
            <p:nvPr/>
          </p:nvSpPr>
          <p:spPr>
            <a:xfrm>
              <a:off x="1120960" y="2001183"/>
              <a:ext cx="8632800" cy="1191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Remplir les questions de réflexion </a:t>
              </a:r>
              <a:endParaRPr sz="2420">
                <a:latin typeface="Montserrat"/>
                <a:ea typeface="Montserrat"/>
                <a:cs typeface="Montserrat"/>
                <a:sym typeface="Montserrat"/>
              </a:endParaRPr>
            </a:p>
            <a:p>
              <a:pPr marL="0" marR="0" lvl="0" indent="0" algn="l" rtl="0">
                <a:lnSpc>
                  <a:spcPct val="140000"/>
                </a:lnSpc>
                <a:spcBef>
                  <a:spcPts val="0"/>
                </a:spcBef>
                <a:spcAft>
                  <a:spcPts val="0"/>
                </a:spcAft>
                <a:buClr>
                  <a:srgbClr val="000000"/>
                </a:buClr>
                <a:buSzPts val="2420"/>
                <a:buFont typeface="Arial"/>
                <a:buNone/>
              </a:pPr>
              <a:r>
                <a:rPr lang="en-US" sz="2420">
                  <a:latin typeface="Montserrat"/>
                  <a:ea typeface="Montserrat"/>
                  <a:cs typeface="Montserrat"/>
                  <a:sym typeface="Montserrat"/>
                </a:rPr>
                <a:t>(Guide de discussion PDF)</a:t>
              </a:r>
              <a:endParaRPr sz="1400" b="0" i="0" u="none" strike="noStrike" cap="none">
                <a:solidFill>
                  <a:srgbClr val="000000"/>
                </a:solidFill>
                <a:latin typeface="Arial"/>
                <a:ea typeface="Arial"/>
                <a:cs typeface="Arial"/>
                <a:sym typeface="Arial"/>
              </a:endParaRPr>
            </a:p>
          </p:txBody>
        </p:sp>
        <p:sp>
          <p:nvSpPr>
            <p:cNvPr id="453" name="Google Shape;453;g2d3c8419cb4_11_15"/>
            <p:cNvSpPr txBox="1"/>
            <p:nvPr/>
          </p:nvSpPr>
          <p:spPr>
            <a:xfrm>
              <a:off x="1120960" y="3633713"/>
              <a:ext cx="8632800" cy="4926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Faites votre Action concrète</a:t>
              </a:r>
              <a:endParaRPr sz="2400" b="0" i="0" u="none" strike="noStrike" cap="none">
                <a:solidFill>
                  <a:srgbClr val="000000"/>
                </a:solidFill>
                <a:latin typeface="Arial"/>
                <a:ea typeface="Arial"/>
                <a:cs typeface="Arial"/>
                <a:sym typeface="Arial"/>
              </a:endParaRPr>
            </a:p>
          </p:txBody>
        </p:sp>
        <p:sp>
          <p:nvSpPr>
            <p:cNvPr id="454" name="Google Shape;454;g2d3c8419cb4_11_15"/>
            <p:cNvSpPr txBox="1"/>
            <p:nvPr/>
          </p:nvSpPr>
          <p:spPr>
            <a:xfrm>
              <a:off x="1120960" y="4897942"/>
              <a:ext cx="8632800" cy="4926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Remplissez votre formulaire écrit</a:t>
              </a:r>
              <a:endParaRPr sz="2400">
                <a:latin typeface="Montserrat"/>
                <a:ea typeface="Montserrat"/>
                <a:cs typeface="Montserrat"/>
                <a:sym typeface="Montserrat"/>
              </a:endParaRPr>
            </a:p>
          </p:txBody>
        </p:sp>
        <p:sp>
          <p:nvSpPr>
            <p:cNvPr id="455" name="Google Shape;455;g2d3c8419cb4_11_15"/>
            <p:cNvSpPr txBox="1"/>
            <p:nvPr/>
          </p:nvSpPr>
          <p:spPr>
            <a:xfrm>
              <a:off x="1120960" y="6490814"/>
              <a:ext cx="8632800" cy="21918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Réviser le quatrième Guide de discussion sur Diversité, équité, inclusion et accessibilité : Une approche non performative</a:t>
              </a:r>
              <a:endParaRPr sz="2400" b="0" i="0" u="none" strike="noStrike" cap="none">
                <a:solidFill>
                  <a:srgbClr val="000000"/>
                </a:solidFill>
                <a:latin typeface="Arial"/>
                <a:ea typeface="Arial"/>
                <a:cs typeface="Arial"/>
                <a:sym typeface="Arial"/>
              </a:endParaRPr>
            </a:p>
          </p:txBody>
        </p:sp>
        <p:sp>
          <p:nvSpPr>
            <p:cNvPr id="456" name="Google Shape;456;g2d3c8419cb4_11_15"/>
            <p:cNvSpPr txBox="1"/>
            <p:nvPr/>
          </p:nvSpPr>
          <p:spPr>
            <a:xfrm>
              <a:off x="11856486" y="1909707"/>
              <a:ext cx="8632800" cy="1059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Assister au Salon DEAPCM vendredi à 13 h 00 (heure de l'Est) (facultatif)</a:t>
              </a:r>
              <a:endParaRPr sz="2400" b="0" i="0" u="none" strike="noStrike" cap="none">
                <a:solidFill>
                  <a:srgbClr val="000000"/>
                </a:solidFill>
                <a:latin typeface="Arial"/>
                <a:ea typeface="Arial"/>
                <a:cs typeface="Arial"/>
                <a:sym typeface="Arial"/>
              </a:endParaRPr>
            </a:p>
          </p:txBody>
        </p:sp>
        <p:sp>
          <p:nvSpPr>
            <p:cNvPr id="457" name="Google Shape;457;g2d3c8419cb4_11_15"/>
            <p:cNvSpPr txBox="1"/>
            <p:nvPr/>
          </p:nvSpPr>
          <p:spPr>
            <a:xfrm>
              <a:off x="11856486" y="3542237"/>
              <a:ext cx="8632800" cy="1059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Rejoignez le </a:t>
              </a:r>
              <a:r>
                <a:rPr lang="en-US" sz="2400" u="sng">
                  <a:solidFill>
                    <a:schemeClr val="hlink"/>
                  </a:solidFill>
                  <a:latin typeface="Montserrat"/>
                  <a:ea typeface="Montserrat"/>
                  <a:cs typeface="Montserrat"/>
                  <a:sym typeface="Montserrat"/>
                  <a:hlinkClick r:id="rId5"/>
                </a:rPr>
                <a:t>groupe LinkedIn</a:t>
              </a:r>
              <a:r>
                <a:rPr lang="en-US" sz="2400">
                  <a:solidFill>
                    <a:schemeClr val="dk1"/>
                  </a:solidFill>
                  <a:latin typeface="Montserrat"/>
                  <a:ea typeface="Montserrat"/>
                  <a:cs typeface="Montserrat"/>
                  <a:sym typeface="Montserrat"/>
                </a:rPr>
                <a:t> de DEAPCM</a:t>
              </a:r>
              <a:endParaRPr sz="2400" b="0" i="0" u="none" strike="noStrike" cap="none">
                <a:solidFill>
                  <a:srgbClr val="0000FF"/>
                </a:solidFill>
                <a:latin typeface="Arial"/>
                <a:ea typeface="Arial"/>
                <a:cs typeface="Arial"/>
                <a:sym typeface="Arial"/>
              </a:endParaRPr>
            </a:p>
          </p:txBody>
        </p:sp>
        <p:sp>
          <p:nvSpPr>
            <p:cNvPr id="458" name="Google Shape;458;g2d3c8419cb4_11_15"/>
            <p:cNvSpPr txBox="1"/>
            <p:nvPr/>
          </p:nvSpPr>
          <p:spPr>
            <a:xfrm>
              <a:off x="11856486" y="5009667"/>
              <a:ext cx="8632800" cy="21918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Découvrez le contenu bonus « Au-delà du Cercle » à la fin de ce guide et le contenu de la </a:t>
              </a:r>
              <a:r>
                <a:rPr lang="en-US" sz="2400" u="sng">
                  <a:solidFill>
                    <a:schemeClr val="hlink"/>
                  </a:solidFill>
                  <a:latin typeface="Montserrat"/>
                  <a:ea typeface="Montserrat"/>
                  <a:cs typeface="Montserrat"/>
                  <a:sym typeface="Montserrat"/>
                  <a:hlinkClick r:id="rId6"/>
                </a:rPr>
                <a:t>Bibliothèque d'apprentissage</a:t>
              </a:r>
              <a:r>
                <a:rPr lang="en-US" sz="2400">
                  <a:solidFill>
                    <a:schemeClr val="dk1"/>
                  </a:solidFill>
                  <a:latin typeface="Montserrat"/>
                  <a:ea typeface="Montserrat"/>
                  <a:cs typeface="Montserrat"/>
                  <a:sym typeface="Montserrat"/>
                </a:rPr>
                <a:t> du DEAPCM</a:t>
              </a:r>
              <a:endParaRPr sz="2400" b="0" i="0" u="none" strike="noStrike" cap="none">
                <a:solidFill>
                  <a:srgbClr val="0000FF"/>
                </a:solidFill>
                <a:latin typeface="Arial"/>
                <a:ea typeface="Arial"/>
                <a:cs typeface="Arial"/>
                <a:sym typeface="Arial"/>
              </a:endParaRPr>
            </a:p>
          </p:txBody>
        </p:sp>
        <p:sp>
          <p:nvSpPr>
            <p:cNvPr id="459" name="Google Shape;459;g2d3c8419cb4_11_15"/>
            <p:cNvSpPr txBox="1"/>
            <p:nvPr/>
          </p:nvSpPr>
          <p:spPr>
            <a:xfrm>
              <a:off x="11856486" y="70783"/>
              <a:ext cx="8632800" cy="1059000"/>
            </a:xfrm>
            <a:prstGeom prst="rect">
              <a:avLst/>
            </a:prstGeom>
            <a:noFill/>
            <a:ln>
              <a:noFill/>
            </a:ln>
          </p:spPr>
          <p:txBody>
            <a:bodyPr spcFirstLastPara="1" wrap="square" lIns="0" tIns="0" rIns="0" bIns="0" anchor="t" anchorCtr="0">
              <a:spAutoFit/>
            </a:bodyPr>
            <a:lstStyle/>
            <a:p>
              <a:pPr marL="0" marR="208280" lvl="0" indent="0" algn="l" rtl="0">
                <a:lnSpc>
                  <a:spcPct val="115000"/>
                </a:lnSpc>
                <a:spcBef>
                  <a:spcPts val="0"/>
                </a:spcBef>
                <a:spcAft>
                  <a:spcPts val="0"/>
                </a:spcAft>
                <a:buNone/>
              </a:pPr>
              <a:r>
                <a:rPr lang="en-US" sz="2400">
                  <a:solidFill>
                    <a:schemeClr val="dk1"/>
                  </a:solidFill>
                  <a:latin typeface="Montserrat"/>
                  <a:ea typeface="Montserrat"/>
                  <a:cs typeface="Montserrat"/>
                  <a:sym typeface="Montserrat"/>
                </a:rPr>
                <a:t>Assistez à la Classe de maître le 21 octobre à 13 h 00 heure de l'Est</a:t>
              </a:r>
              <a:endParaRPr sz="2400" b="0" i="0" u="none" strike="noStrike" cap="none">
                <a:solidFill>
                  <a:srgbClr val="000000"/>
                </a:solidFill>
                <a:latin typeface="Arial"/>
                <a:ea typeface="Arial"/>
                <a:cs typeface="Arial"/>
                <a:sym typeface="Arial"/>
              </a:endParaRPr>
            </a:p>
          </p:txBody>
        </p:sp>
        <p:grpSp>
          <p:nvGrpSpPr>
            <p:cNvPr id="460" name="Google Shape;460;g2d3c8419cb4_11_15"/>
            <p:cNvGrpSpPr/>
            <p:nvPr/>
          </p:nvGrpSpPr>
          <p:grpSpPr>
            <a:xfrm>
              <a:off x="10913357" y="1476060"/>
              <a:ext cx="568924" cy="928947"/>
              <a:chOff x="0" y="-47625"/>
              <a:chExt cx="75259" cy="122884"/>
            </a:xfrm>
          </p:grpSpPr>
          <p:sp>
            <p:nvSpPr>
              <p:cNvPr id="461" name="Google Shape;461;g2d3c8419cb4_11_15"/>
              <p:cNvSpPr/>
              <p:nvPr/>
            </p:nvSpPr>
            <p:spPr>
              <a:xfrm>
                <a:off x="0" y="0"/>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62" name="Google Shape;462;g2d3c8419cb4_11_15"/>
              <p:cNvSpPr txBox="1"/>
              <p:nvPr/>
            </p:nvSpPr>
            <p:spPr>
              <a:xfrm>
                <a:off x="0" y="-47625"/>
                <a:ext cx="75259" cy="122884"/>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3" name="Google Shape;463;g2d3c8419cb4_11_15"/>
            <p:cNvGrpSpPr/>
            <p:nvPr/>
          </p:nvGrpSpPr>
          <p:grpSpPr>
            <a:xfrm>
              <a:off x="10913357" y="1587774"/>
              <a:ext cx="569234" cy="2553456"/>
              <a:chOff x="0" y="-276106"/>
              <a:chExt cx="75300" cy="337779"/>
            </a:xfrm>
          </p:grpSpPr>
          <p:sp>
            <p:nvSpPr>
              <p:cNvPr id="464" name="Google Shape;464;g2d3c8419cb4_11_15"/>
              <p:cNvSpPr/>
              <p:nvPr/>
            </p:nvSpPr>
            <p:spPr>
              <a:xfrm>
                <a:off x="0" y="-13586"/>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65" name="Google Shape;465;g2d3c8419cb4_11_15"/>
              <p:cNvSpPr txBox="1"/>
              <p:nvPr/>
            </p:nvSpPr>
            <p:spPr>
              <a:xfrm>
                <a:off x="0" y="-276106"/>
                <a:ext cx="75300" cy="123000"/>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6" name="Google Shape;466;g2d3c8419cb4_11_15"/>
            <p:cNvSpPr/>
            <p:nvPr/>
          </p:nvSpPr>
          <p:spPr>
            <a:xfrm>
              <a:off x="10913340" y="99799"/>
              <a:ext cx="568958" cy="568958"/>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grpSp>
          <p:nvGrpSpPr>
            <p:cNvPr id="467" name="Google Shape;467;g2d3c8419cb4_11_15"/>
            <p:cNvGrpSpPr/>
            <p:nvPr/>
          </p:nvGrpSpPr>
          <p:grpSpPr>
            <a:xfrm>
              <a:off x="10913357" y="4687734"/>
              <a:ext cx="569234" cy="929824"/>
              <a:chOff x="0" y="-276106"/>
              <a:chExt cx="75300" cy="123000"/>
            </a:xfrm>
          </p:grpSpPr>
          <p:sp>
            <p:nvSpPr>
              <p:cNvPr id="468" name="Google Shape;468;g2d3c8419cb4_11_15"/>
              <p:cNvSpPr/>
              <p:nvPr/>
            </p:nvSpPr>
            <p:spPr>
              <a:xfrm>
                <a:off x="20" y="-244765"/>
                <a:ext cx="75259" cy="75259"/>
              </a:xfrm>
              <a:custGeom>
                <a:avLst/>
                <a:gdLst/>
                <a:ahLst/>
                <a:cxnLst/>
                <a:rect l="l" t="t" r="r" b="b"/>
                <a:pathLst>
                  <a:path w="75259" h="75259" extrusionOk="0">
                    <a:moveTo>
                      <a:pt x="0" y="0"/>
                    </a:moveTo>
                    <a:lnTo>
                      <a:pt x="75259" y="0"/>
                    </a:lnTo>
                    <a:lnTo>
                      <a:pt x="75259" y="75259"/>
                    </a:lnTo>
                    <a:lnTo>
                      <a:pt x="0" y="75259"/>
                    </a:lnTo>
                    <a:close/>
                  </a:path>
                </a:pathLst>
              </a:custGeom>
              <a:solidFill>
                <a:srgbClr val="000000">
                  <a:alpha val="0"/>
                </a:srgbClr>
              </a:solidFill>
              <a:ln w="9525" cap="sq" cmpd="sng">
                <a:solidFill>
                  <a:srgbClr val="000000"/>
                </a:solidFill>
                <a:prstDash val="solid"/>
                <a:miter lim="8000"/>
                <a:headEnd type="none" w="sm" len="sm"/>
                <a:tailEnd type="none" w="sm" len="sm"/>
              </a:ln>
            </p:spPr>
            <p:txBody>
              <a:bodyPr/>
              <a:lstStyle/>
              <a:p>
                <a:endParaRPr lang="en-US"/>
              </a:p>
            </p:txBody>
          </p:sp>
          <p:sp>
            <p:nvSpPr>
              <p:cNvPr id="469" name="Google Shape;469;g2d3c8419cb4_11_15"/>
              <p:cNvSpPr txBox="1"/>
              <p:nvPr/>
            </p:nvSpPr>
            <p:spPr>
              <a:xfrm>
                <a:off x="0" y="-276106"/>
                <a:ext cx="75300" cy="123000"/>
              </a:xfrm>
              <a:prstGeom prst="rect">
                <a:avLst/>
              </a:prstGeom>
              <a:noFill/>
              <a:ln>
                <a:noFill/>
              </a:ln>
            </p:spPr>
            <p:txBody>
              <a:bodyPr spcFirstLastPara="1" wrap="square" lIns="44025" tIns="44025" rIns="44025" bIns="44025" anchor="ctr" anchorCtr="0">
                <a:noAutofit/>
              </a:bodyPr>
              <a:lstStyle/>
              <a:p>
                <a:pPr marL="0" marR="0" lvl="0" indent="0" algn="ctr" rtl="0">
                  <a:lnSpc>
                    <a:spcPct val="20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70" name="Google Shape;470;g2d3c8419cb4_11_15"/>
          <p:cNvPicPr preferRelativeResize="0"/>
          <p:nvPr/>
        </p:nvPicPr>
        <p:blipFill rotWithShape="1">
          <a:blip r:embed="rId7">
            <a:alphaModFix/>
          </a:blip>
          <a:srcRect/>
          <a:stretch/>
        </p:blipFill>
        <p:spPr>
          <a:xfrm>
            <a:off x="140600" y="841788"/>
            <a:ext cx="1830401" cy="15259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g2d3f4818c0c_4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76" name="Google Shape;476;g2d3f4818c0c_4_0"/>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lvl="0" indent="0" algn="l" rtl="0">
              <a:lnSpc>
                <a:spcPct val="122004"/>
              </a:lnSpc>
              <a:spcBef>
                <a:spcPts val="0"/>
              </a:spcBef>
              <a:spcAft>
                <a:spcPts val="0"/>
              </a:spcAft>
              <a:buClr>
                <a:schemeClr val="dk1"/>
              </a:buClr>
              <a:buSzPts val="1100"/>
              <a:buFont typeface="Arial"/>
              <a:buNone/>
            </a:pPr>
            <a:r>
              <a:rPr lang="en-US" sz="4999" b="1">
                <a:latin typeface="Montserrat"/>
                <a:ea typeface="Montserrat"/>
                <a:cs typeface="Montserrat"/>
                <a:sym typeface="Montserrat"/>
              </a:rPr>
              <a:t>Ressources du Bibliothèque d'apprentissage</a:t>
            </a:r>
            <a:endParaRPr sz="4999" b="1">
              <a:latin typeface="Montserrat"/>
              <a:ea typeface="Montserrat"/>
              <a:cs typeface="Montserrat"/>
              <a:sym typeface="Montserrat"/>
            </a:endParaRPr>
          </a:p>
        </p:txBody>
      </p:sp>
      <p:sp>
        <p:nvSpPr>
          <p:cNvPr id="477" name="Google Shape;477;g2d3f4818c0c_4_0"/>
          <p:cNvSpPr txBox="1"/>
          <p:nvPr/>
        </p:nvSpPr>
        <p:spPr>
          <a:xfrm>
            <a:off x="1413177" y="2438950"/>
            <a:ext cx="16538700" cy="537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1">
                <a:latin typeface="Montserrat"/>
                <a:ea typeface="Montserrat"/>
                <a:cs typeface="Montserrat"/>
                <a:sym typeface="Montserrat"/>
              </a:rPr>
              <a:t>Livres</a:t>
            </a:r>
            <a:endParaRPr sz="3000" b="1">
              <a:solidFill>
                <a:schemeClr val="dk1"/>
              </a:solidFill>
              <a:latin typeface="Montserrat"/>
              <a:ea typeface="Montserrat"/>
              <a:cs typeface="Montserrat"/>
              <a:sym typeface="Montserrat"/>
            </a:endParaRPr>
          </a:p>
          <a:p>
            <a:pPr marL="457200" lvl="0" indent="-419100" algn="l" rtl="0">
              <a:lnSpc>
                <a:spcPct val="115000"/>
              </a:lnSpc>
              <a:spcBef>
                <a:spcPts val="12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The Art of Persuasion: Winning Without Intimidation by Bob Burg</a:t>
            </a:r>
            <a:endParaRPr sz="3000">
              <a:solidFill>
                <a:schemeClr val="dk1"/>
              </a:solidFill>
              <a:latin typeface="Montserrat"/>
              <a:ea typeface="Montserrat"/>
              <a:cs typeface="Montserrat"/>
              <a:sym typeface="Montserrat"/>
            </a:endParaRPr>
          </a:p>
          <a:p>
            <a:pPr marL="457200"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Negotiating at Work: Turn Small Wins into Big Gains by Deborah M. Kolb &amp; Jessica L. Porter</a:t>
            </a:r>
            <a:endParaRPr sz="3000">
              <a:solidFill>
                <a:schemeClr val="dk1"/>
              </a:solidFill>
              <a:latin typeface="Montserrat"/>
              <a:ea typeface="Montserrat"/>
              <a:cs typeface="Montserrat"/>
              <a:sym typeface="Montserrat"/>
            </a:endParaRPr>
          </a:p>
          <a:p>
            <a:pPr marL="457200"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Psychologie de la négociation par Jean Poitras</a:t>
            </a:r>
            <a:endParaRPr sz="3000">
              <a:solidFill>
                <a:schemeClr val="dk1"/>
              </a:solidFill>
              <a:latin typeface="Montserrat"/>
              <a:ea typeface="Montserrat"/>
              <a:cs typeface="Montserrat"/>
              <a:sym typeface="Montserrat"/>
            </a:endParaRPr>
          </a:p>
          <a:p>
            <a:pPr marL="457200"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Women Don’t Ask – Negotiation and the Gender Divide by Linda Babcock and Sara Laschever</a:t>
            </a:r>
            <a:endParaRPr sz="3000">
              <a:solidFill>
                <a:schemeClr val="dk1"/>
              </a:solidFill>
              <a:latin typeface="Montserrat"/>
              <a:ea typeface="Montserrat"/>
              <a:cs typeface="Montserrat"/>
              <a:sym typeface="Montserrat"/>
            </a:endParaRPr>
          </a:p>
          <a:p>
            <a:pPr marL="457200" lvl="0" indent="-419100" algn="l" rtl="0">
              <a:lnSpc>
                <a:spcPct val="115000"/>
              </a:lnSpc>
              <a:spcBef>
                <a:spcPts val="1000"/>
              </a:spcBef>
              <a:spcAft>
                <a:spcPts val="0"/>
              </a:spcAft>
              <a:buClr>
                <a:schemeClr val="dk1"/>
              </a:buClr>
              <a:buSzPts val="3000"/>
              <a:buFont typeface="Montserrat"/>
              <a:buChar char="●"/>
            </a:pPr>
            <a:r>
              <a:rPr lang="en-US" sz="3000">
                <a:solidFill>
                  <a:schemeClr val="dk1"/>
                </a:solidFill>
                <a:latin typeface="Montserrat"/>
                <a:ea typeface="Montserrat"/>
                <a:cs typeface="Montserrat"/>
                <a:sym typeface="Montserrat"/>
              </a:rPr>
              <a:t>Getting to Yes: Negotiating Agreement Without Giving In by Robert Fisher and William Ury</a:t>
            </a:r>
            <a:endParaRPr sz="3000">
              <a:solidFill>
                <a:schemeClr val="dk1"/>
              </a:solidFill>
              <a:latin typeface="Montserrat"/>
              <a:ea typeface="Montserrat"/>
              <a:cs typeface="Montserrat"/>
              <a:sym typeface="Montserrat"/>
            </a:endParaRPr>
          </a:p>
        </p:txBody>
      </p:sp>
      <p:pic>
        <p:nvPicPr>
          <p:cNvPr id="478" name="Google Shape;478;g2d3f4818c0c_4_0"/>
          <p:cNvPicPr preferRelativeResize="0"/>
          <p:nvPr/>
        </p:nvPicPr>
        <p:blipFill rotWithShape="1">
          <a:blip r:embed="rId4">
            <a:alphaModFix/>
          </a:blip>
          <a:srcRect/>
          <a:stretch/>
        </p:blipFill>
        <p:spPr>
          <a:xfrm>
            <a:off x="293000" y="841788"/>
            <a:ext cx="1830401" cy="15259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g2d3f4818c0c_4_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84" name="Google Shape;484;g2d3f4818c0c_4_8"/>
          <p:cNvSpPr txBox="1"/>
          <p:nvPr/>
        </p:nvSpPr>
        <p:spPr>
          <a:xfrm>
            <a:off x="1413177" y="2438950"/>
            <a:ext cx="16538700" cy="5924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1" i="0" strike="noStrike" cap="none">
                <a:solidFill>
                  <a:schemeClr val="dk1"/>
                </a:solidFill>
                <a:latin typeface="Montserrat"/>
                <a:ea typeface="Montserrat"/>
                <a:cs typeface="Montserrat"/>
                <a:sym typeface="Montserrat"/>
              </a:rPr>
              <a:t>Articles</a:t>
            </a:r>
            <a:endParaRPr sz="3000" i="0" strike="noStrike" cap="none">
              <a:solidFill>
                <a:schemeClr val="dk1"/>
              </a:solidFill>
              <a:latin typeface="Montserrat"/>
              <a:ea typeface="Montserrat"/>
              <a:cs typeface="Montserrat"/>
              <a:sym typeface="Montserrat"/>
            </a:endParaRPr>
          </a:p>
          <a:p>
            <a:pPr marL="457200" lvl="0" indent="-374650" algn="l" rtl="0">
              <a:lnSpc>
                <a:spcPct val="115000"/>
              </a:lnSpc>
              <a:spcBef>
                <a:spcPts val="120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Cinq clés pour une conversation difficile</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Dix astuces pour devenir un bon négociateur</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5 stages of the negotiation process</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Emotion and the Art of Negotiation</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Negotiating: The Top Ten Ways that Culture Can Affect your Negotiation</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How cultural differences impacts contract drafting and negotiation</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What are some common cognitive biases that affect negotiation outcomes besides the anchoring effect?</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Overcoming Cultural Barriers in Negotiations and the Importance of Communication in International Business Deals</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Essential Negotiation Skills: Limiting Cognitive Bias in Negotiation</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Counteracting Negotiation Biases Like Race and Gender in the Workplace</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Bargaining While Black</a:t>
            </a:r>
            <a:endParaRPr sz="2300">
              <a:solidFill>
                <a:schemeClr val="dk1"/>
              </a:solidFill>
              <a:latin typeface="Montserrat"/>
              <a:ea typeface="Montserrat"/>
              <a:cs typeface="Montserrat"/>
              <a:sym typeface="Montserrat"/>
            </a:endParaRPr>
          </a:p>
          <a:p>
            <a:pPr marL="457200" lvl="0" indent="-374650" algn="l" rtl="0">
              <a:lnSpc>
                <a:spcPct val="115000"/>
              </a:lnSpc>
              <a:spcBef>
                <a:spcPts val="0"/>
              </a:spcBef>
              <a:spcAft>
                <a:spcPts val="0"/>
              </a:spcAft>
              <a:buClr>
                <a:schemeClr val="dk1"/>
              </a:buClr>
              <a:buSzPts val="2300"/>
              <a:buFont typeface="Montserrat"/>
              <a:buChar char="●"/>
            </a:pPr>
            <a:r>
              <a:rPr lang="en-US" sz="2300">
                <a:solidFill>
                  <a:schemeClr val="dk1"/>
                </a:solidFill>
                <a:uFill>
                  <a:noFill/>
                </a:uFill>
                <a:latin typeface="Montserrat"/>
                <a:ea typeface="Montserrat"/>
                <a:cs typeface="Montserrat"/>
                <a:sym typeface="Montserrat"/>
                <a:hlinkClick r:id="rId15">
                  <a:extLst>
                    <a:ext uri="{A12FA001-AC4F-418D-AE19-62706E023703}">
                      <ahyp:hlinkClr xmlns:ahyp="http://schemas.microsoft.com/office/drawing/2018/hyperlinkcolor" val="tx"/>
                    </a:ext>
                  </a:extLst>
                </a:hlinkClick>
              </a:rPr>
              <a:t>Who Can Lean In? The Intersecting Role of Race and Gender in Negotiations</a:t>
            </a:r>
            <a:endParaRPr sz="2300">
              <a:solidFill>
                <a:schemeClr val="dk1"/>
              </a:solidFill>
              <a:latin typeface="Montserrat"/>
              <a:ea typeface="Montserrat"/>
              <a:cs typeface="Montserrat"/>
              <a:sym typeface="Montserrat"/>
            </a:endParaRPr>
          </a:p>
        </p:txBody>
      </p:sp>
      <p:pic>
        <p:nvPicPr>
          <p:cNvPr id="485" name="Google Shape;485;g2d3f4818c0c_4_8"/>
          <p:cNvPicPr preferRelativeResize="0"/>
          <p:nvPr/>
        </p:nvPicPr>
        <p:blipFill rotWithShape="1">
          <a:blip r:embed="rId16">
            <a:alphaModFix/>
          </a:blip>
          <a:srcRect/>
          <a:stretch/>
        </p:blipFill>
        <p:spPr>
          <a:xfrm>
            <a:off x="293000" y="841788"/>
            <a:ext cx="1830401" cy="1525966"/>
          </a:xfrm>
          <a:prstGeom prst="rect">
            <a:avLst/>
          </a:prstGeom>
          <a:noFill/>
          <a:ln>
            <a:noFill/>
          </a:ln>
        </p:spPr>
      </p:pic>
      <p:sp>
        <p:nvSpPr>
          <p:cNvPr id="486" name="Google Shape;486;g2d3f4818c0c_4_8"/>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lvl="0" indent="0" algn="l" rtl="0">
              <a:lnSpc>
                <a:spcPct val="122004"/>
              </a:lnSpc>
              <a:spcBef>
                <a:spcPts val="0"/>
              </a:spcBef>
              <a:spcAft>
                <a:spcPts val="0"/>
              </a:spcAft>
              <a:buClr>
                <a:schemeClr val="dk1"/>
              </a:buClr>
              <a:buSzPts val="1100"/>
              <a:buFont typeface="Arial"/>
              <a:buNone/>
            </a:pPr>
            <a:r>
              <a:rPr lang="en-US" sz="4999" b="1">
                <a:latin typeface="Montserrat"/>
                <a:ea typeface="Montserrat"/>
                <a:cs typeface="Montserrat"/>
                <a:sym typeface="Montserrat"/>
              </a:rPr>
              <a:t>Ressources du Bibliothèque d'apprentissage</a:t>
            </a:r>
            <a:endParaRPr sz="4999" b="1">
              <a:latin typeface="Montserrat"/>
              <a:ea typeface="Montserrat"/>
              <a:cs typeface="Montserrat"/>
              <a:sym typeface="Montserrat"/>
            </a:endParaRPr>
          </a:p>
        </p:txBody>
      </p:sp>
      <p:grpSp>
        <p:nvGrpSpPr>
          <p:cNvPr id="487" name="Google Shape;487;g2d3f4818c0c_4_8"/>
          <p:cNvGrpSpPr/>
          <p:nvPr/>
        </p:nvGrpSpPr>
        <p:grpSpPr>
          <a:xfrm>
            <a:off x="1413175" y="8909575"/>
            <a:ext cx="10058300" cy="952374"/>
            <a:chOff x="1413175" y="8909575"/>
            <a:chExt cx="10058300" cy="952374"/>
          </a:xfrm>
        </p:grpSpPr>
        <p:pic>
          <p:nvPicPr>
            <p:cNvPr id="488" name="Google Shape;488;g2d3f4818c0c_4_8" descr="Lightbulb" title="File:Noun Project lightbulb icon 1263005 cc.svg - Wikimedia Commons"/>
            <p:cNvPicPr preferRelativeResize="0"/>
            <p:nvPr/>
          </p:nvPicPr>
          <p:blipFill rotWithShape="1">
            <a:blip r:embed="rId17">
              <a:alphaModFix/>
            </a:blip>
            <a:srcRect/>
            <a:stretch/>
          </p:blipFill>
          <p:spPr>
            <a:xfrm>
              <a:off x="1413175" y="8909575"/>
              <a:ext cx="813800" cy="952374"/>
            </a:xfrm>
            <a:prstGeom prst="rect">
              <a:avLst/>
            </a:prstGeom>
            <a:noFill/>
            <a:ln>
              <a:noFill/>
            </a:ln>
          </p:spPr>
        </p:pic>
        <p:sp>
          <p:nvSpPr>
            <p:cNvPr id="489" name="Google Shape;489;g2d3f4818c0c_4_8"/>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chemeClr val="dk1"/>
                  </a:solidFill>
                  <a:latin typeface="Montserrat"/>
                  <a:ea typeface="Montserrat"/>
                  <a:cs typeface="Montserrat"/>
                  <a:sym typeface="Montserrat"/>
                </a:rPr>
                <a:t>Ces ressources sont des liens cliquables !</a:t>
              </a:r>
              <a:endParaRPr sz="2200" b="0" i="0" u="none" strike="noStrike" cap="none">
                <a:solidFill>
                  <a:schemeClr val="dk1"/>
                </a:solidFill>
                <a:latin typeface="Montserrat"/>
                <a:ea typeface="Montserrat"/>
                <a:cs typeface="Montserrat"/>
                <a:sym typeface="Montserrat"/>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g2d3f4818c0c_4_15"/>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495" name="Google Shape;495;g2d3f4818c0c_4_15"/>
          <p:cNvSpPr txBox="1"/>
          <p:nvPr/>
        </p:nvSpPr>
        <p:spPr>
          <a:xfrm>
            <a:off x="1413177" y="2438950"/>
            <a:ext cx="16538700" cy="2208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1">
                <a:solidFill>
                  <a:schemeClr val="dk1"/>
                </a:solidFill>
                <a:latin typeface="Montserrat"/>
                <a:ea typeface="Montserrat"/>
                <a:cs typeface="Montserrat"/>
                <a:sym typeface="Montserrat"/>
              </a:rPr>
              <a:t>Ressources et sites web du gouvernement du Canada</a:t>
            </a:r>
            <a:endParaRPr sz="3000" i="0" strike="noStrike" cap="none">
              <a:solidFill>
                <a:schemeClr val="dk1"/>
              </a:solidFill>
              <a:latin typeface="Montserrat"/>
              <a:ea typeface="Montserrat"/>
              <a:cs typeface="Montserrat"/>
              <a:sym typeface="Montserrat"/>
            </a:endParaRPr>
          </a:p>
          <a:p>
            <a:pPr marL="457200" lvl="0" indent="-419100" algn="l" rtl="0">
              <a:lnSpc>
                <a:spcPct val="115000"/>
              </a:lnSpc>
              <a:spcBef>
                <a:spcPts val="120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Introduction to Negotiation</a:t>
            </a:r>
            <a:endParaRPr sz="3000">
              <a:solidFill>
                <a:schemeClr val="dk1"/>
              </a:solidFill>
              <a:latin typeface="Montserrat"/>
              <a:ea typeface="Montserrat"/>
              <a:cs typeface="Montserrat"/>
              <a:sym typeface="Montserrat"/>
            </a:endParaRPr>
          </a:p>
          <a:p>
            <a:pPr marL="457200" lvl="0" indent="-419100" algn="l" rtl="0">
              <a:lnSpc>
                <a:spcPct val="115000"/>
              </a:lnSpc>
              <a:spcBef>
                <a:spcPts val="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Collaborative Learning for Managers</a:t>
            </a:r>
            <a:endParaRPr sz="3000">
              <a:solidFill>
                <a:schemeClr val="dk1"/>
              </a:solidFill>
              <a:latin typeface="Montserrat"/>
              <a:ea typeface="Montserrat"/>
              <a:cs typeface="Montserrat"/>
              <a:sym typeface="Montserrat"/>
            </a:endParaRPr>
          </a:p>
          <a:p>
            <a:pPr marL="457200" lvl="0" indent="-419100" algn="l" rtl="0">
              <a:lnSpc>
                <a:spcPct val="115000"/>
              </a:lnSpc>
              <a:spcBef>
                <a:spcPts val="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Training Workshops - Federal Mediation and Conciliation Services</a:t>
            </a:r>
            <a:endParaRPr sz="3000">
              <a:solidFill>
                <a:schemeClr val="dk1"/>
              </a:solidFill>
              <a:latin typeface="Montserrat"/>
              <a:ea typeface="Montserrat"/>
              <a:cs typeface="Montserrat"/>
              <a:sym typeface="Montserrat"/>
            </a:endParaRPr>
          </a:p>
        </p:txBody>
      </p:sp>
      <p:pic>
        <p:nvPicPr>
          <p:cNvPr id="496" name="Google Shape;496;g2d3f4818c0c_4_15"/>
          <p:cNvPicPr preferRelativeResize="0"/>
          <p:nvPr/>
        </p:nvPicPr>
        <p:blipFill rotWithShape="1">
          <a:blip r:embed="rId5">
            <a:alphaModFix/>
          </a:blip>
          <a:srcRect/>
          <a:stretch/>
        </p:blipFill>
        <p:spPr>
          <a:xfrm>
            <a:off x="293000" y="841788"/>
            <a:ext cx="1830401" cy="1525966"/>
          </a:xfrm>
          <a:prstGeom prst="rect">
            <a:avLst/>
          </a:prstGeom>
          <a:noFill/>
          <a:ln>
            <a:noFill/>
          </a:ln>
        </p:spPr>
      </p:pic>
      <p:sp>
        <p:nvSpPr>
          <p:cNvPr id="497" name="Google Shape;497;g2d3f4818c0c_4_15"/>
          <p:cNvSpPr txBox="1"/>
          <p:nvPr/>
        </p:nvSpPr>
        <p:spPr>
          <a:xfrm>
            <a:off x="2199178" y="1229544"/>
            <a:ext cx="15533700" cy="769500"/>
          </a:xfrm>
          <a:prstGeom prst="rect">
            <a:avLst/>
          </a:prstGeom>
          <a:noFill/>
          <a:ln>
            <a:noFill/>
          </a:ln>
        </p:spPr>
        <p:txBody>
          <a:bodyPr spcFirstLastPara="1" wrap="square" lIns="0" tIns="0" rIns="0" bIns="0" anchor="t" anchorCtr="0">
            <a:spAutoFit/>
          </a:bodyPr>
          <a:lstStyle/>
          <a:p>
            <a:pPr marL="0" lvl="0" indent="0" algn="l" rtl="0">
              <a:lnSpc>
                <a:spcPct val="122004"/>
              </a:lnSpc>
              <a:spcBef>
                <a:spcPts val="0"/>
              </a:spcBef>
              <a:spcAft>
                <a:spcPts val="0"/>
              </a:spcAft>
              <a:buClr>
                <a:schemeClr val="dk1"/>
              </a:buClr>
              <a:buSzPts val="1100"/>
              <a:buFont typeface="Arial"/>
              <a:buNone/>
            </a:pPr>
            <a:r>
              <a:rPr lang="en-US" sz="4999" b="1">
                <a:latin typeface="Montserrat"/>
                <a:ea typeface="Montserrat"/>
                <a:cs typeface="Montserrat"/>
                <a:sym typeface="Montserrat"/>
              </a:rPr>
              <a:t>Ressources du Bibliothèque d'apprentissage</a:t>
            </a:r>
            <a:endParaRPr sz="4999" b="1">
              <a:latin typeface="Montserrat"/>
              <a:ea typeface="Montserrat"/>
              <a:cs typeface="Montserrat"/>
              <a:sym typeface="Montserrat"/>
            </a:endParaRPr>
          </a:p>
        </p:txBody>
      </p:sp>
      <p:grpSp>
        <p:nvGrpSpPr>
          <p:cNvPr id="498" name="Google Shape;498;g2d3f4818c0c_4_15"/>
          <p:cNvGrpSpPr/>
          <p:nvPr/>
        </p:nvGrpSpPr>
        <p:grpSpPr>
          <a:xfrm>
            <a:off x="1413175" y="8909575"/>
            <a:ext cx="10058300" cy="952374"/>
            <a:chOff x="1413175" y="8909575"/>
            <a:chExt cx="10058300" cy="952374"/>
          </a:xfrm>
        </p:grpSpPr>
        <p:pic>
          <p:nvPicPr>
            <p:cNvPr id="499" name="Google Shape;499;g2d3f4818c0c_4_15" descr="Lightbulb" title="File:Noun Project lightbulb icon 1263005 cc.svg - Wikimedia Commons"/>
            <p:cNvPicPr preferRelativeResize="0"/>
            <p:nvPr/>
          </p:nvPicPr>
          <p:blipFill rotWithShape="1">
            <a:blip r:embed="rId6">
              <a:alphaModFix/>
            </a:blip>
            <a:srcRect/>
            <a:stretch/>
          </p:blipFill>
          <p:spPr>
            <a:xfrm>
              <a:off x="1413175" y="8909575"/>
              <a:ext cx="813800" cy="952374"/>
            </a:xfrm>
            <a:prstGeom prst="rect">
              <a:avLst/>
            </a:prstGeom>
            <a:noFill/>
            <a:ln>
              <a:noFill/>
            </a:ln>
          </p:spPr>
        </p:pic>
        <p:sp>
          <p:nvSpPr>
            <p:cNvPr id="500" name="Google Shape;500;g2d3f4818c0c_4_15"/>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chemeClr val="dk1"/>
                  </a:solidFill>
                  <a:latin typeface="Montserrat"/>
                  <a:ea typeface="Montserrat"/>
                  <a:cs typeface="Montserrat"/>
                  <a:sym typeface="Montserrat"/>
                </a:rPr>
                <a:t>Ces ressources sont des liens cliquables !</a:t>
              </a:r>
              <a:endParaRPr sz="2200" b="0" i="0" u="none" strike="noStrike" cap="none">
                <a:solidFill>
                  <a:schemeClr val="dk1"/>
                </a:solidFill>
                <a:latin typeface="Montserrat"/>
                <a:ea typeface="Montserrat"/>
                <a:cs typeface="Montserrat"/>
                <a:sym typeface="Montserrat"/>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g2d3f4818c0c_4_22"/>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06" name="Google Shape;506;g2d3f4818c0c_4_22"/>
          <p:cNvSpPr txBox="1"/>
          <p:nvPr/>
        </p:nvSpPr>
        <p:spPr>
          <a:xfrm>
            <a:off x="1413177" y="2367750"/>
            <a:ext cx="16538700" cy="497970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Clr>
                <a:srgbClr val="000000"/>
              </a:buClr>
              <a:buSzPts val="3000"/>
              <a:buFont typeface="Arial"/>
              <a:buNone/>
            </a:pPr>
            <a:r>
              <a:rPr lang="en-US" sz="3000" b="1" i="0" strike="noStrike" cap="none">
                <a:solidFill>
                  <a:schemeClr val="dk1"/>
                </a:solidFill>
                <a:latin typeface="Montserrat"/>
                <a:ea typeface="Montserrat"/>
                <a:cs typeface="Montserrat"/>
                <a:sym typeface="Montserrat"/>
              </a:rPr>
              <a:t>Vid</a:t>
            </a:r>
            <a:r>
              <a:rPr lang="en-US" sz="3000" b="1">
                <a:solidFill>
                  <a:schemeClr val="dk1"/>
                </a:solidFill>
                <a:latin typeface="Montserrat"/>
                <a:ea typeface="Montserrat"/>
                <a:cs typeface="Montserrat"/>
                <a:sym typeface="Montserrat"/>
              </a:rPr>
              <a:t>é</a:t>
            </a:r>
            <a:r>
              <a:rPr lang="en-US" sz="3000" b="1" i="0" strike="noStrike" cap="none">
                <a:solidFill>
                  <a:schemeClr val="dk1"/>
                </a:solidFill>
                <a:latin typeface="Montserrat"/>
                <a:ea typeface="Montserrat"/>
                <a:cs typeface="Montserrat"/>
                <a:sym typeface="Montserrat"/>
              </a:rPr>
              <a:t>os</a:t>
            </a:r>
            <a:endParaRPr sz="3000" b="1" i="0" strike="noStrike" cap="none">
              <a:solidFill>
                <a:schemeClr val="dk1"/>
              </a:solidFill>
              <a:latin typeface="Montserrat"/>
              <a:ea typeface="Montserrat"/>
              <a:cs typeface="Montserrat"/>
              <a:sym typeface="Montserrat"/>
            </a:endParaRPr>
          </a:p>
          <a:p>
            <a:pPr marL="457200" lvl="0" indent="-419100" algn="l" rtl="0">
              <a:lnSpc>
                <a:spcPct val="115000"/>
              </a:lnSpc>
              <a:spcBef>
                <a:spcPts val="120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Negotiation - 2023 LLMC Masterclass #3</a:t>
            </a:r>
            <a:r>
              <a:rPr lang="en-US" sz="3000">
                <a:solidFill>
                  <a:schemeClr val="dk1"/>
                </a:solidFill>
                <a:latin typeface="Montserrat"/>
                <a:ea typeface="Montserrat"/>
                <a:cs typeface="Montserrat"/>
                <a:sym typeface="Montserrat"/>
              </a:rPr>
              <a:t> (1h 13m 58s)</a:t>
            </a:r>
            <a:endParaRPr sz="3000">
              <a:solidFill>
                <a:schemeClr val="dk1"/>
              </a:solidFill>
              <a:latin typeface="Montserrat"/>
              <a:ea typeface="Montserrat"/>
              <a:cs typeface="Montserrat"/>
              <a:sym typeface="Montserrat"/>
            </a:endParaRPr>
          </a:p>
          <a:p>
            <a:pPr marL="457200" lvl="0" indent="-419100" algn="l" rtl="0">
              <a:lnSpc>
                <a:spcPct val="115000"/>
              </a:lnSpc>
              <a:spcBef>
                <a:spcPts val="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Negotiation Advice: Win by Working Together</a:t>
            </a:r>
            <a:r>
              <a:rPr lang="en-US" sz="3000">
                <a:solidFill>
                  <a:schemeClr val="dk1"/>
                </a:solidFill>
                <a:latin typeface="Montserrat"/>
                <a:ea typeface="Montserrat"/>
                <a:cs typeface="Montserrat"/>
                <a:sym typeface="Montserrat"/>
              </a:rPr>
              <a:t> (3m 57s)</a:t>
            </a:r>
            <a:endParaRPr sz="3000">
              <a:solidFill>
                <a:schemeClr val="dk1"/>
              </a:solidFill>
              <a:latin typeface="Montserrat"/>
              <a:ea typeface="Montserrat"/>
              <a:cs typeface="Montserrat"/>
              <a:sym typeface="Montserrat"/>
            </a:endParaRPr>
          </a:p>
          <a:p>
            <a:pPr marL="457200" lvl="0" indent="-419100" algn="l" rtl="0">
              <a:lnSpc>
                <a:spcPct val="115000"/>
              </a:lnSpc>
              <a:spcBef>
                <a:spcPts val="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Interview Tips, Salary Negotiation Strategies &amp; How to Reclaim your Value</a:t>
            </a:r>
            <a:r>
              <a:rPr lang="en-US" sz="3000">
                <a:solidFill>
                  <a:schemeClr val="dk1"/>
                </a:solidFill>
                <a:latin typeface="Montserrat"/>
                <a:ea typeface="Montserrat"/>
                <a:cs typeface="Montserrat"/>
                <a:sym typeface="Montserrat"/>
              </a:rPr>
              <a:t> (39m 06s)</a:t>
            </a:r>
            <a:endParaRPr sz="3000">
              <a:solidFill>
                <a:schemeClr val="dk1"/>
              </a:solidFill>
              <a:latin typeface="Montserrat"/>
              <a:ea typeface="Montserrat"/>
              <a:cs typeface="Montserrat"/>
              <a:sym typeface="Montserrat"/>
            </a:endParaRPr>
          </a:p>
          <a:p>
            <a:pPr marL="457200" lvl="0" indent="-419100" algn="l" rtl="0">
              <a:lnSpc>
                <a:spcPct val="115000"/>
              </a:lnSpc>
              <a:spcBef>
                <a:spcPts val="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Négociation: ne cherchez pas le compromis</a:t>
            </a:r>
            <a:r>
              <a:rPr lang="en-US" sz="3000">
                <a:solidFill>
                  <a:schemeClr val="dk1"/>
                </a:solidFill>
                <a:latin typeface="Montserrat"/>
                <a:ea typeface="Montserrat"/>
                <a:cs typeface="Montserrat"/>
                <a:sym typeface="Montserrat"/>
              </a:rPr>
              <a:t> (16m 49s)</a:t>
            </a:r>
            <a:endParaRPr sz="3000">
              <a:solidFill>
                <a:schemeClr val="dk1"/>
              </a:solidFill>
              <a:latin typeface="Montserrat"/>
              <a:ea typeface="Montserrat"/>
              <a:cs typeface="Montserrat"/>
              <a:sym typeface="Montserrat"/>
            </a:endParaRPr>
          </a:p>
          <a:p>
            <a:pPr marL="457200" lvl="0" indent="-419100" algn="l" rtl="0">
              <a:lnSpc>
                <a:spcPct val="115000"/>
              </a:lnSpc>
              <a:spcBef>
                <a:spcPts val="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La négociation gagnant-gagnant</a:t>
            </a:r>
            <a:r>
              <a:rPr lang="en-US" sz="3000">
                <a:solidFill>
                  <a:schemeClr val="dk1"/>
                </a:solidFill>
                <a:latin typeface="Montserrat"/>
                <a:ea typeface="Montserrat"/>
                <a:cs typeface="Montserrat"/>
                <a:sym typeface="Montserrat"/>
              </a:rPr>
              <a:t> (1m 58s)</a:t>
            </a:r>
            <a:endParaRPr sz="3000">
              <a:solidFill>
                <a:schemeClr val="dk1"/>
              </a:solidFill>
              <a:latin typeface="Montserrat"/>
              <a:ea typeface="Montserrat"/>
              <a:cs typeface="Montserrat"/>
              <a:sym typeface="Montserrat"/>
            </a:endParaRPr>
          </a:p>
          <a:p>
            <a:pPr marL="457200" lvl="0" indent="-419100" algn="l" rtl="0">
              <a:lnSpc>
                <a:spcPct val="115000"/>
              </a:lnSpc>
              <a:spcBef>
                <a:spcPts val="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How to prepare for a negotiation</a:t>
            </a:r>
            <a:r>
              <a:rPr lang="en-US" sz="3000">
                <a:solidFill>
                  <a:schemeClr val="dk1"/>
                </a:solidFill>
                <a:latin typeface="Montserrat"/>
                <a:ea typeface="Montserrat"/>
                <a:cs typeface="Montserrat"/>
                <a:sym typeface="Montserrat"/>
              </a:rPr>
              <a:t> (3m 45s)</a:t>
            </a:r>
            <a:endParaRPr sz="3000">
              <a:solidFill>
                <a:schemeClr val="dk1"/>
              </a:solidFill>
              <a:latin typeface="Montserrat"/>
              <a:ea typeface="Montserrat"/>
              <a:cs typeface="Montserrat"/>
              <a:sym typeface="Montserrat"/>
            </a:endParaRPr>
          </a:p>
          <a:p>
            <a:pPr marL="457200" lvl="0" indent="-419100" algn="l" rtl="0">
              <a:lnSpc>
                <a:spcPct val="115000"/>
              </a:lnSpc>
              <a:spcBef>
                <a:spcPts val="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How to Overcome Bias in Negotiation with Critical Thinking</a:t>
            </a:r>
            <a:r>
              <a:rPr lang="en-US" sz="3000">
                <a:solidFill>
                  <a:schemeClr val="dk1"/>
                </a:solidFill>
                <a:latin typeface="Montserrat"/>
                <a:ea typeface="Montserrat"/>
                <a:cs typeface="Montserrat"/>
                <a:sym typeface="Montserrat"/>
              </a:rPr>
              <a:t> (5m 17s)</a:t>
            </a:r>
            <a:endParaRPr sz="3000">
              <a:solidFill>
                <a:schemeClr val="dk1"/>
              </a:solidFill>
              <a:latin typeface="Montserrat"/>
              <a:ea typeface="Montserrat"/>
              <a:cs typeface="Montserrat"/>
              <a:sym typeface="Montserrat"/>
            </a:endParaRPr>
          </a:p>
          <a:p>
            <a:pPr marL="457200" lvl="0" indent="-419100" algn="l" rtl="0">
              <a:lnSpc>
                <a:spcPct val="115000"/>
              </a:lnSpc>
              <a:spcBef>
                <a:spcPts val="0"/>
              </a:spcBef>
              <a:spcAft>
                <a:spcPts val="0"/>
              </a:spcAft>
              <a:buClr>
                <a:schemeClr val="dk1"/>
              </a:buClr>
              <a:buSzPts val="3000"/>
              <a:buFont typeface="Montserrat"/>
              <a:buChar char="●"/>
            </a:pPr>
            <a:r>
              <a:rPr lang="en-US" sz="3000">
                <a:solidFill>
                  <a:schemeClr val="dk1"/>
                </a:solidFill>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Gender and Privilege in Negotiation</a:t>
            </a:r>
            <a:r>
              <a:rPr lang="en-US" sz="3000">
                <a:solidFill>
                  <a:schemeClr val="dk1"/>
                </a:solidFill>
                <a:latin typeface="Montserrat"/>
                <a:ea typeface="Montserrat"/>
                <a:cs typeface="Montserrat"/>
                <a:sym typeface="Montserrat"/>
              </a:rPr>
              <a:t> (1h 21m 32s)</a:t>
            </a:r>
            <a:endParaRPr sz="3000">
              <a:solidFill>
                <a:schemeClr val="dk1"/>
              </a:solidFill>
              <a:latin typeface="Montserrat"/>
              <a:ea typeface="Montserrat"/>
              <a:cs typeface="Montserrat"/>
              <a:sym typeface="Montserrat"/>
            </a:endParaRPr>
          </a:p>
        </p:txBody>
      </p:sp>
      <p:pic>
        <p:nvPicPr>
          <p:cNvPr id="507" name="Google Shape;507;g2d3f4818c0c_4_22"/>
          <p:cNvPicPr preferRelativeResize="0"/>
          <p:nvPr/>
        </p:nvPicPr>
        <p:blipFill rotWithShape="1">
          <a:blip r:embed="rId12">
            <a:alphaModFix/>
          </a:blip>
          <a:srcRect/>
          <a:stretch/>
        </p:blipFill>
        <p:spPr>
          <a:xfrm>
            <a:off x="293000" y="841788"/>
            <a:ext cx="1830401" cy="1525966"/>
          </a:xfrm>
          <a:prstGeom prst="rect">
            <a:avLst/>
          </a:prstGeom>
          <a:noFill/>
          <a:ln>
            <a:noFill/>
          </a:ln>
        </p:spPr>
      </p:pic>
      <p:sp>
        <p:nvSpPr>
          <p:cNvPr id="508" name="Google Shape;508;g2d3f4818c0c_4_22"/>
          <p:cNvSpPr txBox="1"/>
          <p:nvPr/>
        </p:nvSpPr>
        <p:spPr>
          <a:xfrm>
            <a:off x="2351578" y="1381944"/>
            <a:ext cx="15533700" cy="769500"/>
          </a:xfrm>
          <a:prstGeom prst="rect">
            <a:avLst/>
          </a:prstGeom>
          <a:noFill/>
          <a:ln>
            <a:noFill/>
          </a:ln>
        </p:spPr>
        <p:txBody>
          <a:bodyPr spcFirstLastPara="1" wrap="square" lIns="0" tIns="0" rIns="0" bIns="0" anchor="t" anchorCtr="0">
            <a:spAutoFit/>
          </a:bodyPr>
          <a:lstStyle/>
          <a:p>
            <a:pPr marL="0" lvl="0" indent="0" algn="l" rtl="0">
              <a:lnSpc>
                <a:spcPct val="122004"/>
              </a:lnSpc>
              <a:spcBef>
                <a:spcPts val="0"/>
              </a:spcBef>
              <a:spcAft>
                <a:spcPts val="0"/>
              </a:spcAft>
              <a:buClr>
                <a:schemeClr val="dk1"/>
              </a:buClr>
              <a:buSzPts val="1100"/>
              <a:buFont typeface="Arial"/>
              <a:buNone/>
            </a:pPr>
            <a:r>
              <a:rPr lang="en-US" sz="4999" b="1">
                <a:latin typeface="Montserrat"/>
                <a:ea typeface="Montserrat"/>
                <a:cs typeface="Montserrat"/>
                <a:sym typeface="Montserrat"/>
              </a:rPr>
              <a:t>Ressources du Bibliothèque d'apprentissage</a:t>
            </a:r>
            <a:endParaRPr sz="4999" b="1">
              <a:latin typeface="Montserrat"/>
              <a:ea typeface="Montserrat"/>
              <a:cs typeface="Montserrat"/>
              <a:sym typeface="Montserrat"/>
            </a:endParaRPr>
          </a:p>
        </p:txBody>
      </p:sp>
      <p:grpSp>
        <p:nvGrpSpPr>
          <p:cNvPr id="509" name="Google Shape;509;g2d3f4818c0c_4_22"/>
          <p:cNvGrpSpPr/>
          <p:nvPr/>
        </p:nvGrpSpPr>
        <p:grpSpPr>
          <a:xfrm>
            <a:off x="1413175" y="8909575"/>
            <a:ext cx="10058300" cy="952374"/>
            <a:chOff x="1413175" y="8909575"/>
            <a:chExt cx="10058300" cy="952374"/>
          </a:xfrm>
        </p:grpSpPr>
        <p:pic>
          <p:nvPicPr>
            <p:cNvPr id="510" name="Google Shape;510;g2d3f4818c0c_4_22" descr="Lightbulb" title="File:Noun Project lightbulb icon 1263005 cc.svg - Wikimedia Commons"/>
            <p:cNvPicPr preferRelativeResize="0"/>
            <p:nvPr/>
          </p:nvPicPr>
          <p:blipFill rotWithShape="1">
            <a:blip r:embed="rId13">
              <a:alphaModFix/>
            </a:blip>
            <a:srcRect/>
            <a:stretch/>
          </p:blipFill>
          <p:spPr>
            <a:xfrm>
              <a:off x="1413175" y="8909575"/>
              <a:ext cx="813800" cy="952374"/>
            </a:xfrm>
            <a:prstGeom prst="rect">
              <a:avLst/>
            </a:prstGeom>
            <a:noFill/>
            <a:ln>
              <a:noFill/>
            </a:ln>
          </p:spPr>
        </p:pic>
        <p:sp>
          <p:nvSpPr>
            <p:cNvPr id="511" name="Google Shape;511;g2d3f4818c0c_4_22"/>
            <p:cNvSpPr txBox="1"/>
            <p:nvPr/>
          </p:nvSpPr>
          <p:spPr>
            <a:xfrm>
              <a:off x="2226975" y="9209525"/>
              <a:ext cx="9244500" cy="4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chemeClr val="dk1"/>
                  </a:solidFill>
                  <a:latin typeface="Montserrat"/>
                  <a:ea typeface="Montserrat"/>
                  <a:cs typeface="Montserrat"/>
                  <a:sym typeface="Montserrat"/>
                </a:rPr>
                <a:t>Ces ressources sont des liens cliquables !</a:t>
              </a:r>
              <a:endParaRPr sz="2200" b="0" i="0" u="none" strike="noStrike" cap="none">
                <a:solidFill>
                  <a:schemeClr val="dk1"/>
                </a:solidFill>
                <a:latin typeface="Montserrat"/>
                <a:ea typeface="Montserrat"/>
                <a:cs typeface="Montserrat"/>
                <a:sym typeface="Montserrat"/>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g2d3c8419cb4_13_0"/>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17" name="Google Shape;517;g2d3c8419cb4_13_0"/>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Contactez-nous</a:t>
            </a:r>
            <a:endParaRPr sz="1400" b="0" i="0" u="none" strike="noStrike" cap="none">
              <a:solidFill>
                <a:srgbClr val="000000"/>
              </a:solidFill>
              <a:latin typeface="Arial"/>
              <a:ea typeface="Arial"/>
              <a:cs typeface="Arial"/>
              <a:sym typeface="Arial"/>
            </a:endParaRPr>
          </a:p>
        </p:txBody>
      </p:sp>
      <p:sp>
        <p:nvSpPr>
          <p:cNvPr id="518" name="Google Shape;518;g2d3c8419cb4_13_0"/>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2d3c8419cb4_13_0"/>
          <p:cNvSpPr txBox="1"/>
          <p:nvPr/>
        </p:nvSpPr>
        <p:spPr>
          <a:xfrm>
            <a:off x="4434600" y="6394425"/>
            <a:ext cx="8706600" cy="3693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US" sz="2400">
                <a:solidFill>
                  <a:schemeClr val="dk1"/>
                </a:solidFill>
                <a:latin typeface="Montserrat Medium"/>
                <a:ea typeface="Montserrat Medium"/>
                <a:cs typeface="Montserrat Medium"/>
                <a:sym typeface="Montserrat Medium"/>
              </a:rPr>
              <a:t>Contactez-nous sur le</a:t>
            </a:r>
            <a:r>
              <a:rPr lang="en-US" sz="2400" b="0" i="0" u="none" strike="noStrike" cap="none">
                <a:solidFill>
                  <a:schemeClr val="dk1"/>
                </a:solidFill>
                <a:latin typeface="Montserrat Medium"/>
                <a:ea typeface="Montserrat Medium"/>
                <a:cs typeface="Montserrat Medium"/>
                <a:sym typeface="Montserrat Medium"/>
              </a:rPr>
              <a:t> </a:t>
            </a:r>
            <a:r>
              <a:rPr lang="en-US" sz="2400" u="sng">
                <a:solidFill>
                  <a:schemeClr val="hlink"/>
                </a:solidFill>
                <a:latin typeface="Montserrat Medium"/>
                <a:ea typeface="Montserrat Medium"/>
                <a:cs typeface="Montserrat Medium"/>
                <a:sym typeface="Montserrat Medium"/>
                <a:hlinkClick r:id="rId5"/>
              </a:rPr>
              <a:t>Formulaire d'aide DEAPCM</a:t>
            </a:r>
            <a:endParaRPr sz="2400" b="0" i="0" u="none" strike="noStrike" cap="none">
              <a:solidFill>
                <a:srgbClr val="000000"/>
              </a:solidFill>
              <a:latin typeface="Arimo"/>
              <a:ea typeface="Arimo"/>
              <a:cs typeface="Arimo"/>
              <a:sym typeface="Arimo"/>
            </a:endParaRPr>
          </a:p>
        </p:txBody>
      </p:sp>
      <p:pic>
        <p:nvPicPr>
          <p:cNvPr id="520" name="Google Shape;520;g2d3c8419cb4_13_0"/>
          <p:cNvPicPr preferRelativeResize="0"/>
          <p:nvPr/>
        </p:nvPicPr>
        <p:blipFill rotWithShape="1">
          <a:blip r:embed="rId6">
            <a:alphaModFix/>
          </a:blip>
          <a:srcRect/>
          <a:stretch/>
        </p:blipFill>
        <p:spPr>
          <a:xfrm>
            <a:off x="293000" y="841788"/>
            <a:ext cx="1830401" cy="1525966"/>
          </a:xfrm>
          <a:prstGeom prst="rect">
            <a:avLst/>
          </a:prstGeom>
          <a:noFill/>
          <a:ln>
            <a:noFill/>
          </a:ln>
        </p:spPr>
      </p:pic>
      <p:grpSp>
        <p:nvGrpSpPr>
          <p:cNvPr id="521" name="Google Shape;521;g2d3c8419cb4_13_0"/>
          <p:cNvGrpSpPr/>
          <p:nvPr/>
        </p:nvGrpSpPr>
        <p:grpSpPr>
          <a:xfrm>
            <a:off x="3802057" y="7017429"/>
            <a:ext cx="9971700" cy="3269577"/>
            <a:chOff x="4158157" y="6862129"/>
            <a:chExt cx="9971700" cy="3269577"/>
          </a:xfrm>
        </p:grpSpPr>
        <p:sp>
          <p:nvSpPr>
            <p:cNvPr id="522" name="Google Shape;522;g2d3c8419cb4_13_0"/>
            <p:cNvSpPr/>
            <p:nvPr/>
          </p:nvSpPr>
          <p:spPr>
            <a:xfrm>
              <a:off x="7132193" y="6862129"/>
              <a:ext cx="4023613" cy="3269577"/>
            </a:xfrm>
            <a:custGeom>
              <a:avLst/>
              <a:gdLst/>
              <a:ahLst/>
              <a:cxnLst/>
              <a:rect l="l" t="t" r="r" b="b"/>
              <a:pathLst>
                <a:path w="4023613" h="3269577" extrusionOk="0">
                  <a:moveTo>
                    <a:pt x="0" y="0"/>
                  </a:moveTo>
                  <a:lnTo>
                    <a:pt x="4023614" y="0"/>
                  </a:lnTo>
                  <a:lnTo>
                    <a:pt x="4023614" y="3269576"/>
                  </a:lnTo>
                  <a:lnTo>
                    <a:pt x="0" y="3269576"/>
                  </a:lnTo>
                  <a:lnTo>
                    <a:pt x="0" y="0"/>
                  </a:lnTo>
                  <a:close/>
                </a:path>
              </a:pathLst>
            </a:custGeom>
            <a:blipFill rotWithShape="1">
              <a:blip r:embed="rId7">
                <a:alphaModFix amt="7000"/>
              </a:blip>
              <a:stretch>
                <a:fillRect t="-2588"/>
              </a:stretch>
            </a:blipFill>
            <a:ln>
              <a:noFill/>
            </a:ln>
          </p:spPr>
          <p:txBody>
            <a:bodyPr/>
            <a:lstStyle/>
            <a:p>
              <a:endParaRPr lang="en-US"/>
            </a:p>
          </p:txBody>
        </p:sp>
        <p:sp>
          <p:nvSpPr>
            <p:cNvPr id="523" name="Google Shape;523;g2d3c8419cb4_13_0"/>
            <p:cNvSpPr txBox="1"/>
            <p:nvPr/>
          </p:nvSpPr>
          <p:spPr>
            <a:xfrm>
              <a:off x="4158157" y="7767257"/>
              <a:ext cx="9971700" cy="1257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60"/>
                <a:buFont typeface="Arial"/>
                <a:buNone/>
              </a:pPr>
              <a:r>
                <a:rPr lang="en-US" sz="2150" b="1">
                  <a:solidFill>
                    <a:schemeClr val="dk1"/>
                  </a:solidFill>
                  <a:latin typeface="Montserrat"/>
                  <a:ea typeface="Montserrat"/>
                  <a:cs typeface="Montserrat"/>
                  <a:sym typeface="Montserrat"/>
                </a:rPr>
                <a:t>Ce Guide de discussion de Diriger en élevant les autres : Programme des cercles de mentorat a été créé par le Bureau de la diversité et de l'inclusion, Groupe des matériels, Défense nationale.</a:t>
              </a:r>
              <a:endParaRPr sz="2150" b="1" i="0" u="none" strike="noStrike" cap="none">
                <a:solidFill>
                  <a:srgbClr val="000000"/>
                </a:solidFill>
                <a:latin typeface="Montserrat"/>
                <a:ea typeface="Montserrat"/>
                <a:cs typeface="Montserrat"/>
                <a:sym typeface="Montserrat"/>
              </a:endParaRPr>
            </a:p>
          </p:txBody>
        </p:sp>
      </p:grpSp>
      <p:pic>
        <p:nvPicPr>
          <p:cNvPr id="524" name="Google Shape;524;g2d3c8419cb4_13_0"/>
          <p:cNvPicPr preferRelativeResize="0"/>
          <p:nvPr/>
        </p:nvPicPr>
        <p:blipFill rotWithShape="1">
          <a:blip r:embed="rId8">
            <a:alphaModFix/>
          </a:blip>
          <a:srcRect/>
          <a:stretch/>
        </p:blipFill>
        <p:spPr>
          <a:xfrm>
            <a:off x="6425730" y="2307587"/>
            <a:ext cx="4724355" cy="383313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g2d3c8419cb4_13_13"/>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30" name="Google Shape;530;g2d3c8419cb4_13_13"/>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Soutien</a:t>
            </a:r>
            <a:endParaRPr sz="1400" b="0" i="0" u="none" strike="noStrike" cap="none">
              <a:solidFill>
                <a:srgbClr val="000000"/>
              </a:solidFill>
              <a:latin typeface="Arial"/>
              <a:ea typeface="Arial"/>
              <a:cs typeface="Arial"/>
              <a:sym typeface="Arial"/>
            </a:endParaRPr>
          </a:p>
        </p:txBody>
      </p:sp>
      <p:sp>
        <p:nvSpPr>
          <p:cNvPr id="531" name="Google Shape;531;g2d3c8419cb4_13_13"/>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43852" r="-938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2d3c8419cb4_13_13"/>
          <p:cNvSpPr txBox="1"/>
          <p:nvPr/>
        </p:nvSpPr>
        <p:spPr>
          <a:xfrm>
            <a:off x="483118" y="2571909"/>
            <a:ext cx="17537400" cy="6680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Programme d'aide aux employés (PAE)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PAE offre des conseils gratuits à court terme pour des problèmes personnels ou professionnels,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ainsi que des conseils en cas de crise.</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Sans frais </a:t>
            </a:r>
            <a:r>
              <a:rPr lang="en-US" sz="2000" b="0" i="0" u="none" strike="noStrike" cap="none">
                <a:solidFill>
                  <a:srgbClr val="000000"/>
                </a:solidFill>
                <a:latin typeface="Montserrat"/>
                <a:ea typeface="Montserrat"/>
                <a:cs typeface="Montserrat"/>
                <a:sym typeface="Montserrat"/>
              </a:rPr>
              <a:t>: 1-800-268-7708 </a:t>
            </a:r>
            <a:endParaRPr sz="20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TTY (pour les personnes malentendantes) </a:t>
            </a:r>
            <a:r>
              <a:rPr lang="en-US" sz="2000" b="0" i="0" u="none" strike="noStrike" cap="none">
                <a:solidFill>
                  <a:srgbClr val="000000"/>
                </a:solidFill>
                <a:latin typeface="Montserrat"/>
                <a:ea typeface="Montserrat"/>
                <a:cs typeface="Montserrat"/>
                <a:sym typeface="Montserrat"/>
              </a:rPr>
              <a:t>: 1-800-567-5803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5"/>
              </a:rPr>
              <a:t>https://www.canada.ca/fr/gouvernement/fonctionpublique/mieux-etre-inclusion-diversite-fonction-</a:t>
            </a:r>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5"/>
              </a:rPr>
              <a:t>publique/programme-aide-employes.html</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Ligne d'écoute Espoir pour le mieux-être</a:t>
            </a:r>
            <a:endParaRPr sz="20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Accès 24 heures sur 24 et 7 jours sur 7 à des conseillers autochtones.</a:t>
            </a:r>
            <a:endParaRPr sz="1400" b="0" i="0" u="none" strike="noStrike" cap="none">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Disponible en français et en anglais et, sur demande, en ojibway, en cri et en inuktituk.</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1-855-242-3310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Ligne de chat via </a:t>
            </a:r>
            <a:r>
              <a:rPr lang="en-US" sz="2000" b="0" i="0" u="none" strike="noStrike" cap="none">
                <a:solidFill>
                  <a:srgbClr val="000000"/>
                </a:solidFill>
                <a:latin typeface="Montserrat"/>
                <a:ea typeface="Montserrat"/>
                <a:cs typeface="Montserrat"/>
                <a:sym typeface="Montserrat"/>
              </a:rPr>
              <a:t>: </a:t>
            </a:r>
            <a:r>
              <a:rPr lang="en-US" sz="2000" u="sng">
                <a:solidFill>
                  <a:schemeClr val="hlink"/>
                </a:solidFill>
                <a:latin typeface="Montserrat"/>
                <a:ea typeface="Montserrat"/>
                <a:cs typeface="Montserrat"/>
                <a:sym typeface="Montserrat"/>
                <a:hlinkClick r:id="rId7"/>
              </a:rPr>
              <a:t>https://www.espoirpourlemieuxetre.ca/</a:t>
            </a:r>
            <a:r>
              <a:rPr lang="en-US" sz="2000" b="0" i="0" u="none" strike="noStrike" cap="none">
                <a:solidFill>
                  <a:srgbClr val="0000FF"/>
                </a:solidFill>
                <a:latin typeface="Montserrat"/>
                <a:ea typeface="Montserrat"/>
                <a:cs typeface="Montserrat"/>
                <a:sym typeface="Montserrat"/>
              </a:rPr>
              <a:t> </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004AAD"/>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Services d'assistance aux membres et aux familles (Forces armées canadiennes)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service d'assistance aux membres et aux familles est un service de conseil bilingue par téléphone et en personne, disponible 24 heures sur 24 et 7 jours sur 7. Ce service est volontaire, confidentiel et disponible pour les membres des Forces armées canadiennes (FAC) et leurs familles qui ont des préoccupations personnelles qui affectent leur bien-être et/ou leur performance au travail.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8"/>
              </a:rPr>
              <a:t>https://www.canada.ca/fr/ministere-defense-nationale/services/avantages-militaires/sante-soutien/services-aide-militaires-famille.html</a:t>
            </a:r>
            <a:endParaRPr sz="1400" b="0" i="0" u="none" strike="noStrike" cap="none">
              <a:solidFill>
                <a:srgbClr val="0000FF"/>
              </a:solidFill>
              <a:latin typeface="Arial"/>
              <a:ea typeface="Arial"/>
              <a:cs typeface="Arial"/>
              <a:sym typeface="Arial"/>
            </a:endParaRPr>
          </a:p>
        </p:txBody>
      </p:sp>
      <p:pic>
        <p:nvPicPr>
          <p:cNvPr id="533" name="Google Shape;533;g2d3c8419cb4_13_13"/>
          <p:cNvPicPr preferRelativeResize="0"/>
          <p:nvPr/>
        </p:nvPicPr>
        <p:blipFill rotWithShape="1">
          <a:blip r:embed="rId9">
            <a:alphaModFix/>
          </a:blip>
          <a:srcRect/>
          <a:stretch/>
        </p:blipFill>
        <p:spPr>
          <a:xfrm>
            <a:off x="293000" y="841788"/>
            <a:ext cx="1830401" cy="15259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2d3c8419cb4_13_21"/>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Soutien</a:t>
            </a:r>
            <a:endParaRPr sz="1400" b="0" i="0" u="none" strike="noStrike" cap="none">
              <a:solidFill>
                <a:srgbClr val="000000"/>
              </a:solidFill>
              <a:latin typeface="Arial"/>
              <a:ea typeface="Arial"/>
              <a:cs typeface="Arial"/>
              <a:sym typeface="Arial"/>
            </a:endParaRPr>
          </a:p>
        </p:txBody>
      </p:sp>
      <p:sp>
        <p:nvSpPr>
          <p:cNvPr id="539" name="Google Shape;539;g2d3c8419cb4_13_21"/>
          <p:cNvSpPr/>
          <p:nvPr/>
        </p:nvSpPr>
        <p:spPr>
          <a:xfrm>
            <a:off x="13504456" y="694865"/>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72374" r="-343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2d3c8419cb4_13_21"/>
          <p:cNvSpPr txBox="1"/>
          <p:nvPr/>
        </p:nvSpPr>
        <p:spPr>
          <a:xfrm>
            <a:off x="475543" y="2773822"/>
            <a:ext cx="17537400" cy="632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Centre de soutien et de ressources sur l'inconduite sexuelle (Défense nationale)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Le Centre de ressources et de soutien en matière d'inconduite sexuelle (SMSRC) a été créé par le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ministère de la Défense nationale, mais il est indépendant de la chaîne de commandement des FAC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et n'est pas tenu de signaler les incidents d'inconduite sexuelle aux FAC. Services de soutien pour les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membres des FAC, les employés de la fonction publique de la Défense nationale, les cadets et les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Rangers juniors canadiens touchés par l'inconduite sexuelle et leur famille, âgés de 16 ans et plus. Des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a:latin typeface="Montserrat"/>
                <a:ea typeface="Montserrat"/>
                <a:cs typeface="Montserrat"/>
                <a:sym typeface="Montserrat"/>
              </a:rPr>
              <a:t>conseils et un soutien aux dirigeants et à la direction sur la manière de traiter les cas d'inconduite sexuelle.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4"/>
              </a:rPr>
              <a:t>https://www.canada.ca/fr/ministere-defense-nationale/services/avantages-militaires/sante-soutien/intervention-inconduite-sexuelle.html</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Ligne d’aide en cas de crise de suicide</a:t>
            </a:r>
            <a:endParaRPr sz="2000" b="1" i="0" u="none" strike="noStrike" cap="none">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Talk Suicide Canada offre un soutien bilingue à l'échelle nationale, 24 heures sur 24, à toute personne confrontée au suicide.</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Sans frais : 1-833-456-4566.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6"/>
              </a:rPr>
              <a:t>https://988.ca/fr</a:t>
            </a:r>
            <a:endParaRPr sz="1400" b="0" i="0" u="none" strike="noStrike" cap="none">
              <a:solidFill>
                <a:srgbClr val="0000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sng" strike="noStrike" cap="none">
              <a:solidFill>
                <a:srgbClr val="004AAD"/>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endParaRPr>
          </a:p>
          <a:p>
            <a:pPr marL="0" marR="0" lvl="0" indent="0" algn="l" rtl="0">
              <a:lnSpc>
                <a:spcPct val="115000"/>
              </a:lnSpc>
              <a:spcBef>
                <a:spcPts val="0"/>
              </a:spcBef>
              <a:spcAft>
                <a:spcPts val="0"/>
              </a:spcAft>
              <a:buClr>
                <a:srgbClr val="000000"/>
              </a:buClr>
              <a:buSzPts val="2000"/>
              <a:buFont typeface="Arial"/>
              <a:buNone/>
            </a:pPr>
            <a:r>
              <a:rPr lang="en-US" sz="2000" b="1">
                <a:latin typeface="Montserrat"/>
                <a:ea typeface="Montserrat"/>
                <a:cs typeface="Montserrat"/>
                <a:sym typeface="Montserrat"/>
              </a:rPr>
              <a:t>Espace Mieux-Être Canada</a:t>
            </a:r>
            <a:endParaRPr sz="2000" b="1" i="0" u="none" strike="noStrike" cap="none">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Soutien en matière de santé mentale et d'abus de substances. </a:t>
            </a:r>
            <a:endParaRPr sz="20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000">
                <a:latin typeface="Montserrat"/>
                <a:ea typeface="Montserrat"/>
                <a:cs typeface="Montserrat"/>
                <a:sym typeface="Montserrat"/>
              </a:rPr>
              <a:t>Sans frais : 1-866-585-0445  </a:t>
            </a:r>
            <a:endParaRPr sz="20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000"/>
              <a:buFont typeface="Arial"/>
              <a:buNone/>
            </a:pPr>
            <a:r>
              <a:rPr lang="en-US" sz="2000" u="sng">
                <a:solidFill>
                  <a:schemeClr val="hlink"/>
                </a:solidFill>
                <a:latin typeface="Montserrat"/>
                <a:ea typeface="Montserrat"/>
                <a:cs typeface="Montserrat"/>
                <a:sym typeface="Montserrat"/>
                <a:hlinkClick r:id="rId8"/>
              </a:rPr>
              <a:t>https://wellnesstogether.ca/fr/</a:t>
            </a:r>
            <a:endParaRPr sz="1400" b="0" i="0" u="none" strike="noStrike" cap="none">
              <a:solidFill>
                <a:srgbClr val="0000FF"/>
              </a:solidFill>
              <a:latin typeface="Arial"/>
              <a:ea typeface="Arial"/>
              <a:cs typeface="Arial"/>
              <a:sym typeface="Arial"/>
            </a:endParaRPr>
          </a:p>
        </p:txBody>
      </p:sp>
      <p:pic>
        <p:nvPicPr>
          <p:cNvPr id="541" name="Google Shape;541;g2d3c8419cb4_13_21"/>
          <p:cNvPicPr preferRelativeResize="0"/>
          <p:nvPr/>
        </p:nvPicPr>
        <p:blipFill rotWithShape="1">
          <a:blip r:embed="rId9">
            <a:alphaModFix/>
          </a:blip>
          <a:srcRect/>
          <a:stretch/>
        </p:blipFill>
        <p:spPr>
          <a:xfrm>
            <a:off x="293000" y="841788"/>
            <a:ext cx="1830401" cy="1525966"/>
          </a:xfrm>
          <a:prstGeom prst="rect">
            <a:avLst/>
          </a:prstGeom>
          <a:noFill/>
          <a:ln>
            <a:noFill/>
          </a:ln>
        </p:spPr>
      </p:pic>
      <p:pic>
        <p:nvPicPr>
          <p:cNvPr id="542" name="Google Shape;542;g2d3c8419cb4_13_21"/>
          <p:cNvPicPr preferRelativeResize="0"/>
          <p:nvPr/>
        </p:nvPicPr>
        <p:blipFill rotWithShape="1">
          <a:blip r:embed="rId10">
            <a:alphaModFix/>
          </a:blip>
          <a:srcRect/>
          <a:stretch/>
        </p:blipFill>
        <p:spPr>
          <a:xfrm flipH="1">
            <a:off x="12295075" y="7416525"/>
            <a:ext cx="6069125" cy="2913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g2d3c8419cb4_13_29"/>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48" name="Google Shape;548;g2d3c8419cb4_13_29"/>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Maintenir la conversation</a:t>
            </a:r>
            <a:endParaRPr sz="1400" b="0" i="0" u="none" strike="noStrike" cap="none">
              <a:solidFill>
                <a:srgbClr val="000000"/>
              </a:solidFill>
              <a:latin typeface="Arial"/>
              <a:ea typeface="Arial"/>
              <a:cs typeface="Arial"/>
              <a:sym typeface="Arial"/>
            </a:endParaRPr>
          </a:p>
        </p:txBody>
      </p:sp>
      <p:pic>
        <p:nvPicPr>
          <p:cNvPr id="549" name="Google Shape;549;g2d3c8419cb4_13_29"/>
          <p:cNvPicPr preferRelativeResize="0"/>
          <p:nvPr/>
        </p:nvPicPr>
        <p:blipFill rotWithShape="1">
          <a:blip r:embed="rId4">
            <a:alphaModFix/>
          </a:blip>
          <a:srcRect/>
          <a:stretch/>
        </p:blipFill>
        <p:spPr>
          <a:xfrm>
            <a:off x="293000" y="841788"/>
            <a:ext cx="1830401" cy="1525966"/>
          </a:xfrm>
          <a:prstGeom prst="rect">
            <a:avLst/>
          </a:prstGeom>
          <a:noFill/>
          <a:ln>
            <a:noFill/>
          </a:ln>
        </p:spPr>
      </p:pic>
      <p:pic>
        <p:nvPicPr>
          <p:cNvPr id="550" name="Google Shape;550;g2d3c8419cb4_13_29"/>
          <p:cNvPicPr preferRelativeResize="0"/>
          <p:nvPr/>
        </p:nvPicPr>
        <p:blipFill rotWithShape="1">
          <a:blip r:embed="rId5">
            <a:alphaModFix/>
          </a:blip>
          <a:srcRect t="4726" b="4717"/>
          <a:stretch/>
        </p:blipFill>
        <p:spPr>
          <a:xfrm>
            <a:off x="9811400" y="2554125"/>
            <a:ext cx="6069125" cy="5495801"/>
          </a:xfrm>
          <a:prstGeom prst="rect">
            <a:avLst/>
          </a:prstGeom>
          <a:noFill/>
          <a:ln>
            <a:noFill/>
          </a:ln>
        </p:spPr>
      </p:pic>
      <p:pic>
        <p:nvPicPr>
          <p:cNvPr id="551" name="Google Shape;551;g2d3c8419cb4_13_29"/>
          <p:cNvPicPr preferRelativeResize="0"/>
          <p:nvPr/>
        </p:nvPicPr>
        <p:blipFill rotWithShape="1">
          <a:blip r:embed="rId6">
            <a:alphaModFix/>
          </a:blip>
          <a:srcRect/>
          <a:stretch/>
        </p:blipFill>
        <p:spPr>
          <a:xfrm>
            <a:off x="1731250" y="2367750"/>
            <a:ext cx="6371500" cy="5784776"/>
          </a:xfrm>
          <a:prstGeom prst="rect">
            <a:avLst/>
          </a:prstGeom>
          <a:noFill/>
          <a:ln>
            <a:noFill/>
          </a:ln>
        </p:spPr>
      </p:pic>
      <p:sp>
        <p:nvSpPr>
          <p:cNvPr id="552" name="Google Shape;552;g2d3c8419cb4_13_29"/>
          <p:cNvSpPr txBox="1"/>
          <p:nvPr/>
        </p:nvSpPr>
        <p:spPr>
          <a:xfrm>
            <a:off x="1900950" y="8250525"/>
            <a:ext cx="6032100" cy="894000"/>
          </a:xfrm>
          <a:prstGeom prst="rect">
            <a:avLst/>
          </a:prstGeom>
          <a:noFill/>
          <a:ln>
            <a:noFill/>
          </a:ln>
        </p:spPr>
        <p:txBody>
          <a:bodyPr spcFirstLastPara="1" wrap="square" lIns="0" tIns="0" rIns="0" bIns="0" anchor="t" anchorCtr="0">
            <a:spAutoFit/>
          </a:bodyPr>
          <a:lstStyle/>
          <a:p>
            <a:pPr marL="0" lvl="0" indent="0" algn="ctr" rtl="0">
              <a:lnSpc>
                <a:spcPct val="140000"/>
              </a:lnSpc>
              <a:spcBef>
                <a:spcPts val="0"/>
              </a:spcBef>
              <a:spcAft>
                <a:spcPts val="0"/>
              </a:spcAft>
              <a:buClr>
                <a:schemeClr val="dk1"/>
              </a:buClr>
              <a:buSzPts val="2420"/>
              <a:buFont typeface="Arial"/>
              <a:buNone/>
            </a:pPr>
            <a:r>
              <a:rPr lang="en-US" sz="2420">
                <a:solidFill>
                  <a:schemeClr val="dk1"/>
                </a:solidFill>
                <a:latin typeface="Montserrat"/>
                <a:ea typeface="Montserrat"/>
                <a:cs typeface="Montserrat"/>
                <a:sym typeface="Montserrat"/>
              </a:rPr>
              <a:t>Rejoignez le groupe </a:t>
            </a:r>
            <a:endParaRPr sz="2420">
              <a:solidFill>
                <a:schemeClr val="dk1"/>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2420"/>
              <a:buFont typeface="Arial"/>
              <a:buNone/>
            </a:pPr>
            <a:r>
              <a:rPr lang="en-US" sz="2420" u="sng">
                <a:solidFill>
                  <a:schemeClr val="hlink"/>
                </a:solidFill>
                <a:latin typeface="Montserrat"/>
                <a:ea typeface="Montserrat"/>
                <a:cs typeface="Montserrat"/>
                <a:sym typeface="Montserrat"/>
                <a:hlinkClick r:id="rId7"/>
              </a:rPr>
              <a:t>LinkedIn de DEAPCM</a:t>
            </a:r>
            <a:endParaRPr sz="2400">
              <a:latin typeface="Montserrat Medium"/>
              <a:ea typeface="Montserrat Medium"/>
              <a:cs typeface="Montserrat Medium"/>
              <a:sym typeface="Montserrat Medium"/>
            </a:endParaRPr>
          </a:p>
        </p:txBody>
      </p:sp>
      <p:sp>
        <p:nvSpPr>
          <p:cNvPr id="553" name="Google Shape;553;g2d3c8419cb4_13_29"/>
          <p:cNvSpPr txBox="1"/>
          <p:nvPr/>
        </p:nvSpPr>
        <p:spPr>
          <a:xfrm>
            <a:off x="9302774" y="8152520"/>
            <a:ext cx="7441800" cy="1403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Clr>
                <a:srgbClr val="000000"/>
              </a:buClr>
              <a:buSzPts val="2400"/>
              <a:buFont typeface="Arial"/>
              <a:buNone/>
            </a:pPr>
            <a:r>
              <a:rPr lang="en-US" sz="2400">
                <a:latin typeface="Montserrat Medium"/>
                <a:ea typeface="Montserrat Medium"/>
                <a:cs typeface="Montserrat Medium"/>
                <a:sym typeface="Montserrat Medium"/>
              </a:rPr>
              <a:t>Restez au courant de toutes les initiatives du Bureau de la diversité et de l'inclusion sur</a:t>
            </a:r>
            <a:endParaRPr sz="2400">
              <a:latin typeface="Montserrat Medium"/>
              <a:ea typeface="Montserrat Medium"/>
              <a:cs typeface="Montserrat Medium"/>
              <a:sym typeface="Montserrat Medium"/>
            </a:endParaRPr>
          </a:p>
          <a:p>
            <a:pPr marL="0" marR="0" lvl="0" indent="0" algn="ctr" rtl="0">
              <a:lnSpc>
                <a:spcPct val="140008"/>
              </a:lnSpc>
              <a:spcBef>
                <a:spcPts val="0"/>
              </a:spcBef>
              <a:spcAft>
                <a:spcPts val="0"/>
              </a:spcAft>
              <a:buClr>
                <a:srgbClr val="000000"/>
              </a:buClr>
              <a:buSzPts val="2400"/>
              <a:buFont typeface="Arial"/>
              <a:buNone/>
            </a:pPr>
            <a:r>
              <a:rPr lang="en-US" sz="2400" b="0" i="0" u="none" strike="noStrike" cap="none">
                <a:solidFill>
                  <a:srgbClr val="000000"/>
                </a:solidFill>
                <a:latin typeface="Montserrat Medium"/>
                <a:ea typeface="Montserrat Medium"/>
                <a:cs typeface="Montserrat Medium"/>
                <a:sym typeface="Montserrat Medium"/>
              </a:rPr>
              <a:t> </a:t>
            </a:r>
            <a:r>
              <a:rPr lang="en-US" sz="2400" b="0" i="0" u="sng" strike="noStrike" cap="none">
                <a:solidFill>
                  <a:schemeClr val="hlink"/>
                </a:solidFill>
                <a:latin typeface="Montserrat Medium"/>
                <a:ea typeface="Montserrat Medium"/>
                <a:cs typeface="Montserrat Medium"/>
                <a:sym typeface="Montserrat Medium"/>
                <a:hlinkClick r:id="rId8"/>
              </a:rPr>
              <a:t>GC Wiki</a:t>
            </a:r>
            <a:endParaRPr sz="240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2d3f4818c0c_2_1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198" name="Google Shape;198;g2d3f4818c0c_2_18"/>
          <p:cNvSpPr txBox="1"/>
          <p:nvPr/>
        </p:nvSpPr>
        <p:spPr>
          <a:xfrm>
            <a:off x="4062975" y="1936950"/>
            <a:ext cx="13528800" cy="7515300"/>
          </a:xfrm>
          <a:prstGeom prst="rect">
            <a:avLst/>
          </a:prstGeom>
          <a:noFill/>
          <a:ln>
            <a:noFill/>
          </a:ln>
        </p:spPr>
        <p:txBody>
          <a:bodyPr spcFirstLastPara="1" wrap="square" lIns="0" tIns="0" rIns="0" bIns="0" anchor="t" anchorCtr="0">
            <a:spAutoFit/>
          </a:bodyPr>
          <a:lstStyle/>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En vous engageant activement auprès de votre Cercle, en partageant vos expériences et en favorisant les connexions, vous débloquerez des opportunités de croissance personnelle et professionnelle. Ces connaissances vous permettront de progresser dans votre carrière.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b="1">
                <a:solidFill>
                  <a:schemeClr val="dk1"/>
                </a:solidFill>
                <a:latin typeface="Montserrat"/>
                <a:ea typeface="Montserrat"/>
                <a:cs typeface="Montserrat"/>
                <a:sym typeface="Montserrat"/>
              </a:rPr>
              <a:t>Il est temps d'agir!</a:t>
            </a:r>
            <a:endParaRPr sz="2250" b="1">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Merci d'avoir répondu à l'appel à l'action, en vous engageant à créer un lieu de travail psychologiquement plus sûr pour tous, en particulier pour les personnes appartenant à des groupes qui méritent l'équité. Et ensemble, nous célébrerons tous les efforts que vous avez déployés pour vivre cette expérience.</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Nous espérons que vous ressentirez un changement réel et fondamental tout au long du programme.  Merci d'être présent pour vous-même, votre famille, votre organisation et les communautés que vous êtes appelées à servir.</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À l'avenir, profitez de tous les réseaux qui seront mis en place, rencontrez de nouveaux membres de DEAPCM sur MS Teams et sur LinkedIn. Profitez des Classes de maître. </a:t>
            </a: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endParaRPr sz="2250">
              <a:solidFill>
                <a:schemeClr val="dk1"/>
              </a:solidFill>
              <a:latin typeface="Montserrat"/>
              <a:ea typeface="Montserrat"/>
              <a:cs typeface="Montserrat"/>
              <a:sym typeface="Montserrat"/>
            </a:endParaRPr>
          </a:p>
          <a:p>
            <a:pPr marL="0" marR="208499" lvl="0" indent="0" algn="l" rtl="0">
              <a:lnSpc>
                <a:spcPct val="115000"/>
              </a:lnSpc>
              <a:spcBef>
                <a:spcPts val="0"/>
              </a:spcBef>
              <a:spcAft>
                <a:spcPts val="0"/>
              </a:spcAft>
              <a:buClr>
                <a:schemeClr val="dk1"/>
              </a:buClr>
              <a:buSzPts val="1100"/>
              <a:buFont typeface="Arial"/>
              <a:buNone/>
            </a:pPr>
            <a:r>
              <a:rPr lang="en-US" sz="2250">
                <a:solidFill>
                  <a:schemeClr val="dk1"/>
                </a:solidFill>
                <a:latin typeface="Montserrat"/>
                <a:ea typeface="Montserrat"/>
                <a:cs typeface="Montserrat"/>
                <a:sym typeface="Montserrat"/>
              </a:rPr>
              <a:t>Choisissez de rester conforme avec cette nouvelle version de vous. Nous vous encourageons. </a:t>
            </a:r>
            <a:endParaRPr sz="2250">
              <a:solidFill>
                <a:schemeClr val="dk1"/>
              </a:solidFill>
              <a:latin typeface="Montserrat"/>
              <a:ea typeface="Montserrat"/>
              <a:cs typeface="Montserrat"/>
              <a:sym typeface="Montserrat"/>
            </a:endParaRPr>
          </a:p>
        </p:txBody>
      </p:sp>
      <p:sp>
        <p:nvSpPr>
          <p:cNvPr id="199" name="Google Shape;199;g2d3f4818c0c_2_18"/>
          <p:cNvSpPr/>
          <p:nvPr/>
        </p:nvSpPr>
        <p:spPr>
          <a:xfrm>
            <a:off x="603224" y="243755"/>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4">
              <a:alphaModFix/>
            </a:blip>
            <a:stretch>
              <a:fillRect l="-36208" t="-2118" r="-35828" b="-69676"/>
            </a:stretch>
          </a:blipFill>
          <a:ln>
            <a:noFill/>
          </a:ln>
        </p:spPr>
        <p:txBody>
          <a:bodyPr/>
          <a:lstStyle/>
          <a:p>
            <a:endParaRPr lang="en-US"/>
          </a:p>
        </p:txBody>
      </p:sp>
      <p:sp>
        <p:nvSpPr>
          <p:cNvPr id="200" name="Google Shape;200;g2d3f4818c0c_2_18"/>
          <p:cNvSpPr/>
          <p:nvPr/>
        </p:nvSpPr>
        <p:spPr>
          <a:xfrm>
            <a:off x="603224" y="5291959"/>
            <a:ext cx="2691457" cy="3361331"/>
          </a:xfrm>
          <a:custGeom>
            <a:avLst/>
            <a:gdLst/>
            <a:ahLst/>
            <a:cxnLst/>
            <a:rect l="l" t="t" r="r" b="b"/>
            <a:pathLst>
              <a:path w="2691457" h="3361331" extrusionOk="0">
                <a:moveTo>
                  <a:pt x="0" y="0"/>
                </a:moveTo>
                <a:lnTo>
                  <a:pt x="2691458" y="0"/>
                </a:lnTo>
                <a:lnTo>
                  <a:pt x="2691458" y="3361331"/>
                </a:lnTo>
                <a:lnTo>
                  <a:pt x="0" y="3361331"/>
                </a:lnTo>
                <a:lnTo>
                  <a:pt x="0" y="0"/>
                </a:lnTo>
                <a:close/>
              </a:path>
            </a:pathLst>
          </a:custGeom>
          <a:blipFill rotWithShape="1">
            <a:blip r:embed="rId5">
              <a:alphaModFix/>
            </a:blip>
            <a:stretch>
              <a:fillRect l="-55598" t="-22527" r="-51548" b="-126426"/>
            </a:stretch>
          </a:blipFill>
          <a:ln>
            <a:noFill/>
          </a:ln>
        </p:spPr>
        <p:txBody>
          <a:bodyPr/>
          <a:lstStyle/>
          <a:p>
            <a:endParaRPr lang="en-US"/>
          </a:p>
        </p:txBody>
      </p:sp>
      <p:sp>
        <p:nvSpPr>
          <p:cNvPr id="201" name="Google Shape;201;g2d3f4818c0c_2_18"/>
          <p:cNvSpPr txBox="1"/>
          <p:nvPr/>
        </p:nvSpPr>
        <p:spPr>
          <a:xfrm>
            <a:off x="1181446" y="3850019"/>
            <a:ext cx="1535100" cy="246300"/>
          </a:xfrm>
          <a:prstGeom prst="rect">
            <a:avLst/>
          </a:prstGeom>
          <a:noFill/>
          <a:ln>
            <a:noFill/>
          </a:ln>
        </p:spPr>
        <p:txBody>
          <a:bodyPr spcFirstLastPara="1" wrap="square" lIns="0" tIns="0" rIns="0" bIns="0" anchor="t" anchorCtr="0">
            <a:spAutoFit/>
          </a:bodyPr>
          <a:lstStyle/>
          <a:p>
            <a:pPr marL="0" marR="0" lvl="0" indent="0" algn="ctr" rtl="0">
              <a:lnSpc>
                <a:spcPct val="112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Nancy Tremblay</a:t>
            </a:r>
            <a:endParaRPr sz="600" b="0" i="0" u="none" strike="noStrike" cap="none">
              <a:solidFill>
                <a:srgbClr val="000000"/>
              </a:solidFill>
              <a:latin typeface="Arial"/>
              <a:ea typeface="Arial"/>
              <a:cs typeface="Arial"/>
              <a:sym typeface="Arial"/>
            </a:endParaRPr>
          </a:p>
        </p:txBody>
      </p:sp>
      <p:sp>
        <p:nvSpPr>
          <p:cNvPr id="202" name="Google Shape;202;g2d3f4818c0c_2_18"/>
          <p:cNvSpPr txBox="1"/>
          <p:nvPr/>
        </p:nvSpPr>
        <p:spPr>
          <a:xfrm>
            <a:off x="695076" y="8900940"/>
            <a:ext cx="2507700" cy="246300"/>
          </a:xfrm>
          <a:prstGeom prst="rect">
            <a:avLst/>
          </a:prstGeom>
          <a:noFill/>
          <a:ln>
            <a:noFill/>
          </a:ln>
        </p:spPr>
        <p:txBody>
          <a:bodyPr spcFirstLastPara="1" wrap="square" lIns="0" tIns="0" rIns="0" bIns="0" anchor="t" anchorCtr="0">
            <a:spAutoFit/>
          </a:bodyPr>
          <a:lstStyle/>
          <a:p>
            <a:pPr marL="0" marR="0" lvl="0" indent="0" algn="ctr" rtl="0">
              <a:lnSpc>
                <a:spcPct val="112005"/>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Samantha Moonsammy</a:t>
            </a:r>
            <a:endParaRPr sz="1600" b="0" i="0" u="none" strike="noStrike" cap="none">
              <a:solidFill>
                <a:srgbClr val="000000"/>
              </a:solidFill>
              <a:latin typeface="Arial"/>
              <a:ea typeface="Arial"/>
              <a:cs typeface="Arial"/>
              <a:sym typeface="Arial"/>
            </a:endParaRPr>
          </a:p>
        </p:txBody>
      </p:sp>
      <p:sp>
        <p:nvSpPr>
          <p:cNvPr id="203" name="Google Shape;203;g2d3f4818c0c_2_18"/>
          <p:cNvSpPr txBox="1"/>
          <p:nvPr/>
        </p:nvSpPr>
        <p:spPr>
          <a:xfrm>
            <a:off x="896326" y="4206725"/>
            <a:ext cx="21054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latin typeface="Montserrat"/>
                <a:ea typeface="Montserrat"/>
                <a:cs typeface="Montserrat"/>
                <a:sym typeface="Montserrat"/>
              </a:rPr>
              <a:t>Sous-ministre adjointe, Matériel, Défense nationale</a:t>
            </a:r>
            <a:endParaRPr sz="1200">
              <a:latin typeface="Montserrat"/>
              <a:ea typeface="Montserrat"/>
              <a:cs typeface="Montserrat"/>
              <a:sym typeface="Montserrat"/>
            </a:endParaRPr>
          </a:p>
        </p:txBody>
      </p:sp>
      <p:sp>
        <p:nvSpPr>
          <p:cNvPr id="204" name="Google Shape;204;g2d3f4818c0c_2_18"/>
          <p:cNvSpPr txBox="1"/>
          <p:nvPr/>
        </p:nvSpPr>
        <p:spPr>
          <a:xfrm>
            <a:off x="168975" y="9295425"/>
            <a:ext cx="3560100" cy="443100"/>
          </a:xfrm>
          <a:prstGeom prst="rect">
            <a:avLst/>
          </a:prstGeom>
          <a:noFill/>
          <a:ln>
            <a:noFill/>
          </a:ln>
        </p:spPr>
        <p:txBody>
          <a:bodyPr spcFirstLastPara="1" wrap="square" lIns="0" tIns="0" rIns="0" bIns="0" anchor="t" anchorCtr="0">
            <a:spAutoFit/>
          </a:bodyPr>
          <a:lstStyle/>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Chef </a:t>
            </a:r>
            <a:r>
              <a:rPr lang="en-US" sz="1200">
                <a:solidFill>
                  <a:schemeClr val="dk1"/>
                </a:solidFill>
                <a:latin typeface="Montserrat"/>
                <a:ea typeface="Montserrat"/>
                <a:cs typeface="Montserrat"/>
                <a:sym typeface="Montserrat"/>
              </a:rPr>
              <a:t>de la section Diversité et Inclusion, </a:t>
            </a:r>
            <a:endParaRPr sz="1200">
              <a:solidFill>
                <a:schemeClr val="dk1"/>
              </a:solidFill>
              <a:latin typeface="Montserrat"/>
              <a:ea typeface="Montserrat"/>
              <a:cs typeface="Montserrat"/>
              <a:sym typeface="Montserrat"/>
            </a:endParaRPr>
          </a:p>
          <a:p>
            <a:pPr marL="0" lvl="0" indent="0" algn="ctr" rtl="0">
              <a:lnSpc>
                <a:spcPct val="139916"/>
              </a:lnSpc>
              <a:spcBef>
                <a:spcPts val="0"/>
              </a:spcBef>
              <a:spcAft>
                <a:spcPts val="0"/>
              </a:spcAft>
              <a:buClr>
                <a:schemeClr val="dk1"/>
              </a:buClr>
              <a:buSzPts val="1100"/>
              <a:buFont typeface="Arial"/>
              <a:buNone/>
            </a:pPr>
            <a:r>
              <a:rPr lang="en-US" sz="1200">
                <a:solidFill>
                  <a:schemeClr val="dk1"/>
                </a:solidFill>
                <a:latin typeface="Montserrat"/>
                <a:ea typeface="Montserrat"/>
                <a:cs typeface="Montserrat"/>
                <a:sym typeface="Montserrat"/>
              </a:rPr>
              <a:t>Matériel, Défense nationale</a:t>
            </a:r>
            <a:endParaRPr sz="1200">
              <a:solidFill>
                <a:schemeClr val="dk1"/>
              </a:solidFill>
              <a:latin typeface="Montserrat"/>
              <a:ea typeface="Montserrat"/>
              <a:cs typeface="Montserrat"/>
              <a:sym typeface="Montserrat"/>
            </a:endParaRPr>
          </a:p>
        </p:txBody>
      </p:sp>
      <p:sp>
        <p:nvSpPr>
          <p:cNvPr id="205" name="Google Shape;205;g2d3f4818c0c_2_18"/>
          <p:cNvSpPr txBox="1"/>
          <p:nvPr/>
        </p:nvSpPr>
        <p:spPr>
          <a:xfrm>
            <a:off x="5382568" y="713982"/>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5000"/>
              <a:buFont typeface="Arial"/>
              <a:buNone/>
            </a:pPr>
            <a:r>
              <a:rPr lang="en-US" sz="5000" b="1">
                <a:latin typeface="Montserrat"/>
                <a:ea typeface="Montserrat"/>
                <a:cs typeface="Montserrat"/>
                <a:sym typeface="Montserrat"/>
              </a:rPr>
              <a:t>Message des fondateurs</a:t>
            </a:r>
            <a:endParaRPr sz="1400" b="0" i="0" u="none" strike="noStrike" cap="none">
              <a:solidFill>
                <a:srgbClr val="000000"/>
              </a:solidFill>
              <a:latin typeface="Arial"/>
              <a:ea typeface="Arial"/>
              <a:cs typeface="Arial"/>
              <a:sym typeface="Arial"/>
            </a:endParaRPr>
          </a:p>
        </p:txBody>
      </p:sp>
      <p:pic>
        <p:nvPicPr>
          <p:cNvPr id="206" name="Google Shape;206;g2d3f4818c0c_2_18"/>
          <p:cNvPicPr preferRelativeResize="0"/>
          <p:nvPr/>
        </p:nvPicPr>
        <p:blipFill rotWithShape="1">
          <a:blip r:embed="rId6">
            <a:alphaModFix/>
          </a:blip>
          <a:srcRect/>
          <a:stretch/>
        </p:blipFill>
        <p:spPr>
          <a:xfrm>
            <a:off x="3423425" y="339925"/>
            <a:ext cx="1830401" cy="15259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g2f42bb2b130_0_147"/>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63" name="Google Shape;563;g2f42bb2b130_0_147"/>
          <p:cNvSpPr/>
          <p:nvPr/>
        </p:nvSpPr>
        <p:spPr>
          <a:xfrm>
            <a:off x="0" y="0"/>
            <a:ext cx="8368030" cy="10287495"/>
          </a:xfrm>
          <a:custGeom>
            <a:avLst/>
            <a:gdLst/>
            <a:ahLst/>
            <a:cxnLst/>
            <a:rect l="l" t="t" r="r" b="b"/>
            <a:pathLst>
              <a:path w="1296364" h="1593725" extrusionOk="0">
                <a:moveTo>
                  <a:pt x="0" y="0"/>
                </a:moveTo>
                <a:lnTo>
                  <a:pt x="1296364" y="0"/>
                </a:lnTo>
                <a:lnTo>
                  <a:pt x="1296364" y="1593725"/>
                </a:lnTo>
                <a:lnTo>
                  <a:pt x="0" y="1593725"/>
                </a:lnTo>
                <a:close/>
              </a:path>
            </a:pathLst>
          </a:custGeom>
          <a:blipFill rotWithShape="1">
            <a:blip r:embed="rId4">
              <a:alphaModFix/>
            </a:blip>
            <a:stretch>
              <a:fillRect l="-132357" t="-30056" r="-33084" b="-13625"/>
            </a:stretch>
          </a:blipFill>
          <a:ln>
            <a:noFill/>
          </a:ln>
        </p:spPr>
        <p:txBody>
          <a:bodyPr/>
          <a:lstStyle/>
          <a:p>
            <a:endParaRPr lang="en-US"/>
          </a:p>
        </p:txBody>
      </p:sp>
      <p:pic>
        <p:nvPicPr>
          <p:cNvPr id="564" name="Google Shape;564;g2f42bb2b130_0_147"/>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565" name="Google Shape;565;g2f42bb2b130_0_147"/>
          <p:cNvSpPr txBox="1"/>
          <p:nvPr/>
        </p:nvSpPr>
        <p:spPr>
          <a:xfrm>
            <a:off x="9143900" y="4033500"/>
            <a:ext cx="8507700" cy="42363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000"/>
              </a:spcBef>
              <a:spcAft>
                <a:spcPts val="0"/>
              </a:spcAft>
              <a:buClr>
                <a:schemeClr val="dk1"/>
              </a:buClr>
              <a:buSzPts val="1100"/>
              <a:buFont typeface="Arial"/>
              <a:buNone/>
            </a:pPr>
            <a:r>
              <a:rPr lang="en-US" sz="5500" b="1">
                <a:solidFill>
                  <a:schemeClr val="dk1"/>
                </a:solidFill>
                <a:latin typeface="Montserrat"/>
                <a:ea typeface="Montserrat"/>
                <a:cs typeface="Montserrat"/>
                <a:sym typeface="Montserrat"/>
              </a:rPr>
              <a:t>Merci à tous pour votre participation !</a:t>
            </a:r>
            <a:endParaRPr sz="5500" b="1">
              <a:solidFill>
                <a:schemeClr val="dk1"/>
              </a:solidFill>
              <a:latin typeface="Montserrat"/>
              <a:ea typeface="Montserrat"/>
              <a:cs typeface="Montserrat"/>
              <a:sym typeface="Montserrat"/>
            </a:endParaRPr>
          </a:p>
          <a:p>
            <a:pPr marL="0" lvl="0" indent="0" algn="ctr" rtl="0">
              <a:lnSpc>
                <a:spcPct val="115000"/>
              </a:lnSpc>
              <a:spcBef>
                <a:spcPts val="1000"/>
              </a:spcBef>
              <a:spcAft>
                <a:spcPts val="0"/>
              </a:spcAft>
              <a:buClr>
                <a:schemeClr val="dk1"/>
              </a:buClr>
              <a:buSzPts val="1100"/>
              <a:buFont typeface="Arial"/>
              <a:buNone/>
            </a:pPr>
            <a:endParaRPr sz="1200" b="1">
              <a:solidFill>
                <a:schemeClr val="dk1"/>
              </a:solidFill>
              <a:latin typeface="Montserrat"/>
              <a:ea typeface="Montserrat"/>
              <a:cs typeface="Montserrat"/>
              <a:sym typeface="Montserrat"/>
            </a:endParaRPr>
          </a:p>
          <a:p>
            <a:pPr marL="0" lvl="0" indent="0" algn="ctr" rtl="0">
              <a:lnSpc>
                <a:spcPct val="115000"/>
              </a:lnSpc>
              <a:spcBef>
                <a:spcPts val="1000"/>
              </a:spcBef>
              <a:spcAft>
                <a:spcPts val="0"/>
              </a:spcAft>
              <a:buClr>
                <a:schemeClr val="dk1"/>
              </a:buClr>
              <a:buSzPts val="1100"/>
              <a:buFont typeface="Arial"/>
              <a:buNone/>
            </a:pPr>
            <a:r>
              <a:rPr lang="en-US" sz="5500" b="1">
                <a:solidFill>
                  <a:schemeClr val="dk1"/>
                </a:solidFill>
                <a:latin typeface="Montserrat"/>
                <a:ea typeface="Montserrat"/>
                <a:cs typeface="Montserrat"/>
                <a:sym typeface="Montserrat"/>
              </a:rPr>
              <a:t>Portez-vous bien et prenez soin de vous.</a:t>
            </a:r>
            <a:endParaRPr sz="5500" b="1">
              <a:solidFill>
                <a:schemeClr val="dk1"/>
              </a:solidFill>
              <a:latin typeface="Montserrat"/>
              <a:ea typeface="Montserrat"/>
              <a:cs typeface="Montserrat"/>
              <a:sym typeface="Montserrat"/>
            </a:endParaRPr>
          </a:p>
        </p:txBody>
      </p:sp>
      <p:pic>
        <p:nvPicPr>
          <p:cNvPr id="566" name="Google Shape;566;g2f42bb2b130_0_147"/>
          <p:cNvPicPr preferRelativeResize="0"/>
          <p:nvPr/>
        </p:nvPicPr>
        <p:blipFill rotWithShape="1">
          <a:blip r:embed="rId5">
            <a:alphaModFix/>
          </a:blip>
          <a:srcRect t="22091" b="20999"/>
          <a:stretch/>
        </p:blipFill>
        <p:spPr>
          <a:xfrm>
            <a:off x="9313859" y="903925"/>
            <a:ext cx="8167779" cy="26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2d3f4818c0c_2_35"/>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16" name="Google Shape;216;g2d3f4818c0c_2_35"/>
          <p:cNvSpPr txBox="1"/>
          <p:nvPr/>
        </p:nvSpPr>
        <p:spPr>
          <a:xfrm>
            <a:off x="2123398" y="1220019"/>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Règles de base et valeurs des Cercles</a:t>
            </a:r>
            <a:endParaRPr sz="1400" b="0" i="0" u="none" strike="noStrike" cap="none">
              <a:solidFill>
                <a:srgbClr val="000000"/>
              </a:solidFill>
              <a:latin typeface="Arial"/>
              <a:ea typeface="Arial"/>
              <a:cs typeface="Arial"/>
              <a:sym typeface="Arial"/>
            </a:endParaRPr>
          </a:p>
        </p:txBody>
      </p:sp>
      <p:sp>
        <p:nvSpPr>
          <p:cNvPr id="217" name="Google Shape;217;g2d3f4818c0c_2_35"/>
          <p:cNvSpPr/>
          <p:nvPr/>
        </p:nvSpPr>
        <p:spPr>
          <a:xfrm>
            <a:off x="13523401" y="2139928"/>
            <a:ext cx="4516107" cy="451608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8" r="-1348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2d3f4818c0c_2_35"/>
          <p:cNvSpPr txBox="1"/>
          <p:nvPr/>
        </p:nvSpPr>
        <p:spPr>
          <a:xfrm>
            <a:off x="481831" y="2563818"/>
            <a:ext cx="17019600" cy="6957900"/>
          </a:xfrm>
          <a:prstGeom prst="rect">
            <a:avLst/>
          </a:prstGeom>
          <a:noFill/>
          <a:ln>
            <a:noFill/>
          </a:ln>
        </p:spPr>
        <p:txBody>
          <a:bodyPr spcFirstLastPara="1" wrap="square" lIns="0" tIns="0" rIns="0" bIns="0" anchor="t" anchorCtr="0">
            <a:spAutoFit/>
          </a:bodyPr>
          <a:lstStyle/>
          <a:p>
            <a:pPr marL="951975" marR="0" lvl="1" indent="-475987" algn="just" rtl="0">
              <a:lnSpc>
                <a:spcPct val="100000"/>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Égalité </a:t>
            </a:r>
            <a:r>
              <a:rPr lang="en-US" sz="4409" b="1" i="0" u="none" strike="noStrike" cap="none">
                <a:solidFill>
                  <a:srgbClr val="000000"/>
                </a:solidFill>
                <a:latin typeface="Montserrat"/>
                <a:ea typeface="Montserrat"/>
                <a:cs typeface="Montserrat"/>
                <a:sym typeface="Montserrat"/>
              </a:rPr>
              <a:t>: </a:t>
            </a:r>
            <a:r>
              <a:rPr lang="en-US" sz="4409">
                <a:latin typeface="Montserrat"/>
                <a:ea typeface="Montserrat"/>
                <a:cs typeface="Montserrat"/>
                <a:sym typeface="Montserrat"/>
              </a:rPr>
              <a:t>Chaque membre participe de </a:t>
            </a:r>
            <a:endParaRPr sz="4409">
              <a:latin typeface="Montserrat"/>
              <a:ea typeface="Montserrat"/>
              <a:cs typeface="Montserrat"/>
              <a:sym typeface="Montserrat"/>
            </a:endParaRPr>
          </a:p>
          <a:p>
            <a:pPr marL="914400" marR="0" lvl="0" indent="0" algn="just" rtl="0">
              <a:lnSpc>
                <a:spcPct val="100000"/>
              </a:lnSpc>
              <a:spcBef>
                <a:spcPts val="0"/>
              </a:spcBef>
              <a:spcAft>
                <a:spcPts val="0"/>
              </a:spcAft>
              <a:buNone/>
            </a:pPr>
            <a:r>
              <a:rPr lang="en-US" sz="4409">
                <a:latin typeface="Montserrat"/>
                <a:ea typeface="Montserrat"/>
                <a:cs typeface="Montserrat"/>
                <a:sym typeface="Montserrat"/>
              </a:rPr>
              <a:t>manière égale</a:t>
            </a:r>
            <a:endParaRPr sz="1400" b="0" i="0" u="none" strike="noStrike" cap="none">
              <a:solidFill>
                <a:srgbClr val="000000"/>
              </a:solidFill>
              <a:latin typeface="Arial"/>
              <a:ea typeface="Arial"/>
              <a:cs typeface="Arial"/>
              <a:sym typeface="Arial"/>
            </a:endParaRPr>
          </a:p>
          <a:p>
            <a:pPr marL="0" marR="0" lvl="0" indent="0" algn="just" rtl="0">
              <a:lnSpc>
                <a:spcPct val="106418"/>
              </a:lnSpc>
              <a:spcBef>
                <a:spcPts val="0"/>
              </a:spcBef>
              <a:spcAft>
                <a:spcPts val="0"/>
              </a:spcAft>
              <a:buClr>
                <a:srgbClr val="000000"/>
              </a:buClr>
              <a:buSzPts val="4409"/>
              <a:buFont typeface="Arial"/>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Substance : </a:t>
            </a:r>
            <a:r>
              <a:rPr lang="en-US" sz="4409">
                <a:latin typeface="Montserrat"/>
                <a:ea typeface="Montserrat"/>
                <a:cs typeface="Montserrat"/>
                <a:sym typeface="Montserrat"/>
              </a:rPr>
              <a:t>Partager ce qui est important</a:t>
            </a:r>
            <a:endParaRPr sz="1400" b="0" i="0" u="none" strike="noStrike" cap="none">
              <a:solidFill>
                <a:srgbClr val="000000"/>
              </a:solidFill>
              <a:latin typeface="Arial"/>
              <a:ea typeface="Arial"/>
              <a:cs typeface="Arial"/>
              <a:sym typeface="Arial"/>
            </a:endParaRPr>
          </a:p>
          <a:p>
            <a:pPr marL="0" marR="0" lvl="0" indent="0" algn="just" rtl="0">
              <a:lnSpc>
                <a:spcPct val="106418"/>
              </a:lnSpc>
              <a:spcBef>
                <a:spcPts val="0"/>
              </a:spcBef>
              <a:spcAft>
                <a:spcPts val="0"/>
              </a:spcAft>
              <a:buClr>
                <a:srgbClr val="000000"/>
              </a:buClr>
              <a:buSzPts val="4409"/>
              <a:buFont typeface="Arial"/>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53005"/>
              </a:lnSpc>
              <a:spcBef>
                <a:spcPts val="0"/>
              </a:spcBef>
              <a:spcAft>
                <a:spcPts val="0"/>
              </a:spcAft>
              <a:buClr>
                <a:srgbClr val="000000"/>
              </a:buClr>
              <a:buSzPts val="4409"/>
              <a:buFont typeface="Arial"/>
              <a:buChar char="•"/>
            </a:pPr>
            <a:r>
              <a:rPr lang="en-US" sz="4409" b="1">
                <a:latin typeface="Montserrat"/>
                <a:ea typeface="Montserrat"/>
                <a:cs typeface="Montserrat"/>
                <a:sym typeface="Montserrat"/>
              </a:rPr>
              <a:t>Ouverture </a:t>
            </a:r>
            <a:r>
              <a:rPr lang="en-US" sz="4409" b="1" i="0" u="none" strike="noStrike" cap="none">
                <a:solidFill>
                  <a:srgbClr val="000000"/>
                </a:solidFill>
                <a:latin typeface="Montserrat"/>
                <a:ea typeface="Montserrat"/>
                <a:cs typeface="Montserrat"/>
                <a:sym typeface="Montserrat"/>
              </a:rPr>
              <a:t>: </a:t>
            </a:r>
            <a:r>
              <a:rPr lang="en-US" sz="4409">
                <a:latin typeface="Montserrat"/>
                <a:ea typeface="Montserrat"/>
                <a:cs typeface="Montserrat"/>
                <a:sym typeface="Montserrat"/>
              </a:rPr>
              <a:t>Écoutez sans juger</a:t>
            </a:r>
            <a:endParaRPr sz="1400" b="0" i="0" u="none" strike="noStrike" cap="none">
              <a:solidFill>
                <a:srgbClr val="000000"/>
              </a:solidFill>
              <a:latin typeface="Arial"/>
              <a:ea typeface="Arial"/>
              <a:cs typeface="Arial"/>
              <a:sym typeface="Arial"/>
            </a:endParaRPr>
          </a:p>
          <a:p>
            <a:pPr marL="0" marR="0" lvl="0" indent="0" algn="just" rtl="0">
              <a:lnSpc>
                <a:spcPct val="106418"/>
              </a:lnSpc>
              <a:spcBef>
                <a:spcPts val="0"/>
              </a:spcBef>
              <a:spcAft>
                <a:spcPts val="0"/>
              </a:spcAft>
              <a:buClr>
                <a:srgbClr val="000000"/>
              </a:buClr>
              <a:buSzPts val="4409"/>
              <a:buFont typeface="Arial"/>
              <a:buNone/>
            </a:pPr>
            <a:endParaRPr sz="4409" b="0" i="0" u="none" strike="noStrike" cap="none">
              <a:solidFill>
                <a:srgbClr val="000000"/>
              </a:solidFill>
              <a:latin typeface="Montserrat"/>
              <a:ea typeface="Montserrat"/>
              <a:cs typeface="Montserrat"/>
              <a:sym typeface="Montserrat"/>
            </a:endParaRPr>
          </a:p>
          <a:p>
            <a:pPr marL="951975" marR="0" lvl="1" indent="-475987" algn="just" rtl="0">
              <a:lnSpc>
                <a:spcPct val="100000"/>
              </a:lnSpc>
              <a:spcBef>
                <a:spcPts val="0"/>
              </a:spcBef>
              <a:spcAft>
                <a:spcPts val="0"/>
              </a:spcAft>
              <a:buClr>
                <a:srgbClr val="000000"/>
              </a:buClr>
              <a:buSzPts val="4409"/>
              <a:buFont typeface="Arial"/>
              <a:buChar char="•"/>
            </a:pPr>
            <a:r>
              <a:rPr lang="en-US" sz="4409" b="1" i="0" u="none" strike="noStrike" cap="none">
                <a:solidFill>
                  <a:srgbClr val="000000"/>
                </a:solidFill>
                <a:latin typeface="Montserrat"/>
                <a:ea typeface="Montserrat"/>
                <a:cs typeface="Montserrat"/>
                <a:sym typeface="Montserrat"/>
              </a:rPr>
              <a:t>Respect : </a:t>
            </a:r>
            <a:r>
              <a:rPr lang="en-US" sz="4409">
                <a:latin typeface="Montserrat"/>
                <a:ea typeface="Montserrat"/>
                <a:cs typeface="Montserrat"/>
                <a:sym typeface="Montserrat"/>
              </a:rPr>
              <a:t>Traiter les autres comme ils aimeraient être traités</a:t>
            </a:r>
            <a:endParaRPr sz="1400" b="0" i="0" u="none" strike="noStrike" cap="none">
              <a:solidFill>
                <a:srgbClr val="000000"/>
              </a:solidFill>
              <a:latin typeface="Arial"/>
              <a:ea typeface="Arial"/>
              <a:cs typeface="Arial"/>
              <a:sym typeface="Arial"/>
            </a:endParaRPr>
          </a:p>
        </p:txBody>
      </p:sp>
      <p:pic>
        <p:nvPicPr>
          <p:cNvPr id="219" name="Google Shape;219;g2d3f4818c0c_2_35"/>
          <p:cNvPicPr preferRelativeResize="0"/>
          <p:nvPr/>
        </p:nvPicPr>
        <p:blipFill rotWithShape="1">
          <a:blip r:embed="rId5">
            <a:alphaModFix/>
          </a:blip>
          <a:srcRect/>
          <a:stretch/>
        </p:blipFill>
        <p:spPr>
          <a:xfrm>
            <a:off x="293000" y="841788"/>
            <a:ext cx="1830401" cy="1525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2d3f4818c0c_2_47"/>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29" name="Google Shape;229;g2d3f4818c0c_2_47"/>
          <p:cNvSpPr txBox="1"/>
          <p:nvPr/>
        </p:nvSpPr>
        <p:spPr>
          <a:xfrm>
            <a:off x="2123398" y="1220019"/>
            <a:ext cx="13329000" cy="661800"/>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4300"/>
              <a:buFont typeface="Arial"/>
              <a:buNone/>
            </a:pPr>
            <a:r>
              <a:rPr lang="en-US" sz="4300" b="1">
                <a:latin typeface="Montserrat"/>
                <a:ea typeface="Montserrat"/>
                <a:cs typeface="Montserrat"/>
                <a:sym typeface="Montserrat"/>
              </a:rPr>
              <a:t>Règles de base et valeurs pour les participants</a:t>
            </a:r>
            <a:endParaRPr sz="1400" b="0" i="0" u="none" strike="noStrike" cap="none">
              <a:solidFill>
                <a:srgbClr val="000000"/>
              </a:solidFill>
              <a:latin typeface="Arial"/>
              <a:ea typeface="Arial"/>
              <a:cs typeface="Arial"/>
              <a:sym typeface="Arial"/>
            </a:endParaRPr>
          </a:p>
        </p:txBody>
      </p:sp>
      <p:sp>
        <p:nvSpPr>
          <p:cNvPr id="230" name="Google Shape;230;g2d3f4818c0c_2_47"/>
          <p:cNvSpPr/>
          <p:nvPr/>
        </p:nvSpPr>
        <p:spPr>
          <a:xfrm>
            <a:off x="13523401" y="2139928"/>
            <a:ext cx="4508500" cy="4508482"/>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3487" r="-1348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2d3f4818c0c_2_47"/>
          <p:cNvSpPr txBox="1"/>
          <p:nvPr/>
        </p:nvSpPr>
        <p:spPr>
          <a:xfrm>
            <a:off x="483118" y="2538458"/>
            <a:ext cx="17428500" cy="7063500"/>
          </a:xfrm>
          <a:prstGeom prst="rect">
            <a:avLst/>
          </a:prstGeom>
          <a:noFill/>
          <a:ln>
            <a:noFill/>
          </a:ln>
        </p:spPr>
        <p:txBody>
          <a:bodyPr spcFirstLastPara="1" wrap="square" lIns="0" tIns="0" rIns="0" bIns="0" anchor="t" anchorCtr="0">
            <a:spAutoFit/>
          </a:bodyPr>
          <a:lstStyle/>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Confidentialité - la confiance est essentielle.</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Apportez votre pleine entièreté de soi et votre mentalité de débutant à </a:t>
            </a:r>
            <a:endParaRPr sz="2650">
              <a:solidFill>
                <a:schemeClr val="dk1"/>
              </a:solidFill>
              <a:latin typeface="Montserrat"/>
              <a:ea typeface="Montserrat"/>
              <a:cs typeface="Montserrat"/>
              <a:sym typeface="Montserrat"/>
            </a:endParaRPr>
          </a:p>
          <a:p>
            <a:pPr marL="457200" marR="208280" lvl="0" indent="0" algn="l" rtl="0">
              <a:lnSpc>
                <a:spcPct val="115000"/>
              </a:lnSpc>
              <a:spcBef>
                <a:spcPts val="0"/>
              </a:spcBef>
              <a:spcAft>
                <a:spcPts val="0"/>
              </a:spcAft>
              <a:buNone/>
            </a:pPr>
            <a:r>
              <a:rPr lang="en-US" sz="2650">
                <a:solidFill>
                  <a:schemeClr val="dk1"/>
                </a:solidFill>
                <a:latin typeface="Montserrat"/>
                <a:ea typeface="Montserrat"/>
                <a:cs typeface="Montserrat"/>
                <a:sym typeface="Montserrat"/>
              </a:rPr>
              <a:t>chaque session. </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sz="1300">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Venez bien nourris et buvez assez d'eau.</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Gardez votre caméra allumée pour que tout le monde se sente en sécurité et </a:t>
            </a:r>
            <a:endParaRPr sz="2650">
              <a:solidFill>
                <a:schemeClr val="dk1"/>
              </a:solidFill>
              <a:latin typeface="Montserrat"/>
              <a:ea typeface="Montserrat"/>
              <a:cs typeface="Montserrat"/>
              <a:sym typeface="Montserrat"/>
            </a:endParaRPr>
          </a:p>
          <a:p>
            <a:pPr marL="457200" marR="208280" lvl="0" indent="0" algn="l" rtl="0">
              <a:lnSpc>
                <a:spcPct val="115000"/>
              </a:lnSpc>
              <a:spcBef>
                <a:spcPts val="0"/>
              </a:spcBef>
              <a:spcAft>
                <a:spcPts val="0"/>
              </a:spcAft>
              <a:buNone/>
            </a:pPr>
            <a:r>
              <a:rPr lang="en-US" sz="2650">
                <a:solidFill>
                  <a:schemeClr val="dk1"/>
                </a:solidFill>
                <a:latin typeface="Montserrat"/>
                <a:ea typeface="Montserrat"/>
                <a:cs typeface="Montserrat"/>
                <a:sym typeface="Montserrat"/>
              </a:rPr>
              <a:t>connecté. </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Soyez franc et honnête - écouter avec empathie. </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Soyez prêt à vous engager avec vos pairs.</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Éliminez les distractions externes.</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Ne pas activer votre microphone, sauf pour poser des questions et contribuer à la discussion.</a:t>
            </a:r>
            <a:endParaRPr sz="2650">
              <a:solidFill>
                <a:schemeClr val="dk1"/>
              </a:solidFill>
              <a:latin typeface="Montserrat"/>
              <a:ea typeface="Montserrat"/>
              <a:cs typeface="Montserrat"/>
              <a:sym typeface="Montserrat"/>
            </a:endParaRPr>
          </a:p>
          <a:p>
            <a:pPr marL="914400" marR="208280" lvl="0" indent="0" algn="l" rtl="0">
              <a:lnSpc>
                <a:spcPct val="115000"/>
              </a:lnSpc>
              <a:spcBef>
                <a:spcPts val="0"/>
              </a:spcBef>
              <a:spcAft>
                <a:spcPts val="0"/>
              </a:spcAft>
              <a:buNone/>
            </a:pPr>
            <a:endParaRPr>
              <a:solidFill>
                <a:schemeClr val="dk1"/>
              </a:solidFill>
              <a:latin typeface="Montserrat"/>
              <a:ea typeface="Montserrat"/>
              <a:cs typeface="Montserrat"/>
              <a:sym typeface="Montserrat"/>
            </a:endParaRPr>
          </a:p>
          <a:p>
            <a:pPr marL="457200" marR="208280" lvl="0" indent="-396875" algn="l" rtl="0">
              <a:lnSpc>
                <a:spcPct val="115000"/>
              </a:lnSpc>
              <a:spcBef>
                <a:spcPts val="0"/>
              </a:spcBef>
              <a:spcAft>
                <a:spcPts val="0"/>
              </a:spcAft>
              <a:buClr>
                <a:schemeClr val="dk1"/>
              </a:buClr>
              <a:buSzPts val="2650"/>
              <a:buFont typeface="Montserrat"/>
              <a:buChar char="●"/>
            </a:pPr>
            <a:r>
              <a:rPr lang="en-US" sz="2650">
                <a:solidFill>
                  <a:schemeClr val="dk1"/>
                </a:solidFill>
                <a:latin typeface="Montserrat"/>
                <a:ea typeface="Montserrat"/>
                <a:cs typeface="Montserrat"/>
                <a:sym typeface="Montserrat"/>
              </a:rPr>
              <a:t>Soyez pleinement présent et assistez aux cinq semaines - pas de multitâche.</a:t>
            </a:r>
            <a:endParaRPr sz="2650">
              <a:latin typeface="Montserrat"/>
              <a:ea typeface="Montserrat"/>
              <a:cs typeface="Montserrat"/>
              <a:sym typeface="Montserrat"/>
            </a:endParaRPr>
          </a:p>
        </p:txBody>
      </p:sp>
      <p:pic>
        <p:nvPicPr>
          <p:cNvPr id="232" name="Google Shape;232;g2d3f4818c0c_2_47"/>
          <p:cNvPicPr preferRelativeResize="0"/>
          <p:nvPr/>
        </p:nvPicPr>
        <p:blipFill rotWithShape="1">
          <a:blip r:embed="rId5">
            <a:alphaModFix/>
          </a:blip>
          <a:srcRect/>
          <a:stretch/>
        </p:blipFill>
        <p:spPr>
          <a:xfrm>
            <a:off x="293000" y="841788"/>
            <a:ext cx="1830401" cy="1525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2d3c8419cb4_1_59"/>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42" name="Google Shape;242;g2d3c8419cb4_1_59"/>
          <p:cNvSpPr txBox="1"/>
          <p:nvPr/>
        </p:nvSpPr>
        <p:spPr>
          <a:xfrm>
            <a:off x="2123393" y="991420"/>
            <a:ext cx="13329000" cy="769500"/>
          </a:xfrm>
          <a:prstGeom prst="rect">
            <a:avLst/>
          </a:prstGeom>
          <a:noFill/>
          <a:ln>
            <a:noFill/>
          </a:ln>
        </p:spPr>
        <p:txBody>
          <a:bodyPr spcFirstLastPara="1" wrap="square" lIns="0" tIns="0" rIns="0" bIns="0" anchor="t" anchorCtr="0">
            <a:spAutoFit/>
          </a:bodyPr>
          <a:lstStyle/>
          <a:p>
            <a:pPr marL="0" marR="0" lvl="0" indent="0" algn="l" rtl="0">
              <a:lnSpc>
                <a:spcPct val="122004"/>
              </a:lnSpc>
              <a:spcBef>
                <a:spcPts val="0"/>
              </a:spcBef>
              <a:spcAft>
                <a:spcPts val="0"/>
              </a:spcAft>
              <a:buClr>
                <a:srgbClr val="000000"/>
              </a:buClr>
              <a:buSzPts val="4999"/>
              <a:buFont typeface="Arial"/>
              <a:buNone/>
            </a:pPr>
            <a:r>
              <a:rPr lang="en-US" sz="4999" b="1">
                <a:latin typeface="Montserrat"/>
                <a:ea typeface="Montserrat"/>
                <a:cs typeface="Montserrat"/>
                <a:sym typeface="Montserrat"/>
              </a:rPr>
              <a:t>Maîtriser l’art de la négociation</a:t>
            </a:r>
            <a:endParaRPr sz="1400" b="0" i="0" u="none" strike="noStrike" cap="none">
              <a:solidFill>
                <a:srgbClr val="000000"/>
              </a:solidFill>
              <a:latin typeface="Arial"/>
              <a:ea typeface="Arial"/>
              <a:cs typeface="Arial"/>
              <a:sym typeface="Arial"/>
            </a:endParaRPr>
          </a:p>
        </p:txBody>
      </p:sp>
      <p:graphicFrame>
        <p:nvGraphicFramePr>
          <p:cNvPr id="243" name="Google Shape;243;g2d3c8419cb4_1_59"/>
          <p:cNvGraphicFramePr/>
          <p:nvPr/>
        </p:nvGraphicFramePr>
        <p:xfrm>
          <a:off x="483118" y="2404774"/>
          <a:ext cx="3000000" cy="3000000"/>
        </p:xfrm>
        <a:graphic>
          <a:graphicData uri="http://schemas.openxmlformats.org/drawingml/2006/table">
            <a:tbl>
              <a:tblPr>
                <a:noFill/>
                <a:tableStyleId>{9F344DA7-7492-4EC7-8167-A7AEE8CD2E10}</a:tableStyleId>
              </a:tblPr>
              <a:tblGrid>
                <a:gridCol w="17329875">
                  <a:extLst>
                    <a:ext uri="{9D8B030D-6E8A-4147-A177-3AD203B41FA5}">
                      <a16:colId xmlns:a16="http://schemas.microsoft.com/office/drawing/2014/main" val="20000"/>
                    </a:ext>
                  </a:extLst>
                </a:gridCol>
              </a:tblGrid>
              <a:tr h="5066750">
                <a:tc>
                  <a:txBody>
                    <a:bodyPr/>
                    <a:lstStyle/>
                    <a:p>
                      <a:pPr marL="0" marR="534035" lvl="0" indent="0" algn="l" rtl="0">
                        <a:lnSpc>
                          <a:spcPct val="115000"/>
                        </a:lnSpc>
                        <a:spcBef>
                          <a:spcPts val="100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 Le “win-win” est une croyance en la 3e voie. Ce n'est pas votre </a:t>
                      </a:r>
                      <a:endParaRPr sz="2750">
                        <a:solidFill>
                          <a:schemeClr val="dk1"/>
                        </a:solidFill>
                        <a:latin typeface="Montserrat"/>
                        <a:ea typeface="Montserrat"/>
                        <a:cs typeface="Montserrat"/>
                        <a:sym typeface="Montserrat"/>
                      </a:endParaRPr>
                    </a:p>
                    <a:p>
                      <a:pPr marL="0" marR="534035"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manière ou ma manière ; c'est une meilleure manière, une façon de </a:t>
                      </a:r>
                      <a:endParaRPr sz="2750">
                        <a:solidFill>
                          <a:schemeClr val="dk1"/>
                        </a:solidFill>
                        <a:latin typeface="Montserrat"/>
                        <a:ea typeface="Montserrat"/>
                        <a:cs typeface="Montserrat"/>
                        <a:sym typeface="Montserrat"/>
                      </a:endParaRPr>
                    </a:p>
                    <a:p>
                      <a:pPr marL="0" marR="534035" lvl="0" indent="0" algn="l" rtl="0">
                        <a:lnSpc>
                          <a:spcPct val="115000"/>
                        </a:lnSpc>
                        <a:spcBef>
                          <a:spcPts val="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faire plus élevée. »</a:t>
                      </a:r>
                      <a:endParaRPr sz="2750">
                        <a:solidFill>
                          <a:schemeClr val="dk1"/>
                        </a:solidFill>
                        <a:latin typeface="Montserrat"/>
                        <a:ea typeface="Montserrat"/>
                        <a:cs typeface="Montserrat"/>
                        <a:sym typeface="Montserrat"/>
                      </a:endParaRPr>
                    </a:p>
                    <a:p>
                      <a:pPr marL="0" marR="381635" lvl="0" indent="0" algn="l" rtl="0">
                        <a:lnSpc>
                          <a:spcPct val="115000"/>
                        </a:lnSpc>
                        <a:spcBef>
                          <a:spcPts val="0"/>
                        </a:spcBef>
                        <a:spcAft>
                          <a:spcPts val="0"/>
                        </a:spcAft>
                        <a:buClr>
                          <a:schemeClr val="dk1"/>
                        </a:buClr>
                        <a:buSzPts val="1100"/>
                        <a:buFont typeface="Arial"/>
                        <a:buNone/>
                      </a:pPr>
                      <a:r>
                        <a:rPr lang="en-US" sz="2750" b="1">
                          <a:solidFill>
                            <a:schemeClr val="dk1"/>
                          </a:solidFill>
                          <a:latin typeface="Montserrat"/>
                          <a:ea typeface="Montserrat"/>
                          <a:cs typeface="Montserrat"/>
                          <a:sym typeface="Montserrat"/>
                        </a:rPr>
                        <a:t>Stephen Covey, auteur et éducateur</a:t>
                      </a:r>
                      <a:endParaRPr sz="2750" b="1">
                        <a:solidFill>
                          <a:schemeClr val="dk1"/>
                        </a:solidFill>
                        <a:latin typeface="Montserrat"/>
                        <a:ea typeface="Montserrat"/>
                        <a:cs typeface="Montserrat"/>
                        <a:sym typeface="Montserrat"/>
                      </a:endParaRPr>
                    </a:p>
                    <a:p>
                      <a:pPr marL="0" marR="27940" lvl="0" indent="0" algn="l" rtl="0">
                        <a:lnSpc>
                          <a:spcPct val="115000"/>
                        </a:lnSpc>
                        <a:spcBef>
                          <a:spcPts val="0"/>
                        </a:spcBef>
                        <a:spcAft>
                          <a:spcPts val="0"/>
                        </a:spcAft>
                        <a:buClr>
                          <a:schemeClr val="dk1"/>
                        </a:buClr>
                        <a:buSzPts val="1100"/>
                        <a:buFont typeface="Arial"/>
                        <a:buNone/>
                      </a:pPr>
                      <a:endParaRPr sz="2750" b="1">
                        <a:solidFill>
                          <a:schemeClr val="dk1"/>
                        </a:solidFill>
                        <a:latin typeface="Montserrat"/>
                        <a:ea typeface="Montserrat"/>
                        <a:cs typeface="Montserrat"/>
                        <a:sym typeface="Montserrat"/>
                      </a:endParaRPr>
                    </a:p>
                    <a:p>
                      <a:pPr marL="0" marR="534035" lvl="0" indent="0" algn="l" rtl="0">
                        <a:lnSpc>
                          <a:spcPct val="115000"/>
                        </a:lnSpc>
                        <a:spcBef>
                          <a:spcPts val="1780"/>
                        </a:spcBef>
                        <a:spcAft>
                          <a:spcPts val="0"/>
                        </a:spcAft>
                        <a:buClr>
                          <a:schemeClr val="dk1"/>
                        </a:buClr>
                        <a:buSzPts val="1100"/>
                        <a:buFont typeface="Arial"/>
                        <a:buNone/>
                      </a:pPr>
                      <a:r>
                        <a:rPr lang="en-US" sz="2750">
                          <a:solidFill>
                            <a:schemeClr val="dk1"/>
                          </a:solidFill>
                          <a:latin typeface="Montserrat"/>
                          <a:ea typeface="Montserrat"/>
                          <a:cs typeface="Montserrat"/>
                          <a:sym typeface="Montserrat"/>
                        </a:rPr>
                        <a:t>« Il y a trois façons d'aborder les différences : la domination, le compromis et l'intégration. Par la domination, une seule partie obtient ce qu'elle veut ; par le compromis, aucune partie n'obtient ce qu'elle veut ; par l'intégration, nous trouvons un moyen par lequel les deux parties peuvent obtenir ce qu'elles souhaitent. »</a:t>
                      </a:r>
                      <a:endParaRPr sz="2750">
                        <a:solidFill>
                          <a:schemeClr val="dk1"/>
                        </a:solidFill>
                        <a:latin typeface="Montserrat"/>
                        <a:ea typeface="Montserrat"/>
                        <a:cs typeface="Montserrat"/>
                        <a:sym typeface="Montserrat"/>
                      </a:endParaRPr>
                    </a:p>
                    <a:p>
                      <a:pPr marL="0" marR="534035" lvl="0" indent="0" algn="l" rtl="0">
                        <a:lnSpc>
                          <a:spcPct val="115000"/>
                        </a:lnSpc>
                        <a:spcBef>
                          <a:spcPts val="125"/>
                        </a:spcBef>
                        <a:spcAft>
                          <a:spcPts val="0"/>
                        </a:spcAft>
                        <a:buClr>
                          <a:schemeClr val="dk1"/>
                        </a:buClr>
                        <a:buSzPts val="1100"/>
                        <a:buFont typeface="Arial"/>
                        <a:buNone/>
                      </a:pPr>
                      <a:r>
                        <a:rPr lang="en-US" sz="2750" b="1">
                          <a:solidFill>
                            <a:schemeClr val="dk1"/>
                          </a:solidFill>
                          <a:latin typeface="Montserrat"/>
                          <a:ea typeface="Montserrat"/>
                          <a:cs typeface="Montserrat"/>
                          <a:sym typeface="Montserrat"/>
                        </a:rPr>
                        <a:t>Mary Parker Follett, conseillère en management, travailleuse sociale, philosophe et pionnière de la théorie des organisations du point de vue des ressources humaines.</a:t>
                      </a:r>
                      <a:endParaRPr sz="2750">
                        <a:solidFill>
                          <a:schemeClr val="dk1"/>
                        </a:solidFill>
                        <a:latin typeface="Montserrat"/>
                        <a:ea typeface="Montserrat"/>
                        <a:cs typeface="Montserrat"/>
                        <a:sym typeface="Montserrat"/>
                      </a:endParaRPr>
                    </a:p>
                  </a:txBody>
                  <a:tcPr marL="126650" marR="126650" marT="126650" marB="126650">
                    <a:lnL w="19475" cap="flat" cmpd="sng">
                      <a:solidFill>
                        <a:srgbClr val="000000"/>
                      </a:solidFill>
                      <a:prstDash val="solid"/>
                      <a:round/>
                      <a:headEnd type="none" w="sm" len="sm"/>
                      <a:tailEnd type="none" w="sm" len="sm"/>
                    </a:lnL>
                    <a:lnR w="19475" cap="flat" cmpd="sng">
                      <a:solidFill>
                        <a:srgbClr val="000000"/>
                      </a:solidFill>
                      <a:prstDash val="solid"/>
                      <a:round/>
                      <a:headEnd type="none" w="sm" len="sm"/>
                      <a:tailEnd type="none" w="sm" len="sm"/>
                    </a:lnR>
                    <a:lnT w="19475" cap="flat" cmpd="sng">
                      <a:solidFill>
                        <a:srgbClr val="000000"/>
                      </a:solidFill>
                      <a:prstDash val="solid"/>
                      <a:round/>
                      <a:headEnd type="none" w="sm" len="sm"/>
                      <a:tailEnd type="none" w="sm" len="sm"/>
                    </a:lnT>
                    <a:lnB w="194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44" name="Google Shape;244;g2d3c8419cb4_1_59"/>
          <p:cNvPicPr preferRelativeResize="0"/>
          <p:nvPr/>
        </p:nvPicPr>
        <p:blipFill rotWithShape="1">
          <a:blip r:embed="rId4">
            <a:alphaModFix/>
          </a:blip>
          <a:srcRect/>
          <a:stretch/>
        </p:blipFill>
        <p:spPr>
          <a:xfrm>
            <a:off x="293000" y="613188"/>
            <a:ext cx="1830401" cy="1525966"/>
          </a:xfrm>
          <a:prstGeom prst="rect">
            <a:avLst/>
          </a:prstGeom>
          <a:noFill/>
          <a:ln>
            <a:noFill/>
          </a:ln>
        </p:spPr>
      </p:pic>
      <p:pic>
        <p:nvPicPr>
          <p:cNvPr id="245" name="Google Shape;245;g2d3c8419cb4_1_59"/>
          <p:cNvPicPr preferRelativeResize="0"/>
          <p:nvPr/>
        </p:nvPicPr>
        <p:blipFill rotWithShape="1">
          <a:blip r:embed="rId5">
            <a:alphaModFix/>
          </a:blip>
          <a:srcRect l="5773" r="4023" b="-2553"/>
          <a:stretch/>
        </p:blipFill>
        <p:spPr>
          <a:xfrm>
            <a:off x="13388225" y="174675"/>
            <a:ext cx="4714875" cy="5066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6"/>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55" name="Google Shape;255;p6"/>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256" name="Google Shape;256;p6"/>
          <p:cNvSpPr txBox="1"/>
          <p:nvPr/>
        </p:nvSpPr>
        <p:spPr>
          <a:xfrm>
            <a:off x="375300" y="1385675"/>
            <a:ext cx="12883200" cy="1043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0" b="1" i="0" u="none" strike="noStrike" cap="none">
                <a:solidFill>
                  <a:srgbClr val="000000"/>
                </a:solidFill>
                <a:latin typeface="Montserrat"/>
                <a:ea typeface="Montserrat"/>
                <a:cs typeface="Montserrat"/>
                <a:sym typeface="Montserrat"/>
              </a:rPr>
              <a:t>1. </a:t>
            </a:r>
            <a:r>
              <a:rPr lang="en-US" sz="3150" b="1">
                <a:solidFill>
                  <a:schemeClr val="dk1"/>
                </a:solidFill>
                <a:latin typeface="Montserrat"/>
                <a:ea typeface="Montserrat"/>
                <a:cs typeface="Montserrat"/>
                <a:sym typeface="Montserrat"/>
              </a:rPr>
              <a:t>Arrivée : Échauffement et début de la réunion</a:t>
            </a:r>
            <a:endParaRPr sz="315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(22 minutes)</a:t>
            </a:r>
            <a:endParaRPr sz="1400" b="0" i="0" u="none" strike="noStrike" cap="none">
              <a:solidFill>
                <a:srgbClr val="000000"/>
              </a:solidFill>
              <a:latin typeface="Arial"/>
              <a:ea typeface="Arial"/>
              <a:cs typeface="Arial"/>
              <a:sym typeface="Arial"/>
            </a:endParaRPr>
          </a:p>
        </p:txBody>
      </p:sp>
      <p:sp>
        <p:nvSpPr>
          <p:cNvPr id="257" name="Google Shape;257;p6"/>
          <p:cNvSpPr/>
          <p:nvPr/>
        </p:nvSpPr>
        <p:spPr>
          <a:xfrm>
            <a:off x="3004190" y="1933631"/>
            <a:ext cx="361446" cy="476673"/>
          </a:xfrm>
          <a:custGeom>
            <a:avLst/>
            <a:gdLst/>
            <a:ahLst/>
            <a:cxnLst/>
            <a:rect l="l" t="t" r="r" b="b"/>
            <a:pathLst>
              <a:path w="361446" h="476673" extrusionOk="0">
                <a:moveTo>
                  <a:pt x="0" y="0"/>
                </a:moveTo>
                <a:lnTo>
                  <a:pt x="361446" y="0"/>
                </a:lnTo>
                <a:lnTo>
                  <a:pt x="361446" y="476672"/>
                </a:lnTo>
                <a:lnTo>
                  <a:pt x="0" y="476672"/>
                </a:lnTo>
                <a:lnTo>
                  <a:pt x="0" y="0"/>
                </a:lnTo>
                <a:close/>
              </a:path>
            </a:pathLst>
          </a:custGeom>
          <a:blipFill rotWithShape="1">
            <a:blip r:embed="rId5">
              <a:alphaModFix/>
            </a:blip>
            <a:stretch>
              <a:fillRect/>
            </a:stretch>
          </a:blipFill>
          <a:ln>
            <a:noFill/>
          </a:ln>
        </p:spPr>
        <p:txBody>
          <a:bodyPr/>
          <a:lstStyle/>
          <a:p>
            <a:endParaRPr lang="en-US"/>
          </a:p>
        </p:txBody>
      </p:sp>
      <p:graphicFrame>
        <p:nvGraphicFramePr>
          <p:cNvPr id="258" name="Google Shape;258;p6"/>
          <p:cNvGraphicFramePr/>
          <p:nvPr/>
        </p:nvGraphicFramePr>
        <p:xfrm>
          <a:off x="375303" y="8113257"/>
          <a:ext cx="3000000" cy="3000000"/>
        </p:xfrm>
        <a:graphic>
          <a:graphicData uri="http://schemas.openxmlformats.org/drawingml/2006/table">
            <a:tbl>
              <a:tblPr>
                <a:noFill/>
                <a:tableStyleId>{9F344DA7-7492-4EC7-8167-A7AEE8CD2E10}</a:tableStyleId>
              </a:tblPr>
              <a:tblGrid>
                <a:gridCol w="17537400">
                  <a:extLst>
                    <a:ext uri="{9D8B030D-6E8A-4147-A177-3AD203B41FA5}">
                      <a16:colId xmlns:a16="http://schemas.microsoft.com/office/drawing/2014/main" val="20000"/>
                    </a:ext>
                  </a:extLst>
                </a:gridCol>
              </a:tblGrid>
              <a:tr h="824150">
                <a:tc>
                  <a:txBody>
                    <a:bodyPr/>
                    <a:lstStyle/>
                    <a:p>
                      <a:pPr marL="0" marR="0" lvl="0" indent="0" algn="ctr" rtl="0">
                        <a:lnSpc>
                          <a:spcPct val="115000"/>
                        </a:lnSpc>
                        <a:spcBef>
                          <a:spcPts val="0"/>
                        </a:spcBef>
                        <a:spcAft>
                          <a:spcPts val="0"/>
                        </a:spcAft>
                        <a:buClr>
                          <a:srgbClr val="000000"/>
                        </a:buClr>
                        <a:buSzPts val="2260"/>
                        <a:buFont typeface="Arial"/>
                        <a:buNone/>
                      </a:pPr>
                      <a:r>
                        <a:rPr lang="en-US" sz="2260" b="1">
                          <a:latin typeface="Montserrat"/>
                          <a:ea typeface="Montserrat"/>
                          <a:cs typeface="Montserrat"/>
                          <a:sym typeface="Montserrat"/>
                        </a:rPr>
                        <a:t>Moment complice</a:t>
                      </a:r>
                      <a:r>
                        <a:rPr lang="en-US" sz="2260" b="1" u="none" strike="noStrike" cap="none">
                          <a:solidFill>
                            <a:srgbClr val="000000"/>
                          </a:solidFill>
                          <a:latin typeface="Montserrat"/>
                          <a:ea typeface="Montserrat"/>
                          <a:cs typeface="Montserrat"/>
                          <a:sym typeface="Montserrat"/>
                        </a:rPr>
                        <a:t> </a:t>
                      </a:r>
                      <a:endParaRPr sz="1100" u="none" strike="noStrike" cap="none"/>
                    </a:p>
                    <a:p>
                      <a:pPr marL="0" marR="0" lvl="0" indent="0" algn="ctr" rtl="0">
                        <a:lnSpc>
                          <a:spcPct val="115000"/>
                        </a:lnSpc>
                        <a:spcBef>
                          <a:spcPts val="0"/>
                        </a:spcBef>
                        <a:spcAft>
                          <a:spcPts val="0"/>
                        </a:spcAft>
                        <a:buClr>
                          <a:srgbClr val="000000"/>
                        </a:buClr>
                        <a:buSzPts val="1100"/>
                        <a:buFont typeface="Arial"/>
                        <a:buNone/>
                      </a:pPr>
                      <a:endParaRPr sz="1100" u="none" strike="noStrike" cap="none"/>
                    </a:p>
                    <a:p>
                      <a:pPr marL="359410" marR="534035" lvl="0" indent="28575" algn="ctr" rtl="0">
                        <a:lnSpc>
                          <a:spcPct val="115000"/>
                        </a:lnSpc>
                        <a:spcBef>
                          <a:spcPts val="245"/>
                        </a:spcBef>
                        <a:spcAft>
                          <a:spcPts val="0"/>
                        </a:spcAft>
                        <a:buClr>
                          <a:schemeClr val="dk1"/>
                        </a:buClr>
                        <a:buSzPts val="1100"/>
                        <a:buFont typeface="Arial"/>
                        <a:buNone/>
                      </a:pPr>
                      <a:r>
                        <a:rPr lang="en-US" sz="1650">
                          <a:solidFill>
                            <a:schemeClr val="dk1"/>
                          </a:solidFill>
                          <a:latin typeface="Montserrat"/>
                          <a:ea typeface="Montserrat"/>
                          <a:cs typeface="Montserrat"/>
                          <a:sym typeface="Montserrat"/>
                        </a:rPr>
                        <a:t>Partagez brièvement un préjugé dont vous êtes conscient en soi ou que vous avez remarqué chez autres personnes. Par exemple, il peut s'agir d'un préjugé envers les personnes qui parlent avec assurance ou d'une préférence pour les visages familiers. </a:t>
                      </a:r>
                      <a:endParaRPr sz="1650">
                        <a:solidFill>
                          <a:schemeClr val="dk1"/>
                        </a:solidFill>
                        <a:latin typeface="Montserrat"/>
                        <a:ea typeface="Montserrat"/>
                        <a:cs typeface="Montserrat"/>
                        <a:sym typeface="Montserrat"/>
                      </a:endParaRPr>
                    </a:p>
                    <a:p>
                      <a:pPr marL="359410" marR="534035" lvl="0" indent="28575" algn="ctr" rtl="0">
                        <a:lnSpc>
                          <a:spcPct val="115000"/>
                        </a:lnSpc>
                        <a:spcBef>
                          <a:spcPts val="245"/>
                        </a:spcBef>
                        <a:spcAft>
                          <a:spcPts val="0"/>
                        </a:spcAft>
                        <a:buClr>
                          <a:schemeClr val="dk1"/>
                        </a:buClr>
                        <a:buSzPts val="1100"/>
                        <a:buFont typeface="Arial"/>
                        <a:buNone/>
                      </a:pPr>
                      <a:r>
                        <a:rPr lang="en-US" sz="1650">
                          <a:solidFill>
                            <a:schemeClr val="dk1"/>
                          </a:solidFill>
                          <a:latin typeface="Montserrat"/>
                          <a:ea typeface="Montserrat"/>
                          <a:cs typeface="Montserrat"/>
                          <a:sym typeface="Montserrat"/>
                        </a:rPr>
                        <a:t>(10 secondes chacun)</a:t>
                      </a:r>
                      <a:endParaRPr sz="1650" u="none" strike="noStrike" cap="none"/>
                    </a:p>
                  </a:txBody>
                  <a:tcPr marL="190500" marR="190500" marT="190500" marB="190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59" name="Google Shape;259;p6"/>
          <p:cNvSpPr/>
          <p:nvPr/>
        </p:nvSpPr>
        <p:spPr>
          <a:xfrm>
            <a:off x="3365636" y="5004259"/>
            <a:ext cx="11161191" cy="2985619"/>
          </a:xfrm>
          <a:custGeom>
            <a:avLst/>
            <a:gdLst/>
            <a:ahLst/>
            <a:cxnLst/>
            <a:rect l="l" t="t" r="r" b="b"/>
            <a:pathLst>
              <a:path w="11161191" h="2985619" extrusionOk="0">
                <a:moveTo>
                  <a:pt x="0" y="0"/>
                </a:moveTo>
                <a:lnTo>
                  <a:pt x="11161191" y="0"/>
                </a:lnTo>
                <a:lnTo>
                  <a:pt x="11161191" y="2985618"/>
                </a:lnTo>
                <a:lnTo>
                  <a:pt x="0" y="2985618"/>
                </a:lnTo>
                <a:lnTo>
                  <a:pt x="0" y="0"/>
                </a:lnTo>
                <a:close/>
              </a:path>
            </a:pathLst>
          </a:custGeom>
          <a:blipFill rotWithShape="1">
            <a:blip r:embed="rId6">
              <a:alphaModFix/>
            </a:blip>
            <a:stretch>
              <a:fillRect/>
            </a:stretch>
          </a:blipFill>
          <a:ln>
            <a:noFill/>
          </a:ln>
        </p:spPr>
        <p:txBody>
          <a:bodyPr/>
          <a:lstStyle/>
          <a:p>
            <a:endParaRPr lang="en-US"/>
          </a:p>
        </p:txBody>
      </p:sp>
      <p:sp>
        <p:nvSpPr>
          <p:cNvPr id="260" name="Google Shape;260;p6"/>
          <p:cNvSpPr txBox="1"/>
          <p:nvPr/>
        </p:nvSpPr>
        <p:spPr>
          <a:xfrm>
            <a:off x="375303" y="3921475"/>
            <a:ext cx="17537400" cy="810900"/>
          </a:xfrm>
          <a:prstGeom prst="rect">
            <a:avLst/>
          </a:prstGeom>
          <a:noFill/>
          <a:ln>
            <a:noFill/>
          </a:ln>
        </p:spPr>
        <p:txBody>
          <a:bodyPr spcFirstLastPara="1" wrap="square" lIns="0" tIns="0" rIns="0" bIns="0" anchor="t" anchorCtr="0">
            <a:spAutoFit/>
          </a:bodyPr>
          <a:lstStyle/>
          <a:p>
            <a:pPr marL="0" marR="534035" lvl="0" indent="0" algn="ctr" rtl="0">
              <a:lnSpc>
                <a:spcPct val="115000"/>
              </a:lnSpc>
              <a:spcBef>
                <a:spcPts val="1000"/>
              </a:spcBef>
              <a:spcAft>
                <a:spcPts val="0"/>
              </a:spcAft>
              <a:buClr>
                <a:schemeClr val="dk1"/>
              </a:buClr>
              <a:buSzPts val="1100"/>
              <a:buFont typeface="Arial"/>
              <a:buNone/>
            </a:pPr>
            <a:r>
              <a:rPr lang="en-US" sz="2450">
                <a:solidFill>
                  <a:schemeClr val="dk1"/>
                </a:solidFill>
                <a:latin typeface="Montserrat Medium"/>
                <a:ea typeface="Montserrat Medium"/>
                <a:cs typeface="Montserrat Medium"/>
                <a:sym typeface="Montserrat Medium"/>
              </a:rPr>
              <a:t>Nous abordons souvent une négociation comme s'il s'agissait d'une bataille, mais une négociation fonctionne mieux pour les deux parties lorsque nous nous concentrons sur un résultat gagnant pour tous.</a:t>
            </a:r>
            <a:endParaRPr sz="2450" i="0" u="none" strike="noStrike" cap="none">
              <a:solidFill>
                <a:srgbClr val="000000"/>
              </a:solidFill>
              <a:latin typeface="Montserrat Medium"/>
              <a:ea typeface="Montserrat Medium"/>
              <a:cs typeface="Montserrat Medium"/>
              <a:sym typeface="Montserrat Medium"/>
            </a:endParaRPr>
          </a:p>
        </p:txBody>
      </p:sp>
      <p:sp>
        <p:nvSpPr>
          <p:cNvPr id="261" name="Google Shape;261;p6"/>
          <p:cNvSpPr txBox="1"/>
          <p:nvPr/>
        </p:nvSpPr>
        <p:spPr>
          <a:xfrm>
            <a:off x="375299" y="2620925"/>
            <a:ext cx="3798300" cy="88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156"/>
              <a:buFont typeface="Arial"/>
              <a:buNone/>
            </a:pPr>
            <a:r>
              <a:rPr lang="en-US" sz="3156" b="1" i="0" u="none" strike="noStrike" cap="none">
                <a:solidFill>
                  <a:srgbClr val="000000"/>
                </a:solidFill>
                <a:latin typeface="Montserrat"/>
                <a:ea typeface="Montserrat"/>
                <a:cs typeface="Montserrat"/>
                <a:sym typeface="Montserrat"/>
              </a:rPr>
              <a:t>1.1 </a:t>
            </a:r>
            <a:r>
              <a:rPr lang="en-US" sz="3156" b="1">
                <a:latin typeface="Montserrat"/>
                <a:ea typeface="Montserrat"/>
                <a:cs typeface="Montserrat"/>
                <a:sym typeface="Montserrat"/>
              </a:rPr>
              <a:t>Bienvenue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r>
              <a:rPr lang="en-US" sz="2100" b="1" i="0" u="none" strike="noStrike" cap="none">
                <a:solidFill>
                  <a:srgbClr val="000000"/>
                </a:solidFill>
                <a:latin typeface="Montserrat"/>
                <a:ea typeface="Montserrat"/>
                <a:cs typeface="Montserrat"/>
                <a:sym typeface="Montserrat"/>
              </a:rPr>
              <a:t>(3 minutes)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d3c8419cb4_1_146"/>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9049" b="-39047"/>
            </a:stretch>
          </a:blipFill>
          <a:ln>
            <a:noFill/>
          </a:ln>
        </p:spPr>
        <p:txBody>
          <a:bodyPr/>
          <a:lstStyle/>
          <a:p>
            <a:endParaRPr lang="en-US"/>
          </a:p>
        </p:txBody>
      </p:sp>
      <p:sp>
        <p:nvSpPr>
          <p:cNvPr id="267" name="Google Shape;267;g2d3c8419cb4_1_146"/>
          <p:cNvSpPr txBox="1"/>
          <p:nvPr/>
        </p:nvSpPr>
        <p:spPr>
          <a:xfrm>
            <a:off x="0" y="651234"/>
            <a:ext cx="18288000" cy="1236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a:solidFill>
                  <a:srgbClr val="000000"/>
                </a:solidFill>
                <a:latin typeface="Montserrat"/>
                <a:ea typeface="Montserrat"/>
                <a:cs typeface="Montserrat"/>
                <a:sym typeface="Montserrat"/>
              </a:rPr>
              <a:t>Votre santé est primordiale</a:t>
            </a:r>
            <a:endParaRPr/>
          </a:p>
        </p:txBody>
      </p:sp>
      <p:sp>
        <p:nvSpPr>
          <p:cNvPr id="268" name="Google Shape;268;g2d3c8419cb4_1_146"/>
          <p:cNvSpPr txBox="1"/>
          <p:nvPr/>
        </p:nvSpPr>
        <p:spPr>
          <a:xfrm>
            <a:off x="1080195" y="2552911"/>
            <a:ext cx="16127700" cy="7199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399" b="1" i="0" u="none" strike="noStrike" cap="none">
                <a:solidFill>
                  <a:srgbClr val="000000"/>
                </a:solidFill>
                <a:latin typeface="Montserrat"/>
                <a:ea typeface="Montserrat"/>
                <a:cs typeface="Montserrat"/>
                <a:sym typeface="Montserrat"/>
              </a:rPr>
              <a:t>Ligne d’écoute d’espoir pour le mieux-être</a:t>
            </a:r>
            <a:endParaRPr sz="1000"/>
          </a:p>
          <a:p>
            <a:pPr marL="0" marR="0" lvl="0" indent="0" algn="ctr" rtl="0">
              <a:lnSpc>
                <a:spcPct val="140008"/>
              </a:lnSpc>
              <a:spcBef>
                <a:spcPts val="0"/>
              </a:spcBef>
              <a:spcAft>
                <a:spcPts val="0"/>
              </a:spcAft>
              <a:buNone/>
            </a:pPr>
            <a:r>
              <a:rPr lang="en-US" sz="4399" b="0" i="0" u="none" strike="noStrike" cap="none">
                <a:solidFill>
                  <a:srgbClr val="000000"/>
                </a:solidFill>
                <a:latin typeface="Montserrat"/>
                <a:ea typeface="Montserrat"/>
                <a:cs typeface="Montserrat"/>
                <a:sym typeface="Montserrat"/>
              </a:rPr>
              <a:t>1-855-242-3310</a:t>
            </a:r>
            <a:endParaRPr sz="1000"/>
          </a:p>
          <a:p>
            <a:pPr marL="0" marR="0" lvl="0" indent="0" algn="ctr" rtl="0">
              <a:lnSpc>
                <a:spcPct val="140008"/>
              </a:lnSpc>
              <a:spcBef>
                <a:spcPts val="0"/>
              </a:spcBef>
              <a:spcAft>
                <a:spcPts val="0"/>
              </a:spcAft>
              <a:buNone/>
            </a:pPr>
            <a:endParaRPr sz="4399"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4399" b="1" i="0" u="none" strike="noStrike" cap="none">
                <a:solidFill>
                  <a:srgbClr val="000000"/>
                </a:solidFill>
                <a:latin typeface="Montserrat"/>
                <a:ea typeface="Montserrat"/>
                <a:cs typeface="Montserrat"/>
                <a:sym typeface="Montserrat"/>
              </a:rPr>
              <a:t>Progamme d’aide aux employés (PAE)</a:t>
            </a:r>
            <a:endParaRPr sz="1000"/>
          </a:p>
          <a:p>
            <a:pPr marL="0" marR="0" lvl="0" indent="0" algn="ctr" rtl="0">
              <a:lnSpc>
                <a:spcPct val="140008"/>
              </a:lnSpc>
              <a:spcBef>
                <a:spcPts val="0"/>
              </a:spcBef>
              <a:spcAft>
                <a:spcPts val="0"/>
              </a:spcAft>
              <a:buNone/>
            </a:pPr>
            <a:r>
              <a:rPr lang="en-US" sz="4399" b="0" i="0" u="none" strike="noStrike" cap="none">
                <a:solidFill>
                  <a:srgbClr val="000000"/>
                </a:solidFill>
                <a:latin typeface="Montserrat"/>
                <a:ea typeface="Montserrat"/>
                <a:cs typeface="Montserrat"/>
                <a:sym typeface="Montserrat"/>
              </a:rPr>
              <a:t>Sans frais : 1-800-268-7708</a:t>
            </a:r>
            <a:endParaRPr sz="1000"/>
          </a:p>
          <a:p>
            <a:pPr marL="0" marR="0" lvl="0" indent="0" algn="ctr" rtl="0">
              <a:lnSpc>
                <a:spcPct val="134173"/>
              </a:lnSpc>
              <a:spcBef>
                <a:spcPts val="0"/>
              </a:spcBef>
              <a:spcAft>
                <a:spcPts val="0"/>
              </a:spcAft>
              <a:buNone/>
            </a:pPr>
            <a:endParaRPr sz="4399"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4199" b="0" i="0" u="none" strike="noStrike" cap="none">
                <a:solidFill>
                  <a:srgbClr val="000000"/>
                </a:solidFill>
                <a:latin typeface="Montserrat"/>
                <a:ea typeface="Montserrat"/>
                <a:cs typeface="Montserrat"/>
                <a:sym typeface="Montserrat"/>
              </a:rPr>
              <a:t>Pour les personnes sourdes ou malentendantes : </a:t>
            </a:r>
            <a:endParaRPr sz="1000"/>
          </a:p>
          <a:p>
            <a:pPr marL="0" marR="0" lvl="0" indent="0" algn="ctr" rtl="0">
              <a:lnSpc>
                <a:spcPct val="140008"/>
              </a:lnSpc>
              <a:spcBef>
                <a:spcPts val="0"/>
              </a:spcBef>
              <a:spcAft>
                <a:spcPts val="0"/>
              </a:spcAft>
              <a:buNone/>
            </a:pPr>
            <a:r>
              <a:rPr lang="en-US" sz="4199" b="0" i="0" u="none" strike="noStrike" cap="none">
                <a:solidFill>
                  <a:srgbClr val="000000"/>
                </a:solidFill>
                <a:latin typeface="Montserrat"/>
                <a:ea typeface="Montserrat"/>
                <a:cs typeface="Montserrat"/>
                <a:sym typeface="Montserrat"/>
              </a:rPr>
              <a:t>1-800-567-5803</a:t>
            </a:r>
            <a:endParaRPr sz="1000"/>
          </a:p>
        </p:txBody>
      </p:sp>
      <p:sp>
        <p:nvSpPr>
          <p:cNvPr id="269" name="Google Shape;269;g2d3c8419cb4_1_146"/>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8"/>
          <p:cNvPicPr preferRelativeResize="0"/>
          <p:nvPr/>
        </p:nvPicPr>
        <p:blipFill rotWithShape="1">
          <a:blip r:embed="rId3">
            <a:alphaModFix/>
          </a:blip>
          <a:srcRect/>
          <a:stretch/>
        </p:blipFill>
        <p:spPr>
          <a:xfrm flipH="1">
            <a:off x="12295075" y="7416525"/>
            <a:ext cx="6069125" cy="2913175"/>
          </a:xfrm>
          <a:prstGeom prst="rect">
            <a:avLst/>
          </a:prstGeom>
          <a:noFill/>
          <a:ln>
            <a:noFill/>
          </a:ln>
        </p:spPr>
      </p:pic>
      <p:sp>
        <p:nvSpPr>
          <p:cNvPr id="279" name="Google Shape;279;p8"/>
          <p:cNvSpPr/>
          <p:nvPr/>
        </p:nvSpPr>
        <p:spPr>
          <a:xfrm>
            <a:off x="5169477" y="-350693"/>
            <a:ext cx="7949045" cy="1937402"/>
          </a:xfrm>
          <a:custGeom>
            <a:avLst/>
            <a:gdLst/>
            <a:ahLst/>
            <a:cxnLst/>
            <a:rect l="l" t="t" r="r" b="b"/>
            <a:pathLst>
              <a:path w="7949045" h="1937402" extrusionOk="0">
                <a:moveTo>
                  <a:pt x="0" y="0"/>
                </a:moveTo>
                <a:lnTo>
                  <a:pt x="7949046" y="0"/>
                </a:lnTo>
                <a:lnTo>
                  <a:pt x="7949046" y="1937402"/>
                </a:lnTo>
                <a:lnTo>
                  <a:pt x="0" y="1937402"/>
                </a:lnTo>
                <a:lnTo>
                  <a:pt x="0" y="0"/>
                </a:lnTo>
                <a:close/>
              </a:path>
            </a:pathLst>
          </a:custGeom>
          <a:blipFill rotWithShape="1">
            <a:blip r:embed="rId4">
              <a:alphaModFix/>
            </a:blip>
            <a:stretch>
              <a:fillRect t="-53587" b="-53585"/>
            </a:stretch>
          </a:blipFill>
          <a:ln>
            <a:noFill/>
          </a:ln>
        </p:spPr>
        <p:txBody>
          <a:bodyPr/>
          <a:lstStyle/>
          <a:p>
            <a:endParaRPr lang="en-US"/>
          </a:p>
        </p:txBody>
      </p:sp>
      <p:sp>
        <p:nvSpPr>
          <p:cNvPr id="280" name="Google Shape;280;p8"/>
          <p:cNvSpPr txBox="1"/>
          <p:nvPr/>
        </p:nvSpPr>
        <p:spPr>
          <a:xfrm>
            <a:off x="483118" y="1520034"/>
            <a:ext cx="2605500" cy="848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3056"/>
              <a:buFont typeface="Arial"/>
              <a:buNone/>
            </a:pPr>
            <a:r>
              <a:rPr lang="en-US" sz="3056" b="1" i="0" u="none" strike="noStrike" cap="none">
                <a:solidFill>
                  <a:srgbClr val="000000"/>
                </a:solidFill>
                <a:latin typeface="Montserrat"/>
                <a:ea typeface="Montserrat"/>
                <a:cs typeface="Montserrat"/>
                <a:sym typeface="Montserrat"/>
              </a:rPr>
              <a:t>1.3 </a:t>
            </a:r>
            <a:r>
              <a:rPr lang="en-US" sz="3056" b="1">
                <a:latin typeface="Montserrat"/>
                <a:ea typeface="Montserrat"/>
                <a:cs typeface="Montserrat"/>
                <a:sym typeface="Montserrat"/>
              </a:rPr>
              <a:t>Aperçu</a:t>
            </a:r>
            <a:endParaRPr sz="13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chemeClr val="dk1"/>
                </a:solidFill>
                <a:latin typeface="Montserrat"/>
                <a:ea typeface="Montserrat"/>
                <a:cs typeface="Montserrat"/>
                <a:sym typeface="Montserrat"/>
              </a:rPr>
              <a:t>(</a:t>
            </a:r>
            <a:r>
              <a:rPr lang="en-US" sz="2000" b="1">
                <a:solidFill>
                  <a:schemeClr val="dk1"/>
                </a:solidFill>
                <a:latin typeface="Montserrat"/>
                <a:ea typeface="Montserrat"/>
                <a:cs typeface="Montserrat"/>
                <a:sym typeface="Montserrat"/>
              </a:rPr>
              <a:t>2</a:t>
            </a:r>
            <a:r>
              <a:rPr lang="en-US" sz="2000" b="1" i="0" u="none" strike="noStrike" cap="none">
                <a:solidFill>
                  <a:schemeClr val="dk1"/>
                </a:solidFill>
                <a:latin typeface="Montserrat"/>
                <a:ea typeface="Montserrat"/>
                <a:cs typeface="Montserrat"/>
                <a:sym typeface="Montserrat"/>
              </a:rPr>
              <a:t> minutes)</a:t>
            </a:r>
            <a:endParaRPr sz="1300" b="0" i="0" u="none" strike="noStrike" cap="none">
              <a:solidFill>
                <a:schemeClr val="dk1"/>
              </a:solidFill>
              <a:latin typeface="Arial"/>
              <a:ea typeface="Arial"/>
              <a:cs typeface="Arial"/>
              <a:sym typeface="Arial"/>
            </a:endParaRPr>
          </a:p>
        </p:txBody>
      </p:sp>
      <p:pic>
        <p:nvPicPr>
          <p:cNvPr id="281" name="Google Shape;281;p8" descr="File:Handshake, by David.svg - Wikimedia Commons"/>
          <p:cNvPicPr preferRelativeResize="0"/>
          <p:nvPr/>
        </p:nvPicPr>
        <p:blipFill>
          <a:blip r:embed="rId5">
            <a:alphaModFix/>
          </a:blip>
          <a:stretch>
            <a:fillRect/>
          </a:stretch>
        </p:blipFill>
        <p:spPr>
          <a:xfrm>
            <a:off x="4015325" y="2663343"/>
            <a:ext cx="10257350" cy="67705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5193</Words>
  <Application>Microsoft Macintosh PowerPoint</Application>
  <PresentationFormat>Custom</PresentationFormat>
  <Paragraphs>375</Paragraphs>
  <Slides>30</Slides>
  <Notes>30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Arimo</vt:lpstr>
      <vt:lpstr>Montserrat SemiBold</vt:lpstr>
      <vt:lpstr>Calibri</vt:lpstr>
      <vt:lpstr>Montserrat</vt:lpstr>
      <vt:lpstr>Montserrat Medium</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1</cp:revision>
  <dcterms:created xsi:type="dcterms:W3CDTF">2006-08-16T00:00:00Z</dcterms:created>
  <dcterms:modified xsi:type="dcterms:W3CDTF">2024-10-07T14:05:47Z</dcterms:modified>
</cp:coreProperties>
</file>