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5" r:id="rId2"/>
    <p:sldId id="446" r:id="rId3"/>
    <p:sldId id="447" r:id="rId4"/>
    <p:sldId id="448" r:id="rId5"/>
    <p:sldId id="449" r:id="rId6"/>
    <p:sldId id="450" r:id="rId7"/>
    <p:sldId id="451" r:id="rId8"/>
    <p:sldId id="452" r:id="rId9"/>
    <p:sldId id="453" r:id="rId10"/>
    <p:sldId id="454" r:id="rId11"/>
    <p:sldId id="455" r:id="rId12"/>
    <p:sldId id="456" r:id="rId13"/>
    <p:sldId id="457" r:id="rId14"/>
    <p:sldId id="458" r:id="rId15"/>
    <p:sldId id="459" r:id="rId16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arine Pare" initials="CP" lastIdx="57" clrIdx="6">
    <p:extLst>
      <p:ext uri="{19B8F6BF-5375-455C-9EA6-DF929625EA0E}">
        <p15:presenceInfo xmlns:p15="http://schemas.microsoft.com/office/powerpoint/2012/main" userId="S-1-5-21-1097746622-914383597-1481268402-287317" providerId="AD"/>
      </p:ext>
    </p:extLst>
  </p:cmAuthor>
  <p:cmAuthor id="1" name="Microsoft Office User" initials="MOU" lastIdx="4" clrIdx="0">
    <p:extLst/>
  </p:cmAuthor>
  <p:cmAuthor id="8" name="Isabelle Dupel" initials="ID" lastIdx="10" clrIdx="7">
    <p:extLst>
      <p:ext uri="{19B8F6BF-5375-455C-9EA6-DF929625EA0E}">
        <p15:presenceInfo xmlns:p15="http://schemas.microsoft.com/office/powerpoint/2012/main" userId="S-1-5-21-1097746622-914383597-1481268402-191382" providerId="AD"/>
      </p:ext>
    </p:extLst>
  </p:cmAuthor>
  <p:cmAuthor id="2" name="Jeremy N Gooden" initials="JNG" lastIdx="1" clrIdx="1">
    <p:extLst/>
  </p:cmAuthor>
  <p:cmAuthor id="3" name="Microsoft Office User" initials="Office [5]" lastIdx="1" clrIdx="2"/>
  <p:cmAuthor id="4" name="Microsoft Office User" initials="Office [3]" lastIdx="1" clrIdx="3"/>
  <p:cmAuthor id="5" name="Microsoft Office User" initials="Office [4]" lastIdx="1" clrIdx="4"/>
  <p:cmAuthor id="6" name="Microsoft Office User" initials="Office" lastIdx="1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F76"/>
    <a:srgbClr val="6D6E71"/>
    <a:srgbClr val="DCD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24" autoAdjust="0"/>
    <p:restoredTop sz="86650" autoAdjust="0"/>
  </p:normalViewPr>
  <p:slideViewPr>
    <p:cSldViewPr snapToGrid="0" snapToObjects="1">
      <p:cViewPr varScale="1">
        <p:scale>
          <a:sx n="52" d="100"/>
          <a:sy n="52" d="100"/>
        </p:scale>
        <p:origin x="36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Very Ineffective Sponsor</c:v>
                </c:pt>
                <c:pt idx="1">
                  <c:v>Ineffective Sponsor</c:v>
                </c:pt>
                <c:pt idx="2">
                  <c:v>Moderately Effective Sponsor</c:v>
                </c:pt>
                <c:pt idx="3">
                  <c:v>Extremely Effective Sponsor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0.28999999999999998</c:v>
                </c:pt>
                <c:pt idx="1">
                  <c:v>0.42</c:v>
                </c:pt>
                <c:pt idx="2">
                  <c:v>0.54</c:v>
                </c:pt>
                <c:pt idx="3">
                  <c:v>0.72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380-4FC7-A9BF-97D429463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100"/>
        <c:axId val="620264424"/>
        <c:axId val="616606208"/>
      </c:barChart>
      <c:catAx>
        <c:axId val="620264424"/>
        <c:scaling>
          <c:orientation val="minMax"/>
        </c:scaling>
        <c:delete val="1"/>
        <c:axPos val="b"/>
        <c:numFmt formatCode="0%" sourceLinked="0"/>
        <c:majorTickMark val="none"/>
        <c:minorTickMark val="none"/>
        <c:tickLblPos val="nextTo"/>
        <c:crossAx val="616606208"/>
        <c:crosses val="autoZero"/>
        <c:auto val="1"/>
        <c:lblAlgn val="ctr"/>
        <c:lblOffset val="100"/>
        <c:noMultiLvlLbl val="0"/>
      </c:catAx>
      <c:valAx>
        <c:axId val="616606208"/>
        <c:scaling>
          <c:orientation val="minMax"/>
          <c:max val="0.8"/>
          <c:min val="0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2644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BA0B1-8B5E-6C42-BD6E-E01ECCB0DC63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169B-D4BC-2D47-B1AD-909F43E50B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7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66F0F-F449-CC4B-B881-E7F614156AC6}" type="datetimeFigureOut">
              <a:rPr lang="en-US" smtClean="0"/>
              <a:t>7/29/2020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9BAFD-0AFE-FC47-B839-C833EEBF7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5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82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95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81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69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04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15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65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64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85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5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029706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=""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169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=""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=""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=""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=""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=""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=""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=""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=""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=""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=""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10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=""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=""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=""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5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=""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=""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=""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=""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=""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=""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49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=""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=""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=""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=""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=""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=""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=""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=""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=""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=""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90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287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35823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=""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39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43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=""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41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=""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00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=""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24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0672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=""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9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=""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75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69383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=""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72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=""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4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411270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=""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=""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=""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=""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42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862878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=""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=""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=""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=""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=""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812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=""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=""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=""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22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93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47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=""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=""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=""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06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=""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=""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=""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=""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=""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=""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1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32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png"/><Relationship Id="rId30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oc_fip_2c_f.png"/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84" y="6396331"/>
            <a:ext cx="2294641" cy="217128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1205918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think-cell Slide" r:id="rId28" imgW="473" imgH="473" progId="TCLayout.ActiveDocument.1">
                  <p:embed/>
                </p:oleObj>
              </mc:Choice>
              <mc:Fallback>
                <p:oleObj name="think-cell Slide" r:id="rId28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30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GCworkplace-FullColour-FR-grey.png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426" y="193640"/>
            <a:ext cx="1598612" cy="29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7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3" r:id="rId3"/>
    <p:sldLayoutId id="2147483674" r:id="rId4"/>
    <p:sldLayoutId id="2147483672" r:id="rId5"/>
    <p:sldLayoutId id="2147483652" r:id="rId6"/>
    <p:sldLayoutId id="2147483653" r:id="rId7"/>
    <p:sldLayoutId id="2147483660" r:id="rId8"/>
    <p:sldLayoutId id="2147483661" r:id="rId9"/>
    <p:sldLayoutId id="2147483662" r:id="rId10"/>
    <p:sldLayoutId id="2147483665" r:id="rId11"/>
    <p:sldLayoutId id="2147483666" r:id="rId12"/>
    <p:sldLayoutId id="2147483667" r:id="rId13"/>
    <p:sldLayoutId id="2147483654" r:id="rId14"/>
    <p:sldLayoutId id="2147483655" r:id="rId15"/>
    <p:sldLayoutId id="2147483656" r:id="rId16"/>
    <p:sldLayoutId id="2147483663" r:id="rId17"/>
    <p:sldLayoutId id="2147483664" r:id="rId18"/>
    <p:sldLayoutId id="2147483668" r:id="rId19"/>
    <p:sldLayoutId id="2147483669" r:id="rId20"/>
    <p:sldLayoutId id="2147483670" r:id="rId21"/>
    <p:sldLayoutId id="2147483657" r:id="rId22"/>
    <p:sldLayoutId id="2147483671" r:id="rId2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.emf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7.jpeg"/><Relationship Id="rId5" Type="http://schemas.openxmlformats.org/officeDocument/2006/relationships/image" Target="../media/image5.jpg"/><Relationship Id="rId10" Type="http://schemas.openxmlformats.org/officeDocument/2006/relationships/image" Target="../media/image3.png"/><Relationship Id="rId4" Type="http://schemas.openxmlformats.org/officeDocument/2006/relationships/notesSlide" Target="../notesSlides/notesSlide1.xml"/><Relationship Id="rId9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guy-pp-cover.jpg&#10;GCworkplace guy image" title="GCworkplace guy 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9848"/>
            <a:ext cx="12189212" cy="6867848"/>
          </a:xfrm>
          <a:prstGeom prst="rect">
            <a:avLst/>
          </a:prstGeom>
        </p:spPr>
      </p:pic>
      <p:graphicFrame>
        <p:nvGraphicFramePr>
          <p:cNvPr id="4" name="Object 3" descr="Gcworkplace image" hidden="1" title="Gcworkplace image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28270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think-cell Slide" r:id="rId6" imgW="473" imgH="473" progId="TCLayout.ActiveDocument.1">
                  <p:embed/>
                </p:oleObj>
              </mc:Choice>
              <mc:Fallback>
                <p:oleObj name="think-cell Slide" r:id="rId6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descr="Gcworkplace background filter image" title="GCworkplace background "/>
          <p:cNvSpPr/>
          <p:nvPr/>
        </p:nvSpPr>
        <p:spPr>
          <a:xfrm>
            <a:off x="10133" y="-19696"/>
            <a:ext cx="6911367" cy="686784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65000"/>
                </a:schemeClr>
              </a:gs>
              <a:gs pos="44000">
                <a:schemeClr val="tx1">
                  <a:alpha val="59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GCworkplace-FullColour-FR.png&#10;Gcworkplace logo image" title="GCworkplace logo 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82" y="422911"/>
            <a:ext cx="2906818" cy="567491"/>
          </a:xfrm>
          <a:prstGeom prst="rect">
            <a:avLst/>
          </a:prstGeom>
        </p:spPr>
      </p:pic>
      <p:sp>
        <p:nvSpPr>
          <p:cNvPr id="9" name="Rectangle 8" descr="Blank white box" title="white box "/>
          <p:cNvSpPr/>
          <p:nvPr/>
        </p:nvSpPr>
        <p:spPr>
          <a:xfrm>
            <a:off x="-2" y="6130345"/>
            <a:ext cx="12192002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 descr="Image result for canada wordmark">
            <a:hlinkClick r:id="rId9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888" y="6396331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Government of Canada logo image with Canada flag" title="Government of Canada logo image">
            <a:extLst>
              <a:ext uri="{FF2B5EF4-FFF2-40B4-BE49-F238E27FC236}">
                <a16:creationId xmlns=""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681" y="6374997"/>
            <a:ext cx="2036645" cy="250665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511882" y="2087217"/>
            <a:ext cx="4704551" cy="1587701"/>
          </a:xfrm>
        </p:spPr>
        <p:txBody>
          <a:bodyPr>
            <a:normAutofit fontScale="90000"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Guide du parrain – Rôles et responsabilités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602178" y="3806552"/>
            <a:ext cx="3286776" cy="678352"/>
          </a:xfrm>
        </p:spPr>
        <p:txBody>
          <a:bodyPr>
            <a:noAutofit/>
          </a:bodyPr>
          <a:lstStyle/>
          <a:p>
            <a:r>
              <a:rPr lang="fr-CA" sz="1600" dirty="0">
                <a:solidFill>
                  <a:schemeClr val="accent2"/>
                </a:solidFill>
              </a:rPr>
              <a:t>Un guide à l’intention du </a:t>
            </a:r>
            <a:r>
              <a:rPr lang="fr-CA" sz="1600" dirty="0" smtClean="0">
                <a:solidFill>
                  <a:schemeClr val="accent2"/>
                </a:solidFill>
              </a:rPr>
              <a:t>parrain du </a:t>
            </a:r>
            <a:r>
              <a:rPr lang="fr-CA" sz="1600" dirty="0">
                <a:solidFill>
                  <a:schemeClr val="accent2"/>
                </a:solidFill>
              </a:rPr>
              <a:t>projet de modernisation du milieu de travail</a:t>
            </a:r>
          </a:p>
        </p:txBody>
      </p:sp>
      <p:sp>
        <p:nvSpPr>
          <p:cNvPr id="21" name="Text Placeholder 4" descr="Blank text placeholder" title="Blank text placeholder"/>
          <p:cNvSpPr txBox="1">
            <a:spLocks/>
          </p:cNvSpPr>
          <p:nvPr/>
        </p:nvSpPr>
        <p:spPr>
          <a:xfrm>
            <a:off x="707605" y="5044146"/>
            <a:ext cx="3494087" cy="5269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Évaluer, imaginer et planifier... </a:t>
            </a:r>
            <a:r>
              <a:rPr lang="fr-CA" dirty="0"/>
              <a:t>avec la direction</a:t>
            </a:r>
          </a:p>
        </p:txBody>
      </p:sp>
      <p:graphicFrame>
        <p:nvGraphicFramePr>
          <p:cNvPr id="4" name="Table 3" descr="Évaluer, imaginer et planifier... avec la direction" title="Modèle d’activité du parrai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991474"/>
              </p:ext>
            </p:extLst>
          </p:nvPr>
        </p:nvGraphicFramePr>
        <p:xfrm>
          <a:off x="638977" y="1556947"/>
          <a:ext cx="10876124" cy="128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3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69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033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du projet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/>
                        <a:t>Équipe </a:t>
                      </a:r>
                      <a:r>
                        <a:rPr lang="fr-CA" sz="2400" dirty="0" smtClean="0"/>
                        <a:t>de </a:t>
                      </a:r>
                      <a:r>
                        <a:rPr lang="fr-CA" sz="2400" dirty="0"/>
                        <a:t>projet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/>
                        <a:t>Direction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/>
                        <a:t>Employés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0672">
                <a:tc>
                  <a:txBody>
                    <a:bodyPr/>
                    <a:lstStyle/>
                    <a:p>
                      <a:pPr algn="l"/>
                      <a:r>
                        <a:rPr lang="fr-CA" sz="2400" b="1"/>
                        <a:t>Évaluer, imaginer et planifier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/>
                        <a:t>Fournir un soutien direct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Mettre en place un parrainage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Éduquer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8977" y="3160781"/>
            <a:ext cx="10876124" cy="3046988"/>
          </a:xfrm>
          <a:prstGeom prst="rect">
            <a:avLst/>
          </a:prstGeom>
          <a:solidFill>
            <a:srgbClr val="E6FAED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Continuer de susciter du soutien</a:t>
            </a:r>
            <a:r>
              <a:rPr lang="fr-CA" sz="1600" dirty="0"/>
              <a:t> et du parrainage au sein de la haute direction; </a:t>
            </a:r>
            <a:r>
              <a:rPr lang="fr-CA" sz="1600" b="1" dirty="0"/>
              <a:t>renforcer les messages clés</a:t>
            </a:r>
            <a:r>
              <a:rPr lang="fr-CA" sz="1600" dirty="0"/>
              <a:t>; résoudre les différences de perceptions et </a:t>
            </a:r>
            <a:r>
              <a:rPr lang="fr-CA" sz="1600" b="1" dirty="0"/>
              <a:t>gérer les points de résistance</a:t>
            </a:r>
            <a:r>
              <a:rPr lang="fr-CA" sz="1600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dirty="0"/>
              <a:t>Indiquer à la haute direction comment elle peut appuyer le changement; </a:t>
            </a:r>
            <a:r>
              <a:rPr lang="fr-CA" sz="1600" b="1" dirty="0"/>
              <a:t>lui fournir des outils pour promouvoir le changement</a:t>
            </a:r>
            <a:r>
              <a:rPr lang="fr-CA" sz="1600" dirty="0"/>
              <a:t> auprès de leurs subalternes directs.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dirty="0"/>
              <a:t>Diriger les </a:t>
            </a:r>
            <a:r>
              <a:rPr lang="fr-CA" sz="1600" b="1" dirty="0"/>
              <a:t>réunions du comité directeur</a:t>
            </a:r>
            <a:r>
              <a:rPr lang="fr-CA" sz="1600" dirty="0"/>
              <a:t> ou y participer; tenir les gestionnaires informés; utiliser ce forum pour résoudre les questions critiques.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dirty="0"/>
              <a:t>Mener des </a:t>
            </a:r>
            <a:r>
              <a:rPr lang="fr-CA" sz="1600" b="1" dirty="0"/>
              <a:t>conversations en groupe et des conversations individuelles pour renforcer le soutien de la direction</a:t>
            </a:r>
            <a:r>
              <a:rPr lang="fr-CA" sz="1600" dirty="0"/>
              <a:t>; reconnaître les gestionnaires qui se démarquent.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Informer </a:t>
            </a:r>
            <a:r>
              <a:rPr lang="fr-CA" sz="1600" dirty="0"/>
              <a:t>tous les membres de la haute direction</a:t>
            </a:r>
            <a:r>
              <a:rPr lang="fr-CA" sz="1600" b="1" dirty="0"/>
              <a:t> sur l’état d’avancement du projet</a:t>
            </a:r>
            <a:r>
              <a:rPr lang="fr-CA" sz="1600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Tenir les gestionnaires responsables</a:t>
            </a:r>
            <a:r>
              <a:rPr lang="fr-CA" sz="1600" dirty="0"/>
              <a:t>; ne pas tolérer de résistance ou permettre aux gestionnaires de choisir de ne pas participer au changement et être clair sur les attentes.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dirty="0"/>
              <a:t>S’assurer que </a:t>
            </a:r>
            <a:r>
              <a:rPr lang="fr-CA" sz="1600" b="1" dirty="0"/>
              <a:t>les gestionnaires envoient des messages cohérents</a:t>
            </a:r>
            <a:r>
              <a:rPr lang="fr-CA" sz="1600" dirty="0"/>
              <a:t> aux employés touchés.</a:t>
            </a:r>
          </a:p>
        </p:txBody>
      </p:sp>
      <p:sp>
        <p:nvSpPr>
          <p:cNvPr id="6" name="Freeform 5" descr="Highlight around the direction tab, Mettre en place un parrainage&#10;" title="Black highlight"/>
          <p:cNvSpPr>
            <a:spLocks/>
          </p:cNvSpPr>
          <p:nvPr/>
        </p:nvSpPr>
        <p:spPr bwMode="auto">
          <a:xfrm>
            <a:off x="6377902" y="2042631"/>
            <a:ext cx="2709288" cy="796416"/>
          </a:xfrm>
          <a:custGeom>
            <a:avLst/>
            <a:gdLst>
              <a:gd name="T0" fmla="*/ 12 w 1368"/>
              <a:gd name="T1" fmla="*/ 33 h 690"/>
              <a:gd name="T2" fmla="*/ 20 w 1368"/>
              <a:gd name="T3" fmla="*/ 85 h 690"/>
              <a:gd name="T4" fmla="*/ 29 w 1368"/>
              <a:gd name="T5" fmla="*/ 588 h 690"/>
              <a:gd name="T6" fmla="*/ 23 w 1368"/>
              <a:gd name="T7" fmla="*/ 640 h 690"/>
              <a:gd name="T8" fmla="*/ 46 w 1368"/>
              <a:gd name="T9" fmla="*/ 664 h 690"/>
              <a:gd name="T10" fmla="*/ 119 w 1368"/>
              <a:gd name="T11" fmla="*/ 664 h 690"/>
              <a:gd name="T12" fmla="*/ 757 w 1368"/>
              <a:gd name="T13" fmla="*/ 648 h 690"/>
              <a:gd name="T14" fmla="*/ 1204 w 1368"/>
              <a:gd name="T15" fmla="*/ 652 h 690"/>
              <a:gd name="T16" fmla="*/ 1357 w 1368"/>
              <a:gd name="T17" fmla="*/ 662 h 690"/>
              <a:gd name="T18" fmla="*/ 1353 w 1368"/>
              <a:gd name="T19" fmla="*/ 592 h 690"/>
              <a:gd name="T20" fmla="*/ 1329 w 1368"/>
              <a:gd name="T21" fmla="*/ 282 h 690"/>
              <a:gd name="T22" fmla="*/ 1327 w 1368"/>
              <a:gd name="T23" fmla="*/ 34 h 690"/>
              <a:gd name="T24" fmla="*/ 1305 w 1368"/>
              <a:gd name="T25" fmla="*/ 14 h 690"/>
              <a:gd name="T26" fmla="*/ 285 w 1368"/>
              <a:gd name="T27" fmla="*/ 44 h 690"/>
              <a:gd name="T28" fmla="*/ 55 w 1368"/>
              <a:gd name="T29" fmla="*/ 30 h 690"/>
              <a:gd name="T30" fmla="*/ 29 w 1368"/>
              <a:gd name="T31" fmla="*/ 23 h 690"/>
              <a:gd name="T32" fmla="*/ 28 w 1368"/>
              <a:gd name="T33" fmla="*/ 16 h 690"/>
              <a:gd name="T34" fmla="*/ 52 w 1368"/>
              <a:gd name="T35" fmla="*/ 7 h 690"/>
              <a:gd name="T36" fmla="*/ 186 w 1368"/>
              <a:gd name="T37" fmla="*/ 1 h 690"/>
              <a:gd name="T38" fmla="*/ 933 w 1368"/>
              <a:gd name="T39" fmla="*/ 7 h 690"/>
              <a:gd name="T40" fmla="*/ 1305 w 1368"/>
              <a:gd name="T41" fmla="*/ 6 h 690"/>
              <a:gd name="T42" fmla="*/ 1337 w 1368"/>
              <a:gd name="T43" fmla="*/ 33 h 690"/>
              <a:gd name="T44" fmla="*/ 1351 w 1368"/>
              <a:gd name="T45" fmla="*/ 317 h 690"/>
              <a:gd name="T46" fmla="*/ 1365 w 1368"/>
              <a:gd name="T47" fmla="*/ 580 h 690"/>
              <a:gd name="T48" fmla="*/ 1368 w 1368"/>
              <a:gd name="T49" fmla="*/ 649 h 690"/>
              <a:gd name="T50" fmla="*/ 1341 w 1368"/>
              <a:gd name="T51" fmla="*/ 678 h 690"/>
              <a:gd name="T52" fmla="*/ 1055 w 1368"/>
              <a:gd name="T53" fmla="*/ 689 h 690"/>
              <a:gd name="T54" fmla="*/ 804 w 1368"/>
              <a:gd name="T55" fmla="*/ 686 h 690"/>
              <a:gd name="T56" fmla="*/ 431 w 1368"/>
              <a:gd name="T57" fmla="*/ 679 h 690"/>
              <a:gd name="T58" fmla="*/ 174 w 1368"/>
              <a:gd name="T59" fmla="*/ 678 h 690"/>
              <a:gd name="T60" fmla="*/ 44 w 1368"/>
              <a:gd name="T61" fmla="*/ 676 h 690"/>
              <a:gd name="T62" fmla="*/ 0 w 1368"/>
              <a:gd name="T63" fmla="*/ 632 h 690"/>
              <a:gd name="T64" fmla="*/ 2 w 1368"/>
              <a:gd name="T65" fmla="*/ 322 h 690"/>
              <a:gd name="T66" fmla="*/ 3 w 1368"/>
              <a:gd name="T67" fmla="*/ 33 h 690"/>
              <a:gd name="T68" fmla="*/ 12 w 1368"/>
              <a:gd name="T69" fmla="*/ 33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68" h="690">
                <a:moveTo>
                  <a:pt x="12" y="33"/>
                </a:moveTo>
                <a:cubicBezTo>
                  <a:pt x="15" y="50"/>
                  <a:pt x="19" y="67"/>
                  <a:pt x="20" y="85"/>
                </a:cubicBezTo>
                <a:cubicBezTo>
                  <a:pt x="23" y="253"/>
                  <a:pt x="26" y="421"/>
                  <a:pt x="29" y="588"/>
                </a:cubicBezTo>
                <a:cubicBezTo>
                  <a:pt x="29" y="605"/>
                  <a:pt x="27" y="623"/>
                  <a:pt x="23" y="640"/>
                </a:cubicBezTo>
                <a:cubicBezTo>
                  <a:pt x="18" y="659"/>
                  <a:pt x="27" y="664"/>
                  <a:pt x="46" y="664"/>
                </a:cubicBezTo>
                <a:cubicBezTo>
                  <a:pt x="70" y="664"/>
                  <a:pt x="95" y="664"/>
                  <a:pt x="119" y="664"/>
                </a:cubicBezTo>
                <a:cubicBezTo>
                  <a:pt x="340" y="658"/>
                  <a:pt x="552" y="651"/>
                  <a:pt x="757" y="648"/>
                </a:cubicBezTo>
                <a:cubicBezTo>
                  <a:pt x="910" y="647"/>
                  <a:pt x="1059" y="650"/>
                  <a:pt x="1204" y="652"/>
                </a:cubicBezTo>
                <a:cubicBezTo>
                  <a:pt x="1254" y="653"/>
                  <a:pt x="1304" y="658"/>
                  <a:pt x="1357" y="662"/>
                </a:cubicBezTo>
                <a:cubicBezTo>
                  <a:pt x="1356" y="638"/>
                  <a:pt x="1355" y="615"/>
                  <a:pt x="1353" y="592"/>
                </a:cubicBezTo>
                <a:cubicBezTo>
                  <a:pt x="1345" y="489"/>
                  <a:pt x="1334" y="386"/>
                  <a:pt x="1329" y="282"/>
                </a:cubicBezTo>
                <a:cubicBezTo>
                  <a:pt x="1325" y="200"/>
                  <a:pt x="1327" y="117"/>
                  <a:pt x="1327" y="34"/>
                </a:cubicBezTo>
                <a:cubicBezTo>
                  <a:pt x="1327" y="17"/>
                  <a:pt x="1322" y="12"/>
                  <a:pt x="1305" y="14"/>
                </a:cubicBezTo>
                <a:cubicBezTo>
                  <a:pt x="986" y="38"/>
                  <a:pt x="646" y="44"/>
                  <a:pt x="285" y="44"/>
                </a:cubicBezTo>
                <a:cubicBezTo>
                  <a:pt x="209" y="43"/>
                  <a:pt x="132" y="35"/>
                  <a:pt x="55" y="30"/>
                </a:cubicBezTo>
                <a:cubicBezTo>
                  <a:pt x="46" y="30"/>
                  <a:pt x="37" y="26"/>
                  <a:pt x="29" y="23"/>
                </a:cubicBezTo>
                <a:cubicBezTo>
                  <a:pt x="29" y="21"/>
                  <a:pt x="28" y="19"/>
                  <a:pt x="28" y="16"/>
                </a:cubicBezTo>
                <a:cubicBezTo>
                  <a:pt x="36" y="13"/>
                  <a:pt x="44" y="8"/>
                  <a:pt x="52" y="7"/>
                </a:cubicBezTo>
                <a:cubicBezTo>
                  <a:pt x="97" y="4"/>
                  <a:pt x="142" y="0"/>
                  <a:pt x="186" y="1"/>
                </a:cubicBezTo>
                <a:cubicBezTo>
                  <a:pt x="446" y="2"/>
                  <a:pt x="694" y="5"/>
                  <a:pt x="933" y="7"/>
                </a:cubicBezTo>
                <a:cubicBezTo>
                  <a:pt x="1060" y="8"/>
                  <a:pt x="1184" y="6"/>
                  <a:pt x="1305" y="6"/>
                </a:cubicBezTo>
                <a:cubicBezTo>
                  <a:pt x="1331" y="6"/>
                  <a:pt x="1336" y="8"/>
                  <a:pt x="1337" y="33"/>
                </a:cubicBezTo>
                <a:cubicBezTo>
                  <a:pt x="1343" y="128"/>
                  <a:pt x="1347" y="223"/>
                  <a:pt x="1351" y="317"/>
                </a:cubicBezTo>
                <a:cubicBezTo>
                  <a:pt x="1356" y="405"/>
                  <a:pt x="1360" y="493"/>
                  <a:pt x="1365" y="580"/>
                </a:cubicBezTo>
                <a:cubicBezTo>
                  <a:pt x="1366" y="603"/>
                  <a:pt x="1367" y="626"/>
                  <a:pt x="1368" y="649"/>
                </a:cubicBezTo>
                <a:cubicBezTo>
                  <a:pt x="1368" y="667"/>
                  <a:pt x="1359" y="678"/>
                  <a:pt x="1341" y="678"/>
                </a:cubicBezTo>
                <a:cubicBezTo>
                  <a:pt x="1247" y="682"/>
                  <a:pt x="1152" y="687"/>
                  <a:pt x="1055" y="689"/>
                </a:cubicBezTo>
                <a:cubicBezTo>
                  <a:pt x="973" y="690"/>
                  <a:pt x="889" y="687"/>
                  <a:pt x="804" y="686"/>
                </a:cubicBezTo>
                <a:cubicBezTo>
                  <a:pt x="682" y="684"/>
                  <a:pt x="558" y="680"/>
                  <a:pt x="431" y="679"/>
                </a:cubicBezTo>
                <a:cubicBezTo>
                  <a:pt x="347" y="677"/>
                  <a:pt x="261" y="678"/>
                  <a:pt x="174" y="678"/>
                </a:cubicBezTo>
                <a:cubicBezTo>
                  <a:pt x="131" y="678"/>
                  <a:pt x="88" y="678"/>
                  <a:pt x="44" y="676"/>
                </a:cubicBezTo>
                <a:cubicBezTo>
                  <a:pt x="11" y="675"/>
                  <a:pt x="0" y="663"/>
                  <a:pt x="0" y="632"/>
                </a:cubicBezTo>
                <a:cubicBezTo>
                  <a:pt x="0" y="529"/>
                  <a:pt x="1" y="426"/>
                  <a:pt x="2" y="322"/>
                </a:cubicBezTo>
                <a:cubicBezTo>
                  <a:pt x="3" y="226"/>
                  <a:pt x="3" y="130"/>
                  <a:pt x="3" y="33"/>
                </a:cubicBezTo>
                <a:cubicBezTo>
                  <a:pt x="6" y="33"/>
                  <a:pt x="9" y="33"/>
                  <a:pt x="12" y="33"/>
                </a:cubicBezTo>
              </a:path>
            </a:pathLst>
          </a:custGeom>
          <a:solidFill>
            <a:schemeClr val="accent4"/>
          </a:solidFill>
          <a:ln w="76200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7" name="Freeform 6" descr="Arrow pointing downward" title="Arrow "/>
          <p:cNvSpPr>
            <a:spLocks noEditPoints="1"/>
          </p:cNvSpPr>
          <p:nvPr/>
        </p:nvSpPr>
        <p:spPr bwMode="auto">
          <a:xfrm rot="642410" flipH="1">
            <a:off x="5457039" y="2653746"/>
            <a:ext cx="792382" cy="549439"/>
          </a:xfrm>
          <a:custGeom>
            <a:avLst/>
            <a:gdLst>
              <a:gd name="T0" fmla="*/ 366 w 445"/>
              <a:gd name="T1" fmla="*/ 437 h 437"/>
              <a:gd name="T2" fmla="*/ 356 w 445"/>
              <a:gd name="T3" fmla="*/ 428 h 437"/>
              <a:gd name="T4" fmla="*/ 214 w 445"/>
              <a:gd name="T5" fmla="*/ 307 h 437"/>
              <a:gd name="T6" fmla="*/ 186 w 445"/>
              <a:gd name="T7" fmla="*/ 288 h 437"/>
              <a:gd name="T8" fmla="*/ 188 w 445"/>
              <a:gd name="T9" fmla="*/ 273 h 437"/>
              <a:gd name="T10" fmla="*/ 262 w 445"/>
              <a:gd name="T11" fmla="*/ 250 h 437"/>
              <a:gd name="T12" fmla="*/ 270 w 445"/>
              <a:gd name="T13" fmla="*/ 229 h 437"/>
              <a:gd name="T14" fmla="*/ 132 w 445"/>
              <a:gd name="T15" fmla="*/ 71 h 437"/>
              <a:gd name="T16" fmla="*/ 44 w 445"/>
              <a:gd name="T17" fmla="*/ 28 h 437"/>
              <a:gd name="T18" fmla="*/ 10 w 445"/>
              <a:gd name="T19" fmla="*/ 26 h 437"/>
              <a:gd name="T20" fmla="*/ 0 w 445"/>
              <a:gd name="T21" fmla="*/ 22 h 437"/>
              <a:gd name="T22" fmla="*/ 9 w 445"/>
              <a:gd name="T23" fmla="*/ 17 h 437"/>
              <a:gd name="T24" fmla="*/ 53 w 445"/>
              <a:gd name="T25" fmla="*/ 8 h 437"/>
              <a:gd name="T26" fmla="*/ 164 w 445"/>
              <a:gd name="T27" fmla="*/ 29 h 437"/>
              <a:gd name="T28" fmla="*/ 329 w 445"/>
              <a:gd name="T29" fmla="*/ 193 h 437"/>
              <a:gd name="T30" fmla="*/ 345 w 445"/>
              <a:gd name="T31" fmla="*/ 225 h 437"/>
              <a:gd name="T32" fmla="*/ 355 w 445"/>
              <a:gd name="T33" fmla="*/ 231 h 437"/>
              <a:gd name="T34" fmla="*/ 391 w 445"/>
              <a:gd name="T35" fmla="*/ 225 h 437"/>
              <a:gd name="T36" fmla="*/ 428 w 445"/>
              <a:gd name="T37" fmla="*/ 217 h 437"/>
              <a:gd name="T38" fmla="*/ 443 w 445"/>
              <a:gd name="T39" fmla="*/ 221 h 437"/>
              <a:gd name="T40" fmla="*/ 442 w 445"/>
              <a:gd name="T41" fmla="*/ 236 h 437"/>
              <a:gd name="T42" fmla="*/ 397 w 445"/>
              <a:gd name="T43" fmla="*/ 337 h 437"/>
              <a:gd name="T44" fmla="*/ 371 w 445"/>
              <a:gd name="T45" fmla="*/ 424 h 437"/>
              <a:gd name="T46" fmla="*/ 366 w 445"/>
              <a:gd name="T47" fmla="*/ 437 h 437"/>
              <a:gd name="T48" fmla="*/ 35 w 445"/>
              <a:gd name="T49" fmla="*/ 16 h 437"/>
              <a:gd name="T50" fmla="*/ 189 w 445"/>
              <a:gd name="T51" fmla="*/ 105 h 437"/>
              <a:gd name="T52" fmla="*/ 273 w 445"/>
              <a:gd name="T53" fmla="*/ 222 h 437"/>
              <a:gd name="T54" fmla="*/ 254 w 445"/>
              <a:gd name="T55" fmla="*/ 260 h 437"/>
              <a:gd name="T56" fmla="*/ 252 w 445"/>
              <a:gd name="T57" fmla="*/ 260 h 437"/>
              <a:gd name="T58" fmla="*/ 189 w 445"/>
              <a:gd name="T59" fmla="*/ 278 h 437"/>
              <a:gd name="T60" fmla="*/ 282 w 445"/>
              <a:gd name="T61" fmla="*/ 345 h 437"/>
              <a:gd name="T62" fmla="*/ 364 w 445"/>
              <a:gd name="T63" fmla="*/ 428 h 437"/>
              <a:gd name="T64" fmla="*/ 443 w 445"/>
              <a:gd name="T65" fmla="*/ 223 h 437"/>
              <a:gd name="T66" fmla="*/ 423 w 445"/>
              <a:gd name="T67" fmla="*/ 225 h 437"/>
              <a:gd name="T68" fmla="*/ 359 w 445"/>
              <a:gd name="T69" fmla="*/ 236 h 437"/>
              <a:gd name="T70" fmla="*/ 339 w 445"/>
              <a:gd name="T71" fmla="*/ 228 h 437"/>
              <a:gd name="T72" fmla="*/ 309 w 445"/>
              <a:gd name="T73" fmla="*/ 185 h 437"/>
              <a:gd name="T74" fmla="*/ 149 w 445"/>
              <a:gd name="T75" fmla="*/ 34 h 437"/>
              <a:gd name="T76" fmla="*/ 35 w 445"/>
              <a:gd name="T77" fmla="*/ 16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45" h="437">
                <a:moveTo>
                  <a:pt x="366" y="437"/>
                </a:moveTo>
                <a:cubicBezTo>
                  <a:pt x="361" y="433"/>
                  <a:pt x="358" y="430"/>
                  <a:pt x="356" y="428"/>
                </a:cubicBezTo>
                <a:cubicBezTo>
                  <a:pt x="315" y="380"/>
                  <a:pt x="266" y="342"/>
                  <a:pt x="214" y="307"/>
                </a:cubicBezTo>
                <a:cubicBezTo>
                  <a:pt x="204" y="301"/>
                  <a:pt x="195" y="295"/>
                  <a:pt x="186" y="288"/>
                </a:cubicBezTo>
                <a:cubicBezTo>
                  <a:pt x="177" y="281"/>
                  <a:pt x="177" y="276"/>
                  <a:pt x="188" y="273"/>
                </a:cubicBezTo>
                <a:cubicBezTo>
                  <a:pt x="212" y="265"/>
                  <a:pt x="237" y="257"/>
                  <a:pt x="262" y="250"/>
                </a:cubicBezTo>
                <a:cubicBezTo>
                  <a:pt x="276" y="245"/>
                  <a:pt x="278" y="242"/>
                  <a:pt x="270" y="229"/>
                </a:cubicBezTo>
                <a:cubicBezTo>
                  <a:pt x="233" y="169"/>
                  <a:pt x="191" y="113"/>
                  <a:pt x="132" y="71"/>
                </a:cubicBezTo>
                <a:cubicBezTo>
                  <a:pt x="105" y="52"/>
                  <a:pt x="76" y="37"/>
                  <a:pt x="44" y="28"/>
                </a:cubicBezTo>
                <a:cubicBezTo>
                  <a:pt x="33" y="26"/>
                  <a:pt x="21" y="27"/>
                  <a:pt x="10" y="26"/>
                </a:cubicBezTo>
                <a:cubicBezTo>
                  <a:pt x="6" y="25"/>
                  <a:pt x="3" y="23"/>
                  <a:pt x="0" y="22"/>
                </a:cubicBezTo>
                <a:cubicBezTo>
                  <a:pt x="3" y="20"/>
                  <a:pt x="6" y="18"/>
                  <a:pt x="9" y="17"/>
                </a:cubicBezTo>
                <a:cubicBezTo>
                  <a:pt x="23" y="14"/>
                  <a:pt x="38" y="10"/>
                  <a:pt x="53" y="8"/>
                </a:cubicBezTo>
                <a:cubicBezTo>
                  <a:pt x="93" y="0"/>
                  <a:pt x="129" y="11"/>
                  <a:pt x="164" y="29"/>
                </a:cubicBezTo>
                <a:cubicBezTo>
                  <a:pt x="236" y="67"/>
                  <a:pt x="290" y="122"/>
                  <a:pt x="329" y="193"/>
                </a:cubicBezTo>
                <a:cubicBezTo>
                  <a:pt x="335" y="203"/>
                  <a:pt x="339" y="214"/>
                  <a:pt x="345" y="225"/>
                </a:cubicBezTo>
                <a:cubicBezTo>
                  <a:pt x="347" y="228"/>
                  <a:pt x="352" y="231"/>
                  <a:pt x="355" y="231"/>
                </a:cubicBezTo>
                <a:cubicBezTo>
                  <a:pt x="367" y="229"/>
                  <a:pt x="379" y="227"/>
                  <a:pt x="391" y="225"/>
                </a:cubicBezTo>
                <a:cubicBezTo>
                  <a:pt x="403" y="222"/>
                  <a:pt x="415" y="219"/>
                  <a:pt x="428" y="217"/>
                </a:cubicBezTo>
                <a:cubicBezTo>
                  <a:pt x="433" y="217"/>
                  <a:pt x="440" y="218"/>
                  <a:pt x="443" y="221"/>
                </a:cubicBezTo>
                <a:cubicBezTo>
                  <a:pt x="445" y="224"/>
                  <a:pt x="444" y="231"/>
                  <a:pt x="442" y="236"/>
                </a:cubicBezTo>
                <a:cubicBezTo>
                  <a:pt x="427" y="270"/>
                  <a:pt x="410" y="303"/>
                  <a:pt x="397" y="337"/>
                </a:cubicBezTo>
                <a:cubicBezTo>
                  <a:pt x="386" y="365"/>
                  <a:pt x="380" y="395"/>
                  <a:pt x="371" y="424"/>
                </a:cubicBezTo>
                <a:cubicBezTo>
                  <a:pt x="370" y="428"/>
                  <a:pt x="368" y="431"/>
                  <a:pt x="366" y="437"/>
                </a:cubicBezTo>
                <a:moveTo>
                  <a:pt x="35" y="16"/>
                </a:moveTo>
                <a:cubicBezTo>
                  <a:pt x="100" y="35"/>
                  <a:pt x="150" y="62"/>
                  <a:pt x="189" y="105"/>
                </a:cubicBezTo>
                <a:cubicBezTo>
                  <a:pt x="221" y="141"/>
                  <a:pt x="251" y="179"/>
                  <a:pt x="273" y="222"/>
                </a:cubicBezTo>
                <a:cubicBezTo>
                  <a:pt x="287" y="246"/>
                  <a:pt x="282" y="255"/>
                  <a:pt x="254" y="260"/>
                </a:cubicBezTo>
                <a:cubicBezTo>
                  <a:pt x="253" y="260"/>
                  <a:pt x="252" y="260"/>
                  <a:pt x="252" y="260"/>
                </a:cubicBezTo>
                <a:cubicBezTo>
                  <a:pt x="230" y="266"/>
                  <a:pt x="209" y="272"/>
                  <a:pt x="189" y="278"/>
                </a:cubicBezTo>
                <a:cubicBezTo>
                  <a:pt x="220" y="300"/>
                  <a:pt x="252" y="321"/>
                  <a:pt x="282" y="345"/>
                </a:cubicBezTo>
                <a:cubicBezTo>
                  <a:pt x="312" y="370"/>
                  <a:pt x="341" y="396"/>
                  <a:pt x="364" y="428"/>
                </a:cubicBezTo>
                <a:cubicBezTo>
                  <a:pt x="371" y="353"/>
                  <a:pt x="408" y="290"/>
                  <a:pt x="443" y="223"/>
                </a:cubicBezTo>
                <a:cubicBezTo>
                  <a:pt x="434" y="224"/>
                  <a:pt x="428" y="224"/>
                  <a:pt x="423" y="225"/>
                </a:cubicBezTo>
                <a:cubicBezTo>
                  <a:pt x="402" y="228"/>
                  <a:pt x="380" y="232"/>
                  <a:pt x="359" y="236"/>
                </a:cubicBezTo>
                <a:cubicBezTo>
                  <a:pt x="351" y="237"/>
                  <a:pt x="344" y="236"/>
                  <a:pt x="339" y="228"/>
                </a:cubicBezTo>
                <a:cubicBezTo>
                  <a:pt x="329" y="213"/>
                  <a:pt x="319" y="199"/>
                  <a:pt x="309" y="185"/>
                </a:cubicBezTo>
                <a:cubicBezTo>
                  <a:pt x="266" y="123"/>
                  <a:pt x="217" y="68"/>
                  <a:pt x="149" y="34"/>
                </a:cubicBezTo>
                <a:cubicBezTo>
                  <a:pt x="114" y="15"/>
                  <a:pt x="77" y="5"/>
                  <a:pt x="35" y="16"/>
                </a:cubicBezTo>
              </a:path>
            </a:pathLst>
          </a:custGeom>
          <a:solidFill>
            <a:srgbClr val="999999"/>
          </a:solidFill>
          <a:ln w="19050">
            <a:solidFill>
              <a:srgbClr val="00B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2643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Évaluer, imaginer et planifier... </a:t>
            </a:r>
            <a:r>
              <a:rPr lang="fr-CA" dirty="0"/>
              <a:t>avec les employés</a:t>
            </a:r>
          </a:p>
        </p:txBody>
      </p:sp>
      <p:graphicFrame>
        <p:nvGraphicFramePr>
          <p:cNvPr id="4" name="Table 3" descr="Évaluer, imaginer et planifier... avec les employés" title="Modèle d’activité du parrai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63949"/>
              </p:ext>
            </p:extLst>
          </p:nvPr>
        </p:nvGraphicFramePr>
        <p:xfrm>
          <a:off x="638977" y="1556947"/>
          <a:ext cx="10876124" cy="128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3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69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033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du projet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/>
                        <a:t>Équipe </a:t>
                      </a:r>
                      <a:r>
                        <a:rPr lang="fr-CA" sz="2400" dirty="0" smtClean="0"/>
                        <a:t>de </a:t>
                      </a:r>
                      <a:r>
                        <a:rPr lang="fr-CA" sz="2400" dirty="0"/>
                        <a:t>projet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/>
                        <a:t>Direction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 dirty="0"/>
                        <a:t>Employés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0672">
                <a:tc>
                  <a:txBody>
                    <a:bodyPr/>
                    <a:lstStyle/>
                    <a:p>
                      <a:pPr algn="l"/>
                      <a:r>
                        <a:rPr lang="fr-CA" sz="2400" b="1"/>
                        <a:t>Évaluer, imaginer et planifier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/>
                        <a:t>Fournir un soutien direct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/>
                        <a:t>Mettre en place un parrainage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Éduquer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8980" y="3160781"/>
            <a:ext cx="10876124" cy="3046988"/>
          </a:xfrm>
          <a:prstGeom prst="rect">
            <a:avLst/>
          </a:prstGeom>
          <a:solidFill>
            <a:srgbClr val="E6FAED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Communiquer souvent</a:t>
            </a:r>
            <a:r>
              <a:rPr lang="fr-CA" sz="1600" dirty="0"/>
              <a:t> avec les employés; </a:t>
            </a:r>
            <a:r>
              <a:rPr lang="fr-CA" sz="1600" b="1" dirty="0"/>
              <a:t>exprimer ouvertement son engagement personnel</a:t>
            </a:r>
            <a:r>
              <a:rPr lang="fr-CA" sz="1600" dirty="0"/>
              <a:t>, notamment lors de conversations en personne.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Rappeler la raison du changement</a:t>
            </a:r>
            <a:r>
              <a:rPr lang="fr-CA" sz="1600" dirty="0"/>
              <a:t>, les risques en cas d’absence de changement et l’évolution concernant la situation future visée.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dirty="0"/>
              <a:t>Expliquer aux employés </a:t>
            </a:r>
            <a:r>
              <a:rPr lang="fr-CA" sz="1600" b="1" dirty="0"/>
              <a:t>en quoi le changement correspond à l’orientation et à la stratégie de l’entreprise</a:t>
            </a:r>
            <a:r>
              <a:rPr lang="fr-CA" sz="1600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dirty="0"/>
              <a:t>Répondre à la question : </a:t>
            </a:r>
            <a:r>
              <a:rPr lang="fr-CA" sz="1600" b="1" dirty="0"/>
              <a:t>« Quelles seront les répercussions de ce changement sur moi? »</a:t>
            </a:r>
            <a:r>
              <a:rPr lang="fr-CA" sz="1600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Écouter ce que disent les employés</a:t>
            </a:r>
            <a:r>
              <a:rPr lang="fr-CA" sz="1600" dirty="0"/>
              <a:t>; prendre le pouls de l’organisation; recueillir les commentaires.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dirty="0"/>
              <a:t>Communiquer l’état d’avancement du projet et</a:t>
            </a:r>
            <a:r>
              <a:rPr lang="fr-CA" sz="1600" b="1" dirty="0"/>
              <a:t> fournir régulièrement des mises à jour</a:t>
            </a:r>
            <a:r>
              <a:rPr lang="fr-CA" sz="1600" dirty="0"/>
              <a:t>; faire le point sur ce à quoi on peut s’attendre quand.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Favoriser la participation des employés.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Souligner l’excellent travail</a:t>
            </a:r>
            <a:r>
              <a:rPr lang="fr-CA" sz="1600" dirty="0"/>
              <a:t> des employés.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dirty="0"/>
              <a:t>S’assurer de réserver suffisamment de temps à la </a:t>
            </a:r>
            <a:r>
              <a:rPr lang="fr-CA" sz="1600" b="1" dirty="0"/>
              <a:t>formation et au renforcement des compétences avant la mise en œuvre</a:t>
            </a:r>
            <a:r>
              <a:rPr lang="fr-CA" sz="1600" dirty="0"/>
              <a:t>.</a:t>
            </a:r>
          </a:p>
        </p:txBody>
      </p:sp>
      <p:sp>
        <p:nvSpPr>
          <p:cNvPr id="6" name="Freeform 5" descr="Black highlight around Employés tab, Éduquer&#10; &#10;" title="Black highlight"/>
          <p:cNvSpPr>
            <a:spLocks/>
          </p:cNvSpPr>
          <p:nvPr/>
        </p:nvSpPr>
        <p:spPr bwMode="auto">
          <a:xfrm>
            <a:off x="8966872" y="2109199"/>
            <a:ext cx="2548232" cy="638189"/>
          </a:xfrm>
          <a:custGeom>
            <a:avLst/>
            <a:gdLst>
              <a:gd name="T0" fmla="*/ 12 w 1368"/>
              <a:gd name="T1" fmla="*/ 33 h 690"/>
              <a:gd name="T2" fmla="*/ 20 w 1368"/>
              <a:gd name="T3" fmla="*/ 85 h 690"/>
              <a:gd name="T4" fmla="*/ 29 w 1368"/>
              <a:gd name="T5" fmla="*/ 588 h 690"/>
              <a:gd name="T6" fmla="*/ 23 w 1368"/>
              <a:gd name="T7" fmla="*/ 640 h 690"/>
              <a:gd name="T8" fmla="*/ 46 w 1368"/>
              <a:gd name="T9" fmla="*/ 664 h 690"/>
              <a:gd name="T10" fmla="*/ 119 w 1368"/>
              <a:gd name="T11" fmla="*/ 664 h 690"/>
              <a:gd name="T12" fmla="*/ 757 w 1368"/>
              <a:gd name="T13" fmla="*/ 648 h 690"/>
              <a:gd name="T14" fmla="*/ 1204 w 1368"/>
              <a:gd name="T15" fmla="*/ 652 h 690"/>
              <a:gd name="T16" fmla="*/ 1357 w 1368"/>
              <a:gd name="T17" fmla="*/ 662 h 690"/>
              <a:gd name="T18" fmla="*/ 1353 w 1368"/>
              <a:gd name="T19" fmla="*/ 592 h 690"/>
              <a:gd name="T20" fmla="*/ 1329 w 1368"/>
              <a:gd name="T21" fmla="*/ 282 h 690"/>
              <a:gd name="T22" fmla="*/ 1327 w 1368"/>
              <a:gd name="T23" fmla="*/ 34 h 690"/>
              <a:gd name="T24" fmla="*/ 1305 w 1368"/>
              <a:gd name="T25" fmla="*/ 14 h 690"/>
              <a:gd name="T26" fmla="*/ 285 w 1368"/>
              <a:gd name="T27" fmla="*/ 44 h 690"/>
              <a:gd name="T28" fmla="*/ 55 w 1368"/>
              <a:gd name="T29" fmla="*/ 30 h 690"/>
              <a:gd name="T30" fmla="*/ 29 w 1368"/>
              <a:gd name="T31" fmla="*/ 23 h 690"/>
              <a:gd name="T32" fmla="*/ 28 w 1368"/>
              <a:gd name="T33" fmla="*/ 16 h 690"/>
              <a:gd name="T34" fmla="*/ 52 w 1368"/>
              <a:gd name="T35" fmla="*/ 7 h 690"/>
              <a:gd name="T36" fmla="*/ 186 w 1368"/>
              <a:gd name="T37" fmla="*/ 1 h 690"/>
              <a:gd name="T38" fmla="*/ 933 w 1368"/>
              <a:gd name="T39" fmla="*/ 7 h 690"/>
              <a:gd name="T40" fmla="*/ 1305 w 1368"/>
              <a:gd name="T41" fmla="*/ 6 h 690"/>
              <a:gd name="T42" fmla="*/ 1337 w 1368"/>
              <a:gd name="T43" fmla="*/ 33 h 690"/>
              <a:gd name="T44" fmla="*/ 1351 w 1368"/>
              <a:gd name="T45" fmla="*/ 317 h 690"/>
              <a:gd name="T46" fmla="*/ 1365 w 1368"/>
              <a:gd name="T47" fmla="*/ 580 h 690"/>
              <a:gd name="T48" fmla="*/ 1368 w 1368"/>
              <a:gd name="T49" fmla="*/ 649 h 690"/>
              <a:gd name="T50" fmla="*/ 1341 w 1368"/>
              <a:gd name="T51" fmla="*/ 678 h 690"/>
              <a:gd name="T52" fmla="*/ 1055 w 1368"/>
              <a:gd name="T53" fmla="*/ 689 h 690"/>
              <a:gd name="T54" fmla="*/ 804 w 1368"/>
              <a:gd name="T55" fmla="*/ 686 h 690"/>
              <a:gd name="T56" fmla="*/ 431 w 1368"/>
              <a:gd name="T57" fmla="*/ 679 h 690"/>
              <a:gd name="T58" fmla="*/ 174 w 1368"/>
              <a:gd name="T59" fmla="*/ 678 h 690"/>
              <a:gd name="T60" fmla="*/ 44 w 1368"/>
              <a:gd name="T61" fmla="*/ 676 h 690"/>
              <a:gd name="T62" fmla="*/ 0 w 1368"/>
              <a:gd name="T63" fmla="*/ 632 h 690"/>
              <a:gd name="T64" fmla="*/ 2 w 1368"/>
              <a:gd name="T65" fmla="*/ 322 h 690"/>
              <a:gd name="T66" fmla="*/ 3 w 1368"/>
              <a:gd name="T67" fmla="*/ 33 h 690"/>
              <a:gd name="T68" fmla="*/ 12 w 1368"/>
              <a:gd name="T69" fmla="*/ 33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68" h="690">
                <a:moveTo>
                  <a:pt x="12" y="33"/>
                </a:moveTo>
                <a:cubicBezTo>
                  <a:pt x="15" y="50"/>
                  <a:pt x="19" y="67"/>
                  <a:pt x="20" y="85"/>
                </a:cubicBezTo>
                <a:cubicBezTo>
                  <a:pt x="23" y="253"/>
                  <a:pt x="26" y="421"/>
                  <a:pt x="29" y="588"/>
                </a:cubicBezTo>
                <a:cubicBezTo>
                  <a:pt x="29" y="605"/>
                  <a:pt x="27" y="623"/>
                  <a:pt x="23" y="640"/>
                </a:cubicBezTo>
                <a:cubicBezTo>
                  <a:pt x="18" y="659"/>
                  <a:pt x="27" y="664"/>
                  <a:pt x="46" y="664"/>
                </a:cubicBezTo>
                <a:cubicBezTo>
                  <a:pt x="70" y="664"/>
                  <a:pt x="95" y="664"/>
                  <a:pt x="119" y="664"/>
                </a:cubicBezTo>
                <a:cubicBezTo>
                  <a:pt x="340" y="658"/>
                  <a:pt x="552" y="651"/>
                  <a:pt x="757" y="648"/>
                </a:cubicBezTo>
                <a:cubicBezTo>
                  <a:pt x="910" y="647"/>
                  <a:pt x="1059" y="650"/>
                  <a:pt x="1204" y="652"/>
                </a:cubicBezTo>
                <a:cubicBezTo>
                  <a:pt x="1254" y="653"/>
                  <a:pt x="1304" y="658"/>
                  <a:pt x="1357" y="662"/>
                </a:cubicBezTo>
                <a:cubicBezTo>
                  <a:pt x="1356" y="638"/>
                  <a:pt x="1355" y="615"/>
                  <a:pt x="1353" y="592"/>
                </a:cubicBezTo>
                <a:cubicBezTo>
                  <a:pt x="1345" y="489"/>
                  <a:pt x="1334" y="386"/>
                  <a:pt x="1329" y="282"/>
                </a:cubicBezTo>
                <a:cubicBezTo>
                  <a:pt x="1325" y="200"/>
                  <a:pt x="1327" y="117"/>
                  <a:pt x="1327" y="34"/>
                </a:cubicBezTo>
                <a:cubicBezTo>
                  <a:pt x="1327" y="17"/>
                  <a:pt x="1322" y="12"/>
                  <a:pt x="1305" y="14"/>
                </a:cubicBezTo>
                <a:cubicBezTo>
                  <a:pt x="986" y="38"/>
                  <a:pt x="646" y="44"/>
                  <a:pt x="285" y="44"/>
                </a:cubicBezTo>
                <a:cubicBezTo>
                  <a:pt x="209" y="43"/>
                  <a:pt x="132" y="35"/>
                  <a:pt x="55" y="30"/>
                </a:cubicBezTo>
                <a:cubicBezTo>
                  <a:pt x="46" y="30"/>
                  <a:pt x="37" y="26"/>
                  <a:pt x="29" y="23"/>
                </a:cubicBezTo>
                <a:cubicBezTo>
                  <a:pt x="29" y="21"/>
                  <a:pt x="28" y="19"/>
                  <a:pt x="28" y="16"/>
                </a:cubicBezTo>
                <a:cubicBezTo>
                  <a:pt x="36" y="13"/>
                  <a:pt x="44" y="8"/>
                  <a:pt x="52" y="7"/>
                </a:cubicBezTo>
                <a:cubicBezTo>
                  <a:pt x="97" y="4"/>
                  <a:pt x="142" y="0"/>
                  <a:pt x="186" y="1"/>
                </a:cubicBezTo>
                <a:cubicBezTo>
                  <a:pt x="446" y="2"/>
                  <a:pt x="694" y="5"/>
                  <a:pt x="933" y="7"/>
                </a:cubicBezTo>
                <a:cubicBezTo>
                  <a:pt x="1060" y="8"/>
                  <a:pt x="1184" y="6"/>
                  <a:pt x="1305" y="6"/>
                </a:cubicBezTo>
                <a:cubicBezTo>
                  <a:pt x="1331" y="6"/>
                  <a:pt x="1336" y="8"/>
                  <a:pt x="1337" y="33"/>
                </a:cubicBezTo>
                <a:cubicBezTo>
                  <a:pt x="1343" y="128"/>
                  <a:pt x="1347" y="223"/>
                  <a:pt x="1351" y="317"/>
                </a:cubicBezTo>
                <a:cubicBezTo>
                  <a:pt x="1356" y="405"/>
                  <a:pt x="1360" y="493"/>
                  <a:pt x="1365" y="580"/>
                </a:cubicBezTo>
                <a:cubicBezTo>
                  <a:pt x="1366" y="603"/>
                  <a:pt x="1367" y="626"/>
                  <a:pt x="1368" y="649"/>
                </a:cubicBezTo>
                <a:cubicBezTo>
                  <a:pt x="1368" y="667"/>
                  <a:pt x="1359" y="678"/>
                  <a:pt x="1341" y="678"/>
                </a:cubicBezTo>
                <a:cubicBezTo>
                  <a:pt x="1247" y="682"/>
                  <a:pt x="1152" y="687"/>
                  <a:pt x="1055" y="689"/>
                </a:cubicBezTo>
                <a:cubicBezTo>
                  <a:pt x="973" y="690"/>
                  <a:pt x="889" y="687"/>
                  <a:pt x="804" y="686"/>
                </a:cubicBezTo>
                <a:cubicBezTo>
                  <a:pt x="682" y="684"/>
                  <a:pt x="558" y="680"/>
                  <a:pt x="431" y="679"/>
                </a:cubicBezTo>
                <a:cubicBezTo>
                  <a:pt x="347" y="677"/>
                  <a:pt x="261" y="678"/>
                  <a:pt x="174" y="678"/>
                </a:cubicBezTo>
                <a:cubicBezTo>
                  <a:pt x="131" y="678"/>
                  <a:pt x="88" y="678"/>
                  <a:pt x="44" y="676"/>
                </a:cubicBezTo>
                <a:cubicBezTo>
                  <a:pt x="11" y="675"/>
                  <a:pt x="0" y="663"/>
                  <a:pt x="0" y="632"/>
                </a:cubicBezTo>
                <a:cubicBezTo>
                  <a:pt x="0" y="529"/>
                  <a:pt x="1" y="426"/>
                  <a:pt x="2" y="322"/>
                </a:cubicBezTo>
                <a:cubicBezTo>
                  <a:pt x="3" y="226"/>
                  <a:pt x="3" y="130"/>
                  <a:pt x="3" y="33"/>
                </a:cubicBezTo>
                <a:cubicBezTo>
                  <a:pt x="6" y="33"/>
                  <a:pt x="9" y="33"/>
                  <a:pt x="12" y="33"/>
                </a:cubicBezTo>
              </a:path>
            </a:pathLst>
          </a:custGeom>
          <a:solidFill>
            <a:schemeClr val="accent4"/>
          </a:solidFill>
          <a:ln w="76200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7" name="Freeform 6" descr="Arrow pointing downward" title="Arrow"/>
          <p:cNvSpPr>
            <a:spLocks noEditPoints="1"/>
          </p:cNvSpPr>
          <p:nvPr/>
        </p:nvSpPr>
        <p:spPr bwMode="auto">
          <a:xfrm rot="642410" flipH="1">
            <a:off x="8046009" y="2653746"/>
            <a:ext cx="792382" cy="549439"/>
          </a:xfrm>
          <a:custGeom>
            <a:avLst/>
            <a:gdLst>
              <a:gd name="T0" fmla="*/ 366 w 445"/>
              <a:gd name="T1" fmla="*/ 437 h 437"/>
              <a:gd name="T2" fmla="*/ 356 w 445"/>
              <a:gd name="T3" fmla="*/ 428 h 437"/>
              <a:gd name="T4" fmla="*/ 214 w 445"/>
              <a:gd name="T5" fmla="*/ 307 h 437"/>
              <a:gd name="T6" fmla="*/ 186 w 445"/>
              <a:gd name="T7" fmla="*/ 288 h 437"/>
              <a:gd name="T8" fmla="*/ 188 w 445"/>
              <a:gd name="T9" fmla="*/ 273 h 437"/>
              <a:gd name="T10" fmla="*/ 262 w 445"/>
              <a:gd name="T11" fmla="*/ 250 h 437"/>
              <a:gd name="T12" fmla="*/ 270 w 445"/>
              <a:gd name="T13" fmla="*/ 229 h 437"/>
              <a:gd name="T14" fmla="*/ 132 w 445"/>
              <a:gd name="T15" fmla="*/ 71 h 437"/>
              <a:gd name="T16" fmla="*/ 44 w 445"/>
              <a:gd name="T17" fmla="*/ 28 h 437"/>
              <a:gd name="T18" fmla="*/ 10 w 445"/>
              <a:gd name="T19" fmla="*/ 26 h 437"/>
              <a:gd name="T20" fmla="*/ 0 w 445"/>
              <a:gd name="T21" fmla="*/ 22 h 437"/>
              <a:gd name="T22" fmla="*/ 9 w 445"/>
              <a:gd name="T23" fmla="*/ 17 h 437"/>
              <a:gd name="T24" fmla="*/ 53 w 445"/>
              <a:gd name="T25" fmla="*/ 8 h 437"/>
              <a:gd name="T26" fmla="*/ 164 w 445"/>
              <a:gd name="T27" fmla="*/ 29 h 437"/>
              <a:gd name="T28" fmla="*/ 329 w 445"/>
              <a:gd name="T29" fmla="*/ 193 h 437"/>
              <a:gd name="T30" fmla="*/ 345 w 445"/>
              <a:gd name="T31" fmla="*/ 225 h 437"/>
              <a:gd name="T32" fmla="*/ 355 w 445"/>
              <a:gd name="T33" fmla="*/ 231 h 437"/>
              <a:gd name="T34" fmla="*/ 391 w 445"/>
              <a:gd name="T35" fmla="*/ 225 h 437"/>
              <a:gd name="T36" fmla="*/ 428 w 445"/>
              <a:gd name="T37" fmla="*/ 217 h 437"/>
              <a:gd name="T38" fmla="*/ 443 w 445"/>
              <a:gd name="T39" fmla="*/ 221 h 437"/>
              <a:gd name="T40" fmla="*/ 442 w 445"/>
              <a:gd name="T41" fmla="*/ 236 h 437"/>
              <a:gd name="T42" fmla="*/ 397 w 445"/>
              <a:gd name="T43" fmla="*/ 337 h 437"/>
              <a:gd name="T44" fmla="*/ 371 w 445"/>
              <a:gd name="T45" fmla="*/ 424 h 437"/>
              <a:gd name="T46" fmla="*/ 366 w 445"/>
              <a:gd name="T47" fmla="*/ 437 h 437"/>
              <a:gd name="T48" fmla="*/ 35 w 445"/>
              <a:gd name="T49" fmla="*/ 16 h 437"/>
              <a:gd name="T50" fmla="*/ 189 w 445"/>
              <a:gd name="T51" fmla="*/ 105 h 437"/>
              <a:gd name="T52" fmla="*/ 273 w 445"/>
              <a:gd name="T53" fmla="*/ 222 h 437"/>
              <a:gd name="T54" fmla="*/ 254 w 445"/>
              <a:gd name="T55" fmla="*/ 260 h 437"/>
              <a:gd name="T56" fmla="*/ 252 w 445"/>
              <a:gd name="T57" fmla="*/ 260 h 437"/>
              <a:gd name="T58" fmla="*/ 189 w 445"/>
              <a:gd name="T59" fmla="*/ 278 h 437"/>
              <a:gd name="T60" fmla="*/ 282 w 445"/>
              <a:gd name="T61" fmla="*/ 345 h 437"/>
              <a:gd name="T62" fmla="*/ 364 w 445"/>
              <a:gd name="T63" fmla="*/ 428 h 437"/>
              <a:gd name="T64" fmla="*/ 443 w 445"/>
              <a:gd name="T65" fmla="*/ 223 h 437"/>
              <a:gd name="T66" fmla="*/ 423 w 445"/>
              <a:gd name="T67" fmla="*/ 225 h 437"/>
              <a:gd name="T68" fmla="*/ 359 w 445"/>
              <a:gd name="T69" fmla="*/ 236 h 437"/>
              <a:gd name="T70" fmla="*/ 339 w 445"/>
              <a:gd name="T71" fmla="*/ 228 h 437"/>
              <a:gd name="T72" fmla="*/ 309 w 445"/>
              <a:gd name="T73" fmla="*/ 185 h 437"/>
              <a:gd name="T74" fmla="*/ 149 w 445"/>
              <a:gd name="T75" fmla="*/ 34 h 437"/>
              <a:gd name="T76" fmla="*/ 35 w 445"/>
              <a:gd name="T77" fmla="*/ 16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45" h="437">
                <a:moveTo>
                  <a:pt x="366" y="437"/>
                </a:moveTo>
                <a:cubicBezTo>
                  <a:pt x="361" y="433"/>
                  <a:pt x="358" y="430"/>
                  <a:pt x="356" y="428"/>
                </a:cubicBezTo>
                <a:cubicBezTo>
                  <a:pt x="315" y="380"/>
                  <a:pt x="266" y="342"/>
                  <a:pt x="214" y="307"/>
                </a:cubicBezTo>
                <a:cubicBezTo>
                  <a:pt x="204" y="301"/>
                  <a:pt x="195" y="295"/>
                  <a:pt x="186" y="288"/>
                </a:cubicBezTo>
                <a:cubicBezTo>
                  <a:pt x="177" y="281"/>
                  <a:pt x="177" y="276"/>
                  <a:pt x="188" y="273"/>
                </a:cubicBezTo>
                <a:cubicBezTo>
                  <a:pt x="212" y="265"/>
                  <a:pt x="237" y="257"/>
                  <a:pt x="262" y="250"/>
                </a:cubicBezTo>
                <a:cubicBezTo>
                  <a:pt x="276" y="245"/>
                  <a:pt x="278" y="242"/>
                  <a:pt x="270" y="229"/>
                </a:cubicBezTo>
                <a:cubicBezTo>
                  <a:pt x="233" y="169"/>
                  <a:pt x="191" y="113"/>
                  <a:pt x="132" y="71"/>
                </a:cubicBezTo>
                <a:cubicBezTo>
                  <a:pt x="105" y="52"/>
                  <a:pt x="76" y="37"/>
                  <a:pt x="44" y="28"/>
                </a:cubicBezTo>
                <a:cubicBezTo>
                  <a:pt x="33" y="26"/>
                  <a:pt x="21" y="27"/>
                  <a:pt x="10" y="26"/>
                </a:cubicBezTo>
                <a:cubicBezTo>
                  <a:pt x="6" y="25"/>
                  <a:pt x="3" y="23"/>
                  <a:pt x="0" y="22"/>
                </a:cubicBezTo>
                <a:cubicBezTo>
                  <a:pt x="3" y="20"/>
                  <a:pt x="6" y="18"/>
                  <a:pt x="9" y="17"/>
                </a:cubicBezTo>
                <a:cubicBezTo>
                  <a:pt x="23" y="14"/>
                  <a:pt x="38" y="10"/>
                  <a:pt x="53" y="8"/>
                </a:cubicBezTo>
                <a:cubicBezTo>
                  <a:pt x="93" y="0"/>
                  <a:pt x="129" y="11"/>
                  <a:pt x="164" y="29"/>
                </a:cubicBezTo>
                <a:cubicBezTo>
                  <a:pt x="236" y="67"/>
                  <a:pt x="290" y="122"/>
                  <a:pt x="329" y="193"/>
                </a:cubicBezTo>
                <a:cubicBezTo>
                  <a:pt x="335" y="203"/>
                  <a:pt x="339" y="214"/>
                  <a:pt x="345" y="225"/>
                </a:cubicBezTo>
                <a:cubicBezTo>
                  <a:pt x="347" y="228"/>
                  <a:pt x="352" y="231"/>
                  <a:pt x="355" y="231"/>
                </a:cubicBezTo>
                <a:cubicBezTo>
                  <a:pt x="367" y="229"/>
                  <a:pt x="379" y="227"/>
                  <a:pt x="391" y="225"/>
                </a:cubicBezTo>
                <a:cubicBezTo>
                  <a:pt x="403" y="222"/>
                  <a:pt x="415" y="219"/>
                  <a:pt x="428" y="217"/>
                </a:cubicBezTo>
                <a:cubicBezTo>
                  <a:pt x="433" y="217"/>
                  <a:pt x="440" y="218"/>
                  <a:pt x="443" y="221"/>
                </a:cubicBezTo>
                <a:cubicBezTo>
                  <a:pt x="445" y="224"/>
                  <a:pt x="444" y="231"/>
                  <a:pt x="442" y="236"/>
                </a:cubicBezTo>
                <a:cubicBezTo>
                  <a:pt x="427" y="270"/>
                  <a:pt x="410" y="303"/>
                  <a:pt x="397" y="337"/>
                </a:cubicBezTo>
                <a:cubicBezTo>
                  <a:pt x="386" y="365"/>
                  <a:pt x="380" y="395"/>
                  <a:pt x="371" y="424"/>
                </a:cubicBezTo>
                <a:cubicBezTo>
                  <a:pt x="370" y="428"/>
                  <a:pt x="368" y="431"/>
                  <a:pt x="366" y="437"/>
                </a:cubicBezTo>
                <a:moveTo>
                  <a:pt x="35" y="16"/>
                </a:moveTo>
                <a:cubicBezTo>
                  <a:pt x="100" y="35"/>
                  <a:pt x="150" y="62"/>
                  <a:pt x="189" y="105"/>
                </a:cubicBezTo>
                <a:cubicBezTo>
                  <a:pt x="221" y="141"/>
                  <a:pt x="251" y="179"/>
                  <a:pt x="273" y="222"/>
                </a:cubicBezTo>
                <a:cubicBezTo>
                  <a:pt x="287" y="246"/>
                  <a:pt x="282" y="255"/>
                  <a:pt x="254" y="260"/>
                </a:cubicBezTo>
                <a:cubicBezTo>
                  <a:pt x="253" y="260"/>
                  <a:pt x="252" y="260"/>
                  <a:pt x="252" y="260"/>
                </a:cubicBezTo>
                <a:cubicBezTo>
                  <a:pt x="230" y="266"/>
                  <a:pt x="209" y="272"/>
                  <a:pt x="189" y="278"/>
                </a:cubicBezTo>
                <a:cubicBezTo>
                  <a:pt x="220" y="300"/>
                  <a:pt x="252" y="321"/>
                  <a:pt x="282" y="345"/>
                </a:cubicBezTo>
                <a:cubicBezTo>
                  <a:pt x="312" y="370"/>
                  <a:pt x="341" y="396"/>
                  <a:pt x="364" y="428"/>
                </a:cubicBezTo>
                <a:cubicBezTo>
                  <a:pt x="371" y="353"/>
                  <a:pt x="408" y="290"/>
                  <a:pt x="443" y="223"/>
                </a:cubicBezTo>
                <a:cubicBezTo>
                  <a:pt x="434" y="224"/>
                  <a:pt x="428" y="224"/>
                  <a:pt x="423" y="225"/>
                </a:cubicBezTo>
                <a:cubicBezTo>
                  <a:pt x="402" y="228"/>
                  <a:pt x="380" y="232"/>
                  <a:pt x="359" y="236"/>
                </a:cubicBezTo>
                <a:cubicBezTo>
                  <a:pt x="351" y="237"/>
                  <a:pt x="344" y="236"/>
                  <a:pt x="339" y="228"/>
                </a:cubicBezTo>
                <a:cubicBezTo>
                  <a:pt x="329" y="213"/>
                  <a:pt x="319" y="199"/>
                  <a:pt x="309" y="185"/>
                </a:cubicBezTo>
                <a:cubicBezTo>
                  <a:pt x="266" y="123"/>
                  <a:pt x="217" y="68"/>
                  <a:pt x="149" y="34"/>
                </a:cubicBezTo>
                <a:cubicBezTo>
                  <a:pt x="114" y="15"/>
                  <a:pt x="77" y="5"/>
                  <a:pt x="35" y="16"/>
                </a:cubicBezTo>
              </a:path>
            </a:pathLst>
          </a:custGeom>
          <a:solidFill>
            <a:srgbClr val="999999"/>
          </a:solidFill>
          <a:ln w="19050">
            <a:solidFill>
              <a:srgbClr val="00B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4993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accent1"/>
                </a:solidFill>
              </a:rPr>
              <a:t>Mettre en œuvre et </a:t>
            </a:r>
            <a:r>
              <a:rPr lang="fr-CA" dirty="0" smtClean="0">
                <a:solidFill>
                  <a:schemeClr val="accent1"/>
                </a:solidFill>
              </a:rPr>
              <a:t>appliquer... </a:t>
            </a:r>
            <a:r>
              <a:rPr lang="fr-CA" dirty="0"/>
              <a:t>avec l’équipe </a:t>
            </a:r>
            <a:r>
              <a:rPr lang="fr-CA" dirty="0" smtClean="0"/>
              <a:t>de </a:t>
            </a:r>
            <a:r>
              <a:rPr lang="fr-CA" dirty="0"/>
              <a:t>projet</a:t>
            </a:r>
          </a:p>
        </p:txBody>
      </p:sp>
      <p:graphicFrame>
        <p:nvGraphicFramePr>
          <p:cNvPr id="4" name="Table 3" descr="Mettre en œuvre et appliquer... avec l’équipe de projet" title="Modèle d’activité du parrai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445057"/>
              </p:ext>
            </p:extLst>
          </p:nvPr>
        </p:nvGraphicFramePr>
        <p:xfrm>
          <a:off x="638977" y="1556947"/>
          <a:ext cx="10876124" cy="146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3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69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033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du projet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/>
                        <a:t>Équipe </a:t>
                      </a:r>
                      <a:r>
                        <a:rPr lang="fr-CA" sz="2400" dirty="0" smtClean="0"/>
                        <a:t>de </a:t>
                      </a:r>
                      <a:r>
                        <a:rPr lang="fr-CA" sz="2400" dirty="0"/>
                        <a:t>projet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/>
                        <a:t>Direction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/>
                        <a:t>Employés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0672">
                <a:tc>
                  <a:txBody>
                    <a:bodyPr/>
                    <a:lstStyle/>
                    <a:p>
                      <a:pPr algn="l"/>
                      <a:r>
                        <a:rPr lang="fr-CA" sz="2400" b="1" dirty="0"/>
                        <a:t>Mettre en œuvre et </a:t>
                      </a:r>
                      <a:r>
                        <a:rPr lang="fr-CA" sz="2400" b="1" dirty="0" smtClean="0"/>
                        <a:t>appliquer</a:t>
                      </a:r>
                      <a:endParaRPr lang="fr-CA" sz="24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Maintenir </a:t>
                      </a:r>
                      <a:r>
                        <a:rPr lang="fr-CA" sz="2000" dirty="0" smtClean="0"/>
                        <a:t>le</a:t>
                      </a:r>
                      <a:r>
                        <a:rPr lang="fr-CA" sz="2000" baseline="0" dirty="0" smtClean="0"/>
                        <a:t> </a:t>
                      </a:r>
                      <a:r>
                        <a:rPr lang="fr-CA" sz="2000" baseline="0" dirty="0" err="1" smtClean="0"/>
                        <a:t>momentum</a:t>
                      </a:r>
                      <a:endParaRPr lang="fr-CA" sz="20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Harmoniser le leadership et gérer la résistance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Renforcer et récompenser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91470" y="5618602"/>
            <a:ext cx="3580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*adapté de PROSCI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980" y="3479660"/>
            <a:ext cx="10876124" cy="2031325"/>
          </a:xfrm>
          <a:prstGeom prst="rect">
            <a:avLst/>
          </a:prstGeom>
          <a:solidFill>
            <a:srgbClr val="F6FAF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b="1" dirty="0"/>
              <a:t>Obtenir les ressources nécessaires pour la mise en œuvre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b="1" dirty="0"/>
              <a:t>Maintenir son engagement auprès de l’équipe</a:t>
            </a:r>
            <a:r>
              <a:rPr lang="fr-CA" dirty="0"/>
              <a:t> : assister aux réunions, récompenser les réussites, tenir les membres de l’équipe responsables des résultats et susciter de l’enthousiasme.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b="1" dirty="0"/>
              <a:t>Éliminer les obstacles</a:t>
            </a:r>
            <a:r>
              <a:rPr lang="fr-CA" dirty="0"/>
              <a:t> et aider l’équipe à surmonter les obstacles.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dirty="0"/>
              <a:t>Maintenir le cap; </a:t>
            </a:r>
            <a:r>
              <a:rPr lang="fr-CA" b="1" dirty="0"/>
              <a:t>éviter de changer les priorités</a:t>
            </a:r>
            <a:r>
              <a:rPr lang="fr-CA" dirty="0"/>
              <a:t> trop tôt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b="1" dirty="0"/>
              <a:t>Assister aux fréquentes réunions sur l’état d’avancement du projet</a:t>
            </a:r>
            <a:r>
              <a:rPr lang="fr-CA" dirty="0"/>
              <a:t> et faire le suivi des progrès.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b="1" dirty="0"/>
              <a:t>Résoudre les problèmes et les conflits</a:t>
            </a:r>
            <a:r>
              <a:rPr lang="fr-CA" dirty="0"/>
              <a:t>; donner suite aux questions acheminées.</a:t>
            </a:r>
          </a:p>
        </p:txBody>
      </p:sp>
      <p:sp>
        <p:nvSpPr>
          <p:cNvPr id="7" name="Freeform 6" descr="Black highlight around Équipe de projet, Maintenir le momentum box&#10;&#10;" title="Black highlight"/>
          <p:cNvSpPr>
            <a:spLocks/>
          </p:cNvSpPr>
          <p:nvPr/>
        </p:nvSpPr>
        <p:spPr bwMode="auto">
          <a:xfrm>
            <a:off x="3777916" y="2159725"/>
            <a:ext cx="2709288" cy="757645"/>
          </a:xfrm>
          <a:custGeom>
            <a:avLst/>
            <a:gdLst>
              <a:gd name="T0" fmla="*/ 12 w 1368"/>
              <a:gd name="T1" fmla="*/ 33 h 690"/>
              <a:gd name="T2" fmla="*/ 20 w 1368"/>
              <a:gd name="T3" fmla="*/ 85 h 690"/>
              <a:gd name="T4" fmla="*/ 29 w 1368"/>
              <a:gd name="T5" fmla="*/ 588 h 690"/>
              <a:gd name="T6" fmla="*/ 23 w 1368"/>
              <a:gd name="T7" fmla="*/ 640 h 690"/>
              <a:gd name="T8" fmla="*/ 46 w 1368"/>
              <a:gd name="T9" fmla="*/ 664 h 690"/>
              <a:gd name="T10" fmla="*/ 119 w 1368"/>
              <a:gd name="T11" fmla="*/ 664 h 690"/>
              <a:gd name="T12" fmla="*/ 757 w 1368"/>
              <a:gd name="T13" fmla="*/ 648 h 690"/>
              <a:gd name="T14" fmla="*/ 1204 w 1368"/>
              <a:gd name="T15" fmla="*/ 652 h 690"/>
              <a:gd name="T16" fmla="*/ 1357 w 1368"/>
              <a:gd name="T17" fmla="*/ 662 h 690"/>
              <a:gd name="T18" fmla="*/ 1353 w 1368"/>
              <a:gd name="T19" fmla="*/ 592 h 690"/>
              <a:gd name="T20" fmla="*/ 1329 w 1368"/>
              <a:gd name="T21" fmla="*/ 282 h 690"/>
              <a:gd name="T22" fmla="*/ 1327 w 1368"/>
              <a:gd name="T23" fmla="*/ 34 h 690"/>
              <a:gd name="T24" fmla="*/ 1305 w 1368"/>
              <a:gd name="T25" fmla="*/ 14 h 690"/>
              <a:gd name="T26" fmla="*/ 285 w 1368"/>
              <a:gd name="T27" fmla="*/ 44 h 690"/>
              <a:gd name="T28" fmla="*/ 55 w 1368"/>
              <a:gd name="T29" fmla="*/ 30 h 690"/>
              <a:gd name="T30" fmla="*/ 29 w 1368"/>
              <a:gd name="T31" fmla="*/ 23 h 690"/>
              <a:gd name="T32" fmla="*/ 28 w 1368"/>
              <a:gd name="T33" fmla="*/ 16 h 690"/>
              <a:gd name="T34" fmla="*/ 52 w 1368"/>
              <a:gd name="T35" fmla="*/ 7 h 690"/>
              <a:gd name="T36" fmla="*/ 186 w 1368"/>
              <a:gd name="T37" fmla="*/ 1 h 690"/>
              <a:gd name="T38" fmla="*/ 933 w 1368"/>
              <a:gd name="T39" fmla="*/ 7 h 690"/>
              <a:gd name="T40" fmla="*/ 1305 w 1368"/>
              <a:gd name="T41" fmla="*/ 6 h 690"/>
              <a:gd name="T42" fmla="*/ 1337 w 1368"/>
              <a:gd name="T43" fmla="*/ 33 h 690"/>
              <a:gd name="T44" fmla="*/ 1351 w 1368"/>
              <a:gd name="T45" fmla="*/ 317 h 690"/>
              <a:gd name="T46" fmla="*/ 1365 w 1368"/>
              <a:gd name="T47" fmla="*/ 580 h 690"/>
              <a:gd name="T48" fmla="*/ 1368 w 1368"/>
              <a:gd name="T49" fmla="*/ 649 h 690"/>
              <a:gd name="T50" fmla="*/ 1341 w 1368"/>
              <a:gd name="T51" fmla="*/ 678 h 690"/>
              <a:gd name="T52" fmla="*/ 1055 w 1368"/>
              <a:gd name="T53" fmla="*/ 689 h 690"/>
              <a:gd name="T54" fmla="*/ 804 w 1368"/>
              <a:gd name="T55" fmla="*/ 686 h 690"/>
              <a:gd name="T56" fmla="*/ 431 w 1368"/>
              <a:gd name="T57" fmla="*/ 679 h 690"/>
              <a:gd name="T58" fmla="*/ 174 w 1368"/>
              <a:gd name="T59" fmla="*/ 678 h 690"/>
              <a:gd name="T60" fmla="*/ 44 w 1368"/>
              <a:gd name="T61" fmla="*/ 676 h 690"/>
              <a:gd name="T62" fmla="*/ 0 w 1368"/>
              <a:gd name="T63" fmla="*/ 632 h 690"/>
              <a:gd name="T64" fmla="*/ 2 w 1368"/>
              <a:gd name="T65" fmla="*/ 322 h 690"/>
              <a:gd name="T66" fmla="*/ 3 w 1368"/>
              <a:gd name="T67" fmla="*/ 33 h 690"/>
              <a:gd name="T68" fmla="*/ 12 w 1368"/>
              <a:gd name="T69" fmla="*/ 33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68" h="690">
                <a:moveTo>
                  <a:pt x="12" y="33"/>
                </a:moveTo>
                <a:cubicBezTo>
                  <a:pt x="15" y="50"/>
                  <a:pt x="19" y="67"/>
                  <a:pt x="20" y="85"/>
                </a:cubicBezTo>
                <a:cubicBezTo>
                  <a:pt x="23" y="253"/>
                  <a:pt x="26" y="421"/>
                  <a:pt x="29" y="588"/>
                </a:cubicBezTo>
                <a:cubicBezTo>
                  <a:pt x="29" y="605"/>
                  <a:pt x="27" y="623"/>
                  <a:pt x="23" y="640"/>
                </a:cubicBezTo>
                <a:cubicBezTo>
                  <a:pt x="18" y="659"/>
                  <a:pt x="27" y="664"/>
                  <a:pt x="46" y="664"/>
                </a:cubicBezTo>
                <a:cubicBezTo>
                  <a:pt x="70" y="664"/>
                  <a:pt x="95" y="664"/>
                  <a:pt x="119" y="664"/>
                </a:cubicBezTo>
                <a:cubicBezTo>
                  <a:pt x="340" y="658"/>
                  <a:pt x="552" y="651"/>
                  <a:pt x="757" y="648"/>
                </a:cubicBezTo>
                <a:cubicBezTo>
                  <a:pt x="910" y="647"/>
                  <a:pt x="1059" y="650"/>
                  <a:pt x="1204" y="652"/>
                </a:cubicBezTo>
                <a:cubicBezTo>
                  <a:pt x="1254" y="653"/>
                  <a:pt x="1304" y="658"/>
                  <a:pt x="1357" y="662"/>
                </a:cubicBezTo>
                <a:cubicBezTo>
                  <a:pt x="1356" y="638"/>
                  <a:pt x="1355" y="615"/>
                  <a:pt x="1353" y="592"/>
                </a:cubicBezTo>
                <a:cubicBezTo>
                  <a:pt x="1345" y="489"/>
                  <a:pt x="1334" y="386"/>
                  <a:pt x="1329" y="282"/>
                </a:cubicBezTo>
                <a:cubicBezTo>
                  <a:pt x="1325" y="200"/>
                  <a:pt x="1327" y="117"/>
                  <a:pt x="1327" y="34"/>
                </a:cubicBezTo>
                <a:cubicBezTo>
                  <a:pt x="1327" y="17"/>
                  <a:pt x="1322" y="12"/>
                  <a:pt x="1305" y="14"/>
                </a:cubicBezTo>
                <a:cubicBezTo>
                  <a:pt x="986" y="38"/>
                  <a:pt x="646" y="44"/>
                  <a:pt x="285" y="44"/>
                </a:cubicBezTo>
                <a:cubicBezTo>
                  <a:pt x="209" y="43"/>
                  <a:pt x="132" y="35"/>
                  <a:pt x="55" y="30"/>
                </a:cubicBezTo>
                <a:cubicBezTo>
                  <a:pt x="46" y="30"/>
                  <a:pt x="37" y="26"/>
                  <a:pt x="29" y="23"/>
                </a:cubicBezTo>
                <a:cubicBezTo>
                  <a:pt x="29" y="21"/>
                  <a:pt x="28" y="19"/>
                  <a:pt x="28" y="16"/>
                </a:cubicBezTo>
                <a:cubicBezTo>
                  <a:pt x="36" y="13"/>
                  <a:pt x="44" y="8"/>
                  <a:pt x="52" y="7"/>
                </a:cubicBezTo>
                <a:cubicBezTo>
                  <a:pt x="97" y="4"/>
                  <a:pt x="142" y="0"/>
                  <a:pt x="186" y="1"/>
                </a:cubicBezTo>
                <a:cubicBezTo>
                  <a:pt x="446" y="2"/>
                  <a:pt x="694" y="5"/>
                  <a:pt x="933" y="7"/>
                </a:cubicBezTo>
                <a:cubicBezTo>
                  <a:pt x="1060" y="8"/>
                  <a:pt x="1184" y="6"/>
                  <a:pt x="1305" y="6"/>
                </a:cubicBezTo>
                <a:cubicBezTo>
                  <a:pt x="1331" y="6"/>
                  <a:pt x="1336" y="8"/>
                  <a:pt x="1337" y="33"/>
                </a:cubicBezTo>
                <a:cubicBezTo>
                  <a:pt x="1343" y="128"/>
                  <a:pt x="1347" y="223"/>
                  <a:pt x="1351" y="317"/>
                </a:cubicBezTo>
                <a:cubicBezTo>
                  <a:pt x="1356" y="405"/>
                  <a:pt x="1360" y="493"/>
                  <a:pt x="1365" y="580"/>
                </a:cubicBezTo>
                <a:cubicBezTo>
                  <a:pt x="1366" y="603"/>
                  <a:pt x="1367" y="626"/>
                  <a:pt x="1368" y="649"/>
                </a:cubicBezTo>
                <a:cubicBezTo>
                  <a:pt x="1368" y="667"/>
                  <a:pt x="1359" y="678"/>
                  <a:pt x="1341" y="678"/>
                </a:cubicBezTo>
                <a:cubicBezTo>
                  <a:pt x="1247" y="682"/>
                  <a:pt x="1152" y="687"/>
                  <a:pt x="1055" y="689"/>
                </a:cubicBezTo>
                <a:cubicBezTo>
                  <a:pt x="973" y="690"/>
                  <a:pt x="889" y="687"/>
                  <a:pt x="804" y="686"/>
                </a:cubicBezTo>
                <a:cubicBezTo>
                  <a:pt x="682" y="684"/>
                  <a:pt x="558" y="680"/>
                  <a:pt x="431" y="679"/>
                </a:cubicBezTo>
                <a:cubicBezTo>
                  <a:pt x="347" y="677"/>
                  <a:pt x="261" y="678"/>
                  <a:pt x="174" y="678"/>
                </a:cubicBezTo>
                <a:cubicBezTo>
                  <a:pt x="131" y="678"/>
                  <a:pt x="88" y="678"/>
                  <a:pt x="44" y="676"/>
                </a:cubicBezTo>
                <a:cubicBezTo>
                  <a:pt x="11" y="675"/>
                  <a:pt x="0" y="663"/>
                  <a:pt x="0" y="632"/>
                </a:cubicBezTo>
                <a:cubicBezTo>
                  <a:pt x="0" y="529"/>
                  <a:pt x="1" y="426"/>
                  <a:pt x="2" y="322"/>
                </a:cubicBezTo>
                <a:cubicBezTo>
                  <a:pt x="3" y="226"/>
                  <a:pt x="3" y="130"/>
                  <a:pt x="3" y="33"/>
                </a:cubicBezTo>
                <a:cubicBezTo>
                  <a:pt x="6" y="33"/>
                  <a:pt x="9" y="33"/>
                  <a:pt x="12" y="33"/>
                </a:cubicBezTo>
              </a:path>
            </a:pathLst>
          </a:custGeom>
          <a:solidFill>
            <a:schemeClr val="accent4"/>
          </a:solidFill>
          <a:ln w="76200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8" name="Freeform 7" descr="Arrow pointing downward" title="Arrow "/>
          <p:cNvSpPr>
            <a:spLocks noEditPoints="1"/>
          </p:cNvSpPr>
          <p:nvPr/>
        </p:nvSpPr>
        <p:spPr bwMode="auto">
          <a:xfrm rot="642410" flipH="1">
            <a:off x="2857054" y="2986194"/>
            <a:ext cx="792382" cy="549439"/>
          </a:xfrm>
          <a:custGeom>
            <a:avLst/>
            <a:gdLst>
              <a:gd name="T0" fmla="*/ 366 w 445"/>
              <a:gd name="T1" fmla="*/ 437 h 437"/>
              <a:gd name="T2" fmla="*/ 356 w 445"/>
              <a:gd name="T3" fmla="*/ 428 h 437"/>
              <a:gd name="T4" fmla="*/ 214 w 445"/>
              <a:gd name="T5" fmla="*/ 307 h 437"/>
              <a:gd name="T6" fmla="*/ 186 w 445"/>
              <a:gd name="T7" fmla="*/ 288 h 437"/>
              <a:gd name="T8" fmla="*/ 188 w 445"/>
              <a:gd name="T9" fmla="*/ 273 h 437"/>
              <a:gd name="T10" fmla="*/ 262 w 445"/>
              <a:gd name="T11" fmla="*/ 250 h 437"/>
              <a:gd name="T12" fmla="*/ 270 w 445"/>
              <a:gd name="T13" fmla="*/ 229 h 437"/>
              <a:gd name="T14" fmla="*/ 132 w 445"/>
              <a:gd name="T15" fmla="*/ 71 h 437"/>
              <a:gd name="T16" fmla="*/ 44 w 445"/>
              <a:gd name="T17" fmla="*/ 28 h 437"/>
              <a:gd name="T18" fmla="*/ 10 w 445"/>
              <a:gd name="T19" fmla="*/ 26 h 437"/>
              <a:gd name="T20" fmla="*/ 0 w 445"/>
              <a:gd name="T21" fmla="*/ 22 h 437"/>
              <a:gd name="T22" fmla="*/ 9 w 445"/>
              <a:gd name="T23" fmla="*/ 17 h 437"/>
              <a:gd name="T24" fmla="*/ 53 w 445"/>
              <a:gd name="T25" fmla="*/ 8 h 437"/>
              <a:gd name="T26" fmla="*/ 164 w 445"/>
              <a:gd name="T27" fmla="*/ 29 h 437"/>
              <a:gd name="T28" fmla="*/ 329 w 445"/>
              <a:gd name="T29" fmla="*/ 193 h 437"/>
              <a:gd name="T30" fmla="*/ 345 w 445"/>
              <a:gd name="T31" fmla="*/ 225 h 437"/>
              <a:gd name="T32" fmla="*/ 355 w 445"/>
              <a:gd name="T33" fmla="*/ 231 h 437"/>
              <a:gd name="T34" fmla="*/ 391 w 445"/>
              <a:gd name="T35" fmla="*/ 225 h 437"/>
              <a:gd name="T36" fmla="*/ 428 w 445"/>
              <a:gd name="T37" fmla="*/ 217 h 437"/>
              <a:gd name="T38" fmla="*/ 443 w 445"/>
              <a:gd name="T39" fmla="*/ 221 h 437"/>
              <a:gd name="T40" fmla="*/ 442 w 445"/>
              <a:gd name="T41" fmla="*/ 236 h 437"/>
              <a:gd name="T42" fmla="*/ 397 w 445"/>
              <a:gd name="T43" fmla="*/ 337 h 437"/>
              <a:gd name="T44" fmla="*/ 371 w 445"/>
              <a:gd name="T45" fmla="*/ 424 h 437"/>
              <a:gd name="T46" fmla="*/ 366 w 445"/>
              <a:gd name="T47" fmla="*/ 437 h 437"/>
              <a:gd name="T48" fmla="*/ 35 w 445"/>
              <a:gd name="T49" fmla="*/ 16 h 437"/>
              <a:gd name="T50" fmla="*/ 189 w 445"/>
              <a:gd name="T51" fmla="*/ 105 h 437"/>
              <a:gd name="T52" fmla="*/ 273 w 445"/>
              <a:gd name="T53" fmla="*/ 222 h 437"/>
              <a:gd name="T54" fmla="*/ 254 w 445"/>
              <a:gd name="T55" fmla="*/ 260 h 437"/>
              <a:gd name="T56" fmla="*/ 252 w 445"/>
              <a:gd name="T57" fmla="*/ 260 h 437"/>
              <a:gd name="T58" fmla="*/ 189 w 445"/>
              <a:gd name="T59" fmla="*/ 278 h 437"/>
              <a:gd name="T60" fmla="*/ 282 w 445"/>
              <a:gd name="T61" fmla="*/ 345 h 437"/>
              <a:gd name="T62" fmla="*/ 364 w 445"/>
              <a:gd name="T63" fmla="*/ 428 h 437"/>
              <a:gd name="T64" fmla="*/ 443 w 445"/>
              <a:gd name="T65" fmla="*/ 223 h 437"/>
              <a:gd name="T66" fmla="*/ 423 w 445"/>
              <a:gd name="T67" fmla="*/ 225 h 437"/>
              <a:gd name="T68" fmla="*/ 359 w 445"/>
              <a:gd name="T69" fmla="*/ 236 h 437"/>
              <a:gd name="T70" fmla="*/ 339 w 445"/>
              <a:gd name="T71" fmla="*/ 228 h 437"/>
              <a:gd name="T72" fmla="*/ 309 w 445"/>
              <a:gd name="T73" fmla="*/ 185 h 437"/>
              <a:gd name="T74" fmla="*/ 149 w 445"/>
              <a:gd name="T75" fmla="*/ 34 h 437"/>
              <a:gd name="T76" fmla="*/ 35 w 445"/>
              <a:gd name="T77" fmla="*/ 16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45" h="437">
                <a:moveTo>
                  <a:pt x="366" y="437"/>
                </a:moveTo>
                <a:cubicBezTo>
                  <a:pt x="361" y="433"/>
                  <a:pt x="358" y="430"/>
                  <a:pt x="356" y="428"/>
                </a:cubicBezTo>
                <a:cubicBezTo>
                  <a:pt x="315" y="380"/>
                  <a:pt x="266" y="342"/>
                  <a:pt x="214" y="307"/>
                </a:cubicBezTo>
                <a:cubicBezTo>
                  <a:pt x="204" y="301"/>
                  <a:pt x="195" y="295"/>
                  <a:pt x="186" y="288"/>
                </a:cubicBezTo>
                <a:cubicBezTo>
                  <a:pt x="177" y="281"/>
                  <a:pt x="177" y="276"/>
                  <a:pt x="188" y="273"/>
                </a:cubicBezTo>
                <a:cubicBezTo>
                  <a:pt x="212" y="265"/>
                  <a:pt x="237" y="257"/>
                  <a:pt x="262" y="250"/>
                </a:cubicBezTo>
                <a:cubicBezTo>
                  <a:pt x="276" y="245"/>
                  <a:pt x="278" y="242"/>
                  <a:pt x="270" y="229"/>
                </a:cubicBezTo>
                <a:cubicBezTo>
                  <a:pt x="233" y="169"/>
                  <a:pt x="191" y="113"/>
                  <a:pt x="132" y="71"/>
                </a:cubicBezTo>
                <a:cubicBezTo>
                  <a:pt x="105" y="52"/>
                  <a:pt x="76" y="37"/>
                  <a:pt x="44" y="28"/>
                </a:cubicBezTo>
                <a:cubicBezTo>
                  <a:pt x="33" y="26"/>
                  <a:pt x="21" y="27"/>
                  <a:pt x="10" y="26"/>
                </a:cubicBezTo>
                <a:cubicBezTo>
                  <a:pt x="6" y="25"/>
                  <a:pt x="3" y="23"/>
                  <a:pt x="0" y="22"/>
                </a:cubicBezTo>
                <a:cubicBezTo>
                  <a:pt x="3" y="20"/>
                  <a:pt x="6" y="18"/>
                  <a:pt x="9" y="17"/>
                </a:cubicBezTo>
                <a:cubicBezTo>
                  <a:pt x="23" y="14"/>
                  <a:pt x="38" y="10"/>
                  <a:pt x="53" y="8"/>
                </a:cubicBezTo>
                <a:cubicBezTo>
                  <a:pt x="93" y="0"/>
                  <a:pt x="129" y="11"/>
                  <a:pt x="164" y="29"/>
                </a:cubicBezTo>
                <a:cubicBezTo>
                  <a:pt x="236" y="67"/>
                  <a:pt x="290" y="122"/>
                  <a:pt x="329" y="193"/>
                </a:cubicBezTo>
                <a:cubicBezTo>
                  <a:pt x="335" y="203"/>
                  <a:pt x="339" y="214"/>
                  <a:pt x="345" y="225"/>
                </a:cubicBezTo>
                <a:cubicBezTo>
                  <a:pt x="347" y="228"/>
                  <a:pt x="352" y="231"/>
                  <a:pt x="355" y="231"/>
                </a:cubicBezTo>
                <a:cubicBezTo>
                  <a:pt x="367" y="229"/>
                  <a:pt x="379" y="227"/>
                  <a:pt x="391" y="225"/>
                </a:cubicBezTo>
                <a:cubicBezTo>
                  <a:pt x="403" y="222"/>
                  <a:pt x="415" y="219"/>
                  <a:pt x="428" y="217"/>
                </a:cubicBezTo>
                <a:cubicBezTo>
                  <a:pt x="433" y="217"/>
                  <a:pt x="440" y="218"/>
                  <a:pt x="443" y="221"/>
                </a:cubicBezTo>
                <a:cubicBezTo>
                  <a:pt x="445" y="224"/>
                  <a:pt x="444" y="231"/>
                  <a:pt x="442" y="236"/>
                </a:cubicBezTo>
                <a:cubicBezTo>
                  <a:pt x="427" y="270"/>
                  <a:pt x="410" y="303"/>
                  <a:pt x="397" y="337"/>
                </a:cubicBezTo>
                <a:cubicBezTo>
                  <a:pt x="386" y="365"/>
                  <a:pt x="380" y="395"/>
                  <a:pt x="371" y="424"/>
                </a:cubicBezTo>
                <a:cubicBezTo>
                  <a:pt x="370" y="428"/>
                  <a:pt x="368" y="431"/>
                  <a:pt x="366" y="437"/>
                </a:cubicBezTo>
                <a:moveTo>
                  <a:pt x="35" y="16"/>
                </a:moveTo>
                <a:cubicBezTo>
                  <a:pt x="100" y="35"/>
                  <a:pt x="150" y="62"/>
                  <a:pt x="189" y="105"/>
                </a:cubicBezTo>
                <a:cubicBezTo>
                  <a:pt x="221" y="141"/>
                  <a:pt x="251" y="179"/>
                  <a:pt x="273" y="222"/>
                </a:cubicBezTo>
                <a:cubicBezTo>
                  <a:pt x="287" y="246"/>
                  <a:pt x="282" y="255"/>
                  <a:pt x="254" y="260"/>
                </a:cubicBezTo>
                <a:cubicBezTo>
                  <a:pt x="253" y="260"/>
                  <a:pt x="252" y="260"/>
                  <a:pt x="252" y="260"/>
                </a:cubicBezTo>
                <a:cubicBezTo>
                  <a:pt x="230" y="266"/>
                  <a:pt x="209" y="272"/>
                  <a:pt x="189" y="278"/>
                </a:cubicBezTo>
                <a:cubicBezTo>
                  <a:pt x="220" y="300"/>
                  <a:pt x="252" y="321"/>
                  <a:pt x="282" y="345"/>
                </a:cubicBezTo>
                <a:cubicBezTo>
                  <a:pt x="312" y="370"/>
                  <a:pt x="341" y="396"/>
                  <a:pt x="364" y="428"/>
                </a:cubicBezTo>
                <a:cubicBezTo>
                  <a:pt x="371" y="353"/>
                  <a:pt x="408" y="290"/>
                  <a:pt x="443" y="223"/>
                </a:cubicBezTo>
                <a:cubicBezTo>
                  <a:pt x="434" y="224"/>
                  <a:pt x="428" y="224"/>
                  <a:pt x="423" y="225"/>
                </a:cubicBezTo>
                <a:cubicBezTo>
                  <a:pt x="402" y="228"/>
                  <a:pt x="380" y="232"/>
                  <a:pt x="359" y="236"/>
                </a:cubicBezTo>
                <a:cubicBezTo>
                  <a:pt x="351" y="237"/>
                  <a:pt x="344" y="236"/>
                  <a:pt x="339" y="228"/>
                </a:cubicBezTo>
                <a:cubicBezTo>
                  <a:pt x="329" y="213"/>
                  <a:pt x="319" y="199"/>
                  <a:pt x="309" y="185"/>
                </a:cubicBezTo>
                <a:cubicBezTo>
                  <a:pt x="266" y="123"/>
                  <a:pt x="217" y="68"/>
                  <a:pt x="149" y="34"/>
                </a:cubicBezTo>
                <a:cubicBezTo>
                  <a:pt x="114" y="15"/>
                  <a:pt x="77" y="5"/>
                  <a:pt x="35" y="16"/>
                </a:cubicBezTo>
              </a:path>
            </a:pathLst>
          </a:custGeom>
          <a:solidFill>
            <a:srgbClr val="999999"/>
          </a:solidFill>
          <a:ln w="19050"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6707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accent1"/>
                </a:solidFill>
              </a:rPr>
              <a:t>Mettre en œuvre et </a:t>
            </a:r>
            <a:r>
              <a:rPr lang="fr-CA" dirty="0" smtClean="0">
                <a:solidFill>
                  <a:schemeClr val="accent1"/>
                </a:solidFill>
              </a:rPr>
              <a:t>appliquer... </a:t>
            </a:r>
            <a:r>
              <a:rPr lang="fr-CA" dirty="0"/>
              <a:t>avec la direction</a:t>
            </a:r>
          </a:p>
        </p:txBody>
      </p:sp>
      <p:graphicFrame>
        <p:nvGraphicFramePr>
          <p:cNvPr id="4" name="Table 3" descr="Mettre en œuvre et appliquer... avec la direction" title="Modèle d’activité du parrai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68588"/>
              </p:ext>
            </p:extLst>
          </p:nvPr>
        </p:nvGraphicFramePr>
        <p:xfrm>
          <a:off x="638977" y="1556947"/>
          <a:ext cx="10876124" cy="146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3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69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033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du projet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/>
                        <a:t>Équipe du projet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/>
                        <a:t>Direction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 dirty="0"/>
                        <a:t>Employés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0672">
                <a:tc>
                  <a:txBody>
                    <a:bodyPr/>
                    <a:lstStyle/>
                    <a:p>
                      <a:pPr algn="l"/>
                      <a:r>
                        <a:rPr lang="fr-CA" sz="2400" b="1" dirty="0"/>
                        <a:t>Mettre en œuvre et </a:t>
                      </a:r>
                      <a:r>
                        <a:rPr lang="fr-CA" sz="2400" b="1" dirty="0" smtClean="0"/>
                        <a:t>appliquer</a:t>
                      </a:r>
                      <a:endParaRPr lang="fr-CA" sz="24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Maintenir </a:t>
                      </a:r>
                      <a:r>
                        <a:rPr lang="fr-CA" sz="2000" dirty="0" smtClean="0"/>
                        <a:t>le </a:t>
                      </a:r>
                      <a:r>
                        <a:rPr lang="fr-CA" sz="2000" dirty="0" err="1" smtClean="0"/>
                        <a:t>momentum</a:t>
                      </a:r>
                      <a:endParaRPr lang="fr-CA" sz="20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Harmoniser le leadership et gérer la résistance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Renforcer et récompenser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9997" y="3371162"/>
            <a:ext cx="10876124" cy="2585323"/>
          </a:xfrm>
          <a:prstGeom prst="rect">
            <a:avLst/>
          </a:prstGeom>
          <a:solidFill>
            <a:srgbClr val="F6FAF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b="1" dirty="0"/>
              <a:t>Continuer de rencontrer les membres de la haute direction en groupe et en privé</a:t>
            </a:r>
            <a:r>
              <a:rPr lang="fr-CA" dirty="0"/>
              <a:t>; harmoniser le parrainage; faire le point sur l’état d’avancement et résoudre les problèmes.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b="1" dirty="0"/>
              <a:t>Communiquer les attentes</a:t>
            </a:r>
            <a:r>
              <a:rPr lang="fr-CA" dirty="0"/>
              <a:t> à la haute direction afin d’obtenir son soutien à l’égard du changement; proposer des activités qu’elle peut mettre en œuvre et des messages qu’elle peut communiquer à l’organisation.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dirty="0"/>
              <a:t>Gérer la résistance des gestionnaires; </a:t>
            </a:r>
            <a:r>
              <a:rPr lang="fr-CA" b="1" dirty="0"/>
              <a:t>envisager des mesures correctives</a:t>
            </a:r>
            <a:r>
              <a:rPr lang="fr-CA" dirty="0"/>
              <a:t> pour les gestionnaires qui ne soutiendront pas le changement.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b="1" dirty="0"/>
              <a:t>Démontrer le changement</a:t>
            </a:r>
            <a:r>
              <a:rPr lang="fr-CA" dirty="0"/>
              <a:t> par des exemples personnels et une participation directe.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dirty="0"/>
              <a:t>Demeurer engagé pendant toute la durée du projet; </a:t>
            </a:r>
            <a:r>
              <a:rPr lang="fr-CA" b="1" dirty="0"/>
              <a:t>demeurer visible</a:t>
            </a:r>
            <a:r>
              <a:rPr lang="fr-CA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b="1" dirty="0"/>
              <a:t>Tenir les gestionnaires responsables du soutien</a:t>
            </a:r>
          </a:p>
        </p:txBody>
      </p:sp>
      <p:sp>
        <p:nvSpPr>
          <p:cNvPr id="7" name="Freeform 6" descr="Black highlight around direction tab, Harmoniser le leadership et gérer la résistance box&#10;" title="Black highlight "/>
          <p:cNvSpPr>
            <a:spLocks/>
          </p:cNvSpPr>
          <p:nvPr/>
        </p:nvSpPr>
        <p:spPr bwMode="auto">
          <a:xfrm>
            <a:off x="6355865" y="1978569"/>
            <a:ext cx="2709288" cy="1043357"/>
          </a:xfrm>
          <a:custGeom>
            <a:avLst/>
            <a:gdLst>
              <a:gd name="T0" fmla="*/ 12 w 1368"/>
              <a:gd name="T1" fmla="*/ 33 h 690"/>
              <a:gd name="T2" fmla="*/ 20 w 1368"/>
              <a:gd name="T3" fmla="*/ 85 h 690"/>
              <a:gd name="T4" fmla="*/ 29 w 1368"/>
              <a:gd name="T5" fmla="*/ 588 h 690"/>
              <a:gd name="T6" fmla="*/ 23 w 1368"/>
              <a:gd name="T7" fmla="*/ 640 h 690"/>
              <a:gd name="T8" fmla="*/ 46 w 1368"/>
              <a:gd name="T9" fmla="*/ 664 h 690"/>
              <a:gd name="T10" fmla="*/ 119 w 1368"/>
              <a:gd name="T11" fmla="*/ 664 h 690"/>
              <a:gd name="T12" fmla="*/ 757 w 1368"/>
              <a:gd name="T13" fmla="*/ 648 h 690"/>
              <a:gd name="T14" fmla="*/ 1204 w 1368"/>
              <a:gd name="T15" fmla="*/ 652 h 690"/>
              <a:gd name="T16" fmla="*/ 1357 w 1368"/>
              <a:gd name="T17" fmla="*/ 662 h 690"/>
              <a:gd name="T18" fmla="*/ 1353 w 1368"/>
              <a:gd name="T19" fmla="*/ 592 h 690"/>
              <a:gd name="T20" fmla="*/ 1329 w 1368"/>
              <a:gd name="T21" fmla="*/ 282 h 690"/>
              <a:gd name="T22" fmla="*/ 1327 w 1368"/>
              <a:gd name="T23" fmla="*/ 34 h 690"/>
              <a:gd name="T24" fmla="*/ 1305 w 1368"/>
              <a:gd name="T25" fmla="*/ 14 h 690"/>
              <a:gd name="T26" fmla="*/ 285 w 1368"/>
              <a:gd name="T27" fmla="*/ 44 h 690"/>
              <a:gd name="T28" fmla="*/ 55 w 1368"/>
              <a:gd name="T29" fmla="*/ 30 h 690"/>
              <a:gd name="T30" fmla="*/ 29 w 1368"/>
              <a:gd name="T31" fmla="*/ 23 h 690"/>
              <a:gd name="T32" fmla="*/ 28 w 1368"/>
              <a:gd name="T33" fmla="*/ 16 h 690"/>
              <a:gd name="T34" fmla="*/ 52 w 1368"/>
              <a:gd name="T35" fmla="*/ 7 h 690"/>
              <a:gd name="T36" fmla="*/ 186 w 1368"/>
              <a:gd name="T37" fmla="*/ 1 h 690"/>
              <a:gd name="T38" fmla="*/ 933 w 1368"/>
              <a:gd name="T39" fmla="*/ 7 h 690"/>
              <a:gd name="T40" fmla="*/ 1305 w 1368"/>
              <a:gd name="T41" fmla="*/ 6 h 690"/>
              <a:gd name="T42" fmla="*/ 1337 w 1368"/>
              <a:gd name="T43" fmla="*/ 33 h 690"/>
              <a:gd name="T44" fmla="*/ 1351 w 1368"/>
              <a:gd name="T45" fmla="*/ 317 h 690"/>
              <a:gd name="T46" fmla="*/ 1365 w 1368"/>
              <a:gd name="T47" fmla="*/ 580 h 690"/>
              <a:gd name="T48" fmla="*/ 1368 w 1368"/>
              <a:gd name="T49" fmla="*/ 649 h 690"/>
              <a:gd name="T50" fmla="*/ 1341 w 1368"/>
              <a:gd name="T51" fmla="*/ 678 h 690"/>
              <a:gd name="T52" fmla="*/ 1055 w 1368"/>
              <a:gd name="T53" fmla="*/ 689 h 690"/>
              <a:gd name="T54" fmla="*/ 804 w 1368"/>
              <a:gd name="T55" fmla="*/ 686 h 690"/>
              <a:gd name="T56" fmla="*/ 431 w 1368"/>
              <a:gd name="T57" fmla="*/ 679 h 690"/>
              <a:gd name="T58" fmla="*/ 174 w 1368"/>
              <a:gd name="T59" fmla="*/ 678 h 690"/>
              <a:gd name="T60" fmla="*/ 44 w 1368"/>
              <a:gd name="T61" fmla="*/ 676 h 690"/>
              <a:gd name="T62" fmla="*/ 0 w 1368"/>
              <a:gd name="T63" fmla="*/ 632 h 690"/>
              <a:gd name="T64" fmla="*/ 2 w 1368"/>
              <a:gd name="T65" fmla="*/ 322 h 690"/>
              <a:gd name="T66" fmla="*/ 3 w 1368"/>
              <a:gd name="T67" fmla="*/ 33 h 690"/>
              <a:gd name="T68" fmla="*/ 12 w 1368"/>
              <a:gd name="T69" fmla="*/ 33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68" h="690">
                <a:moveTo>
                  <a:pt x="12" y="33"/>
                </a:moveTo>
                <a:cubicBezTo>
                  <a:pt x="15" y="50"/>
                  <a:pt x="19" y="67"/>
                  <a:pt x="20" y="85"/>
                </a:cubicBezTo>
                <a:cubicBezTo>
                  <a:pt x="23" y="253"/>
                  <a:pt x="26" y="421"/>
                  <a:pt x="29" y="588"/>
                </a:cubicBezTo>
                <a:cubicBezTo>
                  <a:pt x="29" y="605"/>
                  <a:pt x="27" y="623"/>
                  <a:pt x="23" y="640"/>
                </a:cubicBezTo>
                <a:cubicBezTo>
                  <a:pt x="18" y="659"/>
                  <a:pt x="27" y="664"/>
                  <a:pt x="46" y="664"/>
                </a:cubicBezTo>
                <a:cubicBezTo>
                  <a:pt x="70" y="664"/>
                  <a:pt x="95" y="664"/>
                  <a:pt x="119" y="664"/>
                </a:cubicBezTo>
                <a:cubicBezTo>
                  <a:pt x="340" y="658"/>
                  <a:pt x="552" y="651"/>
                  <a:pt x="757" y="648"/>
                </a:cubicBezTo>
                <a:cubicBezTo>
                  <a:pt x="910" y="647"/>
                  <a:pt x="1059" y="650"/>
                  <a:pt x="1204" y="652"/>
                </a:cubicBezTo>
                <a:cubicBezTo>
                  <a:pt x="1254" y="653"/>
                  <a:pt x="1304" y="658"/>
                  <a:pt x="1357" y="662"/>
                </a:cubicBezTo>
                <a:cubicBezTo>
                  <a:pt x="1356" y="638"/>
                  <a:pt x="1355" y="615"/>
                  <a:pt x="1353" y="592"/>
                </a:cubicBezTo>
                <a:cubicBezTo>
                  <a:pt x="1345" y="489"/>
                  <a:pt x="1334" y="386"/>
                  <a:pt x="1329" y="282"/>
                </a:cubicBezTo>
                <a:cubicBezTo>
                  <a:pt x="1325" y="200"/>
                  <a:pt x="1327" y="117"/>
                  <a:pt x="1327" y="34"/>
                </a:cubicBezTo>
                <a:cubicBezTo>
                  <a:pt x="1327" y="17"/>
                  <a:pt x="1322" y="12"/>
                  <a:pt x="1305" y="14"/>
                </a:cubicBezTo>
                <a:cubicBezTo>
                  <a:pt x="986" y="38"/>
                  <a:pt x="646" y="44"/>
                  <a:pt x="285" y="44"/>
                </a:cubicBezTo>
                <a:cubicBezTo>
                  <a:pt x="209" y="43"/>
                  <a:pt x="132" y="35"/>
                  <a:pt x="55" y="30"/>
                </a:cubicBezTo>
                <a:cubicBezTo>
                  <a:pt x="46" y="30"/>
                  <a:pt x="37" y="26"/>
                  <a:pt x="29" y="23"/>
                </a:cubicBezTo>
                <a:cubicBezTo>
                  <a:pt x="29" y="21"/>
                  <a:pt x="28" y="19"/>
                  <a:pt x="28" y="16"/>
                </a:cubicBezTo>
                <a:cubicBezTo>
                  <a:pt x="36" y="13"/>
                  <a:pt x="44" y="8"/>
                  <a:pt x="52" y="7"/>
                </a:cubicBezTo>
                <a:cubicBezTo>
                  <a:pt x="97" y="4"/>
                  <a:pt x="142" y="0"/>
                  <a:pt x="186" y="1"/>
                </a:cubicBezTo>
                <a:cubicBezTo>
                  <a:pt x="446" y="2"/>
                  <a:pt x="694" y="5"/>
                  <a:pt x="933" y="7"/>
                </a:cubicBezTo>
                <a:cubicBezTo>
                  <a:pt x="1060" y="8"/>
                  <a:pt x="1184" y="6"/>
                  <a:pt x="1305" y="6"/>
                </a:cubicBezTo>
                <a:cubicBezTo>
                  <a:pt x="1331" y="6"/>
                  <a:pt x="1336" y="8"/>
                  <a:pt x="1337" y="33"/>
                </a:cubicBezTo>
                <a:cubicBezTo>
                  <a:pt x="1343" y="128"/>
                  <a:pt x="1347" y="223"/>
                  <a:pt x="1351" y="317"/>
                </a:cubicBezTo>
                <a:cubicBezTo>
                  <a:pt x="1356" y="405"/>
                  <a:pt x="1360" y="493"/>
                  <a:pt x="1365" y="580"/>
                </a:cubicBezTo>
                <a:cubicBezTo>
                  <a:pt x="1366" y="603"/>
                  <a:pt x="1367" y="626"/>
                  <a:pt x="1368" y="649"/>
                </a:cubicBezTo>
                <a:cubicBezTo>
                  <a:pt x="1368" y="667"/>
                  <a:pt x="1359" y="678"/>
                  <a:pt x="1341" y="678"/>
                </a:cubicBezTo>
                <a:cubicBezTo>
                  <a:pt x="1247" y="682"/>
                  <a:pt x="1152" y="687"/>
                  <a:pt x="1055" y="689"/>
                </a:cubicBezTo>
                <a:cubicBezTo>
                  <a:pt x="973" y="690"/>
                  <a:pt x="889" y="687"/>
                  <a:pt x="804" y="686"/>
                </a:cubicBezTo>
                <a:cubicBezTo>
                  <a:pt x="682" y="684"/>
                  <a:pt x="558" y="680"/>
                  <a:pt x="431" y="679"/>
                </a:cubicBezTo>
                <a:cubicBezTo>
                  <a:pt x="347" y="677"/>
                  <a:pt x="261" y="678"/>
                  <a:pt x="174" y="678"/>
                </a:cubicBezTo>
                <a:cubicBezTo>
                  <a:pt x="131" y="678"/>
                  <a:pt x="88" y="678"/>
                  <a:pt x="44" y="676"/>
                </a:cubicBezTo>
                <a:cubicBezTo>
                  <a:pt x="11" y="675"/>
                  <a:pt x="0" y="663"/>
                  <a:pt x="0" y="632"/>
                </a:cubicBezTo>
                <a:cubicBezTo>
                  <a:pt x="0" y="529"/>
                  <a:pt x="1" y="426"/>
                  <a:pt x="2" y="322"/>
                </a:cubicBezTo>
                <a:cubicBezTo>
                  <a:pt x="3" y="226"/>
                  <a:pt x="3" y="130"/>
                  <a:pt x="3" y="33"/>
                </a:cubicBezTo>
                <a:cubicBezTo>
                  <a:pt x="6" y="33"/>
                  <a:pt x="9" y="33"/>
                  <a:pt x="12" y="33"/>
                </a:cubicBezTo>
              </a:path>
            </a:pathLst>
          </a:custGeom>
          <a:solidFill>
            <a:schemeClr val="accent4"/>
          </a:solidFill>
          <a:ln w="76200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8" name="Freeform 7" descr="Arrow pointing downward" title="Arrow "/>
          <p:cNvSpPr>
            <a:spLocks noEditPoints="1"/>
          </p:cNvSpPr>
          <p:nvPr/>
        </p:nvSpPr>
        <p:spPr bwMode="auto">
          <a:xfrm rot="642410" flipH="1">
            <a:off x="5435003" y="2918266"/>
            <a:ext cx="792382" cy="549439"/>
          </a:xfrm>
          <a:custGeom>
            <a:avLst/>
            <a:gdLst>
              <a:gd name="T0" fmla="*/ 366 w 445"/>
              <a:gd name="T1" fmla="*/ 437 h 437"/>
              <a:gd name="T2" fmla="*/ 356 w 445"/>
              <a:gd name="T3" fmla="*/ 428 h 437"/>
              <a:gd name="T4" fmla="*/ 214 w 445"/>
              <a:gd name="T5" fmla="*/ 307 h 437"/>
              <a:gd name="T6" fmla="*/ 186 w 445"/>
              <a:gd name="T7" fmla="*/ 288 h 437"/>
              <a:gd name="T8" fmla="*/ 188 w 445"/>
              <a:gd name="T9" fmla="*/ 273 h 437"/>
              <a:gd name="T10" fmla="*/ 262 w 445"/>
              <a:gd name="T11" fmla="*/ 250 h 437"/>
              <a:gd name="T12" fmla="*/ 270 w 445"/>
              <a:gd name="T13" fmla="*/ 229 h 437"/>
              <a:gd name="T14" fmla="*/ 132 w 445"/>
              <a:gd name="T15" fmla="*/ 71 h 437"/>
              <a:gd name="T16" fmla="*/ 44 w 445"/>
              <a:gd name="T17" fmla="*/ 28 h 437"/>
              <a:gd name="T18" fmla="*/ 10 w 445"/>
              <a:gd name="T19" fmla="*/ 26 h 437"/>
              <a:gd name="T20" fmla="*/ 0 w 445"/>
              <a:gd name="T21" fmla="*/ 22 h 437"/>
              <a:gd name="T22" fmla="*/ 9 w 445"/>
              <a:gd name="T23" fmla="*/ 17 h 437"/>
              <a:gd name="T24" fmla="*/ 53 w 445"/>
              <a:gd name="T25" fmla="*/ 8 h 437"/>
              <a:gd name="T26" fmla="*/ 164 w 445"/>
              <a:gd name="T27" fmla="*/ 29 h 437"/>
              <a:gd name="T28" fmla="*/ 329 w 445"/>
              <a:gd name="T29" fmla="*/ 193 h 437"/>
              <a:gd name="T30" fmla="*/ 345 w 445"/>
              <a:gd name="T31" fmla="*/ 225 h 437"/>
              <a:gd name="T32" fmla="*/ 355 w 445"/>
              <a:gd name="T33" fmla="*/ 231 h 437"/>
              <a:gd name="T34" fmla="*/ 391 w 445"/>
              <a:gd name="T35" fmla="*/ 225 h 437"/>
              <a:gd name="T36" fmla="*/ 428 w 445"/>
              <a:gd name="T37" fmla="*/ 217 h 437"/>
              <a:gd name="T38" fmla="*/ 443 w 445"/>
              <a:gd name="T39" fmla="*/ 221 h 437"/>
              <a:gd name="T40" fmla="*/ 442 w 445"/>
              <a:gd name="T41" fmla="*/ 236 h 437"/>
              <a:gd name="T42" fmla="*/ 397 w 445"/>
              <a:gd name="T43" fmla="*/ 337 h 437"/>
              <a:gd name="T44" fmla="*/ 371 w 445"/>
              <a:gd name="T45" fmla="*/ 424 h 437"/>
              <a:gd name="T46" fmla="*/ 366 w 445"/>
              <a:gd name="T47" fmla="*/ 437 h 437"/>
              <a:gd name="T48" fmla="*/ 35 w 445"/>
              <a:gd name="T49" fmla="*/ 16 h 437"/>
              <a:gd name="T50" fmla="*/ 189 w 445"/>
              <a:gd name="T51" fmla="*/ 105 h 437"/>
              <a:gd name="T52" fmla="*/ 273 w 445"/>
              <a:gd name="T53" fmla="*/ 222 h 437"/>
              <a:gd name="T54" fmla="*/ 254 w 445"/>
              <a:gd name="T55" fmla="*/ 260 h 437"/>
              <a:gd name="T56" fmla="*/ 252 w 445"/>
              <a:gd name="T57" fmla="*/ 260 h 437"/>
              <a:gd name="T58" fmla="*/ 189 w 445"/>
              <a:gd name="T59" fmla="*/ 278 h 437"/>
              <a:gd name="T60" fmla="*/ 282 w 445"/>
              <a:gd name="T61" fmla="*/ 345 h 437"/>
              <a:gd name="T62" fmla="*/ 364 w 445"/>
              <a:gd name="T63" fmla="*/ 428 h 437"/>
              <a:gd name="T64" fmla="*/ 443 w 445"/>
              <a:gd name="T65" fmla="*/ 223 h 437"/>
              <a:gd name="T66" fmla="*/ 423 w 445"/>
              <a:gd name="T67" fmla="*/ 225 h 437"/>
              <a:gd name="T68" fmla="*/ 359 w 445"/>
              <a:gd name="T69" fmla="*/ 236 h 437"/>
              <a:gd name="T70" fmla="*/ 339 w 445"/>
              <a:gd name="T71" fmla="*/ 228 h 437"/>
              <a:gd name="T72" fmla="*/ 309 w 445"/>
              <a:gd name="T73" fmla="*/ 185 h 437"/>
              <a:gd name="T74" fmla="*/ 149 w 445"/>
              <a:gd name="T75" fmla="*/ 34 h 437"/>
              <a:gd name="T76" fmla="*/ 35 w 445"/>
              <a:gd name="T77" fmla="*/ 16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45" h="437">
                <a:moveTo>
                  <a:pt x="366" y="437"/>
                </a:moveTo>
                <a:cubicBezTo>
                  <a:pt x="361" y="433"/>
                  <a:pt x="358" y="430"/>
                  <a:pt x="356" y="428"/>
                </a:cubicBezTo>
                <a:cubicBezTo>
                  <a:pt x="315" y="380"/>
                  <a:pt x="266" y="342"/>
                  <a:pt x="214" y="307"/>
                </a:cubicBezTo>
                <a:cubicBezTo>
                  <a:pt x="204" y="301"/>
                  <a:pt x="195" y="295"/>
                  <a:pt x="186" y="288"/>
                </a:cubicBezTo>
                <a:cubicBezTo>
                  <a:pt x="177" y="281"/>
                  <a:pt x="177" y="276"/>
                  <a:pt x="188" y="273"/>
                </a:cubicBezTo>
                <a:cubicBezTo>
                  <a:pt x="212" y="265"/>
                  <a:pt x="237" y="257"/>
                  <a:pt x="262" y="250"/>
                </a:cubicBezTo>
                <a:cubicBezTo>
                  <a:pt x="276" y="245"/>
                  <a:pt x="278" y="242"/>
                  <a:pt x="270" y="229"/>
                </a:cubicBezTo>
                <a:cubicBezTo>
                  <a:pt x="233" y="169"/>
                  <a:pt x="191" y="113"/>
                  <a:pt x="132" y="71"/>
                </a:cubicBezTo>
                <a:cubicBezTo>
                  <a:pt x="105" y="52"/>
                  <a:pt x="76" y="37"/>
                  <a:pt x="44" y="28"/>
                </a:cubicBezTo>
                <a:cubicBezTo>
                  <a:pt x="33" y="26"/>
                  <a:pt x="21" y="27"/>
                  <a:pt x="10" y="26"/>
                </a:cubicBezTo>
                <a:cubicBezTo>
                  <a:pt x="6" y="25"/>
                  <a:pt x="3" y="23"/>
                  <a:pt x="0" y="22"/>
                </a:cubicBezTo>
                <a:cubicBezTo>
                  <a:pt x="3" y="20"/>
                  <a:pt x="6" y="18"/>
                  <a:pt x="9" y="17"/>
                </a:cubicBezTo>
                <a:cubicBezTo>
                  <a:pt x="23" y="14"/>
                  <a:pt x="38" y="10"/>
                  <a:pt x="53" y="8"/>
                </a:cubicBezTo>
                <a:cubicBezTo>
                  <a:pt x="93" y="0"/>
                  <a:pt x="129" y="11"/>
                  <a:pt x="164" y="29"/>
                </a:cubicBezTo>
                <a:cubicBezTo>
                  <a:pt x="236" y="67"/>
                  <a:pt x="290" y="122"/>
                  <a:pt x="329" y="193"/>
                </a:cubicBezTo>
                <a:cubicBezTo>
                  <a:pt x="335" y="203"/>
                  <a:pt x="339" y="214"/>
                  <a:pt x="345" y="225"/>
                </a:cubicBezTo>
                <a:cubicBezTo>
                  <a:pt x="347" y="228"/>
                  <a:pt x="352" y="231"/>
                  <a:pt x="355" y="231"/>
                </a:cubicBezTo>
                <a:cubicBezTo>
                  <a:pt x="367" y="229"/>
                  <a:pt x="379" y="227"/>
                  <a:pt x="391" y="225"/>
                </a:cubicBezTo>
                <a:cubicBezTo>
                  <a:pt x="403" y="222"/>
                  <a:pt x="415" y="219"/>
                  <a:pt x="428" y="217"/>
                </a:cubicBezTo>
                <a:cubicBezTo>
                  <a:pt x="433" y="217"/>
                  <a:pt x="440" y="218"/>
                  <a:pt x="443" y="221"/>
                </a:cubicBezTo>
                <a:cubicBezTo>
                  <a:pt x="445" y="224"/>
                  <a:pt x="444" y="231"/>
                  <a:pt x="442" y="236"/>
                </a:cubicBezTo>
                <a:cubicBezTo>
                  <a:pt x="427" y="270"/>
                  <a:pt x="410" y="303"/>
                  <a:pt x="397" y="337"/>
                </a:cubicBezTo>
                <a:cubicBezTo>
                  <a:pt x="386" y="365"/>
                  <a:pt x="380" y="395"/>
                  <a:pt x="371" y="424"/>
                </a:cubicBezTo>
                <a:cubicBezTo>
                  <a:pt x="370" y="428"/>
                  <a:pt x="368" y="431"/>
                  <a:pt x="366" y="437"/>
                </a:cubicBezTo>
                <a:moveTo>
                  <a:pt x="35" y="16"/>
                </a:moveTo>
                <a:cubicBezTo>
                  <a:pt x="100" y="35"/>
                  <a:pt x="150" y="62"/>
                  <a:pt x="189" y="105"/>
                </a:cubicBezTo>
                <a:cubicBezTo>
                  <a:pt x="221" y="141"/>
                  <a:pt x="251" y="179"/>
                  <a:pt x="273" y="222"/>
                </a:cubicBezTo>
                <a:cubicBezTo>
                  <a:pt x="287" y="246"/>
                  <a:pt x="282" y="255"/>
                  <a:pt x="254" y="260"/>
                </a:cubicBezTo>
                <a:cubicBezTo>
                  <a:pt x="253" y="260"/>
                  <a:pt x="252" y="260"/>
                  <a:pt x="252" y="260"/>
                </a:cubicBezTo>
                <a:cubicBezTo>
                  <a:pt x="230" y="266"/>
                  <a:pt x="209" y="272"/>
                  <a:pt x="189" y="278"/>
                </a:cubicBezTo>
                <a:cubicBezTo>
                  <a:pt x="220" y="300"/>
                  <a:pt x="252" y="321"/>
                  <a:pt x="282" y="345"/>
                </a:cubicBezTo>
                <a:cubicBezTo>
                  <a:pt x="312" y="370"/>
                  <a:pt x="341" y="396"/>
                  <a:pt x="364" y="428"/>
                </a:cubicBezTo>
                <a:cubicBezTo>
                  <a:pt x="371" y="353"/>
                  <a:pt x="408" y="290"/>
                  <a:pt x="443" y="223"/>
                </a:cubicBezTo>
                <a:cubicBezTo>
                  <a:pt x="434" y="224"/>
                  <a:pt x="428" y="224"/>
                  <a:pt x="423" y="225"/>
                </a:cubicBezTo>
                <a:cubicBezTo>
                  <a:pt x="402" y="228"/>
                  <a:pt x="380" y="232"/>
                  <a:pt x="359" y="236"/>
                </a:cubicBezTo>
                <a:cubicBezTo>
                  <a:pt x="351" y="237"/>
                  <a:pt x="344" y="236"/>
                  <a:pt x="339" y="228"/>
                </a:cubicBezTo>
                <a:cubicBezTo>
                  <a:pt x="329" y="213"/>
                  <a:pt x="319" y="199"/>
                  <a:pt x="309" y="185"/>
                </a:cubicBezTo>
                <a:cubicBezTo>
                  <a:pt x="266" y="123"/>
                  <a:pt x="217" y="68"/>
                  <a:pt x="149" y="34"/>
                </a:cubicBezTo>
                <a:cubicBezTo>
                  <a:pt x="114" y="15"/>
                  <a:pt x="77" y="5"/>
                  <a:pt x="35" y="16"/>
                </a:cubicBezTo>
              </a:path>
            </a:pathLst>
          </a:custGeom>
          <a:solidFill>
            <a:srgbClr val="999999"/>
          </a:solidFill>
          <a:ln w="19050"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3608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accent1"/>
                </a:solidFill>
              </a:rPr>
              <a:t>Mettre en œuvre et </a:t>
            </a:r>
            <a:r>
              <a:rPr lang="fr-CA" dirty="0" smtClean="0">
                <a:solidFill>
                  <a:schemeClr val="accent1"/>
                </a:solidFill>
              </a:rPr>
              <a:t>appliquer... </a:t>
            </a:r>
            <a:r>
              <a:rPr lang="fr-CA" dirty="0"/>
              <a:t>avec </a:t>
            </a:r>
            <a:r>
              <a:rPr lang="fr-CA" dirty="0" smtClean="0"/>
              <a:t>les employés</a:t>
            </a:r>
            <a:endParaRPr lang="fr-CA" dirty="0"/>
          </a:p>
        </p:txBody>
      </p:sp>
      <p:graphicFrame>
        <p:nvGraphicFramePr>
          <p:cNvPr id="4" name="Table 3" descr="Mettre en œuvre et appliquer... avec les employés" title="Modèle d’activité du parrai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675628"/>
              </p:ext>
            </p:extLst>
          </p:nvPr>
        </p:nvGraphicFramePr>
        <p:xfrm>
          <a:off x="638977" y="1556947"/>
          <a:ext cx="10876124" cy="146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3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69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033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du projet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/>
                        <a:t>Équipe </a:t>
                      </a:r>
                      <a:r>
                        <a:rPr lang="fr-CA" sz="2400" dirty="0" smtClean="0"/>
                        <a:t>de </a:t>
                      </a:r>
                      <a:r>
                        <a:rPr lang="fr-CA" sz="2400" dirty="0"/>
                        <a:t>projet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/>
                        <a:t>Direction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 dirty="0"/>
                        <a:t>Employés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0672">
                <a:tc>
                  <a:txBody>
                    <a:bodyPr/>
                    <a:lstStyle/>
                    <a:p>
                      <a:pPr algn="l"/>
                      <a:r>
                        <a:rPr lang="fr-CA" sz="2400" b="1" dirty="0"/>
                        <a:t>Mettre en œuvre et </a:t>
                      </a:r>
                      <a:r>
                        <a:rPr lang="fr-CA" sz="2400" b="1" dirty="0" smtClean="0"/>
                        <a:t>appliquer</a:t>
                      </a:r>
                      <a:endParaRPr lang="fr-CA" sz="24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Maintenir </a:t>
                      </a:r>
                      <a:r>
                        <a:rPr lang="fr-CA" sz="2000" dirty="0" smtClean="0"/>
                        <a:t>le </a:t>
                      </a:r>
                      <a:r>
                        <a:rPr lang="fr-CA" sz="2000" dirty="0" err="1" smtClean="0"/>
                        <a:t>momentum</a:t>
                      </a:r>
                      <a:endParaRPr lang="fr-CA" sz="20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Harmoniser le leadership et gérer la résistance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Renforcer et récompenser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91470" y="5618602"/>
            <a:ext cx="3580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*adapté de PROSCI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980" y="3364207"/>
            <a:ext cx="10876124" cy="2862322"/>
          </a:xfrm>
          <a:prstGeom prst="rect">
            <a:avLst/>
          </a:prstGeom>
          <a:solidFill>
            <a:srgbClr val="F6FAF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dirty="0"/>
              <a:t>Renforcer les messages clés; harmoniser les stratégies opérationnelles et les objectifs du projet; accroître les communications personnelles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Rappeler les raisons pour lesquelles le changement est apporté et le risque en cas d’absence de changement </a:t>
            </a:r>
            <a:r>
              <a:rPr lang="fr-CA" sz="1600" dirty="0"/>
              <a:t> (certains employés peuvent être prêts à entendre ce message seulement lorsque la mise en œuvre du changement approche).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dirty="0"/>
              <a:t>Écouter les employés et encourager la rétroaction; </a:t>
            </a:r>
            <a:r>
              <a:rPr lang="fr-CA" sz="1600" b="1" dirty="0"/>
              <a:t>être prêt à répondre aux questions difficiles</a:t>
            </a:r>
            <a:r>
              <a:rPr lang="fr-CA" sz="1600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Établir ce qui est attendu</a:t>
            </a:r>
            <a:r>
              <a:rPr lang="fr-CA" sz="1600" dirty="0"/>
              <a:t> des employés; communiquer clairement les conséquences en cas d’absence de changement.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dirty="0"/>
              <a:t>Déterminer </a:t>
            </a:r>
            <a:r>
              <a:rPr lang="fr-CA" sz="1600" b="1" dirty="0"/>
              <a:t>le travail supplémentaire et les difficultés</a:t>
            </a:r>
            <a:r>
              <a:rPr lang="fr-CA" sz="1600" dirty="0"/>
              <a:t> qui pourraient survenir durant la mise en </a:t>
            </a:r>
            <a:r>
              <a:rPr lang="fr-CA" sz="1600" dirty="0" smtClean="0"/>
              <a:t>œuvre.</a:t>
            </a:r>
            <a:endParaRPr lang="fr-CA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Veiller</a:t>
            </a:r>
            <a:r>
              <a:rPr lang="fr-CA" sz="1600" dirty="0"/>
              <a:t> à l’application de nouveaux processus et comportements.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Rechercher des gains rapides</a:t>
            </a:r>
            <a:r>
              <a:rPr lang="fr-CA" sz="1600" dirty="0"/>
              <a:t>; communiquer les réussites et susciter de l’enthousiasme à l’égard du changement.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dirty="0"/>
              <a:t>Souligner les </a:t>
            </a:r>
            <a:r>
              <a:rPr lang="fr-CA" sz="1600" b="1" dirty="0"/>
              <a:t>exemples de réussite</a:t>
            </a:r>
            <a:r>
              <a:rPr lang="fr-CA" sz="1600" dirty="0"/>
              <a:t> en personne; </a:t>
            </a:r>
            <a:r>
              <a:rPr lang="fr-CA" sz="1600" b="1" dirty="0"/>
              <a:t>être présent et visible</a:t>
            </a:r>
            <a:r>
              <a:rPr lang="fr-CA" sz="1600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Reconnaître franchement les difficultés et les obstacles.</a:t>
            </a:r>
          </a:p>
        </p:txBody>
      </p:sp>
      <p:sp>
        <p:nvSpPr>
          <p:cNvPr id="7" name="Freeform 6" descr="Black highlight in the Employés tab, Renforcer et récompenser box&#10;&#10;" title="Black highlight"/>
          <p:cNvSpPr>
            <a:spLocks/>
          </p:cNvSpPr>
          <p:nvPr/>
        </p:nvSpPr>
        <p:spPr bwMode="auto">
          <a:xfrm>
            <a:off x="8933819" y="2152741"/>
            <a:ext cx="2581285" cy="776662"/>
          </a:xfrm>
          <a:custGeom>
            <a:avLst/>
            <a:gdLst>
              <a:gd name="T0" fmla="*/ 12 w 1368"/>
              <a:gd name="T1" fmla="*/ 33 h 690"/>
              <a:gd name="T2" fmla="*/ 20 w 1368"/>
              <a:gd name="T3" fmla="*/ 85 h 690"/>
              <a:gd name="T4" fmla="*/ 29 w 1368"/>
              <a:gd name="T5" fmla="*/ 588 h 690"/>
              <a:gd name="T6" fmla="*/ 23 w 1368"/>
              <a:gd name="T7" fmla="*/ 640 h 690"/>
              <a:gd name="T8" fmla="*/ 46 w 1368"/>
              <a:gd name="T9" fmla="*/ 664 h 690"/>
              <a:gd name="T10" fmla="*/ 119 w 1368"/>
              <a:gd name="T11" fmla="*/ 664 h 690"/>
              <a:gd name="T12" fmla="*/ 757 w 1368"/>
              <a:gd name="T13" fmla="*/ 648 h 690"/>
              <a:gd name="T14" fmla="*/ 1204 w 1368"/>
              <a:gd name="T15" fmla="*/ 652 h 690"/>
              <a:gd name="T16" fmla="*/ 1357 w 1368"/>
              <a:gd name="T17" fmla="*/ 662 h 690"/>
              <a:gd name="T18" fmla="*/ 1353 w 1368"/>
              <a:gd name="T19" fmla="*/ 592 h 690"/>
              <a:gd name="T20" fmla="*/ 1329 w 1368"/>
              <a:gd name="T21" fmla="*/ 282 h 690"/>
              <a:gd name="T22" fmla="*/ 1327 w 1368"/>
              <a:gd name="T23" fmla="*/ 34 h 690"/>
              <a:gd name="T24" fmla="*/ 1305 w 1368"/>
              <a:gd name="T25" fmla="*/ 14 h 690"/>
              <a:gd name="T26" fmla="*/ 285 w 1368"/>
              <a:gd name="T27" fmla="*/ 44 h 690"/>
              <a:gd name="T28" fmla="*/ 55 w 1368"/>
              <a:gd name="T29" fmla="*/ 30 h 690"/>
              <a:gd name="T30" fmla="*/ 29 w 1368"/>
              <a:gd name="T31" fmla="*/ 23 h 690"/>
              <a:gd name="T32" fmla="*/ 28 w 1368"/>
              <a:gd name="T33" fmla="*/ 16 h 690"/>
              <a:gd name="T34" fmla="*/ 52 w 1368"/>
              <a:gd name="T35" fmla="*/ 7 h 690"/>
              <a:gd name="T36" fmla="*/ 186 w 1368"/>
              <a:gd name="T37" fmla="*/ 1 h 690"/>
              <a:gd name="T38" fmla="*/ 933 w 1368"/>
              <a:gd name="T39" fmla="*/ 7 h 690"/>
              <a:gd name="T40" fmla="*/ 1305 w 1368"/>
              <a:gd name="T41" fmla="*/ 6 h 690"/>
              <a:gd name="T42" fmla="*/ 1337 w 1368"/>
              <a:gd name="T43" fmla="*/ 33 h 690"/>
              <a:gd name="T44" fmla="*/ 1351 w 1368"/>
              <a:gd name="T45" fmla="*/ 317 h 690"/>
              <a:gd name="T46" fmla="*/ 1365 w 1368"/>
              <a:gd name="T47" fmla="*/ 580 h 690"/>
              <a:gd name="T48" fmla="*/ 1368 w 1368"/>
              <a:gd name="T49" fmla="*/ 649 h 690"/>
              <a:gd name="T50" fmla="*/ 1341 w 1368"/>
              <a:gd name="T51" fmla="*/ 678 h 690"/>
              <a:gd name="T52" fmla="*/ 1055 w 1368"/>
              <a:gd name="T53" fmla="*/ 689 h 690"/>
              <a:gd name="T54" fmla="*/ 804 w 1368"/>
              <a:gd name="T55" fmla="*/ 686 h 690"/>
              <a:gd name="T56" fmla="*/ 431 w 1368"/>
              <a:gd name="T57" fmla="*/ 679 h 690"/>
              <a:gd name="T58" fmla="*/ 174 w 1368"/>
              <a:gd name="T59" fmla="*/ 678 h 690"/>
              <a:gd name="T60" fmla="*/ 44 w 1368"/>
              <a:gd name="T61" fmla="*/ 676 h 690"/>
              <a:gd name="T62" fmla="*/ 0 w 1368"/>
              <a:gd name="T63" fmla="*/ 632 h 690"/>
              <a:gd name="T64" fmla="*/ 2 w 1368"/>
              <a:gd name="T65" fmla="*/ 322 h 690"/>
              <a:gd name="T66" fmla="*/ 3 w 1368"/>
              <a:gd name="T67" fmla="*/ 33 h 690"/>
              <a:gd name="T68" fmla="*/ 12 w 1368"/>
              <a:gd name="T69" fmla="*/ 33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68" h="690">
                <a:moveTo>
                  <a:pt x="12" y="33"/>
                </a:moveTo>
                <a:cubicBezTo>
                  <a:pt x="15" y="50"/>
                  <a:pt x="19" y="67"/>
                  <a:pt x="20" y="85"/>
                </a:cubicBezTo>
                <a:cubicBezTo>
                  <a:pt x="23" y="253"/>
                  <a:pt x="26" y="421"/>
                  <a:pt x="29" y="588"/>
                </a:cubicBezTo>
                <a:cubicBezTo>
                  <a:pt x="29" y="605"/>
                  <a:pt x="27" y="623"/>
                  <a:pt x="23" y="640"/>
                </a:cubicBezTo>
                <a:cubicBezTo>
                  <a:pt x="18" y="659"/>
                  <a:pt x="27" y="664"/>
                  <a:pt x="46" y="664"/>
                </a:cubicBezTo>
                <a:cubicBezTo>
                  <a:pt x="70" y="664"/>
                  <a:pt x="95" y="664"/>
                  <a:pt x="119" y="664"/>
                </a:cubicBezTo>
                <a:cubicBezTo>
                  <a:pt x="340" y="658"/>
                  <a:pt x="552" y="651"/>
                  <a:pt x="757" y="648"/>
                </a:cubicBezTo>
                <a:cubicBezTo>
                  <a:pt x="910" y="647"/>
                  <a:pt x="1059" y="650"/>
                  <a:pt x="1204" y="652"/>
                </a:cubicBezTo>
                <a:cubicBezTo>
                  <a:pt x="1254" y="653"/>
                  <a:pt x="1304" y="658"/>
                  <a:pt x="1357" y="662"/>
                </a:cubicBezTo>
                <a:cubicBezTo>
                  <a:pt x="1356" y="638"/>
                  <a:pt x="1355" y="615"/>
                  <a:pt x="1353" y="592"/>
                </a:cubicBezTo>
                <a:cubicBezTo>
                  <a:pt x="1345" y="489"/>
                  <a:pt x="1334" y="386"/>
                  <a:pt x="1329" y="282"/>
                </a:cubicBezTo>
                <a:cubicBezTo>
                  <a:pt x="1325" y="200"/>
                  <a:pt x="1327" y="117"/>
                  <a:pt x="1327" y="34"/>
                </a:cubicBezTo>
                <a:cubicBezTo>
                  <a:pt x="1327" y="17"/>
                  <a:pt x="1322" y="12"/>
                  <a:pt x="1305" y="14"/>
                </a:cubicBezTo>
                <a:cubicBezTo>
                  <a:pt x="986" y="38"/>
                  <a:pt x="646" y="44"/>
                  <a:pt x="285" y="44"/>
                </a:cubicBezTo>
                <a:cubicBezTo>
                  <a:pt x="209" y="43"/>
                  <a:pt x="132" y="35"/>
                  <a:pt x="55" y="30"/>
                </a:cubicBezTo>
                <a:cubicBezTo>
                  <a:pt x="46" y="30"/>
                  <a:pt x="37" y="26"/>
                  <a:pt x="29" y="23"/>
                </a:cubicBezTo>
                <a:cubicBezTo>
                  <a:pt x="29" y="21"/>
                  <a:pt x="28" y="19"/>
                  <a:pt x="28" y="16"/>
                </a:cubicBezTo>
                <a:cubicBezTo>
                  <a:pt x="36" y="13"/>
                  <a:pt x="44" y="8"/>
                  <a:pt x="52" y="7"/>
                </a:cubicBezTo>
                <a:cubicBezTo>
                  <a:pt x="97" y="4"/>
                  <a:pt x="142" y="0"/>
                  <a:pt x="186" y="1"/>
                </a:cubicBezTo>
                <a:cubicBezTo>
                  <a:pt x="446" y="2"/>
                  <a:pt x="694" y="5"/>
                  <a:pt x="933" y="7"/>
                </a:cubicBezTo>
                <a:cubicBezTo>
                  <a:pt x="1060" y="8"/>
                  <a:pt x="1184" y="6"/>
                  <a:pt x="1305" y="6"/>
                </a:cubicBezTo>
                <a:cubicBezTo>
                  <a:pt x="1331" y="6"/>
                  <a:pt x="1336" y="8"/>
                  <a:pt x="1337" y="33"/>
                </a:cubicBezTo>
                <a:cubicBezTo>
                  <a:pt x="1343" y="128"/>
                  <a:pt x="1347" y="223"/>
                  <a:pt x="1351" y="317"/>
                </a:cubicBezTo>
                <a:cubicBezTo>
                  <a:pt x="1356" y="405"/>
                  <a:pt x="1360" y="493"/>
                  <a:pt x="1365" y="580"/>
                </a:cubicBezTo>
                <a:cubicBezTo>
                  <a:pt x="1366" y="603"/>
                  <a:pt x="1367" y="626"/>
                  <a:pt x="1368" y="649"/>
                </a:cubicBezTo>
                <a:cubicBezTo>
                  <a:pt x="1368" y="667"/>
                  <a:pt x="1359" y="678"/>
                  <a:pt x="1341" y="678"/>
                </a:cubicBezTo>
                <a:cubicBezTo>
                  <a:pt x="1247" y="682"/>
                  <a:pt x="1152" y="687"/>
                  <a:pt x="1055" y="689"/>
                </a:cubicBezTo>
                <a:cubicBezTo>
                  <a:pt x="973" y="690"/>
                  <a:pt x="889" y="687"/>
                  <a:pt x="804" y="686"/>
                </a:cubicBezTo>
                <a:cubicBezTo>
                  <a:pt x="682" y="684"/>
                  <a:pt x="558" y="680"/>
                  <a:pt x="431" y="679"/>
                </a:cubicBezTo>
                <a:cubicBezTo>
                  <a:pt x="347" y="677"/>
                  <a:pt x="261" y="678"/>
                  <a:pt x="174" y="678"/>
                </a:cubicBezTo>
                <a:cubicBezTo>
                  <a:pt x="131" y="678"/>
                  <a:pt x="88" y="678"/>
                  <a:pt x="44" y="676"/>
                </a:cubicBezTo>
                <a:cubicBezTo>
                  <a:pt x="11" y="675"/>
                  <a:pt x="0" y="663"/>
                  <a:pt x="0" y="632"/>
                </a:cubicBezTo>
                <a:cubicBezTo>
                  <a:pt x="0" y="529"/>
                  <a:pt x="1" y="426"/>
                  <a:pt x="2" y="322"/>
                </a:cubicBezTo>
                <a:cubicBezTo>
                  <a:pt x="3" y="226"/>
                  <a:pt x="3" y="130"/>
                  <a:pt x="3" y="33"/>
                </a:cubicBezTo>
                <a:cubicBezTo>
                  <a:pt x="6" y="33"/>
                  <a:pt x="9" y="33"/>
                  <a:pt x="12" y="33"/>
                </a:cubicBezTo>
              </a:path>
            </a:pathLst>
          </a:custGeom>
          <a:solidFill>
            <a:schemeClr val="accent4"/>
          </a:solidFill>
          <a:ln w="76200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8" name="Freeform 7" descr="Arrow pointing downward" title="Arrow "/>
          <p:cNvSpPr>
            <a:spLocks noEditPoints="1"/>
          </p:cNvSpPr>
          <p:nvPr/>
        </p:nvSpPr>
        <p:spPr bwMode="auto">
          <a:xfrm rot="642410" flipH="1">
            <a:off x="8013282" y="2866504"/>
            <a:ext cx="754945" cy="549439"/>
          </a:xfrm>
          <a:custGeom>
            <a:avLst/>
            <a:gdLst>
              <a:gd name="T0" fmla="*/ 366 w 445"/>
              <a:gd name="T1" fmla="*/ 437 h 437"/>
              <a:gd name="T2" fmla="*/ 356 w 445"/>
              <a:gd name="T3" fmla="*/ 428 h 437"/>
              <a:gd name="T4" fmla="*/ 214 w 445"/>
              <a:gd name="T5" fmla="*/ 307 h 437"/>
              <a:gd name="T6" fmla="*/ 186 w 445"/>
              <a:gd name="T7" fmla="*/ 288 h 437"/>
              <a:gd name="T8" fmla="*/ 188 w 445"/>
              <a:gd name="T9" fmla="*/ 273 h 437"/>
              <a:gd name="T10" fmla="*/ 262 w 445"/>
              <a:gd name="T11" fmla="*/ 250 h 437"/>
              <a:gd name="T12" fmla="*/ 270 w 445"/>
              <a:gd name="T13" fmla="*/ 229 h 437"/>
              <a:gd name="T14" fmla="*/ 132 w 445"/>
              <a:gd name="T15" fmla="*/ 71 h 437"/>
              <a:gd name="T16" fmla="*/ 44 w 445"/>
              <a:gd name="T17" fmla="*/ 28 h 437"/>
              <a:gd name="T18" fmla="*/ 10 w 445"/>
              <a:gd name="T19" fmla="*/ 26 h 437"/>
              <a:gd name="T20" fmla="*/ 0 w 445"/>
              <a:gd name="T21" fmla="*/ 22 h 437"/>
              <a:gd name="T22" fmla="*/ 9 w 445"/>
              <a:gd name="T23" fmla="*/ 17 h 437"/>
              <a:gd name="T24" fmla="*/ 53 w 445"/>
              <a:gd name="T25" fmla="*/ 8 h 437"/>
              <a:gd name="T26" fmla="*/ 164 w 445"/>
              <a:gd name="T27" fmla="*/ 29 h 437"/>
              <a:gd name="T28" fmla="*/ 329 w 445"/>
              <a:gd name="T29" fmla="*/ 193 h 437"/>
              <a:gd name="T30" fmla="*/ 345 w 445"/>
              <a:gd name="T31" fmla="*/ 225 h 437"/>
              <a:gd name="T32" fmla="*/ 355 w 445"/>
              <a:gd name="T33" fmla="*/ 231 h 437"/>
              <a:gd name="T34" fmla="*/ 391 w 445"/>
              <a:gd name="T35" fmla="*/ 225 h 437"/>
              <a:gd name="T36" fmla="*/ 428 w 445"/>
              <a:gd name="T37" fmla="*/ 217 h 437"/>
              <a:gd name="T38" fmla="*/ 443 w 445"/>
              <a:gd name="T39" fmla="*/ 221 h 437"/>
              <a:gd name="T40" fmla="*/ 442 w 445"/>
              <a:gd name="T41" fmla="*/ 236 h 437"/>
              <a:gd name="T42" fmla="*/ 397 w 445"/>
              <a:gd name="T43" fmla="*/ 337 h 437"/>
              <a:gd name="T44" fmla="*/ 371 w 445"/>
              <a:gd name="T45" fmla="*/ 424 h 437"/>
              <a:gd name="T46" fmla="*/ 366 w 445"/>
              <a:gd name="T47" fmla="*/ 437 h 437"/>
              <a:gd name="T48" fmla="*/ 35 w 445"/>
              <a:gd name="T49" fmla="*/ 16 h 437"/>
              <a:gd name="T50" fmla="*/ 189 w 445"/>
              <a:gd name="T51" fmla="*/ 105 h 437"/>
              <a:gd name="T52" fmla="*/ 273 w 445"/>
              <a:gd name="T53" fmla="*/ 222 h 437"/>
              <a:gd name="T54" fmla="*/ 254 w 445"/>
              <a:gd name="T55" fmla="*/ 260 h 437"/>
              <a:gd name="T56" fmla="*/ 252 w 445"/>
              <a:gd name="T57" fmla="*/ 260 h 437"/>
              <a:gd name="T58" fmla="*/ 189 w 445"/>
              <a:gd name="T59" fmla="*/ 278 h 437"/>
              <a:gd name="T60" fmla="*/ 282 w 445"/>
              <a:gd name="T61" fmla="*/ 345 h 437"/>
              <a:gd name="T62" fmla="*/ 364 w 445"/>
              <a:gd name="T63" fmla="*/ 428 h 437"/>
              <a:gd name="T64" fmla="*/ 443 w 445"/>
              <a:gd name="T65" fmla="*/ 223 h 437"/>
              <a:gd name="T66" fmla="*/ 423 w 445"/>
              <a:gd name="T67" fmla="*/ 225 h 437"/>
              <a:gd name="T68" fmla="*/ 359 w 445"/>
              <a:gd name="T69" fmla="*/ 236 h 437"/>
              <a:gd name="T70" fmla="*/ 339 w 445"/>
              <a:gd name="T71" fmla="*/ 228 h 437"/>
              <a:gd name="T72" fmla="*/ 309 w 445"/>
              <a:gd name="T73" fmla="*/ 185 h 437"/>
              <a:gd name="T74" fmla="*/ 149 w 445"/>
              <a:gd name="T75" fmla="*/ 34 h 437"/>
              <a:gd name="T76" fmla="*/ 35 w 445"/>
              <a:gd name="T77" fmla="*/ 16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45" h="437">
                <a:moveTo>
                  <a:pt x="366" y="437"/>
                </a:moveTo>
                <a:cubicBezTo>
                  <a:pt x="361" y="433"/>
                  <a:pt x="358" y="430"/>
                  <a:pt x="356" y="428"/>
                </a:cubicBezTo>
                <a:cubicBezTo>
                  <a:pt x="315" y="380"/>
                  <a:pt x="266" y="342"/>
                  <a:pt x="214" y="307"/>
                </a:cubicBezTo>
                <a:cubicBezTo>
                  <a:pt x="204" y="301"/>
                  <a:pt x="195" y="295"/>
                  <a:pt x="186" y="288"/>
                </a:cubicBezTo>
                <a:cubicBezTo>
                  <a:pt x="177" y="281"/>
                  <a:pt x="177" y="276"/>
                  <a:pt x="188" y="273"/>
                </a:cubicBezTo>
                <a:cubicBezTo>
                  <a:pt x="212" y="265"/>
                  <a:pt x="237" y="257"/>
                  <a:pt x="262" y="250"/>
                </a:cubicBezTo>
                <a:cubicBezTo>
                  <a:pt x="276" y="245"/>
                  <a:pt x="278" y="242"/>
                  <a:pt x="270" y="229"/>
                </a:cubicBezTo>
                <a:cubicBezTo>
                  <a:pt x="233" y="169"/>
                  <a:pt x="191" y="113"/>
                  <a:pt x="132" y="71"/>
                </a:cubicBezTo>
                <a:cubicBezTo>
                  <a:pt x="105" y="52"/>
                  <a:pt x="76" y="37"/>
                  <a:pt x="44" y="28"/>
                </a:cubicBezTo>
                <a:cubicBezTo>
                  <a:pt x="33" y="26"/>
                  <a:pt x="21" y="27"/>
                  <a:pt x="10" y="26"/>
                </a:cubicBezTo>
                <a:cubicBezTo>
                  <a:pt x="6" y="25"/>
                  <a:pt x="3" y="23"/>
                  <a:pt x="0" y="22"/>
                </a:cubicBezTo>
                <a:cubicBezTo>
                  <a:pt x="3" y="20"/>
                  <a:pt x="6" y="18"/>
                  <a:pt x="9" y="17"/>
                </a:cubicBezTo>
                <a:cubicBezTo>
                  <a:pt x="23" y="14"/>
                  <a:pt x="38" y="10"/>
                  <a:pt x="53" y="8"/>
                </a:cubicBezTo>
                <a:cubicBezTo>
                  <a:pt x="93" y="0"/>
                  <a:pt x="129" y="11"/>
                  <a:pt x="164" y="29"/>
                </a:cubicBezTo>
                <a:cubicBezTo>
                  <a:pt x="236" y="67"/>
                  <a:pt x="290" y="122"/>
                  <a:pt x="329" y="193"/>
                </a:cubicBezTo>
                <a:cubicBezTo>
                  <a:pt x="335" y="203"/>
                  <a:pt x="339" y="214"/>
                  <a:pt x="345" y="225"/>
                </a:cubicBezTo>
                <a:cubicBezTo>
                  <a:pt x="347" y="228"/>
                  <a:pt x="352" y="231"/>
                  <a:pt x="355" y="231"/>
                </a:cubicBezTo>
                <a:cubicBezTo>
                  <a:pt x="367" y="229"/>
                  <a:pt x="379" y="227"/>
                  <a:pt x="391" y="225"/>
                </a:cubicBezTo>
                <a:cubicBezTo>
                  <a:pt x="403" y="222"/>
                  <a:pt x="415" y="219"/>
                  <a:pt x="428" y="217"/>
                </a:cubicBezTo>
                <a:cubicBezTo>
                  <a:pt x="433" y="217"/>
                  <a:pt x="440" y="218"/>
                  <a:pt x="443" y="221"/>
                </a:cubicBezTo>
                <a:cubicBezTo>
                  <a:pt x="445" y="224"/>
                  <a:pt x="444" y="231"/>
                  <a:pt x="442" y="236"/>
                </a:cubicBezTo>
                <a:cubicBezTo>
                  <a:pt x="427" y="270"/>
                  <a:pt x="410" y="303"/>
                  <a:pt x="397" y="337"/>
                </a:cubicBezTo>
                <a:cubicBezTo>
                  <a:pt x="386" y="365"/>
                  <a:pt x="380" y="395"/>
                  <a:pt x="371" y="424"/>
                </a:cubicBezTo>
                <a:cubicBezTo>
                  <a:pt x="370" y="428"/>
                  <a:pt x="368" y="431"/>
                  <a:pt x="366" y="437"/>
                </a:cubicBezTo>
                <a:moveTo>
                  <a:pt x="35" y="16"/>
                </a:moveTo>
                <a:cubicBezTo>
                  <a:pt x="100" y="35"/>
                  <a:pt x="150" y="62"/>
                  <a:pt x="189" y="105"/>
                </a:cubicBezTo>
                <a:cubicBezTo>
                  <a:pt x="221" y="141"/>
                  <a:pt x="251" y="179"/>
                  <a:pt x="273" y="222"/>
                </a:cubicBezTo>
                <a:cubicBezTo>
                  <a:pt x="287" y="246"/>
                  <a:pt x="282" y="255"/>
                  <a:pt x="254" y="260"/>
                </a:cubicBezTo>
                <a:cubicBezTo>
                  <a:pt x="253" y="260"/>
                  <a:pt x="252" y="260"/>
                  <a:pt x="252" y="260"/>
                </a:cubicBezTo>
                <a:cubicBezTo>
                  <a:pt x="230" y="266"/>
                  <a:pt x="209" y="272"/>
                  <a:pt x="189" y="278"/>
                </a:cubicBezTo>
                <a:cubicBezTo>
                  <a:pt x="220" y="300"/>
                  <a:pt x="252" y="321"/>
                  <a:pt x="282" y="345"/>
                </a:cubicBezTo>
                <a:cubicBezTo>
                  <a:pt x="312" y="370"/>
                  <a:pt x="341" y="396"/>
                  <a:pt x="364" y="428"/>
                </a:cubicBezTo>
                <a:cubicBezTo>
                  <a:pt x="371" y="353"/>
                  <a:pt x="408" y="290"/>
                  <a:pt x="443" y="223"/>
                </a:cubicBezTo>
                <a:cubicBezTo>
                  <a:pt x="434" y="224"/>
                  <a:pt x="428" y="224"/>
                  <a:pt x="423" y="225"/>
                </a:cubicBezTo>
                <a:cubicBezTo>
                  <a:pt x="402" y="228"/>
                  <a:pt x="380" y="232"/>
                  <a:pt x="359" y="236"/>
                </a:cubicBezTo>
                <a:cubicBezTo>
                  <a:pt x="351" y="237"/>
                  <a:pt x="344" y="236"/>
                  <a:pt x="339" y="228"/>
                </a:cubicBezTo>
                <a:cubicBezTo>
                  <a:pt x="329" y="213"/>
                  <a:pt x="319" y="199"/>
                  <a:pt x="309" y="185"/>
                </a:cubicBezTo>
                <a:cubicBezTo>
                  <a:pt x="266" y="123"/>
                  <a:pt x="217" y="68"/>
                  <a:pt x="149" y="34"/>
                </a:cubicBezTo>
                <a:cubicBezTo>
                  <a:pt x="114" y="15"/>
                  <a:pt x="77" y="5"/>
                  <a:pt x="35" y="16"/>
                </a:cubicBezTo>
              </a:path>
            </a:pathLst>
          </a:custGeom>
          <a:solidFill>
            <a:srgbClr val="999999"/>
          </a:solidFill>
          <a:ln w="19050"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1843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2400" dirty="0"/>
              <a:t>Annexe A : Compréhension </a:t>
            </a:r>
            <a:r>
              <a:rPr lang="fr-CA" sz="2400" dirty="0" smtClean="0"/>
              <a:t>des rôles et responsabilités </a:t>
            </a:r>
            <a:r>
              <a:rPr lang="fr-CA" sz="2400" dirty="0"/>
              <a:t>du </a:t>
            </a:r>
            <a:r>
              <a:rPr lang="fr-CA" sz="2400" dirty="0" smtClean="0"/>
              <a:t>parrain</a:t>
            </a:r>
            <a:endParaRPr lang="fr-CA" sz="2400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7405318" y="5950376"/>
            <a:ext cx="5398265" cy="4437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800" dirty="0"/>
              <a:t>Copyright © 2018 </a:t>
            </a:r>
            <a:r>
              <a:rPr lang="fr-CA" sz="800" dirty="0" err="1"/>
              <a:t>Prosci</a:t>
            </a:r>
            <a:r>
              <a:rPr lang="fr-CA" sz="800" dirty="0"/>
              <a:t> Inc. Best Practices in Change Management (2018)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1836" y="1420000"/>
            <a:ext cx="8686800" cy="276999"/>
          </a:xfrm>
          <a:prstGeom prst="rect">
            <a:avLst/>
          </a:prstGeom>
        </p:spPr>
        <p:txBody>
          <a:bodyPr wrap="square" tIns="0" bIns="0" anchor="t">
            <a:spAutoFit/>
          </a:bodyPr>
          <a:lstStyle/>
          <a:p>
            <a:pPr algn="ctr">
              <a:defRPr/>
            </a:pPr>
            <a:r>
              <a:rPr lang="fr-CA" b="1" dirty="0">
                <a:solidFill>
                  <a:schemeClr val="accent1"/>
                </a:solidFill>
              </a:rPr>
              <a:t>Pourcentage de répondants ayant atteint ou dépassé les objectifs</a:t>
            </a:r>
          </a:p>
        </p:txBody>
      </p:sp>
      <p:graphicFrame>
        <p:nvGraphicFramePr>
          <p:cNvPr id="7" name="Chart 6" descr="Pourcentage de répondants ayant atteint ou dépassé les objectifs&#10;" title="Compréhension des rôles et responsabilités du parrain"/>
          <p:cNvGraphicFramePr/>
          <p:nvPr>
            <p:extLst>
              <p:ext uri="{D42A27DB-BD31-4B8C-83A1-F6EECF244321}">
                <p14:modId xmlns:p14="http://schemas.microsoft.com/office/powerpoint/2010/main" val="2004540409"/>
              </p:ext>
            </p:extLst>
          </p:nvPr>
        </p:nvGraphicFramePr>
        <p:xfrm>
          <a:off x="2659030" y="1811078"/>
          <a:ext cx="7127647" cy="3720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23265" y="5427156"/>
            <a:ext cx="1698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 smtClean="0"/>
              <a:t>Parrain très </a:t>
            </a:r>
            <a:r>
              <a:rPr lang="fr-CA" sz="1400" dirty="0"/>
              <a:t>inefficace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1436" y="5427156"/>
            <a:ext cx="169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 smtClean="0"/>
              <a:t>Parrain inefficace</a:t>
            </a:r>
            <a:endParaRPr lang="fr-CA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404970" y="5427156"/>
            <a:ext cx="1698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 smtClean="0"/>
              <a:t>Parrain modérément </a:t>
            </a:r>
            <a:r>
              <a:rPr lang="fr-CA" sz="1400" dirty="0"/>
              <a:t>efficace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5824" y="5427156"/>
            <a:ext cx="16981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 smtClean="0"/>
              <a:t>Parrain extrêmement </a:t>
            </a:r>
            <a:r>
              <a:rPr lang="fr-CA" sz="1400" dirty="0"/>
              <a:t>efficace</a:t>
            </a:r>
          </a:p>
        </p:txBody>
      </p:sp>
    </p:spTree>
    <p:extLst>
      <p:ext uri="{BB962C8B-B14F-4D97-AF65-F5344CB8AC3E}">
        <p14:creationId xmlns:p14="http://schemas.microsoft.com/office/powerpoint/2010/main" val="60171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À propos du présent guide</a:t>
            </a:r>
          </a:p>
        </p:txBody>
      </p:sp>
      <p:sp>
        <p:nvSpPr>
          <p:cNvPr id="3" name="Rectangle 2"/>
          <p:cNvSpPr/>
          <p:nvPr/>
        </p:nvSpPr>
        <p:spPr>
          <a:xfrm>
            <a:off x="508758" y="1612260"/>
            <a:ext cx="1100634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Selon une étude menée par PROSCI</a:t>
            </a:r>
            <a:r>
              <a:rPr lang="fr-CA" baseline="30000" dirty="0"/>
              <a:t>©</a:t>
            </a:r>
            <a:r>
              <a:rPr lang="fr-CA" dirty="0"/>
              <a:t>, l’efficacité du </a:t>
            </a:r>
            <a:r>
              <a:rPr lang="fr-CA" dirty="0" smtClean="0"/>
              <a:t>parrain est </a:t>
            </a:r>
            <a:r>
              <a:rPr lang="fr-CA" dirty="0"/>
              <a:t>directement liée à la réussite du projet (</a:t>
            </a:r>
            <a:r>
              <a:rPr lang="fr-CA" dirty="0">
                <a:hlinkClick r:id="rId2" action="ppaction://hlinksldjump"/>
              </a:rPr>
              <a:t>voir l’annexe A</a:t>
            </a:r>
            <a:r>
              <a:rPr lang="fr-CA" dirty="0"/>
              <a:t>). Mais quels sont les attributs d’un excellent </a:t>
            </a:r>
            <a:r>
              <a:rPr lang="fr-CA" dirty="0" smtClean="0"/>
              <a:t>parrain? </a:t>
            </a:r>
            <a:r>
              <a:rPr lang="fr-CA" dirty="0"/>
              <a:t>Quels sont ses rôles et responsabilités? </a:t>
            </a:r>
          </a:p>
          <a:p>
            <a:endParaRPr lang="en-US" dirty="0"/>
          </a:p>
          <a:p>
            <a:r>
              <a:rPr lang="fr-CA" dirty="0"/>
              <a:t>En réponse à ces questions, nous avons élaboré le présent guide à partir de renseignements tirés de la 10</a:t>
            </a:r>
            <a:r>
              <a:rPr lang="fr-CA" baseline="30000" dirty="0"/>
              <a:t>e</a:t>
            </a:r>
            <a:r>
              <a:rPr lang="fr-CA" dirty="0"/>
              <a:t> édition du document intitulé </a:t>
            </a:r>
            <a:r>
              <a:rPr lang="fr-CA" i="1" dirty="0"/>
              <a:t>Best Practices in Change Management</a:t>
            </a:r>
            <a:r>
              <a:rPr lang="fr-CA" dirty="0"/>
              <a:t> (2018) de PROSCI</a:t>
            </a:r>
            <a:r>
              <a:rPr lang="fr-CA" baseline="30000" dirty="0"/>
              <a:t>©</a:t>
            </a:r>
            <a:r>
              <a:rPr lang="fr-CA" dirty="0"/>
              <a:t>, qui a interrogé 1 778 leaders du changement qui ont communiqué des enseignements et des bonnes pratiques en matière de gestion du changement.</a:t>
            </a:r>
          </a:p>
        </p:txBody>
      </p:sp>
    </p:spTree>
    <p:extLst>
      <p:ext uri="{BB962C8B-B14F-4D97-AF65-F5344CB8AC3E}">
        <p14:creationId xmlns:p14="http://schemas.microsoft.com/office/powerpoint/2010/main" val="207830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Caractéristiques d’un </a:t>
            </a:r>
            <a:r>
              <a:rPr lang="fr-CA" dirty="0" smtClean="0"/>
              <a:t>parrain idéal</a:t>
            </a:r>
            <a:endParaRPr lang="fr-CA" dirty="0"/>
          </a:p>
        </p:txBody>
      </p:sp>
      <p:sp>
        <p:nvSpPr>
          <p:cNvPr id="4" name="TextBox 3"/>
          <p:cNvSpPr txBox="1"/>
          <p:nvPr/>
        </p:nvSpPr>
        <p:spPr>
          <a:xfrm>
            <a:off x="1226907" y="1386120"/>
            <a:ext cx="11154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>
                <a:cs typeface="Arial" panose="020B0604020202020204" pitchFamily="34" charset="0"/>
              </a:rPr>
              <a:t>Excellentes aptitudes en communication</a:t>
            </a:r>
          </a:p>
          <a:p>
            <a:endParaRPr lang="en-CA" sz="2800" dirty="0">
              <a:cs typeface="Arial" panose="020B0604020202020204" pitchFamily="34" charset="0"/>
            </a:endParaRPr>
          </a:p>
          <a:p>
            <a:r>
              <a:rPr lang="fr-CA" sz="2800" dirty="0">
                <a:cs typeface="Arial" panose="020B0604020202020204" pitchFamily="34" charset="0"/>
              </a:rPr>
              <a:t>Capable de susciter la </a:t>
            </a:r>
            <a:r>
              <a:rPr lang="fr-CA" sz="2800" dirty="0" smtClean="0">
                <a:cs typeface="Arial" panose="020B0604020202020204" pitchFamily="34" charset="0"/>
              </a:rPr>
              <a:t>participation </a:t>
            </a:r>
            <a:r>
              <a:rPr lang="fr-CA" sz="2800" dirty="0">
                <a:cs typeface="Arial" panose="020B0604020202020204" pitchFamily="34" charset="0"/>
              </a:rPr>
              <a:t>par la passion et l’enthousiasme</a:t>
            </a:r>
          </a:p>
          <a:p>
            <a:endParaRPr lang="en-CA" sz="2800" dirty="0">
              <a:cs typeface="Arial" panose="020B0604020202020204" pitchFamily="34" charset="0"/>
            </a:endParaRPr>
          </a:p>
          <a:p>
            <a:r>
              <a:rPr lang="fr-CA" sz="2800" dirty="0">
                <a:cs typeface="Arial" panose="020B0604020202020204" pitchFamily="34" charset="0"/>
              </a:rPr>
              <a:t>Engagé et impliqué</a:t>
            </a:r>
          </a:p>
          <a:p>
            <a:endParaRPr lang="en-CA" sz="2800" dirty="0">
              <a:cs typeface="Arial" panose="020B0604020202020204" pitchFamily="34" charset="0"/>
            </a:endParaRPr>
          </a:p>
          <a:p>
            <a:r>
              <a:rPr lang="fr-CA" sz="2800" dirty="0">
                <a:cs typeface="Arial" panose="020B0604020202020204" pitchFamily="34" charset="0"/>
              </a:rPr>
              <a:t>Visible et solidaire</a:t>
            </a:r>
          </a:p>
          <a:p>
            <a:endParaRPr lang="en-CA" sz="2800" dirty="0">
              <a:cs typeface="Arial" panose="020B0604020202020204" pitchFamily="34" charset="0"/>
            </a:endParaRPr>
          </a:p>
          <a:p>
            <a:r>
              <a:rPr lang="fr-CA" sz="2800" dirty="0">
                <a:cs typeface="Arial" panose="020B0604020202020204" pitchFamily="34" charset="0"/>
              </a:rPr>
              <a:t>Accessible et disponible</a:t>
            </a:r>
          </a:p>
          <a:p>
            <a:endParaRPr lang="en-CA" sz="2800" dirty="0">
              <a:cs typeface="Arial" panose="020B0604020202020204" pitchFamily="34" charset="0"/>
            </a:endParaRPr>
          </a:p>
          <a:p>
            <a:r>
              <a:rPr lang="fr-CA" sz="2800" dirty="0">
                <a:cs typeface="Arial" panose="020B0604020202020204" pitchFamily="34" charset="0"/>
              </a:rPr>
              <a:t>Leader reconnu ayant de l’expérience à titre de </a:t>
            </a:r>
            <a:r>
              <a:rPr lang="fr-CA" sz="2800" dirty="0" smtClean="0">
                <a:cs typeface="Arial" panose="020B0604020202020204" pitchFamily="34" charset="0"/>
              </a:rPr>
              <a:t>parrain</a:t>
            </a:r>
            <a:endParaRPr lang="fr-CA" sz="2800" dirty="0">
              <a:cs typeface="Arial" panose="020B0604020202020204" pitchFamily="34" charset="0"/>
            </a:endParaRPr>
          </a:p>
          <a:p>
            <a:endParaRPr lang="en-CA" sz="2800" dirty="0">
              <a:cs typeface="Arial" panose="020B0604020202020204" pitchFamily="34" charset="0"/>
            </a:endParaRPr>
          </a:p>
        </p:txBody>
      </p:sp>
      <p:sp>
        <p:nvSpPr>
          <p:cNvPr id="11" name="Freeform 10" descr="Comment Outline Icon"/>
          <p:cNvSpPr>
            <a:spLocks noEditPoints="1"/>
          </p:cNvSpPr>
          <p:nvPr/>
        </p:nvSpPr>
        <p:spPr bwMode="auto">
          <a:xfrm>
            <a:off x="618745" y="1440418"/>
            <a:ext cx="571500" cy="491233"/>
          </a:xfrm>
          <a:custGeom>
            <a:avLst/>
            <a:gdLst>
              <a:gd name="T0" fmla="*/ 188 w 250"/>
              <a:gd name="T1" fmla="*/ 12 h 214"/>
              <a:gd name="T2" fmla="*/ 125 w 250"/>
              <a:gd name="T3" fmla="*/ 0 h 214"/>
              <a:gd name="T4" fmla="*/ 63 w 250"/>
              <a:gd name="T5" fmla="*/ 12 h 214"/>
              <a:gd name="T6" fmla="*/ 17 w 250"/>
              <a:gd name="T7" fmla="*/ 44 h 214"/>
              <a:gd name="T8" fmla="*/ 0 w 250"/>
              <a:gd name="T9" fmla="*/ 89 h 214"/>
              <a:gd name="T10" fmla="*/ 13 w 250"/>
              <a:gd name="T11" fmla="*/ 128 h 214"/>
              <a:gd name="T12" fmla="*/ 47 w 250"/>
              <a:gd name="T13" fmla="*/ 159 h 214"/>
              <a:gd name="T14" fmla="*/ 44 w 250"/>
              <a:gd name="T15" fmla="*/ 170 h 214"/>
              <a:gd name="T16" fmla="*/ 40 w 250"/>
              <a:gd name="T17" fmla="*/ 178 h 214"/>
              <a:gd name="T18" fmla="*/ 36 w 250"/>
              <a:gd name="T19" fmla="*/ 185 h 214"/>
              <a:gd name="T20" fmla="*/ 31 w 250"/>
              <a:gd name="T21" fmla="*/ 191 h 214"/>
              <a:gd name="T22" fmla="*/ 26 w 250"/>
              <a:gd name="T23" fmla="*/ 196 h 214"/>
              <a:gd name="T24" fmla="*/ 22 w 250"/>
              <a:gd name="T25" fmla="*/ 201 h 214"/>
              <a:gd name="T26" fmla="*/ 21 w 250"/>
              <a:gd name="T27" fmla="*/ 202 h 214"/>
              <a:gd name="T28" fmla="*/ 20 w 250"/>
              <a:gd name="T29" fmla="*/ 203 h 214"/>
              <a:gd name="T30" fmla="*/ 19 w 250"/>
              <a:gd name="T31" fmla="*/ 204 h 214"/>
              <a:gd name="T32" fmla="*/ 18 w 250"/>
              <a:gd name="T33" fmla="*/ 206 h 214"/>
              <a:gd name="T34" fmla="*/ 18 w 250"/>
              <a:gd name="T35" fmla="*/ 207 h 214"/>
              <a:gd name="T36" fmla="*/ 18 w 250"/>
              <a:gd name="T37" fmla="*/ 209 h 214"/>
              <a:gd name="T38" fmla="*/ 18 w 250"/>
              <a:gd name="T39" fmla="*/ 209 h 214"/>
              <a:gd name="T40" fmla="*/ 20 w 250"/>
              <a:gd name="T41" fmla="*/ 213 h 214"/>
              <a:gd name="T42" fmla="*/ 24 w 250"/>
              <a:gd name="T43" fmla="*/ 214 h 214"/>
              <a:gd name="T44" fmla="*/ 25 w 250"/>
              <a:gd name="T45" fmla="*/ 214 h 214"/>
              <a:gd name="T46" fmla="*/ 41 w 250"/>
              <a:gd name="T47" fmla="*/ 211 h 214"/>
              <a:gd name="T48" fmla="*/ 105 w 250"/>
              <a:gd name="T49" fmla="*/ 177 h 214"/>
              <a:gd name="T50" fmla="*/ 125 w 250"/>
              <a:gd name="T51" fmla="*/ 179 h 214"/>
              <a:gd name="T52" fmla="*/ 188 w 250"/>
              <a:gd name="T53" fmla="*/ 167 h 214"/>
              <a:gd name="T54" fmla="*/ 234 w 250"/>
              <a:gd name="T55" fmla="*/ 134 h 214"/>
              <a:gd name="T56" fmla="*/ 250 w 250"/>
              <a:gd name="T57" fmla="*/ 89 h 214"/>
              <a:gd name="T58" fmla="*/ 234 w 250"/>
              <a:gd name="T59" fmla="*/ 44 h 214"/>
              <a:gd name="T60" fmla="*/ 188 w 250"/>
              <a:gd name="T61" fmla="*/ 12 h 214"/>
              <a:gd name="T62" fmla="*/ 218 w 250"/>
              <a:gd name="T63" fmla="*/ 54 h 214"/>
              <a:gd name="T64" fmla="*/ 233 w 250"/>
              <a:gd name="T65" fmla="*/ 89 h 214"/>
              <a:gd name="T66" fmla="*/ 218 w 250"/>
              <a:gd name="T67" fmla="*/ 125 h 214"/>
              <a:gd name="T68" fmla="*/ 179 w 250"/>
              <a:gd name="T69" fmla="*/ 151 h 214"/>
              <a:gd name="T70" fmla="*/ 125 w 250"/>
              <a:gd name="T71" fmla="*/ 161 h 214"/>
              <a:gd name="T72" fmla="*/ 107 w 250"/>
              <a:gd name="T73" fmla="*/ 160 h 214"/>
              <a:gd name="T74" fmla="*/ 99 w 250"/>
              <a:gd name="T75" fmla="*/ 159 h 214"/>
              <a:gd name="T76" fmla="*/ 93 w 250"/>
              <a:gd name="T77" fmla="*/ 164 h 214"/>
              <a:gd name="T78" fmla="*/ 55 w 250"/>
              <a:gd name="T79" fmla="*/ 188 h 214"/>
              <a:gd name="T80" fmla="*/ 65 w 250"/>
              <a:gd name="T81" fmla="*/ 164 h 214"/>
              <a:gd name="T82" fmla="*/ 68 w 250"/>
              <a:gd name="T83" fmla="*/ 150 h 214"/>
              <a:gd name="T84" fmla="*/ 56 w 250"/>
              <a:gd name="T85" fmla="*/ 143 h 214"/>
              <a:gd name="T86" fmla="*/ 28 w 250"/>
              <a:gd name="T87" fmla="*/ 119 h 214"/>
              <a:gd name="T88" fmla="*/ 18 w 250"/>
              <a:gd name="T89" fmla="*/ 89 h 214"/>
              <a:gd name="T90" fmla="*/ 33 w 250"/>
              <a:gd name="T91" fmla="*/ 54 h 214"/>
              <a:gd name="T92" fmla="*/ 72 w 250"/>
              <a:gd name="T93" fmla="*/ 27 h 214"/>
              <a:gd name="T94" fmla="*/ 125 w 250"/>
              <a:gd name="T95" fmla="*/ 18 h 214"/>
              <a:gd name="T96" fmla="*/ 179 w 250"/>
              <a:gd name="T97" fmla="*/ 27 h 214"/>
              <a:gd name="T98" fmla="*/ 218 w 250"/>
              <a:gd name="T99" fmla="*/ 54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50" h="214">
                <a:moveTo>
                  <a:pt x="188" y="12"/>
                </a:moveTo>
                <a:cubicBezTo>
                  <a:pt x="169" y="4"/>
                  <a:pt x="148" y="0"/>
                  <a:pt x="125" y="0"/>
                </a:cubicBezTo>
                <a:cubicBezTo>
                  <a:pt x="103" y="0"/>
                  <a:pt x="82" y="4"/>
                  <a:pt x="63" y="12"/>
                </a:cubicBezTo>
                <a:cubicBezTo>
                  <a:pt x="43" y="20"/>
                  <a:pt x="28" y="31"/>
                  <a:pt x="17" y="44"/>
                </a:cubicBezTo>
                <a:cubicBezTo>
                  <a:pt x="6" y="58"/>
                  <a:pt x="0" y="73"/>
                  <a:pt x="0" y="89"/>
                </a:cubicBezTo>
                <a:cubicBezTo>
                  <a:pt x="0" y="103"/>
                  <a:pt x="4" y="116"/>
                  <a:pt x="13" y="128"/>
                </a:cubicBezTo>
                <a:cubicBezTo>
                  <a:pt x="21" y="141"/>
                  <a:pt x="33" y="151"/>
                  <a:pt x="47" y="159"/>
                </a:cubicBezTo>
                <a:cubicBezTo>
                  <a:pt x="46" y="163"/>
                  <a:pt x="45" y="166"/>
                  <a:pt x="44" y="170"/>
                </a:cubicBezTo>
                <a:cubicBezTo>
                  <a:pt x="42" y="173"/>
                  <a:pt x="41" y="176"/>
                  <a:pt x="40" y="178"/>
                </a:cubicBezTo>
                <a:cubicBezTo>
                  <a:pt x="39" y="180"/>
                  <a:pt x="37" y="182"/>
                  <a:pt x="36" y="185"/>
                </a:cubicBezTo>
                <a:cubicBezTo>
                  <a:pt x="34" y="188"/>
                  <a:pt x="32" y="190"/>
                  <a:pt x="31" y="191"/>
                </a:cubicBezTo>
                <a:cubicBezTo>
                  <a:pt x="30" y="192"/>
                  <a:pt x="29" y="193"/>
                  <a:pt x="26" y="196"/>
                </a:cubicBezTo>
                <a:cubicBezTo>
                  <a:pt x="24" y="198"/>
                  <a:pt x="23" y="200"/>
                  <a:pt x="22" y="201"/>
                </a:cubicBezTo>
                <a:cubicBezTo>
                  <a:pt x="21" y="202"/>
                  <a:pt x="21" y="202"/>
                  <a:pt x="21" y="202"/>
                </a:cubicBezTo>
                <a:cubicBezTo>
                  <a:pt x="20" y="203"/>
                  <a:pt x="20" y="203"/>
                  <a:pt x="20" y="203"/>
                </a:cubicBezTo>
                <a:cubicBezTo>
                  <a:pt x="19" y="204"/>
                  <a:pt x="19" y="204"/>
                  <a:pt x="19" y="204"/>
                </a:cubicBezTo>
                <a:cubicBezTo>
                  <a:pt x="18" y="206"/>
                  <a:pt x="18" y="206"/>
                  <a:pt x="18" y="206"/>
                </a:cubicBezTo>
                <a:cubicBezTo>
                  <a:pt x="18" y="207"/>
                  <a:pt x="18" y="207"/>
                  <a:pt x="18" y="207"/>
                </a:cubicBezTo>
                <a:cubicBezTo>
                  <a:pt x="18" y="209"/>
                  <a:pt x="18" y="209"/>
                  <a:pt x="18" y="209"/>
                </a:cubicBezTo>
                <a:cubicBezTo>
                  <a:pt x="18" y="209"/>
                  <a:pt x="18" y="209"/>
                  <a:pt x="18" y="209"/>
                </a:cubicBezTo>
                <a:cubicBezTo>
                  <a:pt x="20" y="213"/>
                  <a:pt x="20" y="213"/>
                  <a:pt x="20" y="213"/>
                </a:cubicBezTo>
                <a:cubicBezTo>
                  <a:pt x="24" y="214"/>
                  <a:pt x="24" y="214"/>
                  <a:pt x="24" y="214"/>
                </a:cubicBezTo>
                <a:cubicBezTo>
                  <a:pt x="25" y="214"/>
                  <a:pt x="25" y="214"/>
                  <a:pt x="25" y="214"/>
                </a:cubicBezTo>
                <a:cubicBezTo>
                  <a:pt x="31" y="214"/>
                  <a:pt x="36" y="212"/>
                  <a:pt x="41" y="211"/>
                </a:cubicBezTo>
                <a:cubicBezTo>
                  <a:pt x="65" y="205"/>
                  <a:pt x="87" y="194"/>
                  <a:pt x="105" y="177"/>
                </a:cubicBezTo>
                <a:cubicBezTo>
                  <a:pt x="112" y="178"/>
                  <a:pt x="119" y="179"/>
                  <a:pt x="125" y="179"/>
                </a:cubicBezTo>
                <a:cubicBezTo>
                  <a:pt x="148" y="179"/>
                  <a:pt x="169" y="175"/>
                  <a:pt x="188" y="167"/>
                </a:cubicBezTo>
                <a:cubicBezTo>
                  <a:pt x="207" y="159"/>
                  <a:pt x="223" y="148"/>
                  <a:pt x="234" y="134"/>
                </a:cubicBezTo>
                <a:cubicBezTo>
                  <a:pt x="245" y="120"/>
                  <a:pt x="250" y="105"/>
                  <a:pt x="250" y="89"/>
                </a:cubicBezTo>
                <a:cubicBezTo>
                  <a:pt x="250" y="73"/>
                  <a:pt x="245" y="58"/>
                  <a:pt x="234" y="44"/>
                </a:cubicBezTo>
                <a:cubicBezTo>
                  <a:pt x="223" y="31"/>
                  <a:pt x="207" y="20"/>
                  <a:pt x="188" y="12"/>
                </a:cubicBezTo>
                <a:close/>
                <a:moveTo>
                  <a:pt x="218" y="54"/>
                </a:moveTo>
                <a:cubicBezTo>
                  <a:pt x="228" y="65"/>
                  <a:pt x="233" y="76"/>
                  <a:pt x="233" y="89"/>
                </a:cubicBezTo>
                <a:cubicBezTo>
                  <a:pt x="233" y="102"/>
                  <a:pt x="228" y="114"/>
                  <a:pt x="218" y="125"/>
                </a:cubicBezTo>
                <a:cubicBezTo>
                  <a:pt x="208" y="136"/>
                  <a:pt x="195" y="144"/>
                  <a:pt x="179" y="151"/>
                </a:cubicBezTo>
                <a:cubicBezTo>
                  <a:pt x="162" y="157"/>
                  <a:pt x="144" y="161"/>
                  <a:pt x="125" y="161"/>
                </a:cubicBezTo>
                <a:cubicBezTo>
                  <a:pt x="120" y="161"/>
                  <a:pt x="114" y="160"/>
                  <a:pt x="107" y="160"/>
                </a:cubicBezTo>
                <a:cubicBezTo>
                  <a:pt x="99" y="159"/>
                  <a:pt x="99" y="159"/>
                  <a:pt x="99" y="159"/>
                </a:cubicBezTo>
                <a:cubicBezTo>
                  <a:pt x="93" y="164"/>
                  <a:pt x="93" y="164"/>
                  <a:pt x="93" y="164"/>
                </a:cubicBezTo>
                <a:cubicBezTo>
                  <a:pt x="82" y="174"/>
                  <a:pt x="69" y="182"/>
                  <a:pt x="55" y="188"/>
                </a:cubicBezTo>
                <a:cubicBezTo>
                  <a:pt x="59" y="180"/>
                  <a:pt x="62" y="172"/>
                  <a:pt x="65" y="164"/>
                </a:cubicBezTo>
                <a:cubicBezTo>
                  <a:pt x="68" y="150"/>
                  <a:pt x="68" y="150"/>
                  <a:pt x="68" y="150"/>
                </a:cubicBezTo>
                <a:cubicBezTo>
                  <a:pt x="56" y="143"/>
                  <a:pt x="56" y="143"/>
                  <a:pt x="56" y="143"/>
                </a:cubicBezTo>
                <a:cubicBezTo>
                  <a:pt x="44" y="137"/>
                  <a:pt x="35" y="128"/>
                  <a:pt x="28" y="119"/>
                </a:cubicBezTo>
                <a:cubicBezTo>
                  <a:pt x="21" y="110"/>
                  <a:pt x="18" y="100"/>
                  <a:pt x="18" y="89"/>
                </a:cubicBezTo>
                <a:cubicBezTo>
                  <a:pt x="18" y="76"/>
                  <a:pt x="23" y="65"/>
                  <a:pt x="33" y="54"/>
                </a:cubicBezTo>
                <a:cubicBezTo>
                  <a:pt x="42" y="43"/>
                  <a:pt x="56" y="34"/>
                  <a:pt x="72" y="27"/>
                </a:cubicBezTo>
                <a:cubicBezTo>
                  <a:pt x="89" y="21"/>
                  <a:pt x="106" y="18"/>
                  <a:pt x="125" y="18"/>
                </a:cubicBezTo>
                <a:cubicBezTo>
                  <a:pt x="144" y="18"/>
                  <a:pt x="162" y="21"/>
                  <a:pt x="179" y="27"/>
                </a:cubicBezTo>
                <a:cubicBezTo>
                  <a:pt x="195" y="34"/>
                  <a:pt x="208" y="43"/>
                  <a:pt x="218" y="5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2" name="Freeform 11" descr="ThumbsUpOutline Icon"/>
          <p:cNvSpPr>
            <a:spLocks noEditPoints="1"/>
          </p:cNvSpPr>
          <p:nvPr/>
        </p:nvSpPr>
        <p:spPr bwMode="auto">
          <a:xfrm>
            <a:off x="625994" y="3832688"/>
            <a:ext cx="535788" cy="580502"/>
          </a:xfrm>
          <a:custGeom>
            <a:avLst/>
            <a:gdLst>
              <a:gd name="T0" fmla="*/ 289 w 347"/>
              <a:gd name="T1" fmla="*/ 116 h 376"/>
              <a:gd name="T2" fmla="*/ 260 w 347"/>
              <a:gd name="T3" fmla="*/ 72 h 376"/>
              <a:gd name="T4" fmla="*/ 229 w 347"/>
              <a:gd name="T5" fmla="*/ 8 h 376"/>
              <a:gd name="T6" fmla="*/ 175 w 347"/>
              <a:gd name="T7" fmla="*/ 9 h 376"/>
              <a:gd name="T8" fmla="*/ 154 w 347"/>
              <a:gd name="T9" fmla="*/ 62 h 376"/>
              <a:gd name="T10" fmla="*/ 122 w 347"/>
              <a:gd name="T11" fmla="*/ 110 h 376"/>
              <a:gd name="T12" fmla="*/ 29 w 347"/>
              <a:gd name="T13" fmla="*/ 145 h 376"/>
              <a:gd name="T14" fmla="*/ 0 w 347"/>
              <a:gd name="T15" fmla="*/ 174 h 376"/>
              <a:gd name="T16" fmla="*/ 9 w 347"/>
              <a:gd name="T17" fmla="*/ 338 h 376"/>
              <a:gd name="T18" fmla="*/ 94 w 347"/>
              <a:gd name="T19" fmla="*/ 347 h 376"/>
              <a:gd name="T20" fmla="*/ 174 w 347"/>
              <a:gd name="T21" fmla="*/ 371 h 376"/>
              <a:gd name="T22" fmla="*/ 238 w 347"/>
              <a:gd name="T23" fmla="*/ 376 h 376"/>
              <a:gd name="T24" fmla="*/ 297 w 347"/>
              <a:gd name="T25" fmla="*/ 357 h 376"/>
              <a:gd name="T26" fmla="*/ 330 w 347"/>
              <a:gd name="T27" fmla="*/ 268 h 376"/>
              <a:gd name="T28" fmla="*/ 338 w 347"/>
              <a:gd name="T29" fmla="*/ 226 h 376"/>
              <a:gd name="T30" fmla="*/ 347 w 347"/>
              <a:gd name="T31" fmla="*/ 173 h 376"/>
              <a:gd name="T32" fmla="*/ 313 w 347"/>
              <a:gd name="T33" fmla="*/ 192 h 376"/>
              <a:gd name="T34" fmla="*/ 307 w 347"/>
              <a:gd name="T35" fmla="*/ 213 h 376"/>
              <a:gd name="T36" fmla="*/ 297 w 347"/>
              <a:gd name="T37" fmla="*/ 252 h 376"/>
              <a:gd name="T38" fmla="*/ 297 w 347"/>
              <a:gd name="T39" fmla="*/ 285 h 376"/>
              <a:gd name="T40" fmla="*/ 287 w 347"/>
              <a:gd name="T41" fmla="*/ 309 h 376"/>
              <a:gd name="T42" fmla="*/ 217 w 347"/>
              <a:gd name="T43" fmla="*/ 347 h 376"/>
              <a:gd name="T44" fmla="*/ 133 w 347"/>
              <a:gd name="T45" fmla="*/ 328 h 376"/>
              <a:gd name="T46" fmla="*/ 117 w 347"/>
              <a:gd name="T47" fmla="*/ 323 h 376"/>
              <a:gd name="T48" fmla="*/ 101 w 347"/>
              <a:gd name="T49" fmla="*/ 319 h 376"/>
              <a:gd name="T50" fmla="*/ 87 w 347"/>
              <a:gd name="T51" fmla="*/ 318 h 376"/>
              <a:gd name="T52" fmla="*/ 94 w 347"/>
              <a:gd name="T53" fmla="*/ 174 h 376"/>
              <a:gd name="T54" fmla="*/ 111 w 347"/>
              <a:gd name="T55" fmla="*/ 165 h 376"/>
              <a:gd name="T56" fmla="*/ 129 w 347"/>
              <a:gd name="T57" fmla="*/ 147 h 376"/>
              <a:gd name="T58" fmla="*/ 144 w 347"/>
              <a:gd name="T59" fmla="*/ 129 h 376"/>
              <a:gd name="T60" fmla="*/ 166 w 347"/>
              <a:gd name="T61" fmla="*/ 101 h 376"/>
              <a:gd name="T62" fmla="*/ 187 w 347"/>
              <a:gd name="T63" fmla="*/ 48 h 376"/>
              <a:gd name="T64" fmla="*/ 224 w 347"/>
              <a:gd name="T65" fmla="*/ 40 h 376"/>
              <a:gd name="T66" fmla="*/ 221 w 347"/>
              <a:gd name="T67" fmla="*/ 109 h 376"/>
              <a:gd name="T68" fmla="*/ 289 w 347"/>
              <a:gd name="T69" fmla="*/ 145 h 376"/>
              <a:gd name="T70" fmla="*/ 318 w 347"/>
              <a:gd name="T71" fmla="*/ 174 h 376"/>
              <a:gd name="T72" fmla="*/ 44 w 347"/>
              <a:gd name="T73" fmla="*/ 318 h 376"/>
              <a:gd name="T74" fmla="*/ 29 w 347"/>
              <a:gd name="T75" fmla="*/ 303 h 376"/>
              <a:gd name="T76" fmla="*/ 44 w 347"/>
              <a:gd name="T77" fmla="*/ 289 h 376"/>
              <a:gd name="T78" fmla="*/ 58 w 347"/>
              <a:gd name="T79" fmla="*/ 303 h 376"/>
              <a:gd name="T80" fmla="*/ 44 w 347"/>
              <a:gd name="T81" fmla="*/ 318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47" h="376">
                <a:moveTo>
                  <a:pt x="330" y="133"/>
                </a:moveTo>
                <a:cubicBezTo>
                  <a:pt x="318" y="122"/>
                  <a:pt x="305" y="116"/>
                  <a:pt x="289" y="116"/>
                </a:cubicBezTo>
                <a:cubicBezTo>
                  <a:pt x="249" y="116"/>
                  <a:pt x="249" y="116"/>
                  <a:pt x="249" y="116"/>
                </a:cubicBezTo>
                <a:cubicBezTo>
                  <a:pt x="257" y="101"/>
                  <a:pt x="260" y="86"/>
                  <a:pt x="260" y="72"/>
                </a:cubicBezTo>
                <a:cubicBezTo>
                  <a:pt x="260" y="55"/>
                  <a:pt x="258" y="41"/>
                  <a:pt x="252" y="31"/>
                </a:cubicBezTo>
                <a:cubicBezTo>
                  <a:pt x="247" y="20"/>
                  <a:pt x="239" y="13"/>
                  <a:pt x="229" y="8"/>
                </a:cubicBezTo>
                <a:cubicBezTo>
                  <a:pt x="219" y="3"/>
                  <a:pt x="208" y="0"/>
                  <a:pt x="195" y="0"/>
                </a:cubicBezTo>
                <a:cubicBezTo>
                  <a:pt x="188" y="0"/>
                  <a:pt x="181" y="3"/>
                  <a:pt x="175" y="9"/>
                </a:cubicBezTo>
                <a:cubicBezTo>
                  <a:pt x="169" y="15"/>
                  <a:pt x="164" y="23"/>
                  <a:pt x="161" y="33"/>
                </a:cubicBezTo>
                <a:cubicBezTo>
                  <a:pt x="158" y="43"/>
                  <a:pt x="156" y="52"/>
                  <a:pt x="154" y="62"/>
                </a:cubicBezTo>
                <a:cubicBezTo>
                  <a:pt x="152" y="71"/>
                  <a:pt x="150" y="77"/>
                  <a:pt x="146" y="81"/>
                </a:cubicBezTo>
                <a:cubicBezTo>
                  <a:pt x="139" y="89"/>
                  <a:pt x="131" y="98"/>
                  <a:pt x="122" y="110"/>
                </a:cubicBezTo>
                <a:cubicBezTo>
                  <a:pt x="107" y="129"/>
                  <a:pt x="96" y="141"/>
                  <a:pt x="91" y="145"/>
                </a:cubicBezTo>
                <a:cubicBezTo>
                  <a:pt x="29" y="145"/>
                  <a:pt x="29" y="145"/>
                  <a:pt x="29" y="145"/>
                </a:cubicBezTo>
                <a:cubicBezTo>
                  <a:pt x="21" y="145"/>
                  <a:pt x="14" y="147"/>
                  <a:pt x="9" y="153"/>
                </a:cubicBezTo>
                <a:cubicBezTo>
                  <a:pt x="3" y="159"/>
                  <a:pt x="0" y="166"/>
                  <a:pt x="0" y="174"/>
                </a:cubicBezTo>
                <a:cubicBezTo>
                  <a:pt x="0" y="318"/>
                  <a:pt x="0" y="318"/>
                  <a:pt x="0" y="318"/>
                </a:cubicBezTo>
                <a:cubicBezTo>
                  <a:pt x="0" y="326"/>
                  <a:pt x="3" y="333"/>
                  <a:pt x="9" y="338"/>
                </a:cubicBezTo>
                <a:cubicBezTo>
                  <a:pt x="14" y="344"/>
                  <a:pt x="21" y="347"/>
                  <a:pt x="29" y="347"/>
                </a:cubicBezTo>
                <a:cubicBezTo>
                  <a:pt x="94" y="347"/>
                  <a:pt x="94" y="347"/>
                  <a:pt x="94" y="347"/>
                </a:cubicBezTo>
                <a:cubicBezTo>
                  <a:pt x="98" y="347"/>
                  <a:pt x="108" y="350"/>
                  <a:pt x="125" y="356"/>
                </a:cubicBezTo>
                <a:cubicBezTo>
                  <a:pt x="144" y="362"/>
                  <a:pt x="160" y="367"/>
                  <a:pt x="174" y="371"/>
                </a:cubicBezTo>
                <a:cubicBezTo>
                  <a:pt x="188" y="374"/>
                  <a:pt x="202" y="376"/>
                  <a:pt x="217" y="376"/>
                </a:cubicBezTo>
                <a:cubicBezTo>
                  <a:pt x="238" y="376"/>
                  <a:pt x="238" y="376"/>
                  <a:pt x="238" y="376"/>
                </a:cubicBezTo>
                <a:cubicBezTo>
                  <a:pt x="246" y="376"/>
                  <a:pt x="246" y="376"/>
                  <a:pt x="246" y="376"/>
                </a:cubicBezTo>
                <a:cubicBezTo>
                  <a:pt x="267" y="376"/>
                  <a:pt x="284" y="370"/>
                  <a:pt x="297" y="357"/>
                </a:cubicBezTo>
                <a:cubicBezTo>
                  <a:pt x="310" y="345"/>
                  <a:pt x="317" y="329"/>
                  <a:pt x="316" y="308"/>
                </a:cubicBezTo>
                <a:cubicBezTo>
                  <a:pt x="325" y="296"/>
                  <a:pt x="330" y="283"/>
                  <a:pt x="330" y="268"/>
                </a:cubicBezTo>
                <a:cubicBezTo>
                  <a:pt x="330" y="265"/>
                  <a:pt x="330" y="261"/>
                  <a:pt x="329" y="258"/>
                </a:cubicBezTo>
                <a:cubicBezTo>
                  <a:pt x="335" y="248"/>
                  <a:pt x="338" y="237"/>
                  <a:pt x="338" y="226"/>
                </a:cubicBezTo>
                <a:cubicBezTo>
                  <a:pt x="338" y="220"/>
                  <a:pt x="337" y="215"/>
                  <a:pt x="336" y="210"/>
                </a:cubicBezTo>
                <a:cubicBezTo>
                  <a:pt x="343" y="199"/>
                  <a:pt x="347" y="187"/>
                  <a:pt x="347" y="173"/>
                </a:cubicBezTo>
                <a:cubicBezTo>
                  <a:pt x="347" y="158"/>
                  <a:pt x="341" y="144"/>
                  <a:pt x="330" y="133"/>
                </a:cubicBezTo>
                <a:close/>
                <a:moveTo>
                  <a:pt x="313" y="192"/>
                </a:moveTo>
                <a:cubicBezTo>
                  <a:pt x="310" y="199"/>
                  <a:pt x="306" y="202"/>
                  <a:pt x="301" y="202"/>
                </a:cubicBezTo>
                <a:cubicBezTo>
                  <a:pt x="303" y="205"/>
                  <a:pt x="305" y="209"/>
                  <a:pt x="307" y="213"/>
                </a:cubicBezTo>
                <a:cubicBezTo>
                  <a:pt x="308" y="218"/>
                  <a:pt x="309" y="222"/>
                  <a:pt x="309" y="226"/>
                </a:cubicBezTo>
                <a:cubicBezTo>
                  <a:pt x="309" y="236"/>
                  <a:pt x="305" y="245"/>
                  <a:pt x="297" y="252"/>
                </a:cubicBezTo>
                <a:cubicBezTo>
                  <a:pt x="300" y="257"/>
                  <a:pt x="301" y="263"/>
                  <a:pt x="301" y="268"/>
                </a:cubicBezTo>
                <a:cubicBezTo>
                  <a:pt x="301" y="274"/>
                  <a:pt x="300" y="279"/>
                  <a:pt x="297" y="285"/>
                </a:cubicBezTo>
                <a:cubicBezTo>
                  <a:pt x="294" y="290"/>
                  <a:pt x="291" y="294"/>
                  <a:pt x="286" y="296"/>
                </a:cubicBezTo>
                <a:cubicBezTo>
                  <a:pt x="287" y="301"/>
                  <a:pt x="287" y="305"/>
                  <a:pt x="287" y="309"/>
                </a:cubicBezTo>
                <a:cubicBezTo>
                  <a:pt x="287" y="334"/>
                  <a:pt x="273" y="347"/>
                  <a:pt x="244" y="347"/>
                </a:cubicBezTo>
                <a:cubicBezTo>
                  <a:pt x="217" y="347"/>
                  <a:pt x="217" y="347"/>
                  <a:pt x="217" y="347"/>
                </a:cubicBezTo>
                <a:cubicBezTo>
                  <a:pt x="197" y="347"/>
                  <a:pt x="171" y="341"/>
                  <a:pt x="140" y="330"/>
                </a:cubicBezTo>
                <a:cubicBezTo>
                  <a:pt x="139" y="330"/>
                  <a:pt x="137" y="329"/>
                  <a:pt x="133" y="328"/>
                </a:cubicBezTo>
                <a:cubicBezTo>
                  <a:pt x="130" y="327"/>
                  <a:pt x="127" y="326"/>
                  <a:pt x="125" y="325"/>
                </a:cubicBezTo>
                <a:cubicBezTo>
                  <a:pt x="124" y="325"/>
                  <a:pt x="121" y="324"/>
                  <a:pt x="117" y="323"/>
                </a:cubicBezTo>
                <a:cubicBezTo>
                  <a:pt x="114" y="321"/>
                  <a:pt x="111" y="321"/>
                  <a:pt x="109" y="320"/>
                </a:cubicBezTo>
                <a:cubicBezTo>
                  <a:pt x="101" y="319"/>
                  <a:pt x="101" y="319"/>
                  <a:pt x="101" y="319"/>
                </a:cubicBezTo>
                <a:cubicBezTo>
                  <a:pt x="94" y="318"/>
                  <a:pt x="94" y="318"/>
                  <a:pt x="94" y="318"/>
                </a:cubicBezTo>
                <a:cubicBezTo>
                  <a:pt x="87" y="318"/>
                  <a:pt x="87" y="318"/>
                  <a:pt x="87" y="318"/>
                </a:cubicBezTo>
                <a:cubicBezTo>
                  <a:pt x="87" y="174"/>
                  <a:pt x="87" y="174"/>
                  <a:pt x="87" y="174"/>
                </a:cubicBezTo>
                <a:cubicBezTo>
                  <a:pt x="94" y="174"/>
                  <a:pt x="94" y="174"/>
                  <a:pt x="94" y="174"/>
                </a:cubicBezTo>
                <a:cubicBezTo>
                  <a:pt x="102" y="171"/>
                  <a:pt x="102" y="171"/>
                  <a:pt x="102" y="171"/>
                </a:cubicBezTo>
                <a:cubicBezTo>
                  <a:pt x="111" y="165"/>
                  <a:pt x="111" y="165"/>
                  <a:pt x="111" y="165"/>
                </a:cubicBezTo>
                <a:cubicBezTo>
                  <a:pt x="120" y="157"/>
                  <a:pt x="120" y="157"/>
                  <a:pt x="120" y="157"/>
                </a:cubicBezTo>
                <a:cubicBezTo>
                  <a:pt x="123" y="155"/>
                  <a:pt x="126" y="151"/>
                  <a:pt x="129" y="147"/>
                </a:cubicBezTo>
                <a:cubicBezTo>
                  <a:pt x="132" y="144"/>
                  <a:pt x="135" y="140"/>
                  <a:pt x="137" y="138"/>
                </a:cubicBezTo>
                <a:cubicBezTo>
                  <a:pt x="139" y="136"/>
                  <a:pt x="141" y="132"/>
                  <a:pt x="144" y="129"/>
                </a:cubicBezTo>
                <a:cubicBezTo>
                  <a:pt x="147" y="125"/>
                  <a:pt x="148" y="123"/>
                  <a:pt x="149" y="122"/>
                </a:cubicBezTo>
                <a:cubicBezTo>
                  <a:pt x="157" y="112"/>
                  <a:pt x="163" y="105"/>
                  <a:pt x="166" y="101"/>
                </a:cubicBezTo>
                <a:cubicBezTo>
                  <a:pt x="173" y="95"/>
                  <a:pt x="177" y="87"/>
                  <a:pt x="180" y="77"/>
                </a:cubicBezTo>
                <a:cubicBezTo>
                  <a:pt x="183" y="67"/>
                  <a:pt x="185" y="57"/>
                  <a:pt x="187" y="48"/>
                </a:cubicBezTo>
                <a:cubicBezTo>
                  <a:pt x="188" y="39"/>
                  <a:pt x="191" y="33"/>
                  <a:pt x="195" y="29"/>
                </a:cubicBezTo>
                <a:cubicBezTo>
                  <a:pt x="210" y="29"/>
                  <a:pt x="219" y="33"/>
                  <a:pt x="224" y="40"/>
                </a:cubicBezTo>
                <a:cubicBezTo>
                  <a:pt x="229" y="47"/>
                  <a:pt x="231" y="58"/>
                  <a:pt x="231" y="72"/>
                </a:cubicBezTo>
                <a:cubicBezTo>
                  <a:pt x="231" y="81"/>
                  <a:pt x="228" y="93"/>
                  <a:pt x="221" y="109"/>
                </a:cubicBezTo>
                <a:cubicBezTo>
                  <a:pt x="213" y="124"/>
                  <a:pt x="210" y="136"/>
                  <a:pt x="210" y="145"/>
                </a:cubicBezTo>
                <a:cubicBezTo>
                  <a:pt x="289" y="145"/>
                  <a:pt x="289" y="145"/>
                  <a:pt x="289" y="145"/>
                </a:cubicBezTo>
                <a:cubicBezTo>
                  <a:pt x="297" y="145"/>
                  <a:pt x="303" y="148"/>
                  <a:pt x="309" y="153"/>
                </a:cubicBezTo>
                <a:cubicBezTo>
                  <a:pt x="315" y="159"/>
                  <a:pt x="318" y="166"/>
                  <a:pt x="318" y="174"/>
                </a:cubicBezTo>
                <a:cubicBezTo>
                  <a:pt x="318" y="179"/>
                  <a:pt x="316" y="185"/>
                  <a:pt x="313" y="192"/>
                </a:cubicBezTo>
                <a:close/>
                <a:moveTo>
                  <a:pt x="44" y="318"/>
                </a:moveTo>
                <a:cubicBezTo>
                  <a:pt x="40" y="318"/>
                  <a:pt x="36" y="316"/>
                  <a:pt x="34" y="314"/>
                </a:cubicBezTo>
                <a:cubicBezTo>
                  <a:pt x="31" y="311"/>
                  <a:pt x="29" y="307"/>
                  <a:pt x="29" y="303"/>
                </a:cubicBezTo>
                <a:cubicBezTo>
                  <a:pt x="29" y="300"/>
                  <a:pt x="31" y="296"/>
                  <a:pt x="34" y="293"/>
                </a:cubicBezTo>
                <a:cubicBezTo>
                  <a:pt x="36" y="290"/>
                  <a:pt x="40" y="289"/>
                  <a:pt x="44" y="289"/>
                </a:cubicBezTo>
                <a:cubicBezTo>
                  <a:pt x="48" y="289"/>
                  <a:pt x="51" y="290"/>
                  <a:pt x="54" y="293"/>
                </a:cubicBezTo>
                <a:cubicBezTo>
                  <a:pt x="57" y="296"/>
                  <a:pt x="58" y="300"/>
                  <a:pt x="58" y="303"/>
                </a:cubicBezTo>
                <a:cubicBezTo>
                  <a:pt x="58" y="307"/>
                  <a:pt x="57" y="311"/>
                  <a:pt x="54" y="314"/>
                </a:cubicBezTo>
                <a:cubicBezTo>
                  <a:pt x="51" y="316"/>
                  <a:pt x="48" y="318"/>
                  <a:pt x="44" y="31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3" name="Freeform 12" descr="Child Icon"/>
          <p:cNvSpPr>
            <a:spLocks noEditPoints="1"/>
          </p:cNvSpPr>
          <p:nvPr/>
        </p:nvSpPr>
        <p:spPr bwMode="auto">
          <a:xfrm>
            <a:off x="625994" y="2198025"/>
            <a:ext cx="434045" cy="610008"/>
          </a:xfrm>
          <a:custGeom>
            <a:avLst/>
            <a:gdLst>
              <a:gd name="T0" fmla="*/ 47 w 94"/>
              <a:gd name="T1" fmla="*/ 0 h 132"/>
              <a:gd name="T2" fmla="*/ 34 w 94"/>
              <a:gd name="T3" fmla="*/ 6 h 132"/>
              <a:gd name="T4" fmla="*/ 29 w 94"/>
              <a:gd name="T5" fmla="*/ 18 h 132"/>
              <a:gd name="T6" fmla="*/ 34 w 94"/>
              <a:gd name="T7" fmla="*/ 31 h 132"/>
              <a:gd name="T8" fmla="*/ 47 w 94"/>
              <a:gd name="T9" fmla="*/ 37 h 132"/>
              <a:gd name="T10" fmla="*/ 60 w 94"/>
              <a:gd name="T11" fmla="*/ 31 h 132"/>
              <a:gd name="T12" fmla="*/ 65 w 94"/>
              <a:gd name="T13" fmla="*/ 18 h 132"/>
              <a:gd name="T14" fmla="*/ 60 w 94"/>
              <a:gd name="T15" fmla="*/ 6 h 132"/>
              <a:gd name="T16" fmla="*/ 47 w 94"/>
              <a:gd name="T17" fmla="*/ 0 h 132"/>
              <a:gd name="T18" fmla="*/ 94 w 94"/>
              <a:gd name="T19" fmla="*/ 26 h 132"/>
              <a:gd name="T20" fmla="*/ 92 w 94"/>
              <a:gd name="T21" fmla="*/ 21 h 132"/>
              <a:gd name="T22" fmla="*/ 86 w 94"/>
              <a:gd name="T23" fmla="*/ 18 h 132"/>
              <a:gd name="T24" fmla="*/ 80 w 94"/>
              <a:gd name="T25" fmla="*/ 21 h 132"/>
              <a:gd name="T26" fmla="*/ 62 w 94"/>
              <a:gd name="T27" fmla="*/ 39 h 132"/>
              <a:gd name="T28" fmla="*/ 32 w 94"/>
              <a:gd name="T29" fmla="*/ 39 h 132"/>
              <a:gd name="T30" fmla="*/ 13 w 94"/>
              <a:gd name="T31" fmla="*/ 21 h 132"/>
              <a:gd name="T32" fmla="*/ 8 w 94"/>
              <a:gd name="T33" fmla="*/ 18 h 132"/>
              <a:gd name="T34" fmla="*/ 2 w 94"/>
              <a:gd name="T35" fmla="*/ 21 h 132"/>
              <a:gd name="T36" fmla="*/ 0 w 94"/>
              <a:gd name="T37" fmla="*/ 26 h 132"/>
              <a:gd name="T38" fmla="*/ 2 w 94"/>
              <a:gd name="T39" fmla="*/ 32 h 132"/>
              <a:gd name="T40" fmla="*/ 26 w 94"/>
              <a:gd name="T41" fmla="*/ 55 h 132"/>
              <a:gd name="T42" fmla="*/ 26 w 94"/>
              <a:gd name="T43" fmla="*/ 123 h 132"/>
              <a:gd name="T44" fmla="*/ 29 w 94"/>
              <a:gd name="T45" fmla="*/ 129 h 132"/>
              <a:gd name="T46" fmla="*/ 35 w 94"/>
              <a:gd name="T47" fmla="*/ 132 h 132"/>
              <a:gd name="T48" fmla="*/ 42 w 94"/>
              <a:gd name="T49" fmla="*/ 129 h 132"/>
              <a:gd name="T50" fmla="*/ 44 w 94"/>
              <a:gd name="T51" fmla="*/ 123 h 132"/>
              <a:gd name="T52" fmla="*/ 44 w 94"/>
              <a:gd name="T53" fmla="*/ 91 h 132"/>
              <a:gd name="T54" fmla="*/ 50 w 94"/>
              <a:gd name="T55" fmla="*/ 91 h 132"/>
              <a:gd name="T56" fmla="*/ 50 w 94"/>
              <a:gd name="T57" fmla="*/ 123 h 132"/>
              <a:gd name="T58" fmla="*/ 52 w 94"/>
              <a:gd name="T59" fmla="*/ 129 h 132"/>
              <a:gd name="T60" fmla="*/ 59 w 94"/>
              <a:gd name="T61" fmla="*/ 132 h 132"/>
              <a:gd name="T62" fmla="*/ 65 w 94"/>
              <a:gd name="T63" fmla="*/ 129 h 132"/>
              <a:gd name="T64" fmla="*/ 68 w 94"/>
              <a:gd name="T65" fmla="*/ 123 h 132"/>
              <a:gd name="T66" fmla="*/ 68 w 94"/>
              <a:gd name="T67" fmla="*/ 55 h 132"/>
              <a:gd name="T68" fmla="*/ 92 w 94"/>
              <a:gd name="T69" fmla="*/ 32 h 132"/>
              <a:gd name="T70" fmla="*/ 94 w 94"/>
              <a:gd name="T71" fmla="*/ 26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4" h="132">
                <a:moveTo>
                  <a:pt x="47" y="0"/>
                </a:moveTo>
                <a:cubicBezTo>
                  <a:pt x="42" y="0"/>
                  <a:pt x="38" y="2"/>
                  <a:pt x="34" y="6"/>
                </a:cubicBezTo>
                <a:cubicBezTo>
                  <a:pt x="30" y="9"/>
                  <a:pt x="29" y="13"/>
                  <a:pt x="29" y="18"/>
                </a:cubicBezTo>
                <a:cubicBezTo>
                  <a:pt x="29" y="23"/>
                  <a:pt x="30" y="28"/>
                  <a:pt x="34" y="31"/>
                </a:cubicBezTo>
                <a:cubicBezTo>
                  <a:pt x="38" y="35"/>
                  <a:pt x="42" y="37"/>
                  <a:pt x="47" y="37"/>
                </a:cubicBezTo>
                <a:cubicBezTo>
                  <a:pt x="52" y="37"/>
                  <a:pt x="56" y="35"/>
                  <a:pt x="60" y="31"/>
                </a:cubicBezTo>
                <a:cubicBezTo>
                  <a:pt x="63" y="28"/>
                  <a:pt x="65" y="23"/>
                  <a:pt x="65" y="18"/>
                </a:cubicBezTo>
                <a:cubicBezTo>
                  <a:pt x="65" y="13"/>
                  <a:pt x="63" y="9"/>
                  <a:pt x="60" y="6"/>
                </a:cubicBezTo>
                <a:cubicBezTo>
                  <a:pt x="56" y="2"/>
                  <a:pt x="52" y="0"/>
                  <a:pt x="47" y="0"/>
                </a:cubicBezTo>
                <a:close/>
                <a:moveTo>
                  <a:pt x="94" y="26"/>
                </a:moveTo>
                <a:cubicBezTo>
                  <a:pt x="94" y="24"/>
                  <a:pt x="93" y="22"/>
                  <a:pt x="92" y="21"/>
                </a:cubicBezTo>
                <a:cubicBezTo>
                  <a:pt x="90" y="19"/>
                  <a:pt x="88" y="18"/>
                  <a:pt x="86" y="18"/>
                </a:cubicBezTo>
                <a:cubicBezTo>
                  <a:pt x="84" y="18"/>
                  <a:pt x="82" y="19"/>
                  <a:pt x="80" y="21"/>
                </a:cubicBezTo>
                <a:cubicBezTo>
                  <a:pt x="62" y="39"/>
                  <a:pt x="62" y="39"/>
                  <a:pt x="62" y="39"/>
                </a:cubicBezTo>
                <a:cubicBezTo>
                  <a:pt x="32" y="39"/>
                  <a:pt x="32" y="39"/>
                  <a:pt x="32" y="39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19"/>
                  <a:pt x="10" y="18"/>
                  <a:pt x="8" y="18"/>
                </a:cubicBezTo>
                <a:cubicBezTo>
                  <a:pt x="6" y="18"/>
                  <a:pt x="4" y="19"/>
                  <a:pt x="2" y="21"/>
                </a:cubicBezTo>
                <a:cubicBezTo>
                  <a:pt x="1" y="22"/>
                  <a:pt x="0" y="24"/>
                  <a:pt x="0" y="26"/>
                </a:cubicBezTo>
                <a:cubicBezTo>
                  <a:pt x="0" y="28"/>
                  <a:pt x="1" y="30"/>
                  <a:pt x="2" y="32"/>
                </a:cubicBezTo>
                <a:cubicBezTo>
                  <a:pt x="26" y="55"/>
                  <a:pt x="26" y="55"/>
                  <a:pt x="26" y="55"/>
                </a:cubicBezTo>
                <a:cubicBezTo>
                  <a:pt x="26" y="123"/>
                  <a:pt x="26" y="123"/>
                  <a:pt x="26" y="123"/>
                </a:cubicBezTo>
                <a:cubicBezTo>
                  <a:pt x="26" y="125"/>
                  <a:pt x="27" y="127"/>
                  <a:pt x="29" y="129"/>
                </a:cubicBezTo>
                <a:cubicBezTo>
                  <a:pt x="31" y="131"/>
                  <a:pt x="33" y="132"/>
                  <a:pt x="35" y="132"/>
                </a:cubicBezTo>
                <a:cubicBezTo>
                  <a:pt x="38" y="132"/>
                  <a:pt x="40" y="131"/>
                  <a:pt x="42" y="129"/>
                </a:cubicBezTo>
                <a:cubicBezTo>
                  <a:pt x="43" y="127"/>
                  <a:pt x="44" y="125"/>
                  <a:pt x="44" y="123"/>
                </a:cubicBezTo>
                <a:cubicBezTo>
                  <a:pt x="44" y="91"/>
                  <a:pt x="44" y="91"/>
                  <a:pt x="44" y="91"/>
                </a:cubicBezTo>
                <a:cubicBezTo>
                  <a:pt x="50" y="91"/>
                  <a:pt x="50" y="91"/>
                  <a:pt x="50" y="91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0" y="125"/>
                  <a:pt x="50" y="127"/>
                  <a:pt x="52" y="129"/>
                </a:cubicBezTo>
                <a:cubicBezTo>
                  <a:pt x="54" y="131"/>
                  <a:pt x="56" y="132"/>
                  <a:pt x="59" y="132"/>
                </a:cubicBezTo>
                <a:cubicBezTo>
                  <a:pt x="61" y="132"/>
                  <a:pt x="63" y="131"/>
                  <a:pt x="65" y="129"/>
                </a:cubicBezTo>
                <a:cubicBezTo>
                  <a:pt x="67" y="127"/>
                  <a:pt x="68" y="125"/>
                  <a:pt x="68" y="123"/>
                </a:cubicBezTo>
                <a:cubicBezTo>
                  <a:pt x="68" y="55"/>
                  <a:pt x="68" y="55"/>
                  <a:pt x="68" y="55"/>
                </a:cubicBezTo>
                <a:cubicBezTo>
                  <a:pt x="92" y="32"/>
                  <a:pt x="92" y="32"/>
                  <a:pt x="92" y="32"/>
                </a:cubicBezTo>
                <a:cubicBezTo>
                  <a:pt x="93" y="30"/>
                  <a:pt x="94" y="28"/>
                  <a:pt x="94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4" name="Freeform 13" descr="Checkbox Icon"/>
          <p:cNvSpPr>
            <a:spLocks noEditPoints="1"/>
          </p:cNvSpPr>
          <p:nvPr/>
        </p:nvSpPr>
        <p:spPr bwMode="auto">
          <a:xfrm>
            <a:off x="590282" y="5593533"/>
            <a:ext cx="571500" cy="483795"/>
          </a:xfrm>
          <a:custGeom>
            <a:avLst/>
            <a:gdLst>
              <a:gd name="T0" fmla="*/ 171 w 171"/>
              <a:gd name="T1" fmla="*/ 26 h 145"/>
              <a:gd name="T2" fmla="*/ 169 w 171"/>
              <a:gd name="T3" fmla="*/ 20 h 145"/>
              <a:gd name="T4" fmla="*/ 157 w 171"/>
              <a:gd name="T5" fmla="*/ 9 h 145"/>
              <a:gd name="T6" fmla="*/ 151 w 171"/>
              <a:gd name="T7" fmla="*/ 7 h 145"/>
              <a:gd name="T8" fmla="*/ 146 w 171"/>
              <a:gd name="T9" fmla="*/ 9 h 145"/>
              <a:gd name="T10" fmla="*/ 79 w 171"/>
              <a:gd name="T11" fmla="*/ 76 h 145"/>
              <a:gd name="T12" fmla="*/ 52 w 171"/>
              <a:gd name="T13" fmla="*/ 48 h 145"/>
              <a:gd name="T14" fmla="*/ 46 w 171"/>
              <a:gd name="T15" fmla="*/ 46 h 145"/>
              <a:gd name="T16" fmla="*/ 40 w 171"/>
              <a:gd name="T17" fmla="*/ 48 h 145"/>
              <a:gd name="T18" fmla="*/ 29 w 171"/>
              <a:gd name="T19" fmla="*/ 60 h 145"/>
              <a:gd name="T20" fmla="*/ 27 w 171"/>
              <a:gd name="T21" fmla="*/ 66 h 145"/>
              <a:gd name="T22" fmla="*/ 29 w 171"/>
              <a:gd name="T23" fmla="*/ 71 h 145"/>
              <a:gd name="T24" fmla="*/ 73 w 171"/>
              <a:gd name="T25" fmla="*/ 116 h 145"/>
              <a:gd name="T26" fmla="*/ 79 w 171"/>
              <a:gd name="T27" fmla="*/ 118 h 145"/>
              <a:gd name="T28" fmla="*/ 85 w 171"/>
              <a:gd name="T29" fmla="*/ 116 h 145"/>
              <a:gd name="T30" fmla="*/ 169 w 171"/>
              <a:gd name="T31" fmla="*/ 32 h 145"/>
              <a:gd name="T32" fmla="*/ 171 w 171"/>
              <a:gd name="T33" fmla="*/ 26 h 145"/>
              <a:gd name="T34" fmla="*/ 143 w 171"/>
              <a:gd name="T35" fmla="*/ 79 h 145"/>
              <a:gd name="T36" fmla="*/ 142 w 171"/>
              <a:gd name="T37" fmla="*/ 79 h 145"/>
              <a:gd name="T38" fmla="*/ 139 w 171"/>
              <a:gd name="T39" fmla="*/ 80 h 145"/>
              <a:gd name="T40" fmla="*/ 133 w 171"/>
              <a:gd name="T41" fmla="*/ 87 h 145"/>
              <a:gd name="T42" fmla="*/ 132 w 171"/>
              <a:gd name="T43" fmla="*/ 89 h 145"/>
              <a:gd name="T44" fmla="*/ 132 w 171"/>
              <a:gd name="T45" fmla="*/ 115 h 145"/>
              <a:gd name="T46" fmla="*/ 127 w 171"/>
              <a:gd name="T47" fmla="*/ 127 h 145"/>
              <a:gd name="T48" fmla="*/ 115 w 171"/>
              <a:gd name="T49" fmla="*/ 131 h 145"/>
              <a:gd name="T50" fmla="*/ 30 w 171"/>
              <a:gd name="T51" fmla="*/ 131 h 145"/>
              <a:gd name="T52" fmla="*/ 18 w 171"/>
              <a:gd name="T53" fmla="*/ 127 h 145"/>
              <a:gd name="T54" fmla="*/ 13 w 171"/>
              <a:gd name="T55" fmla="*/ 115 h 145"/>
              <a:gd name="T56" fmla="*/ 13 w 171"/>
              <a:gd name="T57" fmla="*/ 30 h 145"/>
              <a:gd name="T58" fmla="*/ 18 w 171"/>
              <a:gd name="T59" fmla="*/ 18 h 145"/>
              <a:gd name="T60" fmla="*/ 30 w 171"/>
              <a:gd name="T61" fmla="*/ 13 h 145"/>
              <a:gd name="T62" fmla="*/ 115 w 171"/>
              <a:gd name="T63" fmla="*/ 13 h 145"/>
              <a:gd name="T64" fmla="*/ 120 w 171"/>
              <a:gd name="T65" fmla="*/ 14 h 145"/>
              <a:gd name="T66" fmla="*/ 121 w 171"/>
              <a:gd name="T67" fmla="*/ 14 h 145"/>
              <a:gd name="T68" fmla="*/ 123 w 171"/>
              <a:gd name="T69" fmla="*/ 13 h 145"/>
              <a:gd name="T70" fmla="*/ 128 w 171"/>
              <a:gd name="T71" fmla="*/ 8 h 145"/>
              <a:gd name="T72" fmla="*/ 129 w 171"/>
              <a:gd name="T73" fmla="*/ 5 h 145"/>
              <a:gd name="T74" fmla="*/ 127 w 171"/>
              <a:gd name="T75" fmla="*/ 3 h 145"/>
              <a:gd name="T76" fmla="*/ 115 w 171"/>
              <a:gd name="T77" fmla="*/ 0 h 145"/>
              <a:gd name="T78" fmla="*/ 30 w 171"/>
              <a:gd name="T79" fmla="*/ 0 h 145"/>
              <a:gd name="T80" fmla="*/ 9 w 171"/>
              <a:gd name="T81" fmla="*/ 9 h 145"/>
              <a:gd name="T82" fmla="*/ 0 w 171"/>
              <a:gd name="T83" fmla="*/ 30 h 145"/>
              <a:gd name="T84" fmla="*/ 0 w 171"/>
              <a:gd name="T85" fmla="*/ 115 h 145"/>
              <a:gd name="T86" fmla="*/ 9 w 171"/>
              <a:gd name="T87" fmla="*/ 136 h 145"/>
              <a:gd name="T88" fmla="*/ 30 w 171"/>
              <a:gd name="T89" fmla="*/ 145 h 145"/>
              <a:gd name="T90" fmla="*/ 115 w 171"/>
              <a:gd name="T91" fmla="*/ 145 h 145"/>
              <a:gd name="T92" fmla="*/ 136 w 171"/>
              <a:gd name="T93" fmla="*/ 136 h 145"/>
              <a:gd name="T94" fmla="*/ 145 w 171"/>
              <a:gd name="T95" fmla="*/ 115 h 145"/>
              <a:gd name="T96" fmla="*/ 145 w 171"/>
              <a:gd name="T97" fmla="*/ 82 h 145"/>
              <a:gd name="T98" fmla="*/ 143 w 171"/>
              <a:gd name="T99" fmla="*/ 79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1" h="145">
                <a:moveTo>
                  <a:pt x="171" y="26"/>
                </a:moveTo>
                <a:cubicBezTo>
                  <a:pt x="171" y="24"/>
                  <a:pt x="170" y="22"/>
                  <a:pt x="169" y="20"/>
                </a:cubicBezTo>
                <a:cubicBezTo>
                  <a:pt x="157" y="9"/>
                  <a:pt x="157" y="9"/>
                  <a:pt x="157" y="9"/>
                </a:cubicBezTo>
                <a:cubicBezTo>
                  <a:pt x="156" y="7"/>
                  <a:pt x="154" y="7"/>
                  <a:pt x="151" y="7"/>
                </a:cubicBezTo>
                <a:cubicBezTo>
                  <a:pt x="149" y="7"/>
                  <a:pt x="147" y="7"/>
                  <a:pt x="146" y="9"/>
                </a:cubicBezTo>
                <a:cubicBezTo>
                  <a:pt x="79" y="76"/>
                  <a:pt x="79" y="76"/>
                  <a:pt x="79" y="76"/>
                </a:cubicBezTo>
                <a:cubicBezTo>
                  <a:pt x="52" y="48"/>
                  <a:pt x="52" y="48"/>
                  <a:pt x="52" y="48"/>
                </a:cubicBezTo>
                <a:cubicBezTo>
                  <a:pt x="50" y="47"/>
                  <a:pt x="49" y="46"/>
                  <a:pt x="46" y="46"/>
                </a:cubicBezTo>
                <a:cubicBezTo>
                  <a:pt x="44" y="46"/>
                  <a:pt x="42" y="47"/>
                  <a:pt x="40" y="48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1"/>
                  <a:pt x="27" y="63"/>
                  <a:pt x="27" y="66"/>
                </a:cubicBezTo>
                <a:cubicBezTo>
                  <a:pt x="27" y="68"/>
                  <a:pt x="27" y="70"/>
                  <a:pt x="29" y="71"/>
                </a:cubicBezTo>
                <a:cubicBezTo>
                  <a:pt x="73" y="116"/>
                  <a:pt x="73" y="116"/>
                  <a:pt x="73" y="116"/>
                </a:cubicBezTo>
                <a:cubicBezTo>
                  <a:pt x="75" y="117"/>
                  <a:pt x="77" y="118"/>
                  <a:pt x="79" y="118"/>
                </a:cubicBezTo>
                <a:cubicBezTo>
                  <a:pt x="81" y="118"/>
                  <a:pt x="83" y="117"/>
                  <a:pt x="85" y="116"/>
                </a:cubicBezTo>
                <a:cubicBezTo>
                  <a:pt x="169" y="32"/>
                  <a:pt x="169" y="32"/>
                  <a:pt x="169" y="32"/>
                </a:cubicBezTo>
                <a:cubicBezTo>
                  <a:pt x="170" y="30"/>
                  <a:pt x="171" y="28"/>
                  <a:pt x="171" y="26"/>
                </a:cubicBezTo>
                <a:close/>
                <a:moveTo>
                  <a:pt x="143" y="79"/>
                </a:moveTo>
                <a:cubicBezTo>
                  <a:pt x="142" y="79"/>
                  <a:pt x="142" y="79"/>
                  <a:pt x="142" y="79"/>
                </a:cubicBezTo>
                <a:cubicBezTo>
                  <a:pt x="139" y="80"/>
                  <a:pt x="139" y="80"/>
                  <a:pt x="139" y="80"/>
                </a:cubicBezTo>
                <a:cubicBezTo>
                  <a:pt x="133" y="87"/>
                  <a:pt x="133" y="87"/>
                  <a:pt x="133" y="87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132" y="115"/>
                  <a:pt x="132" y="115"/>
                  <a:pt x="132" y="115"/>
                </a:cubicBezTo>
                <a:cubicBezTo>
                  <a:pt x="132" y="119"/>
                  <a:pt x="130" y="123"/>
                  <a:pt x="127" y="127"/>
                </a:cubicBezTo>
                <a:cubicBezTo>
                  <a:pt x="124" y="130"/>
                  <a:pt x="120" y="131"/>
                  <a:pt x="115" y="131"/>
                </a:cubicBezTo>
                <a:cubicBezTo>
                  <a:pt x="30" y="131"/>
                  <a:pt x="30" y="131"/>
                  <a:pt x="30" y="131"/>
                </a:cubicBezTo>
                <a:cubicBezTo>
                  <a:pt x="25" y="131"/>
                  <a:pt x="21" y="130"/>
                  <a:pt x="18" y="127"/>
                </a:cubicBezTo>
                <a:cubicBezTo>
                  <a:pt x="15" y="123"/>
                  <a:pt x="13" y="119"/>
                  <a:pt x="13" y="115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25"/>
                  <a:pt x="15" y="21"/>
                  <a:pt x="18" y="18"/>
                </a:cubicBezTo>
                <a:cubicBezTo>
                  <a:pt x="21" y="15"/>
                  <a:pt x="25" y="13"/>
                  <a:pt x="30" y="13"/>
                </a:cubicBezTo>
                <a:cubicBezTo>
                  <a:pt x="115" y="13"/>
                  <a:pt x="115" y="13"/>
                  <a:pt x="115" y="13"/>
                </a:cubicBezTo>
                <a:cubicBezTo>
                  <a:pt x="117" y="13"/>
                  <a:pt x="118" y="13"/>
                  <a:pt x="120" y="14"/>
                </a:cubicBezTo>
                <a:cubicBezTo>
                  <a:pt x="121" y="14"/>
                  <a:pt x="121" y="14"/>
                  <a:pt x="121" y="14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8" y="8"/>
                  <a:pt x="128" y="8"/>
                  <a:pt x="128" y="8"/>
                </a:cubicBezTo>
                <a:cubicBezTo>
                  <a:pt x="129" y="5"/>
                  <a:pt x="129" y="5"/>
                  <a:pt x="129" y="5"/>
                </a:cubicBezTo>
                <a:cubicBezTo>
                  <a:pt x="127" y="3"/>
                  <a:pt x="127" y="3"/>
                  <a:pt x="127" y="3"/>
                </a:cubicBezTo>
                <a:cubicBezTo>
                  <a:pt x="124" y="1"/>
                  <a:pt x="120" y="0"/>
                  <a:pt x="115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2" y="0"/>
                  <a:pt x="15" y="3"/>
                  <a:pt x="9" y="9"/>
                </a:cubicBezTo>
                <a:cubicBezTo>
                  <a:pt x="3" y="14"/>
                  <a:pt x="0" y="21"/>
                  <a:pt x="0" y="3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23"/>
                  <a:pt x="3" y="130"/>
                  <a:pt x="9" y="136"/>
                </a:cubicBezTo>
                <a:cubicBezTo>
                  <a:pt x="15" y="142"/>
                  <a:pt x="22" y="145"/>
                  <a:pt x="30" y="145"/>
                </a:cubicBezTo>
                <a:cubicBezTo>
                  <a:pt x="115" y="145"/>
                  <a:pt x="115" y="145"/>
                  <a:pt x="115" y="145"/>
                </a:cubicBezTo>
                <a:cubicBezTo>
                  <a:pt x="123" y="145"/>
                  <a:pt x="130" y="142"/>
                  <a:pt x="136" y="136"/>
                </a:cubicBezTo>
                <a:cubicBezTo>
                  <a:pt x="142" y="130"/>
                  <a:pt x="145" y="123"/>
                  <a:pt x="145" y="115"/>
                </a:cubicBezTo>
                <a:cubicBezTo>
                  <a:pt x="145" y="82"/>
                  <a:pt x="145" y="82"/>
                  <a:pt x="145" y="82"/>
                </a:cubicBezTo>
                <a:lnTo>
                  <a:pt x="143" y="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5" name="Freeform 14" descr="Exchange Icon"/>
          <p:cNvSpPr>
            <a:spLocks noEditPoints="1"/>
          </p:cNvSpPr>
          <p:nvPr/>
        </p:nvSpPr>
        <p:spPr bwMode="auto">
          <a:xfrm>
            <a:off x="582083" y="3134804"/>
            <a:ext cx="571500" cy="430737"/>
          </a:xfrm>
          <a:custGeom>
            <a:avLst/>
            <a:gdLst>
              <a:gd name="T0" fmla="*/ 202 w 203"/>
              <a:gd name="T1" fmla="*/ 38 h 153"/>
              <a:gd name="T2" fmla="*/ 166 w 203"/>
              <a:gd name="T3" fmla="*/ 2 h 153"/>
              <a:gd name="T4" fmla="*/ 163 w 203"/>
              <a:gd name="T5" fmla="*/ 0 h 153"/>
              <a:gd name="T6" fmla="*/ 161 w 203"/>
              <a:gd name="T7" fmla="*/ 0 h 153"/>
              <a:gd name="T8" fmla="*/ 159 w 203"/>
              <a:gd name="T9" fmla="*/ 3 h 153"/>
              <a:gd name="T10" fmla="*/ 159 w 203"/>
              <a:gd name="T11" fmla="*/ 26 h 153"/>
              <a:gd name="T12" fmla="*/ 4 w 203"/>
              <a:gd name="T13" fmla="*/ 26 h 153"/>
              <a:gd name="T14" fmla="*/ 1 w 203"/>
              <a:gd name="T15" fmla="*/ 26 h 153"/>
              <a:gd name="T16" fmla="*/ 0 w 203"/>
              <a:gd name="T17" fmla="*/ 29 h 153"/>
              <a:gd name="T18" fmla="*/ 0 w 203"/>
              <a:gd name="T19" fmla="*/ 50 h 153"/>
              <a:gd name="T20" fmla="*/ 1 w 203"/>
              <a:gd name="T21" fmla="*/ 53 h 153"/>
              <a:gd name="T22" fmla="*/ 4 w 203"/>
              <a:gd name="T23" fmla="*/ 55 h 153"/>
              <a:gd name="T24" fmla="*/ 159 w 203"/>
              <a:gd name="T25" fmla="*/ 55 h 153"/>
              <a:gd name="T26" fmla="*/ 159 w 203"/>
              <a:gd name="T27" fmla="*/ 76 h 153"/>
              <a:gd name="T28" fmla="*/ 161 w 203"/>
              <a:gd name="T29" fmla="*/ 79 h 153"/>
              <a:gd name="T30" fmla="*/ 163 w 203"/>
              <a:gd name="T31" fmla="*/ 80 h 153"/>
              <a:gd name="T32" fmla="*/ 166 w 203"/>
              <a:gd name="T33" fmla="*/ 79 h 153"/>
              <a:gd name="T34" fmla="*/ 202 w 203"/>
              <a:gd name="T35" fmla="*/ 43 h 153"/>
              <a:gd name="T36" fmla="*/ 203 w 203"/>
              <a:gd name="T37" fmla="*/ 40 h 153"/>
              <a:gd name="T38" fmla="*/ 202 w 203"/>
              <a:gd name="T39" fmla="*/ 38 h 153"/>
              <a:gd name="T40" fmla="*/ 202 w 203"/>
              <a:gd name="T41" fmla="*/ 99 h 153"/>
              <a:gd name="T42" fmla="*/ 199 w 203"/>
              <a:gd name="T43" fmla="*/ 97 h 153"/>
              <a:gd name="T44" fmla="*/ 44 w 203"/>
              <a:gd name="T45" fmla="*/ 97 h 153"/>
              <a:gd name="T46" fmla="*/ 44 w 203"/>
              <a:gd name="T47" fmla="*/ 76 h 153"/>
              <a:gd name="T48" fmla="*/ 42 w 203"/>
              <a:gd name="T49" fmla="*/ 73 h 153"/>
              <a:gd name="T50" fmla="*/ 40 w 203"/>
              <a:gd name="T51" fmla="*/ 73 h 153"/>
              <a:gd name="T52" fmla="*/ 38 w 203"/>
              <a:gd name="T53" fmla="*/ 73 h 153"/>
              <a:gd name="T54" fmla="*/ 1 w 203"/>
              <a:gd name="T55" fmla="*/ 110 h 153"/>
              <a:gd name="T56" fmla="*/ 0 w 203"/>
              <a:gd name="T57" fmla="*/ 113 h 153"/>
              <a:gd name="T58" fmla="*/ 1 w 203"/>
              <a:gd name="T59" fmla="*/ 115 h 153"/>
              <a:gd name="T60" fmla="*/ 38 w 203"/>
              <a:gd name="T61" fmla="*/ 152 h 153"/>
              <a:gd name="T62" fmla="*/ 40 w 203"/>
              <a:gd name="T63" fmla="*/ 153 h 153"/>
              <a:gd name="T64" fmla="*/ 42 w 203"/>
              <a:gd name="T65" fmla="*/ 152 h 153"/>
              <a:gd name="T66" fmla="*/ 44 w 203"/>
              <a:gd name="T67" fmla="*/ 149 h 153"/>
              <a:gd name="T68" fmla="*/ 44 w 203"/>
              <a:gd name="T69" fmla="*/ 127 h 153"/>
              <a:gd name="T70" fmla="*/ 199 w 203"/>
              <a:gd name="T71" fmla="*/ 127 h 153"/>
              <a:gd name="T72" fmla="*/ 202 w 203"/>
              <a:gd name="T73" fmla="*/ 126 h 153"/>
              <a:gd name="T74" fmla="*/ 203 w 203"/>
              <a:gd name="T75" fmla="*/ 123 h 153"/>
              <a:gd name="T76" fmla="*/ 203 w 203"/>
              <a:gd name="T77" fmla="*/ 102 h 153"/>
              <a:gd name="T78" fmla="*/ 202 w 203"/>
              <a:gd name="T79" fmla="*/ 99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03" h="153">
                <a:moveTo>
                  <a:pt x="202" y="38"/>
                </a:moveTo>
                <a:lnTo>
                  <a:pt x="166" y="2"/>
                </a:lnTo>
                <a:lnTo>
                  <a:pt x="163" y="0"/>
                </a:lnTo>
                <a:lnTo>
                  <a:pt x="161" y="0"/>
                </a:lnTo>
                <a:lnTo>
                  <a:pt x="159" y="3"/>
                </a:lnTo>
                <a:lnTo>
                  <a:pt x="159" y="26"/>
                </a:lnTo>
                <a:lnTo>
                  <a:pt x="4" y="26"/>
                </a:lnTo>
                <a:lnTo>
                  <a:pt x="1" y="26"/>
                </a:lnTo>
                <a:lnTo>
                  <a:pt x="0" y="29"/>
                </a:lnTo>
                <a:lnTo>
                  <a:pt x="0" y="50"/>
                </a:lnTo>
                <a:lnTo>
                  <a:pt x="1" y="53"/>
                </a:lnTo>
                <a:lnTo>
                  <a:pt x="4" y="55"/>
                </a:lnTo>
                <a:lnTo>
                  <a:pt x="159" y="55"/>
                </a:lnTo>
                <a:lnTo>
                  <a:pt x="159" y="76"/>
                </a:lnTo>
                <a:lnTo>
                  <a:pt x="161" y="79"/>
                </a:lnTo>
                <a:lnTo>
                  <a:pt x="163" y="80"/>
                </a:lnTo>
                <a:lnTo>
                  <a:pt x="166" y="79"/>
                </a:lnTo>
                <a:lnTo>
                  <a:pt x="202" y="43"/>
                </a:lnTo>
                <a:lnTo>
                  <a:pt x="203" y="40"/>
                </a:lnTo>
                <a:lnTo>
                  <a:pt x="202" y="38"/>
                </a:lnTo>
                <a:close/>
                <a:moveTo>
                  <a:pt x="202" y="99"/>
                </a:moveTo>
                <a:lnTo>
                  <a:pt x="199" y="97"/>
                </a:lnTo>
                <a:lnTo>
                  <a:pt x="44" y="97"/>
                </a:lnTo>
                <a:lnTo>
                  <a:pt x="44" y="76"/>
                </a:lnTo>
                <a:lnTo>
                  <a:pt x="42" y="73"/>
                </a:lnTo>
                <a:lnTo>
                  <a:pt x="40" y="73"/>
                </a:lnTo>
                <a:lnTo>
                  <a:pt x="38" y="73"/>
                </a:lnTo>
                <a:lnTo>
                  <a:pt x="1" y="110"/>
                </a:lnTo>
                <a:lnTo>
                  <a:pt x="0" y="113"/>
                </a:lnTo>
                <a:lnTo>
                  <a:pt x="1" y="115"/>
                </a:lnTo>
                <a:lnTo>
                  <a:pt x="38" y="152"/>
                </a:lnTo>
                <a:lnTo>
                  <a:pt x="40" y="153"/>
                </a:lnTo>
                <a:lnTo>
                  <a:pt x="42" y="152"/>
                </a:lnTo>
                <a:lnTo>
                  <a:pt x="44" y="149"/>
                </a:lnTo>
                <a:lnTo>
                  <a:pt x="44" y="127"/>
                </a:lnTo>
                <a:lnTo>
                  <a:pt x="199" y="127"/>
                </a:lnTo>
                <a:lnTo>
                  <a:pt x="202" y="126"/>
                </a:lnTo>
                <a:lnTo>
                  <a:pt x="203" y="123"/>
                </a:lnTo>
                <a:lnTo>
                  <a:pt x="203" y="102"/>
                </a:lnTo>
                <a:lnTo>
                  <a:pt x="202" y="9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6" name="Freeform 15" descr="Calendar Icon"/>
          <p:cNvSpPr>
            <a:spLocks noEditPoints="1"/>
          </p:cNvSpPr>
          <p:nvPr/>
        </p:nvSpPr>
        <p:spPr bwMode="auto">
          <a:xfrm>
            <a:off x="557267" y="4694933"/>
            <a:ext cx="571500" cy="616857"/>
          </a:xfrm>
          <a:custGeom>
            <a:avLst/>
            <a:gdLst>
              <a:gd name="T0" fmla="*/ 148 w 160"/>
              <a:gd name="T1" fmla="*/ 25 h 173"/>
              <a:gd name="T2" fmla="*/ 135 w 160"/>
              <a:gd name="T3" fmla="*/ 16 h 173"/>
              <a:gd name="T4" fmla="*/ 120 w 160"/>
              <a:gd name="T5" fmla="*/ 0 h 173"/>
              <a:gd name="T6" fmla="*/ 103 w 160"/>
              <a:gd name="T7" fmla="*/ 5 h 173"/>
              <a:gd name="T8" fmla="*/ 98 w 160"/>
              <a:gd name="T9" fmla="*/ 25 h 173"/>
              <a:gd name="T10" fmla="*/ 61 w 160"/>
              <a:gd name="T11" fmla="*/ 16 h 173"/>
              <a:gd name="T12" fmla="*/ 46 w 160"/>
              <a:gd name="T13" fmla="*/ 0 h 173"/>
              <a:gd name="T14" fmla="*/ 29 w 160"/>
              <a:gd name="T15" fmla="*/ 5 h 173"/>
              <a:gd name="T16" fmla="*/ 24 w 160"/>
              <a:gd name="T17" fmla="*/ 25 h 173"/>
              <a:gd name="T18" fmla="*/ 3 w 160"/>
              <a:gd name="T19" fmla="*/ 29 h 173"/>
              <a:gd name="T20" fmla="*/ 0 w 160"/>
              <a:gd name="T21" fmla="*/ 161 h 173"/>
              <a:gd name="T22" fmla="*/ 12 w 160"/>
              <a:gd name="T23" fmla="*/ 173 h 173"/>
              <a:gd name="T24" fmla="*/ 156 w 160"/>
              <a:gd name="T25" fmla="*/ 169 h 173"/>
              <a:gd name="T26" fmla="*/ 160 w 160"/>
              <a:gd name="T27" fmla="*/ 37 h 173"/>
              <a:gd name="T28" fmla="*/ 122 w 160"/>
              <a:gd name="T29" fmla="*/ 46 h 173"/>
              <a:gd name="T30" fmla="*/ 114 w 160"/>
              <a:gd name="T31" fmla="*/ 47 h 173"/>
              <a:gd name="T32" fmla="*/ 111 w 160"/>
              <a:gd name="T33" fmla="*/ 44 h 173"/>
              <a:gd name="T34" fmla="*/ 111 w 160"/>
              <a:gd name="T35" fmla="*/ 14 h 173"/>
              <a:gd name="T36" fmla="*/ 120 w 160"/>
              <a:gd name="T37" fmla="*/ 13 h 173"/>
              <a:gd name="T38" fmla="*/ 123 w 160"/>
              <a:gd name="T39" fmla="*/ 16 h 173"/>
              <a:gd name="T40" fmla="*/ 122 w 160"/>
              <a:gd name="T41" fmla="*/ 46 h 173"/>
              <a:gd name="T42" fmla="*/ 148 w 160"/>
              <a:gd name="T43" fmla="*/ 62 h 173"/>
              <a:gd name="T44" fmla="*/ 120 w 160"/>
              <a:gd name="T45" fmla="*/ 90 h 173"/>
              <a:gd name="T46" fmla="*/ 83 w 160"/>
              <a:gd name="T47" fmla="*/ 62 h 173"/>
              <a:gd name="T48" fmla="*/ 114 w 160"/>
              <a:gd name="T49" fmla="*/ 90 h 173"/>
              <a:gd name="T50" fmla="*/ 83 w 160"/>
              <a:gd name="T51" fmla="*/ 62 h 173"/>
              <a:gd name="T52" fmla="*/ 148 w 160"/>
              <a:gd name="T53" fmla="*/ 96 h 173"/>
              <a:gd name="T54" fmla="*/ 120 w 160"/>
              <a:gd name="T55" fmla="*/ 127 h 173"/>
              <a:gd name="T56" fmla="*/ 48 w 160"/>
              <a:gd name="T57" fmla="*/ 46 h 173"/>
              <a:gd name="T58" fmla="*/ 40 w 160"/>
              <a:gd name="T59" fmla="*/ 47 h 173"/>
              <a:gd name="T60" fmla="*/ 37 w 160"/>
              <a:gd name="T61" fmla="*/ 44 h 173"/>
              <a:gd name="T62" fmla="*/ 37 w 160"/>
              <a:gd name="T63" fmla="*/ 14 h 173"/>
              <a:gd name="T64" fmla="*/ 46 w 160"/>
              <a:gd name="T65" fmla="*/ 13 h 173"/>
              <a:gd name="T66" fmla="*/ 49 w 160"/>
              <a:gd name="T67" fmla="*/ 16 h 173"/>
              <a:gd name="T68" fmla="*/ 48 w 160"/>
              <a:gd name="T69" fmla="*/ 46 h 173"/>
              <a:gd name="T70" fmla="*/ 114 w 160"/>
              <a:gd name="T71" fmla="*/ 96 h 173"/>
              <a:gd name="T72" fmla="*/ 83 w 160"/>
              <a:gd name="T73" fmla="*/ 127 h 173"/>
              <a:gd name="T74" fmla="*/ 120 w 160"/>
              <a:gd name="T75" fmla="*/ 133 h 173"/>
              <a:gd name="T76" fmla="*/ 148 w 160"/>
              <a:gd name="T77" fmla="*/ 161 h 173"/>
              <a:gd name="T78" fmla="*/ 120 w 160"/>
              <a:gd name="T79" fmla="*/ 133 h 173"/>
              <a:gd name="T80" fmla="*/ 77 w 160"/>
              <a:gd name="T81" fmla="*/ 62 h 173"/>
              <a:gd name="T82" fmla="*/ 46 w 160"/>
              <a:gd name="T83" fmla="*/ 90 h 173"/>
              <a:gd name="T84" fmla="*/ 83 w 160"/>
              <a:gd name="T85" fmla="*/ 133 h 173"/>
              <a:gd name="T86" fmla="*/ 114 w 160"/>
              <a:gd name="T87" fmla="*/ 161 h 173"/>
              <a:gd name="T88" fmla="*/ 83 w 160"/>
              <a:gd name="T89" fmla="*/ 133 h 173"/>
              <a:gd name="T90" fmla="*/ 40 w 160"/>
              <a:gd name="T91" fmla="*/ 62 h 173"/>
              <a:gd name="T92" fmla="*/ 12 w 160"/>
              <a:gd name="T93" fmla="*/ 90 h 173"/>
              <a:gd name="T94" fmla="*/ 46 w 160"/>
              <a:gd name="T95" fmla="*/ 96 h 173"/>
              <a:gd name="T96" fmla="*/ 77 w 160"/>
              <a:gd name="T97" fmla="*/ 127 h 173"/>
              <a:gd name="T98" fmla="*/ 46 w 160"/>
              <a:gd name="T99" fmla="*/ 96 h 173"/>
              <a:gd name="T100" fmla="*/ 40 w 160"/>
              <a:gd name="T101" fmla="*/ 96 h 173"/>
              <a:gd name="T102" fmla="*/ 12 w 160"/>
              <a:gd name="T103" fmla="*/ 127 h 173"/>
              <a:gd name="T104" fmla="*/ 46 w 160"/>
              <a:gd name="T105" fmla="*/ 133 h 173"/>
              <a:gd name="T106" fmla="*/ 77 w 160"/>
              <a:gd name="T107" fmla="*/ 161 h 173"/>
              <a:gd name="T108" fmla="*/ 46 w 160"/>
              <a:gd name="T109" fmla="*/ 133 h 173"/>
              <a:gd name="T110" fmla="*/ 40 w 160"/>
              <a:gd name="T111" fmla="*/ 133 h 173"/>
              <a:gd name="T112" fmla="*/ 12 w 160"/>
              <a:gd name="T113" fmla="*/ 161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60" h="173">
                <a:moveTo>
                  <a:pt x="156" y="29"/>
                </a:moveTo>
                <a:cubicBezTo>
                  <a:pt x="154" y="26"/>
                  <a:pt x="151" y="25"/>
                  <a:pt x="148" y="25"/>
                </a:cubicBezTo>
                <a:cubicBezTo>
                  <a:pt x="135" y="25"/>
                  <a:pt x="135" y="25"/>
                  <a:pt x="135" y="25"/>
                </a:cubicBezTo>
                <a:cubicBezTo>
                  <a:pt x="135" y="16"/>
                  <a:pt x="135" y="16"/>
                  <a:pt x="135" y="16"/>
                </a:cubicBezTo>
                <a:cubicBezTo>
                  <a:pt x="135" y="12"/>
                  <a:pt x="134" y="8"/>
                  <a:pt x="131" y="5"/>
                </a:cubicBezTo>
                <a:cubicBezTo>
                  <a:pt x="128" y="2"/>
                  <a:pt x="124" y="0"/>
                  <a:pt x="120" y="0"/>
                </a:cubicBezTo>
                <a:cubicBezTo>
                  <a:pt x="114" y="0"/>
                  <a:pt x="114" y="0"/>
                  <a:pt x="114" y="0"/>
                </a:cubicBezTo>
                <a:cubicBezTo>
                  <a:pt x="109" y="0"/>
                  <a:pt x="106" y="2"/>
                  <a:pt x="103" y="5"/>
                </a:cubicBezTo>
                <a:cubicBezTo>
                  <a:pt x="100" y="8"/>
                  <a:pt x="98" y="12"/>
                  <a:pt x="98" y="16"/>
                </a:cubicBezTo>
                <a:cubicBezTo>
                  <a:pt x="98" y="25"/>
                  <a:pt x="98" y="25"/>
                  <a:pt x="98" y="25"/>
                </a:cubicBezTo>
                <a:cubicBezTo>
                  <a:pt x="61" y="25"/>
                  <a:pt x="61" y="25"/>
                  <a:pt x="61" y="25"/>
                </a:cubicBezTo>
                <a:cubicBezTo>
                  <a:pt x="61" y="16"/>
                  <a:pt x="61" y="16"/>
                  <a:pt x="61" y="16"/>
                </a:cubicBezTo>
                <a:cubicBezTo>
                  <a:pt x="61" y="12"/>
                  <a:pt x="60" y="8"/>
                  <a:pt x="57" y="5"/>
                </a:cubicBezTo>
                <a:cubicBezTo>
                  <a:pt x="54" y="2"/>
                  <a:pt x="50" y="0"/>
                  <a:pt x="46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5" y="0"/>
                  <a:pt x="32" y="2"/>
                  <a:pt x="29" y="5"/>
                </a:cubicBezTo>
                <a:cubicBezTo>
                  <a:pt x="26" y="8"/>
                  <a:pt x="24" y="12"/>
                  <a:pt x="24" y="16"/>
                </a:cubicBezTo>
                <a:cubicBezTo>
                  <a:pt x="24" y="25"/>
                  <a:pt x="24" y="25"/>
                  <a:pt x="24" y="25"/>
                </a:cubicBezTo>
                <a:cubicBezTo>
                  <a:pt x="12" y="25"/>
                  <a:pt x="12" y="25"/>
                  <a:pt x="12" y="25"/>
                </a:cubicBezTo>
                <a:cubicBezTo>
                  <a:pt x="9" y="25"/>
                  <a:pt x="6" y="26"/>
                  <a:pt x="3" y="29"/>
                </a:cubicBezTo>
                <a:cubicBezTo>
                  <a:pt x="1" y="31"/>
                  <a:pt x="0" y="34"/>
                  <a:pt x="0" y="37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4"/>
                  <a:pt x="1" y="167"/>
                  <a:pt x="3" y="169"/>
                </a:cubicBezTo>
                <a:cubicBezTo>
                  <a:pt x="6" y="172"/>
                  <a:pt x="9" y="173"/>
                  <a:pt x="12" y="173"/>
                </a:cubicBezTo>
                <a:cubicBezTo>
                  <a:pt x="148" y="173"/>
                  <a:pt x="148" y="173"/>
                  <a:pt x="148" y="173"/>
                </a:cubicBezTo>
                <a:cubicBezTo>
                  <a:pt x="151" y="173"/>
                  <a:pt x="154" y="172"/>
                  <a:pt x="156" y="169"/>
                </a:cubicBezTo>
                <a:cubicBezTo>
                  <a:pt x="159" y="167"/>
                  <a:pt x="160" y="164"/>
                  <a:pt x="160" y="161"/>
                </a:cubicBezTo>
                <a:cubicBezTo>
                  <a:pt x="160" y="37"/>
                  <a:pt x="160" y="37"/>
                  <a:pt x="160" y="37"/>
                </a:cubicBezTo>
                <a:cubicBezTo>
                  <a:pt x="160" y="34"/>
                  <a:pt x="159" y="31"/>
                  <a:pt x="156" y="29"/>
                </a:cubicBezTo>
                <a:close/>
                <a:moveTo>
                  <a:pt x="122" y="46"/>
                </a:moveTo>
                <a:cubicBezTo>
                  <a:pt x="120" y="47"/>
                  <a:pt x="120" y="47"/>
                  <a:pt x="120" y="47"/>
                </a:cubicBezTo>
                <a:cubicBezTo>
                  <a:pt x="114" y="47"/>
                  <a:pt x="114" y="47"/>
                  <a:pt x="114" y="47"/>
                </a:cubicBezTo>
                <a:cubicBezTo>
                  <a:pt x="111" y="46"/>
                  <a:pt x="111" y="46"/>
                  <a:pt x="111" y="46"/>
                </a:cubicBezTo>
                <a:cubicBezTo>
                  <a:pt x="111" y="44"/>
                  <a:pt x="111" y="44"/>
                  <a:pt x="111" y="44"/>
                </a:cubicBezTo>
                <a:cubicBezTo>
                  <a:pt x="111" y="16"/>
                  <a:pt x="111" y="16"/>
                  <a:pt x="111" y="16"/>
                </a:cubicBezTo>
                <a:cubicBezTo>
                  <a:pt x="111" y="14"/>
                  <a:pt x="111" y="14"/>
                  <a:pt x="111" y="14"/>
                </a:cubicBezTo>
                <a:cubicBezTo>
                  <a:pt x="114" y="13"/>
                  <a:pt x="114" y="13"/>
                  <a:pt x="114" y="13"/>
                </a:cubicBezTo>
                <a:cubicBezTo>
                  <a:pt x="120" y="13"/>
                  <a:pt x="120" y="13"/>
                  <a:pt x="120" y="13"/>
                </a:cubicBezTo>
                <a:cubicBezTo>
                  <a:pt x="122" y="14"/>
                  <a:pt x="122" y="14"/>
                  <a:pt x="122" y="14"/>
                </a:cubicBezTo>
                <a:cubicBezTo>
                  <a:pt x="123" y="16"/>
                  <a:pt x="123" y="16"/>
                  <a:pt x="123" y="16"/>
                </a:cubicBezTo>
                <a:cubicBezTo>
                  <a:pt x="123" y="44"/>
                  <a:pt x="123" y="44"/>
                  <a:pt x="123" y="44"/>
                </a:cubicBezTo>
                <a:lnTo>
                  <a:pt x="122" y="46"/>
                </a:lnTo>
                <a:close/>
                <a:moveTo>
                  <a:pt x="120" y="62"/>
                </a:moveTo>
                <a:cubicBezTo>
                  <a:pt x="148" y="62"/>
                  <a:pt x="148" y="62"/>
                  <a:pt x="148" y="62"/>
                </a:cubicBezTo>
                <a:cubicBezTo>
                  <a:pt x="148" y="90"/>
                  <a:pt x="148" y="90"/>
                  <a:pt x="148" y="90"/>
                </a:cubicBezTo>
                <a:cubicBezTo>
                  <a:pt x="120" y="90"/>
                  <a:pt x="120" y="90"/>
                  <a:pt x="120" y="90"/>
                </a:cubicBezTo>
                <a:lnTo>
                  <a:pt x="120" y="62"/>
                </a:lnTo>
                <a:close/>
                <a:moveTo>
                  <a:pt x="83" y="62"/>
                </a:moveTo>
                <a:cubicBezTo>
                  <a:pt x="114" y="62"/>
                  <a:pt x="114" y="62"/>
                  <a:pt x="114" y="62"/>
                </a:cubicBezTo>
                <a:cubicBezTo>
                  <a:pt x="114" y="90"/>
                  <a:pt x="114" y="90"/>
                  <a:pt x="114" y="90"/>
                </a:cubicBezTo>
                <a:cubicBezTo>
                  <a:pt x="83" y="90"/>
                  <a:pt x="83" y="90"/>
                  <a:pt x="83" y="90"/>
                </a:cubicBezTo>
                <a:lnTo>
                  <a:pt x="83" y="62"/>
                </a:lnTo>
                <a:close/>
                <a:moveTo>
                  <a:pt x="120" y="96"/>
                </a:moveTo>
                <a:cubicBezTo>
                  <a:pt x="148" y="96"/>
                  <a:pt x="148" y="96"/>
                  <a:pt x="148" y="96"/>
                </a:cubicBezTo>
                <a:cubicBezTo>
                  <a:pt x="148" y="127"/>
                  <a:pt x="148" y="127"/>
                  <a:pt x="148" y="127"/>
                </a:cubicBezTo>
                <a:cubicBezTo>
                  <a:pt x="120" y="127"/>
                  <a:pt x="120" y="127"/>
                  <a:pt x="120" y="127"/>
                </a:cubicBezTo>
                <a:lnTo>
                  <a:pt x="120" y="96"/>
                </a:lnTo>
                <a:close/>
                <a:moveTo>
                  <a:pt x="48" y="46"/>
                </a:moveTo>
                <a:cubicBezTo>
                  <a:pt x="46" y="47"/>
                  <a:pt x="46" y="47"/>
                  <a:pt x="46" y="47"/>
                </a:cubicBezTo>
                <a:cubicBezTo>
                  <a:pt x="40" y="47"/>
                  <a:pt x="40" y="47"/>
                  <a:pt x="40" y="47"/>
                </a:cubicBezTo>
                <a:cubicBezTo>
                  <a:pt x="37" y="46"/>
                  <a:pt x="37" y="46"/>
                  <a:pt x="37" y="46"/>
                </a:cubicBezTo>
                <a:cubicBezTo>
                  <a:pt x="37" y="44"/>
                  <a:pt x="37" y="44"/>
                  <a:pt x="37" y="44"/>
                </a:cubicBezTo>
                <a:cubicBezTo>
                  <a:pt x="37" y="16"/>
                  <a:pt x="37" y="16"/>
                  <a:pt x="37" y="16"/>
                </a:cubicBezTo>
                <a:cubicBezTo>
                  <a:pt x="37" y="14"/>
                  <a:pt x="37" y="14"/>
                  <a:pt x="37" y="14"/>
                </a:cubicBezTo>
                <a:cubicBezTo>
                  <a:pt x="40" y="13"/>
                  <a:pt x="40" y="13"/>
                  <a:pt x="40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8" y="14"/>
                  <a:pt x="48" y="14"/>
                  <a:pt x="48" y="14"/>
                </a:cubicBezTo>
                <a:cubicBezTo>
                  <a:pt x="49" y="16"/>
                  <a:pt x="49" y="16"/>
                  <a:pt x="49" y="16"/>
                </a:cubicBezTo>
                <a:cubicBezTo>
                  <a:pt x="49" y="44"/>
                  <a:pt x="49" y="44"/>
                  <a:pt x="49" y="44"/>
                </a:cubicBezTo>
                <a:lnTo>
                  <a:pt x="48" y="46"/>
                </a:lnTo>
                <a:close/>
                <a:moveTo>
                  <a:pt x="83" y="96"/>
                </a:moveTo>
                <a:cubicBezTo>
                  <a:pt x="114" y="96"/>
                  <a:pt x="114" y="96"/>
                  <a:pt x="114" y="96"/>
                </a:cubicBezTo>
                <a:cubicBezTo>
                  <a:pt x="114" y="127"/>
                  <a:pt x="114" y="127"/>
                  <a:pt x="114" y="127"/>
                </a:cubicBezTo>
                <a:cubicBezTo>
                  <a:pt x="83" y="127"/>
                  <a:pt x="83" y="127"/>
                  <a:pt x="83" y="127"/>
                </a:cubicBezTo>
                <a:lnTo>
                  <a:pt x="83" y="96"/>
                </a:lnTo>
                <a:close/>
                <a:moveTo>
                  <a:pt x="120" y="133"/>
                </a:moveTo>
                <a:cubicBezTo>
                  <a:pt x="148" y="133"/>
                  <a:pt x="148" y="133"/>
                  <a:pt x="148" y="133"/>
                </a:cubicBezTo>
                <a:cubicBezTo>
                  <a:pt x="148" y="161"/>
                  <a:pt x="148" y="161"/>
                  <a:pt x="148" y="161"/>
                </a:cubicBezTo>
                <a:cubicBezTo>
                  <a:pt x="120" y="161"/>
                  <a:pt x="120" y="161"/>
                  <a:pt x="120" y="161"/>
                </a:cubicBezTo>
                <a:lnTo>
                  <a:pt x="120" y="133"/>
                </a:lnTo>
                <a:close/>
                <a:moveTo>
                  <a:pt x="46" y="62"/>
                </a:moveTo>
                <a:cubicBezTo>
                  <a:pt x="77" y="62"/>
                  <a:pt x="77" y="62"/>
                  <a:pt x="77" y="62"/>
                </a:cubicBezTo>
                <a:cubicBezTo>
                  <a:pt x="77" y="90"/>
                  <a:pt x="77" y="90"/>
                  <a:pt x="77" y="90"/>
                </a:cubicBezTo>
                <a:cubicBezTo>
                  <a:pt x="46" y="90"/>
                  <a:pt x="46" y="90"/>
                  <a:pt x="46" y="90"/>
                </a:cubicBezTo>
                <a:lnTo>
                  <a:pt x="46" y="62"/>
                </a:lnTo>
                <a:close/>
                <a:moveTo>
                  <a:pt x="83" y="133"/>
                </a:moveTo>
                <a:cubicBezTo>
                  <a:pt x="114" y="133"/>
                  <a:pt x="114" y="133"/>
                  <a:pt x="114" y="133"/>
                </a:cubicBezTo>
                <a:cubicBezTo>
                  <a:pt x="114" y="161"/>
                  <a:pt x="114" y="161"/>
                  <a:pt x="114" y="161"/>
                </a:cubicBezTo>
                <a:cubicBezTo>
                  <a:pt x="83" y="161"/>
                  <a:pt x="83" y="161"/>
                  <a:pt x="83" y="161"/>
                </a:cubicBezTo>
                <a:lnTo>
                  <a:pt x="83" y="133"/>
                </a:lnTo>
                <a:close/>
                <a:moveTo>
                  <a:pt x="12" y="62"/>
                </a:moveTo>
                <a:cubicBezTo>
                  <a:pt x="40" y="62"/>
                  <a:pt x="40" y="62"/>
                  <a:pt x="40" y="62"/>
                </a:cubicBezTo>
                <a:cubicBezTo>
                  <a:pt x="40" y="90"/>
                  <a:pt x="40" y="90"/>
                  <a:pt x="40" y="90"/>
                </a:cubicBezTo>
                <a:cubicBezTo>
                  <a:pt x="12" y="90"/>
                  <a:pt x="12" y="90"/>
                  <a:pt x="12" y="90"/>
                </a:cubicBezTo>
                <a:lnTo>
                  <a:pt x="12" y="62"/>
                </a:lnTo>
                <a:close/>
                <a:moveTo>
                  <a:pt x="46" y="96"/>
                </a:moveTo>
                <a:cubicBezTo>
                  <a:pt x="77" y="96"/>
                  <a:pt x="77" y="96"/>
                  <a:pt x="77" y="96"/>
                </a:cubicBezTo>
                <a:cubicBezTo>
                  <a:pt x="77" y="127"/>
                  <a:pt x="77" y="127"/>
                  <a:pt x="77" y="127"/>
                </a:cubicBezTo>
                <a:cubicBezTo>
                  <a:pt x="46" y="127"/>
                  <a:pt x="46" y="127"/>
                  <a:pt x="46" y="127"/>
                </a:cubicBezTo>
                <a:lnTo>
                  <a:pt x="46" y="96"/>
                </a:lnTo>
                <a:close/>
                <a:moveTo>
                  <a:pt x="12" y="96"/>
                </a:moveTo>
                <a:cubicBezTo>
                  <a:pt x="40" y="96"/>
                  <a:pt x="40" y="96"/>
                  <a:pt x="40" y="96"/>
                </a:cubicBezTo>
                <a:cubicBezTo>
                  <a:pt x="40" y="127"/>
                  <a:pt x="40" y="127"/>
                  <a:pt x="40" y="127"/>
                </a:cubicBezTo>
                <a:cubicBezTo>
                  <a:pt x="12" y="127"/>
                  <a:pt x="12" y="127"/>
                  <a:pt x="12" y="127"/>
                </a:cubicBezTo>
                <a:lnTo>
                  <a:pt x="12" y="96"/>
                </a:lnTo>
                <a:close/>
                <a:moveTo>
                  <a:pt x="46" y="133"/>
                </a:moveTo>
                <a:cubicBezTo>
                  <a:pt x="77" y="133"/>
                  <a:pt x="77" y="133"/>
                  <a:pt x="77" y="133"/>
                </a:cubicBezTo>
                <a:cubicBezTo>
                  <a:pt x="77" y="161"/>
                  <a:pt x="77" y="161"/>
                  <a:pt x="77" y="161"/>
                </a:cubicBezTo>
                <a:cubicBezTo>
                  <a:pt x="46" y="161"/>
                  <a:pt x="46" y="161"/>
                  <a:pt x="46" y="161"/>
                </a:cubicBezTo>
                <a:lnTo>
                  <a:pt x="46" y="133"/>
                </a:lnTo>
                <a:close/>
                <a:moveTo>
                  <a:pt x="12" y="133"/>
                </a:moveTo>
                <a:cubicBezTo>
                  <a:pt x="40" y="133"/>
                  <a:pt x="40" y="133"/>
                  <a:pt x="40" y="133"/>
                </a:cubicBezTo>
                <a:cubicBezTo>
                  <a:pt x="40" y="161"/>
                  <a:pt x="40" y="161"/>
                  <a:pt x="40" y="161"/>
                </a:cubicBezTo>
                <a:cubicBezTo>
                  <a:pt x="12" y="161"/>
                  <a:pt x="12" y="161"/>
                  <a:pt x="12" y="161"/>
                </a:cubicBezTo>
                <a:lnTo>
                  <a:pt x="12" y="133"/>
                </a:lnTo>
                <a:close/>
              </a:path>
            </a:pathLst>
          </a:cu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622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/>
              <a:t>Les plus grands rôles dans le soutien au changement organisationnel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6907" y="1494606"/>
            <a:ext cx="102881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>
                <a:cs typeface="Arial" panose="020B0604020202020204" pitchFamily="34" charset="0"/>
              </a:rPr>
              <a:t>Participer de manière active et visible tout au long du projet</a:t>
            </a:r>
          </a:p>
          <a:p>
            <a:endParaRPr lang="en-CA" sz="2800" dirty="0">
              <a:cs typeface="Arial" panose="020B0604020202020204" pitchFamily="34" charset="0"/>
            </a:endParaRPr>
          </a:p>
          <a:p>
            <a:r>
              <a:rPr lang="fr-CA" sz="2800">
                <a:cs typeface="Arial" panose="020B0604020202020204" pitchFamily="34" charset="0"/>
              </a:rPr>
              <a:t>Communiquer directement avec les employés</a:t>
            </a:r>
          </a:p>
          <a:p>
            <a:endParaRPr lang="en-CA" sz="2800" dirty="0">
              <a:cs typeface="Arial" panose="020B0604020202020204" pitchFamily="34" charset="0"/>
            </a:endParaRPr>
          </a:p>
          <a:p>
            <a:r>
              <a:rPr lang="fr-CA" sz="2800">
                <a:cs typeface="Arial" panose="020B0604020202020204" pitchFamily="34" charset="0"/>
              </a:rPr>
              <a:t>Bâtir une coalition de parrainage</a:t>
            </a:r>
          </a:p>
        </p:txBody>
      </p:sp>
      <p:sp>
        <p:nvSpPr>
          <p:cNvPr id="5" name="Freeform 4" descr="AngleDoubleRight Icon"/>
          <p:cNvSpPr>
            <a:spLocks noEditPoints="1"/>
          </p:cNvSpPr>
          <p:nvPr/>
        </p:nvSpPr>
        <p:spPr bwMode="auto">
          <a:xfrm>
            <a:off x="613486" y="1518875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6" name="Freeform 5" descr="AngleDoubleRight Icon"/>
          <p:cNvSpPr>
            <a:spLocks noEditPoints="1"/>
          </p:cNvSpPr>
          <p:nvPr/>
        </p:nvSpPr>
        <p:spPr bwMode="auto">
          <a:xfrm>
            <a:off x="633146" y="2398111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7" name="Freeform 6" descr="AngleDoubleRight Icon"/>
          <p:cNvSpPr>
            <a:spLocks noEditPoints="1"/>
          </p:cNvSpPr>
          <p:nvPr/>
        </p:nvSpPr>
        <p:spPr bwMode="auto">
          <a:xfrm>
            <a:off x="643779" y="3216329"/>
            <a:ext cx="493163" cy="539091"/>
          </a:xfrm>
          <a:custGeom>
            <a:avLst/>
            <a:gdLst>
              <a:gd name="T0" fmla="*/ 137 w 232"/>
              <a:gd name="T1" fmla="*/ 126 h 240"/>
              <a:gd name="T2" fmla="*/ 25 w 232"/>
              <a:gd name="T3" fmla="*/ 238 h 240"/>
              <a:gd name="T4" fmla="*/ 20 w 232"/>
              <a:gd name="T5" fmla="*/ 240 h 240"/>
              <a:gd name="T6" fmla="*/ 14 w 232"/>
              <a:gd name="T7" fmla="*/ 238 h 240"/>
              <a:gd name="T8" fmla="*/ 2 w 232"/>
              <a:gd name="T9" fmla="*/ 226 h 240"/>
              <a:gd name="T10" fmla="*/ 0 w 232"/>
              <a:gd name="T11" fmla="*/ 220 h 240"/>
              <a:gd name="T12" fmla="*/ 2 w 232"/>
              <a:gd name="T13" fmla="*/ 215 h 240"/>
              <a:gd name="T14" fmla="*/ 97 w 232"/>
              <a:gd name="T15" fmla="*/ 120 h 240"/>
              <a:gd name="T16" fmla="*/ 2 w 232"/>
              <a:gd name="T17" fmla="*/ 26 h 240"/>
              <a:gd name="T18" fmla="*/ 0 w 232"/>
              <a:gd name="T19" fmla="*/ 20 h 240"/>
              <a:gd name="T20" fmla="*/ 2 w 232"/>
              <a:gd name="T21" fmla="*/ 15 h 240"/>
              <a:gd name="T22" fmla="*/ 14 w 232"/>
              <a:gd name="T23" fmla="*/ 3 h 240"/>
              <a:gd name="T24" fmla="*/ 20 w 232"/>
              <a:gd name="T25" fmla="*/ 0 h 240"/>
              <a:gd name="T26" fmla="*/ 25 w 232"/>
              <a:gd name="T27" fmla="*/ 3 h 240"/>
              <a:gd name="T28" fmla="*/ 137 w 232"/>
              <a:gd name="T29" fmla="*/ 115 h 240"/>
              <a:gd name="T30" fmla="*/ 140 w 232"/>
              <a:gd name="T31" fmla="*/ 120 h 240"/>
              <a:gd name="T32" fmla="*/ 137 w 232"/>
              <a:gd name="T33" fmla="*/ 126 h 240"/>
              <a:gd name="T34" fmla="*/ 230 w 232"/>
              <a:gd name="T35" fmla="*/ 126 h 240"/>
              <a:gd name="T36" fmla="*/ 118 w 232"/>
              <a:gd name="T37" fmla="*/ 238 h 240"/>
              <a:gd name="T38" fmla="*/ 112 w 232"/>
              <a:gd name="T39" fmla="*/ 240 h 240"/>
              <a:gd name="T40" fmla="*/ 107 w 232"/>
              <a:gd name="T41" fmla="*/ 238 h 240"/>
              <a:gd name="T42" fmla="*/ 95 w 232"/>
              <a:gd name="T43" fmla="*/ 226 h 240"/>
              <a:gd name="T44" fmla="*/ 92 w 232"/>
              <a:gd name="T45" fmla="*/ 220 h 240"/>
              <a:gd name="T46" fmla="*/ 95 w 232"/>
              <a:gd name="T47" fmla="*/ 215 h 240"/>
              <a:gd name="T48" fmla="*/ 189 w 232"/>
              <a:gd name="T49" fmla="*/ 120 h 240"/>
              <a:gd name="T50" fmla="*/ 95 w 232"/>
              <a:gd name="T51" fmla="*/ 26 h 240"/>
              <a:gd name="T52" fmla="*/ 92 w 232"/>
              <a:gd name="T53" fmla="*/ 20 h 240"/>
              <a:gd name="T54" fmla="*/ 95 w 232"/>
              <a:gd name="T55" fmla="*/ 15 h 240"/>
              <a:gd name="T56" fmla="*/ 107 w 232"/>
              <a:gd name="T57" fmla="*/ 3 h 240"/>
              <a:gd name="T58" fmla="*/ 112 w 232"/>
              <a:gd name="T59" fmla="*/ 0 h 240"/>
              <a:gd name="T60" fmla="*/ 118 w 232"/>
              <a:gd name="T61" fmla="*/ 3 h 240"/>
              <a:gd name="T62" fmla="*/ 230 w 232"/>
              <a:gd name="T63" fmla="*/ 115 h 240"/>
              <a:gd name="T64" fmla="*/ 232 w 232"/>
              <a:gd name="T65" fmla="*/ 120 h 240"/>
              <a:gd name="T66" fmla="*/ 230 w 232"/>
              <a:gd name="T67" fmla="*/ 12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2" h="240">
                <a:moveTo>
                  <a:pt x="137" y="126"/>
                </a:moveTo>
                <a:cubicBezTo>
                  <a:pt x="25" y="238"/>
                  <a:pt x="25" y="238"/>
                  <a:pt x="25" y="238"/>
                </a:cubicBezTo>
                <a:cubicBezTo>
                  <a:pt x="24" y="239"/>
                  <a:pt x="22" y="240"/>
                  <a:pt x="20" y="240"/>
                </a:cubicBezTo>
                <a:cubicBezTo>
                  <a:pt x="18" y="240"/>
                  <a:pt x="16" y="239"/>
                  <a:pt x="14" y="238"/>
                </a:cubicBezTo>
                <a:cubicBezTo>
                  <a:pt x="2" y="226"/>
                  <a:pt x="2" y="226"/>
                  <a:pt x="2" y="226"/>
                </a:cubicBezTo>
                <a:cubicBezTo>
                  <a:pt x="1" y="224"/>
                  <a:pt x="0" y="222"/>
                  <a:pt x="0" y="220"/>
                </a:cubicBezTo>
                <a:cubicBezTo>
                  <a:pt x="0" y="218"/>
                  <a:pt x="1" y="216"/>
                  <a:pt x="2" y="215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2"/>
                  <a:pt x="0" y="20"/>
                </a:cubicBezTo>
                <a:cubicBezTo>
                  <a:pt x="0" y="18"/>
                  <a:pt x="1" y="16"/>
                  <a:pt x="2" y="15"/>
                </a:cubicBezTo>
                <a:cubicBezTo>
                  <a:pt x="14" y="3"/>
                  <a:pt x="14" y="3"/>
                  <a:pt x="14" y="3"/>
                </a:cubicBezTo>
                <a:cubicBezTo>
                  <a:pt x="16" y="1"/>
                  <a:pt x="18" y="0"/>
                  <a:pt x="20" y="0"/>
                </a:cubicBezTo>
                <a:cubicBezTo>
                  <a:pt x="22" y="0"/>
                  <a:pt x="24" y="1"/>
                  <a:pt x="25" y="3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9" y="116"/>
                  <a:pt x="140" y="118"/>
                  <a:pt x="140" y="120"/>
                </a:cubicBezTo>
                <a:cubicBezTo>
                  <a:pt x="140" y="122"/>
                  <a:pt x="139" y="124"/>
                  <a:pt x="137" y="126"/>
                </a:cubicBezTo>
                <a:close/>
                <a:moveTo>
                  <a:pt x="230" y="126"/>
                </a:moveTo>
                <a:cubicBezTo>
                  <a:pt x="118" y="238"/>
                  <a:pt x="118" y="238"/>
                  <a:pt x="118" y="238"/>
                </a:cubicBezTo>
                <a:cubicBezTo>
                  <a:pt x="116" y="239"/>
                  <a:pt x="114" y="240"/>
                  <a:pt x="112" y="240"/>
                </a:cubicBezTo>
                <a:cubicBezTo>
                  <a:pt x="110" y="240"/>
                  <a:pt x="108" y="239"/>
                  <a:pt x="107" y="238"/>
                </a:cubicBezTo>
                <a:cubicBezTo>
                  <a:pt x="95" y="226"/>
                  <a:pt x="95" y="226"/>
                  <a:pt x="95" y="226"/>
                </a:cubicBezTo>
                <a:cubicBezTo>
                  <a:pt x="93" y="224"/>
                  <a:pt x="92" y="222"/>
                  <a:pt x="92" y="220"/>
                </a:cubicBezTo>
                <a:cubicBezTo>
                  <a:pt x="92" y="218"/>
                  <a:pt x="93" y="216"/>
                  <a:pt x="95" y="215"/>
                </a:cubicBezTo>
                <a:cubicBezTo>
                  <a:pt x="189" y="120"/>
                  <a:pt x="189" y="120"/>
                  <a:pt x="189" y="120"/>
                </a:cubicBezTo>
                <a:cubicBezTo>
                  <a:pt x="95" y="26"/>
                  <a:pt x="95" y="26"/>
                  <a:pt x="95" y="26"/>
                </a:cubicBezTo>
                <a:cubicBezTo>
                  <a:pt x="93" y="24"/>
                  <a:pt x="92" y="22"/>
                  <a:pt x="92" y="20"/>
                </a:cubicBezTo>
                <a:cubicBezTo>
                  <a:pt x="92" y="18"/>
                  <a:pt x="93" y="16"/>
                  <a:pt x="95" y="15"/>
                </a:cubicBezTo>
                <a:cubicBezTo>
                  <a:pt x="107" y="3"/>
                  <a:pt x="107" y="3"/>
                  <a:pt x="107" y="3"/>
                </a:cubicBezTo>
                <a:cubicBezTo>
                  <a:pt x="108" y="1"/>
                  <a:pt x="110" y="0"/>
                  <a:pt x="112" y="0"/>
                </a:cubicBezTo>
                <a:cubicBezTo>
                  <a:pt x="114" y="0"/>
                  <a:pt x="116" y="1"/>
                  <a:pt x="118" y="3"/>
                </a:cubicBezTo>
                <a:cubicBezTo>
                  <a:pt x="230" y="115"/>
                  <a:pt x="230" y="115"/>
                  <a:pt x="230" y="115"/>
                </a:cubicBezTo>
                <a:cubicBezTo>
                  <a:pt x="231" y="116"/>
                  <a:pt x="232" y="118"/>
                  <a:pt x="232" y="120"/>
                </a:cubicBezTo>
                <a:cubicBezTo>
                  <a:pt x="232" y="122"/>
                  <a:pt x="231" y="124"/>
                  <a:pt x="230" y="12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759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Modèle d’activité du </a:t>
            </a:r>
            <a:r>
              <a:rPr lang="fr-CA" dirty="0" smtClean="0"/>
              <a:t>parrain*</a:t>
            </a:r>
            <a:endParaRPr lang="fr-CA" dirty="0"/>
          </a:p>
        </p:txBody>
      </p:sp>
      <p:graphicFrame>
        <p:nvGraphicFramePr>
          <p:cNvPr id="4" name="Table 3" descr="Modèle d’activité du parrain" title="Modèle d’activité du parrai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932167"/>
              </p:ext>
            </p:extLst>
          </p:nvPr>
        </p:nvGraphicFramePr>
        <p:xfrm>
          <a:off x="606424" y="2363632"/>
          <a:ext cx="10876124" cy="3293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3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69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033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du projet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/>
                        <a:t>Équipe </a:t>
                      </a:r>
                      <a:r>
                        <a:rPr lang="fr-CA" sz="2400" dirty="0" smtClean="0"/>
                        <a:t>de </a:t>
                      </a:r>
                      <a:r>
                        <a:rPr lang="fr-CA" sz="2400" dirty="0"/>
                        <a:t>projet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/>
                        <a:t>Direction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/>
                        <a:t>Employés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0672">
                <a:tc>
                  <a:txBody>
                    <a:bodyPr/>
                    <a:lstStyle/>
                    <a:p>
                      <a:pPr algn="l"/>
                      <a:r>
                        <a:rPr lang="fr-CA" sz="2400" b="1" dirty="0" smtClean="0"/>
                        <a:t>Établir les fondements</a:t>
                      </a:r>
                      <a:endParaRPr lang="fr-CA" sz="24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Obtenir les ressources nécessaires pour le projet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/>
                        <a:t>Mettre en place des services de soutien à la gestion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/>
                        <a:t>Sensibiliser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0672">
                <a:tc>
                  <a:txBody>
                    <a:bodyPr/>
                    <a:lstStyle/>
                    <a:p>
                      <a:pPr algn="l"/>
                      <a:r>
                        <a:rPr lang="fr-CA" sz="2400" b="1"/>
                        <a:t>Évaluer, imaginer et planifier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/>
                        <a:t>Fournir un soutien direct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/>
                        <a:t>Mettre en place un parrainage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/>
                        <a:t>Éduquer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0672">
                <a:tc>
                  <a:txBody>
                    <a:bodyPr/>
                    <a:lstStyle/>
                    <a:p>
                      <a:pPr algn="l"/>
                      <a:r>
                        <a:rPr lang="fr-CA" sz="2400" b="1" dirty="0"/>
                        <a:t>Mettre en œuvre et </a:t>
                      </a:r>
                      <a:r>
                        <a:rPr lang="fr-CA" sz="2400" b="1" dirty="0" smtClean="0"/>
                        <a:t>appliquer</a:t>
                      </a:r>
                      <a:endParaRPr lang="fr-CA" sz="24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Maintenir </a:t>
                      </a:r>
                      <a:r>
                        <a:rPr lang="fr-CA" sz="2000" dirty="0" smtClean="0"/>
                        <a:t>le</a:t>
                      </a:r>
                      <a:r>
                        <a:rPr lang="fr-CA" sz="2000" baseline="0" dirty="0" smtClean="0"/>
                        <a:t> </a:t>
                      </a:r>
                      <a:r>
                        <a:rPr lang="fr-CA" sz="2000" baseline="0" dirty="0" err="1" smtClean="0"/>
                        <a:t>momentum</a:t>
                      </a:r>
                      <a:endParaRPr lang="fr-CA" sz="20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/>
                        <a:t>Harmoniser le leadership et gérer la résistance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Renforcer et récompenser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1711" y="5803268"/>
            <a:ext cx="3580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*adapté de PROSCI</a:t>
            </a:r>
            <a:r>
              <a:rPr lang="fr-CA" baseline="30000"/>
              <a:t>©</a:t>
            </a:r>
            <a:r>
              <a:rPr lang="fr-CA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541313" y="1496964"/>
            <a:ext cx="109412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Ce modèle présente en détail les rôles et responsabilités d’un </a:t>
            </a:r>
            <a:r>
              <a:rPr lang="fr-CA" dirty="0" smtClean="0"/>
              <a:t>parrain, </a:t>
            </a:r>
            <a:r>
              <a:rPr lang="fr-CA" dirty="0"/>
              <a:t>répartis dans les trois grandes phases de projet, et classés en fonction des publics cibles. Les actions </a:t>
            </a:r>
            <a:r>
              <a:rPr lang="fr-CA" dirty="0" smtClean="0"/>
              <a:t>précises </a:t>
            </a:r>
            <a:r>
              <a:rPr lang="fr-CA" dirty="0"/>
              <a:t>pour chaque catégorie sont désignées dans les diapositives suivantes.</a:t>
            </a:r>
          </a:p>
        </p:txBody>
      </p:sp>
    </p:spTree>
    <p:extLst>
      <p:ext uri="{BB962C8B-B14F-4D97-AF65-F5344CB8AC3E}">
        <p14:creationId xmlns:p14="http://schemas.microsoft.com/office/powerpoint/2010/main" val="323181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accent2"/>
                </a:solidFill>
              </a:rPr>
              <a:t>Établir les fondements... </a:t>
            </a:r>
            <a:r>
              <a:rPr lang="fr-CA" dirty="0"/>
              <a:t>avec l’équipe </a:t>
            </a:r>
            <a:r>
              <a:rPr lang="fr-CA" dirty="0" smtClean="0"/>
              <a:t>de </a:t>
            </a:r>
            <a:r>
              <a:rPr lang="fr-CA" dirty="0"/>
              <a:t>projet</a:t>
            </a:r>
          </a:p>
        </p:txBody>
      </p:sp>
      <p:graphicFrame>
        <p:nvGraphicFramePr>
          <p:cNvPr id="4" name="Table 3" descr="Instructions about the project" title="Modèle d’activité du parrai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124576"/>
              </p:ext>
            </p:extLst>
          </p:nvPr>
        </p:nvGraphicFramePr>
        <p:xfrm>
          <a:off x="638977" y="1556947"/>
          <a:ext cx="10876124" cy="146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3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69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033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du projet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/>
                        <a:t>Équipe </a:t>
                      </a:r>
                      <a:r>
                        <a:rPr lang="fr-CA" sz="2400" dirty="0" smtClean="0"/>
                        <a:t>de </a:t>
                      </a:r>
                      <a:r>
                        <a:rPr lang="fr-CA" sz="2400" dirty="0"/>
                        <a:t>projet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/>
                        <a:t>Direction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/>
                        <a:t>Employés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0672">
                <a:tc>
                  <a:txBody>
                    <a:bodyPr/>
                    <a:lstStyle/>
                    <a:p>
                      <a:pPr algn="l"/>
                      <a:r>
                        <a:rPr lang="fr-CA" sz="2400" b="1" dirty="0" smtClean="0"/>
                        <a:t>Établir les fondements</a:t>
                      </a:r>
                      <a:endParaRPr lang="fr-CA" sz="24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Obtenir les ressources nécessaires pour le projet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/>
                        <a:t>Mettre en place des services de soutien à la gestion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Sensibiliser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8980" y="3160781"/>
            <a:ext cx="10876124" cy="2462213"/>
          </a:xfrm>
          <a:prstGeom prst="rect">
            <a:avLst/>
          </a:prstGeom>
          <a:solidFill>
            <a:srgbClr val="EAF6F4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Choisir le </a:t>
            </a:r>
            <a:r>
              <a:rPr lang="fr-CA" sz="1400" b="1" dirty="0"/>
              <a:t>meilleur chargé de projet</a:t>
            </a:r>
            <a:r>
              <a:rPr lang="fr-CA" sz="1400" dirty="0"/>
              <a:t> et les meilleurs membres d’équipe, ce qui inclut des personnes qui ont des </a:t>
            </a:r>
            <a:r>
              <a:rPr lang="fr-CA" sz="1400" b="1" dirty="0"/>
              <a:t>compétences en gestion du changement</a:t>
            </a:r>
            <a:r>
              <a:rPr lang="fr-CA" sz="1400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b="1" dirty="0"/>
              <a:t>Fournir le financement nécessaire à l’équipe</a:t>
            </a:r>
            <a:r>
              <a:rPr lang="fr-CA" sz="1400" dirty="0"/>
              <a:t>, y compris la formation à la gestion du changement pour tous les membres de l’équipe.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b="1" dirty="0"/>
              <a:t>Établir l’ordre de priorité</a:t>
            </a:r>
            <a:r>
              <a:rPr lang="fr-CA" sz="1400" dirty="0"/>
              <a:t> des tâches quotidiennes et des tâches du projet pour favoriser une participation adéquate des membres de l’équipe.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Amener l’équipe à comprendre les principaux </a:t>
            </a:r>
            <a:r>
              <a:rPr lang="fr-CA" sz="1400" b="1" dirty="0"/>
              <a:t>enjeux ou possibilités d’affaires</a:t>
            </a:r>
            <a:r>
              <a:rPr lang="fr-CA" sz="1400" dirty="0"/>
              <a:t> à gérer.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Fournir une </a:t>
            </a:r>
            <a:r>
              <a:rPr lang="fr-CA" sz="1400" b="1" dirty="0"/>
              <a:t>orientation et des objectifs clairs</a:t>
            </a:r>
            <a:r>
              <a:rPr lang="fr-CA" sz="1400" dirty="0"/>
              <a:t> pour le projet; décrire les critères de réussite.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Élaborer conjointement une vision générale de l’avenir et </a:t>
            </a:r>
            <a:r>
              <a:rPr lang="fr-CA" sz="1400" b="1" dirty="0"/>
              <a:t>lier le changement à la stratégie opérationnelle</a:t>
            </a:r>
            <a:r>
              <a:rPr lang="fr-CA" sz="1400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b="1" dirty="0"/>
              <a:t>S’impliquer directement</a:t>
            </a:r>
            <a:r>
              <a:rPr lang="fr-CA" sz="1400" dirty="0"/>
              <a:t> avec l’équipe de projet; établir les attentes; examiner les principaux livrables et </a:t>
            </a:r>
            <a:r>
              <a:rPr lang="fr-CA" sz="1400" b="1" dirty="0"/>
              <a:t>éliminer les obstacles</a:t>
            </a:r>
            <a:r>
              <a:rPr lang="fr-CA" sz="1400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b="1" dirty="0"/>
              <a:t>Assumer la responsabilité du succès</a:t>
            </a:r>
            <a:r>
              <a:rPr lang="fr-CA" sz="1400" dirty="0"/>
              <a:t> du projet tout en tenant l’équipe responsable des résultats.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Prendre un réel </a:t>
            </a:r>
            <a:r>
              <a:rPr lang="fr-CA" sz="1400" b="1" dirty="0"/>
              <a:t>engagement à l’égard de la gestion du changement</a:t>
            </a:r>
            <a:r>
              <a:rPr lang="fr-CA" sz="1400" dirty="0"/>
              <a:t>; parler de la gestion du changement et s’assurer que les rôles requis sont pourvus.</a:t>
            </a:r>
          </a:p>
        </p:txBody>
      </p:sp>
      <p:sp>
        <p:nvSpPr>
          <p:cNvPr id="7" name="Freeform 6" descr="Black highlight around box. Équipe de projet. Obtenir les ressources nécessaires pour le projet&#10;" title="Highlight "/>
          <p:cNvSpPr>
            <a:spLocks/>
          </p:cNvSpPr>
          <p:nvPr/>
        </p:nvSpPr>
        <p:spPr bwMode="auto">
          <a:xfrm>
            <a:off x="3777916" y="1978569"/>
            <a:ext cx="2709288" cy="1043357"/>
          </a:xfrm>
          <a:custGeom>
            <a:avLst/>
            <a:gdLst>
              <a:gd name="T0" fmla="*/ 12 w 1368"/>
              <a:gd name="T1" fmla="*/ 33 h 690"/>
              <a:gd name="T2" fmla="*/ 20 w 1368"/>
              <a:gd name="T3" fmla="*/ 85 h 690"/>
              <a:gd name="T4" fmla="*/ 29 w 1368"/>
              <a:gd name="T5" fmla="*/ 588 h 690"/>
              <a:gd name="T6" fmla="*/ 23 w 1368"/>
              <a:gd name="T7" fmla="*/ 640 h 690"/>
              <a:gd name="T8" fmla="*/ 46 w 1368"/>
              <a:gd name="T9" fmla="*/ 664 h 690"/>
              <a:gd name="T10" fmla="*/ 119 w 1368"/>
              <a:gd name="T11" fmla="*/ 664 h 690"/>
              <a:gd name="T12" fmla="*/ 757 w 1368"/>
              <a:gd name="T13" fmla="*/ 648 h 690"/>
              <a:gd name="T14" fmla="*/ 1204 w 1368"/>
              <a:gd name="T15" fmla="*/ 652 h 690"/>
              <a:gd name="T16" fmla="*/ 1357 w 1368"/>
              <a:gd name="T17" fmla="*/ 662 h 690"/>
              <a:gd name="T18" fmla="*/ 1353 w 1368"/>
              <a:gd name="T19" fmla="*/ 592 h 690"/>
              <a:gd name="T20" fmla="*/ 1329 w 1368"/>
              <a:gd name="T21" fmla="*/ 282 h 690"/>
              <a:gd name="T22" fmla="*/ 1327 w 1368"/>
              <a:gd name="T23" fmla="*/ 34 h 690"/>
              <a:gd name="T24" fmla="*/ 1305 w 1368"/>
              <a:gd name="T25" fmla="*/ 14 h 690"/>
              <a:gd name="T26" fmla="*/ 285 w 1368"/>
              <a:gd name="T27" fmla="*/ 44 h 690"/>
              <a:gd name="T28" fmla="*/ 55 w 1368"/>
              <a:gd name="T29" fmla="*/ 30 h 690"/>
              <a:gd name="T30" fmla="*/ 29 w 1368"/>
              <a:gd name="T31" fmla="*/ 23 h 690"/>
              <a:gd name="T32" fmla="*/ 28 w 1368"/>
              <a:gd name="T33" fmla="*/ 16 h 690"/>
              <a:gd name="T34" fmla="*/ 52 w 1368"/>
              <a:gd name="T35" fmla="*/ 7 h 690"/>
              <a:gd name="T36" fmla="*/ 186 w 1368"/>
              <a:gd name="T37" fmla="*/ 1 h 690"/>
              <a:gd name="T38" fmla="*/ 933 w 1368"/>
              <a:gd name="T39" fmla="*/ 7 h 690"/>
              <a:gd name="T40" fmla="*/ 1305 w 1368"/>
              <a:gd name="T41" fmla="*/ 6 h 690"/>
              <a:gd name="T42" fmla="*/ 1337 w 1368"/>
              <a:gd name="T43" fmla="*/ 33 h 690"/>
              <a:gd name="T44" fmla="*/ 1351 w 1368"/>
              <a:gd name="T45" fmla="*/ 317 h 690"/>
              <a:gd name="T46" fmla="*/ 1365 w 1368"/>
              <a:gd name="T47" fmla="*/ 580 h 690"/>
              <a:gd name="T48" fmla="*/ 1368 w 1368"/>
              <a:gd name="T49" fmla="*/ 649 h 690"/>
              <a:gd name="T50" fmla="*/ 1341 w 1368"/>
              <a:gd name="T51" fmla="*/ 678 h 690"/>
              <a:gd name="T52" fmla="*/ 1055 w 1368"/>
              <a:gd name="T53" fmla="*/ 689 h 690"/>
              <a:gd name="T54" fmla="*/ 804 w 1368"/>
              <a:gd name="T55" fmla="*/ 686 h 690"/>
              <a:gd name="T56" fmla="*/ 431 w 1368"/>
              <a:gd name="T57" fmla="*/ 679 h 690"/>
              <a:gd name="T58" fmla="*/ 174 w 1368"/>
              <a:gd name="T59" fmla="*/ 678 h 690"/>
              <a:gd name="T60" fmla="*/ 44 w 1368"/>
              <a:gd name="T61" fmla="*/ 676 h 690"/>
              <a:gd name="T62" fmla="*/ 0 w 1368"/>
              <a:gd name="T63" fmla="*/ 632 h 690"/>
              <a:gd name="T64" fmla="*/ 2 w 1368"/>
              <a:gd name="T65" fmla="*/ 322 h 690"/>
              <a:gd name="T66" fmla="*/ 3 w 1368"/>
              <a:gd name="T67" fmla="*/ 33 h 690"/>
              <a:gd name="T68" fmla="*/ 12 w 1368"/>
              <a:gd name="T69" fmla="*/ 33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68" h="690">
                <a:moveTo>
                  <a:pt x="12" y="33"/>
                </a:moveTo>
                <a:cubicBezTo>
                  <a:pt x="15" y="50"/>
                  <a:pt x="19" y="67"/>
                  <a:pt x="20" y="85"/>
                </a:cubicBezTo>
                <a:cubicBezTo>
                  <a:pt x="23" y="253"/>
                  <a:pt x="26" y="421"/>
                  <a:pt x="29" y="588"/>
                </a:cubicBezTo>
                <a:cubicBezTo>
                  <a:pt x="29" y="605"/>
                  <a:pt x="27" y="623"/>
                  <a:pt x="23" y="640"/>
                </a:cubicBezTo>
                <a:cubicBezTo>
                  <a:pt x="18" y="659"/>
                  <a:pt x="27" y="664"/>
                  <a:pt x="46" y="664"/>
                </a:cubicBezTo>
                <a:cubicBezTo>
                  <a:pt x="70" y="664"/>
                  <a:pt x="95" y="664"/>
                  <a:pt x="119" y="664"/>
                </a:cubicBezTo>
                <a:cubicBezTo>
                  <a:pt x="340" y="658"/>
                  <a:pt x="552" y="651"/>
                  <a:pt x="757" y="648"/>
                </a:cubicBezTo>
                <a:cubicBezTo>
                  <a:pt x="910" y="647"/>
                  <a:pt x="1059" y="650"/>
                  <a:pt x="1204" y="652"/>
                </a:cubicBezTo>
                <a:cubicBezTo>
                  <a:pt x="1254" y="653"/>
                  <a:pt x="1304" y="658"/>
                  <a:pt x="1357" y="662"/>
                </a:cubicBezTo>
                <a:cubicBezTo>
                  <a:pt x="1356" y="638"/>
                  <a:pt x="1355" y="615"/>
                  <a:pt x="1353" y="592"/>
                </a:cubicBezTo>
                <a:cubicBezTo>
                  <a:pt x="1345" y="489"/>
                  <a:pt x="1334" y="386"/>
                  <a:pt x="1329" y="282"/>
                </a:cubicBezTo>
                <a:cubicBezTo>
                  <a:pt x="1325" y="200"/>
                  <a:pt x="1327" y="117"/>
                  <a:pt x="1327" y="34"/>
                </a:cubicBezTo>
                <a:cubicBezTo>
                  <a:pt x="1327" y="17"/>
                  <a:pt x="1322" y="12"/>
                  <a:pt x="1305" y="14"/>
                </a:cubicBezTo>
                <a:cubicBezTo>
                  <a:pt x="986" y="38"/>
                  <a:pt x="646" y="44"/>
                  <a:pt x="285" y="44"/>
                </a:cubicBezTo>
                <a:cubicBezTo>
                  <a:pt x="209" y="43"/>
                  <a:pt x="132" y="35"/>
                  <a:pt x="55" y="30"/>
                </a:cubicBezTo>
                <a:cubicBezTo>
                  <a:pt x="46" y="30"/>
                  <a:pt x="37" y="26"/>
                  <a:pt x="29" y="23"/>
                </a:cubicBezTo>
                <a:cubicBezTo>
                  <a:pt x="29" y="21"/>
                  <a:pt x="28" y="19"/>
                  <a:pt x="28" y="16"/>
                </a:cubicBezTo>
                <a:cubicBezTo>
                  <a:pt x="36" y="13"/>
                  <a:pt x="44" y="8"/>
                  <a:pt x="52" y="7"/>
                </a:cubicBezTo>
                <a:cubicBezTo>
                  <a:pt x="97" y="4"/>
                  <a:pt x="142" y="0"/>
                  <a:pt x="186" y="1"/>
                </a:cubicBezTo>
                <a:cubicBezTo>
                  <a:pt x="446" y="2"/>
                  <a:pt x="694" y="5"/>
                  <a:pt x="933" y="7"/>
                </a:cubicBezTo>
                <a:cubicBezTo>
                  <a:pt x="1060" y="8"/>
                  <a:pt x="1184" y="6"/>
                  <a:pt x="1305" y="6"/>
                </a:cubicBezTo>
                <a:cubicBezTo>
                  <a:pt x="1331" y="6"/>
                  <a:pt x="1336" y="8"/>
                  <a:pt x="1337" y="33"/>
                </a:cubicBezTo>
                <a:cubicBezTo>
                  <a:pt x="1343" y="128"/>
                  <a:pt x="1347" y="223"/>
                  <a:pt x="1351" y="317"/>
                </a:cubicBezTo>
                <a:cubicBezTo>
                  <a:pt x="1356" y="405"/>
                  <a:pt x="1360" y="493"/>
                  <a:pt x="1365" y="580"/>
                </a:cubicBezTo>
                <a:cubicBezTo>
                  <a:pt x="1366" y="603"/>
                  <a:pt x="1367" y="626"/>
                  <a:pt x="1368" y="649"/>
                </a:cubicBezTo>
                <a:cubicBezTo>
                  <a:pt x="1368" y="667"/>
                  <a:pt x="1359" y="678"/>
                  <a:pt x="1341" y="678"/>
                </a:cubicBezTo>
                <a:cubicBezTo>
                  <a:pt x="1247" y="682"/>
                  <a:pt x="1152" y="687"/>
                  <a:pt x="1055" y="689"/>
                </a:cubicBezTo>
                <a:cubicBezTo>
                  <a:pt x="973" y="690"/>
                  <a:pt x="889" y="687"/>
                  <a:pt x="804" y="686"/>
                </a:cubicBezTo>
                <a:cubicBezTo>
                  <a:pt x="682" y="684"/>
                  <a:pt x="558" y="680"/>
                  <a:pt x="431" y="679"/>
                </a:cubicBezTo>
                <a:cubicBezTo>
                  <a:pt x="347" y="677"/>
                  <a:pt x="261" y="678"/>
                  <a:pt x="174" y="678"/>
                </a:cubicBezTo>
                <a:cubicBezTo>
                  <a:pt x="131" y="678"/>
                  <a:pt x="88" y="678"/>
                  <a:pt x="44" y="676"/>
                </a:cubicBezTo>
                <a:cubicBezTo>
                  <a:pt x="11" y="675"/>
                  <a:pt x="0" y="663"/>
                  <a:pt x="0" y="632"/>
                </a:cubicBezTo>
                <a:cubicBezTo>
                  <a:pt x="0" y="529"/>
                  <a:pt x="1" y="426"/>
                  <a:pt x="2" y="322"/>
                </a:cubicBezTo>
                <a:cubicBezTo>
                  <a:pt x="3" y="226"/>
                  <a:pt x="3" y="130"/>
                  <a:pt x="3" y="33"/>
                </a:cubicBezTo>
                <a:cubicBezTo>
                  <a:pt x="6" y="33"/>
                  <a:pt x="9" y="33"/>
                  <a:pt x="12" y="33"/>
                </a:cubicBezTo>
              </a:path>
            </a:pathLst>
          </a:custGeom>
          <a:solidFill>
            <a:schemeClr val="accent4"/>
          </a:solidFill>
          <a:ln w="76200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9" name="Freeform 8" descr="Arrow pointing downward" title="Arrow"/>
          <p:cNvSpPr>
            <a:spLocks noEditPoints="1"/>
          </p:cNvSpPr>
          <p:nvPr/>
        </p:nvSpPr>
        <p:spPr bwMode="auto">
          <a:xfrm rot="642410" flipH="1">
            <a:off x="2796133" y="2816636"/>
            <a:ext cx="792382" cy="549439"/>
          </a:xfrm>
          <a:custGeom>
            <a:avLst/>
            <a:gdLst>
              <a:gd name="T0" fmla="*/ 366 w 445"/>
              <a:gd name="T1" fmla="*/ 437 h 437"/>
              <a:gd name="T2" fmla="*/ 356 w 445"/>
              <a:gd name="T3" fmla="*/ 428 h 437"/>
              <a:gd name="T4" fmla="*/ 214 w 445"/>
              <a:gd name="T5" fmla="*/ 307 h 437"/>
              <a:gd name="T6" fmla="*/ 186 w 445"/>
              <a:gd name="T7" fmla="*/ 288 h 437"/>
              <a:gd name="T8" fmla="*/ 188 w 445"/>
              <a:gd name="T9" fmla="*/ 273 h 437"/>
              <a:gd name="T10" fmla="*/ 262 w 445"/>
              <a:gd name="T11" fmla="*/ 250 h 437"/>
              <a:gd name="T12" fmla="*/ 270 w 445"/>
              <a:gd name="T13" fmla="*/ 229 h 437"/>
              <a:gd name="T14" fmla="*/ 132 w 445"/>
              <a:gd name="T15" fmla="*/ 71 h 437"/>
              <a:gd name="T16" fmla="*/ 44 w 445"/>
              <a:gd name="T17" fmla="*/ 28 h 437"/>
              <a:gd name="T18" fmla="*/ 10 w 445"/>
              <a:gd name="T19" fmla="*/ 26 h 437"/>
              <a:gd name="T20" fmla="*/ 0 w 445"/>
              <a:gd name="T21" fmla="*/ 22 h 437"/>
              <a:gd name="T22" fmla="*/ 9 w 445"/>
              <a:gd name="T23" fmla="*/ 17 h 437"/>
              <a:gd name="T24" fmla="*/ 53 w 445"/>
              <a:gd name="T25" fmla="*/ 8 h 437"/>
              <a:gd name="T26" fmla="*/ 164 w 445"/>
              <a:gd name="T27" fmla="*/ 29 h 437"/>
              <a:gd name="T28" fmla="*/ 329 w 445"/>
              <a:gd name="T29" fmla="*/ 193 h 437"/>
              <a:gd name="T30" fmla="*/ 345 w 445"/>
              <a:gd name="T31" fmla="*/ 225 h 437"/>
              <a:gd name="T32" fmla="*/ 355 w 445"/>
              <a:gd name="T33" fmla="*/ 231 h 437"/>
              <a:gd name="T34" fmla="*/ 391 w 445"/>
              <a:gd name="T35" fmla="*/ 225 h 437"/>
              <a:gd name="T36" fmla="*/ 428 w 445"/>
              <a:gd name="T37" fmla="*/ 217 h 437"/>
              <a:gd name="T38" fmla="*/ 443 w 445"/>
              <a:gd name="T39" fmla="*/ 221 h 437"/>
              <a:gd name="T40" fmla="*/ 442 w 445"/>
              <a:gd name="T41" fmla="*/ 236 h 437"/>
              <a:gd name="T42" fmla="*/ 397 w 445"/>
              <a:gd name="T43" fmla="*/ 337 h 437"/>
              <a:gd name="T44" fmla="*/ 371 w 445"/>
              <a:gd name="T45" fmla="*/ 424 h 437"/>
              <a:gd name="T46" fmla="*/ 366 w 445"/>
              <a:gd name="T47" fmla="*/ 437 h 437"/>
              <a:gd name="T48" fmla="*/ 35 w 445"/>
              <a:gd name="T49" fmla="*/ 16 h 437"/>
              <a:gd name="T50" fmla="*/ 189 w 445"/>
              <a:gd name="T51" fmla="*/ 105 h 437"/>
              <a:gd name="T52" fmla="*/ 273 w 445"/>
              <a:gd name="T53" fmla="*/ 222 h 437"/>
              <a:gd name="T54" fmla="*/ 254 w 445"/>
              <a:gd name="T55" fmla="*/ 260 h 437"/>
              <a:gd name="T56" fmla="*/ 252 w 445"/>
              <a:gd name="T57" fmla="*/ 260 h 437"/>
              <a:gd name="T58" fmla="*/ 189 w 445"/>
              <a:gd name="T59" fmla="*/ 278 h 437"/>
              <a:gd name="T60" fmla="*/ 282 w 445"/>
              <a:gd name="T61" fmla="*/ 345 h 437"/>
              <a:gd name="T62" fmla="*/ 364 w 445"/>
              <a:gd name="T63" fmla="*/ 428 h 437"/>
              <a:gd name="T64" fmla="*/ 443 w 445"/>
              <a:gd name="T65" fmla="*/ 223 h 437"/>
              <a:gd name="T66" fmla="*/ 423 w 445"/>
              <a:gd name="T67" fmla="*/ 225 h 437"/>
              <a:gd name="T68" fmla="*/ 359 w 445"/>
              <a:gd name="T69" fmla="*/ 236 h 437"/>
              <a:gd name="T70" fmla="*/ 339 w 445"/>
              <a:gd name="T71" fmla="*/ 228 h 437"/>
              <a:gd name="T72" fmla="*/ 309 w 445"/>
              <a:gd name="T73" fmla="*/ 185 h 437"/>
              <a:gd name="T74" fmla="*/ 149 w 445"/>
              <a:gd name="T75" fmla="*/ 34 h 437"/>
              <a:gd name="T76" fmla="*/ 35 w 445"/>
              <a:gd name="T77" fmla="*/ 16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45" h="437">
                <a:moveTo>
                  <a:pt x="366" y="437"/>
                </a:moveTo>
                <a:cubicBezTo>
                  <a:pt x="361" y="433"/>
                  <a:pt x="358" y="430"/>
                  <a:pt x="356" y="428"/>
                </a:cubicBezTo>
                <a:cubicBezTo>
                  <a:pt x="315" y="380"/>
                  <a:pt x="266" y="342"/>
                  <a:pt x="214" y="307"/>
                </a:cubicBezTo>
                <a:cubicBezTo>
                  <a:pt x="204" y="301"/>
                  <a:pt x="195" y="295"/>
                  <a:pt x="186" y="288"/>
                </a:cubicBezTo>
                <a:cubicBezTo>
                  <a:pt x="177" y="281"/>
                  <a:pt x="177" y="276"/>
                  <a:pt x="188" y="273"/>
                </a:cubicBezTo>
                <a:cubicBezTo>
                  <a:pt x="212" y="265"/>
                  <a:pt x="237" y="257"/>
                  <a:pt x="262" y="250"/>
                </a:cubicBezTo>
                <a:cubicBezTo>
                  <a:pt x="276" y="245"/>
                  <a:pt x="278" y="242"/>
                  <a:pt x="270" y="229"/>
                </a:cubicBezTo>
                <a:cubicBezTo>
                  <a:pt x="233" y="169"/>
                  <a:pt x="191" y="113"/>
                  <a:pt x="132" y="71"/>
                </a:cubicBezTo>
                <a:cubicBezTo>
                  <a:pt x="105" y="52"/>
                  <a:pt x="76" y="37"/>
                  <a:pt x="44" y="28"/>
                </a:cubicBezTo>
                <a:cubicBezTo>
                  <a:pt x="33" y="26"/>
                  <a:pt x="21" y="27"/>
                  <a:pt x="10" y="26"/>
                </a:cubicBezTo>
                <a:cubicBezTo>
                  <a:pt x="6" y="25"/>
                  <a:pt x="3" y="23"/>
                  <a:pt x="0" y="22"/>
                </a:cubicBezTo>
                <a:cubicBezTo>
                  <a:pt x="3" y="20"/>
                  <a:pt x="6" y="18"/>
                  <a:pt x="9" y="17"/>
                </a:cubicBezTo>
                <a:cubicBezTo>
                  <a:pt x="23" y="14"/>
                  <a:pt x="38" y="10"/>
                  <a:pt x="53" y="8"/>
                </a:cubicBezTo>
                <a:cubicBezTo>
                  <a:pt x="93" y="0"/>
                  <a:pt x="129" y="11"/>
                  <a:pt x="164" y="29"/>
                </a:cubicBezTo>
                <a:cubicBezTo>
                  <a:pt x="236" y="67"/>
                  <a:pt x="290" y="122"/>
                  <a:pt x="329" y="193"/>
                </a:cubicBezTo>
                <a:cubicBezTo>
                  <a:pt x="335" y="203"/>
                  <a:pt x="339" y="214"/>
                  <a:pt x="345" y="225"/>
                </a:cubicBezTo>
                <a:cubicBezTo>
                  <a:pt x="347" y="228"/>
                  <a:pt x="352" y="231"/>
                  <a:pt x="355" y="231"/>
                </a:cubicBezTo>
                <a:cubicBezTo>
                  <a:pt x="367" y="229"/>
                  <a:pt x="379" y="227"/>
                  <a:pt x="391" y="225"/>
                </a:cubicBezTo>
                <a:cubicBezTo>
                  <a:pt x="403" y="222"/>
                  <a:pt x="415" y="219"/>
                  <a:pt x="428" y="217"/>
                </a:cubicBezTo>
                <a:cubicBezTo>
                  <a:pt x="433" y="217"/>
                  <a:pt x="440" y="218"/>
                  <a:pt x="443" y="221"/>
                </a:cubicBezTo>
                <a:cubicBezTo>
                  <a:pt x="445" y="224"/>
                  <a:pt x="444" y="231"/>
                  <a:pt x="442" y="236"/>
                </a:cubicBezTo>
                <a:cubicBezTo>
                  <a:pt x="427" y="270"/>
                  <a:pt x="410" y="303"/>
                  <a:pt x="397" y="337"/>
                </a:cubicBezTo>
                <a:cubicBezTo>
                  <a:pt x="386" y="365"/>
                  <a:pt x="380" y="395"/>
                  <a:pt x="371" y="424"/>
                </a:cubicBezTo>
                <a:cubicBezTo>
                  <a:pt x="370" y="428"/>
                  <a:pt x="368" y="431"/>
                  <a:pt x="366" y="437"/>
                </a:cubicBezTo>
                <a:moveTo>
                  <a:pt x="35" y="16"/>
                </a:moveTo>
                <a:cubicBezTo>
                  <a:pt x="100" y="35"/>
                  <a:pt x="150" y="62"/>
                  <a:pt x="189" y="105"/>
                </a:cubicBezTo>
                <a:cubicBezTo>
                  <a:pt x="221" y="141"/>
                  <a:pt x="251" y="179"/>
                  <a:pt x="273" y="222"/>
                </a:cubicBezTo>
                <a:cubicBezTo>
                  <a:pt x="287" y="246"/>
                  <a:pt x="282" y="255"/>
                  <a:pt x="254" y="260"/>
                </a:cubicBezTo>
                <a:cubicBezTo>
                  <a:pt x="253" y="260"/>
                  <a:pt x="252" y="260"/>
                  <a:pt x="252" y="260"/>
                </a:cubicBezTo>
                <a:cubicBezTo>
                  <a:pt x="230" y="266"/>
                  <a:pt x="209" y="272"/>
                  <a:pt x="189" y="278"/>
                </a:cubicBezTo>
                <a:cubicBezTo>
                  <a:pt x="220" y="300"/>
                  <a:pt x="252" y="321"/>
                  <a:pt x="282" y="345"/>
                </a:cubicBezTo>
                <a:cubicBezTo>
                  <a:pt x="312" y="370"/>
                  <a:pt x="341" y="396"/>
                  <a:pt x="364" y="428"/>
                </a:cubicBezTo>
                <a:cubicBezTo>
                  <a:pt x="371" y="353"/>
                  <a:pt x="408" y="290"/>
                  <a:pt x="443" y="223"/>
                </a:cubicBezTo>
                <a:cubicBezTo>
                  <a:pt x="434" y="224"/>
                  <a:pt x="428" y="224"/>
                  <a:pt x="423" y="225"/>
                </a:cubicBezTo>
                <a:cubicBezTo>
                  <a:pt x="402" y="228"/>
                  <a:pt x="380" y="232"/>
                  <a:pt x="359" y="236"/>
                </a:cubicBezTo>
                <a:cubicBezTo>
                  <a:pt x="351" y="237"/>
                  <a:pt x="344" y="236"/>
                  <a:pt x="339" y="228"/>
                </a:cubicBezTo>
                <a:cubicBezTo>
                  <a:pt x="329" y="213"/>
                  <a:pt x="319" y="199"/>
                  <a:pt x="309" y="185"/>
                </a:cubicBezTo>
                <a:cubicBezTo>
                  <a:pt x="266" y="123"/>
                  <a:pt x="217" y="68"/>
                  <a:pt x="149" y="34"/>
                </a:cubicBezTo>
                <a:cubicBezTo>
                  <a:pt x="114" y="15"/>
                  <a:pt x="77" y="5"/>
                  <a:pt x="35" y="16"/>
                </a:cubicBezTo>
              </a:path>
            </a:pathLst>
          </a:custGeom>
          <a:solidFill>
            <a:srgbClr val="999999"/>
          </a:solidFill>
          <a:ln w="19050">
            <a:solidFill>
              <a:schemeClr val="accent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945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accent2"/>
                </a:solidFill>
              </a:rPr>
              <a:t>Établir les fondements... </a:t>
            </a:r>
            <a:r>
              <a:rPr lang="fr-CA" dirty="0"/>
              <a:t>avec la direction</a:t>
            </a:r>
          </a:p>
        </p:txBody>
      </p:sp>
      <p:graphicFrame>
        <p:nvGraphicFramePr>
          <p:cNvPr id="4" name="Table 3" descr="Établir les fondements... avec la direction" title="Modèle d’activité du parrai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302616"/>
              </p:ext>
            </p:extLst>
          </p:nvPr>
        </p:nvGraphicFramePr>
        <p:xfrm>
          <a:off x="638977" y="1556947"/>
          <a:ext cx="10876124" cy="146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3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69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033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du projet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/>
                        <a:t>Équipe </a:t>
                      </a:r>
                      <a:r>
                        <a:rPr lang="fr-CA" sz="2400" dirty="0" smtClean="0"/>
                        <a:t>de </a:t>
                      </a:r>
                      <a:r>
                        <a:rPr lang="fr-CA" sz="2400" dirty="0"/>
                        <a:t>projet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/>
                        <a:t>Direction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/>
                        <a:t>Employés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0672">
                <a:tc>
                  <a:txBody>
                    <a:bodyPr/>
                    <a:lstStyle/>
                    <a:p>
                      <a:pPr algn="l"/>
                      <a:r>
                        <a:rPr lang="fr-CA" sz="2400" b="1" dirty="0" smtClean="0"/>
                        <a:t>Établir les fondements</a:t>
                      </a:r>
                      <a:endParaRPr lang="fr-CA" sz="24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Obtenir les ressources nécessaires pour le projet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Mettre en place des services de soutien à la gestion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Sensibiliser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8980" y="3160781"/>
            <a:ext cx="10876124" cy="2677656"/>
          </a:xfrm>
          <a:prstGeom prst="rect">
            <a:avLst/>
          </a:prstGeom>
          <a:solidFill>
            <a:srgbClr val="EAF6F4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Obtenir </a:t>
            </a:r>
            <a:r>
              <a:rPr lang="fr-CA" sz="1400" b="1" dirty="0"/>
              <a:t>le soutien de la haute direction </a:t>
            </a:r>
            <a:r>
              <a:rPr lang="fr-CA" sz="1400" dirty="0"/>
              <a:t>et créer un réseau de soutien.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Désigner ou créer un </a:t>
            </a:r>
            <a:r>
              <a:rPr lang="fr-CA" sz="1400" b="1" dirty="0"/>
              <a:t>comité directeur</a:t>
            </a:r>
            <a:r>
              <a:rPr lang="fr-CA" sz="1400" dirty="0"/>
              <a:t> pour suivre les progrès accomplis.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Informer la haute direction des </a:t>
            </a:r>
            <a:r>
              <a:rPr lang="fr-CA" sz="1400" b="1" dirty="0"/>
              <a:t>facteurs opérationnels du changement</a:t>
            </a:r>
            <a:r>
              <a:rPr lang="fr-CA" sz="1400" dirty="0"/>
              <a:t> (le POURQUOI) et des risques en cas d’absence de changement.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Travailler directement avec les gestionnaires qui </a:t>
            </a:r>
            <a:r>
              <a:rPr lang="fr-CA" sz="1400" b="1" dirty="0"/>
              <a:t>font preuve de résistance dès le début du projet.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b="1" dirty="0" smtClean="0"/>
              <a:t>Obtenir la participation des </a:t>
            </a:r>
            <a:r>
              <a:rPr lang="fr-CA" sz="1400" b="1" dirty="0"/>
              <a:t>champions du changement</a:t>
            </a:r>
            <a:r>
              <a:rPr lang="fr-CA" sz="1400" dirty="0"/>
              <a:t> au sein de l’équipe de direction; susciter du soutien et de l’enthousiasme à l’égard du changement.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Définir les </a:t>
            </a:r>
            <a:r>
              <a:rPr lang="fr-CA" sz="1400" b="1" dirty="0"/>
              <a:t>responsabilités</a:t>
            </a:r>
            <a:r>
              <a:rPr lang="fr-CA" sz="1400" dirty="0"/>
              <a:t> des gestionnaires; solliciter et </a:t>
            </a:r>
            <a:r>
              <a:rPr lang="fr-CA" sz="1400" b="1" dirty="0"/>
              <a:t>prendre en compte leurs commentaires</a:t>
            </a:r>
            <a:r>
              <a:rPr lang="fr-CA" sz="1400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Lier le projet à la </a:t>
            </a:r>
            <a:r>
              <a:rPr lang="fr-CA" sz="1400" b="1" dirty="0"/>
              <a:t>stratégie et aux buts de l’organisation</a:t>
            </a:r>
            <a:r>
              <a:rPr lang="fr-CA" sz="1400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b="1" dirty="0"/>
              <a:t>Fournir de la formation sur la gestion du changement</a:t>
            </a:r>
            <a:r>
              <a:rPr lang="fr-CA" sz="1400" dirty="0"/>
              <a:t> à la haute direction.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b="1" dirty="0"/>
              <a:t>Déterminer les priorités</a:t>
            </a:r>
            <a:r>
              <a:rPr lang="fr-CA" sz="1400" dirty="0"/>
              <a:t> entre ce changement et d’autres initiatives de changement; communiquer les priorités.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Résoudre les </a:t>
            </a:r>
            <a:r>
              <a:rPr lang="fr-CA" sz="1400" b="1" dirty="0"/>
              <a:t>conflits entre objectifs opérationnels</a:t>
            </a:r>
            <a:r>
              <a:rPr lang="fr-CA" sz="1400" dirty="0"/>
              <a:t> avec les hauts dirigeants.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b="1" dirty="0"/>
              <a:t>Donner au groupe de direction des activités de changement</a:t>
            </a:r>
            <a:r>
              <a:rPr lang="fr-CA" sz="1400" dirty="0"/>
              <a:t> qu’il devra mettre en œuvre.</a:t>
            </a:r>
          </a:p>
        </p:txBody>
      </p:sp>
      <p:sp>
        <p:nvSpPr>
          <p:cNvPr id="7" name="Freeform 6" descr="Black highlight around direction tab, Mettre en place des services de soutien à la gestion&#10;" title="Black highlight"/>
          <p:cNvSpPr>
            <a:spLocks/>
          </p:cNvSpPr>
          <p:nvPr/>
        </p:nvSpPr>
        <p:spPr bwMode="auto">
          <a:xfrm>
            <a:off x="6355863" y="1970005"/>
            <a:ext cx="2709288" cy="1051921"/>
          </a:xfrm>
          <a:custGeom>
            <a:avLst/>
            <a:gdLst>
              <a:gd name="T0" fmla="*/ 12 w 1368"/>
              <a:gd name="T1" fmla="*/ 33 h 690"/>
              <a:gd name="T2" fmla="*/ 20 w 1368"/>
              <a:gd name="T3" fmla="*/ 85 h 690"/>
              <a:gd name="T4" fmla="*/ 29 w 1368"/>
              <a:gd name="T5" fmla="*/ 588 h 690"/>
              <a:gd name="T6" fmla="*/ 23 w 1368"/>
              <a:gd name="T7" fmla="*/ 640 h 690"/>
              <a:gd name="T8" fmla="*/ 46 w 1368"/>
              <a:gd name="T9" fmla="*/ 664 h 690"/>
              <a:gd name="T10" fmla="*/ 119 w 1368"/>
              <a:gd name="T11" fmla="*/ 664 h 690"/>
              <a:gd name="T12" fmla="*/ 757 w 1368"/>
              <a:gd name="T13" fmla="*/ 648 h 690"/>
              <a:gd name="T14" fmla="*/ 1204 w 1368"/>
              <a:gd name="T15" fmla="*/ 652 h 690"/>
              <a:gd name="T16" fmla="*/ 1357 w 1368"/>
              <a:gd name="T17" fmla="*/ 662 h 690"/>
              <a:gd name="T18" fmla="*/ 1353 w 1368"/>
              <a:gd name="T19" fmla="*/ 592 h 690"/>
              <a:gd name="T20" fmla="*/ 1329 w 1368"/>
              <a:gd name="T21" fmla="*/ 282 h 690"/>
              <a:gd name="T22" fmla="*/ 1327 w 1368"/>
              <a:gd name="T23" fmla="*/ 34 h 690"/>
              <a:gd name="T24" fmla="*/ 1305 w 1368"/>
              <a:gd name="T25" fmla="*/ 14 h 690"/>
              <a:gd name="T26" fmla="*/ 285 w 1368"/>
              <a:gd name="T27" fmla="*/ 44 h 690"/>
              <a:gd name="T28" fmla="*/ 55 w 1368"/>
              <a:gd name="T29" fmla="*/ 30 h 690"/>
              <a:gd name="T30" fmla="*/ 29 w 1368"/>
              <a:gd name="T31" fmla="*/ 23 h 690"/>
              <a:gd name="T32" fmla="*/ 28 w 1368"/>
              <a:gd name="T33" fmla="*/ 16 h 690"/>
              <a:gd name="T34" fmla="*/ 52 w 1368"/>
              <a:gd name="T35" fmla="*/ 7 h 690"/>
              <a:gd name="T36" fmla="*/ 186 w 1368"/>
              <a:gd name="T37" fmla="*/ 1 h 690"/>
              <a:gd name="T38" fmla="*/ 933 w 1368"/>
              <a:gd name="T39" fmla="*/ 7 h 690"/>
              <a:gd name="T40" fmla="*/ 1305 w 1368"/>
              <a:gd name="T41" fmla="*/ 6 h 690"/>
              <a:gd name="T42" fmla="*/ 1337 w 1368"/>
              <a:gd name="T43" fmla="*/ 33 h 690"/>
              <a:gd name="T44" fmla="*/ 1351 w 1368"/>
              <a:gd name="T45" fmla="*/ 317 h 690"/>
              <a:gd name="T46" fmla="*/ 1365 w 1368"/>
              <a:gd name="T47" fmla="*/ 580 h 690"/>
              <a:gd name="T48" fmla="*/ 1368 w 1368"/>
              <a:gd name="T49" fmla="*/ 649 h 690"/>
              <a:gd name="T50" fmla="*/ 1341 w 1368"/>
              <a:gd name="T51" fmla="*/ 678 h 690"/>
              <a:gd name="T52" fmla="*/ 1055 w 1368"/>
              <a:gd name="T53" fmla="*/ 689 h 690"/>
              <a:gd name="T54" fmla="*/ 804 w 1368"/>
              <a:gd name="T55" fmla="*/ 686 h 690"/>
              <a:gd name="T56" fmla="*/ 431 w 1368"/>
              <a:gd name="T57" fmla="*/ 679 h 690"/>
              <a:gd name="T58" fmla="*/ 174 w 1368"/>
              <a:gd name="T59" fmla="*/ 678 h 690"/>
              <a:gd name="T60" fmla="*/ 44 w 1368"/>
              <a:gd name="T61" fmla="*/ 676 h 690"/>
              <a:gd name="T62" fmla="*/ 0 w 1368"/>
              <a:gd name="T63" fmla="*/ 632 h 690"/>
              <a:gd name="T64" fmla="*/ 2 w 1368"/>
              <a:gd name="T65" fmla="*/ 322 h 690"/>
              <a:gd name="T66" fmla="*/ 3 w 1368"/>
              <a:gd name="T67" fmla="*/ 33 h 690"/>
              <a:gd name="T68" fmla="*/ 12 w 1368"/>
              <a:gd name="T69" fmla="*/ 33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68" h="690">
                <a:moveTo>
                  <a:pt x="12" y="33"/>
                </a:moveTo>
                <a:cubicBezTo>
                  <a:pt x="15" y="50"/>
                  <a:pt x="19" y="67"/>
                  <a:pt x="20" y="85"/>
                </a:cubicBezTo>
                <a:cubicBezTo>
                  <a:pt x="23" y="253"/>
                  <a:pt x="26" y="421"/>
                  <a:pt x="29" y="588"/>
                </a:cubicBezTo>
                <a:cubicBezTo>
                  <a:pt x="29" y="605"/>
                  <a:pt x="27" y="623"/>
                  <a:pt x="23" y="640"/>
                </a:cubicBezTo>
                <a:cubicBezTo>
                  <a:pt x="18" y="659"/>
                  <a:pt x="27" y="664"/>
                  <a:pt x="46" y="664"/>
                </a:cubicBezTo>
                <a:cubicBezTo>
                  <a:pt x="70" y="664"/>
                  <a:pt x="95" y="664"/>
                  <a:pt x="119" y="664"/>
                </a:cubicBezTo>
                <a:cubicBezTo>
                  <a:pt x="340" y="658"/>
                  <a:pt x="552" y="651"/>
                  <a:pt x="757" y="648"/>
                </a:cubicBezTo>
                <a:cubicBezTo>
                  <a:pt x="910" y="647"/>
                  <a:pt x="1059" y="650"/>
                  <a:pt x="1204" y="652"/>
                </a:cubicBezTo>
                <a:cubicBezTo>
                  <a:pt x="1254" y="653"/>
                  <a:pt x="1304" y="658"/>
                  <a:pt x="1357" y="662"/>
                </a:cubicBezTo>
                <a:cubicBezTo>
                  <a:pt x="1356" y="638"/>
                  <a:pt x="1355" y="615"/>
                  <a:pt x="1353" y="592"/>
                </a:cubicBezTo>
                <a:cubicBezTo>
                  <a:pt x="1345" y="489"/>
                  <a:pt x="1334" y="386"/>
                  <a:pt x="1329" y="282"/>
                </a:cubicBezTo>
                <a:cubicBezTo>
                  <a:pt x="1325" y="200"/>
                  <a:pt x="1327" y="117"/>
                  <a:pt x="1327" y="34"/>
                </a:cubicBezTo>
                <a:cubicBezTo>
                  <a:pt x="1327" y="17"/>
                  <a:pt x="1322" y="12"/>
                  <a:pt x="1305" y="14"/>
                </a:cubicBezTo>
                <a:cubicBezTo>
                  <a:pt x="986" y="38"/>
                  <a:pt x="646" y="44"/>
                  <a:pt x="285" y="44"/>
                </a:cubicBezTo>
                <a:cubicBezTo>
                  <a:pt x="209" y="43"/>
                  <a:pt x="132" y="35"/>
                  <a:pt x="55" y="30"/>
                </a:cubicBezTo>
                <a:cubicBezTo>
                  <a:pt x="46" y="30"/>
                  <a:pt x="37" y="26"/>
                  <a:pt x="29" y="23"/>
                </a:cubicBezTo>
                <a:cubicBezTo>
                  <a:pt x="29" y="21"/>
                  <a:pt x="28" y="19"/>
                  <a:pt x="28" y="16"/>
                </a:cubicBezTo>
                <a:cubicBezTo>
                  <a:pt x="36" y="13"/>
                  <a:pt x="44" y="8"/>
                  <a:pt x="52" y="7"/>
                </a:cubicBezTo>
                <a:cubicBezTo>
                  <a:pt x="97" y="4"/>
                  <a:pt x="142" y="0"/>
                  <a:pt x="186" y="1"/>
                </a:cubicBezTo>
                <a:cubicBezTo>
                  <a:pt x="446" y="2"/>
                  <a:pt x="694" y="5"/>
                  <a:pt x="933" y="7"/>
                </a:cubicBezTo>
                <a:cubicBezTo>
                  <a:pt x="1060" y="8"/>
                  <a:pt x="1184" y="6"/>
                  <a:pt x="1305" y="6"/>
                </a:cubicBezTo>
                <a:cubicBezTo>
                  <a:pt x="1331" y="6"/>
                  <a:pt x="1336" y="8"/>
                  <a:pt x="1337" y="33"/>
                </a:cubicBezTo>
                <a:cubicBezTo>
                  <a:pt x="1343" y="128"/>
                  <a:pt x="1347" y="223"/>
                  <a:pt x="1351" y="317"/>
                </a:cubicBezTo>
                <a:cubicBezTo>
                  <a:pt x="1356" y="405"/>
                  <a:pt x="1360" y="493"/>
                  <a:pt x="1365" y="580"/>
                </a:cubicBezTo>
                <a:cubicBezTo>
                  <a:pt x="1366" y="603"/>
                  <a:pt x="1367" y="626"/>
                  <a:pt x="1368" y="649"/>
                </a:cubicBezTo>
                <a:cubicBezTo>
                  <a:pt x="1368" y="667"/>
                  <a:pt x="1359" y="678"/>
                  <a:pt x="1341" y="678"/>
                </a:cubicBezTo>
                <a:cubicBezTo>
                  <a:pt x="1247" y="682"/>
                  <a:pt x="1152" y="687"/>
                  <a:pt x="1055" y="689"/>
                </a:cubicBezTo>
                <a:cubicBezTo>
                  <a:pt x="973" y="690"/>
                  <a:pt x="889" y="687"/>
                  <a:pt x="804" y="686"/>
                </a:cubicBezTo>
                <a:cubicBezTo>
                  <a:pt x="682" y="684"/>
                  <a:pt x="558" y="680"/>
                  <a:pt x="431" y="679"/>
                </a:cubicBezTo>
                <a:cubicBezTo>
                  <a:pt x="347" y="677"/>
                  <a:pt x="261" y="678"/>
                  <a:pt x="174" y="678"/>
                </a:cubicBezTo>
                <a:cubicBezTo>
                  <a:pt x="131" y="678"/>
                  <a:pt x="88" y="678"/>
                  <a:pt x="44" y="676"/>
                </a:cubicBezTo>
                <a:cubicBezTo>
                  <a:pt x="11" y="675"/>
                  <a:pt x="0" y="663"/>
                  <a:pt x="0" y="632"/>
                </a:cubicBezTo>
                <a:cubicBezTo>
                  <a:pt x="0" y="529"/>
                  <a:pt x="1" y="426"/>
                  <a:pt x="2" y="322"/>
                </a:cubicBezTo>
                <a:cubicBezTo>
                  <a:pt x="3" y="226"/>
                  <a:pt x="3" y="130"/>
                  <a:pt x="3" y="33"/>
                </a:cubicBezTo>
                <a:cubicBezTo>
                  <a:pt x="6" y="33"/>
                  <a:pt x="9" y="33"/>
                  <a:pt x="12" y="33"/>
                </a:cubicBezTo>
              </a:path>
            </a:pathLst>
          </a:custGeom>
          <a:solidFill>
            <a:schemeClr val="accent4"/>
          </a:solidFill>
          <a:ln w="76200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9" name="Freeform 8" descr="Arrow pointing downward" title="Arrow"/>
          <p:cNvSpPr>
            <a:spLocks noEditPoints="1"/>
          </p:cNvSpPr>
          <p:nvPr/>
        </p:nvSpPr>
        <p:spPr bwMode="auto">
          <a:xfrm rot="642410" flipH="1">
            <a:off x="5435000" y="2744335"/>
            <a:ext cx="792382" cy="549439"/>
          </a:xfrm>
          <a:custGeom>
            <a:avLst/>
            <a:gdLst>
              <a:gd name="T0" fmla="*/ 366 w 445"/>
              <a:gd name="T1" fmla="*/ 437 h 437"/>
              <a:gd name="T2" fmla="*/ 356 w 445"/>
              <a:gd name="T3" fmla="*/ 428 h 437"/>
              <a:gd name="T4" fmla="*/ 214 w 445"/>
              <a:gd name="T5" fmla="*/ 307 h 437"/>
              <a:gd name="T6" fmla="*/ 186 w 445"/>
              <a:gd name="T7" fmla="*/ 288 h 437"/>
              <a:gd name="T8" fmla="*/ 188 w 445"/>
              <a:gd name="T9" fmla="*/ 273 h 437"/>
              <a:gd name="T10" fmla="*/ 262 w 445"/>
              <a:gd name="T11" fmla="*/ 250 h 437"/>
              <a:gd name="T12" fmla="*/ 270 w 445"/>
              <a:gd name="T13" fmla="*/ 229 h 437"/>
              <a:gd name="T14" fmla="*/ 132 w 445"/>
              <a:gd name="T15" fmla="*/ 71 h 437"/>
              <a:gd name="T16" fmla="*/ 44 w 445"/>
              <a:gd name="T17" fmla="*/ 28 h 437"/>
              <a:gd name="T18" fmla="*/ 10 w 445"/>
              <a:gd name="T19" fmla="*/ 26 h 437"/>
              <a:gd name="T20" fmla="*/ 0 w 445"/>
              <a:gd name="T21" fmla="*/ 22 h 437"/>
              <a:gd name="T22" fmla="*/ 9 w 445"/>
              <a:gd name="T23" fmla="*/ 17 h 437"/>
              <a:gd name="T24" fmla="*/ 53 w 445"/>
              <a:gd name="T25" fmla="*/ 8 h 437"/>
              <a:gd name="T26" fmla="*/ 164 w 445"/>
              <a:gd name="T27" fmla="*/ 29 h 437"/>
              <a:gd name="T28" fmla="*/ 329 w 445"/>
              <a:gd name="T29" fmla="*/ 193 h 437"/>
              <a:gd name="T30" fmla="*/ 345 w 445"/>
              <a:gd name="T31" fmla="*/ 225 h 437"/>
              <a:gd name="T32" fmla="*/ 355 w 445"/>
              <a:gd name="T33" fmla="*/ 231 h 437"/>
              <a:gd name="T34" fmla="*/ 391 w 445"/>
              <a:gd name="T35" fmla="*/ 225 h 437"/>
              <a:gd name="T36" fmla="*/ 428 w 445"/>
              <a:gd name="T37" fmla="*/ 217 h 437"/>
              <a:gd name="T38" fmla="*/ 443 w 445"/>
              <a:gd name="T39" fmla="*/ 221 h 437"/>
              <a:gd name="T40" fmla="*/ 442 w 445"/>
              <a:gd name="T41" fmla="*/ 236 h 437"/>
              <a:gd name="T42" fmla="*/ 397 w 445"/>
              <a:gd name="T43" fmla="*/ 337 h 437"/>
              <a:gd name="T44" fmla="*/ 371 w 445"/>
              <a:gd name="T45" fmla="*/ 424 h 437"/>
              <a:gd name="T46" fmla="*/ 366 w 445"/>
              <a:gd name="T47" fmla="*/ 437 h 437"/>
              <a:gd name="T48" fmla="*/ 35 w 445"/>
              <a:gd name="T49" fmla="*/ 16 h 437"/>
              <a:gd name="T50" fmla="*/ 189 w 445"/>
              <a:gd name="T51" fmla="*/ 105 h 437"/>
              <a:gd name="T52" fmla="*/ 273 w 445"/>
              <a:gd name="T53" fmla="*/ 222 h 437"/>
              <a:gd name="T54" fmla="*/ 254 w 445"/>
              <a:gd name="T55" fmla="*/ 260 h 437"/>
              <a:gd name="T56" fmla="*/ 252 w 445"/>
              <a:gd name="T57" fmla="*/ 260 h 437"/>
              <a:gd name="T58" fmla="*/ 189 w 445"/>
              <a:gd name="T59" fmla="*/ 278 h 437"/>
              <a:gd name="T60" fmla="*/ 282 w 445"/>
              <a:gd name="T61" fmla="*/ 345 h 437"/>
              <a:gd name="T62" fmla="*/ 364 w 445"/>
              <a:gd name="T63" fmla="*/ 428 h 437"/>
              <a:gd name="T64" fmla="*/ 443 w 445"/>
              <a:gd name="T65" fmla="*/ 223 h 437"/>
              <a:gd name="T66" fmla="*/ 423 w 445"/>
              <a:gd name="T67" fmla="*/ 225 h 437"/>
              <a:gd name="T68" fmla="*/ 359 w 445"/>
              <a:gd name="T69" fmla="*/ 236 h 437"/>
              <a:gd name="T70" fmla="*/ 339 w 445"/>
              <a:gd name="T71" fmla="*/ 228 h 437"/>
              <a:gd name="T72" fmla="*/ 309 w 445"/>
              <a:gd name="T73" fmla="*/ 185 h 437"/>
              <a:gd name="T74" fmla="*/ 149 w 445"/>
              <a:gd name="T75" fmla="*/ 34 h 437"/>
              <a:gd name="T76" fmla="*/ 35 w 445"/>
              <a:gd name="T77" fmla="*/ 16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45" h="437">
                <a:moveTo>
                  <a:pt x="366" y="437"/>
                </a:moveTo>
                <a:cubicBezTo>
                  <a:pt x="361" y="433"/>
                  <a:pt x="358" y="430"/>
                  <a:pt x="356" y="428"/>
                </a:cubicBezTo>
                <a:cubicBezTo>
                  <a:pt x="315" y="380"/>
                  <a:pt x="266" y="342"/>
                  <a:pt x="214" y="307"/>
                </a:cubicBezTo>
                <a:cubicBezTo>
                  <a:pt x="204" y="301"/>
                  <a:pt x="195" y="295"/>
                  <a:pt x="186" y="288"/>
                </a:cubicBezTo>
                <a:cubicBezTo>
                  <a:pt x="177" y="281"/>
                  <a:pt x="177" y="276"/>
                  <a:pt x="188" y="273"/>
                </a:cubicBezTo>
                <a:cubicBezTo>
                  <a:pt x="212" y="265"/>
                  <a:pt x="237" y="257"/>
                  <a:pt x="262" y="250"/>
                </a:cubicBezTo>
                <a:cubicBezTo>
                  <a:pt x="276" y="245"/>
                  <a:pt x="278" y="242"/>
                  <a:pt x="270" y="229"/>
                </a:cubicBezTo>
                <a:cubicBezTo>
                  <a:pt x="233" y="169"/>
                  <a:pt x="191" y="113"/>
                  <a:pt x="132" y="71"/>
                </a:cubicBezTo>
                <a:cubicBezTo>
                  <a:pt x="105" y="52"/>
                  <a:pt x="76" y="37"/>
                  <a:pt x="44" y="28"/>
                </a:cubicBezTo>
                <a:cubicBezTo>
                  <a:pt x="33" y="26"/>
                  <a:pt x="21" y="27"/>
                  <a:pt x="10" y="26"/>
                </a:cubicBezTo>
                <a:cubicBezTo>
                  <a:pt x="6" y="25"/>
                  <a:pt x="3" y="23"/>
                  <a:pt x="0" y="22"/>
                </a:cubicBezTo>
                <a:cubicBezTo>
                  <a:pt x="3" y="20"/>
                  <a:pt x="6" y="18"/>
                  <a:pt x="9" y="17"/>
                </a:cubicBezTo>
                <a:cubicBezTo>
                  <a:pt x="23" y="14"/>
                  <a:pt x="38" y="10"/>
                  <a:pt x="53" y="8"/>
                </a:cubicBezTo>
                <a:cubicBezTo>
                  <a:pt x="93" y="0"/>
                  <a:pt x="129" y="11"/>
                  <a:pt x="164" y="29"/>
                </a:cubicBezTo>
                <a:cubicBezTo>
                  <a:pt x="236" y="67"/>
                  <a:pt x="290" y="122"/>
                  <a:pt x="329" y="193"/>
                </a:cubicBezTo>
                <a:cubicBezTo>
                  <a:pt x="335" y="203"/>
                  <a:pt x="339" y="214"/>
                  <a:pt x="345" y="225"/>
                </a:cubicBezTo>
                <a:cubicBezTo>
                  <a:pt x="347" y="228"/>
                  <a:pt x="352" y="231"/>
                  <a:pt x="355" y="231"/>
                </a:cubicBezTo>
                <a:cubicBezTo>
                  <a:pt x="367" y="229"/>
                  <a:pt x="379" y="227"/>
                  <a:pt x="391" y="225"/>
                </a:cubicBezTo>
                <a:cubicBezTo>
                  <a:pt x="403" y="222"/>
                  <a:pt x="415" y="219"/>
                  <a:pt x="428" y="217"/>
                </a:cubicBezTo>
                <a:cubicBezTo>
                  <a:pt x="433" y="217"/>
                  <a:pt x="440" y="218"/>
                  <a:pt x="443" y="221"/>
                </a:cubicBezTo>
                <a:cubicBezTo>
                  <a:pt x="445" y="224"/>
                  <a:pt x="444" y="231"/>
                  <a:pt x="442" y="236"/>
                </a:cubicBezTo>
                <a:cubicBezTo>
                  <a:pt x="427" y="270"/>
                  <a:pt x="410" y="303"/>
                  <a:pt x="397" y="337"/>
                </a:cubicBezTo>
                <a:cubicBezTo>
                  <a:pt x="386" y="365"/>
                  <a:pt x="380" y="395"/>
                  <a:pt x="371" y="424"/>
                </a:cubicBezTo>
                <a:cubicBezTo>
                  <a:pt x="370" y="428"/>
                  <a:pt x="368" y="431"/>
                  <a:pt x="366" y="437"/>
                </a:cubicBezTo>
                <a:moveTo>
                  <a:pt x="35" y="16"/>
                </a:moveTo>
                <a:cubicBezTo>
                  <a:pt x="100" y="35"/>
                  <a:pt x="150" y="62"/>
                  <a:pt x="189" y="105"/>
                </a:cubicBezTo>
                <a:cubicBezTo>
                  <a:pt x="221" y="141"/>
                  <a:pt x="251" y="179"/>
                  <a:pt x="273" y="222"/>
                </a:cubicBezTo>
                <a:cubicBezTo>
                  <a:pt x="287" y="246"/>
                  <a:pt x="282" y="255"/>
                  <a:pt x="254" y="260"/>
                </a:cubicBezTo>
                <a:cubicBezTo>
                  <a:pt x="253" y="260"/>
                  <a:pt x="252" y="260"/>
                  <a:pt x="252" y="260"/>
                </a:cubicBezTo>
                <a:cubicBezTo>
                  <a:pt x="230" y="266"/>
                  <a:pt x="209" y="272"/>
                  <a:pt x="189" y="278"/>
                </a:cubicBezTo>
                <a:cubicBezTo>
                  <a:pt x="220" y="300"/>
                  <a:pt x="252" y="321"/>
                  <a:pt x="282" y="345"/>
                </a:cubicBezTo>
                <a:cubicBezTo>
                  <a:pt x="312" y="370"/>
                  <a:pt x="341" y="396"/>
                  <a:pt x="364" y="428"/>
                </a:cubicBezTo>
                <a:cubicBezTo>
                  <a:pt x="371" y="353"/>
                  <a:pt x="408" y="290"/>
                  <a:pt x="443" y="223"/>
                </a:cubicBezTo>
                <a:cubicBezTo>
                  <a:pt x="434" y="224"/>
                  <a:pt x="428" y="224"/>
                  <a:pt x="423" y="225"/>
                </a:cubicBezTo>
                <a:cubicBezTo>
                  <a:pt x="402" y="228"/>
                  <a:pt x="380" y="232"/>
                  <a:pt x="359" y="236"/>
                </a:cubicBezTo>
                <a:cubicBezTo>
                  <a:pt x="351" y="237"/>
                  <a:pt x="344" y="236"/>
                  <a:pt x="339" y="228"/>
                </a:cubicBezTo>
                <a:cubicBezTo>
                  <a:pt x="329" y="213"/>
                  <a:pt x="319" y="199"/>
                  <a:pt x="309" y="185"/>
                </a:cubicBezTo>
                <a:cubicBezTo>
                  <a:pt x="266" y="123"/>
                  <a:pt x="217" y="68"/>
                  <a:pt x="149" y="34"/>
                </a:cubicBezTo>
                <a:cubicBezTo>
                  <a:pt x="114" y="15"/>
                  <a:pt x="77" y="5"/>
                  <a:pt x="35" y="16"/>
                </a:cubicBezTo>
              </a:path>
            </a:pathLst>
          </a:custGeom>
          <a:solidFill>
            <a:srgbClr val="999999"/>
          </a:solidFill>
          <a:ln w="19050">
            <a:solidFill>
              <a:schemeClr val="accent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9527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accent2"/>
                </a:solidFill>
              </a:rPr>
              <a:t>Établir les fondements... </a:t>
            </a:r>
            <a:r>
              <a:rPr lang="fr-CA" dirty="0"/>
              <a:t>avec les employés</a:t>
            </a:r>
          </a:p>
        </p:txBody>
      </p:sp>
      <p:graphicFrame>
        <p:nvGraphicFramePr>
          <p:cNvPr id="4" name="Table 3" descr="Établir les fondements... avec les employés&#10;" title="Modèle d’activité du parrai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182673"/>
              </p:ext>
            </p:extLst>
          </p:nvPr>
        </p:nvGraphicFramePr>
        <p:xfrm>
          <a:off x="638977" y="1556947"/>
          <a:ext cx="10876124" cy="146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3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69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033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du projet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/>
                        <a:t>Équipe </a:t>
                      </a:r>
                      <a:r>
                        <a:rPr lang="fr-CA" sz="2400" dirty="0" smtClean="0"/>
                        <a:t>de </a:t>
                      </a:r>
                      <a:r>
                        <a:rPr lang="fr-CA" sz="2400" dirty="0"/>
                        <a:t>projet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/>
                        <a:t>Direction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 dirty="0"/>
                        <a:t>Employés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0672">
                <a:tc>
                  <a:txBody>
                    <a:bodyPr/>
                    <a:lstStyle/>
                    <a:p>
                      <a:pPr algn="l"/>
                      <a:r>
                        <a:rPr lang="fr-CA" sz="2400" b="1" dirty="0" smtClean="0"/>
                        <a:t>Établir les fondements</a:t>
                      </a:r>
                      <a:endParaRPr lang="fr-CA" sz="24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/>
                        <a:t>Obtenir les ressources nécessaires pour le projet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/>
                        <a:t>Mettre en place des services de soutien à la gestion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Sensibiliser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8980" y="3160781"/>
            <a:ext cx="10876124" cy="2554545"/>
          </a:xfrm>
          <a:prstGeom prst="rect">
            <a:avLst/>
          </a:prstGeom>
          <a:solidFill>
            <a:srgbClr val="EAF6F4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Expliquer POURQUOI un changement s’impose</a:t>
            </a:r>
            <a:r>
              <a:rPr lang="fr-CA" sz="1600" dirty="0"/>
              <a:t>; communiquer les risques de ne pas changer et répéter les messages clés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Présenter une vision de l’avenir</a:t>
            </a:r>
            <a:r>
              <a:rPr lang="fr-CA" sz="1600" dirty="0"/>
              <a:t>; expliquer la nature du changement et montrer comment le changement permettra de traiter les problèmes ou les occasions d’affaires.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dirty="0"/>
              <a:t>Répondre aux questions : </a:t>
            </a:r>
            <a:r>
              <a:rPr lang="fr-CA" sz="1600" b="1" dirty="0"/>
              <a:t>« Comment ce changement me touchera-t-il? »</a:t>
            </a:r>
            <a:r>
              <a:rPr lang="fr-CA" sz="1600" dirty="0"/>
              <a:t> et </a:t>
            </a:r>
            <a:r>
              <a:rPr lang="fr-CA" sz="1600" b="1" dirty="0"/>
              <a:t>« Qu’est-ce que </a:t>
            </a:r>
            <a:r>
              <a:rPr lang="fr-CA" sz="1600" b="1" dirty="0" smtClean="0"/>
              <a:t>j’y gagne?</a:t>
            </a:r>
            <a:r>
              <a:rPr lang="fr-CA" sz="1600" b="1" dirty="0"/>
              <a:t> </a:t>
            </a:r>
            <a:r>
              <a:rPr lang="fr-CA" sz="1600" b="1" dirty="0" smtClean="0"/>
              <a:t>»</a:t>
            </a:r>
            <a:endParaRPr lang="fr-CA" sz="16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Être proactif et se fait voir et entendre</a:t>
            </a:r>
            <a:r>
              <a:rPr lang="fr-CA" sz="1600" dirty="0"/>
              <a:t>; communiquer souvent, notamment en personne.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Être à l’écoute et réceptif</a:t>
            </a:r>
            <a:r>
              <a:rPr lang="fr-CA" sz="1600" dirty="0"/>
              <a:t> au dialogue et à la résistance.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dirty="0"/>
              <a:t>Dire aux employés ce à quoi ils peuvent s’attendre et quand; </a:t>
            </a:r>
            <a:r>
              <a:rPr lang="fr-CA" sz="1600" b="1" dirty="0"/>
              <a:t>présenter les jalons du projet et fournir des mises à jour</a:t>
            </a:r>
            <a:r>
              <a:rPr lang="fr-CA" sz="1600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dirty="0"/>
              <a:t>Comprendre </a:t>
            </a:r>
            <a:r>
              <a:rPr lang="fr-CA" sz="1600" b="1" dirty="0"/>
              <a:t>la culture et les convictions organisationnelles</a:t>
            </a:r>
            <a:r>
              <a:rPr lang="fr-CA" sz="1600" dirty="0"/>
              <a:t> pour communiquer efficacement avec les employés.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Communiquer clairement et en toute franchise</a:t>
            </a:r>
            <a:r>
              <a:rPr lang="fr-CA" sz="1600" dirty="0"/>
              <a:t> les aspects  inconnus du projet.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600" b="1" dirty="0"/>
              <a:t>Transmettre les plans</a:t>
            </a:r>
            <a:r>
              <a:rPr lang="fr-CA" sz="1600" dirty="0"/>
              <a:t> aux clients, aux fournisseurs et à tous les intervenants touchés.</a:t>
            </a:r>
          </a:p>
        </p:txBody>
      </p:sp>
      <p:sp>
        <p:nvSpPr>
          <p:cNvPr id="7" name="Freeform 6" descr="highlight around Employés tab, Sensibiliser&#10;" title="Black highlight"/>
          <p:cNvSpPr>
            <a:spLocks/>
          </p:cNvSpPr>
          <p:nvPr/>
        </p:nvSpPr>
        <p:spPr bwMode="auto">
          <a:xfrm>
            <a:off x="8933815" y="2135469"/>
            <a:ext cx="2581286" cy="776662"/>
          </a:xfrm>
          <a:custGeom>
            <a:avLst/>
            <a:gdLst>
              <a:gd name="T0" fmla="*/ 12 w 1368"/>
              <a:gd name="T1" fmla="*/ 33 h 690"/>
              <a:gd name="T2" fmla="*/ 20 w 1368"/>
              <a:gd name="T3" fmla="*/ 85 h 690"/>
              <a:gd name="T4" fmla="*/ 29 w 1368"/>
              <a:gd name="T5" fmla="*/ 588 h 690"/>
              <a:gd name="T6" fmla="*/ 23 w 1368"/>
              <a:gd name="T7" fmla="*/ 640 h 690"/>
              <a:gd name="T8" fmla="*/ 46 w 1368"/>
              <a:gd name="T9" fmla="*/ 664 h 690"/>
              <a:gd name="T10" fmla="*/ 119 w 1368"/>
              <a:gd name="T11" fmla="*/ 664 h 690"/>
              <a:gd name="T12" fmla="*/ 757 w 1368"/>
              <a:gd name="T13" fmla="*/ 648 h 690"/>
              <a:gd name="T14" fmla="*/ 1204 w 1368"/>
              <a:gd name="T15" fmla="*/ 652 h 690"/>
              <a:gd name="T16" fmla="*/ 1357 w 1368"/>
              <a:gd name="T17" fmla="*/ 662 h 690"/>
              <a:gd name="T18" fmla="*/ 1353 w 1368"/>
              <a:gd name="T19" fmla="*/ 592 h 690"/>
              <a:gd name="T20" fmla="*/ 1329 w 1368"/>
              <a:gd name="T21" fmla="*/ 282 h 690"/>
              <a:gd name="T22" fmla="*/ 1327 w 1368"/>
              <a:gd name="T23" fmla="*/ 34 h 690"/>
              <a:gd name="T24" fmla="*/ 1305 w 1368"/>
              <a:gd name="T25" fmla="*/ 14 h 690"/>
              <a:gd name="T26" fmla="*/ 285 w 1368"/>
              <a:gd name="T27" fmla="*/ 44 h 690"/>
              <a:gd name="T28" fmla="*/ 55 w 1368"/>
              <a:gd name="T29" fmla="*/ 30 h 690"/>
              <a:gd name="T30" fmla="*/ 29 w 1368"/>
              <a:gd name="T31" fmla="*/ 23 h 690"/>
              <a:gd name="T32" fmla="*/ 28 w 1368"/>
              <a:gd name="T33" fmla="*/ 16 h 690"/>
              <a:gd name="T34" fmla="*/ 52 w 1368"/>
              <a:gd name="T35" fmla="*/ 7 h 690"/>
              <a:gd name="T36" fmla="*/ 186 w 1368"/>
              <a:gd name="T37" fmla="*/ 1 h 690"/>
              <a:gd name="T38" fmla="*/ 933 w 1368"/>
              <a:gd name="T39" fmla="*/ 7 h 690"/>
              <a:gd name="T40" fmla="*/ 1305 w 1368"/>
              <a:gd name="T41" fmla="*/ 6 h 690"/>
              <a:gd name="T42" fmla="*/ 1337 w 1368"/>
              <a:gd name="T43" fmla="*/ 33 h 690"/>
              <a:gd name="T44" fmla="*/ 1351 w 1368"/>
              <a:gd name="T45" fmla="*/ 317 h 690"/>
              <a:gd name="T46" fmla="*/ 1365 w 1368"/>
              <a:gd name="T47" fmla="*/ 580 h 690"/>
              <a:gd name="T48" fmla="*/ 1368 w 1368"/>
              <a:gd name="T49" fmla="*/ 649 h 690"/>
              <a:gd name="T50" fmla="*/ 1341 w 1368"/>
              <a:gd name="T51" fmla="*/ 678 h 690"/>
              <a:gd name="T52" fmla="*/ 1055 w 1368"/>
              <a:gd name="T53" fmla="*/ 689 h 690"/>
              <a:gd name="T54" fmla="*/ 804 w 1368"/>
              <a:gd name="T55" fmla="*/ 686 h 690"/>
              <a:gd name="T56" fmla="*/ 431 w 1368"/>
              <a:gd name="T57" fmla="*/ 679 h 690"/>
              <a:gd name="T58" fmla="*/ 174 w 1368"/>
              <a:gd name="T59" fmla="*/ 678 h 690"/>
              <a:gd name="T60" fmla="*/ 44 w 1368"/>
              <a:gd name="T61" fmla="*/ 676 h 690"/>
              <a:gd name="T62" fmla="*/ 0 w 1368"/>
              <a:gd name="T63" fmla="*/ 632 h 690"/>
              <a:gd name="T64" fmla="*/ 2 w 1368"/>
              <a:gd name="T65" fmla="*/ 322 h 690"/>
              <a:gd name="T66" fmla="*/ 3 w 1368"/>
              <a:gd name="T67" fmla="*/ 33 h 690"/>
              <a:gd name="T68" fmla="*/ 12 w 1368"/>
              <a:gd name="T69" fmla="*/ 33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68" h="690">
                <a:moveTo>
                  <a:pt x="12" y="33"/>
                </a:moveTo>
                <a:cubicBezTo>
                  <a:pt x="15" y="50"/>
                  <a:pt x="19" y="67"/>
                  <a:pt x="20" y="85"/>
                </a:cubicBezTo>
                <a:cubicBezTo>
                  <a:pt x="23" y="253"/>
                  <a:pt x="26" y="421"/>
                  <a:pt x="29" y="588"/>
                </a:cubicBezTo>
                <a:cubicBezTo>
                  <a:pt x="29" y="605"/>
                  <a:pt x="27" y="623"/>
                  <a:pt x="23" y="640"/>
                </a:cubicBezTo>
                <a:cubicBezTo>
                  <a:pt x="18" y="659"/>
                  <a:pt x="27" y="664"/>
                  <a:pt x="46" y="664"/>
                </a:cubicBezTo>
                <a:cubicBezTo>
                  <a:pt x="70" y="664"/>
                  <a:pt x="95" y="664"/>
                  <a:pt x="119" y="664"/>
                </a:cubicBezTo>
                <a:cubicBezTo>
                  <a:pt x="340" y="658"/>
                  <a:pt x="552" y="651"/>
                  <a:pt x="757" y="648"/>
                </a:cubicBezTo>
                <a:cubicBezTo>
                  <a:pt x="910" y="647"/>
                  <a:pt x="1059" y="650"/>
                  <a:pt x="1204" y="652"/>
                </a:cubicBezTo>
                <a:cubicBezTo>
                  <a:pt x="1254" y="653"/>
                  <a:pt x="1304" y="658"/>
                  <a:pt x="1357" y="662"/>
                </a:cubicBezTo>
                <a:cubicBezTo>
                  <a:pt x="1356" y="638"/>
                  <a:pt x="1355" y="615"/>
                  <a:pt x="1353" y="592"/>
                </a:cubicBezTo>
                <a:cubicBezTo>
                  <a:pt x="1345" y="489"/>
                  <a:pt x="1334" y="386"/>
                  <a:pt x="1329" y="282"/>
                </a:cubicBezTo>
                <a:cubicBezTo>
                  <a:pt x="1325" y="200"/>
                  <a:pt x="1327" y="117"/>
                  <a:pt x="1327" y="34"/>
                </a:cubicBezTo>
                <a:cubicBezTo>
                  <a:pt x="1327" y="17"/>
                  <a:pt x="1322" y="12"/>
                  <a:pt x="1305" y="14"/>
                </a:cubicBezTo>
                <a:cubicBezTo>
                  <a:pt x="986" y="38"/>
                  <a:pt x="646" y="44"/>
                  <a:pt x="285" y="44"/>
                </a:cubicBezTo>
                <a:cubicBezTo>
                  <a:pt x="209" y="43"/>
                  <a:pt x="132" y="35"/>
                  <a:pt x="55" y="30"/>
                </a:cubicBezTo>
                <a:cubicBezTo>
                  <a:pt x="46" y="30"/>
                  <a:pt x="37" y="26"/>
                  <a:pt x="29" y="23"/>
                </a:cubicBezTo>
                <a:cubicBezTo>
                  <a:pt x="29" y="21"/>
                  <a:pt x="28" y="19"/>
                  <a:pt x="28" y="16"/>
                </a:cubicBezTo>
                <a:cubicBezTo>
                  <a:pt x="36" y="13"/>
                  <a:pt x="44" y="8"/>
                  <a:pt x="52" y="7"/>
                </a:cubicBezTo>
                <a:cubicBezTo>
                  <a:pt x="97" y="4"/>
                  <a:pt x="142" y="0"/>
                  <a:pt x="186" y="1"/>
                </a:cubicBezTo>
                <a:cubicBezTo>
                  <a:pt x="446" y="2"/>
                  <a:pt x="694" y="5"/>
                  <a:pt x="933" y="7"/>
                </a:cubicBezTo>
                <a:cubicBezTo>
                  <a:pt x="1060" y="8"/>
                  <a:pt x="1184" y="6"/>
                  <a:pt x="1305" y="6"/>
                </a:cubicBezTo>
                <a:cubicBezTo>
                  <a:pt x="1331" y="6"/>
                  <a:pt x="1336" y="8"/>
                  <a:pt x="1337" y="33"/>
                </a:cubicBezTo>
                <a:cubicBezTo>
                  <a:pt x="1343" y="128"/>
                  <a:pt x="1347" y="223"/>
                  <a:pt x="1351" y="317"/>
                </a:cubicBezTo>
                <a:cubicBezTo>
                  <a:pt x="1356" y="405"/>
                  <a:pt x="1360" y="493"/>
                  <a:pt x="1365" y="580"/>
                </a:cubicBezTo>
                <a:cubicBezTo>
                  <a:pt x="1366" y="603"/>
                  <a:pt x="1367" y="626"/>
                  <a:pt x="1368" y="649"/>
                </a:cubicBezTo>
                <a:cubicBezTo>
                  <a:pt x="1368" y="667"/>
                  <a:pt x="1359" y="678"/>
                  <a:pt x="1341" y="678"/>
                </a:cubicBezTo>
                <a:cubicBezTo>
                  <a:pt x="1247" y="682"/>
                  <a:pt x="1152" y="687"/>
                  <a:pt x="1055" y="689"/>
                </a:cubicBezTo>
                <a:cubicBezTo>
                  <a:pt x="973" y="690"/>
                  <a:pt x="889" y="687"/>
                  <a:pt x="804" y="686"/>
                </a:cubicBezTo>
                <a:cubicBezTo>
                  <a:pt x="682" y="684"/>
                  <a:pt x="558" y="680"/>
                  <a:pt x="431" y="679"/>
                </a:cubicBezTo>
                <a:cubicBezTo>
                  <a:pt x="347" y="677"/>
                  <a:pt x="261" y="678"/>
                  <a:pt x="174" y="678"/>
                </a:cubicBezTo>
                <a:cubicBezTo>
                  <a:pt x="131" y="678"/>
                  <a:pt x="88" y="678"/>
                  <a:pt x="44" y="676"/>
                </a:cubicBezTo>
                <a:cubicBezTo>
                  <a:pt x="11" y="675"/>
                  <a:pt x="0" y="663"/>
                  <a:pt x="0" y="632"/>
                </a:cubicBezTo>
                <a:cubicBezTo>
                  <a:pt x="0" y="529"/>
                  <a:pt x="1" y="426"/>
                  <a:pt x="2" y="322"/>
                </a:cubicBezTo>
                <a:cubicBezTo>
                  <a:pt x="3" y="226"/>
                  <a:pt x="3" y="130"/>
                  <a:pt x="3" y="33"/>
                </a:cubicBezTo>
                <a:cubicBezTo>
                  <a:pt x="6" y="33"/>
                  <a:pt x="9" y="33"/>
                  <a:pt x="12" y="33"/>
                </a:cubicBezTo>
              </a:path>
            </a:pathLst>
          </a:custGeom>
          <a:solidFill>
            <a:schemeClr val="accent4"/>
          </a:solidFill>
          <a:ln w="76200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9" name="Freeform 8" descr="Arrow pointing downward" title="Arrow "/>
          <p:cNvSpPr>
            <a:spLocks noEditPoints="1"/>
          </p:cNvSpPr>
          <p:nvPr/>
        </p:nvSpPr>
        <p:spPr bwMode="auto">
          <a:xfrm rot="642410" flipH="1">
            <a:off x="8013281" y="2740858"/>
            <a:ext cx="754945" cy="549439"/>
          </a:xfrm>
          <a:custGeom>
            <a:avLst/>
            <a:gdLst>
              <a:gd name="T0" fmla="*/ 366 w 445"/>
              <a:gd name="T1" fmla="*/ 437 h 437"/>
              <a:gd name="T2" fmla="*/ 356 w 445"/>
              <a:gd name="T3" fmla="*/ 428 h 437"/>
              <a:gd name="T4" fmla="*/ 214 w 445"/>
              <a:gd name="T5" fmla="*/ 307 h 437"/>
              <a:gd name="T6" fmla="*/ 186 w 445"/>
              <a:gd name="T7" fmla="*/ 288 h 437"/>
              <a:gd name="T8" fmla="*/ 188 w 445"/>
              <a:gd name="T9" fmla="*/ 273 h 437"/>
              <a:gd name="T10" fmla="*/ 262 w 445"/>
              <a:gd name="T11" fmla="*/ 250 h 437"/>
              <a:gd name="T12" fmla="*/ 270 w 445"/>
              <a:gd name="T13" fmla="*/ 229 h 437"/>
              <a:gd name="T14" fmla="*/ 132 w 445"/>
              <a:gd name="T15" fmla="*/ 71 h 437"/>
              <a:gd name="T16" fmla="*/ 44 w 445"/>
              <a:gd name="T17" fmla="*/ 28 h 437"/>
              <a:gd name="T18" fmla="*/ 10 w 445"/>
              <a:gd name="T19" fmla="*/ 26 h 437"/>
              <a:gd name="T20" fmla="*/ 0 w 445"/>
              <a:gd name="T21" fmla="*/ 22 h 437"/>
              <a:gd name="T22" fmla="*/ 9 w 445"/>
              <a:gd name="T23" fmla="*/ 17 h 437"/>
              <a:gd name="T24" fmla="*/ 53 w 445"/>
              <a:gd name="T25" fmla="*/ 8 h 437"/>
              <a:gd name="T26" fmla="*/ 164 w 445"/>
              <a:gd name="T27" fmla="*/ 29 h 437"/>
              <a:gd name="T28" fmla="*/ 329 w 445"/>
              <a:gd name="T29" fmla="*/ 193 h 437"/>
              <a:gd name="T30" fmla="*/ 345 w 445"/>
              <a:gd name="T31" fmla="*/ 225 h 437"/>
              <a:gd name="T32" fmla="*/ 355 w 445"/>
              <a:gd name="T33" fmla="*/ 231 h 437"/>
              <a:gd name="T34" fmla="*/ 391 w 445"/>
              <a:gd name="T35" fmla="*/ 225 h 437"/>
              <a:gd name="T36" fmla="*/ 428 w 445"/>
              <a:gd name="T37" fmla="*/ 217 h 437"/>
              <a:gd name="T38" fmla="*/ 443 w 445"/>
              <a:gd name="T39" fmla="*/ 221 h 437"/>
              <a:gd name="T40" fmla="*/ 442 w 445"/>
              <a:gd name="T41" fmla="*/ 236 h 437"/>
              <a:gd name="T42" fmla="*/ 397 w 445"/>
              <a:gd name="T43" fmla="*/ 337 h 437"/>
              <a:gd name="T44" fmla="*/ 371 w 445"/>
              <a:gd name="T45" fmla="*/ 424 h 437"/>
              <a:gd name="T46" fmla="*/ 366 w 445"/>
              <a:gd name="T47" fmla="*/ 437 h 437"/>
              <a:gd name="T48" fmla="*/ 35 w 445"/>
              <a:gd name="T49" fmla="*/ 16 h 437"/>
              <a:gd name="T50" fmla="*/ 189 w 445"/>
              <a:gd name="T51" fmla="*/ 105 h 437"/>
              <a:gd name="T52" fmla="*/ 273 w 445"/>
              <a:gd name="T53" fmla="*/ 222 h 437"/>
              <a:gd name="T54" fmla="*/ 254 w 445"/>
              <a:gd name="T55" fmla="*/ 260 h 437"/>
              <a:gd name="T56" fmla="*/ 252 w 445"/>
              <a:gd name="T57" fmla="*/ 260 h 437"/>
              <a:gd name="T58" fmla="*/ 189 w 445"/>
              <a:gd name="T59" fmla="*/ 278 h 437"/>
              <a:gd name="T60" fmla="*/ 282 w 445"/>
              <a:gd name="T61" fmla="*/ 345 h 437"/>
              <a:gd name="T62" fmla="*/ 364 w 445"/>
              <a:gd name="T63" fmla="*/ 428 h 437"/>
              <a:gd name="T64" fmla="*/ 443 w 445"/>
              <a:gd name="T65" fmla="*/ 223 h 437"/>
              <a:gd name="T66" fmla="*/ 423 w 445"/>
              <a:gd name="T67" fmla="*/ 225 h 437"/>
              <a:gd name="T68" fmla="*/ 359 w 445"/>
              <a:gd name="T69" fmla="*/ 236 h 437"/>
              <a:gd name="T70" fmla="*/ 339 w 445"/>
              <a:gd name="T71" fmla="*/ 228 h 437"/>
              <a:gd name="T72" fmla="*/ 309 w 445"/>
              <a:gd name="T73" fmla="*/ 185 h 437"/>
              <a:gd name="T74" fmla="*/ 149 w 445"/>
              <a:gd name="T75" fmla="*/ 34 h 437"/>
              <a:gd name="T76" fmla="*/ 35 w 445"/>
              <a:gd name="T77" fmla="*/ 16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45" h="437">
                <a:moveTo>
                  <a:pt x="366" y="437"/>
                </a:moveTo>
                <a:cubicBezTo>
                  <a:pt x="361" y="433"/>
                  <a:pt x="358" y="430"/>
                  <a:pt x="356" y="428"/>
                </a:cubicBezTo>
                <a:cubicBezTo>
                  <a:pt x="315" y="380"/>
                  <a:pt x="266" y="342"/>
                  <a:pt x="214" y="307"/>
                </a:cubicBezTo>
                <a:cubicBezTo>
                  <a:pt x="204" y="301"/>
                  <a:pt x="195" y="295"/>
                  <a:pt x="186" y="288"/>
                </a:cubicBezTo>
                <a:cubicBezTo>
                  <a:pt x="177" y="281"/>
                  <a:pt x="177" y="276"/>
                  <a:pt x="188" y="273"/>
                </a:cubicBezTo>
                <a:cubicBezTo>
                  <a:pt x="212" y="265"/>
                  <a:pt x="237" y="257"/>
                  <a:pt x="262" y="250"/>
                </a:cubicBezTo>
                <a:cubicBezTo>
                  <a:pt x="276" y="245"/>
                  <a:pt x="278" y="242"/>
                  <a:pt x="270" y="229"/>
                </a:cubicBezTo>
                <a:cubicBezTo>
                  <a:pt x="233" y="169"/>
                  <a:pt x="191" y="113"/>
                  <a:pt x="132" y="71"/>
                </a:cubicBezTo>
                <a:cubicBezTo>
                  <a:pt x="105" y="52"/>
                  <a:pt x="76" y="37"/>
                  <a:pt x="44" y="28"/>
                </a:cubicBezTo>
                <a:cubicBezTo>
                  <a:pt x="33" y="26"/>
                  <a:pt x="21" y="27"/>
                  <a:pt x="10" y="26"/>
                </a:cubicBezTo>
                <a:cubicBezTo>
                  <a:pt x="6" y="25"/>
                  <a:pt x="3" y="23"/>
                  <a:pt x="0" y="22"/>
                </a:cubicBezTo>
                <a:cubicBezTo>
                  <a:pt x="3" y="20"/>
                  <a:pt x="6" y="18"/>
                  <a:pt x="9" y="17"/>
                </a:cubicBezTo>
                <a:cubicBezTo>
                  <a:pt x="23" y="14"/>
                  <a:pt x="38" y="10"/>
                  <a:pt x="53" y="8"/>
                </a:cubicBezTo>
                <a:cubicBezTo>
                  <a:pt x="93" y="0"/>
                  <a:pt x="129" y="11"/>
                  <a:pt x="164" y="29"/>
                </a:cubicBezTo>
                <a:cubicBezTo>
                  <a:pt x="236" y="67"/>
                  <a:pt x="290" y="122"/>
                  <a:pt x="329" y="193"/>
                </a:cubicBezTo>
                <a:cubicBezTo>
                  <a:pt x="335" y="203"/>
                  <a:pt x="339" y="214"/>
                  <a:pt x="345" y="225"/>
                </a:cubicBezTo>
                <a:cubicBezTo>
                  <a:pt x="347" y="228"/>
                  <a:pt x="352" y="231"/>
                  <a:pt x="355" y="231"/>
                </a:cubicBezTo>
                <a:cubicBezTo>
                  <a:pt x="367" y="229"/>
                  <a:pt x="379" y="227"/>
                  <a:pt x="391" y="225"/>
                </a:cubicBezTo>
                <a:cubicBezTo>
                  <a:pt x="403" y="222"/>
                  <a:pt x="415" y="219"/>
                  <a:pt x="428" y="217"/>
                </a:cubicBezTo>
                <a:cubicBezTo>
                  <a:pt x="433" y="217"/>
                  <a:pt x="440" y="218"/>
                  <a:pt x="443" y="221"/>
                </a:cubicBezTo>
                <a:cubicBezTo>
                  <a:pt x="445" y="224"/>
                  <a:pt x="444" y="231"/>
                  <a:pt x="442" y="236"/>
                </a:cubicBezTo>
                <a:cubicBezTo>
                  <a:pt x="427" y="270"/>
                  <a:pt x="410" y="303"/>
                  <a:pt x="397" y="337"/>
                </a:cubicBezTo>
                <a:cubicBezTo>
                  <a:pt x="386" y="365"/>
                  <a:pt x="380" y="395"/>
                  <a:pt x="371" y="424"/>
                </a:cubicBezTo>
                <a:cubicBezTo>
                  <a:pt x="370" y="428"/>
                  <a:pt x="368" y="431"/>
                  <a:pt x="366" y="437"/>
                </a:cubicBezTo>
                <a:moveTo>
                  <a:pt x="35" y="16"/>
                </a:moveTo>
                <a:cubicBezTo>
                  <a:pt x="100" y="35"/>
                  <a:pt x="150" y="62"/>
                  <a:pt x="189" y="105"/>
                </a:cubicBezTo>
                <a:cubicBezTo>
                  <a:pt x="221" y="141"/>
                  <a:pt x="251" y="179"/>
                  <a:pt x="273" y="222"/>
                </a:cubicBezTo>
                <a:cubicBezTo>
                  <a:pt x="287" y="246"/>
                  <a:pt x="282" y="255"/>
                  <a:pt x="254" y="260"/>
                </a:cubicBezTo>
                <a:cubicBezTo>
                  <a:pt x="253" y="260"/>
                  <a:pt x="252" y="260"/>
                  <a:pt x="252" y="260"/>
                </a:cubicBezTo>
                <a:cubicBezTo>
                  <a:pt x="230" y="266"/>
                  <a:pt x="209" y="272"/>
                  <a:pt x="189" y="278"/>
                </a:cubicBezTo>
                <a:cubicBezTo>
                  <a:pt x="220" y="300"/>
                  <a:pt x="252" y="321"/>
                  <a:pt x="282" y="345"/>
                </a:cubicBezTo>
                <a:cubicBezTo>
                  <a:pt x="312" y="370"/>
                  <a:pt x="341" y="396"/>
                  <a:pt x="364" y="428"/>
                </a:cubicBezTo>
                <a:cubicBezTo>
                  <a:pt x="371" y="353"/>
                  <a:pt x="408" y="290"/>
                  <a:pt x="443" y="223"/>
                </a:cubicBezTo>
                <a:cubicBezTo>
                  <a:pt x="434" y="224"/>
                  <a:pt x="428" y="224"/>
                  <a:pt x="423" y="225"/>
                </a:cubicBezTo>
                <a:cubicBezTo>
                  <a:pt x="402" y="228"/>
                  <a:pt x="380" y="232"/>
                  <a:pt x="359" y="236"/>
                </a:cubicBezTo>
                <a:cubicBezTo>
                  <a:pt x="351" y="237"/>
                  <a:pt x="344" y="236"/>
                  <a:pt x="339" y="228"/>
                </a:cubicBezTo>
                <a:cubicBezTo>
                  <a:pt x="329" y="213"/>
                  <a:pt x="319" y="199"/>
                  <a:pt x="309" y="185"/>
                </a:cubicBezTo>
                <a:cubicBezTo>
                  <a:pt x="266" y="123"/>
                  <a:pt x="217" y="68"/>
                  <a:pt x="149" y="34"/>
                </a:cubicBezTo>
                <a:cubicBezTo>
                  <a:pt x="114" y="15"/>
                  <a:pt x="77" y="5"/>
                  <a:pt x="35" y="1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6556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Évaluer, imaginer et planifier... </a:t>
            </a:r>
            <a:r>
              <a:rPr lang="fr-CA" dirty="0"/>
              <a:t>avec l’équipe </a:t>
            </a:r>
            <a:r>
              <a:rPr lang="fr-CA" dirty="0" smtClean="0"/>
              <a:t>de </a:t>
            </a:r>
            <a:r>
              <a:rPr lang="fr-CA" dirty="0"/>
              <a:t>projet</a:t>
            </a:r>
          </a:p>
        </p:txBody>
      </p:sp>
      <p:graphicFrame>
        <p:nvGraphicFramePr>
          <p:cNvPr id="4" name="Table 3" descr="Évaluer, imaginer et planifier... avec l’équipe de projet Équipe de projet" title="Modèle d’activité du parrai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86204"/>
              </p:ext>
            </p:extLst>
          </p:nvPr>
        </p:nvGraphicFramePr>
        <p:xfrm>
          <a:off x="638977" y="1556947"/>
          <a:ext cx="10876124" cy="128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3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69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033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du projet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dirty="0" smtClean="0"/>
                        <a:t>Équipe de projet</a:t>
                      </a:r>
                      <a:endParaRPr lang="fr-CA" sz="2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/>
                        <a:t>Direction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400" dirty="0"/>
                        <a:t>Employés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0672">
                <a:tc>
                  <a:txBody>
                    <a:bodyPr/>
                    <a:lstStyle/>
                    <a:p>
                      <a:pPr algn="l"/>
                      <a:r>
                        <a:rPr lang="fr-CA" sz="2400" b="1"/>
                        <a:t>Évaluer, imaginer et planifier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Fournir un soutien direct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/>
                        <a:t>Mettre en place un parrainage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000" dirty="0"/>
                        <a:t>Éduquer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8980" y="3160781"/>
            <a:ext cx="10876124" cy="2893100"/>
          </a:xfrm>
          <a:prstGeom prst="rect">
            <a:avLst/>
          </a:prstGeom>
          <a:solidFill>
            <a:srgbClr val="E6FAED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b="1" dirty="0"/>
              <a:t>Demeurer engagé</a:t>
            </a:r>
            <a:r>
              <a:rPr lang="fr-CA" sz="1400" dirty="0"/>
              <a:t>; assister aux principales réunions, examiner l’état du projet et tenir l’équipe responsable des résultats.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b="1" dirty="0"/>
              <a:t>Fournir les ressources et le financement nécessaires</a:t>
            </a:r>
            <a:r>
              <a:rPr lang="fr-CA" sz="1400" dirty="0"/>
              <a:t>, notamment en veillant à ce que les bonnes personnes soient disponibles.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Demeurer à la disposition de l’équipe; donner de la rétroaction, formuler des idées et des critiques constructives et poser la question « qu’arriverait-il si? ».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b="1" dirty="0"/>
              <a:t>Éliminer les obstacles</a:t>
            </a:r>
            <a:r>
              <a:rPr lang="fr-CA" sz="1400" dirty="0"/>
              <a:t>; </a:t>
            </a:r>
            <a:r>
              <a:rPr lang="fr-CA" sz="1400" b="1" dirty="0"/>
              <a:t>prendre des décisions opportunes</a:t>
            </a:r>
            <a:r>
              <a:rPr lang="fr-CA" sz="1400" dirty="0"/>
              <a:t> sur les enjeux du projet et aider à la gestion des conflits et des enjeux politiques.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b="1" dirty="0"/>
              <a:t>Transmettre les attentes</a:t>
            </a:r>
            <a:r>
              <a:rPr lang="fr-CA" sz="1400" dirty="0"/>
              <a:t> et les commentaires des autres gestionnaires.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Garder l’équipe </a:t>
            </a:r>
            <a:r>
              <a:rPr lang="fr-CA" sz="1400" b="1" dirty="0"/>
              <a:t>sur la bonne voie</a:t>
            </a:r>
            <a:r>
              <a:rPr lang="fr-CA" sz="1400" dirty="0"/>
              <a:t> et gérer le « glissement de portée ».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b="1" dirty="0"/>
              <a:t>Récompenser</a:t>
            </a:r>
            <a:r>
              <a:rPr lang="fr-CA" sz="1400" dirty="0"/>
              <a:t> les réussites et les réalisations.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Prendre le temps de </a:t>
            </a:r>
            <a:r>
              <a:rPr lang="fr-CA" sz="1400" b="1" dirty="0"/>
              <a:t>comprendre la solution</a:t>
            </a:r>
            <a:r>
              <a:rPr lang="fr-CA" sz="1400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S’assurer que les membres de l’équipe du projet savent que votre porte est ouverte et que </a:t>
            </a:r>
            <a:r>
              <a:rPr lang="fr-CA" sz="1400" b="1" dirty="0"/>
              <a:t>vous êtes là</a:t>
            </a:r>
            <a:r>
              <a:rPr lang="fr-CA" sz="1400" dirty="0"/>
              <a:t> pour les soutenir dans le cadre de leur travail.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b="1" dirty="0"/>
              <a:t>Prendre part à toutes les décisions importantes.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1400" dirty="0"/>
              <a:t>Cerner les </a:t>
            </a:r>
            <a:r>
              <a:rPr lang="fr-CA" sz="1400" b="1" dirty="0"/>
              <a:t>conflits avec d’autres projets</a:t>
            </a:r>
            <a:r>
              <a:rPr lang="fr-CA" sz="1400" dirty="0"/>
              <a:t> qui pourraient avoir une incidence sur l’équipe.</a:t>
            </a:r>
          </a:p>
        </p:txBody>
      </p:sp>
      <p:sp>
        <p:nvSpPr>
          <p:cNvPr id="6" name="Freeform 5" descr="Black highlight around Équipe de projet tab, Fournir un soutien direct&#10;" title="Black highlight"/>
          <p:cNvSpPr>
            <a:spLocks/>
          </p:cNvSpPr>
          <p:nvPr/>
        </p:nvSpPr>
        <p:spPr bwMode="auto">
          <a:xfrm>
            <a:off x="3777916" y="1978570"/>
            <a:ext cx="2709288" cy="860477"/>
          </a:xfrm>
          <a:custGeom>
            <a:avLst/>
            <a:gdLst>
              <a:gd name="T0" fmla="*/ 12 w 1368"/>
              <a:gd name="T1" fmla="*/ 33 h 690"/>
              <a:gd name="T2" fmla="*/ 20 w 1368"/>
              <a:gd name="T3" fmla="*/ 85 h 690"/>
              <a:gd name="T4" fmla="*/ 29 w 1368"/>
              <a:gd name="T5" fmla="*/ 588 h 690"/>
              <a:gd name="T6" fmla="*/ 23 w 1368"/>
              <a:gd name="T7" fmla="*/ 640 h 690"/>
              <a:gd name="T8" fmla="*/ 46 w 1368"/>
              <a:gd name="T9" fmla="*/ 664 h 690"/>
              <a:gd name="T10" fmla="*/ 119 w 1368"/>
              <a:gd name="T11" fmla="*/ 664 h 690"/>
              <a:gd name="T12" fmla="*/ 757 w 1368"/>
              <a:gd name="T13" fmla="*/ 648 h 690"/>
              <a:gd name="T14" fmla="*/ 1204 w 1368"/>
              <a:gd name="T15" fmla="*/ 652 h 690"/>
              <a:gd name="T16" fmla="*/ 1357 w 1368"/>
              <a:gd name="T17" fmla="*/ 662 h 690"/>
              <a:gd name="T18" fmla="*/ 1353 w 1368"/>
              <a:gd name="T19" fmla="*/ 592 h 690"/>
              <a:gd name="T20" fmla="*/ 1329 w 1368"/>
              <a:gd name="T21" fmla="*/ 282 h 690"/>
              <a:gd name="T22" fmla="*/ 1327 w 1368"/>
              <a:gd name="T23" fmla="*/ 34 h 690"/>
              <a:gd name="T24" fmla="*/ 1305 w 1368"/>
              <a:gd name="T25" fmla="*/ 14 h 690"/>
              <a:gd name="T26" fmla="*/ 285 w 1368"/>
              <a:gd name="T27" fmla="*/ 44 h 690"/>
              <a:gd name="T28" fmla="*/ 55 w 1368"/>
              <a:gd name="T29" fmla="*/ 30 h 690"/>
              <a:gd name="T30" fmla="*/ 29 w 1368"/>
              <a:gd name="T31" fmla="*/ 23 h 690"/>
              <a:gd name="T32" fmla="*/ 28 w 1368"/>
              <a:gd name="T33" fmla="*/ 16 h 690"/>
              <a:gd name="T34" fmla="*/ 52 w 1368"/>
              <a:gd name="T35" fmla="*/ 7 h 690"/>
              <a:gd name="T36" fmla="*/ 186 w 1368"/>
              <a:gd name="T37" fmla="*/ 1 h 690"/>
              <a:gd name="T38" fmla="*/ 933 w 1368"/>
              <a:gd name="T39" fmla="*/ 7 h 690"/>
              <a:gd name="T40" fmla="*/ 1305 w 1368"/>
              <a:gd name="T41" fmla="*/ 6 h 690"/>
              <a:gd name="T42" fmla="*/ 1337 w 1368"/>
              <a:gd name="T43" fmla="*/ 33 h 690"/>
              <a:gd name="T44" fmla="*/ 1351 w 1368"/>
              <a:gd name="T45" fmla="*/ 317 h 690"/>
              <a:gd name="T46" fmla="*/ 1365 w 1368"/>
              <a:gd name="T47" fmla="*/ 580 h 690"/>
              <a:gd name="T48" fmla="*/ 1368 w 1368"/>
              <a:gd name="T49" fmla="*/ 649 h 690"/>
              <a:gd name="T50" fmla="*/ 1341 w 1368"/>
              <a:gd name="T51" fmla="*/ 678 h 690"/>
              <a:gd name="T52" fmla="*/ 1055 w 1368"/>
              <a:gd name="T53" fmla="*/ 689 h 690"/>
              <a:gd name="T54" fmla="*/ 804 w 1368"/>
              <a:gd name="T55" fmla="*/ 686 h 690"/>
              <a:gd name="T56" fmla="*/ 431 w 1368"/>
              <a:gd name="T57" fmla="*/ 679 h 690"/>
              <a:gd name="T58" fmla="*/ 174 w 1368"/>
              <a:gd name="T59" fmla="*/ 678 h 690"/>
              <a:gd name="T60" fmla="*/ 44 w 1368"/>
              <a:gd name="T61" fmla="*/ 676 h 690"/>
              <a:gd name="T62" fmla="*/ 0 w 1368"/>
              <a:gd name="T63" fmla="*/ 632 h 690"/>
              <a:gd name="T64" fmla="*/ 2 w 1368"/>
              <a:gd name="T65" fmla="*/ 322 h 690"/>
              <a:gd name="T66" fmla="*/ 3 w 1368"/>
              <a:gd name="T67" fmla="*/ 33 h 690"/>
              <a:gd name="T68" fmla="*/ 12 w 1368"/>
              <a:gd name="T69" fmla="*/ 33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68" h="690">
                <a:moveTo>
                  <a:pt x="12" y="33"/>
                </a:moveTo>
                <a:cubicBezTo>
                  <a:pt x="15" y="50"/>
                  <a:pt x="19" y="67"/>
                  <a:pt x="20" y="85"/>
                </a:cubicBezTo>
                <a:cubicBezTo>
                  <a:pt x="23" y="253"/>
                  <a:pt x="26" y="421"/>
                  <a:pt x="29" y="588"/>
                </a:cubicBezTo>
                <a:cubicBezTo>
                  <a:pt x="29" y="605"/>
                  <a:pt x="27" y="623"/>
                  <a:pt x="23" y="640"/>
                </a:cubicBezTo>
                <a:cubicBezTo>
                  <a:pt x="18" y="659"/>
                  <a:pt x="27" y="664"/>
                  <a:pt x="46" y="664"/>
                </a:cubicBezTo>
                <a:cubicBezTo>
                  <a:pt x="70" y="664"/>
                  <a:pt x="95" y="664"/>
                  <a:pt x="119" y="664"/>
                </a:cubicBezTo>
                <a:cubicBezTo>
                  <a:pt x="340" y="658"/>
                  <a:pt x="552" y="651"/>
                  <a:pt x="757" y="648"/>
                </a:cubicBezTo>
                <a:cubicBezTo>
                  <a:pt x="910" y="647"/>
                  <a:pt x="1059" y="650"/>
                  <a:pt x="1204" y="652"/>
                </a:cubicBezTo>
                <a:cubicBezTo>
                  <a:pt x="1254" y="653"/>
                  <a:pt x="1304" y="658"/>
                  <a:pt x="1357" y="662"/>
                </a:cubicBezTo>
                <a:cubicBezTo>
                  <a:pt x="1356" y="638"/>
                  <a:pt x="1355" y="615"/>
                  <a:pt x="1353" y="592"/>
                </a:cubicBezTo>
                <a:cubicBezTo>
                  <a:pt x="1345" y="489"/>
                  <a:pt x="1334" y="386"/>
                  <a:pt x="1329" y="282"/>
                </a:cubicBezTo>
                <a:cubicBezTo>
                  <a:pt x="1325" y="200"/>
                  <a:pt x="1327" y="117"/>
                  <a:pt x="1327" y="34"/>
                </a:cubicBezTo>
                <a:cubicBezTo>
                  <a:pt x="1327" y="17"/>
                  <a:pt x="1322" y="12"/>
                  <a:pt x="1305" y="14"/>
                </a:cubicBezTo>
                <a:cubicBezTo>
                  <a:pt x="986" y="38"/>
                  <a:pt x="646" y="44"/>
                  <a:pt x="285" y="44"/>
                </a:cubicBezTo>
                <a:cubicBezTo>
                  <a:pt x="209" y="43"/>
                  <a:pt x="132" y="35"/>
                  <a:pt x="55" y="30"/>
                </a:cubicBezTo>
                <a:cubicBezTo>
                  <a:pt x="46" y="30"/>
                  <a:pt x="37" y="26"/>
                  <a:pt x="29" y="23"/>
                </a:cubicBezTo>
                <a:cubicBezTo>
                  <a:pt x="29" y="21"/>
                  <a:pt x="28" y="19"/>
                  <a:pt x="28" y="16"/>
                </a:cubicBezTo>
                <a:cubicBezTo>
                  <a:pt x="36" y="13"/>
                  <a:pt x="44" y="8"/>
                  <a:pt x="52" y="7"/>
                </a:cubicBezTo>
                <a:cubicBezTo>
                  <a:pt x="97" y="4"/>
                  <a:pt x="142" y="0"/>
                  <a:pt x="186" y="1"/>
                </a:cubicBezTo>
                <a:cubicBezTo>
                  <a:pt x="446" y="2"/>
                  <a:pt x="694" y="5"/>
                  <a:pt x="933" y="7"/>
                </a:cubicBezTo>
                <a:cubicBezTo>
                  <a:pt x="1060" y="8"/>
                  <a:pt x="1184" y="6"/>
                  <a:pt x="1305" y="6"/>
                </a:cubicBezTo>
                <a:cubicBezTo>
                  <a:pt x="1331" y="6"/>
                  <a:pt x="1336" y="8"/>
                  <a:pt x="1337" y="33"/>
                </a:cubicBezTo>
                <a:cubicBezTo>
                  <a:pt x="1343" y="128"/>
                  <a:pt x="1347" y="223"/>
                  <a:pt x="1351" y="317"/>
                </a:cubicBezTo>
                <a:cubicBezTo>
                  <a:pt x="1356" y="405"/>
                  <a:pt x="1360" y="493"/>
                  <a:pt x="1365" y="580"/>
                </a:cubicBezTo>
                <a:cubicBezTo>
                  <a:pt x="1366" y="603"/>
                  <a:pt x="1367" y="626"/>
                  <a:pt x="1368" y="649"/>
                </a:cubicBezTo>
                <a:cubicBezTo>
                  <a:pt x="1368" y="667"/>
                  <a:pt x="1359" y="678"/>
                  <a:pt x="1341" y="678"/>
                </a:cubicBezTo>
                <a:cubicBezTo>
                  <a:pt x="1247" y="682"/>
                  <a:pt x="1152" y="687"/>
                  <a:pt x="1055" y="689"/>
                </a:cubicBezTo>
                <a:cubicBezTo>
                  <a:pt x="973" y="690"/>
                  <a:pt x="889" y="687"/>
                  <a:pt x="804" y="686"/>
                </a:cubicBezTo>
                <a:cubicBezTo>
                  <a:pt x="682" y="684"/>
                  <a:pt x="558" y="680"/>
                  <a:pt x="431" y="679"/>
                </a:cubicBezTo>
                <a:cubicBezTo>
                  <a:pt x="347" y="677"/>
                  <a:pt x="261" y="678"/>
                  <a:pt x="174" y="678"/>
                </a:cubicBezTo>
                <a:cubicBezTo>
                  <a:pt x="131" y="678"/>
                  <a:pt x="88" y="678"/>
                  <a:pt x="44" y="676"/>
                </a:cubicBezTo>
                <a:cubicBezTo>
                  <a:pt x="11" y="675"/>
                  <a:pt x="0" y="663"/>
                  <a:pt x="0" y="632"/>
                </a:cubicBezTo>
                <a:cubicBezTo>
                  <a:pt x="0" y="529"/>
                  <a:pt x="1" y="426"/>
                  <a:pt x="2" y="322"/>
                </a:cubicBezTo>
                <a:cubicBezTo>
                  <a:pt x="3" y="226"/>
                  <a:pt x="3" y="130"/>
                  <a:pt x="3" y="33"/>
                </a:cubicBezTo>
                <a:cubicBezTo>
                  <a:pt x="6" y="33"/>
                  <a:pt x="9" y="33"/>
                  <a:pt x="12" y="33"/>
                </a:cubicBezTo>
              </a:path>
            </a:pathLst>
          </a:custGeom>
          <a:solidFill>
            <a:schemeClr val="accent4"/>
          </a:solidFill>
          <a:ln w="76200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7" name="Freeform 6" descr="downward pointing arrow" title="Arrow"/>
          <p:cNvSpPr>
            <a:spLocks noEditPoints="1"/>
          </p:cNvSpPr>
          <p:nvPr/>
        </p:nvSpPr>
        <p:spPr bwMode="auto">
          <a:xfrm rot="642410" flipH="1">
            <a:off x="2857053" y="2653746"/>
            <a:ext cx="792382" cy="549439"/>
          </a:xfrm>
          <a:custGeom>
            <a:avLst/>
            <a:gdLst>
              <a:gd name="T0" fmla="*/ 366 w 445"/>
              <a:gd name="T1" fmla="*/ 437 h 437"/>
              <a:gd name="T2" fmla="*/ 356 w 445"/>
              <a:gd name="T3" fmla="*/ 428 h 437"/>
              <a:gd name="T4" fmla="*/ 214 w 445"/>
              <a:gd name="T5" fmla="*/ 307 h 437"/>
              <a:gd name="T6" fmla="*/ 186 w 445"/>
              <a:gd name="T7" fmla="*/ 288 h 437"/>
              <a:gd name="T8" fmla="*/ 188 w 445"/>
              <a:gd name="T9" fmla="*/ 273 h 437"/>
              <a:gd name="T10" fmla="*/ 262 w 445"/>
              <a:gd name="T11" fmla="*/ 250 h 437"/>
              <a:gd name="T12" fmla="*/ 270 w 445"/>
              <a:gd name="T13" fmla="*/ 229 h 437"/>
              <a:gd name="T14" fmla="*/ 132 w 445"/>
              <a:gd name="T15" fmla="*/ 71 h 437"/>
              <a:gd name="T16" fmla="*/ 44 w 445"/>
              <a:gd name="T17" fmla="*/ 28 h 437"/>
              <a:gd name="T18" fmla="*/ 10 w 445"/>
              <a:gd name="T19" fmla="*/ 26 h 437"/>
              <a:gd name="T20" fmla="*/ 0 w 445"/>
              <a:gd name="T21" fmla="*/ 22 h 437"/>
              <a:gd name="T22" fmla="*/ 9 w 445"/>
              <a:gd name="T23" fmla="*/ 17 h 437"/>
              <a:gd name="T24" fmla="*/ 53 w 445"/>
              <a:gd name="T25" fmla="*/ 8 h 437"/>
              <a:gd name="T26" fmla="*/ 164 w 445"/>
              <a:gd name="T27" fmla="*/ 29 h 437"/>
              <a:gd name="T28" fmla="*/ 329 w 445"/>
              <a:gd name="T29" fmla="*/ 193 h 437"/>
              <a:gd name="T30" fmla="*/ 345 w 445"/>
              <a:gd name="T31" fmla="*/ 225 h 437"/>
              <a:gd name="T32" fmla="*/ 355 w 445"/>
              <a:gd name="T33" fmla="*/ 231 h 437"/>
              <a:gd name="T34" fmla="*/ 391 w 445"/>
              <a:gd name="T35" fmla="*/ 225 h 437"/>
              <a:gd name="T36" fmla="*/ 428 w 445"/>
              <a:gd name="T37" fmla="*/ 217 h 437"/>
              <a:gd name="T38" fmla="*/ 443 w 445"/>
              <a:gd name="T39" fmla="*/ 221 h 437"/>
              <a:gd name="T40" fmla="*/ 442 w 445"/>
              <a:gd name="T41" fmla="*/ 236 h 437"/>
              <a:gd name="T42" fmla="*/ 397 w 445"/>
              <a:gd name="T43" fmla="*/ 337 h 437"/>
              <a:gd name="T44" fmla="*/ 371 w 445"/>
              <a:gd name="T45" fmla="*/ 424 h 437"/>
              <a:gd name="T46" fmla="*/ 366 w 445"/>
              <a:gd name="T47" fmla="*/ 437 h 437"/>
              <a:gd name="T48" fmla="*/ 35 w 445"/>
              <a:gd name="T49" fmla="*/ 16 h 437"/>
              <a:gd name="T50" fmla="*/ 189 w 445"/>
              <a:gd name="T51" fmla="*/ 105 h 437"/>
              <a:gd name="T52" fmla="*/ 273 w 445"/>
              <a:gd name="T53" fmla="*/ 222 h 437"/>
              <a:gd name="T54" fmla="*/ 254 w 445"/>
              <a:gd name="T55" fmla="*/ 260 h 437"/>
              <a:gd name="T56" fmla="*/ 252 w 445"/>
              <a:gd name="T57" fmla="*/ 260 h 437"/>
              <a:gd name="T58" fmla="*/ 189 w 445"/>
              <a:gd name="T59" fmla="*/ 278 h 437"/>
              <a:gd name="T60" fmla="*/ 282 w 445"/>
              <a:gd name="T61" fmla="*/ 345 h 437"/>
              <a:gd name="T62" fmla="*/ 364 w 445"/>
              <a:gd name="T63" fmla="*/ 428 h 437"/>
              <a:gd name="T64" fmla="*/ 443 w 445"/>
              <a:gd name="T65" fmla="*/ 223 h 437"/>
              <a:gd name="T66" fmla="*/ 423 w 445"/>
              <a:gd name="T67" fmla="*/ 225 h 437"/>
              <a:gd name="T68" fmla="*/ 359 w 445"/>
              <a:gd name="T69" fmla="*/ 236 h 437"/>
              <a:gd name="T70" fmla="*/ 339 w 445"/>
              <a:gd name="T71" fmla="*/ 228 h 437"/>
              <a:gd name="T72" fmla="*/ 309 w 445"/>
              <a:gd name="T73" fmla="*/ 185 h 437"/>
              <a:gd name="T74" fmla="*/ 149 w 445"/>
              <a:gd name="T75" fmla="*/ 34 h 437"/>
              <a:gd name="T76" fmla="*/ 35 w 445"/>
              <a:gd name="T77" fmla="*/ 16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45" h="437">
                <a:moveTo>
                  <a:pt x="366" y="437"/>
                </a:moveTo>
                <a:cubicBezTo>
                  <a:pt x="361" y="433"/>
                  <a:pt x="358" y="430"/>
                  <a:pt x="356" y="428"/>
                </a:cubicBezTo>
                <a:cubicBezTo>
                  <a:pt x="315" y="380"/>
                  <a:pt x="266" y="342"/>
                  <a:pt x="214" y="307"/>
                </a:cubicBezTo>
                <a:cubicBezTo>
                  <a:pt x="204" y="301"/>
                  <a:pt x="195" y="295"/>
                  <a:pt x="186" y="288"/>
                </a:cubicBezTo>
                <a:cubicBezTo>
                  <a:pt x="177" y="281"/>
                  <a:pt x="177" y="276"/>
                  <a:pt x="188" y="273"/>
                </a:cubicBezTo>
                <a:cubicBezTo>
                  <a:pt x="212" y="265"/>
                  <a:pt x="237" y="257"/>
                  <a:pt x="262" y="250"/>
                </a:cubicBezTo>
                <a:cubicBezTo>
                  <a:pt x="276" y="245"/>
                  <a:pt x="278" y="242"/>
                  <a:pt x="270" y="229"/>
                </a:cubicBezTo>
                <a:cubicBezTo>
                  <a:pt x="233" y="169"/>
                  <a:pt x="191" y="113"/>
                  <a:pt x="132" y="71"/>
                </a:cubicBezTo>
                <a:cubicBezTo>
                  <a:pt x="105" y="52"/>
                  <a:pt x="76" y="37"/>
                  <a:pt x="44" y="28"/>
                </a:cubicBezTo>
                <a:cubicBezTo>
                  <a:pt x="33" y="26"/>
                  <a:pt x="21" y="27"/>
                  <a:pt x="10" y="26"/>
                </a:cubicBezTo>
                <a:cubicBezTo>
                  <a:pt x="6" y="25"/>
                  <a:pt x="3" y="23"/>
                  <a:pt x="0" y="22"/>
                </a:cubicBezTo>
                <a:cubicBezTo>
                  <a:pt x="3" y="20"/>
                  <a:pt x="6" y="18"/>
                  <a:pt x="9" y="17"/>
                </a:cubicBezTo>
                <a:cubicBezTo>
                  <a:pt x="23" y="14"/>
                  <a:pt x="38" y="10"/>
                  <a:pt x="53" y="8"/>
                </a:cubicBezTo>
                <a:cubicBezTo>
                  <a:pt x="93" y="0"/>
                  <a:pt x="129" y="11"/>
                  <a:pt x="164" y="29"/>
                </a:cubicBezTo>
                <a:cubicBezTo>
                  <a:pt x="236" y="67"/>
                  <a:pt x="290" y="122"/>
                  <a:pt x="329" y="193"/>
                </a:cubicBezTo>
                <a:cubicBezTo>
                  <a:pt x="335" y="203"/>
                  <a:pt x="339" y="214"/>
                  <a:pt x="345" y="225"/>
                </a:cubicBezTo>
                <a:cubicBezTo>
                  <a:pt x="347" y="228"/>
                  <a:pt x="352" y="231"/>
                  <a:pt x="355" y="231"/>
                </a:cubicBezTo>
                <a:cubicBezTo>
                  <a:pt x="367" y="229"/>
                  <a:pt x="379" y="227"/>
                  <a:pt x="391" y="225"/>
                </a:cubicBezTo>
                <a:cubicBezTo>
                  <a:pt x="403" y="222"/>
                  <a:pt x="415" y="219"/>
                  <a:pt x="428" y="217"/>
                </a:cubicBezTo>
                <a:cubicBezTo>
                  <a:pt x="433" y="217"/>
                  <a:pt x="440" y="218"/>
                  <a:pt x="443" y="221"/>
                </a:cubicBezTo>
                <a:cubicBezTo>
                  <a:pt x="445" y="224"/>
                  <a:pt x="444" y="231"/>
                  <a:pt x="442" y="236"/>
                </a:cubicBezTo>
                <a:cubicBezTo>
                  <a:pt x="427" y="270"/>
                  <a:pt x="410" y="303"/>
                  <a:pt x="397" y="337"/>
                </a:cubicBezTo>
                <a:cubicBezTo>
                  <a:pt x="386" y="365"/>
                  <a:pt x="380" y="395"/>
                  <a:pt x="371" y="424"/>
                </a:cubicBezTo>
                <a:cubicBezTo>
                  <a:pt x="370" y="428"/>
                  <a:pt x="368" y="431"/>
                  <a:pt x="366" y="437"/>
                </a:cubicBezTo>
                <a:moveTo>
                  <a:pt x="35" y="16"/>
                </a:moveTo>
                <a:cubicBezTo>
                  <a:pt x="100" y="35"/>
                  <a:pt x="150" y="62"/>
                  <a:pt x="189" y="105"/>
                </a:cubicBezTo>
                <a:cubicBezTo>
                  <a:pt x="221" y="141"/>
                  <a:pt x="251" y="179"/>
                  <a:pt x="273" y="222"/>
                </a:cubicBezTo>
                <a:cubicBezTo>
                  <a:pt x="287" y="246"/>
                  <a:pt x="282" y="255"/>
                  <a:pt x="254" y="260"/>
                </a:cubicBezTo>
                <a:cubicBezTo>
                  <a:pt x="253" y="260"/>
                  <a:pt x="252" y="260"/>
                  <a:pt x="252" y="260"/>
                </a:cubicBezTo>
                <a:cubicBezTo>
                  <a:pt x="230" y="266"/>
                  <a:pt x="209" y="272"/>
                  <a:pt x="189" y="278"/>
                </a:cubicBezTo>
                <a:cubicBezTo>
                  <a:pt x="220" y="300"/>
                  <a:pt x="252" y="321"/>
                  <a:pt x="282" y="345"/>
                </a:cubicBezTo>
                <a:cubicBezTo>
                  <a:pt x="312" y="370"/>
                  <a:pt x="341" y="396"/>
                  <a:pt x="364" y="428"/>
                </a:cubicBezTo>
                <a:cubicBezTo>
                  <a:pt x="371" y="353"/>
                  <a:pt x="408" y="290"/>
                  <a:pt x="443" y="223"/>
                </a:cubicBezTo>
                <a:cubicBezTo>
                  <a:pt x="434" y="224"/>
                  <a:pt x="428" y="224"/>
                  <a:pt x="423" y="225"/>
                </a:cubicBezTo>
                <a:cubicBezTo>
                  <a:pt x="402" y="228"/>
                  <a:pt x="380" y="232"/>
                  <a:pt x="359" y="236"/>
                </a:cubicBezTo>
                <a:cubicBezTo>
                  <a:pt x="351" y="237"/>
                  <a:pt x="344" y="236"/>
                  <a:pt x="339" y="228"/>
                </a:cubicBezTo>
                <a:cubicBezTo>
                  <a:pt x="329" y="213"/>
                  <a:pt x="319" y="199"/>
                  <a:pt x="309" y="185"/>
                </a:cubicBezTo>
                <a:cubicBezTo>
                  <a:pt x="266" y="123"/>
                  <a:pt x="217" y="68"/>
                  <a:pt x="149" y="34"/>
                </a:cubicBezTo>
                <a:cubicBezTo>
                  <a:pt x="114" y="15"/>
                  <a:pt x="77" y="5"/>
                  <a:pt x="35" y="16"/>
                </a:cubicBezTo>
              </a:path>
            </a:pathLst>
          </a:custGeom>
          <a:solidFill>
            <a:srgbClr val="999999"/>
          </a:solidFill>
          <a:ln w="19050">
            <a:solidFill>
              <a:srgbClr val="00B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69229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NGAGE" val="{&quot;SavedSwatch&quot;:&quot;-13737390|-5389529|-10807215|-8355712|-16724839|PSPC&quot;,&quot;Id&quot;:&quot;5f21b00443453118644210f8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7055</TotalTime>
  <Words>1560</Words>
  <Application>Microsoft Office PowerPoint</Application>
  <PresentationFormat>Widescreen</PresentationFormat>
  <Paragraphs>221</Paragraphs>
  <Slides>15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Georgia</vt:lpstr>
      <vt:lpstr>Office Theme</vt:lpstr>
      <vt:lpstr>think-cell Slide</vt:lpstr>
      <vt:lpstr>Guide du parrain – Rôles et responsabilités</vt:lpstr>
      <vt:lpstr>À propos du présent guide</vt:lpstr>
      <vt:lpstr>Caractéristiques d’un parrain idéal</vt:lpstr>
      <vt:lpstr>Les plus grands rôles dans le soutien au changement organisationnel</vt:lpstr>
      <vt:lpstr>Modèle d’activité du parrain*</vt:lpstr>
      <vt:lpstr>Établir les fondements... avec l’équipe de projet</vt:lpstr>
      <vt:lpstr>Établir les fondements... avec la direction</vt:lpstr>
      <vt:lpstr>Établir les fondements... avec les employés</vt:lpstr>
      <vt:lpstr>Évaluer, imaginer et planifier... avec l’équipe de projet</vt:lpstr>
      <vt:lpstr>Évaluer, imaginer et planifier... avec la direction</vt:lpstr>
      <vt:lpstr>Évaluer, imaginer et planifier... avec les employés</vt:lpstr>
      <vt:lpstr>Mettre en œuvre et appliquer... avec l’équipe de projet</vt:lpstr>
      <vt:lpstr>Mettre en œuvre et appliquer... avec la direction</vt:lpstr>
      <vt:lpstr>Mettre en œuvre et appliquer... avec les employés</vt:lpstr>
      <vt:lpstr>Annexe A : Compréhension des rôles et responsabilités du parrain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Tu</dc:creator>
  <cp:lastModifiedBy>Sanjaiyan Nithiananthan</cp:lastModifiedBy>
  <cp:revision>372</cp:revision>
  <dcterms:created xsi:type="dcterms:W3CDTF">2018-01-23T15:59:12Z</dcterms:created>
  <dcterms:modified xsi:type="dcterms:W3CDTF">2020-07-29T17:21:08Z</dcterms:modified>
</cp:coreProperties>
</file>