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embeddedFontLst>
    <p:embeddedFont>
      <p:font typeface="Lato" panose="020F0502020204030203" pitchFamily="34" charset="0"/>
      <p:regular r:id="rId17"/>
      <p:bold r:id="rId18"/>
      <p:italic r:id="rId19"/>
      <p:boldItalic r:id="rId20"/>
    </p:embeddedFont>
    <p:embeddedFont>
      <p:font typeface="Open Sans" panose="020B0606030504020204" pitchFamily="34" charset="0"/>
      <p:regular r:id="rId21"/>
      <p:bold r:id="rId22"/>
      <p:italic r:id="rId23"/>
      <p:boldItalic r:id="rId24"/>
    </p:embeddedFont>
  </p:embeddedFontLst>
  <p:custDataLst>
    <p:tags r:id="rId25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889">
          <p15:clr>
            <a:srgbClr val="9AA0A6"/>
          </p15:clr>
        </p15:guide>
        <p15:guide id="4" orient="horz" pos="360">
          <p15:clr>
            <a:srgbClr val="9AA0A6"/>
          </p15:clr>
        </p15:guide>
        <p15:guide id="5" pos="25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4806D07-2B0A-4AD0-BFBA-3AC42809A9F8}">
  <a:tblStyle styleId="{34806D07-2B0A-4AD0-BFBA-3AC42809A9F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96" y="672"/>
      </p:cViewPr>
      <p:guideLst>
        <p:guide orient="horz" pos="1620"/>
        <p:guide pos="2880"/>
        <p:guide orient="horz" pos="889"/>
        <p:guide orient="horz" pos="360"/>
        <p:guide pos="2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f8ad7ba27d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f8ad7ba27d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459c2a7b92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2459c2a7b92_0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47d9d6f079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247d9d6f079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47d9d6f079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247d9d6f079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495953213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2495953213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2498558dc96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4" name="Google Shape;184;g2498558dc96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4959532130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4959532130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4959532130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g24959532130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4959532130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4" name="Google Shape;84;g24959532130_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4959532130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4959532130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459c2a7b92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2459c2a7b92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459c2a7b92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459c2a7b92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f8ad7ba27d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f8ad7ba27d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459c2a7b92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459c2a7b92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cpedia.gc.ca/wiki/Government_of_Canada_Task_Success_Survey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-43100" y="-12575"/>
            <a:ext cx="9187200" cy="51879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GC Task Success Survey Update 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Results for 2022-23, Planning for 2023-24</a:t>
            </a:r>
            <a:endParaRPr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416054" y="2686851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subTitle" idx="1"/>
          </p:nvPr>
        </p:nvSpPr>
        <p:spPr>
          <a:xfrm>
            <a:off x="311700" y="407140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en" sz="1679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Digital Transformation Office • #CanadaDotCa • May 2023</a:t>
            </a:r>
            <a:endParaRPr sz="1679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34867" y="267817"/>
            <a:ext cx="1060908" cy="252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1883" y="267825"/>
            <a:ext cx="2718376" cy="252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2"/>
          <p:cNvSpPr/>
          <p:nvPr/>
        </p:nvSpPr>
        <p:spPr>
          <a:xfrm>
            <a:off x="-43100" y="-12575"/>
            <a:ext cx="9187200" cy="18054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22"/>
          <p:cNvSpPr txBox="1">
            <a:spLocks noGrp="1"/>
          </p:cNvSpPr>
          <p:nvPr>
            <p:ph type="title"/>
          </p:nvPr>
        </p:nvSpPr>
        <p:spPr>
          <a:xfrm>
            <a:off x="311700" y="224825"/>
            <a:ext cx="7013400" cy="9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Quarterly comparison - passport tasks</a:t>
            </a: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9" name="Google Shape;149;p22"/>
          <p:cNvSpPr/>
          <p:nvPr/>
        </p:nvSpPr>
        <p:spPr>
          <a:xfrm>
            <a:off x="456976" y="898479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22"/>
          <p:cNvSpPr txBox="1">
            <a:spLocks noGrp="1"/>
          </p:cNvSpPr>
          <p:nvPr>
            <p:ph type="subTitle" idx="4294967295"/>
          </p:nvPr>
        </p:nvSpPr>
        <p:spPr>
          <a:xfrm>
            <a:off x="311700" y="1071365"/>
            <a:ext cx="7051200" cy="45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2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Completion rate per quarter, 2022-23</a:t>
            </a:r>
            <a:endParaRPr sz="2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SzPts val="1018"/>
              <a:buNone/>
            </a:pPr>
            <a:endParaRPr sz="1765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151" name="Google Shape;151;p22"/>
          <p:cNvGraphicFramePr/>
          <p:nvPr/>
        </p:nvGraphicFramePr>
        <p:xfrm>
          <a:off x="150838" y="19536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{34806D07-2B0A-4AD0-BFBA-3AC42809A9F8}</a:tableStyleId>
              </a:tblPr>
              <a:tblGrid>
                <a:gridCol w="2437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7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Q1</a:t>
                      </a:r>
                      <a:endParaRPr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Q2</a:t>
                      </a:r>
                      <a:endParaRPr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Q3</a:t>
                      </a:r>
                      <a:endParaRPr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Q4</a:t>
                      </a:r>
                      <a:endParaRPr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Apply for a new passport</a:t>
                      </a:r>
                      <a:endParaRPr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45.8%</a:t>
                      </a:r>
                      <a:endParaRPr>
                        <a:solidFill>
                          <a:srgbClr val="FF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99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52.5%</a:t>
                      </a:r>
                      <a:endParaRPr>
                        <a:solidFill>
                          <a:srgbClr val="FF99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99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64.6%</a:t>
                      </a:r>
                      <a:endParaRPr>
                        <a:solidFill>
                          <a:srgbClr val="FF99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38761D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71.9%</a:t>
                      </a:r>
                      <a:endParaRPr>
                        <a:solidFill>
                          <a:srgbClr val="38761D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Renew a passport</a:t>
                      </a:r>
                      <a:endParaRPr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42.8%</a:t>
                      </a:r>
                      <a:endParaRPr>
                        <a:solidFill>
                          <a:srgbClr val="FF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48.0%</a:t>
                      </a:r>
                      <a:endParaRPr>
                        <a:solidFill>
                          <a:srgbClr val="FF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99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61.8%</a:t>
                      </a:r>
                      <a:endParaRPr>
                        <a:solidFill>
                          <a:srgbClr val="FF99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38761D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73.1%</a:t>
                      </a:r>
                      <a:endParaRPr>
                        <a:solidFill>
                          <a:srgbClr val="38761D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Check the status of a passport application</a:t>
                      </a:r>
                      <a:endParaRPr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--</a:t>
                      </a:r>
                      <a:endParaRPr>
                        <a:solidFill>
                          <a:srgbClr val="FF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--</a:t>
                      </a:r>
                      <a:endParaRPr>
                        <a:solidFill>
                          <a:srgbClr val="FF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99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--</a:t>
                      </a:r>
                      <a:endParaRPr>
                        <a:solidFill>
                          <a:srgbClr val="FF99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99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63.7* </a:t>
                      </a:r>
                      <a:r>
                        <a:rPr lang="en" sz="1100">
                          <a:solidFill>
                            <a:srgbClr val="FF99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(6.8% margin of error)</a:t>
                      </a:r>
                      <a:endParaRPr sz="1100">
                        <a:solidFill>
                          <a:srgbClr val="FF99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2" name="Google Shape;152;p22"/>
          <p:cNvSpPr txBox="1"/>
          <p:nvPr/>
        </p:nvSpPr>
        <p:spPr>
          <a:xfrm>
            <a:off x="163200" y="4468163"/>
            <a:ext cx="57267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>
                <a:latin typeface="Open Sans"/>
                <a:ea typeface="Open Sans"/>
                <a:cs typeface="Open Sans"/>
                <a:sym typeface="Open Sans"/>
              </a:rPr>
              <a:t>Sustained effort by ESDC and IRCC on improving these tasks during 2022-23 - it shows in the quarter-by-quarter improvement!</a:t>
            </a:r>
            <a:endParaRPr sz="1300" b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3" name="Google Shape;153;p22"/>
          <p:cNvSpPr txBox="1"/>
          <p:nvPr/>
        </p:nvSpPr>
        <p:spPr>
          <a:xfrm>
            <a:off x="6001550" y="3588400"/>
            <a:ext cx="3142500" cy="16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Q4: Tone of the survey feedback was more positive.</a:t>
            </a:r>
            <a:br>
              <a:rPr lang="en">
                <a:latin typeface="Open Sans"/>
                <a:ea typeface="Open Sans"/>
                <a:cs typeface="Open Sans"/>
                <a:sym typeface="Open Sans"/>
              </a:rPr>
            </a:br>
            <a:endParaRPr sz="8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i="1">
                <a:solidFill>
                  <a:srgbClr val="274E13"/>
                </a:solidFill>
                <a:latin typeface="Open Sans"/>
                <a:ea typeface="Open Sans"/>
                <a:cs typeface="Open Sans"/>
                <a:sym typeface="Open Sans"/>
              </a:rPr>
              <a:t>“I did my passport today. 20 minutes. Bravo.”</a:t>
            </a:r>
            <a:r>
              <a:rPr lang="en" sz="1200" b="1">
                <a:solidFill>
                  <a:srgbClr val="274E13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" sz="900">
                <a:latin typeface="Open Sans"/>
                <a:ea typeface="Open Sans"/>
                <a:cs typeface="Open Sans"/>
                <a:sym typeface="Open Sans"/>
              </a:rPr>
              <a:t>- March 28, 2023</a:t>
            </a:r>
            <a:br>
              <a:rPr lang="en" sz="900">
                <a:latin typeface="Open Sans"/>
                <a:ea typeface="Open Sans"/>
                <a:cs typeface="Open Sans"/>
                <a:sym typeface="Open Sans"/>
              </a:rPr>
            </a:br>
            <a:endParaRPr sz="9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i="1">
                <a:solidFill>
                  <a:srgbClr val="274E13"/>
                </a:solidFill>
                <a:latin typeface="Open Sans"/>
                <a:ea typeface="Open Sans"/>
                <a:cs typeface="Open Sans"/>
                <a:sym typeface="Open Sans"/>
              </a:rPr>
              <a:t>“great experience…very simple &amp; very well laid out. thank you”</a:t>
            </a:r>
            <a:r>
              <a:rPr lang="en" sz="1200" i="1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" sz="900">
                <a:latin typeface="Open Sans"/>
                <a:ea typeface="Open Sans"/>
                <a:cs typeface="Open Sans"/>
                <a:sym typeface="Open Sans"/>
              </a:rPr>
              <a:t>- March 31, 2023</a:t>
            </a:r>
            <a:endParaRPr sz="9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4" name="Google Shape;154;p22"/>
          <p:cNvSpPr txBox="1"/>
          <p:nvPr/>
        </p:nvSpPr>
        <p:spPr>
          <a:xfrm>
            <a:off x="6001550" y="1801300"/>
            <a:ext cx="3142500" cy="178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Q2: Impacts of the backlog were apparent in survey feedback.</a:t>
            </a:r>
            <a:br>
              <a:rPr lang="en">
                <a:latin typeface="Open Sans"/>
                <a:ea typeface="Open Sans"/>
                <a:cs typeface="Open Sans"/>
                <a:sym typeface="Open Sans"/>
              </a:rPr>
            </a:br>
            <a:endParaRPr sz="8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i="1">
                <a:latin typeface="Open Sans"/>
                <a:ea typeface="Open Sans"/>
                <a:cs typeface="Open Sans"/>
                <a:sym typeface="Open Sans"/>
              </a:rPr>
              <a:t>“There were </a:t>
            </a:r>
            <a:r>
              <a:rPr lang="en" sz="1200" b="1" i="1">
                <a:solidFill>
                  <a:srgbClr val="B45F06"/>
                </a:solidFill>
                <a:latin typeface="Open Sans"/>
                <a:ea typeface="Open Sans"/>
                <a:cs typeface="Open Sans"/>
                <a:sym typeface="Open Sans"/>
              </a:rPr>
              <a:t>no appointments available</a:t>
            </a:r>
            <a:r>
              <a:rPr lang="en" sz="1200" b="1" i="1">
                <a:latin typeface="Open Sans"/>
                <a:ea typeface="Open Sans"/>
                <a:cs typeface="Open Sans"/>
                <a:sym typeface="Open Sans"/>
              </a:rPr>
              <a:t> online.”</a:t>
            </a:r>
            <a:r>
              <a:rPr lang="en" sz="120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" sz="900">
                <a:latin typeface="Open Sans"/>
                <a:ea typeface="Open Sans"/>
                <a:cs typeface="Open Sans"/>
                <a:sym typeface="Open Sans"/>
              </a:rPr>
              <a:t>- July 11, 2022</a:t>
            </a:r>
            <a:br>
              <a:rPr lang="en" sz="1200">
                <a:latin typeface="Open Sans"/>
                <a:ea typeface="Open Sans"/>
                <a:cs typeface="Open Sans"/>
                <a:sym typeface="Open Sans"/>
              </a:rPr>
            </a:br>
            <a:endParaRPr sz="8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i="1">
                <a:latin typeface="Open Sans"/>
                <a:ea typeface="Open Sans"/>
                <a:cs typeface="Open Sans"/>
                <a:sym typeface="Open Sans"/>
              </a:rPr>
              <a:t>“I wanted to know the status of the passport I applied for, in person, </a:t>
            </a:r>
            <a:br>
              <a:rPr lang="en" sz="1200" b="1" i="1">
                <a:latin typeface="Open Sans"/>
                <a:ea typeface="Open Sans"/>
                <a:cs typeface="Open Sans"/>
                <a:sym typeface="Open Sans"/>
              </a:rPr>
            </a:br>
            <a:r>
              <a:rPr lang="en" sz="1200" b="1" i="1">
                <a:solidFill>
                  <a:srgbClr val="B45F06"/>
                </a:solidFill>
                <a:latin typeface="Open Sans"/>
                <a:ea typeface="Open Sans"/>
                <a:cs typeface="Open Sans"/>
                <a:sym typeface="Open Sans"/>
              </a:rPr>
              <a:t>12 weeks ago.</a:t>
            </a:r>
            <a:r>
              <a:rPr lang="en" sz="1200" b="1" i="1">
                <a:latin typeface="Open Sans"/>
                <a:ea typeface="Open Sans"/>
                <a:cs typeface="Open Sans"/>
                <a:sym typeface="Open Sans"/>
              </a:rPr>
              <a:t>”</a:t>
            </a:r>
            <a:r>
              <a:rPr lang="en" sz="120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" sz="900">
                <a:latin typeface="Open Sans"/>
                <a:ea typeface="Open Sans"/>
                <a:cs typeface="Open Sans"/>
                <a:sym typeface="Open Sans"/>
              </a:rPr>
              <a:t>- July 13, 2022</a:t>
            </a:r>
            <a:endParaRPr sz="9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3"/>
          <p:cNvSpPr/>
          <p:nvPr/>
        </p:nvSpPr>
        <p:spPr>
          <a:xfrm>
            <a:off x="-43100" y="-12575"/>
            <a:ext cx="3706200" cy="51435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3071700" cy="14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What we need from you</a:t>
            </a: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1" name="Google Shape;161;p23"/>
          <p:cNvSpPr txBox="1">
            <a:spLocks noGrp="1"/>
          </p:cNvSpPr>
          <p:nvPr>
            <p:ph type="body" idx="1"/>
          </p:nvPr>
        </p:nvSpPr>
        <p:spPr>
          <a:xfrm>
            <a:off x="311700" y="2046750"/>
            <a:ext cx="3114000" cy="28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We all have a stake in improving top task performance across the system</a:t>
            </a:r>
            <a:endParaRPr sz="3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2" name="Google Shape;162;p23"/>
          <p:cNvSpPr/>
          <p:nvPr/>
        </p:nvSpPr>
        <p:spPr>
          <a:xfrm>
            <a:off x="456976" y="1644500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23"/>
          <p:cNvSpPr txBox="1"/>
          <p:nvPr/>
        </p:nvSpPr>
        <p:spPr>
          <a:xfrm>
            <a:off x="3947325" y="994800"/>
            <a:ext cx="5016300" cy="26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We need a commitment from institutions to take action on improving top task performance. </a:t>
            </a:r>
            <a:endParaRPr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To that end:</a:t>
            </a:r>
            <a:endParaRPr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Char char="-"/>
            </a:pPr>
            <a:r>
              <a:rPr lang="en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TBS is considering an </a:t>
            </a:r>
            <a:r>
              <a:rPr lang="en" sz="1800" b="1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official tasking</a:t>
            </a:r>
            <a:r>
              <a:rPr lang="en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 to institutions on top task improvement, issued in the fall of 2023</a:t>
            </a:r>
            <a:endParaRPr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4"/>
          <p:cNvSpPr/>
          <p:nvPr/>
        </p:nvSpPr>
        <p:spPr>
          <a:xfrm>
            <a:off x="-43100" y="-12575"/>
            <a:ext cx="3706200" cy="51435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3071700" cy="14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How we can help</a:t>
            </a: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0" name="Google Shape;170;p24"/>
          <p:cNvSpPr/>
          <p:nvPr/>
        </p:nvSpPr>
        <p:spPr>
          <a:xfrm>
            <a:off x="456976" y="1644500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24"/>
          <p:cNvSpPr txBox="1"/>
          <p:nvPr/>
        </p:nvSpPr>
        <p:spPr>
          <a:xfrm>
            <a:off x="3947325" y="516900"/>
            <a:ext cx="5016300" cy="410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Support with </a:t>
            </a:r>
            <a:r>
              <a:rPr lang="en" sz="1800" b="1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research and design</a:t>
            </a:r>
            <a:r>
              <a:rPr lang="en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:</a:t>
            </a:r>
            <a:endParaRPr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-"/>
            </a:pPr>
            <a:r>
              <a:rPr lang="en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Improving your GC TSS data</a:t>
            </a:r>
            <a:endParaRPr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-"/>
            </a:pPr>
            <a:r>
              <a:rPr lang="en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Identifying tasks to improve</a:t>
            </a:r>
            <a:endParaRPr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-"/>
            </a:pPr>
            <a:r>
              <a:rPr lang="en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Analyzing data for insights</a:t>
            </a:r>
            <a:endParaRPr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-"/>
            </a:pPr>
            <a:r>
              <a:rPr lang="en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Measuring and reporting improvements</a:t>
            </a:r>
            <a:endParaRPr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-"/>
            </a:pPr>
            <a:r>
              <a:rPr lang="en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Additional research and design activities</a:t>
            </a:r>
            <a:endParaRPr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Help with </a:t>
            </a:r>
            <a:r>
              <a:rPr lang="en" sz="1800" b="1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change management</a:t>
            </a:r>
            <a:r>
              <a:rPr lang="en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:</a:t>
            </a:r>
            <a:endParaRPr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-"/>
            </a:pPr>
            <a:r>
              <a:rPr lang="en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Socializing top task management</a:t>
            </a:r>
            <a:endParaRPr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-"/>
            </a:pPr>
            <a:r>
              <a:rPr lang="en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Bridging silos within and between organizations</a:t>
            </a:r>
            <a:endParaRPr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-"/>
            </a:pPr>
            <a:r>
              <a:rPr lang="en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Escalating issues that need attention</a:t>
            </a:r>
            <a:endParaRPr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72" name="Google Shape;172;p24"/>
          <p:cNvSpPr txBox="1">
            <a:spLocks noGrp="1"/>
          </p:cNvSpPr>
          <p:nvPr>
            <p:ph type="body" idx="1"/>
          </p:nvPr>
        </p:nvSpPr>
        <p:spPr>
          <a:xfrm>
            <a:off x="311700" y="2046750"/>
            <a:ext cx="3114000" cy="28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DTO and PP </a:t>
            </a:r>
            <a:br>
              <a:rPr lang="en" sz="3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" sz="3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can support your teams</a:t>
            </a:r>
            <a:endParaRPr sz="3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5"/>
          <p:cNvSpPr/>
          <p:nvPr/>
        </p:nvSpPr>
        <p:spPr>
          <a:xfrm>
            <a:off x="-43100" y="-12575"/>
            <a:ext cx="3706200" cy="51561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3071700" cy="14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Discussion</a:t>
            </a: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9" name="Google Shape;179;p25"/>
          <p:cNvSpPr txBox="1">
            <a:spLocks noGrp="1"/>
          </p:cNvSpPr>
          <p:nvPr>
            <p:ph type="body" idx="1"/>
          </p:nvPr>
        </p:nvSpPr>
        <p:spPr>
          <a:xfrm>
            <a:off x="311700" y="2046750"/>
            <a:ext cx="3114000" cy="28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How can </a:t>
            </a:r>
            <a:br>
              <a:rPr lang="en" sz="3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" sz="3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we create the conditions for success?</a:t>
            </a:r>
            <a:endParaRPr sz="3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0" name="Google Shape;180;p25"/>
          <p:cNvSpPr/>
          <p:nvPr/>
        </p:nvSpPr>
        <p:spPr>
          <a:xfrm>
            <a:off x="456976" y="1644500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25"/>
          <p:cNvSpPr txBox="1"/>
          <p:nvPr/>
        </p:nvSpPr>
        <p:spPr>
          <a:xfrm>
            <a:off x="3947325" y="747750"/>
            <a:ext cx="5016300" cy="36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-"/>
            </a:pPr>
            <a:r>
              <a:rPr lang="en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What would make it possible for you to achieve top task improvements? </a:t>
            </a:r>
            <a:br>
              <a:rPr lang="en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-"/>
            </a:pPr>
            <a:r>
              <a:rPr lang="en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Some dimensions to consider:</a:t>
            </a:r>
            <a:endParaRPr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-"/>
            </a:pPr>
            <a:r>
              <a:rPr lang="en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Tasks - how many? which ones?</a:t>
            </a:r>
            <a:endParaRPr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-"/>
            </a:pPr>
            <a:r>
              <a:rPr lang="en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Targets - relative? absolute?</a:t>
            </a:r>
            <a:endParaRPr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-"/>
            </a:pPr>
            <a:r>
              <a:rPr lang="en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Effort - how much time and space can you commit?</a:t>
            </a:r>
            <a:br>
              <a:rPr lang="en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-"/>
            </a:pPr>
            <a:r>
              <a:rPr lang="en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What else would like like to see from TBS?</a:t>
            </a:r>
            <a:endParaRPr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6"/>
          <p:cNvSpPr/>
          <p:nvPr/>
        </p:nvSpPr>
        <p:spPr>
          <a:xfrm>
            <a:off x="84100" y="-8400"/>
            <a:ext cx="9060000" cy="5156100"/>
          </a:xfrm>
          <a:prstGeom prst="rect">
            <a:avLst/>
          </a:prstGeom>
          <a:solidFill>
            <a:srgbClr val="AF3C43"/>
          </a:solidFill>
          <a:ln w="9525" cap="flat" cmpd="sng">
            <a:solidFill>
              <a:srgbClr val="44546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25"/>
              <a:buFont typeface="Arial"/>
              <a:buNone/>
            </a:pPr>
            <a:endParaRPr sz="2425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26"/>
          <p:cNvSpPr/>
          <p:nvPr/>
        </p:nvSpPr>
        <p:spPr>
          <a:xfrm>
            <a:off x="0" y="-12575"/>
            <a:ext cx="9144000" cy="5143500"/>
          </a:xfrm>
          <a:prstGeom prst="rect">
            <a:avLst/>
          </a:prstGeom>
          <a:solidFill>
            <a:srgbClr val="26374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26"/>
          <p:cNvSpPr txBox="1"/>
          <p:nvPr/>
        </p:nvSpPr>
        <p:spPr>
          <a:xfrm>
            <a:off x="4349550" y="695230"/>
            <a:ext cx="4317900" cy="36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" sz="24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Peter Smith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Chief, Canada.ca Product Design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Digital Transformation Office </a:t>
            </a:r>
            <a:br>
              <a:rPr lang="en"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"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Treasury Board of Canada Secretariat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" sz="16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Peter.Smith@tbs-sct.gc.ca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" sz="16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613-979-0525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Nicolas Pjontek  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Manager, Analytics Services </a:t>
            </a:r>
            <a:endParaRPr sz="18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Principal Publisher</a:t>
            </a:r>
            <a:br>
              <a:rPr lang="en"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"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Service Canada </a:t>
            </a:r>
            <a:endParaRPr sz="18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Nicolas.Pjontek@servicecanada.gc.ca </a:t>
            </a:r>
            <a:endParaRPr sz="16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613-915-6425</a:t>
            </a:r>
            <a:endParaRPr sz="16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9" name="Google Shape;189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3071700" cy="14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</a:pPr>
            <a:r>
              <a:rPr lang="en" sz="40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Thank you for your time</a:t>
            </a:r>
            <a:endParaRPr sz="40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0" name="Google Shape;190;p26"/>
          <p:cNvSpPr txBox="1">
            <a:spLocks noGrp="1"/>
          </p:cNvSpPr>
          <p:nvPr>
            <p:ph type="body" idx="1"/>
          </p:nvPr>
        </p:nvSpPr>
        <p:spPr>
          <a:xfrm>
            <a:off x="311700" y="2046750"/>
            <a:ext cx="3114000" cy="28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3"/>
              </a:rPr>
              <a:t>GC Task Success Survey on GCpedia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1" name="Google Shape;191;p26"/>
          <p:cNvSpPr/>
          <p:nvPr/>
        </p:nvSpPr>
        <p:spPr>
          <a:xfrm>
            <a:off x="456976" y="1873100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/>
          <p:nvPr/>
        </p:nvSpPr>
        <p:spPr>
          <a:xfrm>
            <a:off x="-43100" y="-12575"/>
            <a:ext cx="3706200" cy="51435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3071700" cy="14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Today’s presentation</a:t>
            </a: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7" name="Google Shape;67;p14"/>
          <p:cNvSpPr txBox="1">
            <a:spLocks noGrp="1"/>
          </p:cNvSpPr>
          <p:nvPr>
            <p:ph type="body" idx="1"/>
          </p:nvPr>
        </p:nvSpPr>
        <p:spPr>
          <a:xfrm>
            <a:off x="311700" y="2046750"/>
            <a:ext cx="3114000" cy="28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Outline</a:t>
            </a:r>
            <a:endParaRPr sz="3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8" name="Google Shape;68;p14"/>
          <p:cNvSpPr/>
          <p:nvPr/>
        </p:nvSpPr>
        <p:spPr>
          <a:xfrm>
            <a:off x="456976" y="1644500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4"/>
          <p:cNvSpPr txBox="1"/>
          <p:nvPr/>
        </p:nvSpPr>
        <p:spPr>
          <a:xfrm>
            <a:off x="3871125" y="1232700"/>
            <a:ext cx="5016300" cy="26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Char char="-"/>
            </a:pPr>
            <a:r>
              <a:rPr lang="en" sz="24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Background on the GC TSS</a:t>
            </a:r>
            <a:br>
              <a:rPr lang="en" sz="24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sz="24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Char char="-"/>
            </a:pPr>
            <a:r>
              <a:rPr lang="en" sz="24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Summary of 2022-23 results</a:t>
            </a:r>
            <a:br>
              <a:rPr lang="en" sz="24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sz="24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Char char="-"/>
            </a:pPr>
            <a:r>
              <a:rPr lang="en" sz="24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Discussion on 2023-24 and beyond</a:t>
            </a:r>
            <a:endParaRPr sz="24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886450" y="783375"/>
            <a:ext cx="5937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/>
          <p:nvPr/>
        </p:nvSpPr>
        <p:spPr>
          <a:xfrm>
            <a:off x="0" y="-12575"/>
            <a:ext cx="9144000" cy="13224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>
            <a:off x="311700" y="224825"/>
            <a:ext cx="7013400" cy="9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3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In a nutshell</a:t>
            </a: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7" name="Google Shape;77;p15"/>
          <p:cNvSpPr/>
          <p:nvPr/>
        </p:nvSpPr>
        <p:spPr>
          <a:xfrm>
            <a:off x="456976" y="898479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8" name="Google Shape;78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13725" y="-440275"/>
            <a:ext cx="3388050" cy="59232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5"/>
          <p:cNvSpPr txBox="1">
            <a:spLocks noGrp="1"/>
          </p:cNvSpPr>
          <p:nvPr>
            <p:ph type="body" idx="1"/>
          </p:nvPr>
        </p:nvSpPr>
        <p:spPr>
          <a:xfrm>
            <a:off x="350425" y="1435413"/>
            <a:ext cx="5538000" cy="32520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Website exit survey to </a:t>
            </a:r>
            <a:r>
              <a:rPr lang="en" sz="20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identify </a:t>
            </a:r>
            <a:br>
              <a:rPr lang="en" sz="20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" sz="20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and measure top tasks</a:t>
            </a:r>
            <a:r>
              <a:rPr lang="en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:</a:t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Runs continuously</a:t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Self-reported by site visitors</a:t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Over 40,000 participants monthly</a:t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Evaluates </a:t>
            </a:r>
            <a:r>
              <a:rPr lang="en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task completion</a:t>
            </a: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en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ease of use</a:t>
            </a: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and </a:t>
            </a:r>
            <a:r>
              <a:rPr lang="en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satisfaction</a:t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800"/>
              <a:buNone/>
            </a:pPr>
            <a:endParaRPr sz="2100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80" name="Google Shape;80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13957" y="751875"/>
            <a:ext cx="1972417" cy="350830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5"/>
          <p:cNvSpPr txBox="1"/>
          <p:nvPr/>
        </p:nvSpPr>
        <p:spPr>
          <a:xfrm>
            <a:off x="350425" y="3816867"/>
            <a:ext cx="5463300" cy="954300"/>
          </a:xfrm>
          <a:prstGeom prst="rect">
            <a:avLst/>
          </a:prstGeom>
          <a:solidFill>
            <a:srgbClr val="005172"/>
          </a:solidFill>
          <a:ln w="19050" cap="flat" cmpd="sng">
            <a:solidFill>
              <a:srgbClr val="00517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Survey launched in January 2021</a:t>
            </a:r>
            <a:endParaRPr sz="1800" b="1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6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Partnership between Principal Publisher and </a:t>
            </a:r>
            <a:br>
              <a:rPr lang="en" sz="16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" sz="16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Digital Transformation Office</a:t>
            </a:r>
            <a:endParaRPr sz="1600" b="0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/>
          <p:nvPr/>
        </p:nvSpPr>
        <p:spPr>
          <a:xfrm>
            <a:off x="-43100" y="-12575"/>
            <a:ext cx="9187200" cy="18054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311700" y="224825"/>
            <a:ext cx="7013400" cy="9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2352"/>
              <a:buNone/>
            </a:pPr>
            <a:r>
              <a:rPr lang="en" sz="3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2022-23 overall results</a:t>
            </a: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2352"/>
              <a:buNone/>
            </a:pP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8" name="Google Shape;88;p16"/>
          <p:cNvSpPr/>
          <p:nvPr/>
        </p:nvSpPr>
        <p:spPr>
          <a:xfrm>
            <a:off x="456976" y="898479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6"/>
          <p:cNvSpPr txBox="1">
            <a:spLocks noGrp="1"/>
          </p:cNvSpPr>
          <p:nvPr>
            <p:ph type="subTitle" idx="4294967295"/>
          </p:nvPr>
        </p:nvSpPr>
        <p:spPr>
          <a:xfrm>
            <a:off x="311700" y="1071365"/>
            <a:ext cx="7051200" cy="45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Performance across GC web presence</a:t>
            </a:r>
            <a:endParaRPr sz="20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SzPts val="1018"/>
              <a:buFont typeface="Arial"/>
              <a:buNone/>
            </a:pPr>
            <a:endParaRPr sz="1765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90" name="Google Shape;90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028965"/>
            <a:ext cx="3079200" cy="272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94313" y="2028964"/>
            <a:ext cx="3079200" cy="272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073486" y="2028963"/>
            <a:ext cx="3079200" cy="27228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6"/>
          <p:cNvSpPr txBox="1"/>
          <p:nvPr/>
        </p:nvSpPr>
        <p:spPr>
          <a:xfrm>
            <a:off x="845882" y="3253871"/>
            <a:ext cx="1387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2800" b="1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6</a:t>
            </a:r>
            <a:r>
              <a:rPr lang="en" sz="2800" b="1">
                <a:latin typeface="Open Sans"/>
                <a:ea typeface="Open Sans"/>
                <a:cs typeface="Open Sans"/>
                <a:sym typeface="Open Sans"/>
              </a:rPr>
              <a:t>6</a:t>
            </a:r>
            <a:r>
              <a:rPr lang="en" sz="2800" b="1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r>
              <a:rPr lang="en" sz="2800" b="1">
                <a:latin typeface="Open Sans"/>
                <a:ea typeface="Open Sans"/>
                <a:cs typeface="Open Sans"/>
                <a:sym typeface="Open Sans"/>
              </a:rPr>
              <a:t>3</a:t>
            </a:r>
            <a:r>
              <a:rPr lang="en" sz="2800" b="1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%</a:t>
            </a:r>
            <a:endParaRPr sz="14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4" name="Google Shape;94;p16"/>
          <p:cNvSpPr txBox="1"/>
          <p:nvPr/>
        </p:nvSpPr>
        <p:spPr>
          <a:xfrm>
            <a:off x="3837300" y="3253871"/>
            <a:ext cx="1387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2800" b="1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56.</a:t>
            </a:r>
            <a:r>
              <a:rPr lang="en" sz="2800" b="1">
                <a:latin typeface="Open Sans"/>
                <a:ea typeface="Open Sans"/>
                <a:cs typeface="Open Sans"/>
                <a:sym typeface="Open Sans"/>
              </a:rPr>
              <a:t>3</a:t>
            </a:r>
            <a:r>
              <a:rPr lang="en" sz="2800" b="1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%</a:t>
            </a:r>
            <a:endParaRPr sz="14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5" name="Google Shape;95;p16"/>
          <p:cNvSpPr txBox="1"/>
          <p:nvPr/>
        </p:nvSpPr>
        <p:spPr>
          <a:xfrm>
            <a:off x="6916473" y="3253871"/>
            <a:ext cx="1387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2800" b="1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5</a:t>
            </a:r>
            <a:r>
              <a:rPr lang="en" sz="2800" b="1">
                <a:latin typeface="Open Sans"/>
                <a:ea typeface="Open Sans"/>
                <a:cs typeface="Open Sans"/>
                <a:sym typeface="Open Sans"/>
              </a:rPr>
              <a:t>2</a:t>
            </a:r>
            <a:r>
              <a:rPr lang="en" sz="2800" b="1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r>
              <a:rPr lang="en" sz="2800" b="1">
                <a:latin typeface="Open Sans"/>
                <a:ea typeface="Open Sans"/>
                <a:cs typeface="Open Sans"/>
                <a:sym typeface="Open Sans"/>
              </a:rPr>
              <a:t>6</a:t>
            </a:r>
            <a:r>
              <a:rPr lang="en" sz="2800" b="1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%</a:t>
            </a:r>
            <a:endParaRPr sz="14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6" name="Google Shape;96;p16"/>
          <p:cNvSpPr/>
          <p:nvPr/>
        </p:nvSpPr>
        <p:spPr>
          <a:xfrm>
            <a:off x="84876" y="4766875"/>
            <a:ext cx="8831100" cy="30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Source: GC Task Success Survey data, April 202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2</a:t>
            </a:r>
            <a:r>
              <a:rPr lang="en" sz="14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- 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March</a:t>
            </a:r>
            <a:r>
              <a:rPr lang="en" sz="14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202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3. Total responses: 527,796</a:t>
            </a:r>
            <a:endParaRPr sz="14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/>
          <p:nvPr/>
        </p:nvSpPr>
        <p:spPr>
          <a:xfrm>
            <a:off x="-43100" y="-12575"/>
            <a:ext cx="9187200" cy="18054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7"/>
          <p:cNvSpPr txBox="1">
            <a:spLocks noGrp="1"/>
          </p:cNvSpPr>
          <p:nvPr>
            <p:ph type="title"/>
          </p:nvPr>
        </p:nvSpPr>
        <p:spPr>
          <a:xfrm>
            <a:off x="311700" y="224825"/>
            <a:ext cx="7013400" cy="9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Top 100 tasks </a:t>
            </a: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3" name="Google Shape;103;p17"/>
          <p:cNvSpPr/>
          <p:nvPr/>
        </p:nvSpPr>
        <p:spPr>
          <a:xfrm>
            <a:off x="456976" y="898479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7"/>
          <p:cNvSpPr txBox="1">
            <a:spLocks noGrp="1"/>
          </p:cNvSpPr>
          <p:nvPr>
            <p:ph type="subTitle" idx="4294967295"/>
          </p:nvPr>
        </p:nvSpPr>
        <p:spPr>
          <a:xfrm>
            <a:off x="311700" y="1071365"/>
            <a:ext cx="7051200" cy="45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2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Improvements across the board</a:t>
            </a:r>
            <a:endParaRPr sz="2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SzPts val="1018"/>
              <a:buNone/>
            </a:pPr>
            <a:endParaRPr sz="1765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105" name="Google Shape;105;p17"/>
          <p:cNvGraphicFramePr/>
          <p:nvPr/>
        </p:nvGraphicFramePr>
        <p:xfrm>
          <a:off x="972813" y="1987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{34806D07-2B0A-4AD0-BFBA-3AC42809A9F8}</a:tableStyleId>
              </a:tblPr>
              <a:tblGrid>
                <a:gridCol w="4230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4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4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2021-22</a:t>
                      </a:r>
                      <a:endParaRPr sz="1600"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2022-23</a:t>
                      </a:r>
                      <a:endParaRPr sz="1600"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3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Top 100 task completion average</a:t>
                      </a:r>
                      <a:endParaRPr sz="1600"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rgbClr val="FF99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65.80%</a:t>
                      </a:r>
                      <a:endParaRPr sz="1600" b="1">
                        <a:solidFill>
                          <a:srgbClr val="FF99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rgbClr val="FF99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66.87%</a:t>
                      </a:r>
                      <a:endParaRPr sz="1600" b="1">
                        <a:solidFill>
                          <a:srgbClr val="FF99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3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rgbClr val="38761D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Top 100 tasks in the green (over 70%)</a:t>
                      </a:r>
                      <a:endParaRPr sz="1600" b="1">
                        <a:solidFill>
                          <a:srgbClr val="38761D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rgbClr val="38761D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36</a:t>
                      </a:r>
                      <a:endParaRPr sz="1600" b="1">
                        <a:solidFill>
                          <a:srgbClr val="38761D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rgbClr val="38761D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48</a:t>
                      </a:r>
                      <a:endParaRPr sz="1600" b="1">
                        <a:solidFill>
                          <a:srgbClr val="38761D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23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rgbClr val="FF99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Top 100 tasks in the orange (50%-70%)</a:t>
                      </a:r>
                      <a:endParaRPr sz="1600" b="1">
                        <a:solidFill>
                          <a:srgbClr val="FF99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rgbClr val="FF99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55</a:t>
                      </a:r>
                      <a:endParaRPr sz="1600" b="1">
                        <a:solidFill>
                          <a:srgbClr val="FF99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rgbClr val="FF99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42</a:t>
                      </a:r>
                      <a:endParaRPr sz="1600" b="1">
                        <a:solidFill>
                          <a:srgbClr val="FF99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23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rgbClr val="FF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Top 100 tasks in the red (below 50%)</a:t>
                      </a:r>
                      <a:endParaRPr sz="1600" b="1">
                        <a:solidFill>
                          <a:srgbClr val="FF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rgbClr val="FF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10</a:t>
                      </a:r>
                      <a:endParaRPr sz="1600" b="1">
                        <a:solidFill>
                          <a:srgbClr val="FF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rgbClr val="FF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8</a:t>
                      </a:r>
                      <a:endParaRPr sz="1600" b="1">
                        <a:solidFill>
                          <a:srgbClr val="FF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6" name="Google Shape;106;p17"/>
          <p:cNvSpPr txBox="1"/>
          <p:nvPr/>
        </p:nvSpPr>
        <p:spPr>
          <a:xfrm>
            <a:off x="972825" y="4618025"/>
            <a:ext cx="4747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27 new tasks in the top 100 in 2022-23</a:t>
            </a:r>
            <a:endParaRPr sz="1200" b="1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/>
          <p:nvPr/>
        </p:nvSpPr>
        <p:spPr>
          <a:xfrm>
            <a:off x="-43100" y="-12575"/>
            <a:ext cx="9187200" cy="18054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18"/>
          <p:cNvSpPr txBox="1">
            <a:spLocks noGrp="1"/>
          </p:cNvSpPr>
          <p:nvPr>
            <p:ph type="title"/>
          </p:nvPr>
        </p:nvSpPr>
        <p:spPr>
          <a:xfrm>
            <a:off x="311700" y="224825"/>
            <a:ext cx="7013400" cy="9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Top 100 tasks </a:t>
            </a: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3" name="Google Shape;113;p18"/>
          <p:cNvSpPr/>
          <p:nvPr/>
        </p:nvSpPr>
        <p:spPr>
          <a:xfrm>
            <a:off x="456976" y="898479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18"/>
          <p:cNvSpPr txBox="1">
            <a:spLocks noGrp="1"/>
          </p:cNvSpPr>
          <p:nvPr>
            <p:ph type="subTitle" idx="4294967295"/>
          </p:nvPr>
        </p:nvSpPr>
        <p:spPr>
          <a:xfrm>
            <a:off x="311700" y="1071365"/>
            <a:ext cx="7051200" cy="45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2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2022-2023 Breakdown</a:t>
            </a:r>
            <a:endParaRPr sz="2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SzPts val="1018"/>
              <a:buNone/>
            </a:pPr>
            <a:endParaRPr sz="1765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115" name="Google Shape;115;p18"/>
          <p:cNvGraphicFramePr/>
          <p:nvPr/>
        </p:nvGraphicFramePr>
        <p:xfrm>
          <a:off x="1637200" y="2216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{34806D07-2B0A-4AD0-BFBA-3AC42809A9F8}</a:tableStyleId>
              </a:tblPr>
              <a:tblGrid>
                <a:gridCol w="78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5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67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38761D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11</a:t>
                      </a:r>
                      <a:endParaRPr sz="1800" b="1">
                        <a:solidFill>
                          <a:srgbClr val="38761D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Tasks</a:t>
                      </a:r>
                      <a:r>
                        <a:rPr lang="en" sz="1800" b="1">
                          <a:solidFill>
                            <a:srgbClr val="38761D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increased </a:t>
                      </a:r>
                      <a:r>
                        <a:rPr lang="en" sz="1800" b="1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success by at least 5 % pts</a:t>
                      </a:r>
                      <a:endParaRPr sz="1800" b="1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7900"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FF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4</a:t>
                      </a:r>
                      <a:endParaRPr sz="1800" b="1">
                        <a:solidFill>
                          <a:srgbClr val="FF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Tasks</a:t>
                      </a:r>
                      <a:r>
                        <a:rPr lang="en" sz="1800" b="1">
                          <a:solidFill>
                            <a:srgbClr val="FF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decreased </a:t>
                      </a:r>
                      <a:r>
                        <a:rPr lang="en" sz="1800" b="1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success by at least 5 % pts</a:t>
                      </a:r>
                      <a:endParaRPr sz="1800" b="1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38761D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7</a:t>
                      </a:r>
                      <a:endParaRPr sz="1800" b="1">
                        <a:solidFill>
                          <a:srgbClr val="38761D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Tasks went from</a:t>
                      </a:r>
                      <a:r>
                        <a:rPr lang="en" sz="1800" b="1">
                          <a:solidFill>
                            <a:srgbClr val="38761D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</a:t>
                      </a:r>
                      <a:r>
                        <a:rPr lang="en" sz="1800" b="1">
                          <a:solidFill>
                            <a:srgbClr val="FF99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orange</a:t>
                      </a:r>
                      <a:r>
                        <a:rPr lang="en" sz="1800" b="1">
                          <a:solidFill>
                            <a:srgbClr val="38761D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</a:t>
                      </a:r>
                      <a:r>
                        <a:rPr lang="en" sz="1800" b="1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to</a:t>
                      </a:r>
                      <a:r>
                        <a:rPr lang="en" sz="1800" b="1">
                          <a:solidFill>
                            <a:srgbClr val="38761D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green</a:t>
                      </a:r>
                      <a:endParaRPr sz="1800" b="1">
                        <a:solidFill>
                          <a:srgbClr val="38761D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FF99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</a:t>
                      </a:r>
                      <a:endParaRPr sz="1800" b="1">
                        <a:solidFill>
                          <a:srgbClr val="FF99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Tasks went from</a:t>
                      </a:r>
                      <a:r>
                        <a:rPr lang="en" sz="1800" b="1">
                          <a:solidFill>
                            <a:srgbClr val="FF99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</a:t>
                      </a:r>
                      <a:r>
                        <a:rPr lang="en" sz="1800" b="1">
                          <a:solidFill>
                            <a:srgbClr val="FF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red</a:t>
                      </a:r>
                      <a:r>
                        <a:rPr lang="en" sz="1800" b="1">
                          <a:solidFill>
                            <a:srgbClr val="FF99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</a:t>
                      </a:r>
                      <a:r>
                        <a:rPr lang="en" sz="1800" b="1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to</a:t>
                      </a:r>
                      <a:r>
                        <a:rPr lang="en" sz="1800" b="1">
                          <a:solidFill>
                            <a:srgbClr val="FF99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orange</a:t>
                      </a:r>
                      <a:endParaRPr sz="1800" b="1">
                        <a:solidFill>
                          <a:srgbClr val="FF99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FF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0</a:t>
                      </a:r>
                      <a:endParaRPr sz="1800" b="1">
                        <a:solidFill>
                          <a:srgbClr val="FF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Tasks dropped into the</a:t>
                      </a:r>
                      <a:r>
                        <a:rPr lang="en" sz="1800" b="1">
                          <a:solidFill>
                            <a:srgbClr val="FF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red</a:t>
                      </a:r>
                      <a:endParaRPr sz="1800" b="1">
                        <a:solidFill>
                          <a:srgbClr val="FF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/>
          <p:nvPr/>
        </p:nvSpPr>
        <p:spPr>
          <a:xfrm>
            <a:off x="-43100" y="-12575"/>
            <a:ext cx="9187200" cy="18054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19"/>
          <p:cNvSpPr txBox="1">
            <a:spLocks noGrp="1"/>
          </p:cNvSpPr>
          <p:nvPr>
            <p:ph type="title"/>
          </p:nvPr>
        </p:nvSpPr>
        <p:spPr>
          <a:xfrm>
            <a:off x="311700" y="224825"/>
            <a:ext cx="7013400" cy="9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Quarterly comparison</a:t>
            </a: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2" name="Google Shape;122;p19"/>
          <p:cNvSpPr/>
          <p:nvPr/>
        </p:nvSpPr>
        <p:spPr>
          <a:xfrm>
            <a:off x="456976" y="898479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19"/>
          <p:cNvSpPr txBox="1">
            <a:spLocks noGrp="1"/>
          </p:cNvSpPr>
          <p:nvPr>
            <p:ph type="subTitle" idx="4294967295"/>
          </p:nvPr>
        </p:nvSpPr>
        <p:spPr>
          <a:xfrm>
            <a:off x="311700" y="1071365"/>
            <a:ext cx="7051200" cy="45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2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Top 50 tasks</a:t>
            </a:r>
            <a:endParaRPr sz="2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SzPts val="1018"/>
              <a:buNone/>
            </a:pPr>
            <a:endParaRPr sz="1765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24" name="Google Shape;124;p19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53589" y="1792825"/>
            <a:ext cx="6836823" cy="3350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/>
          <p:nvPr/>
        </p:nvSpPr>
        <p:spPr>
          <a:xfrm>
            <a:off x="-43100" y="-12575"/>
            <a:ext cx="3706200" cy="51435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3071700" cy="14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Top</a:t>
            </a:r>
            <a:br>
              <a:rPr lang="en" sz="3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" sz="3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performers</a:t>
            </a: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1" name="Google Shape;131;p20"/>
          <p:cNvSpPr txBox="1">
            <a:spLocks noGrp="1"/>
          </p:cNvSpPr>
          <p:nvPr>
            <p:ph type="body" idx="1"/>
          </p:nvPr>
        </p:nvSpPr>
        <p:spPr>
          <a:xfrm>
            <a:off x="311700" y="2046750"/>
            <a:ext cx="3114000" cy="28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Top 100 tasks in 2022-23 with the highest completion percentage </a:t>
            </a:r>
            <a:endParaRPr sz="3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2" name="Google Shape;132;p20"/>
          <p:cNvSpPr/>
          <p:nvPr/>
        </p:nvSpPr>
        <p:spPr>
          <a:xfrm>
            <a:off x="456976" y="1644500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133" name="Google Shape;133;p20"/>
          <p:cNvGraphicFramePr/>
          <p:nvPr/>
        </p:nvGraphicFramePr>
        <p:xfrm>
          <a:off x="3858600" y="13349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{34806D07-2B0A-4AD0-BFBA-3AC42809A9F8}</a:tableStyleId>
              </a:tblPr>
              <a:tblGrid>
                <a:gridCol w="1284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4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575"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Find a term or abbreviation in another language (PSPC)</a:t>
                      </a:r>
                      <a:endParaRPr sz="13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91.6%</a:t>
                      </a:r>
                      <a:endParaRPr sz="1300"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Find a pension payment date (ESDC)</a:t>
                      </a:r>
                      <a:endParaRPr sz="13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91.4%</a:t>
                      </a:r>
                      <a:endParaRPr sz="1300"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575"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Get current and forecasted weather for your location (ECCC)</a:t>
                      </a:r>
                      <a:endParaRPr sz="13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89.1%</a:t>
                      </a:r>
                      <a:endParaRPr sz="1300"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Calculate payroll deductions (CRA)</a:t>
                      </a:r>
                      <a:endParaRPr sz="13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88.4%</a:t>
                      </a:r>
                      <a:endParaRPr sz="1300"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650"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Employment Insurance (EI) - Submit an Employment Insurance Report (ESDC)</a:t>
                      </a:r>
                      <a:endParaRPr sz="13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87.0%</a:t>
                      </a:r>
                      <a:endParaRPr sz="1300"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650"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Find language information (PSPC)</a:t>
                      </a:r>
                      <a:endParaRPr sz="13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87.0%</a:t>
                      </a:r>
                      <a:endParaRPr sz="1300"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650"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Find out the symptoms or risks for a disease or condition (HC)</a:t>
                      </a:r>
                      <a:endParaRPr sz="13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84.6%</a:t>
                      </a:r>
                      <a:endParaRPr sz="1300"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3650"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Travel advice and advisories (GAC)</a:t>
                      </a:r>
                      <a:endParaRPr sz="13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82.9%</a:t>
                      </a:r>
                      <a:endParaRPr sz="1300"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3650"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Find your National Occupational Classification (NOC) (IRCC)</a:t>
                      </a:r>
                      <a:endParaRPr sz="13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82.6%</a:t>
                      </a:r>
                      <a:endParaRPr sz="1300"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3650"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Find the next benefit payment date (CRA)</a:t>
                      </a:r>
                      <a:endParaRPr sz="13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82.2%</a:t>
                      </a:r>
                      <a:endParaRPr sz="1300"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/>
          <p:nvPr/>
        </p:nvSpPr>
        <p:spPr>
          <a:xfrm>
            <a:off x="-43100" y="6425"/>
            <a:ext cx="3730200" cy="51435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3071700" cy="14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Biggest improvements</a:t>
            </a: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0" name="Google Shape;140;p21"/>
          <p:cNvSpPr txBox="1">
            <a:spLocks noGrp="1"/>
          </p:cNvSpPr>
          <p:nvPr>
            <p:ph type="body" idx="1"/>
          </p:nvPr>
        </p:nvSpPr>
        <p:spPr>
          <a:xfrm>
            <a:off x="311700" y="2046750"/>
            <a:ext cx="3114000" cy="28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Top 100 tasks in 2022-23 with the greatest improvement in completion percentage over 2021-22 </a:t>
            </a:r>
            <a:endParaRPr sz="3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1" name="Google Shape;141;p21"/>
          <p:cNvSpPr/>
          <p:nvPr/>
        </p:nvSpPr>
        <p:spPr>
          <a:xfrm>
            <a:off x="456976" y="1644500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142" name="Google Shape;142;p21"/>
          <p:cNvGraphicFramePr/>
          <p:nvPr/>
        </p:nvGraphicFramePr>
        <p:xfrm>
          <a:off x="3858600" y="62110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{34806D07-2B0A-4AD0-BFBA-3AC42809A9F8}</a:tableStyleId>
              </a:tblPr>
              <a:tblGrid>
                <a:gridCol w="1284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4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575"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My Service Canada Account (MSCA) - Sign in (ESDC)</a:t>
                      </a:r>
                      <a:endParaRPr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+21.3 % pts</a:t>
                      </a:r>
                      <a:endParaRPr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25"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Access My Account (CRA)</a:t>
                      </a:r>
                      <a:endParaRPr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+16.5 % pts</a:t>
                      </a:r>
                      <a:endParaRPr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575"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Symptoms of COVID-19 (HC)</a:t>
                      </a:r>
                      <a:endParaRPr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+13.2 % pts</a:t>
                      </a:r>
                      <a:endParaRPr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25"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Access your pay (MyGCPay, CWA, Phoenix) (PSPC)</a:t>
                      </a:r>
                      <a:endParaRPr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+10.2 % pts</a:t>
                      </a:r>
                      <a:endParaRPr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6300"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ArriveCAN - Make a customs and immigration declaration before flying into Canada (CBSA)</a:t>
                      </a:r>
                      <a:endParaRPr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+9.0 % pts</a:t>
                      </a:r>
                      <a:endParaRPr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Treasury Board&quot;,&quot;Id&quot;:&quot;647df7933346423ba8a01af4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875</Words>
  <Application>Microsoft Office PowerPoint</Application>
  <PresentationFormat>On-screen Show (16:9)</PresentationFormat>
  <Paragraphs>153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Open Sans</vt:lpstr>
      <vt:lpstr>Lato</vt:lpstr>
      <vt:lpstr>Simple Light</vt:lpstr>
      <vt:lpstr>GC Task Success Survey Update </vt:lpstr>
      <vt:lpstr>Today’s presentation</vt:lpstr>
      <vt:lpstr>In a nutshell</vt:lpstr>
      <vt:lpstr>2022-23 overall results </vt:lpstr>
      <vt:lpstr>Top 100 tasks  </vt:lpstr>
      <vt:lpstr>Top 100 tasks  </vt:lpstr>
      <vt:lpstr>Quarterly comparison </vt:lpstr>
      <vt:lpstr>Top performers</vt:lpstr>
      <vt:lpstr>Biggest improvements</vt:lpstr>
      <vt:lpstr>Quarterly comparison - passport tasks </vt:lpstr>
      <vt:lpstr>What we need from you</vt:lpstr>
      <vt:lpstr>How we can help</vt:lpstr>
      <vt:lpstr>Discussion</vt:lpstr>
      <vt:lpstr>Thank you for your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 Task Success Survey Update </dc:title>
  <dc:creator>Lapointe, Laura</dc:creator>
  <cp:lastModifiedBy>Lapointe, Laura</cp:lastModifiedBy>
  <cp:revision>1</cp:revision>
  <dcterms:modified xsi:type="dcterms:W3CDTF">2023-06-05T14:56:32Z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515d617-256d-4284-aedb-1064be1c4b48_Enabled">
    <vt:lpwstr>true</vt:lpwstr>
  </property>
  <property fmtid="{D5CDD505-2E9C-101B-9397-08002B2CF9AE}" pid="3" name="MSIP_Label_3515d617-256d-4284-aedb-1064be1c4b48_SetDate">
    <vt:lpwstr>2023-06-05T14:56:15Z</vt:lpwstr>
  </property>
  <property fmtid="{D5CDD505-2E9C-101B-9397-08002B2CF9AE}" pid="4" name="MSIP_Label_3515d617-256d-4284-aedb-1064be1c4b48_Method">
    <vt:lpwstr>Privileged</vt:lpwstr>
  </property>
  <property fmtid="{D5CDD505-2E9C-101B-9397-08002B2CF9AE}" pid="5" name="MSIP_Label_3515d617-256d-4284-aedb-1064be1c4b48_Name">
    <vt:lpwstr>3515d617-256d-4284-aedb-1064be1c4b48</vt:lpwstr>
  </property>
  <property fmtid="{D5CDD505-2E9C-101B-9397-08002B2CF9AE}" pid="6" name="MSIP_Label_3515d617-256d-4284-aedb-1064be1c4b48_SiteId">
    <vt:lpwstr>6397df10-4595-4047-9c4f-03311282152b</vt:lpwstr>
  </property>
  <property fmtid="{D5CDD505-2E9C-101B-9397-08002B2CF9AE}" pid="7" name="MSIP_Label_3515d617-256d-4284-aedb-1064be1c4b48_ActionId">
    <vt:lpwstr>6440095e-0757-43bb-b7b0-43cc3b04c47b</vt:lpwstr>
  </property>
  <property fmtid="{D5CDD505-2E9C-101B-9397-08002B2CF9AE}" pid="8" name="MSIP_Label_3515d617-256d-4284-aedb-1064be1c4b48_ContentBits">
    <vt:lpwstr>0</vt:lpwstr>
  </property>
</Properties>
</file>