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3" r:id="rId2"/>
    <p:sldId id="266" r:id="rId3"/>
    <p:sldId id="271" r:id="rId4"/>
    <p:sldId id="270" r:id="rId5"/>
    <p:sldId id="269" r:id="rId6"/>
    <p:sldId id="273" r:id="rId7"/>
    <p:sldId id="274" r:id="rId8"/>
    <p:sldId id="27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2BC"/>
    <a:srgbClr val="D5EBD8"/>
    <a:srgbClr val="C4E2C8"/>
    <a:srgbClr val="00A651"/>
    <a:srgbClr val="009E4B"/>
    <a:srgbClr val="B1D8B7"/>
    <a:srgbClr val="FFFFFF"/>
    <a:srgbClr val="DDFFED"/>
    <a:srgbClr val="00AEEF"/>
    <a:srgbClr val="F793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305" autoAdjust="0"/>
    <p:restoredTop sz="94660"/>
  </p:normalViewPr>
  <p:slideViewPr>
    <p:cSldViewPr snapToGrid="0" showGuides="1">
      <p:cViewPr varScale="1">
        <p:scale>
          <a:sx n="83" d="100"/>
          <a:sy n="83" d="100"/>
        </p:scale>
        <p:origin x="324" y="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45BAA8F-EC3D-4966-9FEA-9D7F99AF18F6}" type="datetimeFigureOut">
              <a:rPr lang="en-CA" smtClean="0"/>
              <a:t>2020-11-10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FED6896-DDB9-436F-B4AE-2ECE316AB0F1}" type="slidenum">
              <a:rPr lang="en-CA" smtClean="0"/>
              <a:t>‹#›</a:t>
            </a:fld>
            <a:endParaRPr lang="en-CA"/>
          </a:p>
        </p:txBody>
      </p:sp>
    </p:spTree>
    <p:extLst>
      <p:ext uri="{BB962C8B-B14F-4D97-AF65-F5344CB8AC3E}">
        <p14:creationId xmlns:p14="http://schemas.microsoft.com/office/powerpoint/2010/main" val="2996285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5BAA8F-EC3D-4966-9FEA-9D7F99AF18F6}" type="datetimeFigureOut">
              <a:rPr lang="en-CA" smtClean="0"/>
              <a:t>2020-11-10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FED6896-DDB9-436F-B4AE-2ECE316AB0F1}" type="slidenum">
              <a:rPr lang="en-CA" smtClean="0"/>
              <a:t>‹#›</a:t>
            </a:fld>
            <a:endParaRPr lang="en-CA"/>
          </a:p>
        </p:txBody>
      </p:sp>
    </p:spTree>
    <p:extLst>
      <p:ext uri="{BB962C8B-B14F-4D97-AF65-F5344CB8AC3E}">
        <p14:creationId xmlns:p14="http://schemas.microsoft.com/office/powerpoint/2010/main" val="2616421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5BAA8F-EC3D-4966-9FEA-9D7F99AF18F6}" type="datetimeFigureOut">
              <a:rPr lang="en-CA" smtClean="0"/>
              <a:t>2020-11-10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FED6896-DDB9-436F-B4AE-2ECE316AB0F1}" type="slidenum">
              <a:rPr lang="en-CA" smtClean="0"/>
              <a:t>‹#›</a:t>
            </a:fld>
            <a:endParaRPr lang="en-CA"/>
          </a:p>
        </p:txBody>
      </p:sp>
    </p:spTree>
    <p:extLst>
      <p:ext uri="{BB962C8B-B14F-4D97-AF65-F5344CB8AC3E}">
        <p14:creationId xmlns:p14="http://schemas.microsoft.com/office/powerpoint/2010/main" val="1227987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5BAA8F-EC3D-4966-9FEA-9D7F99AF18F6}" type="datetimeFigureOut">
              <a:rPr lang="en-CA" smtClean="0"/>
              <a:t>2020-11-10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FED6896-DDB9-436F-B4AE-2ECE316AB0F1}" type="slidenum">
              <a:rPr lang="en-CA" smtClean="0"/>
              <a:t>‹#›</a:t>
            </a:fld>
            <a:endParaRPr lang="en-CA"/>
          </a:p>
        </p:txBody>
      </p:sp>
    </p:spTree>
    <p:extLst>
      <p:ext uri="{BB962C8B-B14F-4D97-AF65-F5344CB8AC3E}">
        <p14:creationId xmlns:p14="http://schemas.microsoft.com/office/powerpoint/2010/main" val="3195337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5BAA8F-EC3D-4966-9FEA-9D7F99AF18F6}" type="datetimeFigureOut">
              <a:rPr lang="en-CA" smtClean="0"/>
              <a:t>2020-11-10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FED6896-DDB9-436F-B4AE-2ECE316AB0F1}" type="slidenum">
              <a:rPr lang="en-CA" smtClean="0"/>
              <a:t>‹#›</a:t>
            </a:fld>
            <a:endParaRPr lang="en-CA"/>
          </a:p>
        </p:txBody>
      </p:sp>
    </p:spTree>
    <p:extLst>
      <p:ext uri="{BB962C8B-B14F-4D97-AF65-F5344CB8AC3E}">
        <p14:creationId xmlns:p14="http://schemas.microsoft.com/office/powerpoint/2010/main" val="2961422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45BAA8F-EC3D-4966-9FEA-9D7F99AF18F6}" type="datetimeFigureOut">
              <a:rPr lang="en-CA" smtClean="0"/>
              <a:t>2020-11-10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FED6896-DDB9-436F-B4AE-2ECE316AB0F1}" type="slidenum">
              <a:rPr lang="en-CA" smtClean="0"/>
              <a:t>‹#›</a:t>
            </a:fld>
            <a:endParaRPr lang="en-CA"/>
          </a:p>
        </p:txBody>
      </p:sp>
    </p:spTree>
    <p:extLst>
      <p:ext uri="{BB962C8B-B14F-4D97-AF65-F5344CB8AC3E}">
        <p14:creationId xmlns:p14="http://schemas.microsoft.com/office/powerpoint/2010/main" val="1914805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45BAA8F-EC3D-4966-9FEA-9D7F99AF18F6}" type="datetimeFigureOut">
              <a:rPr lang="en-CA" smtClean="0"/>
              <a:t>2020-11-10</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DFED6896-DDB9-436F-B4AE-2ECE316AB0F1}" type="slidenum">
              <a:rPr lang="en-CA" smtClean="0"/>
              <a:t>‹#›</a:t>
            </a:fld>
            <a:endParaRPr lang="en-CA"/>
          </a:p>
        </p:txBody>
      </p:sp>
    </p:spTree>
    <p:extLst>
      <p:ext uri="{BB962C8B-B14F-4D97-AF65-F5344CB8AC3E}">
        <p14:creationId xmlns:p14="http://schemas.microsoft.com/office/powerpoint/2010/main" val="3026444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45BAA8F-EC3D-4966-9FEA-9D7F99AF18F6}" type="datetimeFigureOut">
              <a:rPr lang="en-CA" smtClean="0"/>
              <a:t>2020-11-10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DFED6896-DDB9-436F-B4AE-2ECE316AB0F1}" type="slidenum">
              <a:rPr lang="en-CA" smtClean="0"/>
              <a:t>‹#›</a:t>
            </a:fld>
            <a:endParaRPr lang="en-CA"/>
          </a:p>
        </p:txBody>
      </p:sp>
    </p:spTree>
    <p:extLst>
      <p:ext uri="{BB962C8B-B14F-4D97-AF65-F5344CB8AC3E}">
        <p14:creationId xmlns:p14="http://schemas.microsoft.com/office/powerpoint/2010/main" val="319270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5BAA8F-EC3D-4966-9FEA-9D7F99AF18F6}" type="datetimeFigureOut">
              <a:rPr lang="en-CA" smtClean="0"/>
              <a:t>2020-11-10</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DFED6896-DDB9-436F-B4AE-2ECE316AB0F1}" type="slidenum">
              <a:rPr lang="en-CA" smtClean="0"/>
              <a:t>‹#›</a:t>
            </a:fld>
            <a:endParaRPr lang="en-CA"/>
          </a:p>
        </p:txBody>
      </p:sp>
    </p:spTree>
    <p:extLst>
      <p:ext uri="{BB962C8B-B14F-4D97-AF65-F5344CB8AC3E}">
        <p14:creationId xmlns:p14="http://schemas.microsoft.com/office/powerpoint/2010/main" val="626588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5BAA8F-EC3D-4966-9FEA-9D7F99AF18F6}" type="datetimeFigureOut">
              <a:rPr lang="en-CA" smtClean="0"/>
              <a:t>2020-11-10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FED6896-DDB9-436F-B4AE-2ECE316AB0F1}" type="slidenum">
              <a:rPr lang="en-CA" smtClean="0"/>
              <a:t>‹#›</a:t>
            </a:fld>
            <a:endParaRPr lang="en-CA"/>
          </a:p>
        </p:txBody>
      </p:sp>
    </p:spTree>
    <p:extLst>
      <p:ext uri="{BB962C8B-B14F-4D97-AF65-F5344CB8AC3E}">
        <p14:creationId xmlns:p14="http://schemas.microsoft.com/office/powerpoint/2010/main" val="995276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5BAA8F-EC3D-4966-9FEA-9D7F99AF18F6}" type="datetimeFigureOut">
              <a:rPr lang="en-CA" smtClean="0"/>
              <a:t>2020-11-10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FED6896-DDB9-436F-B4AE-2ECE316AB0F1}" type="slidenum">
              <a:rPr lang="en-CA" smtClean="0"/>
              <a:t>‹#›</a:t>
            </a:fld>
            <a:endParaRPr lang="en-CA"/>
          </a:p>
        </p:txBody>
      </p:sp>
    </p:spTree>
    <p:extLst>
      <p:ext uri="{BB962C8B-B14F-4D97-AF65-F5344CB8AC3E}">
        <p14:creationId xmlns:p14="http://schemas.microsoft.com/office/powerpoint/2010/main" val="3014137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5BAA8F-EC3D-4966-9FEA-9D7F99AF18F6}" type="datetimeFigureOut">
              <a:rPr lang="en-CA" smtClean="0"/>
              <a:t>2020-11-10</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ED6896-DDB9-436F-B4AE-2ECE316AB0F1}" type="slidenum">
              <a:rPr lang="en-CA" smtClean="0"/>
              <a:t>‹#›</a:t>
            </a:fld>
            <a:endParaRPr lang="en-CA"/>
          </a:p>
        </p:txBody>
      </p:sp>
    </p:spTree>
    <p:extLst>
      <p:ext uri="{BB962C8B-B14F-4D97-AF65-F5344CB8AC3E}">
        <p14:creationId xmlns:p14="http://schemas.microsoft.com/office/powerpoint/2010/main" val="25079604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gcconnex.gc.ca/groups/profile/60101402/gender-inclusive-services-community-of-practice-services-inclusifs-par-rapport-au-genre-communaute-de-pratique?language=e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www.noslangues-ourlanguages.gc.ca/en/index" TargetMode="External"/><Relationship Id="rId3" Type="http://schemas.openxmlformats.org/officeDocument/2006/relationships/hyperlink" Target="https://www.btb.termiumplus.gc.ca/tpv2guides/guides/clefsfp/index-fra.html?lang=fra&amp;lettr=indx_catlog_e&amp;page=9CljS-UkLxu8.html" TargetMode="External"/><Relationship Id="rId7" Type="http://schemas.openxmlformats.org/officeDocument/2006/relationships/hyperlink" Target="https://gcconnex.gc.ca/file/view/71127300/translation-bureau-language-portal-of-canada-presentation-gender-inclusivity-in-correspondence?language=en" TargetMode="External"/><Relationship Id="rId2" Type="http://schemas.openxmlformats.org/officeDocument/2006/relationships/hyperlink" Target="https://www.btb.termiumplus.gc.ca/tpv2guides/guides/wrtps/index-eng.html?lang=eng&amp;lettr=indx_catlog_g&amp;page=9tZXuAe4oZYs.html#zz9tZXuAe4oZYs" TargetMode="External"/><Relationship Id="rId1" Type="http://schemas.openxmlformats.org/officeDocument/2006/relationships/slideLayout" Target="../slideLayouts/slideLayout2.xml"/><Relationship Id="rId6" Type="http://schemas.openxmlformats.org/officeDocument/2006/relationships/hyperlink" Target="https://gcconnex.gc.ca/file/group/60101402/all" TargetMode="External"/><Relationship Id="rId5" Type="http://schemas.openxmlformats.org/officeDocument/2006/relationships/hyperlink" Target="https://www.gcpedia.gc.ca/gcwiki/images/1/1f/Porte_Ouverte_15_juillet.pdf" TargetMode="External"/><Relationship Id="rId4" Type="http://schemas.openxmlformats.org/officeDocument/2006/relationships/hyperlink" Target="https://www.gcpedia.gc.ca/gcwiki/images/8/81/CCO_OPEN_house_Deck_(EN).pdf" TargetMode="External"/><Relationship Id="rId9" Type="http://schemas.openxmlformats.org/officeDocument/2006/relationships/hyperlink" Target="mailto:noslangues.ourlanguages@tpsgc-pwgsc.gc.c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A651"/>
        </a:solidFill>
        <a:effectLst/>
      </p:bgPr>
    </p:bg>
    <p:spTree>
      <p:nvGrpSpPr>
        <p:cNvPr id="1" name=""/>
        <p:cNvGrpSpPr/>
        <p:nvPr/>
      </p:nvGrpSpPr>
      <p:grpSpPr>
        <a:xfrm>
          <a:off x="0" y="0"/>
          <a:ext cx="0" cy="0"/>
          <a:chOff x="0" y="0"/>
          <a:chExt cx="0" cy="0"/>
        </a:xfrm>
      </p:grpSpPr>
      <p:sp>
        <p:nvSpPr>
          <p:cNvPr id="2" name="Rectangle 1"/>
          <p:cNvSpPr/>
          <p:nvPr/>
        </p:nvSpPr>
        <p:spPr>
          <a:xfrm rot="21031896">
            <a:off x="-275229" y="1736751"/>
            <a:ext cx="13065297" cy="6166217"/>
          </a:xfrm>
          <a:custGeom>
            <a:avLst/>
            <a:gdLst>
              <a:gd name="connsiteX0" fmla="*/ 0 w 14026914"/>
              <a:gd name="connsiteY0" fmla="*/ 0 h 7115929"/>
              <a:gd name="connsiteX1" fmla="*/ 14026914 w 14026914"/>
              <a:gd name="connsiteY1" fmla="*/ 0 h 7115929"/>
              <a:gd name="connsiteX2" fmla="*/ 14026914 w 14026914"/>
              <a:gd name="connsiteY2" fmla="*/ 7115929 h 7115929"/>
              <a:gd name="connsiteX3" fmla="*/ 0 w 14026914"/>
              <a:gd name="connsiteY3" fmla="*/ 7115929 h 7115929"/>
              <a:gd name="connsiteX4" fmla="*/ 0 w 14026914"/>
              <a:gd name="connsiteY4" fmla="*/ 0 h 7115929"/>
              <a:gd name="connsiteX0" fmla="*/ 876244 w 14026914"/>
              <a:gd name="connsiteY0" fmla="*/ 11960 h 7115929"/>
              <a:gd name="connsiteX1" fmla="*/ 14026914 w 14026914"/>
              <a:gd name="connsiteY1" fmla="*/ 0 h 7115929"/>
              <a:gd name="connsiteX2" fmla="*/ 14026914 w 14026914"/>
              <a:gd name="connsiteY2" fmla="*/ 7115929 h 7115929"/>
              <a:gd name="connsiteX3" fmla="*/ 0 w 14026914"/>
              <a:gd name="connsiteY3" fmla="*/ 7115929 h 7115929"/>
              <a:gd name="connsiteX4" fmla="*/ 876244 w 14026914"/>
              <a:gd name="connsiteY4" fmla="*/ 11960 h 7115929"/>
              <a:gd name="connsiteX0" fmla="*/ 695931 w 13846601"/>
              <a:gd name="connsiteY0" fmla="*/ 11960 h 7115929"/>
              <a:gd name="connsiteX1" fmla="*/ 13846601 w 13846601"/>
              <a:gd name="connsiteY1" fmla="*/ 0 h 7115929"/>
              <a:gd name="connsiteX2" fmla="*/ 13846601 w 13846601"/>
              <a:gd name="connsiteY2" fmla="*/ 7115929 h 7115929"/>
              <a:gd name="connsiteX3" fmla="*/ 0 w 13846601"/>
              <a:gd name="connsiteY3" fmla="*/ 4133155 h 7115929"/>
              <a:gd name="connsiteX4" fmla="*/ 695931 w 13846601"/>
              <a:gd name="connsiteY4" fmla="*/ 11960 h 7115929"/>
              <a:gd name="connsiteX0" fmla="*/ 695931 w 13846601"/>
              <a:gd name="connsiteY0" fmla="*/ 11960 h 6077296"/>
              <a:gd name="connsiteX1" fmla="*/ 13846601 w 13846601"/>
              <a:gd name="connsiteY1" fmla="*/ 0 h 6077296"/>
              <a:gd name="connsiteX2" fmla="*/ 12007190 w 13846601"/>
              <a:gd name="connsiteY2" fmla="*/ 6077296 h 6077296"/>
              <a:gd name="connsiteX3" fmla="*/ 0 w 13846601"/>
              <a:gd name="connsiteY3" fmla="*/ 4133155 h 6077296"/>
              <a:gd name="connsiteX4" fmla="*/ 695931 w 13846601"/>
              <a:gd name="connsiteY4" fmla="*/ 11960 h 6077296"/>
              <a:gd name="connsiteX0" fmla="*/ 695931 w 13846601"/>
              <a:gd name="connsiteY0" fmla="*/ 11960 h 6138614"/>
              <a:gd name="connsiteX1" fmla="*/ 13846601 w 13846601"/>
              <a:gd name="connsiteY1" fmla="*/ 0 h 6138614"/>
              <a:gd name="connsiteX2" fmla="*/ 12009162 w 13846601"/>
              <a:gd name="connsiteY2" fmla="*/ 6138614 h 6138614"/>
              <a:gd name="connsiteX3" fmla="*/ 0 w 13846601"/>
              <a:gd name="connsiteY3" fmla="*/ 4133155 h 6138614"/>
              <a:gd name="connsiteX4" fmla="*/ 695931 w 13846601"/>
              <a:gd name="connsiteY4" fmla="*/ 11960 h 6138614"/>
              <a:gd name="connsiteX0" fmla="*/ 695931 w 13077165"/>
              <a:gd name="connsiteY0" fmla="*/ 6107 h 6132761"/>
              <a:gd name="connsiteX1" fmla="*/ 13077165 w 13077165"/>
              <a:gd name="connsiteY1" fmla="*/ 0 h 6132761"/>
              <a:gd name="connsiteX2" fmla="*/ 12009162 w 13077165"/>
              <a:gd name="connsiteY2" fmla="*/ 6132761 h 6132761"/>
              <a:gd name="connsiteX3" fmla="*/ 0 w 13077165"/>
              <a:gd name="connsiteY3" fmla="*/ 4127302 h 6132761"/>
              <a:gd name="connsiteX4" fmla="*/ 695931 w 13077165"/>
              <a:gd name="connsiteY4" fmla="*/ 6107 h 6132761"/>
              <a:gd name="connsiteX0" fmla="*/ 695931 w 13065297"/>
              <a:gd name="connsiteY0" fmla="*/ 8087 h 6134741"/>
              <a:gd name="connsiteX1" fmla="*/ 13065297 w 13065297"/>
              <a:gd name="connsiteY1" fmla="*/ 0 h 6134741"/>
              <a:gd name="connsiteX2" fmla="*/ 12009162 w 13065297"/>
              <a:gd name="connsiteY2" fmla="*/ 6134741 h 6134741"/>
              <a:gd name="connsiteX3" fmla="*/ 0 w 13065297"/>
              <a:gd name="connsiteY3" fmla="*/ 4129282 h 6134741"/>
              <a:gd name="connsiteX4" fmla="*/ 695931 w 13065297"/>
              <a:gd name="connsiteY4" fmla="*/ 8087 h 6134741"/>
              <a:gd name="connsiteX0" fmla="*/ 695931 w 13065297"/>
              <a:gd name="connsiteY0" fmla="*/ 8087 h 6126833"/>
              <a:gd name="connsiteX1" fmla="*/ 13065297 w 13065297"/>
              <a:gd name="connsiteY1" fmla="*/ 0 h 6126833"/>
              <a:gd name="connsiteX2" fmla="*/ 12034877 w 13065297"/>
              <a:gd name="connsiteY2" fmla="*/ 6126833 h 6126833"/>
              <a:gd name="connsiteX3" fmla="*/ 0 w 13065297"/>
              <a:gd name="connsiteY3" fmla="*/ 4129282 h 6126833"/>
              <a:gd name="connsiteX4" fmla="*/ 695931 w 13065297"/>
              <a:gd name="connsiteY4" fmla="*/ 8087 h 6126833"/>
              <a:gd name="connsiteX0" fmla="*/ 695931 w 13065297"/>
              <a:gd name="connsiteY0" fmla="*/ 8087 h 6126833"/>
              <a:gd name="connsiteX1" fmla="*/ 13065297 w 13065297"/>
              <a:gd name="connsiteY1" fmla="*/ 0 h 6126833"/>
              <a:gd name="connsiteX2" fmla="*/ 12034877 w 13065297"/>
              <a:gd name="connsiteY2" fmla="*/ 6126833 h 6126833"/>
              <a:gd name="connsiteX3" fmla="*/ 0 w 13065297"/>
              <a:gd name="connsiteY3" fmla="*/ 4129282 h 6126833"/>
              <a:gd name="connsiteX4" fmla="*/ 695931 w 13065297"/>
              <a:gd name="connsiteY4" fmla="*/ 8087 h 6126833"/>
              <a:gd name="connsiteX0" fmla="*/ 703848 w 13065297"/>
              <a:gd name="connsiteY0" fmla="*/ 0 h 6166217"/>
              <a:gd name="connsiteX1" fmla="*/ 13065297 w 13065297"/>
              <a:gd name="connsiteY1" fmla="*/ 39384 h 6166217"/>
              <a:gd name="connsiteX2" fmla="*/ 12034877 w 13065297"/>
              <a:gd name="connsiteY2" fmla="*/ 6166217 h 6166217"/>
              <a:gd name="connsiteX3" fmla="*/ 0 w 13065297"/>
              <a:gd name="connsiteY3" fmla="*/ 4168666 h 6166217"/>
              <a:gd name="connsiteX4" fmla="*/ 703848 w 13065297"/>
              <a:gd name="connsiteY4" fmla="*/ 0 h 61662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65297" h="6166217">
                <a:moveTo>
                  <a:pt x="703848" y="0"/>
                </a:moveTo>
                <a:lnTo>
                  <a:pt x="13065297" y="39384"/>
                </a:lnTo>
                <a:lnTo>
                  <a:pt x="12034877" y="6166217"/>
                </a:lnTo>
                <a:lnTo>
                  <a:pt x="0" y="4168666"/>
                </a:lnTo>
                <a:lnTo>
                  <a:pt x="703848"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Oval 12"/>
          <p:cNvSpPr/>
          <p:nvPr/>
        </p:nvSpPr>
        <p:spPr>
          <a:xfrm>
            <a:off x="337530" y="225053"/>
            <a:ext cx="4356000" cy="4356000"/>
          </a:xfrm>
          <a:prstGeom prst="ellipse">
            <a:avLst/>
          </a:prstGeom>
          <a:solidFill>
            <a:srgbClr val="00A651"/>
          </a:solidFill>
          <a:ln>
            <a:solidFill>
              <a:srgbClr val="00A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Oval 14"/>
          <p:cNvSpPr/>
          <p:nvPr/>
        </p:nvSpPr>
        <p:spPr>
          <a:xfrm>
            <a:off x="445530" y="333053"/>
            <a:ext cx="4140000" cy="4140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026" name="Picture 2" descr="Gender-based Analysis Plus"/>
          <p:cNvPicPr>
            <a:picLocks noChangeAspect="1" noChangeArrowheads="1"/>
          </p:cNvPicPr>
          <p:nvPr/>
        </p:nvPicPr>
        <p:blipFill rotWithShape="1">
          <a:blip r:embed="rId2">
            <a:extLst>
              <a:ext uri="{28A0092B-C50C-407E-A947-70E740481C1C}">
                <a14:useLocalDpi xmlns:a14="http://schemas.microsoft.com/office/drawing/2010/main" val="0"/>
              </a:ext>
            </a:extLst>
          </a:blip>
          <a:srcRect t="-1" b="-5413"/>
          <a:stretch/>
        </p:blipFill>
        <p:spPr bwMode="auto">
          <a:xfrm>
            <a:off x="790957" y="1699205"/>
            <a:ext cx="3449145" cy="140769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Acknowledging financial support from Women and Gender Equality Canad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18053" y="6368822"/>
            <a:ext cx="3721693" cy="34983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4693530" y="2073426"/>
            <a:ext cx="7577872" cy="1463040"/>
          </a:xfrm>
          <a:prstGeom prst="rect">
            <a:avLst/>
          </a:prstGeom>
        </p:spPr>
        <p:txBody>
          <a:bodyPr vert="horz" lIns="91440" tIns="45720" rIns="91440" bIns="45720" rtlCol="0" anchor="ctr">
            <a:normAutofit fontScale="92500"/>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en-CA" sz="2400" b="1" dirty="0" smtClean="0">
                <a:latin typeface="Arial" panose="020B0604020202020204" pitchFamily="34" charset="0"/>
                <a:cs typeface="Arial" panose="020B0604020202020204" pitchFamily="34" charset="0"/>
              </a:rPr>
              <a:t>Creating better relationships through the use of inclusive language</a:t>
            </a:r>
            <a:r>
              <a:rPr lang="en-CA" sz="2400" b="1" dirty="0" smtClean="0">
                <a:latin typeface="Arial" panose="020B0604020202020204" pitchFamily="34" charset="0"/>
                <a:cs typeface="Arial" panose="020B0604020202020204" pitchFamily="34" charset="0"/>
              </a:rPr>
              <a:t/>
            </a:r>
            <a:br>
              <a:rPr lang="en-CA" sz="2400" b="1" dirty="0" smtClean="0">
                <a:latin typeface="Arial" panose="020B0604020202020204" pitchFamily="34" charset="0"/>
                <a:cs typeface="Arial" panose="020B0604020202020204" pitchFamily="34" charset="0"/>
              </a:rPr>
            </a:br>
            <a:r>
              <a:rPr lang="en-CA" sz="2400" b="1" dirty="0" smtClean="0">
                <a:latin typeface="Arial" panose="020B0604020202020204" pitchFamily="34" charset="0"/>
                <a:cs typeface="Arial" panose="020B0604020202020204" pitchFamily="34" charset="0"/>
              </a:rPr>
              <a:t/>
            </a:r>
            <a:br>
              <a:rPr lang="en-CA" sz="2400" b="1" dirty="0" smtClean="0">
                <a:latin typeface="Arial" panose="020B0604020202020204" pitchFamily="34" charset="0"/>
                <a:cs typeface="Arial" panose="020B0604020202020204" pitchFamily="34" charset="0"/>
              </a:rPr>
            </a:br>
            <a:r>
              <a:rPr lang="fr-FR" sz="2400" dirty="0">
                <a:latin typeface="Arial" panose="020B0604020202020204" pitchFamily="34" charset="0"/>
                <a:cs typeface="Arial" panose="020B0604020202020204" pitchFamily="34" charset="0"/>
              </a:rPr>
              <a:t>Créer de meilleures relations grâce à l’utilisation d’un langage inclusif</a:t>
            </a:r>
            <a:endParaRPr lang="en-CA" sz="2400" dirty="0">
              <a:latin typeface="Arial" panose="020B0604020202020204" pitchFamily="34" charset="0"/>
              <a:cs typeface="Arial" panose="020B0604020202020204" pitchFamily="34" charset="0"/>
            </a:endParaRPr>
          </a:p>
        </p:txBody>
      </p:sp>
      <p:sp>
        <p:nvSpPr>
          <p:cNvPr id="8" name="Subtitle 2"/>
          <p:cNvSpPr txBox="1">
            <a:spLocks/>
          </p:cNvSpPr>
          <p:nvPr/>
        </p:nvSpPr>
        <p:spPr>
          <a:xfrm>
            <a:off x="533940" y="5168506"/>
            <a:ext cx="4568258" cy="1093982"/>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a:lnSpc>
                <a:spcPct val="100000"/>
              </a:lnSpc>
            </a:pPr>
            <a:endParaRPr lang="en-US" dirty="0" smtClean="0"/>
          </a:p>
        </p:txBody>
      </p:sp>
      <p:sp>
        <p:nvSpPr>
          <p:cNvPr id="9" name="Subtitle 2"/>
          <p:cNvSpPr txBox="1">
            <a:spLocks/>
          </p:cNvSpPr>
          <p:nvPr/>
        </p:nvSpPr>
        <p:spPr>
          <a:xfrm>
            <a:off x="6946309" y="4088339"/>
            <a:ext cx="4264695" cy="1463040"/>
          </a:xfrm>
          <a:prstGeom prst="rect">
            <a:avLst/>
          </a:prstGeom>
        </p:spPr>
        <p:txBody>
          <a:bodyPr vert="horz" lIns="45720" tIns="45720" rIns="45720" bIns="45720" rtlCol="0">
            <a:normAutofit fontScale="77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en-CA" b="1" dirty="0" smtClean="0"/>
              <a:t>Leyla Shahid – Policy Officer, GBA+</a:t>
            </a:r>
            <a:br>
              <a:rPr lang="en-CA" b="1" dirty="0" smtClean="0"/>
            </a:br>
            <a:r>
              <a:rPr lang="en-CA" b="1" dirty="0" smtClean="0"/>
              <a:t>Policy And External Relations Directorate</a:t>
            </a:r>
            <a:endParaRPr lang="fr-FR" b="1" dirty="0"/>
          </a:p>
          <a:p>
            <a:r>
              <a:rPr lang="en-US" dirty="0" smtClean="0"/>
              <a:t>Leyla Shahid – </a:t>
            </a:r>
            <a:r>
              <a:rPr lang="en-US" dirty="0" err="1" smtClean="0"/>
              <a:t>Agente</a:t>
            </a:r>
            <a:r>
              <a:rPr lang="en-US" dirty="0" smtClean="0"/>
              <a:t> des </a:t>
            </a:r>
            <a:r>
              <a:rPr lang="en-US" dirty="0" err="1" smtClean="0"/>
              <a:t>Politiques</a:t>
            </a:r>
            <a:r>
              <a:rPr lang="en-US" dirty="0" smtClean="0"/>
              <a:t>, ACS+</a:t>
            </a:r>
            <a:r>
              <a:rPr lang="en-US" dirty="0"/>
              <a:t/>
            </a:r>
            <a:br>
              <a:rPr lang="en-US" dirty="0"/>
            </a:br>
            <a:r>
              <a:rPr lang="en-CA" dirty="0"/>
              <a:t>Direction </a:t>
            </a:r>
            <a:r>
              <a:rPr lang="en-CA" dirty="0" err="1"/>
              <a:t>G</a:t>
            </a:r>
            <a:r>
              <a:rPr lang="en-CA" dirty="0" err="1" smtClean="0"/>
              <a:t>énérale</a:t>
            </a:r>
            <a:r>
              <a:rPr lang="en-CA" dirty="0" smtClean="0"/>
              <a:t> </a:t>
            </a:r>
            <a:r>
              <a:rPr lang="en-CA" dirty="0"/>
              <a:t>des </a:t>
            </a:r>
            <a:r>
              <a:rPr lang="en-CA" dirty="0" err="1"/>
              <a:t>P</a:t>
            </a:r>
            <a:r>
              <a:rPr lang="en-CA" dirty="0" err="1" smtClean="0"/>
              <a:t>olitiques</a:t>
            </a:r>
            <a:r>
              <a:rPr lang="en-CA" dirty="0" smtClean="0"/>
              <a:t> </a:t>
            </a:r>
            <a:r>
              <a:rPr lang="en-CA" dirty="0"/>
              <a:t>et R</a:t>
            </a:r>
            <a:r>
              <a:rPr lang="en-CA" dirty="0" smtClean="0"/>
              <a:t>elations </a:t>
            </a:r>
            <a:r>
              <a:rPr lang="en-CA" dirty="0" err="1"/>
              <a:t>E</a:t>
            </a:r>
            <a:r>
              <a:rPr lang="en-CA" dirty="0" err="1" smtClean="0"/>
              <a:t>xtérieures</a:t>
            </a:r>
            <a:endParaRPr lang="en-US" dirty="0" smtClean="0"/>
          </a:p>
        </p:txBody>
      </p:sp>
    </p:spTree>
    <p:extLst>
      <p:ext uri="{BB962C8B-B14F-4D97-AF65-F5344CB8AC3E}">
        <p14:creationId xmlns:p14="http://schemas.microsoft.com/office/powerpoint/2010/main" val="29643809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87" y="273315"/>
            <a:ext cx="10515600" cy="978534"/>
          </a:xfrm>
        </p:spPr>
        <p:txBody>
          <a:bodyPr>
            <a:normAutofit/>
          </a:bodyPr>
          <a:lstStyle/>
          <a:p>
            <a:pPr algn="ctr"/>
            <a:r>
              <a:rPr lang="en-CA" sz="2400" b="1" dirty="0" smtClean="0">
                <a:latin typeface="Arial" panose="020B0604020202020204" pitchFamily="34" charset="0"/>
                <a:cs typeface="Arial" panose="020B0604020202020204" pitchFamily="34" charset="0"/>
              </a:rPr>
              <a:t>Gender Based Analysis Plus (GBA+)</a:t>
            </a:r>
            <a:endParaRPr lang="en-CA" sz="2400" b="1" dirty="0">
              <a:latin typeface="Arial" panose="020B0604020202020204" pitchFamily="34" charset="0"/>
              <a:cs typeface="Arial" panose="020B0604020202020204" pitchFamily="34" charset="0"/>
            </a:endParaRPr>
          </a:p>
        </p:txBody>
      </p:sp>
      <p:pic>
        <p:nvPicPr>
          <p:cNvPr id="6" name="Picture 2" descr="Gender-based Analysis Pl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62288" y="5698336"/>
            <a:ext cx="2852928" cy="1074603"/>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8"/>
          <p:cNvSpPr>
            <a:spLocks noChangeArrowheads="1"/>
          </p:cNvSpPr>
          <p:nvPr/>
        </p:nvSpPr>
        <p:spPr bwMode="auto">
          <a:xfrm>
            <a:off x="1928693" y="73027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sp>
        <p:nvSpPr>
          <p:cNvPr id="15" name="Rectangle 12"/>
          <p:cNvSpPr>
            <a:spLocks noChangeArrowheads="1"/>
          </p:cNvSpPr>
          <p:nvPr/>
        </p:nvSpPr>
        <p:spPr bwMode="auto">
          <a:xfrm>
            <a:off x="1928693" y="118747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sp>
        <p:nvSpPr>
          <p:cNvPr id="3" name="TextBox 2"/>
          <p:cNvSpPr txBox="1"/>
          <p:nvPr/>
        </p:nvSpPr>
        <p:spPr>
          <a:xfrm>
            <a:off x="662152" y="1757855"/>
            <a:ext cx="10752082" cy="2308324"/>
          </a:xfrm>
          <a:prstGeom prst="rect">
            <a:avLst/>
          </a:prstGeom>
          <a:noFill/>
        </p:spPr>
        <p:txBody>
          <a:bodyPr wrap="square" rtlCol="0">
            <a:spAutoFit/>
          </a:bodyPr>
          <a:lstStyle/>
          <a:p>
            <a:r>
              <a:rPr lang="en-CA" dirty="0" smtClean="0"/>
              <a:t>“</a:t>
            </a:r>
            <a:r>
              <a:rPr lang="en-CA" dirty="0"/>
              <a:t>GBA+ is an analytical process used to assess how diverse groups of women, men, and gender diverse people may experience policies, programs and initiatives. The “plus” in GBA+ is not just about differences between biological (sexes) and socio-cultural (genders). We all have multiple characteristics that intersect and contribute to who we are. GBA+ considers many other identity factors such as race, ethnicity, religion, age, and mental or physical disability and how the interaction between these factors influences the way we might experience government policies and initiatives</a:t>
            </a:r>
            <a:r>
              <a:rPr lang="en-CA" dirty="0" smtClean="0"/>
              <a:t>.”</a:t>
            </a:r>
          </a:p>
          <a:p>
            <a:endParaRPr lang="en-CA" dirty="0"/>
          </a:p>
          <a:p>
            <a:r>
              <a:rPr lang="en-CA" dirty="0" smtClean="0"/>
              <a:t>From Women and Gender Equality Canada webpage: “What is GBA+?”</a:t>
            </a:r>
            <a:endParaRPr lang="en-CA" dirty="0"/>
          </a:p>
        </p:txBody>
      </p:sp>
    </p:spTree>
    <p:extLst>
      <p:ext uri="{BB962C8B-B14F-4D97-AF65-F5344CB8AC3E}">
        <p14:creationId xmlns:p14="http://schemas.microsoft.com/office/powerpoint/2010/main" val="16432766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221949" y="1251849"/>
            <a:ext cx="9128476" cy="5054331"/>
          </a:xfrm>
          <a:prstGeom prst="rect">
            <a:avLst/>
          </a:prstGeom>
        </p:spPr>
      </p:pic>
      <p:sp>
        <p:nvSpPr>
          <p:cNvPr id="5" name="Title 1"/>
          <p:cNvSpPr>
            <a:spLocks noGrp="1"/>
          </p:cNvSpPr>
          <p:nvPr>
            <p:ph type="title"/>
          </p:nvPr>
        </p:nvSpPr>
        <p:spPr>
          <a:xfrm>
            <a:off x="528387" y="273315"/>
            <a:ext cx="10515600" cy="978534"/>
          </a:xfrm>
        </p:spPr>
        <p:txBody>
          <a:bodyPr>
            <a:normAutofit/>
          </a:bodyPr>
          <a:lstStyle/>
          <a:p>
            <a:pPr algn="ctr"/>
            <a:r>
              <a:rPr lang="en-CA" sz="2400" b="1" dirty="0" smtClean="0">
                <a:latin typeface="Arial" panose="020B0604020202020204" pitchFamily="34" charset="0"/>
                <a:cs typeface="Arial" panose="020B0604020202020204" pitchFamily="34" charset="0"/>
              </a:rPr>
              <a:t>Policy Direction to Modernize </a:t>
            </a:r>
            <a:r>
              <a:rPr lang="en-CA" sz="2400" b="1" dirty="0" err="1" smtClean="0">
                <a:latin typeface="Arial" panose="020B0604020202020204" pitchFamily="34" charset="0"/>
                <a:cs typeface="Arial" panose="020B0604020202020204" pitchFamily="34" charset="0"/>
              </a:rPr>
              <a:t>GoC</a:t>
            </a:r>
            <a:r>
              <a:rPr lang="en-CA" sz="2400" b="1" dirty="0" smtClean="0">
                <a:latin typeface="Arial" panose="020B0604020202020204" pitchFamily="34" charset="0"/>
                <a:cs typeface="Arial" panose="020B0604020202020204" pitchFamily="34" charset="0"/>
              </a:rPr>
              <a:t> Sex and Gender Information Practices</a:t>
            </a:r>
            <a:endParaRPr lang="en-CA"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5550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87" y="273315"/>
            <a:ext cx="10515600" cy="978534"/>
          </a:xfrm>
        </p:spPr>
        <p:txBody>
          <a:bodyPr>
            <a:normAutofit/>
          </a:bodyPr>
          <a:lstStyle/>
          <a:p>
            <a:pPr algn="ctr"/>
            <a:r>
              <a:rPr lang="en-CA" sz="2400" b="1" dirty="0" smtClean="0">
                <a:latin typeface="Arial" panose="020B0604020202020204" pitchFamily="34" charset="0"/>
                <a:cs typeface="Arial" panose="020B0604020202020204" pitchFamily="34" charset="0"/>
              </a:rPr>
              <a:t>Visual Alignment</a:t>
            </a:r>
            <a:br>
              <a:rPr lang="en-CA" sz="2400" b="1" dirty="0" smtClean="0">
                <a:latin typeface="Arial" panose="020B0604020202020204" pitchFamily="34" charset="0"/>
                <a:cs typeface="Arial" panose="020B0604020202020204" pitchFamily="34" charset="0"/>
              </a:rPr>
            </a:br>
            <a:r>
              <a:rPr lang="en-CA" sz="2400" b="1" dirty="0" smtClean="0">
                <a:latin typeface="Arial" panose="020B0604020202020204" pitchFamily="34" charset="0"/>
                <a:cs typeface="Arial" panose="020B0604020202020204" pitchFamily="34" charset="0"/>
              </a:rPr>
              <a:t>Policy Direction and GBA+</a:t>
            </a:r>
            <a:endParaRPr lang="en-CA" sz="2400" b="1" dirty="0">
              <a:latin typeface="Arial" panose="020B0604020202020204" pitchFamily="34" charset="0"/>
              <a:cs typeface="Arial" panose="020B0604020202020204" pitchFamily="34" charset="0"/>
            </a:endParaRPr>
          </a:p>
        </p:txBody>
      </p:sp>
      <p:pic>
        <p:nvPicPr>
          <p:cNvPr id="6" name="Picture 2" descr="Gender-based Analysis Pl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62288" y="5698336"/>
            <a:ext cx="2852928" cy="107460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6"/>
          <p:cNvSpPr>
            <a:spLocks noChangeArrowheads="1"/>
          </p:cNvSpPr>
          <p:nvPr/>
        </p:nvSpPr>
        <p:spPr bwMode="auto">
          <a:xfrm>
            <a:off x="4579524" y="1578874"/>
            <a:ext cx="2351474" cy="1028211"/>
          </a:xfrm>
          <a:prstGeom prst="rect">
            <a:avLst/>
          </a:prstGeom>
          <a:solidFill>
            <a:srgbClr val="FFFFFF"/>
          </a:solidFill>
          <a:ln w="19050">
            <a:solidFill>
              <a:srgbClr val="FF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Sex and Gender Information Collected in Alignment with the Policy Direction</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Oval 7"/>
          <p:cNvSpPr>
            <a:spLocks noChangeArrowheads="1"/>
          </p:cNvSpPr>
          <p:nvPr/>
        </p:nvSpPr>
        <p:spPr bwMode="auto">
          <a:xfrm>
            <a:off x="4827620" y="2717098"/>
            <a:ext cx="1917135" cy="1731606"/>
          </a:xfrm>
          <a:prstGeom prst="ellipse">
            <a:avLst/>
          </a:prstGeom>
          <a:solidFill>
            <a:srgbClr val="FFFFFF"/>
          </a:solidFill>
          <a:ln w="19050">
            <a:solidFill>
              <a:srgbClr val="00B0F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100" b="1" i="0" u="none" strike="noStrike" cap="none" normalizeH="0" baseline="0" dirty="0" smtClean="0">
              <a:ln>
                <a:noFill/>
              </a:ln>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sz="1100" b="1"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100" b="1" i="0" u="none" strike="noStrike" cap="none" normalizeH="0" baseline="0" dirty="0" smtClean="0">
              <a:ln>
                <a:noFill/>
              </a:ln>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lvl="0" algn="ctr" eaLnBrk="0" fontAlgn="base" hangingPunct="0">
              <a:spcBef>
                <a:spcPct val="0"/>
              </a:spcBef>
              <a:spcAft>
                <a:spcPct val="0"/>
              </a:spcAft>
            </a:pPr>
            <a:r>
              <a:rPr lang="en-CA" sz="1200" b="1" dirty="0">
                <a:solidFill>
                  <a:srgbClr val="00B0F0"/>
                </a:solidFill>
              </a:rPr>
              <a:t>Going beyond </a:t>
            </a:r>
            <a:r>
              <a:rPr lang="en-CA" sz="1200" b="1" dirty="0" smtClean="0">
                <a:solidFill>
                  <a:srgbClr val="00B0F0"/>
                </a:solidFill>
              </a:rPr>
              <a:t>Sex </a:t>
            </a:r>
            <a:r>
              <a:rPr lang="en-CA" sz="1200" b="1" dirty="0">
                <a:solidFill>
                  <a:srgbClr val="00B0F0"/>
                </a:solidFill>
              </a:rPr>
              <a:t>and </a:t>
            </a:r>
            <a:r>
              <a:rPr lang="en-CA" sz="1200" b="1" dirty="0" smtClean="0">
                <a:solidFill>
                  <a:srgbClr val="00B0F0"/>
                </a:solidFill>
              </a:rPr>
              <a:t>Gender </a:t>
            </a:r>
            <a:r>
              <a:rPr lang="en-CA" sz="1200" b="1" dirty="0">
                <a:solidFill>
                  <a:srgbClr val="00B0F0"/>
                </a:solidFill>
              </a:rPr>
              <a:t>differences to consider other identity </a:t>
            </a:r>
            <a:r>
              <a:rPr lang="en-CA" sz="1200" b="1" dirty="0" smtClean="0">
                <a:solidFill>
                  <a:srgbClr val="00B0F0"/>
                </a:solidFill>
              </a:rPr>
              <a:t>factors</a:t>
            </a:r>
            <a:r>
              <a:rPr kumimoji="0" lang="en-US" altLang="en-US" sz="1200" b="1" i="0" u="none" strike="noStrike" cap="none" normalizeH="0" baseline="0" dirty="0" smtClean="0">
                <a:ln>
                  <a:noFill/>
                </a:ln>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
            </a:r>
            <a:br>
              <a:rPr kumimoji="0" lang="en-US" altLang="en-US" sz="1200" b="1" i="0" u="none" strike="noStrike" cap="none" normalizeH="0" baseline="0" dirty="0" smtClean="0">
                <a:ln>
                  <a:noFill/>
                </a:ln>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kumimoji="0" lang="en-US" altLang="en-US" sz="1200" b="1" i="0" u="none" strike="noStrike" cap="none" normalizeH="0" baseline="0" dirty="0" smtClean="0">
                <a:ln>
                  <a:noFill/>
                </a:ln>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
            </a:r>
            <a:br>
              <a:rPr kumimoji="0" lang="en-US" altLang="en-US" sz="1200" b="1" i="0" u="none" strike="noStrike" cap="none" normalizeH="0" baseline="0" dirty="0" smtClean="0">
                <a:ln>
                  <a:noFill/>
                </a:ln>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endParaRPr kumimoji="0" lang="en-US" altLang="en-US" sz="900" b="1" i="0" u="none" strike="noStrike" cap="none" normalizeH="0" baseline="0" dirty="0" smtClean="0">
              <a:ln>
                <a:noFill/>
              </a:ln>
              <a:solidFill>
                <a:srgbClr val="00B0F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9" name="Rectangle 8"/>
          <p:cNvSpPr>
            <a:spLocks noChangeArrowheads="1"/>
          </p:cNvSpPr>
          <p:nvPr/>
        </p:nvSpPr>
        <p:spPr bwMode="auto">
          <a:xfrm>
            <a:off x="4554918" y="4524339"/>
            <a:ext cx="2403954" cy="978637"/>
          </a:xfrm>
          <a:prstGeom prst="rect">
            <a:avLst/>
          </a:prstGeom>
          <a:solidFill>
            <a:srgbClr val="FFFFFF"/>
          </a:solidFill>
          <a:ln w="19050">
            <a:solidFill>
              <a:srgbClr val="00B05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Gender Based Analysis Plus (GBA+)</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Curved Left Arrow 9"/>
          <p:cNvSpPr/>
          <p:nvPr/>
        </p:nvSpPr>
        <p:spPr>
          <a:xfrm>
            <a:off x="7160458" y="2164100"/>
            <a:ext cx="1037590" cy="1377315"/>
          </a:xfrm>
          <a:prstGeom prst="curvedLeftArrow">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CA"/>
          </a:p>
        </p:txBody>
      </p:sp>
      <p:sp>
        <p:nvSpPr>
          <p:cNvPr id="11" name="Curved Left Arrow 10"/>
          <p:cNvSpPr/>
          <p:nvPr/>
        </p:nvSpPr>
        <p:spPr>
          <a:xfrm rot="10800000">
            <a:off x="3439358" y="2092980"/>
            <a:ext cx="1037590" cy="1377315"/>
          </a:xfrm>
          <a:prstGeom prst="curvedLeftArrow">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CA"/>
          </a:p>
        </p:txBody>
      </p:sp>
      <p:sp>
        <p:nvSpPr>
          <p:cNvPr id="12" name="Curved Left Arrow 11"/>
          <p:cNvSpPr/>
          <p:nvPr/>
        </p:nvSpPr>
        <p:spPr>
          <a:xfrm flipH="1">
            <a:off x="3306008" y="3931305"/>
            <a:ext cx="1037590" cy="1377315"/>
          </a:xfrm>
          <a:prstGeom prst="curvedLeftArrow">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CA"/>
          </a:p>
        </p:txBody>
      </p:sp>
      <p:sp>
        <p:nvSpPr>
          <p:cNvPr id="13" name="Curved Left Arrow 12"/>
          <p:cNvSpPr/>
          <p:nvPr/>
        </p:nvSpPr>
        <p:spPr>
          <a:xfrm rot="10800000" flipH="1">
            <a:off x="7204908" y="3868440"/>
            <a:ext cx="1037590" cy="1377315"/>
          </a:xfrm>
          <a:prstGeom prst="curvedLeftArrow">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CA"/>
          </a:p>
        </p:txBody>
      </p:sp>
      <p:sp>
        <p:nvSpPr>
          <p:cNvPr id="14" name="Rectangle 8"/>
          <p:cNvSpPr>
            <a:spLocks noChangeArrowheads="1"/>
          </p:cNvSpPr>
          <p:nvPr/>
        </p:nvSpPr>
        <p:spPr bwMode="auto">
          <a:xfrm>
            <a:off x="1928693" y="73027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sp>
        <p:nvSpPr>
          <p:cNvPr id="15" name="Rectangle 12"/>
          <p:cNvSpPr>
            <a:spLocks noChangeArrowheads="1"/>
          </p:cNvSpPr>
          <p:nvPr/>
        </p:nvSpPr>
        <p:spPr bwMode="auto">
          <a:xfrm>
            <a:off x="1928693" y="118747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spTree>
    <p:extLst>
      <p:ext uri="{BB962C8B-B14F-4D97-AF65-F5344CB8AC3E}">
        <p14:creationId xmlns:p14="http://schemas.microsoft.com/office/powerpoint/2010/main" val="7498378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602" y="-21494"/>
            <a:ext cx="10515600" cy="1325563"/>
          </a:xfrm>
        </p:spPr>
        <p:txBody>
          <a:bodyPr>
            <a:normAutofit/>
          </a:bodyPr>
          <a:lstStyle/>
          <a:p>
            <a:pPr algn="ctr"/>
            <a:r>
              <a:rPr lang="en-CA" sz="2400" b="1" dirty="0">
                <a:latin typeface="Arial" panose="020B0604020202020204" pitchFamily="34" charset="0"/>
                <a:cs typeface="Arial" panose="020B0604020202020204" pitchFamily="34" charset="0"/>
              </a:rPr>
              <a:t>Complementing Each Other</a:t>
            </a:r>
            <a:r>
              <a:rPr lang="en-CA" sz="2400" b="1" dirty="0" smtClean="0">
                <a:latin typeface="Arial" panose="020B0604020202020204" pitchFamily="34" charset="0"/>
                <a:cs typeface="Arial" panose="020B0604020202020204" pitchFamily="34" charset="0"/>
              </a:rPr>
              <a:t/>
            </a:r>
            <a:br>
              <a:rPr lang="en-CA" sz="2400" b="1" dirty="0" smtClean="0">
                <a:latin typeface="Arial" panose="020B0604020202020204" pitchFamily="34" charset="0"/>
                <a:cs typeface="Arial" panose="020B0604020202020204" pitchFamily="34" charset="0"/>
              </a:rPr>
            </a:br>
            <a:r>
              <a:rPr lang="en-CA" sz="2400" b="1" dirty="0" smtClean="0">
                <a:latin typeface="Arial" panose="020B0604020202020204" pitchFamily="34" charset="0"/>
                <a:cs typeface="Arial" panose="020B0604020202020204" pitchFamily="34" charset="0"/>
              </a:rPr>
              <a:t>Policy Direction and GBA+</a:t>
            </a:r>
            <a:endParaRPr lang="en-CA" sz="24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15739" y="1265649"/>
            <a:ext cx="10746463" cy="5094945"/>
          </a:xfrm>
        </p:spPr>
        <p:txBody>
          <a:bodyPr>
            <a:normAutofit fontScale="92500" lnSpcReduction="20000"/>
          </a:bodyPr>
          <a:lstStyle/>
          <a:p>
            <a:pPr lvl="0"/>
            <a:r>
              <a:rPr lang="en-CA" sz="2400" b="1" u="sng" dirty="0">
                <a:solidFill>
                  <a:srgbClr val="FF0000"/>
                </a:solidFill>
              </a:rPr>
              <a:t>Identifying Issues and Challenging Assumptions:</a:t>
            </a:r>
            <a:r>
              <a:rPr lang="en-CA" sz="2600" b="1" u="sng" dirty="0">
                <a:solidFill>
                  <a:srgbClr val="FF0000"/>
                </a:solidFill>
              </a:rPr>
              <a:t> </a:t>
            </a:r>
          </a:p>
          <a:p>
            <a:pPr lvl="1"/>
            <a:r>
              <a:rPr lang="en-CA" dirty="0"/>
              <a:t>S</a:t>
            </a:r>
            <a:r>
              <a:rPr lang="en-CA" dirty="0" smtClean="0"/>
              <a:t>ex </a:t>
            </a:r>
            <a:r>
              <a:rPr lang="en-CA" dirty="0"/>
              <a:t>and gender </a:t>
            </a:r>
            <a:r>
              <a:rPr lang="en-CA" dirty="0" smtClean="0"/>
              <a:t>disaggregated data intersects with </a:t>
            </a:r>
            <a:r>
              <a:rPr lang="en-CA" dirty="0"/>
              <a:t>other </a:t>
            </a:r>
            <a:r>
              <a:rPr lang="en-CA" dirty="0" smtClean="0"/>
              <a:t>identity factors </a:t>
            </a:r>
          </a:p>
          <a:p>
            <a:pPr lvl="1"/>
            <a:r>
              <a:rPr lang="en-CA" dirty="0" smtClean="0"/>
              <a:t>Critical to </a:t>
            </a:r>
            <a:r>
              <a:rPr lang="en-CA" dirty="0"/>
              <a:t>GBA+ </a:t>
            </a:r>
            <a:r>
              <a:rPr lang="en-CA" dirty="0" smtClean="0"/>
              <a:t>- recognizing biases and responding to specific issues </a:t>
            </a:r>
          </a:p>
          <a:p>
            <a:pPr lvl="1"/>
            <a:r>
              <a:rPr lang="en-CA" dirty="0" smtClean="0"/>
              <a:t>Ensures that all experiences are accounted for </a:t>
            </a:r>
            <a:r>
              <a:rPr lang="en-CA" dirty="0"/>
              <a:t> </a:t>
            </a:r>
          </a:p>
          <a:p>
            <a:pPr lvl="0"/>
            <a:r>
              <a:rPr lang="en-CA" sz="2400" b="1" u="sng" dirty="0">
                <a:solidFill>
                  <a:srgbClr val="FFC000"/>
                </a:solidFill>
              </a:rPr>
              <a:t>Human Rights Legislation:</a:t>
            </a:r>
            <a:r>
              <a:rPr lang="en-CA" sz="2400" dirty="0">
                <a:solidFill>
                  <a:srgbClr val="FFC000"/>
                </a:solidFill>
              </a:rPr>
              <a:t> </a:t>
            </a:r>
            <a:endParaRPr lang="en-CA" sz="2400" dirty="0" smtClean="0">
              <a:solidFill>
                <a:srgbClr val="FFC000"/>
              </a:solidFill>
            </a:endParaRPr>
          </a:p>
          <a:p>
            <a:pPr lvl="1"/>
            <a:r>
              <a:rPr lang="en-CA" dirty="0"/>
              <a:t>A</a:t>
            </a:r>
            <a:r>
              <a:rPr lang="en-CA" dirty="0" smtClean="0"/>
              <a:t>ccurate</a:t>
            </a:r>
            <a:r>
              <a:rPr lang="en-CA" dirty="0"/>
              <a:t>, safe and respectful data collection practices </a:t>
            </a:r>
            <a:r>
              <a:rPr lang="en-CA" dirty="0" smtClean="0"/>
              <a:t>must </a:t>
            </a:r>
            <a:r>
              <a:rPr lang="en-CA" dirty="0"/>
              <a:t>align </a:t>
            </a:r>
            <a:r>
              <a:rPr lang="en-CA" dirty="0" smtClean="0"/>
              <a:t>with </a:t>
            </a:r>
            <a:r>
              <a:rPr lang="en-CA" dirty="0"/>
              <a:t>human rights </a:t>
            </a:r>
            <a:r>
              <a:rPr lang="en-CA" dirty="0" smtClean="0"/>
              <a:t>legislation</a:t>
            </a:r>
          </a:p>
          <a:p>
            <a:pPr lvl="1"/>
            <a:r>
              <a:rPr lang="en-CA" dirty="0" smtClean="0"/>
              <a:t>The Policy </a:t>
            </a:r>
            <a:r>
              <a:rPr lang="en-CA" dirty="0"/>
              <a:t>Direction was implemented in response to Bill C-16, </a:t>
            </a:r>
            <a:r>
              <a:rPr lang="en-CA" dirty="0" smtClean="0"/>
              <a:t>2016</a:t>
            </a:r>
          </a:p>
          <a:p>
            <a:pPr lvl="1"/>
            <a:r>
              <a:rPr lang="en-CA" dirty="0" smtClean="0"/>
              <a:t>The </a:t>
            </a:r>
            <a:r>
              <a:rPr lang="en-CA" dirty="0"/>
              <a:t>Canadian Human Rights </a:t>
            </a:r>
            <a:r>
              <a:rPr lang="en-CA" dirty="0" smtClean="0"/>
              <a:t>Act, 1985</a:t>
            </a:r>
            <a:r>
              <a:rPr lang="en-CA" dirty="0"/>
              <a:t>,</a:t>
            </a:r>
            <a:r>
              <a:rPr lang="en-CA" dirty="0" smtClean="0"/>
              <a:t> is a milestone in the history of GBA+</a:t>
            </a:r>
            <a:endParaRPr lang="en-CA" dirty="0"/>
          </a:p>
          <a:p>
            <a:r>
              <a:rPr lang="en-CA" sz="2400" b="1" u="sng" dirty="0">
                <a:solidFill>
                  <a:srgbClr val="00B050"/>
                </a:solidFill>
              </a:rPr>
              <a:t>Inclusive Policy and Program Design: </a:t>
            </a:r>
          </a:p>
          <a:p>
            <a:pPr lvl="1"/>
            <a:r>
              <a:rPr lang="en-CA" dirty="0"/>
              <a:t>I</a:t>
            </a:r>
            <a:r>
              <a:rPr lang="en-CA" dirty="0" smtClean="0"/>
              <a:t>mplementing </a:t>
            </a:r>
            <a:r>
              <a:rPr lang="en-CA" dirty="0"/>
              <a:t>programs, policies and services based on evidence </a:t>
            </a:r>
            <a:endParaRPr lang="en-CA" dirty="0" smtClean="0"/>
          </a:p>
          <a:p>
            <a:pPr lvl="1"/>
            <a:r>
              <a:rPr lang="en-CA" dirty="0" smtClean="0"/>
              <a:t>Ensuring equitable and inclusive outcomes </a:t>
            </a:r>
            <a:r>
              <a:rPr lang="en-CA" dirty="0"/>
              <a:t>for all people living in </a:t>
            </a:r>
            <a:r>
              <a:rPr lang="en-CA" dirty="0" smtClean="0"/>
              <a:t>Canada</a:t>
            </a:r>
            <a:endParaRPr lang="en-CA" dirty="0"/>
          </a:p>
          <a:p>
            <a:pPr lvl="0"/>
            <a:r>
              <a:rPr lang="en-CA" sz="2400" b="1" u="sng" dirty="0">
                <a:solidFill>
                  <a:srgbClr val="00B0F0"/>
                </a:solidFill>
              </a:rPr>
              <a:t>Diverse Lived Experience: </a:t>
            </a:r>
          </a:p>
          <a:p>
            <a:pPr lvl="1"/>
            <a:r>
              <a:rPr lang="en-CA" dirty="0" smtClean="0"/>
              <a:t>Recognition of </a:t>
            </a:r>
            <a:r>
              <a:rPr lang="en-CA" dirty="0"/>
              <a:t>diverse lived </a:t>
            </a:r>
            <a:r>
              <a:rPr lang="en-CA" dirty="0" smtClean="0"/>
              <a:t>experiences key to GBA+ and Policy Direction </a:t>
            </a:r>
          </a:p>
          <a:p>
            <a:pPr lvl="1"/>
            <a:r>
              <a:rPr lang="en-CA" dirty="0"/>
              <a:t>P</a:t>
            </a:r>
            <a:r>
              <a:rPr lang="en-CA" dirty="0" smtClean="0"/>
              <a:t>roviding </a:t>
            </a:r>
            <a:r>
              <a:rPr lang="en-CA" dirty="0"/>
              <a:t>multiple options </a:t>
            </a:r>
            <a:r>
              <a:rPr lang="en-CA" dirty="0" smtClean="0"/>
              <a:t>that capture gender non-binary and gender </a:t>
            </a:r>
            <a:r>
              <a:rPr lang="en-CA" dirty="0"/>
              <a:t/>
            </a:r>
            <a:br>
              <a:rPr lang="en-CA" dirty="0"/>
            </a:br>
            <a:r>
              <a:rPr lang="en-CA" dirty="0" smtClean="0"/>
              <a:t>diverse experience</a:t>
            </a:r>
          </a:p>
        </p:txBody>
      </p:sp>
      <p:pic>
        <p:nvPicPr>
          <p:cNvPr id="4" name="Picture 2" descr="Gender-based Analysis Pl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62288" y="5698336"/>
            <a:ext cx="2852928" cy="1074603"/>
          </a:xfrm>
          <a:prstGeom prst="rect">
            <a:avLst/>
          </a:prstGeom>
          <a:noFill/>
          <a:extLst>
            <a:ext uri="{909E8E84-426E-40DD-AFC4-6F175D3DCCD1}">
              <a14:hiddenFill xmlns:a14="http://schemas.microsoft.com/office/drawing/2010/main">
                <a:solidFill>
                  <a:srgbClr val="FFFFFF"/>
                </a:solidFill>
              </a14:hiddenFill>
            </a:ext>
          </a:extLst>
        </p:spPr>
      </p:pic>
      <p:sp>
        <p:nvSpPr>
          <p:cNvPr id="5" name="Left Arrow 4"/>
          <p:cNvSpPr/>
          <p:nvPr/>
        </p:nvSpPr>
        <p:spPr>
          <a:xfrm>
            <a:off x="9009993" y="1883979"/>
            <a:ext cx="1143000" cy="307428"/>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FF0000"/>
              </a:solidFill>
            </a:endParaRPr>
          </a:p>
        </p:txBody>
      </p:sp>
      <p:sp>
        <p:nvSpPr>
          <p:cNvPr id="6" name="Left Arrow 5"/>
          <p:cNvSpPr/>
          <p:nvPr/>
        </p:nvSpPr>
        <p:spPr>
          <a:xfrm>
            <a:off x="6348248" y="2191407"/>
            <a:ext cx="1143000" cy="307428"/>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FF0000"/>
              </a:solidFill>
            </a:endParaRPr>
          </a:p>
        </p:txBody>
      </p:sp>
      <p:sp>
        <p:nvSpPr>
          <p:cNvPr id="7" name="Left Arrow 6"/>
          <p:cNvSpPr/>
          <p:nvPr/>
        </p:nvSpPr>
        <p:spPr>
          <a:xfrm>
            <a:off x="9714186" y="3659407"/>
            <a:ext cx="1143000" cy="307428"/>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FF0000"/>
              </a:solidFill>
            </a:endParaRPr>
          </a:p>
        </p:txBody>
      </p:sp>
      <p:sp>
        <p:nvSpPr>
          <p:cNvPr id="8" name="Left Arrow 7"/>
          <p:cNvSpPr/>
          <p:nvPr/>
        </p:nvSpPr>
        <p:spPr>
          <a:xfrm>
            <a:off x="9367345" y="4593623"/>
            <a:ext cx="1143000" cy="307428"/>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FF0000"/>
              </a:solidFill>
            </a:endParaRPr>
          </a:p>
        </p:txBody>
      </p:sp>
      <p:sp>
        <p:nvSpPr>
          <p:cNvPr id="9" name="Left Arrow 8"/>
          <p:cNvSpPr/>
          <p:nvPr/>
        </p:nvSpPr>
        <p:spPr>
          <a:xfrm>
            <a:off x="9432614" y="5293874"/>
            <a:ext cx="1143000" cy="307428"/>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FF0000"/>
              </a:solidFill>
            </a:endParaRPr>
          </a:p>
        </p:txBody>
      </p:sp>
    </p:spTree>
    <p:extLst>
      <p:ext uri="{BB962C8B-B14F-4D97-AF65-F5344CB8AC3E}">
        <p14:creationId xmlns:p14="http://schemas.microsoft.com/office/powerpoint/2010/main" val="19138243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CA" sz="2000" dirty="0" smtClean="0"/>
              <a:t>Removing honorifics (Mr., Mrs. Ms.)</a:t>
            </a:r>
          </a:p>
          <a:p>
            <a:r>
              <a:rPr lang="en-CA" sz="2000" dirty="0" smtClean="0"/>
              <a:t>Eliminating pronouns from generic statements or text (for e.g. “the briefing” instead of “his/her briefing”)</a:t>
            </a:r>
          </a:p>
          <a:p>
            <a:r>
              <a:rPr lang="en-CA" sz="2000" dirty="0" smtClean="0"/>
              <a:t>Using gender inclusive pronouns (for e.g. they) to refer to a person if pronouns are not known</a:t>
            </a:r>
          </a:p>
          <a:p>
            <a:r>
              <a:rPr lang="en-CA" sz="2000" dirty="0" smtClean="0"/>
              <a:t>Using generic salutations (for e.g. “Dear Customer”)</a:t>
            </a:r>
          </a:p>
          <a:p>
            <a:r>
              <a:rPr lang="en-CA" sz="2000" dirty="0" smtClean="0"/>
              <a:t>Using gender inclusive nouns (for e.g. </a:t>
            </a:r>
            <a:r>
              <a:rPr lang="en-CA" sz="2000" b="1" dirty="0" err="1"/>
              <a:t>spécialiste</a:t>
            </a:r>
            <a:r>
              <a:rPr lang="en-CA" sz="2000" dirty="0"/>
              <a:t> </a:t>
            </a:r>
            <a:r>
              <a:rPr lang="en-CA" sz="2000" dirty="0" smtClean="0"/>
              <a:t>instead </a:t>
            </a:r>
            <a:r>
              <a:rPr lang="en-CA" sz="2000" dirty="0"/>
              <a:t>of "expert" or "</a:t>
            </a:r>
            <a:r>
              <a:rPr lang="en-CA" sz="2000" dirty="0" err="1" smtClean="0"/>
              <a:t>experte</a:t>
            </a:r>
            <a:r>
              <a:rPr lang="en-CA" sz="2000" dirty="0" smtClean="0"/>
              <a:t>“ in French)</a:t>
            </a:r>
            <a:endParaRPr lang="en-CA" sz="2000" dirty="0"/>
          </a:p>
          <a:p>
            <a:pPr marL="0" indent="0">
              <a:buNone/>
            </a:pPr>
            <a:endParaRPr lang="en-CA" sz="2000" dirty="0" smtClean="0"/>
          </a:p>
        </p:txBody>
      </p:sp>
      <p:sp>
        <p:nvSpPr>
          <p:cNvPr id="4" name="Title 1"/>
          <p:cNvSpPr>
            <a:spLocks noGrp="1"/>
          </p:cNvSpPr>
          <p:nvPr>
            <p:ph type="title"/>
          </p:nvPr>
        </p:nvSpPr>
        <p:spPr>
          <a:xfrm>
            <a:off x="528387" y="273315"/>
            <a:ext cx="10515600" cy="978534"/>
          </a:xfrm>
        </p:spPr>
        <p:txBody>
          <a:bodyPr>
            <a:normAutofit/>
          </a:bodyPr>
          <a:lstStyle/>
          <a:p>
            <a:pPr algn="ctr"/>
            <a:r>
              <a:rPr lang="en-CA" sz="2400" b="1" dirty="0" smtClean="0">
                <a:latin typeface="Arial" panose="020B0604020202020204" pitchFamily="34" charset="0"/>
                <a:cs typeface="Arial" panose="020B0604020202020204" pitchFamily="34" charset="0"/>
              </a:rPr>
              <a:t>Inclusive Language</a:t>
            </a:r>
            <a:br>
              <a:rPr lang="en-CA" sz="2400" b="1" dirty="0" smtClean="0">
                <a:latin typeface="Arial" panose="020B0604020202020204" pitchFamily="34" charset="0"/>
                <a:cs typeface="Arial" panose="020B0604020202020204" pitchFamily="34" charset="0"/>
              </a:rPr>
            </a:br>
            <a:r>
              <a:rPr lang="en-CA" sz="2400" b="1" dirty="0" smtClean="0">
                <a:latin typeface="Arial" panose="020B0604020202020204" pitchFamily="34" charset="0"/>
                <a:cs typeface="Arial" panose="020B0604020202020204" pitchFamily="34" charset="0"/>
              </a:rPr>
              <a:t>Recommendations</a:t>
            </a:r>
            <a:endParaRPr lang="en-CA"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809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CA" sz="2000" dirty="0" smtClean="0"/>
              <a:t>“Treat people the way they want to be treated” Kim </a:t>
            </a:r>
            <a:r>
              <a:rPr lang="en-CA" sz="2000" dirty="0" err="1" smtClean="0"/>
              <a:t>Katrin</a:t>
            </a:r>
            <a:r>
              <a:rPr lang="en-CA" sz="2000" dirty="0" smtClean="0"/>
              <a:t> Milan</a:t>
            </a:r>
            <a:endParaRPr lang="en-CA" sz="2000" dirty="0" smtClean="0"/>
          </a:p>
          <a:p>
            <a:r>
              <a:rPr lang="en-CA" sz="2000" dirty="0" smtClean="0"/>
              <a:t>Spelling </a:t>
            </a:r>
            <a:r>
              <a:rPr lang="en-CA" sz="2000" dirty="0" smtClean="0"/>
              <a:t>and pronouncing names </a:t>
            </a:r>
            <a:r>
              <a:rPr lang="en-CA" sz="2000" dirty="0"/>
              <a:t>correctly</a:t>
            </a:r>
          </a:p>
          <a:p>
            <a:r>
              <a:rPr lang="en-CA" sz="2000" dirty="0" smtClean="0"/>
              <a:t>Communicating </a:t>
            </a:r>
            <a:r>
              <a:rPr lang="en-CA" sz="2000" dirty="0"/>
              <a:t>with people to </a:t>
            </a:r>
            <a:r>
              <a:rPr lang="en-CA" sz="2000" dirty="0" smtClean="0"/>
              <a:t>acknowledge the </a:t>
            </a:r>
            <a:r>
              <a:rPr lang="en-CA" sz="2000" dirty="0"/>
              <a:t>words or terminology they </a:t>
            </a:r>
            <a:r>
              <a:rPr lang="en-CA" sz="2000" dirty="0" smtClean="0"/>
              <a:t>use</a:t>
            </a:r>
          </a:p>
          <a:p>
            <a:r>
              <a:rPr lang="en-CA" sz="2000" dirty="0" smtClean="0"/>
              <a:t>Understanding the significance that words and language have </a:t>
            </a:r>
          </a:p>
          <a:p>
            <a:r>
              <a:rPr lang="en-CA" sz="2000" dirty="0" smtClean="0"/>
              <a:t>Language as a tool of community building and power</a:t>
            </a:r>
            <a:endParaRPr lang="en-CA" sz="2000" dirty="0"/>
          </a:p>
          <a:p>
            <a:r>
              <a:rPr lang="en-CA" sz="2000" dirty="0" smtClean="0"/>
              <a:t>Checking </a:t>
            </a:r>
            <a:r>
              <a:rPr lang="en-CA" sz="2000" dirty="0"/>
              <a:t>people’s body language, facial </a:t>
            </a:r>
            <a:r>
              <a:rPr lang="en-CA" sz="2000" dirty="0" smtClean="0"/>
              <a:t>expressions, tonality</a:t>
            </a:r>
          </a:p>
          <a:p>
            <a:r>
              <a:rPr lang="en-CA" sz="2000" dirty="0"/>
              <a:t>E</a:t>
            </a:r>
            <a:r>
              <a:rPr lang="en-CA" sz="2000" dirty="0" smtClean="0"/>
              <a:t>xploring and learning more about sign language</a:t>
            </a:r>
          </a:p>
          <a:p>
            <a:r>
              <a:rPr lang="en-CA" sz="2000" dirty="0" smtClean="0"/>
              <a:t>Centering empathy and compassion</a:t>
            </a:r>
            <a:endParaRPr lang="en-CA" sz="2000" dirty="0"/>
          </a:p>
          <a:p>
            <a:pPr marL="0" indent="0">
              <a:buNone/>
            </a:pPr>
            <a:endParaRPr lang="en-CA" sz="2000" dirty="0" smtClean="0"/>
          </a:p>
          <a:p>
            <a:pPr marL="0" indent="0">
              <a:buNone/>
            </a:pPr>
            <a:r>
              <a:rPr lang="en-CA" sz="2000" dirty="0"/>
              <a:t>Join the </a:t>
            </a:r>
            <a:r>
              <a:rPr lang="en-CA" sz="2000" dirty="0">
                <a:hlinkClick r:id="rId2"/>
              </a:rPr>
              <a:t>Gender Inclusive Services Community of Practice on GC </a:t>
            </a:r>
            <a:r>
              <a:rPr lang="en-CA" sz="2000" dirty="0" err="1" smtClean="0">
                <a:hlinkClick r:id="rId2"/>
              </a:rPr>
              <a:t>Connex</a:t>
            </a:r>
            <a:endParaRPr lang="en-CA" sz="2000" dirty="0"/>
          </a:p>
        </p:txBody>
      </p:sp>
      <p:sp>
        <p:nvSpPr>
          <p:cNvPr id="4" name="Title 1"/>
          <p:cNvSpPr>
            <a:spLocks noGrp="1"/>
          </p:cNvSpPr>
          <p:nvPr>
            <p:ph type="title"/>
          </p:nvPr>
        </p:nvSpPr>
        <p:spPr>
          <a:xfrm>
            <a:off x="528387" y="273315"/>
            <a:ext cx="10515600" cy="978534"/>
          </a:xfrm>
        </p:spPr>
        <p:txBody>
          <a:bodyPr>
            <a:normAutofit/>
          </a:bodyPr>
          <a:lstStyle/>
          <a:p>
            <a:pPr algn="ctr"/>
            <a:r>
              <a:rPr lang="en-CA" sz="2400" b="1" dirty="0" smtClean="0">
                <a:latin typeface="Arial" panose="020B0604020202020204" pitchFamily="34" charset="0"/>
                <a:cs typeface="Arial" panose="020B0604020202020204" pitchFamily="34" charset="0"/>
              </a:rPr>
              <a:t>Inclusive Language</a:t>
            </a:r>
            <a:br>
              <a:rPr lang="en-CA" sz="2400" b="1" dirty="0" smtClean="0">
                <a:latin typeface="Arial" panose="020B0604020202020204" pitchFamily="34" charset="0"/>
                <a:cs typeface="Arial" panose="020B0604020202020204" pitchFamily="34" charset="0"/>
              </a:rPr>
            </a:br>
            <a:r>
              <a:rPr lang="en-CA" sz="2400" b="1" dirty="0" smtClean="0">
                <a:latin typeface="Arial" panose="020B0604020202020204" pitchFamily="34" charset="0"/>
                <a:cs typeface="Arial" panose="020B0604020202020204" pitchFamily="34" charset="0"/>
              </a:rPr>
              <a:t>Beyond the Mechanics</a:t>
            </a:r>
            <a:endParaRPr lang="en-CA" sz="2400" b="1" dirty="0">
              <a:latin typeface="Arial" panose="020B0604020202020204" pitchFamily="34" charset="0"/>
              <a:cs typeface="Arial" panose="020B0604020202020204" pitchFamily="34" charset="0"/>
            </a:endParaRPr>
          </a:p>
        </p:txBody>
      </p:sp>
      <p:sp>
        <p:nvSpPr>
          <p:cNvPr id="5" name="Left Arrow 4"/>
          <p:cNvSpPr/>
          <p:nvPr/>
        </p:nvSpPr>
        <p:spPr>
          <a:xfrm>
            <a:off x="8492094" y="5503225"/>
            <a:ext cx="1143000" cy="307428"/>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FF0000"/>
              </a:solidFill>
            </a:endParaRPr>
          </a:p>
        </p:txBody>
      </p:sp>
    </p:spTree>
    <p:extLst>
      <p:ext uri="{BB962C8B-B14F-4D97-AF65-F5344CB8AC3E}">
        <p14:creationId xmlns:p14="http://schemas.microsoft.com/office/powerpoint/2010/main" val="1933681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fontAlgn="base"/>
            <a:r>
              <a:rPr lang="en-CA" dirty="0" smtClean="0">
                <a:hlinkClick r:id="rId2"/>
              </a:rPr>
              <a:t>Gender Inclusive Writing (Recommendations)</a:t>
            </a:r>
            <a:r>
              <a:rPr lang="en-CA" dirty="0" smtClean="0"/>
              <a:t> (English) </a:t>
            </a:r>
          </a:p>
          <a:p>
            <a:pPr fontAlgn="base"/>
            <a:r>
              <a:rPr lang="en-CA" dirty="0" err="1">
                <a:hlinkClick r:id="rId3"/>
              </a:rPr>
              <a:t>E</a:t>
            </a:r>
            <a:r>
              <a:rPr lang="en-CA" dirty="0" err="1" smtClean="0">
                <a:hlinkClick r:id="rId3"/>
              </a:rPr>
              <a:t>criture</a:t>
            </a:r>
            <a:r>
              <a:rPr lang="en-CA" dirty="0" smtClean="0">
                <a:hlinkClick r:id="rId3"/>
              </a:rPr>
              <a:t> </a:t>
            </a:r>
            <a:r>
              <a:rPr lang="en-CA" dirty="0">
                <a:hlinkClick r:id="rId3"/>
              </a:rPr>
              <a:t>inclusive </a:t>
            </a:r>
            <a:r>
              <a:rPr lang="en-CA" dirty="0" smtClean="0">
                <a:hlinkClick r:id="rId3"/>
              </a:rPr>
              <a:t>(Recommandations)</a:t>
            </a:r>
            <a:r>
              <a:rPr lang="en-CA" dirty="0" smtClean="0"/>
              <a:t> (French)</a:t>
            </a:r>
            <a:r>
              <a:rPr lang="en-CA" b="1" dirty="0" smtClean="0"/>
              <a:t/>
            </a:r>
            <a:br>
              <a:rPr lang="en-CA" b="1" dirty="0" smtClean="0"/>
            </a:br>
            <a:r>
              <a:rPr lang="en-CA" b="1" dirty="0" smtClean="0"/>
              <a:t/>
            </a:r>
            <a:br>
              <a:rPr lang="en-CA" b="1" dirty="0" smtClean="0"/>
            </a:br>
            <a:endParaRPr lang="en-CA" sz="2700" dirty="0"/>
          </a:p>
          <a:p>
            <a:pPr fontAlgn="base"/>
            <a:r>
              <a:rPr lang="en-CA" dirty="0" smtClean="0">
                <a:hlinkClick r:id="rId4"/>
              </a:rPr>
              <a:t>TBS Deck on gender inclusive writing from the Translation Bureau (English)</a:t>
            </a:r>
            <a:endParaRPr lang="en-CA" dirty="0" smtClean="0"/>
          </a:p>
          <a:p>
            <a:pPr fontAlgn="base"/>
            <a:r>
              <a:rPr lang="en-CA" dirty="0" smtClean="0">
                <a:hlinkClick r:id="rId5"/>
              </a:rPr>
              <a:t>TBS Deck on gender inclusive writing from the Translation Bureau (French)</a:t>
            </a:r>
            <a:r>
              <a:rPr lang="en-CA" dirty="0" smtClean="0"/>
              <a:t/>
            </a:r>
            <a:br>
              <a:rPr lang="en-CA" dirty="0" smtClean="0"/>
            </a:br>
            <a:r>
              <a:rPr lang="en-CA" dirty="0" smtClean="0"/>
              <a:t/>
            </a:r>
            <a:br>
              <a:rPr lang="en-CA" dirty="0" smtClean="0"/>
            </a:br>
            <a:endParaRPr lang="en-CA" dirty="0" smtClean="0"/>
          </a:p>
          <a:p>
            <a:pPr fontAlgn="base"/>
            <a:r>
              <a:rPr lang="en-CA" dirty="0" smtClean="0">
                <a:hlinkClick r:id="rId6"/>
              </a:rPr>
              <a:t>Translation </a:t>
            </a:r>
            <a:r>
              <a:rPr lang="en-CA" dirty="0">
                <a:hlinkClick r:id="rId6"/>
              </a:rPr>
              <a:t>Bureau </a:t>
            </a:r>
            <a:r>
              <a:rPr lang="en-CA" dirty="0" smtClean="0">
                <a:hlinkClick r:id="rId6"/>
              </a:rPr>
              <a:t>Deck on Gender </a:t>
            </a:r>
            <a:r>
              <a:rPr lang="en-CA" dirty="0">
                <a:hlinkClick r:id="rId6"/>
              </a:rPr>
              <a:t>I</a:t>
            </a:r>
            <a:r>
              <a:rPr lang="en-CA" dirty="0" smtClean="0">
                <a:hlinkClick r:id="rId6"/>
              </a:rPr>
              <a:t>nclusive </a:t>
            </a:r>
            <a:r>
              <a:rPr lang="en-CA" dirty="0">
                <a:hlinkClick r:id="rId6"/>
              </a:rPr>
              <a:t>C</a:t>
            </a:r>
            <a:r>
              <a:rPr lang="en-CA" dirty="0" smtClean="0">
                <a:hlinkClick r:id="rId6"/>
              </a:rPr>
              <a:t>orrespondence with Office </a:t>
            </a:r>
            <a:r>
              <a:rPr lang="en-CA" dirty="0">
                <a:hlinkClick r:id="rId6"/>
              </a:rPr>
              <a:t>Québécois de la langue </a:t>
            </a:r>
            <a:r>
              <a:rPr lang="en-CA" dirty="0" err="1">
                <a:hlinkClick r:id="rId6"/>
              </a:rPr>
              <a:t>F</a:t>
            </a:r>
            <a:r>
              <a:rPr lang="en-CA" dirty="0" err="1" smtClean="0">
                <a:hlinkClick r:id="rId6"/>
              </a:rPr>
              <a:t>rançaise</a:t>
            </a:r>
            <a:r>
              <a:rPr lang="en-CA" dirty="0" smtClean="0">
                <a:hlinkClick r:id="rId6"/>
              </a:rPr>
              <a:t> (French)</a:t>
            </a:r>
            <a:endParaRPr lang="en-CA" dirty="0"/>
          </a:p>
          <a:p>
            <a:pPr fontAlgn="base"/>
            <a:r>
              <a:rPr lang="en-CA" dirty="0" smtClean="0">
                <a:hlinkClick r:id="rId7"/>
              </a:rPr>
              <a:t>Translation Bureau Deck on Gender Inclusive Correspondence (English)</a:t>
            </a:r>
            <a:r>
              <a:rPr lang="en-CA" dirty="0" smtClean="0"/>
              <a:t> </a:t>
            </a:r>
            <a:br>
              <a:rPr lang="en-CA" dirty="0" smtClean="0"/>
            </a:br>
            <a:endParaRPr lang="en-CA" dirty="0"/>
          </a:p>
          <a:p>
            <a:pPr fontAlgn="base"/>
            <a:r>
              <a:rPr lang="en-CA" dirty="0"/>
              <a:t>If you have specific questions, please contact the Translation </a:t>
            </a:r>
            <a:r>
              <a:rPr lang="en-CA" dirty="0" smtClean="0"/>
              <a:t>Bureau:</a:t>
            </a:r>
            <a:endParaRPr lang="en-CA" dirty="0"/>
          </a:p>
          <a:p>
            <a:pPr lvl="1" fontAlgn="base"/>
            <a:r>
              <a:rPr lang="en-CA" dirty="0"/>
              <a:t>Translation Bureau Website: </a:t>
            </a:r>
            <a:r>
              <a:rPr lang="en-CA" dirty="0">
                <a:hlinkClick r:id="rId8"/>
              </a:rPr>
              <a:t>https://</a:t>
            </a:r>
            <a:r>
              <a:rPr lang="en-CA" dirty="0" smtClean="0">
                <a:hlinkClick r:id="rId8"/>
              </a:rPr>
              <a:t>www.noslangues-ourlanguages.gc.ca/en/index</a:t>
            </a:r>
            <a:endParaRPr lang="en-CA" dirty="0"/>
          </a:p>
          <a:p>
            <a:pPr lvl="1" fontAlgn="base"/>
            <a:r>
              <a:rPr lang="en-CA" dirty="0"/>
              <a:t>Generic Inbox: </a:t>
            </a:r>
            <a:r>
              <a:rPr lang="en-CA" dirty="0">
                <a:hlinkClick r:id="rId9"/>
              </a:rPr>
              <a:t>noslangues.ourlanguages@tpsgc-pwgsc.gc.ca</a:t>
            </a:r>
            <a:endParaRPr lang="en-CA" dirty="0"/>
          </a:p>
        </p:txBody>
      </p:sp>
      <p:sp>
        <p:nvSpPr>
          <p:cNvPr id="4" name="Title 1"/>
          <p:cNvSpPr>
            <a:spLocks noGrp="1"/>
          </p:cNvSpPr>
          <p:nvPr>
            <p:ph type="title"/>
          </p:nvPr>
        </p:nvSpPr>
        <p:spPr>
          <a:xfrm>
            <a:off x="528387" y="273315"/>
            <a:ext cx="10515600" cy="978534"/>
          </a:xfrm>
        </p:spPr>
        <p:txBody>
          <a:bodyPr>
            <a:normAutofit/>
          </a:bodyPr>
          <a:lstStyle/>
          <a:p>
            <a:pPr algn="ctr"/>
            <a:r>
              <a:rPr lang="en-CA" sz="2400" b="1" dirty="0" smtClean="0">
                <a:latin typeface="Arial" panose="020B0604020202020204" pitchFamily="34" charset="0"/>
                <a:cs typeface="Arial" panose="020B0604020202020204" pitchFamily="34" charset="0"/>
              </a:rPr>
              <a:t>Inclusive Language</a:t>
            </a:r>
            <a:br>
              <a:rPr lang="en-CA" sz="2400" b="1" dirty="0" smtClean="0">
                <a:latin typeface="Arial" panose="020B0604020202020204" pitchFamily="34" charset="0"/>
                <a:cs typeface="Arial" panose="020B0604020202020204" pitchFamily="34" charset="0"/>
              </a:rPr>
            </a:br>
            <a:r>
              <a:rPr lang="en-CA" sz="2400" b="1" dirty="0" smtClean="0">
                <a:latin typeface="Arial" panose="020B0604020202020204" pitchFamily="34" charset="0"/>
                <a:cs typeface="Arial" panose="020B0604020202020204" pitchFamily="34" charset="0"/>
              </a:rPr>
              <a:t>Resources </a:t>
            </a:r>
            <a:endParaRPr lang="en-CA"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33050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927</TotalTime>
  <Words>309</Words>
  <Application>Microsoft Office PowerPoint</Application>
  <PresentationFormat>Widescreen</PresentationFormat>
  <Paragraphs>57</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Times New Roman</vt:lpstr>
      <vt:lpstr>Tw Cen MT</vt:lpstr>
      <vt:lpstr>Office Theme</vt:lpstr>
      <vt:lpstr>PowerPoint Presentation</vt:lpstr>
      <vt:lpstr>Gender Based Analysis Plus (GBA+)</vt:lpstr>
      <vt:lpstr>Policy Direction to Modernize GoC Sex and Gender Information Practices</vt:lpstr>
      <vt:lpstr>Visual Alignment Policy Direction and GBA+</vt:lpstr>
      <vt:lpstr>Complementing Each Other Policy Direction and GBA+</vt:lpstr>
      <vt:lpstr>Inclusive Language Recommendations</vt:lpstr>
      <vt:lpstr>Inclusive Language Beyond the Mechanics</vt:lpstr>
      <vt:lpstr>Inclusive Language Resources </vt:lpstr>
    </vt:vector>
  </TitlesOfParts>
  <Company>FEGC-WAGE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Tweedale, Wilder (FEGC/WAGE)</dc:creator>
  <cp:lastModifiedBy>Shahid, Leyla (FEGC/WAGE)</cp:lastModifiedBy>
  <cp:revision>68</cp:revision>
  <dcterms:created xsi:type="dcterms:W3CDTF">2020-04-21T15:15:21Z</dcterms:created>
  <dcterms:modified xsi:type="dcterms:W3CDTF">2020-11-10T18:06:03Z</dcterms:modified>
</cp:coreProperties>
</file>