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15"/>
  </p:notesMasterIdLst>
  <p:handoutMasterIdLst>
    <p:handoutMasterId r:id="rId16"/>
  </p:handoutMasterIdLst>
  <p:sldIdLst>
    <p:sldId id="299" r:id="rId2"/>
    <p:sldId id="325" r:id="rId3"/>
    <p:sldId id="345" r:id="rId4"/>
    <p:sldId id="346" r:id="rId5"/>
    <p:sldId id="278" r:id="rId6"/>
    <p:sldId id="338" r:id="rId7"/>
    <p:sldId id="355" r:id="rId8"/>
    <p:sldId id="350" r:id="rId9"/>
    <p:sldId id="347" r:id="rId10"/>
    <p:sldId id="354" r:id="rId11"/>
    <p:sldId id="340" r:id="rId12"/>
    <p:sldId id="348" r:id="rId13"/>
    <p:sldId id="337"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41" autoAdjust="0"/>
    <p:restoredTop sz="57734" autoAdjust="0"/>
  </p:normalViewPr>
  <p:slideViewPr>
    <p:cSldViewPr snapToObjects="1" showGuides="1">
      <p:cViewPr varScale="1">
        <p:scale>
          <a:sx n="90" d="100"/>
          <a:sy n="90" d="100"/>
        </p:scale>
        <p:origin x="3654" y="84"/>
      </p:cViewPr>
      <p:guideLst>
        <p:guide orient="horz" pos="2160"/>
        <p:guide pos="2880"/>
      </p:guideLst>
    </p:cSldViewPr>
  </p:slideViewPr>
  <p:outlineViewPr>
    <p:cViewPr>
      <p:scale>
        <a:sx n="33" d="100"/>
        <a:sy n="33" d="100"/>
      </p:scale>
      <p:origin x="0" y="-797"/>
    </p:cViewPr>
  </p:outlineViewPr>
  <p:notesTextViewPr>
    <p:cViewPr>
      <p:scale>
        <a:sx n="100" d="100"/>
        <a:sy n="100" d="100"/>
      </p:scale>
      <p:origin x="0" y="-2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10/26/2022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10/26/2022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youtube.com/watch?v=ImPUk6OhJM0" TargetMode="External"/><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https://www.youtube.com/watch?v=HTlnAbAax_0" TargetMode="External"/><Relationship Id="rId4" Type="http://schemas.openxmlformats.org/officeDocument/2006/relationships/hyperlink" Target="https://www.youtube.com/watch?v=18jn-K34aNA&amp;t=39s"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18jn-K34aNA&amp;t=39s"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HTlnAbAax_0"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s://www.youtube.com/watch?v=nQSAcY-7Xic" TargetMode="External"/><Relationship Id="rId13" Type="http://schemas.openxmlformats.org/officeDocument/2006/relationships/hyperlink" Target="https://soundcloud.com/mindfullivingcoach/self-compassion-meditation" TargetMode="External"/><Relationship Id="rId3" Type="http://schemas.openxmlformats.org/officeDocument/2006/relationships/hyperlink" Target="https://youtu.be/opJpg2T6s2s?t=55" TargetMode="External"/><Relationship Id="rId7" Type="http://schemas.openxmlformats.org/officeDocument/2006/relationships/hyperlink" Target="https://vimeo.com/466742570" TargetMode="External"/><Relationship Id="rId12" Type="http://schemas.openxmlformats.org/officeDocument/2006/relationships/hyperlink" Target="https://soundcloud.com/user-640851605/self-compassion-giving-and-receiving-meditation-10-minutes"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s://www.youtube.com/watch?v=Fevw8ahkeeU" TargetMode="External"/><Relationship Id="rId11" Type="http://schemas.openxmlformats.org/officeDocument/2006/relationships/hyperlink" Target="https://soundcloud.com/breathworks-mindfulness/mindfulness-for-women-track-5-self-compassion-meditation" TargetMode="External"/><Relationship Id="rId5" Type="http://schemas.openxmlformats.org/officeDocument/2006/relationships/hyperlink" Target="https://vimeo.com/470384287" TargetMode="External"/><Relationship Id="rId15" Type="http://schemas.openxmlformats.org/officeDocument/2006/relationships/hyperlink" Target="http://self-compassion.org/wp-content/uploads/meditations/LKM.self-compassion.MP3" TargetMode="External"/><Relationship Id="rId10" Type="http://schemas.openxmlformats.org/officeDocument/2006/relationships/hyperlink" Target="https://soundcloud.com/dharma-gus/15-min-body-scan-augusta-mbsr" TargetMode="External"/><Relationship Id="rId4" Type="http://schemas.openxmlformats.org/officeDocument/2006/relationships/hyperlink" Target="https://www.youtube.com/watch?v=rAyJbbLgpA0" TargetMode="External"/><Relationship Id="rId9" Type="http://schemas.openxmlformats.org/officeDocument/2006/relationships/hyperlink" Target="https://www.rightlifeproject.com/meditate" TargetMode="External"/><Relationship Id="rId14" Type="http://schemas.openxmlformats.org/officeDocument/2006/relationships/hyperlink" Target="https://soundcloud.com/awakeningcompassion/awakening-compassion-class-4"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hNAcCc1oWR4"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youtube.com/watch?v=UcH0y3wmhVw" TargetMode="External"/><Relationship Id="rId4" Type="http://schemas.openxmlformats.org/officeDocument/2006/relationships/hyperlink" Target="https://www.youtube.com/watch?v=ImPUk6OhJM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t>
            </a:r>
            <a:r>
              <a:rPr lang="fr-CA" b="0" dirty="0"/>
              <a:t>Préparer le CC</a:t>
            </a:r>
            <a:r>
              <a:rPr lang="fr-CA" b="0" baseline="0" dirty="0"/>
              <a:t> à 100%</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3"/>
              </a:rPr>
              <a:t>https://www.youtube.com/watch?v=ImPUk6OhJM0</a:t>
            </a:r>
            <a:r>
              <a:rPr lang="en-US" dirty="0"/>
              <a:t>  </a:t>
            </a:r>
            <a:r>
              <a:rPr lang="fr-FR" sz="1200" dirty="0"/>
              <a:t>- cc English</a:t>
            </a:r>
            <a:endParaRPr lang="en-US" dirty="0"/>
          </a:p>
          <a:p>
            <a:pPr marL="171450" indent="-171450" defTabSz="914400">
              <a:buFont typeface="Arial" panose="020B0604020202020204" pitchFamily="34" charset="0"/>
              <a:buChar char="•"/>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4"/>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t>Exercice</a:t>
            </a:r>
            <a:r>
              <a:rPr lang="en-US" sz="1200" dirty="0"/>
              <a:t> dans le </a:t>
            </a:r>
            <a:r>
              <a:rPr lang="en-US" sz="1200" dirty="0" err="1"/>
              <a:t>miroir</a:t>
            </a:r>
            <a:r>
              <a:rPr lang="en-US" sz="1200" dirty="0"/>
              <a:t>, Augmenter </a:t>
            </a:r>
            <a:r>
              <a:rPr lang="en-US" sz="1200" dirty="0" err="1"/>
              <a:t>l'amour</a:t>
            </a:r>
            <a:r>
              <a:rPr lang="en-US" sz="1200" dirty="0"/>
              <a:t> de soi, 4 min - </a:t>
            </a:r>
            <a:r>
              <a:rPr lang="fr-FR" sz="1200" dirty="0">
                <a:hlinkClick r:id="rId5"/>
              </a:rPr>
              <a:t>https://www.youtube.com/watch?v=HTlnAbAax_0</a:t>
            </a:r>
            <a:r>
              <a:rPr lang="fr-FR"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Robert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Cette diapositive parle de vous traiter comme si vous méritiez d'être aimé parce que vous l'êtes. Vous avez ici le Rocher, enfant, il se faisait attaquer. Il ne savait pas comment gérer sa vie, il est devenu un rocher afin de protéger son cœur parce que les autres étaient une menace pour lui-même alors il est devenu un rocher. Mais en grandissant, il a appris à être lui-même et à être doux, vulnérable. N'aie pas honte de qui tu es, sois toi-même.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Voila </a:t>
            </a:r>
            <a:r>
              <a:rPr lang="en-US" sz="1200" dirty="0" err="1"/>
              <a:t>ce</a:t>
            </a:r>
            <a:r>
              <a:rPr lang="en-US" sz="1200" dirty="0"/>
              <a:t> </a:t>
            </a:r>
            <a:r>
              <a:rPr lang="en-US" sz="1200" dirty="0" err="1"/>
              <a:t>qu’il</a:t>
            </a:r>
            <a:r>
              <a:rPr lang="en-US" sz="1200" dirty="0"/>
              <a:t> faut faire pour </a:t>
            </a:r>
            <a:r>
              <a:rPr lang="en-US" sz="1200" dirty="0" err="1"/>
              <a:t>réussir</a:t>
            </a:r>
            <a:r>
              <a:rPr lang="en-US" sz="1200" dirty="0"/>
              <a:t> à </a:t>
            </a:r>
            <a:r>
              <a:rPr lang="en-US" sz="1200" dirty="0" err="1"/>
              <a:t>s’aimer</a:t>
            </a:r>
            <a:r>
              <a:rPr lang="en-US" sz="1200" dirty="0"/>
              <a:t> soi </a:t>
            </a:r>
            <a:r>
              <a:rPr lang="en-US" sz="1200" dirty="0" err="1"/>
              <a:t>même</a:t>
            </a:r>
            <a:r>
              <a:rPr lang="en-US" sz="1200" dirty="0"/>
              <a:t>, 6 mins – </a:t>
            </a:r>
            <a:r>
              <a:rPr lang="en-US" sz="1200" dirty="0">
                <a:hlinkClick r:id="rId3"/>
              </a:rPr>
              <a:t>https://www.youtube.com/watch?v=18jn-K34aNA&amp;t=39s</a:t>
            </a:r>
            <a:r>
              <a:rPr lang="en-US" sz="1200" dirty="0"/>
              <a:t> </a:t>
            </a:r>
          </a:p>
          <a:p>
            <a:pPr marL="171450" lvl="0" indent="-171450" defTabSz="914400">
              <a:buFont typeface="Arial" panose="020B0604020202020204" pitchFamily="34" charset="0"/>
              <a:buChar char="•"/>
              <a:defRPr/>
            </a:pPr>
            <a:r>
              <a:rPr lang="en-US" sz="1200" dirty="0" err="1">
                <a:latin typeface="Roboto" panose="02000000000000000000" pitchFamily="2" charset="0"/>
              </a:rPr>
              <a:t>Exercice</a:t>
            </a:r>
            <a:r>
              <a:rPr lang="en-US" sz="1200" dirty="0">
                <a:latin typeface="Roboto" panose="02000000000000000000" pitchFamily="2" charset="0"/>
              </a:rPr>
              <a:t> dans le </a:t>
            </a:r>
            <a:r>
              <a:rPr lang="en-US" sz="1200" dirty="0" err="1">
                <a:latin typeface="Roboto" panose="02000000000000000000" pitchFamily="2" charset="0"/>
              </a:rPr>
              <a:t>miroir</a:t>
            </a:r>
            <a:r>
              <a:rPr lang="en-US" sz="1200" dirty="0">
                <a:latin typeface="Roboto" panose="02000000000000000000" pitchFamily="2" charset="0"/>
              </a:rPr>
              <a:t>, Augmenter </a:t>
            </a:r>
            <a:r>
              <a:rPr lang="en-US" sz="1200" dirty="0" err="1">
                <a:latin typeface="Roboto" panose="02000000000000000000" pitchFamily="2" charset="0"/>
              </a:rPr>
              <a:t>l'amour</a:t>
            </a:r>
            <a:r>
              <a:rPr lang="en-US" sz="1200" dirty="0">
                <a:latin typeface="Roboto" panose="02000000000000000000" pitchFamily="2" charset="0"/>
              </a:rPr>
              <a:t> de soi, 4 min - </a:t>
            </a:r>
            <a:r>
              <a:rPr lang="fr-FR" sz="1200" dirty="0">
                <a:hlinkClick r:id="rId4"/>
              </a:rPr>
              <a:t>https://www.youtube.com/watch?v=HTlnAbAax_0</a:t>
            </a:r>
            <a:r>
              <a:rPr lang="fr-FR"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err="1">
                <a:effectLst/>
                <a:latin typeface="Roboto" panose="02000000000000000000" pitchFamily="2" charset="0"/>
              </a:rPr>
              <a:t>Apprendre</a:t>
            </a:r>
            <a:r>
              <a:rPr lang="en-US" b="0" i="0" dirty="0">
                <a:effectLst/>
                <a:latin typeface="Roboto" panose="02000000000000000000" pitchFamily="2" charset="0"/>
              </a:rPr>
              <a:t> à </a:t>
            </a:r>
            <a:r>
              <a:rPr lang="en-US" b="0" i="0" dirty="0" err="1">
                <a:effectLst/>
                <a:latin typeface="Roboto" panose="02000000000000000000" pitchFamily="2" charset="0"/>
              </a:rPr>
              <a:t>vous</a:t>
            </a:r>
            <a:r>
              <a:rPr lang="en-US" b="0" i="0" dirty="0">
                <a:effectLst/>
                <a:latin typeface="Roboto" panose="02000000000000000000" pitchFamily="2" charset="0"/>
              </a:rPr>
              <a:t> aimer, 6 min - https://www.youtube.com/watch?v=6L0vo7dx_SE</a:t>
            </a:r>
            <a:endParaRPr lang="fr-FR"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Se traiter soi-même comme on traiterait un ami- </a:t>
            </a:r>
            <a:r>
              <a:rPr lang="en-CA" sz="1200" dirty="0">
                <a:effectLst/>
                <a:latin typeface="Arial" panose="020B0604020202020204" pitchFamily="34" charset="0"/>
                <a:ea typeface="Calibri" panose="020F0502020204030204" pitchFamily="34" charset="0"/>
              </a:rPr>
              <a:t>https://www.sarah-baumann-hypnose.com/post/se-traiter-soi-m%C3%AAme-comme-on-traiterait-un-ami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err="1">
                <a:effectLst/>
                <a:latin typeface="Arial" panose="020B0604020202020204" pitchFamily="34" charset="0"/>
                <a:ea typeface="Calibri" panose="020F0502020204030204" pitchFamily="34" charset="0"/>
              </a:rPr>
              <a:t>Développer</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l’estime</a:t>
            </a:r>
            <a:r>
              <a:rPr lang="en-CA" sz="1200" dirty="0">
                <a:effectLst/>
                <a:latin typeface="Arial" panose="020B0604020202020204" pitchFamily="34" charset="0"/>
                <a:ea typeface="Calibri" panose="020F0502020204030204" pitchFamily="34" charset="0"/>
              </a:rPr>
              <a:t> </a:t>
            </a:r>
            <a:r>
              <a:rPr lang="en-CA" sz="1200" dirty="0" err="1">
                <a:effectLst/>
                <a:latin typeface="Arial" panose="020B0604020202020204" pitchFamily="34" charset="0"/>
                <a:ea typeface="Calibri" panose="020F0502020204030204" pitchFamily="34" charset="0"/>
              </a:rPr>
              <a:t>personnelle</a:t>
            </a:r>
            <a:endParaRPr lang="en-CA" sz="1200" dirty="0">
              <a:effectLst/>
              <a:latin typeface="Arial" panose="020B0604020202020204" pitchFamily="34" charset="0"/>
              <a:ea typeface="Calibri" panose="020F0502020204030204" pitchFamily="34"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1 - https://www.youtube.com/shorts/TkjSsCZxwEs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2 - https://www.youtube.com/shorts/GBMDjw8h_co</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3 – https://www.youtube.com/shorts/kpn4L_uvAH4</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4 - https://www.youtube.com/shorts/SfTQNTvRPMg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effectLst/>
                <a:latin typeface="Arial" panose="020B0604020202020204" pitchFamily="34" charset="0"/>
                <a:ea typeface="Calibri" panose="020F0502020204030204" pitchFamily="34" charset="0"/>
              </a:rPr>
              <a:t>Mylène Muller - https://www.youtube.com/channel/UCryuWe_q6Z_pLn8fd7E0Cyg/search?query=aimer%20soi-meme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Ressources in English: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aseline="0" dirty="0"/>
              <a:t>How to </a:t>
            </a:r>
            <a:r>
              <a:rPr lang="fr-FR" baseline="0" dirty="0" err="1"/>
              <a:t>find</a:t>
            </a:r>
            <a:r>
              <a:rPr lang="fr-FR" baseline="0" dirty="0"/>
              <a:t> the </a:t>
            </a:r>
            <a:r>
              <a:rPr lang="fr-FR" baseline="0" dirty="0" err="1"/>
              <a:t>perfect</a:t>
            </a:r>
            <a:r>
              <a:rPr lang="fr-FR" baseline="0" dirty="0"/>
              <a:t> </a:t>
            </a:r>
            <a:r>
              <a:rPr lang="fr-FR" baseline="0" dirty="0" err="1"/>
              <a:t>relationship</a:t>
            </a:r>
            <a:r>
              <a:rPr lang="fr-FR" baseline="0" dirty="0"/>
              <a:t> - </a:t>
            </a:r>
            <a:r>
              <a:rPr lang="fr-FR" dirty="0"/>
              <a:t>https://www.youtube.com/watch?v=bUMFZM5WBrI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highlight>
                  <a:srgbClr val="FFFF00"/>
                </a:highlight>
              </a:rPr>
              <a:t>"they had us in the first half not </a:t>
            </a:r>
            <a:r>
              <a:rPr lang="en-US" dirty="0" err="1">
                <a:highlight>
                  <a:srgbClr val="FFFF00"/>
                </a:highlight>
              </a:rPr>
              <a:t>gonna</a:t>
            </a:r>
            <a:r>
              <a:rPr lang="en-US" dirty="0">
                <a:highlight>
                  <a:srgbClr val="FFFF00"/>
                </a:highlight>
              </a:rPr>
              <a:t> lie" https://www.youtube.com/watch?v=xaqdK6JPpcg</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2503327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baseline="0" dirty="0"/>
              <a:t>Robert</a:t>
            </a:r>
          </a:p>
          <a:p>
            <a:endParaRPr lang="en-US" baseline="0" dirty="0"/>
          </a:p>
          <a:p>
            <a:r>
              <a:rPr lang="fr-FR" dirty="0"/>
              <a:t>Veuillez noter : pour la semaine prochaine, nous ferons un exercice d'alimentation consciente, vous aurez besoin d'un petit fruit ou d'un légume pour cela, quelque chose comme un raisin, une myrtille ou une tranche d'orange ou de mandarine, un morceau de carotte, un concombre ou n'importe quel légume que vous pouvez grignoter pour l'exercice de pleine conscience la semaine prochaine.</a:t>
            </a:r>
          </a:p>
          <a:p>
            <a:endParaRPr lang="en-US" dirty="0"/>
          </a:p>
          <a:p>
            <a:r>
              <a:rPr lang="fr-CA" noProof="0" dirty="0"/>
              <a:t>(lire/paraphraser la diapositive)</a:t>
            </a:r>
          </a:p>
          <a:p>
            <a:endParaRPr lang="fr-CA" noProof="0" dirty="0"/>
          </a:p>
          <a:p>
            <a:r>
              <a:rPr lang="fr-FR" noProof="0" dirty="0"/>
              <a:t>Comme nous l'avons mentionné la semaine dernière</a:t>
            </a:r>
            <a:r>
              <a:rPr lang="fr-CA" noProof="0" dirty="0"/>
              <a:t>, tentez de vous exercer pendant de plus longues périodes chaque jour si cela vous est possible et si vous vous sentez à l’aise ou à la hauteur. Si vous croyez que ce n’est pas possible pour vous, tentez de vous exercer chaque fois que vous le pouvez. Il vaut mieux s’exercer, par exemple, deux minutes chaque jour que de ne rien faire du tout. Il est également plus bénéfique de faire des exercices de pleine conscience de deux minutes tout au long de la journée. Comme vous l’avez sans doute compris, l’essentiel est de s’exercer</a:t>
            </a:r>
            <a:r>
              <a:rPr lang="fr-CA" baseline="0" noProof="0" dirty="0"/>
              <a:t>.</a:t>
            </a:r>
            <a:endParaRPr lang="fr-CA" noProof="0" dirty="0"/>
          </a:p>
          <a:p>
            <a:endParaRPr lang="fr-CA" noProof="0" dirty="0"/>
          </a:p>
          <a:p>
            <a:r>
              <a:rPr lang="fr-CA" noProof="0" dirty="0"/>
              <a:t>Ressources en français :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Scan corporel ou respiration</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Débutant : https://www.youtube.com/watch?v=PLyuSZhyBV4</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10 min – Pleine conscience pour débutants 🎧🎙 Cédric Michel : https://www.youtube.com/watch?v=PTsk8VHCZjM</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10 min –</a:t>
            </a:r>
            <a:r>
              <a:rPr lang="fr-CA" sz="1200" dirty="0"/>
              <a:t> </a:t>
            </a:r>
            <a:r>
              <a:rPr lang="fr-FR" sz="1200" dirty="0">
                <a:hlinkClick r:id="rId3"/>
              </a:rPr>
              <a:t>Initiation à la Méditation : Balayage corporel</a:t>
            </a:r>
            <a:r>
              <a:rPr lang="fr-FR" sz="1200" dirty="0"/>
              <a:t> : https://youtu.be/opJpg2T6s2s?t=55</a:t>
            </a:r>
            <a:br>
              <a:rPr lang="fr-FR" sz="1200" dirty="0"/>
            </a:br>
            <a:r>
              <a:rPr lang="fr-FR" sz="1200" dirty="0"/>
              <a:t>10 min - </a:t>
            </a:r>
            <a:r>
              <a:rPr lang="en-US" b="0" i="0" dirty="0" err="1">
                <a:solidFill>
                  <a:srgbClr val="0F0F0F"/>
                </a:solidFill>
                <a:effectLst/>
                <a:latin typeface="YouTube Sans"/>
              </a:rPr>
              <a:t>Méditation</a:t>
            </a:r>
            <a:r>
              <a:rPr lang="en-US" b="0" i="0" dirty="0">
                <a:solidFill>
                  <a:srgbClr val="0F0F0F"/>
                </a:solidFill>
                <a:effectLst/>
                <a:latin typeface="YouTube Sans"/>
              </a:rPr>
              <a:t> </a:t>
            </a:r>
            <a:r>
              <a:rPr lang="en-US" b="0" i="0" dirty="0" err="1">
                <a:solidFill>
                  <a:srgbClr val="0F0F0F"/>
                </a:solidFill>
                <a:effectLst/>
                <a:latin typeface="YouTube Sans"/>
              </a:rPr>
              <a:t>guidée</a:t>
            </a:r>
            <a:r>
              <a:rPr lang="en-US" b="0" i="0" dirty="0">
                <a:solidFill>
                  <a:srgbClr val="0F0F0F"/>
                </a:solidFill>
                <a:effectLst/>
                <a:latin typeface="YouTube Sans"/>
              </a:rPr>
              <a:t>: scan </a:t>
            </a:r>
            <a:r>
              <a:rPr lang="en-US" b="0" i="0" dirty="0" err="1">
                <a:solidFill>
                  <a:srgbClr val="0F0F0F"/>
                </a:solidFill>
                <a:effectLst/>
                <a:latin typeface="YouTube Sans"/>
              </a:rPr>
              <a:t>corporel</a:t>
            </a:r>
            <a:r>
              <a:rPr lang="en-US" b="0" i="0" dirty="0">
                <a:solidFill>
                  <a:srgbClr val="0F0F0F"/>
                </a:solidFill>
                <a:effectLst/>
                <a:latin typeface="YouTube Sans"/>
              </a:rPr>
              <a:t> : https://www.youtube.com/watch?v=tUOFJ2NjKi8</a:t>
            </a:r>
            <a:br>
              <a:rPr lang="fr-CA" sz="1200" noProof="0" dirty="0">
                <a:effectLst/>
                <a:ea typeface="Calibri" panose="020F0502020204030204" pitchFamily="34" charset="0"/>
                <a:cs typeface="Times New Roman" panose="02020603050405020304" pitchFamily="18" charset="0"/>
              </a:rPr>
            </a:br>
            <a:r>
              <a:rPr lang="fr-FR" sz="1200" dirty="0">
                <a:effectLst/>
                <a:ea typeface="Calibri" panose="020F0502020204030204" pitchFamily="34" charset="0"/>
                <a:cs typeface="Times New Roman" panose="02020603050405020304" pitchFamily="18" charset="0"/>
              </a:rPr>
              <a:t>15 min - </a:t>
            </a:r>
            <a:r>
              <a:rPr lang="fr-FR" sz="1200" dirty="0" err="1">
                <a:effectLst/>
                <a:ea typeface="Calibri" panose="020F0502020204030204" pitchFamily="34" charset="0"/>
                <a:cs typeface="Times New Roman" panose="02020603050405020304" pitchFamily="18" charset="0"/>
                <a:hlinkClick r:id="rId4"/>
              </a:rPr>
              <a:t>Méditation</a:t>
            </a:r>
            <a:r>
              <a:rPr lang="fr-FR" sz="1200" dirty="0">
                <a:effectLst/>
                <a:ea typeface="Calibri" panose="020F0502020204030204" pitchFamily="34" charset="0"/>
                <a:cs typeface="Times New Roman" panose="02020603050405020304" pitchFamily="18" charset="0"/>
                <a:hlinkClick r:id="rId4"/>
              </a:rPr>
              <a:t> guidée sur votre respiration</a:t>
            </a:r>
            <a:r>
              <a:rPr lang="fr-FR" sz="1200" dirty="0">
                <a:effectLst/>
                <a:ea typeface="Calibri" panose="020F0502020204030204" pitchFamily="34" charset="0"/>
                <a:cs typeface="Times New Roman" panose="02020603050405020304" pitchFamily="18" charset="0"/>
              </a:rPr>
              <a:t> : https://www.youtube.com/watch?v=rAyJbbLgpA0</a:t>
            </a:r>
            <a:br>
              <a:rPr lang="fr-FR" sz="1200" dirty="0">
                <a:effectLst/>
                <a:ea typeface="Calibri" panose="020F0502020204030204" pitchFamily="34" charset="0"/>
                <a:cs typeface="Times New Roman" panose="02020603050405020304" pitchFamily="18" charset="0"/>
              </a:rPr>
            </a:br>
            <a:r>
              <a:rPr lang="fr-FR" b="0" i="0" dirty="0">
                <a:solidFill>
                  <a:srgbClr val="333333"/>
                </a:solidFill>
                <a:effectLst/>
                <a:latin typeface="Helvetica" panose="020B0604020202020204" pitchFamily="34" charset="0"/>
              </a:rPr>
              <a:t>15 min - </a:t>
            </a:r>
            <a:r>
              <a:rPr lang="en-US" b="0" i="0" dirty="0">
                <a:effectLst/>
                <a:latin typeface="Roboto" panose="02000000000000000000" pitchFamily="2" charset="0"/>
              </a:rPr>
              <a:t>Le Body Scan - https://www.youtube.com/watch?v=NWNiIG91xew</a:t>
            </a:r>
            <a:br>
              <a:rPr lang="en-US" b="0" i="0" dirty="0">
                <a:effectLst/>
                <a:latin typeface="Roboto" panose="02000000000000000000" pitchFamily="2" charset="0"/>
              </a:rPr>
            </a:br>
            <a:r>
              <a:rPr lang="en-US" b="0" i="0" dirty="0">
                <a:effectLst/>
                <a:latin typeface="Roboto" panose="02000000000000000000" pitchFamily="2" charset="0"/>
              </a:rPr>
              <a:t>15 min - Scan </a:t>
            </a:r>
            <a:r>
              <a:rPr lang="en-US" b="0" i="0" dirty="0" err="1">
                <a:effectLst/>
                <a:latin typeface="Roboto" panose="02000000000000000000" pitchFamily="2" charset="0"/>
              </a:rPr>
              <a:t>Corporel</a:t>
            </a:r>
            <a:r>
              <a:rPr lang="en-US" b="0" i="0" dirty="0">
                <a:solidFill>
                  <a:schemeClr val="tx1"/>
                </a:solidFill>
                <a:effectLst/>
                <a:latin typeface="Roboto" panose="02000000000000000000" pitchFamily="2" charset="0"/>
              </a:rPr>
              <a:t> - https://www.youtube.com/watch?v=RiyIVf8tq4Q</a:t>
            </a:r>
            <a:br>
              <a:rPr lang="fr-FR" b="0" i="0" dirty="0">
                <a:solidFill>
                  <a:srgbClr val="333333"/>
                </a:solidFill>
                <a:effectLst/>
                <a:latin typeface="Helvetica" panose="020B0604020202020204" pitchFamily="34" charset="0"/>
              </a:rPr>
            </a:br>
            <a:r>
              <a:rPr lang="fr-CA" sz="1200" noProof="0" dirty="0">
                <a:effectLst/>
                <a:ea typeface="Calibri" panose="020F0502020204030204" pitchFamily="34" charset="0"/>
                <a:cs typeface="Times New Roman" panose="02020603050405020304" pitchFamily="18" charset="0"/>
              </a:rPr>
              <a:t>20 min – (1) Méditation Guidée Pleine Conscience (Scan Corporel) : https://www.youtube.com/watch?v=UnK47wWTVZk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(1) Méditation </a:t>
            </a:r>
            <a:r>
              <a:rPr lang="fr-CA" sz="1200" noProof="0" dirty="0" err="1">
                <a:effectLst/>
                <a:ea typeface="Calibri" panose="020F0502020204030204" pitchFamily="34" charset="0"/>
                <a:cs typeface="Times New Roman" panose="02020603050405020304" pitchFamily="18" charset="0"/>
              </a:rPr>
              <a:t>bodyscan</a:t>
            </a:r>
            <a:r>
              <a:rPr lang="fr-CA" sz="1200" noProof="0" dirty="0">
                <a:effectLst/>
                <a:ea typeface="Calibri" panose="020F0502020204030204" pitchFamily="34" charset="0"/>
                <a:cs typeface="Times New Roman" panose="02020603050405020304" pitchFamily="18" charset="0"/>
              </a:rPr>
              <a:t> : https://www.youtube.com/watch?v=gN5_D4xeo9c</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tab pos="914400" algn="l"/>
              </a:tabLst>
              <a:defRPr/>
            </a:pPr>
            <a:r>
              <a:rPr lang="fr-CA" sz="1200" noProof="0" dirty="0">
                <a:effectLst/>
                <a:ea typeface="Calibri" panose="020F0502020204030204" pitchFamily="34" charset="0"/>
                <a:cs typeface="Times New Roman" panose="02020603050405020304" pitchFamily="18" charset="0"/>
              </a:rPr>
              <a:t>Autocompassion</a:t>
            </a:r>
            <a:br>
              <a:rPr lang="fr-CA" sz="1200" noProof="0" dirty="0">
                <a:effectLst/>
                <a:ea typeface="Calibri" panose="020F0502020204030204" pitchFamily="34" charset="0"/>
                <a:cs typeface="Times New Roman" panose="02020603050405020304" pitchFamily="18" charset="0"/>
              </a:rPr>
            </a:br>
            <a:r>
              <a:rPr lang="fr-CA" sz="1600" noProof="0" dirty="0"/>
              <a:t>5 min – Une pause d’autocompassion : </a:t>
            </a:r>
            <a:r>
              <a:rPr lang="fr-CA" sz="1600" noProof="0" dirty="0">
                <a:hlinkClick r:id="rId5"/>
              </a:rPr>
              <a:t>https://vimeo.com/470384287</a:t>
            </a:r>
            <a:r>
              <a:rPr lang="fr-CA" sz="1600" noProof="0" dirty="0"/>
              <a:t> </a:t>
            </a:r>
            <a:br>
              <a:rPr lang="fr-CA" sz="2400" u="sng" noProof="0" dirty="0">
                <a:solidFill>
                  <a:srgbClr val="2803C3"/>
                </a:solidFill>
                <a:effectLst/>
                <a:latin typeface="Arial" panose="020B0604020202020204" pitchFamily="34" charset="0"/>
                <a:ea typeface="Calibri" panose="020F0502020204030204" pitchFamily="34" charset="0"/>
              </a:rPr>
            </a:br>
            <a:r>
              <a:rPr lang="fr-CA" sz="1600" noProof="0" dirty="0"/>
              <a:t>8 min – La pause d’autocompassion : </a:t>
            </a:r>
            <a:r>
              <a:rPr lang="fr-CA" sz="1200" noProof="0" dirty="0">
                <a:hlinkClick r:id="rId6"/>
              </a:rPr>
              <a:t>https://www.youtube.com/watch?v=Fevw8ahkeeU</a:t>
            </a:r>
            <a:br>
              <a:rPr lang="fr-CA" sz="1200" noProof="0" dirty="0"/>
            </a:br>
            <a:r>
              <a:rPr lang="fr-CA" sz="1200" noProof="0" dirty="0">
                <a:effectLst/>
                <a:ea typeface="Calibri" panose="020F0502020204030204" pitchFamily="34" charset="0"/>
                <a:cs typeface="Times New Roman" panose="02020603050405020304" pitchFamily="18" charset="0"/>
              </a:rPr>
              <a:t>10 min – Viens méditer avec Mon équilibre UL | Carmen Pedneault – Autocompassion: https://www.youtube.com/watch?v=DQQniKP5GHI </a:t>
            </a:r>
            <a:br>
              <a:rPr lang="fr-CA" sz="1200" noProof="0" dirty="0">
                <a:effectLst/>
                <a:ea typeface="Calibri" panose="020F0502020204030204" pitchFamily="34" charset="0"/>
                <a:cs typeface="Times New Roman" panose="02020603050405020304" pitchFamily="18" charset="0"/>
              </a:rPr>
            </a:br>
            <a:r>
              <a:rPr lang="fr-CA" sz="1200" noProof="0" dirty="0">
                <a:effectLst/>
                <a:latin typeface="Calibri" panose="020F0502020204030204" pitchFamily="34" charset="0"/>
                <a:ea typeface="Calibri" panose="020F0502020204030204" pitchFamily="34" charset="0"/>
              </a:rPr>
              <a:t>15 min – Pratique d’autocompassion : </a:t>
            </a:r>
            <a:r>
              <a:rPr lang="fr-CA" sz="1200" u="sng" noProof="0" dirty="0">
                <a:solidFill>
                  <a:srgbClr val="0000FF"/>
                </a:solidFill>
                <a:effectLst/>
                <a:latin typeface="Calibri" panose="020F0502020204030204" pitchFamily="34" charset="0"/>
                <a:ea typeface="Calibri" panose="020F0502020204030204" pitchFamily="34" charset="0"/>
                <a:hlinkClick r:id="rId7"/>
              </a:rPr>
              <a:t>https://vimeo.com/466742570</a:t>
            </a:r>
            <a:r>
              <a:rPr lang="fr-CA" sz="1200" noProof="0" dirty="0">
                <a:effectLst/>
                <a:latin typeface="Calibri" panose="020F0502020204030204" pitchFamily="34" charset="0"/>
                <a:ea typeface="Calibri" panose="020F0502020204030204" pitchFamily="34" charset="0"/>
              </a:rPr>
              <a:t> </a:t>
            </a:r>
            <a:br>
              <a:rPr lang="fr-CA" sz="1200" noProof="0" dirty="0">
                <a:effectLst/>
                <a:latin typeface="Calibri" panose="020F0502020204030204" pitchFamily="34" charset="0"/>
                <a:ea typeface="Calibri" panose="020F0502020204030204" pitchFamily="34" charset="0"/>
              </a:rPr>
            </a:br>
            <a:r>
              <a:rPr lang="fr-CA" sz="1200" baseline="0" noProof="0" dirty="0"/>
              <a:t>17 min – </a:t>
            </a:r>
            <a:r>
              <a:rPr lang="fr-CA" sz="1200" noProof="0" dirty="0"/>
              <a:t>Méditation guidée :</a:t>
            </a:r>
            <a:r>
              <a:rPr lang="fr-CA" sz="1200" baseline="0" noProof="0" dirty="0"/>
              <a:t> votre moment d’autocompassion : </a:t>
            </a:r>
            <a:r>
              <a:rPr lang="fr-CA" sz="1200" noProof="0" dirty="0">
                <a:hlinkClick r:id="rId8"/>
              </a:rPr>
              <a:t>https://www.youtube.com/watch?v=nQSAcY-7Xic</a:t>
            </a:r>
            <a:r>
              <a:rPr lang="fr-CA" sz="1200" noProof="0" dirty="0"/>
              <a:t> </a:t>
            </a:r>
            <a:br>
              <a:rPr lang="fr-CA" sz="1200" noProof="0" dirty="0"/>
            </a:br>
            <a:r>
              <a:rPr lang="fr-CA" sz="1200" noProof="0" dirty="0">
                <a:effectLst/>
                <a:ea typeface="Calibri" panose="020F0502020204030204" pitchFamily="34" charset="0"/>
                <a:cs typeface="Times New Roman" panose="02020603050405020304" pitchFamily="18" charset="0"/>
              </a:rPr>
              <a:t>18 min – Pleine Conscience pour Bien Démarrer la Journée ☀️ : https://www.youtube.com/watch?v=spFKZfWn07k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20 min – Pleine Conscience Paix Intérieure : https://www.youtube.com/watch?v=aH7Yfzf8-kk</a:t>
            </a:r>
            <a:br>
              <a:rPr lang="fr-CA" sz="1200" noProof="0" dirty="0">
                <a:effectLst/>
                <a:ea typeface="Calibri" panose="020F0502020204030204" pitchFamily="34" charset="0"/>
                <a:cs typeface="Times New Roman" panose="02020603050405020304" pitchFamily="18" charset="0"/>
              </a:rPr>
            </a:br>
            <a:r>
              <a:rPr lang="fr-CA" sz="1200" noProof="0" dirty="0">
                <a:effectLst/>
                <a:ea typeface="Calibri" panose="020F0502020204030204" pitchFamily="34" charset="0"/>
                <a:cs typeface="Times New Roman" panose="02020603050405020304" pitchFamily="18" charset="0"/>
              </a:rPr>
              <a:t>30 min – Développer l’autocompassion : https://www.youtube.com/watch?v=umZpaiLuqCM </a:t>
            </a:r>
          </a:p>
          <a:p>
            <a:endParaRPr lang="fr-CA" noProof="0" dirty="0"/>
          </a:p>
          <a:p>
            <a:r>
              <a:rPr lang="fr-CA" noProof="0" dirty="0"/>
              <a:t>Ressources in English:</a:t>
            </a:r>
          </a:p>
          <a:p>
            <a:pPr lvl="1">
              <a:spcBef>
                <a:spcPts val="0"/>
              </a:spcBef>
            </a:pPr>
            <a:r>
              <a:rPr lang="en-CA" sz="2000" dirty="0"/>
              <a:t>- Body scan or Breathing</a:t>
            </a:r>
            <a:br>
              <a:rPr lang="fr-CA" sz="2000" noProof="0" dirty="0">
                <a:effectLst/>
                <a:ea typeface="Calibri" panose="020F0502020204030204" pitchFamily="34" charset="0"/>
                <a:cs typeface="Times New Roman" panose="02020603050405020304" pitchFamily="18" charset="0"/>
              </a:rPr>
            </a:br>
            <a:r>
              <a:rPr lang="en-CA" sz="1200" dirty="0"/>
              <a:t>15 mins – </a:t>
            </a:r>
            <a:r>
              <a:rPr lang="en-CA" sz="1200" dirty="0">
                <a:solidFill>
                  <a:srgbClr val="FF0000"/>
                </a:solidFill>
                <a:hlinkClick r:id="rId9"/>
              </a:rPr>
              <a:t>https://www.rightlifeproject.com/meditate</a:t>
            </a:r>
            <a:r>
              <a:rPr lang="en-CA" sz="1200" dirty="0"/>
              <a:t> (may need to scroll down)</a:t>
            </a:r>
            <a:br>
              <a:rPr lang="en-CA" sz="1200" dirty="0"/>
            </a:br>
            <a:r>
              <a:rPr lang="en-CA" sz="1200" dirty="0"/>
              <a:t>15 mins – </a:t>
            </a:r>
            <a:r>
              <a:rPr lang="en-CA" sz="1200" dirty="0">
                <a:solidFill>
                  <a:srgbClr val="FF0000"/>
                </a:solidFill>
                <a:hlinkClick r:id="rId10"/>
              </a:rPr>
              <a:t>https://soundcloud.com/dharma-gus/15-min-body-scan-augusta-mbsr</a:t>
            </a:r>
            <a:r>
              <a:rPr lang="en-CA" sz="1200" dirty="0">
                <a:solidFill>
                  <a:srgbClr val="FF0000"/>
                </a:solidFill>
              </a:rPr>
              <a:t> </a:t>
            </a:r>
          </a:p>
          <a:p>
            <a:pPr lvl="1">
              <a:spcBef>
                <a:spcPts val="0"/>
              </a:spcBef>
            </a:pPr>
            <a:r>
              <a:rPr lang="en-CA" sz="2000" dirty="0"/>
              <a:t>- Self-compassion</a:t>
            </a:r>
            <a:br>
              <a:rPr lang="en-CA" sz="2000" dirty="0"/>
            </a:br>
            <a:r>
              <a:rPr lang="en-CA" sz="1200" dirty="0"/>
              <a:t>10 mins – </a:t>
            </a:r>
            <a:r>
              <a:rPr lang="en-CA" sz="1200" dirty="0">
                <a:hlinkClick r:id="rId11"/>
              </a:rPr>
              <a:t>https://soundcloud.com/breathworks-mindfulness/mindfulness-for-women-track-5-self-compassion-meditation</a:t>
            </a:r>
            <a:br>
              <a:rPr lang="en-CA" sz="1200" dirty="0"/>
            </a:br>
            <a:r>
              <a:rPr lang="en-CA" sz="1200" dirty="0"/>
              <a:t>10 mins – </a:t>
            </a:r>
            <a:r>
              <a:rPr lang="en-CA" sz="1200" dirty="0">
                <a:hlinkClick r:id="rId12"/>
              </a:rPr>
              <a:t>https://soundcloud.com/user-640851605/self-compassion-giving-and-receiving-meditation-10-minutes</a:t>
            </a:r>
            <a:r>
              <a:rPr lang="en-CA" sz="1200" dirty="0"/>
              <a:t>   </a:t>
            </a:r>
            <a:br>
              <a:rPr lang="en-CA" sz="1200" dirty="0"/>
            </a:br>
            <a:r>
              <a:rPr lang="en-CA" sz="1200" dirty="0"/>
              <a:t>15 mins – </a:t>
            </a:r>
            <a:r>
              <a:rPr lang="en-CA" sz="1200" dirty="0">
                <a:hlinkClick r:id="rId13"/>
              </a:rPr>
              <a:t>https://soundcloud.com/mindfullivingcoach/self-compassion-meditation</a:t>
            </a:r>
            <a:br>
              <a:rPr lang="en-CA" sz="1200" dirty="0"/>
            </a:br>
            <a:r>
              <a:rPr lang="en-CA" sz="1200" dirty="0"/>
              <a:t>15 mins – </a:t>
            </a:r>
            <a:r>
              <a:rPr lang="en-CA" sz="1200" dirty="0">
                <a:hlinkClick r:id="rId14"/>
              </a:rPr>
              <a:t>https://soundcloud.com/awakeningcompassion/awakening-compassion-class-4</a:t>
            </a:r>
            <a:r>
              <a:rPr lang="en-CA" sz="1200" dirty="0"/>
              <a:t>   </a:t>
            </a:r>
            <a:br>
              <a:rPr lang="en-CA" sz="1200" dirty="0"/>
            </a:br>
            <a:r>
              <a:rPr lang="en-CA" sz="1200" dirty="0"/>
              <a:t>20 mins – </a:t>
            </a:r>
            <a:r>
              <a:rPr lang="en-CA" sz="1200" dirty="0">
                <a:hlinkClick r:id="rId15"/>
              </a:rPr>
              <a:t>http://self-compassion.org/wp-content/uploads/meditations/LKM.self-compassion.MP3 </a:t>
            </a:r>
            <a:endParaRPr lang="en-CA" sz="1200" dirty="0"/>
          </a:p>
          <a:p>
            <a:endParaRPr lang="fr-CA" noProof="0" dirty="0"/>
          </a:p>
          <a:p>
            <a:pPr marL="0" marR="0"/>
            <a:endParaRPr lang="fr-CA" sz="1800" noProof="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308083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aseline="0" dirty="0"/>
              <a:t>Robert</a:t>
            </a:r>
          </a:p>
          <a:p>
            <a:endParaRPr lang="en-US" baseline="0" dirty="0"/>
          </a:p>
          <a:p>
            <a:r>
              <a:rPr lang="fr-CA" dirty="0"/>
              <a:t>J’aimerais maintenant donner la parole à deux ou trois personnes qui aimeraient faire des rétroactions en plénière. Si vous êtes le premier, ouvrez simplement votre micro et parlez, si vous êtes le deuxième ou le troisième, veuillez lever la main.</a:t>
            </a:r>
          </a:p>
          <a:p>
            <a:endParaRPr lang="fr-CA" dirty="0"/>
          </a:p>
          <a:p>
            <a:r>
              <a:rPr lang="fr-CA" dirty="0"/>
              <a:t>(se charger des préparatifs pour les salles de discussion)</a:t>
            </a:r>
          </a:p>
          <a:p>
            <a:r>
              <a:rPr lang="fr-CA" dirty="0"/>
              <a:t>Vous aurez maintenant l’occasion de faire part d’une rétroaction, en petits groupes de quatre à six personnes choisies au hasard. Soyez simplement conscient et partagez le temps disponible entre vous.</a:t>
            </a:r>
          </a:p>
          <a:p>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Bref retour sur l’exercice avec l’eau, l’autocompassion et le </a:t>
            </a:r>
            <a:r>
              <a:rPr lang="fr-CA" sz="1200" dirty="0"/>
              <a:t>nettoyage conscient de son environnement (</a:t>
            </a:r>
            <a:r>
              <a:rPr lang="fr-CA" baseline="0" dirty="0"/>
              <a:t>multimédia et autres).</a:t>
            </a:r>
          </a:p>
          <a:p>
            <a:endParaRPr lang="fr-CA" baseline="0" dirty="0"/>
          </a:p>
          <a:p>
            <a:r>
              <a:rPr lang="fr-CA" u="none" dirty="0"/>
              <a:t>Parlez de la façon dont l’expérience s’est déroulée pour vous.</a:t>
            </a:r>
          </a:p>
          <a:p>
            <a:pPr lvl="1"/>
            <a:r>
              <a:rPr lang="fr-CA" u="none" noProof="0" dirty="0"/>
              <a:t>Qu’avez-vous appris?</a:t>
            </a:r>
          </a:p>
          <a:p>
            <a:pPr lvl="1"/>
            <a:r>
              <a:rPr lang="fr-CA" u="none" noProof="0" dirty="0"/>
              <a:t>Qu’avez-vous remarqué?</a:t>
            </a:r>
          </a:p>
          <a:p>
            <a:pPr lvl="1"/>
            <a:r>
              <a:rPr lang="fr-CA" u="none" noProof="0" dirty="0"/>
              <a:t>Qu’est-ce qui a été difficile ou excessivement facile?</a:t>
            </a:r>
          </a:p>
          <a:p>
            <a:pPr marL="171450" indent="-171450">
              <a:buFont typeface="Arial" panose="020B0604020202020204" pitchFamily="34" charset="0"/>
              <a:buChar char="•"/>
            </a:pPr>
            <a:r>
              <a:rPr lang="fr-CA" baseline="0" dirty="0"/>
              <a:t>Du model SCARF, </a:t>
            </a:r>
          </a:p>
          <a:p>
            <a:pPr marL="171450" indent="-171450">
              <a:buFont typeface="Arial" panose="020B0604020202020204" pitchFamily="34" charset="0"/>
              <a:buChar char="•"/>
            </a:pPr>
            <a:r>
              <a:rPr lang="fr-CA" baseline="0" dirty="0"/>
              <a:t>La technique </a:t>
            </a:r>
            <a:r>
              <a:rPr lang="fr-CA" sz="1200" dirty="0"/>
              <a:t>ARC-RR</a:t>
            </a:r>
          </a:p>
          <a:p>
            <a:pPr marL="171450" indent="-171450">
              <a:buFont typeface="Arial" panose="020B0604020202020204" pitchFamily="34" charset="0"/>
              <a:buChar char="•"/>
            </a:pPr>
            <a:r>
              <a:rPr lang="fr-CA" sz="1200" dirty="0"/>
              <a:t>L’e</a:t>
            </a:r>
            <a:r>
              <a:rPr lang="fr-CA" sz="1200" dirty="0">
                <a:latin typeface="Roboto" panose="02000000000000000000" pitchFamily="2" charset="0"/>
              </a:rPr>
              <a:t>xercice dans le </a:t>
            </a:r>
            <a:r>
              <a:rPr lang="fr-CA" sz="1200" dirty="0" err="1">
                <a:latin typeface="Roboto" panose="02000000000000000000" pitchFamily="2" charset="0"/>
              </a:rPr>
              <a:t>mirroir</a:t>
            </a:r>
            <a:endParaRPr lang="fr-CA" dirty="0"/>
          </a:p>
          <a:p>
            <a:endParaRPr lang="fr-CA" dirty="0"/>
          </a:p>
          <a:p>
            <a:r>
              <a:rPr lang="fr-CA" dirty="0"/>
              <a:t>(ouvrir les salles de discussion)</a:t>
            </a:r>
          </a:p>
          <a:p>
            <a:r>
              <a:rPr lang="fr-CA" dirty="0"/>
              <a:t>Une fois terminé, vous pouvez simplement quitter le WebEx.</a:t>
            </a:r>
          </a:p>
          <a:p>
            <a:endParaRPr lang="fr-CA"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Je te souhaite du bonheur! / I </a:t>
            </a:r>
            <a:r>
              <a:rPr lang="fr-CA" dirty="0" err="1"/>
              <a:t>wish</a:t>
            </a:r>
            <a:r>
              <a:rPr lang="fr-CA" dirty="0"/>
              <a:t> </a:t>
            </a:r>
            <a:r>
              <a:rPr lang="fr-CA" dirty="0" err="1"/>
              <a:t>you</a:t>
            </a:r>
            <a:r>
              <a:rPr lang="fr-CA" dirty="0"/>
              <a:t> </a:t>
            </a:r>
            <a:r>
              <a:rPr lang="fr-CA" dirty="0" err="1"/>
              <a:t>happiness</a:t>
            </a:r>
            <a:r>
              <a:rPr lang="fr-CA" dirty="0"/>
              <a:t>! </a:t>
            </a: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108144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Annie-Claude</a:t>
            </a:r>
          </a:p>
          <a:p>
            <a:endParaRPr lang="en-US" baseline="0" dirty="0"/>
          </a:p>
          <a:p>
            <a:pPr defTabSz="912937">
              <a:defRPr/>
            </a:pPr>
            <a:r>
              <a:rPr lang="fr-CA" dirty="0"/>
              <a:t>« </a:t>
            </a:r>
            <a:r>
              <a:rPr lang="fr-FR" dirty="0"/>
              <a:t>Vous savez maintenant que vous pouvez utiliser la langue de votre choix pour exprimer vos commentaires ou vos questions</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a:t>
            </a:r>
            <a:r>
              <a:rPr lang="fr-CA" baseline="0" dirty="0" err="1"/>
              <a:t>can</a:t>
            </a:r>
            <a:r>
              <a:rPr lang="fr-CA" baseline="0" dirty="0"/>
              <a:t>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Robert</a:t>
            </a:r>
          </a:p>
          <a:p>
            <a:endParaRPr lang="en-US" baseline="0" dirty="0"/>
          </a:p>
          <a:p>
            <a:r>
              <a:rPr lang="fr-CA" dirty="0"/>
              <a:t>Pour l’exercice de centrage,</a:t>
            </a:r>
            <a:r>
              <a:rPr lang="fr-CA" baseline="0" dirty="0"/>
              <a:t> nous allons utiliser une légère variation… Comme les exercices précédents, </a:t>
            </a:r>
            <a:r>
              <a:rPr lang="fr-CA" dirty="0"/>
              <a:t>l’astuce consiste à passer du «faire» à l’«être».</a:t>
            </a:r>
          </a:p>
          <a:p>
            <a:r>
              <a:rPr lang="fr-CA" dirty="0"/>
              <a:t>Commençons par ce qui suit…</a:t>
            </a:r>
          </a:p>
          <a:p>
            <a:pPr lvl="1"/>
            <a:r>
              <a:rPr lang="fr-CA" dirty="0"/>
              <a:t>Asseyez-vous en position droite, de la façon la plus confortable possible</a:t>
            </a:r>
          </a:p>
          <a:p>
            <a:pPr lvl="1"/>
            <a:r>
              <a:rPr lang="fr-CA" dirty="0"/>
              <a:t>L’exercice augmente en efficacité si vous maintenez les yeux clos ou </a:t>
            </a:r>
            <a:r>
              <a:rPr lang="fr-CA" dirty="0" err="1"/>
              <a:t>semi-clos</a:t>
            </a:r>
            <a:r>
              <a:rPr lang="fr-CA" dirty="0"/>
              <a:t>.</a:t>
            </a:r>
          </a:p>
          <a:p>
            <a:pPr lvl="1"/>
            <a:r>
              <a:rPr lang="fr-CA" dirty="0"/>
              <a:t>Concentrez-vous</a:t>
            </a:r>
            <a:r>
              <a:rPr lang="fr-CA" baseline="0" dirty="0"/>
              <a:t> sur votre respiration et répétez dans votre esprit les phrases suivantes qui vous semblent justes, en ce moment</a:t>
            </a:r>
            <a:r>
              <a:rPr lang="fr-CA" dirty="0"/>
              <a:t>..</a:t>
            </a:r>
          </a:p>
          <a:p>
            <a:endParaRPr lang="en-US" dirty="0"/>
          </a:p>
          <a:p>
            <a:r>
              <a:rPr lang="fr-CA" dirty="0"/>
              <a:t>Répétez deux ou trois fois :</a:t>
            </a:r>
          </a:p>
          <a:p>
            <a:pPr marL="742950" lvl="1" indent="-285750">
              <a:spcBef>
                <a:spcPts val="600"/>
              </a:spcBef>
              <a:buFont typeface="Arial" panose="020B0604020202020204" pitchFamily="34" charset="0"/>
              <a:buChar char="•"/>
            </a:pPr>
            <a:r>
              <a:rPr lang="fr-CA" sz="2400" dirty="0"/>
              <a:t>Puis-je être en sécurité</a:t>
            </a:r>
          </a:p>
          <a:p>
            <a:pPr marL="742950" lvl="1" indent="-285750">
              <a:spcBef>
                <a:spcPts val="600"/>
              </a:spcBef>
              <a:buFont typeface="Arial" panose="020B0604020202020204" pitchFamily="34" charset="0"/>
              <a:buChar char="•"/>
            </a:pPr>
            <a:r>
              <a:rPr lang="fr-CA" sz="2400" dirty="0"/>
              <a:t>Puis-je être en paix</a:t>
            </a:r>
          </a:p>
          <a:p>
            <a:pPr marL="742950" lvl="1" indent="-285750">
              <a:spcBef>
                <a:spcPts val="600"/>
              </a:spcBef>
              <a:buFont typeface="Arial" panose="020B0604020202020204" pitchFamily="34" charset="0"/>
              <a:buChar char="•"/>
            </a:pPr>
            <a:r>
              <a:rPr lang="fr-CA" sz="2400" dirty="0"/>
              <a:t>Puis-je être indulgent(e) envers moi-même</a:t>
            </a:r>
          </a:p>
          <a:p>
            <a:pPr marL="742950" lvl="1" indent="-285750">
              <a:spcBef>
                <a:spcPts val="600"/>
              </a:spcBef>
              <a:buFont typeface="Arial" panose="020B0604020202020204" pitchFamily="34" charset="0"/>
              <a:buChar char="•"/>
            </a:pPr>
            <a:r>
              <a:rPr lang="fr-CA" sz="2400" dirty="0"/>
              <a:t>Puis-je m’accepter tel que suis</a:t>
            </a:r>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3209691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Robert</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J'aimerais que des personnes partagent leur expérience, des idées, des défis ou des surprises que vous avez vécus ou remarqués lors de la pratique de la semaine dernière, y compris</a:t>
            </a:r>
            <a:r>
              <a:rPr lang="fr-CA"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Le journal de gratitude</a:t>
            </a:r>
          </a:p>
          <a:p>
            <a:pPr marL="171450" indent="-171450">
              <a:buFont typeface="Arial" panose="020B0604020202020204" pitchFamily="34" charset="0"/>
              <a:buChar char="•"/>
            </a:pPr>
            <a:r>
              <a:rPr lang="fr-CA" baseline="0" dirty="0"/>
              <a:t>La respiration ou le scan corporel dans un état de pleine conscience</a:t>
            </a:r>
          </a:p>
          <a:p>
            <a:pPr marL="171450" indent="-171450">
              <a:buFont typeface="Arial" panose="020B0604020202020204" pitchFamily="34" charset="0"/>
              <a:buChar char="•"/>
            </a:pPr>
            <a:r>
              <a:rPr lang="fr-CA" dirty="0"/>
              <a:t>Boire d’eau en pleine conscience</a:t>
            </a:r>
          </a:p>
          <a:p>
            <a:pPr marL="171450" indent="-171450">
              <a:buFont typeface="Arial" panose="020B0604020202020204" pitchFamily="34" charset="0"/>
              <a:buChar char="•"/>
            </a:pPr>
            <a:r>
              <a:rPr lang="fr-CA" baseline="0" dirty="0"/>
              <a:t>L’</a:t>
            </a:r>
            <a:r>
              <a:rPr lang="fr-CA" baseline="0" dirty="0" err="1"/>
              <a:t>auto-compassion</a:t>
            </a:r>
            <a:endParaRPr lang="fr-CA" baseline="0" dirty="0"/>
          </a:p>
          <a:p>
            <a:pPr marL="171450" indent="-171450">
              <a:buFont typeface="Arial" panose="020B0604020202020204" pitchFamily="34" charset="0"/>
              <a:buChar char="•"/>
            </a:pPr>
            <a:r>
              <a:rPr lang="fr-CA" dirty="0"/>
              <a:t>Le nettoyage conscient de son environnement</a:t>
            </a:r>
            <a:endParaRPr lang="fr-CA" baseline="0" dirty="0"/>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(si besoin : </a:t>
            </a:r>
            <a:r>
              <a:rPr lang="fr-FR" baseline="0" dirty="0"/>
              <a:t>Un rappel amical que si vous vous joignez par téléphone, appuyez sur * 6 pour réactiver le son, puis appuyez à nouveau sur * 6 pour désactiver le son. Si vous ne reliez pas votre téléphone à </a:t>
            </a:r>
            <a:r>
              <a:rPr lang="fr-FR" baseline="0" dirty="0" err="1"/>
              <a:t>Webex</a:t>
            </a:r>
            <a:r>
              <a:rPr lang="fr-FR" baseline="0" dirty="0"/>
              <a:t>, les salles de sous-commission ne fonctionneront probablement pas pour vous.)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374383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Robert</a:t>
            </a:r>
          </a:p>
          <a:p>
            <a:endParaRPr lang="en-US" baseline="0" dirty="0"/>
          </a:p>
          <a:p>
            <a:pPr marL="0" marR="0" lvl="0" indent="0" algn="l" defTabSz="912937"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Annie-Claude</a:t>
            </a:r>
          </a:p>
          <a:p>
            <a:endParaRPr lang="en-US" baseline="0" dirty="0"/>
          </a:p>
          <a:p>
            <a:r>
              <a:rPr lang="fr-FR" dirty="0"/>
              <a:t>C'est un modèle très intéressant, il n'est pas facile à saisir d'un coup mais une fois compris tout ou l'intention de celui-ci, il est vraiment précieux.</a:t>
            </a:r>
          </a:p>
          <a:p>
            <a:r>
              <a:rPr lang="fr-FR" dirty="0"/>
              <a:t>(indiquez ce que chaque lettre signifie pour SCARF)</a:t>
            </a:r>
          </a:p>
          <a:p>
            <a:endParaRPr lang="fr-FR" dirty="0"/>
          </a:p>
          <a:p>
            <a:r>
              <a:rPr lang="fr-FR" dirty="0"/>
              <a:t>Nous avons préparé 2 autres diapositives afin que nous puissions partager avec vous et expliquer ce que signifie ce modèle. Il s'agit d'identifier ce dont nous nous éloignons comme en réponse à une menace parce que nous avons l'impression que quelque chose pourrait nous nuire. Nous passons donc d'une réponse à la menace à une réponse de récompense. Je vais vous expliquer à partir des diapositives et il y a aussi une courte vidéo. </a:t>
            </a:r>
          </a:p>
          <a:p>
            <a:r>
              <a:rPr lang="fr-FR" dirty="0"/>
              <a:t>(Lisez ce que la diapositive indique pour chaque lettre).</a:t>
            </a:r>
          </a:p>
          <a:p>
            <a:endParaRPr lang="en-CA" baseline="0" dirty="0"/>
          </a:p>
          <a:p>
            <a:r>
              <a:rPr lang="en-CA" baseline="0" dirty="0" err="1"/>
              <a:t>Resourcess</a:t>
            </a:r>
            <a:r>
              <a:rPr lang="en-CA" baseline="0" dirty="0"/>
              <a:t> en </a:t>
            </a:r>
            <a:r>
              <a:rPr lang="en-CA" baseline="0" dirty="0" err="1"/>
              <a:t>Français</a:t>
            </a:r>
            <a:r>
              <a:rPr lang="en-CA" baseline="0" dirty="0"/>
              <a:t> : </a:t>
            </a:r>
            <a:endParaRPr lang="en-CA"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Le </a:t>
            </a:r>
            <a:r>
              <a:rPr lang="fr-FR" dirty="0" err="1"/>
              <a:t>neuroleadership</a:t>
            </a:r>
            <a:r>
              <a:rPr lang="fr-FR" dirty="0"/>
              <a:t> démystifié? Pour susciter l’engagement - </a:t>
            </a:r>
            <a:r>
              <a:rPr lang="en-CA" sz="1200" dirty="0">
                <a:hlinkClick r:id="rId3"/>
              </a:rPr>
              <a:t>https://optimumtalent.com/publications/le-neuroleadership-demystifie-pour-susciter-lengagement/?lang=fr</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Collaborer</a:t>
            </a:r>
            <a:r>
              <a:rPr lang="en-CA" dirty="0"/>
              <a:t> et influencer</a:t>
            </a:r>
            <a:r>
              <a:rPr lang="en-CA" baseline="0" dirty="0"/>
              <a:t> plus </a:t>
            </a:r>
            <a:r>
              <a:rPr lang="en-CA" baseline="0" dirty="0" err="1"/>
              <a:t>efficacement</a:t>
            </a:r>
            <a:r>
              <a:rPr lang="en-CA" baseline="0" dirty="0"/>
              <a:t> </a:t>
            </a:r>
            <a:r>
              <a:rPr lang="en-CA" dirty="0"/>
              <a:t>https://icfquebec.org/article/379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16113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Annie-Claude</a:t>
            </a:r>
          </a:p>
          <a:p>
            <a:endParaRPr lang="en-US" baseline="0" dirty="0"/>
          </a:p>
          <a:p>
            <a:r>
              <a:rPr lang="fr-FR" dirty="0"/>
              <a:t>En expliquant cela, nous pouvons identifier ce qui est une menace ou une récompense - ce que nous considérons comme une menace ou une récompense de la manière dont quelque chose est présenté.</a:t>
            </a:r>
          </a:p>
          <a:p>
            <a:endParaRPr lang="fr-FR" dirty="0"/>
          </a:p>
          <a:p>
            <a:r>
              <a:rPr lang="fr-FR" dirty="0"/>
              <a:t>((explique ce qui est perçu comme une menace et ce qui est perçu comme une récompense sur la base de la diapositive))</a:t>
            </a:r>
          </a:p>
          <a:p>
            <a:endParaRPr lang="fr-FR" dirty="0"/>
          </a:p>
          <a:p>
            <a:r>
              <a:rPr lang="fr-FR" dirty="0"/>
              <a:t>Prenons une minute pour penser et réfléchir à une situation où nous avons choisi l'une ou l'autre, réponse à la menace ou à la récompense</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https://matheo.uliege.be/bitstream/2268.2/3179/4/TFE%20QUENTIN%20MARLIER.pdf</a:t>
            </a:r>
          </a:p>
          <a:p>
            <a:endParaRPr lang="en-US" dirty="0"/>
          </a:p>
        </p:txBody>
      </p:sp>
      <p:sp>
        <p:nvSpPr>
          <p:cNvPr id="4" name="Slide Number Placeholder 3"/>
          <p:cNvSpPr>
            <a:spLocks noGrp="1"/>
          </p:cNvSpPr>
          <p:nvPr>
            <p:ph type="sldNum" sz="quarter" idx="5"/>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834726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baseline="0" dirty="0"/>
              <a:t>Annie-Claude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une autre définition au modèle SCARF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aseline="0" dirty="0"/>
              <a:t>((paraphraser la diapositive))</a:t>
            </a:r>
            <a:endParaRPr lang="en-CA"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hlinkClick r:id="rId3"/>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b="0" i="0" dirty="0">
                <a:effectLst/>
                <a:latin typeface="Roboto" panose="02000000000000000000" pitchFamily="2" charset="0"/>
              </a:rPr>
              <a:t>Maintenant on va regarder un vidéo, Le modèle SCARF: le </a:t>
            </a:r>
            <a:r>
              <a:rPr lang="fr-FR" b="0" i="0" dirty="0" err="1">
                <a:effectLst/>
                <a:latin typeface="Roboto" panose="02000000000000000000" pitchFamily="2" charset="0"/>
              </a:rPr>
              <a:t>neuroleadership</a:t>
            </a:r>
            <a:r>
              <a:rPr lang="fr-FR" b="0" i="0" dirty="0">
                <a:effectLst/>
                <a:latin typeface="Roboto" panose="02000000000000000000" pitchFamily="2" charset="0"/>
              </a:rPr>
              <a:t>, 2 mins - </a:t>
            </a:r>
            <a:r>
              <a:rPr lang="en-US" dirty="0">
                <a:hlinkClick r:id="rId4"/>
              </a:rPr>
              <a:t>https://www.youtube.com/watch?v=ImPUk6OhJM0</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err="1"/>
              <a:t>Ressources</a:t>
            </a:r>
            <a:r>
              <a:rPr lang="en-CA" dirty="0"/>
              <a:t> en </a:t>
            </a:r>
            <a:r>
              <a:rPr lang="en-CA" dirty="0" err="1"/>
              <a:t>français</a:t>
            </a:r>
            <a:r>
              <a:rPr lang="en-CA" dirty="0"/>
              <a:t>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Les leviers </a:t>
            </a:r>
            <a:r>
              <a:rPr lang="en-CA" dirty="0" err="1"/>
              <a:t>d’engagement</a:t>
            </a:r>
            <a:r>
              <a:rPr lang="en-CA" dirty="0"/>
              <a:t> de </a:t>
            </a:r>
            <a:r>
              <a:rPr lang="en-CA" dirty="0" err="1"/>
              <a:t>vos</a:t>
            </a:r>
            <a:r>
              <a:rPr lang="en-CA" dirty="0"/>
              <a:t> </a:t>
            </a:r>
            <a:r>
              <a:rPr lang="en-CA" dirty="0" err="1"/>
              <a:t>collaborateurs</a:t>
            </a:r>
            <a:r>
              <a:rPr lang="en-CA" dirty="0"/>
              <a:t>: https://www.koherence.fr/scarf-engagement-motivation-collaborateur-dispositif-rh/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err="1"/>
              <a:t>Utiliser</a:t>
            </a:r>
            <a:r>
              <a:rPr lang="en-CA" baseline="0" dirty="0"/>
              <a:t> le </a:t>
            </a:r>
            <a:r>
              <a:rPr lang="en-CA" baseline="0" dirty="0" err="1"/>
              <a:t>modèle</a:t>
            </a:r>
            <a:r>
              <a:rPr lang="en-CA" baseline="0" dirty="0"/>
              <a:t> SCARF dans le management des </a:t>
            </a:r>
            <a:r>
              <a:rPr lang="en-CA" baseline="0" dirty="0" err="1"/>
              <a:t>ressources</a:t>
            </a:r>
            <a:r>
              <a:rPr lang="en-CA" baseline="0" dirty="0"/>
              <a:t> </a:t>
            </a:r>
            <a:r>
              <a:rPr lang="en-CA" baseline="0" dirty="0" err="1"/>
              <a:t>humaines</a:t>
            </a:r>
            <a:r>
              <a:rPr lang="en-CA" baseline="0" dirty="0"/>
              <a:t> </a:t>
            </a:r>
            <a:r>
              <a:rPr lang="en-CA" dirty="0"/>
              <a:t>https://matheo.uliege.be/bitstream/2268.2/3179/4/TFE%20QUENTIN%20MARLIER.pdf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effectLst/>
                <a:latin typeface="Roboto" panose="02000000000000000000" pitchFamily="2" charset="0"/>
              </a:rPr>
              <a:t>Le SCARF MODEL, les 5 leviers de motivation ! - </a:t>
            </a:r>
            <a:r>
              <a:rPr lang="en-US" sz="1200" dirty="0">
                <a:hlinkClick r:id="rId5"/>
              </a:rPr>
              <a:t>https://www.youtube.com/watch?v=UcH0y3wmhVw</a:t>
            </a: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dirty="0"/>
              <a:t>Resources in English: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I</a:t>
            </a:r>
            <a:r>
              <a:rPr lang="en-US" b="0" i="0" dirty="0" err="1">
                <a:effectLst/>
                <a:latin typeface="Roboto" panose="02000000000000000000" pitchFamily="2" charset="0"/>
              </a:rPr>
              <a:t>ntroduction</a:t>
            </a:r>
            <a:r>
              <a:rPr lang="en-US" b="0" i="0" dirty="0">
                <a:effectLst/>
                <a:latin typeface="Roboto" panose="02000000000000000000" pitchFamily="2" charset="0"/>
              </a:rPr>
              <a:t> to the SCARF Management Model</a:t>
            </a:r>
            <a:r>
              <a:rPr lang="en-CA" baseline="0" dirty="0"/>
              <a:t> – https://www.youtube.com/watch?v=K-IW7PQcMpE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effectLst/>
                <a:latin typeface="Roboto" panose="02000000000000000000" pitchFamily="2" charset="0"/>
              </a:rPr>
              <a:t>Take the SCARF Assessment from </a:t>
            </a:r>
            <a:r>
              <a:rPr lang="en-US" b="0" i="0" dirty="0" err="1">
                <a:effectLst/>
                <a:latin typeface="Roboto" panose="02000000000000000000" pitchFamily="2" charset="0"/>
              </a:rPr>
              <a:t>NeuroLeadership</a:t>
            </a:r>
            <a:r>
              <a:rPr lang="en-US" b="0" i="0" dirty="0">
                <a:effectLst/>
                <a:latin typeface="Roboto" panose="02000000000000000000" pitchFamily="2" charset="0"/>
              </a:rPr>
              <a:t> Institute - </a:t>
            </a:r>
            <a:r>
              <a:rPr lang="en-CA" baseline="0" dirty="0"/>
              <a:t>https://www.youtube.com/watch?v=IOU6uCwx6Tk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The secret to giving great feedback avec sous-</a:t>
            </a:r>
            <a:r>
              <a:rPr lang="en-CA" baseline="0" dirty="0" err="1"/>
              <a:t>tritres</a:t>
            </a:r>
            <a:r>
              <a:rPr lang="en-CA" baseline="0" dirty="0"/>
              <a:t> en </a:t>
            </a:r>
            <a:r>
              <a:rPr lang="en-CA" baseline="0" dirty="0" err="1"/>
              <a:t>francais</a:t>
            </a:r>
            <a:r>
              <a:rPr lang="en-CA" baseline="0" dirty="0"/>
              <a:t> : https://www.youtube.com/watch?v=wtl5UrrgU8c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baseline="0" dirty="0"/>
              <a:t>Scarf Model adjusted avec sous-titres en </a:t>
            </a:r>
            <a:r>
              <a:rPr lang="en-CA" baseline="0" dirty="0" err="1"/>
              <a:t>francais</a:t>
            </a:r>
            <a:r>
              <a:rPr lang="en-CA" baseline="0" dirty="0"/>
              <a:t>: https://www.youtube.com/watch?v=NDJg-1bX_Qk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https://childcareta.acf.hhs.gov/systemsbuilding/systems-guides/leadership/leading-ourselves/scarf-model</a:t>
            </a:r>
            <a:endParaRPr lang="en-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dirty="0"/>
              <a:t>https://www.mindtools.com/pages/article/SCARF.htm</a:t>
            </a:r>
          </a:p>
          <a:p>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7412244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aseline="0" dirty="0"/>
              <a:t>Annie-Claude</a:t>
            </a:r>
          </a:p>
          <a:p>
            <a:endParaRPr lang="en-US" baseline="0" dirty="0"/>
          </a:p>
          <a:p>
            <a:pPr algn="just" fontAlgn="base"/>
            <a:r>
              <a:rPr lang="fr-FR" b="0" i="0" dirty="0">
                <a:solidFill>
                  <a:srgbClr val="07355A"/>
                </a:solidFill>
                <a:effectLst/>
                <a:latin typeface="Montserrat" panose="00000500000000000000" pitchFamily="2" charset="0"/>
              </a:rPr>
              <a:t>La technique suivante est utilisée pour aider à réguler nos réactions et nos émotions, proposé pour le programme SIY l’outil SBNRR, pour « Stop / </a:t>
            </a:r>
            <a:r>
              <a:rPr lang="fr-FR" b="0" i="0" dirty="0" err="1">
                <a:solidFill>
                  <a:srgbClr val="07355A"/>
                </a:solidFill>
                <a:effectLst/>
                <a:latin typeface="Montserrat" panose="00000500000000000000" pitchFamily="2" charset="0"/>
              </a:rPr>
              <a:t>Breathe</a:t>
            </a:r>
            <a:r>
              <a:rPr lang="fr-FR" b="0" i="0" dirty="0">
                <a:solidFill>
                  <a:srgbClr val="07355A"/>
                </a:solidFill>
                <a:effectLst/>
                <a:latin typeface="Montserrat" panose="00000500000000000000" pitchFamily="2" charset="0"/>
              </a:rPr>
              <a:t> / Notice / </a:t>
            </a:r>
            <a:r>
              <a:rPr lang="fr-FR" b="0" i="0" dirty="0" err="1">
                <a:solidFill>
                  <a:srgbClr val="07355A"/>
                </a:solidFill>
                <a:effectLst/>
                <a:latin typeface="Montserrat" panose="00000500000000000000" pitchFamily="2" charset="0"/>
              </a:rPr>
              <a:t>Reflect</a:t>
            </a:r>
            <a:r>
              <a:rPr lang="fr-FR" b="0" i="0" dirty="0">
                <a:solidFill>
                  <a:srgbClr val="07355A"/>
                </a:solidFill>
                <a:effectLst/>
                <a:latin typeface="Montserrat" panose="00000500000000000000" pitchFamily="2" charset="0"/>
              </a:rPr>
              <a:t> / </a:t>
            </a:r>
            <a:r>
              <a:rPr lang="fr-FR" b="0" i="0" dirty="0" err="1">
                <a:solidFill>
                  <a:srgbClr val="07355A"/>
                </a:solidFill>
                <a:effectLst/>
                <a:latin typeface="Montserrat" panose="00000500000000000000" pitchFamily="2" charset="0"/>
              </a:rPr>
              <a:t>Respond</a:t>
            </a:r>
            <a:r>
              <a:rPr lang="fr-FR" b="0" i="0" dirty="0">
                <a:solidFill>
                  <a:srgbClr val="07355A"/>
                </a:solidFill>
                <a:effectLst/>
                <a:latin typeface="Montserrat" panose="00000500000000000000" pitchFamily="2" charset="0"/>
              </a:rPr>
              <a:t> ». Soit en français : « Arrête / Respire / Constate / Réfléchis / Réponds ». Lorsqu’un événement extérieur déclenche une brutale montée des émotions en moi, suivre cette séquence me permet de laisser au néocortex le temps de faire son travail de prise de distance, d’analyse et de régulation des émotions, pour une réponse plus efficace.</a:t>
            </a:r>
          </a:p>
          <a:p>
            <a:pPr algn="just" fontAlgn="base"/>
            <a:endParaRPr lang="fr-FR" b="0" i="0" dirty="0">
              <a:solidFill>
                <a:srgbClr val="07355A"/>
              </a:solidFill>
              <a:effectLst/>
              <a:latin typeface="Montserrat" panose="00000500000000000000" pitchFamily="2" charset="0"/>
            </a:endParaRPr>
          </a:p>
          <a:p>
            <a:pPr algn="just" fontAlgn="base"/>
            <a:r>
              <a:rPr lang="fr-FR" b="0" i="0" dirty="0">
                <a:solidFill>
                  <a:srgbClr val="07355A"/>
                </a:solidFill>
                <a:effectLst/>
                <a:latin typeface="Montserrat" panose="00000500000000000000" pitchFamily="2" charset="0"/>
              </a:rPr>
              <a:t>(lire le diapo)</a:t>
            </a:r>
            <a:endParaRPr lang="en-CA" dirty="0"/>
          </a:p>
          <a:p>
            <a:pPr>
              <a:buNone/>
            </a:pPr>
            <a:endParaRPr lang="en-CA" dirty="0"/>
          </a:p>
          <a:p>
            <a:pPr>
              <a:buNone/>
            </a:pPr>
            <a:r>
              <a:rPr lang="fr-FR" dirty="0"/>
              <a:t>Réfléchissez-y une minute et trouvez des exemples concrets sur le moment où cette technique aurait pu être utilisée pour de bon.</a:t>
            </a:r>
          </a:p>
          <a:p>
            <a:pPr>
              <a:buNone/>
            </a:pPr>
            <a:r>
              <a:rPr lang="fr-FR" dirty="0"/>
              <a:t>Trouvez des exemples concrets</a:t>
            </a:r>
          </a:p>
          <a:p>
            <a:pPr>
              <a:buNone/>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a:t>
            </a:r>
            <a:r>
              <a:rPr lang="en-US" dirty="0"/>
              <a:t> en </a:t>
            </a:r>
            <a:r>
              <a:rPr lang="en-US" dirty="0" err="1"/>
              <a:t>français</a:t>
            </a:r>
            <a:r>
              <a:rPr lang="en-US" dirty="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a:t>L’outil</a:t>
            </a:r>
            <a:r>
              <a:rPr lang="en-US" dirty="0"/>
              <a:t> ARC-RR : https://www.aureliendaudet.com/muscler-intelligence-emotionnelle-2-jours-4-semaines/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Ressources</a:t>
            </a:r>
            <a:r>
              <a:rPr lang="en-US" dirty="0"/>
              <a:t> in English:</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Technique SBN-RR - https://siyli.org/take-the-railroad-to-avoid-triggers/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1776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1FAF4DD9-F2FA-B2F0-CD11-D84B9CF14062}"/>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42079"/>
          <a:stretch/>
        </p:blipFill>
        <p:spPr bwMode="auto">
          <a:xfrm>
            <a:off x="4369444" y="63261"/>
            <a:ext cx="4739060" cy="1476375"/>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E1D60079-731C-D800-1234-22AC647B0E00}"/>
              </a:ext>
            </a:extLst>
          </p:cNvPr>
          <p:cNvSpPr>
            <a:spLocks noGrp="1"/>
          </p:cNvSpPr>
          <p:nvPr>
            <p:ph type="ctrTitle"/>
          </p:nvPr>
        </p:nvSpPr>
        <p:spPr>
          <a:xfrm>
            <a:off x="685800" y="2130425"/>
            <a:ext cx="7772400" cy="1470025"/>
          </a:xfrm>
        </p:spPr>
        <p:txBody>
          <a:bodyPr/>
          <a:lstStyle/>
          <a:p>
            <a:r>
              <a:rPr lang="en-CA" noProof="0"/>
              <a:t>Click to edit Master title style</a:t>
            </a:r>
          </a:p>
        </p:txBody>
      </p:sp>
      <p:sp>
        <p:nvSpPr>
          <p:cNvPr id="17" name="Subtitle 2">
            <a:extLst>
              <a:ext uri="{FF2B5EF4-FFF2-40B4-BE49-F238E27FC236}">
                <a16:creationId xmlns:a16="http://schemas.microsoft.com/office/drawing/2014/main" id="{5A6E6700-C1FC-69CB-F25E-F85D5E82583E}"/>
              </a:ext>
            </a:extLst>
          </p:cNvPr>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
        <p:nvSpPr>
          <p:cNvPr id="18" name="Date Placeholder 3">
            <a:extLst>
              <a:ext uri="{FF2B5EF4-FFF2-40B4-BE49-F238E27FC236}">
                <a16:creationId xmlns:a16="http://schemas.microsoft.com/office/drawing/2014/main" id="{0FAEFE03-7D4B-71D6-B80B-33028BDC6594}"/>
              </a:ext>
            </a:extLst>
          </p:cNvPr>
          <p:cNvSpPr>
            <a:spLocks noGrp="1"/>
          </p:cNvSpPr>
          <p:nvPr>
            <p:ph type="dt" sz="half" idx="10"/>
          </p:nvPr>
        </p:nvSpPr>
        <p:spPr>
          <a:xfrm>
            <a:off x="457200" y="6356350"/>
            <a:ext cx="2133600" cy="365125"/>
          </a:xfrm>
        </p:spPr>
        <p:txBody>
          <a:bodyPr/>
          <a:lstStyle/>
          <a:p>
            <a:fld id="{7E62ADF1-26B7-4236-810D-3BE94D1543A2}" type="datetime1">
              <a:rPr lang="en-CA" noProof="0" smtClean="0"/>
              <a:t>2022-10-26</a:t>
            </a:fld>
            <a:endParaRPr lang="en-CA" noProof="0" dirty="0"/>
          </a:p>
        </p:txBody>
      </p:sp>
      <p:sp>
        <p:nvSpPr>
          <p:cNvPr id="19" name="Footer Placeholder 4">
            <a:extLst>
              <a:ext uri="{FF2B5EF4-FFF2-40B4-BE49-F238E27FC236}">
                <a16:creationId xmlns:a16="http://schemas.microsoft.com/office/drawing/2014/main" id="{F9D3E980-E4B6-11F7-ABA3-697876B4E978}"/>
              </a:ext>
            </a:extLst>
          </p:cNvPr>
          <p:cNvSpPr>
            <a:spLocks noGrp="1"/>
          </p:cNvSpPr>
          <p:nvPr>
            <p:ph type="ftr" sz="quarter" idx="11"/>
          </p:nvPr>
        </p:nvSpPr>
        <p:spPr>
          <a:xfrm>
            <a:off x="3124200" y="6356350"/>
            <a:ext cx="2895600" cy="365125"/>
          </a:xfrm>
        </p:spPr>
        <p:txBody>
          <a:bodyPr/>
          <a:lstStyle/>
          <a:p>
            <a:endParaRPr lang="en-CA" noProof="0" dirty="0"/>
          </a:p>
        </p:txBody>
      </p:sp>
      <p:pic>
        <p:nvPicPr>
          <p:cNvPr id="20" name="Picture 19">
            <a:extLst>
              <a:ext uri="{FF2B5EF4-FFF2-40B4-BE49-F238E27FC236}">
                <a16:creationId xmlns:a16="http://schemas.microsoft.com/office/drawing/2014/main" id="{10E4412E-40B3-2C97-356C-7BC3DCFAD4D3}"/>
              </a:ext>
            </a:extLst>
          </p:cNvPr>
          <p:cNvPicPr>
            <a:picLocks noChangeAspect="1"/>
          </p:cNvPicPr>
          <p:nvPr userDrawn="1"/>
        </p:nvPicPr>
        <p:blipFill>
          <a:blip r:embed="rId3"/>
          <a:srcRect/>
          <a:stretch>
            <a:fillRect/>
          </a:stretch>
        </p:blipFill>
        <p:spPr>
          <a:xfrm>
            <a:off x="0" y="0"/>
            <a:ext cx="2724150" cy="1504950"/>
          </a:xfrm>
          <a:prstGeom prst="rect">
            <a:avLst/>
          </a:prstGeom>
        </p:spPr>
      </p:pic>
      <p:sp>
        <p:nvSpPr>
          <p:cNvPr id="21" name="TextBox 20">
            <a:extLst>
              <a:ext uri="{FF2B5EF4-FFF2-40B4-BE49-F238E27FC236}">
                <a16:creationId xmlns:a16="http://schemas.microsoft.com/office/drawing/2014/main" id="{DA52EA52-0148-8E6E-7235-226120EB3550}"/>
              </a:ext>
            </a:extLst>
          </p:cNvPr>
          <p:cNvSpPr txBox="1"/>
          <p:nvPr userDrawn="1"/>
        </p:nvSpPr>
        <p:spPr>
          <a:xfrm>
            <a:off x="2089361" y="248156"/>
            <a:ext cx="1417376" cy="1015663"/>
          </a:xfrm>
          <a:prstGeom prst="rect">
            <a:avLst/>
          </a:prstGeom>
          <a:noFill/>
        </p:spPr>
        <p:txBody>
          <a:bodyPr wrap="none" rtlCol="0">
            <a:spAutoFit/>
          </a:bodyPr>
          <a:lstStyle/>
          <a:p>
            <a:r>
              <a:rPr lang="en-CA" sz="2000" noProof="0" dirty="0"/>
              <a:t>Services </a:t>
            </a:r>
          </a:p>
          <a:p>
            <a:r>
              <a:rPr lang="en-CA" sz="2000" noProof="0" dirty="0"/>
              <a:t>Autochtone</a:t>
            </a:r>
          </a:p>
          <a:p>
            <a:r>
              <a:rPr lang="en-CA" sz="2000" noProof="0" dirty="0"/>
              <a:t>Canada</a:t>
            </a:r>
          </a:p>
        </p:txBody>
      </p:sp>
    </p:spTree>
    <p:extLst>
      <p:ext uri="{BB962C8B-B14F-4D97-AF65-F5344CB8AC3E}">
        <p14:creationId xmlns:p14="http://schemas.microsoft.com/office/powerpoint/2010/main" val="283934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0636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430372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4171538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30767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corp-ppt.jpg"/>
          <p:cNvPicPr>
            <a:picLocks noChangeAspect="1"/>
          </p:cNvPicPr>
          <p:nvPr userDrawn="1"/>
        </p:nvPicPr>
        <p:blipFill>
          <a:blip r:embed="rId2" cstate="print"/>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953000"/>
            <a:ext cx="3276600" cy="1143000"/>
          </a:xfrm>
        </p:spPr>
        <p:txBody>
          <a:bodyPr>
            <a:normAutofit/>
          </a:bodyPr>
          <a:lstStyle>
            <a:lvl1pPr marL="0" indent="0" algn="l">
              <a:buNone/>
              <a:defRPr sz="2200">
                <a:solidFill>
                  <a:schemeClr val="tx1">
                    <a:tint val="75000"/>
                  </a:schemeClr>
                </a:solidFill>
                <a:latin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a:t>Click to edit Master subtitle style</a:t>
            </a:r>
          </a:p>
        </p:txBody>
      </p:sp>
    </p:spTree>
    <p:extLst>
      <p:ext uri="{BB962C8B-B14F-4D97-AF65-F5344CB8AC3E}">
        <p14:creationId xmlns:p14="http://schemas.microsoft.com/office/powerpoint/2010/main" val="25345207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descr="printer-frendly-ppt.jpg"/>
          <p:cNvPicPr>
            <a:picLocks noChangeAspect="1"/>
          </p:cNvPicPr>
          <p:nvPr userDrawn="1"/>
        </p:nvPicPr>
        <p:blipFill>
          <a:blip r:embed="rId2"/>
          <a:stretch>
            <a:fillRect/>
          </a:stretch>
        </p:blipFill>
        <p:spPr>
          <a:xfrm>
            <a:off x="0" y="0"/>
            <a:ext cx="9144000" cy="6858000"/>
          </a:xfrm>
          <a:prstGeom prst="rect">
            <a:avLst/>
          </a:prstGeom>
        </p:spPr>
      </p:pic>
      <p:sp>
        <p:nvSpPr>
          <p:cNvPr id="3" name="Subtitle 2"/>
          <p:cNvSpPr>
            <a:spLocks noGrp="1"/>
          </p:cNvSpPr>
          <p:nvPr>
            <p:ph type="subTitle" idx="1"/>
          </p:nvPr>
        </p:nvSpPr>
        <p:spPr>
          <a:xfrm>
            <a:off x="533400" y="4419600"/>
            <a:ext cx="6934200" cy="1371601"/>
          </a:xfrm>
        </p:spPr>
        <p:txBody>
          <a:bodyPr>
            <a:noAutofit/>
          </a:bodyPr>
          <a:lstStyle>
            <a:lvl1pPr marL="0" indent="0" algn="l">
              <a:buNone/>
              <a:defRPr>
                <a:solidFill>
                  <a:schemeClr val="tx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endParaRPr lang="en-US" dirty="0"/>
          </a:p>
        </p:txBody>
      </p:sp>
    </p:spTree>
    <p:extLst>
      <p:ext uri="{BB962C8B-B14F-4D97-AF65-F5344CB8AC3E}">
        <p14:creationId xmlns:p14="http://schemas.microsoft.com/office/powerpoint/2010/main" val="1876170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B3FFD2E5-3B4C-457C-A707-CAECF53851F3}" type="datetime1">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1989590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2022-10-26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282264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931557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2022-10-26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74472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2022-10-26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929272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2022-10-26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74191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598586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2022-10-26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366204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smtClean="0"/>
              <a:pPr/>
              <a:t>2022-10-26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9" name="Picture 4"/>
          <p:cNvPicPr>
            <a:picLocks noChangeAspect="1" noChangeArrowheads="1"/>
          </p:cNvPicPr>
          <p:nvPr userDrawn="1"/>
        </p:nvPicPr>
        <p:blipFill>
          <a:blip r:embed="rId17"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US" sz="1100" smtClean="0"/>
              <a:pPr/>
              <a:t>‹#›</a:t>
            </a:fld>
            <a:endParaRPr lang="en-US" dirty="0"/>
          </a:p>
        </p:txBody>
      </p:sp>
      <p:pic>
        <p:nvPicPr>
          <p:cNvPr id="10" name="Picture 9"/>
          <p:cNvPicPr>
            <a:picLocks noChangeAspect="1"/>
          </p:cNvPicPr>
          <p:nvPr userDrawn="1"/>
        </p:nvPicPr>
        <p:blipFill>
          <a:blip r:embed="rId18">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26322193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hyperlink" Target="https://www.youtube.com/watch?v=18jn-K34aNA&amp;t=39s" TargetMode="External"/><Relationship Id="rId7"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4.png"/><Relationship Id="rId11" Type="http://schemas.microsoft.com/office/2007/relationships/hdphoto" Target="../media/hdphoto3.wdp"/><Relationship Id="rId5" Type="http://schemas.openxmlformats.org/officeDocument/2006/relationships/image" Target="../media/image33.jpeg"/><Relationship Id="rId10" Type="http://schemas.openxmlformats.org/officeDocument/2006/relationships/image" Target="../media/image37.png"/><Relationship Id="rId4" Type="http://schemas.openxmlformats.org/officeDocument/2006/relationships/hyperlink" Target="https://www.youtube.com/watch?v=HTlnAbAax_0" TargetMode="External"/><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hyperlink" Target="https://youtu.be/opJpg2T6s2s?t=55" TargetMode="External"/><Relationship Id="rId13" Type="http://schemas.openxmlformats.org/officeDocument/2006/relationships/hyperlink" Target="https://www.youtube.com/watch?v=Fevw8ahkeeU" TargetMode="External"/><Relationship Id="rId18" Type="http://schemas.openxmlformats.org/officeDocument/2006/relationships/image" Target="../media/image41.png"/><Relationship Id="rId3" Type="http://schemas.openxmlformats.org/officeDocument/2006/relationships/tags" Target="../tags/tag8.xml"/><Relationship Id="rId7" Type="http://schemas.openxmlformats.org/officeDocument/2006/relationships/hyperlink" Target="https://www.youtube.com/watch?v=NWNiIG91xew" TargetMode="External"/><Relationship Id="rId12" Type="http://schemas.openxmlformats.org/officeDocument/2006/relationships/hyperlink" Target="https://www.youtube.com/watch?v=nQSAcY-7Xic" TargetMode="External"/><Relationship Id="rId17" Type="http://schemas.openxmlformats.org/officeDocument/2006/relationships/image" Target="../media/image40.png"/><Relationship Id="rId2" Type="http://schemas.openxmlformats.org/officeDocument/2006/relationships/tags" Target="../tags/tag7.xml"/><Relationship Id="rId16" Type="http://schemas.openxmlformats.org/officeDocument/2006/relationships/image" Target="../media/image11.png"/><Relationship Id="rId1" Type="http://schemas.openxmlformats.org/officeDocument/2006/relationships/tags" Target="../tags/tag6.xml"/><Relationship Id="rId6" Type="http://schemas.openxmlformats.org/officeDocument/2006/relationships/image" Target="../media/image38.jpeg"/><Relationship Id="rId11" Type="http://schemas.openxmlformats.org/officeDocument/2006/relationships/hyperlink" Target="https://vimeo.com/466742570" TargetMode="External"/><Relationship Id="rId5" Type="http://schemas.openxmlformats.org/officeDocument/2006/relationships/notesSlide" Target="../notesSlides/notesSlide11.xml"/><Relationship Id="rId15" Type="http://schemas.openxmlformats.org/officeDocument/2006/relationships/image" Target="../media/image39.jpeg"/><Relationship Id="rId10" Type="http://schemas.openxmlformats.org/officeDocument/2006/relationships/hyperlink" Target="https://www.youtube.com/watch?v=PTsk8VHCZjM" TargetMode="External"/><Relationship Id="rId19" Type="http://schemas.openxmlformats.org/officeDocument/2006/relationships/image" Target="../media/image13.png"/><Relationship Id="rId4" Type="http://schemas.openxmlformats.org/officeDocument/2006/relationships/slideLayout" Target="../slideLayouts/slideLayout2.xml"/><Relationship Id="rId9" Type="http://schemas.openxmlformats.org/officeDocument/2006/relationships/hyperlink" Target="https://www.youtube.com/watch?v=rAyJbbLgpA0" TargetMode="External"/><Relationship Id="rId14" Type="http://schemas.openxmlformats.org/officeDocument/2006/relationships/hyperlink" Target="https://youtu.be/DQQniKP5GHI" TargetMode="External"/></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jpg"/><Relationship Id="rId7"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5.png"/><Relationship Id="rId10" Type="http://schemas.openxmlformats.org/officeDocument/2006/relationships/image" Target="../media/image25.png"/><Relationship Id="rId4" Type="http://schemas.openxmlformats.org/officeDocument/2006/relationships/image" Target="../media/image34.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44.png"/><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gif"/><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tags" Target="../tags/tag3.xml"/><Relationship Id="rId21" Type="http://schemas.openxmlformats.org/officeDocument/2006/relationships/image" Target="../media/image23.png"/><Relationship Id="rId7" Type="http://schemas.openxmlformats.org/officeDocument/2006/relationships/notesSlide" Target="../notesSlides/notesSlide4.xml"/><Relationship Id="rId12" Type="http://schemas.openxmlformats.org/officeDocument/2006/relationships/image" Target="../media/image14.jpeg"/><Relationship Id="rId17" Type="http://schemas.openxmlformats.org/officeDocument/2006/relationships/image" Target="../media/image19.jpg"/><Relationship Id="rId2" Type="http://schemas.openxmlformats.org/officeDocument/2006/relationships/tags" Target="../tags/tag2.xml"/><Relationship Id="rId16" Type="http://schemas.openxmlformats.org/officeDocument/2006/relationships/image" Target="../media/image18.jpg"/><Relationship Id="rId20" Type="http://schemas.openxmlformats.org/officeDocument/2006/relationships/image" Target="../media/image22.jpeg"/><Relationship Id="rId1" Type="http://schemas.openxmlformats.org/officeDocument/2006/relationships/tags" Target="../tags/tag1.xml"/><Relationship Id="rId6" Type="http://schemas.openxmlformats.org/officeDocument/2006/relationships/slideLayout" Target="../slideLayouts/slideLayout2.xml"/><Relationship Id="rId11" Type="http://schemas.openxmlformats.org/officeDocument/2006/relationships/image" Target="../media/image10.jpg"/><Relationship Id="rId5" Type="http://schemas.openxmlformats.org/officeDocument/2006/relationships/tags" Target="../tags/tag5.xml"/><Relationship Id="rId15" Type="http://schemas.openxmlformats.org/officeDocument/2006/relationships/image" Target="../media/image17.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tags" Target="../tags/tag4.xml"/><Relationship Id="rId9" Type="http://schemas.openxmlformats.org/officeDocument/2006/relationships/image" Target="../media/image12.jp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pixabay.com/es/informaci%C3%B3n-lapis-escuela-estudio-2866132/" TargetMode="Externa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hyperlink" Target="https://optimumtalent.com/publications/le-neuroleadership-demystifie-pour-susciter-lengagement/?lang=fr" TargetMode="External"/><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hyperlink" Target="https://optimumtalent.com/publications/le-neuroleadership-demystifie-pour-susciter-lengagement/?lang=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1.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hyperlink" Target="https://www.koherence.fr/scarf-engagement-motivation-collaborateur-dispositif-rh/" TargetMode="External"/><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ureliendaudet.com/muscler-intelligence-emotionnelle-2-jours-4-semain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âme: comment communiquer avec elle? | Leçons de v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633" y="620688"/>
            <a:ext cx="8182823" cy="50886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7704" y="1340768"/>
            <a:ext cx="5472608" cy="1569660"/>
          </a:xfrm>
          <a:prstGeom prst="rect">
            <a:avLst/>
          </a:prstGeom>
          <a:noFill/>
        </p:spPr>
        <p:txBody>
          <a:bodyPr wrap="square" rtlCol="0">
            <a:spAutoFit/>
          </a:bodyPr>
          <a:lstStyle/>
          <a:p>
            <a:pPr algn="ctr"/>
            <a:r>
              <a:rPr lang="fr-CA" sz="3200" dirty="0">
                <a:solidFill>
                  <a:schemeClr val="bg1"/>
                </a:solidFill>
              </a:rPr>
              <a:t>Ton âme te parle dans les moments calmes entre tes pensées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7148" y="6233914"/>
            <a:ext cx="8229600" cy="430887"/>
          </a:xfrm>
          <a:prstGeom prst="rect">
            <a:avLst/>
          </a:prstGeom>
        </p:spPr>
        <p:txBody>
          <a:bodyPr wrap="square">
            <a:spAutoFit/>
          </a:bodyPr>
          <a:lstStyle/>
          <a:p>
            <a:pPr marL="171450" indent="-171450" defTabSz="914400">
              <a:buFont typeface="Arial" panose="020B0604020202020204" pitchFamily="34" charset="0"/>
              <a:buChar char="•"/>
              <a:defRPr/>
            </a:pPr>
            <a:r>
              <a:rPr lang="en-US" sz="1100" dirty="0"/>
              <a:t>Voila </a:t>
            </a:r>
            <a:r>
              <a:rPr lang="en-US" sz="1100" dirty="0" err="1"/>
              <a:t>ce</a:t>
            </a:r>
            <a:r>
              <a:rPr lang="en-US" sz="1100" dirty="0"/>
              <a:t> </a:t>
            </a:r>
            <a:r>
              <a:rPr lang="en-US" sz="1100" dirty="0" err="1"/>
              <a:t>qu’il</a:t>
            </a:r>
            <a:r>
              <a:rPr lang="en-US" sz="1100" dirty="0"/>
              <a:t> faut faire pour </a:t>
            </a:r>
            <a:r>
              <a:rPr lang="en-US" sz="1100" dirty="0" err="1"/>
              <a:t>réussir</a:t>
            </a:r>
            <a:r>
              <a:rPr lang="en-US" sz="1100" dirty="0"/>
              <a:t> à </a:t>
            </a:r>
            <a:r>
              <a:rPr lang="en-US" sz="1100" dirty="0" err="1"/>
              <a:t>s’aimer</a:t>
            </a:r>
            <a:r>
              <a:rPr lang="en-US" sz="1100" dirty="0"/>
              <a:t> soi </a:t>
            </a:r>
            <a:r>
              <a:rPr lang="en-US" sz="1100" dirty="0" err="1"/>
              <a:t>même</a:t>
            </a:r>
            <a:r>
              <a:rPr lang="en-US" sz="1100" dirty="0"/>
              <a:t>, 6 mins – </a:t>
            </a:r>
            <a:r>
              <a:rPr lang="en-US" sz="1100" dirty="0">
                <a:hlinkClick r:id="rId3"/>
              </a:rPr>
              <a:t>https://www.youtube.com/watch?v=18jn-K34aNA&amp;t=39s</a:t>
            </a:r>
            <a:r>
              <a:rPr lang="en-US" sz="1100" dirty="0"/>
              <a:t> </a:t>
            </a:r>
          </a:p>
          <a:p>
            <a:pPr marL="171450" lvl="0" indent="-171450" defTabSz="914400">
              <a:buFont typeface="Arial" panose="020B0604020202020204" pitchFamily="34" charset="0"/>
              <a:buChar char="•"/>
              <a:defRPr/>
            </a:pPr>
            <a:r>
              <a:rPr lang="en-US" sz="1100" dirty="0" err="1"/>
              <a:t>Exercice</a:t>
            </a:r>
            <a:r>
              <a:rPr lang="en-US" sz="1100" dirty="0"/>
              <a:t> dans le </a:t>
            </a:r>
            <a:r>
              <a:rPr lang="en-US" sz="1100" dirty="0" err="1"/>
              <a:t>miroir</a:t>
            </a:r>
            <a:r>
              <a:rPr lang="en-US" sz="1100" dirty="0"/>
              <a:t>, Augmenter </a:t>
            </a:r>
            <a:r>
              <a:rPr lang="en-US" sz="1100" dirty="0" err="1"/>
              <a:t>l'amour</a:t>
            </a:r>
            <a:r>
              <a:rPr lang="en-US" sz="1100" dirty="0"/>
              <a:t> de soi, 4 min - </a:t>
            </a:r>
            <a:r>
              <a:rPr lang="fr-FR" sz="1100" dirty="0">
                <a:hlinkClick r:id="rId4"/>
              </a:rPr>
              <a:t>https://www.youtube.com/watch?v=HTlnAbAax_0</a:t>
            </a:r>
            <a:r>
              <a:rPr lang="fr-FR" sz="1100" dirty="0"/>
              <a:t> </a:t>
            </a:r>
          </a:p>
        </p:txBody>
      </p:sp>
      <p:sp>
        <p:nvSpPr>
          <p:cNvPr id="17" name="Title 16"/>
          <p:cNvSpPr>
            <a:spLocks noGrp="1"/>
          </p:cNvSpPr>
          <p:nvPr>
            <p:ph type="title"/>
          </p:nvPr>
        </p:nvSpPr>
        <p:spPr/>
        <p:txBody>
          <a:bodyPr>
            <a:noAutofit/>
          </a:bodyPr>
          <a:lstStyle/>
          <a:p>
            <a:r>
              <a:rPr lang="fr-FR" sz="3200" dirty="0"/>
              <a:t>Traitez-vous comme si vous étiez digne d'amour… parce que vous l’êtes</a:t>
            </a:r>
            <a:endParaRPr lang="en-CA" sz="3200" dirty="0"/>
          </a:p>
        </p:txBody>
      </p:sp>
      <p:pic>
        <p:nvPicPr>
          <p:cNvPr id="1028" name="Picture 4" descr="love yourself | Dwayne &amp;quot;The Rock&amp;quot; Johnson | Know Your Meme"/>
          <p:cNvPicPr>
            <a:picLocks noChangeAspect="1" noChangeArrowheads="1"/>
          </p:cNvPicPr>
          <p:nvPr/>
        </p:nvPicPr>
        <p:blipFill rotWithShape="1">
          <a:blip r:embed="rId5">
            <a:extLst>
              <a:ext uri="{28A0092B-C50C-407E-A947-70E740481C1C}">
                <a14:useLocalDpi xmlns:a14="http://schemas.microsoft.com/office/drawing/2010/main" val="0"/>
              </a:ext>
            </a:extLst>
          </a:blip>
          <a:srcRect t="16000"/>
          <a:stretch/>
        </p:blipFill>
        <p:spPr bwMode="auto">
          <a:xfrm>
            <a:off x="1181183" y="2576540"/>
            <a:ext cx="3380765" cy="308529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4582054" y="1222176"/>
            <a:ext cx="755273" cy="1225403"/>
          </a:xfrm>
          <a:prstGeom prst="rect">
            <a:avLst/>
          </a:prstGeom>
        </p:spPr>
      </p:pic>
      <p:pic>
        <p:nvPicPr>
          <p:cNvPr id="7" name="Picture 6"/>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blip>
          <a:stretch>
            <a:fillRect/>
          </a:stretch>
        </p:blipFill>
        <p:spPr>
          <a:xfrm>
            <a:off x="4852734" y="1587528"/>
            <a:ext cx="1071562" cy="1071562"/>
          </a:xfrm>
          <a:prstGeom prst="rect">
            <a:avLst/>
          </a:prstGeom>
        </p:spPr>
      </p:pic>
      <p:pic>
        <p:nvPicPr>
          <p:cNvPr id="8"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84204" y="5687479"/>
            <a:ext cx="787808" cy="6676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GonzalA1\AppData\Local\Microsoft\Windows\Temporary Internet Files\Content.IE5\3XXIV14Y\Movie-icon-2[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90300" y="5552354"/>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A6ABAC0-963A-9A9B-C89F-52C1DF209260}"/>
              </a:ext>
            </a:extLst>
          </p:cNvPr>
          <p:cNvSpPr txBox="1"/>
          <p:nvPr/>
        </p:nvSpPr>
        <p:spPr>
          <a:xfrm>
            <a:off x="2837161" y="1578665"/>
            <a:ext cx="1327679" cy="707886"/>
          </a:xfrm>
          <a:prstGeom prst="rect">
            <a:avLst/>
          </a:prstGeom>
          <a:noFill/>
        </p:spPr>
        <p:txBody>
          <a:bodyPr wrap="square">
            <a:spAutoFit/>
          </a:bodyPr>
          <a:lstStyle/>
          <a:p>
            <a:pPr algn="ctr"/>
            <a:r>
              <a:rPr lang="fr-CA" sz="2000" b="1" i="1" dirty="0">
                <a:solidFill>
                  <a:srgbClr val="7030A0"/>
                </a:solidFill>
                <a:latin typeface="Ink Free" panose="03080402000500000000" pitchFamily="66" charset="0"/>
              </a:rPr>
              <a:t>Aime toi toi-même</a:t>
            </a:r>
          </a:p>
        </p:txBody>
      </p:sp>
      <p:pic>
        <p:nvPicPr>
          <p:cNvPr id="13" name="Picture 12">
            <a:extLst>
              <a:ext uri="{FF2B5EF4-FFF2-40B4-BE49-F238E27FC236}">
                <a16:creationId xmlns:a16="http://schemas.microsoft.com/office/drawing/2014/main" id="{3B77E28C-45B5-B2BE-29AF-855D10EA9B84}"/>
              </a:ext>
            </a:extLst>
          </p:cNvPr>
          <p:cNvPicPr>
            <a:picLocks noChangeAspect="1"/>
          </p:cNvPicPr>
          <p:nvPr/>
        </p:nvPicPr>
        <p:blipFill>
          <a:blip r:embed="rId9"/>
          <a:stretch>
            <a:fillRect/>
          </a:stretch>
        </p:blipFill>
        <p:spPr>
          <a:xfrm>
            <a:off x="4600776" y="2609779"/>
            <a:ext cx="3643783" cy="2738910"/>
          </a:xfrm>
          <a:prstGeom prst="rect">
            <a:avLst/>
          </a:prstGeom>
        </p:spPr>
      </p:pic>
      <p:pic>
        <p:nvPicPr>
          <p:cNvPr id="15" name="Picture 14">
            <a:extLst>
              <a:ext uri="{FF2B5EF4-FFF2-40B4-BE49-F238E27FC236}">
                <a16:creationId xmlns:a16="http://schemas.microsoft.com/office/drawing/2014/main" id="{AB478CB1-AE87-C228-2A81-A24A6D82E32C}"/>
              </a:ext>
            </a:extLst>
          </p:cNvPr>
          <p:cNvPicPr>
            <a:picLocks noChangeAspect="1"/>
          </p:cNvPicPr>
          <p:nvPr/>
        </p:nvPicPr>
        <p:blipFill>
          <a:blip r:embed="rId10">
            <a:extLst>
              <a:ext uri="{BEBA8EAE-BF5A-486C-A8C5-ECC9F3942E4B}">
                <a14:imgProps xmlns:a14="http://schemas.microsoft.com/office/drawing/2010/main">
                  <a14:imgLayer r:embed="rId11">
                    <a14:imgEffect>
                      <a14:artisticPencilGrayscale/>
                    </a14:imgEffect>
                  </a14:imgLayer>
                </a14:imgProps>
              </a:ext>
            </a:extLst>
          </a:blip>
          <a:stretch>
            <a:fillRect/>
          </a:stretch>
        </p:blipFill>
        <p:spPr>
          <a:xfrm flipH="1">
            <a:off x="7237767" y="193847"/>
            <a:ext cx="1642691" cy="2212267"/>
          </a:xfrm>
          <a:prstGeom prst="rect">
            <a:avLst/>
          </a:prstGeom>
        </p:spPr>
      </p:pic>
    </p:spTree>
    <p:extLst>
      <p:ext uri="{BB962C8B-B14F-4D97-AF65-F5344CB8AC3E}">
        <p14:creationId xmlns:p14="http://schemas.microsoft.com/office/powerpoint/2010/main" val="19786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500"/>
                            </p:stCondLst>
                            <p:childTnLst>
                              <p:par>
                                <p:cTn id="13" presetID="10" presetClass="entr" presetSubtype="0" fill="hold" nodeType="afterEffect">
                                  <p:stCondLst>
                                    <p:cond delay="50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happy homework"/>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01675" y="4653136"/>
            <a:ext cx="2177988" cy="15871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6203032" cy="1143000"/>
          </a:xfrm>
        </p:spPr>
        <p:txBody>
          <a:bodyPr>
            <a:normAutofit fontScale="90000"/>
          </a:bodyPr>
          <a:lstStyle/>
          <a:p>
            <a:r>
              <a:rPr lang="fr-CA" sz="3600" dirty="0"/>
              <a:t>Choses à accomplir cette semaine</a:t>
            </a:r>
            <a:endParaRPr lang="en-US" sz="3600" dirty="0"/>
          </a:p>
        </p:txBody>
      </p:sp>
      <p:sp>
        <p:nvSpPr>
          <p:cNvPr id="3" name="Content Placeholder 2"/>
          <p:cNvSpPr>
            <a:spLocks noGrp="1"/>
          </p:cNvSpPr>
          <p:nvPr>
            <p:ph idx="1"/>
          </p:nvPr>
        </p:nvSpPr>
        <p:spPr>
          <a:xfrm>
            <a:off x="457200" y="1600200"/>
            <a:ext cx="7571184" cy="5069160"/>
          </a:xfrm>
        </p:spPr>
        <p:txBody>
          <a:bodyPr>
            <a:noAutofit/>
          </a:bodyPr>
          <a:lstStyle/>
          <a:p>
            <a:pPr lvl="0">
              <a:spcBef>
                <a:spcPts val="0"/>
              </a:spcBef>
            </a:pPr>
            <a:r>
              <a:rPr lang="fr-CA" sz="2400" dirty="0"/>
              <a:t>Connexion - système de </a:t>
            </a:r>
            <a:r>
              <a:rPr lang="fr-CA" sz="2400" b="1" i="1" dirty="0">
                <a:latin typeface="Bradley Hand ITC" panose="03070402050302030203" pitchFamily="66" charset="0"/>
              </a:rPr>
              <a:t>Jumelage </a:t>
            </a:r>
            <a:r>
              <a:rPr lang="fr-CA" sz="2400" dirty="0"/>
              <a:t> – une fois par semaine</a:t>
            </a:r>
          </a:p>
          <a:p>
            <a:pPr>
              <a:spcBef>
                <a:spcPts val="0"/>
              </a:spcBef>
            </a:pPr>
            <a:r>
              <a:rPr lang="fr-CA" sz="2400" dirty="0"/>
              <a:t>Journal de gratitude – quotidiennement</a:t>
            </a:r>
          </a:p>
          <a:p>
            <a:pPr>
              <a:spcBef>
                <a:spcPts val="0"/>
              </a:spcBef>
            </a:pPr>
            <a:r>
              <a:rPr lang="fr-FR" sz="2400" dirty="0"/>
              <a:t>Exercez ce qui est sur la diapositive suivante</a:t>
            </a:r>
          </a:p>
          <a:p>
            <a:pPr>
              <a:spcBef>
                <a:spcPts val="0"/>
              </a:spcBef>
            </a:pPr>
            <a:r>
              <a:rPr lang="fr-FR" sz="2400" dirty="0"/>
              <a:t>faites votre pratique </a:t>
            </a:r>
            <a:r>
              <a:rPr lang="fr-FR" sz="2400" b="1" dirty="0"/>
              <a:t>jusqu'à 15 minutes </a:t>
            </a:r>
            <a:r>
              <a:rPr lang="fr-FR" sz="2400" dirty="0"/>
              <a:t>et </a:t>
            </a:r>
            <a:br>
              <a:rPr lang="fr-FR" sz="2400" dirty="0"/>
            </a:br>
            <a:r>
              <a:rPr lang="fr-FR" sz="2400" dirty="0"/>
              <a:t>continuez à pratiquer tous les jours de la semaine</a:t>
            </a:r>
            <a:endParaRPr lang="fr-CA" sz="2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Scan corporel</a:t>
            </a:r>
            <a:br>
              <a:rPr lang="fr-CA"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a:effectLst/>
                <a:ea typeface="Calibri" panose="020F0502020204030204" pitchFamily="34" charset="0"/>
                <a:cs typeface="Times New Roman" panose="02020603050405020304" pitchFamily="18" charset="0"/>
                <a:hlinkClick r:id="rId7"/>
              </a:rPr>
              <a:t>Le Body Scan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a:t>
            </a:r>
            <a:r>
              <a:rPr lang="fr-CA" sz="1400" dirty="0"/>
              <a:t> </a:t>
            </a:r>
            <a:r>
              <a:rPr lang="fr-FR" sz="1400" dirty="0">
                <a:hlinkClick r:id="rId8"/>
              </a:rPr>
              <a:t>Initiation à la Méditation : Balayage corporel</a:t>
            </a:r>
            <a:endParaRPr lang="fr-FR" sz="1400" dirty="0"/>
          </a:p>
          <a:p>
            <a:pPr marL="742950" marR="0" lvl="1" indent="-285750">
              <a:spcBef>
                <a:spcPts val="0"/>
              </a:spcBef>
              <a:spcAft>
                <a:spcPts val="0"/>
              </a:spcAft>
              <a:buFont typeface="Arial" panose="020B0604020202020204" pitchFamily="34" charset="0"/>
              <a:buChar char="–"/>
              <a:tabLst>
                <a:tab pos="914400" algn="l"/>
              </a:tabLst>
            </a:pPr>
            <a:r>
              <a:rPr lang="fr-CA" sz="1400" dirty="0">
                <a:effectLst/>
                <a:ea typeface="Calibri" panose="020F0502020204030204" pitchFamily="34" charset="0"/>
                <a:cs typeface="Times New Roman" panose="02020603050405020304" pitchFamily="18" charset="0"/>
              </a:rPr>
              <a:t>Respiration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15 min - </a:t>
            </a:r>
            <a:r>
              <a:rPr lang="fr-FR" sz="1400" dirty="0" err="1">
                <a:effectLst/>
                <a:ea typeface="Calibri" panose="020F0502020204030204" pitchFamily="34" charset="0"/>
                <a:cs typeface="Times New Roman" panose="02020603050405020304" pitchFamily="18" charset="0"/>
                <a:hlinkClick r:id="rId9"/>
              </a:rPr>
              <a:t>Méditation</a:t>
            </a:r>
            <a:r>
              <a:rPr lang="fr-FR" sz="1400" dirty="0">
                <a:effectLst/>
                <a:ea typeface="Calibri" panose="020F0502020204030204" pitchFamily="34" charset="0"/>
                <a:cs typeface="Times New Roman" panose="02020603050405020304" pitchFamily="18" charset="0"/>
                <a:hlinkClick r:id="rId9"/>
              </a:rPr>
              <a:t> guidée sur votre respiration</a:t>
            </a:r>
            <a:br>
              <a:rPr lang="fr-FR" sz="1400" dirty="0">
                <a:effectLst/>
                <a:ea typeface="Calibri" panose="020F0502020204030204" pitchFamily="34" charset="0"/>
                <a:cs typeface="Times New Roman" panose="02020603050405020304" pitchFamily="18" charset="0"/>
              </a:rPr>
            </a:br>
            <a:r>
              <a:rPr lang="fr-FR" sz="1400" dirty="0">
                <a:effectLst/>
                <a:ea typeface="Calibri" panose="020F0502020204030204" pitchFamily="34" charset="0"/>
                <a:cs typeface="Times New Roman" panose="02020603050405020304" pitchFamily="18" charset="0"/>
              </a:rPr>
              <a:t>10 min – </a:t>
            </a:r>
            <a:r>
              <a:rPr lang="fr-FR" sz="1400" dirty="0">
                <a:effectLst/>
                <a:ea typeface="Calibri" panose="020F0502020204030204" pitchFamily="34" charset="0"/>
                <a:cs typeface="Times New Roman" panose="02020603050405020304" pitchFamily="18" charset="0"/>
                <a:hlinkClick r:id="rId10"/>
              </a:rPr>
              <a:t>Pleine Conscience pour Débutant</a:t>
            </a:r>
            <a:endParaRPr lang="fr-CA" sz="1400" dirty="0">
              <a:effectLst/>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Arial" panose="020B0604020202020204" pitchFamily="34" charset="0"/>
              <a:buChar char="–"/>
              <a:tabLst>
                <a:tab pos="914400" algn="l"/>
              </a:tabLst>
            </a:pPr>
            <a:r>
              <a:rPr lang="fr-CA" sz="1400" dirty="0"/>
              <a:t>Autocompassion</a:t>
            </a:r>
            <a:br>
              <a:rPr lang="fr-CA" dirty="0"/>
            </a:br>
            <a:r>
              <a:rPr lang="fr-CA" sz="1400" dirty="0">
                <a:effectLst/>
                <a:latin typeface="Calibri" panose="020F0502020204030204" pitchFamily="34" charset="0"/>
                <a:ea typeface="Calibri" panose="020F0502020204030204" pitchFamily="34" charset="0"/>
              </a:rPr>
              <a:t>15 min </a:t>
            </a:r>
            <a:r>
              <a:rPr lang="fr-CA" sz="1400" dirty="0">
                <a:effectLst/>
                <a:ea typeface="Calibri" panose="020F0502020204030204" pitchFamily="34" charset="0"/>
                <a:cs typeface="Times New Roman" panose="02020603050405020304" pitchFamily="18" charset="0"/>
              </a:rPr>
              <a:t>–</a:t>
            </a:r>
            <a:r>
              <a:rPr lang="fr-CA" sz="1400" dirty="0">
                <a:effectLst/>
                <a:latin typeface="Calibri" panose="020F0502020204030204" pitchFamily="34" charset="0"/>
                <a:ea typeface="Calibri" panose="020F0502020204030204" pitchFamily="34" charset="0"/>
              </a:rPr>
              <a:t> </a:t>
            </a:r>
            <a:r>
              <a:rPr lang="fr-CA" sz="1400" dirty="0">
                <a:effectLst/>
                <a:latin typeface="Calibri" panose="020F0502020204030204" pitchFamily="34" charset="0"/>
                <a:ea typeface="Calibri" panose="020F0502020204030204" pitchFamily="34" charset="0"/>
                <a:hlinkClick r:id="rId11"/>
              </a:rPr>
              <a:t>Pratique d’autocompassion – </a:t>
            </a:r>
            <a:r>
              <a:rPr lang="fr-CA" sz="1400" dirty="0" err="1">
                <a:effectLst/>
                <a:latin typeface="Calibri" panose="020F0502020204030204" pitchFamily="34" charset="0"/>
                <a:ea typeface="Calibri" panose="020F0502020204030204" pitchFamily="34" charset="0"/>
                <a:hlinkClick r:id="rId11"/>
              </a:rPr>
              <a:t>Vimeo</a:t>
            </a:r>
            <a:br>
              <a:rPr lang="fr-CA" sz="1400" dirty="0">
                <a:effectLst/>
                <a:latin typeface="Calibri" panose="020F0502020204030204" pitchFamily="34" charset="0"/>
                <a:ea typeface="Calibri" panose="020F0502020204030204" pitchFamily="34" charset="0"/>
              </a:rPr>
            </a:br>
            <a:r>
              <a:rPr lang="fr-CA" sz="1400" baseline="0" dirty="0"/>
              <a:t>17 min </a:t>
            </a:r>
            <a:r>
              <a:rPr lang="fr-CA" sz="1400" dirty="0">
                <a:effectLst/>
                <a:ea typeface="Calibri" panose="020F0502020204030204" pitchFamily="34" charset="0"/>
                <a:cs typeface="Times New Roman" panose="02020603050405020304" pitchFamily="18" charset="0"/>
              </a:rPr>
              <a:t>–</a:t>
            </a:r>
            <a:r>
              <a:rPr lang="fr-CA" sz="1400" baseline="0" dirty="0"/>
              <a:t> </a:t>
            </a:r>
            <a:r>
              <a:rPr lang="fr-CA" sz="1400" dirty="0">
                <a:hlinkClick r:id="rId12"/>
              </a:rPr>
              <a:t>V</a:t>
            </a:r>
            <a:r>
              <a:rPr lang="fr-CA" sz="1400" baseline="0" dirty="0">
                <a:hlinkClick r:id="rId12"/>
              </a:rPr>
              <a:t>otre moment d’autocompassion - YouTube</a:t>
            </a:r>
            <a:r>
              <a:rPr lang="fr-CA" sz="1400" baseline="0" dirty="0"/>
              <a:t> </a:t>
            </a:r>
            <a:br>
              <a:rPr lang="fr-CA" sz="1400" baseline="0" dirty="0"/>
            </a:br>
            <a:r>
              <a:rPr lang="fr-CA" sz="1400" baseline="0" dirty="0"/>
              <a:t>8 min – </a:t>
            </a:r>
            <a:r>
              <a:rPr lang="fr-CA" sz="1400" baseline="0" dirty="0">
                <a:hlinkClick r:id="rId13"/>
              </a:rPr>
              <a:t>La pause d’autocompassion</a:t>
            </a:r>
            <a:br>
              <a:rPr lang="fr-CA" sz="1400" baseline="0" dirty="0"/>
            </a:br>
            <a:r>
              <a:rPr lang="fr-CA" sz="1400" baseline="0" dirty="0"/>
              <a:t>10 min – </a:t>
            </a:r>
            <a:r>
              <a:rPr lang="fr-CA" sz="1400" baseline="0" dirty="0">
                <a:hlinkClick r:id="rId14"/>
              </a:rPr>
              <a:t>Autocompassion</a:t>
            </a:r>
            <a:endParaRPr lang="fr-CA" sz="1400" dirty="0">
              <a:effectLst/>
              <a:ea typeface="Calibri" panose="020F0502020204030204" pitchFamily="34" charset="0"/>
              <a:cs typeface="Times New Roman" panose="02020603050405020304" pitchFamily="18" charset="0"/>
            </a:endParaRPr>
          </a:p>
        </p:txBody>
      </p:sp>
      <p:pic>
        <p:nvPicPr>
          <p:cNvPr id="3078" name="Picture 6" descr="Image result for happy homework"/>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49922" y="93780"/>
            <a:ext cx="2177988" cy="16016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216DE6B-B19B-6888-3296-CF4E3BC6C0A8}"/>
              </a:ext>
            </a:extLst>
          </p:cNvPr>
          <p:cNvPicPr>
            <a:picLocks noChangeAspect="1"/>
          </p:cNvPicPr>
          <p:nvPr>
            <p:custDataLst>
              <p:tags r:id="rId1"/>
            </p:custDataLst>
          </p:nvPr>
        </p:nvPicPr>
        <p:blipFill>
          <a:blip r:embed="rId16">
            <a:extLst>
              <a:ext uri="{28A0092B-C50C-407E-A947-70E740481C1C}">
                <a14:useLocalDpi xmlns:a14="http://schemas.microsoft.com/office/drawing/2010/main" val="0"/>
              </a:ext>
            </a:extLst>
          </a:blip>
          <a:stretch>
            <a:fillRect/>
          </a:stretch>
        </p:blipFill>
        <p:spPr>
          <a:xfrm rot="2745437">
            <a:off x="7649790" y="1727963"/>
            <a:ext cx="1172680" cy="1209033"/>
          </a:xfrm>
          <a:prstGeom prst="rect">
            <a:avLst/>
          </a:prstGeom>
        </p:spPr>
      </p:pic>
      <p:grpSp>
        <p:nvGrpSpPr>
          <p:cNvPr id="8" name="Group 7">
            <a:extLst>
              <a:ext uri="{FF2B5EF4-FFF2-40B4-BE49-F238E27FC236}">
                <a16:creationId xmlns:a16="http://schemas.microsoft.com/office/drawing/2014/main" id="{F18F76D3-14DE-D9E3-8151-3CAEC2822027}"/>
              </a:ext>
            </a:extLst>
          </p:cNvPr>
          <p:cNvGrpSpPr/>
          <p:nvPr>
            <p:custDataLst>
              <p:tags r:id="rId2"/>
            </p:custDataLst>
          </p:nvPr>
        </p:nvGrpSpPr>
        <p:grpSpPr>
          <a:xfrm>
            <a:off x="8145083" y="3492545"/>
            <a:ext cx="693137" cy="916220"/>
            <a:chOff x="6542261" y="506769"/>
            <a:chExt cx="523699" cy="570787"/>
          </a:xfrm>
        </p:grpSpPr>
        <p:pic>
          <p:nvPicPr>
            <p:cNvPr id="9" name="Picture 8">
              <a:extLst>
                <a:ext uri="{FF2B5EF4-FFF2-40B4-BE49-F238E27FC236}">
                  <a16:creationId xmlns:a16="http://schemas.microsoft.com/office/drawing/2014/main" id="{0C621F60-679A-743B-51F0-9BC8B0881902}"/>
                </a:ext>
              </a:extLst>
            </p:cNvPr>
            <p:cNvPicPr>
              <a:picLocks noChangeAspect="1"/>
            </p:cNvPicPr>
            <p:nvPr/>
          </p:nvPicPr>
          <p:blipFill>
            <a:blip r:embed="rId17">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10" name="Picture 9">
              <a:extLst>
                <a:ext uri="{FF2B5EF4-FFF2-40B4-BE49-F238E27FC236}">
                  <a16:creationId xmlns:a16="http://schemas.microsoft.com/office/drawing/2014/main" id="{02B6900B-5329-522E-5A7B-53F229C32CD9}"/>
                </a:ext>
              </a:extLst>
            </p:cNvPr>
            <p:cNvPicPr>
              <a:picLocks noChangeAspect="1"/>
            </p:cNvPicPr>
            <p:nvPr/>
          </p:nvPicPr>
          <p:blipFill>
            <a:blip r:embed="rId18">
              <a:clrChange>
                <a:clrFrom>
                  <a:srgbClr val="FFFFFF"/>
                </a:clrFrom>
                <a:clrTo>
                  <a:srgbClr val="FFFFFF">
                    <a:alpha val="0"/>
                  </a:srgbClr>
                </a:clrTo>
              </a:clrChange>
              <a:duotone>
                <a:prstClr val="black"/>
                <a:srgbClr val="FF0000">
                  <a:tint val="45000"/>
                  <a:satMod val="400000"/>
                </a:srgbClr>
              </a:duotone>
            </a:blip>
            <a:stretch>
              <a:fillRect/>
            </a:stretch>
          </p:blipFill>
          <p:spPr>
            <a:xfrm>
              <a:off x="6626827" y="506769"/>
              <a:ext cx="439133" cy="538540"/>
            </a:xfrm>
            <a:prstGeom prst="rect">
              <a:avLst/>
            </a:prstGeom>
          </p:spPr>
        </p:pic>
      </p:grpSp>
      <p:pic>
        <p:nvPicPr>
          <p:cNvPr id="11" name="Picture 10">
            <a:extLst>
              <a:ext uri="{FF2B5EF4-FFF2-40B4-BE49-F238E27FC236}">
                <a16:creationId xmlns:a16="http://schemas.microsoft.com/office/drawing/2014/main" id="{D7C010FC-88A7-A542-E6A0-F2DD17250A7B}"/>
              </a:ext>
            </a:extLst>
          </p:cNvPr>
          <p:cNvPicPr>
            <a:picLocks noChangeAspect="1"/>
          </p:cNvPicPr>
          <p:nvPr>
            <p:custDataLst>
              <p:tags r:id="rId3"/>
            </p:custDataLst>
          </p:nvPr>
        </p:nvPicPr>
        <p:blipFill>
          <a:blip r:embed="rId1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042207" y="3028634"/>
            <a:ext cx="848462" cy="871292"/>
          </a:xfrm>
          <a:prstGeom prst="rect">
            <a:avLst/>
          </a:prstGeom>
        </p:spPr>
      </p:pic>
    </p:spTree>
    <p:extLst>
      <p:ext uri="{BB962C8B-B14F-4D97-AF65-F5344CB8AC3E}">
        <p14:creationId xmlns:p14="http://schemas.microsoft.com/office/powerpoint/2010/main" val="2584402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CA" sz="4400" u="none" dirty="0"/>
              <a:t>Retour sur la séance</a:t>
            </a:r>
            <a:r>
              <a:rPr lang="fr-CA" sz="4400" u="none" dirty="0">
                <a:solidFill>
                  <a:schemeClr val="accent3">
                    <a:lumMod val="75000"/>
                  </a:schemeClr>
                </a:solidFill>
              </a:rPr>
              <a:t> </a:t>
            </a:r>
            <a:r>
              <a:rPr lang="fr-CA" sz="4400" dirty="0"/>
              <a:t>– Qu’est-ce qui a le plus retenu votre attention?</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12</a:t>
            </a:fld>
            <a:endParaRPr lang="en-CA" dirty="0"/>
          </a:p>
        </p:txBody>
      </p:sp>
      <p:grpSp>
        <p:nvGrpSpPr>
          <p:cNvPr id="5" name="Group 4"/>
          <p:cNvGrpSpPr/>
          <p:nvPr/>
        </p:nvGrpSpPr>
        <p:grpSpPr>
          <a:xfrm>
            <a:off x="4522519" y="2464132"/>
            <a:ext cx="2402918" cy="2618629"/>
            <a:chOff x="1691680" y="5343137"/>
            <a:chExt cx="803649" cy="818086"/>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63886" y="5161265"/>
            <a:ext cx="1058590" cy="1100825"/>
            <a:chOff x="1281162" y="4286773"/>
            <a:chExt cx="1342242" cy="1436914"/>
          </a:xfrm>
        </p:grpSpPr>
        <p:pic>
          <p:nvPicPr>
            <p:cNvPr id="24" name="Picture 23"/>
            <p:cNvPicPr>
              <a:picLocks noChangeAspect="1"/>
            </p:cNvPicPr>
            <p:nvPr/>
          </p:nvPicPr>
          <p:blipFill>
            <a:blip r:embed="rId4">
              <a:clrChange>
                <a:clrFrom>
                  <a:srgbClr val="F7F7F7"/>
                </a:clrFrom>
                <a:clrTo>
                  <a:srgbClr val="F7F7F7">
                    <a:alpha val="0"/>
                  </a:srgbClr>
                </a:clrTo>
              </a:clrChange>
              <a:duotone>
                <a:schemeClr val="accent1">
                  <a:shade val="45000"/>
                  <a:satMod val="135000"/>
                </a:schemeClr>
                <a:prstClr val="white"/>
              </a:duotone>
            </a:blip>
            <a:stretch>
              <a:fillRect/>
            </a:stretch>
          </p:blipFill>
          <p:spPr>
            <a:xfrm flipH="1">
              <a:off x="1281162" y="4286773"/>
              <a:ext cx="755273" cy="1225403"/>
            </a:xfrm>
            <a:prstGeom prst="rect">
              <a:avLst/>
            </a:prstGeom>
          </p:spPr>
        </p:pic>
        <p:pic>
          <p:nvPicPr>
            <p:cNvPr id="25" name="Picture 24"/>
            <p:cNvPicPr>
              <a:picLocks noChangeAspect="1"/>
            </p:cNvPicPr>
            <p:nvPr/>
          </p:nvPicPr>
          <p:blipFill>
            <a:blip r:embed="rId5">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551842" y="4652125"/>
              <a:ext cx="1071562" cy="1071562"/>
            </a:xfrm>
            <a:prstGeom prst="rect">
              <a:avLst/>
            </a:prstGeom>
          </p:spPr>
        </p:pic>
      </p:grpSp>
      <p:grpSp>
        <p:nvGrpSpPr>
          <p:cNvPr id="22" name="Group 21">
            <a:extLst>
              <a:ext uri="{FF2B5EF4-FFF2-40B4-BE49-F238E27FC236}">
                <a16:creationId xmlns:a16="http://schemas.microsoft.com/office/drawing/2014/main" id="{3AA6F5C4-3237-4A15-4378-37356AE2EAE0}"/>
              </a:ext>
            </a:extLst>
          </p:cNvPr>
          <p:cNvGrpSpPr/>
          <p:nvPr/>
        </p:nvGrpSpPr>
        <p:grpSpPr>
          <a:xfrm>
            <a:off x="1262620" y="3180310"/>
            <a:ext cx="1440160" cy="1413368"/>
            <a:chOff x="6660233" y="980728"/>
            <a:chExt cx="1296144" cy="1224135"/>
          </a:xfrm>
        </p:grpSpPr>
        <p:pic>
          <p:nvPicPr>
            <p:cNvPr id="23" name="Picture 2" descr="Blank stop sign | Free SVG">
              <a:extLst>
                <a:ext uri="{FF2B5EF4-FFF2-40B4-BE49-F238E27FC236}">
                  <a16:creationId xmlns:a16="http://schemas.microsoft.com/office/drawing/2014/main" id="{13E27C88-FABB-B7EB-3B1D-48CBC37F8410}"/>
                </a:ext>
              </a:extLst>
            </p:cNvPr>
            <p:cNvPicPr>
              <a:picLocks noChangeAspect="1" noChangeArrowheads="1"/>
            </p:cNvPicPr>
            <p:nvPr/>
          </p:nvPicPr>
          <p:blipFill rotWithShape="1">
            <a:blip r:embed="rId6">
              <a:duotone>
                <a:schemeClr val="accent1">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1DBBC0D5-0A3E-D9BF-9D98-02BE15967193}"/>
                </a:ext>
              </a:extLst>
            </p:cNvPr>
            <p:cNvSpPr txBox="1"/>
            <p:nvPr/>
          </p:nvSpPr>
          <p:spPr>
            <a:xfrm>
              <a:off x="6671282" y="1383964"/>
              <a:ext cx="1247908" cy="448862"/>
            </a:xfrm>
            <a:prstGeom prst="rect">
              <a:avLst/>
            </a:prstGeom>
            <a:noFill/>
          </p:spPr>
          <p:txBody>
            <a:bodyPr wrap="square">
              <a:spAutoFit/>
            </a:bodyPr>
            <a:lstStyle/>
            <a:p>
              <a:pPr algn="ctr"/>
              <a:r>
                <a:rPr lang="en-CA" sz="2800" dirty="0">
                  <a:solidFill>
                    <a:schemeClr val="bg1"/>
                  </a:solidFill>
                </a:rPr>
                <a:t>ARC-RR</a:t>
              </a:r>
              <a:endParaRPr lang="en-US" sz="2800" dirty="0">
                <a:solidFill>
                  <a:schemeClr val="bg1"/>
                </a:solidFill>
              </a:endParaRPr>
            </a:p>
          </p:txBody>
        </p:sp>
      </p:grpSp>
      <p:pic>
        <p:nvPicPr>
          <p:cNvPr id="33" name="Picture 32">
            <a:extLst>
              <a:ext uri="{FF2B5EF4-FFF2-40B4-BE49-F238E27FC236}">
                <a16:creationId xmlns:a16="http://schemas.microsoft.com/office/drawing/2014/main" id="{661398DA-D920-873C-374E-7809BB41B0A3}"/>
              </a:ext>
            </a:extLst>
          </p:cNvPr>
          <p:cNvPicPr>
            <a:picLocks noChangeAspect="1"/>
          </p:cNvPicPr>
          <p:nvPr/>
        </p:nvPicPr>
        <p:blipFill>
          <a:blip r:embed="rId7">
            <a:duotone>
              <a:schemeClr val="accent1">
                <a:shade val="45000"/>
                <a:satMod val="135000"/>
              </a:schemeClr>
              <a:prstClr val="white"/>
            </a:duotone>
            <a:extLst>
              <a:ext uri="{BEBA8EAE-BF5A-486C-A8C5-ECC9F3942E4B}">
                <a14:imgProps xmlns:a14="http://schemas.microsoft.com/office/drawing/2010/main">
                  <a14:imgLayer r:embed="rId8">
                    <a14:imgEffect>
                      <a14:artisticPencilGrayscale/>
                    </a14:imgEffect>
                  </a14:imgLayer>
                </a14:imgProps>
              </a:ext>
            </a:extLst>
          </a:blip>
          <a:stretch>
            <a:fillRect/>
          </a:stretch>
        </p:blipFill>
        <p:spPr>
          <a:xfrm flipH="1">
            <a:off x="2262563" y="4895193"/>
            <a:ext cx="1220523" cy="1643719"/>
          </a:xfrm>
          <a:prstGeom prst="rect">
            <a:avLst/>
          </a:prstGeom>
        </p:spPr>
      </p:pic>
      <p:pic>
        <p:nvPicPr>
          <p:cNvPr id="9" name="Picture 8">
            <a:extLst>
              <a:ext uri="{FF2B5EF4-FFF2-40B4-BE49-F238E27FC236}">
                <a16:creationId xmlns:a16="http://schemas.microsoft.com/office/drawing/2014/main" id="{03FF6638-9117-F213-427B-6C34933E4718}"/>
              </a:ext>
            </a:extLst>
          </p:cNvPr>
          <p:cNvPicPr>
            <a:picLocks noChangeAspect="1"/>
          </p:cNvPicPr>
          <p:nvPr/>
        </p:nvPicPr>
        <p:blipFill>
          <a:blip r:embed="rId9">
            <a:duotone>
              <a:schemeClr val="accent1">
                <a:shade val="45000"/>
                <a:satMod val="135000"/>
              </a:schemeClr>
              <a:prstClr val="white"/>
            </a:duotone>
          </a:blip>
          <a:stretch>
            <a:fillRect/>
          </a:stretch>
        </p:blipFill>
        <p:spPr>
          <a:xfrm>
            <a:off x="940423" y="1649642"/>
            <a:ext cx="2944376" cy="1045507"/>
          </a:xfrm>
          <a:prstGeom prst="rect">
            <a:avLst/>
          </a:prstGeom>
        </p:spPr>
      </p:pic>
      <p:pic>
        <p:nvPicPr>
          <p:cNvPr id="42" name="Picture 41">
            <a:extLst>
              <a:ext uri="{FF2B5EF4-FFF2-40B4-BE49-F238E27FC236}">
                <a16:creationId xmlns:a16="http://schemas.microsoft.com/office/drawing/2014/main" id="{A2C52770-DDFF-CF87-41FE-C08EAA58D4AC}"/>
              </a:ext>
            </a:extLst>
          </p:cNvPr>
          <p:cNvPicPr>
            <a:picLocks noChangeAspect="1"/>
          </p:cNvPicPr>
          <p:nvPr/>
        </p:nvPicPr>
        <p:blipFill>
          <a:blip r:embed="rId10">
            <a:duotone>
              <a:schemeClr val="accent1">
                <a:shade val="45000"/>
                <a:satMod val="135000"/>
              </a:schemeClr>
              <a:prstClr val="white"/>
            </a:duotone>
          </a:blip>
          <a:stretch>
            <a:fillRect/>
          </a:stretch>
        </p:blipFill>
        <p:spPr>
          <a:xfrm>
            <a:off x="517972" y="1457532"/>
            <a:ext cx="365268" cy="1410398"/>
          </a:xfrm>
          <a:prstGeom prst="rect">
            <a:avLst/>
          </a:prstGeom>
        </p:spPr>
      </p:pic>
    </p:spTree>
    <p:extLst>
      <p:ext uri="{BB962C8B-B14F-4D97-AF65-F5344CB8AC3E}">
        <p14:creationId xmlns:p14="http://schemas.microsoft.com/office/powerpoint/2010/main" val="1233135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0D5681F-3667-E392-C30C-8F6E1300AB40}"/>
              </a:ext>
            </a:extLst>
          </p:cNvPr>
          <p:cNvSpPr/>
          <p:nvPr>
            <p:custDataLst>
              <p:tags r:id="rId1"/>
            </p:custDataLst>
          </p:nvPr>
        </p:nvSpPr>
        <p:spPr>
          <a:xfrm>
            <a:off x="2017589" y="5157192"/>
            <a:ext cx="5108963" cy="523220"/>
          </a:xfrm>
          <a:prstGeom prst="rect">
            <a:avLst/>
          </a:prstGeom>
        </p:spPr>
        <p:txBody>
          <a:bodyPr wrap="none">
            <a:spAutoFit/>
          </a:bodyPr>
          <a:lstStyle/>
          <a:p>
            <a:pPr algn="ctr"/>
            <a:r>
              <a:rPr lang="fr-CA" sz="2800" dirty="0"/>
              <a:t>Prenez conscience, soyez heureux</a:t>
            </a:r>
          </a:p>
        </p:txBody>
      </p:sp>
    </p:spTree>
    <p:extLst>
      <p:ext uri="{BB962C8B-B14F-4D97-AF65-F5344CB8AC3E}">
        <p14:creationId xmlns:p14="http://schemas.microsoft.com/office/powerpoint/2010/main" val="36027355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07504" y="2130425"/>
            <a:ext cx="8928992" cy="1470025"/>
          </a:xfrm>
        </p:spPr>
        <p:txBody>
          <a:bodyPr>
            <a:normAutofit/>
          </a:bodyPr>
          <a:lstStyle/>
          <a:p>
            <a:r>
              <a:rPr lang="fr-FR" sz="3600" dirty="0">
                <a:solidFill>
                  <a:srgbClr val="4F81BD">
                    <a:lumMod val="75000"/>
                  </a:srgbClr>
                </a:solidFill>
                <a:latin typeface="Calibri"/>
              </a:rPr>
              <a:t>Programme de développement du leadership de changement en pleine-conscience (DLCP)</a:t>
            </a:r>
            <a:endParaRPr lang="en-CA" dirty="0">
              <a:solidFill>
                <a:schemeClr val="accent1">
                  <a:lumMod val="75000"/>
                </a:schemeClr>
              </a:solidFill>
            </a:endParaRPr>
          </a:p>
        </p:txBody>
      </p:sp>
      <p:sp>
        <p:nvSpPr>
          <p:cNvPr id="6" name="Subtitle 2"/>
          <p:cNvSpPr>
            <a:spLocks noGrp="1"/>
          </p:cNvSpPr>
          <p:nvPr>
            <p:ph type="subTitle" idx="4294967295"/>
          </p:nvPr>
        </p:nvSpPr>
        <p:spPr>
          <a:xfrm>
            <a:off x="1371600" y="3886200"/>
            <a:ext cx="6400800" cy="1752600"/>
          </a:xfrm>
        </p:spPr>
        <p:txBody>
          <a:bodyPr>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fr-CA" sz="3200" b="0" i="0" u="none" strike="noStrike" kern="1200" cap="none" spc="0" normalizeH="0" baseline="0" noProof="0" dirty="0">
                <a:ln>
                  <a:noFill/>
                </a:ln>
                <a:solidFill>
                  <a:prstClr val="black">
                    <a:tint val="75000"/>
                  </a:prstClr>
                </a:solidFill>
                <a:effectLst/>
                <a:uLnTx/>
                <a:uFillTx/>
                <a:latin typeface="Calibri"/>
                <a:ea typeface="+mn-ea"/>
                <a:cs typeface="+mn-cs"/>
              </a:rPr>
              <a:t>Séance 5 de 8</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fr-CA" dirty="0">
                <a:solidFill>
                  <a:prstClr val="black">
                    <a:tint val="75000"/>
                  </a:prstClr>
                </a:solidFill>
                <a:latin typeface="Calibri"/>
              </a:rPr>
              <a:t>31 octobre 2022</a:t>
            </a:r>
            <a:endParaRPr kumimoji="0" lang="fr-CA" sz="3200" b="0" i="0" u="none" strike="noStrike" kern="1200" cap="none" spc="0" normalizeH="0" baseline="0" noProof="0" dirty="0">
              <a:ln>
                <a:noFill/>
              </a:ln>
              <a:solidFill>
                <a:srgbClr val="FF0000"/>
              </a:solidFill>
              <a:effectLst/>
              <a:uLnTx/>
              <a:uFillTx/>
              <a:latin typeface="Calibri"/>
              <a:ea typeface="+mn-ea"/>
              <a:cs typeface="+mn-cs"/>
            </a:endParaRPr>
          </a:p>
        </p:txBody>
      </p:sp>
    </p:spTree>
    <p:extLst>
      <p:ext uri="{BB962C8B-B14F-4D97-AF65-F5344CB8AC3E}">
        <p14:creationId xmlns:p14="http://schemas.microsoft.com/office/powerpoint/2010/main" val="922397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fr-CA" sz="2800" dirty="0"/>
              <a:t>Exercice d’autocompassion en pleine conscience – Centrage</a:t>
            </a:r>
            <a:endParaRPr lang="en-US" sz="2800" dirty="0"/>
          </a:p>
        </p:txBody>
      </p:sp>
      <p:grpSp>
        <p:nvGrpSpPr>
          <p:cNvPr id="5" name="Group 4"/>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556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654" y="2018428"/>
            <a:ext cx="6692887" cy="2270540"/>
          </a:xfrm>
        </p:spPr>
        <p:txBody>
          <a:bodyPr>
            <a:normAutofit fontScale="92500" lnSpcReduction="20000"/>
          </a:bodyPr>
          <a:lstStyle/>
          <a:p>
            <a:pPr marL="0" lvl="0" indent="0">
              <a:buNone/>
            </a:pPr>
            <a:r>
              <a:rPr lang="fr-CA" dirty="0"/>
              <a:t>Aimeriez-vous partager vos </a:t>
            </a:r>
            <a:r>
              <a:rPr lang="fr-CA" b="1" i="1" dirty="0"/>
              <a:t>Idées</a:t>
            </a:r>
            <a:endParaRPr lang="fr-CA" dirty="0"/>
          </a:p>
          <a:p>
            <a:pPr marL="0" lvl="0" indent="0">
              <a:buNone/>
            </a:pPr>
            <a:endParaRPr lang="fr-CA" sz="2000" dirty="0"/>
          </a:p>
          <a:p>
            <a:pPr lvl="0"/>
            <a:r>
              <a:rPr lang="fr-CA" dirty="0"/>
              <a:t>Votre système de </a:t>
            </a:r>
            <a:r>
              <a:rPr lang="fr-CA" b="1" i="1" dirty="0">
                <a:latin typeface="Bradley Hand ITC" panose="03070402050302030203" pitchFamily="66" charset="0"/>
              </a:rPr>
              <a:t>Jumelage</a:t>
            </a:r>
            <a:endParaRPr lang="fr-CA" dirty="0"/>
          </a:p>
          <a:p>
            <a:pPr lvl="0"/>
            <a:endParaRPr lang="fr-CA" dirty="0"/>
          </a:p>
          <a:p>
            <a:pPr lvl="0"/>
            <a:r>
              <a:rPr lang="fr-CA" dirty="0"/>
              <a:t>Votre pratique</a:t>
            </a:r>
          </a:p>
        </p:txBody>
      </p:sp>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745437">
            <a:off x="5574792" y="2409509"/>
            <a:ext cx="1172680" cy="1209033"/>
          </a:xfrm>
          <a:prstGeom prst="rect">
            <a:avLst/>
          </a:prstGeom>
        </p:spPr>
      </p:pic>
      <p:grpSp>
        <p:nvGrpSpPr>
          <p:cNvPr id="16" name="Group 15"/>
          <p:cNvGrpSpPr/>
          <p:nvPr/>
        </p:nvGrpSpPr>
        <p:grpSpPr>
          <a:xfrm>
            <a:off x="7454923" y="5315343"/>
            <a:ext cx="1027525" cy="1072237"/>
            <a:chOff x="1588297" y="4970908"/>
            <a:chExt cx="1091071" cy="1190315"/>
          </a:xfrm>
        </p:grpSpPr>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8" name="Oval 17"/>
            <p:cNvSpPr/>
            <p:nvPr/>
          </p:nvSpPr>
          <p:spPr>
            <a:xfrm>
              <a:off x="1773475" y="5471725"/>
              <a:ext cx="637263"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 name="TextBox 18"/>
            <p:cNvSpPr txBox="1"/>
            <p:nvPr/>
          </p:nvSpPr>
          <p:spPr>
            <a:xfrm>
              <a:off x="1588297" y="4970908"/>
              <a:ext cx="1091071" cy="444171"/>
            </a:xfrm>
            <a:prstGeom prst="rect">
              <a:avLst/>
            </a:prstGeom>
            <a:noFill/>
          </p:spPr>
          <p:txBody>
            <a:bodyPr wrap="none" rtlCol="0">
              <a:spAutoFit/>
            </a:bodyPr>
            <a:lstStyle/>
            <a:p>
              <a:r>
                <a:rPr lang="en-CA" sz="2000" dirty="0"/>
                <a:t>Plenary </a:t>
              </a:r>
              <a:endParaRPr lang="en-CA" sz="2000" dirty="0">
                <a:solidFill>
                  <a:schemeClr val="accent3">
                    <a:lumMod val="75000"/>
                  </a:schemeClr>
                </a:solidFill>
              </a:endParaRPr>
            </a:p>
          </p:txBody>
        </p:sp>
      </p:grpSp>
      <p:pic>
        <p:nvPicPr>
          <p:cNvPr id="21" name="Picture 20"/>
          <p:cNvPicPr>
            <a:picLocks noChangeAspect="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674761" y="4053320"/>
            <a:ext cx="1092677" cy="1005263"/>
          </a:xfrm>
          <a:prstGeom prst="rect">
            <a:avLst/>
          </a:prstGeom>
        </p:spPr>
      </p:pic>
      <p:pic>
        <p:nvPicPr>
          <p:cNvPr id="22" name="Picture 21"/>
          <p:cNvPicPr>
            <a:picLocks noChangeAspect="1"/>
          </p:cNvPicPr>
          <p:nvPr/>
        </p:nvPicPr>
        <p:blipFill>
          <a:blip r:embed="rId11">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14461" y="3885014"/>
            <a:ext cx="1488592" cy="1205120"/>
          </a:xfrm>
          <a:prstGeom prst="rect">
            <a:avLst/>
          </a:prstGeom>
        </p:spPr>
      </p:pic>
      <p:pic>
        <p:nvPicPr>
          <p:cNvPr id="20" name="Picture 6" descr="C:\Users\GonzalA1\AppData\Local\Microsoft\Windows\Temporary Internet Files\Content.IE5\H7G048II\촉촉한피부1[1].jpg"/>
          <p:cNvPicPr>
            <a:picLocks noChangeAspect="1" noChangeArrowheads="1"/>
          </p:cNvPicPr>
          <p:nvPr/>
        </p:nvPicPr>
        <p:blipFill>
          <a:blip r:embed="rId12">
            <a:clrChange>
              <a:clrFrom>
                <a:srgbClr val="FEFEFE"/>
              </a:clrFrom>
              <a:clrTo>
                <a:srgbClr val="FEFEFE">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79380" y="3865121"/>
            <a:ext cx="1348425" cy="138166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p:cNvPicPr>
            <a:picLocks noChangeAspect="1"/>
          </p:cNvPicPr>
          <p:nvPr/>
        </p:nvPicPr>
        <p:blipFill>
          <a:blip r:embed="rId13">
            <a:duotone>
              <a:schemeClr val="accent1">
                <a:shade val="45000"/>
                <a:satMod val="135000"/>
              </a:schemeClr>
              <a:prstClr val="white"/>
            </a:duotone>
          </a:blip>
          <a:stretch>
            <a:fillRect/>
          </a:stretch>
        </p:blipFill>
        <p:spPr>
          <a:xfrm>
            <a:off x="6887454" y="4040408"/>
            <a:ext cx="1182018" cy="894331"/>
          </a:xfrm>
          <a:prstGeom prst="rect">
            <a:avLst/>
          </a:prstGeom>
        </p:spPr>
      </p:pic>
      <p:grpSp>
        <p:nvGrpSpPr>
          <p:cNvPr id="28" name="Group 27"/>
          <p:cNvGrpSpPr/>
          <p:nvPr/>
        </p:nvGrpSpPr>
        <p:grpSpPr>
          <a:xfrm>
            <a:off x="5481605" y="3792244"/>
            <a:ext cx="1183043" cy="1390660"/>
            <a:chOff x="1115917" y="2424130"/>
            <a:chExt cx="2481406" cy="2481406"/>
          </a:xfrm>
        </p:grpSpPr>
        <p:pic>
          <p:nvPicPr>
            <p:cNvPr id="29" name="Picture 28"/>
            <p:cNvPicPr>
              <a:picLocks noChangeAspect="1"/>
            </p:cNvPicPr>
            <p:nvPr/>
          </p:nvPicPr>
          <p:blipFill>
            <a:blip r:embed="rId14">
              <a:clrChange>
                <a:clrFrom>
                  <a:srgbClr val="FFFFFF"/>
                </a:clrFrom>
                <a:clrTo>
                  <a:srgbClr val="FFFFFF">
                    <a:alpha val="0"/>
                  </a:srgbClr>
                </a:clrTo>
              </a:clrChange>
              <a:duotone>
                <a:schemeClr val="accent1">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15">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22"/>
          <p:cNvPicPr>
            <a:picLocks noChangeAspect="1"/>
          </p:cNvPicPr>
          <p:nvPr/>
        </p:nvPicPr>
        <p:blipFill>
          <a:blip r:embed="rId16">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00466" y="5376775"/>
            <a:ext cx="1018507" cy="811354"/>
          </a:xfrm>
          <a:prstGeom prst="rect">
            <a:avLst/>
          </a:prstGeom>
        </p:spPr>
      </p:pic>
      <p:pic>
        <p:nvPicPr>
          <p:cNvPr id="25" name="Picture 24"/>
          <p:cNvPicPr>
            <a:picLocks noChangeAspect="1"/>
          </p:cNvPicPr>
          <p:nvPr/>
        </p:nvPicPr>
        <p:blipFill>
          <a:blip r:embed="rId17">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2571080" y="5300194"/>
            <a:ext cx="1087954" cy="1052597"/>
          </a:xfrm>
          <a:prstGeom prst="ellipse">
            <a:avLst/>
          </a:prstGeom>
          <a:ln>
            <a:noFill/>
          </a:ln>
          <a:effectLst>
            <a:softEdge rad="63500"/>
          </a:effectLst>
        </p:spPr>
      </p:pic>
      <p:pic>
        <p:nvPicPr>
          <p:cNvPr id="4" name="Picture 3">
            <a:extLst>
              <a:ext uri="{FF2B5EF4-FFF2-40B4-BE49-F238E27FC236}">
                <a16:creationId xmlns:a16="http://schemas.microsoft.com/office/drawing/2014/main" id="{7AE9A72D-E5FE-7785-6F6F-023C6197127C}"/>
              </a:ext>
            </a:extLst>
          </p:cNvPr>
          <p:cNvPicPr>
            <a:picLocks noChangeAspect="1"/>
          </p:cNvPicPr>
          <p:nvPr>
            <p:custDataLst>
              <p:tags r:id="rId1"/>
            </p:custDataLst>
          </p:nvPr>
        </p:nvPicPr>
        <p:blipFill>
          <a:blip r:embed="rId18">
            <a:clrChange>
              <a:clrFrom>
                <a:srgbClr val="FFFFFF"/>
              </a:clrFrom>
              <a:clrTo>
                <a:srgbClr val="FFFFFF">
                  <a:alpha val="0"/>
                </a:srgbClr>
              </a:clrTo>
            </a:clrChange>
            <a:duotone>
              <a:schemeClr val="bg2">
                <a:shade val="45000"/>
                <a:satMod val="135000"/>
              </a:schemeClr>
              <a:prstClr val="white"/>
            </a:duotone>
          </a:blip>
          <a:stretch>
            <a:fillRect/>
          </a:stretch>
        </p:blipFill>
        <p:spPr>
          <a:xfrm>
            <a:off x="1099237" y="5397424"/>
            <a:ext cx="1392179" cy="2868735"/>
          </a:xfrm>
          <a:prstGeom prst="rect">
            <a:avLst/>
          </a:prstGeom>
        </p:spPr>
      </p:pic>
      <p:grpSp>
        <p:nvGrpSpPr>
          <p:cNvPr id="5" name="Group 4">
            <a:extLst>
              <a:ext uri="{FF2B5EF4-FFF2-40B4-BE49-F238E27FC236}">
                <a16:creationId xmlns:a16="http://schemas.microsoft.com/office/drawing/2014/main" id="{82C1255E-E41E-597D-0DA6-2C337C934992}"/>
              </a:ext>
            </a:extLst>
          </p:cNvPr>
          <p:cNvGrpSpPr/>
          <p:nvPr/>
        </p:nvGrpSpPr>
        <p:grpSpPr>
          <a:xfrm>
            <a:off x="5702245" y="5455133"/>
            <a:ext cx="1170119" cy="944302"/>
            <a:chOff x="5786974" y="5243827"/>
            <a:chExt cx="1912332" cy="1402658"/>
          </a:xfrm>
        </p:grpSpPr>
        <p:pic>
          <p:nvPicPr>
            <p:cNvPr id="6" name="Picture 2" descr="Hand shake in heart | Free SVG">
              <a:extLst>
                <a:ext uri="{FF2B5EF4-FFF2-40B4-BE49-F238E27FC236}">
                  <a16:creationId xmlns:a16="http://schemas.microsoft.com/office/drawing/2014/main" id="{3FDD5DF8-08A2-4ACD-C7EB-E11A70ECE1CA}"/>
                </a:ext>
              </a:extLst>
            </p:cNvPr>
            <p:cNvPicPr>
              <a:picLocks noChangeAspect="1" noChangeArrowheads="1"/>
            </p:cNvPicPr>
            <p:nvPr>
              <p:custDataLst>
                <p:tags r:id="rId4"/>
              </p:custDataLst>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86974" y="5243827"/>
              <a:ext cx="1067924" cy="106792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4EC525E7-EC2E-3A59-A60F-EB8EAB61E519}"/>
                </a:ext>
              </a:extLst>
            </p:cNvPr>
            <p:cNvPicPr>
              <a:picLocks noChangeAspect="1"/>
            </p:cNvPicPr>
            <p:nvPr>
              <p:custDataLst>
                <p:tags r:id="rId5"/>
              </p:custDataLst>
            </p:nvPr>
          </p:nvPicPr>
          <p:blipFill>
            <a:blip r:embed="rId20">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355444" y="5302623"/>
              <a:ext cx="1343862" cy="1343862"/>
            </a:xfrm>
            <a:prstGeom prst="rect">
              <a:avLst/>
            </a:prstGeom>
          </p:spPr>
        </p:pic>
      </p:grpSp>
      <p:sp>
        <p:nvSpPr>
          <p:cNvPr id="9" name="Title 1">
            <a:extLst>
              <a:ext uri="{FF2B5EF4-FFF2-40B4-BE49-F238E27FC236}">
                <a16:creationId xmlns:a16="http://schemas.microsoft.com/office/drawing/2014/main" id="{CA5AA7F1-503D-00CF-2B38-34BBF946C165}"/>
              </a:ext>
            </a:extLst>
          </p:cNvPr>
          <p:cNvSpPr>
            <a:spLocks noGrp="1"/>
          </p:cNvSpPr>
          <p:nvPr>
            <p:ph type="title"/>
            <p:custDataLst>
              <p:tags r:id="rId2"/>
            </p:custDataLst>
          </p:nvPr>
        </p:nvSpPr>
        <p:spPr>
          <a:xfrm>
            <a:off x="457200" y="274638"/>
            <a:ext cx="8229600" cy="1143000"/>
          </a:xfrm>
        </p:spPr>
        <p:txBody>
          <a:bodyPr>
            <a:normAutofit/>
          </a:bodyPr>
          <a:lstStyle/>
          <a:p>
            <a:pPr lvl="0"/>
            <a:r>
              <a:rPr lang="fr-CA" sz="3600" dirty="0"/>
              <a:t>Compte rendu de la semaine 4</a:t>
            </a:r>
            <a:endParaRPr lang="fr-CA" dirty="0"/>
          </a:p>
        </p:txBody>
      </p:sp>
      <p:pic>
        <p:nvPicPr>
          <p:cNvPr id="11" name="Picture 10">
            <a:extLst>
              <a:ext uri="{FF2B5EF4-FFF2-40B4-BE49-F238E27FC236}">
                <a16:creationId xmlns:a16="http://schemas.microsoft.com/office/drawing/2014/main" id="{3B3370D9-36E9-EE7A-465B-87A20E3057BC}"/>
              </a:ext>
            </a:extLst>
          </p:cNvPr>
          <p:cNvPicPr>
            <a:picLocks noChangeAspect="1"/>
          </p:cNvPicPr>
          <p:nvPr>
            <p:custDataLst>
              <p:tags r:id="rId3"/>
            </p:custDataLst>
          </p:nvPr>
        </p:nvPicPr>
        <p:blipFill>
          <a:blip r:embed="rId21"/>
          <a:stretch>
            <a:fillRect/>
          </a:stretch>
        </p:blipFill>
        <p:spPr>
          <a:xfrm>
            <a:off x="6867526" y="106262"/>
            <a:ext cx="1955476" cy="1843444"/>
          </a:xfrm>
          <a:prstGeom prst="rect">
            <a:avLst/>
          </a:prstGeom>
        </p:spPr>
      </p:pic>
    </p:spTree>
    <p:extLst>
      <p:ext uri="{BB962C8B-B14F-4D97-AF65-F5344CB8AC3E}">
        <p14:creationId xmlns:p14="http://schemas.microsoft.com/office/powerpoint/2010/main" val="13264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500"/>
                            </p:stCondLst>
                            <p:childTnLst>
                              <p:par>
                                <p:cTn id="22" presetID="10" presetClass="entr" presetSubtype="0" fill="hold" nodeType="afterEffect">
                                  <p:stCondLst>
                                    <p:cond delay="50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par>
                          <p:cTn id="25" fill="hold">
                            <p:stCondLst>
                              <p:cond delay="1500"/>
                            </p:stCondLst>
                            <p:childTnLst>
                              <p:par>
                                <p:cTn id="26" presetID="10" presetClass="entr" presetSubtype="0" fill="hold" nodeType="afterEffect">
                                  <p:stCondLst>
                                    <p:cond delay="50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par>
                          <p:cTn id="29" fill="hold">
                            <p:stCondLst>
                              <p:cond delay="2500"/>
                            </p:stCondLst>
                            <p:childTnLst>
                              <p:par>
                                <p:cTn id="30" presetID="10" presetClass="entr" presetSubtype="0" fill="hold" nodeType="afterEffect">
                                  <p:stCondLst>
                                    <p:cond delay="50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par>
                          <p:cTn id="33" fill="hold">
                            <p:stCondLst>
                              <p:cond delay="3500"/>
                            </p:stCondLst>
                            <p:childTnLst>
                              <p:par>
                                <p:cTn id="34" presetID="10" presetClass="entr" presetSubtype="0" fill="hold" nodeType="afterEffect">
                                  <p:stCondLst>
                                    <p:cond delay="50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par>
                          <p:cTn id="37" fill="hold">
                            <p:stCondLst>
                              <p:cond delay="4500"/>
                            </p:stCondLst>
                            <p:childTnLst>
                              <p:par>
                                <p:cTn id="38" presetID="10" presetClass="entr" presetSubtype="0" fill="hold" nodeType="afterEffect">
                                  <p:stCondLst>
                                    <p:cond delay="50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childTnLst>
                          </p:cTn>
                        </p:par>
                        <p:par>
                          <p:cTn id="41" fill="hold">
                            <p:stCondLst>
                              <p:cond delay="5500"/>
                            </p:stCondLst>
                            <p:childTnLst>
                              <p:par>
                                <p:cTn id="42" presetID="10" presetClass="entr" presetSubtype="0" fill="hold" nodeType="afterEffect">
                                  <p:stCondLst>
                                    <p:cond delay="50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par>
                          <p:cTn id="45" fill="hold">
                            <p:stCondLst>
                              <p:cond delay="6500"/>
                            </p:stCondLst>
                            <p:childTnLst>
                              <p:par>
                                <p:cTn id="46" presetID="10" presetClass="entr" presetSubtype="0" fill="hold" nodeType="afterEffect">
                                  <p:stCondLst>
                                    <p:cond delay="50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par>
                          <p:cTn id="49" fill="hold">
                            <p:stCondLst>
                              <p:cond delay="7500"/>
                            </p:stCondLst>
                            <p:childTnLst>
                              <p:par>
                                <p:cTn id="50" presetID="10" presetClass="entr" presetSubtype="0" fill="hold" nodeType="afterEffect">
                                  <p:stCondLst>
                                    <p:cond delay="50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70F0FDB-7659-9EFB-C6A2-8EC9C9CA178F}"/>
              </a:ext>
            </a:extLst>
          </p:cNvPr>
          <p:cNvPicPr>
            <a:picLocks noChangeAspect="1"/>
          </p:cNvPicPr>
          <p:nvPr/>
        </p:nvPicPr>
        <p:blipFill>
          <a:blip r:embed="rId3">
            <a:extLst>
              <a:ext uri="{BEBA8EAE-BF5A-486C-A8C5-ECC9F3942E4B}">
                <a14:imgProps xmlns:a14="http://schemas.microsoft.com/office/drawing/2010/main">
                  <a14:imgLayer r:embed="rId4">
                    <a14:imgEffect>
                      <a14:artisticPaintBrush/>
                    </a14:imgEffect>
                  </a14:imgLayer>
                </a14:imgProps>
              </a:ext>
              <a:ext uri="{837473B0-CC2E-450A-ABE3-18F120FF3D39}">
                <a1611:picAttrSrcUrl xmlns:a1611="http://schemas.microsoft.com/office/drawing/2016/11/main" r:id="rId5"/>
              </a:ext>
            </a:extLst>
          </a:blip>
          <a:stretch>
            <a:fillRect/>
          </a:stretch>
        </p:blipFill>
        <p:spPr>
          <a:xfrm rot="20857149">
            <a:off x="5914362" y="1606489"/>
            <a:ext cx="4860032" cy="3645024"/>
          </a:xfrm>
          <a:prstGeom prst="rect">
            <a:avLst/>
          </a:prstGeom>
        </p:spPr>
      </p:pic>
      <p:sp>
        <p:nvSpPr>
          <p:cNvPr id="2" name="Title 1"/>
          <p:cNvSpPr>
            <a:spLocks noGrp="1"/>
          </p:cNvSpPr>
          <p:nvPr>
            <p:ph type="title"/>
          </p:nvPr>
        </p:nvSpPr>
        <p:spPr/>
        <p:txBody>
          <a:bodyPr>
            <a:normAutofit fontScale="90000"/>
          </a:bodyPr>
          <a:lstStyle/>
          <a:p>
            <a:r>
              <a:rPr lang="fr-CA" dirty="0"/>
              <a:t>Programme – semaine </a:t>
            </a:r>
            <a:r>
              <a:rPr lang="en-US" dirty="0"/>
              <a:t>5 </a:t>
            </a:r>
            <a:br>
              <a:rPr lang="en-US" dirty="0"/>
            </a:br>
            <a:r>
              <a:rPr lang="en-US" dirty="0"/>
              <a:t>(Compassion, </a:t>
            </a:r>
            <a:r>
              <a:rPr lang="en-US" dirty="0" err="1"/>
              <a:t>clarté</a:t>
            </a:r>
            <a:r>
              <a:rPr lang="en-US" dirty="0"/>
              <a:t> et </a:t>
            </a:r>
            <a:r>
              <a:rPr lang="en-US" dirty="0" err="1"/>
              <a:t>créativité</a:t>
            </a:r>
            <a:r>
              <a:rPr lang="en-US" dirty="0"/>
              <a:t>)</a:t>
            </a:r>
          </a:p>
        </p:txBody>
      </p:sp>
      <p:sp>
        <p:nvSpPr>
          <p:cNvPr id="3" name="Content Placeholder 2"/>
          <p:cNvSpPr>
            <a:spLocks noGrp="1"/>
          </p:cNvSpPr>
          <p:nvPr>
            <p:ph idx="1"/>
          </p:nvPr>
        </p:nvSpPr>
        <p:spPr>
          <a:xfrm>
            <a:off x="457200" y="1846258"/>
            <a:ext cx="8229600" cy="4525963"/>
          </a:xfrm>
        </p:spPr>
        <p:txBody>
          <a:bodyPr>
            <a:normAutofit/>
          </a:bodyPr>
          <a:lstStyle/>
          <a:p>
            <a:pPr lvl="0">
              <a:spcBef>
                <a:spcPts val="600"/>
              </a:spcBef>
            </a:pPr>
            <a:r>
              <a:rPr lang="fr-CA" dirty="0">
                <a:solidFill>
                  <a:schemeClr val="bg1">
                    <a:lumMod val="50000"/>
                  </a:schemeClr>
                </a:solidFill>
              </a:rPr>
              <a:t>Exercice de respiration pour se recentrer</a:t>
            </a:r>
          </a:p>
          <a:p>
            <a:pPr lvl="0">
              <a:spcBef>
                <a:spcPts val="600"/>
              </a:spcBef>
            </a:pPr>
            <a:r>
              <a:rPr lang="fr-CA" dirty="0">
                <a:solidFill>
                  <a:schemeClr val="bg1">
                    <a:lumMod val="50000"/>
                  </a:schemeClr>
                </a:solidFill>
              </a:rPr>
              <a:t>Bref retour sur la semaine dernière, la semaine 4</a:t>
            </a:r>
          </a:p>
          <a:p>
            <a:r>
              <a:rPr lang="fr-CA" dirty="0"/>
              <a:t>Le modèle SCARF</a:t>
            </a:r>
          </a:p>
          <a:p>
            <a:r>
              <a:rPr lang="fr-CA" dirty="0"/>
              <a:t>Technique – ARC-RR</a:t>
            </a:r>
          </a:p>
          <a:p>
            <a:r>
              <a:rPr lang="fr-CA" dirty="0" err="1"/>
              <a:t>Exercise</a:t>
            </a:r>
            <a:r>
              <a:rPr lang="fr-CA" dirty="0"/>
              <a:t> dans le miroir</a:t>
            </a:r>
          </a:p>
          <a:p>
            <a:pPr lvl="0">
              <a:spcBef>
                <a:spcPts val="600"/>
              </a:spcBef>
            </a:pPr>
            <a:r>
              <a:rPr lang="fr-CA" sz="3200" dirty="0"/>
              <a:t>Choses à accomplir cette semaine</a:t>
            </a:r>
          </a:p>
          <a:p>
            <a:pPr lvl="0">
              <a:spcBef>
                <a:spcPts val="600"/>
              </a:spcBef>
            </a:pPr>
            <a:r>
              <a:rPr lang="fr-CA" sz="3200" u="none" dirty="0"/>
              <a:t>Retour sur la séance</a:t>
            </a:r>
            <a:endParaRPr lang="fr-CA" sz="3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352" y="431678"/>
            <a:ext cx="2386389" cy="1143000"/>
          </a:xfrm>
        </p:spPr>
        <p:txBody>
          <a:bodyPr>
            <a:normAutofit fontScale="90000"/>
          </a:bodyPr>
          <a:lstStyle/>
          <a:p>
            <a:pPr algn="ctr"/>
            <a:r>
              <a:rPr lang="fr-CA" dirty="0"/>
              <a:t>Le modèle </a:t>
            </a:r>
            <a:r>
              <a:rPr lang="fr-CA" b="1" dirty="0"/>
              <a:t>SCARF</a:t>
            </a:r>
            <a:endParaRPr lang="en-CA" b="1" dirty="0"/>
          </a:p>
        </p:txBody>
      </p:sp>
      <p:sp>
        <p:nvSpPr>
          <p:cNvPr id="3" name="Content Placeholder 2"/>
          <p:cNvSpPr>
            <a:spLocks noGrp="1"/>
          </p:cNvSpPr>
          <p:nvPr>
            <p:ph idx="1"/>
          </p:nvPr>
        </p:nvSpPr>
        <p:spPr>
          <a:xfrm>
            <a:off x="2411760" y="2100717"/>
            <a:ext cx="6497814" cy="4179633"/>
          </a:xfrm>
        </p:spPr>
        <p:txBody>
          <a:bodyPr>
            <a:noAutofit/>
          </a:bodyPr>
          <a:lstStyle/>
          <a:p>
            <a:pPr fontAlgn="base">
              <a:spcBef>
                <a:spcPts val="0"/>
              </a:spcBef>
            </a:pPr>
            <a:r>
              <a:rPr lang="en-US" sz="2400" b="1" dirty="0" err="1"/>
              <a:t>Statut</a:t>
            </a:r>
            <a:r>
              <a:rPr lang="en-US" sz="2400" b="1" dirty="0"/>
              <a:t> -</a:t>
            </a:r>
            <a:r>
              <a:rPr lang="en-US" sz="2400" dirty="0"/>
              <a:t> </a:t>
            </a:r>
            <a:r>
              <a:rPr lang="fr-FR" sz="2400" dirty="0"/>
              <a:t>un certain Statut ou de préserver son “rang” par rapport aux autres</a:t>
            </a:r>
            <a:endParaRPr lang="en-US" sz="2400" dirty="0"/>
          </a:p>
          <a:p>
            <a:pPr fontAlgn="base">
              <a:spcBef>
                <a:spcPts val="0"/>
              </a:spcBef>
            </a:pPr>
            <a:r>
              <a:rPr lang="en-US" sz="2400" b="1" dirty="0"/>
              <a:t>Certitude -</a:t>
            </a:r>
            <a:r>
              <a:rPr lang="en-US" sz="2400" dirty="0"/>
              <a:t> </a:t>
            </a:r>
            <a:r>
              <a:rPr lang="fr-FR" sz="2400" dirty="0"/>
              <a:t>sécurité qui permet de prédire le futur et de s’adapter</a:t>
            </a:r>
            <a:endParaRPr lang="en-US" sz="2400" dirty="0"/>
          </a:p>
          <a:p>
            <a:pPr fontAlgn="base">
              <a:spcBef>
                <a:spcPts val="0"/>
              </a:spcBef>
            </a:pPr>
            <a:r>
              <a:rPr lang="en-US" sz="2400" b="1" dirty="0" err="1"/>
              <a:t>Autonomie</a:t>
            </a:r>
            <a:r>
              <a:rPr lang="en-US" sz="2400" b="1" dirty="0"/>
              <a:t> -</a:t>
            </a:r>
            <a:r>
              <a:rPr lang="en-US" sz="2400" dirty="0"/>
              <a:t> l</a:t>
            </a:r>
            <a:r>
              <a:rPr lang="fr-FR" sz="2400" dirty="0"/>
              <a:t>e pouvoir d’exercer du contrôle sur notre environnement et de faire des choix</a:t>
            </a:r>
            <a:endParaRPr lang="en-US" sz="2400" dirty="0"/>
          </a:p>
          <a:p>
            <a:pPr fontAlgn="base">
              <a:spcBef>
                <a:spcPts val="0"/>
              </a:spcBef>
            </a:pPr>
            <a:r>
              <a:rPr lang="en-US" sz="2400" b="1" dirty="0"/>
              <a:t>Relations -</a:t>
            </a:r>
            <a:r>
              <a:rPr lang="en-US" sz="2400" dirty="0"/>
              <a:t> </a:t>
            </a:r>
            <a:r>
              <a:rPr lang="fr-FR" sz="2400" dirty="0"/>
              <a:t>Appartenance à un groupe et pouvoir compter sur son soutien (relations formelles et informelles)</a:t>
            </a:r>
            <a:endParaRPr lang="en-US" sz="2400" dirty="0"/>
          </a:p>
          <a:p>
            <a:pPr fontAlgn="base">
              <a:spcBef>
                <a:spcPts val="0"/>
              </a:spcBef>
            </a:pPr>
            <a:r>
              <a:rPr lang="en-US" sz="2400" b="1" dirty="0"/>
              <a:t>Franc-jeu -</a:t>
            </a:r>
            <a:r>
              <a:rPr lang="en-US" sz="2400" dirty="0"/>
              <a:t> </a:t>
            </a:r>
            <a:r>
              <a:rPr lang="fr-FR" sz="2400" dirty="0"/>
              <a:t>Équité et justice, le sentiment d’échanges équitables avec les gens</a:t>
            </a:r>
            <a:endParaRPr lang="en-US" sz="2400" dirty="0"/>
          </a:p>
        </p:txBody>
      </p:sp>
      <p:sp>
        <p:nvSpPr>
          <p:cNvPr id="5" name="Rectangle 4"/>
          <p:cNvSpPr/>
          <p:nvPr/>
        </p:nvSpPr>
        <p:spPr>
          <a:xfrm>
            <a:off x="1093868" y="6391748"/>
            <a:ext cx="6956263" cy="276999"/>
          </a:xfrm>
          <a:prstGeom prst="rect">
            <a:avLst/>
          </a:prstGeom>
        </p:spPr>
        <p:txBody>
          <a:bodyPr wrap="none">
            <a:spAutoFit/>
          </a:bodyPr>
          <a:lstStyle/>
          <a:p>
            <a:r>
              <a:rPr lang="en-CA" sz="1200" dirty="0">
                <a:hlinkClick r:id="rId3"/>
              </a:rPr>
              <a:t>https://optimumtalent.com/publications/le-neuroleadership-demystifie-pour-susciter-lengagement/?lang=fr</a:t>
            </a:r>
            <a:endParaRPr lang="en-CA" sz="1200" dirty="0"/>
          </a:p>
        </p:txBody>
      </p:sp>
      <p:pic>
        <p:nvPicPr>
          <p:cNvPr id="4" name="Picture 3"/>
          <p:cNvPicPr>
            <a:picLocks noChangeAspect="1"/>
          </p:cNvPicPr>
          <p:nvPr/>
        </p:nvPicPr>
        <p:blipFill>
          <a:blip r:embed="rId4">
            <a:clrChange>
              <a:clrFrom>
                <a:srgbClr val="FFFFFF"/>
              </a:clrFrom>
              <a:clrTo>
                <a:srgbClr val="FFFFFF">
                  <a:alpha val="0"/>
                </a:srgbClr>
              </a:clrTo>
            </a:clrChange>
            <a:duotone>
              <a:schemeClr val="accent3">
                <a:shade val="45000"/>
                <a:satMod val="135000"/>
              </a:schemeClr>
              <a:prstClr val="white"/>
            </a:duotone>
          </a:blip>
          <a:stretch>
            <a:fillRect/>
          </a:stretch>
        </p:blipFill>
        <p:spPr>
          <a:xfrm>
            <a:off x="381125" y="139171"/>
            <a:ext cx="516804" cy="1608138"/>
          </a:xfrm>
          <a:prstGeom prst="rect">
            <a:avLst/>
          </a:prstGeom>
        </p:spPr>
      </p:pic>
      <p:pic>
        <p:nvPicPr>
          <p:cNvPr id="7" name="Picture 6">
            <a:extLst>
              <a:ext uri="{FF2B5EF4-FFF2-40B4-BE49-F238E27FC236}">
                <a16:creationId xmlns:a16="http://schemas.microsoft.com/office/drawing/2014/main" id="{1AF6C558-06D8-BF44-0F30-2133E346F7F7}"/>
              </a:ext>
            </a:extLst>
          </p:cNvPr>
          <p:cNvPicPr>
            <a:picLocks noChangeAspect="1"/>
          </p:cNvPicPr>
          <p:nvPr/>
        </p:nvPicPr>
        <p:blipFill>
          <a:blip r:embed="rId5"/>
          <a:stretch>
            <a:fillRect/>
          </a:stretch>
        </p:blipFill>
        <p:spPr>
          <a:xfrm>
            <a:off x="107779" y="1964934"/>
            <a:ext cx="1304925" cy="1343025"/>
          </a:xfrm>
          <a:prstGeom prst="rect">
            <a:avLst/>
          </a:prstGeom>
        </p:spPr>
      </p:pic>
      <p:pic>
        <p:nvPicPr>
          <p:cNvPr id="9" name="Picture 8">
            <a:extLst>
              <a:ext uri="{FF2B5EF4-FFF2-40B4-BE49-F238E27FC236}">
                <a16:creationId xmlns:a16="http://schemas.microsoft.com/office/drawing/2014/main" id="{BF0FF6E9-764E-1958-0EDA-965B7B4DE8C5}"/>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1187624" y="2885146"/>
            <a:ext cx="1352550" cy="1352550"/>
          </a:xfrm>
          <a:prstGeom prst="rect">
            <a:avLst/>
          </a:prstGeom>
        </p:spPr>
      </p:pic>
      <p:pic>
        <p:nvPicPr>
          <p:cNvPr id="11" name="Picture 10">
            <a:extLst>
              <a:ext uri="{FF2B5EF4-FFF2-40B4-BE49-F238E27FC236}">
                <a16:creationId xmlns:a16="http://schemas.microsoft.com/office/drawing/2014/main" id="{CB9BEE13-AF15-2AC0-C1EA-85B4D5F282E8}"/>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79512" y="3356992"/>
            <a:ext cx="1276350" cy="1371600"/>
          </a:xfrm>
          <a:prstGeom prst="rect">
            <a:avLst/>
          </a:prstGeom>
        </p:spPr>
      </p:pic>
      <p:pic>
        <p:nvPicPr>
          <p:cNvPr id="14" name="Picture 13">
            <a:extLst>
              <a:ext uri="{FF2B5EF4-FFF2-40B4-BE49-F238E27FC236}">
                <a16:creationId xmlns:a16="http://schemas.microsoft.com/office/drawing/2014/main" id="{2FBD8B9B-DF81-8A87-C061-98C9DEC6521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331640" y="4177940"/>
            <a:ext cx="1314450" cy="1343025"/>
          </a:xfrm>
          <a:prstGeom prst="rect">
            <a:avLst/>
          </a:prstGeom>
        </p:spPr>
      </p:pic>
      <p:pic>
        <p:nvPicPr>
          <p:cNvPr id="16" name="Picture 15">
            <a:extLst>
              <a:ext uri="{FF2B5EF4-FFF2-40B4-BE49-F238E27FC236}">
                <a16:creationId xmlns:a16="http://schemas.microsoft.com/office/drawing/2014/main" id="{2F3C7E87-6CB4-D7B6-D492-21DAB26B9EAD}"/>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27083" y="5013176"/>
            <a:ext cx="1228725" cy="1352550"/>
          </a:xfrm>
          <a:prstGeom prst="rect">
            <a:avLst/>
          </a:prstGeom>
        </p:spPr>
      </p:pic>
      <p:grpSp>
        <p:nvGrpSpPr>
          <p:cNvPr id="8" name="Group 7">
            <a:extLst>
              <a:ext uri="{FF2B5EF4-FFF2-40B4-BE49-F238E27FC236}">
                <a16:creationId xmlns:a16="http://schemas.microsoft.com/office/drawing/2014/main" id="{9190E90B-900D-8409-DD7B-99C7A03E53F5}"/>
              </a:ext>
            </a:extLst>
          </p:cNvPr>
          <p:cNvGrpSpPr/>
          <p:nvPr/>
        </p:nvGrpSpPr>
        <p:grpSpPr>
          <a:xfrm>
            <a:off x="3057664" y="188640"/>
            <a:ext cx="5851910" cy="1814217"/>
            <a:chOff x="3057664" y="188640"/>
            <a:chExt cx="5851910" cy="1814217"/>
          </a:xfrm>
        </p:grpSpPr>
        <p:sp>
          <p:nvSpPr>
            <p:cNvPr id="24" name="Arrow: Right 23">
              <a:extLst>
                <a:ext uri="{FF2B5EF4-FFF2-40B4-BE49-F238E27FC236}">
                  <a16:creationId xmlns:a16="http://schemas.microsoft.com/office/drawing/2014/main" id="{0815B709-3C69-FD26-3D3C-CB3845ED9385}"/>
                </a:ext>
              </a:extLst>
            </p:cNvPr>
            <p:cNvSpPr/>
            <p:nvPr/>
          </p:nvSpPr>
          <p:spPr>
            <a:xfrm flipH="1">
              <a:off x="3057664" y="241906"/>
              <a:ext cx="2067686" cy="1707296"/>
            </a:xfrm>
            <a:prstGeom prst="rightArrow">
              <a:avLst>
                <a:gd name="adj1" fmla="val 72429"/>
                <a:gd name="adj2" fmla="val 53361"/>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A1A5D34A-8543-6150-628E-D943BE49BD81}"/>
                </a:ext>
              </a:extLst>
            </p:cNvPr>
            <p:cNvSpPr/>
            <p:nvPr/>
          </p:nvSpPr>
          <p:spPr>
            <a:xfrm>
              <a:off x="6697614" y="188640"/>
              <a:ext cx="2211960" cy="1788195"/>
            </a:xfrm>
            <a:prstGeom prst="rightArrow">
              <a:avLst>
                <a:gd name="adj1" fmla="val 72429"/>
                <a:gd name="adj2" fmla="val 5336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48986" y="476672"/>
              <a:ext cx="2322258" cy="1200329"/>
            </a:xfrm>
            <a:prstGeom prst="rect">
              <a:avLst/>
            </a:prstGeom>
            <a:noFill/>
          </p:spPr>
          <p:txBody>
            <a:bodyPr wrap="square" rtlCol="0">
              <a:spAutoFit/>
            </a:bodyPr>
            <a:lstStyle/>
            <a:p>
              <a:pPr algn="ctr"/>
              <a:r>
                <a:rPr lang="fr-CA" sz="2400" b="1" dirty="0"/>
                <a:t>Arriver </a:t>
              </a:r>
              <a:r>
                <a:rPr lang="fr-CA" sz="2400" dirty="0"/>
                <a:t>à une réaction de </a:t>
              </a:r>
              <a:r>
                <a:rPr lang="fr-CA" sz="2400" b="1" i="1" dirty="0"/>
                <a:t>récompense</a:t>
              </a:r>
            </a:p>
          </p:txBody>
        </p:sp>
        <p:sp>
          <p:nvSpPr>
            <p:cNvPr id="25" name="TextBox 24">
              <a:extLst>
                <a:ext uri="{FF2B5EF4-FFF2-40B4-BE49-F238E27FC236}">
                  <a16:creationId xmlns:a16="http://schemas.microsoft.com/office/drawing/2014/main" id="{08EC8186-609C-7CCF-55A0-5B39CF338F10}"/>
                </a:ext>
              </a:extLst>
            </p:cNvPr>
            <p:cNvSpPr txBox="1"/>
            <p:nvPr/>
          </p:nvSpPr>
          <p:spPr>
            <a:xfrm>
              <a:off x="3167560" y="529938"/>
              <a:ext cx="1963737" cy="1200329"/>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chemeClr val="bg1"/>
                  </a:solidFill>
                  <a:effectLst/>
                  <a:uLnTx/>
                  <a:uFillTx/>
                  <a:latin typeface="Calibri"/>
                  <a:ea typeface="+mn-ea"/>
                  <a:cs typeface="+mn-cs"/>
                </a:rPr>
                <a:t>   Partir</a:t>
              </a:r>
              <a:r>
                <a:rPr kumimoji="0" lang="fr-CA" sz="2400" b="0" i="0" u="none" strike="noStrike" kern="1200" cap="none" spc="0" normalizeH="0" baseline="0" noProof="0" dirty="0">
                  <a:ln>
                    <a:noFill/>
                  </a:ln>
                  <a:solidFill>
                    <a:schemeClr val="bg1"/>
                  </a:solidFill>
                  <a:effectLst/>
                  <a:uLnTx/>
                  <a:uFillTx/>
                  <a:latin typeface="Calibri"/>
                  <a:ea typeface="+mn-ea"/>
                  <a:cs typeface="+mn-cs"/>
                </a:rPr>
                <a:t> d’une réaction </a:t>
              </a:r>
              <a:br>
                <a:rPr kumimoji="0" lang="fr-CA" sz="2400" b="0" i="0" u="none" strike="noStrike" kern="1200" cap="none" spc="0" normalizeH="0" baseline="0" noProof="0" dirty="0">
                  <a:ln>
                    <a:noFill/>
                  </a:ln>
                  <a:solidFill>
                    <a:schemeClr val="bg1"/>
                  </a:solidFill>
                  <a:effectLst/>
                  <a:uLnTx/>
                  <a:uFillTx/>
                  <a:latin typeface="Calibri"/>
                  <a:ea typeface="+mn-ea"/>
                  <a:cs typeface="+mn-cs"/>
                </a:rPr>
              </a:br>
              <a:r>
                <a:rPr kumimoji="0" lang="fr-CA" sz="2400" b="0" i="0" u="none" strike="noStrike" kern="1200" cap="none" spc="0" normalizeH="0" baseline="0" noProof="0" dirty="0">
                  <a:ln>
                    <a:noFill/>
                  </a:ln>
                  <a:solidFill>
                    <a:schemeClr val="bg1"/>
                  </a:solidFill>
                  <a:effectLst/>
                  <a:uLnTx/>
                  <a:uFillTx/>
                  <a:latin typeface="Calibri"/>
                  <a:ea typeface="+mn-ea"/>
                  <a:cs typeface="+mn-cs"/>
                </a:rPr>
                <a:t>    de  </a:t>
              </a:r>
              <a:r>
                <a:rPr kumimoji="0" lang="fr-CA" sz="2400" b="1" i="1" u="none" strike="noStrike" kern="1200" cap="none" spc="0" normalizeH="0" baseline="0" noProof="0" dirty="0">
                  <a:ln>
                    <a:noFill/>
                  </a:ln>
                  <a:solidFill>
                    <a:schemeClr val="bg1"/>
                  </a:solidFill>
                  <a:effectLst/>
                  <a:uLnTx/>
                  <a:uFillTx/>
                  <a:latin typeface="Calibri"/>
                  <a:ea typeface="+mn-ea"/>
                  <a:cs typeface="+mn-cs"/>
                </a:rPr>
                <a:t>menace</a:t>
              </a:r>
            </a:p>
          </p:txBody>
        </p:sp>
        <p:sp>
          <p:nvSpPr>
            <p:cNvPr id="26" name="Oval 25">
              <a:extLst>
                <a:ext uri="{FF2B5EF4-FFF2-40B4-BE49-F238E27FC236}">
                  <a16:creationId xmlns:a16="http://schemas.microsoft.com/office/drawing/2014/main" id="{96A46846-21D0-A9EC-2922-F8875CFC2947}"/>
                </a:ext>
              </a:extLst>
            </p:cNvPr>
            <p:cNvSpPr/>
            <p:nvPr/>
          </p:nvSpPr>
          <p:spPr>
            <a:xfrm>
              <a:off x="4970264" y="211346"/>
              <a:ext cx="1820488" cy="1791511"/>
            </a:xfrm>
            <a:prstGeom prst="ellipse">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494A146-D0BF-DB38-20D0-25CF11B87F56}"/>
                </a:ext>
              </a:extLst>
            </p:cNvPr>
            <p:cNvSpPr txBox="1"/>
            <p:nvPr/>
          </p:nvSpPr>
          <p:spPr>
            <a:xfrm>
              <a:off x="5325101" y="275278"/>
              <a:ext cx="1610345" cy="1631216"/>
            </a:xfrm>
            <a:prstGeom prst="rect">
              <a:avLst/>
            </a:prstGeom>
            <a:noFill/>
          </p:spPr>
          <p:txBody>
            <a:bodyPr wrap="square">
              <a:spAutoFit/>
            </a:bodyPr>
            <a:lstStyle/>
            <a:p>
              <a:pPr fontAlgn="base">
                <a:spcBef>
                  <a:spcPts val="0"/>
                </a:spcBef>
              </a:pPr>
              <a:r>
                <a:rPr lang="en-US" sz="2000" b="1" dirty="0" err="1">
                  <a:solidFill>
                    <a:srgbClr val="0000FF"/>
                  </a:solidFill>
                </a:rPr>
                <a:t>S</a:t>
              </a:r>
              <a:r>
                <a:rPr lang="en-US" sz="2000" b="1" dirty="0" err="1"/>
                <a:t>tatut</a:t>
              </a:r>
              <a:r>
                <a:rPr lang="en-US" sz="2000" b="1" dirty="0"/>
                <a:t> </a:t>
              </a:r>
            </a:p>
            <a:p>
              <a:pPr fontAlgn="base">
                <a:spcBef>
                  <a:spcPts val="0"/>
                </a:spcBef>
              </a:pPr>
              <a:r>
                <a:rPr lang="en-US" sz="2000" b="1" dirty="0">
                  <a:solidFill>
                    <a:srgbClr val="0000FF"/>
                  </a:solidFill>
                </a:rPr>
                <a:t>C</a:t>
              </a:r>
              <a:r>
                <a:rPr lang="en-US" sz="2000" b="1" dirty="0"/>
                <a:t>ertitude </a:t>
              </a:r>
            </a:p>
            <a:p>
              <a:pPr fontAlgn="base">
                <a:spcBef>
                  <a:spcPts val="0"/>
                </a:spcBef>
              </a:pPr>
              <a:r>
                <a:rPr lang="en-US" sz="2000" b="1" dirty="0" err="1">
                  <a:solidFill>
                    <a:srgbClr val="0000FF"/>
                  </a:solidFill>
                </a:rPr>
                <a:t>A</a:t>
              </a:r>
              <a:r>
                <a:rPr lang="en-US" sz="2000" b="1" dirty="0" err="1"/>
                <a:t>utonomie</a:t>
              </a:r>
              <a:r>
                <a:rPr lang="en-US" sz="2000" b="1" dirty="0"/>
                <a:t> </a:t>
              </a:r>
            </a:p>
            <a:p>
              <a:pPr fontAlgn="base">
                <a:spcBef>
                  <a:spcPts val="0"/>
                </a:spcBef>
              </a:pPr>
              <a:r>
                <a:rPr lang="en-US" sz="2000" b="1" dirty="0">
                  <a:solidFill>
                    <a:srgbClr val="0000FF"/>
                  </a:solidFill>
                </a:rPr>
                <a:t>R</a:t>
              </a:r>
              <a:r>
                <a:rPr lang="en-US" sz="2000" b="1" dirty="0"/>
                <a:t>elations </a:t>
              </a:r>
            </a:p>
            <a:p>
              <a:pPr fontAlgn="base">
                <a:spcBef>
                  <a:spcPts val="0"/>
                </a:spcBef>
              </a:pPr>
              <a:r>
                <a:rPr lang="en-US" sz="2000" b="1" dirty="0">
                  <a:solidFill>
                    <a:srgbClr val="0000FF"/>
                  </a:solidFill>
                </a:rPr>
                <a:t>F</a:t>
              </a:r>
              <a:r>
                <a:rPr lang="en-US" sz="2000" b="1" dirty="0"/>
                <a:t>ranc-jeu</a:t>
              </a:r>
              <a:endParaRPr lang="en-US" sz="2000" dirty="0"/>
            </a:p>
          </p:txBody>
        </p:sp>
      </p:grpSp>
    </p:spTree>
    <p:extLst>
      <p:ext uri="{BB962C8B-B14F-4D97-AF65-F5344CB8AC3E}">
        <p14:creationId xmlns:p14="http://schemas.microsoft.com/office/powerpoint/2010/main" val="515586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7F99E66-C253-39FD-C729-27172BEBD43D}"/>
              </a:ext>
            </a:extLst>
          </p:cNvPr>
          <p:cNvSpPr txBox="1"/>
          <p:nvPr/>
        </p:nvSpPr>
        <p:spPr>
          <a:xfrm>
            <a:off x="755576" y="6581001"/>
            <a:ext cx="7137116" cy="276999"/>
          </a:xfrm>
          <a:prstGeom prst="rect">
            <a:avLst/>
          </a:prstGeom>
          <a:noFill/>
        </p:spPr>
        <p:txBody>
          <a:bodyPr wrap="square">
            <a:spAutoFit/>
          </a:bodyPr>
          <a:lstStyle/>
          <a:p>
            <a:r>
              <a:rPr lang="en-CA" sz="1200" dirty="0">
                <a:hlinkClick r:id="rId3"/>
              </a:rPr>
              <a:t>https://matheo.uliege.be/bitstream/2268.2/3179/4/TFE%20QUENTIN%20MARLIER.pdf</a:t>
            </a:r>
          </a:p>
        </p:txBody>
      </p:sp>
      <p:graphicFrame>
        <p:nvGraphicFramePr>
          <p:cNvPr id="9" name="Table 9">
            <a:extLst>
              <a:ext uri="{FF2B5EF4-FFF2-40B4-BE49-F238E27FC236}">
                <a16:creationId xmlns:a16="http://schemas.microsoft.com/office/drawing/2014/main" id="{EB095E88-6610-48E9-58F8-43355DC16A49}"/>
              </a:ext>
            </a:extLst>
          </p:cNvPr>
          <p:cNvGraphicFramePr>
            <a:graphicFrameLocks noGrp="1"/>
          </p:cNvGraphicFramePr>
          <p:nvPr>
            <p:extLst>
              <p:ext uri="{D42A27DB-BD31-4B8C-83A1-F6EECF244321}">
                <p14:modId xmlns:p14="http://schemas.microsoft.com/office/powerpoint/2010/main" val="4128589712"/>
              </p:ext>
            </p:extLst>
          </p:nvPr>
        </p:nvGraphicFramePr>
        <p:xfrm>
          <a:off x="2125832" y="291037"/>
          <a:ext cx="6480720" cy="5976664"/>
        </p:xfrm>
        <a:graphic>
          <a:graphicData uri="http://schemas.openxmlformats.org/drawingml/2006/table">
            <a:tbl>
              <a:tblPr firstRow="1" bandRow="1">
                <a:tableStyleId>{5C22544A-7EE6-4342-B048-85BDC9FD1C3A}</a:tableStyleId>
              </a:tblPr>
              <a:tblGrid>
                <a:gridCol w="1150024">
                  <a:extLst>
                    <a:ext uri="{9D8B030D-6E8A-4147-A177-3AD203B41FA5}">
                      <a16:colId xmlns:a16="http://schemas.microsoft.com/office/drawing/2014/main" val="32637431"/>
                    </a:ext>
                  </a:extLst>
                </a:gridCol>
                <a:gridCol w="2450376">
                  <a:extLst>
                    <a:ext uri="{9D8B030D-6E8A-4147-A177-3AD203B41FA5}">
                      <a16:colId xmlns:a16="http://schemas.microsoft.com/office/drawing/2014/main" val="650792314"/>
                    </a:ext>
                  </a:extLst>
                </a:gridCol>
                <a:gridCol w="2880320">
                  <a:extLst>
                    <a:ext uri="{9D8B030D-6E8A-4147-A177-3AD203B41FA5}">
                      <a16:colId xmlns:a16="http://schemas.microsoft.com/office/drawing/2014/main" val="4099693727"/>
                    </a:ext>
                  </a:extLst>
                </a:gridCol>
              </a:tblGrid>
              <a:tr h="358068">
                <a:tc>
                  <a:txBody>
                    <a:bodyPr/>
                    <a:lstStyle/>
                    <a:p>
                      <a:endParaRPr lang="en-US" sz="1600" dirty="0"/>
                    </a:p>
                  </a:txBody>
                  <a:tcPr/>
                </a:tc>
                <a:tc>
                  <a:txBody>
                    <a:bodyPr/>
                    <a:lstStyle/>
                    <a:p>
                      <a:pPr algn="ctr"/>
                      <a:r>
                        <a:rPr lang="fr-CA" sz="1600" dirty="0"/>
                        <a:t>Menace</a:t>
                      </a:r>
                      <a:endParaRPr lang="en-US" sz="1600" dirty="0"/>
                    </a:p>
                  </a:txBody>
                  <a:tcPr/>
                </a:tc>
                <a:tc>
                  <a:txBody>
                    <a:bodyPr/>
                    <a:lstStyle/>
                    <a:p>
                      <a:pPr algn="ctr"/>
                      <a:r>
                        <a:rPr lang="fr-CA" sz="1600" dirty="0"/>
                        <a:t>Récompense</a:t>
                      </a:r>
                      <a:endParaRPr lang="en-US" sz="1600" dirty="0"/>
                    </a:p>
                  </a:txBody>
                  <a:tcPr/>
                </a:tc>
                <a:extLst>
                  <a:ext uri="{0D108BD9-81ED-4DB2-BD59-A6C34878D82A}">
                    <a16:rowId xmlns:a16="http://schemas.microsoft.com/office/drawing/2014/main" val="1905628553"/>
                  </a:ext>
                </a:extLst>
              </a:tr>
              <a:tr h="1342740">
                <a:tc>
                  <a:txBody>
                    <a:bodyPr/>
                    <a:lstStyle/>
                    <a:p>
                      <a:pPr algn="ctr"/>
                      <a:r>
                        <a:rPr lang="fr-CA" sz="1600" b="1" dirty="0"/>
                        <a:t>Statut</a:t>
                      </a:r>
                      <a:endParaRPr lang="en-US" sz="1600" b="1" dirty="0"/>
                    </a:p>
                  </a:txBody>
                  <a:tcPr/>
                </a:tc>
                <a:tc>
                  <a:txBody>
                    <a:bodyPr/>
                    <a:lstStyle/>
                    <a:p>
                      <a:pPr marL="285750" indent="-285750">
                        <a:buFont typeface="Arial" panose="020B0604020202020204" pitchFamily="34" charset="0"/>
                        <a:buChar char="•"/>
                      </a:pPr>
                      <a:r>
                        <a:rPr lang="fr-FR" sz="1600" dirty="0"/>
                        <a:t>Critique </a:t>
                      </a:r>
                    </a:p>
                    <a:p>
                      <a:pPr marL="285750" indent="-285750">
                        <a:buFont typeface="Arial" panose="020B0604020202020204" pitchFamily="34" charset="0"/>
                        <a:buChar char="•"/>
                      </a:pPr>
                      <a:r>
                        <a:rPr lang="fr-FR" sz="1600" dirty="0"/>
                        <a:t>Échec </a:t>
                      </a:r>
                    </a:p>
                    <a:p>
                      <a:pPr marL="285750" indent="-285750">
                        <a:buFont typeface="Arial" panose="020B0604020202020204" pitchFamily="34" charset="0"/>
                        <a:buChar char="•"/>
                      </a:pPr>
                      <a:r>
                        <a:rPr lang="fr-FR" sz="1600" dirty="0"/>
                        <a:t>Exclusion des réunions </a:t>
                      </a:r>
                    </a:p>
                    <a:p>
                      <a:pPr marL="285750" indent="-285750">
                        <a:buFont typeface="Arial" panose="020B0604020202020204" pitchFamily="34" charset="0"/>
                        <a:buChar char="•"/>
                      </a:pPr>
                      <a:r>
                        <a:rPr lang="fr-FR" sz="1600" dirty="0"/>
                        <a:t>Succès de collègues concurrents</a:t>
                      </a:r>
                      <a:endParaRPr lang="en-US" sz="1600" dirty="0"/>
                    </a:p>
                  </a:txBody>
                  <a:tcPr/>
                </a:tc>
                <a:tc>
                  <a:txBody>
                    <a:bodyPr/>
                    <a:lstStyle/>
                    <a:p>
                      <a:pPr marL="285750" indent="-285750">
                        <a:buFont typeface="Arial" panose="020B0604020202020204" pitchFamily="34" charset="0"/>
                        <a:buChar char="•"/>
                      </a:pPr>
                      <a:r>
                        <a:rPr lang="fr-FR" sz="1600" dirty="0"/>
                        <a:t>Éloges</a:t>
                      </a:r>
                    </a:p>
                    <a:p>
                      <a:pPr marL="285750" indent="-285750">
                        <a:buFont typeface="Arial" panose="020B0604020202020204" pitchFamily="34" charset="0"/>
                        <a:buChar char="•"/>
                      </a:pPr>
                      <a:r>
                        <a:rPr lang="fr-FR" sz="1600" dirty="0"/>
                        <a:t>Promotion </a:t>
                      </a:r>
                    </a:p>
                    <a:p>
                      <a:pPr marL="285750" indent="-285750">
                        <a:buFont typeface="Arial" panose="020B0604020202020204" pitchFamily="34" charset="0"/>
                        <a:buChar char="•"/>
                      </a:pPr>
                      <a:r>
                        <a:rPr lang="fr-FR" sz="1600" dirty="0"/>
                        <a:t>Reconnaissance </a:t>
                      </a:r>
                    </a:p>
                    <a:p>
                      <a:pPr marL="285750" indent="-285750">
                        <a:buFont typeface="Arial" panose="020B0604020202020204" pitchFamily="34" charset="0"/>
                        <a:buChar char="•"/>
                      </a:pPr>
                      <a:r>
                        <a:rPr lang="fr-FR" sz="1600" dirty="0"/>
                        <a:t>Nouvelles responsabilités</a:t>
                      </a:r>
                    </a:p>
                    <a:p>
                      <a:pPr marL="285750" indent="-285750">
                        <a:buFont typeface="Arial" panose="020B0604020202020204" pitchFamily="34" charset="0"/>
                        <a:buChar char="•"/>
                      </a:pPr>
                      <a:r>
                        <a:rPr lang="fr-FR" sz="1600" dirty="0"/>
                        <a:t>Partage d’informations</a:t>
                      </a:r>
                      <a:endParaRPr lang="en-US" sz="1600" dirty="0"/>
                    </a:p>
                  </a:txBody>
                  <a:tcPr/>
                </a:tc>
                <a:extLst>
                  <a:ext uri="{0D108BD9-81ED-4DB2-BD59-A6C34878D82A}">
                    <a16:rowId xmlns:a16="http://schemas.microsoft.com/office/drawing/2014/main" val="2470170752"/>
                  </a:ext>
                </a:extLst>
              </a:tr>
              <a:tr h="1035496">
                <a:tc>
                  <a:txBody>
                    <a:bodyPr/>
                    <a:lstStyle/>
                    <a:p>
                      <a:pPr algn="ctr"/>
                      <a:r>
                        <a:rPr lang="fr-CA" sz="1600" b="1" dirty="0"/>
                        <a:t>Certitude</a:t>
                      </a:r>
                      <a:endParaRPr lang="en-US" sz="1600" b="1" dirty="0"/>
                    </a:p>
                  </a:txBody>
                  <a:tcPr/>
                </a:tc>
                <a:tc>
                  <a:txBody>
                    <a:bodyPr/>
                    <a:lstStyle/>
                    <a:p>
                      <a:pPr marL="285750" indent="-285750">
                        <a:buFont typeface="Arial" panose="020B0604020202020204" pitchFamily="34" charset="0"/>
                        <a:buChar char="•"/>
                      </a:pPr>
                      <a:r>
                        <a:rPr lang="fr-FR" sz="1600" dirty="0"/>
                        <a:t>Changements fréquents d’environnement </a:t>
                      </a:r>
                    </a:p>
                    <a:p>
                      <a:pPr marL="285750" indent="-285750">
                        <a:buFont typeface="Arial" panose="020B0604020202020204" pitchFamily="34" charset="0"/>
                        <a:buChar char="•"/>
                      </a:pPr>
                      <a:r>
                        <a:rPr lang="fr-FR" sz="1600" dirty="0"/>
                        <a:t>Ne pas connaitre les attentes du manager</a:t>
                      </a:r>
                      <a:endParaRPr lang="en-US" sz="1600" dirty="0"/>
                    </a:p>
                  </a:txBody>
                  <a:tcPr/>
                </a:tc>
                <a:tc>
                  <a:txBody>
                    <a:bodyPr/>
                    <a:lstStyle/>
                    <a:p>
                      <a:pPr marL="285750" indent="-285750">
                        <a:buFont typeface="Arial" panose="020B0604020202020204" pitchFamily="34" charset="0"/>
                        <a:buChar char="•"/>
                      </a:pPr>
                      <a:r>
                        <a:rPr lang="fr-FR" sz="1600" dirty="0"/>
                        <a:t>Connaitre les attentes du manager </a:t>
                      </a:r>
                    </a:p>
                    <a:p>
                      <a:pPr marL="285750" indent="-285750">
                        <a:buFont typeface="Arial" panose="020B0604020202020204" pitchFamily="34" charset="0"/>
                        <a:buChar char="•"/>
                      </a:pPr>
                      <a:r>
                        <a:rPr lang="fr-FR" sz="1600" dirty="0"/>
                        <a:t>Routine</a:t>
                      </a:r>
                    </a:p>
                    <a:p>
                      <a:pPr marL="285750" indent="-285750">
                        <a:buFont typeface="Arial" panose="020B0604020202020204" pitchFamily="34" charset="0"/>
                        <a:buChar char="•"/>
                      </a:pPr>
                      <a:r>
                        <a:rPr lang="fr-FR" sz="1600" dirty="0"/>
                        <a:t>Être informé</a:t>
                      </a:r>
                      <a:endParaRPr lang="en-US" sz="1600" dirty="0"/>
                    </a:p>
                  </a:txBody>
                  <a:tcPr/>
                </a:tc>
                <a:extLst>
                  <a:ext uri="{0D108BD9-81ED-4DB2-BD59-A6C34878D82A}">
                    <a16:rowId xmlns:a16="http://schemas.microsoft.com/office/drawing/2014/main" val="1537145460"/>
                  </a:ext>
                </a:extLst>
              </a:tr>
              <a:tr h="862366">
                <a:tc>
                  <a:txBody>
                    <a:bodyPr/>
                    <a:lstStyle/>
                    <a:p>
                      <a:pPr algn="ctr"/>
                      <a:r>
                        <a:rPr lang="fr-CA" sz="1600" b="1" dirty="0"/>
                        <a:t>Autonomie</a:t>
                      </a:r>
                      <a:endParaRPr lang="en-US" sz="1600" b="1" dirty="0"/>
                    </a:p>
                  </a:txBody>
                  <a:tcPr/>
                </a:tc>
                <a:tc>
                  <a:txBody>
                    <a:bodyPr/>
                    <a:lstStyle/>
                    <a:p>
                      <a:pPr marL="285750" indent="-285750">
                        <a:buFont typeface="Arial" panose="020B0604020202020204" pitchFamily="34" charset="0"/>
                        <a:buChar char="•"/>
                      </a:pPr>
                      <a:r>
                        <a:rPr lang="fr-FR" sz="1600" dirty="0"/>
                        <a:t>Travail d’équipe </a:t>
                      </a:r>
                    </a:p>
                    <a:p>
                      <a:pPr marL="285750" indent="-285750">
                        <a:buFont typeface="Arial" panose="020B0604020202020204" pitchFamily="34" charset="0"/>
                        <a:buChar char="•"/>
                      </a:pPr>
                      <a:r>
                        <a:rPr lang="fr-FR" sz="1600" dirty="0"/>
                        <a:t>Référer ses décisions à la hiérarchie </a:t>
                      </a:r>
                    </a:p>
                    <a:p>
                      <a:pPr marL="285750" indent="-285750">
                        <a:buFont typeface="Arial" panose="020B0604020202020204" pitchFamily="34" charset="0"/>
                        <a:buChar char="•"/>
                      </a:pPr>
                      <a:r>
                        <a:rPr lang="fr-FR" sz="1600" dirty="0"/>
                        <a:t>Être ultra supervisé</a:t>
                      </a:r>
                      <a:endParaRPr lang="en-US" sz="1600" dirty="0"/>
                    </a:p>
                  </a:txBody>
                  <a:tcPr/>
                </a:tc>
                <a:tc>
                  <a:txBody>
                    <a:bodyPr/>
                    <a:lstStyle/>
                    <a:p>
                      <a:pPr marL="285750" indent="-285750">
                        <a:buFont typeface="Arial" panose="020B0604020202020204" pitchFamily="34" charset="0"/>
                        <a:buChar char="•"/>
                      </a:pPr>
                      <a:r>
                        <a:rPr lang="fr-FR" sz="1600" dirty="0"/>
                        <a:t>Perception de contrôle </a:t>
                      </a:r>
                    </a:p>
                    <a:p>
                      <a:pPr marL="285750" indent="-285750">
                        <a:buFont typeface="Arial" panose="020B0604020202020204" pitchFamily="34" charset="0"/>
                        <a:buChar char="•"/>
                      </a:pPr>
                      <a:r>
                        <a:rPr lang="fr-FR" sz="1600" dirty="0"/>
                        <a:t>Propres décisions</a:t>
                      </a:r>
                      <a:endParaRPr lang="en-US" sz="1600" dirty="0"/>
                    </a:p>
                  </a:txBody>
                  <a:tcPr/>
                </a:tc>
                <a:extLst>
                  <a:ext uri="{0D108BD9-81ED-4DB2-BD59-A6C34878D82A}">
                    <a16:rowId xmlns:a16="http://schemas.microsoft.com/office/drawing/2014/main" val="704944407"/>
                  </a:ext>
                </a:extLst>
              </a:tr>
              <a:tr h="1296144">
                <a:tc>
                  <a:txBody>
                    <a:bodyPr/>
                    <a:lstStyle/>
                    <a:p>
                      <a:pPr algn="ctr"/>
                      <a:r>
                        <a:rPr lang="fr-CA" sz="1600" b="1" dirty="0"/>
                        <a:t>Relations</a:t>
                      </a:r>
                      <a:endParaRPr lang="en-US" sz="1600" b="1" dirty="0"/>
                    </a:p>
                  </a:txBody>
                  <a:tcPr/>
                </a:tc>
                <a:tc>
                  <a:txBody>
                    <a:bodyPr/>
                    <a:lstStyle/>
                    <a:p>
                      <a:pPr marL="285750" indent="-285750">
                        <a:buFont typeface="Arial" panose="020B0604020202020204" pitchFamily="34" charset="0"/>
                        <a:buChar char="•"/>
                      </a:pPr>
                      <a:r>
                        <a:rPr lang="fr-FR" sz="1600" dirty="0"/>
                        <a:t>Nouvelle rencontre </a:t>
                      </a:r>
                    </a:p>
                    <a:p>
                      <a:pPr marL="285750" indent="-285750">
                        <a:buFont typeface="Arial" panose="020B0604020202020204" pitchFamily="34" charset="0"/>
                        <a:buChar char="•"/>
                      </a:pPr>
                      <a:r>
                        <a:rPr lang="fr-FR" sz="1600" dirty="0"/>
                        <a:t>Mise à l’écart réunion</a:t>
                      </a:r>
                      <a:endParaRPr lang="en-US" sz="1600" dirty="0"/>
                    </a:p>
                  </a:txBody>
                  <a:tcPr/>
                </a:tc>
                <a:tc>
                  <a:txBody>
                    <a:bodyPr/>
                    <a:lstStyle/>
                    <a:p>
                      <a:pPr marL="285750" indent="-285750">
                        <a:buFont typeface="Arial" panose="020B0604020202020204" pitchFamily="34" charset="0"/>
                        <a:buChar char="•"/>
                      </a:pPr>
                      <a:r>
                        <a:rPr lang="fr-FR" sz="1600" dirty="0"/>
                        <a:t>Se sentir en sécurité avec ses collègues </a:t>
                      </a:r>
                    </a:p>
                    <a:p>
                      <a:pPr marL="285750" indent="-285750">
                        <a:buFont typeface="Arial" panose="020B0604020202020204" pitchFamily="34" charset="0"/>
                        <a:buChar char="•"/>
                      </a:pPr>
                      <a:r>
                        <a:rPr lang="fr-FR" sz="1600" dirty="0"/>
                        <a:t>Discussions non formelles </a:t>
                      </a:r>
                    </a:p>
                    <a:p>
                      <a:pPr marL="285750" indent="-285750">
                        <a:buFont typeface="Arial" panose="020B0604020202020204" pitchFamily="34" charset="0"/>
                        <a:buChar char="•"/>
                      </a:pPr>
                      <a:r>
                        <a:rPr lang="fr-FR" sz="1600" dirty="0"/>
                        <a:t>Team building </a:t>
                      </a:r>
                    </a:p>
                    <a:p>
                      <a:pPr marL="285750" indent="-285750">
                        <a:buFont typeface="Arial" panose="020B0604020202020204" pitchFamily="34" charset="0"/>
                        <a:buChar char="•"/>
                      </a:pPr>
                      <a:r>
                        <a:rPr lang="fr-FR" sz="1600" dirty="0"/>
                        <a:t>Avoir de vrais amis au travail</a:t>
                      </a:r>
                      <a:endParaRPr lang="en-US" sz="1600" dirty="0"/>
                    </a:p>
                  </a:txBody>
                  <a:tcPr/>
                </a:tc>
                <a:extLst>
                  <a:ext uri="{0D108BD9-81ED-4DB2-BD59-A6C34878D82A}">
                    <a16:rowId xmlns:a16="http://schemas.microsoft.com/office/drawing/2014/main" val="1704331723"/>
                  </a:ext>
                </a:extLst>
              </a:tr>
              <a:tr h="831616">
                <a:tc>
                  <a:txBody>
                    <a:bodyPr/>
                    <a:lstStyle/>
                    <a:p>
                      <a:pPr algn="ctr"/>
                      <a:r>
                        <a:rPr lang="fr-CA" sz="1600" b="1" dirty="0"/>
                        <a:t>Franc-jeu</a:t>
                      </a:r>
                      <a:endParaRPr lang="en-US" sz="1600" b="1" dirty="0"/>
                    </a:p>
                  </a:txBody>
                  <a:tcPr/>
                </a:tc>
                <a:tc>
                  <a:txBody>
                    <a:bodyPr/>
                    <a:lstStyle/>
                    <a:p>
                      <a:pPr marL="285750" indent="-285750">
                        <a:buFont typeface="Arial" panose="020B0604020202020204" pitchFamily="34" charset="0"/>
                        <a:buChar char="•"/>
                      </a:pPr>
                      <a:r>
                        <a:rPr lang="en-US" sz="1600" dirty="0"/>
                        <a:t>Manque de procedure</a:t>
                      </a:r>
                    </a:p>
                  </a:txBody>
                  <a:tcPr/>
                </a:tc>
                <a:tc>
                  <a:txBody>
                    <a:bodyPr/>
                    <a:lstStyle/>
                    <a:p>
                      <a:pPr marL="285750" indent="-285750">
                        <a:buFont typeface="Arial" panose="020B0604020202020204" pitchFamily="34" charset="0"/>
                        <a:buChar char="•"/>
                      </a:pPr>
                      <a:r>
                        <a:rPr lang="fr-FR" sz="1600" dirty="0"/>
                        <a:t>Explication des décisions litigieuses et controversées </a:t>
                      </a:r>
                    </a:p>
                    <a:p>
                      <a:pPr marL="285750" indent="-285750">
                        <a:buFont typeface="Arial" panose="020B0604020202020204" pitchFamily="34" charset="0"/>
                        <a:buChar char="•"/>
                      </a:pPr>
                      <a:r>
                        <a:rPr lang="fr-FR" sz="1600" dirty="0"/>
                        <a:t>Transparence</a:t>
                      </a:r>
                      <a:endParaRPr lang="en-US" sz="1600" dirty="0"/>
                    </a:p>
                  </a:txBody>
                  <a:tcPr/>
                </a:tc>
                <a:extLst>
                  <a:ext uri="{0D108BD9-81ED-4DB2-BD59-A6C34878D82A}">
                    <a16:rowId xmlns:a16="http://schemas.microsoft.com/office/drawing/2014/main" val="3699250004"/>
                  </a:ext>
                </a:extLst>
              </a:tr>
            </a:tbl>
          </a:graphicData>
        </a:graphic>
      </p:graphicFrame>
      <p:sp>
        <p:nvSpPr>
          <p:cNvPr id="13" name="TextBox 12">
            <a:extLst>
              <a:ext uri="{FF2B5EF4-FFF2-40B4-BE49-F238E27FC236}">
                <a16:creationId xmlns:a16="http://schemas.microsoft.com/office/drawing/2014/main" id="{3EF2B165-586D-D186-0354-839A83D9EF63}"/>
              </a:ext>
            </a:extLst>
          </p:cNvPr>
          <p:cNvSpPr txBox="1"/>
          <p:nvPr/>
        </p:nvSpPr>
        <p:spPr>
          <a:xfrm>
            <a:off x="107504" y="1484784"/>
            <a:ext cx="2139353" cy="2123658"/>
          </a:xfrm>
          <a:prstGeom prst="rect">
            <a:avLst/>
          </a:prstGeom>
          <a:noFill/>
        </p:spPr>
        <p:txBody>
          <a:bodyPr wrap="square">
            <a:spAutoFit/>
          </a:bodyPr>
          <a:lstStyle/>
          <a:p>
            <a:r>
              <a:rPr lang="fr-CA" sz="2400" dirty="0"/>
              <a:t>Modèle SCARF </a:t>
            </a:r>
            <a:r>
              <a:rPr lang="fr-CA" dirty="0"/>
              <a:t>Quelques exemples d'actions pouvant évoquer soit une réponse de </a:t>
            </a:r>
            <a:r>
              <a:rPr lang="fr-CA" b="1" dirty="0"/>
              <a:t>menace</a:t>
            </a:r>
            <a:r>
              <a:rPr lang="fr-CA" dirty="0"/>
              <a:t>, soit une réponse de </a:t>
            </a:r>
            <a:r>
              <a:rPr lang="fr-CA" b="1" dirty="0"/>
              <a:t>récompense</a:t>
            </a:r>
            <a:r>
              <a:rPr lang="fr-CA" dirty="0"/>
              <a:t>.</a:t>
            </a:r>
          </a:p>
        </p:txBody>
      </p:sp>
    </p:spTree>
    <p:extLst>
      <p:ext uri="{BB962C8B-B14F-4D97-AF65-F5344CB8AC3E}">
        <p14:creationId xmlns:p14="http://schemas.microsoft.com/office/powerpoint/2010/main" val="317250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GonzalA1\AppData\Local\Microsoft\Windows\Temporary Internet Files\Content.IE5\3XXIV14Y\Movie-icon-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00" y="6190333"/>
            <a:ext cx="787808" cy="6676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1600" y="6411833"/>
            <a:ext cx="5904656" cy="276999"/>
          </a:xfrm>
          <a:prstGeom prst="rect">
            <a:avLst/>
          </a:prstGeom>
        </p:spPr>
        <p:txBody>
          <a:bodyPr wrap="square">
            <a:spAutoFit/>
          </a:bodyPr>
          <a:lstStyle/>
          <a:p>
            <a:pPr defTabSz="914400">
              <a:defRPr/>
            </a:pPr>
            <a:r>
              <a:rPr lang="en-CA" sz="1200" dirty="0">
                <a:hlinkClick r:id="rId4"/>
              </a:rPr>
              <a:t>https://www.koherence.fr/scarf-engagement-motivation-collaborateur-dispositif-rh/</a:t>
            </a:r>
            <a:r>
              <a:rPr lang="en-CA" sz="1200" dirty="0"/>
              <a:t> </a:t>
            </a:r>
            <a:endParaRPr lang="en-US" sz="1200" dirty="0"/>
          </a:p>
        </p:txBody>
      </p:sp>
      <p:pic>
        <p:nvPicPr>
          <p:cNvPr id="8" name="Picture 7">
            <a:extLst>
              <a:ext uri="{FF2B5EF4-FFF2-40B4-BE49-F238E27FC236}">
                <a16:creationId xmlns:a16="http://schemas.microsoft.com/office/drawing/2014/main" id="{AA7CCFE4-2533-F60F-2281-E6106ADB9B95}"/>
              </a:ext>
            </a:extLst>
          </p:cNvPr>
          <p:cNvPicPr>
            <a:picLocks noChangeAspect="1"/>
          </p:cNvPicPr>
          <p:nvPr/>
        </p:nvPicPr>
        <p:blipFill>
          <a:blip r:embed="rId5"/>
          <a:stretch>
            <a:fillRect/>
          </a:stretch>
        </p:blipFill>
        <p:spPr>
          <a:xfrm>
            <a:off x="573460" y="153573"/>
            <a:ext cx="1304925" cy="1343025"/>
          </a:xfrm>
          <a:prstGeom prst="rect">
            <a:avLst/>
          </a:prstGeom>
        </p:spPr>
      </p:pic>
      <p:pic>
        <p:nvPicPr>
          <p:cNvPr id="9" name="Picture 8">
            <a:extLst>
              <a:ext uri="{FF2B5EF4-FFF2-40B4-BE49-F238E27FC236}">
                <a16:creationId xmlns:a16="http://schemas.microsoft.com/office/drawing/2014/main" id="{A73C0A51-B5AF-11C1-2FD8-B4C35360CDB3}"/>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549647" y="1340947"/>
            <a:ext cx="1352550" cy="1352550"/>
          </a:xfrm>
          <a:prstGeom prst="rect">
            <a:avLst/>
          </a:prstGeom>
        </p:spPr>
      </p:pic>
      <p:pic>
        <p:nvPicPr>
          <p:cNvPr id="10" name="Picture 9">
            <a:extLst>
              <a:ext uri="{FF2B5EF4-FFF2-40B4-BE49-F238E27FC236}">
                <a16:creationId xmlns:a16="http://schemas.microsoft.com/office/drawing/2014/main" id="{C757D54F-4610-5F13-7B28-E1C3AF031522}"/>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87747" y="2537846"/>
            <a:ext cx="1276350" cy="1371600"/>
          </a:xfrm>
          <a:prstGeom prst="rect">
            <a:avLst/>
          </a:prstGeom>
        </p:spPr>
      </p:pic>
      <p:pic>
        <p:nvPicPr>
          <p:cNvPr id="11" name="Picture 10">
            <a:extLst>
              <a:ext uri="{FF2B5EF4-FFF2-40B4-BE49-F238E27FC236}">
                <a16:creationId xmlns:a16="http://schemas.microsoft.com/office/drawing/2014/main" id="{768DCE22-1C8E-1DA8-1EF5-6C4338CEC0C8}"/>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568697" y="3753795"/>
            <a:ext cx="1314450" cy="1343025"/>
          </a:xfrm>
          <a:prstGeom prst="rect">
            <a:avLst/>
          </a:prstGeom>
        </p:spPr>
      </p:pic>
      <p:pic>
        <p:nvPicPr>
          <p:cNvPr id="12" name="Picture 11">
            <a:extLst>
              <a:ext uri="{FF2B5EF4-FFF2-40B4-BE49-F238E27FC236}">
                <a16:creationId xmlns:a16="http://schemas.microsoft.com/office/drawing/2014/main" id="{692AA19A-7385-B4B0-969D-FF4831173604}"/>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611560" y="4941168"/>
            <a:ext cx="1228725" cy="1352550"/>
          </a:xfrm>
          <a:prstGeom prst="rect">
            <a:avLst/>
          </a:prstGeom>
        </p:spPr>
      </p:pic>
      <p:sp>
        <p:nvSpPr>
          <p:cNvPr id="19" name="TextBox 18">
            <a:extLst>
              <a:ext uri="{FF2B5EF4-FFF2-40B4-BE49-F238E27FC236}">
                <a16:creationId xmlns:a16="http://schemas.microsoft.com/office/drawing/2014/main" id="{6C9058D2-0B1A-6B8C-3B04-292DA0B2BE68}"/>
              </a:ext>
            </a:extLst>
          </p:cNvPr>
          <p:cNvSpPr txBox="1"/>
          <p:nvPr/>
        </p:nvSpPr>
        <p:spPr>
          <a:xfrm>
            <a:off x="1935753" y="413226"/>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Statut </a:t>
            </a:r>
            <a:r>
              <a:rPr lang="fr-FR" b="0" i="0" dirty="0">
                <a:solidFill>
                  <a:srgbClr val="000000"/>
                </a:solidFill>
                <a:effectLst/>
                <a:latin typeface="Calibri" panose="020F0502020204030204" pitchFamily="34" charset="0"/>
                <a:cs typeface="Calibri" panose="020F0502020204030204" pitchFamily="34" charset="0"/>
              </a:rPr>
              <a:t>- C’est la place de l’individu au sein d’un groupe, l’importance qu’on lui accorde (en tous cas, l’importance qu’il ressent). Cela influe directement son estime de soi.</a:t>
            </a:r>
            <a:endParaRPr lang="en-US"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11ADB503-C614-1425-5AB5-0BD6C529B647}"/>
              </a:ext>
            </a:extLst>
          </p:cNvPr>
          <p:cNvSpPr txBox="1"/>
          <p:nvPr/>
        </p:nvSpPr>
        <p:spPr>
          <a:xfrm>
            <a:off x="1935753" y="1655087"/>
            <a:ext cx="6700978" cy="646331"/>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Certitude </a:t>
            </a:r>
            <a:r>
              <a:rPr lang="fr-FR" b="0" i="0" dirty="0">
                <a:solidFill>
                  <a:srgbClr val="000000"/>
                </a:solidFill>
                <a:effectLst/>
                <a:latin typeface="Calibri" panose="020F0502020204030204" pitchFamily="34" charset="0"/>
                <a:cs typeface="Calibri" panose="020F0502020204030204" pitchFamily="34" charset="0"/>
              </a:rPr>
              <a:t>- Cela rassure les salariés d’avoir une idée de ce que l’avenir leur réserve, c’est leur besoin de sécurité.</a:t>
            </a:r>
            <a:endParaRPr lang="en-US"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8746A9-DF2A-8E63-6068-C3146F448829}"/>
              </a:ext>
            </a:extLst>
          </p:cNvPr>
          <p:cNvSpPr txBox="1"/>
          <p:nvPr/>
        </p:nvSpPr>
        <p:spPr>
          <a:xfrm>
            <a:off x="1935753" y="2822692"/>
            <a:ext cx="6700980"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Autonomie </a:t>
            </a:r>
            <a:r>
              <a:rPr lang="fr-FR" b="0" i="0" dirty="0">
                <a:solidFill>
                  <a:srgbClr val="000000"/>
                </a:solidFill>
                <a:effectLst/>
                <a:latin typeface="Calibri" panose="020F0502020204030204" pitchFamily="34" charset="0"/>
                <a:cs typeface="Calibri" panose="020F0502020204030204" pitchFamily="34" charset="0"/>
              </a:rPr>
              <a:t>- C’est le sentiment de pouvoir faire des choix et d’exercer un contrôle sur son environnement. C’est aussi la possibilité de se développer.</a:t>
            </a:r>
            <a:endParaRPr lang="en-US"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4940ECE4-A974-B715-77C7-C39E90A64C4F}"/>
              </a:ext>
            </a:extLst>
          </p:cNvPr>
          <p:cNvSpPr txBox="1"/>
          <p:nvPr/>
        </p:nvSpPr>
        <p:spPr>
          <a:xfrm>
            <a:off x="1936571" y="3970355"/>
            <a:ext cx="6700978" cy="923330"/>
          </a:xfrm>
          <a:prstGeom prst="rect">
            <a:avLst/>
          </a:prstGeom>
          <a:noFill/>
        </p:spPr>
        <p:txBody>
          <a:bodyPr wrap="square">
            <a:spAutoFit/>
          </a:bodyPr>
          <a:lstStyle/>
          <a:p>
            <a:r>
              <a:rPr lang="fr-FR" b="1" i="0" dirty="0">
                <a:solidFill>
                  <a:srgbClr val="000000"/>
                </a:solidFill>
                <a:effectLst/>
                <a:latin typeface="Calibri" panose="020F0502020204030204" pitchFamily="34" charset="0"/>
                <a:cs typeface="Calibri" panose="020F0502020204030204" pitchFamily="34" charset="0"/>
              </a:rPr>
              <a:t>Relations </a:t>
            </a:r>
            <a:r>
              <a:rPr lang="fr-FR" b="0" i="0" dirty="0">
                <a:solidFill>
                  <a:srgbClr val="000000"/>
                </a:solidFill>
                <a:effectLst/>
                <a:latin typeface="Calibri" panose="020F0502020204030204" pitchFamily="34" charset="0"/>
                <a:cs typeface="Calibri" panose="020F0502020204030204" pitchFamily="34" charset="0"/>
              </a:rPr>
              <a:t>- C’est le besoin d’appartenance, c’est de travailler dans un environnement relationnel sain. À défaut, on passe son temps à assurer ses arrières !</a:t>
            </a:r>
            <a:endParaRPr lang="en-US"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222D7BAA-FCE3-9E6F-EA4A-FC4AA9DCEB37}"/>
              </a:ext>
            </a:extLst>
          </p:cNvPr>
          <p:cNvSpPr txBox="1"/>
          <p:nvPr/>
        </p:nvSpPr>
        <p:spPr>
          <a:xfrm>
            <a:off x="1935754" y="5244228"/>
            <a:ext cx="6700978" cy="646331"/>
          </a:xfrm>
          <a:prstGeom prst="rect">
            <a:avLst/>
          </a:prstGeom>
          <a:noFill/>
        </p:spPr>
        <p:txBody>
          <a:bodyPr wrap="square">
            <a:spAutoFit/>
          </a:bodyPr>
          <a:lstStyle/>
          <a:p>
            <a:r>
              <a:rPr lang="fr-FR" b="1" dirty="0" err="1">
                <a:solidFill>
                  <a:srgbClr val="000000"/>
                </a:solidFill>
                <a:latin typeface="Calibri" panose="020F0502020204030204" pitchFamily="34" charset="0"/>
                <a:cs typeface="Calibri" panose="020F0502020204030204" pitchFamily="34" charset="0"/>
              </a:rPr>
              <a:t>Fran-jeu</a:t>
            </a:r>
            <a:r>
              <a:rPr lang="fr-FR" b="1" dirty="0">
                <a:solidFill>
                  <a:srgbClr val="000000"/>
                </a:solidFill>
                <a:latin typeface="Calibri" panose="020F0502020204030204" pitchFamily="34" charset="0"/>
                <a:cs typeface="Calibri" panose="020F0502020204030204" pitchFamily="34" charset="0"/>
              </a:rPr>
              <a:t> </a:t>
            </a:r>
            <a:r>
              <a:rPr lang="fr-FR" dirty="0">
                <a:solidFill>
                  <a:srgbClr val="000000"/>
                </a:solidFill>
                <a:latin typeface="Calibri" panose="020F0502020204030204" pitchFamily="34" charset="0"/>
                <a:cs typeface="Calibri" panose="020F0502020204030204" pitchFamily="34" charset="0"/>
              </a:rPr>
              <a:t>- </a:t>
            </a:r>
            <a:r>
              <a:rPr lang="fr-FR" b="0" i="0" dirty="0">
                <a:solidFill>
                  <a:srgbClr val="000000"/>
                </a:solidFill>
                <a:effectLst/>
                <a:latin typeface="Calibri" panose="020F0502020204030204" pitchFamily="34" charset="0"/>
                <a:cs typeface="Calibri" panose="020F0502020204030204" pitchFamily="34" charset="0"/>
              </a:rPr>
              <a:t>C’est le besoin d’évoluer dans un système perçu comme juste, équitable et bienveillant.</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9211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A51E1B6-1050-8B18-A7ED-498B3AC81F94}"/>
              </a:ext>
            </a:extLst>
          </p:cNvPr>
          <p:cNvGrpSpPr/>
          <p:nvPr/>
        </p:nvGrpSpPr>
        <p:grpSpPr>
          <a:xfrm>
            <a:off x="7092280" y="153888"/>
            <a:ext cx="1876771" cy="1752804"/>
            <a:chOff x="6660233" y="980728"/>
            <a:chExt cx="1296144" cy="1224135"/>
          </a:xfrm>
        </p:grpSpPr>
        <p:pic>
          <p:nvPicPr>
            <p:cNvPr id="8" name="Picture 2" descr="Blank stop sign | Free SVG">
              <a:extLst>
                <a:ext uri="{FF2B5EF4-FFF2-40B4-BE49-F238E27FC236}">
                  <a16:creationId xmlns:a16="http://schemas.microsoft.com/office/drawing/2014/main" id="{50C8897C-ADE2-4E47-7C3A-4DA520F3E4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3DBE6E0-595F-00B8-AFE5-DF3F4C204002}"/>
                </a:ext>
              </a:extLst>
            </p:cNvPr>
            <p:cNvSpPr txBox="1"/>
            <p:nvPr/>
          </p:nvSpPr>
          <p:spPr>
            <a:xfrm>
              <a:off x="6671282" y="1383964"/>
              <a:ext cx="1247908" cy="494378"/>
            </a:xfrm>
            <a:prstGeom prst="rect">
              <a:avLst/>
            </a:prstGeom>
            <a:noFill/>
          </p:spPr>
          <p:txBody>
            <a:bodyPr wrap="square">
              <a:spAutoFit/>
            </a:bodyPr>
            <a:lstStyle/>
            <a:p>
              <a:pPr algn="ctr"/>
              <a:r>
                <a:rPr lang="en-CA" sz="4000" dirty="0">
                  <a:solidFill>
                    <a:schemeClr val="bg1"/>
                  </a:solidFill>
                </a:rPr>
                <a:t>ARC-RR</a:t>
              </a:r>
              <a:endParaRPr lang="en-US" sz="4000" dirty="0">
                <a:solidFill>
                  <a:schemeClr val="bg1"/>
                </a:solidFill>
              </a:endParaRPr>
            </a:p>
          </p:txBody>
        </p:sp>
      </p:grpSp>
      <p:sp>
        <p:nvSpPr>
          <p:cNvPr id="2" name="Title 1"/>
          <p:cNvSpPr>
            <a:spLocks noGrp="1"/>
          </p:cNvSpPr>
          <p:nvPr>
            <p:ph type="title"/>
          </p:nvPr>
        </p:nvSpPr>
        <p:spPr>
          <a:xfrm>
            <a:off x="457200" y="274638"/>
            <a:ext cx="8602960" cy="1143000"/>
          </a:xfrm>
        </p:spPr>
        <p:txBody>
          <a:bodyPr>
            <a:normAutofit/>
          </a:bodyPr>
          <a:lstStyle/>
          <a:p>
            <a:r>
              <a:rPr lang="fr-CA" dirty="0"/>
              <a:t>Technique – ARC-RR</a:t>
            </a:r>
            <a:br>
              <a:rPr lang="fr-CA" dirty="0"/>
            </a:br>
            <a:r>
              <a:rPr lang="fr-CA" sz="2200" dirty="0"/>
              <a:t>(adapté de l'anglais : SBN-RR)</a:t>
            </a:r>
          </a:p>
        </p:txBody>
      </p:sp>
      <p:sp>
        <p:nvSpPr>
          <p:cNvPr id="3" name="Content Placeholder 2"/>
          <p:cNvSpPr>
            <a:spLocks noGrp="1"/>
          </p:cNvSpPr>
          <p:nvPr>
            <p:ph idx="1"/>
          </p:nvPr>
        </p:nvSpPr>
        <p:spPr>
          <a:xfrm>
            <a:off x="457200" y="1600200"/>
            <a:ext cx="8229600" cy="4826913"/>
          </a:xfrm>
        </p:spPr>
        <p:txBody>
          <a:bodyPr>
            <a:normAutofit fontScale="92500"/>
          </a:bodyPr>
          <a:lstStyle/>
          <a:p>
            <a:pPr>
              <a:lnSpc>
                <a:spcPct val="150000"/>
              </a:lnSpc>
            </a:pPr>
            <a:r>
              <a:rPr lang="fr-CA" sz="2400" b="1" dirty="0"/>
              <a:t>Arrêter</a:t>
            </a:r>
            <a:r>
              <a:rPr lang="fr-CA" sz="2400" dirty="0"/>
              <a:t> – </a:t>
            </a:r>
            <a:r>
              <a:rPr lang="fr-FR" sz="2400" dirty="0"/>
              <a:t>chaque fois que vous sentez un déclencheur venir</a:t>
            </a:r>
            <a:endParaRPr lang="fr-CA" sz="2400" dirty="0"/>
          </a:p>
          <a:p>
            <a:pPr>
              <a:lnSpc>
                <a:spcPct val="150000"/>
              </a:lnSpc>
            </a:pPr>
            <a:r>
              <a:rPr lang="fr-CA" sz="2400" b="1" dirty="0"/>
              <a:t>Respirer</a:t>
            </a:r>
            <a:r>
              <a:rPr lang="fr-CA" sz="2400" dirty="0"/>
              <a:t> – </a:t>
            </a:r>
            <a:r>
              <a:rPr lang="fr-FR" sz="2400" dirty="0"/>
              <a:t>concentrez votre esprit sur votre respiration</a:t>
            </a:r>
            <a:endParaRPr lang="fr-CA" sz="2400" dirty="0"/>
          </a:p>
          <a:p>
            <a:pPr>
              <a:lnSpc>
                <a:spcPct val="150000"/>
              </a:lnSpc>
            </a:pPr>
            <a:r>
              <a:rPr lang="fr-CA" sz="2400" b="1" dirty="0"/>
              <a:t>Constater</a:t>
            </a:r>
            <a:r>
              <a:rPr lang="fr-CA" sz="2400" dirty="0"/>
              <a:t> – </a:t>
            </a:r>
            <a:r>
              <a:rPr lang="fr-FR" sz="2400" dirty="0"/>
              <a:t>faites l'expérience de ce que vous ressentez, notez vos émotions</a:t>
            </a:r>
            <a:endParaRPr lang="fr-CA" sz="2400" dirty="0"/>
          </a:p>
          <a:p>
            <a:pPr>
              <a:lnSpc>
                <a:spcPct val="150000"/>
              </a:lnSpc>
            </a:pPr>
            <a:r>
              <a:rPr lang="fr-CA" sz="2400" b="1" dirty="0"/>
              <a:t>Réfléchir</a:t>
            </a:r>
            <a:r>
              <a:rPr lang="fr-CA" sz="2400" dirty="0"/>
              <a:t> – </a:t>
            </a:r>
            <a:r>
              <a:rPr lang="fr-FR" sz="2400" dirty="0"/>
              <a:t>ça vient d'où ? Y a-t-il un jugement ?</a:t>
            </a:r>
            <a:endParaRPr lang="fr-CA" sz="2400" dirty="0"/>
          </a:p>
          <a:p>
            <a:pPr>
              <a:lnSpc>
                <a:spcPct val="150000"/>
              </a:lnSpc>
            </a:pPr>
            <a:r>
              <a:rPr lang="fr-CA" sz="2400" b="1" dirty="0"/>
              <a:t>Répondre</a:t>
            </a:r>
            <a:r>
              <a:rPr lang="fr-CA" sz="2400" dirty="0"/>
              <a:t> – </a:t>
            </a:r>
            <a:r>
              <a:rPr lang="fr-FR" sz="2400" dirty="0"/>
              <a:t>profiter de l'occasion pour répondre avec un résultat positif et compatissant à l'esprit</a:t>
            </a:r>
            <a:endParaRPr lang="fr-CA" sz="2400" dirty="0"/>
          </a:p>
          <a:p>
            <a:pPr marL="400050" lvl="1" indent="0">
              <a:lnSpc>
                <a:spcPct val="150000"/>
              </a:lnSpc>
              <a:buNone/>
            </a:pPr>
            <a:endParaRPr lang="fr-FR" sz="1400" dirty="0"/>
          </a:p>
          <a:p>
            <a:pPr marL="400050" lvl="1" indent="0">
              <a:lnSpc>
                <a:spcPct val="150000"/>
              </a:lnSpc>
              <a:buNone/>
            </a:pPr>
            <a:r>
              <a:rPr lang="fr-FR" sz="2200" dirty="0"/>
              <a:t>C'est une technique qui pourrait être utilisée dans votre travail quotidien.</a:t>
            </a:r>
            <a:endParaRPr lang="fr-CA" sz="2200" dirty="0"/>
          </a:p>
        </p:txBody>
      </p:sp>
      <p:sp>
        <p:nvSpPr>
          <p:cNvPr id="4" name="Rectangle 3"/>
          <p:cNvSpPr/>
          <p:nvPr/>
        </p:nvSpPr>
        <p:spPr>
          <a:xfrm>
            <a:off x="899592" y="6427113"/>
            <a:ext cx="6924600" cy="276999"/>
          </a:xfrm>
          <a:prstGeom prst="rect">
            <a:avLst/>
          </a:prstGeom>
        </p:spPr>
        <p:txBody>
          <a:bodyPr wrap="square">
            <a:spAutoFit/>
          </a:bodyPr>
          <a:lstStyle/>
          <a:p>
            <a:r>
              <a:rPr lang="en-US" sz="1200" dirty="0">
                <a:hlinkClick r:id="rId4"/>
              </a:rPr>
              <a:t>https://www.aureliendaudet.com/muscler-intelligence-emotionnelle-2-jours-4-semaines/</a:t>
            </a:r>
            <a:endParaRPr lang="en-US" sz="1200" dirty="0"/>
          </a:p>
        </p:txBody>
      </p:sp>
    </p:spTree>
    <p:extLst>
      <p:ext uri="{BB962C8B-B14F-4D97-AF65-F5344CB8AC3E}">
        <p14:creationId xmlns:p14="http://schemas.microsoft.com/office/powerpoint/2010/main" val="1008658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8"/>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6"/>
</p:tagLst>
</file>

<file path=ppt/tags/tag8.xml><?xml version="1.0" encoding="utf-8"?>
<p:tagLst xmlns:a="http://schemas.openxmlformats.org/drawingml/2006/main" xmlns:r="http://schemas.openxmlformats.org/officeDocument/2006/relationships" xmlns:p="http://schemas.openxmlformats.org/presentationml/2006/main">
  <p:tag name="NUM" val="7"/>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7004</TotalTime>
  <Words>3043</Words>
  <Application>Microsoft Office PowerPoint</Application>
  <PresentationFormat>On-screen Show (4:3)</PresentationFormat>
  <Paragraphs>264</Paragraphs>
  <Slides>13</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Bradley Hand ITC</vt:lpstr>
      <vt:lpstr>Calibri</vt:lpstr>
      <vt:lpstr>Helvetica</vt:lpstr>
      <vt:lpstr>Ink Free</vt:lpstr>
      <vt:lpstr>Montserrat</vt:lpstr>
      <vt:lpstr>Roboto</vt:lpstr>
      <vt:lpstr>Verdana</vt:lpstr>
      <vt:lpstr>YouTube Sans</vt:lpstr>
      <vt:lpstr>1_Office Theme</vt:lpstr>
      <vt:lpstr>PowerPoint Presentation</vt:lpstr>
      <vt:lpstr>Programme de développement du leadership de changement en pleine-conscience (DLCP)</vt:lpstr>
      <vt:lpstr>Exercice d’autocompassion en pleine conscience – Centrage</vt:lpstr>
      <vt:lpstr>Compte rendu de la semaine 4</vt:lpstr>
      <vt:lpstr>Programme – semaine 5  (Compassion, clarté et créativité)</vt:lpstr>
      <vt:lpstr>Le modèle SCARF</vt:lpstr>
      <vt:lpstr>PowerPoint Presentation</vt:lpstr>
      <vt:lpstr>PowerPoint Presentation</vt:lpstr>
      <vt:lpstr>Technique – ARC-RR (adapté de l'anglais : SBN-RR)</vt:lpstr>
      <vt:lpstr>Traitez-vous comme si vous étiez digne d'amour… parce que vous l’êtes</vt:lpstr>
      <vt:lpstr>Choses à accomplir cette semaine</vt:lpstr>
      <vt:lpstr>Retour sur la séance – Qu’est-ce qui a le plus retenu votre attention?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423</cp:revision>
  <cp:lastPrinted>2016-05-02T17:15:08Z</cp:lastPrinted>
  <dcterms:created xsi:type="dcterms:W3CDTF">2015-04-14T20:39:51Z</dcterms:created>
  <dcterms:modified xsi:type="dcterms:W3CDTF">2022-10-26T19:15:45Z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