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285" r:id="rId3"/>
    <p:sldId id="258" r:id="rId4"/>
    <p:sldId id="259" r:id="rId5"/>
    <p:sldId id="257" r:id="rId6"/>
    <p:sldId id="286" r:id="rId7"/>
    <p:sldId id="261" r:id="rId8"/>
    <p:sldId id="264" r:id="rId9"/>
    <p:sldId id="260" r:id="rId10"/>
    <p:sldId id="262" r:id="rId11"/>
    <p:sldId id="265" r:id="rId12"/>
    <p:sldId id="266" r:id="rId13"/>
    <p:sldId id="288" r:id="rId14"/>
    <p:sldId id="287" r:id="rId15"/>
    <p:sldId id="268" r:id="rId16"/>
    <p:sldId id="263" r:id="rId17"/>
    <p:sldId id="267" r:id="rId18"/>
    <p:sldId id="269" r:id="rId19"/>
    <p:sldId id="283" r:id="rId20"/>
    <p:sldId id="270" r:id="rId21"/>
    <p:sldId id="271" r:id="rId22"/>
    <p:sldId id="274" r:id="rId23"/>
    <p:sldId id="282" r:id="rId24"/>
    <p:sldId id="275" r:id="rId25"/>
    <p:sldId id="281" r:id="rId26"/>
    <p:sldId id="280" r:id="rId27"/>
    <p:sldId id="279" r:id="rId28"/>
    <p:sldId id="278" r:id="rId29"/>
    <p:sldId id="276" r:id="rId30"/>
    <p:sldId id="291" r:id="rId31"/>
    <p:sldId id="289" r:id="rId32"/>
    <p:sldId id="290" r:id="rId33"/>
    <p:sldId id="284" r:id="rId34"/>
    <p:sldId id="273" r:id="rId35"/>
  </p:sldIdLst>
  <p:sldSz cx="12192000" cy="6858000"/>
  <p:notesSz cx="6858000" cy="9144000"/>
  <p:custDataLst>
    <p:tags r:id="rId3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381" autoAdjust="0"/>
    <p:restoredTop sz="90182" autoAdjust="0"/>
  </p:normalViewPr>
  <p:slideViewPr>
    <p:cSldViewPr snapToGrid="0" showGuides="1">
      <p:cViewPr varScale="1">
        <p:scale>
          <a:sx n="80" d="100"/>
          <a:sy n="80" d="100"/>
        </p:scale>
        <p:origin x="1224" y="5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5FF3A6-CA49-4D11-8E46-E7F9F295F4F5}" type="datetimeFigureOut">
              <a:rPr lang="en-CA" smtClean="0"/>
              <a:t>2020-11-17</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87093F-A8B6-43E3-A20C-50F6E6597123}" type="slidenum">
              <a:rPr lang="en-CA" smtClean="0"/>
              <a:t>‹#›</a:t>
            </a:fld>
            <a:endParaRPr lang="en-CA"/>
          </a:p>
        </p:txBody>
      </p:sp>
    </p:spTree>
    <p:extLst>
      <p:ext uri="{BB962C8B-B14F-4D97-AF65-F5344CB8AC3E}">
        <p14:creationId xmlns:p14="http://schemas.microsoft.com/office/powerpoint/2010/main" val="36113701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087093F-A8B6-43E3-A20C-50F6E6597123}" type="slidenum">
              <a:rPr lang="en-CA" smtClean="0"/>
              <a:t>3</a:t>
            </a:fld>
            <a:endParaRPr lang="en-CA"/>
          </a:p>
        </p:txBody>
      </p:sp>
    </p:spTree>
    <p:extLst>
      <p:ext uri="{BB962C8B-B14F-4D97-AF65-F5344CB8AC3E}">
        <p14:creationId xmlns:p14="http://schemas.microsoft.com/office/powerpoint/2010/main" val="34896803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This cross mapping shows us which business capabilities are supported by initiatives, are we investing in the right capabilities, do they support the objectives and therefore strategic objectives we want to?</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We have mapped our business capabilities to initiatives, but be have not mapped initiatives to objectives… Strategic planning is interested in this!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endParaRPr lang="en-US" dirty="0" smtClean="0"/>
          </a:p>
        </p:txBody>
      </p:sp>
      <p:sp>
        <p:nvSpPr>
          <p:cNvPr id="4" name="Slide Number Placeholder 3"/>
          <p:cNvSpPr>
            <a:spLocks noGrp="1"/>
          </p:cNvSpPr>
          <p:nvPr>
            <p:ph type="sldNum" sz="quarter" idx="10"/>
          </p:nvPr>
        </p:nvSpPr>
        <p:spPr/>
        <p:txBody>
          <a:bodyPr/>
          <a:lstStyle/>
          <a:p>
            <a:fld id="{7087093F-A8B6-43E3-A20C-50F6E6597123}" type="slidenum">
              <a:rPr lang="en-CA" smtClean="0"/>
              <a:t>16</a:t>
            </a:fld>
            <a:endParaRPr lang="en-CA"/>
          </a:p>
        </p:txBody>
      </p:sp>
    </p:spTree>
    <p:extLst>
      <p:ext uri="{BB962C8B-B14F-4D97-AF65-F5344CB8AC3E}">
        <p14:creationId xmlns:p14="http://schemas.microsoft.com/office/powerpoint/2010/main" val="31618854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 see case file management is enabled by 3</a:t>
            </a:r>
            <a:r>
              <a:rPr lang="en-US" baseline="0" dirty="0" smtClean="0"/>
              <a:t> initiatives, so we need to make sure aligned and not 3 different ways of doing case file management</a:t>
            </a:r>
          </a:p>
          <a:p>
            <a:r>
              <a:rPr lang="en-US" baseline="0" dirty="0" smtClean="0"/>
              <a:t>Also performed </a:t>
            </a:r>
            <a:r>
              <a:rPr lang="en-US" baseline="0" dirty="0" smtClean="0"/>
              <a:t>by 3 different business units, BA needs to make people aware of this</a:t>
            </a:r>
            <a:endParaRPr lang="en-CA" dirty="0"/>
          </a:p>
        </p:txBody>
      </p:sp>
      <p:sp>
        <p:nvSpPr>
          <p:cNvPr id="4" name="Slide Number Placeholder 3"/>
          <p:cNvSpPr>
            <a:spLocks noGrp="1"/>
          </p:cNvSpPr>
          <p:nvPr>
            <p:ph type="sldNum" sz="quarter" idx="10"/>
          </p:nvPr>
        </p:nvSpPr>
        <p:spPr/>
        <p:txBody>
          <a:bodyPr/>
          <a:lstStyle/>
          <a:p>
            <a:fld id="{7087093F-A8B6-43E3-A20C-50F6E6597123}" type="slidenum">
              <a:rPr lang="en-CA" smtClean="0"/>
              <a:t>17</a:t>
            </a:fld>
            <a:endParaRPr lang="en-CA"/>
          </a:p>
        </p:txBody>
      </p:sp>
    </p:spTree>
    <p:extLst>
      <p:ext uri="{BB962C8B-B14F-4D97-AF65-F5344CB8AC3E}">
        <p14:creationId xmlns:p14="http://schemas.microsoft.com/office/powerpoint/2010/main" val="3782391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087093F-A8B6-43E3-A20C-50F6E6597123}" type="slidenum">
              <a:rPr lang="en-CA" smtClean="0"/>
              <a:t>19</a:t>
            </a:fld>
            <a:endParaRPr lang="en-CA"/>
          </a:p>
        </p:txBody>
      </p:sp>
    </p:spTree>
    <p:extLst>
      <p:ext uri="{BB962C8B-B14F-4D97-AF65-F5344CB8AC3E}">
        <p14:creationId xmlns:p14="http://schemas.microsoft.com/office/powerpoint/2010/main" val="27422462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Sample BA Organization:</a:t>
            </a:r>
          </a:p>
          <a:p>
            <a:pPr marL="171450" lvl="0" indent="-171450">
              <a:buFont typeface="Arial" panose="020B0604020202020204" pitchFamily="34" charset="0"/>
              <a:buChar char="•"/>
            </a:pPr>
            <a:r>
              <a:rPr lang="en-CA" sz="1200" kern="1200" dirty="0" smtClean="0">
                <a:solidFill>
                  <a:schemeClr val="tx1"/>
                </a:solidFill>
                <a:effectLst/>
                <a:latin typeface="+mn-lt"/>
                <a:ea typeface="+mn-ea"/>
                <a:cs typeface="+mn-cs"/>
              </a:rPr>
              <a:t>Business architecture is center of excellence, with a small core team and virtual participants from other business areas. - to manage knowledge base, centralize blueprints</a:t>
            </a:r>
          </a:p>
          <a:p>
            <a:pPr marL="171450" lvl="0" indent="-171450">
              <a:buFont typeface="Arial" panose="020B0604020202020204" pitchFamily="34" charset="0"/>
              <a:buChar char="•"/>
            </a:pPr>
            <a:r>
              <a:rPr lang="en-CA" sz="1200" kern="1200" dirty="0" smtClean="0">
                <a:solidFill>
                  <a:schemeClr val="tx1"/>
                </a:solidFill>
                <a:effectLst/>
                <a:latin typeface="+mn-lt"/>
                <a:ea typeface="+mn-ea"/>
                <a:cs typeface="+mn-cs"/>
              </a:rPr>
              <a:t>virtual participants - a federated model, they provide the context and the business </a:t>
            </a:r>
            <a:r>
              <a:rPr lang="en-CA" sz="1200" kern="1200" dirty="0" err="1" smtClean="0">
                <a:solidFill>
                  <a:schemeClr val="tx1"/>
                </a:solidFill>
                <a:effectLst/>
                <a:latin typeface="+mn-lt"/>
                <a:ea typeface="+mn-ea"/>
                <a:cs typeface="+mn-cs"/>
              </a:rPr>
              <a:t>sme's</a:t>
            </a:r>
            <a:r>
              <a:rPr lang="en-CA" sz="1200" kern="1200" dirty="0" smtClean="0">
                <a:solidFill>
                  <a:schemeClr val="tx1"/>
                </a:solidFill>
                <a:effectLst/>
                <a:latin typeface="+mn-lt"/>
                <a:ea typeface="+mn-ea"/>
                <a:cs typeface="+mn-cs"/>
              </a:rPr>
              <a:t> and engaged as needed for the initiative</a:t>
            </a:r>
          </a:p>
          <a:p>
            <a:pPr marL="171450" lvl="0" indent="-171450">
              <a:buFont typeface="Arial" panose="020B0604020202020204" pitchFamily="34" charset="0"/>
              <a:buChar char="•"/>
            </a:pPr>
            <a:r>
              <a:rPr lang="en-CA" sz="1200" kern="1200" dirty="0" smtClean="0">
                <a:solidFill>
                  <a:schemeClr val="tx1"/>
                </a:solidFill>
                <a:effectLst/>
                <a:latin typeface="+mn-lt"/>
                <a:ea typeface="+mn-ea"/>
                <a:cs typeface="+mn-cs"/>
              </a:rPr>
              <a:t>Any person making decisions and making decisions affecting the business is a business architect, may not be using the tools as the business architect but they are designing their business!</a:t>
            </a:r>
          </a:p>
          <a:p>
            <a:pPr marL="171450" lvl="0" indent="-171450">
              <a:buFont typeface="Arial" panose="020B0604020202020204" pitchFamily="34" charset="0"/>
              <a:buChar char="•"/>
            </a:pPr>
            <a:r>
              <a:rPr lang="en-CA" sz="1200" kern="1200" dirty="0" smtClean="0">
                <a:solidFill>
                  <a:schemeClr val="tx1"/>
                </a:solidFill>
                <a:effectLst/>
                <a:latin typeface="+mn-lt"/>
                <a:ea typeface="+mn-ea"/>
                <a:cs typeface="+mn-cs"/>
              </a:rPr>
              <a:t>Should not be under IT (CIO), and must educate each time in our engagements, we are about business, not IT, we know and can liaise with IT but we are about understanding business.</a:t>
            </a:r>
          </a:p>
          <a:p>
            <a:pPr marL="171450" lvl="0" indent="-171450">
              <a:buFont typeface="Arial" panose="020B0604020202020204" pitchFamily="34" charset="0"/>
              <a:buChar char="•"/>
            </a:pPr>
            <a:r>
              <a:rPr lang="en-CA" sz="1200" kern="1200" dirty="0" smtClean="0">
                <a:solidFill>
                  <a:schemeClr val="tx1"/>
                </a:solidFill>
                <a:effectLst/>
                <a:latin typeface="+mn-lt"/>
                <a:ea typeface="+mn-ea"/>
                <a:cs typeface="+mn-cs"/>
              </a:rPr>
              <a:t>And must define linkages with other EA disciplines, it is easier to do!  </a:t>
            </a:r>
          </a:p>
          <a:p>
            <a:pPr marL="171450" lvl="0" indent="-171450">
              <a:buFont typeface="Arial" panose="020B0604020202020204" pitchFamily="34" charset="0"/>
              <a:buChar char="•"/>
            </a:pPr>
            <a:r>
              <a:rPr lang="en-CA" sz="1200" kern="1200" dirty="0" smtClean="0">
                <a:solidFill>
                  <a:schemeClr val="tx1"/>
                </a:solidFill>
                <a:effectLst/>
                <a:latin typeface="+mn-lt"/>
                <a:ea typeface="+mn-ea"/>
                <a:cs typeface="+mn-cs"/>
              </a:rPr>
              <a:t>Both models exist but depends on how mature and the organization structure as a whole. </a:t>
            </a:r>
          </a:p>
          <a:p>
            <a:pPr marL="171450" lvl="0" indent="-171450">
              <a:buFont typeface="Arial" panose="020B0604020202020204" pitchFamily="34" charset="0"/>
              <a:buChar char="•"/>
            </a:pPr>
            <a:r>
              <a:rPr lang="en-CA" sz="1200" kern="1200" dirty="0" smtClean="0">
                <a:solidFill>
                  <a:schemeClr val="tx1"/>
                </a:solidFill>
                <a:effectLst/>
                <a:latin typeface="+mn-lt"/>
                <a:ea typeface="+mn-ea"/>
                <a:cs typeface="+mn-cs"/>
              </a:rPr>
              <a:t>Critical, being able to show the value fast, being able to position the practice is important!  </a:t>
            </a:r>
          </a:p>
          <a:p>
            <a:endParaRPr lang="en-CA" dirty="0"/>
          </a:p>
        </p:txBody>
      </p:sp>
      <p:sp>
        <p:nvSpPr>
          <p:cNvPr id="4" name="Slide Number Placeholder 3"/>
          <p:cNvSpPr>
            <a:spLocks noGrp="1"/>
          </p:cNvSpPr>
          <p:nvPr>
            <p:ph type="sldNum" sz="quarter" idx="10"/>
          </p:nvPr>
        </p:nvSpPr>
        <p:spPr/>
        <p:txBody>
          <a:bodyPr/>
          <a:lstStyle/>
          <a:p>
            <a:fld id="{7087093F-A8B6-43E3-A20C-50F6E6597123}" type="slidenum">
              <a:rPr lang="en-CA" smtClean="0"/>
              <a:t>20</a:t>
            </a:fld>
            <a:endParaRPr lang="en-CA"/>
          </a:p>
        </p:txBody>
      </p:sp>
    </p:spTree>
    <p:extLst>
      <p:ext uri="{BB962C8B-B14F-4D97-AF65-F5344CB8AC3E}">
        <p14:creationId xmlns:p14="http://schemas.microsoft.com/office/powerpoint/2010/main" val="1149527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Roles within</a:t>
            </a:r>
            <a:r>
              <a:rPr lang="en-US" baseline="0" dirty="0" smtClean="0"/>
              <a:t> the Business Architecture team</a:t>
            </a:r>
            <a:endParaRPr lang="en-CA" dirty="0"/>
          </a:p>
        </p:txBody>
      </p:sp>
      <p:sp>
        <p:nvSpPr>
          <p:cNvPr id="4" name="Slide Number Placeholder 3"/>
          <p:cNvSpPr>
            <a:spLocks noGrp="1"/>
          </p:cNvSpPr>
          <p:nvPr>
            <p:ph type="sldNum" sz="quarter" idx="10"/>
          </p:nvPr>
        </p:nvSpPr>
        <p:spPr/>
        <p:txBody>
          <a:bodyPr/>
          <a:lstStyle/>
          <a:p>
            <a:fld id="{7087093F-A8B6-43E3-A20C-50F6E6597123}" type="slidenum">
              <a:rPr lang="en-CA" smtClean="0"/>
              <a:t>21</a:t>
            </a:fld>
            <a:endParaRPr lang="en-CA"/>
          </a:p>
        </p:txBody>
      </p:sp>
    </p:spTree>
    <p:extLst>
      <p:ext uri="{BB962C8B-B14F-4D97-AF65-F5344CB8AC3E}">
        <p14:creationId xmlns:p14="http://schemas.microsoft.com/office/powerpoint/2010/main" val="20363239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What do we see?  Many applications support the same business capability, - this can mean that the end user must</a:t>
            </a:r>
            <a:r>
              <a:rPr lang="en-CA" baseline="0" dirty="0" smtClean="0"/>
              <a:t> re-enter their information into multiple </a:t>
            </a:r>
            <a:r>
              <a:rPr lang="en-CA" baseline="0" dirty="0" smtClean="0"/>
              <a:t>systems, </a:t>
            </a:r>
            <a:r>
              <a:rPr lang="en-CA" baseline="0" dirty="0" smtClean="0"/>
              <a:t>learn new interfaces </a:t>
            </a:r>
            <a:r>
              <a:rPr lang="en-CA" baseline="0" dirty="0" err="1" smtClean="0"/>
              <a:t>etc</a:t>
            </a:r>
            <a:endParaRPr lang="en-CA" baseline="0" dirty="0" smtClean="0"/>
          </a:p>
          <a:p>
            <a:r>
              <a:rPr lang="en-CA" baseline="0" dirty="0" smtClean="0"/>
              <a:t>Many business units have the same capabilities, are they doing things the same way or differently?</a:t>
            </a:r>
            <a:endParaRPr lang="en-CA" dirty="0" smtClean="0"/>
          </a:p>
          <a:p>
            <a:endParaRPr lang="en-CA" dirty="0" smtClean="0"/>
          </a:p>
          <a:p>
            <a:r>
              <a:rPr lang="en-CA" dirty="0" smtClean="0"/>
              <a:t>We can do this today analysis today, but there has to be the motivation to transform</a:t>
            </a:r>
            <a:endParaRPr lang="en-CA" dirty="0"/>
          </a:p>
        </p:txBody>
      </p:sp>
      <p:sp>
        <p:nvSpPr>
          <p:cNvPr id="4" name="Slide Number Placeholder 3"/>
          <p:cNvSpPr>
            <a:spLocks noGrp="1"/>
          </p:cNvSpPr>
          <p:nvPr>
            <p:ph type="sldNum" sz="quarter" idx="10"/>
          </p:nvPr>
        </p:nvSpPr>
        <p:spPr/>
        <p:txBody>
          <a:bodyPr/>
          <a:lstStyle/>
          <a:p>
            <a:fld id="{7087093F-A8B6-43E3-A20C-50F6E6597123}" type="slidenum">
              <a:rPr lang="en-CA" smtClean="0"/>
              <a:t>23</a:t>
            </a:fld>
            <a:endParaRPr lang="en-CA"/>
          </a:p>
        </p:txBody>
      </p:sp>
    </p:spTree>
    <p:extLst>
      <p:ext uri="{BB962C8B-B14F-4D97-AF65-F5344CB8AC3E}">
        <p14:creationId xmlns:p14="http://schemas.microsoft.com/office/powerpoint/2010/main" val="35429797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t>Business Architecture and Strategy Execution </a:t>
            </a:r>
          </a:p>
          <a:p>
            <a:pPr lvl="0"/>
            <a:r>
              <a:rPr lang="en-US" dirty="0" smtClean="0"/>
              <a:t>This slide highlights where BA can help in Strategy Execution</a:t>
            </a:r>
          </a:p>
          <a:p>
            <a:endParaRPr lang="en-CA" sz="1200" kern="1200" dirty="0" smtClean="0">
              <a:solidFill>
                <a:schemeClr val="tx1"/>
              </a:solidFill>
              <a:latin typeface="+mn-lt"/>
              <a:ea typeface="+mn-ea"/>
              <a:cs typeface="+mn-cs"/>
            </a:endParaRPr>
          </a:p>
          <a:p>
            <a:r>
              <a:rPr lang="en-CA" sz="1200" kern="1200" dirty="0" smtClean="0">
                <a:solidFill>
                  <a:schemeClr val="tx1"/>
                </a:solidFill>
                <a:latin typeface="+mn-lt"/>
                <a:ea typeface="+mn-ea"/>
                <a:cs typeface="+mn-cs"/>
              </a:rPr>
              <a:t>Value stream to execute a business strategy includes:  Strategy realization, strategy to execution planning, strategy execution, strategy</a:t>
            </a:r>
            <a:r>
              <a:rPr lang="en-CA" sz="1200" kern="1200" baseline="0" dirty="0" smtClean="0">
                <a:solidFill>
                  <a:schemeClr val="tx1"/>
                </a:solidFill>
                <a:latin typeface="+mn-lt"/>
                <a:ea typeface="+mn-ea"/>
                <a:cs typeface="+mn-cs"/>
              </a:rPr>
              <a:t> deployment and then strategy implementation</a:t>
            </a:r>
          </a:p>
          <a:p>
            <a:endParaRPr lang="en-CA" dirty="0" smtClean="0"/>
          </a:p>
          <a:p>
            <a:r>
              <a:rPr lang="en-CA" dirty="0" smtClean="0"/>
              <a:t>Business architecture</a:t>
            </a:r>
            <a:r>
              <a:rPr lang="en-CA" baseline="0" dirty="0" smtClean="0"/>
              <a:t> can help to:</a:t>
            </a:r>
          </a:p>
          <a:p>
            <a:pPr marL="228600" indent="-228600">
              <a:buAutoNum type="arabicPeriod"/>
            </a:pPr>
            <a:r>
              <a:rPr lang="en-CA" baseline="0" dirty="0" smtClean="0"/>
              <a:t>Avoid organizations from identifying what they want to do and immediately establish and fund projects without understanding the scope and impacts of their projects and if there are any inter-related business objectives or projects</a:t>
            </a:r>
          </a:p>
          <a:p>
            <a:pPr marL="228600" indent="-228600">
              <a:buAutoNum type="arabicPeriod"/>
            </a:pPr>
            <a:r>
              <a:rPr lang="en-CA" baseline="0" dirty="0" smtClean="0"/>
              <a:t>Ensures that planning and deployment teams understand the overall impacts of stated objectives, architect appropriate solutions and scope and fund programs accordingly</a:t>
            </a:r>
          </a:p>
          <a:p>
            <a:pPr marL="0" indent="0">
              <a:buNone/>
            </a:pPr>
            <a:endParaRPr lang="en-CA" baseline="0" dirty="0" smtClean="0"/>
          </a:p>
          <a:p>
            <a:pPr marL="0" indent="0">
              <a:buNone/>
            </a:pPr>
            <a:r>
              <a:rPr lang="en-CA" baseline="0" dirty="0" smtClean="0"/>
              <a:t>Next slides show role of Business architects in strategy formulation, business impact analysis, solution definitions, initiative scoping and definition and solution specification and deployment</a:t>
            </a:r>
          </a:p>
          <a:p>
            <a:pPr marL="0" indent="0">
              <a:buNone/>
            </a:pPr>
            <a:endParaRPr lang="en-CA" baseline="0" dirty="0" smtClean="0"/>
          </a:p>
          <a:p>
            <a:pPr marL="0" indent="0">
              <a:buNone/>
            </a:pPr>
            <a:r>
              <a:rPr lang="en-CA" baseline="0" dirty="0" smtClean="0"/>
              <a:t>Stakeholders of this value stream are business architects, business leaders, business strategists, product and program managers, IT architects and portfolio managers</a:t>
            </a:r>
          </a:p>
        </p:txBody>
      </p:sp>
      <p:sp>
        <p:nvSpPr>
          <p:cNvPr id="4" name="Slide Number Placeholder 3"/>
          <p:cNvSpPr>
            <a:spLocks noGrp="1"/>
          </p:cNvSpPr>
          <p:nvPr>
            <p:ph type="sldNum" sz="quarter" idx="10"/>
          </p:nvPr>
        </p:nvSpPr>
        <p:spPr/>
        <p:txBody>
          <a:bodyPr/>
          <a:lstStyle/>
          <a:p>
            <a:fld id="{7087093F-A8B6-43E3-A20C-50F6E6597123}" type="slidenum">
              <a:rPr lang="en-CA" smtClean="0"/>
              <a:t>24</a:t>
            </a:fld>
            <a:endParaRPr lang="en-CA"/>
          </a:p>
        </p:txBody>
      </p:sp>
    </p:spTree>
    <p:extLst>
      <p:ext uri="{BB962C8B-B14F-4D97-AF65-F5344CB8AC3E}">
        <p14:creationId xmlns:p14="http://schemas.microsoft.com/office/powerpoint/2010/main" val="12390766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Digital Convergence, I created</a:t>
            </a:r>
            <a:r>
              <a:rPr lang="en-CA" baseline="0" dirty="0" smtClean="0"/>
              <a:t> a matrix that outlined strategy, objectives, goals, and then business requirements.  This helped:</a:t>
            </a:r>
          </a:p>
          <a:p>
            <a:pPr marL="171450" indent="-171450">
              <a:buFontTx/>
              <a:buChar char="-"/>
            </a:pPr>
            <a:r>
              <a:rPr lang="en-CA" baseline="0" dirty="0" smtClean="0"/>
              <a:t>To understand the business scenario, ask questions, get a better picture of where we are heading, and have everyone on the same page</a:t>
            </a:r>
          </a:p>
          <a:p>
            <a:pPr marL="171450" indent="-171450">
              <a:buFontTx/>
              <a:buChar char="-"/>
            </a:pPr>
            <a:r>
              <a:rPr lang="en-CA" baseline="0" dirty="0" smtClean="0"/>
              <a:t>Build better Business requirement, ensuring there is traceability back to high level objectives and strategy</a:t>
            </a:r>
          </a:p>
        </p:txBody>
      </p:sp>
      <p:sp>
        <p:nvSpPr>
          <p:cNvPr id="4" name="Slide Number Placeholder 3"/>
          <p:cNvSpPr>
            <a:spLocks noGrp="1"/>
          </p:cNvSpPr>
          <p:nvPr>
            <p:ph type="sldNum" sz="quarter" idx="10"/>
          </p:nvPr>
        </p:nvSpPr>
        <p:spPr/>
        <p:txBody>
          <a:bodyPr/>
          <a:lstStyle/>
          <a:p>
            <a:fld id="{7087093F-A8B6-43E3-A20C-50F6E6597123}" type="slidenum">
              <a:rPr lang="en-CA" smtClean="0"/>
              <a:t>25</a:t>
            </a:fld>
            <a:endParaRPr lang="en-CA"/>
          </a:p>
        </p:txBody>
      </p:sp>
    </p:spTree>
    <p:extLst>
      <p:ext uri="{BB962C8B-B14F-4D97-AF65-F5344CB8AC3E}">
        <p14:creationId xmlns:p14="http://schemas.microsoft.com/office/powerpoint/2010/main" val="39327191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087093F-A8B6-43E3-A20C-50F6E6597123}" type="slidenum">
              <a:rPr lang="en-CA" smtClean="0"/>
              <a:t>31</a:t>
            </a:fld>
            <a:endParaRPr lang="en-CA"/>
          </a:p>
        </p:txBody>
      </p:sp>
    </p:spTree>
    <p:extLst>
      <p:ext uri="{BB962C8B-B14F-4D97-AF65-F5344CB8AC3E}">
        <p14:creationId xmlns:p14="http://schemas.microsoft.com/office/powerpoint/2010/main" val="36464358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latin typeface="+mn-lt"/>
                <a:ea typeface="+mn-ea"/>
                <a:cs typeface="+mn-cs"/>
              </a:rPr>
              <a:t>difference between value stream versus business process mapping</a:t>
            </a:r>
          </a:p>
          <a:p>
            <a:endParaRPr lang="en-CA" dirty="0"/>
          </a:p>
        </p:txBody>
      </p:sp>
      <p:sp>
        <p:nvSpPr>
          <p:cNvPr id="4" name="Slide Number Placeholder 3"/>
          <p:cNvSpPr>
            <a:spLocks noGrp="1"/>
          </p:cNvSpPr>
          <p:nvPr>
            <p:ph type="sldNum" sz="quarter" idx="10"/>
          </p:nvPr>
        </p:nvSpPr>
        <p:spPr/>
        <p:txBody>
          <a:bodyPr/>
          <a:lstStyle/>
          <a:p>
            <a:fld id="{7087093F-A8B6-43E3-A20C-50F6E6597123}" type="slidenum">
              <a:rPr lang="en-CA" smtClean="0"/>
              <a:t>32</a:t>
            </a:fld>
            <a:endParaRPr lang="en-CA"/>
          </a:p>
        </p:txBody>
      </p:sp>
    </p:spTree>
    <p:extLst>
      <p:ext uri="{BB962C8B-B14F-4D97-AF65-F5344CB8AC3E}">
        <p14:creationId xmlns:p14="http://schemas.microsoft.com/office/powerpoint/2010/main" val="8342159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Core domains:  </a:t>
            </a:r>
            <a:r>
              <a:rPr lang="en-US" sz="1200" b="1" i="1" kern="1200" dirty="0" smtClean="0">
                <a:solidFill>
                  <a:schemeClr val="tx1"/>
                </a:solidFill>
                <a:effectLst/>
                <a:latin typeface="+mn-lt"/>
                <a:ea typeface="+mn-ea"/>
                <a:cs typeface="+mn-cs"/>
              </a:rPr>
              <a:t>business capabilities, value streams, organization, and information</a:t>
            </a:r>
            <a:endParaRPr lang="en-CA" dirty="0"/>
          </a:p>
        </p:txBody>
      </p:sp>
      <p:sp>
        <p:nvSpPr>
          <p:cNvPr id="4" name="Slide Number Placeholder 3"/>
          <p:cNvSpPr>
            <a:spLocks noGrp="1"/>
          </p:cNvSpPr>
          <p:nvPr>
            <p:ph type="sldNum" sz="quarter" idx="10"/>
          </p:nvPr>
        </p:nvSpPr>
        <p:spPr/>
        <p:txBody>
          <a:bodyPr/>
          <a:lstStyle/>
          <a:p>
            <a:fld id="{7087093F-A8B6-43E3-A20C-50F6E6597123}" type="slidenum">
              <a:rPr lang="en-CA" smtClean="0"/>
              <a:t>4</a:t>
            </a:fld>
            <a:endParaRPr lang="en-CA"/>
          </a:p>
        </p:txBody>
      </p:sp>
    </p:spTree>
    <p:extLst>
      <p:ext uri="{BB962C8B-B14F-4D97-AF65-F5344CB8AC3E}">
        <p14:creationId xmlns:p14="http://schemas.microsoft.com/office/powerpoint/2010/main" val="1726466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087093F-A8B6-43E3-A20C-50F6E6597123}" type="slidenum">
              <a:rPr lang="en-CA" smtClean="0"/>
              <a:t>33</a:t>
            </a:fld>
            <a:endParaRPr lang="en-CA"/>
          </a:p>
        </p:txBody>
      </p:sp>
    </p:spTree>
    <p:extLst>
      <p:ext uri="{BB962C8B-B14F-4D97-AF65-F5344CB8AC3E}">
        <p14:creationId xmlns:p14="http://schemas.microsoft.com/office/powerpoint/2010/main" val="6588773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smtClean="0">
                <a:solidFill>
                  <a:schemeClr val="tx1"/>
                </a:solidFill>
                <a:effectLst/>
                <a:latin typeface="+mn-lt"/>
                <a:ea typeface="+mn-ea"/>
                <a:cs typeface="+mn-cs"/>
              </a:rPr>
              <a:t>*Slide 174 – </a:t>
            </a:r>
          </a:p>
          <a:p>
            <a:pPr lvl="0"/>
            <a:r>
              <a:rPr lang="en-CA" sz="1200" kern="1200" dirty="0" smtClean="0">
                <a:solidFill>
                  <a:schemeClr val="tx1"/>
                </a:solidFill>
                <a:effectLst/>
                <a:latin typeface="+mn-lt"/>
                <a:ea typeface="+mn-ea"/>
                <a:cs typeface="+mn-cs"/>
              </a:rPr>
              <a:t>Establish practice first, and bring in tool once have a more mature practice!  </a:t>
            </a:r>
          </a:p>
          <a:p>
            <a:pPr lvl="0"/>
            <a:r>
              <a:rPr lang="en-CA" sz="1200" kern="1200" dirty="0" smtClean="0">
                <a:solidFill>
                  <a:schemeClr val="tx1"/>
                </a:solidFill>
                <a:effectLst/>
                <a:latin typeface="+mn-lt"/>
                <a:ea typeface="+mn-ea"/>
                <a:cs typeface="+mn-cs"/>
              </a:rPr>
              <a:t>Better to wait, use excel etc...  Because otherwise may not be able to leverage the tool properly, you don't know what you need yet.  </a:t>
            </a:r>
          </a:p>
          <a:p>
            <a:pPr lvl="0"/>
            <a:r>
              <a:rPr lang="en-CA" sz="1200" kern="1200" dirty="0" smtClean="0">
                <a:solidFill>
                  <a:schemeClr val="tx1"/>
                </a:solidFill>
                <a:effectLst/>
                <a:latin typeface="+mn-lt"/>
                <a:ea typeface="+mn-ea"/>
                <a:cs typeface="+mn-cs"/>
              </a:rPr>
              <a:t>The objectives of the practice is important to know e.g. strategic planning?  if yes, then a different tool than a downstream alignment requirement</a:t>
            </a:r>
          </a:p>
          <a:p>
            <a:r>
              <a:rPr lang="en-CA" sz="1200" kern="1200" smtClean="0">
                <a:solidFill>
                  <a:schemeClr val="tx1"/>
                </a:solidFill>
                <a:effectLst/>
                <a:latin typeface="+mn-lt"/>
                <a:ea typeface="+mn-ea"/>
                <a:cs typeface="+mn-cs"/>
              </a:rPr>
              <a:t>Slide 176 – maturity level of our business architecture practice?</a:t>
            </a:r>
          </a:p>
          <a:p>
            <a:endParaRPr lang="en-CA" dirty="0"/>
          </a:p>
        </p:txBody>
      </p:sp>
      <p:sp>
        <p:nvSpPr>
          <p:cNvPr id="4" name="Slide Number Placeholder 3"/>
          <p:cNvSpPr>
            <a:spLocks noGrp="1"/>
          </p:cNvSpPr>
          <p:nvPr>
            <p:ph type="sldNum" sz="quarter" idx="10"/>
          </p:nvPr>
        </p:nvSpPr>
        <p:spPr/>
        <p:txBody>
          <a:bodyPr/>
          <a:lstStyle/>
          <a:p>
            <a:fld id="{7087093F-A8B6-43E3-A20C-50F6E6597123}" type="slidenum">
              <a:rPr lang="en-CA" smtClean="0"/>
              <a:t>34</a:t>
            </a:fld>
            <a:endParaRPr lang="en-CA"/>
          </a:p>
        </p:txBody>
      </p:sp>
    </p:spTree>
    <p:extLst>
      <p:ext uri="{BB962C8B-B14F-4D97-AF65-F5344CB8AC3E}">
        <p14:creationId xmlns:p14="http://schemas.microsoft.com/office/powerpoint/2010/main" val="29004276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Slide 17 - Introduced the </a:t>
            </a:r>
            <a:r>
              <a:rPr lang="en-US" sz="1200" b="1" i="1" kern="1200" dirty="0" smtClean="0">
                <a:solidFill>
                  <a:schemeClr val="tx1"/>
                </a:solidFill>
                <a:effectLst/>
                <a:latin typeface="+mn-lt"/>
                <a:ea typeface="+mn-ea"/>
                <a:cs typeface="+mn-cs"/>
              </a:rPr>
              <a:t>Business architecture framework</a:t>
            </a:r>
            <a:r>
              <a:rPr lang="en-US" sz="1200" kern="1200" dirty="0" smtClean="0">
                <a:solidFill>
                  <a:schemeClr val="tx1"/>
                </a:solidFill>
                <a:effectLst/>
                <a:latin typeface="+mn-lt"/>
                <a:ea typeface="+mn-ea"/>
                <a:cs typeface="+mn-cs"/>
              </a:rPr>
              <a:t> which consists of the </a:t>
            </a:r>
            <a:r>
              <a:rPr lang="en-US" sz="1200" b="1" i="1" kern="1200" dirty="0" smtClean="0">
                <a:solidFill>
                  <a:schemeClr val="tx1"/>
                </a:solidFill>
                <a:effectLst/>
                <a:latin typeface="+mn-lt"/>
                <a:ea typeface="+mn-ea"/>
                <a:cs typeface="+mn-cs"/>
              </a:rPr>
              <a:t>knowledgebase </a:t>
            </a:r>
            <a:r>
              <a:rPr lang="en-US" sz="1200" kern="1200" dirty="0" smtClean="0">
                <a:solidFill>
                  <a:schemeClr val="tx1"/>
                </a:solidFill>
                <a:effectLst/>
                <a:latin typeface="+mn-lt"/>
                <a:ea typeface="+mn-ea"/>
                <a:cs typeface="+mn-cs"/>
              </a:rPr>
              <a:t>composed of each business architecture domain.  The knowledge base and the domains within the knowledge base helps us to deliver </a:t>
            </a:r>
            <a:r>
              <a:rPr lang="en-US" sz="1200" b="1" i="1" kern="1200" dirty="0" smtClean="0">
                <a:solidFill>
                  <a:schemeClr val="tx1"/>
                </a:solidFill>
                <a:effectLst/>
                <a:latin typeface="+mn-lt"/>
                <a:ea typeface="+mn-ea"/>
                <a:cs typeface="+mn-cs"/>
              </a:rPr>
              <a:t>architectural blueprints</a:t>
            </a:r>
            <a:r>
              <a:rPr lang="en-US" sz="1200" kern="1200" dirty="0" smtClean="0">
                <a:solidFill>
                  <a:schemeClr val="tx1"/>
                </a:solidFill>
                <a:effectLst/>
                <a:latin typeface="+mn-lt"/>
                <a:ea typeface="+mn-ea"/>
                <a:cs typeface="+mn-cs"/>
              </a:rPr>
              <a:t> for specific </a:t>
            </a:r>
            <a:r>
              <a:rPr lang="en-US" sz="1200" b="1" i="1" kern="1200" dirty="0" smtClean="0">
                <a:solidFill>
                  <a:schemeClr val="tx1"/>
                </a:solidFill>
                <a:effectLst/>
                <a:latin typeface="+mn-lt"/>
                <a:ea typeface="+mn-ea"/>
                <a:cs typeface="+mn-cs"/>
              </a:rPr>
              <a:t>business scenarios</a:t>
            </a:r>
            <a:r>
              <a:rPr lang="en-US" sz="1200" kern="1200" dirty="0" smtClean="0">
                <a:solidFill>
                  <a:schemeClr val="tx1"/>
                </a:solidFill>
                <a:effectLst/>
                <a:latin typeface="+mn-lt"/>
                <a:ea typeface="+mn-ea"/>
                <a:cs typeface="+mn-cs"/>
              </a:rPr>
              <a:t> and each business scenario helps us to populate and build our knowledgebase</a:t>
            </a:r>
            <a:endParaRPr lang="en-CA" sz="1200" kern="1200" dirty="0" smtClean="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7087093F-A8B6-43E3-A20C-50F6E6597123}" type="slidenum">
              <a:rPr lang="en-CA" smtClean="0"/>
              <a:t>5</a:t>
            </a:fld>
            <a:endParaRPr lang="en-CA"/>
          </a:p>
        </p:txBody>
      </p:sp>
    </p:spTree>
    <p:extLst>
      <p:ext uri="{BB962C8B-B14F-4D97-AF65-F5344CB8AC3E}">
        <p14:creationId xmlns:p14="http://schemas.microsoft.com/office/powerpoint/2010/main" val="29583732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087093F-A8B6-43E3-A20C-50F6E6597123}" type="slidenum">
              <a:rPr lang="en-CA" smtClean="0"/>
              <a:t>9</a:t>
            </a:fld>
            <a:endParaRPr lang="en-CA"/>
          </a:p>
        </p:txBody>
      </p:sp>
    </p:spTree>
    <p:extLst>
      <p:ext uri="{BB962C8B-B14F-4D97-AF65-F5344CB8AC3E}">
        <p14:creationId xmlns:p14="http://schemas.microsoft.com/office/powerpoint/2010/main" val="11901269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Understanding business capabilities delivered by each business unit is powerful:</a:t>
            </a:r>
          </a:p>
          <a:p>
            <a:r>
              <a:rPr lang="en-US" dirty="0" smtClean="0"/>
              <a:t>Shows potential redundancy,</a:t>
            </a:r>
            <a:r>
              <a:rPr lang="en-US" baseline="0" dirty="0" smtClean="0"/>
              <a:t> same business units engaged in same activities, exposes opportunities for improved collaboration and communication</a:t>
            </a:r>
          </a:p>
        </p:txBody>
      </p:sp>
      <p:sp>
        <p:nvSpPr>
          <p:cNvPr id="4" name="Slide Number Placeholder 3"/>
          <p:cNvSpPr>
            <a:spLocks noGrp="1"/>
          </p:cNvSpPr>
          <p:nvPr>
            <p:ph type="sldNum" sz="quarter" idx="10"/>
          </p:nvPr>
        </p:nvSpPr>
        <p:spPr/>
        <p:txBody>
          <a:bodyPr/>
          <a:lstStyle/>
          <a:p>
            <a:fld id="{7087093F-A8B6-43E3-A20C-50F6E6597123}" type="slidenum">
              <a:rPr lang="en-CA" smtClean="0"/>
              <a:t>10</a:t>
            </a:fld>
            <a:endParaRPr lang="en-CA"/>
          </a:p>
        </p:txBody>
      </p:sp>
    </p:spTree>
    <p:extLst>
      <p:ext uri="{BB962C8B-B14F-4D97-AF65-F5344CB8AC3E}">
        <p14:creationId xmlns:p14="http://schemas.microsoft.com/office/powerpoint/2010/main" val="17375439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Mapping business capabilities and information to value streams</a:t>
            </a:r>
            <a:r>
              <a:rPr lang="en-US" baseline="0" dirty="0" smtClean="0"/>
              <a:t> lets us see </a:t>
            </a:r>
            <a:r>
              <a:rPr lang="en-US" dirty="0" smtClean="0"/>
              <a:t>easily what information is needed to support the value stream and to deliver value to stakeholder</a:t>
            </a:r>
            <a:endParaRPr lang="en-CA" dirty="0"/>
          </a:p>
        </p:txBody>
      </p:sp>
      <p:sp>
        <p:nvSpPr>
          <p:cNvPr id="4" name="Slide Number Placeholder 3"/>
          <p:cNvSpPr>
            <a:spLocks noGrp="1"/>
          </p:cNvSpPr>
          <p:nvPr>
            <p:ph type="sldNum" sz="quarter" idx="10"/>
          </p:nvPr>
        </p:nvSpPr>
        <p:spPr/>
        <p:txBody>
          <a:bodyPr/>
          <a:lstStyle/>
          <a:p>
            <a:fld id="{7087093F-A8B6-43E3-A20C-50F6E6597123}" type="slidenum">
              <a:rPr lang="en-CA" smtClean="0"/>
              <a:t>11</a:t>
            </a:fld>
            <a:endParaRPr lang="en-CA"/>
          </a:p>
        </p:txBody>
      </p:sp>
    </p:spTree>
    <p:extLst>
      <p:ext uri="{BB962C8B-B14F-4D97-AF65-F5344CB8AC3E}">
        <p14:creationId xmlns:p14="http://schemas.microsoft.com/office/powerpoint/2010/main" val="484043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For non core domains, S</a:t>
            </a:r>
            <a:r>
              <a:rPr lang="en-US" baseline="0" dirty="0" smtClean="0"/>
              <a:t>ome interesting analysis that can come from looking at these non core domains, </a:t>
            </a:r>
            <a:r>
              <a:rPr lang="en-US" dirty="0" smtClean="0"/>
              <a:t>Strategy</a:t>
            </a:r>
            <a:r>
              <a:rPr lang="en-US" baseline="0" dirty="0" smtClean="0"/>
              <a:t>, Initiative and stakeholder domains</a:t>
            </a:r>
            <a:endParaRPr lang="en-CA" dirty="0" smtClean="0"/>
          </a:p>
          <a:p>
            <a:endParaRPr lang="en-CA" dirty="0"/>
          </a:p>
        </p:txBody>
      </p:sp>
      <p:sp>
        <p:nvSpPr>
          <p:cNvPr id="4" name="Slide Number Placeholder 3"/>
          <p:cNvSpPr>
            <a:spLocks noGrp="1"/>
          </p:cNvSpPr>
          <p:nvPr>
            <p:ph type="sldNum" sz="quarter" idx="10"/>
          </p:nvPr>
        </p:nvSpPr>
        <p:spPr/>
        <p:txBody>
          <a:bodyPr/>
          <a:lstStyle/>
          <a:p>
            <a:fld id="{7087093F-A8B6-43E3-A20C-50F6E6597123}" type="slidenum">
              <a:rPr lang="en-CA" smtClean="0"/>
              <a:t>12</a:t>
            </a:fld>
            <a:endParaRPr lang="en-CA"/>
          </a:p>
        </p:txBody>
      </p:sp>
    </p:spTree>
    <p:extLst>
      <p:ext uri="{BB962C8B-B14F-4D97-AF65-F5344CB8AC3E}">
        <p14:creationId xmlns:p14="http://schemas.microsoft.com/office/powerpoint/2010/main" val="33119261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Another deliverable that shows how business architecture can help, this </a:t>
            </a:r>
            <a:r>
              <a:rPr lang="en-CA" baseline="0" dirty="0" smtClean="0"/>
              <a:t> analysis enables us to see the impact changes in objectives/strategies has on business capabilities</a:t>
            </a:r>
            <a:endParaRPr lang="en-CA" dirty="0"/>
          </a:p>
        </p:txBody>
      </p:sp>
      <p:sp>
        <p:nvSpPr>
          <p:cNvPr id="4" name="Slide Number Placeholder 3"/>
          <p:cNvSpPr>
            <a:spLocks noGrp="1"/>
          </p:cNvSpPr>
          <p:nvPr>
            <p:ph type="sldNum" sz="quarter" idx="10"/>
          </p:nvPr>
        </p:nvSpPr>
        <p:spPr/>
        <p:txBody>
          <a:bodyPr/>
          <a:lstStyle/>
          <a:p>
            <a:fld id="{7087093F-A8B6-43E3-A20C-50F6E6597123}" type="slidenum">
              <a:rPr lang="en-CA" smtClean="0"/>
              <a:t>14</a:t>
            </a:fld>
            <a:endParaRPr lang="en-CA"/>
          </a:p>
        </p:txBody>
      </p:sp>
    </p:spTree>
    <p:extLst>
      <p:ext uri="{BB962C8B-B14F-4D97-AF65-F5344CB8AC3E}">
        <p14:creationId xmlns:p14="http://schemas.microsoft.com/office/powerpoint/2010/main" val="8770756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Stakeholder is at the center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Mapping stakeholders to business units allows us to business units enables us to re-organize to be customer centric</a:t>
            </a:r>
            <a:endParaRPr lang="en-CA" dirty="0" smtClean="0"/>
          </a:p>
          <a:p>
            <a:endParaRPr lang="en-CA" dirty="0"/>
          </a:p>
        </p:txBody>
      </p:sp>
      <p:sp>
        <p:nvSpPr>
          <p:cNvPr id="4" name="Slide Number Placeholder 3"/>
          <p:cNvSpPr>
            <a:spLocks noGrp="1"/>
          </p:cNvSpPr>
          <p:nvPr>
            <p:ph type="sldNum" sz="quarter" idx="10"/>
          </p:nvPr>
        </p:nvSpPr>
        <p:spPr/>
        <p:txBody>
          <a:bodyPr/>
          <a:lstStyle/>
          <a:p>
            <a:fld id="{7087093F-A8B6-43E3-A20C-50F6E6597123}" type="slidenum">
              <a:rPr lang="en-CA" smtClean="0"/>
              <a:t>15</a:t>
            </a:fld>
            <a:endParaRPr lang="en-CA"/>
          </a:p>
        </p:txBody>
      </p:sp>
    </p:spTree>
    <p:extLst>
      <p:ext uri="{BB962C8B-B14F-4D97-AF65-F5344CB8AC3E}">
        <p14:creationId xmlns:p14="http://schemas.microsoft.com/office/powerpoint/2010/main" val="20697720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BAA9685A-2F01-4587-A5FE-2B8320629190}" type="datetimeFigureOut">
              <a:rPr lang="en-CA" smtClean="0"/>
              <a:t>2020-11-17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CF865C5-85BE-4F19-B792-139073123D27}" type="slidenum">
              <a:rPr lang="en-CA" smtClean="0"/>
              <a:t>‹#›</a:t>
            </a:fld>
            <a:endParaRPr lang="en-CA"/>
          </a:p>
        </p:txBody>
      </p:sp>
    </p:spTree>
    <p:extLst>
      <p:ext uri="{BB962C8B-B14F-4D97-AF65-F5344CB8AC3E}">
        <p14:creationId xmlns:p14="http://schemas.microsoft.com/office/powerpoint/2010/main" val="42866048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BAA9685A-2F01-4587-A5FE-2B8320629190}" type="datetimeFigureOut">
              <a:rPr lang="en-CA" smtClean="0"/>
              <a:t>2020-11-17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CF865C5-85BE-4F19-B792-139073123D27}" type="slidenum">
              <a:rPr lang="en-CA" smtClean="0"/>
              <a:t>‹#›</a:t>
            </a:fld>
            <a:endParaRPr lang="en-CA"/>
          </a:p>
        </p:txBody>
      </p:sp>
    </p:spTree>
    <p:extLst>
      <p:ext uri="{BB962C8B-B14F-4D97-AF65-F5344CB8AC3E}">
        <p14:creationId xmlns:p14="http://schemas.microsoft.com/office/powerpoint/2010/main" val="2121382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BAA9685A-2F01-4587-A5FE-2B8320629190}" type="datetimeFigureOut">
              <a:rPr lang="en-CA" smtClean="0"/>
              <a:t>2020-11-17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CF865C5-85BE-4F19-B792-139073123D27}" type="slidenum">
              <a:rPr lang="en-CA" smtClean="0"/>
              <a:t>‹#›</a:t>
            </a:fld>
            <a:endParaRPr lang="en-CA"/>
          </a:p>
        </p:txBody>
      </p:sp>
    </p:spTree>
    <p:extLst>
      <p:ext uri="{BB962C8B-B14F-4D97-AF65-F5344CB8AC3E}">
        <p14:creationId xmlns:p14="http://schemas.microsoft.com/office/powerpoint/2010/main" val="1169973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BAA9685A-2F01-4587-A5FE-2B8320629190}" type="datetimeFigureOut">
              <a:rPr lang="en-CA" smtClean="0"/>
              <a:t>2020-11-17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CF865C5-85BE-4F19-B792-139073123D27}" type="slidenum">
              <a:rPr lang="en-CA" smtClean="0"/>
              <a:t>‹#›</a:t>
            </a:fld>
            <a:endParaRPr lang="en-CA"/>
          </a:p>
        </p:txBody>
      </p:sp>
    </p:spTree>
    <p:extLst>
      <p:ext uri="{BB962C8B-B14F-4D97-AF65-F5344CB8AC3E}">
        <p14:creationId xmlns:p14="http://schemas.microsoft.com/office/powerpoint/2010/main" val="23822684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AA9685A-2F01-4587-A5FE-2B8320629190}" type="datetimeFigureOut">
              <a:rPr lang="en-CA" smtClean="0"/>
              <a:t>2020-11-17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CF865C5-85BE-4F19-B792-139073123D27}" type="slidenum">
              <a:rPr lang="en-CA" smtClean="0"/>
              <a:t>‹#›</a:t>
            </a:fld>
            <a:endParaRPr lang="en-CA"/>
          </a:p>
        </p:txBody>
      </p:sp>
    </p:spTree>
    <p:extLst>
      <p:ext uri="{BB962C8B-B14F-4D97-AF65-F5344CB8AC3E}">
        <p14:creationId xmlns:p14="http://schemas.microsoft.com/office/powerpoint/2010/main" val="1229369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BAA9685A-2F01-4587-A5FE-2B8320629190}" type="datetimeFigureOut">
              <a:rPr lang="en-CA" smtClean="0"/>
              <a:t>2020-11-17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CF865C5-85BE-4F19-B792-139073123D27}" type="slidenum">
              <a:rPr lang="en-CA" smtClean="0"/>
              <a:t>‹#›</a:t>
            </a:fld>
            <a:endParaRPr lang="en-CA"/>
          </a:p>
        </p:txBody>
      </p:sp>
    </p:spTree>
    <p:extLst>
      <p:ext uri="{BB962C8B-B14F-4D97-AF65-F5344CB8AC3E}">
        <p14:creationId xmlns:p14="http://schemas.microsoft.com/office/powerpoint/2010/main" val="20568923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BAA9685A-2F01-4587-A5FE-2B8320629190}" type="datetimeFigureOut">
              <a:rPr lang="en-CA" smtClean="0"/>
              <a:t>2020-11-17</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6CF865C5-85BE-4F19-B792-139073123D27}" type="slidenum">
              <a:rPr lang="en-CA" smtClean="0"/>
              <a:t>‹#›</a:t>
            </a:fld>
            <a:endParaRPr lang="en-CA"/>
          </a:p>
        </p:txBody>
      </p:sp>
    </p:spTree>
    <p:extLst>
      <p:ext uri="{BB962C8B-B14F-4D97-AF65-F5344CB8AC3E}">
        <p14:creationId xmlns:p14="http://schemas.microsoft.com/office/powerpoint/2010/main" val="34240772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BAA9685A-2F01-4587-A5FE-2B8320629190}" type="datetimeFigureOut">
              <a:rPr lang="en-CA" smtClean="0"/>
              <a:t>2020-11-17</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6CF865C5-85BE-4F19-B792-139073123D27}" type="slidenum">
              <a:rPr lang="en-CA" smtClean="0"/>
              <a:t>‹#›</a:t>
            </a:fld>
            <a:endParaRPr lang="en-CA"/>
          </a:p>
        </p:txBody>
      </p:sp>
    </p:spTree>
    <p:extLst>
      <p:ext uri="{BB962C8B-B14F-4D97-AF65-F5344CB8AC3E}">
        <p14:creationId xmlns:p14="http://schemas.microsoft.com/office/powerpoint/2010/main" val="2545338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A9685A-2F01-4587-A5FE-2B8320629190}" type="datetimeFigureOut">
              <a:rPr lang="en-CA" smtClean="0"/>
              <a:t>2020-11-17</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6CF865C5-85BE-4F19-B792-139073123D27}" type="slidenum">
              <a:rPr lang="en-CA" smtClean="0"/>
              <a:t>‹#›</a:t>
            </a:fld>
            <a:endParaRPr lang="en-CA"/>
          </a:p>
        </p:txBody>
      </p:sp>
    </p:spTree>
    <p:extLst>
      <p:ext uri="{BB962C8B-B14F-4D97-AF65-F5344CB8AC3E}">
        <p14:creationId xmlns:p14="http://schemas.microsoft.com/office/powerpoint/2010/main" val="7592259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A9685A-2F01-4587-A5FE-2B8320629190}" type="datetimeFigureOut">
              <a:rPr lang="en-CA" smtClean="0"/>
              <a:t>2020-11-17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CF865C5-85BE-4F19-B792-139073123D27}" type="slidenum">
              <a:rPr lang="en-CA" smtClean="0"/>
              <a:t>‹#›</a:t>
            </a:fld>
            <a:endParaRPr lang="en-CA"/>
          </a:p>
        </p:txBody>
      </p:sp>
    </p:spTree>
    <p:extLst>
      <p:ext uri="{BB962C8B-B14F-4D97-AF65-F5344CB8AC3E}">
        <p14:creationId xmlns:p14="http://schemas.microsoft.com/office/powerpoint/2010/main" val="34010672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A9685A-2F01-4587-A5FE-2B8320629190}" type="datetimeFigureOut">
              <a:rPr lang="en-CA" smtClean="0"/>
              <a:t>2020-11-17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CF865C5-85BE-4F19-B792-139073123D27}" type="slidenum">
              <a:rPr lang="en-CA" smtClean="0"/>
              <a:t>‹#›</a:t>
            </a:fld>
            <a:endParaRPr lang="en-CA"/>
          </a:p>
        </p:txBody>
      </p:sp>
    </p:spTree>
    <p:extLst>
      <p:ext uri="{BB962C8B-B14F-4D97-AF65-F5344CB8AC3E}">
        <p14:creationId xmlns:p14="http://schemas.microsoft.com/office/powerpoint/2010/main" val="27252440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A9685A-2F01-4587-A5FE-2B8320629190}" type="datetimeFigureOut">
              <a:rPr lang="en-CA" smtClean="0"/>
              <a:t>2020-11-17</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F865C5-85BE-4F19-B792-139073123D27}" type="slidenum">
              <a:rPr lang="en-CA" smtClean="0"/>
              <a:t>‹#›</a:t>
            </a:fld>
            <a:endParaRPr lang="en-CA"/>
          </a:p>
        </p:txBody>
      </p:sp>
    </p:spTree>
    <p:extLst>
      <p:ext uri="{BB962C8B-B14F-4D97-AF65-F5344CB8AC3E}">
        <p14:creationId xmlns:p14="http://schemas.microsoft.com/office/powerpoint/2010/main" val="28522294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Business Architecture Course Highlights</a:t>
            </a:r>
            <a:endParaRPr lang="en-CA" dirty="0"/>
          </a:p>
        </p:txBody>
      </p:sp>
      <p:sp>
        <p:nvSpPr>
          <p:cNvPr id="3" name="Subtitle 2"/>
          <p:cNvSpPr>
            <a:spLocks noGrp="1"/>
          </p:cNvSpPr>
          <p:nvPr>
            <p:ph type="subTitle" idx="1"/>
          </p:nvPr>
        </p:nvSpPr>
        <p:spPr/>
        <p:txBody>
          <a:bodyPr/>
          <a:lstStyle/>
          <a:p>
            <a:r>
              <a:rPr lang="en-CA" dirty="0" err="1" smtClean="0"/>
              <a:t>BizBok</a:t>
            </a:r>
            <a:r>
              <a:rPr lang="en-CA" dirty="0" smtClean="0"/>
              <a:t> – Business Architecture Guild</a:t>
            </a:r>
          </a:p>
          <a:p>
            <a:r>
              <a:rPr lang="en-CA" dirty="0" smtClean="0"/>
              <a:t>November 2020</a:t>
            </a:r>
            <a:endParaRPr lang="en-CA" dirty="0"/>
          </a:p>
        </p:txBody>
      </p:sp>
    </p:spTree>
    <p:extLst>
      <p:ext uri="{BB962C8B-B14F-4D97-AF65-F5344CB8AC3E}">
        <p14:creationId xmlns:p14="http://schemas.microsoft.com/office/powerpoint/2010/main" val="5886786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31902" y="129254"/>
            <a:ext cx="11728196" cy="6599492"/>
          </a:xfrm>
          <a:prstGeom prst="rect">
            <a:avLst/>
          </a:prstGeom>
        </p:spPr>
      </p:pic>
    </p:spTree>
    <p:extLst>
      <p:ext uri="{BB962C8B-B14F-4D97-AF65-F5344CB8AC3E}">
        <p14:creationId xmlns:p14="http://schemas.microsoft.com/office/powerpoint/2010/main" val="42696881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09040" y="125443"/>
            <a:ext cx="11773920" cy="6607113"/>
          </a:xfrm>
          <a:prstGeom prst="rect">
            <a:avLst/>
          </a:prstGeom>
        </p:spPr>
      </p:pic>
    </p:spTree>
    <p:extLst>
      <p:ext uri="{BB962C8B-B14F-4D97-AF65-F5344CB8AC3E}">
        <p14:creationId xmlns:p14="http://schemas.microsoft.com/office/powerpoint/2010/main" val="25830308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59505" y="106392"/>
            <a:ext cx="11872989" cy="6645216"/>
          </a:xfrm>
          <a:prstGeom prst="rect">
            <a:avLst/>
          </a:prstGeom>
        </p:spPr>
      </p:pic>
    </p:spTree>
    <p:extLst>
      <p:ext uri="{BB962C8B-B14F-4D97-AF65-F5344CB8AC3E}">
        <p14:creationId xmlns:p14="http://schemas.microsoft.com/office/powerpoint/2010/main" val="38273049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90500" y="109541"/>
            <a:ext cx="11887200" cy="6681750"/>
          </a:xfrm>
          <a:prstGeom prst="rect">
            <a:avLst/>
          </a:prstGeom>
        </p:spPr>
      </p:pic>
    </p:spTree>
    <p:extLst>
      <p:ext uri="{BB962C8B-B14F-4D97-AF65-F5344CB8AC3E}">
        <p14:creationId xmlns:p14="http://schemas.microsoft.com/office/powerpoint/2010/main" val="7645197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90500" y="107157"/>
            <a:ext cx="11887200" cy="6686550"/>
          </a:xfrm>
          <a:prstGeom prst="rect">
            <a:avLst/>
          </a:prstGeom>
        </p:spPr>
      </p:pic>
    </p:spTree>
    <p:extLst>
      <p:ext uri="{BB962C8B-B14F-4D97-AF65-F5344CB8AC3E}">
        <p14:creationId xmlns:p14="http://schemas.microsoft.com/office/powerpoint/2010/main" val="20644790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82367" y="129254"/>
            <a:ext cx="11827265" cy="6599492"/>
          </a:xfrm>
          <a:prstGeom prst="rect">
            <a:avLst/>
          </a:prstGeom>
        </p:spPr>
      </p:pic>
    </p:spTree>
    <p:extLst>
      <p:ext uri="{BB962C8B-B14F-4D97-AF65-F5344CB8AC3E}">
        <p14:creationId xmlns:p14="http://schemas.microsoft.com/office/powerpoint/2010/main" val="16139754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89988" y="133064"/>
            <a:ext cx="11812024" cy="6591871"/>
          </a:xfrm>
          <a:prstGeom prst="rect">
            <a:avLst/>
          </a:prstGeom>
        </p:spPr>
      </p:pic>
    </p:spTree>
    <p:extLst>
      <p:ext uri="{BB962C8B-B14F-4D97-AF65-F5344CB8AC3E}">
        <p14:creationId xmlns:p14="http://schemas.microsoft.com/office/powerpoint/2010/main" val="22353189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82367" y="117823"/>
            <a:ext cx="11827265" cy="6622354"/>
          </a:xfrm>
          <a:prstGeom prst="rect">
            <a:avLst/>
          </a:prstGeom>
        </p:spPr>
      </p:pic>
    </p:spTree>
    <p:extLst>
      <p:ext uri="{BB962C8B-B14F-4D97-AF65-F5344CB8AC3E}">
        <p14:creationId xmlns:p14="http://schemas.microsoft.com/office/powerpoint/2010/main" val="38204801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Set up a Business Architecture Practice</a:t>
            </a:r>
            <a:endParaRPr lang="en-CA" dirty="0"/>
          </a:p>
        </p:txBody>
      </p:sp>
      <p:sp>
        <p:nvSpPr>
          <p:cNvPr id="3" name="Content Placeholder 2"/>
          <p:cNvSpPr>
            <a:spLocks noGrp="1"/>
          </p:cNvSpPr>
          <p:nvPr>
            <p:ph idx="1"/>
          </p:nvPr>
        </p:nvSpPr>
        <p:spPr/>
        <p:txBody>
          <a:bodyPr/>
          <a:lstStyle/>
          <a:p>
            <a:endParaRPr lang="en-CA"/>
          </a:p>
        </p:txBody>
      </p:sp>
    </p:spTree>
    <p:extLst>
      <p:ext uri="{BB962C8B-B14F-4D97-AF65-F5344CB8AC3E}">
        <p14:creationId xmlns:p14="http://schemas.microsoft.com/office/powerpoint/2010/main" val="34124535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69900" y="325954"/>
            <a:ext cx="11353800" cy="6206092"/>
          </a:xfrm>
          <a:prstGeom prst="rect">
            <a:avLst/>
          </a:prstGeom>
        </p:spPr>
      </p:pic>
    </p:spTree>
    <p:extLst>
      <p:ext uri="{BB962C8B-B14F-4D97-AF65-F5344CB8AC3E}">
        <p14:creationId xmlns:p14="http://schemas.microsoft.com/office/powerpoint/2010/main" val="11924969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Agenda</a:t>
            </a:r>
            <a:endParaRPr lang="en-CA" dirty="0"/>
          </a:p>
        </p:txBody>
      </p:sp>
      <p:sp>
        <p:nvSpPr>
          <p:cNvPr id="3" name="Content Placeholder 2"/>
          <p:cNvSpPr>
            <a:spLocks noGrp="1"/>
          </p:cNvSpPr>
          <p:nvPr>
            <p:ph idx="1"/>
          </p:nvPr>
        </p:nvSpPr>
        <p:spPr/>
        <p:txBody>
          <a:bodyPr/>
          <a:lstStyle/>
          <a:p>
            <a:r>
              <a:rPr lang="en-CA" dirty="0" smtClean="0"/>
              <a:t>Recap:</a:t>
            </a:r>
          </a:p>
          <a:p>
            <a:pPr lvl="1"/>
            <a:r>
              <a:rPr lang="en-CA" dirty="0" smtClean="0"/>
              <a:t>Business Architecture Value Proposition</a:t>
            </a:r>
          </a:p>
          <a:p>
            <a:pPr lvl="1"/>
            <a:r>
              <a:rPr lang="en-CA" dirty="0" smtClean="0"/>
              <a:t>Business Architecture Framework and Domains</a:t>
            </a:r>
          </a:p>
          <a:p>
            <a:r>
              <a:rPr lang="en-CA" dirty="0" smtClean="0"/>
              <a:t>Setting up a Business Architecture Practice</a:t>
            </a:r>
          </a:p>
          <a:p>
            <a:r>
              <a:rPr lang="en-CA" dirty="0" smtClean="0"/>
              <a:t>Business Architecture and Strategy Execution</a:t>
            </a:r>
            <a:endParaRPr lang="en-CA" dirty="0"/>
          </a:p>
        </p:txBody>
      </p:sp>
    </p:spTree>
    <p:extLst>
      <p:ext uri="{BB962C8B-B14F-4D97-AF65-F5344CB8AC3E}">
        <p14:creationId xmlns:p14="http://schemas.microsoft.com/office/powerpoint/2010/main" val="9708413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78557" y="114012"/>
            <a:ext cx="11834886" cy="6629975"/>
          </a:xfrm>
          <a:prstGeom prst="rect">
            <a:avLst/>
          </a:prstGeom>
        </p:spPr>
      </p:pic>
    </p:spTree>
    <p:extLst>
      <p:ext uri="{BB962C8B-B14F-4D97-AF65-F5344CB8AC3E}">
        <p14:creationId xmlns:p14="http://schemas.microsoft.com/office/powerpoint/2010/main" val="6393154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89988" y="121633"/>
            <a:ext cx="11812024" cy="6614733"/>
          </a:xfrm>
          <a:prstGeom prst="rect">
            <a:avLst/>
          </a:prstGeom>
        </p:spPr>
      </p:pic>
    </p:spTree>
    <p:extLst>
      <p:ext uri="{BB962C8B-B14F-4D97-AF65-F5344CB8AC3E}">
        <p14:creationId xmlns:p14="http://schemas.microsoft.com/office/powerpoint/2010/main" val="10580656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Business Architecture and other Disciplines</a:t>
            </a:r>
            <a:endParaRPr lang="en-CA" dirty="0"/>
          </a:p>
        </p:txBody>
      </p:sp>
      <p:sp>
        <p:nvSpPr>
          <p:cNvPr id="3" name="Content Placeholder 2"/>
          <p:cNvSpPr>
            <a:spLocks noGrp="1"/>
          </p:cNvSpPr>
          <p:nvPr>
            <p:ph idx="1"/>
          </p:nvPr>
        </p:nvSpPr>
        <p:spPr/>
        <p:txBody>
          <a:bodyPr>
            <a:normAutofit/>
          </a:bodyPr>
          <a:lstStyle/>
          <a:p>
            <a:pPr lvl="0"/>
            <a:r>
              <a:rPr lang="en-US" dirty="0"/>
              <a:t>Business Modelling(e.g. Business Model Canvas)</a:t>
            </a:r>
            <a:endParaRPr lang="en-CA" dirty="0"/>
          </a:p>
          <a:p>
            <a:pPr lvl="0"/>
            <a:r>
              <a:rPr lang="en-US" dirty="0"/>
              <a:t>Business Process Modeling and Management</a:t>
            </a:r>
            <a:endParaRPr lang="en-CA" dirty="0"/>
          </a:p>
          <a:p>
            <a:pPr lvl="0"/>
            <a:r>
              <a:rPr lang="en-US" dirty="0"/>
              <a:t>Case Management</a:t>
            </a:r>
            <a:endParaRPr lang="en-CA" dirty="0"/>
          </a:p>
          <a:p>
            <a:pPr lvl="0"/>
            <a:r>
              <a:rPr lang="en-US" dirty="0"/>
              <a:t>Lean Sigma Six</a:t>
            </a:r>
            <a:endParaRPr lang="en-CA" dirty="0"/>
          </a:p>
          <a:p>
            <a:pPr lvl="0"/>
            <a:r>
              <a:rPr lang="en-US" dirty="0"/>
              <a:t>Business Performance Management</a:t>
            </a:r>
            <a:endParaRPr lang="en-CA" dirty="0"/>
          </a:p>
          <a:p>
            <a:pPr lvl="0"/>
            <a:r>
              <a:rPr lang="en-US" dirty="0"/>
              <a:t>Requirements alignment</a:t>
            </a:r>
            <a:endParaRPr lang="en-CA" dirty="0"/>
          </a:p>
          <a:p>
            <a:pPr lvl="0"/>
            <a:r>
              <a:rPr lang="en-US" dirty="0"/>
              <a:t>IT Architecture:  EA, SDLC, </a:t>
            </a:r>
            <a:r>
              <a:rPr lang="en-US" b="1" i="1" dirty="0"/>
              <a:t>Application Portfolio Management</a:t>
            </a:r>
            <a:r>
              <a:rPr lang="en-US" dirty="0"/>
              <a:t>, SOA, Data Architecture alignment, Solution Architecture, IT Architecture </a:t>
            </a:r>
            <a:r>
              <a:rPr lang="en-US" dirty="0" smtClean="0"/>
              <a:t>Transformation</a:t>
            </a:r>
            <a:endParaRPr lang="en-CA" dirty="0"/>
          </a:p>
        </p:txBody>
      </p:sp>
    </p:spTree>
    <p:extLst>
      <p:ext uri="{BB962C8B-B14F-4D97-AF65-F5344CB8AC3E}">
        <p14:creationId xmlns:p14="http://schemas.microsoft.com/office/powerpoint/2010/main" val="444888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818692" y="445511"/>
            <a:ext cx="10554615" cy="5966977"/>
          </a:xfrm>
          <a:prstGeom prst="rect">
            <a:avLst/>
          </a:prstGeom>
        </p:spPr>
      </p:pic>
    </p:spTree>
    <p:extLst>
      <p:ext uri="{BB962C8B-B14F-4D97-AF65-F5344CB8AC3E}">
        <p14:creationId xmlns:p14="http://schemas.microsoft.com/office/powerpoint/2010/main" val="16256853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Business Architecture and other </a:t>
            </a:r>
            <a:r>
              <a:rPr lang="en-CA" dirty="0" smtClean="0"/>
              <a:t>Disciplines (cont’d)</a:t>
            </a:r>
            <a:endParaRPr lang="en-CA" dirty="0"/>
          </a:p>
        </p:txBody>
      </p:sp>
      <p:sp>
        <p:nvSpPr>
          <p:cNvPr id="3" name="Content Placeholder 2"/>
          <p:cNvSpPr>
            <a:spLocks noGrp="1"/>
          </p:cNvSpPr>
          <p:nvPr>
            <p:ph idx="1"/>
          </p:nvPr>
        </p:nvSpPr>
        <p:spPr/>
        <p:txBody>
          <a:bodyPr/>
          <a:lstStyle/>
          <a:p>
            <a:pPr lvl="0"/>
            <a:r>
              <a:rPr lang="en-US" dirty="0"/>
              <a:t>Business Architecture and Strategy </a:t>
            </a:r>
            <a:r>
              <a:rPr lang="en-US" dirty="0" smtClean="0"/>
              <a:t>Execution</a:t>
            </a:r>
            <a:endParaRPr lang="en-CA" dirty="0"/>
          </a:p>
        </p:txBody>
      </p:sp>
      <p:pic>
        <p:nvPicPr>
          <p:cNvPr id="4" name="Picture 3"/>
          <p:cNvPicPr>
            <a:picLocks noChangeAspect="1"/>
          </p:cNvPicPr>
          <p:nvPr/>
        </p:nvPicPr>
        <p:blipFill>
          <a:blip r:embed="rId3"/>
          <a:stretch>
            <a:fillRect/>
          </a:stretch>
        </p:blipFill>
        <p:spPr>
          <a:xfrm>
            <a:off x="838200" y="2535956"/>
            <a:ext cx="11141243" cy="3347487"/>
          </a:xfrm>
          <a:prstGeom prst="rect">
            <a:avLst/>
          </a:prstGeom>
        </p:spPr>
      </p:pic>
    </p:spTree>
    <p:extLst>
      <p:ext uri="{BB962C8B-B14F-4D97-AF65-F5344CB8AC3E}">
        <p14:creationId xmlns:p14="http://schemas.microsoft.com/office/powerpoint/2010/main" val="6760816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95300" y="165100"/>
            <a:ext cx="11376225" cy="6429000"/>
          </a:xfrm>
          <a:prstGeom prst="rect">
            <a:avLst/>
          </a:prstGeom>
        </p:spPr>
      </p:pic>
    </p:spTree>
    <p:extLst>
      <p:ext uri="{BB962C8B-B14F-4D97-AF65-F5344CB8AC3E}">
        <p14:creationId xmlns:p14="http://schemas.microsoft.com/office/powerpoint/2010/main" val="9501036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04800" y="227805"/>
            <a:ext cx="11747500" cy="6493654"/>
          </a:xfrm>
          <a:prstGeom prst="rect">
            <a:avLst/>
          </a:prstGeom>
        </p:spPr>
      </p:pic>
    </p:spTree>
    <p:extLst>
      <p:ext uri="{BB962C8B-B14F-4D97-AF65-F5344CB8AC3E}">
        <p14:creationId xmlns:p14="http://schemas.microsoft.com/office/powerpoint/2010/main" val="42662893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17500" y="209982"/>
            <a:ext cx="11747500" cy="6544157"/>
          </a:xfrm>
          <a:prstGeom prst="rect">
            <a:avLst/>
          </a:prstGeom>
        </p:spPr>
      </p:pic>
    </p:spTree>
    <p:extLst>
      <p:ext uri="{BB962C8B-B14F-4D97-AF65-F5344CB8AC3E}">
        <p14:creationId xmlns:p14="http://schemas.microsoft.com/office/powerpoint/2010/main" val="26493629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54000" y="220788"/>
            <a:ext cx="11811000" cy="6486167"/>
          </a:xfrm>
          <a:prstGeom prst="rect">
            <a:avLst/>
          </a:prstGeom>
        </p:spPr>
      </p:pic>
    </p:spTree>
    <p:extLst>
      <p:ext uri="{BB962C8B-B14F-4D97-AF65-F5344CB8AC3E}">
        <p14:creationId xmlns:p14="http://schemas.microsoft.com/office/powerpoint/2010/main" val="17046655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79400" y="123117"/>
            <a:ext cx="11620499" cy="6604547"/>
          </a:xfrm>
          <a:prstGeom prst="rect">
            <a:avLst/>
          </a:prstGeom>
        </p:spPr>
      </p:pic>
    </p:spTree>
    <p:extLst>
      <p:ext uri="{BB962C8B-B14F-4D97-AF65-F5344CB8AC3E}">
        <p14:creationId xmlns:p14="http://schemas.microsoft.com/office/powerpoint/2010/main" val="10371672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4" name="Content Placeholder 3"/>
          <p:cNvPicPr>
            <a:picLocks noGrp="1" noChangeAspect="1"/>
          </p:cNvPicPr>
          <p:nvPr>
            <p:ph idx="1"/>
          </p:nvPr>
        </p:nvPicPr>
        <p:blipFill>
          <a:blip r:embed="rId3"/>
          <a:stretch>
            <a:fillRect/>
          </a:stretch>
        </p:blipFill>
        <p:spPr>
          <a:xfrm>
            <a:off x="838200" y="365124"/>
            <a:ext cx="11022874" cy="6231283"/>
          </a:xfrm>
          <a:prstGeom prst="rect">
            <a:avLst/>
          </a:prstGeom>
        </p:spPr>
      </p:pic>
    </p:spTree>
    <p:extLst>
      <p:ext uri="{BB962C8B-B14F-4D97-AF65-F5344CB8AC3E}">
        <p14:creationId xmlns:p14="http://schemas.microsoft.com/office/powerpoint/2010/main" val="23628802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Other Reference Slides</a:t>
            </a:r>
            <a:endParaRPr lang="en-CA" dirty="0"/>
          </a:p>
        </p:txBody>
      </p:sp>
      <p:sp>
        <p:nvSpPr>
          <p:cNvPr id="3" name="Content Placeholder 2"/>
          <p:cNvSpPr>
            <a:spLocks noGrp="1"/>
          </p:cNvSpPr>
          <p:nvPr>
            <p:ph idx="1"/>
          </p:nvPr>
        </p:nvSpPr>
        <p:spPr/>
        <p:txBody>
          <a:bodyPr/>
          <a:lstStyle/>
          <a:p>
            <a:endParaRPr lang="en-CA"/>
          </a:p>
        </p:txBody>
      </p:sp>
    </p:spTree>
    <p:extLst>
      <p:ext uri="{BB962C8B-B14F-4D97-AF65-F5344CB8AC3E}">
        <p14:creationId xmlns:p14="http://schemas.microsoft.com/office/powerpoint/2010/main" val="7146869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88125" y="140685"/>
            <a:ext cx="11415749" cy="6576630"/>
          </a:xfrm>
          <a:prstGeom prst="rect">
            <a:avLst/>
          </a:prstGeom>
        </p:spPr>
      </p:pic>
    </p:spTree>
    <p:extLst>
      <p:ext uri="{BB962C8B-B14F-4D97-AF65-F5344CB8AC3E}">
        <p14:creationId xmlns:p14="http://schemas.microsoft.com/office/powerpoint/2010/main" val="33895967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10987" y="148305"/>
            <a:ext cx="11370025" cy="6561389"/>
          </a:xfrm>
          <a:prstGeom prst="rect">
            <a:avLst/>
          </a:prstGeom>
        </p:spPr>
      </p:pic>
    </p:spTree>
    <p:extLst>
      <p:ext uri="{BB962C8B-B14F-4D97-AF65-F5344CB8AC3E}">
        <p14:creationId xmlns:p14="http://schemas.microsoft.com/office/powerpoint/2010/main" val="14742777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818692" y="460753"/>
            <a:ext cx="10554615" cy="5936494"/>
          </a:xfrm>
          <a:prstGeom prst="rect">
            <a:avLst/>
          </a:prstGeom>
        </p:spPr>
      </p:pic>
    </p:spTree>
    <p:extLst>
      <p:ext uri="{BB962C8B-B14F-4D97-AF65-F5344CB8AC3E}">
        <p14:creationId xmlns:p14="http://schemas.microsoft.com/office/powerpoint/2010/main" val="10219271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82367" y="114012"/>
            <a:ext cx="11827265" cy="6629975"/>
          </a:xfrm>
          <a:prstGeom prst="rect">
            <a:avLst/>
          </a:prstGeom>
        </p:spPr>
      </p:pic>
    </p:spTree>
    <p:extLst>
      <p:ext uri="{BB962C8B-B14F-4D97-AF65-F5344CB8AC3E}">
        <p14:creationId xmlns:p14="http://schemas.microsoft.com/office/powerpoint/2010/main" val="10604034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4" name="Content Placeholder 3"/>
          <p:cNvPicPr>
            <a:picLocks noGrp="1" noChangeAspect="1"/>
          </p:cNvPicPr>
          <p:nvPr>
            <p:ph idx="1"/>
          </p:nvPr>
        </p:nvPicPr>
        <p:blipFill>
          <a:blip r:embed="rId3"/>
          <a:stretch>
            <a:fillRect/>
          </a:stretch>
        </p:blipFill>
        <p:spPr>
          <a:xfrm>
            <a:off x="838200" y="365124"/>
            <a:ext cx="11109960" cy="6294151"/>
          </a:xfrm>
          <a:prstGeom prst="rect">
            <a:avLst/>
          </a:prstGeom>
        </p:spPr>
      </p:pic>
    </p:spTree>
    <p:extLst>
      <p:ext uri="{BB962C8B-B14F-4D97-AF65-F5344CB8AC3E}">
        <p14:creationId xmlns:p14="http://schemas.microsoft.com/office/powerpoint/2010/main" val="40915385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78440" y="148099"/>
            <a:ext cx="11635119" cy="6561802"/>
          </a:xfrm>
        </p:spPr>
      </p:pic>
    </p:spTree>
    <p:extLst>
      <p:ext uri="{BB962C8B-B14F-4D97-AF65-F5344CB8AC3E}">
        <p14:creationId xmlns:p14="http://schemas.microsoft.com/office/powerpoint/2010/main" val="22328555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42900" y="193141"/>
            <a:ext cx="11303000" cy="6204106"/>
          </a:xfrm>
          <a:prstGeom prst="rect">
            <a:avLst/>
          </a:prstGeom>
        </p:spPr>
      </p:pic>
    </p:spTree>
    <p:extLst>
      <p:ext uri="{BB962C8B-B14F-4D97-AF65-F5344CB8AC3E}">
        <p14:creationId xmlns:p14="http://schemas.microsoft.com/office/powerpoint/2010/main" val="6151443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91935" y="213081"/>
            <a:ext cx="11408129" cy="6431837"/>
          </a:xfrm>
          <a:prstGeom prst="rect">
            <a:avLst/>
          </a:prstGeom>
        </p:spPr>
      </p:pic>
    </p:spTree>
    <p:extLst>
      <p:ext uri="{BB962C8B-B14F-4D97-AF65-F5344CB8AC3E}">
        <p14:creationId xmlns:p14="http://schemas.microsoft.com/office/powerpoint/2010/main" val="41523338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39522" y="117823"/>
            <a:ext cx="11712955" cy="6622354"/>
          </a:xfrm>
          <a:prstGeom prst="rect">
            <a:avLst/>
          </a:prstGeom>
        </p:spPr>
      </p:pic>
    </p:spTree>
    <p:extLst>
      <p:ext uri="{BB962C8B-B14F-4D97-AF65-F5344CB8AC3E}">
        <p14:creationId xmlns:p14="http://schemas.microsoft.com/office/powerpoint/2010/main" val="14459012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46211" y="152116"/>
            <a:ext cx="11499577" cy="6553768"/>
          </a:xfrm>
          <a:prstGeom prst="rect">
            <a:avLst/>
          </a:prstGeom>
        </p:spPr>
      </p:pic>
    </p:spTree>
    <p:extLst>
      <p:ext uri="{BB962C8B-B14F-4D97-AF65-F5344CB8AC3E}">
        <p14:creationId xmlns:p14="http://schemas.microsoft.com/office/powerpoint/2010/main" val="56021909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NGAGE" val="{&quot;SavedSwatch&quot;:&quot;-11579311|-10846711|-14797230|-8244963|-11249614|PSPC&quot;,&quot;Id&quot;:&quot;5fb40b77364637337406130d&quot;,&quot;SmartGridHorizontal&quot;:0,&quot;LinkedExcelSources&quot;:{},&quot;LinkedProjectSources&quot;:{},&quot;FlowConfig&quot;:{&quot;Canvas&quot;:{&quot;Slide&quot;:-1,&quot;Width&quot;:0,&quot;Height&quot;:0},&quot;Timeline&quot;:{&quot;Actions&quot;:[]}},&quot;LinkedSlideMergeSources&quot;:{},&quot;LinkedSharePointSlideMergeSources&quo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2096</TotalTime>
  <Words>990</Words>
  <Application>Microsoft Office PowerPoint</Application>
  <PresentationFormat>Widescreen</PresentationFormat>
  <Paragraphs>89</Paragraphs>
  <Slides>34</Slides>
  <Notes>21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34</vt:i4>
      </vt:variant>
    </vt:vector>
  </HeadingPairs>
  <TitlesOfParts>
    <vt:vector size="38" baseType="lpstr">
      <vt:lpstr>Arial</vt:lpstr>
      <vt:lpstr>Calibri</vt:lpstr>
      <vt:lpstr>Calibri Light</vt:lpstr>
      <vt:lpstr>Office Theme</vt:lpstr>
      <vt:lpstr>Business Architecture Course Highlights</vt:lpstr>
      <vt:lpstr>Agenda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to Set up a Business Architecture Practice</vt:lpstr>
      <vt:lpstr>PowerPoint Presentation</vt:lpstr>
      <vt:lpstr>PowerPoint Presentation</vt:lpstr>
      <vt:lpstr>PowerPoint Presentation</vt:lpstr>
      <vt:lpstr>Business Architecture and other Disciplines</vt:lpstr>
      <vt:lpstr>PowerPoint Presentation</vt:lpstr>
      <vt:lpstr>Business Architecture and other Disciplines (cont’d)</vt:lpstr>
      <vt:lpstr>PowerPoint Presentation</vt:lpstr>
      <vt:lpstr>PowerPoint Presentation</vt:lpstr>
      <vt:lpstr>PowerPoint Presentation</vt:lpstr>
      <vt:lpstr>PowerPoint Presentation</vt:lpstr>
      <vt:lpstr>PowerPoint Presentation</vt:lpstr>
      <vt:lpstr>Other Reference Slides</vt:lpstr>
      <vt:lpstr>PowerPoint Presentation</vt:lpstr>
      <vt:lpstr>PowerPoint Presentation</vt:lpstr>
      <vt:lpstr>PowerPoint Presentation</vt:lpstr>
      <vt:lpstr>PowerPoint Presentation</vt:lpstr>
    </vt:vector>
  </TitlesOfParts>
  <Company>Government of Canada\Gouvernement du Canada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Helen Eng</dc:creator>
  <cp:lastModifiedBy>Helen Eng</cp:lastModifiedBy>
  <cp:revision>28</cp:revision>
  <dcterms:created xsi:type="dcterms:W3CDTF">2020-11-10T17:08:28Z</dcterms:created>
  <dcterms:modified xsi:type="dcterms:W3CDTF">2020-11-17T17:42:16Z</dcterms:modified>
</cp:coreProperties>
</file>